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0"/>
  </p:notesMasterIdLst>
  <p:sldIdLst>
    <p:sldId id="269" r:id="rId2"/>
    <p:sldId id="353" r:id="rId3"/>
    <p:sldId id="352" r:id="rId4"/>
    <p:sldId id="315" r:id="rId5"/>
    <p:sldId id="382" r:id="rId6"/>
    <p:sldId id="395" r:id="rId7"/>
    <p:sldId id="391" r:id="rId8"/>
    <p:sldId id="392" r:id="rId9"/>
    <p:sldId id="396" r:id="rId10"/>
    <p:sldId id="397" r:id="rId11"/>
    <p:sldId id="399" r:id="rId12"/>
    <p:sldId id="300" r:id="rId13"/>
    <p:sldId id="394" r:id="rId14"/>
    <p:sldId id="286" r:id="rId15"/>
    <p:sldId id="327" r:id="rId16"/>
    <p:sldId id="317" r:id="rId17"/>
    <p:sldId id="318" r:id="rId18"/>
    <p:sldId id="381" r:id="rId19"/>
    <p:sldId id="389" r:id="rId20"/>
    <p:sldId id="384" r:id="rId21"/>
    <p:sldId id="385" r:id="rId22"/>
    <p:sldId id="386" r:id="rId23"/>
    <p:sldId id="387" r:id="rId24"/>
    <p:sldId id="388" r:id="rId25"/>
    <p:sldId id="390" r:id="rId26"/>
    <p:sldId id="383" r:id="rId27"/>
    <p:sldId id="398" r:id="rId28"/>
    <p:sldId id="39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82213" autoAdjust="0"/>
  </p:normalViewPr>
  <p:slideViewPr>
    <p:cSldViewPr snapToGrid="0">
      <p:cViewPr varScale="1">
        <p:scale>
          <a:sx n="67" d="100"/>
          <a:sy n="67" d="100"/>
        </p:scale>
        <p:origin x="528" y="4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2023/2/14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Based on the steps, RO analytical policy is to expand the control and considered value step by step. First step is to control and consider yellow values. Green values are added in second step and red values are added in third step as well.</a:t>
            </a:r>
            <a:r>
              <a:rPr kumimoji="1" lang="ja-JP" altLang="en-US" dirty="0"/>
              <a:t> </a:t>
            </a:r>
            <a:r>
              <a:rPr kumimoji="1" lang="en-US" altLang="ja-JP" dirty="0"/>
              <a:t>But gray regions are considered as given area in RO optimization, so they are fixed to actual value when calculation.</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16</a:t>
            </a:fld>
            <a:endParaRPr kumimoji="1" lang="ja-JP" altLang="en-US"/>
          </a:p>
        </p:txBody>
      </p:sp>
    </p:spTree>
    <p:extLst>
      <p:ext uri="{BB962C8B-B14F-4D97-AF65-F5344CB8AC3E}">
        <p14:creationId xmlns:p14="http://schemas.microsoft.com/office/powerpoint/2010/main" val="204011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are trying the first step now. This is an overview in first step. Optimization is to reduce chemical costs ~ Post-RO. And modeling is to predict ~. Please have a look at the lower figure. Left is water quality and flow rate in pre-RO. We plan to predict water quality in post-RO from left data. After that, we plan to decide the best operation values from right data by optimization. So, we need to build the quality prediction model and optimization model. This is the end of RO analytical policy. I’ll switch to </a:t>
            </a:r>
            <a:r>
              <a:rPr kumimoji="1" lang="en-US" altLang="ja-JP" dirty="0" err="1"/>
              <a:t>Imoto-san</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17</a:t>
            </a:fld>
            <a:endParaRPr kumimoji="1" lang="ja-JP" altLang="en-US"/>
          </a:p>
        </p:txBody>
      </p:sp>
    </p:spTree>
    <p:extLst>
      <p:ext uri="{BB962C8B-B14F-4D97-AF65-F5344CB8AC3E}">
        <p14:creationId xmlns:p14="http://schemas.microsoft.com/office/powerpoint/2010/main" val="1391850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Now, Let’s start with Data Description. First is overall view of the RO membrane system of Las </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Virgenes</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 RO system of Las </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Virgenes</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consists of three stages,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2</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nd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3</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rd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from the upstream.</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RO membranes are Toray’s TM720-370.</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〇×</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marks are the measuring point. They collect the data like pressure, conductivity, TOC and so on.</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〇</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P indicates the place of pump.</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About three years data from 2020 are available. We converted minute data to daily trend.</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Through the daily trend, we wanted to see the long-term trend of each variable.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18</a:t>
            </a:fld>
            <a:endParaRPr kumimoji="1" lang="ja-JP" altLang="en-US"/>
          </a:p>
        </p:txBody>
      </p:sp>
    </p:spTree>
    <p:extLst>
      <p:ext uri="{BB962C8B-B14F-4D97-AF65-F5344CB8AC3E}">
        <p14:creationId xmlns:p14="http://schemas.microsoft.com/office/powerpoint/2010/main" val="21835801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2 14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320.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8.png"/><Relationship Id="rId1" Type="http://schemas.openxmlformats.org/officeDocument/2006/relationships/slideLayout" Target="../slideLayouts/slideLayout12.xml"/><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33.png"/><Relationship Id="rId7" Type="http://schemas.openxmlformats.org/officeDocument/2006/relationships/image" Target="../media/image38.png"/><Relationship Id="rId2" Type="http://schemas.openxmlformats.org/officeDocument/2006/relationships/image" Target="../media/image32.png"/><Relationship Id="rId1" Type="http://schemas.openxmlformats.org/officeDocument/2006/relationships/slideLayout" Target="../slideLayouts/slideLayout12.xml"/><Relationship Id="rId6" Type="http://schemas.openxmlformats.org/officeDocument/2006/relationships/image" Target="../media/image37.png"/><Relationship Id="rId11" Type="http://schemas.openxmlformats.org/officeDocument/2006/relationships/image" Target="../media/image56.png"/><Relationship Id="rId5" Type="http://schemas.openxmlformats.org/officeDocument/2006/relationships/image" Target="../media/image35.png"/><Relationship Id="rId10" Type="http://schemas.openxmlformats.org/officeDocument/2006/relationships/image" Target="../media/image55.png"/><Relationship Id="rId4" Type="http://schemas.openxmlformats.org/officeDocument/2006/relationships/image" Target="../media/image34.png"/><Relationship Id="rId9" Type="http://schemas.openxmlformats.org/officeDocument/2006/relationships/image" Target="../media/image5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6.png"/><Relationship Id="rId7" Type="http://schemas.openxmlformats.org/officeDocument/2006/relationships/image" Target="../media/image8.png"/><Relationship Id="rId2" Type="http://schemas.openxmlformats.org/officeDocument/2006/relationships/image" Target="../media/image45.png"/><Relationship Id="rId1" Type="http://schemas.openxmlformats.org/officeDocument/2006/relationships/slideLayout" Target="../slideLayouts/slideLayout1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8.png"/><Relationship Id="rId7" Type="http://schemas.openxmlformats.org/officeDocument/2006/relationships/image" Target="../media/image52.png"/><Relationship Id="rId2" Type="http://schemas.openxmlformats.org/officeDocument/2006/relationships/image" Target="../media/image49.png"/><Relationship Id="rId1" Type="http://schemas.openxmlformats.org/officeDocument/2006/relationships/slideLayout" Target="../slideLayouts/slideLayout12.xml"/><Relationship Id="rId6" Type="http://schemas.openxmlformats.org/officeDocument/2006/relationships/image" Target="../media/image51.png"/><Relationship Id="rId5" Type="http://schemas.openxmlformats.org/officeDocument/2006/relationships/image" Target="../media/image9.png"/><Relationship Id="rId4" Type="http://schemas.openxmlformats.org/officeDocument/2006/relationships/image" Target="../media/image50.png"/><Relationship Id="rId9" Type="http://schemas.openxmlformats.org/officeDocument/2006/relationships/image" Target="../media/image5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450.png"/><Relationship Id="rId1" Type="http://schemas.openxmlformats.org/officeDocument/2006/relationships/slideLayout" Target="../slideLayouts/slideLayout12.xml"/><Relationship Id="rId6" Type="http://schemas.openxmlformats.org/officeDocument/2006/relationships/image" Target="../media/image290.png"/><Relationship Id="rId5" Type="http://schemas.openxmlformats.org/officeDocument/2006/relationships/image" Target="../media/image250.png"/><Relationship Id="rId4" Type="http://schemas.openxmlformats.org/officeDocument/2006/relationships/image" Target="../media/image270.png"/></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image" Target="../media/image61.png"/><Relationship Id="rId7" Type="http://schemas.openxmlformats.org/officeDocument/2006/relationships/image" Target="../media/image60.png"/><Relationship Id="rId1" Type="http://schemas.openxmlformats.org/officeDocument/2006/relationships/slideLayout" Target="../slideLayouts/slideLayout12.xml"/><Relationship Id="rId6" Type="http://schemas.openxmlformats.org/officeDocument/2006/relationships/image" Target="../media/image59.png"/><Relationship Id="rId5" Type="http://schemas.openxmlformats.org/officeDocument/2006/relationships/image" Target="../media/image320.png"/><Relationship Id="rId10" Type="http://schemas.openxmlformats.org/officeDocument/2006/relationships/image" Target="../media/image370.png"/><Relationship Id="rId9" Type="http://schemas.openxmlformats.org/officeDocument/2006/relationships/image" Target="../media/image36.png"/></Relationships>
</file>

<file path=ppt/slides/_rels/slide27.xml.rels><?xml version="1.0" encoding="UTF-8" standalone="yes"?>
<Relationships xmlns="http://schemas.openxmlformats.org/package/2006/relationships"><Relationship Id="rId8" Type="http://schemas.openxmlformats.org/officeDocument/2006/relationships/image" Target="../media/image61.png"/><Relationship Id="rId7" Type="http://schemas.openxmlformats.org/officeDocument/2006/relationships/image" Target="../media/image60.png"/><Relationship Id="rId1" Type="http://schemas.openxmlformats.org/officeDocument/2006/relationships/slideLayout" Target="../slideLayouts/slideLayout12.xml"/><Relationship Id="rId6" Type="http://schemas.openxmlformats.org/officeDocument/2006/relationships/image" Target="../media/image59.png"/><Relationship Id="rId5" Type="http://schemas.openxmlformats.org/officeDocument/2006/relationships/image" Target="../media/image320.png"/><Relationship Id="rId10" Type="http://schemas.openxmlformats.org/officeDocument/2006/relationships/image" Target="../media/image370.png"/><Relationship Id="rId9" Type="http://schemas.openxmlformats.org/officeDocument/2006/relationships/image" Target="../media/image36.png"/></Relationships>
</file>

<file path=ppt/slides/_rels/slide28.xml.rels><?xml version="1.0" encoding="UTF-8" standalone="yes"?>
<Relationships xmlns="http://schemas.openxmlformats.org/package/2006/relationships"><Relationship Id="rId7" Type="http://schemas.openxmlformats.org/officeDocument/2006/relationships/image" Target="../media/image460.png"/><Relationship Id="rId2" Type="http://schemas.openxmlformats.org/officeDocument/2006/relationships/image" Target="../media/image62.pn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3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8.pn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7"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320.png"/><Relationship Id="rId9" Type="http://schemas.openxmlformats.org/officeDocument/2006/relationships/image" Target="../media/image36.png"/></Relationships>
</file>

<file path=ppt/slides/_rels/slide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9.png"/><Relationship Id="rId7" Type="http://schemas.openxmlformats.org/officeDocument/2006/relationships/image" Target="../media/image44.png"/><Relationship Id="rId2"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3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en-US" altLang="ja-JP" dirty="0"/>
              <a:t>LVMWD </a:t>
            </a:r>
            <a:r>
              <a:rPr lang="ja-JP" altLang="en-US" dirty="0"/>
              <a:t>水質予測</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ja-JP" altLang="ja-JP" dirty="0"/>
              <a:t>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2</a:t>
            </a:r>
            <a:r>
              <a:rPr lang="ja-JP" altLang="en-US" dirty="0"/>
              <a:t>月</a:t>
            </a:r>
            <a:r>
              <a:rPr lang="en-US" altLang="ja-JP" dirty="0"/>
              <a:t>14</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米国再生水</a:t>
            </a:r>
            <a:r>
              <a:rPr lang="en-US" altLang="ja-JP" sz="2400" dirty="0">
                <a:solidFill>
                  <a:schemeClr val="bg1"/>
                </a:solidFill>
              </a:rPr>
              <a:t>NAWI</a:t>
            </a: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descr="グラフ, 折れ線グラフ&#10;&#10;自動的に生成された説明">
            <a:extLst>
              <a:ext uri="{FF2B5EF4-FFF2-40B4-BE49-F238E27FC236}">
                <a16:creationId xmlns:a16="http://schemas.microsoft.com/office/drawing/2014/main" id="{07068E43-3D8B-48E7-8111-7D58398EA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9415" y="2030167"/>
            <a:ext cx="3974336" cy="2788772"/>
          </a:xfrm>
          <a:prstGeom prst="rect">
            <a:avLst/>
          </a:prstGeom>
        </p:spPr>
      </p:pic>
      <p:pic>
        <p:nvPicPr>
          <p:cNvPr id="10" name="図 9" descr="グラフ&#10;&#10;自動的に生成された説明">
            <a:extLst>
              <a:ext uri="{FF2B5EF4-FFF2-40B4-BE49-F238E27FC236}">
                <a16:creationId xmlns:a16="http://schemas.microsoft.com/office/drawing/2014/main" id="{8BC03864-54A2-42BD-B0E3-F3D76CA42B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2591" y="2021184"/>
            <a:ext cx="3987138" cy="2797755"/>
          </a:xfrm>
          <a:prstGeom prst="rect">
            <a:avLst/>
          </a:prstGeom>
        </p:spPr>
      </p:pic>
      <p:pic>
        <p:nvPicPr>
          <p:cNvPr id="8" name="図 7" descr="グラフ&#10;&#10;自動的に生成された説明">
            <a:extLst>
              <a:ext uri="{FF2B5EF4-FFF2-40B4-BE49-F238E27FC236}">
                <a16:creationId xmlns:a16="http://schemas.microsoft.com/office/drawing/2014/main" id="{9E32BB2E-5F0E-47CD-8B00-C3713F85CD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90" y="2021184"/>
            <a:ext cx="3973563" cy="2788230"/>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(3) </a:t>
            </a:r>
            <a:r>
              <a:rPr lang="ja-JP" altLang="en-US" sz="2800" b="1" dirty="0">
                <a:solidFill>
                  <a:schemeClr val="bg1"/>
                </a:solidFill>
              </a:rPr>
              <a:t>悪化後半予測：</a:t>
            </a:r>
            <a:r>
              <a:rPr lang="ja-JP" altLang="en-US" dirty="0"/>
              <a:t>導電率削減率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悪化傾向を学習し始めれば、大まかな予測は可能。</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63819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推定／予測結果：導電率削減率</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AED99A8-C614-4C1B-B403-DFA6336B32A4}"/>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3" name="テキスト ボックス 12">
            <a:extLst>
              <a:ext uri="{FF2B5EF4-FFF2-40B4-BE49-F238E27FC236}">
                <a16:creationId xmlns:a16="http://schemas.microsoft.com/office/drawing/2014/main" id="{F4A1D562-CC56-41B2-ACAF-10219A341884}"/>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4" name="テキスト ボックス 13">
            <a:extLst>
              <a:ext uri="{FF2B5EF4-FFF2-40B4-BE49-F238E27FC236}">
                <a16:creationId xmlns:a16="http://schemas.microsoft.com/office/drawing/2014/main" id="{EF2250E8-ABC6-46FA-9C57-6782A23F2BBB}"/>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15" name="テキスト ボックス 14">
            <a:extLst>
              <a:ext uri="{FF2B5EF4-FFF2-40B4-BE49-F238E27FC236}">
                <a16:creationId xmlns:a16="http://schemas.microsoft.com/office/drawing/2014/main" id="{13DA4713-3CA8-416D-AFC8-924370021375}"/>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graphicFrame>
        <p:nvGraphicFramePr>
          <p:cNvPr id="16" name="表 13">
            <a:extLst>
              <a:ext uri="{FF2B5EF4-FFF2-40B4-BE49-F238E27FC236}">
                <a16:creationId xmlns:a16="http://schemas.microsoft.com/office/drawing/2014/main" id="{498BBBDC-3654-4A01-AB41-3DD52215D06E}"/>
              </a:ext>
            </a:extLst>
          </p:cNvPr>
          <p:cNvGraphicFramePr>
            <a:graphicFrameLocks noGrp="1"/>
          </p:cNvGraphicFramePr>
          <p:nvPr/>
        </p:nvGraphicFramePr>
        <p:xfrm>
          <a:off x="352194"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1.12%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4.27%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20.1%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12.0%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0.34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2.10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5.94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4.42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A079E50-3BEC-487A-8FA3-CE0D02FBBDAE}"/>
                  </a:ext>
                </a:extLst>
              </p:cNvPr>
              <p:cNvSpPr txBox="1"/>
              <p:nvPr/>
            </p:nvSpPr>
            <p:spPr>
              <a:xfrm>
                <a:off x="10457800" y="5971313"/>
                <a:ext cx="1549981" cy="307777"/>
              </a:xfrm>
              <a:prstGeom prst="rect">
                <a:avLst/>
              </a:prstGeom>
              <a:noFill/>
            </p:spPr>
            <p:txBody>
              <a:bodyPr wrap="square" rtlCol="0">
                <a:spAutoFit/>
              </a:bodyPr>
              <a:lstStyle/>
              <a:p>
                <a:pPr algn="ctr"/>
                <a:r>
                  <a:rPr kumimoji="1" lang="en-US" altLang="ja-JP" sz="1400" dirty="0"/>
                  <a:t>RMSE </a:t>
                </a: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𝜇</m:t>
                    </m:r>
                    <m:r>
                      <m:rPr>
                        <m:sty m:val="p"/>
                      </m:rPr>
                      <a:rPr kumimoji="1" lang="en-US" altLang="ja-JP" sz="1400" b="0" i="0" smtClean="0">
                        <a:latin typeface="Cambria Math" panose="02040503050406030204" pitchFamily="18" charset="0"/>
                      </a:rPr>
                      <m:t>S</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cm</m:t>
                    </m:r>
                    <m:r>
                      <a:rPr kumimoji="1" lang="en-US" altLang="ja-JP" sz="1400" b="0" i="1" smtClean="0">
                        <a:latin typeface="Cambria Math" panose="02040503050406030204" pitchFamily="18" charset="0"/>
                      </a:rPr>
                      <m:t>]</m:t>
                    </m:r>
                  </m:oMath>
                </a14:m>
                <a:endParaRPr kumimoji="1" lang="ja-JP" altLang="en-US" sz="1400" dirty="0"/>
              </a:p>
            </p:txBody>
          </p:sp>
        </mc:Choice>
        <mc:Fallback xmlns="">
          <p:sp>
            <p:nvSpPr>
              <p:cNvPr id="17" name="テキスト ボックス 16">
                <a:extLst>
                  <a:ext uri="{FF2B5EF4-FFF2-40B4-BE49-F238E27FC236}">
                    <a16:creationId xmlns:a16="http://schemas.microsoft.com/office/drawing/2014/main" id="{6A079E50-3BEC-487A-8FA3-CE0D02FBBDAE}"/>
                  </a:ext>
                </a:extLst>
              </p:cNvPr>
              <p:cNvSpPr txBox="1">
                <a:spLocks noRot="1" noChangeAspect="1" noMove="1" noResize="1" noEditPoints="1" noAdjustHandles="1" noChangeArrowheads="1" noChangeShapeType="1" noTextEdit="1"/>
              </p:cNvSpPr>
              <p:nvPr/>
            </p:nvSpPr>
            <p:spPr>
              <a:xfrm>
                <a:off x="10457800" y="5971313"/>
                <a:ext cx="1549981" cy="307777"/>
              </a:xfrm>
              <a:prstGeom prst="rect">
                <a:avLst/>
              </a:prstGeom>
              <a:blipFill>
                <a:blip r:embed="rId5"/>
                <a:stretch>
                  <a:fillRect t="-4000" b="-20000"/>
                </a:stretch>
              </a:blipFill>
            </p:spPr>
            <p:txBody>
              <a:bodyPr/>
              <a:lstStyle/>
              <a:p>
                <a:r>
                  <a:rPr lang="ja-JP" altLang="en-US">
                    <a:noFill/>
                  </a:rPr>
                  <a:t> </a:t>
                </a:r>
              </a:p>
            </p:txBody>
          </p:sp>
        </mc:Fallback>
      </mc:AlternateContent>
      <p:graphicFrame>
        <p:nvGraphicFramePr>
          <p:cNvPr id="20" name="表 13">
            <a:extLst>
              <a:ext uri="{FF2B5EF4-FFF2-40B4-BE49-F238E27FC236}">
                <a16:creationId xmlns:a16="http://schemas.microsoft.com/office/drawing/2014/main" id="{D762872E-DFA1-41FF-9BBF-92AC5DEBADDD}"/>
              </a:ext>
            </a:extLst>
          </p:cNvPr>
          <p:cNvGraphicFramePr>
            <a:graphicFrameLocks noGrp="1"/>
          </p:cNvGraphicFramePr>
          <p:nvPr/>
        </p:nvGraphicFramePr>
        <p:xfrm>
          <a:off x="4344646"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0.89%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3.61%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19.3%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11.3%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0.35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1.90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7.13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5.17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1" name="表 13">
            <a:extLst>
              <a:ext uri="{FF2B5EF4-FFF2-40B4-BE49-F238E27FC236}">
                <a16:creationId xmlns:a16="http://schemas.microsoft.com/office/drawing/2014/main" id="{1E8FE389-4C69-47C8-875B-EE25881F770F}"/>
              </a:ext>
            </a:extLst>
          </p:cNvPr>
          <p:cNvGraphicFramePr>
            <a:graphicFrameLocks noGrp="1"/>
          </p:cNvGraphicFramePr>
          <p:nvPr/>
        </p:nvGraphicFramePr>
        <p:xfrm>
          <a:off x="8300435"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2.84%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9.65%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7.27%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8.49%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1.29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4.50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3.52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4.05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22" name="テキスト ボックス 21">
            <a:extLst>
              <a:ext uri="{FF2B5EF4-FFF2-40B4-BE49-F238E27FC236}">
                <a16:creationId xmlns:a16="http://schemas.microsoft.com/office/drawing/2014/main" id="{1CDBD3E7-17D1-423B-A345-24945A1C2743}"/>
              </a:ext>
            </a:extLst>
          </p:cNvPr>
          <p:cNvSpPr txBox="1"/>
          <p:nvPr/>
        </p:nvSpPr>
        <p:spPr>
          <a:xfrm>
            <a:off x="2488806" y="3948433"/>
            <a:ext cx="1379462" cy="307777"/>
          </a:xfrm>
          <a:prstGeom prst="rect">
            <a:avLst/>
          </a:prstGeom>
          <a:noFill/>
        </p:spPr>
        <p:txBody>
          <a:bodyPr wrap="square" rtlCol="0">
            <a:spAutoFit/>
          </a:bodyPr>
          <a:lstStyle/>
          <a:p>
            <a:pPr algn="ctr"/>
            <a:r>
              <a:rPr kumimoji="1" lang="ja-JP" altLang="en-US" sz="1400" dirty="0"/>
              <a:t>唐突に上がる？</a:t>
            </a:r>
            <a:endParaRPr kumimoji="1" lang="en-US" altLang="ja-JP" sz="1400" dirty="0"/>
          </a:p>
        </p:txBody>
      </p:sp>
      <p:cxnSp>
        <p:nvCxnSpPr>
          <p:cNvPr id="31" name="直線矢印コネクタ 30">
            <a:extLst>
              <a:ext uri="{FF2B5EF4-FFF2-40B4-BE49-F238E27FC236}">
                <a16:creationId xmlns:a16="http://schemas.microsoft.com/office/drawing/2014/main" id="{952D0EE1-8707-4F9A-B4AC-F8839F94AE0F}"/>
              </a:ext>
            </a:extLst>
          </p:cNvPr>
          <p:cNvCxnSpPr>
            <a:cxnSpLocks/>
          </p:cNvCxnSpPr>
          <p:nvPr/>
        </p:nvCxnSpPr>
        <p:spPr>
          <a:xfrm>
            <a:off x="7511225" y="37085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F0AB0AEF-63AA-4C81-8EED-AA1187E93FF9}"/>
              </a:ext>
            </a:extLst>
          </p:cNvPr>
          <p:cNvSpPr txBox="1"/>
          <p:nvPr/>
        </p:nvSpPr>
        <p:spPr>
          <a:xfrm>
            <a:off x="6635345" y="3948433"/>
            <a:ext cx="1379462" cy="307777"/>
          </a:xfrm>
          <a:prstGeom prst="rect">
            <a:avLst/>
          </a:prstGeom>
          <a:noFill/>
        </p:spPr>
        <p:txBody>
          <a:bodyPr wrap="square" rtlCol="0">
            <a:spAutoFit/>
          </a:bodyPr>
          <a:lstStyle/>
          <a:p>
            <a:pPr algn="ctr"/>
            <a:r>
              <a:rPr kumimoji="1" lang="ja-JP" altLang="en-US" sz="1400" dirty="0"/>
              <a:t>唐突に上がる？</a:t>
            </a:r>
            <a:endParaRPr kumimoji="1" lang="en-US" altLang="ja-JP" sz="1400" dirty="0"/>
          </a:p>
        </p:txBody>
      </p:sp>
      <p:cxnSp>
        <p:nvCxnSpPr>
          <p:cNvPr id="32" name="直線矢印コネクタ 31">
            <a:extLst>
              <a:ext uri="{FF2B5EF4-FFF2-40B4-BE49-F238E27FC236}">
                <a16:creationId xmlns:a16="http://schemas.microsoft.com/office/drawing/2014/main" id="{F9BF7AA7-DD69-474C-96C0-4A8EDF655E73}"/>
              </a:ext>
            </a:extLst>
          </p:cNvPr>
          <p:cNvCxnSpPr>
            <a:cxnSpLocks/>
          </p:cNvCxnSpPr>
          <p:nvPr/>
        </p:nvCxnSpPr>
        <p:spPr>
          <a:xfrm>
            <a:off x="7159150" y="37085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73C2617-70A0-4B1B-AE7D-2DEDF0829058}"/>
              </a:ext>
            </a:extLst>
          </p:cNvPr>
          <p:cNvCxnSpPr>
            <a:cxnSpLocks/>
          </p:cNvCxnSpPr>
          <p:nvPr/>
        </p:nvCxnSpPr>
        <p:spPr>
          <a:xfrm>
            <a:off x="11570785" y="3832330"/>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FADC0D83-D6D0-4F3A-BF8A-6833CA1DBF19}"/>
              </a:ext>
            </a:extLst>
          </p:cNvPr>
          <p:cNvCxnSpPr>
            <a:cxnSpLocks/>
          </p:cNvCxnSpPr>
          <p:nvPr/>
        </p:nvCxnSpPr>
        <p:spPr>
          <a:xfrm>
            <a:off x="11218710" y="3832330"/>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76D6DC11-DD48-4C56-AE70-B9A7BA7E67BB}"/>
              </a:ext>
            </a:extLst>
          </p:cNvPr>
          <p:cNvCxnSpPr>
            <a:cxnSpLocks/>
          </p:cNvCxnSpPr>
          <p:nvPr/>
        </p:nvCxnSpPr>
        <p:spPr>
          <a:xfrm>
            <a:off x="3492379" y="37085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0BCCDE3C-F434-4A6C-8E07-9BE8A0B2B068}"/>
              </a:ext>
            </a:extLst>
          </p:cNvPr>
          <p:cNvCxnSpPr>
            <a:cxnSpLocks/>
          </p:cNvCxnSpPr>
          <p:nvPr/>
        </p:nvCxnSpPr>
        <p:spPr>
          <a:xfrm>
            <a:off x="3140304" y="37085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7358F813-47CC-43DE-9045-0F8954FE42E3}"/>
              </a:ext>
            </a:extLst>
          </p:cNvPr>
          <p:cNvCxnSpPr/>
          <p:nvPr/>
        </p:nvCxnSpPr>
        <p:spPr>
          <a:xfrm flipH="1">
            <a:off x="3470635" y="3708505"/>
            <a:ext cx="186965" cy="23992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66116B22-40E1-4FFE-80A5-E2F167B4F2B6}"/>
              </a:ext>
            </a:extLst>
          </p:cNvPr>
          <p:cNvCxnSpPr/>
          <p:nvPr/>
        </p:nvCxnSpPr>
        <p:spPr>
          <a:xfrm flipH="1">
            <a:off x="7487037" y="3708505"/>
            <a:ext cx="186965" cy="23992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79317389-CBC2-4600-A0F8-1FDB70171D6C}"/>
                  </a:ext>
                </a:extLst>
              </p:cNvPr>
              <p:cNvSpPr txBox="1"/>
              <p:nvPr/>
            </p:nvSpPr>
            <p:spPr>
              <a:xfrm>
                <a:off x="6501632" y="123213"/>
                <a:ext cx="4511363" cy="5227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600" b="0" i="0" smtClean="0">
                          <a:solidFill>
                            <a:schemeClr val="bg1"/>
                          </a:solidFill>
                          <a:latin typeface="Cambria Math" panose="02040503050406030204" pitchFamily="18" charset="0"/>
                        </a:rPr>
                        <m:t>Removal</m:t>
                      </m:r>
                      <m:r>
                        <a:rPr kumimoji="1" lang="en-US" altLang="ja-JP" sz="1600" b="0" i="1" smtClean="0">
                          <a:solidFill>
                            <a:schemeClr val="bg1"/>
                          </a:solidFill>
                          <a:latin typeface="Cambria Math" panose="02040503050406030204" pitchFamily="18" charset="0"/>
                        </a:rPr>
                        <m:t> </m:t>
                      </m:r>
                      <m:r>
                        <m:rPr>
                          <m:sty m:val="p"/>
                        </m:rPr>
                        <a:rPr kumimoji="1" lang="en-US" altLang="ja-JP" sz="1600">
                          <a:solidFill>
                            <a:schemeClr val="bg1"/>
                          </a:solidFill>
                          <a:latin typeface="Cambria Math" panose="02040503050406030204" pitchFamily="18" charset="0"/>
                        </a:rPr>
                        <m:t>Rate</m:t>
                      </m:r>
                      <m:d>
                        <m:dPr>
                          <m:begChr m:val="["/>
                          <m:endChr m:val="]"/>
                          <m:ctrlPr>
                            <a:rPr kumimoji="1" lang="en-US" altLang="ja-JP" sz="1600" i="1">
                              <a:solidFill>
                                <a:schemeClr val="bg1"/>
                              </a:solidFill>
                              <a:latin typeface="Cambria Math" panose="02040503050406030204" pitchFamily="18" charset="0"/>
                            </a:rPr>
                          </m:ctrlPr>
                        </m:dPr>
                        <m:e>
                          <m:r>
                            <a:rPr kumimoji="1" lang="en-US" altLang="ja-JP" sz="1600" i="1">
                              <a:solidFill>
                                <a:schemeClr val="bg1"/>
                              </a:solidFill>
                              <a:latin typeface="Cambria Math" panose="02040503050406030204" pitchFamily="18" charset="0"/>
                            </a:rPr>
                            <m:t>𝑡</m:t>
                          </m:r>
                        </m:e>
                      </m:d>
                      <m:r>
                        <a:rPr kumimoji="1" lang="en-US" altLang="ja-JP" sz="160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100×</m:t>
                      </m:r>
                      <m:f>
                        <m:fPr>
                          <m:ctrlPr>
                            <a:rPr kumimoji="1" lang="en-US" altLang="ja-JP" sz="1600" b="0" i="1" smtClean="0">
                              <a:solidFill>
                                <a:schemeClr val="bg1"/>
                              </a:solidFill>
                              <a:latin typeface="Cambria Math" panose="02040503050406030204" pitchFamily="18" charset="0"/>
                            </a:rPr>
                          </m:ctrlPr>
                        </m:fPr>
                        <m:num>
                          <m:r>
                            <a:rPr kumimoji="1" lang="en-US" altLang="ja-JP" sz="1600" b="0" i="1" smtClean="0">
                              <a:solidFill>
                                <a:schemeClr val="bg1"/>
                              </a:solidFill>
                              <a:latin typeface="Cambria Math" panose="02040503050406030204" pitchFamily="18" charset="0"/>
                            </a:rPr>
                            <m:t>𝐹𝑒𝑒𝑑</m:t>
                          </m:r>
                          <m:d>
                            <m:dPr>
                              <m:begChr m:val="["/>
                              <m:endChr m:val="]"/>
                              <m:ctrlPr>
                                <a:rPr kumimoji="1" lang="en-US" altLang="ja-JP" sz="1600" b="0" i="1" smtClean="0">
                                  <a:solidFill>
                                    <a:schemeClr val="bg1"/>
                                  </a:solidFill>
                                  <a:latin typeface="Cambria Math" panose="02040503050406030204" pitchFamily="18" charset="0"/>
                                </a:rPr>
                              </m:ctrlPr>
                            </m:dPr>
                            <m:e>
                              <m:r>
                                <a:rPr kumimoji="1" lang="en-US" altLang="ja-JP" sz="1600" b="0" i="1" smtClean="0">
                                  <a:solidFill>
                                    <a:schemeClr val="bg1"/>
                                  </a:solidFill>
                                  <a:latin typeface="Cambria Math" panose="02040503050406030204" pitchFamily="18" charset="0"/>
                                </a:rPr>
                                <m:t>𝑡</m:t>
                              </m:r>
                            </m:e>
                          </m:d>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𝑃𝑒𝑟𝑚𝑒𝑎𝑡𝑒</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num>
                        <m:den>
                          <m:r>
                            <a:rPr kumimoji="1" lang="en-US" altLang="ja-JP" sz="1600" b="0" i="1" smtClean="0">
                              <a:solidFill>
                                <a:schemeClr val="bg1"/>
                              </a:solidFill>
                              <a:latin typeface="Cambria Math" panose="02040503050406030204" pitchFamily="18" charset="0"/>
                            </a:rPr>
                            <m:t>𝐹𝑒𝑒𝑑</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den>
                      </m:f>
                    </m:oMath>
                  </m:oMathPara>
                </a14:m>
                <a:endParaRPr kumimoji="1" lang="ja-JP" altLang="en-US" sz="1600" dirty="0">
                  <a:solidFill>
                    <a:schemeClr val="bg1"/>
                  </a:solidFill>
                </a:endParaRPr>
              </a:p>
            </p:txBody>
          </p:sp>
        </mc:Choice>
        <mc:Fallback xmlns="">
          <p:sp>
            <p:nvSpPr>
              <p:cNvPr id="30" name="テキスト ボックス 29">
                <a:extLst>
                  <a:ext uri="{FF2B5EF4-FFF2-40B4-BE49-F238E27FC236}">
                    <a16:creationId xmlns:a16="http://schemas.microsoft.com/office/drawing/2014/main" id="{79317389-CBC2-4600-A0F8-1FDB70171D6C}"/>
                  </a:ext>
                </a:extLst>
              </p:cNvPr>
              <p:cNvSpPr txBox="1">
                <a:spLocks noRot="1" noChangeAspect="1" noMove="1" noResize="1" noEditPoints="1" noAdjustHandles="1" noChangeArrowheads="1" noChangeShapeType="1" noTextEdit="1"/>
              </p:cNvSpPr>
              <p:nvPr/>
            </p:nvSpPr>
            <p:spPr>
              <a:xfrm>
                <a:off x="6501632" y="123213"/>
                <a:ext cx="4511363" cy="522707"/>
              </a:xfrm>
              <a:prstGeom prst="rect">
                <a:avLst/>
              </a:prstGeom>
              <a:blipFill>
                <a:blip r:embed="rId6"/>
                <a:stretch>
                  <a:fillRect/>
                </a:stretch>
              </a:blipFill>
            </p:spPr>
            <p:txBody>
              <a:bodyPr/>
              <a:lstStyle/>
              <a:p>
                <a:r>
                  <a:rPr lang="ja-JP" altLang="en-US">
                    <a:noFill/>
                  </a:rPr>
                  <a:t> </a:t>
                </a:r>
              </a:p>
            </p:txBody>
          </p:sp>
        </mc:Fallback>
      </mc:AlternateContent>
      <p:cxnSp>
        <p:nvCxnSpPr>
          <p:cNvPr id="39" name="直線コネクタ 38">
            <a:extLst>
              <a:ext uri="{FF2B5EF4-FFF2-40B4-BE49-F238E27FC236}">
                <a16:creationId xmlns:a16="http://schemas.microsoft.com/office/drawing/2014/main" id="{DA493B31-F277-4BC2-A20A-9FE24BF7031A}"/>
              </a:ext>
            </a:extLst>
          </p:cNvPr>
          <p:cNvCxnSpPr>
            <a:cxnSpLocks/>
            <a:endCxn id="40" idx="1"/>
          </p:cNvCxnSpPr>
          <p:nvPr/>
        </p:nvCxnSpPr>
        <p:spPr>
          <a:xfrm>
            <a:off x="10296525" y="509872"/>
            <a:ext cx="324467" cy="98592"/>
          </a:xfrm>
          <a:prstGeom prst="line">
            <a:avLst/>
          </a:prstGeom>
          <a:ln>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C5832ADE-F37D-4DDB-9E1D-2790BD7462E9}"/>
              </a:ext>
            </a:extLst>
          </p:cNvPr>
          <p:cNvSpPr txBox="1"/>
          <p:nvPr/>
        </p:nvSpPr>
        <p:spPr>
          <a:xfrm>
            <a:off x="10620992" y="439187"/>
            <a:ext cx="784005" cy="338554"/>
          </a:xfrm>
          <a:prstGeom prst="rect">
            <a:avLst/>
          </a:prstGeom>
          <a:noFill/>
        </p:spPr>
        <p:txBody>
          <a:bodyPr wrap="square" rtlCol="0">
            <a:spAutoFit/>
          </a:bodyPr>
          <a:lstStyle/>
          <a:p>
            <a:pPr algn="ctr"/>
            <a:r>
              <a:rPr kumimoji="1" lang="en-US" altLang="ja-JP" sz="1600" dirty="0">
                <a:solidFill>
                  <a:schemeClr val="bg1"/>
                </a:solidFill>
              </a:rPr>
              <a:t>Actual</a:t>
            </a:r>
            <a:endParaRPr kumimoji="1" lang="ja-JP" altLang="en-US" sz="1600" dirty="0">
              <a:solidFill>
                <a:schemeClr val="bg1"/>
              </a:solidFill>
            </a:endParaRPr>
          </a:p>
        </p:txBody>
      </p:sp>
    </p:spTree>
    <p:extLst>
      <p:ext uri="{BB962C8B-B14F-4D97-AF65-F5344CB8AC3E}">
        <p14:creationId xmlns:p14="http://schemas.microsoft.com/office/powerpoint/2010/main" val="4075566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図 43" descr="グラフ&#10;&#10;自動的に生成された説明">
            <a:extLst>
              <a:ext uri="{FF2B5EF4-FFF2-40B4-BE49-F238E27FC236}">
                <a16:creationId xmlns:a16="http://schemas.microsoft.com/office/drawing/2014/main" id="{2F720CE0-BC26-4CEF-9FA3-BF6FAD1AA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165" y="1751742"/>
            <a:ext cx="3242747" cy="2160000"/>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sz="2800" b="1" dirty="0">
                <a:solidFill>
                  <a:schemeClr val="bg1"/>
                </a:solidFill>
              </a:rPr>
              <a:t>考察</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en-US" altLang="ja-JP" sz="2800" dirty="0"/>
              <a:t>2022</a:t>
            </a:r>
            <a:r>
              <a:rPr lang="ja-JP" altLang="en-US" sz="2800" dirty="0"/>
              <a:t>年</a:t>
            </a:r>
            <a:r>
              <a:rPr lang="en-US" altLang="ja-JP" sz="2800" dirty="0"/>
              <a:t>7</a:t>
            </a:r>
            <a:r>
              <a:rPr lang="ja-JP" altLang="en-US" sz="2800" dirty="0"/>
              <a:t>月以降の悪化は、遊離塩素や</a:t>
            </a:r>
            <a:r>
              <a:rPr lang="en-US" altLang="ja-JP" sz="2800" dirty="0"/>
              <a:t>ORP</a:t>
            </a:r>
            <a:r>
              <a:rPr lang="ja-JP" altLang="en-US" sz="2800" dirty="0"/>
              <a:t>の急変と関連があると推測される。</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63819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a:t>
            </a:r>
            <a:endParaRPr kumimoji="1" lang="ja-JP" altLang="en-US" sz="1600" b="1" dirty="0">
              <a:solidFill>
                <a:schemeClr val="bg1"/>
              </a:solidFill>
            </a:endParaRPr>
          </a:p>
        </p:txBody>
      </p:sp>
      <p:sp>
        <p:nvSpPr>
          <p:cNvPr id="13" name="テキスト ボックス 12">
            <a:extLst>
              <a:ext uri="{FF2B5EF4-FFF2-40B4-BE49-F238E27FC236}">
                <a16:creationId xmlns:a16="http://schemas.microsoft.com/office/drawing/2014/main" id="{F4A1D562-CC56-41B2-ACAF-10219A341884}"/>
              </a:ext>
            </a:extLst>
          </p:cNvPr>
          <p:cNvSpPr txBox="1"/>
          <p:nvPr/>
        </p:nvSpPr>
        <p:spPr>
          <a:xfrm>
            <a:off x="333058" y="1849443"/>
            <a:ext cx="3570489" cy="338554"/>
          </a:xfrm>
          <a:prstGeom prst="rect">
            <a:avLst/>
          </a:prstGeom>
          <a:noFill/>
        </p:spPr>
        <p:txBody>
          <a:bodyPr wrap="square" rtlCol="0">
            <a:spAutoFit/>
          </a:bodyPr>
          <a:lstStyle/>
          <a:p>
            <a:pPr algn="ctr"/>
            <a:r>
              <a:rPr kumimoji="1" lang="en-US" altLang="ja-JP" sz="1600" dirty="0"/>
              <a:t>RO Stage 1 Permeate Conductivity</a:t>
            </a:r>
            <a:endParaRPr kumimoji="1" lang="ja-JP" altLang="en-US" sz="1600" dirty="0"/>
          </a:p>
        </p:txBody>
      </p:sp>
      <p:sp>
        <p:nvSpPr>
          <p:cNvPr id="14" name="テキスト ボックス 13">
            <a:extLst>
              <a:ext uri="{FF2B5EF4-FFF2-40B4-BE49-F238E27FC236}">
                <a16:creationId xmlns:a16="http://schemas.microsoft.com/office/drawing/2014/main" id="{EF2250E8-ABC6-46FA-9C57-6782A23F2BBB}"/>
              </a:ext>
            </a:extLst>
          </p:cNvPr>
          <p:cNvSpPr txBox="1"/>
          <p:nvPr/>
        </p:nvSpPr>
        <p:spPr>
          <a:xfrm>
            <a:off x="157072" y="3895071"/>
            <a:ext cx="1836064" cy="338554"/>
          </a:xfrm>
          <a:prstGeom prst="rect">
            <a:avLst/>
          </a:prstGeom>
          <a:noFill/>
        </p:spPr>
        <p:txBody>
          <a:bodyPr wrap="square" rtlCol="0">
            <a:spAutoFit/>
          </a:bodyPr>
          <a:lstStyle/>
          <a:p>
            <a:pPr algn="ctr"/>
            <a:r>
              <a:rPr kumimoji="1" lang="en-US" altLang="ja-JP" sz="1600" dirty="0"/>
              <a:t>RO Feed ORP</a:t>
            </a:r>
            <a:endParaRPr kumimoji="1" lang="ja-JP" altLang="en-US" sz="1600" dirty="0"/>
          </a:p>
        </p:txBody>
      </p:sp>
      <p:sp>
        <p:nvSpPr>
          <p:cNvPr id="15" name="テキスト ボックス 14">
            <a:extLst>
              <a:ext uri="{FF2B5EF4-FFF2-40B4-BE49-F238E27FC236}">
                <a16:creationId xmlns:a16="http://schemas.microsoft.com/office/drawing/2014/main" id="{13DA4713-3CA8-416D-AFC8-924370021375}"/>
              </a:ext>
            </a:extLst>
          </p:cNvPr>
          <p:cNvSpPr txBox="1"/>
          <p:nvPr/>
        </p:nvSpPr>
        <p:spPr>
          <a:xfrm>
            <a:off x="9697102" y="3827142"/>
            <a:ext cx="2337826" cy="338554"/>
          </a:xfrm>
          <a:prstGeom prst="rect">
            <a:avLst/>
          </a:prstGeom>
          <a:noFill/>
        </p:spPr>
        <p:txBody>
          <a:bodyPr wrap="square" rtlCol="0">
            <a:spAutoFit/>
          </a:bodyPr>
          <a:lstStyle/>
          <a:p>
            <a:pPr algn="ctr"/>
            <a:r>
              <a:rPr kumimoji="1" lang="en-US" altLang="ja-JP" sz="1600" dirty="0"/>
              <a:t>RO Feed Free Chlorine</a:t>
            </a:r>
            <a:endParaRPr kumimoji="1" lang="ja-JP" altLang="en-US" sz="1600" dirty="0"/>
          </a:p>
        </p:txBody>
      </p:sp>
      <p:pic>
        <p:nvPicPr>
          <p:cNvPr id="7" name="図 6" descr="グラフ, ヒストグラム&#10;&#10;自動的に生成された説明">
            <a:extLst>
              <a:ext uri="{FF2B5EF4-FFF2-40B4-BE49-F238E27FC236}">
                <a16:creationId xmlns:a16="http://schemas.microsoft.com/office/drawing/2014/main" id="{3479C7E3-BBFE-4D12-8C6A-D3307241C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3576" y="3961857"/>
            <a:ext cx="3267692" cy="2160000"/>
          </a:xfrm>
          <a:prstGeom prst="rect">
            <a:avLst/>
          </a:prstGeom>
        </p:spPr>
      </p:pic>
      <p:pic>
        <p:nvPicPr>
          <p:cNvPr id="11" name="図 10" descr="グラフ&#10;&#10;自動的に生成された説明">
            <a:extLst>
              <a:ext uri="{FF2B5EF4-FFF2-40B4-BE49-F238E27FC236}">
                <a16:creationId xmlns:a16="http://schemas.microsoft.com/office/drawing/2014/main" id="{4A446B0D-F5FA-483C-BE48-6A06FF7BD6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0728" y="3961857"/>
            <a:ext cx="3267692" cy="2160000"/>
          </a:xfrm>
          <a:prstGeom prst="rect">
            <a:avLst/>
          </a:prstGeom>
        </p:spPr>
      </p:pic>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EB2AF403-CD58-4369-B385-C8F1BFA0BF69}"/>
                  </a:ext>
                </a:extLst>
              </p:cNvPr>
              <p:cNvSpPr txBox="1"/>
              <p:nvPr/>
            </p:nvSpPr>
            <p:spPr>
              <a:xfrm rot="16200000">
                <a:off x="4225267" y="1712141"/>
                <a:ext cx="545007" cy="200055"/>
              </a:xfrm>
              <a:prstGeom prst="rect">
                <a:avLst/>
              </a:prstGeom>
              <a:solidFill>
                <a:schemeClr val="bg1"/>
              </a:solid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700" b="0" i="1" smtClean="0">
                          <a:latin typeface="Cambria Math" panose="02040503050406030204" pitchFamily="18" charset="0"/>
                        </a:rPr>
                        <m:t>[</m:t>
                      </m:r>
                      <m:r>
                        <a:rPr kumimoji="1" lang="en-US" altLang="ja-JP" sz="700" b="0" i="1" smtClean="0">
                          <a:latin typeface="Cambria Math" panose="02040503050406030204" pitchFamily="18" charset="0"/>
                        </a:rPr>
                        <m:t>𝜇</m:t>
                      </m:r>
                      <m:r>
                        <m:rPr>
                          <m:sty m:val="p"/>
                        </m:rPr>
                        <a:rPr kumimoji="1" lang="en-US" altLang="ja-JP" sz="700" b="0" i="0" smtClean="0">
                          <a:latin typeface="Cambria Math" panose="02040503050406030204" pitchFamily="18" charset="0"/>
                        </a:rPr>
                        <m:t>S</m:t>
                      </m:r>
                      <m:r>
                        <a:rPr kumimoji="1" lang="en-US" altLang="ja-JP" sz="700" b="0" i="1" smtClean="0">
                          <a:latin typeface="Cambria Math" panose="02040503050406030204" pitchFamily="18" charset="0"/>
                        </a:rPr>
                        <m:t>/</m:t>
                      </m:r>
                      <m:r>
                        <m:rPr>
                          <m:sty m:val="p"/>
                        </m:rPr>
                        <a:rPr kumimoji="1" lang="en-US" altLang="ja-JP" sz="700" b="0" i="0" smtClean="0">
                          <a:latin typeface="Cambria Math" panose="02040503050406030204" pitchFamily="18" charset="0"/>
                        </a:rPr>
                        <m:t>cm</m:t>
                      </m:r>
                      <m:r>
                        <a:rPr kumimoji="1" lang="en-US" altLang="ja-JP" sz="700" b="0" i="1" smtClean="0">
                          <a:latin typeface="Cambria Math" panose="02040503050406030204" pitchFamily="18" charset="0"/>
                        </a:rPr>
                        <m:t>]</m:t>
                      </m:r>
                    </m:oMath>
                  </m:oMathPara>
                </a14:m>
                <a:endParaRPr kumimoji="1" lang="ja-JP" altLang="en-US" sz="700" dirty="0"/>
              </a:p>
            </p:txBody>
          </p:sp>
        </mc:Choice>
        <mc:Fallback>
          <p:sp>
            <p:nvSpPr>
              <p:cNvPr id="43" name="テキスト ボックス 42">
                <a:extLst>
                  <a:ext uri="{FF2B5EF4-FFF2-40B4-BE49-F238E27FC236}">
                    <a16:creationId xmlns:a16="http://schemas.microsoft.com/office/drawing/2014/main" id="{EB2AF403-CD58-4369-B385-C8F1BFA0BF69}"/>
                  </a:ext>
                </a:extLst>
              </p:cNvPr>
              <p:cNvSpPr txBox="1">
                <a:spLocks noRot="1" noChangeAspect="1" noMove="1" noResize="1" noEditPoints="1" noAdjustHandles="1" noChangeArrowheads="1" noChangeShapeType="1" noTextEdit="1"/>
              </p:cNvSpPr>
              <p:nvPr/>
            </p:nvSpPr>
            <p:spPr>
              <a:xfrm rot="16200000">
                <a:off x="4225267" y="1712141"/>
                <a:ext cx="545007" cy="200055"/>
              </a:xfrm>
              <a:prstGeom prst="rect">
                <a:avLst/>
              </a:prstGeom>
              <a:blipFill>
                <a:blip r:embed="rId5"/>
                <a:stretch>
                  <a:fillRect/>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3661974B-E9BB-4273-B6C1-C487450087D3}"/>
              </a:ext>
            </a:extLst>
          </p:cNvPr>
          <p:cNvSpPr txBox="1"/>
          <p:nvPr/>
        </p:nvSpPr>
        <p:spPr>
          <a:xfrm>
            <a:off x="10541640" y="1597853"/>
            <a:ext cx="1622102" cy="307777"/>
          </a:xfrm>
          <a:prstGeom prst="rect">
            <a:avLst/>
          </a:prstGeom>
          <a:noFill/>
        </p:spPr>
        <p:txBody>
          <a:bodyPr wrap="square" rtlCol="0">
            <a:spAutoFit/>
          </a:bodyPr>
          <a:lstStyle/>
          <a:p>
            <a:pPr algn="ctr"/>
            <a:r>
              <a:rPr kumimoji="1" lang="en-US" altLang="ja-JP" sz="1400" dirty="0"/>
              <a:t>30min</a:t>
            </a:r>
            <a:r>
              <a:rPr kumimoji="1" lang="ja-JP" altLang="en-US" sz="1400" dirty="0"/>
              <a:t>加工データ</a:t>
            </a:r>
            <a:endParaRPr kumimoji="1" lang="ja-JP" altLang="en-US" sz="1600" dirty="0"/>
          </a:p>
        </p:txBody>
      </p:sp>
      <p:cxnSp>
        <p:nvCxnSpPr>
          <p:cNvPr id="46" name="直線矢印コネクタ 45">
            <a:extLst>
              <a:ext uri="{FF2B5EF4-FFF2-40B4-BE49-F238E27FC236}">
                <a16:creationId xmlns:a16="http://schemas.microsoft.com/office/drawing/2014/main" id="{DAE22957-91E8-45ED-917B-F96A54C64B14}"/>
              </a:ext>
            </a:extLst>
          </p:cNvPr>
          <p:cNvCxnSpPr>
            <a:cxnSpLocks/>
          </p:cNvCxnSpPr>
          <p:nvPr/>
        </p:nvCxnSpPr>
        <p:spPr>
          <a:xfrm>
            <a:off x="7012787" y="2752140"/>
            <a:ext cx="5715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7F26D1B7-0FE7-459A-80D3-7A2AD9CF4542}"/>
              </a:ext>
            </a:extLst>
          </p:cNvPr>
          <p:cNvCxnSpPr>
            <a:cxnSpLocks/>
          </p:cNvCxnSpPr>
          <p:nvPr/>
        </p:nvCxnSpPr>
        <p:spPr>
          <a:xfrm>
            <a:off x="5070182" y="5251712"/>
            <a:ext cx="5715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82FFBC13-505D-4D8B-B817-2328D7170AD7}"/>
              </a:ext>
            </a:extLst>
          </p:cNvPr>
          <p:cNvCxnSpPr>
            <a:cxnSpLocks/>
          </p:cNvCxnSpPr>
          <p:nvPr/>
        </p:nvCxnSpPr>
        <p:spPr>
          <a:xfrm>
            <a:off x="8992330" y="5488124"/>
            <a:ext cx="57150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AE042F05-77CA-4278-B098-C577AB51AF69}"/>
              </a:ext>
            </a:extLst>
          </p:cNvPr>
          <p:cNvSpPr txBox="1"/>
          <p:nvPr/>
        </p:nvSpPr>
        <p:spPr>
          <a:xfrm>
            <a:off x="1775075" y="3996419"/>
            <a:ext cx="913715" cy="276999"/>
          </a:xfrm>
          <a:prstGeom prst="rect">
            <a:avLst/>
          </a:prstGeom>
          <a:noFill/>
        </p:spPr>
        <p:txBody>
          <a:bodyPr wrap="square" rtlCol="0">
            <a:spAutoFit/>
          </a:bodyPr>
          <a:lstStyle/>
          <a:p>
            <a:pPr algn="ctr"/>
            <a:r>
              <a:rPr kumimoji="1" lang="ja-JP" altLang="en-US" sz="1200"/>
              <a:t>酸化性強</a:t>
            </a:r>
            <a:endParaRPr kumimoji="1" lang="ja-JP" altLang="en-US" sz="1200" dirty="0"/>
          </a:p>
        </p:txBody>
      </p:sp>
      <p:sp>
        <p:nvSpPr>
          <p:cNvPr id="51" name="テキスト ボックス 50">
            <a:extLst>
              <a:ext uri="{FF2B5EF4-FFF2-40B4-BE49-F238E27FC236}">
                <a16:creationId xmlns:a16="http://schemas.microsoft.com/office/drawing/2014/main" id="{EC779A4C-EAA5-4492-8FD9-55C92A572B89}"/>
              </a:ext>
            </a:extLst>
          </p:cNvPr>
          <p:cNvSpPr txBox="1"/>
          <p:nvPr/>
        </p:nvSpPr>
        <p:spPr>
          <a:xfrm>
            <a:off x="1782411" y="5465637"/>
            <a:ext cx="913715" cy="276999"/>
          </a:xfrm>
          <a:prstGeom prst="rect">
            <a:avLst/>
          </a:prstGeom>
          <a:noFill/>
        </p:spPr>
        <p:txBody>
          <a:bodyPr wrap="square" rtlCol="0">
            <a:spAutoFit/>
          </a:bodyPr>
          <a:lstStyle/>
          <a:p>
            <a:pPr algn="ctr"/>
            <a:r>
              <a:rPr kumimoji="1" lang="ja-JP" altLang="en-US" sz="1200" dirty="0"/>
              <a:t>還元性強</a:t>
            </a:r>
          </a:p>
        </p:txBody>
      </p:sp>
      <p:sp>
        <p:nvSpPr>
          <p:cNvPr id="19" name="矢印: 下 18">
            <a:extLst>
              <a:ext uri="{FF2B5EF4-FFF2-40B4-BE49-F238E27FC236}">
                <a16:creationId xmlns:a16="http://schemas.microsoft.com/office/drawing/2014/main" id="{747A0B8A-8E3D-426F-A1AB-6CE574BEF4B7}"/>
              </a:ext>
            </a:extLst>
          </p:cNvPr>
          <p:cNvSpPr/>
          <p:nvPr/>
        </p:nvSpPr>
        <p:spPr>
          <a:xfrm rot="13274600">
            <a:off x="3969773" y="3215081"/>
            <a:ext cx="144316" cy="56386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矢印: 下 51">
            <a:extLst>
              <a:ext uri="{FF2B5EF4-FFF2-40B4-BE49-F238E27FC236}">
                <a16:creationId xmlns:a16="http://schemas.microsoft.com/office/drawing/2014/main" id="{009F3AE1-0C6C-4451-AC40-F53DD558CB0A}"/>
              </a:ext>
            </a:extLst>
          </p:cNvPr>
          <p:cNvSpPr/>
          <p:nvPr/>
        </p:nvSpPr>
        <p:spPr>
          <a:xfrm rot="8460597">
            <a:off x="7927839" y="3163819"/>
            <a:ext cx="144316" cy="563862"/>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4157012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lstStyle/>
          <a:p>
            <a:r>
              <a:rPr lang="ja-JP" altLang="en-US" dirty="0"/>
              <a:t>まとめ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r>
              <a:rPr lang="ja-JP" altLang="en-US" sz="2800" dirty="0"/>
              <a:t>時系列モデルで</a:t>
            </a:r>
            <a:r>
              <a:rPr lang="en-US" altLang="ja-JP" sz="2800" dirty="0"/>
              <a:t>RO</a:t>
            </a:r>
            <a:r>
              <a:rPr lang="ja-JP" altLang="en-US" sz="2800" dirty="0"/>
              <a:t>膜透過水の導電率予測を検討した。</a:t>
            </a:r>
            <a:endParaRPr lang="en-US" altLang="ja-JP" sz="2800" dirty="0"/>
          </a:p>
          <a:p>
            <a:r>
              <a:rPr lang="en-US" altLang="ja-JP" sz="2800" dirty="0"/>
              <a:t>STL</a:t>
            </a:r>
            <a:r>
              <a:rPr lang="ja-JP" altLang="en-US" sz="2800" dirty="0"/>
              <a:t>分解結果から、非定常なトレンド成分が支配的だと推測される。</a:t>
            </a:r>
            <a:endParaRPr lang="en-US" altLang="ja-JP" sz="2800" dirty="0"/>
          </a:p>
          <a:p>
            <a:r>
              <a:rPr lang="en-US" altLang="ja-JP" sz="2800" dirty="0"/>
              <a:t>Prophet</a:t>
            </a:r>
            <a:r>
              <a:rPr lang="ja-JP" altLang="en-US" sz="2800" dirty="0"/>
              <a:t>を用いた予測を試し、下記の結果を得た。</a:t>
            </a:r>
            <a:endParaRPr lang="en-US" altLang="ja-JP" sz="2800" dirty="0"/>
          </a:p>
          <a:p>
            <a:pPr lvl="1"/>
            <a:r>
              <a:rPr lang="ja-JP" altLang="en-US" sz="2400" dirty="0"/>
              <a:t>同じ状態が続く期間では、</a:t>
            </a:r>
            <a:r>
              <a:rPr lang="en-US" altLang="ja-JP" sz="2400" dirty="0"/>
              <a:t> </a:t>
            </a:r>
            <a:r>
              <a:rPr lang="ja-JP" altLang="en-US" sz="2400" dirty="0"/>
              <a:t>そこそこの予測が可能</a:t>
            </a:r>
            <a:r>
              <a:rPr lang="ja-JP" altLang="en-US" dirty="0"/>
              <a:t>（</a:t>
            </a:r>
            <a:r>
              <a:rPr lang="en-US" altLang="ja-JP" dirty="0"/>
              <a:t>MAPE10%</a:t>
            </a:r>
            <a:r>
              <a:rPr lang="ja-JP" altLang="en-US" dirty="0"/>
              <a:t>～</a:t>
            </a:r>
            <a:r>
              <a:rPr lang="en-US" altLang="ja-JP" dirty="0"/>
              <a:t>15%</a:t>
            </a:r>
            <a:r>
              <a:rPr lang="ja-JP" altLang="en-US" dirty="0"/>
              <a:t>）</a:t>
            </a:r>
            <a:endParaRPr lang="en-US" altLang="ja-JP" sz="2400" dirty="0"/>
          </a:p>
          <a:p>
            <a:pPr lvl="1"/>
            <a:r>
              <a:rPr lang="ja-JP" altLang="en-US" sz="2400" dirty="0"/>
              <a:t>状態が切り替わる期間では、予測は悪化</a:t>
            </a:r>
            <a:r>
              <a:rPr lang="ja-JP" altLang="en-US" dirty="0"/>
              <a:t>（</a:t>
            </a:r>
            <a:r>
              <a:rPr lang="en-US" altLang="ja-JP" dirty="0"/>
              <a:t>MAPE</a:t>
            </a:r>
            <a:r>
              <a:rPr lang="ja-JP" altLang="en-US" dirty="0"/>
              <a:t>約</a:t>
            </a:r>
            <a:r>
              <a:rPr lang="en-US" altLang="ja-JP" dirty="0"/>
              <a:t>15%</a:t>
            </a:r>
            <a:r>
              <a:rPr lang="ja-JP" altLang="en-US" dirty="0"/>
              <a:t>～</a:t>
            </a:r>
            <a:r>
              <a:rPr lang="en-US" altLang="ja-JP" dirty="0"/>
              <a:t>20%</a:t>
            </a:r>
            <a:r>
              <a:rPr lang="ja-JP" altLang="en-US" dirty="0"/>
              <a:t>）</a:t>
            </a:r>
            <a:endParaRPr lang="en-US" altLang="ja-JP" sz="2400" dirty="0"/>
          </a:p>
          <a:p>
            <a:r>
              <a:rPr lang="ja-JP" altLang="en-US" sz="2800" dirty="0"/>
              <a:t>目的変数の時系列モデルは、透過導電率の悪化傾向を追える可能性があると考えられる。</a:t>
            </a:r>
            <a:endParaRPr lang="en-US" altLang="ja-JP" sz="2800" dirty="0"/>
          </a:p>
          <a:p>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5. </a:t>
            </a:r>
            <a:r>
              <a:rPr lang="ja-JP" altLang="en-US" sz="1600" b="1" dirty="0">
                <a:solidFill>
                  <a:schemeClr val="bg1"/>
                </a:solidFill>
              </a:rPr>
              <a:t>まとめ</a:t>
            </a:r>
            <a:endParaRPr kumimoji="1" lang="ja-JP" altLang="en-US" sz="1600" b="1" dirty="0">
              <a:solidFill>
                <a:schemeClr val="bg1"/>
              </a:solidFill>
            </a:endParaRPr>
          </a:p>
        </p:txBody>
      </p:sp>
    </p:spTree>
    <p:extLst>
      <p:ext uri="{BB962C8B-B14F-4D97-AF65-F5344CB8AC3E}">
        <p14:creationId xmlns:p14="http://schemas.microsoft.com/office/powerpoint/2010/main" val="2617899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lstStyle/>
          <a:p>
            <a:r>
              <a:rPr lang="ja-JP" altLang="en-US" dirty="0"/>
              <a:t>今後の課題</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95166"/>
            <a:ext cx="11341887" cy="4940057"/>
          </a:xfrm>
        </p:spPr>
        <p:txBody>
          <a:bodyPr/>
          <a:lstStyle/>
          <a:p>
            <a:r>
              <a:rPr lang="ja-JP" altLang="en-US" sz="2800" dirty="0"/>
              <a:t>予測モデルの検討を進める。</a:t>
            </a:r>
            <a:endParaRPr lang="en-US" altLang="ja-JP" sz="2800" dirty="0"/>
          </a:p>
          <a:p>
            <a:pPr lvl="1"/>
            <a:r>
              <a:rPr lang="ja-JP" altLang="en-US" sz="2400" dirty="0"/>
              <a:t>１．</a:t>
            </a:r>
            <a:r>
              <a:rPr lang="en-US" altLang="ja-JP" sz="2400" dirty="0"/>
              <a:t>LVMWD</a:t>
            </a:r>
            <a:r>
              <a:rPr lang="ja-JP" altLang="en-US" sz="2400" dirty="0"/>
              <a:t>：透過水 導電率の予測を改善する。</a:t>
            </a:r>
            <a:endParaRPr lang="en-US" altLang="ja-JP" sz="2400" dirty="0"/>
          </a:p>
          <a:p>
            <a:pPr lvl="2">
              <a:spcBef>
                <a:spcPts val="1200"/>
              </a:spcBef>
            </a:pPr>
            <a:r>
              <a:rPr lang="ja-JP" altLang="en-US" sz="2000" dirty="0"/>
              <a:t>同じ状態が続く期間で、基礎的な方法によるデータ分析や</a:t>
            </a:r>
            <a:r>
              <a:rPr lang="en-US" altLang="ja-JP" sz="2000" dirty="0"/>
              <a:t>ARMA</a:t>
            </a:r>
            <a:r>
              <a:rPr lang="ja-JP" altLang="en-US" sz="2000" dirty="0"/>
              <a:t>モデルなどで改善する</a:t>
            </a:r>
            <a:endParaRPr lang="en-US" altLang="ja-JP" sz="2000" dirty="0"/>
          </a:p>
          <a:p>
            <a:pPr marL="1368000" lvl="3" indent="-457200">
              <a:spcBef>
                <a:spcPts val="1200"/>
              </a:spcBef>
              <a:buFont typeface="Wingdings" panose="05000000000000000000" pitchFamily="2" charset="2"/>
              <a:buChar char="Ø"/>
            </a:pPr>
            <a:r>
              <a:rPr lang="ja-JP" altLang="en-US" sz="2000" dirty="0"/>
              <a:t>平常時はもう少し改善できるはず、実際には検証期間は数週間で良いかも</a:t>
            </a:r>
            <a:endParaRPr lang="en-US" altLang="ja-JP" sz="2000" dirty="0"/>
          </a:p>
          <a:p>
            <a:pPr lvl="2">
              <a:spcBef>
                <a:spcPts val="1200"/>
              </a:spcBef>
            </a:pPr>
            <a:r>
              <a:rPr lang="ja-JP" altLang="en-US" sz="2000" dirty="0"/>
              <a:t>外因変数を用いた</a:t>
            </a:r>
            <a:r>
              <a:rPr lang="en-US" altLang="ja-JP" sz="2000" dirty="0"/>
              <a:t>ARX</a:t>
            </a:r>
            <a:r>
              <a:rPr lang="ja-JP" altLang="en-US" sz="2000" dirty="0"/>
              <a:t>などで改善する</a:t>
            </a:r>
            <a:endParaRPr lang="en-US" altLang="ja-JP" sz="2000" dirty="0"/>
          </a:p>
          <a:p>
            <a:pPr lvl="3" indent="-457200">
              <a:spcBef>
                <a:spcPts val="1200"/>
              </a:spcBef>
              <a:buFont typeface="Wingdings" panose="05000000000000000000" pitchFamily="2" charset="2"/>
              <a:buChar char="Ø"/>
            </a:pPr>
            <a:r>
              <a:rPr lang="ja-JP" altLang="en-US" sz="2000" dirty="0"/>
              <a:t>週単位の変動や状態が切り替わる期間は、外因変数に頼るのが良いかも</a:t>
            </a:r>
            <a:endParaRPr lang="en-US" altLang="ja-JP" sz="2000" dirty="0"/>
          </a:p>
          <a:p>
            <a:pPr lvl="1"/>
            <a:r>
              <a:rPr lang="ja-JP" altLang="en-US" sz="2400" dirty="0"/>
              <a:t>２．</a:t>
            </a:r>
            <a:r>
              <a:rPr lang="en-US" altLang="ja-JP" sz="2400" dirty="0"/>
              <a:t>LVMWD</a:t>
            </a:r>
            <a:r>
              <a:rPr lang="ja-JP" altLang="en-US" sz="2400" dirty="0"/>
              <a:t>：透過水 </a:t>
            </a:r>
            <a:r>
              <a:rPr lang="en-US" altLang="ja-JP" sz="2400" dirty="0"/>
              <a:t>TOC</a:t>
            </a:r>
            <a:r>
              <a:rPr lang="ja-JP" altLang="en-US" sz="2400" dirty="0"/>
              <a:t>の予測を試す。</a:t>
            </a:r>
            <a:endParaRPr lang="en-US" altLang="ja-JP" sz="2400" dirty="0"/>
          </a:p>
          <a:p>
            <a:pPr lvl="2">
              <a:spcBef>
                <a:spcPts val="1200"/>
              </a:spcBef>
              <a:buFont typeface="Wingdings" panose="05000000000000000000" pitchFamily="2" charset="2"/>
              <a:buChar char="Ø"/>
            </a:pPr>
            <a:r>
              <a:rPr lang="ja-JP" altLang="en-US" sz="2000" dirty="0"/>
              <a:t>ただし、ほぼ一定なので、モデリングする意味があるのか？</a:t>
            </a:r>
            <a:endParaRPr lang="en-US" altLang="ja-JP" sz="2000" dirty="0"/>
          </a:p>
          <a:p>
            <a:pPr lvl="1"/>
            <a:r>
              <a:rPr lang="ja-JP" altLang="en-US" sz="2400" dirty="0"/>
              <a:t>３．</a:t>
            </a:r>
            <a:r>
              <a:rPr lang="en-US" altLang="ja-JP" sz="2400" dirty="0"/>
              <a:t>OCWD</a:t>
            </a:r>
            <a:r>
              <a:rPr lang="ja-JP" altLang="en-US" sz="2400" dirty="0"/>
              <a:t>：同じ方法で良いから、導電率の予測を試す。</a:t>
            </a:r>
            <a:endParaRPr lang="en-US" altLang="ja-JP" sz="2400" dirty="0"/>
          </a:p>
          <a:p>
            <a:pPr lvl="2">
              <a:spcBef>
                <a:spcPts val="1200"/>
              </a:spcBef>
              <a:buFont typeface="Wingdings" panose="05000000000000000000" pitchFamily="2" charset="2"/>
              <a:buChar char="Ø"/>
            </a:pPr>
            <a:r>
              <a:rPr lang="ja-JP" altLang="en-US" sz="2000" dirty="0"/>
              <a:t>とにかく予測結果を早く見たいなら</a:t>
            </a:r>
            <a:endParaRPr lang="en-US" altLang="ja-JP" sz="2000" dirty="0"/>
          </a:p>
          <a:p>
            <a:r>
              <a:rPr lang="ja-JP" altLang="en-US" sz="2800" dirty="0"/>
              <a:t>最適化モデル／方法の検討を優先する。</a:t>
            </a:r>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5. </a:t>
            </a:r>
            <a:r>
              <a:rPr lang="ja-JP" altLang="en-US" sz="1600" b="1" dirty="0">
                <a:solidFill>
                  <a:schemeClr val="bg1"/>
                </a:solidFill>
              </a:rPr>
              <a:t>まとめ</a:t>
            </a:r>
            <a:endParaRPr kumimoji="1" lang="ja-JP" altLang="en-US" sz="1600" b="1" dirty="0">
              <a:solidFill>
                <a:schemeClr val="bg1"/>
              </a:solidFill>
            </a:endParaRPr>
          </a:p>
        </p:txBody>
      </p:sp>
    </p:spTree>
    <p:extLst>
      <p:ext uri="{BB962C8B-B14F-4D97-AF65-F5344CB8AC3E}">
        <p14:creationId xmlns:p14="http://schemas.microsoft.com/office/powerpoint/2010/main" val="2444478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14</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37258"/>
            <a:ext cx="11400125" cy="518094"/>
          </a:xfrm>
        </p:spPr>
        <p:txBody>
          <a:bodyPr/>
          <a:lstStyle/>
          <a:p>
            <a:r>
              <a:rPr lang="en-US" altLang="ja-JP" dirty="0"/>
              <a:t>RO Feed / Combined</a:t>
            </a:r>
            <a:r>
              <a:rPr lang="ja-JP" altLang="en-US" dirty="0"/>
              <a:t> </a:t>
            </a:r>
            <a:r>
              <a:rPr lang="en-US" altLang="ja-JP" dirty="0"/>
              <a:t>Permeate</a:t>
            </a:r>
            <a:r>
              <a:rPr lang="ja-JP" altLang="en-US" dirty="0"/>
              <a:t> </a:t>
            </a:r>
            <a:r>
              <a:rPr lang="en-US" altLang="ja-JP" dirty="0"/>
              <a:t>Conductivity</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8" name="テキスト ボックス 7">
            <a:extLst>
              <a:ext uri="{FF2B5EF4-FFF2-40B4-BE49-F238E27FC236}">
                <a16:creationId xmlns:a16="http://schemas.microsoft.com/office/drawing/2014/main" id="{5F97A9F2-6FCA-4120-8686-4D4B1CF339D7}"/>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a:t>
            </a:r>
            <a:endParaRPr kumimoji="1" lang="ja-JP" altLang="en-US" sz="1600" b="1" dirty="0">
              <a:solidFill>
                <a:schemeClr val="bg1"/>
              </a:solidFill>
            </a:endParaRPr>
          </a:p>
        </p:txBody>
      </p:sp>
      <p:sp>
        <p:nvSpPr>
          <p:cNvPr id="33" name="テキスト ボックス 32">
            <a:extLst>
              <a:ext uri="{FF2B5EF4-FFF2-40B4-BE49-F238E27FC236}">
                <a16:creationId xmlns:a16="http://schemas.microsoft.com/office/drawing/2014/main" id="{153C8E01-FDD9-47D8-AA94-6A85D0D42885}"/>
              </a:ext>
            </a:extLst>
          </p:cNvPr>
          <p:cNvSpPr txBox="1"/>
          <p:nvPr/>
        </p:nvSpPr>
        <p:spPr>
          <a:xfrm>
            <a:off x="139844" y="1258505"/>
            <a:ext cx="2796886" cy="338554"/>
          </a:xfrm>
          <a:prstGeom prst="rect">
            <a:avLst/>
          </a:prstGeom>
          <a:noFill/>
        </p:spPr>
        <p:txBody>
          <a:bodyPr wrap="square" rtlCol="0">
            <a:spAutoFit/>
          </a:bodyPr>
          <a:lstStyle/>
          <a:p>
            <a:r>
              <a:rPr kumimoji="1" lang="en-US" altLang="ja-JP" sz="1600" dirty="0"/>
              <a:t>Upper: Combined Permeate</a:t>
            </a:r>
            <a:endParaRPr kumimoji="1" lang="ja-JP" altLang="en-US" sz="1600" dirty="0"/>
          </a:p>
        </p:txBody>
      </p:sp>
      <p:sp>
        <p:nvSpPr>
          <p:cNvPr id="34" name="テキスト ボックス 33">
            <a:extLst>
              <a:ext uri="{FF2B5EF4-FFF2-40B4-BE49-F238E27FC236}">
                <a16:creationId xmlns:a16="http://schemas.microsoft.com/office/drawing/2014/main" id="{48F29A64-F458-4584-B48F-AFD1FF33F2F6}"/>
              </a:ext>
            </a:extLst>
          </p:cNvPr>
          <p:cNvSpPr txBox="1"/>
          <p:nvPr/>
        </p:nvSpPr>
        <p:spPr>
          <a:xfrm>
            <a:off x="139844" y="1543510"/>
            <a:ext cx="2796886" cy="338554"/>
          </a:xfrm>
          <a:prstGeom prst="rect">
            <a:avLst/>
          </a:prstGeom>
          <a:noFill/>
        </p:spPr>
        <p:txBody>
          <a:bodyPr wrap="square" rtlCol="0">
            <a:spAutoFit/>
          </a:bodyPr>
          <a:lstStyle/>
          <a:p>
            <a:r>
              <a:rPr kumimoji="1" lang="en-US" altLang="ja-JP" sz="1600" dirty="0"/>
              <a:t>Lower: Feed</a:t>
            </a:r>
            <a:endParaRPr kumimoji="1" lang="ja-JP" altLang="en-US" sz="1600" dirty="0"/>
          </a:p>
        </p:txBody>
      </p:sp>
      <p:sp>
        <p:nvSpPr>
          <p:cNvPr id="35" name="テキスト ボックス 34">
            <a:extLst>
              <a:ext uri="{FF2B5EF4-FFF2-40B4-BE49-F238E27FC236}">
                <a16:creationId xmlns:a16="http://schemas.microsoft.com/office/drawing/2014/main" id="{D04D6B60-168A-4842-9320-49EFEF8E120E}"/>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pic>
        <p:nvPicPr>
          <p:cNvPr id="4" name="図 3" descr="グラフ&#10;&#10;自動的に生成された説明">
            <a:extLst>
              <a:ext uri="{FF2B5EF4-FFF2-40B4-BE49-F238E27FC236}">
                <a16:creationId xmlns:a16="http://schemas.microsoft.com/office/drawing/2014/main" id="{FADCBCE1-B195-4488-85D6-02CDD79E0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604" y="2035118"/>
            <a:ext cx="3185171" cy="2105452"/>
          </a:xfrm>
          <a:prstGeom prst="rect">
            <a:avLst/>
          </a:prstGeom>
        </p:spPr>
      </p:pic>
      <p:pic>
        <p:nvPicPr>
          <p:cNvPr id="18" name="図 17" descr="グラフ, 折れ線グラフ&#10;&#10;自動的に生成された説明">
            <a:extLst>
              <a:ext uri="{FF2B5EF4-FFF2-40B4-BE49-F238E27FC236}">
                <a16:creationId xmlns:a16="http://schemas.microsoft.com/office/drawing/2014/main" id="{7C4B6F89-CC7E-41E2-92FC-39111A632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604" y="4110556"/>
            <a:ext cx="3185171" cy="2109026"/>
          </a:xfrm>
          <a:prstGeom prst="rect">
            <a:avLst/>
          </a:prstGeom>
        </p:spPr>
      </p:pic>
      <p:pic>
        <p:nvPicPr>
          <p:cNvPr id="11" name="図 10" descr="グラフ, 折れ線グラフ&#10;&#10;自動的に生成された説明">
            <a:extLst>
              <a:ext uri="{FF2B5EF4-FFF2-40B4-BE49-F238E27FC236}">
                <a16:creationId xmlns:a16="http://schemas.microsoft.com/office/drawing/2014/main" id="{54757607-DE8E-456B-A037-4AD29FC558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4840" y="2035117"/>
            <a:ext cx="3185172" cy="2105453"/>
          </a:xfrm>
          <a:prstGeom prst="rect">
            <a:avLst/>
          </a:prstGeom>
        </p:spPr>
      </p:pic>
      <p:pic>
        <p:nvPicPr>
          <p:cNvPr id="13" name="図 12" descr="グラフ, 折れ線グラフ&#10;&#10;自動的に生成された説明">
            <a:extLst>
              <a:ext uri="{FF2B5EF4-FFF2-40B4-BE49-F238E27FC236}">
                <a16:creationId xmlns:a16="http://schemas.microsoft.com/office/drawing/2014/main" id="{822FCDC3-715A-427B-8B86-2903AC2A6A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4840" y="4101029"/>
            <a:ext cx="3185172" cy="2109027"/>
          </a:xfrm>
          <a:prstGeom prst="rect">
            <a:avLst/>
          </a:prstGeom>
        </p:spPr>
      </p:pic>
      <p:pic>
        <p:nvPicPr>
          <p:cNvPr id="15" name="図 14" descr="グラフ&#10;&#10;自動的に生成された説明">
            <a:extLst>
              <a:ext uri="{FF2B5EF4-FFF2-40B4-BE49-F238E27FC236}">
                <a16:creationId xmlns:a16="http://schemas.microsoft.com/office/drawing/2014/main" id="{E745C09E-BEFE-42BC-9F19-F4863BCCE3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6223" y="2035117"/>
            <a:ext cx="3185173" cy="2105453"/>
          </a:xfrm>
          <a:prstGeom prst="rect">
            <a:avLst/>
          </a:prstGeom>
        </p:spPr>
      </p:pic>
      <p:pic>
        <p:nvPicPr>
          <p:cNvPr id="17" name="図 16" descr="グラフ&#10;&#10;自動的に生成された説明">
            <a:extLst>
              <a:ext uri="{FF2B5EF4-FFF2-40B4-BE49-F238E27FC236}">
                <a16:creationId xmlns:a16="http://schemas.microsoft.com/office/drawing/2014/main" id="{EB97B832-21E8-41C7-87ED-FCC2537FF4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96224" y="4101029"/>
            <a:ext cx="3185172" cy="2109027"/>
          </a:xfrm>
          <a:prstGeom prst="rect">
            <a:avLst/>
          </a:prstGeom>
        </p:spPr>
      </p:pic>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AD9AC922-FBA6-4095-BF4C-EF44D5576341}"/>
                  </a:ext>
                </a:extLst>
              </p:cNvPr>
              <p:cNvSpPr txBox="1"/>
              <p:nvPr/>
            </p:nvSpPr>
            <p:spPr>
              <a:xfrm rot="16200000">
                <a:off x="931939" y="1948321"/>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27" name="テキスト ボックス 26">
                <a:extLst>
                  <a:ext uri="{FF2B5EF4-FFF2-40B4-BE49-F238E27FC236}">
                    <a16:creationId xmlns:a16="http://schemas.microsoft.com/office/drawing/2014/main" id="{AD9AC922-FBA6-4095-BF4C-EF44D5576341}"/>
                  </a:ext>
                </a:extLst>
              </p:cNvPr>
              <p:cNvSpPr txBox="1">
                <a:spLocks noRot="1" noChangeAspect="1" noMove="1" noResize="1" noEditPoints="1" noAdjustHandles="1" noChangeArrowheads="1" noChangeShapeType="1" noTextEdit="1"/>
              </p:cNvSpPr>
              <p:nvPr/>
            </p:nvSpPr>
            <p:spPr>
              <a:xfrm rot="16200000">
                <a:off x="931939" y="1948321"/>
                <a:ext cx="495461" cy="184666"/>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46D5AEBF-5117-4A42-B0F4-10D7FBCB1855}"/>
                  </a:ext>
                </a:extLst>
              </p:cNvPr>
              <p:cNvSpPr txBox="1"/>
              <p:nvPr/>
            </p:nvSpPr>
            <p:spPr>
              <a:xfrm rot="16200000">
                <a:off x="4293783" y="1948320"/>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29" name="テキスト ボックス 28">
                <a:extLst>
                  <a:ext uri="{FF2B5EF4-FFF2-40B4-BE49-F238E27FC236}">
                    <a16:creationId xmlns:a16="http://schemas.microsoft.com/office/drawing/2014/main" id="{46D5AEBF-5117-4A42-B0F4-10D7FBCB1855}"/>
                  </a:ext>
                </a:extLst>
              </p:cNvPr>
              <p:cNvSpPr txBox="1">
                <a:spLocks noRot="1" noChangeAspect="1" noMove="1" noResize="1" noEditPoints="1" noAdjustHandles="1" noChangeArrowheads="1" noChangeShapeType="1" noTextEdit="1"/>
              </p:cNvSpPr>
              <p:nvPr/>
            </p:nvSpPr>
            <p:spPr>
              <a:xfrm rot="16200000">
                <a:off x="4293783" y="1948320"/>
                <a:ext cx="495461" cy="184666"/>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C42FA0CE-0E06-46D3-AFF4-F7F685CCCB90}"/>
                  </a:ext>
                </a:extLst>
              </p:cNvPr>
              <p:cNvSpPr txBox="1"/>
              <p:nvPr/>
            </p:nvSpPr>
            <p:spPr>
              <a:xfrm rot="16200000">
                <a:off x="7729470" y="1950625"/>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31" name="テキスト ボックス 30">
                <a:extLst>
                  <a:ext uri="{FF2B5EF4-FFF2-40B4-BE49-F238E27FC236}">
                    <a16:creationId xmlns:a16="http://schemas.microsoft.com/office/drawing/2014/main" id="{C42FA0CE-0E06-46D3-AFF4-F7F685CCCB90}"/>
                  </a:ext>
                </a:extLst>
              </p:cNvPr>
              <p:cNvSpPr txBox="1">
                <a:spLocks noRot="1" noChangeAspect="1" noMove="1" noResize="1" noEditPoints="1" noAdjustHandles="1" noChangeArrowheads="1" noChangeShapeType="1" noTextEdit="1"/>
              </p:cNvSpPr>
              <p:nvPr/>
            </p:nvSpPr>
            <p:spPr>
              <a:xfrm rot="16200000">
                <a:off x="7729470" y="1950625"/>
                <a:ext cx="495461" cy="184666"/>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9A1E620B-28CD-45A4-814A-363BA48A3BD8}"/>
                  </a:ext>
                </a:extLst>
              </p:cNvPr>
              <p:cNvSpPr txBox="1"/>
              <p:nvPr/>
            </p:nvSpPr>
            <p:spPr>
              <a:xfrm rot="16200000">
                <a:off x="936156" y="4256932"/>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36" name="テキスト ボックス 35">
                <a:extLst>
                  <a:ext uri="{FF2B5EF4-FFF2-40B4-BE49-F238E27FC236}">
                    <a16:creationId xmlns:a16="http://schemas.microsoft.com/office/drawing/2014/main" id="{9A1E620B-28CD-45A4-814A-363BA48A3BD8}"/>
                  </a:ext>
                </a:extLst>
              </p:cNvPr>
              <p:cNvSpPr txBox="1">
                <a:spLocks noRot="1" noChangeAspect="1" noMove="1" noResize="1" noEditPoints="1" noAdjustHandles="1" noChangeArrowheads="1" noChangeShapeType="1" noTextEdit="1"/>
              </p:cNvSpPr>
              <p:nvPr/>
            </p:nvSpPr>
            <p:spPr>
              <a:xfrm rot="16200000">
                <a:off x="936156" y="4256932"/>
                <a:ext cx="495461" cy="184666"/>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7FFF9536-6C23-4F2C-B7E2-2EF15E9F9F50}"/>
                  </a:ext>
                </a:extLst>
              </p:cNvPr>
              <p:cNvSpPr txBox="1"/>
              <p:nvPr/>
            </p:nvSpPr>
            <p:spPr>
              <a:xfrm rot="16200000">
                <a:off x="4316994" y="4256932"/>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37" name="テキスト ボックス 36">
                <a:extLst>
                  <a:ext uri="{FF2B5EF4-FFF2-40B4-BE49-F238E27FC236}">
                    <a16:creationId xmlns:a16="http://schemas.microsoft.com/office/drawing/2014/main" id="{7FFF9536-6C23-4F2C-B7E2-2EF15E9F9F50}"/>
                  </a:ext>
                </a:extLst>
              </p:cNvPr>
              <p:cNvSpPr txBox="1">
                <a:spLocks noRot="1" noChangeAspect="1" noMove="1" noResize="1" noEditPoints="1" noAdjustHandles="1" noChangeArrowheads="1" noChangeShapeType="1" noTextEdit="1"/>
              </p:cNvSpPr>
              <p:nvPr/>
            </p:nvSpPr>
            <p:spPr>
              <a:xfrm rot="16200000">
                <a:off x="4316994" y="4256932"/>
                <a:ext cx="495461" cy="184666"/>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14D62CED-E124-4CF1-B28F-9C2228FF07C4}"/>
                  </a:ext>
                </a:extLst>
              </p:cNvPr>
              <p:cNvSpPr txBox="1"/>
              <p:nvPr/>
            </p:nvSpPr>
            <p:spPr>
              <a:xfrm rot="16200000">
                <a:off x="7733685" y="4259237"/>
                <a:ext cx="49546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600" b="0" i="1" smtClean="0">
                          <a:latin typeface="Cambria Math" panose="02040503050406030204" pitchFamily="18" charset="0"/>
                        </a:rPr>
                        <m:t>[</m:t>
                      </m:r>
                      <m:r>
                        <a:rPr kumimoji="1" lang="en-US" altLang="ja-JP" sz="600" b="0" i="1" smtClean="0">
                          <a:latin typeface="Cambria Math" panose="02040503050406030204" pitchFamily="18" charset="0"/>
                        </a:rPr>
                        <m:t>𝜇</m:t>
                      </m:r>
                      <m:r>
                        <m:rPr>
                          <m:sty m:val="p"/>
                        </m:rPr>
                        <a:rPr kumimoji="1" lang="en-US" altLang="ja-JP" sz="600" b="0" i="0" smtClean="0">
                          <a:latin typeface="Cambria Math" panose="02040503050406030204" pitchFamily="18" charset="0"/>
                        </a:rPr>
                        <m:t>S</m:t>
                      </m:r>
                      <m:r>
                        <a:rPr kumimoji="1" lang="en-US" altLang="ja-JP" sz="600" b="0" i="1" smtClean="0">
                          <a:latin typeface="Cambria Math" panose="02040503050406030204" pitchFamily="18" charset="0"/>
                        </a:rPr>
                        <m:t>/</m:t>
                      </m:r>
                      <m:r>
                        <m:rPr>
                          <m:sty m:val="p"/>
                        </m:rPr>
                        <a:rPr kumimoji="1" lang="en-US" altLang="ja-JP" sz="600" b="0" i="0" smtClean="0">
                          <a:latin typeface="Cambria Math" panose="02040503050406030204" pitchFamily="18" charset="0"/>
                        </a:rPr>
                        <m:t>cm</m:t>
                      </m:r>
                      <m:r>
                        <a:rPr kumimoji="1" lang="en-US" altLang="ja-JP" sz="600" b="0" i="1" smtClean="0">
                          <a:latin typeface="Cambria Math" panose="02040503050406030204" pitchFamily="18" charset="0"/>
                        </a:rPr>
                        <m:t>]</m:t>
                      </m:r>
                    </m:oMath>
                  </m:oMathPara>
                </a14:m>
                <a:endParaRPr kumimoji="1" lang="ja-JP" altLang="en-US" sz="600" dirty="0"/>
              </a:p>
            </p:txBody>
          </p:sp>
        </mc:Choice>
        <mc:Fallback xmlns="">
          <p:sp>
            <p:nvSpPr>
              <p:cNvPr id="38" name="テキスト ボックス 37">
                <a:extLst>
                  <a:ext uri="{FF2B5EF4-FFF2-40B4-BE49-F238E27FC236}">
                    <a16:creationId xmlns:a16="http://schemas.microsoft.com/office/drawing/2014/main" id="{14D62CED-E124-4CF1-B28F-9C2228FF07C4}"/>
                  </a:ext>
                </a:extLst>
              </p:cNvPr>
              <p:cNvSpPr txBox="1">
                <a:spLocks noRot="1" noChangeAspect="1" noMove="1" noResize="1" noEditPoints="1" noAdjustHandles="1" noChangeArrowheads="1" noChangeShapeType="1" noTextEdit="1"/>
              </p:cNvSpPr>
              <p:nvPr/>
            </p:nvSpPr>
            <p:spPr>
              <a:xfrm rot="16200000">
                <a:off x="7733685" y="4259237"/>
                <a:ext cx="495461" cy="184666"/>
              </a:xfrm>
              <a:prstGeom prst="rect">
                <a:avLst/>
              </a:prstGeom>
              <a:blipFill>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7775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8F4CE000-44DC-4685-8A60-117C3AEF16D0}"/>
              </a:ext>
            </a:extLst>
          </p:cNvPr>
          <p:cNvSpPr/>
          <p:nvPr/>
        </p:nvSpPr>
        <p:spPr>
          <a:xfrm>
            <a:off x="8384338" y="2480877"/>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B7E7E0E4-753E-4956-8B6D-772267AD2664}"/>
              </a:ext>
            </a:extLst>
          </p:cNvPr>
          <p:cNvSpPr/>
          <p:nvPr/>
        </p:nvSpPr>
        <p:spPr>
          <a:xfrm>
            <a:off x="517055" y="2480877"/>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Focused Region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06"/>
            <a:ext cx="11341887" cy="600165"/>
          </a:xfrm>
        </p:spPr>
        <p:txBody>
          <a:bodyPr/>
          <a:lstStyle/>
          <a:p>
            <a:r>
              <a:rPr lang="en-US" altLang="ja-JP" dirty="0"/>
              <a:t>Expand the control and considered value step by step.</a:t>
            </a:r>
          </a:p>
          <a:p>
            <a:pPr lvl="1"/>
            <a:r>
              <a:rPr lang="en-US" altLang="ja-JP" dirty="0"/>
              <a:t>Fix to the actual value when optimization calculation if the value is not considered</a:t>
            </a:r>
          </a:p>
        </p:txBody>
      </p:sp>
      <p:sp>
        <p:nvSpPr>
          <p:cNvPr id="9" name="正方形/長方形 8">
            <a:extLst>
              <a:ext uri="{FF2B5EF4-FFF2-40B4-BE49-F238E27FC236}">
                <a16:creationId xmlns:a16="http://schemas.microsoft.com/office/drawing/2014/main" id="{35501BBA-935B-49C2-8357-E8D9E6BE1E26}"/>
              </a:ext>
            </a:extLst>
          </p:cNvPr>
          <p:cNvSpPr/>
          <p:nvPr/>
        </p:nvSpPr>
        <p:spPr>
          <a:xfrm>
            <a:off x="5662210" y="3571001"/>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13" name="直線矢印コネクタ 12">
            <a:extLst>
              <a:ext uri="{FF2B5EF4-FFF2-40B4-BE49-F238E27FC236}">
                <a16:creationId xmlns:a16="http://schemas.microsoft.com/office/drawing/2014/main" id="{479A6497-EC0C-423A-98FD-03B427A6869B}"/>
              </a:ext>
            </a:extLst>
          </p:cNvPr>
          <p:cNvCxnSpPr>
            <a:cxnSpLocks/>
            <a:stCxn id="18" idx="3"/>
            <a:endCxn id="9" idx="1"/>
          </p:cNvCxnSpPr>
          <p:nvPr/>
        </p:nvCxnSpPr>
        <p:spPr>
          <a:xfrm>
            <a:off x="2794926" y="3742681"/>
            <a:ext cx="28672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017D92A-D0B8-4B63-A615-F4994882625E}"/>
              </a:ext>
            </a:extLst>
          </p:cNvPr>
          <p:cNvCxnSpPr>
            <a:cxnSpLocks/>
            <a:stCxn id="9" idx="3"/>
            <a:endCxn id="24" idx="1"/>
          </p:cNvCxnSpPr>
          <p:nvPr/>
        </p:nvCxnSpPr>
        <p:spPr>
          <a:xfrm>
            <a:off x="6815737" y="3742681"/>
            <a:ext cx="1839579" cy="497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矢印: 下 14">
            <a:extLst>
              <a:ext uri="{FF2B5EF4-FFF2-40B4-BE49-F238E27FC236}">
                <a16:creationId xmlns:a16="http://schemas.microsoft.com/office/drawing/2014/main" id="{D539CEC7-5453-4C25-B58E-74BA7CF2B2A0}"/>
              </a:ext>
            </a:extLst>
          </p:cNvPr>
          <p:cNvSpPr/>
          <p:nvPr/>
        </p:nvSpPr>
        <p:spPr>
          <a:xfrm>
            <a:off x="1037078" y="3202101"/>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矢印: 下 15">
            <a:extLst>
              <a:ext uri="{FF2B5EF4-FFF2-40B4-BE49-F238E27FC236}">
                <a16:creationId xmlns:a16="http://schemas.microsoft.com/office/drawing/2014/main" id="{9D973339-E49A-442B-BD70-A8C3034A7BFA}"/>
              </a:ext>
            </a:extLst>
          </p:cNvPr>
          <p:cNvSpPr/>
          <p:nvPr/>
        </p:nvSpPr>
        <p:spPr>
          <a:xfrm>
            <a:off x="3662502" y="3202101"/>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861652E1-0217-49EF-AF0C-FAEE30BB1D72}"/>
              </a:ext>
            </a:extLst>
          </p:cNvPr>
          <p:cNvSpPr txBox="1"/>
          <p:nvPr/>
        </p:nvSpPr>
        <p:spPr>
          <a:xfrm>
            <a:off x="657417" y="2665967"/>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8" name="正方形/長方形 17">
            <a:extLst>
              <a:ext uri="{FF2B5EF4-FFF2-40B4-BE49-F238E27FC236}">
                <a16:creationId xmlns:a16="http://schemas.microsoft.com/office/drawing/2014/main" id="{8DE87013-A320-45AE-9FE0-3179B97794E6}"/>
              </a:ext>
            </a:extLst>
          </p:cNvPr>
          <p:cNvSpPr/>
          <p:nvPr/>
        </p:nvSpPr>
        <p:spPr>
          <a:xfrm>
            <a:off x="1798493" y="3534948"/>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19" name="直線矢印コネクタ 18">
            <a:extLst>
              <a:ext uri="{FF2B5EF4-FFF2-40B4-BE49-F238E27FC236}">
                <a16:creationId xmlns:a16="http://schemas.microsoft.com/office/drawing/2014/main" id="{D7645954-7F5D-476F-AA64-93484D5F6BC6}"/>
              </a:ext>
            </a:extLst>
          </p:cNvPr>
          <p:cNvCxnSpPr>
            <a:cxnSpLocks/>
            <a:endCxn id="18" idx="1"/>
          </p:cNvCxnSpPr>
          <p:nvPr/>
        </p:nvCxnSpPr>
        <p:spPr>
          <a:xfrm>
            <a:off x="361950" y="3742681"/>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CCD820A-7BD1-4FC2-A11C-C082D0F22AAA}"/>
              </a:ext>
            </a:extLst>
          </p:cNvPr>
          <p:cNvSpPr txBox="1"/>
          <p:nvPr/>
        </p:nvSpPr>
        <p:spPr>
          <a:xfrm>
            <a:off x="2979002" y="2778136"/>
            <a:ext cx="1602524" cy="369332"/>
          </a:xfrm>
          <a:prstGeom prst="rect">
            <a:avLst/>
          </a:prstGeom>
          <a:noFill/>
        </p:spPr>
        <p:txBody>
          <a:bodyPr wrap="square" rtlCol="0">
            <a:spAutoFit/>
          </a:bodyPr>
          <a:lstStyle/>
          <a:p>
            <a:pPr algn="ctr"/>
            <a:r>
              <a:rPr kumimoji="1" lang="en-US" altLang="ja-JP" dirty="0"/>
              <a:t>Acid</a:t>
            </a:r>
            <a:endParaRPr kumimoji="1" lang="ja-JP" altLang="en-US" dirty="0"/>
          </a:p>
        </p:txBody>
      </p:sp>
      <p:sp>
        <p:nvSpPr>
          <p:cNvPr id="21" name="テキスト ボックス 20">
            <a:extLst>
              <a:ext uri="{FF2B5EF4-FFF2-40B4-BE49-F238E27FC236}">
                <a16:creationId xmlns:a16="http://schemas.microsoft.com/office/drawing/2014/main" id="{6AC3D667-4061-4171-8B13-55C471739259}"/>
              </a:ext>
            </a:extLst>
          </p:cNvPr>
          <p:cNvSpPr txBox="1"/>
          <p:nvPr/>
        </p:nvSpPr>
        <p:spPr>
          <a:xfrm>
            <a:off x="10717709" y="3461816"/>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24" name="正方形/長方形 23">
            <a:extLst>
              <a:ext uri="{FF2B5EF4-FFF2-40B4-BE49-F238E27FC236}">
                <a16:creationId xmlns:a16="http://schemas.microsoft.com/office/drawing/2014/main" id="{3C5ECCF7-2E94-4C69-B3A8-73384F647A0E}"/>
              </a:ext>
            </a:extLst>
          </p:cNvPr>
          <p:cNvSpPr/>
          <p:nvPr/>
        </p:nvSpPr>
        <p:spPr>
          <a:xfrm>
            <a:off x="8655316" y="3571001"/>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 / AOP</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5C442719-D89B-41C1-9444-FA5A7A6CCEBB}"/>
              </a:ext>
            </a:extLst>
          </p:cNvPr>
          <p:cNvCxnSpPr>
            <a:cxnSpLocks/>
            <a:stCxn id="24" idx="3"/>
            <a:endCxn id="21" idx="1"/>
          </p:cNvCxnSpPr>
          <p:nvPr/>
        </p:nvCxnSpPr>
        <p:spPr>
          <a:xfrm>
            <a:off x="9905686" y="3747651"/>
            <a:ext cx="812023" cy="655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矢印: 下 35">
            <a:extLst>
              <a:ext uri="{FF2B5EF4-FFF2-40B4-BE49-F238E27FC236}">
                <a16:creationId xmlns:a16="http://schemas.microsoft.com/office/drawing/2014/main" id="{7EBFEFE4-FE8F-4014-A573-693D6D619060}"/>
              </a:ext>
            </a:extLst>
          </p:cNvPr>
          <p:cNvSpPr/>
          <p:nvPr/>
        </p:nvSpPr>
        <p:spPr>
          <a:xfrm>
            <a:off x="9138807" y="3111739"/>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a:extLst>
              <a:ext uri="{FF2B5EF4-FFF2-40B4-BE49-F238E27FC236}">
                <a16:creationId xmlns:a16="http://schemas.microsoft.com/office/drawing/2014/main" id="{FDA21DED-5A9E-451C-A1B5-44751791EB84}"/>
              </a:ext>
            </a:extLst>
          </p:cNvPr>
          <p:cNvSpPr txBox="1"/>
          <p:nvPr/>
        </p:nvSpPr>
        <p:spPr>
          <a:xfrm>
            <a:off x="8285490" y="2502408"/>
            <a:ext cx="2030087" cy="584775"/>
          </a:xfrm>
          <a:prstGeom prst="rect">
            <a:avLst/>
          </a:prstGeom>
          <a:noFill/>
        </p:spPr>
        <p:txBody>
          <a:bodyPr wrap="square" rtlCol="0">
            <a:spAutoFit/>
          </a:bodyPr>
          <a:lstStyle/>
          <a:p>
            <a:pPr algn="ctr"/>
            <a:r>
              <a:rPr kumimoji="1" lang="en-US" altLang="ja-JP" sz="1600" dirty="0"/>
              <a:t>UV</a:t>
            </a:r>
            <a:r>
              <a:rPr kumimoji="1" lang="ja-JP" altLang="en-US" sz="1600" dirty="0"/>
              <a:t> </a:t>
            </a:r>
            <a:r>
              <a:rPr kumimoji="1" lang="en-US" altLang="ja-JP" sz="1600" dirty="0"/>
              <a:t>Radiation with </a:t>
            </a:r>
            <a:r>
              <a:rPr kumimoji="1" lang="en-SG" altLang="ja-JP" sz="1600" dirty="0"/>
              <a:t>H</a:t>
            </a:r>
            <a:r>
              <a:rPr kumimoji="1" lang="en-SG" altLang="ja-JP" sz="1600" baseline="-25000" dirty="0"/>
              <a:t>2</a:t>
            </a:r>
            <a:r>
              <a:rPr kumimoji="1" lang="en-SG" altLang="ja-JP" sz="1600" dirty="0"/>
              <a:t>O</a:t>
            </a:r>
            <a:r>
              <a:rPr kumimoji="1" lang="en-SG" altLang="ja-JP" sz="1600" baseline="-25000" dirty="0"/>
              <a:t>2</a:t>
            </a:r>
            <a:r>
              <a:rPr kumimoji="1" lang="en-SG" altLang="ja-JP" sz="1600" dirty="0"/>
              <a:t> or </a:t>
            </a:r>
            <a:r>
              <a:rPr kumimoji="1" lang="en-SG" altLang="ja-JP" sz="1600" dirty="0" err="1"/>
              <a:t>NaClO</a:t>
            </a:r>
            <a:endParaRPr kumimoji="1" lang="ja-JP" altLang="en-US" sz="1600" dirty="0"/>
          </a:p>
        </p:txBody>
      </p:sp>
      <p:sp>
        <p:nvSpPr>
          <p:cNvPr id="38" name="テキスト ボックス 37">
            <a:extLst>
              <a:ext uri="{FF2B5EF4-FFF2-40B4-BE49-F238E27FC236}">
                <a16:creationId xmlns:a16="http://schemas.microsoft.com/office/drawing/2014/main" id="{FF12E881-4939-42D1-A889-4443D2E01AC5}"/>
              </a:ext>
            </a:extLst>
          </p:cNvPr>
          <p:cNvSpPr txBox="1"/>
          <p:nvPr/>
        </p:nvSpPr>
        <p:spPr>
          <a:xfrm>
            <a:off x="4194721" y="2783830"/>
            <a:ext cx="1431275" cy="369332"/>
          </a:xfrm>
          <a:prstGeom prst="rect">
            <a:avLst/>
          </a:prstGeom>
          <a:noFill/>
        </p:spPr>
        <p:txBody>
          <a:bodyPr wrap="square" rtlCol="0">
            <a:spAutoFit/>
          </a:bodyPr>
          <a:lstStyle/>
          <a:p>
            <a:pPr algn="ctr"/>
            <a:r>
              <a:rPr kumimoji="1" lang="en-US" altLang="ja-JP" dirty="0"/>
              <a:t>Anti-</a:t>
            </a:r>
            <a:r>
              <a:rPr kumimoji="1" lang="en-US" altLang="ja-JP" dirty="0" err="1"/>
              <a:t>Scalant</a:t>
            </a:r>
            <a:endParaRPr kumimoji="1" lang="ja-JP" altLang="en-US" dirty="0"/>
          </a:p>
        </p:txBody>
      </p:sp>
      <p:sp>
        <p:nvSpPr>
          <p:cNvPr id="39" name="矢印: 下 38">
            <a:extLst>
              <a:ext uri="{FF2B5EF4-FFF2-40B4-BE49-F238E27FC236}">
                <a16:creationId xmlns:a16="http://schemas.microsoft.com/office/drawing/2014/main" id="{E0DED757-5143-4B02-8E98-D4857AAC6C5F}"/>
              </a:ext>
            </a:extLst>
          </p:cNvPr>
          <p:cNvSpPr/>
          <p:nvPr/>
        </p:nvSpPr>
        <p:spPr>
          <a:xfrm>
            <a:off x="4769470" y="3192409"/>
            <a:ext cx="283388" cy="490885"/>
          </a:xfrm>
          <a:prstGeom prst="downArrow">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二等辺三角形 39">
            <a:extLst>
              <a:ext uri="{FF2B5EF4-FFF2-40B4-BE49-F238E27FC236}">
                <a16:creationId xmlns:a16="http://schemas.microsoft.com/office/drawing/2014/main" id="{427CE4BE-49FA-4749-97CC-48CD9D054E05}"/>
              </a:ext>
            </a:extLst>
          </p:cNvPr>
          <p:cNvSpPr/>
          <p:nvPr/>
        </p:nvSpPr>
        <p:spPr>
          <a:xfrm flipV="1">
            <a:off x="7379290" y="4060325"/>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a:extLst>
              <a:ext uri="{FF2B5EF4-FFF2-40B4-BE49-F238E27FC236}">
                <a16:creationId xmlns:a16="http://schemas.microsoft.com/office/drawing/2014/main" id="{163D0E94-4915-4668-A0AC-F4864F90EC5D}"/>
              </a:ext>
            </a:extLst>
          </p:cNvPr>
          <p:cNvSpPr txBox="1"/>
          <p:nvPr/>
        </p:nvSpPr>
        <p:spPr>
          <a:xfrm>
            <a:off x="6894421" y="4418019"/>
            <a:ext cx="1451913" cy="338554"/>
          </a:xfrm>
          <a:prstGeom prst="rect">
            <a:avLst/>
          </a:prstGeom>
          <a:noFill/>
        </p:spPr>
        <p:txBody>
          <a:bodyPr wrap="square" rtlCol="0">
            <a:spAutoFit/>
          </a:bodyPr>
          <a:lstStyle/>
          <a:p>
            <a:pPr algn="ctr"/>
            <a:r>
              <a:rPr kumimoji="1" lang="en-US" altLang="ja-JP" sz="1600" dirty="0"/>
              <a:t>Water Quality</a:t>
            </a:r>
            <a:endParaRPr kumimoji="1" lang="ja-JP" altLang="en-US" sz="1600" dirty="0"/>
          </a:p>
        </p:txBody>
      </p:sp>
      <p:sp>
        <p:nvSpPr>
          <p:cNvPr id="42" name="テキスト ボックス 41">
            <a:extLst>
              <a:ext uri="{FF2B5EF4-FFF2-40B4-BE49-F238E27FC236}">
                <a16:creationId xmlns:a16="http://schemas.microsoft.com/office/drawing/2014/main" id="{6B8CDD79-010C-421E-BE6C-17BBA5B450F4}"/>
              </a:ext>
            </a:extLst>
          </p:cNvPr>
          <p:cNvSpPr txBox="1"/>
          <p:nvPr/>
        </p:nvSpPr>
        <p:spPr>
          <a:xfrm>
            <a:off x="777322" y="5147590"/>
            <a:ext cx="7334850" cy="338554"/>
          </a:xfrm>
          <a:prstGeom prst="rect">
            <a:avLst/>
          </a:prstGeom>
          <a:noFill/>
        </p:spPr>
        <p:txBody>
          <a:bodyPr wrap="square" rtlCol="0">
            <a:spAutoFit/>
          </a:bodyPr>
          <a:lstStyle/>
          <a:p>
            <a:r>
              <a:rPr kumimoji="1" lang="en-US" altLang="ja-JP" sz="1600" b="1" dirty="0">
                <a:solidFill>
                  <a:schemeClr val="accent2"/>
                </a:solidFill>
              </a:rPr>
              <a:t>(1) Considering permeate water quality and feed flow</a:t>
            </a:r>
          </a:p>
        </p:txBody>
      </p:sp>
      <p:sp>
        <p:nvSpPr>
          <p:cNvPr id="43" name="二等辺三角形 42">
            <a:extLst>
              <a:ext uri="{FF2B5EF4-FFF2-40B4-BE49-F238E27FC236}">
                <a16:creationId xmlns:a16="http://schemas.microsoft.com/office/drawing/2014/main" id="{F53136A2-94AE-43D4-B33E-EF57401E592D}"/>
              </a:ext>
            </a:extLst>
          </p:cNvPr>
          <p:cNvSpPr/>
          <p:nvPr/>
        </p:nvSpPr>
        <p:spPr>
          <a:xfrm flipV="1">
            <a:off x="5685747" y="4060325"/>
            <a:ext cx="410253" cy="218046"/>
          </a:xfrm>
          <a:prstGeom prst="triangle">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A84E23DB-8C77-4FCD-9435-34A95C7786B5}"/>
              </a:ext>
            </a:extLst>
          </p:cNvPr>
          <p:cNvSpPr txBox="1"/>
          <p:nvPr/>
        </p:nvSpPr>
        <p:spPr>
          <a:xfrm>
            <a:off x="4363160" y="4377074"/>
            <a:ext cx="1942645" cy="338554"/>
          </a:xfrm>
          <a:prstGeom prst="rect">
            <a:avLst/>
          </a:prstGeom>
          <a:noFill/>
        </p:spPr>
        <p:txBody>
          <a:bodyPr wrap="square" rtlCol="0">
            <a:spAutoFit/>
          </a:bodyPr>
          <a:lstStyle/>
          <a:p>
            <a:pPr algn="ctr"/>
            <a:r>
              <a:rPr kumimoji="1" lang="en-US" altLang="ja-JP" sz="1600" dirty="0"/>
              <a:t>Degree of Clogging</a:t>
            </a:r>
            <a:endParaRPr kumimoji="1" lang="ja-JP" altLang="en-US" sz="1600" dirty="0"/>
          </a:p>
        </p:txBody>
      </p:sp>
      <p:sp>
        <p:nvSpPr>
          <p:cNvPr id="45" name="矢印: 下 44">
            <a:extLst>
              <a:ext uri="{FF2B5EF4-FFF2-40B4-BE49-F238E27FC236}">
                <a16:creationId xmlns:a16="http://schemas.microsoft.com/office/drawing/2014/main" id="{AD8C1BA6-DB7B-49A4-AED5-732ECDF57FAE}"/>
              </a:ext>
            </a:extLst>
          </p:cNvPr>
          <p:cNvSpPr/>
          <p:nvPr/>
        </p:nvSpPr>
        <p:spPr>
          <a:xfrm>
            <a:off x="6079467" y="2935183"/>
            <a:ext cx="283388" cy="490885"/>
          </a:xfrm>
          <a:prstGeom prst="downArrow">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テキスト ボックス 45">
            <a:extLst>
              <a:ext uri="{FF2B5EF4-FFF2-40B4-BE49-F238E27FC236}">
                <a16:creationId xmlns:a16="http://schemas.microsoft.com/office/drawing/2014/main" id="{D0B4D0E2-0B2C-463C-B6F4-7D2EF00A7B0F}"/>
              </a:ext>
            </a:extLst>
          </p:cNvPr>
          <p:cNvSpPr txBox="1"/>
          <p:nvPr/>
        </p:nvSpPr>
        <p:spPr>
          <a:xfrm>
            <a:off x="5027691" y="2408804"/>
            <a:ext cx="2378884" cy="369332"/>
          </a:xfrm>
          <a:prstGeom prst="rect">
            <a:avLst/>
          </a:prstGeom>
          <a:noFill/>
        </p:spPr>
        <p:txBody>
          <a:bodyPr wrap="square" rtlCol="0">
            <a:spAutoFit/>
          </a:bodyPr>
          <a:lstStyle/>
          <a:p>
            <a:pPr algn="ctr"/>
            <a:r>
              <a:rPr kumimoji="1" lang="en-US" altLang="ja-JP" dirty="0"/>
              <a:t>Membrane Cleaning</a:t>
            </a:r>
            <a:endParaRPr kumimoji="1" lang="ja-JP" altLang="en-US" dirty="0"/>
          </a:p>
        </p:txBody>
      </p:sp>
      <p:sp>
        <p:nvSpPr>
          <p:cNvPr id="48" name="二等辺三角形 47">
            <a:extLst>
              <a:ext uri="{FF2B5EF4-FFF2-40B4-BE49-F238E27FC236}">
                <a16:creationId xmlns:a16="http://schemas.microsoft.com/office/drawing/2014/main" id="{AE03510A-7FFE-4F25-8AD4-1C823ECD850E}"/>
              </a:ext>
            </a:extLst>
          </p:cNvPr>
          <p:cNvSpPr/>
          <p:nvPr/>
        </p:nvSpPr>
        <p:spPr>
          <a:xfrm flipV="1">
            <a:off x="6362855" y="4060325"/>
            <a:ext cx="410253" cy="218046"/>
          </a:xfrm>
          <a:prstGeom prst="triangle">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テキスト ボックス 48">
            <a:extLst>
              <a:ext uri="{FF2B5EF4-FFF2-40B4-BE49-F238E27FC236}">
                <a16:creationId xmlns:a16="http://schemas.microsoft.com/office/drawing/2014/main" id="{6C160C7B-3673-4820-BE0C-726FDE774561}"/>
              </a:ext>
            </a:extLst>
          </p:cNvPr>
          <p:cNvSpPr txBox="1"/>
          <p:nvPr/>
        </p:nvSpPr>
        <p:spPr>
          <a:xfrm>
            <a:off x="5685747" y="4713217"/>
            <a:ext cx="1716610" cy="338554"/>
          </a:xfrm>
          <a:prstGeom prst="rect">
            <a:avLst/>
          </a:prstGeom>
          <a:noFill/>
        </p:spPr>
        <p:txBody>
          <a:bodyPr wrap="square" rtlCol="0">
            <a:spAutoFit/>
          </a:bodyPr>
          <a:lstStyle/>
          <a:p>
            <a:pPr algn="ctr"/>
            <a:r>
              <a:rPr kumimoji="1" lang="en-US" altLang="ja-JP" sz="1600" dirty="0"/>
              <a:t>Membrane Life</a:t>
            </a:r>
            <a:endParaRPr kumimoji="1" lang="ja-JP" altLang="en-US" sz="1600" dirty="0"/>
          </a:p>
        </p:txBody>
      </p:sp>
      <p:sp>
        <p:nvSpPr>
          <p:cNvPr id="50" name="右中かっこ 49">
            <a:extLst>
              <a:ext uri="{FF2B5EF4-FFF2-40B4-BE49-F238E27FC236}">
                <a16:creationId xmlns:a16="http://schemas.microsoft.com/office/drawing/2014/main" id="{D2A7FA27-2B47-41BB-8062-01A7B7516A8C}"/>
              </a:ext>
            </a:extLst>
          </p:cNvPr>
          <p:cNvSpPr/>
          <p:nvPr/>
        </p:nvSpPr>
        <p:spPr>
          <a:xfrm>
            <a:off x="8090523" y="5503728"/>
            <a:ext cx="164103" cy="615710"/>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F2EF95BD-7CDF-4627-B7AF-87CE576CDDAD}"/>
              </a:ext>
            </a:extLst>
          </p:cNvPr>
          <p:cNvSpPr txBox="1"/>
          <p:nvPr/>
        </p:nvSpPr>
        <p:spPr>
          <a:xfrm>
            <a:off x="8383824" y="5657679"/>
            <a:ext cx="2775952" cy="338554"/>
          </a:xfrm>
          <a:prstGeom prst="rect">
            <a:avLst/>
          </a:prstGeom>
          <a:noFill/>
        </p:spPr>
        <p:txBody>
          <a:bodyPr wrap="square" rtlCol="0">
            <a:spAutoFit/>
          </a:bodyPr>
          <a:lstStyle/>
          <a:p>
            <a:r>
              <a:rPr kumimoji="1" lang="en-US" altLang="ja-JP" sz="1600" dirty="0"/>
              <a:t>Monitoring membrane status</a:t>
            </a:r>
            <a:endParaRPr kumimoji="1" lang="ja-JP" altLang="en-US" sz="1600" dirty="0"/>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解析方針</a:t>
            </a:r>
            <a:endParaRPr kumimoji="1" lang="ja-JP" altLang="en-US" sz="1600" b="1" dirty="0">
              <a:solidFill>
                <a:schemeClr val="bg1"/>
              </a:solidFill>
            </a:endParaRPr>
          </a:p>
        </p:txBody>
      </p:sp>
      <p:sp>
        <p:nvSpPr>
          <p:cNvPr id="57" name="テキスト ボックス 56">
            <a:extLst>
              <a:ext uri="{FF2B5EF4-FFF2-40B4-BE49-F238E27FC236}">
                <a16:creationId xmlns:a16="http://schemas.microsoft.com/office/drawing/2014/main" id="{BD6F05CC-5CCB-4A60-B40F-F841D23CD4BA}"/>
              </a:ext>
            </a:extLst>
          </p:cNvPr>
          <p:cNvSpPr txBox="1"/>
          <p:nvPr/>
        </p:nvSpPr>
        <p:spPr>
          <a:xfrm>
            <a:off x="8496328" y="4260458"/>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58" name="テキスト ボックス 57">
            <a:extLst>
              <a:ext uri="{FF2B5EF4-FFF2-40B4-BE49-F238E27FC236}">
                <a16:creationId xmlns:a16="http://schemas.microsoft.com/office/drawing/2014/main" id="{E1159627-850F-4ACE-B093-BBE7BAC686A9}"/>
              </a:ext>
            </a:extLst>
          </p:cNvPr>
          <p:cNvSpPr txBox="1"/>
          <p:nvPr/>
        </p:nvSpPr>
        <p:spPr>
          <a:xfrm>
            <a:off x="977037" y="4248742"/>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2" name="テキスト ボックス 1">
            <a:extLst>
              <a:ext uri="{FF2B5EF4-FFF2-40B4-BE49-F238E27FC236}">
                <a16:creationId xmlns:a16="http://schemas.microsoft.com/office/drawing/2014/main" id="{4044683C-9303-48A1-E5D7-51956EAF88EC}"/>
              </a:ext>
            </a:extLst>
          </p:cNvPr>
          <p:cNvSpPr txBox="1"/>
          <p:nvPr/>
        </p:nvSpPr>
        <p:spPr>
          <a:xfrm>
            <a:off x="8384338" y="5170475"/>
            <a:ext cx="3224485" cy="338554"/>
          </a:xfrm>
          <a:prstGeom prst="rect">
            <a:avLst/>
          </a:prstGeom>
          <a:noFill/>
        </p:spPr>
        <p:txBody>
          <a:bodyPr wrap="square" rtlCol="0">
            <a:spAutoFit/>
          </a:bodyPr>
          <a:lstStyle/>
          <a:p>
            <a:r>
              <a:rPr kumimoji="1" lang="en-US" altLang="ja-JP" sz="1600" dirty="0"/>
              <a:t>Non-Monitoring membrane status</a:t>
            </a:r>
            <a:endParaRPr kumimoji="1" lang="ja-JP" altLang="en-US" sz="1600" dirty="0"/>
          </a:p>
        </p:txBody>
      </p:sp>
      <p:sp>
        <p:nvSpPr>
          <p:cNvPr id="7" name="右中かっこ 6">
            <a:extLst>
              <a:ext uri="{FF2B5EF4-FFF2-40B4-BE49-F238E27FC236}">
                <a16:creationId xmlns:a16="http://schemas.microsoft.com/office/drawing/2014/main" id="{DF5AA0C7-ADFA-1728-AC3D-C245965199CF}"/>
              </a:ext>
            </a:extLst>
          </p:cNvPr>
          <p:cNvSpPr/>
          <p:nvPr/>
        </p:nvSpPr>
        <p:spPr>
          <a:xfrm>
            <a:off x="8090523" y="5209192"/>
            <a:ext cx="164103" cy="261121"/>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吹き出し: 角を丸めた四角形 7">
            <a:extLst>
              <a:ext uri="{FF2B5EF4-FFF2-40B4-BE49-F238E27FC236}">
                <a16:creationId xmlns:a16="http://schemas.microsoft.com/office/drawing/2014/main" id="{CBD13782-D1D8-9AD1-5782-5D9E7BCA9430}"/>
              </a:ext>
            </a:extLst>
          </p:cNvPr>
          <p:cNvSpPr/>
          <p:nvPr/>
        </p:nvSpPr>
        <p:spPr>
          <a:xfrm>
            <a:off x="6560191" y="1945656"/>
            <a:ext cx="5629172" cy="365125"/>
          </a:xfrm>
          <a:prstGeom prst="wedgeRoundRectCallout">
            <a:avLst>
              <a:gd name="adj1" fmla="val 14239"/>
              <a:gd name="adj2" fmla="val 8864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Subject to be optimization target if interchangeable with RO.</a:t>
            </a:r>
            <a:endParaRPr kumimoji="1" lang="ja-JP" altLang="en-US" sz="1600" dirty="0">
              <a:solidFill>
                <a:schemeClr val="tx1"/>
              </a:solidFill>
            </a:endParaRPr>
          </a:p>
        </p:txBody>
      </p:sp>
      <p:sp>
        <p:nvSpPr>
          <p:cNvPr id="10" name="正方形/長方形 9">
            <a:extLst>
              <a:ext uri="{FF2B5EF4-FFF2-40B4-BE49-F238E27FC236}">
                <a16:creationId xmlns:a16="http://schemas.microsoft.com/office/drawing/2014/main" id="{67F1E970-3C57-BE82-E1DD-6BF80CB90359}"/>
              </a:ext>
            </a:extLst>
          </p:cNvPr>
          <p:cNvSpPr/>
          <p:nvPr/>
        </p:nvSpPr>
        <p:spPr>
          <a:xfrm>
            <a:off x="517055" y="5533216"/>
            <a:ext cx="181467" cy="206003"/>
          </a:xfrm>
          <a:prstGeom prst="rect">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正方形/長方形 10">
            <a:extLst>
              <a:ext uri="{FF2B5EF4-FFF2-40B4-BE49-F238E27FC236}">
                <a16:creationId xmlns:a16="http://schemas.microsoft.com/office/drawing/2014/main" id="{0F9188FC-1EE8-0D74-D90E-75607683EB69}"/>
              </a:ext>
            </a:extLst>
          </p:cNvPr>
          <p:cNvSpPr/>
          <p:nvPr/>
        </p:nvSpPr>
        <p:spPr>
          <a:xfrm>
            <a:off x="510816" y="5201486"/>
            <a:ext cx="181467" cy="206003"/>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3471F601-4BF7-EA97-CE93-701F23AF52C9}"/>
              </a:ext>
            </a:extLst>
          </p:cNvPr>
          <p:cNvSpPr/>
          <p:nvPr/>
        </p:nvSpPr>
        <p:spPr>
          <a:xfrm>
            <a:off x="517057" y="5878744"/>
            <a:ext cx="181467" cy="206003"/>
          </a:xfrm>
          <a:prstGeom prst="rect">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テキスト ボックス 21">
            <a:extLst>
              <a:ext uri="{FF2B5EF4-FFF2-40B4-BE49-F238E27FC236}">
                <a16:creationId xmlns:a16="http://schemas.microsoft.com/office/drawing/2014/main" id="{CAF80F0B-6846-BE2F-B977-25173D42025F}"/>
              </a:ext>
            </a:extLst>
          </p:cNvPr>
          <p:cNvSpPr txBox="1"/>
          <p:nvPr/>
        </p:nvSpPr>
        <p:spPr>
          <a:xfrm>
            <a:off x="777322" y="5472306"/>
            <a:ext cx="7334850" cy="338554"/>
          </a:xfrm>
          <a:prstGeom prst="rect">
            <a:avLst/>
          </a:prstGeom>
          <a:noFill/>
        </p:spPr>
        <p:txBody>
          <a:bodyPr wrap="square" rtlCol="0">
            <a:spAutoFit/>
          </a:bodyPr>
          <a:lstStyle/>
          <a:p>
            <a:r>
              <a:rPr kumimoji="1" lang="en-US" altLang="ja-JP" sz="1600" b="1" dirty="0">
                <a:solidFill>
                  <a:schemeClr val="accent3">
                    <a:lumMod val="75000"/>
                  </a:schemeClr>
                </a:solidFill>
              </a:rPr>
              <a:t>(2) Considering clogging status of RO membrane </a:t>
            </a:r>
            <a:r>
              <a:rPr kumimoji="1" lang="en-US" altLang="ja-JP" sz="1600" dirty="0">
                <a:solidFill>
                  <a:schemeClr val="accent3">
                    <a:lumMod val="75000"/>
                  </a:schemeClr>
                </a:solidFill>
              </a:rPr>
              <a:t>(monitoring the clogging) </a:t>
            </a:r>
          </a:p>
        </p:txBody>
      </p:sp>
      <p:sp>
        <p:nvSpPr>
          <p:cNvPr id="23" name="テキスト ボックス 22">
            <a:extLst>
              <a:ext uri="{FF2B5EF4-FFF2-40B4-BE49-F238E27FC236}">
                <a16:creationId xmlns:a16="http://schemas.microsoft.com/office/drawing/2014/main" id="{52CA22EA-36CA-5AA2-64B2-2596BE29F160}"/>
              </a:ext>
            </a:extLst>
          </p:cNvPr>
          <p:cNvSpPr txBox="1"/>
          <p:nvPr/>
        </p:nvSpPr>
        <p:spPr>
          <a:xfrm>
            <a:off x="777322" y="5800113"/>
            <a:ext cx="7334850" cy="338554"/>
          </a:xfrm>
          <a:prstGeom prst="rect">
            <a:avLst/>
          </a:prstGeom>
          <a:noFill/>
        </p:spPr>
        <p:txBody>
          <a:bodyPr wrap="square" rtlCol="0">
            <a:spAutoFit/>
          </a:bodyPr>
          <a:lstStyle/>
          <a:p>
            <a:r>
              <a:rPr kumimoji="1" lang="en-US" altLang="ja-JP" sz="1600" b="1" dirty="0">
                <a:solidFill>
                  <a:schemeClr val="accent4"/>
                </a:solidFill>
              </a:rPr>
              <a:t>(3) Considering deterioration</a:t>
            </a:r>
            <a:r>
              <a:rPr kumimoji="1" lang="ja-JP" altLang="en-US" sz="1600" b="1" dirty="0">
                <a:solidFill>
                  <a:schemeClr val="accent4"/>
                </a:solidFill>
              </a:rPr>
              <a:t> </a:t>
            </a:r>
            <a:r>
              <a:rPr kumimoji="1" lang="en-US" altLang="ja-JP" sz="1600" b="1" dirty="0">
                <a:solidFill>
                  <a:schemeClr val="accent4"/>
                </a:solidFill>
              </a:rPr>
              <a:t>of</a:t>
            </a:r>
            <a:r>
              <a:rPr kumimoji="1" lang="ja-JP" altLang="en-US" sz="1600" b="1" dirty="0">
                <a:solidFill>
                  <a:schemeClr val="accent4"/>
                </a:solidFill>
              </a:rPr>
              <a:t> </a:t>
            </a:r>
            <a:r>
              <a:rPr kumimoji="1" lang="en-US" altLang="ja-JP" sz="1600" b="1" dirty="0">
                <a:solidFill>
                  <a:schemeClr val="accent4"/>
                </a:solidFill>
              </a:rPr>
              <a:t>RO</a:t>
            </a:r>
            <a:r>
              <a:rPr kumimoji="1" lang="ja-JP" altLang="en-US" sz="1600" b="1" dirty="0">
                <a:solidFill>
                  <a:schemeClr val="accent4"/>
                </a:solidFill>
              </a:rPr>
              <a:t> </a:t>
            </a:r>
            <a:r>
              <a:rPr kumimoji="1" lang="en-US" altLang="ja-JP" sz="1600" b="1" dirty="0">
                <a:solidFill>
                  <a:schemeClr val="accent4"/>
                </a:solidFill>
              </a:rPr>
              <a:t>membrane </a:t>
            </a:r>
            <a:r>
              <a:rPr kumimoji="1" lang="en-US" altLang="ja-JP" sz="1600" dirty="0">
                <a:solidFill>
                  <a:schemeClr val="accent4"/>
                </a:solidFill>
              </a:rPr>
              <a:t>(the life extension)</a:t>
            </a:r>
            <a:endParaRPr kumimoji="1" lang="ja-JP" altLang="en-US" sz="1600" dirty="0">
              <a:solidFill>
                <a:schemeClr val="accent4"/>
              </a:solidFill>
            </a:endParaRPr>
          </a:p>
        </p:txBody>
      </p:sp>
    </p:spTree>
    <p:extLst>
      <p:ext uri="{BB962C8B-B14F-4D97-AF65-F5344CB8AC3E}">
        <p14:creationId xmlns:p14="http://schemas.microsoft.com/office/powerpoint/2010/main" val="1339866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矢印: 下 54">
            <a:extLst>
              <a:ext uri="{FF2B5EF4-FFF2-40B4-BE49-F238E27FC236}">
                <a16:creationId xmlns:a16="http://schemas.microsoft.com/office/drawing/2014/main" id="{94847937-53A8-46D6-B4A4-799EABD9DA8D}"/>
              </a:ext>
            </a:extLst>
          </p:cNvPr>
          <p:cNvSpPr/>
          <p:nvPr/>
        </p:nvSpPr>
        <p:spPr>
          <a:xfrm rot="5400000">
            <a:off x="3785042" y="4119601"/>
            <a:ext cx="159132" cy="2912023"/>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normAutofit/>
          </a:bodyPr>
          <a:lstStyle/>
          <a:p>
            <a:r>
              <a:rPr lang="en-US" altLang="ja-JP" dirty="0"/>
              <a:t>Objective (1): </a:t>
            </a:r>
            <a:r>
              <a:rPr lang="en-US" altLang="ja-JP" sz="2200" dirty="0"/>
              <a:t>Operation considering permeate water quality and feed flow</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238125" y="827925"/>
            <a:ext cx="11658917" cy="600165"/>
          </a:xfrm>
        </p:spPr>
        <p:txBody>
          <a:bodyPr/>
          <a:lstStyle/>
          <a:p>
            <a:r>
              <a:rPr lang="en-US" altLang="ja-JP" dirty="0"/>
              <a:t>Optimization: Reduce chemical costs within the balance of water quality and flow rate in Pre &amp; Post-RO.</a:t>
            </a:r>
          </a:p>
          <a:p>
            <a:r>
              <a:rPr lang="en-US" altLang="ja-JP" dirty="0"/>
              <a:t>Modeling: Predict Post-RO water quality and flow rate based on Pre-RO data.</a:t>
            </a:r>
          </a:p>
        </p:txBody>
      </p:sp>
      <p:cxnSp>
        <p:nvCxnSpPr>
          <p:cNvPr id="10" name="直線矢印コネクタ 9">
            <a:extLst>
              <a:ext uri="{FF2B5EF4-FFF2-40B4-BE49-F238E27FC236}">
                <a16:creationId xmlns:a16="http://schemas.microsoft.com/office/drawing/2014/main" id="{AEF4B3D2-B8A4-4B88-8D18-E13B90CD9E1D}"/>
              </a:ext>
            </a:extLst>
          </p:cNvPr>
          <p:cNvCxnSpPr/>
          <p:nvPr/>
        </p:nvCxnSpPr>
        <p:spPr>
          <a:xfrm flipV="1">
            <a:off x="351683" y="4850588"/>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D3F8399E-9D1E-427F-BB8C-DF9E0F341EE0}"/>
              </a:ext>
            </a:extLst>
          </p:cNvPr>
          <p:cNvCxnSpPr>
            <a:cxnSpLocks/>
          </p:cNvCxnSpPr>
          <p:nvPr/>
        </p:nvCxnSpPr>
        <p:spPr>
          <a:xfrm>
            <a:off x="351683" y="5835216"/>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B1C6344B-B32B-4346-99A2-D06A56633AB3}"/>
              </a:ext>
            </a:extLst>
          </p:cNvPr>
          <p:cNvCxnSpPr/>
          <p:nvPr/>
        </p:nvCxnSpPr>
        <p:spPr>
          <a:xfrm flipV="1">
            <a:off x="5527391" y="4850588"/>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3EC47674-FE22-4EC6-A268-ACCA758EC0FB}"/>
              </a:ext>
            </a:extLst>
          </p:cNvPr>
          <p:cNvCxnSpPr>
            <a:cxnSpLocks/>
          </p:cNvCxnSpPr>
          <p:nvPr/>
        </p:nvCxnSpPr>
        <p:spPr>
          <a:xfrm>
            <a:off x="5528497" y="5834504"/>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697AD3A3-65CD-435B-A44E-F9F95EEF7B04}"/>
              </a:ext>
            </a:extLst>
          </p:cNvPr>
          <p:cNvSpPr txBox="1"/>
          <p:nvPr/>
        </p:nvSpPr>
        <p:spPr>
          <a:xfrm>
            <a:off x="5648182" y="4707381"/>
            <a:ext cx="1626323" cy="461665"/>
          </a:xfrm>
          <a:prstGeom prst="rect">
            <a:avLst/>
          </a:prstGeom>
          <a:noFill/>
        </p:spPr>
        <p:txBody>
          <a:bodyPr wrap="square" rtlCol="0">
            <a:spAutoFit/>
          </a:bodyPr>
          <a:lstStyle/>
          <a:p>
            <a:pPr algn="ctr"/>
            <a:r>
              <a:rPr kumimoji="1" lang="en-SG" altLang="ja-JP" sz="1200" dirty="0"/>
              <a:t>Post-RO</a:t>
            </a:r>
          </a:p>
          <a:p>
            <a:pPr algn="ctr"/>
            <a:r>
              <a:rPr kumimoji="1" lang="en-SG" altLang="ja-JP" sz="1200" dirty="0"/>
              <a:t>Water Quality</a:t>
            </a:r>
            <a:endParaRPr kumimoji="1" lang="ja-JP" altLang="en-US" sz="1200" dirty="0"/>
          </a:p>
        </p:txBody>
      </p:sp>
      <p:sp>
        <p:nvSpPr>
          <p:cNvPr id="88" name="テキスト ボックス 87">
            <a:extLst>
              <a:ext uri="{FF2B5EF4-FFF2-40B4-BE49-F238E27FC236}">
                <a16:creationId xmlns:a16="http://schemas.microsoft.com/office/drawing/2014/main" id="{6CF9B914-B01B-4032-8C41-B264C9583B6B}"/>
              </a:ext>
            </a:extLst>
          </p:cNvPr>
          <p:cNvSpPr txBox="1"/>
          <p:nvPr/>
        </p:nvSpPr>
        <p:spPr>
          <a:xfrm>
            <a:off x="311004" y="4722954"/>
            <a:ext cx="1971646" cy="446276"/>
          </a:xfrm>
          <a:prstGeom prst="rect">
            <a:avLst/>
          </a:prstGeom>
          <a:noFill/>
        </p:spPr>
        <p:txBody>
          <a:bodyPr wrap="square" rtlCol="0">
            <a:spAutoFit/>
          </a:bodyPr>
          <a:lstStyle/>
          <a:p>
            <a:pPr algn="ctr"/>
            <a:r>
              <a:rPr kumimoji="1" lang="en-SG" altLang="ja-JP" sz="1200" dirty="0"/>
              <a:t>Pre-RO</a:t>
            </a:r>
          </a:p>
          <a:p>
            <a:pPr algn="ctr"/>
            <a:r>
              <a:rPr kumimoji="1" lang="en-SG" altLang="ja-JP" sz="1100" dirty="0"/>
              <a:t>Water Quality and Flow Rate</a:t>
            </a:r>
            <a:endParaRPr kumimoji="1" lang="ja-JP" altLang="en-US" sz="1600" dirty="0"/>
          </a:p>
        </p:txBody>
      </p:sp>
      <p:sp>
        <p:nvSpPr>
          <p:cNvPr id="34" name="フリーフォーム: 図形 33">
            <a:extLst>
              <a:ext uri="{FF2B5EF4-FFF2-40B4-BE49-F238E27FC236}">
                <a16:creationId xmlns:a16="http://schemas.microsoft.com/office/drawing/2014/main" id="{5050DA13-90CC-42D8-BD67-220E184BCB18}"/>
              </a:ext>
            </a:extLst>
          </p:cNvPr>
          <p:cNvSpPr/>
          <p:nvPr/>
        </p:nvSpPr>
        <p:spPr>
          <a:xfrm>
            <a:off x="497549" y="5253148"/>
            <a:ext cx="1451912" cy="49487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8390B260-83F5-43BD-8F5F-680ED67D3156}"/>
              </a:ext>
            </a:extLst>
          </p:cNvPr>
          <p:cNvSpPr/>
          <p:nvPr/>
        </p:nvSpPr>
        <p:spPr>
          <a:xfrm>
            <a:off x="5693730" y="5449569"/>
            <a:ext cx="1451912" cy="8900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a:extLst>
              <a:ext uri="{FF2B5EF4-FFF2-40B4-BE49-F238E27FC236}">
                <a16:creationId xmlns:a16="http://schemas.microsoft.com/office/drawing/2014/main" id="{CF613BF4-C725-4DB2-BB8F-5DEE0E836C17}"/>
              </a:ext>
            </a:extLst>
          </p:cNvPr>
          <p:cNvCxnSpPr/>
          <p:nvPr/>
        </p:nvCxnSpPr>
        <p:spPr>
          <a:xfrm>
            <a:off x="5527391" y="5446896"/>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四角形: 角を丸くする 95">
            <a:extLst>
              <a:ext uri="{FF2B5EF4-FFF2-40B4-BE49-F238E27FC236}">
                <a16:creationId xmlns:a16="http://schemas.microsoft.com/office/drawing/2014/main" id="{A4FE2FF5-B306-466A-A63C-F6A697ED2190}"/>
              </a:ext>
            </a:extLst>
          </p:cNvPr>
          <p:cNvSpPr/>
          <p:nvPr/>
        </p:nvSpPr>
        <p:spPr>
          <a:xfrm>
            <a:off x="199952" y="4500902"/>
            <a:ext cx="7465977" cy="16583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7" name="テキスト ボックス 96">
            <a:extLst>
              <a:ext uri="{FF2B5EF4-FFF2-40B4-BE49-F238E27FC236}">
                <a16:creationId xmlns:a16="http://schemas.microsoft.com/office/drawing/2014/main" id="{B6784D55-A607-40FB-8FB5-17993A21E477}"/>
              </a:ext>
            </a:extLst>
          </p:cNvPr>
          <p:cNvSpPr txBox="1"/>
          <p:nvPr/>
        </p:nvSpPr>
        <p:spPr>
          <a:xfrm>
            <a:off x="1783653" y="5572894"/>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98" name="テキスト ボックス 97">
            <a:extLst>
              <a:ext uri="{FF2B5EF4-FFF2-40B4-BE49-F238E27FC236}">
                <a16:creationId xmlns:a16="http://schemas.microsoft.com/office/drawing/2014/main" id="{075C81E9-A1C4-4EC0-BA68-DA2DFBABFCC4}"/>
              </a:ext>
            </a:extLst>
          </p:cNvPr>
          <p:cNvSpPr txBox="1"/>
          <p:nvPr/>
        </p:nvSpPr>
        <p:spPr>
          <a:xfrm>
            <a:off x="6989661" y="5572894"/>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64" name="テキスト ボックス 63">
            <a:extLst>
              <a:ext uri="{FF2B5EF4-FFF2-40B4-BE49-F238E27FC236}">
                <a16:creationId xmlns:a16="http://schemas.microsoft.com/office/drawing/2014/main" id="{226F913C-5FBC-4862-9769-65DEBD7E4101}"/>
              </a:ext>
            </a:extLst>
          </p:cNvPr>
          <p:cNvSpPr txBox="1"/>
          <p:nvPr/>
        </p:nvSpPr>
        <p:spPr>
          <a:xfrm>
            <a:off x="574205" y="-9081"/>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解析方針</a:t>
            </a:r>
            <a:endParaRPr kumimoji="1" lang="ja-JP" altLang="en-US" sz="1600" b="1" dirty="0">
              <a:solidFill>
                <a:schemeClr val="bg1"/>
              </a:solidFill>
            </a:endParaRPr>
          </a:p>
        </p:txBody>
      </p:sp>
      <p:sp>
        <p:nvSpPr>
          <p:cNvPr id="4" name="四角形: 角を丸くする 3">
            <a:extLst>
              <a:ext uri="{FF2B5EF4-FFF2-40B4-BE49-F238E27FC236}">
                <a16:creationId xmlns:a16="http://schemas.microsoft.com/office/drawing/2014/main" id="{A436B946-DCAC-3C91-651A-DEE138F7AF5F}"/>
              </a:ext>
            </a:extLst>
          </p:cNvPr>
          <p:cNvSpPr/>
          <p:nvPr/>
        </p:nvSpPr>
        <p:spPr>
          <a:xfrm>
            <a:off x="8384338" y="2263092"/>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四角形: 角を丸くする 6">
            <a:extLst>
              <a:ext uri="{FF2B5EF4-FFF2-40B4-BE49-F238E27FC236}">
                <a16:creationId xmlns:a16="http://schemas.microsoft.com/office/drawing/2014/main" id="{FBCEFD71-A28E-A758-48A1-467C11C3E4A2}"/>
              </a:ext>
            </a:extLst>
          </p:cNvPr>
          <p:cNvSpPr/>
          <p:nvPr/>
        </p:nvSpPr>
        <p:spPr>
          <a:xfrm>
            <a:off x="517055" y="2263092"/>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17E71F94-E59E-8E87-4120-C297B2C9EFA5}"/>
              </a:ext>
            </a:extLst>
          </p:cNvPr>
          <p:cNvSpPr/>
          <p:nvPr/>
        </p:nvSpPr>
        <p:spPr>
          <a:xfrm>
            <a:off x="5662210" y="3353216"/>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9" name="直線矢印コネクタ 8">
            <a:extLst>
              <a:ext uri="{FF2B5EF4-FFF2-40B4-BE49-F238E27FC236}">
                <a16:creationId xmlns:a16="http://schemas.microsoft.com/office/drawing/2014/main" id="{2B9C59F7-C5A9-7CDF-FC4A-CB978EBD4C14}"/>
              </a:ext>
            </a:extLst>
          </p:cNvPr>
          <p:cNvCxnSpPr>
            <a:cxnSpLocks/>
            <a:stCxn id="15" idx="3"/>
            <a:endCxn id="8" idx="1"/>
          </p:cNvCxnSpPr>
          <p:nvPr/>
        </p:nvCxnSpPr>
        <p:spPr>
          <a:xfrm>
            <a:off x="2784530" y="3524896"/>
            <a:ext cx="2877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1ED1CF68-C4D6-05C6-1E85-774876782164}"/>
              </a:ext>
            </a:extLst>
          </p:cNvPr>
          <p:cNvCxnSpPr>
            <a:cxnSpLocks/>
            <a:stCxn id="8" idx="3"/>
            <a:endCxn id="17" idx="1"/>
          </p:cNvCxnSpPr>
          <p:nvPr/>
        </p:nvCxnSpPr>
        <p:spPr>
          <a:xfrm>
            <a:off x="6815737" y="3524896"/>
            <a:ext cx="1839579" cy="4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矢印: 下 11">
            <a:extLst>
              <a:ext uri="{FF2B5EF4-FFF2-40B4-BE49-F238E27FC236}">
                <a16:creationId xmlns:a16="http://schemas.microsoft.com/office/drawing/2014/main" id="{85557DEA-678F-B8BE-11C5-915399542BB9}"/>
              </a:ext>
            </a:extLst>
          </p:cNvPr>
          <p:cNvSpPr/>
          <p:nvPr/>
        </p:nvSpPr>
        <p:spPr>
          <a:xfrm>
            <a:off x="1037078" y="2984316"/>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矢印: 下 12">
            <a:extLst>
              <a:ext uri="{FF2B5EF4-FFF2-40B4-BE49-F238E27FC236}">
                <a16:creationId xmlns:a16="http://schemas.microsoft.com/office/drawing/2014/main" id="{647E5CB0-DDF2-7712-D964-602F5C3632D7}"/>
              </a:ext>
            </a:extLst>
          </p:cNvPr>
          <p:cNvSpPr/>
          <p:nvPr/>
        </p:nvSpPr>
        <p:spPr>
          <a:xfrm>
            <a:off x="3800500" y="2986693"/>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6FDEF62B-3FE3-1908-D3A8-0E3A691A5D98}"/>
              </a:ext>
            </a:extLst>
          </p:cNvPr>
          <p:cNvSpPr txBox="1"/>
          <p:nvPr/>
        </p:nvSpPr>
        <p:spPr>
          <a:xfrm>
            <a:off x="657417" y="2448182"/>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5" name="正方形/長方形 14">
            <a:extLst>
              <a:ext uri="{FF2B5EF4-FFF2-40B4-BE49-F238E27FC236}">
                <a16:creationId xmlns:a16="http://schemas.microsoft.com/office/drawing/2014/main" id="{077F775E-9868-54CD-082C-35CFDC04741C}"/>
              </a:ext>
            </a:extLst>
          </p:cNvPr>
          <p:cNvSpPr/>
          <p:nvPr/>
        </p:nvSpPr>
        <p:spPr>
          <a:xfrm>
            <a:off x="1788097" y="3317163"/>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16" name="直線矢印コネクタ 15">
            <a:extLst>
              <a:ext uri="{FF2B5EF4-FFF2-40B4-BE49-F238E27FC236}">
                <a16:creationId xmlns:a16="http://schemas.microsoft.com/office/drawing/2014/main" id="{2199B648-B0A5-FB47-1D08-E6F53BF8037D}"/>
              </a:ext>
            </a:extLst>
          </p:cNvPr>
          <p:cNvCxnSpPr>
            <a:cxnSpLocks/>
            <a:endCxn id="15" idx="1"/>
          </p:cNvCxnSpPr>
          <p:nvPr/>
        </p:nvCxnSpPr>
        <p:spPr>
          <a:xfrm>
            <a:off x="351554" y="3524896"/>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6E9CF87-24B6-B706-9859-CFF9969D9C0C}"/>
              </a:ext>
            </a:extLst>
          </p:cNvPr>
          <p:cNvSpPr/>
          <p:nvPr/>
        </p:nvSpPr>
        <p:spPr>
          <a:xfrm>
            <a:off x="8655316" y="3353215"/>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 / AOP</a:t>
            </a:r>
            <a:endParaRPr kumimoji="1" lang="ja-JP" altLang="en-US" dirty="0">
              <a:solidFill>
                <a:schemeClr val="tx1"/>
              </a:solidFill>
            </a:endParaRPr>
          </a:p>
        </p:txBody>
      </p:sp>
      <p:cxnSp>
        <p:nvCxnSpPr>
          <p:cNvPr id="18" name="直線矢印コネクタ 17">
            <a:extLst>
              <a:ext uri="{FF2B5EF4-FFF2-40B4-BE49-F238E27FC236}">
                <a16:creationId xmlns:a16="http://schemas.microsoft.com/office/drawing/2014/main" id="{761D0409-7383-245D-9CEF-3C7C7DE42410}"/>
              </a:ext>
            </a:extLst>
          </p:cNvPr>
          <p:cNvCxnSpPr>
            <a:cxnSpLocks/>
            <a:stCxn id="17" idx="3"/>
          </p:cNvCxnSpPr>
          <p:nvPr/>
        </p:nvCxnSpPr>
        <p:spPr>
          <a:xfrm>
            <a:off x="9905686" y="3529865"/>
            <a:ext cx="888385" cy="618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矢印: 下 18">
            <a:extLst>
              <a:ext uri="{FF2B5EF4-FFF2-40B4-BE49-F238E27FC236}">
                <a16:creationId xmlns:a16="http://schemas.microsoft.com/office/drawing/2014/main" id="{557D322C-ACFE-9E53-E16A-6D7939089F2B}"/>
              </a:ext>
            </a:extLst>
          </p:cNvPr>
          <p:cNvSpPr/>
          <p:nvPr/>
        </p:nvSpPr>
        <p:spPr>
          <a:xfrm>
            <a:off x="9138807" y="2893954"/>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下 19">
            <a:extLst>
              <a:ext uri="{FF2B5EF4-FFF2-40B4-BE49-F238E27FC236}">
                <a16:creationId xmlns:a16="http://schemas.microsoft.com/office/drawing/2014/main" id="{921931F5-C3B4-AA16-5E1F-8B439F983866}"/>
              </a:ext>
            </a:extLst>
          </p:cNvPr>
          <p:cNvSpPr/>
          <p:nvPr/>
        </p:nvSpPr>
        <p:spPr>
          <a:xfrm>
            <a:off x="4845670" y="2977001"/>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二等辺三角形 20">
            <a:extLst>
              <a:ext uri="{FF2B5EF4-FFF2-40B4-BE49-F238E27FC236}">
                <a16:creationId xmlns:a16="http://schemas.microsoft.com/office/drawing/2014/main" id="{2C04A095-FA5E-C538-009E-B26D101DCC4E}"/>
              </a:ext>
            </a:extLst>
          </p:cNvPr>
          <p:cNvSpPr/>
          <p:nvPr/>
        </p:nvSpPr>
        <p:spPr>
          <a:xfrm flipV="1">
            <a:off x="7555459" y="3566968"/>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二等辺三角形 21">
            <a:extLst>
              <a:ext uri="{FF2B5EF4-FFF2-40B4-BE49-F238E27FC236}">
                <a16:creationId xmlns:a16="http://schemas.microsoft.com/office/drawing/2014/main" id="{4137CEFC-D0A6-5D5B-81D5-2ACC051549DB}"/>
              </a:ext>
            </a:extLst>
          </p:cNvPr>
          <p:cNvSpPr/>
          <p:nvPr/>
        </p:nvSpPr>
        <p:spPr>
          <a:xfrm flipV="1">
            <a:off x="5685747" y="3842540"/>
            <a:ext cx="410253" cy="218046"/>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矢印: 下 22">
            <a:extLst>
              <a:ext uri="{FF2B5EF4-FFF2-40B4-BE49-F238E27FC236}">
                <a16:creationId xmlns:a16="http://schemas.microsoft.com/office/drawing/2014/main" id="{91BBB685-E936-EB17-F589-DB9C6A9F4964}"/>
              </a:ext>
            </a:extLst>
          </p:cNvPr>
          <p:cNvSpPr/>
          <p:nvPr/>
        </p:nvSpPr>
        <p:spPr>
          <a:xfrm>
            <a:off x="6079467" y="2717398"/>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二等辺三角形 24">
            <a:extLst>
              <a:ext uri="{FF2B5EF4-FFF2-40B4-BE49-F238E27FC236}">
                <a16:creationId xmlns:a16="http://schemas.microsoft.com/office/drawing/2014/main" id="{314C04FF-5337-928A-86B8-0AE7AC104477}"/>
              </a:ext>
            </a:extLst>
          </p:cNvPr>
          <p:cNvSpPr/>
          <p:nvPr/>
        </p:nvSpPr>
        <p:spPr>
          <a:xfrm flipV="1">
            <a:off x="6362855" y="3842540"/>
            <a:ext cx="410253" cy="218046"/>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8D46D026-D9D4-4EC1-8F86-672C42A7CF42}"/>
              </a:ext>
            </a:extLst>
          </p:cNvPr>
          <p:cNvSpPr txBox="1"/>
          <p:nvPr/>
        </p:nvSpPr>
        <p:spPr>
          <a:xfrm>
            <a:off x="8222133" y="2275393"/>
            <a:ext cx="2168997" cy="584775"/>
          </a:xfrm>
          <a:prstGeom prst="rect">
            <a:avLst/>
          </a:prstGeom>
          <a:noFill/>
        </p:spPr>
        <p:txBody>
          <a:bodyPr wrap="square" rtlCol="0">
            <a:spAutoFit/>
          </a:bodyPr>
          <a:lstStyle/>
          <a:p>
            <a:pPr algn="ctr"/>
            <a:r>
              <a:rPr kumimoji="1" lang="en-US" altLang="ja-JP" sz="1600" dirty="0"/>
              <a:t>UV</a:t>
            </a:r>
            <a:r>
              <a:rPr kumimoji="1" lang="en-SG" altLang="ja-JP" sz="1600" dirty="0"/>
              <a:t> Radiation with</a:t>
            </a:r>
          </a:p>
          <a:p>
            <a:pPr algn="ctr"/>
            <a:r>
              <a:rPr kumimoji="1" lang="en-SG" altLang="ja-JP" sz="1600" dirty="0"/>
              <a:t>H</a:t>
            </a:r>
            <a:r>
              <a:rPr kumimoji="1" lang="en-SG" altLang="ja-JP" sz="1600" baseline="-25000" dirty="0"/>
              <a:t>2</a:t>
            </a:r>
            <a:r>
              <a:rPr kumimoji="1" lang="en-SG" altLang="ja-JP" sz="1600" dirty="0"/>
              <a:t>O</a:t>
            </a:r>
            <a:r>
              <a:rPr kumimoji="1" lang="en-SG" altLang="ja-JP" sz="1600" baseline="-25000" dirty="0"/>
              <a:t>2</a:t>
            </a:r>
            <a:r>
              <a:rPr kumimoji="1" lang="en-SG" altLang="ja-JP" sz="1600" dirty="0"/>
              <a:t> or </a:t>
            </a:r>
            <a:r>
              <a:rPr kumimoji="1" lang="en-SG" altLang="ja-JP" sz="1600" dirty="0" err="1"/>
              <a:t>NaClO</a:t>
            </a:r>
            <a:endParaRPr kumimoji="1" lang="ja-JP" altLang="en-US" sz="1600" dirty="0"/>
          </a:p>
        </p:txBody>
      </p:sp>
      <p:sp>
        <p:nvSpPr>
          <p:cNvPr id="30" name="テキスト ボックス 29">
            <a:extLst>
              <a:ext uri="{FF2B5EF4-FFF2-40B4-BE49-F238E27FC236}">
                <a16:creationId xmlns:a16="http://schemas.microsoft.com/office/drawing/2014/main" id="{2F8FBE05-4476-718E-8C36-227DC96E2FF1}"/>
              </a:ext>
            </a:extLst>
          </p:cNvPr>
          <p:cNvSpPr txBox="1"/>
          <p:nvPr/>
        </p:nvSpPr>
        <p:spPr>
          <a:xfrm>
            <a:off x="3546603" y="2560350"/>
            <a:ext cx="723801" cy="369332"/>
          </a:xfrm>
          <a:prstGeom prst="rect">
            <a:avLst/>
          </a:prstGeom>
          <a:noFill/>
        </p:spPr>
        <p:txBody>
          <a:bodyPr wrap="square" rtlCol="0">
            <a:spAutoFit/>
          </a:bodyPr>
          <a:lstStyle/>
          <a:p>
            <a:pPr algn="ctr"/>
            <a:r>
              <a:rPr kumimoji="1" lang="en-SG" altLang="ja-JP" dirty="0"/>
              <a:t>Acid</a:t>
            </a:r>
            <a:endParaRPr kumimoji="1" lang="ja-JP" altLang="en-US" dirty="0"/>
          </a:p>
        </p:txBody>
      </p:sp>
      <p:sp>
        <p:nvSpPr>
          <p:cNvPr id="31" name="テキスト ボックス 30">
            <a:extLst>
              <a:ext uri="{FF2B5EF4-FFF2-40B4-BE49-F238E27FC236}">
                <a16:creationId xmlns:a16="http://schemas.microsoft.com/office/drawing/2014/main" id="{F427BB82-8DD6-D4E1-50B5-D2DF2B8BCFF2}"/>
              </a:ext>
            </a:extLst>
          </p:cNvPr>
          <p:cNvSpPr txBox="1"/>
          <p:nvPr/>
        </p:nvSpPr>
        <p:spPr>
          <a:xfrm>
            <a:off x="10794071" y="3213860"/>
            <a:ext cx="874425" cy="584775"/>
          </a:xfrm>
          <a:prstGeom prst="rect">
            <a:avLst/>
          </a:prstGeom>
          <a:noFill/>
        </p:spPr>
        <p:txBody>
          <a:bodyPr wrap="square" rtlCol="0">
            <a:spAutoFit/>
          </a:bodyPr>
          <a:lstStyle/>
          <a:p>
            <a:pPr algn="ctr"/>
            <a:r>
              <a:rPr kumimoji="1" lang="en-SG" altLang="ja-JP" sz="1600" dirty="0"/>
              <a:t>Potable Water</a:t>
            </a:r>
            <a:endParaRPr kumimoji="1" lang="ja-JP" altLang="en-US" sz="1600" dirty="0"/>
          </a:p>
        </p:txBody>
      </p:sp>
      <p:sp>
        <p:nvSpPr>
          <p:cNvPr id="32" name="テキスト ボックス 31">
            <a:extLst>
              <a:ext uri="{FF2B5EF4-FFF2-40B4-BE49-F238E27FC236}">
                <a16:creationId xmlns:a16="http://schemas.microsoft.com/office/drawing/2014/main" id="{0A9EB83A-5F37-E6FD-CE6D-2141F8E47691}"/>
              </a:ext>
            </a:extLst>
          </p:cNvPr>
          <p:cNvSpPr txBox="1"/>
          <p:nvPr/>
        </p:nvSpPr>
        <p:spPr>
          <a:xfrm>
            <a:off x="4333518" y="2560350"/>
            <a:ext cx="1431275" cy="369332"/>
          </a:xfrm>
          <a:prstGeom prst="rect">
            <a:avLst/>
          </a:prstGeom>
          <a:noFill/>
        </p:spPr>
        <p:txBody>
          <a:bodyPr wrap="square" rtlCol="0">
            <a:spAutoFit/>
          </a:bodyPr>
          <a:lstStyle/>
          <a:p>
            <a:pPr algn="ctr"/>
            <a:r>
              <a:rPr kumimoji="1" lang="en-SG" altLang="ja-JP" dirty="0"/>
              <a:t>Anti-</a:t>
            </a:r>
            <a:r>
              <a:rPr kumimoji="1" lang="en-SG" altLang="ja-JP" dirty="0" err="1"/>
              <a:t>Scalant</a:t>
            </a:r>
            <a:endParaRPr kumimoji="1" lang="ja-JP" altLang="en-US" dirty="0"/>
          </a:p>
        </p:txBody>
      </p:sp>
      <p:sp>
        <p:nvSpPr>
          <p:cNvPr id="33" name="テキスト ボックス 32">
            <a:extLst>
              <a:ext uri="{FF2B5EF4-FFF2-40B4-BE49-F238E27FC236}">
                <a16:creationId xmlns:a16="http://schemas.microsoft.com/office/drawing/2014/main" id="{8891BA06-22E5-2F11-265C-53D072DBDD3F}"/>
              </a:ext>
            </a:extLst>
          </p:cNvPr>
          <p:cNvSpPr txBox="1"/>
          <p:nvPr/>
        </p:nvSpPr>
        <p:spPr>
          <a:xfrm>
            <a:off x="7074002" y="3815184"/>
            <a:ext cx="1419313" cy="338554"/>
          </a:xfrm>
          <a:prstGeom prst="rect">
            <a:avLst/>
          </a:prstGeom>
          <a:noFill/>
        </p:spPr>
        <p:txBody>
          <a:bodyPr wrap="square" rtlCol="0">
            <a:spAutoFit/>
          </a:bodyPr>
          <a:lstStyle/>
          <a:p>
            <a:pPr algn="ctr"/>
            <a:r>
              <a:rPr kumimoji="1" lang="en-US" altLang="ja-JP" sz="1600" dirty="0"/>
              <a:t>Water Quality</a:t>
            </a:r>
            <a:endParaRPr kumimoji="1" lang="ja-JP" altLang="en-US" sz="1600" dirty="0"/>
          </a:p>
        </p:txBody>
      </p:sp>
      <p:sp>
        <p:nvSpPr>
          <p:cNvPr id="35" name="テキスト ボックス 34">
            <a:extLst>
              <a:ext uri="{FF2B5EF4-FFF2-40B4-BE49-F238E27FC236}">
                <a16:creationId xmlns:a16="http://schemas.microsoft.com/office/drawing/2014/main" id="{E0883D44-C143-5774-7E7B-60C8315D0DCA}"/>
              </a:ext>
            </a:extLst>
          </p:cNvPr>
          <p:cNvSpPr txBox="1"/>
          <p:nvPr/>
        </p:nvSpPr>
        <p:spPr>
          <a:xfrm>
            <a:off x="4059535" y="4065157"/>
            <a:ext cx="2000995" cy="338554"/>
          </a:xfrm>
          <a:prstGeom prst="rect">
            <a:avLst/>
          </a:prstGeom>
          <a:noFill/>
        </p:spPr>
        <p:txBody>
          <a:bodyPr wrap="square" rtlCol="0">
            <a:spAutoFit/>
          </a:bodyPr>
          <a:lstStyle/>
          <a:p>
            <a:pPr algn="ctr"/>
            <a:r>
              <a:rPr kumimoji="1" lang="en-SG" altLang="ja-JP" sz="1600" dirty="0"/>
              <a:t>Degree of Clogging</a:t>
            </a:r>
            <a:endParaRPr kumimoji="1" lang="ja-JP" altLang="en-US" sz="1600" dirty="0"/>
          </a:p>
        </p:txBody>
      </p:sp>
      <p:sp>
        <p:nvSpPr>
          <p:cNvPr id="36" name="テキスト ボックス 35">
            <a:extLst>
              <a:ext uri="{FF2B5EF4-FFF2-40B4-BE49-F238E27FC236}">
                <a16:creationId xmlns:a16="http://schemas.microsoft.com/office/drawing/2014/main" id="{8502A0D0-24BE-D736-83ED-637A14032FA5}"/>
              </a:ext>
            </a:extLst>
          </p:cNvPr>
          <p:cNvSpPr txBox="1"/>
          <p:nvPr/>
        </p:nvSpPr>
        <p:spPr>
          <a:xfrm>
            <a:off x="5068629" y="2214673"/>
            <a:ext cx="2314763" cy="369332"/>
          </a:xfrm>
          <a:prstGeom prst="rect">
            <a:avLst/>
          </a:prstGeom>
          <a:noFill/>
        </p:spPr>
        <p:txBody>
          <a:bodyPr wrap="square" rtlCol="0">
            <a:spAutoFit/>
          </a:bodyPr>
          <a:lstStyle/>
          <a:p>
            <a:pPr algn="ctr"/>
            <a:r>
              <a:rPr kumimoji="1" lang="en-SG" altLang="ja-JP" dirty="0"/>
              <a:t>Membrane Cleaning</a:t>
            </a:r>
            <a:endParaRPr kumimoji="1" lang="ja-JP" altLang="en-US" dirty="0"/>
          </a:p>
        </p:txBody>
      </p:sp>
      <p:sp>
        <p:nvSpPr>
          <p:cNvPr id="37" name="テキスト ボックス 36">
            <a:extLst>
              <a:ext uri="{FF2B5EF4-FFF2-40B4-BE49-F238E27FC236}">
                <a16:creationId xmlns:a16="http://schemas.microsoft.com/office/drawing/2014/main" id="{2E9BD089-748B-6455-7D63-70244BA7FA2C}"/>
              </a:ext>
            </a:extLst>
          </p:cNvPr>
          <p:cNvSpPr txBox="1"/>
          <p:nvPr/>
        </p:nvSpPr>
        <p:spPr>
          <a:xfrm>
            <a:off x="5953503" y="4065157"/>
            <a:ext cx="1505074" cy="338554"/>
          </a:xfrm>
          <a:prstGeom prst="rect">
            <a:avLst/>
          </a:prstGeom>
          <a:noFill/>
        </p:spPr>
        <p:txBody>
          <a:bodyPr wrap="square" rtlCol="0">
            <a:spAutoFit/>
          </a:bodyPr>
          <a:lstStyle/>
          <a:p>
            <a:pPr algn="ctr"/>
            <a:r>
              <a:rPr kumimoji="1" lang="en-SG" altLang="ja-JP" sz="1600" dirty="0"/>
              <a:t>Membrane life</a:t>
            </a:r>
            <a:endParaRPr kumimoji="1" lang="ja-JP" altLang="en-US" sz="1600" dirty="0"/>
          </a:p>
        </p:txBody>
      </p:sp>
      <p:sp>
        <p:nvSpPr>
          <p:cNvPr id="38" name="吹き出し: 角を丸めた四角形 37">
            <a:extLst>
              <a:ext uri="{FF2B5EF4-FFF2-40B4-BE49-F238E27FC236}">
                <a16:creationId xmlns:a16="http://schemas.microsoft.com/office/drawing/2014/main" id="{99C217E3-C7FB-6F5E-A0ED-C717035523B6}"/>
              </a:ext>
            </a:extLst>
          </p:cNvPr>
          <p:cNvSpPr/>
          <p:nvPr/>
        </p:nvSpPr>
        <p:spPr>
          <a:xfrm>
            <a:off x="7966796" y="4660369"/>
            <a:ext cx="3161957" cy="367564"/>
          </a:xfrm>
          <a:prstGeom prst="wedgeRoundRectCallout">
            <a:avLst>
              <a:gd name="adj1" fmla="val -36676"/>
              <a:gd name="adj2" fmla="val -18000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Flow rate should be constant.</a:t>
            </a:r>
            <a:endParaRPr kumimoji="1" lang="ja-JP" altLang="en-US" sz="1600" dirty="0">
              <a:solidFill>
                <a:schemeClr val="tx1"/>
              </a:solidFill>
            </a:endParaRPr>
          </a:p>
        </p:txBody>
      </p:sp>
      <p:sp>
        <p:nvSpPr>
          <p:cNvPr id="39" name="テキスト ボックス 38">
            <a:extLst>
              <a:ext uri="{FF2B5EF4-FFF2-40B4-BE49-F238E27FC236}">
                <a16:creationId xmlns:a16="http://schemas.microsoft.com/office/drawing/2014/main" id="{103E1D61-CC67-B92C-7696-01FAD76B861A}"/>
              </a:ext>
            </a:extLst>
          </p:cNvPr>
          <p:cNvSpPr txBox="1"/>
          <p:nvPr/>
        </p:nvSpPr>
        <p:spPr>
          <a:xfrm>
            <a:off x="8496328" y="4008788"/>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40" name="テキスト ボックス 39">
            <a:extLst>
              <a:ext uri="{FF2B5EF4-FFF2-40B4-BE49-F238E27FC236}">
                <a16:creationId xmlns:a16="http://schemas.microsoft.com/office/drawing/2014/main" id="{3B36B5DF-2190-189F-7487-77C34C2A64CD}"/>
              </a:ext>
            </a:extLst>
          </p:cNvPr>
          <p:cNvSpPr txBox="1"/>
          <p:nvPr/>
        </p:nvSpPr>
        <p:spPr>
          <a:xfrm>
            <a:off x="977037" y="3997072"/>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41" name="矢印: 下 40">
            <a:extLst>
              <a:ext uri="{FF2B5EF4-FFF2-40B4-BE49-F238E27FC236}">
                <a16:creationId xmlns:a16="http://schemas.microsoft.com/office/drawing/2014/main" id="{8910C8B5-6197-6A9D-AAD9-578081956367}"/>
              </a:ext>
            </a:extLst>
          </p:cNvPr>
          <p:cNvSpPr/>
          <p:nvPr/>
        </p:nvSpPr>
        <p:spPr>
          <a:xfrm rot="16200000">
            <a:off x="3785043" y="3704219"/>
            <a:ext cx="159132" cy="2912023"/>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65BCF224-1992-9394-BED3-84671E9B725F}"/>
              </a:ext>
            </a:extLst>
          </p:cNvPr>
          <p:cNvSpPr txBox="1"/>
          <p:nvPr/>
        </p:nvSpPr>
        <p:spPr>
          <a:xfrm>
            <a:off x="2806721" y="4602765"/>
            <a:ext cx="2115773" cy="338554"/>
          </a:xfrm>
          <a:prstGeom prst="rect">
            <a:avLst/>
          </a:prstGeom>
          <a:noFill/>
        </p:spPr>
        <p:txBody>
          <a:bodyPr wrap="square" rtlCol="0">
            <a:spAutoFit/>
          </a:bodyPr>
          <a:lstStyle/>
          <a:p>
            <a:pPr algn="ctr"/>
            <a:r>
              <a:rPr kumimoji="1" lang="en-SG" altLang="ja-JP" sz="1600" dirty="0"/>
              <a:t>Predict water quality</a:t>
            </a:r>
            <a:endParaRPr kumimoji="1" lang="ja-JP" altLang="en-US" sz="1600" dirty="0"/>
          </a:p>
        </p:txBody>
      </p:sp>
      <p:sp>
        <p:nvSpPr>
          <p:cNvPr id="45" name="テキスト ボックス 44">
            <a:extLst>
              <a:ext uri="{FF2B5EF4-FFF2-40B4-BE49-F238E27FC236}">
                <a16:creationId xmlns:a16="http://schemas.microsoft.com/office/drawing/2014/main" id="{4CA14172-F68B-9A8B-CAF4-CBCB511DBAAC}"/>
              </a:ext>
            </a:extLst>
          </p:cNvPr>
          <p:cNvSpPr txBox="1"/>
          <p:nvPr/>
        </p:nvSpPr>
        <p:spPr>
          <a:xfrm>
            <a:off x="2587284" y="5757926"/>
            <a:ext cx="2708284" cy="338554"/>
          </a:xfrm>
          <a:prstGeom prst="rect">
            <a:avLst/>
          </a:prstGeom>
          <a:noFill/>
        </p:spPr>
        <p:txBody>
          <a:bodyPr wrap="square" rtlCol="0">
            <a:spAutoFit/>
          </a:bodyPr>
          <a:lstStyle/>
          <a:p>
            <a:pPr algn="ctr"/>
            <a:r>
              <a:rPr kumimoji="1" lang="en-SG" altLang="ja-JP" sz="1600" dirty="0"/>
              <a:t>Decide operation values</a:t>
            </a:r>
            <a:endParaRPr kumimoji="1" lang="ja-JP" altLang="en-US" sz="1600" dirty="0"/>
          </a:p>
        </p:txBody>
      </p:sp>
      <p:sp>
        <p:nvSpPr>
          <p:cNvPr id="53" name="正方形/長方形 52">
            <a:extLst>
              <a:ext uri="{FF2B5EF4-FFF2-40B4-BE49-F238E27FC236}">
                <a16:creationId xmlns:a16="http://schemas.microsoft.com/office/drawing/2014/main" id="{F24751B0-B870-4150-AF6B-915BFA543DDD}"/>
              </a:ext>
            </a:extLst>
          </p:cNvPr>
          <p:cNvSpPr/>
          <p:nvPr/>
        </p:nvSpPr>
        <p:spPr>
          <a:xfrm>
            <a:off x="2833069" y="5004513"/>
            <a:ext cx="2025609" cy="26767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Prediction Model</a:t>
            </a:r>
            <a:endParaRPr kumimoji="1" lang="ja-JP" altLang="en-US" sz="1600" dirty="0">
              <a:solidFill>
                <a:schemeClr val="bg1"/>
              </a:solidFill>
            </a:endParaRPr>
          </a:p>
        </p:txBody>
      </p:sp>
      <p:sp>
        <p:nvSpPr>
          <p:cNvPr id="54" name="正方形/長方形 53">
            <a:extLst>
              <a:ext uri="{FF2B5EF4-FFF2-40B4-BE49-F238E27FC236}">
                <a16:creationId xmlns:a16="http://schemas.microsoft.com/office/drawing/2014/main" id="{6A94AE9D-8264-4844-87B6-5F711713D4A2}"/>
              </a:ext>
            </a:extLst>
          </p:cNvPr>
          <p:cNvSpPr/>
          <p:nvPr/>
        </p:nvSpPr>
        <p:spPr>
          <a:xfrm>
            <a:off x="2833068" y="5445687"/>
            <a:ext cx="2025609" cy="26767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Optimization Model</a:t>
            </a:r>
            <a:endParaRPr kumimoji="1" lang="ja-JP" altLang="en-US" sz="1600" dirty="0">
              <a:solidFill>
                <a:schemeClr val="bg1"/>
              </a:solidFill>
            </a:endParaRPr>
          </a:p>
        </p:txBody>
      </p:sp>
    </p:spTree>
    <p:extLst>
      <p:ext uri="{BB962C8B-B14F-4D97-AF65-F5344CB8AC3E}">
        <p14:creationId xmlns:p14="http://schemas.microsoft.com/office/powerpoint/2010/main" val="3274370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9177AC6-EC2F-4505-A45B-446C54C86DEF}"/>
              </a:ext>
            </a:extLst>
          </p:cNvPr>
          <p:cNvSpPr/>
          <p:nvPr/>
        </p:nvSpPr>
        <p:spPr>
          <a:xfrm>
            <a:off x="116114" y="5965371"/>
            <a:ext cx="11662229" cy="795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9749"/>
            <a:ext cx="11400125" cy="518094"/>
          </a:xfrm>
        </p:spPr>
        <p:txBody>
          <a:bodyPr>
            <a:normAutofit/>
          </a:bodyPr>
          <a:lstStyle/>
          <a:p>
            <a:r>
              <a:rPr lang="en-US" altLang="ja-JP" dirty="0"/>
              <a:t>LVMWD: Overall view of RO system</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endParaRPr lang="en-US" altLang="ja-JP" sz="2800" dirty="0"/>
          </a:p>
          <a:p>
            <a:endParaRPr lang="en-US" altLang="ja-JP" sz="2800" dirty="0"/>
          </a:p>
          <a:p>
            <a:endParaRPr lang="en-US" altLang="ja-JP" sz="2800" dirty="0"/>
          </a:p>
        </p:txBody>
      </p:sp>
      <p:sp>
        <p:nvSpPr>
          <p:cNvPr id="9" name="テキスト プレースホルダー 5">
            <a:extLst>
              <a:ext uri="{FF2B5EF4-FFF2-40B4-BE49-F238E27FC236}">
                <a16:creationId xmlns:a16="http://schemas.microsoft.com/office/drawing/2014/main" id="{99A1F249-0C2F-48B3-A2BA-92339C24A21A}"/>
              </a:ext>
            </a:extLst>
          </p:cNvPr>
          <p:cNvSpPr txBox="1">
            <a:spLocks/>
          </p:cNvSpPr>
          <p:nvPr/>
        </p:nvSpPr>
        <p:spPr>
          <a:xfrm>
            <a:off x="578290" y="897895"/>
            <a:ext cx="11341887" cy="1644365"/>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800" dirty="0">
                <a:solidFill>
                  <a:srgbClr val="FF0000"/>
                </a:solidFill>
              </a:rPr>
              <a:t>3 Stages </a:t>
            </a:r>
            <a:r>
              <a:rPr lang="en-US" altLang="ja-JP" sz="2800" dirty="0"/>
              <a:t>configuration.</a:t>
            </a:r>
          </a:p>
          <a:p>
            <a:pPr lvl="1"/>
            <a:r>
              <a:rPr lang="en-US" altLang="ja-JP" sz="2400" dirty="0"/>
              <a:t>Data Period: from June 2020 to October 2022 (three years).</a:t>
            </a:r>
          </a:p>
          <a:p>
            <a:pPr lvl="1"/>
            <a:r>
              <a:rPr lang="en-US" altLang="ja-JP" sz="2400" dirty="0"/>
              <a:t>Data Interval: 1 minute or daily.</a:t>
            </a:r>
          </a:p>
        </p:txBody>
      </p:sp>
      <p:sp>
        <p:nvSpPr>
          <p:cNvPr id="25" name="正方形/長方形 24">
            <a:extLst>
              <a:ext uri="{FF2B5EF4-FFF2-40B4-BE49-F238E27FC236}">
                <a16:creationId xmlns:a16="http://schemas.microsoft.com/office/drawing/2014/main" id="{D2B3D12E-C6BB-4AFC-99DA-A5244088EBCB}"/>
              </a:ext>
            </a:extLst>
          </p:cNvPr>
          <p:cNvSpPr/>
          <p:nvPr/>
        </p:nvSpPr>
        <p:spPr>
          <a:xfrm>
            <a:off x="4874656" y="2708930"/>
            <a:ext cx="1153527" cy="3176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26" name="直線矢印コネクタ 25">
            <a:extLst>
              <a:ext uri="{FF2B5EF4-FFF2-40B4-BE49-F238E27FC236}">
                <a16:creationId xmlns:a16="http://schemas.microsoft.com/office/drawing/2014/main" id="{07BA9381-4E86-4DF4-A56C-9CDD602627F4}"/>
              </a:ext>
            </a:extLst>
          </p:cNvPr>
          <p:cNvCxnSpPr>
            <a:cxnSpLocks/>
            <a:stCxn id="28" idx="3"/>
            <a:endCxn id="25" idx="1"/>
          </p:cNvCxnSpPr>
          <p:nvPr/>
        </p:nvCxnSpPr>
        <p:spPr>
          <a:xfrm flipV="1">
            <a:off x="1585530" y="2867766"/>
            <a:ext cx="3289126" cy="3335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F7303E3-65DA-401D-9BE4-31625C8E2974}"/>
              </a:ext>
            </a:extLst>
          </p:cNvPr>
          <p:cNvCxnSpPr>
            <a:cxnSpLocks/>
            <a:stCxn id="25" idx="3"/>
            <a:endCxn id="31" idx="1"/>
          </p:cNvCxnSpPr>
          <p:nvPr/>
        </p:nvCxnSpPr>
        <p:spPr>
          <a:xfrm>
            <a:off x="6028183" y="2867766"/>
            <a:ext cx="2536449" cy="459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84B19F10-E685-4A48-898F-43A4A7ED4B90}"/>
              </a:ext>
            </a:extLst>
          </p:cNvPr>
          <p:cNvSpPr/>
          <p:nvPr/>
        </p:nvSpPr>
        <p:spPr>
          <a:xfrm>
            <a:off x="681636" y="2708929"/>
            <a:ext cx="903894" cy="384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sp>
        <p:nvSpPr>
          <p:cNvPr id="30" name="テキスト ボックス 29">
            <a:extLst>
              <a:ext uri="{FF2B5EF4-FFF2-40B4-BE49-F238E27FC236}">
                <a16:creationId xmlns:a16="http://schemas.microsoft.com/office/drawing/2014/main" id="{586E113C-A412-4063-9697-BFBF17190168}"/>
              </a:ext>
            </a:extLst>
          </p:cNvPr>
          <p:cNvSpPr txBox="1"/>
          <p:nvPr/>
        </p:nvSpPr>
        <p:spPr>
          <a:xfrm>
            <a:off x="10722534" y="2579974"/>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31" name="正方形/長方形 30">
            <a:extLst>
              <a:ext uri="{FF2B5EF4-FFF2-40B4-BE49-F238E27FC236}">
                <a16:creationId xmlns:a16="http://schemas.microsoft.com/office/drawing/2014/main" id="{B9D68654-A418-47D3-850D-65F1EF9A0BB3}"/>
              </a:ext>
            </a:extLst>
          </p:cNvPr>
          <p:cNvSpPr/>
          <p:nvPr/>
        </p:nvSpPr>
        <p:spPr>
          <a:xfrm>
            <a:off x="8564632" y="2708929"/>
            <a:ext cx="1237722" cy="3268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a:t>
            </a:r>
            <a:r>
              <a:rPr kumimoji="1" lang="ja-JP" altLang="en-US" dirty="0">
                <a:solidFill>
                  <a:schemeClr val="tx1"/>
                </a:solidFill>
              </a:rPr>
              <a:t>／</a:t>
            </a:r>
            <a:r>
              <a:rPr kumimoji="1" lang="en-US" altLang="ja-JP" dirty="0">
                <a:solidFill>
                  <a:schemeClr val="tx1"/>
                </a:solidFill>
              </a:rPr>
              <a:t>AOP</a:t>
            </a:r>
            <a:endParaRPr kumimoji="1" lang="ja-JP" altLang="en-US" dirty="0">
              <a:solidFill>
                <a:schemeClr val="tx1"/>
              </a:solidFill>
            </a:endParaRPr>
          </a:p>
        </p:txBody>
      </p:sp>
      <p:cxnSp>
        <p:nvCxnSpPr>
          <p:cNvPr id="32" name="直線矢印コネクタ 31">
            <a:extLst>
              <a:ext uri="{FF2B5EF4-FFF2-40B4-BE49-F238E27FC236}">
                <a16:creationId xmlns:a16="http://schemas.microsoft.com/office/drawing/2014/main" id="{727C8228-ECA8-44E8-8034-FC9A6CE4CBB3}"/>
              </a:ext>
            </a:extLst>
          </p:cNvPr>
          <p:cNvCxnSpPr>
            <a:cxnSpLocks/>
            <a:stCxn id="31" idx="3"/>
            <a:endCxn id="30" idx="1"/>
          </p:cNvCxnSpPr>
          <p:nvPr/>
        </p:nvCxnSpPr>
        <p:spPr>
          <a:xfrm flipV="1">
            <a:off x="9802354" y="2872362"/>
            <a:ext cx="920180" cy="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二等辺三角形 40">
            <a:extLst>
              <a:ext uri="{FF2B5EF4-FFF2-40B4-BE49-F238E27FC236}">
                <a16:creationId xmlns:a16="http://schemas.microsoft.com/office/drawing/2014/main" id="{20705A00-A561-47FA-B202-69E12030D21E}"/>
              </a:ext>
            </a:extLst>
          </p:cNvPr>
          <p:cNvSpPr/>
          <p:nvPr/>
        </p:nvSpPr>
        <p:spPr>
          <a:xfrm flipV="1">
            <a:off x="4936162" y="3095951"/>
            <a:ext cx="1030514" cy="251996"/>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1" name="グループ化 50">
            <a:extLst>
              <a:ext uri="{FF2B5EF4-FFF2-40B4-BE49-F238E27FC236}">
                <a16:creationId xmlns:a16="http://schemas.microsoft.com/office/drawing/2014/main" id="{7CF03D79-9703-4754-99FC-C27F8E108F23}"/>
              </a:ext>
            </a:extLst>
          </p:cNvPr>
          <p:cNvGrpSpPr/>
          <p:nvPr/>
        </p:nvGrpSpPr>
        <p:grpSpPr>
          <a:xfrm>
            <a:off x="354737" y="3369450"/>
            <a:ext cx="9043044" cy="3224661"/>
            <a:chOff x="1080781" y="3560450"/>
            <a:chExt cx="9043044" cy="3224661"/>
          </a:xfrm>
        </p:grpSpPr>
        <p:sp>
          <p:nvSpPr>
            <p:cNvPr id="44" name="フローチャート: 処理 43">
              <a:extLst>
                <a:ext uri="{FF2B5EF4-FFF2-40B4-BE49-F238E27FC236}">
                  <a16:creationId xmlns:a16="http://schemas.microsoft.com/office/drawing/2014/main" id="{652152EC-AC18-462F-8281-4F4AC25D95CD}"/>
                </a:ext>
              </a:extLst>
            </p:cNvPr>
            <p:cNvSpPr/>
            <p:nvPr/>
          </p:nvSpPr>
          <p:spPr>
            <a:xfrm>
              <a:off x="1080781" y="3560450"/>
              <a:ext cx="903894" cy="116718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48" name="グループ化 47">
              <a:extLst>
                <a:ext uri="{FF2B5EF4-FFF2-40B4-BE49-F238E27FC236}">
                  <a16:creationId xmlns:a16="http://schemas.microsoft.com/office/drawing/2014/main" id="{CF8943D7-433E-4FB9-943C-58D8CD168411}"/>
                </a:ext>
              </a:extLst>
            </p:cNvPr>
            <p:cNvGrpSpPr/>
            <p:nvPr/>
          </p:nvGrpSpPr>
          <p:grpSpPr>
            <a:xfrm>
              <a:off x="1344828" y="3581401"/>
              <a:ext cx="8778997" cy="3203710"/>
              <a:chOff x="851343" y="3591533"/>
              <a:chExt cx="8778997" cy="3203710"/>
            </a:xfrm>
          </p:grpSpPr>
          <p:pic>
            <p:nvPicPr>
              <p:cNvPr id="46" name="図 45">
                <a:extLst>
                  <a:ext uri="{FF2B5EF4-FFF2-40B4-BE49-F238E27FC236}">
                    <a16:creationId xmlns:a16="http://schemas.microsoft.com/office/drawing/2014/main" id="{111A85A6-47D4-4C5F-AF8A-C1A3781438CC}"/>
                  </a:ext>
                </a:extLst>
              </p:cNvPr>
              <p:cNvPicPr/>
              <p:nvPr/>
            </p:nvPicPr>
            <p:blipFill rotWithShape="1">
              <a:blip r:embed="rId3">
                <a:extLst>
                  <a:ext uri="{28A0092B-C50C-407E-A947-70E740481C1C}">
                    <a14:useLocalDpi xmlns:a14="http://schemas.microsoft.com/office/drawing/2010/main" val="0"/>
                  </a:ext>
                </a:extLst>
              </a:blip>
              <a:srcRect r="11369"/>
              <a:stretch/>
            </p:blipFill>
            <p:spPr bwMode="auto">
              <a:xfrm>
                <a:off x="1180184" y="3591533"/>
                <a:ext cx="8450156" cy="3203710"/>
              </a:xfrm>
              <a:prstGeom prst="rect">
                <a:avLst/>
              </a:prstGeom>
              <a:noFill/>
              <a:ln>
                <a:noFill/>
              </a:ln>
            </p:spPr>
          </p:pic>
          <p:sp>
            <p:nvSpPr>
              <p:cNvPr id="47" name="フローチャート: 処理 46">
                <a:extLst>
                  <a:ext uri="{FF2B5EF4-FFF2-40B4-BE49-F238E27FC236}">
                    <a16:creationId xmlns:a16="http://schemas.microsoft.com/office/drawing/2014/main" id="{4E86A8FA-8FDD-4B2A-AD25-357BAD21528C}"/>
                  </a:ext>
                </a:extLst>
              </p:cNvPr>
              <p:cNvSpPr/>
              <p:nvPr/>
            </p:nvSpPr>
            <p:spPr>
              <a:xfrm>
                <a:off x="851343" y="3789968"/>
                <a:ext cx="1224200" cy="99986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49" name="図 48">
              <a:extLst>
                <a:ext uri="{FF2B5EF4-FFF2-40B4-BE49-F238E27FC236}">
                  <a16:creationId xmlns:a16="http://schemas.microsoft.com/office/drawing/2014/main" id="{C045FD0B-905A-4935-88FC-71AF982AC913}"/>
                </a:ext>
              </a:extLst>
            </p:cNvPr>
            <p:cNvPicPr/>
            <p:nvPr/>
          </p:nvPicPr>
          <p:blipFill rotWithShape="1">
            <a:blip r:embed="rId3">
              <a:extLst>
                <a:ext uri="{28A0092B-C50C-407E-A947-70E740481C1C}">
                  <a14:useLocalDpi xmlns:a14="http://schemas.microsoft.com/office/drawing/2010/main" val="0"/>
                </a:ext>
              </a:extLst>
            </a:blip>
            <a:srcRect l="2540" t="51081" r="91279" b="31098"/>
            <a:stretch/>
          </p:blipFill>
          <p:spPr bwMode="auto">
            <a:xfrm>
              <a:off x="3322227" y="4852282"/>
              <a:ext cx="589373" cy="570937"/>
            </a:xfrm>
            <a:prstGeom prst="rect">
              <a:avLst/>
            </a:prstGeom>
            <a:noFill/>
            <a:ln>
              <a:noFill/>
            </a:ln>
          </p:spPr>
        </p:pic>
        <p:sp>
          <p:nvSpPr>
            <p:cNvPr id="50" name="フローチャート: 処理 49">
              <a:extLst>
                <a:ext uri="{FF2B5EF4-FFF2-40B4-BE49-F238E27FC236}">
                  <a16:creationId xmlns:a16="http://schemas.microsoft.com/office/drawing/2014/main" id="{5487F94A-2DB3-4C16-ACA6-FD5FA9897BF6}"/>
                </a:ext>
              </a:extLst>
            </p:cNvPr>
            <p:cNvSpPr/>
            <p:nvPr/>
          </p:nvSpPr>
          <p:spPr>
            <a:xfrm>
              <a:off x="1843314" y="5274961"/>
              <a:ext cx="2068286" cy="66703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56" name="グループ化 55">
            <a:extLst>
              <a:ext uri="{FF2B5EF4-FFF2-40B4-BE49-F238E27FC236}">
                <a16:creationId xmlns:a16="http://schemas.microsoft.com/office/drawing/2014/main" id="{9EF67B37-7AC6-4266-85C3-48B1D14F98B4}"/>
              </a:ext>
            </a:extLst>
          </p:cNvPr>
          <p:cNvGrpSpPr/>
          <p:nvPr/>
        </p:nvGrpSpPr>
        <p:grpSpPr>
          <a:xfrm>
            <a:off x="8443728" y="5102067"/>
            <a:ext cx="1908106" cy="674204"/>
            <a:chOff x="9178875" y="5267578"/>
            <a:chExt cx="1908106" cy="674204"/>
          </a:xfrm>
        </p:grpSpPr>
        <p:sp>
          <p:nvSpPr>
            <p:cNvPr id="42" name="テキスト ボックス 41">
              <a:extLst>
                <a:ext uri="{FF2B5EF4-FFF2-40B4-BE49-F238E27FC236}">
                  <a16:creationId xmlns:a16="http://schemas.microsoft.com/office/drawing/2014/main" id="{83F20B8E-987C-4B57-871C-372605691A4C}"/>
                </a:ext>
              </a:extLst>
            </p:cNvPr>
            <p:cNvSpPr txBox="1"/>
            <p:nvPr/>
          </p:nvSpPr>
          <p:spPr>
            <a:xfrm>
              <a:off x="9443582" y="5267578"/>
              <a:ext cx="1643399" cy="338554"/>
            </a:xfrm>
            <a:prstGeom prst="rect">
              <a:avLst/>
            </a:prstGeom>
            <a:noFill/>
          </p:spPr>
          <p:txBody>
            <a:bodyPr wrap="none" rtlCol="0">
              <a:spAutoFit/>
            </a:bodyPr>
            <a:lstStyle/>
            <a:p>
              <a:r>
                <a:rPr kumimoji="1" lang="en-US" altLang="ja-JP" sz="1600" dirty="0"/>
                <a:t>measuring point</a:t>
              </a:r>
              <a:endParaRPr kumimoji="1" lang="ja-JP" altLang="en-US" sz="1600" dirty="0"/>
            </a:p>
          </p:txBody>
        </p:sp>
        <p:sp>
          <p:nvSpPr>
            <p:cNvPr id="43" name="フローチャート: 和接合 42">
              <a:extLst>
                <a:ext uri="{FF2B5EF4-FFF2-40B4-BE49-F238E27FC236}">
                  <a16:creationId xmlns:a16="http://schemas.microsoft.com/office/drawing/2014/main" id="{737BD6F3-4247-490E-8CD0-D977B25FBD25}"/>
                </a:ext>
              </a:extLst>
            </p:cNvPr>
            <p:cNvSpPr/>
            <p:nvPr/>
          </p:nvSpPr>
          <p:spPr>
            <a:xfrm>
              <a:off x="9178875" y="531989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77024598-4B14-420C-B112-5AE22E0F4660}"/>
                </a:ext>
              </a:extLst>
            </p:cNvPr>
            <p:cNvSpPr/>
            <p:nvPr/>
          </p:nvSpPr>
          <p:spPr>
            <a:xfrm>
              <a:off x="9190058" y="5684737"/>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53" name="テキスト ボックス 52">
              <a:extLst>
                <a:ext uri="{FF2B5EF4-FFF2-40B4-BE49-F238E27FC236}">
                  <a16:creationId xmlns:a16="http://schemas.microsoft.com/office/drawing/2014/main" id="{BDCB69FD-027C-4988-93A2-4E66B2B09723}"/>
                </a:ext>
              </a:extLst>
            </p:cNvPr>
            <p:cNvSpPr txBox="1"/>
            <p:nvPr/>
          </p:nvSpPr>
          <p:spPr>
            <a:xfrm>
              <a:off x="9448929" y="5603228"/>
              <a:ext cx="697627" cy="338554"/>
            </a:xfrm>
            <a:prstGeom prst="rect">
              <a:avLst/>
            </a:prstGeom>
            <a:noFill/>
          </p:spPr>
          <p:txBody>
            <a:bodyPr wrap="none" rtlCol="0">
              <a:spAutoFit/>
            </a:bodyPr>
            <a:lstStyle/>
            <a:p>
              <a:r>
                <a:rPr kumimoji="1" lang="en-US" altLang="ja-JP" sz="1600" dirty="0"/>
                <a:t>pump</a:t>
              </a:r>
              <a:endParaRPr kumimoji="1" lang="ja-JP" altLang="en-US" sz="1600" dirty="0"/>
            </a:p>
          </p:txBody>
        </p:sp>
      </p:grpSp>
      <p:sp>
        <p:nvSpPr>
          <p:cNvPr id="55" name="フローチャート: 処理 54">
            <a:extLst>
              <a:ext uri="{FF2B5EF4-FFF2-40B4-BE49-F238E27FC236}">
                <a16:creationId xmlns:a16="http://schemas.microsoft.com/office/drawing/2014/main" id="{CA1E48D1-D1DE-4C83-8B18-C5A6C2453351}"/>
              </a:ext>
            </a:extLst>
          </p:cNvPr>
          <p:cNvSpPr/>
          <p:nvPr/>
        </p:nvSpPr>
        <p:spPr>
          <a:xfrm>
            <a:off x="1117270" y="3397266"/>
            <a:ext cx="9347532" cy="321321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FBB37D95-90C9-41CB-A7BE-537EAB7EDB0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Tree>
    <p:extLst>
      <p:ext uri="{BB962C8B-B14F-4D97-AF65-F5344CB8AC3E}">
        <p14:creationId xmlns:p14="http://schemas.microsoft.com/office/powerpoint/2010/main" val="3493270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透過水質データ</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87815"/>
            <a:ext cx="11341887" cy="600165"/>
          </a:xfrm>
        </p:spPr>
        <p:txBody>
          <a:bodyPr/>
          <a:lstStyle/>
          <a:p>
            <a:r>
              <a:rPr lang="ja-JP" altLang="en-US" sz="2800" dirty="0"/>
              <a:t>導電率</a:t>
            </a:r>
            <a:r>
              <a:rPr lang="ja-JP" altLang="en-US" dirty="0"/>
              <a:t>（各ステージ）</a:t>
            </a:r>
            <a:r>
              <a:rPr lang="ja-JP" altLang="en-US" sz="2800" dirty="0"/>
              <a:t>と</a:t>
            </a:r>
            <a:r>
              <a:rPr lang="en-US" altLang="ja-JP" sz="2800" dirty="0"/>
              <a:t>TOC</a:t>
            </a:r>
            <a:r>
              <a:rPr lang="ja-JP" altLang="en-US" dirty="0"/>
              <a:t>（</a:t>
            </a:r>
            <a:r>
              <a:rPr lang="en-US" altLang="ja-JP" dirty="0"/>
              <a:t>Combined</a:t>
            </a:r>
            <a:r>
              <a:rPr lang="ja-JP" altLang="en-US" dirty="0"/>
              <a:t>）</a:t>
            </a:r>
            <a:r>
              <a:rPr lang="ja-JP" altLang="en-US" sz="2800" dirty="0"/>
              <a:t>がある。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10" name="テキスト ボックス 9">
            <a:extLst>
              <a:ext uri="{FF2B5EF4-FFF2-40B4-BE49-F238E27FC236}">
                <a16:creationId xmlns:a16="http://schemas.microsoft.com/office/drawing/2014/main" id="{CDAAEEE7-49C4-47A5-9F90-C57DEE338448}"/>
              </a:ext>
            </a:extLst>
          </p:cNvPr>
          <p:cNvSpPr txBox="1"/>
          <p:nvPr/>
        </p:nvSpPr>
        <p:spPr>
          <a:xfrm>
            <a:off x="381091" y="1865383"/>
            <a:ext cx="1223144" cy="307777"/>
          </a:xfrm>
          <a:prstGeom prst="rect">
            <a:avLst/>
          </a:prstGeom>
          <a:noFill/>
        </p:spPr>
        <p:txBody>
          <a:bodyPr wrap="square" rtlCol="0">
            <a:spAutoFit/>
          </a:bodyPr>
          <a:lstStyle/>
          <a:p>
            <a:pPr algn="ctr"/>
            <a:r>
              <a:rPr kumimoji="1" lang="ja-JP" altLang="en-US" sz="1400" dirty="0"/>
              <a:t>（</a:t>
            </a:r>
            <a:r>
              <a:rPr kumimoji="1" lang="en-US" altLang="ja-JP" sz="1400" dirty="0"/>
              <a:t>30min</a:t>
            </a:r>
            <a:r>
              <a:rPr kumimoji="1" lang="ja-JP" altLang="en-US" sz="1400" dirty="0"/>
              <a:t>）</a:t>
            </a:r>
            <a:endParaRPr kumimoji="1" lang="ja-JP" altLang="en-US" sz="1600" dirty="0"/>
          </a:p>
        </p:txBody>
      </p:sp>
      <p:pic>
        <p:nvPicPr>
          <p:cNvPr id="2" name="図 1">
            <a:extLst>
              <a:ext uri="{FF2B5EF4-FFF2-40B4-BE49-F238E27FC236}">
                <a16:creationId xmlns:a16="http://schemas.microsoft.com/office/drawing/2014/main" id="{55F06F60-ADE7-4287-A2C2-FB98C41BED2D}"/>
              </a:ext>
            </a:extLst>
          </p:cNvPr>
          <p:cNvPicPr>
            <a:picLocks noChangeAspect="1"/>
          </p:cNvPicPr>
          <p:nvPr/>
        </p:nvPicPr>
        <p:blipFill>
          <a:blip r:embed="rId2"/>
          <a:stretch>
            <a:fillRect/>
          </a:stretch>
        </p:blipFill>
        <p:spPr>
          <a:xfrm>
            <a:off x="8129305" y="1587980"/>
            <a:ext cx="3868360" cy="2319987"/>
          </a:xfrm>
          <a:prstGeom prst="rect">
            <a:avLst/>
          </a:prstGeom>
        </p:spPr>
      </p:pic>
      <p:pic>
        <p:nvPicPr>
          <p:cNvPr id="7" name="図 6">
            <a:extLst>
              <a:ext uri="{FF2B5EF4-FFF2-40B4-BE49-F238E27FC236}">
                <a16:creationId xmlns:a16="http://schemas.microsoft.com/office/drawing/2014/main" id="{0CFF1AAC-6B8E-4296-8C49-BA358E1186A3}"/>
              </a:ext>
            </a:extLst>
          </p:cNvPr>
          <p:cNvPicPr>
            <a:picLocks noChangeAspect="1"/>
          </p:cNvPicPr>
          <p:nvPr/>
        </p:nvPicPr>
        <p:blipFill>
          <a:blip r:embed="rId3"/>
          <a:stretch>
            <a:fillRect/>
          </a:stretch>
        </p:blipFill>
        <p:spPr>
          <a:xfrm>
            <a:off x="8129305" y="3923359"/>
            <a:ext cx="3868360" cy="2319987"/>
          </a:xfrm>
          <a:prstGeom prst="rect">
            <a:avLst/>
          </a:prstGeom>
        </p:spPr>
      </p:pic>
      <p:sp>
        <p:nvSpPr>
          <p:cNvPr id="27" name="テキスト ボックス 26">
            <a:extLst>
              <a:ext uri="{FF2B5EF4-FFF2-40B4-BE49-F238E27FC236}">
                <a16:creationId xmlns:a16="http://schemas.microsoft.com/office/drawing/2014/main" id="{381E903C-1E45-46A7-84FB-4CEC34CAB37E}"/>
              </a:ext>
            </a:extLst>
          </p:cNvPr>
          <p:cNvSpPr txBox="1"/>
          <p:nvPr/>
        </p:nvSpPr>
        <p:spPr>
          <a:xfrm>
            <a:off x="6462245" y="1877283"/>
            <a:ext cx="1111948" cy="307777"/>
          </a:xfrm>
          <a:prstGeom prst="rect">
            <a:avLst/>
          </a:prstGeom>
          <a:noFill/>
        </p:spPr>
        <p:txBody>
          <a:bodyPr wrap="square" rtlCol="0">
            <a:spAutoFit/>
          </a:bodyPr>
          <a:lstStyle/>
          <a:p>
            <a:pPr algn="ctr"/>
            <a:r>
              <a:rPr kumimoji="1" lang="ja-JP" altLang="en-US" sz="1400" dirty="0"/>
              <a:t>（</a:t>
            </a:r>
            <a:r>
              <a:rPr kumimoji="1" lang="en-US" altLang="ja-JP" sz="1400" dirty="0"/>
              <a:t>30min</a:t>
            </a:r>
            <a:r>
              <a:rPr kumimoji="1" lang="ja-JP" altLang="en-US" sz="1400" dirty="0"/>
              <a:t>）</a:t>
            </a:r>
            <a:endParaRPr kumimoji="1" lang="ja-JP" altLang="en-US" sz="1600" dirty="0"/>
          </a:p>
        </p:txBody>
      </p:sp>
      <p:pic>
        <p:nvPicPr>
          <p:cNvPr id="11" name="図 10">
            <a:extLst>
              <a:ext uri="{FF2B5EF4-FFF2-40B4-BE49-F238E27FC236}">
                <a16:creationId xmlns:a16="http://schemas.microsoft.com/office/drawing/2014/main" id="{B344A98E-6CD8-4A7A-8F4E-9B544098A28B}"/>
              </a:ext>
            </a:extLst>
          </p:cNvPr>
          <p:cNvPicPr>
            <a:picLocks noChangeAspect="1"/>
          </p:cNvPicPr>
          <p:nvPr/>
        </p:nvPicPr>
        <p:blipFill>
          <a:blip r:embed="rId4"/>
          <a:stretch>
            <a:fillRect/>
          </a:stretch>
        </p:blipFill>
        <p:spPr>
          <a:xfrm>
            <a:off x="1922669" y="1608694"/>
            <a:ext cx="3894024" cy="2335379"/>
          </a:xfrm>
          <a:prstGeom prst="rect">
            <a:avLst/>
          </a:prstGeom>
        </p:spPr>
      </p:pic>
      <p:sp>
        <p:nvSpPr>
          <p:cNvPr id="29" name="テキスト ボックス 28">
            <a:extLst>
              <a:ext uri="{FF2B5EF4-FFF2-40B4-BE49-F238E27FC236}">
                <a16:creationId xmlns:a16="http://schemas.microsoft.com/office/drawing/2014/main" id="{15C01172-8B95-48B4-8FDF-7CADA495392A}"/>
              </a:ext>
            </a:extLst>
          </p:cNvPr>
          <p:cNvSpPr txBox="1"/>
          <p:nvPr/>
        </p:nvSpPr>
        <p:spPr>
          <a:xfrm>
            <a:off x="6480905" y="5212048"/>
            <a:ext cx="1486564" cy="584775"/>
          </a:xfrm>
          <a:prstGeom prst="rect">
            <a:avLst/>
          </a:prstGeom>
          <a:noFill/>
        </p:spPr>
        <p:txBody>
          <a:bodyPr wrap="square" rtlCol="0">
            <a:spAutoFit/>
          </a:bodyPr>
          <a:lstStyle/>
          <a:p>
            <a:pPr algn="ctr"/>
            <a:r>
              <a:rPr kumimoji="1" lang="ja-JP" altLang="en-US" sz="1600" dirty="0">
                <a:solidFill>
                  <a:srgbClr val="FF0000"/>
                </a:solidFill>
              </a:rPr>
              <a:t>ほぼ</a:t>
            </a:r>
            <a:r>
              <a:rPr kumimoji="1" lang="en-US" altLang="ja-JP" sz="1600" dirty="0">
                <a:solidFill>
                  <a:srgbClr val="FF0000"/>
                </a:solidFill>
              </a:rPr>
              <a:t>0.1</a:t>
            </a:r>
            <a:r>
              <a:rPr kumimoji="1" lang="ja-JP" altLang="en-US" sz="1600" dirty="0">
                <a:solidFill>
                  <a:srgbClr val="FF0000"/>
                </a:solidFill>
              </a:rPr>
              <a:t>以下に抑えてる</a:t>
            </a:r>
          </a:p>
        </p:txBody>
      </p:sp>
      <p:sp>
        <p:nvSpPr>
          <p:cNvPr id="30" name="テキスト ボックス 29">
            <a:extLst>
              <a:ext uri="{FF2B5EF4-FFF2-40B4-BE49-F238E27FC236}">
                <a16:creationId xmlns:a16="http://schemas.microsoft.com/office/drawing/2014/main" id="{374E97E7-7B1B-43E5-9719-65452100D5DD}"/>
              </a:ext>
            </a:extLst>
          </p:cNvPr>
          <p:cNvSpPr txBox="1"/>
          <p:nvPr/>
        </p:nvSpPr>
        <p:spPr>
          <a:xfrm>
            <a:off x="6214619" y="2172717"/>
            <a:ext cx="1581611" cy="351166"/>
          </a:xfrm>
          <a:prstGeom prst="rect">
            <a:avLst/>
          </a:prstGeom>
          <a:noFill/>
        </p:spPr>
        <p:txBody>
          <a:bodyPr wrap="square" rtlCol="0">
            <a:spAutoFit/>
          </a:bodyPr>
          <a:lstStyle/>
          <a:p>
            <a:pPr algn="ctr"/>
            <a:r>
              <a:rPr kumimoji="1" lang="ja-JP" altLang="en-US" sz="1600" dirty="0"/>
              <a:t>全有機体炭素</a:t>
            </a:r>
          </a:p>
        </p:txBody>
      </p:sp>
      <p:sp>
        <p:nvSpPr>
          <p:cNvPr id="31" name="テキスト ボックス 30">
            <a:extLst>
              <a:ext uri="{FF2B5EF4-FFF2-40B4-BE49-F238E27FC236}">
                <a16:creationId xmlns:a16="http://schemas.microsoft.com/office/drawing/2014/main" id="{0ABFFD98-92B9-4D45-818E-D952831C6871}"/>
              </a:ext>
            </a:extLst>
          </p:cNvPr>
          <p:cNvSpPr txBox="1"/>
          <p:nvPr/>
        </p:nvSpPr>
        <p:spPr>
          <a:xfrm>
            <a:off x="5852193" y="2722296"/>
            <a:ext cx="2338831" cy="584775"/>
          </a:xfrm>
          <a:prstGeom prst="rect">
            <a:avLst/>
          </a:prstGeom>
          <a:noFill/>
        </p:spPr>
        <p:txBody>
          <a:bodyPr wrap="square" rtlCol="0">
            <a:spAutoFit/>
          </a:bodyPr>
          <a:lstStyle/>
          <a:p>
            <a:pPr algn="ctr"/>
            <a:r>
              <a:rPr kumimoji="1" lang="ja-JP" altLang="en-US" sz="1600" dirty="0"/>
              <a:t>有機物は、塩素と反応して、味や臭いを悪化させる</a:t>
            </a:r>
          </a:p>
        </p:txBody>
      </p:sp>
      <p:sp>
        <p:nvSpPr>
          <p:cNvPr id="32" name="テキスト ボックス 31">
            <a:extLst>
              <a:ext uri="{FF2B5EF4-FFF2-40B4-BE49-F238E27FC236}">
                <a16:creationId xmlns:a16="http://schemas.microsoft.com/office/drawing/2014/main" id="{062222B8-F7BB-477C-858A-1350AFA4AA86}"/>
              </a:ext>
            </a:extLst>
          </p:cNvPr>
          <p:cNvSpPr txBox="1"/>
          <p:nvPr/>
        </p:nvSpPr>
        <p:spPr>
          <a:xfrm>
            <a:off x="376814" y="4036649"/>
            <a:ext cx="1307116" cy="584775"/>
          </a:xfrm>
          <a:prstGeom prst="rect">
            <a:avLst/>
          </a:prstGeom>
          <a:noFill/>
        </p:spPr>
        <p:txBody>
          <a:bodyPr wrap="square" rtlCol="0">
            <a:spAutoFit/>
          </a:bodyPr>
          <a:lstStyle/>
          <a:p>
            <a:pPr algn="ctr"/>
            <a:r>
              <a:rPr kumimoji="1" lang="ja-JP" altLang="en-US" sz="1600" dirty="0"/>
              <a:t>イオン濃度と</a:t>
            </a:r>
            <a:endParaRPr kumimoji="1" lang="en-US" altLang="ja-JP" sz="1600" dirty="0"/>
          </a:p>
          <a:p>
            <a:pPr algn="ctr"/>
            <a:r>
              <a:rPr kumimoji="1" lang="ja-JP" altLang="en-US" sz="1600" dirty="0"/>
              <a:t>導電率</a:t>
            </a:r>
          </a:p>
        </p:txBody>
      </p:sp>
      <p:pic>
        <p:nvPicPr>
          <p:cNvPr id="13" name="図 12">
            <a:extLst>
              <a:ext uri="{FF2B5EF4-FFF2-40B4-BE49-F238E27FC236}">
                <a16:creationId xmlns:a16="http://schemas.microsoft.com/office/drawing/2014/main" id="{59E869C5-91F1-4558-BE88-81D9CB6297EA}"/>
              </a:ext>
            </a:extLst>
          </p:cNvPr>
          <p:cNvPicPr>
            <a:picLocks noChangeAspect="1"/>
          </p:cNvPicPr>
          <p:nvPr/>
        </p:nvPicPr>
        <p:blipFill>
          <a:blip r:embed="rId5"/>
          <a:stretch>
            <a:fillRect/>
          </a:stretch>
        </p:blipFill>
        <p:spPr>
          <a:xfrm>
            <a:off x="1732017" y="4018939"/>
            <a:ext cx="2682846" cy="2163092"/>
          </a:xfrm>
          <a:prstGeom prst="rect">
            <a:avLst/>
          </a:prstGeom>
        </p:spPr>
      </p:pic>
      <p:sp>
        <p:nvSpPr>
          <p:cNvPr id="33" name="テキスト ボックス 32">
            <a:extLst>
              <a:ext uri="{FF2B5EF4-FFF2-40B4-BE49-F238E27FC236}">
                <a16:creationId xmlns:a16="http://schemas.microsoft.com/office/drawing/2014/main" id="{DF6BC03D-AF86-455E-967D-853412003862}"/>
              </a:ext>
            </a:extLst>
          </p:cNvPr>
          <p:cNvSpPr txBox="1"/>
          <p:nvPr/>
        </p:nvSpPr>
        <p:spPr>
          <a:xfrm>
            <a:off x="694381" y="6268621"/>
            <a:ext cx="7555265" cy="338554"/>
          </a:xfrm>
          <a:prstGeom prst="rect">
            <a:avLst/>
          </a:prstGeom>
          <a:solidFill>
            <a:schemeClr val="bg1"/>
          </a:solidFill>
        </p:spPr>
        <p:txBody>
          <a:bodyPr wrap="square" rtlCol="0">
            <a:spAutoFit/>
          </a:bodyPr>
          <a:lstStyle/>
          <a:p>
            <a:pPr algn="ctr"/>
            <a:r>
              <a:rPr kumimoji="1" lang="en-US" altLang="ja-JP" sz="1600" dirty="0"/>
              <a:t>https://www.yokogawa.co.jp/library/resources/faqs/an-sc-isc-02-relationship/</a:t>
            </a:r>
            <a:endParaRPr kumimoji="1" lang="ja-JP" altLang="en-US" sz="1600" dirty="0"/>
          </a:p>
        </p:txBody>
      </p:sp>
      <p:sp>
        <p:nvSpPr>
          <p:cNvPr id="34" name="テキスト ボックス 33">
            <a:extLst>
              <a:ext uri="{FF2B5EF4-FFF2-40B4-BE49-F238E27FC236}">
                <a16:creationId xmlns:a16="http://schemas.microsoft.com/office/drawing/2014/main" id="{438E0F2E-2225-42EE-BD1C-7E6C34B2840F}"/>
              </a:ext>
            </a:extLst>
          </p:cNvPr>
          <p:cNvSpPr txBox="1"/>
          <p:nvPr/>
        </p:nvSpPr>
        <p:spPr>
          <a:xfrm>
            <a:off x="9656944" y="729128"/>
            <a:ext cx="2535056" cy="338554"/>
          </a:xfrm>
          <a:prstGeom prst="rect">
            <a:avLst/>
          </a:prstGeom>
          <a:noFill/>
        </p:spPr>
        <p:txBody>
          <a:bodyPr wrap="square" rtlCol="0">
            <a:spAutoFit/>
          </a:bodyPr>
          <a:lstStyle/>
          <a:p>
            <a:pPr algn="ctr"/>
            <a:r>
              <a:rPr kumimoji="1" lang="ja-JP" altLang="en-US" sz="1600" dirty="0"/>
              <a:t>単位の</a:t>
            </a:r>
            <a:r>
              <a:rPr kumimoji="1" lang="en-US" altLang="ja-JP" sz="1600" dirty="0"/>
              <a:t>mu</a:t>
            </a:r>
            <a:r>
              <a:rPr kumimoji="1" lang="ja-JP" altLang="en-US" sz="1600" dirty="0"/>
              <a:t>：接頭辞</a:t>
            </a:r>
            <a:r>
              <a:rPr kumimoji="1" lang="en-US" altLang="ja-JP" sz="1600" dirty="0"/>
              <a:t>μ(10</a:t>
            </a:r>
            <a:r>
              <a:rPr kumimoji="1" lang="en-US" altLang="ja-JP" sz="1600" baseline="30000" dirty="0"/>
              <a:t>-6</a:t>
            </a:r>
            <a:r>
              <a:rPr kumimoji="1" lang="en-US" altLang="ja-JP" sz="1600" dirty="0"/>
              <a:t>)</a:t>
            </a:r>
            <a:endParaRPr kumimoji="1" lang="ja-JP" altLang="en-US" sz="1600" dirty="0"/>
          </a:p>
        </p:txBody>
      </p:sp>
      <p:sp>
        <p:nvSpPr>
          <p:cNvPr id="19" name="テキスト ボックス 18">
            <a:extLst>
              <a:ext uri="{FF2B5EF4-FFF2-40B4-BE49-F238E27FC236}">
                <a16:creationId xmlns:a16="http://schemas.microsoft.com/office/drawing/2014/main" id="{704FFB28-F5EF-4098-9BF5-D1464A3D4E70}"/>
              </a:ext>
            </a:extLst>
          </p:cNvPr>
          <p:cNvSpPr txBox="1"/>
          <p:nvPr/>
        </p:nvSpPr>
        <p:spPr>
          <a:xfrm>
            <a:off x="4472012" y="3956991"/>
            <a:ext cx="1847057" cy="338554"/>
          </a:xfrm>
          <a:prstGeom prst="rect">
            <a:avLst/>
          </a:prstGeom>
          <a:noFill/>
        </p:spPr>
        <p:txBody>
          <a:bodyPr wrap="square" rtlCol="0">
            <a:spAutoFit/>
          </a:bodyPr>
          <a:lstStyle/>
          <a:p>
            <a:pPr algn="ctr"/>
            <a:r>
              <a:rPr kumimoji="1" lang="ja-JP" altLang="en-US" sz="1600" dirty="0">
                <a:solidFill>
                  <a:srgbClr val="FF0000"/>
                </a:solidFill>
              </a:rPr>
              <a:t>後半が悪化している</a:t>
            </a:r>
          </a:p>
        </p:txBody>
      </p:sp>
      <p:sp>
        <p:nvSpPr>
          <p:cNvPr id="20" name="正方形/長方形 19">
            <a:extLst>
              <a:ext uri="{FF2B5EF4-FFF2-40B4-BE49-F238E27FC236}">
                <a16:creationId xmlns:a16="http://schemas.microsoft.com/office/drawing/2014/main" id="{CFC3AAA7-896B-454F-B77C-47C281AD20EE}"/>
              </a:ext>
            </a:extLst>
          </p:cNvPr>
          <p:cNvSpPr/>
          <p:nvPr/>
        </p:nvSpPr>
        <p:spPr>
          <a:xfrm>
            <a:off x="6676" y="1545983"/>
            <a:ext cx="1935043" cy="3279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a:t>
            </a:r>
            <a:r>
              <a:rPr kumimoji="1" lang="ja-JP" altLang="en-US" sz="1600" dirty="0">
                <a:solidFill>
                  <a:schemeClr val="tx1"/>
                </a:solidFill>
              </a:rPr>
              <a:t>段目 透過 導電率</a:t>
            </a:r>
          </a:p>
        </p:txBody>
      </p:sp>
      <p:sp>
        <p:nvSpPr>
          <p:cNvPr id="21" name="正方形/長方形 20">
            <a:extLst>
              <a:ext uri="{FF2B5EF4-FFF2-40B4-BE49-F238E27FC236}">
                <a16:creationId xmlns:a16="http://schemas.microsoft.com/office/drawing/2014/main" id="{3611B22F-43D5-457F-A2D2-56CD5C0FDEB6}"/>
              </a:ext>
            </a:extLst>
          </p:cNvPr>
          <p:cNvSpPr/>
          <p:nvPr/>
        </p:nvSpPr>
        <p:spPr>
          <a:xfrm>
            <a:off x="5930814" y="1545982"/>
            <a:ext cx="2085491" cy="3494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Combined </a:t>
            </a:r>
            <a:r>
              <a:rPr kumimoji="1" lang="ja-JP" altLang="en-US" sz="1600" dirty="0">
                <a:solidFill>
                  <a:schemeClr val="tx1"/>
                </a:solidFill>
              </a:rPr>
              <a:t>透過 </a:t>
            </a:r>
            <a:r>
              <a:rPr kumimoji="1" lang="en-US" altLang="ja-JP" sz="1600" dirty="0">
                <a:solidFill>
                  <a:schemeClr val="tx1"/>
                </a:solidFill>
              </a:rPr>
              <a:t>TOC</a:t>
            </a:r>
            <a:endParaRPr kumimoji="1" lang="ja-JP" altLang="en-US" sz="1600" dirty="0">
              <a:solidFill>
                <a:schemeClr val="tx1"/>
              </a:solidFill>
            </a:endParaRPr>
          </a:p>
        </p:txBody>
      </p:sp>
      <p:sp>
        <p:nvSpPr>
          <p:cNvPr id="22" name="正方形/長方形 21">
            <a:extLst>
              <a:ext uri="{FF2B5EF4-FFF2-40B4-BE49-F238E27FC236}">
                <a16:creationId xmlns:a16="http://schemas.microsoft.com/office/drawing/2014/main" id="{62B8310A-E659-44FF-B6F3-42A0127B92B5}"/>
              </a:ext>
            </a:extLst>
          </p:cNvPr>
          <p:cNvSpPr/>
          <p:nvPr/>
        </p:nvSpPr>
        <p:spPr>
          <a:xfrm>
            <a:off x="7267575" y="3876071"/>
            <a:ext cx="747609" cy="3800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拡大</a:t>
            </a:r>
          </a:p>
        </p:txBody>
      </p:sp>
    </p:spTree>
    <p:extLst>
      <p:ext uri="{BB962C8B-B14F-4D97-AF65-F5344CB8AC3E}">
        <p14:creationId xmlns:p14="http://schemas.microsoft.com/office/powerpoint/2010/main" val="191752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熊谷の目的</a:t>
            </a:r>
            <a:endParaRPr lang="en-US" altLang="ja-JP" sz="2800" dirty="0"/>
          </a:p>
          <a:p>
            <a:pPr lvl="1"/>
            <a:endParaRPr lang="en-US" altLang="ja-JP" sz="2400" dirty="0"/>
          </a:p>
          <a:p>
            <a:endParaRPr lang="en-US" altLang="ja-JP" sz="2800" dirty="0"/>
          </a:p>
          <a:p>
            <a:r>
              <a:rPr lang="ja-JP" altLang="en-US" sz="2800" dirty="0"/>
              <a:t>今回のサマリ</a:t>
            </a:r>
            <a:endParaRPr lang="en-US" altLang="ja-JP" sz="2800" dirty="0"/>
          </a:p>
          <a:p>
            <a:pPr lvl="1"/>
            <a:r>
              <a:rPr lang="en-US" altLang="ja-JP" sz="2400" dirty="0"/>
              <a:t>LVMWD</a:t>
            </a:r>
            <a:r>
              <a:rPr lang="ja-JP" altLang="en-US" sz="2400" dirty="0"/>
              <a:t>の水質</a:t>
            </a:r>
            <a:r>
              <a:rPr lang="ja-JP" altLang="en-US" dirty="0"/>
              <a:t>（透過水の導電率）</a:t>
            </a:r>
            <a:r>
              <a:rPr lang="ja-JP" altLang="en-US" sz="2400" dirty="0"/>
              <a:t>について、時系列モデルをベースに予測モデルを検討した。</a:t>
            </a:r>
            <a:endParaRPr lang="en-US" altLang="ja-JP" sz="2400" dirty="0"/>
          </a:p>
          <a:p>
            <a:pPr lvl="1"/>
            <a:r>
              <a:rPr lang="ja-JP" altLang="en-US" sz="2400" dirty="0"/>
              <a:t>モデル戦略を少し変えて、複雑なモデリングを適用し、予測のポテンシャルを確認することを優先した。</a:t>
            </a:r>
            <a:endParaRPr lang="en-US" altLang="ja-JP" sz="2400" dirty="0"/>
          </a:p>
          <a:p>
            <a:pPr lvl="1"/>
            <a:r>
              <a:rPr lang="ja-JP" altLang="en-US" sz="2400" dirty="0"/>
              <a:t>下記を示唆する結果を得た。</a:t>
            </a:r>
            <a:endParaRPr lang="en-US" altLang="ja-JP" sz="2400" dirty="0"/>
          </a:p>
          <a:p>
            <a:pPr lvl="2">
              <a:spcBef>
                <a:spcPts val="1200"/>
              </a:spcBef>
              <a:buFont typeface="Wingdings" panose="05000000000000000000" pitchFamily="2" charset="2"/>
              <a:buChar char="Ø"/>
            </a:pPr>
            <a:r>
              <a:rPr lang="ja-JP" altLang="en-US" sz="2000" dirty="0"/>
              <a:t>定常的かつ細かな挙動、状態が切り替わる：他の変数との関係を踏まえないと難しそう</a:t>
            </a:r>
            <a:endParaRPr lang="en-US" altLang="ja-JP" sz="2000" dirty="0"/>
          </a:p>
          <a:p>
            <a:pPr lvl="2">
              <a:buFont typeface="Wingdings" panose="05000000000000000000" pitchFamily="2" charset="2"/>
              <a:buChar char="Ø"/>
            </a:pPr>
            <a:r>
              <a:rPr lang="ja-JP" altLang="en-US" sz="2000" dirty="0"/>
              <a:t>非定常かつ大域的な挙動（悪化傾向）：追える可能性がある</a:t>
            </a:r>
            <a:endParaRPr lang="en-US" altLang="ja-JP" sz="2000" dirty="0"/>
          </a:p>
          <a:p>
            <a:pPr lvl="1"/>
            <a:endParaRPr lang="en-US" altLang="ja-JP" sz="2400" dirty="0"/>
          </a:p>
        </p:txBody>
      </p:sp>
      <p:sp>
        <p:nvSpPr>
          <p:cNvPr id="7" name="タイトル 6">
            <a:extLst>
              <a:ext uri="{FF2B5EF4-FFF2-40B4-BE49-F238E27FC236}">
                <a16:creationId xmlns:a16="http://schemas.microsoft.com/office/drawing/2014/main" id="{39E99C8C-FF6D-42C5-B21B-BC09DD35ABD3}"/>
              </a:ext>
            </a:extLst>
          </p:cNvPr>
          <p:cNvSpPr>
            <a:spLocks noGrp="1"/>
          </p:cNvSpPr>
          <p:nvPr>
            <p:ph type="title"/>
          </p:nvPr>
        </p:nvSpPr>
        <p:spPr/>
        <p:txBody>
          <a:bodyPr/>
          <a:lstStyle/>
          <a:p>
            <a:r>
              <a:rPr lang="ja-JP" altLang="en-US" dirty="0"/>
              <a:t>熊谷の目的・今回のサマリ</a:t>
            </a:r>
          </a:p>
        </p:txBody>
      </p:sp>
      <p:sp>
        <p:nvSpPr>
          <p:cNvPr id="27" name="テキスト ボックス 26">
            <a:extLst>
              <a:ext uri="{FF2B5EF4-FFF2-40B4-BE49-F238E27FC236}">
                <a16:creationId xmlns:a16="http://schemas.microsoft.com/office/drawing/2014/main" id="{03533245-64A4-4FB4-BF4F-2D8D5035A694}"/>
              </a:ext>
            </a:extLst>
          </p:cNvPr>
          <p:cNvSpPr txBox="1"/>
          <p:nvPr/>
        </p:nvSpPr>
        <p:spPr>
          <a:xfrm>
            <a:off x="948950" y="1599809"/>
            <a:ext cx="10700125" cy="400110"/>
          </a:xfrm>
          <a:prstGeom prst="rect">
            <a:avLst/>
          </a:prstGeom>
          <a:noFill/>
        </p:spPr>
        <p:txBody>
          <a:bodyPr wrap="square" rtlCol="0">
            <a:spAutoFit/>
          </a:bodyPr>
          <a:lstStyle/>
          <a:p>
            <a:r>
              <a:rPr kumimoji="1" lang="ja-JP" altLang="en-US" sz="2000" dirty="0"/>
              <a:t>中長期：</a:t>
            </a:r>
            <a:r>
              <a:rPr kumimoji="1" lang="en-US" altLang="ja-JP" sz="2000" dirty="0"/>
              <a:t>NAWI RO</a:t>
            </a:r>
            <a:r>
              <a:rPr kumimoji="1" lang="ja-JP" altLang="en-US" sz="2000" dirty="0"/>
              <a:t>膜運転に繋げるための最適化モデル／方法を検討し、改善効果を見積もる。</a:t>
            </a:r>
          </a:p>
        </p:txBody>
      </p:sp>
      <p:sp>
        <p:nvSpPr>
          <p:cNvPr id="28" name="テキスト ボックス 27">
            <a:extLst>
              <a:ext uri="{FF2B5EF4-FFF2-40B4-BE49-F238E27FC236}">
                <a16:creationId xmlns:a16="http://schemas.microsoft.com/office/drawing/2014/main" id="{2EDFCF4B-E4E5-4647-A96E-6F3E06EEA4F2}"/>
              </a:ext>
            </a:extLst>
          </p:cNvPr>
          <p:cNvSpPr txBox="1"/>
          <p:nvPr/>
        </p:nvSpPr>
        <p:spPr>
          <a:xfrm>
            <a:off x="948949" y="2042977"/>
            <a:ext cx="9582517" cy="400110"/>
          </a:xfrm>
          <a:prstGeom prst="rect">
            <a:avLst/>
          </a:prstGeom>
          <a:noFill/>
        </p:spPr>
        <p:txBody>
          <a:bodyPr wrap="square" rtlCol="0">
            <a:spAutoFit/>
          </a:bodyPr>
          <a:lstStyle/>
          <a:p>
            <a:r>
              <a:rPr kumimoji="1" lang="ja-JP" altLang="en-US" sz="2000" dirty="0"/>
              <a:t>短期：</a:t>
            </a:r>
            <a:r>
              <a:rPr kumimoji="1" lang="en-US" altLang="ja-JP" sz="2000" dirty="0"/>
              <a:t>RO</a:t>
            </a:r>
            <a:r>
              <a:rPr kumimoji="1" lang="ja-JP" altLang="en-US" sz="2000" dirty="0"/>
              <a:t>操業データを分析し、</a:t>
            </a:r>
            <a:r>
              <a:rPr kumimoji="1" lang="en-US" altLang="ja-JP" sz="2000" dirty="0"/>
              <a:t>RO</a:t>
            </a:r>
            <a:r>
              <a:rPr kumimoji="1" lang="ja-JP" altLang="en-US" sz="2000" dirty="0"/>
              <a:t>モデルを検討する。</a:t>
            </a:r>
          </a:p>
        </p:txBody>
      </p:sp>
    </p:spTree>
    <p:extLst>
      <p:ext uri="{BB962C8B-B14F-4D97-AF65-F5344CB8AC3E}">
        <p14:creationId xmlns:p14="http://schemas.microsoft.com/office/powerpoint/2010/main" val="3409066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透過水導電率データ</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87815"/>
            <a:ext cx="11341887" cy="600165"/>
          </a:xfrm>
        </p:spPr>
        <p:txBody>
          <a:bodyPr/>
          <a:lstStyle/>
          <a:p>
            <a:r>
              <a:rPr lang="ja-JP" altLang="en-US" sz="2800" dirty="0"/>
              <a:t>生データ</a:t>
            </a:r>
            <a:r>
              <a:rPr lang="ja-JP" altLang="en-US" dirty="0"/>
              <a:t>（</a:t>
            </a:r>
            <a:r>
              <a:rPr lang="en-US" altLang="ja-JP" dirty="0"/>
              <a:t>1min</a:t>
            </a:r>
            <a:r>
              <a:rPr lang="ja-JP" altLang="en-US" dirty="0"/>
              <a:t>）</a:t>
            </a:r>
            <a:r>
              <a:rPr lang="ja-JP" altLang="en-US" sz="2800" dirty="0"/>
              <a:t>は外れ値を多く含む、</a:t>
            </a:r>
            <a:r>
              <a:rPr lang="en-US" altLang="ja-JP" sz="2800" dirty="0"/>
              <a:t>2021</a:t>
            </a:r>
            <a:r>
              <a:rPr lang="ja-JP" altLang="en-US" sz="2800" dirty="0"/>
              <a:t>年</a:t>
            </a:r>
            <a:r>
              <a:rPr lang="en-US" altLang="ja-JP" sz="2800" dirty="0"/>
              <a:t>7</a:t>
            </a:r>
            <a:r>
              <a:rPr lang="ja-JP" altLang="en-US" sz="2800" dirty="0"/>
              <a:t>月以降に限定する。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10" name="テキスト ボックス 9">
            <a:extLst>
              <a:ext uri="{FF2B5EF4-FFF2-40B4-BE49-F238E27FC236}">
                <a16:creationId xmlns:a16="http://schemas.microsoft.com/office/drawing/2014/main" id="{CDAAEEE7-49C4-47A5-9F90-C57DEE338448}"/>
              </a:ext>
            </a:extLst>
          </p:cNvPr>
          <p:cNvSpPr txBox="1"/>
          <p:nvPr/>
        </p:nvSpPr>
        <p:spPr>
          <a:xfrm>
            <a:off x="765360" y="2215752"/>
            <a:ext cx="2890033"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r>
              <a:rPr kumimoji="1" lang="ja-JP" altLang="en-US" sz="1400" dirty="0"/>
              <a:t>（</a:t>
            </a:r>
            <a:r>
              <a:rPr kumimoji="1" lang="en-US" altLang="ja-JP" sz="1400" dirty="0"/>
              <a:t>30min</a:t>
            </a:r>
            <a:r>
              <a:rPr kumimoji="1" lang="ja-JP" altLang="en-US" sz="1400" dirty="0"/>
              <a:t>）</a:t>
            </a:r>
            <a:endParaRPr kumimoji="1" lang="ja-JP" altLang="en-US" sz="1600" dirty="0"/>
          </a:p>
        </p:txBody>
      </p:sp>
      <p:sp>
        <p:nvSpPr>
          <p:cNvPr id="12" name="テキスト ボックス 11">
            <a:extLst>
              <a:ext uri="{FF2B5EF4-FFF2-40B4-BE49-F238E27FC236}">
                <a16:creationId xmlns:a16="http://schemas.microsoft.com/office/drawing/2014/main" id="{3C488C0F-782B-490A-9741-D07DF8D57157}"/>
              </a:ext>
            </a:extLst>
          </p:cNvPr>
          <p:cNvSpPr txBox="1"/>
          <p:nvPr/>
        </p:nvSpPr>
        <p:spPr>
          <a:xfrm>
            <a:off x="5292896" y="1549880"/>
            <a:ext cx="2890033"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r>
              <a:rPr kumimoji="1" lang="en-US" altLang="ja-JP" sz="1600" dirty="0"/>
              <a:t>1min</a:t>
            </a:r>
            <a:r>
              <a:rPr kumimoji="1" lang="ja-JP" altLang="en-US" sz="1600" dirty="0"/>
              <a:t>）</a:t>
            </a:r>
          </a:p>
        </p:txBody>
      </p:sp>
      <p:sp>
        <p:nvSpPr>
          <p:cNvPr id="14" name="吹き出し: 角を丸めた四角形 13">
            <a:extLst>
              <a:ext uri="{FF2B5EF4-FFF2-40B4-BE49-F238E27FC236}">
                <a16:creationId xmlns:a16="http://schemas.microsoft.com/office/drawing/2014/main" id="{EA9856FA-8BD7-4D42-85C9-38A061F9B28A}"/>
              </a:ext>
            </a:extLst>
          </p:cNvPr>
          <p:cNvSpPr/>
          <p:nvPr/>
        </p:nvSpPr>
        <p:spPr>
          <a:xfrm>
            <a:off x="1315760" y="5022329"/>
            <a:ext cx="2289132" cy="377796"/>
          </a:xfrm>
          <a:prstGeom prst="wedgeRoundRectCallout">
            <a:avLst>
              <a:gd name="adj1" fmla="val -30560"/>
              <a:gd name="adj2" fmla="val -13986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前半はほぼ外れ値</a:t>
            </a:r>
          </a:p>
        </p:txBody>
      </p:sp>
      <p:sp>
        <p:nvSpPr>
          <p:cNvPr id="15" name="二等辺三角形 14">
            <a:extLst>
              <a:ext uri="{FF2B5EF4-FFF2-40B4-BE49-F238E27FC236}">
                <a16:creationId xmlns:a16="http://schemas.microsoft.com/office/drawing/2014/main" id="{70768DC6-FAE5-4238-8BD9-8F7EA79940C5}"/>
              </a:ext>
            </a:extLst>
          </p:cNvPr>
          <p:cNvSpPr/>
          <p:nvPr/>
        </p:nvSpPr>
        <p:spPr>
          <a:xfrm rot="16200000" flipV="1">
            <a:off x="4020072" y="3635665"/>
            <a:ext cx="1030514" cy="251996"/>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9F934EC9-833E-4373-9268-B054B35156F6}"/>
              </a:ext>
            </a:extLst>
          </p:cNvPr>
          <p:cNvSpPr txBox="1"/>
          <p:nvPr/>
        </p:nvSpPr>
        <p:spPr>
          <a:xfrm>
            <a:off x="3984086" y="2807663"/>
            <a:ext cx="1102486" cy="338554"/>
          </a:xfrm>
          <a:prstGeom prst="rect">
            <a:avLst/>
          </a:prstGeom>
          <a:noFill/>
        </p:spPr>
        <p:txBody>
          <a:bodyPr wrap="square" rtlCol="0">
            <a:spAutoFit/>
          </a:bodyPr>
          <a:lstStyle/>
          <a:p>
            <a:pPr algn="ctr"/>
            <a:r>
              <a:rPr kumimoji="1" lang="ja-JP" altLang="en-US" sz="1600" dirty="0"/>
              <a:t>前半除去</a:t>
            </a:r>
          </a:p>
        </p:txBody>
      </p:sp>
      <p:sp>
        <p:nvSpPr>
          <p:cNvPr id="17" name="テキスト ボックス 16">
            <a:extLst>
              <a:ext uri="{FF2B5EF4-FFF2-40B4-BE49-F238E27FC236}">
                <a16:creationId xmlns:a16="http://schemas.microsoft.com/office/drawing/2014/main" id="{FEB55A4E-D994-45CA-A30D-A08C57C8E6CC}"/>
              </a:ext>
            </a:extLst>
          </p:cNvPr>
          <p:cNvSpPr txBox="1"/>
          <p:nvPr/>
        </p:nvSpPr>
        <p:spPr>
          <a:xfrm>
            <a:off x="8729239" y="1549880"/>
            <a:ext cx="2890033"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r>
              <a:rPr kumimoji="1" lang="en-US" altLang="ja-JP" sz="1600" dirty="0"/>
              <a:t>1min</a:t>
            </a:r>
            <a:r>
              <a:rPr kumimoji="1" lang="ja-JP" altLang="en-US" sz="1600" dirty="0"/>
              <a:t>）</a:t>
            </a:r>
          </a:p>
        </p:txBody>
      </p:sp>
      <p:sp>
        <p:nvSpPr>
          <p:cNvPr id="18" name="テキスト ボックス 17">
            <a:extLst>
              <a:ext uri="{FF2B5EF4-FFF2-40B4-BE49-F238E27FC236}">
                <a16:creationId xmlns:a16="http://schemas.microsoft.com/office/drawing/2014/main" id="{A38747F0-B3E5-472E-815B-85FB564089DA}"/>
              </a:ext>
            </a:extLst>
          </p:cNvPr>
          <p:cNvSpPr txBox="1"/>
          <p:nvPr/>
        </p:nvSpPr>
        <p:spPr>
          <a:xfrm>
            <a:off x="5292895" y="3811790"/>
            <a:ext cx="2890033"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r>
              <a:rPr kumimoji="1" lang="en-US" altLang="ja-JP" sz="1600" dirty="0"/>
              <a:t>1min</a:t>
            </a:r>
            <a:r>
              <a:rPr kumimoji="1" lang="ja-JP" altLang="en-US" sz="1600" dirty="0"/>
              <a:t>）</a:t>
            </a:r>
          </a:p>
        </p:txBody>
      </p:sp>
      <p:sp>
        <p:nvSpPr>
          <p:cNvPr id="19" name="テキスト ボックス 18">
            <a:extLst>
              <a:ext uri="{FF2B5EF4-FFF2-40B4-BE49-F238E27FC236}">
                <a16:creationId xmlns:a16="http://schemas.microsoft.com/office/drawing/2014/main" id="{5ABE38D9-6AA2-48A7-BB92-73523BC6B39D}"/>
              </a:ext>
            </a:extLst>
          </p:cNvPr>
          <p:cNvSpPr txBox="1"/>
          <p:nvPr/>
        </p:nvSpPr>
        <p:spPr>
          <a:xfrm>
            <a:off x="8612313" y="3810196"/>
            <a:ext cx="3246629" cy="338554"/>
          </a:xfrm>
          <a:prstGeom prst="rect">
            <a:avLst/>
          </a:prstGeom>
          <a:noFill/>
        </p:spPr>
        <p:txBody>
          <a:bodyPr wrap="square" rtlCol="0">
            <a:spAutoFit/>
          </a:bodyPr>
          <a:lstStyle/>
          <a:p>
            <a:pPr algn="ctr"/>
            <a:r>
              <a:rPr kumimoji="1" lang="en-US" altLang="ja-JP" sz="1600" dirty="0"/>
              <a:t>Combined </a:t>
            </a:r>
            <a:r>
              <a:rPr kumimoji="1" lang="ja-JP" altLang="en-US" sz="1600" dirty="0"/>
              <a:t>透過 導電率（</a:t>
            </a:r>
            <a:r>
              <a:rPr kumimoji="1" lang="en-US" altLang="ja-JP" sz="1600" dirty="0"/>
              <a:t>1min</a:t>
            </a:r>
            <a:r>
              <a:rPr kumimoji="1" lang="ja-JP" altLang="en-US" sz="1600" dirty="0"/>
              <a:t>）</a:t>
            </a:r>
          </a:p>
        </p:txBody>
      </p:sp>
      <p:sp>
        <p:nvSpPr>
          <p:cNvPr id="20" name="テキスト ボックス 19">
            <a:extLst>
              <a:ext uri="{FF2B5EF4-FFF2-40B4-BE49-F238E27FC236}">
                <a16:creationId xmlns:a16="http://schemas.microsoft.com/office/drawing/2014/main" id="{F46B47B1-C605-42AF-A1EB-DB46B3D3DAF9}"/>
              </a:ext>
            </a:extLst>
          </p:cNvPr>
          <p:cNvSpPr txBox="1"/>
          <p:nvPr/>
        </p:nvSpPr>
        <p:spPr>
          <a:xfrm>
            <a:off x="239816" y="4646899"/>
            <a:ext cx="1102486" cy="338554"/>
          </a:xfrm>
          <a:prstGeom prst="rect">
            <a:avLst/>
          </a:prstGeom>
          <a:noFill/>
        </p:spPr>
        <p:txBody>
          <a:bodyPr wrap="square" rtlCol="0">
            <a:spAutoFit/>
          </a:bodyPr>
          <a:lstStyle/>
          <a:p>
            <a:pPr algn="ctr"/>
            <a:r>
              <a:rPr kumimoji="1" lang="en-US" altLang="ja-JP" sz="1600" dirty="0"/>
              <a:t>2020/06</a:t>
            </a:r>
            <a:endParaRPr kumimoji="1" lang="ja-JP" altLang="en-US" sz="1600" dirty="0"/>
          </a:p>
        </p:txBody>
      </p:sp>
      <p:sp>
        <p:nvSpPr>
          <p:cNvPr id="22" name="テキスト ボックス 21">
            <a:extLst>
              <a:ext uri="{FF2B5EF4-FFF2-40B4-BE49-F238E27FC236}">
                <a16:creationId xmlns:a16="http://schemas.microsoft.com/office/drawing/2014/main" id="{58020F7D-1933-44DF-AAC2-EB063E0788BE}"/>
              </a:ext>
            </a:extLst>
          </p:cNvPr>
          <p:cNvSpPr txBox="1"/>
          <p:nvPr/>
        </p:nvSpPr>
        <p:spPr>
          <a:xfrm>
            <a:off x="3200271" y="4646899"/>
            <a:ext cx="1102486" cy="338554"/>
          </a:xfrm>
          <a:prstGeom prst="rect">
            <a:avLst/>
          </a:prstGeom>
          <a:noFill/>
        </p:spPr>
        <p:txBody>
          <a:bodyPr wrap="square" rtlCol="0">
            <a:spAutoFit/>
          </a:bodyPr>
          <a:lstStyle/>
          <a:p>
            <a:pPr algn="ctr"/>
            <a:r>
              <a:rPr kumimoji="1" lang="en-US" altLang="ja-JP" sz="1600" dirty="0"/>
              <a:t>2022/10</a:t>
            </a:r>
            <a:endParaRPr kumimoji="1" lang="ja-JP" altLang="en-US" sz="1600" dirty="0"/>
          </a:p>
        </p:txBody>
      </p:sp>
      <p:sp>
        <p:nvSpPr>
          <p:cNvPr id="25" name="テキスト ボックス 24">
            <a:extLst>
              <a:ext uri="{FF2B5EF4-FFF2-40B4-BE49-F238E27FC236}">
                <a16:creationId xmlns:a16="http://schemas.microsoft.com/office/drawing/2014/main" id="{EF59991D-DAA9-48DB-B2B1-6E3B7FC483C0}"/>
              </a:ext>
            </a:extLst>
          </p:cNvPr>
          <p:cNvSpPr txBox="1"/>
          <p:nvPr/>
        </p:nvSpPr>
        <p:spPr>
          <a:xfrm>
            <a:off x="9656944" y="729128"/>
            <a:ext cx="2535056" cy="338554"/>
          </a:xfrm>
          <a:prstGeom prst="rect">
            <a:avLst/>
          </a:prstGeom>
          <a:noFill/>
        </p:spPr>
        <p:txBody>
          <a:bodyPr wrap="square" rtlCol="0">
            <a:spAutoFit/>
          </a:bodyPr>
          <a:lstStyle/>
          <a:p>
            <a:pPr algn="ctr"/>
            <a:r>
              <a:rPr kumimoji="1" lang="ja-JP" altLang="en-US" sz="1600" dirty="0"/>
              <a:t>単位の</a:t>
            </a:r>
            <a:r>
              <a:rPr kumimoji="1" lang="en-US" altLang="ja-JP" sz="1600" dirty="0"/>
              <a:t>mu</a:t>
            </a:r>
            <a:r>
              <a:rPr kumimoji="1" lang="ja-JP" altLang="en-US" sz="1600" dirty="0"/>
              <a:t>：接頭辞</a:t>
            </a:r>
            <a:r>
              <a:rPr kumimoji="1" lang="en-US" altLang="ja-JP" sz="1600" dirty="0"/>
              <a:t>μ(10</a:t>
            </a:r>
            <a:r>
              <a:rPr kumimoji="1" lang="en-US" altLang="ja-JP" sz="1600" baseline="30000" dirty="0"/>
              <a:t>-6</a:t>
            </a:r>
            <a:r>
              <a:rPr kumimoji="1" lang="en-US" altLang="ja-JP" sz="1600" dirty="0"/>
              <a:t>)</a:t>
            </a:r>
            <a:endParaRPr kumimoji="1" lang="ja-JP" altLang="en-US" sz="1600" dirty="0"/>
          </a:p>
        </p:txBody>
      </p:sp>
      <p:pic>
        <p:nvPicPr>
          <p:cNvPr id="27" name="図 26">
            <a:extLst>
              <a:ext uri="{FF2B5EF4-FFF2-40B4-BE49-F238E27FC236}">
                <a16:creationId xmlns:a16="http://schemas.microsoft.com/office/drawing/2014/main" id="{DD4A5DD5-C346-4EAE-A873-49B2B84D2639}"/>
              </a:ext>
            </a:extLst>
          </p:cNvPr>
          <p:cNvPicPr>
            <a:picLocks noChangeAspect="1"/>
          </p:cNvPicPr>
          <p:nvPr/>
        </p:nvPicPr>
        <p:blipFill>
          <a:blip r:embed="rId2"/>
          <a:stretch>
            <a:fillRect/>
          </a:stretch>
        </p:blipFill>
        <p:spPr>
          <a:xfrm>
            <a:off x="454221" y="2580161"/>
            <a:ext cx="3411308" cy="2045878"/>
          </a:xfrm>
          <a:prstGeom prst="rect">
            <a:avLst/>
          </a:prstGeom>
        </p:spPr>
      </p:pic>
      <p:pic>
        <p:nvPicPr>
          <p:cNvPr id="28" name="図 27" descr="グラフ, 棒グラフ, ヒストグラム&#10;&#10;自動的に生成された説明">
            <a:extLst>
              <a:ext uri="{FF2B5EF4-FFF2-40B4-BE49-F238E27FC236}">
                <a16:creationId xmlns:a16="http://schemas.microsoft.com/office/drawing/2014/main" id="{CCC36F55-A248-4E6C-99FF-DCD99803CB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5647" y="4078100"/>
            <a:ext cx="2922854" cy="1999847"/>
          </a:xfrm>
          <a:prstGeom prst="rect">
            <a:avLst/>
          </a:prstGeom>
        </p:spPr>
      </p:pic>
      <p:pic>
        <p:nvPicPr>
          <p:cNvPr id="11" name="図 10" descr="グラフ, 棒グラフ&#10;&#10;自動的に生成された説明">
            <a:extLst>
              <a:ext uri="{FF2B5EF4-FFF2-40B4-BE49-F238E27FC236}">
                <a16:creationId xmlns:a16="http://schemas.microsoft.com/office/drawing/2014/main" id="{1456588F-9005-4C1B-82C1-CAE248AFB1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5129" y="1888434"/>
            <a:ext cx="2977213" cy="1986493"/>
          </a:xfrm>
          <a:prstGeom prst="rect">
            <a:avLst/>
          </a:prstGeom>
        </p:spPr>
      </p:pic>
      <p:pic>
        <p:nvPicPr>
          <p:cNvPr id="29" name="図 28" descr="グラフ, 棒グラフ&#10;&#10;自動的に生成された説明">
            <a:extLst>
              <a:ext uri="{FF2B5EF4-FFF2-40B4-BE49-F238E27FC236}">
                <a16:creationId xmlns:a16="http://schemas.microsoft.com/office/drawing/2014/main" id="{3CFE2E58-D86D-417E-8AE7-C38140AE9F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6122" y="1887838"/>
            <a:ext cx="2922854" cy="1950223"/>
          </a:xfrm>
          <a:prstGeom prst="rect">
            <a:avLst/>
          </a:prstGeom>
        </p:spPr>
      </p:pic>
      <p:pic>
        <p:nvPicPr>
          <p:cNvPr id="31" name="図 30" descr="グラフ, 棒グラフ&#10;&#10;自動的に生成された説明">
            <a:extLst>
              <a:ext uri="{FF2B5EF4-FFF2-40B4-BE49-F238E27FC236}">
                <a16:creationId xmlns:a16="http://schemas.microsoft.com/office/drawing/2014/main" id="{D72634A3-38B6-474E-BE5C-2744ABB336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5131" y="4107176"/>
            <a:ext cx="2977211" cy="1986492"/>
          </a:xfrm>
          <a:prstGeom prst="rect">
            <a:avLst/>
          </a:prstGeom>
        </p:spPr>
      </p:pic>
    </p:spTree>
    <p:extLst>
      <p:ext uri="{BB962C8B-B14F-4D97-AF65-F5344CB8AC3E}">
        <p14:creationId xmlns:p14="http://schemas.microsoft.com/office/powerpoint/2010/main" val="1434006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データの加工結果</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33" name="テキスト ボックス 32">
            <a:extLst>
              <a:ext uri="{FF2B5EF4-FFF2-40B4-BE49-F238E27FC236}">
                <a16:creationId xmlns:a16="http://schemas.microsoft.com/office/drawing/2014/main" id="{AA01A1CF-E55C-49AE-A96B-9D7D448BC167}"/>
              </a:ext>
            </a:extLst>
          </p:cNvPr>
          <p:cNvSpPr txBox="1"/>
          <p:nvPr/>
        </p:nvSpPr>
        <p:spPr>
          <a:xfrm>
            <a:off x="3797162" y="1541317"/>
            <a:ext cx="1836064"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p>
        </p:txBody>
      </p:sp>
      <p:sp>
        <p:nvSpPr>
          <p:cNvPr id="39" name="テキスト ボックス 38">
            <a:extLst>
              <a:ext uri="{FF2B5EF4-FFF2-40B4-BE49-F238E27FC236}">
                <a16:creationId xmlns:a16="http://schemas.microsoft.com/office/drawing/2014/main" id="{F46CAB6C-D94A-412C-BAB4-269212BD8590}"/>
              </a:ext>
            </a:extLst>
          </p:cNvPr>
          <p:cNvSpPr txBox="1"/>
          <p:nvPr/>
        </p:nvSpPr>
        <p:spPr>
          <a:xfrm>
            <a:off x="9494028" y="34754"/>
            <a:ext cx="2535055" cy="338554"/>
          </a:xfrm>
          <a:prstGeom prst="rect">
            <a:avLst/>
          </a:prstGeom>
          <a:noFill/>
        </p:spPr>
        <p:txBody>
          <a:bodyPr wrap="square" rtlCol="0">
            <a:spAutoFit/>
          </a:bodyPr>
          <a:lstStyle/>
          <a:p>
            <a:pPr algn="ctr"/>
            <a:r>
              <a:rPr kumimoji="1" lang="en-US" altLang="ja-JP" sz="1600" dirty="0">
                <a:solidFill>
                  <a:schemeClr val="bg1"/>
                </a:solidFill>
              </a:rPr>
              <a:t>30min</a:t>
            </a:r>
            <a:r>
              <a:rPr kumimoji="1" lang="ja-JP" altLang="en-US" sz="1600" dirty="0">
                <a:solidFill>
                  <a:schemeClr val="bg1"/>
                </a:solidFill>
              </a:rPr>
              <a:t>、</a:t>
            </a:r>
            <a:r>
              <a:rPr kumimoji="1" lang="en-US" altLang="ja-JP" sz="1600" dirty="0">
                <a:solidFill>
                  <a:schemeClr val="bg1"/>
                </a:solidFill>
              </a:rPr>
              <a:t>2021-07~2022-09</a:t>
            </a:r>
            <a:endParaRPr kumimoji="1" lang="ja-JP" altLang="en-US" sz="1600" dirty="0">
              <a:solidFill>
                <a:schemeClr val="bg1"/>
              </a:solidFill>
            </a:endParaRPr>
          </a:p>
        </p:txBody>
      </p:sp>
      <p:sp>
        <p:nvSpPr>
          <p:cNvPr id="42" name="テキスト プレースホルダー 3">
            <a:extLst>
              <a:ext uri="{FF2B5EF4-FFF2-40B4-BE49-F238E27FC236}">
                <a16:creationId xmlns:a16="http://schemas.microsoft.com/office/drawing/2014/main" id="{31DF59F1-FE40-485B-8AB1-F1F4EABAD3EF}"/>
              </a:ext>
            </a:extLst>
          </p:cNvPr>
          <p:cNvSpPr>
            <a:spLocks noGrp="1"/>
          </p:cNvSpPr>
          <p:nvPr>
            <p:ph type="body" sz="quarter" idx="11"/>
          </p:nvPr>
        </p:nvSpPr>
        <p:spPr>
          <a:xfrm>
            <a:off x="517055" y="948425"/>
            <a:ext cx="11341887" cy="518094"/>
          </a:xfrm>
        </p:spPr>
        <p:txBody>
          <a:bodyPr/>
          <a:lstStyle/>
          <a:p>
            <a:r>
              <a:rPr lang="ja-JP" altLang="en-US" sz="2800" dirty="0"/>
              <a:t>データ数を極端に減らさずに、挙動が見えやすくなった。</a:t>
            </a:r>
          </a:p>
        </p:txBody>
      </p:sp>
      <p:sp>
        <p:nvSpPr>
          <p:cNvPr id="43" name="テキスト ボックス 42">
            <a:extLst>
              <a:ext uri="{FF2B5EF4-FFF2-40B4-BE49-F238E27FC236}">
                <a16:creationId xmlns:a16="http://schemas.microsoft.com/office/drawing/2014/main" id="{89787233-E813-4BAE-A10D-25AD8131C2CD}"/>
              </a:ext>
            </a:extLst>
          </p:cNvPr>
          <p:cNvSpPr txBox="1"/>
          <p:nvPr/>
        </p:nvSpPr>
        <p:spPr>
          <a:xfrm>
            <a:off x="-5758" y="2728418"/>
            <a:ext cx="430887" cy="338554"/>
          </a:xfrm>
          <a:prstGeom prst="rect">
            <a:avLst/>
          </a:prstGeom>
          <a:noFill/>
        </p:spPr>
        <p:txBody>
          <a:bodyPr vert="vert270" wrap="square" rtlCol="0">
            <a:spAutoFit/>
          </a:bodyPr>
          <a:lstStyle/>
          <a:p>
            <a:pPr algn="ctr"/>
            <a:r>
              <a:rPr kumimoji="1" lang="ja-JP" altLang="en-US" sz="1600" dirty="0"/>
              <a:t>生</a:t>
            </a:r>
          </a:p>
        </p:txBody>
      </p:sp>
      <p:sp>
        <p:nvSpPr>
          <p:cNvPr id="45" name="テキスト ボックス 44">
            <a:extLst>
              <a:ext uri="{FF2B5EF4-FFF2-40B4-BE49-F238E27FC236}">
                <a16:creationId xmlns:a16="http://schemas.microsoft.com/office/drawing/2014/main" id="{91817E32-A836-4927-964A-F0F90AC9C3E7}"/>
              </a:ext>
            </a:extLst>
          </p:cNvPr>
          <p:cNvSpPr txBox="1"/>
          <p:nvPr/>
        </p:nvSpPr>
        <p:spPr>
          <a:xfrm>
            <a:off x="-5758" y="4882195"/>
            <a:ext cx="430887" cy="604958"/>
          </a:xfrm>
          <a:prstGeom prst="rect">
            <a:avLst/>
          </a:prstGeom>
          <a:noFill/>
        </p:spPr>
        <p:txBody>
          <a:bodyPr vert="vert270" wrap="square" rtlCol="0">
            <a:spAutoFit/>
          </a:bodyPr>
          <a:lstStyle/>
          <a:p>
            <a:pPr algn="ctr"/>
            <a:r>
              <a:rPr kumimoji="1" lang="ja-JP" altLang="en-US" sz="1600" dirty="0"/>
              <a:t>加工</a:t>
            </a:r>
          </a:p>
        </p:txBody>
      </p:sp>
      <p:sp>
        <p:nvSpPr>
          <p:cNvPr id="47" name="テキスト ボックス 46">
            <a:extLst>
              <a:ext uri="{FF2B5EF4-FFF2-40B4-BE49-F238E27FC236}">
                <a16:creationId xmlns:a16="http://schemas.microsoft.com/office/drawing/2014/main" id="{FFCBDE24-6FC0-4845-B3E8-DDC2B57F2804}"/>
              </a:ext>
            </a:extLst>
          </p:cNvPr>
          <p:cNvSpPr txBox="1"/>
          <p:nvPr/>
        </p:nvSpPr>
        <p:spPr>
          <a:xfrm>
            <a:off x="9656944" y="768919"/>
            <a:ext cx="2535056" cy="338554"/>
          </a:xfrm>
          <a:prstGeom prst="rect">
            <a:avLst/>
          </a:prstGeom>
          <a:noFill/>
        </p:spPr>
        <p:txBody>
          <a:bodyPr wrap="square" rtlCol="0">
            <a:spAutoFit/>
          </a:bodyPr>
          <a:lstStyle/>
          <a:p>
            <a:pPr algn="ctr"/>
            <a:r>
              <a:rPr kumimoji="1" lang="ja-JP" altLang="en-US" sz="1600" dirty="0"/>
              <a:t>単位の</a:t>
            </a:r>
            <a:r>
              <a:rPr kumimoji="1" lang="en-US" altLang="ja-JP" sz="1600" dirty="0"/>
              <a:t>mu</a:t>
            </a:r>
            <a:r>
              <a:rPr kumimoji="1" lang="ja-JP" altLang="en-US" sz="1600" dirty="0"/>
              <a:t>：接頭辞</a:t>
            </a:r>
            <a:r>
              <a:rPr kumimoji="1" lang="en-US" altLang="ja-JP" sz="1600" dirty="0"/>
              <a:t>μ(10</a:t>
            </a:r>
            <a:r>
              <a:rPr kumimoji="1" lang="en-US" altLang="ja-JP" sz="1600" baseline="30000" dirty="0"/>
              <a:t>-6</a:t>
            </a:r>
            <a:r>
              <a:rPr kumimoji="1" lang="en-US" altLang="ja-JP" sz="1600" dirty="0"/>
              <a:t>)</a:t>
            </a:r>
            <a:endParaRPr kumimoji="1" lang="ja-JP" altLang="en-US" sz="1600" dirty="0"/>
          </a:p>
        </p:txBody>
      </p:sp>
      <p:sp>
        <p:nvSpPr>
          <p:cNvPr id="48" name="テキスト ボックス 47">
            <a:extLst>
              <a:ext uri="{FF2B5EF4-FFF2-40B4-BE49-F238E27FC236}">
                <a16:creationId xmlns:a16="http://schemas.microsoft.com/office/drawing/2014/main" id="{BEF9CD46-FCCF-4BFF-B09B-BE1A288C2943}"/>
              </a:ext>
            </a:extLst>
          </p:cNvPr>
          <p:cNvSpPr txBox="1"/>
          <p:nvPr/>
        </p:nvSpPr>
        <p:spPr>
          <a:xfrm>
            <a:off x="1006326" y="1541317"/>
            <a:ext cx="1583141" cy="338554"/>
          </a:xfrm>
          <a:prstGeom prst="rect">
            <a:avLst/>
          </a:prstGeom>
          <a:noFill/>
        </p:spPr>
        <p:txBody>
          <a:bodyPr wrap="square" rtlCol="0">
            <a:spAutoFit/>
          </a:bodyPr>
          <a:lstStyle/>
          <a:p>
            <a:pPr algn="ctr"/>
            <a:r>
              <a:rPr kumimoji="1" lang="en-US" altLang="ja-JP" sz="1600" dirty="0"/>
              <a:t>RO</a:t>
            </a:r>
            <a:r>
              <a:rPr kumimoji="1" lang="ja-JP" altLang="en-US" sz="1600" dirty="0"/>
              <a:t>流入 導電率</a:t>
            </a:r>
          </a:p>
        </p:txBody>
      </p:sp>
      <p:sp>
        <p:nvSpPr>
          <p:cNvPr id="54" name="テキスト ボックス 53">
            <a:extLst>
              <a:ext uri="{FF2B5EF4-FFF2-40B4-BE49-F238E27FC236}">
                <a16:creationId xmlns:a16="http://schemas.microsoft.com/office/drawing/2014/main" id="{38E0928D-69D6-4619-BE83-95A526519D85}"/>
              </a:ext>
            </a:extLst>
          </p:cNvPr>
          <p:cNvSpPr txBox="1"/>
          <p:nvPr/>
        </p:nvSpPr>
        <p:spPr>
          <a:xfrm>
            <a:off x="6709312" y="1541317"/>
            <a:ext cx="1836064"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p>
        </p:txBody>
      </p:sp>
      <p:sp>
        <p:nvSpPr>
          <p:cNvPr id="55" name="テキスト ボックス 54">
            <a:extLst>
              <a:ext uri="{FF2B5EF4-FFF2-40B4-BE49-F238E27FC236}">
                <a16:creationId xmlns:a16="http://schemas.microsoft.com/office/drawing/2014/main" id="{BD6C8BE5-166B-4026-B187-3CDD44864449}"/>
              </a:ext>
            </a:extLst>
          </p:cNvPr>
          <p:cNvSpPr txBox="1"/>
          <p:nvPr/>
        </p:nvSpPr>
        <p:spPr>
          <a:xfrm>
            <a:off x="9693009" y="1541317"/>
            <a:ext cx="1836064"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p>
        </p:txBody>
      </p:sp>
      <p:sp>
        <p:nvSpPr>
          <p:cNvPr id="56" name="テキスト ボックス 55">
            <a:extLst>
              <a:ext uri="{FF2B5EF4-FFF2-40B4-BE49-F238E27FC236}">
                <a16:creationId xmlns:a16="http://schemas.microsoft.com/office/drawing/2014/main" id="{CCEBF1F7-5FA6-4975-AC39-D0B355B9CE25}"/>
              </a:ext>
            </a:extLst>
          </p:cNvPr>
          <p:cNvSpPr txBox="1"/>
          <p:nvPr/>
        </p:nvSpPr>
        <p:spPr>
          <a:xfrm>
            <a:off x="9494028" y="349539"/>
            <a:ext cx="2535055" cy="338554"/>
          </a:xfrm>
          <a:prstGeom prst="rect">
            <a:avLst/>
          </a:prstGeom>
          <a:noFill/>
        </p:spPr>
        <p:txBody>
          <a:bodyPr wrap="square" rtlCol="0">
            <a:spAutoFit/>
          </a:bodyPr>
          <a:lstStyle/>
          <a:p>
            <a:pPr algn="ctr"/>
            <a:r>
              <a:rPr kumimoji="1" lang="ja-JP" altLang="en-US" sz="1600" dirty="0">
                <a:solidFill>
                  <a:schemeClr val="bg1"/>
                </a:solidFill>
              </a:rPr>
              <a:t>窓幅：</a:t>
            </a:r>
            <a:r>
              <a:rPr kumimoji="1" lang="en-US" altLang="ja-JP" sz="1600" dirty="0">
                <a:solidFill>
                  <a:schemeClr val="bg1"/>
                </a:solidFill>
              </a:rPr>
              <a:t>96step</a:t>
            </a:r>
            <a:r>
              <a:rPr kumimoji="1" lang="ja-JP" altLang="en-US" sz="1600" dirty="0">
                <a:solidFill>
                  <a:schemeClr val="bg1"/>
                </a:solidFill>
              </a:rPr>
              <a:t>（</a:t>
            </a:r>
            <a:r>
              <a:rPr kumimoji="1" lang="en-US" altLang="ja-JP" sz="1600" dirty="0">
                <a:solidFill>
                  <a:schemeClr val="bg1"/>
                </a:solidFill>
              </a:rPr>
              <a:t>2</a:t>
            </a:r>
            <a:r>
              <a:rPr kumimoji="1" lang="ja-JP" altLang="en-US" sz="1600" dirty="0">
                <a:solidFill>
                  <a:schemeClr val="bg1"/>
                </a:solidFill>
              </a:rPr>
              <a:t>日間）</a:t>
            </a:r>
          </a:p>
        </p:txBody>
      </p:sp>
      <p:sp>
        <p:nvSpPr>
          <p:cNvPr id="57" name="テキスト ボックス 56">
            <a:extLst>
              <a:ext uri="{FF2B5EF4-FFF2-40B4-BE49-F238E27FC236}">
                <a16:creationId xmlns:a16="http://schemas.microsoft.com/office/drawing/2014/main" id="{63D1FB2B-1746-4E9F-AC5F-0EC8B012BD5B}"/>
              </a:ext>
            </a:extLst>
          </p:cNvPr>
          <p:cNvSpPr txBox="1"/>
          <p:nvPr/>
        </p:nvSpPr>
        <p:spPr>
          <a:xfrm>
            <a:off x="736358" y="3796809"/>
            <a:ext cx="2123076" cy="307777"/>
          </a:xfrm>
          <a:prstGeom prst="rect">
            <a:avLst/>
          </a:prstGeom>
          <a:noFill/>
        </p:spPr>
        <p:txBody>
          <a:bodyPr wrap="square" rtlCol="0">
            <a:spAutoFit/>
          </a:bodyPr>
          <a:lstStyle/>
          <a:p>
            <a:pPr algn="ctr"/>
            <a:r>
              <a:rPr kumimoji="1" lang="ja-JP" altLang="en-US" sz="1400" dirty="0"/>
              <a:t>下限：</a:t>
            </a:r>
            <a:r>
              <a:rPr kumimoji="1" lang="en-US" altLang="ja-JP" sz="1400" dirty="0"/>
              <a:t>250</a:t>
            </a:r>
            <a:r>
              <a:rPr kumimoji="1" lang="ja-JP" altLang="en-US" sz="1400" dirty="0"/>
              <a:t>、上限：</a:t>
            </a:r>
            <a:r>
              <a:rPr kumimoji="1" lang="en-US" altLang="ja-JP" sz="1400" dirty="0"/>
              <a:t>2000</a:t>
            </a:r>
            <a:endParaRPr kumimoji="1" lang="ja-JP" altLang="en-US" sz="1400" dirty="0"/>
          </a:p>
        </p:txBody>
      </p:sp>
      <p:sp>
        <p:nvSpPr>
          <p:cNvPr id="58" name="テキスト ボックス 57">
            <a:extLst>
              <a:ext uri="{FF2B5EF4-FFF2-40B4-BE49-F238E27FC236}">
                <a16:creationId xmlns:a16="http://schemas.microsoft.com/office/drawing/2014/main" id="{2392DED4-6B77-4C3B-8A08-658513FE734A}"/>
              </a:ext>
            </a:extLst>
          </p:cNvPr>
          <p:cNvSpPr txBox="1"/>
          <p:nvPr/>
        </p:nvSpPr>
        <p:spPr>
          <a:xfrm>
            <a:off x="3750159" y="3796808"/>
            <a:ext cx="1930069" cy="307777"/>
          </a:xfrm>
          <a:prstGeom prst="rect">
            <a:avLst/>
          </a:prstGeom>
          <a:noFill/>
        </p:spPr>
        <p:txBody>
          <a:bodyPr wrap="square" rtlCol="0">
            <a:spAutoFit/>
          </a:bodyPr>
          <a:lstStyle/>
          <a:p>
            <a:pPr algn="ctr"/>
            <a:r>
              <a:rPr kumimoji="1" lang="ja-JP" altLang="en-US" sz="1400" dirty="0"/>
              <a:t>下限：</a:t>
            </a:r>
            <a:r>
              <a:rPr kumimoji="1" lang="en-US" altLang="ja-JP" sz="1400" dirty="0"/>
              <a:t>7</a:t>
            </a:r>
            <a:r>
              <a:rPr kumimoji="1" lang="ja-JP" altLang="en-US" sz="1400" dirty="0"/>
              <a:t>、上限：</a:t>
            </a:r>
            <a:r>
              <a:rPr kumimoji="1" lang="en-US" altLang="ja-JP" sz="1400" dirty="0"/>
              <a:t>40</a:t>
            </a:r>
            <a:endParaRPr kumimoji="1" lang="ja-JP" altLang="en-US" sz="1400" dirty="0"/>
          </a:p>
        </p:txBody>
      </p:sp>
      <p:sp>
        <p:nvSpPr>
          <p:cNvPr id="60" name="テキスト ボックス 59">
            <a:extLst>
              <a:ext uri="{FF2B5EF4-FFF2-40B4-BE49-F238E27FC236}">
                <a16:creationId xmlns:a16="http://schemas.microsoft.com/office/drawing/2014/main" id="{4D4EA04F-ACA2-45E4-8E3F-7DB8981FA977}"/>
              </a:ext>
            </a:extLst>
          </p:cNvPr>
          <p:cNvSpPr txBox="1"/>
          <p:nvPr/>
        </p:nvSpPr>
        <p:spPr>
          <a:xfrm>
            <a:off x="6660912" y="3796808"/>
            <a:ext cx="1930069" cy="307777"/>
          </a:xfrm>
          <a:prstGeom prst="rect">
            <a:avLst/>
          </a:prstGeom>
          <a:noFill/>
        </p:spPr>
        <p:txBody>
          <a:bodyPr wrap="square" rtlCol="0">
            <a:spAutoFit/>
          </a:bodyPr>
          <a:lstStyle/>
          <a:p>
            <a:pPr algn="ctr"/>
            <a:r>
              <a:rPr kumimoji="1" lang="ja-JP" altLang="en-US" sz="1400" dirty="0"/>
              <a:t>下限：</a:t>
            </a:r>
            <a:r>
              <a:rPr kumimoji="1" lang="en-US" altLang="ja-JP" sz="1400" dirty="0"/>
              <a:t>5</a:t>
            </a:r>
            <a:r>
              <a:rPr kumimoji="1" lang="ja-JP" altLang="en-US" sz="1400" dirty="0"/>
              <a:t>、上限：</a:t>
            </a:r>
            <a:r>
              <a:rPr kumimoji="1" lang="en-US" altLang="ja-JP" sz="1400" dirty="0"/>
              <a:t>45</a:t>
            </a:r>
            <a:endParaRPr kumimoji="1" lang="ja-JP" altLang="en-US" sz="1400" dirty="0"/>
          </a:p>
        </p:txBody>
      </p:sp>
      <p:sp>
        <p:nvSpPr>
          <p:cNvPr id="61" name="テキスト ボックス 60">
            <a:extLst>
              <a:ext uri="{FF2B5EF4-FFF2-40B4-BE49-F238E27FC236}">
                <a16:creationId xmlns:a16="http://schemas.microsoft.com/office/drawing/2014/main" id="{DAF78693-0DBE-4395-9BDC-DC60DCDB0829}"/>
              </a:ext>
            </a:extLst>
          </p:cNvPr>
          <p:cNvSpPr txBox="1"/>
          <p:nvPr/>
        </p:nvSpPr>
        <p:spPr>
          <a:xfrm>
            <a:off x="9646006" y="3796808"/>
            <a:ext cx="1930069" cy="307777"/>
          </a:xfrm>
          <a:prstGeom prst="rect">
            <a:avLst/>
          </a:prstGeom>
          <a:noFill/>
        </p:spPr>
        <p:txBody>
          <a:bodyPr wrap="square" rtlCol="0">
            <a:spAutoFit/>
          </a:bodyPr>
          <a:lstStyle/>
          <a:p>
            <a:pPr algn="ctr"/>
            <a:r>
              <a:rPr kumimoji="1" lang="ja-JP" altLang="en-US" sz="1400" dirty="0"/>
              <a:t>下限：</a:t>
            </a:r>
            <a:r>
              <a:rPr kumimoji="1" lang="en-US" altLang="ja-JP" sz="1400" dirty="0"/>
              <a:t>10</a:t>
            </a:r>
            <a:r>
              <a:rPr kumimoji="1" lang="ja-JP" altLang="en-US" sz="1400" dirty="0"/>
              <a:t>、上限：</a:t>
            </a:r>
            <a:r>
              <a:rPr kumimoji="1" lang="en-US" altLang="ja-JP" sz="1400" dirty="0"/>
              <a:t>50</a:t>
            </a:r>
            <a:endParaRPr kumimoji="1" lang="ja-JP" altLang="en-US" sz="1400" dirty="0"/>
          </a:p>
        </p:txBody>
      </p:sp>
      <p:pic>
        <p:nvPicPr>
          <p:cNvPr id="30" name="図 29" descr="グラフ, 棒グラフ&#10;&#10;自動的に生成された説明">
            <a:extLst>
              <a:ext uri="{FF2B5EF4-FFF2-40B4-BE49-F238E27FC236}">
                <a16:creationId xmlns:a16="http://schemas.microsoft.com/office/drawing/2014/main" id="{9D812EF6-F5FF-48F2-915C-CFF6D3367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1577" y="1930858"/>
            <a:ext cx="2843387" cy="1897200"/>
          </a:xfrm>
          <a:prstGeom prst="rect">
            <a:avLst/>
          </a:prstGeom>
        </p:spPr>
      </p:pic>
      <p:pic>
        <p:nvPicPr>
          <p:cNvPr id="31" name="図 30" descr="グラフ, 棒グラフ&#10;&#10;自動的に生成された説明">
            <a:extLst>
              <a:ext uri="{FF2B5EF4-FFF2-40B4-BE49-F238E27FC236}">
                <a16:creationId xmlns:a16="http://schemas.microsoft.com/office/drawing/2014/main" id="{6C55AF73-4F10-458F-A36D-6C68669640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3502" y="1930858"/>
            <a:ext cx="2843387" cy="1897200"/>
          </a:xfrm>
          <a:prstGeom prst="rect">
            <a:avLst/>
          </a:prstGeom>
        </p:spPr>
      </p:pic>
      <p:pic>
        <p:nvPicPr>
          <p:cNvPr id="32" name="図 31" descr="グラフ, 棒グラフ&#10;&#10;自動的に生成された説明">
            <a:extLst>
              <a:ext uri="{FF2B5EF4-FFF2-40B4-BE49-F238E27FC236}">
                <a16:creationId xmlns:a16="http://schemas.microsoft.com/office/drawing/2014/main" id="{4E789CD2-A0E9-4E86-A923-26D1DCB45A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9617" y="1930858"/>
            <a:ext cx="2843387" cy="1897200"/>
          </a:xfrm>
          <a:prstGeom prst="rect">
            <a:avLst/>
          </a:prstGeom>
        </p:spPr>
      </p:pic>
      <p:pic>
        <p:nvPicPr>
          <p:cNvPr id="6" name="図 5" descr="グラフ&#10;&#10;自動的に生成された説明">
            <a:extLst>
              <a:ext uri="{FF2B5EF4-FFF2-40B4-BE49-F238E27FC236}">
                <a16:creationId xmlns:a16="http://schemas.microsoft.com/office/drawing/2014/main" id="{7A24E5E9-3BDE-4D64-B49A-B88FA8DB65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4144" y="1930858"/>
            <a:ext cx="2865259" cy="1897200"/>
          </a:xfrm>
          <a:prstGeom prst="rect">
            <a:avLst/>
          </a:prstGeom>
        </p:spPr>
      </p:pic>
      <p:pic>
        <p:nvPicPr>
          <p:cNvPr id="10" name="図 9" descr="グラフ, 折れ線グラフ&#10;&#10;自動的に生成された説明">
            <a:extLst>
              <a:ext uri="{FF2B5EF4-FFF2-40B4-BE49-F238E27FC236}">
                <a16:creationId xmlns:a16="http://schemas.microsoft.com/office/drawing/2014/main" id="{A45B3227-0D84-4BDC-9264-E5348291B4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428" y="4193008"/>
            <a:ext cx="2870123" cy="1897200"/>
          </a:xfrm>
          <a:prstGeom prst="rect">
            <a:avLst/>
          </a:prstGeom>
        </p:spPr>
      </p:pic>
      <p:pic>
        <p:nvPicPr>
          <p:cNvPr id="12" name="図 11" descr="グラフ&#10;&#10;自動的に生成された説明">
            <a:extLst>
              <a:ext uri="{FF2B5EF4-FFF2-40B4-BE49-F238E27FC236}">
                <a16:creationId xmlns:a16="http://schemas.microsoft.com/office/drawing/2014/main" id="{2F71FCAA-D594-4F56-A155-4A09494D0D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87980" y="4193008"/>
            <a:ext cx="2848214" cy="1897200"/>
          </a:xfrm>
          <a:prstGeom prst="rect">
            <a:avLst/>
          </a:prstGeom>
        </p:spPr>
      </p:pic>
      <p:pic>
        <p:nvPicPr>
          <p:cNvPr id="14" name="図 13" descr="グラフ&#10;&#10;自動的に生成された説明">
            <a:extLst>
              <a:ext uri="{FF2B5EF4-FFF2-40B4-BE49-F238E27FC236}">
                <a16:creationId xmlns:a16="http://schemas.microsoft.com/office/drawing/2014/main" id="{C8E0E3F0-E796-47FA-A360-EE7EFD9FF95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08534" y="4193008"/>
            <a:ext cx="2848214" cy="1897200"/>
          </a:xfrm>
          <a:prstGeom prst="rect">
            <a:avLst/>
          </a:prstGeom>
        </p:spPr>
      </p:pic>
      <p:pic>
        <p:nvPicPr>
          <p:cNvPr id="16" name="図 15" descr="グラフィカル ユーザー インターフェイス, グラフ, 折れ線グラフ&#10;&#10;自動的に生成された説明">
            <a:extLst>
              <a:ext uri="{FF2B5EF4-FFF2-40B4-BE49-F238E27FC236}">
                <a16:creationId xmlns:a16="http://schemas.microsoft.com/office/drawing/2014/main" id="{7FBF56B0-AF98-463D-8EBC-E5C766D3AAE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93696" y="4193008"/>
            <a:ext cx="2843386" cy="1897200"/>
          </a:xfrm>
          <a:prstGeom prst="rect">
            <a:avLst/>
          </a:prstGeom>
        </p:spPr>
      </p:pic>
    </p:spTree>
    <p:extLst>
      <p:ext uri="{BB962C8B-B14F-4D97-AF65-F5344CB8AC3E}">
        <p14:creationId xmlns:p14="http://schemas.microsoft.com/office/powerpoint/2010/main" val="1906236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データの加工結果（</a:t>
            </a:r>
            <a:r>
              <a:rPr lang="en-US" altLang="ja-JP" dirty="0"/>
              <a:t>daily/30min</a:t>
            </a:r>
            <a:r>
              <a:rPr lang="ja-JP" altLang="en-US" dirty="0"/>
              <a:t>）</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27" name="テキスト ボックス 26">
            <a:extLst>
              <a:ext uri="{FF2B5EF4-FFF2-40B4-BE49-F238E27FC236}">
                <a16:creationId xmlns:a16="http://schemas.microsoft.com/office/drawing/2014/main" id="{CF110DC3-E8F8-4D60-806C-5AE7728B3358}"/>
              </a:ext>
            </a:extLst>
          </p:cNvPr>
          <p:cNvSpPr txBox="1"/>
          <p:nvPr/>
        </p:nvSpPr>
        <p:spPr>
          <a:xfrm>
            <a:off x="3797162" y="1760392"/>
            <a:ext cx="1836064"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p>
        </p:txBody>
      </p:sp>
      <p:sp>
        <p:nvSpPr>
          <p:cNvPr id="29" name="テキスト ボックス 28">
            <a:extLst>
              <a:ext uri="{FF2B5EF4-FFF2-40B4-BE49-F238E27FC236}">
                <a16:creationId xmlns:a16="http://schemas.microsoft.com/office/drawing/2014/main" id="{05787F79-34D9-42BE-85E4-03B9A9945EB2}"/>
              </a:ext>
            </a:extLst>
          </p:cNvPr>
          <p:cNvSpPr txBox="1"/>
          <p:nvPr/>
        </p:nvSpPr>
        <p:spPr>
          <a:xfrm>
            <a:off x="-5758" y="2760616"/>
            <a:ext cx="430887" cy="604958"/>
          </a:xfrm>
          <a:prstGeom prst="rect">
            <a:avLst/>
          </a:prstGeom>
          <a:noFill/>
        </p:spPr>
        <p:txBody>
          <a:bodyPr vert="vert270" wrap="square" rtlCol="0">
            <a:spAutoFit/>
          </a:bodyPr>
          <a:lstStyle/>
          <a:p>
            <a:pPr algn="ctr"/>
            <a:r>
              <a:rPr kumimoji="1" lang="en-US" altLang="ja-JP" sz="1600" dirty="0"/>
              <a:t>1day</a:t>
            </a:r>
            <a:endParaRPr kumimoji="1" lang="ja-JP" altLang="en-US" sz="1600" dirty="0"/>
          </a:p>
        </p:txBody>
      </p:sp>
      <p:sp>
        <p:nvSpPr>
          <p:cNvPr id="30" name="テキスト ボックス 29">
            <a:extLst>
              <a:ext uri="{FF2B5EF4-FFF2-40B4-BE49-F238E27FC236}">
                <a16:creationId xmlns:a16="http://schemas.microsoft.com/office/drawing/2014/main" id="{5BED1C06-E1FA-4BC0-95D1-652E2AA38DD9}"/>
              </a:ext>
            </a:extLst>
          </p:cNvPr>
          <p:cNvSpPr txBox="1"/>
          <p:nvPr/>
        </p:nvSpPr>
        <p:spPr>
          <a:xfrm>
            <a:off x="-5758" y="4762500"/>
            <a:ext cx="430887" cy="724653"/>
          </a:xfrm>
          <a:prstGeom prst="rect">
            <a:avLst/>
          </a:prstGeom>
          <a:noFill/>
        </p:spPr>
        <p:txBody>
          <a:bodyPr vert="vert270" wrap="square" rtlCol="0">
            <a:spAutoFit/>
          </a:bodyPr>
          <a:lstStyle/>
          <a:p>
            <a:pPr algn="ctr"/>
            <a:r>
              <a:rPr kumimoji="1" lang="en-US" altLang="ja-JP" sz="1600" dirty="0"/>
              <a:t>30min</a:t>
            </a:r>
            <a:endParaRPr kumimoji="1" lang="ja-JP" altLang="en-US" sz="1600" dirty="0"/>
          </a:p>
        </p:txBody>
      </p:sp>
      <p:sp>
        <p:nvSpPr>
          <p:cNvPr id="31" name="テキスト ボックス 30">
            <a:extLst>
              <a:ext uri="{FF2B5EF4-FFF2-40B4-BE49-F238E27FC236}">
                <a16:creationId xmlns:a16="http://schemas.microsoft.com/office/drawing/2014/main" id="{C6E6CE6B-A6A9-4EE1-B937-07A9737939C0}"/>
              </a:ext>
            </a:extLst>
          </p:cNvPr>
          <p:cNvSpPr txBox="1"/>
          <p:nvPr/>
        </p:nvSpPr>
        <p:spPr>
          <a:xfrm>
            <a:off x="1006326" y="1760392"/>
            <a:ext cx="1583141" cy="338554"/>
          </a:xfrm>
          <a:prstGeom prst="rect">
            <a:avLst/>
          </a:prstGeom>
          <a:noFill/>
        </p:spPr>
        <p:txBody>
          <a:bodyPr wrap="square" rtlCol="0">
            <a:spAutoFit/>
          </a:bodyPr>
          <a:lstStyle/>
          <a:p>
            <a:pPr algn="ctr"/>
            <a:r>
              <a:rPr kumimoji="1" lang="en-US" altLang="ja-JP" sz="1600" dirty="0"/>
              <a:t>RO</a:t>
            </a:r>
            <a:r>
              <a:rPr kumimoji="1" lang="ja-JP" altLang="en-US" sz="1600" dirty="0"/>
              <a:t>流入 導電率</a:t>
            </a:r>
          </a:p>
        </p:txBody>
      </p:sp>
      <p:sp>
        <p:nvSpPr>
          <p:cNvPr id="38" name="テキスト ボックス 37">
            <a:extLst>
              <a:ext uri="{FF2B5EF4-FFF2-40B4-BE49-F238E27FC236}">
                <a16:creationId xmlns:a16="http://schemas.microsoft.com/office/drawing/2014/main" id="{F35DBD13-E36F-4526-876F-CED2B81747C4}"/>
              </a:ext>
            </a:extLst>
          </p:cNvPr>
          <p:cNvSpPr txBox="1"/>
          <p:nvPr/>
        </p:nvSpPr>
        <p:spPr>
          <a:xfrm>
            <a:off x="6709312" y="1760392"/>
            <a:ext cx="1836064"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p>
        </p:txBody>
      </p:sp>
      <p:sp>
        <p:nvSpPr>
          <p:cNvPr id="40" name="テキスト ボックス 39">
            <a:extLst>
              <a:ext uri="{FF2B5EF4-FFF2-40B4-BE49-F238E27FC236}">
                <a16:creationId xmlns:a16="http://schemas.microsoft.com/office/drawing/2014/main" id="{96D7D32E-286C-47EA-9E93-A3D071474B7E}"/>
              </a:ext>
            </a:extLst>
          </p:cNvPr>
          <p:cNvSpPr txBox="1"/>
          <p:nvPr/>
        </p:nvSpPr>
        <p:spPr>
          <a:xfrm>
            <a:off x="9693009" y="1760392"/>
            <a:ext cx="1836064"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p>
        </p:txBody>
      </p:sp>
      <p:sp>
        <p:nvSpPr>
          <p:cNvPr id="63" name="テキスト ボックス 62">
            <a:extLst>
              <a:ext uri="{FF2B5EF4-FFF2-40B4-BE49-F238E27FC236}">
                <a16:creationId xmlns:a16="http://schemas.microsoft.com/office/drawing/2014/main" id="{E00C773F-371A-4FF8-9A96-C1B61AB516D2}"/>
              </a:ext>
            </a:extLst>
          </p:cNvPr>
          <p:cNvSpPr txBox="1"/>
          <p:nvPr/>
        </p:nvSpPr>
        <p:spPr>
          <a:xfrm>
            <a:off x="9494028" y="34754"/>
            <a:ext cx="2535055" cy="338554"/>
          </a:xfrm>
          <a:prstGeom prst="rect">
            <a:avLst/>
          </a:prstGeom>
          <a:noFill/>
        </p:spPr>
        <p:txBody>
          <a:bodyPr wrap="square" rtlCol="0">
            <a:spAutoFit/>
          </a:bodyPr>
          <a:lstStyle/>
          <a:p>
            <a:pPr algn="ctr"/>
            <a:r>
              <a:rPr kumimoji="1" lang="en-US" altLang="ja-JP" sz="1600" dirty="0">
                <a:solidFill>
                  <a:schemeClr val="bg1"/>
                </a:solidFill>
              </a:rPr>
              <a:t>2021-07~2022-09</a:t>
            </a:r>
            <a:endParaRPr kumimoji="1" lang="ja-JP" altLang="en-US" sz="1600" dirty="0">
              <a:solidFill>
                <a:schemeClr val="bg1"/>
              </a:solidFill>
            </a:endParaRPr>
          </a:p>
        </p:txBody>
      </p:sp>
      <p:sp>
        <p:nvSpPr>
          <p:cNvPr id="64" name="テキスト プレースホルダー 3">
            <a:extLst>
              <a:ext uri="{FF2B5EF4-FFF2-40B4-BE49-F238E27FC236}">
                <a16:creationId xmlns:a16="http://schemas.microsoft.com/office/drawing/2014/main" id="{63084805-F871-4803-9083-C612AC241077}"/>
              </a:ext>
            </a:extLst>
          </p:cNvPr>
          <p:cNvSpPr>
            <a:spLocks noGrp="1"/>
          </p:cNvSpPr>
          <p:nvPr>
            <p:ph type="body" sz="quarter" idx="11"/>
          </p:nvPr>
        </p:nvSpPr>
        <p:spPr>
          <a:xfrm>
            <a:off x="517055" y="948425"/>
            <a:ext cx="11341887" cy="518094"/>
          </a:xfrm>
        </p:spPr>
        <p:txBody>
          <a:bodyPr/>
          <a:lstStyle/>
          <a:p>
            <a:r>
              <a:rPr lang="en-US" altLang="ja-JP" sz="2800" dirty="0"/>
              <a:t>1day</a:t>
            </a:r>
            <a:r>
              <a:rPr lang="ja-JP" altLang="en-US" sz="2800" dirty="0"/>
              <a:t>は外れ値に影響を受け、挙動が異なる期間がある。</a:t>
            </a:r>
          </a:p>
        </p:txBody>
      </p:sp>
      <p:sp>
        <p:nvSpPr>
          <p:cNvPr id="65" name="テキスト ボックス 64">
            <a:extLst>
              <a:ext uri="{FF2B5EF4-FFF2-40B4-BE49-F238E27FC236}">
                <a16:creationId xmlns:a16="http://schemas.microsoft.com/office/drawing/2014/main" id="{7D4B2E87-287F-4C0E-8EDC-C72C84F1D106}"/>
              </a:ext>
            </a:extLst>
          </p:cNvPr>
          <p:cNvSpPr txBox="1"/>
          <p:nvPr/>
        </p:nvSpPr>
        <p:spPr>
          <a:xfrm>
            <a:off x="9575119" y="315197"/>
            <a:ext cx="2535056" cy="338554"/>
          </a:xfrm>
          <a:prstGeom prst="rect">
            <a:avLst/>
          </a:prstGeom>
          <a:noFill/>
        </p:spPr>
        <p:txBody>
          <a:bodyPr wrap="square" rtlCol="0">
            <a:spAutoFit/>
          </a:bodyPr>
          <a:lstStyle/>
          <a:p>
            <a:pPr algn="ctr"/>
            <a:r>
              <a:rPr kumimoji="1" lang="ja-JP" altLang="en-US" sz="1600" dirty="0">
                <a:solidFill>
                  <a:schemeClr val="bg1"/>
                </a:solidFill>
              </a:rPr>
              <a:t>単位の</a:t>
            </a:r>
            <a:r>
              <a:rPr kumimoji="1" lang="en-US" altLang="ja-JP" sz="1600" dirty="0">
                <a:solidFill>
                  <a:schemeClr val="bg1"/>
                </a:solidFill>
              </a:rPr>
              <a:t>mu</a:t>
            </a:r>
            <a:r>
              <a:rPr kumimoji="1" lang="ja-JP" altLang="en-US" sz="1600" dirty="0">
                <a:solidFill>
                  <a:schemeClr val="bg1"/>
                </a:solidFill>
              </a:rPr>
              <a:t>：接頭辞</a:t>
            </a:r>
            <a:r>
              <a:rPr kumimoji="1" lang="en-US" altLang="ja-JP" sz="1600" dirty="0">
                <a:solidFill>
                  <a:schemeClr val="bg1"/>
                </a:solidFill>
              </a:rPr>
              <a:t>μ(10</a:t>
            </a:r>
            <a:r>
              <a:rPr kumimoji="1" lang="en-US" altLang="ja-JP" sz="1600" baseline="30000" dirty="0">
                <a:solidFill>
                  <a:schemeClr val="bg1"/>
                </a:solidFill>
              </a:rPr>
              <a:t>-6</a:t>
            </a:r>
            <a:r>
              <a:rPr kumimoji="1" lang="en-US" altLang="ja-JP" sz="1600" dirty="0">
                <a:solidFill>
                  <a:schemeClr val="bg1"/>
                </a:solidFill>
              </a:rPr>
              <a:t>)</a:t>
            </a:r>
            <a:endParaRPr kumimoji="1" lang="ja-JP" altLang="en-US" sz="1600" dirty="0">
              <a:solidFill>
                <a:schemeClr val="bg1"/>
              </a:solidFill>
            </a:endParaRPr>
          </a:p>
        </p:txBody>
      </p:sp>
      <p:sp>
        <p:nvSpPr>
          <p:cNvPr id="66" name="テキスト ボックス 65">
            <a:extLst>
              <a:ext uri="{FF2B5EF4-FFF2-40B4-BE49-F238E27FC236}">
                <a16:creationId xmlns:a16="http://schemas.microsoft.com/office/drawing/2014/main" id="{F60C6EA0-FB19-4E36-AFFB-441E6453B53D}"/>
              </a:ext>
            </a:extLst>
          </p:cNvPr>
          <p:cNvSpPr txBox="1"/>
          <p:nvPr/>
        </p:nvSpPr>
        <p:spPr>
          <a:xfrm>
            <a:off x="9255479" y="782600"/>
            <a:ext cx="2955002" cy="584775"/>
          </a:xfrm>
          <a:prstGeom prst="rect">
            <a:avLst/>
          </a:prstGeom>
          <a:noFill/>
        </p:spPr>
        <p:txBody>
          <a:bodyPr wrap="square" rtlCol="0">
            <a:spAutoFit/>
          </a:bodyPr>
          <a:lstStyle/>
          <a:p>
            <a:r>
              <a:rPr kumimoji="1" lang="en-US" altLang="ja-JP" sz="1600" dirty="0"/>
              <a:t>1day</a:t>
            </a:r>
            <a:r>
              <a:rPr kumimoji="1" lang="ja-JP" altLang="en-US" sz="1600" dirty="0"/>
              <a:t>窓幅：</a:t>
            </a:r>
            <a:r>
              <a:rPr kumimoji="1" lang="en-US" altLang="ja-JP" sz="1600" dirty="0"/>
              <a:t>5step</a:t>
            </a:r>
            <a:r>
              <a:rPr kumimoji="1" lang="ja-JP" altLang="en-US" sz="1600" dirty="0"/>
              <a:t>（</a:t>
            </a:r>
            <a:r>
              <a:rPr kumimoji="1" lang="en-US" altLang="ja-JP" sz="1600" dirty="0"/>
              <a:t>5</a:t>
            </a:r>
            <a:r>
              <a:rPr kumimoji="1" lang="ja-JP" altLang="en-US" sz="1600" dirty="0"/>
              <a:t>日間）</a:t>
            </a:r>
            <a:endParaRPr kumimoji="1" lang="en-US" altLang="ja-JP" sz="1600" dirty="0"/>
          </a:p>
          <a:p>
            <a:r>
              <a:rPr kumimoji="1" lang="en-US" altLang="ja-JP" sz="1600" dirty="0"/>
              <a:t>30min</a:t>
            </a:r>
            <a:r>
              <a:rPr kumimoji="1" lang="ja-JP" altLang="en-US" sz="1600" dirty="0"/>
              <a:t>窓幅：</a:t>
            </a:r>
            <a:r>
              <a:rPr kumimoji="1" lang="en-US" altLang="ja-JP" sz="1600" dirty="0"/>
              <a:t> 96step</a:t>
            </a:r>
            <a:r>
              <a:rPr kumimoji="1" lang="ja-JP" altLang="en-US" sz="1600" dirty="0"/>
              <a:t>（</a:t>
            </a:r>
            <a:r>
              <a:rPr kumimoji="1" lang="en-US" altLang="ja-JP" sz="1600" dirty="0"/>
              <a:t>2</a:t>
            </a:r>
            <a:r>
              <a:rPr kumimoji="1" lang="ja-JP" altLang="en-US" sz="1600" dirty="0"/>
              <a:t>日間）</a:t>
            </a:r>
            <a:endParaRPr kumimoji="1" lang="en-US" altLang="ja-JP" sz="1600" dirty="0"/>
          </a:p>
        </p:txBody>
      </p:sp>
      <p:pic>
        <p:nvPicPr>
          <p:cNvPr id="23" name="図 22" descr="グラフ, 折れ線グラフ&#10;&#10;自動的に生成された説明">
            <a:extLst>
              <a:ext uri="{FF2B5EF4-FFF2-40B4-BE49-F238E27FC236}">
                <a16:creationId xmlns:a16="http://schemas.microsoft.com/office/drawing/2014/main" id="{7A59F05A-8962-4DAA-93B2-CB50B6016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28" y="4193008"/>
            <a:ext cx="2870123" cy="1897200"/>
          </a:xfrm>
          <a:prstGeom prst="rect">
            <a:avLst/>
          </a:prstGeom>
        </p:spPr>
      </p:pic>
      <p:pic>
        <p:nvPicPr>
          <p:cNvPr id="24" name="図 23" descr="グラフ&#10;&#10;自動的に生成された説明">
            <a:extLst>
              <a:ext uri="{FF2B5EF4-FFF2-40B4-BE49-F238E27FC236}">
                <a16:creationId xmlns:a16="http://schemas.microsoft.com/office/drawing/2014/main" id="{D05FD208-7845-4D15-A85A-7A791BC744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980" y="4193008"/>
            <a:ext cx="2848214" cy="1897200"/>
          </a:xfrm>
          <a:prstGeom prst="rect">
            <a:avLst/>
          </a:prstGeom>
        </p:spPr>
      </p:pic>
      <p:pic>
        <p:nvPicPr>
          <p:cNvPr id="25" name="図 24" descr="グラフ&#10;&#10;自動的に生成された説明">
            <a:extLst>
              <a:ext uri="{FF2B5EF4-FFF2-40B4-BE49-F238E27FC236}">
                <a16:creationId xmlns:a16="http://schemas.microsoft.com/office/drawing/2014/main" id="{82B91719-C05C-4016-B3CE-2B81687AC3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8534" y="4193008"/>
            <a:ext cx="2848214" cy="1897200"/>
          </a:xfrm>
          <a:prstGeom prst="rect">
            <a:avLst/>
          </a:prstGeom>
        </p:spPr>
      </p:pic>
      <p:pic>
        <p:nvPicPr>
          <p:cNvPr id="33" name="図 32" descr="グラフィカル ユーザー インターフェイス, グラフ, 折れ線グラフ&#10;&#10;自動的に生成された説明">
            <a:extLst>
              <a:ext uri="{FF2B5EF4-FFF2-40B4-BE49-F238E27FC236}">
                <a16:creationId xmlns:a16="http://schemas.microsoft.com/office/drawing/2014/main" id="{5BECEEB4-A54E-443C-B512-18F4E4E7C6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3696" y="4193008"/>
            <a:ext cx="2843386" cy="1897200"/>
          </a:xfrm>
          <a:prstGeom prst="rect">
            <a:avLst/>
          </a:prstGeom>
        </p:spPr>
      </p:pic>
      <p:pic>
        <p:nvPicPr>
          <p:cNvPr id="4" name="図 3" descr="グラフ&#10;&#10;自動的に生成された説明">
            <a:extLst>
              <a:ext uri="{FF2B5EF4-FFF2-40B4-BE49-F238E27FC236}">
                <a16:creationId xmlns:a16="http://schemas.microsoft.com/office/drawing/2014/main" id="{4FCE4FBC-22FA-4A89-A002-A0AF91A452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428" y="2134510"/>
            <a:ext cx="2870123" cy="1897200"/>
          </a:xfrm>
          <a:prstGeom prst="rect">
            <a:avLst/>
          </a:prstGeom>
        </p:spPr>
      </p:pic>
      <p:pic>
        <p:nvPicPr>
          <p:cNvPr id="7" name="図 6" descr="グラフ, 折れ線グラフ&#10;&#10;自動的に生成された説明">
            <a:extLst>
              <a:ext uri="{FF2B5EF4-FFF2-40B4-BE49-F238E27FC236}">
                <a16:creationId xmlns:a16="http://schemas.microsoft.com/office/drawing/2014/main" id="{831BE85A-BEE1-4836-97BB-18AD7ABEE88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79912" y="2134510"/>
            <a:ext cx="2848214" cy="1897200"/>
          </a:xfrm>
          <a:prstGeom prst="rect">
            <a:avLst/>
          </a:prstGeom>
        </p:spPr>
      </p:pic>
      <p:pic>
        <p:nvPicPr>
          <p:cNvPr id="9" name="図 8" descr="グラフ, 折れ線グラフ&#10;&#10;自動的に生成された説明">
            <a:extLst>
              <a:ext uri="{FF2B5EF4-FFF2-40B4-BE49-F238E27FC236}">
                <a16:creationId xmlns:a16="http://schemas.microsoft.com/office/drawing/2014/main" id="{E84A1ADB-EE3A-4667-A101-AB92194562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93344" y="2134510"/>
            <a:ext cx="2848214" cy="1897200"/>
          </a:xfrm>
          <a:prstGeom prst="rect">
            <a:avLst/>
          </a:prstGeom>
        </p:spPr>
      </p:pic>
      <p:pic>
        <p:nvPicPr>
          <p:cNvPr id="11" name="図 10" descr="グラフ, 折れ線グラフ&#10;&#10;自動的に生成された説明">
            <a:extLst>
              <a:ext uri="{FF2B5EF4-FFF2-40B4-BE49-F238E27FC236}">
                <a16:creationId xmlns:a16="http://schemas.microsoft.com/office/drawing/2014/main" id="{6E070F6B-A13D-4014-A622-1978B40F70B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93696" y="2134510"/>
            <a:ext cx="2843387" cy="1897200"/>
          </a:xfrm>
          <a:prstGeom prst="rect">
            <a:avLst/>
          </a:prstGeom>
        </p:spPr>
      </p:pic>
    </p:spTree>
    <p:extLst>
      <p:ext uri="{BB962C8B-B14F-4D97-AF65-F5344CB8AC3E}">
        <p14:creationId xmlns:p14="http://schemas.microsoft.com/office/powerpoint/2010/main" val="2042304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時系列モデルによる導電率予測の方針</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「時系列モデルが導電率の数か月の上昇傾向を追えるのか？」の可能性を調べたい。</a:t>
            </a:r>
            <a:endParaRPr lang="en-US" altLang="ja-JP" sz="2800" dirty="0"/>
          </a:p>
          <a:p>
            <a:pPr lvl="1"/>
            <a:r>
              <a:rPr lang="ja-JP" altLang="en-US" sz="2400" dirty="0"/>
              <a:t>今回は、敢えて複雑なモデルを用いた。</a:t>
            </a:r>
            <a:endParaRPr lang="en-US" altLang="ja-JP" sz="24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sp>
        <p:nvSpPr>
          <p:cNvPr id="8" name="テキスト ボックス 7">
            <a:extLst>
              <a:ext uri="{FF2B5EF4-FFF2-40B4-BE49-F238E27FC236}">
                <a16:creationId xmlns:a16="http://schemas.microsoft.com/office/drawing/2014/main" id="{8EF57145-003B-4BA4-BE5A-BC2ED3678F0B}"/>
              </a:ext>
            </a:extLst>
          </p:cNvPr>
          <p:cNvSpPr txBox="1"/>
          <p:nvPr/>
        </p:nvSpPr>
        <p:spPr>
          <a:xfrm>
            <a:off x="1215916" y="2705114"/>
            <a:ext cx="1836064" cy="369332"/>
          </a:xfrm>
          <a:prstGeom prst="rect">
            <a:avLst/>
          </a:prstGeom>
          <a:noFill/>
        </p:spPr>
        <p:txBody>
          <a:bodyPr wrap="square" rtlCol="0">
            <a:spAutoFit/>
          </a:bodyPr>
          <a:lstStyle/>
          <a:p>
            <a:pPr algn="ctr"/>
            <a:r>
              <a:rPr kumimoji="1" lang="ja-JP" altLang="en-US" dirty="0"/>
              <a:t>最初のアイディア</a:t>
            </a:r>
          </a:p>
        </p:txBody>
      </p:sp>
      <p:sp>
        <p:nvSpPr>
          <p:cNvPr id="13" name="正方形/長方形 12">
            <a:extLst>
              <a:ext uri="{FF2B5EF4-FFF2-40B4-BE49-F238E27FC236}">
                <a16:creationId xmlns:a16="http://schemas.microsoft.com/office/drawing/2014/main" id="{5888366A-120C-4C85-8772-490A9B0AFF84}"/>
              </a:ext>
            </a:extLst>
          </p:cNvPr>
          <p:cNvSpPr/>
          <p:nvPr/>
        </p:nvSpPr>
        <p:spPr>
          <a:xfrm>
            <a:off x="4664194" y="2851182"/>
            <a:ext cx="2403356" cy="371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簡単なモデル</a:t>
            </a:r>
          </a:p>
        </p:txBody>
      </p:sp>
      <p:sp>
        <p:nvSpPr>
          <p:cNvPr id="16" name="テキスト ボックス 15">
            <a:extLst>
              <a:ext uri="{FF2B5EF4-FFF2-40B4-BE49-F238E27FC236}">
                <a16:creationId xmlns:a16="http://schemas.microsoft.com/office/drawing/2014/main" id="{74A342BD-3149-470B-B057-B601AA410042}"/>
              </a:ext>
            </a:extLst>
          </p:cNvPr>
          <p:cNvSpPr txBox="1"/>
          <p:nvPr/>
        </p:nvSpPr>
        <p:spPr>
          <a:xfrm>
            <a:off x="8793488" y="2657873"/>
            <a:ext cx="1836064" cy="369332"/>
          </a:xfrm>
          <a:prstGeom prst="rect">
            <a:avLst/>
          </a:prstGeom>
          <a:noFill/>
        </p:spPr>
        <p:txBody>
          <a:bodyPr wrap="square" rtlCol="0">
            <a:spAutoFit/>
          </a:bodyPr>
          <a:lstStyle/>
          <a:p>
            <a:pPr algn="ctr"/>
            <a:r>
              <a:rPr kumimoji="1" lang="ja-JP" altLang="en-US" dirty="0"/>
              <a:t>今回のアイディア</a:t>
            </a:r>
          </a:p>
        </p:txBody>
      </p:sp>
      <p:sp>
        <p:nvSpPr>
          <p:cNvPr id="17" name="正方形/長方形 16">
            <a:extLst>
              <a:ext uri="{FF2B5EF4-FFF2-40B4-BE49-F238E27FC236}">
                <a16:creationId xmlns:a16="http://schemas.microsoft.com/office/drawing/2014/main" id="{759E86B6-FAC9-4DAD-B139-48574BF067D2}"/>
              </a:ext>
            </a:extLst>
          </p:cNvPr>
          <p:cNvSpPr/>
          <p:nvPr/>
        </p:nvSpPr>
        <p:spPr>
          <a:xfrm>
            <a:off x="4664194" y="5289582"/>
            <a:ext cx="2403356" cy="371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複雑なモデル</a:t>
            </a:r>
          </a:p>
        </p:txBody>
      </p:sp>
      <p:sp>
        <p:nvSpPr>
          <p:cNvPr id="18" name="正方形/長方形 17">
            <a:extLst>
              <a:ext uri="{FF2B5EF4-FFF2-40B4-BE49-F238E27FC236}">
                <a16:creationId xmlns:a16="http://schemas.microsoft.com/office/drawing/2014/main" id="{35DF5A6F-4B2C-4300-B6F7-E83EA60B9D7B}"/>
              </a:ext>
            </a:extLst>
          </p:cNvPr>
          <p:cNvSpPr/>
          <p:nvPr/>
        </p:nvSpPr>
        <p:spPr>
          <a:xfrm>
            <a:off x="4664194" y="3981632"/>
            <a:ext cx="2403356" cy="371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a:t>
            </a:r>
          </a:p>
        </p:txBody>
      </p:sp>
      <p:sp>
        <p:nvSpPr>
          <p:cNvPr id="2" name="矢印: 下 1">
            <a:extLst>
              <a:ext uri="{FF2B5EF4-FFF2-40B4-BE49-F238E27FC236}">
                <a16:creationId xmlns:a16="http://schemas.microsoft.com/office/drawing/2014/main" id="{F4794BFB-51DA-4FC6-AABD-9FF122BEDC0B}"/>
              </a:ext>
            </a:extLst>
          </p:cNvPr>
          <p:cNvSpPr/>
          <p:nvPr/>
        </p:nvSpPr>
        <p:spPr>
          <a:xfrm>
            <a:off x="3938381" y="2619759"/>
            <a:ext cx="266700" cy="321878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下 19">
            <a:extLst>
              <a:ext uri="{FF2B5EF4-FFF2-40B4-BE49-F238E27FC236}">
                <a16:creationId xmlns:a16="http://schemas.microsoft.com/office/drawing/2014/main" id="{766BB64C-0D4F-4905-9B16-A44CEBC05524}"/>
              </a:ext>
            </a:extLst>
          </p:cNvPr>
          <p:cNvSpPr/>
          <p:nvPr/>
        </p:nvSpPr>
        <p:spPr>
          <a:xfrm rot="10800000">
            <a:off x="7496175" y="2619759"/>
            <a:ext cx="266700" cy="321878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491DA672-ADC5-48EC-8D06-F9EFF70C24C6}"/>
              </a:ext>
            </a:extLst>
          </p:cNvPr>
          <p:cNvSpPr txBox="1"/>
          <p:nvPr/>
        </p:nvSpPr>
        <p:spPr>
          <a:xfrm>
            <a:off x="400050" y="3240213"/>
            <a:ext cx="3314700" cy="1200329"/>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自己相関係数や簡単なモデル（</a:t>
            </a:r>
            <a:r>
              <a:rPr kumimoji="1" lang="en-US" altLang="ja-JP" dirty="0"/>
              <a:t>AR</a:t>
            </a:r>
            <a:r>
              <a:rPr kumimoji="1" lang="ja-JP" altLang="en-US" dirty="0"/>
              <a:t>や</a:t>
            </a:r>
            <a:r>
              <a:rPr kumimoji="1" lang="en-US" altLang="ja-JP" dirty="0"/>
              <a:t>MA</a:t>
            </a:r>
            <a:r>
              <a:rPr kumimoji="1" lang="ja-JP" altLang="en-US" dirty="0"/>
              <a:t>など）から分析・検証していき、徐々に複雑にしていく</a:t>
            </a:r>
          </a:p>
        </p:txBody>
      </p:sp>
      <p:sp>
        <p:nvSpPr>
          <p:cNvPr id="22" name="テキスト ボックス 21">
            <a:extLst>
              <a:ext uri="{FF2B5EF4-FFF2-40B4-BE49-F238E27FC236}">
                <a16:creationId xmlns:a16="http://schemas.microsoft.com/office/drawing/2014/main" id="{DED05FBD-C4B0-42AF-9E0D-CFAC848BFFAD}"/>
              </a:ext>
            </a:extLst>
          </p:cNvPr>
          <p:cNvSpPr txBox="1"/>
          <p:nvPr/>
        </p:nvSpPr>
        <p:spPr>
          <a:xfrm>
            <a:off x="513938" y="4710476"/>
            <a:ext cx="3200812"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複雑化の過程に労力がかかり、</a:t>
            </a:r>
            <a:endParaRPr kumimoji="1" lang="en-US" altLang="ja-JP" dirty="0"/>
          </a:p>
          <a:p>
            <a:r>
              <a:rPr kumimoji="1" lang="ja-JP" altLang="en-US" dirty="0"/>
              <a:t>そもそも時系列モデルが効果的なのか判断するのに時間がかかる</a:t>
            </a:r>
          </a:p>
        </p:txBody>
      </p:sp>
      <p:sp>
        <p:nvSpPr>
          <p:cNvPr id="23" name="テキスト ボックス 22">
            <a:extLst>
              <a:ext uri="{FF2B5EF4-FFF2-40B4-BE49-F238E27FC236}">
                <a16:creationId xmlns:a16="http://schemas.microsoft.com/office/drawing/2014/main" id="{573903F2-D5EF-4E37-A94A-81A116EF0135}"/>
              </a:ext>
            </a:extLst>
          </p:cNvPr>
          <p:cNvSpPr txBox="1"/>
          <p:nvPr/>
        </p:nvSpPr>
        <p:spPr>
          <a:xfrm>
            <a:off x="8054170" y="3222526"/>
            <a:ext cx="3314700"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時系列モデルの最大ポテンシャルを判断することを優先して、敢えて複雑なモデルを試す</a:t>
            </a:r>
          </a:p>
        </p:txBody>
      </p:sp>
      <p:sp>
        <p:nvSpPr>
          <p:cNvPr id="28" name="テキスト ボックス 27">
            <a:extLst>
              <a:ext uri="{FF2B5EF4-FFF2-40B4-BE49-F238E27FC236}">
                <a16:creationId xmlns:a16="http://schemas.microsoft.com/office/drawing/2014/main" id="{9E037FD2-1740-4AEB-8A2B-407D43DF92DC}"/>
              </a:ext>
            </a:extLst>
          </p:cNvPr>
          <p:cNvSpPr txBox="1"/>
          <p:nvPr/>
        </p:nvSpPr>
        <p:spPr>
          <a:xfrm>
            <a:off x="8054170" y="4551924"/>
            <a:ext cx="3314700" cy="1200329"/>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可能性がありそうなら、そこからどの部分が本質的なのかを徐々に試していき、実運用でも可能なモデルに狭めていく</a:t>
            </a:r>
          </a:p>
        </p:txBody>
      </p:sp>
    </p:spTree>
    <p:extLst>
      <p:ext uri="{BB962C8B-B14F-4D97-AF65-F5344CB8AC3E}">
        <p14:creationId xmlns:p14="http://schemas.microsoft.com/office/powerpoint/2010/main" val="4171777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時系列モデル</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2091"/>
            <a:ext cx="11341887" cy="600165"/>
          </a:xfrm>
        </p:spPr>
        <p:txBody>
          <a:bodyPr/>
          <a:lstStyle/>
          <a:p>
            <a:r>
              <a:rPr lang="ja-JP" altLang="en-US" sz="2800" dirty="0"/>
              <a:t>今回は、</a:t>
            </a:r>
            <a:r>
              <a:rPr lang="en-US" altLang="ja-JP" sz="2800" dirty="0"/>
              <a:t>Prophet</a:t>
            </a:r>
            <a:r>
              <a:rPr lang="ja-JP" altLang="en-US" sz="2800" dirty="0"/>
              <a:t>を用いた。</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sp>
        <p:nvSpPr>
          <p:cNvPr id="24" name="テキスト ボックス 23">
            <a:extLst>
              <a:ext uri="{FF2B5EF4-FFF2-40B4-BE49-F238E27FC236}">
                <a16:creationId xmlns:a16="http://schemas.microsoft.com/office/drawing/2014/main" id="{3D67B1F1-49EB-4181-A81B-BB1E40E582EA}"/>
              </a:ext>
            </a:extLst>
          </p:cNvPr>
          <p:cNvSpPr txBox="1"/>
          <p:nvPr/>
        </p:nvSpPr>
        <p:spPr>
          <a:xfrm>
            <a:off x="6445745" y="2449293"/>
            <a:ext cx="3164505" cy="369332"/>
          </a:xfrm>
          <a:prstGeom prst="rect">
            <a:avLst/>
          </a:prstGeom>
          <a:noFill/>
        </p:spPr>
        <p:txBody>
          <a:bodyPr wrap="square" rtlCol="0">
            <a:spAutoFit/>
          </a:bodyPr>
          <a:lstStyle/>
          <a:p>
            <a:pPr algn="ctr"/>
            <a:r>
              <a:rPr kumimoji="1" lang="en-US" altLang="ja-JP" b="1" dirty="0"/>
              <a:t>Prophet</a:t>
            </a:r>
            <a:r>
              <a:rPr kumimoji="1" lang="ja-JP" altLang="en-US" dirty="0"/>
              <a:t>（</a:t>
            </a:r>
            <a:r>
              <a:rPr kumimoji="1" lang="en-US" altLang="ja-JP" dirty="0"/>
              <a:t>2016, Facebook</a:t>
            </a:r>
            <a:r>
              <a:rPr kumimoji="1" lang="ja-JP" altLang="en-US" dirty="0"/>
              <a:t>）</a:t>
            </a:r>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4DEA204-6BDA-44FF-921B-197C7ED8BE40}"/>
                  </a:ext>
                </a:extLst>
              </p:cNvPr>
              <p:cNvSpPr txBox="1"/>
              <p:nvPr/>
            </p:nvSpPr>
            <p:spPr>
              <a:xfrm>
                <a:off x="622512" y="2924747"/>
                <a:ext cx="4833311" cy="7561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i="1" smtClean="0">
                          <a:latin typeface="Cambria Math" panose="02040503050406030204" pitchFamily="18" charset="0"/>
                        </a:rPr>
                        <m:t>=</m:t>
                      </m:r>
                      <m:nary>
                        <m:naryPr>
                          <m:chr m:val="∑"/>
                          <m:ctrlPr>
                            <a:rPr kumimoji="1" lang="en-US" altLang="ja-JP" i="1">
                              <a:latin typeface="Cambria Math" panose="02040503050406030204" pitchFamily="18" charset="0"/>
                            </a:rPr>
                          </m:ctrlPr>
                        </m:naryPr>
                        <m:sub>
                          <m:r>
                            <a:rPr kumimoji="1" lang="en-US" altLang="ja-JP" i="1">
                              <a:latin typeface="Cambria Math" panose="02040503050406030204" pitchFamily="18" charset="0"/>
                            </a:rPr>
                            <m:t>𝜅</m:t>
                          </m:r>
                          <m:r>
                            <a:rPr kumimoji="1" lang="en-US" altLang="ja-JP" i="1">
                              <a:latin typeface="Cambria Math" panose="02040503050406030204" pitchFamily="18" charset="0"/>
                            </a:rPr>
                            <m:t>=1</m:t>
                          </m:r>
                        </m:sub>
                        <m:sup>
                          <m:r>
                            <a:rPr kumimoji="1" lang="en-US" altLang="ja-JP" i="1">
                              <a:latin typeface="Cambria Math" panose="02040503050406030204" pitchFamily="18" charset="0"/>
                            </a:rPr>
                            <m:t>𝑝</m:t>
                          </m:r>
                        </m:sup>
                        <m:e>
                          <m:r>
                            <a:rPr kumimoji="1" lang="en-US" altLang="ja-JP" i="1">
                              <a:latin typeface="Cambria Math" panose="02040503050406030204" pitchFamily="18" charset="0"/>
                            </a:rPr>
                            <m:t>𝑎</m:t>
                          </m:r>
                          <m:r>
                            <a:rPr kumimoji="1" lang="en-US" altLang="ja-JP" i="1">
                              <a:latin typeface="Cambria Math" panose="02040503050406030204" pitchFamily="18" charset="0"/>
                            </a:rPr>
                            <m:t>[</m:t>
                          </m:r>
                          <m:r>
                            <a:rPr kumimoji="1" lang="en-US" altLang="ja-JP" i="1">
                              <a:latin typeface="Cambria Math" panose="02040503050406030204" pitchFamily="18" charset="0"/>
                            </a:rPr>
                            <m:t>𝜅</m:t>
                          </m:r>
                          <m:r>
                            <a:rPr kumimoji="1" lang="en-US" altLang="ja-JP" i="1">
                              <a:latin typeface="Cambria Math" panose="02040503050406030204" pitchFamily="18" charset="0"/>
                            </a:rPr>
                            <m:t>]</m:t>
                          </m:r>
                          <m:r>
                            <a:rPr kumimoji="1" lang="en-US" altLang="ja-JP" i="1">
                              <a:latin typeface="Cambria Math" panose="02040503050406030204" pitchFamily="18" charset="0"/>
                            </a:rPr>
                            <m:t>𝑦</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r>
                                <a:rPr kumimoji="1" lang="en-US" altLang="ja-JP" i="1">
                                  <a:latin typeface="Cambria Math" panose="02040503050406030204" pitchFamily="18" charset="0"/>
                                </a:rPr>
                                <m:t>−</m:t>
                              </m:r>
                              <m:r>
                                <a:rPr kumimoji="1" lang="en-US" altLang="ja-JP" i="1">
                                  <a:latin typeface="Cambria Math" panose="02040503050406030204" pitchFamily="18" charset="0"/>
                                </a:rPr>
                                <m:t>𝜅</m:t>
                              </m:r>
                            </m:e>
                          </m:d>
                        </m:e>
                      </m:nary>
                      <m:r>
                        <a:rPr kumimoji="1" lang="en-US" altLang="ja-JP" b="0" i="1" smtClean="0">
                          <a:latin typeface="Cambria Math" panose="02040503050406030204" pitchFamily="18" charset="0"/>
                        </a:rPr>
                        <m:t>−</m:t>
                      </m:r>
                      <m:nary>
                        <m:naryPr>
                          <m:chr m:val="∑"/>
                          <m:ctrlPr>
                            <a:rPr kumimoji="1" lang="en-US" altLang="ja-JP" i="1" smtClean="0">
                              <a:latin typeface="Cambria Math" panose="02040503050406030204" pitchFamily="18" charset="0"/>
                            </a:rPr>
                          </m:ctrlPr>
                        </m:naryPr>
                        <m:sub>
                          <m:r>
                            <a:rPr kumimoji="1" lang="en-US" altLang="ja-JP" i="1">
                              <a:latin typeface="Cambria Math" panose="02040503050406030204" pitchFamily="18" charset="0"/>
                            </a:rPr>
                            <m:t>𝜅</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𝑞</m:t>
                          </m:r>
                        </m:sup>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𝜅</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𝜀</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𝜅</m:t>
                              </m:r>
                            </m:e>
                          </m:d>
                        </m:e>
                      </m:nary>
                      <m:r>
                        <a:rPr kumimoji="1" lang="en-US" altLang="ja-JP" i="1">
                          <a:latin typeface="Cambria Math" panose="02040503050406030204" pitchFamily="18" charset="0"/>
                        </a:rPr>
                        <m:t>+</m:t>
                      </m:r>
                      <m:r>
                        <a:rPr kumimoji="1" lang="en-US" altLang="ja-JP" i="1">
                          <a:latin typeface="Cambria Math" panose="02040503050406030204" pitchFamily="18" charset="0"/>
                        </a:rPr>
                        <m:t>𝜀</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oMath>
                  </m:oMathPara>
                </a14:m>
                <a:endParaRPr kumimoji="1" lang="ja-JP" altLang="en-US" dirty="0"/>
              </a:p>
            </p:txBody>
          </p:sp>
        </mc:Choice>
        <mc:Fallback xmlns="">
          <p:sp>
            <p:nvSpPr>
              <p:cNvPr id="27" name="テキスト ボックス 26">
                <a:extLst>
                  <a:ext uri="{FF2B5EF4-FFF2-40B4-BE49-F238E27FC236}">
                    <a16:creationId xmlns:a16="http://schemas.microsoft.com/office/drawing/2014/main" id="{44DEA204-6BDA-44FF-921B-197C7ED8BE40}"/>
                  </a:ext>
                </a:extLst>
              </p:cNvPr>
              <p:cNvSpPr txBox="1">
                <a:spLocks noRot="1" noChangeAspect="1" noMove="1" noResize="1" noEditPoints="1" noAdjustHandles="1" noChangeArrowheads="1" noChangeShapeType="1" noTextEdit="1"/>
              </p:cNvSpPr>
              <p:nvPr/>
            </p:nvSpPr>
            <p:spPr>
              <a:xfrm>
                <a:off x="622512" y="2924747"/>
                <a:ext cx="4833311" cy="756169"/>
              </a:xfrm>
              <a:prstGeom prst="rect">
                <a:avLst/>
              </a:prstGeom>
              <a:blipFill>
                <a:blip r:embed="rId2"/>
                <a:stretch>
                  <a:fillRect/>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89ED40F9-4CE6-4EAE-B872-BF0527A6CC34}"/>
              </a:ext>
            </a:extLst>
          </p:cNvPr>
          <p:cNvSpPr txBox="1"/>
          <p:nvPr/>
        </p:nvSpPr>
        <p:spPr>
          <a:xfrm>
            <a:off x="482831" y="2459507"/>
            <a:ext cx="1685363" cy="369332"/>
          </a:xfrm>
          <a:prstGeom prst="rect">
            <a:avLst/>
          </a:prstGeom>
          <a:noFill/>
        </p:spPr>
        <p:txBody>
          <a:bodyPr wrap="square" rtlCol="0">
            <a:spAutoFit/>
          </a:bodyPr>
          <a:lstStyle/>
          <a:p>
            <a:pPr algn="ctr"/>
            <a:r>
              <a:rPr kumimoji="1" lang="en-US" altLang="ja-JP" b="1" dirty="0"/>
              <a:t>ARMA</a:t>
            </a:r>
            <a:r>
              <a:rPr kumimoji="1" lang="ja-JP" altLang="en-US" b="1" dirty="0"/>
              <a:t>モデル</a:t>
            </a:r>
          </a:p>
        </p:txBody>
      </p:sp>
      <p:sp>
        <p:nvSpPr>
          <p:cNvPr id="32" name="テキスト ボックス 31">
            <a:extLst>
              <a:ext uri="{FF2B5EF4-FFF2-40B4-BE49-F238E27FC236}">
                <a16:creationId xmlns:a16="http://schemas.microsoft.com/office/drawing/2014/main" id="{F4FB753C-858E-4F69-A0B7-5C6BF0768A3F}"/>
              </a:ext>
            </a:extLst>
          </p:cNvPr>
          <p:cNvSpPr txBox="1"/>
          <p:nvPr/>
        </p:nvSpPr>
        <p:spPr>
          <a:xfrm>
            <a:off x="3136438" y="3829945"/>
            <a:ext cx="3057525" cy="369332"/>
          </a:xfrm>
          <a:prstGeom prst="rect">
            <a:avLst/>
          </a:prstGeom>
          <a:noFill/>
        </p:spPr>
        <p:txBody>
          <a:bodyPr wrap="square" rtlCol="0">
            <a:spAutoFit/>
          </a:bodyPr>
          <a:lstStyle/>
          <a:p>
            <a:pPr algn="ctr"/>
            <a:r>
              <a:rPr kumimoji="1" lang="en-US" altLang="ja-JP" dirty="0"/>
              <a:t>MA</a:t>
            </a:r>
            <a:r>
              <a:rPr kumimoji="1" lang="ja-JP" altLang="en-US" sz="1800" dirty="0"/>
              <a:t> </a:t>
            </a:r>
            <a:r>
              <a:rPr kumimoji="1" lang="ja-JP" altLang="en-US" sz="1600" dirty="0"/>
              <a:t>（直近の誤差をモデル化）</a:t>
            </a:r>
            <a:endParaRPr kumimoji="1" lang="ja-JP" altLang="en-US" dirty="0"/>
          </a:p>
        </p:txBody>
      </p:sp>
      <p:sp>
        <p:nvSpPr>
          <p:cNvPr id="33" name="テキスト ボックス 32">
            <a:extLst>
              <a:ext uri="{FF2B5EF4-FFF2-40B4-BE49-F238E27FC236}">
                <a16:creationId xmlns:a16="http://schemas.microsoft.com/office/drawing/2014/main" id="{D5198866-C0F4-4222-84B2-795E1F1F1D1B}"/>
              </a:ext>
            </a:extLst>
          </p:cNvPr>
          <p:cNvSpPr txBox="1"/>
          <p:nvPr/>
        </p:nvSpPr>
        <p:spPr>
          <a:xfrm>
            <a:off x="429098" y="3860723"/>
            <a:ext cx="2781301" cy="338554"/>
          </a:xfrm>
          <a:prstGeom prst="rect">
            <a:avLst/>
          </a:prstGeom>
          <a:noFill/>
        </p:spPr>
        <p:txBody>
          <a:bodyPr wrap="square" rtlCol="0">
            <a:spAutoFit/>
          </a:bodyPr>
          <a:lstStyle/>
          <a:p>
            <a:pPr algn="ctr"/>
            <a:r>
              <a:rPr kumimoji="1" lang="en-US" altLang="ja-JP" sz="1600" dirty="0"/>
              <a:t>AR</a:t>
            </a:r>
            <a:r>
              <a:rPr kumimoji="1" lang="ja-JP" altLang="en-US" sz="1600" dirty="0"/>
              <a:t>（直近のデータをモデル化）</a:t>
            </a:r>
          </a:p>
        </p:txBody>
      </p:sp>
      <p:cxnSp>
        <p:nvCxnSpPr>
          <p:cNvPr id="9" name="直線コネクタ 8">
            <a:extLst>
              <a:ext uri="{FF2B5EF4-FFF2-40B4-BE49-F238E27FC236}">
                <a16:creationId xmlns:a16="http://schemas.microsoft.com/office/drawing/2014/main" id="{AB5799E3-A446-4453-9C4A-3DBFAC831378}"/>
              </a:ext>
            </a:extLst>
          </p:cNvPr>
          <p:cNvCxnSpPr/>
          <p:nvPr/>
        </p:nvCxnSpPr>
        <p:spPr>
          <a:xfrm>
            <a:off x="1281586" y="3723596"/>
            <a:ext cx="1666875"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6E7016A-A6A1-44C2-B4A5-EC61DC37CB2A}"/>
              </a:ext>
            </a:extLst>
          </p:cNvPr>
          <p:cNvCxnSpPr/>
          <p:nvPr/>
        </p:nvCxnSpPr>
        <p:spPr>
          <a:xfrm>
            <a:off x="3136438" y="3714071"/>
            <a:ext cx="1666875"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E0A940D1-FEA8-4B79-B813-5AB041AEDF94}"/>
              </a:ext>
            </a:extLst>
          </p:cNvPr>
          <p:cNvSpPr txBox="1"/>
          <p:nvPr/>
        </p:nvSpPr>
        <p:spPr>
          <a:xfrm>
            <a:off x="2136848" y="2459507"/>
            <a:ext cx="3473559" cy="338554"/>
          </a:xfrm>
          <a:prstGeom prst="rect">
            <a:avLst/>
          </a:prstGeom>
          <a:noFill/>
        </p:spPr>
        <p:txBody>
          <a:bodyPr wrap="square" rtlCol="0">
            <a:spAutoFit/>
          </a:bodyPr>
          <a:lstStyle/>
          <a:p>
            <a:r>
              <a:rPr kumimoji="1" lang="ja-JP" altLang="en-US" sz="1600" dirty="0"/>
              <a:t>定常性</a:t>
            </a:r>
            <a:r>
              <a:rPr kumimoji="1" lang="ja-JP" altLang="en-US" sz="1200" dirty="0"/>
              <a:t>（周期性など）</a:t>
            </a:r>
            <a:r>
              <a:rPr kumimoji="1" lang="ja-JP" altLang="en-US" sz="1600" dirty="0"/>
              <a:t>のモデル化を想定</a:t>
            </a:r>
          </a:p>
        </p:txBody>
      </p:sp>
      <p:sp>
        <p:nvSpPr>
          <p:cNvPr id="36" name="テキスト ボックス 35">
            <a:extLst>
              <a:ext uri="{FF2B5EF4-FFF2-40B4-BE49-F238E27FC236}">
                <a16:creationId xmlns:a16="http://schemas.microsoft.com/office/drawing/2014/main" id="{1F9E53C3-98CD-4836-92F0-80B82AD9DDE7}"/>
              </a:ext>
            </a:extLst>
          </p:cNvPr>
          <p:cNvSpPr txBox="1"/>
          <p:nvPr/>
        </p:nvSpPr>
        <p:spPr>
          <a:xfrm>
            <a:off x="2136848" y="4657212"/>
            <a:ext cx="4201916" cy="338554"/>
          </a:xfrm>
          <a:prstGeom prst="rect">
            <a:avLst/>
          </a:prstGeom>
          <a:noFill/>
        </p:spPr>
        <p:txBody>
          <a:bodyPr wrap="square" rtlCol="0">
            <a:spAutoFit/>
          </a:bodyPr>
          <a:lstStyle/>
          <a:p>
            <a:r>
              <a:rPr kumimoji="1" lang="ja-JP" altLang="en-US" sz="1600" dirty="0"/>
              <a:t>非定常性</a:t>
            </a:r>
            <a:r>
              <a:rPr kumimoji="1" lang="ja-JP" altLang="en-US" sz="1200" dirty="0"/>
              <a:t>（長期的な変動）</a:t>
            </a:r>
            <a:r>
              <a:rPr kumimoji="1" lang="ja-JP" altLang="en-US" sz="1600" dirty="0"/>
              <a:t>のモデル化も想定</a:t>
            </a:r>
          </a:p>
        </p:txBody>
      </p:sp>
      <p:sp>
        <p:nvSpPr>
          <p:cNvPr id="37" name="テキスト ボックス 36">
            <a:extLst>
              <a:ext uri="{FF2B5EF4-FFF2-40B4-BE49-F238E27FC236}">
                <a16:creationId xmlns:a16="http://schemas.microsoft.com/office/drawing/2014/main" id="{D807B365-C97B-4C5C-B1CE-BA4E84A7B895}"/>
              </a:ext>
            </a:extLst>
          </p:cNvPr>
          <p:cNvSpPr txBox="1"/>
          <p:nvPr/>
        </p:nvSpPr>
        <p:spPr>
          <a:xfrm>
            <a:off x="482830" y="4635840"/>
            <a:ext cx="1685363" cy="369332"/>
          </a:xfrm>
          <a:prstGeom prst="rect">
            <a:avLst/>
          </a:prstGeom>
          <a:noFill/>
        </p:spPr>
        <p:txBody>
          <a:bodyPr wrap="square" rtlCol="0">
            <a:spAutoFit/>
          </a:bodyPr>
          <a:lstStyle/>
          <a:p>
            <a:pPr algn="ctr"/>
            <a:r>
              <a:rPr kumimoji="1" lang="en-US" altLang="ja-JP" b="1" dirty="0"/>
              <a:t>ARIMA</a:t>
            </a:r>
            <a:r>
              <a:rPr kumimoji="1" lang="ja-JP" altLang="en-US" b="1" dirty="0"/>
              <a:t>モデル</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70B37138-4288-4371-9B9F-5BEC2842C8CF}"/>
                  </a:ext>
                </a:extLst>
              </p:cNvPr>
              <p:cNvSpPr txBox="1"/>
              <p:nvPr/>
            </p:nvSpPr>
            <p:spPr>
              <a:xfrm>
                <a:off x="622512" y="5140073"/>
                <a:ext cx="36688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i="1">
                          <a:latin typeface="Cambria Math" panose="02040503050406030204" pitchFamily="18" charset="0"/>
                        </a:rPr>
                        <m:t>𝑦</m:t>
                      </m:r>
                      <m:r>
                        <a:rPr kumimoji="1" lang="en-US" altLang="ja-JP" i="1">
                          <a:latin typeface="Cambria Math" panose="02040503050406030204" pitchFamily="18" charset="0"/>
                        </a:rPr>
                        <m:t>[</m:t>
                      </m:r>
                      <m:r>
                        <a:rPr kumimoji="1" lang="en-US" altLang="ja-JP" i="1">
                          <a:latin typeface="Cambria Math" panose="02040503050406030204" pitchFamily="18" charset="0"/>
                        </a:rPr>
                        <m:t>𝑡</m:t>
                      </m:r>
                      <m:r>
                        <a:rPr kumimoji="1" lang="en-US" altLang="ja-JP" i="1">
                          <a:latin typeface="Cambria Math" panose="02040503050406030204" pitchFamily="18" charset="0"/>
                        </a:rPr>
                        <m:t>−</m:t>
                      </m:r>
                      <m:r>
                        <a:rPr kumimoji="1" lang="en-US" altLang="ja-JP" i="1">
                          <a:latin typeface="Cambria Math" panose="02040503050406030204" pitchFamily="18" charset="0"/>
                        </a:rPr>
                        <m:t>𝑑</m:t>
                      </m:r>
                      <m:r>
                        <a:rPr kumimoji="1" lang="en-US" altLang="ja-JP" i="1">
                          <a:latin typeface="Cambria Math" panose="02040503050406030204" pitchFamily="18" charset="0"/>
                        </a:rPr>
                        <m:t>]=</m:t>
                      </m:r>
                      <m:r>
                        <a:rPr kumimoji="1" lang="en-US" altLang="ja-JP" i="1" smtClean="0">
                          <a:latin typeface="Cambria Math" panose="02040503050406030204" pitchFamily="18" charset="0"/>
                        </a:rPr>
                        <m:t>𝜀</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𝐴𝑅𝑀𝐴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70B37138-4288-4371-9B9F-5BEC2842C8CF}"/>
                  </a:ext>
                </a:extLst>
              </p:cNvPr>
              <p:cNvSpPr txBox="1">
                <a:spLocks noRot="1" noChangeAspect="1" noMove="1" noResize="1" noEditPoints="1" noAdjustHandles="1" noChangeArrowheads="1" noChangeShapeType="1" noTextEdit="1"/>
              </p:cNvSpPr>
              <p:nvPr/>
            </p:nvSpPr>
            <p:spPr>
              <a:xfrm>
                <a:off x="622512" y="5140073"/>
                <a:ext cx="3668889" cy="276999"/>
              </a:xfrm>
              <a:prstGeom prst="rect">
                <a:avLst/>
              </a:prstGeom>
              <a:blipFill>
                <a:blip r:embed="rId3"/>
                <a:stretch>
                  <a:fillRect l="-997" r="-1661" b="-39130"/>
                </a:stretch>
              </a:blipFill>
            </p:spPr>
            <p:txBody>
              <a:bodyPr/>
              <a:lstStyle/>
              <a:p>
                <a:r>
                  <a:rPr lang="ja-JP" altLang="en-US">
                    <a:noFill/>
                  </a:rPr>
                  <a:t> </a:t>
                </a:r>
              </a:p>
            </p:txBody>
          </p:sp>
        </mc:Fallback>
      </mc:AlternateContent>
      <p:cxnSp>
        <p:nvCxnSpPr>
          <p:cNvPr id="41" name="直線コネクタ 40">
            <a:extLst>
              <a:ext uri="{FF2B5EF4-FFF2-40B4-BE49-F238E27FC236}">
                <a16:creationId xmlns:a16="http://schemas.microsoft.com/office/drawing/2014/main" id="{97B6DEA3-F254-4702-A708-042D4AE20C5F}"/>
              </a:ext>
            </a:extLst>
          </p:cNvPr>
          <p:cNvCxnSpPr/>
          <p:nvPr/>
        </p:nvCxnSpPr>
        <p:spPr>
          <a:xfrm>
            <a:off x="652852" y="5514296"/>
            <a:ext cx="1515341"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F21A3BC5-7C35-49CA-9FBD-CB74E393F496}"/>
              </a:ext>
            </a:extLst>
          </p:cNvPr>
          <p:cNvSpPr txBox="1"/>
          <p:nvPr/>
        </p:nvSpPr>
        <p:spPr>
          <a:xfrm>
            <a:off x="555155" y="5596879"/>
            <a:ext cx="1768945" cy="338554"/>
          </a:xfrm>
          <a:prstGeom prst="rect">
            <a:avLst/>
          </a:prstGeom>
          <a:noFill/>
        </p:spPr>
        <p:txBody>
          <a:bodyPr wrap="square" rtlCol="0">
            <a:spAutoFit/>
          </a:bodyPr>
          <a:lstStyle/>
          <a:p>
            <a:pPr algn="ctr"/>
            <a:r>
              <a:rPr kumimoji="1" lang="ja-JP" altLang="en-US" sz="1600" dirty="0"/>
              <a:t>階差をモデル化</a:t>
            </a: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23DFDA16-D595-45EC-9118-ACBB4459CEFC}"/>
                  </a:ext>
                </a:extLst>
              </p:cNvPr>
              <p:cNvSpPr txBox="1"/>
              <p:nvPr/>
            </p:nvSpPr>
            <p:spPr>
              <a:xfrm>
                <a:off x="7274420" y="2983356"/>
                <a:ext cx="31005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𝑔</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i="1" smtClean="0">
                          <a:latin typeface="Cambria Math" panose="02040503050406030204" pitchFamily="18" charset="0"/>
                        </a:rPr>
                        <m:t>𝑠</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r>
                        <a:rPr kumimoji="1" lang="en-US" altLang="ja-JP" i="1">
                          <a:latin typeface="Cambria Math" panose="02040503050406030204" pitchFamily="18" charset="0"/>
                        </a:rPr>
                        <m:t>[</m:t>
                      </m:r>
                      <m:r>
                        <a:rPr kumimoji="1" lang="en-US" altLang="ja-JP" i="1">
                          <a:latin typeface="Cambria Math" panose="02040503050406030204" pitchFamily="18" charset="0"/>
                        </a:rPr>
                        <m:t>𝑡</m:t>
                      </m:r>
                      <m:r>
                        <a:rPr kumimoji="1" lang="en-US" altLang="ja-JP" i="1">
                          <a:latin typeface="Cambria Math" panose="02040503050406030204" pitchFamily="18" charset="0"/>
                        </a:rPr>
                        <m:t>]+</m:t>
                      </m:r>
                      <m:r>
                        <a:rPr kumimoji="1" lang="en-US" altLang="ja-JP" i="1" smtClean="0">
                          <a:latin typeface="Cambria Math" panose="02040503050406030204" pitchFamily="18" charset="0"/>
                        </a:rPr>
                        <m:t>𝜀</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23DFDA16-D595-45EC-9118-ACBB4459CEFC}"/>
                  </a:ext>
                </a:extLst>
              </p:cNvPr>
              <p:cNvSpPr txBox="1">
                <a:spLocks noRot="1" noChangeAspect="1" noMove="1" noResize="1" noEditPoints="1" noAdjustHandles="1" noChangeArrowheads="1" noChangeShapeType="1" noTextEdit="1"/>
              </p:cNvSpPr>
              <p:nvPr/>
            </p:nvSpPr>
            <p:spPr>
              <a:xfrm>
                <a:off x="7274420" y="2983356"/>
                <a:ext cx="3100592" cy="276999"/>
              </a:xfrm>
              <a:prstGeom prst="rect">
                <a:avLst/>
              </a:prstGeom>
              <a:blipFill>
                <a:blip r:embed="rId4"/>
                <a:stretch>
                  <a:fillRect l="-1572" b="-39130"/>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3783762F-0E5B-4203-8B32-E8D9B3FBDB66}"/>
              </a:ext>
            </a:extLst>
          </p:cNvPr>
          <p:cNvSpPr txBox="1"/>
          <p:nvPr/>
        </p:nvSpPr>
        <p:spPr>
          <a:xfrm>
            <a:off x="4831888" y="2917332"/>
            <a:ext cx="715485" cy="276999"/>
          </a:xfrm>
          <a:prstGeom prst="rect">
            <a:avLst/>
          </a:prstGeom>
          <a:noFill/>
        </p:spPr>
        <p:txBody>
          <a:bodyPr wrap="square" rtlCol="0">
            <a:spAutoFit/>
          </a:bodyPr>
          <a:lstStyle/>
          <a:p>
            <a:pPr algn="ctr"/>
            <a:r>
              <a:rPr kumimoji="1" lang="ja-JP" altLang="en-US" sz="1200" dirty="0"/>
              <a:t>誤差</a:t>
            </a:r>
            <a:endParaRPr kumimoji="1" lang="ja-JP" altLang="en-US" sz="1400" dirty="0"/>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DA0EC39C-8DAB-46A4-9376-B85FFA9839C4}"/>
                  </a:ext>
                </a:extLst>
              </p:cNvPr>
              <p:cNvSpPr txBox="1"/>
              <p:nvPr/>
            </p:nvSpPr>
            <p:spPr>
              <a:xfrm>
                <a:off x="6998550" y="3425086"/>
                <a:ext cx="3911864" cy="830997"/>
              </a:xfrm>
              <a:prstGeom prst="rect">
                <a:avLst/>
              </a:prstGeom>
              <a:noFill/>
            </p:spPr>
            <p:txBody>
              <a:bodyPr wrap="square" rtlCol="0">
                <a:spAutoFit/>
              </a:bodyPr>
              <a:lstStyle/>
              <a:p>
                <a14:m>
                  <m:oMath xmlns:m="http://schemas.openxmlformats.org/officeDocument/2006/math">
                    <m:r>
                      <a:rPr kumimoji="1" lang="en-US" altLang="ja-JP" sz="1600" b="0" i="1" smtClean="0">
                        <a:latin typeface="Cambria Math" panose="02040503050406030204" pitchFamily="18" charset="0"/>
                      </a:rPr>
                      <m:t>𝑔</m:t>
                    </m:r>
                    <m:d>
                      <m:dPr>
                        <m:begChr m:val="["/>
                        <m:endChr m:val="]"/>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𝑡</m:t>
                        </m:r>
                      </m:e>
                    </m:d>
                  </m:oMath>
                </a14:m>
                <a:r>
                  <a:rPr kumimoji="1" lang="ja-JP" altLang="en-US" sz="1600" dirty="0"/>
                  <a:t>：時系列の非周期性</a:t>
                </a:r>
                <a:endParaRPr kumimoji="1" lang="en-US" altLang="ja-JP" sz="1600" dirty="0"/>
              </a:p>
              <a:p>
                <a14:m>
                  <m:oMath xmlns:m="http://schemas.openxmlformats.org/officeDocument/2006/math">
                    <m:r>
                      <a:rPr kumimoji="1" lang="en-US" altLang="ja-JP" sz="1600" i="1" smtClean="0">
                        <a:latin typeface="Cambria Math" panose="02040503050406030204" pitchFamily="18" charset="0"/>
                      </a:rPr>
                      <m:t>𝑠</m:t>
                    </m:r>
                    <m:d>
                      <m:dPr>
                        <m:begChr m:val="["/>
                        <m:endChr m:val="]"/>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𝑡</m:t>
                        </m:r>
                      </m:e>
                    </m:d>
                  </m:oMath>
                </a14:m>
                <a:r>
                  <a:rPr kumimoji="1" lang="ja-JP" altLang="en-US" sz="1600" dirty="0"/>
                  <a:t>：季節性などの周期性（年／週／日）</a:t>
                </a:r>
                <a:endParaRPr kumimoji="1" lang="en-US" altLang="ja-JP" sz="1600" dirty="0"/>
              </a:p>
              <a:p>
                <a14:m>
                  <m:oMath xmlns:m="http://schemas.openxmlformats.org/officeDocument/2006/math">
                    <m:r>
                      <a:rPr kumimoji="1" lang="en-US" altLang="ja-JP" sz="1600" b="0" i="1" smtClean="0">
                        <a:latin typeface="Cambria Math" panose="02040503050406030204" pitchFamily="18" charset="0"/>
                      </a:rPr>
                      <m:t>h</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𝑡</m:t>
                    </m:r>
                    <m:r>
                      <a:rPr kumimoji="1" lang="en-US" altLang="ja-JP" sz="1600" i="1">
                        <a:latin typeface="Cambria Math" panose="02040503050406030204" pitchFamily="18" charset="0"/>
                      </a:rPr>
                      <m:t>]</m:t>
                    </m:r>
                  </m:oMath>
                </a14:m>
                <a:r>
                  <a:rPr kumimoji="1" lang="ja-JP" altLang="en-US" sz="1600" dirty="0"/>
                  <a:t>：祝日休日の影響</a:t>
                </a:r>
              </a:p>
            </p:txBody>
          </p:sp>
        </mc:Choice>
        <mc:Fallback xmlns="">
          <p:sp>
            <p:nvSpPr>
              <p:cNvPr id="45" name="テキスト ボックス 44">
                <a:extLst>
                  <a:ext uri="{FF2B5EF4-FFF2-40B4-BE49-F238E27FC236}">
                    <a16:creationId xmlns:a16="http://schemas.microsoft.com/office/drawing/2014/main" id="{DA0EC39C-8DAB-46A4-9376-B85FFA9839C4}"/>
                  </a:ext>
                </a:extLst>
              </p:cNvPr>
              <p:cNvSpPr txBox="1">
                <a:spLocks noRot="1" noChangeAspect="1" noMove="1" noResize="1" noEditPoints="1" noAdjustHandles="1" noChangeArrowheads="1" noChangeShapeType="1" noTextEdit="1"/>
              </p:cNvSpPr>
              <p:nvPr/>
            </p:nvSpPr>
            <p:spPr>
              <a:xfrm>
                <a:off x="6998550" y="3425086"/>
                <a:ext cx="3911864" cy="830997"/>
              </a:xfrm>
              <a:prstGeom prst="rect">
                <a:avLst/>
              </a:prstGeom>
              <a:blipFill>
                <a:blip r:embed="rId5"/>
                <a:stretch>
                  <a:fillRect t="-2206" b="-8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CFF797F5-2223-476A-9CE8-3CA1B4B0803D}"/>
                  </a:ext>
                </a:extLst>
              </p:cNvPr>
              <p:cNvSpPr txBox="1"/>
              <p:nvPr/>
            </p:nvSpPr>
            <p:spPr>
              <a:xfrm>
                <a:off x="388260" y="1800981"/>
                <a:ext cx="5496356" cy="369332"/>
              </a:xfrm>
              <a:prstGeom prst="rect">
                <a:avLst/>
              </a:prstGeom>
              <a:noFill/>
            </p:spPr>
            <p:txBody>
              <a:bodyPr wrap="square" rtlCol="0">
                <a:spAutoFit/>
              </a:bodyPr>
              <a:lstStyle/>
              <a:p>
                <a:pPr algn="ctr"/>
                <a:r>
                  <a:rPr kumimoji="1" lang="ja-JP" altLang="en-US" dirty="0">
                    <a:solidFill>
                      <a:schemeClr val="tx1"/>
                    </a:solidFill>
                  </a:rPr>
                  <a:t>一般的な時系列モデルは、次数</a:t>
                </a:r>
                <a14:m>
                  <m:oMath xmlns:m="http://schemas.openxmlformats.org/officeDocument/2006/math">
                    <m:r>
                      <a:rPr kumimoji="1" lang="en-US" altLang="ja-JP" b="0" i="0"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𝑝</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𝑞</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𝑑</m:t>
                    </m:r>
                    <m:r>
                      <a:rPr kumimoji="1" lang="en-US" altLang="ja-JP" b="0" i="1" smtClean="0">
                        <a:solidFill>
                          <a:schemeClr val="tx1"/>
                        </a:solidFill>
                        <a:latin typeface="Cambria Math" panose="02040503050406030204" pitchFamily="18" charset="0"/>
                      </a:rPr>
                      <m:t>)</m:t>
                    </m:r>
                  </m:oMath>
                </a14:m>
                <a:r>
                  <a:rPr kumimoji="1" lang="ja-JP" altLang="en-US" dirty="0">
                    <a:solidFill>
                      <a:schemeClr val="tx1"/>
                    </a:solidFill>
                  </a:rPr>
                  <a:t>に強く影響する</a:t>
                </a:r>
              </a:p>
            </p:txBody>
          </p:sp>
        </mc:Choice>
        <mc:Fallback xmlns="">
          <p:sp>
            <p:nvSpPr>
              <p:cNvPr id="46" name="テキスト ボックス 45">
                <a:extLst>
                  <a:ext uri="{FF2B5EF4-FFF2-40B4-BE49-F238E27FC236}">
                    <a16:creationId xmlns:a16="http://schemas.microsoft.com/office/drawing/2014/main" id="{CFF797F5-2223-476A-9CE8-3CA1B4B0803D}"/>
                  </a:ext>
                </a:extLst>
              </p:cNvPr>
              <p:cNvSpPr txBox="1">
                <a:spLocks noRot="1" noChangeAspect="1" noMove="1" noResize="1" noEditPoints="1" noAdjustHandles="1" noChangeArrowheads="1" noChangeShapeType="1" noTextEdit="1"/>
              </p:cNvSpPr>
              <p:nvPr/>
            </p:nvSpPr>
            <p:spPr>
              <a:xfrm>
                <a:off x="388260" y="1800981"/>
                <a:ext cx="5496356" cy="369332"/>
              </a:xfrm>
              <a:prstGeom prst="rect">
                <a:avLst/>
              </a:prstGeom>
              <a:blipFill>
                <a:blip r:embed="rId6"/>
                <a:stretch>
                  <a:fillRect t="-8197" b="-24590"/>
                </a:stretch>
              </a:blipFill>
            </p:spPr>
            <p:txBody>
              <a:bodyPr/>
              <a:lstStyle/>
              <a:p>
                <a:r>
                  <a:rPr lang="ja-JP" altLang="en-US">
                    <a:noFill/>
                  </a:rPr>
                  <a:t> </a:t>
                </a:r>
              </a:p>
            </p:txBody>
          </p:sp>
        </mc:Fallback>
      </mc:AlternateContent>
      <p:sp>
        <p:nvSpPr>
          <p:cNvPr id="47" name="テキスト ボックス 46">
            <a:extLst>
              <a:ext uri="{FF2B5EF4-FFF2-40B4-BE49-F238E27FC236}">
                <a16:creationId xmlns:a16="http://schemas.microsoft.com/office/drawing/2014/main" id="{645DA8F6-54CF-43B2-9652-6307816F4F65}"/>
              </a:ext>
            </a:extLst>
          </p:cNvPr>
          <p:cNvSpPr txBox="1"/>
          <p:nvPr/>
        </p:nvSpPr>
        <p:spPr>
          <a:xfrm>
            <a:off x="6424748" y="1800981"/>
            <a:ext cx="4996687" cy="369332"/>
          </a:xfrm>
          <a:prstGeom prst="rect">
            <a:avLst/>
          </a:prstGeom>
          <a:noFill/>
        </p:spPr>
        <p:txBody>
          <a:bodyPr wrap="square" rtlCol="0">
            <a:spAutoFit/>
          </a:bodyPr>
          <a:lstStyle/>
          <a:p>
            <a:pPr algn="ctr"/>
            <a:r>
              <a:rPr kumimoji="1" lang="ja-JP" altLang="en-US" dirty="0"/>
              <a:t>比較的わかりやすいパラメータで定常性を制御可能</a:t>
            </a:r>
          </a:p>
        </p:txBody>
      </p:sp>
      <p:sp>
        <p:nvSpPr>
          <p:cNvPr id="48" name="テキスト ボックス 47">
            <a:extLst>
              <a:ext uri="{FF2B5EF4-FFF2-40B4-BE49-F238E27FC236}">
                <a16:creationId xmlns:a16="http://schemas.microsoft.com/office/drawing/2014/main" id="{3497AE68-C8DA-4C12-BDED-E9CCEBD37A15}"/>
              </a:ext>
            </a:extLst>
          </p:cNvPr>
          <p:cNvSpPr txBox="1"/>
          <p:nvPr/>
        </p:nvSpPr>
        <p:spPr>
          <a:xfrm>
            <a:off x="6386932" y="4510489"/>
            <a:ext cx="5069181" cy="338554"/>
          </a:xfrm>
          <a:prstGeom prst="rect">
            <a:avLst/>
          </a:prstGeom>
          <a:noFill/>
        </p:spPr>
        <p:txBody>
          <a:bodyPr wrap="square" rtlCol="0">
            <a:spAutoFit/>
          </a:bodyPr>
          <a:lstStyle/>
          <a:p>
            <a:r>
              <a:rPr kumimoji="1" lang="ja-JP" altLang="en-US" sz="1600" dirty="0"/>
              <a:t>年／週／日の定常性をモデル化するか、フラグで設定できる</a:t>
            </a:r>
            <a:endParaRPr kumimoji="1" lang="en-US" altLang="ja-JP" sz="1600" dirty="0"/>
          </a:p>
        </p:txBody>
      </p:sp>
      <p:sp>
        <p:nvSpPr>
          <p:cNvPr id="49" name="テキスト ボックス 48">
            <a:extLst>
              <a:ext uri="{FF2B5EF4-FFF2-40B4-BE49-F238E27FC236}">
                <a16:creationId xmlns:a16="http://schemas.microsoft.com/office/drawing/2014/main" id="{6EEFE087-CCE1-41B6-875A-F215AF1E9538}"/>
              </a:ext>
            </a:extLst>
          </p:cNvPr>
          <p:cNvSpPr txBox="1"/>
          <p:nvPr/>
        </p:nvSpPr>
        <p:spPr>
          <a:xfrm>
            <a:off x="6424841" y="5204021"/>
            <a:ext cx="5246865" cy="830997"/>
          </a:xfrm>
          <a:prstGeom prst="rect">
            <a:avLst/>
          </a:prstGeom>
          <a:noFill/>
        </p:spPr>
        <p:txBody>
          <a:bodyPr wrap="square" rtlCol="0">
            <a:spAutoFit/>
          </a:bodyPr>
          <a:lstStyle/>
          <a:p>
            <a:r>
              <a:rPr kumimoji="1" lang="ja-JP" altLang="en-US" sz="1600" dirty="0"/>
              <a:t>当然これもハイパーパラメータを持ち、</a:t>
            </a:r>
            <a:r>
              <a:rPr kumimoji="1" lang="en-US" altLang="ja-JP" sz="1600" dirty="0" err="1"/>
              <a:t>optuna</a:t>
            </a:r>
            <a:r>
              <a:rPr kumimoji="1" lang="ja-JP" altLang="en-US" sz="1600" dirty="0"/>
              <a:t>などでチューニングを併用する例が見られるが、今回は使わずにモデル化した。</a:t>
            </a:r>
            <a:endParaRPr kumimoji="1" lang="en-US" altLang="ja-JP" sz="1600" dirty="0"/>
          </a:p>
          <a:p>
            <a:r>
              <a:rPr kumimoji="1" lang="ja-JP" altLang="en-US" sz="1600" dirty="0"/>
              <a:t>（年特性は</a:t>
            </a:r>
            <a:r>
              <a:rPr kumimoji="1" lang="en-US" altLang="ja-JP" sz="1600" dirty="0"/>
              <a:t>OFF</a:t>
            </a:r>
            <a:r>
              <a:rPr kumimoji="1" lang="ja-JP" altLang="en-US" sz="1600" dirty="0"/>
              <a:t>、週／日特性は</a:t>
            </a:r>
            <a:r>
              <a:rPr kumimoji="1" lang="en-US" altLang="ja-JP" sz="1600" dirty="0"/>
              <a:t>ON</a:t>
            </a:r>
            <a:r>
              <a:rPr kumimoji="1" lang="ja-JP" altLang="en-US" sz="1600" dirty="0"/>
              <a:t>にした）</a:t>
            </a:r>
            <a:endParaRPr kumimoji="1" lang="en-US" altLang="ja-JP" sz="1600" dirty="0"/>
          </a:p>
        </p:txBody>
      </p:sp>
      <p:sp>
        <p:nvSpPr>
          <p:cNvPr id="50" name="テキスト ボックス 49">
            <a:extLst>
              <a:ext uri="{FF2B5EF4-FFF2-40B4-BE49-F238E27FC236}">
                <a16:creationId xmlns:a16="http://schemas.microsoft.com/office/drawing/2014/main" id="{6FB4043A-2772-4DD6-88A6-9FABC2873D95}"/>
              </a:ext>
            </a:extLst>
          </p:cNvPr>
          <p:cNvSpPr txBox="1"/>
          <p:nvPr/>
        </p:nvSpPr>
        <p:spPr>
          <a:xfrm>
            <a:off x="5455824" y="1149703"/>
            <a:ext cx="6461356" cy="338554"/>
          </a:xfrm>
          <a:prstGeom prst="rect">
            <a:avLst/>
          </a:prstGeom>
          <a:noFill/>
        </p:spPr>
        <p:txBody>
          <a:bodyPr wrap="square" rtlCol="0">
            <a:spAutoFit/>
          </a:bodyPr>
          <a:lstStyle/>
          <a:p>
            <a:r>
              <a:rPr kumimoji="1" lang="ja-JP" altLang="en-US" sz="1600" dirty="0"/>
              <a:t>定常性を強く仮定しないように制御でき、非定常性を想定するのが望ましい</a:t>
            </a:r>
            <a:endParaRPr kumimoji="1" lang="en-US" altLang="ja-JP" sz="1600" dirty="0"/>
          </a:p>
        </p:txBody>
      </p:sp>
      <p:cxnSp>
        <p:nvCxnSpPr>
          <p:cNvPr id="28" name="直線コネクタ 27">
            <a:extLst>
              <a:ext uri="{FF2B5EF4-FFF2-40B4-BE49-F238E27FC236}">
                <a16:creationId xmlns:a16="http://schemas.microsoft.com/office/drawing/2014/main" id="{0E384348-5140-4C97-BC85-5B525A013624}"/>
              </a:ext>
            </a:extLst>
          </p:cNvPr>
          <p:cNvCxnSpPr>
            <a:cxnSpLocks/>
          </p:cNvCxnSpPr>
          <p:nvPr/>
        </p:nvCxnSpPr>
        <p:spPr>
          <a:xfrm>
            <a:off x="517055" y="2216456"/>
            <a:ext cx="5264620"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A616768-C21E-4777-A4DF-B348F880CAD2}"/>
              </a:ext>
            </a:extLst>
          </p:cNvPr>
          <p:cNvCxnSpPr>
            <a:cxnSpLocks/>
          </p:cNvCxnSpPr>
          <p:nvPr/>
        </p:nvCxnSpPr>
        <p:spPr>
          <a:xfrm>
            <a:off x="6289213" y="2216456"/>
            <a:ext cx="5264620"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318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図 30" descr="グラフィカル ユーザー インターフェイス, グラフ, 折れ線グラフ&#10;&#10;自動的に生成された説明">
            <a:extLst>
              <a:ext uri="{FF2B5EF4-FFF2-40B4-BE49-F238E27FC236}">
                <a16:creationId xmlns:a16="http://schemas.microsoft.com/office/drawing/2014/main" id="{2124EC1E-76B6-463B-A792-9ADB0E5C5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6916" y="2546121"/>
            <a:ext cx="4672026" cy="3117328"/>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評価パターン</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60669"/>
            <a:ext cx="11341887" cy="600165"/>
          </a:xfrm>
        </p:spPr>
        <p:txBody>
          <a:bodyPr/>
          <a:lstStyle/>
          <a:p>
            <a:r>
              <a:rPr lang="ja-JP" altLang="en-US" sz="2800" dirty="0"/>
              <a:t>下記の</a:t>
            </a:r>
            <a:r>
              <a:rPr lang="en-US" altLang="ja-JP" sz="2800" dirty="0"/>
              <a:t>3</a:t>
            </a:r>
            <a:r>
              <a:rPr lang="ja-JP" altLang="en-US" sz="2800" dirty="0"/>
              <a:t>つのパターンを評価する。</a:t>
            </a:r>
            <a:endParaRPr lang="en-US" altLang="ja-JP" sz="2800" dirty="0"/>
          </a:p>
          <a:p>
            <a:pPr lvl="1"/>
            <a:r>
              <a:rPr lang="ja-JP" altLang="en-US" sz="2400" dirty="0"/>
              <a:t>時系列モデルでは、パターン</a:t>
            </a:r>
            <a:r>
              <a:rPr lang="en-US" altLang="ja-JP" sz="2400" dirty="0"/>
              <a:t>(1)</a:t>
            </a:r>
            <a:r>
              <a:rPr lang="ja-JP" altLang="en-US" sz="2400" dirty="0"/>
              <a:t>、</a:t>
            </a:r>
            <a:r>
              <a:rPr lang="en-US" altLang="ja-JP" sz="2400" dirty="0"/>
              <a:t>(3)</a:t>
            </a:r>
            <a:r>
              <a:rPr lang="ja-JP" altLang="en-US" sz="2400" dirty="0"/>
              <a:t>に期待</a:t>
            </a:r>
            <a:endParaRPr lang="en-US" altLang="ja-JP" sz="24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a:t>
            </a:r>
            <a:endParaRPr kumimoji="1" lang="ja-JP" altLang="en-US" sz="1600" b="1" dirty="0">
              <a:solidFill>
                <a:schemeClr val="bg1"/>
              </a:solidFill>
            </a:endParaRPr>
          </a:p>
        </p:txBody>
      </p:sp>
      <p:sp>
        <p:nvSpPr>
          <p:cNvPr id="11" name="テキスト ボックス 10">
            <a:extLst>
              <a:ext uri="{FF2B5EF4-FFF2-40B4-BE49-F238E27FC236}">
                <a16:creationId xmlns:a16="http://schemas.microsoft.com/office/drawing/2014/main" id="{E03A72C4-0B85-4384-901A-DF83CA174355}"/>
              </a:ext>
            </a:extLst>
          </p:cNvPr>
          <p:cNvSpPr txBox="1"/>
          <p:nvPr/>
        </p:nvSpPr>
        <p:spPr>
          <a:xfrm>
            <a:off x="7951510" y="1704357"/>
            <a:ext cx="1278615" cy="369332"/>
          </a:xfrm>
          <a:prstGeom prst="rect">
            <a:avLst/>
          </a:prstGeom>
          <a:noFill/>
        </p:spPr>
        <p:txBody>
          <a:bodyPr wrap="square" rtlCol="0">
            <a:spAutoFit/>
          </a:bodyPr>
          <a:lstStyle/>
          <a:p>
            <a:pPr algn="ctr"/>
            <a:r>
              <a:rPr kumimoji="1" lang="ja-JP" altLang="en-US" dirty="0"/>
              <a:t>平常期間</a:t>
            </a:r>
            <a:endParaRPr kumimoji="1" lang="ja-JP" altLang="en-US" dirty="0">
              <a:solidFill>
                <a:schemeClr val="tx1"/>
              </a:solidFill>
            </a:endParaRPr>
          </a:p>
        </p:txBody>
      </p:sp>
      <p:cxnSp>
        <p:nvCxnSpPr>
          <p:cNvPr id="4" name="直線矢印コネクタ 3">
            <a:extLst>
              <a:ext uri="{FF2B5EF4-FFF2-40B4-BE49-F238E27FC236}">
                <a16:creationId xmlns:a16="http://schemas.microsoft.com/office/drawing/2014/main" id="{576F1D8A-D6EF-48EC-8C66-5A009D1D969C}"/>
              </a:ext>
            </a:extLst>
          </p:cNvPr>
          <p:cNvCxnSpPr>
            <a:cxnSpLocks/>
          </p:cNvCxnSpPr>
          <p:nvPr/>
        </p:nvCxnSpPr>
        <p:spPr>
          <a:xfrm>
            <a:off x="7591321" y="2076530"/>
            <a:ext cx="196021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904EC9CD-7F92-4AB8-BF13-54865F9A696E}"/>
              </a:ext>
            </a:extLst>
          </p:cNvPr>
          <p:cNvCxnSpPr/>
          <p:nvPr/>
        </p:nvCxnSpPr>
        <p:spPr>
          <a:xfrm>
            <a:off x="9657555" y="2563004"/>
            <a:ext cx="1005897" cy="0"/>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ABAD71E-41EC-42CA-B605-B89EDEAB3A4D}"/>
              </a:ext>
            </a:extLst>
          </p:cNvPr>
          <p:cNvSpPr txBox="1"/>
          <p:nvPr/>
        </p:nvSpPr>
        <p:spPr>
          <a:xfrm>
            <a:off x="9522871" y="2190132"/>
            <a:ext cx="1278615" cy="338554"/>
          </a:xfrm>
          <a:prstGeom prst="rect">
            <a:avLst/>
          </a:prstGeom>
          <a:noFill/>
        </p:spPr>
        <p:txBody>
          <a:bodyPr wrap="square" rtlCol="0">
            <a:spAutoFit/>
          </a:bodyPr>
          <a:lstStyle/>
          <a:p>
            <a:pPr algn="ctr"/>
            <a:r>
              <a:rPr kumimoji="1" lang="ja-JP" altLang="en-US" sz="1600" dirty="0"/>
              <a:t>悪化前半</a:t>
            </a:r>
            <a:endParaRPr kumimoji="1" lang="ja-JP" altLang="en-US" sz="1600" dirty="0">
              <a:solidFill>
                <a:schemeClr val="tx1"/>
              </a:solidFill>
            </a:endParaRPr>
          </a:p>
        </p:txBody>
      </p:sp>
      <p:cxnSp>
        <p:nvCxnSpPr>
          <p:cNvPr id="15" name="直線矢印コネクタ 14">
            <a:extLst>
              <a:ext uri="{FF2B5EF4-FFF2-40B4-BE49-F238E27FC236}">
                <a16:creationId xmlns:a16="http://schemas.microsoft.com/office/drawing/2014/main" id="{A5EF8A31-41A6-43B2-85AD-DADC42241B64}"/>
              </a:ext>
            </a:extLst>
          </p:cNvPr>
          <p:cNvCxnSpPr/>
          <p:nvPr/>
        </p:nvCxnSpPr>
        <p:spPr>
          <a:xfrm>
            <a:off x="10724293" y="2563004"/>
            <a:ext cx="1005897" cy="0"/>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F6E1A222-0452-46D7-9D39-5D4CA0BC9E98}"/>
              </a:ext>
            </a:extLst>
          </p:cNvPr>
          <p:cNvSpPr txBox="1"/>
          <p:nvPr/>
        </p:nvSpPr>
        <p:spPr>
          <a:xfrm>
            <a:off x="10606643" y="2190132"/>
            <a:ext cx="1278615" cy="338554"/>
          </a:xfrm>
          <a:prstGeom prst="rect">
            <a:avLst/>
          </a:prstGeom>
          <a:noFill/>
        </p:spPr>
        <p:txBody>
          <a:bodyPr wrap="square" rtlCol="0">
            <a:spAutoFit/>
          </a:bodyPr>
          <a:lstStyle/>
          <a:p>
            <a:pPr algn="ctr"/>
            <a:r>
              <a:rPr kumimoji="1" lang="ja-JP" altLang="en-US" sz="1600" dirty="0"/>
              <a:t>悪化後半</a:t>
            </a:r>
            <a:endParaRPr kumimoji="1" lang="ja-JP" altLang="en-US" sz="1600" dirty="0">
              <a:solidFill>
                <a:schemeClr val="tx1"/>
              </a:solidFill>
            </a:endParaRPr>
          </a:p>
        </p:txBody>
      </p:sp>
      <p:cxnSp>
        <p:nvCxnSpPr>
          <p:cNvPr id="17" name="直線矢印コネクタ 16">
            <a:extLst>
              <a:ext uri="{FF2B5EF4-FFF2-40B4-BE49-F238E27FC236}">
                <a16:creationId xmlns:a16="http://schemas.microsoft.com/office/drawing/2014/main" id="{4C87E57A-E3C5-4C59-9B25-83CE8F915A6F}"/>
              </a:ext>
            </a:extLst>
          </p:cNvPr>
          <p:cNvCxnSpPr>
            <a:cxnSpLocks/>
          </p:cNvCxnSpPr>
          <p:nvPr/>
        </p:nvCxnSpPr>
        <p:spPr>
          <a:xfrm>
            <a:off x="9623095" y="2073689"/>
            <a:ext cx="2156232" cy="0"/>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992A8AF2-65E2-42F1-9BDF-13BCC930CB4A}"/>
              </a:ext>
            </a:extLst>
          </p:cNvPr>
          <p:cNvCxnSpPr/>
          <p:nvPr/>
        </p:nvCxnSpPr>
        <p:spPr>
          <a:xfrm>
            <a:off x="7584920" y="2563004"/>
            <a:ext cx="10058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26800FF-6096-44B8-86C3-39B7F72E0F77}"/>
              </a:ext>
            </a:extLst>
          </p:cNvPr>
          <p:cNvSpPr txBox="1"/>
          <p:nvPr/>
        </p:nvSpPr>
        <p:spPr>
          <a:xfrm>
            <a:off x="7412477" y="2190132"/>
            <a:ext cx="1278615" cy="338554"/>
          </a:xfrm>
          <a:prstGeom prst="rect">
            <a:avLst/>
          </a:prstGeom>
          <a:noFill/>
        </p:spPr>
        <p:txBody>
          <a:bodyPr wrap="square" rtlCol="0">
            <a:spAutoFit/>
          </a:bodyPr>
          <a:lstStyle/>
          <a:p>
            <a:pPr algn="ctr"/>
            <a:r>
              <a:rPr kumimoji="1" lang="ja-JP" altLang="en-US" sz="1600" dirty="0"/>
              <a:t>平常前半</a:t>
            </a:r>
            <a:endParaRPr kumimoji="1" lang="ja-JP" altLang="en-US" sz="1600" dirty="0">
              <a:solidFill>
                <a:schemeClr val="tx1"/>
              </a:solidFill>
            </a:endParaRPr>
          </a:p>
        </p:txBody>
      </p:sp>
      <p:cxnSp>
        <p:nvCxnSpPr>
          <p:cNvPr id="20" name="直線矢印コネクタ 19">
            <a:extLst>
              <a:ext uri="{FF2B5EF4-FFF2-40B4-BE49-F238E27FC236}">
                <a16:creationId xmlns:a16="http://schemas.microsoft.com/office/drawing/2014/main" id="{FBA51F21-7927-4BFC-962A-03E6A1C99586}"/>
              </a:ext>
            </a:extLst>
          </p:cNvPr>
          <p:cNvCxnSpPr/>
          <p:nvPr/>
        </p:nvCxnSpPr>
        <p:spPr>
          <a:xfrm>
            <a:off x="8651658" y="2563004"/>
            <a:ext cx="10058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7E22315D-3922-4E0A-A1F3-65AA6B139C5B}"/>
              </a:ext>
            </a:extLst>
          </p:cNvPr>
          <p:cNvSpPr txBox="1"/>
          <p:nvPr/>
        </p:nvSpPr>
        <p:spPr>
          <a:xfrm>
            <a:off x="8496249" y="2190132"/>
            <a:ext cx="1278615" cy="338554"/>
          </a:xfrm>
          <a:prstGeom prst="rect">
            <a:avLst/>
          </a:prstGeom>
          <a:noFill/>
        </p:spPr>
        <p:txBody>
          <a:bodyPr wrap="square" rtlCol="0">
            <a:spAutoFit/>
          </a:bodyPr>
          <a:lstStyle/>
          <a:p>
            <a:pPr algn="ctr"/>
            <a:r>
              <a:rPr kumimoji="1" lang="ja-JP" altLang="en-US" sz="1600" dirty="0"/>
              <a:t>平常後半</a:t>
            </a:r>
            <a:endParaRPr kumimoji="1" lang="ja-JP" altLang="en-US" sz="1600" dirty="0">
              <a:solidFill>
                <a:schemeClr val="tx1"/>
              </a:solidFill>
            </a:endParaRPr>
          </a:p>
        </p:txBody>
      </p:sp>
      <p:sp>
        <p:nvSpPr>
          <p:cNvPr id="22" name="テキスト ボックス 21">
            <a:extLst>
              <a:ext uri="{FF2B5EF4-FFF2-40B4-BE49-F238E27FC236}">
                <a16:creationId xmlns:a16="http://schemas.microsoft.com/office/drawing/2014/main" id="{23BDCD72-7055-4373-9776-5D971348F336}"/>
              </a:ext>
            </a:extLst>
          </p:cNvPr>
          <p:cNvSpPr txBox="1"/>
          <p:nvPr/>
        </p:nvSpPr>
        <p:spPr>
          <a:xfrm>
            <a:off x="10061904" y="1704357"/>
            <a:ext cx="1278615" cy="369332"/>
          </a:xfrm>
          <a:prstGeom prst="rect">
            <a:avLst/>
          </a:prstGeom>
          <a:noFill/>
        </p:spPr>
        <p:txBody>
          <a:bodyPr wrap="square" rtlCol="0">
            <a:spAutoFit/>
          </a:bodyPr>
          <a:lstStyle/>
          <a:p>
            <a:pPr algn="ctr"/>
            <a:r>
              <a:rPr kumimoji="1" lang="ja-JP" altLang="en-US" dirty="0"/>
              <a:t>悪化期間</a:t>
            </a:r>
            <a:endParaRPr kumimoji="1" lang="ja-JP" altLang="en-US" dirty="0">
              <a:solidFill>
                <a:schemeClr val="tx1"/>
              </a:solidFill>
            </a:endParaRPr>
          </a:p>
        </p:txBody>
      </p:sp>
      <p:graphicFrame>
        <p:nvGraphicFramePr>
          <p:cNvPr id="12" name="表 22">
            <a:extLst>
              <a:ext uri="{FF2B5EF4-FFF2-40B4-BE49-F238E27FC236}">
                <a16:creationId xmlns:a16="http://schemas.microsoft.com/office/drawing/2014/main" id="{681E6229-3A5F-405D-96CA-FA1CB554A9E1}"/>
              </a:ext>
            </a:extLst>
          </p:cNvPr>
          <p:cNvGraphicFramePr>
            <a:graphicFrameLocks noGrp="1"/>
          </p:cNvGraphicFramePr>
          <p:nvPr>
            <p:extLst>
              <p:ext uri="{D42A27DB-BD31-4B8C-83A1-F6EECF244321}">
                <p14:modId xmlns:p14="http://schemas.microsoft.com/office/powerpoint/2010/main" val="2940184699"/>
              </p:ext>
            </p:extLst>
          </p:nvPr>
        </p:nvGraphicFramePr>
        <p:xfrm>
          <a:off x="138588" y="2467193"/>
          <a:ext cx="6677259" cy="1483360"/>
        </p:xfrm>
        <a:graphic>
          <a:graphicData uri="http://schemas.openxmlformats.org/drawingml/2006/table">
            <a:tbl>
              <a:tblPr firstRow="1" bandRow="1">
                <a:tableStyleId>{5C22544A-7EE6-4342-B048-85BDC9FD1C3A}</a:tableStyleId>
              </a:tblPr>
              <a:tblGrid>
                <a:gridCol w="1277259">
                  <a:extLst>
                    <a:ext uri="{9D8B030D-6E8A-4147-A177-3AD203B41FA5}">
                      <a16:colId xmlns:a16="http://schemas.microsoft.com/office/drawing/2014/main" val="408784757"/>
                    </a:ext>
                  </a:extLst>
                </a:gridCol>
                <a:gridCol w="1800000">
                  <a:extLst>
                    <a:ext uri="{9D8B030D-6E8A-4147-A177-3AD203B41FA5}">
                      <a16:colId xmlns:a16="http://schemas.microsoft.com/office/drawing/2014/main" val="1978866858"/>
                    </a:ext>
                  </a:extLst>
                </a:gridCol>
                <a:gridCol w="1800000">
                  <a:extLst>
                    <a:ext uri="{9D8B030D-6E8A-4147-A177-3AD203B41FA5}">
                      <a16:colId xmlns:a16="http://schemas.microsoft.com/office/drawing/2014/main" val="3670368124"/>
                    </a:ext>
                  </a:extLst>
                </a:gridCol>
                <a:gridCol w="1800000">
                  <a:extLst>
                    <a:ext uri="{9D8B030D-6E8A-4147-A177-3AD203B41FA5}">
                      <a16:colId xmlns:a16="http://schemas.microsoft.com/office/drawing/2014/main" val="3980178785"/>
                    </a:ext>
                  </a:extLst>
                </a:gridCol>
              </a:tblGrid>
              <a:tr h="370840">
                <a:tc>
                  <a:txBody>
                    <a:bodyPr/>
                    <a:lstStyle/>
                    <a:p>
                      <a:r>
                        <a:rPr kumimoji="1" lang="en-US" altLang="ja-JP" dirty="0"/>
                        <a: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パターン</a:t>
                      </a:r>
                      <a:r>
                        <a:rPr kumimoji="1" lang="en-US" altLang="ja-JP" dirty="0"/>
                        <a:t>(1)</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パターン</a:t>
                      </a:r>
                      <a:r>
                        <a:rPr kumimoji="1" lang="en-US" altLang="ja-JP" dirty="0"/>
                        <a:t>(2)</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パターン</a:t>
                      </a:r>
                      <a:r>
                        <a:rPr kumimoji="1" lang="en-US" altLang="ja-JP" dirty="0"/>
                        <a:t>(3)</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4454913"/>
                  </a:ext>
                </a:extLst>
              </a:tr>
              <a:tr h="370840">
                <a:tc>
                  <a:txBody>
                    <a:bodyPr/>
                    <a:lstStyle/>
                    <a:p>
                      <a:r>
                        <a:rPr kumimoji="1" lang="ja-JP" altLang="en-US" dirty="0"/>
                        <a:t>学習期間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1"/>
                          </a:solidFill>
                        </a:rPr>
                        <a:t>平常前半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1"/>
                          </a:solidFill>
                        </a:rPr>
                        <a:t>平常後半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4"/>
                          </a:solidFill>
                        </a:rPr>
                        <a:t>悪化前半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7730280"/>
                  </a:ext>
                </a:extLst>
              </a:tr>
              <a:tr h="370840">
                <a:tc>
                  <a:txBody>
                    <a:bodyPr/>
                    <a:lstStyle/>
                    <a:p>
                      <a:r>
                        <a:rPr kumimoji="1" lang="ja-JP" altLang="en-US" dirty="0"/>
                        <a:t>予測期間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1"/>
                          </a:solidFill>
                        </a:rPr>
                        <a:t>平常後半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4"/>
                          </a:solidFill>
                        </a:rPr>
                        <a:t>悪化前半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accent4"/>
                          </a:solidFill>
                        </a:rPr>
                        <a:t>悪化後半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292381"/>
                  </a:ext>
                </a:extLst>
              </a:tr>
              <a:tr h="370840">
                <a:tc>
                  <a:txBody>
                    <a:bodyPr/>
                    <a:lstStyle/>
                    <a:p>
                      <a:r>
                        <a:rPr kumimoji="1" lang="ja-JP" altLang="en-US" dirty="0"/>
                        <a:t>状況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平常が続く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悪化し始める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悪化が続く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7097"/>
                  </a:ext>
                </a:extLst>
              </a:tr>
            </a:tbl>
          </a:graphicData>
        </a:graphic>
      </p:graphicFrame>
      <p:sp>
        <p:nvSpPr>
          <p:cNvPr id="24" name="二等辺三角形 23">
            <a:extLst>
              <a:ext uri="{FF2B5EF4-FFF2-40B4-BE49-F238E27FC236}">
                <a16:creationId xmlns:a16="http://schemas.microsoft.com/office/drawing/2014/main" id="{638CD2A8-3D36-489E-8D89-82CB79822C37}"/>
              </a:ext>
            </a:extLst>
          </p:cNvPr>
          <p:cNvSpPr/>
          <p:nvPr/>
        </p:nvSpPr>
        <p:spPr>
          <a:xfrm flipV="1">
            <a:off x="3605688" y="4145631"/>
            <a:ext cx="851665" cy="22908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テキスト ボックス 24">
            <a:extLst>
              <a:ext uri="{FF2B5EF4-FFF2-40B4-BE49-F238E27FC236}">
                <a16:creationId xmlns:a16="http://schemas.microsoft.com/office/drawing/2014/main" id="{BF84E1E1-0028-4501-BBA0-6100FFA69FA8}"/>
              </a:ext>
            </a:extLst>
          </p:cNvPr>
          <p:cNvSpPr txBox="1"/>
          <p:nvPr/>
        </p:nvSpPr>
        <p:spPr>
          <a:xfrm>
            <a:off x="3117776" y="4669119"/>
            <a:ext cx="1846538" cy="646331"/>
          </a:xfrm>
          <a:prstGeom prst="rect">
            <a:avLst/>
          </a:prstGeom>
          <a:noFill/>
        </p:spPr>
        <p:txBody>
          <a:bodyPr wrap="square" rtlCol="0">
            <a:spAutoFit/>
          </a:bodyPr>
          <a:lstStyle/>
          <a:p>
            <a:pPr algn="ctr"/>
            <a:r>
              <a:rPr kumimoji="1" lang="ja-JP" altLang="en-US" dirty="0">
                <a:solidFill>
                  <a:schemeClr val="tx1"/>
                </a:solidFill>
              </a:rPr>
              <a:t>直近の傾向から判断できなさそう</a:t>
            </a:r>
          </a:p>
        </p:txBody>
      </p:sp>
      <p:sp>
        <p:nvSpPr>
          <p:cNvPr id="27" name="二等辺三角形 26">
            <a:extLst>
              <a:ext uri="{FF2B5EF4-FFF2-40B4-BE49-F238E27FC236}">
                <a16:creationId xmlns:a16="http://schemas.microsoft.com/office/drawing/2014/main" id="{519021FB-5601-4632-BEE1-258EF42C03EB}"/>
              </a:ext>
            </a:extLst>
          </p:cNvPr>
          <p:cNvSpPr/>
          <p:nvPr/>
        </p:nvSpPr>
        <p:spPr>
          <a:xfrm flipV="1">
            <a:off x="5558313" y="4145630"/>
            <a:ext cx="851665" cy="22908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二等辺三角形 27">
            <a:extLst>
              <a:ext uri="{FF2B5EF4-FFF2-40B4-BE49-F238E27FC236}">
                <a16:creationId xmlns:a16="http://schemas.microsoft.com/office/drawing/2014/main" id="{31873FE3-CAA2-404D-A851-F80467937BE5}"/>
              </a:ext>
            </a:extLst>
          </p:cNvPr>
          <p:cNvSpPr/>
          <p:nvPr/>
        </p:nvSpPr>
        <p:spPr>
          <a:xfrm flipV="1">
            <a:off x="1770948" y="4145630"/>
            <a:ext cx="851665" cy="22908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C0643D1E-275B-4BEA-AFA3-8A350D9A42CB}"/>
              </a:ext>
            </a:extLst>
          </p:cNvPr>
          <p:cNvSpPr txBox="1"/>
          <p:nvPr/>
        </p:nvSpPr>
        <p:spPr>
          <a:xfrm>
            <a:off x="1223613" y="4669120"/>
            <a:ext cx="1846538" cy="646331"/>
          </a:xfrm>
          <a:prstGeom prst="rect">
            <a:avLst/>
          </a:prstGeom>
          <a:noFill/>
        </p:spPr>
        <p:txBody>
          <a:bodyPr wrap="square" rtlCol="0">
            <a:spAutoFit/>
          </a:bodyPr>
          <a:lstStyle/>
          <a:p>
            <a:pPr algn="ctr"/>
            <a:r>
              <a:rPr kumimoji="1" lang="ja-JP" altLang="en-US" dirty="0">
                <a:solidFill>
                  <a:schemeClr val="tx1"/>
                </a:solidFill>
              </a:rPr>
              <a:t>直近の傾向から予測できるかも</a:t>
            </a:r>
          </a:p>
        </p:txBody>
      </p:sp>
      <p:sp>
        <p:nvSpPr>
          <p:cNvPr id="30" name="テキスト ボックス 29">
            <a:extLst>
              <a:ext uri="{FF2B5EF4-FFF2-40B4-BE49-F238E27FC236}">
                <a16:creationId xmlns:a16="http://schemas.microsoft.com/office/drawing/2014/main" id="{23AC753D-1A95-4B8B-8F6B-AC6F71372263}"/>
              </a:ext>
            </a:extLst>
          </p:cNvPr>
          <p:cNvSpPr txBox="1"/>
          <p:nvPr/>
        </p:nvSpPr>
        <p:spPr>
          <a:xfrm>
            <a:off x="5088283" y="4669119"/>
            <a:ext cx="1846538" cy="646331"/>
          </a:xfrm>
          <a:prstGeom prst="rect">
            <a:avLst/>
          </a:prstGeom>
          <a:noFill/>
        </p:spPr>
        <p:txBody>
          <a:bodyPr wrap="square" rtlCol="0">
            <a:spAutoFit/>
          </a:bodyPr>
          <a:lstStyle/>
          <a:p>
            <a:pPr algn="ctr"/>
            <a:r>
              <a:rPr kumimoji="1" lang="ja-JP" altLang="en-US" dirty="0">
                <a:solidFill>
                  <a:schemeClr val="tx1"/>
                </a:solidFill>
              </a:rPr>
              <a:t>直近の傾向から予測できるかも</a:t>
            </a:r>
          </a:p>
        </p:txBody>
      </p:sp>
    </p:spTree>
    <p:extLst>
      <p:ext uri="{BB962C8B-B14F-4D97-AF65-F5344CB8AC3E}">
        <p14:creationId xmlns:p14="http://schemas.microsoft.com/office/powerpoint/2010/main" val="2830504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(1) </a:t>
            </a:r>
            <a:r>
              <a:rPr lang="ja-JP" altLang="en-US" sz="2800" b="1" dirty="0">
                <a:solidFill>
                  <a:schemeClr val="bg1"/>
                </a:solidFill>
              </a:rPr>
              <a:t>平常後半予測</a:t>
            </a:r>
            <a:r>
              <a:rPr lang="ja-JP" altLang="en-US" dirty="0"/>
              <a:t>：導電率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目的変数の時系列モデルなら、平常時を大きく逸脱せずに予測できる。</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70805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F4F7CE7-559B-4B19-B7D3-D4FD019B79DB}"/>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graphicFrame>
        <p:nvGraphicFramePr>
          <p:cNvPr id="11" name="表 13">
            <a:extLst>
              <a:ext uri="{FF2B5EF4-FFF2-40B4-BE49-F238E27FC236}">
                <a16:creationId xmlns:a16="http://schemas.microsoft.com/office/drawing/2014/main" id="{FA6DC153-AA25-4E0B-90AF-6D9E8D676DFC}"/>
              </a:ext>
            </a:extLst>
          </p:cNvPr>
          <p:cNvGraphicFramePr>
            <a:graphicFrameLocks noGrp="1"/>
          </p:cNvGraphicFramePr>
          <p:nvPr>
            <p:extLst>
              <p:ext uri="{D42A27DB-BD31-4B8C-83A1-F6EECF244321}">
                <p14:modId xmlns:p14="http://schemas.microsoft.com/office/powerpoint/2010/main" val="54567063"/>
              </p:ext>
            </p:extLst>
          </p:nvPr>
        </p:nvGraphicFramePr>
        <p:xfrm>
          <a:off x="352194"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0.81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3.87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506AC43D-CAD4-4CEC-8282-6386D37E6BB9}"/>
                  </a:ext>
                </a:extLst>
              </p:cNvPr>
              <p:cNvSpPr txBox="1"/>
              <p:nvPr/>
            </p:nvSpPr>
            <p:spPr>
              <a:xfrm>
                <a:off x="10457800" y="5971313"/>
                <a:ext cx="1549981" cy="307777"/>
              </a:xfrm>
              <a:prstGeom prst="rect">
                <a:avLst/>
              </a:prstGeom>
              <a:noFill/>
            </p:spPr>
            <p:txBody>
              <a:bodyPr wrap="square" rtlCol="0">
                <a:spAutoFit/>
              </a:bodyPr>
              <a:lstStyle/>
              <a:p>
                <a:pPr algn="ctr"/>
                <a:r>
                  <a:rPr kumimoji="1" lang="en-US" altLang="ja-JP" sz="1400" dirty="0"/>
                  <a:t>RMSE </a:t>
                </a: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𝜇</m:t>
                    </m:r>
                    <m:r>
                      <m:rPr>
                        <m:sty m:val="p"/>
                      </m:rPr>
                      <a:rPr kumimoji="1" lang="en-US" altLang="ja-JP" sz="1400" b="0" i="0" smtClean="0">
                        <a:latin typeface="Cambria Math" panose="02040503050406030204" pitchFamily="18" charset="0"/>
                      </a:rPr>
                      <m:t>S</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cm</m:t>
                    </m:r>
                    <m:r>
                      <a:rPr kumimoji="1" lang="en-US" altLang="ja-JP" sz="1400" b="0" i="1" smtClean="0">
                        <a:latin typeface="Cambria Math" panose="02040503050406030204" pitchFamily="18" charset="0"/>
                      </a:rPr>
                      <m:t>]</m:t>
                    </m:r>
                  </m:oMath>
                </a14:m>
                <a:endParaRPr kumimoji="1" lang="ja-JP" altLang="en-US" sz="1400" dirty="0"/>
              </a:p>
            </p:txBody>
          </p:sp>
        </mc:Choice>
        <mc:Fallback xmlns="">
          <p:sp>
            <p:nvSpPr>
              <p:cNvPr id="15" name="テキスト ボックス 14">
                <a:extLst>
                  <a:ext uri="{FF2B5EF4-FFF2-40B4-BE49-F238E27FC236}">
                    <a16:creationId xmlns:a16="http://schemas.microsoft.com/office/drawing/2014/main" id="{506AC43D-CAD4-4CEC-8282-6386D37E6BB9}"/>
                  </a:ext>
                </a:extLst>
              </p:cNvPr>
              <p:cNvSpPr txBox="1">
                <a:spLocks noRot="1" noChangeAspect="1" noMove="1" noResize="1" noEditPoints="1" noAdjustHandles="1" noChangeArrowheads="1" noChangeShapeType="1" noTextEdit="1"/>
              </p:cNvSpPr>
              <p:nvPr/>
            </p:nvSpPr>
            <p:spPr>
              <a:xfrm>
                <a:off x="10457800" y="5971313"/>
                <a:ext cx="1549981" cy="307777"/>
              </a:xfrm>
              <a:prstGeom prst="rect">
                <a:avLst/>
              </a:prstGeom>
              <a:blipFill>
                <a:blip r:embed="rId5"/>
                <a:stretch>
                  <a:fillRect t="-4000" b="-20000"/>
                </a:stretch>
              </a:blipFill>
            </p:spPr>
            <p:txBody>
              <a:bodyPr/>
              <a:lstStyle/>
              <a:p>
                <a:r>
                  <a:rPr lang="ja-JP" altLang="en-US">
                    <a:noFill/>
                  </a:rPr>
                  <a:t> </a:t>
                </a:r>
              </a:p>
            </p:txBody>
          </p:sp>
        </mc:Fallback>
      </mc:AlternateContent>
      <p:graphicFrame>
        <p:nvGraphicFramePr>
          <p:cNvPr id="16" name="表 13">
            <a:extLst>
              <a:ext uri="{FF2B5EF4-FFF2-40B4-BE49-F238E27FC236}">
                <a16:creationId xmlns:a16="http://schemas.microsoft.com/office/drawing/2014/main" id="{58BBA191-4241-4D4C-9E40-24AF43A1ADC9}"/>
              </a:ext>
            </a:extLst>
          </p:cNvPr>
          <p:cNvGraphicFramePr>
            <a:graphicFrameLocks noGrp="1"/>
          </p:cNvGraphicFramePr>
          <p:nvPr>
            <p:extLst>
              <p:ext uri="{D42A27DB-BD31-4B8C-83A1-F6EECF244321}">
                <p14:modId xmlns:p14="http://schemas.microsoft.com/office/powerpoint/2010/main" val="439147163"/>
              </p:ext>
            </p:extLst>
          </p:nvPr>
        </p:nvGraphicFramePr>
        <p:xfrm>
          <a:off x="4371100"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3.48%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14.9%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1.07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3.84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17" name="表 13">
            <a:extLst>
              <a:ext uri="{FF2B5EF4-FFF2-40B4-BE49-F238E27FC236}">
                <a16:creationId xmlns:a16="http://schemas.microsoft.com/office/drawing/2014/main" id="{6445E734-AD69-460D-A9D8-2E4B3531844A}"/>
              </a:ext>
            </a:extLst>
          </p:cNvPr>
          <p:cNvGraphicFramePr>
            <a:graphicFrameLocks noGrp="1"/>
          </p:cNvGraphicFramePr>
          <p:nvPr>
            <p:extLst>
              <p:ext uri="{D42A27DB-BD31-4B8C-83A1-F6EECF244321}">
                <p14:modId xmlns:p14="http://schemas.microsoft.com/office/powerpoint/2010/main" val="449280142"/>
              </p:ext>
            </p:extLst>
          </p:nvPr>
        </p:nvGraphicFramePr>
        <p:xfrm>
          <a:off x="8409143" y="4822127"/>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4.59%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13.1%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1.49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4.97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18" name="テキスト ボックス 17">
            <a:extLst>
              <a:ext uri="{FF2B5EF4-FFF2-40B4-BE49-F238E27FC236}">
                <a16:creationId xmlns:a16="http://schemas.microsoft.com/office/drawing/2014/main" id="{B0A3EFFD-CFC9-47F4-A705-30468D869AB9}"/>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9" name="テキスト ボックス 18">
            <a:extLst>
              <a:ext uri="{FF2B5EF4-FFF2-40B4-BE49-F238E27FC236}">
                <a16:creationId xmlns:a16="http://schemas.microsoft.com/office/drawing/2014/main" id="{C8B0B518-0270-456F-8C24-8A2B798E46E9}"/>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20" name="テキスト ボックス 19">
            <a:extLst>
              <a:ext uri="{FF2B5EF4-FFF2-40B4-BE49-F238E27FC236}">
                <a16:creationId xmlns:a16="http://schemas.microsoft.com/office/drawing/2014/main" id="{E5D1A884-B8F6-4405-872E-421F05AE3287}"/>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pic>
        <p:nvPicPr>
          <p:cNvPr id="7" name="図 6" descr="グラフィカル ユーザー インターフェイス, グラフ&#10;&#10;自動的に生成された説明">
            <a:extLst>
              <a:ext uri="{FF2B5EF4-FFF2-40B4-BE49-F238E27FC236}">
                <a16:creationId xmlns:a16="http://schemas.microsoft.com/office/drawing/2014/main" id="{4539F50F-61ED-4502-A3CE-55EEB23535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863" y="2215385"/>
            <a:ext cx="3933275" cy="2599961"/>
          </a:xfrm>
          <a:prstGeom prst="rect">
            <a:avLst/>
          </a:prstGeom>
        </p:spPr>
      </p:pic>
      <p:pic>
        <p:nvPicPr>
          <p:cNvPr id="13" name="図 12" descr="グラフィカル ユーザー インターフェイス, グラフ, 折れ線グラフ&#10;&#10;自動的に生成された説明">
            <a:extLst>
              <a:ext uri="{FF2B5EF4-FFF2-40B4-BE49-F238E27FC236}">
                <a16:creationId xmlns:a16="http://schemas.microsoft.com/office/drawing/2014/main" id="{C6F612A8-EA0C-43B6-9531-85B29CCBDD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3345" y="2214581"/>
            <a:ext cx="3933275" cy="2599961"/>
          </a:xfrm>
          <a:prstGeom prst="rect">
            <a:avLst/>
          </a:prstGeom>
        </p:spPr>
      </p:pic>
      <p:pic>
        <p:nvPicPr>
          <p:cNvPr id="21" name="図 20" descr="グラフィカル ユーザー インターフェイス, グラフ, 折れ線グラフ&#10;&#10;自動的に生成された説明">
            <a:extLst>
              <a:ext uri="{FF2B5EF4-FFF2-40B4-BE49-F238E27FC236}">
                <a16:creationId xmlns:a16="http://schemas.microsoft.com/office/drawing/2014/main" id="{3B752759-B69E-4C3C-923E-992F3CE9EB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95773" y="2214581"/>
            <a:ext cx="3936703" cy="2599961"/>
          </a:xfrm>
          <a:prstGeom prst="rect">
            <a:avLst/>
          </a:prstGeom>
        </p:spPr>
      </p:pic>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699BF3A6-EF71-48BA-B30D-007ED67C00EF}"/>
                  </a:ext>
                </a:extLst>
              </p:cNvPr>
              <p:cNvSpPr txBox="1"/>
              <p:nvPr/>
            </p:nvSpPr>
            <p:spPr>
              <a:xfrm rot="16200000">
                <a:off x="-158132" y="2135272"/>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3" name="テキスト ボックス 22">
                <a:extLst>
                  <a:ext uri="{FF2B5EF4-FFF2-40B4-BE49-F238E27FC236}">
                    <a16:creationId xmlns:a16="http://schemas.microsoft.com/office/drawing/2014/main" id="{699BF3A6-EF71-48BA-B30D-007ED67C00EF}"/>
                  </a:ext>
                </a:extLst>
              </p:cNvPr>
              <p:cNvSpPr txBox="1">
                <a:spLocks noRot="1" noChangeAspect="1" noMove="1" noResize="1" noEditPoints="1" noAdjustHandles="1" noChangeArrowheads="1" noChangeShapeType="1" noTextEdit="1"/>
              </p:cNvSpPr>
              <p:nvPr/>
            </p:nvSpPr>
            <p:spPr>
              <a:xfrm rot="16200000">
                <a:off x="-158132" y="2135272"/>
                <a:ext cx="725405" cy="230832"/>
              </a:xfrm>
              <a:prstGeom prst="rect">
                <a:avLst/>
              </a:prstGeom>
              <a:blipFill>
                <a:blip r:embed="rId9"/>
                <a:stretch>
                  <a:fillRect r="-27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1BA9F3F-C7A0-4EAF-A267-71190DD4B80F}"/>
                  </a:ext>
                </a:extLst>
              </p:cNvPr>
              <p:cNvSpPr txBox="1"/>
              <p:nvPr/>
            </p:nvSpPr>
            <p:spPr>
              <a:xfrm rot="16200000">
                <a:off x="3855077" y="2135272"/>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4" name="テキスト ボックス 23">
                <a:extLst>
                  <a:ext uri="{FF2B5EF4-FFF2-40B4-BE49-F238E27FC236}">
                    <a16:creationId xmlns:a16="http://schemas.microsoft.com/office/drawing/2014/main" id="{E1BA9F3F-C7A0-4EAF-A267-71190DD4B80F}"/>
                  </a:ext>
                </a:extLst>
              </p:cNvPr>
              <p:cNvSpPr txBox="1">
                <a:spLocks noRot="1" noChangeAspect="1" noMove="1" noResize="1" noEditPoints="1" noAdjustHandles="1" noChangeArrowheads="1" noChangeShapeType="1" noTextEdit="1"/>
              </p:cNvSpPr>
              <p:nvPr/>
            </p:nvSpPr>
            <p:spPr>
              <a:xfrm rot="16200000">
                <a:off x="3855077" y="2135272"/>
                <a:ext cx="725405" cy="2308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E9D7C96B-B4F5-4BDC-A845-3B2CAC8BB804}"/>
                  </a:ext>
                </a:extLst>
              </p:cNvPr>
              <p:cNvSpPr txBox="1"/>
              <p:nvPr/>
            </p:nvSpPr>
            <p:spPr>
              <a:xfrm rot="16200000">
                <a:off x="7925036" y="2157426"/>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5" name="テキスト ボックス 24">
                <a:extLst>
                  <a:ext uri="{FF2B5EF4-FFF2-40B4-BE49-F238E27FC236}">
                    <a16:creationId xmlns:a16="http://schemas.microsoft.com/office/drawing/2014/main" id="{E9D7C96B-B4F5-4BDC-A845-3B2CAC8BB804}"/>
                  </a:ext>
                </a:extLst>
              </p:cNvPr>
              <p:cNvSpPr txBox="1">
                <a:spLocks noRot="1" noChangeAspect="1" noMove="1" noResize="1" noEditPoints="1" noAdjustHandles="1" noChangeArrowheads="1" noChangeShapeType="1" noTextEdit="1"/>
              </p:cNvSpPr>
              <p:nvPr/>
            </p:nvSpPr>
            <p:spPr>
              <a:xfrm rot="16200000">
                <a:off x="7925036" y="2157426"/>
                <a:ext cx="725405" cy="230832"/>
              </a:xfrm>
              <a:prstGeom prst="rect">
                <a:avLst/>
              </a:prstGeom>
              <a:blipFill>
                <a:blip r:embed="rId10"/>
                <a:stretch>
                  <a:fillRect r="-27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26886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(1) </a:t>
            </a:r>
            <a:r>
              <a:rPr lang="ja-JP" altLang="en-US" sz="2800" b="1" dirty="0">
                <a:solidFill>
                  <a:schemeClr val="bg1"/>
                </a:solidFill>
              </a:rPr>
              <a:t>平常後半予測</a:t>
            </a:r>
            <a:r>
              <a:rPr lang="ja-JP" altLang="en-US" dirty="0"/>
              <a:t>：導電率削減率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目的変数の時系列モデルなら、平常時を大きく逸脱せずに予測できる。</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70805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推定／予測結果：導電率削減率</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F4F7CE7-559B-4B19-B7D3-D4FD019B79DB}"/>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graphicFrame>
        <p:nvGraphicFramePr>
          <p:cNvPr id="11" name="表 13">
            <a:extLst>
              <a:ext uri="{FF2B5EF4-FFF2-40B4-BE49-F238E27FC236}">
                <a16:creationId xmlns:a16="http://schemas.microsoft.com/office/drawing/2014/main" id="{FA6DC153-AA25-4E0B-90AF-6D9E8D676DFC}"/>
              </a:ext>
            </a:extLst>
          </p:cNvPr>
          <p:cNvGraphicFramePr>
            <a:graphicFrameLocks noGrp="1"/>
          </p:cNvGraphicFramePr>
          <p:nvPr/>
        </p:nvGraphicFramePr>
        <p:xfrm>
          <a:off x="352194"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0.81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3.87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506AC43D-CAD4-4CEC-8282-6386D37E6BB9}"/>
                  </a:ext>
                </a:extLst>
              </p:cNvPr>
              <p:cNvSpPr txBox="1"/>
              <p:nvPr/>
            </p:nvSpPr>
            <p:spPr>
              <a:xfrm>
                <a:off x="10457800" y="5971313"/>
                <a:ext cx="1549981" cy="307777"/>
              </a:xfrm>
              <a:prstGeom prst="rect">
                <a:avLst/>
              </a:prstGeom>
              <a:noFill/>
            </p:spPr>
            <p:txBody>
              <a:bodyPr wrap="square" rtlCol="0">
                <a:spAutoFit/>
              </a:bodyPr>
              <a:lstStyle/>
              <a:p>
                <a:pPr algn="ctr"/>
                <a:r>
                  <a:rPr kumimoji="1" lang="en-US" altLang="ja-JP" sz="1400" dirty="0"/>
                  <a:t>RMSE </a:t>
                </a: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𝜇</m:t>
                    </m:r>
                    <m:r>
                      <m:rPr>
                        <m:sty m:val="p"/>
                      </m:rPr>
                      <a:rPr kumimoji="1" lang="en-US" altLang="ja-JP" sz="1400" b="0" i="0" smtClean="0">
                        <a:latin typeface="Cambria Math" panose="02040503050406030204" pitchFamily="18" charset="0"/>
                      </a:rPr>
                      <m:t>S</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cm</m:t>
                    </m:r>
                    <m:r>
                      <a:rPr kumimoji="1" lang="en-US" altLang="ja-JP" sz="1400" b="0" i="1" smtClean="0">
                        <a:latin typeface="Cambria Math" panose="02040503050406030204" pitchFamily="18" charset="0"/>
                      </a:rPr>
                      <m:t>]</m:t>
                    </m:r>
                  </m:oMath>
                </a14:m>
                <a:endParaRPr kumimoji="1" lang="ja-JP" altLang="en-US" sz="1400" dirty="0"/>
              </a:p>
            </p:txBody>
          </p:sp>
        </mc:Choice>
        <mc:Fallback xmlns="">
          <p:sp>
            <p:nvSpPr>
              <p:cNvPr id="15" name="テキスト ボックス 14">
                <a:extLst>
                  <a:ext uri="{FF2B5EF4-FFF2-40B4-BE49-F238E27FC236}">
                    <a16:creationId xmlns:a16="http://schemas.microsoft.com/office/drawing/2014/main" id="{506AC43D-CAD4-4CEC-8282-6386D37E6BB9}"/>
                  </a:ext>
                </a:extLst>
              </p:cNvPr>
              <p:cNvSpPr txBox="1">
                <a:spLocks noRot="1" noChangeAspect="1" noMove="1" noResize="1" noEditPoints="1" noAdjustHandles="1" noChangeArrowheads="1" noChangeShapeType="1" noTextEdit="1"/>
              </p:cNvSpPr>
              <p:nvPr/>
            </p:nvSpPr>
            <p:spPr>
              <a:xfrm>
                <a:off x="10457800" y="5971313"/>
                <a:ext cx="1549981" cy="307777"/>
              </a:xfrm>
              <a:prstGeom prst="rect">
                <a:avLst/>
              </a:prstGeom>
              <a:blipFill>
                <a:blip r:embed="rId5"/>
                <a:stretch>
                  <a:fillRect t="-4000" b="-20000"/>
                </a:stretch>
              </a:blipFill>
            </p:spPr>
            <p:txBody>
              <a:bodyPr/>
              <a:lstStyle/>
              <a:p>
                <a:r>
                  <a:rPr lang="ja-JP" altLang="en-US">
                    <a:noFill/>
                  </a:rPr>
                  <a:t> </a:t>
                </a:r>
              </a:p>
            </p:txBody>
          </p:sp>
        </mc:Fallback>
      </mc:AlternateContent>
      <p:graphicFrame>
        <p:nvGraphicFramePr>
          <p:cNvPr id="16" name="表 13">
            <a:extLst>
              <a:ext uri="{FF2B5EF4-FFF2-40B4-BE49-F238E27FC236}">
                <a16:creationId xmlns:a16="http://schemas.microsoft.com/office/drawing/2014/main" id="{58BBA191-4241-4D4C-9E40-24AF43A1ADC9}"/>
              </a:ext>
            </a:extLst>
          </p:cNvPr>
          <p:cNvGraphicFramePr>
            <a:graphicFrameLocks noGrp="1"/>
          </p:cNvGraphicFramePr>
          <p:nvPr/>
        </p:nvGraphicFramePr>
        <p:xfrm>
          <a:off x="4371100"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3.48%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14.9%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1.07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3.84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17" name="表 13">
            <a:extLst>
              <a:ext uri="{FF2B5EF4-FFF2-40B4-BE49-F238E27FC236}">
                <a16:creationId xmlns:a16="http://schemas.microsoft.com/office/drawing/2014/main" id="{6445E734-AD69-460D-A9D8-2E4B3531844A}"/>
              </a:ext>
            </a:extLst>
          </p:cNvPr>
          <p:cNvGraphicFramePr>
            <a:graphicFrameLocks noGrp="1"/>
          </p:cNvGraphicFramePr>
          <p:nvPr/>
        </p:nvGraphicFramePr>
        <p:xfrm>
          <a:off x="8409143" y="4822127"/>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4.59%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13.1%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1.49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4.97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18" name="テキスト ボックス 17">
            <a:extLst>
              <a:ext uri="{FF2B5EF4-FFF2-40B4-BE49-F238E27FC236}">
                <a16:creationId xmlns:a16="http://schemas.microsoft.com/office/drawing/2014/main" id="{B0A3EFFD-CFC9-47F4-A705-30468D869AB9}"/>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9" name="テキスト ボックス 18">
            <a:extLst>
              <a:ext uri="{FF2B5EF4-FFF2-40B4-BE49-F238E27FC236}">
                <a16:creationId xmlns:a16="http://schemas.microsoft.com/office/drawing/2014/main" id="{C8B0B518-0270-456F-8C24-8A2B798E46E9}"/>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20" name="テキスト ボックス 19">
            <a:extLst>
              <a:ext uri="{FF2B5EF4-FFF2-40B4-BE49-F238E27FC236}">
                <a16:creationId xmlns:a16="http://schemas.microsoft.com/office/drawing/2014/main" id="{E5D1A884-B8F6-4405-872E-421F05AE3287}"/>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pic>
        <p:nvPicPr>
          <p:cNvPr id="7" name="図 6" descr="グラフィカル ユーザー インターフェイス, グラフ&#10;&#10;自動的に生成された説明">
            <a:extLst>
              <a:ext uri="{FF2B5EF4-FFF2-40B4-BE49-F238E27FC236}">
                <a16:creationId xmlns:a16="http://schemas.microsoft.com/office/drawing/2014/main" id="{4539F50F-61ED-4502-A3CE-55EEB23535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863" y="2215385"/>
            <a:ext cx="3933275" cy="2599961"/>
          </a:xfrm>
          <a:prstGeom prst="rect">
            <a:avLst/>
          </a:prstGeom>
        </p:spPr>
      </p:pic>
      <p:pic>
        <p:nvPicPr>
          <p:cNvPr id="13" name="図 12" descr="グラフィカル ユーザー インターフェイス, グラフ, 折れ線グラフ&#10;&#10;自動的に生成された説明">
            <a:extLst>
              <a:ext uri="{FF2B5EF4-FFF2-40B4-BE49-F238E27FC236}">
                <a16:creationId xmlns:a16="http://schemas.microsoft.com/office/drawing/2014/main" id="{C6F612A8-EA0C-43B6-9531-85B29CCBDD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23345" y="2214581"/>
            <a:ext cx="3933275" cy="2599961"/>
          </a:xfrm>
          <a:prstGeom prst="rect">
            <a:avLst/>
          </a:prstGeom>
        </p:spPr>
      </p:pic>
      <p:pic>
        <p:nvPicPr>
          <p:cNvPr id="21" name="図 20" descr="グラフィカル ユーザー インターフェイス, グラフ, 折れ線グラフ&#10;&#10;自動的に生成された説明">
            <a:extLst>
              <a:ext uri="{FF2B5EF4-FFF2-40B4-BE49-F238E27FC236}">
                <a16:creationId xmlns:a16="http://schemas.microsoft.com/office/drawing/2014/main" id="{3B752759-B69E-4C3C-923E-992F3CE9EB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95773" y="2214581"/>
            <a:ext cx="3936703" cy="2599961"/>
          </a:xfrm>
          <a:prstGeom prst="rect">
            <a:avLst/>
          </a:prstGeom>
        </p:spPr>
      </p:pic>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699BF3A6-EF71-48BA-B30D-007ED67C00EF}"/>
                  </a:ext>
                </a:extLst>
              </p:cNvPr>
              <p:cNvSpPr txBox="1"/>
              <p:nvPr/>
            </p:nvSpPr>
            <p:spPr>
              <a:xfrm rot="16200000">
                <a:off x="-158132" y="2135272"/>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3" name="テキスト ボックス 22">
                <a:extLst>
                  <a:ext uri="{FF2B5EF4-FFF2-40B4-BE49-F238E27FC236}">
                    <a16:creationId xmlns:a16="http://schemas.microsoft.com/office/drawing/2014/main" id="{699BF3A6-EF71-48BA-B30D-007ED67C00EF}"/>
                  </a:ext>
                </a:extLst>
              </p:cNvPr>
              <p:cNvSpPr txBox="1">
                <a:spLocks noRot="1" noChangeAspect="1" noMove="1" noResize="1" noEditPoints="1" noAdjustHandles="1" noChangeArrowheads="1" noChangeShapeType="1" noTextEdit="1"/>
              </p:cNvSpPr>
              <p:nvPr/>
            </p:nvSpPr>
            <p:spPr>
              <a:xfrm rot="16200000">
                <a:off x="-158132" y="2135272"/>
                <a:ext cx="725405" cy="230832"/>
              </a:xfrm>
              <a:prstGeom prst="rect">
                <a:avLst/>
              </a:prstGeom>
              <a:blipFill>
                <a:blip r:embed="rId9"/>
                <a:stretch>
                  <a:fillRect r="-27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1BA9F3F-C7A0-4EAF-A267-71190DD4B80F}"/>
                  </a:ext>
                </a:extLst>
              </p:cNvPr>
              <p:cNvSpPr txBox="1"/>
              <p:nvPr/>
            </p:nvSpPr>
            <p:spPr>
              <a:xfrm rot="16200000">
                <a:off x="3855077" y="2135272"/>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4" name="テキスト ボックス 23">
                <a:extLst>
                  <a:ext uri="{FF2B5EF4-FFF2-40B4-BE49-F238E27FC236}">
                    <a16:creationId xmlns:a16="http://schemas.microsoft.com/office/drawing/2014/main" id="{E1BA9F3F-C7A0-4EAF-A267-71190DD4B80F}"/>
                  </a:ext>
                </a:extLst>
              </p:cNvPr>
              <p:cNvSpPr txBox="1">
                <a:spLocks noRot="1" noChangeAspect="1" noMove="1" noResize="1" noEditPoints="1" noAdjustHandles="1" noChangeArrowheads="1" noChangeShapeType="1" noTextEdit="1"/>
              </p:cNvSpPr>
              <p:nvPr/>
            </p:nvSpPr>
            <p:spPr>
              <a:xfrm rot="16200000">
                <a:off x="3855077" y="2135272"/>
                <a:ext cx="725405" cy="2308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E9D7C96B-B4F5-4BDC-A845-3B2CAC8BB804}"/>
                  </a:ext>
                </a:extLst>
              </p:cNvPr>
              <p:cNvSpPr txBox="1"/>
              <p:nvPr/>
            </p:nvSpPr>
            <p:spPr>
              <a:xfrm rot="16200000">
                <a:off x="7925036" y="2157426"/>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5" name="テキスト ボックス 24">
                <a:extLst>
                  <a:ext uri="{FF2B5EF4-FFF2-40B4-BE49-F238E27FC236}">
                    <a16:creationId xmlns:a16="http://schemas.microsoft.com/office/drawing/2014/main" id="{E9D7C96B-B4F5-4BDC-A845-3B2CAC8BB804}"/>
                  </a:ext>
                </a:extLst>
              </p:cNvPr>
              <p:cNvSpPr txBox="1">
                <a:spLocks noRot="1" noChangeAspect="1" noMove="1" noResize="1" noEditPoints="1" noAdjustHandles="1" noChangeArrowheads="1" noChangeShapeType="1" noTextEdit="1"/>
              </p:cNvSpPr>
              <p:nvPr/>
            </p:nvSpPr>
            <p:spPr>
              <a:xfrm rot="16200000">
                <a:off x="7925036" y="2157426"/>
                <a:ext cx="725405" cy="230832"/>
              </a:xfrm>
              <a:prstGeom prst="rect">
                <a:avLst/>
              </a:prstGeom>
              <a:blipFill>
                <a:blip r:embed="rId10"/>
                <a:stretch>
                  <a:fillRect r="-27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37313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ィカル ユーザー インターフェイス, グラフ&#10;&#10;自動的に生成された説明">
            <a:extLst>
              <a:ext uri="{FF2B5EF4-FFF2-40B4-BE49-F238E27FC236}">
                <a16:creationId xmlns:a16="http://schemas.microsoft.com/office/drawing/2014/main" id="{2033EC0E-5808-4AB3-ACC9-6274C4BAF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9600" y="2244502"/>
            <a:ext cx="3941768" cy="2603307"/>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週特性の影響</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週特性が無いと、非定常性でほぼ定まり、直線的なトレンドになる。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a:t>
            </a:r>
            <a:r>
              <a:rPr lang="en-US" altLang="ja-JP" sz="1600" b="1" dirty="0">
                <a:solidFill>
                  <a:schemeClr val="bg1"/>
                </a:solidFill>
              </a:rPr>
              <a:t>(3) </a:t>
            </a:r>
            <a:r>
              <a:rPr lang="ja-JP" altLang="en-US" sz="1600" b="1" dirty="0">
                <a:solidFill>
                  <a:schemeClr val="bg1"/>
                </a:solidFill>
              </a:rPr>
              <a:t>悪化後半予測</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AED99A8-C614-4C1B-B403-DFA6336B32A4}"/>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5" name="テキスト ボックス 14">
            <a:extLst>
              <a:ext uri="{FF2B5EF4-FFF2-40B4-BE49-F238E27FC236}">
                <a16:creationId xmlns:a16="http://schemas.microsoft.com/office/drawing/2014/main" id="{13DA4713-3CA8-416D-AFC8-924370021375}"/>
              </a:ext>
            </a:extLst>
          </p:cNvPr>
          <p:cNvSpPr txBox="1"/>
          <p:nvPr/>
        </p:nvSpPr>
        <p:spPr>
          <a:xfrm>
            <a:off x="1531289" y="1954364"/>
            <a:ext cx="2653777" cy="338554"/>
          </a:xfrm>
          <a:prstGeom prst="rect">
            <a:avLst/>
          </a:prstGeom>
          <a:noFill/>
        </p:spPr>
        <p:txBody>
          <a:bodyPr wrap="square" rtlCol="0">
            <a:spAutoFit/>
          </a:bodyPr>
          <a:lstStyle/>
          <a:p>
            <a:pPr algn="ctr"/>
            <a:r>
              <a:rPr kumimoji="1" lang="en-US" altLang="ja-JP" sz="1600" dirty="0"/>
              <a:t>RO Stage 3</a:t>
            </a:r>
            <a:r>
              <a:rPr kumimoji="1" lang="ja-JP" altLang="en-US" sz="1600" dirty="0"/>
              <a:t>（週／日</a:t>
            </a:r>
            <a:r>
              <a:rPr kumimoji="1" lang="en-US" altLang="ja-JP" sz="1600" dirty="0"/>
              <a:t>ON</a:t>
            </a:r>
            <a:r>
              <a:rPr kumimoji="1" lang="ja-JP" altLang="en-US" sz="1600" dirty="0"/>
              <a:t>）</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A079E50-3BEC-487A-8FA3-CE0D02FBBDAE}"/>
                  </a:ext>
                </a:extLst>
              </p:cNvPr>
              <p:cNvSpPr txBox="1"/>
              <p:nvPr/>
            </p:nvSpPr>
            <p:spPr>
              <a:xfrm>
                <a:off x="10457800" y="5971313"/>
                <a:ext cx="1549981" cy="307777"/>
              </a:xfrm>
              <a:prstGeom prst="rect">
                <a:avLst/>
              </a:prstGeom>
              <a:noFill/>
            </p:spPr>
            <p:txBody>
              <a:bodyPr wrap="square" rtlCol="0">
                <a:spAutoFit/>
              </a:bodyPr>
              <a:lstStyle/>
              <a:p>
                <a:pPr algn="ctr"/>
                <a:r>
                  <a:rPr kumimoji="1" lang="en-US" altLang="ja-JP" sz="1400" dirty="0"/>
                  <a:t>RMSE </a:t>
                </a: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𝜇</m:t>
                    </m:r>
                    <m:r>
                      <m:rPr>
                        <m:sty m:val="p"/>
                      </m:rPr>
                      <a:rPr kumimoji="1" lang="en-US" altLang="ja-JP" sz="1400" b="0" i="0" smtClean="0">
                        <a:latin typeface="Cambria Math" panose="02040503050406030204" pitchFamily="18" charset="0"/>
                      </a:rPr>
                      <m:t>S</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cm</m:t>
                    </m:r>
                    <m:r>
                      <a:rPr kumimoji="1" lang="en-US" altLang="ja-JP" sz="1400" b="0" i="1" smtClean="0">
                        <a:latin typeface="Cambria Math" panose="02040503050406030204" pitchFamily="18" charset="0"/>
                      </a:rPr>
                      <m:t>]</m:t>
                    </m:r>
                  </m:oMath>
                </a14:m>
                <a:endParaRPr kumimoji="1" lang="ja-JP" altLang="en-US" sz="1400" dirty="0"/>
              </a:p>
            </p:txBody>
          </p:sp>
        </mc:Choice>
        <mc:Fallback xmlns="">
          <p:sp>
            <p:nvSpPr>
              <p:cNvPr id="17" name="テキスト ボックス 16">
                <a:extLst>
                  <a:ext uri="{FF2B5EF4-FFF2-40B4-BE49-F238E27FC236}">
                    <a16:creationId xmlns:a16="http://schemas.microsoft.com/office/drawing/2014/main" id="{6A079E50-3BEC-487A-8FA3-CE0D02FBBDAE}"/>
                  </a:ext>
                </a:extLst>
              </p:cNvPr>
              <p:cNvSpPr txBox="1">
                <a:spLocks noRot="1" noChangeAspect="1" noMove="1" noResize="1" noEditPoints="1" noAdjustHandles="1" noChangeArrowheads="1" noChangeShapeType="1" noTextEdit="1"/>
              </p:cNvSpPr>
              <p:nvPr/>
            </p:nvSpPr>
            <p:spPr>
              <a:xfrm>
                <a:off x="10457800" y="5971313"/>
                <a:ext cx="1549981" cy="307777"/>
              </a:xfrm>
              <a:prstGeom prst="rect">
                <a:avLst/>
              </a:prstGeom>
              <a:blipFill>
                <a:blip r:embed="rId5"/>
                <a:stretch>
                  <a:fillRect t="-4000" b="-20000"/>
                </a:stretch>
              </a:blipFill>
            </p:spPr>
            <p:txBody>
              <a:bodyPr/>
              <a:lstStyle/>
              <a:p>
                <a:r>
                  <a:rPr lang="ja-JP" altLang="en-US">
                    <a:noFill/>
                  </a:rPr>
                  <a:t> </a:t>
                </a:r>
              </a:p>
            </p:txBody>
          </p:sp>
        </mc:Fallback>
      </mc:AlternateContent>
      <p:graphicFrame>
        <p:nvGraphicFramePr>
          <p:cNvPr id="21" name="表 13">
            <a:extLst>
              <a:ext uri="{FF2B5EF4-FFF2-40B4-BE49-F238E27FC236}">
                <a16:creationId xmlns:a16="http://schemas.microsoft.com/office/drawing/2014/main" id="{1E8FE389-4C69-47C8-875B-EE25881F770F}"/>
              </a:ext>
            </a:extLst>
          </p:cNvPr>
          <p:cNvGraphicFramePr>
            <a:graphicFrameLocks noGrp="1"/>
          </p:cNvGraphicFramePr>
          <p:nvPr>
            <p:extLst>
              <p:ext uri="{D42A27DB-BD31-4B8C-83A1-F6EECF244321}">
                <p14:modId xmlns:p14="http://schemas.microsoft.com/office/powerpoint/2010/main" val="2172374866"/>
              </p:ext>
            </p:extLst>
          </p:nvPr>
        </p:nvGraphicFramePr>
        <p:xfrm>
          <a:off x="1032564" y="4891242"/>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2.84%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9.65%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7.27%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8.49%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1.29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4.50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3.52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4.05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23" name="テキスト ボックス 22">
            <a:extLst>
              <a:ext uri="{FF2B5EF4-FFF2-40B4-BE49-F238E27FC236}">
                <a16:creationId xmlns:a16="http://schemas.microsoft.com/office/drawing/2014/main" id="{60C7F3EB-996D-42E9-A88C-3780574DD16B}"/>
              </a:ext>
            </a:extLst>
          </p:cNvPr>
          <p:cNvSpPr txBox="1"/>
          <p:nvPr/>
        </p:nvSpPr>
        <p:spPr>
          <a:xfrm>
            <a:off x="7360589" y="1947509"/>
            <a:ext cx="2653777" cy="338554"/>
          </a:xfrm>
          <a:prstGeom prst="rect">
            <a:avLst/>
          </a:prstGeom>
          <a:noFill/>
        </p:spPr>
        <p:txBody>
          <a:bodyPr wrap="square" rtlCol="0">
            <a:spAutoFit/>
          </a:bodyPr>
          <a:lstStyle/>
          <a:p>
            <a:pPr algn="ctr"/>
            <a:r>
              <a:rPr kumimoji="1" lang="en-US" altLang="ja-JP" sz="1600" dirty="0"/>
              <a:t>RO Stage 3</a:t>
            </a:r>
            <a:r>
              <a:rPr kumimoji="1" lang="ja-JP" altLang="en-US" sz="1600" dirty="0"/>
              <a:t>（日</a:t>
            </a:r>
            <a:r>
              <a:rPr kumimoji="1" lang="en-US" altLang="ja-JP" sz="1600" dirty="0"/>
              <a:t>ON</a:t>
            </a:r>
            <a:r>
              <a:rPr kumimoji="1" lang="ja-JP" altLang="en-US" sz="1600" dirty="0"/>
              <a:t>）</a:t>
            </a:r>
          </a:p>
        </p:txBody>
      </p:sp>
      <p:graphicFrame>
        <p:nvGraphicFramePr>
          <p:cNvPr id="24" name="表 13">
            <a:extLst>
              <a:ext uri="{FF2B5EF4-FFF2-40B4-BE49-F238E27FC236}">
                <a16:creationId xmlns:a16="http://schemas.microsoft.com/office/drawing/2014/main" id="{5C2371ED-1BB6-4721-BC34-222F43347307}"/>
              </a:ext>
            </a:extLst>
          </p:cNvPr>
          <p:cNvGraphicFramePr>
            <a:graphicFrameLocks noGrp="1"/>
          </p:cNvGraphicFramePr>
          <p:nvPr>
            <p:extLst>
              <p:ext uri="{D42A27DB-BD31-4B8C-83A1-F6EECF244321}">
                <p14:modId xmlns:p14="http://schemas.microsoft.com/office/powerpoint/2010/main" val="705298634"/>
              </p:ext>
            </p:extLst>
          </p:nvPr>
        </p:nvGraphicFramePr>
        <p:xfrm>
          <a:off x="6800619" y="4891242"/>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2.93%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8.79%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9.24%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9.01%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1.39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4.31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4.36</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4.33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25" name="テキスト ボックス 24">
            <a:extLst>
              <a:ext uri="{FF2B5EF4-FFF2-40B4-BE49-F238E27FC236}">
                <a16:creationId xmlns:a16="http://schemas.microsoft.com/office/drawing/2014/main" id="{DB553276-C4AD-4DAF-B7F7-1C7F6BACBBEE}"/>
              </a:ext>
            </a:extLst>
          </p:cNvPr>
          <p:cNvSpPr txBox="1"/>
          <p:nvPr/>
        </p:nvSpPr>
        <p:spPr>
          <a:xfrm>
            <a:off x="8776158" y="3656520"/>
            <a:ext cx="3141022" cy="523220"/>
          </a:xfrm>
          <a:prstGeom prst="rect">
            <a:avLst/>
          </a:prstGeom>
          <a:noFill/>
        </p:spPr>
        <p:txBody>
          <a:bodyPr wrap="square" rtlCol="0">
            <a:spAutoFit/>
          </a:bodyPr>
          <a:lstStyle/>
          <a:p>
            <a:pPr algn="ctr"/>
            <a:r>
              <a:rPr kumimoji="1" lang="ja-JP" altLang="en-US" sz="1400" dirty="0"/>
              <a:t>非定常性のモデル化という点では良いが、実績値は大きく変動する</a:t>
            </a:r>
            <a:endParaRPr kumimoji="1" lang="en-US" altLang="ja-JP" sz="1400" dirty="0"/>
          </a:p>
        </p:txBody>
      </p:sp>
      <p:pic>
        <p:nvPicPr>
          <p:cNvPr id="16" name="図 15" descr="グラフィカル ユーザー インターフェイス, グラフ&#10;&#10;自動的に生成された説明">
            <a:extLst>
              <a:ext uri="{FF2B5EF4-FFF2-40B4-BE49-F238E27FC236}">
                <a16:creationId xmlns:a16="http://schemas.microsoft.com/office/drawing/2014/main" id="{A89F3A35-481B-450F-9618-1CA701B665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9350" y="2244502"/>
            <a:ext cx="3941768" cy="2603307"/>
          </a:xfrm>
          <a:prstGeom prst="rect">
            <a:avLst/>
          </a:prstGeom>
        </p:spPr>
      </p:pic>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08E18E8-6535-499E-8B44-D6DFC012499F}"/>
                  </a:ext>
                </a:extLst>
              </p:cNvPr>
              <p:cNvSpPr txBox="1"/>
              <p:nvPr/>
            </p:nvSpPr>
            <p:spPr>
              <a:xfrm rot="16200000">
                <a:off x="565484" y="2137280"/>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18" name="テキスト ボックス 17">
                <a:extLst>
                  <a:ext uri="{FF2B5EF4-FFF2-40B4-BE49-F238E27FC236}">
                    <a16:creationId xmlns:a16="http://schemas.microsoft.com/office/drawing/2014/main" id="{008E18E8-6535-499E-8B44-D6DFC012499F}"/>
                  </a:ext>
                </a:extLst>
              </p:cNvPr>
              <p:cNvSpPr txBox="1">
                <a:spLocks noRot="1" noChangeAspect="1" noMove="1" noResize="1" noEditPoints="1" noAdjustHandles="1" noChangeArrowheads="1" noChangeShapeType="1" noTextEdit="1"/>
              </p:cNvSpPr>
              <p:nvPr/>
            </p:nvSpPr>
            <p:spPr>
              <a:xfrm rot="16200000">
                <a:off x="565484" y="2137280"/>
                <a:ext cx="725405" cy="230832"/>
              </a:xfrm>
              <a:prstGeom prst="rect">
                <a:avLst/>
              </a:prstGeom>
              <a:blipFill>
                <a:blip r:embed="rId7"/>
                <a:stretch>
                  <a:fillRect r="-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4000E251-C560-4A2A-89DB-96D7AB1D76D6}"/>
                  </a:ext>
                </a:extLst>
              </p:cNvPr>
              <p:cNvSpPr txBox="1"/>
              <p:nvPr/>
            </p:nvSpPr>
            <p:spPr>
              <a:xfrm rot="16200000">
                <a:off x="6373264" y="2137280"/>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0" name="テキスト ボックス 19">
                <a:extLst>
                  <a:ext uri="{FF2B5EF4-FFF2-40B4-BE49-F238E27FC236}">
                    <a16:creationId xmlns:a16="http://schemas.microsoft.com/office/drawing/2014/main" id="{4000E251-C560-4A2A-89DB-96D7AB1D76D6}"/>
                  </a:ext>
                </a:extLst>
              </p:cNvPr>
              <p:cNvSpPr txBox="1">
                <a:spLocks noRot="1" noChangeAspect="1" noMove="1" noResize="1" noEditPoints="1" noAdjustHandles="1" noChangeArrowheads="1" noChangeShapeType="1" noTextEdit="1"/>
              </p:cNvSpPr>
              <p:nvPr/>
            </p:nvSpPr>
            <p:spPr>
              <a:xfrm rot="16200000">
                <a:off x="6373264" y="2137280"/>
                <a:ext cx="725405" cy="230832"/>
              </a:xfrm>
              <a:prstGeom prst="rect">
                <a:avLst/>
              </a:prstGeom>
              <a:blipFill>
                <a:blip r:embed="rId7"/>
                <a:stretch>
                  <a:fillRect r="-2632"/>
                </a:stretch>
              </a:blipFill>
            </p:spPr>
            <p:txBody>
              <a:bodyPr/>
              <a:lstStyle/>
              <a:p>
                <a:r>
                  <a:rPr lang="ja-JP" altLang="en-US">
                    <a:noFill/>
                  </a:rPr>
                  <a:t> </a:t>
                </a:r>
              </a:p>
            </p:txBody>
          </p:sp>
        </mc:Fallback>
      </mc:AlternateContent>
      <p:cxnSp>
        <p:nvCxnSpPr>
          <p:cNvPr id="19" name="直線矢印コネクタ 18">
            <a:extLst>
              <a:ext uri="{FF2B5EF4-FFF2-40B4-BE49-F238E27FC236}">
                <a16:creationId xmlns:a16="http://schemas.microsoft.com/office/drawing/2014/main" id="{3BB9B107-936C-4F5F-ADE9-1D504067667C}"/>
              </a:ext>
            </a:extLst>
          </p:cNvPr>
          <p:cNvCxnSpPr>
            <a:cxnSpLocks/>
          </p:cNvCxnSpPr>
          <p:nvPr/>
        </p:nvCxnSpPr>
        <p:spPr>
          <a:xfrm>
            <a:off x="4263904"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5CE3FFB7-E34D-45BE-A15D-F0D18CF577B7}"/>
              </a:ext>
            </a:extLst>
          </p:cNvPr>
          <p:cNvCxnSpPr>
            <a:cxnSpLocks/>
          </p:cNvCxnSpPr>
          <p:nvPr/>
        </p:nvCxnSpPr>
        <p:spPr>
          <a:xfrm>
            <a:off x="3911829"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5433FC3C-F56F-415E-BD0A-5D9006B632DB}"/>
              </a:ext>
            </a:extLst>
          </p:cNvPr>
          <p:cNvCxnSpPr>
            <a:cxnSpLocks/>
          </p:cNvCxnSpPr>
          <p:nvPr/>
        </p:nvCxnSpPr>
        <p:spPr>
          <a:xfrm>
            <a:off x="10070969"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6F5CB567-D117-4E3C-827C-D890277DA60F}"/>
              </a:ext>
            </a:extLst>
          </p:cNvPr>
          <p:cNvCxnSpPr>
            <a:cxnSpLocks/>
          </p:cNvCxnSpPr>
          <p:nvPr/>
        </p:nvCxnSpPr>
        <p:spPr>
          <a:xfrm>
            <a:off x="9718894"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46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4F11151E-E2B7-4E3A-85E3-C826F0FF7B77}"/>
              </a:ext>
            </a:extLst>
          </p:cNvPr>
          <p:cNvSpPr/>
          <p:nvPr/>
        </p:nvSpPr>
        <p:spPr>
          <a:xfrm>
            <a:off x="2009776" y="1897894"/>
            <a:ext cx="9998005" cy="4140955"/>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F6AEB7CB-1CB6-4056-8462-C0939F4351E4}"/>
              </a:ext>
            </a:extLst>
          </p:cNvPr>
          <p:cNvSpPr/>
          <p:nvPr/>
        </p:nvSpPr>
        <p:spPr>
          <a:xfrm>
            <a:off x="2126788" y="2033422"/>
            <a:ext cx="9681514" cy="2690978"/>
          </a:xfrm>
          <a:prstGeom prst="round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668959F0-9718-4142-AEFE-BA590C3A62E7}"/>
              </a:ext>
            </a:extLst>
          </p:cNvPr>
          <p:cNvSpPr/>
          <p:nvPr/>
        </p:nvSpPr>
        <p:spPr>
          <a:xfrm>
            <a:off x="2311863" y="2173678"/>
            <a:ext cx="7753349" cy="1154592"/>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解析方針：細分化された目的</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目的を細分化すると、下記の</a:t>
            </a:r>
            <a:r>
              <a:rPr lang="en-US" altLang="ja-JP" sz="2800" dirty="0"/>
              <a:t>3</a:t>
            </a:r>
            <a:r>
              <a:rPr lang="ja-JP" altLang="en-US" sz="2800" dirty="0"/>
              <a:t>段階に分けられる。</a:t>
            </a:r>
            <a:endParaRPr lang="en-US" altLang="ja-JP" sz="2800" dirty="0"/>
          </a:p>
          <a:p>
            <a:endParaRPr lang="en-US" altLang="ja-JP" sz="3200" dirty="0"/>
          </a:p>
        </p:txBody>
      </p:sp>
      <p:sp>
        <p:nvSpPr>
          <p:cNvPr id="10" name="テキスト ボックス 9">
            <a:extLst>
              <a:ext uri="{FF2B5EF4-FFF2-40B4-BE49-F238E27FC236}">
                <a16:creationId xmlns:a16="http://schemas.microsoft.com/office/drawing/2014/main" id="{2C1FA309-9A34-48FA-8814-E3337948DD3C}"/>
              </a:ext>
            </a:extLst>
          </p:cNvPr>
          <p:cNvSpPr txBox="1"/>
          <p:nvPr/>
        </p:nvSpPr>
        <p:spPr>
          <a:xfrm>
            <a:off x="2374430" y="4829436"/>
            <a:ext cx="6293320" cy="400110"/>
          </a:xfrm>
          <a:prstGeom prst="rect">
            <a:avLst/>
          </a:prstGeom>
          <a:noFill/>
        </p:spPr>
        <p:txBody>
          <a:bodyPr wrap="square" rtlCol="0">
            <a:spAutoFit/>
          </a:bodyPr>
          <a:lstStyle/>
          <a:p>
            <a:r>
              <a:rPr kumimoji="1" lang="ja-JP" altLang="en-US" sz="2000" b="1" dirty="0">
                <a:solidFill>
                  <a:schemeClr val="accent4"/>
                </a:solidFill>
              </a:rPr>
              <a:t>（</a:t>
            </a:r>
            <a:r>
              <a:rPr kumimoji="1" lang="en-US" altLang="ja-JP" sz="2000" b="1" dirty="0">
                <a:solidFill>
                  <a:schemeClr val="accent4"/>
                </a:solidFill>
              </a:rPr>
              <a:t>3</a:t>
            </a:r>
            <a:r>
              <a:rPr kumimoji="1" lang="ja-JP" altLang="en-US" sz="2000" b="1" dirty="0">
                <a:solidFill>
                  <a:schemeClr val="accent4"/>
                </a:solidFill>
              </a:rPr>
              <a:t>）</a:t>
            </a:r>
            <a:r>
              <a:rPr kumimoji="1" lang="en-US" altLang="ja-JP" sz="2000" b="1" dirty="0">
                <a:solidFill>
                  <a:schemeClr val="accent4"/>
                </a:solidFill>
              </a:rPr>
              <a:t>RO</a:t>
            </a:r>
            <a:r>
              <a:rPr kumimoji="1" lang="ja-JP" altLang="en-US" sz="2000" b="1" dirty="0">
                <a:solidFill>
                  <a:schemeClr val="accent4"/>
                </a:solidFill>
              </a:rPr>
              <a:t>膜劣化も考慮した運転</a:t>
            </a:r>
            <a:r>
              <a:rPr kumimoji="1" lang="ja-JP" altLang="en-US" sz="2000" dirty="0">
                <a:solidFill>
                  <a:schemeClr val="accent4"/>
                </a:solidFill>
              </a:rPr>
              <a:t>（膜延命）</a:t>
            </a:r>
          </a:p>
        </p:txBody>
      </p:sp>
      <p:sp>
        <p:nvSpPr>
          <p:cNvPr id="11" name="テキスト ボックス 10">
            <a:extLst>
              <a:ext uri="{FF2B5EF4-FFF2-40B4-BE49-F238E27FC236}">
                <a16:creationId xmlns:a16="http://schemas.microsoft.com/office/drawing/2014/main" id="{A7158FDF-6F8A-4566-BAD7-DA64286E70C5}"/>
              </a:ext>
            </a:extLst>
          </p:cNvPr>
          <p:cNvSpPr txBox="1"/>
          <p:nvPr/>
        </p:nvSpPr>
        <p:spPr>
          <a:xfrm>
            <a:off x="2374429" y="2316142"/>
            <a:ext cx="7121995" cy="400110"/>
          </a:xfrm>
          <a:prstGeom prst="rect">
            <a:avLst/>
          </a:prstGeom>
          <a:noFill/>
        </p:spPr>
        <p:txBody>
          <a:bodyPr wrap="square" rtlCol="0">
            <a:spAutoFit/>
          </a:bodyPr>
          <a:lstStyle/>
          <a:p>
            <a:r>
              <a:rPr kumimoji="1" lang="ja-JP" altLang="en-US" sz="2000" b="1" dirty="0">
                <a:solidFill>
                  <a:schemeClr val="accent2"/>
                </a:solidFill>
              </a:rPr>
              <a:t>（</a:t>
            </a:r>
            <a:r>
              <a:rPr kumimoji="1" lang="en-US" altLang="ja-JP" sz="2000" b="1" dirty="0">
                <a:solidFill>
                  <a:schemeClr val="accent2"/>
                </a:solidFill>
              </a:rPr>
              <a:t>1</a:t>
            </a:r>
            <a:r>
              <a:rPr kumimoji="1" lang="ja-JP" altLang="en-US" sz="2000" b="1" dirty="0">
                <a:solidFill>
                  <a:schemeClr val="accent2"/>
                </a:solidFill>
              </a:rPr>
              <a:t>）流入・透過水質を考慮した運転</a:t>
            </a:r>
            <a:r>
              <a:rPr kumimoji="1" lang="ja-JP" altLang="en-US" sz="2000" dirty="0">
                <a:solidFill>
                  <a:schemeClr val="accent2"/>
                </a:solidFill>
              </a:rPr>
              <a:t>（水質の確保）</a:t>
            </a:r>
          </a:p>
        </p:txBody>
      </p:sp>
      <p:sp>
        <p:nvSpPr>
          <p:cNvPr id="12" name="テキスト ボックス 11">
            <a:extLst>
              <a:ext uri="{FF2B5EF4-FFF2-40B4-BE49-F238E27FC236}">
                <a16:creationId xmlns:a16="http://schemas.microsoft.com/office/drawing/2014/main" id="{FA787045-5D4E-48E1-BD0D-293338FF4A8E}"/>
              </a:ext>
            </a:extLst>
          </p:cNvPr>
          <p:cNvSpPr txBox="1"/>
          <p:nvPr/>
        </p:nvSpPr>
        <p:spPr>
          <a:xfrm>
            <a:off x="2374429" y="3510335"/>
            <a:ext cx="6817196" cy="400110"/>
          </a:xfrm>
          <a:prstGeom prst="rect">
            <a:avLst/>
          </a:prstGeom>
          <a:noFill/>
        </p:spPr>
        <p:txBody>
          <a:bodyPr wrap="square" rtlCol="0">
            <a:spAutoFit/>
          </a:bodyPr>
          <a:lstStyle/>
          <a:p>
            <a:r>
              <a:rPr kumimoji="1" lang="ja-JP" altLang="en-US" sz="2000" b="1" dirty="0">
                <a:solidFill>
                  <a:schemeClr val="accent3">
                    <a:lumMod val="75000"/>
                  </a:schemeClr>
                </a:solidFill>
              </a:rPr>
              <a:t>（</a:t>
            </a:r>
            <a:r>
              <a:rPr kumimoji="1" lang="en-US" altLang="ja-JP" sz="2000" b="1" dirty="0">
                <a:solidFill>
                  <a:schemeClr val="accent3">
                    <a:lumMod val="75000"/>
                  </a:schemeClr>
                </a:solidFill>
              </a:rPr>
              <a:t>2</a:t>
            </a:r>
            <a:r>
              <a:rPr kumimoji="1" lang="ja-JP" altLang="en-US" sz="2000" b="1" dirty="0">
                <a:solidFill>
                  <a:schemeClr val="accent3">
                    <a:lumMod val="75000"/>
                  </a:schemeClr>
                </a:solidFill>
              </a:rPr>
              <a:t>）</a:t>
            </a:r>
            <a:r>
              <a:rPr kumimoji="1" lang="en-US" altLang="ja-JP" sz="2000" b="1" dirty="0">
                <a:solidFill>
                  <a:schemeClr val="accent3">
                    <a:lumMod val="75000"/>
                  </a:schemeClr>
                </a:solidFill>
              </a:rPr>
              <a:t>RO</a:t>
            </a:r>
            <a:r>
              <a:rPr kumimoji="1" lang="ja-JP" altLang="en-US" sz="2000" b="1" dirty="0">
                <a:solidFill>
                  <a:schemeClr val="accent3">
                    <a:lumMod val="75000"/>
                  </a:schemeClr>
                </a:solidFill>
              </a:rPr>
              <a:t>膜閉塞状態も考慮した運転</a:t>
            </a:r>
            <a:r>
              <a:rPr kumimoji="1" lang="ja-JP" altLang="en-US" sz="2000" dirty="0">
                <a:solidFill>
                  <a:schemeClr val="accent3">
                    <a:lumMod val="75000"/>
                  </a:schemeClr>
                </a:solidFill>
              </a:rPr>
              <a:t>（膜閉塞状態の監視）</a:t>
            </a:r>
          </a:p>
        </p:txBody>
      </p:sp>
      <p:sp>
        <p:nvSpPr>
          <p:cNvPr id="15" name="矢印: 下 14">
            <a:extLst>
              <a:ext uri="{FF2B5EF4-FFF2-40B4-BE49-F238E27FC236}">
                <a16:creationId xmlns:a16="http://schemas.microsoft.com/office/drawing/2014/main" id="{58AE49A3-5AB9-4482-95DC-0A19C7D96E96}"/>
              </a:ext>
            </a:extLst>
          </p:cNvPr>
          <p:cNvSpPr/>
          <p:nvPr/>
        </p:nvSpPr>
        <p:spPr>
          <a:xfrm rot="16200000">
            <a:off x="2619994" y="2784121"/>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42B87CE3-F971-4E22-A804-A45B260D7273}"/>
              </a:ext>
            </a:extLst>
          </p:cNvPr>
          <p:cNvSpPr txBox="1"/>
          <p:nvPr/>
        </p:nvSpPr>
        <p:spPr>
          <a:xfrm>
            <a:off x="3111386" y="2799504"/>
            <a:ext cx="6521641" cy="400110"/>
          </a:xfrm>
          <a:prstGeom prst="rect">
            <a:avLst/>
          </a:prstGeom>
          <a:noFill/>
        </p:spPr>
        <p:txBody>
          <a:bodyPr wrap="square" rtlCol="0">
            <a:spAutoFit/>
          </a:bodyPr>
          <a:lstStyle/>
          <a:p>
            <a:r>
              <a:rPr kumimoji="1" lang="ja-JP" altLang="en-US" sz="2000" dirty="0"/>
              <a:t>再生水需要をギリギリ満たすように、過度な薬液添加を削減</a:t>
            </a:r>
          </a:p>
        </p:txBody>
      </p:sp>
      <p:sp>
        <p:nvSpPr>
          <p:cNvPr id="17" name="矢印: 下 16">
            <a:extLst>
              <a:ext uri="{FF2B5EF4-FFF2-40B4-BE49-F238E27FC236}">
                <a16:creationId xmlns:a16="http://schemas.microsoft.com/office/drawing/2014/main" id="{BC9876CB-148B-43FE-849C-9F3FD4F11863}"/>
              </a:ext>
            </a:extLst>
          </p:cNvPr>
          <p:cNvSpPr/>
          <p:nvPr/>
        </p:nvSpPr>
        <p:spPr>
          <a:xfrm rot="16200000">
            <a:off x="2619991" y="3928077"/>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D1D6A2CE-1B5D-4AE6-AA46-0C8472317724}"/>
              </a:ext>
            </a:extLst>
          </p:cNvPr>
          <p:cNvSpPr txBox="1"/>
          <p:nvPr/>
        </p:nvSpPr>
        <p:spPr>
          <a:xfrm>
            <a:off x="3111385" y="3943460"/>
            <a:ext cx="8816620" cy="707886"/>
          </a:xfrm>
          <a:prstGeom prst="rect">
            <a:avLst/>
          </a:prstGeom>
          <a:noFill/>
        </p:spPr>
        <p:txBody>
          <a:bodyPr wrap="square" rtlCol="0">
            <a:spAutoFit/>
          </a:bodyPr>
          <a:lstStyle/>
          <a:p>
            <a:r>
              <a:rPr kumimoji="1" lang="ja-JP" altLang="en-US" sz="2000" dirty="0"/>
              <a:t>閉塞度が基準を満たすときに膜を洗浄する、最低限の閉塞防止を実施</a:t>
            </a:r>
            <a:endParaRPr kumimoji="1" lang="en-US" altLang="ja-JP" sz="2000" dirty="0"/>
          </a:p>
          <a:p>
            <a:r>
              <a:rPr kumimoji="1" lang="ja-JP" altLang="en-US" sz="2000" dirty="0"/>
              <a:t>（過度な薬液洗浄／閉塞防止剤を削減）</a:t>
            </a:r>
          </a:p>
        </p:txBody>
      </p:sp>
      <p:sp>
        <p:nvSpPr>
          <p:cNvPr id="19" name="矢印: 下 18">
            <a:extLst>
              <a:ext uri="{FF2B5EF4-FFF2-40B4-BE49-F238E27FC236}">
                <a16:creationId xmlns:a16="http://schemas.microsoft.com/office/drawing/2014/main" id="{4A2A25CC-EA88-414F-9974-AD31B50AAB42}"/>
              </a:ext>
            </a:extLst>
          </p:cNvPr>
          <p:cNvSpPr/>
          <p:nvPr/>
        </p:nvSpPr>
        <p:spPr>
          <a:xfrm rot="16200000">
            <a:off x="2619989" y="5223681"/>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E5DD762A-9EF6-401B-A3E2-D46B0186BF1D}"/>
              </a:ext>
            </a:extLst>
          </p:cNvPr>
          <p:cNvSpPr txBox="1"/>
          <p:nvPr/>
        </p:nvSpPr>
        <p:spPr>
          <a:xfrm>
            <a:off x="3111382" y="5239064"/>
            <a:ext cx="8337667" cy="707886"/>
          </a:xfrm>
          <a:prstGeom prst="rect">
            <a:avLst/>
          </a:prstGeom>
          <a:noFill/>
        </p:spPr>
        <p:txBody>
          <a:bodyPr wrap="square" rtlCol="0">
            <a:spAutoFit/>
          </a:bodyPr>
          <a:lstStyle/>
          <a:p>
            <a:r>
              <a:rPr kumimoji="1" lang="ja-JP" altLang="en-US" sz="2000" dirty="0"/>
              <a:t>運転を継続し、膜寿命が基準を満たすときに膜を交換（無駄な交換を削減）</a:t>
            </a:r>
            <a:endParaRPr kumimoji="1" lang="en-US" altLang="ja-JP" sz="2000" dirty="0"/>
          </a:p>
          <a:p>
            <a:r>
              <a:rPr kumimoji="1" lang="ja-JP" altLang="en-US" sz="2000" dirty="0"/>
              <a:t>（膜劣化が激しい場合はそれをカバーして、延命させるなど）</a:t>
            </a:r>
            <a:endParaRPr kumimoji="1" lang="en-US" altLang="ja-JP" sz="2000" dirty="0"/>
          </a:p>
        </p:txBody>
      </p:sp>
      <p:sp>
        <p:nvSpPr>
          <p:cNvPr id="21" name="右中かっこ 20">
            <a:extLst>
              <a:ext uri="{FF2B5EF4-FFF2-40B4-BE49-F238E27FC236}">
                <a16:creationId xmlns:a16="http://schemas.microsoft.com/office/drawing/2014/main" id="{E955D4C8-C790-4112-BCB4-0C6A659CEA71}"/>
              </a:ext>
            </a:extLst>
          </p:cNvPr>
          <p:cNvSpPr/>
          <p:nvPr/>
        </p:nvSpPr>
        <p:spPr>
          <a:xfrm rot="10800000">
            <a:off x="1596849" y="3360549"/>
            <a:ext cx="317676" cy="2678299"/>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0EA0F806-B452-4F06-A326-E76B799B3903}"/>
              </a:ext>
            </a:extLst>
          </p:cNvPr>
          <p:cNvSpPr txBox="1"/>
          <p:nvPr/>
        </p:nvSpPr>
        <p:spPr>
          <a:xfrm>
            <a:off x="85130" y="2415785"/>
            <a:ext cx="1449799" cy="646331"/>
          </a:xfrm>
          <a:prstGeom prst="rect">
            <a:avLst/>
          </a:prstGeom>
          <a:noFill/>
        </p:spPr>
        <p:txBody>
          <a:bodyPr wrap="square" rtlCol="0">
            <a:spAutoFit/>
          </a:bodyPr>
          <a:lstStyle/>
          <a:p>
            <a:pPr algn="ctr"/>
            <a:r>
              <a:rPr kumimoji="1" lang="ja-JP" altLang="en-US" b="1" dirty="0"/>
              <a:t>膜状態固定の最適化</a:t>
            </a:r>
            <a:endParaRPr kumimoji="1" lang="ja-JP" altLang="en-US" dirty="0"/>
          </a:p>
        </p:txBody>
      </p:sp>
      <p:sp>
        <p:nvSpPr>
          <p:cNvPr id="24" name="右中かっこ 23">
            <a:extLst>
              <a:ext uri="{FF2B5EF4-FFF2-40B4-BE49-F238E27FC236}">
                <a16:creationId xmlns:a16="http://schemas.microsoft.com/office/drawing/2014/main" id="{7B9E8167-6D70-49BE-9818-5844466A66BD}"/>
              </a:ext>
            </a:extLst>
          </p:cNvPr>
          <p:cNvSpPr/>
          <p:nvPr/>
        </p:nvSpPr>
        <p:spPr>
          <a:xfrm rot="10800000">
            <a:off x="1594790" y="2173678"/>
            <a:ext cx="319735" cy="1130545"/>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7D4771B-AA8C-4F5C-B93B-BF7BE3A59FC5}"/>
              </a:ext>
            </a:extLst>
          </p:cNvPr>
          <p:cNvSpPr txBox="1"/>
          <p:nvPr/>
        </p:nvSpPr>
        <p:spPr>
          <a:xfrm>
            <a:off x="85130" y="4259896"/>
            <a:ext cx="1449799" cy="923330"/>
          </a:xfrm>
          <a:prstGeom prst="rect">
            <a:avLst/>
          </a:prstGeom>
          <a:noFill/>
        </p:spPr>
        <p:txBody>
          <a:bodyPr wrap="square" rtlCol="0">
            <a:spAutoFit/>
          </a:bodyPr>
          <a:lstStyle/>
          <a:p>
            <a:pPr algn="ctr"/>
            <a:r>
              <a:rPr kumimoji="1" lang="ja-JP" altLang="en-US" b="1" dirty="0"/>
              <a:t>膜状態監視を活かした</a:t>
            </a:r>
            <a:endParaRPr kumimoji="1" lang="en-US" altLang="ja-JP" b="1" dirty="0"/>
          </a:p>
          <a:p>
            <a:pPr algn="ctr"/>
            <a:r>
              <a:rPr kumimoji="1" lang="ja-JP" altLang="en-US" b="1" dirty="0"/>
              <a:t>最適化</a:t>
            </a:r>
            <a:endParaRPr kumimoji="1" lang="ja-JP" altLang="en-US"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解析方針</a:t>
            </a:r>
            <a:endParaRPr kumimoji="1" lang="ja-JP" altLang="en-US" sz="1600" b="1" dirty="0">
              <a:solidFill>
                <a:schemeClr val="bg1"/>
              </a:solidFill>
            </a:endParaRPr>
          </a:p>
        </p:txBody>
      </p:sp>
    </p:spTree>
    <p:extLst>
      <p:ext uri="{BB962C8B-B14F-4D97-AF65-F5344CB8AC3E}">
        <p14:creationId xmlns:p14="http://schemas.microsoft.com/office/powerpoint/2010/main" val="1828651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データの加工方法</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23" name="吹き出し: 角を丸めた四角形 22">
            <a:extLst>
              <a:ext uri="{FF2B5EF4-FFF2-40B4-BE49-F238E27FC236}">
                <a16:creationId xmlns:a16="http://schemas.microsoft.com/office/drawing/2014/main" id="{C75180F1-52A9-47E6-9858-046D8FC8EA28}"/>
              </a:ext>
            </a:extLst>
          </p:cNvPr>
          <p:cNvSpPr/>
          <p:nvPr/>
        </p:nvSpPr>
        <p:spPr>
          <a:xfrm>
            <a:off x="4686314" y="1954031"/>
            <a:ext cx="6743684" cy="4044295"/>
          </a:xfrm>
          <a:prstGeom prst="wedgeRoundRectCallout">
            <a:avLst>
              <a:gd name="adj1" fmla="val -59199"/>
              <a:gd name="adj2" fmla="val 628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9" name="テキスト プレースホルダー 5">
            <a:extLst>
              <a:ext uri="{FF2B5EF4-FFF2-40B4-BE49-F238E27FC236}">
                <a16:creationId xmlns:a16="http://schemas.microsoft.com/office/drawing/2014/main" id="{29570A96-1568-46B4-B8D7-54D6770BA51C}"/>
              </a:ext>
            </a:extLst>
          </p:cNvPr>
          <p:cNvSpPr>
            <a:spLocks noGrp="1"/>
          </p:cNvSpPr>
          <p:nvPr>
            <p:ph type="body" sz="quarter" idx="11"/>
          </p:nvPr>
        </p:nvSpPr>
        <p:spPr>
          <a:xfrm>
            <a:off x="517055" y="995167"/>
            <a:ext cx="11341887" cy="597123"/>
          </a:xfrm>
        </p:spPr>
        <p:txBody>
          <a:bodyPr/>
          <a:lstStyle/>
          <a:p>
            <a:r>
              <a:rPr lang="ja-JP" altLang="en-US" sz="2800" dirty="0"/>
              <a:t>下記の手順で、データを加工した。</a:t>
            </a:r>
            <a:endParaRPr lang="en-US" altLang="ja-JP" sz="2800" dirty="0"/>
          </a:p>
        </p:txBody>
      </p:sp>
      <p:sp>
        <p:nvSpPr>
          <p:cNvPr id="35" name="テキスト ボックス 34">
            <a:extLst>
              <a:ext uri="{FF2B5EF4-FFF2-40B4-BE49-F238E27FC236}">
                <a16:creationId xmlns:a16="http://schemas.microsoft.com/office/drawing/2014/main" id="{FCC571B8-0356-40D7-8954-5E247BF55A09}"/>
              </a:ext>
            </a:extLst>
          </p:cNvPr>
          <p:cNvSpPr txBox="1"/>
          <p:nvPr/>
        </p:nvSpPr>
        <p:spPr>
          <a:xfrm>
            <a:off x="6729330" y="3835999"/>
            <a:ext cx="1173563" cy="338554"/>
          </a:xfrm>
          <a:prstGeom prst="rect">
            <a:avLst/>
          </a:prstGeom>
          <a:noFill/>
        </p:spPr>
        <p:txBody>
          <a:bodyPr wrap="square" rtlCol="0">
            <a:spAutoFit/>
          </a:bodyPr>
          <a:lstStyle/>
          <a:p>
            <a:pPr algn="ctr"/>
            <a:r>
              <a:rPr kumimoji="1" lang="en-US" altLang="ja-JP" sz="1600" dirty="0"/>
              <a:t>30min</a:t>
            </a:r>
            <a:r>
              <a:rPr kumimoji="1" lang="ja-JP" altLang="en-US" sz="1600" dirty="0"/>
              <a:t>間隔</a:t>
            </a:r>
          </a:p>
        </p:txBody>
      </p:sp>
      <p:sp>
        <p:nvSpPr>
          <p:cNvPr id="37" name="テキスト ボックス 36">
            <a:extLst>
              <a:ext uri="{FF2B5EF4-FFF2-40B4-BE49-F238E27FC236}">
                <a16:creationId xmlns:a16="http://schemas.microsoft.com/office/drawing/2014/main" id="{15E833BE-E77B-41B2-82F7-3EF620BC169D}"/>
              </a:ext>
            </a:extLst>
          </p:cNvPr>
          <p:cNvSpPr txBox="1"/>
          <p:nvPr/>
        </p:nvSpPr>
        <p:spPr>
          <a:xfrm>
            <a:off x="225541" y="2770620"/>
            <a:ext cx="1224863" cy="553998"/>
          </a:xfrm>
          <a:prstGeom prst="rect">
            <a:avLst/>
          </a:prstGeom>
          <a:noFill/>
        </p:spPr>
        <p:txBody>
          <a:bodyPr wrap="square" rtlCol="0">
            <a:spAutoFit/>
          </a:bodyPr>
          <a:lstStyle/>
          <a:p>
            <a:pPr algn="ctr"/>
            <a:r>
              <a:rPr kumimoji="1" lang="en-US" altLang="ja-JP" sz="1600" dirty="0"/>
              <a:t>1min</a:t>
            </a:r>
          </a:p>
          <a:p>
            <a:pPr algn="ctr"/>
            <a:r>
              <a:rPr kumimoji="1" lang="ja-JP" altLang="en-US" sz="1400" dirty="0"/>
              <a:t>（生データ）</a:t>
            </a:r>
          </a:p>
        </p:txBody>
      </p:sp>
      <p:sp>
        <p:nvSpPr>
          <p:cNvPr id="16" name="テキスト ボックス 15">
            <a:extLst>
              <a:ext uri="{FF2B5EF4-FFF2-40B4-BE49-F238E27FC236}">
                <a16:creationId xmlns:a16="http://schemas.microsoft.com/office/drawing/2014/main" id="{3D5D4648-44D0-4AE6-9AB9-7712D1A3ECD8}"/>
              </a:ext>
            </a:extLst>
          </p:cNvPr>
          <p:cNvSpPr txBox="1"/>
          <p:nvPr/>
        </p:nvSpPr>
        <p:spPr>
          <a:xfrm>
            <a:off x="1963813" y="1911769"/>
            <a:ext cx="2009291"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p>
        </p:txBody>
      </p:sp>
      <p:cxnSp>
        <p:nvCxnSpPr>
          <p:cNvPr id="6" name="直線矢印コネクタ 5">
            <a:extLst>
              <a:ext uri="{FF2B5EF4-FFF2-40B4-BE49-F238E27FC236}">
                <a16:creationId xmlns:a16="http://schemas.microsoft.com/office/drawing/2014/main" id="{33EEDBEB-7C04-4E33-8AEA-980B937290FA}"/>
              </a:ext>
            </a:extLst>
          </p:cNvPr>
          <p:cNvCxnSpPr>
            <a:cxnSpLocks/>
            <a:endCxn id="9" idx="0"/>
          </p:cNvCxnSpPr>
          <p:nvPr/>
        </p:nvCxnSpPr>
        <p:spPr>
          <a:xfrm>
            <a:off x="6169525" y="2034086"/>
            <a:ext cx="0" cy="428556"/>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9011A315-9BC7-463B-8893-8B56AEAF3B8D}"/>
              </a:ext>
            </a:extLst>
          </p:cNvPr>
          <p:cNvSpPr/>
          <p:nvPr/>
        </p:nvSpPr>
        <p:spPr>
          <a:xfrm>
            <a:off x="5405134" y="2462642"/>
            <a:ext cx="1528782" cy="448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外れ値除去</a:t>
            </a:r>
          </a:p>
        </p:txBody>
      </p:sp>
      <p:sp>
        <p:nvSpPr>
          <p:cNvPr id="24" name="正方形/長方形 23">
            <a:extLst>
              <a:ext uri="{FF2B5EF4-FFF2-40B4-BE49-F238E27FC236}">
                <a16:creationId xmlns:a16="http://schemas.microsoft.com/office/drawing/2014/main" id="{271F500E-0408-48A9-960A-437445A9A4BD}"/>
              </a:ext>
            </a:extLst>
          </p:cNvPr>
          <p:cNvSpPr/>
          <p:nvPr/>
        </p:nvSpPr>
        <p:spPr>
          <a:xfrm>
            <a:off x="5405134" y="3330854"/>
            <a:ext cx="1528782" cy="448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Down-Sampling</a:t>
            </a:r>
            <a:endParaRPr kumimoji="1" lang="ja-JP" altLang="en-US" sz="1400" dirty="0">
              <a:solidFill>
                <a:schemeClr val="tx1"/>
              </a:solidFill>
            </a:endParaRPr>
          </a:p>
        </p:txBody>
      </p:sp>
      <p:cxnSp>
        <p:nvCxnSpPr>
          <p:cNvPr id="27" name="直線矢印コネクタ 26">
            <a:extLst>
              <a:ext uri="{FF2B5EF4-FFF2-40B4-BE49-F238E27FC236}">
                <a16:creationId xmlns:a16="http://schemas.microsoft.com/office/drawing/2014/main" id="{3B8A5AB7-0C60-4570-85DC-99AFE5F2234F}"/>
              </a:ext>
            </a:extLst>
          </p:cNvPr>
          <p:cNvCxnSpPr>
            <a:cxnSpLocks/>
            <a:stCxn id="9" idx="2"/>
            <a:endCxn id="24" idx="0"/>
          </p:cNvCxnSpPr>
          <p:nvPr/>
        </p:nvCxnSpPr>
        <p:spPr>
          <a:xfrm>
            <a:off x="6169525" y="2911268"/>
            <a:ext cx="0" cy="419586"/>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B5F40A67-68B5-42B3-AA5E-15F3F1995DE5}"/>
              </a:ext>
            </a:extLst>
          </p:cNvPr>
          <p:cNvSpPr/>
          <p:nvPr/>
        </p:nvSpPr>
        <p:spPr>
          <a:xfrm>
            <a:off x="5405134" y="4207893"/>
            <a:ext cx="1528782" cy="448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平滑化</a:t>
            </a:r>
          </a:p>
        </p:txBody>
      </p:sp>
      <p:cxnSp>
        <p:nvCxnSpPr>
          <p:cNvPr id="38" name="直線矢印コネクタ 37">
            <a:extLst>
              <a:ext uri="{FF2B5EF4-FFF2-40B4-BE49-F238E27FC236}">
                <a16:creationId xmlns:a16="http://schemas.microsoft.com/office/drawing/2014/main" id="{99F36F1E-BD0E-458B-BC60-EF7F63DE5B71}"/>
              </a:ext>
            </a:extLst>
          </p:cNvPr>
          <p:cNvCxnSpPr>
            <a:cxnSpLocks/>
            <a:stCxn id="24" idx="2"/>
            <a:endCxn id="30" idx="0"/>
          </p:cNvCxnSpPr>
          <p:nvPr/>
        </p:nvCxnSpPr>
        <p:spPr>
          <a:xfrm>
            <a:off x="6169525" y="3779480"/>
            <a:ext cx="0" cy="428413"/>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F2E8AC43-0C30-4DE7-ACCE-E8971BC3F123}"/>
              </a:ext>
            </a:extLst>
          </p:cNvPr>
          <p:cNvCxnSpPr>
            <a:cxnSpLocks/>
          </p:cNvCxnSpPr>
          <p:nvPr/>
        </p:nvCxnSpPr>
        <p:spPr>
          <a:xfrm>
            <a:off x="2968458" y="3872591"/>
            <a:ext cx="0" cy="530893"/>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EDCAEE73-0963-4FC7-BE68-ABBD6533453D}"/>
              </a:ext>
            </a:extLst>
          </p:cNvPr>
          <p:cNvSpPr txBox="1"/>
          <p:nvPr/>
        </p:nvSpPr>
        <p:spPr>
          <a:xfrm>
            <a:off x="0" y="4839329"/>
            <a:ext cx="1675550" cy="553998"/>
          </a:xfrm>
          <a:prstGeom prst="rect">
            <a:avLst/>
          </a:prstGeom>
          <a:noFill/>
        </p:spPr>
        <p:txBody>
          <a:bodyPr wrap="square" rtlCol="0">
            <a:spAutoFit/>
          </a:bodyPr>
          <a:lstStyle/>
          <a:p>
            <a:pPr algn="ctr"/>
            <a:r>
              <a:rPr kumimoji="1" lang="en-US" altLang="ja-JP" sz="1600" dirty="0"/>
              <a:t>30min</a:t>
            </a:r>
          </a:p>
          <a:p>
            <a:pPr algn="ctr"/>
            <a:r>
              <a:rPr kumimoji="1" lang="ja-JP" altLang="en-US" sz="1400" dirty="0"/>
              <a:t>（加工データ）</a:t>
            </a:r>
            <a:endParaRPr kumimoji="1" lang="ja-JP" altLang="en-US" sz="1600" dirty="0"/>
          </a:p>
        </p:txBody>
      </p:sp>
      <p:cxnSp>
        <p:nvCxnSpPr>
          <p:cNvPr id="59" name="直線矢印コネクタ 58">
            <a:extLst>
              <a:ext uri="{FF2B5EF4-FFF2-40B4-BE49-F238E27FC236}">
                <a16:creationId xmlns:a16="http://schemas.microsoft.com/office/drawing/2014/main" id="{BAD58588-170D-4546-91B2-C827AE1ECCF3}"/>
              </a:ext>
            </a:extLst>
          </p:cNvPr>
          <p:cNvCxnSpPr>
            <a:cxnSpLocks/>
            <a:stCxn id="65" idx="2"/>
          </p:cNvCxnSpPr>
          <p:nvPr/>
        </p:nvCxnSpPr>
        <p:spPr>
          <a:xfrm>
            <a:off x="6169525" y="5531480"/>
            <a:ext cx="0" cy="394051"/>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89B44ACB-E57B-46F5-AE94-7D7752054884}"/>
              </a:ext>
            </a:extLst>
          </p:cNvPr>
          <p:cNvSpPr/>
          <p:nvPr/>
        </p:nvSpPr>
        <p:spPr>
          <a:xfrm>
            <a:off x="5405134" y="5082854"/>
            <a:ext cx="1528782" cy="44862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欠損補完</a:t>
            </a:r>
          </a:p>
        </p:txBody>
      </p:sp>
      <p:cxnSp>
        <p:nvCxnSpPr>
          <p:cNvPr id="66" name="直線矢印コネクタ 65">
            <a:extLst>
              <a:ext uri="{FF2B5EF4-FFF2-40B4-BE49-F238E27FC236}">
                <a16:creationId xmlns:a16="http://schemas.microsoft.com/office/drawing/2014/main" id="{BD90893C-1B10-4182-B233-2EEC8B96FB5F}"/>
              </a:ext>
            </a:extLst>
          </p:cNvPr>
          <p:cNvCxnSpPr>
            <a:cxnSpLocks/>
            <a:stCxn id="30" idx="2"/>
            <a:endCxn id="65" idx="0"/>
          </p:cNvCxnSpPr>
          <p:nvPr/>
        </p:nvCxnSpPr>
        <p:spPr>
          <a:xfrm>
            <a:off x="6169525" y="4656519"/>
            <a:ext cx="0" cy="426335"/>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21520E50-C32F-4678-A9C6-020444160641}"/>
              </a:ext>
            </a:extLst>
          </p:cNvPr>
          <p:cNvSpPr txBox="1"/>
          <p:nvPr/>
        </p:nvSpPr>
        <p:spPr>
          <a:xfrm>
            <a:off x="6868320" y="4712106"/>
            <a:ext cx="832094" cy="338554"/>
          </a:xfrm>
          <a:prstGeom prst="rect">
            <a:avLst/>
          </a:prstGeom>
          <a:noFill/>
        </p:spPr>
        <p:txBody>
          <a:bodyPr wrap="square" rtlCol="0">
            <a:spAutoFit/>
          </a:bodyPr>
          <a:lstStyle/>
          <a:p>
            <a:pPr algn="ctr"/>
            <a:r>
              <a:rPr kumimoji="1" lang="ja-JP" altLang="en-US" sz="1600" dirty="0"/>
              <a:t>滑らか</a:t>
            </a:r>
          </a:p>
        </p:txBody>
      </p:sp>
      <p:sp>
        <p:nvSpPr>
          <p:cNvPr id="73" name="テキスト ボックス 72">
            <a:extLst>
              <a:ext uri="{FF2B5EF4-FFF2-40B4-BE49-F238E27FC236}">
                <a16:creationId xmlns:a16="http://schemas.microsoft.com/office/drawing/2014/main" id="{39AFC868-6634-4B28-9102-82318A174ADD}"/>
              </a:ext>
            </a:extLst>
          </p:cNvPr>
          <p:cNvSpPr txBox="1"/>
          <p:nvPr/>
        </p:nvSpPr>
        <p:spPr>
          <a:xfrm>
            <a:off x="6689780" y="2947660"/>
            <a:ext cx="1235018" cy="338554"/>
          </a:xfrm>
          <a:prstGeom prst="rect">
            <a:avLst/>
          </a:prstGeom>
          <a:noFill/>
        </p:spPr>
        <p:txBody>
          <a:bodyPr wrap="square" rtlCol="0">
            <a:spAutoFit/>
          </a:bodyPr>
          <a:lstStyle/>
          <a:p>
            <a:pPr algn="ctr"/>
            <a:r>
              <a:rPr kumimoji="1" lang="ja-JP" altLang="en-US" sz="1600" dirty="0"/>
              <a:t>外れ値少</a:t>
            </a:r>
          </a:p>
        </p:txBody>
      </p:sp>
      <p:sp>
        <p:nvSpPr>
          <p:cNvPr id="74" name="テキスト ボックス 73">
            <a:extLst>
              <a:ext uri="{FF2B5EF4-FFF2-40B4-BE49-F238E27FC236}">
                <a16:creationId xmlns:a16="http://schemas.microsoft.com/office/drawing/2014/main" id="{E9C845B0-7A14-4D6C-94A2-A5321958E779}"/>
              </a:ext>
            </a:extLst>
          </p:cNvPr>
          <p:cNvSpPr txBox="1"/>
          <p:nvPr/>
        </p:nvSpPr>
        <p:spPr>
          <a:xfrm>
            <a:off x="6732314" y="5663347"/>
            <a:ext cx="1104105" cy="338554"/>
          </a:xfrm>
          <a:prstGeom prst="rect">
            <a:avLst/>
          </a:prstGeom>
          <a:noFill/>
        </p:spPr>
        <p:txBody>
          <a:bodyPr wrap="square" rtlCol="0">
            <a:spAutoFit/>
          </a:bodyPr>
          <a:lstStyle/>
          <a:p>
            <a:pPr algn="ctr"/>
            <a:r>
              <a:rPr kumimoji="1" lang="ja-JP" altLang="en-US" sz="1600" dirty="0"/>
              <a:t>欠損無し</a:t>
            </a:r>
          </a:p>
        </p:txBody>
      </p:sp>
      <p:sp>
        <p:nvSpPr>
          <p:cNvPr id="75" name="テキスト ボックス 74">
            <a:extLst>
              <a:ext uri="{FF2B5EF4-FFF2-40B4-BE49-F238E27FC236}">
                <a16:creationId xmlns:a16="http://schemas.microsoft.com/office/drawing/2014/main" id="{8BF932A8-7BC6-4F98-BD1E-AC0D7CC132AE}"/>
              </a:ext>
            </a:extLst>
          </p:cNvPr>
          <p:cNvSpPr txBox="1"/>
          <p:nvPr/>
        </p:nvSpPr>
        <p:spPr>
          <a:xfrm>
            <a:off x="7799526" y="2556461"/>
            <a:ext cx="3167611" cy="338554"/>
          </a:xfrm>
          <a:prstGeom prst="rect">
            <a:avLst/>
          </a:prstGeom>
          <a:noFill/>
        </p:spPr>
        <p:txBody>
          <a:bodyPr wrap="square" rtlCol="0">
            <a:spAutoFit/>
          </a:bodyPr>
          <a:lstStyle/>
          <a:p>
            <a:pPr algn="ctr"/>
            <a:r>
              <a:rPr kumimoji="1" lang="ja-JP" altLang="en-US" sz="1600" dirty="0"/>
              <a:t>上下限で外れ値を判定し、除去</a:t>
            </a:r>
          </a:p>
        </p:txBody>
      </p:sp>
      <p:sp>
        <p:nvSpPr>
          <p:cNvPr id="76" name="テキスト ボックス 75">
            <a:extLst>
              <a:ext uri="{FF2B5EF4-FFF2-40B4-BE49-F238E27FC236}">
                <a16:creationId xmlns:a16="http://schemas.microsoft.com/office/drawing/2014/main" id="{ABD0BC0E-0F5A-4229-941A-79AE5F7F6BA1}"/>
              </a:ext>
            </a:extLst>
          </p:cNvPr>
          <p:cNvSpPr txBox="1"/>
          <p:nvPr/>
        </p:nvSpPr>
        <p:spPr>
          <a:xfrm>
            <a:off x="7799526" y="3308350"/>
            <a:ext cx="3167611" cy="584775"/>
          </a:xfrm>
          <a:prstGeom prst="rect">
            <a:avLst/>
          </a:prstGeom>
          <a:noFill/>
        </p:spPr>
        <p:txBody>
          <a:bodyPr wrap="square" rtlCol="0">
            <a:spAutoFit/>
          </a:bodyPr>
          <a:lstStyle/>
          <a:p>
            <a:pPr algn="ctr"/>
            <a:r>
              <a:rPr kumimoji="1" lang="ja-JP" altLang="en-US" sz="1600" dirty="0"/>
              <a:t>サンプリング周波数を下げる</a:t>
            </a:r>
            <a:endParaRPr kumimoji="1" lang="en-US" altLang="ja-JP" sz="1600" dirty="0"/>
          </a:p>
          <a:p>
            <a:pPr algn="ctr"/>
            <a:r>
              <a:rPr kumimoji="1" lang="ja-JP" altLang="en-US" sz="1600" dirty="0"/>
              <a:t>（その間のデータで平均）</a:t>
            </a:r>
          </a:p>
        </p:txBody>
      </p:sp>
      <p:sp>
        <p:nvSpPr>
          <p:cNvPr id="77" name="テキスト ボックス 76">
            <a:extLst>
              <a:ext uri="{FF2B5EF4-FFF2-40B4-BE49-F238E27FC236}">
                <a16:creationId xmlns:a16="http://schemas.microsoft.com/office/drawing/2014/main" id="{D25F34F0-FE69-48A1-989F-B9E6AE396ADF}"/>
              </a:ext>
            </a:extLst>
          </p:cNvPr>
          <p:cNvSpPr txBox="1"/>
          <p:nvPr/>
        </p:nvSpPr>
        <p:spPr>
          <a:xfrm>
            <a:off x="7836419" y="4145992"/>
            <a:ext cx="3167611" cy="584775"/>
          </a:xfrm>
          <a:prstGeom prst="rect">
            <a:avLst/>
          </a:prstGeom>
          <a:noFill/>
        </p:spPr>
        <p:txBody>
          <a:bodyPr wrap="square" rtlCol="0">
            <a:spAutoFit/>
          </a:bodyPr>
          <a:lstStyle/>
          <a:p>
            <a:pPr algn="ctr"/>
            <a:r>
              <a:rPr kumimoji="1" lang="ja-JP" altLang="en-US" sz="1600" dirty="0"/>
              <a:t>窓幅で移動平均を適用</a:t>
            </a:r>
            <a:endParaRPr kumimoji="1" lang="en-US" altLang="ja-JP" sz="1600" dirty="0"/>
          </a:p>
          <a:p>
            <a:pPr algn="ctr"/>
            <a:r>
              <a:rPr kumimoji="1" lang="ja-JP" altLang="en-US" sz="1600" dirty="0"/>
              <a:t>（窓幅</a:t>
            </a:r>
            <a:r>
              <a:rPr kumimoji="1" lang="en-US" altLang="ja-JP" sz="1600" dirty="0"/>
              <a:t>=96</a:t>
            </a:r>
            <a:r>
              <a:rPr kumimoji="1" lang="ja-JP" altLang="en-US" sz="1600" dirty="0"/>
              <a:t>、</a:t>
            </a:r>
            <a:r>
              <a:rPr kumimoji="1" lang="en-US" altLang="ja-JP" sz="1600" dirty="0"/>
              <a:t>2</a:t>
            </a:r>
            <a:r>
              <a:rPr kumimoji="1" lang="ja-JP" altLang="en-US" sz="1600" dirty="0"/>
              <a:t>日間）</a:t>
            </a:r>
          </a:p>
        </p:txBody>
      </p:sp>
      <p:sp>
        <p:nvSpPr>
          <p:cNvPr id="78" name="テキスト ボックス 77">
            <a:extLst>
              <a:ext uri="{FF2B5EF4-FFF2-40B4-BE49-F238E27FC236}">
                <a16:creationId xmlns:a16="http://schemas.microsoft.com/office/drawing/2014/main" id="{C7F0C66C-BDCD-46BB-8A6D-B66F82A2CB2C}"/>
              </a:ext>
            </a:extLst>
          </p:cNvPr>
          <p:cNvSpPr txBox="1"/>
          <p:nvPr/>
        </p:nvSpPr>
        <p:spPr>
          <a:xfrm>
            <a:off x="7700414" y="5050660"/>
            <a:ext cx="3460231" cy="553998"/>
          </a:xfrm>
          <a:prstGeom prst="rect">
            <a:avLst/>
          </a:prstGeom>
          <a:noFill/>
        </p:spPr>
        <p:txBody>
          <a:bodyPr wrap="square" rtlCol="0">
            <a:spAutoFit/>
          </a:bodyPr>
          <a:lstStyle/>
          <a:p>
            <a:pPr algn="ctr"/>
            <a:r>
              <a:rPr kumimoji="1" lang="en-US" altLang="ja-JP" sz="1600" dirty="0"/>
              <a:t>backward </a:t>
            </a:r>
            <a:r>
              <a:rPr kumimoji="1" lang="en-US" altLang="ja-JP" sz="1600" dirty="0" err="1"/>
              <a:t>fillna</a:t>
            </a:r>
            <a:r>
              <a:rPr kumimoji="1" lang="en-US" altLang="ja-JP" sz="1600" dirty="0"/>
              <a:t> </a:t>
            </a:r>
            <a:r>
              <a:rPr kumimoji="1" lang="ja-JP" altLang="en-US" sz="1600" dirty="0"/>
              <a:t>⇒</a:t>
            </a:r>
            <a:r>
              <a:rPr kumimoji="1" lang="en-US" altLang="ja-JP" sz="1600" dirty="0"/>
              <a:t> forward </a:t>
            </a:r>
            <a:r>
              <a:rPr kumimoji="1" lang="en-US" altLang="ja-JP" sz="1600" dirty="0" err="1"/>
              <a:t>fillna</a:t>
            </a:r>
            <a:endParaRPr kumimoji="1" lang="en-US" altLang="ja-JP" sz="1600" dirty="0"/>
          </a:p>
          <a:p>
            <a:pPr algn="ctr"/>
            <a:r>
              <a:rPr kumimoji="1" lang="ja-JP" altLang="en-US" sz="1400" dirty="0"/>
              <a:t>（直前の値で埋めた後、直後の値で埋める）</a:t>
            </a:r>
          </a:p>
        </p:txBody>
      </p:sp>
      <p:sp>
        <p:nvSpPr>
          <p:cNvPr id="79" name="テキスト ボックス 78">
            <a:extLst>
              <a:ext uri="{FF2B5EF4-FFF2-40B4-BE49-F238E27FC236}">
                <a16:creationId xmlns:a16="http://schemas.microsoft.com/office/drawing/2014/main" id="{DEBB3728-1227-4080-9B20-79A903B72005}"/>
              </a:ext>
            </a:extLst>
          </p:cNvPr>
          <p:cNvSpPr txBox="1"/>
          <p:nvPr/>
        </p:nvSpPr>
        <p:spPr>
          <a:xfrm>
            <a:off x="7284366" y="1301690"/>
            <a:ext cx="4113887" cy="584775"/>
          </a:xfrm>
          <a:prstGeom prst="rect">
            <a:avLst/>
          </a:prstGeom>
          <a:noFill/>
        </p:spPr>
        <p:txBody>
          <a:bodyPr wrap="square" rtlCol="0">
            <a:spAutoFit/>
          </a:bodyPr>
          <a:lstStyle/>
          <a:p>
            <a:pPr algn="ctr"/>
            <a:r>
              <a:rPr kumimoji="1" lang="ja-JP" altLang="en-US" sz="1600" dirty="0">
                <a:solidFill>
                  <a:srgbClr val="FF0000"/>
                </a:solidFill>
              </a:rPr>
              <a:t>最初に外れ値を除去しないと、</a:t>
            </a:r>
            <a:endParaRPr kumimoji="1" lang="en-US" altLang="ja-JP" sz="1600" dirty="0">
              <a:solidFill>
                <a:srgbClr val="FF0000"/>
              </a:solidFill>
            </a:endParaRPr>
          </a:p>
          <a:p>
            <a:pPr algn="ctr"/>
            <a:r>
              <a:rPr kumimoji="1" lang="en-US" altLang="ja-JP" sz="1600" dirty="0">
                <a:solidFill>
                  <a:srgbClr val="FF0000"/>
                </a:solidFill>
              </a:rPr>
              <a:t>Down-Sampling</a:t>
            </a:r>
            <a:r>
              <a:rPr kumimoji="1" lang="ja-JP" altLang="en-US" sz="1600" dirty="0">
                <a:solidFill>
                  <a:srgbClr val="FF0000"/>
                </a:solidFill>
              </a:rPr>
              <a:t>と平滑化に大きく影響する</a:t>
            </a:r>
          </a:p>
        </p:txBody>
      </p:sp>
      <p:pic>
        <p:nvPicPr>
          <p:cNvPr id="31" name="図 30" descr="グラフ, 棒グラフ, ヒストグラム&#10;&#10;自動的に生成された説明">
            <a:extLst>
              <a:ext uri="{FF2B5EF4-FFF2-40B4-BE49-F238E27FC236}">
                <a16:creationId xmlns:a16="http://schemas.microsoft.com/office/drawing/2014/main" id="{012203F4-122A-43B8-9695-31508F215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54" y="2276542"/>
            <a:ext cx="2279208" cy="1559457"/>
          </a:xfrm>
          <a:prstGeom prst="rect">
            <a:avLst/>
          </a:prstGeom>
        </p:spPr>
      </p:pic>
      <p:pic>
        <p:nvPicPr>
          <p:cNvPr id="33" name="図 32" descr="グラフ&#10;&#10;自動的に生成された説明">
            <a:extLst>
              <a:ext uri="{FF2B5EF4-FFF2-40B4-BE49-F238E27FC236}">
                <a16:creationId xmlns:a16="http://schemas.microsoft.com/office/drawing/2014/main" id="{4E06D67F-D42B-44E9-85CE-94C00B9BF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9203" y="4482151"/>
            <a:ext cx="2278859" cy="1517952"/>
          </a:xfrm>
          <a:prstGeom prst="rect">
            <a:avLst/>
          </a:prstGeom>
        </p:spPr>
      </p:pic>
      <p:sp>
        <p:nvSpPr>
          <p:cNvPr id="32" name="テキスト ボックス 31">
            <a:extLst>
              <a:ext uri="{FF2B5EF4-FFF2-40B4-BE49-F238E27FC236}">
                <a16:creationId xmlns:a16="http://schemas.microsoft.com/office/drawing/2014/main" id="{4669C02E-706B-44AE-839C-AF2DB5F05348}"/>
              </a:ext>
            </a:extLst>
          </p:cNvPr>
          <p:cNvSpPr txBox="1"/>
          <p:nvPr/>
        </p:nvSpPr>
        <p:spPr>
          <a:xfrm>
            <a:off x="1560847" y="1533882"/>
            <a:ext cx="2815222" cy="338554"/>
          </a:xfrm>
          <a:prstGeom prst="rect">
            <a:avLst/>
          </a:prstGeom>
          <a:noFill/>
        </p:spPr>
        <p:txBody>
          <a:bodyPr wrap="square" rtlCol="0">
            <a:spAutoFit/>
          </a:bodyPr>
          <a:lstStyle/>
          <a:p>
            <a:pPr algn="ctr"/>
            <a:r>
              <a:rPr kumimoji="1" lang="ja-JP" altLang="en-US" sz="1600" dirty="0"/>
              <a:t>（</a:t>
            </a:r>
            <a:r>
              <a:rPr kumimoji="1" lang="en-US" altLang="ja-JP" sz="1600" dirty="0"/>
              <a:t>2021</a:t>
            </a:r>
            <a:r>
              <a:rPr kumimoji="1" lang="ja-JP" altLang="en-US" sz="1600" dirty="0"/>
              <a:t>年</a:t>
            </a:r>
            <a:r>
              <a:rPr kumimoji="1" lang="en-US" altLang="ja-JP" sz="1600" dirty="0"/>
              <a:t>7</a:t>
            </a:r>
            <a:r>
              <a:rPr kumimoji="1" lang="ja-JP" altLang="en-US" sz="1600" dirty="0"/>
              <a:t>月以降に限定）</a:t>
            </a:r>
          </a:p>
        </p:txBody>
      </p:sp>
    </p:spTree>
    <p:extLst>
      <p:ext uri="{BB962C8B-B14F-4D97-AF65-F5344CB8AC3E}">
        <p14:creationId xmlns:p14="http://schemas.microsoft.com/office/powerpoint/2010/main" val="2276850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導電率予測の戦略</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下記の傾向があると判断し、傾向毎にモデル化の戦略を分けた。</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sp>
        <p:nvSpPr>
          <p:cNvPr id="8" name="テキスト ボックス 7">
            <a:extLst>
              <a:ext uri="{FF2B5EF4-FFF2-40B4-BE49-F238E27FC236}">
                <a16:creationId xmlns:a16="http://schemas.microsoft.com/office/drawing/2014/main" id="{8EF57145-003B-4BA4-BE5A-BC2ED3678F0B}"/>
              </a:ext>
            </a:extLst>
          </p:cNvPr>
          <p:cNvSpPr txBox="1"/>
          <p:nvPr/>
        </p:nvSpPr>
        <p:spPr>
          <a:xfrm>
            <a:off x="1914873" y="1812559"/>
            <a:ext cx="1836064"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p>
        </p:txBody>
      </p:sp>
      <p:cxnSp>
        <p:nvCxnSpPr>
          <p:cNvPr id="4" name="直線矢印コネクタ 3">
            <a:extLst>
              <a:ext uri="{FF2B5EF4-FFF2-40B4-BE49-F238E27FC236}">
                <a16:creationId xmlns:a16="http://schemas.microsoft.com/office/drawing/2014/main" id="{4CC65C26-8551-41DF-99F3-85D48BCCB3D6}"/>
              </a:ext>
            </a:extLst>
          </p:cNvPr>
          <p:cNvCxnSpPr/>
          <p:nvPr/>
        </p:nvCxnSpPr>
        <p:spPr>
          <a:xfrm flipV="1">
            <a:off x="5219700" y="2762580"/>
            <a:ext cx="847725" cy="54292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A04556FB-43DE-4A33-9D9D-7C466DD750FE}"/>
              </a:ext>
            </a:extLst>
          </p:cNvPr>
          <p:cNvCxnSpPr>
            <a:cxnSpLocks/>
          </p:cNvCxnSpPr>
          <p:nvPr/>
        </p:nvCxnSpPr>
        <p:spPr>
          <a:xfrm>
            <a:off x="5219700" y="3843773"/>
            <a:ext cx="778342" cy="54292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5888366A-120C-4C85-8772-490A9B0AFF84}"/>
              </a:ext>
            </a:extLst>
          </p:cNvPr>
          <p:cNvSpPr/>
          <p:nvPr/>
        </p:nvSpPr>
        <p:spPr>
          <a:xfrm>
            <a:off x="6197719" y="1685762"/>
            <a:ext cx="1329041" cy="3379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傾向</a:t>
            </a:r>
            <a:r>
              <a:rPr kumimoji="1" lang="en-US" altLang="ja-JP" dirty="0">
                <a:solidFill>
                  <a:schemeClr val="tx1"/>
                </a:solidFill>
              </a:rPr>
              <a:t>1</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3F55AD89-EE9A-4982-9BFA-55C009E5E026}"/>
              </a:ext>
            </a:extLst>
          </p:cNvPr>
          <p:cNvSpPr/>
          <p:nvPr/>
        </p:nvSpPr>
        <p:spPr>
          <a:xfrm>
            <a:off x="6217117" y="3594085"/>
            <a:ext cx="1329041" cy="3379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傾向</a:t>
            </a:r>
            <a:r>
              <a:rPr kumimoji="1" lang="en-US" altLang="ja-JP" dirty="0">
                <a:solidFill>
                  <a:schemeClr val="tx1"/>
                </a:solidFill>
              </a:rPr>
              <a:t>2</a:t>
            </a:r>
            <a:endParaRPr kumimoji="1" lang="ja-JP" altLang="en-US" dirty="0">
              <a:solidFill>
                <a:schemeClr val="tx1"/>
              </a:solidFill>
            </a:endParaRPr>
          </a:p>
        </p:txBody>
      </p:sp>
      <p:graphicFrame>
        <p:nvGraphicFramePr>
          <p:cNvPr id="12" name="表 21">
            <a:extLst>
              <a:ext uri="{FF2B5EF4-FFF2-40B4-BE49-F238E27FC236}">
                <a16:creationId xmlns:a16="http://schemas.microsoft.com/office/drawing/2014/main" id="{619293D7-0ACC-4E2B-B573-A537B402D275}"/>
              </a:ext>
            </a:extLst>
          </p:cNvPr>
          <p:cNvGraphicFramePr>
            <a:graphicFrameLocks noGrp="1"/>
          </p:cNvGraphicFramePr>
          <p:nvPr>
            <p:extLst>
              <p:ext uri="{D42A27DB-BD31-4B8C-83A1-F6EECF244321}">
                <p14:modId xmlns:p14="http://schemas.microsoft.com/office/powerpoint/2010/main" val="1733808821"/>
              </p:ext>
            </p:extLst>
          </p:nvPr>
        </p:nvGraphicFramePr>
        <p:xfrm>
          <a:off x="6217116" y="2211642"/>
          <a:ext cx="5098825" cy="1112520"/>
        </p:xfrm>
        <a:graphic>
          <a:graphicData uri="http://schemas.openxmlformats.org/drawingml/2006/table">
            <a:tbl>
              <a:tblPr firstRow="1" bandRow="1">
                <a:tableStyleId>{5C22544A-7EE6-4342-B048-85BDC9FD1C3A}</a:tableStyleId>
              </a:tblPr>
              <a:tblGrid>
                <a:gridCol w="1130459">
                  <a:extLst>
                    <a:ext uri="{9D8B030D-6E8A-4147-A177-3AD203B41FA5}">
                      <a16:colId xmlns:a16="http://schemas.microsoft.com/office/drawing/2014/main" val="3820961721"/>
                    </a:ext>
                  </a:extLst>
                </a:gridCol>
                <a:gridCol w="3968366">
                  <a:extLst>
                    <a:ext uri="{9D8B030D-6E8A-4147-A177-3AD203B41FA5}">
                      <a16:colId xmlns:a16="http://schemas.microsoft.com/office/drawing/2014/main" val="3443190135"/>
                    </a:ext>
                  </a:extLst>
                </a:gridCol>
              </a:tblGrid>
              <a:tr h="370840">
                <a:tc>
                  <a:txBody>
                    <a:bodyPr/>
                    <a:lstStyle/>
                    <a:p>
                      <a:pPr algn="ctr"/>
                      <a:r>
                        <a:rPr kumimoji="1" lang="ja-JP" altLang="en-US" b="1" dirty="0">
                          <a:solidFill>
                            <a:schemeClr val="bg1"/>
                          </a:solidFill>
                        </a:rPr>
                        <a:t>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b="0" dirty="0">
                          <a:solidFill>
                            <a:schemeClr val="tx1"/>
                          </a:solidFill>
                        </a:rPr>
                        <a:t>日々の変動傾向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1035876"/>
                  </a:ext>
                </a:extLst>
              </a:tr>
              <a:tr h="370840">
                <a:tc>
                  <a:txBody>
                    <a:bodyPr/>
                    <a:lstStyle/>
                    <a:p>
                      <a:pPr algn="ctr"/>
                      <a:r>
                        <a:rPr kumimoji="1" lang="ja-JP" altLang="en-US" b="1" dirty="0">
                          <a:solidFill>
                            <a:schemeClr val="bg1"/>
                          </a:solidFill>
                        </a:rPr>
                        <a:t>理由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dirty="0"/>
                        <a:t>日々の操業や外乱の影響を受けている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3493971"/>
                  </a:ext>
                </a:extLst>
              </a:tr>
              <a:tr h="370840">
                <a:tc>
                  <a:txBody>
                    <a:bodyPr/>
                    <a:lstStyle/>
                    <a:p>
                      <a:pPr algn="ctr"/>
                      <a:r>
                        <a:rPr kumimoji="1" lang="ja-JP" altLang="en-US" b="1" dirty="0">
                          <a:solidFill>
                            <a:schemeClr val="bg1"/>
                          </a:solidFill>
                        </a:rPr>
                        <a:t>対策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dirty="0"/>
                        <a:t>他の変数から予測する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218711"/>
                  </a:ext>
                </a:extLst>
              </a:tr>
            </a:tbl>
          </a:graphicData>
        </a:graphic>
      </p:graphicFrame>
      <p:graphicFrame>
        <p:nvGraphicFramePr>
          <p:cNvPr id="24" name="表 21">
            <a:extLst>
              <a:ext uri="{FF2B5EF4-FFF2-40B4-BE49-F238E27FC236}">
                <a16:creationId xmlns:a16="http://schemas.microsoft.com/office/drawing/2014/main" id="{15FB6834-6015-4E72-B9BC-ED4F9E6E8D12}"/>
              </a:ext>
            </a:extLst>
          </p:cNvPr>
          <p:cNvGraphicFramePr>
            <a:graphicFrameLocks noGrp="1"/>
          </p:cNvGraphicFramePr>
          <p:nvPr>
            <p:extLst>
              <p:ext uri="{D42A27DB-BD31-4B8C-83A1-F6EECF244321}">
                <p14:modId xmlns:p14="http://schemas.microsoft.com/office/powerpoint/2010/main" val="228724314"/>
              </p:ext>
            </p:extLst>
          </p:nvPr>
        </p:nvGraphicFramePr>
        <p:xfrm>
          <a:off x="6217117" y="4119377"/>
          <a:ext cx="5098825" cy="1930400"/>
        </p:xfrm>
        <a:graphic>
          <a:graphicData uri="http://schemas.openxmlformats.org/drawingml/2006/table">
            <a:tbl>
              <a:tblPr firstRow="1" bandRow="1">
                <a:tableStyleId>{5C22544A-7EE6-4342-B048-85BDC9FD1C3A}</a:tableStyleId>
              </a:tblPr>
              <a:tblGrid>
                <a:gridCol w="1130459">
                  <a:extLst>
                    <a:ext uri="{9D8B030D-6E8A-4147-A177-3AD203B41FA5}">
                      <a16:colId xmlns:a16="http://schemas.microsoft.com/office/drawing/2014/main" val="3820961721"/>
                    </a:ext>
                  </a:extLst>
                </a:gridCol>
                <a:gridCol w="3968366">
                  <a:extLst>
                    <a:ext uri="{9D8B030D-6E8A-4147-A177-3AD203B41FA5}">
                      <a16:colId xmlns:a16="http://schemas.microsoft.com/office/drawing/2014/main" val="3443190135"/>
                    </a:ext>
                  </a:extLst>
                </a:gridCol>
              </a:tblGrid>
              <a:tr h="370840">
                <a:tc>
                  <a:txBody>
                    <a:bodyPr/>
                    <a:lstStyle/>
                    <a:p>
                      <a:pPr algn="ctr"/>
                      <a:r>
                        <a:rPr kumimoji="1" lang="ja-JP" altLang="en-US" b="1" dirty="0">
                          <a:solidFill>
                            <a:schemeClr val="bg1"/>
                          </a:solidFill>
                        </a:rPr>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b="0" dirty="0">
                          <a:solidFill>
                            <a:schemeClr val="tx1"/>
                          </a:solidFill>
                        </a:rPr>
                        <a:t>数か月単位での上昇傾向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1035876"/>
                  </a:ext>
                </a:extLst>
              </a:tr>
              <a:tr h="370840">
                <a:tc>
                  <a:txBody>
                    <a:bodyPr/>
                    <a:lstStyle/>
                    <a:p>
                      <a:pPr algn="ctr"/>
                      <a:r>
                        <a:rPr kumimoji="1" lang="ja-JP" altLang="en-US" b="1" dirty="0">
                          <a:solidFill>
                            <a:schemeClr val="bg1"/>
                          </a:solidFill>
                        </a:rPr>
                        <a:t>理由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dirty="0"/>
                        <a:t>膜詰まり／劣化による除去性能の悪化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3493971"/>
                  </a:ext>
                </a:extLst>
              </a:tr>
              <a:tr h="370840">
                <a:tc>
                  <a:txBody>
                    <a:bodyPr/>
                    <a:lstStyle/>
                    <a:p>
                      <a:pPr algn="ctr"/>
                      <a:r>
                        <a:rPr kumimoji="1" lang="ja-JP" altLang="en-US" b="1" dirty="0">
                          <a:solidFill>
                            <a:schemeClr val="bg1"/>
                          </a:solidFill>
                        </a:rPr>
                        <a:t>対策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dirty="0"/>
                        <a:t>時系列の変化</a:t>
                      </a:r>
                      <a:r>
                        <a:rPr kumimoji="1" lang="ja-JP" altLang="en-US" sz="1600" dirty="0"/>
                        <a:t>（自己回帰成分など）</a:t>
                      </a:r>
                      <a:r>
                        <a:rPr kumimoji="1" lang="ja-JP" altLang="en-US" dirty="0"/>
                        <a:t>から予測する</a:t>
                      </a:r>
                      <a:endParaRPr kumimoji="1" lang="en-US" altLang="ja-JP" dirty="0"/>
                    </a:p>
                    <a:p>
                      <a:r>
                        <a:rPr kumimoji="1" lang="ja-JP" altLang="en-US" dirty="0"/>
                        <a:t>ただし、予測できない差分は、物理モデルなどでの知見で改善する可能性がある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218711"/>
                  </a:ext>
                </a:extLst>
              </a:tr>
            </a:tbl>
          </a:graphicData>
        </a:graphic>
      </p:graphicFrame>
      <p:sp>
        <p:nvSpPr>
          <p:cNvPr id="25" name="テキスト ボックス 24">
            <a:extLst>
              <a:ext uri="{FF2B5EF4-FFF2-40B4-BE49-F238E27FC236}">
                <a16:creationId xmlns:a16="http://schemas.microsoft.com/office/drawing/2014/main" id="{0D2AD973-111D-477E-96EE-60225D6D81EA}"/>
              </a:ext>
            </a:extLst>
          </p:cNvPr>
          <p:cNvSpPr txBox="1"/>
          <p:nvPr/>
        </p:nvSpPr>
        <p:spPr>
          <a:xfrm>
            <a:off x="10829970" y="1685468"/>
            <a:ext cx="1140051" cy="338554"/>
          </a:xfrm>
          <a:prstGeom prst="rect">
            <a:avLst/>
          </a:prstGeom>
          <a:noFill/>
        </p:spPr>
        <p:txBody>
          <a:bodyPr wrap="square" rtlCol="0">
            <a:spAutoFit/>
          </a:bodyPr>
          <a:lstStyle/>
          <a:p>
            <a:pPr algn="ctr"/>
            <a:r>
              <a:rPr kumimoji="1" lang="ja-JP" altLang="en-US" sz="1600" dirty="0"/>
              <a:t>井本さん</a:t>
            </a:r>
          </a:p>
        </p:txBody>
      </p:sp>
      <p:sp>
        <p:nvSpPr>
          <p:cNvPr id="27" name="テキスト ボックス 26">
            <a:extLst>
              <a:ext uri="{FF2B5EF4-FFF2-40B4-BE49-F238E27FC236}">
                <a16:creationId xmlns:a16="http://schemas.microsoft.com/office/drawing/2014/main" id="{0E4AB121-5B50-4709-95AD-C2001F946759}"/>
              </a:ext>
            </a:extLst>
          </p:cNvPr>
          <p:cNvSpPr txBox="1"/>
          <p:nvPr/>
        </p:nvSpPr>
        <p:spPr>
          <a:xfrm>
            <a:off x="10829970" y="3593791"/>
            <a:ext cx="1140051" cy="338554"/>
          </a:xfrm>
          <a:prstGeom prst="rect">
            <a:avLst/>
          </a:prstGeom>
          <a:noFill/>
        </p:spPr>
        <p:txBody>
          <a:bodyPr wrap="square" rtlCol="0">
            <a:spAutoFit/>
          </a:bodyPr>
          <a:lstStyle/>
          <a:p>
            <a:pPr algn="ctr"/>
            <a:r>
              <a:rPr kumimoji="1" lang="ja-JP" altLang="en-US" sz="1600" dirty="0"/>
              <a:t>熊谷</a:t>
            </a:r>
          </a:p>
        </p:txBody>
      </p:sp>
      <p:pic>
        <p:nvPicPr>
          <p:cNvPr id="16" name="図 15" descr="グラフィカル ユーザー インターフェイス, グラフ, 折れ線グラフ&#10;&#10;自動的に生成された説明">
            <a:extLst>
              <a:ext uri="{FF2B5EF4-FFF2-40B4-BE49-F238E27FC236}">
                <a16:creationId xmlns:a16="http://schemas.microsoft.com/office/drawing/2014/main" id="{FAE315DC-1C9E-4D2A-9B6A-7E10765B53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96" y="2223624"/>
            <a:ext cx="4755298" cy="3172890"/>
          </a:xfrm>
          <a:prstGeom prst="rect">
            <a:avLst/>
          </a:prstGeom>
        </p:spPr>
      </p:pic>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68F0A51-A0D5-447F-8DE1-8793400F057E}"/>
                  </a:ext>
                </a:extLst>
              </p:cNvPr>
              <p:cNvSpPr txBox="1"/>
              <p:nvPr/>
            </p:nvSpPr>
            <p:spPr>
              <a:xfrm>
                <a:off x="7738953" y="1731634"/>
                <a:ext cx="17667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𝑦</m:t>
                      </m:r>
                      <m:d>
                        <m:dPr>
                          <m:begChr m:val="["/>
                          <m:endChr m:val="]"/>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𝑡</m:t>
                          </m:r>
                        </m:e>
                      </m:d>
                      <m:r>
                        <a:rPr kumimoji="1" lang="en-US" altLang="ja-JP" sz="1600" i="1" smtClean="0">
                          <a:latin typeface="Cambria Math" panose="02040503050406030204" pitchFamily="18" charset="0"/>
                        </a:rPr>
                        <m:t>=</m:t>
                      </m:r>
                      <m:r>
                        <a:rPr kumimoji="1" lang="en-US" altLang="ja-JP" sz="1600" b="0" i="1" smtClean="0">
                          <a:latin typeface="Cambria Math" panose="02040503050406030204" pitchFamily="18" charset="0"/>
                        </a:rPr>
                        <m:t>𝑀𝑜𝑑𝑒𝑙</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𝑥</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17" name="テキスト ボックス 16">
                <a:extLst>
                  <a:ext uri="{FF2B5EF4-FFF2-40B4-BE49-F238E27FC236}">
                    <a16:creationId xmlns:a16="http://schemas.microsoft.com/office/drawing/2014/main" id="{D68F0A51-A0D5-447F-8DE1-8793400F057E}"/>
                  </a:ext>
                </a:extLst>
              </p:cNvPr>
              <p:cNvSpPr txBox="1">
                <a:spLocks noRot="1" noChangeAspect="1" noMove="1" noResize="1" noEditPoints="1" noAdjustHandles="1" noChangeArrowheads="1" noChangeShapeType="1" noTextEdit="1"/>
              </p:cNvSpPr>
              <p:nvPr/>
            </p:nvSpPr>
            <p:spPr>
              <a:xfrm>
                <a:off x="7738953" y="1731634"/>
                <a:ext cx="1766702" cy="246221"/>
              </a:xfrm>
              <a:prstGeom prst="rect">
                <a:avLst/>
              </a:prstGeom>
              <a:blipFill>
                <a:blip r:embed="rId3"/>
                <a:stretch>
                  <a:fillRect l="-2076" r="-3460" b="-37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94319F2-E70D-4DB9-90D1-F9B32C682D56}"/>
                  </a:ext>
                </a:extLst>
              </p:cNvPr>
              <p:cNvSpPr txBox="1"/>
              <p:nvPr/>
            </p:nvSpPr>
            <p:spPr>
              <a:xfrm>
                <a:off x="7738953" y="3639957"/>
                <a:ext cx="31766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𝑦</m:t>
                      </m:r>
                      <m:d>
                        <m:dPr>
                          <m:begChr m:val="["/>
                          <m:endChr m:val="]"/>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𝑡</m:t>
                          </m:r>
                        </m:e>
                      </m:d>
                      <m:r>
                        <a:rPr kumimoji="1" lang="en-US" altLang="ja-JP" sz="1600" i="1" smtClean="0">
                          <a:latin typeface="Cambria Math" panose="02040503050406030204" pitchFamily="18" charset="0"/>
                        </a:rPr>
                        <m:t>=</m:t>
                      </m:r>
                      <m:r>
                        <a:rPr kumimoji="1" lang="en-US" altLang="ja-JP" sz="1600" b="0" i="1" smtClean="0">
                          <a:latin typeface="Cambria Math" panose="02040503050406030204" pitchFamily="18" charset="0"/>
                        </a:rPr>
                        <m:t>𝑀𝑜𝑑𝑒𝑙</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𝑦</m:t>
                      </m:r>
                      <m:d>
                        <m:dPr>
                          <m:begChr m:val="["/>
                          <m:endChr m:val="]"/>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−1</m:t>
                          </m:r>
                        </m:e>
                      </m:d>
                      <m:r>
                        <a:rPr kumimoji="1" lang="en-US" altLang="ja-JP" sz="1600" i="1">
                          <a:latin typeface="Cambria Math" panose="02040503050406030204" pitchFamily="18" charset="0"/>
                        </a:rPr>
                        <m:t>,</m:t>
                      </m:r>
                      <m:r>
                        <a:rPr kumimoji="1" lang="en-US" altLang="ja-JP" sz="1600" i="1">
                          <a:latin typeface="Cambria Math" panose="02040503050406030204" pitchFamily="18" charset="0"/>
                        </a:rPr>
                        <m:t>𝑦</m:t>
                      </m:r>
                      <m:d>
                        <m:dPr>
                          <m:begChr m:val="["/>
                          <m:endChr m:val="]"/>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𝑡</m:t>
                          </m:r>
                          <m:r>
                            <a:rPr kumimoji="1" lang="en-US" altLang="ja-JP" sz="1600" b="0" i="1" smtClean="0">
                              <a:latin typeface="Cambria Math" panose="02040503050406030204" pitchFamily="18" charset="0"/>
                            </a:rPr>
                            <m:t>−2</m:t>
                          </m:r>
                        </m:e>
                      </m:d>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18" name="テキスト ボックス 17">
                <a:extLst>
                  <a:ext uri="{FF2B5EF4-FFF2-40B4-BE49-F238E27FC236}">
                    <a16:creationId xmlns:a16="http://schemas.microsoft.com/office/drawing/2014/main" id="{494319F2-E70D-4DB9-90D1-F9B32C682D56}"/>
                  </a:ext>
                </a:extLst>
              </p:cNvPr>
              <p:cNvSpPr txBox="1">
                <a:spLocks noRot="1" noChangeAspect="1" noMove="1" noResize="1" noEditPoints="1" noAdjustHandles="1" noChangeArrowheads="1" noChangeShapeType="1" noTextEdit="1"/>
              </p:cNvSpPr>
              <p:nvPr/>
            </p:nvSpPr>
            <p:spPr>
              <a:xfrm>
                <a:off x="7738953" y="3639957"/>
                <a:ext cx="3176639" cy="246221"/>
              </a:xfrm>
              <a:prstGeom prst="rect">
                <a:avLst/>
              </a:prstGeom>
              <a:blipFill>
                <a:blip r:embed="rId4"/>
                <a:stretch>
                  <a:fillRect l="-960" r="-1536" b="-375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1946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normAutofit/>
          </a:bodyPr>
          <a:lstStyle/>
          <a:p>
            <a:r>
              <a:rPr lang="ja-JP" altLang="en-US" dirty="0"/>
              <a:t>時系列データの</a:t>
            </a:r>
            <a:r>
              <a:rPr lang="en-US" altLang="ja-JP" dirty="0"/>
              <a:t>STL</a:t>
            </a:r>
            <a:r>
              <a:rPr lang="ja-JP" altLang="en-US" dirty="0"/>
              <a:t>分解</a:t>
            </a:r>
            <a:r>
              <a:rPr lang="ja-JP" altLang="en-US" sz="2200" dirty="0"/>
              <a:t>（</a:t>
            </a:r>
            <a:r>
              <a:rPr lang="en-US" altLang="ja-JP" sz="2200" dirty="0"/>
              <a:t>Seasonal Decomposition Of Time Series By Loess</a:t>
            </a:r>
            <a:r>
              <a:rPr lang="ja-JP" altLang="en-US" sz="2200" dirty="0"/>
              <a:t>）</a:t>
            </a:r>
            <a:endParaRPr lang="en-US" sz="2200"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3431"/>
            <a:ext cx="11341887" cy="600165"/>
          </a:xfrm>
        </p:spPr>
        <p:txBody>
          <a:bodyPr/>
          <a:lstStyle/>
          <a:p>
            <a:r>
              <a:rPr lang="ja-JP" altLang="en-US" sz="2800" dirty="0"/>
              <a:t>実績値は、非定常なトレンド成分が支配的である。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sp>
        <p:nvSpPr>
          <p:cNvPr id="54" name="テキスト ボックス 53">
            <a:extLst>
              <a:ext uri="{FF2B5EF4-FFF2-40B4-BE49-F238E27FC236}">
                <a16:creationId xmlns:a16="http://schemas.microsoft.com/office/drawing/2014/main" id="{5EB98B23-C7C9-4D11-B8A9-0028707AB9F4}"/>
              </a:ext>
            </a:extLst>
          </p:cNvPr>
          <p:cNvSpPr txBox="1"/>
          <p:nvPr/>
        </p:nvSpPr>
        <p:spPr>
          <a:xfrm>
            <a:off x="1320662" y="2311473"/>
            <a:ext cx="1836064"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p>
        </p:txBody>
      </p:sp>
      <p:sp>
        <p:nvSpPr>
          <p:cNvPr id="55" name="テキスト ボックス 54">
            <a:extLst>
              <a:ext uri="{FF2B5EF4-FFF2-40B4-BE49-F238E27FC236}">
                <a16:creationId xmlns:a16="http://schemas.microsoft.com/office/drawing/2014/main" id="{121A0FF9-A132-4A35-ADCE-465F14FF45D6}"/>
              </a:ext>
            </a:extLst>
          </p:cNvPr>
          <p:cNvSpPr txBox="1"/>
          <p:nvPr/>
        </p:nvSpPr>
        <p:spPr>
          <a:xfrm>
            <a:off x="5121297" y="2311473"/>
            <a:ext cx="1836064"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p>
        </p:txBody>
      </p:sp>
      <p:sp>
        <p:nvSpPr>
          <p:cNvPr id="56" name="テキスト ボックス 55">
            <a:extLst>
              <a:ext uri="{FF2B5EF4-FFF2-40B4-BE49-F238E27FC236}">
                <a16:creationId xmlns:a16="http://schemas.microsoft.com/office/drawing/2014/main" id="{ED71D59F-977C-4A1B-839A-0496365FE490}"/>
              </a:ext>
            </a:extLst>
          </p:cNvPr>
          <p:cNvSpPr txBox="1"/>
          <p:nvPr/>
        </p:nvSpPr>
        <p:spPr>
          <a:xfrm>
            <a:off x="9054324" y="2311473"/>
            <a:ext cx="1836064"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p>
        </p:txBody>
      </p:sp>
      <p:sp>
        <p:nvSpPr>
          <p:cNvPr id="57" name="テキスト ボックス 56">
            <a:extLst>
              <a:ext uri="{FF2B5EF4-FFF2-40B4-BE49-F238E27FC236}">
                <a16:creationId xmlns:a16="http://schemas.microsoft.com/office/drawing/2014/main" id="{F87046AD-012F-4278-8FA0-4D7FBAE644CD}"/>
              </a:ext>
            </a:extLst>
          </p:cNvPr>
          <p:cNvSpPr txBox="1"/>
          <p:nvPr/>
        </p:nvSpPr>
        <p:spPr>
          <a:xfrm>
            <a:off x="9683740" y="810129"/>
            <a:ext cx="2413295" cy="338554"/>
          </a:xfrm>
          <a:prstGeom prst="rect">
            <a:avLst/>
          </a:prstGeom>
          <a:noFill/>
        </p:spPr>
        <p:txBody>
          <a:bodyPr wrap="square" rtlCol="0">
            <a:spAutoFit/>
          </a:bodyPr>
          <a:lstStyle/>
          <a:p>
            <a:pPr algn="ctr"/>
            <a:r>
              <a:rPr kumimoji="1" lang="en-US" altLang="ja-JP" sz="1600"/>
              <a:t>Seasonal Period: 2000</a:t>
            </a:r>
            <a:endParaRPr kumimoji="1" lang="ja-JP" altLang="en-US" sz="1600" dirty="0"/>
          </a:p>
        </p:txBody>
      </p:sp>
      <p:sp>
        <p:nvSpPr>
          <p:cNvPr id="58" name="テキスト ボックス 57">
            <a:extLst>
              <a:ext uri="{FF2B5EF4-FFF2-40B4-BE49-F238E27FC236}">
                <a16:creationId xmlns:a16="http://schemas.microsoft.com/office/drawing/2014/main" id="{0594F41C-DAF7-45B2-8693-BEDBC2138C75}"/>
              </a:ext>
            </a:extLst>
          </p:cNvPr>
          <p:cNvSpPr txBox="1"/>
          <p:nvPr/>
        </p:nvSpPr>
        <p:spPr>
          <a:xfrm>
            <a:off x="9683740" y="1114994"/>
            <a:ext cx="2413295" cy="338554"/>
          </a:xfrm>
          <a:prstGeom prst="rect">
            <a:avLst/>
          </a:prstGeom>
          <a:noFill/>
        </p:spPr>
        <p:txBody>
          <a:bodyPr wrap="square" rtlCol="0">
            <a:spAutoFit/>
          </a:bodyPr>
          <a:lstStyle/>
          <a:p>
            <a:pPr algn="ctr"/>
            <a:r>
              <a:rPr kumimoji="1" lang="en-US" altLang="ja-JP" sz="1600" dirty="0"/>
              <a:t>Multiplicative</a:t>
            </a:r>
            <a:r>
              <a:rPr kumimoji="1" lang="ja-JP" altLang="en-US" sz="1600" dirty="0"/>
              <a:t> </a:t>
            </a:r>
            <a:r>
              <a:rPr kumimoji="1" lang="en-US" altLang="ja-JP" sz="1600" dirty="0"/>
              <a:t>model</a:t>
            </a:r>
            <a:endParaRPr kumimoji="1" lang="ja-JP" altLang="en-US" sz="1600" dirty="0"/>
          </a:p>
        </p:txBody>
      </p: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00C66FCC-D5F4-40CE-A9BF-A3291E3425CC}"/>
                  </a:ext>
                </a:extLst>
              </p:cNvPr>
              <p:cNvSpPr txBox="1"/>
              <p:nvPr/>
            </p:nvSpPr>
            <p:spPr>
              <a:xfrm>
                <a:off x="3829844" y="1629308"/>
                <a:ext cx="4416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𝑂𝑏𝑠𝑒𝑟𝑣𝑒𝑑</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𝑇𝑟𝑒𝑛𝑑</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𝑆𝑒𝑎𝑠</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𝑅𝑒𝑠</m:t>
                      </m:r>
                      <m:r>
                        <a:rPr kumimoji="1" lang="en-US" altLang="ja-JP" i="1">
                          <a:latin typeface="Cambria Math" panose="02040503050406030204" pitchFamily="18" charset="0"/>
                        </a:rPr>
                        <m:t>[</m:t>
                      </m:r>
                      <m:r>
                        <a:rPr kumimoji="1" lang="en-US" altLang="ja-JP" i="1">
                          <a:latin typeface="Cambria Math" panose="02040503050406030204" pitchFamily="18" charset="0"/>
                        </a:rPr>
                        <m:t>𝑡</m:t>
                      </m:r>
                      <m:r>
                        <a:rPr kumimoji="1" lang="en-US" altLang="ja-JP" i="1">
                          <a:latin typeface="Cambria Math" panose="02040503050406030204" pitchFamily="18" charset="0"/>
                        </a:rPr>
                        <m:t>]</m:t>
                      </m:r>
                    </m:oMath>
                  </m:oMathPara>
                </a14:m>
                <a:endParaRPr kumimoji="1" lang="ja-JP" altLang="en-US" dirty="0"/>
              </a:p>
            </p:txBody>
          </p:sp>
        </mc:Choice>
        <mc:Fallback xmlns="">
          <p:sp>
            <p:nvSpPr>
              <p:cNvPr id="59" name="テキスト ボックス 58">
                <a:extLst>
                  <a:ext uri="{FF2B5EF4-FFF2-40B4-BE49-F238E27FC236}">
                    <a16:creationId xmlns:a16="http://schemas.microsoft.com/office/drawing/2014/main" id="{00C66FCC-D5F4-40CE-A9BF-A3291E3425CC}"/>
                  </a:ext>
                </a:extLst>
              </p:cNvPr>
              <p:cNvSpPr txBox="1">
                <a:spLocks noRot="1" noChangeAspect="1" noMove="1" noResize="1" noEditPoints="1" noAdjustHandles="1" noChangeArrowheads="1" noChangeShapeType="1" noTextEdit="1"/>
              </p:cNvSpPr>
              <p:nvPr/>
            </p:nvSpPr>
            <p:spPr>
              <a:xfrm>
                <a:off x="3829844" y="1629308"/>
                <a:ext cx="4416465" cy="276999"/>
              </a:xfrm>
              <a:prstGeom prst="rect">
                <a:avLst/>
              </a:prstGeom>
              <a:blipFill>
                <a:blip r:embed="rId2"/>
                <a:stretch>
                  <a:fillRect l="-828" r="-1379" b="-39130"/>
                </a:stretch>
              </a:blipFill>
            </p:spPr>
            <p:txBody>
              <a:bodyPr/>
              <a:lstStyle/>
              <a:p>
                <a:r>
                  <a:rPr lang="ja-JP" altLang="en-US">
                    <a:noFill/>
                  </a:rPr>
                  <a:t> </a:t>
                </a:r>
              </a:p>
            </p:txBody>
          </p:sp>
        </mc:Fallback>
      </mc:AlternateContent>
      <p:sp>
        <p:nvSpPr>
          <p:cNvPr id="60" name="テキスト ボックス 59">
            <a:extLst>
              <a:ext uri="{FF2B5EF4-FFF2-40B4-BE49-F238E27FC236}">
                <a16:creationId xmlns:a16="http://schemas.microsoft.com/office/drawing/2014/main" id="{8E9894ED-0C61-4622-A375-98517CFCDFED}"/>
              </a:ext>
            </a:extLst>
          </p:cNvPr>
          <p:cNvSpPr txBox="1"/>
          <p:nvPr/>
        </p:nvSpPr>
        <p:spPr>
          <a:xfrm>
            <a:off x="1495425" y="1598531"/>
            <a:ext cx="2449934" cy="338554"/>
          </a:xfrm>
          <a:prstGeom prst="rect">
            <a:avLst/>
          </a:prstGeom>
          <a:noFill/>
        </p:spPr>
        <p:txBody>
          <a:bodyPr wrap="square" rtlCol="0">
            <a:spAutoFit/>
          </a:bodyPr>
          <a:lstStyle/>
          <a:p>
            <a:pPr algn="ctr"/>
            <a:r>
              <a:rPr kumimoji="1" lang="ja-JP" altLang="en-US" sz="1600" dirty="0"/>
              <a:t>時系列データの</a:t>
            </a:r>
            <a:r>
              <a:rPr kumimoji="1" lang="en-US" altLang="ja-JP" sz="1600" dirty="0"/>
              <a:t>STL</a:t>
            </a:r>
            <a:r>
              <a:rPr kumimoji="1" lang="ja-JP" altLang="en-US" sz="1600" dirty="0"/>
              <a:t>分解：</a:t>
            </a:r>
          </a:p>
        </p:txBody>
      </p:sp>
      <p:sp>
        <p:nvSpPr>
          <p:cNvPr id="65" name="テキスト ボックス 64">
            <a:extLst>
              <a:ext uri="{FF2B5EF4-FFF2-40B4-BE49-F238E27FC236}">
                <a16:creationId xmlns:a16="http://schemas.microsoft.com/office/drawing/2014/main" id="{B9850311-AD62-44FC-A1D9-034327B47320}"/>
              </a:ext>
            </a:extLst>
          </p:cNvPr>
          <p:cNvSpPr txBox="1"/>
          <p:nvPr/>
        </p:nvSpPr>
        <p:spPr>
          <a:xfrm>
            <a:off x="3601300" y="1928182"/>
            <a:ext cx="1836064" cy="307777"/>
          </a:xfrm>
          <a:prstGeom prst="rect">
            <a:avLst/>
          </a:prstGeom>
          <a:noFill/>
        </p:spPr>
        <p:txBody>
          <a:bodyPr wrap="square" rtlCol="0">
            <a:spAutoFit/>
          </a:bodyPr>
          <a:lstStyle/>
          <a:p>
            <a:pPr algn="ctr"/>
            <a:r>
              <a:rPr kumimoji="1" lang="ja-JP" altLang="en-US" sz="1400" dirty="0"/>
              <a:t>観測（原系列）</a:t>
            </a:r>
          </a:p>
        </p:txBody>
      </p:sp>
      <p:sp>
        <p:nvSpPr>
          <p:cNvPr id="66" name="テキスト ボックス 65">
            <a:extLst>
              <a:ext uri="{FF2B5EF4-FFF2-40B4-BE49-F238E27FC236}">
                <a16:creationId xmlns:a16="http://schemas.microsoft.com/office/drawing/2014/main" id="{5E3B804C-6F90-4C46-A601-D4FFF6DAC213}"/>
              </a:ext>
            </a:extLst>
          </p:cNvPr>
          <p:cNvSpPr txBox="1"/>
          <p:nvPr/>
        </p:nvSpPr>
        <p:spPr>
          <a:xfrm>
            <a:off x="5240625" y="1928182"/>
            <a:ext cx="1091701" cy="307777"/>
          </a:xfrm>
          <a:prstGeom prst="rect">
            <a:avLst/>
          </a:prstGeom>
          <a:noFill/>
        </p:spPr>
        <p:txBody>
          <a:bodyPr wrap="square" rtlCol="0">
            <a:spAutoFit/>
          </a:bodyPr>
          <a:lstStyle/>
          <a:p>
            <a:pPr algn="ctr"/>
            <a:r>
              <a:rPr kumimoji="1" lang="ja-JP" altLang="en-US" sz="1400" dirty="0"/>
              <a:t>傾向変動</a:t>
            </a:r>
          </a:p>
        </p:txBody>
      </p:sp>
      <p:sp>
        <p:nvSpPr>
          <p:cNvPr id="67" name="テキスト ボックス 66">
            <a:extLst>
              <a:ext uri="{FF2B5EF4-FFF2-40B4-BE49-F238E27FC236}">
                <a16:creationId xmlns:a16="http://schemas.microsoft.com/office/drawing/2014/main" id="{E3FF86D3-8EC9-4F1B-9C74-4ADFE4A65FA0}"/>
              </a:ext>
            </a:extLst>
          </p:cNvPr>
          <p:cNvSpPr txBox="1"/>
          <p:nvPr/>
        </p:nvSpPr>
        <p:spPr>
          <a:xfrm>
            <a:off x="6332326" y="1928182"/>
            <a:ext cx="1091701" cy="307777"/>
          </a:xfrm>
          <a:prstGeom prst="rect">
            <a:avLst/>
          </a:prstGeom>
          <a:noFill/>
        </p:spPr>
        <p:txBody>
          <a:bodyPr wrap="square" rtlCol="0">
            <a:spAutoFit/>
          </a:bodyPr>
          <a:lstStyle/>
          <a:p>
            <a:pPr algn="ctr"/>
            <a:r>
              <a:rPr kumimoji="1" lang="ja-JP" altLang="en-US" sz="1400" dirty="0"/>
              <a:t>季節変動</a:t>
            </a:r>
          </a:p>
        </p:txBody>
      </p:sp>
      <p:sp>
        <p:nvSpPr>
          <p:cNvPr id="68" name="テキスト ボックス 67">
            <a:extLst>
              <a:ext uri="{FF2B5EF4-FFF2-40B4-BE49-F238E27FC236}">
                <a16:creationId xmlns:a16="http://schemas.microsoft.com/office/drawing/2014/main" id="{9A18DE19-F8C7-43AC-8A80-EFDCA2F235E2}"/>
              </a:ext>
            </a:extLst>
          </p:cNvPr>
          <p:cNvSpPr txBox="1"/>
          <p:nvPr/>
        </p:nvSpPr>
        <p:spPr>
          <a:xfrm>
            <a:off x="7327725" y="1928805"/>
            <a:ext cx="1091701" cy="307777"/>
          </a:xfrm>
          <a:prstGeom prst="rect">
            <a:avLst/>
          </a:prstGeom>
          <a:noFill/>
        </p:spPr>
        <p:txBody>
          <a:bodyPr wrap="square" rtlCol="0">
            <a:spAutoFit/>
          </a:bodyPr>
          <a:lstStyle/>
          <a:p>
            <a:pPr algn="ctr"/>
            <a:r>
              <a:rPr kumimoji="1" lang="ja-JP" altLang="en-US" sz="1400" dirty="0"/>
              <a:t>誤差変動</a:t>
            </a:r>
          </a:p>
        </p:txBody>
      </p:sp>
      <p:pic>
        <p:nvPicPr>
          <p:cNvPr id="16" name="図 15" descr="グラフ&#10;&#10;低い精度で自動的に生成された説明">
            <a:extLst>
              <a:ext uri="{FF2B5EF4-FFF2-40B4-BE49-F238E27FC236}">
                <a16:creationId xmlns:a16="http://schemas.microsoft.com/office/drawing/2014/main" id="{1159C930-1B80-4539-8F73-3302E507F0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79" y="2656340"/>
            <a:ext cx="3518908" cy="3514453"/>
          </a:xfrm>
          <a:prstGeom prst="rect">
            <a:avLst/>
          </a:prstGeom>
        </p:spPr>
      </p:pic>
      <p:pic>
        <p:nvPicPr>
          <p:cNvPr id="34" name="図 33" descr="グラフ&#10;&#10;自動的に生成された説明">
            <a:extLst>
              <a:ext uri="{FF2B5EF4-FFF2-40B4-BE49-F238E27FC236}">
                <a16:creationId xmlns:a16="http://schemas.microsoft.com/office/drawing/2014/main" id="{31F31143-F968-4AAD-83E4-424104DFA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3887" y="2650027"/>
            <a:ext cx="3520766" cy="3520766"/>
          </a:xfrm>
          <a:prstGeom prst="rect">
            <a:avLst/>
          </a:prstGeom>
        </p:spPr>
      </p:pic>
      <p:pic>
        <p:nvPicPr>
          <p:cNvPr id="20" name="図 19" descr="グラフ&#10;&#10;自動的に生成された説明">
            <a:extLst>
              <a:ext uri="{FF2B5EF4-FFF2-40B4-BE49-F238E27FC236}">
                <a16:creationId xmlns:a16="http://schemas.microsoft.com/office/drawing/2014/main" id="{CBD5B570-9873-46A0-A531-570753CFF7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80645" y="2640501"/>
            <a:ext cx="3520766" cy="3511853"/>
          </a:xfrm>
          <a:prstGeom prst="rect">
            <a:avLst/>
          </a:prstGeom>
        </p:spPr>
      </p:pic>
    </p:spTree>
    <p:extLst>
      <p:ext uri="{BB962C8B-B14F-4D97-AF65-F5344CB8AC3E}">
        <p14:creationId xmlns:p14="http://schemas.microsoft.com/office/powerpoint/2010/main" val="2347488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(2) </a:t>
            </a:r>
            <a:r>
              <a:rPr lang="ja-JP" altLang="en-US" sz="2800" b="1" dirty="0">
                <a:solidFill>
                  <a:schemeClr val="bg1"/>
                </a:solidFill>
              </a:rPr>
              <a:t>悪化前半予測：</a:t>
            </a:r>
            <a:r>
              <a:rPr lang="ja-JP" altLang="en-US" dirty="0"/>
              <a:t>導電率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目的変数の時系列モデルだけで、悪化し始める傾向を予測するのは厳しい。</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a:t>
            </a:r>
            <a:endParaRPr kumimoji="1" lang="ja-JP" altLang="en-US" sz="1600" b="1" dirty="0">
              <a:solidFill>
                <a:schemeClr val="bg1"/>
              </a:solidFill>
            </a:endParaRPr>
          </a:p>
        </p:txBody>
      </p:sp>
      <p:sp>
        <p:nvSpPr>
          <p:cNvPr id="14" name="テキスト ボックス 13">
            <a:extLst>
              <a:ext uri="{FF2B5EF4-FFF2-40B4-BE49-F238E27FC236}">
                <a16:creationId xmlns:a16="http://schemas.microsoft.com/office/drawing/2014/main" id="{8BA83C1F-2425-43DA-8E89-E0E4C313C4A0}"/>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5" name="テキスト ボックス 14">
            <a:extLst>
              <a:ext uri="{FF2B5EF4-FFF2-40B4-BE49-F238E27FC236}">
                <a16:creationId xmlns:a16="http://schemas.microsoft.com/office/drawing/2014/main" id="{213196D9-4349-4097-9B78-99DE35A32DDB}"/>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6" name="テキスト ボックス 15">
            <a:extLst>
              <a:ext uri="{FF2B5EF4-FFF2-40B4-BE49-F238E27FC236}">
                <a16:creationId xmlns:a16="http://schemas.microsoft.com/office/drawing/2014/main" id="{60896900-99AF-4580-9EF5-1B0879F9E95C}"/>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17" name="テキスト ボックス 16">
            <a:extLst>
              <a:ext uri="{FF2B5EF4-FFF2-40B4-BE49-F238E27FC236}">
                <a16:creationId xmlns:a16="http://schemas.microsoft.com/office/drawing/2014/main" id="{A5503E53-B8D6-4B86-862D-DC4CB8E21A49}"/>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graphicFrame>
        <p:nvGraphicFramePr>
          <p:cNvPr id="18" name="表 13">
            <a:extLst>
              <a:ext uri="{FF2B5EF4-FFF2-40B4-BE49-F238E27FC236}">
                <a16:creationId xmlns:a16="http://schemas.microsoft.com/office/drawing/2014/main" id="{8D8893B1-455A-444A-974D-C8D21AF2EEC4}"/>
              </a:ext>
            </a:extLst>
          </p:cNvPr>
          <p:cNvGraphicFramePr>
            <a:graphicFrameLocks noGrp="1"/>
          </p:cNvGraphicFramePr>
          <p:nvPr>
            <p:extLst>
              <p:ext uri="{D42A27DB-BD31-4B8C-83A1-F6EECF244321}">
                <p14:modId xmlns:p14="http://schemas.microsoft.com/office/powerpoint/2010/main" val="3993653154"/>
              </p:ext>
            </p:extLst>
          </p:nvPr>
        </p:nvGraphicFramePr>
        <p:xfrm>
          <a:off x="352194"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3.57%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10.1%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1.24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4.49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55574A73-9D95-409B-9157-9CF5CE42306B}"/>
                  </a:ext>
                </a:extLst>
              </p:cNvPr>
              <p:cNvSpPr txBox="1"/>
              <p:nvPr/>
            </p:nvSpPr>
            <p:spPr>
              <a:xfrm>
                <a:off x="10457800" y="5971313"/>
                <a:ext cx="1549981" cy="307777"/>
              </a:xfrm>
              <a:prstGeom prst="rect">
                <a:avLst/>
              </a:prstGeom>
              <a:noFill/>
            </p:spPr>
            <p:txBody>
              <a:bodyPr wrap="square" rtlCol="0">
                <a:spAutoFit/>
              </a:bodyPr>
              <a:lstStyle/>
              <a:p>
                <a:pPr algn="ctr"/>
                <a:r>
                  <a:rPr kumimoji="1" lang="en-US" altLang="ja-JP" sz="1400" dirty="0"/>
                  <a:t>RMSE </a:t>
                </a: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𝜇</m:t>
                    </m:r>
                    <m:r>
                      <m:rPr>
                        <m:sty m:val="p"/>
                      </m:rPr>
                      <a:rPr kumimoji="1" lang="en-US" altLang="ja-JP" sz="1400" b="0" i="0" smtClean="0">
                        <a:latin typeface="Cambria Math" panose="02040503050406030204" pitchFamily="18" charset="0"/>
                      </a:rPr>
                      <m:t>S</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cm</m:t>
                    </m:r>
                    <m:r>
                      <a:rPr kumimoji="1" lang="en-US" altLang="ja-JP" sz="1400" b="0" i="1" smtClean="0">
                        <a:latin typeface="Cambria Math" panose="02040503050406030204" pitchFamily="18" charset="0"/>
                      </a:rPr>
                      <m:t>]</m:t>
                    </m:r>
                  </m:oMath>
                </a14:m>
                <a:endParaRPr kumimoji="1" lang="ja-JP" altLang="en-US" sz="1400" dirty="0"/>
              </a:p>
            </p:txBody>
          </p:sp>
        </mc:Choice>
        <mc:Fallback xmlns="">
          <p:sp>
            <p:nvSpPr>
              <p:cNvPr id="19" name="テキスト ボックス 18">
                <a:extLst>
                  <a:ext uri="{FF2B5EF4-FFF2-40B4-BE49-F238E27FC236}">
                    <a16:creationId xmlns:a16="http://schemas.microsoft.com/office/drawing/2014/main" id="{55574A73-9D95-409B-9157-9CF5CE42306B}"/>
                  </a:ext>
                </a:extLst>
              </p:cNvPr>
              <p:cNvSpPr txBox="1">
                <a:spLocks noRot="1" noChangeAspect="1" noMove="1" noResize="1" noEditPoints="1" noAdjustHandles="1" noChangeArrowheads="1" noChangeShapeType="1" noTextEdit="1"/>
              </p:cNvSpPr>
              <p:nvPr/>
            </p:nvSpPr>
            <p:spPr>
              <a:xfrm>
                <a:off x="10457800" y="5971313"/>
                <a:ext cx="1549981" cy="307777"/>
              </a:xfrm>
              <a:prstGeom prst="rect">
                <a:avLst/>
              </a:prstGeom>
              <a:blipFill>
                <a:blip r:embed="rId5"/>
                <a:stretch>
                  <a:fillRect t="-4000" b="-20000"/>
                </a:stretch>
              </a:blipFill>
            </p:spPr>
            <p:txBody>
              <a:bodyPr/>
              <a:lstStyle/>
              <a:p>
                <a:r>
                  <a:rPr lang="ja-JP" altLang="en-US">
                    <a:noFill/>
                  </a:rPr>
                  <a:t> </a:t>
                </a:r>
              </a:p>
            </p:txBody>
          </p:sp>
        </mc:Fallback>
      </mc:AlternateContent>
      <p:graphicFrame>
        <p:nvGraphicFramePr>
          <p:cNvPr id="20" name="表 13">
            <a:extLst>
              <a:ext uri="{FF2B5EF4-FFF2-40B4-BE49-F238E27FC236}">
                <a16:creationId xmlns:a16="http://schemas.microsoft.com/office/drawing/2014/main" id="{BD0D70D7-8114-40C6-AE30-CEBCE6F98F3C}"/>
              </a:ext>
            </a:extLst>
          </p:cNvPr>
          <p:cNvGraphicFramePr>
            <a:graphicFrameLocks noGrp="1"/>
          </p:cNvGraphicFramePr>
          <p:nvPr>
            <p:extLst>
              <p:ext uri="{D42A27DB-BD31-4B8C-83A1-F6EECF244321}">
                <p14:modId xmlns:p14="http://schemas.microsoft.com/office/powerpoint/2010/main" val="2688786854"/>
              </p:ext>
            </p:extLst>
          </p:nvPr>
        </p:nvGraphicFramePr>
        <p:xfrm>
          <a:off x="4371100"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3.32%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16.7%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1.34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4.08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1" name="表 13">
            <a:extLst>
              <a:ext uri="{FF2B5EF4-FFF2-40B4-BE49-F238E27FC236}">
                <a16:creationId xmlns:a16="http://schemas.microsoft.com/office/drawing/2014/main" id="{DD29310B-FF3B-41DD-9BE3-4463E4D039A3}"/>
              </a:ext>
            </a:extLst>
          </p:cNvPr>
          <p:cNvGraphicFramePr>
            <a:graphicFrameLocks noGrp="1"/>
          </p:cNvGraphicFramePr>
          <p:nvPr>
            <p:extLst>
              <p:ext uri="{D42A27DB-BD31-4B8C-83A1-F6EECF244321}">
                <p14:modId xmlns:p14="http://schemas.microsoft.com/office/powerpoint/2010/main" val="2938654637"/>
              </p:ext>
            </p:extLst>
          </p:nvPr>
        </p:nvGraphicFramePr>
        <p:xfrm>
          <a:off x="8409143" y="4822127"/>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2.62%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18.0%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0.92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5.62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pic>
        <p:nvPicPr>
          <p:cNvPr id="4" name="図 3" descr="グラフ, 折れ線グラフ&#10;&#10;自動的に生成された説明">
            <a:extLst>
              <a:ext uri="{FF2B5EF4-FFF2-40B4-BE49-F238E27FC236}">
                <a16:creationId xmlns:a16="http://schemas.microsoft.com/office/drawing/2014/main" id="{3E28B931-ACF6-4291-8508-78608F4862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712" y="2202961"/>
            <a:ext cx="3948461" cy="2610000"/>
          </a:xfrm>
          <a:prstGeom prst="rect">
            <a:avLst/>
          </a:prstGeom>
        </p:spPr>
      </p:pic>
      <p:pic>
        <p:nvPicPr>
          <p:cNvPr id="10" name="図 9" descr="グラフィカル ユーザー インターフェイス, グラフ&#10;&#10;自動的に生成された説明">
            <a:extLst>
              <a:ext uri="{FF2B5EF4-FFF2-40B4-BE49-F238E27FC236}">
                <a16:creationId xmlns:a16="http://schemas.microsoft.com/office/drawing/2014/main" id="{F26E2895-EB60-4416-AA9A-97D68381317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4419" y="2201243"/>
            <a:ext cx="3948462" cy="2610000"/>
          </a:xfrm>
          <a:prstGeom prst="rect">
            <a:avLst/>
          </a:prstGeom>
        </p:spPr>
      </p:pic>
      <p:pic>
        <p:nvPicPr>
          <p:cNvPr id="12" name="図 11" descr="グラフィカル ユーザー インターフェイス, グラフ&#10;&#10;自動的に生成された説明">
            <a:extLst>
              <a:ext uri="{FF2B5EF4-FFF2-40B4-BE49-F238E27FC236}">
                <a16:creationId xmlns:a16="http://schemas.microsoft.com/office/drawing/2014/main" id="{B1FDD465-097D-4606-99D5-0A130364571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63514" y="2201244"/>
            <a:ext cx="3899971" cy="2575702"/>
          </a:xfrm>
          <a:prstGeom prst="rect">
            <a:avLst/>
          </a:prstGeom>
        </p:spPr>
      </p:pic>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8E0C36B-CEE6-4C3D-93DC-E81CB56F3F07}"/>
                  </a:ext>
                </a:extLst>
              </p:cNvPr>
              <p:cNvSpPr txBox="1"/>
              <p:nvPr/>
            </p:nvSpPr>
            <p:spPr>
              <a:xfrm rot="16200000">
                <a:off x="-120030" y="2135273"/>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3" name="テキスト ボックス 22">
                <a:extLst>
                  <a:ext uri="{FF2B5EF4-FFF2-40B4-BE49-F238E27FC236}">
                    <a16:creationId xmlns:a16="http://schemas.microsoft.com/office/drawing/2014/main" id="{E8E0C36B-CEE6-4C3D-93DC-E81CB56F3F07}"/>
                  </a:ext>
                </a:extLst>
              </p:cNvPr>
              <p:cNvSpPr txBox="1">
                <a:spLocks noRot="1" noChangeAspect="1" noMove="1" noResize="1" noEditPoints="1" noAdjustHandles="1" noChangeArrowheads="1" noChangeShapeType="1" noTextEdit="1"/>
              </p:cNvSpPr>
              <p:nvPr/>
            </p:nvSpPr>
            <p:spPr>
              <a:xfrm rot="16200000">
                <a:off x="-120030" y="2135273"/>
                <a:ext cx="725405" cy="2308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8BA7A235-CF92-4E3E-830E-C80D702B3AE3}"/>
                  </a:ext>
                </a:extLst>
              </p:cNvPr>
              <p:cNvSpPr txBox="1"/>
              <p:nvPr/>
            </p:nvSpPr>
            <p:spPr>
              <a:xfrm rot="16200000">
                <a:off x="3921754" y="2135272"/>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4" name="テキスト ボックス 23">
                <a:extLst>
                  <a:ext uri="{FF2B5EF4-FFF2-40B4-BE49-F238E27FC236}">
                    <a16:creationId xmlns:a16="http://schemas.microsoft.com/office/drawing/2014/main" id="{8BA7A235-CF92-4E3E-830E-C80D702B3AE3}"/>
                  </a:ext>
                </a:extLst>
              </p:cNvPr>
              <p:cNvSpPr txBox="1">
                <a:spLocks noRot="1" noChangeAspect="1" noMove="1" noResize="1" noEditPoints="1" noAdjustHandles="1" noChangeArrowheads="1" noChangeShapeType="1" noTextEdit="1"/>
              </p:cNvSpPr>
              <p:nvPr/>
            </p:nvSpPr>
            <p:spPr>
              <a:xfrm rot="16200000">
                <a:off x="3921754" y="2135272"/>
                <a:ext cx="725405" cy="2308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05C3BC4-162E-410F-AB05-0B84DDD6BDDF}"/>
                  </a:ext>
                </a:extLst>
              </p:cNvPr>
              <p:cNvSpPr txBox="1"/>
              <p:nvPr/>
            </p:nvSpPr>
            <p:spPr>
              <a:xfrm rot="16200000">
                <a:off x="7895775" y="2128001"/>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5" name="テキスト ボックス 24">
                <a:extLst>
                  <a:ext uri="{FF2B5EF4-FFF2-40B4-BE49-F238E27FC236}">
                    <a16:creationId xmlns:a16="http://schemas.microsoft.com/office/drawing/2014/main" id="{905C3BC4-162E-410F-AB05-0B84DDD6BDDF}"/>
                  </a:ext>
                </a:extLst>
              </p:cNvPr>
              <p:cNvSpPr txBox="1">
                <a:spLocks noRot="1" noChangeAspect="1" noMove="1" noResize="1" noEditPoints="1" noAdjustHandles="1" noChangeArrowheads="1" noChangeShapeType="1" noTextEdit="1"/>
              </p:cNvSpPr>
              <p:nvPr/>
            </p:nvSpPr>
            <p:spPr>
              <a:xfrm rot="16200000">
                <a:off x="7895775" y="2128001"/>
                <a:ext cx="725405" cy="230832"/>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9652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グラフ&#10;&#10;自動的に生成された説明">
            <a:extLst>
              <a:ext uri="{FF2B5EF4-FFF2-40B4-BE49-F238E27FC236}">
                <a16:creationId xmlns:a16="http://schemas.microsoft.com/office/drawing/2014/main" id="{AA7ABBE3-7D69-49D1-B278-454C7723A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586" y="2209489"/>
            <a:ext cx="3948459" cy="2609999"/>
          </a:xfrm>
          <a:prstGeom prst="rect">
            <a:avLst/>
          </a:prstGeom>
        </p:spPr>
      </p:pic>
      <p:pic>
        <p:nvPicPr>
          <p:cNvPr id="7" name="図 6" descr="グラフ&#10;&#10;自動的に生成された説明">
            <a:extLst>
              <a:ext uri="{FF2B5EF4-FFF2-40B4-BE49-F238E27FC236}">
                <a16:creationId xmlns:a16="http://schemas.microsoft.com/office/drawing/2014/main" id="{7D13D84A-1787-4041-9926-42D010EF74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53" y="2209489"/>
            <a:ext cx="3948459" cy="2609999"/>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(3) </a:t>
            </a:r>
            <a:r>
              <a:rPr lang="ja-JP" altLang="en-US" sz="2800" b="1" dirty="0">
                <a:solidFill>
                  <a:schemeClr val="bg1"/>
                </a:solidFill>
              </a:rPr>
              <a:t>悪化後半予測：</a:t>
            </a:r>
            <a:r>
              <a:rPr lang="ja-JP" altLang="en-US" dirty="0"/>
              <a:t>導電率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悪化傾向を学習し始めれば、大まかな予測は可能。</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a:t>
            </a:r>
            <a:endParaRPr kumimoji="1" lang="ja-JP" altLang="en-US" sz="1600" b="1" dirty="0">
              <a:solidFill>
                <a:schemeClr val="bg1"/>
              </a:solidFill>
            </a:endParaRPr>
          </a:p>
        </p:txBody>
      </p:sp>
      <p:sp>
        <p:nvSpPr>
          <p:cNvPr id="12" name="テキスト ボックス 11">
            <a:extLst>
              <a:ext uri="{FF2B5EF4-FFF2-40B4-BE49-F238E27FC236}">
                <a16:creationId xmlns:a16="http://schemas.microsoft.com/office/drawing/2014/main" id="{5AED99A8-C614-4C1B-B403-DFA6336B32A4}"/>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3" name="テキスト ボックス 12">
            <a:extLst>
              <a:ext uri="{FF2B5EF4-FFF2-40B4-BE49-F238E27FC236}">
                <a16:creationId xmlns:a16="http://schemas.microsoft.com/office/drawing/2014/main" id="{F4A1D562-CC56-41B2-ACAF-10219A341884}"/>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4" name="テキスト ボックス 13">
            <a:extLst>
              <a:ext uri="{FF2B5EF4-FFF2-40B4-BE49-F238E27FC236}">
                <a16:creationId xmlns:a16="http://schemas.microsoft.com/office/drawing/2014/main" id="{EF2250E8-ABC6-46FA-9C57-6782A23F2BBB}"/>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15" name="テキスト ボックス 14">
            <a:extLst>
              <a:ext uri="{FF2B5EF4-FFF2-40B4-BE49-F238E27FC236}">
                <a16:creationId xmlns:a16="http://schemas.microsoft.com/office/drawing/2014/main" id="{13DA4713-3CA8-416D-AFC8-924370021375}"/>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graphicFrame>
        <p:nvGraphicFramePr>
          <p:cNvPr id="16" name="表 13">
            <a:extLst>
              <a:ext uri="{FF2B5EF4-FFF2-40B4-BE49-F238E27FC236}">
                <a16:creationId xmlns:a16="http://schemas.microsoft.com/office/drawing/2014/main" id="{498BBBDC-3654-4A01-AB41-3DD52215D06E}"/>
              </a:ext>
            </a:extLst>
          </p:cNvPr>
          <p:cNvGraphicFramePr>
            <a:graphicFrameLocks noGrp="1"/>
          </p:cNvGraphicFramePr>
          <p:nvPr>
            <p:extLst>
              <p:ext uri="{D42A27DB-BD31-4B8C-83A1-F6EECF244321}">
                <p14:modId xmlns:p14="http://schemas.microsoft.com/office/powerpoint/2010/main" val="3745889712"/>
              </p:ext>
            </p:extLst>
          </p:nvPr>
        </p:nvGraphicFramePr>
        <p:xfrm>
          <a:off x="352194"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1.12%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4.27%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20.1%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12.0%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0.34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2.10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5.94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4.42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A079E50-3BEC-487A-8FA3-CE0D02FBBDAE}"/>
                  </a:ext>
                </a:extLst>
              </p:cNvPr>
              <p:cNvSpPr txBox="1"/>
              <p:nvPr/>
            </p:nvSpPr>
            <p:spPr>
              <a:xfrm>
                <a:off x="10457800" y="5971313"/>
                <a:ext cx="1549981" cy="307777"/>
              </a:xfrm>
              <a:prstGeom prst="rect">
                <a:avLst/>
              </a:prstGeom>
              <a:noFill/>
            </p:spPr>
            <p:txBody>
              <a:bodyPr wrap="square" rtlCol="0">
                <a:spAutoFit/>
              </a:bodyPr>
              <a:lstStyle/>
              <a:p>
                <a:pPr algn="ctr"/>
                <a:r>
                  <a:rPr kumimoji="1" lang="en-US" altLang="ja-JP" sz="1400" dirty="0"/>
                  <a:t>RMSE </a:t>
                </a: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𝜇</m:t>
                    </m:r>
                    <m:r>
                      <m:rPr>
                        <m:sty m:val="p"/>
                      </m:rPr>
                      <a:rPr kumimoji="1" lang="en-US" altLang="ja-JP" sz="1400" b="0" i="0" smtClean="0">
                        <a:latin typeface="Cambria Math" panose="02040503050406030204" pitchFamily="18" charset="0"/>
                      </a:rPr>
                      <m:t>S</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cm</m:t>
                    </m:r>
                    <m:r>
                      <a:rPr kumimoji="1" lang="en-US" altLang="ja-JP" sz="1400" b="0" i="1" smtClean="0">
                        <a:latin typeface="Cambria Math" panose="02040503050406030204" pitchFamily="18" charset="0"/>
                      </a:rPr>
                      <m:t>]</m:t>
                    </m:r>
                  </m:oMath>
                </a14:m>
                <a:endParaRPr kumimoji="1" lang="ja-JP" altLang="en-US" sz="1400" dirty="0"/>
              </a:p>
            </p:txBody>
          </p:sp>
        </mc:Choice>
        <mc:Fallback xmlns="">
          <p:sp>
            <p:nvSpPr>
              <p:cNvPr id="17" name="テキスト ボックス 16">
                <a:extLst>
                  <a:ext uri="{FF2B5EF4-FFF2-40B4-BE49-F238E27FC236}">
                    <a16:creationId xmlns:a16="http://schemas.microsoft.com/office/drawing/2014/main" id="{6A079E50-3BEC-487A-8FA3-CE0D02FBBDAE}"/>
                  </a:ext>
                </a:extLst>
              </p:cNvPr>
              <p:cNvSpPr txBox="1">
                <a:spLocks noRot="1" noChangeAspect="1" noMove="1" noResize="1" noEditPoints="1" noAdjustHandles="1" noChangeArrowheads="1" noChangeShapeType="1" noTextEdit="1"/>
              </p:cNvSpPr>
              <p:nvPr/>
            </p:nvSpPr>
            <p:spPr>
              <a:xfrm>
                <a:off x="10457800" y="5971313"/>
                <a:ext cx="1549981" cy="307777"/>
              </a:xfrm>
              <a:prstGeom prst="rect">
                <a:avLst/>
              </a:prstGeom>
              <a:blipFill>
                <a:blip r:embed="rId5"/>
                <a:stretch>
                  <a:fillRect t="-4000" b="-20000"/>
                </a:stretch>
              </a:blipFill>
            </p:spPr>
            <p:txBody>
              <a:bodyPr/>
              <a:lstStyle/>
              <a:p>
                <a:r>
                  <a:rPr lang="ja-JP" altLang="en-US">
                    <a:noFill/>
                  </a:rPr>
                  <a:t> </a:t>
                </a:r>
              </a:p>
            </p:txBody>
          </p:sp>
        </mc:Fallback>
      </mc:AlternateContent>
      <p:graphicFrame>
        <p:nvGraphicFramePr>
          <p:cNvPr id="20" name="表 13">
            <a:extLst>
              <a:ext uri="{FF2B5EF4-FFF2-40B4-BE49-F238E27FC236}">
                <a16:creationId xmlns:a16="http://schemas.microsoft.com/office/drawing/2014/main" id="{D762872E-DFA1-41FF-9BBF-92AC5DEBADDD}"/>
              </a:ext>
            </a:extLst>
          </p:cNvPr>
          <p:cNvGraphicFramePr>
            <a:graphicFrameLocks noGrp="1"/>
          </p:cNvGraphicFramePr>
          <p:nvPr>
            <p:extLst>
              <p:ext uri="{D42A27DB-BD31-4B8C-83A1-F6EECF244321}">
                <p14:modId xmlns:p14="http://schemas.microsoft.com/office/powerpoint/2010/main" val="749878164"/>
              </p:ext>
            </p:extLst>
          </p:nvPr>
        </p:nvGraphicFramePr>
        <p:xfrm>
          <a:off x="4344646"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0.89%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3.61%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19.3%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11.3%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0.35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1.90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7.13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5.17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1" name="表 13">
            <a:extLst>
              <a:ext uri="{FF2B5EF4-FFF2-40B4-BE49-F238E27FC236}">
                <a16:creationId xmlns:a16="http://schemas.microsoft.com/office/drawing/2014/main" id="{1E8FE389-4C69-47C8-875B-EE25881F770F}"/>
              </a:ext>
            </a:extLst>
          </p:cNvPr>
          <p:cNvGraphicFramePr>
            <a:graphicFrameLocks noGrp="1"/>
          </p:cNvGraphicFramePr>
          <p:nvPr>
            <p:extLst>
              <p:ext uri="{D42A27DB-BD31-4B8C-83A1-F6EECF244321}">
                <p14:modId xmlns:p14="http://schemas.microsoft.com/office/powerpoint/2010/main" val="69905310"/>
              </p:ext>
            </p:extLst>
          </p:nvPr>
        </p:nvGraphicFramePr>
        <p:xfrm>
          <a:off x="8300435"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2.84%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9.65%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7.27%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8.49%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1.29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4.50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3.52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4.05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22" name="テキスト ボックス 21">
            <a:extLst>
              <a:ext uri="{FF2B5EF4-FFF2-40B4-BE49-F238E27FC236}">
                <a16:creationId xmlns:a16="http://schemas.microsoft.com/office/drawing/2014/main" id="{1CDBD3E7-17D1-423B-A345-24945A1C2743}"/>
              </a:ext>
            </a:extLst>
          </p:cNvPr>
          <p:cNvSpPr txBox="1"/>
          <p:nvPr/>
        </p:nvSpPr>
        <p:spPr>
          <a:xfrm>
            <a:off x="2610467" y="3681733"/>
            <a:ext cx="1379462" cy="307777"/>
          </a:xfrm>
          <a:prstGeom prst="rect">
            <a:avLst/>
          </a:prstGeom>
          <a:noFill/>
        </p:spPr>
        <p:txBody>
          <a:bodyPr wrap="square" rtlCol="0">
            <a:spAutoFit/>
          </a:bodyPr>
          <a:lstStyle/>
          <a:p>
            <a:pPr algn="ctr"/>
            <a:r>
              <a:rPr kumimoji="1" lang="ja-JP" altLang="en-US" sz="1400" dirty="0"/>
              <a:t>唐突に上がる？</a:t>
            </a:r>
            <a:endParaRPr kumimoji="1" lang="en-US" altLang="ja-JP" sz="1400" dirty="0"/>
          </a:p>
        </p:txBody>
      </p:sp>
      <p:cxnSp>
        <p:nvCxnSpPr>
          <p:cNvPr id="31" name="直線矢印コネクタ 30">
            <a:extLst>
              <a:ext uri="{FF2B5EF4-FFF2-40B4-BE49-F238E27FC236}">
                <a16:creationId xmlns:a16="http://schemas.microsoft.com/office/drawing/2014/main" id="{952D0EE1-8707-4F9A-B4AC-F8839F94AE0F}"/>
              </a:ext>
            </a:extLst>
          </p:cNvPr>
          <p:cNvCxnSpPr>
            <a:cxnSpLocks/>
          </p:cNvCxnSpPr>
          <p:nvPr/>
        </p:nvCxnSpPr>
        <p:spPr>
          <a:xfrm>
            <a:off x="7511225"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F0AB0AEF-63AA-4C81-8EED-AA1187E93FF9}"/>
              </a:ext>
            </a:extLst>
          </p:cNvPr>
          <p:cNvSpPr txBox="1"/>
          <p:nvPr/>
        </p:nvSpPr>
        <p:spPr>
          <a:xfrm>
            <a:off x="6757006" y="3681733"/>
            <a:ext cx="1379462" cy="307777"/>
          </a:xfrm>
          <a:prstGeom prst="rect">
            <a:avLst/>
          </a:prstGeom>
          <a:noFill/>
        </p:spPr>
        <p:txBody>
          <a:bodyPr wrap="square" rtlCol="0">
            <a:spAutoFit/>
          </a:bodyPr>
          <a:lstStyle/>
          <a:p>
            <a:pPr algn="ctr"/>
            <a:r>
              <a:rPr kumimoji="1" lang="ja-JP" altLang="en-US" sz="1400" dirty="0"/>
              <a:t>唐突に上がる？</a:t>
            </a:r>
            <a:endParaRPr kumimoji="1" lang="en-US" altLang="ja-JP" sz="1400" dirty="0"/>
          </a:p>
        </p:txBody>
      </p:sp>
      <p:pic>
        <p:nvPicPr>
          <p:cNvPr id="19" name="図 18" descr="グラフィカル ユーザー インターフェイス, グラフ&#10;&#10;自動的に生成された説明">
            <a:extLst>
              <a:ext uri="{FF2B5EF4-FFF2-40B4-BE49-F238E27FC236}">
                <a16:creationId xmlns:a16="http://schemas.microsoft.com/office/drawing/2014/main" id="{CDDFB654-B7AB-439D-96BB-A2C1E85F95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03509" y="2214582"/>
            <a:ext cx="3943358" cy="2604357"/>
          </a:xfrm>
          <a:prstGeom prst="rect">
            <a:avLst/>
          </a:prstGeom>
        </p:spPr>
      </p:pic>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4947384-3AFD-4911-B128-E19AABFA4D65}"/>
                  </a:ext>
                </a:extLst>
              </p:cNvPr>
              <p:cNvSpPr txBox="1"/>
              <p:nvPr/>
            </p:nvSpPr>
            <p:spPr>
              <a:xfrm rot="16200000">
                <a:off x="-196229" y="2135274"/>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7" name="テキスト ボックス 26">
                <a:extLst>
                  <a:ext uri="{FF2B5EF4-FFF2-40B4-BE49-F238E27FC236}">
                    <a16:creationId xmlns:a16="http://schemas.microsoft.com/office/drawing/2014/main" id="{44947384-3AFD-4911-B128-E19AABFA4D65}"/>
                  </a:ext>
                </a:extLst>
              </p:cNvPr>
              <p:cNvSpPr txBox="1">
                <a:spLocks noRot="1" noChangeAspect="1" noMove="1" noResize="1" noEditPoints="1" noAdjustHandles="1" noChangeArrowheads="1" noChangeShapeType="1" noTextEdit="1"/>
              </p:cNvSpPr>
              <p:nvPr/>
            </p:nvSpPr>
            <p:spPr>
              <a:xfrm rot="16200000">
                <a:off x="-196229" y="2135274"/>
                <a:ext cx="725405" cy="230832"/>
              </a:xfrm>
              <a:prstGeom prst="rect">
                <a:avLst/>
              </a:prstGeom>
              <a:blipFill>
                <a:blip r:embed="rId7"/>
                <a:stretch>
                  <a:fillRect r="-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EB1F8EA4-522D-41DC-B6C1-A818025B8E11}"/>
                  </a:ext>
                </a:extLst>
              </p:cNvPr>
              <p:cNvSpPr txBox="1"/>
              <p:nvPr/>
            </p:nvSpPr>
            <p:spPr>
              <a:xfrm rot="16200000">
                <a:off x="3836032" y="2135273"/>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8" name="テキスト ボックス 27">
                <a:extLst>
                  <a:ext uri="{FF2B5EF4-FFF2-40B4-BE49-F238E27FC236}">
                    <a16:creationId xmlns:a16="http://schemas.microsoft.com/office/drawing/2014/main" id="{EB1F8EA4-522D-41DC-B6C1-A818025B8E11}"/>
                  </a:ext>
                </a:extLst>
              </p:cNvPr>
              <p:cNvSpPr txBox="1">
                <a:spLocks noRot="1" noChangeAspect="1" noMove="1" noResize="1" noEditPoints="1" noAdjustHandles="1" noChangeArrowheads="1" noChangeShapeType="1" noTextEdit="1"/>
              </p:cNvSpPr>
              <p:nvPr/>
            </p:nvSpPr>
            <p:spPr>
              <a:xfrm rot="16200000">
                <a:off x="3836032" y="2135273"/>
                <a:ext cx="725405" cy="2308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2C5E8DD6-D10E-4DBC-8B8A-F668AFD907F5}"/>
                  </a:ext>
                </a:extLst>
              </p:cNvPr>
              <p:cNvSpPr txBox="1"/>
              <p:nvPr/>
            </p:nvSpPr>
            <p:spPr>
              <a:xfrm rot="16200000">
                <a:off x="7819577" y="2128002"/>
                <a:ext cx="725405" cy="2308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900" b="0" i="1" smtClean="0">
                          <a:latin typeface="Cambria Math" panose="02040503050406030204" pitchFamily="18" charset="0"/>
                        </a:rPr>
                        <m:t>[</m:t>
                      </m:r>
                      <m:r>
                        <a:rPr kumimoji="1" lang="en-US" altLang="ja-JP" sz="900" b="0" i="1" smtClean="0">
                          <a:latin typeface="Cambria Math" panose="02040503050406030204" pitchFamily="18" charset="0"/>
                        </a:rPr>
                        <m:t>𝜇</m:t>
                      </m:r>
                      <m:r>
                        <m:rPr>
                          <m:sty m:val="p"/>
                        </m:rPr>
                        <a:rPr kumimoji="1" lang="en-US" altLang="ja-JP" sz="900" b="0" i="0" smtClean="0">
                          <a:latin typeface="Cambria Math" panose="02040503050406030204" pitchFamily="18" charset="0"/>
                        </a:rPr>
                        <m:t>S</m:t>
                      </m:r>
                      <m:r>
                        <a:rPr kumimoji="1" lang="en-US" altLang="ja-JP" sz="900" b="0" i="1" smtClean="0">
                          <a:latin typeface="Cambria Math" panose="02040503050406030204" pitchFamily="18" charset="0"/>
                        </a:rPr>
                        <m:t>/</m:t>
                      </m:r>
                      <m:r>
                        <m:rPr>
                          <m:sty m:val="p"/>
                        </m:rPr>
                        <a:rPr kumimoji="1" lang="en-US" altLang="ja-JP" sz="900" b="0" i="0" smtClean="0">
                          <a:latin typeface="Cambria Math" panose="02040503050406030204" pitchFamily="18" charset="0"/>
                        </a:rPr>
                        <m:t>cm</m:t>
                      </m:r>
                      <m:r>
                        <a:rPr kumimoji="1" lang="en-US" altLang="ja-JP" sz="900" b="0" i="1" smtClean="0">
                          <a:latin typeface="Cambria Math" panose="02040503050406030204" pitchFamily="18" charset="0"/>
                        </a:rPr>
                        <m:t>]</m:t>
                      </m:r>
                    </m:oMath>
                  </m:oMathPara>
                </a14:m>
                <a:endParaRPr kumimoji="1" lang="ja-JP" altLang="en-US" sz="900" dirty="0"/>
              </a:p>
            </p:txBody>
          </p:sp>
        </mc:Choice>
        <mc:Fallback xmlns="">
          <p:sp>
            <p:nvSpPr>
              <p:cNvPr id="29" name="テキスト ボックス 28">
                <a:extLst>
                  <a:ext uri="{FF2B5EF4-FFF2-40B4-BE49-F238E27FC236}">
                    <a16:creationId xmlns:a16="http://schemas.microsoft.com/office/drawing/2014/main" id="{2C5E8DD6-D10E-4DBC-8B8A-F668AFD907F5}"/>
                  </a:ext>
                </a:extLst>
              </p:cNvPr>
              <p:cNvSpPr txBox="1">
                <a:spLocks noRot="1" noChangeAspect="1" noMove="1" noResize="1" noEditPoints="1" noAdjustHandles="1" noChangeArrowheads="1" noChangeShapeType="1" noTextEdit="1"/>
              </p:cNvSpPr>
              <p:nvPr/>
            </p:nvSpPr>
            <p:spPr>
              <a:xfrm rot="16200000">
                <a:off x="7819577" y="2128002"/>
                <a:ext cx="725405" cy="230832"/>
              </a:xfrm>
              <a:prstGeom prst="rect">
                <a:avLst/>
              </a:prstGeom>
              <a:blipFill>
                <a:blip r:embed="rId7"/>
                <a:stretch>
                  <a:fillRect r="-2632"/>
                </a:stretch>
              </a:blipFill>
            </p:spPr>
            <p:txBody>
              <a:bodyPr/>
              <a:lstStyle/>
              <a:p>
                <a:r>
                  <a:rPr lang="ja-JP" altLang="en-US">
                    <a:noFill/>
                  </a:rPr>
                  <a:t> </a:t>
                </a:r>
              </a:p>
            </p:txBody>
          </p:sp>
        </mc:Fallback>
      </mc:AlternateContent>
      <p:cxnSp>
        <p:nvCxnSpPr>
          <p:cNvPr id="32" name="直線矢印コネクタ 31">
            <a:extLst>
              <a:ext uri="{FF2B5EF4-FFF2-40B4-BE49-F238E27FC236}">
                <a16:creationId xmlns:a16="http://schemas.microsoft.com/office/drawing/2014/main" id="{F9BF7AA7-DD69-474C-96C0-4A8EDF655E73}"/>
              </a:ext>
            </a:extLst>
          </p:cNvPr>
          <p:cNvCxnSpPr>
            <a:cxnSpLocks/>
          </p:cNvCxnSpPr>
          <p:nvPr/>
        </p:nvCxnSpPr>
        <p:spPr>
          <a:xfrm>
            <a:off x="7159150"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73C2617-70A0-4B1B-AE7D-2DEDF0829058}"/>
              </a:ext>
            </a:extLst>
          </p:cNvPr>
          <p:cNvCxnSpPr>
            <a:cxnSpLocks/>
          </p:cNvCxnSpPr>
          <p:nvPr/>
        </p:nvCxnSpPr>
        <p:spPr>
          <a:xfrm>
            <a:off x="11570785"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FADC0D83-D6D0-4F3A-BF8A-6833CA1DBF19}"/>
              </a:ext>
            </a:extLst>
          </p:cNvPr>
          <p:cNvCxnSpPr>
            <a:cxnSpLocks/>
          </p:cNvCxnSpPr>
          <p:nvPr/>
        </p:nvCxnSpPr>
        <p:spPr>
          <a:xfrm>
            <a:off x="11218710"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76D6DC11-DD48-4C56-AE70-B9A7BA7E67BB}"/>
              </a:ext>
            </a:extLst>
          </p:cNvPr>
          <p:cNvCxnSpPr>
            <a:cxnSpLocks/>
          </p:cNvCxnSpPr>
          <p:nvPr/>
        </p:nvCxnSpPr>
        <p:spPr>
          <a:xfrm>
            <a:off x="3492379"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0BCCDE3C-F434-4A6C-8E07-9BE8A0B2B068}"/>
              </a:ext>
            </a:extLst>
          </p:cNvPr>
          <p:cNvCxnSpPr>
            <a:cxnSpLocks/>
          </p:cNvCxnSpPr>
          <p:nvPr/>
        </p:nvCxnSpPr>
        <p:spPr>
          <a:xfrm>
            <a:off x="3140304" y="3441805"/>
            <a:ext cx="3303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7358F813-47CC-43DE-9045-0F8954FE42E3}"/>
              </a:ext>
            </a:extLst>
          </p:cNvPr>
          <p:cNvCxnSpPr/>
          <p:nvPr/>
        </p:nvCxnSpPr>
        <p:spPr>
          <a:xfrm flipH="1">
            <a:off x="3470635" y="3441805"/>
            <a:ext cx="186965" cy="23992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66116B22-40E1-4FFE-80A5-E2F167B4F2B6}"/>
              </a:ext>
            </a:extLst>
          </p:cNvPr>
          <p:cNvCxnSpPr/>
          <p:nvPr/>
        </p:nvCxnSpPr>
        <p:spPr>
          <a:xfrm flipH="1">
            <a:off x="7487037" y="3441805"/>
            <a:ext cx="186965" cy="23992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8216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descr="グラフ&#10;&#10;自動的に生成された説明">
            <a:extLst>
              <a:ext uri="{FF2B5EF4-FFF2-40B4-BE49-F238E27FC236}">
                <a16:creationId xmlns:a16="http://schemas.microsoft.com/office/drawing/2014/main" id="{E91D8ECA-8013-4069-8B7E-2EA7C9535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8202" y="1931184"/>
            <a:ext cx="4055597" cy="2845792"/>
          </a:xfrm>
          <a:prstGeom prst="rect">
            <a:avLst/>
          </a:prstGeom>
        </p:spPr>
      </p:pic>
      <p:pic>
        <p:nvPicPr>
          <p:cNvPr id="27" name="図 26" descr="グラフィカル ユーザー インターフェイス, グラフ, 折れ線グラフ&#10;&#10;自動的に生成された説明">
            <a:extLst>
              <a:ext uri="{FF2B5EF4-FFF2-40B4-BE49-F238E27FC236}">
                <a16:creationId xmlns:a16="http://schemas.microsoft.com/office/drawing/2014/main" id="{ADD1B7EF-18D2-4855-A138-0F4764658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3799" y="1931184"/>
            <a:ext cx="4058174" cy="2847600"/>
          </a:xfrm>
          <a:prstGeom prst="rect">
            <a:avLst/>
          </a:prstGeom>
        </p:spPr>
      </p:pic>
      <p:pic>
        <p:nvPicPr>
          <p:cNvPr id="9" name="図 8" descr="グラフ&#10;&#10;自動的に生成された説明">
            <a:extLst>
              <a:ext uri="{FF2B5EF4-FFF2-40B4-BE49-F238E27FC236}">
                <a16:creationId xmlns:a16="http://schemas.microsoft.com/office/drawing/2014/main" id="{ACC2F6E5-4FC7-42C1-967A-035B3D3964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10" y="1932487"/>
            <a:ext cx="4058174" cy="2847600"/>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sz="2800" b="1" dirty="0">
                <a:solidFill>
                  <a:schemeClr val="bg1"/>
                </a:solidFill>
              </a:rPr>
              <a:t>(2) </a:t>
            </a:r>
            <a:r>
              <a:rPr lang="ja-JP" altLang="en-US" sz="2800" b="1" dirty="0">
                <a:solidFill>
                  <a:schemeClr val="bg1"/>
                </a:solidFill>
              </a:rPr>
              <a:t>悪化前半予測：</a:t>
            </a:r>
            <a:r>
              <a:rPr lang="ja-JP" altLang="en-US" dirty="0"/>
              <a:t>導電率削減率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目的変数の時系列モデルだけで、悪化し始める傾向を予測するのは厳しい。</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3" y="-20412"/>
            <a:ext cx="4708051"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推定／予測結果：導電率削減率</a:t>
            </a:r>
            <a:endParaRPr kumimoji="1" lang="ja-JP" altLang="en-US" sz="1600" b="1" dirty="0">
              <a:solidFill>
                <a:schemeClr val="bg1"/>
              </a:solidFill>
            </a:endParaRPr>
          </a:p>
        </p:txBody>
      </p:sp>
      <p:sp>
        <p:nvSpPr>
          <p:cNvPr id="14" name="テキスト ボックス 13">
            <a:extLst>
              <a:ext uri="{FF2B5EF4-FFF2-40B4-BE49-F238E27FC236}">
                <a16:creationId xmlns:a16="http://schemas.microsoft.com/office/drawing/2014/main" id="{8BA83C1F-2425-43DA-8E89-E0E4C313C4A0}"/>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5" name="テキスト ボックス 14">
            <a:extLst>
              <a:ext uri="{FF2B5EF4-FFF2-40B4-BE49-F238E27FC236}">
                <a16:creationId xmlns:a16="http://schemas.microsoft.com/office/drawing/2014/main" id="{213196D9-4349-4097-9B78-99DE35A32DDB}"/>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6" name="テキスト ボックス 15">
            <a:extLst>
              <a:ext uri="{FF2B5EF4-FFF2-40B4-BE49-F238E27FC236}">
                <a16:creationId xmlns:a16="http://schemas.microsoft.com/office/drawing/2014/main" id="{60896900-99AF-4580-9EF5-1B0879F9E95C}"/>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17" name="テキスト ボックス 16">
            <a:extLst>
              <a:ext uri="{FF2B5EF4-FFF2-40B4-BE49-F238E27FC236}">
                <a16:creationId xmlns:a16="http://schemas.microsoft.com/office/drawing/2014/main" id="{A5503E53-B8D6-4B86-862D-DC4CB8E21A49}"/>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graphicFrame>
        <p:nvGraphicFramePr>
          <p:cNvPr id="18" name="表 13">
            <a:extLst>
              <a:ext uri="{FF2B5EF4-FFF2-40B4-BE49-F238E27FC236}">
                <a16:creationId xmlns:a16="http://schemas.microsoft.com/office/drawing/2014/main" id="{8D8893B1-455A-444A-974D-C8D21AF2EEC4}"/>
              </a:ext>
            </a:extLst>
          </p:cNvPr>
          <p:cNvGraphicFramePr>
            <a:graphicFrameLocks noGrp="1"/>
          </p:cNvGraphicFramePr>
          <p:nvPr>
            <p:extLst>
              <p:ext uri="{D42A27DB-BD31-4B8C-83A1-F6EECF244321}">
                <p14:modId xmlns:p14="http://schemas.microsoft.com/office/powerpoint/2010/main" val="2354558507"/>
              </p:ext>
            </p:extLst>
          </p:nvPr>
        </p:nvGraphicFramePr>
        <p:xfrm>
          <a:off x="352194"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3.57%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10.1%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1.24%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4.49%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0" name="表 13">
            <a:extLst>
              <a:ext uri="{FF2B5EF4-FFF2-40B4-BE49-F238E27FC236}">
                <a16:creationId xmlns:a16="http://schemas.microsoft.com/office/drawing/2014/main" id="{BD0D70D7-8114-40C6-AE30-CEBCE6F98F3C}"/>
              </a:ext>
            </a:extLst>
          </p:cNvPr>
          <p:cNvGraphicFramePr>
            <a:graphicFrameLocks noGrp="1"/>
          </p:cNvGraphicFramePr>
          <p:nvPr>
            <p:extLst>
              <p:ext uri="{D42A27DB-BD31-4B8C-83A1-F6EECF244321}">
                <p14:modId xmlns:p14="http://schemas.microsoft.com/office/powerpoint/2010/main" val="764389277"/>
              </p:ext>
            </p:extLst>
          </p:nvPr>
        </p:nvGraphicFramePr>
        <p:xfrm>
          <a:off x="4371100"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3.32%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16.7%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1.34%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4.08%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1" name="表 13">
            <a:extLst>
              <a:ext uri="{FF2B5EF4-FFF2-40B4-BE49-F238E27FC236}">
                <a16:creationId xmlns:a16="http://schemas.microsoft.com/office/drawing/2014/main" id="{DD29310B-FF3B-41DD-9BE3-4463E4D039A3}"/>
              </a:ext>
            </a:extLst>
          </p:cNvPr>
          <p:cNvGraphicFramePr>
            <a:graphicFrameLocks noGrp="1"/>
          </p:cNvGraphicFramePr>
          <p:nvPr>
            <p:extLst>
              <p:ext uri="{D42A27DB-BD31-4B8C-83A1-F6EECF244321}">
                <p14:modId xmlns:p14="http://schemas.microsoft.com/office/powerpoint/2010/main" val="1925381905"/>
              </p:ext>
            </p:extLst>
          </p:nvPr>
        </p:nvGraphicFramePr>
        <p:xfrm>
          <a:off x="8409143" y="4822127"/>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2.62%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18.0%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0.92%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5.62%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BD8BEE73-02FF-4409-8F8D-BE62EB5136DF}"/>
                  </a:ext>
                </a:extLst>
              </p:cNvPr>
              <p:cNvSpPr txBox="1"/>
              <p:nvPr/>
            </p:nvSpPr>
            <p:spPr>
              <a:xfrm>
                <a:off x="6501632" y="123213"/>
                <a:ext cx="4511363" cy="5227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600" b="0" i="0" smtClean="0">
                          <a:solidFill>
                            <a:schemeClr val="bg1"/>
                          </a:solidFill>
                          <a:latin typeface="Cambria Math" panose="02040503050406030204" pitchFamily="18" charset="0"/>
                        </a:rPr>
                        <m:t>Removal</m:t>
                      </m:r>
                      <m:r>
                        <a:rPr kumimoji="1" lang="en-US" altLang="ja-JP" sz="1600" b="0" i="1" smtClean="0">
                          <a:solidFill>
                            <a:schemeClr val="bg1"/>
                          </a:solidFill>
                          <a:latin typeface="Cambria Math" panose="02040503050406030204" pitchFamily="18" charset="0"/>
                        </a:rPr>
                        <m:t> </m:t>
                      </m:r>
                      <m:r>
                        <m:rPr>
                          <m:sty m:val="p"/>
                        </m:rPr>
                        <a:rPr kumimoji="1" lang="en-US" altLang="ja-JP" sz="1600">
                          <a:solidFill>
                            <a:schemeClr val="bg1"/>
                          </a:solidFill>
                          <a:latin typeface="Cambria Math" panose="02040503050406030204" pitchFamily="18" charset="0"/>
                        </a:rPr>
                        <m:t>Rate</m:t>
                      </m:r>
                      <m:d>
                        <m:dPr>
                          <m:begChr m:val="["/>
                          <m:endChr m:val="]"/>
                          <m:ctrlPr>
                            <a:rPr kumimoji="1" lang="en-US" altLang="ja-JP" sz="1600" i="1">
                              <a:solidFill>
                                <a:schemeClr val="bg1"/>
                              </a:solidFill>
                              <a:latin typeface="Cambria Math" panose="02040503050406030204" pitchFamily="18" charset="0"/>
                            </a:rPr>
                          </m:ctrlPr>
                        </m:dPr>
                        <m:e>
                          <m:r>
                            <a:rPr kumimoji="1" lang="en-US" altLang="ja-JP" sz="1600" i="1">
                              <a:solidFill>
                                <a:schemeClr val="bg1"/>
                              </a:solidFill>
                              <a:latin typeface="Cambria Math" panose="02040503050406030204" pitchFamily="18" charset="0"/>
                            </a:rPr>
                            <m:t>𝑡</m:t>
                          </m:r>
                        </m:e>
                      </m:d>
                      <m:r>
                        <a:rPr kumimoji="1" lang="en-US" altLang="ja-JP" sz="160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100×</m:t>
                      </m:r>
                      <m:f>
                        <m:fPr>
                          <m:ctrlPr>
                            <a:rPr kumimoji="1" lang="en-US" altLang="ja-JP" sz="1600" b="0" i="1" smtClean="0">
                              <a:solidFill>
                                <a:schemeClr val="bg1"/>
                              </a:solidFill>
                              <a:latin typeface="Cambria Math" panose="02040503050406030204" pitchFamily="18" charset="0"/>
                            </a:rPr>
                          </m:ctrlPr>
                        </m:fPr>
                        <m:num>
                          <m:r>
                            <a:rPr kumimoji="1" lang="en-US" altLang="ja-JP" sz="1600" b="0" i="1" smtClean="0">
                              <a:solidFill>
                                <a:schemeClr val="bg1"/>
                              </a:solidFill>
                              <a:latin typeface="Cambria Math" panose="02040503050406030204" pitchFamily="18" charset="0"/>
                            </a:rPr>
                            <m:t>𝐹𝑒𝑒𝑑</m:t>
                          </m:r>
                          <m:d>
                            <m:dPr>
                              <m:begChr m:val="["/>
                              <m:endChr m:val="]"/>
                              <m:ctrlPr>
                                <a:rPr kumimoji="1" lang="en-US" altLang="ja-JP" sz="1600" b="0" i="1" smtClean="0">
                                  <a:solidFill>
                                    <a:schemeClr val="bg1"/>
                                  </a:solidFill>
                                  <a:latin typeface="Cambria Math" panose="02040503050406030204" pitchFamily="18" charset="0"/>
                                </a:rPr>
                              </m:ctrlPr>
                            </m:dPr>
                            <m:e>
                              <m:r>
                                <a:rPr kumimoji="1" lang="en-US" altLang="ja-JP" sz="1600" b="0" i="1" smtClean="0">
                                  <a:solidFill>
                                    <a:schemeClr val="bg1"/>
                                  </a:solidFill>
                                  <a:latin typeface="Cambria Math" panose="02040503050406030204" pitchFamily="18" charset="0"/>
                                </a:rPr>
                                <m:t>𝑡</m:t>
                              </m:r>
                            </m:e>
                          </m:d>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𝑃𝑒𝑟𝑚𝑒𝑎𝑡𝑒</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num>
                        <m:den>
                          <m:r>
                            <a:rPr kumimoji="1" lang="en-US" altLang="ja-JP" sz="1600" b="0" i="1" smtClean="0">
                              <a:solidFill>
                                <a:schemeClr val="bg1"/>
                              </a:solidFill>
                              <a:latin typeface="Cambria Math" panose="02040503050406030204" pitchFamily="18" charset="0"/>
                            </a:rPr>
                            <m:t>𝐹𝑒𝑒𝑑</m:t>
                          </m:r>
                          <m:r>
                            <a:rPr kumimoji="1" lang="en-US" altLang="ja-JP" sz="1600" b="0" i="1" smtClean="0">
                              <a:solidFill>
                                <a:schemeClr val="bg1"/>
                              </a:solidFill>
                              <a:latin typeface="Cambria Math" panose="02040503050406030204" pitchFamily="18" charset="0"/>
                            </a:rPr>
                            <m:t>[</m:t>
                          </m:r>
                          <m:r>
                            <a:rPr kumimoji="1" lang="en-US" altLang="ja-JP" sz="1600" b="0" i="1" smtClean="0">
                              <a:solidFill>
                                <a:schemeClr val="bg1"/>
                              </a:solidFill>
                              <a:latin typeface="Cambria Math" panose="02040503050406030204" pitchFamily="18" charset="0"/>
                            </a:rPr>
                            <m:t>𝑡</m:t>
                          </m:r>
                          <m:r>
                            <a:rPr kumimoji="1" lang="en-US" altLang="ja-JP" sz="1600" b="0" i="1" smtClean="0">
                              <a:solidFill>
                                <a:schemeClr val="bg1"/>
                              </a:solidFill>
                              <a:latin typeface="Cambria Math" panose="02040503050406030204" pitchFamily="18" charset="0"/>
                            </a:rPr>
                            <m:t>]</m:t>
                          </m:r>
                        </m:den>
                      </m:f>
                    </m:oMath>
                  </m:oMathPara>
                </a14:m>
                <a:endParaRPr kumimoji="1" lang="ja-JP" altLang="en-US" sz="1600" dirty="0">
                  <a:solidFill>
                    <a:schemeClr val="bg1"/>
                  </a:solidFill>
                </a:endParaRPr>
              </a:p>
            </p:txBody>
          </p:sp>
        </mc:Choice>
        <mc:Fallback xmlns="">
          <p:sp>
            <p:nvSpPr>
              <p:cNvPr id="28" name="テキスト ボックス 27">
                <a:extLst>
                  <a:ext uri="{FF2B5EF4-FFF2-40B4-BE49-F238E27FC236}">
                    <a16:creationId xmlns:a16="http://schemas.microsoft.com/office/drawing/2014/main" id="{BD8BEE73-02FF-4409-8F8D-BE62EB5136DF}"/>
                  </a:ext>
                </a:extLst>
              </p:cNvPr>
              <p:cNvSpPr txBox="1">
                <a:spLocks noRot="1" noChangeAspect="1" noMove="1" noResize="1" noEditPoints="1" noAdjustHandles="1" noChangeArrowheads="1" noChangeShapeType="1" noTextEdit="1"/>
              </p:cNvSpPr>
              <p:nvPr/>
            </p:nvSpPr>
            <p:spPr>
              <a:xfrm>
                <a:off x="6501632" y="123213"/>
                <a:ext cx="4511363" cy="522707"/>
              </a:xfrm>
              <a:prstGeom prst="rect">
                <a:avLst/>
              </a:prstGeom>
              <a:blipFill>
                <a:blip r:embed="rId5"/>
                <a:stretch>
                  <a:fillRect/>
                </a:stretch>
              </a:blipFill>
            </p:spPr>
            <p:txBody>
              <a:bodyPr/>
              <a:lstStyle/>
              <a:p>
                <a:r>
                  <a:rPr lang="ja-JP" altLang="en-US">
                    <a:noFill/>
                  </a:rPr>
                  <a:t> </a:t>
                </a:r>
              </a:p>
            </p:txBody>
          </p:sp>
        </mc:Fallback>
      </mc:AlternateContent>
      <p:cxnSp>
        <p:nvCxnSpPr>
          <p:cNvPr id="31" name="直線コネクタ 30">
            <a:extLst>
              <a:ext uri="{FF2B5EF4-FFF2-40B4-BE49-F238E27FC236}">
                <a16:creationId xmlns:a16="http://schemas.microsoft.com/office/drawing/2014/main" id="{C7526CA0-08EC-49EE-B887-64C102C69347}"/>
              </a:ext>
            </a:extLst>
          </p:cNvPr>
          <p:cNvCxnSpPr>
            <a:cxnSpLocks/>
            <a:endCxn id="34" idx="1"/>
          </p:cNvCxnSpPr>
          <p:nvPr/>
        </p:nvCxnSpPr>
        <p:spPr>
          <a:xfrm>
            <a:off x="10296525" y="509872"/>
            <a:ext cx="324467" cy="98592"/>
          </a:xfrm>
          <a:prstGeom prst="line">
            <a:avLst/>
          </a:prstGeom>
          <a:ln>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D322EA70-9504-4B08-9E54-38820611660E}"/>
              </a:ext>
            </a:extLst>
          </p:cNvPr>
          <p:cNvSpPr txBox="1"/>
          <p:nvPr/>
        </p:nvSpPr>
        <p:spPr>
          <a:xfrm>
            <a:off x="10620992" y="439187"/>
            <a:ext cx="784005" cy="338554"/>
          </a:xfrm>
          <a:prstGeom prst="rect">
            <a:avLst/>
          </a:prstGeom>
          <a:noFill/>
        </p:spPr>
        <p:txBody>
          <a:bodyPr wrap="square" rtlCol="0">
            <a:spAutoFit/>
          </a:bodyPr>
          <a:lstStyle/>
          <a:p>
            <a:pPr algn="ctr"/>
            <a:r>
              <a:rPr kumimoji="1" lang="en-US" altLang="ja-JP" sz="1600" dirty="0">
                <a:solidFill>
                  <a:schemeClr val="bg1"/>
                </a:solidFill>
              </a:rPr>
              <a:t>Actual</a:t>
            </a:r>
            <a:endParaRPr kumimoji="1" lang="ja-JP" altLang="en-US" sz="1600" dirty="0">
              <a:solidFill>
                <a:schemeClr val="bg1"/>
              </a:solidFill>
            </a:endParaRPr>
          </a:p>
        </p:txBody>
      </p:sp>
    </p:spTree>
    <p:extLst>
      <p:ext uri="{BB962C8B-B14F-4D97-AF65-F5344CB8AC3E}">
        <p14:creationId xmlns:p14="http://schemas.microsoft.com/office/powerpoint/2010/main" val="4040910341"/>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9653</TotalTime>
  <Words>3338</Words>
  <Application>Microsoft Office PowerPoint</Application>
  <PresentationFormat>ワイド画面</PresentationFormat>
  <Paragraphs>670</Paragraphs>
  <Slides>28</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28</vt:i4>
      </vt:variant>
    </vt:vector>
  </HeadingPairs>
  <TitlesOfParts>
    <vt:vector size="35" baseType="lpstr">
      <vt:lpstr>Meiryo UI</vt:lpstr>
      <vt:lpstr>游ゴシック</vt:lpstr>
      <vt:lpstr>游明朝</vt:lpstr>
      <vt:lpstr>Arial</vt:lpstr>
      <vt:lpstr>Cambria Math</vt:lpstr>
      <vt:lpstr>Wingdings</vt:lpstr>
      <vt:lpstr>Yokogawa_Template_Standard</vt:lpstr>
      <vt:lpstr>LVMWD 水質予測</vt:lpstr>
      <vt:lpstr>熊谷の目的・今回のサマリ</vt:lpstr>
      <vt:lpstr>解析方針：細分化された目的</vt:lpstr>
      <vt:lpstr>データの加工方法</vt:lpstr>
      <vt:lpstr>導電率予測の戦略</vt:lpstr>
      <vt:lpstr>時系列データのSTL分解（Seasonal Decomposition Of Time Series By Loess）</vt:lpstr>
      <vt:lpstr>(2) 悪化前半予測：導電率</vt:lpstr>
      <vt:lpstr>(3) 悪化後半予測：導電率</vt:lpstr>
      <vt:lpstr>(2) 悪化前半予測：導電率削減率</vt:lpstr>
      <vt:lpstr>(3) 悪化後半予測：導電率削減率</vt:lpstr>
      <vt:lpstr>考察</vt:lpstr>
      <vt:lpstr>まとめ</vt:lpstr>
      <vt:lpstr>今後の課題</vt:lpstr>
      <vt:lpstr>PowerPoint プレゼンテーション</vt:lpstr>
      <vt:lpstr>RO Feed / Combined Permeate Conductivity</vt:lpstr>
      <vt:lpstr>Focused Region</vt:lpstr>
      <vt:lpstr>Objective (1): Operation considering permeate water quality and feed flow</vt:lpstr>
      <vt:lpstr>LVMWD: Overall view of RO system</vt:lpstr>
      <vt:lpstr>透過水質データ</vt:lpstr>
      <vt:lpstr>透過水導電率データ</vt:lpstr>
      <vt:lpstr>データの加工結果</vt:lpstr>
      <vt:lpstr>データの加工結果（daily/30min）</vt:lpstr>
      <vt:lpstr>時系列モデルによる導電率予測の方針</vt:lpstr>
      <vt:lpstr>時系列モデル</vt:lpstr>
      <vt:lpstr>評価パターン</vt:lpstr>
      <vt:lpstr>(1) 平常後半予測：導電率</vt:lpstr>
      <vt:lpstr>(1) 平常後半予測：導電率削減率</vt:lpstr>
      <vt:lpstr>週特性の影響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1459</cp:revision>
  <dcterms:created xsi:type="dcterms:W3CDTF">2022-01-26T00:23:42Z</dcterms:created>
  <dcterms:modified xsi:type="dcterms:W3CDTF">2023-02-14T11:40:09Z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2022-08-25T05:09:57Z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166f826b-dd36-49fe-896d-f501c2b1a726</vt:lpwstr>
  </property>
  <property fmtid="{D5CDD505-2E9C-101B-9397-08002B2CF9AE}" pid="8" name="MSIP_Label_69b5a962-1a7a-4bf8-819d-07a170110954_ContentBits">
    <vt:lpwstr>0</vt:lpwstr>
  </property>
</Properties>
</file>