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5"/>
  </p:notesMasterIdLst>
  <p:sldIdLst>
    <p:sldId id="269" r:id="rId2"/>
    <p:sldId id="548" r:id="rId3"/>
    <p:sldId id="539" r:id="rId4"/>
    <p:sldId id="543" r:id="rId5"/>
    <p:sldId id="292" r:id="rId6"/>
    <p:sldId id="540" r:id="rId7"/>
    <p:sldId id="545" r:id="rId8"/>
    <p:sldId id="549" r:id="rId9"/>
    <p:sldId id="551" r:id="rId10"/>
    <p:sldId id="546" r:id="rId11"/>
    <p:sldId id="547" r:id="rId12"/>
    <p:sldId id="550" r:id="rId13"/>
    <p:sldId id="28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67" d="100"/>
          <a:sy n="67" d="100"/>
        </p:scale>
        <p:origin x="480"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2023/8/2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8 9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第</a:t>
            </a:r>
            <a:r>
              <a:rPr lang="en-US" altLang="ja-JP" dirty="0"/>
              <a:t>6</a:t>
            </a:r>
            <a:r>
              <a:rPr lang="ja-JP" altLang="en-US" dirty="0"/>
              <a:t>回の進め方のご相談</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8</a:t>
            </a:r>
            <a:r>
              <a:rPr lang="ja-JP" altLang="en-US" dirty="0"/>
              <a:t>月</a:t>
            </a:r>
            <a:r>
              <a:rPr lang="en-US" altLang="ja-JP" dirty="0"/>
              <a:t>9</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SIC SoS</a:t>
            </a:r>
            <a:r>
              <a:rPr lang="ja-JP" altLang="en-US" sz="2400" dirty="0">
                <a:solidFill>
                  <a:schemeClr val="bg1"/>
                </a:solidFill>
              </a:rPr>
              <a:t>分科会</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の事例：電力インフラ</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電力システム改革：発送電分離・自由化によって、需要家の利便性を維持しつつ、複数事業者間の連携方法が必要。</a:t>
            </a:r>
            <a:endParaRPr lang="en-US" altLang="ja-JP" dirty="0"/>
          </a:p>
          <a:p>
            <a:r>
              <a:rPr lang="ja-JP" altLang="en-US" dirty="0"/>
              <a:t>再生可能エネルギーの導入：需要家を含めた分散型電源、自然の不確実性、供給側の脱炭素化のために、需給連携が必要。（デマンドレスポンス、</a:t>
            </a:r>
            <a:r>
              <a:rPr lang="en-US" altLang="ja-JP" dirty="0"/>
              <a:t>VPP</a:t>
            </a:r>
            <a:r>
              <a:rPr lang="ja-JP" altLang="en-US" dirty="0"/>
              <a:t>、</a:t>
            </a:r>
            <a:r>
              <a:rPr lang="en-US" altLang="ja-JP" dirty="0"/>
              <a:t>P2P</a:t>
            </a:r>
            <a:r>
              <a:rPr lang="ja-JP" altLang="en-US" dirty="0"/>
              <a:t>、</a:t>
            </a:r>
            <a:r>
              <a:rPr lang="en-US" altLang="ja-JP" dirty="0"/>
              <a:t>FPP</a:t>
            </a:r>
            <a:r>
              <a:rPr lang="ja-JP" altLang="en-US" dirty="0"/>
              <a:t>、</a:t>
            </a:r>
            <a:r>
              <a:rPr lang="en-US" altLang="ja-JP" dirty="0"/>
              <a:t>TES</a:t>
            </a:r>
            <a:r>
              <a:rPr lang="ja-JP" altLang="en-US" dirty="0"/>
              <a:t>）</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54710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の事例：鉄道の相互直通運転（相互乗入）の運行管理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全体の乗換混雑緩和のために、他社の車両を借りて、自社路線を自社の運転士が運転する。</a:t>
            </a:r>
            <a:endParaRPr lang="en-US" altLang="ja-JP" dirty="0"/>
          </a:p>
          <a:p>
            <a:r>
              <a:rPr lang="ja-JP" altLang="en-US" dirty="0"/>
              <a:t>運転距離や乗客数に応じて、事業者間の車両賃貸料金を抑えたり、運賃収入を分配する。</a:t>
            </a:r>
            <a:endParaRPr lang="en-US" altLang="ja-JP" dirty="0"/>
          </a:p>
          <a:p>
            <a:r>
              <a:rPr lang="ja-JP" altLang="en-US" dirty="0"/>
              <a:t>相互乗入区間のダイヤ改正は、事業者間の利害を調整しながら、多くの時間を要する。</a:t>
            </a:r>
            <a:endParaRPr lang="en-US" altLang="ja-JP" dirty="0"/>
          </a:p>
          <a:p>
            <a:endParaRPr lang="en-US" altLang="ja-JP" dirty="0"/>
          </a:p>
          <a:p>
            <a:r>
              <a:rPr lang="en-US" altLang="ja-JP" dirty="0"/>
              <a:t>5</a:t>
            </a:r>
            <a:r>
              <a:rPr lang="ja-JP" altLang="en-US" dirty="0"/>
              <a:t>社相互直通運転のための運行管理システム（東京メトロ、日立製作所）</a:t>
            </a:r>
            <a:endParaRPr lang="en-US" altLang="ja-JP" dirty="0"/>
          </a:p>
          <a:p>
            <a:pPr lvl="1"/>
            <a:r>
              <a:rPr lang="ja-JP" altLang="en-US" dirty="0"/>
              <a:t>要素システム間の境界における相互作用を厳密に設計している</a:t>
            </a:r>
            <a:endParaRPr lang="en-US" altLang="ja-JP" dirty="0"/>
          </a:p>
          <a:p>
            <a:pPr lvl="1"/>
            <a:endParaRPr lang="en-US" altLang="ja-JP" dirty="0"/>
          </a:p>
        </p:txBody>
      </p:sp>
    </p:spTree>
    <p:extLst>
      <p:ext uri="{BB962C8B-B14F-4D97-AF65-F5344CB8AC3E}">
        <p14:creationId xmlns:p14="http://schemas.microsoft.com/office/powerpoint/2010/main" val="156119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まずは、来週前半にこの提言を分科会事務局に話してみる。</a:t>
            </a:r>
            <a:endParaRPr lang="en-US" altLang="ja-JP" dirty="0"/>
          </a:p>
          <a:p>
            <a:r>
              <a:rPr lang="ja-JP" altLang="en-US" dirty="0"/>
              <a:t>第</a:t>
            </a:r>
            <a:r>
              <a:rPr lang="en-US" altLang="ja-JP" dirty="0"/>
              <a:t>6</a:t>
            </a:r>
            <a:r>
              <a:rPr lang="ja-JP" altLang="en-US" dirty="0"/>
              <a:t>回（</a:t>
            </a:r>
            <a:r>
              <a:rPr lang="en-US" altLang="ja-JP" dirty="0"/>
              <a:t>8/30</a:t>
            </a:r>
            <a:r>
              <a:rPr lang="ja-JP" altLang="en-US" dirty="0"/>
              <a:t>）に、このままの内容をメンバーに話してみるか、事務局の方で引き取ってもらうか、相談する。</a:t>
            </a:r>
            <a:endParaRPr lang="en-US" altLang="ja-JP" dirty="0"/>
          </a:p>
        </p:txBody>
      </p:sp>
    </p:spTree>
    <p:extLst>
      <p:ext uri="{BB962C8B-B14F-4D97-AF65-F5344CB8AC3E}">
        <p14:creationId xmlns:p14="http://schemas.microsoft.com/office/powerpoint/2010/main" val="53451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今回のご相談事項</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8"/>
            <a:ext cx="11341887" cy="1365016"/>
          </a:xfrm>
        </p:spPr>
        <p:txBody>
          <a:bodyPr/>
          <a:lstStyle/>
          <a:p>
            <a:r>
              <a:rPr lang="en-US" altLang="ja-JP" sz="2800" dirty="0"/>
              <a:t>SoS</a:t>
            </a:r>
            <a:r>
              <a:rPr lang="ja-JP" altLang="en-US" sz="2800" dirty="0"/>
              <a:t>分科会の進め方を事務局およびメンバーにご提案したいと考えています。</a:t>
            </a:r>
            <a:endParaRPr lang="en-US" altLang="ja-JP" sz="2400" dirty="0"/>
          </a:p>
          <a:p>
            <a:pPr lvl="1"/>
            <a:r>
              <a:rPr lang="ja-JP" altLang="en-US" sz="2400" dirty="0"/>
              <a:t>特に、直近の議論の進め方と議論する軸の設定について、案があります</a:t>
            </a:r>
            <a:endParaRPr lang="en-US" altLang="ja-JP" sz="2400" dirty="0"/>
          </a:p>
          <a:p>
            <a:endParaRPr lang="en-US" altLang="ja-JP" sz="2800" dirty="0"/>
          </a:p>
          <a:p>
            <a:r>
              <a:rPr lang="ja-JP" altLang="en-US" sz="2800" dirty="0"/>
              <a:t>今回は事務局の方々からご意見をお聞かせください。</a:t>
            </a:r>
            <a:endParaRPr lang="en-US" altLang="ja-JP" sz="2800" dirty="0"/>
          </a:p>
          <a:p>
            <a:pPr lvl="1"/>
            <a:r>
              <a:rPr lang="ja-JP" altLang="en-US" sz="2400" dirty="0"/>
              <a:t>あくまで案なので、事務局の方々に、第</a:t>
            </a:r>
            <a:r>
              <a:rPr lang="en-US" altLang="ja-JP" sz="2400" dirty="0"/>
              <a:t>6</a:t>
            </a:r>
            <a:r>
              <a:rPr lang="ja-JP" altLang="en-US" sz="2400" dirty="0"/>
              <a:t>回およびそれ以降の進め方を判断いただく</a:t>
            </a:r>
            <a:endParaRPr lang="en-US" altLang="ja-JP" sz="2400" dirty="0"/>
          </a:p>
        </p:txBody>
      </p:sp>
    </p:spTree>
    <p:extLst>
      <p:ext uri="{BB962C8B-B14F-4D97-AF65-F5344CB8AC3E}">
        <p14:creationId xmlns:p14="http://schemas.microsoft.com/office/powerpoint/2010/main" val="141960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5</a:t>
            </a:r>
            <a:r>
              <a:rPr lang="ja-JP" altLang="en-US" dirty="0"/>
              <a:t>回（</a:t>
            </a:r>
            <a:r>
              <a:rPr lang="en-US" altLang="ja-JP" dirty="0"/>
              <a:t>7</a:t>
            </a:r>
            <a:r>
              <a:rPr lang="ja-JP" altLang="en-US" dirty="0"/>
              <a:t>月</a:t>
            </a:r>
            <a:r>
              <a:rPr lang="en-US" altLang="ja-JP" dirty="0"/>
              <a:t>20</a:t>
            </a:r>
            <a:r>
              <a:rPr lang="ja-JP" altLang="en-US" dirty="0"/>
              <a:t>日）の感想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367045"/>
          </a:xfrm>
        </p:spPr>
        <p:txBody>
          <a:bodyPr/>
          <a:lstStyle/>
          <a:p>
            <a:r>
              <a:rPr lang="en-US" altLang="ja-JP" sz="2800" dirty="0"/>
              <a:t>SoS</a:t>
            </a:r>
            <a:r>
              <a:rPr lang="ja-JP" altLang="en-US" sz="2800" dirty="0"/>
              <a:t>分科会の主な対象は、「人間系を含む</a:t>
            </a:r>
            <a:r>
              <a:rPr lang="en-US" altLang="ja-JP" sz="2800" dirty="0"/>
              <a:t>SoS</a:t>
            </a:r>
            <a:r>
              <a:rPr lang="ja-JP" altLang="en-US" sz="2800" dirty="0"/>
              <a:t>」である。</a:t>
            </a:r>
            <a:endParaRPr lang="en-US" altLang="ja-JP" sz="2800" dirty="0"/>
          </a:p>
          <a:p>
            <a:pPr lvl="1"/>
            <a:r>
              <a:rPr lang="ja-JP" altLang="en-US" sz="2400" dirty="0"/>
              <a:t>目的は、</a:t>
            </a:r>
            <a:r>
              <a:rPr lang="en-US" altLang="ja-JP" sz="2400" dirty="0"/>
              <a:t>CPHS</a:t>
            </a:r>
            <a:r>
              <a:rPr lang="ja-JP" altLang="en-US" sz="2400" dirty="0"/>
              <a:t>の観点から</a:t>
            </a:r>
            <a:r>
              <a:rPr lang="en-US" altLang="ja-JP" sz="2400" dirty="0"/>
              <a:t>SoS</a:t>
            </a:r>
            <a:r>
              <a:rPr lang="ja-JP" altLang="en-US" sz="2400" dirty="0"/>
              <a:t>を議論し、課題の提示、あるいは課題解決を図るための方策を提言すること</a:t>
            </a:r>
            <a:endParaRPr lang="en-US" altLang="ja-JP" sz="2800" dirty="0"/>
          </a:p>
          <a:p>
            <a:r>
              <a:rPr lang="en-US" altLang="ja-JP" sz="2800" dirty="0"/>
              <a:t>CPHS</a:t>
            </a:r>
            <a:r>
              <a:rPr lang="ja-JP" altLang="en-US" sz="2800" dirty="0"/>
              <a:t>や</a:t>
            </a:r>
            <a:r>
              <a:rPr lang="en-US" altLang="ja-JP" sz="2800" dirty="0"/>
              <a:t>SoS</a:t>
            </a:r>
            <a:r>
              <a:rPr lang="ja-JP" altLang="en-US" sz="2800" dirty="0"/>
              <a:t>の共通認識を合わせた後、それらに関する適切な軸を議論したい。</a:t>
            </a:r>
            <a:endParaRPr lang="en-US" altLang="ja-JP" sz="2800" dirty="0"/>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428268" y="3039766"/>
            <a:ext cx="4579513" cy="369332"/>
          </a:xfrm>
          <a:prstGeom prst="rect">
            <a:avLst/>
          </a:prstGeom>
          <a:noFill/>
        </p:spPr>
        <p:txBody>
          <a:bodyPr wrap="square" rtlCol="0">
            <a:spAutoFit/>
          </a:bodyPr>
          <a:lstStyle/>
          <a:p>
            <a:r>
              <a:rPr lang="en-US" altLang="ja-JP" dirty="0"/>
              <a:t>CPHS: Cyber-Physical Human Systems</a:t>
            </a:r>
            <a:endParaRPr kumimoji="1" lang="ja-JP" altLang="en-US" dirty="0"/>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428267" y="3362761"/>
            <a:ext cx="4579513" cy="369332"/>
          </a:xfrm>
          <a:prstGeom prst="rect">
            <a:avLst/>
          </a:prstGeom>
          <a:noFill/>
        </p:spPr>
        <p:txBody>
          <a:bodyPr wrap="square" rtlCol="0">
            <a:spAutoFit/>
          </a:bodyPr>
          <a:lstStyle/>
          <a:p>
            <a:r>
              <a:rPr lang="en-US" altLang="ja-JP" dirty="0"/>
              <a:t>SoS: System of Systems</a:t>
            </a:r>
            <a:endParaRPr kumimoji="1" lang="ja-JP" altLang="en-US" dirty="0"/>
          </a:p>
        </p:txBody>
      </p:sp>
      <p:sp>
        <p:nvSpPr>
          <p:cNvPr id="12" name="テキスト ボックス 11">
            <a:extLst>
              <a:ext uri="{FF2B5EF4-FFF2-40B4-BE49-F238E27FC236}">
                <a16:creationId xmlns:a16="http://schemas.microsoft.com/office/drawing/2014/main" id="{DF160BDF-1F83-8EA9-D6F1-D457B9103222}"/>
              </a:ext>
            </a:extLst>
          </p:cNvPr>
          <p:cNvSpPr txBox="1"/>
          <p:nvPr/>
        </p:nvSpPr>
        <p:spPr>
          <a:xfrm>
            <a:off x="764144" y="3415517"/>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14" name="四角形: 角を丸くする 13">
            <a:extLst>
              <a:ext uri="{FF2B5EF4-FFF2-40B4-BE49-F238E27FC236}">
                <a16:creationId xmlns:a16="http://schemas.microsoft.com/office/drawing/2014/main" id="{9E278A91-7088-9548-3695-7C1F3B14E47F}"/>
              </a:ext>
            </a:extLst>
          </p:cNvPr>
          <p:cNvSpPr/>
          <p:nvPr/>
        </p:nvSpPr>
        <p:spPr>
          <a:xfrm>
            <a:off x="2030248" y="3929351"/>
            <a:ext cx="1727885"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四角形: 角を丸くする 14">
            <a:extLst>
              <a:ext uri="{FF2B5EF4-FFF2-40B4-BE49-F238E27FC236}">
                <a16:creationId xmlns:a16="http://schemas.microsoft.com/office/drawing/2014/main" id="{E6C2B8E7-921F-DF86-1751-18C75CA954BF}"/>
              </a:ext>
            </a:extLst>
          </p:cNvPr>
          <p:cNvSpPr/>
          <p:nvPr/>
        </p:nvSpPr>
        <p:spPr>
          <a:xfrm>
            <a:off x="2030248" y="5082561"/>
            <a:ext cx="1727886"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F5DB2445-C6A9-8545-EAA8-408B3A49FDFF}"/>
              </a:ext>
            </a:extLst>
          </p:cNvPr>
          <p:cNvSpPr/>
          <p:nvPr/>
        </p:nvSpPr>
        <p:spPr>
          <a:xfrm>
            <a:off x="6038397" y="4827281"/>
            <a:ext cx="481913" cy="40777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8C128FB7-FC87-2F7A-6F74-C3C44B587755}"/>
              </a:ext>
            </a:extLst>
          </p:cNvPr>
          <p:cNvSpPr txBox="1"/>
          <p:nvPr/>
        </p:nvSpPr>
        <p:spPr>
          <a:xfrm>
            <a:off x="6898112" y="4677224"/>
            <a:ext cx="4579513" cy="707886"/>
          </a:xfrm>
          <a:prstGeom prst="rect">
            <a:avLst/>
          </a:prstGeom>
          <a:noFill/>
        </p:spPr>
        <p:txBody>
          <a:bodyPr wrap="square" rtlCol="0">
            <a:spAutoFit/>
          </a:bodyPr>
          <a:lstStyle/>
          <a:p>
            <a:r>
              <a:rPr kumimoji="1" lang="ja-JP" altLang="en-US" sz="2000" b="1" dirty="0"/>
              <a:t>各区分に特有な、</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19" name="テキスト ボックス 18">
            <a:extLst>
              <a:ext uri="{FF2B5EF4-FFF2-40B4-BE49-F238E27FC236}">
                <a16:creationId xmlns:a16="http://schemas.microsoft.com/office/drawing/2014/main" id="{2061C719-6CCE-084F-35B4-4A3D194F588E}"/>
              </a:ext>
            </a:extLst>
          </p:cNvPr>
          <p:cNvSpPr txBox="1"/>
          <p:nvPr/>
        </p:nvSpPr>
        <p:spPr>
          <a:xfrm>
            <a:off x="764144" y="3929351"/>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0" name="テキスト ボックス 19">
            <a:extLst>
              <a:ext uri="{FF2B5EF4-FFF2-40B4-BE49-F238E27FC236}">
                <a16:creationId xmlns:a16="http://schemas.microsoft.com/office/drawing/2014/main" id="{847A1D7F-8CE2-F82D-4E69-3886ABDDCAC6}"/>
              </a:ext>
            </a:extLst>
          </p:cNvPr>
          <p:cNvSpPr txBox="1"/>
          <p:nvPr/>
        </p:nvSpPr>
        <p:spPr>
          <a:xfrm>
            <a:off x="1976015" y="3077333"/>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1" name="正方形/長方形 20">
            <a:extLst>
              <a:ext uri="{FF2B5EF4-FFF2-40B4-BE49-F238E27FC236}">
                <a16:creationId xmlns:a16="http://schemas.microsoft.com/office/drawing/2014/main" id="{89A499D1-2A20-A0A2-C5D2-71D90B4103DE}"/>
              </a:ext>
            </a:extLst>
          </p:cNvPr>
          <p:cNvSpPr/>
          <p:nvPr/>
        </p:nvSpPr>
        <p:spPr>
          <a:xfrm>
            <a:off x="1491994" y="3929351"/>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の区分を表す軸</a:t>
            </a:r>
          </a:p>
        </p:txBody>
      </p:sp>
      <p:sp>
        <p:nvSpPr>
          <p:cNvPr id="22" name="正方形/長方形 21">
            <a:extLst>
              <a:ext uri="{FF2B5EF4-FFF2-40B4-BE49-F238E27FC236}">
                <a16:creationId xmlns:a16="http://schemas.microsoft.com/office/drawing/2014/main" id="{65C9C177-8517-C6DE-8537-9444AE38EF7A}"/>
              </a:ext>
            </a:extLst>
          </p:cNvPr>
          <p:cNvSpPr/>
          <p:nvPr/>
        </p:nvSpPr>
        <p:spPr>
          <a:xfrm rot="5400000">
            <a:off x="3700160" y="1759090"/>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6" name="四角形: 角を丸くする 5">
            <a:extLst>
              <a:ext uri="{FF2B5EF4-FFF2-40B4-BE49-F238E27FC236}">
                <a16:creationId xmlns:a16="http://schemas.microsoft.com/office/drawing/2014/main" id="{BA11542A-6ECC-C5D6-C07C-5C43550D59FA}"/>
              </a:ext>
            </a:extLst>
          </p:cNvPr>
          <p:cNvSpPr/>
          <p:nvPr/>
        </p:nvSpPr>
        <p:spPr>
          <a:xfrm>
            <a:off x="4037436" y="3929351"/>
            <a:ext cx="1727885"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3280E012-1217-E2E0-8DDB-4FCD85831CB4}"/>
              </a:ext>
            </a:extLst>
          </p:cNvPr>
          <p:cNvSpPr/>
          <p:nvPr/>
        </p:nvSpPr>
        <p:spPr>
          <a:xfrm>
            <a:off x="4037436" y="5082561"/>
            <a:ext cx="1727885"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5027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en-US" altLang="ja-JP" dirty="0"/>
              <a:t>8</a:t>
            </a:r>
            <a:r>
              <a:rPr lang="ja-JP" altLang="en-US" dirty="0"/>
              <a:t>月</a:t>
            </a:r>
            <a:r>
              <a:rPr lang="en-US" altLang="ja-JP" dirty="0"/>
              <a:t>30</a:t>
            </a:r>
            <a:r>
              <a:rPr lang="ja-JP" altLang="en-US" dirty="0"/>
              <a:t>日）に向けてのご提案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ja-JP" altLang="en-US" sz="2800" dirty="0"/>
              <a:t>第</a:t>
            </a:r>
            <a:r>
              <a:rPr lang="en-US" altLang="ja-JP" sz="2800" dirty="0"/>
              <a:t>6</a:t>
            </a:r>
            <a:r>
              <a:rPr lang="ja-JP" altLang="en-US" sz="2800" dirty="0"/>
              <a:t>回は、縦軸</a:t>
            </a:r>
            <a:r>
              <a:rPr lang="ja-JP" altLang="en-US" dirty="0"/>
              <a:t>（</a:t>
            </a:r>
            <a:r>
              <a:rPr lang="en-US" altLang="ja-JP" dirty="0"/>
              <a:t>SoS</a:t>
            </a:r>
            <a:r>
              <a:rPr lang="ja-JP" altLang="en-US" dirty="0"/>
              <a:t>の分類）</a:t>
            </a:r>
            <a:r>
              <a:rPr lang="ja-JP" altLang="en-US" sz="2800" dirty="0"/>
              <a:t>を優先して議論したい。</a:t>
            </a:r>
            <a:endParaRPr lang="en-US" altLang="ja-JP" sz="2800" dirty="0"/>
          </a:p>
          <a:p>
            <a:pPr lvl="1"/>
            <a:r>
              <a:rPr lang="ja-JP" altLang="en-US" sz="2400" dirty="0"/>
              <a:t>最初は</a:t>
            </a:r>
            <a:r>
              <a:rPr lang="en-US" altLang="ja-JP" sz="2400" dirty="0"/>
              <a:t>SoS</a:t>
            </a:r>
            <a:r>
              <a:rPr lang="ja-JP" altLang="en-US" sz="2400" dirty="0"/>
              <a:t>として解析したい</a:t>
            </a:r>
            <a:endParaRPr lang="en-US" altLang="ja-JP" sz="2400" dirty="0"/>
          </a:p>
          <a:p>
            <a:r>
              <a:rPr lang="ja-JP" altLang="en-US" sz="2800" dirty="0"/>
              <a:t>その土台形成のために、熊谷から下記をご説明する。</a:t>
            </a:r>
            <a:endParaRPr lang="en-US" altLang="ja-JP" sz="2800" dirty="0"/>
          </a:p>
          <a:p>
            <a:pPr lvl="1"/>
            <a:r>
              <a:rPr lang="ja-JP" altLang="en-US" sz="2400" dirty="0"/>
              <a:t>一般的な</a:t>
            </a:r>
            <a:r>
              <a:rPr lang="en-US" altLang="ja-JP" sz="2400" dirty="0"/>
              <a:t>SoS</a:t>
            </a:r>
            <a:r>
              <a:rPr lang="ja-JP" altLang="en-US" sz="2400" dirty="0"/>
              <a:t>の定義・分類の解説（共通認識を合わせる）</a:t>
            </a:r>
            <a:endParaRPr lang="en-US" altLang="ja-JP" sz="2400" dirty="0"/>
          </a:p>
          <a:p>
            <a:pPr lvl="1"/>
            <a:r>
              <a:rPr lang="en-US" altLang="ja-JP" sz="2400" dirty="0"/>
              <a:t>SoS</a:t>
            </a:r>
            <a:r>
              <a:rPr lang="ja-JP" altLang="en-US" sz="2400" dirty="0"/>
              <a:t>の区分を表す軸の例示（各</a:t>
            </a:r>
            <a:r>
              <a:rPr lang="en-US" altLang="ja-JP" sz="2400" dirty="0"/>
              <a:t>SoS</a:t>
            </a:r>
            <a:r>
              <a:rPr lang="ja-JP" altLang="en-US" sz="2400" dirty="0"/>
              <a:t>事例解析の一助とする）</a:t>
            </a:r>
            <a:endParaRPr lang="en-US" altLang="ja-JP" sz="2800" dirty="0"/>
          </a:p>
          <a:p>
            <a:r>
              <a:rPr lang="ja-JP" altLang="en-US" sz="2800" dirty="0"/>
              <a:t>別の回では、横軸</a:t>
            </a:r>
            <a:r>
              <a:rPr lang="ja-JP" altLang="en-US" dirty="0"/>
              <a:t>（人とシステムの関係、</a:t>
            </a:r>
            <a:r>
              <a:rPr lang="en-US" altLang="ja-JP" dirty="0"/>
              <a:t>CPHS</a:t>
            </a:r>
            <a:r>
              <a:rPr lang="ja-JP" altLang="en-US" dirty="0"/>
              <a:t>の分類）</a:t>
            </a:r>
            <a:r>
              <a:rPr lang="ja-JP" altLang="en-US" sz="2800" dirty="0"/>
              <a:t>を議論したい。</a:t>
            </a:r>
            <a:endParaRPr lang="en-US" altLang="ja-JP" sz="2800" dirty="0"/>
          </a:p>
          <a:p>
            <a:pPr lvl="1"/>
            <a:r>
              <a:rPr lang="en-US" altLang="ja-JP" sz="2400" dirty="0"/>
              <a:t>SICE</a:t>
            </a:r>
            <a:r>
              <a:rPr lang="ja-JP" altLang="en-US" sz="2400" dirty="0"/>
              <a:t>制御部門</a:t>
            </a:r>
            <a:r>
              <a:rPr lang="en-US" altLang="ja-JP" sz="2400" dirty="0"/>
              <a:t>CPHS</a:t>
            </a:r>
            <a:r>
              <a:rPr lang="ja-JP" altLang="en-US" sz="2400" dirty="0"/>
              <a:t>調査委員会による</a:t>
            </a:r>
            <a:r>
              <a:rPr lang="en-US" altLang="ja-JP" sz="2400" dirty="0"/>
              <a:t>4</a:t>
            </a:r>
            <a:r>
              <a:rPr lang="ja-JP" altLang="en-US" sz="2400" dirty="0"/>
              <a:t>分類 </a:t>
            </a:r>
            <a:r>
              <a:rPr lang="en-US" altLang="ja-JP" sz="2400" dirty="0"/>
              <a:t>[1]</a:t>
            </a:r>
          </a:p>
          <a:p>
            <a:pPr lvl="1"/>
            <a:r>
              <a:rPr lang="ja-JP" altLang="en-US" sz="2400" dirty="0"/>
              <a:t>第</a:t>
            </a:r>
            <a:r>
              <a:rPr lang="en-US" altLang="ja-JP" sz="2400" dirty="0"/>
              <a:t>3</a:t>
            </a:r>
            <a:r>
              <a:rPr lang="ja-JP" altLang="en-US" sz="2400" dirty="0"/>
              <a:t>回の</a:t>
            </a:r>
            <a:r>
              <a:rPr lang="en-US" altLang="ja-JP" sz="2400" dirty="0"/>
              <a:t>3</a:t>
            </a:r>
            <a:r>
              <a:rPr lang="ja-JP" altLang="en-US" sz="2400" dirty="0"/>
              <a:t>分類</a:t>
            </a:r>
            <a:r>
              <a:rPr lang="ja-JP" altLang="en-US" dirty="0"/>
              <a:t>（人中心／全体最適／データ連携）</a:t>
            </a:r>
            <a:endParaRPr lang="en-US" altLang="ja-JP" dirty="0"/>
          </a:p>
          <a:p>
            <a:pPr lvl="1"/>
            <a:r>
              <a:rPr lang="ja-JP" altLang="en-US" sz="2400" dirty="0"/>
              <a:t>他に、</a:t>
            </a:r>
            <a:r>
              <a:rPr lang="en-US" altLang="ja-JP" sz="2400" dirty="0"/>
              <a:t>CPHS</a:t>
            </a:r>
            <a:r>
              <a:rPr lang="ja-JP" altLang="en-US" sz="2400" dirty="0"/>
              <a:t>の文献を引用・参考にして、軸の候補を挙げておきたい</a:t>
            </a:r>
            <a:endParaRPr lang="en-US" altLang="ja-JP" sz="24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Tree>
    <p:extLst>
      <p:ext uri="{BB962C8B-B14F-4D97-AF65-F5344CB8AC3E}">
        <p14:creationId xmlns:p14="http://schemas.microsoft.com/office/powerpoint/2010/main" val="207751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3]</a:t>
            </a:r>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3]</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2" name="テキスト ボックス 1">
            <a:extLst>
              <a:ext uri="{FF2B5EF4-FFF2-40B4-BE49-F238E27FC236}">
                <a16:creationId xmlns:a16="http://schemas.microsoft.com/office/drawing/2014/main" id="{BB5AE0C1-ABB0-FE8C-A0B9-0EB4EBA67424}"/>
              </a:ext>
            </a:extLst>
          </p:cNvPr>
          <p:cNvSpPr txBox="1"/>
          <p:nvPr/>
        </p:nvSpPr>
        <p:spPr>
          <a:xfrm>
            <a:off x="361779" y="5579257"/>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4" name="テキスト ボックス 3">
            <a:extLst>
              <a:ext uri="{FF2B5EF4-FFF2-40B4-BE49-F238E27FC236}">
                <a16:creationId xmlns:a16="http://schemas.microsoft.com/office/drawing/2014/main" id="{364B2A1A-F378-66C2-C6FB-5E1C08B812C9}"/>
              </a:ext>
            </a:extLst>
          </p:cNvPr>
          <p:cNvSpPr txBox="1"/>
          <p:nvPr/>
        </p:nvSpPr>
        <p:spPr>
          <a:xfrm>
            <a:off x="361779" y="5889236"/>
            <a:ext cx="10096671" cy="338554"/>
          </a:xfrm>
          <a:prstGeom prst="rect">
            <a:avLst/>
          </a:prstGeom>
          <a:noFill/>
        </p:spPr>
        <p:txBody>
          <a:bodyPr wrap="square" rtlCol="0">
            <a:spAutoFit/>
          </a:bodyPr>
          <a:lstStyle/>
          <a:p>
            <a:r>
              <a:rPr lang="en-US" altLang="ja-JP" sz="1600" dirty="0"/>
              <a:t>[3]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48811" y="2543844"/>
            <a:ext cx="524905" cy="276999"/>
          </a:xfrm>
          <a:prstGeom prst="rect">
            <a:avLst/>
          </a:prstGeom>
          <a:noFill/>
        </p:spPr>
        <p:txBody>
          <a:bodyPr wrap="square" rtlCol="0">
            <a:spAutoFit/>
          </a:bodyPr>
          <a:lstStyle/>
          <a:p>
            <a:pPr algn="ctr"/>
            <a:r>
              <a:rPr kumimoji="1" lang="en-US" altLang="ja-JP" sz="1200" dirty="0"/>
              <a:t>SoS</a:t>
            </a:r>
            <a:endParaRPr kumimoji="1" lang="ja-JP" altLang="en-US" sz="12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260230" y="3392845"/>
            <a:ext cx="1029523" cy="276999"/>
          </a:xfrm>
          <a:prstGeom prst="rect">
            <a:avLst/>
          </a:prstGeom>
          <a:noFill/>
        </p:spPr>
        <p:txBody>
          <a:bodyPr wrap="square" rtlCol="0">
            <a:spAutoFit/>
          </a:bodyPr>
          <a:lstStyle/>
          <a:p>
            <a:pPr algn="ctr"/>
            <a:r>
              <a:rPr kumimoji="1" lang="ja-JP" altLang="en-US" sz="12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73716" y="2682344"/>
            <a:ext cx="249585" cy="1010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74992" y="3132309"/>
            <a:ext cx="503388" cy="2605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29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の分類（</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830997"/>
          </a:xfrm>
          <a:prstGeom prst="rect">
            <a:avLst/>
          </a:prstGeom>
          <a:noFill/>
        </p:spPr>
        <p:txBody>
          <a:bodyPr wrap="square" rtlCol="0">
            <a:spAutoFit/>
          </a:bodyPr>
          <a:lstStyle/>
          <a:p>
            <a:pPr algn="ctr"/>
            <a:r>
              <a:rPr lang="ja-JP" altLang="en-US" sz="1200" dirty="0"/>
              <a:t>要素システムは全体のために管理構築され、通常はそれに従属する。</a:t>
            </a:r>
            <a:endParaRPr lang="en-US" altLang="ja-JP" sz="1200" dirty="0"/>
          </a:p>
          <a:p>
            <a:pPr algn="ct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pPr algn="ctr"/>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pPr algn="ctr"/>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pPr algn="ctr"/>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pPr algn="ctr"/>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pPr algn="ctr"/>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18" name="テキスト ボックス 17">
            <a:extLst>
              <a:ext uri="{FF2B5EF4-FFF2-40B4-BE49-F238E27FC236}">
                <a16:creationId xmlns:a16="http://schemas.microsoft.com/office/drawing/2014/main" id="{56864959-302F-2846-4232-06997ADF7CC5}"/>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Tree>
    <p:extLst>
      <p:ext uri="{BB962C8B-B14F-4D97-AF65-F5344CB8AC3E}">
        <p14:creationId xmlns:p14="http://schemas.microsoft.com/office/powerpoint/2010/main" val="47205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の各事例を分析する上での観点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6" y="1071367"/>
            <a:ext cx="10998670" cy="4123486"/>
          </a:xfrm>
        </p:spPr>
        <p:txBody>
          <a:bodyPr/>
          <a:lstStyle/>
          <a:p>
            <a:r>
              <a:rPr lang="en-US" altLang="ja-JP" dirty="0"/>
              <a:t>SoS</a:t>
            </a:r>
            <a:r>
              <a:rPr lang="ja-JP" altLang="en-US" dirty="0"/>
              <a:t>は「協調」がキーワード</a:t>
            </a:r>
            <a:endParaRPr lang="en-US" altLang="ja-JP" dirty="0"/>
          </a:p>
          <a:p>
            <a:pPr lvl="1"/>
            <a:r>
              <a:rPr lang="ja-JP" altLang="en-US" dirty="0"/>
              <a:t>協調：</a:t>
            </a:r>
            <a:r>
              <a:rPr lang="ja-JP" altLang="en-US" b="1" dirty="0">
                <a:solidFill>
                  <a:schemeClr val="accent1"/>
                </a:solidFill>
              </a:rPr>
              <a:t>対立する立場の者同士</a:t>
            </a:r>
            <a:r>
              <a:rPr lang="ja-JP" altLang="en-US" dirty="0"/>
              <a:t>が、互いに調和して、</a:t>
            </a:r>
            <a:r>
              <a:rPr lang="ja-JP" altLang="en-US" b="1" dirty="0">
                <a:solidFill>
                  <a:schemeClr val="accent1"/>
                </a:solidFill>
              </a:rPr>
              <a:t>共通の問題を解決しよう</a:t>
            </a:r>
            <a:r>
              <a:rPr lang="ja-JP" altLang="en-US" dirty="0"/>
              <a:t>とすること</a:t>
            </a:r>
            <a:endParaRPr lang="en-US" altLang="ja-JP" dirty="0"/>
          </a:p>
          <a:p>
            <a:pPr lvl="1"/>
            <a:r>
              <a:rPr lang="ja-JP" altLang="en-US" dirty="0"/>
              <a:t>労使協調、国際協調など</a:t>
            </a:r>
            <a:endParaRPr lang="en-US" altLang="ja-JP" dirty="0"/>
          </a:p>
          <a:p>
            <a:pPr lvl="1"/>
            <a:endParaRPr lang="en-US" altLang="ja-JP" dirty="0"/>
          </a:p>
          <a:p>
            <a:r>
              <a:rPr lang="ja-JP" altLang="en-US" dirty="0"/>
              <a:t>協調に基づく</a:t>
            </a:r>
            <a:r>
              <a:rPr lang="en-US" altLang="ja-JP" dirty="0"/>
              <a:t>SoS</a:t>
            </a:r>
            <a:r>
              <a:rPr lang="ja-JP" altLang="en-US" dirty="0"/>
              <a:t>分析の観点</a:t>
            </a:r>
            <a:endParaRPr lang="en-US" altLang="ja-JP" dirty="0"/>
          </a:p>
          <a:p>
            <a:pPr lvl="1"/>
            <a:r>
              <a:rPr lang="en-US" altLang="ja-JP" dirty="0"/>
              <a:t>1. </a:t>
            </a:r>
            <a:r>
              <a:rPr lang="ja-JP" altLang="en-US" dirty="0"/>
              <a:t>各要素システムは、独立な運用・管理が可能か？</a:t>
            </a:r>
            <a:endParaRPr lang="en-US" altLang="ja-JP" dirty="0"/>
          </a:p>
          <a:p>
            <a:pPr lvl="1"/>
            <a:r>
              <a:rPr lang="en-US" altLang="ja-JP" dirty="0"/>
              <a:t>2. </a:t>
            </a:r>
            <a:r>
              <a:rPr lang="ja-JP" altLang="en-US" dirty="0"/>
              <a:t>各要素システム同士は、本来利害で対立する関係か？</a:t>
            </a:r>
            <a:endParaRPr lang="en-US" altLang="ja-JP" dirty="0"/>
          </a:p>
          <a:p>
            <a:pPr lvl="1"/>
            <a:r>
              <a:rPr lang="en-US" altLang="ja-JP" dirty="0"/>
              <a:t>3. SoS</a:t>
            </a:r>
            <a:r>
              <a:rPr lang="ja-JP" altLang="en-US" dirty="0"/>
              <a:t>全体の管理者および目的は何か？</a:t>
            </a:r>
            <a:endParaRPr lang="en-US" altLang="ja-JP" dirty="0"/>
          </a:p>
          <a:p>
            <a:pPr lvl="1"/>
            <a:r>
              <a:rPr lang="en-US" altLang="ja-JP" dirty="0"/>
              <a:t>4. </a:t>
            </a:r>
            <a:r>
              <a:rPr lang="ja-JP" altLang="en-US" dirty="0"/>
              <a:t>各要素システムは、自身の利益と</a:t>
            </a:r>
            <a:r>
              <a:rPr lang="en-US" altLang="ja-JP" dirty="0"/>
              <a:t>SoS</a:t>
            </a:r>
            <a:r>
              <a:rPr lang="ja-JP" altLang="en-US" dirty="0"/>
              <a:t>全体の目的の両立が可能な構造か？</a:t>
            </a:r>
            <a:endParaRPr lang="en-US" altLang="ja-JP" dirty="0"/>
          </a:p>
          <a:p>
            <a:pPr marL="828000" lvl="2">
              <a:spcBef>
                <a:spcPts val="1200"/>
              </a:spcBef>
              <a:buFont typeface="Wingdings" panose="05000000000000000000" pitchFamily="2" charset="2"/>
              <a:buChar char="Ø"/>
            </a:pPr>
            <a:r>
              <a:rPr lang="ja-JP" altLang="en-US" sz="1800" dirty="0"/>
              <a:t>相互の状況に応じて、短期的には、自身の利益を犠牲にして全体の目的を優先することもあるが、長期的には自身の利益に繋がるケースも含む</a:t>
            </a:r>
            <a:endParaRPr lang="en-US" altLang="ja-JP" sz="1800" dirty="0"/>
          </a:p>
        </p:txBody>
      </p:sp>
    </p:spTree>
    <p:extLst>
      <p:ext uri="{BB962C8B-B14F-4D97-AF65-F5344CB8AC3E}">
        <p14:creationId xmlns:p14="http://schemas.microsoft.com/office/powerpoint/2010/main" val="389947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の分類軸</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18095"/>
          </a:xfrm>
        </p:spPr>
        <p:txBody>
          <a:bodyPr/>
          <a:lstStyle/>
          <a:p>
            <a:r>
              <a:rPr lang="ja-JP" altLang="en-US" dirty="0"/>
              <a:t>協調のタイプで分類</a:t>
            </a:r>
            <a:endParaRPr lang="en-US" altLang="ja-JP" dirty="0"/>
          </a:p>
          <a:p>
            <a:pPr lvl="1"/>
            <a:r>
              <a:rPr lang="ja-JP" altLang="en-US" dirty="0"/>
              <a:t>例：</a:t>
            </a:r>
            <a:r>
              <a:rPr lang="en-US" altLang="ja-JP" dirty="0"/>
              <a:t>Maier</a:t>
            </a:r>
            <a:r>
              <a:rPr lang="ja-JP" altLang="en-US" dirty="0"/>
              <a:t>の分類を再解釈すると、</a:t>
            </a:r>
            <a:r>
              <a:rPr lang="en-US" altLang="ja-JP" dirty="0"/>
              <a:t>SoS</a:t>
            </a:r>
            <a:r>
              <a:rPr lang="ja-JP" altLang="en-US" dirty="0"/>
              <a:t>全体の管理者の影響力や要素システムの独立性に帰結すると考えられる</a:t>
            </a:r>
            <a:endParaRPr lang="en-US" altLang="ja-JP" dirty="0"/>
          </a:p>
        </p:txBody>
      </p:sp>
      <p:sp>
        <p:nvSpPr>
          <p:cNvPr id="6" name="テキスト ボックス 5">
            <a:extLst>
              <a:ext uri="{FF2B5EF4-FFF2-40B4-BE49-F238E27FC236}">
                <a16:creationId xmlns:a16="http://schemas.microsoft.com/office/drawing/2014/main" id="{346ADEF4-07E1-5728-9A57-E6EA3583BA23}"/>
              </a:ext>
            </a:extLst>
          </p:cNvPr>
          <p:cNvSpPr txBox="1"/>
          <p:nvPr/>
        </p:nvSpPr>
        <p:spPr>
          <a:xfrm>
            <a:off x="238125" y="4091458"/>
            <a:ext cx="3120494" cy="338554"/>
          </a:xfrm>
          <a:prstGeom prst="rect">
            <a:avLst/>
          </a:prstGeom>
          <a:noFill/>
        </p:spPr>
        <p:txBody>
          <a:bodyPr wrap="square" rtlCol="0">
            <a:spAutoFit/>
          </a:bodyPr>
          <a:lstStyle/>
          <a:p>
            <a:pPr algn="ctr"/>
            <a:r>
              <a:rPr lang="en-US" altLang="ja-JP" sz="1600" b="1" dirty="0"/>
              <a:t>SoS</a:t>
            </a:r>
            <a:r>
              <a:rPr lang="ja-JP" altLang="en-US" sz="1600" b="1" dirty="0"/>
              <a:t>全体の管理者・目的の明瞭性</a:t>
            </a:r>
            <a:endParaRPr kumimoji="1" lang="ja-JP" altLang="en-US" sz="1600" b="1" dirty="0"/>
          </a:p>
        </p:txBody>
      </p:sp>
      <p:sp>
        <p:nvSpPr>
          <p:cNvPr id="7" name="テキスト ボックス 6">
            <a:extLst>
              <a:ext uri="{FF2B5EF4-FFF2-40B4-BE49-F238E27FC236}">
                <a16:creationId xmlns:a16="http://schemas.microsoft.com/office/drawing/2014/main" id="{51D93F1F-F423-ECEC-491D-0691DBF66508}"/>
              </a:ext>
            </a:extLst>
          </p:cNvPr>
          <p:cNvSpPr txBox="1"/>
          <p:nvPr/>
        </p:nvSpPr>
        <p:spPr>
          <a:xfrm>
            <a:off x="238125" y="4719778"/>
            <a:ext cx="3120494" cy="338554"/>
          </a:xfrm>
          <a:prstGeom prst="rect">
            <a:avLst/>
          </a:prstGeom>
          <a:noFill/>
        </p:spPr>
        <p:txBody>
          <a:bodyPr wrap="square" rtlCol="0">
            <a:spAutoFit/>
          </a:bodyPr>
          <a:lstStyle/>
          <a:p>
            <a:pPr algn="ctr"/>
            <a:r>
              <a:rPr lang="ja-JP" altLang="en-US" sz="1600" b="1" dirty="0"/>
              <a:t>要素システムの管理・運用独立性</a:t>
            </a:r>
            <a:endParaRPr kumimoji="1" lang="ja-JP" altLang="en-US" sz="1600" b="1"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3444344" y="2946787"/>
            <a:ext cx="189331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5550785" y="2946787"/>
            <a:ext cx="189331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7657226" y="2946787"/>
            <a:ext cx="189331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763666" y="2946787"/>
            <a:ext cx="189331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3856081" y="3575725"/>
            <a:ext cx="1069841" cy="338554"/>
          </a:xfrm>
          <a:prstGeom prst="rect">
            <a:avLst/>
          </a:prstGeom>
          <a:noFill/>
        </p:spPr>
        <p:txBody>
          <a:bodyPr wrap="square" rtlCol="0">
            <a:spAutoFit/>
          </a:bodyPr>
          <a:lstStyle/>
          <a:p>
            <a:pPr algn="ctr"/>
            <a:r>
              <a:rPr kumimoji="1" lang="ja-JP" altLang="en-US" sz="1600" dirty="0"/>
              <a:t>トップダウン</a:t>
            </a:r>
          </a:p>
        </p:txBody>
      </p:sp>
      <p:sp>
        <p:nvSpPr>
          <p:cNvPr id="14" name="テキスト ボックス 13">
            <a:extLst>
              <a:ext uri="{FF2B5EF4-FFF2-40B4-BE49-F238E27FC236}">
                <a16:creationId xmlns:a16="http://schemas.microsoft.com/office/drawing/2014/main" id="{DE5B25B4-85D9-9857-AEC2-18F407D6DBD5}"/>
              </a:ext>
            </a:extLst>
          </p:cNvPr>
          <p:cNvSpPr txBox="1"/>
          <p:nvPr/>
        </p:nvSpPr>
        <p:spPr>
          <a:xfrm>
            <a:off x="5962522" y="3575725"/>
            <a:ext cx="1069841" cy="338554"/>
          </a:xfrm>
          <a:prstGeom prst="rect">
            <a:avLst/>
          </a:prstGeom>
          <a:noFill/>
        </p:spPr>
        <p:txBody>
          <a:bodyPr wrap="square" rtlCol="0">
            <a:spAutoFit/>
          </a:bodyPr>
          <a:lstStyle/>
          <a:p>
            <a:pPr algn="ctr"/>
            <a:r>
              <a:rPr kumimoji="1" lang="ja-JP" altLang="en-US" sz="1600" dirty="0"/>
              <a:t>要請</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8068963" y="3574872"/>
            <a:ext cx="1069841" cy="338554"/>
          </a:xfrm>
          <a:prstGeom prst="rect">
            <a:avLst/>
          </a:prstGeom>
          <a:noFill/>
        </p:spPr>
        <p:txBody>
          <a:bodyPr wrap="square" rtlCol="0">
            <a:spAutoFit/>
          </a:bodyPr>
          <a:lstStyle/>
          <a:p>
            <a:pPr algn="ctr"/>
            <a:r>
              <a:rPr kumimoji="1" lang="ja-JP" altLang="en-US" sz="1600" dirty="0"/>
              <a:t>誘導</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10175403" y="3573493"/>
            <a:ext cx="1069841" cy="338554"/>
          </a:xfrm>
          <a:prstGeom prst="rect">
            <a:avLst/>
          </a:prstGeom>
          <a:noFill/>
        </p:spPr>
        <p:txBody>
          <a:bodyPr wrap="square" rtlCol="0">
            <a:spAutoFit/>
          </a:bodyPr>
          <a:lstStyle/>
          <a:p>
            <a:pPr algn="ctr"/>
            <a:r>
              <a:rPr kumimoji="1" lang="ja-JP" altLang="en-US" sz="1600" dirty="0"/>
              <a:t>創発</a:t>
            </a:r>
          </a:p>
        </p:txBody>
      </p:sp>
      <p:sp>
        <p:nvSpPr>
          <p:cNvPr id="17" name="テキスト ボックス 16">
            <a:extLst>
              <a:ext uri="{FF2B5EF4-FFF2-40B4-BE49-F238E27FC236}">
                <a16:creationId xmlns:a16="http://schemas.microsoft.com/office/drawing/2014/main" id="{EB67492B-4E78-4CF6-A9D4-667802236D9E}"/>
              </a:ext>
            </a:extLst>
          </p:cNvPr>
          <p:cNvSpPr txBox="1"/>
          <p:nvPr/>
        </p:nvSpPr>
        <p:spPr>
          <a:xfrm>
            <a:off x="3856081" y="4108123"/>
            <a:ext cx="1069841" cy="338554"/>
          </a:xfrm>
          <a:prstGeom prst="rect">
            <a:avLst/>
          </a:prstGeom>
          <a:noFill/>
        </p:spPr>
        <p:txBody>
          <a:bodyPr wrap="square" rtlCol="0">
            <a:spAutoFit/>
          </a:bodyPr>
          <a:lstStyle/>
          <a:p>
            <a:pPr algn="ctr"/>
            <a:r>
              <a:rPr kumimoji="1" lang="ja-JP" altLang="en-US" sz="1600" dirty="0">
                <a:solidFill>
                  <a:schemeClr val="accent4"/>
                </a:solidFill>
              </a:rPr>
              <a:t>高</a:t>
            </a:r>
          </a:p>
        </p:txBody>
      </p:sp>
      <p:sp>
        <p:nvSpPr>
          <p:cNvPr id="18" name="テキスト ボックス 17">
            <a:extLst>
              <a:ext uri="{FF2B5EF4-FFF2-40B4-BE49-F238E27FC236}">
                <a16:creationId xmlns:a16="http://schemas.microsoft.com/office/drawing/2014/main" id="{D6FA74EA-BA9D-7E05-AE79-65287975778A}"/>
              </a:ext>
            </a:extLst>
          </p:cNvPr>
          <p:cNvSpPr txBox="1"/>
          <p:nvPr/>
        </p:nvSpPr>
        <p:spPr>
          <a:xfrm>
            <a:off x="5962522" y="4105164"/>
            <a:ext cx="1069841" cy="338554"/>
          </a:xfrm>
          <a:prstGeom prst="rect">
            <a:avLst/>
          </a:prstGeom>
          <a:noFill/>
        </p:spPr>
        <p:txBody>
          <a:bodyPr wrap="square" rtlCol="0">
            <a:spAutoFit/>
          </a:bodyPr>
          <a:lstStyle/>
          <a:p>
            <a:pPr algn="ctr"/>
            <a:r>
              <a:rPr kumimoji="1" lang="ja-JP" altLang="en-US" sz="1600" dirty="0">
                <a:solidFill>
                  <a:schemeClr val="accent4"/>
                </a:solidFill>
              </a:rPr>
              <a:t>高</a:t>
            </a:r>
          </a:p>
        </p:txBody>
      </p:sp>
      <p:sp>
        <p:nvSpPr>
          <p:cNvPr id="19" name="テキスト ボックス 18">
            <a:extLst>
              <a:ext uri="{FF2B5EF4-FFF2-40B4-BE49-F238E27FC236}">
                <a16:creationId xmlns:a16="http://schemas.microsoft.com/office/drawing/2014/main" id="{DC6F54D5-699D-FD27-E52E-15429A8367B5}"/>
              </a:ext>
            </a:extLst>
          </p:cNvPr>
          <p:cNvSpPr txBox="1"/>
          <p:nvPr/>
        </p:nvSpPr>
        <p:spPr>
          <a:xfrm>
            <a:off x="8068963" y="4105164"/>
            <a:ext cx="1069841" cy="338554"/>
          </a:xfrm>
          <a:prstGeom prst="rect">
            <a:avLst/>
          </a:prstGeom>
          <a:noFill/>
        </p:spPr>
        <p:txBody>
          <a:bodyPr wrap="square" rtlCol="0">
            <a:spAutoFit/>
          </a:bodyPr>
          <a:lstStyle/>
          <a:p>
            <a:pPr algn="ctr"/>
            <a:r>
              <a:rPr kumimoji="1" lang="ja-JP" altLang="en-US" sz="1600" dirty="0">
                <a:solidFill>
                  <a:schemeClr val="accent1"/>
                </a:solidFill>
              </a:rPr>
              <a:t>低</a:t>
            </a:r>
          </a:p>
        </p:txBody>
      </p:sp>
      <p:sp>
        <p:nvSpPr>
          <p:cNvPr id="20" name="テキスト ボックス 19">
            <a:extLst>
              <a:ext uri="{FF2B5EF4-FFF2-40B4-BE49-F238E27FC236}">
                <a16:creationId xmlns:a16="http://schemas.microsoft.com/office/drawing/2014/main" id="{85662C9F-0BF9-FF5E-ECF8-23BC7F41E5F3}"/>
              </a:ext>
            </a:extLst>
          </p:cNvPr>
          <p:cNvSpPr txBox="1"/>
          <p:nvPr/>
        </p:nvSpPr>
        <p:spPr>
          <a:xfrm>
            <a:off x="10175403" y="4105164"/>
            <a:ext cx="1069841" cy="338554"/>
          </a:xfrm>
          <a:prstGeom prst="rect">
            <a:avLst/>
          </a:prstGeom>
          <a:noFill/>
        </p:spPr>
        <p:txBody>
          <a:bodyPr wrap="square" rtlCol="0">
            <a:spAutoFit/>
          </a:bodyPr>
          <a:lstStyle/>
          <a:p>
            <a:pPr algn="ctr"/>
            <a:r>
              <a:rPr kumimoji="1" lang="ja-JP" altLang="en-US" sz="1600" dirty="0"/>
              <a:t>無</a:t>
            </a:r>
          </a:p>
        </p:txBody>
      </p:sp>
      <p:sp>
        <p:nvSpPr>
          <p:cNvPr id="21" name="テキスト ボックス 20">
            <a:extLst>
              <a:ext uri="{FF2B5EF4-FFF2-40B4-BE49-F238E27FC236}">
                <a16:creationId xmlns:a16="http://schemas.microsoft.com/office/drawing/2014/main" id="{16188768-26B3-FA5F-CABA-DE54B41BB98F}"/>
              </a:ext>
            </a:extLst>
          </p:cNvPr>
          <p:cNvSpPr txBox="1"/>
          <p:nvPr/>
        </p:nvSpPr>
        <p:spPr>
          <a:xfrm>
            <a:off x="8068963" y="4719778"/>
            <a:ext cx="1069841" cy="338554"/>
          </a:xfrm>
          <a:prstGeom prst="rect">
            <a:avLst/>
          </a:prstGeom>
          <a:noFill/>
        </p:spPr>
        <p:txBody>
          <a:bodyPr wrap="square" rtlCol="0">
            <a:spAutoFit/>
          </a:bodyPr>
          <a:lstStyle/>
          <a:p>
            <a:pPr algn="ctr"/>
            <a:r>
              <a:rPr kumimoji="1" lang="ja-JP" altLang="en-US" sz="1600" dirty="0">
                <a:solidFill>
                  <a:schemeClr val="accent4"/>
                </a:solidFill>
              </a:rPr>
              <a:t>高</a:t>
            </a:r>
          </a:p>
        </p:txBody>
      </p:sp>
      <p:sp>
        <p:nvSpPr>
          <p:cNvPr id="22" name="テキスト ボックス 21">
            <a:extLst>
              <a:ext uri="{FF2B5EF4-FFF2-40B4-BE49-F238E27FC236}">
                <a16:creationId xmlns:a16="http://schemas.microsoft.com/office/drawing/2014/main" id="{C7D6159A-579C-E76D-E8BB-12F4EA05D7A1}"/>
              </a:ext>
            </a:extLst>
          </p:cNvPr>
          <p:cNvSpPr txBox="1"/>
          <p:nvPr/>
        </p:nvSpPr>
        <p:spPr>
          <a:xfrm>
            <a:off x="10175403" y="4719778"/>
            <a:ext cx="1069841" cy="338554"/>
          </a:xfrm>
          <a:prstGeom prst="rect">
            <a:avLst/>
          </a:prstGeom>
          <a:noFill/>
        </p:spPr>
        <p:txBody>
          <a:bodyPr wrap="square" rtlCol="0">
            <a:spAutoFit/>
          </a:bodyPr>
          <a:lstStyle/>
          <a:p>
            <a:pPr algn="ctr"/>
            <a:r>
              <a:rPr kumimoji="1" lang="ja-JP" altLang="en-US" sz="1600" dirty="0">
                <a:solidFill>
                  <a:schemeClr val="accent4"/>
                </a:solidFill>
              </a:rPr>
              <a:t>高</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856081" y="4719778"/>
            <a:ext cx="1069841" cy="338554"/>
          </a:xfrm>
          <a:prstGeom prst="rect">
            <a:avLst/>
          </a:prstGeom>
          <a:noFill/>
        </p:spPr>
        <p:txBody>
          <a:bodyPr wrap="square" rtlCol="0">
            <a:spAutoFit/>
          </a:bodyPr>
          <a:lstStyle/>
          <a:p>
            <a:pPr algn="ctr"/>
            <a:r>
              <a:rPr kumimoji="1" lang="ja-JP" altLang="en-US" sz="1600" dirty="0">
                <a:solidFill>
                  <a:schemeClr val="accent1"/>
                </a:solidFill>
              </a:rPr>
              <a:t>低</a:t>
            </a:r>
          </a:p>
        </p:txBody>
      </p:sp>
      <p:sp>
        <p:nvSpPr>
          <p:cNvPr id="24" name="テキスト ボックス 23">
            <a:extLst>
              <a:ext uri="{FF2B5EF4-FFF2-40B4-BE49-F238E27FC236}">
                <a16:creationId xmlns:a16="http://schemas.microsoft.com/office/drawing/2014/main" id="{CC10D8CF-8A32-7FF6-5977-92C1210058FE}"/>
              </a:ext>
            </a:extLst>
          </p:cNvPr>
          <p:cNvSpPr txBox="1"/>
          <p:nvPr/>
        </p:nvSpPr>
        <p:spPr>
          <a:xfrm>
            <a:off x="5962522" y="4719778"/>
            <a:ext cx="1069841" cy="338554"/>
          </a:xfrm>
          <a:prstGeom prst="rect">
            <a:avLst/>
          </a:prstGeom>
          <a:noFill/>
        </p:spPr>
        <p:txBody>
          <a:bodyPr wrap="square" rtlCol="0">
            <a:spAutoFit/>
          </a:bodyPr>
          <a:lstStyle/>
          <a:p>
            <a:pPr algn="ctr"/>
            <a:r>
              <a:rPr kumimoji="1" lang="ja-JP" altLang="en-US" sz="1600" dirty="0">
                <a:solidFill>
                  <a:schemeClr val="accent3"/>
                </a:solidFill>
              </a:rPr>
              <a:t>中</a:t>
            </a:r>
          </a:p>
        </p:txBody>
      </p:sp>
    </p:spTree>
    <p:extLst>
      <p:ext uri="{BB962C8B-B14F-4D97-AF65-F5344CB8AC3E}">
        <p14:creationId xmlns:p14="http://schemas.microsoft.com/office/powerpoint/2010/main" val="85472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正方形/長方形 1043">
            <a:extLst>
              <a:ext uri="{FF2B5EF4-FFF2-40B4-BE49-F238E27FC236}">
                <a16:creationId xmlns:a16="http://schemas.microsoft.com/office/drawing/2014/main" id="{18AC8C09-0342-055C-B824-3BEE7146F416}"/>
              </a:ext>
            </a:extLst>
          </p:cNvPr>
          <p:cNvSpPr/>
          <p:nvPr/>
        </p:nvSpPr>
        <p:spPr>
          <a:xfrm>
            <a:off x="1193049" y="2178674"/>
            <a:ext cx="5614479" cy="40346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7" name="正方形/長方形 1046">
            <a:extLst>
              <a:ext uri="{FF2B5EF4-FFF2-40B4-BE49-F238E27FC236}">
                <a16:creationId xmlns:a16="http://schemas.microsoft.com/office/drawing/2014/main" id="{08E68037-ADD7-4BBA-F31F-D2DFAC59D133}"/>
              </a:ext>
            </a:extLst>
          </p:cNvPr>
          <p:cNvSpPr/>
          <p:nvPr/>
        </p:nvSpPr>
        <p:spPr>
          <a:xfrm>
            <a:off x="7704030" y="2163062"/>
            <a:ext cx="3904793" cy="40346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6"/>
            <a:ext cx="11341887" cy="760785"/>
          </a:xfrm>
        </p:spPr>
        <p:txBody>
          <a:bodyPr/>
          <a:lstStyle/>
          <a:p>
            <a:r>
              <a:rPr lang="ja-JP" altLang="en-US" dirty="0"/>
              <a:t>電力システム改革：需要家の利便性を維持しつつ、複数事業者間の連携方法が必要。</a:t>
            </a:r>
            <a:endParaRPr lang="en-US" altLang="ja-JP" dirty="0"/>
          </a:p>
          <a:p>
            <a:endParaRPr lang="en-US" altLang="ja-JP" dirty="0"/>
          </a:p>
          <a:p>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89570" y="2148762"/>
            <a:ext cx="142076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7290269" y="1794376"/>
            <a:ext cx="1962023" cy="338554"/>
          </a:xfrm>
          <a:prstGeom prst="rect">
            <a:avLst/>
          </a:prstGeom>
          <a:noFill/>
        </p:spPr>
        <p:txBody>
          <a:bodyPr wrap="square" rtlCol="0">
            <a:spAutoFit/>
          </a:bodyPr>
          <a:lstStyle/>
          <a:p>
            <a:pPr algn="ctr"/>
            <a:r>
              <a:rPr kumimoji="1" lang="ja-JP" altLang="en-US" sz="1600" dirty="0"/>
              <a:t>電力市場システム</a:t>
            </a:r>
          </a:p>
        </p:txBody>
      </p:sp>
      <p:sp>
        <p:nvSpPr>
          <p:cNvPr id="14" name="テキスト ボックス 13">
            <a:extLst>
              <a:ext uri="{FF2B5EF4-FFF2-40B4-BE49-F238E27FC236}">
                <a16:creationId xmlns:a16="http://schemas.microsoft.com/office/drawing/2014/main" id="{B8C5677D-D0C9-B2BE-3CD6-7477E275A1CC}"/>
              </a:ext>
            </a:extLst>
          </p:cNvPr>
          <p:cNvSpPr txBox="1"/>
          <p:nvPr/>
        </p:nvSpPr>
        <p:spPr>
          <a:xfrm>
            <a:off x="2425946" y="2362585"/>
            <a:ext cx="1623420" cy="307777"/>
          </a:xfrm>
          <a:prstGeom prst="rect">
            <a:avLst/>
          </a:prstGeom>
          <a:noFill/>
        </p:spPr>
        <p:txBody>
          <a:bodyPr wrap="square" rtlCol="0">
            <a:spAutoFit/>
          </a:bodyPr>
          <a:lstStyle/>
          <a:p>
            <a:pPr algn="ctr"/>
            <a:r>
              <a:rPr kumimoji="1" lang="ja-JP" altLang="en-US" sz="1400" dirty="0"/>
              <a:t>電力会社／新電力</a:t>
            </a:r>
          </a:p>
        </p:txBody>
      </p:sp>
      <p:pic>
        <p:nvPicPr>
          <p:cNvPr id="18" name="グラフィックス 17" descr="ホーム 単色塗りつぶし">
            <a:extLst>
              <a:ext uri="{FF2B5EF4-FFF2-40B4-BE49-F238E27FC236}">
                <a16:creationId xmlns:a16="http://schemas.microsoft.com/office/drawing/2014/main" id="{CC7CE61A-5A81-9E79-F388-6121B395B7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224" y="5479836"/>
            <a:ext cx="611786" cy="611786"/>
          </a:xfrm>
          <a:prstGeom prst="rect">
            <a:avLst/>
          </a:prstGeom>
        </p:spPr>
      </p:pic>
      <p:pic>
        <p:nvPicPr>
          <p:cNvPr id="21" name="グラフィックス 20" descr="工場 単色塗りつぶし">
            <a:extLst>
              <a:ext uri="{FF2B5EF4-FFF2-40B4-BE49-F238E27FC236}">
                <a16:creationId xmlns:a16="http://schemas.microsoft.com/office/drawing/2014/main" id="{8A3866DB-7F76-8B0E-1D8E-A34F318F6B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45831" y="5479836"/>
            <a:ext cx="611786" cy="611786"/>
          </a:xfrm>
          <a:prstGeom prst="rect">
            <a:avLst/>
          </a:prstGeom>
        </p:spPr>
      </p:pic>
      <p:sp>
        <p:nvSpPr>
          <p:cNvPr id="24" name="四角形: 角を丸くする 23">
            <a:extLst>
              <a:ext uri="{FF2B5EF4-FFF2-40B4-BE49-F238E27FC236}">
                <a16:creationId xmlns:a16="http://schemas.microsoft.com/office/drawing/2014/main" id="{2510F0D5-4DE8-A9EB-CAC1-AA5E9856CC87}"/>
              </a:ext>
            </a:extLst>
          </p:cNvPr>
          <p:cNvSpPr/>
          <p:nvPr/>
        </p:nvSpPr>
        <p:spPr>
          <a:xfrm>
            <a:off x="1353843" y="5431951"/>
            <a:ext cx="1819116" cy="70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252310" y="2670872"/>
            <a:ext cx="685559" cy="338554"/>
          </a:xfrm>
          <a:prstGeom prst="rect">
            <a:avLst/>
          </a:prstGeom>
          <a:noFill/>
        </p:spPr>
        <p:txBody>
          <a:bodyPr wrap="square" rtlCol="0">
            <a:spAutoFit/>
          </a:bodyPr>
          <a:lstStyle/>
          <a:p>
            <a:pPr algn="ctr"/>
            <a:r>
              <a:rPr kumimoji="1" lang="ja-JP" altLang="en-US" sz="1600" dirty="0"/>
              <a:t>発電</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163108" y="4112200"/>
            <a:ext cx="914400" cy="338554"/>
          </a:xfrm>
          <a:prstGeom prst="rect">
            <a:avLst/>
          </a:prstGeom>
          <a:noFill/>
        </p:spPr>
        <p:txBody>
          <a:bodyPr wrap="square" rtlCol="0">
            <a:spAutoFit/>
          </a:bodyPr>
          <a:lstStyle/>
          <a:p>
            <a:pPr algn="ctr"/>
            <a:r>
              <a:rPr kumimoji="1" lang="ja-JP" altLang="en-US" sz="1600" dirty="0"/>
              <a:t>送配電</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25946" y="4171387"/>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185285" y="5649525"/>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a:stCxn id="1123" idx="4"/>
            <a:endCxn id="1111" idx="0"/>
          </p:cNvCxnSpPr>
          <p:nvPr/>
        </p:nvCxnSpPr>
        <p:spPr>
          <a:xfrm flipH="1">
            <a:off x="3228715" y="3423612"/>
            <a:ext cx="12932" cy="68838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3A6860AC-DCA8-00F3-6B06-1F2D90E8A765}"/>
              </a:ext>
            </a:extLst>
          </p:cNvPr>
          <p:cNvCxnSpPr>
            <a:cxnSpLocks/>
            <a:endCxn id="18" idx="0"/>
          </p:cNvCxnSpPr>
          <p:nvPr/>
        </p:nvCxnSpPr>
        <p:spPr>
          <a:xfrm flipH="1">
            <a:off x="1877117" y="4793010"/>
            <a:ext cx="1352967" cy="68682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E04BB6A4-EF32-5DB5-9B4C-893E23CA6381}"/>
              </a:ext>
            </a:extLst>
          </p:cNvPr>
          <p:cNvCxnSpPr>
            <a:cxnSpLocks/>
          </p:cNvCxnSpPr>
          <p:nvPr/>
        </p:nvCxnSpPr>
        <p:spPr>
          <a:xfrm flipH="1">
            <a:off x="2649875" y="4793010"/>
            <a:ext cx="567858" cy="68682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EEDFD01B-E74B-F5D3-34D8-24C44E9152A1}"/>
              </a:ext>
            </a:extLst>
          </p:cNvPr>
          <p:cNvCxnSpPr>
            <a:cxnSpLocks/>
            <a:endCxn id="1107" idx="0"/>
          </p:cNvCxnSpPr>
          <p:nvPr/>
        </p:nvCxnSpPr>
        <p:spPr>
          <a:xfrm>
            <a:off x="3237042" y="4793010"/>
            <a:ext cx="541247" cy="68682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C86EA797-BC42-CB5D-AB1B-78E1A17DDD12}"/>
              </a:ext>
            </a:extLst>
          </p:cNvPr>
          <p:cNvCxnSpPr>
            <a:cxnSpLocks/>
          </p:cNvCxnSpPr>
          <p:nvPr/>
        </p:nvCxnSpPr>
        <p:spPr>
          <a:xfrm>
            <a:off x="3240623" y="4793010"/>
            <a:ext cx="1390722" cy="68682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15C3781B-F6B1-7880-FE94-2F780046E0D7}"/>
              </a:ext>
            </a:extLst>
          </p:cNvPr>
          <p:cNvSpPr txBox="1"/>
          <p:nvPr/>
        </p:nvSpPr>
        <p:spPr>
          <a:xfrm>
            <a:off x="5182342" y="2178674"/>
            <a:ext cx="1311405" cy="307777"/>
          </a:xfrm>
          <a:prstGeom prst="rect">
            <a:avLst/>
          </a:prstGeom>
          <a:noFill/>
        </p:spPr>
        <p:txBody>
          <a:bodyPr wrap="square" rtlCol="0">
            <a:spAutoFit/>
          </a:bodyPr>
          <a:lstStyle/>
          <a:p>
            <a:pPr algn="ctr"/>
            <a:r>
              <a:rPr kumimoji="1" lang="ja-JP" altLang="en-US" sz="1400" dirty="0"/>
              <a:t>再生可能エネ</a:t>
            </a:r>
          </a:p>
        </p:txBody>
      </p:sp>
      <p:grpSp>
        <p:nvGrpSpPr>
          <p:cNvPr id="87" name="グループ化 86">
            <a:extLst>
              <a:ext uri="{FF2B5EF4-FFF2-40B4-BE49-F238E27FC236}">
                <a16:creationId xmlns:a16="http://schemas.microsoft.com/office/drawing/2014/main" id="{833817E2-1989-B642-4931-E2E23EBE78E1}"/>
              </a:ext>
            </a:extLst>
          </p:cNvPr>
          <p:cNvGrpSpPr/>
          <p:nvPr/>
        </p:nvGrpSpPr>
        <p:grpSpPr>
          <a:xfrm>
            <a:off x="5182343" y="2486451"/>
            <a:ext cx="1311405" cy="1200807"/>
            <a:chOff x="5581380" y="1768058"/>
            <a:chExt cx="1311405" cy="1200807"/>
          </a:xfrm>
        </p:grpSpPr>
        <p:pic>
          <p:nvPicPr>
            <p:cNvPr id="69" name="グラフィックス 68" descr="風力タービン 単色塗りつぶし">
              <a:extLst>
                <a:ext uri="{FF2B5EF4-FFF2-40B4-BE49-F238E27FC236}">
                  <a16:creationId xmlns:a16="http://schemas.microsoft.com/office/drawing/2014/main" id="{BBF86F7D-BF83-DB41-9CEA-971D695217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78304" y="1907354"/>
              <a:ext cx="496503" cy="496503"/>
            </a:xfrm>
            <a:prstGeom prst="rect">
              <a:avLst/>
            </a:prstGeom>
          </p:spPr>
        </p:pic>
        <p:pic>
          <p:nvPicPr>
            <p:cNvPr id="73" name="グラフィックス 72" descr="ソーラー パネル 単色塗りつぶし">
              <a:extLst>
                <a:ext uri="{FF2B5EF4-FFF2-40B4-BE49-F238E27FC236}">
                  <a16:creationId xmlns:a16="http://schemas.microsoft.com/office/drawing/2014/main" id="{84F5C319-EE7C-FA80-AD18-421E7DED2D1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52109" y="1843444"/>
              <a:ext cx="565008" cy="565008"/>
            </a:xfrm>
            <a:prstGeom prst="rect">
              <a:avLst/>
            </a:prstGeom>
          </p:spPr>
        </p:pic>
        <p:pic>
          <p:nvPicPr>
            <p:cNvPr id="1026" name="Picture 2" descr="バッテリー | フリーのアイコンイラスト素材 icon-pit">
              <a:extLst>
                <a:ext uri="{FF2B5EF4-FFF2-40B4-BE49-F238E27FC236}">
                  <a16:creationId xmlns:a16="http://schemas.microsoft.com/office/drawing/2014/main" id="{B74D44C5-B8BC-9007-CE10-2ACA067D00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6284" y="2403857"/>
              <a:ext cx="565008" cy="565008"/>
            </a:xfrm>
            <a:prstGeom prst="rect">
              <a:avLst/>
            </a:prstGeom>
            <a:noFill/>
            <a:extLst>
              <a:ext uri="{909E8E84-426E-40DD-AFC4-6F175D3DCCD1}">
                <a14:hiddenFill xmlns:a14="http://schemas.microsoft.com/office/drawing/2010/main">
                  <a:solidFill>
                    <a:srgbClr val="FFFFFF"/>
                  </a:solidFill>
                </a14:hiddenFill>
              </a:ext>
            </a:extLst>
          </p:spPr>
        </p:pic>
        <p:sp>
          <p:nvSpPr>
            <p:cNvPr id="82" name="四角形: 角を丸くする 81">
              <a:extLst>
                <a:ext uri="{FF2B5EF4-FFF2-40B4-BE49-F238E27FC236}">
                  <a16:creationId xmlns:a16="http://schemas.microsoft.com/office/drawing/2014/main" id="{3A8275C5-6A58-F499-94F9-15CD2BEC8CCA}"/>
                </a:ext>
              </a:extLst>
            </p:cNvPr>
            <p:cNvSpPr/>
            <p:nvPr/>
          </p:nvSpPr>
          <p:spPr>
            <a:xfrm>
              <a:off x="5581380" y="1768058"/>
              <a:ext cx="1311405" cy="11108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88" name="グループ化 87">
            <a:extLst>
              <a:ext uri="{FF2B5EF4-FFF2-40B4-BE49-F238E27FC236}">
                <a16:creationId xmlns:a16="http://schemas.microsoft.com/office/drawing/2014/main" id="{E2FE1276-60DE-0AA2-805B-C519C530158A}"/>
              </a:ext>
            </a:extLst>
          </p:cNvPr>
          <p:cNvGrpSpPr/>
          <p:nvPr/>
        </p:nvGrpSpPr>
        <p:grpSpPr>
          <a:xfrm>
            <a:off x="5389414" y="5102479"/>
            <a:ext cx="1311405" cy="1200807"/>
            <a:chOff x="5581380" y="1768058"/>
            <a:chExt cx="1311405" cy="1200807"/>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78304" y="1907354"/>
              <a:ext cx="496503" cy="49650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52109" y="1843444"/>
              <a:ext cx="565008" cy="565008"/>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6284" y="2403857"/>
              <a:ext cx="565008" cy="565008"/>
            </a:xfrm>
            <a:prstGeom prst="rect">
              <a:avLst/>
            </a:prstGeom>
            <a:noFill/>
            <a:extLst>
              <a:ext uri="{909E8E84-426E-40DD-AFC4-6F175D3DCCD1}">
                <a14:hiddenFill xmlns:a14="http://schemas.microsoft.com/office/drawing/2010/main">
                  <a:solidFill>
                    <a:srgbClr val="FFFFFF"/>
                  </a:solidFill>
                </a14:hiddenFill>
              </a:ext>
            </a:extLst>
          </p:spPr>
        </p:pic>
        <p:sp>
          <p:nvSpPr>
            <p:cNvPr id="92" name="四角形: 角を丸くする 91">
              <a:extLst>
                <a:ext uri="{FF2B5EF4-FFF2-40B4-BE49-F238E27FC236}">
                  <a16:creationId xmlns:a16="http://schemas.microsoft.com/office/drawing/2014/main" id="{F882D7DF-196F-CA59-8EC0-CE4F5B71AE30}"/>
                </a:ext>
              </a:extLst>
            </p:cNvPr>
            <p:cNvSpPr/>
            <p:nvPr/>
          </p:nvSpPr>
          <p:spPr>
            <a:xfrm>
              <a:off x="5581380" y="1768058"/>
              <a:ext cx="1311405" cy="11108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1343266" y="3872615"/>
            <a:ext cx="1135716" cy="307777"/>
          </a:xfrm>
          <a:prstGeom prst="rect">
            <a:avLst/>
          </a:prstGeom>
          <a:noFill/>
        </p:spPr>
        <p:txBody>
          <a:bodyPr wrap="square" rtlCol="0">
            <a:spAutoFit/>
          </a:bodyPr>
          <a:lstStyle/>
          <a:p>
            <a:pPr algn="ctr"/>
            <a:r>
              <a:rPr kumimoji="1" lang="ja-JP" altLang="en-US" sz="1400" dirty="0"/>
              <a:t>送配電会社</a:t>
            </a:r>
          </a:p>
        </p:txBody>
      </p:sp>
      <p:sp>
        <p:nvSpPr>
          <p:cNvPr id="1032" name="テキスト ボックス 1031">
            <a:extLst>
              <a:ext uri="{FF2B5EF4-FFF2-40B4-BE49-F238E27FC236}">
                <a16:creationId xmlns:a16="http://schemas.microsoft.com/office/drawing/2014/main" id="{3AB04A8C-750E-E9CF-4562-31FD04CF8755}"/>
              </a:ext>
            </a:extLst>
          </p:cNvPr>
          <p:cNvSpPr txBox="1"/>
          <p:nvPr/>
        </p:nvSpPr>
        <p:spPr>
          <a:xfrm>
            <a:off x="5405525" y="4775725"/>
            <a:ext cx="1311405" cy="307777"/>
          </a:xfrm>
          <a:prstGeom prst="rect">
            <a:avLst/>
          </a:prstGeom>
          <a:noFill/>
        </p:spPr>
        <p:txBody>
          <a:bodyPr wrap="square" rtlCol="0">
            <a:spAutoFit/>
          </a:bodyPr>
          <a:lstStyle/>
          <a:p>
            <a:pPr algn="ctr"/>
            <a:r>
              <a:rPr kumimoji="1" lang="ja-JP" altLang="en-US" sz="1400" dirty="0"/>
              <a:t>再生可能エネ</a:t>
            </a:r>
          </a:p>
        </p:txBody>
      </p:sp>
      <p:cxnSp>
        <p:nvCxnSpPr>
          <p:cNvPr id="1033" name="直線矢印コネクタ 1032">
            <a:extLst>
              <a:ext uri="{FF2B5EF4-FFF2-40B4-BE49-F238E27FC236}">
                <a16:creationId xmlns:a16="http://schemas.microsoft.com/office/drawing/2014/main" id="{55A2D3D5-CBE9-E4B9-8ED3-7E483CECE95A}"/>
              </a:ext>
            </a:extLst>
          </p:cNvPr>
          <p:cNvCxnSpPr>
            <a:cxnSpLocks/>
            <a:stCxn id="82" idx="1"/>
          </p:cNvCxnSpPr>
          <p:nvPr/>
        </p:nvCxnSpPr>
        <p:spPr>
          <a:xfrm flipH="1">
            <a:off x="4825687" y="3041879"/>
            <a:ext cx="356656" cy="204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1142005" y="5027586"/>
            <a:ext cx="914400" cy="338554"/>
          </a:xfrm>
          <a:prstGeom prst="rect">
            <a:avLst/>
          </a:prstGeom>
          <a:noFill/>
        </p:spPr>
        <p:txBody>
          <a:bodyPr wrap="square" rtlCol="0">
            <a:spAutoFit/>
          </a:bodyPr>
          <a:lstStyle/>
          <a:p>
            <a:pPr algn="ctr"/>
            <a:r>
              <a:rPr kumimoji="1" lang="ja-JP" altLang="en-US" sz="1600" dirty="0"/>
              <a:t>地域</a:t>
            </a:r>
            <a:r>
              <a:rPr kumimoji="1" lang="en-US" altLang="ja-JP" sz="1600" dirty="0"/>
              <a:t>A</a:t>
            </a:r>
            <a:endParaRPr kumimoji="1" lang="ja-JP" altLang="en-US" sz="16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213648" y="4967146"/>
            <a:ext cx="914400" cy="338554"/>
          </a:xfrm>
          <a:prstGeom prst="rect">
            <a:avLst/>
          </a:prstGeom>
          <a:noFill/>
        </p:spPr>
        <p:txBody>
          <a:bodyPr wrap="square" rtlCol="0">
            <a:spAutoFit/>
          </a:bodyPr>
          <a:lstStyle/>
          <a:p>
            <a:pPr algn="ctr"/>
            <a:r>
              <a:rPr kumimoji="1" lang="ja-JP" altLang="en-US" sz="1600" dirty="0"/>
              <a:t>地域</a:t>
            </a:r>
            <a:r>
              <a:rPr kumimoji="1" lang="en-US" altLang="ja-JP" sz="1600" dirty="0"/>
              <a:t>B</a:t>
            </a:r>
            <a:endParaRPr kumimoji="1" lang="ja-JP" altLang="en-US" sz="16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92" idx="1"/>
          </p:cNvCxnSpPr>
          <p:nvPr/>
        </p:nvCxnSpPr>
        <p:spPr>
          <a:xfrm flipH="1">
            <a:off x="5141826" y="5657907"/>
            <a:ext cx="247588" cy="45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46884" y="3018575"/>
            <a:ext cx="1147862" cy="338554"/>
          </a:xfrm>
          <a:prstGeom prst="rect">
            <a:avLst/>
          </a:prstGeom>
          <a:noFill/>
        </p:spPr>
        <p:txBody>
          <a:bodyPr wrap="square" rtlCol="0">
            <a:spAutoFit/>
          </a:bodyPr>
          <a:lstStyle/>
          <a:p>
            <a:pPr algn="ctr"/>
            <a:r>
              <a:rPr kumimoji="1" lang="en-US" altLang="ja-JP" sz="1600" dirty="0"/>
              <a:t>(</a:t>
            </a:r>
            <a:r>
              <a:rPr kumimoji="1" lang="ja-JP" altLang="en-US" sz="1600" dirty="0"/>
              <a:t>電力小売</a:t>
            </a:r>
            <a:r>
              <a:rPr kumimoji="1" lang="en-US" altLang="ja-JP" sz="1600" dirty="0"/>
              <a:t>)</a:t>
            </a:r>
          </a:p>
        </p:txBody>
      </p:sp>
      <p:pic>
        <p:nvPicPr>
          <p:cNvPr id="1053" name="グラフィックス 1052" descr="建物 単色塗りつぶし">
            <a:extLst>
              <a:ext uri="{FF2B5EF4-FFF2-40B4-BE49-F238E27FC236}">
                <a16:creationId xmlns:a16="http://schemas.microsoft.com/office/drawing/2014/main" id="{8F678999-171A-9A7C-567F-FF0D6679E6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17432" y="2685527"/>
            <a:ext cx="685559" cy="685559"/>
          </a:xfrm>
          <a:prstGeom prst="rect">
            <a:avLst/>
          </a:prstGeom>
        </p:spPr>
      </p:pic>
      <p:sp>
        <p:nvSpPr>
          <p:cNvPr id="1054" name="テキスト ボックス 1053">
            <a:extLst>
              <a:ext uri="{FF2B5EF4-FFF2-40B4-BE49-F238E27FC236}">
                <a16:creationId xmlns:a16="http://schemas.microsoft.com/office/drawing/2014/main" id="{F9A2CB2B-C2B8-FCBD-5DC1-D92902A0A3C5}"/>
              </a:ext>
            </a:extLst>
          </p:cNvPr>
          <p:cNvSpPr txBox="1"/>
          <p:nvPr/>
        </p:nvSpPr>
        <p:spPr>
          <a:xfrm>
            <a:off x="7809168" y="2346973"/>
            <a:ext cx="1065129" cy="307777"/>
          </a:xfrm>
          <a:prstGeom prst="rect">
            <a:avLst/>
          </a:prstGeom>
          <a:noFill/>
        </p:spPr>
        <p:txBody>
          <a:bodyPr wrap="square" rtlCol="0">
            <a:spAutoFit/>
          </a:bodyPr>
          <a:lstStyle/>
          <a:p>
            <a:pPr algn="ctr"/>
            <a:r>
              <a:rPr kumimoji="1" lang="ja-JP" altLang="en-US" sz="1400" dirty="0"/>
              <a:t>電力会社</a:t>
            </a:r>
          </a:p>
        </p:txBody>
      </p:sp>
      <p:pic>
        <p:nvPicPr>
          <p:cNvPr id="1055" name="グラフィックス 1054" descr="ホーム 単色塗りつぶし">
            <a:extLst>
              <a:ext uri="{FF2B5EF4-FFF2-40B4-BE49-F238E27FC236}">
                <a16:creationId xmlns:a16="http://schemas.microsoft.com/office/drawing/2014/main" id="{A15B4343-E34F-C393-3B12-3E3159C2AA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68747" y="5640049"/>
            <a:ext cx="410309" cy="410309"/>
          </a:xfrm>
          <a:prstGeom prst="rect">
            <a:avLst/>
          </a:prstGeom>
        </p:spPr>
      </p:pic>
      <p:pic>
        <p:nvPicPr>
          <p:cNvPr id="1056" name="グラフィックス 1055" descr="工場 単色塗りつぶし">
            <a:extLst>
              <a:ext uri="{FF2B5EF4-FFF2-40B4-BE49-F238E27FC236}">
                <a16:creationId xmlns:a16="http://schemas.microsoft.com/office/drawing/2014/main" id="{A3251FB5-9970-ECD3-7FDC-136BE72948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1202" y="5641872"/>
            <a:ext cx="410309" cy="410309"/>
          </a:xfrm>
          <a:prstGeom prst="rect">
            <a:avLst/>
          </a:prstGeom>
        </p:spPr>
      </p:pic>
      <p:sp>
        <p:nvSpPr>
          <p:cNvPr id="1059" name="テキスト ボックス 1058">
            <a:extLst>
              <a:ext uri="{FF2B5EF4-FFF2-40B4-BE49-F238E27FC236}">
                <a16:creationId xmlns:a16="http://schemas.microsoft.com/office/drawing/2014/main" id="{DB4DF0FC-9BAE-6F38-8F34-7CF87C2044C4}"/>
              </a:ext>
            </a:extLst>
          </p:cNvPr>
          <p:cNvSpPr txBox="1"/>
          <p:nvPr/>
        </p:nvSpPr>
        <p:spPr>
          <a:xfrm>
            <a:off x="10425958" y="2327637"/>
            <a:ext cx="1065129" cy="307777"/>
          </a:xfrm>
          <a:prstGeom prst="rect">
            <a:avLst/>
          </a:prstGeom>
          <a:noFill/>
        </p:spPr>
        <p:txBody>
          <a:bodyPr wrap="square" rtlCol="0">
            <a:spAutoFit/>
          </a:bodyPr>
          <a:lstStyle/>
          <a:p>
            <a:pPr algn="ctr"/>
            <a:r>
              <a:rPr kumimoji="1" lang="ja-JP" altLang="en-US" sz="1400" dirty="0"/>
              <a:t>新電力</a:t>
            </a:r>
          </a:p>
        </p:txBody>
      </p:sp>
      <p:pic>
        <p:nvPicPr>
          <p:cNvPr id="1061" name="グラフィックス 1060" descr="建物 単色塗りつぶし">
            <a:extLst>
              <a:ext uri="{FF2B5EF4-FFF2-40B4-BE49-F238E27FC236}">
                <a16:creationId xmlns:a16="http://schemas.microsoft.com/office/drawing/2014/main" id="{765D0789-5FFC-E8EF-F360-73BC69D13B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0917" y="2685527"/>
            <a:ext cx="685559" cy="685559"/>
          </a:xfrm>
          <a:prstGeom prst="rect">
            <a:avLst/>
          </a:prstGeom>
        </p:spPr>
      </p:pic>
      <p:cxnSp>
        <p:nvCxnSpPr>
          <p:cNvPr id="1068" name="直線矢印コネクタ 1067">
            <a:extLst>
              <a:ext uri="{FF2B5EF4-FFF2-40B4-BE49-F238E27FC236}">
                <a16:creationId xmlns:a16="http://schemas.microsoft.com/office/drawing/2014/main" id="{8CFEE5CE-889F-6D14-55C4-D6B6CE4BA6B9}"/>
              </a:ext>
            </a:extLst>
          </p:cNvPr>
          <p:cNvCxnSpPr>
            <a:cxnSpLocks/>
            <a:stCxn id="1053" idx="2"/>
            <a:endCxn id="1136" idx="1"/>
          </p:cNvCxnSpPr>
          <p:nvPr/>
        </p:nvCxnSpPr>
        <p:spPr>
          <a:xfrm>
            <a:off x="8360212" y="3371086"/>
            <a:ext cx="317136" cy="222014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1" name="直線矢印コネクタ 1070">
            <a:extLst>
              <a:ext uri="{FF2B5EF4-FFF2-40B4-BE49-F238E27FC236}">
                <a16:creationId xmlns:a16="http://schemas.microsoft.com/office/drawing/2014/main" id="{16F73DB5-63EB-7448-87F2-0E64C23A5903}"/>
              </a:ext>
            </a:extLst>
          </p:cNvPr>
          <p:cNvCxnSpPr>
            <a:cxnSpLocks/>
            <a:stCxn id="1061" idx="2"/>
          </p:cNvCxnSpPr>
          <p:nvPr/>
        </p:nvCxnSpPr>
        <p:spPr>
          <a:xfrm flipH="1">
            <a:off x="9935883" y="3371086"/>
            <a:ext cx="1007814" cy="21355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2" name="直線矢印コネクタ 1071">
            <a:extLst>
              <a:ext uri="{FF2B5EF4-FFF2-40B4-BE49-F238E27FC236}">
                <a16:creationId xmlns:a16="http://schemas.microsoft.com/office/drawing/2014/main" id="{8F9772A8-66F4-1B37-AAC0-8919C625CBF7}"/>
              </a:ext>
            </a:extLst>
          </p:cNvPr>
          <p:cNvCxnSpPr>
            <a:cxnSpLocks/>
            <a:stCxn id="1053" idx="2"/>
            <a:endCxn id="1136" idx="7"/>
          </p:cNvCxnSpPr>
          <p:nvPr/>
        </p:nvCxnSpPr>
        <p:spPr>
          <a:xfrm>
            <a:off x="8360212" y="3371086"/>
            <a:ext cx="2277798" cy="222014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2941088" y="4368875"/>
            <a:ext cx="566577"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2" name="四角形: 角を丸くする 1101">
            <a:extLst>
              <a:ext uri="{FF2B5EF4-FFF2-40B4-BE49-F238E27FC236}">
                <a16:creationId xmlns:a16="http://schemas.microsoft.com/office/drawing/2014/main" id="{A78A995F-42B2-07AD-A805-896266ADE246}"/>
              </a:ext>
            </a:extLst>
          </p:cNvPr>
          <p:cNvSpPr/>
          <p:nvPr/>
        </p:nvSpPr>
        <p:spPr>
          <a:xfrm>
            <a:off x="3291746" y="5431951"/>
            <a:ext cx="1819116" cy="70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5" name="グラフィックス 1104" descr="ホーム 単色塗りつぶし">
            <a:extLst>
              <a:ext uri="{FF2B5EF4-FFF2-40B4-BE49-F238E27FC236}">
                <a16:creationId xmlns:a16="http://schemas.microsoft.com/office/drawing/2014/main" id="{6406D30C-1C90-4833-5764-421D5ADD59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471" y="5479836"/>
            <a:ext cx="611786" cy="611786"/>
          </a:xfrm>
          <a:prstGeom prst="rect">
            <a:avLst/>
          </a:prstGeom>
        </p:spPr>
      </p:pic>
      <p:pic>
        <p:nvPicPr>
          <p:cNvPr id="1106" name="グラフィックス 1105" descr="工場 単色塗りつぶし">
            <a:extLst>
              <a:ext uri="{FF2B5EF4-FFF2-40B4-BE49-F238E27FC236}">
                <a16:creationId xmlns:a16="http://schemas.microsoft.com/office/drawing/2014/main" id="{9BC4508C-2F48-9D05-14B5-A703F64698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46078" y="5479836"/>
            <a:ext cx="611786" cy="611786"/>
          </a:xfrm>
          <a:prstGeom prst="rect">
            <a:avLst/>
          </a:prstGeom>
        </p:spPr>
      </p:pic>
      <p:pic>
        <p:nvPicPr>
          <p:cNvPr id="1107" name="グラフィックス 1106" descr="ホーム 単色塗りつぶし">
            <a:extLst>
              <a:ext uri="{FF2B5EF4-FFF2-40B4-BE49-F238E27FC236}">
                <a16:creationId xmlns:a16="http://schemas.microsoft.com/office/drawing/2014/main" id="{F99723E4-BD16-E083-6AC4-9127347C5A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2396" y="5479836"/>
            <a:ext cx="611786" cy="611786"/>
          </a:xfrm>
          <a:prstGeom prst="rect">
            <a:avLst/>
          </a:prstGeom>
        </p:spPr>
      </p:pic>
      <p:pic>
        <p:nvPicPr>
          <p:cNvPr id="1108" name="グラフィックス 1107" descr="工場 単色塗りつぶし">
            <a:extLst>
              <a:ext uri="{FF2B5EF4-FFF2-40B4-BE49-F238E27FC236}">
                <a16:creationId xmlns:a16="http://schemas.microsoft.com/office/drawing/2014/main" id="{09D97F01-D5C9-45CF-B5D7-FD126CAA4B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7003" y="5479836"/>
            <a:ext cx="611786" cy="611786"/>
          </a:xfrm>
          <a:prstGeom prst="rect">
            <a:avLst/>
          </a:prstGeom>
        </p:spPr>
      </p:pic>
      <p:sp>
        <p:nvSpPr>
          <p:cNvPr id="1111" name="楕円 1110">
            <a:extLst>
              <a:ext uri="{FF2B5EF4-FFF2-40B4-BE49-F238E27FC236}">
                <a16:creationId xmlns:a16="http://schemas.microsoft.com/office/drawing/2014/main" id="{16A9EE96-DA6E-2E3B-64A7-9EEF0EC7594F}"/>
              </a:ext>
            </a:extLst>
          </p:cNvPr>
          <p:cNvSpPr/>
          <p:nvPr/>
        </p:nvSpPr>
        <p:spPr>
          <a:xfrm>
            <a:off x="1842317" y="4111995"/>
            <a:ext cx="2772796" cy="66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84038" y="4171387"/>
            <a:ext cx="531671" cy="531671"/>
          </a:xfrm>
          <a:prstGeom prst="rect">
            <a:avLst/>
          </a:prstGeom>
        </p:spPr>
      </p:pic>
      <p:sp>
        <p:nvSpPr>
          <p:cNvPr id="1123" name="楕円 1122">
            <a:extLst>
              <a:ext uri="{FF2B5EF4-FFF2-40B4-BE49-F238E27FC236}">
                <a16:creationId xmlns:a16="http://schemas.microsoft.com/office/drawing/2014/main" id="{2335B13D-2078-E8FF-6B52-6D84D09BED70}"/>
              </a:ext>
            </a:extLst>
          </p:cNvPr>
          <p:cNvSpPr/>
          <p:nvPr/>
        </p:nvSpPr>
        <p:spPr>
          <a:xfrm>
            <a:off x="1855249" y="2763532"/>
            <a:ext cx="2772796" cy="66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30725" y="2817840"/>
            <a:ext cx="531671" cy="531671"/>
          </a:xfrm>
          <a:prstGeom prst="rect">
            <a:avLst/>
          </a:prstGeom>
        </p:spPr>
      </p:pic>
      <p:pic>
        <p:nvPicPr>
          <p:cNvPr id="1125" name="グラフィックス 1124" descr="建物 単色塗りつぶし">
            <a:extLst>
              <a:ext uri="{FF2B5EF4-FFF2-40B4-BE49-F238E27FC236}">
                <a16:creationId xmlns:a16="http://schemas.microsoft.com/office/drawing/2014/main" id="{3899F295-013F-F8C8-62DD-104E7DF42C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88817" y="2817840"/>
            <a:ext cx="531671" cy="531671"/>
          </a:xfrm>
          <a:prstGeom prst="rect">
            <a:avLst/>
          </a:prstGeom>
        </p:spPr>
      </p:pic>
      <p:sp>
        <p:nvSpPr>
          <p:cNvPr id="1136" name="楕円 1135">
            <a:extLst>
              <a:ext uri="{FF2B5EF4-FFF2-40B4-BE49-F238E27FC236}">
                <a16:creationId xmlns:a16="http://schemas.microsoft.com/office/drawing/2014/main" id="{6914DA98-27C1-6403-281D-6744D9E45F36}"/>
              </a:ext>
            </a:extLst>
          </p:cNvPr>
          <p:cNvSpPr/>
          <p:nvPr/>
        </p:nvSpPr>
        <p:spPr>
          <a:xfrm>
            <a:off x="8271281" y="5494563"/>
            <a:ext cx="2772796" cy="66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44" name="直線矢印コネクタ 1143">
            <a:extLst>
              <a:ext uri="{FF2B5EF4-FFF2-40B4-BE49-F238E27FC236}">
                <a16:creationId xmlns:a16="http://schemas.microsoft.com/office/drawing/2014/main" id="{0134C7B1-2E24-F125-7276-D0F77607FE11}"/>
              </a:ext>
            </a:extLst>
          </p:cNvPr>
          <p:cNvCxnSpPr>
            <a:cxnSpLocks/>
            <a:stCxn id="1061" idx="2"/>
          </p:cNvCxnSpPr>
          <p:nvPr/>
        </p:nvCxnSpPr>
        <p:spPr>
          <a:xfrm flipH="1">
            <a:off x="9299474" y="3371086"/>
            <a:ext cx="1644223" cy="214370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49" name="グラフィックス 1148" descr="ホーム 単色塗りつぶし">
            <a:extLst>
              <a:ext uri="{FF2B5EF4-FFF2-40B4-BE49-F238E27FC236}">
                <a16:creationId xmlns:a16="http://schemas.microsoft.com/office/drawing/2014/main" id="{58186C6C-0BEF-3439-0325-EF3D0551F0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6962" y="5640049"/>
            <a:ext cx="410309" cy="410309"/>
          </a:xfrm>
          <a:prstGeom prst="rect">
            <a:avLst/>
          </a:prstGeom>
        </p:spPr>
      </p:pic>
      <p:pic>
        <p:nvPicPr>
          <p:cNvPr id="1150" name="グラフィックス 1149" descr="工場 単色塗りつぶし">
            <a:extLst>
              <a:ext uri="{FF2B5EF4-FFF2-40B4-BE49-F238E27FC236}">
                <a16:creationId xmlns:a16="http://schemas.microsoft.com/office/drawing/2014/main" id="{B9C7251F-4DDA-E839-1FA0-3930C8266A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89417" y="5641872"/>
            <a:ext cx="410309" cy="410309"/>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2654236" y="4516011"/>
            <a:ext cx="1135716" cy="276999"/>
          </a:xfrm>
          <a:prstGeom prst="rect">
            <a:avLst/>
          </a:prstGeom>
          <a:noFill/>
        </p:spPr>
        <p:txBody>
          <a:bodyPr wrap="square" rtlCol="0">
            <a:spAutoFit/>
          </a:bodyPr>
          <a:lstStyle/>
          <a:p>
            <a:pPr algn="ctr"/>
            <a:r>
              <a:rPr kumimoji="1" lang="ja-JP" altLang="en-US" sz="1200" b="1" dirty="0"/>
              <a:t>広域連携</a:t>
            </a:r>
          </a:p>
        </p:txBody>
      </p:sp>
      <p:sp>
        <p:nvSpPr>
          <p:cNvPr id="1154" name="テキスト ボックス 1153">
            <a:extLst>
              <a:ext uri="{FF2B5EF4-FFF2-40B4-BE49-F238E27FC236}">
                <a16:creationId xmlns:a16="http://schemas.microsoft.com/office/drawing/2014/main" id="{80AE2B99-C385-7C0A-6414-416EAE59B754}"/>
              </a:ext>
            </a:extLst>
          </p:cNvPr>
          <p:cNvSpPr txBox="1"/>
          <p:nvPr/>
        </p:nvSpPr>
        <p:spPr>
          <a:xfrm>
            <a:off x="9087280" y="3079893"/>
            <a:ext cx="1135716" cy="307777"/>
          </a:xfrm>
          <a:prstGeom prst="rect">
            <a:avLst/>
          </a:prstGeom>
          <a:noFill/>
        </p:spPr>
        <p:txBody>
          <a:bodyPr wrap="square" rtlCol="0">
            <a:spAutoFit/>
          </a:bodyPr>
          <a:lstStyle/>
          <a:p>
            <a:pPr algn="ctr"/>
            <a:r>
              <a:rPr kumimoji="1" lang="ja-JP" altLang="en-US" sz="1400" b="1" dirty="0"/>
              <a:t>広域連携</a:t>
            </a:r>
          </a:p>
        </p:txBody>
      </p:sp>
      <p:sp>
        <p:nvSpPr>
          <p:cNvPr id="1161" name="矢印: 左右 1160">
            <a:extLst>
              <a:ext uri="{FF2B5EF4-FFF2-40B4-BE49-F238E27FC236}">
                <a16:creationId xmlns:a16="http://schemas.microsoft.com/office/drawing/2014/main" id="{3F49F4B4-6B61-070F-E250-532AF1F9D16E}"/>
              </a:ext>
            </a:extLst>
          </p:cNvPr>
          <p:cNvSpPr/>
          <p:nvPr/>
        </p:nvSpPr>
        <p:spPr>
          <a:xfrm>
            <a:off x="6977250" y="4180392"/>
            <a:ext cx="566577"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2" name="テキスト ボックス 1161">
            <a:extLst>
              <a:ext uri="{FF2B5EF4-FFF2-40B4-BE49-F238E27FC236}">
                <a16:creationId xmlns:a16="http://schemas.microsoft.com/office/drawing/2014/main" id="{18BBB740-A077-D511-6C80-2F45893ED4C7}"/>
              </a:ext>
            </a:extLst>
          </p:cNvPr>
          <p:cNvSpPr txBox="1"/>
          <p:nvPr/>
        </p:nvSpPr>
        <p:spPr>
          <a:xfrm>
            <a:off x="5392959" y="6303286"/>
            <a:ext cx="1338450" cy="338554"/>
          </a:xfrm>
          <a:prstGeom prst="rect">
            <a:avLst/>
          </a:prstGeom>
          <a:noFill/>
        </p:spPr>
        <p:txBody>
          <a:bodyPr wrap="square" rtlCol="0">
            <a:spAutoFit/>
          </a:bodyPr>
          <a:lstStyle/>
          <a:p>
            <a:pPr algn="ctr"/>
            <a:r>
              <a:rPr kumimoji="1" lang="ja-JP" altLang="en-US" sz="1600" dirty="0"/>
              <a:t>分散型電源</a:t>
            </a:r>
          </a:p>
        </p:txBody>
      </p:sp>
      <p:sp>
        <p:nvSpPr>
          <p:cNvPr id="1163" name="テキスト ボックス 1162">
            <a:extLst>
              <a:ext uri="{FF2B5EF4-FFF2-40B4-BE49-F238E27FC236}">
                <a16:creationId xmlns:a16="http://schemas.microsoft.com/office/drawing/2014/main" id="{399AA835-357B-AFE4-185E-E7420E9D36C1}"/>
              </a:ext>
            </a:extLst>
          </p:cNvPr>
          <p:cNvSpPr txBox="1"/>
          <p:nvPr/>
        </p:nvSpPr>
        <p:spPr>
          <a:xfrm>
            <a:off x="-48075" y="4759661"/>
            <a:ext cx="1338450" cy="338554"/>
          </a:xfrm>
          <a:prstGeom prst="rect">
            <a:avLst/>
          </a:prstGeom>
          <a:noFill/>
        </p:spPr>
        <p:txBody>
          <a:bodyPr wrap="square" rtlCol="0">
            <a:spAutoFit/>
          </a:bodyPr>
          <a:lstStyle/>
          <a:p>
            <a:pPr algn="ctr"/>
            <a:r>
              <a:rPr kumimoji="1" lang="ja-JP" altLang="en-US" sz="1600" dirty="0"/>
              <a:t>発送電分離</a:t>
            </a:r>
          </a:p>
        </p:txBody>
      </p:sp>
      <p:sp>
        <p:nvSpPr>
          <p:cNvPr id="1164" name="テキスト ボックス 1163">
            <a:extLst>
              <a:ext uri="{FF2B5EF4-FFF2-40B4-BE49-F238E27FC236}">
                <a16:creationId xmlns:a16="http://schemas.microsoft.com/office/drawing/2014/main" id="{F50B4BA4-7854-3074-87EC-FF5C3EB34FA5}"/>
              </a:ext>
            </a:extLst>
          </p:cNvPr>
          <p:cNvSpPr txBox="1"/>
          <p:nvPr/>
        </p:nvSpPr>
        <p:spPr>
          <a:xfrm>
            <a:off x="10423217" y="4198102"/>
            <a:ext cx="1338450" cy="338554"/>
          </a:xfrm>
          <a:prstGeom prst="rect">
            <a:avLst/>
          </a:prstGeom>
          <a:noFill/>
        </p:spPr>
        <p:txBody>
          <a:bodyPr wrap="square" rtlCol="0">
            <a:spAutoFit/>
          </a:bodyPr>
          <a:lstStyle/>
          <a:p>
            <a:pPr algn="ctr"/>
            <a:r>
              <a:rPr kumimoji="1" lang="ja-JP" altLang="en-US" sz="1600" dirty="0"/>
              <a:t>電力自由化</a:t>
            </a:r>
          </a:p>
        </p:txBody>
      </p:sp>
    </p:spTree>
    <p:extLst>
      <p:ext uri="{BB962C8B-B14F-4D97-AF65-F5344CB8AC3E}">
        <p14:creationId xmlns:p14="http://schemas.microsoft.com/office/powerpoint/2010/main" val="158220715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7293</TotalTime>
  <Words>1369</Words>
  <Application>Microsoft Office PowerPoint</Application>
  <PresentationFormat>ワイド画面</PresentationFormat>
  <Paragraphs>161</Paragraphs>
  <Slides>13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Meiryo UI</vt:lpstr>
      <vt:lpstr>游ゴシック</vt:lpstr>
      <vt:lpstr>Arial</vt:lpstr>
      <vt:lpstr>Wingdings</vt:lpstr>
      <vt:lpstr>Yokogawa_Template_Standard</vt:lpstr>
      <vt:lpstr>第6回の進め方のご相談</vt:lpstr>
      <vt:lpstr>今回のご相談事項</vt:lpstr>
      <vt:lpstr>第5回（7月20日）の感想</vt:lpstr>
      <vt:lpstr>第6回（8月30日）に向けてのご提案</vt:lpstr>
      <vt:lpstr>SoSの定義（Maier）</vt:lpstr>
      <vt:lpstr>SoSの分類（Maier）</vt:lpstr>
      <vt:lpstr>SoSの各事例を分析する上での観点</vt:lpstr>
      <vt:lpstr>SoSの分類軸</vt:lpstr>
      <vt:lpstr>SoSの事例</vt:lpstr>
      <vt:lpstr>SoSの事例：電力インフラ</vt:lpstr>
      <vt:lpstr>SoSの事例：鉄道の相互直通運転（相互乗入）の運行管理</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1192</cp:revision>
  <dcterms:created xsi:type="dcterms:W3CDTF">2022-01-26T00:23:42Z</dcterms:created>
  <dcterms:modified xsi:type="dcterms:W3CDTF">2023-08-02T11:32:14Z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