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8"/>
  </p:notesMasterIdLst>
  <p:sldIdLst>
    <p:sldId id="1578"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86" r:id="rId16"/>
    <p:sldId id="1574" r:id="rId17"/>
    <p:sldId id="1587" r:id="rId18"/>
    <p:sldId id="1239" r:id="rId19"/>
    <p:sldId id="1231" r:id="rId20"/>
    <p:sldId id="1237" r:id="rId21"/>
    <p:sldId id="1238" r:id="rId22"/>
    <p:sldId id="1228" r:id="rId23"/>
    <p:sldId id="1556" r:id="rId24"/>
    <p:sldId id="1557" r:id="rId25"/>
    <p:sldId id="1564" r:id="rId26"/>
    <p:sldId id="1579" r:id="rId27"/>
    <p:sldId id="1580" r:id="rId28"/>
    <p:sldId id="1568" r:id="rId29"/>
    <p:sldId id="1566" r:id="rId30"/>
    <p:sldId id="1567" r:id="rId31"/>
    <p:sldId id="1569" r:id="rId32"/>
    <p:sldId id="1581" r:id="rId33"/>
    <p:sldId id="1582" r:id="rId34"/>
    <p:sldId id="1188" r:id="rId35"/>
    <p:sldId id="1202" r:id="rId36"/>
    <p:sldId id="1192" r:id="rId37"/>
    <p:sldId id="1193" r:id="rId38"/>
    <p:sldId id="1190" r:id="rId39"/>
    <p:sldId id="1191" r:id="rId40"/>
    <p:sldId id="1189" r:id="rId41"/>
    <p:sldId id="1571" r:id="rId42"/>
    <p:sldId id="256" r:id="rId43"/>
    <p:sldId id="258" r:id="rId44"/>
    <p:sldId id="263" r:id="rId45"/>
    <p:sldId id="260" r:id="rId46"/>
    <p:sldId id="262" r:id="rId47"/>
    <p:sldId id="1216" r:id="rId48"/>
    <p:sldId id="1215" r:id="rId49"/>
    <p:sldId id="1583" r:id="rId50"/>
    <p:sldId id="1584" r:id="rId51"/>
    <p:sldId id="1232" r:id="rId52"/>
    <p:sldId id="1233" r:id="rId53"/>
    <p:sldId id="1226" r:id="rId54"/>
    <p:sldId id="1227" r:id="rId55"/>
    <p:sldId id="1230" r:id="rId56"/>
    <p:sldId id="1235" r:id="rId57"/>
    <p:sldId id="1220" r:id="rId58"/>
    <p:sldId id="1221" r:id="rId59"/>
    <p:sldId id="1222" r:id="rId60"/>
    <p:sldId id="1223" r:id="rId61"/>
    <p:sldId id="1224" r:id="rId62"/>
    <p:sldId id="1225" r:id="rId63"/>
    <p:sldId id="1218" r:id="rId64"/>
    <p:sldId id="1219" r:id="rId65"/>
    <p:sldId id="1250" r:id="rId66"/>
    <p:sldId id="28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67" d="100"/>
          <a:sy n="67" d="100"/>
        </p:scale>
        <p:origin x="488"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188758" y="6356350"/>
            <a:ext cx="3420064" cy="338554"/>
          </a:xfrm>
          <a:prstGeom prst="rect">
            <a:avLst/>
          </a:prstGeom>
          <a:noFill/>
        </p:spPr>
        <p:txBody>
          <a:bodyPr wrap="square">
            <a:spAutoFit/>
          </a:bodyPr>
          <a:lstStyle/>
          <a:p>
            <a:pPr algn="r"/>
            <a:r>
              <a:rPr lang="en-US" altLang="ja-JP" sz="800" dirty="0">
                <a:solidFill>
                  <a:schemeClr val="bg1">
                    <a:lumMod val="75000"/>
                  </a:schemeClr>
                </a:solidFill>
              </a:rPr>
              <a:t>| YHQ_INV_BD19-INV-08_010_20231212_134864_0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41.png"/><Relationship Id="rId3" Type="http://schemas.openxmlformats.org/officeDocument/2006/relationships/image" Target="../media/image11.svg"/><Relationship Id="rId21" Type="http://schemas.openxmlformats.org/officeDocument/2006/relationships/image" Target="../media/image23.svg"/><Relationship Id="rId7" Type="http://schemas.openxmlformats.org/officeDocument/2006/relationships/image" Target="../media/image15.sv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39.png"/><Relationship Id="rId20"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38.png"/><Relationship Id="rId23" Type="http://schemas.openxmlformats.org/officeDocument/2006/relationships/image" Target="../media/image25.svg"/><Relationship Id="rId10" Type="http://schemas.openxmlformats.org/officeDocument/2006/relationships/image" Target="../media/image18.png"/><Relationship Id="rId19" Type="http://schemas.openxmlformats.org/officeDocument/2006/relationships/image" Target="../media/image42.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1.svg"/><Relationship Id="rId22"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 Id="rId9" Type="http://schemas.openxmlformats.org/officeDocument/2006/relationships/image" Target="../media/image3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0.png"/><Relationship Id="rId18" Type="http://schemas.openxmlformats.org/officeDocument/2006/relationships/image" Target="../media/image630.png"/><Relationship Id="rId3" Type="http://schemas.openxmlformats.org/officeDocument/2006/relationships/image" Target="../media/image480.png"/><Relationship Id="rId7" Type="http://schemas.openxmlformats.org/officeDocument/2006/relationships/image" Target="../media/image520.png"/><Relationship Id="rId12" Type="http://schemas.openxmlformats.org/officeDocument/2006/relationships/image" Target="../media/image570.png"/><Relationship Id="rId17" Type="http://schemas.openxmlformats.org/officeDocument/2006/relationships/image" Target="../media/image620.png"/><Relationship Id="rId2" Type="http://schemas.openxmlformats.org/officeDocument/2006/relationships/image" Target="../media/image470.png"/><Relationship Id="rId16"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2.png"/><Relationship Id="rId11" Type="http://schemas.openxmlformats.org/officeDocument/2006/relationships/image" Target="../media/image51.png"/><Relationship Id="rId5" Type="http://schemas.openxmlformats.org/officeDocument/2006/relationships/image" Target="../media/image51.png"/><Relationship Id="rId15" Type="http://schemas.openxmlformats.org/officeDocument/2006/relationships/image" Target="../media/image600.png"/><Relationship Id="rId10" Type="http://schemas.openxmlformats.org/officeDocument/2006/relationships/image" Target="../media/image47.png"/><Relationship Id="rId4" Type="http://schemas.openxmlformats.org/officeDocument/2006/relationships/image" Target="../media/image47.png"/><Relationship Id="rId9" Type="http://schemas.openxmlformats.org/officeDocument/2006/relationships/image" Target="../media/image540.png"/><Relationship Id="rId14" Type="http://schemas.openxmlformats.org/officeDocument/2006/relationships/image" Target="../media/image59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slideLayout" Target="../slideLayouts/slideLayout13.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110.png"/></Relationships>
</file>

<file path=ppt/slides/_rels/slide52.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2.emf"/><Relationship Id="rId2" Type="http://schemas.openxmlformats.org/officeDocument/2006/relationships/image" Target="../media/image57.emf"/><Relationship Id="rId1" Type="http://schemas.openxmlformats.org/officeDocument/2006/relationships/slideLayout" Target="../slideLayouts/slideLayout13.xml"/><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s>
</file>

<file path=ppt/slides/_rels/slide53.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image" Target="../media/image63.png"/><Relationship Id="rId16" Type="http://schemas.openxmlformats.org/officeDocument/2006/relationships/image" Target="../media/image79.png"/><Relationship Id="rId1" Type="http://schemas.openxmlformats.org/officeDocument/2006/relationships/slideLayout" Target="../slideLayouts/slideLayout1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a:t>
                      </a:r>
                      <a:r>
                        <a:rPr kumimoji="1" lang="ja-JP" altLang="en-US" sz="1800" b="0" i="0" u="none" strike="noStrike" cap="none" normalizeH="0" baseline="0">
                          <a:ln>
                            <a:noFill/>
                          </a:ln>
                          <a:solidFill>
                            <a:schemeClr val="tx1"/>
                          </a:solidFill>
                          <a:effectLst/>
                          <a:latin typeface="+mn-ea"/>
                          <a:ea typeface="+mn-ea"/>
                        </a:rPr>
                        <a:t>．講評・判定</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
        <p:nvSpPr>
          <p:cNvPr id="3" name="吹き出し: 四角形 2">
            <a:extLst>
              <a:ext uri="{FF2B5EF4-FFF2-40B4-BE49-F238E27FC236}">
                <a16:creationId xmlns:a16="http://schemas.microsoft.com/office/drawing/2014/main" id="{0E7C4577-0753-11F6-8BB4-FAE00303D739}"/>
              </a:ext>
            </a:extLst>
          </p:cNvPr>
          <p:cNvSpPr/>
          <p:nvPr/>
        </p:nvSpPr>
        <p:spPr>
          <a:xfrm>
            <a:off x="517055" y="34622"/>
            <a:ext cx="8184377" cy="46404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残件：</a:t>
            </a:r>
            <a:r>
              <a:rPr kumimoji="1" lang="en-US" altLang="ja-JP" sz="1600" dirty="0">
                <a:solidFill>
                  <a:schemeClr val="tx1"/>
                </a:solidFill>
              </a:rPr>
              <a:t>p4(</a:t>
            </a:r>
            <a:r>
              <a:rPr kumimoji="1" lang="ja-JP" altLang="en-US" sz="1600" dirty="0">
                <a:solidFill>
                  <a:schemeClr val="tx1"/>
                </a:solidFill>
              </a:rPr>
              <a:t>総括</a:t>
            </a:r>
            <a:r>
              <a:rPr kumimoji="1" lang="en-US" altLang="ja-JP" sz="1600" dirty="0">
                <a:solidFill>
                  <a:schemeClr val="tx1"/>
                </a:solidFill>
              </a:rPr>
              <a:t>),p8(</a:t>
            </a:r>
            <a:r>
              <a:rPr kumimoji="1" lang="ja-JP" altLang="en-US" sz="1600" dirty="0">
                <a:solidFill>
                  <a:schemeClr val="tx1"/>
                </a:solidFill>
              </a:rPr>
              <a:t>スコープ</a:t>
            </a:r>
            <a:r>
              <a:rPr kumimoji="1" lang="en-US" altLang="ja-JP" sz="1600" dirty="0">
                <a:solidFill>
                  <a:schemeClr val="tx1"/>
                </a:solidFill>
              </a:rPr>
              <a:t>),p10-11(</a:t>
            </a:r>
            <a:r>
              <a:rPr kumimoji="1" lang="ja-JP" altLang="en-US" sz="1600" dirty="0">
                <a:solidFill>
                  <a:schemeClr val="tx1"/>
                </a:solidFill>
              </a:rPr>
              <a:t>スケジュール</a:t>
            </a:r>
            <a:r>
              <a:rPr kumimoji="1" lang="en-US" altLang="ja-JP" sz="1600" dirty="0">
                <a:solidFill>
                  <a:schemeClr val="tx1"/>
                </a:solidFill>
              </a:rPr>
              <a:t>), p24(</a:t>
            </a:r>
            <a:r>
              <a:rPr kumimoji="1" lang="ja-JP" altLang="en-US" sz="1600" dirty="0">
                <a:solidFill>
                  <a:schemeClr val="tx1"/>
                </a:solidFill>
              </a:rPr>
              <a:t>知見</a:t>
            </a:r>
            <a:r>
              <a:rPr kumimoji="1" lang="en-US" altLang="ja-JP" sz="1600" dirty="0">
                <a:solidFill>
                  <a:schemeClr val="tx1"/>
                </a:solidFill>
              </a:rPr>
              <a:t>), p29(</a:t>
            </a:r>
            <a:r>
              <a:rPr kumimoji="1" lang="ja-JP" altLang="en-US" sz="1600" dirty="0">
                <a:solidFill>
                  <a:schemeClr val="tx1"/>
                </a:solidFill>
              </a:rPr>
              <a:t>リソース</a:t>
            </a:r>
            <a:r>
              <a:rPr kumimoji="1" lang="en-US" altLang="ja-JP" sz="1600" dirty="0">
                <a:solidFill>
                  <a:schemeClr val="tx1"/>
                </a:solidFill>
              </a:rPr>
              <a:t>),p31-33(</a:t>
            </a:r>
            <a:r>
              <a:rPr kumimoji="1" lang="ja-JP" altLang="en-US" sz="1600" dirty="0">
                <a:solidFill>
                  <a:schemeClr val="tx1"/>
                </a:solidFill>
              </a:rPr>
              <a:t>今後</a:t>
            </a:r>
            <a:r>
              <a:rPr kumimoji="1" lang="en-US" altLang="ja-JP" sz="1600" dirty="0">
                <a:solidFill>
                  <a:schemeClr val="tx1"/>
                </a:solidFill>
              </a:rPr>
              <a:t>)</a:t>
            </a:r>
          </a:p>
        </p:txBody>
      </p:sp>
    </p:spTree>
    <p:extLst>
      <p:ext uri="{BB962C8B-B14F-4D97-AF65-F5344CB8AC3E}">
        <p14:creationId xmlns:p14="http://schemas.microsoft.com/office/powerpoint/2010/main" val="42017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
        <p:nvSpPr>
          <p:cNvPr id="37" name="正方形/長方形 36">
            <a:extLst>
              <a:ext uri="{FF2B5EF4-FFF2-40B4-BE49-F238E27FC236}">
                <a16:creationId xmlns:a16="http://schemas.microsoft.com/office/drawing/2014/main" id="{D1DA7441-5C2E-5AB9-3DC0-8166F7EFB931}"/>
              </a:ext>
            </a:extLst>
          </p:cNvPr>
          <p:cNvSpPr/>
          <p:nvPr/>
        </p:nvSpPr>
        <p:spPr>
          <a:xfrm>
            <a:off x="10036579" y="124922"/>
            <a:ext cx="1880601" cy="51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solidFill>
                  <a:schemeClr val="tx1"/>
                </a:solidFill>
              </a:rPr>
              <a:t>要作成</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8">
            <a:extLst>
              <a:ext uri="{FF2B5EF4-FFF2-40B4-BE49-F238E27FC236}">
                <a16:creationId xmlns:a16="http://schemas.microsoft.com/office/drawing/2014/main" id="{978753CD-C4E8-C938-01D8-D7B8114B68BC}"/>
              </a:ext>
            </a:extLst>
          </p:cNvPr>
          <p:cNvSpPr/>
          <p:nvPr/>
        </p:nvSpPr>
        <p:spPr>
          <a:xfrm>
            <a:off x="517056" y="2110078"/>
            <a:ext cx="6607086" cy="39920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16FCC7C-E0DE-A557-5AC1-961AAFE6B90F}"/>
              </a:ext>
            </a:extLst>
          </p:cNvPr>
          <p:cNvSpPr/>
          <p:nvPr/>
        </p:nvSpPr>
        <p:spPr>
          <a:xfrm flipV="1">
            <a:off x="3985517" y="5306341"/>
            <a:ext cx="2932518" cy="50539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a:extLst>
              <a:ext uri="{FF2B5EF4-FFF2-40B4-BE49-F238E27FC236}">
                <a16:creationId xmlns:a16="http://schemas.microsoft.com/office/drawing/2014/main" id="{589917F8-9391-2A9A-8FCB-C67C59753DEB}"/>
              </a:ext>
            </a:extLst>
          </p:cNvPr>
          <p:cNvSpPr/>
          <p:nvPr/>
        </p:nvSpPr>
        <p:spPr>
          <a:xfrm flipV="1">
            <a:off x="693964" y="2609487"/>
            <a:ext cx="6224071" cy="17361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E9AA294B-3F74-6973-8F30-9E08592CCF62}"/>
              </a:ext>
            </a:extLst>
          </p:cNvPr>
          <p:cNvSpPr/>
          <p:nvPr/>
        </p:nvSpPr>
        <p:spPr>
          <a:xfrm rot="10800000" flipV="1">
            <a:off x="687276" y="2257787"/>
            <a:ext cx="1722915" cy="35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連携最適テーマ</a:t>
            </a:r>
          </a:p>
        </p:txBody>
      </p:sp>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862109" y="2110078"/>
            <a:ext cx="1963280" cy="20128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t="22188" b="34855"/>
          <a:stretch/>
        </p:blipFill>
        <p:spPr>
          <a:xfrm>
            <a:off x="2581006" y="1889933"/>
            <a:ext cx="2115141" cy="36809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33175" y="1598518"/>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9135745" y="3262313"/>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878305" y="3278640"/>
            <a:ext cx="730969" cy="276999"/>
          </a:xfrm>
          <a:prstGeom prst="rect">
            <a:avLst/>
          </a:prstGeom>
          <a:no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1609274" y="2870720"/>
            <a:ext cx="1073888" cy="54642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2683162" y="2732220"/>
            <a:ext cx="3848811" cy="276999"/>
          </a:xfrm>
          <a:prstGeom prst="rect">
            <a:avLst/>
          </a:prstGeom>
          <a:noFill/>
        </p:spPr>
        <p:txBody>
          <a:bodyPr wrap="none" lIns="0" tIns="0" rIns="0" bIns="0" rtlCol="0">
            <a:spAutoFit/>
          </a:bodyPr>
          <a:lstStyle/>
          <a:p>
            <a:r>
              <a:rPr kumimoji="1" lang="ja-JP" altLang="en-US" dirty="0"/>
              <a:t>モデリング技術：鵜飼、熊谷、征矢、井本</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2683162" y="3282281"/>
            <a:ext cx="1846659" cy="276999"/>
          </a:xfrm>
          <a:prstGeom prst="rect">
            <a:avLst/>
          </a:prstGeom>
          <a:noFill/>
        </p:spPr>
        <p:txBody>
          <a:bodyPr wrap="none" lIns="0" tIns="0" rIns="0" bIns="0" rtlCol="0">
            <a:spAutoFit/>
          </a:bodyPr>
          <a:lstStyle/>
          <a:p>
            <a:r>
              <a:rPr kumimoji="1" lang="ja-JP" altLang="en-US" dirty="0"/>
              <a:t>最適化技術：熊谷</a:t>
            </a:r>
          </a:p>
        </p:txBody>
      </p:sp>
      <p:sp>
        <p:nvSpPr>
          <p:cNvPr id="53" name="テキスト ボックス 52">
            <a:extLst>
              <a:ext uri="{FF2B5EF4-FFF2-40B4-BE49-F238E27FC236}">
                <a16:creationId xmlns:a16="http://schemas.microsoft.com/office/drawing/2014/main" id="{FD0BD03D-4709-E0EC-77A7-69106A267E0D}"/>
              </a:ext>
            </a:extLst>
          </p:cNvPr>
          <p:cNvSpPr txBox="1"/>
          <p:nvPr/>
        </p:nvSpPr>
        <p:spPr>
          <a:xfrm>
            <a:off x="2683162" y="3731041"/>
            <a:ext cx="3518592" cy="523220"/>
          </a:xfrm>
          <a:prstGeom prst="rect">
            <a:avLst/>
          </a:prstGeom>
          <a:noFill/>
        </p:spPr>
        <p:txBody>
          <a:bodyPr wrap="none" lIns="0" tIns="0" rIns="0" bIns="0" rtlCol="0">
            <a:spAutoFit/>
          </a:bodyPr>
          <a:lstStyle/>
          <a:p>
            <a:r>
              <a:rPr kumimoji="1" lang="ja-JP" altLang="en-US" dirty="0"/>
              <a:t>技術アドバイス、</a:t>
            </a:r>
            <a:r>
              <a:rPr kumimoji="1" lang="en-US" altLang="ja-JP" dirty="0"/>
              <a:t>FS</a:t>
            </a:r>
            <a:r>
              <a:rPr kumimoji="1" lang="ja-JP" altLang="en-US" dirty="0"/>
              <a:t>・実証実験実施：</a:t>
            </a:r>
            <a:endParaRPr kumimoji="1" lang="en-US" altLang="ja-JP" dirty="0"/>
          </a:p>
          <a:p>
            <a:r>
              <a:rPr kumimoji="1" lang="ja-JP" altLang="en-US" sz="1600" dirty="0"/>
              <a:t>熊谷、征矢、井本（</a:t>
            </a:r>
            <a:r>
              <a:rPr kumimoji="1" lang="en-US" altLang="ja-JP" sz="1600" dirty="0"/>
              <a:t>RO</a:t>
            </a:r>
            <a:r>
              <a:rPr kumimoji="1" lang="ja-JP" altLang="en-US" sz="1600" dirty="0"/>
              <a:t>モデリング）</a:t>
            </a:r>
            <a:endParaRPr kumimoji="1" lang="en-US" altLang="ja-JP" sz="1600" dirty="0"/>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073016" y="2713190"/>
            <a:ext cx="655629" cy="307777"/>
          </a:xfrm>
          <a:prstGeom prst="rect">
            <a:avLst/>
          </a:prstGeom>
          <a:noFill/>
        </p:spPr>
        <p:txBody>
          <a:bodyPr wrap="none" lIns="0" tIns="0" rIns="0" bIns="0" rtlCol="0">
            <a:spAutoFit/>
          </a:bodyPr>
          <a:lstStyle/>
          <a:p>
            <a:r>
              <a:rPr kumimoji="1" lang="ja-JP" altLang="en-US" sz="2000" dirty="0"/>
              <a:t>計</a:t>
            </a:r>
            <a:r>
              <a:rPr kumimoji="1" lang="en-US" altLang="ja-JP" sz="2000" dirty="0"/>
              <a:t>5</a:t>
            </a:r>
            <a:r>
              <a:rPr kumimoji="1" lang="ja-JP" altLang="en-US" sz="2000" dirty="0"/>
              <a:t>名</a:t>
            </a:r>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1609274" y="3417140"/>
            <a:ext cx="1073888" cy="57551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9447" y="3107166"/>
            <a:ext cx="1114715" cy="2695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507479" y="2740089"/>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8268882" y="4700796"/>
            <a:ext cx="3648298" cy="755504"/>
          </a:xfrm>
          <a:prstGeom prst="wedgeRectCallout">
            <a:avLst>
              <a:gd name="adj1" fmla="val -18485"/>
              <a:gd name="adj2" fmla="val -1198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
        <p:nvSpPr>
          <p:cNvPr id="6" name="テキスト ボックス 5">
            <a:extLst>
              <a:ext uri="{FF2B5EF4-FFF2-40B4-BE49-F238E27FC236}">
                <a16:creationId xmlns:a16="http://schemas.microsoft.com/office/drawing/2014/main" id="{5747E6E0-9D76-25BF-5EFD-FD188E32B23D}"/>
              </a:ext>
            </a:extLst>
          </p:cNvPr>
          <p:cNvSpPr txBox="1"/>
          <p:nvPr/>
        </p:nvSpPr>
        <p:spPr>
          <a:xfrm>
            <a:off x="517054" y="866885"/>
            <a:ext cx="11149710" cy="923330"/>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kumimoji="1" lang="en" altLang="ja-JP" sz="2400" b="1" dirty="0"/>
              <a:t>Operational Excellence Gr.</a:t>
            </a:r>
            <a:r>
              <a:rPr kumimoji="1" lang="ja-JP" altLang="en-US" sz="2400" b="1" dirty="0"/>
              <a:t>の最適化チームメンバーと技術開発・検証を実施。</a:t>
            </a:r>
            <a:endParaRPr kumimoji="1" lang="en-US" altLang="ja-JP" sz="2400" b="1" dirty="0"/>
          </a:p>
          <a:p>
            <a:pPr marL="800100" lvl="1" indent="-342900">
              <a:spcBef>
                <a:spcPts val="1200"/>
              </a:spcBef>
              <a:buClr>
                <a:schemeClr val="bg1">
                  <a:lumMod val="50000"/>
                </a:schemeClr>
              </a:buClr>
              <a:buFont typeface="Wingdings" panose="05000000000000000000" pitchFamily="2" charset="2"/>
              <a:buChar char="u"/>
            </a:pPr>
            <a:r>
              <a:rPr kumimoji="1" lang="ja-JP" altLang="en-US" sz="2000" dirty="0"/>
              <a:t>最適化技術の開発は、東京都立大と共同研究を締結して実施</a:t>
            </a:r>
          </a:p>
        </p:txBody>
      </p:sp>
      <p:cxnSp>
        <p:nvCxnSpPr>
          <p:cNvPr id="12" name="直線コネクタ 11">
            <a:extLst>
              <a:ext uri="{FF2B5EF4-FFF2-40B4-BE49-F238E27FC236}">
                <a16:creationId xmlns:a16="http://schemas.microsoft.com/office/drawing/2014/main" id="{193F3ADF-C20E-C66D-0429-231F2C1F342D}"/>
              </a:ext>
            </a:extLst>
          </p:cNvPr>
          <p:cNvCxnSpPr>
            <a:cxnSpLocks/>
            <a:stCxn id="48" idx="3"/>
            <a:endCxn id="51" idx="1"/>
          </p:cNvCxnSpPr>
          <p:nvPr/>
        </p:nvCxnSpPr>
        <p:spPr>
          <a:xfrm>
            <a:off x="1609274" y="3417140"/>
            <a:ext cx="1073888" cy="364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0E12CD5-FD22-4165-5841-CBF84C20DEBE}"/>
              </a:ext>
            </a:extLst>
          </p:cNvPr>
          <p:cNvSpPr/>
          <p:nvPr/>
        </p:nvSpPr>
        <p:spPr>
          <a:xfrm>
            <a:off x="693965" y="4957897"/>
            <a:ext cx="2784022" cy="353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b="1"/>
              <a:t>Water Sustainability Gr.</a:t>
            </a:r>
            <a:endParaRPr kumimoji="1" lang="ja-JP" altLang="en-US" sz="1800" b="1" dirty="0"/>
          </a:p>
        </p:txBody>
      </p:sp>
      <p:sp>
        <p:nvSpPr>
          <p:cNvPr id="31" name="正方形/長方形 30">
            <a:extLst>
              <a:ext uri="{FF2B5EF4-FFF2-40B4-BE49-F238E27FC236}">
                <a16:creationId xmlns:a16="http://schemas.microsoft.com/office/drawing/2014/main" id="{5FD2B336-C7C2-7805-5C2D-5217162B0AAD}"/>
              </a:ext>
            </a:extLst>
          </p:cNvPr>
          <p:cNvSpPr/>
          <p:nvPr/>
        </p:nvSpPr>
        <p:spPr>
          <a:xfrm>
            <a:off x="3977354" y="4957897"/>
            <a:ext cx="1966245" cy="3537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リサイクル化学</a:t>
            </a:r>
            <a:r>
              <a:rPr kumimoji="1" lang="en-US" altLang="ja-JP" b="1" dirty="0">
                <a:solidFill>
                  <a:schemeClr val="bg1"/>
                </a:solidFill>
              </a:rPr>
              <a:t>Tm</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20B897F7-FC5F-311E-4FEB-991579875923}"/>
              </a:ext>
            </a:extLst>
          </p:cNvPr>
          <p:cNvSpPr txBox="1"/>
          <p:nvPr/>
        </p:nvSpPr>
        <p:spPr>
          <a:xfrm>
            <a:off x="1420509" y="5435929"/>
            <a:ext cx="1503617" cy="246221"/>
          </a:xfrm>
          <a:prstGeom prst="rect">
            <a:avLst/>
          </a:prstGeom>
          <a:noFill/>
        </p:spPr>
        <p:txBody>
          <a:bodyPr wrap="none" lIns="0" tIns="0" rIns="0" bIns="0" rtlCol="0">
            <a:spAutoFit/>
          </a:bodyPr>
          <a:lstStyle/>
          <a:p>
            <a:r>
              <a:rPr kumimoji="1" lang="ja-JP" altLang="en-US" sz="1600" dirty="0"/>
              <a:t>松井、川田、小西</a:t>
            </a:r>
          </a:p>
        </p:txBody>
      </p:sp>
      <p:sp>
        <p:nvSpPr>
          <p:cNvPr id="36" name="矢印: 下 35">
            <a:extLst>
              <a:ext uri="{FF2B5EF4-FFF2-40B4-BE49-F238E27FC236}">
                <a16:creationId xmlns:a16="http://schemas.microsoft.com/office/drawing/2014/main" id="{BF800140-E211-7779-86E4-AFA6DF150624}"/>
              </a:ext>
            </a:extLst>
          </p:cNvPr>
          <p:cNvSpPr/>
          <p:nvPr/>
        </p:nvSpPr>
        <p:spPr>
          <a:xfrm>
            <a:off x="3661776" y="4493184"/>
            <a:ext cx="288446" cy="36368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4E9E6DB4-9A83-DE2D-63D2-54360CBD77FF}"/>
              </a:ext>
            </a:extLst>
          </p:cNvPr>
          <p:cNvSpPr txBox="1"/>
          <p:nvPr/>
        </p:nvSpPr>
        <p:spPr>
          <a:xfrm>
            <a:off x="4013721" y="4543146"/>
            <a:ext cx="1306010" cy="276999"/>
          </a:xfrm>
          <a:prstGeom prst="rect">
            <a:avLst/>
          </a:prstGeom>
          <a:noFill/>
        </p:spPr>
        <p:txBody>
          <a:bodyPr wrap="square" lIns="0" tIns="0" rIns="0" bIns="0" rtlCol="0">
            <a:spAutoFit/>
          </a:bodyPr>
          <a:lstStyle/>
          <a:p>
            <a:pPr algn="ctr"/>
            <a:r>
              <a:rPr kumimoji="1" lang="ja-JP" altLang="en-US" dirty="0"/>
              <a:t>技術検証先</a:t>
            </a:r>
          </a:p>
        </p:txBody>
      </p:sp>
      <p:sp>
        <p:nvSpPr>
          <p:cNvPr id="43" name="テキスト ボックス 42">
            <a:extLst>
              <a:ext uri="{FF2B5EF4-FFF2-40B4-BE49-F238E27FC236}">
                <a16:creationId xmlns:a16="http://schemas.microsoft.com/office/drawing/2014/main" id="{B117DE5E-D9C1-32FA-BEAA-024CBA25601A}"/>
              </a:ext>
            </a:extLst>
          </p:cNvPr>
          <p:cNvSpPr txBox="1"/>
          <p:nvPr/>
        </p:nvSpPr>
        <p:spPr>
          <a:xfrm>
            <a:off x="4244016" y="5435929"/>
            <a:ext cx="2391680" cy="246221"/>
          </a:xfrm>
          <a:prstGeom prst="rect">
            <a:avLst/>
          </a:prstGeom>
          <a:noFill/>
        </p:spPr>
        <p:txBody>
          <a:bodyPr wrap="none" lIns="0" tIns="0" rIns="0" bIns="0" rtlCol="0">
            <a:spAutoFit/>
          </a:bodyPr>
          <a:lstStyle/>
          <a:p>
            <a:r>
              <a:rPr kumimoji="1" lang="ja-JP" altLang="en-US" sz="1600" dirty="0"/>
              <a:t>竹中、青木、神田、王、武田</a:t>
            </a:r>
            <a:endParaRPr kumimoji="1" lang="en-US" altLang="ja-JP" sz="1400" dirty="0"/>
          </a:p>
        </p:txBody>
      </p:sp>
      <p:sp>
        <p:nvSpPr>
          <p:cNvPr id="46" name="正方形/長方形 45">
            <a:extLst>
              <a:ext uri="{FF2B5EF4-FFF2-40B4-BE49-F238E27FC236}">
                <a16:creationId xmlns:a16="http://schemas.microsoft.com/office/drawing/2014/main" id="{6DF6A473-66D8-CF26-3ADD-386DD7A93832}"/>
              </a:ext>
            </a:extLst>
          </p:cNvPr>
          <p:cNvSpPr/>
          <p:nvPr/>
        </p:nvSpPr>
        <p:spPr>
          <a:xfrm flipV="1">
            <a:off x="706058" y="5306341"/>
            <a:ext cx="2932518" cy="50539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吹き出し: 四角形 15">
            <a:extLst>
              <a:ext uri="{FF2B5EF4-FFF2-40B4-BE49-F238E27FC236}">
                <a16:creationId xmlns:a16="http://schemas.microsoft.com/office/drawing/2014/main" id="{4EE1A5FA-9F6B-4113-8AE9-3D5851B85FE7}"/>
              </a:ext>
            </a:extLst>
          </p:cNvPr>
          <p:cNvSpPr/>
          <p:nvPr/>
        </p:nvSpPr>
        <p:spPr>
          <a:xfrm>
            <a:off x="8169376" y="97789"/>
            <a:ext cx="2919538" cy="1258343"/>
          </a:xfrm>
          <a:prstGeom prst="wedgeRectCallout">
            <a:avLst>
              <a:gd name="adj1" fmla="val -71502"/>
              <a:gd name="adj2" fmla="val 3821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拡張と言うのが何をやるのかみんな理解しないと思うので、</a:t>
            </a:r>
            <a:r>
              <a:rPr kumimoji="1" lang="en-US" altLang="ja-JP" dirty="0">
                <a:solidFill>
                  <a:schemeClr val="tx1"/>
                </a:solidFill>
              </a:rPr>
              <a:t>1</a:t>
            </a:r>
            <a:r>
              <a:rPr kumimoji="1" lang="ja-JP" altLang="en-US" dirty="0">
                <a:solidFill>
                  <a:schemeClr val="tx1"/>
                </a:solidFill>
              </a:rPr>
              <a:t>枚スライドがあるとよいかも。</a:t>
            </a:r>
            <a:r>
              <a:rPr kumimoji="1" lang="en-US" altLang="ja-JP" dirty="0">
                <a:solidFill>
                  <a:schemeClr val="tx1"/>
                </a:solidFill>
              </a:rPr>
              <a:t>(</a:t>
            </a:r>
            <a:r>
              <a:rPr kumimoji="1" lang="ja-JP" altLang="en-US" dirty="0">
                <a:solidFill>
                  <a:schemeClr val="tx1"/>
                </a:solidFill>
              </a:rPr>
              <a:t>つまり、工夫したところはどこか</a:t>
            </a:r>
            <a:r>
              <a:rPr kumimoji="1" lang="en-US" altLang="ja-JP" dirty="0">
                <a:solidFill>
                  <a:schemeClr val="tx1"/>
                </a:solidFill>
              </a:rPr>
              <a:t>)</a:t>
            </a:r>
            <a:endParaRPr kumimoji="1" lang="ja-JP" altLang="en-US" dirty="0">
              <a:solidFill>
                <a:schemeClr val="tx1"/>
              </a:solidFill>
            </a:endParaRPr>
          </a:p>
        </p:txBody>
      </p:sp>
      <p:sp>
        <p:nvSpPr>
          <p:cNvPr id="39" name="吹き出し: 四角形 38">
            <a:extLst>
              <a:ext uri="{FF2B5EF4-FFF2-40B4-BE49-F238E27FC236}">
                <a16:creationId xmlns:a16="http://schemas.microsoft.com/office/drawing/2014/main" id="{DF80E323-6BCC-4658-A882-F219DF6C6C4B}"/>
              </a:ext>
            </a:extLst>
          </p:cNvPr>
          <p:cNvSpPr/>
          <p:nvPr/>
        </p:nvSpPr>
        <p:spPr>
          <a:xfrm>
            <a:off x="10257191" y="216000"/>
            <a:ext cx="1659989" cy="914337"/>
          </a:xfrm>
          <a:prstGeom prst="wedgeRectCallout">
            <a:avLst>
              <a:gd name="adj1" fmla="val -59261"/>
              <a:gd name="adj2" fmla="val 8742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K-SID: </a:t>
            </a:r>
            <a:r>
              <a:rPr kumimoji="1" lang="ja-JP" altLang="en-US" dirty="0">
                <a:solidFill>
                  <a:schemeClr val="tx1"/>
                </a:solidFill>
              </a:rPr>
              <a:t>初出で省略しない。</a:t>
            </a:r>
          </a:p>
        </p:txBody>
      </p:sp>
      <p:sp>
        <p:nvSpPr>
          <p:cNvPr id="41" name="吹き出し: 四角形 40">
            <a:extLst>
              <a:ext uri="{FF2B5EF4-FFF2-40B4-BE49-F238E27FC236}">
                <a16:creationId xmlns:a16="http://schemas.microsoft.com/office/drawing/2014/main" id="{7C36AEC9-CE0E-430C-95D2-B21FF3CF584D}"/>
              </a:ext>
            </a:extLst>
          </p:cNvPr>
          <p:cNvSpPr/>
          <p:nvPr/>
        </p:nvSpPr>
        <p:spPr>
          <a:xfrm>
            <a:off x="10530127" y="1717547"/>
            <a:ext cx="1507589" cy="501745"/>
          </a:xfrm>
          <a:prstGeom prst="wedgeRectCallout">
            <a:avLst>
              <a:gd name="adj1" fmla="val -73221"/>
              <a:gd name="adj2" fmla="val 556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「拡張」なの</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2602033376"/>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7177435" y="5085642"/>
            <a:ext cx="3853149"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3D6E773-C8F6-9877-4142-F397A5D6ADC3}"/>
              </a:ext>
            </a:extLst>
          </p:cNvPr>
          <p:cNvSpPr txBox="1"/>
          <p:nvPr/>
        </p:nvSpPr>
        <p:spPr>
          <a:xfrm>
            <a:off x="2195661" y="3237430"/>
            <a:ext cx="655257" cy="307777"/>
          </a:xfrm>
          <a:prstGeom prst="rect">
            <a:avLst/>
          </a:prstGeom>
          <a:noFill/>
        </p:spPr>
        <p:txBody>
          <a:bodyPr wrap="square" rtlCol="0">
            <a:spAutoFit/>
          </a:bodyPr>
          <a:lstStyle/>
          <a:p>
            <a:pPr algn="ctr"/>
            <a:r>
              <a:rPr kumimoji="1" lang="ja-JP" altLang="en-US" sz="1400" dirty="0"/>
              <a:t>入力</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86371" y="4940104"/>
            <a:ext cx="696022" cy="696022"/>
          </a:xfrm>
          <a:prstGeom prst="rect">
            <a:avLst/>
          </a:prstGeom>
        </p:spPr>
      </p:pic>
      <p:cxnSp>
        <p:nvCxnSpPr>
          <p:cNvPr id="7" name="直線矢印コネクタ 6">
            <a:extLst>
              <a:ext uri="{FF2B5EF4-FFF2-40B4-BE49-F238E27FC236}">
                <a16:creationId xmlns:a16="http://schemas.microsoft.com/office/drawing/2014/main" id="{C531BB82-68C6-9514-BD22-113AE863F9E9}"/>
              </a:ext>
            </a:extLst>
          </p:cNvPr>
          <p:cNvCxnSpPr>
            <a:cxnSpLocks/>
          </p:cNvCxnSpPr>
          <p:nvPr/>
        </p:nvCxnSpPr>
        <p:spPr>
          <a:xfrm flipH="1" flipV="1">
            <a:off x="274404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2739446"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a:cxnSpLocks/>
          </p:cNvCxnSpPr>
          <p:nvPr/>
        </p:nvCxnSpPr>
        <p:spPr>
          <a:xfrm flipV="1">
            <a:off x="2743688" y="3330804"/>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0614" y="2861679"/>
            <a:ext cx="321740" cy="321740"/>
          </a:xfrm>
          <a:prstGeom prst="rect">
            <a:avLst/>
          </a:prstGeom>
        </p:spPr>
      </p:pic>
      <p:sp>
        <p:nvSpPr>
          <p:cNvPr id="48" name="テキスト ボックス 47">
            <a:extLst>
              <a:ext uri="{FF2B5EF4-FFF2-40B4-BE49-F238E27FC236}">
                <a16:creationId xmlns:a16="http://schemas.microsoft.com/office/drawing/2014/main" id="{C18D0B88-1220-C6C3-1977-EFB688219C32}"/>
              </a:ext>
            </a:extLst>
          </p:cNvPr>
          <p:cNvSpPr txBox="1"/>
          <p:nvPr/>
        </p:nvSpPr>
        <p:spPr>
          <a:xfrm>
            <a:off x="4240231" y="3201799"/>
            <a:ext cx="541536" cy="307777"/>
          </a:xfrm>
          <a:prstGeom prst="rect">
            <a:avLst/>
          </a:prstGeom>
          <a:noFill/>
        </p:spPr>
        <p:txBody>
          <a:bodyPr wrap="square" rtlCol="0">
            <a:spAutoFit/>
          </a:bodyPr>
          <a:lstStyle/>
          <a:p>
            <a:pPr algn="ctr"/>
            <a:r>
              <a:rPr kumimoji="1" lang="ja-JP" altLang="en-US" sz="1400" dirty="0"/>
              <a:t>出力</a:t>
            </a:r>
          </a:p>
        </p:txBody>
      </p:sp>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4552" y="3535306"/>
            <a:ext cx="353864" cy="353864"/>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5348484" y="4781712"/>
                <a:ext cx="664265" cy="307777"/>
              </a:xfrm>
              <a:prstGeom prst="rect">
                <a:avLst/>
              </a:prstGeom>
              <a:noFill/>
            </p:spPr>
            <p:txBody>
              <a:bodyPr wrap="square" rtlCol="0">
                <a:spAutoFit/>
              </a:bodyPr>
              <a:lstStyle/>
              <a:p>
                <a:pPr algn="ctr"/>
                <a:r>
                  <a:rPr kumimoji="1" lang="ja-JP" altLang="en-US" sz="1400" dirty="0">
                    <a:solidFill>
                      <a:schemeClr val="accent4"/>
                    </a:solidFill>
                  </a:rPr>
                  <a:t>目標</a:t>
                </a:r>
                <a14:m>
                  <m:oMath xmlns:m="http://schemas.openxmlformats.org/officeDocument/2006/math">
                    <m:r>
                      <a:rPr kumimoji="1" lang="en-US" altLang="ja-JP" sz="1400" b="0" i="1" smtClean="0">
                        <a:solidFill>
                          <a:schemeClr val="accent4"/>
                        </a:solidFill>
                        <a:latin typeface="Cambria Math" panose="02040503050406030204" pitchFamily="18" charset="0"/>
                      </a:rPr>
                      <m:t>𝑟</m:t>
                    </m:r>
                  </m:oMath>
                </a14:m>
                <a:endParaRPr kumimoji="1" lang="ja-JP" altLang="en-US" sz="14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5348484" y="4781712"/>
                <a:ext cx="664265" cy="307777"/>
              </a:xfrm>
              <a:prstGeom prst="rect">
                <a:avLst/>
              </a:prstGeom>
              <a:blipFill>
                <a:blip r:embed="rId12"/>
                <a:stretch>
                  <a:fillRect t="-1961" b="-19608"/>
                </a:stretch>
              </a:blipFill>
            </p:spPr>
            <p:txBody>
              <a:bodyPr/>
              <a:lstStyle/>
              <a:p>
                <a:r>
                  <a:rPr lang="ja-JP" altLang="en-US">
                    <a:noFill/>
                  </a:rPr>
                  <a:t> </a:t>
                </a:r>
              </a:p>
            </p:txBody>
          </p:sp>
        </mc:Fallback>
      </mc:AlternateContent>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60589" y="5461740"/>
            <a:ext cx="398751" cy="398751"/>
          </a:xfrm>
          <a:prstGeom prst="rect">
            <a:avLst/>
          </a:prstGeom>
        </p:spPr>
      </p:pic>
      <p:cxnSp>
        <p:nvCxnSpPr>
          <p:cNvPr id="18" name="直線コネクタ 17">
            <a:extLst>
              <a:ext uri="{FF2B5EF4-FFF2-40B4-BE49-F238E27FC236}">
                <a16:creationId xmlns:a16="http://schemas.microsoft.com/office/drawing/2014/main" id="{42EB3309-9C1F-C063-9365-045D2B46EB3A}"/>
              </a:ext>
            </a:extLst>
          </p:cNvPr>
          <p:cNvCxnSpPr>
            <a:cxnSpLocks/>
          </p:cNvCxnSpPr>
          <p:nvPr/>
        </p:nvCxnSpPr>
        <p:spPr>
          <a:xfrm>
            <a:off x="2974865" y="3330804"/>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92AF3C-0759-32E3-231C-B4E7427FBA00}"/>
              </a:ext>
            </a:extLst>
          </p:cNvPr>
          <p:cNvCxnSpPr>
            <a:cxnSpLocks/>
          </p:cNvCxnSpPr>
          <p:nvPr/>
        </p:nvCxnSpPr>
        <p:spPr>
          <a:xfrm flipH="1">
            <a:off x="3307382" y="3191287"/>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462CB49-4730-6743-42E5-79FB51BF0C8A}"/>
              </a:ext>
            </a:extLst>
          </p:cNvPr>
          <p:cNvCxnSpPr>
            <a:cxnSpLocks/>
          </p:cNvCxnSpPr>
          <p:nvPr/>
        </p:nvCxnSpPr>
        <p:spPr>
          <a:xfrm flipH="1" flipV="1">
            <a:off x="3533339" y="3201231"/>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8CD4F85-8904-A867-FFC1-19F362D4EC19}"/>
                  </a:ext>
                </a:extLst>
              </p:cNvPr>
              <p:cNvSpPr txBox="1"/>
              <p:nvPr/>
            </p:nvSpPr>
            <p:spPr>
              <a:xfrm>
                <a:off x="29729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58" name="テキスト ボックス 57">
                <a:extLst>
                  <a:ext uri="{FF2B5EF4-FFF2-40B4-BE49-F238E27FC236}">
                    <a16:creationId xmlns:a16="http://schemas.microsoft.com/office/drawing/2014/main" id="{58CD4F85-8904-A867-FFC1-19F362D4EC19}"/>
                  </a:ext>
                </a:extLst>
              </p:cNvPr>
              <p:cNvSpPr txBox="1">
                <a:spLocks noRot="1" noChangeAspect="1" noMove="1" noResize="1" noEditPoints="1" noAdjustHandles="1" noChangeArrowheads="1" noChangeShapeType="1" noTextEdit="1"/>
              </p:cNvSpPr>
              <p:nvPr/>
            </p:nvSpPr>
            <p:spPr>
              <a:xfrm>
                <a:off x="2972982" y="3594491"/>
                <a:ext cx="655257" cy="307777"/>
              </a:xfrm>
              <a:prstGeom prst="rect">
                <a:avLst/>
              </a:prstGeom>
              <a:blipFill>
                <a:blip r:embed="rId15"/>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0906FCA-4CEC-510D-A0C9-043ACDA2E7FA}"/>
                  </a:ext>
                </a:extLst>
              </p:cNvPr>
              <p:cNvSpPr txBox="1"/>
              <p:nvPr/>
            </p:nvSpPr>
            <p:spPr>
              <a:xfrm>
                <a:off x="5281243" y="3297652"/>
                <a:ext cx="655257" cy="307777"/>
              </a:xfrm>
              <a:prstGeom prst="rect">
                <a:avLst/>
              </a:prstGeom>
              <a:noFill/>
            </p:spPr>
            <p:txBody>
              <a:bodyPr wrap="square" rtlCol="0">
                <a:spAutoFit/>
              </a:bodyPr>
              <a:lstStyle/>
              <a:p>
                <a:pPr algn="ctr"/>
                <a:r>
                  <a:rPr kumimoji="1" lang="ja-JP" altLang="en-US" sz="1400" dirty="0">
                    <a:solidFill>
                      <a:schemeClr val="accent2">
                        <a:lumMod val="75000"/>
                      </a:schemeClr>
                    </a:solidFill>
                  </a:rPr>
                  <a:t>予測</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65" name="テキスト ボックス 64">
                <a:extLst>
                  <a:ext uri="{FF2B5EF4-FFF2-40B4-BE49-F238E27FC236}">
                    <a16:creationId xmlns:a16="http://schemas.microsoft.com/office/drawing/2014/main" id="{70906FCA-4CEC-510D-A0C9-043ACDA2E7FA}"/>
                  </a:ext>
                </a:extLst>
              </p:cNvPr>
              <p:cNvSpPr txBox="1">
                <a:spLocks noRot="1" noChangeAspect="1" noMove="1" noResize="1" noEditPoints="1" noAdjustHandles="1" noChangeArrowheads="1" noChangeShapeType="1" noTextEdit="1"/>
              </p:cNvSpPr>
              <p:nvPr/>
            </p:nvSpPr>
            <p:spPr>
              <a:xfrm>
                <a:off x="5281243" y="3297652"/>
                <a:ext cx="655257" cy="307777"/>
              </a:xfrm>
              <a:prstGeom prst="rect">
                <a:avLst/>
              </a:prstGeom>
              <a:blipFill>
                <a:blip r:embed="rId16"/>
                <a:stretch>
                  <a:fillRect l="-1852" t="-4000" r="-26852" b="-20000"/>
                </a:stretch>
              </a:blipFill>
            </p:spPr>
            <p:txBody>
              <a:bodyPr/>
              <a:lstStyle/>
              <a:p>
                <a:r>
                  <a:rPr lang="ja-JP" altLang="en-US">
                    <a:noFill/>
                  </a:rPr>
                  <a:t> </a:t>
                </a:r>
              </a:p>
            </p:txBody>
          </p:sp>
        </mc:Fallback>
      </mc:AlternateContent>
      <p:cxnSp>
        <p:nvCxnSpPr>
          <p:cNvPr id="67" name="直線矢印コネクタ 66">
            <a:extLst>
              <a:ext uri="{FF2B5EF4-FFF2-40B4-BE49-F238E27FC236}">
                <a16:creationId xmlns:a16="http://schemas.microsoft.com/office/drawing/2014/main" id="{15D3C02A-2150-DF10-4531-92E2429348FD}"/>
              </a:ext>
            </a:extLst>
          </p:cNvPr>
          <p:cNvCxnSpPr>
            <a:cxnSpLocks/>
          </p:cNvCxnSpPr>
          <p:nvPr/>
        </p:nvCxnSpPr>
        <p:spPr>
          <a:xfrm>
            <a:off x="4721889"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B042342-20D8-3BA3-4616-4FC238B414A8}"/>
              </a:ext>
            </a:extLst>
          </p:cNvPr>
          <p:cNvCxnSpPr>
            <a:cxnSpLocks/>
          </p:cNvCxnSpPr>
          <p:nvPr/>
        </p:nvCxnSpPr>
        <p:spPr>
          <a:xfrm flipV="1">
            <a:off x="4726131" y="3116931"/>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7AD04AE-F7EC-528A-59CC-43545555FE11}"/>
              </a:ext>
            </a:extLst>
          </p:cNvPr>
          <p:cNvCxnSpPr>
            <a:cxnSpLocks/>
          </p:cNvCxnSpPr>
          <p:nvPr/>
        </p:nvCxnSpPr>
        <p:spPr>
          <a:xfrm>
            <a:off x="4976709" y="3143001"/>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06570DC-BF97-6577-2068-CD1081B6DE47}"/>
              </a:ext>
            </a:extLst>
          </p:cNvPr>
          <p:cNvCxnSpPr>
            <a:cxnSpLocks/>
          </p:cNvCxnSpPr>
          <p:nvPr/>
        </p:nvCxnSpPr>
        <p:spPr>
          <a:xfrm flipH="1">
            <a:off x="5249004" y="3303668"/>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501993B-8376-6C55-F973-50F4DFA08171}"/>
              </a:ext>
            </a:extLst>
          </p:cNvPr>
          <p:cNvCxnSpPr>
            <a:cxnSpLocks/>
          </p:cNvCxnSpPr>
          <p:nvPr/>
        </p:nvCxnSpPr>
        <p:spPr>
          <a:xfrm flipH="1" flipV="1">
            <a:off x="5497085" y="3300710"/>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2BED6E47-8A6F-0AE2-EFC1-7E3660C89A68}"/>
                  </a:ext>
                </a:extLst>
              </p:cNvPr>
              <p:cNvSpPr txBox="1"/>
              <p:nvPr/>
            </p:nvSpPr>
            <p:spPr>
              <a:xfrm>
                <a:off x="49880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74" name="テキスト ボックス 73">
                <a:extLst>
                  <a:ext uri="{FF2B5EF4-FFF2-40B4-BE49-F238E27FC236}">
                    <a16:creationId xmlns:a16="http://schemas.microsoft.com/office/drawing/2014/main" id="{2BED6E47-8A6F-0AE2-EFC1-7E3660C89A68}"/>
                  </a:ext>
                </a:extLst>
              </p:cNvPr>
              <p:cNvSpPr txBox="1">
                <a:spLocks noRot="1" noChangeAspect="1" noMove="1" noResize="1" noEditPoints="1" noAdjustHandles="1" noChangeArrowheads="1" noChangeShapeType="1" noTextEdit="1"/>
              </p:cNvSpPr>
              <p:nvPr/>
            </p:nvSpPr>
            <p:spPr>
              <a:xfrm>
                <a:off x="4988082" y="3594491"/>
                <a:ext cx="655257" cy="307777"/>
              </a:xfrm>
              <a:prstGeom prst="rect">
                <a:avLst/>
              </a:prstGeom>
              <a:blipFill>
                <a:blip r:embed="rId17"/>
                <a:stretch>
                  <a:fillRect t="-4000" b="-20000"/>
                </a:stretch>
              </a:blipFill>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0BD957FB-D5DA-8485-06C6-B5A034AE930C}"/>
              </a:ext>
            </a:extLst>
          </p:cNvPr>
          <p:cNvCxnSpPr>
            <a:cxnSpLocks/>
          </p:cNvCxnSpPr>
          <p:nvPr/>
        </p:nvCxnSpPr>
        <p:spPr>
          <a:xfrm flipV="1">
            <a:off x="4725015" y="3265727"/>
            <a:ext cx="230842" cy="23989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33366E5-1264-2F41-AEB5-4CA620A32C68}"/>
              </a:ext>
            </a:extLst>
          </p:cNvPr>
          <p:cNvCxnSpPr>
            <a:cxnSpLocks/>
          </p:cNvCxnSpPr>
          <p:nvPr/>
        </p:nvCxnSpPr>
        <p:spPr>
          <a:xfrm>
            <a:off x="4955857" y="3265727"/>
            <a:ext cx="336647" cy="6128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9728DFE-FB67-E9A5-AF2D-CA98DEF51793}"/>
              </a:ext>
            </a:extLst>
          </p:cNvPr>
          <p:cNvCxnSpPr>
            <a:cxnSpLocks/>
          </p:cNvCxnSpPr>
          <p:nvPr/>
        </p:nvCxnSpPr>
        <p:spPr>
          <a:xfrm flipH="1">
            <a:off x="5288709" y="3252312"/>
            <a:ext cx="207440" cy="7470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32A6A77-C85C-4688-5A44-F3A08A7186AA}"/>
              </a:ext>
            </a:extLst>
          </p:cNvPr>
          <p:cNvCxnSpPr>
            <a:cxnSpLocks/>
          </p:cNvCxnSpPr>
          <p:nvPr/>
        </p:nvCxnSpPr>
        <p:spPr>
          <a:xfrm flipH="1">
            <a:off x="5504331" y="3184375"/>
            <a:ext cx="335412" cy="56914"/>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0885C16-0BF0-00CE-2646-B6761E45407D}"/>
              </a:ext>
            </a:extLst>
          </p:cNvPr>
          <p:cNvCxnSpPr>
            <a:cxnSpLocks/>
          </p:cNvCxnSpPr>
          <p:nvPr/>
        </p:nvCxnSpPr>
        <p:spPr>
          <a:xfrm flipH="1" flipV="1">
            <a:off x="471345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4F46ACE-AEB8-1B57-9AA8-8F5B3839A223}"/>
                  </a:ext>
                </a:extLst>
              </p:cNvPr>
              <p:cNvSpPr txBox="1"/>
              <p:nvPr/>
            </p:nvSpPr>
            <p:spPr>
              <a:xfrm>
                <a:off x="5290526" y="2834555"/>
                <a:ext cx="655257" cy="307777"/>
              </a:xfrm>
              <a:prstGeom prst="rect">
                <a:avLst/>
              </a:prstGeom>
              <a:noFill/>
            </p:spPr>
            <p:txBody>
              <a:bodyPr wrap="square" rtlCol="0">
                <a:spAutoFit/>
              </a:bodyPr>
              <a:lstStyle/>
              <a:p>
                <a:pPr algn="ctr"/>
                <a:r>
                  <a:rPr kumimoji="1" lang="ja-JP" altLang="en-US" sz="1400" dirty="0">
                    <a:solidFill>
                      <a:schemeClr val="accent1"/>
                    </a:solidFill>
                  </a:rPr>
                  <a:t>実績</a:t>
                </a:r>
                <a14:m>
                  <m:oMath xmlns:m="http://schemas.openxmlformats.org/officeDocument/2006/math">
                    <m:r>
                      <a:rPr kumimoji="1" lang="en-US" altLang="ja-JP" sz="1400" b="0" i="1" smtClean="0">
                        <a:solidFill>
                          <a:schemeClr val="accent1"/>
                        </a:solidFill>
                        <a:latin typeface="Cambria Math" panose="02040503050406030204" pitchFamily="18" charset="0"/>
                      </a:rPr>
                      <m:t>𝑦</m:t>
                    </m:r>
                  </m:oMath>
                </a14:m>
                <a:endParaRPr kumimoji="1" lang="ja-JP" altLang="en-US" sz="1400" dirty="0">
                  <a:solidFill>
                    <a:schemeClr val="accent1"/>
                  </a:solidFill>
                </a:endParaRPr>
              </a:p>
            </p:txBody>
          </p:sp>
        </mc:Choice>
        <mc:Fallback xmlns="">
          <p:sp>
            <p:nvSpPr>
              <p:cNvPr id="88" name="テキスト ボックス 87">
                <a:extLst>
                  <a:ext uri="{FF2B5EF4-FFF2-40B4-BE49-F238E27FC236}">
                    <a16:creationId xmlns:a16="http://schemas.microsoft.com/office/drawing/2014/main" id="{54F46ACE-AEB8-1B57-9AA8-8F5B3839A223}"/>
                  </a:ext>
                </a:extLst>
              </p:cNvPr>
              <p:cNvSpPr txBox="1">
                <a:spLocks noRot="1" noChangeAspect="1" noMove="1" noResize="1" noEditPoints="1" noAdjustHandles="1" noChangeArrowheads="1" noChangeShapeType="1" noTextEdit="1"/>
              </p:cNvSpPr>
              <p:nvPr/>
            </p:nvSpPr>
            <p:spPr>
              <a:xfrm>
                <a:off x="5290526" y="2834555"/>
                <a:ext cx="655257" cy="307777"/>
              </a:xfrm>
              <a:prstGeom prst="rect">
                <a:avLst/>
              </a:prstGeom>
              <a:blipFill>
                <a:blip r:embed="rId18"/>
                <a:stretch>
                  <a:fillRect l="-1869" t="-4000" b="-20000"/>
                </a:stretch>
              </a:blipFill>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704C6BDE-3EF1-4D6C-D18E-C4DD92E40DF7}"/>
              </a:ext>
            </a:extLst>
          </p:cNvPr>
          <p:cNvSpPr txBox="1"/>
          <p:nvPr/>
        </p:nvSpPr>
        <p:spPr>
          <a:xfrm>
            <a:off x="2201953" y="4977899"/>
            <a:ext cx="655257" cy="523220"/>
          </a:xfrm>
          <a:prstGeom prst="rect">
            <a:avLst/>
          </a:prstGeom>
          <a:noFill/>
        </p:spPr>
        <p:txBody>
          <a:bodyPr wrap="square" rtlCol="0">
            <a:spAutoFit/>
          </a:bodyPr>
          <a:lstStyle/>
          <a:p>
            <a:pPr algn="ctr"/>
            <a:r>
              <a:rPr kumimoji="1" lang="ja-JP" altLang="en-US" sz="1400" dirty="0"/>
              <a:t>制御入力</a:t>
            </a:r>
          </a:p>
        </p:txBody>
      </p:sp>
      <p:cxnSp>
        <p:nvCxnSpPr>
          <p:cNvPr id="98" name="直線矢印コネクタ 97">
            <a:extLst>
              <a:ext uri="{FF2B5EF4-FFF2-40B4-BE49-F238E27FC236}">
                <a16:creationId xmlns:a16="http://schemas.microsoft.com/office/drawing/2014/main" id="{8C9DB567-31E7-48C4-465D-76564121A310}"/>
              </a:ext>
            </a:extLst>
          </p:cNvPr>
          <p:cNvCxnSpPr>
            <a:cxnSpLocks/>
          </p:cNvCxnSpPr>
          <p:nvPr/>
        </p:nvCxnSpPr>
        <p:spPr>
          <a:xfrm flipH="1" flipV="1">
            <a:off x="2790487" y="4926657"/>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12656A79-D206-B446-6D43-3BB061AE9016}"/>
              </a:ext>
            </a:extLst>
          </p:cNvPr>
          <p:cNvCxnSpPr>
            <a:cxnSpLocks/>
          </p:cNvCxnSpPr>
          <p:nvPr/>
        </p:nvCxnSpPr>
        <p:spPr>
          <a:xfrm>
            <a:off x="2785886" y="5522054"/>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2F3F3F-DA42-0B52-22F7-64BF6139FA92}"/>
              </a:ext>
            </a:extLst>
          </p:cNvPr>
          <p:cNvCxnSpPr>
            <a:cxnSpLocks/>
          </p:cNvCxnSpPr>
          <p:nvPr/>
        </p:nvCxnSpPr>
        <p:spPr>
          <a:xfrm flipV="1">
            <a:off x="2790128" y="5233136"/>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62432B9-8127-584F-967C-0B3012E3E1C2}"/>
              </a:ext>
            </a:extLst>
          </p:cNvPr>
          <p:cNvCxnSpPr>
            <a:cxnSpLocks/>
          </p:cNvCxnSpPr>
          <p:nvPr/>
        </p:nvCxnSpPr>
        <p:spPr>
          <a:xfrm>
            <a:off x="3021305" y="5233136"/>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30984F72-5981-23B6-E5F5-647FC0C288F3}"/>
              </a:ext>
            </a:extLst>
          </p:cNvPr>
          <p:cNvCxnSpPr>
            <a:cxnSpLocks/>
          </p:cNvCxnSpPr>
          <p:nvPr/>
        </p:nvCxnSpPr>
        <p:spPr>
          <a:xfrm flipH="1">
            <a:off x="3353822" y="5093619"/>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C2B0E3D-E845-9A69-447A-F03F55C3106A}"/>
              </a:ext>
            </a:extLst>
          </p:cNvPr>
          <p:cNvCxnSpPr>
            <a:cxnSpLocks/>
          </p:cNvCxnSpPr>
          <p:nvPr/>
        </p:nvCxnSpPr>
        <p:spPr>
          <a:xfrm flipH="1" flipV="1">
            <a:off x="3579779" y="5103563"/>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06AACE1-F030-2334-649B-69CBD8C9FE60}"/>
                  </a:ext>
                </a:extLst>
              </p:cNvPr>
              <p:cNvSpPr txBox="1"/>
              <p:nvPr/>
            </p:nvSpPr>
            <p:spPr>
              <a:xfrm>
                <a:off x="3019422" y="5496823"/>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606AACE1-F030-2334-649B-69CBD8C9FE60}"/>
                  </a:ext>
                </a:extLst>
              </p:cNvPr>
              <p:cNvSpPr txBox="1">
                <a:spLocks noRot="1" noChangeAspect="1" noMove="1" noResize="1" noEditPoints="1" noAdjustHandles="1" noChangeArrowheads="1" noChangeShapeType="1" noTextEdit="1"/>
              </p:cNvSpPr>
              <p:nvPr/>
            </p:nvSpPr>
            <p:spPr>
              <a:xfrm>
                <a:off x="3019422" y="5496823"/>
                <a:ext cx="655257" cy="307777"/>
              </a:xfrm>
              <a:prstGeom prst="rect">
                <a:avLst/>
              </a:prstGeom>
              <a:blipFill>
                <a:blip r:embed="rId17"/>
                <a:stretch>
                  <a:fillRect t="-4000" b="-20000"/>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56047555-D142-83F0-2830-E08087E91710}"/>
              </a:ext>
            </a:extLst>
          </p:cNvPr>
          <p:cNvSpPr txBox="1"/>
          <p:nvPr/>
        </p:nvSpPr>
        <p:spPr>
          <a:xfrm>
            <a:off x="4262764" y="5110000"/>
            <a:ext cx="541536" cy="307777"/>
          </a:xfrm>
          <a:prstGeom prst="rect">
            <a:avLst/>
          </a:prstGeom>
          <a:noFill/>
        </p:spPr>
        <p:txBody>
          <a:bodyPr wrap="square" rtlCol="0">
            <a:spAutoFit/>
          </a:bodyPr>
          <a:lstStyle/>
          <a:p>
            <a:pPr algn="ctr"/>
            <a:r>
              <a:rPr kumimoji="1" lang="ja-JP" altLang="en-US" sz="1400" dirty="0"/>
              <a:t>出力</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208E2AD6-866D-C4DB-31A2-615FD42E1B0D}"/>
                  </a:ext>
                </a:extLst>
              </p:cNvPr>
              <p:cNvSpPr txBox="1"/>
              <p:nvPr/>
            </p:nvSpPr>
            <p:spPr>
              <a:xfrm>
                <a:off x="5303776" y="5205853"/>
                <a:ext cx="876585" cy="307777"/>
              </a:xfrm>
              <a:prstGeom prst="rect">
                <a:avLst/>
              </a:prstGeom>
              <a:noFill/>
            </p:spPr>
            <p:txBody>
              <a:bodyPr wrap="square" rtlCol="0">
                <a:spAutoFit/>
              </a:bodyPr>
              <a:lstStyle/>
              <a:p>
                <a:pPr algn="ctr"/>
                <a:r>
                  <a:rPr kumimoji="1" lang="ja-JP" altLang="en-US" sz="1400" dirty="0">
                    <a:solidFill>
                      <a:schemeClr val="accent2">
                        <a:lumMod val="75000"/>
                      </a:schemeClr>
                    </a:solidFill>
                  </a:rPr>
                  <a:t>制御量</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114" name="テキスト ボックス 113">
                <a:extLst>
                  <a:ext uri="{FF2B5EF4-FFF2-40B4-BE49-F238E27FC236}">
                    <a16:creationId xmlns:a16="http://schemas.microsoft.com/office/drawing/2014/main" id="{208E2AD6-866D-C4DB-31A2-615FD42E1B0D}"/>
                  </a:ext>
                </a:extLst>
              </p:cNvPr>
              <p:cNvSpPr txBox="1">
                <a:spLocks noRot="1" noChangeAspect="1" noMove="1" noResize="1" noEditPoints="1" noAdjustHandles="1" noChangeArrowheads="1" noChangeShapeType="1" noTextEdit="1"/>
              </p:cNvSpPr>
              <p:nvPr/>
            </p:nvSpPr>
            <p:spPr>
              <a:xfrm>
                <a:off x="5303776" y="5205853"/>
                <a:ext cx="876585" cy="307777"/>
              </a:xfrm>
              <a:prstGeom prst="rect">
                <a:avLst/>
              </a:prstGeom>
              <a:blipFill>
                <a:blip r:embed="rId19"/>
                <a:stretch>
                  <a:fillRect t="-4000" r="-18056" b="-20000"/>
                </a:stretch>
              </a:blipFill>
            </p:spPr>
            <p:txBody>
              <a:bodyPr/>
              <a:lstStyle/>
              <a:p>
                <a:r>
                  <a:rPr lang="ja-JP" altLang="en-US">
                    <a:noFill/>
                  </a:rPr>
                  <a:t> </a:t>
                </a:r>
              </a:p>
            </p:txBody>
          </p:sp>
        </mc:Fallback>
      </mc:AlternateContent>
      <p:cxnSp>
        <p:nvCxnSpPr>
          <p:cNvPr id="115" name="直線矢印コネクタ 114">
            <a:extLst>
              <a:ext uri="{FF2B5EF4-FFF2-40B4-BE49-F238E27FC236}">
                <a16:creationId xmlns:a16="http://schemas.microsoft.com/office/drawing/2014/main" id="{5795D8D4-13EB-8D14-FCB2-5716BF86F482}"/>
              </a:ext>
            </a:extLst>
          </p:cNvPr>
          <p:cNvCxnSpPr>
            <a:cxnSpLocks/>
          </p:cNvCxnSpPr>
          <p:nvPr/>
        </p:nvCxnSpPr>
        <p:spPr>
          <a:xfrm>
            <a:off x="4744422" y="5527923"/>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50C2D9F-1A14-4476-04B0-FCAA4006D020}"/>
              </a:ext>
            </a:extLst>
          </p:cNvPr>
          <p:cNvCxnSpPr>
            <a:cxnSpLocks/>
          </p:cNvCxnSpPr>
          <p:nvPr/>
        </p:nvCxnSpPr>
        <p:spPr>
          <a:xfrm flipV="1">
            <a:off x="4748664" y="5025132"/>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1AFF0578-6378-1714-8F07-D3D7AD5121A2}"/>
              </a:ext>
            </a:extLst>
          </p:cNvPr>
          <p:cNvCxnSpPr>
            <a:cxnSpLocks/>
          </p:cNvCxnSpPr>
          <p:nvPr/>
        </p:nvCxnSpPr>
        <p:spPr>
          <a:xfrm>
            <a:off x="4999242" y="5051202"/>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05B0A82-F12D-94D7-F727-E8EDB0B66BCB}"/>
              </a:ext>
            </a:extLst>
          </p:cNvPr>
          <p:cNvCxnSpPr>
            <a:cxnSpLocks/>
          </p:cNvCxnSpPr>
          <p:nvPr/>
        </p:nvCxnSpPr>
        <p:spPr>
          <a:xfrm flipH="1">
            <a:off x="5271537" y="5203705"/>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6315941C-96B8-3BF1-5708-58322520EB84}"/>
              </a:ext>
            </a:extLst>
          </p:cNvPr>
          <p:cNvCxnSpPr>
            <a:cxnSpLocks/>
          </p:cNvCxnSpPr>
          <p:nvPr/>
        </p:nvCxnSpPr>
        <p:spPr>
          <a:xfrm flipH="1" flipV="1">
            <a:off x="5519618" y="5200747"/>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E53B4319-EB7F-C95C-F19D-0AF24459D8E8}"/>
                  </a:ext>
                </a:extLst>
              </p:cNvPr>
              <p:cNvSpPr txBox="1"/>
              <p:nvPr/>
            </p:nvSpPr>
            <p:spPr>
              <a:xfrm>
                <a:off x="5010615" y="5502692"/>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E53B4319-EB7F-C95C-F19D-0AF24459D8E8}"/>
                  </a:ext>
                </a:extLst>
              </p:cNvPr>
              <p:cNvSpPr txBox="1">
                <a:spLocks noRot="1" noChangeAspect="1" noMove="1" noResize="1" noEditPoints="1" noAdjustHandles="1" noChangeArrowheads="1" noChangeShapeType="1" noTextEdit="1"/>
              </p:cNvSpPr>
              <p:nvPr/>
            </p:nvSpPr>
            <p:spPr>
              <a:xfrm>
                <a:off x="5010615" y="5502692"/>
                <a:ext cx="655257" cy="307777"/>
              </a:xfrm>
              <a:prstGeom prst="rect">
                <a:avLst/>
              </a:prstGeom>
              <a:blipFill>
                <a:blip r:embed="rId15"/>
                <a:stretch>
                  <a:fillRect t="-4000" b="-20000"/>
                </a:stretch>
              </a:blipFill>
            </p:spPr>
            <p:txBody>
              <a:bodyPr/>
              <a:lstStyle/>
              <a:p>
                <a:r>
                  <a:rPr lang="ja-JP" altLang="en-US">
                    <a:noFill/>
                  </a:rPr>
                  <a:t> </a:t>
                </a:r>
              </a:p>
            </p:txBody>
          </p:sp>
        </mc:Fallback>
      </mc:AlternateContent>
      <p:cxnSp>
        <p:nvCxnSpPr>
          <p:cNvPr id="125" name="直線矢印コネクタ 124">
            <a:extLst>
              <a:ext uri="{FF2B5EF4-FFF2-40B4-BE49-F238E27FC236}">
                <a16:creationId xmlns:a16="http://schemas.microsoft.com/office/drawing/2014/main" id="{294987D5-4739-B38D-41E5-F951DCBB7347}"/>
              </a:ext>
            </a:extLst>
          </p:cNvPr>
          <p:cNvCxnSpPr>
            <a:cxnSpLocks/>
          </p:cNvCxnSpPr>
          <p:nvPr/>
        </p:nvCxnSpPr>
        <p:spPr>
          <a:xfrm flipH="1" flipV="1">
            <a:off x="4735990" y="4932526"/>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6" name="グラフィックス 125" descr="歯車付きの頭 単色塗りつぶし">
            <a:extLst>
              <a:ext uri="{FF2B5EF4-FFF2-40B4-BE49-F238E27FC236}">
                <a16:creationId xmlns:a16="http://schemas.microsoft.com/office/drawing/2014/main" id="{F48909CB-65C1-D594-BE69-ABB7BBDD6F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0917" y="5500245"/>
            <a:ext cx="321740" cy="321740"/>
          </a:xfrm>
          <a:prstGeom prst="rect">
            <a:avLst/>
          </a:prstGeom>
        </p:spPr>
      </p:pic>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735193" y="5105459"/>
            <a:ext cx="1206561"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二等辺三角形 32">
            <a:extLst>
              <a:ext uri="{FF2B5EF4-FFF2-40B4-BE49-F238E27FC236}">
                <a16:creationId xmlns:a16="http://schemas.microsoft.com/office/drawing/2014/main" id="{D43583E6-36AE-F743-43A1-7EE387C194F6}"/>
              </a:ext>
            </a:extLst>
          </p:cNvPr>
          <p:cNvSpPr/>
          <p:nvPr/>
        </p:nvSpPr>
        <p:spPr>
          <a:xfrm rot="5400000">
            <a:off x="4095362" y="5085568"/>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28" name="二等辺三角形 32">
            <a:extLst>
              <a:ext uri="{FF2B5EF4-FFF2-40B4-BE49-F238E27FC236}">
                <a16:creationId xmlns:a16="http://schemas.microsoft.com/office/drawing/2014/main" id="{F4F8BB61-84F0-AADE-24BD-CBFDB51C2E9C}"/>
              </a:ext>
            </a:extLst>
          </p:cNvPr>
          <p:cNvSpPr/>
          <p:nvPr/>
        </p:nvSpPr>
        <p:spPr>
          <a:xfrm rot="16200000">
            <a:off x="4056400" y="5287455"/>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129" name="直線コネクタ 128">
            <a:extLst>
              <a:ext uri="{FF2B5EF4-FFF2-40B4-BE49-F238E27FC236}">
                <a16:creationId xmlns:a16="http://schemas.microsoft.com/office/drawing/2014/main" id="{E8075A63-11B5-D93D-025D-01F9DB1891A3}"/>
              </a:ext>
            </a:extLst>
          </p:cNvPr>
          <p:cNvCxnSpPr>
            <a:cxnSpLocks/>
          </p:cNvCxnSpPr>
          <p:nvPr/>
        </p:nvCxnSpPr>
        <p:spPr>
          <a:xfrm>
            <a:off x="2781697" y="5109050"/>
            <a:ext cx="244869" cy="6945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DFEDC085-70B5-0193-893F-1E6C0ECDE414}"/>
              </a:ext>
            </a:extLst>
          </p:cNvPr>
          <p:cNvCxnSpPr>
            <a:cxnSpLocks/>
          </p:cNvCxnSpPr>
          <p:nvPr/>
        </p:nvCxnSpPr>
        <p:spPr>
          <a:xfrm flipV="1">
            <a:off x="3026566" y="5020436"/>
            <a:ext cx="320595" cy="15807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1B4A9A89-C985-8DCF-483C-A6CCF59EBB25}"/>
              </a:ext>
            </a:extLst>
          </p:cNvPr>
          <p:cNvCxnSpPr>
            <a:cxnSpLocks/>
          </p:cNvCxnSpPr>
          <p:nvPr/>
        </p:nvCxnSpPr>
        <p:spPr>
          <a:xfrm flipH="1" flipV="1">
            <a:off x="3358009" y="5020436"/>
            <a:ext cx="240368" cy="2665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8869F33-4F29-9D69-D4F5-182DDB8857DB}"/>
              </a:ext>
            </a:extLst>
          </p:cNvPr>
          <p:cNvCxnSpPr>
            <a:cxnSpLocks/>
          </p:cNvCxnSpPr>
          <p:nvPr/>
        </p:nvCxnSpPr>
        <p:spPr>
          <a:xfrm flipH="1">
            <a:off x="3575040" y="4977899"/>
            <a:ext cx="307869" cy="70032"/>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E9942849-1B3D-C033-D75C-9680E47DC50D}"/>
              </a:ext>
            </a:extLst>
          </p:cNvPr>
          <p:cNvSpPr txBox="1"/>
          <p:nvPr/>
        </p:nvSpPr>
        <p:spPr>
          <a:xfrm>
            <a:off x="2721792" y="4739314"/>
            <a:ext cx="876585" cy="307777"/>
          </a:xfrm>
          <a:prstGeom prst="rect">
            <a:avLst/>
          </a:prstGeom>
          <a:noFill/>
        </p:spPr>
        <p:txBody>
          <a:bodyPr wrap="square" rtlCol="0">
            <a:spAutoFit/>
          </a:bodyPr>
          <a:lstStyle/>
          <a:p>
            <a:pPr algn="ctr"/>
            <a:r>
              <a:rPr kumimoji="1" lang="ja-JP" altLang="en-US" sz="1400" dirty="0">
                <a:solidFill>
                  <a:schemeClr val="accent1"/>
                </a:solidFill>
              </a:rPr>
              <a:t>調整済</a:t>
            </a:r>
          </a:p>
        </p:txBody>
      </p:sp>
      <p:sp>
        <p:nvSpPr>
          <p:cNvPr id="141" name="テキスト ボックス 140">
            <a:extLst>
              <a:ext uri="{FF2B5EF4-FFF2-40B4-BE49-F238E27FC236}">
                <a16:creationId xmlns:a16="http://schemas.microsoft.com/office/drawing/2014/main" id="{7B6E3788-6420-7332-8D5F-A3F0A01C8AAC}"/>
              </a:ext>
            </a:extLst>
          </p:cNvPr>
          <p:cNvSpPr txBox="1"/>
          <p:nvPr/>
        </p:nvSpPr>
        <p:spPr>
          <a:xfrm>
            <a:off x="3079849" y="5216648"/>
            <a:ext cx="796895" cy="307777"/>
          </a:xfrm>
          <a:prstGeom prst="rect">
            <a:avLst/>
          </a:prstGeom>
          <a:noFill/>
        </p:spPr>
        <p:txBody>
          <a:bodyPr wrap="square" rtlCol="0">
            <a:spAutoFit/>
          </a:bodyPr>
          <a:lstStyle/>
          <a:p>
            <a:pPr algn="ctr"/>
            <a:r>
              <a:rPr kumimoji="1" lang="ja-JP" altLang="en-US" sz="1400" dirty="0"/>
              <a:t>初期値</a:t>
            </a:r>
          </a:p>
        </p:txBody>
      </p:sp>
      <p:pic>
        <p:nvPicPr>
          <p:cNvPr id="6" name="グラフィックス 5" descr="工場 単色塗りつぶし">
            <a:extLst>
              <a:ext uri="{FF2B5EF4-FFF2-40B4-BE49-F238E27FC236}">
                <a16:creationId xmlns:a16="http://schemas.microsoft.com/office/drawing/2014/main" id="{FE94AA2B-C279-0287-C0E5-44C05CD4DBE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83970" y="4772607"/>
            <a:ext cx="353864" cy="353864"/>
          </a:xfrm>
          <a:prstGeom prst="rect">
            <a:avLst/>
          </a:prstGeom>
        </p:spPr>
      </p:pic>
      <p:sp>
        <p:nvSpPr>
          <p:cNvPr id="12" name="二等辺三角形 32">
            <a:extLst>
              <a:ext uri="{FF2B5EF4-FFF2-40B4-BE49-F238E27FC236}">
                <a16:creationId xmlns:a16="http://schemas.microsoft.com/office/drawing/2014/main" id="{4CA56A68-D19C-FD9C-BEAE-0DC2CBEBB680}"/>
              </a:ext>
            </a:extLst>
          </p:cNvPr>
          <p:cNvSpPr/>
          <p:nvPr/>
        </p:nvSpPr>
        <p:spPr>
          <a:xfrm rot="5400000">
            <a:off x="4047841" y="3129490"/>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4" name="二等辺三角形 32">
            <a:extLst>
              <a:ext uri="{FF2B5EF4-FFF2-40B4-BE49-F238E27FC236}">
                <a16:creationId xmlns:a16="http://schemas.microsoft.com/office/drawing/2014/main" id="{5AF60979-BBCA-7C78-ECE8-1BA6855ECC39}"/>
              </a:ext>
            </a:extLst>
          </p:cNvPr>
          <p:cNvSpPr/>
          <p:nvPr/>
        </p:nvSpPr>
        <p:spPr>
          <a:xfrm rot="5400000">
            <a:off x="4047841" y="3358727"/>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12" name="吹き出し: 円形 111">
            <a:extLst>
              <a:ext uri="{FF2B5EF4-FFF2-40B4-BE49-F238E27FC236}">
                <a16:creationId xmlns:a16="http://schemas.microsoft.com/office/drawing/2014/main" id="{E14088B7-6CD2-3206-9049-8B5E565EEE73}"/>
              </a:ext>
            </a:extLst>
          </p:cNvPr>
          <p:cNvSpPr/>
          <p:nvPr/>
        </p:nvSpPr>
        <p:spPr>
          <a:xfrm>
            <a:off x="5399657" y="3863926"/>
            <a:ext cx="1286890" cy="296808"/>
          </a:xfrm>
          <a:prstGeom prst="wedgeEllipseCallout">
            <a:avLst>
              <a:gd name="adj1" fmla="val -17207"/>
              <a:gd name="adj2" fmla="val -849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5452555" y="5759434"/>
            <a:ext cx="1286890" cy="296808"/>
          </a:xfrm>
          <a:prstGeom prst="wedgeEllipseCallout">
            <a:avLst>
              <a:gd name="adj1" fmla="val -24884"/>
              <a:gd name="adj2" fmla="val -904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定常偏差</a:t>
            </a:r>
          </a:p>
        </p:txBody>
      </p:sp>
      <p:sp>
        <p:nvSpPr>
          <p:cNvPr id="84" name="吹き出し: 四角形 83">
            <a:extLst>
              <a:ext uri="{FF2B5EF4-FFF2-40B4-BE49-F238E27FC236}">
                <a16:creationId xmlns:a16="http://schemas.microsoft.com/office/drawing/2014/main" id="{E9E7EEE9-6584-474D-AE4E-CFD1829DAD00}"/>
              </a:ext>
            </a:extLst>
          </p:cNvPr>
          <p:cNvSpPr/>
          <p:nvPr/>
        </p:nvSpPr>
        <p:spPr>
          <a:xfrm>
            <a:off x="3575040" y="156263"/>
            <a:ext cx="4931386" cy="724213"/>
          </a:xfrm>
          <a:prstGeom prst="wedgeRectCallout">
            <a:avLst>
              <a:gd name="adj1" fmla="val -73221"/>
              <a:gd name="adj2" fmla="val 556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どう拡張したから、何を検証したいのか、のつなぎがないので、理解しにくい。なぜ制御性能を評価するのか。</a:t>
            </a:r>
          </a:p>
        </p:txBody>
      </p:sp>
      <p:sp>
        <p:nvSpPr>
          <p:cNvPr id="85" name="吹き出し: 四角形 84">
            <a:extLst>
              <a:ext uri="{FF2B5EF4-FFF2-40B4-BE49-F238E27FC236}">
                <a16:creationId xmlns:a16="http://schemas.microsoft.com/office/drawing/2014/main" id="{73A9A336-669D-403E-B6E2-77371CA80DE5}"/>
              </a:ext>
            </a:extLst>
          </p:cNvPr>
          <p:cNvSpPr/>
          <p:nvPr/>
        </p:nvSpPr>
        <p:spPr>
          <a:xfrm>
            <a:off x="8593510" y="241194"/>
            <a:ext cx="3501355" cy="1158352"/>
          </a:xfrm>
          <a:prstGeom prst="wedgeRectCallout">
            <a:avLst>
              <a:gd name="adj1" fmla="val -28244"/>
              <a:gd name="adj2" fmla="val 7965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solidFill>
                  <a:schemeClr val="tx1"/>
                </a:solidFill>
              </a:rPr>
              <a:t>FIR</a:t>
            </a:r>
            <a:r>
              <a:rPr kumimoji="1" lang="ja-JP" altLang="en-US" dirty="0">
                <a:solidFill>
                  <a:schemeClr val="tx1"/>
                </a:solidFill>
              </a:rPr>
              <a:t>を「静的」と言うかチェック。一般的には応答が時間の関数であれば、内部状態がなくても動的システムに入るかも。</a:t>
            </a:r>
          </a:p>
        </p:txBody>
      </p:sp>
      <p:sp>
        <p:nvSpPr>
          <p:cNvPr id="86" name="吹き出し: 四角形 85">
            <a:extLst>
              <a:ext uri="{FF2B5EF4-FFF2-40B4-BE49-F238E27FC236}">
                <a16:creationId xmlns:a16="http://schemas.microsoft.com/office/drawing/2014/main" id="{8320241A-927F-4C1A-8229-D902E5052468}"/>
              </a:ext>
            </a:extLst>
          </p:cNvPr>
          <p:cNvSpPr/>
          <p:nvPr/>
        </p:nvSpPr>
        <p:spPr>
          <a:xfrm>
            <a:off x="170205" y="6031013"/>
            <a:ext cx="2846533" cy="654976"/>
          </a:xfrm>
          <a:prstGeom prst="wedgeRectCallout">
            <a:avLst>
              <a:gd name="adj1" fmla="val -35637"/>
              <a:gd name="adj2" fmla="val -10427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強化学習かどうかは本質ではないので、雑音は減らす</a:t>
            </a:r>
          </a:p>
        </p:txBody>
      </p:sp>
      <p:sp>
        <p:nvSpPr>
          <p:cNvPr id="89" name="吹き出し: 四角形 88">
            <a:extLst>
              <a:ext uri="{FF2B5EF4-FFF2-40B4-BE49-F238E27FC236}">
                <a16:creationId xmlns:a16="http://schemas.microsoft.com/office/drawing/2014/main" id="{5C3E6E35-A694-4E44-8D23-2FACF4029757}"/>
              </a:ext>
            </a:extLst>
          </p:cNvPr>
          <p:cNvSpPr/>
          <p:nvPr/>
        </p:nvSpPr>
        <p:spPr>
          <a:xfrm>
            <a:off x="3445949" y="960910"/>
            <a:ext cx="3056451" cy="654976"/>
          </a:xfrm>
          <a:prstGeom prst="wedgeRectCallout">
            <a:avLst>
              <a:gd name="adj1" fmla="val -35637"/>
              <a:gd name="adj2" fmla="val -10427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たとえば、</a:t>
            </a:r>
            <a:r>
              <a:rPr kumimoji="1" lang="en-US" altLang="ja-JP" dirty="0">
                <a:solidFill>
                  <a:schemeClr val="tx1"/>
                </a:solidFill>
              </a:rPr>
              <a:t>y=f(x) </a:t>
            </a:r>
            <a:r>
              <a:rPr kumimoji="1" lang="ja-JP" altLang="en-US" dirty="0">
                <a:solidFill>
                  <a:schemeClr val="tx1"/>
                </a:solidFill>
              </a:rPr>
              <a:t>というモデルに対して、何を評価しているのか。</a:t>
            </a:r>
          </a:p>
        </p:txBody>
      </p:sp>
      <p:sp>
        <p:nvSpPr>
          <p:cNvPr id="90" name="吹き出し: 四角形 89">
            <a:extLst>
              <a:ext uri="{FF2B5EF4-FFF2-40B4-BE49-F238E27FC236}">
                <a16:creationId xmlns:a16="http://schemas.microsoft.com/office/drawing/2014/main" id="{A8643239-CBFD-4594-A69A-FAAA03A5C03E}"/>
              </a:ext>
            </a:extLst>
          </p:cNvPr>
          <p:cNvSpPr/>
          <p:nvPr/>
        </p:nvSpPr>
        <p:spPr>
          <a:xfrm>
            <a:off x="3674679" y="1635152"/>
            <a:ext cx="3056451" cy="654976"/>
          </a:xfrm>
          <a:prstGeom prst="wedgeRectCallout">
            <a:avLst>
              <a:gd name="adj1" fmla="val -35637"/>
              <a:gd name="adj2" fmla="val -10427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言葉と式で書く方が伝わる。絵より。</a:t>
            </a:r>
          </a:p>
        </p:txBody>
      </p:sp>
      <p:sp>
        <p:nvSpPr>
          <p:cNvPr id="91" name="吹き出し: 四角形 90">
            <a:extLst>
              <a:ext uri="{FF2B5EF4-FFF2-40B4-BE49-F238E27FC236}">
                <a16:creationId xmlns:a16="http://schemas.microsoft.com/office/drawing/2014/main" id="{4B9B2255-6DD2-43F8-ABA4-4D22AC2B8C05}"/>
              </a:ext>
            </a:extLst>
          </p:cNvPr>
          <p:cNvSpPr/>
          <p:nvPr/>
        </p:nvSpPr>
        <p:spPr>
          <a:xfrm>
            <a:off x="8965344" y="5299412"/>
            <a:ext cx="3056451" cy="1339167"/>
          </a:xfrm>
          <a:prstGeom prst="wedgeRectCallout">
            <a:avLst>
              <a:gd name="adj1" fmla="val -27089"/>
              <a:gd name="adj2" fmla="val -7067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同定方法なのか、モデルの形の話をしているのか。同定方法なら、</a:t>
            </a:r>
            <a:r>
              <a:rPr kumimoji="1" lang="en-US" altLang="ja-JP" dirty="0">
                <a:solidFill>
                  <a:schemeClr val="tx1"/>
                </a:solidFill>
              </a:rPr>
              <a:t>MLR</a:t>
            </a:r>
            <a:r>
              <a:rPr kumimoji="1" lang="ja-JP" altLang="en-US" dirty="0">
                <a:solidFill>
                  <a:schemeClr val="tx1"/>
                </a:solidFill>
              </a:rPr>
              <a:t>でなく最小事情じゃないかとか。</a:t>
            </a:r>
            <a:r>
              <a:rPr kumimoji="1" lang="en-US" altLang="ja-JP" dirty="0">
                <a:solidFill>
                  <a:schemeClr val="tx1"/>
                </a:solidFill>
              </a:rPr>
              <a:t>K- </a:t>
            </a:r>
            <a:r>
              <a:rPr kumimoji="1" lang="ja-JP" altLang="en-US" dirty="0">
                <a:solidFill>
                  <a:schemeClr val="tx1"/>
                </a:solidFill>
              </a:rPr>
              <a:t>って具体的にどういうカーネルなのかとか。</a:t>
            </a:r>
          </a:p>
        </p:txBody>
      </p:sp>
      <p:sp>
        <p:nvSpPr>
          <p:cNvPr id="92" name="吹き出し: 四角形 91">
            <a:extLst>
              <a:ext uri="{FF2B5EF4-FFF2-40B4-BE49-F238E27FC236}">
                <a16:creationId xmlns:a16="http://schemas.microsoft.com/office/drawing/2014/main" id="{37673D14-17FF-45A7-9C98-7606A73D21E3}"/>
              </a:ext>
            </a:extLst>
          </p:cNvPr>
          <p:cNvSpPr/>
          <p:nvPr/>
        </p:nvSpPr>
        <p:spPr>
          <a:xfrm>
            <a:off x="127649" y="1881045"/>
            <a:ext cx="2489735" cy="482607"/>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600" dirty="0">
                <a:solidFill>
                  <a:schemeClr val="tx1"/>
                </a:solidFill>
              </a:rPr>
              <a:t>sim</a:t>
            </a:r>
            <a:r>
              <a:rPr kumimoji="1" lang="ja-JP" altLang="en-US" sz="1600" dirty="0">
                <a:solidFill>
                  <a:schemeClr val="tx1"/>
                </a:solidFill>
              </a:rPr>
              <a:t>が何入力何出力かとか、</a:t>
            </a:r>
            <a:endParaRPr kumimoji="1" lang="en-US" altLang="ja-JP" sz="1600" dirty="0">
              <a:solidFill>
                <a:schemeClr val="tx1"/>
              </a:solidFill>
            </a:endParaRPr>
          </a:p>
          <a:p>
            <a:r>
              <a:rPr kumimoji="1" lang="ja-JP" altLang="en-US" sz="1600" dirty="0">
                <a:solidFill>
                  <a:schemeClr val="tx1"/>
                </a:solidFill>
              </a:rPr>
              <a:t>情報が欲しい。</a:t>
            </a:r>
          </a:p>
        </p:txBody>
      </p:sp>
    </p:spTree>
    <p:extLst>
      <p:ext uri="{BB962C8B-B14F-4D97-AF65-F5344CB8AC3E}">
        <p14:creationId xmlns:p14="http://schemas.microsoft.com/office/powerpoint/2010/main" val="4090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959929"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4354602" y="2465614"/>
            <a:ext cx="1869262"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検証結果：全体</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953163"/>
            <a:ext cx="11341887" cy="607892"/>
          </a:xfrm>
        </p:spPr>
        <p:txBody>
          <a:bodyPr/>
          <a:lstStyle/>
          <a:p>
            <a:r>
              <a:rPr kumimoji="1" lang="ja-JP" altLang="en-US" dirty="0"/>
              <a:t>予測性能・制御性能は、非線型性・動特性を考慮しても、大きく改善しなかった。</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748473"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73693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89971" y="1872216"/>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3713426" y="6365989"/>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6264327" y="87262"/>
            <a:ext cx="2489735" cy="482607"/>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49603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3962454"/>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3962454"/>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396245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396245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3962454"/>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20497" y="4332889"/>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
        <p:nvSpPr>
          <p:cNvPr id="37" name="テキスト ボックス 36">
            <a:extLst>
              <a:ext uri="{FF2B5EF4-FFF2-40B4-BE49-F238E27FC236}">
                <a16:creationId xmlns:a16="http://schemas.microsoft.com/office/drawing/2014/main" id="{67E27670-3EBA-06C4-F616-F07AFCD1A2ED}"/>
              </a:ext>
            </a:extLst>
          </p:cNvPr>
          <p:cNvSpPr txBox="1"/>
          <p:nvPr/>
        </p:nvSpPr>
        <p:spPr>
          <a:xfrm rot="16200000">
            <a:off x="-1186083" y="3471169"/>
            <a:ext cx="3455185" cy="369332"/>
          </a:xfrm>
          <a:prstGeom prst="rect">
            <a:avLst/>
          </a:prstGeom>
          <a:noFill/>
        </p:spPr>
        <p:txBody>
          <a:bodyPr wrap="square" rtlCol="0">
            <a:spAutoFit/>
          </a:bodyPr>
          <a:lstStyle/>
          <a:p>
            <a:pPr algn="ctr"/>
            <a:r>
              <a:rPr kumimoji="1" lang="en-US" altLang="ja-JP" dirty="0"/>
              <a:t>KN</a:t>
            </a:r>
            <a:r>
              <a:rPr kumimoji="1" lang="ja-JP" altLang="en-US" dirty="0"/>
              <a:t>価の誤差（平均値</a:t>
            </a:r>
            <a:r>
              <a:rPr kumimoji="1" lang="en-US" altLang="ja-JP" dirty="0"/>
              <a:t>15</a:t>
            </a:r>
            <a:r>
              <a:rPr kumimoji="1" lang="ja-JP" altLang="en-US" dirty="0"/>
              <a:t>と仮定）</a:t>
            </a:r>
            <a:endParaRPr kumimoji="1" lang="en-US" altLang="ja-JP" sz="3200" dirty="0"/>
          </a:p>
        </p:txBody>
      </p:sp>
      <p:cxnSp>
        <p:nvCxnSpPr>
          <p:cNvPr id="34" name="直線コネクタ 33">
            <a:extLst>
              <a:ext uri="{FF2B5EF4-FFF2-40B4-BE49-F238E27FC236}">
                <a16:creationId xmlns:a16="http://schemas.microsoft.com/office/drawing/2014/main" id="{CA9408CC-EB36-F933-7C82-0C7F461D2529}"/>
              </a:ext>
            </a:extLst>
          </p:cNvPr>
          <p:cNvCxnSpPr>
            <a:cxnSpLocks/>
          </p:cNvCxnSpPr>
          <p:nvPr/>
        </p:nvCxnSpPr>
        <p:spPr>
          <a:xfrm>
            <a:off x="1383664" y="4241041"/>
            <a:ext cx="9821744"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08F74D9-FB9E-91CE-5ACA-556D386D5517}"/>
              </a:ext>
            </a:extLst>
          </p:cNvPr>
          <p:cNvSpPr txBox="1"/>
          <p:nvPr/>
        </p:nvSpPr>
        <p:spPr>
          <a:xfrm>
            <a:off x="898740" y="3944276"/>
            <a:ext cx="1019553" cy="584775"/>
          </a:xfrm>
          <a:prstGeom prst="rect">
            <a:avLst/>
          </a:prstGeom>
          <a:noFill/>
        </p:spPr>
        <p:txBody>
          <a:bodyPr wrap="square" rtlCol="0">
            <a:spAutoFit/>
          </a:bodyPr>
          <a:lstStyle/>
          <a:p>
            <a:pPr algn="ctr"/>
            <a:r>
              <a:rPr kumimoji="1" lang="ja-JP" altLang="en-US" sz="1600" dirty="0">
                <a:solidFill>
                  <a:schemeClr val="accent4"/>
                </a:solidFill>
              </a:rPr>
              <a:t>目標精度</a:t>
            </a:r>
            <a:r>
              <a:rPr kumimoji="1" lang="en-US" altLang="ja-JP" sz="1600" dirty="0">
                <a:solidFill>
                  <a:schemeClr val="accent4"/>
                </a:solidFill>
              </a:rPr>
              <a:t>0.75 </a:t>
            </a:r>
            <a:r>
              <a:rPr kumimoji="1" lang="en-US" altLang="ja-JP" sz="1400" dirty="0">
                <a:solidFill>
                  <a:schemeClr val="accent4"/>
                </a:solidFill>
              </a:rPr>
              <a:t>(5%)</a:t>
            </a:r>
            <a:endParaRPr kumimoji="1" lang="en-US" altLang="ja-JP" sz="1600" dirty="0">
              <a:solidFill>
                <a:schemeClr val="accent4"/>
              </a:solidFill>
            </a:endParaRPr>
          </a:p>
        </p:txBody>
      </p:sp>
      <p:sp>
        <p:nvSpPr>
          <p:cNvPr id="44" name="吹き出し: 四角形 43">
            <a:extLst>
              <a:ext uri="{FF2B5EF4-FFF2-40B4-BE49-F238E27FC236}">
                <a16:creationId xmlns:a16="http://schemas.microsoft.com/office/drawing/2014/main" id="{2680D8F5-000A-4B14-994A-24D363A3F5FB}"/>
              </a:ext>
            </a:extLst>
          </p:cNvPr>
          <p:cNvSpPr/>
          <p:nvPr/>
        </p:nvSpPr>
        <p:spPr>
          <a:xfrm>
            <a:off x="9615406" y="124987"/>
            <a:ext cx="2489735" cy="112856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このプロセスに対して、人手でやるとこうなる。自動でやったらこう向上するみたいな、元のストーリーに沿った説明が欲しい。</a:t>
            </a:r>
          </a:p>
        </p:txBody>
      </p:sp>
      <p:sp>
        <p:nvSpPr>
          <p:cNvPr id="45" name="吹き出し: 四角形 44">
            <a:extLst>
              <a:ext uri="{FF2B5EF4-FFF2-40B4-BE49-F238E27FC236}">
                <a16:creationId xmlns:a16="http://schemas.microsoft.com/office/drawing/2014/main" id="{8E944127-38CD-47C4-8392-48931EAFD591}"/>
              </a:ext>
            </a:extLst>
          </p:cNvPr>
          <p:cNvSpPr/>
          <p:nvPr/>
        </p:nvSpPr>
        <p:spPr>
          <a:xfrm>
            <a:off x="9608192" y="1308101"/>
            <a:ext cx="2489735" cy="143295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モデル自体が、ちゃんとできているか、応答がどうか、とか。</a:t>
            </a:r>
            <a:endParaRPr kumimoji="1" lang="en-US" altLang="ja-JP" sz="1600" dirty="0">
              <a:solidFill>
                <a:schemeClr val="tx1"/>
              </a:solidFill>
            </a:endParaRPr>
          </a:p>
          <a:p>
            <a:r>
              <a:rPr kumimoji="1" lang="ja-JP" altLang="en-US" sz="1600" dirty="0">
                <a:solidFill>
                  <a:schemeClr val="tx1"/>
                </a:solidFill>
              </a:rPr>
              <a:t>誤差だけだと良し悪しが本当か分からないので、トレンドで見たらどうかみたいな、基本的な情報も欲しい。</a:t>
            </a:r>
          </a:p>
        </p:txBody>
      </p:sp>
    </p:spTree>
    <p:extLst>
      <p:ext uri="{BB962C8B-B14F-4D97-AF65-F5344CB8AC3E}">
        <p14:creationId xmlns:p14="http://schemas.microsoft.com/office/powerpoint/2010/main" val="32042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図 47">
            <a:extLst>
              <a:ext uri="{FF2B5EF4-FFF2-40B4-BE49-F238E27FC236}">
                <a16:creationId xmlns:a16="http://schemas.microsoft.com/office/drawing/2014/main" id="{07B4D9AA-23B2-BF3B-2DEB-BFD3AF573E20}"/>
              </a:ext>
            </a:extLst>
          </p:cNvPr>
          <p:cNvPicPr>
            <a:picLocks noChangeAspect="1"/>
          </p:cNvPicPr>
          <p:nvPr/>
        </p:nvPicPr>
        <p:blipFill>
          <a:blip r:embed="rId2"/>
          <a:stretch>
            <a:fillRect/>
          </a:stretch>
        </p:blipFill>
        <p:spPr>
          <a:xfrm>
            <a:off x="1178546" y="1521393"/>
            <a:ext cx="6261988" cy="4694086"/>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r>
              <a:rPr lang="en-US" altLang="ja-JP" dirty="0"/>
              <a:t>K-SID</a:t>
            </a:r>
            <a:r>
              <a:rPr lang="ja-JP" altLang="en-US" dirty="0"/>
              <a:t>と</a:t>
            </a:r>
            <a:r>
              <a:rPr lang="en-US" altLang="ja-JP" dirty="0"/>
              <a:t>DVBF</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962787"/>
            <a:ext cx="11341887" cy="607892"/>
          </a:xfrm>
        </p:spPr>
        <p:txBody>
          <a:bodyPr/>
          <a:lstStyle/>
          <a:p>
            <a:r>
              <a:rPr lang="ja-JP" altLang="en-US" sz="2800" dirty="0"/>
              <a:t>両手法とも、最適化計算への応用に対して、大きな期待ができないと判断。</a:t>
            </a:r>
            <a:endParaRPr kumimoji="1"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1F60D05-9AD3-794E-CA72-5731D6B76AC1}"/>
                  </a:ext>
                </a:extLst>
              </p:cNvPr>
              <p:cNvSpPr txBox="1"/>
              <p:nvPr/>
            </p:nvSpPr>
            <p:spPr>
              <a:xfrm>
                <a:off x="6563053" y="2507897"/>
                <a:ext cx="2310692" cy="369332"/>
              </a:xfrm>
              <a:prstGeom prst="rect">
                <a:avLst/>
              </a:prstGeom>
              <a:noFill/>
            </p:spPr>
            <p:txBody>
              <a:bodyPr wrap="square" rtlCol="0">
                <a:spAutoFit/>
              </a:bodyPr>
              <a:lstStyle/>
              <a:p>
                <a:r>
                  <a:rPr kumimoji="1" lang="en-US" altLang="ja-JP" b="1" dirty="0">
                    <a:solidFill>
                      <a:schemeClr val="accent1"/>
                    </a:solidFill>
                  </a:rPr>
                  <a:t>K-SID </a:t>
                </a:r>
                <a:r>
                  <a:rPr kumimoji="1" lang="ja-JP" altLang="en-US" b="1" dirty="0">
                    <a:solidFill>
                      <a:schemeClr val="accent1"/>
                    </a:solidFill>
                  </a:rPr>
                  <a:t>相関</a:t>
                </a:r>
                <a:r>
                  <a:rPr kumimoji="1" lang="en-US" altLang="ja-JP" b="1" dirty="0">
                    <a:solidFill>
                      <a:schemeClr val="accent1"/>
                    </a:solidFill>
                  </a:rPr>
                  <a:t>:</a:t>
                </a:r>
                <a:r>
                  <a:rPr kumimoji="1" lang="en-US" altLang="ja-JP" b="1" dirty="0">
                    <a:solidFill>
                      <a:schemeClr val="accent1"/>
                    </a:solidFill>
                    <a:latin typeface="+mn-ea"/>
                  </a:rPr>
                  <a:t> </a:t>
                </a:r>
                <a14:m>
                  <m:oMath xmlns:m="http://schemas.openxmlformats.org/officeDocument/2006/math">
                    <m:r>
                      <a:rPr kumimoji="1" lang="en-US" altLang="ja-JP" b="1" i="1" smtClean="0">
                        <a:solidFill>
                          <a:schemeClr val="accent1"/>
                        </a:solidFill>
                        <a:latin typeface="Cambria Math" panose="02040503050406030204" pitchFamily="18" charset="0"/>
                      </a:rPr>
                      <m:t>+</m:t>
                    </m:r>
                    <m:r>
                      <m:rPr>
                        <m:nor/>
                      </m:rPr>
                      <a:rPr kumimoji="1" lang="en-US" altLang="ja-JP" b="1" dirty="0">
                        <a:solidFill>
                          <a:schemeClr val="accent1"/>
                        </a:solidFill>
                      </a:rPr>
                      <m:t>0.96</m:t>
                    </m:r>
                  </m:oMath>
                </a14:m>
                <a:endParaRPr kumimoji="1" lang="en-US" altLang="ja-JP" b="1" dirty="0">
                  <a:solidFill>
                    <a:schemeClr val="accent1"/>
                  </a:solidFill>
                </a:endParaRPr>
              </a:p>
            </p:txBody>
          </p:sp>
        </mc:Choice>
        <mc:Fallback xmlns="">
          <p:sp>
            <p:nvSpPr>
              <p:cNvPr id="35" name="テキスト ボックス 34">
                <a:extLst>
                  <a:ext uri="{FF2B5EF4-FFF2-40B4-BE49-F238E27FC236}">
                    <a16:creationId xmlns:a16="http://schemas.microsoft.com/office/drawing/2014/main" id="{31F60D05-9AD3-794E-CA72-5731D6B76AC1}"/>
                  </a:ext>
                </a:extLst>
              </p:cNvPr>
              <p:cNvSpPr txBox="1">
                <a:spLocks noRot="1" noChangeAspect="1" noMove="1" noResize="1" noEditPoints="1" noAdjustHandles="1" noChangeArrowheads="1" noChangeShapeType="1" noTextEdit="1"/>
              </p:cNvSpPr>
              <p:nvPr/>
            </p:nvSpPr>
            <p:spPr>
              <a:xfrm>
                <a:off x="6563053" y="2507897"/>
                <a:ext cx="2310692" cy="369332"/>
              </a:xfrm>
              <a:prstGeom prst="rect">
                <a:avLst/>
              </a:prstGeom>
              <a:blipFill>
                <a:blip r:embed="rId3"/>
                <a:stretch>
                  <a:fillRect l="-2375" t="-819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5A8A2F9-F88E-4106-434F-CB242D10EA46}"/>
                  </a:ext>
                </a:extLst>
              </p:cNvPr>
              <p:cNvSpPr txBox="1"/>
              <p:nvPr/>
            </p:nvSpPr>
            <p:spPr>
              <a:xfrm>
                <a:off x="6620767" y="3510059"/>
                <a:ext cx="2310692" cy="369332"/>
              </a:xfrm>
              <a:prstGeom prst="rect">
                <a:avLst/>
              </a:prstGeom>
              <a:noFill/>
            </p:spPr>
            <p:txBody>
              <a:bodyPr wrap="square" rtlCol="0">
                <a:spAutoFit/>
              </a:bodyPr>
              <a:lstStyle/>
              <a:p>
                <a:r>
                  <a:rPr kumimoji="1" lang="en-US" altLang="ja-JP" b="1" dirty="0">
                    <a:solidFill>
                      <a:schemeClr val="accent4"/>
                    </a:solidFill>
                  </a:rPr>
                  <a:t>DVBF </a:t>
                </a:r>
                <a:r>
                  <a:rPr kumimoji="1" lang="ja-JP" altLang="en-US" b="1" dirty="0">
                    <a:solidFill>
                      <a:schemeClr val="accent4"/>
                    </a:solidFill>
                  </a:rPr>
                  <a:t>相関</a:t>
                </a:r>
                <a:r>
                  <a:rPr kumimoji="1" lang="en-US" altLang="ja-JP" b="1" dirty="0">
                    <a:solidFill>
                      <a:schemeClr val="accent4"/>
                    </a:solidFill>
                  </a:rPr>
                  <a:t>: </a:t>
                </a:r>
                <a14:m>
                  <m:oMath xmlns:m="http://schemas.openxmlformats.org/officeDocument/2006/math">
                    <m:r>
                      <a:rPr kumimoji="1" lang="en-US" altLang="ja-JP" b="1" i="1" dirty="0" smtClean="0">
                        <a:solidFill>
                          <a:schemeClr val="accent4"/>
                        </a:solidFill>
                        <a:latin typeface="Cambria Math" panose="02040503050406030204" pitchFamily="18" charset="0"/>
                        <a:ea typeface="Cambria Math" panose="02040503050406030204" pitchFamily="18" charset="0"/>
                      </a:rPr>
                      <m:t>−</m:t>
                    </m:r>
                    <m:r>
                      <m:rPr>
                        <m:nor/>
                      </m:rPr>
                      <a:rPr kumimoji="1" lang="en-US" altLang="ja-JP" b="1" dirty="0">
                        <a:solidFill>
                          <a:schemeClr val="accent4"/>
                        </a:solidFill>
                      </a:rPr>
                      <m:t>0.</m:t>
                    </m:r>
                    <m:r>
                      <m:rPr>
                        <m:nor/>
                      </m:rPr>
                      <a:rPr kumimoji="1" lang="en-US" altLang="ja-JP" b="1" i="0" dirty="0" smtClean="0">
                        <a:solidFill>
                          <a:schemeClr val="accent4"/>
                        </a:solidFill>
                      </a:rPr>
                      <m:t>15</m:t>
                    </m:r>
                  </m:oMath>
                </a14:m>
                <a:endParaRPr kumimoji="1" lang="en-US" altLang="ja-JP" b="1" dirty="0">
                  <a:solidFill>
                    <a:schemeClr val="accent4"/>
                  </a:solidFill>
                </a:endParaRPr>
              </a:p>
            </p:txBody>
          </p:sp>
        </mc:Choice>
        <mc:Fallback xmlns="">
          <p:sp>
            <p:nvSpPr>
              <p:cNvPr id="45" name="テキスト ボックス 44">
                <a:extLst>
                  <a:ext uri="{FF2B5EF4-FFF2-40B4-BE49-F238E27FC236}">
                    <a16:creationId xmlns:a16="http://schemas.microsoft.com/office/drawing/2014/main" id="{15A8A2F9-F88E-4106-434F-CB242D10EA46}"/>
                  </a:ext>
                </a:extLst>
              </p:cNvPr>
              <p:cNvSpPr txBox="1">
                <a:spLocks noRot="1" noChangeAspect="1" noMove="1" noResize="1" noEditPoints="1" noAdjustHandles="1" noChangeArrowheads="1" noChangeShapeType="1" noTextEdit="1"/>
              </p:cNvSpPr>
              <p:nvPr/>
            </p:nvSpPr>
            <p:spPr>
              <a:xfrm>
                <a:off x="6620767" y="3510059"/>
                <a:ext cx="2310692" cy="369332"/>
              </a:xfrm>
              <a:prstGeom prst="rect">
                <a:avLst/>
              </a:prstGeom>
              <a:blipFill>
                <a:blip r:embed="rId4"/>
                <a:stretch>
                  <a:fillRect l="-2111" t="-10000" b="-28333"/>
                </a:stretch>
              </a:blipFill>
            </p:spPr>
            <p:txBody>
              <a:bodyPr/>
              <a:lstStyle/>
              <a:p>
                <a:r>
                  <a:rPr lang="ja-JP" altLang="en-US">
                    <a:noFill/>
                  </a:rPr>
                  <a:t> </a:t>
                </a:r>
              </a:p>
            </p:txBody>
          </p:sp>
        </mc:Fallback>
      </mc:AlternateContent>
      <p:sp>
        <p:nvSpPr>
          <p:cNvPr id="46" name="吹き出し: 四角形 45">
            <a:extLst>
              <a:ext uri="{FF2B5EF4-FFF2-40B4-BE49-F238E27FC236}">
                <a16:creationId xmlns:a16="http://schemas.microsoft.com/office/drawing/2014/main" id="{139573AD-65D0-913D-1E3B-896618AFCFB1}"/>
              </a:ext>
            </a:extLst>
          </p:cNvPr>
          <p:cNvSpPr/>
          <p:nvPr/>
        </p:nvSpPr>
        <p:spPr>
          <a:xfrm>
            <a:off x="7440534" y="4078569"/>
            <a:ext cx="3995546" cy="433652"/>
          </a:xfrm>
          <a:prstGeom prst="wedgeRectCallout">
            <a:avLst>
              <a:gd name="adj1" fmla="val -30828"/>
              <a:gd name="adj2" fmla="val -94490"/>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予測誤差と制御性能の間の相関が低い</a:t>
            </a:r>
          </a:p>
        </p:txBody>
      </p:sp>
      <p:sp>
        <p:nvSpPr>
          <p:cNvPr id="47" name="テキスト ボックス 46">
            <a:extLst>
              <a:ext uri="{FF2B5EF4-FFF2-40B4-BE49-F238E27FC236}">
                <a16:creationId xmlns:a16="http://schemas.microsoft.com/office/drawing/2014/main" id="{18E1F091-A7DA-624E-69B6-5BC5C0C21BD9}"/>
              </a:ext>
            </a:extLst>
          </p:cNvPr>
          <p:cNvSpPr txBox="1"/>
          <p:nvPr/>
        </p:nvSpPr>
        <p:spPr>
          <a:xfrm>
            <a:off x="7440534" y="4587202"/>
            <a:ext cx="4120201" cy="584775"/>
          </a:xfrm>
          <a:prstGeom prst="rect">
            <a:avLst/>
          </a:prstGeom>
          <a:noFill/>
        </p:spPr>
        <p:txBody>
          <a:bodyPr wrap="square" rtlCol="0">
            <a:spAutoFit/>
          </a:bodyPr>
          <a:lstStyle/>
          <a:p>
            <a:r>
              <a:rPr kumimoji="1" lang="ja-JP" altLang="en-US" sz="1600" dirty="0">
                <a:solidFill>
                  <a:schemeClr val="accent4"/>
                </a:solidFill>
              </a:rPr>
              <a:t>予測性能からモデルを決定しても、</a:t>
            </a:r>
            <a:endParaRPr kumimoji="1" lang="en-US" altLang="ja-JP" sz="1600" dirty="0">
              <a:solidFill>
                <a:schemeClr val="accent4"/>
              </a:solidFill>
            </a:endParaRPr>
          </a:p>
          <a:p>
            <a:r>
              <a:rPr kumimoji="1" lang="ja-JP" altLang="en-US" sz="1600" dirty="0">
                <a:solidFill>
                  <a:schemeClr val="accent4"/>
                </a:solidFill>
              </a:rPr>
              <a:t>制御性能が低いモデルを選択する可能性が高い</a:t>
            </a:r>
            <a:endParaRPr kumimoji="1" lang="en-US" altLang="ja-JP" sz="1600" dirty="0">
              <a:solidFill>
                <a:schemeClr val="accent4"/>
              </a:solidFill>
            </a:endParaRPr>
          </a:p>
        </p:txBody>
      </p:sp>
      <p:cxnSp>
        <p:nvCxnSpPr>
          <p:cNvPr id="49" name="直線コネクタ 48">
            <a:extLst>
              <a:ext uri="{FF2B5EF4-FFF2-40B4-BE49-F238E27FC236}">
                <a16:creationId xmlns:a16="http://schemas.microsoft.com/office/drawing/2014/main" id="{0C26989B-D56C-F2B5-571E-FE5F3D31DB04}"/>
              </a:ext>
            </a:extLst>
          </p:cNvPr>
          <p:cNvCxnSpPr>
            <a:cxnSpLocks/>
          </p:cNvCxnSpPr>
          <p:nvPr/>
        </p:nvCxnSpPr>
        <p:spPr>
          <a:xfrm flipV="1">
            <a:off x="3975234" y="2021305"/>
            <a:ext cx="0" cy="3397718"/>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C0134B26-CABA-C0AF-A4CE-83ABE2B03A80}"/>
              </a:ext>
            </a:extLst>
          </p:cNvPr>
          <p:cNvSpPr txBox="1"/>
          <p:nvPr/>
        </p:nvSpPr>
        <p:spPr>
          <a:xfrm>
            <a:off x="3465457" y="5253701"/>
            <a:ext cx="1019553" cy="584775"/>
          </a:xfrm>
          <a:prstGeom prst="rect">
            <a:avLst/>
          </a:prstGeom>
          <a:noFill/>
        </p:spPr>
        <p:txBody>
          <a:bodyPr wrap="square" rtlCol="0">
            <a:spAutoFit/>
          </a:bodyPr>
          <a:lstStyle/>
          <a:p>
            <a:pPr algn="ctr"/>
            <a:r>
              <a:rPr kumimoji="1" lang="ja-JP" altLang="en-US" sz="1600" dirty="0">
                <a:solidFill>
                  <a:schemeClr val="accent4"/>
                </a:solidFill>
              </a:rPr>
              <a:t>目標精度</a:t>
            </a:r>
            <a:r>
              <a:rPr kumimoji="1" lang="en-US" altLang="ja-JP" sz="1600" dirty="0">
                <a:solidFill>
                  <a:schemeClr val="accent4"/>
                </a:solidFill>
              </a:rPr>
              <a:t>0.75 </a:t>
            </a:r>
            <a:r>
              <a:rPr kumimoji="1" lang="en-US" altLang="ja-JP" sz="1400" dirty="0">
                <a:solidFill>
                  <a:schemeClr val="accent4"/>
                </a:solidFill>
              </a:rPr>
              <a:t>(5%)</a:t>
            </a:r>
            <a:endParaRPr kumimoji="1" lang="en-US" altLang="ja-JP" sz="1600" dirty="0">
              <a:solidFill>
                <a:schemeClr val="accent4"/>
              </a:solidFill>
            </a:endParaRPr>
          </a:p>
        </p:txBody>
      </p:sp>
      <p:cxnSp>
        <p:nvCxnSpPr>
          <p:cNvPr id="53" name="直線コネクタ 52">
            <a:extLst>
              <a:ext uri="{FF2B5EF4-FFF2-40B4-BE49-F238E27FC236}">
                <a16:creationId xmlns:a16="http://schemas.microsoft.com/office/drawing/2014/main" id="{240AE749-8B83-67DF-F7D9-0D5B62DFE615}"/>
              </a:ext>
            </a:extLst>
          </p:cNvPr>
          <p:cNvCxnSpPr>
            <a:cxnSpLocks/>
          </p:cNvCxnSpPr>
          <p:nvPr/>
        </p:nvCxnSpPr>
        <p:spPr>
          <a:xfrm>
            <a:off x="2021305" y="3917891"/>
            <a:ext cx="5226518" cy="0"/>
          </a:xfrm>
          <a:prstGeom prst="line">
            <a:avLst/>
          </a:prstGeom>
          <a:ln w="12700">
            <a:solidFill>
              <a:schemeClr val="bg1">
                <a:lumMod val="50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D015FDC1-44E7-3D56-0339-AD363E0C6B3E}"/>
              </a:ext>
            </a:extLst>
          </p:cNvPr>
          <p:cNvSpPr txBox="1"/>
          <p:nvPr/>
        </p:nvSpPr>
        <p:spPr>
          <a:xfrm>
            <a:off x="1945657" y="3615335"/>
            <a:ext cx="1019553" cy="338554"/>
          </a:xfrm>
          <a:prstGeom prst="rect">
            <a:avLst/>
          </a:prstGeom>
          <a:noFill/>
        </p:spPr>
        <p:txBody>
          <a:bodyPr wrap="square" rtlCol="0">
            <a:spAutoFit/>
          </a:bodyPr>
          <a:lstStyle/>
          <a:p>
            <a:pPr algn="ctr"/>
            <a:r>
              <a:rPr kumimoji="1" lang="ja-JP" altLang="en-US" sz="1600" dirty="0">
                <a:solidFill>
                  <a:schemeClr val="bg1">
                    <a:lumMod val="50000"/>
                  </a:schemeClr>
                </a:solidFill>
              </a:rPr>
              <a:t>基準</a:t>
            </a:r>
            <a:r>
              <a:rPr kumimoji="1" lang="en-US" altLang="ja-JP" sz="1600" dirty="0">
                <a:solidFill>
                  <a:schemeClr val="bg1">
                    <a:lumMod val="50000"/>
                  </a:schemeClr>
                </a:solidFill>
              </a:rPr>
              <a:t>0.44</a:t>
            </a:r>
          </a:p>
        </p:txBody>
      </p:sp>
      <p:sp>
        <p:nvSpPr>
          <p:cNvPr id="57" name="吹き出し: 四角形 56">
            <a:extLst>
              <a:ext uri="{FF2B5EF4-FFF2-40B4-BE49-F238E27FC236}">
                <a16:creationId xmlns:a16="http://schemas.microsoft.com/office/drawing/2014/main" id="{49EC4352-EFA0-F6B8-5C73-42F49D7CA089}"/>
              </a:ext>
            </a:extLst>
          </p:cNvPr>
          <p:cNvSpPr/>
          <p:nvPr/>
        </p:nvSpPr>
        <p:spPr>
          <a:xfrm>
            <a:off x="7440534" y="1822462"/>
            <a:ext cx="3995546" cy="433652"/>
          </a:xfrm>
          <a:prstGeom prst="wedgeRectCallout">
            <a:avLst>
              <a:gd name="adj1" fmla="val -32755"/>
              <a:gd name="adj2" fmla="val 89735"/>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相関は高いが、予測誤差は</a:t>
            </a:r>
            <a:r>
              <a:rPr kumimoji="1" lang="en-US" altLang="ja-JP" dirty="0">
                <a:solidFill>
                  <a:schemeClr val="bg1"/>
                </a:solidFill>
              </a:rPr>
              <a:t>MLR</a:t>
            </a:r>
            <a:r>
              <a:rPr kumimoji="1" lang="ja-JP" altLang="en-US" dirty="0">
                <a:solidFill>
                  <a:schemeClr val="bg1"/>
                </a:solidFill>
              </a:rPr>
              <a:t>と同等</a:t>
            </a:r>
          </a:p>
        </p:txBody>
      </p:sp>
      <p:sp>
        <p:nvSpPr>
          <p:cNvPr id="16" name="吹き出し: 四角形 15">
            <a:extLst>
              <a:ext uri="{FF2B5EF4-FFF2-40B4-BE49-F238E27FC236}">
                <a16:creationId xmlns:a16="http://schemas.microsoft.com/office/drawing/2014/main" id="{9304A35B-ECC2-4353-B1D1-C07241DD3564}"/>
              </a:ext>
            </a:extLst>
          </p:cNvPr>
          <p:cNvSpPr/>
          <p:nvPr/>
        </p:nvSpPr>
        <p:spPr>
          <a:xfrm>
            <a:off x="9593678" y="137720"/>
            <a:ext cx="2489735" cy="1197594"/>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制御器がいるので、この相関だけで言っていいのか。</a:t>
            </a:r>
            <a:endParaRPr kumimoji="1" lang="en-US" altLang="ja-JP" sz="1600" dirty="0">
              <a:solidFill>
                <a:schemeClr val="tx1"/>
              </a:solidFill>
            </a:endParaRPr>
          </a:p>
          <a:p>
            <a:r>
              <a:rPr kumimoji="1" lang="ja-JP" altLang="en-US" sz="1600" dirty="0">
                <a:solidFill>
                  <a:schemeClr val="tx1"/>
                </a:solidFill>
              </a:rPr>
              <a:t>定常偏差が残っていてもトレンドとしては良いかもしれないし。相関の良しあしとか。</a:t>
            </a:r>
          </a:p>
        </p:txBody>
      </p:sp>
      <p:sp>
        <p:nvSpPr>
          <p:cNvPr id="17" name="吹き出し: 四角形 16">
            <a:extLst>
              <a:ext uri="{FF2B5EF4-FFF2-40B4-BE49-F238E27FC236}">
                <a16:creationId xmlns:a16="http://schemas.microsoft.com/office/drawing/2014/main" id="{70D69E83-436D-4BF9-92A1-B41F10DBEF07}"/>
              </a:ext>
            </a:extLst>
          </p:cNvPr>
          <p:cNvSpPr/>
          <p:nvPr/>
        </p:nvSpPr>
        <p:spPr>
          <a:xfrm>
            <a:off x="4943130" y="64345"/>
            <a:ext cx="2489735" cy="51809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検証結果ではなく、</a:t>
            </a:r>
          </a:p>
        </p:txBody>
      </p:sp>
    </p:spTree>
    <p:extLst>
      <p:ext uri="{BB962C8B-B14F-4D97-AF65-F5344CB8AC3E}">
        <p14:creationId xmlns:p14="http://schemas.microsoft.com/office/powerpoint/2010/main" val="3169709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4" name="吹き出し: 四角形 43">
            <a:extLst>
              <a:ext uri="{FF2B5EF4-FFF2-40B4-BE49-F238E27FC236}">
                <a16:creationId xmlns:a16="http://schemas.microsoft.com/office/drawing/2014/main" id="{DAB1B1FC-AD41-46A0-A207-15AC3CF05A01}"/>
              </a:ext>
            </a:extLst>
          </p:cNvPr>
          <p:cNvSpPr/>
          <p:nvPr/>
        </p:nvSpPr>
        <p:spPr>
          <a:xfrm>
            <a:off x="8951330" y="96571"/>
            <a:ext cx="3056451" cy="890230"/>
          </a:xfrm>
          <a:prstGeom prst="wedgeRectCallout">
            <a:avLst>
              <a:gd name="adj1" fmla="val -60805"/>
              <a:gd name="adj2" fmla="val 4083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大域的最適化とは何かみたいな説明も必要か。</a:t>
            </a:r>
            <a:endParaRPr kumimoji="1" lang="en-US" altLang="ja-JP" dirty="0">
              <a:solidFill>
                <a:schemeClr val="tx1"/>
              </a:solidFill>
            </a:endParaRPr>
          </a:p>
          <a:p>
            <a:pPr algn="ctr"/>
            <a:r>
              <a:rPr kumimoji="1" lang="ja-JP" altLang="en-US" dirty="0">
                <a:solidFill>
                  <a:schemeClr val="tx1"/>
                </a:solidFill>
              </a:rPr>
              <a:t>ここも、どんな拡張なのか。</a:t>
            </a:r>
          </a:p>
        </p:txBody>
      </p:sp>
      <p:sp>
        <p:nvSpPr>
          <p:cNvPr id="45" name="吹き出し: 四角形 44">
            <a:extLst>
              <a:ext uri="{FF2B5EF4-FFF2-40B4-BE49-F238E27FC236}">
                <a16:creationId xmlns:a16="http://schemas.microsoft.com/office/drawing/2014/main" id="{B2B2D6B1-6147-4D46-A516-3B55B3C7E00A}"/>
              </a:ext>
            </a:extLst>
          </p:cNvPr>
          <p:cNvSpPr/>
          <p:nvPr/>
        </p:nvSpPr>
        <p:spPr>
          <a:xfrm>
            <a:off x="9211979" y="2470211"/>
            <a:ext cx="2892936" cy="646331"/>
          </a:xfrm>
          <a:prstGeom prst="wedgeRectCallout">
            <a:avLst>
              <a:gd name="adj1" fmla="val -57042"/>
              <a:gd name="adj2" fmla="val -400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どんなアルゴリズムを開発しようとしたのかの内容も欲しい。</a:t>
            </a:r>
          </a:p>
        </p:txBody>
      </p:sp>
    </p:spTree>
    <p:extLst>
      <p:ext uri="{BB962C8B-B14F-4D97-AF65-F5344CB8AC3E}">
        <p14:creationId xmlns:p14="http://schemas.microsoft.com/office/powerpoint/2010/main" val="12564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a:t>
            </a:r>
            <a:r>
              <a:rPr lang="en-US" altLang="ja-JP" sz="2800" dirty="0"/>
              <a:t>*</a:t>
            </a:r>
            <a:r>
              <a:rPr lang="ja-JP" altLang="en-US" sz="2800" dirty="0"/>
              <a:t>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9562233" cy="369332"/>
          </a:xfrm>
          <a:prstGeom prst="rect">
            <a:avLst/>
          </a:prstGeom>
          <a:noFill/>
        </p:spPr>
        <p:txBody>
          <a:bodyPr wrap="none" rtlCol="0">
            <a:spAutoFit/>
          </a:bodyPr>
          <a:lstStyle/>
          <a:p>
            <a:r>
              <a:rPr kumimoji="1" lang="ja-JP" altLang="en-US" dirty="0"/>
              <a:t>実データでモデリングしたプラントモデルを用いて、実規模相当のスケジューリング問題での性能を確認する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4252744399"/>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3515711587"/>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人工モデル＋最適化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12722"/>
            <a:ext cx="1568058" cy="369332"/>
          </a:xfrm>
          <a:prstGeom prst="rect">
            <a:avLst/>
          </a:prstGeom>
          <a:noFill/>
        </p:spPr>
        <p:txBody>
          <a:bodyPr wrap="none" rtlCol="0">
            <a:spAutoFit/>
          </a:bodyPr>
          <a:lstStyle/>
          <a:p>
            <a:r>
              <a:rPr kumimoji="1" lang="en-US" altLang="ja-JP" b="1" dirty="0">
                <a:solidFill>
                  <a:schemeClr val="accent2"/>
                </a:solidFill>
              </a:rPr>
              <a:t>p20,21</a:t>
            </a:r>
            <a:r>
              <a:rPr kumimoji="1" lang="ja-JP" altLang="en-US" b="1" dirty="0">
                <a:solidFill>
                  <a:schemeClr val="accent2"/>
                </a:solidFill>
              </a:rPr>
              <a:t>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7426"/>
            <a:ext cx="1247457" cy="369332"/>
          </a:xfrm>
          <a:prstGeom prst="rect">
            <a:avLst/>
          </a:prstGeom>
          <a:noFill/>
        </p:spPr>
        <p:txBody>
          <a:bodyPr wrap="none" rtlCol="0">
            <a:spAutoFit/>
          </a:bodyPr>
          <a:lstStyle/>
          <a:p>
            <a:r>
              <a:rPr kumimoji="1" lang="en-US" altLang="ja-JP" b="1" dirty="0">
                <a:solidFill>
                  <a:schemeClr val="accent2"/>
                </a:solidFill>
              </a:rPr>
              <a:t>p22</a:t>
            </a:r>
            <a:r>
              <a:rPr kumimoji="1" lang="ja-JP" altLang="en-US" b="1" dirty="0">
                <a:solidFill>
                  <a:schemeClr val="accent2"/>
                </a:solidFill>
              </a:rPr>
              <a:t>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52092"/>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4" name="テキスト ボックス 3">
            <a:extLst>
              <a:ext uri="{FF2B5EF4-FFF2-40B4-BE49-F238E27FC236}">
                <a16:creationId xmlns:a16="http://schemas.microsoft.com/office/drawing/2014/main" id="{FE173498-F58A-50B1-4271-D6EBEB915957}"/>
              </a:ext>
            </a:extLst>
          </p:cNvPr>
          <p:cNvSpPr txBox="1"/>
          <p:nvPr/>
        </p:nvSpPr>
        <p:spPr>
          <a:xfrm>
            <a:off x="7207470" y="1512949"/>
            <a:ext cx="3866764" cy="369332"/>
          </a:xfrm>
          <a:prstGeom prst="rect">
            <a:avLst/>
          </a:prstGeom>
          <a:noFill/>
        </p:spPr>
        <p:txBody>
          <a:bodyPr wrap="none" rtlCol="0">
            <a:spAutoFit/>
          </a:bodyPr>
          <a:lstStyle/>
          <a:p>
            <a:r>
              <a:rPr kumimoji="1" lang="en-US" altLang="ja-JP" dirty="0"/>
              <a:t>※</a:t>
            </a:r>
            <a:r>
              <a:rPr kumimoji="1" lang="ja-JP" altLang="en-US" dirty="0"/>
              <a:t>東京都立大と共同研究で開発・検証</a:t>
            </a:r>
          </a:p>
        </p:txBody>
      </p:sp>
      <p:sp>
        <p:nvSpPr>
          <p:cNvPr id="21" name="吹き出し: 四角形 20">
            <a:extLst>
              <a:ext uri="{FF2B5EF4-FFF2-40B4-BE49-F238E27FC236}">
                <a16:creationId xmlns:a16="http://schemas.microsoft.com/office/drawing/2014/main" id="{8766D664-06B2-4D9B-91E8-ADA4DA82EDC9}"/>
              </a:ext>
            </a:extLst>
          </p:cNvPr>
          <p:cNvSpPr/>
          <p:nvPr/>
        </p:nvSpPr>
        <p:spPr>
          <a:xfrm>
            <a:off x="9164338" y="67334"/>
            <a:ext cx="2892936" cy="902868"/>
          </a:xfrm>
          <a:prstGeom prst="wedgeRectCallout">
            <a:avLst>
              <a:gd name="adj1" fmla="val -57042"/>
              <a:gd name="adj2" fmla="val -400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開発内容を説明したい。今の構成だと、単にいろいろな手法を試しましたとも見えてしまう。</a:t>
            </a:r>
          </a:p>
        </p:txBody>
      </p:sp>
      <p:sp>
        <p:nvSpPr>
          <p:cNvPr id="22" name="吹き出し: 四角形 21">
            <a:extLst>
              <a:ext uri="{FF2B5EF4-FFF2-40B4-BE49-F238E27FC236}">
                <a16:creationId xmlns:a16="http://schemas.microsoft.com/office/drawing/2014/main" id="{AA2CCDF7-CB58-4DDE-A493-6A482797C46D}"/>
              </a:ext>
            </a:extLst>
          </p:cNvPr>
          <p:cNvSpPr/>
          <p:nvPr/>
        </p:nvSpPr>
        <p:spPr>
          <a:xfrm>
            <a:off x="5891366" y="117917"/>
            <a:ext cx="2892936" cy="588236"/>
          </a:xfrm>
          <a:prstGeom prst="wedgeRectCallout">
            <a:avLst>
              <a:gd name="adj1" fmla="val -57042"/>
              <a:gd name="adj2" fmla="val -400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技術検証なので、技術はちゃんと書いてほしい。</a:t>
            </a:r>
          </a:p>
        </p:txBody>
      </p:sp>
      <p:sp>
        <p:nvSpPr>
          <p:cNvPr id="23" name="吹き出し: 四角形 22">
            <a:extLst>
              <a:ext uri="{FF2B5EF4-FFF2-40B4-BE49-F238E27FC236}">
                <a16:creationId xmlns:a16="http://schemas.microsoft.com/office/drawing/2014/main" id="{36F0A0CE-A7AB-451E-A973-B02F90280599}"/>
              </a:ext>
            </a:extLst>
          </p:cNvPr>
          <p:cNvSpPr/>
          <p:nvPr/>
        </p:nvSpPr>
        <p:spPr>
          <a:xfrm>
            <a:off x="8372580" y="5205757"/>
            <a:ext cx="3522059" cy="1410514"/>
          </a:xfrm>
          <a:prstGeom prst="wedgeRectCallout">
            <a:avLst>
              <a:gd name="adj1" fmla="val -57042"/>
              <a:gd name="adj2" fmla="val -400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最適化の方でハイパーパラメータのチューニングみたいな課題はないのか。モデリングが簡単になったけど、最適化の方のチューニングがたいへんになると本末転倒。</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3031265071"/>
              </p:ext>
            </p:extLst>
          </p:nvPr>
        </p:nvGraphicFramePr>
        <p:xfrm>
          <a:off x="6267434" y="376890"/>
          <a:ext cx="5509234" cy="1482634"/>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YHQ_INV_BD19-INV-08_010_20231212_134864_0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プロセスの実データを用いてモデルを構築し、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2109362"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583303"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603681"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472406" y="2697087"/>
            <a:ext cx="5325497" cy="369332"/>
          </a:xfrm>
          <a:prstGeom prst="rect">
            <a:avLst/>
          </a:prstGeom>
          <a:noFill/>
        </p:spPr>
        <p:txBody>
          <a:bodyPr wrap="none" rtlCol="0">
            <a:spAutoFit/>
          </a:bodyPr>
          <a:lstStyle/>
          <a:p>
            <a:r>
              <a:rPr kumimoji="1" lang="ja-JP" altLang="en-US" b="1" dirty="0"/>
              <a:t>線型重回帰で各膜の水質モデルを学習し、問題を構築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吹き出し: 四角形 3">
            <a:extLst>
              <a:ext uri="{FF2B5EF4-FFF2-40B4-BE49-F238E27FC236}">
                <a16:creationId xmlns:a16="http://schemas.microsoft.com/office/drawing/2014/main" id="{B63D0348-1744-0FD0-6D2E-93A982DAAC6D}"/>
              </a:ext>
            </a:extLst>
          </p:cNvPr>
          <p:cNvSpPr/>
          <p:nvPr/>
        </p:nvSpPr>
        <p:spPr>
          <a:xfrm>
            <a:off x="3586268" y="5445744"/>
            <a:ext cx="2886138" cy="482607"/>
          </a:xfrm>
          <a:prstGeom prst="wedgeRectCallout">
            <a:avLst>
              <a:gd name="adj1" fmla="val -32987"/>
              <a:gd name="adj2" fmla="val -94929"/>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操作と結果に分離させる予定</a:t>
            </a:r>
          </a:p>
        </p:txBody>
      </p:sp>
    </p:spTree>
    <p:extLst>
      <p:ext uri="{BB962C8B-B14F-4D97-AF65-F5344CB8AC3E}">
        <p14:creationId xmlns:p14="http://schemas.microsoft.com/office/powerpoint/2010/main" val="136902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運転計画問題での検証：結果まとめ（抜粋）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様々な制約条件を満たしながら、コストを削減する操業計画が得られた。</a:t>
            </a:r>
            <a:endParaRPr lang="en-US" altLang="ja-JP" sz="2800" dirty="0"/>
          </a:p>
        </p:txBody>
      </p:sp>
      <p:sp>
        <p:nvSpPr>
          <p:cNvPr id="6" name="テキスト ボックス 5">
            <a:extLst>
              <a:ext uri="{FF2B5EF4-FFF2-40B4-BE49-F238E27FC236}">
                <a16:creationId xmlns:a16="http://schemas.microsoft.com/office/drawing/2014/main" id="{9281B82B-8FE5-5CE2-169C-E700571BD190}"/>
              </a:ext>
            </a:extLst>
          </p:cNvPr>
          <p:cNvSpPr txBox="1"/>
          <p:nvPr/>
        </p:nvSpPr>
        <p:spPr>
          <a:xfrm>
            <a:off x="1198813" y="1801249"/>
            <a:ext cx="4141369" cy="369332"/>
          </a:xfrm>
          <a:prstGeom prst="rect">
            <a:avLst/>
          </a:prstGeom>
          <a:noFill/>
        </p:spPr>
        <p:txBody>
          <a:bodyPr wrap="square" rtlCol="0">
            <a:spAutoFit/>
          </a:bodyPr>
          <a:lstStyle/>
          <a:p>
            <a:pPr algn="ctr"/>
            <a:r>
              <a:rPr kumimoji="1" lang="en-US" altLang="ja-JP" b="1" dirty="0">
                <a:solidFill>
                  <a:schemeClr val="accent1"/>
                </a:solidFill>
              </a:rPr>
              <a:t>TOC</a:t>
            </a:r>
            <a:r>
              <a:rPr kumimoji="1" lang="ja-JP" altLang="en-US" b="1" dirty="0">
                <a:solidFill>
                  <a:schemeClr val="accent1"/>
                </a:solidFill>
              </a:rPr>
              <a:t>除去率：水中の有機物の除去率</a:t>
            </a:r>
          </a:p>
        </p:txBody>
      </p:sp>
      <p:sp>
        <p:nvSpPr>
          <p:cNvPr id="7" name="テキスト ボックス 6">
            <a:extLst>
              <a:ext uri="{FF2B5EF4-FFF2-40B4-BE49-F238E27FC236}">
                <a16:creationId xmlns:a16="http://schemas.microsoft.com/office/drawing/2014/main" id="{B773BB10-A62C-494F-F9B5-37054A40FBE1}"/>
              </a:ext>
            </a:extLst>
          </p:cNvPr>
          <p:cNvSpPr txBox="1"/>
          <p:nvPr/>
        </p:nvSpPr>
        <p:spPr>
          <a:xfrm>
            <a:off x="1479441" y="2116708"/>
            <a:ext cx="3548699" cy="338554"/>
          </a:xfrm>
          <a:prstGeom prst="rect">
            <a:avLst/>
          </a:prstGeom>
          <a:noFill/>
        </p:spPr>
        <p:txBody>
          <a:bodyPr wrap="square" rtlCol="0">
            <a:spAutoFit/>
          </a:bodyPr>
          <a:lstStyle/>
          <a:p>
            <a:pPr algn="ctr"/>
            <a:r>
              <a:rPr kumimoji="1" lang="ja-JP" altLang="en-US" sz="1600" b="1" dirty="0"/>
              <a:t>最適計画は、水質基準を遵守している</a:t>
            </a:r>
          </a:p>
        </p:txBody>
      </p:sp>
      <p:pic>
        <p:nvPicPr>
          <p:cNvPr id="8" name="図 7">
            <a:extLst>
              <a:ext uri="{FF2B5EF4-FFF2-40B4-BE49-F238E27FC236}">
                <a16:creationId xmlns:a16="http://schemas.microsoft.com/office/drawing/2014/main" id="{086594A8-55A0-3EBA-A614-9C8FCB5ADC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98" y="2451466"/>
            <a:ext cx="5985802" cy="2841584"/>
          </a:xfrm>
          <a:prstGeom prst="rect">
            <a:avLst/>
          </a:prstGeom>
          <a:noFill/>
          <a:ln>
            <a:noFill/>
          </a:ln>
        </p:spPr>
      </p:pic>
      <p:pic>
        <p:nvPicPr>
          <p:cNvPr id="9" name="図 8">
            <a:extLst>
              <a:ext uri="{FF2B5EF4-FFF2-40B4-BE49-F238E27FC236}">
                <a16:creationId xmlns:a16="http://schemas.microsoft.com/office/drawing/2014/main" id="{F93A5AF9-BD1E-3935-81DE-C2993BC2A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8855" y="2451466"/>
            <a:ext cx="5940894" cy="2790689"/>
          </a:xfrm>
          <a:prstGeom prst="rect">
            <a:avLst/>
          </a:prstGeom>
          <a:noFill/>
          <a:ln>
            <a:noFill/>
          </a:ln>
        </p:spPr>
      </p:pic>
      <p:sp>
        <p:nvSpPr>
          <p:cNvPr id="10" name="テキスト ボックス 9">
            <a:extLst>
              <a:ext uri="{FF2B5EF4-FFF2-40B4-BE49-F238E27FC236}">
                <a16:creationId xmlns:a16="http://schemas.microsoft.com/office/drawing/2014/main" id="{72E395B9-82D3-83AF-4E74-B5489B4B8C29}"/>
              </a:ext>
            </a:extLst>
          </p:cNvPr>
          <p:cNvSpPr txBox="1"/>
          <p:nvPr/>
        </p:nvSpPr>
        <p:spPr>
          <a:xfrm>
            <a:off x="6753742" y="1801249"/>
            <a:ext cx="4631120" cy="369332"/>
          </a:xfrm>
          <a:prstGeom prst="rect">
            <a:avLst/>
          </a:prstGeom>
          <a:noFill/>
        </p:spPr>
        <p:txBody>
          <a:bodyPr wrap="square" rtlCol="0">
            <a:spAutoFit/>
          </a:bodyPr>
          <a:lstStyle/>
          <a:p>
            <a:pPr algn="ctr"/>
            <a:r>
              <a:rPr kumimoji="1" lang="ja-JP" altLang="en-US" b="1" dirty="0">
                <a:solidFill>
                  <a:schemeClr val="accent1"/>
                </a:solidFill>
              </a:rPr>
              <a:t>スケール防止剤：</a:t>
            </a:r>
            <a:r>
              <a:rPr kumimoji="1" lang="en-US" altLang="ja-JP" b="1" dirty="0">
                <a:solidFill>
                  <a:schemeClr val="accent1"/>
                </a:solidFill>
              </a:rPr>
              <a:t>RO</a:t>
            </a:r>
            <a:r>
              <a:rPr kumimoji="1" lang="ja-JP" altLang="en-US" b="1" dirty="0">
                <a:solidFill>
                  <a:schemeClr val="accent1"/>
                </a:solidFill>
              </a:rPr>
              <a:t>膜詰まりを防止する薬液</a:t>
            </a:r>
          </a:p>
        </p:txBody>
      </p:sp>
      <p:sp>
        <p:nvSpPr>
          <p:cNvPr id="11" name="テキスト ボックス 10">
            <a:extLst>
              <a:ext uri="{FF2B5EF4-FFF2-40B4-BE49-F238E27FC236}">
                <a16:creationId xmlns:a16="http://schemas.microsoft.com/office/drawing/2014/main" id="{7CA74270-9619-09B5-E34E-F68D0CE5EE2E}"/>
              </a:ext>
            </a:extLst>
          </p:cNvPr>
          <p:cNvSpPr txBox="1"/>
          <p:nvPr/>
        </p:nvSpPr>
        <p:spPr>
          <a:xfrm>
            <a:off x="7107804" y="2116329"/>
            <a:ext cx="4178409" cy="338554"/>
          </a:xfrm>
          <a:prstGeom prst="rect">
            <a:avLst/>
          </a:prstGeom>
          <a:noFill/>
        </p:spPr>
        <p:txBody>
          <a:bodyPr wrap="square" rtlCol="0">
            <a:spAutoFit/>
          </a:bodyPr>
          <a:lstStyle/>
          <a:p>
            <a:pPr algn="ctr"/>
            <a:r>
              <a:rPr kumimoji="1" lang="ja-JP" altLang="en-US" sz="1600" b="1" dirty="0"/>
              <a:t>薬液コストは、操業実績よりも削減されている</a:t>
            </a:r>
          </a:p>
        </p:txBody>
      </p:sp>
      <p:sp>
        <p:nvSpPr>
          <p:cNvPr id="12" name="吹き出し: 角を丸めた四角形 11">
            <a:extLst>
              <a:ext uri="{FF2B5EF4-FFF2-40B4-BE49-F238E27FC236}">
                <a16:creationId xmlns:a16="http://schemas.microsoft.com/office/drawing/2014/main" id="{994B9C1B-ACA7-CE26-9FB5-2C3A5B9454C2}"/>
              </a:ext>
            </a:extLst>
          </p:cNvPr>
          <p:cNvSpPr/>
          <p:nvPr/>
        </p:nvSpPr>
        <p:spPr>
          <a:xfrm>
            <a:off x="7818714" y="5373434"/>
            <a:ext cx="4098466" cy="632205"/>
          </a:xfrm>
          <a:prstGeom prst="wedgeRoundRectCallout">
            <a:avLst>
              <a:gd name="adj1" fmla="val -33227"/>
              <a:gd name="adj2" fmla="val -884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より滑らかにするには、変動幅制約を厳しくする必要があるが、可能解獲得が困難となる</a:t>
            </a:r>
          </a:p>
        </p:txBody>
      </p:sp>
      <p:cxnSp>
        <p:nvCxnSpPr>
          <p:cNvPr id="15" name="直線コネクタ 14">
            <a:extLst>
              <a:ext uri="{FF2B5EF4-FFF2-40B4-BE49-F238E27FC236}">
                <a16:creationId xmlns:a16="http://schemas.microsoft.com/office/drawing/2014/main" id="{8C24D5B6-7255-D055-4AE9-7F05EB150926}"/>
              </a:ext>
            </a:extLst>
          </p:cNvPr>
          <p:cNvCxnSpPr/>
          <p:nvPr/>
        </p:nvCxnSpPr>
        <p:spPr>
          <a:xfrm>
            <a:off x="798897" y="4408371"/>
            <a:ext cx="5043638" cy="0"/>
          </a:xfrm>
          <a:prstGeom prst="line">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27F058-D742-7403-6F7C-747C03727D7C}"/>
              </a:ext>
            </a:extLst>
          </p:cNvPr>
          <p:cNvSpPr txBox="1"/>
          <p:nvPr/>
        </p:nvSpPr>
        <p:spPr>
          <a:xfrm>
            <a:off x="673820" y="4107441"/>
            <a:ext cx="934484" cy="307777"/>
          </a:xfrm>
          <a:prstGeom prst="rect">
            <a:avLst/>
          </a:prstGeom>
          <a:noFill/>
        </p:spPr>
        <p:txBody>
          <a:bodyPr wrap="square" rtlCol="0">
            <a:spAutoFit/>
          </a:bodyPr>
          <a:lstStyle/>
          <a:p>
            <a:pPr algn="ctr"/>
            <a:r>
              <a:rPr kumimoji="1" lang="ja-JP" altLang="en-US" sz="1400" b="1" dirty="0">
                <a:solidFill>
                  <a:schemeClr val="accent4"/>
                </a:solidFill>
              </a:rPr>
              <a:t>水質基準</a:t>
            </a:r>
          </a:p>
        </p:txBody>
      </p:sp>
      <p:sp>
        <p:nvSpPr>
          <p:cNvPr id="17" name="テキスト ボックス 16">
            <a:extLst>
              <a:ext uri="{FF2B5EF4-FFF2-40B4-BE49-F238E27FC236}">
                <a16:creationId xmlns:a16="http://schemas.microsoft.com/office/drawing/2014/main" id="{394601E0-59C0-0D6D-6D81-E3FC1FD5EB41}"/>
              </a:ext>
            </a:extLst>
          </p:cNvPr>
          <p:cNvSpPr txBox="1"/>
          <p:nvPr/>
        </p:nvSpPr>
        <p:spPr>
          <a:xfrm>
            <a:off x="6631389" y="1426790"/>
            <a:ext cx="5396029"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週分計算して、結果を繋げた</a:t>
            </a:r>
            <a:endParaRPr kumimoji="1" lang="en-US" altLang="ja-JP" dirty="0"/>
          </a:p>
        </p:txBody>
      </p:sp>
      <p:sp>
        <p:nvSpPr>
          <p:cNvPr id="18" name="テキスト ボックス 17">
            <a:extLst>
              <a:ext uri="{FF2B5EF4-FFF2-40B4-BE49-F238E27FC236}">
                <a16:creationId xmlns:a16="http://schemas.microsoft.com/office/drawing/2014/main" id="{98E760C1-6DED-B8B4-FE83-1907C60353B8}"/>
              </a:ext>
            </a:extLst>
          </p:cNvPr>
          <p:cNvSpPr txBox="1"/>
          <p:nvPr/>
        </p:nvSpPr>
        <p:spPr>
          <a:xfrm>
            <a:off x="400306" y="5667085"/>
            <a:ext cx="5940891" cy="338554"/>
          </a:xfrm>
          <a:prstGeom prst="rect">
            <a:avLst/>
          </a:prstGeom>
          <a:noFill/>
        </p:spPr>
        <p:txBody>
          <a:bodyPr wrap="square" rtlCol="0">
            <a:spAutoFit/>
          </a:bodyPr>
          <a:lstStyle/>
          <a:p>
            <a:r>
              <a:rPr kumimoji="1" lang="en-US" altLang="ja-JP" sz="1600" b="0" dirty="0"/>
              <a:t>SHADE</a:t>
            </a:r>
            <a:r>
              <a:rPr kumimoji="1" lang="ja-JP" altLang="en-US" sz="1600" dirty="0"/>
              <a:t> </a:t>
            </a:r>
            <a:r>
              <a:rPr kumimoji="1" lang="en-US" altLang="ja-JP" sz="1600" b="0" dirty="0"/>
              <a:t>+</a:t>
            </a:r>
            <a:r>
              <a:rPr kumimoji="1" lang="ja-JP" altLang="en-US" sz="1600" b="0" dirty="0"/>
              <a:t> </a:t>
            </a:r>
            <a:r>
              <a:rPr kumimoji="1" lang="en-US" altLang="ja-JP" sz="1600" b="0" dirty="0"/>
              <a:t>Feasibility Rule</a:t>
            </a:r>
            <a:r>
              <a:rPr kumimoji="1" lang="ja-JP" altLang="en-US" sz="1600" b="0" dirty="0"/>
              <a:t>を使用、</a:t>
            </a:r>
            <a:r>
              <a:rPr kumimoji="1" lang="en-US" altLang="ja-JP" sz="1600" b="0" dirty="0"/>
              <a:t>5000</a:t>
            </a:r>
            <a:r>
              <a:rPr kumimoji="1" lang="ja-JP" altLang="en-US" sz="1600" b="0" dirty="0"/>
              <a:t>反復、</a:t>
            </a:r>
            <a:r>
              <a:rPr kumimoji="1" lang="en-US" altLang="ja-JP" sz="1600" b="0" dirty="0"/>
              <a:t>100</a:t>
            </a:r>
            <a:r>
              <a:rPr kumimoji="1" lang="ja-JP" altLang="en-US" sz="1600" b="0" dirty="0"/>
              <a:t>個体</a:t>
            </a:r>
            <a:endParaRPr kumimoji="1" lang="en-US" altLang="ja-JP" sz="1600" b="0" dirty="0"/>
          </a:p>
        </p:txBody>
      </p:sp>
      <p:sp>
        <p:nvSpPr>
          <p:cNvPr id="19" name="テキスト ボックス 18">
            <a:extLst>
              <a:ext uri="{FF2B5EF4-FFF2-40B4-BE49-F238E27FC236}">
                <a16:creationId xmlns:a16="http://schemas.microsoft.com/office/drawing/2014/main" id="{E103FC8C-5102-6FB7-FE9C-B2B798FC050E}"/>
              </a:ext>
            </a:extLst>
          </p:cNvPr>
          <p:cNvSpPr txBox="1"/>
          <p:nvPr/>
        </p:nvSpPr>
        <p:spPr>
          <a:xfrm>
            <a:off x="400307" y="5974862"/>
            <a:ext cx="6064599" cy="307777"/>
          </a:xfrm>
          <a:prstGeom prst="rect">
            <a:avLst/>
          </a:prstGeom>
          <a:noFill/>
        </p:spPr>
        <p:txBody>
          <a:bodyPr wrap="square" rtlCol="0">
            <a:spAutoFit/>
          </a:bodyPr>
          <a:lstStyle/>
          <a:p>
            <a:r>
              <a:rPr kumimoji="1" lang="ja-JP" altLang="en-US" sz="1400" dirty="0"/>
              <a:t>ノート</a:t>
            </a:r>
            <a:r>
              <a:rPr kumimoji="1" lang="en-US" altLang="ja-JP" sz="1400" dirty="0"/>
              <a:t>PC</a:t>
            </a:r>
            <a:r>
              <a:rPr kumimoji="1" lang="ja-JP" altLang="en-US" sz="1400" dirty="0"/>
              <a:t>（</a:t>
            </a:r>
            <a:r>
              <a:rPr kumimoji="1" lang="en-US" altLang="ja-JP" sz="1400" dirty="0"/>
              <a:t>Intel Core i5-1145G7(2.60GHz)</a:t>
            </a:r>
            <a:r>
              <a:rPr kumimoji="1" lang="ja-JP" altLang="en-US" sz="1400" dirty="0"/>
              <a:t>、内蔵</a:t>
            </a:r>
            <a:r>
              <a:rPr kumimoji="1" lang="en-US" altLang="ja-JP" sz="1400" dirty="0"/>
              <a:t>GPU 11th Gen</a:t>
            </a:r>
            <a:r>
              <a:rPr kumimoji="1" lang="ja-JP" altLang="en-US" sz="1400" dirty="0"/>
              <a:t>）</a:t>
            </a:r>
          </a:p>
        </p:txBody>
      </p:sp>
      <p:sp>
        <p:nvSpPr>
          <p:cNvPr id="20" name="テキスト ボックス 19">
            <a:extLst>
              <a:ext uri="{FF2B5EF4-FFF2-40B4-BE49-F238E27FC236}">
                <a16:creationId xmlns:a16="http://schemas.microsoft.com/office/drawing/2014/main" id="{0C620D21-FA08-9F76-E452-D84D0191595D}"/>
              </a:ext>
            </a:extLst>
          </p:cNvPr>
          <p:cNvSpPr txBox="1"/>
          <p:nvPr/>
        </p:nvSpPr>
        <p:spPr>
          <a:xfrm>
            <a:off x="400305" y="5388597"/>
            <a:ext cx="7184402" cy="338554"/>
          </a:xfrm>
          <a:prstGeom prst="rect">
            <a:avLst/>
          </a:prstGeom>
          <a:noFill/>
        </p:spPr>
        <p:txBody>
          <a:bodyPr wrap="square" rtlCol="0">
            <a:spAutoFit/>
          </a:bodyPr>
          <a:lstStyle/>
          <a:p>
            <a:r>
              <a:rPr kumimoji="1" lang="en-US" altLang="ja-JP" sz="1600" b="0" dirty="0"/>
              <a:t>1</a:t>
            </a:r>
            <a:r>
              <a:rPr kumimoji="1" lang="ja-JP" altLang="en-US" sz="1600" b="0" dirty="0"/>
              <a:t>週間計画の計算時間：約</a:t>
            </a:r>
            <a:r>
              <a:rPr kumimoji="1" lang="en-US" altLang="ja-JP" sz="1600" b="0" dirty="0"/>
              <a:t>10</a:t>
            </a:r>
            <a:r>
              <a:rPr kumimoji="1" lang="ja-JP" altLang="en-US" sz="1600" b="0" dirty="0"/>
              <a:t>分、問題規模：</a:t>
            </a:r>
            <a:r>
              <a:rPr kumimoji="1" lang="en-US" altLang="ja-JP" sz="1600" b="0" dirty="0"/>
              <a:t>336</a:t>
            </a:r>
            <a:r>
              <a:rPr kumimoji="1" lang="ja-JP" altLang="en-US" sz="1600" dirty="0"/>
              <a:t>変数</a:t>
            </a:r>
            <a:r>
              <a:rPr kumimoji="1" lang="ja-JP" altLang="en-US" sz="1600" b="0" dirty="0"/>
              <a:t>、</a:t>
            </a:r>
            <a:r>
              <a:rPr kumimoji="1" lang="en-US" altLang="ja-JP" sz="1600" b="0" dirty="0"/>
              <a:t>1859</a:t>
            </a:r>
            <a:r>
              <a:rPr kumimoji="1" lang="ja-JP" altLang="en-US" sz="1600" b="0" dirty="0"/>
              <a:t>制約、</a:t>
            </a:r>
            <a:r>
              <a:rPr kumimoji="1" lang="en-US" altLang="ja-JP" sz="1600" dirty="0"/>
              <a:t>1</a:t>
            </a:r>
            <a:r>
              <a:rPr kumimoji="1" lang="ja-JP" altLang="en-US" sz="1600" dirty="0"/>
              <a:t>時間データ</a:t>
            </a:r>
            <a:endParaRPr kumimoji="1" lang="en-US" altLang="ja-JP" sz="1600" b="0" dirty="0"/>
          </a:p>
        </p:txBody>
      </p:sp>
      <p:sp>
        <p:nvSpPr>
          <p:cNvPr id="21" name="吹き出し: 角を丸めた四角形 20">
            <a:extLst>
              <a:ext uri="{FF2B5EF4-FFF2-40B4-BE49-F238E27FC236}">
                <a16:creationId xmlns:a16="http://schemas.microsoft.com/office/drawing/2014/main" id="{E53C7248-8740-8490-F5E7-E084E49E0B69}"/>
              </a:ext>
            </a:extLst>
          </p:cNvPr>
          <p:cNvSpPr/>
          <p:nvPr/>
        </p:nvSpPr>
        <p:spPr>
          <a:xfrm>
            <a:off x="4147499" y="5020135"/>
            <a:ext cx="3390071" cy="338555"/>
          </a:xfrm>
          <a:prstGeom prst="wedgeRoundRectCallout">
            <a:avLst>
              <a:gd name="adj1" fmla="val -29820"/>
              <a:gd name="adj2" fmla="val -105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各週で特性が異なるのはモデルに起因</a:t>
            </a:r>
          </a:p>
        </p:txBody>
      </p:sp>
    </p:spTree>
    <p:extLst>
      <p:ext uri="{BB962C8B-B14F-4D97-AF65-F5344CB8AC3E}">
        <p14:creationId xmlns:p14="http://schemas.microsoft.com/office/powerpoint/2010/main" val="84557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人工データから抽出した非凸な制約を課した問題に適用し、性能を検証。</a:t>
            </a:r>
            <a:endParaRPr lang="en-US" altLang="ja-JP" sz="2800" dirty="0"/>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2"/>
          <a:stretch>
            <a:fillRect/>
          </a:stretch>
        </p:blipFill>
        <p:spPr>
          <a:xfrm>
            <a:off x="4210626"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3"/>
          <a:stretch>
            <a:fillRect/>
          </a:stretch>
        </p:blipFill>
        <p:spPr>
          <a:xfrm>
            <a:off x="80788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2740838"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2740838" y="5953340"/>
                <a:ext cx="4314779" cy="307777"/>
              </a:xfrm>
              <a:prstGeom prst="rect">
                <a:avLst/>
              </a:prstGeom>
              <a:blipFill>
                <a:blip r:embed="rId4"/>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58833" y="2034349"/>
            <a:ext cx="7491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1818310" y="1655522"/>
            <a:ext cx="4397358"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次元球殻型の人工データ）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1741343"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4990653"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4990653" y="5651934"/>
                <a:ext cx="1778372" cy="307777"/>
              </a:xfrm>
              <a:prstGeom prst="rect">
                <a:avLst/>
              </a:prstGeom>
              <a:blipFill>
                <a:blip r:embed="rId5"/>
                <a:stretch>
                  <a:fillRect l="-344" t="-3922" r="-687"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256F8EBB-65D9-7E79-2526-CC6958595788}"/>
              </a:ext>
            </a:extLst>
          </p:cNvPr>
          <p:cNvSpPr txBox="1"/>
          <p:nvPr/>
        </p:nvSpPr>
        <p:spPr>
          <a:xfrm>
            <a:off x="298059" y="2152886"/>
            <a:ext cx="3769234" cy="523220"/>
          </a:xfrm>
          <a:prstGeom prst="rect">
            <a:avLst/>
          </a:prstGeom>
          <a:noFill/>
        </p:spPr>
        <p:txBody>
          <a:bodyPr wrap="square" rtlCol="0">
            <a:spAutoFit/>
          </a:bodyPr>
          <a:lstStyle/>
          <a:p>
            <a:pPr algn="ctr"/>
            <a:r>
              <a:rPr kumimoji="1" lang="en-US" altLang="ja-JP" sz="1400" b="1" dirty="0" err="1">
                <a:solidFill>
                  <a:schemeClr val="accent1"/>
                </a:solidFill>
              </a:rPr>
              <a:t>AutoEncoder</a:t>
            </a:r>
            <a:r>
              <a:rPr kumimoji="1" lang="ja-JP" altLang="en-US" sz="1400" b="1" dirty="0">
                <a:solidFill>
                  <a:schemeClr val="accent1"/>
                </a:solidFill>
              </a:rPr>
              <a:t>で人工データの特性を抽出し、</a:t>
            </a:r>
            <a:endParaRPr kumimoji="1" lang="en-US" altLang="ja-JP" sz="1400" b="1" dirty="0">
              <a:solidFill>
                <a:schemeClr val="accent1"/>
              </a:solidFill>
            </a:endParaRPr>
          </a:p>
          <a:p>
            <a:pPr algn="ctr"/>
            <a:r>
              <a:rPr kumimoji="1" lang="ja-JP" altLang="en-US" sz="1400" b="1" dirty="0">
                <a:solidFill>
                  <a:schemeClr val="accent1"/>
                </a:solidFill>
              </a:rPr>
              <a:t>非凸な特性を満たす領域を制約条件として課した</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35848" y="4352879"/>
                <a:ext cx="1143099" cy="523220"/>
              </a:xfrm>
              <a:prstGeom prst="rect">
                <a:avLst/>
              </a:prstGeom>
              <a:noFill/>
            </p:spPr>
            <p:txBody>
              <a:bodyPr wrap="square" rtlCol="0">
                <a:spAutoFit/>
              </a:bodyPr>
              <a:lstStyle/>
              <a:p>
                <a:pPr algn="ctr"/>
                <a:r>
                  <a:rPr kumimoji="1" lang="ja-JP" altLang="en-US" sz="1400" b="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35848" y="4352879"/>
                <a:ext cx="1143099" cy="523220"/>
              </a:xfrm>
              <a:prstGeom prst="rect">
                <a:avLst/>
              </a:prstGeom>
              <a:blipFill>
                <a:blip r:embed="rId6"/>
                <a:stretch>
                  <a:fillRect t="-2326" b="-1162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7"/>
          <a:stretch>
            <a:fillRect/>
          </a:stretch>
        </p:blipFill>
        <p:spPr>
          <a:xfrm>
            <a:off x="184219" y="5942885"/>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21986" y="366006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flipV="1">
            <a:off x="1578881" y="3798400"/>
            <a:ext cx="896401" cy="1555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flipV="1">
            <a:off x="1178947" y="4591740"/>
            <a:ext cx="229084" cy="227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1408031"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2475282" y="3721190"/>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6061170"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4938986"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5129631"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D44D2156-6D0B-4E02-74B0-6F4D0E3E8551}"/>
              </a:ext>
            </a:extLst>
          </p:cNvPr>
          <p:cNvSpPr txBox="1"/>
          <p:nvPr/>
        </p:nvSpPr>
        <p:spPr>
          <a:xfrm>
            <a:off x="5305496" y="4759846"/>
            <a:ext cx="2058576" cy="523220"/>
          </a:xfrm>
          <a:prstGeom prst="rect">
            <a:avLst/>
          </a:prstGeom>
          <a:noFill/>
        </p:spPr>
        <p:txBody>
          <a:bodyPr wrap="none" rtlCol="0">
            <a:spAutoFit/>
          </a:bodyPr>
          <a:lstStyle/>
          <a:p>
            <a:pPr algn="ctr"/>
            <a:r>
              <a:rPr kumimoji="1" lang="ja-JP" altLang="en-US" sz="1400" dirty="0"/>
              <a:t>目的関数と制約違反量の</a:t>
            </a:r>
            <a:endParaRPr kumimoji="1" lang="en-US" altLang="ja-JP" sz="1400" dirty="0"/>
          </a:p>
          <a:p>
            <a:pPr algn="ctr"/>
            <a:r>
              <a:rPr kumimoji="1" lang="ja-JP" altLang="en-US" sz="1400" dirty="0"/>
              <a:t>パレートフロンティア</a:t>
            </a:r>
          </a:p>
        </p:txBody>
      </p:sp>
      <p:cxnSp>
        <p:nvCxnSpPr>
          <p:cNvPr id="69" name="直線コネクタ 68">
            <a:extLst>
              <a:ext uri="{FF2B5EF4-FFF2-40B4-BE49-F238E27FC236}">
                <a16:creationId xmlns:a16="http://schemas.microsoft.com/office/drawing/2014/main" id="{E5BADDE1-B4F8-7CBE-31F3-9905ED9F4AD3}"/>
              </a:ext>
            </a:extLst>
          </p:cNvPr>
          <p:cNvCxnSpPr>
            <a:cxnSpLocks/>
          </p:cNvCxnSpPr>
          <p:nvPr/>
        </p:nvCxnSpPr>
        <p:spPr>
          <a:xfrm>
            <a:off x="5644805" y="4268384"/>
            <a:ext cx="511687" cy="5054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10101173" y="2928047"/>
                <a:ext cx="203980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10101173" y="2928047"/>
                <a:ext cx="2039809" cy="307777"/>
              </a:xfrm>
              <a:prstGeom prst="rect">
                <a:avLst/>
              </a:prstGeom>
              <a:blipFill>
                <a:blip r:embed="rId8"/>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22766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目的関数値</a:t>
                          </a:r>
                          <a14:m>
                            <m:oMath xmlns:m="http://schemas.openxmlformats.org/officeDocument/2006/math">
                              <m:r>
                                <a:rPr kumimoji="1" lang="en-US" altLang="ja-JP" sz="1600" b="0" i="1" smtClean="0">
                                  <a:latin typeface="Cambria Math" panose="02040503050406030204" pitchFamily="18" charset="0"/>
                                </a:rPr>
                                <m:t>𝑓</m:t>
                              </m:r>
                            </m:oMath>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33528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14" t="-101786" r="-128616" b="-1946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CBC0F310-D0EA-0BAC-ADED-63ABF0DE8BF6}"/>
              </a:ext>
            </a:extLst>
          </p:cNvPr>
          <p:cNvSpPr txBox="1"/>
          <p:nvPr/>
        </p:nvSpPr>
        <p:spPr>
          <a:xfrm>
            <a:off x="7646173" y="2522217"/>
            <a:ext cx="2988237" cy="307777"/>
          </a:xfrm>
          <a:prstGeom prst="rect">
            <a:avLst/>
          </a:prstGeom>
          <a:noFill/>
        </p:spPr>
        <p:txBody>
          <a:bodyPr wrap="square" rtlCol="0">
            <a:spAutoFit/>
          </a:bodyPr>
          <a:lstStyle/>
          <a:p>
            <a:pPr algn="ctr"/>
            <a:r>
              <a:rPr kumimoji="1" lang="en-US" altLang="ja-JP" sz="1400" b="0" dirty="0"/>
              <a:t>SHADE</a:t>
            </a:r>
            <a:r>
              <a:rPr kumimoji="1" lang="ja-JP" altLang="en-US" sz="1400" dirty="0"/>
              <a:t> </a:t>
            </a:r>
            <a:r>
              <a:rPr kumimoji="1" lang="en-US" altLang="ja-JP" sz="1400" b="0" dirty="0"/>
              <a:t>+</a:t>
            </a:r>
            <a:r>
              <a:rPr kumimoji="1" lang="ja-JP" altLang="en-US" sz="1400" b="0" dirty="0"/>
              <a:t> </a:t>
            </a:r>
            <a:r>
              <a:rPr kumimoji="1" lang="en-US" altLang="ja-JP" sz="1400" b="0" dirty="0"/>
              <a:t>Feasibility Rule</a:t>
            </a:r>
            <a:r>
              <a:rPr kumimoji="1" lang="ja-JP" altLang="en-US" sz="1400" b="0" dirty="0"/>
              <a:t>を使用</a:t>
            </a:r>
            <a:endParaRPr kumimoji="1" lang="en-US" altLang="ja-JP" sz="1400" b="0" dirty="0"/>
          </a:p>
        </p:txBody>
      </p:sp>
      <p:sp>
        <p:nvSpPr>
          <p:cNvPr id="13" name="テキスト ボックス 12">
            <a:extLst>
              <a:ext uri="{FF2B5EF4-FFF2-40B4-BE49-F238E27FC236}">
                <a16:creationId xmlns:a16="http://schemas.microsoft.com/office/drawing/2014/main" id="{BC79C05E-6517-AE38-5947-C12BF1EFB5C6}"/>
              </a:ext>
            </a:extLst>
          </p:cNvPr>
          <p:cNvSpPr txBox="1"/>
          <p:nvPr/>
        </p:nvSpPr>
        <p:spPr>
          <a:xfrm>
            <a:off x="7603047" y="5283066"/>
            <a:ext cx="4537935" cy="584775"/>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5" name="テキスト ボックス 14">
            <a:extLst>
              <a:ext uri="{FF2B5EF4-FFF2-40B4-BE49-F238E27FC236}">
                <a16:creationId xmlns:a16="http://schemas.microsoft.com/office/drawing/2014/main" id="{4474E018-8C58-2F84-29A8-30140FCF6889}"/>
              </a:ext>
            </a:extLst>
          </p:cNvPr>
          <p:cNvSpPr txBox="1"/>
          <p:nvPr/>
        </p:nvSpPr>
        <p:spPr>
          <a:xfrm>
            <a:off x="7607312" y="4612762"/>
            <a:ext cx="2585848" cy="584775"/>
          </a:xfrm>
          <a:prstGeom prst="rect">
            <a:avLst/>
          </a:prstGeom>
          <a:noFill/>
        </p:spPr>
        <p:txBody>
          <a:bodyPr wrap="square" rtlCol="0">
            <a:spAutoFit/>
          </a:bodyPr>
          <a:lstStyle/>
          <a:p>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cxnSp>
        <p:nvCxnSpPr>
          <p:cNvPr id="16" name="直線コネクタ 15">
            <a:extLst>
              <a:ext uri="{FF2B5EF4-FFF2-40B4-BE49-F238E27FC236}">
                <a16:creationId xmlns:a16="http://schemas.microsoft.com/office/drawing/2014/main" id="{3C71351C-A581-5C52-9071-167DE75BB80B}"/>
              </a:ext>
            </a:extLst>
          </p:cNvPr>
          <p:cNvCxnSpPr>
            <a:cxnSpLocks/>
          </p:cNvCxnSpPr>
          <p:nvPr/>
        </p:nvCxnSpPr>
        <p:spPr>
          <a:xfrm>
            <a:off x="7623208" y="2032133"/>
            <a:ext cx="4470727"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8D1A3-68E6-CA7E-1904-72F91F6696A3}"/>
              </a:ext>
            </a:extLst>
          </p:cNvPr>
          <p:cNvSpPr txBox="1"/>
          <p:nvPr/>
        </p:nvSpPr>
        <p:spPr>
          <a:xfrm>
            <a:off x="9332709" y="1655522"/>
            <a:ext cx="1005403" cy="338554"/>
          </a:xfrm>
          <a:prstGeom prst="rect">
            <a:avLst/>
          </a:prstGeom>
          <a:noFill/>
        </p:spPr>
        <p:txBody>
          <a:bodyPr wrap="none" rtlCol="0">
            <a:spAutoFit/>
          </a:bodyPr>
          <a:lstStyle/>
          <a:p>
            <a:pPr algn="ctr"/>
            <a:r>
              <a:rPr kumimoji="1" lang="ja-JP" altLang="en-US" sz="1600" dirty="0"/>
              <a:t>検証結果</a:t>
            </a:r>
          </a:p>
        </p:txBody>
      </p:sp>
      <p:cxnSp>
        <p:nvCxnSpPr>
          <p:cNvPr id="19" name="直線コネクタ 18">
            <a:extLst>
              <a:ext uri="{FF2B5EF4-FFF2-40B4-BE49-F238E27FC236}">
                <a16:creationId xmlns:a16="http://schemas.microsoft.com/office/drawing/2014/main" id="{B03E2E22-6EBF-AD5E-59F9-C7A947FAE0BD}"/>
              </a:ext>
            </a:extLst>
          </p:cNvPr>
          <p:cNvCxnSpPr>
            <a:cxnSpLocks/>
          </p:cNvCxnSpPr>
          <p:nvPr/>
        </p:nvCxnSpPr>
        <p:spPr>
          <a:xfrm flipV="1">
            <a:off x="2733271" y="3484494"/>
            <a:ext cx="210863" cy="23923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A6CD5A-8F9D-9EED-E501-A10391604814}"/>
              </a:ext>
            </a:extLst>
          </p:cNvPr>
          <p:cNvSpPr txBox="1"/>
          <p:nvPr/>
        </p:nvSpPr>
        <p:spPr>
          <a:xfrm>
            <a:off x="2503428" y="3136857"/>
            <a:ext cx="994013" cy="307777"/>
          </a:xfrm>
          <a:prstGeom prst="rect">
            <a:avLst/>
          </a:prstGeom>
          <a:noFill/>
        </p:spPr>
        <p:txBody>
          <a:bodyPr wrap="square" rtlCol="0">
            <a:spAutoFit/>
          </a:bodyPr>
          <a:lstStyle/>
          <a:p>
            <a:pPr algn="ctr"/>
            <a:r>
              <a:rPr kumimoji="1" lang="ja-JP" altLang="en-US" sz="1400" dirty="0"/>
              <a:t>学習データ</a:t>
            </a:r>
          </a:p>
        </p:txBody>
      </p:sp>
      <p:sp>
        <p:nvSpPr>
          <p:cNvPr id="53" name="テキスト ボックス 52">
            <a:extLst>
              <a:ext uri="{FF2B5EF4-FFF2-40B4-BE49-F238E27FC236}">
                <a16:creationId xmlns:a16="http://schemas.microsoft.com/office/drawing/2014/main" id="{6C73CCFE-8CCD-7D97-2183-4CFD91056159}"/>
              </a:ext>
            </a:extLst>
          </p:cNvPr>
          <p:cNvSpPr txBox="1"/>
          <p:nvPr/>
        </p:nvSpPr>
        <p:spPr>
          <a:xfrm>
            <a:off x="4750739" y="2178745"/>
            <a:ext cx="994013" cy="307777"/>
          </a:xfrm>
          <a:prstGeom prst="rect">
            <a:avLst/>
          </a:prstGeom>
          <a:noFill/>
        </p:spPr>
        <p:txBody>
          <a:bodyPr wrap="square" rtlCol="0">
            <a:spAutoFit/>
          </a:bodyPr>
          <a:lstStyle/>
          <a:p>
            <a:pPr algn="ctr"/>
            <a:r>
              <a:rPr kumimoji="1" lang="ja-JP" altLang="en-US" sz="1400" dirty="0"/>
              <a:t>学習データ</a:t>
            </a:r>
          </a:p>
        </p:txBody>
      </p:sp>
      <p:sp>
        <p:nvSpPr>
          <p:cNvPr id="54" name="テキスト ボックス 53">
            <a:extLst>
              <a:ext uri="{FF2B5EF4-FFF2-40B4-BE49-F238E27FC236}">
                <a16:creationId xmlns:a16="http://schemas.microsoft.com/office/drawing/2014/main" id="{F6F1CAED-FA26-7010-FA97-A7496F3AE318}"/>
              </a:ext>
            </a:extLst>
          </p:cNvPr>
          <p:cNvSpPr txBox="1"/>
          <p:nvPr/>
        </p:nvSpPr>
        <p:spPr>
          <a:xfrm>
            <a:off x="5972824" y="2178745"/>
            <a:ext cx="1332088" cy="307777"/>
          </a:xfrm>
          <a:prstGeom prst="rect">
            <a:avLst/>
          </a:prstGeom>
          <a:noFill/>
        </p:spPr>
        <p:txBody>
          <a:bodyPr wrap="square" rtlCol="0">
            <a:spAutoFit/>
          </a:bodyPr>
          <a:lstStyle/>
          <a:p>
            <a:pPr algn="ctr"/>
            <a:r>
              <a:rPr kumimoji="1" lang="ja-JP" altLang="en-US" sz="1400" dirty="0"/>
              <a:t>実行可能領域</a:t>
            </a:r>
          </a:p>
        </p:txBody>
      </p:sp>
      <p:sp>
        <p:nvSpPr>
          <p:cNvPr id="72" name="テキスト ボックス 71">
            <a:extLst>
              <a:ext uri="{FF2B5EF4-FFF2-40B4-BE49-F238E27FC236}">
                <a16:creationId xmlns:a16="http://schemas.microsoft.com/office/drawing/2014/main" id="{9549D5D5-2415-9C18-E207-35478590C85A}"/>
              </a:ext>
            </a:extLst>
          </p:cNvPr>
          <p:cNvSpPr txBox="1"/>
          <p:nvPr/>
        </p:nvSpPr>
        <p:spPr>
          <a:xfrm>
            <a:off x="7741188" y="2179560"/>
            <a:ext cx="4234766" cy="338554"/>
          </a:xfrm>
          <a:prstGeom prst="rect">
            <a:avLst/>
          </a:prstGeom>
          <a:noFill/>
        </p:spPr>
        <p:txBody>
          <a:bodyPr wrap="square" rtlCol="0">
            <a:spAutoFit/>
          </a:bodyPr>
          <a:lstStyle/>
          <a:p>
            <a:pPr algn="ctr"/>
            <a:r>
              <a:rPr kumimoji="1" lang="ja-JP" altLang="en-US" sz="1600" b="1" dirty="0">
                <a:solidFill>
                  <a:schemeClr val="accent1"/>
                </a:solidFill>
              </a:rPr>
              <a:t>非凸な制約でも、実行可能な準最適解を得た</a:t>
            </a:r>
          </a:p>
        </p:txBody>
      </p:sp>
      <p:sp>
        <p:nvSpPr>
          <p:cNvPr id="73" name="楕円 72">
            <a:extLst>
              <a:ext uri="{FF2B5EF4-FFF2-40B4-BE49-F238E27FC236}">
                <a16:creationId xmlns:a16="http://schemas.microsoft.com/office/drawing/2014/main" id="{FCE32F5A-EF0F-1AA2-53F9-F9B74C50DE71}"/>
              </a:ext>
            </a:extLst>
          </p:cNvPr>
          <p:cNvSpPr/>
          <p:nvPr/>
        </p:nvSpPr>
        <p:spPr>
          <a:xfrm>
            <a:off x="4725998" y="2297672"/>
            <a:ext cx="68123" cy="704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正方形/長方形 73">
            <a:extLst>
              <a:ext uri="{FF2B5EF4-FFF2-40B4-BE49-F238E27FC236}">
                <a16:creationId xmlns:a16="http://schemas.microsoft.com/office/drawing/2014/main" id="{3A2AC423-7201-9684-9FD5-49692CE7FC65}"/>
              </a:ext>
            </a:extLst>
          </p:cNvPr>
          <p:cNvSpPr/>
          <p:nvPr/>
        </p:nvSpPr>
        <p:spPr>
          <a:xfrm>
            <a:off x="5867381" y="2239921"/>
            <a:ext cx="142691" cy="144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吹き出し: 四角形 41">
            <a:extLst>
              <a:ext uri="{FF2B5EF4-FFF2-40B4-BE49-F238E27FC236}">
                <a16:creationId xmlns:a16="http://schemas.microsoft.com/office/drawing/2014/main" id="{F392D999-AE0A-4F54-BA91-B292E7EB7CFE}"/>
              </a:ext>
            </a:extLst>
          </p:cNvPr>
          <p:cNvSpPr/>
          <p:nvPr/>
        </p:nvSpPr>
        <p:spPr>
          <a:xfrm>
            <a:off x="6061170" y="67333"/>
            <a:ext cx="5996104" cy="1178251"/>
          </a:xfrm>
          <a:prstGeom prst="wedgeRectCallout">
            <a:avLst>
              <a:gd name="adj1" fmla="val -57042"/>
              <a:gd name="adj2" fmla="val -4000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問題設定が分かりにくい</a:t>
            </a:r>
            <a:r>
              <a:rPr kumimoji="1" lang="en-US" altLang="ja-JP" dirty="0">
                <a:solidFill>
                  <a:schemeClr val="tx1"/>
                </a:solidFill>
              </a:rPr>
              <a:t>:</a:t>
            </a:r>
          </a:p>
          <a:p>
            <a:pPr algn="ctr"/>
            <a:r>
              <a:rPr kumimoji="1" lang="ja-JP" altLang="en-US" dirty="0">
                <a:solidFill>
                  <a:schemeClr val="tx1"/>
                </a:solidFill>
              </a:rPr>
              <a:t>目的関数とか、</a:t>
            </a:r>
            <a:r>
              <a:rPr kumimoji="1" lang="en-US" altLang="ja-JP" dirty="0">
                <a:solidFill>
                  <a:schemeClr val="tx1"/>
                </a:solidFill>
              </a:rPr>
              <a:t>g(x) </a:t>
            </a:r>
            <a:r>
              <a:rPr kumimoji="1" lang="ja-JP" altLang="en-US" dirty="0">
                <a:solidFill>
                  <a:schemeClr val="tx1"/>
                </a:solidFill>
              </a:rPr>
              <a:t>が何かとか式で書いたほうがよいかも。</a:t>
            </a:r>
            <a:endParaRPr kumimoji="1" lang="en-US" altLang="ja-JP" dirty="0">
              <a:solidFill>
                <a:schemeClr val="tx1"/>
              </a:solidFill>
            </a:endParaRPr>
          </a:p>
          <a:p>
            <a:pPr algn="ctr"/>
            <a:r>
              <a:rPr kumimoji="1" lang="ja-JP" altLang="en-US" dirty="0">
                <a:solidFill>
                  <a:schemeClr val="tx1"/>
                </a:solidFill>
              </a:rPr>
              <a:t>目的関数 </a:t>
            </a:r>
            <a:r>
              <a:rPr kumimoji="1" lang="en-US" altLang="ja-JP" dirty="0">
                <a:solidFill>
                  <a:schemeClr val="tx1"/>
                </a:solidFill>
              </a:rPr>
              <a:t>f(x) = ||x||</a:t>
            </a:r>
          </a:p>
          <a:p>
            <a:pPr algn="ctr"/>
            <a:r>
              <a:rPr kumimoji="1" lang="en-US" altLang="ja-JP" dirty="0">
                <a:solidFill>
                  <a:schemeClr val="tx1"/>
                </a:solidFill>
              </a:rPr>
              <a:t>g(x) </a:t>
            </a:r>
            <a:r>
              <a:rPr kumimoji="1" lang="en-US" altLang="ja-JP">
                <a:solidFill>
                  <a:schemeClr val="tx1"/>
                </a:solidFill>
              </a:rPr>
              <a:t>= …</a:t>
            </a:r>
            <a:endParaRPr kumimoji="1" lang="ja-JP" altLang="en-US" dirty="0">
              <a:solidFill>
                <a:schemeClr val="tx1"/>
              </a:solidFill>
            </a:endParaRPr>
          </a:p>
        </p:txBody>
      </p:sp>
      <p:sp>
        <p:nvSpPr>
          <p:cNvPr id="55" name="吹き出し: 四角形 54">
            <a:extLst>
              <a:ext uri="{FF2B5EF4-FFF2-40B4-BE49-F238E27FC236}">
                <a16:creationId xmlns:a16="http://schemas.microsoft.com/office/drawing/2014/main" id="{893C21DE-7DF1-4807-A8B6-476B3983DEE2}"/>
              </a:ext>
            </a:extLst>
          </p:cNvPr>
          <p:cNvSpPr/>
          <p:nvPr/>
        </p:nvSpPr>
        <p:spPr>
          <a:xfrm>
            <a:off x="419100" y="189874"/>
            <a:ext cx="2894144" cy="945705"/>
          </a:xfrm>
          <a:prstGeom prst="wedgeRectCallout">
            <a:avLst>
              <a:gd name="adj1" fmla="val -34474"/>
              <a:gd name="adj2" fmla="val 7740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「データ駆動制約問題」という用語も独自用語なので、何をやりたいかを説明すべき。</a:t>
            </a:r>
          </a:p>
        </p:txBody>
      </p:sp>
      <p:sp>
        <p:nvSpPr>
          <p:cNvPr id="56" name="吹き出し: 四角形 55">
            <a:extLst>
              <a:ext uri="{FF2B5EF4-FFF2-40B4-BE49-F238E27FC236}">
                <a16:creationId xmlns:a16="http://schemas.microsoft.com/office/drawing/2014/main" id="{A050EDA0-AA8C-4088-A506-51F94468FCC2}"/>
              </a:ext>
            </a:extLst>
          </p:cNvPr>
          <p:cNvSpPr/>
          <p:nvPr/>
        </p:nvSpPr>
        <p:spPr>
          <a:xfrm>
            <a:off x="155387" y="981756"/>
            <a:ext cx="2894144" cy="945705"/>
          </a:xfrm>
          <a:prstGeom prst="wedgeRectCallout">
            <a:avLst>
              <a:gd name="adj1" fmla="val -34474"/>
              <a:gd name="adj2" fmla="val 7740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err="1">
                <a:solidFill>
                  <a:schemeClr val="tx1"/>
                </a:solidFill>
              </a:rPr>
              <a:t>AutoEncoder</a:t>
            </a:r>
            <a:r>
              <a:rPr kumimoji="1" lang="ja-JP" altLang="en-US" dirty="0">
                <a:solidFill>
                  <a:schemeClr val="tx1"/>
                </a:solidFill>
              </a:rPr>
              <a:t>がなぜここで出てくるのか。</a:t>
            </a:r>
            <a:r>
              <a:rPr kumimoji="1" lang="en-US" altLang="ja-JP" dirty="0">
                <a:solidFill>
                  <a:schemeClr val="tx1"/>
                </a:solidFill>
              </a:rPr>
              <a:t>(</a:t>
            </a:r>
            <a:r>
              <a:rPr kumimoji="1" lang="ja-JP" altLang="en-US" dirty="0">
                <a:solidFill>
                  <a:schemeClr val="tx1"/>
                </a:solidFill>
              </a:rPr>
              <a:t>結果の表では</a:t>
            </a:r>
            <a:r>
              <a:rPr kumimoji="1" lang="en-US" altLang="ja-JP" dirty="0">
                <a:solidFill>
                  <a:schemeClr val="tx1"/>
                </a:solidFill>
              </a:rPr>
              <a:t>×</a:t>
            </a:r>
            <a:r>
              <a:rPr kumimoji="1" lang="ja-JP" altLang="en-US" dirty="0">
                <a:solidFill>
                  <a:schemeClr val="tx1"/>
                </a:solidFill>
              </a:rPr>
              <a:t>になっていたはずなのに</a:t>
            </a:r>
            <a:r>
              <a:rPr kumimoji="1" lang="en-US" altLang="ja-JP" dirty="0">
                <a:solidFill>
                  <a:schemeClr val="tx1"/>
                </a:solidFill>
              </a:rPr>
              <a:t>) </a:t>
            </a:r>
            <a:r>
              <a:rPr kumimoji="1" lang="ja-JP" altLang="en-US" dirty="0">
                <a:solidFill>
                  <a:schemeClr val="tx1"/>
                </a:solidFill>
              </a:rPr>
              <a:t>とか。</a:t>
            </a:r>
          </a:p>
        </p:txBody>
      </p:sp>
      <p:sp>
        <p:nvSpPr>
          <p:cNvPr id="57" name="吹き出し: 四角形 56">
            <a:extLst>
              <a:ext uri="{FF2B5EF4-FFF2-40B4-BE49-F238E27FC236}">
                <a16:creationId xmlns:a16="http://schemas.microsoft.com/office/drawing/2014/main" id="{8725EE9C-EB14-4506-8CE1-C680A2063061}"/>
              </a:ext>
            </a:extLst>
          </p:cNvPr>
          <p:cNvSpPr/>
          <p:nvPr/>
        </p:nvSpPr>
        <p:spPr>
          <a:xfrm>
            <a:off x="239801" y="6149269"/>
            <a:ext cx="2493470" cy="931640"/>
          </a:xfrm>
          <a:prstGeom prst="wedgeRectCallout">
            <a:avLst>
              <a:gd name="adj1" fmla="val -30399"/>
              <a:gd name="adj2" fmla="val -72939"/>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学習データとは何かとか、いろいろ分からない。</a:t>
            </a:r>
          </a:p>
        </p:txBody>
      </p:sp>
      <p:sp>
        <p:nvSpPr>
          <p:cNvPr id="58" name="吹き出し: 四角形 57">
            <a:extLst>
              <a:ext uri="{FF2B5EF4-FFF2-40B4-BE49-F238E27FC236}">
                <a16:creationId xmlns:a16="http://schemas.microsoft.com/office/drawing/2014/main" id="{28EB6E7F-0ED3-4ECF-8E74-0A001EFCC9CA}"/>
              </a:ext>
            </a:extLst>
          </p:cNvPr>
          <p:cNvSpPr/>
          <p:nvPr/>
        </p:nvSpPr>
        <p:spPr>
          <a:xfrm>
            <a:off x="3016035" y="6194376"/>
            <a:ext cx="1838994" cy="527099"/>
          </a:xfrm>
          <a:prstGeom prst="wedgeRectCallout">
            <a:avLst>
              <a:gd name="adj1" fmla="val -30399"/>
              <a:gd name="adj2" fmla="val -72939"/>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赤の星は必要か</a:t>
            </a:r>
            <a:r>
              <a:rPr kumimoji="1" lang="en-US" altLang="ja-JP" dirty="0">
                <a:solidFill>
                  <a:schemeClr val="tx1"/>
                </a:solidFill>
              </a:rPr>
              <a:t>?</a:t>
            </a:r>
            <a:endParaRPr kumimoji="1" lang="ja-JP" altLang="en-US" dirty="0">
              <a:solidFill>
                <a:schemeClr val="tx1"/>
              </a:solidFill>
            </a:endParaRPr>
          </a:p>
        </p:txBody>
      </p:sp>
      <p:sp>
        <p:nvSpPr>
          <p:cNvPr id="59" name="吹き出し: 四角形 58">
            <a:extLst>
              <a:ext uri="{FF2B5EF4-FFF2-40B4-BE49-F238E27FC236}">
                <a16:creationId xmlns:a16="http://schemas.microsoft.com/office/drawing/2014/main" id="{7F49FBE8-5C73-4B0F-BAD3-118229ABDC22}"/>
              </a:ext>
            </a:extLst>
          </p:cNvPr>
          <p:cNvSpPr/>
          <p:nvPr/>
        </p:nvSpPr>
        <p:spPr>
          <a:xfrm>
            <a:off x="7863805" y="6251906"/>
            <a:ext cx="3745017" cy="527099"/>
          </a:xfrm>
          <a:prstGeom prst="wedgeRectCallout">
            <a:avLst>
              <a:gd name="adj1" fmla="val -30399"/>
              <a:gd name="adj2" fmla="val -72939"/>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全体的にいいたいことがたくさんあって、</a:t>
            </a:r>
          </a:p>
        </p:txBody>
      </p:sp>
      <p:sp>
        <p:nvSpPr>
          <p:cNvPr id="60" name="吹き出し: 四角形 59">
            <a:extLst>
              <a:ext uri="{FF2B5EF4-FFF2-40B4-BE49-F238E27FC236}">
                <a16:creationId xmlns:a16="http://schemas.microsoft.com/office/drawing/2014/main" id="{13282E1D-B80C-4DD8-8824-9A2E01EC199B}"/>
              </a:ext>
            </a:extLst>
          </p:cNvPr>
          <p:cNvSpPr/>
          <p:nvPr/>
        </p:nvSpPr>
        <p:spPr>
          <a:xfrm>
            <a:off x="4384076" y="6371254"/>
            <a:ext cx="3663183" cy="838825"/>
          </a:xfrm>
          <a:prstGeom prst="wedgeRectCallout">
            <a:avLst>
              <a:gd name="adj1" fmla="val -33652"/>
              <a:gd name="adj2" fmla="val -78353"/>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実行可能領域の凡例が四角なのも分かりにくい。そもそも右の図は必要か。</a:t>
            </a:r>
            <a:endParaRPr kumimoji="1" lang="en-US" altLang="ja-JP" dirty="0">
              <a:solidFill>
                <a:schemeClr val="tx1"/>
              </a:solidFill>
            </a:endParaRPr>
          </a:p>
          <a:p>
            <a:pPr algn="ctr"/>
            <a:r>
              <a:rPr kumimoji="1" lang="ja-JP" altLang="en-US" dirty="0">
                <a:solidFill>
                  <a:schemeClr val="tx1"/>
                </a:solidFill>
              </a:rPr>
              <a:t>グラデーションも必要か。</a:t>
            </a:r>
          </a:p>
        </p:txBody>
      </p:sp>
    </p:spTree>
    <p:extLst>
      <p:ext uri="{BB962C8B-B14F-4D97-AF65-F5344CB8AC3E}">
        <p14:creationId xmlns:p14="http://schemas.microsoft.com/office/powerpoint/2010/main" val="129887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9454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2082760863"/>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dirty="0"/>
                        <a:t>結果</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6D973CDF-5B51-990E-9895-28C4605A60B2}"/>
              </a:ext>
            </a:extLst>
          </p:cNvPr>
          <p:cNvSpPr/>
          <p:nvPr/>
        </p:nvSpPr>
        <p:spPr>
          <a:xfrm>
            <a:off x="3380013" y="48125"/>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化技術検証で、開発したモデリングと組合せた検証が未実施なのは、「モデリング単体の検証で予測精度が線形と同等だったため、見込みが無いと判断したから。一方、最適化技術の非凸なモデルへの適用可能性を見るために、確実かつ簡易な</a:t>
            </a:r>
            <a:r>
              <a:rPr kumimoji="1" lang="en-US" altLang="ja-JP" sz="1600" dirty="0">
                <a:solidFill>
                  <a:schemeClr val="tx1"/>
                </a:solidFill>
              </a:rPr>
              <a:t>AE</a:t>
            </a:r>
            <a:r>
              <a:rPr kumimoji="1" lang="ja-JP" altLang="en-US" sz="1600" dirty="0">
                <a:solidFill>
                  <a:schemeClr val="tx1"/>
                </a:solidFill>
              </a:rPr>
              <a:t>を使用した検証を実施した」と説明</a:t>
            </a:r>
          </a:p>
        </p:txBody>
      </p:sp>
      <p:sp>
        <p:nvSpPr>
          <p:cNvPr id="9" name="吹き出し: 四角形 8">
            <a:extLst>
              <a:ext uri="{FF2B5EF4-FFF2-40B4-BE49-F238E27FC236}">
                <a16:creationId xmlns:a16="http://schemas.microsoft.com/office/drawing/2014/main" id="{4ABF3F61-C73D-4520-AAAC-3C3C2AFF536F}"/>
              </a:ext>
            </a:extLst>
          </p:cNvPr>
          <p:cNvSpPr/>
          <p:nvPr/>
        </p:nvSpPr>
        <p:spPr>
          <a:xfrm>
            <a:off x="6262914" y="510995"/>
            <a:ext cx="5794360" cy="1177399"/>
          </a:xfrm>
          <a:prstGeom prst="wedgeRectCallout">
            <a:avLst>
              <a:gd name="adj1" fmla="val -54196"/>
              <a:gd name="adj2" fmla="val 47423"/>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結果を〇</a:t>
            </a:r>
            <a:r>
              <a:rPr kumimoji="1" lang="en-US" altLang="ja-JP" dirty="0">
                <a:solidFill>
                  <a:schemeClr val="tx1"/>
                </a:solidFill>
              </a:rPr>
              <a:t>×</a:t>
            </a:r>
            <a:r>
              <a:rPr kumimoji="1" lang="ja-JP" altLang="en-US" dirty="0">
                <a:solidFill>
                  <a:schemeClr val="tx1"/>
                </a:solidFill>
              </a:rPr>
              <a:t>で示すのは粗いかも。結果の記述だけでもよいかも。</a:t>
            </a:r>
            <a:endParaRPr kumimoji="1" lang="en-US" altLang="ja-JP" dirty="0">
              <a:solidFill>
                <a:schemeClr val="tx1"/>
              </a:solidFill>
            </a:endParaRPr>
          </a:p>
          <a:p>
            <a:pPr algn="ctr"/>
            <a:r>
              <a:rPr kumimoji="1" lang="en-US" altLang="ja-JP" dirty="0">
                <a:solidFill>
                  <a:schemeClr val="tx1"/>
                </a:solidFill>
              </a:rPr>
              <a:t>DVBF/K-SIM</a:t>
            </a:r>
            <a:r>
              <a:rPr kumimoji="1" lang="ja-JP" altLang="en-US" dirty="0">
                <a:solidFill>
                  <a:schemeClr val="tx1"/>
                </a:solidFill>
              </a:rPr>
              <a:t>も場面によっては使えるだろうし、最適化もまだ課題はあるし。</a:t>
            </a:r>
            <a:endParaRPr kumimoji="1" lang="en-US" altLang="ja-JP" dirty="0">
              <a:solidFill>
                <a:schemeClr val="tx1"/>
              </a:solidFill>
            </a:endParaRPr>
          </a:p>
          <a:p>
            <a:pPr algn="ctr"/>
            <a:r>
              <a:rPr kumimoji="1" lang="ja-JP" altLang="en-US" dirty="0">
                <a:solidFill>
                  <a:schemeClr val="tx1"/>
                </a:solidFill>
              </a:rPr>
              <a:t>検証結果をまとめ直してから、もう一度。</a:t>
            </a:r>
          </a:p>
        </p:txBody>
      </p:sp>
    </p:spTree>
    <p:extLst>
      <p:ext uri="{BB962C8B-B14F-4D97-AF65-F5344CB8AC3E}">
        <p14:creationId xmlns:p14="http://schemas.microsoft.com/office/powerpoint/2010/main" val="349080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8399" y="215088"/>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今後活かせる期待</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残った課題</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240879"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下記の状況から、テーマの大幅な見直しが必要と判断し、現行テーマをクローズしたい。</a:t>
            </a:r>
            <a:endParaRPr lang="en-US" altLang="ja-JP" dirty="0"/>
          </a:p>
          <a:p>
            <a:pPr lvl="1">
              <a:spcBef>
                <a:spcPts val="900"/>
              </a:spcBef>
              <a:defRPr/>
            </a:pPr>
            <a:r>
              <a:rPr lang="ja-JP" altLang="en-US" sz="1800" dirty="0"/>
              <a:t>技術評価：モデル精度が目標未達で、既存市場でのモデリング工数削減に貢献できないと判断。</a:t>
            </a:r>
            <a:endParaRPr lang="en-US" altLang="ja-JP" sz="1800" dirty="0"/>
          </a:p>
          <a:p>
            <a:pPr lvl="1">
              <a:spcBef>
                <a:spcPts val="900"/>
              </a:spcBef>
              <a:defRPr/>
            </a:pPr>
            <a:r>
              <a:rPr lang="ja-JP" altLang="en-US" sz="1800" dirty="0"/>
              <a:t>別</a:t>
            </a:r>
            <a:r>
              <a:rPr lang="en-US" altLang="ja-JP" sz="1800" dirty="0"/>
              <a:t>PJT</a:t>
            </a:r>
            <a:r>
              <a:rPr lang="ja-JP" altLang="en-US" sz="1800" dirty="0"/>
              <a:t>活動：</a:t>
            </a:r>
            <a:r>
              <a:rPr lang="en-US" altLang="ja-JP" sz="1800" dirty="0"/>
              <a:t>LR2-1</a:t>
            </a:r>
            <a:r>
              <a:rPr lang="ja-JP" altLang="en-US" sz="1800" dirty="0"/>
              <a:t>当初、他候補プロセスへの適用も視野に入れていたが、物理モデルが必須であるため、断念した。</a:t>
            </a:r>
            <a:endParaRPr lang="en-US" altLang="ja-JP" sz="1800" dirty="0"/>
          </a:p>
          <a:p>
            <a:pPr lvl="1">
              <a:spcBef>
                <a:spcPts val="900"/>
              </a:spcBef>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spcBef>
                <a:spcPts val="900"/>
              </a:spcBef>
              <a:defRPr/>
            </a:pPr>
            <a:r>
              <a:rPr lang="ja-JP" altLang="en-US" sz="1800" dirty="0"/>
              <a:t>前テーマビジネス：有償</a:t>
            </a:r>
            <a:r>
              <a:rPr lang="en-US" altLang="ja-JP" sz="1800" dirty="0"/>
              <a:t>FS</a:t>
            </a:r>
            <a:r>
              <a:rPr lang="ja-JP" altLang="en-US" sz="1800" dirty="0"/>
              <a:t>やシステム売りとしての受注はあるが、成果報酬契約は</a:t>
            </a:r>
            <a:r>
              <a:rPr lang="en-US" altLang="ja-JP" sz="1800" dirty="0"/>
              <a:t>3</a:t>
            </a:r>
            <a:r>
              <a:rPr lang="ja-JP" altLang="en-US" sz="1800" dirty="0"/>
              <a:t>件</a:t>
            </a:r>
            <a:r>
              <a:rPr lang="en-US" altLang="ja-JP" sz="1800" dirty="0"/>
              <a:t> (</a:t>
            </a:r>
            <a:r>
              <a:rPr lang="ja-JP" altLang="en-US" sz="1800" dirty="0"/>
              <a:t>石巻</a:t>
            </a:r>
            <a:r>
              <a:rPr lang="en-US" altLang="ja-JP" sz="1800" dirty="0"/>
              <a:t>2KP</a:t>
            </a:r>
            <a:r>
              <a:rPr lang="ja-JP" altLang="en-US" sz="1800" dirty="0"/>
              <a:t>蒸解、</a:t>
            </a:r>
            <a:r>
              <a:rPr lang="en-US" altLang="ja-JP" sz="1800" dirty="0"/>
              <a:t>1KP</a:t>
            </a:r>
            <a:r>
              <a:rPr lang="ja-JP" altLang="en-US" sz="1800" dirty="0"/>
              <a:t>晒、秋田未晒</a:t>
            </a:r>
            <a:r>
              <a:rPr lang="en-US" altLang="ja-JP" sz="1800" dirty="0"/>
              <a:t>)</a:t>
            </a:r>
            <a:r>
              <a:rPr lang="ja-JP" altLang="en-US" sz="1800" dirty="0"/>
              <a:t>。技術により精度向上・工数削減を実現したとしても、成果報酬契約がとれないとビジネスが拡大しにくい。</a:t>
            </a:r>
            <a:endParaRPr lang="en-US" altLang="ja-JP" sz="1800" dirty="0"/>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41963"/>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41963"/>
            <a:ext cx="3422930" cy="400110"/>
          </a:xfrm>
          <a:prstGeom prst="rect">
            <a:avLst/>
          </a:prstGeom>
          <a:noFill/>
        </p:spPr>
        <p:txBody>
          <a:bodyPr wrap="square" rtlCol="0">
            <a:spAutoFit/>
          </a:bodyPr>
          <a:lstStyle/>
          <a:p>
            <a:pPr algn="ctr"/>
            <a:r>
              <a:rPr kumimoji="1" lang="ja-JP" altLang="en-US" sz="2000" dirty="0"/>
              <a:t>再生</a:t>
            </a:r>
            <a:r>
              <a:rPr kumimoji="1" lang="ja-JP" altLang="en-US" sz="2000"/>
              <a:t>水</a:t>
            </a:r>
            <a:r>
              <a:rPr kumimoji="1" lang="en-US" altLang="ja-JP" sz="2000" dirty="0"/>
              <a:t>RO</a:t>
            </a:r>
            <a:r>
              <a:rPr kumimoji="1" lang="ja-JP" altLang="en-US" sz="2000"/>
              <a:t>膜／</a:t>
            </a:r>
            <a:r>
              <a:rPr kumimoji="1" lang="ja-JP" altLang="en-US" sz="2000" dirty="0"/>
              <a:t>リサイクル化学</a:t>
            </a:r>
          </a:p>
        </p:txBody>
      </p:sp>
    </p:spTree>
    <p:extLst>
      <p:ext uri="{BB962C8B-B14F-4D97-AF65-F5344CB8AC3E}">
        <p14:creationId xmlns:p14="http://schemas.microsoft.com/office/powerpoint/2010/main" val="542290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D501B9EF-E9E1-0DB3-5AED-0CEEFF953473}"/>
              </a:ext>
            </a:extLst>
          </p:cNvPr>
          <p:cNvGraphicFramePr>
            <a:graphicFrameLocks noGrp="1"/>
          </p:cNvGraphicFramePr>
          <p:nvPr>
            <p:extLst>
              <p:ext uri="{D42A27DB-BD31-4B8C-83A1-F6EECF244321}">
                <p14:modId xmlns:p14="http://schemas.microsoft.com/office/powerpoint/2010/main" val="3691240622"/>
              </p:ext>
            </p:extLst>
          </p:nvPr>
        </p:nvGraphicFramePr>
        <p:xfrm>
          <a:off x="259846" y="1887906"/>
          <a:ext cx="11605614" cy="3860800"/>
        </p:xfrm>
        <a:graphic>
          <a:graphicData uri="http://schemas.openxmlformats.org/drawingml/2006/table">
            <a:tbl>
              <a:tblPr firstRow="1" bandRow="1">
                <a:tableStyleId>{5C22544A-7EE6-4342-B048-85BDC9FD1C3A}</a:tableStyleId>
              </a:tblPr>
              <a:tblGrid>
                <a:gridCol w="1924903">
                  <a:extLst>
                    <a:ext uri="{9D8B030D-6E8A-4147-A177-3AD203B41FA5}">
                      <a16:colId xmlns:a16="http://schemas.microsoft.com/office/drawing/2014/main" val="594600994"/>
                    </a:ext>
                  </a:extLst>
                </a:gridCol>
                <a:gridCol w="4610087">
                  <a:extLst>
                    <a:ext uri="{9D8B030D-6E8A-4147-A177-3AD203B41FA5}">
                      <a16:colId xmlns:a16="http://schemas.microsoft.com/office/drawing/2014/main" val="1999500007"/>
                    </a:ext>
                  </a:extLst>
                </a:gridCol>
                <a:gridCol w="5070624">
                  <a:extLst>
                    <a:ext uri="{9D8B030D-6E8A-4147-A177-3AD203B41FA5}">
                      <a16:colId xmlns:a16="http://schemas.microsoft.com/office/drawing/2014/main" val="1296698012"/>
                    </a:ext>
                  </a:extLst>
                </a:gridCol>
              </a:tblGrid>
              <a:tr h="370840">
                <a:tc>
                  <a:txBody>
                    <a:bodyPr/>
                    <a:lstStyle/>
                    <a:p>
                      <a:pPr algn="ctr"/>
                      <a:r>
                        <a:rPr kumimoji="1" lang="ja-JP" altLang="en-US"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中分類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小分類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rowSpan="4">
                  <a:txBody>
                    <a:bodyPr/>
                    <a:lstStyle/>
                    <a:p>
                      <a:pPr algn="l"/>
                      <a:r>
                        <a:rPr kumimoji="1" lang="ja-JP" altLang="en-US" dirty="0"/>
                        <a:t>ソフトウェア実装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アルゴリズム（モデリング手法）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dirty="0"/>
                        <a:t>DVBF</a:t>
                      </a:r>
                      <a:r>
                        <a:rPr kumimoji="1" lang="ja-JP" altLang="en-US" dirty="0"/>
                        <a:t>、カーネル部分空間同定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vMerge="1">
                  <a:txBody>
                    <a:bodyPr/>
                    <a:lstStyle/>
                    <a:p>
                      <a:pPr algn="l"/>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アルゴリズム（最適化手法）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dirty="0">
                          <a:solidFill>
                            <a:schemeClr val="tx1"/>
                          </a:solidFill>
                        </a:rPr>
                        <a:t>SHADE+FR</a:t>
                      </a:r>
                      <a:r>
                        <a:rPr kumimoji="1" lang="ja-JP" altLang="en-US" dirty="0">
                          <a:solidFill>
                            <a:schemeClr val="tx1"/>
                          </a:solidFill>
                        </a:rPr>
                        <a:t>、</a:t>
                      </a:r>
                      <a:r>
                        <a:rPr kumimoji="1" lang="en-US" altLang="ja-JP" dirty="0">
                          <a:solidFill>
                            <a:schemeClr val="tx1"/>
                          </a:solidFill>
                        </a:rPr>
                        <a:t>Adaptive MOEA/D</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3675088"/>
                  </a:ext>
                </a:extLst>
              </a:tr>
              <a:tr h="370840">
                <a:tc vMerge="1">
                  <a:txBody>
                    <a:bodyPr/>
                    <a:lstStyle/>
                    <a:p>
                      <a:pPr algn="l"/>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dirty="0"/>
                        <a:t>RO</a:t>
                      </a:r>
                      <a:r>
                        <a:rPr kumimoji="1" lang="ja-JP" altLang="en-US" dirty="0"/>
                        <a:t>膜プロセス プロトタイプ　</a:t>
                      </a:r>
                      <a:r>
                        <a:rPr kumimoji="1" lang="en-US" altLang="ja-JP" dirty="0"/>
                        <a:t>【</a:t>
                      </a:r>
                      <a:r>
                        <a:rPr kumimoji="1" lang="ja-JP" altLang="en-US" dirty="0"/>
                        <a:t>開発中</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RO</a:t>
                      </a:r>
                      <a:r>
                        <a:rPr kumimoji="1" lang="ja-JP" altLang="en-US" dirty="0">
                          <a:solidFill>
                            <a:schemeClr val="tx1"/>
                          </a:solidFill>
                        </a:rPr>
                        <a:t>膜の水質・閉塞モデル、</a:t>
                      </a:r>
                      <a:endParaRPr kumimoji="1" lang="en-US" altLang="ja-JP"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実プロセスでの実証が可能なプロトタイプ</a:t>
                      </a:r>
                      <a:r>
                        <a:rPr kumimoji="1" lang="en-US" altLang="ja-JP" dirty="0">
                          <a:solidFill>
                            <a:schemeClr val="tx1"/>
                          </a:solidFill>
                        </a:rPr>
                        <a:t>(ROCO)</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5070292"/>
                  </a:ext>
                </a:extLst>
              </a:tr>
              <a:tr h="370840">
                <a:tc vMerge="1">
                  <a:txBody>
                    <a:bodyPr/>
                    <a:lstStyle/>
                    <a:p>
                      <a:pPr algn="l"/>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非線型・動的プロセスの簡易シミュレータ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紙パ蒸解プロセス、下水処理プロセス（</a:t>
                      </a:r>
                      <a:r>
                        <a:rPr kumimoji="1" lang="en-US" altLang="ja-JP" dirty="0">
                          <a:solidFill>
                            <a:schemeClr val="tx1"/>
                          </a:solidFill>
                        </a:rPr>
                        <a:t>ASM</a:t>
                      </a:r>
                      <a:r>
                        <a:rPr kumimoji="1" lang="ja-JP" alt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064295"/>
                  </a:ext>
                </a:extLst>
              </a:tr>
              <a:tr h="370840">
                <a:tc>
                  <a:txBody>
                    <a:bodyPr/>
                    <a:lstStyle/>
                    <a:p>
                      <a:pPr algn="l"/>
                      <a:r>
                        <a:rPr kumimoji="1" lang="ja-JP" altLang="en-US" dirty="0"/>
                        <a:t>知財提案（</a:t>
                      </a:r>
                      <a:r>
                        <a:rPr kumimoji="1" lang="en-US" altLang="ja-JP" dirty="0"/>
                        <a:t>6</a:t>
                      </a:r>
                      <a:r>
                        <a:rPr kumimoji="1" lang="ja-JP" altLang="en-US"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285750" indent="-285750" algn="l">
                        <a:buFont typeface="Wingdings" panose="05000000000000000000" pitchFamily="2" charset="2"/>
                        <a:buChar char="Ø"/>
                      </a:pPr>
                      <a:r>
                        <a:rPr kumimoji="1" lang="ja-JP" altLang="en-US" dirty="0">
                          <a:solidFill>
                            <a:schemeClr val="tx1"/>
                          </a:solidFill>
                        </a:rPr>
                        <a:t>余裕度に応じた運転（特許ビジュアライゼーション）</a:t>
                      </a:r>
                      <a:endParaRPr kumimoji="1" lang="en-US" altLang="ja-JP"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solidFill>
                            <a:schemeClr val="tx1"/>
                          </a:solidFill>
                        </a:rPr>
                        <a:t>プラントモデルの調整プラントモデルの調整（特許ビジュアライゼーション）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solidFill>
                            <a:schemeClr val="tx1"/>
                          </a:solidFill>
                        </a:rPr>
                        <a:t>請求額のための評価（特許ビジュアライゼーション）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solidFill>
                            <a:schemeClr val="tx1"/>
                          </a:solidFill>
                        </a:rPr>
                        <a:t>モデルの作成（特許ビジュアライゼーション）</a:t>
                      </a:r>
                      <a:r>
                        <a:rPr kumimoji="1" lang="en-US" altLang="ja-JP" sz="1800" dirty="0">
                          <a:solidFill>
                            <a:schemeClr val="tx1"/>
                          </a:solidFill>
                        </a:rPr>
                        <a:t>【</a:t>
                      </a:r>
                      <a:r>
                        <a:rPr kumimoji="1" lang="ja-JP" altLang="en-US" sz="1800" dirty="0">
                          <a:solidFill>
                            <a:schemeClr val="tx1"/>
                          </a:solidFill>
                        </a:rPr>
                        <a:t>中止</a:t>
                      </a:r>
                      <a:r>
                        <a:rPr kumimoji="1" lang="en-US" altLang="ja-JP" sz="1800" dirty="0">
                          <a:solidFill>
                            <a:schemeClr val="tx1"/>
                          </a:solidFill>
                        </a:rPr>
                        <a:t>】</a:t>
                      </a:r>
                      <a:endParaRPr kumimoji="1" lang="ja-JP" altLang="en-US"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en-US" altLang="ja-JP" dirty="0">
                          <a:solidFill>
                            <a:schemeClr val="tx1"/>
                          </a:solidFill>
                        </a:rPr>
                        <a:t>CBF</a:t>
                      </a:r>
                      <a:r>
                        <a:rPr kumimoji="1" lang="ja-JP" altLang="en-US" dirty="0">
                          <a:solidFill>
                            <a:schemeClr val="tx1"/>
                          </a:solidFill>
                        </a:rPr>
                        <a:t>（特許ビジュアライゼーション）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1" lang="ja-JP" altLang="en-US" dirty="0">
                          <a:solidFill>
                            <a:schemeClr val="tx1"/>
                          </a:solidFill>
                        </a:rPr>
                        <a:t>プラント運転支援システム（予定）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0461167"/>
                  </a:ext>
                </a:extLst>
              </a:tr>
            </a:tbl>
          </a:graphicData>
        </a:graphic>
      </p:graphicFrame>
      <p:sp>
        <p:nvSpPr>
          <p:cNvPr id="6" name="テキスト プレースホルダー 2">
            <a:extLst>
              <a:ext uri="{FF2B5EF4-FFF2-40B4-BE49-F238E27FC236}">
                <a16:creationId xmlns:a16="http://schemas.microsoft.com/office/drawing/2014/main" id="{7359EAD8-86AF-9C75-FA6E-324621CE93A3}"/>
              </a:ext>
            </a:extLst>
          </p:cNvPr>
          <p:cNvSpPr txBox="1">
            <a:spLocks/>
          </p:cNvSpPr>
          <p:nvPr/>
        </p:nvSpPr>
        <p:spPr>
          <a:xfrm>
            <a:off x="442214" y="985381"/>
            <a:ext cx="11240879"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テーマ活動を通して、下記のアウトプットを取りまとめた。</a:t>
            </a:r>
            <a:endParaRPr lang="en-US" altLang="ja-JP" sz="1800" dirty="0"/>
          </a:p>
        </p:txBody>
      </p:sp>
    </p:spTree>
    <p:extLst>
      <p:ext uri="{BB962C8B-B14F-4D97-AF65-F5344CB8AC3E}">
        <p14:creationId xmlns:p14="http://schemas.microsoft.com/office/powerpoint/2010/main" val="348313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extLst>
              <p:ext uri="{D42A27DB-BD31-4B8C-83A1-F6EECF244321}">
                <p14:modId xmlns:p14="http://schemas.microsoft.com/office/powerpoint/2010/main" val="1237063105"/>
              </p:ext>
            </p:extLst>
          </p:nvPr>
        </p:nvGraphicFramePr>
        <p:xfrm>
          <a:off x="517054" y="1165074"/>
          <a:ext cx="10763753" cy="2590800"/>
        </p:xfrm>
        <a:graphic>
          <a:graphicData uri="http://schemas.openxmlformats.org/drawingml/2006/table">
            <a:tbl>
              <a:tblPr firstRow="1" bandRow="1">
                <a:tableStyleId>{5940675A-B579-460E-94D1-54222C63F5DA}</a:tableStyleId>
              </a:tblPr>
              <a:tblGrid>
                <a:gridCol w="1259054">
                  <a:extLst>
                    <a:ext uri="{9D8B030D-6E8A-4147-A177-3AD203B41FA5}">
                      <a16:colId xmlns:a16="http://schemas.microsoft.com/office/drawing/2014/main" val="1875954311"/>
                    </a:ext>
                  </a:extLst>
                </a:gridCol>
                <a:gridCol w="3266395">
                  <a:extLst>
                    <a:ext uri="{9D8B030D-6E8A-4147-A177-3AD203B41FA5}">
                      <a16:colId xmlns:a16="http://schemas.microsoft.com/office/drawing/2014/main" val="579373557"/>
                    </a:ext>
                  </a:extLst>
                </a:gridCol>
                <a:gridCol w="3657350">
                  <a:extLst>
                    <a:ext uri="{9D8B030D-6E8A-4147-A177-3AD203B41FA5}">
                      <a16:colId xmlns:a16="http://schemas.microsoft.com/office/drawing/2014/main" val="4149746510"/>
                    </a:ext>
                  </a:extLst>
                </a:gridCol>
                <a:gridCol w="2580954">
                  <a:extLst>
                    <a:ext uri="{9D8B030D-6E8A-4147-A177-3AD203B41FA5}">
                      <a16:colId xmlns:a16="http://schemas.microsoft.com/office/drawing/2014/main" val="4121046002"/>
                    </a:ext>
                  </a:extLst>
                </a:gridCol>
              </a:tblGrid>
              <a:tr h="425104">
                <a:tc>
                  <a:txBody>
                    <a:bodyPr/>
                    <a:lstStyle/>
                    <a:p>
                      <a:r>
                        <a:rPr kumimoji="1" lang="ja-JP" altLang="en-US" sz="2800" dirty="0"/>
                        <a:t>年度</a:t>
                      </a:r>
                    </a:p>
                  </a:txBody>
                  <a:tcPr>
                    <a:solidFill>
                      <a:srgbClr val="C7E4FF"/>
                    </a:solidFill>
                  </a:tcPr>
                </a:tc>
                <a:tc>
                  <a:txBody>
                    <a:bodyPr/>
                    <a:lstStyle/>
                    <a:p>
                      <a:r>
                        <a:rPr kumimoji="1" lang="ja-JP" altLang="en-US" sz="2800" dirty="0"/>
                        <a:t>経費 </a:t>
                      </a:r>
                      <a:r>
                        <a:rPr kumimoji="1" lang="en-US" altLang="ja-JP" sz="2800" dirty="0"/>
                        <a:t>(M</a:t>
                      </a:r>
                      <a:r>
                        <a:rPr kumimoji="1" lang="ja-JP" altLang="en-US" sz="2800" dirty="0"/>
                        <a:t>円</a:t>
                      </a:r>
                      <a:r>
                        <a:rPr kumimoji="1" lang="en-US" altLang="ja-JP" sz="2800" dirty="0"/>
                        <a:t>)</a:t>
                      </a:r>
                      <a:endParaRPr kumimoji="1" lang="ja-JP" altLang="en-US" sz="2800" dirty="0"/>
                    </a:p>
                  </a:txBody>
                  <a:tcPr>
                    <a:solidFill>
                      <a:srgbClr val="C7E4FF"/>
                    </a:solidFill>
                  </a:tcPr>
                </a:tc>
                <a:tc>
                  <a:txBody>
                    <a:bodyPr/>
                    <a:lstStyle/>
                    <a:p>
                      <a:r>
                        <a:rPr kumimoji="1" lang="ja-JP" altLang="en-US" sz="2800" dirty="0"/>
                        <a:t>設備 </a:t>
                      </a:r>
                      <a:r>
                        <a:rPr kumimoji="1" lang="en-US" altLang="ja-JP" sz="2800" dirty="0"/>
                        <a:t>(M</a:t>
                      </a:r>
                      <a:r>
                        <a:rPr kumimoji="1" lang="ja-JP" altLang="en-US" sz="2800" dirty="0"/>
                        <a:t>円</a:t>
                      </a:r>
                      <a:r>
                        <a:rPr kumimoji="1" lang="en-US" altLang="ja-JP" sz="2800" dirty="0"/>
                        <a:t>)</a:t>
                      </a:r>
                      <a:endParaRPr kumimoji="1" lang="ja-JP" altLang="en-US" sz="2800" dirty="0"/>
                    </a:p>
                  </a:txBody>
                  <a:tcPr>
                    <a:solidFill>
                      <a:srgbClr val="C7E4FF"/>
                    </a:solidFill>
                  </a:tcPr>
                </a:tc>
                <a:tc>
                  <a:txBody>
                    <a:bodyPr/>
                    <a:lstStyle/>
                    <a:p>
                      <a:r>
                        <a:rPr kumimoji="1" lang="ja-JP" altLang="en-US" sz="2800" dirty="0"/>
                        <a:t>人数</a:t>
                      </a:r>
                    </a:p>
                  </a:txBody>
                  <a:tcPr>
                    <a:solidFill>
                      <a:srgbClr val="C7E4FF"/>
                    </a:solidFill>
                  </a:tcPr>
                </a:tc>
                <a:extLst>
                  <a:ext uri="{0D108BD9-81ED-4DB2-BD59-A6C34878D82A}">
                    <a16:rowId xmlns:a16="http://schemas.microsoft.com/office/drawing/2014/main" val="1598459825"/>
                  </a:ext>
                </a:extLst>
              </a:tr>
              <a:tr h="419280">
                <a:tc>
                  <a:txBody>
                    <a:bodyPr/>
                    <a:lstStyle/>
                    <a:p>
                      <a:r>
                        <a:rPr kumimoji="1" lang="en-US" altLang="ja-JP" sz="2800" dirty="0"/>
                        <a:t>FY20</a:t>
                      </a:r>
                      <a:endParaRPr kumimoji="1" lang="ja-JP" altLang="en-US" sz="28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800" dirty="0"/>
                        <a:t>4.4</a:t>
                      </a:r>
                    </a:p>
                  </a:txBody>
                  <a:tcPr/>
                </a:tc>
                <a:tc>
                  <a:txBody>
                    <a:bodyPr/>
                    <a:lstStyle/>
                    <a:p>
                      <a:pPr algn="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549580058"/>
                  </a:ext>
                </a:extLst>
              </a:tr>
              <a:tr h="419280">
                <a:tc>
                  <a:txBody>
                    <a:bodyPr/>
                    <a:lstStyle/>
                    <a:p>
                      <a:r>
                        <a:rPr kumimoji="1" lang="en-US" altLang="ja-JP" sz="2800" dirty="0"/>
                        <a:t>FY21</a:t>
                      </a:r>
                      <a:endParaRPr kumimoji="1" lang="ja-JP" altLang="en-US" sz="28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800" dirty="0"/>
                        <a:t>6.5</a:t>
                      </a:r>
                      <a:endParaRPr kumimoji="1" lang="ja-JP" altLang="en-US" sz="2800" dirty="0"/>
                    </a:p>
                  </a:txBody>
                  <a:tcPr/>
                </a:tc>
                <a:tc>
                  <a:txBody>
                    <a:bodyPr/>
                    <a:lstStyle/>
                    <a:p>
                      <a:pPr algn="r"/>
                      <a:r>
                        <a:rPr kumimoji="1" lang="en-US" altLang="ja-JP" sz="2800" dirty="0"/>
                        <a:t>0</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928835722"/>
                  </a:ext>
                </a:extLst>
              </a:tr>
              <a:tr h="419280">
                <a:tc>
                  <a:txBody>
                    <a:bodyPr/>
                    <a:lstStyle/>
                    <a:p>
                      <a:r>
                        <a:rPr kumimoji="1" lang="en-US" altLang="ja-JP" sz="2800" dirty="0"/>
                        <a:t>FY22</a:t>
                      </a:r>
                      <a:endParaRPr kumimoji="1" lang="ja-JP" altLang="en-US" sz="28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800" dirty="0"/>
                        <a:t>8.2</a:t>
                      </a:r>
                      <a:endParaRPr kumimoji="1" lang="ja-JP" altLang="en-US" sz="2800" dirty="0"/>
                    </a:p>
                  </a:txBody>
                  <a:tcPr/>
                </a:tc>
                <a:tc>
                  <a:txBody>
                    <a:bodyPr/>
                    <a:lstStyle/>
                    <a:p>
                      <a:pPr algn="r"/>
                      <a:r>
                        <a:rPr kumimoji="1" lang="en-US" altLang="ja-JP" sz="2800" dirty="0"/>
                        <a:t>2.7</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2274401626"/>
                  </a:ext>
                </a:extLst>
              </a:tr>
              <a:tr h="419280">
                <a:tc>
                  <a:txBody>
                    <a:bodyPr/>
                    <a:lstStyle/>
                    <a:p>
                      <a:r>
                        <a:rPr kumimoji="1" lang="en-US" altLang="ja-JP" sz="2800" dirty="0"/>
                        <a:t>FY23</a:t>
                      </a:r>
                      <a:endParaRPr kumimoji="1" lang="ja-JP"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800" dirty="0"/>
                    </a:p>
                  </a:txBody>
                  <a:tcPr/>
                </a:tc>
                <a:tc>
                  <a:txBody>
                    <a:bodyPr/>
                    <a:lstStyle/>
                    <a:p>
                      <a:pPr algn="r"/>
                      <a:r>
                        <a:rPr kumimoji="1" lang="en-US" altLang="ja-JP" sz="2800" dirty="0"/>
                        <a:t>0</a:t>
                      </a:r>
                      <a:endParaRPr kumimoji="1" lang="ja-JP" altLang="en-US" sz="2800" dirty="0"/>
                    </a:p>
                  </a:txBody>
                  <a:tcPr/>
                </a:tc>
                <a:tc>
                  <a:txBody>
                    <a:bodyPr/>
                    <a:lstStyle/>
                    <a:p>
                      <a:endParaRPr kumimoji="1" lang="ja-JP" altLang="en-US" sz="2800" dirty="0"/>
                    </a:p>
                  </a:txBody>
                  <a:tcPr/>
                </a:tc>
                <a:extLst>
                  <a:ext uri="{0D108BD9-81ED-4DB2-BD59-A6C34878D82A}">
                    <a16:rowId xmlns:a16="http://schemas.microsoft.com/office/drawing/2014/main" val="1823995295"/>
                  </a:ext>
                </a:extLst>
              </a:tr>
            </a:tbl>
          </a:graphicData>
        </a:graphic>
      </p:graphicFrame>
      <p:sp>
        <p:nvSpPr>
          <p:cNvPr id="6" name="吹き出し: 四角形 5">
            <a:extLst>
              <a:ext uri="{FF2B5EF4-FFF2-40B4-BE49-F238E27FC236}">
                <a16:creationId xmlns:a16="http://schemas.microsoft.com/office/drawing/2014/main" id="{80E30AE7-A9A6-4206-A722-F366F216F258}"/>
              </a:ext>
            </a:extLst>
          </p:cNvPr>
          <p:cNvSpPr/>
          <p:nvPr/>
        </p:nvSpPr>
        <p:spPr>
          <a:xfrm>
            <a:off x="3022028" y="0"/>
            <a:ext cx="3532776" cy="962526"/>
          </a:xfrm>
          <a:prstGeom prst="wedgeRectCallout">
            <a:avLst>
              <a:gd name="adj1" fmla="val -52165"/>
              <a:gd name="adj2" fmla="val 1135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MATLAB</a:t>
            </a:r>
            <a:r>
              <a:rPr kumimoji="1" lang="ja-JP" altLang="en-US" dirty="0"/>
              <a:t>や</a:t>
            </a:r>
            <a:r>
              <a:rPr kumimoji="1" lang="en-US" altLang="ja-JP" dirty="0"/>
              <a:t>NUOPT</a:t>
            </a:r>
            <a:r>
              <a:rPr kumimoji="1" lang="ja-JP" altLang="en-US" dirty="0"/>
              <a:t>のライセンス費を考えると足りない気がするが、期末レビュー資料にそう書いてある</a:t>
            </a:r>
            <a:endParaRPr kumimoji="1" lang="ja-JP" altLang="en-US" dirty="0">
              <a:solidFill>
                <a:schemeClr val="tx1"/>
              </a:solidFill>
            </a:endParaRPr>
          </a:p>
        </p:txBody>
      </p:sp>
      <p:sp>
        <p:nvSpPr>
          <p:cNvPr id="9" name="吹き出し: 四角形 8">
            <a:extLst>
              <a:ext uri="{FF2B5EF4-FFF2-40B4-BE49-F238E27FC236}">
                <a16:creationId xmlns:a16="http://schemas.microsoft.com/office/drawing/2014/main" id="{E939207B-94AB-4ECA-9990-ED9E28847568}"/>
              </a:ext>
            </a:extLst>
          </p:cNvPr>
          <p:cNvSpPr/>
          <p:nvPr/>
        </p:nvSpPr>
        <p:spPr>
          <a:xfrm>
            <a:off x="6689252" y="646980"/>
            <a:ext cx="1107211" cy="518094"/>
          </a:xfrm>
          <a:prstGeom prst="wedgeRectCallout">
            <a:avLst>
              <a:gd name="adj1" fmla="val -52165"/>
              <a:gd name="adj2" fmla="val 11350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dirty="0"/>
              <a:t>TBD</a:t>
            </a: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FE26AE92-91AF-43E3-A961-C5C5AE56CEE1}"/>
              </a:ext>
            </a:extLst>
          </p:cNvPr>
          <p:cNvSpPr txBox="1"/>
          <p:nvPr/>
        </p:nvSpPr>
        <p:spPr>
          <a:xfrm>
            <a:off x="818147" y="4196615"/>
            <a:ext cx="7762894" cy="1200329"/>
          </a:xfrm>
          <a:prstGeom prst="rect">
            <a:avLst/>
          </a:prstGeom>
          <a:noFill/>
        </p:spPr>
        <p:txBody>
          <a:bodyPr wrap="none" rtlCol="0">
            <a:spAutoFit/>
          </a:bodyPr>
          <a:lstStyle/>
          <a:p>
            <a:r>
              <a:rPr kumimoji="1" lang="en-US" altLang="ja-JP" sz="2400" dirty="0"/>
              <a:t>※</a:t>
            </a:r>
            <a:r>
              <a:rPr kumimoji="1" lang="ja-JP" altLang="en-US" sz="2400" dirty="0"/>
              <a:t>経費には以下のものを含む。</a:t>
            </a:r>
            <a:endParaRPr kumimoji="1" lang="en-US" altLang="ja-JP" sz="2400" dirty="0"/>
          </a:p>
          <a:p>
            <a:pPr marL="342900" indent="-342900">
              <a:buFont typeface="Arial" panose="020B0604020202020204" pitchFamily="34" charset="0"/>
              <a:buChar char="•"/>
            </a:pPr>
            <a:r>
              <a:rPr kumimoji="1" lang="ja-JP" altLang="en-US" sz="2400" dirty="0"/>
              <a:t>東京都立大学共同研究費 </a:t>
            </a:r>
            <a:r>
              <a:rPr kumimoji="1" lang="en-US" altLang="ja-JP" sz="2400" dirty="0"/>
              <a:t>1 M</a:t>
            </a:r>
            <a:r>
              <a:rPr kumimoji="1" lang="ja-JP" altLang="en-US" sz="2400" dirty="0"/>
              <a:t>円</a:t>
            </a:r>
            <a:r>
              <a:rPr kumimoji="1" lang="en-US" altLang="ja-JP" sz="2400" dirty="0"/>
              <a:t>/</a:t>
            </a:r>
            <a:r>
              <a:rPr kumimoji="1" lang="ja-JP" altLang="en-US" sz="2400" dirty="0"/>
              <a:t>年</a:t>
            </a:r>
            <a:endParaRPr kumimoji="1" lang="en-US" altLang="ja-JP" sz="2400" dirty="0"/>
          </a:p>
          <a:p>
            <a:pPr marL="342900" indent="-342900">
              <a:buFont typeface="Arial" panose="020B0604020202020204" pitchFamily="34" charset="0"/>
              <a:buChar char="•"/>
            </a:pPr>
            <a:r>
              <a:rPr kumimoji="1" lang="en-US" altLang="ja-JP" sz="2400" dirty="0"/>
              <a:t>MALTAB</a:t>
            </a:r>
            <a:r>
              <a:rPr kumimoji="1" lang="ja-JP" altLang="en-US" sz="2400" dirty="0"/>
              <a:t>や</a:t>
            </a:r>
            <a:r>
              <a:rPr kumimoji="1" lang="en-US" altLang="ja-JP" sz="2400" dirty="0"/>
              <a:t>NUOPT</a:t>
            </a:r>
            <a:r>
              <a:rPr kumimoji="1" lang="ja-JP" altLang="en-US" sz="2400" dirty="0"/>
              <a:t>などソフトウェアライセンス費 </a:t>
            </a:r>
            <a:r>
              <a:rPr kumimoji="1" lang="en-US" altLang="ja-JP" sz="2400" dirty="0"/>
              <a:t>4 M</a:t>
            </a:r>
            <a:r>
              <a:rPr kumimoji="1" lang="ja-JP" altLang="en-US" sz="2400" dirty="0"/>
              <a:t>円</a:t>
            </a:r>
            <a:r>
              <a:rPr kumimoji="1" lang="en-US" altLang="ja-JP" sz="2400" dirty="0"/>
              <a:t>/</a:t>
            </a:r>
            <a:r>
              <a:rPr kumimoji="1" lang="ja-JP" altLang="en-US" sz="2400" dirty="0"/>
              <a:t>年</a:t>
            </a:r>
          </a:p>
        </p:txBody>
      </p:sp>
    </p:spTree>
    <p:extLst>
      <p:ext uri="{BB962C8B-B14F-4D97-AF65-F5344CB8AC3E}">
        <p14:creationId xmlns:p14="http://schemas.microsoft.com/office/powerpoint/2010/main" val="34265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t>
            </a:r>
            <a:r>
              <a:rPr lang="ja-JP" altLang="en-US" dirty="0"/>
              <a:t>既存の紙・水以外の</a:t>
            </a:r>
            <a:r>
              <a:rPr lang="en-US" altLang="ja-JP" dirty="0"/>
              <a:t>) </a:t>
            </a:r>
            <a:r>
              <a:rPr lang="ja-JP" altLang="en-US" dirty="0"/>
              <a:t>対象プロセスの分析が進んでいれば、技術的に難易度が高そうだと判明した時点で、達成可能な性能でカバーできる市場に対象を変更するなど、方向性の修正もあり得たかも知れないが、できなかった。</a:t>
            </a:r>
            <a:endParaRPr lang="en-US" altLang="ja-JP" dirty="0"/>
          </a:p>
          <a:p>
            <a:r>
              <a:rPr lang="ja-JP" altLang="en-US" dirty="0"/>
              <a:t>前テーマで経験を積んだ製紙・水処理のモデル化で課題を分析した結果として、動特性・非線形性のモデル化に取り組んだ</a:t>
            </a:r>
            <a:r>
              <a:rPr lang="en-US" altLang="ja-JP" dirty="0"/>
              <a:t> (</a:t>
            </a:r>
            <a:r>
              <a:rPr lang="ja-JP" altLang="en-US" dirty="0"/>
              <a:t>これ自体は今でも課題だと認識している</a:t>
            </a:r>
            <a:r>
              <a:rPr lang="en-US" altLang="ja-JP" dirty="0"/>
              <a:t>)</a:t>
            </a:r>
            <a:r>
              <a:rPr lang="ja-JP" altLang="en-US" dirty="0"/>
              <a:t>。一方、その後取り組んでいる</a:t>
            </a:r>
            <a:r>
              <a:rPr lang="en-US" altLang="ja-JP" dirty="0"/>
              <a:t>RO</a:t>
            </a:r>
            <a:r>
              <a:rPr lang="ja-JP" altLang="en-US" dirty="0"/>
              <a:t>膜のモデル化やリサイクル化学などでは、劣化や詰まりなど長期的に累積する現象</a:t>
            </a:r>
            <a:r>
              <a:rPr lang="en-US" altLang="ja-JP" dirty="0"/>
              <a:t> (</a:t>
            </a:r>
            <a:r>
              <a:rPr lang="ja-JP" altLang="en-US" dirty="0"/>
              <a:t>一連のデータ取得に時間がかかるのでサンプルサイズが小さい</a:t>
            </a:r>
            <a:r>
              <a:rPr lang="en-US" altLang="ja-JP" dirty="0"/>
              <a:t>) </a:t>
            </a:r>
            <a:r>
              <a:rPr lang="ja-JP" altLang="en-US" dirty="0"/>
              <a:t>を扱わなければならなかったり、現象の複雑さに対して測定点が少なかったりして、</a:t>
            </a:r>
            <a:endParaRPr lang="en-US" altLang="ja-JP" dirty="0"/>
          </a:p>
          <a:p>
            <a:r>
              <a:rPr lang="ja-JP" altLang="en-US" dirty="0"/>
              <a:t>モデル化に関しては何が問題か実は切り分けられていない</a:t>
            </a:r>
            <a:r>
              <a:rPr lang="en-US" altLang="ja-JP" dirty="0"/>
              <a:t>?</a:t>
            </a:r>
          </a:p>
          <a:p>
            <a:pPr lvl="1"/>
            <a:r>
              <a:rPr lang="ja-JP" altLang="en-US" dirty="0"/>
              <a:t>モデリング技術の限界でうまくモデル化できていないのか</a:t>
            </a:r>
            <a:r>
              <a:rPr lang="en-US" altLang="ja-JP" dirty="0"/>
              <a:t>?</a:t>
            </a:r>
          </a:p>
          <a:p>
            <a:pPr lvl="1"/>
            <a:r>
              <a:rPr lang="ja-JP" altLang="en-US" dirty="0"/>
              <a:t>実は未測定の外乱の影響などの方が大きいのか</a:t>
            </a:r>
            <a:r>
              <a:rPr lang="en-US" altLang="ja-JP" dirty="0"/>
              <a:t>?</a:t>
            </a:r>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5208813" y="-138793"/>
            <a:ext cx="7199999" cy="1122975"/>
          </a:xfrm>
          <a:prstGeom prst="wedgeRectCallout">
            <a:avLst>
              <a:gd name="adj1" fmla="val 12831"/>
              <a:gd name="adj2" fmla="val 73434"/>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考察</a:t>
            </a:r>
            <a:r>
              <a:rPr kumimoji="1" lang="en-US" altLang="ja-JP" dirty="0">
                <a:solidFill>
                  <a:schemeClr val="tx1"/>
                </a:solidFill>
              </a:rPr>
              <a:t>1</a:t>
            </a:r>
            <a:r>
              <a:rPr kumimoji="1" lang="ja-JP" altLang="en-US" dirty="0">
                <a:solidFill>
                  <a:schemeClr val="tx1"/>
                </a:solidFill>
              </a:rPr>
              <a:t>は「市場調査・分析の進捗が無かった」とも言い換えられますが、今後に生かすならその理由が重要な気がします。むしろ、「技術開発の難易度は高いけど、対象プロセスを絞りながら適合するのに必要な工夫を探って実現可能性を高めることを期待して、とりあえず</a:t>
            </a:r>
            <a:r>
              <a:rPr kumimoji="1" lang="en-US" altLang="ja-JP" dirty="0">
                <a:solidFill>
                  <a:schemeClr val="tx1"/>
                </a:solidFill>
              </a:rPr>
              <a:t>LR1</a:t>
            </a:r>
            <a:r>
              <a:rPr kumimoji="1" lang="ja-JP" altLang="en-US" dirty="0">
                <a:solidFill>
                  <a:schemeClr val="tx1"/>
                </a:solidFill>
              </a:rPr>
              <a:t>は通過した」という認識。</a:t>
            </a:r>
          </a:p>
        </p:txBody>
      </p:sp>
      <p:sp>
        <p:nvSpPr>
          <p:cNvPr id="9" name="吹き出し: 四角形 4">
            <a:extLst>
              <a:ext uri="{FF2B5EF4-FFF2-40B4-BE49-F238E27FC236}">
                <a16:creationId xmlns:a16="http://schemas.microsoft.com/office/drawing/2014/main" id="{167D5BDE-AFED-C843-9BE9-CE9E51FD6F13}"/>
              </a:ext>
            </a:extLst>
          </p:cNvPr>
          <p:cNvSpPr/>
          <p:nvPr/>
        </p:nvSpPr>
        <p:spPr>
          <a:xfrm>
            <a:off x="2106501" y="115119"/>
            <a:ext cx="2817924"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まずは文で書いたが長くて漠としているので後で整理する。</a:t>
            </a:r>
          </a:p>
        </p:txBody>
      </p:sp>
      <p:sp>
        <p:nvSpPr>
          <p:cNvPr id="10" name="吹き出し: 四角形 4">
            <a:extLst>
              <a:ext uri="{FF2B5EF4-FFF2-40B4-BE49-F238E27FC236}">
                <a16:creationId xmlns:a16="http://schemas.microsoft.com/office/drawing/2014/main" id="{BC81F8D6-98ED-4C3F-8573-056D756D5AD3}"/>
              </a:ext>
            </a:extLst>
          </p:cNvPr>
          <p:cNvSpPr/>
          <p:nvPr/>
        </p:nvSpPr>
        <p:spPr>
          <a:xfrm>
            <a:off x="9691576" y="1359707"/>
            <a:ext cx="2817924" cy="937174"/>
          </a:xfrm>
          <a:prstGeom prst="wedgeRectCallout">
            <a:avLst>
              <a:gd name="adj1" fmla="val -31493"/>
              <a:gd name="adj2" fmla="val -120436"/>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モデル化などの技術以外に、対象プロセスの検討が進まなかあった理由。</a:t>
            </a:r>
          </a:p>
        </p:txBody>
      </p:sp>
      <p:sp>
        <p:nvSpPr>
          <p:cNvPr id="11" name="吹き出し: 四角形 4">
            <a:extLst>
              <a:ext uri="{FF2B5EF4-FFF2-40B4-BE49-F238E27FC236}">
                <a16:creationId xmlns:a16="http://schemas.microsoft.com/office/drawing/2014/main" id="{4C7A9DD9-4922-4444-9819-00A98B61116E}"/>
              </a:ext>
            </a:extLst>
          </p:cNvPr>
          <p:cNvSpPr/>
          <p:nvPr/>
        </p:nvSpPr>
        <p:spPr>
          <a:xfrm>
            <a:off x="8509000" y="4210994"/>
            <a:ext cx="3408180" cy="2431006"/>
          </a:xfrm>
          <a:prstGeom prst="wedgeRectCallout">
            <a:avLst>
              <a:gd name="adj1" fmla="val -35592"/>
              <a:gd name="adj2" fmla="val -59836"/>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dirty="0">
                <a:solidFill>
                  <a:schemeClr val="tx1"/>
                </a:solidFill>
              </a:rPr>
              <a:t>RO</a:t>
            </a:r>
            <a:r>
              <a:rPr kumimoji="1" lang="ja-JP" altLang="en-US" dirty="0">
                <a:solidFill>
                  <a:schemeClr val="tx1"/>
                </a:solidFill>
              </a:rPr>
              <a:t>膜</a:t>
            </a:r>
            <a:r>
              <a:rPr kumimoji="1" lang="en-US" altLang="ja-JP" dirty="0">
                <a:solidFill>
                  <a:schemeClr val="tx1"/>
                </a:solidFill>
              </a:rPr>
              <a:t>: </a:t>
            </a:r>
            <a:r>
              <a:rPr kumimoji="1" lang="ja-JP" altLang="en-US" dirty="0">
                <a:solidFill>
                  <a:schemeClr val="tx1"/>
                </a:solidFill>
              </a:rPr>
              <a:t>統計目線で行ったけど、物理モデルが必要になった。</a:t>
            </a:r>
            <a:r>
              <a:rPr kumimoji="1" lang="en-US" altLang="ja-JP" dirty="0">
                <a:solidFill>
                  <a:schemeClr val="tx1"/>
                </a:solidFill>
              </a:rPr>
              <a:t>RO</a:t>
            </a:r>
            <a:r>
              <a:rPr kumimoji="1" lang="ja-JP" altLang="en-US" dirty="0">
                <a:solidFill>
                  <a:schemeClr val="tx1"/>
                </a:solidFill>
              </a:rPr>
              <a:t>膜の知見がないので、調査や試行錯誤に時間がかかった。</a:t>
            </a:r>
            <a:endParaRPr kumimoji="1" lang="en-US" altLang="ja-JP" dirty="0">
              <a:solidFill>
                <a:schemeClr val="tx1"/>
              </a:solidFill>
            </a:endParaRPr>
          </a:p>
          <a:p>
            <a:r>
              <a:rPr kumimoji="1" lang="en-US" altLang="ja-JP" dirty="0">
                <a:solidFill>
                  <a:schemeClr val="tx1"/>
                </a:solidFill>
              </a:rPr>
              <a:t>(</a:t>
            </a:r>
            <a:r>
              <a:rPr kumimoji="1" lang="ja-JP" altLang="en-US" dirty="0">
                <a:solidFill>
                  <a:schemeClr val="tx1"/>
                </a:solidFill>
              </a:rPr>
              <a:t>このテーマの課題をもろに食らっている。</a:t>
            </a:r>
            <a:r>
              <a:rPr kumimoji="1" lang="en-US" altLang="ja-JP" dirty="0">
                <a:solidFill>
                  <a:schemeClr val="tx1"/>
                </a:solidFill>
              </a:rPr>
              <a:t>)</a:t>
            </a:r>
          </a:p>
          <a:p>
            <a:r>
              <a:rPr kumimoji="1" lang="ja-JP" altLang="en-US" dirty="0">
                <a:solidFill>
                  <a:schemeClr val="tx1"/>
                </a:solidFill>
              </a:rPr>
              <a:t>優先度としても、紙・水より、</a:t>
            </a:r>
            <a:r>
              <a:rPr kumimoji="1" lang="en-US" altLang="ja-JP" dirty="0">
                <a:solidFill>
                  <a:schemeClr val="tx1"/>
                </a:solidFill>
              </a:rPr>
              <a:t>RO</a:t>
            </a:r>
            <a:r>
              <a:rPr kumimoji="1" lang="ja-JP" altLang="en-US" dirty="0">
                <a:solidFill>
                  <a:schemeClr val="tx1"/>
                </a:solidFill>
              </a:rPr>
              <a:t>にあった。</a:t>
            </a:r>
          </a:p>
        </p:txBody>
      </p:sp>
      <p:sp>
        <p:nvSpPr>
          <p:cNvPr id="6" name="吹き出し: 四角形 27">
            <a:extLst>
              <a:ext uri="{FF2B5EF4-FFF2-40B4-BE49-F238E27FC236}">
                <a16:creationId xmlns:a16="http://schemas.microsoft.com/office/drawing/2014/main" id="{0880EF18-CCE7-E060-D3BA-C4AA2D1F7ACD}"/>
              </a:ext>
            </a:extLst>
          </p:cNvPr>
          <p:cNvSpPr/>
          <p:nvPr/>
        </p:nvSpPr>
        <p:spPr>
          <a:xfrm>
            <a:off x="2122510" y="4334669"/>
            <a:ext cx="4894223" cy="2408212"/>
          </a:xfrm>
          <a:prstGeom prst="wedgeRectCallout">
            <a:avLst>
              <a:gd name="adj1" fmla="val -68335"/>
              <a:gd name="adj2" fmla="val -29341"/>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もう少し考える</a:t>
            </a:r>
            <a:r>
              <a:rPr kumimoji="1" lang="en-US" altLang="ja-JP" dirty="0">
                <a:solidFill>
                  <a:schemeClr val="tx1"/>
                </a:solidFill>
              </a:rPr>
              <a:t>:</a:t>
            </a:r>
          </a:p>
          <a:p>
            <a:r>
              <a:rPr kumimoji="1" lang="ja-JP" altLang="en-US" dirty="0">
                <a:solidFill>
                  <a:schemeClr val="tx1"/>
                </a:solidFill>
              </a:rPr>
              <a:t>取得不可なのが原因なのか</a:t>
            </a:r>
            <a:r>
              <a:rPr kumimoji="1" lang="en-US" altLang="ja-JP" dirty="0">
                <a:solidFill>
                  <a:schemeClr val="tx1"/>
                </a:solidFill>
              </a:rPr>
              <a:t>? </a:t>
            </a:r>
            <a:r>
              <a:rPr kumimoji="1" lang="ja-JP" altLang="en-US" dirty="0">
                <a:solidFill>
                  <a:schemeClr val="tx1"/>
                </a:solidFill>
              </a:rPr>
              <a:t>モデル化に直結するデータが取れなくても、結果としての現象は測れているはずで、それでなぜ統計モデルが作れないのか。</a:t>
            </a:r>
            <a:endParaRPr kumimoji="1" lang="en-US" altLang="ja-JP" dirty="0">
              <a:solidFill>
                <a:schemeClr val="tx1"/>
              </a:solidFill>
            </a:endParaRPr>
          </a:p>
          <a:p>
            <a:r>
              <a:rPr kumimoji="1" lang="ja-JP" altLang="en-US" dirty="0">
                <a:solidFill>
                  <a:schemeClr val="tx1"/>
                </a:solidFill>
              </a:rPr>
              <a:t>計測可能なデータ量</a:t>
            </a:r>
            <a:r>
              <a:rPr kumimoji="1" lang="en-US" altLang="ja-JP" dirty="0">
                <a:solidFill>
                  <a:schemeClr val="tx1"/>
                </a:solidFill>
              </a:rPr>
              <a:t> (</a:t>
            </a:r>
            <a:r>
              <a:rPr kumimoji="1" lang="ja-JP" altLang="en-US" dirty="0">
                <a:solidFill>
                  <a:schemeClr val="tx1"/>
                </a:solidFill>
              </a:rPr>
              <a:t>変数の数、サンプルサイズ</a:t>
            </a:r>
            <a:r>
              <a:rPr kumimoji="1" lang="en-US" altLang="ja-JP" dirty="0">
                <a:solidFill>
                  <a:schemeClr val="tx1"/>
                </a:solidFill>
              </a:rPr>
              <a:t>) </a:t>
            </a:r>
            <a:r>
              <a:rPr kumimoji="1" lang="ja-JP" altLang="en-US" dirty="0">
                <a:solidFill>
                  <a:schemeClr val="tx1"/>
                </a:solidFill>
              </a:rPr>
              <a:t>が少ないので、モデルを一意に特定できない</a:t>
            </a:r>
            <a:r>
              <a:rPr kumimoji="1" lang="en-US" altLang="ja-JP" dirty="0">
                <a:solidFill>
                  <a:schemeClr val="tx1"/>
                </a:solidFill>
              </a:rPr>
              <a:t>?</a:t>
            </a:r>
          </a:p>
          <a:p>
            <a:r>
              <a:rPr kumimoji="1" lang="en-US" altLang="ja-JP" dirty="0">
                <a:solidFill>
                  <a:schemeClr val="tx1"/>
                </a:solidFill>
              </a:rPr>
              <a:t>(</a:t>
            </a:r>
            <a:r>
              <a:rPr kumimoji="1" lang="ja-JP" altLang="en-US" dirty="0">
                <a:solidFill>
                  <a:schemeClr val="tx1"/>
                </a:solidFill>
              </a:rPr>
              <a:t>十分な量が取れないのも含めて取得不可だと思うと、これでよい。</a:t>
            </a:r>
            <a:r>
              <a:rPr kumimoji="1" lang="en-US" altLang="ja-JP" dirty="0">
                <a:solidFill>
                  <a:schemeClr val="tx1"/>
                </a:solidFill>
              </a:rPr>
              <a:t>)</a:t>
            </a:r>
            <a:endParaRPr kumimoji="1" lang="ja-JP" altLang="en-US" dirty="0">
              <a:solidFill>
                <a:schemeClr val="tx1"/>
              </a:solidFill>
            </a:endParaRPr>
          </a:p>
        </p:txBody>
      </p:sp>
      <p:sp>
        <p:nvSpPr>
          <p:cNvPr id="7" name="吹き出し: 四角形 27">
            <a:extLst>
              <a:ext uri="{FF2B5EF4-FFF2-40B4-BE49-F238E27FC236}">
                <a16:creationId xmlns:a16="http://schemas.microsoft.com/office/drawing/2014/main" id="{F4F5596E-430B-5D7D-4316-57830BE4594C}"/>
              </a:ext>
            </a:extLst>
          </p:cNvPr>
          <p:cNvSpPr/>
          <p:nvPr/>
        </p:nvSpPr>
        <p:spPr>
          <a:xfrm>
            <a:off x="2106501" y="1967560"/>
            <a:ext cx="4072102" cy="2111841"/>
          </a:xfrm>
          <a:prstGeom prst="wedgeRectCallout">
            <a:avLst>
              <a:gd name="adj1" fmla="val -18884"/>
              <a:gd name="adj2" fmla="val 59742"/>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個人的には「品質に関係するデータを網羅的に取得できない」だと思います。品質データが変わっても（現象が現れても）、他の受領データには要因が現れない（独立性が高い）から説明できないと推測します。だから、統計モデルではなく、物理モデルが向いてる。もちろんデータ量が少ないのもある。</a:t>
            </a:r>
            <a:endParaRPr kumimoji="1" lang="en-US" altLang="ja-JP" dirty="0">
              <a:solidFill>
                <a:schemeClr val="tx1"/>
              </a:solidFill>
            </a:endParaRPr>
          </a:p>
        </p:txBody>
      </p:sp>
    </p:spTree>
    <p:extLst>
      <p:ext uri="{BB962C8B-B14F-4D97-AF65-F5344CB8AC3E}">
        <p14:creationId xmlns:p14="http://schemas.microsoft.com/office/powerpoint/2010/main" val="359037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市場の将来性を元にモデル化の必要なプロセスを見直す。</a:t>
            </a:r>
            <a:endParaRPr lang="en-US" altLang="ja-JP" dirty="0"/>
          </a:p>
          <a:p>
            <a:pPr lvl="1">
              <a:defRPr/>
            </a:pPr>
            <a:r>
              <a:rPr lang="ja-JP" altLang="en-US" dirty="0"/>
              <a:t>それらのプロセスはどのような特性を持つか</a:t>
            </a:r>
            <a:endParaRPr lang="en-US" altLang="ja-JP" dirty="0"/>
          </a:p>
          <a:p>
            <a:pPr lvl="1">
              <a:defRPr/>
            </a:pPr>
            <a:r>
              <a:rPr lang="ja-JP" altLang="en-US" dirty="0"/>
              <a:t>モデル化対称の複雑性、データの入手性、</a:t>
            </a:r>
            <a:r>
              <a:rPr lang="en-US" altLang="ja-JP" dirty="0"/>
              <a:t>…</a:t>
            </a:r>
            <a:r>
              <a:rPr lang="ja-JP" altLang="en-US" dirty="0"/>
              <a:t>、をもとに、どのようなモデル化を行うべきか</a:t>
            </a:r>
            <a:endParaRPr lang="en-US" altLang="ja-JP" dirty="0"/>
          </a:p>
          <a:p>
            <a:pPr lvl="2">
              <a:defRPr/>
            </a:pPr>
            <a:r>
              <a:rPr lang="ja-JP" altLang="en-US" sz="1800" dirty="0"/>
              <a:t>物理的なモデルを作るべきなのはどこで、どのような知見が必要か。統計的なモデルを作るべきなのはどこで、どのような特性を捉えられれば良いか。</a:t>
            </a:r>
            <a:endParaRPr lang="en-US" altLang="ja-JP" sz="1800" dirty="0"/>
          </a:p>
          <a:p>
            <a:pPr>
              <a:defRPr/>
            </a:pPr>
            <a:r>
              <a:rPr lang="ja-JP" altLang="en-US" dirty="0"/>
              <a:t>その上で、それらのプロセスのモデル化に必要な新技術を開発する新テーマを、</a:t>
            </a:r>
            <a:r>
              <a:rPr lang="en-US" altLang="ja-JP" dirty="0"/>
              <a:t>FY24</a:t>
            </a:r>
            <a:r>
              <a:rPr lang="ja-JP" altLang="en-US" dirty="0"/>
              <a:t>上期に立ち上げる。</a:t>
            </a:r>
            <a:endParaRPr lang="en-US" altLang="ja-JP" dirty="0"/>
          </a:p>
          <a:p>
            <a:pPr>
              <a:defRPr/>
            </a:pPr>
            <a:r>
              <a:rPr lang="ja-JP" altLang="en-US" dirty="0"/>
              <a:t>本テーマの元で活動していた項目の今後</a:t>
            </a:r>
            <a:endParaRPr lang="en-US" altLang="ja-JP" dirty="0"/>
          </a:p>
          <a:p>
            <a:pPr lvl="1">
              <a:defRPr/>
            </a:pPr>
            <a:r>
              <a:rPr lang="en-US" altLang="ja-JP" dirty="0"/>
              <a:t>RO</a:t>
            </a:r>
            <a:r>
              <a:rPr lang="ja-JP" altLang="en-US" dirty="0"/>
              <a:t>膜のモデル化</a:t>
            </a:r>
            <a:r>
              <a:rPr lang="en-US" altLang="ja-JP" dirty="0"/>
              <a:t> → TBD</a:t>
            </a:r>
          </a:p>
          <a:p>
            <a:pPr lvl="1">
              <a:defRPr/>
            </a:pPr>
            <a:r>
              <a:rPr lang="en-US" altLang="ja-JP" dirty="0"/>
              <a:t>DDMO</a:t>
            </a:r>
            <a:r>
              <a:rPr lang="ja-JP" altLang="en-US" dirty="0"/>
              <a:t>関連</a:t>
            </a:r>
            <a:r>
              <a:rPr lang="en-US" altLang="ja-JP" dirty="0"/>
              <a:t> (</a:t>
            </a:r>
            <a:r>
              <a:rPr lang="ja-JP" altLang="en-US" dirty="0"/>
              <a:t>米国再生水の水処理部分への</a:t>
            </a:r>
            <a:r>
              <a:rPr lang="en-US" altLang="ja-JP" dirty="0"/>
              <a:t>DDMO</a:t>
            </a:r>
            <a:r>
              <a:rPr lang="ja-JP" altLang="en-US" dirty="0"/>
              <a:t>の適用、</a:t>
            </a:r>
            <a:r>
              <a:rPr lang="en-US" altLang="ja-JP" dirty="0"/>
              <a:t>DDMO on XRAI</a:t>
            </a:r>
            <a:r>
              <a:rPr lang="ja-JP" altLang="en-US" dirty="0"/>
              <a:t>、モデルビルダーメンテナンス、最近はほぼないが</a:t>
            </a:r>
            <a:r>
              <a:rPr lang="en-US" altLang="ja-JP" dirty="0" err="1"/>
              <a:t>DDMOnEX</a:t>
            </a:r>
            <a:r>
              <a:rPr lang="en-US" altLang="ja-JP" dirty="0"/>
              <a:t>/DERMS</a:t>
            </a:r>
            <a:r>
              <a:rPr lang="ja-JP" altLang="en-US" dirty="0"/>
              <a:t>サポート</a:t>
            </a:r>
            <a:r>
              <a:rPr lang="en-US" altLang="ja-JP" dirty="0"/>
              <a:t>) → TBD</a:t>
            </a:r>
          </a:p>
          <a:p>
            <a:pPr>
              <a:defRPr/>
            </a:pPr>
            <a:r>
              <a:rPr lang="ja-JP" altLang="en-US" dirty="0"/>
              <a:t>残件</a:t>
            </a:r>
            <a:endParaRPr lang="en-US" altLang="ja-JP" dirty="0"/>
          </a:p>
          <a:p>
            <a:pPr lvl="1">
              <a:defRPr/>
            </a:pPr>
            <a:r>
              <a:rPr lang="ja-JP" altLang="en-US" dirty="0"/>
              <a:t>研究報告書の作成・提出</a:t>
            </a:r>
            <a:endParaRPr lang="en-US" altLang="ja-JP" dirty="0"/>
          </a:p>
          <a:p>
            <a:pPr lvl="1">
              <a:defRPr/>
            </a:pPr>
            <a:endParaRPr lang="en-US" altLang="ja-JP"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3918857" y="256126"/>
            <a:ext cx="7998323"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モデル化にフォーカスしすぎ？操業支援をするにはという文脈のほうが包含する気がする</a:t>
            </a:r>
          </a:p>
        </p:txBody>
      </p:sp>
      <p:sp>
        <p:nvSpPr>
          <p:cNvPr id="6" name="吹き出し: 四角形 5">
            <a:extLst>
              <a:ext uri="{FF2B5EF4-FFF2-40B4-BE49-F238E27FC236}">
                <a16:creationId xmlns:a16="http://schemas.microsoft.com/office/drawing/2014/main" id="{E1896405-4974-B881-76C2-299416E1E091}"/>
              </a:ext>
            </a:extLst>
          </p:cNvPr>
          <p:cNvSpPr/>
          <p:nvPr/>
        </p:nvSpPr>
        <p:spPr>
          <a:xfrm>
            <a:off x="4118399" y="5519213"/>
            <a:ext cx="7270780" cy="587049"/>
          </a:xfrm>
          <a:prstGeom prst="wedgeRectCallout">
            <a:avLst>
              <a:gd name="adj1" fmla="val -33793"/>
              <a:gd name="adj2" fmla="val -7268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別</a:t>
            </a:r>
            <a:r>
              <a:rPr kumimoji="1" lang="en-US" altLang="ja-JP" dirty="0">
                <a:solidFill>
                  <a:schemeClr val="tx1"/>
                </a:solidFill>
              </a:rPr>
              <a:t>PJT</a:t>
            </a:r>
            <a:r>
              <a:rPr kumimoji="1" lang="ja-JP" altLang="en-US" dirty="0">
                <a:solidFill>
                  <a:schemeClr val="tx1"/>
                </a:solidFill>
              </a:rPr>
              <a:t>活動は、補足スライドにリストとして書き出しておくのが良いと思います</a:t>
            </a:r>
            <a:endParaRPr kumimoji="1" lang="en-US" altLang="ja-JP" dirty="0">
              <a:solidFill>
                <a:schemeClr val="tx1"/>
              </a:solidFill>
            </a:endParaRPr>
          </a:p>
          <a:p>
            <a:r>
              <a:rPr kumimoji="1" lang="ja-JP" altLang="en-US" dirty="0">
                <a:solidFill>
                  <a:schemeClr val="tx1"/>
                </a:solidFill>
              </a:rPr>
              <a:t>スケジュールの別線として別</a:t>
            </a:r>
            <a:r>
              <a:rPr kumimoji="1" lang="en-US" altLang="ja-JP" dirty="0">
                <a:solidFill>
                  <a:schemeClr val="tx1"/>
                </a:solidFill>
              </a:rPr>
              <a:t>PJT</a:t>
            </a:r>
            <a:r>
              <a:rPr kumimoji="1" lang="ja-JP" altLang="en-US" dirty="0">
                <a:solidFill>
                  <a:schemeClr val="tx1"/>
                </a:solidFill>
              </a:rPr>
              <a:t>活動の線を薄く記載しておくのもありです</a:t>
            </a:r>
          </a:p>
        </p:txBody>
      </p:sp>
      <p:sp>
        <p:nvSpPr>
          <p:cNvPr id="9" name="吹き出し: 四角形 8">
            <a:extLst>
              <a:ext uri="{FF2B5EF4-FFF2-40B4-BE49-F238E27FC236}">
                <a16:creationId xmlns:a16="http://schemas.microsoft.com/office/drawing/2014/main" id="{1DCE9655-7ACD-417D-862E-0C37C8AC11B0}"/>
              </a:ext>
            </a:extLst>
          </p:cNvPr>
          <p:cNvSpPr/>
          <p:nvPr/>
        </p:nvSpPr>
        <p:spPr>
          <a:xfrm>
            <a:off x="7899400" y="950094"/>
            <a:ext cx="4217322" cy="919981"/>
          </a:xfrm>
          <a:prstGeom prst="wedgeRectCallout">
            <a:avLst>
              <a:gd name="adj1" fmla="val -34137"/>
              <a:gd name="adj2" fmla="val -62490"/>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測定の難しさとか、</a:t>
            </a:r>
          </a:p>
        </p:txBody>
      </p:sp>
    </p:spTree>
    <p:extLst>
      <p:ext uri="{BB962C8B-B14F-4D97-AF65-F5344CB8AC3E}">
        <p14:creationId xmlns:p14="http://schemas.microsoft.com/office/powerpoint/2010/main" val="129169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34</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54877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327319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64</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3</a:t>
            </a:r>
            <a:r>
              <a:rPr lang="ja-JP" altLang="en-US" dirty="0"/>
              <a:t>件（日本製紙石巻工場</a:t>
            </a:r>
            <a:r>
              <a:rPr lang="en-US" altLang="ja-JP" dirty="0"/>
              <a:t>1KP</a:t>
            </a:r>
            <a:r>
              <a:rPr lang="ja-JP" altLang="en-US" dirty="0"/>
              <a:t>蒸解、</a:t>
            </a:r>
            <a:r>
              <a:rPr lang="en-US" altLang="ja-JP" dirty="0"/>
              <a:t>2KP</a:t>
            </a:r>
            <a:r>
              <a:rPr lang="ja-JP" altLang="en-US" dirty="0"/>
              <a:t>晒、秋田未晒）。</a:t>
            </a:r>
            <a:endParaRPr lang="en-US" altLang="ja-JP" dirty="0"/>
          </a:p>
          <a:p>
            <a:pPr lvl="1">
              <a:defRPr/>
            </a:pPr>
            <a:r>
              <a:rPr lang="en-US" altLang="ja-JP" dirty="0"/>
              <a:t>YDJ</a:t>
            </a:r>
            <a:r>
              <a:rPr lang="ja-JP" altLang="en-US" dirty="0"/>
              <a:t>資料では、初期導入費用が高い、顧客側の予算計画が立てられないと分析</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吹き出し: 四角形 10">
            <a:extLst>
              <a:ext uri="{FF2B5EF4-FFF2-40B4-BE49-F238E27FC236}">
                <a16:creationId xmlns:a16="http://schemas.microsoft.com/office/drawing/2014/main" id="{65F0CF93-235E-A831-CD97-91E6601D1049}"/>
              </a:ext>
            </a:extLst>
          </p:cNvPr>
          <p:cNvSpPr/>
          <p:nvPr/>
        </p:nvSpPr>
        <p:spPr>
          <a:xfrm>
            <a:off x="6609407" y="2173056"/>
            <a:ext cx="4688875" cy="618125"/>
          </a:xfrm>
          <a:prstGeom prst="wedgeRectCallout">
            <a:avLst>
              <a:gd name="adj1" fmla="val -18766"/>
              <a:gd name="adj2" fmla="val 254407"/>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a:xfrm>
            <a:off x="517055" y="1071367"/>
            <a:ext cx="11341887" cy="468605"/>
          </a:xfrm>
        </p:spPr>
        <p:txBody>
          <a:bodyPr>
            <a:normAutofit fontScale="92500"/>
          </a:bodyPr>
          <a:lstStyle/>
          <a:p>
            <a:r>
              <a:rPr lang="ja-JP" altLang="en-US" dirty="0"/>
              <a:t>生産プロセスデータの動特性・非線型性に対応可能なモデリング・最適化技術の開発を目指す。</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7055"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274604" y="125843"/>
            <a:ext cx="7408189"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どんな技術を開発するのか？非線形性・動特性を考慮したモデリングが入ると、従来から何が変わるか？など</a:t>
            </a:r>
            <a:endParaRPr kumimoji="1" lang="en-US" altLang="ja-JP" sz="1600" dirty="0">
              <a:solidFill>
                <a:schemeClr val="tx1"/>
              </a:solidFill>
            </a:endParaRPr>
          </a:p>
        </p:txBody>
      </p:sp>
      <p:pic>
        <p:nvPicPr>
          <p:cNvPr id="8" name="図 7">
            <a:extLst>
              <a:ext uri="{FF2B5EF4-FFF2-40B4-BE49-F238E27FC236}">
                <a16:creationId xmlns:a16="http://schemas.microsoft.com/office/drawing/2014/main" id="{45CDFA16-823F-B24B-5B8E-0CEC713D309D}"/>
              </a:ext>
            </a:extLst>
          </p:cNvPr>
          <p:cNvPicPr>
            <a:picLocks noChangeAspect="1"/>
          </p:cNvPicPr>
          <p:nvPr/>
        </p:nvPicPr>
        <p:blipFill>
          <a:blip r:embed="rId2"/>
          <a:stretch>
            <a:fillRect/>
          </a:stretch>
        </p:blipFill>
        <p:spPr>
          <a:xfrm>
            <a:off x="257172" y="2145028"/>
            <a:ext cx="4836888" cy="3627666"/>
          </a:xfrm>
          <a:prstGeom prst="rect">
            <a:avLst/>
          </a:prstGeom>
        </p:spPr>
      </p:pic>
      <p:sp>
        <p:nvSpPr>
          <p:cNvPr id="9" name="正方形/長方形 8">
            <a:extLst>
              <a:ext uri="{FF2B5EF4-FFF2-40B4-BE49-F238E27FC236}">
                <a16:creationId xmlns:a16="http://schemas.microsoft.com/office/drawing/2014/main" id="{A6357CEE-5D08-9E96-B347-5B5495A2AE2E}"/>
              </a:ext>
            </a:extLst>
          </p:cNvPr>
          <p:cNvSpPr/>
          <p:nvPr/>
        </p:nvSpPr>
        <p:spPr>
          <a:xfrm>
            <a:off x="3858516" y="5772694"/>
            <a:ext cx="1157968"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LR0</a:t>
            </a:r>
            <a:r>
              <a:rPr kumimoji="1" lang="ja-JP" altLang="en-US" dirty="0">
                <a:solidFill>
                  <a:schemeClr val="tx1"/>
                </a:solidFill>
              </a:rPr>
              <a:t>資料</a:t>
            </a:r>
          </a:p>
        </p:txBody>
      </p:sp>
      <p:sp>
        <p:nvSpPr>
          <p:cNvPr id="17" name="テキスト ボックス 16">
            <a:extLst>
              <a:ext uri="{FF2B5EF4-FFF2-40B4-BE49-F238E27FC236}">
                <a16:creationId xmlns:a16="http://schemas.microsoft.com/office/drawing/2014/main" id="{AC8B641A-2A14-CCD0-FA2A-0A1C2089E2ED}"/>
              </a:ext>
            </a:extLst>
          </p:cNvPr>
          <p:cNvSpPr txBox="1"/>
          <p:nvPr/>
        </p:nvSpPr>
        <p:spPr>
          <a:xfrm>
            <a:off x="893718" y="1728691"/>
            <a:ext cx="3563796" cy="369332"/>
          </a:xfrm>
          <a:prstGeom prst="rect">
            <a:avLst/>
          </a:prstGeom>
          <a:noFill/>
        </p:spPr>
        <p:txBody>
          <a:bodyPr wrap="none" rtlCol="0">
            <a:spAutoFit/>
          </a:bodyPr>
          <a:lstStyle/>
          <a:p>
            <a:r>
              <a:rPr kumimoji="1" lang="en-US" altLang="ja-JP" dirty="0"/>
              <a:t>DDMO</a:t>
            </a:r>
            <a:r>
              <a:rPr kumimoji="1" lang="ja-JP" altLang="en-US" dirty="0"/>
              <a:t>が生産プロセスで起こる課題</a:t>
            </a:r>
          </a:p>
        </p:txBody>
      </p:sp>
      <p:cxnSp>
        <p:nvCxnSpPr>
          <p:cNvPr id="28" name="直線矢印コネクタ 27">
            <a:extLst>
              <a:ext uri="{FF2B5EF4-FFF2-40B4-BE49-F238E27FC236}">
                <a16:creationId xmlns:a16="http://schemas.microsoft.com/office/drawing/2014/main" id="{8836FAE0-A1DB-868D-652D-DD72D31B1C81}"/>
              </a:ext>
            </a:extLst>
          </p:cNvPr>
          <p:cNvCxnSpPr>
            <a:cxnSpLocks/>
          </p:cNvCxnSpPr>
          <p:nvPr/>
        </p:nvCxnSpPr>
        <p:spPr>
          <a:xfrm>
            <a:off x="6362299" y="2037266"/>
            <a:ext cx="498588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254A818-073D-A829-8589-93A46FE05CFD}"/>
              </a:ext>
            </a:extLst>
          </p:cNvPr>
          <p:cNvSpPr txBox="1"/>
          <p:nvPr/>
        </p:nvSpPr>
        <p:spPr>
          <a:xfrm>
            <a:off x="6609407" y="1646521"/>
            <a:ext cx="1745320" cy="369332"/>
          </a:xfrm>
          <a:prstGeom prst="rect">
            <a:avLst/>
          </a:prstGeom>
          <a:noFill/>
        </p:spPr>
        <p:txBody>
          <a:bodyPr wrap="square" rtlCol="0">
            <a:spAutoFit/>
          </a:bodyPr>
          <a:lstStyle/>
          <a:p>
            <a:pPr algn="ctr"/>
            <a:r>
              <a:rPr kumimoji="1" lang="ja-JP" altLang="en-US" dirty="0"/>
              <a:t>静特性・線型性</a:t>
            </a:r>
          </a:p>
        </p:txBody>
      </p:sp>
      <p:sp>
        <p:nvSpPr>
          <p:cNvPr id="31" name="テキスト ボックス 30">
            <a:extLst>
              <a:ext uri="{FF2B5EF4-FFF2-40B4-BE49-F238E27FC236}">
                <a16:creationId xmlns:a16="http://schemas.microsoft.com/office/drawing/2014/main" id="{2F2D3BD5-B20C-9FED-EA2F-E096ED4BFB3B}"/>
              </a:ext>
            </a:extLst>
          </p:cNvPr>
          <p:cNvSpPr txBox="1"/>
          <p:nvPr/>
        </p:nvSpPr>
        <p:spPr>
          <a:xfrm>
            <a:off x="6792288" y="2339197"/>
            <a:ext cx="1518355" cy="369332"/>
          </a:xfrm>
          <a:prstGeom prst="rect">
            <a:avLst/>
          </a:prstGeom>
          <a:noFill/>
        </p:spPr>
        <p:txBody>
          <a:bodyPr wrap="square" rtlCol="0">
            <a:spAutoFit/>
          </a:bodyPr>
          <a:lstStyle/>
          <a:p>
            <a:pPr algn="ctr"/>
            <a:r>
              <a:rPr kumimoji="1" lang="ja-JP" altLang="en-US" dirty="0"/>
              <a:t>ユーティリティ</a:t>
            </a:r>
          </a:p>
        </p:txBody>
      </p:sp>
      <p:sp>
        <p:nvSpPr>
          <p:cNvPr id="32" name="テキスト ボックス 31">
            <a:extLst>
              <a:ext uri="{FF2B5EF4-FFF2-40B4-BE49-F238E27FC236}">
                <a16:creationId xmlns:a16="http://schemas.microsoft.com/office/drawing/2014/main" id="{EC777887-0B61-C307-A5B5-841A62B32D85}"/>
              </a:ext>
            </a:extLst>
          </p:cNvPr>
          <p:cNvSpPr txBox="1"/>
          <p:nvPr/>
        </p:nvSpPr>
        <p:spPr>
          <a:xfrm>
            <a:off x="8601182" y="2332283"/>
            <a:ext cx="2383024" cy="369332"/>
          </a:xfrm>
          <a:prstGeom prst="rect">
            <a:avLst/>
          </a:prstGeom>
          <a:noFill/>
        </p:spPr>
        <p:txBody>
          <a:bodyPr wrap="square" rtlCol="0">
            <a:spAutoFit/>
          </a:bodyPr>
          <a:lstStyle/>
          <a:p>
            <a:pPr algn="ctr"/>
            <a:r>
              <a:rPr kumimoji="1" lang="ja-JP" altLang="en-US" dirty="0"/>
              <a:t>紙パ蒸解、下水曝気</a:t>
            </a:r>
          </a:p>
        </p:txBody>
      </p:sp>
      <p:sp>
        <p:nvSpPr>
          <p:cNvPr id="33" name="テキスト ボックス 32">
            <a:extLst>
              <a:ext uri="{FF2B5EF4-FFF2-40B4-BE49-F238E27FC236}">
                <a16:creationId xmlns:a16="http://schemas.microsoft.com/office/drawing/2014/main" id="{46317CB4-C36E-A9E5-96A3-D47393D05630}"/>
              </a:ext>
            </a:extLst>
          </p:cNvPr>
          <p:cNvSpPr txBox="1"/>
          <p:nvPr/>
        </p:nvSpPr>
        <p:spPr>
          <a:xfrm>
            <a:off x="8431539" y="2897151"/>
            <a:ext cx="2722336" cy="369332"/>
          </a:xfrm>
          <a:prstGeom prst="rect">
            <a:avLst/>
          </a:prstGeom>
          <a:noFill/>
        </p:spPr>
        <p:txBody>
          <a:bodyPr wrap="square" rtlCol="0">
            <a:spAutoFit/>
          </a:bodyPr>
          <a:lstStyle/>
          <a:p>
            <a:pPr algn="ctr"/>
            <a:r>
              <a:rPr kumimoji="1" lang="ja-JP" altLang="en-US" dirty="0"/>
              <a:t>化学リサイクル、再生水</a:t>
            </a:r>
          </a:p>
        </p:txBody>
      </p:sp>
      <p:sp>
        <p:nvSpPr>
          <p:cNvPr id="34" name="テキスト ボックス 33">
            <a:extLst>
              <a:ext uri="{FF2B5EF4-FFF2-40B4-BE49-F238E27FC236}">
                <a16:creationId xmlns:a16="http://schemas.microsoft.com/office/drawing/2014/main" id="{77F88B51-4389-10E3-8E3C-FD1A4D282A30}"/>
              </a:ext>
            </a:extLst>
          </p:cNvPr>
          <p:cNvSpPr txBox="1"/>
          <p:nvPr/>
        </p:nvSpPr>
        <p:spPr>
          <a:xfrm>
            <a:off x="9186541" y="1646521"/>
            <a:ext cx="1945656" cy="369332"/>
          </a:xfrm>
          <a:prstGeom prst="rect">
            <a:avLst/>
          </a:prstGeom>
          <a:noFill/>
        </p:spPr>
        <p:txBody>
          <a:bodyPr wrap="square" rtlCol="0">
            <a:spAutoFit/>
          </a:bodyPr>
          <a:lstStyle/>
          <a:p>
            <a:pPr algn="ctr"/>
            <a:r>
              <a:rPr kumimoji="1" lang="ja-JP" altLang="en-US" dirty="0"/>
              <a:t>動特性・非線型性</a:t>
            </a:r>
          </a:p>
        </p:txBody>
      </p:sp>
      <p:graphicFrame>
        <p:nvGraphicFramePr>
          <p:cNvPr id="7" name="表 6">
            <a:extLst>
              <a:ext uri="{FF2B5EF4-FFF2-40B4-BE49-F238E27FC236}">
                <a16:creationId xmlns:a16="http://schemas.microsoft.com/office/drawing/2014/main" id="{FB783DD7-DDC2-D782-1DC7-C6A85446FC74}"/>
              </a:ext>
            </a:extLst>
          </p:cNvPr>
          <p:cNvGraphicFramePr>
            <a:graphicFrameLocks noGrp="1"/>
          </p:cNvGraphicFramePr>
          <p:nvPr>
            <p:extLst>
              <p:ext uri="{D42A27DB-BD31-4B8C-83A1-F6EECF244321}">
                <p14:modId xmlns:p14="http://schemas.microsoft.com/office/powerpoint/2010/main" val="1124837416"/>
              </p:ext>
            </p:extLst>
          </p:nvPr>
        </p:nvGraphicFramePr>
        <p:xfrm>
          <a:off x="5767110" y="4066819"/>
          <a:ext cx="5841713" cy="1590040"/>
        </p:xfrm>
        <a:graphic>
          <a:graphicData uri="http://schemas.openxmlformats.org/drawingml/2006/table">
            <a:tbl>
              <a:tblPr firstRow="1" bandRow="1">
                <a:tableStyleId>{5C22544A-7EE6-4342-B048-85BDC9FD1C3A}</a:tableStyleId>
              </a:tblPr>
              <a:tblGrid>
                <a:gridCol w="1197069">
                  <a:extLst>
                    <a:ext uri="{9D8B030D-6E8A-4147-A177-3AD203B41FA5}">
                      <a16:colId xmlns:a16="http://schemas.microsoft.com/office/drawing/2014/main" val="2255753219"/>
                    </a:ext>
                  </a:extLst>
                </a:gridCol>
                <a:gridCol w="2203522">
                  <a:extLst>
                    <a:ext uri="{9D8B030D-6E8A-4147-A177-3AD203B41FA5}">
                      <a16:colId xmlns:a16="http://schemas.microsoft.com/office/drawing/2014/main" val="218418020"/>
                    </a:ext>
                  </a:extLst>
                </a:gridCol>
                <a:gridCol w="2441122">
                  <a:extLst>
                    <a:ext uri="{9D8B030D-6E8A-4147-A177-3AD203B41FA5}">
                      <a16:colId xmlns:a16="http://schemas.microsoft.com/office/drawing/2014/main" val="4186175281"/>
                    </a:ext>
                  </a:extLst>
                </a:gridCol>
              </a:tblGrid>
              <a:tr h="370840">
                <a:tc>
                  <a:txBody>
                    <a:bodyPr/>
                    <a:lstStyle/>
                    <a:p>
                      <a:r>
                        <a:rPr kumimoji="1" lang="ja-JP" altLang="en-US" dirty="0"/>
                        <a:t>要素技術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dirty="0"/>
                        <a:t>DDMO</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kumimoji="1" lang="ja-JP" altLang="en-US" dirty="0"/>
                        <a:t>提案技術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44779241"/>
                  </a:ext>
                </a:extLst>
              </a:tr>
              <a:tr h="370840">
                <a:tc>
                  <a:txBody>
                    <a:bodyPr/>
                    <a:lstStyle/>
                    <a:p>
                      <a:r>
                        <a:rPr kumimoji="1" lang="ja-JP" altLang="en-US" dirty="0"/>
                        <a:t>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静的・線型性</a:t>
                      </a:r>
                      <a:endParaRPr kumimoji="1" lang="en-US" altLang="ja-JP" dirty="0"/>
                    </a:p>
                    <a:p>
                      <a:r>
                        <a:rPr kumimoji="1" lang="ja-JP" altLang="en-US" sz="1600" dirty="0"/>
                        <a:t>（一部動的対応）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動的・非線型性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218584"/>
                  </a:ext>
                </a:extLst>
              </a:tr>
              <a:tr h="370840">
                <a:tc>
                  <a:txBody>
                    <a:bodyPr/>
                    <a:lstStyle/>
                    <a:p>
                      <a:r>
                        <a:rPr kumimoji="1" lang="ja-JP" altLang="en-US" dirty="0"/>
                        <a:t>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非線型</a:t>
                      </a:r>
                      <a:endParaRPr kumimoji="1" lang="en-US" altLang="ja-JP" dirty="0"/>
                    </a:p>
                    <a:p>
                      <a:r>
                        <a:rPr kumimoji="1" lang="ja-JP" altLang="en-US" sz="1600" dirty="0"/>
                        <a:t>（ブラックボックス）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8594145"/>
                  </a:ext>
                </a:extLst>
              </a:tr>
            </a:tbl>
          </a:graphicData>
        </a:graphic>
      </p:graphicFrame>
      <p:sp>
        <p:nvSpPr>
          <p:cNvPr id="12" name="吹き出し: 四角形 11">
            <a:extLst>
              <a:ext uri="{FF2B5EF4-FFF2-40B4-BE49-F238E27FC236}">
                <a16:creationId xmlns:a16="http://schemas.microsoft.com/office/drawing/2014/main" id="{22E26D20-0D8C-E521-D252-28E01CFBD9D1}"/>
              </a:ext>
            </a:extLst>
          </p:cNvPr>
          <p:cNvSpPr/>
          <p:nvPr/>
        </p:nvSpPr>
        <p:spPr>
          <a:xfrm>
            <a:off x="8493525" y="2266971"/>
            <a:ext cx="2722336" cy="1162029"/>
          </a:xfrm>
          <a:prstGeom prst="wedgeRectCallout">
            <a:avLst>
              <a:gd name="adj1" fmla="val 19711"/>
              <a:gd name="adj2" fmla="val 100083"/>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6F3DB022-7825-3043-9A39-90846D455D41}"/>
              </a:ext>
            </a:extLst>
          </p:cNvPr>
          <p:cNvSpPr txBox="1"/>
          <p:nvPr/>
        </p:nvSpPr>
        <p:spPr>
          <a:xfrm>
            <a:off x="5118022" y="1647004"/>
            <a:ext cx="1518355" cy="369332"/>
          </a:xfrm>
          <a:prstGeom prst="rect">
            <a:avLst/>
          </a:prstGeom>
          <a:noFill/>
        </p:spPr>
        <p:txBody>
          <a:bodyPr wrap="square" rtlCol="0">
            <a:spAutoFit/>
          </a:bodyPr>
          <a:lstStyle/>
          <a:p>
            <a:pPr algn="ctr"/>
            <a:r>
              <a:rPr kumimoji="1" lang="ja-JP" altLang="en-US" dirty="0"/>
              <a:t>プロセス特性</a:t>
            </a:r>
          </a:p>
        </p:txBody>
      </p:sp>
      <p:sp>
        <p:nvSpPr>
          <p:cNvPr id="20" name="吹き出し: 四角形 19">
            <a:extLst>
              <a:ext uri="{FF2B5EF4-FFF2-40B4-BE49-F238E27FC236}">
                <a16:creationId xmlns:a16="http://schemas.microsoft.com/office/drawing/2014/main" id="{9335A554-C5D9-49B6-BE22-BBDB550B785A}"/>
              </a:ext>
            </a:extLst>
          </p:cNvPr>
          <p:cNvSpPr/>
          <p:nvPr/>
        </p:nvSpPr>
        <p:spPr>
          <a:xfrm>
            <a:off x="5094061" y="5835166"/>
            <a:ext cx="5237634" cy="628420"/>
          </a:xfrm>
          <a:prstGeom prst="wedgeRectCallout">
            <a:avLst>
              <a:gd name="adj1" fmla="val -50785"/>
              <a:gd name="adj2" fmla="val -10040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非線形と言っても広いので、疎風量を増やしたのに</a:t>
            </a:r>
            <a:r>
              <a:rPr kumimoji="1" lang="en-US" altLang="ja-JP" sz="1600" dirty="0">
                <a:solidFill>
                  <a:schemeClr val="tx1"/>
                </a:solidFill>
              </a:rPr>
              <a:t>DO</a:t>
            </a:r>
            <a:r>
              <a:rPr kumimoji="1" lang="ja-JP" altLang="en-US" sz="1600" dirty="0">
                <a:solidFill>
                  <a:schemeClr val="tx1"/>
                </a:solidFill>
              </a:rPr>
              <a:t>が下がるというのは、非線形の話なの</a:t>
            </a:r>
            <a:r>
              <a:rPr kumimoji="1" lang="en-US" altLang="ja-JP" sz="1600" dirty="0">
                <a:solidFill>
                  <a:schemeClr val="tx1"/>
                </a:solidFill>
              </a:rPr>
              <a:t>?</a:t>
            </a: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
        <p:nvSpPr>
          <p:cNvPr id="5" name="吹き出し: 四角形 4">
            <a:extLst>
              <a:ext uri="{FF2B5EF4-FFF2-40B4-BE49-F238E27FC236}">
                <a16:creationId xmlns:a16="http://schemas.microsoft.com/office/drawing/2014/main" id="{E7D4E24A-815E-4218-A34B-B01D78B54C32}"/>
              </a:ext>
            </a:extLst>
          </p:cNvPr>
          <p:cNvSpPr/>
          <p:nvPr/>
        </p:nvSpPr>
        <p:spPr>
          <a:xfrm>
            <a:off x="11608823" y="3821486"/>
            <a:ext cx="1525578" cy="1354581"/>
          </a:xfrm>
          <a:prstGeom prst="wedgeRectCallout">
            <a:avLst>
              <a:gd name="adj1" fmla="val -75538"/>
              <a:gd name="adj2" fmla="val 1642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手つかずになりましたと、ここで書いてしまう</a:t>
            </a:r>
            <a:r>
              <a:rPr kumimoji="1" lang="en-US" altLang="ja-JP" dirty="0">
                <a:solidFill>
                  <a:schemeClr val="tx1"/>
                </a:solidFill>
              </a:rPr>
              <a:t>?</a:t>
            </a:r>
          </a:p>
          <a:p>
            <a:pPr algn="ctr"/>
            <a:r>
              <a:rPr kumimoji="1" lang="ja-JP" altLang="en-US" dirty="0">
                <a:solidFill>
                  <a:schemeClr val="tx1"/>
                </a:solidFill>
              </a:rPr>
              <a:t>最後だけでもよいかも。</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5394</TotalTime>
  <Words>11685</Words>
  <Application>Microsoft Office PowerPoint</Application>
  <PresentationFormat>ワイド画面</PresentationFormat>
  <Paragraphs>1684</Paragraphs>
  <Slides>66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検証結果：全体</vt:lpstr>
      <vt:lpstr>検証結果：K-SIDとDVBF</vt:lpstr>
      <vt:lpstr>有制約・混合整数・大域的最適化技術へのアプローチ</vt:lpstr>
      <vt:lpstr>検証概要</vt:lpstr>
      <vt:lpstr>RO運転計画問題での検証：最適化問題</vt:lpstr>
      <vt:lpstr>RO運転計画問題での検証：結果まとめ（抜粋）</vt:lpstr>
      <vt:lpstr>データ駆動制約問題での検証</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データ駆動制約問題での検証：最適化問題</vt:lpstr>
      <vt:lpstr>データ駆動制約問題での検証：結果まとめ</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758</cp:revision>
  <dcterms:created xsi:type="dcterms:W3CDTF">2022-02-14T06:25:58Z</dcterms:created>
  <dcterms:modified xsi:type="dcterms:W3CDTF">2023-12-15T10:28:34Z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