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69" r:id="rId2"/>
    <p:sldId id="292" r:id="rId3"/>
    <p:sldId id="342" r:id="rId4"/>
    <p:sldId id="321" r:id="rId5"/>
    <p:sldId id="344" r:id="rId6"/>
    <p:sldId id="320" r:id="rId7"/>
    <p:sldId id="322" r:id="rId8"/>
    <p:sldId id="294" r:id="rId9"/>
    <p:sldId id="345" r:id="rId10"/>
    <p:sldId id="318" r:id="rId11"/>
    <p:sldId id="319" r:id="rId12"/>
    <p:sldId id="317" r:id="rId13"/>
    <p:sldId id="334" r:id="rId14"/>
    <p:sldId id="323" r:id="rId15"/>
    <p:sldId id="343" r:id="rId16"/>
    <p:sldId id="324" r:id="rId17"/>
    <p:sldId id="325" r:id="rId18"/>
    <p:sldId id="326" r:id="rId19"/>
    <p:sldId id="339" r:id="rId20"/>
    <p:sldId id="340" r:id="rId21"/>
    <p:sldId id="328" r:id="rId22"/>
    <p:sldId id="329" r:id="rId23"/>
    <p:sldId id="338" r:id="rId24"/>
    <p:sldId id="335" r:id="rId25"/>
    <p:sldId id="330" r:id="rId26"/>
    <p:sldId id="331" r:id="rId27"/>
    <p:sldId id="296" r:id="rId28"/>
    <p:sldId id="286" r:id="rId29"/>
    <p:sldId id="305" r:id="rId30"/>
    <p:sldId id="333" r:id="rId31"/>
    <p:sldId id="311" r:id="rId32"/>
    <p:sldId id="312" r:id="rId33"/>
    <p:sldId id="302" r:id="rId34"/>
    <p:sldId id="336" r:id="rId35"/>
    <p:sldId id="33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E5A60-2FF0-4B58-9CFE-8805441ED016}" v="24" dt="2022-10-06T17:38:34.0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82213" autoAdjust="0"/>
  </p:normalViewPr>
  <p:slideViewPr>
    <p:cSldViewPr snapToGrid="0">
      <p:cViewPr varScale="1">
        <p:scale>
          <a:sx n="77" d="100"/>
          <a:sy n="77" d="100"/>
        </p:scale>
        <p:origin x="76" y="1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4A1E5A60-2FF0-4B58-9CFE-8805441ED016}"/>
    <pc:docChg chg="undo custSel addSld delSld modSld sldOrd">
      <pc:chgData name="熊谷 渉" userId="b7a4e8598c9bd55e" providerId="LiveId" clId="{4A1E5A60-2FF0-4B58-9CFE-8805441ED016}" dt="2022-10-06T17:39:06.158" v="2293" actId="47"/>
      <pc:docMkLst>
        <pc:docMk/>
      </pc:docMkLst>
      <pc:sldChg chg="addSp delSp modSp mod">
        <pc:chgData name="熊谷 渉" userId="b7a4e8598c9bd55e" providerId="LiveId" clId="{4A1E5A60-2FF0-4B58-9CFE-8805441ED016}" dt="2022-10-06T16:36:38.697" v="1058" actId="20577"/>
        <pc:sldMkLst>
          <pc:docMk/>
          <pc:sldMk cId="2538294317" sldId="292"/>
        </pc:sldMkLst>
        <pc:spChg chg="add mod">
          <ac:chgData name="熊谷 渉" userId="b7a4e8598c9bd55e" providerId="LiveId" clId="{4A1E5A60-2FF0-4B58-9CFE-8805441ED016}" dt="2022-10-06T16:36:38.697" v="1058" actId="20577"/>
          <ac:spMkLst>
            <pc:docMk/>
            <pc:sldMk cId="2538294317" sldId="292"/>
            <ac:spMk id="2" creationId="{FE88BCB4-C94E-BD58-560C-99E6B50B9C3D}"/>
          </ac:spMkLst>
        </pc:spChg>
        <pc:spChg chg="add mod">
          <ac:chgData name="熊谷 渉" userId="b7a4e8598c9bd55e" providerId="LiveId" clId="{4A1E5A60-2FF0-4B58-9CFE-8805441ED016}" dt="2022-10-06T16:36:25.206" v="1048" actId="403"/>
          <ac:spMkLst>
            <pc:docMk/>
            <pc:sldMk cId="2538294317" sldId="292"/>
            <ac:spMk id="4" creationId="{74E514D4-5887-D3F7-D3F8-8C292CEFD1A8}"/>
          </ac:spMkLst>
        </pc:spChg>
        <pc:spChg chg="mod">
          <ac:chgData name="熊谷 渉" userId="b7a4e8598c9bd55e" providerId="LiveId" clId="{4A1E5A60-2FF0-4B58-9CFE-8805441ED016}" dt="2022-10-06T16:26:02.858" v="338" actId="1036"/>
          <ac:spMkLst>
            <pc:docMk/>
            <pc:sldMk cId="2538294317" sldId="292"/>
            <ac:spMk id="6" creationId="{1F609DF4-3152-4D3E-9CA5-170D4BE14906}"/>
          </ac:spMkLst>
        </pc:spChg>
        <pc:spChg chg="add del mod">
          <ac:chgData name="熊谷 渉" userId="b7a4e8598c9bd55e" providerId="LiveId" clId="{4A1E5A60-2FF0-4B58-9CFE-8805441ED016}" dt="2022-10-06T16:34:14.249" v="989" actId="1035"/>
          <ac:spMkLst>
            <pc:docMk/>
            <pc:sldMk cId="2538294317" sldId="292"/>
            <ac:spMk id="7" creationId="{DF4A014A-8F67-4AA4-97C8-9BD35F7089B0}"/>
          </ac:spMkLst>
        </pc:spChg>
      </pc:sldChg>
      <pc:sldChg chg="del">
        <pc:chgData name="熊谷 渉" userId="b7a4e8598c9bd55e" providerId="LiveId" clId="{4A1E5A60-2FF0-4B58-9CFE-8805441ED016}" dt="2022-10-06T17:03:33.497" v="2069" actId="2696"/>
        <pc:sldMkLst>
          <pc:docMk/>
          <pc:sldMk cId="68191926" sldId="294"/>
        </pc:sldMkLst>
      </pc:sldChg>
      <pc:sldChg chg="delSp modSp add mod">
        <pc:chgData name="熊谷 渉" userId="b7a4e8598c9bd55e" providerId="LiveId" clId="{4A1E5A60-2FF0-4B58-9CFE-8805441ED016}" dt="2022-10-06T17:35:33.761" v="2248" actId="20577"/>
        <pc:sldMkLst>
          <pc:docMk/>
          <pc:sldMk cId="3436793024" sldId="294"/>
        </pc:sldMkLst>
        <pc:spChg chg="del">
          <ac:chgData name="熊谷 渉" userId="b7a4e8598c9bd55e" providerId="LiveId" clId="{4A1E5A60-2FF0-4B58-9CFE-8805441ED016}" dt="2022-10-06T17:05:01.561" v="2094" actId="478"/>
          <ac:spMkLst>
            <pc:docMk/>
            <pc:sldMk cId="3436793024" sldId="294"/>
            <ac:spMk id="8" creationId="{6ADB230B-6BE3-4C61-BE62-E186534A6EB1}"/>
          </ac:spMkLst>
        </pc:spChg>
        <pc:spChg chg="del">
          <ac:chgData name="熊谷 渉" userId="b7a4e8598c9bd55e" providerId="LiveId" clId="{4A1E5A60-2FF0-4B58-9CFE-8805441ED016}" dt="2022-10-06T17:04:58.100" v="2093" actId="478"/>
          <ac:spMkLst>
            <pc:docMk/>
            <pc:sldMk cId="3436793024" sldId="294"/>
            <ac:spMk id="10" creationId="{815F263B-F63D-49FA-9268-6FEFE820BFDB}"/>
          </ac:spMkLst>
        </pc:spChg>
        <pc:spChg chg="mod">
          <ac:chgData name="熊谷 渉" userId="b7a4e8598c9bd55e" providerId="LiveId" clId="{4A1E5A60-2FF0-4B58-9CFE-8805441ED016}" dt="2022-10-06T17:03:48.334" v="2071"/>
          <ac:spMkLst>
            <pc:docMk/>
            <pc:sldMk cId="3436793024" sldId="294"/>
            <ac:spMk id="11" creationId="{E34ABD51-F839-4248-9067-3256F0F116A5}"/>
          </ac:spMkLst>
        </pc:spChg>
        <pc:spChg chg="mod">
          <ac:chgData name="熊谷 渉" userId="b7a4e8598c9bd55e" providerId="LiveId" clId="{4A1E5A60-2FF0-4B58-9CFE-8805441ED016}" dt="2022-10-06T17:35:33.761" v="2248" actId="20577"/>
          <ac:spMkLst>
            <pc:docMk/>
            <pc:sldMk cId="3436793024" sldId="294"/>
            <ac:spMk id="14" creationId="{E87AC5CB-0891-46ED-86C5-FF795F031FB1}"/>
          </ac:spMkLst>
        </pc:spChg>
        <pc:graphicFrameChg chg="mod modGraphic">
          <ac:chgData name="熊谷 渉" userId="b7a4e8598c9bd55e" providerId="LiveId" clId="{4A1E5A60-2FF0-4B58-9CFE-8805441ED016}" dt="2022-10-06T17:35:10.549" v="2206" actId="20577"/>
          <ac:graphicFrameMkLst>
            <pc:docMk/>
            <pc:sldMk cId="3436793024" sldId="294"/>
            <ac:graphicFrameMk id="7" creationId="{7A60E2C5-8187-4488-926F-648C13EC553F}"/>
          </ac:graphicFrameMkLst>
        </pc:graphicFrameChg>
        <pc:graphicFrameChg chg="mod modGraphic">
          <ac:chgData name="熊谷 渉" userId="b7a4e8598c9bd55e" providerId="LiveId" clId="{4A1E5A60-2FF0-4B58-9CFE-8805441ED016}" dt="2022-10-06T17:35:15.491" v="2218" actId="20577"/>
          <ac:graphicFrameMkLst>
            <pc:docMk/>
            <pc:sldMk cId="3436793024" sldId="294"/>
            <ac:graphicFrameMk id="9" creationId="{EFA64094-8AA2-4883-BF79-493367A9CA18}"/>
          </ac:graphicFrameMkLst>
        </pc:graphicFrameChg>
      </pc:sldChg>
      <pc:sldChg chg="del">
        <pc:chgData name="熊谷 渉" userId="b7a4e8598c9bd55e" providerId="LiveId" clId="{4A1E5A60-2FF0-4B58-9CFE-8805441ED016}" dt="2022-10-06T17:39:06.158" v="2293" actId="47"/>
        <pc:sldMkLst>
          <pc:docMk/>
          <pc:sldMk cId="4203970083" sldId="316"/>
        </pc:sldMkLst>
      </pc:sldChg>
      <pc:sldChg chg="modSp mod">
        <pc:chgData name="熊谷 渉" userId="b7a4e8598c9bd55e" providerId="LiveId" clId="{4A1E5A60-2FF0-4B58-9CFE-8805441ED016}" dt="2022-10-06T16:47:15.197" v="1433"/>
        <pc:sldMkLst>
          <pc:docMk/>
          <pc:sldMk cId="3410361660" sldId="320"/>
        </pc:sldMkLst>
        <pc:spChg chg="mod">
          <ac:chgData name="熊谷 渉" userId="b7a4e8598c9bd55e" providerId="LiveId" clId="{4A1E5A60-2FF0-4B58-9CFE-8805441ED016}" dt="2022-10-06T16:40:28.420" v="1107" actId="20577"/>
          <ac:spMkLst>
            <pc:docMk/>
            <pc:sldMk cId="3410361660" sldId="320"/>
            <ac:spMk id="8" creationId="{7E7292E2-FDCA-420C-BABF-1E6510C0104D}"/>
          </ac:spMkLst>
        </pc:spChg>
        <pc:spChg chg="mod">
          <ac:chgData name="熊谷 渉" userId="b7a4e8598c9bd55e" providerId="LiveId" clId="{4A1E5A60-2FF0-4B58-9CFE-8805441ED016}" dt="2022-10-06T16:47:15.197" v="1433"/>
          <ac:spMkLst>
            <pc:docMk/>
            <pc:sldMk cId="3410361660" sldId="320"/>
            <ac:spMk id="14" creationId="{E87AC5CB-0891-46ED-86C5-FF795F031FB1}"/>
          </ac:spMkLst>
        </pc:spChg>
      </pc:sldChg>
      <pc:sldChg chg="addSp modSp mod ord">
        <pc:chgData name="熊谷 渉" userId="b7a4e8598c9bd55e" providerId="LiveId" clId="{4A1E5A60-2FF0-4B58-9CFE-8805441ED016}" dt="2022-10-06T16:46:51.022" v="1428" actId="1076"/>
        <pc:sldMkLst>
          <pc:docMk/>
          <pc:sldMk cId="3358173200" sldId="321"/>
        </pc:sldMkLst>
        <pc:spChg chg="add mod">
          <ac:chgData name="熊谷 渉" userId="b7a4e8598c9bd55e" providerId="LiveId" clId="{4A1E5A60-2FF0-4B58-9CFE-8805441ED016}" dt="2022-10-06T16:42:57.344" v="1204" actId="1076"/>
          <ac:spMkLst>
            <pc:docMk/>
            <pc:sldMk cId="3358173200" sldId="321"/>
            <ac:spMk id="2" creationId="{F76BE37B-1ABD-62BC-159F-DDBBADCD0070}"/>
          </ac:spMkLst>
        </pc:spChg>
        <pc:spChg chg="mod">
          <ac:chgData name="熊谷 渉" userId="b7a4e8598c9bd55e" providerId="LiveId" clId="{4A1E5A60-2FF0-4B58-9CFE-8805441ED016}" dt="2022-10-06T16:46:51.022" v="1428" actId="1076"/>
          <ac:spMkLst>
            <pc:docMk/>
            <pc:sldMk cId="3358173200" sldId="321"/>
            <ac:spMk id="4" creationId="{1C11E1FC-BAFA-434E-B67E-275B4A573D08}"/>
          </ac:spMkLst>
        </pc:spChg>
        <pc:spChg chg="add mod">
          <ac:chgData name="熊谷 渉" userId="b7a4e8598c9bd55e" providerId="LiveId" clId="{4A1E5A60-2FF0-4B58-9CFE-8805441ED016}" dt="2022-10-06T16:45:15.025" v="1426" actId="1036"/>
          <ac:spMkLst>
            <pc:docMk/>
            <pc:sldMk cId="3358173200" sldId="321"/>
            <ac:spMk id="5" creationId="{ED618336-0A3D-0092-9A77-F780F44BEF35}"/>
          </ac:spMkLst>
        </pc:spChg>
      </pc:sldChg>
      <pc:sldChg chg="addSp delSp modSp mod ord">
        <pc:chgData name="熊谷 渉" userId="b7a4e8598c9bd55e" providerId="LiveId" clId="{4A1E5A60-2FF0-4B58-9CFE-8805441ED016}" dt="2022-10-06T17:38:55.835" v="2292" actId="1037"/>
        <pc:sldMkLst>
          <pc:docMk/>
          <pc:sldMk cId="549007634" sldId="322"/>
        </pc:sldMkLst>
        <pc:spChg chg="add mod">
          <ac:chgData name="熊谷 渉" userId="b7a4e8598c9bd55e" providerId="LiveId" clId="{4A1E5A60-2FF0-4B58-9CFE-8805441ED016}" dt="2022-10-06T17:38:26.319" v="2268" actId="1035"/>
          <ac:spMkLst>
            <pc:docMk/>
            <pc:sldMk cId="549007634" sldId="322"/>
            <ac:spMk id="4" creationId="{9DBA4CB2-55B8-AA4E-95E9-1BC84A63DF45}"/>
          </ac:spMkLst>
        </pc:spChg>
        <pc:spChg chg="add mod">
          <ac:chgData name="熊谷 渉" userId="b7a4e8598c9bd55e" providerId="LiveId" clId="{4A1E5A60-2FF0-4B58-9CFE-8805441ED016}" dt="2022-10-06T17:38:26.319" v="2268" actId="1035"/>
          <ac:spMkLst>
            <pc:docMk/>
            <pc:sldMk cId="549007634" sldId="322"/>
            <ac:spMk id="5" creationId="{629941FD-13CE-549B-414A-6D0EA4415F3D}"/>
          </ac:spMkLst>
        </pc:spChg>
        <pc:spChg chg="add mod">
          <ac:chgData name="熊谷 渉" userId="b7a4e8598c9bd55e" providerId="LiveId" clId="{4A1E5A60-2FF0-4B58-9CFE-8805441ED016}" dt="2022-10-06T17:38:26.319" v="2268" actId="1035"/>
          <ac:spMkLst>
            <pc:docMk/>
            <pc:sldMk cId="549007634" sldId="322"/>
            <ac:spMk id="6" creationId="{DC58B157-4F54-274F-947C-8BD84E6672E5}"/>
          </ac:spMkLst>
        </pc:spChg>
        <pc:spChg chg="add mod">
          <ac:chgData name="熊谷 渉" userId="b7a4e8598c9bd55e" providerId="LiveId" clId="{4A1E5A60-2FF0-4B58-9CFE-8805441ED016}" dt="2022-10-06T17:03:03.994" v="2068" actId="1038"/>
          <ac:spMkLst>
            <pc:docMk/>
            <pc:sldMk cId="549007634" sldId="322"/>
            <ac:spMk id="7" creationId="{96ABB5B1-33F3-C42C-05B6-94A93BA13D2E}"/>
          </ac:spMkLst>
        </pc:spChg>
        <pc:spChg chg="del mod">
          <ac:chgData name="熊谷 渉" userId="b7a4e8598c9bd55e" providerId="LiveId" clId="{4A1E5A60-2FF0-4B58-9CFE-8805441ED016}" dt="2022-10-06T16:51:05.274" v="1609" actId="478"/>
          <ac:spMkLst>
            <pc:docMk/>
            <pc:sldMk cId="549007634" sldId="322"/>
            <ac:spMk id="8" creationId="{D0800C4C-7A12-4D7E-8AA1-5EAAF885D5CF}"/>
          </ac:spMkLst>
        </pc:spChg>
        <pc:spChg chg="add mod">
          <ac:chgData name="熊谷 渉" userId="b7a4e8598c9bd55e" providerId="LiveId" clId="{4A1E5A60-2FF0-4B58-9CFE-8805441ED016}" dt="2022-10-06T17:38:26.319" v="2268" actId="1035"/>
          <ac:spMkLst>
            <pc:docMk/>
            <pc:sldMk cId="549007634" sldId="322"/>
            <ac:spMk id="9" creationId="{44948413-03F0-4DFF-14F4-DC753E6EA0B3}"/>
          </ac:spMkLst>
        </pc:spChg>
        <pc:spChg chg="mod">
          <ac:chgData name="熊谷 渉" userId="b7a4e8598c9bd55e" providerId="LiveId" clId="{4A1E5A60-2FF0-4B58-9CFE-8805441ED016}" dt="2022-10-06T16:49:35.110" v="1451" actId="20577"/>
          <ac:spMkLst>
            <pc:docMk/>
            <pc:sldMk cId="549007634" sldId="322"/>
            <ac:spMk id="11" creationId="{E34ABD51-F839-4248-9067-3256F0F116A5}"/>
          </ac:spMkLst>
        </pc:spChg>
        <pc:spChg chg="mod">
          <ac:chgData name="熊谷 渉" userId="b7a4e8598c9bd55e" providerId="LiveId" clId="{4A1E5A60-2FF0-4B58-9CFE-8805441ED016}" dt="2022-10-06T16:55:06.562" v="1934" actId="12789"/>
          <ac:spMkLst>
            <pc:docMk/>
            <pc:sldMk cId="549007634" sldId="322"/>
            <ac:spMk id="12" creationId="{EA6B4B9B-CB6A-4A73-8AED-AC68086B55FA}"/>
          </ac:spMkLst>
        </pc:spChg>
        <pc:spChg chg="mod">
          <ac:chgData name="熊谷 渉" userId="b7a4e8598c9bd55e" providerId="LiveId" clId="{4A1E5A60-2FF0-4B58-9CFE-8805441ED016}" dt="2022-10-06T17:38:26.319" v="2268" actId="1035"/>
          <ac:spMkLst>
            <pc:docMk/>
            <pc:sldMk cId="549007634" sldId="322"/>
            <ac:spMk id="13" creationId="{C61C0772-EA65-4A5E-8500-88FF936C7C5C}"/>
          </ac:spMkLst>
        </pc:spChg>
        <pc:spChg chg="del">
          <ac:chgData name="熊谷 渉" userId="b7a4e8598c9bd55e" providerId="LiveId" clId="{4A1E5A60-2FF0-4B58-9CFE-8805441ED016}" dt="2022-10-06T16:50:14.594" v="1462" actId="478"/>
          <ac:spMkLst>
            <pc:docMk/>
            <pc:sldMk cId="549007634" sldId="322"/>
            <ac:spMk id="15" creationId="{446D4DFA-03BA-4E19-803C-5FE7176E0B7C}"/>
          </ac:spMkLst>
        </pc:spChg>
        <pc:spChg chg="del">
          <ac:chgData name="熊谷 渉" userId="b7a4e8598c9bd55e" providerId="LiveId" clId="{4A1E5A60-2FF0-4B58-9CFE-8805441ED016}" dt="2022-10-06T16:49:55.793" v="1459" actId="478"/>
          <ac:spMkLst>
            <pc:docMk/>
            <pc:sldMk cId="549007634" sldId="322"/>
            <ac:spMk id="18" creationId="{689F0BA1-C6A4-45D3-B40F-CDB549BA4BAE}"/>
          </ac:spMkLst>
        </pc:spChg>
        <pc:spChg chg="mod">
          <ac:chgData name="熊谷 渉" userId="b7a4e8598c9bd55e" providerId="LiveId" clId="{4A1E5A60-2FF0-4B58-9CFE-8805441ED016}" dt="2022-10-06T17:38:55.835" v="2292" actId="1037"/>
          <ac:spMkLst>
            <pc:docMk/>
            <pc:sldMk cId="549007634" sldId="322"/>
            <ac:spMk id="19" creationId="{FE152613-5F85-4D4E-8086-D269337DA0E9}"/>
          </ac:spMkLst>
        </pc:spChg>
        <pc:spChg chg="del">
          <ac:chgData name="熊谷 渉" userId="b7a4e8598c9bd55e" providerId="LiveId" clId="{4A1E5A60-2FF0-4B58-9CFE-8805441ED016}" dt="2022-10-06T16:49:50.771" v="1458" actId="478"/>
          <ac:spMkLst>
            <pc:docMk/>
            <pc:sldMk cId="549007634" sldId="322"/>
            <ac:spMk id="20" creationId="{8C3C7F6B-DFA1-4A14-B52B-BC56BC0EF13D}"/>
          </ac:spMkLst>
        </pc:spChg>
        <pc:spChg chg="mod">
          <ac:chgData name="熊谷 渉" userId="b7a4e8598c9bd55e" providerId="LiveId" clId="{4A1E5A60-2FF0-4B58-9CFE-8805441ED016}" dt="2022-10-06T17:38:55.835" v="2292" actId="1037"/>
          <ac:spMkLst>
            <pc:docMk/>
            <pc:sldMk cId="549007634" sldId="322"/>
            <ac:spMk id="21" creationId="{17DF28A8-B205-421A-8602-4238C4E52A25}"/>
          </ac:spMkLst>
        </pc:spChg>
        <pc:spChg chg="del">
          <ac:chgData name="熊谷 渉" userId="b7a4e8598c9bd55e" providerId="LiveId" clId="{4A1E5A60-2FF0-4B58-9CFE-8805441ED016}" dt="2022-10-06T16:49:49.553" v="1457" actId="478"/>
          <ac:spMkLst>
            <pc:docMk/>
            <pc:sldMk cId="549007634" sldId="322"/>
            <ac:spMk id="22" creationId="{2938840C-09ED-45AD-B123-BE0F63A4058C}"/>
          </ac:spMkLst>
        </pc:spChg>
        <pc:spChg chg="mod">
          <ac:chgData name="熊谷 渉" userId="b7a4e8598c9bd55e" providerId="LiveId" clId="{4A1E5A60-2FF0-4B58-9CFE-8805441ED016}" dt="2022-10-06T17:38:55.835" v="2292" actId="1037"/>
          <ac:spMkLst>
            <pc:docMk/>
            <pc:sldMk cId="549007634" sldId="322"/>
            <ac:spMk id="23" creationId="{403F6131-6D93-4F5E-AE44-A89755427704}"/>
          </ac:spMkLst>
        </pc:spChg>
        <pc:spChg chg="add mod">
          <ac:chgData name="熊谷 渉" userId="b7a4e8598c9bd55e" providerId="LiveId" clId="{4A1E5A60-2FF0-4B58-9CFE-8805441ED016}" dt="2022-10-06T16:55:06.562" v="1934" actId="12789"/>
          <ac:spMkLst>
            <pc:docMk/>
            <pc:sldMk cId="549007634" sldId="322"/>
            <ac:spMk id="24" creationId="{6029E157-54C8-8EBF-F723-F6EFC5A182ED}"/>
          </ac:spMkLst>
        </pc:spChg>
        <pc:spChg chg="add mod">
          <ac:chgData name="熊谷 渉" userId="b7a4e8598c9bd55e" providerId="LiveId" clId="{4A1E5A60-2FF0-4B58-9CFE-8805441ED016}" dt="2022-10-06T17:38:26.319" v="2268" actId="1035"/>
          <ac:spMkLst>
            <pc:docMk/>
            <pc:sldMk cId="549007634" sldId="322"/>
            <ac:spMk id="25" creationId="{923C72DF-2EDE-81A6-A518-526D0C0D44B2}"/>
          </ac:spMkLst>
        </pc:spChg>
        <pc:spChg chg="mod">
          <ac:chgData name="熊谷 渉" userId="b7a4e8598c9bd55e" providerId="LiveId" clId="{4A1E5A60-2FF0-4B58-9CFE-8805441ED016}" dt="2022-10-06T16:55:06.562" v="1934" actId="12789"/>
          <ac:spMkLst>
            <pc:docMk/>
            <pc:sldMk cId="549007634" sldId="322"/>
            <ac:spMk id="26" creationId="{3BD7A66B-1BB1-4281-B5CC-26BE821CF4F1}"/>
          </ac:spMkLst>
        </pc:spChg>
        <pc:spChg chg="mod">
          <ac:chgData name="熊谷 渉" userId="b7a4e8598c9bd55e" providerId="LiveId" clId="{4A1E5A60-2FF0-4B58-9CFE-8805441ED016}" dt="2022-10-06T17:38:26.319" v="2268" actId="1035"/>
          <ac:spMkLst>
            <pc:docMk/>
            <pc:sldMk cId="549007634" sldId="322"/>
            <ac:spMk id="27" creationId="{F7DECE73-2325-4A98-A0A6-34338D16C6D1}"/>
          </ac:spMkLst>
        </pc:spChg>
        <pc:spChg chg="del">
          <ac:chgData name="熊谷 渉" userId="b7a4e8598c9bd55e" providerId="LiveId" clId="{4A1E5A60-2FF0-4B58-9CFE-8805441ED016}" dt="2022-10-06T16:52:03.625" v="1629" actId="478"/>
          <ac:spMkLst>
            <pc:docMk/>
            <pc:sldMk cId="549007634" sldId="322"/>
            <ac:spMk id="28" creationId="{EFD60E15-A52F-40E9-AB7A-757F96948859}"/>
          </ac:spMkLst>
        </pc:spChg>
        <pc:spChg chg="del">
          <ac:chgData name="熊谷 渉" userId="b7a4e8598c9bd55e" providerId="LiveId" clId="{4A1E5A60-2FF0-4B58-9CFE-8805441ED016}" dt="2022-10-06T16:52:01.913" v="1628" actId="478"/>
          <ac:spMkLst>
            <pc:docMk/>
            <pc:sldMk cId="549007634" sldId="322"/>
            <ac:spMk id="29" creationId="{C8B88FCC-21FD-48D3-A275-9D0BEE8BB3A7}"/>
          </ac:spMkLst>
        </pc:spChg>
        <pc:spChg chg="mod">
          <ac:chgData name="熊谷 渉" userId="b7a4e8598c9bd55e" providerId="LiveId" clId="{4A1E5A60-2FF0-4B58-9CFE-8805441ED016}" dt="2022-10-06T17:38:26.319" v="2268" actId="1035"/>
          <ac:spMkLst>
            <pc:docMk/>
            <pc:sldMk cId="549007634" sldId="322"/>
            <ac:spMk id="30" creationId="{629F9521-26A7-4B8D-9995-139AA96630D2}"/>
          </ac:spMkLst>
        </pc:spChg>
        <pc:spChg chg="del">
          <ac:chgData name="熊谷 渉" userId="b7a4e8598c9bd55e" providerId="LiveId" clId="{4A1E5A60-2FF0-4B58-9CFE-8805441ED016}" dt="2022-10-06T16:53:10.759" v="1693" actId="478"/>
          <ac:spMkLst>
            <pc:docMk/>
            <pc:sldMk cId="549007634" sldId="322"/>
            <ac:spMk id="31" creationId="{25C734E7-8739-47F5-B318-BD9D81168C43}"/>
          </ac:spMkLst>
        </pc:spChg>
        <pc:cxnChg chg="del">
          <ac:chgData name="熊谷 渉" userId="b7a4e8598c9bd55e" providerId="LiveId" clId="{4A1E5A60-2FF0-4B58-9CFE-8805441ED016}" dt="2022-10-06T16:51:03.345" v="1608" actId="478"/>
          <ac:cxnSpMkLst>
            <pc:docMk/>
            <pc:sldMk cId="549007634" sldId="322"/>
            <ac:cxnSpMk id="10" creationId="{1D2B0403-DD25-4E9B-9ADA-F4D3A19DECBD}"/>
          </ac:cxnSpMkLst>
        </pc:cxnChg>
        <pc:cxnChg chg="del mod">
          <ac:chgData name="熊谷 渉" userId="b7a4e8598c9bd55e" providerId="LiveId" clId="{4A1E5A60-2FF0-4B58-9CFE-8805441ED016}" dt="2022-10-06T17:38:22.206" v="2249" actId="478"/>
          <ac:cxnSpMkLst>
            <pc:docMk/>
            <pc:sldMk cId="549007634" sldId="322"/>
            <ac:cxnSpMk id="16" creationId="{BC5CB1AA-5DD2-49C5-B1E4-B649ABAD161E}"/>
          </ac:cxnSpMkLst>
        </pc:cxnChg>
        <pc:cxnChg chg="mod">
          <ac:chgData name="熊谷 渉" userId="b7a4e8598c9bd55e" providerId="LiveId" clId="{4A1E5A60-2FF0-4B58-9CFE-8805441ED016}" dt="2022-10-06T16:54:37.999" v="1904" actId="1037"/>
          <ac:cxnSpMkLst>
            <pc:docMk/>
            <pc:sldMk cId="549007634" sldId="322"/>
            <ac:cxnSpMk id="17" creationId="{8860B63E-9A83-4BF6-8647-5A6D73A86542}"/>
          </ac:cxnSpMkLst>
        </pc:cxnChg>
        <pc:cxnChg chg="add mod">
          <ac:chgData name="熊谷 渉" userId="b7a4e8598c9bd55e" providerId="LiveId" clId="{4A1E5A60-2FF0-4B58-9CFE-8805441ED016}" dt="2022-10-06T17:38:52.559" v="2290" actId="1037"/>
          <ac:cxnSpMkLst>
            <pc:docMk/>
            <pc:sldMk cId="549007634" sldId="322"/>
            <ac:cxnSpMk id="32" creationId="{68CD09F4-E933-AC81-C792-2A5FD6C84CA6}"/>
          </ac:cxnSpMkLst>
        </pc:cxnChg>
      </pc:sldChg>
      <pc:sldChg chg="modSp del mod">
        <pc:chgData name="熊谷 渉" userId="b7a4e8598c9bd55e" providerId="LiveId" clId="{4A1E5A60-2FF0-4B58-9CFE-8805441ED016}" dt="2022-10-06T16:40:41.406" v="1112" actId="47"/>
        <pc:sldMkLst>
          <pc:docMk/>
          <pc:sldMk cId="3703043486" sldId="341"/>
        </pc:sldMkLst>
        <pc:spChg chg="mod">
          <ac:chgData name="熊谷 渉" userId="b7a4e8598c9bd55e" providerId="LiveId" clId="{4A1E5A60-2FF0-4B58-9CFE-8805441ED016}" dt="2022-10-06T16:40:34.025" v="1111" actId="20577"/>
          <ac:spMkLst>
            <pc:docMk/>
            <pc:sldMk cId="3703043486" sldId="341"/>
            <ac:spMk id="8" creationId="{7E7292E2-FDCA-420C-BABF-1E6510C0104D}"/>
          </ac:spMkLst>
        </pc:spChg>
      </pc:sldChg>
      <pc:sldChg chg="modSp mod">
        <pc:chgData name="熊谷 渉" userId="b7a4e8598c9bd55e" providerId="LiveId" clId="{4A1E5A60-2FF0-4B58-9CFE-8805441ED016}" dt="2022-10-06T16:40:19.943" v="1103" actId="1076"/>
        <pc:sldMkLst>
          <pc:docMk/>
          <pc:sldMk cId="2282341593" sldId="342"/>
        </pc:sldMkLst>
        <pc:spChg chg="mod">
          <ac:chgData name="熊谷 渉" userId="b7a4e8598c9bd55e" providerId="LiveId" clId="{4A1E5A60-2FF0-4B58-9CFE-8805441ED016}" dt="2022-10-06T16:40:19.943" v="1103" actId="1076"/>
          <ac:spMkLst>
            <pc:docMk/>
            <pc:sldMk cId="2282341593" sldId="342"/>
            <ac:spMk id="8" creationId="{7E7292E2-FDCA-420C-BABF-1E6510C0104D}"/>
          </ac:spMkLst>
        </pc:spChg>
      </pc:sldChg>
      <pc:sldChg chg="addSp delSp modSp add mod ord">
        <pc:chgData name="熊谷 渉" userId="b7a4e8598c9bd55e" providerId="LiveId" clId="{4A1E5A60-2FF0-4B58-9CFE-8805441ED016}" dt="2022-10-06T16:46:54.165" v="1431"/>
        <pc:sldMkLst>
          <pc:docMk/>
          <pc:sldMk cId="2259960824" sldId="344"/>
        </pc:sldMkLst>
        <pc:spChg chg="add del mod">
          <ac:chgData name="熊谷 渉" userId="b7a4e8598c9bd55e" providerId="LiveId" clId="{4A1E5A60-2FF0-4B58-9CFE-8805441ED016}" dt="2022-10-06T16:46:53.820" v="1430" actId="478"/>
          <ac:spMkLst>
            <pc:docMk/>
            <pc:sldMk cId="2259960824" sldId="344"/>
            <ac:spMk id="4" creationId="{7669BF7A-4806-4127-FD64-0D7778689658}"/>
          </ac:spMkLst>
        </pc:spChg>
        <pc:spChg chg="add mod">
          <ac:chgData name="熊谷 渉" userId="b7a4e8598c9bd55e" providerId="LiveId" clId="{4A1E5A60-2FF0-4B58-9CFE-8805441ED016}" dt="2022-10-06T16:46:54.165" v="1431"/>
          <ac:spMkLst>
            <pc:docMk/>
            <pc:sldMk cId="2259960824" sldId="344"/>
            <ac:spMk id="5" creationId="{08DCB995-8C79-47F7-2144-0CE6CCA1CEE6}"/>
          </ac:spMkLst>
        </pc:spChg>
        <pc:spChg chg="del mod">
          <ac:chgData name="熊谷 渉" userId="b7a4e8598c9bd55e" providerId="LiveId" clId="{4A1E5A60-2FF0-4B58-9CFE-8805441ED016}" dt="2022-10-06T16:39:25.955" v="1062" actId="478"/>
          <ac:spMkLst>
            <pc:docMk/>
            <pc:sldMk cId="2259960824" sldId="344"/>
            <ac:spMk id="31" creationId="{C3D46064-84A3-46E0-9781-D5150A67E7FC}"/>
          </ac:spMkLst>
        </pc:spChg>
      </pc:sldChg>
      <pc:sldChg chg="addSp delSp modSp add mod">
        <pc:chgData name="熊谷 渉" userId="b7a4e8598c9bd55e" providerId="LiveId" clId="{4A1E5A60-2FF0-4B58-9CFE-8805441ED016}" dt="2022-10-06T16:47:30.510" v="1435" actId="20577"/>
        <pc:sldMkLst>
          <pc:docMk/>
          <pc:sldMk cId="437432029" sldId="345"/>
        </pc:sldMkLst>
        <pc:spChg chg="add mod">
          <ac:chgData name="熊谷 渉" userId="b7a4e8598c9bd55e" providerId="LiveId" clId="{4A1E5A60-2FF0-4B58-9CFE-8805441ED016}" dt="2022-10-06T16:47:30.510" v="1435" actId="20577"/>
          <ac:spMkLst>
            <pc:docMk/>
            <pc:sldMk cId="437432029" sldId="345"/>
            <ac:spMk id="4" creationId="{54C30E4A-77B5-BD07-44C5-ED61949CD4D1}"/>
          </ac:spMkLst>
        </pc:spChg>
        <pc:spChg chg="del mod">
          <ac:chgData name="熊谷 渉" userId="b7a4e8598c9bd55e" providerId="LiveId" clId="{4A1E5A60-2FF0-4B58-9CFE-8805441ED016}" dt="2022-10-06T16:41:03.976" v="1118" actId="478"/>
          <ac:spMkLst>
            <pc:docMk/>
            <pc:sldMk cId="437432029" sldId="345"/>
            <ac:spMk id="89" creationId="{09C4D91A-7C0E-4F5A-B1AF-EFFEA5C935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25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410.png"/><Relationship Id="rId5" Type="http://schemas.openxmlformats.org/officeDocument/2006/relationships/image" Target="../media/image4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0.jpg"/><Relationship Id="rId2" Type="http://schemas.openxmlformats.org/officeDocument/2006/relationships/image" Target="../media/image35.emf"/><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37.emf"/><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svg"/><Relationship Id="rId7"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18" Type="http://schemas.openxmlformats.org/officeDocument/2006/relationships/image" Target="../media/image690.png"/><Relationship Id="rId3" Type="http://schemas.openxmlformats.org/officeDocument/2006/relationships/image" Target="../media/image540.png"/><Relationship Id="rId21" Type="http://schemas.openxmlformats.org/officeDocument/2006/relationships/image" Target="../media/image720.png"/><Relationship Id="rId7" Type="http://schemas.openxmlformats.org/officeDocument/2006/relationships/image" Target="../media/image580.png"/><Relationship Id="rId12" Type="http://schemas.openxmlformats.org/officeDocument/2006/relationships/image" Target="../media/image630.png"/><Relationship Id="rId17" Type="http://schemas.openxmlformats.org/officeDocument/2006/relationships/image" Target="../media/image680.png"/><Relationship Id="rId2" Type="http://schemas.openxmlformats.org/officeDocument/2006/relationships/image" Target="../media/image530.png"/><Relationship Id="rId16" Type="http://schemas.openxmlformats.org/officeDocument/2006/relationships/image" Target="../media/image670.png"/><Relationship Id="rId20" Type="http://schemas.openxmlformats.org/officeDocument/2006/relationships/image" Target="../media/image710.png"/><Relationship Id="rId1" Type="http://schemas.openxmlformats.org/officeDocument/2006/relationships/slideLayout" Target="../slideLayouts/slideLayout5.xml"/><Relationship Id="rId6" Type="http://schemas.openxmlformats.org/officeDocument/2006/relationships/image" Target="../media/image570.png"/><Relationship Id="rId11" Type="http://schemas.openxmlformats.org/officeDocument/2006/relationships/image" Target="../media/image620.png"/><Relationship Id="rId24" Type="http://schemas.openxmlformats.org/officeDocument/2006/relationships/image" Target="../media/image750.png"/><Relationship Id="rId5" Type="http://schemas.openxmlformats.org/officeDocument/2006/relationships/image" Target="../media/image560.png"/><Relationship Id="rId15" Type="http://schemas.openxmlformats.org/officeDocument/2006/relationships/image" Target="../media/image660.png"/><Relationship Id="rId23" Type="http://schemas.openxmlformats.org/officeDocument/2006/relationships/image" Target="../media/image740.png"/><Relationship Id="rId10" Type="http://schemas.openxmlformats.org/officeDocument/2006/relationships/image" Target="../media/image610.png"/><Relationship Id="rId19" Type="http://schemas.openxmlformats.org/officeDocument/2006/relationships/image" Target="../media/image700.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0.png"/><Relationship Id="rId22" Type="http://schemas.openxmlformats.org/officeDocument/2006/relationships/image" Target="../media/image7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6.png"/><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78.png"/><Relationship Id="rId1" Type="http://schemas.openxmlformats.org/officeDocument/2006/relationships/slideLayout" Target="../slideLayouts/slideLayout12.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共同研究の進捗報告と</a:t>
            </a:r>
            <a:br>
              <a:rPr lang="en-US" altLang="ja-JP" dirty="0"/>
            </a:br>
            <a:r>
              <a:rPr lang="ja-JP" altLang="en-US" dirty="0"/>
              <a:t>今後の進め方のご相談</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渉、鎌田 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10</a:t>
            </a:r>
            <a:r>
              <a:rPr lang="ja-JP" altLang="en-US" dirty="0"/>
              <a:t>月</a:t>
            </a:r>
            <a:r>
              <a:rPr lang="en-US" altLang="ja-JP" dirty="0"/>
              <a:t>XX</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東京都立大学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84359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実行可能領域への収束性能と大域的探索性能の両面で優れていることを確認。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nvGraphicFramePr>
        <p:xfrm>
          <a:off x="3039657" y="1319424"/>
          <a:ext cx="6354917" cy="12192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ja-JP" altLang="en-US" sz="1400" dirty="0"/>
                        <a:t>提案手法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（スカラ化）</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339386"/>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62459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7961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62459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624599"/>
                <a:ext cx="1135054" cy="338554"/>
              </a:xfrm>
              <a:prstGeom prst="rect">
                <a:avLst/>
              </a:prstGeom>
              <a:blipFill>
                <a:blip r:embed="rId7"/>
                <a:stretch>
                  <a:fillRect t="-5455" r="-1075" b="-23636"/>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96648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
        <p:nvSpPr>
          <p:cNvPr id="35" name="テキスト ボックス 34">
            <a:extLst>
              <a:ext uri="{FF2B5EF4-FFF2-40B4-BE49-F238E27FC236}">
                <a16:creationId xmlns:a16="http://schemas.microsoft.com/office/drawing/2014/main" id="{F3A15E49-C710-4AA8-BA3E-BCE2B3661049}"/>
              </a:ext>
            </a:extLst>
          </p:cNvPr>
          <p:cNvSpPr txBox="1"/>
          <p:nvPr/>
        </p:nvSpPr>
        <p:spPr>
          <a:xfrm>
            <a:off x="4917034" y="3660247"/>
            <a:ext cx="966931" cy="261610"/>
          </a:xfrm>
          <a:prstGeom prst="rect">
            <a:avLst/>
          </a:prstGeom>
          <a:noFill/>
        </p:spPr>
        <p:txBody>
          <a:bodyPr wrap="none" rtlCol="0">
            <a:spAutoFit/>
          </a:bodyPr>
          <a:lstStyle/>
          <a:p>
            <a:r>
              <a:rPr kumimoji="1" lang="ja-JP" altLang="en-US" sz="1050" dirty="0">
                <a:solidFill>
                  <a:srgbClr val="FF00FF"/>
                </a:solidFill>
              </a:rPr>
              <a:t>局所解に陥る</a:t>
            </a:r>
          </a:p>
        </p:txBody>
      </p:sp>
      <p:sp>
        <p:nvSpPr>
          <p:cNvPr id="38" name="テキスト ボックス 37">
            <a:extLst>
              <a:ext uri="{FF2B5EF4-FFF2-40B4-BE49-F238E27FC236}">
                <a16:creationId xmlns:a16="http://schemas.microsoft.com/office/drawing/2014/main" id="{5B868B7D-EAD9-42D6-AF56-2B774520A9E9}"/>
              </a:ext>
            </a:extLst>
          </p:cNvPr>
          <p:cNvSpPr txBox="1"/>
          <p:nvPr/>
        </p:nvSpPr>
        <p:spPr>
          <a:xfrm>
            <a:off x="1178044" y="3294239"/>
            <a:ext cx="1404606" cy="430887"/>
          </a:xfrm>
          <a:prstGeom prst="rect">
            <a:avLst/>
          </a:prstGeom>
          <a:noFill/>
        </p:spPr>
        <p:txBody>
          <a:bodyPr wrap="square" rtlCol="0">
            <a:spAutoFit/>
          </a:bodyPr>
          <a:lstStyle/>
          <a:p>
            <a:r>
              <a:rPr kumimoji="1" lang="ja-JP" altLang="en-US" sz="1050" dirty="0">
                <a:solidFill>
                  <a:srgbClr val="FF00FF"/>
                </a:solidFill>
              </a:rPr>
              <a:t>可能解獲得は早いが、改善が停滞</a:t>
            </a:r>
          </a:p>
        </p:txBody>
      </p:sp>
    </p:spTree>
    <p:extLst>
      <p:ext uri="{BB962C8B-B14F-4D97-AF65-F5344CB8AC3E}">
        <p14:creationId xmlns:p14="http://schemas.microsoft.com/office/powerpoint/2010/main" val="403389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648" y="2775324"/>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2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014472" y="2634847"/>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近傍生成法の進捗：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1850378" y="1729328"/>
            <a:ext cx="2472152" cy="400110"/>
          </a:xfrm>
          <a:prstGeom prst="rect">
            <a:avLst/>
          </a:prstGeom>
          <a:noFill/>
        </p:spPr>
        <p:txBody>
          <a:bodyPr wrap="none" rtlCol="0">
            <a:spAutoFit/>
          </a:bodyPr>
          <a:lstStyle/>
          <a:p>
            <a:r>
              <a:rPr kumimoji="1" lang="ja-JP" altLang="en-US" sz="2000" b="1" dirty="0"/>
              <a:t>違反量の正規化方法</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C991A13-6D4C-4278-96A5-5989D4B90E4C}"/>
              </a:ext>
            </a:extLst>
          </p:cNvPr>
          <p:cNvSpPr txBox="1"/>
          <p:nvPr/>
        </p:nvSpPr>
        <p:spPr>
          <a:xfrm>
            <a:off x="6325252" y="2397322"/>
            <a:ext cx="38122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大域的探索性能に対する評価方法</a:t>
            </a:r>
            <a:endParaRPr kumimoji="1" lang="en-US" altLang="ja-JP" b="1" dirty="0"/>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06370" y="2228361"/>
            <a:ext cx="5270821" cy="646331"/>
          </a:xfrm>
          <a:prstGeom prst="rect">
            <a:avLst/>
          </a:prstGeom>
          <a:noFill/>
        </p:spPr>
        <p:txBody>
          <a:bodyPr wrap="square" rtlCol="0">
            <a:spAutoFit/>
          </a:bodyPr>
          <a:lstStyle/>
          <a:p>
            <a:r>
              <a:rPr kumimoji="1" lang="ja-JP" altLang="en-US" dirty="0"/>
              <a:t>複数制約では目的関数／制約関数間のスケール差の影響を強く受けると予想されるが、未検証</a:t>
            </a:r>
          </a:p>
        </p:txBody>
      </p:sp>
      <p:pic>
        <p:nvPicPr>
          <p:cNvPr id="24" name="図 23" descr="グラフ, 折れ線グラフ&#10;&#10;自動的に生成された説明">
            <a:extLst>
              <a:ext uri="{FF2B5EF4-FFF2-40B4-BE49-F238E27FC236}">
                <a16:creationId xmlns:a16="http://schemas.microsoft.com/office/drawing/2014/main" id="{967B6514-B590-4C2E-B2C6-9B14E612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374" y="3297104"/>
            <a:ext cx="1997377" cy="2850957"/>
          </a:xfrm>
          <a:prstGeom prst="rect">
            <a:avLst/>
          </a:prstGeom>
        </p:spPr>
      </p:pic>
      <p:cxnSp>
        <p:nvCxnSpPr>
          <p:cNvPr id="26" name="直線コネクタ 25">
            <a:extLst>
              <a:ext uri="{FF2B5EF4-FFF2-40B4-BE49-F238E27FC236}">
                <a16:creationId xmlns:a16="http://schemas.microsoft.com/office/drawing/2014/main" id="{D423D059-6A53-472E-9973-F0CD479B4406}"/>
              </a:ext>
            </a:extLst>
          </p:cNvPr>
          <p:cNvCxnSpPr>
            <a:cxnSpLocks/>
          </p:cNvCxnSpPr>
          <p:nvPr/>
        </p:nvCxnSpPr>
        <p:spPr>
          <a:xfrm flipH="1">
            <a:off x="6217117"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6F9AC2C-E88A-412A-8F96-93535025CFD4}"/>
              </a:ext>
            </a:extLst>
          </p:cNvPr>
          <p:cNvSpPr txBox="1"/>
          <p:nvPr/>
        </p:nvSpPr>
        <p:spPr>
          <a:xfrm>
            <a:off x="7209348" y="1729328"/>
            <a:ext cx="3809056" cy="400110"/>
          </a:xfrm>
          <a:prstGeom prst="rect">
            <a:avLst/>
          </a:prstGeom>
          <a:noFill/>
        </p:spPr>
        <p:txBody>
          <a:bodyPr wrap="none" rtlCol="0">
            <a:spAutoFit/>
          </a:bodyPr>
          <a:lstStyle/>
          <a:p>
            <a:r>
              <a:rPr kumimoji="1" lang="ja-JP" altLang="en-US" sz="2000" b="1" dirty="0"/>
              <a:t>大域的探索性能のスタンスや検証</a:t>
            </a:r>
          </a:p>
        </p:txBody>
      </p:sp>
      <p:sp>
        <p:nvSpPr>
          <p:cNvPr id="28" name="テキスト ボックス 27">
            <a:extLst>
              <a:ext uri="{FF2B5EF4-FFF2-40B4-BE49-F238E27FC236}">
                <a16:creationId xmlns:a16="http://schemas.microsoft.com/office/drawing/2014/main" id="{F5171BB9-85A3-49CF-9E6E-36472CC23EA0}"/>
              </a:ext>
            </a:extLst>
          </p:cNvPr>
          <p:cNvSpPr txBox="1"/>
          <p:nvPr/>
        </p:nvSpPr>
        <p:spPr>
          <a:xfrm>
            <a:off x="6325252" y="3541133"/>
            <a:ext cx="363112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大域的探索性能に対するスタンス</a:t>
            </a:r>
            <a:endParaRPr kumimoji="1" lang="en-US" altLang="ja-JP" b="1" dirty="0"/>
          </a:p>
        </p:txBody>
      </p:sp>
      <p:sp>
        <p:nvSpPr>
          <p:cNvPr id="29" name="テキスト ボックス 28">
            <a:extLst>
              <a:ext uri="{FF2B5EF4-FFF2-40B4-BE49-F238E27FC236}">
                <a16:creationId xmlns:a16="http://schemas.microsoft.com/office/drawing/2014/main" id="{52BC1E76-499A-492C-95D2-3EAC7D8496E4}"/>
              </a:ext>
            </a:extLst>
          </p:cNvPr>
          <p:cNvSpPr txBox="1"/>
          <p:nvPr/>
        </p:nvSpPr>
        <p:spPr>
          <a:xfrm>
            <a:off x="6644121" y="2786549"/>
            <a:ext cx="5164181" cy="646331"/>
          </a:xfrm>
          <a:prstGeom prst="rect">
            <a:avLst/>
          </a:prstGeom>
          <a:noFill/>
        </p:spPr>
        <p:txBody>
          <a:bodyPr wrap="square" rtlCol="0">
            <a:spAutoFit/>
          </a:bodyPr>
          <a:lstStyle/>
          <a:p>
            <a:r>
              <a:rPr kumimoji="1" lang="ja-JP" altLang="en-US" dirty="0"/>
              <a:t>フルペーパーでは、可能領域への収束性能と分離していたが、独立に評価しているかは課題</a:t>
            </a:r>
          </a:p>
        </p:txBody>
      </p:sp>
      <p:sp>
        <p:nvSpPr>
          <p:cNvPr id="30" name="テキスト ボックス 29">
            <a:extLst>
              <a:ext uri="{FF2B5EF4-FFF2-40B4-BE49-F238E27FC236}">
                <a16:creationId xmlns:a16="http://schemas.microsoft.com/office/drawing/2014/main" id="{8B689253-C0E0-48D9-BF03-3DEA7D1265FF}"/>
              </a:ext>
            </a:extLst>
          </p:cNvPr>
          <p:cNvSpPr txBox="1"/>
          <p:nvPr/>
        </p:nvSpPr>
        <p:spPr>
          <a:xfrm>
            <a:off x="6644120" y="3919248"/>
            <a:ext cx="5164181" cy="646331"/>
          </a:xfrm>
          <a:prstGeom prst="rect">
            <a:avLst/>
          </a:prstGeom>
          <a:noFill/>
        </p:spPr>
        <p:txBody>
          <a:bodyPr wrap="square" rtlCol="0">
            <a:spAutoFit/>
          </a:bodyPr>
          <a:lstStyle/>
          <a:p>
            <a:r>
              <a:rPr kumimoji="1" lang="ja-JP" altLang="en-US" dirty="0"/>
              <a:t>適合度や解の選択方法の変更だけでは、大域的探索性能の更なる改善は期待できない</a:t>
            </a:r>
            <a:r>
              <a:rPr kumimoji="1" lang="ja-JP" altLang="en-US" sz="1400" dirty="0"/>
              <a:t>（</a:t>
            </a:r>
            <a:r>
              <a:rPr kumimoji="1" lang="ja-JP" altLang="en-US" sz="1400" dirty="0">
                <a:solidFill>
                  <a:srgbClr val="FF0000"/>
                </a:solidFill>
              </a:rPr>
              <a:t>近傍生成の必要性</a:t>
            </a:r>
            <a:r>
              <a:rPr kumimoji="1" lang="ja-JP" altLang="en-US" sz="1400" dirty="0"/>
              <a:t>）</a:t>
            </a:r>
            <a:endParaRPr kumimoji="1" lang="ja-JP" altLang="en-US" dirty="0"/>
          </a:p>
        </p:txBody>
      </p:sp>
      <p:sp>
        <p:nvSpPr>
          <p:cNvPr id="31" name="テキスト ボックス 30">
            <a:extLst>
              <a:ext uri="{FF2B5EF4-FFF2-40B4-BE49-F238E27FC236}">
                <a16:creationId xmlns:a16="http://schemas.microsoft.com/office/drawing/2014/main" id="{E86521FF-031B-423D-ADA4-2228B4BA2226}"/>
              </a:ext>
            </a:extLst>
          </p:cNvPr>
          <p:cNvSpPr txBox="1"/>
          <p:nvPr/>
        </p:nvSpPr>
        <p:spPr>
          <a:xfrm>
            <a:off x="6325252" y="4722583"/>
            <a:ext cx="488146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有制約最適化における探索戦略の実現度合い</a:t>
            </a:r>
            <a:endParaRPr kumimoji="1" lang="en-US" altLang="ja-JP" b="1" dirty="0"/>
          </a:p>
        </p:txBody>
      </p:sp>
      <p:sp>
        <p:nvSpPr>
          <p:cNvPr id="32" name="テキスト ボックス 31">
            <a:extLst>
              <a:ext uri="{FF2B5EF4-FFF2-40B4-BE49-F238E27FC236}">
                <a16:creationId xmlns:a16="http://schemas.microsoft.com/office/drawing/2014/main" id="{A873D143-0051-4CD1-9A44-968D83913782}"/>
              </a:ext>
            </a:extLst>
          </p:cNvPr>
          <p:cNvSpPr txBox="1"/>
          <p:nvPr/>
        </p:nvSpPr>
        <p:spPr>
          <a:xfrm>
            <a:off x="6645638" y="5112438"/>
            <a:ext cx="5164181" cy="923330"/>
          </a:xfrm>
          <a:prstGeom prst="rect">
            <a:avLst/>
          </a:prstGeom>
          <a:noFill/>
        </p:spPr>
        <p:txBody>
          <a:bodyPr wrap="square" rtlCol="0">
            <a:spAutoFit/>
          </a:bodyPr>
          <a:lstStyle/>
          <a:p>
            <a:r>
              <a:rPr kumimoji="1" lang="ja-JP" altLang="en-US" dirty="0"/>
              <a:t>フルペーパーでは、探索状態を解の非劣性と実行可能性だけで判定していたが、探索戦略を十分に実現できるかは未検証</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6714E0-C9D9-425A-BC6D-B7E16F5194D8}"/>
                  </a:ext>
                </a:extLst>
              </p:cNvPr>
              <p:cNvSpPr txBox="1"/>
              <p:nvPr/>
            </p:nvSpPr>
            <p:spPr>
              <a:xfrm>
                <a:off x="761163" y="3458286"/>
                <a:ext cx="2035044" cy="62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sSub>
                            <m:sSubPr>
                              <m:ctrlPr>
                                <a:rPr lang="el-GR" altLang="ja-JP" sz="1600" b="0" i="1" smtClean="0">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nary>
                    </m:oMath>
                  </m:oMathPara>
                </a14:m>
                <a:endParaRPr kumimoji="1" lang="ja-JP" altLang="en-US" sz="1600" b="1" dirty="0"/>
              </a:p>
            </p:txBody>
          </p:sp>
        </mc:Choice>
        <mc:Fallback xmlns="">
          <p:sp>
            <p:nvSpPr>
              <p:cNvPr id="33" name="テキスト ボックス 32">
                <a:extLst>
                  <a:ext uri="{FF2B5EF4-FFF2-40B4-BE49-F238E27FC236}">
                    <a16:creationId xmlns:a16="http://schemas.microsoft.com/office/drawing/2014/main" id="{4F6714E0-C9D9-425A-BC6D-B7E16F5194D8}"/>
                  </a:ext>
                </a:extLst>
              </p:cNvPr>
              <p:cNvSpPr txBox="1">
                <a:spLocks noRot="1" noChangeAspect="1" noMove="1" noResize="1" noEditPoints="1" noAdjustHandles="1" noChangeArrowheads="1" noChangeShapeType="1" noTextEdit="1"/>
              </p:cNvSpPr>
              <p:nvPr/>
            </p:nvSpPr>
            <p:spPr>
              <a:xfrm>
                <a:off x="761163" y="3458286"/>
                <a:ext cx="2035044" cy="624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DBBE152-6952-4A30-BD1F-ADE67008D53A}"/>
                  </a:ext>
                </a:extLst>
              </p:cNvPr>
              <p:cNvSpPr txBox="1"/>
              <p:nvPr/>
            </p:nvSpPr>
            <p:spPr>
              <a:xfrm>
                <a:off x="761163" y="4572334"/>
                <a:ext cx="2674578" cy="6280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f>
                            <m:fPr>
                              <m:ctrlPr>
                                <a:rPr lang="en-US" altLang="ja-JP" sz="1600" b="0" i="1" smtClean="0">
                                  <a:latin typeface="Cambria Math" panose="02040503050406030204" pitchFamily="18" charset="0"/>
                                </a:rPr>
                              </m:ctrlPr>
                            </m:fPr>
                            <m:num>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min</m:t>
                                  </m:r>
                                </m:sub>
                              </m:sSub>
                            </m:num>
                            <m:den>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b="0" i="0" smtClean="0">
                                      <a:latin typeface="Cambria Math" panose="02040503050406030204" pitchFamily="18" charset="0"/>
                                      <a:ea typeface="Cambria Math" panose="02040503050406030204" pitchFamily="18" charset="0"/>
                                    </a:rPr>
                                    <m:t>max</m:t>
                                  </m:r>
                                </m:sub>
                              </m:sSub>
                              <m:r>
                                <a:rPr lang="en-US" altLang="ja-JP" sz="1600" b="0" i="1" smtClean="0">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b="0" i="0" smtClean="0">
                                      <a:latin typeface="Cambria Math" panose="02040503050406030204" pitchFamily="18" charset="0"/>
                                      <a:ea typeface="Cambria Math" panose="02040503050406030204" pitchFamily="18" charset="0"/>
                                    </a:rPr>
                                    <m:t>in</m:t>
                                  </m:r>
                                </m:sub>
                              </m:sSub>
                            </m:den>
                          </m:f>
                        </m:e>
                      </m:nary>
                    </m:oMath>
                  </m:oMathPara>
                </a14:m>
                <a:endParaRPr kumimoji="1" lang="ja-JP" altLang="en-US" sz="1600" b="1" dirty="0"/>
              </a:p>
            </p:txBody>
          </p:sp>
        </mc:Choice>
        <mc:Fallback xmlns="">
          <p:sp>
            <p:nvSpPr>
              <p:cNvPr id="34" name="テキスト ボックス 33">
                <a:extLst>
                  <a:ext uri="{FF2B5EF4-FFF2-40B4-BE49-F238E27FC236}">
                    <a16:creationId xmlns:a16="http://schemas.microsoft.com/office/drawing/2014/main" id="{2DBBE152-6952-4A30-BD1F-ADE67008D53A}"/>
                  </a:ext>
                </a:extLst>
              </p:cNvPr>
              <p:cNvSpPr txBox="1">
                <a:spLocks noRot="1" noChangeAspect="1" noMove="1" noResize="1" noEditPoints="1" noAdjustHandles="1" noChangeArrowheads="1" noChangeShapeType="1" noTextEdit="1"/>
              </p:cNvSpPr>
              <p:nvPr/>
            </p:nvSpPr>
            <p:spPr>
              <a:xfrm>
                <a:off x="761163" y="4572334"/>
                <a:ext cx="2674578" cy="6280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2EF7043-BAB6-450F-9DF8-21B7666D8772}"/>
                  </a:ext>
                </a:extLst>
              </p:cNvPr>
              <p:cNvSpPr txBox="1"/>
              <p:nvPr/>
            </p:nvSpPr>
            <p:spPr>
              <a:xfrm>
                <a:off x="517055" y="5411558"/>
                <a:ext cx="2622321" cy="325089"/>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i="1">
                            <a:latin typeface="Cambria Math" panose="02040503050406030204" pitchFamily="18" charset="0"/>
                            <a:ea typeface="Cambria Math" panose="02040503050406030204" pitchFamily="18" charset="0"/>
                          </a:rPr>
                          <m:t>𝛺</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b="0" i="1" smtClean="0">
                            <a:latin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oMath>
                </a14:m>
                <a:r>
                  <a:rPr kumimoji="1" lang="ja-JP" altLang="en-US" sz="1400" dirty="0"/>
                  <a:t>：制約関数</a:t>
                </a:r>
                <a14:m>
                  <m:oMath xmlns:m="http://schemas.openxmlformats.org/officeDocument/2006/math">
                    <m:sSub>
                      <m:sSubPr>
                        <m:ctrlPr>
                          <a:rPr lang="el-GR" altLang="ja-JP" sz="1400" i="1">
                            <a:latin typeface="Cambria Math" panose="02040503050406030204" pitchFamily="18" charset="0"/>
                            <a:ea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𝑔</m:t>
                        </m:r>
                      </m:e>
                      <m:sub>
                        <m:r>
                          <a:rPr lang="en-US" altLang="ja-JP" sz="1400" b="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1" i="1" smtClean="0">
                        <a:latin typeface="Cambria Math" panose="02040503050406030204" pitchFamily="18" charset="0"/>
                        <a:ea typeface="Cambria Math" panose="02040503050406030204" pitchFamily="18" charset="0"/>
                      </a:rPr>
                      <m:t>𝒙</m:t>
                    </m:r>
                    <m:r>
                      <a:rPr lang="en-US" altLang="ja-JP" sz="1400" b="0" i="1" smtClean="0">
                        <a:latin typeface="Cambria Math" panose="02040503050406030204" pitchFamily="18" charset="0"/>
                        <a:ea typeface="Cambria Math" panose="02040503050406030204" pitchFamily="18" charset="0"/>
                      </a:rPr>
                      <m:t>)</m:t>
                    </m:r>
                  </m:oMath>
                </a14:m>
                <a:r>
                  <a:rPr kumimoji="1" lang="ja-JP" altLang="en-US" sz="1400" dirty="0"/>
                  <a:t>の違反量</a:t>
                </a:r>
              </a:p>
            </p:txBody>
          </p:sp>
        </mc:Choice>
        <mc:Fallback xmlns="">
          <p:sp>
            <p:nvSpPr>
              <p:cNvPr id="35" name="テキスト ボックス 34">
                <a:extLst>
                  <a:ext uri="{FF2B5EF4-FFF2-40B4-BE49-F238E27FC236}">
                    <a16:creationId xmlns:a16="http://schemas.microsoft.com/office/drawing/2014/main" id="{C2EF7043-BAB6-450F-9DF8-21B7666D8772}"/>
                  </a:ext>
                </a:extLst>
              </p:cNvPr>
              <p:cNvSpPr txBox="1">
                <a:spLocks noRot="1" noChangeAspect="1" noMove="1" noResize="1" noEditPoints="1" noAdjustHandles="1" noChangeArrowheads="1" noChangeShapeType="1" noTextEdit="1"/>
              </p:cNvSpPr>
              <p:nvPr/>
            </p:nvSpPr>
            <p:spPr>
              <a:xfrm>
                <a:off x="517055" y="5411558"/>
                <a:ext cx="2622321" cy="325089"/>
              </a:xfrm>
              <a:prstGeom prst="rect">
                <a:avLst/>
              </a:prstGeom>
              <a:blipFill>
                <a:blip r:embed="rId5"/>
                <a:stretch>
                  <a:fillRect t="-5660" b="-1132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0EF5D1D-A5C2-4B17-B524-F24786CDC71B}"/>
              </a:ext>
            </a:extLst>
          </p:cNvPr>
          <p:cNvSpPr txBox="1"/>
          <p:nvPr/>
        </p:nvSpPr>
        <p:spPr>
          <a:xfrm>
            <a:off x="356893" y="303132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正規化無</a:t>
            </a:r>
            <a:r>
              <a:rPr kumimoji="1" lang="ja-JP" altLang="en-US" sz="1400" dirty="0"/>
              <a:t>（</a:t>
            </a:r>
            <a:r>
              <a:rPr kumimoji="1" lang="en-US" altLang="ja-JP" sz="1400" dirty="0">
                <a:solidFill>
                  <a:srgbClr val="FF0000"/>
                </a:solidFill>
              </a:rPr>
              <a:t>proposal 1</a:t>
            </a:r>
            <a:r>
              <a:rPr kumimoji="1" lang="ja-JP" altLang="en-US" sz="1400" dirty="0"/>
              <a:t>）</a:t>
            </a:r>
            <a:endParaRPr kumimoji="1" lang="ja-JP" altLang="en-US" sz="1600" dirty="0"/>
          </a:p>
        </p:txBody>
      </p:sp>
      <p:sp>
        <p:nvSpPr>
          <p:cNvPr id="37" name="テキスト ボックス 36">
            <a:extLst>
              <a:ext uri="{FF2B5EF4-FFF2-40B4-BE49-F238E27FC236}">
                <a16:creationId xmlns:a16="http://schemas.microsoft.com/office/drawing/2014/main" id="{401D3AE2-05B7-4C16-B9F3-114B771BE208}"/>
              </a:ext>
            </a:extLst>
          </p:cNvPr>
          <p:cNvSpPr txBox="1"/>
          <p:nvPr/>
        </p:nvSpPr>
        <p:spPr>
          <a:xfrm>
            <a:off x="356893" y="418675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正規化有</a:t>
            </a:r>
            <a:r>
              <a:rPr kumimoji="1" lang="ja-JP" altLang="en-US" sz="1400" dirty="0"/>
              <a:t>（</a:t>
            </a:r>
            <a:r>
              <a:rPr kumimoji="1" lang="en-US" altLang="ja-JP" sz="1400" dirty="0">
                <a:solidFill>
                  <a:schemeClr val="accent1"/>
                </a:solidFill>
              </a:rPr>
              <a:t>proposal 2</a:t>
            </a:r>
            <a:r>
              <a:rPr kumimoji="1" lang="ja-JP" altLang="en-US" sz="1400" dirty="0"/>
              <a:t>）</a:t>
            </a:r>
            <a:endParaRPr kumimoji="1" lang="ja-JP" altLang="en-US" sz="1600" dirty="0"/>
          </a:p>
        </p:txBody>
      </p:sp>
      <p:sp>
        <p:nvSpPr>
          <p:cNvPr id="38" name="テキスト ボックス 37">
            <a:extLst>
              <a:ext uri="{FF2B5EF4-FFF2-40B4-BE49-F238E27FC236}">
                <a16:creationId xmlns:a16="http://schemas.microsoft.com/office/drawing/2014/main" id="{EA57E26A-1D64-464D-8D76-C9D27FF7A0D2}"/>
              </a:ext>
            </a:extLst>
          </p:cNvPr>
          <p:cNvSpPr txBox="1"/>
          <p:nvPr/>
        </p:nvSpPr>
        <p:spPr>
          <a:xfrm>
            <a:off x="3649549" y="2829409"/>
            <a:ext cx="2231297" cy="523220"/>
          </a:xfrm>
          <a:prstGeom prst="rect">
            <a:avLst/>
          </a:prstGeom>
          <a:noFill/>
        </p:spPr>
        <p:txBody>
          <a:bodyPr wrap="square" rtlCol="0">
            <a:spAutoFit/>
          </a:bodyPr>
          <a:lstStyle/>
          <a:p>
            <a:r>
              <a:rPr kumimoji="1" lang="ja-JP" altLang="en-US" sz="1400" dirty="0"/>
              <a:t>単一制約でも正規化の有無で探索挙動に影響を与えた</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4DF9514-2622-4378-A366-837D7EC06E9D}"/>
                  </a:ext>
                </a:extLst>
              </p:cNvPr>
              <p:cNvSpPr txBox="1"/>
              <p:nvPr/>
            </p:nvSpPr>
            <p:spPr>
              <a:xfrm>
                <a:off x="506370" y="5736647"/>
                <a:ext cx="3331168" cy="317203"/>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b="0" i="1">
                            <a:latin typeface="Cambria Math" panose="02040503050406030204" pitchFamily="18" charset="0"/>
                            <a:ea typeface="Cambria Math" panose="02040503050406030204" pitchFamily="18" charset="0"/>
                          </a:rPr>
                          <m:t>𝛺</m:t>
                        </m:r>
                      </m:e>
                      <m:sub>
                        <m:r>
                          <m:rPr>
                            <m:sty m:val="p"/>
                          </m:rPr>
                          <a:rPr lang="en-US" altLang="ja-JP" sz="1400" b="0" i="0" smtClean="0">
                            <a:latin typeface="Cambria Math" panose="02040503050406030204" pitchFamily="18" charset="0"/>
                            <a:ea typeface="Cambria Math" panose="02040503050406030204" pitchFamily="18" charset="0"/>
                          </a:rPr>
                          <m:t>min</m:t>
                        </m:r>
                        <m:r>
                          <a:rPr lang="en-US" altLang="ja-JP" sz="1400" b="0" i="0" smtClean="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max</m:t>
                        </m:r>
                      </m:sub>
                    </m:sSub>
                  </m:oMath>
                </a14:m>
                <a:r>
                  <a:rPr kumimoji="1" lang="ja-JP" altLang="en-US" sz="1400" dirty="0"/>
                  <a:t>：探索点群内の最小値／最大値</a:t>
                </a:r>
              </a:p>
            </p:txBody>
          </p:sp>
        </mc:Choice>
        <mc:Fallback xmlns="">
          <p:sp>
            <p:nvSpPr>
              <p:cNvPr id="39" name="テキスト ボックス 38">
                <a:extLst>
                  <a:ext uri="{FF2B5EF4-FFF2-40B4-BE49-F238E27FC236}">
                    <a16:creationId xmlns:a16="http://schemas.microsoft.com/office/drawing/2014/main" id="{C4DF9514-2622-4378-A366-837D7EC06E9D}"/>
                  </a:ext>
                </a:extLst>
              </p:cNvPr>
              <p:cNvSpPr txBox="1">
                <a:spLocks noRot="1" noChangeAspect="1" noMove="1" noResize="1" noEditPoints="1" noAdjustHandles="1" noChangeArrowheads="1" noChangeShapeType="1" noTextEdit="1"/>
              </p:cNvSpPr>
              <p:nvPr/>
            </p:nvSpPr>
            <p:spPr>
              <a:xfrm>
                <a:off x="506370" y="5736647"/>
                <a:ext cx="3331168" cy="317203"/>
              </a:xfrm>
              <a:prstGeom prst="rect">
                <a:avLst/>
              </a:prstGeom>
              <a:blipFill>
                <a:blip r:embed="rId6"/>
                <a:stretch>
                  <a:fillRect t="-5769"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402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en-US" altLang="ja-JP" sz="3200" dirty="0"/>
              <a:t>2022</a:t>
            </a:r>
            <a:r>
              <a:rPr lang="ja-JP" altLang="en-US" sz="3200" dirty="0"/>
              <a:t>年度上期の研究成果についてご報告する。</a:t>
            </a:r>
            <a:endParaRPr lang="en-US" altLang="ja-JP" sz="3200" dirty="0"/>
          </a:p>
          <a:p>
            <a:r>
              <a:rPr lang="ja-JP" altLang="en-US" sz="3200" dirty="0"/>
              <a:t>下期の進め方・計画についてご相談し、内諾をいただきたい。</a:t>
            </a:r>
            <a:endParaRPr lang="en-US" altLang="ja-JP" sz="3200" dirty="0"/>
          </a:p>
        </p:txBody>
      </p:sp>
      <p:sp>
        <p:nvSpPr>
          <p:cNvPr id="7" name="テキスト ボックス 6">
            <a:extLst>
              <a:ext uri="{FF2B5EF4-FFF2-40B4-BE49-F238E27FC236}">
                <a16:creationId xmlns:a16="http://schemas.microsoft.com/office/drawing/2014/main" id="{DF4A014A-8F67-4AA4-97C8-9BD35F7089B0}"/>
              </a:ext>
            </a:extLst>
          </p:cNvPr>
          <p:cNvSpPr txBox="1"/>
          <p:nvPr/>
        </p:nvSpPr>
        <p:spPr>
          <a:xfrm>
            <a:off x="517055" y="2627216"/>
            <a:ext cx="10718792" cy="830997"/>
          </a:xfrm>
          <a:prstGeom prst="rect">
            <a:avLst/>
          </a:prstGeom>
          <a:noFill/>
        </p:spPr>
        <p:txBody>
          <a:bodyPr wrap="square" rtlCol="0">
            <a:spAutoFit/>
          </a:bodyPr>
          <a:lstStyle/>
          <a:p>
            <a:r>
              <a:rPr kumimoji="1" lang="en-US" altLang="ja-JP" sz="2400" dirty="0"/>
              <a:t>※ 2022</a:t>
            </a:r>
            <a:r>
              <a:rPr kumimoji="1" lang="ja-JP" altLang="en-US" sz="2400" dirty="0"/>
              <a:t>年</a:t>
            </a:r>
            <a:r>
              <a:rPr kumimoji="1" lang="en-US" altLang="ja-JP" sz="2400" dirty="0"/>
              <a:t>9</a:t>
            </a:r>
            <a:r>
              <a:rPr kumimoji="1" lang="ja-JP" altLang="en-US" sz="2400" dirty="0"/>
              <a:t>月</a:t>
            </a:r>
            <a:r>
              <a:rPr kumimoji="1" lang="en-US" altLang="ja-JP" sz="2400" dirty="0"/>
              <a:t>30</a:t>
            </a:r>
            <a:r>
              <a:rPr kumimoji="1" lang="ja-JP" altLang="en-US" sz="2400" dirty="0"/>
              <a:t>日に、産学公連携センターから入金完了のご連絡をいただきました。</a:t>
            </a:r>
            <a:endParaRPr kumimoji="1" lang="en-US" altLang="ja-JP" sz="2400" dirty="0"/>
          </a:p>
          <a:p>
            <a:r>
              <a:rPr kumimoji="1" lang="ja-JP" altLang="en-US" sz="2400" dirty="0"/>
              <a:t>　　対応が遅れて申し訳ありませんでした。</a:t>
            </a:r>
          </a:p>
        </p:txBody>
      </p:sp>
      <p:sp>
        <p:nvSpPr>
          <p:cNvPr id="2" name="テキスト ボックス 1">
            <a:extLst>
              <a:ext uri="{FF2B5EF4-FFF2-40B4-BE49-F238E27FC236}">
                <a16:creationId xmlns:a16="http://schemas.microsoft.com/office/drawing/2014/main" id="{FE88BCB4-C94E-BD58-560C-99E6B50B9C3D}"/>
              </a:ext>
            </a:extLst>
          </p:cNvPr>
          <p:cNvSpPr txBox="1"/>
          <p:nvPr/>
        </p:nvSpPr>
        <p:spPr>
          <a:xfrm>
            <a:off x="891791" y="4486196"/>
            <a:ext cx="5529184" cy="1200329"/>
          </a:xfrm>
          <a:prstGeom prst="rect">
            <a:avLst/>
          </a:prstGeom>
          <a:noFill/>
        </p:spPr>
        <p:txBody>
          <a:bodyPr wrap="square" rtlCol="0">
            <a:spAutoFit/>
          </a:bodyPr>
          <a:lstStyle/>
          <a:p>
            <a:pPr marL="457200" indent="-457200">
              <a:buAutoNum type="arabicPeriod"/>
            </a:pPr>
            <a:r>
              <a:rPr kumimoji="1" lang="ja-JP" altLang="en-US" sz="2400" dirty="0"/>
              <a:t>共同研究の目的・概要</a:t>
            </a:r>
            <a:endParaRPr kumimoji="1" lang="en-US" altLang="ja-JP" sz="2400" dirty="0"/>
          </a:p>
          <a:p>
            <a:pPr marL="457200" indent="-457200">
              <a:buAutoNum type="arabicPeriod"/>
            </a:pPr>
            <a:r>
              <a:rPr kumimoji="1" lang="ja-JP" altLang="en-US" sz="2400" dirty="0"/>
              <a:t>上期の研究成果・課題</a:t>
            </a:r>
            <a:endParaRPr kumimoji="1" lang="en-US" altLang="ja-JP" sz="2400" dirty="0"/>
          </a:p>
          <a:p>
            <a:pPr marL="457200" indent="-457200">
              <a:buAutoNum type="arabicPeriod"/>
            </a:pPr>
            <a:r>
              <a:rPr kumimoji="1" lang="ja-JP" altLang="en-US" sz="2400" dirty="0"/>
              <a:t>下期の進め方・計画</a:t>
            </a:r>
            <a:endParaRPr kumimoji="1" lang="en-US" altLang="ja-JP" sz="2400" dirty="0"/>
          </a:p>
        </p:txBody>
      </p:sp>
      <p:sp>
        <p:nvSpPr>
          <p:cNvPr id="4" name="テキスト ボックス 3">
            <a:extLst>
              <a:ext uri="{FF2B5EF4-FFF2-40B4-BE49-F238E27FC236}">
                <a16:creationId xmlns:a16="http://schemas.microsoft.com/office/drawing/2014/main" id="{74E514D4-5887-D3F7-D3F8-8C292CEFD1A8}"/>
              </a:ext>
            </a:extLst>
          </p:cNvPr>
          <p:cNvSpPr txBox="1"/>
          <p:nvPr/>
        </p:nvSpPr>
        <p:spPr>
          <a:xfrm>
            <a:off x="667367" y="3828524"/>
            <a:ext cx="4092523" cy="523220"/>
          </a:xfrm>
          <a:prstGeom prst="rect">
            <a:avLst/>
          </a:prstGeom>
          <a:noFill/>
        </p:spPr>
        <p:txBody>
          <a:bodyPr wrap="square" rtlCol="0">
            <a:spAutoFit/>
          </a:bodyPr>
          <a:lstStyle/>
          <a:p>
            <a:r>
              <a:rPr kumimoji="1" lang="ja-JP" altLang="en-US" sz="2800" dirty="0"/>
              <a:t>目次</a:t>
            </a:r>
            <a:endParaRPr kumimoji="1"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近傍生成法では、下記の課題が挙げられる。</a:t>
            </a:r>
            <a:endParaRPr lang="en-US" altLang="ja-JP" sz="2000" dirty="0"/>
          </a:p>
        </p:txBody>
      </p:sp>
      <p:sp>
        <p:nvSpPr>
          <p:cNvPr id="9" name="テキスト ボックス 8">
            <a:extLst>
              <a:ext uri="{FF2B5EF4-FFF2-40B4-BE49-F238E27FC236}">
                <a16:creationId xmlns:a16="http://schemas.microsoft.com/office/drawing/2014/main" id="{47D64361-C9C2-4AE5-82B1-CB7EECC738CB}"/>
              </a:ext>
            </a:extLst>
          </p:cNvPr>
          <p:cNvSpPr txBox="1"/>
          <p:nvPr/>
        </p:nvSpPr>
        <p:spPr>
          <a:xfrm>
            <a:off x="8445352" y="1731089"/>
            <a:ext cx="1441420" cy="400110"/>
          </a:xfrm>
          <a:prstGeom prst="rect">
            <a:avLst/>
          </a:prstGeom>
          <a:noFill/>
        </p:spPr>
        <p:txBody>
          <a:bodyPr wrap="none" rtlCol="0">
            <a:spAutoFit/>
          </a:bodyPr>
          <a:lstStyle/>
          <a:p>
            <a:r>
              <a:rPr kumimoji="1" lang="ja-JP" altLang="en-US" sz="2000" b="1" dirty="0"/>
              <a:t>様々な検証</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163045"/>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C97A158-B4A9-4603-AAF6-7EF6CADC6759}"/>
              </a:ext>
            </a:extLst>
          </p:cNvPr>
          <p:cNvSpPr txBox="1"/>
          <p:nvPr/>
        </p:nvSpPr>
        <p:spPr>
          <a:xfrm>
            <a:off x="1433850" y="1731089"/>
            <a:ext cx="3659976" cy="400110"/>
          </a:xfrm>
          <a:prstGeom prst="rect">
            <a:avLst/>
          </a:prstGeom>
          <a:noFill/>
        </p:spPr>
        <p:txBody>
          <a:bodyPr wrap="none" rtlCol="0">
            <a:spAutoFit/>
          </a:bodyPr>
          <a:lstStyle/>
          <a:p>
            <a:r>
              <a:rPr kumimoji="1" lang="ja-JP" altLang="en-US" sz="2000" b="1" dirty="0"/>
              <a:t>近傍と制約の関係性の詳細調査</a:t>
            </a:r>
          </a:p>
        </p:txBody>
      </p:sp>
      <p:cxnSp>
        <p:nvCxnSpPr>
          <p:cNvPr id="27" name="直線コネクタ 26">
            <a:extLst>
              <a:ext uri="{FF2B5EF4-FFF2-40B4-BE49-F238E27FC236}">
                <a16:creationId xmlns:a16="http://schemas.microsoft.com/office/drawing/2014/main" id="{227CAB12-304A-4F90-83FC-7AE9B198B933}"/>
              </a:ext>
            </a:extLst>
          </p:cNvPr>
          <p:cNvCxnSpPr>
            <a:cxnSpLocks/>
          </p:cNvCxnSpPr>
          <p:nvPr/>
        </p:nvCxnSpPr>
        <p:spPr>
          <a:xfrm flipH="1">
            <a:off x="257904" y="216304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AA7A6BB-0CAE-49F9-A698-368B93BB3944}"/>
              </a:ext>
            </a:extLst>
          </p:cNvPr>
          <p:cNvPicPr>
            <a:picLocks noChangeAspect="1"/>
          </p:cNvPicPr>
          <p:nvPr/>
        </p:nvPicPr>
        <p:blipFill>
          <a:blip r:embed="rId2"/>
          <a:stretch>
            <a:fillRect/>
          </a:stretch>
        </p:blipFill>
        <p:spPr>
          <a:xfrm>
            <a:off x="367562" y="2715273"/>
            <a:ext cx="2390475" cy="3481366"/>
          </a:xfrm>
          <a:prstGeom prst="rect">
            <a:avLst/>
          </a:prstGeom>
        </p:spPr>
      </p:pic>
      <p:pic>
        <p:nvPicPr>
          <p:cNvPr id="33" name="図 32">
            <a:extLst>
              <a:ext uri="{FF2B5EF4-FFF2-40B4-BE49-F238E27FC236}">
                <a16:creationId xmlns:a16="http://schemas.microsoft.com/office/drawing/2014/main" id="{995A0B4F-E28D-4432-9277-7BF58E71D746}"/>
              </a:ext>
            </a:extLst>
          </p:cNvPr>
          <p:cNvPicPr>
            <a:picLocks noChangeAspect="1"/>
          </p:cNvPicPr>
          <p:nvPr/>
        </p:nvPicPr>
        <p:blipFill>
          <a:blip r:embed="rId3"/>
          <a:stretch>
            <a:fillRect/>
          </a:stretch>
        </p:blipFill>
        <p:spPr>
          <a:xfrm>
            <a:off x="4108632" y="2732127"/>
            <a:ext cx="1734544" cy="3431381"/>
          </a:xfrm>
          <a:prstGeom prst="rect">
            <a:avLst/>
          </a:prstGeom>
        </p:spPr>
      </p:pic>
      <p:sp>
        <p:nvSpPr>
          <p:cNvPr id="34" name="テキスト ボックス 33">
            <a:extLst>
              <a:ext uri="{FF2B5EF4-FFF2-40B4-BE49-F238E27FC236}">
                <a16:creationId xmlns:a16="http://schemas.microsoft.com/office/drawing/2014/main" id="{4AF7480C-1B1B-49EB-BBB6-2267F1FE4BF9}"/>
              </a:ext>
            </a:extLst>
          </p:cNvPr>
          <p:cNvSpPr txBox="1"/>
          <p:nvPr/>
        </p:nvSpPr>
        <p:spPr>
          <a:xfrm>
            <a:off x="3345705" y="2715273"/>
            <a:ext cx="646331" cy="369332"/>
          </a:xfrm>
          <a:prstGeom prst="rect">
            <a:avLst/>
          </a:prstGeom>
          <a:noFill/>
        </p:spPr>
        <p:txBody>
          <a:bodyPr wrap="none" rtlCol="0">
            <a:spAutoFit/>
          </a:bodyPr>
          <a:lstStyle/>
          <a:p>
            <a:r>
              <a:rPr kumimoji="1" lang="en-US" altLang="ja-JP" dirty="0"/>
              <a:t>SBX</a:t>
            </a:r>
            <a:endParaRPr kumimoji="1" lang="ja-JP" altLang="en-US"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0BE7242-2BA8-4FCC-BD45-03ED198A8613}"/>
                  </a:ext>
                </a:extLst>
              </p:cNvPr>
              <p:cNvSpPr txBox="1"/>
              <p:nvPr/>
            </p:nvSpPr>
            <p:spPr>
              <a:xfrm>
                <a:off x="3247634" y="4559938"/>
                <a:ext cx="842475" cy="369332"/>
              </a:xfrm>
              <a:prstGeom prst="rect">
                <a:avLst/>
              </a:prstGeom>
              <a:noFill/>
            </p:spPr>
            <p:txBody>
              <a:bodyPr wrap="none" rtlCol="0">
                <a:spAutoFit/>
              </a:bodyPr>
              <a:lstStyle/>
              <a:p>
                <a:r>
                  <a:rPr kumimoji="1" lang="en-US" altLang="ja-JP" dirty="0"/>
                  <a:t>BLX-</a:t>
                </a:r>
                <a14:m>
                  <m:oMath xmlns:m="http://schemas.openxmlformats.org/officeDocument/2006/math">
                    <m:r>
                      <a:rPr lang="el-GR" altLang="ja-JP" sz="1800" b="0" i="1" smtClean="0">
                        <a:latin typeface="Cambria Math" panose="02040503050406030204" pitchFamily="18" charset="0"/>
                        <a:ea typeface="Cambria Math" panose="02040503050406030204" pitchFamily="18" charset="0"/>
                      </a:rPr>
                      <m:t>𝛼</m:t>
                    </m:r>
                  </m:oMath>
                </a14:m>
                <a:endParaRPr kumimoji="1" lang="ja-JP" altLang="en-US" i="1" dirty="0"/>
              </a:p>
            </p:txBody>
          </p:sp>
        </mc:Choice>
        <mc:Fallback xmlns="">
          <p:sp>
            <p:nvSpPr>
              <p:cNvPr id="35" name="テキスト ボックス 34">
                <a:extLst>
                  <a:ext uri="{FF2B5EF4-FFF2-40B4-BE49-F238E27FC236}">
                    <a16:creationId xmlns:a16="http://schemas.microsoft.com/office/drawing/2014/main" id="{50BE7242-2BA8-4FCC-BD45-03ED198A8613}"/>
                  </a:ext>
                </a:extLst>
              </p:cNvPr>
              <p:cNvSpPr txBox="1">
                <a:spLocks noRot="1" noChangeAspect="1" noMove="1" noResize="1" noEditPoints="1" noAdjustHandles="1" noChangeArrowheads="1" noChangeShapeType="1" noTextEdit="1"/>
              </p:cNvSpPr>
              <p:nvPr/>
            </p:nvSpPr>
            <p:spPr>
              <a:xfrm>
                <a:off x="3247634" y="4559938"/>
                <a:ext cx="842475" cy="369332"/>
              </a:xfrm>
              <a:prstGeom prst="rect">
                <a:avLst/>
              </a:prstGeom>
              <a:blipFill>
                <a:blip r:embed="rId4"/>
                <a:stretch>
                  <a:fillRect l="-6522" t="-8197" b="-24590"/>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F4E37E96-9795-4A6D-8F16-F2E3CD28C13A}"/>
              </a:ext>
            </a:extLst>
          </p:cNvPr>
          <p:cNvSpPr txBox="1"/>
          <p:nvPr/>
        </p:nvSpPr>
        <p:spPr>
          <a:xfrm>
            <a:off x="571984" y="2260672"/>
            <a:ext cx="5296643" cy="369332"/>
          </a:xfrm>
          <a:prstGeom prst="rect">
            <a:avLst/>
          </a:prstGeom>
          <a:noFill/>
        </p:spPr>
        <p:txBody>
          <a:bodyPr wrap="none" rtlCol="0">
            <a:spAutoFit/>
          </a:bodyPr>
          <a:lstStyle/>
          <a:p>
            <a:r>
              <a:rPr kumimoji="1" lang="ja-JP" altLang="en-US" dirty="0"/>
              <a:t>複雑な制約に対して、どんな近傍が有効かを明確にする</a:t>
            </a:r>
          </a:p>
        </p:txBody>
      </p:sp>
      <p:sp>
        <p:nvSpPr>
          <p:cNvPr id="37" name="テキスト ボックス 36">
            <a:extLst>
              <a:ext uri="{FF2B5EF4-FFF2-40B4-BE49-F238E27FC236}">
                <a16:creationId xmlns:a16="http://schemas.microsoft.com/office/drawing/2014/main" id="{A1D5E2FE-33AD-451B-9B1A-60F68641271E}"/>
              </a:ext>
            </a:extLst>
          </p:cNvPr>
          <p:cNvSpPr txBox="1"/>
          <p:nvPr/>
        </p:nvSpPr>
        <p:spPr>
          <a:xfrm>
            <a:off x="7161017" y="2260672"/>
            <a:ext cx="3812262" cy="369332"/>
          </a:xfrm>
          <a:prstGeom prst="rect">
            <a:avLst/>
          </a:prstGeom>
          <a:noFill/>
        </p:spPr>
        <p:txBody>
          <a:bodyPr wrap="none" rtlCol="0">
            <a:spAutoFit/>
          </a:bodyPr>
          <a:lstStyle/>
          <a:p>
            <a:r>
              <a:rPr kumimoji="1" lang="ja-JP" altLang="en-US" dirty="0"/>
              <a:t>少ない条件・手法の検証に留まっている</a:t>
            </a:r>
          </a:p>
        </p:txBody>
      </p:sp>
      <p:sp>
        <p:nvSpPr>
          <p:cNvPr id="38" name="テキスト ボックス 37">
            <a:extLst>
              <a:ext uri="{FF2B5EF4-FFF2-40B4-BE49-F238E27FC236}">
                <a16:creationId xmlns:a16="http://schemas.microsoft.com/office/drawing/2014/main" id="{B356DC56-EC5C-4B96-8972-9F8563B8C03D}"/>
              </a:ext>
            </a:extLst>
          </p:cNvPr>
          <p:cNvSpPr txBox="1"/>
          <p:nvPr/>
        </p:nvSpPr>
        <p:spPr>
          <a:xfrm>
            <a:off x="6217117" y="2721035"/>
            <a:ext cx="392767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2</a:t>
            </a:r>
            <a:r>
              <a:rPr kumimoji="1" lang="ja-JP" altLang="en-US" b="1" dirty="0"/>
              <a:t>つの凸制約、</a:t>
            </a:r>
            <a:r>
              <a:rPr kumimoji="1" lang="en-US" altLang="ja-JP" b="1" dirty="0"/>
              <a:t>50</a:t>
            </a:r>
            <a:r>
              <a:rPr kumimoji="1" lang="ja-JP" altLang="en-US" b="1" dirty="0"/>
              <a:t>次元に留まっている</a:t>
            </a:r>
            <a:endParaRPr kumimoji="1" lang="en-US" altLang="ja-JP" b="1" dirty="0"/>
          </a:p>
        </p:txBody>
      </p:sp>
      <p:sp>
        <p:nvSpPr>
          <p:cNvPr id="39" name="テキスト ボックス 38">
            <a:extLst>
              <a:ext uri="{FF2B5EF4-FFF2-40B4-BE49-F238E27FC236}">
                <a16:creationId xmlns:a16="http://schemas.microsoft.com/office/drawing/2014/main" id="{17FCD727-4E07-4F8A-842C-C0B8F77039EC}"/>
              </a:ext>
            </a:extLst>
          </p:cNvPr>
          <p:cNvSpPr txBox="1"/>
          <p:nvPr/>
        </p:nvSpPr>
        <p:spPr>
          <a:xfrm>
            <a:off x="6217117" y="3063472"/>
            <a:ext cx="4044697"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性能比較も、</a:t>
            </a:r>
            <a:r>
              <a:rPr kumimoji="1" lang="en-US" altLang="ja-JP" b="1" dirty="0"/>
              <a:t>SBX</a:t>
            </a:r>
            <a:r>
              <a:rPr kumimoji="1" lang="ja-JP" altLang="en-US" b="1" dirty="0"/>
              <a:t>と</a:t>
            </a:r>
            <a:r>
              <a:rPr kumimoji="1" lang="en-US" altLang="ja-JP" b="1" dirty="0"/>
              <a:t>DE</a:t>
            </a:r>
            <a:r>
              <a:rPr kumimoji="1" lang="ja-JP" altLang="en-US" b="1" dirty="0"/>
              <a:t>に留まっている</a:t>
            </a:r>
            <a:endParaRPr kumimoji="1" lang="en-US" altLang="ja-JP" b="1" dirty="0"/>
          </a:p>
        </p:txBody>
      </p:sp>
      <p:pic>
        <p:nvPicPr>
          <p:cNvPr id="40" name="図 39">
            <a:extLst>
              <a:ext uri="{FF2B5EF4-FFF2-40B4-BE49-F238E27FC236}">
                <a16:creationId xmlns:a16="http://schemas.microsoft.com/office/drawing/2014/main" id="{7C65EE3D-FFCD-4AD0-A9BD-EF62252A5477}"/>
              </a:ext>
            </a:extLst>
          </p:cNvPr>
          <p:cNvPicPr>
            <a:picLocks noChangeAspect="1"/>
          </p:cNvPicPr>
          <p:nvPr/>
        </p:nvPicPr>
        <p:blipFill>
          <a:blip r:embed="rId5"/>
          <a:stretch>
            <a:fillRect/>
          </a:stretch>
        </p:blipFill>
        <p:spPr>
          <a:xfrm>
            <a:off x="6463553" y="3487465"/>
            <a:ext cx="2791252" cy="2676043"/>
          </a:xfrm>
          <a:prstGeom prst="rect">
            <a:avLst/>
          </a:prstGeom>
        </p:spPr>
      </p:pic>
      <p:pic>
        <p:nvPicPr>
          <p:cNvPr id="41" name="図 40" descr="グラフ, 折れ線グラフ, ヒストグラム&#10;&#10;自動的に生成された説明">
            <a:extLst>
              <a:ext uri="{FF2B5EF4-FFF2-40B4-BE49-F238E27FC236}">
                <a16:creationId xmlns:a16="http://schemas.microsoft.com/office/drawing/2014/main" id="{4731FCC7-41BD-41EE-97C5-6105D1AC7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2341" y="3459321"/>
            <a:ext cx="1715435" cy="1281148"/>
          </a:xfrm>
          <a:prstGeom prst="rect">
            <a:avLst/>
          </a:prstGeom>
        </p:spPr>
      </p:pic>
      <p:pic>
        <p:nvPicPr>
          <p:cNvPr id="42" name="図 41" descr="グラフ, ヒストグラム&#10;&#10;自動的に生成された説明">
            <a:extLst>
              <a:ext uri="{FF2B5EF4-FFF2-40B4-BE49-F238E27FC236}">
                <a16:creationId xmlns:a16="http://schemas.microsoft.com/office/drawing/2014/main" id="{66EB0A09-939E-43B4-999B-BA7973C35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340" y="4787821"/>
            <a:ext cx="1715436" cy="1296498"/>
          </a:xfrm>
          <a:prstGeom prst="rect">
            <a:avLst/>
          </a:prstGeom>
        </p:spPr>
      </p:pic>
      <p:sp>
        <p:nvSpPr>
          <p:cNvPr id="43" name="テキスト ボックス 42">
            <a:extLst>
              <a:ext uri="{FF2B5EF4-FFF2-40B4-BE49-F238E27FC236}">
                <a16:creationId xmlns:a16="http://schemas.microsoft.com/office/drawing/2014/main" id="{5C0749BA-0017-4E38-85DC-124EB74EFA98}"/>
              </a:ext>
            </a:extLst>
          </p:cNvPr>
          <p:cNvSpPr txBox="1"/>
          <p:nvPr/>
        </p:nvSpPr>
        <p:spPr>
          <a:xfrm>
            <a:off x="9254805" y="3920062"/>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44" name="テキスト ボックス 43">
            <a:extLst>
              <a:ext uri="{FF2B5EF4-FFF2-40B4-BE49-F238E27FC236}">
                <a16:creationId xmlns:a16="http://schemas.microsoft.com/office/drawing/2014/main" id="{75CEA93E-5DA5-48F4-94DE-09628E24B30A}"/>
              </a:ext>
            </a:extLst>
          </p:cNvPr>
          <p:cNvSpPr txBox="1"/>
          <p:nvPr/>
        </p:nvSpPr>
        <p:spPr>
          <a:xfrm>
            <a:off x="9473615" y="5282181"/>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71814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098494"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098494"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098494"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6986461"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解評価方式を並列評価に変更することで計算時間の削減を図る。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277939"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084984"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12" name="楕円 11">
            <a:extLst>
              <a:ext uri="{FF2B5EF4-FFF2-40B4-BE49-F238E27FC236}">
                <a16:creationId xmlns:a16="http://schemas.microsoft.com/office/drawing/2014/main" id="{8D1C1DC9-9BE6-4922-9035-A965B57AD779}"/>
              </a:ext>
            </a:extLst>
          </p:cNvPr>
          <p:cNvSpPr/>
          <p:nvPr/>
        </p:nvSpPr>
        <p:spPr>
          <a:xfrm>
            <a:off x="10530155"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461"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675291"/>
            <a:ext cx="468000" cy="468000"/>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092255"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092255"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61798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617980"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18075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180750"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294346"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294346"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294346"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294346"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294346"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294346"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362266"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362266"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469995"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530155"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530155"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37339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792764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470974"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391416"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271776"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297967"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3199820363"/>
              </p:ext>
            </p:extLst>
          </p:nvPr>
        </p:nvGraphicFramePr>
        <p:xfrm>
          <a:off x="798293" y="2604027"/>
          <a:ext cx="10619891" cy="30657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2064458">
                  <a:extLst>
                    <a:ext uri="{9D8B030D-6E8A-4147-A177-3AD203B41FA5}">
                      <a16:colId xmlns:a16="http://schemas.microsoft.com/office/drawing/2014/main" val="2059970709"/>
                    </a:ext>
                  </a:extLst>
                </a:gridCol>
                <a:gridCol w="1034033">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540000">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540000">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540000">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540000">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540000">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849437"/>
            <a:ext cx="6400800" cy="401934"/>
          </a:xfrm>
          <a:prstGeom prst="wedgeRectCallout">
            <a:avLst>
              <a:gd name="adj1" fmla="val 27952"/>
              <a:gd name="adj2" fmla="val -86795"/>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a:t>
            </a:r>
            <a:r>
              <a:rPr kumimoji="1" lang="en-US" altLang="ja-JP" dirty="0">
                <a:solidFill>
                  <a:schemeClr val="tx1"/>
                </a:solidFill>
              </a:rPr>
              <a:t>2</a:t>
            </a:r>
            <a:r>
              <a:rPr kumimoji="1" lang="ja-JP" altLang="en-US" dirty="0">
                <a:solidFill>
                  <a:schemeClr val="tx1"/>
                </a:solidFill>
              </a:rPr>
              <a:t>つの凸制約でしか検証できていない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2"/>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8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2689" y="2656136"/>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上期は最大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11227"/>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46322"/>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46322"/>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8590" y="3311227"/>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5766" y="414632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M1</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645766" y="5017664"/>
            <a:ext cx="2098651" cy="400110"/>
          </a:xfrm>
          <a:prstGeom prst="rect">
            <a:avLst/>
          </a:prstGeom>
          <a:noFill/>
        </p:spPr>
        <p:txBody>
          <a:bodyPr wrap="none" rtlCol="0">
            <a:spAutoFit/>
          </a:bodyPr>
          <a:lstStyle/>
          <a:p>
            <a:pPr algn="ctr"/>
            <a:r>
              <a:rPr kumimoji="1" lang="ja-JP" altLang="en-US" sz="2000" dirty="0"/>
              <a:t>小嶋さん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11227"/>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536510" y="5033053"/>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894854" y="5033053"/>
            <a:ext cx="5246432" cy="369332"/>
          </a:xfrm>
          <a:prstGeom prst="rect">
            <a:avLst/>
          </a:prstGeom>
          <a:noFill/>
        </p:spPr>
        <p:txBody>
          <a:bodyPr wrap="square" rtlCol="0">
            <a:spAutoFit/>
          </a:bodyPr>
          <a:lstStyle/>
          <a:p>
            <a:pPr algn="ctr"/>
            <a:r>
              <a:rPr kumimoji="1" lang="ja-JP" altLang="en-US" dirty="0"/>
              <a:t>多目的の発展テーマとして、本テーマを希望</a:t>
            </a:r>
            <a:endParaRPr kumimoji="1" lang="en-US" altLang="ja-JP"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3" name="テキスト ボックス 22">
            <a:extLst>
              <a:ext uri="{FF2B5EF4-FFF2-40B4-BE49-F238E27FC236}">
                <a16:creationId xmlns:a16="http://schemas.microsoft.com/office/drawing/2014/main" id="{E44555A1-035A-44EA-AA43-AD041FFC2ECA}"/>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Tree>
    <p:extLst>
      <p:ext uri="{BB962C8B-B14F-4D97-AF65-F5344CB8AC3E}">
        <p14:creationId xmlns:p14="http://schemas.microsoft.com/office/powerpoint/2010/main" val="31641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801093687"/>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788122" y="3884209"/>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Tree>
    <p:extLst>
      <p:ext uri="{BB962C8B-B14F-4D97-AF65-F5344CB8AC3E}">
        <p14:creationId xmlns:p14="http://schemas.microsoft.com/office/powerpoint/2010/main" val="228212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en-US" altLang="ja-JP" sz="2800" dirty="0"/>
              <a:t>2021</a:t>
            </a:r>
            <a:r>
              <a:rPr lang="ja-JP" altLang="en-US" sz="2800" dirty="0"/>
              <a:t>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来年度は、開発目標達成に対する課題について、都立大の協力を得ながら、別々のアプローチを前進させて、総合的・多面的な解決を図ることを目指す。</a:t>
            </a:r>
            <a:endParaRPr lang="en-US" altLang="ja-JP" sz="2800" dirty="0"/>
          </a:p>
          <a:p>
            <a:r>
              <a:rPr lang="ja-JP" altLang="en-US" sz="2800" dirty="0"/>
              <a:t>来年度契約締結については、東京都公立大学法人 産学公連携センターの担当者と別途連絡をとりながら進める。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Tree>
    <p:extLst>
      <p:ext uri="{BB962C8B-B14F-4D97-AF65-F5344CB8AC3E}">
        <p14:creationId xmlns:p14="http://schemas.microsoft.com/office/powerpoint/2010/main" val="2282341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14:m>
                  <m:oMath xmlns:m="http://schemas.openxmlformats.org/officeDocument/2006/math">
                    <m:r>
                      <a:rPr lang="en-US" altLang="ja-JP" b="0" i="1" smtClean="0">
                        <a:uFill>
                          <a:solidFill>
                            <a:srgbClr val="FFC000"/>
                          </a:solidFill>
                        </a:uFill>
                        <a:latin typeface="Cambria Math" panose="02040503050406030204" pitchFamily="18" charset="0"/>
                      </a:rPr>
                      <m:t>𝑑</m:t>
                    </m:r>
                  </m:oMath>
                </a14:m>
                <a:r>
                  <a:rPr lang="ja-JP" altLang="en-US" dirty="0"/>
                  <a:t>を変えることで、制約の厳しさが変わる</a:t>
                </a:r>
                <a:endParaRPr lang="en-US" altLang="ja-JP" dirty="0"/>
              </a:p>
            </p:txBody>
          </p:sp>
        </mc:Choice>
        <mc:Fallback xmlns="">
          <p:sp>
            <p:nvSpPr>
              <p:cNvPr id="4" name="テキスト プレースホルダー 3">
                <a:extLst>
                  <a:ext uri="{FF2B5EF4-FFF2-40B4-BE49-F238E27FC236}">
                    <a16:creationId xmlns:a16="http://schemas.microsoft.com/office/drawing/2014/main" id="{489F0BF6-E97F-4826-AD00-7F7922A4E622}"/>
                  </a:ext>
                </a:extLst>
              </p:cNvPr>
              <p:cNvSpPr>
                <a:spLocks noGrp="1" noRot="1" noChangeAspect="1" noMove="1" noResize="1" noEditPoints="1" noAdjustHandles="1" noChangeArrowheads="1" noChangeShapeType="1" noTextEdit="1"/>
              </p:cNvSpPr>
              <p:nvPr>
                <p:ph type="body" sz="quarter" idx="11"/>
              </p:nvPr>
            </p:nvSpPr>
            <p:spPr>
              <a:xfrm>
                <a:off x="517055" y="992711"/>
                <a:ext cx="11341887" cy="961450"/>
              </a:xfrm>
              <a:blipFill>
                <a:blip r:embed="rId2"/>
                <a:stretch>
                  <a:fillRect l="-753" t="-9494" b="-1899"/>
                </a:stretch>
              </a:blipFill>
            </p:spPr>
            <p:txBody>
              <a:bodyPr/>
              <a:lstStyle/>
              <a:p>
                <a:r>
                  <a:rPr lang="ja-JP" altLang="en-US">
                    <a:noFill/>
                  </a:rPr>
                  <a:t> </a:t>
                </a:r>
              </a:p>
            </p:txBody>
          </p:sp>
        </mc:Fallback>
      </mc:AlternateContent>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3"/>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41"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14:m>
                  <m:oMath xmlns:m="http://schemas.openxmlformats.org/officeDocument/2006/math">
                    <m:r>
                      <a:rPr lang="en-US" altLang="ja-JP" i="1">
                        <a:uFill>
                          <a:solidFill>
                            <a:srgbClr val="FFC000"/>
                          </a:solidFill>
                        </a:uFill>
                        <a:latin typeface="Cambria Math" panose="02040503050406030204" pitchFamily="18" charset="0"/>
                      </a:rPr>
                      <m:t>𝑑</m:t>
                    </m:r>
                  </m:oMath>
                </a14:m>
                <a:r>
                  <a:rPr lang="ja-JP" altLang="en-US" dirty="0"/>
                  <a:t>を変えることで、制約の厳しさが変わる</a:t>
                </a:r>
                <a:endParaRPr lang="en-US" altLang="ja-JP" dirty="0"/>
              </a:p>
            </p:txBody>
          </p:sp>
        </mc:Choice>
        <mc:Fallback xmlns="">
          <p:sp>
            <p:nvSpPr>
              <p:cNvPr id="4" name="テキスト プレースホルダー 3">
                <a:extLst>
                  <a:ext uri="{FF2B5EF4-FFF2-40B4-BE49-F238E27FC236}">
                    <a16:creationId xmlns:a16="http://schemas.microsoft.com/office/drawing/2014/main" id="{489F0BF6-E97F-4826-AD00-7F7922A4E622}"/>
                  </a:ext>
                </a:extLst>
              </p:cNvPr>
              <p:cNvSpPr>
                <a:spLocks noGrp="1" noRot="1" noChangeAspect="1" noMove="1" noResize="1" noEditPoints="1" noAdjustHandles="1" noChangeArrowheads="1" noChangeShapeType="1" noTextEdit="1"/>
              </p:cNvSpPr>
              <p:nvPr>
                <p:ph type="body" sz="quarter" idx="11"/>
              </p:nvPr>
            </p:nvSpPr>
            <p:spPr>
              <a:xfrm>
                <a:off x="517055" y="992711"/>
                <a:ext cx="11341887" cy="961450"/>
              </a:xfrm>
              <a:blipFill>
                <a:blip r:embed="rId2"/>
                <a:stretch>
                  <a:fillRect l="-753" t="-9494" b="-1899"/>
                </a:stretch>
              </a:blipFill>
            </p:spPr>
            <p:txBody>
              <a:bodyPr/>
              <a:lstStyle/>
              <a:p>
                <a:r>
                  <a:rPr lang="ja-JP" altLang="en-US">
                    <a:noFill/>
                  </a:rPr>
                  <a:t> </a:t>
                </a:r>
              </a:p>
            </p:txBody>
          </p:sp>
        </mc:Fallback>
      </mc:AlternateContent>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最適化：近傍生成法</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3"/>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4"/>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3" y="-20412"/>
            <a:ext cx="5264775"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
        <p:nvSpPr>
          <p:cNvPr id="2" name="吹き出し: 四角形 1">
            <a:extLst>
              <a:ext uri="{FF2B5EF4-FFF2-40B4-BE49-F238E27FC236}">
                <a16:creationId xmlns:a16="http://schemas.microsoft.com/office/drawing/2014/main" id="{F76BE37B-1ABD-62BC-159F-DDBBADCD0070}"/>
              </a:ext>
            </a:extLst>
          </p:cNvPr>
          <p:cNvSpPr/>
          <p:nvPr/>
        </p:nvSpPr>
        <p:spPr>
          <a:xfrm>
            <a:off x="7859976" y="3546859"/>
            <a:ext cx="4175350" cy="518094"/>
          </a:xfrm>
          <a:prstGeom prst="wedgeRectCallout">
            <a:avLst>
              <a:gd name="adj1" fmla="val -29995"/>
              <a:gd name="adj2" fmla="val -89187"/>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計算時間の観点で本格的な検討を断念</a:t>
            </a:r>
          </a:p>
        </p:txBody>
      </p:sp>
      <p:sp>
        <p:nvSpPr>
          <p:cNvPr id="5" name="吹き出し: 四角形 4">
            <a:extLst>
              <a:ext uri="{FF2B5EF4-FFF2-40B4-BE49-F238E27FC236}">
                <a16:creationId xmlns:a16="http://schemas.microsoft.com/office/drawing/2014/main" id="{ED618336-0A3D-0092-9A77-F780F44BEF35}"/>
              </a:ext>
            </a:extLst>
          </p:cNvPr>
          <p:cNvSpPr/>
          <p:nvPr/>
        </p:nvSpPr>
        <p:spPr>
          <a:xfrm>
            <a:off x="417417" y="3532379"/>
            <a:ext cx="3637020" cy="646331"/>
          </a:xfrm>
          <a:prstGeom prst="wedgeRectCallout">
            <a:avLst>
              <a:gd name="adj1" fmla="val 25505"/>
              <a:gd name="adj2" fmla="val -77060"/>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近傍生成法／制約対処法の検討に焦点を当てた</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89256"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上期進捗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7394520" y="2797442"/>
            <a:ext cx="1960450" cy="468295"/>
          </a:xfrm>
          <a:prstGeom prst="wedgeRoundRectCallout">
            <a:avLst>
              <a:gd name="adj1" fmla="val -63959"/>
              <a:gd name="adj2" fmla="val 726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適宜進めてきた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177962"/>
            <a:ext cx="383069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4474524"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9521807" y="5887310"/>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9853779" y="4865392"/>
            <a:ext cx="2225007" cy="468295"/>
          </a:xfrm>
          <a:prstGeom prst="wedgeRoundRectCallout">
            <a:avLst>
              <a:gd name="adj1" fmla="val -35267"/>
              <a:gd name="adj2" fmla="val 8547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9536339" y="5470282"/>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4474524" y="4358317"/>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19214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068131" y="1577778"/>
            <a:ext cx="1297828" cy="307777"/>
          </a:xfrm>
          <a:prstGeom prst="rect">
            <a:avLst/>
          </a:prstGeom>
          <a:noFill/>
        </p:spPr>
        <p:txBody>
          <a:bodyPr wrap="square" rtlCol="0">
            <a:spAutoFit/>
          </a:bodyPr>
          <a:lstStyle/>
          <a:p>
            <a:pPr algn="ctr"/>
            <a:r>
              <a:rPr kumimoji="1" lang="ja-JP" altLang="en-US" sz="1400" dirty="0"/>
              <a:t>修士論文</a:t>
            </a:r>
          </a:p>
        </p:txBody>
      </p:sp>
      <p:sp>
        <p:nvSpPr>
          <p:cNvPr id="56" name="二等辺三角形 55">
            <a:extLst>
              <a:ext uri="{FF2B5EF4-FFF2-40B4-BE49-F238E27FC236}">
                <a16:creationId xmlns:a16="http://schemas.microsoft.com/office/drawing/2014/main" id="{AF66DA04-F197-41ED-AD33-4368F2512141}"/>
              </a:ext>
            </a:extLst>
          </p:cNvPr>
          <p:cNvSpPr/>
          <p:nvPr/>
        </p:nvSpPr>
        <p:spPr>
          <a:xfrm rot="10800000">
            <a:off x="8900378" y="192534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2E01E71-28CE-4722-8974-139F78BB26FE}"/>
              </a:ext>
            </a:extLst>
          </p:cNvPr>
          <p:cNvSpPr txBox="1"/>
          <p:nvPr/>
        </p:nvSpPr>
        <p:spPr>
          <a:xfrm>
            <a:off x="8333465" y="1581653"/>
            <a:ext cx="1297828" cy="307777"/>
          </a:xfrm>
          <a:prstGeom prst="rect">
            <a:avLst/>
          </a:prstGeom>
          <a:noFill/>
        </p:spPr>
        <p:txBody>
          <a:bodyPr wrap="square" rtlCol="0">
            <a:spAutoFit/>
          </a:bodyPr>
          <a:lstStyle/>
          <a:p>
            <a:pPr algn="ctr"/>
            <a:r>
              <a:rPr kumimoji="1" lang="ja-JP" altLang="en-US" sz="1400" dirty="0"/>
              <a:t>論文投稿</a:t>
            </a:r>
          </a:p>
        </p:txBody>
      </p:sp>
      <p:sp>
        <p:nvSpPr>
          <p:cNvPr id="59" name="二等辺三角形 58">
            <a:extLst>
              <a:ext uri="{FF2B5EF4-FFF2-40B4-BE49-F238E27FC236}">
                <a16:creationId xmlns:a16="http://schemas.microsoft.com/office/drawing/2014/main" id="{7C5AFBCD-E600-4B59-ADE4-039E2F383AF3}"/>
              </a:ext>
            </a:extLst>
          </p:cNvPr>
          <p:cNvSpPr/>
          <p:nvPr/>
        </p:nvSpPr>
        <p:spPr>
          <a:xfrm rot="10800000">
            <a:off x="11445826" y="28882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41991E38-688B-4200-8648-AE34F8FDF8C0}"/>
              </a:ext>
            </a:extLst>
          </p:cNvPr>
          <p:cNvSpPr txBox="1"/>
          <p:nvPr/>
        </p:nvSpPr>
        <p:spPr>
          <a:xfrm>
            <a:off x="10363715" y="2573121"/>
            <a:ext cx="1828285" cy="307777"/>
          </a:xfrm>
          <a:prstGeom prst="rect">
            <a:avLst/>
          </a:prstGeom>
          <a:noFill/>
        </p:spPr>
        <p:txBody>
          <a:bodyPr wrap="square" rtlCol="0">
            <a:spAutoFit/>
          </a:bodyPr>
          <a:lstStyle/>
          <a:p>
            <a:pPr algn="ctr"/>
            <a:r>
              <a:rPr kumimoji="1" lang="ja-JP" altLang="en-US" sz="1400" dirty="0"/>
              <a:t>電気学会 全国大会</a:t>
            </a:r>
          </a:p>
        </p:txBody>
      </p:sp>
      <p:sp>
        <p:nvSpPr>
          <p:cNvPr id="48" name="吹き出し: 角を丸めた四角形 47">
            <a:extLst>
              <a:ext uri="{FF2B5EF4-FFF2-40B4-BE49-F238E27FC236}">
                <a16:creationId xmlns:a16="http://schemas.microsoft.com/office/drawing/2014/main" id="{C8B27A4C-4725-4398-8B08-E57CC193B6E3}"/>
              </a:ext>
            </a:extLst>
          </p:cNvPr>
          <p:cNvSpPr/>
          <p:nvPr/>
        </p:nvSpPr>
        <p:spPr>
          <a:xfrm>
            <a:off x="7404349" y="2220872"/>
            <a:ext cx="1960450" cy="468295"/>
          </a:xfrm>
          <a:prstGeom prst="wedgeRoundRectCallout">
            <a:avLst>
              <a:gd name="adj1" fmla="val -73190"/>
              <a:gd name="adj2" fmla="val -4968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適宜進めてきた</a:t>
            </a:r>
          </a:p>
        </p:txBody>
      </p:sp>
      <p:sp>
        <p:nvSpPr>
          <p:cNvPr id="53" name="吹き出し: 角を丸めた四角形 52">
            <a:extLst>
              <a:ext uri="{FF2B5EF4-FFF2-40B4-BE49-F238E27FC236}">
                <a16:creationId xmlns:a16="http://schemas.microsoft.com/office/drawing/2014/main" id="{A26C82DA-1939-4C6A-A24B-C737C5900AF6}"/>
              </a:ext>
            </a:extLst>
          </p:cNvPr>
          <p:cNvSpPr/>
          <p:nvPr/>
        </p:nvSpPr>
        <p:spPr>
          <a:xfrm>
            <a:off x="7404349" y="4916418"/>
            <a:ext cx="1960450" cy="468295"/>
          </a:xfrm>
          <a:prstGeom prst="wedgeRoundRectCallout">
            <a:avLst>
              <a:gd name="adj1" fmla="val -63959"/>
              <a:gd name="adj2" fmla="val 726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実応用での性能評価</a:t>
            </a:r>
          </a:p>
        </p:txBody>
      </p:sp>
      <p:sp>
        <p:nvSpPr>
          <p:cNvPr id="5" name="テキスト ボックス 4">
            <a:extLst>
              <a:ext uri="{FF2B5EF4-FFF2-40B4-BE49-F238E27FC236}">
                <a16:creationId xmlns:a16="http://schemas.microsoft.com/office/drawing/2014/main" id="{08DCB995-8C79-47F7-2144-0CE6CCA1CEE6}"/>
              </a:ext>
            </a:extLst>
          </p:cNvPr>
          <p:cNvSpPr txBox="1"/>
          <p:nvPr/>
        </p:nvSpPr>
        <p:spPr>
          <a:xfrm>
            <a:off x="571983" y="-20412"/>
            <a:ext cx="5264775"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Tree>
    <p:extLst>
      <p:ext uri="{BB962C8B-B14F-4D97-AF65-F5344CB8AC3E}">
        <p14:creationId xmlns:p14="http://schemas.microsoft.com/office/powerpoint/2010/main" val="225996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アルゴリズム検討と検証を進め、一部成果を外部発表した。</a:t>
            </a:r>
            <a:endParaRPr lang="en-US" altLang="ja-JP" sz="2800" dirty="0"/>
          </a:p>
          <a:p>
            <a:pPr>
              <a:defRPr/>
            </a:pPr>
            <a:r>
              <a:rPr lang="ja-JP" altLang="en-US" sz="2800" dirty="0"/>
              <a:t>プラント操業スケジューリング問題を実装し、その問題に対して、アルゴリズムを適用し、性能検証した。</a:t>
            </a:r>
            <a:endParaRPr lang="en-US" altLang="ja-JP" sz="2800" dirty="0"/>
          </a:p>
          <a:p>
            <a:pPr>
              <a:defRPr/>
            </a:pPr>
            <a:r>
              <a:rPr lang="ja-JP" altLang="en-US" sz="2800" dirty="0"/>
              <a:t>性能検証を通じて、対象問題への適合性の観点で、アルゴリズムの特徴を明らかにした。</a:t>
            </a:r>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アルゴリズム要素検討</a:t>
            </a:r>
          </a:p>
        </p:txBody>
      </p:sp>
      <p:sp>
        <p:nvSpPr>
          <p:cNvPr id="12" name="テキスト ボックス 11">
            <a:extLst>
              <a:ext uri="{FF2B5EF4-FFF2-40B4-BE49-F238E27FC236}">
                <a16:creationId xmlns:a16="http://schemas.microsoft.com/office/drawing/2014/main" id="{EA6B4B9B-CB6A-4A73-8AED-AC68086B55FA}"/>
              </a:ext>
            </a:extLst>
          </p:cNvPr>
          <p:cNvSpPr txBox="1"/>
          <p:nvPr/>
        </p:nvSpPr>
        <p:spPr>
          <a:xfrm>
            <a:off x="347145" y="4938869"/>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47145" y="2731726"/>
            <a:ext cx="1467068" cy="400110"/>
          </a:xfrm>
          <a:prstGeom prst="rect">
            <a:avLst/>
          </a:prstGeom>
          <a:noFill/>
        </p:spPr>
        <p:txBody>
          <a:bodyPr wrap="none" rtlCol="0">
            <a:spAutoFit/>
          </a:bodyPr>
          <a:lstStyle/>
          <a:p>
            <a:r>
              <a:rPr kumimoji="1" lang="ja-JP" altLang="en-US" sz="2000" b="1" dirty="0"/>
              <a:t>制約対処法</a:t>
            </a:r>
          </a:p>
        </p:txBody>
      </p:sp>
      <p:cxnSp>
        <p:nvCxnSpPr>
          <p:cNvPr id="17" name="直線コネクタ 16">
            <a:extLst>
              <a:ext uri="{FF2B5EF4-FFF2-40B4-BE49-F238E27FC236}">
                <a16:creationId xmlns:a16="http://schemas.microsoft.com/office/drawing/2014/main" id="{8860B63E-9A83-4BF6-8647-5A6D73A86542}"/>
              </a:ext>
            </a:extLst>
          </p:cNvPr>
          <p:cNvCxnSpPr/>
          <p:nvPr/>
        </p:nvCxnSpPr>
        <p:spPr>
          <a:xfrm>
            <a:off x="2074639" y="1740317"/>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152613-5F85-4D4E-8086-D269337DA0E9}"/>
              </a:ext>
            </a:extLst>
          </p:cNvPr>
          <p:cNvSpPr txBox="1"/>
          <p:nvPr/>
        </p:nvSpPr>
        <p:spPr>
          <a:xfrm>
            <a:off x="2224079" y="4938869"/>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2497487" y="2557201"/>
            <a:ext cx="2709396" cy="400110"/>
          </a:xfrm>
          <a:prstGeom prst="rect">
            <a:avLst/>
          </a:prstGeom>
          <a:noFill/>
        </p:spPr>
        <p:txBody>
          <a:bodyPr wrap="none" rtlCol="0">
            <a:spAutoFit/>
          </a:bodyPr>
          <a:lstStyle/>
          <a:p>
            <a:pPr algn="ctr"/>
            <a:r>
              <a:rPr kumimoji="1" lang="ja-JP" altLang="en-US" sz="2000" dirty="0"/>
              <a:t>多目的最適化アプローチ</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2535158" y="2966431"/>
            <a:ext cx="2634054" cy="369332"/>
          </a:xfrm>
          <a:prstGeom prst="rect">
            <a:avLst/>
          </a:prstGeom>
          <a:noFill/>
        </p:spPr>
        <p:txBody>
          <a:bodyPr wrap="none" rtlCol="0">
            <a:spAutoFit/>
          </a:bodyPr>
          <a:lstStyle/>
          <a:p>
            <a:pPr algn="ctr"/>
            <a:r>
              <a:rPr kumimoji="1" lang="ja-JP" altLang="en-US" dirty="0"/>
              <a:t>（問題分割、</a:t>
            </a:r>
            <a:r>
              <a:rPr kumimoji="1" lang="en-US" altLang="ja-JP" dirty="0"/>
              <a:t>MOEA/D</a:t>
            </a:r>
            <a:r>
              <a:rPr kumimoji="1" lang="ja-JP" altLang="en-US" dirty="0"/>
              <a:t>）</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5673189" y="4938869"/>
            <a:ext cx="1794252" cy="400110"/>
          </a:xfrm>
          <a:prstGeom prst="rect">
            <a:avLst/>
          </a:prstGeom>
          <a:noFill/>
        </p:spPr>
        <p:txBody>
          <a:bodyPr wrap="square" rtlCol="0">
            <a:spAutoFit/>
          </a:bodyPr>
          <a:lstStyle/>
          <a:p>
            <a:pPr algn="ctr"/>
            <a:r>
              <a:rPr kumimoji="1" lang="ja-JP" altLang="en-US" sz="2000" dirty="0"/>
              <a:t>佐藤さん検討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5725989" y="2194993"/>
            <a:ext cx="1688653" cy="400110"/>
          </a:xfrm>
          <a:prstGeom prst="rect">
            <a:avLst/>
          </a:prstGeom>
          <a:noFill/>
        </p:spPr>
        <p:txBody>
          <a:bodyPr wrap="square" rtlCol="0">
            <a:spAutoFit/>
          </a:bodyPr>
          <a:lstStyle/>
          <a:p>
            <a:pPr algn="ctr"/>
            <a:r>
              <a:rPr kumimoji="1" lang="ja-JP" altLang="en-US" sz="2000" dirty="0"/>
              <a:t>安田さん検討</a:t>
            </a:r>
          </a:p>
        </p:txBody>
      </p:sp>
      <p:sp>
        <p:nvSpPr>
          <p:cNvPr id="30" name="二等辺三角形 29">
            <a:extLst>
              <a:ext uri="{FF2B5EF4-FFF2-40B4-BE49-F238E27FC236}">
                <a16:creationId xmlns:a16="http://schemas.microsoft.com/office/drawing/2014/main" id="{629F9521-26A7-4B8D-9995-139AA96630D2}"/>
              </a:ext>
            </a:extLst>
          </p:cNvPr>
          <p:cNvSpPr/>
          <p:nvPr/>
        </p:nvSpPr>
        <p:spPr>
          <a:xfrm rot="5400000">
            <a:off x="7591612" y="2176245"/>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9DBA4CB2-55B8-AA4E-95E9-1BC84A63DF45}"/>
              </a:ext>
            </a:extLst>
          </p:cNvPr>
          <p:cNvSpPr txBox="1"/>
          <p:nvPr/>
        </p:nvSpPr>
        <p:spPr>
          <a:xfrm>
            <a:off x="8466346" y="2194993"/>
            <a:ext cx="2491388" cy="400110"/>
          </a:xfrm>
          <a:prstGeom prst="rect">
            <a:avLst/>
          </a:prstGeom>
          <a:noFill/>
        </p:spPr>
        <p:txBody>
          <a:bodyPr wrap="none" rtlCol="0">
            <a:spAutoFit/>
          </a:bodyPr>
          <a:lstStyle/>
          <a:p>
            <a:r>
              <a:rPr kumimoji="1" lang="ja-JP" altLang="en-US" sz="2000" dirty="0"/>
              <a:t>適応的スカラ化の開発</a:t>
            </a:r>
          </a:p>
        </p:txBody>
      </p:sp>
      <p:sp>
        <p:nvSpPr>
          <p:cNvPr id="5" name="二等辺三角形 4">
            <a:extLst>
              <a:ext uri="{FF2B5EF4-FFF2-40B4-BE49-F238E27FC236}">
                <a16:creationId xmlns:a16="http://schemas.microsoft.com/office/drawing/2014/main" id="{629941FD-13CE-549B-414A-6D0EA4415F3D}"/>
              </a:ext>
            </a:extLst>
          </p:cNvPr>
          <p:cNvSpPr/>
          <p:nvPr/>
        </p:nvSpPr>
        <p:spPr>
          <a:xfrm rot="5400000">
            <a:off x="7591612" y="3221901"/>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二等辺三角形 5">
            <a:extLst>
              <a:ext uri="{FF2B5EF4-FFF2-40B4-BE49-F238E27FC236}">
                <a16:creationId xmlns:a16="http://schemas.microsoft.com/office/drawing/2014/main" id="{DC58B157-4F54-274F-947C-8BD84E6672E5}"/>
              </a:ext>
            </a:extLst>
          </p:cNvPr>
          <p:cNvSpPr/>
          <p:nvPr/>
        </p:nvSpPr>
        <p:spPr>
          <a:xfrm rot="5400000">
            <a:off x="7591612" y="3221901"/>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二等辺三角形 6">
            <a:extLst>
              <a:ext uri="{FF2B5EF4-FFF2-40B4-BE49-F238E27FC236}">
                <a16:creationId xmlns:a16="http://schemas.microsoft.com/office/drawing/2014/main" id="{96ABB5B1-33F3-C42C-05B6-94A93BA13D2E}"/>
              </a:ext>
            </a:extLst>
          </p:cNvPr>
          <p:cNvSpPr/>
          <p:nvPr/>
        </p:nvSpPr>
        <p:spPr>
          <a:xfrm rot="5400000">
            <a:off x="7591612" y="4920121"/>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44948413-03F0-4DFF-14F4-DC753E6EA0B3}"/>
              </a:ext>
            </a:extLst>
          </p:cNvPr>
          <p:cNvSpPr txBox="1"/>
          <p:nvPr/>
        </p:nvSpPr>
        <p:spPr>
          <a:xfrm>
            <a:off x="5725989" y="3240649"/>
            <a:ext cx="1688653" cy="400110"/>
          </a:xfrm>
          <a:prstGeom prst="rect">
            <a:avLst/>
          </a:prstGeom>
          <a:noFill/>
        </p:spPr>
        <p:txBody>
          <a:bodyPr wrap="square" rtlCol="0">
            <a:spAutoFit/>
          </a:bodyPr>
          <a:lstStyle/>
          <a:p>
            <a:pPr algn="ctr"/>
            <a:r>
              <a:rPr kumimoji="1" lang="ja-JP" altLang="en-US" sz="2000" dirty="0"/>
              <a:t>小嶋さん検討</a:t>
            </a:r>
          </a:p>
        </p:txBody>
      </p:sp>
      <p:sp>
        <p:nvSpPr>
          <p:cNvPr id="24" name="テキスト ボックス 23">
            <a:extLst>
              <a:ext uri="{FF2B5EF4-FFF2-40B4-BE49-F238E27FC236}">
                <a16:creationId xmlns:a16="http://schemas.microsoft.com/office/drawing/2014/main" id="{6029E157-54C8-8EBF-F723-F6EFC5A182ED}"/>
              </a:ext>
            </a:extLst>
          </p:cNvPr>
          <p:cNvSpPr txBox="1"/>
          <p:nvPr/>
        </p:nvSpPr>
        <p:spPr>
          <a:xfrm>
            <a:off x="8046085" y="4784981"/>
            <a:ext cx="3635932" cy="707886"/>
          </a:xfrm>
          <a:prstGeom prst="rect">
            <a:avLst/>
          </a:prstGeom>
          <a:noFill/>
        </p:spPr>
        <p:txBody>
          <a:bodyPr wrap="none" rtlCol="0">
            <a:spAutoFit/>
          </a:bodyPr>
          <a:lstStyle/>
          <a:p>
            <a:pPr algn="ctr"/>
            <a:r>
              <a:rPr kumimoji="1" lang="ja-JP" altLang="en-US" sz="2000" dirty="0"/>
              <a:t>近傍生成における制約を考慮した</a:t>
            </a:r>
            <a:endParaRPr kumimoji="1" lang="en-US" altLang="ja-JP" sz="2000" dirty="0"/>
          </a:p>
          <a:p>
            <a:pPr algn="ctr"/>
            <a:r>
              <a:rPr kumimoji="1" lang="ja-JP" altLang="en-US" sz="2000" dirty="0"/>
              <a:t>上位解選択の導入</a:t>
            </a:r>
          </a:p>
        </p:txBody>
      </p:sp>
      <p:sp>
        <p:nvSpPr>
          <p:cNvPr id="25" name="テキスト ボックス 24">
            <a:extLst>
              <a:ext uri="{FF2B5EF4-FFF2-40B4-BE49-F238E27FC236}">
                <a16:creationId xmlns:a16="http://schemas.microsoft.com/office/drawing/2014/main" id="{923C72DF-2EDE-81A6-A518-526D0C0D44B2}"/>
              </a:ext>
            </a:extLst>
          </p:cNvPr>
          <p:cNvSpPr txBox="1"/>
          <p:nvPr/>
        </p:nvSpPr>
        <p:spPr>
          <a:xfrm>
            <a:off x="8466346" y="3240649"/>
            <a:ext cx="2496196" cy="400110"/>
          </a:xfrm>
          <a:prstGeom prst="rect">
            <a:avLst/>
          </a:prstGeom>
          <a:noFill/>
        </p:spPr>
        <p:txBody>
          <a:bodyPr wrap="none" rtlCol="0">
            <a:spAutoFit/>
          </a:bodyPr>
          <a:lstStyle/>
          <a:p>
            <a:r>
              <a:rPr kumimoji="1" lang="ja-JP" altLang="en-US" sz="2000" dirty="0"/>
              <a:t>スケール差の影響分析</a:t>
            </a:r>
          </a:p>
        </p:txBody>
      </p:sp>
      <p:cxnSp>
        <p:nvCxnSpPr>
          <p:cNvPr id="32" name="直線コネクタ 31">
            <a:extLst>
              <a:ext uri="{FF2B5EF4-FFF2-40B4-BE49-F238E27FC236}">
                <a16:creationId xmlns:a16="http://schemas.microsoft.com/office/drawing/2014/main" id="{68CD09F4-E933-AC81-C792-2A5FD6C84CA6}"/>
              </a:ext>
            </a:extLst>
          </p:cNvPr>
          <p:cNvCxnSpPr/>
          <p:nvPr/>
        </p:nvCxnSpPr>
        <p:spPr>
          <a:xfrm>
            <a:off x="5623312" y="1670633"/>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00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前年度・上期の成果を電気学会へ投稿したり、学会発表した。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367532570"/>
              </p:ext>
            </p:extLst>
          </p:nvPr>
        </p:nvGraphicFramePr>
        <p:xfrm>
          <a:off x="746113" y="1775500"/>
          <a:ext cx="10633044" cy="292608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800" dirty="0" err="1"/>
                        <a:t>Yasuda,Kumagai,Tamura,Yasuda</a:t>
                      </a:r>
                      <a:r>
                        <a:rPr kumimoji="1" lang="en-US" altLang="ja-JP" sz="1800" dirty="0"/>
                        <a:t>: “”,</a:t>
                      </a:r>
                      <a:r>
                        <a:rPr kumimoji="1" lang="ja-JP" altLang="en-US" sz="1800" dirty="0"/>
                        <a:t> </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309497">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小嶋・安田・熊谷・田村・安田：「有制約最適化問題のための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309497">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佐藤・熊谷・安田・田村・安田：「有制約最適化問題のための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3477800776"/>
              </p:ext>
            </p:extLst>
          </p:nvPr>
        </p:nvGraphicFramePr>
        <p:xfrm>
          <a:off x="746113" y="4964962"/>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ja-JP" altLang="en-US" sz="1800" dirty="0"/>
                        <a:t>有制約最適化のための制約条件の目的関数化と適応的重み調整を用いた</a:t>
                      </a:r>
                      <a:r>
                        <a:rPr lang="en-US" altLang="ja-JP" sz="1800" dirty="0"/>
                        <a:t>MOEA/D</a:t>
                      </a:r>
                      <a:r>
                        <a:rPr lang="ja-JP" altLang="en-US" sz="1800" dirty="0"/>
                        <a:t>」、電気学会 </a:t>
                      </a:r>
                      <a:r>
                        <a:rPr lang="en-US" altLang="ja-JP" sz="1800" dirty="0"/>
                        <a:t>C</a:t>
                      </a:r>
                      <a:r>
                        <a:rPr lang="ja-JP" altLang="en-US" sz="1800" dirty="0"/>
                        <a:t>部門誌、</a:t>
                      </a:r>
                      <a:r>
                        <a:rPr lang="en-US" altLang="ja-JP" sz="1800" dirty="0"/>
                        <a:t>Vol.143</a:t>
                      </a:r>
                      <a:r>
                        <a:rPr lang="ja-JP" altLang="en-US" sz="1800" dirty="0"/>
                        <a:t>（</a:t>
                      </a:r>
                      <a:r>
                        <a:rPr lang="en-US" altLang="ja-JP" sz="1800" dirty="0"/>
                        <a:t>2023</a:t>
                      </a:r>
                      <a:r>
                        <a:rPr lang="ja-JP" altLang="en-US" sz="1800" dirty="0"/>
                        <a:t>）</a:t>
                      </a:r>
                      <a:r>
                        <a:rPr lang="en-US" altLang="ja-JP" sz="1800" dirty="0"/>
                        <a:t>【</a:t>
                      </a:r>
                      <a:r>
                        <a:rPr lang="ja-JP" altLang="en-US" sz="1800" dirty="0"/>
                        <a:t>査読中</a:t>
                      </a:r>
                      <a:r>
                        <a:rPr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アルゴリズム要素検討</a:t>
            </a:r>
          </a:p>
        </p:txBody>
      </p:sp>
    </p:spTree>
    <p:extLst>
      <p:ext uri="{BB962C8B-B14F-4D97-AF65-F5344CB8AC3E}">
        <p14:creationId xmlns:p14="http://schemas.microsoft.com/office/powerpoint/2010/main" val="343679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プラント操業スケジューリング問題への適用 </a:t>
            </a:r>
          </a:p>
        </p:txBody>
      </p:sp>
    </p:spTree>
    <p:extLst>
      <p:ext uri="{BB962C8B-B14F-4D97-AF65-F5344CB8AC3E}">
        <p14:creationId xmlns:p14="http://schemas.microsoft.com/office/powerpoint/2010/main" val="437432029"/>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3658</TotalTime>
  <Words>5085</Words>
  <Application>Microsoft Office PowerPoint</Application>
  <PresentationFormat>ワイド画面</PresentationFormat>
  <Paragraphs>1254</Paragraphs>
  <Slides>35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Meiryo UI</vt:lpstr>
      <vt:lpstr>游ゴシック</vt:lpstr>
      <vt:lpstr>Arial</vt:lpstr>
      <vt:lpstr>Cambria Math</vt:lpstr>
      <vt:lpstr>Wingdings</vt:lpstr>
      <vt:lpstr>Yokogawa_Template_Standard</vt:lpstr>
      <vt:lpstr>共同研究の進捗報告と 今後の進め方のご相談</vt:lpstr>
      <vt:lpstr>今回のお打合せの目的と概要</vt:lpstr>
      <vt:lpstr>研究目的・内容</vt:lpstr>
      <vt:lpstr>アプローチ</vt:lpstr>
      <vt:lpstr>2022年度 共同研究　上期進捗</vt:lpstr>
      <vt:lpstr>成果概要</vt:lpstr>
      <vt:lpstr>アルゴリズム開発・検証の進捗</vt:lpstr>
      <vt:lpstr>外部発表</vt:lpstr>
      <vt:lpstr>合体アルゴリズムのスケジューリング問題への適用</vt:lpstr>
      <vt:lpstr>PowerPoint プレゼンテーション</vt:lpstr>
      <vt:lpstr>課題と検討項目</vt:lpstr>
      <vt:lpstr>PowerPoint プレゼンテーション</vt:lpstr>
      <vt:lpstr>PowerPoint プレゼンテーション</vt:lpstr>
      <vt:lpstr>制約対処法の進捗：新たな重み調整則</vt:lpstr>
      <vt:lpstr>制約対処法の進捗：性能検証</vt:lpstr>
      <vt:lpstr>近傍生成法の進捗：DEの検証</vt:lpstr>
      <vt:lpstr>近傍生成法の進捗：DEの改良</vt:lpstr>
      <vt:lpstr>まとめと課題</vt:lpstr>
      <vt:lpstr>制約対処法の課題</vt:lpstr>
      <vt:lpstr>近傍生成法の課題</vt:lpstr>
      <vt:lpstr>並列化の工夫</vt:lpstr>
      <vt:lpstr>合体アルゴリズムの性能評価</vt:lpstr>
      <vt:lpstr>合体アルゴリズムのスケジューリング問題への適用</vt:lpstr>
      <vt:lpstr>合体アルゴリズムの位置づけ</vt:lpstr>
      <vt:lpstr>2022年度 学生の研究体制</vt:lpstr>
      <vt:lpstr>2022年度 共同研究計画案</vt:lpstr>
      <vt:lpstr>まとめ</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588</cp:revision>
  <dcterms:created xsi:type="dcterms:W3CDTF">2022-01-26T00:23:42Z</dcterms:created>
  <dcterms:modified xsi:type="dcterms:W3CDTF">2022-10-06T17:39:16Z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