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0"/>
  </p:notesMasterIdLst>
  <p:sldIdLst>
    <p:sldId id="1578"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85" r:id="rId17"/>
    <p:sldId id="1586" r:id="rId18"/>
    <p:sldId id="1574" r:id="rId19"/>
    <p:sldId id="1575" r:id="rId20"/>
    <p:sldId id="1239" r:id="rId21"/>
    <p:sldId id="1231" r:id="rId22"/>
    <p:sldId id="1237" r:id="rId23"/>
    <p:sldId id="1238" r:id="rId24"/>
    <p:sldId id="1228" r:id="rId25"/>
    <p:sldId id="1556" r:id="rId26"/>
    <p:sldId id="1557" r:id="rId27"/>
    <p:sldId id="1564" r:id="rId28"/>
    <p:sldId id="1579" r:id="rId29"/>
    <p:sldId id="1580" r:id="rId30"/>
    <p:sldId id="1568" r:id="rId31"/>
    <p:sldId id="1566" r:id="rId32"/>
    <p:sldId id="1567" r:id="rId33"/>
    <p:sldId id="1569" r:id="rId34"/>
    <p:sldId id="1581" r:id="rId35"/>
    <p:sldId id="1582" r:id="rId36"/>
    <p:sldId id="1188" r:id="rId37"/>
    <p:sldId id="1202" r:id="rId38"/>
    <p:sldId id="1192" r:id="rId39"/>
    <p:sldId id="1193" r:id="rId40"/>
    <p:sldId id="1190" r:id="rId41"/>
    <p:sldId id="1191" r:id="rId42"/>
    <p:sldId id="1189" r:id="rId43"/>
    <p:sldId id="1571" r:id="rId44"/>
    <p:sldId id="256" r:id="rId45"/>
    <p:sldId id="258" r:id="rId46"/>
    <p:sldId id="263" r:id="rId47"/>
    <p:sldId id="260" r:id="rId48"/>
    <p:sldId id="262" r:id="rId49"/>
    <p:sldId id="1216" r:id="rId50"/>
    <p:sldId id="1215" r:id="rId51"/>
    <p:sldId id="1583" r:id="rId52"/>
    <p:sldId id="1584" r:id="rId53"/>
    <p:sldId id="1232" r:id="rId54"/>
    <p:sldId id="1233" r:id="rId55"/>
    <p:sldId id="1226" r:id="rId56"/>
    <p:sldId id="1227" r:id="rId57"/>
    <p:sldId id="1230" r:id="rId58"/>
    <p:sldId id="1235" r:id="rId59"/>
    <p:sldId id="1220" r:id="rId60"/>
    <p:sldId id="1221" r:id="rId61"/>
    <p:sldId id="1222" r:id="rId62"/>
    <p:sldId id="1223" r:id="rId63"/>
    <p:sldId id="1224" r:id="rId64"/>
    <p:sldId id="1225" r:id="rId65"/>
    <p:sldId id="1218" r:id="rId66"/>
    <p:sldId id="1219" r:id="rId67"/>
    <p:sldId id="1250" r:id="rId68"/>
    <p:sldId id="28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78" d="100"/>
          <a:sy n="78" d="100"/>
        </p:scale>
        <p:origin x="64" y="12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40</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9.png"/><Relationship Id="rId3" Type="http://schemas.openxmlformats.org/officeDocument/2006/relationships/image" Target="../media/image11.sv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15.svg"/><Relationship Id="rId10" Type="http://schemas.openxmlformats.org/officeDocument/2006/relationships/image" Target="../media/image26.svg"/><Relationship Id="rId4" Type="http://schemas.openxmlformats.org/officeDocument/2006/relationships/image" Target="../media/image14.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34.svg"/><Relationship Id="rId5" Type="http://schemas.openxmlformats.org/officeDocument/2006/relationships/image" Target="../media/image15.sv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14.png"/><Relationship Id="rId9" Type="http://schemas.openxmlformats.org/officeDocument/2006/relationships/image" Target="../media/image32.svg"/><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0.png"/><Relationship Id="rId7" Type="http://schemas.openxmlformats.org/officeDocument/2006/relationships/image" Target="../media/image520.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0.png"/><Relationship Id="rId1" Type="http://schemas.openxmlformats.org/officeDocument/2006/relationships/slideLayout" Target="../slideLayouts/slideLayout13.xml"/><Relationship Id="rId6" Type="http://schemas.openxmlformats.org/officeDocument/2006/relationships/image" Target="../media/image510.png"/><Relationship Id="rId5" Type="http://schemas.openxmlformats.org/officeDocument/2006/relationships/image" Target="../media/image500.png"/><Relationship Id="rId15" Type="http://schemas.openxmlformats.org/officeDocument/2006/relationships/image" Target="../media/image60.png"/><Relationship Id="rId4" Type="http://schemas.openxmlformats.org/officeDocument/2006/relationships/image" Target="../media/image490.png"/><Relationship Id="rId9" Type="http://schemas.openxmlformats.org/officeDocument/2006/relationships/image" Target="../media/image540.png"/><Relationship Id="rId1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13.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110.png"/></Relationships>
</file>

<file path=ppt/slides/_rels/slide54.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image" Target="../media/image61.emf"/><Relationship Id="rId1" Type="http://schemas.openxmlformats.org/officeDocument/2006/relationships/slideLayout" Target="../slideLayouts/slideLayout13.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55.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image" Target="../media/image67.png"/><Relationship Id="rId16" Type="http://schemas.openxmlformats.org/officeDocument/2006/relationships/image" Target="../media/image81.png"/><Relationship Id="rId1" Type="http://schemas.openxmlformats.org/officeDocument/2006/relationships/slideLayout" Target="../slideLayouts/slideLayout13.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a:t>
                      </a:r>
                      <a:r>
                        <a:rPr kumimoji="1" lang="ja-JP" altLang="en-US" sz="1800" b="0" i="0" u="none" strike="noStrike" cap="none" normalizeH="0" baseline="0">
                          <a:ln>
                            <a:noFill/>
                          </a:ln>
                          <a:solidFill>
                            <a:schemeClr val="tx1"/>
                          </a:solidFill>
                          <a:effectLst/>
                          <a:latin typeface="+mn-ea"/>
                          <a:ea typeface="+mn-ea"/>
                        </a:rPr>
                        <a:t>．講評・判定</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
        <p:nvSpPr>
          <p:cNvPr id="3" name="吹き出し: 四角形 2">
            <a:extLst>
              <a:ext uri="{FF2B5EF4-FFF2-40B4-BE49-F238E27FC236}">
                <a16:creationId xmlns:a16="http://schemas.microsoft.com/office/drawing/2014/main" id="{0E7C4577-0753-11F6-8BB4-FAE00303D739}"/>
              </a:ext>
            </a:extLst>
          </p:cNvPr>
          <p:cNvSpPr/>
          <p:nvPr/>
        </p:nvSpPr>
        <p:spPr>
          <a:xfrm>
            <a:off x="447817" y="178967"/>
            <a:ext cx="11642361" cy="886052"/>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残件：</a:t>
            </a:r>
            <a:r>
              <a:rPr kumimoji="1" lang="en-US" altLang="ja-JP" sz="1600" dirty="0">
                <a:solidFill>
                  <a:schemeClr val="tx1"/>
                </a:solidFill>
              </a:rPr>
              <a:t>p4(</a:t>
            </a:r>
            <a:r>
              <a:rPr kumimoji="1" lang="ja-JP" altLang="en-US" sz="1600" dirty="0">
                <a:solidFill>
                  <a:schemeClr val="tx1"/>
                </a:solidFill>
              </a:rPr>
              <a:t>総括</a:t>
            </a:r>
            <a:r>
              <a:rPr kumimoji="1" lang="en-US" altLang="ja-JP" sz="1600" dirty="0">
                <a:solidFill>
                  <a:schemeClr val="tx1"/>
                </a:solidFill>
              </a:rPr>
              <a:t>),p8(</a:t>
            </a:r>
            <a:r>
              <a:rPr kumimoji="1" lang="ja-JP" altLang="en-US" sz="1600" dirty="0">
                <a:solidFill>
                  <a:schemeClr val="tx1"/>
                </a:solidFill>
              </a:rPr>
              <a:t>スコープ</a:t>
            </a:r>
            <a:r>
              <a:rPr kumimoji="1" lang="en-US" altLang="ja-JP" sz="1600" dirty="0">
                <a:solidFill>
                  <a:schemeClr val="tx1"/>
                </a:solidFill>
              </a:rPr>
              <a:t>),p10-11(</a:t>
            </a:r>
            <a:r>
              <a:rPr kumimoji="1" lang="ja-JP" altLang="en-US" sz="1600" dirty="0">
                <a:solidFill>
                  <a:schemeClr val="tx1"/>
                </a:solidFill>
              </a:rPr>
              <a:t>スケジュール</a:t>
            </a:r>
            <a:r>
              <a:rPr kumimoji="1" lang="en-US" altLang="ja-JP" sz="1600" dirty="0">
                <a:solidFill>
                  <a:schemeClr val="tx1"/>
                </a:solidFill>
              </a:rPr>
              <a:t>),p15-19(</a:t>
            </a:r>
            <a:r>
              <a:rPr kumimoji="1" lang="ja-JP" altLang="en-US" sz="1600" dirty="0">
                <a:solidFill>
                  <a:schemeClr val="tx1"/>
                </a:solidFill>
              </a:rPr>
              <a:t>モデリング</a:t>
            </a:r>
            <a:r>
              <a:rPr kumimoji="1" lang="en-US" altLang="ja-JP" sz="1600" dirty="0">
                <a:solidFill>
                  <a:schemeClr val="tx1"/>
                </a:solidFill>
              </a:rPr>
              <a:t>),p26(</a:t>
            </a:r>
            <a:r>
              <a:rPr kumimoji="1" lang="ja-JP" altLang="en-US" sz="1600" dirty="0">
                <a:solidFill>
                  <a:schemeClr val="tx1"/>
                </a:solidFill>
              </a:rPr>
              <a:t>知見</a:t>
            </a:r>
            <a:r>
              <a:rPr kumimoji="1" lang="en-US" altLang="ja-JP" sz="1600" dirty="0">
                <a:solidFill>
                  <a:schemeClr val="tx1"/>
                </a:solidFill>
              </a:rPr>
              <a:t>),p28(</a:t>
            </a:r>
            <a:r>
              <a:rPr kumimoji="1" lang="ja-JP" altLang="en-US" sz="1600" dirty="0">
                <a:solidFill>
                  <a:schemeClr val="tx1"/>
                </a:solidFill>
              </a:rPr>
              <a:t>状況</a:t>
            </a:r>
            <a:r>
              <a:rPr kumimoji="1" lang="en-US" altLang="ja-JP" sz="1600" dirty="0">
                <a:solidFill>
                  <a:schemeClr val="tx1"/>
                </a:solidFill>
              </a:rPr>
              <a:t>),p29(</a:t>
            </a:r>
            <a:r>
              <a:rPr kumimoji="1" lang="ja-JP" altLang="en-US" sz="1600" dirty="0">
                <a:solidFill>
                  <a:schemeClr val="tx1"/>
                </a:solidFill>
              </a:rPr>
              <a:t>アウトプット</a:t>
            </a:r>
            <a:r>
              <a:rPr kumimoji="1" lang="en-US" altLang="ja-JP" sz="1600" dirty="0">
                <a:solidFill>
                  <a:schemeClr val="tx1"/>
                </a:solidFill>
              </a:rPr>
              <a:t>),p31(</a:t>
            </a:r>
            <a:r>
              <a:rPr kumimoji="1" lang="ja-JP" altLang="en-US" sz="1600" dirty="0">
                <a:solidFill>
                  <a:schemeClr val="tx1"/>
                </a:solidFill>
              </a:rPr>
              <a:t>リソース</a:t>
            </a:r>
            <a:r>
              <a:rPr kumimoji="1" lang="en-US" altLang="ja-JP" sz="1600" dirty="0">
                <a:solidFill>
                  <a:schemeClr val="tx1"/>
                </a:solidFill>
              </a:rPr>
              <a:t>),p33-35(</a:t>
            </a:r>
            <a:r>
              <a:rPr kumimoji="1" lang="ja-JP" altLang="en-US" sz="1600" dirty="0">
                <a:solidFill>
                  <a:schemeClr val="tx1"/>
                </a:solidFill>
              </a:rPr>
              <a:t>今後</a:t>
            </a:r>
            <a:r>
              <a:rPr kumimoji="1" lang="en-US" altLang="ja-JP" sz="1600" dirty="0">
                <a:solidFill>
                  <a:schemeClr val="tx1"/>
                </a:solidFill>
              </a:rPr>
              <a:t>)</a:t>
            </a:r>
          </a:p>
          <a:p>
            <a:r>
              <a:rPr kumimoji="1" lang="ja-JP" altLang="en-US" sz="1600" dirty="0">
                <a:solidFill>
                  <a:schemeClr val="tx1"/>
                </a:solidFill>
              </a:rPr>
              <a:t>⇒総括、スケジュール、アウトプット、リソースなど、確実に埋める箇所を優先してください。スコープ、モデリング、知見、状況、今後のスライドは相談しつつ確定していきましょう。</a:t>
            </a:r>
            <a:endParaRPr kumimoji="1" lang="en-US" altLang="ja-JP" sz="1600" dirty="0">
              <a:solidFill>
                <a:schemeClr val="tx1"/>
              </a:solidFill>
            </a:endParaRPr>
          </a:p>
        </p:txBody>
      </p:sp>
    </p:spTree>
    <p:extLst>
      <p:ext uri="{BB962C8B-B14F-4D97-AF65-F5344CB8AC3E}">
        <p14:creationId xmlns:p14="http://schemas.microsoft.com/office/powerpoint/2010/main" val="42017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
        <p:nvSpPr>
          <p:cNvPr id="37" name="正方形/長方形 36">
            <a:extLst>
              <a:ext uri="{FF2B5EF4-FFF2-40B4-BE49-F238E27FC236}">
                <a16:creationId xmlns:a16="http://schemas.microsoft.com/office/drawing/2014/main" id="{D1DA7441-5C2E-5AB9-3DC0-8166F7EFB931}"/>
              </a:ext>
            </a:extLst>
          </p:cNvPr>
          <p:cNvSpPr/>
          <p:nvPr/>
        </p:nvSpPr>
        <p:spPr>
          <a:xfrm>
            <a:off x="10036579" y="124922"/>
            <a:ext cx="1880601" cy="51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solidFill>
                  <a:schemeClr val="tx1"/>
                </a:solidFill>
              </a:rPr>
              <a:t>要作成</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8">
            <a:extLst>
              <a:ext uri="{FF2B5EF4-FFF2-40B4-BE49-F238E27FC236}">
                <a16:creationId xmlns:a16="http://schemas.microsoft.com/office/drawing/2014/main" id="{978753CD-C4E8-C938-01D8-D7B8114B68BC}"/>
              </a:ext>
            </a:extLst>
          </p:cNvPr>
          <p:cNvSpPr/>
          <p:nvPr/>
        </p:nvSpPr>
        <p:spPr>
          <a:xfrm>
            <a:off x="517056" y="2110078"/>
            <a:ext cx="6607086" cy="39920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16FCC7C-E0DE-A557-5AC1-961AAFE6B90F}"/>
              </a:ext>
            </a:extLst>
          </p:cNvPr>
          <p:cNvSpPr/>
          <p:nvPr/>
        </p:nvSpPr>
        <p:spPr>
          <a:xfrm flipV="1">
            <a:off x="3985517" y="5306341"/>
            <a:ext cx="2932518" cy="50539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a:extLst>
              <a:ext uri="{FF2B5EF4-FFF2-40B4-BE49-F238E27FC236}">
                <a16:creationId xmlns:a16="http://schemas.microsoft.com/office/drawing/2014/main" id="{589917F8-9391-2A9A-8FCB-C67C59753DEB}"/>
              </a:ext>
            </a:extLst>
          </p:cNvPr>
          <p:cNvSpPr/>
          <p:nvPr/>
        </p:nvSpPr>
        <p:spPr>
          <a:xfrm flipV="1">
            <a:off x="693964" y="2609487"/>
            <a:ext cx="6224071" cy="17361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E9AA294B-3F74-6973-8F30-9E08592CCF62}"/>
              </a:ext>
            </a:extLst>
          </p:cNvPr>
          <p:cNvSpPr/>
          <p:nvPr/>
        </p:nvSpPr>
        <p:spPr>
          <a:xfrm rot="10800000" flipV="1">
            <a:off x="687276" y="2257787"/>
            <a:ext cx="1722915" cy="35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連携最適テーマ</a:t>
            </a:r>
          </a:p>
        </p:txBody>
      </p:sp>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862109" y="2110078"/>
            <a:ext cx="1963280" cy="20128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t="22188" b="34855"/>
          <a:stretch/>
        </p:blipFill>
        <p:spPr>
          <a:xfrm>
            <a:off x="2581006" y="1889933"/>
            <a:ext cx="2115141" cy="36809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33175" y="1598518"/>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9135745" y="3262313"/>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878305" y="3278640"/>
            <a:ext cx="730969" cy="276999"/>
          </a:xfrm>
          <a:prstGeom prst="rect">
            <a:avLst/>
          </a:prstGeom>
          <a:no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1609274" y="2870720"/>
            <a:ext cx="1073888" cy="54642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2683162" y="2732220"/>
            <a:ext cx="3848811" cy="276999"/>
          </a:xfrm>
          <a:prstGeom prst="rect">
            <a:avLst/>
          </a:prstGeom>
          <a:noFill/>
        </p:spPr>
        <p:txBody>
          <a:bodyPr wrap="none" lIns="0" tIns="0" rIns="0" bIns="0" rtlCol="0">
            <a:spAutoFit/>
          </a:bodyPr>
          <a:lstStyle/>
          <a:p>
            <a:r>
              <a:rPr kumimoji="1" lang="ja-JP" altLang="en-US" dirty="0"/>
              <a:t>モデリング技術：鵜飼、熊谷、征矢、井本</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2683162" y="3282281"/>
            <a:ext cx="1846659" cy="276999"/>
          </a:xfrm>
          <a:prstGeom prst="rect">
            <a:avLst/>
          </a:prstGeom>
          <a:noFill/>
        </p:spPr>
        <p:txBody>
          <a:bodyPr wrap="none" lIns="0" tIns="0" rIns="0" bIns="0" rtlCol="0">
            <a:spAutoFit/>
          </a:bodyPr>
          <a:lstStyle/>
          <a:p>
            <a:r>
              <a:rPr kumimoji="1" lang="ja-JP" altLang="en-US" dirty="0"/>
              <a:t>最適化技術：熊谷</a:t>
            </a:r>
          </a:p>
        </p:txBody>
      </p:sp>
      <p:sp>
        <p:nvSpPr>
          <p:cNvPr id="53" name="テキスト ボックス 52">
            <a:extLst>
              <a:ext uri="{FF2B5EF4-FFF2-40B4-BE49-F238E27FC236}">
                <a16:creationId xmlns:a16="http://schemas.microsoft.com/office/drawing/2014/main" id="{FD0BD03D-4709-E0EC-77A7-69106A267E0D}"/>
              </a:ext>
            </a:extLst>
          </p:cNvPr>
          <p:cNvSpPr txBox="1"/>
          <p:nvPr/>
        </p:nvSpPr>
        <p:spPr>
          <a:xfrm>
            <a:off x="2683162" y="3731041"/>
            <a:ext cx="3518592" cy="523220"/>
          </a:xfrm>
          <a:prstGeom prst="rect">
            <a:avLst/>
          </a:prstGeom>
          <a:noFill/>
        </p:spPr>
        <p:txBody>
          <a:bodyPr wrap="none" lIns="0" tIns="0" rIns="0" bIns="0" rtlCol="0">
            <a:spAutoFit/>
          </a:bodyPr>
          <a:lstStyle/>
          <a:p>
            <a:r>
              <a:rPr kumimoji="1" lang="ja-JP" altLang="en-US" dirty="0"/>
              <a:t>技術アドバイス、</a:t>
            </a:r>
            <a:r>
              <a:rPr kumimoji="1" lang="en-US" altLang="ja-JP" dirty="0"/>
              <a:t>FS</a:t>
            </a:r>
            <a:r>
              <a:rPr kumimoji="1" lang="ja-JP" altLang="en-US" dirty="0"/>
              <a:t>・実証実験実施：</a:t>
            </a:r>
            <a:endParaRPr kumimoji="1" lang="en-US" altLang="ja-JP" dirty="0"/>
          </a:p>
          <a:p>
            <a:r>
              <a:rPr kumimoji="1" lang="ja-JP" altLang="en-US" sz="1600" dirty="0"/>
              <a:t>熊谷、征矢、井本（</a:t>
            </a:r>
            <a:r>
              <a:rPr kumimoji="1" lang="en-US" altLang="ja-JP" sz="1600" dirty="0"/>
              <a:t>RO</a:t>
            </a:r>
            <a:r>
              <a:rPr kumimoji="1" lang="ja-JP" altLang="en-US" sz="1600" dirty="0"/>
              <a:t>モデリング）</a:t>
            </a:r>
            <a:endParaRPr kumimoji="1" lang="en-US" altLang="ja-JP" sz="1600" dirty="0"/>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073016" y="2713190"/>
            <a:ext cx="655629" cy="307777"/>
          </a:xfrm>
          <a:prstGeom prst="rect">
            <a:avLst/>
          </a:prstGeom>
          <a:noFill/>
        </p:spPr>
        <p:txBody>
          <a:bodyPr wrap="none" lIns="0" tIns="0" rIns="0" bIns="0" rtlCol="0">
            <a:spAutoFit/>
          </a:bodyPr>
          <a:lstStyle/>
          <a:p>
            <a:r>
              <a:rPr kumimoji="1" lang="ja-JP" altLang="en-US" sz="2000" dirty="0"/>
              <a:t>計</a:t>
            </a:r>
            <a:r>
              <a:rPr kumimoji="1" lang="en-US" altLang="ja-JP" sz="2000" dirty="0"/>
              <a:t>5</a:t>
            </a:r>
            <a:r>
              <a:rPr kumimoji="1" lang="ja-JP" altLang="en-US" sz="2000" dirty="0"/>
              <a:t>名</a:t>
            </a:r>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1609274" y="3417140"/>
            <a:ext cx="1073888" cy="57551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9447" y="3107166"/>
            <a:ext cx="1114715" cy="2695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507479" y="2740089"/>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8268882" y="4700796"/>
            <a:ext cx="3648298" cy="755504"/>
          </a:xfrm>
          <a:prstGeom prst="wedgeRectCallout">
            <a:avLst>
              <a:gd name="adj1" fmla="val -18485"/>
              <a:gd name="adj2" fmla="val -1198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
        <p:nvSpPr>
          <p:cNvPr id="6" name="テキスト ボックス 5">
            <a:extLst>
              <a:ext uri="{FF2B5EF4-FFF2-40B4-BE49-F238E27FC236}">
                <a16:creationId xmlns:a16="http://schemas.microsoft.com/office/drawing/2014/main" id="{5747E6E0-9D76-25BF-5EFD-FD188E32B23D}"/>
              </a:ext>
            </a:extLst>
          </p:cNvPr>
          <p:cNvSpPr txBox="1"/>
          <p:nvPr/>
        </p:nvSpPr>
        <p:spPr>
          <a:xfrm>
            <a:off x="517054" y="866885"/>
            <a:ext cx="11149710" cy="923330"/>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kumimoji="1" lang="en" altLang="ja-JP" sz="2400" b="1" dirty="0"/>
              <a:t>Operational Excellence Gr.</a:t>
            </a:r>
            <a:r>
              <a:rPr kumimoji="1" lang="ja-JP" altLang="en-US" sz="2400" b="1" dirty="0"/>
              <a:t>の最適化チームメンバーと技術開発・検証を実施。</a:t>
            </a:r>
            <a:endParaRPr kumimoji="1" lang="en-US" altLang="ja-JP" sz="2400" b="1" dirty="0"/>
          </a:p>
          <a:p>
            <a:pPr marL="800100" lvl="1" indent="-342900">
              <a:spcBef>
                <a:spcPts val="1200"/>
              </a:spcBef>
              <a:buClr>
                <a:schemeClr val="bg1">
                  <a:lumMod val="50000"/>
                </a:schemeClr>
              </a:buClr>
              <a:buFont typeface="Wingdings" panose="05000000000000000000" pitchFamily="2" charset="2"/>
              <a:buChar char="u"/>
            </a:pPr>
            <a:r>
              <a:rPr kumimoji="1" lang="ja-JP" altLang="en-US" sz="2000" dirty="0"/>
              <a:t>最適化技術の開発は、東京都立大と共同研究を締結して実施</a:t>
            </a:r>
          </a:p>
        </p:txBody>
      </p:sp>
      <p:cxnSp>
        <p:nvCxnSpPr>
          <p:cNvPr id="12" name="直線コネクタ 11">
            <a:extLst>
              <a:ext uri="{FF2B5EF4-FFF2-40B4-BE49-F238E27FC236}">
                <a16:creationId xmlns:a16="http://schemas.microsoft.com/office/drawing/2014/main" id="{193F3ADF-C20E-C66D-0429-231F2C1F342D}"/>
              </a:ext>
            </a:extLst>
          </p:cNvPr>
          <p:cNvCxnSpPr>
            <a:cxnSpLocks/>
            <a:stCxn id="48" idx="3"/>
            <a:endCxn id="51" idx="1"/>
          </p:cNvCxnSpPr>
          <p:nvPr/>
        </p:nvCxnSpPr>
        <p:spPr>
          <a:xfrm>
            <a:off x="1609274" y="3417140"/>
            <a:ext cx="1073888" cy="364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0E12CD5-FD22-4165-5841-CBF84C20DEBE}"/>
              </a:ext>
            </a:extLst>
          </p:cNvPr>
          <p:cNvSpPr/>
          <p:nvPr/>
        </p:nvSpPr>
        <p:spPr>
          <a:xfrm>
            <a:off x="693965" y="4957897"/>
            <a:ext cx="2784022" cy="353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b="1"/>
              <a:t>Water Sustainability Gr.</a:t>
            </a:r>
            <a:endParaRPr kumimoji="1" lang="ja-JP" altLang="en-US" sz="1800" b="1" dirty="0"/>
          </a:p>
        </p:txBody>
      </p:sp>
      <p:sp>
        <p:nvSpPr>
          <p:cNvPr id="31" name="正方形/長方形 30">
            <a:extLst>
              <a:ext uri="{FF2B5EF4-FFF2-40B4-BE49-F238E27FC236}">
                <a16:creationId xmlns:a16="http://schemas.microsoft.com/office/drawing/2014/main" id="{5FD2B336-C7C2-7805-5C2D-5217162B0AAD}"/>
              </a:ext>
            </a:extLst>
          </p:cNvPr>
          <p:cNvSpPr/>
          <p:nvPr/>
        </p:nvSpPr>
        <p:spPr>
          <a:xfrm>
            <a:off x="3977354" y="4957897"/>
            <a:ext cx="1966245" cy="3537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リサイクル化学</a:t>
            </a:r>
            <a:r>
              <a:rPr kumimoji="1" lang="en-US" altLang="ja-JP" b="1" dirty="0">
                <a:solidFill>
                  <a:schemeClr val="bg1"/>
                </a:solidFill>
              </a:rPr>
              <a:t>Tm</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20B897F7-FC5F-311E-4FEB-991579875923}"/>
              </a:ext>
            </a:extLst>
          </p:cNvPr>
          <p:cNvSpPr txBox="1"/>
          <p:nvPr/>
        </p:nvSpPr>
        <p:spPr>
          <a:xfrm>
            <a:off x="1420509" y="5435929"/>
            <a:ext cx="1503617" cy="246221"/>
          </a:xfrm>
          <a:prstGeom prst="rect">
            <a:avLst/>
          </a:prstGeom>
          <a:noFill/>
        </p:spPr>
        <p:txBody>
          <a:bodyPr wrap="none" lIns="0" tIns="0" rIns="0" bIns="0" rtlCol="0">
            <a:spAutoFit/>
          </a:bodyPr>
          <a:lstStyle/>
          <a:p>
            <a:r>
              <a:rPr kumimoji="1" lang="ja-JP" altLang="en-US" sz="1600" dirty="0"/>
              <a:t>松井、川田、小西</a:t>
            </a:r>
          </a:p>
        </p:txBody>
      </p:sp>
      <p:sp>
        <p:nvSpPr>
          <p:cNvPr id="36" name="矢印: 下 35">
            <a:extLst>
              <a:ext uri="{FF2B5EF4-FFF2-40B4-BE49-F238E27FC236}">
                <a16:creationId xmlns:a16="http://schemas.microsoft.com/office/drawing/2014/main" id="{BF800140-E211-7779-86E4-AFA6DF150624}"/>
              </a:ext>
            </a:extLst>
          </p:cNvPr>
          <p:cNvSpPr/>
          <p:nvPr/>
        </p:nvSpPr>
        <p:spPr>
          <a:xfrm>
            <a:off x="3661776" y="4493184"/>
            <a:ext cx="288446" cy="36368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4E9E6DB4-9A83-DE2D-63D2-54360CBD77FF}"/>
              </a:ext>
            </a:extLst>
          </p:cNvPr>
          <p:cNvSpPr txBox="1"/>
          <p:nvPr/>
        </p:nvSpPr>
        <p:spPr>
          <a:xfrm>
            <a:off x="4013721" y="4543146"/>
            <a:ext cx="1306010" cy="276999"/>
          </a:xfrm>
          <a:prstGeom prst="rect">
            <a:avLst/>
          </a:prstGeom>
          <a:noFill/>
        </p:spPr>
        <p:txBody>
          <a:bodyPr wrap="square" lIns="0" tIns="0" rIns="0" bIns="0" rtlCol="0">
            <a:spAutoFit/>
          </a:bodyPr>
          <a:lstStyle/>
          <a:p>
            <a:pPr algn="ctr"/>
            <a:r>
              <a:rPr kumimoji="1" lang="ja-JP" altLang="en-US" dirty="0"/>
              <a:t>技術検証先</a:t>
            </a:r>
          </a:p>
        </p:txBody>
      </p:sp>
      <p:sp>
        <p:nvSpPr>
          <p:cNvPr id="43" name="テキスト ボックス 42">
            <a:extLst>
              <a:ext uri="{FF2B5EF4-FFF2-40B4-BE49-F238E27FC236}">
                <a16:creationId xmlns:a16="http://schemas.microsoft.com/office/drawing/2014/main" id="{B117DE5E-D9C1-32FA-BEAA-024CBA25601A}"/>
              </a:ext>
            </a:extLst>
          </p:cNvPr>
          <p:cNvSpPr txBox="1"/>
          <p:nvPr/>
        </p:nvSpPr>
        <p:spPr>
          <a:xfrm>
            <a:off x="4244016" y="5435929"/>
            <a:ext cx="2391680" cy="246221"/>
          </a:xfrm>
          <a:prstGeom prst="rect">
            <a:avLst/>
          </a:prstGeom>
          <a:noFill/>
        </p:spPr>
        <p:txBody>
          <a:bodyPr wrap="none" lIns="0" tIns="0" rIns="0" bIns="0" rtlCol="0">
            <a:spAutoFit/>
          </a:bodyPr>
          <a:lstStyle/>
          <a:p>
            <a:r>
              <a:rPr kumimoji="1" lang="ja-JP" altLang="en-US" sz="1600" dirty="0"/>
              <a:t>竹中、青木、神田、王、武田</a:t>
            </a:r>
            <a:endParaRPr kumimoji="1" lang="en-US" altLang="ja-JP" sz="1400" dirty="0"/>
          </a:p>
        </p:txBody>
      </p:sp>
      <p:sp>
        <p:nvSpPr>
          <p:cNvPr id="46" name="正方形/長方形 45">
            <a:extLst>
              <a:ext uri="{FF2B5EF4-FFF2-40B4-BE49-F238E27FC236}">
                <a16:creationId xmlns:a16="http://schemas.microsoft.com/office/drawing/2014/main" id="{6DF6A473-66D8-CF26-3ADD-386DD7A93832}"/>
              </a:ext>
            </a:extLst>
          </p:cNvPr>
          <p:cNvSpPr/>
          <p:nvPr/>
        </p:nvSpPr>
        <p:spPr>
          <a:xfrm flipV="1">
            <a:off x="706058" y="5306341"/>
            <a:ext cx="2932518" cy="50539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982" y="5043587"/>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1022686726"/>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5181170" y="4840951"/>
                <a:ext cx="831715" cy="307777"/>
              </a:xfrm>
              <a:prstGeom prst="rect">
                <a:avLst/>
              </a:prstGeom>
              <a:noFill/>
            </p:spPr>
            <p:txBody>
              <a:bodyPr wrap="square" rtlCol="0" anchor="ctr">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5181170" y="4840951"/>
                <a:ext cx="831715" cy="307777"/>
              </a:xfrm>
              <a:prstGeom prst="rect">
                <a:avLst/>
              </a:prstGeom>
              <a:blipFill>
                <a:blip r:embed="rId8"/>
                <a:stretch>
                  <a:fillRect l="-1471" t="-1961" r="-22059"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3907" y="3413409"/>
            <a:ext cx="464901" cy="464901"/>
          </a:xfrm>
          <a:prstGeom prst="rect">
            <a:avLst/>
          </a:prstGeom>
        </p:spPr>
      </p:pic>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646042" y="294832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646042" y="2948325"/>
                <a:ext cx="655257" cy="307777"/>
              </a:xfrm>
              <a:prstGeom prst="rect">
                <a:avLst/>
              </a:prstGeom>
              <a:blipFill>
                <a:blip r:embed="rId9"/>
                <a:stretch>
                  <a:fillRect l="-1852"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904631" y="2946224"/>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904631" y="2946224"/>
                <a:ext cx="959362" cy="307777"/>
              </a:xfrm>
              <a:prstGeom prst="rect">
                <a:avLst/>
              </a:prstGeom>
              <a:blipFill>
                <a:blip r:embed="rId10"/>
                <a:stretch>
                  <a:fillRect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904631" y="3491971"/>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904631" y="3491971"/>
                <a:ext cx="959362" cy="307777"/>
              </a:xfrm>
              <a:prstGeom prst="rect">
                <a:avLst/>
              </a:prstGeom>
              <a:blipFill>
                <a:blip r:embed="rId11"/>
                <a:stretch>
                  <a:fillRect t="-4000" r="-11465"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4313" y="2840519"/>
            <a:ext cx="522948" cy="522948"/>
          </a:xfrm>
          <a:prstGeom prst="rect">
            <a:avLst/>
          </a:prstGeom>
        </p:spPr>
      </p:pic>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4497" y="5097120"/>
            <a:ext cx="391330" cy="391330"/>
          </a:xfrm>
          <a:prstGeom prst="rect">
            <a:avLst/>
          </a:prstGeom>
        </p:spPr>
      </p:pic>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F2300B-E3E2-9C7D-EBB0-785C0273C994}"/>
                  </a:ext>
                </a:extLst>
              </p:cNvPr>
              <p:cNvSpPr txBox="1"/>
              <p:nvPr/>
            </p:nvSpPr>
            <p:spPr>
              <a:xfrm>
                <a:off x="3168912" y="4840950"/>
                <a:ext cx="657227" cy="307777"/>
              </a:xfrm>
              <a:prstGeom prst="rect">
                <a:avLst/>
              </a:prstGeom>
              <a:noFill/>
            </p:spPr>
            <p:txBody>
              <a:bodyPr wrap="square" rtlCol="0" anchor="ctr">
                <a:spAutoFit/>
              </a:bodyPr>
              <a:lstStyle/>
              <a:p>
                <a:pPr algn="ctr"/>
                <a:r>
                  <a:rPr kumimoji="1" lang="ja-JP" altLang="en-US" sz="1400" dirty="0"/>
                  <a:t>偏差</a:t>
                </a:r>
                <a14:m>
                  <m:oMath xmlns:m="http://schemas.openxmlformats.org/officeDocument/2006/math">
                    <m:r>
                      <a:rPr kumimoji="1" lang="en-US" altLang="ja-JP" sz="1400" b="0" i="1" smtClean="0">
                        <a:latin typeface="Cambria Math" panose="02040503050406030204" pitchFamily="18" charset="0"/>
                      </a:rPr>
                      <m:t>𝑒</m:t>
                    </m:r>
                  </m:oMath>
                </a14:m>
                <a:endParaRPr kumimoji="1" lang="ja-JP" altLang="en-US" sz="1400" dirty="0"/>
              </a:p>
            </p:txBody>
          </p:sp>
        </mc:Choice>
        <mc:Fallback xmlns="">
          <p:sp>
            <p:nvSpPr>
              <p:cNvPr id="49" name="テキスト ボックス 48">
                <a:extLst>
                  <a:ext uri="{FF2B5EF4-FFF2-40B4-BE49-F238E27FC236}">
                    <a16:creationId xmlns:a16="http://schemas.microsoft.com/office/drawing/2014/main" id="{01F2300B-E3E2-9C7D-EBB0-785C0273C994}"/>
                  </a:ext>
                </a:extLst>
              </p:cNvPr>
              <p:cNvSpPr txBox="1">
                <a:spLocks noRot="1" noChangeAspect="1" noMove="1" noResize="1" noEditPoints="1" noAdjustHandles="1" noChangeArrowheads="1" noChangeShapeType="1" noTextEdit="1"/>
              </p:cNvSpPr>
              <p:nvPr/>
            </p:nvSpPr>
            <p:spPr>
              <a:xfrm>
                <a:off x="3168912" y="4840950"/>
                <a:ext cx="657227" cy="307777"/>
              </a:xfrm>
              <a:prstGeom prst="rect">
                <a:avLst/>
              </a:prstGeom>
              <a:blipFill>
                <a:blip r:embed="rId12"/>
                <a:stretch>
                  <a:fillRect l="-926"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908249" y="4840951"/>
                <a:ext cx="1037235" cy="307777"/>
              </a:xfrm>
              <a:prstGeom prst="rect">
                <a:avLst/>
              </a:prstGeom>
              <a:noFill/>
            </p:spPr>
            <p:txBody>
              <a:bodyPr wrap="square" rtlCol="0" anchor="ctr">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908249" y="4840951"/>
                <a:ext cx="1037235"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6371" y="4940104"/>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207273" y="5292785"/>
            <a:ext cx="40722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272734" y="5291811"/>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164734" y="5238785"/>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5005827" y="5292785"/>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16248" y="523878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24248" y="5292785"/>
            <a:ext cx="38073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651282" y="5291811"/>
            <a:ext cx="564966"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244491" y="4372542"/>
            <a:ext cx="12700" cy="1948486"/>
          </a:xfrm>
          <a:prstGeom prst="bentConnector3">
            <a:avLst>
              <a:gd name="adj1" fmla="val 246977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75822" y="5315500"/>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75822" y="5315500"/>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82765" y="501312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82765" y="5013127"/>
                <a:ext cx="271299" cy="307777"/>
              </a:xfrm>
              <a:prstGeom prst="rect">
                <a:avLst/>
              </a:prstGeom>
              <a:blipFill>
                <a:blip r:embed="rId15"/>
                <a:stretch>
                  <a:fillRect l="-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473625" y="4840951"/>
                <a:ext cx="632527" cy="307777"/>
              </a:xfrm>
              <a:prstGeom prst="rect">
                <a:avLst/>
              </a:prstGeom>
              <a:noFill/>
            </p:spPr>
            <p:txBody>
              <a:bodyPr wrap="square" rtlCol="0" anchor="ctr">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473625" y="4840951"/>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ただし、外挿の扱いの説明をどうするか。</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モデルの使い方が違うので、入出力と合わせた図で示したが、目標値に追従するグラフで示す方法も誤差や偏差を直接示せるのであり得るかも。</a:t>
            </a:r>
          </a:p>
        </p:txBody>
      </p:sp>
      <p:cxnSp>
        <p:nvCxnSpPr>
          <p:cNvPr id="12" name="直線矢印コネクタ 11">
            <a:extLst>
              <a:ext uri="{FF2B5EF4-FFF2-40B4-BE49-F238E27FC236}">
                <a16:creationId xmlns:a16="http://schemas.microsoft.com/office/drawing/2014/main" id="{972CF509-65A4-D394-0C7F-7649F69CF16A}"/>
              </a:ext>
            </a:extLst>
          </p:cNvPr>
          <p:cNvCxnSpPr>
            <a:cxnSpLocks/>
            <a:stCxn id="40" idx="3"/>
            <a:endCxn id="43" idx="1"/>
          </p:cNvCxnSpPr>
          <p:nvPr/>
        </p:nvCxnSpPr>
        <p:spPr>
          <a:xfrm flipV="1">
            <a:off x="3301299" y="3101993"/>
            <a:ext cx="553014" cy="221"/>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68A92D-6513-63A1-11E8-6921E91C16EC}"/>
              </a:ext>
            </a:extLst>
          </p:cNvPr>
          <p:cNvCxnSpPr>
            <a:cxnSpLocks/>
            <a:stCxn id="43" idx="3"/>
            <a:endCxn id="41" idx="1"/>
          </p:cNvCxnSpPr>
          <p:nvPr/>
        </p:nvCxnSpPr>
        <p:spPr>
          <a:xfrm flipV="1">
            <a:off x="4377261" y="3100113"/>
            <a:ext cx="527370" cy="188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0D2B13E-B498-CC5A-73DA-ABE8815CDC91}"/>
              </a:ext>
            </a:extLst>
          </p:cNvPr>
          <p:cNvCxnSpPr>
            <a:cxnSpLocks/>
            <a:stCxn id="40" idx="2"/>
            <a:endCxn id="29" idx="1"/>
          </p:cNvCxnSpPr>
          <p:nvPr/>
        </p:nvCxnSpPr>
        <p:spPr>
          <a:xfrm rot="16200000" flipH="1">
            <a:off x="3233910" y="2995863"/>
            <a:ext cx="389758" cy="910236"/>
          </a:xfrm>
          <a:prstGeom prst="bentConnector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C875E74-2B82-D904-B256-73C8693AD22B}"/>
              </a:ext>
            </a:extLst>
          </p:cNvPr>
          <p:cNvCxnSpPr>
            <a:cxnSpLocks/>
            <a:stCxn id="29" idx="3"/>
            <a:endCxn id="42" idx="1"/>
          </p:cNvCxnSpPr>
          <p:nvPr/>
        </p:nvCxnSpPr>
        <p:spPr>
          <a:xfrm>
            <a:off x="4348808" y="3645860"/>
            <a:ext cx="555823"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吹き出し: 円形 5">
            <a:extLst>
              <a:ext uri="{FF2B5EF4-FFF2-40B4-BE49-F238E27FC236}">
                <a16:creationId xmlns:a16="http://schemas.microsoft.com/office/drawing/2014/main" id="{6B9F3C42-52F7-155C-B7F5-917417AE3E4C}"/>
              </a:ext>
            </a:extLst>
          </p:cNvPr>
          <p:cNvSpPr/>
          <p:nvPr/>
        </p:nvSpPr>
        <p:spPr>
          <a:xfrm>
            <a:off x="5623001" y="3208742"/>
            <a:ext cx="1063545" cy="296808"/>
          </a:xfrm>
          <a:prstGeom prst="wedgeEllipseCallout">
            <a:avLst>
              <a:gd name="adj1" fmla="val -62498"/>
              <a:gd name="adj2" fmla="val 30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7" name="吹き出し: 円形 6">
            <a:extLst>
              <a:ext uri="{FF2B5EF4-FFF2-40B4-BE49-F238E27FC236}">
                <a16:creationId xmlns:a16="http://schemas.microsoft.com/office/drawing/2014/main" id="{63DD7AFF-E877-1AF5-E501-B593A2525F2F}"/>
              </a:ext>
            </a:extLst>
          </p:cNvPr>
          <p:cNvSpPr/>
          <p:nvPr/>
        </p:nvSpPr>
        <p:spPr>
          <a:xfrm>
            <a:off x="3062437" y="5715342"/>
            <a:ext cx="1063545" cy="296808"/>
          </a:xfrm>
          <a:prstGeom prst="wedgeEllipseCallout">
            <a:avLst>
              <a:gd name="adj1" fmla="val -8764"/>
              <a:gd name="adj2" fmla="val -1647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544564317"/>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5070083" y="362015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5070083" y="3620155"/>
                <a:ext cx="655257" cy="307777"/>
              </a:xfrm>
              <a:prstGeom prst="rect">
                <a:avLst/>
              </a:prstGeom>
              <a:blipFill>
                <a:blip r:embed="rId6"/>
                <a:stretch>
                  <a:fillRect l="-1869" t="-4000" b="-20000"/>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2DE393B6-AA54-CA4E-737A-96C14B9CAF26}"/>
              </a:ext>
            </a:extLst>
          </p:cNvPr>
          <p:cNvSpPr txBox="1"/>
          <p:nvPr/>
        </p:nvSpPr>
        <p:spPr>
          <a:xfrm>
            <a:off x="3569683" y="3103545"/>
            <a:ext cx="767028" cy="307777"/>
          </a:xfrm>
          <a:prstGeom prst="rect">
            <a:avLst/>
          </a:prstGeom>
          <a:noFill/>
        </p:spPr>
        <p:txBody>
          <a:bodyPr wrap="square" rtlCol="0">
            <a:spAutoFit/>
          </a:bodyPr>
          <a:lstStyle/>
          <a:p>
            <a:pPr algn="ctr"/>
            <a:r>
              <a:rPr kumimoji="1" lang="ja-JP" altLang="en-US" sz="1400" dirty="0"/>
              <a:t>実績値</a:t>
            </a:r>
          </a:p>
        </p:txBody>
      </p:sp>
      <p:sp>
        <p:nvSpPr>
          <p:cNvPr id="42" name="テキスト ボックス 41">
            <a:extLst>
              <a:ext uri="{FF2B5EF4-FFF2-40B4-BE49-F238E27FC236}">
                <a16:creationId xmlns:a16="http://schemas.microsoft.com/office/drawing/2014/main" id="{3E6E51FA-E008-5CB5-70C9-4D872A9D0D1B}"/>
              </a:ext>
            </a:extLst>
          </p:cNvPr>
          <p:cNvSpPr txBox="1"/>
          <p:nvPr/>
        </p:nvSpPr>
        <p:spPr>
          <a:xfrm>
            <a:off x="3549252" y="3372433"/>
            <a:ext cx="807891" cy="307777"/>
          </a:xfrm>
          <a:prstGeom prst="rect">
            <a:avLst/>
          </a:prstGeom>
          <a:noFill/>
        </p:spPr>
        <p:txBody>
          <a:bodyPr wrap="square" rtlCol="0">
            <a:spAutoFit/>
          </a:bodyPr>
          <a:lstStyle/>
          <a:p>
            <a:pPr algn="ctr"/>
            <a:r>
              <a:rPr kumimoji="1" lang="ja-JP" altLang="en-US" sz="1400" dirty="0"/>
              <a:t>予測値</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2</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p:nvPr/>
        </p:nvCxnSpPr>
        <p:spPr>
          <a:xfrm flipV="1">
            <a:off x="4295797" y="3061049"/>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4299765" y="3766441"/>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1499C91-439C-5744-99C1-75303C4BFFFA}"/>
              </a:ext>
            </a:extLst>
          </p:cNvPr>
          <p:cNvCxnSpPr>
            <a:cxnSpLocks/>
          </p:cNvCxnSpPr>
          <p:nvPr/>
        </p:nvCxnSpPr>
        <p:spPr>
          <a:xfrm flipV="1">
            <a:off x="4797688" y="3312985"/>
            <a:ext cx="0" cy="457942"/>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p:nvPr/>
        </p:nvCxnSpPr>
        <p:spPr>
          <a:xfrm flipV="1">
            <a:off x="4310506" y="3352247"/>
            <a:ext cx="655257" cy="41014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9E4DFA0-AB8D-AF6F-44CD-8C5401922B59}"/>
              </a:ext>
            </a:extLst>
          </p:cNvPr>
          <p:cNvCxnSpPr>
            <a:cxnSpLocks/>
          </p:cNvCxnSpPr>
          <p:nvPr/>
        </p:nvCxnSpPr>
        <p:spPr>
          <a:xfrm flipH="1">
            <a:off x="4288038" y="3470555"/>
            <a:ext cx="462613"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C9C73A7E-86D0-DFEE-CB90-EF3C224D4DCB}"/>
              </a:ext>
            </a:extLst>
          </p:cNvPr>
          <p:cNvSpPr/>
          <p:nvPr/>
        </p:nvSpPr>
        <p:spPr>
          <a:xfrm>
            <a:off x="4754983" y="3224603"/>
            <a:ext cx="86640" cy="861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5" name="直線矢印コネクタ 44">
            <a:extLst>
              <a:ext uri="{FF2B5EF4-FFF2-40B4-BE49-F238E27FC236}">
                <a16:creationId xmlns:a16="http://schemas.microsoft.com/office/drawing/2014/main" id="{2E2889D2-4A13-6921-2F72-910FA4D7B2A7}"/>
              </a:ext>
            </a:extLst>
          </p:cNvPr>
          <p:cNvCxnSpPr>
            <a:cxnSpLocks/>
          </p:cNvCxnSpPr>
          <p:nvPr/>
        </p:nvCxnSpPr>
        <p:spPr>
          <a:xfrm flipH="1">
            <a:off x="4295797" y="3269575"/>
            <a:ext cx="462613" cy="0"/>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1609" y="3224603"/>
            <a:ext cx="410145" cy="410145"/>
          </a:xfrm>
          <a:prstGeom prst="rect">
            <a:avLst/>
          </a:prstGeom>
        </p:spPr>
      </p:pic>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C18D0B88-1220-C6C3-1977-EFB688219C32}"/>
                  </a:ext>
                </a:extLst>
              </p:cNvPr>
              <p:cNvSpPr txBox="1"/>
              <p:nvPr/>
            </p:nvSpPr>
            <p:spPr>
              <a:xfrm>
                <a:off x="3762142" y="2760553"/>
                <a:ext cx="655257" cy="307777"/>
              </a:xfrm>
              <a:prstGeom prst="rect">
                <a:avLst/>
              </a:prstGeom>
              <a:noFill/>
            </p:spPr>
            <p:txBody>
              <a:bodyPr wrap="square" rtlCol="0">
                <a:spAutoFit/>
              </a:bodyPr>
              <a:lstStyle/>
              <a:p>
                <a:pPr algn="ctr"/>
                <a:r>
                  <a:rPr kumimoji="1" lang="ja-JP" altLang="en-US" sz="1400" dirty="0"/>
                  <a:t>出力</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p:sp>
            <p:nvSpPr>
              <p:cNvPr id="48" name="テキスト ボックス 47">
                <a:extLst>
                  <a:ext uri="{FF2B5EF4-FFF2-40B4-BE49-F238E27FC236}">
                    <a16:creationId xmlns:a16="http://schemas.microsoft.com/office/drawing/2014/main" id="{C18D0B88-1220-C6C3-1977-EFB688219C32}"/>
                  </a:ext>
                </a:extLst>
              </p:cNvPr>
              <p:cNvSpPr txBox="1">
                <a:spLocks noRot="1" noChangeAspect="1" noMove="1" noResize="1" noEditPoints="1" noAdjustHandles="1" noChangeArrowheads="1" noChangeShapeType="1" noTextEdit="1"/>
              </p:cNvSpPr>
              <p:nvPr/>
            </p:nvSpPr>
            <p:spPr>
              <a:xfrm>
                <a:off x="3762142" y="2760553"/>
                <a:ext cx="655257" cy="307777"/>
              </a:xfrm>
              <a:prstGeom prst="rect">
                <a:avLst/>
              </a:prstGeom>
              <a:blipFill>
                <a:blip r:embed="rId11"/>
                <a:stretch>
                  <a:fillRect l="-1852" t="-4000" b="-20000"/>
                </a:stretch>
              </a:blipFill>
            </p:spPr>
            <p:txBody>
              <a:bodyPr/>
              <a:lstStyle/>
              <a:p>
                <a:r>
                  <a:rPr lang="ja-JP" altLang="en-US">
                    <a:noFill/>
                  </a:rPr>
                  <a:t> </a:t>
                </a:r>
              </a:p>
            </p:txBody>
          </p:sp>
        </mc:Fallback>
      </mc:AlternateContent>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558" y="2805994"/>
            <a:ext cx="410145" cy="410145"/>
          </a:xfrm>
          <a:prstGeom prst="rect">
            <a:avLst/>
          </a:prstGeom>
        </p:spPr>
      </p:pic>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E366DD38-D719-F3D6-541E-BE78A075E130}"/>
                  </a:ext>
                </a:extLst>
              </p:cNvPr>
              <p:cNvSpPr txBox="1"/>
              <p:nvPr/>
            </p:nvSpPr>
            <p:spPr>
              <a:xfrm>
                <a:off x="5127755" y="5558882"/>
                <a:ext cx="1052606" cy="307777"/>
              </a:xfrm>
              <a:prstGeom prst="rect">
                <a:avLst/>
              </a:prstGeom>
              <a:noFill/>
            </p:spPr>
            <p:txBody>
              <a:bodyPr wrap="square" rtlCol="0">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p:sp>
            <p:nvSpPr>
              <p:cNvPr id="53" name="テキスト ボックス 52">
                <a:extLst>
                  <a:ext uri="{FF2B5EF4-FFF2-40B4-BE49-F238E27FC236}">
                    <a16:creationId xmlns:a16="http://schemas.microsoft.com/office/drawing/2014/main" id="{E366DD38-D719-F3D6-541E-BE78A075E130}"/>
                  </a:ext>
                </a:extLst>
              </p:cNvPr>
              <p:cNvSpPr txBox="1">
                <a:spLocks noRot="1" noChangeAspect="1" noMove="1" noResize="1" noEditPoints="1" noAdjustHandles="1" noChangeArrowheads="1" noChangeShapeType="1" noTextEdit="1"/>
              </p:cNvSpPr>
              <p:nvPr/>
            </p:nvSpPr>
            <p:spPr>
              <a:xfrm>
                <a:off x="5127755" y="5558882"/>
                <a:ext cx="1052606" cy="307777"/>
              </a:xfrm>
              <a:prstGeom prst="rect">
                <a:avLst/>
              </a:prstGeom>
              <a:blipFill>
                <a:blip r:embed="rId12"/>
                <a:stretch>
                  <a:fillRect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3510247" y="5050436"/>
                <a:ext cx="884136" cy="307777"/>
              </a:xfrm>
              <a:prstGeom prst="rect">
                <a:avLst/>
              </a:prstGeom>
              <a:noFill/>
            </p:spPr>
            <p:txBody>
              <a:bodyPr wrap="square" rtlCol="0">
                <a:spAutoFit/>
              </a:bodyPr>
              <a:lstStyle/>
              <a:p>
                <a:pPr algn="ctr"/>
                <a:r>
                  <a:rPr kumimoji="1" lang="ja-JP" altLang="en-US" sz="1400" dirty="0"/>
                  <a:t>目標値</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3510247" y="5050436"/>
                <a:ext cx="884136"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19B7307C-6123-48A7-4B7C-17741BA7B26F}"/>
              </a:ext>
            </a:extLst>
          </p:cNvPr>
          <p:cNvSpPr txBox="1"/>
          <p:nvPr/>
        </p:nvSpPr>
        <p:spPr>
          <a:xfrm>
            <a:off x="3500788" y="5311160"/>
            <a:ext cx="807891" cy="307777"/>
          </a:xfrm>
          <a:prstGeom prst="rect">
            <a:avLst/>
          </a:prstGeom>
          <a:noFill/>
        </p:spPr>
        <p:txBody>
          <a:bodyPr wrap="square" rtlCol="0">
            <a:spAutoFit/>
          </a:bodyPr>
          <a:lstStyle/>
          <a:p>
            <a:pPr algn="ctr"/>
            <a:r>
              <a:rPr kumimoji="1" lang="ja-JP" altLang="en-US" sz="1400" dirty="0"/>
              <a:t>制御量</a:t>
            </a:r>
          </a:p>
        </p:txBody>
      </p:sp>
      <p:cxnSp>
        <p:nvCxnSpPr>
          <p:cNvPr id="61" name="直線矢印コネクタ 60">
            <a:extLst>
              <a:ext uri="{FF2B5EF4-FFF2-40B4-BE49-F238E27FC236}">
                <a16:creationId xmlns:a16="http://schemas.microsoft.com/office/drawing/2014/main" id="{E41748C6-1E85-7B60-07BF-8291D99D13B2}"/>
              </a:ext>
            </a:extLst>
          </p:cNvPr>
          <p:cNvCxnSpPr/>
          <p:nvPr/>
        </p:nvCxnSpPr>
        <p:spPr>
          <a:xfrm flipV="1">
            <a:off x="4353469" y="4999776"/>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A77FF54-6C14-A405-F1EC-AE1C97ED6294}"/>
              </a:ext>
            </a:extLst>
          </p:cNvPr>
          <p:cNvCxnSpPr>
            <a:cxnSpLocks/>
          </p:cNvCxnSpPr>
          <p:nvPr/>
        </p:nvCxnSpPr>
        <p:spPr>
          <a:xfrm>
            <a:off x="4357437" y="5705168"/>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BA2A4FF-6149-9FAC-ED11-C43D5DEC85FD}"/>
              </a:ext>
            </a:extLst>
          </p:cNvPr>
          <p:cNvCxnSpPr>
            <a:cxnSpLocks/>
          </p:cNvCxnSpPr>
          <p:nvPr/>
        </p:nvCxnSpPr>
        <p:spPr>
          <a:xfrm flipV="1">
            <a:off x="4784199" y="5381322"/>
            <a:ext cx="0" cy="355119"/>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F33E1F2-28F3-4379-EF55-836665682C6D}"/>
              </a:ext>
            </a:extLst>
          </p:cNvPr>
          <p:cNvCxnSpPr>
            <a:cxnSpLocks/>
          </p:cNvCxnSpPr>
          <p:nvPr/>
        </p:nvCxnSpPr>
        <p:spPr>
          <a:xfrm flipV="1">
            <a:off x="4563836" y="5007057"/>
            <a:ext cx="467242" cy="69811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75695F2-41E9-804A-D0F6-0CA02D9A6BE6}"/>
              </a:ext>
            </a:extLst>
          </p:cNvPr>
          <p:cNvCxnSpPr>
            <a:cxnSpLocks/>
          </p:cNvCxnSpPr>
          <p:nvPr/>
        </p:nvCxnSpPr>
        <p:spPr>
          <a:xfrm flipH="1">
            <a:off x="4367106" y="5387172"/>
            <a:ext cx="420557"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2" name="グラフィックス 71" descr="歯車付きの頭 単色塗りつぶし">
            <a:extLst>
              <a:ext uri="{FF2B5EF4-FFF2-40B4-BE49-F238E27FC236}">
                <a16:creationId xmlns:a16="http://schemas.microsoft.com/office/drawing/2014/main" id="{B285C6DE-C5B0-18E8-EB7B-879517281E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2881" y="4738426"/>
            <a:ext cx="410145" cy="410145"/>
          </a:xfrm>
          <a:prstGeom prst="rect">
            <a:avLst/>
          </a:prstGeom>
        </p:spPr>
      </p:pic>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CA93B7B1-8D71-4398-5159-A9AF122E0349}"/>
                  </a:ext>
                </a:extLst>
              </p:cNvPr>
              <p:cNvSpPr txBox="1"/>
              <p:nvPr/>
            </p:nvSpPr>
            <p:spPr>
              <a:xfrm>
                <a:off x="3634998" y="4731936"/>
                <a:ext cx="840073" cy="307777"/>
              </a:xfrm>
              <a:prstGeom prst="rect">
                <a:avLst/>
              </a:prstGeom>
              <a:noFill/>
            </p:spPr>
            <p:txBody>
              <a:bodyPr wrap="square" rtlCol="0">
                <a:spAutoFit/>
              </a:bodyPr>
              <a:lstStyle/>
              <a:p>
                <a:pPr algn="ctr"/>
                <a:r>
                  <a:rPr kumimoji="1" lang="ja-JP" altLang="en-US" sz="1400" dirty="0"/>
                  <a:t>制御量</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p:sp>
            <p:nvSpPr>
              <p:cNvPr id="75" name="テキスト ボックス 74">
                <a:extLst>
                  <a:ext uri="{FF2B5EF4-FFF2-40B4-BE49-F238E27FC236}">
                    <a16:creationId xmlns:a16="http://schemas.microsoft.com/office/drawing/2014/main" id="{CA93B7B1-8D71-4398-5159-A9AF122E0349}"/>
                  </a:ext>
                </a:extLst>
              </p:cNvPr>
              <p:cNvSpPr txBox="1">
                <a:spLocks noRot="1" noChangeAspect="1" noMove="1" noResize="1" noEditPoints="1" noAdjustHandles="1" noChangeArrowheads="1" noChangeShapeType="1" noTextEdit="1"/>
              </p:cNvSpPr>
              <p:nvPr/>
            </p:nvSpPr>
            <p:spPr>
              <a:xfrm>
                <a:off x="3634998" y="4731936"/>
                <a:ext cx="840073" cy="307777"/>
              </a:xfrm>
              <a:prstGeom prst="rect">
                <a:avLst/>
              </a:prstGeom>
              <a:blipFill>
                <a:blip r:embed="rId14"/>
                <a:stretch>
                  <a:fillRect l="-725" t="-3922" b="-19608"/>
                </a:stretch>
              </a:blipFill>
            </p:spPr>
            <p:txBody>
              <a:bodyPr/>
              <a:lstStyle/>
              <a:p>
                <a:r>
                  <a:rPr lang="ja-JP" altLang="en-US">
                    <a:noFill/>
                  </a:rPr>
                  <a:t> </a:t>
                </a:r>
              </a:p>
            </p:txBody>
          </p:sp>
        </mc:Fallback>
      </mc:AlternateContent>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378055" y="5204325"/>
            <a:ext cx="749179"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8996" y="5246871"/>
            <a:ext cx="413100" cy="413100"/>
          </a:xfrm>
          <a:prstGeom prst="rect">
            <a:avLst/>
          </a:prstGeom>
        </p:spPr>
      </p:pic>
      <p:sp>
        <p:nvSpPr>
          <p:cNvPr id="108" name="矢印: 左カーブ 107">
            <a:extLst>
              <a:ext uri="{FF2B5EF4-FFF2-40B4-BE49-F238E27FC236}">
                <a16:creationId xmlns:a16="http://schemas.microsoft.com/office/drawing/2014/main" id="{26F9B512-0032-4CB9-89C1-58EACC2ECBC8}"/>
              </a:ext>
            </a:extLst>
          </p:cNvPr>
          <p:cNvSpPr/>
          <p:nvPr/>
        </p:nvSpPr>
        <p:spPr>
          <a:xfrm>
            <a:off x="5020241" y="5287382"/>
            <a:ext cx="169247" cy="354557"/>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166C51A4-EFFD-0BEC-1C3D-3A8BBCE08717}"/>
              </a:ext>
            </a:extLst>
          </p:cNvPr>
          <p:cNvSpPr txBox="1"/>
          <p:nvPr/>
        </p:nvSpPr>
        <p:spPr>
          <a:xfrm>
            <a:off x="5199683" y="5070974"/>
            <a:ext cx="577189" cy="307777"/>
          </a:xfrm>
          <a:prstGeom prst="rect">
            <a:avLst/>
          </a:prstGeom>
          <a:noFill/>
        </p:spPr>
        <p:txBody>
          <a:bodyPr wrap="square" rtlCol="0">
            <a:spAutoFit/>
          </a:bodyPr>
          <a:lstStyle/>
          <a:p>
            <a:pPr algn="ctr"/>
            <a:r>
              <a:rPr kumimoji="1" lang="ja-JP" altLang="en-US" sz="1400" dirty="0"/>
              <a:t>調整</a:t>
            </a:r>
          </a:p>
        </p:txBody>
      </p:sp>
      <p:sp>
        <p:nvSpPr>
          <p:cNvPr id="112" name="吹き出し: 円形 111">
            <a:extLst>
              <a:ext uri="{FF2B5EF4-FFF2-40B4-BE49-F238E27FC236}">
                <a16:creationId xmlns:a16="http://schemas.microsoft.com/office/drawing/2014/main" id="{E14088B7-6CD2-3206-9049-8B5E565EEE73}"/>
              </a:ext>
            </a:extLst>
          </p:cNvPr>
          <p:cNvSpPr/>
          <p:nvPr/>
        </p:nvSpPr>
        <p:spPr>
          <a:xfrm>
            <a:off x="2484199" y="3124759"/>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2448367" y="5079178"/>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107972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3796206210"/>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3D6E773-C8F6-9877-4142-F397A5D6ADC3}"/>
              </a:ext>
            </a:extLst>
          </p:cNvPr>
          <p:cNvSpPr txBox="1"/>
          <p:nvPr/>
        </p:nvSpPr>
        <p:spPr>
          <a:xfrm>
            <a:off x="2195661" y="3237430"/>
            <a:ext cx="655257" cy="307777"/>
          </a:xfrm>
          <a:prstGeom prst="rect">
            <a:avLst/>
          </a:prstGeom>
          <a:noFill/>
        </p:spPr>
        <p:txBody>
          <a:bodyPr wrap="square" rtlCol="0">
            <a:spAutoFit/>
          </a:bodyPr>
          <a:lstStyle/>
          <a:p>
            <a:pPr algn="ctr"/>
            <a:r>
              <a:rPr kumimoji="1" lang="ja-JP" altLang="en-US" sz="1400" dirty="0"/>
              <a:t>入力</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3</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a:cxnSpLocks/>
          </p:cNvCxnSpPr>
          <p:nvPr/>
        </p:nvCxnSpPr>
        <p:spPr>
          <a:xfrm flipH="1" flipV="1">
            <a:off x="274404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2739446"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a:cxnSpLocks/>
          </p:cNvCxnSpPr>
          <p:nvPr/>
        </p:nvCxnSpPr>
        <p:spPr>
          <a:xfrm flipV="1">
            <a:off x="2743688" y="3330804"/>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0614" y="2832804"/>
            <a:ext cx="321740" cy="321740"/>
          </a:xfrm>
          <a:prstGeom prst="rect">
            <a:avLst/>
          </a:prstGeom>
        </p:spPr>
      </p:pic>
      <p:sp>
        <p:nvSpPr>
          <p:cNvPr id="48" name="テキスト ボックス 47">
            <a:extLst>
              <a:ext uri="{FF2B5EF4-FFF2-40B4-BE49-F238E27FC236}">
                <a16:creationId xmlns:a16="http://schemas.microsoft.com/office/drawing/2014/main" id="{C18D0B88-1220-C6C3-1977-EFB688219C32}"/>
              </a:ext>
            </a:extLst>
          </p:cNvPr>
          <p:cNvSpPr txBox="1"/>
          <p:nvPr/>
        </p:nvSpPr>
        <p:spPr>
          <a:xfrm>
            <a:off x="4240231" y="3201799"/>
            <a:ext cx="541536" cy="307777"/>
          </a:xfrm>
          <a:prstGeom prst="rect">
            <a:avLst/>
          </a:prstGeom>
          <a:noFill/>
        </p:spPr>
        <p:txBody>
          <a:bodyPr wrap="square" rtlCol="0">
            <a:spAutoFit/>
          </a:bodyPr>
          <a:lstStyle/>
          <a:p>
            <a:pPr algn="ctr"/>
            <a:r>
              <a:rPr kumimoji="1" lang="ja-JP" altLang="en-US" sz="1400" dirty="0"/>
              <a:t>出力</a:t>
            </a:r>
          </a:p>
        </p:txBody>
      </p:sp>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4552" y="3483042"/>
            <a:ext cx="353864" cy="353864"/>
          </a:xfrm>
          <a:prstGeom prst="rect">
            <a:avLst/>
          </a:prstGeom>
        </p:spPr>
      </p:pic>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5348484" y="4781712"/>
                <a:ext cx="664265" cy="307777"/>
              </a:xfrm>
              <a:prstGeom prst="rect">
                <a:avLst/>
              </a:prstGeom>
              <a:noFill/>
            </p:spPr>
            <p:txBody>
              <a:bodyPr wrap="square" rtlCol="0">
                <a:spAutoFit/>
              </a:bodyPr>
              <a:lstStyle/>
              <a:p>
                <a:pPr algn="ctr"/>
                <a:r>
                  <a:rPr kumimoji="1" lang="ja-JP" altLang="en-US" sz="1400" dirty="0">
                    <a:solidFill>
                      <a:schemeClr val="accent4"/>
                    </a:solidFill>
                  </a:rPr>
                  <a:t>目標</a:t>
                </a:r>
                <a14:m>
                  <m:oMath xmlns:m="http://schemas.openxmlformats.org/officeDocument/2006/math">
                    <m:r>
                      <a:rPr kumimoji="1" lang="en-US" altLang="ja-JP" sz="1400" b="0" i="1" smtClean="0">
                        <a:solidFill>
                          <a:schemeClr val="accent4"/>
                        </a:solidFill>
                        <a:latin typeface="Cambria Math" panose="02040503050406030204" pitchFamily="18" charset="0"/>
                      </a:rPr>
                      <m:t>𝑟</m:t>
                    </m:r>
                  </m:oMath>
                </a14:m>
                <a:endParaRPr kumimoji="1" lang="ja-JP" altLang="en-US" sz="1400" dirty="0">
                  <a:solidFill>
                    <a:schemeClr val="accent4"/>
                  </a:solidFill>
                </a:endParaRPr>
              </a:p>
            </p:txBody>
          </p:sp>
        </mc:Choice>
        <mc:Fallback>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5348484" y="4781712"/>
                <a:ext cx="664265" cy="307777"/>
              </a:xfrm>
              <a:prstGeom prst="rect">
                <a:avLst/>
              </a:prstGeom>
              <a:blipFill>
                <a:blip r:embed="rId12"/>
                <a:stretch>
                  <a:fillRect t="-1961" b="-19608"/>
                </a:stretch>
              </a:blipFill>
            </p:spPr>
            <p:txBody>
              <a:bodyPr/>
              <a:lstStyle/>
              <a:p>
                <a:r>
                  <a:rPr lang="ja-JP" altLang="en-US">
                    <a:noFill/>
                  </a:rPr>
                  <a:t> </a:t>
                </a:r>
              </a:p>
            </p:txBody>
          </p:sp>
        </mc:Fallback>
      </mc:AlternateContent>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85717" y="5384736"/>
            <a:ext cx="398751" cy="398751"/>
          </a:xfrm>
          <a:prstGeom prst="rect">
            <a:avLst/>
          </a:prstGeom>
        </p:spPr>
      </p:pic>
      <p:sp>
        <p:nvSpPr>
          <p:cNvPr id="112" name="吹き出し: 円形 111">
            <a:extLst>
              <a:ext uri="{FF2B5EF4-FFF2-40B4-BE49-F238E27FC236}">
                <a16:creationId xmlns:a16="http://schemas.microsoft.com/office/drawing/2014/main" id="{E14088B7-6CD2-3206-9049-8B5E565EEE73}"/>
              </a:ext>
            </a:extLst>
          </p:cNvPr>
          <p:cNvSpPr/>
          <p:nvPr/>
        </p:nvSpPr>
        <p:spPr>
          <a:xfrm>
            <a:off x="5527281" y="3721255"/>
            <a:ext cx="1063545" cy="296808"/>
          </a:xfrm>
          <a:prstGeom prst="wedgeEllipseCallout">
            <a:avLst>
              <a:gd name="adj1" fmla="val -17207"/>
              <a:gd name="adj2" fmla="val -849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5615405" y="5657650"/>
            <a:ext cx="1063545" cy="296808"/>
          </a:xfrm>
          <a:prstGeom prst="wedgeEllipseCallout">
            <a:avLst>
              <a:gd name="adj1" fmla="val -24884"/>
              <a:gd name="adj2" fmla="val -904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cxnSp>
        <p:nvCxnSpPr>
          <p:cNvPr id="18" name="直線コネクタ 17">
            <a:extLst>
              <a:ext uri="{FF2B5EF4-FFF2-40B4-BE49-F238E27FC236}">
                <a16:creationId xmlns:a16="http://schemas.microsoft.com/office/drawing/2014/main" id="{42EB3309-9C1F-C063-9365-045D2B46EB3A}"/>
              </a:ext>
            </a:extLst>
          </p:cNvPr>
          <p:cNvCxnSpPr>
            <a:cxnSpLocks/>
          </p:cNvCxnSpPr>
          <p:nvPr/>
        </p:nvCxnSpPr>
        <p:spPr>
          <a:xfrm>
            <a:off x="2974865" y="3330804"/>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92AF3C-0759-32E3-231C-B4E7427FBA00}"/>
              </a:ext>
            </a:extLst>
          </p:cNvPr>
          <p:cNvCxnSpPr>
            <a:cxnSpLocks/>
          </p:cNvCxnSpPr>
          <p:nvPr/>
        </p:nvCxnSpPr>
        <p:spPr>
          <a:xfrm flipH="1">
            <a:off x="3307382" y="3191287"/>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462CB49-4730-6743-42E5-79FB51BF0C8A}"/>
              </a:ext>
            </a:extLst>
          </p:cNvPr>
          <p:cNvCxnSpPr>
            <a:cxnSpLocks/>
          </p:cNvCxnSpPr>
          <p:nvPr/>
        </p:nvCxnSpPr>
        <p:spPr>
          <a:xfrm flipH="1" flipV="1">
            <a:off x="3533339" y="3201231"/>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58CD4F85-8904-A867-FFC1-19F362D4EC19}"/>
                  </a:ext>
                </a:extLst>
              </p:cNvPr>
              <p:cNvSpPr txBox="1"/>
              <p:nvPr/>
            </p:nvSpPr>
            <p:spPr>
              <a:xfrm>
                <a:off x="29729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p:sp>
            <p:nvSpPr>
              <p:cNvPr id="58" name="テキスト ボックス 57">
                <a:extLst>
                  <a:ext uri="{FF2B5EF4-FFF2-40B4-BE49-F238E27FC236}">
                    <a16:creationId xmlns:a16="http://schemas.microsoft.com/office/drawing/2014/main" id="{58CD4F85-8904-A867-FFC1-19F362D4EC19}"/>
                  </a:ext>
                </a:extLst>
              </p:cNvPr>
              <p:cNvSpPr txBox="1">
                <a:spLocks noRot="1" noChangeAspect="1" noMove="1" noResize="1" noEditPoints="1" noAdjustHandles="1" noChangeArrowheads="1" noChangeShapeType="1" noTextEdit="1"/>
              </p:cNvSpPr>
              <p:nvPr/>
            </p:nvSpPr>
            <p:spPr>
              <a:xfrm>
                <a:off x="2972982" y="3594491"/>
                <a:ext cx="655257" cy="307777"/>
              </a:xfrm>
              <a:prstGeom prst="rect">
                <a:avLst/>
              </a:prstGeom>
              <a:blipFill>
                <a:blip r:embed="rId15"/>
                <a:stretch>
                  <a:fillRect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70906FCA-4CEC-510D-A0C9-043ACDA2E7FA}"/>
                  </a:ext>
                </a:extLst>
              </p:cNvPr>
              <p:cNvSpPr txBox="1"/>
              <p:nvPr/>
            </p:nvSpPr>
            <p:spPr>
              <a:xfrm>
                <a:off x="5281243" y="3297652"/>
                <a:ext cx="655257" cy="307777"/>
              </a:xfrm>
              <a:prstGeom prst="rect">
                <a:avLst/>
              </a:prstGeom>
              <a:noFill/>
            </p:spPr>
            <p:txBody>
              <a:bodyPr wrap="square" rtlCol="0">
                <a:spAutoFit/>
              </a:bodyPr>
              <a:lstStyle/>
              <a:p>
                <a:pPr algn="ctr"/>
                <a:r>
                  <a:rPr kumimoji="1" lang="ja-JP" altLang="en-US" sz="1400" dirty="0">
                    <a:solidFill>
                      <a:schemeClr val="accent2">
                        <a:lumMod val="75000"/>
                      </a:schemeClr>
                    </a:solidFill>
                  </a:rPr>
                  <a:t>予測</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p:sp>
            <p:nvSpPr>
              <p:cNvPr id="65" name="テキスト ボックス 64">
                <a:extLst>
                  <a:ext uri="{FF2B5EF4-FFF2-40B4-BE49-F238E27FC236}">
                    <a16:creationId xmlns:a16="http://schemas.microsoft.com/office/drawing/2014/main" id="{70906FCA-4CEC-510D-A0C9-043ACDA2E7FA}"/>
                  </a:ext>
                </a:extLst>
              </p:cNvPr>
              <p:cNvSpPr txBox="1">
                <a:spLocks noRot="1" noChangeAspect="1" noMove="1" noResize="1" noEditPoints="1" noAdjustHandles="1" noChangeArrowheads="1" noChangeShapeType="1" noTextEdit="1"/>
              </p:cNvSpPr>
              <p:nvPr/>
            </p:nvSpPr>
            <p:spPr>
              <a:xfrm>
                <a:off x="5281243" y="3297652"/>
                <a:ext cx="655257" cy="307777"/>
              </a:xfrm>
              <a:prstGeom prst="rect">
                <a:avLst/>
              </a:prstGeom>
              <a:blipFill>
                <a:blip r:embed="rId16"/>
                <a:stretch>
                  <a:fillRect l="-1852" t="-4000" r="-26852" b="-20000"/>
                </a:stretch>
              </a:blipFill>
            </p:spPr>
            <p:txBody>
              <a:bodyPr/>
              <a:lstStyle/>
              <a:p>
                <a:r>
                  <a:rPr lang="ja-JP" altLang="en-US">
                    <a:noFill/>
                  </a:rPr>
                  <a:t> </a:t>
                </a:r>
              </a:p>
            </p:txBody>
          </p:sp>
        </mc:Fallback>
      </mc:AlternateContent>
      <p:cxnSp>
        <p:nvCxnSpPr>
          <p:cNvPr id="67" name="直線矢印コネクタ 66">
            <a:extLst>
              <a:ext uri="{FF2B5EF4-FFF2-40B4-BE49-F238E27FC236}">
                <a16:creationId xmlns:a16="http://schemas.microsoft.com/office/drawing/2014/main" id="{15D3C02A-2150-DF10-4531-92E2429348FD}"/>
              </a:ext>
            </a:extLst>
          </p:cNvPr>
          <p:cNvCxnSpPr>
            <a:cxnSpLocks/>
          </p:cNvCxnSpPr>
          <p:nvPr/>
        </p:nvCxnSpPr>
        <p:spPr>
          <a:xfrm>
            <a:off x="4721889"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B042342-20D8-3BA3-4616-4FC238B414A8}"/>
              </a:ext>
            </a:extLst>
          </p:cNvPr>
          <p:cNvCxnSpPr>
            <a:cxnSpLocks/>
          </p:cNvCxnSpPr>
          <p:nvPr/>
        </p:nvCxnSpPr>
        <p:spPr>
          <a:xfrm flipV="1">
            <a:off x="4726131" y="3116931"/>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7AD04AE-F7EC-528A-59CC-43545555FE11}"/>
              </a:ext>
            </a:extLst>
          </p:cNvPr>
          <p:cNvCxnSpPr>
            <a:cxnSpLocks/>
          </p:cNvCxnSpPr>
          <p:nvPr/>
        </p:nvCxnSpPr>
        <p:spPr>
          <a:xfrm>
            <a:off x="4976709" y="3143001"/>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06570DC-BF97-6577-2068-CD1081B6DE47}"/>
              </a:ext>
            </a:extLst>
          </p:cNvPr>
          <p:cNvCxnSpPr>
            <a:cxnSpLocks/>
          </p:cNvCxnSpPr>
          <p:nvPr/>
        </p:nvCxnSpPr>
        <p:spPr>
          <a:xfrm flipH="1">
            <a:off x="5249004" y="3303668"/>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501993B-8376-6C55-F973-50F4DFA08171}"/>
              </a:ext>
            </a:extLst>
          </p:cNvPr>
          <p:cNvCxnSpPr>
            <a:cxnSpLocks/>
          </p:cNvCxnSpPr>
          <p:nvPr/>
        </p:nvCxnSpPr>
        <p:spPr>
          <a:xfrm flipH="1" flipV="1">
            <a:off x="5497085" y="3300710"/>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2BED6E47-8A6F-0AE2-EFC1-7E3660C89A68}"/>
                  </a:ext>
                </a:extLst>
              </p:cNvPr>
              <p:cNvSpPr txBox="1"/>
              <p:nvPr/>
            </p:nvSpPr>
            <p:spPr>
              <a:xfrm>
                <a:off x="49880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p:sp>
            <p:nvSpPr>
              <p:cNvPr id="74" name="テキスト ボックス 73">
                <a:extLst>
                  <a:ext uri="{FF2B5EF4-FFF2-40B4-BE49-F238E27FC236}">
                    <a16:creationId xmlns:a16="http://schemas.microsoft.com/office/drawing/2014/main" id="{2BED6E47-8A6F-0AE2-EFC1-7E3660C89A68}"/>
                  </a:ext>
                </a:extLst>
              </p:cNvPr>
              <p:cNvSpPr txBox="1">
                <a:spLocks noRot="1" noChangeAspect="1" noMove="1" noResize="1" noEditPoints="1" noAdjustHandles="1" noChangeArrowheads="1" noChangeShapeType="1" noTextEdit="1"/>
              </p:cNvSpPr>
              <p:nvPr/>
            </p:nvSpPr>
            <p:spPr>
              <a:xfrm>
                <a:off x="4988082" y="3594491"/>
                <a:ext cx="655257" cy="307777"/>
              </a:xfrm>
              <a:prstGeom prst="rect">
                <a:avLst/>
              </a:prstGeom>
              <a:blipFill>
                <a:blip r:embed="rId17"/>
                <a:stretch>
                  <a:fillRect t="-4000" b="-20000"/>
                </a:stretch>
              </a:blipFill>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0BD957FB-D5DA-8485-06C6-B5A034AE930C}"/>
              </a:ext>
            </a:extLst>
          </p:cNvPr>
          <p:cNvCxnSpPr>
            <a:cxnSpLocks/>
          </p:cNvCxnSpPr>
          <p:nvPr/>
        </p:nvCxnSpPr>
        <p:spPr>
          <a:xfrm flipV="1">
            <a:off x="4725015" y="3265727"/>
            <a:ext cx="230842" cy="23989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33366E5-1264-2F41-AEB5-4CA620A32C68}"/>
              </a:ext>
            </a:extLst>
          </p:cNvPr>
          <p:cNvCxnSpPr>
            <a:cxnSpLocks/>
          </p:cNvCxnSpPr>
          <p:nvPr/>
        </p:nvCxnSpPr>
        <p:spPr>
          <a:xfrm>
            <a:off x="4955857" y="3265727"/>
            <a:ext cx="336647" cy="6128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9728DFE-FB67-E9A5-AF2D-CA98DEF51793}"/>
              </a:ext>
            </a:extLst>
          </p:cNvPr>
          <p:cNvCxnSpPr>
            <a:cxnSpLocks/>
          </p:cNvCxnSpPr>
          <p:nvPr/>
        </p:nvCxnSpPr>
        <p:spPr>
          <a:xfrm flipH="1">
            <a:off x="5288709" y="3252312"/>
            <a:ext cx="207440" cy="7470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32A6A77-C85C-4688-5A44-F3A08A7186AA}"/>
              </a:ext>
            </a:extLst>
          </p:cNvPr>
          <p:cNvCxnSpPr>
            <a:cxnSpLocks/>
          </p:cNvCxnSpPr>
          <p:nvPr/>
        </p:nvCxnSpPr>
        <p:spPr>
          <a:xfrm flipH="1">
            <a:off x="5504331" y="3184375"/>
            <a:ext cx="335412" cy="56914"/>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0885C16-0BF0-00CE-2646-B6761E45407D}"/>
              </a:ext>
            </a:extLst>
          </p:cNvPr>
          <p:cNvCxnSpPr>
            <a:cxnSpLocks/>
          </p:cNvCxnSpPr>
          <p:nvPr/>
        </p:nvCxnSpPr>
        <p:spPr>
          <a:xfrm flipH="1" flipV="1">
            <a:off x="471345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54F46ACE-AEB8-1B57-9AA8-8F5B3839A223}"/>
                  </a:ext>
                </a:extLst>
              </p:cNvPr>
              <p:cNvSpPr txBox="1"/>
              <p:nvPr/>
            </p:nvSpPr>
            <p:spPr>
              <a:xfrm>
                <a:off x="5290526" y="2834555"/>
                <a:ext cx="655257" cy="307777"/>
              </a:xfrm>
              <a:prstGeom prst="rect">
                <a:avLst/>
              </a:prstGeom>
              <a:noFill/>
            </p:spPr>
            <p:txBody>
              <a:bodyPr wrap="square" rtlCol="0">
                <a:spAutoFit/>
              </a:bodyPr>
              <a:lstStyle/>
              <a:p>
                <a:pPr algn="ctr"/>
                <a:r>
                  <a:rPr kumimoji="1" lang="ja-JP" altLang="en-US" sz="1400" dirty="0">
                    <a:solidFill>
                      <a:schemeClr val="accent1"/>
                    </a:solidFill>
                  </a:rPr>
                  <a:t>実績</a:t>
                </a:r>
                <a14:m>
                  <m:oMath xmlns:m="http://schemas.openxmlformats.org/officeDocument/2006/math">
                    <m:r>
                      <a:rPr kumimoji="1" lang="en-US" altLang="ja-JP" sz="1400" b="0" i="1" smtClean="0">
                        <a:solidFill>
                          <a:schemeClr val="accent1"/>
                        </a:solidFill>
                        <a:latin typeface="Cambria Math" panose="02040503050406030204" pitchFamily="18" charset="0"/>
                      </a:rPr>
                      <m:t>𝑦</m:t>
                    </m:r>
                  </m:oMath>
                </a14:m>
                <a:endParaRPr kumimoji="1" lang="ja-JP" altLang="en-US" sz="1400" dirty="0">
                  <a:solidFill>
                    <a:schemeClr val="accent1"/>
                  </a:solidFill>
                </a:endParaRPr>
              </a:p>
            </p:txBody>
          </p:sp>
        </mc:Choice>
        <mc:Fallback>
          <p:sp>
            <p:nvSpPr>
              <p:cNvPr id="88" name="テキスト ボックス 87">
                <a:extLst>
                  <a:ext uri="{FF2B5EF4-FFF2-40B4-BE49-F238E27FC236}">
                    <a16:creationId xmlns:a16="http://schemas.microsoft.com/office/drawing/2014/main" id="{54F46ACE-AEB8-1B57-9AA8-8F5B3839A223}"/>
                  </a:ext>
                </a:extLst>
              </p:cNvPr>
              <p:cNvSpPr txBox="1">
                <a:spLocks noRot="1" noChangeAspect="1" noMove="1" noResize="1" noEditPoints="1" noAdjustHandles="1" noChangeArrowheads="1" noChangeShapeType="1" noTextEdit="1"/>
              </p:cNvSpPr>
              <p:nvPr/>
            </p:nvSpPr>
            <p:spPr>
              <a:xfrm>
                <a:off x="5290526" y="2834555"/>
                <a:ext cx="655257" cy="307777"/>
              </a:xfrm>
              <a:prstGeom prst="rect">
                <a:avLst/>
              </a:prstGeom>
              <a:blipFill>
                <a:blip r:embed="rId18"/>
                <a:stretch>
                  <a:fillRect l="-1869" t="-4000" b="-20000"/>
                </a:stretch>
              </a:blipFill>
            </p:spPr>
            <p:txBody>
              <a:bodyPr/>
              <a:lstStyle/>
              <a:p>
                <a:r>
                  <a:rPr lang="ja-JP" altLang="en-US">
                    <a:noFill/>
                  </a:rPr>
                  <a:t> </a:t>
                </a:r>
              </a:p>
            </p:txBody>
          </p:sp>
        </mc:Fallback>
      </mc:AlternateContent>
      <p:sp>
        <p:nvSpPr>
          <p:cNvPr id="96" name="二等辺三角形 32">
            <a:extLst>
              <a:ext uri="{FF2B5EF4-FFF2-40B4-BE49-F238E27FC236}">
                <a16:creationId xmlns:a16="http://schemas.microsoft.com/office/drawing/2014/main" id="{CFD7839F-26F9-86F2-DEF2-089099D8D0DF}"/>
              </a:ext>
            </a:extLst>
          </p:cNvPr>
          <p:cNvSpPr/>
          <p:nvPr/>
        </p:nvSpPr>
        <p:spPr>
          <a:xfrm rot="5400000">
            <a:off x="4004381" y="3230676"/>
            <a:ext cx="274207" cy="18675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97" name="テキスト ボックス 96">
            <a:extLst>
              <a:ext uri="{FF2B5EF4-FFF2-40B4-BE49-F238E27FC236}">
                <a16:creationId xmlns:a16="http://schemas.microsoft.com/office/drawing/2014/main" id="{704C6BDE-3EF1-4D6C-D18E-C4DD92E40DF7}"/>
              </a:ext>
            </a:extLst>
          </p:cNvPr>
          <p:cNvSpPr txBox="1"/>
          <p:nvPr/>
        </p:nvSpPr>
        <p:spPr>
          <a:xfrm>
            <a:off x="2201953" y="4977899"/>
            <a:ext cx="655257" cy="523220"/>
          </a:xfrm>
          <a:prstGeom prst="rect">
            <a:avLst/>
          </a:prstGeom>
          <a:noFill/>
        </p:spPr>
        <p:txBody>
          <a:bodyPr wrap="square" rtlCol="0">
            <a:spAutoFit/>
          </a:bodyPr>
          <a:lstStyle/>
          <a:p>
            <a:pPr algn="ctr"/>
            <a:r>
              <a:rPr kumimoji="1" lang="ja-JP" altLang="en-US" sz="1400" dirty="0"/>
              <a:t>制御入力</a:t>
            </a:r>
          </a:p>
        </p:txBody>
      </p:sp>
      <p:cxnSp>
        <p:nvCxnSpPr>
          <p:cNvPr id="98" name="直線矢印コネクタ 97">
            <a:extLst>
              <a:ext uri="{FF2B5EF4-FFF2-40B4-BE49-F238E27FC236}">
                <a16:creationId xmlns:a16="http://schemas.microsoft.com/office/drawing/2014/main" id="{8C9DB567-31E7-48C4-465D-76564121A310}"/>
              </a:ext>
            </a:extLst>
          </p:cNvPr>
          <p:cNvCxnSpPr>
            <a:cxnSpLocks/>
          </p:cNvCxnSpPr>
          <p:nvPr/>
        </p:nvCxnSpPr>
        <p:spPr>
          <a:xfrm flipH="1" flipV="1">
            <a:off x="2790487" y="4926657"/>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12656A79-D206-B446-6D43-3BB061AE9016}"/>
              </a:ext>
            </a:extLst>
          </p:cNvPr>
          <p:cNvCxnSpPr>
            <a:cxnSpLocks/>
          </p:cNvCxnSpPr>
          <p:nvPr/>
        </p:nvCxnSpPr>
        <p:spPr>
          <a:xfrm>
            <a:off x="2785886" y="5522054"/>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2F3F3F-DA42-0B52-22F7-64BF6139FA92}"/>
              </a:ext>
            </a:extLst>
          </p:cNvPr>
          <p:cNvCxnSpPr>
            <a:cxnSpLocks/>
          </p:cNvCxnSpPr>
          <p:nvPr/>
        </p:nvCxnSpPr>
        <p:spPr>
          <a:xfrm flipV="1">
            <a:off x="2790128" y="5233136"/>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62432B9-8127-584F-967C-0B3012E3E1C2}"/>
              </a:ext>
            </a:extLst>
          </p:cNvPr>
          <p:cNvCxnSpPr>
            <a:cxnSpLocks/>
          </p:cNvCxnSpPr>
          <p:nvPr/>
        </p:nvCxnSpPr>
        <p:spPr>
          <a:xfrm>
            <a:off x="3021305" y="5233136"/>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30984F72-5981-23B6-E5F5-647FC0C288F3}"/>
              </a:ext>
            </a:extLst>
          </p:cNvPr>
          <p:cNvCxnSpPr>
            <a:cxnSpLocks/>
          </p:cNvCxnSpPr>
          <p:nvPr/>
        </p:nvCxnSpPr>
        <p:spPr>
          <a:xfrm flipH="1">
            <a:off x="3353822" y="5093619"/>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C2B0E3D-E845-9A69-447A-F03F55C3106A}"/>
              </a:ext>
            </a:extLst>
          </p:cNvPr>
          <p:cNvCxnSpPr>
            <a:cxnSpLocks/>
          </p:cNvCxnSpPr>
          <p:nvPr/>
        </p:nvCxnSpPr>
        <p:spPr>
          <a:xfrm flipH="1" flipV="1">
            <a:off x="3579779" y="5103563"/>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606AACE1-F030-2334-649B-69CBD8C9FE60}"/>
                  </a:ext>
                </a:extLst>
              </p:cNvPr>
              <p:cNvSpPr txBox="1"/>
              <p:nvPr/>
            </p:nvSpPr>
            <p:spPr>
              <a:xfrm>
                <a:off x="3019422" y="5496823"/>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p:sp>
            <p:nvSpPr>
              <p:cNvPr id="110" name="テキスト ボックス 109">
                <a:extLst>
                  <a:ext uri="{FF2B5EF4-FFF2-40B4-BE49-F238E27FC236}">
                    <a16:creationId xmlns:a16="http://schemas.microsoft.com/office/drawing/2014/main" id="{606AACE1-F030-2334-649B-69CBD8C9FE60}"/>
                  </a:ext>
                </a:extLst>
              </p:cNvPr>
              <p:cNvSpPr txBox="1">
                <a:spLocks noRot="1" noChangeAspect="1" noMove="1" noResize="1" noEditPoints="1" noAdjustHandles="1" noChangeArrowheads="1" noChangeShapeType="1" noTextEdit="1"/>
              </p:cNvSpPr>
              <p:nvPr/>
            </p:nvSpPr>
            <p:spPr>
              <a:xfrm>
                <a:off x="3019422" y="5496823"/>
                <a:ext cx="655257" cy="307777"/>
              </a:xfrm>
              <a:prstGeom prst="rect">
                <a:avLst/>
              </a:prstGeom>
              <a:blipFill>
                <a:blip r:embed="rId17"/>
                <a:stretch>
                  <a:fillRect t="-4000" b="-20000"/>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56047555-D142-83F0-2830-E08087E91710}"/>
              </a:ext>
            </a:extLst>
          </p:cNvPr>
          <p:cNvSpPr txBox="1"/>
          <p:nvPr/>
        </p:nvSpPr>
        <p:spPr>
          <a:xfrm>
            <a:off x="4262764" y="5110000"/>
            <a:ext cx="541536" cy="307777"/>
          </a:xfrm>
          <a:prstGeom prst="rect">
            <a:avLst/>
          </a:prstGeom>
          <a:noFill/>
        </p:spPr>
        <p:txBody>
          <a:bodyPr wrap="square" rtlCol="0">
            <a:spAutoFit/>
          </a:bodyPr>
          <a:lstStyle/>
          <a:p>
            <a:pPr algn="ctr"/>
            <a:r>
              <a:rPr kumimoji="1" lang="ja-JP" altLang="en-US" sz="1400" dirty="0"/>
              <a:t>出力</a:t>
            </a:r>
          </a:p>
        </p:txBody>
      </p:sp>
      <mc:AlternateContent xmlns:mc="http://schemas.openxmlformats.org/markup-compatibility/2006">
        <mc:Choice xmlns:a14="http://schemas.microsoft.com/office/drawing/2010/main" Requires="a14">
          <p:sp>
            <p:nvSpPr>
              <p:cNvPr id="114" name="テキスト ボックス 113">
                <a:extLst>
                  <a:ext uri="{FF2B5EF4-FFF2-40B4-BE49-F238E27FC236}">
                    <a16:creationId xmlns:a16="http://schemas.microsoft.com/office/drawing/2014/main" id="{208E2AD6-866D-C4DB-31A2-615FD42E1B0D}"/>
                  </a:ext>
                </a:extLst>
              </p:cNvPr>
              <p:cNvSpPr txBox="1"/>
              <p:nvPr/>
            </p:nvSpPr>
            <p:spPr>
              <a:xfrm>
                <a:off x="5303776" y="5205853"/>
                <a:ext cx="876585" cy="307777"/>
              </a:xfrm>
              <a:prstGeom prst="rect">
                <a:avLst/>
              </a:prstGeom>
              <a:noFill/>
            </p:spPr>
            <p:txBody>
              <a:bodyPr wrap="square" rtlCol="0">
                <a:spAutoFit/>
              </a:bodyPr>
              <a:lstStyle/>
              <a:p>
                <a:pPr algn="ctr"/>
                <a:r>
                  <a:rPr kumimoji="1" lang="ja-JP" altLang="en-US" sz="1400" dirty="0">
                    <a:solidFill>
                      <a:schemeClr val="accent2">
                        <a:lumMod val="75000"/>
                      </a:schemeClr>
                    </a:solidFill>
                  </a:rPr>
                  <a:t>制御量</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p:sp>
            <p:nvSpPr>
              <p:cNvPr id="114" name="テキスト ボックス 113">
                <a:extLst>
                  <a:ext uri="{FF2B5EF4-FFF2-40B4-BE49-F238E27FC236}">
                    <a16:creationId xmlns:a16="http://schemas.microsoft.com/office/drawing/2014/main" id="{208E2AD6-866D-C4DB-31A2-615FD42E1B0D}"/>
                  </a:ext>
                </a:extLst>
              </p:cNvPr>
              <p:cNvSpPr txBox="1">
                <a:spLocks noRot="1" noChangeAspect="1" noMove="1" noResize="1" noEditPoints="1" noAdjustHandles="1" noChangeArrowheads="1" noChangeShapeType="1" noTextEdit="1"/>
              </p:cNvSpPr>
              <p:nvPr/>
            </p:nvSpPr>
            <p:spPr>
              <a:xfrm>
                <a:off x="5303776" y="5205853"/>
                <a:ext cx="876585" cy="307777"/>
              </a:xfrm>
              <a:prstGeom prst="rect">
                <a:avLst/>
              </a:prstGeom>
              <a:blipFill>
                <a:blip r:embed="rId19"/>
                <a:stretch>
                  <a:fillRect t="-4000" r="-18056" b="-20000"/>
                </a:stretch>
              </a:blipFill>
            </p:spPr>
            <p:txBody>
              <a:bodyPr/>
              <a:lstStyle/>
              <a:p>
                <a:r>
                  <a:rPr lang="ja-JP" altLang="en-US">
                    <a:noFill/>
                  </a:rPr>
                  <a:t> </a:t>
                </a:r>
              </a:p>
            </p:txBody>
          </p:sp>
        </mc:Fallback>
      </mc:AlternateContent>
      <p:cxnSp>
        <p:nvCxnSpPr>
          <p:cNvPr id="115" name="直線矢印コネクタ 114">
            <a:extLst>
              <a:ext uri="{FF2B5EF4-FFF2-40B4-BE49-F238E27FC236}">
                <a16:creationId xmlns:a16="http://schemas.microsoft.com/office/drawing/2014/main" id="{5795D8D4-13EB-8D14-FCB2-5716BF86F482}"/>
              </a:ext>
            </a:extLst>
          </p:cNvPr>
          <p:cNvCxnSpPr>
            <a:cxnSpLocks/>
          </p:cNvCxnSpPr>
          <p:nvPr/>
        </p:nvCxnSpPr>
        <p:spPr>
          <a:xfrm>
            <a:off x="4744422" y="5527923"/>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50C2D9F-1A14-4476-04B0-FCAA4006D020}"/>
              </a:ext>
            </a:extLst>
          </p:cNvPr>
          <p:cNvCxnSpPr>
            <a:cxnSpLocks/>
          </p:cNvCxnSpPr>
          <p:nvPr/>
        </p:nvCxnSpPr>
        <p:spPr>
          <a:xfrm flipV="1">
            <a:off x="4748664" y="5025132"/>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1AFF0578-6378-1714-8F07-D3D7AD5121A2}"/>
              </a:ext>
            </a:extLst>
          </p:cNvPr>
          <p:cNvCxnSpPr>
            <a:cxnSpLocks/>
          </p:cNvCxnSpPr>
          <p:nvPr/>
        </p:nvCxnSpPr>
        <p:spPr>
          <a:xfrm>
            <a:off x="4999242" y="5051202"/>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05B0A82-F12D-94D7-F727-E8EDB0B66BCB}"/>
              </a:ext>
            </a:extLst>
          </p:cNvPr>
          <p:cNvCxnSpPr>
            <a:cxnSpLocks/>
          </p:cNvCxnSpPr>
          <p:nvPr/>
        </p:nvCxnSpPr>
        <p:spPr>
          <a:xfrm flipH="1">
            <a:off x="5271537" y="5203705"/>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6315941C-96B8-3BF1-5708-58322520EB84}"/>
              </a:ext>
            </a:extLst>
          </p:cNvPr>
          <p:cNvCxnSpPr>
            <a:cxnSpLocks/>
          </p:cNvCxnSpPr>
          <p:nvPr/>
        </p:nvCxnSpPr>
        <p:spPr>
          <a:xfrm flipH="1" flipV="1">
            <a:off x="5519618" y="5200747"/>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0" name="テキスト ボックス 119">
                <a:extLst>
                  <a:ext uri="{FF2B5EF4-FFF2-40B4-BE49-F238E27FC236}">
                    <a16:creationId xmlns:a16="http://schemas.microsoft.com/office/drawing/2014/main" id="{E53B4319-EB7F-C95C-F19D-0AF24459D8E8}"/>
                  </a:ext>
                </a:extLst>
              </p:cNvPr>
              <p:cNvSpPr txBox="1"/>
              <p:nvPr/>
            </p:nvSpPr>
            <p:spPr>
              <a:xfrm>
                <a:off x="5010615" y="5502692"/>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p:sp>
            <p:nvSpPr>
              <p:cNvPr id="120" name="テキスト ボックス 119">
                <a:extLst>
                  <a:ext uri="{FF2B5EF4-FFF2-40B4-BE49-F238E27FC236}">
                    <a16:creationId xmlns:a16="http://schemas.microsoft.com/office/drawing/2014/main" id="{E53B4319-EB7F-C95C-F19D-0AF24459D8E8}"/>
                  </a:ext>
                </a:extLst>
              </p:cNvPr>
              <p:cNvSpPr txBox="1">
                <a:spLocks noRot="1" noChangeAspect="1" noMove="1" noResize="1" noEditPoints="1" noAdjustHandles="1" noChangeArrowheads="1" noChangeShapeType="1" noTextEdit="1"/>
              </p:cNvSpPr>
              <p:nvPr/>
            </p:nvSpPr>
            <p:spPr>
              <a:xfrm>
                <a:off x="5010615" y="5502692"/>
                <a:ext cx="655257" cy="307777"/>
              </a:xfrm>
              <a:prstGeom prst="rect">
                <a:avLst/>
              </a:prstGeom>
              <a:blipFill>
                <a:blip r:embed="rId15"/>
                <a:stretch>
                  <a:fillRect t="-4000" b="-20000"/>
                </a:stretch>
              </a:blipFill>
            </p:spPr>
            <p:txBody>
              <a:bodyPr/>
              <a:lstStyle/>
              <a:p>
                <a:r>
                  <a:rPr lang="ja-JP" altLang="en-US">
                    <a:noFill/>
                  </a:rPr>
                  <a:t> </a:t>
                </a:r>
              </a:p>
            </p:txBody>
          </p:sp>
        </mc:Fallback>
      </mc:AlternateContent>
      <p:cxnSp>
        <p:nvCxnSpPr>
          <p:cNvPr id="125" name="直線矢印コネクタ 124">
            <a:extLst>
              <a:ext uri="{FF2B5EF4-FFF2-40B4-BE49-F238E27FC236}">
                <a16:creationId xmlns:a16="http://schemas.microsoft.com/office/drawing/2014/main" id="{294987D5-4739-B38D-41E5-F951DCBB7347}"/>
              </a:ext>
            </a:extLst>
          </p:cNvPr>
          <p:cNvCxnSpPr>
            <a:cxnSpLocks/>
          </p:cNvCxnSpPr>
          <p:nvPr/>
        </p:nvCxnSpPr>
        <p:spPr>
          <a:xfrm flipH="1" flipV="1">
            <a:off x="4735990" y="4932526"/>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6" name="グラフィックス 125" descr="歯車付きの頭 単色塗りつぶし">
            <a:extLst>
              <a:ext uri="{FF2B5EF4-FFF2-40B4-BE49-F238E27FC236}">
                <a16:creationId xmlns:a16="http://schemas.microsoft.com/office/drawing/2014/main" id="{F48909CB-65C1-D594-BE69-ABB7BBDD6F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8885" y="4819966"/>
            <a:ext cx="321740" cy="321740"/>
          </a:xfrm>
          <a:prstGeom prst="rect">
            <a:avLst/>
          </a:prstGeom>
        </p:spPr>
      </p:pic>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735193" y="5105459"/>
            <a:ext cx="1206561"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二等辺三角形 32">
            <a:extLst>
              <a:ext uri="{FF2B5EF4-FFF2-40B4-BE49-F238E27FC236}">
                <a16:creationId xmlns:a16="http://schemas.microsoft.com/office/drawing/2014/main" id="{D43583E6-36AE-F743-43A1-7EE387C194F6}"/>
              </a:ext>
            </a:extLst>
          </p:cNvPr>
          <p:cNvSpPr/>
          <p:nvPr/>
        </p:nvSpPr>
        <p:spPr>
          <a:xfrm rot="5400000">
            <a:off x="4076112" y="5085567"/>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28" name="二等辺三角形 32">
            <a:extLst>
              <a:ext uri="{FF2B5EF4-FFF2-40B4-BE49-F238E27FC236}">
                <a16:creationId xmlns:a16="http://schemas.microsoft.com/office/drawing/2014/main" id="{F4F8BB61-84F0-AADE-24BD-CBFDB51C2E9C}"/>
              </a:ext>
            </a:extLst>
          </p:cNvPr>
          <p:cNvSpPr/>
          <p:nvPr/>
        </p:nvSpPr>
        <p:spPr>
          <a:xfrm rot="16200000">
            <a:off x="4076112" y="5229934"/>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129" name="直線コネクタ 128">
            <a:extLst>
              <a:ext uri="{FF2B5EF4-FFF2-40B4-BE49-F238E27FC236}">
                <a16:creationId xmlns:a16="http://schemas.microsoft.com/office/drawing/2014/main" id="{E8075A63-11B5-D93D-025D-01F9DB1891A3}"/>
              </a:ext>
            </a:extLst>
          </p:cNvPr>
          <p:cNvCxnSpPr>
            <a:cxnSpLocks/>
          </p:cNvCxnSpPr>
          <p:nvPr/>
        </p:nvCxnSpPr>
        <p:spPr>
          <a:xfrm>
            <a:off x="2781697" y="5109050"/>
            <a:ext cx="244869" cy="6945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DFEDC085-70B5-0193-893F-1E6C0ECDE414}"/>
              </a:ext>
            </a:extLst>
          </p:cNvPr>
          <p:cNvCxnSpPr>
            <a:cxnSpLocks/>
          </p:cNvCxnSpPr>
          <p:nvPr/>
        </p:nvCxnSpPr>
        <p:spPr>
          <a:xfrm flipV="1">
            <a:off x="3026566" y="5020436"/>
            <a:ext cx="320595" cy="15807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1B4A9A89-C985-8DCF-483C-A6CCF59EBB25}"/>
              </a:ext>
            </a:extLst>
          </p:cNvPr>
          <p:cNvCxnSpPr>
            <a:cxnSpLocks/>
          </p:cNvCxnSpPr>
          <p:nvPr/>
        </p:nvCxnSpPr>
        <p:spPr>
          <a:xfrm flipH="1" flipV="1">
            <a:off x="3358009" y="5020436"/>
            <a:ext cx="240368" cy="2665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8869F33-4F29-9D69-D4F5-182DDB8857DB}"/>
              </a:ext>
            </a:extLst>
          </p:cNvPr>
          <p:cNvCxnSpPr>
            <a:cxnSpLocks/>
          </p:cNvCxnSpPr>
          <p:nvPr/>
        </p:nvCxnSpPr>
        <p:spPr>
          <a:xfrm flipH="1">
            <a:off x="3575040" y="4977899"/>
            <a:ext cx="307869" cy="70032"/>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E9942849-1B3D-C033-D75C-9680E47DC50D}"/>
              </a:ext>
            </a:extLst>
          </p:cNvPr>
          <p:cNvSpPr txBox="1"/>
          <p:nvPr/>
        </p:nvSpPr>
        <p:spPr>
          <a:xfrm>
            <a:off x="2721792" y="4739314"/>
            <a:ext cx="876585" cy="307777"/>
          </a:xfrm>
          <a:prstGeom prst="rect">
            <a:avLst/>
          </a:prstGeom>
          <a:noFill/>
        </p:spPr>
        <p:txBody>
          <a:bodyPr wrap="square" rtlCol="0">
            <a:spAutoFit/>
          </a:bodyPr>
          <a:lstStyle/>
          <a:p>
            <a:pPr algn="ctr"/>
            <a:r>
              <a:rPr kumimoji="1" lang="ja-JP" altLang="en-US" sz="1400" dirty="0">
                <a:solidFill>
                  <a:schemeClr val="accent1"/>
                </a:solidFill>
              </a:rPr>
              <a:t>調整済</a:t>
            </a:r>
          </a:p>
        </p:txBody>
      </p:sp>
      <p:sp>
        <p:nvSpPr>
          <p:cNvPr id="141" name="テキスト ボックス 140">
            <a:extLst>
              <a:ext uri="{FF2B5EF4-FFF2-40B4-BE49-F238E27FC236}">
                <a16:creationId xmlns:a16="http://schemas.microsoft.com/office/drawing/2014/main" id="{7B6E3788-6420-7332-8D5F-A3F0A01C8AAC}"/>
              </a:ext>
            </a:extLst>
          </p:cNvPr>
          <p:cNvSpPr txBox="1"/>
          <p:nvPr/>
        </p:nvSpPr>
        <p:spPr>
          <a:xfrm>
            <a:off x="2887195" y="5215646"/>
            <a:ext cx="796895" cy="307777"/>
          </a:xfrm>
          <a:prstGeom prst="rect">
            <a:avLst/>
          </a:prstGeom>
          <a:noFill/>
        </p:spPr>
        <p:txBody>
          <a:bodyPr wrap="square" rtlCol="0">
            <a:spAutoFit/>
          </a:bodyPr>
          <a:lstStyle/>
          <a:p>
            <a:pPr algn="ctr"/>
            <a:r>
              <a:rPr kumimoji="1" lang="ja-JP" altLang="en-US" sz="1400" dirty="0"/>
              <a:t>初期値</a:t>
            </a:r>
          </a:p>
        </p:txBody>
      </p:sp>
    </p:spTree>
    <p:extLst>
      <p:ext uri="{BB962C8B-B14F-4D97-AF65-F5344CB8AC3E}">
        <p14:creationId xmlns:p14="http://schemas.microsoft.com/office/powerpoint/2010/main" val="4090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907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49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20497" y="4332889"/>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Tree>
    <p:extLst>
      <p:ext uri="{BB962C8B-B14F-4D97-AF65-F5344CB8AC3E}">
        <p14:creationId xmlns:p14="http://schemas.microsoft.com/office/powerpoint/2010/main" val="320422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a:extLst>
              <a:ext uri="{FF2B5EF4-FFF2-40B4-BE49-F238E27FC236}">
                <a16:creationId xmlns:a16="http://schemas.microsoft.com/office/drawing/2014/main" id="{85B4BEF0-2C37-3F9F-ECFE-345BBDE3FE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48971"/>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3016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3710"/>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851" y="4572806"/>
            <a:ext cx="18000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2B57CB3-14D2-BC09-6570-6A981C58116C}"/>
              </a:ext>
            </a:extLst>
          </p:cNvPr>
          <p:cNvSpPr txBox="1"/>
          <p:nvPr/>
        </p:nvSpPr>
        <p:spPr>
          <a:xfrm>
            <a:off x="234950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9" name="テキスト ボックス 8">
            <a:extLst>
              <a:ext uri="{FF2B5EF4-FFF2-40B4-BE49-F238E27FC236}">
                <a16:creationId xmlns:a16="http://schemas.microsoft.com/office/drawing/2014/main" id="{992DE1B9-40E5-14FB-F62E-C5EC3965A75A}"/>
              </a:ext>
            </a:extLst>
          </p:cNvPr>
          <p:cNvSpPr txBox="1"/>
          <p:nvPr/>
        </p:nvSpPr>
        <p:spPr>
          <a:xfrm>
            <a:off x="7258956"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0" name="テキスト ボックス 9">
            <a:extLst>
              <a:ext uri="{FF2B5EF4-FFF2-40B4-BE49-F238E27FC236}">
                <a16:creationId xmlns:a16="http://schemas.microsoft.com/office/drawing/2014/main" id="{1BE9DA26-B088-011F-364F-57764B428611}"/>
              </a:ext>
            </a:extLst>
          </p:cNvPr>
          <p:cNvSpPr txBox="1"/>
          <p:nvPr/>
        </p:nvSpPr>
        <p:spPr>
          <a:xfrm>
            <a:off x="3315144"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1" name="テキスト ボックス 10">
            <a:extLst>
              <a:ext uri="{FF2B5EF4-FFF2-40B4-BE49-F238E27FC236}">
                <a16:creationId xmlns:a16="http://schemas.microsoft.com/office/drawing/2014/main" id="{7BF0FCDE-0C64-E832-6FF1-A0A40121D6B0}"/>
              </a:ext>
            </a:extLst>
          </p:cNvPr>
          <p:cNvSpPr txBox="1"/>
          <p:nvPr/>
        </p:nvSpPr>
        <p:spPr>
          <a:xfrm>
            <a:off x="7561286"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2" name="テキスト ボックス 11">
            <a:extLst>
              <a:ext uri="{FF2B5EF4-FFF2-40B4-BE49-F238E27FC236}">
                <a16:creationId xmlns:a16="http://schemas.microsoft.com/office/drawing/2014/main" id="{62C98D9C-240B-A375-1B10-90AAE14CCDEB}"/>
              </a:ext>
            </a:extLst>
          </p:cNvPr>
          <p:cNvSpPr txBox="1"/>
          <p:nvPr/>
        </p:nvSpPr>
        <p:spPr>
          <a:xfrm>
            <a:off x="9509390"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13" name="テキスト ボックス 12">
            <a:extLst>
              <a:ext uri="{FF2B5EF4-FFF2-40B4-BE49-F238E27FC236}">
                <a16:creationId xmlns:a16="http://schemas.microsoft.com/office/drawing/2014/main" id="{FBA4E5AB-E699-C5D4-49DF-12A1812CBCC1}"/>
              </a:ext>
            </a:extLst>
          </p:cNvPr>
          <p:cNvSpPr txBox="1"/>
          <p:nvPr/>
        </p:nvSpPr>
        <p:spPr>
          <a:xfrm>
            <a:off x="5583669"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14" name="テキスト ボックス 13">
            <a:extLst>
              <a:ext uri="{FF2B5EF4-FFF2-40B4-BE49-F238E27FC236}">
                <a16:creationId xmlns:a16="http://schemas.microsoft.com/office/drawing/2014/main" id="{1427122F-3923-ECBE-D83D-6B4CB10CCA32}"/>
              </a:ext>
            </a:extLst>
          </p:cNvPr>
          <p:cNvSpPr txBox="1"/>
          <p:nvPr/>
        </p:nvSpPr>
        <p:spPr>
          <a:xfrm>
            <a:off x="5613073"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15" name="テキスト ボックス 14">
            <a:extLst>
              <a:ext uri="{FF2B5EF4-FFF2-40B4-BE49-F238E27FC236}">
                <a16:creationId xmlns:a16="http://schemas.microsoft.com/office/drawing/2014/main" id="{D903DE67-FE88-31D4-8F7A-F4CD12083978}"/>
              </a:ext>
            </a:extLst>
          </p:cNvPr>
          <p:cNvSpPr txBox="1"/>
          <p:nvPr/>
        </p:nvSpPr>
        <p:spPr>
          <a:xfrm>
            <a:off x="9502176"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16" name="テキスト ボックス 15">
            <a:extLst>
              <a:ext uri="{FF2B5EF4-FFF2-40B4-BE49-F238E27FC236}">
                <a16:creationId xmlns:a16="http://schemas.microsoft.com/office/drawing/2014/main" id="{47831685-9142-54D1-AABB-70A43F3724F1}"/>
              </a:ext>
            </a:extLst>
          </p:cNvPr>
          <p:cNvSpPr txBox="1"/>
          <p:nvPr/>
        </p:nvSpPr>
        <p:spPr>
          <a:xfrm>
            <a:off x="364645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7" name="テキスト ボックス 16">
            <a:extLst>
              <a:ext uri="{FF2B5EF4-FFF2-40B4-BE49-F238E27FC236}">
                <a16:creationId xmlns:a16="http://schemas.microsoft.com/office/drawing/2014/main" id="{559EDB72-F08D-F287-8AFF-8ECAD10F4553}"/>
              </a:ext>
            </a:extLst>
          </p:cNvPr>
          <p:cNvSpPr txBox="1"/>
          <p:nvPr/>
        </p:nvSpPr>
        <p:spPr>
          <a:xfrm>
            <a:off x="265926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8" name="テキスト ボックス 17">
            <a:extLst>
              <a:ext uri="{FF2B5EF4-FFF2-40B4-BE49-F238E27FC236}">
                <a16:creationId xmlns:a16="http://schemas.microsoft.com/office/drawing/2014/main" id="{887DAE81-FE54-0472-69FC-43C70DADF38D}"/>
              </a:ext>
            </a:extLst>
          </p:cNvPr>
          <p:cNvSpPr txBox="1"/>
          <p:nvPr/>
        </p:nvSpPr>
        <p:spPr>
          <a:xfrm>
            <a:off x="4298888"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19" name="テキスト ボックス 18">
            <a:extLst>
              <a:ext uri="{FF2B5EF4-FFF2-40B4-BE49-F238E27FC236}">
                <a16:creationId xmlns:a16="http://schemas.microsoft.com/office/drawing/2014/main" id="{CD65FE5F-7525-4039-1602-15621B0E2405}"/>
              </a:ext>
            </a:extLst>
          </p:cNvPr>
          <p:cNvSpPr txBox="1"/>
          <p:nvPr/>
        </p:nvSpPr>
        <p:spPr>
          <a:xfrm>
            <a:off x="4608208"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21" name="吹き出し: 四角形 20">
            <a:extLst>
              <a:ext uri="{FF2B5EF4-FFF2-40B4-BE49-F238E27FC236}">
                <a16:creationId xmlns:a16="http://schemas.microsoft.com/office/drawing/2014/main" id="{AB03C936-B2B4-3D09-8948-3ABB22EC46B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2" name="吹き出し: 四角形 21">
            <a:extLst>
              <a:ext uri="{FF2B5EF4-FFF2-40B4-BE49-F238E27FC236}">
                <a16:creationId xmlns:a16="http://schemas.microsoft.com/office/drawing/2014/main" id="{E271E16E-42AD-3790-76B0-B0331EE5F7BA}"/>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6" name="テキスト ボックス 5">
            <a:extLst>
              <a:ext uri="{FF2B5EF4-FFF2-40B4-BE49-F238E27FC236}">
                <a16:creationId xmlns:a16="http://schemas.microsoft.com/office/drawing/2014/main" id="{97A580D9-5D95-7BF4-0388-8761DD089395}"/>
              </a:ext>
            </a:extLst>
          </p:cNvPr>
          <p:cNvSpPr txBox="1"/>
          <p:nvPr/>
        </p:nvSpPr>
        <p:spPr>
          <a:xfrm>
            <a:off x="1598035" y="4324725"/>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Tree>
    <p:extLst>
      <p:ext uri="{BB962C8B-B14F-4D97-AF65-F5344CB8AC3E}">
        <p14:creationId xmlns:p14="http://schemas.microsoft.com/office/powerpoint/2010/main" val="22699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a:t>
            </a:r>
            <a:r>
              <a:rPr lang="en-US" altLang="ja-JP" sz="2800" dirty="0"/>
              <a:t>*</a:t>
            </a:r>
            <a:r>
              <a:rPr lang="ja-JP" altLang="en-US" sz="2800" dirty="0"/>
              <a:t>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9562233" cy="369332"/>
          </a:xfrm>
          <a:prstGeom prst="rect">
            <a:avLst/>
          </a:prstGeom>
          <a:noFill/>
        </p:spPr>
        <p:txBody>
          <a:bodyPr wrap="none" rtlCol="0">
            <a:spAutoFit/>
          </a:bodyPr>
          <a:lstStyle/>
          <a:p>
            <a:r>
              <a:rPr kumimoji="1" lang="ja-JP" altLang="en-US" dirty="0"/>
              <a:t>実データでモデリングしたプラントモデルを用いて、実規模相当のスケジューリング問題での性能を確認する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2335751187"/>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1051144983"/>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12722"/>
            <a:ext cx="1540806" cy="369332"/>
          </a:xfrm>
          <a:prstGeom prst="rect">
            <a:avLst/>
          </a:prstGeom>
          <a:noFill/>
        </p:spPr>
        <p:txBody>
          <a:bodyPr wrap="none" rtlCol="0">
            <a:spAutoFit/>
          </a:bodyPr>
          <a:lstStyle/>
          <a:p>
            <a:r>
              <a:rPr kumimoji="1" lang="en-US" altLang="ja-JP" dirty="0">
                <a:solidFill>
                  <a:schemeClr val="accent2"/>
                </a:solidFill>
              </a:rPr>
              <a:t>p20,21</a:t>
            </a:r>
            <a:r>
              <a:rPr kumimoji="1" lang="ja-JP" altLang="en-US" dirty="0">
                <a:solidFill>
                  <a:schemeClr val="accent2"/>
                </a:solidFill>
              </a:rPr>
              <a:t>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7426"/>
            <a:ext cx="1247457" cy="369332"/>
          </a:xfrm>
          <a:prstGeom prst="rect">
            <a:avLst/>
          </a:prstGeom>
          <a:noFill/>
        </p:spPr>
        <p:txBody>
          <a:bodyPr wrap="none" rtlCol="0">
            <a:spAutoFit/>
          </a:bodyPr>
          <a:lstStyle/>
          <a:p>
            <a:r>
              <a:rPr kumimoji="1" lang="en-US" altLang="ja-JP" dirty="0">
                <a:solidFill>
                  <a:schemeClr val="accent2"/>
                </a:solidFill>
              </a:rPr>
              <a:t>p22</a:t>
            </a:r>
            <a:r>
              <a:rPr kumimoji="1" lang="ja-JP" altLang="en-US" dirty="0">
                <a:solidFill>
                  <a:schemeClr val="accent2"/>
                </a:solidFill>
              </a:rPr>
              <a:t>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52092"/>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4" name="テキスト ボックス 3">
            <a:extLst>
              <a:ext uri="{FF2B5EF4-FFF2-40B4-BE49-F238E27FC236}">
                <a16:creationId xmlns:a16="http://schemas.microsoft.com/office/drawing/2014/main" id="{FE173498-F58A-50B1-4271-D6EBEB915957}"/>
              </a:ext>
            </a:extLst>
          </p:cNvPr>
          <p:cNvSpPr txBox="1"/>
          <p:nvPr/>
        </p:nvSpPr>
        <p:spPr>
          <a:xfrm>
            <a:off x="7207470" y="1512949"/>
            <a:ext cx="3866764" cy="369332"/>
          </a:xfrm>
          <a:prstGeom prst="rect">
            <a:avLst/>
          </a:prstGeom>
          <a:noFill/>
        </p:spPr>
        <p:txBody>
          <a:bodyPr wrap="none" rtlCol="0">
            <a:spAutoFit/>
          </a:bodyPr>
          <a:lstStyle/>
          <a:p>
            <a:r>
              <a:rPr kumimoji="1" lang="en-US" altLang="ja-JP" dirty="0"/>
              <a:t>※</a:t>
            </a:r>
            <a:r>
              <a:rPr kumimoji="1" lang="ja-JP" altLang="en-US" dirty="0"/>
              <a:t>東京都立大と共同研究で開発・検証</a:t>
            </a:r>
          </a:p>
        </p:txBody>
      </p:sp>
    </p:spTree>
    <p:extLst>
      <p:ext uri="{BB962C8B-B14F-4D97-AF65-F5344CB8AC3E}">
        <p14:creationId xmlns:p14="http://schemas.microsoft.com/office/powerpoint/2010/main" val="164688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プロセスの実データを用いてモデルを構築し、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2109362"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583303"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603681"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472406" y="2697087"/>
            <a:ext cx="5325497" cy="369332"/>
          </a:xfrm>
          <a:prstGeom prst="rect">
            <a:avLst/>
          </a:prstGeom>
          <a:noFill/>
        </p:spPr>
        <p:txBody>
          <a:bodyPr wrap="none" rtlCol="0">
            <a:spAutoFit/>
          </a:bodyPr>
          <a:lstStyle/>
          <a:p>
            <a:r>
              <a:rPr kumimoji="1" lang="ja-JP" altLang="en-US" b="1" dirty="0"/>
              <a:t>線型重回帰で各膜の水質モデルを学習し、問題を構築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2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運転計画問題での検証：結果まとめ（抜粋）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様々な制約条件を満たしながら、コストを削減する操業計画が得られた。</a:t>
            </a:r>
            <a:endParaRPr lang="en-US" altLang="ja-JP" sz="2800" dirty="0"/>
          </a:p>
        </p:txBody>
      </p:sp>
      <p:sp>
        <p:nvSpPr>
          <p:cNvPr id="6" name="テキスト ボックス 5">
            <a:extLst>
              <a:ext uri="{FF2B5EF4-FFF2-40B4-BE49-F238E27FC236}">
                <a16:creationId xmlns:a16="http://schemas.microsoft.com/office/drawing/2014/main" id="{9281B82B-8FE5-5CE2-169C-E700571BD190}"/>
              </a:ext>
            </a:extLst>
          </p:cNvPr>
          <p:cNvSpPr txBox="1"/>
          <p:nvPr/>
        </p:nvSpPr>
        <p:spPr>
          <a:xfrm>
            <a:off x="1198813" y="1801249"/>
            <a:ext cx="4141369" cy="369332"/>
          </a:xfrm>
          <a:prstGeom prst="rect">
            <a:avLst/>
          </a:prstGeom>
          <a:noFill/>
        </p:spPr>
        <p:txBody>
          <a:bodyPr wrap="square" rtlCol="0">
            <a:spAutoFit/>
          </a:bodyPr>
          <a:lstStyle/>
          <a:p>
            <a:pPr algn="ctr"/>
            <a:r>
              <a:rPr kumimoji="1" lang="en-US" altLang="ja-JP" b="1" dirty="0">
                <a:solidFill>
                  <a:schemeClr val="accent1"/>
                </a:solidFill>
              </a:rPr>
              <a:t>TOC</a:t>
            </a:r>
            <a:r>
              <a:rPr kumimoji="1" lang="ja-JP" altLang="en-US" b="1" dirty="0">
                <a:solidFill>
                  <a:schemeClr val="accent1"/>
                </a:solidFill>
              </a:rPr>
              <a:t>除去率：水中の有機物の除去率</a:t>
            </a:r>
          </a:p>
        </p:txBody>
      </p:sp>
      <p:sp>
        <p:nvSpPr>
          <p:cNvPr id="7" name="テキスト ボックス 6">
            <a:extLst>
              <a:ext uri="{FF2B5EF4-FFF2-40B4-BE49-F238E27FC236}">
                <a16:creationId xmlns:a16="http://schemas.microsoft.com/office/drawing/2014/main" id="{B773BB10-A62C-494F-F9B5-37054A40FBE1}"/>
              </a:ext>
            </a:extLst>
          </p:cNvPr>
          <p:cNvSpPr txBox="1"/>
          <p:nvPr/>
        </p:nvSpPr>
        <p:spPr>
          <a:xfrm>
            <a:off x="1479441" y="2116708"/>
            <a:ext cx="3548699" cy="338554"/>
          </a:xfrm>
          <a:prstGeom prst="rect">
            <a:avLst/>
          </a:prstGeom>
          <a:noFill/>
        </p:spPr>
        <p:txBody>
          <a:bodyPr wrap="square" rtlCol="0">
            <a:spAutoFit/>
          </a:bodyPr>
          <a:lstStyle/>
          <a:p>
            <a:pPr algn="ctr"/>
            <a:r>
              <a:rPr kumimoji="1" lang="ja-JP" altLang="en-US" sz="1600" b="1" dirty="0"/>
              <a:t>最適計画は、水質基準を遵守している</a:t>
            </a:r>
          </a:p>
        </p:txBody>
      </p:sp>
      <p:pic>
        <p:nvPicPr>
          <p:cNvPr id="8" name="図 7">
            <a:extLst>
              <a:ext uri="{FF2B5EF4-FFF2-40B4-BE49-F238E27FC236}">
                <a16:creationId xmlns:a16="http://schemas.microsoft.com/office/drawing/2014/main" id="{086594A8-55A0-3EBA-A614-9C8FCB5ADC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98" y="2451466"/>
            <a:ext cx="5985802" cy="2841584"/>
          </a:xfrm>
          <a:prstGeom prst="rect">
            <a:avLst/>
          </a:prstGeom>
          <a:noFill/>
          <a:ln>
            <a:noFill/>
          </a:ln>
        </p:spPr>
      </p:pic>
      <p:pic>
        <p:nvPicPr>
          <p:cNvPr id="9" name="図 8">
            <a:extLst>
              <a:ext uri="{FF2B5EF4-FFF2-40B4-BE49-F238E27FC236}">
                <a16:creationId xmlns:a16="http://schemas.microsoft.com/office/drawing/2014/main" id="{F93A5AF9-BD1E-3935-81DE-C2993BC2A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8855" y="2451466"/>
            <a:ext cx="5940894" cy="2790689"/>
          </a:xfrm>
          <a:prstGeom prst="rect">
            <a:avLst/>
          </a:prstGeom>
          <a:noFill/>
          <a:ln>
            <a:noFill/>
          </a:ln>
        </p:spPr>
      </p:pic>
      <p:sp>
        <p:nvSpPr>
          <p:cNvPr id="10" name="テキスト ボックス 9">
            <a:extLst>
              <a:ext uri="{FF2B5EF4-FFF2-40B4-BE49-F238E27FC236}">
                <a16:creationId xmlns:a16="http://schemas.microsoft.com/office/drawing/2014/main" id="{72E395B9-82D3-83AF-4E74-B5489B4B8C29}"/>
              </a:ext>
            </a:extLst>
          </p:cNvPr>
          <p:cNvSpPr txBox="1"/>
          <p:nvPr/>
        </p:nvSpPr>
        <p:spPr>
          <a:xfrm>
            <a:off x="6753742" y="1801249"/>
            <a:ext cx="4631120" cy="369332"/>
          </a:xfrm>
          <a:prstGeom prst="rect">
            <a:avLst/>
          </a:prstGeom>
          <a:noFill/>
        </p:spPr>
        <p:txBody>
          <a:bodyPr wrap="square" rtlCol="0">
            <a:spAutoFit/>
          </a:bodyPr>
          <a:lstStyle/>
          <a:p>
            <a:pPr algn="ctr"/>
            <a:r>
              <a:rPr kumimoji="1" lang="ja-JP" altLang="en-US" b="1" dirty="0">
                <a:solidFill>
                  <a:schemeClr val="accent1"/>
                </a:solidFill>
              </a:rPr>
              <a:t>スケール防止剤：</a:t>
            </a:r>
            <a:r>
              <a:rPr kumimoji="1" lang="en-US" altLang="ja-JP" b="1" dirty="0">
                <a:solidFill>
                  <a:schemeClr val="accent1"/>
                </a:solidFill>
              </a:rPr>
              <a:t>RO</a:t>
            </a:r>
            <a:r>
              <a:rPr kumimoji="1" lang="ja-JP" altLang="en-US" b="1" dirty="0">
                <a:solidFill>
                  <a:schemeClr val="accent1"/>
                </a:solidFill>
              </a:rPr>
              <a:t>膜詰まりを防止する薬液</a:t>
            </a:r>
          </a:p>
        </p:txBody>
      </p:sp>
      <p:sp>
        <p:nvSpPr>
          <p:cNvPr id="11" name="テキスト ボックス 10">
            <a:extLst>
              <a:ext uri="{FF2B5EF4-FFF2-40B4-BE49-F238E27FC236}">
                <a16:creationId xmlns:a16="http://schemas.microsoft.com/office/drawing/2014/main" id="{7CA74270-9619-09B5-E34E-F68D0CE5EE2E}"/>
              </a:ext>
            </a:extLst>
          </p:cNvPr>
          <p:cNvSpPr txBox="1"/>
          <p:nvPr/>
        </p:nvSpPr>
        <p:spPr>
          <a:xfrm>
            <a:off x="7107804" y="2116329"/>
            <a:ext cx="4178409" cy="338554"/>
          </a:xfrm>
          <a:prstGeom prst="rect">
            <a:avLst/>
          </a:prstGeom>
          <a:noFill/>
        </p:spPr>
        <p:txBody>
          <a:bodyPr wrap="square" rtlCol="0">
            <a:spAutoFit/>
          </a:bodyPr>
          <a:lstStyle/>
          <a:p>
            <a:pPr algn="ctr"/>
            <a:r>
              <a:rPr kumimoji="1" lang="ja-JP" altLang="en-US" sz="1600" b="1" dirty="0"/>
              <a:t>薬液コストは、操業実績よりも削減されている</a:t>
            </a:r>
          </a:p>
        </p:txBody>
      </p:sp>
      <p:sp>
        <p:nvSpPr>
          <p:cNvPr id="12" name="吹き出し: 角を丸めた四角形 11">
            <a:extLst>
              <a:ext uri="{FF2B5EF4-FFF2-40B4-BE49-F238E27FC236}">
                <a16:creationId xmlns:a16="http://schemas.microsoft.com/office/drawing/2014/main" id="{994B9C1B-ACA7-CE26-9FB5-2C3A5B9454C2}"/>
              </a:ext>
            </a:extLst>
          </p:cNvPr>
          <p:cNvSpPr/>
          <p:nvPr/>
        </p:nvSpPr>
        <p:spPr>
          <a:xfrm>
            <a:off x="7818714" y="5373434"/>
            <a:ext cx="4098466" cy="632205"/>
          </a:xfrm>
          <a:prstGeom prst="wedgeRoundRectCallout">
            <a:avLst>
              <a:gd name="adj1" fmla="val -33227"/>
              <a:gd name="adj2" fmla="val -884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より滑らかにするには、変動幅制約を厳しくする必要があるが、可能解獲得が困難となる</a:t>
            </a:r>
          </a:p>
        </p:txBody>
      </p:sp>
      <p:cxnSp>
        <p:nvCxnSpPr>
          <p:cNvPr id="15" name="直線コネクタ 14">
            <a:extLst>
              <a:ext uri="{FF2B5EF4-FFF2-40B4-BE49-F238E27FC236}">
                <a16:creationId xmlns:a16="http://schemas.microsoft.com/office/drawing/2014/main" id="{8C24D5B6-7255-D055-4AE9-7F05EB150926}"/>
              </a:ext>
            </a:extLst>
          </p:cNvPr>
          <p:cNvCxnSpPr/>
          <p:nvPr/>
        </p:nvCxnSpPr>
        <p:spPr>
          <a:xfrm>
            <a:off x="798897" y="4408371"/>
            <a:ext cx="5043638" cy="0"/>
          </a:xfrm>
          <a:prstGeom prst="line">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27F058-D742-7403-6F7C-747C03727D7C}"/>
              </a:ext>
            </a:extLst>
          </p:cNvPr>
          <p:cNvSpPr txBox="1"/>
          <p:nvPr/>
        </p:nvSpPr>
        <p:spPr>
          <a:xfrm>
            <a:off x="673820" y="4107441"/>
            <a:ext cx="934484" cy="307777"/>
          </a:xfrm>
          <a:prstGeom prst="rect">
            <a:avLst/>
          </a:prstGeom>
          <a:noFill/>
        </p:spPr>
        <p:txBody>
          <a:bodyPr wrap="square" rtlCol="0">
            <a:spAutoFit/>
          </a:bodyPr>
          <a:lstStyle/>
          <a:p>
            <a:pPr algn="ctr"/>
            <a:r>
              <a:rPr kumimoji="1" lang="ja-JP" altLang="en-US" sz="1400" b="1" dirty="0">
                <a:solidFill>
                  <a:schemeClr val="accent4"/>
                </a:solidFill>
              </a:rPr>
              <a:t>水質基準</a:t>
            </a:r>
          </a:p>
        </p:txBody>
      </p:sp>
      <p:sp>
        <p:nvSpPr>
          <p:cNvPr id="17" name="テキスト ボックス 16">
            <a:extLst>
              <a:ext uri="{FF2B5EF4-FFF2-40B4-BE49-F238E27FC236}">
                <a16:creationId xmlns:a16="http://schemas.microsoft.com/office/drawing/2014/main" id="{394601E0-59C0-0D6D-6D81-E3FC1FD5EB41}"/>
              </a:ext>
            </a:extLst>
          </p:cNvPr>
          <p:cNvSpPr txBox="1"/>
          <p:nvPr/>
        </p:nvSpPr>
        <p:spPr>
          <a:xfrm>
            <a:off x="6631389" y="1426790"/>
            <a:ext cx="5396029"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週分計算して、結果を繋げた</a:t>
            </a:r>
            <a:endParaRPr kumimoji="1" lang="en-US" altLang="ja-JP" dirty="0"/>
          </a:p>
        </p:txBody>
      </p:sp>
      <p:sp>
        <p:nvSpPr>
          <p:cNvPr id="18" name="テキスト ボックス 17">
            <a:extLst>
              <a:ext uri="{FF2B5EF4-FFF2-40B4-BE49-F238E27FC236}">
                <a16:creationId xmlns:a16="http://schemas.microsoft.com/office/drawing/2014/main" id="{98E760C1-6DED-B8B4-FE83-1907C60353B8}"/>
              </a:ext>
            </a:extLst>
          </p:cNvPr>
          <p:cNvSpPr txBox="1"/>
          <p:nvPr/>
        </p:nvSpPr>
        <p:spPr>
          <a:xfrm>
            <a:off x="400306" y="5667085"/>
            <a:ext cx="5940891" cy="338554"/>
          </a:xfrm>
          <a:prstGeom prst="rect">
            <a:avLst/>
          </a:prstGeom>
          <a:noFill/>
        </p:spPr>
        <p:txBody>
          <a:bodyPr wrap="square" rtlCol="0">
            <a:spAutoFit/>
          </a:bodyPr>
          <a:lstStyle/>
          <a:p>
            <a:r>
              <a:rPr kumimoji="1" lang="en-US" altLang="ja-JP" sz="1600" b="0" dirty="0"/>
              <a:t>SHADE</a:t>
            </a:r>
            <a:r>
              <a:rPr kumimoji="1" lang="ja-JP" altLang="en-US" sz="1600" dirty="0"/>
              <a:t> </a:t>
            </a:r>
            <a:r>
              <a:rPr kumimoji="1" lang="en-US" altLang="ja-JP" sz="1600" b="0" dirty="0"/>
              <a:t>+</a:t>
            </a:r>
            <a:r>
              <a:rPr kumimoji="1" lang="ja-JP" altLang="en-US" sz="1600" b="0" dirty="0"/>
              <a:t> </a:t>
            </a:r>
            <a:r>
              <a:rPr kumimoji="1" lang="en-US" altLang="ja-JP" sz="1600" b="0" dirty="0"/>
              <a:t>Feasibility Rule</a:t>
            </a:r>
            <a:r>
              <a:rPr kumimoji="1" lang="ja-JP" altLang="en-US" sz="1600" b="0" dirty="0"/>
              <a:t>を使用、</a:t>
            </a:r>
            <a:r>
              <a:rPr kumimoji="1" lang="en-US" altLang="ja-JP" sz="1600" b="0" dirty="0"/>
              <a:t>5000</a:t>
            </a:r>
            <a:r>
              <a:rPr kumimoji="1" lang="ja-JP" altLang="en-US" sz="1600" b="0" dirty="0"/>
              <a:t>反復、</a:t>
            </a:r>
            <a:r>
              <a:rPr kumimoji="1" lang="en-US" altLang="ja-JP" sz="1600" b="0" dirty="0"/>
              <a:t>100</a:t>
            </a:r>
            <a:r>
              <a:rPr kumimoji="1" lang="ja-JP" altLang="en-US" sz="1600" b="0" dirty="0"/>
              <a:t>個体</a:t>
            </a:r>
            <a:endParaRPr kumimoji="1" lang="en-US" altLang="ja-JP" sz="1600" b="0" dirty="0"/>
          </a:p>
        </p:txBody>
      </p:sp>
      <p:sp>
        <p:nvSpPr>
          <p:cNvPr id="19" name="テキスト ボックス 18">
            <a:extLst>
              <a:ext uri="{FF2B5EF4-FFF2-40B4-BE49-F238E27FC236}">
                <a16:creationId xmlns:a16="http://schemas.microsoft.com/office/drawing/2014/main" id="{E103FC8C-5102-6FB7-FE9C-B2B798FC050E}"/>
              </a:ext>
            </a:extLst>
          </p:cNvPr>
          <p:cNvSpPr txBox="1"/>
          <p:nvPr/>
        </p:nvSpPr>
        <p:spPr>
          <a:xfrm>
            <a:off x="400307" y="5974862"/>
            <a:ext cx="6064599" cy="307777"/>
          </a:xfrm>
          <a:prstGeom prst="rect">
            <a:avLst/>
          </a:prstGeom>
          <a:noFill/>
        </p:spPr>
        <p:txBody>
          <a:bodyPr wrap="square" rtlCol="0">
            <a:spAutoFit/>
          </a:bodyPr>
          <a:lstStyle/>
          <a:p>
            <a:r>
              <a:rPr kumimoji="1" lang="ja-JP" altLang="en-US" sz="1400" dirty="0"/>
              <a:t>ノート</a:t>
            </a:r>
            <a:r>
              <a:rPr kumimoji="1" lang="en-US" altLang="ja-JP" sz="1400" dirty="0"/>
              <a:t>PC</a:t>
            </a:r>
            <a:r>
              <a:rPr kumimoji="1" lang="ja-JP" altLang="en-US" sz="1400" dirty="0"/>
              <a:t>（</a:t>
            </a:r>
            <a:r>
              <a:rPr kumimoji="1" lang="en-US" altLang="ja-JP" sz="1400" dirty="0"/>
              <a:t>Intel Core i5-1145G7(2.60GHz)</a:t>
            </a:r>
            <a:r>
              <a:rPr kumimoji="1" lang="ja-JP" altLang="en-US" sz="1400" dirty="0"/>
              <a:t>、内蔵</a:t>
            </a:r>
            <a:r>
              <a:rPr kumimoji="1" lang="en-US" altLang="ja-JP" sz="1400" dirty="0"/>
              <a:t>GPU 11th Gen</a:t>
            </a:r>
            <a:r>
              <a:rPr kumimoji="1" lang="ja-JP" altLang="en-US" sz="1400" dirty="0"/>
              <a:t>）</a:t>
            </a:r>
          </a:p>
        </p:txBody>
      </p:sp>
      <p:sp>
        <p:nvSpPr>
          <p:cNvPr id="20" name="テキスト ボックス 19">
            <a:extLst>
              <a:ext uri="{FF2B5EF4-FFF2-40B4-BE49-F238E27FC236}">
                <a16:creationId xmlns:a16="http://schemas.microsoft.com/office/drawing/2014/main" id="{0C620D21-FA08-9F76-E452-D84D0191595D}"/>
              </a:ext>
            </a:extLst>
          </p:cNvPr>
          <p:cNvSpPr txBox="1"/>
          <p:nvPr/>
        </p:nvSpPr>
        <p:spPr>
          <a:xfrm>
            <a:off x="400305" y="5388597"/>
            <a:ext cx="7184402" cy="338554"/>
          </a:xfrm>
          <a:prstGeom prst="rect">
            <a:avLst/>
          </a:prstGeom>
          <a:noFill/>
        </p:spPr>
        <p:txBody>
          <a:bodyPr wrap="square" rtlCol="0">
            <a:spAutoFit/>
          </a:bodyPr>
          <a:lstStyle/>
          <a:p>
            <a:r>
              <a:rPr kumimoji="1" lang="en-US" altLang="ja-JP" sz="1600" b="0" dirty="0"/>
              <a:t>1</a:t>
            </a:r>
            <a:r>
              <a:rPr kumimoji="1" lang="ja-JP" altLang="en-US" sz="1600" b="0" dirty="0"/>
              <a:t>週間計画の計算時間：約</a:t>
            </a:r>
            <a:r>
              <a:rPr kumimoji="1" lang="en-US" altLang="ja-JP" sz="1600" b="0" dirty="0"/>
              <a:t>10</a:t>
            </a:r>
            <a:r>
              <a:rPr kumimoji="1" lang="ja-JP" altLang="en-US" sz="1600" b="0" dirty="0"/>
              <a:t>分、問題規模：</a:t>
            </a:r>
            <a:r>
              <a:rPr kumimoji="1" lang="en-US" altLang="ja-JP" sz="1600" b="0" dirty="0"/>
              <a:t>336</a:t>
            </a:r>
            <a:r>
              <a:rPr kumimoji="1" lang="ja-JP" altLang="en-US" sz="1600" dirty="0"/>
              <a:t>変数</a:t>
            </a:r>
            <a:r>
              <a:rPr kumimoji="1" lang="ja-JP" altLang="en-US" sz="1600" b="0" dirty="0"/>
              <a:t>、</a:t>
            </a:r>
            <a:r>
              <a:rPr kumimoji="1" lang="en-US" altLang="ja-JP" sz="1600" b="0" dirty="0"/>
              <a:t>1859</a:t>
            </a:r>
            <a:r>
              <a:rPr kumimoji="1" lang="ja-JP" altLang="en-US" sz="1600" b="0" dirty="0"/>
              <a:t>制約、</a:t>
            </a:r>
            <a:r>
              <a:rPr kumimoji="1" lang="en-US" altLang="ja-JP" sz="1600" dirty="0"/>
              <a:t>1</a:t>
            </a:r>
            <a:r>
              <a:rPr kumimoji="1" lang="ja-JP" altLang="en-US" sz="1600" dirty="0"/>
              <a:t>時間データ</a:t>
            </a:r>
            <a:endParaRPr kumimoji="1" lang="en-US" altLang="ja-JP" sz="1600" b="0" dirty="0"/>
          </a:p>
        </p:txBody>
      </p:sp>
      <p:sp>
        <p:nvSpPr>
          <p:cNvPr id="21" name="吹き出し: 角を丸めた四角形 20">
            <a:extLst>
              <a:ext uri="{FF2B5EF4-FFF2-40B4-BE49-F238E27FC236}">
                <a16:creationId xmlns:a16="http://schemas.microsoft.com/office/drawing/2014/main" id="{E53C7248-8740-8490-F5E7-E084E49E0B69}"/>
              </a:ext>
            </a:extLst>
          </p:cNvPr>
          <p:cNvSpPr/>
          <p:nvPr/>
        </p:nvSpPr>
        <p:spPr>
          <a:xfrm>
            <a:off x="4147499" y="5020135"/>
            <a:ext cx="3390071" cy="338555"/>
          </a:xfrm>
          <a:prstGeom prst="wedgeRoundRectCallout">
            <a:avLst>
              <a:gd name="adj1" fmla="val -29820"/>
              <a:gd name="adj2" fmla="val -105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各週で特性が異なるのはモデルに起因</a:t>
            </a:r>
          </a:p>
        </p:txBody>
      </p:sp>
    </p:spTree>
    <p:extLst>
      <p:ext uri="{BB962C8B-B14F-4D97-AF65-F5344CB8AC3E}">
        <p14:creationId xmlns:p14="http://schemas.microsoft.com/office/powerpoint/2010/main" val="845573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人工データから抽出した非凸な制約を課した問題に適用し、性能を検証。</a:t>
            </a:r>
            <a:endParaRPr lang="en-US" altLang="ja-JP" sz="2800" dirty="0"/>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2"/>
          <a:stretch>
            <a:fillRect/>
          </a:stretch>
        </p:blipFill>
        <p:spPr>
          <a:xfrm>
            <a:off x="4210626"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3"/>
          <a:stretch>
            <a:fillRect/>
          </a:stretch>
        </p:blipFill>
        <p:spPr>
          <a:xfrm>
            <a:off x="80788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2740838"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2740838" y="5953340"/>
                <a:ext cx="4314779" cy="307777"/>
              </a:xfrm>
              <a:prstGeom prst="rect">
                <a:avLst/>
              </a:prstGeom>
              <a:blipFill>
                <a:blip r:embed="rId4"/>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58833" y="2034349"/>
            <a:ext cx="7491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1818310" y="1655522"/>
            <a:ext cx="4397358"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次元球殻型の人工データ）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1741343"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4990653"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4990653" y="5651934"/>
                <a:ext cx="1778372" cy="307777"/>
              </a:xfrm>
              <a:prstGeom prst="rect">
                <a:avLst/>
              </a:prstGeom>
              <a:blipFill>
                <a:blip r:embed="rId5"/>
                <a:stretch>
                  <a:fillRect l="-344" t="-3922" r="-687"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256F8EBB-65D9-7E79-2526-CC6958595788}"/>
              </a:ext>
            </a:extLst>
          </p:cNvPr>
          <p:cNvSpPr txBox="1"/>
          <p:nvPr/>
        </p:nvSpPr>
        <p:spPr>
          <a:xfrm>
            <a:off x="298059" y="2152886"/>
            <a:ext cx="3769234" cy="523220"/>
          </a:xfrm>
          <a:prstGeom prst="rect">
            <a:avLst/>
          </a:prstGeom>
          <a:noFill/>
        </p:spPr>
        <p:txBody>
          <a:bodyPr wrap="square" rtlCol="0">
            <a:spAutoFit/>
          </a:bodyPr>
          <a:lstStyle/>
          <a:p>
            <a:pPr algn="ctr"/>
            <a:r>
              <a:rPr kumimoji="1" lang="en-US" altLang="ja-JP" sz="1400" b="1" dirty="0" err="1">
                <a:solidFill>
                  <a:schemeClr val="accent1"/>
                </a:solidFill>
              </a:rPr>
              <a:t>AutoEncoder</a:t>
            </a:r>
            <a:r>
              <a:rPr kumimoji="1" lang="ja-JP" altLang="en-US" sz="1400" b="1" dirty="0">
                <a:solidFill>
                  <a:schemeClr val="accent1"/>
                </a:solidFill>
              </a:rPr>
              <a:t>で人工データの特性を抽出し、</a:t>
            </a:r>
            <a:endParaRPr kumimoji="1" lang="en-US" altLang="ja-JP" sz="1400" b="1" dirty="0">
              <a:solidFill>
                <a:schemeClr val="accent1"/>
              </a:solidFill>
            </a:endParaRPr>
          </a:p>
          <a:p>
            <a:pPr algn="ctr"/>
            <a:r>
              <a:rPr kumimoji="1" lang="ja-JP" altLang="en-US" sz="1400" b="1" dirty="0">
                <a:solidFill>
                  <a:schemeClr val="accent1"/>
                </a:solidFill>
              </a:rPr>
              <a:t>非凸な特性を満たす領域を制約条件として課した</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35848" y="4352879"/>
                <a:ext cx="1143099" cy="523220"/>
              </a:xfrm>
              <a:prstGeom prst="rect">
                <a:avLst/>
              </a:prstGeom>
              <a:noFill/>
            </p:spPr>
            <p:txBody>
              <a:bodyPr wrap="square" rtlCol="0">
                <a:spAutoFit/>
              </a:bodyPr>
              <a:lstStyle/>
              <a:p>
                <a:pPr algn="ctr"/>
                <a:r>
                  <a:rPr kumimoji="1" lang="ja-JP" altLang="en-US" sz="1400" b="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35848" y="4352879"/>
                <a:ext cx="1143099" cy="523220"/>
              </a:xfrm>
              <a:prstGeom prst="rect">
                <a:avLst/>
              </a:prstGeom>
              <a:blipFill>
                <a:blip r:embed="rId6"/>
                <a:stretch>
                  <a:fillRect t="-2326" b="-1162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7"/>
          <a:stretch>
            <a:fillRect/>
          </a:stretch>
        </p:blipFill>
        <p:spPr>
          <a:xfrm>
            <a:off x="184219" y="5942885"/>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21986" y="366006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1578881" y="3813953"/>
            <a:ext cx="501763" cy="1865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flipV="1">
            <a:off x="1178947" y="4591740"/>
            <a:ext cx="229084" cy="227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1408031"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2080644"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6061170"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4938986"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5129631"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D44D2156-6D0B-4E02-74B0-6F4D0E3E8551}"/>
              </a:ext>
            </a:extLst>
          </p:cNvPr>
          <p:cNvSpPr txBox="1"/>
          <p:nvPr/>
        </p:nvSpPr>
        <p:spPr>
          <a:xfrm>
            <a:off x="5305496" y="4759846"/>
            <a:ext cx="2058576" cy="523220"/>
          </a:xfrm>
          <a:prstGeom prst="rect">
            <a:avLst/>
          </a:prstGeom>
          <a:noFill/>
        </p:spPr>
        <p:txBody>
          <a:bodyPr wrap="none" rtlCol="0">
            <a:spAutoFit/>
          </a:bodyPr>
          <a:lstStyle/>
          <a:p>
            <a:pPr algn="ctr"/>
            <a:r>
              <a:rPr kumimoji="1" lang="ja-JP" altLang="en-US" sz="1400" dirty="0"/>
              <a:t>目的関数と制約違反量の</a:t>
            </a:r>
            <a:endParaRPr kumimoji="1" lang="en-US" altLang="ja-JP" sz="1400" dirty="0"/>
          </a:p>
          <a:p>
            <a:pPr algn="ctr"/>
            <a:r>
              <a:rPr kumimoji="1" lang="ja-JP" altLang="en-US" sz="1400" dirty="0"/>
              <a:t>パレートフロンティア</a:t>
            </a:r>
          </a:p>
        </p:txBody>
      </p:sp>
      <p:cxnSp>
        <p:nvCxnSpPr>
          <p:cNvPr id="69" name="直線コネクタ 68">
            <a:extLst>
              <a:ext uri="{FF2B5EF4-FFF2-40B4-BE49-F238E27FC236}">
                <a16:creationId xmlns:a16="http://schemas.microsoft.com/office/drawing/2014/main" id="{E5BADDE1-B4F8-7CBE-31F3-9905ED9F4AD3}"/>
              </a:ext>
            </a:extLst>
          </p:cNvPr>
          <p:cNvCxnSpPr>
            <a:cxnSpLocks/>
          </p:cNvCxnSpPr>
          <p:nvPr/>
        </p:nvCxnSpPr>
        <p:spPr>
          <a:xfrm>
            <a:off x="5644805" y="4268384"/>
            <a:ext cx="511687" cy="5054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10101173" y="2928047"/>
                <a:ext cx="203980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10101173" y="2928047"/>
                <a:ext cx="2039809" cy="307777"/>
              </a:xfrm>
              <a:prstGeom prst="rect">
                <a:avLst/>
              </a:prstGeom>
              <a:blipFill>
                <a:blip r:embed="rId8"/>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22766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目的関数値</a:t>
                          </a:r>
                          <a14:m>
                            <m:oMath xmlns:m="http://schemas.openxmlformats.org/officeDocument/2006/math">
                              <m:r>
                                <a:rPr kumimoji="1" lang="en-US" altLang="ja-JP" sz="1600" b="0" i="1" smtClean="0">
                                  <a:latin typeface="Cambria Math" panose="02040503050406030204" pitchFamily="18" charset="0"/>
                                </a:rPr>
                                <m:t>𝑓</m:t>
                              </m:r>
                            </m:oMath>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33528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14" t="-101786" r="-128616" b="-1946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CBC0F310-D0EA-0BAC-ADED-63ABF0DE8BF6}"/>
              </a:ext>
            </a:extLst>
          </p:cNvPr>
          <p:cNvSpPr txBox="1"/>
          <p:nvPr/>
        </p:nvSpPr>
        <p:spPr>
          <a:xfrm>
            <a:off x="7646173" y="2522217"/>
            <a:ext cx="2988237" cy="307777"/>
          </a:xfrm>
          <a:prstGeom prst="rect">
            <a:avLst/>
          </a:prstGeom>
          <a:noFill/>
        </p:spPr>
        <p:txBody>
          <a:bodyPr wrap="square" rtlCol="0">
            <a:spAutoFit/>
          </a:bodyPr>
          <a:lstStyle/>
          <a:p>
            <a:pPr algn="ctr"/>
            <a:r>
              <a:rPr kumimoji="1" lang="en-US" altLang="ja-JP" sz="1400" b="0" dirty="0"/>
              <a:t>SHADE</a:t>
            </a:r>
            <a:r>
              <a:rPr kumimoji="1" lang="ja-JP" altLang="en-US" sz="1400" dirty="0"/>
              <a:t> </a:t>
            </a:r>
            <a:r>
              <a:rPr kumimoji="1" lang="en-US" altLang="ja-JP" sz="1400" b="0" dirty="0"/>
              <a:t>+</a:t>
            </a:r>
            <a:r>
              <a:rPr kumimoji="1" lang="ja-JP" altLang="en-US" sz="1400" b="0" dirty="0"/>
              <a:t> </a:t>
            </a:r>
            <a:r>
              <a:rPr kumimoji="1" lang="en-US" altLang="ja-JP" sz="1400" b="0" dirty="0"/>
              <a:t>Feasibility Rule</a:t>
            </a:r>
            <a:r>
              <a:rPr kumimoji="1" lang="ja-JP" altLang="en-US" sz="1400" b="0" dirty="0"/>
              <a:t>を使用</a:t>
            </a:r>
            <a:endParaRPr kumimoji="1" lang="en-US" altLang="ja-JP" sz="1400" b="0" dirty="0"/>
          </a:p>
        </p:txBody>
      </p:sp>
      <p:sp>
        <p:nvSpPr>
          <p:cNvPr id="13" name="テキスト ボックス 12">
            <a:extLst>
              <a:ext uri="{FF2B5EF4-FFF2-40B4-BE49-F238E27FC236}">
                <a16:creationId xmlns:a16="http://schemas.microsoft.com/office/drawing/2014/main" id="{BC79C05E-6517-AE38-5947-C12BF1EFB5C6}"/>
              </a:ext>
            </a:extLst>
          </p:cNvPr>
          <p:cNvSpPr txBox="1"/>
          <p:nvPr/>
        </p:nvSpPr>
        <p:spPr>
          <a:xfrm>
            <a:off x="7603047" y="5283066"/>
            <a:ext cx="4537935" cy="584775"/>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5" name="テキスト ボックス 14">
            <a:extLst>
              <a:ext uri="{FF2B5EF4-FFF2-40B4-BE49-F238E27FC236}">
                <a16:creationId xmlns:a16="http://schemas.microsoft.com/office/drawing/2014/main" id="{4474E018-8C58-2F84-29A8-30140FCF6889}"/>
              </a:ext>
            </a:extLst>
          </p:cNvPr>
          <p:cNvSpPr txBox="1"/>
          <p:nvPr/>
        </p:nvSpPr>
        <p:spPr>
          <a:xfrm>
            <a:off x="7607312" y="4612762"/>
            <a:ext cx="2585848" cy="584775"/>
          </a:xfrm>
          <a:prstGeom prst="rect">
            <a:avLst/>
          </a:prstGeom>
          <a:noFill/>
        </p:spPr>
        <p:txBody>
          <a:bodyPr wrap="square" rtlCol="0">
            <a:spAutoFit/>
          </a:bodyPr>
          <a:lstStyle/>
          <a:p>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cxnSp>
        <p:nvCxnSpPr>
          <p:cNvPr id="16" name="直線コネクタ 15">
            <a:extLst>
              <a:ext uri="{FF2B5EF4-FFF2-40B4-BE49-F238E27FC236}">
                <a16:creationId xmlns:a16="http://schemas.microsoft.com/office/drawing/2014/main" id="{3C71351C-A581-5C52-9071-167DE75BB80B}"/>
              </a:ext>
            </a:extLst>
          </p:cNvPr>
          <p:cNvCxnSpPr>
            <a:cxnSpLocks/>
          </p:cNvCxnSpPr>
          <p:nvPr/>
        </p:nvCxnSpPr>
        <p:spPr>
          <a:xfrm>
            <a:off x="7623208" y="2032133"/>
            <a:ext cx="4470727"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8D1A3-68E6-CA7E-1904-72F91F6696A3}"/>
              </a:ext>
            </a:extLst>
          </p:cNvPr>
          <p:cNvSpPr txBox="1"/>
          <p:nvPr/>
        </p:nvSpPr>
        <p:spPr>
          <a:xfrm>
            <a:off x="9332709" y="1655522"/>
            <a:ext cx="1005403" cy="338554"/>
          </a:xfrm>
          <a:prstGeom prst="rect">
            <a:avLst/>
          </a:prstGeom>
          <a:noFill/>
        </p:spPr>
        <p:txBody>
          <a:bodyPr wrap="none" rtlCol="0">
            <a:spAutoFit/>
          </a:bodyPr>
          <a:lstStyle/>
          <a:p>
            <a:pPr algn="ctr"/>
            <a:r>
              <a:rPr kumimoji="1" lang="ja-JP" altLang="en-US" sz="1600" dirty="0"/>
              <a:t>検証結果</a:t>
            </a:r>
          </a:p>
        </p:txBody>
      </p:sp>
      <p:cxnSp>
        <p:nvCxnSpPr>
          <p:cNvPr id="19" name="直線コネクタ 18">
            <a:extLst>
              <a:ext uri="{FF2B5EF4-FFF2-40B4-BE49-F238E27FC236}">
                <a16:creationId xmlns:a16="http://schemas.microsoft.com/office/drawing/2014/main" id="{B03E2E22-6EBF-AD5E-59F9-C7A947FAE0BD}"/>
              </a:ext>
            </a:extLst>
          </p:cNvPr>
          <p:cNvCxnSpPr>
            <a:cxnSpLocks/>
          </p:cNvCxnSpPr>
          <p:nvPr/>
        </p:nvCxnSpPr>
        <p:spPr>
          <a:xfrm flipV="1">
            <a:off x="2733271" y="3484494"/>
            <a:ext cx="210863" cy="23923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A6CD5A-8F9D-9EED-E501-A10391604814}"/>
              </a:ext>
            </a:extLst>
          </p:cNvPr>
          <p:cNvSpPr txBox="1"/>
          <p:nvPr/>
        </p:nvSpPr>
        <p:spPr>
          <a:xfrm>
            <a:off x="2503428" y="3136857"/>
            <a:ext cx="994013" cy="307777"/>
          </a:xfrm>
          <a:prstGeom prst="rect">
            <a:avLst/>
          </a:prstGeom>
          <a:noFill/>
        </p:spPr>
        <p:txBody>
          <a:bodyPr wrap="square" rtlCol="0">
            <a:spAutoFit/>
          </a:bodyPr>
          <a:lstStyle/>
          <a:p>
            <a:pPr algn="ctr"/>
            <a:r>
              <a:rPr kumimoji="1" lang="ja-JP" altLang="en-US" sz="1400" dirty="0"/>
              <a:t>学習データ</a:t>
            </a:r>
          </a:p>
        </p:txBody>
      </p:sp>
      <p:sp>
        <p:nvSpPr>
          <p:cNvPr id="53" name="テキスト ボックス 52">
            <a:extLst>
              <a:ext uri="{FF2B5EF4-FFF2-40B4-BE49-F238E27FC236}">
                <a16:creationId xmlns:a16="http://schemas.microsoft.com/office/drawing/2014/main" id="{6C73CCFE-8CCD-7D97-2183-4CFD91056159}"/>
              </a:ext>
            </a:extLst>
          </p:cNvPr>
          <p:cNvSpPr txBox="1"/>
          <p:nvPr/>
        </p:nvSpPr>
        <p:spPr>
          <a:xfrm>
            <a:off x="4808489" y="2186213"/>
            <a:ext cx="994013" cy="307777"/>
          </a:xfrm>
          <a:prstGeom prst="rect">
            <a:avLst/>
          </a:prstGeom>
          <a:noFill/>
        </p:spPr>
        <p:txBody>
          <a:bodyPr wrap="square" rtlCol="0">
            <a:spAutoFit/>
          </a:bodyPr>
          <a:lstStyle/>
          <a:p>
            <a:pPr algn="ctr"/>
            <a:r>
              <a:rPr kumimoji="1" lang="ja-JP" altLang="en-US" sz="1400" dirty="0"/>
              <a:t>学習データ</a:t>
            </a:r>
          </a:p>
        </p:txBody>
      </p:sp>
      <p:sp>
        <p:nvSpPr>
          <p:cNvPr id="54" name="テキスト ボックス 53">
            <a:extLst>
              <a:ext uri="{FF2B5EF4-FFF2-40B4-BE49-F238E27FC236}">
                <a16:creationId xmlns:a16="http://schemas.microsoft.com/office/drawing/2014/main" id="{F6F1CAED-FA26-7010-FA97-A7496F3AE318}"/>
              </a:ext>
            </a:extLst>
          </p:cNvPr>
          <p:cNvSpPr txBox="1"/>
          <p:nvPr/>
        </p:nvSpPr>
        <p:spPr>
          <a:xfrm>
            <a:off x="5972824" y="2178745"/>
            <a:ext cx="1332088" cy="307777"/>
          </a:xfrm>
          <a:prstGeom prst="rect">
            <a:avLst/>
          </a:prstGeom>
          <a:noFill/>
        </p:spPr>
        <p:txBody>
          <a:bodyPr wrap="square" rtlCol="0">
            <a:spAutoFit/>
          </a:bodyPr>
          <a:lstStyle/>
          <a:p>
            <a:pPr algn="ctr"/>
            <a:r>
              <a:rPr kumimoji="1" lang="ja-JP" altLang="en-US" sz="1400" dirty="0"/>
              <a:t>実行可能領域</a:t>
            </a:r>
          </a:p>
        </p:txBody>
      </p:sp>
      <p:sp>
        <p:nvSpPr>
          <p:cNvPr id="72" name="テキスト ボックス 71">
            <a:extLst>
              <a:ext uri="{FF2B5EF4-FFF2-40B4-BE49-F238E27FC236}">
                <a16:creationId xmlns:a16="http://schemas.microsoft.com/office/drawing/2014/main" id="{9549D5D5-2415-9C18-E207-35478590C85A}"/>
              </a:ext>
            </a:extLst>
          </p:cNvPr>
          <p:cNvSpPr txBox="1"/>
          <p:nvPr/>
        </p:nvSpPr>
        <p:spPr>
          <a:xfrm>
            <a:off x="7718027" y="2179560"/>
            <a:ext cx="4234766" cy="338554"/>
          </a:xfrm>
          <a:prstGeom prst="rect">
            <a:avLst/>
          </a:prstGeom>
          <a:noFill/>
        </p:spPr>
        <p:txBody>
          <a:bodyPr wrap="square" rtlCol="0">
            <a:spAutoFit/>
          </a:bodyPr>
          <a:lstStyle/>
          <a:p>
            <a:r>
              <a:rPr kumimoji="1" lang="ja-JP" altLang="en-US" sz="1600" b="1" dirty="0">
                <a:solidFill>
                  <a:schemeClr val="accent1"/>
                </a:solidFill>
              </a:rPr>
              <a:t>非凸な制約でも、実行可能な準最適解を得た</a:t>
            </a:r>
          </a:p>
        </p:txBody>
      </p:sp>
      <p:sp>
        <p:nvSpPr>
          <p:cNvPr id="73" name="楕円 72">
            <a:extLst>
              <a:ext uri="{FF2B5EF4-FFF2-40B4-BE49-F238E27FC236}">
                <a16:creationId xmlns:a16="http://schemas.microsoft.com/office/drawing/2014/main" id="{FCE32F5A-EF0F-1AA2-53F9-F9B74C50DE71}"/>
              </a:ext>
            </a:extLst>
          </p:cNvPr>
          <p:cNvSpPr/>
          <p:nvPr/>
        </p:nvSpPr>
        <p:spPr>
          <a:xfrm>
            <a:off x="4725998" y="2297672"/>
            <a:ext cx="68123" cy="704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正方形/長方形 73">
            <a:extLst>
              <a:ext uri="{FF2B5EF4-FFF2-40B4-BE49-F238E27FC236}">
                <a16:creationId xmlns:a16="http://schemas.microsoft.com/office/drawing/2014/main" id="{3A2AC423-7201-9684-9FD5-49692CE7FC65}"/>
              </a:ext>
            </a:extLst>
          </p:cNvPr>
          <p:cNvSpPr/>
          <p:nvPr/>
        </p:nvSpPr>
        <p:spPr>
          <a:xfrm>
            <a:off x="5867381" y="2239921"/>
            <a:ext cx="142691" cy="144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9887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9454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6D973CDF-5B51-990E-9895-28C4605A60B2}"/>
              </a:ext>
            </a:extLst>
          </p:cNvPr>
          <p:cNvSpPr/>
          <p:nvPr/>
        </p:nvSpPr>
        <p:spPr>
          <a:xfrm>
            <a:off x="3380013" y="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化技術検証で、開発したモデリングと組合せた検証が未実施なのは、「モデリング単体の検証で予測精度が線形と同等だったため、見込みが無いと判断したから。一方、最適化技術の非凸なモデルへの適用可能性を見るために、確実かつ簡易な</a:t>
            </a:r>
            <a:r>
              <a:rPr kumimoji="1" lang="en-US" altLang="ja-JP" sz="1600" dirty="0">
                <a:solidFill>
                  <a:schemeClr val="tx1"/>
                </a:solidFill>
              </a:rPr>
              <a:t>AE</a:t>
            </a:r>
            <a:r>
              <a:rPr kumimoji="1" lang="ja-JP" altLang="en-US" sz="1600" dirty="0">
                <a:solidFill>
                  <a:schemeClr val="tx1"/>
                </a:solidFill>
              </a:rPr>
              <a:t>を使用した検証を実施した」と説明</a:t>
            </a:r>
          </a:p>
        </p:txBody>
      </p:sp>
    </p:spTree>
    <p:extLst>
      <p:ext uri="{BB962C8B-B14F-4D97-AF65-F5344CB8AC3E}">
        <p14:creationId xmlns:p14="http://schemas.microsoft.com/office/powerpoint/2010/main" val="3490805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期待</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残った課題</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240879"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下記の状況から、テーマの大幅な見直しが必要と判断し、現行テーマはクローズしたい。</a:t>
            </a:r>
            <a:endParaRPr lang="en-US" altLang="ja-JP" dirty="0"/>
          </a:p>
          <a:p>
            <a:pPr lvl="1">
              <a:spcBef>
                <a:spcPts val="900"/>
              </a:spcBef>
              <a:defRPr/>
            </a:pPr>
            <a:r>
              <a:rPr lang="ja-JP" altLang="en-US" sz="1800" dirty="0"/>
              <a:t>技術評価：モデル精度が目標未達で、既存市場でのモデリング工数削減に貢献できないと判断。</a:t>
            </a:r>
            <a:endParaRPr lang="en-US" altLang="ja-JP" sz="1800" dirty="0"/>
          </a:p>
          <a:p>
            <a:pPr lvl="1">
              <a:spcBef>
                <a:spcPts val="900"/>
              </a:spcBef>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spcBef>
                <a:spcPts val="900"/>
              </a:spcBef>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spcBef>
                <a:spcPts val="900"/>
              </a:spcBef>
              <a:defRPr/>
            </a:pPr>
            <a:r>
              <a:rPr lang="ja-JP" altLang="en-US" sz="1800" dirty="0"/>
              <a:t>前テーマビジネス：有償</a:t>
            </a:r>
            <a:r>
              <a:rPr lang="en-US" altLang="ja-JP" sz="1800" dirty="0"/>
              <a:t>FS</a:t>
            </a:r>
            <a:r>
              <a:rPr lang="ja-JP" altLang="en-US" sz="1800" dirty="0"/>
              <a:t>やシステム売りとしての受注はあるが、成果報酬契約は</a:t>
            </a:r>
            <a:r>
              <a:rPr lang="en-US" altLang="ja-JP" sz="1800" dirty="0"/>
              <a:t>3</a:t>
            </a:r>
            <a:r>
              <a:rPr lang="ja-JP" altLang="en-US" sz="1800" dirty="0"/>
              <a:t>件</a:t>
            </a:r>
            <a:r>
              <a:rPr lang="en-US" altLang="ja-JP" sz="1800" dirty="0"/>
              <a:t> (</a:t>
            </a:r>
            <a:r>
              <a:rPr lang="ja-JP" altLang="en-US" sz="1800" dirty="0"/>
              <a:t>石巻</a:t>
            </a:r>
            <a:r>
              <a:rPr lang="en-US" altLang="ja-JP" sz="1800" dirty="0"/>
              <a:t>2KP/1KP</a:t>
            </a:r>
            <a:r>
              <a:rPr lang="ja-JP" altLang="en-US" sz="1800" dirty="0"/>
              <a:t>、秋田晒</a:t>
            </a:r>
            <a:r>
              <a:rPr lang="en-US" altLang="ja-JP" sz="1800" dirty="0"/>
              <a:t>)</a:t>
            </a:r>
            <a:r>
              <a:rPr lang="ja-JP" altLang="en-US" sz="1800" dirty="0"/>
              <a:t>。技術により精度向上・工数削減を実現したとしても、成果報酬契約がとれないとビジネスが拡大しにくい。</a:t>
            </a:r>
            <a:endParaRPr lang="en-US" altLang="ja-JP" sz="1800" dirty="0"/>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a:t>
            </a:r>
            <a:r>
              <a:rPr kumimoji="1" lang="ja-JP" altLang="en-US" sz="2000"/>
              <a:t>水</a:t>
            </a:r>
            <a:r>
              <a:rPr kumimoji="1" lang="en-US" altLang="ja-JP" sz="2000" dirty="0"/>
              <a:t>RO</a:t>
            </a:r>
            <a:r>
              <a:rPr kumimoji="1" lang="ja-JP" altLang="en-US" sz="2000"/>
              <a:t>膜／</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7315614" y="118718"/>
            <a:ext cx="4894223" cy="1156289"/>
          </a:xfrm>
          <a:prstGeom prst="wedgeRectCallout">
            <a:avLst>
              <a:gd name="adj1" fmla="val -60703"/>
              <a:gd name="adj2" fmla="val 1677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ビジネス上の課題は聞かれると思うので、予備資料に置いておく。</a:t>
            </a:r>
            <a:endParaRPr kumimoji="1" lang="en-US" altLang="ja-JP" dirty="0">
              <a:solidFill>
                <a:schemeClr val="tx1"/>
              </a:solidFill>
            </a:endParaRPr>
          </a:p>
          <a:p>
            <a:r>
              <a:rPr kumimoji="1" lang="en-US" altLang="ja-JP" dirty="0">
                <a:solidFill>
                  <a:schemeClr val="tx1"/>
                </a:solidFill>
              </a:rPr>
              <a:t>YJP</a:t>
            </a:r>
            <a:r>
              <a:rPr kumimoji="1" lang="ja-JP" altLang="en-US">
                <a:solidFill>
                  <a:schemeClr val="tx1"/>
                </a:solidFill>
              </a:rPr>
              <a:t>資料</a:t>
            </a:r>
            <a:r>
              <a:rPr kumimoji="1" lang="ja-JP" altLang="en-US" dirty="0">
                <a:solidFill>
                  <a:schemeClr val="tx1"/>
                </a:solidFill>
              </a:rPr>
              <a:t>によると、初期導入費用、予算計画</a:t>
            </a:r>
            <a:r>
              <a:rPr kumimoji="1" lang="ja-JP" altLang="en-US">
                <a:solidFill>
                  <a:schemeClr val="tx1"/>
                </a:solidFill>
              </a:rPr>
              <a:t>立てられない問題などがあると分析しているようだが</a:t>
            </a:r>
            <a:r>
              <a:rPr kumimoji="1" lang="en-US" altLang="ja-JP" dirty="0">
                <a:solidFill>
                  <a:schemeClr val="tx1"/>
                </a:solidFill>
              </a:rPr>
              <a:t>……</a:t>
            </a:r>
          </a:p>
        </p:txBody>
      </p:sp>
      <p:sp>
        <p:nvSpPr>
          <p:cNvPr id="31" name="吹き出し: 四角形 27">
            <a:extLst>
              <a:ext uri="{FF2B5EF4-FFF2-40B4-BE49-F238E27FC236}">
                <a16:creationId xmlns:a16="http://schemas.microsoft.com/office/drawing/2014/main" id="{70069717-5CB0-354C-AA6F-EA47D730A381}"/>
              </a:ext>
            </a:extLst>
          </p:cNvPr>
          <p:cNvSpPr/>
          <p:nvPr/>
        </p:nvSpPr>
        <p:spPr>
          <a:xfrm>
            <a:off x="11220350" y="4073921"/>
            <a:ext cx="4894223" cy="1748940"/>
          </a:xfrm>
          <a:prstGeom prst="wedgeRectCallout">
            <a:avLst>
              <a:gd name="adj1" fmla="val -68335"/>
              <a:gd name="adj2" fmla="val -29341"/>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もう少し考える</a:t>
            </a:r>
            <a:r>
              <a:rPr kumimoji="1" lang="en-US" altLang="ja-JP" dirty="0">
                <a:solidFill>
                  <a:schemeClr val="tx1"/>
                </a:solidFill>
              </a:rPr>
              <a:t>:</a:t>
            </a:r>
          </a:p>
          <a:p>
            <a:r>
              <a:rPr kumimoji="1" lang="ja-JP" altLang="en-US">
                <a:solidFill>
                  <a:schemeClr val="tx1"/>
                </a:solidFill>
              </a:rPr>
              <a:t>取得不可なのが原因なのか</a:t>
            </a:r>
            <a:r>
              <a:rPr kumimoji="1" lang="en-US" altLang="ja-JP" dirty="0">
                <a:solidFill>
                  <a:schemeClr val="tx1"/>
                </a:solidFill>
              </a:rPr>
              <a:t>? </a:t>
            </a:r>
            <a:r>
              <a:rPr kumimoji="1" lang="ja-JP" altLang="en-US">
                <a:solidFill>
                  <a:schemeClr val="tx1"/>
                </a:solidFill>
              </a:rPr>
              <a:t>モデル化に直結するデータが取れなくても、結果としての現象は測れているはずで、それでなぜ統計モデルが作れないのか。</a:t>
            </a:r>
            <a:endParaRPr kumimoji="1" lang="en-US" altLang="ja-JP" dirty="0">
              <a:solidFill>
                <a:schemeClr val="tx1"/>
              </a:solidFill>
            </a:endParaRPr>
          </a:p>
          <a:p>
            <a:r>
              <a:rPr kumimoji="1" lang="ja-JP" altLang="en-US">
                <a:solidFill>
                  <a:schemeClr val="tx1"/>
                </a:solidFill>
              </a:rPr>
              <a:t>計測可能なデータ量</a:t>
            </a:r>
            <a:r>
              <a:rPr kumimoji="1" lang="en-US" altLang="ja-JP" dirty="0">
                <a:solidFill>
                  <a:schemeClr val="tx1"/>
                </a:solidFill>
              </a:rPr>
              <a:t> (</a:t>
            </a:r>
            <a:r>
              <a:rPr kumimoji="1" lang="ja-JP" altLang="en-US">
                <a:solidFill>
                  <a:schemeClr val="tx1"/>
                </a:solidFill>
              </a:rPr>
              <a:t>変数の数、サンプルサイズ</a:t>
            </a:r>
            <a:r>
              <a:rPr kumimoji="1" lang="en-US" altLang="ja-JP" dirty="0">
                <a:solidFill>
                  <a:schemeClr val="tx1"/>
                </a:solidFill>
              </a:rPr>
              <a:t>) </a:t>
            </a:r>
            <a:r>
              <a:rPr kumimoji="1" lang="ja-JP" altLang="en-US">
                <a:solidFill>
                  <a:schemeClr val="tx1"/>
                </a:solidFill>
              </a:rPr>
              <a:t>が少ないので、モデルを一意に特定できない</a:t>
            </a:r>
            <a:r>
              <a:rPr kumimoji="1" lang="en-US" altLang="ja-JP" dirty="0">
                <a:solidFill>
                  <a:schemeClr val="tx1"/>
                </a:solidFill>
              </a:rPr>
              <a:t>?</a:t>
            </a:r>
            <a:endParaRPr kumimoji="1" lang="ja-JP" altLang="en-US" dirty="0">
              <a:solidFill>
                <a:schemeClr val="tx1"/>
              </a:solidFill>
            </a:endParaRPr>
          </a:p>
        </p:txBody>
      </p:sp>
      <p:sp>
        <p:nvSpPr>
          <p:cNvPr id="33" name="吹き出し: 四角形 27">
            <a:extLst>
              <a:ext uri="{FF2B5EF4-FFF2-40B4-BE49-F238E27FC236}">
                <a16:creationId xmlns:a16="http://schemas.microsoft.com/office/drawing/2014/main" id="{A202D5A8-CA95-6140-9A59-C49C2818EC05}"/>
              </a:ext>
            </a:extLst>
          </p:cNvPr>
          <p:cNvSpPr/>
          <p:nvPr/>
        </p:nvSpPr>
        <p:spPr>
          <a:xfrm>
            <a:off x="10535671" y="2071141"/>
            <a:ext cx="1073152" cy="419219"/>
          </a:xfrm>
          <a:prstGeom prst="wedgeRectCallout">
            <a:avLst>
              <a:gd name="adj1" fmla="val -36701"/>
              <a:gd name="adj2" fmla="val 7865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正しい</a:t>
            </a:r>
            <a:r>
              <a:rPr kumimoji="1" lang="en-US" altLang="ja-JP" dirty="0">
                <a:solidFill>
                  <a:schemeClr val="tx1"/>
                </a:solidFill>
              </a:rPr>
              <a:t>?</a:t>
            </a:r>
          </a:p>
        </p:txBody>
      </p:sp>
    </p:spTree>
    <p:extLst>
      <p:ext uri="{BB962C8B-B14F-4D97-AF65-F5344CB8AC3E}">
        <p14:creationId xmlns:p14="http://schemas.microsoft.com/office/powerpoint/2010/main" val="54229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ソフトウェア実装</a:t>
            </a:r>
            <a:endParaRPr kumimoji="1" lang="en-US" altLang="ja-JP" dirty="0"/>
          </a:p>
          <a:p>
            <a:pPr lvl="1"/>
            <a:r>
              <a:rPr lang="en-US" altLang="ja-JP" dirty="0"/>
              <a:t>DVBF</a:t>
            </a:r>
          </a:p>
          <a:p>
            <a:pPr lvl="1"/>
            <a:r>
              <a:rPr lang="ja-JP" altLang="en-US" dirty="0"/>
              <a:t>カーネル部分空間同定法</a:t>
            </a:r>
            <a:endParaRPr lang="en-US" altLang="ja-JP" dirty="0"/>
          </a:p>
          <a:p>
            <a:pPr lvl="1"/>
            <a:r>
              <a:rPr lang="en-US" altLang="ja-JP" dirty="0"/>
              <a:t>SHADE + FS</a:t>
            </a:r>
          </a:p>
          <a:p>
            <a:pPr lvl="1"/>
            <a:r>
              <a:rPr lang="en-US" altLang="ja-JP" dirty="0"/>
              <a:t>…</a:t>
            </a:r>
          </a:p>
          <a:p>
            <a:pPr lvl="1"/>
            <a:r>
              <a:rPr lang="en-US" altLang="ja-JP" dirty="0"/>
              <a:t>(</a:t>
            </a:r>
            <a:r>
              <a:rPr lang="ja-JP" altLang="en-US" dirty="0"/>
              <a:t>蒸解の反応を模したモデルもここに並べる</a:t>
            </a:r>
            <a:r>
              <a:rPr lang="en-US" altLang="ja-JP" dirty="0"/>
              <a:t>?)</a:t>
            </a:r>
          </a:p>
          <a:p>
            <a:r>
              <a:rPr kumimoji="1" lang="ja-JP" altLang="en-US" dirty="0"/>
              <a:t>知財提案</a:t>
            </a:r>
            <a:r>
              <a:rPr kumimoji="1" lang="en-US" altLang="ja-JP" dirty="0"/>
              <a:t> </a:t>
            </a:r>
            <a:r>
              <a:rPr lang="en-US" altLang="ja-JP" dirty="0"/>
              <a:t>6</a:t>
            </a:r>
            <a:r>
              <a:rPr kumimoji="1" lang="ja-JP" altLang="en-US" dirty="0"/>
              <a:t>件</a:t>
            </a:r>
            <a:endParaRPr kumimoji="1" lang="en-US" altLang="ja-JP" dirty="0"/>
          </a:p>
          <a:p>
            <a:pPr lvl="1"/>
            <a:r>
              <a:rPr lang="ja-JP" altLang="en-US" dirty="0"/>
              <a:t>特許ビジュアライゼーション</a:t>
            </a:r>
            <a:r>
              <a:rPr lang="en-US" altLang="ja-JP" dirty="0"/>
              <a:t> 5</a:t>
            </a:r>
            <a:r>
              <a:rPr lang="ja-JP" altLang="en-US" dirty="0"/>
              <a:t>件</a:t>
            </a:r>
            <a:r>
              <a:rPr lang="en-US" altLang="ja-JP" dirty="0"/>
              <a:t> (</a:t>
            </a:r>
            <a:r>
              <a:rPr lang="ja-JP" altLang="en-US" dirty="0"/>
              <a:t>余裕度に応じた運転、プラントモデルの調整、請求額のための評価、モデルの作成、</a:t>
            </a:r>
            <a:r>
              <a:rPr lang="en-US" altLang="ja-JP" dirty="0"/>
              <a:t>CBF) </a:t>
            </a:r>
            <a:r>
              <a:rPr lang="ja-JP" altLang="en-US" dirty="0"/>
              <a:t>→ うち</a:t>
            </a:r>
            <a:r>
              <a:rPr lang="en-US" altLang="ja-JP" dirty="0"/>
              <a:t>1</a:t>
            </a:r>
            <a:r>
              <a:rPr lang="ja-JP" altLang="en-US" dirty="0"/>
              <a:t>件は取りやめ、</a:t>
            </a:r>
            <a:r>
              <a:rPr lang="en-US" altLang="ja-JP" dirty="0"/>
              <a:t>4</a:t>
            </a:r>
            <a:r>
              <a:rPr lang="ja-JP" altLang="en-US" dirty="0"/>
              <a:t>件継続中</a:t>
            </a:r>
            <a:endParaRPr lang="en-US" altLang="ja-JP" dirty="0"/>
          </a:p>
          <a:p>
            <a:pPr lvl="1"/>
            <a:r>
              <a:rPr kumimoji="1" lang="ja-JP" altLang="en-US" dirty="0"/>
              <a:t>プラント運転支援システム </a:t>
            </a:r>
            <a:r>
              <a:rPr kumimoji="1" lang="en-US" altLang="ja-JP" dirty="0"/>
              <a:t>(</a:t>
            </a:r>
            <a:r>
              <a:rPr kumimoji="1" lang="ja-JP" altLang="en-US" dirty="0"/>
              <a:t>予定</a:t>
            </a:r>
            <a:r>
              <a:rPr kumimoji="1" lang="en-US" altLang="ja-JP" dirty="0"/>
              <a:t>, </a:t>
            </a:r>
            <a:r>
              <a:rPr kumimoji="1" lang="ja-JP" altLang="en-US" dirty="0"/>
              <a:t>鵜飼さんの</a:t>
            </a:r>
            <a:r>
              <a:rPr kumimoji="1" lang="en-US" altLang="ja-JP" dirty="0"/>
              <a:t>)</a:t>
            </a:r>
          </a:p>
        </p:txBody>
      </p:sp>
      <p:sp>
        <p:nvSpPr>
          <p:cNvPr id="10" name="正方形/長方形 9">
            <a:extLst>
              <a:ext uri="{FF2B5EF4-FFF2-40B4-BE49-F238E27FC236}">
                <a16:creationId xmlns:a16="http://schemas.microsoft.com/office/drawing/2014/main" id="{80891B17-260A-1747-A756-5C88743F3B33}"/>
              </a:ext>
            </a:extLst>
          </p:cNvPr>
          <p:cNvSpPr/>
          <p:nvPr/>
        </p:nvSpPr>
        <p:spPr>
          <a:xfrm>
            <a:off x="6877767" y="112042"/>
            <a:ext cx="5130014" cy="27213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a:solidFill>
                  <a:schemeClr val="tx1"/>
                </a:solidFill>
              </a:rPr>
              <a:t>モデリングと最適化で分けるのではなく、</a:t>
            </a:r>
            <a:endParaRPr kumimoji="1" lang="en-US" altLang="ja-JP" dirty="0">
              <a:solidFill>
                <a:schemeClr val="tx1"/>
              </a:solidFill>
            </a:endParaRPr>
          </a:p>
          <a:p>
            <a:pPr marL="285750" indent="-285750">
              <a:buFont typeface="Arial" panose="020B0604020202020204" pitchFamily="34" charset="0"/>
              <a:buChar char="•"/>
            </a:pPr>
            <a:r>
              <a:rPr kumimoji="1" lang="ja-JP" altLang="en-US">
                <a:solidFill>
                  <a:schemeClr val="tx1"/>
                </a:solidFill>
              </a:rPr>
              <a:t>実装</a:t>
            </a:r>
            <a:endParaRPr kumimoji="1" lang="en-US" altLang="ja-JP" dirty="0">
              <a:solidFill>
                <a:schemeClr val="tx1"/>
              </a:solidFill>
            </a:endParaRPr>
          </a:p>
          <a:p>
            <a:pPr marL="742950" lvl="1" indent="-285750">
              <a:buFont typeface="Arial" panose="020B0604020202020204" pitchFamily="34" charset="0"/>
              <a:buChar char="•"/>
            </a:pPr>
            <a:r>
              <a:rPr kumimoji="1" lang="en-US" altLang="ja-JP" dirty="0">
                <a:solidFill>
                  <a:schemeClr val="tx1"/>
                </a:solidFill>
              </a:rPr>
              <a:t>DVBF</a:t>
            </a:r>
          </a:p>
          <a:p>
            <a:pPr marL="742950" lvl="1" indent="-285750">
              <a:buFont typeface="Arial" panose="020B0604020202020204" pitchFamily="34" charset="0"/>
              <a:buChar char="•"/>
            </a:pPr>
            <a:r>
              <a:rPr kumimoji="1" lang="en-US" altLang="ja-JP" dirty="0">
                <a:solidFill>
                  <a:schemeClr val="tx1"/>
                </a:solidFill>
              </a:rPr>
              <a:t>K-SID</a:t>
            </a:r>
          </a:p>
          <a:p>
            <a:pPr marL="742950" lvl="1" indent="-285750">
              <a:buFont typeface="Arial" panose="020B0604020202020204" pitchFamily="34" charset="0"/>
              <a:buChar char="•"/>
            </a:pPr>
            <a:r>
              <a:rPr kumimoji="1" lang="en-US" altLang="ja-JP" dirty="0">
                <a:solidFill>
                  <a:schemeClr val="tx1"/>
                </a:solidFill>
              </a:rPr>
              <a:t>SHADE + FS</a:t>
            </a:r>
          </a:p>
          <a:p>
            <a:pPr marL="742950" lvl="1" indent="-285750">
              <a:buFont typeface="Arial" panose="020B0604020202020204" pitchFamily="34" charset="0"/>
              <a:buChar char="•"/>
            </a:pPr>
            <a:r>
              <a:rPr kumimoji="1" lang="en-US" altLang="ja-JP" dirty="0">
                <a:solidFill>
                  <a:schemeClr val="tx1"/>
                </a:solidFill>
              </a:rPr>
              <a:t>……</a:t>
            </a:r>
          </a:p>
          <a:p>
            <a:pPr marL="742950" lvl="1" indent="-285750">
              <a:buFont typeface="Arial" panose="020B0604020202020204" pitchFamily="34" charset="0"/>
              <a:buChar char="•"/>
            </a:pPr>
            <a:r>
              <a:rPr kumimoji="1" lang="en-US" altLang="ja-JP" dirty="0">
                <a:solidFill>
                  <a:schemeClr val="tx1"/>
                </a:solidFill>
              </a:rPr>
              <a:t>(</a:t>
            </a:r>
            <a:r>
              <a:rPr kumimoji="1" lang="ja-JP" altLang="en-US">
                <a:solidFill>
                  <a:schemeClr val="tx1"/>
                </a:solidFill>
              </a:rPr>
              <a:t>蒸解の反応を模したモデルもここに並べる</a:t>
            </a:r>
            <a:r>
              <a:rPr kumimoji="1" lang="en-US" altLang="ja-JP" dirty="0">
                <a:solidFill>
                  <a:schemeClr val="tx1"/>
                </a:solidFill>
              </a:rPr>
              <a:t>?)</a:t>
            </a:r>
          </a:p>
          <a:p>
            <a:pPr marL="285750" indent="-285750">
              <a:buFont typeface="Arial" panose="020B0604020202020204" pitchFamily="34" charset="0"/>
              <a:buChar char="•"/>
            </a:pPr>
            <a:r>
              <a:rPr kumimoji="1" lang="ja-JP" altLang="en-US">
                <a:solidFill>
                  <a:schemeClr val="tx1"/>
                </a:solidFill>
              </a:rPr>
              <a:t>知財</a:t>
            </a:r>
            <a:endParaRPr kumimoji="1" lang="en-US" altLang="ja-JP" dirty="0">
              <a:solidFill>
                <a:schemeClr val="tx1"/>
              </a:solidFill>
            </a:endParaRPr>
          </a:p>
          <a:p>
            <a:r>
              <a:rPr kumimoji="1" lang="ja-JP" altLang="en-US">
                <a:solidFill>
                  <a:schemeClr val="tx1"/>
                </a:solidFill>
              </a:rPr>
              <a:t>みたいに並べるか</a:t>
            </a:r>
          </a:p>
        </p:txBody>
      </p:sp>
    </p:spTree>
    <p:extLst>
      <p:ext uri="{BB962C8B-B14F-4D97-AF65-F5344CB8AC3E}">
        <p14:creationId xmlns:p14="http://schemas.microsoft.com/office/powerpoint/2010/main" val="348313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a:t>
            </a:r>
            <a:r>
              <a:rPr lang="ja-JP" altLang="en-US" sz="2800" dirty="0"/>
              <a:t>既存の紙・水以外の</a:t>
            </a:r>
            <a:r>
              <a:rPr lang="en-US" altLang="ja-JP" sz="2800" dirty="0"/>
              <a:t>) </a:t>
            </a:r>
            <a:r>
              <a:rPr lang="ja-JP" altLang="en-US" sz="2800" dirty="0"/>
              <a:t>対象プロセスの分析が進んでいれば、技術的に難易度が高そうだと判明した時点で、達成可能な性能でカバーできる市場に対象を変更するなど、方向性の修正もあり得たかも知れないが、できなかった。</a:t>
            </a:r>
            <a:endParaRPr lang="en-US" altLang="ja-JP" sz="2800" dirty="0"/>
          </a:p>
          <a:p>
            <a:r>
              <a:rPr lang="ja-JP" altLang="en-US" sz="2800" dirty="0"/>
              <a:t>前テーマで経験を積んだ製紙・水処理のモデル化で課題を分析した結果として、動特性・非線形性のモデル化に取り組んだ</a:t>
            </a:r>
            <a:r>
              <a:rPr lang="en-US" altLang="ja-JP" sz="2800" dirty="0"/>
              <a:t> (</a:t>
            </a:r>
            <a:r>
              <a:rPr lang="ja-JP" altLang="en-US" sz="2800" dirty="0"/>
              <a:t>これ自体は今でも課題だと認識している</a:t>
            </a:r>
            <a:r>
              <a:rPr lang="en-US" altLang="ja-JP" sz="2800" dirty="0"/>
              <a:t>)</a:t>
            </a:r>
            <a:r>
              <a:rPr lang="ja-JP" altLang="en-US" sz="2800" dirty="0"/>
              <a:t>。一方、その後取り組んでいる</a:t>
            </a:r>
            <a:r>
              <a:rPr lang="en-US" altLang="ja-JP" sz="2800" dirty="0"/>
              <a:t>RO</a:t>
            </a:r>
            <a:r>
              <a:rPr lang="ja-JP" altLang="en-US" sz="2800" dirty="0"/>
              <a:t>膜のモデル化やリサイクル化学などでは、劣化や詰まりなど長期的に累積する現象</a:t>
            </a:r>
            <a:r>
              <a:rPr lang="en-US" altLang="ja-JP" sz="2800" dirty="0"/>
              <a:t> (</a:t>
            </a:r>
            <a:r>
              <a:rPr lang="ja-JP" altLang="en-US" sz="2800" dirty="0"/>
              <a:t>一連のデータ取得に時間がかかるのでサンプルサイズが小さい</a:t>
            </a:r>
            <a:r>
              <a:rPr lang="en-US" altLang="ja-JP" sz="2800" dirty="0"/>
              <a:t>) </a:t>
            </a:r>
            <a:r>
              <a:rPr lang="ja-JP" altLang="en-US" sz="2800" dirty="0"/>
              <a:t>を扱わなければならなかったり、現象の複雑さに対して測定点が少なかったりして、</a:t>
            </a:r>
            <a:endParaRPr lang="en-US" altLang="ja-JP" sz="2800" dirty="0"/>
          </a:p>
          <a:p>
            <a:r>
              <a:rPr lang="ja-JP" altLang="en-US" sz="2800" dirty="0"/>
              <a:t>モデル化に関しては何が問題か実は切り分けられていない</a:t>
            </a:r>
            <a:r>
              <a:rPr lang="en-US" altLang="ja-JP" sz="2800" dirty="0"/>
              <a:t>?</a:t>
            </a:r>
          </a:p>
          <a:p>
            <a:pPr lvl="1"/>
            <a:r>
              <a:rPr lang="ja-JP" altLang="en-US" sz="2400" dirty="0"/>
              <a:t>モデリング技術の限界でうまくモデル化できていないのか</a:t>
            </a:r>
            <a:r>
              <a:rPr lang="en-US" altLang="ja-JP" sz="2400" dirty="0"/>
              <a:t>?</a:t>
            </a:r>
          </a:p>
          <a:p>
            <a:pPr lvl="1"/>
            <a:r>
              <a:rPr lang="ja-JP" altLang="en-US" sz="2400" dirty="0"/>
              <a:t>実は未測定の外乱の影響などの方が大きいのか</a:t>
            </a:r>
            <a:r>
              <a:rPr lang="en-US" altLang="ja-JP" sz="2400" dirty="0"/>
              <a:t>?</a:t>
            </a:r>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5672380" y="101143"/>
            <a:ext cx="6244800" cy="5180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まずは細かいところも書いてみた後、テーマクローズと今後を繋げられるように、分析結果を抜粋すると良いと思います。</a:t>
            </a:r>
          </a:p>
        </p:txBody>
      </p:sp>
      <p:sp>
        <p:nvSpPr>
          <p:cNvPr id="9" name="吹き出し: 四角形 4">
            <a:extLst>
              <a:ext uri="{FF2B5EF4-FFF2-40B4-BE49-F238E27FC236}">
                <a16:creationId xmlns:a16="http://schemas.microsoft.com/office/drawing/2014/main" id="{167D5BDE-AFED-C843-9BE9-CE9E51FD6F13}"/>
              </a:ext>
            </a:extLst>
          </p:cNvPr>
          <p:cNvSpPr/>
          <p:nvPr/>
        </p:nvSpPr>
        <p:spPr>
          <a:xfrm>
            <a:off x="2106501" y="115119"/>
            <a:ext cx="2817924"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まずは文で書いたが長くて漠としているので後で整理する。</a:t>
            </a:r>
            <a:endParaRPr kumimoji="1" lang="ja-JP" altLang="en-US" dirty="0">
              <a:solidFill>
                <a:schemeClr val="tx1"/>
              </a:solidFill>
            </a:endParaRPr>
          </a:p>
        </p:txBody>
      </p:sp>
    </p:spTree>
    <p:extLst>
      <p:ext uri="{BB962C8B-B14F-4D97-AF65-F5344CB8AC3E}">
        <p14:creationId xmlns:p14="http://schemas.microsoft.com/office/powerpoint/2010/main" val="359037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市場の将来性を元にモデル化の必要なプロセスを見直す。</a:t>
            </a:r>
            <a:endParaRPr lang="en-US" altLang="ja-JP" dirty="0"/>
          </a:p>
          <a:p>
            <a:pPr lvl="1">
              <a:defRPr/>
            </a:pPr>
            <a:r>
              <a:rPr lang="ja-JP" altLang="en-US" dirty="0"/>
              <a:t>それらのプロセスはどのような特性を持つか</a:t>
            </a:r>
            <a:endParaRPr lang="en-US" altLang="ja-JP" dirty="0"/>
          </a:p>
          <a:p>
            <a:pPr lvl="1">
              <a:defRPr/>
            </a:pPr>
            <a:r>
              <a:rPr lang="ja-JP" altLang="en-US" dirty="0"/>
              <a:t>モデル化対称の複雑性、データの入手性、</a:t>
            </a:r>
            <a:r>
              <a:rPr lang="en-US" altLang="ja-JP" dirty="0"/>
              <a:t>…</a:t>
            </a:r>
            <a:r>
              <a:rPr lang="ja-JP" altLang="en-US" dirty="0"/>
              <a:t>、をもとに、どのようなモデル化を行うべきか</a:t>
            </a:r>
            <a:endParaRPr lang="en-US" altLang="ja-JP" dirty="0"/>
          </a:p>
          <a:p>
            <a:pPr lvl="2">
              <a:defRPr/>
            </a:pPr>
            <a:r>
              <a:rPr lang="ja-JP" altLang="en-US" sz="1800" dirty="0"/>
              <a:t>物理的なモデルを作るべきなのはどこで、どのような知見が必要か。統計的なモデルを作るべきなのはどこで、どのような特性を捉えられれば良いか。</a:t>
            </a:r>
            <a:endParaRPr lang="en-US" altLang="ja-JP" sz="1800" dirty="0"/>
          </a:p>
          <a:p>
            <a:pPr>
              <a:defRPr/>
            </a:pPr>
            <a:r>
              <a:rPr lang="ja-JP" altLang="en-US" dirty="0"/>
              <a:t>その上で、それらのプロセスのモデル化に必要な新技術を開発する新テーマを、</a:t>
            </a:r>
            <a:r>
              <a:rPr lang="en-US" altLang="ja-JP" dirty="0"/>
              <a:t>FY24</a:t>
            </a:r>
            <a:r>
              <a:rPr lang="ja-JP" altLang="en-US" dirty="0"/>
              <a:t>上期に立ち上げる。</a:t>
            </a:r>
            <a:endParaRPr lang="en-US" altLang="ja-JP" dirty="0"/>
          </a:p>
          <a:p>
            <a:pPr>
              <a:defRPr/>
            </a:pPr>
            <a:r>
              <a:rPr lang="ja-JP" altLang="en-US" dirty="0"/>
              <a:t>本テーマの元で活動していた項目の今後</a:t>
            </a:r>
            <a:endParaRPr lang="en-US" altLang="ja-JP" dirty="0"/>
          </a:p>
          <a:p>
            <a:pPr lvl="1">
              <a:defRPr/>
            </a:pPr>
            <a:r>
              <a:rPr lang="en-US" altLang="ja-JP" dirty="0"/>
              <a:t>RO</a:t>
            </a:r>
            <a:r>
              <a:rPr lang="ja-JP" altLang="en-US" dirty="0"/>
              <a:t>膜のモデル化</a:t>
            </a:r>
            <a:r>
              <a:rPr lang="en-US" altLang="ja-JP" dirty="0"/>
              <a:t> → TBD</a:t>
            </a:r>
          </a:p>
          <a:p>
            <a:pPr lvl="1">
              <a:defRPr/>
            </a:pPr>
            <a:r>
              <a:rPr lang="en-US" altLang="ja-JP" dirty="0"/>
              <a:t>DDMO</a:t>
            </a:r>
            <a:r>
              <a:rPr lang="ja-JP" altLang="en-US" dirty="0"/>
              <a:t>関連</a:t>
            </a:r>
            <a:r>
              <a:rPr lang="en-US" altLang="ja-JP" dirty="0"/>
              <a:t> (</a:t>
            </a:r>
            <a:r>
              <a:rPr lang="ja-JP" altLang="en-US" dirty="0"/>
              <a:t>米国再生水の水処理部分への</a:t>
            </a:r>
            <a:r>
              <a:rPr lang="en-US" altLang="ja-JP" dirty="0"/>
              <a:t>DDMO</a:t>
            </a:r>
            <a:r>
              <a:rPr lang="ja-JP" altLang="en-US" dirty="0"/>
              <a:t>の適用、</a:t>
            </a:r>
            <a:r>
              <a:rPr lang="en-US" altLang="ja-JP" dirty="0"/>
              <a:t>DDMO on XRAI</a:t>
            </a:r>
            <a:r>
              <a:rPr lang="ja-JP" altLang="en-US" dirty="0"/>
              <a:t>、モデルビルダーメンテナンス、最近はほぼないが</a:t>
            </a:r>
            <a:r>
              <a:rPr lang="en-US" altLang="ja-JP" dirty="0" err="1"/>
              <a:t>DDMOnEX</a:t>
            </a:r>
            <a:r>
              <a:rPr lang="en-US" altLang="ja-JP" dirty="0"/>
              <a:t>/DERMS</a:t>
            </a:r>
            <a:r>
              <a:rPr lang="ja-JP" altLang="en-US" dirty="0"/>
              <a:t>サポート</a:t>
            </a:r>
            <a:r>
              <a:rPr lang="en-US" altLang="ja-JP" dirty="0"/>
              <a:t>) → TBD</a:t>
            </a:r>
          </a:p>
          <a:p>
            <a:pPr>
              <a:defRPr/>
            </a:pPr>
            <a:r>
              <a:rPr lang="ja-JP" altLang="en-US" dirty="0"/>
              <a:t>残件</a:t>
            </a:r>
            <a:endParaRPr lang="en-US" altLang="ja-JP" dirty="0"/>
          </a:p>
          <a:p>
            <a:pPr lvl="1">
              <a:defRPr/>
            </a:pPr>
            <a:r>
              <a:rPr lang="ja-JP" altLang="en-US" dirty="0"/>
              <a:t>研究報告書の作成・提出</a:t>
            </a:r>
            <a:endParaRPr lang="en-US" altLang="ja-JP" dirty="0"/>
          </a:p>
          <a:p>
            <a:pPr lvl="1">
              <a:defRPr/>
            </a:pPr>
            <a:endParaRPr lang="en-US" altLang="ja-JP"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3918857" y="256126"/>
            <a:ext cx="7998323"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モデル化にフォーカスしすぎ？操業支援をするにはという文脈のほうが包含する気がする</a:t>
            </a:r>
          </a:p>
        </p:txBody>
      </p:sp>
      <p:sp>
        <p:nvSpPr>
          <p:cNvPr id="6" name="吹き出し: 四角形 5">
            <a:extLst>
              <a:ext uri="{FF2B5EF4-FFF2-40B4-BE49-F238E27FC236}">
                <a16:creationId xmlns:a16="http://schemas.microsoft.com/office/drawing/2014/main" id="{E1896405-4974-B881-76C2-299416E1E091}"/>
              </a:ext>
            </a:extLst>
          </p:cNvPr>
          <p:cNvSpPr/>
          <p:nvPr/>
        </p:nvSpPr>
        <p:spPr>
          <a:xfrm>
            <a:off x="4118399" y="5519213"/>
            <a:ext cx="7270780" cy="587049"/>
          </a:xfrm>
          <a:prstGeom prst="wedgeRectCallout">
            <a:avLst>
              <a:gd name="adj1" fmla="val -33793"/>
              <a:gd name="adj2" fmla="val -7268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別</a:t>
            </a:r>
            <a:r>
              <a:rPr kumimoji="1" lang="en-US" altLang="ja-JP" dirty="0">
                <a:solidFill>
                  <a:schemeClr val="tx1"/>
                </a:solidFill>
              </a:rPr>
              <a:t>PJT</a:t>
            </a:r>
            <a:r>
              <a:rPr kumimoji="1" lang="ja-JP" altLang="en-US" dirty="0">
                <a:solidFill>
                  <a:schemeClr val="tx1"/>
                </a:solidFill>
              </a:rPr>
              <a:t>活動は、補足スライドにリストとして書き出しておくのが良いと思います</a:t>
            </a:r>
            <a:endParaRPr kumimoji="1" lang="en-US" altLang="ja-JP" dirty="0">
              <a:solidFill>
                <a:schemeClr val="tx1"/>
              </a:solidFill>
            </a:endParaRPr>
          </a:p>
          <a:p>
            <a:r>
              <a:rPr kumimoji="1" lang="ja-JP" altLang="en-US" dirty="0">
                <a:solidFill>
                  <a:schemeClr val="tx1"/>
                </a:solidFill>
              </a:rPr>
              <a:t>スケジュールの別線として別</a:t>
            </a:r>
            <a:r>
              <a:rPr kumimoji="1" lang="en-US" altLang="ja-JP" dirty="0">
                <a:solidFill>
                  <a:schemeClr val="tx1"/>
                </a:solidFill>
              </a:rPr>
              <a:t>PJT</a:t>
            </a:r>
            <a:r>
              <a:rPr kumimoji="1" lang="ja-JP" altLang="en-US" dirty="0">
                <a:solidFill>
                  <a:schemeClr val="tx1"/>
                </a:solidFill>
              </a:rPr>
              <a:t>活動の線を薄く記載しておくのもありです</a:t>
            </a:r>
          </a:p>
        </p:txBody>
      </p:sp>
    </p:spTree>
    <p:extLst>
      <p:ext uri="{BB962C8B-B14F-4D97-AF65-F5344CB8AC3E}">
        <p14:creationId xmlns:p14="http://schemas.microsoft.com/office/powerpoint/2010/main" val="129169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36</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4"/>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5"/>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548779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32731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64</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65</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66</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a:xfrm>
            <a:off x="517055" y="1071367"/>
            <a:ext cx="11341887" cy="468605"/>
          </a:xfrm>
        </p:spPr>
        <p:txBody>
          <a:bodyPr>
            <a:normAutofit fontScale="92500"/>
          </a:bodyPr>
          <a:lstStyle/>
          <a:p>
            <a:r>
              <a:rPr lang="ja-JP" altLang="en-US" dirty="0"/>
              <a:t>生産プロセスデータの動特性・非線型性に対応可能なモデリング・最適化技術の開発を目指す。</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274604" y="125843"/>
            <a:ext cx="7408189"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どんな技術を開発するのか？非線形性・動特性を考慮したモデリングが入ると、従来から何が変わるか？など</a:t>
            </a:r>
            <a:endParaRPr kumimoji="1" lang="en-US" altLang="ja-JP" sz="1600" dirty="0">
              <a:solidFill>
                <a:schemeClr val="tx1"/>
              </a:solidFill>
            </a:endParaRPr>
          </a:p>
        </p:txBody>
      </p:sp>
      <p:pic>
        <p:nvPicPr>
          <p:cNvPr id="8" name="図 7">
            <a:extLst>
              <a:ext uri="{FF2B5EF4-FFF2-40B4-BE49-F238E27FC236}">
                <a16:creationId xmlns:a16="http://schemas.microsoft.com/office/drawing/2014/main" id="{45CDFA16-823F-B24B-5B8E-0CEC713D309D}"/>
              </a:ext>
            </a:extLst>
          </p:cNvPr>
          <p:cNvPicPr>
            <a:picLocks noChangeAspect="1"/>
          </p:cNvPicPr>
          <p:nvPr/>
        </p:nvPicPr>
        <p:blipFill>
          <a:blip r:embed="rId2"/>
          <a:stretch>
            <a:fillRect/>
          </a:stretch>
        </p:blipFill>
        <p:spPr>
          <a:xfrm>
            <a:off x="257172" y="2145028"/>
            <a:ext cx="4836888" cy="3627666"/>
          </a:xfrm>
          <a:prstGeom prst="rect">
            <a:avLst/>
          </a:prstGeom>
        </p:spPr>
      </p:pic>
      <p:sp>
        <p:nvSpPr>
          <p:cNvPr id="9" name="正方形/長方形 8">
            <a:extLst>
              <a:ext uri="{FF2B5EF4-FFF2-40B4-BE49-F238E27FC236}">
                <a16:creationId xmlns:a16="http://schemas.microsoft.com/office/drawing/2014/main" id="{A6357CEE-5D08-9E96-B347-5B5495A2AE2E}"/>
              </a:ext>
            </a:extLst>
          </p:cNvPr>
          <p:cNvSpPr/>
          <p:nvPr/>
        </p:nvSpPr>
        <p:spPr>
          <a:xfrm>
            <a:off x="3858516" y="5772694"/>
            <a:ext cx="1157968"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LR0</a:t>
            </a:r>
            <a:r>
              <a:rPr kumimoji="1" lang="ja-JP" altLang="en-US" dirty="0">
                <a:solidFill>
                  <a:schemeClr val="tx1"/>
                </a:solidFill>
              </a:rPr>
              <a:t>資料</a:t>
            </a:r>
          </a:p>
        </p:txBody>
      </p:sp>
      <p:sp>
        <p:nvSpPr>
          <p:cNvPr id="10" name="正方形/長方形 9">
            <a:extLst>
              <a:ext uri="{FF2B5EF4-FFF2-40B4-BE49-F238E27FC236}">
                <a16:creationId xmlns:a16="http://schemas.microsoft.com/office/drawing/2014/main" id="{759D4EF4-ABD7-20DC-DF1F-AAA85D7EFAF6}"/>
              </a:ext>
            </a:extLst>
          </p:cNvPr>
          <p:cNvSpPr/>
          <p:nvPr/>
        </p:nvSpPr>
        <p:spPr>
          <a:xfrm>
            <a:off x="7469462" y="3546434"/>
            <a:ext cx="1828800" cy="510563"/>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DDMO</a:t>
            </a:r>
            <a:endParaRPr kumimoji="1" lang="ja-JP" altLang="en-US" dirty="0">
              <a:solidFill>
                <a:schemeClr val="bg1"/>
              </a:solidFill>
            </a:endParaRPr>
          </a:p>
        </p:txBody>
      </p:sp>
      <p:sp>
        <p:nvSpPr>
          <p:cNvPr id="16" name="正方形/長方形 15">
            <a:extLst>
              <a:ext uri="{FF2B5EF4-FFF2-40B4-BE49-F238E27FC236}">
                <a16:creationId xmlns:a16="http://schemas.microsoft.com/office/drawing/2014/main" id="{610660CD-EE25-5339-DD83-512589688DB5}"/>
              </a:ext>
            </a:extLst>
          </p:cNvPr>
          <p:cNvSpPr/>
          <p:nvPr/>
        </p:nvSpPr>
        <p:spPr>
          <a:xfrm>
            <a:off x="9792694" y="3546434"/>
            <a:ext cx="1828800" cy="51056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提案技術</a:t>
            </a:r>
          </a:p>
        </p:txBody>
      </p:sp>
      <p:sp>
        <p:nvSpPr>
          <p:cNvPr id="17" name="テキスト ボックス 16">
            <a:extLst>
              <a:ext uri="{FF2B5EF4-FFF2-40B4-BE49-F238E27FC236}">
                <a16:creationId xmlns:a16="http://schemas.microsoft.com/office/drawing/2014/main" id="{AC8B641A-2A14-CCD0-FA2A-0A1C2089E2ED}"/>
              </a:ext>
            </a:extLst>
          </p:cNvPr>
          <p:cNvSpPr txBox="1"/>
          <p:nvPr/>
        </p:nvSpPr>
        <p:spPr>
          <a:xfrm>
            <a:off x="893718" y="1728691"/>
            <a:ext cx="3563796" cy="369332"/>
          </a:xfrm>
          <a:prstGeom prst="rect">
            <a:avLst/>
          </a:prstGeom>
          <a:noFill/>
        </p:spPr>
        <p:txBody>
          <a:bodyPr wrap="none" rtlCol="0">
            <a:spAutoFit/>
          </a:bodyPr>
          <a:lstStyle/>
          <a:p>
            <a:r>
              <a:rPr kumimoji="1" lang="en-US" altLang="ja-JP" dirty="0"/>
              <a:t>DDMO</a:t>
            </a:r>
            <a:r>
              <a:rPr kumimoji="1" lang="ja-JP" altLang="en-US" dirty="0"/>
              <a:t>が生産プロセスで起こる課題</a:t>
            </a:r>
          </a:p>
        </p:txBody>
      </p:sp>
      <p:sp>
        <p:nvSpPr>
          <p:cNvPr id="18" name="正方形/長方形 17">
            <a:extLst>
              <a:ext uri="{FF2B5EF4-FFF2-40B4-BE49-F238E27FC236}">
                <a16:creationId xmlns:a16="http://schemas.microsoft.com/office/drawing/2014/main" id="{8B23E7B2-88E5-0C9A-3367-F1C6A2A229C5}"/>
              </a:ext>
            </a:extLst>
          </p:cNvPr>
          <p:cNvSpPr/>
          <p:nvPr/>
        </p:nvSpPr>
        <p:spPr>
          <a:xfrm>
            <a:off x="5361464" y="4313300"/>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モデリング</a:t>
            </a:r>
          </a:p>
        </p:txBody>
      </p:sp>
      <p:sp>
        <p:nvSpPr>
          <p:cNvPr id="19" name="正方形/長方形 18">
            <a:extLst>
              <a:ext uri="{FF2B5EF4-FFF2-40B4-BE49-F238E27FC236}">
                <a16:creationId xmlns:a16="http://schemas.microsoft.com/office/drawing/2014/main" id="{E6C1115A-AAC1-3A0E-4C99-F01305E59953}"/>
              </a:ext>
            </a:extLst>
          </p:cNvPr>
          <p:cNvSpPr/>
          <p:nvPr/>
        </p:nvSpPr>
        <p:spPr>
          <a:xfrm>
            <a:off x="5361466" y="5314868"/>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最適化</a:t>
            </a:r>
          </a:p>
        </p:txBody>
      </p:sp>
      <p:sp>
        <p:nvSpPr>
          <p:cNvPr id="23" name="テキスト ボックス 22">
            <a:extLst>
              <a:ext uri="{FF2B5EF4-FFF2-40B4-BE49-F238E27FC236}">
                <a16:creationId xmlns:a16="http://schemas.microsoft.com/office/drawing/2014/main" id="{A7CCA536-BFEF-DE80-3AC5-8E5B91339D22}"/>
              </a:ext>
            </a:extLst>
          </p:cNvPr>
          <p:cNvSpPr txBox="1"/>
          <p:nvPr/>
        </p:nvSpPr>
        <p:spPr>
          <a:xfrm>
            <a:off x="7018598" y="4313300"/>
            <a:ext cx="2730529" cy="646331"/>
          </a:xfrm>
          <a:prstGeom prst="rect">
            <a:avLst/>
          </a:prstGeom>
          <a:noFill/>
        </p:spPr>
        <p:txBody>
          <a:bodyPr wrap="square" rtlCol="0">
            <a:spAutoFit/>
          </a:bodyPr>
          <a:lstStyle/>
          <a:p>
            <a:r>
              <a:rPr kumimoji="1" lang="ja-JP" altLang="en-US" dirty="0"/>
              <a:t>静的・線型性＋試行錯誤</a:t>
            </a:r>
            <a:endParaRPr kumimoji="1" lang="en-US" altLang="ja-JP" dirty="0"/>
          </a:p>
          <a:p>
            <a:r>
              <a:rPr kumimoji="1" lang="ja-JP" altLang="en-US" dirty="0"/>
              <a:t>（一部動的対応）</a:t>
            </a:r>
          </a:p>
        </p:txBody>
      </p:sp>
      <p:sp>
        <p:nvSpPr>
          <p:cNvPr id="24" name="テキスト ボックス 23">
            <a:extLst>
              <a:ext uri="{FF2B5EF4-FFF2-40B4-BE49-F238E27FC236}">
                <a16:creationId xmlns:a16="http://schemas.microsoft.com/office/drawing/2014/main" id="{7EBD5B16-AD6D-599A-9841-F3E74D744B1F}"/>
              </a:ext>
            </a:extLst>
          </p:cNvPr>
          <p:cNvSpPr txBox="1"/>
          <p:nvPr/>
        </p:nvSpPr>
        <p:spPr>
          <a:xfrm>
            <a:off x="7278977" y="5439092"/>
            <a:ext cx="2209770" cy="369332"/>
          </a:xfrm>
          <a:prstGeom prst="rect">
            <a:avLst/>
          </a:prstGeom>
          <a:noFill/>
        </p:spPr>
        <p:txBody>
          <a:bodyPr wrap="square" rtlCol="0">
            <a:spAutoFit/>
          </a:bodyPr>
          <a:lstStyle/>
          <a:p>
            <a:r>
              <a:rPr kumimoji="1" lang="ja-JP" altLang="en-US" dirty="0"/>
              <a:t>線型</a:t>
            </a:r>
          </a:p>
        </p:txBody>
      </p:sp>
      <p:sp>
        <p:nvSpPr>
          <p:cNvPr id="25" name="テキスト ボックス 24">
            <a:extLst>
              <a:ext uri="{FF2B5EF4-FFF2-40B4-BE49-F238E27FC236}">
                <a16:creationId xmlns:a16="http://schemas.microsoft.com/office/drawing/2014/main" id="{9E404905-86C3-B23D-9BDF-DA0AAC5CE898}"/>
              </a:ext>
            </a:extLst>
          </p:cNvPr>
          <p:cNvSpPr txBox="1"/>
          <p:nvPr/>
        </p:nvSpPr>
        <p:spPr>
          <a:xfrm>
            <a:off x="9554083" y="5441878"/>
            <a:ext cx="2306022" cy="369332"/>
          </a:xfrm>
          <a:prstGeom prst="rect">
            <a:avLst/>
          </a:prstGeom>
          <a:noFill/>
        </p:spPr>
        <p:txBody>
          <a:bodyPr wrap="square" rtlCol="0">
            <a:spAutoFit/>
          </a:bodyPr>
          <a:lstStyle/>
          <a:p>
            <a:r>
              <a:rPr kumimoji="1" lang="ja-JP" altLang="en-US" dirty="0"/>
              <a:t>非線型</a:t>
            </a:r>
            <a:r>
              <a:rPr kumimoji="1" lang="ja-JP" altLang="en-US" sz="1400" dirty="0"/>
              <a:t>（ブラックボックス）</a:t>
            </a:r>
            <a:endParaRPr kumimoji="1" lang="ja-JP" altLang="en-US" dirty="0"/>
          </a:p>
        </p:txBody>
      </p:sp>
      <p:sp>
        <p:nvSpPr>
          <p:cNvPr id="26" name="テキスト ボックス 25">
            <a:extLst>
              <a:ext uri="{FF2B5EF4-FFF2-40B4-BE49-F238E27FC236}">
                <a16:creationId xmlns:a16="http://schemas.microsoft.com/office/drawing/2014/main" id="{71BE22F7-640E-9525-6C25-34A115D00C7E}"/>
              </a:ext>
            </a:extLst>
          </p:cNvPr>
          <p:cNvSpPr txBox="1"/>
          <p:nvPr/>
        </p:nvSpPr>
        <p:spPr>
          <a:xfrm>
            <a:off x="9612844" y="4328836"/>
            <a:ext cx="2188500" cy="369332"/>
          </a:xfrm>
          <a:prstGeom prst="rect">
            <a:avLst/>
          </a:prstGeom>
          <a:noFill/>
        </p:spPr>
        <p:txBody>
          <a:bodyPr wrap="square" rtlCol="0">
            <a:spAutoFit/>
          </a:bodyPr>
          <a:lstStyle/>
          <a:p>
            <a:r>
              <a:rPr kumimoji="1" lang="ja-JP" altLang="en-US" dirty="0"/>
              <a:t>動的・非線型性</a:t>
            </a:r>
            <a:endParaRPr kumimoji="1" lang="en-US" altLang="ja-JP" dirty="0"/>
          </a:p>
        </p:txBody>
      </p:sp>
      <p:cxnSp>
        <p:nvCxnSpPr>
          <p:cNvPr id="28" name="直線矢印コネクタ 27">
            <a:extLst>
              <a:ext uri="{FF2B5EF4-FFF2-40B4-BE49-F238E27FC236}">
                <a16:creationId xmlns:a16="http://schemas.microsoft.com/office/drawing/2014/main" id="{8836FAE0-A1DB-868D-652D-DD72D31B1C81}"/>
              </a:ext>
            </a:extLst>
          </p:cNvPr>
          <p:cNvCxnSpPr>
            <a:cxnSpLocks/>
          </p:cNvCxnSpPr>
          <p:nvPr/>
        </p:nvCxnSpPr>
        <p:spPr>
          <a:xfrm>
            <a:off x="6362299" y="2780218"/>
            <a:ext cx="498588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254A818-073D-A829-8589-93A46FE05CFD}"/>
              </a:ext>
            </a:extLst>
          </p:cNvPr>
          <p:cNvSpPr txBox="1"/>
          <p:nvPr/>
        </p:nvSpPr>
        <p:spPr>
          <a:xfrm>
            <a:off x="6609407" y="2903823"/>
            <a:ext cx="1745320" cy="369332"/>
          </a:xfrm>
          <a:prstGeom prst="rect">
            <a:avLst/>
          </a:prstGeom>
          <a:noFill/>
        </p:spPr>
        <p:txBody>
          <a:bodyPr wrap="square" rtlCol="0">
            <a:spAutoFit/>
          </a:bodyPr>
          <a:lstStyle/>
          <a:p>
            <a:pPr algn="ctr"/>
            <a:r>
              <a:rPr kumimoji="1" lang="ja-JP" altLang="en-US" dirty="0"/>
              <a:t>静特性・線型性</a:t>
            </a:r>
          </a:p>
        </p:txBody>
      </p:sp>
      <p:sp>
        <p:nvSpPr>
          <p:cNvPr id="31" name="テキスト ボックス 30">
            <a:extLst>
              <a:ext uri="{FF2B5EF4-FFF2-40B4-BE49-F238E27FC236}">
                <a16:creationId xmlns:a16="http://schemas.microsoft.com/office/drawing/2014/main" id="{2F2D3BD5-B20C-9FED-EA2F-E096ED4BFB3B}"/>
              </a:ext>
            </a:extLst>
          </p:cNvPr>
          <p:cNvSpPr txBox="1"/>
          <p:nvPr/>
        </p:nvSpPr>
        <p:spPr>
          <a:xfrm>
            <a:off x="6792288" y="1759533"/>
            <a:ext cx="1518355" cy="369332"/>
          </a:xfrm>
          <a:prstGeom prst="rect">
            <a:avLst/>
          </a:prstGeom>
          <a:noFill/>
        </p:spPr>
        <p:txBody>
          <a:bodyPr wrap="square" rtlCol="0">
            <a:spAutoFit/>
          </a:bodyPr>
          <a:lstStyle/>
          <a:p>
            <a:pPr algn="ctr"/>
            <a:r>
              <a:rPr kumimoji="1" lang="ja-JP" altLang="en-US" dirty="0"/>
              <a:t>ユーティリティ</a:t>
            </a:r>
          </a:p>
        </p:txBody>
      </p:sp>
      <p:sp>
        <p:nvSpPr>
          <p:cNvPr id="32" name="テキスト ボックス 31">
            <a:extLst>
              <a:ext uri="{FF2B5EF4-FFF2-40B4-BE49-F238E27FC236}">
                <a16:creationId xmlns:a16="http://schemas.microsoft.com/office/drawing/2014/main" id="{EC777887-0B61-C307-A5B5-841A62B32D85}"/>
              </a:ext>
            </a:extLst>
          </p:cNvPr>
          <p:cNvSpPr txBox="1"/>
          <p:nvPr/>
        </p:nvSpPr>
        <p:spPr>
          <a:xfrm>
            <a:off x="8601182" y="1752619"/>
            <a:ext cx="2383024" cy="369332"/>
          </a:xfrm>
          <a:prstGeom prst="rect">
            <a:avLst/>
          </a:prstGeom>
          <a:noFill/>
        </p:spPr>
        <p:txBody>
          <a:bodyPr wrap="square" rtlCol="0">
            <a:spAutoFit/>
          </a:bodyPr>
          <a:lstStyle/>
          <a:p>
            <a:pPr algn="ctr"/>
            <a:r>
              <a:rPr kumimoji="1" lang="ja-JP" altLang="en-US" dirty="0"/>
              <a:t>紙パ蒸解、下水曝気</a:t>
            </a:r>
          </a:p>
        </p:txBody>
      </p:sp>
      <p:sp>
        <p:nvSpPr>
          <p:cNvPr id="33" name="テキスト ボックス 32">
            <a:extLst>
              <a:ext uri="{FF2B5EF4-FFF2-40B4-BE49-F238E27FC236}">
                <a16:creationId xmlns:a16="http://schemas.microsoft.com/office/drawing/2014/main" id="{46317CB4-C36E-A9E5-96A3-D47393D05630}"/>
              </a:ext>
            </a:extLst>
          </p:cNvPr>
          <p:cNvSpPr txBox="1"/>
          <p:nvPr/>
        </p:nvSpPr>
        <p:spPr>
          <a:xfrm>
            <a:off x="8431539" y="2252173"/>
            <a:ext cx="2722336" cy="369332"/>
          </a:xfrm>
          <a:prstGeom prst="rect">
            <a:avLst/>
          </a:prstGeom>
          <a:noFill/>
        </p:spPr>
        <p:txBody>
          <a:bodyPr wrap="square" rtlCol="0">
            <a:spAutoFit/>
          </a:bodyPr>
          <a:lstStyle/>
          <a:p>
            <a:pPr algn="ctr"/>
            <a:r>
              <a:rPr kumimoji="1" lang="ja-JP" altLang="en-US" dirty="0"/>
              <a:t>化学リサイクル、再生水</a:t>
            </a:r>
          </a:p>
        </p:txBody>
      </p:sp>
      <p:sp>
        <p:nvSpPr>
          <p:cNvPr id="34" name="テキスト ボックス 33">
            <a:extLst>
              <a:ext uri="{FF2B5EF4-FFF2-40B4-BE49-F238E27FC236}">
                <a16:creationId xmlns:a16="http://schemas.microsoft.com/office/drawing/2014/main" id="{77F88B51-4389-10E3-8E3C-FD1A4D282A30}"/>
              </a:ext>
            </a:extLst>
          </p:cNvPr>
          <p:cNvSpPr txBox="1"/>
          <p:nvPr/>
        </p:nvSpPr>
        <p:spPr>
          <a:xfrm>
            <a:off x="9186541" y="2903823"/>
            <a:ext cx="1945656" cy="369332"/>
          </a:xfrm>
          <a:prstGeom prst="rect">
            <a:avLst/>
          </a:prstGeom>
          <a:noFill/>
        </p:spPr>
        <p:txBody>
          <a:bodyPr wrap="square" rtlCol="0">
            <a:spAutoFit/>
          </a:bodyPr>
          <a:lstStyle/>
          <a:p>
            <a:pPr algn="ctr"/>
            <a:r>
              <a:rPr kumimoji="1" lang="ja-JP" altLang="en-US" dirty="0"/>
              <a:t>動特性・非線型性</a:t>
            </a:r>
          </a:p>
        </p:txBody>
      </p:sp>
      <p:sp>
        <p:nvSpPr>
          <p:cNvPr id="35" name="正方形/長方形 34">
            <a:extLst>
              <a:ext uri="{FF2B5EF4-FFF2-40B4-BE49-F238E27FC236}">
                <a16:creationId xmlns:a16="http://schemas.microsoft.com/office/drawing/2014/main" id="{1686F153-A5B9-5368-A1C6-39AE03AB50C4}"/>
              </a:ext>
            </a:extLst>
          </p:cNvPr>
          <p:cNvSpPr/>
          <p:nvPr/>
        </p:nvSpPr>
        <p:spPr>
          <a:xfrm>
            <a:off x="6609407" y="1752619"/>
            <a:ext cx="4688875" cy="40749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a:extLst>
              <a:ext uri="{FF2B5EF4-FFF2-40B4-BE49-F238E27FC236}">
                <a16:creationId xmlns:a16="http://schemas.microsoft.com/office/drawing/2014/main" id="{1F10C727-57F4-5A56-2E6F-A9077C2629E2}"/>
              </a:ext>
            </a:extLst>
          </p:cNvPr>
          <p:cNvSpPr/>
          <p:nvPr/>
        </p:nvSpPr>
        <p:spPr>
          <a:xfrm>
            <a:off x="8493524" y="1643820"/>
            <a:ext cx="2722336" cy="1101911"/>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4675</TotalTime>
  <Words>11362</Words>
  <Application>Microsoft Office PowerPoint</Application>
  <PresentationFormat>ワイド画面</PresentationFormat>
  <Paragraphs>1758</Paragraphs>
  <Slides>68</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68</vt:i4>
      </vt:variant>
    </vt:vector>
  </HeadingPairs>
  <TitlesOfParts>
    <vt:vector size="74"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検証方法</vt:lpstr>
      <vt:lpstr>検証方法</vt:lpstr>
      <vt:lpstr>検証結果</vt:lpstr>
      <vt:lpstr>検証結果</vt:lpstr>
      <vt:lpstr>有制約・混合整数・大域的最適化技術へのアプローチ</vt:lpstr>
      <vt:lpstr>検証概要</vt:lpstr>
      <vt:lpstr>RO運転計画問題での検証：最適化問題</vt:lpstr>
      <vt:lpstr>RO運転計画問題での検証：結果まとめ（抜粋）</vt:lpstr>
      <vt:lpstr>データ駆動制約問題での検証</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データ駆動制約問題での検証：最適化問題</vt:lpstr>
      <vt:lpstr>データ駆動制約問題での検証：結果まとめ</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渉 熊谷</cp:lastModifiedBy>
  <cp:revision>640</cp:revision>
  <dcterms:created xsi:type="dcterms:W3CDTF">2022-02-14T06:25:58Z</dcterms:created>
  <dcterms:modified xsi:type="dcterms:W3CDTF">2023-12-11T16:49:08Z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