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3" r:id="rId5"/>
  </p:sldMasterIdLst>
  <p:notesMasterIdLst>
    <p:notesMasterId r:id="rId7"/>
  </p:notesMasterIdLst>
  <p:handoutMasterIdLst>
    <p:handoutMasterId r:id="rId8"/>
  </p:handoutMasterIdLst>
  <p:sldIdLst>
    <p:sldId id="264" r:id="rId6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" d="100"/>
          <a:sy n="20" d="100"/>
        </p:scale>
        <p:origin x="1868" y="16"/>
      </p:cViewPr>
      <p:guideLst>
        <p:guide orient="horz" pos="9536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803F7822-45CB-4EF6-BFE5-34407F0DCE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A04A9DC-F926-43CA-8550-60B476F9C1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58623-0463-4C3D-A9D3-9453CDBEA917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CAF38DD-2561-4198-AFB9-42284732D4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CB7689-FAF8-4D2D-A190-EA0B3EA90A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E7154-AC7A-4519-BED7-7431BE5A1D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7182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376FF-7F51-47FD-8253-9C27691AC83F}" type="datetimeFigureOut">
              <a:rPr kumimoji="1" lang="ja-JP" altLang="en-US" smtClean="0"/>
              <a:t>2023/11/17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9CCCF-40B4-4FB2-8D6D-C4FCDD7262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8218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2">
            <a:extLst>
              <a:ext uri="{FF2B5EF4-FFF2-40B4-BE49-F238E27FC236}">
                <a16:creationId xmlns:a16="http://schemas.microsoft.com/office/drawing/2014/main" id="{40A42D5C-640A-AE89-E230-4B3370B193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92915" y="377935"/>
            <a:ext cx="16345446" cy="841265"/>
          </a:xfrm>
        </p:spPr>
        <p:txBody>
          <a:bodyPr l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5400" b="1" i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タイトル（</a:t>
            </a:r>
            <a:r>
              <a:rPr kumimoji="1" lang="en-US" altLang="ja-JP" dirty="0"/>
              <a:t>1-2</a:t>
            </a:r>
            <a:r>
              <a:rPr kumimoji="1" lang="ja-JP" altLang="en-US" dirty="0"/>
              <a:t>行での記述を推奨）</a:t>
            </a:r>
            <a:endParaRPr kumimoji="1" lang="en-US" altLang="ja-JP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EDCE01-7510-117F-CDE1-C420D257A6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92915" y="3093986"/>
            <a:ext cx="16345446" cy="841266"/>
          </a:xfrm>
        </p:spPr>
        <p:txBody>
          <a:bodyPr l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4000" b="1" i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部署名（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行内での記述を推奨）</a:t>
            </a:r>
            <a:endParaRPr kumimoji="1" lang="en-US" altLang="ja-JP" dirty="0"/>
          </a:p>
        </p:txBody>
      </p:sp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23526959-6A46-77E3-A4BF-E075C7FCE8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38913" y="377934"/>
            <a:ext cx="1816088" cy="3644404"/>
          </a:xfrm>
          <a:ln w="38100">
            <a:solidFill>
              <a:schemeClr val="bg1"/>
            </a:solidFill>
          </a:ln>
        </p:spPr>
        <p:txBody>
          <a:bodyPr lIns="0" anchor="ctr">
            <a:noAutofit/>
          </a:bodyPr>
          <a:lstStyle>
            <a:lvl1pPr marL="0" indent="0" algn="r">
              <a:spcBef>
                <a:spcPts val="0"/>
              </a:spcBef>
              <a:buFontTx/>
              <a:buNone/>
              <a:defRPr sz="6000" b="0" i="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ID</a:t>
            </a: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A926FDCA-75EA-DB80-EBE7-41F7EFE1EE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92915" y="1735960"/>
            <a:ext cx="16345446" cy="841265"/>
          </a:xfrm>
        </p:spPr>
        <p:txBody>
          <a:bodyPr l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4400" b="1" i="0" baseline="0">
                <a:solidFill>
                  <a:schemeClr val="bg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Title (1-2 line description recommended)</a:t>
            </a:r>
          </a:p>
        </p:txBody>
      </p:sp>
    </p:spTree>
    <p:extLst>
      <p:ext uri="{BB962C8B-B14F-4D97-AF65-F5344CB8AC3E}">
        <p14:creationId xmlns:p14="http://schemas.microsoft.com/office/powerpoint/2010/main" val="185822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>
            <a:extLst>
              <a:ext uri="{FF2B5EF4-FFF2-40B4-BE49-F238E27FC236}">
                <a16:creationId xmlns:a16="http://schemas.microsoft.com/office/drawing/2014/main" id="{90787123-232D-2AE3-2F07-ACCDED7E0EC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138913" y="377934"/>
            <a:ext cx="1892288" cy="3644404"/>
          </a:xfrm>
          <a:ln w="38100">
            <a:solidFill>
              <a:schemeClr val="bg1"/>
            </a:solidFill>
          </a:ln>
        </p:spPr>
        <p:txBody>
          <a:bodyPr lIns="0" anchor="ctr">
            <a:noAutofit/>
          </a:bodyPr>
          <a:lstStyle>
            <a:lvl1pPr marL="0" indent="0" algn="r">
              <a:spcBef>
                <a:spcPts val="0"/>
              </a:spcBef>
              <a:buFontTx/>
              <a:buNone/>
              <a:defRPr sz="6000" b="0" i="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kumimoji="1" lang="en-US" altLang="ja-JP"/>
              <a:t>ID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DFB3AA-06B6-4EE4-D5BE-724D197814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92915" y="3093986"/>
            <a:ext cx="16345446" cy="841266"/>
          </a:xfrm>
        </p:spPr>
        <p:txBody>
          <a:bodyPr l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defRPr>
            </a:lvl1pPr>
          </a:lstStyle>
          <a:p>
            <a:pPr marL="0" marR="0" lvl="0" indent="0" algn="l" defTabSz="213819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Department (1-2 line description recommended)</a:t>
            </a:r>
          </a:p>
          <a:p>
            <a:endParaRPr kumimoji="1" lang="en-US" altLang="ja-JP" dirty="0"/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49DA671-850A-4F0D-2540-68080F66872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92915" y="377935"/>
            <a:ext cx="16345446" cy="841265"/>
          </a:xfrm>
        </p:spPr>
        <p:txBody>
          <a:bodyPr l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5400" b="1" i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タイトル（</a:t>
            </a:r>
            <a:r>
              <a:rPr kumimoji="1" lang="en-US" altLang="ja-JP" dirty="0"/>
              <a:t>1-2</a:t>
            </a:r>
            <a:r>
              <a:rPr kumimoji="1" lang="ja-JP" altLang="en-US" dirty="0"/>
              <a:t>行での記述を推奨）</a:t>
            </a:r>
            <a:endParaRPr kumimoji="1" lang="en-US" altLang="ja-JP" dirty="0"/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B72E0C3-AB66-5C2F-B00D-258D210097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92915" y="1735960"/>
            <a:ext cx="16345446" cy="841265"/>
          </a:xfrm>
        </p:spPr>
        <p:txBody>
          <a:bodyPr lIns="0">
            <a:noAutofit/>
          </a:bodyPr>
          <a:lstStyle>
            <a:lvl1pPr marL="0" indent="0" algn="l">
              <a:spcBef>
                <a:spcPts val="0"/>
              </a:spcBef>
              <a:buFontTx/>
              <a:buNone/>
              <a:defRPr sz="4400" b="1" i="0" baseline="0">
                <a:solidFill>
                  <a:schemeClr val="bg1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Title (1-2 line description recommended)</a:t>
            </a:r>
          </a:p>
        </p:txBody>
      </p:sp>
    </p:spTree>
    <p:extLst>
      <p:ext uri="{BB962C8B-B14F-4D97-AF65-F5344CB8AC3E}">
        <p14:creationId xmlns:p14="http://schemas.microsoft.com/office/powerpoint/2010/main" val="327586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354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F8BF309-5A91-4309-8BAE-6907AEBB767C}"/>
              </a:ext>
            </a:extLst>
          </p:cNvPr>
          <p:cNvSpPr/>
          <p:nvPr userDrawn="1"/>
        </p:nvSpPr>
        <p:spPr>
          <a:xfrm>
            <a:off x="3" y="-50849"/>
            <a:ext cx="21383625" cy="4320001"/>
          </a:xfrm>
          <a:prstGeom prst="rect">
            <a:avLst/>
          </a:prstGeom>
          <a:solidFill>
            <a:srgbClr val="003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799"/>
          </a:p>
        </p:txBody>
      </p:sp>
      <p:pic>
        <p:nvPicPr>
          <p:cNvPr id="8" name="図 7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B504B5AB-0FC1-489B-9C1D-CC88360F94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3" r="3511"/>
          <a:stretch/>
        </p:blipFill>
        <p:spPr>
          <a:xfrm>
            <a:off x="6" y="699133"/>
            <a:ext cx="2071549" cy="2881312"/>
          </a:xfrm>
          <a:prstGeom prst="rect">
            <a:avLst/>
          </a:prstGeom>
        </p:spPr>
      </p:pic>
      <p:sp>
        <p:nvSpPr>
          <p:cNvPr id="13" name="タイトル プレースホルダー 12">
            <a:extLst>
              <a:ext uri="{FF2B5EF4-FFF2-40B4-BE49-F238E27FC236}">
                <a16:creationId xmlns:a16="http://schemas.microsoft.com/office/drawing/2014/main" id="{20149472-518F-40B6-B4EE-674BDD23D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300" y="1497029"/>
            <a:ext cx="12929340" cy="12855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A124AD5B-B8C9-4AE0-9AE4-C10AF0C65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0025" y="5171907"/>
            <a:ext cx="18443575" cy="23498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1DC6E69-CD91-47C3-B3EE-B8900510F3B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991812" y="29045425"/>
            <a:ext cx="5400000" cy="38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5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2138192" rtl="0" eaLnBrk="1" latinLnBrk="0" hangingPunct="1">
        <a:lnSpc>
          <a:spcPct val="90000"/>
        </a:lnSpc>
        <a:spcBef>
          <a:spcPct val="0"/>
        </a:spcBef>
        <a:buNone/>
        <a:defRPr kumimoji="1" sz="5400" b="1" kern="1200">
          <a:solidFill>
            <a:schemeClr val="bg1"/>
          </a:solidFill>
          <a:latin typeface="Noto Sans JP" panose="020B0500000000000000" pitchFamily="34" charset="-128"/>
          <a:ea typeface="Noto Sans JP" panose="020B0500000000000000" pitchFamily="34" charset="-128"/>
          <a:cs typeface="+mj-cs"/>
        </a:defRPr>
      </a:lvl1pPr>
    </p:titleStyle>
    <p:bodyStyle>
      <a:lvl1pPr marL="534549" indent="-534549" algn="l" defTabSz="2138192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kumimoji="1" sz="6548" kern="1200">
          <a:solidFill>
            <a:schemeClr val="tx1"/>
          </a:solidFill>
          <a:latin typeface="Noto Sans JP" panose="020B0500000000000000" pitchFamily="34" charset="-128"/>
          <a:ea typeface="Noto Sans JP" panose="020B0500000000000000" pitchFamily="34" charset="-128"/>
          <a:cs typeface="+mn-cs"/>
        </a:defRPr>
      </a:lvl1pPr>
      <a:lvl2pPr marL="1603646" indent="-534549" algn="l" defTabSz="2138192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5612" kern="1200">
          <a:solidFill>
            <a:schemeClr val="tx1"/>
          </a:solidFill>
          <a:latin typeface="Noto Sans JP" panose="020B0500000000000000" pitchFamily="34" charset="-128"/>
          <a:ea typeface="Noto Sans JP" panose="020B0500000000000000" pitchFamily="34" charset="-128"/>
          <a:cs typeface="+mn-cs"/>
        </a:defRPr>
      </a:lvl2pPr>
      <a:lvl3pPr marL="2672743" indent="-534549" algn="l" defTabSz="2138192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676" kern="1200">
          <a:solidFill>
            <a:schemeClr val="tx1"/>
          </a:solidFill>
          <a:latin typeface="Noto Sans JP" panose="020B0500000000000000" pitchFamily="34" charset="-128"/>
          <a:ea typeface="Noto Sans JP" panose="020B0500000000000000" pitchFamily="34" charset="-128"/>
          <a:cs typeface="+mn-cs"/>
        </a:defRPr>
      </a:lvl3pPr>
      <a:lvl4pPr marL="3741839" indent="-534549" algn="l" defTabSz="2138192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Noto Sans JP" panose="020B0500000000000000" pitchFamily="34" charset="-128"/>
          <a:ea typeface="Noto Sans JP" panose="020B0500000000000000" pitchFamily="34" charset="-128"/>
          <a:cs typeface="+mn-cs"/>
        </a:defRPr>
      </a:lvl4pPr>
      <a:lvl5pPr marL="4810935" indent="-534549" algn="l" defTabSz="2138192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Noto Sans JP" panose="020B0500000000000000" pitchFamily="34" charset="-128"/>
          <a:ea typeface="Noto Sans JP" panose="020B0500000000000000" pitchFamily="34" charset="-128"/>
          <a:cs typeface="+mn-cs"/>
        </a:defRPr>
      </a:lvl5pPr>
      <a:lvl6pPr marL="5880031" indent="-534549" algn="l" defTabSz="2138192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127" indent="-534549" algn="l" defTabSz="2138192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225" indent="-534549" algn="l" defTabSz="2138192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321" indent="-534549" algn="l" defTabSz="2138192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19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096" algn="l" defTabSz="213819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192" algn="l" defTabSz="213819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291" algn="l" defTabSz="213819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386" algn="l" defTabSz="213819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482" algn="l" defTabSz="213819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579" algn="l" defTabSz="213819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3677" algn="l" defTabSz="213819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2771" algn="l" defTabSz="2138192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77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60787" y="28060639"/>
            <a:ext cx="699735" cy="161187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929" b="1">
                <a:solidFill>
                  <a:schemeClr val="tx1"/>
                </a:solidFill>
                <a:latin typeface="+mn-lt"/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D52A29-56AB-408C-80FF-70FF0C1F164A}"/>
              </a:ext>
            </a:extLst>
          </p:cNvPr>
          <p:cNvSpPr txBox="1"/>
          <p:nvPr userDrawn="1"/>
        </p:nvSpPr>
        <p:spPr>
          <a:xfrm>
            <a:off x="15207928" y="28060640"/>
            <a:ext cx="5152857" cy="524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sz="1403" dirty="0">
                <a:solidFill>
                  <a:schemeClr val="bg1">
                    <a:lumMod val="75000"/>
                  </a:schemeClr>
                </a:solidFill>
              </a:rPr>
              <a:t>| Document Number 12345 | Month DD, YYYY |  </a:t>
            </a:r>
          </a:p>
          <a:p>
            <a:pPr algn="r"/>
            <a:r>
              <a:rPr lang="en-US" altLang="ja-JP" sz="1403" dirty="0">
                <a:solidFill>
                  <a:schemeClr val="bg1">
                    <a:lumMod val="75000"/>
                  </a:schemeClr>
                </a:solidFill>
              </a:rPr>
              <a:t>© Yokogawa Electric Corporation</a:t>
            </a:r>
          </a:p>
        </p:txBody>
      </p:sp>
    </p:spTree>
    <p:extLst>
      <p:ext uri="{BB962C8B-B14F-4D97-AF65-F5344CB8AC3E}">
        <p14:creationId xmlns:p14="http://schemas.microsoft.com/office/powerpoint/2010/main" val="326416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hdr="0" ftr="0" dt="0"/>
  <p:txStyles>
    <p:titleStyle>
      <a:lvl1pPr algn="l" defTabSz="1603766" rtl="0" eaLnBrk="1" latinLnBrk="0" hangingPunct="1">
        <a:lnSpc>
          <a:spcPct val="90000"/>
        </a:lnSpc>
        <a:spcBef>
          <a:spcPct val="0"/>
        </a:spcBef>
        <a:buNone/>
        <a:defRPr kumimoji="1" sz="77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0942" indent="-400942" algn="l" defTabSz="1603766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kumimoji="1" sz="4911" kern="1200">
          <a:solidFill>
            <a:schemeClr val="tx1"/>
          </a:solidFill>
          <a:latin typeface="+mn-lt"/>
          <a:ea typeface="+mn-ea"/>
          <a:cs typeface="+mn-cs"/>
        </a:defRPr>
      </a:lvl1pPr>
      <a:lvl2pPr marL="1202825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004708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6591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608474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410357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5212240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6014123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816006" indent="-400942" algn="l" defTabSz="1603766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3766" rtl="0" eaLnBrk="1" latinLnBrk="0" hangingPunct="1">
        <a:defRPr kumimoji="1" sz="3157" kern="1200">
          <a:solidFill>
            <a:schemeClr val="tx1"/>
          </a:solidFill>
          <a:latin typeface="+mn-lt"/>
          <a:ea typeface="+mn-ea"/>
          <a:cs typeface="+mn-cs"/>
        </a:defRPr>
      </a:lvl1pPr>
      <a:lvl2pPr marL="801883" algn="l" defTabSz="1603766" rtl="0" eaLnBrk="1" latinLnBrk="0" hangingPunct="1">
        <a:defRPr kumimoji="1" sz="3157" kern="1200">
          <a:solidFill>
            <a:schemeClr val="tx1"/>
          </a:solidFill>
          <a:latin typeface="+mn-lt"/>
          <a:ea typeface="+mn-ea"/>
          <a:cs typeface="+mn-cs"/>
        </a:defRPr>
      </a:lvl2pPr>
      <a:lvl3pPr marL="1603766" algn="l" defTabSz="1603766" rtl="0" eaLnBrk="1" latinLnBrk="0" hangingPunct="1">
        <a:defRPr kumimoji="1" sz="3157" kern="1200">
          <a:solidFill>
            <a:schemeClr val="tx1"/>
          </a:solidFill>
          <a:latin typeface="+mn-lt"/>
          <a:ea typeface="+mn-ea"/>
          <a:cs typeface="+mn-cs"/>
        </a:defRPr>
      </a:lvl3pPr>
      <a:lvl4pPr marL="2405649" algn="l" defTabSz="1603766" rtl="0" eaLnBrk="1" latinLnBrk="0" hangingPunct="1">
        <a:defRPr kumimoji="1"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207532" algn="l" defTabSz="1603766" rtl="0" eaLnBrk="1" latinLnBrk="0" hangingPunct="1">
        <a:defRPr kumimoji="1"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009415" algn="l" defTabSz="1603766" rtl="0" eaLnBrk="1" latinLnBrk="0" hangingPunct="1">
        <a:defRPr kumimoji="1"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4811298" algn="l" defTabSz="1603766" rtl="0" eaLnBrk="1" latinLnBrk="0" hangingPunct="1">
        <a:defRPr kumimoji="1"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5613182" algn="l" defTabSz="1603766" rtl="0" eaLnBrk="1" latinLnBrk="0" hangingPunct="1">
        <a:defRPr kumimoji="1"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415065" algn="l" defTabSz="1603766" rtl="0" eaLnBrk="1" latinLnBrk="0" hangingPunct="1">
        <a:defRPr kumimoji="1" sz="3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908B3F6-91B5-9CDB-D2B1-647127C82F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ja-JP" altLang="en-US" dirty="0"/>
              <a:t>生成系</a:t>
            </a:r>
            <a:r>
              <a:rPr lang="en-US" altLang="ja-JP" dirty="0"/>
              <a:t>AI</a:t>
            </a:r>
            <a:r>
              <a:rPr lang="ja-JP" altLang="en-US" dirty="0"/>
              <a:t>サービスと</a:t>
            </a:r>
            <a:r>
              <a:rPr lang="en-US" altLang="ja-JP" dirty="0" err="1"/>
              <a:t>ChatGPT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842460-F6BC-A75A-A2C9-7065111CD9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Project Design Div.</a:t>
            </a:r>
            <a:r>
              <a:rPr lang="en-US" altLang="ja-JP" dirty="0"/>
              <a:t>, </a:t>
            </a:r>
            <a:r>
              <a:rPr kumimoji="1" lang="en-US" altLang="ja-JP" dirty="0"/>
              <a:t>Innovation Center, Marketing HQ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4A8160-CB9C-0CDE-061E-A790C7241F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F37FB3E-EA7C-21EA-F4BE-47894AE5AC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Generative AI Service and </a:t>
            </a:r>
            <a:r>
              <a:rPr kumimoji="1" lang="en-US" altLang="ja-JP" dirty="0" err="1"/>
              <a:t>ChatGPT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55C8344-9F41-A501-D5C6-02198D6F13B9}"/>
              </a:ext>
            </a:extLst>
          </p:cNvPr>
          <p:cNvSpPr txBox="1"/>
          <p:nvPr/>
        </p:nvSpPr>
        <p:spPr>
          <a:xfrm>
            <a:off x="1134873" y="4901944"/>
            <a:ext cx="19393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要約</a:t>
            </a:r>
            <a:r>
              <a:rPr kumimoji="1" lang="en-US" altLang="ja-JP" sz="4800" b="1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4800" b="1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日本語</a:t>
            </a:r>
            <a:r>
              <a:rPr kumimoji="1" lang="en-US" altLang="ja-JP" sz="4800" b="1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1B0D9E5-A0A0-0E4D-8F03-AE778052BDF2}"/>
              </a:ext>
            </a:extLst>
          </p:cNvPr>
          <p:cNvSpPr txBox="1"/>
          <p:nvPr/>
        </p:nvSpPr>
        <p:spPr>
          <a:xfrm>
            <a:off x="1053581" y="7360064"/>
            <a:ext cx="14937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生成系</a:t>
            </a:r>
            <a:r>
              <a:rPr kumimoji="1" lang="en-US" altLang="ja-JP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サービスの展開</a:t>
            </a:r>
            <a:endParaRPr kumimoji="1" lang="en-US" altLang="ja-JP" sz="4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3BDA247-7DBB-2213-EEC0-39570A43F257}"/>
              </a:ext>
            </a:extLst>
          </p:cNvPr>
          <p:cNvSpPr txBox="1"/>
          <p:nvPr/>
        </p:nvSpPr>
        <p:spPr>
          <a:xfrm flipH="1">
            <a:off x="1127056" y="13458261"/>
            <a:ext cx="163103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78" indent="-342878"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kumimoji="1" lang="ja-JP" altLang="en-US" sz="4400" b="1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モデリングおよび最適化技術を用いたシミュレーション結果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DF82E675-E1C6-FA74-52A4-F008182BEF9B}"/>
              </a:ext>
            </a:extLst>
          </p:cNvPr>
          <p:cNvCxnSpPr>
            <a:cxnSpLocks/>
          </p:cNvCxnSpPr>
          <p:nvPr/>
        </p:nvCxnSpPr>
        <p:spPr>
          <a:xfrm>
            <a:off x="1127056" y="14227702"/>
            <a:ext cx="1865954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DA4B09A-ACC9-8797-BD5D-1476FD5A37D5}"/>
              </a:ext>
            </a:extLst>
          </p:cNvPr>
          <p:cNvSpPr txBox="1"/>
          <p:nvPr/>
        </p:nvSpPr>
        <p:spPr>
          <a:xfrm flipH="1">
            <a:off x="1127056" y="21760020"/>
            <a:ext cx="153067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78" indent="-342878"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kumimoji="1" lang="ja-JP" altLang="en-US" sz="4400" b="1" dirty="0">
                <a:solidFill>
                  <a:srgbClr val="00206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社内展開の可能性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47AE6D7-821E-1EED-6597-B738A2BFF6FF}"/>
              </a:ext>
            </a:extLst>
          </p:cNvPr>
          <p:cNvCxnSpPr>
            <a:cxnSpLocks/>
          </p:cNvCxnSpPr>
          <p:nvPr/>
        </p:nvCxnSpPr>
        <p:spPr>
          <a:xfrm>
            <a:off x="1127056" y="22634148"/>
            <a:ext cx="1865954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50E77E-28C2-1D9D-F086-51731A98BE45}"/>
              </a:ext>
            </a:extLst>
          </p:cNvPr>
          <p:cNvSpPr txBox="1"/>
          <p:nvPr/>
        </p:nvSpPr>
        <p:spPr>
          <a:xfrm>
            <a:off x="995108" y="6223888"/>
            <a:ext cx="193934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>
                <a:solidFill>
                  <a:srgbClr val="002060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Summary(</a:t>
            </a:r>
            <a:r>
              <a:rPr kumimoji="1" lang="en-US" altLang="ja-JP" sz="4400" b="1" dirty="0" err="1">
                <a:solidFill>
                  <a:srgbClr val="002060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eng</a:t>
            </a:r>
            <a:r>
              <a:rPr kumimoji="1" lang="en-US" altLang="ja-JP" sz="4400" b="1" dirty="0">
                <a:solidFill>
                  <a:srgbClr val="002060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1D29CA9-13FE-6827-9D10-4AAB6E4E50CB}"/>
              </a:ext>
            </a:extLst>
          </p:cNvPr>
          <p:cNvSpPr txBox="1"/>
          <p:nvPr/>
        </p:nvSpPr>
        <p:spPr>
          <a:xfrm>
            <a:off x="978198" y="14724720"/>
            <a:ext cx="8697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タスク例</a:t>
            </a:r>
            <a:endParaRPr kumimoji="1" lang="en-US" altLang="ja-JP" sz="3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97D06F6-F2BD-8155-7C68-305B635B2AFB}"/>
              </a:ext>
            </a:extLst>
          </p:cNvPr>
          <p:cNvSpPr txBox="1"/>
          <p:nvPr/>
        </p:nvSpPr>
        <p:spPr>
          <a:xfrm>
            <a:off x="1303720" y="23130157"/>
            <a:ext cx="18192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化学・物理的なアプローチによって、膜の</a:t>
            </a:r>
            <a:r>
              <a:rPr kumimoji="1" lang="en-US" altLang="ja-JP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Scaling / Fouling</a:t>
            </a:r>
            <a:r>
              <a:rPr kumimoji="1"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モデルを導入し、実証実験を計画している。</a:t>
            </a:r>
            <a:endParaRPr kumimoji="1" lang="en-US" altLang="ja-JP" sz="3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7189E54-9C62-B273-9587-B7FA981C5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198" y="9371539"/>
            <a:ext cx="9713614" cy="321521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95934CA-87F6-4BCC-F6C1-D42BDFEEC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1576" y="9135093"/>
            <a:ext cx="10123425" cy="3962019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451E5A8C-FB2F-44E7-26C4-563172BA6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581" y="16224871"/>
            <a:ext cx="10035590" cy="3542613"/>
          </a:xfrm>
          <a:prstGeom prst="rect">
            <a:avLst/>
          </a:prstGeom>
        </p:spPr>
      </p:pic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C43BF91-F33C-723B-AB9C-F0EE09637E08}"/>
              </a:ext>
            </a:extLst>
          </p:cNvPr>
          <p:cNvCxnSpPr>
            <a:cxnSpLocks/>
          </p:cNvCxnSpPr>
          <p:nvPr/>
        </p:nvCxnSpPr>
        <p:spPr>
          <a:xfrm>
            <a:off x="1127056" y="13417737"/>
            <a:ext cx="1865954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C9F93148-3695-E5F7-A213-E1B75BBBCB14}"/>
              </a:ext>
            </a:extLst>
          </p:cNvPr>
          <p:cNvCxnSpPr>
            <a:cxnSpLocks/>
          </p:cNvCxnSpPr>
          <p:nvPr/>
        </p:nvCxnSpPr>
        <p:spPr>
          <a:xfrm>
            <a:off x="1127056" y="21646814"/>
            <a:ext cx="1865954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F633F52-2A4A-D697-EED5-A568BFB0744C}"/>
              </a:ext>
            </a:extLst>
          </p:cNvPr>
          <p:cNvSpPr txBox="1"/>
          <p:nvPr/>
        </p:nvSpPr>
        <p:spPr>
          <a:xfrm>
            <a:off x="11089171" y="8285568"/>
            <a:ext cx="8697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生成系</a:t>
            </a:r>
            <a:r>
              <a:rPr kumimoji="1" lang="en-US" altLang="ja-JP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サービスの展開</a:t>
            </a:r>
            <a:endParaRPr kumimoji="1" lang="en-US" altLang="ja-JP" sz="3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789D8F22-02E5-CFF4-0CE6-A7066C279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2470" y="16063263"/>
            <a:ext cx="8707435" cy="396201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FDCCF572-E68A-F05B-0A8C-A6B1CF1AB2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81463" y="24834780"/>
            <a:ext cx="3904678" cy="3489443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5CD6B84-70E4-2B1A-2475-3D4F4934FF13}"/>
              </a:ext>
            </a:extLst>
          </p:cNvPr>
          <p:cNvSpPr txBox="1"/>
          <p:nvPr/>
        </p:nvSpPr>
        <p:spPr>
          <a:xfrm>
            <a:off x="14533028" y="28366030"/>
            <a:ext cx="380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dirty="0">
                <a:solidFill>
                  <a:schemeClr val="accent1"/>
                </a:solidFill>
              </a:rPr>
              <a:t>画像と指示文を認識した上で、レシピを提案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55D1A4B-41C8-4552-C630-9AF7BDFE6EB2}"/>
              </a:ext>
            </a:extLst>
          </p:cNvPr>
          <p:cNvSpPr txBox="1"/>
          <p:nvPr/>
        </p:nvSpPr>
        <p:spPr>
          <a:xfrm>
            <a:off x="13869434" y="2687492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dirty="0"/>
              <a:t>回答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114EDFE-5DAD-52DE-A5CE-6895099F7953}"/>
              </a:ext>
            </a:extLst>
          </p:cNvPr>
          <p:cNvSpPr txBox="1"/>
          <p:nvPr/>
        </p:nvSpPr>
        <p:spPr>
          <a:xfrm>
            <a:off x="13869434" y="2476237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dirty="0"/>
              <a:t>指示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B79C9A3-76B2-2823-0ADE-0B268785389F}"/>
              </a:ext>
            </a:extLst>
          </p:cNvPr>
          <p:cNvSpPr txBox="1"/>
          <p:nvPr/>
        </p:nvSpPr>
        <p:spPr>
          <a:xfrm>
            <a:off x="15029102" y="24423818"/>
            <a:ext cx="2416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dirty="0"/>
              <a:t>V4.0</a:t>
            </a:r>
            <a:r>
              <a:rPr kumimoji="1" lang="ja-JP" altLang="en-US" sz="1600" dirty="0"/>
              <a:t>の文章＆画像入力例</a:t>
            </a:r>
            <a:endParaRPr kumimoji="1" lang="en-US" altLang="ja-JP" sz="1600" dirty="0"/>
          </a:p>
        </p:txBody>
      </p:sp>
      <p:pic>
        <p:nvPicPr>
          <p:cNvPr id="54" name="図 53">
            <a:extLst>
              <a:ext uri="{FF2B5EF4-FFF2-40B4-BE49-F238E27FC236}">
                <a16:creationId xmlns:a16="http://schemas.microsoft.com/office/drawing/2014/main" id="{564FA075-B8D8-B50D-D2E2-FA2CE1C9A1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056" y="24162871"/>
            <a:ext cx="11888230" cy="543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24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CBC9B6C9-4F70-41DF-9DE8-80BC7D6BD7E0}" vid="{1E0802AF-8E90-4FC9-94B4-176DEF00DF21}"/>
    </a:ext>
  </a:extLst>
</a:theme>
</file>

<file path=ppt/theme/theme2.xml><?xml version="1.0" encoding="utf-8"?>
<a:theme xmlns:a="http://schemas.openxmlformats.org/drawingml/2006/main" name="Yokogawa_Template_Standard">
  <a:themeElements>
    <a:clrScheme name="yokogawa theme 2021">
      <a:dk1>
        <a:sysClr val="windowText" lastClr="000000"/>
      </a:dk1>
      <a:lt1>
        <a:sysClr val="window" lastClr="FFFFFF"/>
      </a:lt1>
      <a:dk2>
        <a:srgbClr val="85699F"/>
      </a:dk2>
      <a:lt2>
        <a:srgbClr val="95A0A4"/>
      </a:lt2>
      <a:accent1>
        <a:srgbClr val="00316C"/>
      </a:accent1>
      <a:accent2>
        <a:srgbClr val="FDD000"/>
      </a:accent2>
      <a:accent3>
        <a:srgbClr val="76B059"/>
      </a:accent3>
      <a:accent4>
        <a:srgbClr val="C74643"/>
      </a:accent4>
      <a:accent5>
        <a:srgbClr val="3DAAB1"/>
      </a:accent5>
      <a:accent6>
        <a:srgbClr val="004F9B"/>
      </a:accent6>
      <a:hlink>
        <a:srgbClr val="EB8E42"/>
      </a:hlink>
      <a:folHlink>
        <a:srgbClr val="7F623A"/>
      </a:folHlink>
    </a:clrScheme>
    <a:fontScheme name="YOKOGAWA　202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kumimoji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46224419-62D7-494C-A691-2866BDC51D17}" vid="{26AD0C44-5DF5-4F99-8FCF-3CB1A60450CF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465b0da-3923-412a-bd9e-a885fd01ec45">
      <Terms xmlns="http://schemas.microsoft.com/office/infopath/2007/PartnerControls"/>
    </lcf76f155ced4ddcb4097134ff3c332f>
    <TaxCatchAll xmlns="bba82a6b-987f-4b6b-9944-562fecf87ee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C0448C5FFC96F44EAEE3111FF163657B" ma:contentTypeVersion="13" ma:contentTypeDescription="新しいドキュメントを作成します。" ma:contentTypeScope="" ma:versionID="94f08a28330df48e78664342f1e60637">
  <xsd:schema xmlns:xsd="http://www.w3.org/2001/XMLSchema" xmlns:xs="http://www.w3.org/2001/XMLSchema" xmlns:p="http://schemas.microsoft.com/office/2006/metadata/properties" xmlns:ns2="3465b0da-3923-412a-bd9e-a885fd01ec45" xmlns:ns3="bba82a6b-987f-4b6b-9944-562fecf87eef" targetNamespace="http://schemas.microsoft.com/office/2006/metadata/properties" ma:root="true" ma:fieldsID="ded8be28bba539a9bcdaf14e7fc74666" ns2:_="" ns3:_="">
    <xsd:import namespace="3465b0da-3923-412a-bd9e-a885fd01ec45"/>
    <xsd:import namespace="bba82a6b-987f-4b6b-9944-562fecf87e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65b0da-3923-412a-bd9e-a885fd01ec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画像タグ" ma:readOnly="false" ma:fieldId="{5cf76f15-5ced-4ddc-b409-7134ff3c332f}" ma:taxonomyMulti="true" ma:sspId="1544ce0e-bc4d-44dc-a621-d15e15badbe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a82a6b-987f-4b6b-9944-562fecf87ee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f05da04a-9b64-4527-9858-9ebc71df63e8}" ma:internalName="TaxCatchAll" ma:showField="CatchAllData" ma:web="bba82a6b-987f-4b6b-9944-562fecf87ee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0C4B38-CBDB-4A98-BBBD-AF3FAB7466F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969E23-0A64-4B1D-B2E6-9D9FE477B129}">
  <ds:schemaRefs>
    <ds:schemaRef ds:uri="3465b0da-3923-412a-bd9e-a885fd01ec45"/>
    <ds:schemaRef ds:uri="bba82a6b-987f-4b6b-9944-562fecf87ee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4811F42-E465-4FD6-BACF-1E9436392B68}">
  <ds:schemaRefs>
    <ds:schemaRef ds:uri="3465b0da-3923-412a-bd9e-a885fd01ec45"/>
    <ds:schemaRef ds:uri="bba82a6b-987f-4b6b-9944-562fecf87ee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69b5a962-1a7a-4bf8-819d-07a170110954}" enabled="1" method="Standard" siteId="{0da2a83b-13d9-4a35-965f-ec53a220ed9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A1縦型パネルFY23</Template>
  <TotalTime>289</TotalTime>
  <Words>101</Words>
  <Application>Microsoft Office PowerPoint</Application>
  <PresentationFormat>ユーザー設定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Meiryo UI</vt:lpstr>
      <vt:lpstr>Noto Sans JP</vt:lpstr>
      <vt:lpstr>游ゴシック</vt:lpstr>
      <vt:lpstr>Arial</vt:lpstr>
      <vt:lpstr>Calibri</vt:lpstr>
      <vt:lpstr>Wingdings</vt:lpstr>
      <vt:lpstr>Office テーマ</vt:lpstr>
      <vt:lpstr>Yokogawa_Template_Standard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Yokomizo, Tomofumi (Tomofumi.Yokomizo@yokogawa.com)</dc:creator>
  <cp:lastModifiedBy>Kumagai, Wataru (Wataru.Kumagai@yokogawa.com)</cp:lastModifiedBy>
  <cp:revision>12</cp:revision>
  <dcterms:created xsi:type="dcterms:W3CDTF">2023-08-31T08:35:56Z</dcterms:created>
  <dcterms:modified xsi:type="dcterms:W3CDTF">2023-11-17T12:10:49Z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0x010100E5337B0661C8774B8B9AF19ECA0DCC62</vt:lpwstr>
  </property>
  <property fmtid="{D5CDD505-2E9C-101B-9397-08002B2CF9AE}" pid="3" name="MSIP_Label_69b5a962-1a7a-4bf8-819d-07a170110954_Enabled">
    <vt:lpwstr>true</vt:lpwstr>
  </property>
  <property fmtid="{D5CDD505-2E9C-101B-9397-08002B2CF9AE}" pid="4" name="MSIP_Label_69b5a962-1a7a-4bf8-819d-07a170110954_SetDate">
    <vt:lpwstr>2023-08-31T08:35:58Z</vt:lpwstr>
  </property>
  <property fmtid="{D5CDD505-2E9C-101B-9397-08002B2CF9AE}" pid="5" name="MSIP_Label_69b5a962-1a7a-4bf8-819d-07a170110954_Method">
    <vt:lpwstr>Standard</vt:lpwstr>
  </property>
  <property fmtid="{D5CDD505-2E9C-101B-9397-08002B2CF9AE}" pid="6" name="MSIP_Label_69b5a962-1a7a-4bf8-819d-07a170110954_Name">
    <vt:lpwstr>InternalUse</vt:lpwstr>
  </property>
  <property fmtid="{D5CDD505-2E9C-101B-9397-08002B2CF9AE}" pid="7" name="MSIP_Label_69b5a962-1a7a-4bf8-819d-07a170110954_SiteId">
    <vt:lpwstr>0da2a83b-13d9-4a35-965f-ec53a220ed9d</vt:lpwstr>
  </property>
  <property fmtid="{D5CDD505-2E9C-101B-9397-08002B2CF9AE}" pid="8" name="MSIP_Label_69b5a962-1a7a-4bf8-819d-07a170110954_ActionId">
    <vt:lpwstr>043a8038-9e25-45ef-9eb3-961c544071c6</vt:lpwstr>
  </property>
  <property fmtid="{D5CDD505-2E9C-101B-9397-08002B2CF9AE}" pid="9" name="MSIP_Label_69b5a962-1a7a-4bf8-819d-07a170110954_ContentBits">
    <vt:lpwstr>0</vt:lpwstr>
  </property>
  <property fmtid="{D5CDD505-2E9C-101B-9397-08002B2CF9AE}" pid="10" name="MediaServiceImageTags">
    <vt:lpwstr/>
  </property>
</Properties>
</file>