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7"/>
  </p:notesMasterIdLst>
  <p:sldIdLst>
    <p:sldId id="292" r:id="rId2"/>
    <p:sldId id="502" r:id="rId3"/>
    <p:sldId id="503" r:id="rId4"/>
    <p:sldId id="504" r:id="rId5"/>
    <p:sldId id="50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52" autoAdjust="0"/>
    <p:restoredTop sz="82213" autoAdjust="0"/>
  </p:normalViewPr>
  <p:slideViewPr>
    <p:cSldViewPr snapToGrid="0">
      <p:cViewPr varScale="1">
        <p:scale>
          <a:sx n="93" d="100"/>
          <a:sy n="93" d="100"/>
        </p:scale>
        <p:origin x="640" y="2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2E28CF-CF89-7C14-6B19-B5A8888DD023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00C12A-D9D3-ABD2-AB7A-5249C8AD24BC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464F67-FE88-3D2C-66B5-93D9315E3129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6B459C-D9E9-F8CB-8549-CC9719A9E453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1A1855-FB78-05D2-FF63-E1D56C6CD937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3AE0C41-FEFA-2E14-1CFE-0458F6CF7AA6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8F19CB-F96D-12C0-A402-FAD5319C7F68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1BD8FA-10A7-DB0D-9A56-FF7E4F14AD3C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FF80BE-18E5-9C33-B399-03B265937EA9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FB8B9B-EC61-4D8F-BDCF-1745D5C40DFD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695868-CF27-FDCC-9DCF-5D44379BF9A8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9379D9-510F-DA9C-2250-5DBE2815A342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0BAC86-E15C-E08D-A6A9-29F706A6C096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4EA1B46-0C0E-AD1B-5E2D-5CD096AAAC33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FC6B1E-1534-BFBB-8C35-82F03CE2C1DB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F678DF-0C4E-2AE2-9A73-28892E2EE394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2B373D-F527-48EB-8C3F-B91DDF3340F0}"/>
              </a:ext>
            </a:extLst>
          </p:cNvPr>
          <p:cNvSpPr txBox="1"/>
          <p:nvPr userDrawn="1"/>
        </p:nvSpPr>
        <p:spPr>
          <a:xfrm>
            <a:off x="10708888" y="8621"/>
            <a:ext cx="144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Confidential</a:t>
            </a:r>
            <a:endParaRPr kumimoji="1"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Month DD, YYYY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en-US" dirty="0" err="1"/>
              <a:t>セミナー開催要項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5170408"/>
          </a:xfrm>
        </p:spPr>
        <p:txBody>
          <a:bodyPr/>
          <a:lstStyle/>
          <a:p>
            <a:r>
              <a:rPr lang="en-US" sz="2800" dirty="0" err="1"/>
              <a:t>目的：全社技術委員会として、最近爆発的な普及が見込まれる新技術</a:t>
            </a:r>
            <a:r>
              <a:rPr lang="ja-JP" altLang="en-US" sz="2800"/>
              <a:t> </a:t>
            </a:r>
            <a:r>
              <a:rPr lang="en-US" sz="2800" dirty="0" err="1"/>
              <a:t>ChatGPT</a:t>
            </a:r>
            <a:r>
              <a:rPr lang="ja-JP" altLang="en-US" sz="2800"/>
              <a:t> の概要、使い方を紹介し、社内での業務効率改善、製品やソリューション開発に向けたアイディア想起の一助とする。</a:t>
            </a:r>
            <a:endParaRPr lang="en-US" altLang="ja-JP" sz="2800" dirty="0"/>
          </a:p>
          <a:p>
            <a:r>
              <a:rPr lang="ja-JP" altLang="en-US" sz="2800"/>
              <a:t>開催：全社技術委員会</a:t>
            </a:r>
            <a:endParaRPr lang="en-US" altLang="ja-JP" sz="2800" dirty="0"/>
          </a:p>
          <a:p>
            <a:r>
              <a:rPr lang="en-US" sz="2800" dirty="0"/>
              <a:t>日時：5/26 09:30-11:00</a:t>
            </a:r>
            <a:endParaRPr lang="en-US" altLang="ja-JP" sz="2800" dirty="0"/>
          </a:p>
          <a:p>
            <a:r>
              <a:rPr lang="ja-JP" altLang="en-US" sz="2800"/>
              <a:t>場所：</a:t>
            </a:r>
            <a:r>
              <a:rPr lang="en-US" altLang="ja-JP" sz="2800" dirty="0"/>
              <a:t>Teams</a:t>
            </a:r>
            <a:r>
              <a:rPr lang="ja-JP" altLang="en-US" sz="2800"/>
              <a:t> によるオンライン開催</a:t>
            </a:r>
            <a:endParaRPr lang="en-US" altLang="ja-JP" sz="2800" dirty="0"/>
          </a:p>
          <a:p>
            <a:r>
              <a:rPr lang="ja-JP" altLang="en-US" sz="2800"/>
              <a:t>全社技術委員会で開催する意義：</a:t>
            </a:r>
            <a:r>
              <a:rPr lang="en-US" altLang="ja-JP" sz="2800" dirty="0" err="1"/>
              <a:t>ChatGPT</a:t>
            </a:r>
            <a:r>
              <a:rPr lang="ja-JP" altLang="en-US" sz="2800"/>
              <a:t> は現在最も注目されている技術の一つであり、技術を元にした新たな価値創造活動の一つとする。技術の連携を主導する組織として </a:t>
            </a:r>
            <a:r>
              <a:rPr lang="en-US" altLang="ja-JP" sz="2800" dirty="0" err="1"/>
              <a:t>ChatGPT</a:t>
            </a:r>
            <a:r>
              <a:rPr lang="ja-JP" altLang="en-US" sz="2800"/>
              <a:t> を紹介し、保有技術との融合を図る。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55D04-3C0B-7BB0-1F2E-00FA021A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開催までのスケジュール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79F0BF-908A-25DA-071F-8EF119432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BCB5FDD-3C79-D4BC-83A0-116EE3B78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62" y="1401627"/>
            <a:ext cx="11089018" cy="4054745"/>
          </a:xfrm>
          <a:prstGeom prst="rect">
            <a:avLst/>
          </a:prstGeom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4C57D42-8613-7CDF-BD8E-948C6D18C526}"/>
              </a:ext>
            </a:extLst>
          </p:cNvPr>
          <p:cNvSpPr/>
          <p:nvPr/>
        </p:nvSpPr>
        <p:spPr>
          <a:xfrm>
            <a:off x="8913508" y="3414090"/>
            <a:ext cx="1162879" cy="347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当日</a:t>
            </a: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BAFFCBA-10B8-017A-7721-17529B069F9B}"/>
              </a:ext>
            </a:extLst>
          </p:cNvPr>
          <p:cNvSpPr/>
          <p:nvPr/>
        </p:nvSpPr>
        <p:spPr>
          <a:xfrm>
            <a:off x="8807491" y="1900963"/>
            <a:ext cx="1162879" cy="3478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資料提出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4ED61B-70C6-6BD2-253C-51BEBCAEA244}"/>
              </a:ext>
            </a:extLst>
          </p:cNvPr>
          <p:cNvSpPr/>
          <p:nvPr/>
        </p:nvSpPr>
        <p:spPr>
          <a:xfrm>
            <a:off x="8983084" y="2248833"/>
            <a:ext cx="1093303" cy="31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solidFill>
                  <a:schemeClr val="tx1"/>
                </a:solidFill>
              </a:rPr>
              <a:t>提出先は後ほど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24DCFF6-51C3-1084-A397-230C9E75BE3F}"/>
              </a:ext>
            </a:extLst>
          </p:cNvPr>
          <p:cNvSpPr/>
          <p:nvPr/>
        </p:nvSpPr>
        <p:spPr>
          <a:xfrm>
            <a:off x="5737011" y="3252579"/>
            <a:ext cx="1162879" cy="700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Teams</a:t>
            </a:r>
            <a:r>
              <a:rPr kumimoji="1" lang="ja-JP" altLang="en-US" sz="1400">
                <a:solidFill>
                  <a:schemeClr val="tx1"/>
                </a:solidFill>
              </a:rPr>
              <a:t>上でステアリングに内容確認</a:t>
            </a:r>
          </a:p>
        </p:txBody>
      </p:sp>
    </p:spTree>
    <p:extLst>
      <p:ext uri="{BB962C8B-B14F-4D97-AF65-F5344CB8AC3E}">
        <p14:creationId xmlns:p14="http://schemas.microsoft.com/office/powerpoint/2010/main" val="3997534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1346E-F393-93AD-343B-068AF5B8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プログラム（暫定）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5A8D068-CD73-E9D1-1061-E54CA6994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F9D4FF0-1D89-5CF5-7A4B-BBA8186E1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15296"/>
              </p:ext>
            </p:extLst>
          </p:nvPr>
        </p:nvGraphicFramePr>
        <p:xfrm>
          <a:off x="391887" y="1584959"/>
          <a:ext cx="11400125" cy="4389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0249">
                  <a:extLst>
                    <a:ext uri="{9D8B030D-6E8A-4147-A177-3AD203B41FA5}">
                      <a16:colId xmlns:a16="http://schemas.microsoft.com/office/drawing/2014/main" val="3295983558"/>
                    </a:ext>
                  </a:extLst>
                </a:gridCol>
                <a:gridCol w="420249">
                  <a:extLst>
                    <a:ext uri="{9D8B030D-6E8A-4147-A177-3AD203B41FA5}">
                      <a16:colId xmlns:a16="http://schemas.microsoft.com/office/drawing/2014/main" val="2537157143"/>
                    </a:ext>
                  </a:extLst>
                </a:gridCol>
                <a:gridCol w="2562833">
                  <a:extLst>
                    <a:ext uri="{9D8B030D-6E8A-4147-A177-3AD203B41FA5}">
                      <a16:colId xmlns:a16="http://schemas.microsoft.com/office/drawing/2014/main" val="1542967894"/>
                    </a:ext>
                  </a:extLst>
                </a:gridCol>
                <a:gridCol w="1133295">
                  <a:extLst>
                    <a:ext uri="{9D8B030D-6E8A-4147-A177-3AD203B41FA5}">
                      <a16:colId xmlns:a16="http://schemas.microsoft.com/office/drawing/2014/main" val="3791488376"/>
                    </a:ext>
                  </a:extLst>
                </a:gridCol>
                <a:gridCol w="1614688">
                  <a:extLst>
                    <a:ext uri="{9D8B030D-6E8A-4147-A177-3AD203B41FA5}">
                      <a16:colId xmlns:a16="http://schemas.microsoft.com/office/drawing/2014/main" val="334479157"/>
                    </a:ext>
                  </a:extLst>
                </a:gridCol>
                <a:gridCol w="5248811">
                  <a:extLst>
                    <a:ext uri="{9D8B030D-6E8A-4147-A177-3AD203B41FA5}">
                      <a16:colId xmlns:a16="http://schemas.microsoft.com/office/drawing/2014/main" val="1730103420"/>
                    </a:ext>
                  </a:extLst>
                </a:gridCol>
              </a:tblGrid>
              <a:tr h="208839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2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題目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時間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講演者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概要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480543"/>
                  </a:ext>
                </a:extLst>
              </a:tr>
              <a:tr h="417677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①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セミナー開催に当たり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09:30-09:35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八木原さん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599591"/>
                  </a:ext>
                </a:extLst>
              </a:tr>
              <a:tr h="417677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②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ChatGPT</a:t>
                      </a:r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利用時の注意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09:35-09:40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法務部、</a:t>
                      </a:r>
                      <a:r>
                        <a:rPr lang="en-US" altLang="ja-JP" sz="1600" dirty="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ISMS</a:t>
                      </a:r>
                      <a:endParaRPr lang="ja-JP" altLang="en-US" sz="160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altLang="ja-JP" sz="1600" dirty="0" err="1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ChatGPT</a:t>
                      </a:r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 利用時の注意、ガイドラインの紹介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2611993"/>
                  </a:ext>
                </a:extLst>
              </a:tr>
              <a:tr h="417677">
                <a:tc rowSpan="5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ChatGPT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ja-JP" altLang="en-US" sz="1600">
                          <a:effectLst/>
                        </a:rPr>
                        <a:t>概要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DD1C00"/>
                          </a:solidFill>
                          <a:effectLst/>
                        </a:rPr>
                        <a:t>09:40-09:55</a:t>
                      </a:r>
                      <a:endParaRPr lang="en-US" sz="16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MK</a:t>
                      </a:r>
                      <a:r>
                        <a:rPr lang="ja-JP" altLang="en-US" sz="1600">
                          <a:effectLst/>
                        </a:rPr>
                        <a:t>本部 </a:t>
                      </a:r>
                      <a:r>
                        <a:rPr lang="en-US" sz="1600">
                          <a:effectLst/>
                        </a:rPr>
                        <a:t>INVC</a:t>
                      </a:r>
                    </a:p>
                    <a:p>
                      <a:r>
                        <a:rPr lang="ja-JP" altLang="en-US" sz="1600">
                          <a:effectLst/>
                        </a:rPr>
                        <a:t>熊谷 渉 さん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ChatGPT</a:t>
                      </a: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ja-JP" altLang="en-US" sz="1600">
                          <a:effectLst/>
                        </a:rPr>
                        <a:t>の成り立ち、</a:t>
                      </a:r>
                      <a:r>
                        <a:rPr lang="en-US" sz="1600" dirty="0" err="1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をとりまく社会的な動向、使い方、利用上の注意点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628559"/>
                  </a:ext>
                </a:extLst>
              </a:tr>
              <a:tr h="417677">
                <a:tc v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ChatGPT </a:t>
                      </a:r>
                      <a:r>
                        <a:rPr lang="ja-JP" altLang="en-US" sz="1600">
                          <a:effectLst/>
                        </a:rPr>
                        <a:t>技術解説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DD1C00"/>
                          </a:solidFill>
                          <a:effectLst/>
                        </a:rPr>
                        <a:t>09:55-10:10</a:t>
                      </a:r>
                      <a:endParaRPr lang="en-US" sz="16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MK</a:t>
                      </a:r>
                      <a:r>
                        <a:rPr lang="ja-JP" altLang="en-US" sz="1600">
                          <a:effectLst/>
                        </a:rPr>
                        <a:t>本部 </a:t>
                      </a:r>
                      <a:r>
                        <a:rPr lang="en-US" sz="1600" dirty="0">
                          <a:effectLst/>
                        </a:rPr>
                        <a:t>INVC</a:t>
                      </a:r>
                    </a:p>
                    <a:p>
                      <a:r>
                        <a:rPr lang="ja-JP" altLang="en-US" sz="1600">
                          <a:effectLst/>
                        </a:rPr>
                        <a:t>中林 暁男さん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の技術的な解説と、社内でのコミュニティ形成に向けた活動の紹介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1418408"/>
                  </a:ext>
                </a:extLst>
              </a:tr>
              <a:tr h="417677">
                <a:tc v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社内活用事例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DD1C00"/>
                          </a:solidFill>
                          <a:effectLst/>
                        </a:rPr>
                        <a:t>10:10-10:25</a:t>
                      </a:r>
                      <a:endParaRPr lang="en-US" sz="16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YPHQ SSC</a:t>
                      </a:r>
                    </a:p>
                    <a:p>
                      <a:r>
                        <a:rPr lang="ja-JP" altLang="en-US" sz="1600">
                          <a:effectLst/>
                        </a:rPr>
                        <a:t>平澤 卓也 さん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自分の引き出しにない技術かつ一般的な技術（</a:t>
                      </a:r>
                      <a:r>
                        <a:rPr lang="en" altLang="ja-JP" sz="1600" dirty="0" err="1">
                          <a:effectLst/>
                        </a:rPr>
                        <a:t>SharePintList</a:t>
                      </a:r>
                      <a:r>
                        <a:rPr lang="ja-JP" altLang="en-US" sz="1600">
                          <a:effectLst/>
                        </a:rPr>
                        <a:t>の書式設定）を、</a:t>
                      </a:r>
                      <a:r>
                        <a:rPr lang="en" altLang="ja-JP" sz="1600" dirty="0" err="1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と会話して実装した事例を紹介。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2955437"/>
                  </a:ext>
                </a:extLst>
              </a:tr>
              <a:tr h="417677">
                <a:tc v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アイディア発想への</a:t>
                      </a:r>
                      <a:r>
                        <a:rPr lang="en" sz="1600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活用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DD1C00"/>
                          </a:solidFill>
                          <a:effectLst/>
                        </a:rPr>
                        <a:t>10:25-10:40</a:t>
                      </a:r>
                      <a:endParaRPr lang="en-US" sz="16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MK</a:t>
                      </a:r>
                      <a:r>
                        <a:rPr lang="ja-JP" altLang="en-US" sz="1600">
                          <a:effectLst/>
                        </a:rPr>
                        <a:t>本部 </a:t>
                      </a:r>
                      <a:r>
                        <a:rPr lang="en-US" sz="1600">
                          <a:effectLst/>
                        </a:rPr>
                        <a:t>INVC</a:t>
                      </a:r>
                    </a:p>
                    <a:p>
                      <a:r>
                        <a:rPr lang="ja-JP" altLang="en-US" sz="1600">
                          <a:effectLst/>
                        </a:rPr>
                        <a:t>内田 幸宏 さん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effectLst/>
                        </a:rPr>
                        <a:t>アイディア出しや、アイディアの壁打ちに</a:t>
                      </a:r>
                      <a:r>
                        <a:rPr lang="en" sz="1600" dirty="0" err="1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を活用するユースケース紹介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6219383"/>
                  </a:ext>
                </a:extLst>
              </a:tr>
              <a:tr h="417677">
                <a:tc v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を組み込んだアプリケーション特許の考え方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DD1C00"/>
                          </a:solidFill>
                          <a:effectLst/>
                        </a:rPr>
                        <a:t>10:40-10:55</a:t>
                      </a:r>
                      <a:endParaRPr lang="en-US" sz="16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MK </a:t>
                      </a:r>
                      <a:r>
                        <a:rPr lang="ja-JP" altLang="en-US" sz="1600">
                          <a:effectLst/>
                        </a:rPr>
                        <a:t>本部 </a:t>
                      </a:r>
                      <a:r>
                        <a:rPr lang="en-US" sz="1600" dirty="0">
                          <a:effectLst/>
                        </a:rPr>
                        <a:t>INVC</a:t>
                      </a:r>
                    </a:p>
                    <a:p>
                      <a:r>
                        <a:rPr lang="ja-JP" altLang="en-US" sz="1600">
                          <a:effectLst/>
                        </a:rPr>
                        <a:t>植村 英生 さん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ChatGPT</a:t>
                      </a:r>
                      <a:r>
                        <a:rPr lang="ja-JP" altLang="en-US" sz="1600">
                          <a:effectLst/>
                        </a:rPr>
                        <a:t>の機能を製品・サービスに組み込む際に参考となる特許提案のポイント紹介</a:t>
                      </a:r>
                      <a:endParaRPr lang="ja-JP" altLang="en-US" sz="160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833438"/>
                  </a:ext>
                </a:extLst>
              </a:tr>
              <a:tr h="417677">
                <a:tc gridSpan="2"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④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 sz="1800" dirty="0"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全社技術委員会よりお知らせ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10:55-11:00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全社技術委員会</a:t>
                      </a:r>
                      <a:endParaRPr lang="en-US" altLang="ja-JP" sz="1600" dirty="0">
                        <a:solidFill>
                          <a:srgbClr val="FF0000"/>
                        </a:solidFill>
                        <a:effectLst/>
                        <a:latin typeface="ＭＳ Ｐゴシック" panose="020B0600070205080204" pitchFamily="34" charset="-128"/>
                        <a:ea typeface="ＭＳ Ｐゴシック" panose="020B0600070205080204" pitchFamily="34" charset="-128"/>
                      </a:endParaRPr>
                    </a:p>
                    <a:p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島崎さん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rgbClr val="FF0000"/>
                          </a:solidFill>
                          <a:effectLst/>
                          <a:latin typeface="ＭＳ Ｐゴシック" panose="020B0600070205080204" pitchFamily="34" charset="-128"/>
                          <a:ea typeface="ＭＳ Ｐゴシック" panose="020B0600070205080204" pitchFamily="34" charset="-128"/>
                        </a:rPr>
                        <a:t>全社技術委員会のポータル紹介（録画の案内）、次回開催のお知らせ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6577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169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62E71-B7FA-ADC8-CDF2-A35805A6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注意点など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9E5602-A61E-38FA-87B4-18C7AEF37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51F447-04FD-222A-1BCE-8D60159A94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915886"/>
            <a:ext cx="11341887" cy="4141437"/>
          </a:xfrm>
        </p:spPr>
        <p:txBody>
          <a:bodyPr/>
          <a:lstStyle/>
          <a:p>
            <a:r>
              <a:rPr lang="ja-JP" altLang="en-US"/>
              <a:t>先日メールにてお知らせしましたが、開催日が当初お知らせした</a:t>
            </a:r>
            <a:r>
              <a:rPr lang="en-US" altLang="ja-JP" dirty="0"/>
              <a:t>5/19</a:t>
            </a:r>
            <a:r>
              <a:rPr lang="ja-JP" altLang="en-US"/>
              <a:t>から</a:t>
            </a:r>
            <a:r>
              <a:rPr lang="en-US" altLang="ja-JP" dirty="0"/>
              <a:t>5/26</a:t>
            </a:r>
            <a:r>
              <a:rPr lang="ja-JP" altLang="en-US"/>
              <a:t>に変更になっています。それに伴い、</a:t>
            </a:r>
            <a:r>
              <a:rPr lang="en-US" altLang="ja-JP" dirty="0"/>
              <a:t>5/16 </a:t>
            </a:r>
            <a:r>
              <a:rPr lang="ja-JP" altLang="en-US"/>
              <a:t>に資料提出をお願いしましたが、</a:t>
            </a:r>
            <a:r>
              <a:rPr lang="en-US" altLang="ja-JP" dirty="0"/>
              <a:t>5/19 </a:t>
            </a:r>
            <a:r>
              <a:rPr lang="ja-JP" altLang="en-US"/>
              <a:t>に変更しました。</a:t>
            </a:r>
            <a:endParaRPr lang="en-US" altLang="ja-JP" dirty="0"/>
          </a:p>
          <a:p>
            <a:r>
              <a:rPr lang="ja-JP" altLang="en-US"/>
              <a:t>当日使用する </a:t>
            </a:r>
            <a:r>
              <a:rPr lang="en-US" altLang="ja-JP" dirty="0"/>
              <a:t>Teams</a:t>
            </a:r>
            <a:r>
              <a:rPr lang="ja-JP" altLang="en-US"/>
              <a:t> のリンクは後日お送りします。時間確保用に暫定で設定してあるミーティング案内を使用する可能性もあるので消さないで下さい。</a:t>
            </a:r>
            <a:endParaRPr lang="en-US" altLang="ja-JP" dirty="0"/>
          </a:p>
          <a:p>
            <a:r>
              <a:rPr lang="ja-JP" altLang="en-US"/>
              <a:t>講演時間は各</a:t>
            </a:r>
            <a:r>
              <a:rPr lang="en-US" altLang="ja-JP" dirty="0"/>
              <a:t>15</a:t>
            </a:r>
            <a:r>
              <a:rPr lang="ja-JP" altLang="en-US"/>
              <a:t>分ですが、切り替えなどを考慮して、</a:t>
            </a:r>
            <a:r>
              <a:rPr lang="en-US" altLang="ja-JP" dirty="0"/>
              <a:t>13</a:t>
            </a:r>
            <a:r>
              <a:rPr lang="ja-JP" altLang="en-US"/>
              <a:t>分に発表が収まるように準備下さい。</a:t>
            </a:r>
            <a:endParaRPr lang="en-US" altLang="ja-JP" dirty="0"/>
          </a:p>
          <a:p>
            <a:r>
              <a:rPr lang="ja-JP" altLang="en-US"/>
              <a:t>質疑は、最後にまとめて行います、最後までご出席いただく方にはその場で回答をお願いします。他のミーティングなどがあり、途中退室される方に質問が来た場合には、後日の回答をお願いするかもしれません。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29F44E-2B0D-0872-B0FE-970352EA9B88}"/>
              </a:ext>
            </a:extLst>
          </p:cNvPr>
          <p:cNvSpPr/>
          <p:nvPr/>
        </p:nvSpPr>
        <p:spPr>
          <a:xfrm>
            <a:off x="391886" y="1164771"/>
            <a:ext cx="11216937" cy="51809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>
                <a:solidFill>
                  <a:schemeClr val="tx1"/>
                </a:solidFill>
              </a:rPr>
              <a:t>講演をお願いする立場から大変恐縮ですが、以下の点にご留意いただきたく思います。</a:t>
            </a:r>
          </a:p>
        </p:txBody>
      </p:sp>
    </p:spTree>
    <p:extLst>
      <p:ext uri="{BB962C8B-B14F-4D97-AF65-F5344CB8AC3E}">
        <p14:creationId xmlns:p14="http://schemas.microsoft.com/office/powerpoint/2010/main" val="195382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B4EB9083-ACE5-485E-97E9-CC3409A1E85F}"/>
              </a:ext>
            </a:extLst>
          </p:cNvPr>
          <p:cNvSpPr/>
          <p:nvPr/>
        </p:nvSpPr>
        <p:spPr>
          <a:xfrm>
            <a:off x="5910434" y="4076508"/>
            <a:ext cx="5797781" cy="18746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E0230F0-31CA-452A-82E2-37AD2916AD8E}"/>
              </a:ext>
            </a:extLst>
          </p:cNvPr>
          <p:cNvSpPr/>
          <p:nvPr/>
        </p:nvSpPr>
        <p:spPr>
          <a:xfrm>
            <a:off x="616447" y="4088786"/>
            <a:ext cx="4982645" cy="1862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1" name="テキスト プレースホルダー 2">
            <a:extLst>
              <a:ext uri="{FF2B5EF4-FFF2-40B4-BE49-F238E27FC236}">
                <a16:creationId xmlns:a16="http://schemas.microsoft.com/office/drawing/2014/main" id="{AAF5E710-7B39-44CC-AE5B-F512A2591A5B}"/>
              </a:ext>
            </a:extLst>
          </p:cNvPr>
          <p:cNvSpPr txBox="1">
            <a:spLocks/>
          </p:cNvSpPr>
          <p:nvPr/>
        </p:nvSpPr>
        <p:spPr>
          <a:xfrm>
            <a:off x="341499" y="1072870"/>
            <a:ext cx="11509002" cy="576746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dirty="0"/>
              <a:t>共通部分の後</a:t>
            </a:r>
            <a:r>
              <a:rPr lang="ja-JP" altLang="en-US"/>
              <a:t>に、利用者、開発者の観点で発表を行う</a:t>
            </a:r>
            <a:endParaRPr lang="en-US" altLang="ja-JP" sz="20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A704B5A-007C-4EF5-B13F-B8385152CF67}"/>
              </a:ext>
            </a:extLst>
          </p:cNvPr>
          <p:cNvSpPr txBox="1"/>
          <p:nvPr/>
        </p:nvSpPr>
        <p:spPr>
          <a:xfrm>
            <a:off x="7482910" y="4385034"/>
            <a:ext cx="265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（開発・ビジネス展開）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8AD96E5-7592-43A4-8FAD-E0A27BFA58BC}"/>
              </a:ext>
            </a:extLst>
          </p:cNvPr>
          <p:cNvSpPr/>
          <p:nvPr/>
        </p:nvSpPr>
        <p:spPr>
          <a:xfrm>
            <a:off x="1917857" y="3871304"/>
            <a:ext cx="2181279" cy="4662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社内業務効率改善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8343449-F082-4DDB-8131-3786E59EF5BD}"/>
              </a:ext>
            </a:extLst>
          </p:cNvPr>
          <p:cNvSpPr/>
          <p:nvPr/>
        </p:nvSpPr>
        <p:spPr>
          <a:xfrm>
            <a:off x="7166895" y="3865836"/>
            <a:ext cx="3134930" cy="4662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F781F80-A3F5-4415-97C7-30DA04F092A1}"/>
              </a:ext>
            </a:extLst>
          </p:cNvPr>
          <p:cNvSpPr/>
          <p:nvPr/>
        </p:nvSpPr>
        <p:spPr>
          <a:xfrm>
            <a:off x="7166895" y="3848338"/>
            <a:ext cx="3134929" cy="466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製品・サービス開発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5B37FCF-4772-43FD-8AF6-5CCC23E6CECB}"/>
              </a:ext>
            </a:extLst>
          </p:cNvPr>
          <p:cNvSpPr txBox="1"/>
          <p:nvPr/>
        </p:nvSpPr>
        <p:spPr>
          <a:xfrm>
            <a:off x="1790082" y="4409239"/>
            <a:ext cx="26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（社内業務での活用）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5F66BEC-F689-4DB5-A000-2AF96598220C}"/>
              </a:ext>
            </a:extLst>
          </p:cNvPr>
          <p:cNvSpPr txBox="1"/>
          <p:nvPr/>
        </p:nvSpPr>
        <p:spPr>
          <a:xfrm>
            <a:off x="616447" y="4913049"/>
            <a:ext cx="503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- </a:t>
            </a:r>
            <a:r>
              <a:rPr kumimoji="1" lang="ja-JP" altLang="en-US" sz="2000" b="1">
                <a:solidFill>
                  <a:schemeClr val="accent1"/>
                </a:solidFill>
              </a:rPr>
              <a:t>アイディア発想への活用例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764B0A0-3E2E-47C8-AE83-05F9FBE7B8D1}"/>
              </a:ext>
            </a:extLst>
          </p:cNvPr>
          <p:cNvSpPr txBox="1"/>
          <p:nvPr/>
        </p:nvSpPr>
        <p:spPr>
          <a:xfrm>
            <a:off x="6120346" y="4905640"/>
            <a:ext cx="503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- </a:t>
            </a:r>
            <a:r>
              <a:rPr kumimoji="1" lang="en-US" altLang="ja-JP" sz="2000" b="1" dirty="0" err="1">
                <a:solidFill>
                  <a:schemeClr val="accent1"/>
                </a:solidFill>
              </a:rPr>
              <a:t>ChatGPT</a:t>
            </a:r>
            <a:r>
              <a:rPr kumimoji="1" lang="ja-JP" altLang="en-US" sz="2000" b="1">
                <a:solidFill>
                  <a:schemeClr val="accent1"/>
                </a:solidFill>
              </a:rPr>
              <a:t> 特許作成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18870044-FECF-45ED-AAE6-CCFEFB4BBE82}"/>
              </a:ext>
            </a:extLst>
          </p:cNvPr>
          <p:cNvSpPr/>
          <p:nvPr/>
        </p:nvSpPr>
        <p:spPr>
          <a:xfrm>
            <a:off x="616447" y="2199910"/>
            <a:ext cx="11097364" cy="1497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55E1001-E4D2-4FCC-881E-02CA0F7E4313}"/>
              </a:ext>
            </a:extLst>
          </p:cNvPr>
          <p:cNvSpPr txBox="1"/>
          <p:nvPr/>
        </p:nvSpPr>
        <p:spPr>
          <a:xfrm>
            <a:off x="2337356" y="2369996"/>
            <a:ext cx="7565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- </a:t>
            </a:r>
            <a:r>
              <a:rPr kumimoji="1" lang="en-US" altLang="ja-JP" sz="2000" b="1" dirty="0" err="1">
                <a:solidFill>
                  <a:schemeClr val="accent1"/>
                </a:solidFill>
              </a:rPr>
              <a:t>ChatGPT</a:t>
            </a:r>
            <a:r>
              <a:rPr kumimoji="1" lang="ja-JP" altLang="en-US" sz="2000" b="1">
                <a:solidFill>
                  <a:schemeClr val="accent1"/>
                </a:solidFill>
              </a:rPr>
              <a:t> 概要</a:t>
            </a:r>
            <a:endParaRPr kumimoji="1" lang="en-US" altLang="ja-JP" sz="2000" b="1" dirty="0">
              <a:solidFill>
                <a:schemeClr val="accent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en-US" altLang="ja-JP" sz="1600" b="1" dirty="0" err="1">
                <a:solidFill>
                  <a:schemeClr val="accent1"/>
                </a:solidFill>
              </a:rPr>
              <a:t>ChatGPT</a:t>
            </a:r>
            <a:r>
              <a:rPr kumimoji="1" lang="ja-JP" altLang="en-US" sz="1600" b="1">
                <a:solidFill>
                  <a:schemeClr val="accent1"/>
                </a:solidFill>
              </a:rPr>
              <a:t>できること、できないこと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ja-JP" altLang="en-US" sz="1600" b="1">
                <a:solidFill>
                  <a:schemeClr val="accent1"/>
                </a:solidFill>
              </a:rPr>
              <a:t>プロンプトエンジニアリングとは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r>
              <a:rPr kumimoji="1" lang="en-US" altLang="ja-JP" sz="2000" b="1" dirty="0">
                <a:solidFill>
                  <a:schemeClr val="accent1"/>
                </a:solidFill>
              </a:rPr>
              <a:t>- </a:t>
            </a:r>
            <a:r>
              <a:rPr kumimoji="1" lang="en-US" altLang="ja-JP" sz="2000" b="1" dirty="0" err="1">
                <a:solidFill>
                  <a:schemeClr val="accent1"/>
                </a:solidFill>
              </a:rPr>
              <a:t>ChatGPT</a:t>
            </a:r>
            <a:r>
              <a:rPr kumimoji="1" lang="ja-JP" altLang="en-US" sz="2000" b="1">
                <a:solidFill>
                  <a:schemeClr val="accent1"/>
                </a:solidFill>
              </a:rPr>
              <a:t> 技術解説</a:t>
            </a:r>
            <a:endParaRPr kumimoji="1" lang="en-US" altLang="ja-JP" sz="2000" b="1" dirty="0">
              <a:solidFill>
                <a:schemeClr val="accent1"/>
              </a:solidFill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C602B294-B29E-4FDC-B525-9EDDFAAEC67F}"/>
              </a:ext>
            </a:extLst>
          </p:cNvPr>
          <p:cNvSpPr/>
          <p:nvPr/>
        </p:nvSpPr>
        <p:spPr>
          <a:xfrm>
            <a:off x="4819794" y="1923795"/>
            <a:ext cx="2181279" cy="466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共通部分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75A6752-AA61-4681-9AA8-0D1DEB9067A6}"/>
              </a:ext>
            </a:extLst>
          </p:cNvPr>
          <p:cNvSpPr txBox="1"/>
          <p:nvPr/>
        </p:nvSpPr>
        <p:spPr>
          <a:xfrm>
            <a:off x="623751" y="5354148"/>
            <a:ext cx="503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- (</a:t>
            </a:r>
            <a:r>
              <a:rPr kumimoji="1" lang="ja-JP" altLang="en-US" sz="2000" b="1">
                <a:solidFill>
                  <a:schemeClr val="accent1"/>
                </a:solidFill>
              </a:rPr>
              <a:t>募集枠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)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76F29709-6817-4669-8603-BB01EE19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セミナーの全体構成</a:t>
            </a:r>
            <a:r>
              <a:rPr lang="ja-JP" altLang="en-US" dirty="0"/>
              <a:t>案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5AE932-E4DD-2396-65D2-8653CC6453BD}"/>
              </a:ext>
            </a:extLst>
          </p:cNvPr>
          <p:cNvSpPr txBox="1"/>
          <p:nvPr/>
        </p:nvSpPr>
        <p:spPr>
          <a:xfrm>
            <a:off x="8639256" y="4913049"/>
            <a:ext cx="3380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特許作成するうえで、どうやるといいのか</a:t>
            </a:r>
            <a:endParaRPr kumimoji="1" lang="en-US" altLang="ja-JP" sz="1400" dirty="0"/>
          </a:p>
          <a:p>
            <a:r>
              <a:rPr kumimoji="1" lang="ja-JP" altLang="en-US" sz="1400"/>
              <a:t>　→ 特許のネタを </a:t>
            </a:r>
            <a:r>
              <a:rPr kumimoji="1" lang="en-US" altLang="ja-JP" sz="1400" dirty="0" err="1"/>
              <a:t>OpenAI</a:t>
            </a:r>
            <a:r>
              <a:rPr kumimoji="1" lang="ja-JP" altLang="en-US" sz="1400"/>
              <a:t> の </a:t>
            </a:r>
            <a:r>
              <a:rPr kumimoji="1" lang="en-US" altLang="ja-JP" sz="1400" dirty="0" err="1"/>
              <a:t>ChatGPT</a:t>
            </a:r>
            <a:r>
              <a:rPr kumimoji="1" lang="ja-JP" altLang="en-US" sz="1400"/>
              <a:t> に入れると良いとは言わない！</a:t>
            </a:r>
            <a:endParaRPr kumimoji="1" lang="en-US" altLang="ja-JP" sz="1400" dirty="0"/>
          </a:p>
          <a:p>
            <a:r>
              <a:rPr kumimoji="1" lang="ja-JP" altLang="en-US" sz="1400"/>
              <a:t>　→ これは、いい、悪いポイントを分かりやすく</a:t>
            </a:r>
            <a:endParaRPr kumimoji="1" lang="en-US" altLang="ja-JP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90139C-06C8-1391-A803-D80862B408CD}"/>
              </a:ext>
            </a:extLst>
          </p:cNvPr>
          <p:cNvSpPr txBox="1"/>
          <p:nvPr/>
        </p:nvSpPr>
        <p:spPr>
          <a:xfrm>
            <a:off x="3952925" y="4959215"/>
            <a:ext cx="1815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向き不向きの解説</a:t>
            </a:r>
            <a:endParaRPr kumimoji="1"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62816743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B9A08BB5-6AF0-AC49-94D8-5093527E0749}" vid="{A6F72513-1700-694E-9FF2-85424D920A6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Yokogawa_Template_Standard</Template>
  <TotalTime>1813</TotalTime>
  <Words>642</Words>
  <Application>Microsoft Macintosh PowerPoint</Application>
  <PresentationFormat>ワイド画面</PresentationFormat>
  <Paragraphs>92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游ゴシック</vt:lpstr>
      <vt:lpstr>Arial</vt:lpstr>
      <vt:lpstr>Wingdings</vt:lpstr>
      <vt:lpstr>Yokogawa_Template_Standard</vt:lpstr>
      <vt:lpstr>ChatGPT セミナー開催要項</vt:lpstr>
      <vt:lpstr>開催までのスケジュール</vt:lpstr>
      <vt:lpstr>プログラム（暫定）</vt:lpstr>
      <vt:lpstr>注意点など</vt:lpstr>
      <vt:lpstr>セミナーの全体構成案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セミナー開催要項</dc:title>
  <dc:creator>Kenji Oishi</dc:creator>
  <cp:lastModifiedBy>Kenji Oishi</cp:lastModifiedBy>
  <cp:revision>13</cp:revision>
  <dcterms:created xsi:type="dcterms:W3CDTF">2023-04-25T21:32:53Z</dcterms:created>
  <dcterms:modified xsi:type="dcterms:W3CDTF">2023-05-12T09:13:27Z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2023-04-25T22:45:28Z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47f1d470-5114-4698-b66f-405fe9c12e1e</vt:lpwstr>
  </property>
  <property fmtid="{D5CDD505-2E9C-101B-9397-08002B2CF9AE}" pid="8" name="MSIP_Label_69b5a962-1a7a-4bf8-819d-07a170110954_ContentBits">
    <vt:lpwstr>0</vt:lpwstr>
  </property>
</Properties>
</file>