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69" r:id="rId2"/>
    <p:sldId id="519" r:id="rId3"/>
    <p:sldId id="352" r:id="rId4"/>
    <p:sldId id="514" r:id="rId5"/>
    <p:sldId id="399" r:id="rId6"/>
    <p:sldId id="515" r:id="rId7"/>
    <p:sldId id="385" r:id="rId8"/>
    <p:sldId id="516" r:id="rId9"/>
    <p:sldId id="517" r:id="rId10"/>
    <p:sldId id="518" r:id="rId11"/>
    <p:sldId id="395" r:id="rId12"/>
    <p:sldId id="397" r:id="rId13"/>
    <p:sldId id="396" r:id="rId14"/>
    <p:sldId id="355" r:id="rId15"/>
    <p:sldId id="520" r:id="rId16"/>
    <p:sldId id="521" r:id="rId17"/>
    <p:sldId id="522" r:id="rId18"/>
    <p:sldId id="523" r:id="rId19"/>
    <p:sldId id="524" r:id="rId20"/>
    <p:sldId id="525" r:id="rId21"/>
    <p:sldId id="526" r:id="rId22"/>
    <p:sldId id="356" r:id="rId23"/>
    <p:sldId id="394" r:id="rId24"/>
    <p:sldId id="527" r:id="rId25"/>
    <p:sldId id="528" r:id="rId26"/>
    <p:sldId id="319" r:id="rId27"/>
    <p:sldId id="353" r:id="rId28"/>
    <p:sldId id="286" r:id="rId29"/>
    <p:sldId id="510" r:id="rId30"/>
    <p:sldId id="320" r:id="rId31"/>
    <p:sldId id="393" r:id="rId32"/>
    <p:sldId id="374" r:id="rId33"/>
    <p:sldId id="375" r:id="rId34"/>
    <p:sldId id="376" r:id="rId35"/>
    <p:sldId id="37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784" autoAdjust="0"/>
  </p:normalViewPr>
  <p:slideViewPr>
    <p:cSldViewPr snapToGrid="0">
      <p:cViewPr varScale="1">
        <p:scale>
          <a:sx n="62" d="100"/>
          <a:sy n="62" d="100"/>
        </p:scale>
        <p:origin x="712" y="5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2023/6/20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46820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33783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143556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objective can be subdivided into the following three steps. First step is considering~, to reduce excessive~. Second step is considering ~ that is monitoring the clogging, to clean when the clogging status~. Third step is considering ~ that is the life extension, to~. First stage can be rephrased as optimization of membrane condition fixed. On the contrary, Second and third steps can be rephrased as monitoring membrane condition taking advantage of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2460396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slide shows the procedure of RO analysis. We plan to step up from small and easy to large and difficult. There are two reasons. First reason is time-span and period in optimization. Second reason is model strategy.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31</a:t>
            </a:fld>
            <a:endParaRPr kumimoji="1" lang="ja-JP" altLang="en-US"/>
          </a:p>
        </p:txBody>
      </p:sp>
    </p:spTree>
    <p:extLst>
      <p:ext uri="{BB962C8B-B14F-4D97-AF65-F5344CB8AC3E}">
        <p14:creationId xmlns:p14="http://schemas.microsoft.com/office/powerpoint/2010/main" val="106507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4604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19184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00709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47358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6968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290955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5911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986125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1.png"/><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13.xml"/><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64.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0.png"/><Relationship Id="rId1" Type="http://schemas.openxmlformats.org/officeDocument/2006/relationships/slideLayout" Target="../slideLayouts/slideLayout1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00.png"/><Relationship Id="rId4" Type="http://schemas.openxmlformats.org/officeDocument/2006/relationships/image" Target="../media/image90.png"/><Relationship Id="rId9" Type="http://schemas.openxmlformats.org/officeDocument/2006/relationships/image" Target="../media/image1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xml"/><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9.png"/><Relationship Id="rId1" Type="http://schemas.openxmlformats.org/officeDocument/2006/relationships/slideLayout" Target="../slideLayouts/slideLayout5.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NAWI RO Analysis</a:t>
            </a:r>
            <a:r>
              <a:rPr lang="ja-JP" altLang="en-US" sz="2800" dirty="0"/>
              <a:t> </a:t>
            </a:r>
            <a:r>
              <a:rPr lang="en-US" altLang="ja-JP" sz="2800" dirty="0"/>
              <a:t>Progress</a:t>
            </a:r>
            <a:r>
              <a:rPr lang="ja-JP" altLang="en-US" sz="2800" dirty="0"/>
              <a:t> </a:t>
            </a:r>
            <a:r>
              <a:rPr lang="en-US" altLang="ja-JP" sz="2800" dirty="0"/>
              <a:t>Report</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W. Kumagai, H. Soya,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June 22th,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69A4D2E-42BD-C080-C216-8E9D0944F95A}"/>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A63D1C7F-6566-7BBD-19A4-2E9BAD602A58}"/>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pic>
        <p:nvPicPr>
          <p:cNvPr id="5" name="図 4">
            <a:extLst>
              <a:ext uri="{FF2B5EF4-FFF2-40B4-BE49-F238E27FC236}">
                <a16:creationId xmlns:a16="http://schemas.microsoft.com/office/drawing/2014/main" id="{AD410688-3B74-01C1-C311-0C6E2F7C7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276" y="947502"/>
            <a:ext cx="7627275" cy="2892662"/>
          </a:xfrm>
          <a:prstGeom prst="rect">
            <a:avLst/>
          </a:prstGeom>
          <a:noFill/>
          <a:ln>
            <a:noFill/>
          </a:ln>
        </p:spPr>
      </p:pic>
      <p:pic>
        <p:nvPicPr>
          <p:cNvPr id="6" name="図 5">
            <a:extLst>
              <a:ext uri="{FF2B5EF4-FFF2-40B4-BE49-F238E27FC236}">
                <a16:creationId xmlns:a16="http://schemas.microsoft.com/office/drawing/2014/main" id="{08BD84D7-3225-22C1-7B6A-C624E6CD1E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278" y="3828814"/>
            <a:ext cx="7627273" cy="2892661"/>
          </a:xfrm>
          <a:prstGeom prst="rect">
            <a:avLst/>
          </a:prstGeom>
          <a:noFill/>
          <a:ln>
            <a:noFill/>
          </a:ln>
        </p:spPr>
      </p:pic>
      <p:graphicFrame>
        <p:nvGraphicFramePr>
          <p:cNvPr id="12" name="表 11">
            <a:extLst>
              <a:ext uri="{FF2B5EF4-FFF2-40B4-BE49-F238E27FC236}">
                <a16:creationId xmlns:a16="http://schemas.microsoft.com/office/drawing/2014/main" id="{0208EA58-DD85-A89C-6792-24509E440E52}"/>
              </a:ext>
            </a:extLst>
          </p:cNvPr>
          <p:cNvGraphicFramePr>
            <a:graphicFrameLocks noGrp="1"/>
          </p:cNvGraphicFramePr>
          <p:nvPr/>
        </p:nvGraphicFramePr>
        <p:xfrm>
          <a:off x="8044551" y="3083513"/>
          <a:ext cx="4111163" cy="1490601"/>
        </p:xfrm>
        <a:graphic>
          <a:graphicData uri="http://schemas.openxmlformats.org/drawingml/2006/table">
            <a:tbl>
              <a:tblPr firstRow="1" firstCol="1" bandRow="1">
                <a:tableStyleId>{5C22544A-7EE6-4342-B048-85BDC9FD1C3A}</a:tableStyleId>
              </a:tblPr>
              <a:tblGrid>
                <a:gridCol w="993257">
                  <a:extLst>
                    <a:ext uri="{9D8B030D-6E8A-4147-A177-3AD203B41FA5}">
                      <a16:colId xmlns:a16="http://schemas.microsoft.com/office/drawing/2014/main" val="966083028"/>
                    </a:ext>
                  </a:extLst>
                </a:gridCol>
                <a:gridCol w="1558953">
                  <a:extLst>
                    <a:ext uri="{9D8B030D-6E8A-4147-A177-3AD203B41FA5}">
                      <a16:colId xmlns:a16="http://schemas.microsoft.com/office/drawing/2014/main" val="1605405873"/>
                    </a:ext>
                  </a:extLst>
                </a:gridCol>
                <a:gridCol w="1558953">
                  <a:extLst>
                    <a:ext uri="{9D8B030D-6E8A-4147-A177-3AD203B41FA5}">
                      <a16:colId xmlns:a16="http://schemas.microsoft.com/office/drawing/2014/main" val="2949358559"/>
                    </a:ext>
                  </a:extLst>
                </a:gridCol>
              </a:tblGrid>
              <a:tr h="74530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Stage1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341788"/>
                  </a:ext>
                </a:extLst>
              </a:tr>
              <a:tr h="372650">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2.07 [</a:t>
                      </a:r>
                      <a:r>
                        <a:rPr lang="en-US" sz="1600" dirty="0" err="1">
                          <a:effectLst/>
                        </a:rPr>
                        <a:t>uS</a:t>
                      </a:r>
                      <a:r>
                        <a:rPr lang="en-US" sz="1600" dirty="0">
                          <a:effectLst/>
                        </a:rPr>
                        <a:t>/cm]</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2.36 [</a:t>
                      </a:r>
                      <a:r>
                        <a:rPr lang="en-US" sz="1600" dirty="0" err="1">
                          <a:effectLst/>
                        </a:rPr>
                        <a:t>uS</a:t>
                      </a:r>
                      <a:r>
                        <a:rPr lang="en-US" sz="1600" dirty="0">
                          <a:effectLst/>
                        </a:rPr>
                        <a:t>/cm]</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8164144"/>
                  </a:ext>
                </a:extLst>
              </a:tr>
              <a:tr h="372650">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5.27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5.04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0366935"/>
                  </a:ext>
                </a:extLst>
              </a:tr>
            </a:tbl>
          </a:graphicData>
        </a:graphic>
      </p:graphicFrame>
      <p:sp>
        <p:nvSpPr>
          <p:cNvPr id="2" name="テキスト ボックス 1">
            <a:extLst>
              <a:ext uri="{FF2B5EF4-FFF2-40B4-BE49-F238E27FC236}">
                <a16:creationId xmlns:a16="http://schemas.microsoft.com/office/drawing/2014/main" id="{5470DC6C-49A5-2D2C-8B75-F4FE9F97350D}"/>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  </a:t>
            </a:r>
            <a:r>
              <a:rPr lang="ja-JP" altLang="en-US" sz="1600" b="1" dirty="0">
                <a:solidFill>
                  <a:schemeClr val="bg1"/>
                </a:solidFill>
              </a:rPr>
              <a:t>③</a:t>
            </a:r>
            <a:r>
              <a:rPr lang="en-US" altLang="ja-JP" sz="1600" b="1" dirty="0">
                <a:solidFill>
                  <a:schemeClr val="bg1"/>
                </a:solidFill>
              </a:rPr>
              <a:t>Result</a:t>
            </a:r>
          </a:p>
        </p:txBody>
      </p:sp>
      <p:sp>
        <p:nvSpPr>
          <p:cNvPr id="4" name="タイトル 4">
            <a:extLst>
              <a:ext uri="{FF2B5EF4-FFF2-40B4-BE49-F238E27FC236}">
                <a16:creationId xmlns:a16="http://schemas.microsoft.com/office/drawing/2014/main" id="{7D5D95D9-967E-6753-BC18-38AD75BB507A}"/>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Stage1 Permeate EC and </a:t>
            </a:r>
            <a:r>
              <a:rPr lang="en-US" altLang="ja-JP" sz="2800" dirty="0">
                <a:effectLst/>
              </a:rPr>
              <a:t>Stage2 Permeate EC</a:t>
            </a:r>
            <a:r>
              <a:rPr lang="en-US" altLang="ja-JP" dirty="0"/>
              <a:t> </a:t>
            </a:r>
          </a:p>
        </p:txBody>
      </p:sp>
    </p:spTree>
    <p:extLst>
      <p:ext uri="{BB962C8B-B14F-4D97-AF65-F5344CB8AC3E}">
        <p14:creationId xmlns:p14="http://schemas.microsoft.com/office/powerpoint/2010/main" val="414270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063440C-6CF5-8DBC-2037-16C539379BDA}"/>
              </a:ext>
            </a:extLst>
          </p:cNvPr>
          <p:cNvSpPr/>
          <p:nvPr/>
        </p:nvSpPr>
        <p:spPr>
          <a:xfrm>
            <a:off x="246744" y="6159950"/>
            <a:ext cx="11451769"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Sequential model building allowed for adequate forecasting.</a:t>
            </a:r>
          </a:p>
          <a:p>
            <a:pPr marL="285750" indent="-285750">
              <a:buFont typeface="Arial" panose="020B0604020202020204" pitchFamily="34" charset="0"/>
              <a:buChar char="•"/>
            </a:pPr>
            <a:r>
              <a:rPr kumimoji="1" lang="en-US" altLang="ja-JP" dirty="0">
                <a:solidFill>
                  <a:schemeClr val="tx1"/>
                </a:solidFill>
              </a:rPr>
              <a:t>Because the study period is just before the evaluation period, trend tendencies are often similar</a:t>
            </a:r>
            <a:endParaRPr kumimoji="1" lang="ja-JP" altLang="en-US" dirty="0">
              <a:solidFill>
                <a:schemeClr val="tx1"/>
              </a:solidFill>
            </a:endParaRPr>
          </a:p>
        </p:txBody>
      </p:sp>
      <p:sp>
        <p:nvSpPr>
          <p:cNvPr id="20" name="吹き出し: 四角形 19">
            <a:extLst>
              <a:ext uri="{FF2B5EF4-FFF2-40B4-BE49-F238E27FC236}">
                <a16:creationId xmlns:a16="http://schemas.microsoft.com/office/drawing/2014/main" id="{C4CBD71E-1711-8E22-0991-50D895292B61}"/>
              </a:ext>
            </a:extLst>
          </p:cNvPr>
          <p:cNvSpPr/>
          <p:nvPr/>
        </p:nvSpPr>
        <p:spPr>
          <a:xfrm>
            <a:off x="6130054" y="3793743"/>
            <a:ext cx="5568459" cy="2215180"/>
          </a:xfrm>
          <a:prstGeom prst="wedgeRectCallout">
            <a:avLst>
              <a:gd name="adj1" fmla="val -30126"/>
              <a:gd name="adj2" fmla="val -721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吹き出し: 四角形 17">
            <a:extLst>
              <a:ext uri="{FF2B5EF4-FFF2-40B4-BE49-F238E27FC236}">
                <a16:creationId xmlns:a16="http://schemas.microsoft.com/office/drawing/2014/main" id="{B374053B-34FB-9F36-B6F5-A3A13C50DF91}"/>
              </a:ext>
            </a:extLst>
          </p:cNvPr>
          <p:cNvSpPr/>
          <p:nvPr/>
        </p:nvSpPr>
        <p:spPr>
          <a:xfrm>
            <a:off x="246744" y="3793743"/>
            <a:ext cx="5326742" cy="2215179"/>
          </a:xfrm>
          <a:prstGeom prst="wedgeRectCallout">
            <a:avLst>
              <a:gd name="adj1" fmla="val 5598"/>
              <a:gd name="adj2" fmla="val -7280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21EF94CD-089E-6041-2FDA-CF059B1819A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pic>
        <p:nvPicPr>
          <p:cNvPr id="6" name="図 5">
            <a:extLst>
              <a:ext uri="{FF2B5EF4-FFF2-40B4-BE49-F238E27FC236}">
                <a16:creationId xmlns:a16="http://schemas.microsoft.com/office/drawing/2014/main" id="{78397F1E-A0E8-02B9-68DA-6E5A3BA36B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9950" y="773334"/>
            <a:ext cx="7627275" cy="2892662"/>
          </a:xfrm>
          <a:prstGeom prst="rect">
            <a:avLst/>
          </a:prstGeom>
          <a:noFill/>
          <a:ln>
            <a:noFill/>
          </a:ln>
        </p:spPr>
      </p:pic>
      <p:pic>
        <p:nvPicPr>
          <p:cNvPr id="8" name="図 7" descr="グラフ&#10;&#10;自動的に生成された説明">
            <a:extLst>
              <a:ext uri="{FF2B5EF4-FFF2-40B4-BE49-F238E27FC236}">
                <a16:creationId xmlns:a16="http://schemas.microsoft.com/office/drawing/2014/main" id="{AAC12407-B8EE-AECE-0134-1FDB6C275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76" y="3793744"/>
            <a:ext cx="6244023" cy="2080805"/>
          </a:xfrm>
          <a:prstGeom prst="rect">
            <a:avLst/>
          </a:prstGeom>
        </p:spPr>
      </p:pic>
      <p:pic>
        <p:nvPicPr>
          <p:cNvPr id="19" name="図 18" descr="グラフ&#10;&#10;自動的に生成された説明">
            <a:extLst>
              <a:ext uri="{FF2B5EF4-FFF2-40B4-BE49-F238E27FC236}">
                <a16:creationId xmlns:a16="http://schemas.microsoft.com/office/drawing/2014/main" id="{BE555E38-0D00-1C55-C10C-40D1ED70E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587" y="3793743"/>
            <a:ext cx="6244023" cy="2080805"/>
          </a:xfrm>
          <a:prstGeom prst="rect">
            <a:avLst/>
          </a:prstGeom>
        </p:spPr>
      </p:pic>
      <p:sp>
        <p:nvSpPr>
          <p:cNvPr id="21" name="テキスト ボックス 20">
            <a:extLst>
              <a:ext uri="{FF2B5EF4-FFF2-40B4-BE49-F238E27FC236}">
                <a16:creationId xmlns:a16="http://schemas.microsoft.com/office/drawing/2014/main" id="{166BBC14-EF5B-2FAD-EA40-7B55D556338F}"/>
              </a:ext>
            </a:extLst>
          </p:cNvPr>
          <p:cNvSpPr txBox="1"/>
          <p:nvPr/>
        </p:nvSpPr>
        <p:spPr>
          <a:xfrm>
            <a:off x="246744" y="3424389"/>
            <a:ext cx="3018775" cy="369332"/>
          </a:xfrm>
          <a:prstGeom prst="rect">
            <a:avLst/>
          </a:prstGeom>
          <a:noFill/>
        </p:spPr>
        <p:txBody>
          <a:bodyPr wrap="none" rtlCol="0">
            <a:spAutoFit/>
          </a:bodyPr>
          <a:lstStyle/>
          <a:p>
            <a:r>
              <a:rPr kumimoji="1" lang="en-US" altLang="ja-JP" dirty="0"/>
              <a:t>Periods with periodic trends</a:t>
            </a:r>
            <a:endParaRPr kumimoji="1" lang="ja-JP" altLang="en-US" dirty="0"/>
          </a:p>
        </p:txBody>
      </p:sp>
      <p:sp>
        <p:nvSpPr>
          <p:cNvPr id="22" name="テキスト ボックス 21">
            <a:extLst>
              <a:ext uri="{FF2B5EF4-FFF2-40B4-BE49-F238E27FC236}">
                <a16:creationId xmlns:a16="http://schemas.microsoft.com/office/drawing/2014/main" id="{8603F7A2-3782-9346-2423-635E93DCFF93}"/>
              </a:ext>
            </a:extLst>
          </p:cNvPr>
          <p:cNvSpPr txBox="1"/>
          <p:nvPr/>
        </p:nvSpPr>
        <p:spPr>
          <a:xfrm>
            <a:off x="8474554" y="3424389"/>
            <a:ext cx="3223959" cy="369332"/>
          </a:xfrm>
          <a:prstGeom prst="rect">
            <a:avLst/>
          </a:prstGeom>
          <a:noFill/>
        </p:spPr>
        <p:txBody>
          <a:bodyPr wrap="none" rtlCol="0">
            <a:spAutoFit/>
          </a:bodyPr>
          <a:lstStyle/>
          <a:p>
            <a:r>
              <a:rPr kumimoji="1" lang="en-US" altLang="ja-JP" dirty="0"/>
              <a:t>Periods with no periodic trend</a:t>
            </a:r>
            <a:endParaRPr kumimoji="1" lang="ja-JP" altLang="en-US" dirty="0"/>
          </a:p>
        </p:txBody>
      </p:sp>
      <p:sp>
        <p:nvSpPr>
          <p:cNvPr id="11" name="テキスト ボックス 10">
            <a:extLst>
              <a:ext uri="{FF2B5EF4-FFF2-40B4-BE49-F238E27FC236}">
                <a16:creationId xmlns:a16="http://schemas.microsoft.com/office/drawing/2014/main" id="{9F98C7AA-E96B-B05A-3AE6-7324A0087A17}"/>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  </a:t>
            </a:r>
            <a:r>
              <a:rPr lang="ja-JP" altLang="en-US" sz="1600" b="1" dirty="0">
                <a:solidFill>
                  <a:schemeClr val="bg1"/>
                </a:solidFill>
              </a:rPr>
              <a:t>③</a:t>
            </a:r>
            <a:r>
              <a:rPr lang="en-US" altLang="ja-JP" sz="1600" b="1" dirty="0">
                <a:solidFill>
                  <a:schemeClr val="bg1"/>
                </a:solidFill>
              </a:rPr>
              <a:t>Result</a:t>
            </a:r>
          </a:p>
        </p:txBody>
      </p:sp>
      <p:sp>
        <p:nvSpPr>
          <p:cNvPr id="12" name="タイトル 4">
            <a:extLst>
              <a:ext uri="{FF2B5EF4-FFF2-40B4-BE49-F238E27FC236}">
                <a16:creationId xmlns:a16="http://schemas.microsoft.com/office/drawing/2014/main" id="{A2938819-CB8C-4CA9-82AC-A2F3AC4D52AE}"/>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sz="2800" dirty="0">
                <a:effectLst/>
              </a:rPr>
              <a:t>Stage1 Permeate EC </a:t>
            </a:r>
            <a:r>
              <a:rPr lang="ja-JP" altLang="en-US" dirty="0"/>
              <a:t>Prediction Trends</a:t>
            </a:r>
          </a:p>
        </p:txBody>
      </p:sp>
    </p:spTree>
    <p:extLst>
      <p:ext uri="{BB962C8B-B14F-4D97-AF65-F5344CB8AC3E}">
        <p14:creationId xmlns:p14="http://schemas.microsoft.com/office/powerpoint/2010/main" val="181631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69A4D2E-42BD-C080-C216-8E9D0944F95A}"/>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A63D1C7F-6566-7BBD-19A4-2E9BAD602A58}"/>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pic>
        <p:nvPicPr>
          <p:cNvPr id="8" name="図 7">
            <a:extLst>
              <a:ext uri="{FF2B5EF4-FFF2-40B4-BE49-F238E27FC236}">
                <a16:creationId xmlns:a16="http://schemas.microsoft.com/office/drawing/2014/main" id="{3D345EAF-F709-49B3-832B-D8BB019B4F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278" y="945468"/>
            <a:ext cx="7627273" cy="2892662"/>
          </a:xfrm>
          <a:prstGeom prst="rect">
            <a:avLst/>
          </a:prstGeom>
          <a:noFill/>
          <a:ln>
            <a:noFill/>
          </a:ln>
        </p:spPr>
      </p:pic>
      <p:pic>
        <p:nvPicPr>
          <p:cNvPr id="9" name="図 8">
            <a:extLst>
              <a:ext uri="{FF2B5EF4-FFF2-40B4-BE49-F238E27FC236}">
                <a16:creationId xmlns:a16="http://schemas.microsoft.com/office/drawing/2014/main" id="{4DBDC804-BBF0-8EE5-8F55-61165119B3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98" y="3838130"/>
            <a:ext cx="7619065" cy="2767951"/>
          </a:xfrm>
          <a:prstGeom prst="rect">
            <a:avLst/>
          </a:prstGeom>
          <a:noFill/>
          <a:ln>
            <a:noFill/>
          </a:ln>
        </p:spPr>
      </p:pic>
      <p:graphicFrame>
        <p:nvGraphicFramePr>
          <p:cNvPr id="13" name="表 12">
            <a:extLst>
              <a:ext uri="{FF2B5EF4-FFF2-40B4-BE49-F238E27FC236}">
                <a16:creationId xmlns:a16="http://schemas.microsoft.com/office/drawing/2014/main" id="{4A68A2A4-04FF-1054-F95A-811D5E54BA5B}"/>
              </a:ext>
            </a:extLst>
          </p:cNvPr>
          <p:cNvGraphicFramePr>
            <a:graphicFrameLocks noGrp="1"/>
          </p:cNvGraphicFramePr>
          <p:nvPr/>
        </p:nvGraphicFramePr>
        <p:xfrm>
          <a:off x="8044551" y="3083513"/>
          <a:ext cx="4111163" cy="1490601"/>
        </p:xfrm>
        <a:graphic>
          <a:graphicData uri="http://schemas.openxmlformats.org/drawingml/2006/table">
            <a:tbl>
              <a:tblPr firstRow="1" firstCol="1" bandRow="1">
                <a:tableStyleId>{5C22544A-7EE6-4342-B048-85BDC9FD1C3A}</a:tableStyleId>
              </a:tblPr>
              <a:tblGrid>
                <a:gridCol w="993257">
                  <a:extLst>
                    <a:ext uri="{9D8B030D-6E8A-4147-A177-3AD203B41FA5}">
                      <a16:colId xmlns:a16="http://schemas.microsoft.com/office/drawing/2014/main" val="966083028"/>
                    </a:ext>
                  </a:extLst>
                </a:gridCol>
                <a:gridCol w="1558953">
                  <a:extLst>
                    <a:ext uri="{9D8B030D-6E8A-4147-A177-3AD203B41FA5}">
                      <a16:colId xmlns:a16="http://schemas.microsoft.com/office/drawing/2014/main" val="1605405873"/>
                    </a:ext>
                  </a:extLst>
                </a:gridCol>
                <a:gridCol w="1558953">
                  <a:extLst>
                    <a:ext uri="{9D8B030D-6E8A-4147-A177-3AD203B41FA5}">
                      <a16:colId xmlns:a16="http://schemas.microsoft.com/office/drawing/2014/main" val="2949358559"/>
                    </a:ext>
                  </a:extLst>
                </a:gridCol>
              </a:tblGrid>
              <a:tr h="74530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Stage3 Permeate EC</a:t>
                      </a:r>
                    </a:p>
                  </a:txBody>
                  <a:tcPr marL="68580" marR="68580" marT="0" marB="0" anchor="ctr"/>
                </a:tc>
                <a:tc>
                  <a:txBody>
                    <a:bodyPr/>
                    <a:lstStyle/>
                    <a:p>
                      <a:pPr marL="0" indent="0" algn="ctr">
                        <a:spcBef>
                          <a:spcPts val="600"/>
                        </a:spcBef>
                      </a:pPr>
                      <a:r>
                        <a:rPr lang="en-US" sz="1600" dirty="0">
                          <a:effectLst/>
                        </a:rPr>
                        <a:t>Permeate </a:t>
                      </a:r>
                      <a:br>
                        <a:rPr lang="en-US" sz="1600" dirty="0">
                          <a:effectLst/>
                        </a:rPr>
                      </a:br>
                      <a:r>
                        <a:rPr lang="en-US" sz="1600" dirty="0">
                          <a:effectLst/>
                        </a:rPr>
                        <a:t>TOC</a:t>
                      </a:r>
                    </a:p>
                  </a:txBody>
                  <a:tcPr marL="68580" marR="68580" marT="0" marB="0" anchor="ctr"/>
                </a:tc>
                <a:extLst>
                  <a:ext uri="{0D108BD9-81ED-4DB2-BD59-A6C34878D82A}">
                    <a16:rowId xmlns:a16="http://schemas.microsoft.com/office/drawing/2014/main" val="2550341788"/>
                  </a:ext>
                </a:extLst>
              </a:tr>
              <a:tr h="372650">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4.63 [</a:t>
                      </a:r>
                      <a:r>
                        <a:rPr lang="en-US" sz="1600" dirty="0" err="1">
                          <a:effectLst/>
                        </a:rPr>
                        <a:t>uS</a:t>
                      </a:r>
                      <a:r>
                        <a:rPr lang="en-US" sz="1600" dirty="0">
                          <a:effectLst/>
                        </a:rPr>
                        <a:t>/cm]</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0.030 [mg/L]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8164144"/>
                  </a:ext>
                </a:extLst>
              </a:tr>
              <a:tr h="372650">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9.04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19.46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0366935"/>
                  </a:ext>
                </a:extLst>
              </a:tr>
            </a:tbl>
          </a:graphicData>
        </a:graphic>
      </p:graphicFrame>
      <p:sp>
        <p:nvSpPr>
          <p:cNvPr id="10" name="テキスト ボックス 9">
            <a:extLst>
              <a:ext uri="{FF2B5EF4-FFF2-40B4-BE49-F238E27FC236}">
                <a16:creationId xmlns:a16="http://schemas.microsoft.com/office/drawing/2014/main" id="{45BAFB99-43BA-F46D-7D55-40220BF4CB16}"/>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  </a:t>
            </a:r>
            <a:r>
              <a:rPr lang="ja-JP" altLang="en-US" sz="1600" b="1" dirty="0">
                <a:solidFill>
                  <a:schemeClr val="bg1"/>
                </a:solidFill>
              </a:rPr>
              <a:t>③</a:t>
            </a:r>
            <a:r>
              <a:rPr lang="en-US" altLang="ja-JP" sz="1600" b="1" dirty="0">
                <a:solidFill>
                  <a:schemeClr val="bg1"/>
                </a:solidFill>
              </a:rPr>
              <a:t>Result</a:t>
            </a:r>
          </a:p>
        </p:txBody>
      </p:sp>
      <p:sp>
        <p:nvSpPr>
          <p:cNvPr id="11" name="タイトル 4">
            <a:extLst>
              <a:ext uri="{FF2B5EF4-FFF2-40B4-BE49-F238E27FC236}">
                <a16:creationId xmlns:a16="http://schemas.microsoft.com/office/drawing/2014/main" id="{3F811F91-6393-DD23-097D-08EC3C687BFC}"/>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sz="2800" dirty="0">
                <a:effectLst/>
              </a:rPr>
              <a:t>Stage3 Permeate EC </a:t>
            </a:r>
            <a:r>
              <a:rPr lang="en-US" altLang="ja-JP" dirty="0"/>
              <a:t>and </a:t>
            </a:r>
            <a:r>
              <a:rPr lang="en-US" altLang="ja-JP" sz="2800" dirty="0">
                <a:effectLst/>
              </a:rPr>
              <a:t>Permeate TOC</a:t>
            </a:r>
          </a:p>
        </p:txBody>
      </p:sp>
    </p:spTree>
    <p:extLst>
      <p:ext uri="{BB962C8B-B14F-4D97-AF65-F5344CB8AC3E}">
        <p14:creationId xmlns:p14="http://schemas.microsoft.com/office/powerpoint/2010/main" val="2890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939BC9D-C539-272A-1FE8-C3B6CB9DD983}"/>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21EF94CD-089E-6041-2FDA-CF059B1819A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5598AC84-9E88-CA83-4545-E5533E8D1578}"/>
              </a:ext>
            </a:extLst>
          </p:cNvPr>
          <p:cNvSpPr>
            <a:spLocks noGrp="1"/>
          </p:cNvSpPr>
          <p:nvPr>
            <p:ph type="body" sz="quarter" idx="11"/>
          </p:nvPr>
        </p:nvSpPr>
        <p:spPr>
          <a:xfrm>
            <a:off x="517055" y="1071366"/>
            <a:ext cx="11341887" cy="5284983"/>
          </a:xfrm>
        </p:spPr>
        <p:txBody>
          <a:bodyPr/>
          <a:lstStyle/>
          <a:p>
            <a:pPr marL="0" marR="0" lvl="0" indent="0" algn="l" defTabSz="914400" rtl="0" eaLnBrk="1" fontAlgn="auto" latinLnBrk="0" hangingPunct="1">
              <a:lnSpc>
                <a:spcPct val="90000"/>
              </a:lnSpc>
              <a:spcBef>
                <a:spcPts val="1000"/>
              </a:spcBef>
              <a:spcAft>
                <a:spcPts val="0"/>
              </a:spcAft>
              <a:buClr>
                <a:srgbClr val="00316C"/>
              </a:buClr>
              <a:buSzTx/>
              <a:buNone/>
              <a:tabLst/>
              <a:defRPr/>
            </a:pPr>
            <a:r>
              <a:rPr lang="en-US" altLang="ja-JP" sz="2800" dirty="0">
                <a:solidFill>
                  <a:srgbClr val="000000"/>
                </a:solidFill>
                <a:latin typeface="Times New Roman" panose="02020603050405020304" pitchFamily="18" charset="0"/>
                <a:ea typeface="ＭＳ Ｐゴシック" panose="020B0600070205080204" pitchFamily="50" charset="-128"/>
              </a:rPr>
              <a:t>P</a:t>
            </a:r>
            <a:r>
              <a:rPr lang="en-US" altLang="ja-JP" sz="2800" dirty="0">
                <a:solidFill>
                  <a:srgbClr val="000000"/>
                </a:solidFill>
                <a:effectLst/>
                <a:latin typeface="Times New Roman" panose="02020603050405020304" pitchFamily="18" charset="0"/>
                <a:ea typeface="ＭＳ Ｐゴシック" panose="020B0600070205080204" pitchFamily="50" charset="-128"/>
              </a:rPr>
              <a:t>roblem</a:t>
            </a:r>
            <a:endParaRPr lang="en-US" altLang="ja-JP" sz="2800" dirty="0">
              <a:solidFill>
                <a:srgbClr val="000000"/>
              </a:solidFill>
              <a:latin typeface="Times New Roman" panose="02020603050405020304" pitchFamily="18" charset="0"/>
              <a:ea typeface="ＭＳ Ｐゴシック" panose="020B0600070205080204" pitchFamily="50" charset="-128"/>
            </a:endParaRPr>
          </a:p>
          <a:p>
            <a:pPr marR="0" lvl="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u"/>
              <a:tabLst/>
              <a:defRPr/>
            </a:pPr>
            <a:r>
              <a:rPr lang="en-US" altLang="ja-JP" dirty="0">
                <a:solidFill>
                  <a:srgbClr val="000000"/>
                </a:solidFill>
                <a:effectLst/>
                <a:latin typeface="Times New Roman" panose="02020603050405020304" pitchFamily="18" charset="0"/>
                <a:ea typeface="ＭＳ Ｐゴシック" panose="020B0600070205080204" pitchFamily="50" charset="-128"/>
              </a:rPr>
              <a:t>Insufficient treatment of outliers</a:t>
            </a: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srgbClr val="000000"/>
              </a:solidFill>
              <a:latin typeface="Times New Roman" panose="02020603050405020304" pitchFamily="18" charset="0"/>
              <a:ea typeface="ＭＳ Ｐゴシック" panose="020B0600070205080204" pitchFamily="50" charset="-128"/>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srgbClr val="000000"/>
              </a:solidFill>
              <a:latin typeface="Times New Roman" panose="02020603050405020304" pitchFamily="18" charset="0"/>
              <a:ea typeface="ＭＳ Ｐゴシック" panose="020B0600070205080204" pitchFamily="50" charset="-128"/>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r>
              <a:rPr lang="en-US" altLang="ja-JP" sz="2800" dirty="0">
                <a:solidFill>
                  <a:srgbClr val="000000"/>
                </a:solidFill>
                <a:latin typeface="Times New Roman" panose="02020603050405020304" pitchFamily="18" charset="0"/>
                <a:ea typeface="ＭＳ Ｐゴシック" panose="020B0600070205080204" pitchFamily="50" charset="-128"/>
              </a:rPr>
              <a:t>Solution</a:t>
            </a:r>
          </a:p>
          <a:p>
            <a:pPr marL="457200" marR="0" lvl="0" indent="-457200" algn="l" defTabSz="914400" rtl="0" eaLnBrk="1" fontAlgn="auto" latinLnBrk="0" hangingPunct="1">
              <a:lnSpc>
                <a:spcPct val="90000"/>
              </a:lnSpc>
              <a:spcBef>
                <a:spcPts val="1000"/>
              </a:spcBef>
              <a:spcAft>
                <a:spcPts val="0"/>
              </a:spcAft>
              <a:buClr>
                <a:srgbClr val="00316C"/>
              </a:buClr>
              <a:buSzTx/>
              <a:buFont typeface="+mj-lt"/>
              <a:buAutoNum type="arabicPeriod"/>
              <a:tabLst/>
              <a:defRPr/>
            </a:pPr>
            <a:r>
              <a:rPr lang="en-US" altLang="ja-JP" dirty="0">
                <a:solidFill>
                  <a:srgbClr val="000000"/>
                </a:solidFill>
                <a:latin typeface="Times New Roman" panose="02020603050405020304" pitchFamily="18" charset="0"/>
                <a:ea typeface="ＭＳ Ｐゴシック" panose="020B0600070205080204" pitchFamily="50" charset="-128"/>
              </a:rPr>
              <a:t>To implement other outlier handling methods</a:t>
            </a:r>
          </a:p>
          <a:p>
            <a:pPr marL="457200" marR="0" lvl="0" indent="-457200" algn="l" defTabSz="914400" rtl="0" eaLnBrk="1" fontAlgn="auto" latinLnBrk="0" hangingPunct="1">
              <a:lnSpc>
                <a:spcPct val="90000"/>
              </a:lnSpc>
              <a:spcBef>
                <a:spcPts val="1000"/>
              </a:spcBef>
              <a:spcAft>
                <a:spcPts val="0"/>
              </a:spcAft>
              <a:buClr>
                <a:srgbClr val="00316C"/>
              </a:buClr>
              <a:buSzTx/>
              <a:buFont typeface="+mj-lt"/>
              <a:buAutoNum type="arabicPeriod"/>
              <a:tabLst/>
              <a:defRPr/>
            </a:pPr>
            <a:endParaRPr lang="en-US" altLang="ja-JP" dirty="0">
              <a:solidFill>
                <a:srgbClr val="000000"/>
              </a:solidFill>
              <a:latin typeface="Times New Roman" panose="02020603050405020304" pitchFamily="18" charset="0"/>
              <a:ea typeface="ＭＳ Ｐゴシック" panose="020B0600070205080204" pitchFamily="50" charset="-128"/>
            </a:endParaRPr>
          </a:p>
          <a:p>
            <a:pPr marL="457200" marR="0" lvl="0" indent="-457200" algn="l" defTabSz="914400" rtl="0" eaLnBrk="1" fontAlgn="auto" latinLnBrk="0" hangingPunct="1">
              <a:lnSpc>
                <a:spcPct val="90000"/>
              </a:lnSpc>
              <a:spcBef>
                <a:spcPts val="1000"/>
              </a:spcBef>
              <a:spcAft>
                <a:spcPts val="0"/>
              </a:spcAft>
              <a:buClr>
                <a:srgbClr val="00316C"/>
              </a:buClr>
              <a:buSzTx/>
              <a:buFont typeface="+mj-lt"/>
              <a:buAutoNum type="arabicPeriod"/>
              <a:tabLst/>
              <a:defRPr/>
            </a:pPr>
            <a:r>
              <a:rPr lang="en-US" altLang="ja-JP" dirty="0">
                <a:solidFill>
                  <a:srgbClr val="000000"/>
                </a:solidFill>
                <a:latin typeface="Times New Roman" panose="02020603050405020304" pitchFamily="18" charset="0"/>
                <a:ea typeface="ＭＳ Ｐゴシック" panose="020B0600070205080204" pitchFamily="50" charset="-128"/>
              </a:rPr>
              <a:t>To query the detection limits and sensitivity of the Measuring instrument</a:t>
            </a:r>
          </a:p>
          <a:p>
            <a:pPr lvl="1" indent="-285750">
              <a:lnSpc>
                <a:spcPct val="90000"/>
              </a:lnSpc>
              <a:spcBef>
                <a:spcPts val="1000"/>
              </a:spcBef>
              <a:buClr>
                <a:srgbClr val="00316C"/>
              </a:buClr>
              <a:buFont typeface="Wingdings" panose="05000000000000000000" pitchFamily="2" charset="2"/>
              <a:buChar char="Ø"/>
              <a:defRPr/>
            </a:pPr>
            <a:r>
              <a:rPr lang="en-US" altLang="ja-JP" sz="2400" dirty="0">
                <a:solidFill>
                  <a:srgbClr val="000000"/>
                </a:solidFill>
                <a:latin typeface="Times New Roman" panose="02020603050405020304" pitchFamily="18" charset="0"/>
                <a:ea typeface="ＭＳ Ｐゴシック" panose="020B0600070205080204" pitchFamily="50" charset="-128"/>
              </a:rPr>
              <a:t>Measured data of permeate TOC appear instantaneously with large changes in value.</a:t>
            </a:r>
            <a:br>
              <a:rPr lang="en-US" altLang="ja-JP" sz="2400" dirty="0">
                <a:solidFill>
                  <a:srgbClr val="000000"/>
                </a:solidFill>
                <a:latin typeface="Times New Roman" panose="02020603050405020304" pitchFamily="18" charset="0"/>
                <a:ea typeface="ＭＳ Ｐゴシック" panose="020B0600070205080204" pitchFamily="50" charset="-128"/>
              </a:rPr>
            </a:br>
            <a:r>
              <a:rPr lang="ja-JP" altLang="en-US" sz="2400" dirty="0">
                <a:solidFill>
                  <a:srgbClr val="000000"/>
                </a:solidFill>
                <a:latin typeface="Times New Roman" panose="02020603050405020304" pitchFamily="18" charset="0"/>
                <a:ea typeface="ＭＳ Ｐゴシック" panose="020B0600070205080204" pitchFamily="50" charset="-128"/>
              </a:rPr>
              <a:t>→</a:t>
            </a:r>
            <a:r>
              <a:rPr lang="en-US" altLang="ja-JP" sz="2400" dirty="0">
                <a:solidFill>
                  <a:srgbClr val="000000"/>
                </a:solidFill>
                <a:latin typeface="Times New Roman" panose="02020603050405020304" pitchFamily="18" charset="0"/>
                <a:ea typeface="ＭＳ Ｐゴシック" panose="020B0600070205080204" pitchFamily="50" charset="-128"/>
              </a:rPr>
              <a:t> There is a need to make appropriate decisions on whether or not an outlier.</a:t>
            </a:r>
          </a:p>
          <a:p>
            <a:pPr lvl="1" indent="-285750">
              <a:lnSpc>
                <a:spcPct val="90000"/>
              </a:lnSpc>
              <a:spcBef>
                <a:spcPts val="1000"/>
              </a:spcBef>
              <a:buClr>
                <a:srgbClr val="00316C"/>
              </a:buClr>
              <a:buFont typeface="Wingdings" panose="05000000000000000000" pitchFamily="2" charset="2"/>
              <a:buChar char="Ø"/>
              <a:defRPr/>
            </a:pPr>
            <a:endParaRPr lang="en-US" altLang="ja-JP" sz="2400" dirty="0">
              <a:solidFill>
                <a:srgbClr val="000000"/>
              </a:solidFill>
              <a:latin typeface="Times New Roman" panose="02020603050405020304" pitchFamily="18" charset="0"/>
              <a:ea typeface="ＭＳ Ｐゴシック" panose="020B0600070205080204" pitchFamily="50" charset="-128"/>
            </a:endParaRPr>
          </a:p>
          <a:p>
            <a:pPr lvl="1" indent="-285750">
              <a:lnSpc>
                <a:spcPct val="90000"/>
              </a:lnSpc>
              <a:spcBef>
                <a:spcPts val="1000"/>
              </a:spcBef>
              <a:buClr>
                <a:srgbClr val="00316C"/>
              </a:buClr>
              <a:buFont typeface="Wingdings" panose="05000000000000000000" pitchFamily="2" charset="2"/>
              <a:buChar char="Ø"/>
              <a:defRPr/>
            </a:pPr>
            <a:endParaRPr lang="en-US" altLang="ja-JP" sz="2400" dirty="0">
              <a:solidFill>
                <a:srgbClr val="000000"/>
              </a:solidFill>
              <a:latin typeface="Times New Roman" panose="02020603050405020304" pitchFamily="18" charset="0"/>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4135CF23-7A1F-D1A3-5CD8-F935698B3698}"/>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a:t>
            </a:r>
          </a:p>
        </p:txBody>
      </p:sp>
      <p:sp>
        <p:nvSpPr>
          <p:cNvPr id="10" name="タイトル 4">
            <a:extLst>
              <a:ext uri="{FF2B5EF4-FFF2-40B4-BE49-F238E27FC236}">
                <a16:creationId xmlns:a16="http://schemas.microsoft.com/office/drawing/2014/main" id="{E1BD15AB-E694-215D-3F99-43B032075115}"/>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Future Tasks</a:t>
            </a:r>
            <a:endParaRPr lang="ja-JP" altLang="en-US" dirty="0"/>
          </a:p>
        </p:txBody>
      </p:sp>
    </p:spTree>
    <p:extLst>
      <p:ext uri="{BB962C8B-B14F-4D97-AF65-F5344CB8AC3E}">
        <p14:creationId xmlns:p14="http://schemas.microsoft.com/office/powerpoint/2010/main" val="360740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solidFill>
                  <a:schemeClr val="bg1">
                    <a:lumMod val="50000"/>
                  </a:schemeClr>
                </a:solidFill>
              </a:rPr>
              <a:t>RO Permeate Water Quality Prediction</a:t>
            </a:r>
          </a:p>
          <a:p>
            <a:r>
              <a:rPr kumimoji="1" lang="en-US" altLang="ja-JP" dirty="0"/>
              <a:t>RO Membrane Fouling Modeling</a:t>
            </a:r>
          </a:p>
          <a:p>
            <a:r>
              <a:rPr lang="en-US" altLang="ja-JP" dirty="0">
                <a:solidFill>
                  <a:schemeClr val="bg1">
                    <a:lumMod val="50000"/>
                  </a:schemeClr>
                </a:solidFill>
              </a:rPr>
              <a:t>RO Optimization Concept</a:t>
            </a:r>
          </a:p>
          <a:p>
            <a:r>
              <a:rPr lang="en-US" altLang="ja-JP" dirty="0">
                <a:solidFill>
                  <a:schemeClr val="bg1">
                    <a:lumMod val="50000"/>
                  </a:schemeClr>
                </a:solidFill>
              </a:rPr>
              <a:t>Q&amp;A / Discussion</a:t>
            </a:r>
            <a:endParaRPr kumimoji="1" lang="ja-JP" altLang="en-US" dirty="0">
              <a:solidFill>
                <a:schemeClr val="bg1">
                  <a:lumMod val="50000"/>
                </a:schemeClr>
              </a:solidFill>
            </a:endParaRPr>
          </a:p>
        </p:txBody>
      </p:sp>
    </p:spTree>
    <p:extLst>
      <p:ext uri="{BB962C8B-B14F-4D97-AF65-F5344CB8AC3E}">
        <p14:creationId xmlns:p14="http://schemas.microsoft.com/office/powerpoint/2010/main" val="96350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lang="en-US" altLang="ja-JP" dirty="0"/>
            </a:br>
            <a:r>
              <a:rPr lang="en-US" altLang="ja-JP" dirty="0"/>
              <a:t>Problem Settings</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Blockage Classification</a:t>
            </a:r>
          </a:p>
          <a:p>
            <a:pPr lvl="1"/>
            <a:r>
              <a:rPr lang="en-US" altLang="ja-JP" dirty="0"/>
              <a:t>Scaling</a:t>
            </a:r>
          </a:p>
          <a:p>
            <a:pPr lvl="2"/>
            <a:r>
              <a:rPr lang="en-US" altLang="ja-JP" dirty="0"/>
              <a:t>chemical dynamics</a:t>
            </a:r>
          </a:p>
          <a:p>
            <a:pPr lvl="1"/>
            <a:r>
              <a:rPr lang="en-US" altLang="ja-JP" dirty="0"/>
              <a:t> Fouling</a:t>
            </a:r>
          </a:p>
          <a:p>
            <a:pPr lvl="2"/>
            <a:r>
              <a:rPr lang="en-US" altLang="ja-JP" dirty="0"/>
              <a:t>Physical (fluidic) Dynamics</a:t>
            </a:r>
          </a:p>
          <a:p>
            <a:pPr lvl="2"/>
            <a:endParaRPr lang="en-US" altLang="ja-JP" dirty="0"/>
          </a:p>
          <a:p>
            <a:r>
              <a:rPr lang="en-US" altLang="ja-JP" dirty="0"/>
              <a:t>Supplementary </a:t>
            </a:r>
          </a:p>
          <a:p>
            <a:pPr lvl="1"/>
            <a:r>
              <a:rPr lang="en-US" altLang="ja-JP" dirty="0"/>
              <a:t>system of units</a:t>
            </a:r>
          </a:p>
          <a:p>
            <a:pPr lvl="2"/>
            <a:r>
              <a:rPr lang="en-US" altLang="ja-JP" dirty="0"/>
              <a:t>converting to the SI unit system</a:t>
            </a:r>
            <a:br>
              <a:rPr lang="en-US" altLang="ja-JP" dirty="0"/>
            </a:br>
            <a:r>
              <a:rPr lang="en-US" altLang="ja-JP" dirty="0"/>
              <a:t>e.g. Flow Rate : [gpm] to [m^3/s]</a:t>
            </a:r>
          </a:p>
          <a:p>
            <a:pPr lvl="1"/>
            <a:r>
              <a:rPr lang="en-US" altLang="ja-JP" dirty="0"/>
              <a:t>Preprocessing</a:t>
            </a:r>
          </a:p>
          <a:p>
            <a:pPr lvl="2"/>
            <a:r>
              <a:rPr lang="en-US" altLang="ja-JP" dirty="0"/>
              <a:t>using 12 [hour] moving average  </a:t>
            </a:r>
          </a:p>
          <a:p>
            <a:pPr marL="341313" lvl="1" indent="0">
              <a:buNone/>
            </a:pPr>
            <a:endParaRPr kumimoji="1" lang="ja-JP" altLang="en-US" dirty="0"/>
          </a:p>
        </p:txBody>
      </p:sp>
      <p:sp>
        <p:nvSpPr>
          <p:cNvPr id="5" name="矢印: 右 4">
            <a:extLst>
              <a:ext uri="{FF2B5EF4-FFF2-40B4-BE49-F238E27FC236}">
                <a16:creationId xmlns:a16="http://schemas.microsoft.com/office/drawing/2014/main" id="{7DACC483-5944-2D78-B593-118431665C0F}"/>
              </a:ext>
            </a:extLst>
          </p:cNvPr>
          <p:cNvSpPr/>
          <p:nvPr/>
        </p:nvSpPr>
        <p:spPr>
          <a:xfrm rot="10800000">
            <a:off x="4592170" y="2628900"/>
            <a:ext cx="363071" cy="28911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75839C2B-C312-003A-A77E-1562E2C8C315}"/>
              </a:ext>
            </a:extLst>
          </p:cNvPr>
          <p:cNvSpPr txBox="1"/>
          <p:nvPr/>
        </p:nvSpPr>
        <p:spPr>
          <a:xfrm>
            <a:off x="5103159" y="2548681"/>
            <a:ext cx="2787943" cy="369332"/>
          </a:xfrm>
          <a:prstGeom prst="rect">
            <a:avLst/>
          </a:prstGeom>
          <a:noFill/>
        </p:spPr>
        <p:txBody>
          <a:bodyPr wrap="none" rtlCol="0">
            <a:spAutoFit/>
          </a:bodyPr>
          <a:lstStyle/>
          <a:p>
            <a:r>
              <a:rPr kumimoji="1" lang="en-US" altLang="ja-JP" dirty="0"/>
              <a:t>target of this presentation</a:t>
            </a:r>
            <a:endParaRPr kumimoji="1" lang="ja-JP" altLang="en-US" dirty="0"/>
          </a:p>
        </p:txBody>
      </p:sp>
    </p:spTree>
    <p:extLst>
      <p:ext uri="{BB962C8B-B14F-4D97-AF65-F5344CB8AC3E}">
        <p14:creationId xmlns:p14="http://schemas.microsoft.com/office/powerpoint/2010/main" val="262179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Physical</a:t>
            </a:r>
            <a:r>
              <a:rPr kumimoji="1" lang="ja-JP" altLang="en-US" dirty="0"/>
              <a:t> </a:t>
            </a:r>
            <a:r>
              <a:rPr kumimoji="1" lang="en-US" altLang="ja-JP" dirty="0"/>
              <a:t>D</a:t>
            </a:r>
            <a:r>
              <a:rPr lang="en-US" altLang="ja-JP" dirty="0"/>
              <a:t>ynamics based 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Theory</a:t>
            </a:r>
            <a:r>
              <a:rPr lang="ja-JP" altLang="en-US" dirty="0"/>
              <a:t>：</a:t>
            </a:r>
            <a:r>
              <a:rPr lang="en-US" altLang="ja-JP" dirty="0"/>
              <a:t>Bernoulli's principle</a:t>
            </a:r>
          </a:p>
          <a:p>
            <a:pPr lvl="1"/>
            <a:endParaRPr lang="en-US" altLang="ja-JP" dirty="0"/>
          </a:p>
        </p:txBody>
      </p:sp>
      <p:pic>
        <p:nvPicPr>
          <p:cNvPr id="6" name="図 5">
            <a:extLst>
              <a:ext uri="{FF2B5EF4-FFF2-40B4-BE49-F238E27FC236}">
                <a16:creationId xmlns:a16="http://schemas.microsoft.com/office/drawing/2014/main" id="{CE136E6E-4D17-B616-4B2E-7C98AD62A425}"/>
              </a:ext>
            </a:extLst>
          </p:cNvPr>
          <p:cNvPicPr>
            <a:picLocks noChangeAspect="1"/>
          </p:cNvPicPr>
          <p:nvPr/>
        </p:nvPicPr>
        <p:blipFill>
          <a:blip r:embed="rId2"/>
          <a:stretch>
            <a:fillRect/>
          </a:stretch>
        </p:blipFill>
        <p:spPr>
          <a:xfrm>
            <a:off x="6280850" y="1704512"/>
            <a:ext cx="5079476" cy="4287938"/>
          </a:xfrm>
          <a:prstGeom prst="rect">
            <a:avLst/>
          </a:prstGeom>
        </p:spPr>
      </p:pic>
      <p:pic>
        <p:nvPicPr>
          <p:cNvPr id="8" name="図 7">
            <a:extLst>
              <a:ext uri="{FF2B5EF4-FFF2-40B4-BE49-F238E27FC236}">
                <a16:creationId xmlns:a16="http://schemas.microsoft.com/office/drawing/2014/main" id="{B75DECE7-AE75-6758-43A4-6AD8EEDE1FE2}"/>
              </a:ext>
            </a:extLst>
          </p:cNvPr>
          <p:cNvPicPr>
            <a:picLocks noChangeAspect="1"/>
          </p:cNvPicPr>
          <p:nvPr/>
        </p:nvPicPr>
        <p:blipFill>
          <a:blip r:embed="rId3"/>
          <a:stretch>
            <a:fillRect/>
          </a:stretch>
        </p:blipFill>
        <p:spPr>
          <a:xfrm>
            <a:off x="922428" y="1490127"/>
            <a:ext cx="4859807" cy="4716709"/>
          </a:xfrm>
          <a:prstGeom prst="rect">
            <a:avLst/>
          </a:prstGeom>
        </p:spPr>
      </p:pic>
      <p:sp>
        <p:nvSpPr>
          <p:cNvPr id="10" name="テキスト ボックス 9">
            <a:extLst>
              <a:ext uri="{FF2B5EF4-FFF2-40B4-BE49-F238E27FC236}">
                <a16:creationId xmlns:a16="http://schemas.microsoft.com/office/drawing/2014/main" id="{B74A62FE-9C3F-F716-224C-7497E2A329DA}"/>
              </a:ext>
            </a:extLst>
          </p:cNvPr>
          <p:cNvSpPr txBox="1"/>
          <p:nvPr/>
        </p:nvSpPr>
        <p:spPr>
          <a:xfrm>
            <a:off x="6280850" y="833941"/>
            <a:ext cx="6101602" cy="369332"/>
          </a:xfrm>
          <a:prstGeom prst="rect">
            <a:avLst/>
          </a:prstGeom>
          <a:noFill/>
        </p:spPr>
        <p:txBody>
          <a:bodyPr wrap="square">
            <a:spAutoFit/>
          </a:bodyPr>
          <a:lstStyle/>
          <a:p>
            <a:r>
              <a:rPr lang="ja-JP" altLang="en-US" dirty="0"/>
              <a:t>https://www.vedantu.com/physics/bernoullis-theorem</a:t>
            </a:r>
          </a:p>
        </p:txBody>
      </p:sp>
    </p:spTree>
    <p:extLst>
      <p:ext uri="{BB962C8B-B14F-4D97-AF65-F5344CB8AC3E}">
        <p14:creationId xmlns:p14="http://schemas.microsoft.com/office/powerpoint/2010/main" val="219751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Physical</a:t>
            </a:r>
            <a:r>
              <a:rPr kumimoji="1" lang="ja-JP" altLang="en-US" dirty="0"/>
              <a:t> </a:t>
            </a:r>
            <a:r>
              <a:rPr kumimoji="1" lang="en-US" altLang="ja-JP" dirty="0"/>
              <a:t>D</a:t>
            </a:r>
            <a:r>
              <a:rPr lang="en-US" altLang="ja-JP" dirty="0"/>
              <a:t>ynamics based 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latin typeface="+mn-ea"/>
              </a:rPr>
              <a:t>Definition of system input and output</a:t>
            </a:r>
          </a:p>
          <a:p>
            <a:endParaRPr lang="en-US" altLang="ja-JP" dirty="0">
              <a:latin typeface="+mn-ea"/>
            </a:endParaRPr>
          </a:p>
        </p:txBody>
      </p:sp>
      <p:pic>
        <p:nvPicPr>
          <p:cNvPr id="7" name="図 6">
            <a:extLst>
              <a:ext uri="{FF2B5EF4-FFF2-40B4-BE49-F238E27FC236}">
                <a16:creationId xmlns:a16="http://schemas.microsoft.com/office/drawing/2014/main" id="{A0383F05-8047-9A20-D4CD-D2AEFDD31CD8}"/>
              </a:ext>
            </a:extLst>
          </p:cNvPr>
          <p:cNvPicPr>
            <a:picLocks noChangeAspect="1"/>
          </p:cNvPicPr>
          <p:nvPr/>
        </p:nvPicPr>
        <p:blipFill>
          <a:blip r:embed="rId2"/>
          <a:stretch>
            <a:fillRect/>
          </a:stretch>
        </p:blipFill>
        <p:spPr>
          <a:xfrm>
            <a:off x="1357342" y="1727948"/>
            <a:ext cx="9014722" cy="4152816"/>
          </a:xfrm>
          <a:prstGeom prst="rect">
            <a:avLst/>
          </a:prstGeom>
        </p:spPr>
      </p:pic>
    </p:spTree>
    <p:extLst>
      <p:ext uri="{BB962C8B-B14F-4D97-AF65-F5344CB8AC3E}">
        <p14:creationId xmlns:p14="http://schemas.microsoft.com/office/powerpoint/2010/main" val="312135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Application to LVMWD</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Bernoulli's Principle</a:t>
                </a:r>
              </a:p>
              <a:p>
                <a:endParaRPr lang="en-US" altLang="ja-JP" dirty="0"/>
              </a:p>
              <a:p>
                <a:pPr marL="341313" lvl="1" indent="0">
                  <a:buNone/>
                </a:pPr>
                <a:endParaRPr lang="en-US" altLang="ja-JP" dirty="0"/>
              </a:p>
              <a:p>
                <a:pPr lvl="1"/>
                <a:r>
                  <a:rPr lang="en-US" altLang="ja-JP" dirty="0"/>
                  <a:t>Exchanging  volume flow to velocity</a:t>
                </a:r>
                <a:br>
                  <a:rPr lang="en-US" altLang="ja-JP" dirty="0"/>
                </a:br>
                <a14:m>
                  <m:oMath xmlns:m="http://schemas.openxmlformats.org/officeDocument/2006/math">
                    <m:r>
                      <a:rPr lang="en-US" altLang="ja-JP" b="0" i="1" smtClean="0">
                        <a:latin typeface="Cambria Math" panose="02040503050406030204" pitchFamily="18" charset="0"/>
                      </a:rPr>
                      <m:t>𝑄</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endParaRPr lang="en-US" altLang="ja-JP" dirty="0"/>
              </a:p>
              <a:p>
                <a:pPr lvl="1"/>
                <a:r>
                  <a:rPr lang="en-US" altLang="ja-JP" dirty="0"/>
                  <a:t> Bernoulli’s principle at RO System</a:t>
                </a:r>
                <a:br>
                  <a:rPr lang="en-US" altLang="ja-JP" dirty="0"/>
                </a:br>
                <a14:m>
                  <m:oMath xmlns:m="http://schemas.openxmlformats.org/officeDocument/2006/math">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𝑓𝑒𝑒𝑑</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b="0" i="1" smtClean="0">
                        <a:latin typeface="Cambria Math" panose="02040503050406030204" pitchFamily="18" charset="0"/>
                        <a:ea typeface="Cambria Math" panose="02040503050406030204" pitchFamily="18" charset="0"/>
                      </a:rPr>
                      <m:t>∗</m:t>
                    </m:r>
                    <m:sSubSup>
                      <m:sSubSupPr>
                        <m:ctrlPr>
                          <a:rPr lang="en-US" altLang="ja-JP" sz="1800" b="0" i="1" smtClean="0">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1,</m:t>
                        </m:r>
                        <m:r>
                          <a:rPr lang="en-US" altLang="ja-JP" sz="1800" b="0" i="1" smtClean="0">
                            <a:latin typeface="Cambria Math" panose="02040503050406030204" pitchFamily="18" charset="0"/>
                            <a:ea typeface="Cambria Math" panose="02040503050406030204" pitchFamily="18" charset="0"/>
                          </a:rPr>
                          <m:t>𝑓𝑒𝑒𝑑</m:t>
                        </m:r>
                      </m:sub>
                      <m:sup>
                        <m:r>
                          <a:rPr lang="en-US" altLang="ja-JP" sz="1800" b="0" i="1" smtClean="0">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3,</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3,</m:t>
                        </m:r>
                        <m:r>
                          <a:rPr lang="en-US" altLang="ja-JP" sz="1800" b="0" i="1" smtClean="0">
                            <a:latin typeface="Cambria Math" panose="02040503050406030204" pitchFamily="18" charset="0"/>
                          </a:rPr>
                          <m:t>𝑐𝑜𝑛𝑐</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3,</m:t>
                        </m:r>
                        <m:r>
                          <a:rPr lang="en-US" altLang="ja-JP" sz="1800" b="0" i="1" smtClean="0">
                            <a:latin typeface="Cambria Math" panose="02040503050406030204" pitchFamily="18" charset="0"/>
                            <a:ea typeface="Cambria Math" panose="02040503050406030204" pitchFamily="18" charset="0"/>
                          </a:rPr>
                          <m:t>𝑐𝑜𝑛𝑐</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b="0" i="1" smtClean="0">
                            <a:solidFill>
                              <a:srgbClr val="FF0000"/>
                            </a:solidFill>
                            <a:latin typeface="Cambria Math" panose="02040503050406030204" pitchFamily="18" charset="0"/>
                            <a:ea typeface="Cambria Math" panose="02040503050406030204" pitchFamily="18" charset="0"/>
                          </a:rPr>
                        </m:ctrlPr>
                      </m:sSubPr>
                      <m:e>
                        <m:r>
                          <a:rPr lang="en-US" altLang="ja-JP" sz="1800" b="0" i="1" smtClean="0">
                            <a:solidFill>
                              <a:srgbClr val="FF0000"/>
                            </a:solidFill>
                            <a:latin typeface="Cambria Math" panose="02040503050406030204" pitchFamily="18" charset="0"/>
                            <a:ea typeface="Cambria Math" panose="02040503050406030204" pitchFamily="18" charset="0"/>
                          </a:rPr>
                          <m:t>𝑅</m:t>
                        </m:r>
                      </m:e>
                      <m:sub>
                        <m:r>
                          <a:rPr lang="en-US" altLang="ja-JP" sz="1800" b="0" i="1" smtClean="0">
                            <a:solidFill>
                              <a:srgbClr val="FF0000"/>
                            </a:solidFill>
                            <a:latin typeface="Cambria Math" panose="02040503050406030204" pitchFamily="18" charset="0"/>
                            <a:ea typeface="Cambria Math" panose="02040503050406030204" pitchFamily="18" charset="0"/>
                          </a:rPr>
                          <m:t>𝑅𝑂</m:t>
                        </m:r>
                      </m:sub>
                    </m:sSub>
                  </m:oMath>
                </a14:m>
                <a:br>
                  <a:rPr lang="en-US" altLang="ja-JP" dirty="0"/>
                </a:br>
                <a:endParaRPr lang="en-US" altLang="ja-JP" dirty="0"/>
              </a:p>
              <a:p>
                <a:pPr lvl="1"/>
                <a:endParaRPr lang="en-US" altLang="ja-JP" dirty="0"/>
              </a:p>
              <a:p>
                <a:pPr lvl="1"/>
                <a:endParaRPr lang="en-US" altLang="ja-JP" dirty="0"/>
              </a:p>
              <a:p>
                <a:pPr marL="341313" lvl="1" indent="0">
                  <a:buNone/>
                </a:pPr>
                <a:endParaRPr lang="en-US" altLang="ja-JP" dirty="0"/>
              </a:p>
            </p:txBody>
          </p:sp>
        </mc:Choice>
        <mc:Fallback xmlns="">
          <p:sp>
            <p:nvSpPr>
              <p:cNvPr id="4" name="テキスト プレースホルダー 3">
                <a:extLst>
                  <a:ext uri="{FF2B5EF4-FFF2-40B4-BE49-F238E27FC236}">
                    <a16:creationId xmlns:a16="http://schemas.microsoft.com/office/drawing/2014/main" id="{C281C86B-3079-4256-9FC4-43B6563AD56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753" t="-1589"/>
                </a:stretch>
              </a:blipFill>
            </p:spPr>
            <p:txBody>
              <a:bodyPr/>
              <a:lstStyle/>
              <a:p>
                <a:r>
                  <a:rPr lang="ja-JP" altLang="en-US">
                    <a:noFill/>
                  </a:rPr>
                  <a:t> </a:t>
                </a:r>
              </a:p>
            </p:txBody>
          </p:sp>
        </mc:Fallback>
      </mc:AlternateContent>
      <p:pic>
        <p:nvPicPr>
          <p:cNvPr id="22" name="図 21">
            <a:extLst>
              <a:ext uri="{FF2B5EF4-FFF2-40B4-BE49-F238E27FC236}">
                <a16:creationId xmlns:a16="http://schemas.microsoft.com/office/drawing/2014/main" id="{81737A47-D684-47EE-BD91-4E89EE42895A}"/>
              </a:ext>
            </a:extLst>
          </p:cNvPr>
          <p:cNvPicPr>
            <a:picLocks noChangeAspect="1"/>
          </p:cNvPicPr>
          <p:nvPr/>
        </p:nvPicPr>
        <p:blipFill rotWithShape="1">
          <a:blip r:embed="rId3"/>
          <a:srcRect l="24845" t="28904" r="24581" b="59929"/>
          <a:stretch/>
        </p:blipFill>
        <p:spPr>
          <a:xfrm>
            <a:off x="1775444" y="1540956"/>
            <a:ext cx="4849813" cy="679509"/>
          </a:xfrm>
          <a:prstGeom prst="rect">
            <a:avLst/>
          </a:prstGeom>
        </p:spPr>
      </p:pic>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DBC4F3F-1DE4-4259-9A5E-5AA5984E6AEB}"/>
                  </a:ext>
                </a:extLst>
              </p:cNvPr>
              <p:cNvSpPr txBox="1"/>
              <p:nvPr/>
            </p:nvSpPr>
            <p:spPr>
              <a:xfrm>
                <a:off x="9309663" y="4971199"/>
                <a:ext cx="2715808" cy="400110"/>
              </a:xfrm>
              <a:prstGeom prst="rect">
                <a:avLst/>
              </a:prstGeom>
              <a:noFill/>
              <a:ln w="19050">
                <a:solidFill>
                  <a:schemeClr val="tx1"/>
                </a:solidFill>
              </a:ln>
            </p:spPr>
            <p:txBody>
              <a:bodyPr wrap="none" rtlCol="0">
                <a:spAutoFit/>
              </a:bodyPr>
              <a:lstStyle/>
              <a:p>
                <a:pPr algn="ctr"/>
                <a:r>
                  <a:rPr kumimoji="1" lang="en-US" altLang="ja-JP" sz="2000" dirty="0"/>
                  <a:t>energy</a:t>
                </a:r>
                <a:r>
                  <a:rPr kumimoji="1" lang="ja-JP" altLang="en-US" sz="2000" dirty="0"/>
                  <a:t> </a:t>
                </a:r>
                <a:r>
                  <a:rPr kumimoji="1" lang="en-US" altLang="ja-JP" sz="2000" dirty="0"/>
                  <a:t>loss </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oMath>
                </a14:m>
                <a:r>
                  <a:rPr kumimoji="1" lang="en-US" altLang="ja-JP" sz="2000" dirty="0"/>
                  <a:t> fouling?</a:t>
                </a:r>
                <a:endParaRPr kumimoji="1" lang="ja-JP" altLang="en-US" sz="2000" dirty="0"/>
              </a:p>
            </p:txBody>
          </p:sp>
        </mc:Choice>
        <mc:Fallback xmlns="">
          <p:sp>
            <p:nvSpPr>
              <p:cNvPr id="25" name="テキスト ボックス 24">
                <a:extLst>
                  <a:ext uri="{FF2B5EF4-FFF2-40B4-BE49-F238E27FC236}">
                    <a16:creationId xmlns:a16="http://schemas.microsoft.com/office/drawing/2014/main" id="{6DBC4F3F-1DE4-4259-9A5E-5AA5984E6AEB}"/>
                  </a:ext>
                </a:extLst>
              </p:cNvPr>
              <p:cNvSpPr txBox="1">
                <a:spLocks noRot="1" noChangeAspect="1" noMove="1" noResize="1" noEditPoints="1" noAdjustHandles="1" noChangeArrowheads="1" noChangeShapeType="1" noTextEdit="1"/>
              </p:cNvSpPr>
              <p:nvPr/>
            </p:nvSpPr>
            <p:spPr>
              <a:xfrm>
                <a:off x="9309663" y="4971199"/>
                <a:ext cx="2715808" cy="400110"/>
              </a:xfrm>
              <a:prstGeom prst="rect">
                <a:avLst/>
              </a:prstGeom>
              <a:blipFill>
                <a:blip r:embed="rId4"/>
                <a:stretch>
                  <a:fillRect l="-1782" t="-4348" r="-1559" b="-23188"/>
                </a:stretch>
              </a:blipFill>
              <a:ln w="19050">
                <a:solidFill>
                  <a:schemeClr val="tx1"/>
                </a:solidFill>
              </a:ln>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505BC3B0-DB9E-4D68-88BD-674004587EBA}"/>
              </a:ext>
            </a:extLst>
          </p:cNvPr>
          <p:cNvSpPr txBox="1"/>
          <p:nvPr/>
        </p:nvSpPr>
        <p:spPr>
          <a:xfrm>
            <a:off x="2961968" y="5673202"/>
            <a:ext cx="6268063" cy="400110"/>
          </a:xfrm>
          <a:prstGeom prst="rect">
            <a:avLst/>
          </a:prstGeom>
          <a:noFill/>
          <a:ln w="19050">
            <a:solidFill>
              <a:schemeClr val="bg1">
                <a:lumMod val="75000"/>
              </a:schemeClr>
            </a:solidFill>
          </a:ln>
        </p:spPr>
        <p:txBody>
          <a:bodyPr wrap="none" rtlCol="0">
            <a:spAutoFit/>
          </a:bodyPr>
          <a:lstStyle/>
          <a:p>
            <a:pPr algn="ctr"/>
            <a:r>
              <a:rPr kumimoji="1" lang="en-US" altLang="ja-JP" sz="2000" dirty="0">
                <a:solidFill>
                  <a:schemeClr val="bg1">
                    <a:lumMod val="75000"/>
                  </a:schemeClr>
                </a:solidFill>
              </a:rPr>
              <a:t>Future work</a:t>
            </a:r>
            <a:r>
              <a:rPr kumimoji="1" lang="ja-JP" altLang="en-US" sz="2000" dirty="0">
                <a:solidFill>
                  <a:schemeClr val="bg1">
                    <a:lumMod val="75000"/>
                  </a:schemeClr>
                </a:solidFill>
              </a:rPr>
              <a:t>：</a:t>
            </a:r>
            <a:r>
              <a:rPr kumimoji="1" lang="en-US" altLang="ja-JP" sz="2000" dirty="0">
                <a:solidFill>
                  <a:schemeClr val="bg1">
                    <a:lumMod val="75000"/>
                  </a:schemeClr>
                </a:solidFill>
              </a:rPr>
              <a:t>Considering fluid of mass at each pipes</a:t>
            </a:r>
            <a:endParaRPr kumimoji="1" lang="ja-JP" altLang="en-US" sz="2000" dirty="0">
              <a:solidFill>
                <a:schemeClr val="bg1">
                  <a:lumMod val="75000"/>
                </a:schemeClr>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58FC5A8-75E1-D98F-FEC9-12DA19FA4174}"/>
                  </a:ext>
                </a:extLst>
              </p:cNvPr>
              <p:cNvSpPr txBox="1"/>
              <p:nvPr/>
            </p:nvSpPr>
            <p:spPr>
              <a:xfrm>
                <a:off x="4350684" y="785762"/>
                <a:ext cx="784131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𝑗</m:t>
                          </m:r>
                        </m:sub>
                      </m:sSub>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1,2,3</m:t>
                          </m:r>
                        </m:e>
                      </m:d>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𝑗</m:t>
                      </m:r>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𝑓𝑒𝑒𝑑</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𝑝𝑒𝑟𝑚</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𝑐𝑜𝑛𝑐</m:t>
                          </m:r>
                        </m:e>
                      </m:d>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𝑚𝑒𝑎𝑛𝑠</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𝑡h</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𝑠𝑡𝑎𝑔𝑒</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𝑙𝑜𝑐</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𝑗</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𝑃𝑟𝑒𝑠𝑠𝑢𝑟𝑒</m:t>
                      </m:r>
                      <m:r>
                        <a:rPr lang="en-US" altLang="ja-JP" sz="1800" b="0" i="1" smtClean="0">
                          <a:latin typeface="Cambria Math" panose="02040503050406030204" pitchFamily="18" charset="0"/>
                        </a:rPr>
                        <m:t> </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E58FC5A8-75E1-D98F-FEC9-12DA19FA4174}"/>
                  </a:ext>
                </a:extLst>
              </p:cNvPr>
              <p:cNvSpPr txBox="1">
                <a:spLocks noRot="1" noChangeAspect="1" noMove="1" noResize="1" noEditPoints="1" noAdjustHandles="1" noChangeArrowheads="1" noChangeShapeType="1" noTextEdit="1"/>
              </p:cNvSpPr>
              <p:nvPr/>
            </p:nvSpPr>
            <p:spPr>
              <a:xfrm>
                <a:off x="4350684" y="785762"/>
                <a:ext cx="7841316" cy="391646"/>
              </a:xfrm>
              <a:prstGeom prst="rect">
                <a:avLst/>
              </a:prstGeom>
              <a:blipFill>
                <a:blip r:embed="rId5"/>
                <a:stretch>
                  <a:fillRect b="-7813"/>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0219355C-E170-E5C2-BDCF-3C0541980369}"/>
              </a:ext>
            </a:extLst>
          </p:cNvPr>
          <p:cNvSpPr/>
          <p:nvPr/>
        </p:nvSpPr>
        <p:spPr>
          <a:xfrm rot="16200000">
            <a:off x="11127442" y="4646862"/>
            <a:ext cx="201705" cy="16136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5955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a:xfrm>
                <a:off x="517055" y="1071366"/>
                <a:ext cx="11941645" cy="4985957"/>
              </a:xfrm>
            </p:spPr>
            <p:txBody>
              <a:bodyPr/>
              <a:lstStyle/>
              <a:p>
                <a:r>
                  <a:rPr lang="en-US" altLang="ja-JP" dirty="0"/>
                  <a:t>Step1 : Estimate ρ,A from data</a:t>
                </a:r>
              </a:p>
              <a:p>
                <a:pPr lvl="1"/>
                <a14:m>
                  <m:oMath xmlns:m="http://schemas.openxmlformats.org/officeDocument/2006/math">
                    <m:r>
                      <a:rPr lang="en-US" altLang="ja-JP" b="0" i="0" dirty="0" smtClean="0">
                        <a:solidFill>
                          <a:schemeClr val="tx1"/>
                        </a:solidFill>
                        <a:latin typeface="Cambria Math" panose="02040503050406030204" pitchFamily="18" charset="0"/>
                      </a:rPr>
                      <m:t> </m:t>
                    </m:r>
                    <m:r>
                      <a:rPr lang="ja-JP" altLang="en-US" i="1" dirty="0" smtClean="0">
                        <a:solidFill>
                          <a:srgbClr val="FF0000"/>
                        </a:solidFill>
                        <a:latin typeface="Cambria Math" panose="02040503050406030204" pitchFamily="18" charset="0"/>
                      </a:rPr>
                      <m:t> </m:t>
                    </m:r>
                    <m:r>
                      <a:rPr lang="en-US" altLang="ja-JP" b="0" i="1" dirty="0" smtClean="0">
                        <a:solidFill>
                          <a:schemeClr val="tx1"/>
                        </a:solidFill>
                        <a:latin typeface="Cambria Math" panose="02040503050406030204" pitchFamily="18" charset="0"/>
                      </a:rPr>
                      <m:t>𝑖𝑔𝑟𝑜𝑟𝑒</m:t>
                    </m:r>
                    <m:r>
                      <a:rPr lang="en-US" altLang="ja-JP" b="0" i="1" dirty="0" smtClean="0">
                        <a:solidFill>
                          <a:srgbClr val="FF0000"/>
                        </a:solidFill>
                        <a:latin typeface="Cambria Math" panose="02040503050406030204" pitchFamily="18" charset="0"/>
                      </a:rPr>
                      <m:t> </m:t>
                    </m:r>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𝑅</m:t>
                        </m:r>
                      </m:e>
                      <m:sub>
                        <m:r>
                          <a:rPr lang="en-US" altLang="ja-JP" b="0" i="1" smtClean="0">
                            <a:solidFill>
                              <a:srgbClr val="FF0000"/>
                            </a:solidFill>
                            <a:latin typeface="Cambria Math" panose="02040503050406030204" pitchFamily="18" charset="0"/>
                            <a:ea typeface="Cambria Math" panose="02040503050406030204" pitchFamily="18" charset="0"/>
                          </a:rPr>
                          <m:t>𝑅𝑂</m:t>
                        </m:r>
                      </m:sub>
                    </m:sSub>
                    <m:r>
                      <a:rPr lang="en-US" altLang="ja-JP" b="0" i="1" smtClean="0">
                        <a:solidFill>
                          <a:srgbClr val="FF0000"/>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𝑎𝑛𝑑</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𝑟𝑒𝑎𝑟𝑟𝑎𝑛𝑔𝑒</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𝑡h𝑒</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𝑒𝑥𝑝𝑟𝑒𝑠𝑠𝑖𝑜𝑛</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𝑓𝑜𝑟</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rgbClr val="0000CC"/>
                        </a:solidFill>
                        <a:latin typeface="Cambria Math" panose="02040503050406030204" pitchFamily="18" charset="0"/>
                        <a:ea typeface="Cambria Math" panose="02040503050406030204" pitchFamily="18" charset="0"/>
                      </a:rPr>
                      <m:t>𝜌</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b="0" i="1" smtClean="0">
                        <a:solidFill>
                          <a:schemeClr val="tx1"/>
                        </a:solidFill>
                        <a:latin typeface="Cambria Math" panose="02040503050406030204" pitchFamily="18" charset="0"/>
                        <a:ea typeface="Cambria Math" panose="02040503050406030204" pitchFamily="18" charset="0"/>
                      </a:rPr>
                      <m:t>𝑎𝑛𝑑</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b="0" i="1" smtClean="0">
                        <a:solidFill>
                          <a:srgbClr val="0000CC"/>
                        </a:solidFill>
                        <a:latin typeface="Cambria Math" panose="02040503050406030204" pitchFamily="18" charset="0"/>
                        <a:ea typeface="Cambria Math" panose="02040503050406030204" pitchFamily="18" charset="0"/>
                      </a:rPr>
                      <m:t>𝐴</m:t>
                    </m:r>
                  </m:oMath>
                </a14:m>
                <a:br>
                  <a:rPr lang="en-US" altLang="ja-JP" dirty="0"/>
                </a:b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𝑓𝑒𝑒𝑑</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3,</m:t>
                        </m:r>
                        <m:r>
                          <a:rPr lang="en-US" altLang="ja-JP" sz="1800" b="0" i="1" smtClean="0">
                            <a:latin typeface="Cambria Math" panose="02040503050406030204" pitchFamily="18" charset="0"/>
                          </a:rPr>
                          <m:t>𝑝𝑒𝑟𝑚</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3,</m:t>
                        </m:r>
                        <m:r>
                          <a:rPr lang="en-US" altLang="ja-JP" sz="1800" i="1">
                            <a:latin typeface="Cambria Math" panose="02040503050406030204" pitchFamily="18" charset="0"/>
                          </a:rPr>
                          <m:t>𝑐</m:t>
                        </m:r>
                        <m:r>
                          <a:rPr lang="en-US" altLang="ja-JP" sz="1800" b="0" i="1" smtClean="0">
                            <a:latin typeface="Cambria Math" panose="02040503050406030204" pitchFamily="18" charset="0"/>
                          </a:rPr>
                          <m:t>𝑜𝑛𝑐</m:t>
                        </m:r>
                      </m:sub>
                    </m:sSub>
                    <m:r>
                      <a:rPr lang="en-US" altLang="ja-JP" sz="1800" i="1">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1</m:t>
                        </m:r>
                      </m:num>
                      <m:den>
                        <m:r>
                          <a:rPr lang="en-US" altLang="ja-JP" sz="1800" b="0" i="1" smtClean="0">
                            <a:latin typeface="Cambria Math" panose="02040503050406030204" pitchFamily="18" charset="0"/>
                            <a:ea typeface="Cambria Math" panose="02040503050406030204" pitchFamily="18" charset="0"/>
                          </a:rPr>
                          <m:t>2</m:t>
                        </m:r>
                      </m:den>
                    </m:f>
                    <m:f>
                      <m:fPr>
                        <m:ctrlPr>
                          <a:rPr lang="en-US" altLang="ja-JP" sz="1800" b="0" i="1" smtClean="0">
                            <a:solidFill>
                              <a:srgbClr val="0000CC"/>
                            </a:solidFill>
                            <a:latin typeface="Cambria Math" panose="02040503050406030204" pitchFamily="18" charset="0"/>
                            <a:ea typeface="Cambria Math" panose="02040503050406030204" pitchFamily="18" charset="0"/>
                          </a:rPr>
                        </m:ctrlPr>
                      </m:fPr>
                      <m:num>
                        <m:r>
                          <a:rPr lang="en-US" altLang="ja-JP" sz="1800" i="1">
                            <a:solidFill>
                              <a:srgbClr val="0000CC"/>
                            </a:solidFill>
                            <a:latin typeface="Cambria Math" panose="02040503050406030204" pitchFamily="18" charset="0"/>
                            <a:ea typeface="Cambria Math" panose="02040503050406030204" pitchFamily="18" charset="0"/>
                          </a:rPr>
                          <m:t>𝜌</m:t>
                        </m:r>
                      </m:num>
                      <m:den>
                        <m:sSup>
                          <m:sSupPr>
                            <m:ctrlPr>
                              <a:rPr lang="en-US" altLang="ja-JP" sz="1800" b="0" i="1" smtClean="0">
                                <a:solidFill>
                                  <a:srgbClr val="0000CC"/>
                                </a:solidFill>
                                <a:latin typeface="Cambria Math" panose="02040503050406030204" pitchFamily="18" charset="0"/>
                                <a:ea typeface="Cambria Math" panose="02040503050406030204" pitchFamily="18" charset="0"/>
                              </a:rPr>
                            </m:ctrlPr>
                          </m:sSupPr>
                          <m:e>
                            <m:r>
                              <a:rPr lang="en-US" altLang="ja-JP" sz="1800" b="0" i="1" smtClean="0">
                                <a:solidFill>
                                  <a:srgbClr val="0000CC"/>
                                </a:solidFill>
                                <a:latin typeface="Cambria Math" panose="02040503050406030204" pitchFamily="18" charset="0"/>
                                <a:ea typeface="Cambria Math" panose="02040503050406030204" pitchFamily="18" charset="0"/>
                              </a:rPr>
                              <m:t>𝐴</m:t>
                            </m:r>
                          </m:e>
                          <m:sup>
                            <m:r>
                              <a:rPr lang="en-US" altLang="ja-JP" sz="1800" b="0" i="1" smtClean="0">
                                <a:solidFill>
                                  <a:srgbClr val="0000CC"/>
                                </a:solidFill>
                                <a:latin typeface="Cambria Math" panose="02040503050406030204" pitchFamily="18" charset="0"/>
                                <a:ea typeface="Cambria Math" panose="02040503050406030204" pitchFamily="18" charset="0"/>
                              </a:rPr>
                              <m:t>2</m:t>
                            </m:r>
                          </m:sup>
                        </m:sSup>
                      </m:den>
                    </m:f>
                    <m:r>
                      <a:rPr lang="en-US" altLang="ja-JP" sz="1800" b="0" i="1" smtClean="0">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𝑓𝑒𝑒𝑑</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𝑜𝑛𝑐</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oMath>
                </a14:m>
                <a:endParaRPr lang="en-US" altLang="ja-JP" sz="1800" dirty="0"/>
              </a:p>
              <a:p>
                <a:pPr lvl="1"/>
                <a:endParaRPr lang="en-US" altLang="ja-JP" dirty="0"/>
              </a:p>
              <a:p>
                <a:pPr lvl="1"/>
                <a:r>
                  <a:rPr lang="en-US" altLang="ja-JP" dirty="0"/>
                  <a:t>Estimate </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a:rPr lang="en-US" altLang="ja-JP" i="1" smtClean="0">
                            <a:latin typeface="Cambria Math" panose="02040503050406030204" pitchFamily="18" charset="0"/>
                            <a:ea typeface="Cambria Math" panose="02040503050406030204" pitchFamily="18" charset="0"/>
                          </a:rPr>
                          <m:t>𝜌</m:t>
                        </m:r>
                      </m:num>
                      <m:den>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𝐴</m:t>
                            </m:r>
                          </m:e>
                          <m:sup>
                            <m:r>
                              <a:rPr lang="en-US" altLang="ja-JP" b="0" i="1" smtClean="0">
                                <a:latin typeface="Cambria Math" panose="02040503050406030204" pitchFamily="18" charset="0"/>
                                <a:ea typeface="Cambria Math" panose="02040503050406030204" pitchFamily="18" charset="0"/>
                              </a:rPr>
                              <m:t>2</m:t>
                            </m:r>
                          </m:sup>
                        </m:sSup>
                      </m:den>
                    </m:f>
                  </m:oMath>
                </a14:m>
                <a:r>
                  <a:rPr lang="en-US" altLang="ja-JP" dirty="0"/>
                  <a:t> using least squares</a:t>
                </a:r>
                <a:br>
                  <a:rPr lang="en-US" altLang="ja-JP" dirty="0"/>
                </a:br>
                <a:br>
                  <a:rPr lang="en-US" altLang="ja-JP" dirty="0"/>
                </a:br>
                <a:endParaRPr lang="en-US" altLang="ja-JP" dirty="0"/>
              </a:p>
              <a:p>
                <a:pPr lvl="1"/>
                <a:endParaRPr lang="en-US" altLang="ja-JP" dirty="0"/>
              </a:p>
              <a:p>
                <a:pPr lvl="1"/>
                <a:endParaRPr lang="en-US" altLang="ja-JP" dirty="0"/>
              </a:p>
              <a:p>
                <a:pPr marL="341313" lvl="1" indent="0">
                  <a:buNone/>
                </a:pPr>
                <a:endParaRPr lang="en-US" altLang="ja-JP" dirty="0"/>
              </a:p>
            </p:txBody>
          </p:sp>
        </mc:Choice>
        <mc:Fallback xmlns="">
          <p:sp>
            <p:nvSpPr>
              <p:cNvPr id="4" name="テキスト プレースホルダー 3">
                <a:extLst>
                  <a:ext uri="{FF2B5EF4-FFF2-40B4-BE49-F238E27FC236}">
                    <a16:creationId xmlns:a16="http://schemas.microsoft.com/office/drawing/2014/main" id="{C281C86B-3079-4256-9FC4-43B6563AD565}"/>
                  </a:ext>
                </a:extLst>
              </p:cNvPr>
              <p:cNvSpPr>
                <a:spLocks noGrp="1" noRot="1" noChangeAspect="1" noMove="1" noResize="1" noEditPoints="1" noAdjustHandles="1" noChangeArrowheads="1" noChangeShapeType="1" noTextEdit="1"/>
              </p:cNvSpPr>
              <p:nvPr>
                <p:ph type="body" sz="quarter" idx="11"/>
              </p:nvPr>
            </p:nvSpPr>
            <p:spPr>
              <a:xfrm>
                <a:off x="517055" y="1071366"/>
                <a:ext cx="11941645" cy="4985957"/>
              </a:xfrm>
              <a:blipFill>
                <a:blip r:embed="rId2"/>
                <a:stretch>
                  <a:fillRect l="-715" t="-158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4428CF7-F5D3-0C2D-2502-F604EF062D62}"/>
              </a:ext>
            </a:extLst>
          </p:cNvPr>
          <p:cNvPicPr>
            <a:picLocks noChangeAspect="1"/>
          </p:cNvPicPr>
          <p:nvPr/>
        </p:nvPicPr>
        <p:blipFill>
          <a:blip r:embed="rId3"/>
          <a:stretch>
            <a:fillRect/>
          </a:stretch>
        </p:blipFill>
        <p:spPr>
          <a:xfrm>
            <a:off x="736600" y="3429000"/>
            <a:ext cx="3860800" cy="2439670"/>
          </a:xfrm>
          <a:prstGeom prst="rect">
            <a:avLst/>
          </a:prstGeom>
        </p:spPr>
      </p:pic>
      <p:pic>
        <p:nvPicPr>
          <p:cNvPr id="6" name="図 5">
            <a:extLst>
              <a:ext uri="{FF2B5EF4-FFF2-40B4-BE49-F238E27FC236}">
                <a16:creationId xmlns:a16="http://schemas.microsoft.com/office/drawing/2014/main" id="{57777BFB-B85A-A541-64DE-94686D025475}"/>
              </a:ext>
            </a:extLst>
          </p:cNvPr>
          <p:cNvPicPr>
            <a:picLocks noChangeAspect="1"/>
          </p:cNvPicPr>
          <p:nvPr/>
        </p:nvPicPr>
        <p:blipFill>
          <a:blip r:embed="rId4"/>
          <a:stretch>
            <a:fillRect/>
          </a:stretch>
        </p:blipFill>
        <p:spPr>
          <a:xfrm>
            <a:off x="4816945" y="3429000"/>
            <a:ext cx="7105637" cy="2439670"/>
          </a:xfrm>
          <a:prstGeom prst="rect">
            <a:avLst/>
          </a:prstGeom>
        </p:spPr>
      </p:pic>
      <p:sp>
        <p:nvSpPr>
          <p:cNvPr id="7" name="テキスト ボックス 6">
            <a:extLst>
              <a:ext uri="{FF2B5EF4-FFF2-40B4-BE49-F238E27FC236}">
                <a16:creationId xmlns:a16="http://schemas.microsoft.com/office/drawing/2014/main" id="{5BE01C0A-47D2-3287-D7E5-A4E3B43BAD0B}"/>
              </a:ext>
            </a:extLst>
          </p:cNvPr>
          <p:cNvSpPr txBox="1"/>
          <p:nvPr/>
        </p:nvSpPr>
        <p:spPr>
          <a:xfrm>
            <a:off x="2153622" y="5872657"/>
            <a:ext cx="1026756" cy="369332"/>
          </a:xfrm>
          <a:prstGeom prst="rect">
            <a:avLst/>
          </a:prstGeom>
          <a:noFill/>
        </p:spPr>
        <p:txBody>
          <a:bodyPr wrap="none" rtlCol="0">
            <a:spAutoFit/>
          </a:bodyPr>
          <a:lstStyle/>
          <a:p>
            <a:r>
              <a:rPr kumimoji="1" lang="en-US" altLang="ja-JP" dirty="0"/>
              <a:t>LVMWD</a:t>
            </a:r>
            <a:endParaRPr kumimoji="1" lang="ja-JP" altLang="en-US" dirty="0"/>
          </a:p>
        </p:txBody>
      </p:sp>
      <p:sp>
        <p:nvSpPr>
          <p:cNvPr id="9" name="テキスト ボックス 8">
            <a:extLst>
              <a:ext uri="{FF2B5EF4-FFF2-40B4-BE49-F238E27FC236}">
                <a16:creationId xmlns:a16="http://schemas.microsoft.com/office/drawing/2014/main" id="{DC04646C-914A-15E3-B9A0-9320D9D3C56C}"/>
              </a:ext>
            </a:extLst>
          </p:cNvPr>
          <p:cNvSpPr txBox="1"/>
          <p:nvPr/>
        </p:nvSpPr>
        <p:spPr>
          <a:xfrm>
            <a:off x="8209805" y="5778331"/>
            <a:ext cx="915635" cy="369332"/>
          </a:xfrm>
          <a:prstGeom prst="rect">
            <a:avLst/>
          </a:prstGeom>
          <a:noFill/>
        </p:spPr>
        <p:txBody>
          <a:bodyPr wrap="none" rtlCol="0">
            <a:spAutoFit/>
          </a:bodyPr>
          <a:lstStyle/>
          <a:p>
            <a:r>
              <a:rPr kumimoji="1" lang="en-US" altLang="ja-JP" dirty="0"/>
              <a:t>OCWD</a:t>
            </a:r>
            <a:endParaRPr kumimoji="1" lang="ja-JP" altLang="en-US" dirty="0"/>
          </a:p>
        </p:txBody>
      </p:sp>
      <p:sp>
        <p:nvSpPr>
          <p:cNvPr id="11" name="テキスト ボックス 10">
            <a:extLst>
              <a:ext uri="{FF2B5EF4-FFF2-40B4-BE49-F238E27FC236}">
                <a16:creationId xmlns:a16="http://schemas.microsoft.com/office/drawing/2014/main" id="{3240BD68-B7A4-4EEE-883C-B97FD6056673}"/>
              </a:ext>
            </a:extLst>
          </p:cNvPr>
          <p:cNvSpPr txBox="1"/>
          <p:nvPr/>
        </p:nvSpPr>
        <p:spPr>
          <a:xfrm>
            <a:off x="8805788" y="2774032"/>
            <a:ext cx="1210588" cy="369332"/>
          </a:xfrm>
          <a:prstGeom prst="rect">
            <a:avLst/>
          </a:prstGeom>
          <a:noFill/>
        </p:spPr>
        <p:txBody>
          <a:bodyPr wrap="none" rtlCol="0">
            <a:spAutoFit/>
          </a:bodyPr>
          <a:lstStyle/>
          <a:p>
            <a:r>
              <a:rPr kumimoji="1" lang="en-US" altLang="ja-JP" dirty="0"/>
              <a:t>measured</a:t>
            </a:r>
            <a:endParaRPr kumimoji="1" lang="ja-JP" altLang="en-US" dirty="0"/>
          </a:p>
        </p:txBody>
      </p:sp>
      <p:sp>
        <p:nvSpPr>
          <p:cNvPr id="12" name="左中かっこ 11">
            <a:extLst>
              <a:ext uri="{FF2B5EF4-FFF2-40B4-BE49-F238E27FC236}">
                <a16:creationId xmlns:a16="http://schemas.microsoft.com/office/drawing/2014/main" id="{AE6D9F9E-B01A-37FF-1409-0E9384D85C7A}"/>
              </a:ext>
            </a:extLst>
          </p:cNvPr>
          <p:cNvSpPr/>
          <p:nvPr/>
        </p:nvSpPr>
        <p:spPr>
          <a:xfrm rot="16200000">
            <a:off x="9278471" y="798121"/>
            <a:ext cx="289111" cy="361053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C39853E-3516-6639-C31E-43343F79D2F0}"/>
              </a:ext>
            </a:extLst>
          </p:cNvPr>
          <p:cNvSpPr txBox="1"/>
          <p:nvPr/>
        </p:nvSpPr>
        <p:spPr>
          <a:xfrm>
            <a:off x="2959109" y="2707885"/>
            <a:ext cx="1210588" cy="369332"/>
          </a:xfrm>
          <a:prstGeom prst="rect">
            <a:avLst/>
          </a:prstGeom>
          <a:noFill/>
        </p:spPr>
        <p:txBody>
          <a:bodyPr wrap="none" rtlCol="0">
            <a:spAutoFit/>
          </a:bodyPr>
          <a:lstStyle/>
          <a:p>
            <a:r>
              <a:rPr kumimoji="1" lang="en-US" altLang="ja-JP" dirty="0"/>
              <a:t>measured</a:t>
            </a:r>
            <a:endParaRPr kumimoji="1" lang="ja-JP" altLang="en-US" dirty="0"/>
          </a:p>
        </p:txBody>
      </p:sp>
      <p:sp>
        <p:nvSpPr>
          <p:cNvPr id="15" name="左中かっこ 14">
            <a:extLst>
              <a:ext uri="{FF2B5EF4-FFF2-40B4-BE49-F238E27FC236}">
                <a16:creationId xmlns:a16="http://schemas.microsoft.com/office/drawing/2014/main" id="{BBC99F6C-6A45-0263-0DB8-5C8A5319263E}"/>
              </a:ext>
            </a:extLst>
          </p:cNvPr>
          <p:cNvSpPr/>
          <p:nvPr/>
        </p:nvSpPr>
        <p:spPr>
          <a:xfrm rot="16200000">
            <a:off x="3419848" y="329938"/>
            <a:ext cx="289111" cy="444911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ACA6270C-1DAC-0942-B72D-60A12D3B3B5F}"/>
              </a:ext>
            </a:extLst>
          </p:cNvPr>
          <p:cNvSpPr/>
          <p:nvPr/>
        </p:nvSpPr>
        <p:spPr>
          <a:xfrm rot="16200000">
            <a:off x="6905907" y="2448494"/>
            <a:ext cx="208430" cy="21033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A2E6224C-391F-741A-5238-9CEE9249C75C}"/>
              </a:ext>
            </a:extLst>
          </p:cNvPr>
          <p:cNvSpPr txBox="1"/>
          <p:nvPr/>
        </p:nvSpPr>
        <p:spPr>
          <a:xfrm>
            <a:off x="5542642" y="2594016"/>
            <a:ext cx="2938558" cy="646331"/>
          </a:xfrm>
          <a:prstGeom prst="rect">
            <a:avLst/>
          </a:prstGeom>
          <a:noFill/>
        </p:spPr>
        <p:txBody>
          <a:bodyPr wrap="square">
            <a:spAutoFit/>
          </a:bodyPr>
          <a:lstStyle/>
          <a:p>
            <a:pPr algn="ctr"/>
            <a:r>
              <a:rPr kumimoji="1" lang="en-US" altLang="ja-JP" dirty="0"/>
              <a:t>calc</a:t>
            </a:r>
            <a:endParaRPr kumimoji="1" lang="ja-JP" altLang="en-US" dirty="0"/>
          </a:p>
          <a:p>
            <a:pPr algn="ctr"/>
            <a:r>
              <a:rPr lang="en-US" altLang="ja-JP" b="0" i="0" dirty="0">
                <a:solidFill>
                  <a:srgbClr val="202122"/>
                </a:solidFill>
                <a:effectLst/>
                <a:latin typeface="Arial" panose="020B0604020202020204" pitchFamily="34" charset="0"/>
              </a:rPr>
              <a:t>(equation of continuity)</a:t>
            </a:r>
            <a:endParaRPr lang="ja-JP" altLang="en-US" dirty="0"/>
          </a:p>
        </p:txBody>
      </p:sp>
    </p:spTree>
    <p:extLst>
      <p:ext uri="{BB962C8B-B14F-4D97-AF65-F5344CB8AC3E}">
        <p14:creationId xmlns:p14="http://schemas.microsoft.com/office/powerpoint/2010/main" val="75103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DD359-0936-3AFF-F3BB-5CAB6BCD9E65}"/>
              </a:ext>
            </a:extLst>
          </p:cNvPr>
          <p:cNvSpPr>
            <a:spLocks noGrp="1"/>
          </p:cNvSpPr>
          <p:nvPr>
            <p:ph type="title"/>
          </p:nvPr>
        </p:nvSpPr>
        <p:spPr/>
        <p:txBody>
          <a:bodyPr>
            <a:normAutofit/>
          </a:bodyPr>
          <a:lstStyle/>
          <a:p>
            <a:r>
              <a:rPr kumimoji="1" lang="en-US" altLang="ja-JP" dirty="0"/>
              <a:t>Self Introduction</a:t>
            </a:r>
            <a:endParaRPr kumimoji="1" lang="ja-JP" altLang="en-US" dirty="0"/>
          </a:p>
        </p:txBody>
      </p:sp>
      <p:sp>
        <p:nvSpPr>
          <p:cNvPr id="3" name="スライド番号プレースホルダー 2">
            <a:extLst>
              <a:ext uri="{FF2B5EF4-FFF2-40B4-BE49-F238E27FC236}">
                <a16:creationId xmlns:a16="http://schemas.microsoft.com/office/drawing/2014/main" id="{AD4A9C58-3B3E-584E-DBA2-A4C592CD4427}"/>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8ECFFA80-B391-413D-2DA6-64B0770E6383}"/>
              </a:ext>
            </a:extLst>
          </p:cNvPr>
          <p:cNvSpPr>
            <a:spLocks noGrp="1"/>
          </p:cNvSpPr>
          <p:nvPr>
            <p:ph type="body" sz="quarter" idx="11"/>
          </p:nvPr>
        </p:nvSpPr>
        <p:spPr/>
        <p:txBody>
          <a:bodyPr/>
          <a:lstStyle/>
          <a:p>
            <a:r>
              <a:rPr kumimoji="1" lang="en-US" altLang="ja-JP" dirty="0"/>
              <a:t>Name</a:t>
            </a:r>
          </a:p>
          <a:p>
            <a:pPr lvl="1"/>
            <a:r>
              <a:rPr lang="en-US" altLang="ja-JP" dirty="0"/>
              <a:t>Hiroaki Soya</a:t>
            </a:r>
          </a:p>
          <a:p>
            <a:r>
              <a:rPr lang="en-US" altLang="ja-JP" dirty="0"/>
              <a:t>Entering year</a:t>
            </a:r>
          </a:p>
          <a:p>
            <a:pPr lvl="1"/>
            <a:r>
              <a:rPr lang="en-US" altLang="ja-JP" dirty="0"/>
              <a:t>2018</a:t>
            </a:r>
          </a:p>
          <a:p>
            <a:r>
              <a:rPr lang="en-US" altLang="ja-JP" dirty="0"/>
              <a:t>Department</a:t>
            </a:r>
          </a:p>
          <a:p>
            <a:pPr lvl="1"/>
            <a:r>
              <a:rPr lang="en-US" altLang="ja-JP" dirty="0"/>
              <a:t>MK HQ INV Pjt Design Dept. Operational Excellence Gr.</a:t>
            </a:r>
          </a:p>
          <a:p>
            <a:pPr lvl="1"/>
            <a:r>
              <a:rPr lang="en-US" altLang="ja-JP" dirty="0"/>
              <a:t>Supervisor : Kamada-san</a:t>
            </a:r>
          </a:p>
          <a:p>
            <a:r>
              <a:rPr lang="en-US" altLang="ja-JP" dirty="0"/>
              <a:t>Specialty</a:t>
            </a:r>
          </a:p>
          <a:p>
            <a:pPr lvl="1"/>
            <a:r>
              <a:rPr lang="en-US" altLang="ja-JP" dirty="0"/>
              <a:t>Control Engineering</a:t>
            </a:r>
          </a:p>
          <a:p>
            <a:endParaRPr kumimoji="1" lang="ja-JP" altLang="en-US" dirty="0"/>
          </a:p>
        </p:txBody>
      </p:sp>
      <p:pic>
        <p:nvPicPr>
          <p:cNvPr id="6" name="図 5">
            <a:extLst>
              <a:ext uri="{FF2B5EF4-FFF2-40B4-BE49-F238E27FC236}">
                <a16:creationId xmlns:a16="http://schemas.microsoft.com/office/drawing/2014/main" id="{C23AE51D-ED38-BAB2-5835-7623C9CABB8B}"/>
              </a:ext>
            </a:extLst>
          </p:cNvPr>
          <p:cNvPicPr>
            <a:picLocks noChangeAspect="1"/>
          </p:cNvPicPr>
          <p:nvPr/>
        </p:nvPicPr>
        <p:blipFill>
          <a:blip r:embed="rId2"/>
          <a:stretch>
            <a:fillRect/>
          </a:stretch>
        </p:blipFill>
        <p:spPr>
          <a:xfrm>
            <a:off x="7887540" y="1204157"/>
            <a:ext cx="2333625" cy="2295525"/>
          </a:xfrm>
          <a:prstGeom prst="rect">
            <a:avLst/>
          </a:prstGeom>
        </p:spPr>
      </p:pic>
    </p:spTree>
    <p:extLst>
      <p:ext uri="{BB962C8B-B14F-4D97-AF65-F5344CB8AC3E}">
        <p14:creationId xmlns:p14="http://schemas.microsoft.com/office/powerpoint/2010/main" val="18785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a:xfrm>
                <a:off x="517055" y="1071366"/>
                <a:ext cx="11941645" cy="4985957"/>
              </a:xfrm>
            </p:spPr>
            <p:txBody>
              <a:bodyPr/>
              <a:lstStyle/>
              <a:p>
                <a:r>
                  <a:rPr lang="en-US" altLang="ja-JP" dirty="0"/>
                  <a:t>Step2 : Calculate </a:t>
                </a:r>
                <a14:m>
                  <m:oMath xmlns:m="http://schemas.openxmlformats.org/officeDocument/2006/math">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𝑅</m:t>
                        </m:r>
                      </m:e>
                      <m:sub>
                        <m:r>
                          <a:rPr lang="en-US" altLang="ja-JP" i="1">
                            <a:solidFill>
                              <a:srgbClr val="FF0000"/>
                            </a:solidFill>
                            <a:latin typeface="Cambria Math" panose="02040503050406030204" pitchFamily="18" charset="0"/>
                            <a:ea typeface="Cambria Math" panose="02040503050406030204" pitchFamily="18" charset="0"/>
                          </a:rPr>
                          <m:t>𝑅𝑂</m:t>
                        </m:r>
                      </m:sub>
                    </m:sSub>
                    <m:r>
                      <a:rPr lang="en-US" altLang="ja-JP" i="1">
                        <a:solidFill>
                          <a:srgbClr val="FF0000"/>
                        </a:solidFill>
                        <a:latin typeface="Cambria Math" panose="02040503050406030204" pitchFamily="18" charset="0"/>
                        <a:ea typeface="Cambria Math" panose="02040503050406030204" pitchFamily="18" charset="0"/>
                      </a:rPr>
                      <m:t> </m:t>
                    </m:r>
                  </m:oMath>
                </a14:m>
                <a:endParaRPr lang="en-US" altLang="ja-JP" dirty="0"/>
              </a:p>
              <a:p>
                <a:pPr lvl="1"/>
                <a:r>
                  <a:rPr lang="en-US" altLang="ja-JP" dirty="0"/>
                  <a:t>Calculate </a:t>
                </a:r>
                <a14:m>
                  <m:oMath xmlns:m="http://schemas.openxmlformats.org/officeDocument/2006/math">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𝑅</m:t>
                        </m:r>
                      </m:e>
                      <m:sub>
                        <m:r>
                          <a:rPr lang="en-US" altLang="ja-JP" i="1">
                            <a:solidFill>
                              <a:srgbClr val="FF0000"/>
                            </a:solidFill>
                            <a:latin typeface="Cambria Math" panose="02040503050406030204" pitchFamily="18" charset="0"/>
                            <a:ea typeface="Cambria Math" panose="02040503050406030204" pitchFamily="18" charset="0"/>
                          </a:rPr>
                          <m:t>𝑅𝑂</m:t>
                        </m:r>
                      </m:sub>
                    </m:sSub>
                    <m:r>
                      <a:rPr lang="en-US" altLang="ja-JP" i="1">
                        <a:solidFill>
                          <a:srgbClr val="FF0000"/>
                        </a:solidFill>
                        <a:latin typeface="Cambria Math" panose="02040503050406030204" pitchFamily="18" charset="0"/>
                        <a:ea typeface="Cambria Math" panose="02040503050406030204" pitchFamily="18" charset="0"/>
                      </a:rPr>
                      <m:t> </m:t>
                    </m:r>
                  </m:oMath>
                </a14:m>
                <a:r>
                  <a:rPr lang="en-US" altLang="ja-JP" dirty="0"/>
                  <a:t>using </a:t>
                </a:r>
                <a14:m>
                  <m:oMath xmlns:m="http://schemas.openxmlformats.org/officeDocument/2006/math">
                    <m:f>
                      <m:fPr>
                        <m:ctrlPr>
                          <a:rPr lang="en-US" altLang="ja-JP" b="0" i="1" smtClean="0">
                            <a:solidFill>
                              <a:srgbClr val="0000CC"/>
                            </a:solidFill>
                            <a:latin typeface="Cambria Math" panose="02040503050406030204" pitchFamily="18" charset="0"/>
                            <a:ea typeface="Cambria Math" panose="02040503050406030204" pitchFamily="18" charset="0"/>
                          </a:rPr>
                        </m:ctrlPr>
                      </m:fPr>
                      <m:num>
                        <m:r>
                          <a:rPr lang="en-US" altLang="ja-JP" i="1" smtClean="0">
                            <a:solidFill>
                              <a:srgbClr val="0000CC"/>
                            </a:solidFill>
                            <a:latin typeface="Cambria Math" panose="02040503050406030204" pitchFamily="18" charset="0"/>
                            <a:ea typeface="Cambria Math" panose="02040503050406030204" pitchFamily="18" charset="0"/>
                          </a:rPr>
                          <m:t>𝜌</m:t>
                        </m:r>
                      </m:num>
                      <m:den>
                        <m:sSup>
                          <m:sSupPr>
                            <m:ctrlPr>
                              <a:rPr lang="en-US" altLang="ja-JP" b="0" i="1" smtClean="0">
                                <a:solidFill>
                                  <a:srgbClr val="0000CC"/>
                                </a:solidFill>
                                <a:latin typeface="Cambria Math" panose="02040503050406030204" pitchFamily="18" charset="0"/>
                                <a:ea typeface="Cambria Math" panose="02040503050406030204" pitchFamily="18" charset="0"/>
                              </a:rPr>
                            </m:ctrlPr>
                          </m:sSupPr>
                          <m:e>
                            <m:r>
                              <a:rPr lang="en-US" altLang="ja-JP" b="0" i="1" smtClean="0">
                                <a:solidFill>
                                  <a:srgbClr val="0000CC"/>
                                </a:solidFill>
                                <a:latin typeface="Cambria Math" panose="02040503050406030204" pitchFamily="18" charset="0"/>
                                <a:ea typeface="Cambria Math" panose="02040503050406030204" pitchFamily="18" charset="0"/>
                              </a:rPr>
                              <m:t>𝐴</m:t>
                            </m:r>
                          </m:e>
                          <m:sup>
                            <m:r>
                              <a:rPr lang="en-US" altLang="ja-JP" b="0" i="1" smtClean="0">
                                <a:solidFill>
                                  <a:srgbClr val="0000CC"/>
                                </a:solidFill>
                                <a:latin typeface="Cambria Math" panose="02040503050406030204" pitchFamily="18" charset="0"/>
                                <a:ea typeface="Cambria Math" panose="02040503050406030204" pitchFamily="18" charset="0"/>
                              </a:rPr>
                              <m:t>2</m:t>
                            </m:r>
                          </m:sup>
                        </m:sSup>
                      </m:den>
                    </m:f>
                  </m:oMath>
                </a14:m>
                <a:br>
                  <a:rPr lang="en-US" altLang="ja-JP" dirty="0"/>
                </a:br>
                <a14:m>
                  <m:oMath xmlns:m="http://schemas.openxmlformats.org/officeDocument/2006/math">
                    <m:sSub>
                      <m:sSubPr>
                        <m:ctrlPr>
                          <a:rPr lang="en-US" altLang="ja-JP" sz="1800" i="1">
                            <a:solidFill>
                              <a:srgbClr val="FF0000"/>
                            </a:solidFill>
                            <a:latin typeface="Cambria Math" panose="02040503050406030204" pitchFamily="18" charset="0"/>
                            <a:ea typeface="Cambria Math" panose="02040503050406030204" pitchFamily="18" charset="0"/>
                          </a:rPr>
                        </m:ctrlPr>
                      </m:sSubPr>
                      <m:e>
                        <m:r>
                          <a:rPr lang="en-US" altLang="ja-JP" sz="1800" i="1">
                            <a:solidFill>
                              <a:srgbClr val="FF0000"/>
                            </a:solidFill>
                            <a:latin typeface="Cambria Math" panose="02040503050406030204" pitchFamily="18" charset="0"/>
                            <a:ea typeface="Cambria Math" panose="02040503050406030204" pitchFamily="18" charset="0"/>
                          </a:rPr>
                          <m:t>𝑅</m:t>
                        </m:r>
                      </m:e>
                      <m:sub>
                        <m:r>
                          <a:rPr lang="en-US" altLang="ja-JP" sz="1800" i="1">
                            <a:solidFill>
                              <a:srgbClr val="FF0000"/>
                            </a:solidFill>
                            <a:latin typeface="Cambria Math" panose="02040503050406030204" pitchFamily="18" charset="0"/>
                            <a:ea typeface="Cambria Math" panose="02040503050406030204" pitchFamily="18" charset="0"/>
                          </a:rPr>
                          <m:t>𝑅𝑂</m:t>
                        </m:r>
                      </m:sub>
                    </m:sSub>
                    <m:r>
                      <a:rPr lang="en-US" altLang="ja-JP" sz="1800" b="0" i="1" smtClean="0">
                        <a:solidFill>
                          <a:schemeClr val="tx1"/>
                        </a:solidFill>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f>
                      <m:fPr>
                        <m:ctrlPr>
                          <a:rPr lang="en-US" altLang="ja-JP" sz="1800" i="1" smtClean="0">
                            <a:solidFill>
                              <a:srgbClr val="0000CC"/>
                            </a:solidFill>
                            <a:latin typeface="Cambria Math" panose="02040503050406030204" pitchFamily="18" charset="0"/>
                            <a:ea typeface="Cambria Math" panose="02040503050406030204" pitchFamily="18" charset="0"/>
                          </a:rPr>
                        </m:ctrlPr>
                      </m:fPr>
                      <m:num>
                        <m:r>
                          <a:rPr lang="en-US" altLang="ja-JP" sz="1800" i="1">
                            <a:solidFill>
                              <a:srgbClr val="0000CC"/>
                            </a:solidFill>
                            <a:latin typeface="Cambria Math" panose="02040503050406030204" pitchFamily="18" charset="0"/>
                            <a:ea typeface="Cambria Math" panose="02040503050406030204" pitchFamily="18" charset="0"/>
                          </a:rPr>
                          <m:t>𝜌</m:t>
                        </m:r>
                      </m:num>
                      <m:den>
                        <m:sSup>
                          <m:sSupPr>
                            <m:ctrlPr>
                              <a:rPr lang="en-US" altLang="ja-JP" sz="1800" i="1">
                                <a:solidFill>
                                  <a:srgbClr val="0000CC"/>
                                </a:solidFill>
                                <a:latin typeface="Cambria Math" panose="02040503050406030204" pitchFamily="18" charset="0"/>
                                <a:ea typeface="Cambria Math" panose="02040503050406030204" pitchFamily="18" charset="0"/>
                              </a:rPr>
                            </m:ctrlPr>
                          </m:sSupPr>
                          <m:e>
                            <m:r>
                              <a:rPr lang="en-US" altLang="ja-JP" sz="1800" i="1">
                                <a:solidFill>
                                  <a:srgbClr val="0000CC"/>
                                </a:solidFill>
                                <a:latin typeface="Cambria Math" panose="02040503050406030204" pitchFamily="18" charset="0"/>
                                <a:ea typeface="Cambria Math" panose="02040503050406030204" pitchFamily="18" charset="0"/>
                              </a:rPr>
                              <m:t>𝐴</m:t>
                            </m:r>
                          </m:e>
                          <m:sup>
                            <m:r>
                              <a:rPr lang="en-US" altLang="ja-JP" sz="1800" i="1">
                                <a:solidFill>
                                  <a:srgbClr val="0000CC"/>
                                </a:solidFill>
                                <a:latin typeface="Cambria Math" panose="02040503050406030204" pitchFamily="18" charset="0"/>
                                <a:ea typeface="Cambria Math" panose="02040503050406030204" pitchFamily="18" charset="0"/>
                              </a:rPr>
                              <m:t>2</m:t>
                            </m:r>
                          </m:sup>
                        </m:sSup>
                      </m:den>
                    </m:f>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𝑓𝑒𝑒𝑑</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rPr>
                          <m:t>𝑝𝑒𝑟𝑚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rPr>
                          <m:t>𝑝𝑒𝑟𝑚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rPr>
                          <m:t>𝑝𝑒𝑟𝑚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ea typeface="Cambria Math" panose="02040503050406030204" pitchFamily="18" charset="0"/>
                          </a:rPr>
                          <m:t>𝑐𝑜𝑛𝑐</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1,</m:t>
                            </m:r>
                            <m:r>
                              <a:rPr lang="en-US" altLang="ja-JP" sz="1800" i="1">
                                <a:latin typeface="Cambria Math" panose="02040503050406030204" pitchFamily="18" charset="0"/>
                              </a:rPr>
                              <m:t>𝑓𝑒𝑒𝑑</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1,</m:t>
                            </m:r>
                            <m:r>
                              <a:rPr lang="en-US" altLang="ja-JP" sz="1800" i="1">
                                <a:latin typeface="Cambria Math" panose="02040503050406030204" pitchFamily="18" charset="0"/>
                              </a:rPr>
                              <m:t>𝑝𝑒𝑟𝑚</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2,</m:t>
                            </m:r>
                            <m:r>
                              <a:rPr lang="en-US" altLang="ja-JP" sz="1800" i="1">
                                <a:latin typeface="Cambria Math" panose="02040503050406030204" pitchFamily="18" charset="0"/>
                              </a:rPr>
                              <m:t>𝑝𝑒𝑟𝑚</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3,</m:t>
                            </m:r>
                            <m:r>
                              <a:rPr lang="en-US" altLang="ja-JP" sz="1800" i="1">
                                <a:latin typeface="Cambria Math" panose="02040503050406030204" pitchFamily="18" charset="0"/>
                              </a:rPr>
                              <m:t>𝑝𝑒𝑟𝑚</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3,</m:t>
                            </m:r>
                            <m:r>
                              <a:rPr lang="en-US" altLang="ja-JP" sz="1800" i="1">
                                <a:latin typeface="Cambria Math" panose="02040503050406030204" pitchFamily="18" charset="0"/>
                              </a:rPr>
                              <m:t>𝑐𝑜𝑛𝑐</m:t>
                            </m:r>
                          </m:sub>
                        </m:sSub>
                      </m:e>
                    </m:d>
                  </m:oMath>
                </a14:m>
                <a:endParaRPr lang="en-US" altLang="ja-JP" sz="1800" dirty="0"/>
              </a:p>
              <a:p>
                <a:pPr lvl="1"/>
                <a:endParaRPr lang="en-US" altLang="ja-JP" dirty="0"/>
              </a:p>
              <a:p>
                <a:pPr lvl="1"/>
                <a:r>
                  <a:rPr lang="en-US" altLang="ja-JP" dirty="0"/>
                  <a:t>Normalize </a:t>
                </a:r>
                <a14:m>
                  <m:oMath xmlns:m="http://schemas.openxmlformats.org/officeDocument/2006/math">
                    <m:sSub>
                      <m:sSubPr>
                        <m:ctrlPr>
                          <a:rPr lang="en-US" altLang="ja-JP" sz="2000" i="1" smtClean="0">
                            <a:solidFill>
                              <a:srgbClr val="FF0000"/>
                            </a:solidFill>
                            <a:latin typeface="Cambria Math" panose="02040503050406030204" pitchFamily="18" charset="0"/>
                            <a:ea typeface="Cambria Math" panose="02040503050406030204" pitchFamily="18" charset="0"/>
                          </a:rPr>
                        </m:ctrlPr>
                      </m:sSubPr>
                      <m:e>
                        <m:r>
                          <a:rPr lang="en-US" altLang="ja-JP" sz="2000" i="1">
                            <a:solidFill>
                              <a:srgbClr val="FF0000"/>
                            </a:solidFill>
                            <a:latin typeface="Cambria Math" panose="02040503050406030204" pitchFamily="18" charset="0"/>
                            <a:ea typeface="Cambria Math" panose="02040503050406030204" pitchFamily="18" charset="0"/>
                          </a:rPr>
                          <m:t>𝑅</m:t>
                        </m:r>
                      </m:e>
                      <m:sub>
                        <m:r>
                          <a:rPr lang="en-US" altLang="ja-JP" sz="2000" i="1">
                            <a:solidFill>
                              <a:srgbClr val="FF0000"/>
                            </a:solidFill>
                            <a:latin typeface="Cambria Math" panose="02040503050406030204" pitchFamily="18" charset="0"/>
                            <a:ea typeface="Cambria Math" panose="02040503050406030204" pitchFamily="18" charset="0"/>
                          </a:rPr>
                          <m:t>𝑅𝑂</m:t>
                        </m:r>
                      </m:sub>
                    </m:sSub>
                  </m:oMath>
                </a14:m>
                <a:r>
                  <a:rPr lang="en-US" altLang="ja-JP" dirty="0"/>
                  <a:t> into 0-1</a:t>
                </a:r>
                <a:br>
                  <a:rPr lang="en-US" altLang="ja-JP" dirty="0"/>
                </a:br>
                <a:br>
                  <a:rPr lang="en-US" altLang="ja-JP" dirty="0"/>
                </a:br>
                <a:endParaRPr lang="en-US" altLang="ja-JP" dirty="0"/>
              </a:p>
              <a:p>
                <a:pPr lvl="1"/>
                <a:endParaRPr lang="en-US" altLang="ja-JP" dirty="0"/>
              </a:p>
              <a:p>
                <a:pPr lvl="1"/>
                <a:endParaRPr lang="en-US" altLang="ja-JP" dirty="0"/>
              </a:p>
              <a:p>
                <a:pPr marL="341313" lvl="1" indent="0">
                  <a:buNone/>
                </a:pPr>
                <a:endParaRPr lang="en-US" altLang="ja-JP" dirty="0"/>
              </a:p>
            </p:txBody>
          </p:sp>
        </mc:Choice>
        <mc:Fallback xmlns="">
          <p:sp>
            <p:nvSpPr>
              <p:cNvPr id="4" name="テキスト プレースホルダー 3">
                <a:extLst>
                  <a:ext uri="{FF2B5EF4-FFF2-40B4-BE49-F238E27FC236}">
                    <a16:creationId xmlns:a16="http://schemas.microsoft.com/office/drawing/2014/main" id="{C281C86B-3079-4256-9FC4-43B6563AD565}"/>
                  </a:ext>
                </a:extLst>
              </p:cNvPr>
              <p:cNvSpPr>
                <a:spLocks noGrp="1" noRot="1" noChangeAspect="1" noMove="1" noResize="1" noEditPoints="1" noAdjustHandles="1" noChangeArrowheads="1" noChangeShapeType="1" noTextEdit="1"/>
              </p:cNvSpPr>
              <p:nvPr>
                <p:ph type="body" sz="quarter" idx="11"/>
              </p:nvPr>
            </p:nvSpPr>
            <p:spPr>
              <a:xfrm>
                <a:off x="517055" y="1071366"/>
                <a:ext cx="11941645" cy="4985957"/>
              </a:xfrm>
              <a:blipFill>
                <a:blip r:embed="rId2"/>
                <a:stretch>
                  <a:fillRect l="-715" t="-158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8CFEBB77-7C6B-4C0F-610E-C0E3AFD995CB}"/>
              </a:ext>
            </a:extLst>
          </p:cNvPr>
          <p:cNvPicPr>
            <a:picLocks noChangeAspect="1"/>
          </p:cNvPicPr>
          <p:nvPr/>
        </p:nvPicPr>
        <p:blipFill>
          <a:blip r:embed="rId3"/>
          <a:stretch>
            <a:fillRect/>
          </a:stretch>
        </p:blipFill>
        <p:spPr>
          <a:xfrm>
            <a:off x="3065930" y="3467203"/>
            <a:ext cx="6425342" cy="2701774"/>
          </a:xfrm>
          <a:prstGeom prst="rect">
            <a:avLst/>
          </a:prstGeom>
        </p:spPr>
      </p:pic>
      <p:sp>
        <p:nvSpPr>
          <p:cNvPr id="6" name="テキスト ボックス 5">
            <a:extLst>
              <a:ext uri="{FF2B5EF4-FFF2-40B4-BE49-F238E27FC236}">
                <a16:creationId xmlns:a16="http://schemas.microsoft.com/office/drawing/2014/main" id="{459FD839-1BDE-7ED7-A1CB-83A89A456643}"/>
              </a:ext>
            </a:extLst>
          </p:cNvPr>
          <p:cNvSpPr txBox="1"/>
          <p:nvPr/>
        </p:nvSpPr>
        <p:spPr>
          <a:xfrm>
            <a:off x="1551890" y="2762909"/>
            <a:ext cx="1184940" cy="369332"/>
          </a:xfrm>
          <a:prstGeom prst="rect">
            <a:avLst/>
          </a:prstGeom>
          <a:noFill/>
        </p:spPr>
        <p:txBody>
          <a:bodyPr wrap="none" rtlCol="0">
            <a:spAutoFit/>
          </a:bodyPr>
          <a:lstStyle/>
          <a:p>
            <a:r>
              <a:rPr kumimoji="1" lang="en-US" altLang="ja-JP" dirty="0"/>
              <a:t>estimated</a:t>
            </a:r>
            <a:endParaRPr kumimoji="1" lang="ja-JP" altLang="en-US" dirty="0"/>
          </a:p>
        </p:txBody>
      </p:sp>
      <p:sp>
        <p:nvSpPr>
          <p:cNvPr id="7" name="テキスト ボックス 6">
            <a:extLst>
              <a:ext uri="{FF2B5EF4-FFF2-40B4-BE49-F238E27FC236}">
                <a16:creationId xmlns:a16="http://schemas.microsoft.com/office/drawing/2014/main" id="{7F720D31-BC00-AC34-956D-04A3278A04DE}"/>
              </a:ext>
            </a:extLst>
          </p:cNvPr>
          <p:cNvSpPr txBox="1"/>
          <p:nvPr/>
        </p:nvSpPr>
        <p:spPr>
          <a:xfrm>
            <a:off x="6353407" y="2762909"/>
            <a:ext cx="1903085" cy="369332"/>
          </a:xfrm>
          <a:prstGeom prst="rect">
            <a:avLst/>
          </a:prstGeom>
          <a:noFill/>
        </p:spPr>
        <p:txBody>
          <a:bodyPr wrap="none" rtlCol="0">
            <a:spAutoFit/>
          </a:bodyPr>
          <a:lstStyle/>
          <a:p>
            <a:r>
              <a:rPr kumimoji="1" lang="en-US" altLang="ja-JP" dirty="0"/>
              <a:t>calc &amp; measured</a:t>
            </a:r>
            <a:endParaRPr kumimoji="1" lang="ja-JP" altLang="en-US" dirty="0"/>
          </a:p>
        </p:txBody>
      </p:sp>
      <p:sp>
        <p:nvSpPr>
          <p:cNvPr id="9" name="左中かっこ 8">
            <a:extLst>
              <a:ext uri="{FF2B5EF4-FFF2-40B4-BE49-F238E27FC236}">
                <a16:creationId xmlns:a16="http://schemas.microsoft.com/office/drawing/2014/main" id="{65E79D82-936C-4B49-1024-95C2CF62D54A}"/>
              </a:ext>
            </a:extLst>
          </p:cNvPr>
          <p:cNvSpPr/>
          <p:nvPr/>
        </p:nvSpPr>
        <p:spPr>
          <a:xfrm rot="16200000">
            <a:off x="7094667" y="-2143020"/>
            <a:ext cx="289111" cy="953711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5D961BB-4214-9388-CB90-79D894AADFF1}"/>
              </a:ext>
            </a:extLst>
          </p:cNvPr>
          <p:cNvSpPr/>
          <p:nvPr/>
        </p:nvSpPr>
        <p:spPr>
          <a:xfrm rot="16200000">
            <a:off x="2020699" y="2587602"/>
            <a:ext cx="208430" cy="21033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75032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A5A39-2550-6061-3F81-0BA8928DAA31}"/>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lang="en-US" altLang="ja-JP" dirty="0"/>
            </a:br>
            <a:r>
              <a:rPr lang="en-US" altLang="ja-JP" dirty="0"/>
              <a:t>Future Works</a:t>
            </a:r>
            <a:endParaRPr kumimoji="1" lang="ja-JP" altLang="en-US" dirty="0"/>
          </a:p>
        </p:txBody>
      </p:sp>
      <p:sp>
        <p:nvSpPr>
          <p:cNvPr id="3" name="スライド番号プレースホルダー 2">
            <a:extLst>
              <a:ext uri="{FF2B5EF4-FFF2-40B4-BE49-F238E27FC236}">
                <a16:creationId xmlns:a16="http://schemas.microsoft.com/office/drawing/2014/main" id="{9C796C0E-4E17-A3B3-C4B3-C80C115A9035}"/>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A10A48EC-A72E-9A67-0C4D-CC07CA66C8F6}"/>
                  </a:ext>
                </a:extLst>
              </p:cNvPr>
              <p:cNvSpPr>
                <a:spLocks noGrp="1"/>
              </p:cNvSpPr>
              <p:nvPr>
                <p:ph type="body" sz="quarter" idx="11"/>
              </p:nvPr>
            </p:nvSpPr>
            <p:spPr/>
            <p:txBody>
              <a:bodyPr/>
              <a:lstStyle/>
              <a:p>
                <a:r>
                  <a:rPr kumimoji="1" lang="en-US" altLang="ja-JP" dirty="0"/>
                  <a:t>Modeling Dynamics</a:t>
                </a:r>
              </a:p>
              <a:p>
                <a:pPr lvl="1"/>
                <a:r>
                  <a:rPr lang="en-US" altLang="ja-JP" dirty="0"/>
                  <a:t>including the followings in Bernoulli's principle </a:t>
                </a:r>
              </a:p>
              <a:p>
                <a:pPr lvl="2"/>
                <a:r>
                  <a:rPr kumimoji="1" lang="en-US" altLang="ja-JP" dirty="0"/>
                  <a:t>Buster Pump</a:t>
                </a:r>
                <a:r>
                  <a:rPr lang="ja-JP" altLang="en-US" dirty="0"/>
                  <a:t> </a:t>
                </a:r>
                <a:endParaRPr kumimoji="1" lang="en-US" altLang="ja-JP" dirty="0"/>
              </a:p>
              <a:p>
                <a:pPr lvl="2"/>
                <a:r>
                  <a:rPr kumimoji="1" lang="en-US" altLang="ja-JP" dirty="0"/>
                  <a:t>fluid of mass at each pipes</a:t>
                </a:r>
              </a:p>
              <a:p>
                <a:pPr lvl="1"/>
                <a:r>
                  <a:rPr kumimoji="1" lang="en-US" altLang="ja-JP" dirty="0"/>
                  <a:t>Focus to 1</a:t>
                </a:r>
                <a:r>
                  <a:rPr kumimoji="1" lang="en-US" altLang="ja-JP" baseline="30000" dirty="0"/>
                  <a:t>st</a:t>
                </a:r>
                <a:r>
                  <a:rPr kumimoji="1" lang="en-US" altLang="ja-JP" dirty="0"/>
                  <a:t> stage RO membrane</a:t>
                </a:r>
              </a:p>
              <a:p>
                <a:endParaRPr lang="en-US" altLang="ja-JP" dirty="0"/>
              </a:p>
              <a:p>
                <a:r>
                  <a:rPr lang="en-US" altLang="ja-JP" dirty="0"/>
                  <a:t>Estimation</a:t>
                </a:r>
              </a:p>
              <a:p>
                <a:pPr lvl="1"/>
                <a:r>
                  <a:rPr kumimoji="1" lang="en-US" altLang="ja-JP" dirty="0"/>
                  <a:t>Using conductivity as a factor to estimate density ρ</a:t>
                </a:r>
              </a:p>
              <a:p>
                <a:endParaRPr lang="en-US" altLang="ja-JP" dirty="0"/>
              </a:p>
              <a:p>
                <a:r>
                  <a:rPr kumimoji="1" lang="en-US" altLang="ja-JP" dirty="0"/>
                  <a:t>SV</a:t>
                </a:r>
                <a:r>
                  <a:rPr lang="ja-JP" altLang="en-US" dirty="0"/>
                  <a:t> </a:t>
                </a:r>
                <a:r>
                  <a:rPr lang="en-US" altLang="ja-JP" dirty="0"/>
                  <a:t>vs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𝑹</m:t>
                        </m:r>
                      </m:e>
                      <m:sub>
                        <m:r>
                          <a:rPr lang="en-US" altLang="ja-JP" b="1" i="1" smtClean="0">
                            <a:latin typeface="Cambria Math" panose="02040503050406030204" pitchFamily="18" charset="0"/>
                          </a:rPr>
                          <m:t>𝑹𝑶</m:t>
                        </m:r>
                      </m:sub>
                    </m:sSub>
                  </m:oMath>
                </a14:m>
                <a:endParaRPr kumimoji="1" lang="en-US" altLang="ja-JP" dirty="0"/>
              </a:p>
              <a:p>
                <a:pPr lvl="1"/>
                <a:r>
                  <a:rPr kumimoji="1" lang="en-US" altLang="ja-JP" dirty="0"/>
                  <a:t>Formulating the relationship between the estimated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𝑅𝑂</m:t>
                        </m:r>
                      </m:sub>
                    </m:sSub>
                  </m:oMath>
                </a14:m>
                <a:r>
                  <a:rPr kumimoji="1" lang="en-US" altLang="ja-JP" dirty="0"/>
                  <a:t> and the input of chlorine(SV)</a:t>
                </a:r>
                <a:br>
                  <a:rPr kumimoji="1" lang="en-US" altLang="ja-JP" dirty="0"/>
                </a:br>
                <a:r>
                  <a:rPr kumimoji="1" lang="en-US" altLang="ja-JP" dirty="0"/>
                  <a:t>in order to optimize operation.</a:t>
                </a:r>
              </a:p>
              <a:p>
                <a:endParaRPr kumimoji="1" lang="ja-JP" altLang="en-US" dirty="0"/>
              </a:p>
            </p:txBody>
          </p:sp>
        </mc:Choice>
        <mc:Fallback xmlns="">
          <p:sp>
            <p:nvSpPr>
              <p:cNvPr id="4" name="テキスト プレースホルダー 3">
                <a:extLst>
                  <a:ext uri="{FF2B5EF4-FFF2-40B4-BE49-F238E27FC236}">
                    <a16:creationId xmlns:a16="http://schemas.microsoft.com/office/drawing/2014/main" id="{A10A48EC-A72E-9A67-0C4D-CC07CA66C8F6}"/>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753" t="-1589" b="-146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3E10E66D-509E-E9E1-3B2D-CA70CF192D57}"/>
              </a:ext>
            </a:extLst>
          </p:cNvPr>
          <p:cNvPicPr>
            <a:picLocks noChangeAspect="1"/>
          </p:cNvPicPr>
          <p:nvPr/>
        </p:nvPicPr>
        <p:blipFill>
          <a:blip r:embed="rId3"/>
          <a:stretch>
            <a:fillRect/>
          </a:stretch>
        </p:blipFill>
        <p:spPr>
          <a:xfrm>
            <a:off x="6434945" y="772339"/>
            <a:ext cx="5322165" cy="2451764"/>
          </a:xfrm>
          <a:prstGeom prst="rect">
            <a:avLst/>
          </a:prstGeom>
        </p:spPr>
      </p:pic>
    </p:spTree>
    <p:extLst>
      <p:ext uri="{BB962C8B-B14F-4D97-AF65-F5344CB8AC3E}">
        <p14:creationId xmlns:p14="http://schemas.microsoft.com/office/powerpoint/2010/main" val="371594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22</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solidFill>
                  <a:schemeClr val="bg1">
                    <a:lumMod val="50000"/>
                  </a:schemeClr>
                </a:solidFill>
              </a:rPr>
              <a:t>RO Permeate Water Quality Prediction</a:t>
            </a:r>
          </a:p>
          <a:p>
            <a:r>
              <a:rPr kumimoji="1" lang="en-US" altLang="ja-JP" dirty="0">
                <a:solidFill>
                  <a:schemeClr val="bg1">
                    <a:lumMod val="50000"/>
                  </a:schemeClr>
                </a:solidFill>
              </a:rPr>
              <a:t>RO Membrane Fouling Modeling</a:t>
            </a:r>
          </a:p>
          <a:p>
            <a:r>
              <a:rPr lang="en-US" altLang="ja-JP" dirty="0"/>
              <a:t>RO Optimization Concept</a:t>
            </a:r>
          </a:p>
          <a:p>
            <a:r>
              <a:rPr lang="en-US" altLang="ja-JP" dirty="0">
                <a:solidFill>
                  <a:schemeClr val="bg1">
                    <a:lumMod val="50000"/>
                  </a:schemeClr>
                </a:solidFill>
              </a:rPr>
              <a:t>Q&amp;A / Discussion</a:t>
            </a:r>
            <a:endParaRPr kumimoji="1" lang="ja-JP" altLang="en-US" dirty="0">
              <a:solidFill>
                <a:schemeClr val="bg1">
                  <a:lumMod val="50000"/>
                </a:schemeClr>
              </a:solidFill>
            </a:endParaRPr>
          </a:p>
        </p:txBody>
      </p:sp>
    </p:spTree>
    <p:extLst>
      <p:ext uri="{BB962C8B-B14F-4D97-AF65-F5344CB8AC3E}">
        <p14:creationId xmlns:p14="http://schemas.microsoft.com/office/powerpoint/2010/main" val="267779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Scheduling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5371"/>
            <a:ext cx="11341887" cy="600165"/>
          </a:xfrm>
        </p:spPr>
        <p:txBody>
          <a:bodyPr/>
          <a:lstStyle/>
          <a:p>
            <a:r>
              <a:rPr lang="en-US" altLang="ja-JP" dirty="0"/>
              <a:t>RO optimization problem is formulated into scheduling optimization. </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p:sp>
        <p:nvSpPr>
          <p:cNvPr id="2" name="フローチャート: 準備 1">
            <a:extLst>
              <a:ext uri="{FF2B5EF4-FFF2-40B4-BE49-F238E27FC236}">
                <a16:creationId xmlns:a16="http://schemas.microsoft.com/office/drawing/2014/main" id="{5B82540B-B7AD-FC9E-7429-DEC7CC343C98}"/>
              </a:ext>
            </a:extLst>
          </p:cNvPr>
          <p:cNvSpPr/>
          <p:nvPr/>
        </p:nvSpPr>
        <p:spPr>
          <a:xfrm>
            <a:off x="1296316" y="379434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p:txBody>
      </p:sp>
      <p:sp>
        <p:nvSpPr>
          <p:cNvPr id="4" name="フローチャート: 準備 3">
            <a:extLst>
              <a:ext uri="{FF2B5EF4-FFF2-40B4-BE49-F238E27FC236}">
                <a16:creationId xmlns:a16="http://schemas.microsoft.com/office/drawing/2014/main" id="{E9A4EF13-32F1-8BB0-E90B-E75FC7BEB337}"/>
              </a:ext>
            </a:extLst>
          </p:cNvPr>
          <p:cNvSpPr/>
          <p:nvPr/>
        </p:nvSpPr>
        <p:spPr>
          <a:xfrm>
            <a:off x="1286156" y="5052742"/>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86621622-878B-8BDD-FAEC-8CB48AAA4AF7}"/>
              </a:ext>
            </a:extLst>
          </p:cNvPr>
          <p:cNvCxnSpPr>
            <a:cxnSpLocks/>
            <a:endCxn id="2" idx="1"/>
          </p:cNvCxnSpPr>
          <p:nvPr/>
        </p:nvCxnSpPr>
        <p:spPr>
          <a:xfrm>
            <a:off x="864824" y="4010346"/>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5ECFAD7-D0B7-E493-8A20-7BA4A3D0DBF9}"/>
              </a:ext>
            </a:extLst>
          </p:cNvPr>
          <p:cNvCxnSpPr>
            <a:cxnSpLocks/>
            <a:endCxn id="4" idx="1"/>
          </p:cNvCxnSpPr>
          <p:nvPr/>
        </p:nvCxnSpPr>
        <p:spPr>
          <a:xfrm flipV="1">
            <a:off x="874221" y="5268742"/>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AF2E63D-B752-8626-41FD-E14851E9F928}"/>
              </a:ext>
            </a:extLst>
          </p:cNvPr>
          <p:cNvCxnSpPr>
            <a:cxnSpLocks/>
            <a:stCxn id="16" idx="3"/>
          </p:cNvCxnSpPr>
          <p:nvPr/>
        </p:nvCxnSpPr>
        <p:spPr>
          <a:xfrm>
            <a:off x="3352438" y="4609984"/>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76">
            <a:extLst>
              <a:ext uri="{FF2B5EF4-FFF2-40B4-BE49-F238E27FC236}">
                <a16:creationId xmlns:a16="http://schemas.microsoft.com/office/drawing/2014/main" id="{A98B99EF-4CA6-6550-D375-CFABD4F0D2F0}"/>
              </a:ext>
            </a:extLst>
          </p:cNvPr>
          <p:cNvCxnSpPr>
            <a:cxnSpLocks/>
            <a:stCxn id="2" idx="3"/>
            <a:endCxn id="16" idx="1"/>
          </p:cNvCxnSpPr>
          <p:nvPr/>
        </p:nvCxnSpPr>
        <p:spPr>
          <a:xfrm>
            <a:off x="1728316" y="4010346"/>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7">
            <a:extLst>
              <a:ext uri="{FF2B5EF4-FFF2-40B4-BE49-F238E27FC236}">
                <a16:creationId xmlns:a16="http://schemas.microsoft.com/office/drawing/2014/main" id="{14D040F9-55DF-3F8C-7807-599225D84F6F}"/>
              </a:ext>
            </a:extLst>
          </p:cNvPr>
          <p:cNvCxnSpPr>
            <a:cxnSpLocks/>
            <a:stCxn id="4" idx="3"/>
            <a:endCxn id="16" idx="2"/>
          </p:cNvCxnSpPr>
          <p:nvPr/>
        </p:nvCxnSpPr>
        <p:spPr>
          <a:xfrm flipV="1">
            <a:off x="1718156" y="4825984"/>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5143667-3F1A-203B-0813-E6332C1B258B}"/>
                  </a:ext>
                </a:extLst>
              </p:cNvPr>
              <p:cNvSpPr txBox="1"/>
              <p:nvPr/>
            </p:nvSpPr>
            <p:spPr>
              <a:xfrm>
                <a:off x="184556" y="3812959"/>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5143667-3F1A-203B-0813-E6332C1B258B}"/>
                  </a:ext>
                </a:extLst>
              </p:cNvPr>
              <p:cNvSpPr txBox="1">
                <a:spLocks noRot="1" noChangeAspect="1" noMove="1" noResize="1" noEditPoints="1" noAdjustHandles="1" noChangeArrowheads="1" noChangeShapeType="1" noTextEdit="1"/>
              </p:cNvSpPr>
              <p:nvPr/>
            </p:nvSpPr>
            <p:spPr>
              <a:xfrm>
                <a:off x="184556" y="3812959"/>
                <a:ext cx="670568" cy="338554"/>
              </a:xfrm>
              <a:prstGeom prst="rect">
                <a:avLst/>
              </a:prstGeom>
              <a:blipFill>
                <a:blip r:embed="rId3"/>
                <a:stretch>
                  <a:fillRect b="-10714"/>
                </a:stretch>
              </a:blipFill>
            </p:spPr>
            <p:txBody>
              <a:bodyPr/>
              <a:lstStyle/>
              <a:p>
                <a:r>
                  <a:rPr lang="ja-JP" altLang="en-US">
                    <a:noFill/>
                  </a:rPr>
                  <a:t> </a:t>
                </a:r>
              </a:p>
            </p:txBody>
          </p:sp>
        </mc:Fallback>
      </mc:AlternateContent>
      <p:sp>
        <p:nvSpPr>
          <p:cNvPr id="16" name="フローチャート: 準備 15">
            <a:extLst>
              <a:ext uri="{FF2B5EF4-FFF2-40B4-BE49-F238E27FC236}">
                <a16:creationId xmlns:a16="http://schemas.microsoft.com/office/drawing/2014/main" id="{82D1E2EA-D8B7-1817-E103-44CDA1786EB6}"/>
              </a:ext>
            </a:extLst>
          </p:cNvPr>
          <p:cNvSpPr/>
          <p:nvPr/>
        </p:nvSpPr>
        <p:spPr>
          <a:xfrm>
            <a:off x="2920438" y="4393984"/>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6A210021-4A1B-F4C9-496A-0D1298933949}"/>
              </a:ext>
            </a:extLst>
          </p:cNvPr>
          <p:cNvSpPr txBox="1"/>
          <p:nvPr/>
        </p:nvSpPr>
        <p:spPr>
          <a:xfrm>
            <a:off x="595778" y="3230636"/>
            <a:ext cx="1279517"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Facility Model</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5C471B-8FF3-FEE2-1621-3F00CCD1C0A8}"/>
                  </a:ext>
                </a:extLst>
              </p:cNvPr>
              <p:cNvSpPr txBox="1"/>
              <p:nvPr/>
            </p:nvSpPr>
            <p:spPr>
              <a:xfrm>
                <a:off x="174778" y="5079347"/>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005C471B-8FF3-FEE2-1621-3F00CCD1C0A8}"/>
                  </a:ext>
                </a:extLst>
              </p:cNvPr>
              <p:cNvSpPr txBox="1">
                <a:spLocks noRot="1" noChangeAspect="1" noMove="1" noResize="1" noEditPoints="1" noAdjustHandles="1" noChangeArrowheads="1" noChangeShapeType="1" noTextEdit="1"/>
              </p:cNvSpPr>
              <p:nvPr/>
            </p:nvSpPr>
            <p:spPr>
              <a:xfrm>
                <a:off x="174778" y="5079347"/>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2D0163B-C3A8-C98C-BF1C-F4A57F60A544}"/>
                  </a:ext>
                </a:extLst>
              </p:cNvPr>
              <p:cNvSpPr txBox="1"/>
              <p:nvPr/>
            </p:nvSpPr>
            <p:spPr>
              <a:xfrm>
                <a:off x="3517757" y="418733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9" name="テキスト ボックス 18">
                <a:extLst>
                  <a:ext uri="{FF2B5EF4-FFF2-40B4-BE49-F238E27FC236}">
                    <a16:creationId xmlns:a16="http://schemas.microsoft.com/office/drawing/2014/main" id="{D2D0163B-C3A8-C98C-BF1C-F4A57F60A544}"/>
                  </a:ext>
                </a:extLst>
              </p:cNvPr>
              <p:cNvSpPr txBox="1">
                <a:spLocks noRot="1" noChangeAspect="1" noMove="1" noResize="1" noEditPoints="1" noAdjustHandles="1" noChangeArrowheads="1" noChangeShapeType="1" noTextEdit="1"/>
              </p:cNvSpPr>
              <p:nvPr/>
            </p:nvSpPr>
            <p:spPr>
              <a:xfrm>
                <a:off x="3517757" y="4187333"/>
                <a:ext cx="690125"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0E9F0CB-EA99-E37B-3CE6-D6EF3A818ABD}"/>
                  </a:ext>
                </a:extLst>
              </p:cNvPr>
              <p:cNvSpPr txBox="1"/>
              <p:nvPr/>
            </p:nvSpPr>
            <p:spPr>
              <a:xfrm>
                <a:off x="2274954" y="3818179"/>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90E9F0CB-EA99-E37B-3CE6-D6EF3A818ABD}"/>
                  </a:ext>
                </a:extLst>
              </p:cNvPr>
              <p:cNvSpPr txBox="1">
                <a:spLocks noRot="1" noChangeAspect="1" noMove="1" noResize="1" noEditPoints="1" noAdjustHandles="1" noChangeArrowheads="1" noChangeShapeType="1" noTextEdit="1"/>
              </p:cNvSpPr>
              <p:nvPr/>
            </p:nvSpPr>
            <p:spPr>
              <a:xfrm>
                <a:off x="2274954" y="3818179"/>
                <a:ext cx="690125"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E8AD93A-F946-5330-5B2D-BB9BB08D2B4F}"/>
                  </a:ext>
                </a:extLst>
              </p:cNvPr>
              <p:cNvSpPr txBox="1"/>
              <p:nvPr/>
            </p:nvSpPr>
            <p:spPr>
              <a:xfrm>
                <a:off x="2052542" y="4916549"/>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1" name="テキスト ボックス 20">
                <a:extLst>
                  <a:ext uri="{FF2B5EF4-FFF2-40B4-BE49-F238E27FC236}">
                    <a16:creationId xmlns:a16="http://schemas.microsoft.com/office/drawing/2014/main" id="{2E8AD93A-F946-5330-5B2D-BB9BB08D2B4F}"/>
                  </a:ext>
                </a:extLst>
              </p:cNvPr>
              <p:cNvSpPr txBox="1">
                <a:spLocks noRot="1" noChangeAspect="1" noMove="1" noResize="1" noEditPoints="1" noAdjustHandles="1" noChangeArrowheads="1" noChangeShapeType="1" noTextEdit="1"/>
              </p:cNvSpPr>
              <p:nvPr/>
            </p:nvSpPr>
            <p:spPr>
              <a:xfrm>
                <a:off x="2052542" y="4916549"/>
                <a:ext cx="690125"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48144B4-F194-DE7A-B56F-C1AAAEA0897D}"/>
                  </a:ext>
                </a:extLst>
              </p:cNvPr>
              <p:cNvSpPr txBox="1"/>
              <p:nvPr/>
            </p:nvSpPr>
            <p:spPr>
              <a:xfrm>
                <a:off x="3201202" y="4708064"/>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348144B4-F194-DE7A-B56F-C1AAAEA0897D}"/>
                  </a:ext>
                </a:extLst>
              </p:cNvPr>
              <p:cNvSpPr txBox="1">
                <a:spLocks noRot="1" noChangeAspect="1" noMove="1" noResize="1" noEditPoints="1" noAdjustHandles="1" noChangeArrowheads="1" noChangeShapeType="1" noTextEdit="1"/>
              </p:cNvSpPr>
              <p:nvPr/>
            </p:nvSpPr>
            <p:spPr>
              <a:xfrm>
                <a:off x="3201202" y="4708064"/>
                <a:ext cx="691022" cy="338554"/>
              </a:xfrm>
              <a:prstGeom prst="rect">
                <a:avLst/>
              </a:prstGeom>
              <a:blipFill>
                <a:blip r:embed="rId8"/>
                <a:stretch>
                  <a:fillRect b="-10714"/>
                </a:stretch>
              </a:blipFill>
            </p:spPr>
            <p:txBody>
              <a:bodyPr/>
              <a:lstStyle/>
              <a:p>
                <a:r>
                  <a:rPr lang="ja-JP" altLang="en-US">
                    <a:noFill/>
                  </a:rPr>
                  <a:t> </a:t>
                </a:r>
              </a:p>
            </p:txBody>
          </p:sp>
        </mc:Fallback>
      </mc:AlternateContent>
      <p:sp>
        <p:nvSpPr>
          <p:cNvPr id="25" name="フローチャート: 準備 24">
            <a:extLst>
              <a:ext uri="{FF2B5EF4-FFF2-40B4-BE49-F238E27FC236}">
                <a16:creationId xmlns:a16="http://schemas.microsoft.com/office/drawing/2014/main" id="{F6C81C21-7AFB-A11C-C7E4-CE4033067259}"/>
              </a:ext>
            </a:extLst>
          </p:cNvPr>
          <p:cNvSpPr/>
          <p:nvPr/>
        </p:nvSpPr>
        <p:spPr>
          <a:xfrm>
            <a:off x="164891" y="3204459"/>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DE97752A-82CE-08DA-238F-F68C874BE674}"/>
                  </a:ext>
                </a:extLst>
              </p:cNvPr>
              <p:cNvSpPr txBox="1"/>
              <p:nvPr/>
            </p:nvSpPr>
            <p:spPr>
              <a:xfrm>
                <a:off x="1906874" y="3218289"/>
                <a:ext cx="1968744" cy="307777"/>
              </a:xfrm>
              <a:prstGeom prst="rect">
                <a:avLst/>
              </a:prstGeom>
              <a:noFill/>
            </p:spPr>
            <p:txBody>
              <a:bodyPr wrap="none" rtlCol="0">
                <a:spAutoFit/>
              </a:bodyPr>
              <a:lstStyle/>
              <a:p>
                <a14:m>
                  <m:oMath xmlns:m="http://schemas.openxmlformats.org/officeDocument/2006/math">
                    <m:r>
                      <a:rPr kumimoji="1" lang="en-US" altLang="ja-JP" sz="1400" b="0" i="1" smtClean="0">
                        <a:solidFill>
                          <a:schemeClr val="tx1"/>
                        </a:solidFill>
                        <a:latin typeface="Cambria Math" panose="02040503050406030204" pitchFamily="18" charset="0"/>
                      </a:rPr>
                      <m:t>𝑥</m:t>
                    </m:r>
                  </m:oMath>
                </a14:m>
                <a:r>
                  <a:rPr kumimoji="1" lang="en-US" altLang="ja-JP" sz="1400" dirty="0">
                    <a:solidFill>
                      <a:schemeClr val="tx1"/>
                    </a:solidFill>
                    <a:latin typeface="Times New Roman" panose="02020603050405020304" pitchFamily="18" charset="0"/>
                    <a:cs typeface="Times New Roman" panose="02020603050405020304" pitchFamily="18" charset="0"/>
                  </a:rPr>
                  <a:t>:</a:t>
                </a:r>
                <a:r>
                  <a:rPr kumimoji="1" lang="ja-JP" altLang="en-US" sz="1400" dirty="0">
                    <a:solidFill>
                      <a:schemeClr val="tx1"/>
                    </a:solidFill>
                    <a:latin typeface="Times New Roman" panose="02020603050405020304" pitchFamily="18" charset="0"/>
                    <a:cs typeface="Times New Roman" panose="02020603050405020304" pitchFamily="18" charset="0"/>
                  </a:rPr>
                  <a:t> </a:t>
                </a:r>
                <a:r>
                  <a:rPr kumimoji="1" lang="en-US" altLang="ja-JP" sz="1400" dirty="0">
                    <a:solidFill>
                      <a:schemeClr val="tx1"/>
                    </a:solidFill>
                    <a:latin typeface="Times New Roman" panose="02020603050405020304" pitchFamily="18" charset="0"/>
                    <a:cs typeface="Times New Roman" panose="02020603050405020304" pitchFamily="18" charset="0"/>
                  </a:rPr>
                  <a:t>Optimization Variable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2" name="テキスト ボックス 31">
                <a:extLst>
                  <a:ext uri="{FF2B5EF4-FFF2-40B4-BE49-F238E27FC236}">
                    <a16:creationId xmlns:a16="http://schemas.microsoft.com/office/drawing/2014/main" id="{DE97752A-82CE-08DA-238F-F68C874BE674}"/>
                  </a:ext>
                </a:extLst>
              </p:cNvPr>
              <p:cNvSpPr txBox="1">
                <a:spLocks noRot="1" noChangeAspect="1" noMove="1" noResize="1" noEditPoints="1" noAdjustHandles="1" noChangeArrowheads="1" noChangeShapeType="1" noTextEdit="1"/>
              </p:cNvSpPr>
              <p:nvPr/>
            </p:nvSpPr>
            <p:spPr>
              <a:xfrm>
                <a:off x="1906874" y="3218289"/>
                <a:ext cx="1968744" cy="307777"/>
              </a:xfrm>
              <a:prstGeom prst="rect">
                <a:avLst/>
              </a:prstGeom>
              <a:blipFill>
                <a:blip r:embed="rId9"/>
                <a:stretch>
                  <a:fillRect t="-4000" b="-2000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91A0D766-C9AD-13CB-2AB7-CE505370B226}"/>
              </a:ext>
            </a:extLst>
          </p:cNvPr>
          <p:cNvSpPr/>
          <p:nvPr/>
        </p:nvSpPr>
        <p:spPr>
          <a:xfrm rot="5400000">
            <a:off x="1945744" y="1248764"/>
            <a:ext cx="526629" cy="242887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1. Drawing Flow Chart</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37" name="二等辺三角形 36">
            <a:extLst>
              <a:ext uri="{FF2B5EF4-FFF2-40B4-BE49-F238E27FC236}">
                <a16:creationId xmlns:a16="http://schemas.microsoft.com/office/drawing/2014/main" id="{9D23F366-A670-8ECF-0E63-C8317D95FC45}"/>
              </a:ext>
            </a:extLst>
          </p:cNvPr>
          <p:cNvSpPr/>
          <p:nvPr/>
        </p:nvSpPr>
        <p:spPr>
          <a:xfrm rot="5400000">
            <a:off x="3858972"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952DE8E1-E62D-1407-58C0-78B30F66D7F5}"/>
                  </a:ext>
                </a:extLst>
              </p:cNvPr>
              <p:cNvSpPr txBox="1"/>
              <p:nvPr/>
            </p:nvSpPr>
            <p:spPr>
              <a:xfrm>
                <a:off x="5411969" y="2982973"/>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952DE8E1-E62D-1407-58C0-78B30F66D7F5}"/>
                  </a:ext>
                </a:extLst>
              </p:cNvPr>
              <p:cNvSpPr txBox="1">
                <a:spLocks noRot="1" noChangeAspect="1" noMove="1" noResize="1" noEditPoints="1" noAdjustHandles="1" noChangeArrowheads="1" noChangeShapeType="1" noTextEdit="1"/>
              </p:cNvSpPr>
              <p:nvPr/>
            </p:nvSpPr>
            <p:spPr>
              <a:xfrm>
                <a:off x="5411969" y="2982973"/>
                <a:ext cx="715330" cy="307777"/>
              </a:xfrm>
              <a:prstGeom prst="rect">
                <a:avLst/>
              </a:prstGeom>
              <a:blipFill>
                <a:blip r:embed="rId10"/>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52E442D0-980F-6FDA-F223-C52C546F81A9}"/>
                  </a:ext>
                </a:extLst>
              </p:cNvPr>
              <p:cNvSpPr txBox="1"/>
              <p:nvPr/>
            </p:nvSpPr>
            <p:spPr>
              <a:xfrm>
                <a:off x="4490297" y="298338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9" name="テキスト ボックス 38">
                <a:extLst>
                  <a:ext uri="{FF2B5EF4-FFF2-40B4-BE49-F238E27FC236}">
                    <a16:creationId xmlns:a16="http://schemas.microsoft.com/office/drawing/2014/main" id="{52E442D0-980F-6FDA-F223-C52C546F81A9}"/>
                  </a:ext>
                </a:extLst>
              </p:cNvPr>
              <p:cNvSpPr txBox="1">
                <a:spLocks noRot="1" noChangeAspect="1" noMove="1" noResize="1" noEditPoints="1" noAdjustHandles="1" noChangeArrowheads="1" noChangeShapeType="1" noTextEdit="1"/>
              </p:cNvSpPr>
              <p:nvPr/>
            </p:nvSpPr>
            <p:spPr>
              <a:xfrm>
                <a:off x="4490297" y="2983380"/>
                <a:ext cx="846706" cy="307777"/>
              </a:xfrm>
              <a:prstGeom prst="rect">
                <a:avLst/>
              </a:prstGeom>
              <a:blipFill>
                <a:blip r:embed="rId11"/>
                <a:stretch>
                  <a:fillRect r="-2174"/>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0E57AD5-8E49-9FE9-90C9-D2E44370F25F}"/>
              </a:ext>
            </a:extLst>
          </p:cNvPr>
          <p:cNvSpPr txBox="1"/>
          <p:nvPr/>
        </p:nvSpPr>
        <p:spPr>
          <a:xfrm>
            <a:off x="6342248" y="2982973"/>
            <a:ext cx="1526380"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(Operational Cost)</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C72AE8B-BE88-0B1D-983E-518E66C5D937}"/>
                  </a:ext>
                </a:extLst>
              </p:cNvPr>
              <p:cNvSpPr txBox="1"/>
              <p:nvPr/>
            </p:nvSpPr>
            <p:spPr>
              <a:xfrm>
                <a:off x="4435613" y="3273899"/>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1" name="テキスト ボックス 40">
                <a:extLst>
                  <a:ext uri="{FF2B5EF4-FFF2-40B4-BE49-F238E27FC236}">
                    <a16:creationId xmlns:a16="http://schemas.microsoft.com/office/drawing/2014/main" id="{EC72AE8B-BE88-0B1D-983E-518E66C5D937}"/>
                  </a:ext>
                </a:extLst>
              </p:cNvPr>
              <p:cNvSpPr txBox="1">
                <a:spLocks noRot="1" noChangeAspect="1" noMove="1" noResize="1" noEditPoints="1" noAdjustHandles="1" noChangeArrowheads="1" noChangeShapeType="1" noTextEdit="1"/>
              </p:cNvSpPr>
              <p:nvPr/>
            </p:nvSpPr>
            <p:spPr>
              <a:xfrm>
                <a:off x="4435613" y="3273899"/>
                <a:ext cx="846706" cy="307777"/>
              </a:xfrm>
              <a:prstGeom prst="rect">
                <a:avLst/>
              </a:prstGeom>
              <a:blipFill>
                <a:blip r:embed="rId1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9B4D32-F825-F84F-222A-D2F3C1EDD95C}"/>
                  </a:ext>
                </a:extLst>
              </p:cNvPr>
              <p:cNvSpPr txBox="1"/>
              <p:nvPr/>
            </p:nvSpPr>
            <p:spPr>
              <a:xfrm>
                <a:off x="4765496" y="3621517"/>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2" name="テキスト ボックス 41">
                <a:extLst>
                  <a:ext uri="{FF2B5EF4-FFF2-40B4-BE49-F238E27FC236}">
                    <a16:creationId xmlns:a16="http://schemas.microsoft.com/office/drawing/2014/main" id="{799B4D32-F825-F84F-222A-D2F3C1EDD95C}"/>
                  </a:ext>
                </a:extLst>
              </p:cNvPr>
              <p:cNvSpPr txBox="1">
                <a:spLocks noRot="1" noChangeAspect="1" noMove="1" noResize="1" noEditPoints="1" noAdjustHandles="1" noChangeArrowheads="1" noChangeShapeType="1" noTextEdit="1"/>
              </p:cNvSpPr>
              <p:nvPr/>
            </p:nvSpPr>
            <p:spPr>
              <a:xfrm>
                <a:off x="4765496" y="3621517"/>
                <a:ext cx="1846149"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F972B0F-6D50-FB71-59A6-957BD85FB279}"/>
                  </a:ext>
                </a:extLst>
              </p:cNvPr>
              <p:cNvSpPr txBox="1"/>
              <p:nvPr/>
            </p:nvSpPr>
            <p:spPr>
              <a:xfrm>
                <a:off x="4592347" y="4433237"/>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3" name="テキスト ボックス 42">
                <a:extLst>
                  <a:ext uri="{FF2B5EF4-FFF2-40B4-BE49-F238E27FC236}">
                    <a16:creationId xmlns:a16="http://schemas.microsoft.com/office/drawing/2014/main" id="{1F972B0F-6D50-FB71-59A6-957BD85FB279}"/>
                  </a:ext>
                </a:extLst>
              </p:cNvPr>
              <p:cNvSpPr txBox="1">
                <a:spLocks noRot="1" noChangeAspect="1" noMove="1" noResize="1" noEditPoints="1" noAdjustHandles="1" noChangeArrowheads="1" noChangeShapeType="1" noTextEdit="1"/>
              </p:cNvSpPr>
              <p:nvPr/>
            </p:nvSpPr>
            <p:spPr>
              <a:xfrm>
                <a:off x="4592347" y="4433237"/>
                <a:ext cx="2124324" cy="307777"/>
              </a:xfrm>
              <a:prstGeom prst="rect">
                <a:avLst/>
              </a:prstGeom>
              <a:blipFill>
                <a:blip r:embed="rId14"/>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2B7499E-5B98-44C2-880A-1B4CFE56EB0F}"/>
              </a:ext>
            </a:extLst>
          </p:cNvPr>
          <p:cNvSpPr txBox="1"/>
          <p:nvPr/>
        </p:nvSpPr>
        <p:spPr>
          <a:xfrm>
            <a:off x="6399145" y="5021586"/>
            <a:ext cx="1965603"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(Facility Characteristics)</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440DB90-7364-6A98-8F66-E7FF95A90C32}"/>
                  </a:ext>
                </a:extLst>
              </p:cNvPr>
              <p:cNvSpPr txBox="1"/>
              <p:nvPr/>
            </p:nvSpPr>
            <p:spPr>
              <a:xfrm>
                <a:off x="5174410" y="4815522"/>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5" name="テキスト ボックス 44">
                <a:extLst>
                  <a:ext uri="{FF2B5EF4-FFF2-40B4-BE49-F238E27FC236}">
                    <a16:creationId xmlns:a16="http://schemas.microsoft.com/office/drawing/2014/main" id="{D440DB90-7364-6A98-8F66-E7FF95A90C32}"/>
                  </a:ext>
                </a:extLst>
              </p:cNvPr>
              <p:cNvSpPr txBox="1">
                <a:spLocks noRot="1" noChangeAspect="1" noMove="1" noResize="1" noEditPoints="1" noAdjustHandles="1" noChangeArrowheads="1" noChangeShapeType="1" noTextEdit="1"/>
              </p:cNvSpPr>
              <p:nvPr/>
            </p:nvSpPr>
            <p:spPr>
              <a:xfrm>
                <a:off x="5174410" y="4815522"/>
                <a:ext cx="1028318"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9A25C94-06FD-EE0C-9330-2269A1B239B7}"/>
                  </a:ext>
                </a:extLst>
              </p:cNvPr>
              <p:cNvSpPr txBox="1"/>
              <p:nvPr/>
            </p:nvSpPr>
            <p:spPr>
              <a:xfrm>
                <a:off x="5224016" y="513283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6" name="テキスト ボックス 45">
                <a:extLst>
                  <a:ext uri="{FF2B5EF4-FFF2-40B4-BE49-F238E27FC236}">
                    <a16:creationId xmlns:a16="http://schemas.microsoft.com/office/drawing/2014/main" id="{09A25C94-06FD-EE0C-9330-2269A1B239B7}"/>
                  </a:ext>
                </a:extLst>
              </p:cNvPr>
              <p:cNvSpPr txBox="1">
                <a:spLocks noRot="1" noChangeAspect="1" noMove="1" noResize="1" noEditPoints="1" noAdjustHandles="1" noChangeArrowheads="1" noChangeShapeType="1" noTextEdit="1"/>
              </p:cNvSpPr>
              <p:nvPr/>
            </p:nvSpPr>
            <p:spPr>
              <a:xfrm>
                <a:off x="5224016" y="5132839"/>
                <a:ext cx="939576" cy="307777"/>
              </a:xfrm>
              <a:prstGeom prst="rect">
                <a:avLst/>
              </a:prstGeom>
              <a:blipFill>
                <a:blip r:embed="rId16"/>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2609CA7-176E-371F-461D-531E10B186C2}"/>
                  </a:ext>
                </a:extLst>
              </p:cNvPr>
              <p:cNvSpPr txBox="1"/>
              <p:nvPr/>
            </p:nvSpPr>
            <p:spPr>
              <a:xfrm>
                <a:off x="5222435" y="546002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8" name="テキスト ボックス 47">
                <a:extLst>
                  <a:ext uri="{FF2B5EF4-FFF2-40B4-BE49-F238E27FC236}">
                    <a16:creationId xmlns:a16="http://schemas.microsoft.com/office/drawing/2014/main" id="{82609CA7-176E-371F-461D-531E10B186C2}"/>
                  </a:ext>
                </a:extLst>
              </p:cNvPr>
              <p:cNvSpPr txBox="1">
                <a:spLocks noRot="1" noChangeAspect="1" noMove="1" noResize="1" noEditPoints="1" noAdjustHandles="1" noChangeArrowheads="1" noChangeShapeType="1" noTextEdit="1"/>
              </p:cNvSpPr>
              <p:nvPr/>
            </p:nvSpPr>
            <p:spPr>
              <a:xfrm>
                <a:off x="5222435" y="5460029"/>
                <a:ext cx="939576" cy="307777"/>
              </a:xfrm>
              <a:prstGeom prst="rect">
                <a:avLst/>
              </a:prstGeom>
              <a:blipFill>
                <a:blip r:embed="rId17"/>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E7EA628-127C-FD89-E650-5DDB3818FF3F}"/>
                  </a:ext>
                </a:extLst>
              </p:cNvPr>
              <p:cNvSpPr txBox="1"/>
              <p:nvPr/>
            </p:nvSpPr>
            <p:spPr>
              <a:xfrm>
                <a:off x="4417841" y="3564313"/>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9" name="テキスト ボックス 48">
                <a:extLst>
                  <a:ext uri="{FF2B5EF4-FFF2-40B4-BE49-F238E27FC236}">
                    <a16:creationId xmlns:a16="http://schemas.microsoft.com/office/drawing/2014/main" id="{0E7EA628-127C-FD89-E650-5DDB3818FF3F}"/>
                  </a:ext>
                </a:extLst>
              </p:cNvPr>
              <p:cNvSpPr txBox="1">
                <a:spLocks noRot="1" noChangeAspect="1" noMove="1" noResize="1" noEditPoints="1" noAdjustHandles="1" noChangeArrowheads="1" noChangeShapeType="1" noTextEdit="1"/>
              </p:cNvSpPr>
              <p:nvPr/>
            </p:nvSpPr>
            <p:spPr>
              <a:xfrm>
                <a:off x="4417841" y="3564313"/>
                <a:ext cx="452566" cy="2353401"/>
              </a:xfrm>
              <a:prstGeom prst="rect">
                <a:avLst/>
              </a:prstGeom>
              <a:blipFill>
                <a:blip r:embed="rId18"/>
                <a:stretch>
                  <a:fillRect/>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A3160D51-5B96-3A63-D5FA-89B4E565376D}"/>
              </a:ext>
            </a:extLst>
          </p:cNvPr>
          <p:cNvSpPr/>
          <p:nvPr/>
        </p:nvSpPr>
        <p:spPr>
          <a:xfrm rot="5400000">
            <a:off x="5954203" y="1038755"/>
            <a:ext cx="515590" cy="28488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2. Formulation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Optimization Problem</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cxnSp>
        <p:nvCxnSpPr>
          <p:cNvPr id="51" name="直線矢印コネクタ 50">
            <a:extLst>
              <a:ext uri="{FF2B5EF4-FFF2-40B4-BE49-F238E27FC236}">
                <a16:creationId xmlns:a16="http://schemas.microsoft.com/office/drawing/2014/main" id="{99139ADD-1D60-90BA-3F4A-0A402D09A919}"/>
              </a:ext>
            </a:extLst>
          </p:cNvPr>
          <p:cNvCxnSpPr>
            <a:cxnSpLocks/>
          </p:cNvCxnSpPr>
          <p:nvPr/>
        </p:nvCxnSpPr>
        <p:spPr>
          <a:xfrm flipV="1">
            <a:off x="9128597" y="2932551"/>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A3302CE-A8EC-5E99-02EF-7D5C575A4503}"/>
                  </a:ext>
                </a:extLst>
              </p:cNvPr>
              <p:cNvSpPr txBox="1"/>
              <p:nvPr/>
            </p:nvSpPr>
            <p:spPr>
              <a:xfrm>
                <a:off x="10164038" y="5089617"/>
                <a:ext cx="776751" cy="338554"/>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Time </a:t>
                </a:r>
                <a14:m>
                  <m:oMath xmlns:m="http://schemas.openxmlformats.org/officeDocument/2006/math">
                    <m:r>
                      <a:rPr kumimoji="1" lang="en-US" altLang="ja-JP" sz="1600" i="1" smtClean="0">
                        <a:latin typeface="Cambria Math" panose="02040503050406030204" pitchFamily="18" charset="0"/>
                      </a:rPr>
                      <m:t>𝑡</m:t>
                    </m:r>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7" name="テキスト ボックス 56">
                <a:extLst>
                  <a:ext uri="{FF2B5EF4-FFF2-40B4-BE49-F238E27FC236}">
                    <a16:creationId xmlns:a16="http://schemas.microsoft.com/office/drawing/2014/main" id="{CA3302CE-A8EC-5E99-02EF-7D5C575A4503}"/>
                  </a:ext>
                </a:extLst>
              </p:cNvPr>
              <p:cNvSpPr txBox="1">
                <a:spLocks noRot="1" noChangeAspect="1" noMove="1" noResize="1" noEditPoints="1" noAdjustHandles="1" noChangeArrowheads="1" noChangeShapeType="1" noTextEdit="1"/>
              </p:cNvSpPr>
              <p:nvPr/>
            </p:nvSpPr>
            <p:spPr>
              <a:xfrm>
                <a:off x="10164038" y="5089617"/>
                <a:ext cx="776751" cy="338554"/>
              </a:xfrm>
              <a:prstGeom prst="rect">
                <a:avLst/>
              </a:prstGeom>
              <a:blipFill>
                <a:blip r:embed="rId19"/>
                <a:stretch>
                  <a:fillRect l="-390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9639332-5C09-588D-62A8-852A28B1E750}"/>
                  </a:ext>
                </a:extLst>
              </p:cNvPr>
              <p:cNvSpPr txBox="1"/>
              <p:nvPr/>
            </p:nvSpPr>
            <p:spPr>
              <a:xfrm>
                <a:off x="8668025" y="3279514"/>
                <a:ext cx="4397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8" name="テキスト ボックス 57">
                <a:extLst>
                  <a:ext uri="{FF2B5EF4-FFF2-40B4-BE49-F238E27FC236}">
                    <a16:creationId xmlns:a16="http://schemas.microsoft.com/office/drawing/2014/main" id="{19639332-5C09-588D-62A8-852A28B1E750}"/>
                  </a:ext>
                </a:extLst>
              </p:cNvPr>
              <p:cNvSpPr txBox="1">
                <a:spLocks noRot="1" noChangeAspect="1" noMove="1" noResize="1" noEditPoints="1" noAdjustHandles="1" noChangeArrowheads="1" noChangeShapeType="1" noTextEdit="1"/>
              </p:cNvSpPr>
              <p:nvPr/>
            </p:nvSpPr>
            <p:spPr>
              <a:xfrm>
                <a:off x="8668025" y="3279514"/>
                <a:ext cx="439736" cy="338554"/>
              </a:xfrm>
              <a:prstGeom prst="rect">
                <a:avLst/>
              </a:prstGeom>
              <a:blipFill>
                <a:blip r:embed="rId20"/>
                <a:stretch>
                  <a:fillRect/>
                </a:stretch>
              </a:blipFill>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1BDB9956-B11B-86ED-AC15-778407D8A467}"/>
              </a:ext>
            </a:extLst>
          </p:cNvPr>
          <p:cNvCxnSpPr>
            <a:cxnSpLocks/>
          </p:cNvCxnSpPr>
          <p:nvPr/>
        </p:nvCxnSpPr>
        <p:spPr>
          <a:xfrm flipV="1">
            <a:off x="9128597" y="3968072"/>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3EE2E1A-9472-1B5A-E35D-C86760201E61}"/>
                  </a:ext>
                </a:extLst>
              </p:cNvPr>
              <p:cNvSpPr txBox="1"/>
              <p:nvPr/>
            </p:nvSpPr>
            <p:spPr>
              <a:xfrm>
                <a:off x="8672285" y="4430028"/>
                <a:ext cx="4444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i="1">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64" name="テキスト ボックス 63">
                <a:extLst>
                  <a:ext uri="{FF2B5EF4-FFF2-40B4-BE49-F238E27FC236}">
                    <a16:creationId xmlns:a16="http://schemas.microsoft.com/office/drawing/2014/main" id="{73EE2E1A-9472-1B5A-E35D-C86760201E61}"/>
                  </a:ext>
                </a:extLst>
              </p:cNvPr>
              <p:cNvSpPr txBox="1">
                <a:spLocks noRot="1" noChangeAspect="1" noMove="1" noResize="1" noEditPoints="1" noAdjustHandles="1" noChangeArrowheads="1" noChangeShapeType="1" noTextEdit="1"/>
              </p:cNvSpPr>
              <p:nvPr/>
            </p:nvSpPr>
            <p:spPr>
              <a:xfrm>
                <a:off x="8672285" y="4430028"/>
                <a:ext cx="444481" cy="338554"/>
              </a:xfrm>
              <a:prstGeom prst="rect">
                <a:avLst/>
              </a:prstGeom>
              <a:blipFill>
                <a:blip r:embed="rId21"/>
                <a:stretch>
                  <a:fillRect/>
                </a:stretch>
              </a:blipFill>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C8188BF9-DED1-2EF6-C3E9-D3479A6CEE2B}"/>
              </a:ext>
            </a:extLst>
          </p:cNvPr>
          <p:cNvCxnSpPr>
            <a:cxnSpLocks/>
          </p:cNvCxnSpPr>
          <p:nvPr/>
        </p:nvCxnSpPr>
        <p:spPr>
          <a:xfrm flipV="1">
            <a:off x="9128597" y="5090799"/>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01356D7-DF28-B340-8367-C3CF26F7232E}"/>
              </a:ext>
            </a:extLst>
          </p:cNvPr>
          <p:cNvSpPr/>
          <p:nvPr/>
        </p:nvSpPr>
        <p:spPr>
          <a:xfrm>
            <a:off x="9220289" y="323003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7" name="正方形/長方形 66">
            <a:extLst>
              <a:ext uri="{FF2B5EF4-FFF2-40B4-BE49-F238E27FC236}">
                <a16:creationId xmlns:a16="http://schemas.microsoft.com/office/drawing/2014/main" id="{50C6C9AC-C48D-6465-EC38-DE9984BD482E}"/>
              </a:ext>
            </a:extLst>
          </p:cNvPr>
          <p:cNvSpPr/>
          <p:nvPr/>
        </p:nvSpPr>
        <p:spPr>
          <a:xfrm>
            <a:off x="9629212" y="34679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8" name="正方形/長方形 67">
            <a:extLst>
              <a:ext uri="{FF2B5EF4-FFF2-40B4-BE49-F238E27FC236}">
                <a16:creationId xmlns:a16="http://schemas.microsoft.com/office/drawing/2014/main" id="{F1157282-396F-09A5-C665-392E83F240B4}"/>
              </a:ext>
            </a:extLst>
          </p:cNvPr>
          <p:cNvSpPr/>
          <p:nvPr/>
        </p:nvSpPr>
        <p:spPr>
          <a:xfrm>
            <a:off x="10546474" y="35630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9" name="正方形/長方形 68">
            <a:extLst>
              <a:ext uri="{FF2B5EF4-FFF2-40B4-BE49-F238E27FC236}">
                <a16:creationId xmlns:a16="http://schemas.microsoft.com/office/drawing/2014/main" id="{EA4FAAE0-048A-2573-B5F6-642AF4A83362}"/>
              </a:ext>
            </a:extLst>
          </p:cNvPr>
          <p:cNvSpPr/>
          <p:nvPr/>
        </p:nvSpPr>
        <p:spPr>
          <a:xfrm>
            <a:off x="11039850" y="338201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0" name="正方形/長方形 69">
            <a:extLst>
              <a:ext uri="{FF2B5EF4-FFF2-40B4-BE49-F238E27FC236}">
                <a16:creationId xmlns:a16="http://schemas.microsoft.com/office/drawing/2014/main" id="{F61404D8-6E74-4EE0-D0E1-5D261001F6D2}"/>
              </a:ext>
            </a:extLst>
          </p:cNvPr>
          <p:cNvSpPr/>
          <p:nvPr/>
        </p:nvSpPr>
        <p:spPr>
          <a:xfrm>
            <a:off x="11526499" y="3190637"/>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1" name="正方形/長方形 70">
            <a:extLst>
              <a:ext uri="{FF2B5EF4-FFF2-40B4-BE49-F238E27FC236}">
                <a16:creationId xmlns:a16="http://schemas.microsoft.com/office/drawing/2014/main" id="{4C53F899-55F1-84CA-646D-E51E27F74321}"/>
              </a:ext>
            </a:extLst>
          </p:cNvPr>
          <p:cNvSpPr/>
          <p:nvPr/>
        </p:nvSpPr>
        <p:spPr>
          <a:xfrm>
            <a:off x="10067362" y="37346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72" name="直線コネクタ 71">
            <a:extLst>
              <a:ext uri="{FF2B5EF4-FFF2-40B4-BE49-F238E27FC236}">
                <a16:creationId xmlns:a16="http://schemas.microsoft.com/office/drawing/2014/main" id="{7E03E781-EC6E-782E-1CD0-97F1DE6202F1}"/>
              </a:ext>
            </a:extLst>
          </p:cNvPr>
          <p:cNvCxnSpPr>
            <a:cxnSpLocks/>
            <a:stCxn id="66" idx="3"/>
            <a:endCxn id="67" idx="1"/>
          </p:cNvCxnSpPr>
          <p:nvPr/>
        </p:nvCxnSpPr>
        <p:spPr>
          <a:xfrm>
            <a:off x="9292289" y="3266036"/>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706B6FE-4188-6B9C-BAAE-4929505E07E0}"/>
              </a:ext>
            </a:extLst>
          </p:cNvPr>
          <p:cNvCxnSpPr>
            <a:cxnSpLocks/>
            <a:stCxn id="67" idx="3"/>
            <a:endCxn id="71" idx="0"/>
          </p:cNvCxnSpPr>
          <p:nvPr/>
        </p:nvCxnSpPr>
        <p:spPr>
          <a:xfrm>
            <a:off x="9701212" y="3503925"/>
            <a:ext cx="402150" cy="230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7C7F8A5-87B8-E139-5841-85FC3D6166D8}"/>
              </a:ext>
            </a:extLst>
          </p:cNvPr>
          <p:cNvCxnSpPr>
            <a:cxnSpLocks/>
            <a:stCxn id="68" idx="1"/>
            <a:endCxn id="71" idx="0"/>
          </p:cNvCxnSpPr>
          <p:nvPr/>
        </p:nvCxnSpPr>
        <p:spPr>
          <a:xfrm flipH="1">
            <a:off x="10103362" y="3599054"/>
            <a:ext cx="443112" cy="1355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5A2F15A-4D15-BDB9-FB09-571CB1B32FD5}"/>
              </a:ext>
            </a:extLst>
          </p:cNvPr>
          <p:cNvCxnSpPr>
            <a:cxnSpLocks/>
            <a:stCxn id="69" idx="1"/>
            <a:endCxn id="68" idx="3"/>
          </p:cNvCxnSpPr>
          <p:nvPr/>
        </p:nvCxnSpPr>
        <p:spPr>
          <a:xfrm flipH="1">
            <a:off x="10618474" y="3418010"/>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97D06A6-BD4C-924A-DC29-D82148AC7660}"/>
              </a:ext>
            </a:extLst>
          </p:cNvPr>
          <p:cNvCxnSpPr>
            <a:cxnSpLocks/>
            <a:stCxn id="70" idx="1"/>
            <a:endCxn id="69" idx="3"/>
          </p:cNvCxnSpPr>
          <p:nvPr/>
        </p:nvCxnSpPr>
        <p:spPr>
          <a:xfrm flipH="1">
            <a:off x="11111850" y="3226637"/>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6783246-743A-4EEB-757B-14D03DA73E80}"/>
              </a:ext>
            </a:extLst>
          </p:cNvPr>
          <p:cNvSpPr txBox="1"/>
          <p:nvPr/>
        </p:nvSpPr>
        <p:spPr>
          <a:xfrm>
            <a:off x="9159287" y="5418460"/>
            <a:ext cx="2696902" cy="33855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Operational Cost</a:t>
            </a:r>
            <a:r>
              <a:rPr kumimoji="1" lang="ja-JP" altLang="en-US" sz="1600" dirty="0">
                <a:latin typeface="Times New Roman" panose="02020603050405020304" pitchFamily="18" charset="0"/>
                <a:cs typeface="Times New Roman" panose="02020603050405020304" pitchFamily="18" charset="0"/>
              </a:rPr>
              <a:t> </a:t>
            </a:r>
            <a:r>
              <a:rPr kumimoji="1" lang="en-US" altLang="ja-JP" sz="1600" dirty="0">
                <a:latin typeface="Times New Roman" panose="02020603050405020304" pitchFamily="18" charset="0"/>
                <a:cs typeface="Times New Roman" panose="02020603050405020304" pitchFamily="18" charset="0"/>
              </a:rPr>
              <a:t>is $XX.</a:t>
            </a:r>
            <a:endParaRPr kumimoji="1" lang="ja-JP" altLang="en-US" sz="1600" dirty="0">
              <a:latin typeface="Times New Roman" panose="02020603050405020304" pitchFamily="18" charset="0"/>
              <a:cs typeface="Times New Roman" panose="02020603050405020304" pitchFamily="18" charset="0"/>
            </a:endParaRPr>
          </a:p>
        </p:txBody>
      </p:sp>
      <p:cxnSp>
        <p:nvCxnSpPr>
          <p:cNvPr id="78" name="直線コネクタ 77">
            <a:extLst>
              <a:ext uri="{FF2B5EF4-FFF2-40B4-BE49-F238E27FC236}">
                <a16:creationId xmlns:a16="http://schemas.microsoft.com/office/drawing/2014/main" id="{46FE02DC-34F8-2A40-8C47-F34A49C00120}"/>
              </a:ext>
            </a:extLst>
          </p:cNvPr>
          <p:cNvCxnSpPr/>
          <p:nvPr/>
        </p:nvCxnSpPr>
        <p:spPr>
          <a:xfrm>
            <a:off x="9128597" y="3101443"/>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BE33CB50-2F21-7F24-F4EF-A6B3ABD985CA}"/>
              </a:ext>
            </a:extLst>
          </p:cNvPr>
          <p:cNvCxnSpPr/>
          <p:nvPr/>
        </p:nvCxnSpPr>
        <p:spPr>
          <a:xfrm>
            <a:off x="9128597" y="3838962"/>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F87ABC-1E7C-7F20-CD79-6724BEAB6749}"/>
              </a:ext>
            </a:extLst>
          </p:cNvPr>
          <p:cNvCxnSpPr/>
          <p:nvPr/>
        </p:nvCxnSpPr>
        <p:spPr>
          <a:xfrm>
            <a:off x="9141387" y="4234699"/>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7E827E-C18C-6638-2A09-BAEEEABB5085}"/>
              </a:ext>
            </a:extLst>
          </p:cNvPr>
          <p:cNvCxnSpPr/>
          <p:nvPr/>
        </p:nvCxnSpPr>
        <p:spPr>
          <a:xfrm>
            <a:off x="9141387" y="4972218"/>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432B802B-35B5-6ACE-3B27-2CF5609B41CD}"/>
              </a:ext>
            </a:extLst>
          </p:cNvPr>
          <p:cNvSpPr/>
          <p:nvPr/>
        </p:nvSpPr>
        <p:spPr>
          <a:xfrm>
            <a:off x="9216704" y="470623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F9E5B439-7CAB-5828-32A2-F57BDF7D8ACA}"/>
              </a:ext>
            </a:extLst>
          </p:cNvPr>
          <p:cNvSpPr/>
          <p:nvPr/>
        </p:nvSpPr>
        <p:spPr>
          <a:xfrm>
            <a:off x="9625627" y="449644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4" name="正方形/長方形 83">
            <a:extLst>
              <a:ext uri="{FF2B5EF4-FFF2-40B4-BE49-F238E27FC236}">
                <a16:creationId xmlns:a16="http://schemas.microsoft.com/office/drawing/2014/main" id="{F3BE5725-3C0D-FDD8-2FD3-39BF8F14E923}"/>
              </a:ext>
            </a:extLst>
          </p:cNvPr>
          <p:cNvSpPr/>
          <p:nvPr/>
        </p:nvSpPr>
        <p:spPr>
          <a:xfrm>
            <a:off x="10542889" y="433439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5" name="正方形/長方形 84">
            <a:extLst>
              <a:ext uri="{FF2B5EF4-FFF2-40B4-BE49-F238E27FC236}">
                <a16:creationId xmlns:a16="http://schemas.microsoft.com/office/drawing/2014/main" id="{952814C7-7FF5-48A4-21F5-55E9B604B406}"/>
              </a:ext>
            </a:extLst>
          </p:cNvPr>
          <p:cNvSpPr/>
          <p:nvPr/>
        </p:nvSpPr>
        <p:spPr>
          <a:xfrm>
            <a:off x="11036265" y="43057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6" name="正方形/長方形 85">
            <a:extLst>
              <a:ext uri="{FF2B5EF4-FFF2-40B4-BE49-F238E27FC236}">
                <a16:creationId xmlns:a16="http://schemas.microsoft.com/office/drawing/2014/main" id="{169F8155-32BF-307E-7331-55F1D989D042}"/>
              </a:ext>
            </a:extLst>
          </p:cNvPr>
          <p:cNvSpPr/>
          <p:nvPr/>
        </p:nvSpPr>
        <p:spPr>
          <a:xfrm>
            <a:off x="11522914" y="437155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7" name="正方形/長方形 86">
            <a:extLst>
              <a:ext uri="{FF2B5EF4-FFF2-40B4-BE49-F238E27FC236}">
                <a16:creationId xmlns:a16="http://schemas.microsoft.com/office/drawing/2014/main" id="{954AB663-007C-F084-7FC7-F5C0D29FA791}"/>
              </a:ext>
            </a:extLst>
          </p:cNvPr>
          <p:cNvSpPr/>
          <p:nvPr/>
        </p:nvSpPr>
        <p:spPr>
          <a:xfrm>
            <a:off x="10063777" y="433451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88" name="直線コネクタ 87">
            <a:extLst>
              <a:ext uri="{FF2B5EF4-FFF2-40B4-BE49-F238E27FC236}">
                <a16:creationId xmlns:a16="http://schemas.microsoft.com/office/drawing/2014/main" id="{F0B2FB55-D3F9-DB36-39BF-147842C564F2}"/>
              </a:ext>
            </a:extLst>
          </p:cNvPr>
          <p:cNvCxnSpPr>
            <a:cxnSpLocks/>
            <a:stCxn id="82" idx="3"/>
            <a:endCxn id="83" idx="1"/>
          </p:cNvCxnSpPr>
          <p:nvPr/>
        </p:nvCxnSpPr>
        <p:spPr>
          <a:xfrm flipV="1">
            <a:off x="9288704" y="4532444"/>
            <a:ext cx="336923" cy="2097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0716C-FD95-92AF-C1DB-71967B3FDF5F}"/>
              </a:ext>
            </a:extLst>
          </p:cNvPr>
          <p:cNvCxnSpPr>
            <a:cxnSpLocks/>
            <a:stCxn id="83" idx="3"/>
            <a:endCxn id="87" idx="0"/>
          </p:cNvCxnSpPr>
          <p:nvPr/>
        </p:nvCxnSpPr>
        <p:spPr>
          <a:xfrm flipV="1">
            <a:off x="9697627" y="4334519"/>
            <a:ext cx="402150" cy="1979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0FA22BD-E8A4-EA1D-78E8-563B3AB9C896}"/>
              </a:ext>
            </a:extLst>
          </p:cNvPr>
          <p:cNvCxnSpPr>
            <a:cxnSpLocks/>
            <a:stCxn id="84" idx="1"/>
            <a:endCxn id="87" idx="0"/>
          </p:cNvCxnSpPr>
          <p:nvPr/>
        </p:nvCxnSpPr>
        <p:spPr>
          <a:xfrm flipH="1" flipV="1">
            <a:off x="10099777" y="4334519"/>
            <a:ext cx="443112" cy="3587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DF24CD2C-E755-783D-780C-EFC0B2A9989D}"/>
              </a:ext>
            </a:extLst>
          </p:cNvPr>
          <p:cNvCxnSpPr>
            <a:cxnSpLocks/>
            <a:stCxn id="85" idx="1"/>
            <a:endCxn id="84" idx="3"/>
          </p:cNvCxnSpPr>
          <p:nvPr/>
        </p:nvCxnSpPr>
        <p:spPr>
          <a:xfrm flipH="1">
            <a:off x="10614889" y="4341754"/>
            <a:ext cx="421376" cy="286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C83A4B0D-445A-E0C2-F653-DDEB9817F33B}"/>
              </a:ext>
            </a:extLst>
          </p:cNvPr>
          <p:cNvCxnSpPr>
            <a:cxnSpLocks/>
            <a:stCxn id="86" idx="1"/>
            <a:endCxn id="85" idx="3"/>
          </p:cNvCxnSpPr>
          <p:nvPr/>
        </p:nvCxnSpPr>
        <p:spPr>
          <a:xfrm flipH="1" flipV="1">
            <a:off x="11108265" y="4341754"/>
            <a:ext cx="414649" cy="658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F4CDBBF-01F6-6393-EC1D-A02D1FD6C3FB}"/>
                  </a:ext>
                </a:extLst>
              </p:cNvPr>
              <p:cNvSpPr txBox="1"/>
              <p:nvPr/>
            </p:nvSpPr>
            <p:spPr>
              <a:xfrm>
                <a:off x="9090606"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1</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3" name="テキスト ボックス 92">
                <a:extLst>
                  <a:ext uri="{FF2B5EF4-FFF2-40B4-BE49-F238E27FC236}">
                    <a16:creationId xmlns:a16="http://schemas.microsoft.com/office/drawing/2014/main" id="{8F4CDBBF-01F6-6393-EC1D-A02D1FD6C3FB}"/>
                  </a:ext>
                </a:extLst>
              </p:cNvPr>
              <p:cNvSpPr txBox="1">
                <a:spLocks noRot="1" noChangeAspect="1" noMove="1" noResize="1" noEditPoints="1" noAdjustHandles="1" noChangeArrowheads="1" noChangeShapeType="1" noTextEdit="1"/>
              </p:cNvSpPr>
              <p:nvPr/>
            </p:nvSpPr>
            <p:spPr>
              <a:xfrm>
                <a:off x="9090606" y="5088162"/>
                <a:ext cx="349775" cy="338554"/>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4BFA009-6D63-E99A-BFAF-4437203189C9}"/>
                  </a:ext>
                </a:extLst>
              </p:cNvPr>
              <p:cNvSpPr txBox="1"/>
              <p:nvPr/>
            </p:nvSpPr>
            <p:spPr>
              <a:xfrm>
                <a:off x="11433312"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𝐿</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4" name="テキスト ボックス 93">
                <a:extLst>
                  <a:ext uri="{FF2B5EF4-FFF2-40B4-BE49-F238E27FC236}">
                    <a16:creationId xmlns:a16="http://schemas.microsoft.com/office/drawing/2014/main" id="{44BFA009-6D63-E99A-BFAF-4437203189C9}"/>
                  </a:ext>
                </a:extLst>
              </p:cNvPr>
              <p:cNvSpPr txBox="1">
                <a:spLocks noRot="1" noChangeAspect="1" noMove="1" noResize="1" noEditPoints="1" noAdjustHandles="1" noChangeArrowheads="1" noChangeShapeType="1" noTextEdit="1"/>
              </p:cNvSpPr>
              <p:nvPr/>
            </p:nvSpPr>
            <p:spPr>
              <a:xfrm>
                <a:off x="11433312" y="5088162"/>
                <a:ext cx="349775" cy="338554"/>
              </a:xfrm>
              <a:prstGeom prst="rect">
                <a:avLst/>
              </a:prstGeom>
              <a:blipFill>
                <a:blip r:embed="rId23"/>
                <a:stretch>
                  <a:fillRect/>
                </a:stretch>
              </a:blipFill>
            </p:spPr>
            <p:txBody>
              <a:bodyPr/>
              <a:lstStyle/>
              <a:p>
                <a:r>
                  <a:rPr lang="ja-JP" altLang="en-US">
                    <a:noFill/>
                  </a:rPr>
                  <a:t> </a:t>
                </a:r>
              </a:p>
            </p:txBody>
          </p:sp>
        </mc:Fallback>
      </mc:AlternateContent>
      <p:sp>
        <p:nvSpPr>
          <p:cNvPr id="95" name="正方形/長方形 94">
            <a:extLst>
              <a:ext uri="{FF2B5EF4-FFF2-40B4-BE49-F238E27FC236}">
                <a16:creationId xmlns:a16="http://schemas.microsoft.com/office/drawing/2014/main" id="{4F731A82-C168-72C8-478A-BE4D096C197A}"/>
              </a:ext>
            </a:extLst>
          </p:cNvPr>
          <p:cNvSpPr/>
          <p:nvPr/>
        </p:nvSpPr>
        <p:spPr>
          <a:xfrm rot="5400000">
            <a:off x="10248606" y="1038755"/>
            <a:ext cx="515590" cy="28488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3. Calculation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Operational Schedule</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96" name="二等辺三角形 95">
            <a:extLst>
              <a:ext uri="{FF2B5EF4-FFF2-40B4-BE49-F238E27FC236}">
                <a16:creationId xmlns:a16="http://schemas.microsoft.com/office/drawing/2014/main" id="{73E4F316-9702-6E33-A89A-F174924FF885}"/>
              </a:ext>
            </a:extLst>
          </p:cNvPr>
          <p:cNvSpPr/>
          <p:nvPr/>
        </p:nvSpPr>
        <p:spPr>
          <a:xfrm rot="5400000">
            <a:off x="7922839"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5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Flow Chart for RO Optimization (LVMWD), RO Total</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2CA60635-E758-45E5-6AB8-F38ECA548FAB}"/>
              </a:ext>
            </a:extLst>
          </p:cNvPr>
          <p:cNvSpPr txBox="1"/>
          <p:nvPr/>
        </p:nvSpPr>
        <p:spPr>
          <a:xfrm>
            <a:off x="956371" y="1570790"/>
            <a:ext cx="1262385"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UF Filtrate Total Chlorine</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91A20E65-88AE-737B-C3BA-7FA7309E1B28}"/>
              </a:ext>
            </a:extLst>
          </p:cNvPr>
          <p:cNvSpPr txBox="1"/>
          <p:nvPr/>
        </p:nvSpPr>
        <p:spPr>
          <a:xfrm>
            <a:off x="1956848" y="1679169"/>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ID000</a:t>
            </a:r>
            <a:endParaRPr kumimoji="1" lang="ja-JP" altLang="en-US" sz="1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361ECA42-BAAF-83C6-5937-8F5B400F5684}"/>
              </a:ext>
            </a:extLst>
          </p:cNvPr>
          <p:cNvSpPr txBox="1"/>
          <p:nvPr/>
        </p:nvSpPr>
        <p:spPr>
          <a:xfrm>
            <a:off x="1956848" y="250058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ID001</a:t>
            </a:r>
            <a:endParaRPr kumimoji="1" lang="ja-JP" altLang="en-US" sz="1400" dirty="0">
              <a:latin typeface="Times New Roman" panose="02020603050405020304" pitchFamily="18" charset="0"/>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A019FFB4-4A79-76C4-7C63-5E8CAD1286BE}"/>
              </a:ext>
            </a:extLst>
          </p:cNvPr>
          <p:cNvSpPr txBox="1"/>
          <p:nvPr/>
        </p:nvSpPr>
        <p:spPr>
          <a:xfrm>
            <a:off x="1956848" y="3444462"/>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ID002</a:t>
            </a:r>
            <a:endParaRPr kumimoji="1" lang="ja-JP" altLang="en-US" sz="1400" dirty="0">
              <a:latin typeface="Times New Roman" panose="02020603050405020304" pitchFamily="18" charset="0"/>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6FF43510-8BB7-FEF6-2D6D-77CF7B7CF579}"/>
              </a:ext>
            </a:extLst>
          </p:cNvPr>
          <p:cNvSpPr txBox="1"/>
          <p:nvPr/>
        </p:nvSpPr>
        <p:spPr>
          <a:xfrm>
            <a:off x="1996945" y="1357383"/>
            <a:ext cx="599355" cy="307777"/>
          </a:xfrm>
          <a:prstGeom prst="rect">
            <a:avLst/>
          </a:prstGeom>
          <a:noFill/>
        </p:spPr>
        <p:txBody>
          <a:bodyPr wrap="square" rtlCol="0">
            <a:spAutoFit/>
          </a:bodyPr>
          <a:lstStyle/>
          <a:p>
            <a:pPr algn="ctr"/>
            <a:r>
              <a:rPr lang="en-US" altLang="ja-JP" sz="1400" dirty="0">
                <a:solidFill>
                  <a:schemeClr val="accent6">
                    <a:lumMod val="50000"/>
                  </a:schemeClr>
                </a:solidFill>
                <a:latin typeface="Times New Roman" panose="02020603050405020304" pitchFamily="18" charset="0"/>
                <a:cs typeface="Times New Roman" panose="02020603050405020304" pitchFamily="18" charset="0"/>
              </a:rPr>
              <a:t>cost</a:t>
            </a:r>
            <a:endParaRPr kumimoji="1" lang="ja-JP" altLang="en-US" sz="1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D245F474-0D65-5634-3F5C-2B9E35402259}"/>
              </a:ext>
            </a:extLst>
          </p:cNvPr>
          <p:cNvSpPr txBox="1"/>
          <p:nvPr/>
        </p:nvSpPr>
        <p:spPr>
          <a:xfrm>
            <a:off x="1015228" y="2495587"/>
            <a:ext cx="1097077"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Feed EC</a:t>
            </a:r>
            <a:endParaRPr kumimoji="1" lang="ja-JP" altLang="en-US" sz="1400"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6BA6186D-0E9A-26A3-4B9A-35153610FA1B}"/>
              </a:ext>
            </a:extLst>
          </p:cNvPr>
          <p:cNvSpPr txBox="1"/>
          <p:nvPr/>
        </p:nvSpPr>
        <p:spPr>
          <a:xfrm>
            <a:off x="1086857" y="3427038"/>
            <a:ext cx="953819"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TOC</a:t>
            </a:r>
            <a:endParaRPr kumimoji="1" lang="ja-JP" altLang="en-US" sz="1400" dirty="0">
              <a:latin typeface="Times New Roman" panose="02020603050405020304" pitchFamily="18" charset="0"/>
              <a:cs typeface="Times New Roman" panose="02020603050405020304" pitchFamily="18" charset="0"/>
            </a:endParaRPr>
          </a:p>
        </p:txBody>
      </p:sp>
      <p:sp>
        <p:nvSpPr>
          <p:cNvPr id="30" name="テキスト ボックス 29">
            <a:extLst>
              <a:ext uri="{FF2B5EF4-FFF2-40B4-BE49-F238E27FC236}">
                <a16:creationId xmlns:a16="http://schemas.microsoft.com/office/drawing/2014/main" id="{0672B88D-E804-FAEA-457C-1FEEDD111573}"/>
              </a:ext>
            </a:extLst>
          </p:cNvPr>
          <p:cNvSpPr txBox="1"/>
          <p:nvPr/>
        </p:nvSpPr>
        <p:spPr>
          <a:xfrm>
            <a:off x="5474540" y="4479377"/>
            <a:ext cx="1633048" cy="523220"/>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Permeate TOC Prediction Model</a:t>
            </a:r>
            <a:endParaRPr kumimoji="1" lang="ja-JP" altLang="en-US" sz="1400" dirty="0">
              <a:latin typeface="Times New Roman" panose="02020603050405020304" pitchFamily="18" charset="0"/>
              <a:cs typeface="Times New Roman" panose="02020603050405020304" pitchFamily="18" charset="0"/>
            </a:endParaRPr>
          </a:p>
        </p:txBody>
      </p:sp>
      <p:sp>
        <p:nvSpPr>
          <p:cNvPr id="31" name="六角形 30">
            <a:extLst>
              <a:ext uri="{FF2B5EF4-FFF2-40B4-BE49-F238E27FC236}">
                <a16:creationId xmlns:a16="http://schemas.microsoft.com/office/drawing/2014/main" id="{4E6BB0F1-C5B1-86E3-B8D1-043F00272208}"/>
              </a:ext>
            </a:extLst>
          </p:cNvPr>
          <p:cNvSpPr/>
          <p:nvPr/>
        </p:nvSpPr>
        <p:spPr>
          <a:xfrm>
            <a:off x="6031104" y="5045493"/>
            <a:ext cx="395976" cy="358496"/>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3" name="正方形/長方形 32">
            <a:extLst>
              <a:ext uri="{FF2B5EF4-FFF2-40B4-BE49-F238E27FC236}">
                <a16:creationId xmlns:a16="http://schemas.microsoft.com/office/drawing/2014/main" id="{9F350A5C-414C-FB52-9344-731B20C6610B}"/>
              </a:ext>
            </a:extLst>
          </p:cNvPr>
          <p:cNvSpPr/>
          <p:nvPr/>
        </p:nvSpPr>
        <p:spPr>
          <a:xfrm>
            <a:off x="7862238" y="5033535"/>
            <a:ext cx="395976" cy="37986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0BA9D710-1D12-9299-54A6-55FAA9B39D17}"/>
              </a:ext>
            </a:extLst>
          </p:cNvPr>
          <p:cNvSpPr txBox="1"/>
          <p:nvPr/>
        </p:nvSpPr>
        <p:spPr>
          <a:xfrm>
            <a:off x="7287077" y="4658333"/>
            <a:ext cx="1567820"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Permeate TOC</a:t>
            </a:r>
          </a:p>
        </p:txBody>
      </p:sp>
      <p:cxnSp>
        <p:nvCxnSpPr>
          <p:cNvPr id="35" name="直線矢印コネクタ 34">
            <a:extLst>
              <a:ext uri="{FF2B5EF4-FFF2-40B4-BE49-F238E27FC236}">
                <a16:creationId xmlns:a16="http://schemas.microsoft.com/office/drawing/2014/main" id="{0DD2213E-C6BA-79CA-4EF7-4B26605404EC}"/>
              </a:ext>
            </a:extLst>
          </p:cNvPr>
          <p:cNvCxnSpPr>
            <a:cxnSpLocks/>
            <a:stCxn id="31" idx="0"/>
            <a:endCxn id="33" idx="1"/>
          </p:cNvCxnSpPr>
          <p:nvPr/>
        </p:nvCxnSpPr>
        <p:spPr>
          <a:xfrm flipV="1">
            <a:off x="6427080" y="5223466"/>
            <a:ext cx="1435158" cy="127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1C76BB7D-E88E-5254-15FF-BD0146353C93}"/>
              </a:ext>
            </a:extLst>
          </p:cNvPr>
          <p:cNvSpPr/>
          <p:nvPr/>
        </p:nvSpPr>
        <p:spPr>
          <a:xfrm>
            <a:off x="1052976" y="1283859"/>
            <a:ext cx="2342884" cy="47419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F378FB95-1C42-6A18-38E4-4A5871FF62B0}"/>
              </a:ext>
            </a:extLst>
          </p:cNvPr>
          <p:cNvSpPr txBox="1"/>
          <p:nvPr/>
        </p:nvSpPr>
        <p:spPr>
          <a:xfrm>
            <a:off x="961972" y="933411"/>
            <a:ext cx="1171635"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Feed</a:t>
            </a:r>
            <a:endParaRPr kumimoji="1" lang="ja-JP" altLang="en-US" sz="1600" b="1" dirty="0">
              <a:latin typeface="Times New Roman" panose="02020603050405020304" pitchFamily="18" charset="0"/>
              <a:cs typeface="Times New Roman" panose="02020603050405020304" pitchFamily="18" charset="0"/>
            </a:endParaRPr>
          </a:p>
        </p:txBody>
      </p:sp>
      <p:sp>
        <p:nvSpPr>
          <p:cNvPr id="53" name="テキスト ボックス 52">
            <a:extLst>
              <a:ext uri="{FF2B5EF4-FFF2-40B4-BE49-F238E27FC236}">
                <a16:creationId xmlns:a16="http://schemas.microsoft.com/office/drawing/2014/main" id="{C4EF21DB-6B24-CBCF-351C-D7230DBA28E8}"/>
              </a:ext>
            </a:extLst>
          </p:cNvPr>
          <p:cNvSpPr txBox="1"/>
          <p:nvPr/>
        </p:nvSpPr>
        <p:spPr>
          <a:xfrm>
            <a:off x="1956848" y="5379328"/>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ID004</a:t>
            </a:r>
            <a:endParaRPr kumimoji="1" lang="ja-JP" altLang="en-US" sz="1400" dirty="0">
              <a:latin typeface="Times New Roman" panose="02020603050405020304" pitchFamily="18" charset="0"/>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AE74025B-C51F-6CA4-877B-CFAE9B26FF3F}"/>
              </a:ext>
            </a:extLst>
          </p:cNvPr>
          <p:cNvSpPr txBox="1"/>
          <p:nvPr/>
        </p:nvSpPr>
        <p:spPr>
          <a:xfrm>
            <a:off x="4293756" y="1543952"/>
            <a:ext cx="1192821"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S1 Feed Press</a:t>
            </a:r>
            <a:endParaRPr kumimoji="1" lang="ja-JP" altLang="en-US" sz="1400" dirty="0">
              <a:latin typeface="Times New Roman" panose="02020603050405020304" pitchFamily="18" charset="0"/>
              <a:cs typeface="Times New Roman" panose="02020603050405020304" pitchFamily="18" charset="0"/>
            </a:endParaRPr>
          </a:p>
        </p:txBody>
      </p:sp>
      <p:sp>
        <p:nvSpPr>
          <p:cNvPr id="55" name="正方形/長方形 54">
            <a:extLst>
              <a:ext uri="{FF2B5EF4-FFF2-40B4-BE49-F238E27FC236}">
                <a16:creationId xmlns:a16="http://schemas.microsoft.com/office/drawing/2014/main" id="{D16B1BE7-F5A1-7212-FCFD-B5B1E8099BE5}"/>
              </a:ext>
            </a:extLst>
          </p:cNvPr>
          <p:cNvSpPr/>
          <p:nvPr/>
        </p:nvSpPr>
        <p:spPr>
          <a:xfrm>
            <a:off x="4057650" y="4257117"/>
            <a:ext cx="5962650" cy="146839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1E8F4286-3269-E970-FE60-67FA2C280CEE}"/>
              </a:ext>
            </a:extLst>
          </p:cNvPr>
          <p:cNvSpPr txBox="1"/>
          <p:nvPr/>
        </p:nvSpPr>
        <p:spPr>
          <a:xfrm>
            <a:off x="3998128" y="3910861"/>
            <a:ext cx="1103499"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Total</a:t>
            </a:r>
            <a:endParaRPr kumimoji="1" lang="ja-JP" altLang="en-US" sz="1600" b="1" dirty="0">
              <a:latin typeface="Times New Roman" panose="02020603050405020304" pitchFamily="18" charset="0"/>
              <a:cs typeface="Times New Roman" panose="02020603050405020304" pitchFamily="18" charset="0"/>
            </a:endParaRPr>
          </a:p>
        </p:txBody>
      </p:sp>
      <p:sp>
        <p:nvSpPr>
          <p:cNvPr id="60" name="楕円 59">
            <a:extLst>
              <a:ext uri="{FF2B5EF4-FFF2-40B4-BE49-F238E27FC236}">
                <a16:creationId xmlns:a16="http://schemas.microsoft.com/office/drawing/2014/main" id="{2DC294E6-724C-107E-251F-2AFC2B9D0699}"/>
              </a:ext>
            </a:extLst>
          </p:cNvPr>
          <p:cNvSpPr/>
          <p:nvPr/>
        </p:nvSpPr>
        <p:spPr>
          <a:xfrm>
            <a:off x="5988445" y="5198849"/>
            <a:ext cx="66675" cy="666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3DF42DBC-766D-2759-A628-9D6869BB30BB}"/>
              </a:ext>
            </a:extLst>
          </p:cNvPr>
          <p:cNvSpPr txBox="1"/>
          <p:nvPr/>
        </p:nvSpPr>
        <p:spPr>
          <a:xfrm>
            <a:off x="6733970" y="5266364"/>
            <a:ext cx="726276"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ID4000</a:t>
            </a:r>
            <a:endParaRPr kumimoji="1" lang="ja-JP" altLang="en-US" sz="1400" dirty="0">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E8B9EFF1-AFAB-935D-2DEB-DD106691D11E}"/>
              </a:ext>
            </a:extLst>
          </p:cNvPr>
          <p:cNvSpPr txBox="1"/>
          <p:nvPr/>
        </p:nvSpPr>
        <p:spPr>
          <a:xfrm>
            <a:off x="5966497" y="1543952"/>
            <a:ext cx="1192821"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S1 Feed Flow </a:t>
            </a:r>
            <a:endParaRPr kumimoji="1" lang="ja-JP" altLang="en-US" sz="1400" dirty="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67A6ADE2-C22F-5CCB-FC3F-11F0AC57DE8F}"/>
              </a:ext>
            </a:extLst>
          </p:cNvPr>
          <p:cNvSpPr txBox="1"/>
          <p:nvPr/>
        </p:nvSpPr>
        <p:spPr>
          <a:xfrm>
            <a:off x="1956848" y="437143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ID003</a:t>
            </a:r>
            <a:endParaRPr kumimoji="1" lang="ja-JP" altLang="en-US" sz="1400" dirty="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573E0DE8-C305-8558-AA58-06CBB58B2E13}"/>
              </a:ext>
            </a:extLst>
          </p:cNvPr>
          <p:cNvSpPr txBox="1"/>
          <p:nvPr/>
        </p:nvSpPr>
        <p:spPr>
          <a:xfrm>
            <a:off x="1115674" y="5383101"/>
            <a:ext cx="896185"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pH</a:t>
            </a:r>
            <a:endParaRPr kumimoji="1" lang="ja-JP" altLang="en-US" sz="1400" dirty="0">
              <a:latin typeface="Times New Roman" panose="02020603050405020304" pitchFamily="18" charset="0"/>
              <a:cs typeface="Times New Roman" panose="02020603050405020304" pitchFamily="18" charset="0"/>
            </a:endParaRPr>
          </a:p>
        </p:txBody>
      </p:sp>
      <p:sp>
        <p:nvSpPr>
          <p:cNvPr id="99" name="正方形/長方形 98">
            <a:extLst>
              <a:ext uri="{FF2B5EF4-FFF2-40B4-BE49-F238E27FC236}">
                <a16:creationId xmlns:a16="http://schemas.microsoft.com/office/drawing/2014/main" id="{2F53DE8C-8255-DCEA-0DC7-E849E1264642}"/>
              </a:ext>
            </a:extLst>
          </p:cNvPr>
          <p:cNvSpPr/>
          <p:nvPr/>
        </p:nvSpPr>
        <p:spPr>
          <a:xfrm>
            <a:off x="4057650" y="1283859"/>
            <a:ext cx="3509522" cy="1465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188B39C2-AF23-D4F7-DA73-BFEFF4AC1EFE}"/>
              </a:ext>
            </a:extLst>
          </p:cNvPr>
          <p:cNvSpPr txBox="1"/>
          <p:nvPr/>
        </p:nvSpPr>
        <p:spPr>
          <a:xfrm>
            <a:off x="3961421" y="934149"/>
            <a:ext cx="1266653"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Stage1</a:t>
            </a:r>
            <a:endParaRPr kumimoji="1" lang="ja-JP" altLang="en-US" sz="1600" b="1" dirty="0">
              <a:latin typeface="Times New Roman" panose="02020603050405020304" pitchFamily="18" charset="0"/>
              <a:cs typeface="Times New Roman" panose="02020603050405020304" pitchFamily="18" charset="0"/>
            </a:endParaRPr>
          </a:p>
        </p:txBody>
      </p:sp>
      <p:sp>
        <p:nvSpPr>
          <p:cNvPr id="101" name="円柱 100">
            <a:extLst>
              <a:ext uri="{FF2B5EF4-FFF2-40B4-BE49-F238E27FC236}">
                <a16:creationId xmlns:a16="http://schemas.microsoft.com/office/drawing/2014/main" id="{FD4DDA86-B42F-D154-0BBD-6A6FF665582B}"/>
              </a:ext>
            </a:extLst>
          </p:cNvPr>
          <p:cNvSpPr/>
          <p:nvPr/>
        </p:nvSpPr>
        <p:spPr>
          <a:xfrm>
            <a:off x="4701647" y="1948907"/>
            <a:ext cx="310575" cy="300184"/>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2" name="円柱 101">
            <a:extLst>
              <a:ext uri="{FF2B5EF4-FFF2-40B4-BE49-F238E27FC236}">
                <a16:creationId xmlns:a16="http://schemas.microsoft.com/office/drawing/2014/main" id="{6C9C1238-89D5-A0BF-0077-83920885AC7D}"/>
              </a:ext>
            </a:extLst>
          </p:cNvPr>
          <p:cNvSpPr/>
          <p:nvPr/>
        </p:nvSpPr>
        <p:spPr>
          <a:xfrm>
            <a:off x="6423395" y="1948907"/>
            <a:ext cx="310575" cy="300184"/>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03" name="コネクタ: カギ線 102">
            <a:extLst>
              <a:ext uri="{FF2B5EF4-FFF2-40B4-BE49-F238E27FC236}">
                <a16:creationId xmlns:a16="http://schemas.microsoft.com/office/drawing/2014/main" id="{8F2F132C-7535-0CA4-F97E-F906A95D807D}"/>
              </a:ext>
            </a:extLst>
          </p:cNvPr>
          <p:cNvCxnSpPr>
            <a:cxnSpLocks/>
            <a:stCxn id="112" idx="4"/>
            <a:endCxn id="60" idx="2"/>
          </p:cNvCxnSpPr>
          <p:nvPr/>
        </p:nvCxnSpPr>
        <p:spPr>
          <a:xfrm rot="16200000" flipH="1">
            <a:off x="4800881" y="4044622"/>
            <a:ext cx="1618587" cy="756541"/>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63B69667-F865-3AC1-8FBF-00C18F884B6F}"/>
              </a:ext>
            </a:extLst>
          </p:cNvPr>
          <p:cNvSpPr txBox="1"/>
          <p:nvPr/>
        </p:nvSpPr>
        <p:spPr>
          <a:xfrm>
            <a:off x="1015228" y="4275556"/>
            <a:ext cx="1097077"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Temperature</a:t>
            </a:r>
            <a:endParaRPr kumimoji="1" lang="ja-JP" altLang="en-US" sz="1400" dirty="0">
              <a:latin typeface="Times New Roman" panose="02020603050405020304" pitchFamily="18" charset="0"/>
              <a:cs typeface="Times New Roman" panose="02020603050405020304" pitchFamily="18" charset="0"/>
            </a:endParaRPr>
          </a:p>
        </p:txBody>
      </p:sp>
      <p:sp>
        <p:nvSpPr>
          <p:cNvPr id="105" name="円柱 104">
            <a:extLst>
              <a:ext uri="{FF2B5EF4-FFF2-40B4-BE49-F238E27FC236}">
                <a16:creationId xmlns:a16="http://schemas.microsoft.com/office/drawing/2014/main" id="{470F532B-993F-17D2-D54F-951DE8A53803}"/>
              </a:ext>
            </a:extLst>
          </p:cNvPr>
          <p:cNvSpPr/>
          <p:nvPr/>
        </p:nvSpPr>
        <p:spPr>
          <a:xfrm>
            <a:off x="2592190" y="5327336"/>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6" name="円柱 105">
            <a:extLst>
              <a:ext uri="{FF2B5EF4-FFF2-40B4-BE49-F238E27FC236}">
                <a16:creationId xmlns:a16="http://schemas.microsoft.com/office/drawing/2014/main" id="{ABA0B34B-3E57-4FE8-3B7A-1C7DC706C4C7}"/>
              </a:ext>
            </a:extLst>
          </p:cNvPr>
          <p:cNvSpPr/>
          <p:nvPr/>
        </p:nvSpPr>
        <p:spPr>
          <a:xfrm>
            <a:off x="2591760" y="4322849"/>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7" name="円柱 106">
            <a:extLst>
              <a:ext uri="{FF2B5EF4-FFF2-40B4-BE49-F238E27FC236}">
                <a16:creationId xmlns:a16="http://schemas.microsoft.com/office/drawing/2014/main" id="{2C651BE2-9385-C0B4-229E-A50AE2AE2A8C}"/>
              </a:ext>
            </a:extLst>
          </p:cNvPr>
          <p:cNvSpPr/>
          <p:nvPr/>
        </p:nvSpPr>
        <p:spPr>
          <a:xfrm>
            <a:off x="2591760" y="3383293"/>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8" name="円柱 107">
            <a:extLst>
              <a:ext uri="{FF2B5EF4-FFF2-40B4-BE49-F238E27FC236}">
                <a16:creationId xmlns:a16="http://schemas.microsoft.com/office/drawing/2014/main" id="{B5D1C8BA-00DA-90F1-BCB0-C55EE5990B29}"/>
              </a:ext>
            </a:extLst>
          </p:cNvPr>
          <p:cNvSpPr/>
          <p:nvPr/>
        </p:nvSpPr>
        <p:spPr>
          <a:xfrm>
            <a:off x="2591760" y="2443257"/>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9" name="円柱 108">
            <a:extLst>
              <a:ext uri="{FF2B5EF4-FFF2-40B4-BE49-F238E27FC236}">
                <a16:creationId xmlns:a16="http://schemas.microsoft.com/office/drawing/2014/main" id="{C8EAEB3B-6D43-EA3D-BB32-9B5910FD3215}"/>
              </a:ext>
            </a:extLst>
          </p:cNvPr>
          <p:cNvSpPr/>
          <p:nvPr/>
        </p:nvSpPr>
        <p:spPr>
          <a:xfrm>
            <a:off x="2591760" y="1623884"/>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42976AAD-1B45-3BD6-5415-A7D36D58C9B3}"/>
              </a:ext>
            </a:extLst>
          </p:cNvPr>
          <p:cNvSpPr txBox="1"/>
          <p:nvPr/>
        </p:nvSpPr>
        <p:spPr>
          <a:xfrm>
            <a:off x="5101628" y="2259701"/>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ID100</a:t>
            </a:r>
            <a:endParaRPr kumimoji="1" lang="ja-JP" altLang="en-US" sz="1400" dirty="0">
              <a:latin typeface="Times New Roman" panose="02020603050405020304" pitchFamily="18" charset="0"/>
              <a:cs typeface="Times New Roman" panose="02020603050405020304" pitchFamily="18" charset="0"/>
            </a:endParaRPr>
          </a:p>
        </p:txBody>
      </p:sp>
      <p:sp>
        <p:nvSpPr>
          <p:cNvPr id="111" name="テキスト ボックス 110">
            <a:extLst>
              <a:ext uri="{FF2B5EF4-FFF2-40B4-BE49-F238E27FC236}">
                <a16:creationId xmlns:a16="http://schemas.microsoft.com/office/drawing/2014/main" id="{6B1640C7-DF9F-3AE5-9094-3C618D90D21F}"/>
              </a:ext>
            </a:extLst>
          </p:cNvPr>
          <p:cNvSpPr txBox="1"/>
          <p:nvPr/>
        </p:nvSpPr>
        <p:spPr>
          <a:xfrm>
            <a:off x="6570419" y="2249090"/>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ID101</a:t>
            </a:r>
            <a:endParaRPr kumimoji="1" lang="ja-JP" altLang="en-US" sz="1400" dirty="0">
              <a:latin typeface="Times New Roman" panose="02020603050405020304" pitchFamily="18" charset="0"/>
              <a:cs typeface="Times New Roman" panose="02020603050405020304" pitchFamily="18" charset="0"/>
            </a:endParaRPr>
          </a:p>
        </p:txBody>
      </p:sp>
      <p:sp>
        <p:nvSpPr>
          <p:cNvPr id="112" name="楕円 111">
            <a:extLst>
              <a:ext uri="{FF2B5EF4-FFF2-40B4-BE49-F238E27FC236}">
                <a16:creationId xmlns:a16="http://schemas.microsoft.com/office/drawing/2014/main" id="{18CEBE1A-1FE3-BD16-28CD-909E8E9B238A}"/>
              </a:ext>
            </a:extLst>
          </p:cNvPr>
          <p:cNvSpPr/>
          <p:nvPr/>
        </p:nvSpPr>
        <p:spPr>
          <a:xfrm>
            <a:off x="5198566" y="3546925"/>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13" name="コネクタ: カギ線 112">
            <a:extLst>
              <a:ext uri="{FF2B5EF4-FFF2-40B4-BE49-F238E27FC236}">
                <a16:creationId xmlns:a16="http://schemas.microsoft.com/office/drawing/2014/main" id="{D18B7818-F97B-48CD-179B-3D49524FB22A}"/>
              </a:ext>
            </a:extLst>
          </p:cNvPr>
          <p:cNvCxnSpPr>
            <a:cxnSpLocks/>
            <a:stCxn id="112" idx="6"/>
            <a:endCxn id="102" idx="3"/>
          </p:cNvCxnSpPr>
          <p:nvPr/>
        </p:nvCxnSpPr>
        <p:spPr>
          <a:xfrm flipV="1">
            <a:off x="5265241" y="2249091"/>
            <a:ext cx="1313442" cy="1331172"/>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コネクタ: カギ線 113">
            <a:extLst>
              <a:ext uri="{FF2B5EF4-FFF2-40B4-BE49-F238E27FC236}">
                <a16:creationId xmlns:a16="http://schemas.microsoft.com/office/drawing/2014/main" id="{10E182CA-2C2E-2A7C-BD09-7A8FEFDC1E55}"/>
              </a:ext>
            </a:extLst>
          </p:cNvPr>
          <p:cNvCxnSpPr>
            <a:cxnSpLocks/>
            <a:stCxn id="112" idx="2"/>
            <a:endCxn id="101" idx="3"/>
          </p:cNvCxnSpPr>
          <p:nvPr/>
        </p:nvCxnSpPr>
        <p:spPr>
          <a:xfrm rot="10800000">
            <a:off x="4856936" y="2249091"/>
            <a:ext cx="341631" cy="1331172"/>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4BBF2A1F-F51F-27DC-4856-4D1B1B7A9F7D}"/>
              </a:ext>
            </a:extLst>
          </p:cNvPr>
          <p:cNvCxnSpPr>
            <a:cxnSpLocks/>
            <a:stCxn id="119" idx="7"/>
            <a:endCxn id="109" idx="4"/>
          </p:cNvCxnSpPr>
          <p:nvPr/>
        </p:nvCxnSpPr>
        <p:spPr>
          <a:xfrm rot="16200000" flipV="1">
            <a:off x="2502398" y="2288815"/>
            <a:ext cx="1716406" cy="78608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9063678A-4822-35A7-DDF7-72642BEF4539}"/>
              </a:ext>
            </a:extLst>
          </p:cNvPr>
          <p:cNvCxnSpPr>
            <a:cxnSpLocks/>
            <a:stCxn id="119" idx="7"/>
            <a:endCxn id="108" idx="4"/>
          </p:cNvCxnSpPr>
          <p:nvPr/>
        </p:nvCxnSpPr>
        <p:spPr>
          <a:xfrm rot="16200000" flipV="1">
            <a:off x="2912085" y="2698502"/>
            <a:ext cx="897033" cy="78608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コネクタ: カギ線 116">
            <a:extLst>
              <a:ext uri="{FF2B5EF4-FFF2-40B4-BE49-F238E27FC236}">
                <a16:creationId xmlns:a16="http://schemas.microsoft.com/office/drawing/2014/main" id="{BDE3CF51-A77B-0FCB-D022-DF060B749254}"/>
              </a:ext>
            </a:extLst>
          </p:cNvPr>
          <p:cNvCxnSpPr>
            <a:cxnSpLocks/>
            <a:stCxn id="119" idx="5"/>
            <a:endCxn id="106" idx="4"/>
          </p:cNvCxnSpPr>
          <p:nvPr/>
        </p:nvCxnSpPr>
        <p:spPr>
          <a:xfrm rot="5400000">
            <a:off x="2892895" y="3661872"/>
            <a:ext cx="935412" cy="78608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70DEF96-4CF7-4237-3B7E-42F003CF02C5}"/>
              </a:ext>
            </a:extLst>
          </p:cNvPr>
          <p:cNvCxnSpPr>
            <a:cxnSpLocks/>
            <a:stCxn id="119" idx="5"/>
            <a:endCxn id="105" idx="4"/>
          </p:cNvCxnSpPr>
          <p:nvPr/>
        </p:nvCxnSpPr>
        <p:spPr>
          <a:xfrm rot="5400000">
            <a:off x="2390867" y="4164330"/>
            <a:ext cx="1939899" cy="78565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楕円 118">
            <a:extLst>
              <a:ext uri="{FF2B5EF4-FFF2-40B4-BE49-F238E27FC236}">
                <a16:creationId xmlns:a16="http://schemas.microsoft.com/office/drawing/2014/main" id="{358962F0-95C8-5844-756E-6225A5BB19F0}"/>
              </a:ext>
            </a:extLst>
          </p:cNvPr>
          <p:cNvSpPr/>
          <p:nvPr/>
        </p:nvSpPr>
        <p:spPr>
          <a:xfrm>
            <a:off x="3696734" y="353029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20" name="直線コネクタ 119">
            <a:extLst>
              <a:ext uri="{FF2B5EF4-FFF2-40B4-BE49-F238E27FC236}">
                <a16:creationId xmlns:a16="http://schemas.microsoft.com/office/drawing/2014/main" id="{813CD8BA-DAC4-48A8-FE82-62585236C6B7}"/>
              </a:ext>
            </a:extLst>
          </p:cNvPr>
          <p:cNvCxnSpPr>
            <a:stCxn id="119" idx="5"/>
            <a:endCxn id="112" idx="2"/>
          </p:cNvCxnSpPr>
          <p:nvPr/>
        </p:nvCxnSpPr>
        <p:spPr>
          <a:xfrm flipV="1">
            <a:off x="3753645" y="3580263"/>
            <a:ext cx="1444921" cy="694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1B9F8A-3E79-44DE-4D9E-95FF6F357902}"/>
              </a:ext>
            </a:extLst>
          </p:cNvPr>
          <p:cNvCxnSpPr>
            <a:cxnSpLocks/>
            <a:stCxn id="107" idx="4"/>
            <a:endCxn id="119" idx="3"/>
          </p:cNvCxnSpPr>
          <p:nvPr/>
        </p:nvCxnSpPr>
        <p:spPr>
          <a:xfrm>
            <a:off x="2967556" y="3583066"/>
            <a:ext cx="738942" cy="41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60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Flow Chart for RO Optimization (LVMWD), Each Stage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73792C1C-D5D5-DC95-6DB4-3F27058A2BAB}"/>
              </a:ext>
            </a:extLst>
          </p:cNvPr>
          <p:cNvSpPr txBox="1"/>
          <p:nvPr/>
        </p:nvSpPr>
        <p:spPr>
          <a:xfrm>
            <a:off x="5138834" y="1091802"/>
            <a:ext cx="1171635"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S1_Perm_EC</a:t>
            </a:r>
            <a:endParaRPr kumimoji="1" lang="ja-JP" altLang="en-US" sz="1400" dirty="0">
              <a:latin typeface="Times New Roman" panose="02020603050405020304" pitchFamily="18" charset="0"/>
              <a:cs typeface="Times New Roman" panose="02020603050405020304" pitchFamily="18" charset="0"/>
            </a:endParaRPr>
          </a:p>
        </p:txBody>
      </p:sp>
      <p:sp>
        <p:nvSpPr>
          <p:cNvPr id="22" name="六角形 21">
            <a:extLst>
              <a:ext uri="{FF2B5EF4-FFF2-40B4-BE49-F238E27FC236}">
                <a16:creationId xmlns:a16="http://schemas.microsoft.com/office/drawing/2014/main" id="{49366803-28F0-91F2-0E63-C2265BAE844D}"/>
              </a:ext>
            </a:extLst>
          </p:cNvPr>
          <p:cNvSpPr/>
          <p:nvPr/>
        </p:nvSpPr>
        <p:spPr>
          <a:xfrm>
            <a:off x="5524841" y="1413870"/>
            <a:ext cx="395976" cy="358496"/>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4C507C5E-EBF2-D305-AE86-F1139F000AC0}"/>
              </a:ext>
            </a:extLst>
          </p:cNvPr>
          <p:cNvSpPr txBox="1"/>
          <p:nvPr/>
        </p:nvSpPr>
        <p:spPr>
          <a:xfrm>
            <a:off x="6697928" y="1136521"/>
            <a:ext cx="1192820"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S1 Permeate EC</a:t>
            </a:r>
          </a:p>
        </p:txBody>
      </p:sp>
      <p:cxnSp>
        <p:nvCxnSpPr>
          <p:cNvPr id="26" name="直線矢印コネクタ 25">
            <a:extLst>
              <a:ext uri="{FF2B5EF4-FFF2-40B4-BE49-F238E27FC236}">
                <a16:creationId xmlns:a16="http://schemas.microsoft.com/office/drawing/2014/main" id="{59CD27CD-9560-9CAA-53E0-665823E5723C}"/>
              </a:ext>
            </a:extLst>
          </p:cNvPr>
          <p:cNvCxnSpPr>
            <a:cxnSpLocks/>
            <a:stCxn id="22" idx="0"/>
            <a:endCxn id="111" idx="1"/>
          </p:cNvCxnSpPr>
          <p:nvPr/>
        </p:nvCxnSpPr>
        <p:spPr>
          <a:xfrm>
            <a:off x="5920817" y="1593118"/>
            <a:ext cx="1190709" cy="89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118ED64F-A01A-CFB0-9F16-38E28D6CF4F7}"/>
              </a:ext>
            </a:extLst>
          </p:cNvPr>
          <p:cNvSpPr/>
          <p:nvPr/>
        </p:nvSpPr>
        <p:spPr>
          <a:xfrm>
            <a:off x="4702665" y="1114141"/>
            <a:ext cx="7098809" cy="7560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D02E5D58-E6B8-E00B-D411-507557984D32}"/>
              </a:ext>
            </a:extLst>
          </p:cNvPr>
          <p:cNvSpPr txBox="1"/>
          <p:nvPr/>
        </p:nvSpPr>
        <p:spPr>
          <a:xfrm>
            <a:off x="10805996" y="761619"/>
            <a:ext cx="1136903" cy="307777"/>
          </a:xfrm>
          <a:prstGeom prst="rect">
            <a:avLst/>
          </a:prstGeom>
          <a:noFill/>
        </p:spPr>
        <p:txBody>
          <a:bodyPr wrap="square" rtlCol="0">
            <a:spAutoFit/>
          </a:bodyPr>
          <a:lstStyle/>
          <a:p>
            <a:pPr algn="ctr"/>
            <a:r>
              <a:rPr lang="en-US" altLang="ja-JP" sz="1400" b="1" dirty="0">
                <a:latin typeface="Times New Roman" panose="02020603050405020304" pitchFamily="18" charset="0"/>
                <a:cs typeface="Times New Roman" panose="02020603050405020304" pitchFamily="18" charset="0"/>
              </a:rPr>
              <a:t>RO Stage1</a:t>
            </a:r>
            <a:endParaRPr kumimoji="1" lang="ja-JP" altLang="en-US" sz="1400" b="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5E72E334-853E-15DE-3131-D8E515920607}"/>
              </a:ext>
            </a:extLst>
          </p:cNvPr>
          <p:cNvSpPr txBox="1"/>
          <p:nvPr/>
        </p:nvSpPr>
        <p:spPr>
          <a:xfrm>
            <a:off x="10805996" y="2343048"/>
            <a:ext cx="1136903" cy="307777"/>
          </a:xfrm>
          <a:prstGeom prst="rect">
            <a:avLst/>
          </a:prstGeom>
          <a:noFill/>
        </p:spPr>
        <p:txBody>
          <a:bodyPr wrap="square" rtlCol="0">
            <a:spAutoFit/>
          </a:bodyPr>
          <a:lstStyle/>
          <a:p>
            <a:pPr algn="ctr"/>
            <a:r>
              <a:rPr lang="en-US" altLang="ja-JP" sz="1400" b="1" dirty="0">
                <a:latin typeface="Times New Roman" panose="02020603050405020304" pitchFamily="18" charset="0"/>
                <a:cs typeface="Times New Roman" panose="02020603050405020304" pitchFamily="18" charset="0"/>
              </a:rPr>
              <a:t>RO Stage2</a:t>
            </a:r>
            <a:endParaRPr kumimoji="1" lang="ja-JP" altLang="en-US" sz="1400" b="1" dirty="0">
              <a:latin typeface="Times New Roman" panose="02020603050405020304" pitchFamily="18" charset="0"/>
              <a:cs typeface="Times New Roman" panose="02020603050405020304" pitchFamily="18" charset="0"/>
            </a:endParaRPr>
          </a:p>
        </p:txBody>
      </p:sp>
      <p:sp>
        <p:nvSpPr>
          <p:cNvPr id="30" name="テキスト ボックス 29">
            <a:extLst>
              <a:ext uri="{FF2B5EF4-FFF2-40B4-BE49-F238E27FC236}">
                <a16:creationId xmlns:a16="http://schemas.microsoft.com/office/drawing/2014/main" id="{3239E748-AC3B-9DF5-CFE9-9515E32AD926}"/>
              </a:ext>
            </a:extLst>
          </p:cNvPr>
          <p:cNvSpPr txBox="1"/>
          <p:nvPr/>
        </p:nvSpPr>
        <p:spPr>
          <a:xfrm>
            <a:off x="10805996" y="4408116"/>
            <a:ext cx="1136903" cy="307777"/>
          </a:xfrm>
          <a:prstGeom prst="rect">
            <a:avLst/>
          </a:prstGeom>
          <a:noFill/>
        </p:spPr>
        <p:txBody>
          <a:bodyPr wrap="square" rtlCol="0">
            <a:spAutoFit/>
          </a:bodyPr>
          <a:lstStyle/>
          <a:p>
            <a:pPr algn="ctr"/>
            <a:r>
              <a:rPr lang="en-US" altLang="ja-JP" sz="1400" b="1" dirty="0">
                <a:latin typeface="Times New Roman" panose="02020603050405020304" pitchFamily="18" charset="0"/>
                <a:cs typeface="Times New Roman" panose="02020603050405020304" pitchFamily="18" charset="0"/>
              </a:rPr>
              <a:t>RO Stage3</a:t>
            </a:r>
            <a:endParaRPr kumimoji="1" lang="ja-JP" altLang="en-US" sz="1400" b="1" dirty="0">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7255D229-5817-B6EF-FBF1-7E0B735FC564}"/>
              </a:ext>
            </a:extLst>
          </p:cNvPr>
          <p:cNvSpPr txBox="1"/>
          <p:nvPr/>
        </p:nvSpPr>
        <p:spPr>
          <a:xfrm>
            <a:off x="7459609" y="2360959"/>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S2 Feed EC</a:t>
            </a:r>
            <a:endParaRPr kumimoji="1" lang="ja-JP" altLang="en-US" sz="1200" dirty="0">
              <a:latin typeface="Times New Roman" panose="02020603050405020304" pitchFamily="18" charset="0"/>
              <a:cs typeface="Times New Roman" panose="02020603050405020304" pitchFamily="18" charset="0"/>
            </a:endParaRPr>
          </a:p>
        </p:txBody>
      </p:sp>
      <p:sp>
        <p:nvSpPr>
          <p:cNvPr id="33" name="楕円 32">
            <a:extLst>
              <a:ext uri="{FF2B5EF4-FFF2-40B4-BE49-F238E27FC236}">
                <a16:creationId xmlns:a16="http://schemas.microsoft.com/office/drawing/2014/main" id="{37BAD673-7644-EB42-205E-CD7977FF77BC}"/>
              </a:ext>
            </a:extLst>
          </p:cNvPr>
          <p:cNvSpPr/>
          <p:nvPr/>
        </p:nvSpPr>
        <p:spPr>
          <a:xfrm>
            <a:off x="5357781" y="1567056"/>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11C53A60-A240-D6B4-0808-1AB9CB449779}"/>
              </a:ext>
            </a:extLst>
          </p:cNvPr>
          <p:cNvSpPr txBox="1"/>
          <p:nvPr/>
        </p:nvSpPr>
        <p:spPr>
          <a:xfrm>
            <a:off x="6114349" y="1575434"/>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ID1000</a:t>
            </a:r>
            <a:endParaRPr kumimoji="1" lang="ja-JP" altLang="en-US" sz="1200"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C5AECEF3-841F-2E14-C684-700A2BAF0373}"/>
              </a:ext>
            </a:extLst>
          </p:cNvPr>
          <p:cNvSpPr txBox="1"/>
          <p:nvPr/>
        </p:nvSpPr>
        <p:spPr>
          <a:xfrm>
            <a:off x="6069363" y="2287201"/>
            <a:ext cx="1149292"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S2_Feed_EC</a:t>
            </a:r>
            <a:endParaRPr kumimoji="1" lang="ja-JP" altLang="en-US" sz="1400" dirty="0">
              <a:latin typeface="Times New Roman" panose="02020603050405020304" pitchFamily="18" charset="0"/>
              <a:cs typeface="Times New Roman" panose="02020603050405020304" pitchFamily="18" charset="0"/>
            </a:endParaRPr>
          </a:p>
        </p:txBody>
      </p:sp>
      <p:sp>
        <p:nvSpPr>
          <p:cNvPr id="47" name="六角形 46">
            <a:extLst>
              <a:ext uri="{FF2B5EF4-FFF2-40B4-BE49-F238E27FC236}">
                <a16:creationId xmlns:a16="http://schemas.microsoft.com/office/drawing/2014/main" id="{1CB61A48-2A98-B028-10FA-14670DD92616}"/>
              </a:ext>
            </a:extLst>
          </p:cNvPr>
          <p:cNvSpPr/>
          <p:nvPr/>
        </p:nvSpPr>
        <p:spPr>
          <a:xfrm>
            <a:off x="6422401" y="2607716"/>
            <a:ext cx="395976" cy="358496"/>
          </a:xfrm>
          <a:prstGeom prst="hexagon">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2" name="楕円 51">
            <a:extLst>
              <a:ext uri="{FF2B5EF4-FFF2-40B4-BE49-F238E27FC236}">
                <a16:creationId xmlns:a16="http://schemas.microsoft.com/office/drawing/2014/main" id="{92D65537-812B-7A3F-72A6-16DFD753E93C}"/>
              </a:ext>
            </a:extLst>
          </p:cNvPr>
          <p:cNvSpPr/>
          <p:nvPr/>
        </p:nvSpPr>
        <p:spPr>
          <a:xfrm>
            <a:off x="6322016" y="2760902"/>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53" name="テキスト ボックス 52">
            <a:extLst>
              <a:ext uri="{FF2B5EF4-FFF2-40B4-BE49-F238E27FC236}">
                <a16:creationId xmlns:a16="http://schemas.microsoft.com/office/drawing/2014/main" id="{EA52D7EA-9379-F84E-5B44-686E0CCDA2F9}"/>
              </a:ext>
            </a:extLst>
          </p:cNvPr>
          <p:cNvSpPr txBox="1"/>
          <p:nvPr/>
        </p:nvSpPr>
        <p:spPr>
          <a:xfrm>
            <a:off x="7585000" y="2544337"/>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ID2000</a:t>
            </a:r>
            <a:endParaRPr kumimoji="1" lang="ja-JP" altLang="en-US" sz="1200" dirty="0">
              <a:latin typeface="Times New Roman" panose="02020603050405020304" pitchFamily="18" charset="0"/>
              <a:cs typeface="Times New Roman" panose="02020603050405020304" pitchFamily="18" charset="0"/>
            </a:endParaRPr>
          </a:p>
        </p:txBody>
      </p:sp>
      <p:sp>
        <p:nvSpPr>
          <p:cNvPr id="54" name="正方形/長方形 53">
            <a:extLst>
              <a:ext uri="{FF2B5EF4-FFF2-40B4-BE49-F238E27FC236}">
                <a16:creationId xmlns:a16="http://schemas.microsoft.com/office/drawing/2014/main" id="{44E7B5D5-9778-AF9F-6F4F-B7A3106F85D9}"/>
              </a:ext>
            </a:extLst>
          </p:cNvPr>
          <p:cNvSpPr/>
          <p:nvPr/>
        </p:nvSpPr>
        <p:spPr>
          <a:xfrm>
            <a:off x="4702665" y="2336546"/>
            <a:ext cx="7098808" cy="20270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5" name="テキスト ボックス 54">
            <a:extLst>
              <a:ext uri="{FF2B5EF4-FFF2-40B4-BE49-F238E27FC236}">
                <a16:creationId xmlns:a16="http://schemas.microsoft.com/office/drawing/2014/main" id="{E71BDC53-AE33-953D-E243-D46AC3B0D135}"/>
              </a:ext>
            </a:extLst>
          </p:cNvPr>
          <p:cNvSpPr txBox="1"/>
          <p:nvPr/>
        </p:nvSpPr>
        <p:spPr>
          <a:xfrm>
            <a:off x="8574655" y="2533933"/>
            <a:ext cx="1320663"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S2_Perm_EC</a:t>
            </a:r>
            <a:endParaRPr kumimoji="1" lang="ja-JP" altLang="en-US" sz="1400" dirty="0">
              <a:latin typeface="Times New Roman" panose="02020603050405020304" pitchFamily="18" charset="0"/>
              <a:cs typeface="Times New Roman" panose="02020603050405020304" pitchFamily="18" charset="0"/>
            </a:endParaRPr>
          </a:p>
        </p:txBody>
      </p:sp>
      <p:sp>
        <p:nvSpPr>
          <p:cNvPr id="59" name="六角形 58">
            <a:extLst>
              <a:ext uri="{FF2B5EF4-FFF2-40B4-BE49-F238E27FC236}">
                <a16:creationId xmlns:a16="http://schemas.microsoft.com/office/drawing/2014/main" id="{31779353-1C50-569B-13E3-10343C4030CA}"/>
              </a:ext>
            </a:extLst>
          </p:cNvPr>
          <p:cNvSpPr/>
          <p:nvPr/>
        </p:nvSpPr>
        <p:spPr>
          <a:xfrm>
            <a:off x="9043405" y="2866136"/>
            <a:ext cx="395976" cy="358496"/>
          </a:xfrm>
          <a:prstGeom prst="hexago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5C6F28D8-A8CD-D2A7-E3D0-8E7BD6B59E27}"/>
              </a:ext>
            </a:extLst>
          </p:cNvPr>
          <p:cNvCxnSpPr>
            <a:cxnSpLocks/>
            <a:stCxn id="59" idx="0"/>
            <a:endCxn id="118" idx="1"/>
          </p:cNvCxnSpPr>
          <p:nvPr/>
        </p:nvCxnSpPr>
        <p:spPr>
          <a:xfrm>
            <a:off x="9439381" y="3045384"/>
            <a:ext cx="1123180" cy="81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C82BAC42-923E-30B8-1003-8ADCFBD76A95}"/>
              </a:ext>
            </a:extLst>
          </p:cNvPr>
          <p:cNvSpPr/>
          <p:nvPr/>
        </p:nvSpPr>
        <p:spPr>
          <a:xfrm>
            <a:off x="8933495" y="3009797"/>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47CB064-EAE9-8B7B-1B85-B96D59FA9F22}"/>
              </a:ext>
            </a:extLst>
          </p:cNvPr>
          <p:cNvSpPr txBox="1"/>
          <p:nvPr/>
        </p:nvSpPr>
        <p:spPr>
          <a:xfrm>
            <a:off x="9598672" y="2770231"/>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ID2001</a:t>
            </a:r>
            <a:endParaRPr kumimoji="1" lang="ja-JP" altLang="en-US" sz="1200" dirty="0">
              <a:latin typeface="Times New Roman" panose="02020603050405020304" pitchFamily="18" charset="0"/>
              <a:cs typeface="Times New Roman" panose="02020603050405020304" pitchFamily="18" charset="0"/>
            </a:endParaRPr>
          </a:p>
        </p:txBody>
      </p:sp>
      <p:sp>
        <p:nvSpPr>
          <p:cNvPr id="97" name="正方形/長方形 96">
            <a:extLst>
              <a:ext uri="{FF2B5EF4-FFF2-40B4-BE49-F238E27FC236}">
                <a16:creationId xmlns:a16="http://schemas.microsoft.com/office/drawing/2014/main" id="{1F2917E6-5281-16C2-3D01-88DB1D84904A}"/>
              </a:ext>
            </a:extLst>
          </p:cNvPr>
          <p:cNvSpPr/>
          <p:nvPr/>
        </p:nvSpPr>
        <p:spPr>
          <a:xfrm>
            <a:off x="4690752" y="4717721"/>
            <a:ext cx="7110722" cy="14776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D6B0294F-ECDF-0CF8-623E-EDBEDA67F28F}"/>
              </a:ext>
            </a:extLst>
          </p:cNvPr>
          <p:cNvSpPr txBox="1"/>
          <p:nvPr/>
        </p:nvSpPr>
        <p:spPr>
          <a:xfrm>
            <a:off x="9080803" y="5322923"/>
            <a:ext cx="126422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S3_Perm_EC</a:t>
            </a:r>
            <a:endParaRPr kumimoji="1" lang="ja-JP" altLang="en-US" sz="1400" dirty="0">
              <a:latin typeface="Times New Roman" panose="02020603050405020304" pitchFamily="18" charset="0"/>
              <a:cs typeface="Times New Roman" panose="02020603050405020304" pitchFamily="18" charset="0"/>
            </a:endParaRPr>
          </a:p>
        </p:txBody>
      </p:sp>
      <p:sp>
        <p:nvSpPr>
          <p:cNvPr id="99" name="六角形 98">
            <a:extLst>
              <a:ext uri="{FF2B5EF4-FFF2-40B4-BE49-F238E27FC236}">
                <a16:creationId xmlns:a16="http://schemas.microsoft.com/office/drawing/2014/main" id="{01FA057B-E04F-0158-FAA4-9022BA7DDC1B}"/>
              </a:ext>
            </a:extLst>
          </p:cNvPr>
          <p:cNvSpPr/>
          <p:nvPr/>
        </p:nvSpPr>
        <p:spPr>
          <a:xfrm>
            <a:off x="9516288" y="5711470"/>
            <a:ext cx="395976" cy="358496"/>
          </a:xfrm>
          <a:prstGeom prst="hexag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100" name="直線矢印コネクタ 99">
            <a:extLst>
              <a:ext uri="{FF2B5EF4-FFF2-40B4-BE49-F238E27FC236}">
                <a16:creationId xmlns:a16="http://schemas.microsoft.com/office/drawing/2014/main" id="{0B4F43C1-0234-1D54-B3BB-112B58A1734C}"/>
              </a:ext>
            </a:extLst>
          </p:cNvPr>
          <p:cNvCxnSpPr>
            <a:cxnSpLocks/>
            <a:stCxn id="99" idx="0"/>
            <a:endCxn id="119" idx="1"/>
          </p:cNvCxnSpPr>
          <p:nvPr/>
        </p:nvCxnSpPr>
        <p:spPr>
          <a:xfrm flipV="1">
            <a:off x="9912264" y="5888941"/>
            <a:ext cx="1262188" cy="177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1" name="楕円 100">
            <a:extLst>
              <a:ext uri="{FF2B5EF4-FFF2-40B4-BE49-F238E27FC236}">
                <a16:creationId xmlns:a16="http://schemas.microsoft.com/office/drawing/2014/main" id="{A19CB570-C271-5D01-18D1-413055776E7F}"/>
              </a:ext>
            </a:extLst>
          </p:cNvPr>
          <p:cNvSpPr/>
          <p:nvPr/>
        </p:nvSpPr>
        <p:spPr>
          <a:xfrm>
            <a:off x="9454003" y="5731306"/>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2" name="楕円 101">
            <a:extLst>
              <a:ext uri="{FF2B5EF4-FFF2-40B4-BE49-F238E27FC236}">
                <a16:creationId xmlns:a16="http://schemas.microsoft.com/office/drawing/2014/main" id="{857F0102-A7B6-14C3-AD22-5F8AAB483131}"/>
              </a:ext>
            </a:extLst>
          </p:cNvPr>
          <p:cNvSpPr/>
          <p:nvPr/>
        </p:nvSpPr>
        <p:spPr>
          <a:xfrm>
            <a:off x="9454003" y="5978956"/>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68AB9D45-6722-0AF1-E251-CBBA4E7F1BB8}"/>
              </a:ext>
            </a:extLst>
          </p:cNvPr>
          <p:cNvSpPr txBox="1"/>
          <p:nvPr/>
        </p:nvSpPr>
        <p:spPr>
          <a:xfrm>
            <a:off x="10102454" y="5909006"/>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ID3001</a:t>
            </a:r>
            <a:endParaRPr kumimoji="1" lang="ja-JP" altLang="en-US" sz="1200" dirty="0">
              <a:latin typeface="Times New Roman" panose="02020603050405020304" pitchFamily="18" charset="0"/>
              <a:cs typeface="Times New Roman" panose="02020603050405020304" pitchFamily="18" charset="0"/>
            </a:endParaRPr>
          </a:p>
        </p:txBody>
      </p:sp>
      <p:sp>
        <p:nvSpPr>
          <p:cNvPr id="104" name="正方形/長方形 103">
            <a:extLst>
              <a:ext uri="{FF2B5EF4-FFF2-40B4-BE49-F238E27FC236}">
                <a16:creationId xmlns:a16="http://schemas.microsoft.com/office/drawing/2014/main" id="{94758C64-2969-28A3-1BD4-6E5D504FDC1D}"/>
              </a:ext>
            </a:extLst>
          </p:cNvPr>
          <p:cNvSpPr/>
          <p:nvPr/>
        </p:nvSpPr>
        <p:spPr>
          <a:xfrm>
            <a:off x="1052976" y="1283859"/>
            <a:ext cx="2342884" cy="47419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05" name="テキスト ボックス 104">
            <a:extLst>
              <a:ext uri="{FF2B5EF4-FFF2-40B4-BE49-F238E27FC236}">
                <a16:creationId xmlns:a16="http://schemas.microsoft.com/office/drawing/2014/main" id="{11E4FE8E-D2DF-B43C-0F50-2E858F137BA6}"/>
              </a:ext>
            </a:extLst>
          </p:cNvPr>
          <p:cNvSpPr txBox="1"/>
          <p:nvPr/>
        </p:nvSpPr>
        <p:spPr>
          <a:xfrm>
            <a:off x="961972" y="933411"/>
            <a:ext cx="1171635"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Feed</a:t>
            </a:r>
            <a:endParaRPr kumimoji="1" lang="ja-JP" altLang="en-US" sz="1600" b="1" dirty="0">
              <a:latin typeface="Times New Roman" panose="02020603050405020304" pitchFamily="18" charset="0"/>
              <a:cs typeface="Times New Roman" panose="02020603050405020304" pitchFamily="18" charset="0"/>
            </a:endParaRPr>
          </a:p>
        </p:txBody>
      </p:sp>
      <p:sp>
        <p:nvSpPr>
          <p:cNvPr id="106" name="楕円 105">
            <a:extLst>
              <a:ext uri="{FF2B5EF4-FFF2-40B4-BE49-F238E27FC236}">
                <a16:creationId xmlns:a16="http://schemas.microsoft.com/office/drawing/2014/main" id="{BB122BA1-B21E-8D42-EC82-8D926A03B956}"/>
              </a:ext>
            </a:extLst>
          </p:cNvPr>
          <p:cNvSpPr/>
          <p:nvPr/>
        </p:nvSpPr>
        <p:spPr>
          <a:xfrm>
            <a:off x="2991214" y="166220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7" name="楕円 106">
            <a:extLst>
              <a:ext uri="{FF2B5EF4-FFF2-40B4-BE49-F238E27FC236}">
                <a16:creationId xmlns:a16="http://schemas.microsoft.com/office/drawing/2014/main" id="{31BCA0E6-1E75-2140-4190-D758392DCFF1}"/>
              </a:ext>
            </a:extLst>
          </p:cNvPr>
          <p:cNvSpPr/>
          <p:nvPr/>
        </p:nvSpPr>
        <p:spPr>
          <a:xfrm>
            <a:off x="2991214" y="2513052"/>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8" name="楕円 107">
            <a:extLst>
              <a:ext uri="{FF2B5EF4-FFF2-40B4-BE49-F238E27FC236}">
                <a16:creationId xmlns:a16="http://schemas.microsoft.com/office/drawing/2014/main" id="{1E4F60A9-328A-A38B-86EC-2428B1C3C0DC}"/>
              </a:ext>
            </a:extLst>
          </p:cNvPr>
          <p:cNvSpPr/>
          <p:nvPr/>
        </p:nvSpPr>
        <p:spPr>
          <a:xfrm>
            <a:off x="2991214" y="448871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9" name="楕円 108">
            <a:extLst>
              <a:ext uri="{FF2B5EF4-FFF2-40B4-BE49-F238E27FC236}">
                <a16:creationId xmlns:a16="http://schemas.microsoft.com/office/drawing/2014/main" id="{3569BC23-A58C-F3DD-560B-2E1BA9B84606}"/>
              </a:ext>
            </a:extLst>
          </p:cNvPr>
          <p:cNvSpPr/>
          <p:nvPr/>
        </p:nvSpPr>
        <p:spPr>
          <a:xfrm>
            <a:off x="2991214" y="550355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B797B6BF-B981-BB79-B910-38A230AC31B6}"/>
              </a:ext>
            </a:extLst>
          </p:cNvPr>
          <p:cNvSpPr txBox="1"/>
          <p:nvPr/>
        </p:nvSpPr>
        <p:spPr>
          <a:xfrm>
            <a:off x="8292714" y="1118076"/>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 Feed Press</a:t>
            </a:r>
            <a:endParaRPr kumimoji="1" lang="ja-JP" altLang="en-US" sz="1400" dirty="0">
              <a:latin typeface="Times New Roman" panose="02020603050405020304" pitchFamily="18" charset="0"/>
              <a:cs typeface="Times New Roman" panose="02020603050405020304" pitchFamily="18" charset="0"/>
            </a:endParaRPr>
          </a:p>
        </p:txBody>
      </p:sp>
      <p:sp>
        <p:nvSpPr>
          <p:cNvPr id="111" name="正方形/長方形 110">
            <a:extLst>
              <a:ext uri="{FF2B5EF4-FFF2-40B4-BE49-F238E27FC236}">
                <a16:creationId xmlns:a16="http://schemas.microsoft.com/office/drawing/2014/main" id="{1F2A4F8D-632C-7F14-DFB7-3A96F8643AC6}"/>
              </a:ext>
            </a:extLst>
          </p:cNvPr>
          <p:cNvSpPr/>
          <p:nvPr/>
        </p:nvSpPr>
        <p:spPr>
          <a:xfrm>
            <a:off x="7111526" y="1404084"/>
            <a:ext cx="395976" cy="3798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12" name="テキスト ボックス 111">
            <a:extLst>
              <a:ext uri="{FF2B5EF4-FFF2-40B4-BE49-F238E27FC236}">
                <a16:creationId xmlns:a16="http://schemas.microsoft.com/office/drawing/2014/main" id="{EA92E9FD-BC3E-9367-C919-48018CCA6DB5}"/>
              </a:ext>
            </a:extLst>
          </p:cNvPr>
          <p:cNvSpPr txBox="1"/>
          <p:nvPr/>
        </p:nvSpPr>
        <p:spPr>
          <a:xfrm>
            <a:off x="5177080" y="1850757"/>
            <a:ext cx="660251"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ID1000</a:t>
            </a:r>
            <a:endParaRPr kumimoji="1" lang="ja-JP" altLang="en-US" sz="1200" dirty="0">
              <a:latin typeface="Times New Roman" panose="02020603050405020304" pitchFamily="18" charset="0"/>
              <a:cs typeface="Times New Roman" panose="02020603050405020304" pitchFamily="18" charset="0"/>
            </a:endParaRPr>
          </a:p>
        </p:txBody>
      </p:sp>
      <p:sp>
        <p:nvSpPr>
          <p:cNvPr id="113" name="円柱 112">
            <a:extLst>
              <a:ext uri="{FF2B5EF4-FFF2-40B4-BE49-F238E27FC236}">
                <a16:creationId xmlns:a16="http://schemas.microsoft.com/office/drawing/2014/main" id="{6D5FAC90-EA90-A2D8-BDD8-861F85B07C3B}"/>
              </a:ext>
            </a:extLst>
          </p:cNvPr>
          <p:cNvSpPr/>
          <p:nvPr/>
        </p:nvSpPr>
        <p:spPr>
          <a:xfrm>
            <a:off x="8700643" y="1389063"/>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4" name="円柱 113">
            <a:extLst>
              <a:ext uri="{FF2B5EF4-FFF2-40B4-BE49-F238E27FC236}">
                <a16:creationId xmlns:a16="http://schemas.microsoft.com/office/drawing/2014/main" id="{FCB666BB-F6DD-2F47-03EE-57DE956EB912}"/>
              </a:ext>
            </a:extLst>
          </p:cNvPr>
          <p:cNvSpPr/>
          <p:nvPr/>
        </p:nvSpPr>
        <p:spPr>
          <a:xfrm>
            <a:off x="9881127" y="1389063"/>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5" name="円柱 114">
            <a:extLst>
              <a:ext uri="{FF2B5EF4-FFF2-40B4-BE49-F238E27FC236}">
                <a16:creationId xmlns:a16="http://schemas.microsoft.com/office/drawing/2014/main" id="{089E55CE-F547-5A2C-2B1C-305B2DABDC25}"/>
              </a:ext>
            </a:extLst>
          </p:cNvPr>
          <p:cNvSpPr/>
          <p:nvPr/>
        </p:nvSpPr>
        <p:spPr>
          <a:xfrm>
            <a:off x="11150064" y="1397341"/>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6" name="テキスト ボックス 115">
            <a:extLst>
              <a:ext uri="{FF2B5EF4-FFF2-40B4-BE49-F238E27FC236}">
                <a16:creationId xmlns:a16="http://schemas.microsoft.com/office/drawing/2014/main" id="{A7FB6FC3-B57D-2943-4C78-F8626F1B0B1C}"/>
              </a:ext>
            </a:extLst>
          </p:cNvPr>
          <p:cNvSpPr txBox="1"/>
          <p:nvPr/>
        </p:nvSpPr>
        <p:spPr>
          <a:xfrm>
            <a:off x="9507948" y="1120280"/>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 Feed Flow</a:t>
            </a:r>
            <a:endParaRPr kumimoji="1" lang="ja-JP" altLang="en-US" sz="1400" dirty="0">
              <a:latin typeface="Times New Roman" panose="02020603050405020304" pitchFamily="18" charset="0"/>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CF46E356-96A4-7408-A95A-23ACFAF35C76}"/>
              </a:ext>
            </a:extLst>
          </p:cNvPr>
          <p:cNvSpPr txBox="1"/>
          <p:nvPr/>
        </p:nvSpPr>
        <p:spPr>
          <a:xfrm>
            <a:off x="10654442" y="1118075"/>
            <a:ext cx="1346864"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 Perm Flow</a:t>
            </a:r>
            <a:endParaRPr kumimoji="1" lang="ja-JP" altLang="en-US" sz="1400" dirty="0">
              <a:latin typeface="Times New Roman" panose="02020603050405020304" pitchFamily="18" charset="0"/>
              <a:cs typeface="Times New Roman" panose="02020603050405020304" pitchFamily="18" charset="0"/>
            </a:endParaRPr>
          </a:p>
        </p:txBody>
      </p:sp>
      <p:sp>
        <p:nvSpPr>
          <p:cNvPr id="118" name="正方形/長方形 117">
            <a:extLst>
              <a:ext uri="{FF2B5EF4-FFF2-40B4-BE49-F238E27FC236}">
                <a16:creationId xmlns:a16="http://schemas.microsoft.com/office/drawing/2014/main" id="{45B0E38D-1665-D515-70B2-6AE42E164B89}"/>
              </a:ext>
            </a:extLst>
          </p:cNvPr>
          <p:cNvSpPr/>
          <p:nvPr/>
        </p:nvSpPr>
        <p:spPr>
          <a:xfrm>
            <a:off x="10562561" y="2856271"/>
            <a:ext cx="395976" cy="3798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19" name="正方形/長方形 118">
            <a:extLst>
              <a:ext uri="{FF2B5EF4-FFF2-40B4-BE49-F238E27FC236}">
                <a16:creationId xmlns:a16="http://schemas.microsoft.com/office/drawing/2014/main" id="{ECC8EFE5-13B7-D874-5384-08B76AA69ACC}"/>
              </a:ext>
            </a:extLst>
          </p:cNvPr>
          <p:cNvSpPr/>
          <p:nvPr/>
        </p:nvSpPr>
        <p:spPr>
          <a:xfrm>
            <a:off x="11174452" y="5699010"/>
            <a:ext cx="395976" cy="3798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20" name="楕円 119">
            <a:extLst>
              <a:ext uri="{FF2B5EF4-FFF2-40B4-BE49-F238E27FC236}">
                <a16:creationId xmlns:a16="http://schemas.microsoft.com/office/drawing/2014/main" id="{F41A85B5-1BA3-824D-04D8-1AEFF6263809}"/>
              </a:ext>
            </a:extLst>
          </p:cNvPr>
          <p:cNvSpPr/>
          <p:nvPr/>
        </p:nvSpPr>
        <p:spPr>
          <a:xfrm>
            <a:off x="8098193" y="370512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1" name="楕円 120">
            <a:extLst>
              <a:ext uri="{FF2B5EF4-FFF2-40B4-BE49-F238E27FC236}">
                <a16:creationId xmlns:a16="http://schemas.microsoft.com/office/drawing/2014/main" id="{75199B12-D862-87CF-E6DE-DCECC210536D}"/>
              </a:ext>
            </a:extLst>
          </p:cNvPr>
          <p:cNvSpPr/>
          <p:nvPr/>
        </p:nvSpPr>
        <p:spPr>
          <a:xfrm>
            <a:off x="2991214" y="180508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2" name="楕円 121">
            <a:extLst>
              <a:ext uri="{FF2B5EF4-FFF2-40B4-BE49-F238E27FC236}">
                <a16:creationId xmlns:a16="http://schemas.microsoft.com/office/drawing/2014/main" id="{ACF8BC96-D692-D6A6-F57F-9B1C0E222050}"/>
              </a:ext>
            </a:extLst>
          </p:cNvPr>
          <p:cNvSpPr/>
          <p:nvPr/>
        </p:nvSpPr>
        <p:spPr>
          <a:xfrm>
            <a:off x="2991214" y="2790142"/>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A3586BC4-B1C7-28E9-24A7-37324583F307}"/>
              </a:ext>
            </a:extLst>
          </p:cNvPr>
          <p:cNvSpPr txBox="1"/>
          <p:nvPr/>
        </p:nvSpPr>
        <p:spPr>
          <a:xfrm>
            <a:off x="10129094" y="2557742"/>
            <a:ext cx="1286062"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S2 Permeate EC</a:t>
            </a:r>
          </a:p>
        </p:txBody>
      </p:sp>
      <p:sp>
        <p:nvSpPr>
          <p:cNvPr id="124" name="テキスト ボックス 123">
            <a:extLst>
              <a:ext uri="{FF2B5EF4-FFF2-40B4-BE49-F238E27FC236}">
                <a16:creationId xmlns:a16="http://schemas.microsoft.com/office/drawing/2014/main" id="{7E17DE21-0BB8-4C9D-C4BD-A0C6008E4E23}"/>
              </a:ext>
            </a:extLst>
          </p:cNvPr>
          <p:cNvSpPr txBox="1"/>
          <p:nvPr/>
        </p:nvSpPr>
        <p:spPr>
          <a:xfrm>
            <a:off x="8094722" y="1472441"/>
            <a:ext cx="70088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ID100</a:t>
            </a:r>
            <a:endParaRPr kumimoji="1" lang="ja-JP" altLang="en-US" sz="1400" dirty="0">
              <a:latin typeface="Times New Roman" panose="02020603050405020304" pitchFamily="18" charset="0"/>
              <a:cs typeface="Times New Roman" panose="02020603050405020304" pitchFamily="18" charset="0"/>
            </a:endParaRPr>
          </a:p>
        </p:txBody>
      </p:sp>
      <p:sp>
        <p:nvSpPr>
          <p:cNvPr id="125" name="テキスト ボックス 124">
            <a:extLst>
              <a:ext uri="{FF2B5EF4-FFF2-40B4-BE49-F238E27FC236}">
                <a16:creationId xmlns:a16="http://schemas.microsoft.com/office/drawing/2014/main" id="{CF1251E5-6EDA-28C9-8BC6-90077D5C282D}"/>
              </a:ext>
            </a:extLst>
          </p:cNvPr>
          <p:cNvSpPr txBox="1"/>
          <p:nvPr/>
        </p:nvSpPr>
        <p:spPr>
          <a:xfrm>
            <a:off x="9320593" y="1490775"/>
            <a:ext cx="637172"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ID101</a:t>
            </a:r>
            <a:endParaRPr kumimoji="1" lang="ja-JP" altLang="en-US" sz="1400" dirty="0">
              <a:latin typeface="Times New Roman" panose="02020603050405020304" pitchFamily="18" charset="0"/>
              <a:cs typeface="Times New Roman" panose="02020603050405020304" pitchFamily="18" charset="0"/>
            </a:endParaRPr>
          </a:p>
        </p:txBody>
      </p:sp>
      <p:sp>
        <p:nvSpPr>
          <p:cNvPr id="126" name="テキスト ボックス 125">
            <a:extLst>
              <a:ext uri="{FF2B5EF4-FFF2-40B4-BE49-F238E27FC236}">
                <a16:creationId xmlns:a16="http://schemas.microsoft.com/office/drawing/2014/main" id="{1A8B02D1-02B0-98CB-97C6-FAE419B4FA05}"/>
              </a:ext>
            </a:extLst>
          </p:cNvPr>
          <p:cNvSpPr txBox="1"/>
          <p:nvPr/>
        </p:nvSpPr>
        <p:spPr>
          <a:xfrm>
            <a:off x="10533553" y="1502352"/>
            <a:ext cx="637172"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ID102</a:t>
            </a:r>
            <a:endParaRPr kumimoji="1" lang="ja-JP" altLang="en-US" sz="1400" dirty="0">
              <a:latin typeface="Times New Roman" panose="02020603050405020304" pitchFamily="18" charset="0"/>
              <a:cs typeface="Times New Roman" panose="02020603050405020304" pitchFamily="18" charset="0"/>
            </a:endParaRPr>
          </a:p>
        </p:txBody>
      </p:sp>
      <p:sp>
        <p:nvSpPr>
          <p:cNvPr id="127" name="円柱 126">
            <a:extLst>
              <a:ext uri="{FF2B5EF4-FFF2-40B4-BE49-F238E27FC236}">
                <a16:creationId xmlns:a16="http://schemas.microsoft.com/office/drawing/2014/main" id="{F60A4C1F-B417-63BC-AAB6-B6B2421DF97F}"/>
              </a:ext>
            </a:extLst>
          </p:cNvPr>
          <p:cNvSpPr/>
          <p:nvPr/>
        </p:nvSpPr>
        <p:spPr>
          <a:xfrm>
            <a:off x="9260783" y="3925552"/>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8" name="円柱 127">
            <a:extLst>
              <a:ext uri="{FF2B5EF4-FFF2-40B4-BE49-F238E27FC236}">
                <a16:creationId xmlns:a16="http://schemas.microsoft.com/office/drawing/2014/main" id="{5BC7201B-E332-C4D8-FE64-082C5244C823}"/>
              </a:ext>
            </a:extLst>
          </p:cNvPr>
          <p:cNvSpPr/>
          <p:nvPr/>
        </p:nvSpPr>
        <p:spPr>
          <a:xfrm>
            <a:off x="11268191" y="3934418"/>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9" name="テキスト ボックス 128">
            <a:extLst>
              <a:ext uri="{FF2B5EF4-FFF2-40B4-BE49-F238E27FC236}">
                <a16:creationId xmlns:a16="http://schemas.microsoft.com/office/drawing/2014/main" id="{475308C1-B1E4-EA12-F65C-A1F8AC7AE7F5}"/>
              </a:ext>
            </a:extLst>
          </p:cNvPr>
          <p:cNvSpPr txBox="1"/>
          <p:nvPr/>
        </p:nvSpPr>
        <p:spPr>
          <a:xfrm>
            <a:off x="8139356" y="4081466"/>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 Feed Flow</a:t>
            </a:r>
            <a:endParaRPr kumimoji="1" lang="ja-JP" altLang="en-US" sz="1400" dirty="0">
              <a:latin typeface="Times New Roman" panose="02020603050405020304" pitchFamily="18" charset="0"/>
              <a:cs typeface="Times New Roman" panose="02020603050405020304" pitchFamily="18" charset="0"/>
            </a:endParaRPr>
          </a:p>
        </p:txBody>
      </p:sp>
      <p:sp>
        <p:nvSpPr>
          <p:cNvPr id="130" name="テキスト ボックス 129">
            <a:extLst>
              <a:ext uri="{FF2B5EF4-FFF2-40B4-BE49-F238E27FC236}">
                <a16:creationId xmlns:a16="http://schemas.microsoft.com/office/drawing/2014/main" id="{454EFC45-050F-6328-FB95-62EAD5CC533C}"/>
              </a:ext>
            </a:extLst>
          </p:cNvPr>
          <p:cNvSpPr txBox="1"/>
          <p:nvPr/>
        </p:nvSpPr>
        <p:spPr>
          <a:xfrm>
            <a:off x="10036330" y="4071447"/>
            <a:ext cx="1346864"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 Perm Flow</a:t>
            </a:r>
            <a:endParaRPr kumimoji="1" lang="ja-JP" altLang="en-US" sz="1400" dirty="0">
              <a:latin typeface="Times New Roman" panose="02020603050405020304" pitchFamily="18" charset="0"/>
              <a:cs typeface="Times New Roman" panose="02020603050405020304" pitchFamily="18" charset="0"/>
            </a:endParaRPr>
          </a:p>
        </p:txBody>
      </p:sp>
      <p:sp>
        <p:nvSpPr>
          <p:cNvPr id="131" name="円柱 130">
            <a:extLst>
              <a:ext uri="{FF2B5EF4-FFF2-40B4-BE49-F238E27FC236}">
                <a16:creationId xmlns:a16="http://schemas.microsoft.com/office/drawing/2014/main" id="{BEB7F2E3-2DCA-02ED-14F5-E3CFAAE1889B}"/>
              </a:ext>
            </a:extLst>
          </p:cNvPr>
          <p:cNvSpPr/>
          <p:nvPr/>
        </p:nvSpPr>
        <p:spPr>
          <a:xfrm>
            <a:off x="7558525" y="5020687"/>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32" name="テキスト ボックス 131">
            <a:extLst>
              <a:ext uri="{FF2B5EF4-FFF2-40B4-BE49-F238E27FC236}">
                <a16:creationId xmlns:a16="http://schemas.microsoft.com/office/drawing/2014/main" id="{C7DB2107-AE75-83AA-FCB6-C9B011A72FE1}"/>
              </a:ext>
            </a:extLst>
          </p:cNvPr>
          <p:cNvSpPr txBox="1"/>
          <p:nvPr/>
        </p:nvSpPr>
        <p:spPr>
          <a:xfrm>
            <a:off x="7202239" y="4759553"/>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 Feed Press</a:t>
            </a:r>
            <a:endParaRPr kumimoji="1" lang="ja-JP" altLang="en-US" sz="1400" dirty="0">
              <a:latin typeface="Times New Roman" panose="02020603050405020304" pitchFamily="18" charset="0"/>
              <a:cs typeface="Times New Roman" panose="02020603050405020304" pitchFamily="18" charset="0"/>
            </a:endParaRPr>
          </a:p>
        </p:txBody>
      </p:sp>
      <p:sp>
        <p:nvSpPr>
          <p:cNvPr id="133" name="六角形 132">
            <a:extLst>
              <a:ext uri="{FF2B5EF4-FFF2-40B4-BE49-F238E27FC236}">
                <a16:creationId xmlns:a16="http://schemas.microsoft.com/office/drawing/2014/main" id="{B4FAFB25-9CBD-2FC1-503A-17D04F0A8FFF}"/>
              </a:ext>
            </a:extLst>
          </p:cNvPr>
          <p:cNvSpPr/>
          <p:nvPr/>
        </p:nvSpPr>
        <p:spPr>
          <a:xfrm>
            <a:off x="5950099" y="5090567"/>
            <a:ext cx="395976" cy="358496"/>
          </a:xfrm>
          <a:prstGeom prst="hexagon">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34" name="テキスト ボックス 133">
            <a:extLst>
              <a:ext uri="{FF2B5EF4-FFF2-40B4-BE49-F238E27FC236}">
                <a16:creationId xmlns:a16="http://schemas.microsoft.com/office/drawing/2014/main" id="{A621A810-27A8-16F8-CA1D-78B4EFF0B36C}"/>
              </a:ext>
            </a:extLst>
          </p:cNvPr>
          <p:cNvSpPr txBox="1"/>
          <p:nvPr/>
        </p:nvSpPr>
        <p:spPr>
          <a:xfrm>
            <a:off x="5514030" y="4772121"/>
            <a:ext cx="126422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S3_Feed_EC</a:t>
            </a:r>
            <a:endParaRPr kumimoji="1" lang="ja-JP" altLang="en-US" sz="1400" dirty="0">
              <a:latin typeface="Times New Roman" panose="02020603050405020304" pitchFamily="18" charset="0"/>
              <a:cs typeface="Times New Roman" panose="02020603050405020304" pitchFamily="18" charset="0"/>
            </a:endParaRPr>
          </a:p>
        </p:txBody>
      </p:sp>
      <p:cxnSp>
        <p:nvCxnSpPr>
          <p:cNvPr id="135" name="コネクタ: カギ線 134">
            <a:extLst>
              <a:ext uri="{FF2B5EF4-FFF2-40B4-BE49-F238E27FC236}">
                <a16:creationId xmlns:a16="http://schemas.microsoft.com/office/drawing/2014/main" id="{0847B1C3-0DBE-D942-F9D6-7EA267C1ACB4}"/>
              </a:ext>
            </a:extLst>
          </p:cNvPr>
          <p:cNvCxnSpPr>
            <a:cxnSpLocks/>
            <a:stCxn id="133" idx="0"/>
            <a:endCxn id="101" idx="2"/>
          </p:cNvCxnSpPr>
          <p:nvPr/>
        </p:nvCxnSpPr>
        <p:spPr>
          <a:xfrm>
            <a:off x="6346075" y="5269815"/>
            <a:ext cx="3107928" cy="494829"/>
          </a:xfrm>
          <a:prstGeom prst="bentConnector3">
            <a:avLst>
              <a:gd name="adj1" fmla="val 988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D96A1BB2-B68F-F6B1-B43E-A850D960D8AD}"/>
              </a:ext>
            </a:extLst>
          </p:cNvPr>
          <p:cNvSpPr txBox="1"/>
          <p:nvPr/>
        </p:nvSpPr>
        <p:spPr>
          <a:xfrm>
            <a:off x="10610151" y="5372357"/>
            <a:ext cx="1286062"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S3 Permeate EC</a:t>
            </a:r>
          </a:p>
        </p:txBody>
      </p:sp>
      <p:sp>
        <p:nvSpPr>
          <p:cNvPr id="137" name="楕円 136">
            <a:extLst>
              <a:ext uri="{FF2B5EF4-FFF2-40B4-BE49-F238E27FC236}">
                <a16:creationId xmlns:a16="http://schemas.microsoft.com/office/drawing/2014/main" id="{9922C88C-A085-6A25-4120-D3EFD075679B}"/>
              </a:ext>
            </a:extLst>
          </p:cNvPr>
          <p:cNvSpPr/>
          <p:nvPr/>
        </p:nvSpPr>
        <p:spPr>
          <a:xfrm>
            <a:off x="5881471" y="524899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38" name="楕円 137">
            <a:extLst>
              <a:ext uri="{FF2B5EF4-FFF2-40B4-BE49-F238E27FC236}">
                <a16:creationId xmlns:a16="http://schemas.microsoft.com/office/drawing/2014/main" id="{6CCA3C9E-A45F-C825-8B1B-3F6213CA891B}"/>
              </a:ext>
            </a:extLst>
          </p:cNvPr>
          <p:cNvSpPr/>
          <p:nvPr/>
        </p:nvSpPr>
        <p:spPr>
          <a:xfrm>
            <a:off x="2991214" y="194795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39" name="テキスト ボックス 138">
            <a:extLst>
              <a:ext uri="{FF2B5EF4-FFF2-40B4-BE49-F238E27FC236}">
                <a16:creationId xmlns:a16="http://schemas.microsoft.com/office/drawing/2014/main" id="{7B07557F-5DA5-B490-5E2E-0A24B8091604}"/>
              </a:ext>
            </a:extLst>
          </p:cNvPr>
          <p:cNvSpPr txBox="1"/>
          <p:nvPr/>
        </p:nvSpPr>
        <p:spPr>
          <a:xfrm>
            <a:off x="8600771" y="3896965"/>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ID200</a:t>
            </a:r>
            <a:endParaRPr kumimoji="1" lang="ja-JP" altLang="en-US" sz="1400" dirty="0">
              <a:latin typeface="Times New Roman" panose="02020603050405020304" pitchFamily="18" charset="0"/>
              <a:cs typeface="Times New Roman" panose="02020603050405020304" pitchFamily="18" charset="0"/>
            </a:endParaRPr>
          </a:p>
        </p:txBody>
      </p:sp>
      <p:sp>
        <p:nvSpPr>
          <p:cNvPr id="140" name="テキスト ボックス 139">
            <a:extLst>
              <a:ext uri="{FF2B5EF4-FFF2-40B4-BE49-F238E27FC236}">
                <a16:creationId xmlns:a16="http://schemas.microsoft.com/office/drawing/2014/main" id="{A0246572-583D-B8E8-C945-F760F646C71F}"/>
              </a:ext>
            </a:extLst>
          </p:cNvPr>
          <p:cNvSpPr txBox="1"/>
          <p:nvPr/>
        </p:nvSpPr>
        <p:spPr>
          <a:xfrm>
            <a:off x="10567833" y="3878217"/>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ID201</a:t>
            </a:r>
            <a:endParaRPr kumimoji="1" lang="ja-JP" altLang="en-US" sz="1400" dirty="0">
              <a:latin typeface="Times New Roman" panose="02020603050405020304" pitchFamily="18" charset="0"/>
              <a:cs typeface="Times New Roman" panose="02020603050405020304" pitchFamily="18" charset="0"/>
            </a:endParaRPr>
          </a:p>
        </p:txBody>
      </p:sp>
      <p:sp>
        <p:nvSpPr>
          <p:cNvPr id="141" name="テキスト ボックス 140">
            <a:extLst>
              <a:ext uri="{FF2B5EF4-FFF2-40B4-BE49-F238E27FC236}">
                <a16:creationId xmlns:a16="http://schemas.microsoft.com/office/drawing/2014/main" id="{C073EDD7-F367-A2A3-CD77-5E8FC144ED6F}"/>
              </a:ext>
            </a:extLst>
          </p:cNvPr>
          <p:cNvSpPr txBox="1"/>
          <p:nvPr/>
        </p:nvSpPr>
        <p:spPr>
          <a:xfrm>
            <a:off x="9161578" y="3166327"/>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ID2001</a:t>
            </a:r>
            <a:endParaRPr kumimoji="1" lang="ja-JP" altLang="en-US" sz="1200" dirty="0">
              <a:latin typeface="Times New Roman" panose="02020603050405020304" pitchFamily="18" charset="0"/>
              <a:cs typeface="Times New Roman" panose="02020603050405020304" pitchFamily="18" charset="0"/>
            </a:endParaRPr>
          </a:p>
        </p:txBody>
      </p:sp>
      <p:sp>
        <p:nvSpPr>
          <p:cNvPr id="142" name="テキスト ボックス 141">
            <a:extLst>
              <a:ext uri="{FF2B5EF4-FFF2-40B4-BE49-F238E27FC236}">
                <a16:creationId xmlns:a16="http://schemas.microsoft.com/office/drawing/2014/main" id="{0C2B17EA-A597-0FBA-3902-853D0BA690C5}"/>
              </a:ext>
            </a:extLst>
          </p:cNvPr>
          <p:cNvSpPr txBox="1"/>
          <p:nvPr/>
        </p:nvSpPr>
        <p:spPr>
          <a:xfrm>
            <a:off x="6579007" y="5480960"/>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S3 Feed EC</a:t>
            </a:r>
            <a:endParaRPr kumimoji="1" lang="ja-JP" altLang="en-US" sz="1200" dirty="0">
              <a:latin typeface="Times New Roman" panose="02020603050405020304" pitchFamily="18" charset="0"/>
              <a:cs typeface="Times New Roman" panose="02020603050405020304" pitchFamily="18" charset="0"/>
            </a:endParaRPr>
          </a:p>
        </p:txBody>
      </p:sp>
      <p:sp>
        <p:nvSpPr>
          <p:cNvPr id="143" name="テキスト ボックス 142">
            <a:extLst>
              <a:ext uri="{FF2B5EF4-FFF2-40B4-BE49-F238E27FC236}">
                <a16:creationId xmlns:a16="http://schemas.microsoft.com/office/drawing/2014/main" id="{1326B7FC-05D6-8E83-5FCD-7D45642709C9}"/>
              </a:ext>
            </a:extLst>
          </p:cNvPr>
          <p:cNvSpPr txBox="1"/>
          <p:nvPr/>
        </p:nvSpPr>
        <p:spPr>
          <a:xfrm>
            <a:off x="6697893" y="5279350"/>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ID3000</a:t>
            </a:r>
            <a:endParaRPr kumimoji="1" lang="ja-JP" altLang="en-US" sz="1200" dirty="0">
              <a:latin typeface="Times New Roman" panose="02020603050405020304" pitchFamily="18" charset="0"/>
              <a:cs typeface="Times New Roman" panose="02020603050405020304" pitchFamily="18" charset="0"/>
            </a:endParaRPr>
          </a:p>
        </p:txBody>
      </p:sp>
      <p:sp>
        <p:nvSpPr>
          <p:cNvPr id="144" name="楕円 143">
            <a:extLst>
              <a:ext uri="{FF2B5EF4-FFF2-40B4-BE49-F238E27FC236}">
                <a16:creationId xmlns:a16="http://schemas.microsoft.com/office/drawing/2014/main" id="{FD7C90D6-AA5C-4B12-A5C4-42B3CBEADC63}"/>
              </a:ext>
            </a:extLst>
          </p:cNvPr>
          <p:cNvSpPr/>
          <p:nvPr/>
        </p:nvSpPr>
        <p:spPr>
          <a:xfrm>
            <a:off x="2991214" y="277906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45" name="楕円 144">
            <a:extLst>
              <a:ext uri="{FF2B5EF4-FFF2-40B4-BE49-F238E27FC236}">
                <a16:creationId xmlns:a16="http://schemas.microsoft.com/office/drawing/2014/main" id="{2B743877-F128-4A75-E3AC-C4A974E87FE6}"/>
              </a:ext>
            </a:extLst>
          </p:cNvPr>
          <p:cNvSpPr/>
          <p:nvPr/>
        </p:nvSpPr>
        <p:spPr>
          <a:xfrm>
            <a:off x="2991214" y="4653577"/>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46" name="コネクタ: カギ線 145">
            <a:extLst>
              <a:ext uri="{FF2B5EF4-FFF2-40B4-BE49-F238E27FC236}">
                <a16:creationId xmlns:a16="http://schemas.microsoft.com/office/drawing/2014/main" id="{0113250D-690D-CC89-FD84-4353A529DAC3}"/>
              </a:ext>
            </a:extLst>
          </p:cNvPr>
          <p:cNvCxnSpPr>
            <a:cxnSpLocks/>
          </p:cNvCxnSpPr>
          <p:nvPr/>
        </p:nvCxnSpPr>
        <p:spPr>
          <a:xfrm rot="16200000" flipH="1">
            <a:off x="5795769" y="2267993"/>
            <a:ext cx="560770" cy="491725"/>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コネクタ: カギ線 146">
            <a:extLst>
              <a:ext uri="{FF2B5EF4-FFF2-40B4-BE49-F238E27FC236}">
                <a16:creationId xmlns:a16="http://schemas.microsoft.com/office/drawing/2014/main" id="{67C0C167-9A1A-5FCE-6C59-18CDAFA325D0}"/>
              </a:ext>
            </a:extLst>
          </p:cNvPr>
          <p:cNvCxnSpPr>
            <a:cxnSpLocks/>
            <a:stCxn id="47" idx="0"/>
            <a:endCxn id="61" idx="2"/>
          </p:cNvCxnSpPr>
          <p:nvPr/>
        </p:nvCxnSpPr>
        <p:spPr>
          <a:xfrm>
            <a:off x="6818377" y="2786964"/>
            <a:ext cx="2115118" cy="256171"/>
          </a:xfrm>
          <a:prstGeom prst="bentConnector3">
            <a:avLst>
              <a:gd name="adj1" fmla="val 4953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2F6412E1-09F8-9F48-723C-4A16048CDA62}"/>
              </a:ext>
            </a:extLst>
          </p:cNvPr>
          <p:cNvCxnSpPr>
            <a:cxnSpLocks/>
            <a:stCxn id="113" idx="1"/>
            <a:endCxn id="22" idx="4"/>
          </p:cNvCxnSpPr>
          <p:nvPr/>
        </p:nvCxnSpPr>
        <p:spPr>
          <a:xfrm rot="16200000" flipH="1" flipV="1">
            <a:off x="7239099" y="-235572"/>
            <a:ext cx="24807" cy="3274076"/>
          </a:xfrm>
          <a:prstGeom prst="bentConnector3">
            <a:avLst>
              <a:gd name="adj1" fmla="val -182628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コネクタ: カギ線 148">
            <a:extLst>
              <a:ext uri="{FF2B5EF4-FFF2-40B4-BE49-F238E27FC236}">
                <a16:creationId xmlns:a16="http://schemas.microsoft.com/office/drawing/2014/main" id="{D2CA4AD7-373C-FBAB-DFFC-079E249615F3}"/>
              </a:ext>
            </a:extLst>
          </p:cNvPr>
          <p:cNvCxnSpPr>
            <a:cxnSpLocks/>
            <a:stCxn id="114" idx="1"/>
            <a:endCxn id="22" idx="4"/>
          </p:cNvCxnSpPr>
          <p:nvPr/>
        </p:nvCxnSpPr>
        <p:spPr>
          <a:xfrm rot="16200000" flipH="1" flipV="1">
            <a:off x="7829341" y="-825814"/>
            <a:ext cx="24807" cy="4454560"/>
          </a:xfrm>
          <a:prstGeom prst="bentConnector3">
            <a:avLst>
              <a:gd name="adj1" fmla="val -182628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0" name="楕円 149">
            <a:extLst>
              <a:ext uri="{FF2B5EF4-FFF2-40B4-BE49-F238E27FC236}">
                <a16:creationId xmlns:a16="http://schemas.microsoft.com/office/drawing/2014/main" id="{0C97CD11-4634-965C-F90C-484552369320}"/>
              </a:ext>
            </a:extLst>
          </p:cNvPr>
          <p:cNvSpPr/>
          <p:nvPr/>
        </p:nvSpPr>
        <p:spPr>
          <a:xfrm>
            <a:off x="3906480" y="153838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51" name="コネクタ: カギ線 150">
            <a:extLst>
              <a:ext uri="{FF2B5EF4-FFF2-40B4-BE49-F238E27FC236}">
                <a16:creationId xmlns:a16="http://schemas.microsoft.com/office/drawing/2014/main" id="{7CE1F142-D4C2-0889-826A-8C85E5D24685}"/>
              </a:ext>
            </a:extLst>
          </p:cNvPr>
          <p:cNvCxnSpPr>
            <a:cxnSpLocks/>
            <a:stCxn id="106" idx="6"/>
            <a:endCxn id="150" idx="2"/>
          </p:cNvCxnSpPr>
          <p:nvPr/>
        </p:nvCxnSpPr>
        <p:spPr>
          <a:xfrm flipV="1">
            <a:off x="3057889" y="1571722"/>
            <a:ext cx="848591" cy="123825"/>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947743D0-0C21-D9A5-C3CB-080965C23155}"/>
              </a:ext>
            </a:extLst>
          </p:cNvPr>
          <p:cNvCxnSpPr>
            <a:cxnSpLocks/>
            <a:stCxn id="150" idx="2"/>
            <a:endCxn id="33" idx="1"/>
          </p:cNvCxnSpPr>
          <p:nvPr/>
        </p:nvCxnSpPr>
        <p:spPr>
          <a:xfrm>
            <a:off x="3906480" y="1571722"/>
            <a:ext cx="1461065" cy="50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コネクタ: カギ線 152">
            <a:extLst>
              <a:ext uri="{FF2B5EF4-FFF2-40B4-BE49-F238E27FC236}">
                <a16:creationId xmlns:a16="http://schemas.microsoft.com/office/drawing/2014/main" id="{85329417-C7E7-69B3-7622-3236AD938DCC}"/>
              </a:ext>
            </a:extLst>
          </p:cNvPr>
          <p:cNvCxnSpPr>
            <a:cxnSpLocks/>
            <a:stCxn id="109" idx="6"/>
            <a:endCxn id="150" idx="2"/>
          </p:cNvCxnSpPr>
          <p:nvPr/>
        </p:nvCxnSpPr>
        <p:spPr>
          <a:xfrm flipV="1">
            <a:off x="3057889" y="1571722"/>
            <a:ext cx="848591" cy="3965166"/>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コネクタ: カギ線 153">
            <a:extLst>
              <a:ext uri="{FF2B5EF4-FFF2-40B4-BE49-F238E27FC236}">
                <a16:creationId xmlns:a16="http://schemas.microsoft.com/office/drawing/2014/main" id="{2240FE78-D1FD-7B7D-671B-3D25568D02BB}"/>
              </a:ext>
            </a:extLst>
          </p:cNvPr>
          <p:cNvCxnSpPr>
            <a:cxnSpLocks/>
            <a:stCxn id="108" idx="6"/>
            <a:endCxn id="160" idx="2"/>
          </p:cNvCxnSpPr>
          <p:nvPr/>
        </p:nvCxnSpPr>
        <p:spPr>
          <a:xfrm flipV="1">
            <a:off x="3057889" y="3505298"/>
            <a:ext cx="4806020" cy="1016750"/>
          </a:xfrm>
          <a:prstGeom prst="bentConnector3">
            <a:avLst>
              <a:gd name="adj1" fmla="val 13504"/>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コネクタ: カギ線 154">
            <a:extLst>
              <a:ext uri="{FF2B5EF4-FFF2-40B4-BE49-F238E27FC236}">
                <a16:creationId xmlns:a16="http://schemas.microsoft.com/office/drawing/2014/main" id="{7A2367F4-FAC2-5D25-4625-D6E8CC290EB3}"/>
              </a:ext>
            </a:extLst>
          </p:cNvPr>
          <p:cNvCxnSpPr>
            <a:cxnSpLocks/>
            <a:stCxn id="107" idx="6"/>
            <a:endCxn id="150" idx="2"/>
          </p:cNvCxnSpPr>
          <p:nvPr/>
        </p:nvCxnSpPr>
        <p:spPr>
          <a:xfrm flipV="1">
            <a:off x="3057889" y="1571722"/>
            <a:ext cx="848591" cy="97466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6A6EBB83-E6E0-C709-20E3-402FD54BABF5}"/>
              </a:ext>
            </a:extLst>
          </p:cNvPr>
          <p:cNvSpPr/>
          <p:nvPr/>
        </p:nvSpPr>
        <p:spPr>
          <a:xfrm>
            <a:off x="5773380" y="217655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57" name="コネクタ: カギ線 156">
            <a:extLst>
              <a:ext uri="{FF2B5EF4-FFF2-40B4-BE49-F238E27FC236}">
                <a16:creationId xmlns:a16="http://schemas.microsoft.com/office/drawing/2014/main" id="{259B2265-2429-3415-CB64-3F6845E98C73}"/>
              </a:ext>
            </a:extLst>
          </p:cNvPr>
          <p:cNvCxnSpPr>
            <a:cxnSpLocks/>
            <a:stCxn id="156" idx="6"/>
            <a:endCxn id="114" idx="3"/>
          </p:cNvCxnSpPr>
          <p:nvPr/>
        </p:nvCxnSpPr>
        <p:spPr>
          <a:xfrm flipV="1">
            <a:off x="5840055" y="1788609"/>
            <a:ext cx="4228970" cy="421288"/>
          </a:xfrm>
          <a:prstGeom prst="bentConnector2">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7A23CAFA-2B69-66A0-CE33-61DD5BEF3C88}"/>
              </a:ext>
            </a:extLst>
          </p:cNvPr>
          <p:cNvCxnSpPr>
            <a:cxnSpLocks/>
            <a:stCxn id="156" idx="6"/>
            <a:endCxn id="115" idx="3"/>
          </p:cNvCxnSpPr>
          <p:nvPr/>
        </p:nvCxnSpPr>
        <p:spPr>
          <a:xfrm flipV="1">
            <a:off x="5840055" y="1796887"/>
            <a:ext cx="5497907" cy="413010"/>
          </a:xfrm>
          <a:prstGeom prst="bentConnector2">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64EDF26C-8C31-4110-9610-9A8CDAC88B0E}"/>
              </a:ext>
            </a:extLst>
          </p:cNvPr>
          <p:cNvCxnSpPr>
            <a:stCxn id="22" idx="1"/>
            <a:endCxn id="156" idx="7"/>
          </p:cNvCxnSpPr>
          <p:nvPr/>
        </p:nvCxnSpPr>
        <p:spPr>
          <a:xfrm flipH="1">
            <a:off x="5830291" y="1772366"/>
            <a:ext cx="902" cy="413957"/>
          </a:xfrm>
          <a:prstGeom prst="line">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 name="楕円 159">
            <a:extLst>
              <a:ext uri="{FF2B5EF4-FFF2-40B4-BE49-F238E27FC236}">
                <a16:creationId xmlns:a16="http://schemas.microsoft.com/office/drawing/2014/main" id="{919A4C36-6A63-2039-A840-B11DF8DB0A9C}"/>
              </a:ext>
            </a:extLst>
          </p:cNvPr>
          <p:cNvSpPr/>
          <p:nvPr/>
        </p:nvSpPr>
        <p:spPr>
          <a:xfrm>
            <a:off x="7863909" y="347196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61" name="コネクタ: カギ線 160">
            <a:extLst>
              <a:ext uri="{FF2B5EF4-FFF2-40B4-BE49-F238E27FC236}">
                <a16:creationId xmlns:a16="http://schemas.microsoft.com/office/drawing/2014/main" id="{E8343729-9D3D-BF7D-4AEF-54D10D1D3029}"/>
              </a:ext>
            </a:extLst>
          </p:cNvPr>
          <p:cNvCxnSpPr>
            <a:cxnSpLocks/>
            <a:stCxn id="160" idx="1"/>
            <a:endCxn id="61" idx="2"/>
          </p:cNvCxnSpPr>
          <p:nvPr/>
        </p:nvCxnSpPr>
        <p:spPr>
          <a:xfrm rot="5400000" flipH="1" flipV="1">
            <a:off x="8184290" y="2732519"/>
            <a:ext cx="438589" cy="105982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コネクタ: カギ線 161">
            <a:extLst>
              <a:ext uri="{FF2B5EF4-FFF2-40B4-BE49-F238E27FC236}">
                <a16:creationId xmlns:a16="http://schemas.microsoft.com/office/drawing/2014/main" id="{053A3E12-9DD3-AEF5-6699-5F62323FBFCE}"/>
              </a:ext>
            </a:extLst>
          </p:cNvPr>
          <p:cNvCxnSpPr>
            <a:cxnSpLocks/>
            <a:stCxn id="121" idx="6"/>
            <a:endCxn id="160" idx="2"/>
          </p:cNvCxnSpPr>
          <p:nvPr/>
        </p:nvCxnSpPr>
        <p:spPr>
          <a:xfrm>
            <a:off x="3057889" y="1838422"/>
            <a:ext cx="4806020" cy="1666876"/>
          </a:xfrm>
          <a:prstGeom prst="bentConnector3">
            <a:avLst>
              <a:gd name="adj1" fmla="val 13504"/>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コネクタ: カギ線 162">
            <a:extLst>
              <a:ext uri="{FF2B5EF4-FFF2-40B4-BE49-F238E27FC236}">
                <a16:creationId xmlns:a16="http://schemas.microsoft.com/office/drawing/2014/main" id="{C39BF70C-D3AE-C7A3-75F7-CBCE566873ED}"/>
              </a:ext>
            </a:extLst>
          </p:cNvPr>
          <p:cNvCxnSpPr>
            <a:cxnSpLocks/>
            <a:stCxn id="127" idx="1"/>
            <a:endCxn id="160" idx="3"/>
          </p:cNvCxnSpPr>
          <p:nvPr/>
        </p:nvCxnSpPr>
        <p:spPr>
          <a:xfrm rot="16200000" flipV="1">
            <a:off x="8462837" y="2939708"/>
            <a:ext cx="396681" cy="1575008"/>
          </a:xfrm>
          <a:prstGeom prst="bentConnector3">
            <a:avLst>
              <a:gd name="adj1" fmla="val 70956"/>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楕円 163">
            <a:extLst>
              <a:ext uri="{FF2B5EF4-FFF2-40B4-BE49-F238E27FC236}">
                <a16:creationId xmlns:a16="http://schemas.microsoft.com/office/drawing/2014/main" id="{6CC355B9-CF7F-FB57-F43B-EB12832CC5C5}"/>
              </a:ext>
            </a:extLst>
          </p:cNvPr>
          <p:cNvSpPr/>
          <p:nvPr/>
        </p:nvSpPr>
        <p:spPr>
          <a:xfrm>
            <a:off x="5253234" y="452882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65" name="コネクタ: カギ線 164">
            <a:extLst>
              <a:ext uri="{FF2B5EF4-FFF2-40B4-BE49-F238E27FC236}">
                <a16:creationId xmlns:a16="http://schemas.microsoft.com/office/drawing/2014/main" id="{5FD60DF7-C6A9-66AD-D3CB-B1117F554974}"/>
              </a:ext>
            </a:extLst>
          </p:cNvPr>
          <p:cNvCxnSpPr>
            <a:cxnSpLocks/>
            <a:stCxn id="164" idx="3"/>
            <a:endCxn id="137" idx="2"/>
          </p:cNvCxnSpPr>
          <p:nvPr/>
        </p:nvCxnSpPr>
        <p:spPr>
          <a:xfrm rot="16200000" flipH="1">
            <a:off x="5223936" y="4624796"/>
            <a:ext cx="696597" cy="618473"/>
          </a:xfrm>
          <a:prstGeom prst="bentConnector2">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コネクタ: カギ線 165">
            <a:extLst>
              <a:ext uri="{FF2B5EF4-FFF2-40B4-BE49-F238E27FC236}">
                <a16:creationId xmlns:a16="http://schemas.microsoft.com/office/drawing/2014/main" id="{6CE38E97-D331-7145-B1D6-55B45E1BCD9F}"/>
              </a:ext>
            </a:extLst>
          </p:cNvPr>
          <p:cNvCxnSpPr>
            <a:cxnSpLocks/>
            <a:stCxn id="164" idx="1"/>
            <a:endCxn id="59" idx="2"/>
          </p:cNvCxnSpPr>
          <p:nvPr/>
        </p:nvCxnSpPr>
        <p:spPr>
          <a:xfrm rot="5400000" flipH="1" flipV="1">
            <a:off x="6541035" y="1946595"/>
            <a:ext cx="1313956" cy="3870031"/>
          </a:xfrm>
          <a:prstGeom prst="bentConnector3">
            <a:avLst>
              <a:gd name="adj1" fmla="val 59077"/>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コネクタ: カギ線 166">
            <a:extLst>
              <a:ext uri="{FF2B5EF4-FFF2-40B4-BE49-F238E27FC236}">
                <a16:creationId xmlns:a16="http://schemas.microsoft.com/office/drawing/2014/main" id="{1FA48F68-7F1B-21A4-231F-FF301C5FD1D9}"/>
              </a:ext>
            </a:extLst>
          </p:cNvPr>
          <p:cNvCxnSpPr>
            <a:cxnSpLocks/>
            <a:stCxn id="164" idx="1"/>
            <a:endCxn id="47" idx="1"/>
          </p:cNvCxnSpPr>
          <p:nvPr/>
        </p:nvCxnSpPr>
        <p:spPr>
          <a:xfrm rot="5400000" flipH="1" flipV="1">
            <a:off x="5209687" y="3019523"/>
            <a:ext cx="1572376" cy="1465755"/>
          </a:xfrm>
          <a:prstGeom prst="bentConnector3">
            <a:avLst>
              <a:gd name="adj1" fmla="val 49368"/>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コネクタ: カギ線 167">
            <a:extLst>
              <a:ext uri="{FF2B5EF4-FFF2-40B4-BE49-F238E27FC236}">
                <a16:creationId xmlns:a16="http://schemas.microsoft.com/office/drawing/2014/main" id="{7C52B7D6-649A-06E5-EF8E-54D10FFFA68C}"/>
              </a:ext>
            </a:extLst>
          </p:cNvPr>
          <p:cNvCxnSpPr>
            <a:cxnSpLocks/>
            <a:stCxn id="164" idx="1"/>
            <a:endCxn id="128" idx="1"/>
          </p:cNvCxnSpPr>
          <p:nvPr/>
        </p:nvCxnSpPr>
        <p:spPr>
          <a:xfrm rot="5400000" flipH="1" flipV="1">
            <a:off x="8057458" y="1139958"/>
            <a:ext cx="604170" cy="6193091"/>
          </a:xfrm>
          <a:prstGeom prst="bentConnector3">
            <a:avLst>
              <a:gd name="adj1" fmla="val 128206"/>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コネクタ: カギ線 168">
            <a:extLst>
              <a:ext uri="{FF2B5EF4-FFF2-40B4-BE49-F238E27FC236}">
                <a16:creationId xmlns:a16="http://schemas.microsoft.com/office/drawing/2014/main" id="{373E4FCF-89F0-1F1D-DD7A-EE342CE7FA0E}"/>
              </a:ext>
            </a:extLst>
          </p:cNvPr>
          <p:cNvCxnSpPr>
            <a:cxnSpLocks/>
            <a:stCxn id="164" idx="6"/>
            <a:endCxn id="127" idx="3"/>
          </p:cNvCxnSpPr>
          <p:nvPr/>
        </p:nvCxnSpPr>
        <p:spPr>
          <a:xfrm flipV="1">
            <a:off x="5319909" y="4325098"/>
            <a:ext cx="4128772" cy="237064"/>
          </a:xfrm>
          <a:prstGeom prst="bentConnector2">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0" name="テキスト ボックス 169">
            <a:extLst>
              <a:ext uri="{FF2B5EF4-FFF2-40B4-BE49-F238E27FC236}">
                <a16:creationId xmlns:a16="http://schemas.microsoft.com/office/drawing/2014/main" id="{5AB8CBCC-DABF-40EF-5E17-FF50513FCC97}"/>
              </a:ext>
            </a:extLst>
          </p:cNvPr>
          <p:cNvSpPr txBox="1"/>
          <p:nvPr/>
        </p:nvSpPr>
        <p:spPr>
          <a:xfrm>
            <a:off x="9163154" y="3309114"/>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S2 Perm EC</a:t>
            </a:r>
            <a:endParaRPr kumimoji="1" lang="ja-JP" altLang="en-US" sz="1200" dirty="0">
              <a:latin typeface="Times New Roman" panose="02020603050405020304" pitchFamily="18" charset="0"/>
              <a:cs typeface="Times New Roman" panose="02020603050405020304" pitchFamily="18" charset="0"/>
            </a:endParaRPr>
          </a:p>
        </p:txBody>
      </p:sp>
      <p:sp>
        <p:nvSpPr>
          <p:cNvPr id="171" name="テキスト ボックス 170">
            <a:extLst>
              <a:ext uri="{FF2B5EF4-FFF2-40B4-BE49-F238E27FC236}">
                <a16:creationId xmlns:a16="http://schemas.microsoft.com/office/drawing/2014/main" id="{53B9D65D-EE82-127C-0070-570249AECBE4}"/>
              </a:ext>
            </a:extLst>
          </p:cNvPr>
          <p:cNvSpPr txBox="1"/>
          <p:nvPr/>
        </p:nvSpPr>
        <p:spPr>
          <a:xfrm>
            <a:off x="4859134" y="2018799"/>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S1 Perm EC</a:t>
            </a:r>
            <a:endParaRPr kumimoji="1" lang="ja-JP" altLang="en-US" sz="1200" dirty="0">
              <a:latin typeface="Times New Roman" panose="02020603050405020304" pitchFamily="18" charset="0"/>
              <a:cs typeface="Times New Roman" panose="02020603050405020304" pitchFamily="18" charset="0"/>
            </a:endParaRPr>
          </a:p>
        </p:txBody>
      </p:sp>
      <p:sp>
        <p:nvSpPr>
          <p:cNvPr id="172" name="テキスト ボックス 171">
            <a:extLst>
              <a:ext uri="{FF2B5EF4-FFF2-40B4-BE49-F238E27FC236}">
                <a16:creationId xmlns:a16="http://schemas.microsoft.com/office/drawing/2014/main" id="{1A020283-0A3E-2113-5A7B-B428C5EB22FD}"/>
              </a:ext>
            </a:extLst>
          </p:cNvPr>
          <p:cNvSpPr txBox="1"/>
          <p:nvPr/>
        </p:nvSpPr>
        <p:spPr>
          <a:xfrm>
            <a:off x="956371" y="1570790"/>
            <a:ext cx="1262385"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UF Filtrate Total Chlorine</a:t>
            </a:r>
            <a:endParaRPr kumimoji="1" lang="ja-JP" altLang="en-US" sz="1400" dirty="0">
              <a:latin typeface="Times New Roman" panose="02020603050405020304" pitchFamily="18" charset="0"/>
              <a:cs typeface="Times New Roman" panose="02020603050405020304" pitchFamily="18" charset="0"/>
            </a:endParaRPr>
          </a:p>
        </p:txBody>
      </p:sp>
      <p:sp>
        <p:nvSpPr>
          <p:cNvPr id="173" name="テキスト ボックス 172">
            <a:extLst>
              <a:ext uri="{FF2B5EF4-FFF2-40B4-BE49-F238E27FC236}">
                <a16:creationId xmlns:a16="http://schemas.microsoft.com/office/drawing/2014/main" id="{3A41CBD0-B2BB-BF7C-2F9A-DDE2F348B81C}"/>
              </a:ext>
            </a:extLst>
          </p:cNvPr>
          <p:cNvSpPr txBox="1"/>
          <p:nvPr/>
        </p:nvSpPr>
        <p:spPr>
          <a:xfrm>
            <a:off x="1956848" y="1679169"/>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ID000</a:t>
            </a:r>
            <a:endParaRPr kumimoji="1" lang="ja-JP" altLang="en-US" sz="1400" dirty="0">
              <a:latin typeface="Times New Roman" panose="02020603050405020304" pitchFamily="18" charset="0"/>
              <a:cs typeface="Times New Roman" panose="02020603050405020304" pitchFamily="18" charset="0"/>
            </a:endParaRPr>
          </a:p>
        </p:txBody>
      </p:sp>
      <p:sp>
        <p:nvSpPr>
          <p:cNvPr id="174" name="テキスト ボックス 173">
            <a:extLst>
              <a:ext uri="{FF2B5EF4-FFF2-40B4-BE49-F238E27FC236}">
                <a16:creationId xmlns:a16="http://schemas.microsoft.com/office/drawing/2014/main" id="{B6EA27CB-CD33-2BBB-DC37-ADBF2C4975EC}"/>
              </a:ext>
            </a:extLst>
          </p:cNvPr>
          <p:cNvSpPr txBox="1"/>
          <p:nvPr/>
        </p:nvSpPr>
        <p:spPr>
          <a:xfrm>
            <a:off x="1956848" y="250058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ID001</a:t>
            </a:r>
            <a:endParaRPr kumimoji="1" lang="ja-JP" altLang="en-US" sz="1400" dirty="0">
              <a:latin typeface="Times New Roman" panose="02020603050405020304" pitchFamily="18" charset="0"/>
              <a:cs typeface="Times New Roman" panose="02020603050405020304" pitchFamily="18" charset="0"/>
            </a:endParaRPr>
          </a:p>
        </p:txBody>
      </p:sp>
      <p:sp>
        <p:nvSpPr>
          <p:cNvPr id="175" name="テキスト ボックス 174">
            <a:extLst>
              <a:ext uri="{FF2B5EF4-FFF2-40B4-BE49-F238E27FC236}">
                <a16:creationId xmlns:a16="http://schemas.microsoft.com/office/drawing/2014/main" id="{6576333D-3E2C-F37B-0CA1-D335F1A0D85A}"/>
              </a:ext>
            </a:extLst>
          </p:cNvPr>
          <p:cNvSpPr txBox="1"/>
          <p:nvPr/>
        </p:nvSpPr>
        <p:spPr>
          <a:xfrm>
            <a:off x="1956848" y="3444462"/>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ID002</a:t>
            </a:r>
            <a:endParaRPr kumimoji="1" lang="ja-JP" altLang="en-US" sz="1400" dirty="0">
              <a:latin typeface="Times New Roman" panose="02020603050405020304" pitchFamily="18" charset="0"/>
              <a:cs typeface="Times New Roman" panose="02020603050405020304" pitchFamily="18" charset="0"/>
            </a:endParaRPr>
          </a:p>
        </p:txBody>
      </p:sp>
      <p:sp>
        <p:nvSpPr>
          <p:cNvPr id="176" name="テキスト ボックス 175">
            <a:extLst>
              <a:ext uri="{FF2B5EF4-FFF2-40B4-BE49-F238E27FC236}">
                <a16:creationId xmlns:a16="http://schemas.microsoft.com/office/drawing/2014/main" id="{3D47BFF6-DD64-ED3D-1BD2-E69251ABEEB9}"/>
              </a:ext>
            </a:extLst>
          </p:cNvPr>
          <p:cNvSpPr txBox="1"/>
          <p:nvPr/>
        </p:nvSpPr>
        <p:spPr>
          <a:xfrm>
            <a:off x="1996945" y="1357383"/>
            <a:ext cx="599355" cy="307777"/>
          </a:xfrm>
          <a:prstGeom prst="rect">
            <a:avLst/>
          </a:prstGeom>
          <a:noFill/>
        </p:spPr>
        <p:txBody>
          <a:bodyPr wrap="square" rtlCol="0">
            <a:spAutoFit/>
          </a:bodyPr>
          <a:lstStyle/>
          <a:p>
            <a:pPr algn="ctr"/>
            <a:r>
              <a:rPr lang="en-US" altLang="ja-JP" sz="1400" dirty="0">
                <a:solidFill>
                  <a:schemeClr val="accent6">
                    <a:lumMod val="50000"/>
                  </a:schemeClr>
                </a:solidFill>
                <a:latin typeface="Times New Roman" panose="02020603050405020304" pitchFamily="18" charset="0"/>
                <a:cs typeface="Times New Roman" panose="02020603050405020304" pitchFamily="18" charset="0"/>
              </a:rPr>
              <a:t>cost</a:t>
            </a:r>
            <a:endParaRPr kumimoji="1" lang="ja-JP" altLang="en-US" sz="1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77" name="テキスト ボックス 176">
            <a:extLst>
              <a:ext uri="{FF2B5EF4-FFF2-40B4-BE49-F238E27FC236}">
                <a16:creationId xmlns:a16="http://schemas.microsoft.com/office/drawing/2014/main" id="{6250D75B-4AB5-468A-E275-7EF413DA8F54}"/>
              </a:ext>
            </a:extLst>
          </p:cNvPr>
          <p:cNvSpPr txBox="1"/>
          <p:nvPr/>
        </p:nvSpPr>
        <p:spPr>
          <a:xfrm>
            <a:off x="1015228" y="2495587"/>
            <a:ext cx="1097077"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Feed EC</a:t>
            </a:r>
            <a:endParaRPr kumimoji="1" lang="ja-JP" altLang="en-US" sz="1400" dirty="0">
              <a:latin typeface="Times New Roman" panose="02020603050405020304" pitchFamily="18" charset="0"/>
              <a:cs typeface="Times New Roman" panose="02020603050405020304" pitchFamily="18" charset="0"/>
            </a:endParaRPr>
          </a:p>
        </p:txBody>
      </p:sp>
      <p:sp>
        <p:nvSpPr>
          <p:cNvPr id="178" name="テキスト ボックス 177">
            <a:extLst>
              <a:ext uri="{FF2B5EF4-FFF2-40B4-BE49-F238E27FC236}">
                <a16:creationId xmlns:a16="http://schemas.microsoft.com/office/drawing/2014/main" id="{E7190A8B-494A-D6DA-BC29-704C4A430233}"/>
              </a:ext>
            </a:extLst>
          </p:cNvPr>
          <p:cNvSpPr txBox="1"/>
          <p:nvPr/>
        </p:nvSpPr>
        <p:spPr>
          <a:xfrm>
            <a:off x="1086857" y="3427038"/>
            <a:ext cx="953819"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TOC</a:t>
            </a:r>
            <a:endParaRPr kumimoji="1" lang="ja-JP" altLang="en-US" sz="1400" dirty="0">
              <a:latin typeface="Times New Roman" panose="02020603050405020304" pitchFamily="18" charset="0"/>
              <a:cs typeface="Times New Roman" panose="02020603050405020304" pitchFamily="18" charset="0"/>
            </a:endParaRPr>
          </a:p>
        </p:txBody>
      </p:sp>
      <p:sp>
        <p:nvSpPr>
          <p:cNvPr id="179" name="テキスト ボックス 178">
            <a:extLst>
              <a:ext uri="{FF2B5EF4-FFF2-40B4-BE49-F238E27FC236}">
                <a16:creationId xmlns:a16="http://schemas.microsoft.com/office/drawing/2014/main" id="{6FAC9CF4-5BC5-5F23-FB41-535A90DFB8C9}"/>
              </a:ext>
            </a:extLst>
          </p:cNvPr>
          <p:cNvSpPr txBox="1"/>
          <p:nvPr/>
        </p:nvSpPr>
        <p:spPr>
          <a:xfrm>
            <a:off x="1956848" y="5379328"/>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ID004</a:t>
            </a:r>
            <a:endParaRPr kumimoji="1" lang="ja-JP" altLang="en-US" sz="1400" dirty="0">
              <a:latin typeface="Times New Roman" panose="02020603050405020304" pitchFamily="18" charset="0"/>
              <a:cs typeface="Times New Roman" panose="02020603050405020304" pitchFamily="18" charset="0"/>
            </a:endParaRPr>
          </a:p>
        </p:txBody>
      </p:sp>
      <p:sp>
        <p:nvSpPr>
          <p:cNvPr id="180" name="テキスト ボックス 179">
            <a:extLst>
              <a:ext uri="{FF2B5EF4-FFF2-40B4-BE49-F238E27FC236}">
                <a16:creationId xmlns:a16="http://schemas.microsoft.com/office/drawing/2014/main" id="{70A72DCF-7978-6FE7-B432-1A171022EC37}"/>
              </a:ext>
            </a:extLst>
          </p:cNvPr>
          <p:cNvSpPr txBox="1"/>
          <p:nvPr/>
        </p:nvSpPr>
        <p:spPr>
          <a:xfrm>
            <a:off x="1956848" y="437143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ID003</a:t>
            </a:r>
            <a:endParaRPr kumimoji="1" lang="ja-JP" altLang="en-US" sz="1400" dirty="0">
              <a:latin typeface="Times New Roman" panose="02020603050405020304" pitchFamily="18" charset="0"/>
              <a:cs typeface="Times New Roman" panose="02020603050405020304" pitchFamily="18" charset="0"/>
            </a:endParaRPr>
          </a:p>
        </p:txBody>
      </p:sp>
      <p:sp>
        <p:nvSpPr>
          <p:cNvPr id="181" name="テキスト ボックス 180">
            <a:extLst>
              <a:ext uri="{FF2B5EF4-FFF2-40B4-BE49-F238E27FC236}">
                <a16:creationId xmlns:a16="http://schemas.microsoft.com/office/drawing/2014/main" id="{4808AD04-73D0-A07F-E048-9B60630A11D8}"/>
              </a:ext>
            </a:extLst>
          </p:cNvPr>
          <p:cNvSpPr txBox="1"/>
          <p:nvPr/>
        </p:nvSpPr>
        <p:spPr>
          <a:xfrm>
            <a:off x="1115674" y="5383101"/>
            <a:ext cx="896185"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pH</a:t>
            </a:r>
            <a:endParaRPr kumimoji="1" lang="ja-JP" altLang="en-US" sz="1400" dirty="0">
              <a:latin typeface="Times New Roman" panose="02020603050405020304" pitchFamily="18" charset="0"/>
              <a:cs typeface="Times New Roman" panose="02020603050405020304" pitchFamily="18" charset="0"/>
            </a:endParaRPr>
          </a:p>
        </p:txBody>
      </p:sp>
      <p:sp>
        <p:nvSpPr>
          <p:cNvPr id="182" name="テキスト ボックス 181">
            <a:extLst>
              <a:ext uri="{FF2B5EF4-FFF2-40B4-BE49-F238E27FC236}">
                <a16:creationId xmlns:a16="http://schemas.microsoft.com/office/drawing/2014/main" id="{BD6DD5ED-718B-171B-AD6F-735A07D81D40}"/>
              </a:ext>
            </a:extLst>
          </p:cNvPr>
          <p:cNvSpPr txBox="1"/>
          <p:nvPr/>
        </p:nvSpPr>
        <p:spPr>
          <a:xfrm>
            <a:off x="1015228" y="4275556"/>
            <a:ext cx="1097077"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Temperature</a:t>
            </a:r>
            <a:endParaRPr kumimoji="1" lang="ja-JP" altLang="en-US" sz="1400" dirty="0">
              <a:latin typeface="Times New Roman" panose="02020603050405020304" pitchFamily="18" charset="0"/>
              <a:cs typeface="Times New Roman" panose="02020603050405020304" pitchFamily="18" charset="0"/>
            </a:endParaRPr>
          </a:p>
        </p:txBody>
      </p:sp>
      <p:sp>
        <p:nvSpPr>
          <p:cNvPr id="183" name="円柱 182">
            <a:extLst>
              <a:ext uri="{FF2B5EF4-FFF2-40B4-BE49-F238E27FC236}">
                <a16:creationId xmlns:a16="http://schemas.microsoft.com/office/drawing/2014/main" id="{B6AA1727-72B2-DF9A-1632-9751543B5B7F}"/>
              </a:ext>
            </a:extLst>
          </p:cNvPr>
          <p:cNvSpPr/>
          <p:nvPr/>
        </p:nvSpPr>
        <p:spPr>
          <a:xfrm>
            <a:off x="2592190" y="5327336"/>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4" name="円柱 183">
            <a:extLst>
              <a:ext uri="{FF2B5EF4-FFF2-40B4-BE49-F238E27FC236}">
                <a16:creationId xmlns:a16="http://schemas.microsoft.com/office/drawing/2014/main" id="{4389E50E-B415-FD51-E476-FBEE2B7681C8}"/>
              </a:ext>
            </a:extLst>
          </p:cNvPr>
          <p:cNvSpPr/>
          <p:nvPr/>
        </p:nvSpPr>
        <p:spPr>
          <a:xfrm>
            <a:off x="2591760" y="4322849"/>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5" name="円柱 184">
            <a:extLst>
              <a:ext uri="{FF2B5EF4-FFF2-40B4-BE49-F238E27FC236}">
                <a16:creationId xmlns:a16="http://schemas.microsoft.com/office/drawing/2014/main" id="{2CD4979C-353E-D2AE-B988-8E8D46FEAED1}"/>
              </a:ext>
            </a:extLst>
          </p:cNvPr>
          <p:cNvSpPr/>
          <p:nvPr/>
        </p:nvSpPr>
        <p:spPr>
          <a:xfrm>
            <a:off x="2591760" y="3383293"/>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6" name="円柱 185">
            <a:extLst>
              <a:ext uri="{FF2B5EF4-FFF2-40B4-BE49-F238E27FC236}">
                <a16:creationId xmlns:a16="http://schemas.microsoft.com/office/drawing/2014/main" id="{A34B13FF-1533-5352-1AD7-35F23525ADC6}"/>
              </a:ext>
            </a:extLst>
          </p:cNvPr>
          <p:cNvSpPr/>
          <p:nvPr/>
        </p:nvSpPr>
        <p:spPr>
          <a:xfrm>
            <a:off x="2591760" y="2443257"/>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7" name="円柱 186">
            <a:extLst>
              <a:ext uri="{FF2B5EF4-FFF2-40B4-BE49-F238E27FC236}">
                <a16:creationId xmlns:a16="http://schemas.microsoft.com/office/drawing/2014/main" id="{8C3AAA33-4CFA-C390-F002-AF1334B8CEE9}"/>
              </a:ext>
            </a:extLst>
          </p:cNvPr>
          <p:cNvSpPr/>
          <p:nvPr/>
        </p:nvSpPr>
        <p:spPr>
          <a:xfrm>
            <a:off x="2591760" y="1623884"/>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8" name="テキスト ボックス 187">
            <a:extLst>
              <a:ext uri="{FF2B5EF4-FFF2-40B4-BE49-F238E27FC236}">
                <a16:creationId xmlns:a16="http://schemas.microsoft.com/office/drawing/2014/main" id="{F390E4F2-529E-2165-00EB-7455BBDCEB7A}"/>
              </a:ext>
            </a:extLst>
          </p:cNvPr>
          <p:cNvSpPr txBox="1"/>
          <p:nvPr/>
        </p:nvSpPr>
        <p:spPr>
          <a:xfrm>
            <a:off x="7837086" y="4979170"/>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ID300</a:t>
            </a:r>
            <a:endParaRPr kumimoji="1" lang="ja-JP" altLang="en-US" sz="1400" dirty="0">
              <a:latin typeface="Times New Roman" panose="02020603050405020304" pitchFamily="18" charset="0"/>
              <a:cs typeface="Times New Roman" panose="02020603050405020304" pitchFamily="18" charset="0"/>
            </a:endParaRPr>
          </a:p>
        </p:txBody>
      </p:sp>
      <p:sp>
        <p:nvSpPr>
          <p:cNvPr id="189" name="円柱 188">
            <a:extLst>
              <a:ext uri="{FF2B5EF4-FFF2-40B4-BE49-F238E27FC236}">
                <a16:creationId xmlns:a16="http://schemas.microsoft.com/office/drawing/2014/main" id="{1052DB24-91D5-7E35-D4D4-C24151F112A1}"/>
              </a:ext>
            </a:extLst>
          </p:cNvPr>
          <p:cNvSpPr/>
          <p:nvPr/>
        </p:nvSpPr>
        <p:spPr>
          <a:xfrm>
            <a:off x="8684407" y="5020687"/>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90" name="テキスト ボックス 189">
            <a:extLst>
              <a:ext uri="{FF2B5EF4-FFF2-40B4-BE49-F238E27FC236}">
                <a16:creationId xmlns:a16="http://schemas.microsoft.com/office/drawing/2014/main" id="{A0C78327-F76D-E41F-9366-6F3E8C237071}"/>
              </a:ext>
            </a:extLst>
          </p:cNvPr>
          <p:cNvSpPr txBox="1"/>
          <p:nvPr/>
        </p:nvSpPr>
        <p:spPr>
          <a:xfrm>
            <a:off x="8328121" y="4762113"/>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 Feed Flow</a:t>
            </a:r>
            <a:endParaRPr kumimoji="1" lang="ja-JP" altLang="en-US" sz="1400" dirty="0">
              <a:latin typeface="Times New Roman" panose="02020603050405020304" pitchFamily="18" charset="0"/>
              <a:cs typeface="Times New Roman" panose="02020603050405020304" pitchFamily="18" charset="0"/>
            </a:endParaRPr>
          </a:p>
        </p:txBody>
      </p:sp>
      <p:sp>
        <p:nvSpPr>
          <p:cNvPr id="191" name="テキスト ボックス 190">
            <a:extLst>
              <a:ext uri="{FF2B5EF4-FFF2-40B4-BE49-F238E27FC236}">
                <a16:creationId xmlns:a16="http://schemas.microsoft.com/office/drawing/2014/main" id="{5803922A-A68A-53CE-F29B-AA8E566F7942}"/>
              </a:ext>
            </a:extLst>
          </p:cNvPr>
          <p:cNvSpPr txBox="1"/>
          <p:nvPr/>
        </p:nvSpPr>
        <p:spPr>
          <a:xfrm>
            <a:off x="8962968" y="4990043"/>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ID301</a:t>
            </a:r>
            <a:endParaRPr kumimoji="1" lang="ja-JP" altLang="en-US" sz="1400" dirty="0">
              <a:latin typeface="Times New Roman" panose="02020603050405020304" pitchFamily="18" charset="0"/>
              <a:cs typeface="Times New Roman" panose="02020603050405020304" pitchFamily="18" charset="0"/>
            </a:endParaRPr>
          </a:p>
        </p:txBody>
      </p:sp>
      <p:sp>
        <p:nvSpPr>
          <p:cNvPr id="192" name="楕円 191">
            <a:extLst>
              <a:ext uri="{FF2B5EF4-FFF2-40B4-BE49-F238E27FC236}">
                <a16:creationId xmlns:a16="http://schemas.microsoft.com/office/drawing/2014/main" id="{5DBC5771-B0B1-1B0B-D0F9-79B009267AEA}"/>
              </a:ext>
            </a:extLst>
          </p:cNvPr>
          <p:cNvSpPr/>
          <p:nvPr/>
        </p:nvSpPr>
        <p:spPr>
          <a:xfrm>
            <a:off x="2991214" y="4333538"/>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93" name="コネクタ: カギ線 192">
            <a:extLst>
              <a:ext uri="{FF2B5EF4-FFF2-40B4-BE49-F238E27FC236}">
                <a16:creationId xmlns:a16="http://schemas.microsoft.com/office/drawing/2014/main" id="{97DD9174-4B2D-4714-4980-06659C5DB625}"/>
              </a:ext>
            </a:extLst>
          </p:cNvPr>
          <p:cNvCxnSpPr>
            <a:cxnSpLocks/>
            <a:stCxn id="192" idx="6"/>
            <a:endCxn id="150" idx="2"/>
          </p:cNvCxnSpPr>
          <p:nvPr/>
        </p:nvCxnSpPr>
        <p:spPr>
          <a:xfrm flipV="1">
            <a:off x="3057889" y="1571722"/>
            <a:ext cx="848591" cy="279515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4" name="楕円 193">
            <a:extLst>
              <a:ext uri="{FF2B5EF4-FFF2-40B4-BE49-F238E27FC236}">
                <a16:creationId xmlns:a16="http://schemas.microsoft.com/office/drawing/2014/main" id="{CEDF2959-8ACF-1F7B-6D2F-D5DBD3BF1F1A}"/>
              </a:ext>
            </a:extLst>
          </p:cNvPr>
          <p:cNvSpPr/>
          <p:nvPr/>
        </p:nvSpPr>
        <p:spPr>
          <a:xfrm>
            <a:off x="4150412" y="5986321"/>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anose="02020603050405020304" pitchFamily="18" charset="0"/>
              <a:cs typeface="Times New Roman" panose="02020603050405020304" pitchFamily="18" charset="0"/>
            </a:endParaRPr>
          </a:p>
        </p:txBody>
      </p:sp>
      <p:cxnSp>
        <p:nvCxnSpPr>
          <p:cNvPr id="195" name="直線矢印コネクタ 194">
            <a:extLst>
              <a:ext uri="{FF2B5EF4-FFF2-40B4-BE49-F238E27FC236}">
                <a16:creationId xmlns:a16="http://schemas.microsoft.com/office/drawing/2014/main" id="{BD5D7A5E-5809-5645-7FDB-147499C90975}"/>
              </a:ext>
            </a:extLst>
          </p:cNvPr>
          <p:cNvCxnSpPr>
            <a:cxnSpLocks/>
          </p:cNvCxnSpPr>
          <p:nvPr/>
        </p:nvCxnSpPr>
        <p:spPr>
          <a:xfrm flipV="1">
            <a:off x="4217087" y="6012293"/>
            <a:ext cx="5236916" cy="736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コネクタ: カギ線 195">
            <a:extLst>
              <a:ext uri="{FF2B5EF4-FFF2-40B4-BE49-F238E27FC236}">
                <a16:creationId xmlns:a16="http://schemas.microsoft.com/office/drawing/2014/main" id="{A10EDCF9-A1D9-D3B7-A1EE-FB9217BFA582}"/>
              </a:ext>
            </a:extLst>
          </p:cNvPr>
          <p:cNvCxnSpPr>
            <a:cxnSpLocks/>
            <a:stCxn id="145" idx="6"/>
            <a:endCxn id="194" idx="0"/>
          </p:cNvCxnSpPr>
          <p:nvPr/>
        </p:nvCxnSpPr>
        <p:spPr>
          <a:xfrm>
            <a:off x="3057889" y="4686915"/>
            <a:ext cx="1125861" cy="1299406"/>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AA9495DE-9E4F-504F-2FFB-74700B037187}"/>
              </a:ext>
            </a:extLst>
          </p:cNvPr>
          <p:cNvCxnSpPr>
            <a:cxnSpLocks/>
            <a:stCxn id="138" idx="6"/>
            <a:endCxn id="194" idx="0"/>
          </p:cNvCxnSpPr>
          <p:nvPr/>
        </p:nvCxnSpPr>
        <p:spPr>
          <a:xfrm>
            <a:off x="3057889" y="1981297"/>
            <a:ext cx="1125861" cy="4005024"/>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0844F16F-CBE1-B4EB-A345-65A1170CB62B}"/>
              </a:ext>
            </a:extLst>
          </p:cNvPr>
          <p:cNvCxnSpPr>
            <a:cxnSpLocks/>
            <a:stCxn id="144" idx="6"/>
            <a:endCxn id="52" idx="2"/>
          </p:cNvCxnSpPr>
          <p:nvPr/>
        </p:nvCxnSpPr>
        <p:spPr>
          <a:xfrm flipV="1">
            <a:off x="3057889" y="2794240"/>
            <a:ext cx="3264127" cy="18158"/>
          </a:xfrm>
          <a:prstGeom prst="line">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48F88089-9FE6-A78F-1FDD-1FDCFB5F450D}"/>
              </a:ext>
            </a:extLst>
          </p:cNvPr>
          <p:cNvCxnSpPr>
            <a:cxnSpLocks/>
            <a:stCxn id="101" idx="2"/>
            <a:endCxn id="131" idx="3"/>
          </p:cNvCxnSpPr>
          <p:nvPr/>
        </p:nvCxnSpPr>
        <p:spPr>
          <a:xfrm rot="10800000">
            <a:off x="7746423" y="5420234"/>
            <a:ext cx="1707580" cy="344411"/>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7B5CAF53-620E-2DE9-EE91-52D2DF66CE72}"/>
              </a:ext>
            </a:extLst>
          </p:cNvPr>
          <p:cNvCxnSpPr>
            <a:cxnSpLocks/>
            <a:stCxn id="101" idx="2"/>
            <a:endCxn id="189" idx="3"/>
          </p:cNvCxnSpPr>
          <p:nvPr/>
        </p:nvCxnSpPr>
        <p:spPr>
          <a:xfrm rot="10800000">
            <a:off x="8872305" y="5420234"/>
            <a:ext cx="581698" cy="344411"/>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193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Subdivided Objective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BE3F57B-2D4E-A29B-0121-402362BFD035}"/>
                  </a:ext>
                </a:extLst>
              </p:cNvPr>
              <p:cNvSpPr txBox="1"/>
              <p:nvPr/>
            </p:nvSpPr>
            <p:spPr>
              <a:xfrm>
                <a:off x="620921" y="1378715"/>
                <a:ext cx="5242144" cy="7847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r>
                            <a:rPr lang="en-US" altLang="ja-JP" sz="1600" b="1" i="1" smtClean="0">
                              <a:latin typeface="Cambria Math" panose="02040503050406030204" pitchFamily="18" charset="0"/>
                            </a:rPr>
                            <m:t>𝒙</m:t>
                          </m:r>
                        </m:e>
                      </m:d>
                      <m:r>
                        <a:rPr lang="en-US" altLang="ja-JP" sz="1600" b="0" i="1" smtClean="0">
                          <a:latin typeface="Cambria Math" panose="02040503050406030204" pitchFamily="18" charset="0"/>
                        </a:rPr>
                        <m:t>=</m:t>
                      </m:r>
                      <m:nary>
                        <m:naryPr>
                          <m:chr m:val="∑"/>
                          <m:ctrlPr>
                            <a:rPr lang="en-US" altLang="ja-JP" sz="1600" i="1">
                              <a:latin typeface="Cambria Math" panose="02040503050406030204" pitchFamily="18" charset="0"/>
                            </a:rPr>
                          </m:ctrlPr>
                        </m:naryPr>
                        <m:sub>
                          <m:r>
                            <m:rPr>
                              <m:brk m:alnAt="23"/>
                            </m:rP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𝑇</m:t>
                          </m:r>
                        </m:sup>
                        <m:e>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𝐼𝐷</m:t>
                              </m:r>
                              <m:r>
                                <a:rPr lang="en-US" altLang="ja-JP" sz="1600" b="0" i="1" smtClean="0">
                                  <a:latin typeface="Cambria Math" panose="02040503050406030204" pitchFamily="18" charset="0"/>
                                </a:rPr>
                                <m:t>000</m:t>
                              </m:r>
                            </m:sub>
                          </m:sSub>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𝐼𝐷</m:t>
                          </m:r>
                          <m:r>
                            <a:rPr lang="en-US" altLang="ja-JP" sz="1600" b="0" i="1" smtClean="0">
                              <a:latin typeface="Cambria Math" panose="02040503050406030204" pitchFamily="18" charset="0"/>
                            </a:rPr>
                            <m:t>000</m:t>
                          </m:r>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𝑐</m:t>
                              </m:r>
                            </m:e>
                            <m:sub>
                              <m:r>
                                <a:rPr lang="en-US" altLang="ja-JP" sz="1600" i="1">
                                  <a:latin typeface="Cambria Math" panose="02040503050406030204" pitchFamily="18" charset="0"/>
                                </a:rPr>
                                <m:t>𝐼𝐷</m:t>
                              </m:r>
                              <m:r>
                                <a:rPr lang="en-US" altLang="ja-JP" sz="1600" i="1">
                                  <a:latin typeface="Cambria Math" panose="02040503050406030204" pitchFamily="18" charset="0"/>
                                </a:rPr>
                                <m:t>004</m:t>
                              </m:r>
                            </m:sub>
                          </m:sSub>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latin typeface="Cambria Math" panose="02040503050406030204" pitchFamily="18" charset="0"/>
                            </a:rPr>
                            <m:t>𝐼𝐷</m:t>
                          </m:r>
                          <m:r>
                            <a:rPr lang="en-US" altLang="ja-JP" sz="1600" i="1">
                              <a:latin typeface="Cambria Math" panose="02040503050406030204" pitchFamily="18" charset="0"/>
                            </a:rPr>
                            <m:t>004</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b="0" i="1" smtClean="0">
                              <a:latin typeface="Cambria Math" panose="02040503050406030204" pitchFamily="18" charset="0"/>
                            </a:rPr>
                            <m:t>)</m:t>
                          </m:r>
                        </m:e>
                      </m:nary>
                    </m:oMath>
                  </m:oMathPara>
                </a14:m>
                <a:endParaRPr kumimoji="1" lang="ja-JP" altLang="en-US" sz="1600" dirty="0"/>
              </a:p>
            </p:txBody>
          </p:sp>
        </mc:Choice>
        <mc:Fallback xmlns="">
          <p:sp>
            <p:nvSpPr>
              <p:cNvPr id="8" name="テキスト ボックス 7">
                <a:extLst>
                  <a:ext uri="{FF2B5EF4-FFF2-40B4-BE49-F238E27FC236}">
                    <a16:creationId xmlns:a16="http://schemas.microsoft.com/office/drawing/2014/main" id="{3BE3F57B-2D4E-A29B-0121-402362BFD035}"/>
                  </a:ext>
                </a:extLst>
              </p:cNvPr>
              <p:cNvSpPr txBox="1">
                <a:spLocks noRot="1" noChangeAspect="1" noMove="1" noResize="1" noEditPoints="1" noAdjustHandles="1" noChangeArrowheads="1" noChangeShapeType="1" noTextEdit="1"/>
              </p:cNvSpPr>
              <p:nvPr/>
            </p:nvSpPr>
            <p:spPr>
              <a:xfrm>
                <a:off x="620921" y="1378715"/>
                <a:ext cx="5242144" cy="78470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0F06F1C-F4AA-BC77-A3C4-5A8E2E40E76B}"/>
                  </a:ext>
                </a:extLst>
              </p:cNvPr>
              <p:cNvSpPr txBox="1"/>
              <p:nvPr/>
            </p:nvSpPr>
            <p:spPr>
              <a:xfrm>
                <a:off x="6954459" y="1520678"/>
                <a:ext cx="2053464" cy="33855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10</m:t>
                      </m:r>
                      <m:r>
                        <a:rPr lang="en-US" altLang="ja-JP" sz="1600" i="1">
                          <a:latin typeface="Cambria Math" panose="02040503050406030204" pitchFamily="18" charset="0"/>
                        </a:rPr>
                        <m:t>≤</m:t>
                      </m:r>
                      <m:r>
                        <a:rPr lang="en-US" altLang="ja-JP" sz="1600" i="1" smtClean="0">
                          <a:latin typeface="Cambria Math" panose="02040503050406030204" pitchFamily="18" charset="0"/>
                        </a:rPr>
                        <m:t>𝐼𝐷</m:t>
                      </m:r>
                      <m:r>
                        <a:rPr lang="en-US" altLang="ja-JP" sz="1600" i="1" smtClean="0">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smtClean="0">
                          <a:latin typeface="Cambria Math" panose="02040503050406030204" pitchFamily="18" charset="0"/>
                        </a:rPr>
                        <m:t>≤</m:t>
                      </m:r>
                      <m:r>
                        <a:rPr lang="en-US" altLang="ja-JP" sz="1600" b="0" i="1" smtClean="0">
                          <a:latin typeface="Cambria Math" panose="02040503050406030204" pitchFamily="18" charset="0"/>
                        </a:rPr>
                        <m:t>50</m:t>
                      </m:r>
                    </m:oMath>
                  </m:oMathPara>
                </a14:m>
                <a:endParaRPr kumimoji="1" lang="ja-JP" altLang="en-US" sz="1600" dirty="0"/>
              </a:p>
            </p:txBody>
          </p:sp>
        </mc:Choice>
        <mc:Fallback xmlns="">
          <p:sp>
            <p:nvSpPr>
              <p:cNvPr id="9" name="テキスト ボックス 8">
                <a:extLst>
                  <a:ext uri="{FF2B5EF4-FFF2-40B4-BE49-F238E27FC236}">
                    <a16:creationId xmlns:a16="http://schemas.microsoft.com/office/drawing/2014/main" id="{30F06F1C-F4AA-BC77-A3C4-5A8E2E40E76B}"/>
                  </a:ext>
                </a:extLst>
              </p:cNvPr>
              <p:cNvSpPr txBox="1">
                <a:spLocks noRot="1" noChangeAspect="1" noMove="1" noResize="1" noEditPoints="1" noAdjustHandles="1" noChangeArrowheads="1" noChangeShapeType="1" noTextEdit="1"/>
              </p:cNvSpPr>
              <p:nvPr/>
            </p:nvSpPr>
            <p:spPr>
              <a:xfrm>
                <a:off x="6954459" y="1520678"/>
                <a:ext cx="2053464" cy="338554"/>
              </a:xfrm>
              <a:prstGeom prst="rect">
                <a:avLst/>
              </a:prstGeom>
              <a:blipFill>
                <a:blip r:embed="rId4"/>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A2585EE-93E9-DF3D-1306-7B24DD8B324F}"/>
              </a:ext>
            </a:extLst>
          </p:cNvPr>
          <p:cNvSpPr txBox="1"/>
          <p:nvPr/>
        </p:nvSpPr>
        <p:spPr>
          <a:xfrm>
            <a:off x="6845268" y="1186700"/>
            <a:ext cx="2534130" cy="307777"/>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400" b="1" dirty="0"/>
              <a:t>Lower and Upper limit</a:t>
            </a:r>
            <a:endParaRPr kumimoji="1" lang="ja-JP" altLang="en-US" sz="1400" b="1"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3140A2A-0CA5-04A7-578D-73200B046EE7}"/>
                  </a:ext>
                </a:extLst>
              </p:cNvPr>
              <p:cNvSpPr txBox="1"/>
              <p:nvPr/>
            </p:nvSpPr>
            <p:spPr>
              <a:xfrm>
                <a:off x="7120763" y="4899784"/>
                <a:ext cx="3990085" cy="6152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50</m:t>
                      </m:r>
                      <m:r>
                        <a:rPr lang="en-US" altLang="ja-JP" sz="1600" i="1">
                          <a:latin typeface="Cambria Math" panose="02040503050406030204" pitchFamily="18" charset="0"/>
                        </a:rPr>
                        <m:t>≤</m:t>
                      </m:r>
                      <m:f>
                        <m:fPr>
                          <m:ctrlPr>
                            <a:rPr lang="en-US" altLang="ja-JP" sz="1600" i="1" smtClean="0">
                              <a:latin typeface="Cambria Math" panose="02040503050406030204" pitchFamily="18" charset="0"/>
                            </a:rPr>
                          </m:ctrlPr>
                        </m:fPr>
                        <m:num>
                          <m:r>
                            <a:rPr lang="en-US" altLang="ja-JP" sz="1600" i="1" smtClean="0">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0</m:t>
                          </m:r>
                          <m:r>
                            <a:rPr lang="en-US" altLang="ja-JP" sz="1600" i="1">
                              <a:solidFill>
                                <a:schemeClr val="accent3"/>
                              </a:solidFill>
                              <a:latin typeface="Cambria Math" panose="02040503050406030204" pitchFamily="18" charset="0"/>
                            </a:rPr>
                            <m:t>0</m:t>
                          </m:r>
                          <m:r>
                            <a:rPr lang="en-US" altLang="ja-JP" sz="1600" b="0" i="1" smtClean="0">
                              <a:solidFill>
                                <a:schemeClr val="accent3"/>
                              </a:solidFill>
                              <a:latin typeface="Cambria Math" panose="02040503050406030204" pitchFamily="18" charset="0"/>
                            </a:rPr>
                            <m:t>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r>
                            <a:rPr lang="en-US" altLang="ja-JP" sz="1600" b="0" i="1" smtClean="0">
                              <a:latin typeface="Cambria Math" panose="02040503050406030204" pitchFamily="18" charset="0"/>
                            </a:rPr>
                            <m:t>−</m:t>
                          </m:r>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a:rPr lang="en-US" altLang="ja-JP" sz="1600" i="1">
                                  <a:solidFill>
                                    <a:schemeClr val="accent4"/>
                                  </a:solidFill>
                                  <a:latin typeface="Cambria Math" panose="02040503050406030204" pitchFamily="18" charset="0"/>
                                </a:rPr>
                                <m:t>𝑆</m:t>
                              </m:r>
                              <m:r>
                                <a:rPr lang="en-US" altLang="ja-JP" sz="1600" i="1">
                                  <a:solidFill>
                                    <a:schemeClr val="accent4"/>
                                  </a:solidFill>
                                  <a:latin typeface="Cambria Math" panose="02040503050406030204" pitchFamily="18" charset="0"/>
                                </a:rPr>
                                <m:t>1,</m:t>
                              </m:r>
                              <m:r>
                                <m:rPr>
                                  <m:sty m:val="p"/>
                                </m:rPr>
                                <a:rPr lang="en-US" altLang="ja-JP" sz="160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m:t>
                          </m:r>
                        </m:num>
                        <m:den>
                          <m:r>
                            <a:rPr lang="en-US" altLang="ja-JP" sz="1600" i="1" smtClean="0">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0</m:t>
                          </m:r>
                          <m:r>
                            <a:rPr lang="en-US" altLang="ja-JP" sz="1600" i="1">
                              <a:solidFill>
                                <a:schemeClr val="accent3"/>
                              </a:solidFill>
                              <a:latin typeface="Cambria Math" panose="02040503050406030204" pitchFamily="18" charset="0"/>
                            </a:rPr>
                            <m:t>0</m:t>
                          </m:r>
                          <m:r>
                            <a:rPr lang="en-US" altLang="ja-JP" sz="1600" b="0" i="1" smtClean="0">
                              <a:solidFill>
                                <a:schemeClr val="accent3"/>
                              </a:solidFill>
                              <a:latin typeface="Cambria Math" panose="02040503050406030204" pitchFamily="18" charset="0"/>
                            </a:rPr>
                            <m:t>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den>
                      </m:f>
                      <m:r>
                        <a:rPr lang="en-US" altLang="ja-JP" sz="1600" b="0" i="1" smtClean="0">
                          <a:latin typeface="Cambria Math" panose="02040503050406030204" pitchFamily="18" charset="0"/>
                        </a:rPr>
                        <m:t>∗100</m:t>
                      </m:r>
                      <m:r>
                        <a:rPr lang="en-US" altLang="ja-JP" sz="1600" i="1" smtClean="0">
                          <a:latin typeface="Cambria Math" panose="02040503050406030204" pitchFamily="18" charset="0"/>
                        </a:rPr>
                        <m:t>≤</m:t>
                      </m:r>
                      <m:r>
                        <a:rPr lang="en-US" altLang="ja-JP" sz="1600" b="0" i="1" smtClean="0">
                          <a:latin typeface="Cambria Math" panose="02040503050406030204" pitchFamily="18" charset="0"/>
                        </a:rPr>
                        <m:t>100</m:t>
                      </m:r>
                    </m:oMath>
                  </m:oMathPara>
                </a14:m>
                <a:endParaRPr kumimoji="1" lang="ja-JP" altLang="en-US" sz="1600" dirty="0"/>
              </a:p>
            </p:txBody>
          </p:sp>
        </mc:Choice>
        <mc:Fallback xmlns="">
          <p:sp>
            <p:nvSpPr>
              <p:cNvPr id="27" name="テキスト ボックス 26">
                <a:extLst>
                  <a:ext uri="{FF2B5EF4-FFF2-40B4-BE49-F238E27FC236}">
                    <a16:creationId xmlns:a16="http://schemas.microsoft.com/office/drawing/2014/main" id="{E3140A2A-0CA5-04A7-578D-73200B046EE7}"/>
                  </a:ext>
                </a:extLst>
              </p:cNvPr>
              <p:cNvSpPr txBox="1">
                <a:spLocks noRot="1" noChangeAspect="1" noMove="1" noResize="1" noEditPoints="1" noAdjustHandles="1" noChangeArrowheads="1" noChangeShapeType="1" noTextEdit="1"/>
              </p:cNvSpPr>
              <p:nvPr/>
            </p:nvSpPr>
            <p:spPr>
              <a:xfrm>
                <a:off x="7120763" y="4899784"/>
                <a:ext cx="3990085" cy="6152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AD578AC-E8B6-F852-EF11-50763E89C5F8}"/>
                  </a:ext>
                </a:extLst>
              </p:cNvPr>
              <p:cNvSpPr txBox="1"/>
              <p:nvPr/>
            </p:nvSpPr>
            <p:spPr>
              <a:xfrm>
                <a:off x="7206581" y="4139285"/>
                <a:ext cx="2053464" cy="36048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0</m:t>
                      </m:r>
                      <m:r>
                        <a:rPr lang="en-US" altLang="ja-JP" sz="1600" i="1">
                          <a:latin typeface="Cambria Math" panose="02040503050406030204" pitchFamily="18" charset="0"/>
                        </a:rPr>
                        <m:t>≤</m:t>
                      </m:r>
                      <m:sSub>
                        <m:sSubPr>
                          <m:ctrlPr>
                            <a:rPr lang="en-US" altLang="ja-JP" sz="1600" i="1" smtClean="0">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𝑇𝑂𝐶</m:t>
                          </m:r>
                        </m:e>
                        <m:sub>
                          <m:r>
                            <m:rPr>
                              <m:sty m:val="p"/>
                            </m:rPr>
                            <a:rPr lang="en-US" altLang="ja-JP" sz="160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]≤15</m:t>
                      </m:r>
                    </m:oMath>
                  </m:oMathPara>
                </a14:m>
                <a:endParaRPr kumimoji="1" lang="ja-JP" altLang="en-US" sz="1600" dirty="0"/>
              </a:p>
            </p:txBody>
          </p:sp>
        </mc:Choice>
        <mc:Fallback xmlns="">
          <p:sp>
            <p:nvSpPr>
              <p:cNvPr id="28" name="テキスト ボックス 27">
                <a:extLst>
                  <a:ext uri="{FF2B5EF4-FFF2-40B4-BE49-F238E27FC236}">
                    <a16:creationId xmlns:a16="http://schemas.microsoft.com/office/drawing/2014/main" id="{3AD578AC-E8B6-F852-EF11-50763E89C5F8}"/>
                  </a:ext>
                </a:extLst>
              </p:cNvPr>
              <p:cNvSpPr txBox="1">
                <a:spLocks noRot="1" noChangeAspect="1" noMove="1" noResize="1" noEditPoints="1" noAdjustHandles="1" noChangeArrowheads="1" noChangeShapeType="1" noTextEdit="1"/>
              </p:cNvSpPr>
              <p:nvPr/>
            </p:nvSpPr>
            <p:spPr>
              <a:xfrm>
                <a:off x="7206581" y="4139285"/>
                <a:ext cx="2053464" cy="360483"/>
              </a:xfrm>
              <a:prstGeom prst="rect">
                <a:avLst/>
              </a:prstGeom>
              <a:blipFill>
                <a:blip r:embed="rId6"/>
                <a:stretch>
                  <a:fillRect b="-5085"/>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97EB3320-6BC7-B2DD-3149-8EA5113E1ED1}"/>
              </a:ext>
            </a:extLst>
          </p:cNvPr>
          <p:cNvSpPr txBox="1"/>
          <p:nvPr/>
        </p:nvSpPr>
        <p:spPr>
          <a:xfrm>
            <a:off x="6835743" y="2067477"/>
            <a:ext cx="2611112" cy="307777"/>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400" b="1" dirty="0"/>
              <a:t>Fluctuation range limit</a:t>
            </a:r>
            <a:endParaRPr kumimoji="1" lang="ja-JP" altLang="en-US" sz="1400" b="1" dirty="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06DDED53-78DB-89C1-70C9-D12A956E4FC7}"/>
                  </a:ext>
                </a:extLst>
              </p:cNvPr>
              <p:cNvSpPr txBox="1"/>
              <p:nvPr/>
            </p:nvSpPr>
            <p:spPr>
              <a:xfrm>
                <a:off x="756489" y="3073681"/>
                <a:ext cx="3613996"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a:rPr lang="en-US" altLang="ja-JP" sz="1600" b="0" i="1" smtClean="0">
                              <a:solidFill>
                                <a:schemeClr val="accent4"/>
                              </a:solidFill>
                              <a:latin typeface="Cambria Math" panose="02040503050406030204" pitchFamily="18" charset="0"/>
                            </a:rPr>
                            <m:t>𝑆</m:t>
                          </m:r>
                          <m:r>
                            <a:rPr lang="en-US" altLang="ja-JP" sz="1600" b="0" i="1" smtClean="0">
                              <a:solidFill>
                                <a:schemeClr val="accent4"/>
                              </a:solidFill>
                              <a:latin typeface="Cambria Math" panose="02040503050406030204" pitchFamily="18" charset="0"/>
                            </a:rPr>
                            <m:t>1,</m:t>
                          </m:r>
                          <m:r>
                            <m:rPr>
                              <m:sty m:val="p"/>
                            </m:rPr>
                            <a:rPr lang="en-US" altLang="ja-JP" sz="1600" b="0" i="0" smtClean="0">
                              <a:solidFill>
                                <a:schemeClr val="accent4"/>
                              </a:solidFill>
                              <a:latin typeface="Cambria Math" panose="02040503050406030204" pitchFamily="18" charset="0"/>
                            </a:rPr>
                            <m:t>perm</m:t>
                          </m:r>
                        </m:sub>
                      </m:sSub>
                      <m:r>
                        <a:rPr lang="en-US" altLang="ja-JP" sz="1600" b="0" i="1" smtClean="0">
                          <a:solidFill>
                            <a:schemeClr val="accent4"/>
                          </a:solidFill>
                          <a:latin typeface="Cambria Math" panose="02040503050406030204" pitchFamily="18" charset="0"/>
                        </a:rPr>
                        <m:t>[</m:t>
                      </m:r>
                      <m:r>
                        <a:rPr lang="en-US" altLang="ja-JP" sz="1600" b="0" i="1" smtClean="0">
                          <a:solidFill>
                            <a:schemeClr val="accent4"/>
                          </a:solidFill>
                          <a:latin typeface="Cambria Math" panose="02040503050406030204" pitchFamily="18" charset="0"/>
                        </a:rPr>
                        <m:t>𝑡</m:t>
                      </m:r>
                      <m:r>
                        <a:rPr lang="en-US" altLang="ja-JP" sz="1600" b="0" i="1" smtClean="0">
                          <a:solidFill>
                            <a:schemeClr val="accent4"/>
                          </a:solidFill>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1</m:t>
                          </m:r>
                        </m:sub>
                      </m:sSub>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001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xmlns="">
          <p:sp>
            <p:nvSpPr>
              <p:cNvPr id="30" name="テキスト ボックス 29">
                <a:extLst>
                  <a:ext uri="{FF2B5EF4-FFF2-40B4-BE49-F238E27FC236}">
                    <a16:creationId xmlns:a16="http://schemas.microsoft.com/office/drawing/2014/main" id="{06DDED53-78DB-89C1-70C9-D12A956E4FC7}"/>
                  </a:ext>
                </a:extLst>
              </p:cNvPr>
              <p:cNvSpPr txBox="1">
                <a:spLocks noRot="1" noChangeAspect="1" noMove="1" noResize="1" noEditPoints="1" noAdjustHandles="1" noChangeArrowheads="1" noChangeShapeType="1" noTextEdit="1"/>
              </p:cNvSpPr>
              <p:nvPr/>
            </p:nvSpPr>
            <p:spPr>
              <a:xfrm>
                <a:off x="756489" y="3073681"/>
                <a:ext cx="3613996" cy="360483"/>
              </a:xfrm>
              <a:prstGeom prst="rect">
                <a:avLst/>
              </a:prstGeom>
              <a:blipFill>
                <a:blip r:embed="rId7"/>
                <a:stretch>
                  <a:fillRect b="-508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0484404-C77B-56F5-06EA-D08FBF7C38C1}"/>
              </a:ext>
            </a:extLst>
          </p:cNvPr>
          <p:cNvSpPr txBox="1"/>
          <p:nvPr/>
        </p:nvSpPr>
        <p:spPr>
          <a:xfrm>
            <a:off x="620921" y="2650816"/>
            <a:ext cx="3122404"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Prediction Model (Black Box)</a:t>
            </a:r>
            <a:endParaRPr kumimoji="1" lang="ja-JP" altLang="en-US" sz="1400" b="1" dirty="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D5F7BAA-5C31-57F8-4CFB-8FAE0C5AE44C}"/>
                  </a:ext>
                </a:extLst>
              </p:cNvPr>
              <p:cNvSpPr txBox="1"/>
              <p:nvPr/>
            </p:nvSpPr>
            <p:spPr>
              <a:xfrm>
                <a:off x="7373259" y="2442823"/>
                <a:ext cx="344464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r>
                        <a:rPr lang="en-US" altLang="ja-JP" sz="1600" i="1">
                          <a:latin typeface="Cambria Math" panose="02040503050406030204" pitchFamily="18" charset="0"/>
                        </a:rPr>
                        <m:t>1≤</m:t>
                      </m:r>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+1</m:t>
                          </m:r>
                        </m:e>
                      </m:d>
                      <m:r>
                        <a:rPr lang="en-US" altLang="ja-JP" sz="1600" i="1" smtClean="0">
                          <a:latin typeface="Cambria Math" panose="02040503050406030204" pitchFamily="18" charset="0"/>
                        </a:rPr>
                        <m:t>≤</m:t>
                      </m:r>
                      <m:r>
                        <a:rPr lang="en-US" altLang="ja-JP" sz="1600" b="0" i="1" smtClean="0">
                          <a:latin typeface="Cambria Math" panose="02040503050406030204" pitchFamily="18" charset="0"/>
                        </a:rPr>
                        <m:t>1</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2D5F7BAA-5C31-57F8-4CFB-8FAE0C5AE44C}"/>
                  </a:ext>
                </a:extLst>
              </p:cNvPr>
              <p:cNvSpPr txBox="1">
                <a:spLocks noRot="1" noChangeAspect="1" noMove="1" noResize="1" noEditPoints="1" noAdjustHandles="1" noChangeArrowheads="1" noChangeShapeType="1" noTextEdit="1"/>
              </p:cNvSpPr>
              <p:nvPr/>
            </p:nvSpPr>
            <p:spPr>
              <a:xfrm>
                <a:off x="7373259" y="2442823"/>
                <a:ext cx="3444640"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BD1E07B5-28A6-DD13-8001-EF91D3A3E3AA}"/>
                  </a:ext>
                </a:extLst>
              </p:cNvPr>
              <p:cNvSpPr txBox="1"/>
              <p:nvPr/>
            </p:nvSpPr>
            <p:spPr>
              <a:xfrm>
                <a:off x="7206581" y="3781269"/>
                <a:ext cx="2226859" cy="36048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a:rPr lang="en-US" altLang="ja-JP" sz="1600" i="1">
                              <a:solidFill>
                                <a:schemeClr val="accent4"/>
                              </a:solidFill>
                              <a:latin typeface="Cambria Math" panose="02040503050406030204" pitchFamily="18" charset="0"/>
                            </a:rPr>
                            <m:t>𝑆</m:t>
                          </m:r>
                          <m:r>
                            <a:rPr lang="en-US" altLang="ja-JP" sz="1600" i="1">
                              <a:solidFill>
                                <a:schemeClr val="accent4"/>
                              </a:solidFill>
                              <a:latin typeface="Cambria Math" panose="02040503050406030204" pitchFamily="18" charset="0"/>
                            </a:rPr>
                            <m:t>1,</m:t>
                          </m:r>
                          <m:r>
                            <m:rPr>
                              <m:sty m:val="p"/>
                            </m:rPr>
                            <a:rPr lang="en-US" altLang="ja-JP" sz="160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]≤50</m:t>
                      </m:r>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BD1E07B5-28A6-DD13-8001-EF91D3A3E3AA}"/>
                  </a:ext>
                </a:extLst>
              </p:cNvPr>
              <p:cNvSpPr txBox="1">
                <a:spLocks noRot="1" noChangeAspect="1" noMove="1" noResize="1" noEditPoints="1" noAdjustHandles="1" noChangeArrowheads="1" noChangeShapeType="1" noTextEdit="1"/>
              </p:cNvSpPr>
              <p:nvPr/>
            </p:nvSpPr>
            <p:spPr>
              <a:xfrm>
                <a:off x="7206581" y="3781269"/>
                <a:ext cx="2226859" cy="360483"/>
              </a:xfrm>
              <a:prstGeom prst="rect">
                <a:avLst/>
              </a:prstGeom>
              <a:blipFill>
                <a:blip r:embed="rId9"/>
                <a:stretch>
                  <a:fillRect b="-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8B7BFC-E397-4FCA-F314-C5F159E9CD0A}"/>
                  </a:ext>
                </a:extLst>
              </p:cNvPr>
              <p:cNvSpPr txBox="1"/>
              <p:nvPr/>
            </p:nvSpPr>
            <p:spPr>
              <a:xfrm>
                <a:off x="7120764" y="5505847"/>
                <a:ext cx="3990084" cy="6152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i="1" smtClean="0">
                          <a:latin typeface="Cambria Math" panose="02040503050406030204" pitchFamily="18" charset="0"/>
                        </a:rPr>
                        <m:t>50≤</m:t>
                      </m:r>
                      <m:f>
                        <m:fPr>
                          <m:ctrlPr>
                            <a:rPr lang="en-US" altLang="ja-JP" sz="1600" i="1" smtClean="0">
                              <a:latin typeface="Cambria Math" panose="02040503050406030204" pitchFamily="18" charset="0"/>
                            </a:rPr>
                          </m:ctrlPr>
                        </m:fPr>
                        <m:num>
                          <m:r>
                            <a:rPr lang="en-US" altLang="ja-JP" sz="1600" i="1" smtClean="0">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0</m:t>
                          </m:r>
                          <m:r>
                            <a:rPr lang="en-US" altLang="ja-JP" sz="1600" i="1">
                              <a:solidFill>
                                <a:schemeClr val="accent3"/>
                              </a:solidFill>
                              <a:latin typeface="Cambria Math" panose="02040503050406030204" pitchFamily="18" charset="0"/>
                            </a:rPr>
                            <m:t>0</m:t>
                          </m:r>
                          <m:r>
                            <a:rPr lang="en-US" altLang="ja-JP" sz="1600" b="0" i="1" smtClean="0">
                              <a:solidFill>
                                <a:schemeClr val="accent3"/>
                              </a:solidFill>
                              <a:latin typeface="Cambria Math" panose="02040503050406030204" pitchFamily="18" charset="0"/>
                            </a:rPr>
                            <m:t>2</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r>
                            <a:rPr lang="en-US" altLang="ja-JP" sz="1600" b="0" i="1" smtClean="0">
                              <a:latin typeface="Cambria Math" panose="02040503050406030204" pitchFamily="18" charset="0"/>
                            </a:rPr>
                            <m:t>−</m:t>
                          </m:r>
                          <m:sSub>
                            <m:sSubPr>
                              <m:ctrlPr>
                                <a:rPr lang="en-US" altLang="ja-JP" sz="1600" i="1" smtClean="0">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𝑇𝑂𝐶</m:t>
                              </m:r>
                            </m:e>
                            <m:sub>
                              <m:r>
                                <m:rPr>
                                  <m:sty m:val="p"/>
                                </m:rPr>
                                <a:rPr lang="en-US" altLang="ja-JP" sz="160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m:t>
                          </m:r>
                        </m:num>
                        <m:den>
                          <m:r>
                            <a:rPr lang="en-US" altLang="ja-JP" sz="1600" i="1" smtClean="0">
                              <a:solidFill>
                                <a:schemeClr val="accent3"/>
                              </a:solidFill>
                              <a:latin typeface="Cambria Math" panose="02040503050406030204" pitchFamily="18" charset="0"/>
                            </a:rPr>
                            <m:t>𝐼𝐷</m:t>
                          </m:r>
                          <m:r>
                            <a:rPr lang="en-US" altLang="ja-JP" sz="1600" i="1" smtClean="0">
                              <a:solidFill>
                                <a:schemeClr val="accent3"/>
                              </a:solidFill>
                              <a:latin typeface="Cambria Math" panose="02040503050406030204" pitchFamily="18" charset="0"/>
                            </a:rPr>
                            <m:t>002</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den>
                      </m:f>
                      <m:r>
                        <a:rPr lang="en-US" altLang="ja-JP" sz="1600" i="1">
                          <a:latin typeface="Cambria Math" panose="02040503050406030204" pitchFamily="18" charset="0"/>
                        </a:rPr>
                        <m:t>∗10</m:t>
                      </m:r>
                      <m:r>
                        <a:rPr lang="en-US" altLang="ja-JP" sz="1600" b="0" i="1" smtClean="0">
                          <a:latin typeface="Cambria Math" panose="02040503050406030204" pitchFamily="18" charset="0"/>
                        </a:rPr>
                        <m:t>0</m:t>
                      </m:r>
                      <m:r>
                        <a:rPr lang="en-US" altLang="ja-JP" sz="1600" i="1" smtClean="0">
                          <a:latin typeface="Cambria Math" panose="02040503050406030204" pitchFamily="18" charset="0"/>
                        </a:rPr>
                        <m:t>≤</m:t>
                      </m:r>
                      <m:r>
                        <a:rPr lang="en-US" altLang="ja-JP" sz="1600" b="0" i="1" smtClean="0">
                          <a:latin typeface="Cambria Math" panose="02040503050406030204" pitchFamily="18" charset="0"/>
                        </a:rPr>
                        <m:t>100</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688B7BFC-E397-4FCA-F314-C5F159E9CD0A}"/>
                  </a:ext>
                </a:extLst>
              </p:cNvPr>
              <p:cNvSpPr txBox="1">
                <a:spLocks noRot="1" noChangeAspect="1" noMove="1" noResize="1" noEditPoints="1" noAdjustHandles="1" noChangeArrowheads="1" noChangeShapeType="1" noTextEdit="1"/>
              </p:cNvSpPr>
              <p:nvPr/>
            </p:nvSpPr>
            <p:spPr>
              <a:xfrm>
                <a:off x="7120764" y="5505847"/>
                <a:ext cx="3990084" cy="615233"/>
              </a:xfrm>
              <a:prstGeom prst="rect">
                <a:avLst/>
              </a:prstGeom>
              <a:blipFill>
                <a:blip r:embed="rId10"/>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E4A2D4BA-0EB8-FFF1-0748-71C05C3703D5}"/>
              </a:ext>
            </a:extLst>
          </p:cNvPr>
          <p:cNvSpPr txBox="1"/>
          <p:nvPr/>
        </p:nvSpPr>
        <p:spPr>
          <a:xfrm>
            <a:off x="6864317" y="3445535"/>
            <a:ext cx="2790167" cy="307777"/>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400" b="1" dirty="0"/>
              <a:t>Output limit (Black Box)</a:t>
            </a:r>
            <a:endParaRPr kumimoji="1" lang="ja-JP" altLang="en-US" sz="1400" b="1" dirty="0"/>
          </a:p>
        </p:txBody>
      </p:sp>
      <p:sp>
        <p:nvSpPr>
          <p:cNvPr id="36" name="テキスト ボックス 35">
            <a:extLst>
              <a:ext uri="{FF2B5EF4-FFF2-40B4-BE49-F238E27FC236}">
                <a16:creationId xmlns:a16="http://schemas.microsoft.com/office/drawing/2014/main" id="{968D8E07-FBA4-272D-F578-7BEB1A2BF443}"/>
              </a:ext>
            </a:extLst>
          </p:cNvPr>
          <p:cNvSpPr txBox="1"/>
          <p:nvPr/>
        </p:nvSpPr>
        <p:spPr>
          <a:xfrm>
            <a:off x="574205" y="1050373"/>
            <a:ext cx="2241605"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Objective Function</a:t>
            </a:r>
            <a:endParaRPr kumimoji="1" lang="ja-JP" altLang="en-US" sz="1400" b="1" dirty="0"/>
          </a:p>
        </p:txBody>
      </p:sp>
      <p:sp>
        <p:nvSpPr>
          <p:cNvPr id="37" name="テキスト ボックス 36">
            <a:extLst>
              <a:ext uri="{FF2B5EF4-FFF2-40B4-BE49-F238E27FC236}">
                <a16:creationId xmlns:a16="http://schemas.microsoft.com/office/drawing/2014/main" id="{DD945F29-15B7-1EA2-9B79-45FD568CFA4A}"/>
              </a:ext>
            </a:extLst>
          </p:cNvPr>
          <p:cNvSpPr txBox="1"/>
          <p:nvPr/>
        </p:nvSpPr>
        <p:spPr>
          <a:xfrm>
            <a:off x="6764548" y="810759"/>
            <a:ext cx="2501877"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Constraint Conditions</a:t>
            </a:r>
            <a:endParaRPr kumimoji="1" lang="ja-JP" altLang="en-US" sz="1400" b="1" dirty="0"/>
          </a:p>
        </p:txBody>
      </p:sp>
      <p:sp>
        <p:nvSpPr>
          <p:cNvPr id="38" name="正方形/長方形 37">
            <a:extLst>
              <a:ext uri="{FF2B5EF4-FFF2-40B4-BE49-F238E27FC236}">
                <a16:creationId xmlns:a16="http://schemas.microsoft.com/office/drawing/2014/main" id="{A69FD669-3B16-2BD6-A11A-8F7664E25717}"/>
              </a:ext>
            </a:extLst>
          </p:cNvPr>
          <p:cNvSpPr/>
          <p:nvPr/>
        </p:nvSpPr>
        <p:spPr>
          <a:xfrm>
            <a:off x="593254" y="1016469"/>
            <a:ext cx="5402289" cy="12600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53139E52-363A-A4F8-E839-18322459EFF6}"/>
              </a:ext>
            </a:extLst>
          </p:cNvPr>
          <p:cNvSpPr/>
          <p:nvPr/>
        </p:nvSpPr>
        <p:spPr>
          <a:xfrm>
            <a:off x="593253" y="2531038"/>
            <a:ext cx="5402289" cy="301689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B2C9765-5649-9E0C-FD78-D359D706C4F3}"/>
                  </a:ext>
                </a:extLst>
              </p:cNvPr>
              <p:cNvSpPr txBox="1"/>
              <p:nvPr/>
            </p:nvSpPr>
            <p:spPr>
              <a:xfrm>
                <a:off x="756489" y="3566495"/>
                <a:ext cx="3613996"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chemeClr val="accent4"/>
                              </a:solidFill>
                              <a:latin typeface="Cambria Math" panose="02040503050406030204" pitchFamily="18" charset="0"/>
                            </a:rPr>
                          </m:ctrlPr>
                        </m:sSubPr>
                        <m:e>
                          <m:r>
                            <a:rPr lang="en-US" altLang="ja-JP" sz="1600" b="0" i="1" smtClean="0">
                              <a:solidFill>
                                <a:schemeClr val="accent4"/>
                              </a:solidFill>
                              <a:latin typeface="Cambria Math" panose="02040503050406030204" pitchFamily="18" charset="0"/>
                            </a:rPr>
                            <m:t>𝑇𝑂𝐶</m:t>
                          </m:r>
                        </m:e>
                        <m:sub>
                          <m:r>
                            <m:rPr>
                              <m:sty m:val="p"/>
                            </m:rPr>
                            <a:rPr lang="en-US" altLang="ja-JP" sz="1600" b="0" i="0" smtClean="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2</m:t>
                          </m:r>
                        </m:sub>
                      </m:sSub>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002</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xmlns="">
          <p:sp>
            <p:nvSpPr>
              <p:cNvPr id="40" name="テキスト ボックス 39">
                <a:extLst>
                  <a:ext uri="{FF2B5EF4-FFF2-40B4-BE49-F238E27FC236}">
                    <a16:creationId xmlns:a16="http://schemas.microsoft.com/office/drawing/2014/main" id="{0B2C9765-5649-9E0C-FD78-D359D706C4F3}"/>
                  </a:ext>
                </a:extLst>
              </p:cNvPr>
              <p:cNvSpPr txBox="1">
                <a:spLocks noRot="1" noChangeAspect="1" noMove="1" noResize="1" noEditPoints="1" noAdjustHandles="1" noChangeArrowheads="1" noChangeShapeType="1" noTextEdit="1"/>
              </p:cNvSpPr>
              <p:nvPr/>
            </p:nvSpPr>
            <p:spPr>
              <a:xfrm>
                <a:off x="756489" y="3566495"/>
                <a:ext cx="3613996" cy="360483"/>
              </a:xfrm>
              <a:prstGeom prst="rect">
                <a:avLst/>
              </a:prstGeom>
              <a:blipFill>
                <a:blip r:embed="rId11"/>
                <a:stretch>
                  <a:fillRect b="-50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7CEBECF7-3E78-64B3-F6DD-6FDED3033E04}"/>
                  </a:ext>
                </a:extLst>
              </p:cNvPr>
              <p:cNvSpPr txBox="1"/>
              <p:nvPr/>
            </p:nvSpPr>
            <p:spPr>
              <a:xfrm>
                <a:off x="756489" y="4040259"/>
                <a:ext cx="455846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4"/>
                          </a:solidFill>
                          <a:latin typeface="Cambria Math" panose="02040503050406030204" pitchFamily="18" charset="0"/>
                        </a:rPr>
                        <m:t>𝐹𝑜𝑢𝑙𝑖𝑛𝑔</m:t>
                      </m:r>
                      <m:r>
                        <a:rPr lang="en-US" altLang="ja-JP" sz="1600" i="1" smtClean="0">
                          <a:solidFill>
                            <a:schemeClr val="accent4"/>
                          </a:solidFill>
                          <a:latin typeface="Cambria Math" panose="02040503050406030204" pitchFamily="18" charset="0"/>
                        </a:rPr>
                        <m:t>[1]=</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i="1" smtClean="0">
                          <a:solidFill>
                            <a:schemeClr val="accent3"/>
                          </a:solidFill>
                          <a:latin typeface="Cambria Math" panose="02040503050406030204" pitchFamily="18" charset="0"/>
                        </a:rPr>
                        <m:t>𝐼𝐷</m:t>
                      </m:r>
                      <m:r>
                        <a:rPr lang="en-US" altLang="ja-JP" sz="1600" i="1" smtClean="0">
                          <a:solidFill>
                            <a:schemeClr val="accent3"/>
                          </a:solidFill>
                          <a:latin typeface="Cambria Math" panose="02040503050406030204" pitchFamily="18" charset="0"/>
                        </a:rPr>
                        <m:t>003</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1</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100</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1</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2</m:t>
                      </m:r>
                      <m:r>
                        <a:rPr lang="en-US" altLang="ja-JP" sz="1600" i="1">
                          <a:solidFill>
                            <a:schemeClr val="accent3"/>
                          </a:solidFill>
                          <a:latin typeface="Cambria Math" panose="02040503050406030204" pitchFamily="18" charset="0"/>
                        </a:rPr>
                        <m:t>00</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1</m:t>
                          </m:r>
                        </m:e>
                      </m:d>
                    </m:oMath>
                  </m:oMathPara>
                </a14:m>
                <a:endParaRPr kumimoji="1" lang="ja-JP" altLang="en-US" sz="1600" dirty="0">
                  <a:solidFill>
                    <a:schemeClr val="tx1"/>
                  </a:solidFill>
                </a:endParaRPr>
              </a:p>
            </p:txBody>
          </p:sp>
        </mc:Choice>
        <mc:Fallback xmlns="">
          <p:sp>
            <p:nvSpPr>
              <p:cNvPr id="41" name="テキスト ボックス 40">
                <a:extLst>
                  <a:ext uri="{FF2B5EF4-FFF2-40B4-BE49-F238E27FC236}">
                    <a16:creationId xmlns:a16="http://schemas.microsoft.com/office/drawing/2014/main" id="{7CEBECF7-3E78-64B3-F6DD-6FDED3033E04}"/>
                  </a:ext>
                </a:extLst>
              </p:cNvPr>
              <p:cNvSpPr txBox="1">
                <a:spLocks noRot="1" noChangeAspect="1" noMove="1" noResize="1" noEditPoints="1" noAdjustHandles="1" noChangeArrowheads="1" noChangeShapeType="1" noTextEdit="1"/>
              </p:cNvSpPr>
              <p:nvPr/>
            </p:nvSpPr>
            <p:spPr>
              <a:xfrm>
                <a:off x="756489" y="4040259"/>
                <a:ext cx="4558461" cy="338554"/>
              </a:xfrm>
              <a:prstGeom prst="rect">
                <a:avLst/>
              </a:prstGeom>
              <a:blipFill>
                <a:blip r:embed="rId12"/>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4E1C72F-8AB3-CAB5-E699-B2D2C6AD67F1}"/>
                  </a:ext>
                </a:extLst>
              </p:cNvPr>
              <p:cNvSpPr txBox="1"/>
              <p:nvPr/>
            </p:nvSpPr>
            <p:spPr>
              <a:xfrm>
                <a:off x="4370484" y="3053843"/>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xmlns="">
          <p:sp>
            <p:nvSpPr>
              <p:cNvPr id="42" name="テキスト ボックス 41">
                <a:extLst>
                  <a:ext uri="{FF2B5EF4-FFF2-40B4-BE49-F238E27FC236}">
                    <a16:creationId xmlns:a16="http://schemas.microsoft.com/office/drawing/2014/main" id="{A4E1C72F-8AB3-CAB5-E699-B2D2C6AD67F1}"/>
                  </a:ext>
                </a:extLst>
              </p:cNvPr>
              <p:cNvSpPr txBox="1">
                <a:spLocks noRot="1" noChangeAspect="1" noMove="1" noResize="1" noEditPoints="1" noAdjustHandles="1" noChangeArrowheads="1" noChangeShapeType="1" noTextEdit="1"/>
              </p:cNvSpPr>
              <p:nvPr/>
            </p:nvSpPr>
            <p:spPr>
              <a:xfrm>
                <a:off x="4370484" y="3053843"/>
                <a:ext cx="1257224" cy="338554"/>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9CAC32F-072A-4068-7660-2D315558E51A}"/>
                  </a:ext>
                </a:extLst>
              </p:cNvPr>
              <p:cNvSpPr txBox="1"/>
              <p:nvPr/>
            </p:nvSpPr>
            <p:spPr>
              <a:xfrm>
                <a:off x="4370484" y="3556852"/>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xmlns="">
          <p:sp>
            <p:nvSpPr>
              <p:cNvPr id="43" name="テキスト ボックス 42">
                <a:extLst>
                  <a:ext uri="{FF2B5EF4-FFF2-40B4-BE49-F238E27FC236}">
                    <a16:creationId xmlns:a16="http://schemas.microsoft.com/office/drawing/2014/main" id="{39CAC32F-072A-4068-7660-2D315558E51A}"/>
                  </a:ext>
                </a:extLst>
              </p:cNvPr>
              <p:cNvSpPr txBox="1">
                <a:spLocks noRot="1" noChangeAspect="1" noMove="1" noResize="1" noEditPoints="1" noAdjustHandles="1" noChangeArrowheads="1" noChangeShapeType="1" noTextEdit="1"/>
              </p:cNvSpPr>
              <p:nvPr/>
            </p:nvSpPr>
            <p:spPr>
              <a:xfrm>
                <a:off x="4370484" y="3556852"/>
                <a:ext cx="1257224" cy="338554"/>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B97CCC17-114B-262A-AE80-F8D5E77C6834}"/>
                  </a:ext>
                </a:extLst>
              </p:cNvPr>
              <p:cNvSpPr txBox="1"/>
              <p:nvPr/>
            </p:nvSpPr>
            <p:spPr>
              <a:xfrm>
                <a:off x="756488" y="4849399"/>
                <a:ext cx="4225087"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4"/>
                          </a:solidFill>
                          <a:latin typeface="Cambria Math" panose="02040503050406030204" pitchFamily="18" charset="0"/>
                        </a:rPr>
                        <m:t>𝐹𝑜𝑢𝑙𝑖𝑛𝑔</m:t>
                      </m:r>
                      <m:d>
                        <m:dPr>
                          <m:begChr m:val="["/>
                          <m:endChr m:val="]"/>
                          <m:ctrlPr>
                            <a:rPr lang="en-US" altLang="ja-JP" sz="1600" b="0" i="1" smtClean="0">
                              <a:solidFill>
                                <a:schemeClr val="accent4"/>
                              </a:solidFill>
                              <a:latin typeface="Cambria Math" panose="02040503050406030204" pitchFamily="18" charset="0"/>
                            </a:rPr>
                          </m:ctrlPr>
                        </m:dPr>
                        <m:e>
                          <m:r>
                            <a:rPr lang="en-US" altLang="ja-JP" sz="1600" b="0" i="1" smtClean="0">
                              <a:solidFill>
                                <a:schemeClr val="accent4"/>
                              </a:solidFill>
                              <a:latin typeface="Cambria Math" panose="02040503050406030204" pitchFamily="18" charset="0"/>
                            </a:rPr>
                            <m:t>𝑡</m:t>
                          </m:r>
                          <m:r>
                            <a:rPr lang="en-US" altLang="ja-JP" sz="1600" b="0" i="1" smtClean="0">
                              <a:solidFill>
                                <a:schemeClr val="accent4"/>
                              </a:solidFill>
                              <a:latin typeface="Cambria Math" panose="02040503050406030204" pitchFamily="18" charset="0"/>
                            </a:rPr>
                            <m:t>+1</m:t>
                          </m:r>
                        </m:e>
                      </m:d>
                      <m:r>
                        <a:rPr lang="en-US" altLang="ja-JP" sz="1600" i="1">
                          <a:latin typeface="Cambria Math" panose="02040503050406030204" pitchFamily="18" charset="0"/>
                        </a:rPr>
                        <m:t>=</m:t>
                      </m:r>
                      <m:r>
                        <a:rPr lang="en-US" altLang="ja-JP" sz="1600" i="1" smtClean="0">
                          <a:solidFill>
                            <a:schemeClr val="accent4"/>
                          </a:solidFill>
                          <a:latin typeface="Cambria Math" panose="02040503050406030204" pitchFamily="18" charset="0"/>
                        </a:rPr>
                        <m:t>𝐹𝑜𝑢𝑙𝑖𝑛𝑔</m:t>
                      </m:r>
                      <m:d>
                        <m:dPr>
                          <m:begChr m:val="["/>
                          <m:endChr m:val="]"/>
                          <m:ctrlPr>
                            <a:rPr lang="en-US" altLang="ja-JP" sz="1600" i="1">
                              <a:solidFill>
                                <a:schemeClr val="accent4"/>
                              </a:solidFill>
                              <a:latin typeface="Cambria Math" panose="02040503050406030204" pitchFamily="18" charset="0"/>
                            </a:rPr>
                          </m:ctrlPr>
                        </m:dPr>
                        <m:e>
                          <m:r>
                            <a:rPr lang="en-US" altLang="ja-JP" sz="1600" i="1">
                              <a:solidFill>
                                <a:schemeClr val="accent4"/>
                              </a:solidFill>
                              <a:latin typeface="Cambria Math" panose="02040503050406030204" pitchFamily="18" charset="0"/>
                            </a:rPr>
                            <m:t>𝑡</m:t>
                          </m:r>
                        </m:e>
                      </m:d>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4</m:t>
                          </m:r>
                        </m:sub>
                      </m:sSub>
                      <m:d>
                        <m:dPr>
                          <m:ctrlPr>
                            <a:rPr lang="en-US" altLang="ja-JP" sz="1600" b="0" i="1" smtClean="0">
                              <a:latin typeface="Cambria Math" panose="02040503050406030204" pitchFamily="18" charset="0"/>
                            </a:rPr>
                          </m:ctrlPr>
                        </m:dPr>
                        <m:e>
                          <m:r>
                            <a:rPr lang="en-US" altLang="ja-JP" sz="1600" i="1" smtClean="0">
                              <a:solidFill>
                                <a:schemeClr val="tx1"/>
                              </a:solidFill>
                              <a:latin typeface="Cambria Math" panose="02040503050406030204" pitchFamily="18" charset="0"/>
                            </a:rPr>
                            <m:t>𝐼𝐷</m:t>
                          </m:r>
                          <m:r>
                            <a:rPr lang="en-US" altLang="ja-JP" sz="1600" i="1" smtClean="0">
                              <a:solidFill>
                                <a:schemeClr val="tx1"/>
                              </a:solidFill>
                              <a:latin typeface="Cambria Math" panose="02040503050406030204" pitchFamily="18" charset="0"/>
                            </a:rPr>
                            <m:t>004</m:t>
                          </m:r>
                          <m:d>
                            <m:dPr>
                              <m:begChr m:val="["/>
                              <m:endChr m:val="]"/>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xmlns="">
          <p:sp>
            <p:nvSpPr>
              <p:cNvPr id="44" name="テキスト ボックス 43">
                <a:extLst>
                  <a:ext uri="{FF2B5EF4-FFF2-40B4-BE49-F238E27FC236}">
                    <a16:creationId xmlns:a16="http://schemas.microsoft.com/office/drawing/2014/main" id="{B97CCC17-114B-262A-AE80-F8D5E77C6834}"/>
                  </a:ext>
                </a:extLst>
              </p:cNvPr>
              <p:cNvSpPr txBox="1">
                <a:spLocks noRot="1" noChangeAspect="1" noMove="1" noResize="1" noEditPoints="1" noAdjustHandles="1" noChangeArrowheads="1" noChangeShapeType="1" noTextEdit="1"/>
              </p:cNvSpPr>
              <p:nvPr/>
            </p:nvSpPr>
            <p:spPr>
              <a:xfrm>
                <a:off x="756488" y="4849399"/>
                <a:ext cx="4225087" cy="338554"/>
              </a:xfrm>
              <a:prstGeom prst="rect">
                <a:avLst/>
              </a:prstGeom>
              <a:blipFill>
                <a:blip r:embed="rId1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21669B6-A244-A141-32C5-30151EB858A6}"/>
                  </a:ext>
                </a:extLst>
              </p:cNvPr>
              <p:cNvSpPr txBox="1"/>
              <p:nvPr/>
            </p:nvSpPr>
            <p:spPr>
              <a:xfrm>
                <a:off x="4105275" y="5147224"/>
                <a:ext cx="151059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r>
                        <a:rPr lang="en-US" altLang="ja-JP" sz="1600" b="0" i="1" smtClean="0">
                          <a:latin typeface="Cambria Math" panose="02040503050406030204" pitchFamily="18" charset="0"/>
                        </a:rPr>
                        <m:t>−1</m:t>
                      </m:r>
                    </m:oMath>
                  </m:oMathPara>
                </a14:m>
                <a:endParaRPr kumimoji="1" lang="ja-JP" altLang="en-US" sz="1600" dirty="0">
                  <a:solidFill>
                    <a:schemeClr val="tx1"/>
                  </a:solidFill>
                </a:endParaRPr>
              </a:p>
            </p:txBody>
          </p:sp>
        </mc:Choice>
        <mc:Fallback xmlns="">
          <p:sp>
            <p:nvSpPr>
              <p:cNvPr id="45" name="テキスト ボックス 44">
                <a:extLst>
                  <a:ext uri="{FF2B5EF4-FFF2-40B4-BE49-F238E27FC236}">
                    <a16:creationId xmlns:a16="http://schemas.microsoft.com/office/drawing/2014/main" id="{C21669B6-A244-A141-32C5-30151EB858A6}"/>
                  </a:ext>
                </a:extLst>
              </p:cNvPr>
              <p:cNvSpPr txBox="1">
                <a:spLocks noRot="1" noChangeAspect="1" noMove="1" noResize="1" noEditPoints="1" noAdjustHandles="1" noChangeArrowheads="1" noChangeShapeType="1" noTextEdit="1"/>
              </p:cNvSpPr>
              <p:nvPr/>
            </p:nvSpPr>
            <p:spPr>
              <a:xfrm>
                <a:off x="4105275" y="5147224"/>
                <a:ext cx="1510596" cy="338554"/>
              </a:xfrm>
              <a:prstGeom prst="rect">
                <a:avLst/>
              </a:prstGeom>
              <a:blipFill>
                <a:blip r:embed="rId16"/>
                <a:stretch>
                  <a:fillRect/>
                </a:stretch>
              </a:blipFill>
            </p:spPr>
            <p:txBody>
              <a:bodyPr/>
              <a:lstStyle/>
              <a:p>
                <a:r>
                  <a:rPr lang="ja-JP" altLang="en-US">
                    <a:noFill/>
                  </a:rPr>
                  <a:t> </a:t>
                </a:r>
              </a:p>
            </p:txBody>
          </p:sp>
        </mc:Fallback>
      </mc:AlternateContent>
      <p:sp>
        <p:nvSpPr>
          <p:cNvPr id="46" name="正方形/長方形 45">
            <a:extLst>
              <a:ext uri="{FF2B5EF4-FFF2-40B4-BE49-F238E27FC236}">
                <a16:creationId xmlns:a16="http://schemas.microsoft.com/office/drawing/2014/main" id="{0F8B52AB-FFC5-092F-FACF-0A1A7E7C4A41}"/>
              </a:ext>
            </a:extLst>
          </p:cNvPr>
          <p:cNvSpPr/>
          <p:nvPr/>
        </p:nvSpPr>
        <p:spPr>
          <a:xfrm>
            <a:off x="6807167" y="1140866"/>
            <a:ext cx="4492530" cy="78697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49B9FFA-61BE-A124-DCBB-80DE51CFE75E}"/>
                  </a:ext>
                </a:extLst>
              </p:cNvPr>
              <p:cNvSpPr txBox="1"/>
              <p:nvPr/>
            </p:nvSpPr>
            <p:spPr>
              <a:xfrm>
                <a:off x="10148402" y="1140865"/>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xmlns="">
          <p:sp>
            <p:nvSpPr>
              <p:cNvPr id="47" name="テキスト ボックス 46">
                <a:extLst>
                  <a:ext uri="{FF2B5EF4-FFF2-40B4-BE49-F238E27FC236}">
                    <a16:creationId xmlns:a16="http://schemas.microsoft.com/office/drawing/2014/main" id="{849B9FFA-61BE-A124-DCBB-80DE51CFE75E}"/>
                  </a:ext>
                </a:extLst>
              </p:cNvPr>
              <p:cNvSpPr txBox="1">
                <a:spLocks noRot="1" noChangeAspect="1" noMove="1" noResize="1" noEditPoints="1" noAdjustHandles="1" noChangeArrowheads="1" noChangeShapeType="1" noTextEdit="1"/>
              </p:cNvSpPr>
              <p:nvPr/>
            </p:nvSpPr>
            <p:spPr>
              <a:xfrm>
                <a:off x="10148402" y="1140865"/>
                <a:ext cx="1257224" cy="338554"/>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5C14B6B5-F780-17ED-0F58-A7E1130B8F01}"/>
                  </a:ext>
                </a:extLst>
              </p:cNvPr>
              <p:cNvSpPr txBox="1"/>
              <p:nvPr/>
            </p:nvSpPr>
            <p:spPr>
              <a:xfrm>
                <a:off x="9822447" y="2043124"/>
                <a:ext cx="156519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r>
                        <a:rPr lang="en-US" altLang="ja-JP" sz="1600" b="0" i="1" smtClean="0">
                          <a:latin typeface="Cambria Math" panose="02040503050406030204" pitchFamily="18" charset="0"/>
                        </a:rPr>
                        <m:t>−1</m:t>
                      </m:r>
                    </m:oMath>
                  </m:oMathPara>
                </a14:m>
                <a:endParaRPr kumimoji="1" lang="ja-JP" altLang="en-US" sz="1600" dirty="0">
                  <a:solidFill>
                    <a:schemeClr val="tx1"/>
                  </a:solidFill>
                </a:endParaRPr>
              </a:p>
            </p:txBody>
          </p:sp>
        </mc:Choice>
        <mc:Fallback xmlns="">
          <p:sp>
            <p:nvSpPr>
              <p:cNvPr id="48" name="テキスト ボックス 47">
                <a:extLst>
                  <a:ext uri="{FF2B5EF4-FFF2-40B4-BE49-F238E27FC236}">
                    <a16:creationId xmlns:a16="http://schemas.microsoft.com/office/drawing/2014/main" id="{5C14B6B5-F780-17ED-0F58-A7E1130B8F01}"/>
                  </a:ext>
                </a:extLst>
              </p:cNvPr>
              <p:cNvSpPr txBox="1">
                <a:spLocks noRot="1" noChangeAspect="1" noMove="1" noResize="1" noEditPoints="1" noAdjustHandles="1" noChangeArrowheads="1" noChangeShapeType="1" noTextEdit="1"/>
              </p:cNvSpPr>
              <p:nvPr/>
            </p:nvSpPr>
            <p:spPr>
              <a:xfrm>
                <a:off x="9822447" y="2043124"/>
                <a:ext cx="1565196" cy="33855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B86F635C-E253-4278-3A46-8E9CDFD6E975}"/>
                  </a:ext>
                </a:extLst>
              </p:cNvPr>
              <p:cNvSpPr txBox="1"/>
              <p:nvPr/>
            </p:nvSpPr>
            <p:spPr>
              <a:xfrm>
                <a:off x="10130419" y="3414758"/>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xmlns="">
          <p:sp>
            <p:nvSpPr>
              <p:cNvPr id="49" name="テキスト ボックス 48">
                <a:extLst>
                  <a:ext uri="{FF2B5EF4-FFF2-40B4-BE49-F238E27FC236}">
                    <a16:creationId xmlns:a16="http://schemas.microsoft.com/office/drawing/2014/main" id="{B86F635C-E253-4278-3A46-8E9CDFD6E975}"/>
                  </a:ext>
                </a:extLst>
              </p:cNvPr>
              <p:cNvSpPr txBox="1">
                <a:spLocks noRot="1" noChangeAspect="1" noMove="1" noResize="1" noEditPoints="1" noAdjustHandles="1" noChangeArrowheads="1" noChangeShapeType="1" noTextEdit="1"/>
              </p:cNvSpPr>
              <p:nvPr/>
            </p:nvSpPr>
            <p:spPr>
              <a:xfrm>
                <a:off x="10130419" y="3414758"/>
                <a:ext cx="1257224" cy="338554"/>
              </a:xfrm>
              <a:prstGeom prst="rect">
                <a:avLst/>
              </a:prstGeom>
              <a:blipFill>
                <a:blip r:embed="rId19"/>
                <a:stretch>
                  <a:fillRect/>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EAC8B8A1-F459-1A65-BDFC-999F147BCE67}"/>
              </a:ext>
            </a:extLst>
          </p:cNvPr>
          <p:cNvSpPr/>
          <p:nvPr/>
        </p:nvSpPr>
        <p:spPr>
          <a:xfrm>
            <a:off x="6807167" y="2016467"/>
            <a:ext cx="4492530" cy="12221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8A1678CA-A9C9-D373-6668-CFFFA684C0CD}"/>
              </a:ext>
            </a:extLst>
          </p:cNvPr>
          <p:cNvSpPr/>
          <p:nvPr/>
        </p:nvSpPr>
        <p:spPr>
          <a:xfrm>
            <a:off x="6807167" y="3354444"/>
            <a:ext cx="4492530" cy="27891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93E30B28-EEA1-FC1B-9885-B4E662D09155}"/>
              </a:ext>
            </a:extLst>
          </p:cNvPr>
          <p:cNvSpPr txBox="1"/>
          <p:nvPr/>
        </p:nvSpPr>
        <p:spPr>
          <a:xfrm>
            <a:off x="620921" y="5614604"/>
            <a:ext cx="2817604" cy="584775"/>
          </a:xfrm>
          <a:prstGeom prst="rect">
            <a:avLst/>
          </a:prstGeom>
          <a:noFill/>
        </p:spPr>
        <p:txBody>
          <a:bodyPr wrap="square" rtlCol="0">
            <a:spAutoFit/>
          </a:bodyPr>
          <a:lstStyle/>
          <a:p>
            <a:r>
              <a:rPr kumimoji="1" lang="ja-JP" altLang="en-US" sz="1600" dirty="0">
                <a:solidFill>
                  <a:schemeClr val="accent3"/>
                </a:solidFill>
              </a:rPr>
              <a:t>緑：</a:t>
            </a:r>
            <a:r>
              <a:rPr kumimoji="1" lang="en-US" altLang="ja-JP" sz="1600" dirty="0">
                <a:solidFill>
                  <a:schemeClr val="accent3"/>
                </a:solidFill>
              </a:rPr>
              <a:t>Fixed Parameter</a:t>
            </a:r>
          </a:p>
          <a:p>
            <a:r>
              <a:rPr kumimoji="1" lang="ja-JP" altLang="en-US" sz="1600" dirty="0">
                <a:solidFill>
                  <a:schemeClr val="accent4"/>
                </a:solidFill>
              </a:rPr>
              <a:t>赤：</a:t>
            </a:r>
            <a:r>
              <a:rPr kumimoji="1" lang="en-US" altLang="ja-JP" sz="1600" dirty="0">
                <a:solidFill>
                  <a:schemeClr val="accent4"/>
                </a:solidFill>
              </a:rPr>
              <a:t>Intermediate Variable</a:t>
            </a:r>
            <a:endParaRPr kumimoji="1" lang="ja-JP" altLang="en-US" sz="1600" dirty="0">
              <a:solidFill>
                <a:schemeClr val="accent4"/>
              </a:solidFill>
            </a:endParaRPr>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B337A014-08F2-53A9-F2C9-04236F4A4436}"/>
                  </a:ext>
                </a:extLst>
              </p:cNvPr>
              <p:cNvSpPr txBox="1"/>
              <p:nvPr/>
            </p:nvSpPr>
            <p:spPr>
              <a:xfrm>
                <a:off x="9246233" y="1520678"/>
                <a:ext cx="2053464" cy="33855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1</m:t>
                      </m:r>
                      <m:r>
                        <a:rPr lang="en-US" altLang="ja-JP" sz="1600" i="1">
                          <a:latin typeface="Cambria Math" panose="02040503050406030204" pitchFamily="18" charset="0"/>
                        </a:rPr>
                        <m:t>≤</m:t>
                      </m:r>
                      <m:r>
                        <a:rPr lang="en-US" altLang="ja-JP" sz="1600" i="1" smtClean="0">
                          <a:latin typeface="Cambria Math" panose="02040503050406030204" pitchFamily="18" charset="0"/>
                        </a:rPr>
                        <m:t>𝐼𝐷</m:t>
                      </m:r>
                      <m:r>
                        <a:rPr lang="en-US" altLang="ja-JP" sz="1600" i="1" smtClean="0">
                          <a:latin typeface="Cambria Math" panose="02040503050406030204" pitchFamily="18" charset="0"/>
                        </a:rPr>
                        <m:t>004</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smtClean="0">
                          <a:latin typeface="Cambria Math" panose="02040503050406030204" pitchFamily="18" charset="0"/>
                        </a:rPr>
                        <m:t>≤</m:t>
                      </m:r>
                      <m:r>
                        <a:rPr lang="en-US" altLang="ja-JP" sz="1600" b="0" i="1" smtClean="0">
                          <a:latin typeface="Cambria Math" panose="02040503050406030204" pitchFamily="18" charset="0"/>
                        </a:rPr>
                        <m:t>2</m:t>
                      </m:r>
                    </m:oMath>
                  </m:oMathPara>
                </a14:m>
                <a:endParaRPr kumimoji="1" lang="ja-JP" altLang="en-US" sz="1600" dirty="0"/>
              </a:p>
            </p:txBody>
          </p:sp>
        </mc:Choice>
        <mc:Fallback xmlns="">
          <p:sp>
            <p:nvSpPr>
              <p:cNvPr id="53" name="テキスト ボックス 52">
                <a:extLst>
                  <a:ext uri="{FF2B5EF4-FFF2-40B4-BE49-F238E27FC236}">
                    <a16:creationId xmlns:a16="http://schemas.microsoft.com/office/drawing/2014/main" id="{B337A014-08F2-53A9-F2C9-04236F4A4436}"/>
                  </a:ext>
                </a:extLst>
              </p:cNvPr>
              <p:cNvSpPr txBox="1">
                <a:spLocks noRot="1" noChangeAspect="1" noMove="1" noResize="1" noEditPoints="1" noAdjustHandles="1" noChangeArrowheads="1" noChangeShapeType="1" noTextEdit="1"/>
              </p:cNvSpPr>
              <p:nvPr/>
            </p:nvSpPr>
            <p:spPr>
              <a:xfrm>
                <a:off x="9246233" y="1520678"/>
                <a:ext cx="2053464" cy="33855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38C3BC3B-E4F7-8410-710B-94F3C82D8359}"/>
                  </a:ext>
                </a:extLst>
              </p:cNvPr>
              <p:cNvSpPr txBox="1"/>
              <p:nvPr/>
            </p:nvSpPr>
            <p:spPr>
              <a:xfrm>
                <a:off x="2257425" y="4434003"/>
                <a:ext cx="3057525"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3</m:t>
                      </m:r>
                      <m:r>
                        <a:rPr lang="en-US" altLang="ja-JP" sz="1600" i="1" smtClean="0">
                          <a:solidFill>
                            <a:schemeClr val="accent3"/>
                          </a:solidFill>
                          <a:latin typeface="Cambria Math" panose="02040503050406030204" pitchFamily="18" charset="0"/>
                        </a:rPr>
                        <m:t>0</m:t>
                      </m:r>
                      <m:r>
                        <a:rPr lang="en-US" altLang="ja-JP" sz="1600" b="0" i="1" smtClean="0">
                          <a:solidFill>
                            <a:schemeClr val="accent3"/>
                          </a:solidFill>
                          <a:latin typeface="Cambria Math" panose="02040503050406030204" pitchFamily="18" charset="0"/>
                        </a:rPr>
                        <m:t>0</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1</m:t>
                          </m:r>
                        </m:e>
                      </m:d>
                      <m:r>
                        <a:rPr lang="en-US" altLang="ja-JP" sz="1600" i="1">
                          <a:latin typeface="Cambria Math" panose="02040503050406030204" pitchFamily="18" charset="0"/>
                        </a:rPr>
                        <m:t>,</m:t>
                      </m:r>
                      <m:r>
                        <a:rPr lang="en-US" altLang="ja-JP" sz="1600" i="1" smtClean="0">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3</m:t>
                      </m:r>
                      <m:r>
                        <a:rPr lang="en-US" altLang="ja-JP" sz="1600" i="1">
                          <a:solidFill>
                            <a:schemeClr val="accent3"/>
                          </a:solidFill>
                          <a:latin typeface="Cambria Math" panose="02040503050406030204" pitchFamily="18" charset="0"/>
                        </a:rPr>
                        <m:t>0</m:t>
                      </m:r>
                      <m:r>
                        <a:rPr lang="en-US" altLang="ja-JP" sz="1600" b="0" i="1" smtClean="0">
                          <a:solidFill>
                            <a:schemeClr val="accent3"/>
                          </a:solidFill>
                          <a:latin typeface="Cambria Math" panose="02040503050406030204" pitchFamily="18" charset="0"/>
                        </a:rPr>
                        <m:t>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1</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b="0" i="1" smtClean="0">
                          <a:solidFill>
                            <a:schemeClr val="accent3"/>
                          </a:solidFill>
                          <a:latin typeface="Cambria Math" panose="02040503050406030204" pitchFamily="18" charset="0"/>
                        </a:rPr>
                        <m:t>3</m:t>
                      </m:r>
                      <m:r>
                        <a:rPr lang="en-US" altLang="ja-JP" sz="1600" i="1">
                          <a:solidFill>
                            <a:schemeClr val="accent3"/>
                          </a:solidFill>
                          <a:latin typeface="Cambria Math" panose="02040503050406030204" pitchFamily="18" charset="0"/>
                        </a:rPr>
                        <m:t>0</m:t>
                      </m:r>
                      <m:r>
                        <a:rPr lang="en-US" altLang="ja-JP" sz="1600" b="0" i="1" smtClean="0">
                          <a:solidFill>
                            <a:schemeClr val="accent3"/>
                          </a:solidFill>
                          <a:latin typeface="Cambria Math" panose="02040503050406030204" pitchFamily="18" charset="0"/>
                        </a:rPr>
                        <m:t>2</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1</m:t>
                          </m:r>
                        </m:e>
                      </m:d>
                      <m:r>
                        <a:rPr lang="en-US" altLang="ja-JP" sz="1600" b="0" i="1" smtClean="0">
                          <a:solidFill>
                            <a:schemeClr val="tx1"/>
                          </a:solidFill>
                          <a:latin typeface="Cambria Math" panose="02040503050406030204" pitchFamily="18" charset="0"/>
                        </a:rPr>
                        <m:t>)</m:t>
                      </m:r>
                    </m:oMath>
                  </m:oMathPara>
                </a14:m>
                <a:endParaRPr kumimoji="1" lang="ja-JP" altLang="en-US" sz="1600" dirty="0">
                  <a:solidFill>
                    <a:schemeClr val="tx1"/>
                  </a:solidFill>
                </a:endParaRPr>
              </a:p>
            </p:txBody>
          </p:sp>
        </mc:Choice>
        <mc:Fallback xmlns="">
          <p:sp>
            <p:nvSpPr>
              <p:cNvPr id="54" name="テキスト ボックス 53">
                <a:extLst>
                  <a:ext uri="{FF2B5EF4-FFF2-40B4-BE49-F238E27FC236}">
                    <a16:creationId xmlns:a16="http://schemas.microsoft.com/office/drawing/2014/main" id="{38C3BC3B-E4F7-8410-710B-94F3C82D8359}"/>
                  </a:ext>
                </a:extLst>
              </p:cNvPr>
              <p:cNvSpPr txBox="1">
                <a:spLocks noRot="1" noChangeAspect="1" noMove="1" noResize="1" noEditPoints="1" noAdjustHandles="1" noChangeArrowheads="1" noChangeShapeType="1" noTextEdit="1"/>
              </p:cNvSpPr>
              <p:nvPr/>
            </p:nvSpPr>
            <p:spPr>
              <a:xfrm>
                <a:off x="2257425" y="4434003"/>
                <a:ext cx="3057525" cy="338554"/>
              </a:xfrm>
              <a:prstGeom prst="rect">
                <a:avLst/>
              </a:prstGeom>
              <a:blipFill>
                <a:blip r:embed="rId21"/>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7067881-50FD-4980-95B5-7AEE0F291D06}"/>
                  </a:ext>
                </a:extLst>
              </p:cNvPr>
              <p:cNvSpPr txBox="1"/>
              <p:nvPr/>
            </p:nvSpPr>
            <p:spPr>
              <a:xfrm>
                <a:off x="7206581" y="4519534"/>
                <a:ext cx="2053464" cy="33855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solidFill>
                            <a:schemeClr val="accent4"/>
                          </a:solidFill>
                          <a:latin typeface="Cambria Math" panose="02040503050406030204" pitchFamily="18" charset="0"/>
                        </a:rPr>
                        <m:t>𝑓𝑜𝑢𝑙𝑖𝑛𝑔</m:t>
                      </m:r>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]≤0.9</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17067881-50FD-4980-95B5-7AEE0F291D06}"/>
                  </a:ext>
                </a:extLst>
              </p:cNvPr>
              <p:cNvSpPr txBox="1">
                <a:spLocks noRot="1" noChangeAspect="1" noMove="1" noResize="1" noEditPoints="1" noAdjustHandles="1" noChangeArrowheads="1" noChangeShapeType="1" noTextEdit="1"/>
              </p:cNvSpPr>
              <p:nvPr/>
            </p:nvSpPr>
            <p:spPr>
              <a:xfrm>
                <a:off x="7206581" y="4519534"/>
                <a:ext cx="2053464" cy="338554"/>
              </a:xfrm>
              <a:prstGeom prst="rect">
                <a:avLst/>
              </a:prstGeom>
              <a:blipFill>
                <a:blip r:embed="rId22"/>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A7A7354-6D34-3720-93D8-6DED7EA6449B}"/>
                  </a:ext>
                </a:extLst>
              </p:cNvPr>
              <p:cNvSpPr txBox="1"/>
              <p:nvPr/>
            </p:nvSpPr>
            <p:spPr>
              <a:xfrm>
                <a:off x="7296440" y="2804705"/>
                <a:ext cx="363825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−0.</m:t>
                      </m:r>
                      <m:r>
                        <a:rPr lang="en-US" altLang="ja-JP" sz="1600" i="1">
                          <a:latin typeface="Cambria Math" panose="02040503050406030204" pitchFamily="18" charset="0"/>
                        </a:rPr>
                        <m:t>1≤</m:t>
                      </m:r>
                      <m:r>
                        <a:rPr lang="en-US" altLang="ja-JP" sz="1600" i="1">
                          <a:latin typeface="Cambria Math" panose="02040503050406030204" pitchFamily="18" charset="0"/>
                        </a:rPr>
                        <m:t>𝐼𝐷</m:t>
                      </m:r>
                      <m:r>
                        <a:rPr lang="en-US" altLang="ja-JP" sz="1600" i="1">
                          <a:latin typeface="Cambria Math" panose="02040503050406030204" pitchFamily="18" charset="0"/>
                        </a:rPr>
                        <m:t>004</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latin typeface="Cambria Math" panose="02040503050406030204" pitchFamily="18" charset="0"/>
                        </a:rPr>
                        <m:t>𝐼𝐷</m:t>
                      </m:r>
                      <m:r>
                        <a:rPr lang="en-US" altLang="ja-JP" sz="1600" i="1">
                          <a:latin typeface="Cambria Math" panose="02040503050406030204" pitchFamily="18" charset="0"/>
                        </a:rPr>
                        <m:t>004</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+1</m:t>
                          </m:r>
                        </m:e>
                      </m:d>
                      <m:r>
                        <a:rPr lang="en-US" altLang="ja-JP" sz="1600" i="1" smtClean="0">
                          <a:latin typeface="Cambria Math" panose="02040503050406030204" pitchFamily="18" charset="0"/>
                        </a:rPr>
                        <m:t>≤</m:t>
                      </m:r>
                      <m:r>
                        <a:rPr lang="en-US" altLang="ja-JP" sz="1600" b="0" i="1" smtClean="0">
                          <a:latin typeface="Cambria Math" panose="02040503050406030204" pitchFamily="18" charset="0"/>
                        </a:rPr>
                        <m:t>0.1</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4A7A7354-6D34-3720-93D8-6DED7EA6449B}"/>
                  </a:ext>
                </a:extLst>
              </p:cNvPr>
              <p:cNvSpPr txBox="1">
                <a:spLocks noRot="1" noChangeAspect="1" noMove="1" noResize="1" noEditPoints="1" noAdjustHandles="1" noChangeArrowheads="1" noChangeShapeType="1" noTextEdit="1"/>
              </p:cNvSpPr>
              <p:nvPr/>
            </p:nvSpPr>
            <p:spPr>
              <a:xfrm>
                <a:off x="7296440" y="2804705"/>
                <a:ext cx="3638259" cy="338554"/>
              </a:xfrm>
              <a:prstGeom prst="rect">
                <a:avLst/>
              </a:prstGeom>
              <a:blipFill>
                <a:blip r:embed="rId2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044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Question (SGDC to INV)</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Q&amp;A / Discussion</a:t>
            </a:r>
            <a:endParaRPr kumimoji="1" lang="ja-JP" altLang="en-US" sz="1600" b="1" dirty="0">
              <a:solidFill>
                <a:schemeClr val="bg1"/>
              </a:solidFill>
            </a:endParaRPr>
          </a:p>
        </p:txBody>
      </p:sp>
    </p:spTree>
    <p:extLst>
      <p:ext uri="{BB962C8B-B14F-4D97-AF65-F5344CB8AC3E}">
        <p14:creationId xmlns:p14="http://schemas.microsoft.com/office/powerpoint/2010/main" val="1171569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lang="en-US" altLang="ja-JP" sz="2000" b="1" dirty="0">
                <a:solidFill>
                  <a:schemeClr val="bg1"/>
                </a:solidFill>
              </a:rPr>
              <a:t>Supplementary</a:t>
            </a:r>
            <a:br>
              <a:rPr kumimoji="1" lang="ja-JP" altLang="en-US" sz="2000" b="1" dirty="0">
                <a:solidFill>
                  <a:schemeClr val="bg1"/>
                </a:solidFill>
              </a:rPr>
            </a:br>
            <a:r>
              <a:rPr kumimoji="1" lang="en-US" altLang="ja-JP" dirty="0"/>
              <a:t>Physical</a:t>
            </a:r>
            <a:r>
              <a:rPr kumimoji="1" lang="ja-JP" altLang="en-US" dirty="0"/>
              <a:t> </a:t>
            </a:r>
            <a:r>
              <a:rPr kumimoji="1" lang="en-US" altLang="ja-JP" dirty="0"/>
              <a:t>D</a:t>
            </a:r>
            <a:r>
              <a:rPr lang="en-US" altLang="ja-JP" dirty="0"/>
              <a:t>ynamics based 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Using</a:t>
            </a:r>
            <a:r>
              <a:rPr lang="ja-JP" altLang="en-US" dirty="0"/>
              <a:t> </a:t>
            </a:r>
            <a:r>
              <a:rPr lang="en-US" altLang="ja-JP" dirty="0"/>
              <a:t>Data </a:t>
            </a:r>
          </a:p>
        </p:txBody>
      </p:sp>
      <p:pic>
        <p:nvPicPr>
          <p:cNvPr id="22" name="図 21">
            <a:extLst>
              <a:ext uri="{FF2B5EF4-FFF2-40B4-BE49-F238E27FC236}">
                <a16:creationId xmlns:a16="http://schemas.microsoft.com/office/drawing/2014/main" id="{E9EADC65-0DDE-406E-8D16-8F50DA7997C8}"/>
              </a:ext>
            </a:extLst>
          </p:cNvPr>
          <p:cNvPicPr>
            <a:picLocks noChangeAspect="1"/>
          </p:cNvPicPr>
          <p:nvPr/>
        </p:nvPicPr>
        <p:blipFill rotWithShape="1">
          <a:blip r:embed="rId2"/>
          <a:srcRect t="13439"/>
          <a:stretch/>
        </p:blipFill>
        <p:spPr>
          <a:xfrm>
            <a:off x="4798943" y="0"/>
            <a:ext cx="7325822" cy="3175558"/>
          </a:xfrm>
          <a:prstGeom prst="rect">
            <a:avLst/>
          </a:prstGeom>
        </p:spPr>
      </p:pic>
      <p:pic>
        <p:nvPicPr>
          <p:cNvPr id="25" name="図 24">
            <a:extLst>
              <a:ext uri="{FF2B5EF4-FFF2-40B4-BE49-F238E27FC236}">
                <a16:creationId xmlns:a16="http://schemas.microsoft.com/office/drawing/2014/main" id="{24E2A870-084A-4861-AD25-F67C9D17A698}"/>
              </a:ext>
            </a:extLst>
          </p:cNvPr>
          <p:cNvPicPr>
            <a:picLocks noChangeAspect="1"/>
          </p:cNvPicPr>
          <p:nvPr/>
        </p:nvPicPr>
        <p:blipFill>
          <a:blip r:embed="rId3"/>
          <a:stretch>
            <a:fillRect/>
          </a:stretch>
        </p:blipFill>
        <p:spPr>
          <a:xfrm>
            <a:off x="701768" y="1859240"/>
            <a:ext cx="3453373" cy="2201771"/>
          </a:xfrm>
          <a:prstGeom prst="rect">
            <a:avLst/>
          </a:prstGeom>
        </p:spPr>
      </p:pic>
      <p:sp>
        <p:nvSpPr>
          <p:cNvPr id="27" name="テキスト ボックス 26">
            <a:extLst>
              <a:ext uri="{FF2B5EF4-FFF2-40B4-BE49-F238E27FC236}">
                <a16:creationId xmlns:a16="http://schemas.microsoft.com/office/drawing/2014/main" id="{E74CA006-8744-4C73-A423-3E1192BB69C1}"/>
              </a:ext>
            </a:extLst>
          </p:cNvPr>
          <p:cNvSpPr txBox="1"/>
          <p:nvPr/>
        </p:nvSpPr>
        <p:spPr>
          <a:xfrm rot="16200000">
            <a:off x="40459" y="2667870"/>
            <a:ext cx="1137905" cy="307777"/>
          </a:xfrm>
          <a:prstGeom prst="rect">
            <a:avLst/>
          </a:prstGeom>
          <a:noFill/>
        </p:spPr>
        <p:txBody>
          <a:bodyPr wrap="square">
            <a:spAutoFit/>
          </a:bodyPr>
          <a:lstStyle/>
          <a:p>
            <a:r>
              <a:rPr lang="ja-JP" altLang="en-US" sz="1400" dirty="0">
                <a:solidFill>
                  <a:srgbClr val="000000"/>
                </a:solidFill>
                <a:latin typeface="ＭＳ Ｐゴシック" panose="020B0600070205080204" pitchFamily="50" charset="-128"/>
                <a:ea typeface="ＭＳ Ｐゴシック" panose="020B0600070205080204" pitchFamily="50" charset="-128"/>
              </a:rPr>
              <a:t> </a:t>
            </a:r>
            <a:r>
              <a:rPr lang="en-US" altLang="ja-JP" sz="1400" dirty="0">
                <a:solidFill>
                  <a:srgbClr val="000000"/>
                </a:solidFill>
                <a:latin typeface="ＭＳ Ｐゴシック" panose="020B0600070205080204" pitchFamily="50" charset="-128"/>
                <a:ea typeface="ＭＳ Ｐゴシック" panose="020B0600070205080204" pitchFamily="50" charset="-128"/>
              </a:rPr>
              <a:t>[</a:t>
            </a: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mg/L Cl2]</a:t>
            </a:r>
            <a:r>
              <a:rPr lang="en-US" altLang="ja-JP" sz="1400" dirty="0"/>
              <a:t> </a:t>
            </a:r>
            <a:endParaRPr lang="ja-JP" altLang="en-US" sz="1400" dirty="0"/>
          </a:p>
        </p:txBody>
      </p:sp>
      <p:sp>
        <p:nvSpPr>
          <p:cNvPr id="29" name="テキスト ボックス 28">
            <a:extLst>
              <a:ext uri="{FF2B5EF4-FFF2-40B4-BE49-F238E27FC236}">
                <a16:creationId xmlns:a16="http://schemas.microsoft.com/office/drawing/2014/main" id="{F2CA9002-0FEC-4AF2-8BD8-267EE44CE6EA}"/>
              </a:ext>
            </a:extLst>
          </p:cNvPr>
          <p:cNvSpPr txBox="1"/>
          <p:nvPr/>
        </p:nvSpPr>
        <p:spPr>
          <a:xfrm>
            <a:off x="1228725" y="1560213"/>
            <a:ext cx="2529727" cy="369332"/>
          </a:xfrm>
          <a:prstGeom prst="rect">
            <a:avLst/>
          </a:prstGeom>
          <a:no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RO Feed Free Chlorine</a:t>
            </a:r>
            <a:r>
              <a:rPr lang="en-US" altLang="ja-JP" sz="1800" dirty="0"/>
              <a:t> </a:t>
            </a:r>
            <a:endParaRPr lang="ja-JP" altLang="en-US" dirty="0"/>
          </a:p>
        </p:txBody>
      </p:sp>
      <p:sp>
        <p:nvSpPr>
          <p:cNvPr id="33" name="テキスト ボックス 32">
            <a:extLst>
              <a:ext uri="{FF2B5EF4-FFF2-40B4-BE49-F238E27FC236}">
                <a16:creationId xmlns:a16="http://schemas.microsoft.com/office/drawing/2014/main" id="{86CA64BE-2681-47F1-98F9-C5681438E73C}"/>
              </a:ext>
            </a:extLst>
          </p:cNvPr>
          <p:cNvSpPr txBox="1"/>
          <p:nvPr/>
        </p:nvSpPr>
        <p:spPr>
          <a:xfrm rot="16200000">
            <a:off x="-45216" y="5091903"/>
            <a:ext cx="1289052" cy="338554"/>
          </a:xfrm>
          <a:prstGeom prst="rect">
            <a:avLst/>
          </a:prstGeom>
          <a:noFill/>
        </p:spPr>
        <p:txBody>
          <a:bodyPr wrap="square">
            <a:spAutoFit/>
          </a:bodyPr>
          <a:lstStyle/>
          <a:p>
            <a:r>
              <a:rPr lang="en-US" alt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rPr>
              <a:t>[mg/L Cl2]</a:t>
            </a:r>
            <a:r>
              <a:rPr lang="en-US" altLang="ja-JP" sz="1600" dirty="0"/>
              <a:t> </a:t>
            </a:r>
            <a:endParaRPr lang="ja-JP" altLang="en-US" sz="1600" dirty="0"/>
          </a:p>
        </p:txBody>
      </p:sp>
      <p:sp>
        <p:nvSpPr>
          <p:cNvPr id="34" name="テキスト ボックス 33">
            <a:extLst>
              <a:ext uri="{FF2B5EF4-FFF2-40B4-BE49-F238E27FC236}">
                <a16:creationId xmlns:a16="http://schemas.microsoft.com/office/drawing/2014/main" id="{B20245C5-1C1A-4772-8FD1-B10B524B03E3}"/>
              </a:ext>
            </a:extLst>
          </p:cNvPr>
          <p:cNvSpPr txBox="1"/>
          <p:nvPr/>
        </p:nvSpPr>
        <p:spPr>
          <a:xfrm>
            <a:off x="1165872" y="4028054"/>
            <a:ext cx="2787563" cy="369332"/>
          </a:xfrm>
          <a:prstGeom prst="rect">
            <a:avLst/>
          </a:prstGeom>
          <a:no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UF Filtrate Total Chlorine</a:t>
            </a:r>
            <a:r>
              <a:rPr lang="en-US" altLang="ja-JP" dirty="0"/>
              <a:t> </a:t>
            </a:r>
            <a:endParaRPr lang="ja-JP" altLang="en-US" dirty="0"/>
          </a:p>
        </p:txBody>
      </p:sp>
      <p:pic>
        <p:nvPicPr>
          <p:cNvPr id="36" name="図 35">
            <a:extLst>
              <a:ext uri="{FF2B5EF4-FFF2-40B4-BE49-F238E27FC236}">
                <a16:creationId xmlns:a16="http://schemas.microsoft.com/office/drawing/2014/main" id="{17B60337-A251-4A1A-AE6F-F059B50A6B42}"/>
              </a:ext>
            </a:extLst>
          </p:cNvPr>
          <p:cNvPicPr>
            <a:picLocks noChangeAspect="1"/>
          </p:cNvPicPr>
          <p:nvPr/>
        </p:nvPicPr>
        <p:blipFill>
          <a:blip r:embed="rId4"/>
          <a:stretch>
            <a:fillRect/>
          </a:stretch>
        </p:blipFill>
        <p:spPr>
          <a:xfrm>
            <a:off x="4619245" y="4360038"/>
            <a:ext cx="3398099" cy="2205077"/>
          </a:xfrm>
          <a:prstGeom prst="rect">
            <a:avLst/>
          </a:prstGeom>
        </p:spPr>
      </p:pic>
      <p:sp>
        <p:nvSpPr>
          <p:cNvPr id="38" name="テキスト ボックス 37">
            <a:extLst>
              <a:ext uri="{FF2B5EF4-FFF2-40B4-BE49-F238E27FC236}">
                <a16:creationId xmlns:a16="http://schemas.microsoft.com/office/drawing/2014/main" id="{D6087727-14E4-438E-9BAB-D0AD19EAEB59}"/>
              </a:ext>
            </a:extLst>
          </p:cNvPr>
          <p:cNvSpPr txBox="1"/>
          <p:nvPr/>
        </p:nvSpPr>
        <p:spPr>
          <a:xfrm>
            <a:off x="4654521" y="3990706"/>
            <a:ext cx="3453373" cy="369332"/>
          </a:xfrm>
          <a:prstGeom prst="rect">
            <a:avLst/>
          </a:prstGeom>
          <a:noFill/>
        </p:spPr>
        <p:txBody>
          <a:bodyPr wrap="square">
            <a:spAutoFit/>
          </a:bodyPr>
          <a:lstStyle/>
          <a:p>
            <a:r>
              <a:rPr lang="it-IT"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RO Stage 3 Concentrate Pressue</a:t>
            </a:r>
            <a:r>
              <a:rPr lang="it-IT" altLang="ja-JP" dirty="0"/>
              <a:t> </a:t>
            </a:r>
            <a:endParaRPr lang="ja-JP" altLang="en-US" dirty="0"/>
          </a:p>
        </p:txBody>
      </p:sp>
      <p:sp>
        <p:nvSpPr>
          <p:cNvPr id="39" name="テキスト ボックス 38">
            <a:extLst>
              <a:ext uri="{FF2B5EF4-FFF2-40B4-BE49-F238E27FC236}">
                <a16:creationId xmlns:a16="http://schemas.microsoft.com/office/drawing/2014/main" id="{75014128-2A1A-4FBF-A4F0-02A0F4EDEC60}"/>
              </a:ext>
            </a:extLst>
          </p:cNvPr>
          <p:cNvSpPr txBox="1"/>
          <p:nvPr/>
        </p:nvSpPr>
        <p:spPr>
          <a:xfrm rot="16200000">
            <a:off x="4099567" y="5105458"/>
            <a:ext cx="723339" cy="369332"/>
          </a:xfrm>
          <a:prstGeom prst="rect">
            <a:avLst/>
          </a:prstGeom>
          <a:noFill/>
        </p:spPr>
        <p:txBody>
          <a:bodyPr wrap="square">
            <a:spAutoFit/>
          </a:bodyPr>
          <a:lstStyle/>
          <a:p>
            <a:r>
              <a:rPr lang="it-IT" altLang="ja-JP" dirty="0">
                <a:solidFill>
                  <a:srgbClr val="000000"/>
                </a:solidFill>
                <a:latin typeface="ＭＳ Ｐゴシック" panose="020B0600070205080204" pitchFamily="50" charset="-128"/>
                <a:ea typeface="ＭＳ Ｐゴシック" panose="020B0600070205080204" pitchFamily="50" charset="-128"/>
              </a:rPr>
              <a:t>[</a:t>
            </a:r>
            <a:r>
              <a:rPr lang="it-IT"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psi]</a:t>
            </a:r>
            <a:r>
              <a:rPr lang="it-IT" altLang="ja-JP" dirty="0"/>
              <a:t> </a:t>
            </a:r>
            <a:endParaRPr lang="ja-JP" altLang="en-US" dirty="0"/>
          </a:p>
        </p:txBody>
      </p:sp>
      <p:sp>
        <p:nvSpPr>
          <p:cNvPr id="41" name="テキスト ボックス 40">
            <a:extLst>
              <a:ext uri="{FF2B5EF4-FFF2-40B4-BE49-F238E27FC236}">
                <a16:creationId xmlns:a16="http://schemas.microsoft.com/office/drawing/2014/main" id="{421F13BA-D38C-44A1-84E2-32B7BA9002D0}"/>
              </a:ext>
            </a:extLst>
          </p:cNvPr>
          <p:cNvSpPr txBox="1"/>
          <p:nvPr/>
        </p:nvSpPr>
        <p:spPr>
          <a:xfrm>
            <a:off x="4798943" y="1489553"/>
            <a:ext cx="3043830" cy="646331"/>
          </a:xfrm>
          <a:prstGeom prst="rect">
            <a:avLst/>
          </a:prstGeom>
          <a:solidFill>
            <a:schemeClr val="bg1"/>
          </a:solid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RO Stage 3 Concentrate Flow</a:t>
            </a:r>
            <a:endParaRPr lang="ja-JP" altLang="en-US" dirty="0"/>
          </a:p>
        </p:txBody>
      </p:sp>
      <p:sp>
        <p:nvSpPr>
          <p:cNvPr id="44" name="テキスト ボックス 43">
            <a:extLst>
              <a:ext uri="{FF2B5EF4-FFF2-40B4-BE49-F238E27FC236}">
                <a16:creationId xmlns:a16="http://schemas.microsoft.com/office/drawing/2014/main" id="{D20ADB7F-1E2C-400A-AC45-727A1B326A91}"/>
              </a:ext>
            </a:extLst>
          </p:cNvPr>
          <p:cNvSpPr txBox="1"/>
          <p:nvPr/>
        </p:nvSpPr>
        <p:spPr>
          <a:xfrm rot="16200000">
            <a:off x="7878580" y="5076513"/>
            <a:ext cx="723339" cy="369332"/>
          </a:xfrm>
          <a:prstGeom prst="rect">
            <a:avLst/>
          </a:prstGeom>
          <a:noFill/>
        </p:spPr>
        <p:txBody>
          <a:bodyPr wrap="square">
            <a:spAutoFit/>
          </a:bodyPr>
          <a:lstStyle/>
          <a:p>
            <a:r>
              <a:rPr lang="it-IT" altLang="ja-JP" dirty="0">
                <a:solidFill>
                  <a:srgbClr val="000000"/>
                </a:solidFill>
                <a:latin typeface="ＭＳ Ｐゴシック" panose="020B0600070205080204" pitchFamily="50" charset="-128"/>
                <a:ea typeface="ＭＳ Ｐゴシック" panose="020B0600070205080204" pitchFamily="50" charset="-128"/>
              </a:rPr>
              <a:t>[</a:t>
            </a:r>
            <a:r>
              <a:rPr lang="it-IT"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psi]</a:t>
            </a:r>
            <a:r>
              <a:rPr lang="it-IT" altLang="ja-JP" dirty="0"/>
              <a:t> </a:t>
            </a:r>
            <a:endParaRPr lang="ja-JP" altLang="en-US" dirty="0"/>
          </a:p>
        </p:txBody>
      </p:sp>
      <p:pic>
        <p:nvPicPr>
          <p:cNvPr id="46" name="図 45">
            <a:extLst>
              <a:ext uri="{FF2B5EF4-FFF2-40B4-BE49-F238E27FC236}">
                <a16:creationId xmlns:a16="http://schemas.microsoft.com/office/drawing/2014/main" id="{7FED2BF6-A221-41F9-A5DD-FF077E1573E1}"/>
              </a:ext>
            </a:extLst>
          </p:cNvPr>
          <p:cNvPicPr>
            <a:picLocks noChangeAspect="1"/>
          </p:cNvPicPr>
          <p:nvPr/>
        </p:nvPicPr>
        <p:blipFill>
          <a:blip r:embed="rId5"/>
          <a:stretch>
            <a:fillRect/>
          </a:stretch>
        </p:blipFill>
        <p:spPr>
          <a:xfrm>
            <a:off x="4742813" y="1858885"/>
            <a:ext cx="3264228" cy="2165315"/>
          </a:xfrm>
          <a:prstGeom prst="rect">
            <a:avLst/>
          </a:prstGeom>
        </p:spPr>
      </p:pic>
      <p:sp>
        <p:nvSpPr>
          <p:cNvPr id="48" name="テキスト ボックス 47">
            <a:extLst>
              <a:ext uri="{FF2B5EF4-FFF2-40B4-BE49-F238E27FC236}">
                <a16:creationId xmlns:a16="http://schemas.microsoft.com/office/drawing/2014/main" id="{49D6F5DF-F689-4FE5-B04C-6D933798BEFB}"/>
              </a:ext>
            </a:extLst>
          </p:cNvPr>
          <p:cNvSpPr txBox="1"/>
          <p:nvPr/>
        </p:nvSpPr>
        <p:spPr>
          <a:xfrm rot="16200000">
            <a:off x="4110183" y="2576555"/>
            <a:ext cx="828674" cy="369332"/>
          </a:xfrm>
          <a:prstGeom prst="rect">
            <a:avLst/>
          </a:prstGeom>
          <a:no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[gpm]</a:t>
            </a:r>
            <a:endParaRPr lang="ja-JP" altLang="en-US" dirty="0"/>
          </a:p>
        </p:txBody>
      </p:sp>
      <p:sp>
        <p:nvSpPr>
          <p:cNvPr id="50" name="テキスト ボックス 49">
            <a:extLst>
              <a:ext uri="{FF2B5EF4-FFF2-40B4-BE49-F238E27FC236}">
                <a16:creationId xmlns:a16="http://schemas.microsoft.com/office/drawing/2014/main" id="{B0C97A9A-02E8-4FE8-94A2-1FAEF36D8A58}"/>
              </a:ext>
            </a:extLst>
          </p:cNvPr>
          <p:cNvSpPr txBox="1"/>
          <p:nvPr/>
        </p:nvSpPr>
        <p:spPr>
          <a:xfrm>
            <a:off x="8763104" y="3990706"/>
            <a:ext cx="3045198" cy="369332"/>
          </a:xfrm>
          <a:prstGeom prst="rect">
            <a:avLst/>
          </a:prstGeom>
          <a:noFill/>
        </p:spPr>
        <p:txBody>
          <a:bodyPr wrap="square">
            <a:spAutoFit/>
          </a:bodyPr>
          <a:lstStyle/>
          <a:p>
            <a:r>
              <a:rPr lang="ja-JP" altLang="en-US" dirty="0"/>
              <a:t>RO Stage 1 Feed Pressure</a:t>
            </a:r>
          </a:p>
        </p:txBody>
      </p:sp>
      <p:pic>
        <p:nvPicPr>
          <p:cNvPr id="54" name="図 53">
            <a:extLst>
              <a:ext uri="{FF2B5EF4-FFF2-40B4-BE49-F238E27FC236}">
                <a16:creationId xmlns:a16="http://schemas.microsoft.com/office/drawing/2014/main" id="{BF9A9BF1-89B5-4391-AAD4-2BA6AA0AA567}"/>
              </a:ext>
            </a:extLst>
          </p:cNvPr>
          <p:cNvPicPr>
            <a:picLocks noChangeAspect="1"/>
          </p:cNvPicPr>
          <p:nvPr/>
        </p:nvPicPr>
        <p:blipFill>
          <a:blip r:embed="rId6"/>
          <a:stretch>
            <a:fillRect/>
          </a:stretch>
        </p:blipFill>
        <p:spPr>
          <a:xfrm>
            <a:off x="8360019" y="4397386"/>
            <a:ext cx="3545740" cy="2243789"/>
          </a:xfrm>
          <a:prstGeom prst="rect">
            <a:avLst/>
          </a:prstGeom>
        </p:spPr>
      </p:pic>
      <p:pic>
        <p:nvPicPr>
          <p:cNvPr id="56" name="図 55">
            <a:extLst>
              <a:ext uri="{FF2B5EF4-FFF2-40B4-BE49-F238E27FC236}">
                <a16:creationId xmlns:a16="http://schemas.microsoft.com/office/drawing/2014/main" id="{5F63CE70-8023-448E-B30D-15370A0294FC}"/>
              </a:ext>
            </a:extLst>
          </p:cNvPr>
          <p:cNvPicPr>
            <a:picLocks noChangeAspect="1"/>
          </p:cNvPicPr>
          <p:nvPr/>
        </p:nvPicPr>
        <p:blipFill>
          <a:blip r:embed="rId7"/>
          <a:stretch>
            <a:fillRect/>
          </a:stretch>
        </p:blipFill>
        <p:spPr>
          <a:xfrm>
            <a:off x="777647" y="4378223"/>
            <a:ext cx="3278358" cy="2167947"/>
          </a:xfrm>
          <a:prstGeom prst="rect">
            <a:avLst/>
          </a:prstGeom>
        </p:spPr>
      </p:pic>
    </p:spTree>
    <p:extLst>
      <p:ext uri="{BB962C8B-B14F-4D97-AF65-F5344CB8AC3E}">
        <p14:creationId xmlns:p14="http://schemas.microsoft.com/office/powerpoint/2010/main" val="82715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Permeate Water Quality Prediction</a:t>
            </a:r>
          </a:p>
          <a:p>
            <a:r>
              <a:rPr kumimoji="1" lang="en-US" altLang="ja-JP" dirty="0"/>
              <a:t>RO Membrane Fouling Modeling</a:t>
            </a:r>
          </a:p>
          <a:p>
            <a:r>
              <a:rPr lang="en-US" altLang="ja-JP" dirty="0"/>
              <a:t>RO Optimization Concept</a:t>
            </a:r>
          </a:p>
          <a:p>
            <a:r>
              <a:rPr lang="en-US" altLang="ja-JP" dirty="0"/>
              <a:t>Q&amp;A / Discussion</a:t>
            </a:r>
            <a:endParaRPr kumimoji="1" lang="ja-JP" altLang="en-US" dirty="0"/>
          </a:p>
        </p:txBody>
      </p:sp>
    </p:spTree>
    <p:extLst>
      <p:ext uri="{BB962C8B-B14F-4D97-AF65-F5344CB8AC3E}">
        <p14:creationId xmlns:p14="http://schemas.microsoft.com/office/powerpoint/2010/main" val="1686705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14216"/>
            <a:ext cx="11341887" cy="590783"/>
          </a:xfrm>
        </p:spPr>
        <p:txBody>
          <a:bodyPr/>
          <a:lstStyle/>
          <a:p>
            <a:r>
              <a:rPr lang="en-US" altLang="ja-JP" sz="2800" dirty="0"/>
              <a:t>In anticipation of the development of optimization, consider which data groups should be emphasized.</a:t>
            </a:r>
          </a:p>
        </p:txBody>
      </p:sp>
      <p:sp>
        <p:nvSpPr>
          <p:cNvPr id="2" name="六角形 1">
            <a:extLst>
              <a:ext uri="{FF2B5EF4-FFF2-40B4-BE49-F238E27FC236}">
                <a16:creationId xmlns:a16="http://schemas.microsoft.com/office/drawing/2014/main" id="{C7082AD0-1E5A-4566-907D-06F52FA57397}"/>
              </a:ext>
            </a:extLst>
          </p:cNvPr>
          <p:cNvSpPr/>
          <p:nvPr/>
        </p:nvSpPr>
        <p:spPr>
          <a:xfrm>
            <a:off x="1513613" y="5156241"/>
            <a:ext cx="1331951"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a:solidFill>
                  <a:schemeClr val="bg1"/>
                </a:solidFill>
              </a:rPr>
              <a:t>System</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E687F3C1-2BE5-4EEE-9249-866EE0819E29}"/>
              </a:ext>
            </a:extLst>
          </p:cNvPr>
          <p:cNvSpPr txBox="1"/>
          <p:nvPr/>
        </p:nvSpPr>
        <p:spPr>
          <a:xfrm>
            <a:off x="50399" y="5029171"/>
            <a:ext cx="1609877" cy="523220"/>
          </a:xfrm>
          <a:prstGeom prst="rect">
            <a:avLst/>
          </a:prstGeom>
          <a:noFill/>
        </p:spPr>
        <p:txBody>
          <a:bodyPr wrap="square" rtlCol="0">
            <a:spAutoFit/>
          </a:bodyPr>
          <a:lstStyle/>
          <a:p>
            <a:pPr algn="ctr"/>
            <a:r>
              <a:rPr kumimoji="1" lang="en-SG" altLang="ja-JP" sz="1400" dirty="0"/>
              <a:t>Input/Manipulated</a:t>
            </a:r>
          </a:p>
          <a:p>
            <a:pPr algn="ctr"/>
            <a:r>
              <a:rPr kumimoji="1" lang="en-SG" altLang="ja-JP" sz="1400" dirty="0"/>
              <a:t>parameter</a:t>
            </a:r>
            <a:endParaRPr kumimoji="1" lang="ja-JP" altLang="en-US" sz="1400" dirty="0"/>
          </a:p>
        </p:txBody>
      </p:sp>
      <p:sp>
        <p:nvSpPr>
          <p:cNvPr id="4" name="矢印: 右 3">
            <a:extLst>
              <a:ext uri="{FF2B5EF4-FFF2-40B4-BE49-F238E27FC236}">
                <a16:creationId xmlns:a16="http://schemas.microsoft.com/office/drawing/2014/main" id="{44229678-8834-40F0-B9DD-C06962F6B333}"/>
              </a:ext>
            </a:extLst>
          </p:cNvPr>
          <p:cNvSpPr/>
          <p:nvPr/>
        </p:nvSpPr>
        <p:spPr>
          <a:xfrm>
            <a:off x="485535" y="5566508"/>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B6C4EE1E-8D56-4866-8908-EFC076950C9C}"/>
              </a:ext>
            </a:extLst>
          </p:cNvPr>
          <p:cNvSpPr/>
          <p:nvPr/>
        </p:nvSpPr>
        <p:spPr>
          <a:xfrm>
            <a:off x="2999123" y="554562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7CC546B-39F4-41AD-BC43-540547B9CFBC}"/>
              </a:ext>
            </a:extLst>
          </p:cNvPr>
          <p:cNvSpPr txBox="1"/>
          <p:nvPr/>
        </p:nvSpPr>
        <p:spPr>
          <a:xfrm>
            <a:off x="2679127" y="5005988"/>
            <a:ext cx="1202021" cy="523220"/>
          </a:xfrm>
          <a:prstGeom prst="rect">
            <a:avLst/>
          </a:prstGeom>
          <a:noFill/>
        </p:spPr>
        <p:txBody>
          <a:bodyPr wrap="square" rtlCol="0">
            <a:spAutoFit/>
          </a:bodyPr>
          <a:lstStyle/>
          <a:p>
            <a:pPr algn="ctr"/>
            <a:r>
              <a:rPr kumimoji="1" lang="en-SG" altLang="ja-JP" sz="1400" dirty="0"/>
              <a:t>Output quality</a:t>
            </a:r>
            <a:endParaRPr kumimoji="1" lang="ja-JP" altLang="en-US" sz="1400" dirty="0"/>
          </a:p>
        </p:txBody>
      </p:sp>
      <p:sp>
        <p:nvSpPr>
          <p:cNvPr id="11" name="矢印: 右 10">
            <a:extLst>
              <a:ext uri="{FF2B5EF4-FFF2-40B4-BE49-F238E27FC236}">
                <a16:creationId xmlns:a16="http://schemas.microsoft.com/office/drawing/2014/main" id="{C67BA9D6-6F19-4670-965B-00D9278EC94D}"/>
              </a:ext>
            </a:extLst>
          </p:cNvPr>
          <p:cNvSpPr/>
          <p:nvPr/>
        </p:nvSpPr>
        <p:spPr>
          <a:xfrm rot="16200000">
            <a:off x="1740965" y="602722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8C605AD8-54E1-4E07-97D5-8D7AD8476450}"/>
              </a:ext>
            </a:extLst>
          </p:cNvPr>
          <p:cNvSpPr txBox="1"/>
          <p:nvPr/>
        </p:nvSpPr>
        <p:spPr>
          <a:xfrm>
            <a:off x="2293908" y="5943339"/>
            <a:ext cx="1714759" cy="523220"/>
          </a:xfrm>
          <a:prstGeom prst="rect">
            <a:avLst/>
          </a:prstGeom>
          <a:noFill/>
        </p:spPr>
        <p:txBody>
          <a:bodyPr wrap="square" rtlCol="0">
            <a:spAutoFit/>
          </a:bodyPr>
          <a:lstStyle/>
          <a:p>
            <a:pPr algn="ctr"/>
            <a:r>
              <a:rPr kumimoji="1" lang="en-SG" altLang="ja-JP" sz="1400" dirty="0"/>
              <a:t>Disturbance
</a:t>
            </a:r>
            <a:endParaRPr kumimoji="1" lang="ja-JP" altLang="en-US" sz="1400" dirty="0"/>
          </a:p>
        </p:txBody>
      </p:sp>
      <p:sp>
        <p:nvSpPr>
          <p:cNvPr id="13" name="テキスト ボックス 12">
            <a:extLst>
              <a:ext uri="{FF2B5EF4-FFF2-40B4-BE49-F238E27FC236}">
                <a16:creationId xmlns:a16="http://schemas.microsoft.com/office/drawing/2014/main" id="{E33C44FA-5EB9-40A0-B00F-52B6001C7415}"/>
              </a:ext>
            </a:extLst>
          </p:cNvPr>
          <p:cNvSpPr txBox="1"/>
          <p:nvPr/>
        </p:nvSpPr>
        <p:spPr>
          <a:xfrm>
            <a:off x="327190" y="3897660"/>
            <a:ext cx="4831852" cy="584775"/>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Expressing the input-output relationship of equipment as a characteristic formula</a:t>
            </a:r>
            <a:endParaRPr kumimoji="1" lang="ja-JP" altLang="en-US" sz="1600" dirty="0"/>
          </a:p>
        </p:txBody>
      </p:sp>
      <p:cxnSp>
        <p:nvCxnSpPr>
          <p:cNvPr id="18" name="直線矢印コネクタ 17">
            <a:extLst>
              <a:ext uri="{FF2B5EF4-FFF2-40B4-BE49-F238E27FC236}">
                <a16:creationId xmlns:a16="http://schemas.microsoft.com/office/drawing/2014/main" id="{8B40BC81-B3EE-4FCD-A5E4-7F7047327868}"/>
              </a:ext>
            </a:extLst>
          </p:cNvPr>
          <p:cNvCxnSpPr/>
          <p:nvPr/>
        </p:nvCxnSpPr>
        <p:spPr>
          <a:xfrm flipV="1">
            <a:off x="6802458" y="516403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C2B958-2F3E-4B94-8866-D36535B4452E}"/>
              </a:ext>
            </a:extLst>
          </p:cNvPr>
          <p:cNvCxnSpPr>
            <a:cxnSpLocks/>
          </p:cNvCxnSpPr>
          <p:nvPr/>
        </p:nvCxnSpPr>
        <p:spPr>
          <a:xfrm>
            <a:off x="6804650" y="604572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1A42FF-4786-4580-AAB9-5B84F33E81EE}"/>
              </a:ext>
            </a:extLst>
          </p:cNvPr>
          <p:cNvSpPr txBox="1"/>
          <p:nvPr/>
        </p:nvSpPr>
        <p:spPr>
          <a:xfrm>
            <a:off x="7259052" y="5113240"/>
            <a:ext cx="972221" cy="338554"/>
          </a:xfrm>
          <a:prstGeom prst="rect">
            <a:avLst/>
          </a:prstGeom>
          <a:noFill/>
        </p:spPr>
        <p:txBody>
          <a:bodyPr wrap="square" rtlCol="0">
            <a:spAutoFit/>
          </a:bodyPr>
          <a:lstStyle/>
          <a:p>
            <a:pPr algn="ctr"/>
            <a:r>
              <a:rPr kumimoji="1" lang="en-SG" altLang="ja-JP" sz="1600" dirty="0"/>
              <a:t>Quality</a:t>
            </a:r>
            <a:endParaRPr kumimoji="1" lang="ja-JP" altLang="en-US" sz="1600" dirty="0"/>
          </a:p>
        </p:txBody>
      </p:sp>
      <p:sp>
        <p:nvSpPr>
          <p:cNvPr id="21" name="フリーフォーム: 図形 20">
            <a:extLst>
              <a:ext uri="{FF2B5EF4-FFF2-40B4-BE49-F238E27FC236}">
                <a16:creationId xmlns:a16="http://schemas.microsoft.com/office/drawing/2014/main" id="{55272CD4-5A62-49C0-A7BC-8CB02949DECA}"/>
              </a:ext>
            </a:extLst>
          </p:cNvPr>
          <p:cNvSpPr/>
          <p:nvPr/>
        </p:nvSpPr>
        <p:spPr>
          <a:xfrm>
            <a:off x="6969883" y="5620681"/>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01A51ED4-F2A6-44EF-9DBD-7FFC5F0896EA}"/>
              </a:ext>
            </a:extLst>
          </p:cNvPr>
          <p:cNvCxnSpPr/>
          <p:nvPr/>
        </p:nvCxnSpPr>
        <p:spPr>
          <a:xfrm>
            <a:off x="6803544" y="5618008"/>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36BB75D-B1CF-4B69-B02D-585A08F3771C}"/>
              </a:ext>
            </a:extLst>
          </p:cNvPr>
          <p:cNvSpPr txBox="1"/>
          <p:nvPr/>
        </p:nvSpPr>
        <p:spPr>
          <a:xfrm>
            <a:off x="8119588" y="602891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cxnSp>
        <p:nvCxnSpPr>
          <p:cNvPr id="24" name="直線コネクタ 23">
            <a:extLst>
              <a:ext uri="{FF2B5EF4-FFF2-40B4-BE49-F238E27FC236}">
                <a16:creationId xmlns:a16="http://schemas.microsoft.com/office/drawing/2014/main" id="{29FE44CA-607C-4A57-8BB4-AB21F912A965}"/>
              </a:ext>
            </a:extLst>
          </p:cNvPr>
          <p:cNvCxnSpPr/>
          <p:nvPr/>
        </p:nvCxnSpPr>
        <p:spPr>
          <a:xfrm>
            <a:off x="6816228" y="5798984"/>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二等辺三角形 24">
            <a:extLst>
              <a:ext uri="{FF2B5EF4-FFF2-40B4-BE49-F238E27FC236}">
                <a16:creationId xmlns:a16="http://schemas.microsoft.com/office/drawing/2014/main" id="{4DA6E020-27CD-44A0-9CEC-E2D65698B5F4}"/>
              </a:ext>
            </a:extLst>
          </p:cNvPr>
          <p:cNvSpPr/>
          <p:nvPr/>
        </p:nvSpPr>
        <p:spPr>
          <a:xfrm rot="16200000" flipV="1">
            <a:off x="5464470" y="3980611"/>
            <a:ext cx="775465" cy="38299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a:extLst>
              <a:ext uri="{FF2B5EF4-FFF2-40B4-BE49-F238E27FC236}">
                <a16:creationId xmlns:a16="http://schemas.microsoft.com/office/drawing/2014/main" id="{C2435A77-AF66-41CD-9728-947AE1D3E612}"/>
              </a:ext>
            </a:extLst>
          </p:cNvPr>
          <p:cNvCxnSpPr/>
          <p:nvPr/>
        </p:nvCxnSpPr>
        <p:spPr>
          <a:xfrm flipV="1">
            <a:off x="6815122" y="408637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D1DC36D-AE09-48BA-A063-D773326D9442}"/>
              </a:ext>
            </a:extLst>
          </p:cNvPr>
          <p:cNvCxnSpPr>
            <a:cxnSpLocks/>
          </p:cNvCxnSpPr>
          <p:nvPr/>
        </p:nvCxnSpPr>
        <p:spPr>
          <a:xfrm>
            <a:off x="6816228" y="4977910"/>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54F49DF-6238-4C8D-95BF-ED530E60B774}"/>
              </a:ext>
            </a:extLst>
          </p:cNvPr>
          <p:cNvSpPr txBox="1"/>
          <p:nvPr/>
        </p:nvSpPr>
        <p:spPr>
          <a:xfrm>
            <a:off x="8264728" y="4981801"/>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33" name="テキスト ボックス 32">
            <a:extLst>
              <a:ext uri="{FF2B5EF4-FFF2-40B4-BE49-F238E27FC236}">
                <a16:creationId xmlns:a16="http://schemas.microsoft.com/office/drawing/2014/main" id="{5F61522D-8EFA-4A24-8DBD-5AE9D764D966}"/>
              </a:ext>
            </a:extLst>
          </p:cNvPr>
          <p:cNvSpPr txBox="1"/>
          <p:nvPr/>
        </p:nvSpPr>
        <p:spPr>
          <a:xfrm>
            <a:off x="9053220" y="5296878"/>
            <a:ext cx="3099701" cy="646331"/>
          </a:xfrm>
          <a:prstGeom prst="rect">
            <a:avLst/>
          </a:prstGeom>
          <a:noFill/>
        </p:spPr>
        <p:txBody>
          <a:bodyPr wrap="square" rtlCol="0">
            <a:spAutoFit/>
          </a:bodyPr>
          <a:lstStyle/>
          <a:p>
            <a:pPr algn="ctr"/>
            <a:r>
              <a:rPr kumimoji="1" lang="en-US" altLang="ja-JP" dirty="0"/>
              <a:t>Comply with demand and quality required</a:t>
            </a:r>
            <a:endParaRPr kumimoji="1" lang="ja-JP" altLang="en-US" dirty="0"/>
          </a:p>
        </p:txBody>
      </p:sp>
      <p:sp>
        <p:nvSpPr>
          <p:cNvPr id="34" name="フリーフォーム: 図形 33">
            <a:extLst>
              <a:ext uri="{FF2B5EF4-FFF2-40B4-BE49-F238E27FC236}">
                <a16:creationId xmlns:a16="http://schemas.microsoft.com/office/drawing/2014/main" id="{CBD6D92F-C628-479F-A095-C7592AC3E649}"/>
              </a:ext>
            </a:extLst>
          </p:cNvPr>
          <p:cNvSpPr/>
          <p:nvPr/>
        </p:nvSpPr>
        <p:spPr>
          <a:xfrm>
            <a:off x="6969883" y="4329972"/>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276AA0D2-9301-4CF7-A734-97A467D2503D}"/>
              </a:ext>
            </a:extLst>
          </p:cNvPr>
          <p:cNvSpPr/>
          <p:nvPr/>
        </p:nvSpPr>
        <p:spPr>
          <a:xfrm rot="5400000">
            <a:off x="8801922" y="4504783"/>
            <a:ext cx="298996" cy="38243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B1CD14CC-3FE3-408B-8CA3-55BAB0CDB20E}"/>
              </a:ext>
            </a:extLst>
          </p:cNvPr>
          <p:cNvCxnSpPr/>
          <p:nvPr/>
        </p:nvCxnSpPr>
        <p:spPr>
          <a:xfrm flipV="1">
            <a:off x="6802458" y="2970932"/>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D7F490-A350-47EB-9F71-15AFEA6F55BB}"/>
              </a:ext>
            </a:extLst>
          </p:cNvPr>
          <p:cNvCxnSpPr>
            <a:cxnSpLocks/>
          </p:cNvCxnSpPr>
          <p:nvPr/>
        </p:nvCxnSpPr>
        <p:spPr>
          <a:xfrm>
            <a:off x="6803564" y="38624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6944C4F-C609-4B1C-88A8-E33EC3836139}"/>
              </a:ext>
            </a:extLst>
          </p:cNvPr>
          <p:cNvSpPr txBox="1"/>
          <p:nvPr/>
        </p:nvSpPr>
        <p:spPr>
          <a:xfrm>
            <a:off x="7076908" y="2917865"/>
            <a:ext cx="1291904" cy="338554"/>
          </a:xfrm>
          <a:prstGeom prst="rect">
            <a:avLst/>
          </a:prstGeom>
          <a:noFill/>
        </p:spPr>
        <p:txBody>
          <a:bodyPr wrap="square" rtlCol="0">
            <a:spAutoFit/>
          </a:bodyPr>
          <a:lstStyle/>
          <a:p>
            <a:pPr algn="ctr"/>
            <a:r>
              <a:rPr kumimoji="1" lang="en-SG" altLang="ja-JP" sz="1600" dirty="0"/>
              <a:t>Disturbance</a:t>
            </a:r>
            <a:endParaRPr kumimoji="1" lang="ja-JP" altLang="en-US" sz="2000" dirty="0"/>
          </a:p>
        </p:txBody>
      </p:sp>
      <p:sp>
        <p:nvSpPr>
          <p:cNvPr id="39" name="テキスト ボックス 38">
            <a:extLst>
              <a:ext uri="{FF2B5EF4-FFF2-40B4-BE49-F238E27FC236}">
                <a16:creationId xmlns:a16="http://schemas.microsoft.com/office/drawing/2014/main" id="{2CF040A5-7600-4EA8-B53E-C1FF21F4D26F}"/>
              </a:ext>
            </a:extLst>
          </p:cNvPr>
          <p:cNvSpPr txBox="1"/>
          <p:nvPr/>
        </p:nvSpPr>
        <p:spPr>
          <a:xfrm>
            <a:off x="8269778" y="386833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40" name="フリーフォーム: 図形 39">
            <a:extLst>
              <a:ext uri="{FF2B5EF4-FFF2-40B4-BE49-F238E27FC236}">
                <a16:creationId xmlns:a16="http://schemas.microsoft.com/office/drawing/2014/main" id="{0BA44D68-D809-477D-ACAB-8D8FCB76E843}"/>
              </a:ext>
            </a:extLst>
          </p:cNvPr>
          <p:cNvSpPr/>
          <p:nvPr/>
        </p:nvSpPr>
        <p:spPr>
          <a:xfrm flipV="1">
            <a:off x="6953548" y="3396063"/>
            <a:ext cx="1451912" cy="383396"/>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46AC6E-657C-4EC7-9D8A-A0DE7613C6BE}"/>
              </a:ext>
            </a:extLst>
          </p:cNvPr>
          <p:cNvSpPr txBox="1"/>
          <p:nvPr/>
        </p:nvSpPr>
        <p:spPr>
          <a:xfrm>
            <a:off x="9481045" y="4094118"/>
            <a:ext cx="2185064" cy="646331"/>
          </a:xfrm>
          <a:prstGeom prst="rect">
            <a:avLst/>
          </a:prstGeom>
          <a:noFill/>
        </p:spPr>
        <p:txBody>
          <a:bodyPr wrap="square" rtlCol="0">
            <a:spAutoFit/>
          </a:bodyPr>
          <a:lstStyle/>
          <a:p>
            <a:pPr algn="ctr"/>
            <a:r>
              <a:rPr kumimoji="1" lang="en-SG" altLang="ja-JP" dirty="0"/>
              <a:t>Reduce operating costs</a:t>
            </a:r>
            <a:endParaRPr kumimoji="1" lang="ja-JP" altLang="en-US" dirty="0"/>
          </a:p>
        </p:txBody>
      </p:sp>
      <p:sp>
        <p:nvSpPr>
          <p:cNvPr id="43" name="テキスト ボックス 42">
            <a:extLst>
              <a:ext uri="{FF2B5EF4-FFF2-40B4-BE49-F238E27FC236}">
                <a16:creationId xmlns:a16="http://schemas.microsoft.com/office/drawing/2014/main" id="{F453ECBA-4191-492B-B872-0737F5675D32}"/>
              </a:ext>
            </a:extLst>
          </p:cNvPr>
          <p:cNvSpPr txBox="1"/>
          <p:nvPr/>
        </p:nvSpPr>
        <p:spPr>
          <a:xfrm>
            <a:off x="9144261" y="3275889"/>
            <a:ext cx="2758547" cy="369332"/>
          </a:xfrm>
          <a:prstGeom prst="rect">
            <a:avLst/>
          </a:prstGeom>
          <a:noFill/>
        </p:spPr>
        <p:txBody>
          <a:bodyPr wrap="square" rtlCol="0">
            <a:spAutoFit/>
          </a:bodyPr>
          <a:lstStyle/>
          <a:p>
            <a:pPr algn="ctr"/>
            <a:r>
              <a:rPr kumimoji="1" lang="en-US" altLang="ja-JP"/>
              <a:t>Identify disturbances</a:t>
            </a:r>
            <a:endParaRPr kumimoji="1" lang="ja-JP" altLang="en-US" dirty="0"/>
          </a:p>
        </p:txBody>
      </p:sp>
      <p:sp>
        <p:nvSpPr>
          <p:cNvPr id="45" name="テキスト ボックス 44">
            <a:extLst>
              <a:ext uri="{FF2B5EF4-FFF2-40B4-BE49-F238E27FC236}">
                <a16:creationId xmlns:a16="http://schemas.microsoft.com/office/drawing/2014/main" id="{319FE35D-4CAE-443B-B405-CB23D5BB6A4C}"/>
              </a:ext>
            </a:extLst>
          </p:cNvPr>
          <p:cNvSpPr txBox="1"/>
          <p:nvPr/>
        </p:nvSpPr>
        <p:spPr>
          <a:xfrm>
            <a:off x="5978874" y="1666146"/>
            <a:ext cx="6528308" cy="400110"/>
          </a:xfrm>
          <a:prstGeom prst="rect">
            <a:avLst/>
          </a:prstGeom>
          <a:noFill/>
        </p:spPr>
        <p:txBody>
          <a:bodyPr wrap="square" rtlCol="0">
            <a:spAutoFit/>
          </a:bodyPr>
          <a:lstStyle/>
          <a:p>
            <a:pPr algn="ctr"/>
            <a:r>
              <a:rPr kumimoji="1" lang="en-SG" altLang="ja-JP" sz="2000" dirty="0"/>
              <a:t>Formulation for operation planning optimization</a:t>
            </a:r>
            <a:endParaRPr kumimoji="1" lang="ja-JP" altLang="en-US" sz="2000" dirty="0"/>
          </a:p>
        </p:txBody>
      </p:sp>
      <p:sp>
        <p:nvSpPr>
          <p:cNvPr id="46" name="テキスト ボックス 45">
            <a:extLst>
              <a:ext uri="{FF2B5EF4-FFF2-40B4-BE49-F238E27FC236}">
                <a16:creationId xmlns:a16="http://schemas.microsoft.com/office/drawing/2014/main" id="{FCA22123-8934-4322-A7E4-CA67C85625E4}"/>
              </a:ext>
            </a:extLst>
          </p:cNvPr>
          <p:cNvSpPr txBox="1"/>
          <p:nvPr/>
        </p:nvSpPr>
        <p:spPr>
          <a:xfrm>
            <a:off x="114174" y="1666146"/>
            <a:ext cx="5665425" cy="400110"/>
          </a:xfrm>
          <a:prstGeom prst="rect">
            <a:avLst/>
          </a:prstGeom>
          <a:noFill/>
        </p:spPr>
        <p:txBody>
          <a:bodyPr wrap="square" rtlCol="0">
            <a:spAutoFit/>
          </a:bodyPr>
          <a:lstStyle/>
          <a:p>
            <a:pPr algn="ctr"/>
            <a:r>
              <a:rPr kumimoji="1" lang="en-US" altLang="ja-JP" sz="2000" dirty="0"/>
              <a:t>Modeling with operational optimization in mind</a:t>
            </a:r>
            <a:endParaRPr kumimoji="1" lang="ja-JP" altLang="en-US" sz="2000" dirty="0"/>
          </a:p>
        </p:txBody>
      </p:sp>
      <p:cxnSp>
        <p:nvCxnSpPr>
          <p:cNvPr id="47" name="直線コネクタ 46">
            <a:extLst>
              <a:ext uri="{FF2B5EF4-FFF2-40B4-BE49-F238E27FC236}">
                <a16:creationId xmlns:a16="http://schemas.microsoft.com/office/drawing/2014/main" id="{54D22498-CC2D-48DC-8B1B-66C4CE6D82FD}"/>
              </a:ext>
            </a:extLst>
          </p:cNvPr>
          <p:cNvCxnSpPr>
            <a:cxnSpLocks/>
          </p:cNvCxnSpPr>
          <p:nvPr/>
        </p:nvCxnSpPr>
        <p:spPr>
          <a:xfrm flipH="1">
            <a:off x="291605" y="2058919"/>
            <a:ext cx="5138283"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0586C76-6DD7-47C2-9E21-1E67E45092CE}"/>
              </a:ext>
            </a:extLst>
          </p:cNvPr>
          <p:cNvCxnSpPr>
            <a:cxnSpLocks/>
          </p:cNvCxnSpPr>
          <p:nvPr/>
        </p:nvCxnSpPr>
        <p:spPr>
          <a:xfrm flipH="1">
            <a:off x="6227744" y="2058919"/>
            <a:ext cx="5652111"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0E1282-6104-44CB-90C8-BCB6C7C70AF2}"/>
              </a:ext>
            </a:extLst>
          </p:cNvPr>
          <p:cNvSpPr txBox="1"/>
          <p:nvPr/>
        </p:nvSpPr>
        <p:spPr>
          <a:xfrm>
            <a:off x="6213127" y="2181594"/>
            <a:ext cx="5764490" cy="646331"/>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Calculate the lowest cost operation plan within constraint conditions</a:t>
            </a:r>
            <a:endParaRPr kumimoji="1" lang="ja-JP" altLang="en-US" dirty="0"/>
          </a:p>
        </p:txBody>
      </p:sp>
      <p:sp>
        <p:nvSpPr>
          <p:cNvPr id="50" name="テキスト ボックス 49">
            <a:extLst>
              <a:ext uri="{FF2B5EF4-FFF2-40B4-BE49-F238E27FC236}">
                <a16:creationId xmlns:a16="http://schemas.microsoft.com/office/drawing/2014/main" id="{79732A52-E9FE-45DD-AA3C-3A09A4A5B153}"/>
              </a:ext>
            </a:extLst>
          </p:cNvPr>
          <p:cNvSpPr txBox="1"/>
          <p:nvPr/>
        </p:nvSpPr>
        <p:spPr>
          <a:xfrm>
            <a:off x="290500" y="2140220"/>
            <a:ext cx="5480212" cy="95410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t>Constraints and costs that need to be considered in operation are defined as formulas.</a:t>
            </a:r>
          </a:p>
          <a:p>
            <a:pPr marL="285750" indent="-285750">
              <a:buFont typeface="Wingdings" panose="05000000000000000000" pitchFamily="2" charset="2"/>
              <a:buChar char="Ø"/>
            </a:pPr>
            <a:r>
              <a:rPr kumimoji="1" lang="en-US" altLang="ja-JP" sz="1400" dirty="0"/>
              <a:t>Expressing the input-output relationship of equipment as a characteristic formula</a:t>
            </a:r>
            <a:endParaRPr kumimoji="1" lang="ja-JP" altLang="en-US" sz="1400" dirty="0"/>
          </a:p>
        </p:txBody>
      </p:sp>
      <p:sp>
        <p:nvSpPr>
          <p:cNvPr id="51" name="矢印: 右 50">
            <a:extLst>
              <a:ext uri="{FF2B5EF4-FFF2-40B4-BE49-F238E27FC236}">
                <a16:creationId xmlns:a16="http://schemas.microsoft.com/office/drawing/2014/main" id="{02F15A19-82A1-4B51-B83D-341C2C8063D8}"/>
              </a:ext>
            </a:extLst>
          </p:cNvPr>
          <p:cNvSpPr/>
          <p:nvPr/>
        </p:nvSpPr>
        <p:spPr>
          <a:xfrm rot="5400000">
            <a:off x="2112453" y="603879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直線コネクタ 52">
            <a:extLst>
              <a:ext uri="{FF2B5EF4-FFF2-40B4-BE49-F238E27FC236}">
                <a16:creationId xmlns:a16="http://schemas.microsoft.com/office/drawing/2014/main" id="{079786BD-5026-4C58-997A-ECB3181AF6C6}"/>
              </a:ext>
            </a:extLst>
          </p:cNvPr>
          <p:cNvCxnSpPr/>
          <p:nvPr/>
        </p:nvCxnSpPr>
        <p:spPr>
          <a:xfrm>
            <a:off x="6815122" y="483758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D08CEFC-0892-4984-B3E0-C2BB7C5F436B}"/>
                  </a:ext>
                </a:extLst>
              </p:cNvPr>
              <p:cNvSpPr txBox="1"/>
              <p:nvPr/>
            </p:nvSpPr>
            <p:spPr>
              <a:xfrm>
                <a:off x="504310" y="3145919"/>
                <a:ext cx="206625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a:latin typeface="Cambria Math" panose="02040503050406030204" pitchFamily="18" charset="0"/>
                        </a:rPr>
                        <m:t>𝐿</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𝑄𝑢𝑎𝑙𝑖𝑡𝑦</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𝑈</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AD08CEFC-0892-4984-B3E0-C2BB7C5F436B}"/>
                  </a:ext>
                </a:extLst>
              </p:cNvPr>
              <p:cNvSpPr txBox="1">
                <a:spLocks noRot="1" noChangeAspect="1" noMove="1" noResize="1" noEditPoints="1" noAdjustHandles="1" noChangeArrowheads="1" noChangeShapeType="1" noTextEdit="1"/>
              </p:cNvSpPr>
              <p:nvPr/>
            </p:nvSpPr>
            <p:spPr>
              <a:xfrm>
                <a:off x="504310" y="3145919"/>
                <a:ext cx="2066251" cy="307777"/>
              </a:xfrm>
              <a:prstGeom prst="rect">
                <a:avLst/>
              </a:prstGeom>
              <a:blipFill>
                <a:blip r:embed="rId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33C66D31-40F0-4745-8BAC-ADFDC315C003}"/>
                  </a:ext>
                </a:extLst>
              </p:cNvPr>
              <p:cNvSpPr txBox="1"/>
              <p:nvPr/>
            </p:nvSpPr>
            <p:spPr>
              <a:xfrm>
                <a:off x="516737" y="58264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33C66D31-40F0-4745-8BAC-ADFDC315C003}"/>
                  </a:ext>
                </a:extLst>
              </p:cNvPr>
              <p:cNvSpPr txBox="1">
                <a:spLocks noRot="1" noChangeAspect="1" noMove="1" noResize="1" noEditPoints="1" noAdjustHandles="1" noChangeArrowheads="1" noChangeShapeType="1" noTextEdit="1"/>
              </p:cNvSpPr>
              <p:nvPr/>
            </p:nvSpPr>
            <p:spPr>
              <a:xfrm>
                <a:off x="516737" y="5826465"/>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6736509-240E-4E62-936B-B27BA461AAE3}"/>
                  </a:ext>
                </a:extLst>
              </p:cNvPr>
              <p:cNvSpPr txBox="1"/>
              <p:nvPr/>
            </p:nvSpPr>
            <p:spPr>
              <a:xfrm>
                <a:off x="3536038" y="504550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86736509-240E-4E62-936B-B27BA461AAE3}"/>
                  </a:ext>
                </a:extLst>
              </p:cNvPr>
              <p:cNvSpPr txBox="1">
                <a:spLocks noRot="1" noChangeAspect="1" noMove="1" noResize="1" noEditPoints="1" noAdjustHandles="1" noChangeArrowheads="1" noChangeShapeType="1" noTextEdit="1"/>
              </p:cNvSpPr>
              <p:nvPr/>
            </p:nvSpPr>
            <p:spPr>
              <a:xfrm>
                <a:off x="3536038" y="5045504"/>
                <a:ext cx="667154" cy="338554"/>
              </a:xfrm>
              <a:prstGeom prst="rect">
                <a:avLst/>
              </a:prstGeom>
              <a:blipFill>
                <a:blip r:embed="rId4"/>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D39876E-27F8-407A-A8A1-C15A9497962D}"/>
                  </a:ext>
                </a:extLst>
              </p:cNvPr>
              <p:cNvSpPr txBox="1"/>
              <p:nvPr/>
            </p:nvSpPr>
            <p:spPr>
              <a:xfrm>
                <a:off x="3724427" y="588165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CD39876E-27F8-407A-A8A1-C15A9497962D}"/>
                  </a:ext>
                </a:extLst>
              </p:cNvPr>
              <p:cNvSpPr txBox="1">
                <a:spLocks noRot="1" noChangeAspect="1" noMove="1" noResize="1" noEditPoints="1" noAdjustHandles="1" noChangeArrowheads="1" noChangeShapeType="1" noTextEdit="1"/>
              </p:cNvSpPr>
              <p:nvPr/>
            </p:nvSpPr>
            <p:spPr>
              <a:xfrm>
                <a:off x="3724427" y="5881654"/>
                <a:ext cx="667154"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EB6D604-CCD9-40A7-93F0-03B5AC6627A1}"/>
                  </a:ext>
                </a:extLst>
              </p:cNvPr>
              <p:cNvSpPr txBox="1"/>
              <p:nvPr/>
            </p:nvSpPr>
            <p:spPr>
              <a:xfrm>
                <a:off x="6271391" y="518387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EEB6D604-CCD9-40A7-93F0-03B5AC6627A1}"/>
                  </a:ext>
                </a:extLst>
              </p:cNvPr>
              <p:cNvSpPr txBox="1">
                <a:spLocks noRot="1" noChangeAspect="1" noMove="1" noResize="1" noEditPoints="1" noAdjustHandles="1" noChangeArrowheads="1" noChangeShapeType="1" noTextEdit="1"/>
              </p:cNvSpPr>
              <p:nvPr/>
            </p:nvSpPr>
            <p:spPr>
              <a:xfrm>
                <a:off x="6271391" y="5183871"/>
                <a:ext cx="667154"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862D5F37-409C-4E89-BE98-527363AC2C31}"/>
                  </a:ext>
                </a:extLst>
              </p:cNvPr>
              <p:cNvSpPr txBox="1"/>
              <p:nvPr/>
            </p:nvSpPr>
            <p:spPr>
              <a:xfrm>
                <a:off x="6271391" y="28826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9" name="テキスト ボックス 58">
                <a:extLst>
                  <a:ext uri="{FF2B5EF4-FFF2-40B4-BE49-F238E27FC236}">
                    <a16:creationId xmlns:a16="http://schemas.microsoft.com/office/drawing/2014/main" id="{862D5F37-409C-4E89-BE98-527363AC2C31}"/>
                  </a:ext>
                </a:extLst>
              </p:cNvPr>
              <p:cNvSpPr txBox="1">
                <a:spLocks noRot="1" noChangeAspect="1" noMove="1" noResize="1" noEditPoints="1" noAdjustHandles="1" noChangeArrowheads="1" noChangeShapeType="1" noTextEdit="1"/>
              </p:cNvSpPr>
              <p:nvPr/>
            </p:nvSpPr>
            <p:spPr>
              <a:xfrm>
                <a:off x="6271391" y="2882665"/>
                <a:ext cx="667154"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B5FC8C1-567F-4671-835C-E3B81286ECC3}"/>
                  </a:ext>
                </a:extLst>
              </p:cNvPr>
              <p:cNvSpPr txBox="1"/>
              <p:nvPr/>
            </p:nvSpPr>
            <p:spPr>
              <a:xfrm>
                <a:off x="6271391" y="403944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0" name="テキスト ボックス 59">
                <a:extLst>
                  <a:ext uri="{FF2B5EF4-FFF2-40B4-BE49-F238E27FC236}">
                    <a16:creationId xmlns:a16="http://schemas.microsoft.com/office/drawing/2014/main" id="{FB5FC8C1-567F-4671-835C-E3B81286ECC3}"/>
                  </a:ext>
                </a:extLst>
              </p:cNvPr>
              <p:cNvSpPr txBox="1">
                <a:spLocks noRot="1" noChangeAspect="1" noMove="1" noResize="1" noEditPoints="1" noAdjustHandles="1" noChangeArrowheads="1" noChangeShapeType="1" noTextEdit="1"/>
              </p:cNvSpPr>
              <p:nvPr/>
            </p:nvSpPr>
            <p:spPr>
              <a:xfrm>
                <a:off x="6271391" y="4039441"/>
                <a:ext cx="667154" cy="338554"/>
              </a:xfrm>
              <a:prstGeom prst="rect">
                <a:avLst/>
              </a:prstGeom>
              <a:blipFill>
                <a:blip r:embed="rId8"/>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B65B922-8C57-47BC-8AE1-99DB002773C2}"/>
                  </a:ext>
                </a:extLst>
              </p:cNvPr>
              <p:cNvSpPr txBox="1"/>
              <p:nvPr/>
            </p:nvSpPr>
            <p:spPr>
              <a:xfrm>
                <a:off x="222515" y="3489419"/>
                <a:ext cx="292877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SG" altLang="ja-JP" sz="1400" i="1" dirty="0">
                          <a:latin typeface="Cambria Math" panose="02040503050406030204" pitchFamily="18" charset="0"/>
                        </a:rPr>
                        <m:t>𝐶𝑜𝑠𝑡</m:t>
                      </m:r>
                      <m:r>
                        <a:rPr kumimoji="1" lang="en-SG" altLang="ja-JP" sz="1400" i="1" dirty="0">
                          <a:latin typeface="Cambria Math" panose="02040503050406030204" pitchFamily="18" charset="0"/>
                        </a:rPr>
                        <m:t> = </m:t>
                      </m:r>
                      <m:r>
                        <a:rPr kumimoji="1" lang="en-SG" altLang="ja-JP" sz="1400" i="1" dirty="0">
                          <a:latin typeface="Cambria Math" panose="02040503050406030204" pitchFamily="18" charset="0"/>
                        </a:rPr>
                        <m:t>𝑓</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𝑜𝑝𝑒𝑟𝑎𝑡𝑖𝑜𝑛</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𝑎𝑚𝑜𝑢𝑛𝑡</m:t>
                      </m:r>
                      <m:r>
                        <a:rPr kumimoji="1" lang="en-SG" altLang="ja-JP" sz="1400" i="1" dirty="0">
                          <a:latin typeface="Cambria Math" panose="02040503050406030204" pitchFamily="18" charset="0"/>
                        </a:rPr>
                        <m:t>)</m:t>
                      </m:r>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8B65B922-8C57-47BC-8AE1-99DB002773C2}"/>
                  </a:ext>
                </a:extLst>
              </p:cNvPr>
              <p:cNvSpPr txBox="1">
                <a:spLocks noRot="1" noChangeAspect="1" noMove="1" noResize="1" noEditPoints="1" noAdjustHandles="1" noChangeArrowheads="1" noChangeShapeType="1" noTextEdit="1"/>
              </p:cNvSpPr>
              <p:nvPr/>
            </p:nvSpPr>
            <p:spPr>
              <a:xfrm>
                <a:off x="222515" y="3489419"/>
                <a:ext cx="2928772" cy="307777"/>
              </a:xfrm>
              <a:prstGeom prst="rect">
                <a:avLst/>
              </a:prstGeom>
              <a:blipFill>
                <a:blip r:embed="rId9"/>
                <a:stretch>
                  <a:fillRect b="-7843"/>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DA399358-37EF-4C33-B80F-465DD4D77545}"/>
              </a:ext>
            </a:extLst>
          </p:cNvPr>
          <p:cNvSpPr txBox="1"/>
          <p:nvPr/>
        </p:nvSpPr>
        <p:spPr>
          <a:xfrm>
            <a:off x="2721966" y="3109444"/>
            <a:ext cx="3339230" cy="338554"/>
          </a:xfrm>
          <a:prstGeom prst="rect">
            <a:avLst/>
          </a:prstGeom>
          <a:noFill/>
        </p:spPr>
        <p:txBody>
          <a:bodyPr wrap="square" rtlCol="0">
            <a:spAutoFit/>
          </a:bodyPr>
          <a:lstStyle/>
          <a:p>
            <a:r>
              <a:rPr kumimoji="1" lang="en-US" altLang="ja-JP" sz="1600" dirty="0"/>
              <a:t>: Comply with the water quality.</a:t>
            </a:r>
            <a:endParaRPr kumimoji="1" lang="ja-JP" altLang="en-US" sz="1600" dirty="0"/>
          </a:p>
        </p:txBody>
      </p:sp>
      <p:sp>
        <p:nvSpPr>
          <p:cNvPr id="63" name="テキスト ボックス 62">
            <a:extLst>
              <a:ext uri="{FF2B5EF4-FFF2-40B4-BE49-F238E27FC236}">
                <a16:creationId xmlns:a16="http://schemas.microsoft.com/office/drawing/2014/main" id="{723B4A85-62B8-4A79-87A2-59085880DAA0}"/>
              </a:ext>
            </a:extLst>
          </p:cNvPr>
          <p:cNvSpPr txBox="1"/>
          <p:nvPr/>
        </p:nvSpPr>
        <p:spPr>
          <a:xfrm>
            <a:off x="2958775" y="3497848"/>
            <a:ext cx="2505902" cy="338554"/>
          </a:xfrm>
          <a:prstGeom prst="rect">
            <a:avLst/>
          </a:prstGeom>
          <a:noFill/>
        </p:spPr>
        <p:txBody>
          <a:bodyPr wrap="square" rtlCol="0">
            <a:spAutoFit/>
          </a:bodyPr>
          <a:lstStyle/>
          <a:p>
            <a:r>
              <a:rPr kumimoji="1" lang="en-US" altLang="ja-JP" sz="1600" dirty="0"/>
              <a:t>: Reduce operating costs</a:t>
            </a:r>
            <a:endParaRPr kumimoji="1" lang="ja-JP" altLang="en-US" sz="16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2F9083F-675D-4048-B03B-3DB54C9A2660}"/>
                  </a:ext>
                </a:extLst>
              </p:cNvPr>
              <p:cNvSpPr txBox="1"/>
              <p:nvPr/>
            </p:nvSpPr>
            <p:spPr>
              <a:xfrm>
                <a:off x="-58330" y="4592716"/>
                <a:ext cx="16756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4" name="テキスト ボックス 63">
                <a:extLst>
                  <a:ext uri="{FF2B5EF4-FFF2-40B4-BE49-F238E27FC236}">
                    <a16:creationId xmlns:a16="http://schemas.microsoft.com/office/drawing/2014/main" id="{52F9083F-675D-4048-B03B-3DB54C9A2660}"/>
                  </a:ext>
                </a:extLst>
              </p:cNvPr>
              <p:cNvSpPr txBox="1">
                <a:spLocks noRot="1" noChangeAspect="1" noMove="1" noResize="1" noEditPoints="1" noAdjustHandles="1" noChangeArrowheads="1" noChangeShapeType="1" noTextEdit="1"/>
              </p:cNvSpPr>
              <p:nvPr/>
            </p:nvSpPr>
            <p:spPr>
              <a:xfrm>
                <a:off x="-58330" y="4592716"/>
                <a:ext cx="1675628" cy="338554"/>
              </a:xfrm>
              <a:prstGeom prst="rect">
                <a:avLst/>
              </a:prstGeom>
              <a:blipFill>
                <a:blip r:embed="rId10"/>
                <a:stretch>
                  <a:fillRect b="-10714"/>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BA2E46FE-CDEA-42EF-8C78-BEE30F641D9E}"/>
              </a:ext>
            </a:extLst>
          </p:cNvPr>
          <p:cNvSpPr txBox="1"/>
          <p:nvPr/>
        </p:nvSpPr>
        <p:spPr>
          <a:xfrm>
            <a:off x="2767614" y="4427116"/>
            <a:ext cx="2987866" cy="584775"/>
          </a:xfrm>
          <a:prstGeom prst="rect">
            <a:avLst/>
          </a:prstGeom>
          <a:noFill/>
        </p:spPr>
        <p:txBody>
          <a:bodyPr wrap="square" rtlCol="0">
            <a:spAutoFit/>
          </a:bodyPr>
          <a:lstStyle/>
          <a:p>
            <a:r>
              <a:rPr kumimoji="1" lang="en-US" altLang="ja-JP" sz="1600" dirty="0"/>
              <a:t>: Each parameters should comply with the characteristic</a:t>
            </a:r>
            <a:endParaRPr kumimoji="1" lang="ja-JP" altLang="en-US" sz="1600" dirty="0"/>
          </a:p>
        </p:txBody>
      </p:sp>
      <p:sp>
        <p:nvSpPr>
          <p:cNvPr id="66" name="吹き出し: 角を丸めた四角形 65">
            <a:extLst>
              <a:ext uri="{FF2B5EF4-FFF2-40B4-BE49-F238E27FC236}">
                <a16:creationId xmlns:a16="http://schemas.microsoft.com/office/drawing/2014/main" id="{DC5AFAAD-76E6-4432-839D-037AC4FBD9BA}"/>
              </a:ext>
            </a:extLst>
          </p:cNvPr>
          <p:cNvSpPr/>
          <p:nvPr/>
        </p:nvSpPr>
        <p:spPr>
          <a:xfrm>
            <a:off x="4590258" y="5305359"/>
            <a:ext cx="1429757" cy="590783"/>
          </a:xfrm>
          <a:prstGeom prst="wedgeRoundRectCallout">
            <a:avLst>
              <a:gd name="adj1" fmla="val -38005"/>
              <a:gd name="adj2" fmla="val -81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SG" altLang="ja-JP" sz="1600" dirty="0">
                <a:solidFill>
                  <a:schemeClr val="tx1"/>
                </a:solidFill>
              </a:rPr>
              <a:t>Data-driven highlighted</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9931BB36-7E2D-44E7-B2AD-7F57013A70A9}"/>
              </a:ext>
            </a:extLst>
          </p:cNvPr>
          <p:cNvCxnSpPr/>
          <p:nvPr/>
        </p:nvCxnSpPr>
        <p:spPr>
          <a:xfrm>
            <a:off x="8946240" y="5573732"/>
            <a:ext cx="0" cy="251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タイトル 4">
            <a:extLst>
              <a:ext uri="{FF2B5EF4-FFF2-40B4-BE49-F238E27FC236}">
                <a16:creationId xmlns:a16="http://schemas.microsoft.com/office/drawing/2014/main" id="{5DC5B915-8C38-BECF-9BDB-D110030AD9CC}"/>
              </a:ext>
            </a:extLst>
          </p:cNvPr>
          <p:cNvSpPr>
            <a:spLocks noGrp="1"/>
          </p:cNvSpPr>
          <p:nvPr>
            <p:ph type="title"/>
          </p:nvPr>
        </p:nvSpPr>
        <p:spPr>
          <a:xfrm>
            <a:off x="517055" y="246141"/>
            <a:ext cx="11400125" cy="518094"/>
          </a:xfrm>
        </p:spPr>
        <p:txBody>
          <a:bodyPr/>
          <a:lstStyle/>
          <a:p>
            <a:r>
              <a:rPr lang="en-US" dirty="0"/>
              <a:t>Analysis stance</a:t>
            </a:r>
          </a:p>
        </p:txBody>
      </p:sp>
      <p:sp>
        <p:nvSpPr>
          <p:cNvPr id="28" name="テキスト ボックス 27">
            <a:extLst>
              <a:ext uri="{FF2B5EF4-FFF2-40B4-BE49-F238E27FC236}">
                <a16:creationId xmlns:a16="http://schemas.microsoft.com/office/drawing/2014/main" id="{5542B61A-BB8A-EBBA-6DA2-8B8E665EF216}"/>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29" name="テキスト ボックス 28">
            <a:extLst>
              <a:ext uri="{FF2B5EF4-FFF2-40B4-BE49-F238E27FC236}">
                <a16:creationId xmlns:a16="http://schemas.microsoft.com/office/drawing/2014/main" id="{3EBA6C2B-B563-065E-3961-E9B28D671288}"/>
              </a:ext>
            </a:extLst>
          </p:cNvPr>
          <p:cNvSpPr txBox="1"/>
          <p:nvPr/>
        </p:nvSpPr>
        <p:spPr>
          <a:xfrm>
            <a:off x="7312656" y="4028122"/>
            <a:ext cx="806666" cy="338554"/>
          </a:xfrm>
          <a:prstGeom prst="rect">
            <a:avLst/>
          </a:prstGeom>
          <a:noFill/>
        </p:spPr>
        <p:txBody>
          <a:bodyPr wrap="square" rtlCol="0">
            <a:spAutoFit/>
          </a:bodyPr>
          <a:lstStyle/>
          <a:p>
            <a:pPr algn="ctr"/>
            <a:r>
              <a:rPr kumimoji="1" lang="en-SG" altLang="ja-JP" sz="1600" dirty="0"/>
              <a:t>Cost</a:t>
            </a:r>
            <a:endParaRPr kumimoji="1" lang="ja-JP" altLang="en-US" sz="1600" dirty="0"/>
          </a:p>
        </p:txBody>
      </p:sp>
    </p:spTree>
    <p:extLst>
      <p:ext uri="{BB962C8B-B14F-4D97-AF65-F5344CB8AC3E}">
        <p14:creationId xmlns:p14="http://schemas.microsoft.com/office/powerpoint/2010/main" val="2841046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en-US" dirty="0"/>
              <a:t>Difference per Objective  </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en-US" altLang="ja-JP" sz="3200" dirty="0"/>
              <a:t> Step up from (small, easy) to (large, difficult).</a:t>
            </a:r>
          </a:p>
        </p:txBody>
      </p:sp>
      <p:sp>
        <p:nvSpPr>
          <p:cNvPr id="10" name="テキスト ボックス 9">
            <a:extLst>
              <a:ext uri="{FF2B5EF4-FFF2-40B4-BE49-F238E27FC236}">
                <a16:creationId xmlns:a16="http://schemas.microsoft.com/office/drawing/2014/main" id="{5B142B32-9EF6-40B9-87A0-485F9743AEF9}"/>
              </a:ext>
            </a:extLst>
          </p:cNvPr>
          <p:cNvSpPr txBox="1"/>
          <p:nvPr/>
        </p:nvSpPr>
        <p:spPr>
          <a:xfrm>
            <a:off x="50670" y="3082071"/>
            <a:ext cx="2210338" cy="369332"/>
          </a:xfrm>
          <a:prstGeom prst="rect">
            <a:avLst/>
          </a:prstGeom>
          <a:noFill/>
        </p:spPr>
        <p:txBody>
          <a:bodyPr wrap="square" rtlCol="0">
            <a:spAutoFit/>
          </a:bodyPr>
          <a:lstStyle/>
          <a:p>
            <a:r>
              <a:rPr kumimoji="1" lang="en-SG" altLang="ja-JP" dirty="0"/>
              <a:t>Optimization effect</a:t>
            </a:r>
            <a:endParaRPr kumimoji="1" lang="ja-JP" altLang="en-US" dirty="0"/>
          </a:p>
        </p:txBody>
      </p:sp>
      <p:sp>
        <p:nvSpPr>
          <p:cNvPr id="11" name="テキスト ボックス 10">
            <a:extLst>
              <a:ext uri="{FF2B5EF4-FFF2-40B4-BE49-F238E27FC236}">
                <a16:creationId xmlns:a16="http://schemas.microsoft.com/office/drawing/2014/main" id="{DA42424A-A709-4904-A276-ABEDF530B57F}"/>
              </a:ext>
            </a:extLst>
          </p:cNvPr>
          <p:cNvSpPr txBox="1"/>
          <p:nvPr/>
        </p:nvSpPr>
        <p:spPr>
          <a:xfrm>
            <a:off x="2821116" y="2999965"/>
            <a:ext cx="1495425" cy="646331"/>
          </a:xfrm>
          <a:prstGeom prst="rect">
            <a:avLst/>
          </a:prstGeom>
          <a:noFill/>
        </p:spPr>
        <p:txBody>
          <a:bodyPr wrap="square" rtlCol="0">
            <a:spAutoFit/>
          </a:bodyPr>
          <a:lstStyle/>
          <a:p>
            <a:pPr algn="ctr"/>
            <a:r>
              <a:rPr kumimoji="1" lang="en-SG" altLang="ja-JP" dirty="0"/>
              <a:t>Small
</a:t>
            </a:r>
            <a:endParaRPr kumimoji="1" lang="ja-JP" altLang="en-US" dirty="0"/>
          </a:p>
        </p:txBody>
      </p:sp>
      <p:sp>
        <p:nvSpPr>
          <p:cNvPr id="12" name="テキスト ボックス 11">
            <a:extLst>
              <a:ext uri="{FF2B5EF4-FFF2-40B4-BE49-F238E27FC236}">
                <a16:creationId xmlns:a16="http://schemas.microsoft.com/office/drawing/2014/main" id="{9404F69A-39E2-4662-8082-B5128082BB72}"/>
              </a:ext>
            </a:extLst>
          </p:cNvPr>
          <p:cNvSpPr txBox="1"/>
          <p:nvPr/>
        </p:nvSpPr>
        <p:spPr>
          <a:xfrm>
            <a:off x="6203349" y="2961434"/>
            <a:ext cx="1495425"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13" name="テキスト ボックス 12">
            <a:extLst>
              <a:ext uri="{FF2B5EF4-FFF2-40B4-BE49-F238E27FC236}">
                <a16:creationId xmlns:a16="http://schemas.microsoft.com/office/drawing/2014/main" id="{38DEC25B-86DE-4265-961E-9F4B1CA110F9}"/>
              </a:ext>
            </a:extLst>
          </p:cNvPr>
          <p:cNvSpPr txBox="1"/>
          <p:nvPr/>
        </p:nvSpPr>
        <p:spPr>
          <a:xfrm>
            <a:off x="9543684" y="2968247"/>
            <a:ext cx="1495425" cy="369332"/>
          </a:xfrm>
          <a:prstGeom prst="rect">
            <a:avLst/>
          </a:prstGeom>
          <a:noFill/>
        </p:spPr>
        <p:txBody>
          <a:bodyPr wrap="square" rtlCol="0">
            <a:spAutoFit/>
          </a:bodyPr>
          <a:lstStyle/>
          <a:p>
            <a:pPr algn="ctr"/>
            <a:r>
              <a:rPr kumimoji="1" lang="en-SG" altLang="ja-JP" dirty="0"/>
              <a:t>Large</a:t>
            </a:r>
            <a:endParaRPr kumimoji="1" lang="ja-JP" altLang="en-US" dirty="0"/>
          </a:p>
        </p:txBody>
      </p:sp>
      <p:sp>
        <p:nvSpPr>
          <p:cNvPr id="14" name="テキスト ボックス 13">
            <a:extLst>
              <a:ext uri="{FF2B5EF4-FFF2-40B4-BE49-F238E27FC236}">
                <a16:creationId xmlns:a16="http://schemas.microsoft.com/office/drawing/2014/main" id="{24B2F2C5-13FE-4E19-B93F-7281C43A0BF3}"/>
              </a:ext>
            </a:extLst>
          </p:cNvPr>
          <p:cNvSpPr txBox="1"/>
          <p:nvPr/>
        </p:nvSpPr>
        <p:spPr>
          <a:xfrm>
            <a:off x="61876" y="3554758"/>
            <a:ext cx="2249733" cy="369332"/>
          </a:xfrm>
          <a:prstGeom prst="rect">
            <a:avLst/>
          </a:prstGeom>
          <a:noFill/>
        </p:spPr>
        <p:txBody>
          <a:bodyPr wrap="square" rtlCol="0">
            <a:spAutoFit/>
          </a:bodyPr>
          <a:lstStyle/>
          <a:p>
            <a:r>
              <a:rPr kumimoji="1" lang="en-SG" altLang="ja-JP" dirty="0"/>
              <a:t>Optimization period</a:t>
            </a:r>
            <a:endParaRPr kumimoji="1" lang="ja-JP" altLang="en-US" dirty="0"/>
          </a:p>
        </p:txBody>
      </p:sp>
      <p:sp>
        <p:nvSpPr>
          <p:cNvPr id="15" name="テキスト ボックス 14">
            <a:extLst>
              <a:ext uri="{FF2B5EF4-FFF2-40B4-BE49-F238E27FC236}">
                <a16:creationId xmlns:a16="http://schemas.microsoft.com/office/drawing/2014/main" id="{E18E54A5-7D90-4041-840D-24FEEA4B8A19}"/>
              </a:ext>
            </a:extLst>
          </p:cNvPr>
          <p:cNvSpPr txBox="1"/>
          <p:nvPr/>
        </p:nvSpPr>
        <p:spPr>
          <a:xfrm>
            <a:off x="1904999" y="3414121"/>
            <a:ext cx="3240002" cy="646331"/>
          </a:xfrm>
          <a:prstGeom prst="rect">
            <a:avLst/>
          </a:prstGeom>
          <a:noFill/>
        </p:spPr>
        <p:txBody>
          <a:bodyPr wrap="square" rtlCol="0">
            <a:spAutoFit/>
          </a:bodyPr>
          <a:lstStyle/>
          <a:p>
            <a:pPr algn="ctr"/>
            <a:r>
              <a:rPr kumimoji="1" lang="en-US" altLang="ja-JP" dirty="0"/>
              <a:t>Short-term </a:t>
            </a:r>
          </a:p>
          <a:p>
            <a:pPr algn="ctr"/>
            <a:r>
              <a:rPr kumimoji="1" lang="en-US" altLang="ja-JP" dirty="0"/>
              <a:t>(minutes to hours)</a:t>
            </a:r>
            <a:endParaRPr kumimoji="1" lang="ja-JP" altLang="en-US" sz="1600" dirty="0"/>
          </a:p>
        </p:txBody>
      </p:sp>
      <p:sp>
        <p:nvSpPr>
          <p:cNvPr id="16" name="テキスト ボックス 15">
            <a:extLst>
              <a:ext uri="{FF2B5EF4-FFF2-40B4-BE49-F238E27FC236}">
                <a16:creationId xmlns:a16="http://schemas.microsoft.com/office/drawing/2014/main" id="{87904BEC-323F-4C8D-A727-6C244CA9269E}"/>
              </a:ext>
            </a:extLst>
          </p:cNvPr>
          <p:cNvSpPr txBox="1"/>
          <p:nvPr/>
        </p:nvSpPr>
        <p:spPr>
          <a:xfrm>
            <a:off x="5436758" y="3368297"/>
            <a:ext cx="2970603" cy="646331"/>
          </a:xfrm>
          <a:prstGeom prst="rect">
            <a:avLst/>
          </a:prstGeom>
          <a:noFill/>
        </p:spPr>
        <p:txBody>
          <a:bodyPr wrap="square" rtlCol="0">
            <a:spAutoFit/>
          </a:bodyPr>
          <a:lstStyle/>
          <a:p>
            <a:pPr algn="ctr"/>
            <a:r>
              <a:rPr kumimoji="1" lang="en-US" altLang="ja-JP" dirty="0"/>
              <a:t>Mid-term </a:t>
            </a:r>
          </a:p>
          <a:p>
            <a:pPr algn="ctr"/>
            <a:r>
              <a:rPr kumimoji="1" lang="en-US" altLang="ja-JP" dirty="0"/>
              <a:t>(days to months)</a:t>
            </a:r>
            <a:endParaRPr kumimoji="1" lang="ja-JP" altLang="en-US" sz="1600" dirty="0"/>
          </a:p>
        </p:txBody>
      </p:sp>
      <p:sp>
        <p:nvSpPr>
          <p:cNvPr id="17" name="テキスト ボックス 16">
            <a:extLst>
              <a:ext uri="{FF2B5EF4-FFF2-40B4-BE49-F238E27FC236}">
                <a16:creationId xmlns:a16="http://schemas.microsoft.com/office/drawing/2014/main" id="{AFD64701-AC25-4394-A51B-BF0EF477D47A}"/>
              </a:ext>
            </a:extLst>
          </p:cNvPr>
          <p:cNvSpPr txBox="1"/>
          <p:nvPr/>
        </p:nvSpPr>
        <p:spPr>
          <a:xfrm>
            <a:off x="8765658" y="3404835"/>
            <a:ext cx="3106131" cy="646331"/>
          </a:xfrm>
          <a:prstGeom prst="rect">
            <a:avLst/>
          </a:prstGeom>
          <a:noFill/>
        </p:spPr>
        <p:txBody>
          <a:bodyPr wrap="square" rtlCol="0">
            <a:spAutoFit/>
          </a:bodyPr>
          <a:lstStyle/>
          <a:p>
            <a:pPr algn="ctr"/>
            <a:r>
              <a:rPr kumimoji="1" lang="en-US" altLang="ja-JP" dirty="0"/>
              <a:t>Long-term </a:t>
            </a:r>
          </a:p>
          <a:p>
            <a:pPr algn="ctr"/>
            <a:r>
              <a:rPr kumimoji="1" lang="en-US" altLang="ja-JP" dirty="0"/>
              <a:t>(months to years)</a:t>
            </a:r>
            <a:endParaRPr kumimoji="1" lang="ja-JP" altLang="en-US" dirty="0"/>
          </a:p>
        </p:txBody>
      </p:sp>
      <p:sp>
        <p:nvSpPr>
          <p:cNvPr id="18" name="テキスト ボックス 17">
            <a:extLst>
              <a:ext uri="{FF2B5EF4-FFF2-40B4-BE49-F238E27FC236}">
                <a16:creationId xmlns:a16="http://schemas.microsoft.com/office/drawing/2014/main" id="{1EC5222C-744E-4361-B352-A6F483927883}"/>
              </a:ext>
            </a:extLst>
          </p:cNvPr>
          <p:cNvSpPr txBox="1"/>
          <p:nvPr/>
        </p:nvSpPr>
        <p:spPr>
          <a:xfrm>
            <a:off x="123495" y="4275611"/>
            <a:ext cx="2131451" cy="369332"/>
          </a:xfrm>
          <a:prstGeom prst="rect">
            <a:avLst/>
          </a:prstGeom>
          <a:noFill/>
        </p:spPr>
        <p:txBody>
          <a:bodyPr wrap="square" rtlCol="0">
            <a:spAutoFit/>
          </a:bodyPr>
          <a:lstStyle/>
          <a:p>
            <a:r>
              <a:rPr kumimoji="1" lang="en-SG" altLang="ja-JP" dirty="0"/>
              <a:t>Model strategy</a:t>
            </a:r>
            <a:endParaRPr kumimoji="1" lang="ja-JP" altLang="en-US" dirty="0"/>
          </a:p>
        </p:txBody>
      </p:sp>
      <p:sp>
        <p:nvSpPr>
          <p:cNvPr id="19" name="テキスト ボックス 18">
            <a:extLst>
              <a:ext uri="{FF2B5EF4-FFF2-40B4-BE49-F238E27FC236}">
                <a16:creationId xmlns:a16="http://schemas.microsoft.com/office/drawing/2014/main" id="{4AD2F5F3-38D1-4754-A2B3-A9EBD1372353}"/>
              </a:ext>
            </a:extLst>
          </p:cNvPr>
          <p:cNvSpPr txBox="1"/>
          <p:nvPr/>
        </p:nvSpPr>
        <p:spPr>
          <a:xfrm>
            <a:off x="2364891" y="4302486"/>
            <a:ext cx="2970603" cy="646331"/>
          </a:xfrm>
          <a:prstGeom prst="rect">
            <a:avLst/>
          </a:prstGeom>
          <a:noFill/>
        </p:spPr>
        <p:txBody>
          <a:bodyPr wrap="square" rtlCol="0">
            <a:spAutoFit/>
          </a:bodyPr>
          <a:lstStyle/>
          <a:p>
            <a:pPr algn="ctr"/>
            <a:r>
              <a:rPr kumimoji="1" lang="en-SG" altLang="ja-JP" dirty="0"/>
              <a:t>Closer to statistical models
</a:t>
            </a:r>
            <a:endParaRPr kumimoji="1" lang="ja-JP" altLang="en-US" dirty="0"/>
          </a:p>
        </p:txBody>
      </p:sp>
      <p:sp>
        <p:nvSpPr>
          <p:cNvPr id="20" name="テキスト ボックス 19">
            <a:extLst>
              <a:ext uri="{FF2B5EF4-FFF2-40B4-BE49-F238E27FC236}">
                <a16:creationId xmlns:a16="http://schemas.microsoft.com/office/drawing/2014/main" id="{4341BBDC-17C8-422A-903F-1FED9CE6F01B}"/>
              </a:ext>
            </a:extLst>
          </p:cNvPr>
          <p:cNvSpPr txBox="1"/>
          <p:nvPr/>
        </p:nvSpPr>
        <p:spPr>
          <a:xfrm>
            <a:off x="5882347" y="4162182"/>
            <a:ext cx="2131451" cy="646331"/>
          </a:xfrm>
          <a:prstGeom prst="rect">
            <a:avLst/>
          </a:prstGeom>
          <a:noFill/>
        </p:spPr>
        <p:txBody>
          <a:bodyPr wrap="square" rtlCol="0">
            <a:spAutoFit/>
          </a:bodyPr>
          <a:lstStyle/>
          <a:p>
            <a:pPr algn="ctr"/>
            <a:r>
              <a:rPr kumimoji="1" lang="en-SG" altLang="ja-JP" dirty="0"/>
              <a:t>Statistical/ Physical Models</a:t>
            </a:r>
            <a:endParaRPr kumimoji="1" lang="ja-JP" altLang="en-US" dirty="0"/>
          </a:p>
        </p:txBody>
      </p:sp>
      <p:sp>
        <p:nvSpPr>
          <p:cNvPr id="21" name="テキスト ボックス 20">
            <a:extLst>
              <a:ext uri="{FF2B5EF4-FFF2-40B4-BE49-F238E27FC236}">
                <a16:creationId xmlns:a16="http://schemas.microsoft.com/office/drawing/2014/main" id="{8C62A49F-8CCD-4CD7-938F-B7FDBA817FD4}"/>
              </a:ext>
            </a:extLst>
          </p:cNvPr>
          <p:cNvSpPr txBox="1"/>
          <p:nvPr/>
        </p:nvSpPr>
        <p:spPr>
          <a:xfrm>
            <a:off x="8682548" y="4305939"/>
            <a:ext cx="3200392" cy="369332"/>
          </a:xfrm>
          <a:prstGeom prst="rect">
            <a:avLst/>
          </a:prstGeom>
          <a:noFill/>
        </p:spPr>
        <p:txBody>
          <a:bodyPr wrap="square" rtlCol="0">
            <a:spAutoFit/>
          </a:bodyPr>
          <a:lstStyle/>
          <a:p>
            <a:pPr algn="ctr"/>
            <a:r>
              <a:rPr kumimoji="1" lang="en-US" altLang="ja-JP" dirty="0"/>
              <a:t>Closer to the physical model</a:t>
            </a:r>
            <a:endParaRPr kumimoji="1" lang="ja-JP" altLang="en-US" dirty="0"/>
          </a:p>
        </p:txBody>
      </p:sp>
      <p:sp>
        <p:nvSpPr>
          <p:cNvPr id="22" name="テキスト ボックス 21">
            <a:extLst>
              <a:ext uri="{FF2B5EF4-FFF2-40B4-BE49-F238E27FC236}">
                <a16:creationId xmlns:a16="http://schemas.microsoft.com/office/drawing/2014/main" id="{CB985B73-A856-4A4E-9ED6-9C3BFA04E582}"/>
              </a:ext>
            </a:extLst>
          </p:cNvPr>
          <p:cNvSpPr txBox="1"/>
          <p:nvPr/>
        </p:nvSpPr>
        <p:spPr>
          <a:xfrm>
            <a:off x="130131" y="4954737"/>
            <a:ext cx="1495425" cy="369332"/>
          </a:xfrm>
          <a:prstGeom prst="rect">
            <a:avLst/>
          </a:prstGeom>
          <a:noFill/>
        </p:spPr>
        <p:txBody>
          <a:bodyPr wrap="square" rtlCol="0">
            <a:spAutoFit/>
          </a:bodyPr>
          <a:lstStyle/>
          <a:p>
            <a:r>
              <a:rPr kumimoji="1" lang="en-SG" altLang="ja-JP" dirty="0"/>
              <a:t>Difficulty</a:t>
            </a:r>
            <a:endParaRPr kumimoji="1" lang="ja-JP" altLang="en-US" dirty="0"/>
          </a:p>
        </p:txBody>
      </p:sp>
      <p:sp>
        <p:nvSpPr>
          <p:cNvPr id="23" name="テキスト ボックス 22">
            <a:extLst>
              <a:ext uri="{FF2B5EF4-FFF2-40B4-BE49-F238E27FC236}">
                <a16:creationId xmlns:a16="http://schemas.microsoft.com/office/drawing/2014/main" id="{8CD6E06F-AE0D-4F42-9099-7FA699F21BFE}"/>
              </a:ext>
            </a:extLst>
          </p:cNvPr>
          <p:cNvSpPr txBox="1"/>
          <p:nvPr/>
        </p:nvSpPr>
        <p:spPr>
          <a:xfrm>
            <a:off x="2712436" y="4928766"/>
            <a:ext cx="1712783" cy="369332"/>
          </a:xfrm>
          <a:prstGeom prst="rect">
            <a:avLst/>
          </a:prstGeom>
          <a:noFill/>
        </p:spPr>
        <p:txBody>
          <a:bodyPr wrap="square" rtlCol="0">
            <a:spAutoFit/>
          </a:bodyPr>
          <a:lstStyle/>
          <a:p>
            <a:pPr algn="ctr"/>
            <a:r>
              <a:rPr kumimoji="1" lang="en-SG" altLang="ja-JP" dirty="0"/>
              <a:t>Easy</a:t>
            </a:r>
            <a:endParaRPr kumimoji="1" lang="ja-JP" altLang="en-US" dirty="0"/>
          </a:p>
        </p:txBody>
      </p:sp>
      <p:sp>
        <p:nvSpPr>
          <p:cNvPr id="24" name="テキスト ボックス 23">
            <a:extLst>
              <a:ext uri="{FF2B5EF4-FFF2-40B4-BE49-F238E27FC236}">
                <a16:creationId xmlns:a16="http://schemas.microsoft.com/office/drawing/2014/main" id="{15C8738E-51A8-4CEE-B2F4-09344F8EB305}"/>
              </a:ext>
            </a:extLst>
          </p:cNvPr>
          <p:cNvSpPr txBox="1"/>
          <p:nvPr/>
        </p:nvSpPr>
        <p:spPr>
          <a:xfrm>
            <a:off x="5856335" y="4954737"/>
            <a:ext cx="2131451"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25" name="テキスト ボックス 24">
            <a:extLst>
              <a:ext uri="{FF2B5EF4-FFF2-40B4-BE49-F238E27FC236}">
                <a16:creationId xmlns:a16="http://schemas.microsoft.com/office/drawing/2014/main" id="{05679080-B76E-4C3E-9E99-C7DC48C0818D}"/>
              </a:ext>
            </a:extLst>
          </p:cNvPr>
          <p:cNvSpPr txBox="1"/>
          <p:nvPr/>
        </p:nvSpPr>
        <p:spPr>
          <a:xfrm>
            <a:off x="9252997" y="4941751"/>
            <a:ext cx="2131451" cy="369332"/>
          </a:xfrm>
          <a:prstGeom prst="rect">
            <a:avLst/>
          </a:prstGeom>
          <a:noFill/>
        </p:spPr>
        <p:txBody>
          <a:bodyPr wrap="square" rtlCol="0">
            <a:spAutoFit/>
          </a:bodyPr>
          <a:lstStyle/>
          <a:p>
            <a:pPr algn="ctr"/>
            <a:r>
              <a:rPr kumimoji="1" lang="en-SG" altLang="ja-JP" dirty="0"/>
              <a:t>Difficult</a:t>
            </a:r>
            <a:endParaRPr kumimoji="1" lang="ja-JP" altLang="en-US" dirty="0"/>
          </a:p>
        </p:txBody>
      </p:sp>
      <p:sp>
        <p:nvSpPr>
          <p:cNvPr id="27" name="矢印: 下カーブ 26">
            <a:extLst>
              <a:ext uri="{FF2B5EF4-FFF2-40B4-BE49-F238E27FC236}">
                <a16:creationId xmlns:a16="http://schemas.microsoft.com/office/drawing/2014/main" id="{3675EAA8-38B5-4264-97EE-C51214F37D51}"/>
              </a:ext>
            </a:extLst>
          </p:cNvPr>
          <p:cNvSpPr/>
          <p:nvPr/>
        </p:nvSpPr>
        <p:spPr>
          <a:xfrm rot="10800000" flipH="1">
            <a:off x="7782569" y="5481821"/>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D0DB0E7A-A0DF-4060-9B30-C287A6489499}"/>
              </a:ext>
            </a:extLst>
          </p:cNvPr>
          <p:cNvCxnSpPr>
            <a:cxnSpLocks/>
          </p:cNvCxnSpPr>
          <p:nvPr/>
        </p:nvCxnSpPr>
        <p:spPr>
          <a:xfrm flipH="1">
            <a:off x="123495" y="2964224"/>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C094A96-E810-4F2E-B3C7-D8FE57FD3514}"/>
              </a:ext>
            </a:extLst>
          </p:cNvPr>
          <p:cNvCxnSpPr>
            <a:cxnSpLocks/>
          </p:cNvCxnSpPr>
          <p:nvPr/>
        </p:nvCxnSpPr>
        <p:spPr>
          <a:xfrm flipH="1">
            <a:off x="123495" y="413523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AB1E83E-17BD-4BD4-8FFB-4C21E8692AF6}"/>
              </a:ext>
            </a:extLst>
          </p:cNvPr>
          <p:cNvCxnSpPr>
            <a:cxnSpLocks/>
          </p:cNvCxnSpPr>
          <p:nvPr/>
        </p:nvCxnSpPr>
        <p:spPr>
          <a:xfrm flipH="1">
            <a:off x="123495" y="5386239"/>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3262FE4-7D71-4FBE-B181-8A212EE0DA55}"/>
              </a:ext>
            </a:extLst>
          </p:cNvPr>
          <p:cNvSpPr/>
          <p:nvPr/>
        </p:nvSpPr>
        <p:spPr>
          <a:xfrm>
            <a:off x="190499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最終水質と供給量を考慮</a:t>
            </a:r>
            <a:endParaRPr kumimoji="1" lang="en-US" altLang="ja-JP" b="1" dirty="0">
              <a:solidFill>
                <a:schemeClr val="bg1"/>
              </a:solidFill>
            </a:endParaRPr>
          </a:p>
        </p:txBody>
      </p:sp>
      <p:sp>
        <p:nvSpPr>
          <p:cNvPr id="32" name="正方形/長方形 31">
            <a:extLst>
              <a:ext uri="{FF2B5EF4-FFF2-40B4-BE49-F238E27FC236}">
                <a16:creationId xmlns:a16="http://schemas.microsoft.com/office/drawing/2014/main" id="{568F60F7-72CC-41E9-AB1C-2852E86D7759}"/>
              </a:ext>
            </a:extLst>
          </p:cNvPr>
          <p:cNvSpPr/>
          <p:nvPr/>
        </p:nvSpPr>
        <p:spPr>
          <a:xfrm>
            <a:off x="527330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3" name="正方形/長方形 32">
            <a:extLst>
              <a:ext uri="{FF2B5EF4-FFF2-40B4-BE49-F238E27FC236}">
                <a16:creationId xmlns:a16="http://schemas.microsoft.com/office/drawing/2014/main" id="{64B6C56C-D833-43B1-BB21-EA47F44198E2}"/>
              </a:ext>
            </a:extLst>
          </p:cNvPr>
          <p:cNvSpPr/>
          <p:nvPr/>
        </p:nvSpPr>
        <p:spPr>
          <a:xfrm>
            <a:off x="8671397"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4" name="矢印: 下カーブ 33">
            <a:extLst>
              <a:ext uri="{FF2B5EF4-FFF2-40B4-BE49-F238E27FC236}">
                <a16:creationId xmlns:a16="http://schemas.microsoft.com/office/drawing/2014/main" id="{1F5CBCC8-5621-4E9F-87CF-004B0253ED80}"/>
              </a:ext>
            </a:extLst>
          </p:cNvPr>
          <p:cNvSpPr/>
          <p:nvPr/>
        </p:nvSpPr>
        <p:spPr>
          <a:xfrm rot="10800000" flipH="1">
            <a:off x="4199288" y="5486329"/>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8134F67D-D936-4D63-A550-28A94C6FFF03}"/>
              </a:ext>
            </a:extLst>
          </p:cNvPr>
          <p:cNvSpPr/>
          <p:nvPr/>
        </p:nvSpPr>
        <p:spPr>
          <a:xfrm>
            <a:off x="1904999" y="2119691"/>
            <a:ext cx="3240001" cy="65901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2">
                    <a:lumMod val="75000"/>
                  </a:schemeClr>
                </a:solidFill>
              </a:rPr>
              <a:t>(1) Consider water quality and flow rate in Post-RO</a:t>
            </a:r>
            <a:endParaRPr kumimoji="1" lang="en-US" altLang="ja-JP" b="1" dirty="0">
              <a:solidFill>
                <a:schemeClr val="accent2">
                  <a:lumMod val="75000"/>
                </a:schemeClr>
              </a:solidFill>
            </a:endParaRPr>
          </a:p>
        </p:txBody>
      </p:sp>
      <p:sp>
        <p:nvSpPr>
          <p:cNvPr id="36" name="正方形/長方形 35">
            <a:extLst>
              <a:ext uri="{FF2B5EF4-FFF2-40B4-BE49-F238E27FC236}">
                <a16:creationId xmlns:a16="http://schemas.microsoft.com/office/drawing/2014/main" id="{CE28CD56-0A17-41B3-B135-0A25450ABEB8}"/>
              </a:ext>
            </a:extLst>
          </p:cNvPr>
          <p:cNvSpPr/>
          <p:nvPr/>
        </p:nvSpPr>
        <p:spPr>
          <a:xfrm>
            <a:off x="5273309" y="2119691"/>
            <a:ext cx="3240001" cy="65901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3">
                    <a:lumMod val="75000"/>
                  </a:schemeClr>
                </a:solidFill>
              </a:rPr>
              <a:t>(2) Consider RO Clogging</a:t>
            </a:r>
            <a:endParaRPr kumimoji="1" lang="ja-JP" altLang="en-US" dirty="0">
              <a:solidFill>
                <a:schemeClr val="accent3">
                  <a:lumMod val="75000"/>
                </a:schemeClr>
              </a:solidFill>
            </a:endParaRPr>
          </a:p>
        </p:txBody>
      </p:sp>
      <p:sp>
        <p:nvSpPr>
          <p:cNvPr id="37" name="正方形/長方形 36">
            <a:extLst>
              <a:ext uri="{FF2B5EF4-FFF2-40B4-BE49-F238E27FC236}">
                <a16:creationId xmlns:a16="http://schemas.microsoft.com/office/drawing/2014/main" id="{12ED57AD-DB9E-435B-A412-267333C25EB0}"/>
              </a:ext>
            </a:extLst>
          </p:cNvPr>
          <p:cNvSpPr/>
          <p:nvPr/>
        </p:nvSpPr>
        <p:spPr>
          <a:xfrm>
            <a:off x="8671397" y="2119691"/>
            <a:ext cx="3240001" cy="659016"/>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4"/>
                </a:solidFill>
              </a:rPr>
              <a:t>(3) Consider RO Deterioration</a:t>
            </a:r>
            <a:endParaRPr kumimoji="1" lang="ja-JP" altLang="en-US" dirty="0">
              <a:solidFill>
                <a:schemeClr val="accent4"/>
              </a:solidFill>
            </a:endParaRPr>
          </a:p>
        </p:txBody>
      </p:sp>
      <p:sp>
        <p:nvSpPr>
          <p:cNvPr id="2" name="テキスト ボックス 1">
            <a:extLst>
              <a:ext uri="{FF2B5EF4-FFF2-40B4-BE49-F238E27FC236}">
                <a16:creationId xmlns:a16="http://schemas.microsoft.com/office/drawing/2014/main" id="{579CB073-57A1-2B7A-B170-F17F4C1D61B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3266085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3DE527A3-6BE4-4094-AA09-5DA04139DE5B}"/>
              </a:ext>
            </a:extLst>
          </p:cNvPr>
          <p:cNvGrpSpPr/>
          <p:nvPr/>
        </p:nvGrpSpPr>
        <p:grpSpPr>
          <a:xfrm>
            <a:off x="0" y="802307"/>
            <a:ext cx="12192000" cy="3005742"/>
            <a:chOff x="0" y="1012760"/>
            <a:chExt cx="12192000" cy="3005742"/>
          </a:xfrm>
        </p:grpSpPr>
        <p:pic>
          <p:nvPicPr>
            <p:cNvPr id="5" name="図 4" descr="グラフ, 散布図&#10;&#10;自動的に生成された説明">
              <a:extLst>
                <a:ext uri="{FF2B5EF4-FFF2-40B4-BE49-F238E27FC236}">
                  <a16:creationId xmlns:a16="http://schemas.microsoft.com/office/drawing/2014/main" id="{EBA4676F-CAB9-424E-B00D-4E5A03399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760"/>
              <a:ext cx="4112368" cy="3005742"/>
            </a:xfrm>
            <a:prstGeom prst="rect">
              <a:avLst/>
            </a:prstGeom>
          </p:spPr>
        </p:pic>
        <p:pic>
          <p:nvPicPr>
            <p:cNvPr id="7" name="図 6" descr="グラフ, 散布図&#10;&#10;自動的に生成された説明">
              <a:extLst>
                <a:ext uri="{FF2B5EF4-FFF2-40B4-BE49-F238E27FC236}">
                  <a16:creationId xmlns:a16="http://schemas.microsoft.com/office/drawing/2014/main" id="{4861CAE0-0729-499B-BDF1-EAD4A8F9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6" y="1012760"/>
              <a:ext cx="4112368" cy="3005742"/>
            </a:xfrm>
            <a:prstGeom prst="rect">
              <a:avLst/>
            </a:prstGeom>
          </p:spPr>
        </p:pic>
        <p:pic>
          <p:nvPicPr>
            <p:cNvPr id="9" name="図 8" descr="グラフ, 散布図&#10;&#10;自動的に生成された説明">
              <a:extLst>
                <a:ext uri="{FF2B5EF4-FFF2-40B4-BE49-F238E27FC236}">
                  <a16:creationId xmlns:a16="http://schemas.microsoft.com/office/drawing/2014/main" id="{C85BFB2C-98E4-4BC9-B09A-6A38148AF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632" y="1012760"/>
              <a:ext cx="4112368" cy="3005742"/>
            </a:xfrm>
            <a:prstGeom prst="rect">
              <a:avLst/>
            </a:prstGeom>
          </p:spPr>
        </p:pic>
        <p:sp>
          <p:nvSpPr>
            <p:cNvPr id="10" name="テキスト ボックス 9">
              <a:extLst>
                <a:ext uri="{FF2B5EF4-FFF2-40B4-BE49-F238E27FC236}">
                  <a16:creationId xmlns:a16="http://schemas.microsoft.com/office/drawing/2014/main" id="{E7BFE87A-36F3-480B-8EB9-1D03E325479F}"/>
                </a:ext>
              </a:extLst>
            </p:cNvPr>
            <p:cNvSpPr txBox="1"/>
            <p:nvPr/>
          </p:nvSpPr>
          <p:spPr>
            <a:xfrm flipV="1">
              <a:off x="25201"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1" name="テキスト ボックス 10">
              <a:extLst>
                <a:ext uri="{FF2B5EF4-FFF2-40B4-BE49-F238E27FC236}">
                  <a16:creationId xmlns:a16="http://schemas.microsoft.com/office/drawing/2014/main" id="{B1EFF8F8-8153-46FA-ABD2-65D81059B55C}"/>
                </a:ext>
              </a:extLst>
            </p:cNvPr>
            <p:cNvSpPr txBox="1"/>
            <p:nvPr/>
          </p:nvSpPr>
          <p:spPr>
            <a:xfrm flipV="1">
              <a:off x="4065017"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2" name="テキスト ボックス 11">
              <a:extLst>
                <a:ext uri="{FF2B5EF4-FFF2-40B4-BE49-F238E27FC236}">
                  <a16:creationId xmlns:a16="http://schemas.microsoft.com/office/drawing/2014/main" id="{6D1BCFCE-0D43-446F-B7FE-292C46F12744}"/>
                </a:ext>
              </a:extLst>
            </p:cNvPr>
            <p:cNvSpPr txBox="1"/>
            <p:nvPr/>
          </p:nvSpPr>
          <p:spPr>
            <a:xfrm flipV="1">
              <a:off x="8096593"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14" name="テキスト ボックス 13">
            <a:extLst>
              <a:ext uri="{FF2B5EF4-FFF2-40B4-BE49-F238E27FC236}">
                <a16:creationId xmlns:a16="http://schemas.microsoft.com/office/drawing/2014/main" id="{9B68A286-3567-4AD1-BC13-01B150DFE5D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5" name="タイトル 4">
            <a:extLst>
              <a:ext uri="{FF2B5EF4-FFF2-40B4-BE49-F238E27FC236}">
                <a16:creationId xmlns:a16="http://schemas.microsoft.com/office/drawing/2014/main" id="{CDCE0D7E-A66F-4F33-A414-091129E4617F}"/>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(Feed)</a:t>
            </a:r>
          </a:p>
        </p:txBody>
      </p:sp>
    </p:spTree>
    <p:extLst>
      <p:ext uri="{BB962C8B-B14F-4D97-AF65-F5344CB8AC3E}">
        <p14:creationId xmlns:p14="http://schemas.microsoft.com/office/powerpoint/2010/main" val="194395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33</a:t>
            </a:fld>
            <a:endParaRPr kumimoji="1" lang="ja-JP" altLang="en-US"/>
          </a:p>
        </p:txBody>
      </p:sp>
      <p:grpSp>
        <p:nvGrpSpPr>
          <p:cNvPr id="20" name="グループ化 19">
            <a:extLst>
              <a:ext uri="{FF2B5EF4-FFF2-40B4-BE49-F238E27FC236}">
                <a16:creationId xmlns:a16="http://schemas.microsoft.com/office/drawing/2014/main" id="{DC8AC5DD-1860-49B4-8731-FE4835F675BC}"/>
              </a:ext>
            </a:extLst>
          </p:cNvPr>
          <p:cNvGrpSpPr/>
          <p:nvPr/>
        </p:nvGrpSpPr>
        <p:grpSpPr>
          <a:xfrm>
            <a:off x="0" y="3853110"/>
            <a:ext cx="8151600" cy="3004890"/>
            <a:chOff x="0" y="984614"/>
            <a:chExt cx="8151600" cy="3004890"/>
          </a:xfrm>
        </p:grpSpPr>
        <p:pic>
          <p:nvPicPr>
            <p:cNvPr id="15" name="図 14" descr="グラフ, 散布図&#10;&#10;自動的に生成された説明">
              <a:extLst>
                <a:ext uri="{FF2B5EF4-FFF2-40B4-BE49-F238E27FC236}">
                  <a16:creationId xmlns:a16="http://schemas.microsoft.com/office/drawing/2014/main" id="{F5C221B1-A580-4B0A-821C-569A2D120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4614"/>
              <a:ext cx="4111200" cy="3004889"/>
            </a:xfrm>
            <a:prstGeom prst="rect">
              <a:avLst/>
            </a:prstGeom>
          </p:spPr>
        </p:pic>
        <p:pic>
          <p:nvPicPr>
            <p:cNvPr id="17" name="図 16" descr="グラフ, 散布図&#10;&#10;自動的に生成された説明">
              <a:extLst>
                <a:ext uri="{FF2B5EF4-FFF2-40B4-BE49-F238E27FC236}">
                  <a16:creationId xmlns:a16="http://schemas.microsoft.com/office/drawing/2014/main" id="{AB2179FF-E392-416B-BDAA-E9065DA70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984615"/>
              <a:ext cx="4111200" cy="3004889"/>
            </a:xfrm>
            <a:prstGeom prst="rect">
              <a:avLst/>
            </a:prstGeom>
          </p:spPr>
        </p:pic>
        <p:sp>
          <p:nvSpPr>
            <p:cNvPr id="18" name="テキスト ボックス 17">
              <a:extLst>
                <a:ext uri="{FF2B5EF4-FFF2-40B4-BE49-F238E27FC236}">
                  <a16:creationId xmlns:a16="http://schemas.microsoft.com/office/drawing/2014/main" id="{911FA75B-A0AF-4658-A90C-40BAC87FE623}"/>
                </a:ext>
              </a:extLst>
            </p:cNvPr>
            <p:cNvSpPr txBox="1"/>
            <p:nvPr/>
          </p:nvSpPr>
          <p:spPr>
            <a:xfrm flipV="1">
              <a:off x="25201"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9" name="テキスト ボックス 18">
              <a:extLst>
                <a:ext uri="{FF2B5EF4-FFF2-40B4-BE49-F238E27FC236}">
                  <a16:creationId xmlns:a16="http://schemas.microsoft.com/office/drawing/2014/main" id="{A0BA2EDA-6AA3-4DCC-ADFE-FF49290EAFE1}"/>
                </a:ext>
              </a:extLst>
            </p:cNvPr>
            <p:cNvSpPr txBox="1"/>
            <p:nvPr/>
          </p:nvSpPr>
          <p:spPr>
            <a:xfrm flipV="1">
              <a:off x="4065017"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grpSp>
        <p:nvGrpSpPr>
          <p:cNvPr id="10" name="グループ化 9">
            <a:extLst>
              <a:ext uri="{FF2B5EF4-FFF2-40B4-BE49-F238E27FC236}">
                <a16:creationId xmlns:a16="http://schemas.microsoft.com/office/drawing/2014/main" id="{F3EA491A-34BD-4E87-B0C1-DF44699FA85C}"/>
              </a:ext>
            </a:extLst>
          </p:cNvPr>
          <p:cNvGrpSpPr/>
          <p:nvPr/>
        </p:nvGrpSpPr>
        <p:grpSpPr>
          <a:xfrm>
            <a:off x="0" y="720743"/>
            <a:ext cx="12192000" cy="3053452"/>
            <a:chOff x="0" y="3804548"/>
            <a:chExt cx="12192000" cy="3053452"/>
          </a:xfrm>
        </p:grpSpPr>
        <p:pic>
          <p:nvPicPr>
            <p:cNvPr id="11" name="図 10">
              <a:extLst>
                <a:ext uri="{FF2B5EF4-FFF2-40B4-BE49-F238E27FC236}">
                  <a16:creationId xmlns:a16="http://schemas.microsoft.com/office/drawing/2014/main" id="{C0605AE4-E053-4F4F-9E9B-3CEACFA79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04548"/>
              <a:ext cx="4112368" cy="3053452"/>
            </a:xfrm>
            <a:prstGeom prst="rect">
              <a:avLst/>
            </a:prstGeom>
          </p:spPr>
        </p:pic>
        <p:pic>
          <p:nvPicPr>
            <p:cNvPr id="12" name="図 11">
              <a:extLst>
                <a:ext uri="{FF2B5EF4-FFF2-40B4-BE49-F238E27FC236}">
                  <a16:creationId xmlns:a16="http://schemas.microsoft.com/office/drawing/2014/main" id="{6D03C18A-686A-47B3-9D19-17FA710B9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816" y="3804548"/>
              <a:ext cx="4112368" cy="3053452"/>
            </a:xfrm>
            <a:prstGeom prst="rect">
              <a:avLst/>
            </a:prstGeom>
          </p:spPr>
        </p:pic>
        <p:pic>
          <p:nvPicPr>
            <p:cNvPr id="13" name="図 12">
              <a:extLst>
                <a:ext uri="{FF2B5EF4-FFF2-40B4-BE49-F238E27FC236}">
                  <a16:creationId xmlns:a16="http://schemas.microsoft.com/office/drawing/2014/main" id="{E0804D2D-86A6-4487-BFAB-0C5A3431ED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632" y="3804548"/>
              <a:ext cx="4112368" cy="3053452"/>
            </a:xfrm>
            <a:prstGeom prst="rect">
              <a:avLst/>
            </a:prstGeom>
          </p:spPr>
        </p:pic>
        <p:sp>
          <p:nvSpPr>
            <p:cNvPr id="14" name="テキスト ボックス 13">
              <a:extLst>
                <a:ext uri="{FF2B5EF4-FFF2-40B4-BE49-F238E27FC236}">
                  <a16:creationId xmlns:a16="http://schemas.microsoft.com/office/drawing/2014/main" id="{B70A6998-D36A-47FA-9A22-6115325B6D51}"/>
                </a:ext>
              </a:extLst>
            </p:cNvPr>
            <p:cNvSpPr txBox="1"/>
            <p:nvPr/>
          </p:nvSpPr>
          <p:spPr>
            <a:xfrm flipV="1">
              <a:off x="26928"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6" name="テキスト ボックス 15">
              <a:extLst>
                <a:ext uri="{FF2B5EF4-FFF2-40B4-BE49-F238E27FC236}">
                  <a16:creationId xmlns:a16="http://schemas.microsoft.com/office/drawing/2014/main" id="{BE50F41F-57B9-45CB-AC4C-403846EC35CD}"/>
                </a:ext>
              </a:extLst>
            </p:cNvPr>
            <p:cNvSpPr txBox="1"/>
            <p:nvPr/>
          </p:nvSpPr>
          <p:spPr>
            <a:xfrm flipV="1">
              <a:off x="4066744"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21" name="テキスト ボックス 20">
              <a:extLst>
                <a:ext uri="{FF2B5EF4-FFF2-40B4-BE49-F238E27FC236}">
                  <a16:creationId xmlns:a16="http://schemas.microsoft.com/office/drawing/2014/main" id="{0276C77F-55AA-4583-B424-29B30240A505}"/>
                </a:ext>
              </a:extLst>
            </p:cNvPr>
            <p:cNvSpPr txBox="1"/>
            <p:nvPr/>
          </p:nvSpPr>
          <p:spPr>
            <a:xfrm flipV="1">
              <a:off x="8098320"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22" name="テキスト ボックス 21">
            <a:extLst>
              <a:ext uri="{FF2B5EF4-FFF2-40B4-BE49-F238E27FC236}">
                <a16:creationId xmlns:a16="http://schemas.microsoft.com/office/drawing/2014/main" id="{9825FF41-6536-443F-80CD-6E7F9F3311F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3" name="タイトル 4">
            <a:extLst>
              <a:ext uri="{FF2B5EF4-FFF2-40B4-BE49-F238E27FC236}">
                <a16:creationId xmlns:a16="http://schemas.microsoft.com/office/drawing/2014/main" id="{9AF6BDAD-FA84-4D97-8850-C17F941BA41B}"/>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a:t>
            </a:r>
            <a:r>
              <a:rPr lang="en-US" altLang="ja-JP" dirty="0"/>
              <a:t>Permeate, 2</a:t>
            </a:r>
            <a:r>
              <a:rPr lang="en-US" altLang="ja-JP" baseline="30000" dirty="0"/>
              <a:t>nd</a:t>
            </a:r>
            <a:r>
              <a:rPr lang="en-US" altLang="ja-JP" dirty="0"/>
              <a:t> and 3</a:t>
            </a:r>
            <a:r>
              <a:rPr lang="en-US" altLang="ja-JP" baseline="30000" dirty="0"/>
              <a:t>rd</a:t>
            </a:r>
            <a:r>
              <a:rPr lang="en-US" altLang="ja-JP" dirty="0"/>
              <a:t> Stage </a:t>
            </a:r>
            <a:r>
              <a:rPr kumimoji="1" lang="en-US" altLang="ja-JP" dirty="0"/>
              <a:t>Concentrate</a:t>
            </a:r>
            <a:r>
              <a:rPr lang="en-US" dirty="0"/>
              <a:t>)</a:t>
            </a:r>
          </a:p>
        </p:txBody>
      </p:sp>
    </p:spTree>
    <p:extLst>
      <p:ext uri="{BB962C8B-B14F-4D97-AF65-F5344CB8AC3E}">
        <p14:creationId xmlns:p14="http://schemas.microsoft.com/office/powerpoint/2010/main" val="2557861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34</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F9B6C7CF-36A2-4CD4-8346-A58D6580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 y="749440"/>
            <a:ext cx="4111200" cy="3052589"/>
          </a:xfrm>
          <a:prstGeom prst="rect">
            <a:avLst/>
          </a:prstGeom>
        </p:spPr>
      </p:pic>
      <p:pic>
        <p:nvPicPr>
          <p:cNvPr id="12" name="図 11" descr="グラフ, 散布図&#10;&#10;自動的に生成された説明">
            <a:extLst>
              <a:ext uri="{FF2B5EF4-FFF2-40B4-BE49-F238E27FC236}">
                <a16:creationId xmlns:a16="http://schemas.microsoft.com/office/drawing/2014/main" id="{5F7F6D05-2636-47FE-A548-FABA77E34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749440"/>
            <a:ext cx="4111200" cy="3052589"/>
          </a:xfrm>
          <a:prstGeom prst="rect">
            <a:avLst/>
          </a:prstGeom>
        </p:spPr>
      </p:pic>
      <p:pic>
        <p:nvPicPr>
          <p:cNvPr id="14" name="図 13">
            <a:extLst>
              <a:ext uri="{FF2B5EF4-FFF2-40B4-BE49-F238E27FC236}">
                <a16:creationId xmlns:a16="http://schemas.microsoft.com/office/drawing/2014/main" id="{43F32968-5F6E-4AD7-AFEA-1B9C467A7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801" y="749440"/>
            <a:ext cx="4111200" cy="3052589"/>
          </a:xfrm>
          <a:prstGeom prst="rect">
            <a:avLst/>
          </a:prstGeom>
        </p:spPr>
      </p:pic>
      <p:sp>
        <p:nvSpPr>
          <p:cNvPr id="15" name="テキスト ボックス 14">
            <a:extLst>
              <a:ext uri="{FF2B5EF4-FFF2-40B4-BE49-F238E27FC236}">
                <a16:creationId xmlns:a16="http://schemas.microsoft.com/office/drawing/2014/main" id="{D6404535-759B-4476-B428-B65000B13E6C}"/>
              </a:ext>
            </a:extLst>
          </p:cNvPr>
          <p:cNvSpPr txBox="1"/>
          <p:nvPr/>
        </p:nvSpPr>
        <p:spPr>
          <a:xfrm flipV="1">
            <a:off x="4076685" y="962686"/>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F5C2ECA8-83C4-42A4-BC23-C093FE2A0382}"/>
              </a:ext>
            </a:extLst>
          </p:cNvPr>
          <p:cNvSpPr txBox="1"/>
          <p:nvPr/>
        </p:nvSpPr>
        <p:spPr>
          <a:xfrm flipV="1">
            <a:off x="8102572" y="962685"/>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grpSp>
        <p:nvGrpSpPr>
          <p:cNvPr id="19" name="グループ化 18">
            <a:extLst>
              <a:ext uri="{FF2B5EF4-FFF2-40B4-BE49-F238E27FC236}">
                <a16:creationId xmlns:a16="http://schemas.microsoft.com/office/drawing/2014/main" id="{D33D1F3F-47CE-4E6D-BDD4-B74F9B5659B9}"/>
              </a:ext>
            </a:extLst>
          </p:cNvPr>
          <p:cNvGrpSpPr/>
          <p:nvPr/>
        </p:nvGrpSpPr>
        <p:grpSpPr>
          <a:xfrm>
            <a:off x="36284" y="962685"/>
            <a:ext cx="161583" cy="1973297"/>
            <a:chOff x="36284" y="962685"/>
            <a:chExt cx="161583" cy="1973297"/>
          </a:xfrm>
        </p:grpSpPr>
        <p:sp>
          <p:nvSpPr>
            <p:cNvPr id="17" name="テキスト ボックス 16">
              <a:extLst>
                <a:ext uri="{FF2B5EF4-FFF2-40B4-BE49-F238E27FC236}">
                  <a16:creationId xmlns:a16="http://schemas.microsoft.com/office/drawing/2014/main" id="{4A228317-CB09-47AE-B040-4FF7508627A9}"/>
                </a:ext>
              </a:extLst>
            </p:cNvPr>
            <p:cNvSpPr txBox="1"/>
            <p:nvPr/>
          </p:nvSpPr>
          <p:spPr>
            <a:xfrm flipV="1">
              <a:off x="36284" y="962685"/>
              <a:ext cx="161583" cy="1973297"/>
            </a:xfrm>
            <a:prstGeom prst="rect">
              <a:avLst/>
            </a:prstGeom>
            <a:solidFill>
              <a:schemeClr val="bg1"/>
            </a:solidFill>
          </p:spPr>
          <p:txBody>
            <a:bodyPr vert="eaVert" wrap="none" lIns="0" tIns="0" rIns="0" bIns="0" rtlCol="0">
              <a:spAutoFit/>
            </a:bodyPr>
            <a:lstStyle/>
            <a:p>
              <a:r>
                <a:rPr kumimoji="1" lang="en-US" altLang="ja-JP" sz="1000" dirty="0"/>
                <a:t>RO Stage    Feed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8" name="テキスト ボックス 17">
              <a:extLst>
                <a:ext uri="{FF2B5EF4-FFF2-40B4-BE49-F238E27FC236}">
                  <a16:creationId xmlns:a16="http://schemas.microsoft.com/office/drawing/2014/main" id="{F7F0EE4E-5F9E-4A26-AECF-889B094B37BC}"/>
                </a:ext>
              </a:extLst>
            </p:cNvPr>
            <p:cNvSpPr txBox="1"/>
            <p:nvPr/>
          </p:nvSpPr>
          <p:spPr>
            <a:xfrm rot="16200000">
              <a:off x="77962" y="2245081"/>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sp>
        <p:nvSpPr>
          <p:cNvPr id="13" name="テキスト ボックス 12">
            <a:extLst>
              <a:ext uri="{FF2B5EF4-FFF2-40B4-BE49-F238E27FC236}">
                <a16:creationId xmlns:a16="http://schemas.microsoft.com/office/drawing/2014/main" id="{044BCEF1-46AD-4A98-BB36-CD2B40734D3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0" name="タイトル 4">
            <a:extLst>
              <a:ext uri="{FF2B5EF4-FFF2-40B4-BE49-F238E27FC236}">
                <a16:creationId xmlns:a16="http://schemas.microsoft.com/office/drawing/2014/main" id="{A1B89025-3EDF-47AC-A3F7-A53114A2CDE4}"/>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Feed</a:t>
            </a:r>
            <a:r>
              <a:rPr lang="en-US" dirty="0"/>
              <a:t>)</a:t>
            </a:r>
          </a:p>
        </p:txBody>
      </p:sp>
    </p:spTree>
    <p:extLst>
      <p:ext uri="{BB962C8B-B14F-4D97-AF65-F5344CB8AC3E}">
        <p14:creationId xmlns:p14="http://schemas.microsoft.com/office/powerpoint/2010/main" val="934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35</a:t>
            </a:fld>
            <a:endParaRPr kumimoji="1" lang="ja-JP" altLang="en-US"/>
          </a:p>
        </p:txBody>
      </p:sp>
      <p:pic>
        <p:nvPicPr>
          <p:cNvPr id="6" name="図 5">
            <a:extLst>
              <a:ext uri="{FF2B5EF4-FFF2-40B4-BE49-F238E27FC236}">
                <a16:creationId xmlns:a16="http://schemas.microsoft.com/office/drawing/2014/main" id="{DEB60E8A-AD41-450E-AAB1-59A30F8B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069"/>
            <a:ext cx="4141287" cy="3006000"/>
          </a:xfrm>
          <a:prstGeom prst="rect">
            <a:avLst/>
          </a:prstGeom>
        </p:spPr>
      </p:pic>
      <p:pic>
        <p:nvPicPr>
          <p:cNvPr id="8" name="図 7" descr="グラフ, 散布図&#10;&#10;自動的に生成された説明">
            <a:extLst>
              <a:ext uri="{FF2B5EF4-FFF2-40B4-BE49-F238E27FC236}">
                <a16:creationId xmlns:a16="http://schemas.microsoft.com/office/drawing/2014/main" id="{B26B796A-A926-42B5-BAD0-6757B634E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530" y="880069"/>
            <a:ext cx="4048456" cy="3006000"/>
          </a:xfrm>
          <a:prstGeom prst="rect">
            <a:avLst/>
          </a:prstGeom>
        </p:spPr>
      </p:pic>
      <p:pic>
        <p:nvPicPr>
          <p:cNvPr id="10" name="図 9" descr="グラフ, 散布図&#10;&#10;自動的に生成された説明">
            <a:extLst>
              <a:ext uri="{FF2B5EF4-FFF2-40B4-BE49-F238E27FC236}">
                <a16:creationId xmlns:a16="http://schemas.microsoft.com/office/drawing/2014/main" id="{0C003189-09F0-4193-9913-461074FD0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228" y="880069"/>
            <a:ext cx="3991342" cy="3006000"/>
          </a:xfrm>
          <a:prstGeom prst="rect">
            <a:avLst/>
          </a:prstGeom>
        </p:spPr>
      </p:pic>
      <p:sp>
        <p:nvSpPr>
          <p:cNvPr id="9" name="テキスト ボックス 8">
            <a:extLst>
              <a:ext uri="{FF2B5EF4-FFF2-40B4-BE49-F238E27FC236}">
                <a16:creationId xmlns:a16="http://schemas.microsoft.com/office/drawing/2014/main" id="{350C3FD0-57D3-47FF-BCCF-77D1A765469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1" name="タイトル 4">
            <a:extLst>
              <a:ext uri="{FF2B5EF4-FFF2-40B4-BE49-F238E27FC236}">
                <a16:creationId xmlns:a16="http://schemas.microsoft.com/office/drawing/2014/main" id="{C4028C6D-6C2F-418E-8476-2CE30AF19A9D}"/>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Permeate</a:t>
            </a:r>
            <a:r>
              <a:rPr lang="en-US" dirty="0"/>
              <a:t>)</a:t>
            </a:r>
          </a:p>
        </p:txBody>
      </p:sp>
      <p:grpSp>
        <p:nvGrpSpPr>
          <p:cNvPr id="14" name="グループ化 13">
            <a:extLst>
              <a:ext uri="{FF2B5EF4-FFF2-40B4-BE49-F238E27FC236}">
                <a16:creationId xmlns:a16="http://schemas.microsoft.com/office/drawing/2014/main" id="{04828F7F-5008-4DE0-B52C-421D38D1D628}"/>
              </a:ext>
            </a:extLst>
          </p:cNvPr>
          <p:cNvGrpSpPr/>
          <p:nvPr/>
        </p:nvGrpSpPr>
        <p:grpSpPr>
          <a:xfrm>
            <a:off x="32656" y="1058360"/>
            <a:ext cx="161583" cy="2271456"/>
            <a:chOff x="36284" y="962685"/>
            <a:chExt cx="161583" cy="2271456"/>
          </a:xfrm>
        </p:grpSpPr>
        <p:sp>
          <p:nvSpPr>
            <p:cNvPr id="15" name="テキスト ボックス 14">
              <a:extLst>
                <a:ext uri="{FF2B5EF4-FFF2-40B4-BE49-F238E27FC236}">
                  <a16:creationId xmlns:a16="http://schemas.microsoft.com/office/drawing/2014/main" id="{E280D3C1-86EA-4544-95C8-730989776A52}"/>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0CE9B719-4ED2-4E12-9A33-B1A0C2723B34}"/>
                </a:ext>
              </a:extLst>
            </p:cNvPr>
            <p:cNvSpPr txBox="1"/>
            <p:nvPr/>
          </p:nvSpPr>
          <p:spPr>
            <a:xfrm rot="16200000">
              <a:off x="77962" y="2555323"/>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grpSp>
        <p:nvGrpSpPr>
          <p:cNvPr id="20" name="グループ化 19">
            <a:extLst>
              <a:ext uri="{FF2B5EF4-FFF2-40B4-BE49-F238E27FC236}">
                <a16:creationId xmlns:a16="http://schemas.microsoft.com/office/drawing/2014/main" id="{D7A1F721-1FCE-4520-AE02-5A8D7AF83A1B}"/>
              </a:ext>
            </a:extLst>
          </p:cNvPr>
          <p:cNvGrpSpPr/>
          <p:nvPr/>
        </p:nvGrpSpPr>
        <p:grpSpPr>
          <a:xfrm>
            <a:off x="4139186" y="1058360"/>
            <a:ext cx="161583" cy="2271456"/>
            <a:chOff x="36284" y="962685"/>
            <a:chExt cx="161583" cy="2271456"/>
          </a:xfrm>
        </p:grpSpPr>
        <p:sp>
          <p:nvSpPr>
            <p:cNvPr id="21" name="テキスト ボックス 20">
              <a:extLst>
                <a:ext uri="{FF2B5EF4-FFF2-40B4-BE49-F238E27FC236}">
                  <a16:creationId xmlns:a16="http://schemas.microsoft.com/office/drawing/2014/main" id="{54C64686-258C-4A24-B65D-F5D7111199F8}"/>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2" name="テキスト ボックス 21">
              <a:extLst>
                <a:ext uri="{FF2B5EF4-FFF2-40B4-BE49-F238E27FC236}">
                  <a16:creationId xmlns:a16="http://schemas.microsoft.com/office/drawing/2014/main" id="{189C9242-258E-4C87-9D5F-02E074F4EAFE}"/>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2</a:t>
              </a:r>
              <a:endParaRPr kumimoji="1" lang="ja-JP" altLang="en-US" sz="1600" dirty="0"/>
            </a:p>
          </p:txBody>
        </p:sp>
      </p:grpSp>
      <p:grpSp>
        <p:nvGrpSpPr>
          <p:cNvPr id="24" name="グループ化 23">
            <a:extLst>
              <a:ext uri="{FF2B5EF4-FFF2-40B4-BE49-F238E27FC236}">
                <a16:creationId xmlns:a16="http://schemas.microsoft.com/office/drawing/2014/main" id="{F64296A9-B81C-45F0-9625-FF7BBDE8723F}"/>
              </a:ext>
            </a:extLst>
          </p:cNvPr>
          <p:cNvGrpSpPr/>
          <p:nvPr/>
        </p:nvGrpSpPr>
        <p:grpSpPr>
          <a:xfrm>
            <a:off x="8154986" y="1058360"/>
            <a:ext cx="161583" cy="2271456"/>
            <a:chOff x="36284" y="962685"/>
            <a:chExt cx="161583" cy="2271456"/>
          </a:xfrm>
        </p:grpSpPr>
        <p:sp>
          <p:nvSpPr>
            <p:cNvPr id="25" name="テキスト ボックス 24">
              <a:extLst>
                <a:ext uri="{FF2B5EF4-FFF2-40B4-BE49-F238E27FC236}">
                  <a16:creationId xmlns:a16="http://schemas.microsoft.com/office/drawing/2014/main" id="{71EFE809-82E4-4B84-8734-A07700241215}"/>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6" name="テキスト ボックス 25">
              <a:extLst>
                <a:ext uri="{FF2B5EF4-FFF2-40B4-BE49-F238E27FC236}">
                  <a16:creationId xmlns:a16="http://schemas.microsoft.com/office/drawing/2014/main" id="{6771E709-C414-48AB-80DA-853A6EDB7FE5}"/>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3</a:t>
              </a:r>
              <a:endParaRPr kumimoji="1" lang="ja-JP" altLang="en-US" sz="1600" dirty="0"/>
            </a:p>
          </p:txBody>
        </p:sp>
      </p:grpSp>
    </p:spTree>
    <p:extLst>
      <p:ext uri="{BB962C8B-B14F-4D97-AF65-F5344CB8AC3E}">
        <p14:creationId xmlns:p14="http://schemas.microsoft.com/office/powerpoint/2010/main" val="417675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Permeate Water Quality Prediction</a:t>
            </a:r>
          </a:p>
          <a:p>
            <a:r>
              <a:rPr kumimoji="1" lang="en-US" altLang="ja-JP" dirty="0">
                <a:solidFill>
                  <a:schemeClr val="bg1">
                    <a:lumMod val="50000"/>
                  </a:schemeClr>
                </a:solidFill>
              </a:rPr>
              <a:t>RO Membrane Fouling Modeling</a:t>
            </a:r>
          </a:p>
          <a:p>
            <a:r>
              <a:rPr lang="en-US" altLang="ja-JP" dirty="0">
                <a:solidFill>
                  <a:schemeClr val="bg1">
                    <a:lumMod val="50000"/>
                  </a:schemeClr>
                </a:solidFill>
              </a:rPr>
              <a:t>RO Optimization Concept</a:t>
            </a:r>
          </a:p>
          <a:p>
            <a:r>
              <a:rPr lang="en-US" altLang="ja-JP" dirty="0">
                <a:solidFill>
                  <a:schemeClr val="bg1">
                    <a:lumMod val="50000"/>
                  </a:schemeClr>
                </a:solidFill>
              </a:rPr>
              <a:t>Q&amp;A / Discussion</a:t>
            </a:r>
            <a:endParaRPr kumimoji="1" lang="ja-JP" altLang="en-US" dirty="0">
              <a:solidFill>
                <a:schemeClr val="bg1">
                  <a:lumMod val="50000"/>
                </a:schemeClr>
              </a:solidFill>
            </a:endParaRPr>
          </a:p>
        </p:txBody>
      </p:sp>
    </p:spTree>
    <p:extLst>
      <p:ext uri="{BB962C8B-B14F-4D97-AF65-F5344CB8AC3E}">
        <p14:creationId xmlns:p14="http://schemas.microsoft.com/office/powerpoint/2010/main" val="209782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 and Toray’s TM720-370 is deployed</a:t>
            </a:r>
          </a:p>
          <a:p>
            <a:pPr lvl="1"/>
            <a:r>
              <a:rPr lang="en-US" altLang="ja-JP" sz="2400" dirty="0"/>
              <a:t>Data Period</a:t>
            </a:r>
            <a:endParaRPr lang="ja-JP" altLang="en-US" sz="2400" dirty="0"/>
          </a:p>
          <a:p>
            <a:pPr marL="1003300" lvl="2" indent="0">
              <a:buNone/>
            </a:pPr>
            <a:r>
              <a:rPr lang="en-US" altLang="ja-JP" sz="2000" dirty="0"/>
              <a:t>Three years of data since 2020 are available. </a:t>
            </a:r>
          </a:p>
          <a:p>
            <a:pPr marL="1003300" lvl="2" indent="0">
              <a:buNone/>
            </a:pPr>
            <a:r>
              <a:rPr lang="en-US" altLang="ja-JP" sz="2000" dirty="0"/>
              <a:t>Provided minute interval data were converted to 30minutes trends.</a:t>
            </a:r>
            <a:endParaRPr lang="ja-JP" altLang="en-US" sz="2000" dirty="0"/>
          </a:p>
          <a:p>
            <a:pPr lvl="1"/>
            <a:endParaRPr lang="en-US" altLang="ja-JP" sz="2400" dirty="0"/>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3765174"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127498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9793357"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11031079" y="2872362"/>
            <a:ext cx="243905"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14F046AB-8675-8E12-8643-736E1A38A4CA}"/>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 Permeate Water Quality Prediction</a:t>
            </a:r>
          </a:p>
        </p:txBody>
      </p:sp>
      <p:sp>
        <p:nvSpPr>
          <p:cNvPr id="8" name="タイトル 4">
            <a:extLst>
              <a:ext uri="{FF2B5EF4-FFF2-40B4-BE49-F238E27FC236}">
                <a16:creationId xmlns:a16="http://schemas.microsoft.com/office/drawing/2014/main" id="{91387D84-4C52-FDDE-9ABE-24F912C9BFE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①</a:t>
            </a:r>
            <a:r>
              <a:rPr lang="en-US" altLang="ja-JP" dirty="0"/>
              <a:t>Overall view of RO system</a:t>
            </a:r>
            <a:endParaRPr lang="en-US" dirty="0"/>
          </a:p>
        </p:txBody>
      </p:sp>
    </p:spTree>
    <p:extLst>
      <p:ext uri="{BB962C8B-B14F-4D97-AF65-F5344CB8AC3E}">
        <p14:creationId xmlns:p14="http://schemas.microsoft.com/office/powerpoint/2010/main" val="35116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84C9F227-1EDA-46B4-097D-5044FBA19F12}"/>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9A3EF06-7D97-F6ED-AE70-74DD236C80F7}"/>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CB32A269-08C0-F802-BC53-CF8802AA9ABD}"/>
              </a:ext>
            </a:extLst>
          </p:cNvPr>
          <p:cNvSpPr>
            <a:spLocks noGrp="1"/>
          </p:cNvSpPr>
          <p:nvPr>
            <p:ph type="body" sz="quarter" idx="11"/>
          </p:nvPr>
        </p:nvSpPr>
        <p:spPr>
          <a:xfrm>
            <a:off x="517055" y="920015"/>
            <a:ext cx="11341887" cy="1684846"/>
          </a:xfrm>
        </p:spPr>
        <p:txBody>
          <a:bodyPr/>
          <a:lstStyle/>
          <a:p>
            <a:pPr marL="0" indent="0">
              <a:buNone/>
            </a:pPr>
            <a:r>
              <a:rPr lang="en-US" altLang="ja-JP" dirty="0"/>
              <a:t>Predictive modeling of RO permeate water quality was created.</a:t>
            </a:r>
            <a:endParaRPr lang="en-US" altLang="ja-JP" b="0" dirty="0"/>
          </a:p>
          <a:p>
            <a:r>
              <a:rPr lang="en-US" altLang="ja-JP" b="0" dirty="0"/>
              <a:t>Prediction Targets</a:t>
            </a:r>
          </a:p>
          <a:p>
            <a:pPr marL="341313" lvl="1" indent="0">
              <a:buNone/>
            </a:pPr>
            <a:r>
              <a:rPr lang="ja-JP" altLang="en-US" dirty="0"/>
              <a:t>①</a:t>
            </a:r>
            <a:r>
              <a:rPr lang="en-US" altLang="ja-JP" b="0" dirty="0"/>
              <a:t>Stage1 Permeate EC	</a:t>
            </a:r>
            <a:r>
              <a:rPr lang="ja-JP" altLang="en-US" b="0" dirty="0"/>
              <a:t>②</a:t>
            </a:r>
            <a:r>
              <a:rPr lang="en-US" altLang="ja-JP" b="0" dirty="0"/>
              <a:t>Stage2 Permeate EC		</a:t>
            </a:r>
            <a:r>
              <a:rPr lang="ja-JP" altLang="en-US" b="0" dirty="0"/>
              <a:t>③</a:t>
            </a:r>
            <a:r>
              <a:rPr lang="en-US" altLang="ja-JP" b="0" dirty="0"/>
              <a:t>Stage3 Permeate EC</a:t>
            </a:r>
            <a:br>
              <a:rPr lang="en-US" altLang="ja-JP" b="0" dirty="0"/>
            </a:br>
            <a:r>
              <a:rPr lang="ja-JP" altLang="en-US" dirty="0"/>
              <a:t>④</a:t>
            </a:r>
            <a:r>
              <a:rPr lang="en-US" altLang="ja-JP" dirty="0"/>
              <a:t>Permeate TOC</a:t>
            </a:r>
          </a:p>
        </p:txBody>
      </p:sp>
      <p:grpSp>
        <p:nvGrpSpPr>
          <p:cNvPr id="41" name="グループ化 40">
            <a:extLst>
              <a:ext uri="{FF2B5EF4-FFF2-40B4-BE49-F238E27FC236}">
                <a16:creationId xmlns:a16="http://schemas.microsoft.com/office/drawing/2014/main" id="{AEB3C5B0-A6B6-A3C7-671D-F15FCAD34E5D}"/>
              </a:ext>
            </a:extLst>
          </p:cNvPr>
          <p:cNvGrpSpPr/>
          <p:nvPr/>
        </p:nvGrpSpPr>
        <p:grpSpPr>
          <a:xfrm>
            <a:off x="283309" y="2820811"/>
            <a:ext cx="10290063" cy="3900664"/>
            <a:chOff x="517055" y="2768650"/>
            <a:chExt cx="10290063" cy="3900664"/>
          </a:xfrm>
        </p:grpSpPr>
        <p:grpSp>
          <p:nvGrpSpPr>
            <p:cNvPr id="12" name="グループ化 11">
              <a:extLst>
                <a:ext uri="{FF2B5EF4-FFF2-40B4-BE49-F238E27FC236}">
                  <a16:creationId xmlns:a16="http://schemas.microsoft.com/office/drawing/2014/main" id="{1B97EA04-FC6A-933A-E2DD-10A9C993AC2A}"/>
                </a:ext>
              </a:extLst>
            </p:cNvPr>
            <p:cNvGrpSpPr/>
            <p:nvPr/>
          </p:nvGrpSpPr>
          <p:grpSpPr>
            <a:xfrm>
              <a:off x="517055" y="2768650"/>
              <a:ext cx="10290063" cy="3900664"/>
              <a:chOff x="1672346" y="3581401"/>
              <a:chExt cx="8451479" cy="3203710"/>
            </a:xfrm>
          </p:grpSpPr>
          <p:grpSp>
            <p:nvGrpSpPr>
              <p:cNvPr id="14" name="グループ化 13">
                <a:extLst>
                  <a:ext uri="{FF2B5EF4-FFF2-40B4-BE49-F238E27FC236}">
                    <a16:creationId xmlns:a16="http://schemas.microsoft.com/office/drawing/2014/main" id="{B6C70A2C-241F-2E4E-6D34-778214A724AF}"/>
                  </a:ext>
                </a:extLst>
              </p:cNvPr>
              <p:cNvGrpSpPr/>
              <p:nvPr/>
            </p:nvGrpSpPr>
            <p:grpSpPr>
              <a:xfrm>
                <a:off x="1672346" y="3581401"/>
                <a:ext cx="8451479" cy="3203710"/>
                <a:chOff x="1178861" y="3591533"/>
                <a:chExt cx="8451479" cy="3203710"/>
              </a:xfrm>
            </p:grpSpPr>
            <p:pic>
              <p:nvPicPr>
                <p:cNvPr id="17" name="図 16">
                  <a:extLst>
                    <a:ext uri="{FF2B5EF4-FFF2-40B4-BE49-F238E27FC236}">
                      <a16:creationId xmlns:a16="http://schemas.microsoft.com/office/drawing/2014/main" id="{22FFDAF3-6814-7E78-3F46-73C04F00FFAF}"/>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18" name="フローチャート: 処理 17">
                  <a:extLst>
                    <a:ext uri="{FF2B5EF4-FFF2-40B4-BE49-F238E27FC236}">
                      <a16:creationId xmlns:a16="http://schemas.microsoft.com/office/drawing/2014/main" id="{9FAD58C0-E8E3-2966-1416-01A09F7E0596}"/>
                    </a:ext>
                  </a:extLst>
                </p:cNvPr>
                <p:cNvSpPr/>
                <p:nvPr/>
              </p:nvSpPr>
              <p:spPr>
                <a:xfrm>
                  <a:off x="1178861" y="3836186"/>
                  <a:ext cx="1009642"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15" name="図 14">
                <a:extLst>
                  <a:ext uri="{FF2B5EF4-FFF2-40B4-BE49-F238E27FC236}">
                    <a16:creationId xmlns:a16="http://schemas.microsoft.com/office/drawing/2014/main" id="{867A0A3C-8A6D-A8F2-144D-4E1F3C787723}"/>
                  </a:ext>
                </a:extLst>
              </p:cNvPr>
              <p:cNvPicPr/>
              <p:nvPr/>
            </p:nvPicPr>
            <p:blipFill rotWithShape="1">
              <a:blip r:embed="rId3">
                <a:extLst>
                  <a:ext uri="{28A0092B-C50C-407E-A947-70E740481C1C}">
                    <a14:useLocalDpi xmlns:a14="http://schemas.microsoft.com/office/drawing/2010/main" val="0"/>
                  </a:ext>
                </a:extLst>
              </a:blip>
              <a:srcRect l="2540" t="51081" r="91399" b="31098"/>
              <a:stretch/>
            </p:blipFill>
            <p:spPr bwMode="auto">
              <a:xfrm>
                <a:off x="3302322" y="4856245"/>
                <a:ext cx="566623" cy="570937"/>
              </a:xfrm>
              <a:prstGeom prst="rect">
                <a:avLst/>
              </a:prstGeom>
              <a:noFill/>
              <a:ln>
                <a:noFill/>
              </a:ln>
            </p:spPr>
          </p:pic>
          <p:sp>
            <p:nvSpPr>
              <p:cNvPr id="16" name="フローチャート: 処理 15">
                <a:extLst>
                  <a:ext uri="{FF2B5EF4-FFF2-40B4-BE49-F238E27FC236}">
                    <a16:creationId xmlns:a16="http://schemas.microsoft.com/office/drawing/2014/main" id="{C4C8720B-4FEF-4DCB-CFD8-FB2F9D18D64D}"/>
                  </a:ext>
                </a:extLst>
              </p:cNvPr>
              <p:cNvSpPr/>
              <p:nvPr/>
            </p:nvSpPr>
            <p:spPr>
              <a:xfrm>
                <a:off x="2505335" y="5296541"/>
                <a:ext cx="145414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9" name="フローチャート: 処理 38">
              <a:extLst>
                <a:ext uri="{FF2B5EF4-FFF2-40B4-BE49-F238E27FC236}">
                  <a16:creationId xmlns:a16="http://schemas.microsoft.com/office/drawing/2014/main" id="{B2DA5A7A-9AB4-2249-92BD-4DA91964A52F}"/>
                </a:ext>
              </a:extLst>
            </p:cNvPr>
            <p:cNvSpPr/>
            <p:nvPr/>
          </p:nvSpPr>
          <p:spPr>
            <a:xfrm>
              <a:off x="824836" y="4797731"/>
              <a:ext cx="689889" cy="81214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2" name="フローチャート: 処理 41">
            <a:extLst>
              <a:ext uri="{FF2B5EF4-FFF2-40B4-BE49-F238E27FC236}">
                <a16:creationId xmlns:a16="http://schemas.microsoft.com/office/drawing/2014/main" id="{941E4A7D-CE8A-2A23-4935-51BA04CC36E0}"/>
              </a:ext>
            </a:extLst>
          </p:cNvPr>
          <p:cNvSpPr/>
          <p:nvPr/>
        </p:nvSpPr>
        <p:spPr>
          <a:xfrm>
            <a:off x="652994" y="2667716"/>
            <a:ext cx="10665264" cy="405375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A6A0BD73-BBCF-93D1-C106-D3B19123D02A}"/>
              </a:ext>
            </a:extLst>
          </p:cNvPr>
          <p:cNvSpPr/>
          <p:nvPr/>
        </p:nvSpPr>
        <p:spPr>
          <a:xfrm>
            <a:off x="652992" y="2667716"/>
            <a:ext cx="1652042" cy="40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 system</a:t>
            </a:r>
            <a:endParaRPr kumimoji="1" lang="ja-JP" altLang="en-US" dirty="0">
              <a:solidFill>
                <a:schemeClr val="bg1"/>
              </a:solidFill>
            </a:endParaRPr>
          </a:p>
        </p:txBody>
      </p:sp>
      <p:grpSp>
        <p:nvGrpSpPr>
          <p:cNvPr id="19" name="グループ化 18">
            <a:extLst>
              <a:ext uri="{FF2B5EF4-FFF2-40B4-BE49-F238E27FC236}">
                <a16:creationId xmlns:a16="http://schemas.microsoft.com/office/drawing/2014/main" id="{1CFB740E-254C-E298-AC3F-480C2D01666D}"/>
              </a:ext>
            </a:extLst>
          </p:cNvPr>
          <p:cNvGrpSpPr/>
          <p:nvPr/>
        </p:nvGrpSpPr>
        <p:grpSpPr>
          <a:xfrm>
            <a:off x="9177831" y="4796519"/>
            <a:ext cx="1908106" cy="674204"/>
            <a:chOff x="9178875" y="5267578"/>
            <a:chExt cx="1908106" cy="674204"/>
          </a:xfrm>
        </p:grpSpPr>
        <p:sp>
          <p:nvSpPr>
            <p:cNvPr id="20" name="テキスト ボックス 19">
              <a:extLst>
                <a:ext uri="{FF2B5EF4-FFF2-40B4-BE49-F238E27FC236}">
                  <a16:creationId xmlns:a16="http://schemas.microsoft.com/office/drawing/2014/main" id="{46A3CB8F-6319-83D2-F29C-FCF4E36BFCC9}"/>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21" name="フローチャート: 和接合 20">
              <a:extLst>
                <a:ext uri="{FF2B5EF4-FFF2-40B4-BE49-F238E27FC236}">
                  <a16:creationId xmlns:a16="http://schemas.microsoft.com/office/drawing/2014/main" id="{6832A447-4629-8B39-7695-87A92158CC52}"/>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C27439A-1FF1-1CC5-E2A3-40F53D3249C2}"/>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3" name="テキスト ボックス 22">
              <a:extLst>
                <a:ext uri="{FF2B5EF4-FFF2-40B4-BE49-F238E27FC236}">
                  <a16:creationId xmlns:a16="http://schemas.microsoft.com/office/drawing/2014/main" id="{FA281BE5-B566-DD99-7139-7A4968551C09}"/>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32" name="正方形/長方形 31">
            <a:extLst>
              <a:ext uri="{FF2B5EF4-FFF2-40B4-BE49-F238E27FC236}">
                <a16:creationId xmlns:a16="http://schemas.microsoft.com/office/drawing/2014/main" id="{475F4695-391F-AF88-5FA8-842E9C9038F0}"/>
              </a:ext>
            </a:extLst>
          </p:cNvPr>
          <p:cNvSpPr/>
          <p:nvPr/>
        </p:nvSpPr>
        <p:spPr>
          <a:xfrm>
            <a:off x="5997884" y="3377867"/>
            <a:ext cx="1620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C7FA25F7-DCA1-4310-C7E5-13BE60FB950E}"/>
              </a:ext>
            </a:extLst>
          </p:cNvPr>
          <p:cNvSpPr/>
          <p:nvPr/>
        </p:nvSpPr>
        <p:spPr>
          <a:xfrm>
            <a:off x="6655507" y="4352828"/>
            <a:ext cx="1584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2A210201-C17B-2E01-0220-41326B576678}"/>
              </a:ext>
            </a:extLst>
          </p:cNvPr>
          <p:cNvSpPr/>
          <p:nvPr/>
        </p:nvSpPr>
        <p:spPr>
          <a:xfrm>
            <a:off x="7299167" y="5302884"/>
            <a:ext cx="1584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BDFC2DCB-985D-2668-D976-AF0BDD71F146}"/>
              </a:ext>
            </a:extLst>
          </p:cNvPr>
          <p:cNvSpPr/>
          <p:nvPr/>
        </p:nvSpPr>
        <p:spPr>
          <a:xfrm>
            <a:off x="8099679" y="3352228"/>
            <a:ext cx="1800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1BFD5658-03CD-30E7-3831-EDFE01F7294A}"/>
              </a:ext>
            </a:extLst>
          </p:cNvPr>
          <p:cNvSpPr txBox="1"/>
          <p:nvPr/>
        </p:nvSpPr>
        <p:spPr>
          <a:xfrm>
            <a:off x="5167086" y="3275039"/>
            <a:ext cx="830798"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en-US" altLang="ja-JP" sz="1200" dirty="0"/>
              <a:t>Target</a:t>
            </a:r>
            <a:r>
              <a:rPr kumimoji="1" lang="ja-JP" altLang="en-US" sz="1200" dirty="0"/>
              <a:t>①</a:t>
            </a:r>
          </a:p>
        </p:txBody>
      </p:sp>
      <p:sp>
        <p:nvSpPr>
          <p:cNvPr id="37" name="テキスト ボックス 36">
            <a:extLst>
              <a:ext uri="{FF2B5EF4-FFF2-40B4-BE49-F238E27FC236}">
                <a16:creationId xmlns:a16="http://schemas.microsoft.com/office/drawing/2014/main" id="{5E88D195-DAD7-7A09-E167-A687C9D65EBF}"/>
              </a:ext>
            </a:extLst>
          </p:cNvPr>
          <p:cNvSpPr txBox="1"/>
          <p:nvPr/>
        </p:nvSpPr>
        <p:spPr>
          <a:xfrm>
            <a:off x="5823904" y="4250000"/>
            <a:ext cx="830797"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en-US" altLang="ja-JP" sz="1200" dirty="0"/>
              <a:t>Target</a:t>
            </a:r>
            <a:r>
              <a:rPr kumimoji="1" lang="ja-JP" altLang="en-US" sz="1200" dirty="0"/>
              <a:t>②</a:t>
            </a:r>
          </a:p>
        </p:txBody>
      </p:sp>
      <p:sp>
        <p:nvSpPr>
          <p:cNvPr id="44" name="テキスト ボックス 43">
            <a:extLst>
              <a:ext uri="{FF2B5EF4-FFF2-40B4-BE49-F238E27FC236}">
                <a16:creationId xmlns:a16="http://schemas.microsoft.com/office/drawing/2014/main" id="{B9C9EC42-8BEC-94FD-E654-27D8061FB94B}"/>
              </a:ext>
            </a:extLst>
          </p:cNvPr>
          <p:cNvSpPr txBox="1"/>
          <p:nvPr/>
        </p:nvSpPr>
        <p:spPr>
          <a:xfrm>
            <a:off x="6468371" y="5205331"/>
            <a:ext cx="830797"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en-US" altLang="ja-JP" sz="1200" dirty="0"/>
              <a:t>Target</a:t>
            </a:r>
            <a:r>
              <a:rPr kumimoji="1" lang="ja-JP" altLang="en-US" sz="1200" dirty="0"/>
              <a:t>③</a:t>
            </a:r>
          </a:p>
        </p:txBody>
      </p:sp>
      <p:sp>
        <p:nvSpPr>
          <p:cNvPr id="45" name="テキスト ボックス 44">
            <a:extLst>
              <a:ext uri="{FF2B5EF4-FFF2-40B4-BE49-F238E27FC236}">
                <a16:creationId xmlns:a16="http://schemas.microsoft.com/office/drawing/2014/main" id="{E65D7ED7-D81B-3566-2847-3F9E1FB9A0AB}"/>
              </a:ext>
            </a:extLst>
          </p:cNvPr>
          <p:cNvSpPr txBox="1"/>
          <p:nvPr/>
        </p:nvSpPr>
        <p:spPr>
          <a:xfrm>
            <a:off x="8099679" y="3075229"/>
            <a:ext cx="765531"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Target</a:t>
            </a:r>
            <a:r>
              <a:rPr kumimoji="1" lang="ja-JP" altLang="en-US" sz="1200" dirty="0"/>
              <a:t>④</a:t>
            </a:r>
          </a:p>
        </p:txBody>
      </p:sp>
      <p:sp>
        <p:nvSpPr>
          <p:cNvPr id="7" name="テキスト ボックス 6">
            <a:extLst>
              <a:ext uri="{FF2B5EF4-FFF2-40B4-BE49-F238E27FC236}">
                <a16:creationId xmlns:a16="http://schemas.microsoft.com/office/drawing/2014/main" id="{6B45E619-C574-9144-0782-66D6DF89A89F}"/>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a:t>
            </a:r>
            <a:r>
              <a:rPr lang="en-US" altLang="ja-JP" sz="1600" b="1" dirty="0">
                <a:solidFill>
                  <a:schemeClr val="bg1"/>
                </a:solidFill>
              </a:rPr>
              <a:t>&gt;  Water Quality Model Concept </a:t>
            </a:r>
          </a:p>
        </p:txBody>
      </p:sp>
      <p:sp>
        <p:nvSpPr>
          <p:cNvPr id="8" name="タイトル 4">
            <a:extLst>
              <a:ext uri="{FF2B5EF4-FFF2-40B4-BE49-F238E27FC236}">
                <a16:creationId xmlns:a16="http://schemas.microsoft.com/office/drawing/2014/main" id="{FCB1B60F-C755-FABF-2E6A-8473957C56FF}"/>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Prediction Targets</a:t>
            </a:r>
            <a:endParaRPr lang="en-US" dirty="0"/>
          </a:p>
        </p:txBody>
      </p:sp>
      <p:sp>
        <p:nvSpPr>
          <p:cNvPr id="2" name="テキスト ボックス 1">
            <a:extLst>
              <a:ext uri="{FF2B5EF4-FFF2-40B4-BE49-F238E27FC236}">
                <a16:creationId xmlns:a16="http://schemas.microsoft.com/office/drawing/2014/main" id="{45340FE3-2D7E-F8AA-1E60-C2C221D7E3F7}"/>
              </a:ext>
            </a:extLst>
          </p:cNvPr>
          <p:cNvSpPr txBox="1"/>
          <p:nvPr/>
        </p:nvSpPr>
        <p:spPr>
          <a:xfrm>
            <a:off x="9062512" y="2305816"/>
            <a:ext cx="2255746" cy="369332"/>
          </a:xfrm>
          <a:prstGeom prst="rect">
            <a:avLst/>
          </a:prstGeom>
          <a:noFill/>
        </p:spPr>
        <p:txBody>
          <a:bodyPr wrap="none" rtlCol="0">
            <a:spAutoFit/>
          </a:bodyPr>
          <a:lstStyle/>
          <a:p>
            <a:r>
              <a:rPr kumimoji="1" lang="en-US" altLang="ja-JP" dirty="0"/>
              <a:t>※Conductivity = EC</a:t>
            </a:r>
            <a:endParaRPr kumimoji="1" lang="ja-JP" altLang="en-US" dirty="0"/>
          </a:p>
        </p:txBody>
      </p:sp>
    </p:spTree>
    <p:extLst>
      <p:ext uri="{BB962C8B-B14F-4D97-AF65-F5344CB8AC3E}">
        <p14:creationId xmlns:p14="http://schemas.microsoft.com/office/powerpoint/2010/main" val="197083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C8B19C9D-EB8A-5F74-F08D-8FA3FB56041C}"/>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9A3EF06-7D97-F6ED-AE70-74DD236C80F7}"/>
              </a:ext>
            </a:extLst>
          </p:cNvPr>
          <p:cNvSpPr>
            <a:spLocks noGrp="1"/>
          </p:cNvSpPr>
          <p:nvPr>
            <p:ph type="sldNum" sz="quarter" idx="10"/>
          </p:nvPr>
        </p:nvSpPr>
        <p:spPr>
          <a:xfrm>
            <a:off x="-2127570" y="6186378"/>
            <a:ext cx="398958" cy="365125"/>
          </a:xfrm>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CB32A269-08C0-F802-BC53-CF8802AA9ABD}"/>
              </a:ext>
            </a:extLst>
          </p:cNvPr>
          <p:cNvSpPr>
            <a:spLocks noGrp="1"/>
          </p:cNvSpPr>
          <p:nvPr>
            <p:ph type="body" sz="quarter" idx="11"/>
          </p:nvPr>
        </p:nvSpPr>
        <p:spPr>
          <a:xfrm>
            <a:off x="517055" y="1071367"/>
            <a:ext cx="11341887" cy="2352176"/>
          </a:xfrm>
        </p:spPr>
        <p:txBody>
          <a:bodyPr/>
          <a:lstStyle/>
          <a:p>
            <a:r>
              <a:rPr lang="en-US" altLang="ja-JP" b="0" dirty="0"/>
              <a:t>Model Concept</a:t>
            </a:r>
          </a:p>
          <a:p>
            <a:pPr lvl="1"/>
            <a:r>
              <a:rPr lang="en-US" altLang="ja-JP" b="0" dirty="0"/>
              <a:t>Permeate EC</a:t>
            </a:r>
            <a:r>
              <a:rPr lang="ja-JP" altLang="en-US" dirty="0"/>
              <a:t> </a:t>
            </a:r>
            <a:r>
              <a:rPr lang="en-US" altLang="ja-JP" dirty="0"/>
              <a:t>Model</a:t>
            </a:r>
            <a:br>
              <a:rPr lang="en-US" altLang="ja-JP" dirty="0"/>
            </a:br>
            <a:r>
              <a:rPr lang="en-US" altLang="ja-JP" dirty="0"/>
              <a:t>Measured at each Stage </a:t>
            </a:r>
            <a:r>
              <a:rPr lang="ja-JP" altLang="en-US" dirty="0"/>
              <a:t>→</a:t>
            </a:r>
            <a:r>
              <a:rPr lang="en-US" altLang="ja-JP" dirty="0"/>
              <a:t> Build a model at each Stage</a:t>
            </a:r>
          </a:p>
          <a:p>
            <a:pPr lvl="1"/>
            <a:r>
              <a:rPr lang="en-US" altLang="ja-JP" b="0" dirty="0"/>
              <a:t>Permeate TOC</a:t>
            </a:r>
            <a:r>
              <a:rPr lang="ja-JP" altLang="en-US" dirty="0"/>
              <a:t> </a:t>
            </a:r>
            <a:r>
              <a:rPr lang="en-US" altLang="ja-JP" dirty="0"/>
              <a:t>Model</a:t>
            </a:r>
            <a:br>
              <a:rPr lang="en-US" altLang="ja-JP" dirty="0"/>
            </a:br>
            <a:r>
              <a:rPr lang="en-US" altLang="ja-JP" b="0" dirty="0"/>
              <a:t>Measured at one location before and after RO system branching and merging </a:t>
            </a:r>
            <a:br>
              <a:rPr lang="en-US" altLang="ja-JP" b="0" dirty="0"/>
            </a:br>
            <a:r>
              <a:rPr lang="ja-JP" altLang="en-US" b="0" dirty="0"/>
              <a:t>→</a:t>
            </a:r>
            <a:r>
              <a:rPr lang="en-US" altLang="ja-JP" b="0" dirty="0"/>
              <a:t> Build one model for the entire RO system</a:t>
            </a:r>
          </a:p>
        </p:txBody>
      </p:sp>
      <p:sp>
        <p:nvSpPr>
          <p:cNvPr id="5" name="テキスト ボックス 4">
            <a:extLst>
              <a:ext uri="{FF2B5EF4-FFF2-40B4-BE49-F238E27FC236}">
                <a16:creationId xmlns:a16="http://schemas.microsoft.com/office/drawing/2014/main" id="{A8D2A64C-B33C-A456-579A-CAD293426EF3}"/>
              </a:ext>
            </a:extLst>
          </p:cNvPr>
          <p:cNvSpPr txBox="1"/>
          <p:nvPr/>
        </p:nvSpPr>
        <p:spPr>
          <a:xfrm>
            <a:off x="3330259" y="3663100"/>
            <a:ext cx="2262158" cy="369332"/>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kumimoji="1" lang="en-US" altLang="ja-JP" dirty="0">
                <a:solidFill>
                  <a:schemeClr val="tx1"/>
                </a:solidFill>
              </a:rPr>
              <a:t>Permeate EC Model</a:t>
            </a: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981AAC25-3416-60F5-897A-BA512117D38A}"/>
              </a:ext>
            </a:extLst>
          </p:cNvPr>
          <p:cNvSpPr txBox="1"/>
          <p:nvPr/>
        </p:nvSpPr>
        <p:spPr>
          <a:xfrm>
            <a:off x="9230333" y="3661278"/>
            <a:ext cx="2420534" cy="369332"/>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kumimoji="1" lang="en-US" altLang="ja-JP" dirty="0">
                <a:solidFill>
                  <a:schemeClr val="tx1"/>
                </a:solidFill>
              </a:rPr>
              <a:t>Permeate TOC Model</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B534B860-F4E8-E423-9482-6A4944C7E3E4}"/>
              </a:ext>
            </a:extLst>
          </p:cNvPr>
          <p:cNvSpPr/>
          <p:nvPr/>
        </p:nvSpPr>
        <p:spPr>
          <a:xfrm>
            <a:off x="8919876" y="4019337"/>
            <a:ext cx="3051681" cy="2655808"/>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69BF5944-6F13-62ED-460B-A0DE74484AF9}"/>
              </a:ext>
            </a:extLst>
          </p:cNvPr>
          <p:cNvSpPr/>
          <p:nvPr/>
        </p:nvSpPr>
        <p:spPr>
          <a:xfrm>
            <a:off x="9091597"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720E0952-3593-5B4A-D60A-DCEFE95D3900}"/>
              </a:ext>
            </a:extLst>
          </p:cNvPr>
          <p:cNvSpPr/>
          <p:nvPr/>
        </p:nvSpPr>
        <p:spPr>
          <a:xfrm>
            <a:off x="220443" y="4019336"/>
            <a:ext cx="8481790" cy="2655809"/>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正方形/長方形 16">
            <a:extLst>
              <a:ext uri="{FF2B5EF4-FFF2-40B4-BE49-F238E27FC236}">
                <a16:creationId xmlns:a16="http://schemas.microsoft.com/office/drawing/2014/main" id="{621F184C-00F4-D2A6-5B50-CE0C3418B587}"/>
              </a:ext>
            </a:extLst>
          </p:cNvPr>
          <p:cNvSpPr/>
          <p:nvPr/>
        </p:nvSpPr>
        <p:spPr>
          <a:xfrm>
            <a:off x="321894"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543B5B3C-4018-EF78-30DF-7C1FE145D48F}"/>
              </a:ext>
            </a:extLst>
          </p:cNvPr>
          <p:cNvSpPr/>
          <p:nvPr/>
        </p:nvSpPr>
        <p:spPr>
          <a:xfrm>
            <a:off x="3064220"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3FFE045C-BB80-A44A-D11D-B66EEA1224C0}"/>
              </a:ext>
            </a:extLst>
          </p:cNvPr>
          <p:cNvSpPr/>
          <p:nvPr/>
        </p:nvSpPr>
        <p:spPr>
          <a:xfrm>
            <a:off x="5814179"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六角形 20">
            <a:extLst>
              <a:ext uri="{FF2B5EF4-FFF2-40B4-BE49-F238E27FC236}">
                <a16:creationId xmlns:a16="http://schemas.microsoft.com/office/drawing/2014/main" id="{332090E8-B31B-36D6-79FD-CAAB91DBFC5B}"/>
              </a:ext>
            </a:extLst>
          </p:cNvPr>
          <p:cNvSpPr/>
          <p:nvPr/>
        </p:nvSpPr>
        <p:spPr>
          <a:xfrm>
            <a:off x="1147572" y="4547008"/>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Stage</a:t>
            </a:r>
            <a:r>
              <a:rPr kumimoji="1" lang="ja-JP" altLang="en-US" sz="1600" dirty="0">
                <a:solidFill>
                  <a:schemeClr val="tx1"/>
                </a:solidFill>
              </a:rPr>
              <a:t> </a:t>
            </a:r>
            <a:r>
              <a:rPr kumimoji="1" lang="en-US" altLang="ja-JP" sz="1600" dirty="0">
                <a:solidFill>
                  <a:schemeClr val="tx1"/>
                </a:solidFill>
              </a:rPr>
              <a:t>1</a:t>
            </a:r>
          </a:p>
        </p:txBody>
      </p:sp>
      <p:sp>
        <p:nvSpPr>
          <p:cNvPr id="22" name="六角形 21">
            <a:extLst>
              <a:ext uri="{FF2B5EF4-FFF2-40B4-BE49-F238E27FC236}">
                <a16:creationId xmlns:a16="http://schemas.microsoft.com/office/drawing/2014/main" id="{66095106-923E-1DEA-D628-9AB50CC9345E}"/>
              </a:ext>
            </a:extLst>
          </p:cNvPr>
          <p:cNvSpPr/>
          <p:nvPr/>
        </p:nvSpPr>
        <p:spPr>
          <a:xfrm>
            <a:off x="3889899" y="4547645"/>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Stage</a:t>
            </a:r>
            <a:r>
              <a:rPr kumimoji="1" lang="ja-JP" altLang="en-US" sz="1600" dirty="0">
                <a:solidFill>
                  <a:schemeClr val="tx1"/>
                </a:solidFill>
              </a:rPr>
              <a:t> </a:t>
            </a:r>
            <a:r>
              <a:rPr kumimoji="1" lang="en-US" altLang="ja-JP" sz="1600" dirty="0">
                <a:solidFill>
                  <a:schemeClr val="tx1"/>
                </a:solidFill>
              </a:rPr>
              <a:t>2</a:t>
            </a:r>
          </a:p>
        </p:txBody>
      </p:sp>
      <p:sp>
        <p:nvSpPr>
          <p:cNvPr id="23" name="六角形 22">
            <a:extLst>
              <a:ext uri="{FF2B5EF4-FFF2-40B4-BE49-F238E27FC236}">
                <a16:creationId xmlns:a16="http://schemas.microsoft.com/office/drawing/2014/main" id="{76559EFC-2A7A-097C-0D9B-359E08ABC7BF}"/>
              </a:ext>
            </a:extLst>
          </p:cNvPr>
          <p:cNvSpPr/>
          <p:nvPr/>
        </p:nvSpPr>
        <p:spPr>
          <a:xfrm>
            <a:off x="6626065" y="4575206"/>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Stage</a:t>
            </a:r>
            <a:r>
              <a:rPr kumimoji="1" lang="ja-JP" altLang="en-US" sz="1600" dirty="0">
                <a:solidFill>
                  <a:schemeClr val="tx1"/>
                </a:solidFill>
              </a:rPr>
              <a:t> </a:t>
            </a:r>
            <a:r>
              <a:rPr kumimoji="1" lang="en-US" altLang="ja-JP" sz="1600" dirty="0">
                <a:solidFill>
                  <a:schemeClr val="tx1"/>
                </a:solidFill>
              </a:rPr>
              <a:t>3</a:t>
            </a:r>
          </a:p>
        </p:txBody>
      </p:sp>
      <p:cxnSp>
        <p:nvCxnSpPr>
          <p:cNvPr id="24" name="直線矢印コネクタ 23">
            <a:extLst>
              <a:ext uri="{FF2B5EF4-FFF2-40B4-BE49-F238E27FC236}">
                <a16:creationId xmlns:a16="http://schemas.microsoft.com/office/drawing/2014/main" id="{96B9682B-839A-63EE-1715-5B676305B883}"/>
              </a:ext>
            </a:extLst>
          </p:cNvPr>
          <p:cNvCxnSpPr/>
          <p:nvPr/>
        </p:nvCxnSpPr>
        <p:spPr>
          <a:xfrm>
            <a:off x="2234094" y="497781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700EDCD-5796-C72C-0699-07292072095D}"/>
              </a:ext>
            </a:extLst>
          </p:cNvPr>
          <p:cNvCxnSpPr/>
          <p:nvPr/>
        </p:nvCxnSpPr>
        <p:spPr>
          <a:xfrm>
            <a:off x="383191" y="497781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01FD9AF-7473-FAE2-2BF9-A0AF1BFDC4A6}"/>
              </a:ext>
            </a:extLst>
          </p:cNvPr>
          <p:cNvCxnSpPr>
            <a:cxnSpLocks/>
          </p:cNvCxnSpPr>
          <p:nvPr/>
        </p:nvCxnSpPr>
        <p:spPr>
          <a:xfrm>
            <a:off x="1633800" y="5532403"/>
            <a:ext cx="0"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A54B59D-A24C-8C92-F60A-9784C5CDBCDB}"/>
              </a:ext>
            </a:extLst>
          </p:cNvPr>
          <p:cNvSpPr txBox="1"/>
          <p:nvPr/>
        </p:nvSpPr>
        <p:spPr>
          <a:xfrm>
            <a:off x="321894" y="4514464"/>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28" name="テキスト ボックス 27">
            <a:extLst>
              <a:ext uri="{FF2B5EF4-FFF2-40B4-BE49-F238E27FC236}">
                <a16:creationId xmlns:a16="http://schemas.microsoft.com/office/drawing/2014/main" id="{79486C82-2B06-CE84-D02A-08BB1DF57D7F}"/>
              </a:ext>
            </a:extLst>
          </p:cNvPr>
          <p:cNvSpPr txBox="1"/>
          <p:nvPr/>
        </p:nvSpPr>
        <p:spPr>
          <a:xfrm>
            <a:off x="695693" y="5988703"/>
            <a:ext cx="1874231" cy="369332"/>
          </a:xfrm>
          <a:prstGeom prst="rect">
            <a:avLst/>
          </a:prstGeom>
          <a:noFill/>
        </p:spPr>
        <p:txBody>
          <a:bodyPr wrap="none" rtlCol="0">
            <a:spAutoFit/>
          </a:bodyPr>
          <a:lstStyle/>
          <a:p>
            <a:r>
              <a:rPr kumimoji="1" lang="en-US" altLang="ja-JP" dirty="0"/>
              <a:t>Conc = 2</a:t>
            </a:r>
            <a:r>
              <a:rPr kumimoji="1" lang="en-US" altLang="ja-JP" baseline="30000" dirty="0"/>
              <a:t>nd</a:t>
            </a:r>
            <a:r>
              <a:rPr kumimoji="1" lang="en-US" altLang="ja-JP" dirty="0"/>
              <a:t> Feed</a:t>
            </a:r>
            <a:endParaRPr kumimoji="1" lang="ja-JP" altLang="en-US" dirty="0"/>
          </a:p>
        </p:txBody>
      </p:sp>
      <p:sp>
        <p:nvSpPr>
          <p:cNvPr id="29" name="テキスト ボックス 28">
            <a:extLst>
              <a:ext uri="{FF2B5EF4-FFF2-40B4-BE49-F238E27FC236}">
                <a16:creationId xmlns:a16="http://schemas.microsoft.com/office/drawing/2014/main" id="{CED5B240-991B-5FF7-0824-B681E4041558}"/>
              </a:ext>
            </a:extLst>
          </p:cNvPr>
          <p:cNvSpPr txBox="1"/>
          <p:nvPr/>
        </p:nvSpPr>
        <p:spPr>
          <a:xfrm>
            <a:off x="2239842" y="4514464"/>
            <a:ext cx="736099" cy="369332"/>
          </a:xfrm>
          <a:prstGeom prst="rect">
            <a:avLst/>
          </a:prstGeom>
          <a:noFill/>
        </p:spPr>
        <p:txBody>
          <a:bodyPr wrap="none" rtlCol="0">
            <a:spAutoFit/>
          </a:bodyPr>
          <a:lstStyle/>
          <a:p>
            <a:r>
              <a:rPr kumimoji="1" lang="en-US" altLang="ja-JP" dirty="0"/>
              <a:t>Perm</a:t>
            </a:r>
            <a:endParaRPr kumimoji="1" lang="ja-JP" altLang="en-US" dirty="0"/>
          </a:p>
        </p:txBody>
      </p:sp>
      <p:cxnSp>
        <p:nvCxnSpPr>
          <p:cNvPr id="30" name="直線矢印コネクタ 29">
            <a:extLst>
              <a:ext uri="{FF2B5EF4-FFF2-40B4-BE49-F238E27FC236}">
                <a16:creationId xmlns:a16="http://schemas.microsoft.com/office/drawing/2014/main" id="{F15A6440-9C8F-BFF9-DFA5-68A755442E36}"/>
              </a:ext>
            </a:extLst>
          </p:cNvPr>
          <p:cNvCxnSpPr/>
          <p:nvPr/>
        </p:nvCxnSpPr>
        <p:spPr>
          <a:xfrm>
            <a:off x="5021419" y="499812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4523E0-C4CD-FECB-E4E8-7D029B41D6BD}"/>
              </a:ext>
            </a:extLst>
          </p:cNvPr>
          <p:cNvCxnSpPr/>
          <p:nvPr/>
        </p:nvCxnSpPr>
        <p:spPr>
          <a:xfrm>
            <a:off x="3170516" y="499812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699676A-3A15-E717-7B0E-C5ADB870FC6F}"/>
              </a:ext>
            </a:extLst>
          </p:cNvPr>
          <p:cNvCxnSpPr>
            <a:cxnSpLocks/>
          </p:cNvCxnSpPr>
          <p:nvPr/>
        </p:nvCxnSpPr>
        <p:spPr>
          <a:xfrm>
            <a:off x="4421125" y="5552712"/>
            <a:ext cx="0"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5EB771B0-4E58-33D9-6001-47EA7B731660}"/>
              </a:ext>
            </a:extLst>
          </p:cNvPr>
          <p:cNvSpPr txBox="1"/>
          <p:nvPr/>
        </p:nvSpPr>
        <p:spPr>
          <a:xfrm>
            <a:off x="3109219" y="4534774"/>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34" name="テキスト ボックス 33">
            <a:extLst>
              <a:ext uri="{FF2B5EF4-FFF2-40B4-BE49-F238E27FC236}">
                <a16:creationId xmlns:a16="http://schemas.microsoft.com/office/drawing/2014/main" id="{514552F3-4E87-DC82-7143-A71B8A41BDD6}"/>
              </a:ext>
            </a:extLst>
          </p:cNvPr>
          <p:cNvSpPr txBox="1"/>
          <p:nvPr/>
        </p:nvSpPr>
        <p:spPr>
          <a:xfrm>
            <a:off x="3520805" y="5988703"/>
            <a:ext cx="1840568" cy="369332"/>
          </a:xfrm>
          <a:prstGeom prst="rect">
            <a:avLst/>
          </a:prstGeom>
          <a:noFill/>
        </p:spPr>
        <p:txBody>
          <a:bodyPr wrap="none" rtlCol="0">
            <a:spAutoFit/>
          </a:bodyPr>
          <a:lstStyle/>
          <a:p>
            <a:r>
              <a:rPr kumimoji="1" lang="en-US" altLang="ja-JP" dirty="0"/>
              <a:t>Conc = 3</a:t>
            </a:r>
            <a:r>
              <a:rPr kumimoji="1" lang="en-US" altLang="ja-JP" baseline="30000" dirty="0"/>
              <a:t>rd</a:t>
            </a:r>
            <a:r>
              <a:rPr kumimoji="1" lang="en-US" altLang="ja-JP" dirty="0"/>
              <a:t> Feed</a:t>
            </a:r>
            <a:endParaRPr kumimoji="1" lang="ja-JP" altLang="en-US" dirty="0"/>
          </a:p>
        </p:txBody>
      </p:sp>
      <p:sp>
        <p:nvSpPr>
          <p:cNvPr id="35" name="テキスト ボックス 34">
            <a:extLst>
              <a:ext uri="{FF2B5EF4-FFF2-40B4-BE49-F238E27FC236}">
                <a16:creationId xmlns:a16="http://schemas.microsoft.com/office/drawing/2014/main" id="{3F938B8D-D359-67B7-FE3D-A4A65107A44E}"/>
              </a:ext>
            </a:extLst>
          </p:cNvPr>
          <p:cNvSpPr txBox="1"/>
          <p:nvPr/>
        </p:nvSpPr>
        <p:spPr>
          <a:xfrm>
            <a:off x="5027167" y="4534774"/>
            <a:ext cx="736099" cy="369332"/>
          </a:xfrm>
          <a:prstGeom prst="rect">
            <a:avLst/>
          </a:prstGeom>
          <a:noFill/>
        </p:spPr>
        <p:txBody>
          <a:bodyPr wrap="none" rtlCol="0">
            <a:spAutoFit/>
          </a:bodyPr>
          <a:lstStyle/>
          <a:p>
            <a:r>
              <a:rPr kumimoji="1" lang="en-US" altLang="ja-JP" dirty="0"/>
              <a:t>Perm</a:t>
            </a:r>
            <a:endParaRPr kumimoji="1" lang="ja-JP" altLang="en-US" dirty="0"/>
          </a:p>
        </p:txBody>
      </p:sp>
      <p:cxnSp>
        <p:nvCxnSpPr>
          <p:cNvPr id="36" name="直線矢印コネクタ 35">
            <a:extLst>
              <a:ext uri="{FF2B5EF4-FFF2-40B4-BE49-F238E27FC236}">
                <a16:creationId xmlns:a16="http://schemas.microsoft.com/office/drawing/2014/main" id="{336C6AC4-3472-76FF-8556-1277BE6EC2BD}"/>
              </a:ext>
            </a:extLst>
          </p:cNvPr>
          <p:cNvCxnSpPr/>
          <p:nvPr/>
        </p:nvCxnSpPr>
        <p:spPr>
          <a:xfrm>
            <a:off x="7714801"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9C44193B-7B6E-40FE-8BC2-0CA6337225CE}"/>
              </a:ext>
            </a:extLst>
          </p:cNvPr>
          <p:cNvCxnSpPr/>
          <p:nvPr/>
        </p:nvCxnSpPr>
        <p:spPr>
          <a:xfrm>
            <a:off x="5863898"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50EA955-D2D3-225B-4277-437C3D717569}"/>
              </a:ext>
            </a:extLst>
          </p:cNvPr>
          <p:cNvCxnSpPr>
            <a:cxnSpLocks/>
          </p:cNvCxnSpPr>
          <p:nvPr/>
        </p:nvCxnSpPr>
        <p:spPr>
          <a:xfrm>
            <a:off x="7114507" y="5564460"/>
            <a:ext cx="6411"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CBFBAF3-D24A-BAF5-EB49-7492E9ACDEE8}"/>
              </a:ext>
            </a:extLst>
          </p:cNvPr>
          <p:cNvSpPr txBox="1"/>
          <p:nvPr/>
        </p:nvSpPr>
        <p:spPr>
          <a:xfrm>
            <a:off x="5802601" y="4546521"/>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40" name="テキスト ボックス 39">
            <a:extLst>
              <a:ext uri="{FF2B5EF4-FFF2-40B4-BE49-F238E27FC236}">
                <a16:creationId xmlns:a16="http://schemas.microsoft.com/office/drawing/2014/main" id="{CB5CEC4C-F639-FE94-7708-7FE92ED50309}"/>
              </a:ext>
            </a:extLst>
          </p:cNvPr>
          <p:cNvSpPr txBox="1"/>
          <p:nvPr/>
        </p:nvSpPr>
        <p:spPr>
          <a:xfrm>
            <a:off x="6759280" y="6038789"/>
            <a:ext cx="723275" cy="369332"/>
          </a:xfrm>
          <a:prstGeom prst="rect">
            <a:avLst/>
          </a:prstGeom>
          <a:noFill/>
        </p:spPr>
        <p:txBody>
          <a:bodyPr wrap="none" rtlCol="0">
            <a:spAutoFit/>
          </a:bodyPr>
          <a:lstStyle/>
          <a:p>
            <a:r>
              <a:rPr kumimoji="1" lang="en-US" altLang="ja-JP" dirty="0"/>
              <a:t>Conc</a:t>
            </a:r>
            <a:endParaRPr kumimoji="1" lang="ja-JP" altLang="en-US" dirty="0"/>
          </a:p>
        </p:txBody>
      </p:sp>
      <p:sp>
        <p:nvSpPr>
          <p:cNvPr id="41" name="テキスト ボックス 40">
            <a:extLst>
              <a:ext uri="{FF2B5EF4-FFF2-40B4-BE49-F238E27FC236}">
                <a16:creationId xmlns:a16="http://schemas.microsoft.com/office/drawing/2014/main" id="{6574F689-CDCD-59A2-EAE2-D75F00D3B6D0}"/>
              </a:ext>
            </a:extLst>
          </p:cNvPr>
          <p:cNvSpPr txBox="1"/>
          <p:nvPr/>
        </p:nvSpPr>
        <p:spPr>
          <a:xfrm>
            <a:off x="7720549" y="4546521"/>
            <a:ext cx="736099" cy="369332"/>
          </a:xfrm>
          <a:prstGeom prst="rect">
            <a:avLst/>
          </a:prstGeom>
          <a:noFill/>
        </p:spPr>
        <p:txBody>
          <a:bodyPr wrap="none" rtlCol="0">
            <a:spAutoFit/>
          </a:bodyPr>
          <a:lstStyle/>
          <a:p>
            <a:r>
              <a:rPr kumimoji="1" lang="en-US" altLang="ja-JP" dirty="0"/>
              <a:t>Perm</a:t>
            </a:r>
            <a:endParaRPr kumimoji="1" lang="ja-JP" altLang="en-US" dirty="0"/>
          </a:p>
        </p:txBody>
      </p:sp>
      <p:sp>
        <p:nvSpPr>
          <p:cNvPr id="43" name="テキスト ボックス 42">
            <a:extLst>
              <a:ext uri="{FF2B5EF4-FFF2-40B4-BE49-F238E27FC236}">
                <a16:creationId xmlns:a16="http://schemas.microsoft.com/office/drawing/2014/main" id="{998BE8B3-1FFE-6D97-A168-DD98D8884117}"/>
              </a:ext>
            </a:extLst>
          </p:cNvPr>
          <p:cNvSpPr txBox="1"/>
          <p:nvPr/>
        </p:nvSpPr>
        <p:spPr>
          <a:xfrm>
            <a:off x="321894" y="4222596"/>
            <a:ext cx="1789272"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①Stage1 Permeate EC</a:t>
            </a:r>
            <a:endParaRPr kumimoji="1" lang="ja-JP" altLang="en-US" sz="1200" dirty="0"/>
          </a:p>
        </p:txBody>
      </p:sp>
      <p:sp>
        <p:nvSpPr>
          <p:cNvPr id="44" name="テキスト ボックス 43">
            <a:extLst>
              <a:ext uri="{FF2B5EF4-FFF2-40B4-BE49-F238E27FC236}">
                <a16:creationId xmlns:a16="http://schemas.microsoft.com/office/drawing/2014/main" id="{40A54076-865E-434F-F8D4-42BDB3B9A3F2}"/>
              </a:ext>
            </a:extLst>
          </p:cNvPr>
          <p:cNvSpPr txBox="1"/>
          <p:nvPr/>
        </p:nvSpPr>
        <p:spPr>
          <a:xfrm>
            <a:off x="3064220" y="4222596"/>
            <a:ext cx="1789272"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②Stage2 Permeate EC</a:t>
            </a:r>
            <a:endParaRPr kumimoji="1" lang="ja-JP" altLang="en-US" sz="1200" dirty="0"/>
          </a:p>
        </p:txBody>
      </p:sp>
      <p:sp>
        <p:nvSpPr>
          <p:cNvPr id="45" name="テキスト ボックス 44">
            <a:extLst>
              <a:ext uri="{FF2B5EF4-FFF2-40B4-BE49-F238E27FC236}">
                <a16:creationId xmlns:a16="http://schemas.microsoft.com/office/drawing/2014/main" id="{86774BC5-3FBB-59CB-6D70-54AB501C89B8}"/>
              </a:ext>
            </a:extLst>
          </p:cNvPr>
          <p:cNvSpPr txBox="1"/>
          <p:nvPr/>
        </p:nvSpPr>
        <p:spPr>
          <a:xfrm>
            <a:off x="5815245" y="4222300"/>
            <a:ext cx="1576072"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③Stage3 Permeate </a:t>
            </a:r>
            <a:endParaRPr kumimoji="1" lang="ja-JP" altLang="en-US" sz="1200" dirty="0"/>
          </a:p>
        </p:txBody>
      </p:sp>
      <p:sp>
        <p:nvSpPr>
          <p:cNvPr id="46" name="テキスト ボックス 45">
            <a:extLst>
              <a:ext uri="{FF2B5EF4-FFF2-40B4-BE49-F238E27FC236}">
                <a16:creationId xmlns:a16="http://schemas.microsoft.com/office/drawing/2014/main" id="{666BA139-B80B-CF07-88F7-74E5CB3CCDFE}"/>
              </a:ext>
            </a:extLst>
          </p:cNvPr>
          <p:cNvSpPr txBox="1"/>
          <p:nvPr/>
        </p:nvSpPr>
        <p:spPr>
          <a:xfrm>
            <a:off x="9091597" y="4222300"/>
            <a:ext cx="1366977"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④Permeate TOC</a:t>
            </a:r>
            <a:endParaRPr lang="en-US" altLang="ja-JP" sz="1400" dirty="0"/>
          </a:p>
        </p:txBody>
      </p:sp>
      <p:sp>
        <p:nvSpPr>
          <p:cNvPr id="48" name="六角形 47">
            <a:extLst>
              <a:ext uri="{FF2B5EF4-FFF2-40B4-BE49-F238E27FC236}">
                <a16:creationId xmlns:a16="http://schemas.microsoft.com/office/drawing/2014/main" id="{C90AAAD0-3B0C-1635-B2E9-C9394C14B744}"/>
              </a:ext>
            </a:extLst>
          </p:cNvPr>
          <p:cNvSpPr/>
          <p:nvPr/>
        </p:nvSpPr>
        <p:spPr>
          <a:xfrm>
            <a:off x="9952158" y="4575206"/>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RO system</a:t>
            </a:r>
          </a:p>
        </p:txBody>
      </p:sp>
      <p:cxnSp>
        <p:nvCxnSpPr>
          <p:cNvPr id="49" name="直線矢印コネクタ 48">
            <a:extLst>
              <a:ext uri="{FF2B5EF4-FFF2-40B4-BE49-F238E27FC236}">
                <a16:creationId xmlns:a16="http://schemas.microsoft.com/office/drawing/2014/main" id="{7ABE3E76-A3D4-9694-FB40-D31E68F6061C}"/>
              </a:ext>
            </a:extLst>
          </p:cNvPr>
          <p:cNvCxnSpPr/>
          <p:nvPr/>
        </p:nvCxnSpPr>
        <p:spPr>
          <a:xfrm>
            <a:off x="11040894"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BA8BB441-0975-7AB6-603D-396F991847A5}"/>
              </a:ext>
            </a:extLst>
          </p:cNvPr>
          <p:cNvCxnSpPr/>
          <p:nvPr/>
        </p:nvCxnSpPr>
        <p:spPr>
          <a:xfrm>
            <a:off x="9189991"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FBB22B1-A191-A3F6-14F1-D83B674FDAEE}"/>
              </a:ext>
            </a:extLst>
          </p:cNvPr>
          <p:cNvCxnSpPr>
            <a:cxnSpLocks/>
          </p:cNvCxnSpPr>
          <p:nvPr/>
        </p:nvCxnSpPr>
        <p:spPr>
          <a:xfrm>
            <a:off x="10440600" y="5564460"/>
            <a:ext cx="6411"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FEC6A5FF-D08C-0BDC-C329-40758CC46354}"/>
              </a:ext>
            </a:extLst>
          </p:cNvPr>
          <p:cNvSpPr txBox="1"/>
          <p:nvPr/>
        </p:nvSpPr>
        <p:spPr>
          <a:xfrm>
            <a:off x="9128694" y="4546521"/>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53" name="テキスト ボックス 52">
            <a:extLst>
              <a:ext uri="{FF2B5EF4-FFF2-40B4-BE49-F238E27FC236}">
                <a16:creationId xmlns:a16="http://schemas.microsoft.com/office/drawing/2014/main" id="{2569DADC-2F42-7CB3-05E8-8196ECB8BE74}"/>
              </a:ext>
            </a:extLst>
          </p:cNvPr>
          <p:cNvSpPr txBox="1"/>
          <p:nvPr/>
        </p:nvSpPr>
        <p:spPr>
          <a:xfrm>
            <a:off x="10085373" y="6038789"/>
            <a:ext cx="723275" cy="369332"/>
          </a:xfrm>
          <a:prstGeom prst="rect">
            <a:avLst/>
          </a:prstGeom>
          <a:noFill/>
        </p:spPr>
        <p:txBody>
          <a:bodyPr wrap="none" rtlCol="0">
            <a:spAutoFit/>
          </a:bodyPr>
          <a:lstStyle/>
          <a:p>
            <a:r>
              <a:rPr kumimoji="1" lang="en-US" altLang="ja-JP" dirty="0"/>
              <a:t>Conc</a:t>
            </a:r>
            <a:endParaRPr kumimoji="1" lang="ja-JP" altLang="en-US" dirty="0"/>
          </a:p>
        </p:txBody>
      </p:sp>
      <p:sp>
        <p:nvSpPr>
          <p:cNvPr id="54" name="テキスト ボックス 53">
            <a:extLst>
              <a:ext uri="{FF2B5EF4-FFF2-40B4-BE49-F238E27FC236}">
                <a16:creationId xmlns:a16="http://schemas.microsoft.com/office/drawing/2014/main" id="{EE344B83-FE2D-800E-193D-BC238FE06449}"/>
              </a:ext>
            </a:extLst>
          </p:cNvPr>
          <p:cNvSpPr txBox="1"/>
          <p:nvPr/>
        </p:nvSpPr>
        <p:spPr>
          <a:xfrm>
            <a:off x="11046642" y="4546521"/>
            <a:ext cx="736099" cy="369332"/>
          </a:xfrm>
          <a:prstGeom prst="rect">
            <a:avLst/>
          </a:prstGeom>
          <a:noFill/>
        </p:spPr>
        <p:txBody>
          <a:bodyPr wrap="none" rtlCol="0">
            <a:spAutoFit/>
          </a:bodyPr>
          <a:lstStyle/>
          <a:p>
            <a:r>
              <a:rPr kumimoji="1" lang="en-US" altLang="ja-JP" dirty="0"/>
              <a:t>Perm</a:t>
            </a:r>
            <a:endParaRPr kumimoji="1" lang="ja-JP" altLang="en-US" dirty="0"/>
          </a:p>
        </p:txBody>
      </p:sp>
      <p:sp>
        <p:nvSpPr>
          <p:cNvPr id="11" name="タイトル 4">
            <a:extLst>
              <a:ext uri="{FF2B5EF4-FFF2-40B4-BE49-F238E27FC236}">
                <a16:creationId xmlns:a16="http://schemas.microsoft.com/office/drawing/2014/main" id="{53BC2E32-6030-EB29-2816-7CD1AA798F38}"/>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Concept</a:t>
            </a:r>
          </a:p>
        </p:txBody>
      </p:sp>
      <p:sp>
        <p:nvSpPr>
          <p:cNvPr id="13" name="スライド番号プレースホルダー 2">
            <a:extLst>
              <a:ext uri="{FF2B5EF4-FFF2-40B4-BE49-F238E27FC236}">
                <a16:creationId xmlns:a16="http://schemas.microsoft.com/office/drawing/2014/main" id="{B2AFB1CB-ECBE-0DE0-B0FE-6146F35B855E}"/>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7</a:t>
            </a:fld>
            <a:endParaRPr kumimoji="1" lang="ja-JP" altLang="en-US"/>
          </a:p>
        </p:txBody>
      </p:sp>
      <p:sp>
        <p:nvSpPr>
          <p:cNvPr id="14" name="テキスト ボックス 13">
            <a:extLst>
              <a:ext uri="{FF2B5EF4-FFF2-40B4-BE49-F238E27FC236}">
                <a16:creationId xmlns:a16="http://schemas.microsoft.com/office/drawing/2014/main" id="{F4DA98D5-217A-B24D-71B5-E1FB045AF07B}"/>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②</a:t>
            </a:r>
            <a:r>
              <a:rPr lang="en-US" altLang="ja-JP" sz="1600" b="1" dirty="0">
                <a:solidFill>
                  <a:schemeClr val="bg1"/>
                </a:solidFill>
              </a:rPr>
              <a:t>Water Quality Model Concept </a:t>
            </a:r>
          </a:p>
        </p:txBody>
      </p:sp>
    </p:spTree>
    <p:extLst>
      <p:ext uri="{BB962C8B-B14F-4D97-AF65-F5344CB8AC3E}">
        <p14:creationId xmlns:p14="http://schemas.microsoft.com/office/powerpoint/2010/main" val="193827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7EB4AE0-B768-9AAE-DF21-07CE291077C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78E07B0-052C-FCF0-2F3B-E107A294858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0481F69D-8376-C4F5-1409-96017F79CBAE}"/>
              </a:ext>
            </a:extLst>
          </p:cNvPr>
          <p:cNvSpPr>
            <a:spLocks noGrp="1"/>
          </p:cNvSpPr>
          <p:nvPr>
            <p:ph type="body" sz="quarter" idx="11"/>
          </p:nvPr>
        </p:nvSpPr>
        <p:spPr>
          <a:xfrm>
            <a:off x="517055" y="1071366"/>
            <a:ext cx="11341887" cy="1145477"/>
          </a:xfrm>
        </p:spPr>
        <p:txBody>
          <a:bodyPr/>
          <a:lstStyle/>
          <a:p>
            <a:r>
              <a:rPr kumimoji="1" lang="en-US" altLang="ja-JP" b="0" dirty="0"/>
              <a:t>Model: Multiple Regression Model</a:t>
            </a:r>
          </a:p>
          <a:p>
            <a:pPr lvl="2"/>
            <a:endParaRPr lang="en-US" altLang="ja-JP" dirty="0"/>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Used Variables</a:t>
            </a: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endParaRPr lang="en-US" altLang="ja-JP" dirty="0"/>
          </a:p>
          <a:p>
            <a:pPr marL="0" indent="0">
              <a:buNone/>
            </a:pPr>
            <a:endParaRPr lang="en-US" altLang="ja-JP" dirty="0"/>
          </a:p>
          <a:p>
            <a:pPr marL="341313" lvl="1" indent="0">
              <a:buNone/>
            </a:pPr>
            <a:endParaRPr lang="en-US" altLang="ja-JP" dirty="0"/>
          </a:p>
          <a:p>
            <a:endParaRPr kumimoji="1" lang="en-US" altLang="ja-JP" dirty="0"/>
          </a:p>
          <a:p>
            <a:endParaRPr kumimoji="1" lang="en-US" altLang="ja-JP" dirty="0"/>
          </a:p>
          <a:p>
            <a:endParaRPr kumimoji="1" lang="ja-JP" altLang="en-US" dirty="0"/>
          </a:p>
        </p:txBody>
      </p:sp>
      <p:graphicFrame>
        <p:nvGraphicFramePr>
          <p:cNvPr id="7" name="表 6">
            <a:extLst>
              <a:ext uri="{FF2B5EF4-FFF2-40B4-BE49-F238E27FC236}">
                <a16:creationId xmlns:a16="http://schemas.microsoft.com/office/drawing/2014/main" id="{2435E577-A1CF-F172-DC6E-F6809D7167FA}"/>
              </a:ext>
            </a:extLst>
          </p:cNvPr>
          <p:cNvGraphicFramePr>
            <a:graphicFrameLocks noGrp="1"/>
          </p:cNvGraphicFramePr>
          <p:nvPr/>
        </p:nvGraphicFramePr>
        <p:xfrm>
          <a:off x="517055" y="2216843"/>
          <a:ext cx="10869403" cy="3840480"/>
        </p:xfrm>
        <a:graphic>
          <a:graphicData uri="http://schemas.openxmlformats.org/drawingml/2006/table">
            <a:tbl>
              <a:tblPr firstRow="1" firstCol="1" bandRow="1">
                <a:tableStyleId>{5C22544A-7EE6-4342-B048-85BDC9FD1C3A}</a:tableStyleId>
              </a:tblPr>
              <a:tblGrid>
                <a:gridCol w="3104259">
                  <a:extLst>
                    <a:ext uri="{9D8B030D-6E8A-4147-A177-3AD203B41FA5}">
                      <a16:colId xmlns:a16="http://schemas.microsoft.com/office/drawing/2014/main" val="1842417525"/>
                    </a:ext>
                  </a:extLst>
                </a:gridCol>
                <a:gridCol w="1941286">
                  <a:extLst>
                    <a:ext uri="{9D8B030D-6E8A-4147-A177-3AD203B41FA5}">
                      <a16:colId xmlns:a16="http://schemas.microsoft.com/office/drawing/2014/main" val="3728738070"/>
                    </a:ext>
                  </a:extLst>
                </a:gridCol>
                <a:gridCol w="1941286">
                  <a:extLst>
                    <a:ext uri="{9D8B030D-6E8A-4147-A177-3AD203B41FA5}">
                      <a16:colId xmlns:a16="http://schemas.microsoft.com/office/drawing/2014/main" val="2861237401"/>
                    </a:ext>
                  </a:extLst>
                </a:gridCol>
                <a:gridCol w="1941286">
                  <a:extLst>
                    <a:ext uri="{9D8B030D-6E8A-4147-A177-3AD203B41FA5}">
                      <a16:colId xmlns:a16="http://schemas.microsoft.com/office/drawing/2014/main" val="879426180"/>
                    </a:ext>
                  </a:extLst>
                </a:gridCol>
                <a:gridCol w="1941286">
                  <a:extLst>
                    <a:ext uri="{9D8B030D-6E8A-4147-A177-3AD203B41FA5}">
                      <a16:colId xmlns:a16="http://schemas.microsoft.com/office/drawing/2014/main" val="2624475839"/>
                    </a:ext>
                  </a:extLst>
                </a:gridCol>
              </a:tblGrid>
              <a:tr h="0">
                <a:tc>
                  <a:txBody>
                    <a:bodyPr/>
                    <a:lstStyle/>
                    <a:p>
                      <a:pPr algn="ctr">
                        <a:spcAft>
                          <a:spcPts val="600"/>
                        </a:spcAft>
                      </a:pPr>
                      <a:r>
                        <a:rPr lang="en-US" sz="1800" b="1" dirty="0">
                          <a:solidFill>
                            <a:srgbClr val="FFFFFF"/>
                          </a:solidFill>
                          <a:effectLst/>
                        </a:rPr>
                        <a:t>Variable Name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Stage1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Stage2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Stage3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Permeate </a:t>
                      </a:r>
                      <a:br>
                        <a:rPr lang="en-US" sz="1800" b="1" dirty="0">
                          <a:solidFill>
                            <a:srgbClr val="FFFFFF"/>
                          </a:solidFill>
                          <a:effectLst/>
                        </a:rPr>
                      </a:br>
                      <a:r>
                        <a:rPr lang="en-US" sz="1800" b="1" dirty="0">
                          <a:solidFill>
                            <a:srgbClr val="FFFFFF"/>
                          </a:solidFill>
                          <a:effectLst/>
                        </a:rPr>
                        <a:t>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9905667"/>
                  </a:ext>
                </a:extLst>
              </a:tr>
              <a:tr h="0">
                <a:tc>
                  <a:txBody>
                    <a:bodyPr/>
                    <a:lstStyle/>
                    <a:p>
                      <a:pPr>
                        <a:spcAft>
                          <a:spcPts val="600"/>
                        </a:spcAft>
                      </a:pPr>
                      <a:r>
                        <a:rPr lang="en-US" sz="1600" dirty="0">
                          <a:effectLst/>
                        </a:rPr>
                        <a:t>RO Stage 1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0137288"/>
                  </a:ext>
                </a:extLst>
              </a:tr>
              <a:tr h="0">
                <a:tc>
                  <a:txBody>
                    <a:bodyPr/>
                    <a:lstStyle/>
                    <a:p>
                      <a:pPr>
                        <a:spcAft>
                          <a:spcPts val="600"/>
                        </a:spcAft>
                      </a:pPr>
                      <a:r>
                        <a:rPr lang="en-US" sz="1600" dirty="0">
                          <a:effectLst/>
                        </a:rPr>
                        <a:t>RO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106337"/>
                  </a:ext>
                </a:extLst>
              </a:tr>
              <a:tr h="0">
                <a:tc>
                  <a:txBody>
                    <a:bodyPr/>
                    <a:lstStyle/>
                    <a:p>
                      <a:pPr>
                        <a:spcAft>
                          <a:spcPts val="600"/>
                        </a:spcAft>
                      </a:pPr>
                      <a:r>
                        <a:rPr lang="en-US" sz="1600" dirty="0">
                          <a:effectLst/>
                        </a:rPr>
                        <a:t>RO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6525232"/>
                  </a:ext>
                </a:extLst>
              </a:tr>
              <a:tr h="0">
                <a:tc>
                  <a:txBody>
                    <a:bodyPr/>
                    <a:lstStyle/>
                    <a:p>
                      <a:pPr>
                        <a:spcAft>
                          <a:spcPts val="600"/>
                        </a:spcAft>
                      </a:pPr>
                      <a:r>
                        <a:rPr lang="en-US" sz="1600">
                          <a:effectLst/>
                        </a:rPr>
                        <a:t>RO Feed Temperature</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4776745"/>
                  </a:ext>
                </a:extLst>
              </a:tr>
              <a:tr h="0">
                <a:tc>
                  <a:txBody>
                    <a:bodyPr/>
                    <a:lstStyle/>
                    <a:p>
                      <a:pPr>
                        <a:spcAft>
                          <a:spcPts val="600"/>
                        </a:spcAft>
                      </a:pPr>
                      <a:r>
                        <a:rPr lang="en-US" sz="1600" dirty="0">
                          <a:effectLst/>
                        </a:rPr>
                        <a:t>RO Feed pH</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702766"/>
                  </a:ext>
                </a:extLst>
              </a:tr>
              <a:tr h="0">
                <a:tc>
                  <a:txBody>
                    <a:bodyPr/>
                    <a:lstStyle/>
                    <a:p>
                      <a:pPr>
                        <a:spcAft>
                          <a:spcPts val="600"/>
                        </a:spcAft>
                      </a:pPr>
                      <a:r>
                        <a:rPr lang="en-US" sz="1600">
                          <a:effectLst/>
                        </a:rPr>
                        <a:t>UF Filtrate Total Chlorine</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7009871"/>
                  </a:ext>
                </a:extLst>
              </a:tr>
              <a:tr h="0">
                <a:tc>
                  <a:txBody>
                    <a:bodyPr/>
                    <a:lstStyle/>
                    <a:p>
                      <a:pPr>
                        <a:spcAft>
                          <a:spcPts val="600"/>
                        </a:spcAft>
                      </a:pPr>
                      <a:r>
                        <a:rPr lang="en-US" sz="1600" dirty="0">
                          <a:effectLst/>
                        </a:rPr>
                        <a:t>RO Stage 2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3113863"/>
                  </a:ext>
                </a:extLst>
              </a:tr>
              <a:tr h="0">
                <a:tc>
                  <a:txBody>
                    <a:bodyPr/>
                    <a:lstStyle/>
                    <a:p>
                      <a:pPr>
                        <a:spcAft>
                          <a:spcPts val="600"/>
                        </a:spcAft>
                      </a:pPr>
                      <a:r>
                        <a:rPr lang="en-US" sz="1600" dirty="0">
                          <a:effectLst/>
                        </a:rPr>
                        <a:t>RO Stage 2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1790439"/>
                  </a:ext>
                </a:extLst>
              </a:tr>
              <a:tr h="0">
                <a:tc>
                  <a:txBody>
                    <a:bodyPr/>
                    <a:lstStyle/>
                    <a:p>
                      <a:pPr>
                        <a:spcAft>
                          <a:spcPts val="600"/>
                        </a:spcAft>
                      </a:pPr>
                      <a:r>
                        <a:rPr lang="en-US" sz="1600" dirty="0">
                          <a:effectLst/>
                        </a:rPr>
                        <a:t>RO Stage 3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414773"/>
                  </a:ext>
                </a:extLst>
              </a:tr>
              <a:tr h="0">
                <a:tc>
                  <a:txBody>
                    <a:bodyPr/>
                    <a:lstStyle/>
                    <a:p>
                      <a:pPr>
                        <a:spcAft>
                          <a:spcPts val="600"/>
                        </a:spcAft>
                      </a:pPr>
                      <a:r>
                        <a:rPr lang="en-US" sz="1600" dirty="0">
                          <a:effectLst/>
                        </a:rPr>
                        <a:t>RO Stage 3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5784485"/>
                  </a:ext>
                </a:extLst>
              </a:tr>
              <a:tr h="0">
                <a:tc>
                  <a:txBody>
                    <a:bodyPr/>
                    <a:lstStyle/>
                    <a:p>
                      <a:pPr>
                        <a:spcAft>
                          <a:spcPts val="600"/>
                        </a:spcAft>
                      </a:pPr>
                      <a:r>
                        <a:rPr lang="en-US" sz="1600" dirty="0">
                          <a:effectLst/>
                        </a:rPr>
                        <a:t>RO Stage 3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5500537"/>
                  </a:ext>
                </a:extLst>
              </a:tr>
              <a:tr h="0">
                <a:tc>
                  <a:txBody>
                    <a:bodyPr/>
                    <a:lstStyle/>
                    <a:p>
                      <a:pPr>
                        <a:spcAft>
                          <a:spcPts val="600"/>
                        </a:spcAft>
                      </a:pPr>
                      <a:r>
                        <a:rPr lang="en-US" sz="1600" dirty="0">
                          <a:effectLst/>
                        </a:rPr>
                        <a:t>RO Feed TOC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8919107"/>
                  </a:ext>
                </a:extLst>
              </a:tr>
            </a:tbl>
          </a:graphicData>
        </a:graphic>
      </p:graphicFrame>
      <p:sp>
        <p:nvSpPr>
          <p:cNvPr id="12" name="タイトル 4">
            <a:extLst>
              <a:ext uri="{FF2B5EF4-FFF2-40B4-BE49-F238E27FC236}">
                <a16:creationId xmlns:a16="http://schemas.microsoft.com/office/drawing/2014/main" id="{91D887A3-9470-8A15-F37B-8179B1DF1EF1}"/>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Water Quality Model Overview</a:t>
            </a:r>
          </a:p>
        </p:txBody>
      </p:sp>
      <p:sp>
        <p:nvSpPr>
          <p:cNvPr id="13" name="テキスト ボックス 12">
            <a:extLst>
              <a:ext uri="{FF2B5EF4-FFF2-40B4-BE49-F238E27FC236}">
                <a16:creationId xmlns:a16="http://schemas.microsoft.com/office/drawing/2014/main" id="{AE20B9ED-5E5D-916D-2B65-D7029ECDF07B}"/>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②</a:t>
            </a:r>
            <a:r>
              <a:rPr lang="en-US" altLang="ja-JP" sz="1600" b="1" dirty="0">
                <a:solidFill>
                  <a:schemeClr val="bg1"/>
                </a:solidFill>
              </a:rPr>
              <a:t>Water Quality Model Concept </a:t>
            </a:r>
          </a:p>
        </p:txBody>
      </p:sp>
    </p:spTree>
    <p:extLst>
      <p:ext uri="{BB962C8B-B14F-4D97-AF65-F5344CB8AC3E}">
        <p14:creationId xmlns:p14="http://schemas.microsoft.com/office/powerpoint/2010/main" val="192745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4874CCB-641F-FE45-3006-B08C2AF70A4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087E17AE-28F9-AA93-FE2C-7A88927AD87E}"/>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4">
            <a:extLst>
              <a:ext uri="{FF2B5EF4-FFF2-40B4-BE49-F238E27FC236}">
                <a16:creationId xmlns:a16="http://schemas.microsoft.com/office/drawing/2014/main" id="{3B61EC63-A7F7-CF08-A87F-A7194D80D80B}"/>
              </a:ext>
            </a:extLst>
          </p:cNvPr>
          <p:cNvSpPr>
            <a:spLocks noGrp="1"/>
          </p:cNvSpPr>
          <p:nvPr>
            <p:ph type="body" sz="quarter" idx="11"/>
          </p:nvPr>
        </p:nvSpPr>
        <p:spPr>
          <a:xfrm>
            <a:off x="517055" y="1071366"/>
            <a:ext cx="11341887" cy="5496348"/>
          </a:xfrm>
        </p:spPr>
        <p:txBody>
          <a:bodyPr/>
          <a:lstStyle/>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lang="en-US" altLang="ja-JP" b="0" dirty="0">
                <a:solidFill>
                  <a:prstClr val="black"/>
                </a:solidFill>
                <a:latin typeface="Arial"/>
                <a:ea typeface="Meiryo UI"/>
              </a:rPr>
              <a:t>Data</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 Period of Use </a:t>
            </a:r>
            <a:r>
              <a:rPr kumimoji="1" lang="ja-JP" altLang="en-US" sz="2400" b="0" i="0" u="none" strike="noStrike" kern="1200" cap="none" spc="0" normalizeH="0" baseline="0" noProof="0" dirty="0">
                <a:ln>
                  <a:noFill/>
                </a:ln>
                <a:solidFill>
                  <a:prstClr val="black"/>
                </a:solidFill>
                <a:effectLst/>
                <a:uLnTx/>
                <a:uFillTx/>
                <a:latin typeface="Arial"/>
                <a:ea typeface="Meiryo UI"/>
                <a:cs typeface="+mn-cs"/>
              </a:rPr>
              <a:t>：</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July 1</a:t>
            </a:r>
            <a:r>
              <a:rPr kumimoji="1" lang="en-US" altLang="ja-JP" sz="2400" b="0" i="0" u="none" strike="noStrike" kern="1200" cap="none" spc="0" normalizeH="0" baseline="30000" noProof="0" dirty="0">
                <a:ln>
                  <a:noFill/>
                </a:ln>
                <a:solidFill>
                  <a:prstClr val="black"/>
                </a:solidFill>
                <a:effectLst/>
                <a:uLnTx/>
                <a:uFillTx/>
                <a:latin typeface="Arial"/>
                <a:ea typeface="Meiryo UI"/>
                <a:cs typeface="+mn-cs"/>
              </a:rPr>
              <a:t>st</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 2021 ~ July 27</a:t>
            </a:r>
            <a:r>
              <a:rPr kumimoji="1" lang="en-US" altLang="ja-JP" sz="2400" b="0" i="0" u="none" strike="noStrike" kern="1200" cap="none" spc="0" normalizeH="0" baseline="30000" noProof="0" dirty="0">
                <a:ln>
                  <a:noFill/>
                </a:ln>
                <a:solidFill>
                  <a:prstClr val="black"/>
                </a:solidFill>
                <a:effectLst/>
                <a:uLnTx/>
                <a:uFillTx/>
                <a:latin typeface="Arial"/>
                <a:ea typeface="Meiryo UI"/>
                <a:cs typeface="+mn-cs"/>
              </a:rPr>
              <a:t>th</a:t>
            </a:r>
            <a:r>
              <a:rPr lang="en-US" altLang="ja-JP" b="0" dirty="0">
                <a:solidFill>
                  <a:prstClr val="black"/>
                </a:solidFill>
                <a:latin typeface="Arial"/>
                <a:ea typeface="Meiryo UI"/>
              </a:rPr>
              <a:t>,</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 2022</a:t>
            </a:r>
            <a:endParaRPr lang="en-US" altLang="ja-JP" sz="700" b="0" dirty="0"/>
          </a:p>
          <a:p>
            <a:endParaRPr lang="en-US" altLang="ja-JP" b="0" dirty="0"/>
          </a:p>
          <a:p>
            <a:r>
              <a:rPr lang="en-US" altLang="ja-JP" b="0" dirty="0"/>
              <a:t>Build the model sequentially (Training and Prediction period</a:t>
            </a:r>
            <a:r>
              <a:rPr lang="ja-JP" altLang="en-US" b="0" dirty="0"/>
              <a:t>：</a:t>
            </a:r>
            <a:r>
              <a:rPr lang="en-US" altLang="ja-JP" b="0" dirty="0"/>
              <a:t>1 week each)</a:t>
            </a:r>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a:p>
            <a:endParaRPr lang="en-US" altLang="ja-JP" b="0" dirty="0"/>
          </a:p>
          <a:p>
            <a:r>
              <a:rPr lang="en-US" altLang="ja-JP" b="0" dirty="0"/>
              <a:t>Data Preprocessing</a:t>
            </a:r>
          </a:p>
          <a:p>
            <a:pPr lvl="1"/>
            <a:r>
              <a:rPr lang="en-US" altLang="ja-JP" dirty="0"/>
              <a:t>Removing Outliers</a:t>
            </a:r>
          </a:p>
          <a:p>
            <a:pPr lvl="1"/>
            <a:r>
              <a:rPr lang="en-US" altLang="ja-JP" dirty="0"/>
              <a:t>Noisy Data Imputation</a:t>
            </a:r>
          </a:p>
          <a:p>
            <a:pPr lvl="1"/>
            <a:r>
              <a:rPr lang="en-US" altLang="ja-JP" dirty="0"/>
              <a:t>Missing Data Imputation</a:t>
            </a:r>
          </a:p>
          <a:p>
            <a:endParaRPr lang="ja-JP" altLang="en-US" dirty="0"/>
          </a:p>
        </p:txBody>
      </p:sp>
      <p:pic>
        <p:nvPicPr>
          <p:cNvPr id="6" name="図 5">
            <a:extLst>
              <a:ext uri="{FF2B5EF4-FFF2-40B4-BE49-F238E27FC236}">
                <a16:creationId xmlns:a16="http://schemas.microsoft.com/office/drawing/2014/main" id="{70ADFA46-E48B-351E-0AE1-12A7641BA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3784" y="2616260"/>
            <a:ext cx="3311161" cy="1766844"/>
          </a:xfrm>
          <a:prstGeom prst="rect">
            <a:avLst/>
          </a:prstGeom>
          <a:noFill/>
          <a:ln>
            <a:noFill/>
          </a:ln>
        </p:spPr>
      </p:pic>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AC99978D-B807-D2EA-85D3-337C28AE5C62}"/>
                  </a:ext>
                </a:extLst>
              </p:cNvPr>
              <p:cNvGraphicFramePr>
                <a:graphicFrameLocks noGrp="1"/>
              </p:cNvGraphicFramePr>
              <p:nvPr/>
            </p:nvGraphicFramePr>
            <p:xfrm>
              <a:off x="599722" y="2616260"/>
              <a:ext cx="7177315" cy="1696164"/>
            </p:xfrm>
            <a:graphic>
              <a:graphicData uri="http://schemas.openxmlformats.org/drawingml/2006/table">
                <a:tbl>
                  <a:tblPr firstRow="1" firstCol="1" bandRow="1">
                    <a:tableStyleId>{5C22544A-7EE6-4342-B048-85BDC9FD1C3A}</a:tableStyleId>
                  </a:tblPr>
                  <a:tblGrid>
                    <a:gridCol w="636697">
                      <a:extLst>
                        <a:ext uri="{9D8B030D-6E8A-4147-A177-3AD203B41FA5}">
                          <a16:colId xmlns:a16="http://schemas.microsoft.com/office/drawing/2014/main" val="554261081"/>
                        </a:ext>
                      </a:extLst>
                    </a:gridCol>
                    <a:gridCol w="3150413">
                      <a:extLst>
                        <a:ext uri="{9D8B030D-6E8A-4147-A177-3AD203B41FA5}">
                          <a16:colId xmlns:a16="http://schemas.microsoft.com/office/drawing/2014/main" val="1833518248"/>
                        </a:ext>
                      </a:extLst>
                    </a:gridCol>
                    <a:gridCol w="3390205">
                      <a:extLst>
                        <a:ext uri="{9D8B030D-6E8A-4147-A177-3AD203B41FA5}">
                          <a16:colId xmlns:a16="http://schemas.microsoft.com/office/drawing/2014/main" val="160145735"/>
                        </a:ext>
                      </a:extLst>
                    </a:gridCol>
                  </a:tblGrid>
                  <a:tr h="282694">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Term</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Training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Prediction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565231"/>
                      </a:ext>
                    </a:extLst>
                  </a:tr>
                  <a:tr h="282694">
                    <a:tc>
                      <a:txBody>
                        <a:bodyPr/>
                        <a:lstStyle/>
                        <a:p>
                          <a:pPr algn="ctr">
                            <a:spcBef>
                              <a:spcPts val="600"/>
                            </a:spcBef>
                            <a:spcAft>
                              <a:spcPts val="600"/>
                            </a:spcAft>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1st to July 7th,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7001756"/>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15th to July 21st,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7930023"/>
                      </a:ext>
                    </a:extLst>
                  </a:tr>
                  <a:tr h="282694">
                    <a:tc>
                      <a:txBody>
                        <a:bodyPr/>
                        <a:lstStyle/>
                        <a:p>
                          <a:pPr marL="0" indent="0" algn="ctr">
                            <a:spcBef>
                              <a:spcPts val="600"/>
                            </a:spcBef>
                          </a:pPr>
                          <a14:m>
                            <m:oMathPara xmlns:m="http://schemas.openxmlformats.org/officeDocument/2006/math">
                              <m:oMathParaPr>
                                <m:jc m:val="centerGroup"/>
                              </m:oMathParaPr>
                              <m:oMath xmlns:m="http://schemas.openxmlformats.org/officeDocument/2006/math">
                                <m:r>
                                  <a:rPr lang="en-US" sz="1600" b="1" i="1" smtClean="0">
                                    <a:solidFill>
                                      <a:schemeClr val="bg1"/>
                                    </a:solidFill>
                                    <a:effectLst/>
                                    <a:latin typeface="Cambria Math" panose="02040503050406030204" pitchFamily="18" charset="0"/>
                                    <a:ea typeface="ＭＳ Ｐゴシック" panose="020B0600070205080204" pitchFamily="50" charset="-128"/>
                                    <a:cs typeface="Times New Roman" panose="02020603050405020304" pitchFamily="18" charset="0"/>
                                  </a:rPr>
                                  <m:t>⋮</m:t>
                                </m:r>
                              </m:oMath>
                            </m:oMathPara>
                          </a14:m>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14:m>
                            <m:oMathPara xmlns:m="http://schemas.openxmlformats.org/officeDocument/2006/math">
                              <m:oMathParaPr>
                                <m:jc m:val="centerGroup"/>
                              </m:oMathParaPr>
                              <m:oMath xmlns:m="http://schemas.openxmlformats.org/officeDocument/2006/math">
                                <m:r>
                                  <a:rPr lang="en-US" sz="1600" b="0" i="1">
                                    <a:solidFill>
                                      <a:srgbClr val="000000"/>
                                    </a:solidFill>
                                    <a:effectLst/>
                                    <a:latin typeface="Cambria Math" panose="02040503050406030204" pitchFamily="18" charset="0"/>
                                    <a:ea typeface="ＭＳ Ｐゴシック" panose="020B0600070205080204" pitchFamily="50" charset="-128"/>
                                    <a:cs typeface="Times New Roman" panose="02020603050405020304" pitchFamily="18" charset="0"/>
                                  </a:rPr>
                                  <m:t>⋮</m:t>
                                </m:r>
                              </m:oMath>
                            </m:oMathPara>
                          </a14:m>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1200" cap="none" spc="0" normalizeH="0" baseline="0" noProof="0" smtClean="0">
                                    <a:ln>
                                      <a:noFill/>
                                    </a:ln>
                                    <a:solidFill>
                                      <a:srgbClr val="000000"/>
                                    </a:solidFill>
                                    <a:effectLst/>
                                    <a:uLnTx/>
                                    <a:uFillTx/>
                                    <a:latin typeface="Cambria Math" panose="02040503050406030204" pitchFamily="18" charset="0"/>
                                    <a:ea typeface="ＭＳ Ｐゴシック" panose="020B0600070205080204" pitchFamily="50" charset="-128"/>
                                    <a:cs typeface="Times New Roman" panose="02020603050405020304" pitchFamily="18" charset="0"/>
                                  </a:rPr>
                                  <m:t>⋮</m:t>
                                </m:r>
                              </m:oMath>
                            </m:oMathPara>
                          </a14:m>
                          <a:endParaRPr kumimoji="1" lang="ja-JP"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4885790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54</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7th to July 13th,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907773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55</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21st to July 27th,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3916306"/>
                      </a:ext>
                    </a:extLst>
                  </a:tr>
                </a:tbl>
              </a:graphicData>
            </a:graphic>
          </p:graphicFrame>
        </mc:Choice>
        <mc:Fallback xmlns="">
          <p:graphicFrame>
            <p:nvGraphicFramePr>
              <p:cNvPr id="7" name="表 6">
                <a:extLst>
                  <a:ext uri="{FF2B5EF4-FFF2-40B4-BE49-F238E27FC236}">
                    <a16:creationId xmlns:a16="http://schemas.microsoft.com/office/drawing/2014/main" id="{AC99978D-B807-D2EA-85D3-337C28AE5C62}"/>
                  </a:ext>
                </a:extLst>
              </p:cNvPr>
              <p:cNvGraphicFramePr>
                <a:graphicFrameLocks noGrp="1"/>
              </p:cNvGraphicFramePr>
              <p:nvPr>
                <p:extLst>
                  <p:ext uri="{D42A27DB-BD31-4B8C-83A1-F6EECF244321}">
                    <p14:modId xmlns:p14="http://schemas.microsoft.com/office/powerpoint/2010/main" val="3832839984"/>
                  </p:ext>
                </p:extLst>
              </p:nvPr>
            </p:nvGraphicFramePr>
            <p:xfrm>
              <a:off x="599722" y="2616260"/>
              <a:ext cx="7177315" cy="1696164"/>
            </p:xfrm>
            <a:graphic>
              <a:graphicData uri="http://schemas.openxmlformats.org/drawingml/2006/table">
                <a:tbl>
                  <a:tblPr firstRow="1" firstCol="1" bandRow="1">
                    <a:tableStyleId>{5C22544A-7EE6-4342-B048-85BDC9FD1C3A}</a:tableStyleId>
                  </a:tblPr>
                  <a:tblGrid>
                    <a:gridCol w="636697">
                      <a:extLst>
                        <a:ext uri="{9D8B030D-6E8A-4147-A177-3AD203B41FA5}">
                          <a16:colId xmlns:a16="http://schemas.microsoft.com/office/drawing/2014/main" val="554261081"/>
                        </a:ext>
                      </a:extLst>
                    </a:gridCol>
                    <a:gridCol w="3150413">
                      <a:extLst>
                        <a:ext uri="{9D8B030D-6E8A-4147-A177-3AD203B41FA5}">
                          <a16:colId xmlns:a16="http://schemas.microsoft.com/office/drawing/2014/main" val="1833518248"/>
                        </a:ext>
                      </a:extLst>
                    </a:gridCol>
                    <a:gridCol w="3390205">
                      <a:extLst>
                        <a:ext uri="{9D8B030D-6E8A-4147-A177-3AD203B41FA5}">
                          <a16:colId xmlns:a16="http://schemas.microsoft.com/office/drawing/2014/main" val="160145735"/>
                        </a:ext>
                      </a:extLst>
                    </a:gridCol>
                  </a:tblGrid>
                  <a:tr h="282694">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Term</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Training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Prediction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565231"/>
                      </a:ext>
                    </a:extLst>
                  </a:tr>
                  <a:tr h="282694">
                    <a:tc>
                      <a:txBody>
                        <a:bodyPr/>
                        <a:lstStyle/>
                        <a:p>
                          <a:pPr algn="ctr">
                            <a:spcBef>
                              <a:spcPts val="600"/>
                            </a:spcBef>
                            <a:spcAft>
                              <a:spcPts val="600"/>
                            </a:spcAft>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1st to July 7th,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7001756"/>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15th to July 21st,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7930023"/>
                      </a:ext>
                    </a:extLst>
                  </a:tr>
                  <a:tr h="282694">
                    <a:tc>
                      <a:txBody>
                        <a:bodyPr/>
                        <a:lstStyle/>
                        <a:p>
                          <a:endParaRPr lang="ja-JP"/>
                        </a:p>
                      </a:txBody>
                      <a:tcPr marL="68580" marR="68580" marT="0" marB="0" anchor="ctr">
                        <a:blipFill>
                          <a:blip r:embed="rId3"/>
                          <a:stretch>
                            <a:fillRect l="-962" t="-319565" r="-1036538" b="-239130"/>
                          </a:stretch>
                        </a:blipFill>
                      </a:tcPr>
                    </a:tc>
                    <a:tc>
                      <a:txBody>
                        <a:bodyPr/>
                        <a:lstStyle/>
                        <a:p>
                          <a:endParaRPr lang="ja-JP"/>
                        </a:p>
                      </a:txBody>
                      <a:tcPr marL="68580" marR="68580" marT="0" marB="0" anchor="ctr">
                        <a:blipFill>
                          <a:blip r:embed="rId3"/>
                          <a:stretch>
                            <a:fillRect l="-20270" t="-319565" r="-108108" b="-239130"/>
                          </a:stretch>
                        </a:blipFill>
                      </a:tcPr>
                    </a:tc>
                    <a:tc>
                      <a:txBody>
                        <a:bodyPr/>
                        <a:lstStyle/>
                        <a:p>
                          <a:endParaRPr lang="ja-JP"/>
                        </a:p>
                      </a:txBody>
                      <a:tcPr marL="68580" marR="68580" marT="0" marB="0" anchor="ctr">
                        <a:blipFill>
                          <a:blip r:embed="rId3"/>
                          <a:stretch>
                            <a:fillRect l="-112050" t="-319565" r="-719" b="-239130"/>
                          </a:stretch>
                        </a:blipFill>
                      </a:tcPr>
                    </a:tc>
                    <a:extLst>
                      <a:ext uri="{0D108BD9-81ED-4DB2-BD59-A6C34878D82A}">
                        <a16:rowId xmlns:a16="http://schemas.microsoft.com/office/drawing/2014/main" val="424885790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54</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7th to July 13th,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907773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55</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21st to July 27th,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3916306"/>
                      </a:ext>
                    </a:extLst>
                  </a:tr>
                </a:tbl>
              </a:graphicData>
            </a:graphic>
          </p:graphicFrame>
        </mc:Fallback>
      </mc:AlternateContent>
      <p:sp>
        <p:nvSpPr>
          <p:cNvPr id="11" name="タイトル 4">
            <a:extLst>
              <a:ext uri="{FF2B5EF4-FFF2-40B4-BE49-F238E27FC236}">
                <a16:creationId xmlns:a16="http://schemas.microsoft.com/office/drawing/2014/main" id="{19707177-C69F-2CCC-F8DF-9B0FE96F4208}"/>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Verification Overview</a:t>
            </a:r>
            <a:endParaRPr lang="ja-JP" altLang="en-US" dirty="0"/>
          </a:p>
        </p:txBody>
      </p:sp>
      <p:sp>
        <p:nvSpPr>
          <p:cNvPr id="12" name="テキスト ボックス 11">
            <a:extLst>
              <a:ext uri="{FF2B5EF4-FFF2-40B4-BE49-F238E27FC236}">
                <a16:creationId xmlns:a16="http://schemas.microsoft.com/office/drawing/2014/main" id="{38A9F5A9-8480-95CC-9C55-D98D2720FF50}"/>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②</a:t>
            </a:r>
            <a:r>
              <a:rPr lang="en-US" altLang="ja-JP" sz="1600" b="1" dirty="0">
                <a:solidFill>
                  <a:schemeClr val="bg1"/>
                </a:solidFill>
              </a:rPr>
              <a:t>Water Quality Model Concept </a:t>
            </a:r>
          </a:p>
        </p:txBody>
      </p:sp>
    </p:spTree>
    <p:extLst>
      <p:ext uri="{BB962C8B-B14F-4D97-AF65-F5344CB8AC3E}">
        <p14:creationId xmlns:p14="http://schemas.microsoft.com/office/powerpoint/2010/main" val="240961108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9083</TotalTime>
  <Words>2601</Words>
  <Application>Microsoft Office PowerPoint</Application>
  <PresentationFormat>ワイド画面</PresentationFormat>
  <Paragraphs>603</Paragraphs>
  <Slides>35</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Meiryo UI</vt:lpstr>
      <vt:lpstr>ＭＳ Ｐゴシック</vt:lpstr>
      <vt:lpstr>游ゴシック</vt:lpstr>
      <vt:lpstr>Arial</vt:lpstr>
      <vt:lpstr>Cambria Math</vt:lpstr>
      <vt:lpstr>Times New Roman</vt:lpstr>
      <vt:lpstr>Wingdings</vt:lpstr>
      <vt:lpstr>Yokogawa_Template_Standard</vt:lpstr>
      <vt:lpstr>NAWI RO Analysis Progress Report</vt:lpstr>
      <vt:lpstr>Self Introduction</vt:lpstr>
      <vt:lpstr>Agenda</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Agenda</vt:lpstr>
      <vt:lpstr>2. RO Membrane Fouling Modeling Problem Settings</vt:lpstr>
      <vt:lpstr>2. RO Membrane Fouling Modeling Physical Dynamics based Modeling</vt:lpstr>
      <vt:lpstr>2. RO Membrane Fouling Modeling Physical Dynamics based Modeling</vt:lpstr>
      <vt:lpstr>2. RO Membrane Fouling Modeling Application to LVMWD</vt:lpstr>
      <vt:lpstr>2. RO Membrane Fouling Modeling Modeling</vt:lpstr>
      <vt:lpstr>2. RO Membrane Fouling Modeling Modeling</vt:lpstr>
      <vt:lpstr>2. RO Membrane Fouling Modeling Future Works</vt:lpstr>
      <vt:lpstr>Agenda</vt:lpstr>
      <vt:lpstr>Scheduling Optimization</vt:lpstr>
      <vt:lpstr>Flow Chart for RO Optimization (LVMWD), RO Total</vt:lpstr>
      <vt:lpstr>Flow Chart for RO Optimization (LVMWD), Each Stage</vt:lpstr>
      <vt:lpstr>Subdivided Objective</vt:lpstr>
      <vt:lpstr>Question (SGDC to INV)</vt:lpstr>
      <vt:lpstr>PowerPoint プレゼンテーション</vt:lpstr>
      <vt:lpstr>Supplementary Physical Dynamics based Modeling</vt:lpstr>
      <vt:lpstr>Analysis stance</vt:lpstr>
      <vt:lpstr>Difference per Objective  </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1338</cp:revision>
  <dcterms:created xsi:type="dcterms:W3CDTF">2022-01-26T00:23:42Z</dcterms:created>
  <dcterms:modified xsi:type="dcterms:W3CDTF">2023-06-20T10:57:23Z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