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7"/>
  </p:notesMasterIdLst>
  <p:sldIdLst>
    <p:sldId id="269" r:id="rId2"/>
    <p:sldId id="352" r:id="rId3"/>
    <p:sldId id="317" r:id="rId4"/>
    <p:sldId id="399" r:id="rId5"/>
    <p:sldId id="394" r:id="rId6"/>
    <p:sldId id="640" r:id="rId7"/>
    <p:sldId id="531" r:id="rId8"/>
    <p:sldId id="319" r:id="rId9"/>
    <p:sldId id="592" r:id="rId10"/>
    <p:sldId id="589" r:id="rId11"/>
    <p:sldId id="590" r:id="rId12"/>
    <p:sldId id="591" r:id="rId13"/>
    <p:sldId id="593" r:id="rId14"/>
    <p:sldId id="656" r:id="rId15"/>
    <p:sldId id="664" r:id="rId16"/>
    <p:sldId id="665" r:id="rId17"/>
    <p:sldId id="666" r:id="rId18"/>
    <p:sldId id="667" r:id="rId19"/>
    <p:sldId id="286" r:id="rId20"/>
    <p:sldId id="312" r:id="rId21"/>
    <p:sldId id="657" r:id="rId22"/>
    <p:sldId id="401" r:id="rId23"/>
    <p:sldId id="639" r:id="rId24"/>
    <p:sldId id="643" r:id="rId25"/>
    <p:sldId id="412" r:id="rId26"/>
    <p:sldId id="414" r:id="rId27"/>
    <p:sldId id="415" r:id="rId28"/>
    <p:sldId id="416" r:id="rId29"/>
    <p:sldId id="533" r:id="rId30"/>
    <p:sldId id="651" r:id="rId31"/>
    <p:sldId id="584" r:id="rId32"/>
    <p:sldId id="585" r:id="rId33"/>
    <p:sldId id="586" r:id="rId34"/>
    <p:sldId id="587" r:id="rId35"/>
    <p:sldId id="594"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79595" autoAdjust="0"/>
  </p:normalViewPr>
  <p:slideViewPr>
    <p:cSldViewPr snapToGrid="0">
      <p:cViewPr varScale="1">
        <p:scale>
          <a:sx n="53" d="100"/>
          <a:sy n="53" d="100"/>
        </p:scale>
        <p:origin x="1060" y="4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2023/9/6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426312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shows best solution transition trend during optimization. x-axis is loop or iteration times and y-axis is solution value. Blue line is objective function value f and orange line is constraint violation v. This point is to get feasible solution. After that, the solution is improving f. Total calculation time is about 10minutes in this laptop PC.</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270912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shows optimized schedule. Left figure is UF filtrate total chlorine, right figures are exogeneous variable. Comparing average value between actual and optimized, optimized schedule is slightly lower than actual data. It means to reduce chemical costs.</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2670104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shows water quality variable. There is a slight change comparing actual and optimized value. But~ by optimization.</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3086222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optimization effect. They are water quality’s difference between actual and optimized value. Moreover, removing the effects prediction model error from this value is very small. So, it is considered there is a little improvement in the period and condition. But this model does not yet~.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2382017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Future task is to introduce random~.</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14</a:t>
            </a:fld>
            <a:endParaRPr kumimoji="1" lang="ja-JP" altLang="en-US"/>
          </a:p>
        </p:txBody>
      </p:sp>
    </p:spTree>
    <p:extLst>
      <p:ext uri="{BB962C8B-B14F-4D97-AF65-F5344CB8AC3E}">
        <p14:creationId xmlns:p14="http://schemas.microsoft.com/office/powerpoint/2010/main" val="25031125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29</a:t>
            </a:fld>
            <a:endParaRPr kumimoji="1" lang="ja-JP" altLang="en-US"/>
          </a:p>
        </p:txBody>
      </p:sp>
    </p:spTree>
    <p:extLst>
      <p:ext uri="{BB962C8B-B14F-4D97-AF65-F5344CB8AC3E}">
        <p14:creationId xmlns:p14="http://schemas.microsoft.com/office/powerpoint/2010/main" val="3410234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is today’s agenda. There are four parts, first part is RO Operation Optimization and Concept, second is RO Permeate Water Quality Prediction, third is Optimization Simulation, fourth is RO Membrane Scaling Modeling. We’ll have Q&amp;A part at the end of second, third, fourth parts. If you have any questions, please save them until Q&amp;A part.</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146046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 I explain RO Operation Optimization. This shows potable water reuse process. Water from sewage plant is treated by this process and supplied to potable reuse. It mainly consists of UF, RO, UV, and AOP process units. The objective of RO optimization shows chemical dosing costs are ~. There are chemical costs in many places, for example, total chlorine, Sulfuric Acid, and anti-</a:t>
            </a:r>
            <a:r>
              <a:rPr kumimoji="1" lang="en-US" altLang="ja-JP" dirty="0" err="1"/>
              <a:t>scalant</a:t>
            </a:r>
            <a:r>
              <a:rPr kumimoji="1" lang="en-US" altLang="ja-JP" dirty="0"/>
              <a:t>. Moreover, there are considering conditions in many places, for example, recover rate, water quality, and RO clogging status. RO clogging is called bio-fouling or scaling. RO analytical policy is to expand the control and considered value step by step. First stage is to control and consider water quality and clogging.</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shows </a:t>
            </a:r>
            <a:r>
              <a:rPr lang="en-US" altLang="ja-JP" dirty="0"/>
              <a:t>Las </a:t>
            </a:r>
            <a:r>
              <a:rPr lang="en-US" altLang="ja-JP" dirty="0" err="1"/>
              <a:t>Virgenes</a:t>
            </a:r>
            <a:r>
              <a:rPr lang="en-US" altLang="ja-JP" dirty="0"/>
              <a:t> </a:t>
            </a:r>
            <a:r>
              <a:rPr kumimoji="1" lang="en-US" altLang="ja-JP" dirty="0"/>
              <a:t>RO system. This is 3 stages configuration. Water quality data is RO permeate TOC and Conductivity. They are measured at each RO stage permeate point. Water-quality standards is monitored as LRV.</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2007096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RO optimization problem~. The procedure~. First step is drawing flow chart. In this chart, arrows connecting objects are assigned optimization variables. The object plays the role of exogenous variable, mathematical model, and predictive variable. Second step is formulation optimization problem. I define the minimizing the objective function and the constraints. Third step is calculation operational schedule. I solve the formulated problem using optimization algorithm.</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3468209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shows functional configuration of RO optimization simulator. Step1 is data preprocessing. Step2 generates model and parameters including prediction model files. Step3 is model validation. this calculates prediction model error by input~. Step4 solves the RO plant~. Step5 calculates each~.</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1917446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is the flow chart for </a:t>
            </a:r>
            <a:r>
              <a:rPr lang="en-US" altLang="ja-JP" dirty="0"/>
              <a:t>Las </a:t>
            </a:r>
            <a:r>
              <a:rPr lang="en-US" altLang="ja-JP" dirty="0" err="1"/>
              <a:t>Virgenes</a:t>
            </a:r>
            <a:r>
              <a:rPr lang="en-US" altLang="ja-JP" dirty="0"/>
              <a:t> model. I divided into the RO whole part and RO each stage part. </a:t>
            </a:r>
            <a:r>
              <a:rPr kumimoji="1" lang="en-US" altLang="ja-JP" dirty="0"/>
              <a:t>The storage, the square, and hexagon object are exogenous, predictive variable that is water quality, and mathematical model including prediction model based on multi regression model. The arrow toward the object is input variable and the arrow from the object is output variable. But the model dose not yet include RO membrane scaling or fouling model.</a:t>
            </a:r>
            <a:endParaRPr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3856170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In this case, the optimization problem is minimizing the chemical dosing cost while satisfying water quality standards. The objective function f is formulated as the sum of the UF filtrate total chlorine of the optimization period. The main constraint conditions is water quality standards and upper or lower limit. This table shows each upper and lower limit about permeate EC and TOC. Especially, the EC LRV’s range is from 1.5 to 2.0, and TOC LRV’s range is from 1.5 to 2.2 in </a:t>
            </a:r>
            <a:r>
              <a:rPr lang="en-US" altLang="ja-JP" dirty="0"/>
              <a:t>Las </a:t>
            </a:r>
            <a:r>
              <a:rPr lang="en-US" altLang="ja-JP" dirty="0" err="1"/>
              <a:t>Virgenes</a:t>
            </a:r>
            <a:r>
              <a:rPr lang="en-US" altLang="ja-JP" dirty="0"/>
              <a:t> plant. Moreover, the permeate quality values are calculated by the prediction model at the previous part.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8</a:t>
            </a:fld>
            <a:endParaRPr kumimoji="1" lang="ja-JP" altLang="en-US"/>
          </a:p>
        </p:txBody>
      </p:sp>
    </p:spTree>
    <p:extLst>
      <p:ext uri="{BB962C8B-B14F-4D97-AF65-F5344CB8AC3E}">
        <p14:creationId xmlns:p14="http://schemas.microsoft.com/office/powerpoint/2010/main" val="2460396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Next, I talk about prediction and optimization results. This shows prediction results by simulator. Scheduling period is 1week and data interval is 1hour. left figure is combined permeate TOC and right figure is combined permeate Conductivity. Lower figures are LRV of TOC and EC. Blue line is actual data and Orange line is prediction data. Comparing average value between actual and prediction, the error is small. So, the prediction performance for global trends is good.</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9</a:t>
            </a:fld>
            <a:endParaRPr kumimoji="1" lang="ja-JP" altLang="en-US"/>
          </a:p>
        </p:txBody>
      </p:sp>
    </p:spTree>
    <p:extLst>
      <p:ext uri="{BB962C8B-B14F-4D97-AF65-F5344CB8AC3E}">
        <p14:creationId xmlns:p14="http://schemas.microsoft.com/office/powerpoint/2010/main" val="14623246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8 30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5.xml"/><Relationship Id="rId5" Type="http://schemas.openxmlformats.org/officeDocument/2006/relationships/image" Target="../media/image29.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5.xml"/><Relationship Id="rId5" Type="http://schemas.openxmlformats.org/officeDocument/2006/relationships/image" Target="../media/image52.png"/><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 Id="rId5" Type="http://schemas.openxmlformats.org/officeDocument/2006/relationships/image" Target="../media/image68.png"/><Relationship Id="rId4" Type="http://schemas.openxmlformats.org/officeDocument/2006/relationships/image" Target="../media/image67.png"/></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5.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5.xml"/><Relationship Id="rId5" Type="http://schemas.openxmlformats.org/officeDocument/2006/relationships/image" Target="../media/image79.png"/><Relationship Id="rId4" Type="http://schemas.openxmlformats.org/officeDocument/2006/relationships/image" Target="../media/image7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0.png"/><Relationship Id="rId21" Type="http://schemas.openxmlformats.org/officeDocument/2006/relationships/image" Target="../media/image41.png"/><Relationship Id="rId7" Type="http://schemas.openxmlformats.org/officeDocument/2006/relationships/image" Target="../media/image270.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260.png"/><Relationship Id="rId11" Type="http://schemas.openxmlformats.org/officeDocument/2006/relationships/image" Target="../media/image310.png"/><Relationship Id="rId5" Type="http://schemas.openxmlformats.org/officeDocument/2006/relationships/image" Target="../media/image250.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300.png"/><Relationship Id="rId19" Type="http://schemas.openxmlformats.org/officeDocument/2006/relationships/image" Target="../media/image39.png"/><Relationship Id="rId4" Type="http://schemas.openxmlformats.org/officeDocument/2006/relationships/image" Target="../media/image240.png"/><Relationship Id="rId9" Type="http://schemas.openxmlformats.org/officeDocument/2006/relationships/image" Target="../media/image290.png"/><Relationship Id="rId14" Type="http://schemas.openxmlformats.org/officeDocument/2006/relationships/image" Target="../media/image34.png"/><Relationship Id="rId22" Type="http://schemas.openxmlformats.org/officeDocument/2006/relationships/image" Target="../media/image4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48.png"/><Relationship Id="rId4" Type="http://schemas.openxmlformats.org/officeDocument/2006/relationships/image" Target="../media/image4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normAutofit/>
          </a:bodyPr>
          <a:lstStyle/>
          <a:p>
            <a:r>
              <a:rPr lang="en-US" altLang="ja-JP" sz="2800" dirty="0"/>
              <a:t>NAWI RO Analysis</a:t>
            </a:r>
            <a:r>
              <a:rPr lang="ja-JP" altLang="en-US" sz="2800" dirty="0"/>
              <a:t> </a:t>
            </a:r>
            <a:r>
              <a:rPr lang="en-US" altLang="ja-JP" sz="2800" dirty="0"/>
              <a:t>Progress</a:t>
            </a:r>
            <a:r>
              <a:rPr lang="ja-JP" altLang="en-US" sz="2800" dirty="0"/>
              <a:t> </a:t>
            </a:r>
            <a:r>
              <a:rPr lang="en-US" altLang="ja-JP" sz="2800" dirty="0"/>
              <a:t>Report</a:t>
            </a:r>
            <a:endParaRPr lang="ja-JP" altLang="en-US" sz="2800"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a:xfrm>
            <a:off x="5264402" y="4681725"/>
            <a:ext cx="5613148" cy="416078"/>
          </a:xfrm>
        </p:spPr>
        <p:txBody>
          <a:bodyPr/>
          <a:lstStyle/>
          <a:p>
            <a:r>
              <a:rPr lang="en-US" altLang="ja-JP" dirty="0"/>
              <a:t>W. Kumagai, H. Soya, R. </a:t>
            </a:r>
            <a:r>
              <a:rPr lang="en-US" altLang="ja-JP" dirty="0" err="1"/>
              <a:t>Imoto</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August 30th, 2023</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SGDC</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 折れ線グラフ&#10;&#10;自動的に生成された説明">
            <a:extLst>
              <a:ext uri="{FF2B5EF4-FFF2-40B4-BE49-F238E27FC236}">
                <a16:creationId xmlns:a16="http://schemas.microsoft.com/office/drawing/2014/main" id="{A73BDBDE-BA61-3584-5532-170E5149F61F}"/>
              </a:ext>
            </a:extLst>
          </p:cNvPr>
          <p:cNvPicPr>
            <a:picLocks noChangeAspect="1"/>
          </p:cNvPicPr>
          <p:nvPr/>
        </p:nvPicPr>
        <p:blipFill>
          <a:blip r:embed="rId3"/>
          <a:stretch>
            <a:fillRect/>
          </a:stretch>
        </p:blipFill>
        <p:spPr>
          <a:xfrm>
            <a:off x="2333983" y="1512175"/>
            <a:ext cx="7079600" cy="4687680"/>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4" y="241034"/>
            <a:ext cx="11400125" cy="518094"/>
          </a:xfrm>
        </p:spPr>
        <p:txBody>
          <a:bodyPr/>
          <a:lstStyle/>
          <a:p>
            <a:r>
              <a:rPr lang="en-US" altLang="ja-JP" dirty="0"/>
              <a:t>Search Solution Transition</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mc:AlternateContent xmlns:mc="http://schemas.openxmlformats.org/markup-compatibility/2006" xmlns:a14="http://schemas.microsoft.com/office/drawing/2010/main">
        <mc:Choice Requires="a14">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After getting a feasible solution, the solution is improving </a:t>
                </a:r>
                <a14:m>
                  <m:oMath xmlns:m="http://schemas.openxmlformats.org/officeDocument/2006/math">
                    <m:r>
                      <a:rPr kumimoji="1" lang="en-US" altLang="ja-JP" sz="2800" b="0" i="1" smtClean="0">
                        <a:solidFill>
                          <a:schemeClr val="tx1"/>
                        </a:solidFill>
                        <a:latin typeface="Cambria Math" panose="02040503050406030204" pitchFamily="18" charset="0"/>
                      </a:rPr>
                      <m:t>𝑓</m:t>
                    </m:r>
                  </m:oMath>
                </a14:m>
                <a:r>
                  <a:rPr lang="en-US" altLang="ja-JP" sz="2800" dirty="0"/>
                  <a:t>.</a:t>
                </a:r>
              </a:p>
            </p:txBody>
          </p:sp>
        </mc:Choice>
        <mc:Fallback xmlns="">
          <p:sp>
            <p:nvSpPr>
              <p:cNvPr id="5" name="テキスト プレースホルダー 2">
                <a:extLst>
                  <a:ext uri="{FF2B5EF4-FFF2-40B4-BE49-F238E27FC236}">
                    <a16:creationId xmlns:a16="http://schemas.microsoft.com/office/drawing/2014/main" id="{17FF10F9-9DF7-EF41-43A9-02C8844C77F8}"/>
                  </a:ext>
                </a:extLst>
              </p:cNvPr>
              <p:cNvSpPr txBox="1">
                <a:spLocks noRot="1" noChangeAspect="1" noMove="1" noResize="1" noEditPoints="1" noAdjustHandles="1" noChangeArrowheads="1" noChangeShapeType="1" noTextEdit="1"/>
              </p:cNvSpPr>
              <p:nvPr/>
            </p:nvSpPr>
            <p:spPr>
              <a:xfrm>
                <a:off x="517054" y="1020245"/>
                <a:ext cx="11490727" cy="545248"/>
              </a:xfrm>
              <a:prstGeom prst="rect">
                <a:avLst/>
              </a:prstGeom>
              <a:blipFill>
                <a:blip r:embed="rId4"/>
                <a:stretch>
                  <a:fillRect l="-955" t="-18889" b="-17778"/>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FD4039F-9A1A-F40E-E273-A7C08FFB6CCB}"/>
              </a:ext>
            </a:extLst>
          </p:cNvPr>
          <p:cNvSpPr txBox="1"/>
          <p:nvPr/>
        </p:nvSpPr>
        <p:spPr>
          <a:xfrm>
            <a:off x="571984" y="-20412"/>
            <a:ext cx="5905016"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Simulation &gt; Optimization Results</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D4E96396-24EE-6D5A-F8CF-C17593BDEA25}"/>
              </a:ext>
            </a:extLst>
          </p:cNvPr>
          <p:cNvSpPr txBox="1"/>
          <p:nvPr/>
        </p:nvSpPr>
        <p:spPr>
          <a:xfrm>
            <a:off x="7278755" y="5948270"/>
            <a:ext cx="4820655" cy="369332"/>
          </a:xfrm>
          <a:prstGeom prst="rect">
            <a:avLst/>
          </a:prstGeom>
          <a:noFill/>
        </p:spPr>
        <p:txBody>
          <a:bodyPr wrap="square" rtlCol="0">
            <a:spAutoFit/>
          </a:bodyPr>
          <a:lstStyle/>
          <a:p>
            <a:r>
              <a:rPr kumimoji="1" lang="en-US" altLang="ja-JP" b="1" dirty="0">
                <a:solidFill>
                  <a:schemeClr val="accent1"/>
                </a:solidFill>
              </a:rPr>
              <a:t>*Total calculation time is about 10 minutes.</a:t>
            </a:r>
            <a:endParaRPr kumimoji="1" lang="ja-JP" altLang="en-US" b="1" dirty="0">
              <a:solidFill>
                <a:srgbClr val="FFC000"/>
              </a:solidFill>
            </a:endParaRPr>
          </a:p>
        </p:txBody>
      </p:sp>
      <p:sp>
        <p:nvSpPr>
          <p:cNvPr id="7" name="テキスト ボックス 6">
            <a:extLst>
              <a:ext uri="{FF2B5EF4-FFF2-40B4-BE49-F238E27FC236}">
                <a16:creationId xmlns:a16="http://schemas.microsoft.com/office/drawing/2014/main" id="{7D8CC4FA-E986-8E91-25AB-C1A2EC1ED19E}"/>
              </a:ext>
            </a:extLst>
          </p:cNvPr>
          <p:cNvSpPr txBox="1"/>
          <p:nvPr/>
        </p:nvSpPr>
        <p:spPr>
          <a:xfrm>
            <a:off x="3684776" y="5744554"/>
            <a:ext cx="1835353" cy="369332"/>
          </a:xfrm>
          <a:prstGeom prst="rect">
            <a:avLst/>
          </a:prstGeom>
          <a:noFill/>
        </p:spPr>
        <p:txBody>
          <a:bodyPr wrap="square" rtlCol="0">
            <a:spAutoFit/>
          </a:bodyPr>
          <a:lstStyle/>
          <a:p>
            <a:r>
              <a:rPr kumimoji="1" lang="en-US" altLang="ja-JP" b="1" dirty="0"/>
              <a:t>(Generations)</a:t>
            </a:r>
            <a:endParaRPr kumimoji="1" lang="ja-JP" altLang="en-US" b="1"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D8525C9-3A43-B57F-C77E-533178C1DAF8}"/>
                  </a:ext>
                </a:extLst>
              </p:cNvPr>
              <p:cNvSpPr txBox="1"/>
              <p:nvPr/>
            </p:nvSpPr>
            <p:spPr>
              <a:xfrm rot="16200000">
                <a:off x="808728" y="3387082"/>
                <a:ext cx="3490276" cy="369332"/>
              </a:xfrm>
              <a:prstGeom prst="rect">
                <a:avLst/>
              </a:prstGeom>
              <a:solidFill>
                <a:schemeClr val="bg1"/>
              </a:solidFill>
            </p:spPr>
            <p:txBody>
              <a:bodyPr wrap="square" rtlCol="0">
                <a:spAutoFit/>
              </a:bodyPr>
              <a:lstStyle/>
              <a:p>
                <a:r>
                  <a:rPr kumimoji="1" lang="en-US" altLang="ja-JP" b="1" dirty="0">
                    <a:solidFill>
                      <a:schemeClr val="accent1"/>
                    </a:solidFill>
                  </a:rPr>
                  <a:t>Objective Function Value </a:t>
                </a:r>
                <a14:m>
                  <m:oMath xmlns:m="http://schemas.openxmlformats.org/officeDocument/2006/math">
                    <m:r>
                      <a:rPr kumimoji="1" lang="en-US" altLang="ja-JP" b="0" i="1" smtClean="0">
                        <a:solidFill>
                          <a:schemeClr val="accent1"/>
                        </a:solidFill>
                        <a:latin typeface="Cambria Math" panose="02040503050406030204" pitchFamily="18" charset="0"/>
                      </a:rPr>
                      <m:t>𝑓</m:t>
                    </m:r>
                    <m:r>
                      <a:rPr kumimoji="1" lang="en-US" altLang="ja-JP" b="0" i="1" smtClean="0">
                        <a:solidFill>
                          <a:schemeClr val="accent1"/>
                        </a:solidFill>
                        <a:latin typeface="Cambria Math" panose="02040503050406030204" pitchFamily="18" charset="0"/>
                      </a:rPr>
                      <m:t>(</m:t>
                    </m:r>
                    <m:r>
                      <a:rPr kumimoji="1" lang="en-US" altLang="ja-JP" b="1" i="1" smtClean="0">
                        <a:solidFill>
                          <a:schemeClr val="accent1"/>
                        </a:solidFill>
                        <a:latin typeface="Cambria Math" panose="02040503050406030204" pitchFamily="18" charset="0"/>
                      </a:rPr>
                      <m:t>𝒙</m:t>
                    </m:r>
                    <m:r>
                      <a:rPr kumimoji="1" lang="en-US" altLang="ja-JP" b="0" i="1" smtClean="0">
                        <a:solidFill>
                          <a:schemeClr val="accent1"/>
                        </a:solidFill>
                        <a:latin typeface="Cambria Math" panose="02040503050406030204" pitchFamily="18" charset="0"/>
                      </a:rPr>
                      <m:t>)</m:t>
                    </m:r>
                  </m:oMath>
                </a14:m>
                <a:endParaRPr kumimoji="1" lang="ja-JP" altLang="en-US" b="1" dirty="0">
                  <a:solidFill>
                    <a:srgbClr val="FFC000"/>
                  </a:solidFill>
                </a:endParaRPr>
              </a:p>
            </p:txBody>
          </p:sp>
        </mc:Choice>
        <mc:Fallback xmlns="">
          <p:sp>
            <p:nvSpPr>
              <p:cNvPr id="8" name="テキスト ボックス 7">
                <a:extLst>
                  <a:ext uri="{FF2B5EF4-FFF2-40B4-BE49-F238E27FC236}">
                    <a16:creationId xmlns:a16="http://schemas.microsoft.com/office/drawing/2014/main" id="{7D8525C9-3A43-B57F-C77E-533178C1DAF8}"/>
                  </a:ext>
                </a:extLst>
              </p:cNvPr>
              <p:cNvSpPr txBox="1">
                <a:spLocks noRot="1" noChangeAspect="1" noMove="1" noResize="1" noEditPoints="1" noAdjustHandles="1" noChangeArrowheads="1" noChangeShapeType="1" noTextEdit="1"/>
              </p:cNvSpPr>
              <p:nvPr/>
            </p:nvSpPr>
            <p:spPr>
              <a:xfrm rot="16200000">
                <a:off x="808728" y="3387082"/>
                <a:ext cx="3490276" cy="369332"/>
              </a:xfrm>
              <a:prstGeom prst="rect">
                <a:avLst/>
              </a:prstGeom>
              <a:blipFill>
                <a:blip r:embed="rId5"/>
                <a:stretch>
                  <a:fillRect l="-10000" r="-26667" b="-15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8C23F68-9164-3F42-8708-9521A2AF46B4}"/>
                  </a:ext>
                </a:extLst>
              </p:cNvPr>
              <p:cNvSpPr txBox="1"/>
              <p:nvPr/>
            </p:nvSpPr>
            <p:spPr>
              <a:xfrm rot="16200000">
                <a:off x="7589797" y="3396938"/>
                <a:ext cx="3120602" cy="369332"/>
              </a:xfrm>
              <a:prstGeom prst="rect">
                <a:avLst/>
              </a:prstGeom>
              <a:solidFill>
                <a:schemeClr val="bg1"/>
              </a:solidFill>
            </p:spPr>
            <p:txBody>
              <a:bodyPr wrap="square" rtlCol="0">
                <a:spAutoFit/>
              </a:bodyPr>
              <a:lstStyle/>
              <a:p>
                <a:r>
                  <a:rPr kumimoji="1" lang="en-US" altLang="ja-JP" b="1" dirty="0">
                    <a:solidFill>
                      <a:srgbClr val="FFC000"/>
                    </a:solidFill>
                  </a:rPr>
                  <a:t>Constraint Violation </a:t>
                </a:r>
                <a14:m>
                  <m:oMath xmlns:m="http://schemas.openxmlformats.org/officeDocument/2006/math">
                    <m:r>
                      <a:rPr kumimoji="1" lang="en-US" altLang="ja-JP" b="0" i="1" smtClean="0">
                        <a:solidFill>
                          <a:schemeClr val="accent2"/>
                        </a:solidFill>
                        <a:latin typeface="Cambria Math" panose="02040503050406030204" pitchFamily="18" charset="0"/>
                      </a:rPr>
                      <m:t>𝑣</m:t>
                    </m:r>
                    <m:r>
                      <a:rPr kumimoji="1" lang="en-US" altLang="ja-JP" b="0" i="1" smtClean="0">
                        <a:solidFill>
                          <a:schemeClr val="accent2"/>
                        </a:solidFill>
                        <a:latin typeface="Cambria Math" panose="02040503050406030204" pitchFamily="18" charset="0"/>
                      </a:rPr>
                      <m:t>(</m:t>
                    </m:r>
                    <m:r>
                      <a:rPr kumimoji="1" lang="en-US" altLang="ja-JP" b="1" i="1" smtClean="0">
                        <a:solidFill>
                          <a:schemeClr val="accent2"/>
                        </a:solidFill>
                        <a:latin typeface="Cambria Math" panose="02040503050406030204" pitchFamily="18" charset="0"/>
                      </a:rPr>
                      <m:t>𝒙</m:t>
                    </m:r>
                    <m:r>
                      <a:rPr kumimoji="1" lang="en-US" altLang="ja-JP" b="0" i="1" smtClean="0">
                        <a:solidFill>
                          <a:schemeClr val="accent2"/>
                        </a:solidFill>
                        <a:latin typeface="Cambria Math" panose="02040503050406030204" pitchFamily="18" charset="0"/>
                      </a:rPr>
                      <m:t>)</m:t>
                    </m:r>
                  </m:oMath>
                </a14:m>
                <a:endParaRPr kumimoji="1" lang="ja-JP" altLang="en-US" b="1" dirty="0">
                  <a:solidFill>
                    <a:srgbClr val="FFC000"/>
                  </a:solidFill>
                </a:endParaRPr>
              </a:p>
            </p:txBody>
          </p:sp>
        </mc:Choice>
        <mc:Fallback xmlns="">
          <p:sp>
            <p:nvSpPr>
              <p:cNvPr id="12" name="テキスト ボックス 11">
                <a:extLst>
                  <a:ext uri="{FF2B5EF4-FFF2-40B4-BE49-F238E27FC236}">
                    <a16:creationId xmlns:a16="http://schemas.microsoft.com/office/drawing/2014/main" id="{A8C23F68-9164-3F42-8708-9521A2AF46B4}"/>
                  </a:ext>
                </a:extLst>
              </p:cNvPr>
              <p:cNvSpPr txBox="1">
                <a:spLocks noRot="1" noChangeAspect="1" noMove="1" noResize="1" noEditPoints="1" noAdjustHandles="1" noChangeArrowheads="1" noChangeShapeType="1" noTextEdit="1"/>
              </p:cNvSpPr>
              <p:nvPr/>
            </p:nvSpPr>
            <p:spPr>
              <a:xfrm rot="16200000">
                <a:off x="7589797" y="3396938"/>
                <a:ext cx="3120602" cy="369332"/>
              </a:xfrm>
              <a:prstGeom prst="rect">
                <a:avLst/>
              </a:prstGeom>
              <a:blipFill>
                <a:blip r:embed="rId6"/>
                <a:stretch>
                  <a:fillRect l="-10000" r="-26667" b="-1761"/>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A7851A23-B8E6-796A-4151-97639FB890CB}"/>
              </a:ext>
            </a:extLst>
          </p:cNvPr>
          <p:cNvSpPr txBox="1"/>
          <p:nvPr/>
        </p:nvSpPr>
        <p:spPr>
          <a:xfrm>
            <a:off x="4002579" y="4652032"/>
            <a:ext cx="2550621" cy="369332"/>
          </a:xfrm>
          <a:prstGeom prst="rect">
            <a:avLst/>
          </a:prstGeom>
          <a:noFill/>
        </p:spPr>
        <p:txBody>
          <a:bodyPr wrap="square" rtlCol="0">
            <a:spAutoFit/>
          </a:bodyPr>
          <a:lstStyle/>
          <a:p>
            <a:r>
              <a:rPr kumimoji="1" lang="en-US" altLang="ja-JP" b="1" dirty="0"/>
              <a:t>Get feasible solution</a:t>
            </a:r>
            <a:endParaRPr kumimoji="1" lang="ja-JP" altLang="en-US" b="1" dirty="0"/>
          </a:p>
        </p:txBody>
      </p:sp>
      <p:cxnSp>
        <p:nvCxnSpPr>
          <p:cNvPr id="15" name="直線コネクタ 14">
            <a:extLst>
              <a:ext uri="{FF2B5EF4-FFF2-40B4-BE49-F238E27FC236}">
                <a16:creationId xmlns:a16="http://schemas.microsoft.com/office/drawing/2014/main" id="{BA8ACECB-9AEC-4969-0A85-DEEB9C53CBE5}"/>
              </a:ext>
            </a:extLst>
          </p:cNvPr>
          <p:cNvCxnSpPr>
            <a:cxnSpLocks/>
          </p:cNvCxnSpPr>
          <p:nvPr/>
        </p:nvCxnSpPr>
        <p:spPr>
          <a:xfrm flipH="1">
            <a:off x="3923760" y="5013094"/>
            <a:ext cx="514890" cy="33273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1EAF805-B3B1-956E-5E79-ED79A138A717}"/>
              </a:ext>
            </a:extLst>
          </p:cNvPr>
          <p:cNvSpPr txBox="1"/>
          <p:nvPr/>
        </p:nvSpPr>
        <p:spPr>
          <a:xfrm>
            <a:off x="4555462" y="1651971"/>
            <a:ext cx="2840105" cy="369332"/>
          </a:xfrm>
          <a:prstGeom prst="rect">
            <a:avLst/>
          </a:prstGeom>
          <a:noFill/>
        </p:spPr>
        <p:txBody>
          <a:bodyPr wrap="square" rtlCol="0">
            <a:spAutoFit/>
          </a:bodyPr>
          <a:lstStyle/>
          <a:p>
            <a:r>
              <a:rPr kumimoji="1" lang="en-US" altLang="ja-JP" b="1" dirty="0"/>
              <a:t>Best Solution Transition</a:t>
            </a:r>
            <a:endParaRPr kumimoji="1" lang="ja-JP" altLang="en-US" b="1" dirty="0"/>
          </a:p>
        </p:txBody>
      </p:sp>
      <p:sp>
        <p:nvSpPr>
          <p:cNvPr id="20" name="テキスト ボックス 19">
            <a:extLst>
              <a:ext uri="{FF2B5EF4-FFF2-40B4-BE49-F238E27FC236}">
                <a16:creationId xmlns:a16="http://schemas.microsoft.com/office/drawing/2014/main" id="{33F0B9F4-1456-FA1B-46B9-AC2A967CDE38}"/>
              </a:ext>
            </a:extLst>
          </p:cNvPr>
          <p:cNvSpPr txBox="1"/>
          <p:nvPr/>
        </p:nvSpPr>
        <p:spPr>
          <a:xfrm>
            <a:off x="9717945" y="1642246"/>
            <a:ext cx="2289836" cy="338554"/>
          </a:xfrm>
          <a:prstGeom prst="rect">
            <a:avLst/>
          </a:prstGeom>
          <a:noFill/>
        </p:spPr>
        <p:txBody>
          <a:bodyPr wrap="square" rtlCol="0">
            <a:spAutoFit/>
          </a:bodyPr>
          <a:lstStyle/>
          <a:p>
            <a:r>
              <a:rPr kumimoji="1" lang="en-US" altLang="ja-JP" sz="1600" b="1" dirty="0"/>
              <a:t>Population size: 100 </a:t>
            </a:r>
            <a:endParaRPr kumimoji="1" lang="ja-JP" altLang="en-US" sz="1600" b="1" dirty="0"/>
          </a:p>
        </p:txBody>
      </p:sp>
    </p:spTree>
    <p:extLst>
      <p:ext uri="{BB962C8B-B14F-4D97-AF65-F5344CB8AC3E}">
        <p14:creationId xmlns:p14="http://schemas.microsoft.com/office/powerpoint/2010/main" val="3779125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グラフィカル ユーザー インターフェイス, グラフ&#10;&#10;自動的に生成された説明">
            <a:extLst>
              <a:ext uri="{FF2B5EF4-FFF2-40B4-BE49-F238E27FC236}">
                <a16:creationId xmlns:a16="http://schemas.microsoft.com/office/drawing/2014/main" id="{AF759642-98AE-0D64-A842-1E03C2E18415}"/>
              </a:ext>
            </a:extLst>
          </p:cNvPr>
          <p:cNvPicPr>
            <a:picLocks noChangeAspect="1"/>
          </p:cNvPicPr>
          <p:nvPr/>
        </p:nvPicPr>
        <p:blipFill>
          <a:blip r:embed="rId3"/>
          <a:stretch>
            <a:fillRect/>
          </a:stretch>
        </p:blipFill>
        <p:spPr>
          <a:xfrm>
            <a:off x="893439" y="2633962"/>
            <a:ext cx="5394971" cy="339243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Chemical and Exogeneous Variables</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2" name="テキスト ボックス 11">
            <a:extLst>
              <a:ext uri="{FF2B5EF4-FFF2-40B4-BE49-F238E27FC236}">
                <a16:creationId xmlns:a16="http://schemas.microsoft.com/office/drawing/2014/main" id="{5435DE4B-0CB5-DC24-2DCC-BE1D77BC9402}"/>
              </a:ext>
            </a:extLst>
          </p:cNvPr>
          <p:cNvSpPr txBox="1"/>
          <p:nvPr/>
        </p:nvSpPr>
        <p:spPr>
          <a:xfrm>
            <a:off x="1543050" y="2324710"/>
            <a:ext cx="4381501" cy="338554"/>
          </a:xfrm>
          <a:prstGeom prst="rect">
            <a:avLst/>
          </a:prstGeom>
          <a:noFill/>
        </p:spPr>
        <p:txBody>
          <a:bodyPr wrap="square" rtlCol="0">
            <a:spAutoFit/>
          </a:bodyPr>
          <a:lstStyle/>
          <a:p>
            <a:pPr algn="ctr"/>
            <a:r>
              <a:rPr kumimoji="1" lang="en-US" altLang="ja-JP" sz="1600" b="1" dirty="0">
                <a:solidFill>
                  <a:schemeClr val="accent1"/>
                </a:solidFill>
              </a:rPr>
              <a:t>UF Total Chlorine [mg/L] </a:t>
            </a:r>
            <a:r>
              <a:rPr kumimoji="1" lang="en-US" altLang="ja-JP" sz="1200" b="1" dirty="0">
                <a:solidFill>
                  <a:schemeClr val="accent1"/>
                </a:solidFill>
              </a:rPr>
              <a:t>(Chemical Dosing Cost)</a:t>
            </a:r>
            <a:endParaRPr kumimoji="1" lang="ja-JP" altLang="en-US" sz="1600" b="1" dirty="0">
              <a:solidFill>
                <a:srgbClr val="FFC000"/>
              </a:solidFill>
            </a:endParaRPr>
          </a:p>
        </p:txBody>
      </p:sp>
      <p:sp>
        <p:nvSpPr>
          <p:cNvPr id="10" name="テキスト ボックス 9">
            <a:extLst>
              <a:ext uri="{FF2B5EF4-FFF2-40B4-BE49-F238E27FC236}">
                <a16:creationId xmlns:a16="http://schemas.microsoft.com/office/drawing/2014/main" id="{15BF4635-9DD3-7FAA-6C54-3F7101788E59}"/>
              </a:ext>
            </a:extLst>
          </p:cNvPr>
          <p:cNvSpPr txBox="1"/>
          <p:nvPr/>
        </p:nvSpPr>
        <p:spPr>
          <a:xfrm>
            <a:off x="9253305" y="2229567"/>
            <a:ext cx="2994314" cy="338554"/>
          </a:xfrm>
          <a:prstGeom prst="rect">
            <a:avLst/>
          </a:prstGeom>
          <a:noFill/>
        </p:spPr>
        <p:txBody>
          <a:bodyPr wrap="square" rtlCol="0">
            <a:spAutoFit/>
          </a:bodyPr>
          <a:lstStyle/>
          <a:p>
            <a:pPr algn="ctr"/>
            <a:r>
              <a:rPr kumimoji="1" lang="en-US" altLang="ja-JP" sz="1600" b="1" dirty="0">
                <a:solidFill>
                  <a:schemeClr val="accent1"/>
                </a:solidFill>
              </a:rPr>
              <a:t>S1 Feed Pressure</a:t>
            </a:r>
            <a:r>
              <a:rPr kumimoji="1" lang="ja-JP" altLang="en-US" sz="1600" b="1" dirty="0">
                <a:solidFill>
                  <a:schemeClr val="accent1"/>
                </a:solidFill>
              </a:rPr>
              <a:t> </a:t>
            </a:r>
            <a:r>
              <a:rPr kumimoji="1" lang="en-US" altLang="ja-JP" sz="1600" b="1" dirty="0">
                <a:solidFill>
                  <a:schemeClr val="accent1"/>
                </a:solidFill>
              </a:rPr>
              <a:t>[psi] </a:t>
            </a:r>
            <a:r>
              <a:rPr kumimoji="1" lang="en-US" altLang="ja-JP" sz="1200" b="1" dirty="0">
                <a:solidFill>
                  <a:schemeClr val="accent1"/>
                </a:solidFill>
              </a:rPr>
              <a:t>(Fixed)</a:t>
            </a:r>
            <a:endParaRPr kumimoji="1" lang="ja-JP" altLang="en-US" sz="1600" b="1" dirty="0">
              <a:solidFill>
                <a:srgbClr val="FFC000"/>
              </a:solidFill>
            </a:endParaRPr>
          </a:p>
        </p:txBody>
      </p:sp>
      <p:sp>
        <p:nvSpPr>
          <p:cNvPr id="13" name="テキスト ボックス 12">
            <a:extLst>
              <a:ext uri="{FF2B5EF4-FFF2-40B4-BE49-F238E27FC236}">
                <a16:creationId xmlns:a16="http://schemas.microsoft.com/office/drawing/2014/main" id="{073A5DAD-4115-D142-7687-3725198C4BFD}"/>
              </a:ext>
            </a:extLst>
          </p:cNvPr>
          <p:cNvSpPr txBox="1"/>
          <p:nvPr/>
        </p:nvSpPr>
        <p:spPr>
          <a:xfrm>
            <a:off x="9335046" y="4204328"/>
            <a:ext cx="2830832" cy="338554"/>
          </a:xfrm>
          <a:prstGeom prst="rect">
            <a:avLst/>
          </a:prstGeom>
          <a:noFill/>
        </p:spPr>
        <p:txBody>
          <a:bodyPr wrap="square" rtlCol="0">
            <a:spAutoFit/>
          </a:bodyPr>
          <a:lstStyle/>
          <a:p>
            <a:pPr algn="ctr"/>
            <a:r>
              <a:rPr kumimoji="1" lang="en-US" altLang="ja-JP" sz="1600" b="1" dirty="0">
                <a:solidFill>
                  <a:schemeClr val="accent1"/>
                </a:solidFill>
              </a:rPr>
              <a:t>S1 Feed Flow [</a:t>
            </a:r>
            <a:r>
              <a:rPr kumimoji="1" lang="en-US" altLang="ja-JP" sz="1600" b="1" dirty="0" err="1">
                <a:solidFill>
                  <a:schemeClr val="accent1"/>
                </a:solidFill>
              </a:rPr>
              <a:t>gpm</a:t>
            </a:r>
            <a:r>
              <a:rPr kumimoji="1" lang="en-US" altLang="ja-JP" sz="1600" b="1" dirty="0">
                <a:solidFill>
                  <a:schemeClr val="accent1"/>
                </a:solidFill>
              </a:rPr>
              <a:t>] </a:t>
            </a:r>
            <a:r>
              <a:rPr kumimoji="1" lang="en-US" altLang="ja-JP" sz="1200" b="1" dirty="0">
                <a:solidFill>
                  <a:schemeClr val="accent1"/>
                </a:solidFill>
              </a:rPr>
              <a:t>(Fixed)</a:t>
            </a:r>
            <a:endParaRPr kumimoji="1" lang="ja-JP" altLang="en-US" sz="1600" b="1" dirty="0">
              <a:solidFill>
                <a:srgbClr val="FFC000"/>
              </a:solidFill>
            </a:endParaRPr>
          </a:p>
        </p:txBody>
      </p:sp>
      <p:sp>
        <p:nvSpPr>
          <p:cNvPr id="15" name="テキスト ボックス 14">
            <a:extLst>
              <a:ext uri="{FF2B5EF4-FFF2-40B4-BE49-F238E27FC236}">
                <a16:creationId xmlns:a16="http://schemas.microsoft.com/office/drawing/2014/main" id="{D8300875-BA85-C3DA-41D8-11B954F66234}"/>
              </a:ext>
            </a:extLst>
          </p:cNvPr>
          <p:cNvSpPr txBox="1"/>
          <p:nvPr/>
        </p:nvSpPr>
        <p:spPr>
          <a:xfrm>
            <a:off x="6725226" y="4221679"/>
            <a:ext cx="2743714" cy="338554"/>
          </a:xfrm>
          <a:prstGeom prst="rect">
            <a:avLst/>
          </a:prstGeom>
          <a:noFill/>
        </p:spPr>
        <p:txBody>
          <a:bodyPr wrap="square" rtlCol="0">
            <a:spAutoFit/>
          </a:bodyPr>
          <a:lstStyle/>
          <a:p>
            <a:pPr algn="ctr"/>
            <a:r>
              <a:rPr kumimoji="1" lang="en-US" altLang="ja-JP" sz="1600" b="1" dirty="0">
                <a:solidFill>
                  <a:schemeClr val="accent1"/>
                </a:solidFill>
              </a:rPr>
              <a:t>S1 Feed EC [</a:t>
            </a:r>
            <a:r>
              <a:rPr kumimoji="1" lang="en-US" altLang="ja-JP" sz="1600" b="1" dirty="0" err="1">
                <a:solidFill>
                  <a:schemeClr val="accent1"/>
                </a:solidFill>
              </a:rPr>
              <a:t>uS</a:t>
            </a:r>
            <a:r>
              <a:rPr kumimoji="1" lang="en-US" altLang="ja-JP" sz="1600" b="1" dirty="0">
                <a:solidFill>
                  <a:schemeClr val="accent1"/>
                </a:solidFill>
              </a:rPr>
              <a:t>/cm] </a:t>
            </a:r>
            <a:r>
              <a:rPr kumimoji="1" lang="en-US" altLang="ja-JP" sz="1200" b="1" dirty="0">
                <a:solidFill>
                  <a:schemeClr val="accent1"/>
                </a:solidFill>
              </a:rPr>
              <a:t>(Fixed)</a:t>
            </a:r>
            <a:endParaRPr kumimoji="1" lang="ja-JP" altLang="en-US" sz="1600" b="1" dirty="0">
              <a:solidFill>
                <a:srgbClr val="FFC000"/>
              </a:solidFill>
            </a:endParaRPr>
          </a:p>
        </p:txBody>
      </p:sp>
      <p:sp>
        <p:nvSpPr>
          <p:cNvPr id="19" name="テキスト ボックス 18">
            <a:extLst>
              <a:ext uri="{FF2B5EF4-FFF2-40B4-BE49-F238E27FC236}">
                <a16:creationId xmlns:a16="http://schemas.microsoft.com/office/drawing/2014/main" id="{D41992DB-DBD0-2D6E-B378-E63030E27EF6}"/>
              </a:ext>
            </a:extLst>
          </p:cNvPr>
          <p:cNvSpPr txBox="1"/>
          <p:nvPr/>
        </p:nvSpPr>
        <p:spPr>
          <a:xfrm>
            <a:off x="6853448" y="2229567"/>
            <a:ext cx="2487270" cy="338554"/>
          </a:xfrm>
          <a:prstGeom prst="rect">
            <a:avLst/>
          </a:prstGeom>
          <a:noFill/>
        </p:spPr>
        <p:txBody>
          <a:bodyPr wrap="square" rtlCol="0">
            <a:spAutoFit/>
          </a:bodyPr>
          <a:lstStyle/>
          <a:p>
            <a:pPr algn="ctr"/>
            <a:r>
              <a:rPr kumimoji="1" lang="en-US" altLang="ja-JP" sz="1600" b="1" dirty="0">
                <a:solidFill>
                  <a:schemeClr val="accent1"/>
                </a:solidFill>
              </a:rPr>
              <a:t>Feed TOC [mg/L] </a:t>
            </a:r>
            <a:r>
              <a:rPr kumimoji="1" lang="en-US" altLang="ja-JP" sz="1200" b="1" dirty="0">
                <a:solidFill>
                  <a:schemeClr val="accent1"/>
                </a:solidFill>
              </a:rPr>
              <a:t>(Fixed)</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7A257D18-4D64-A84F-040D-4F93DCA4977E}"/>
              </a:ext>
            </a:extLst>
          </p:cNvPr>
          <p:cNvSpPr txBox="1"/>
          <p:nvPr/>
        </p:nvSpPr>
        <p:spPr>
          <a:xfrm>
            <a:off x="571984" y="-20412"/>
            <a:ext cx="5828816"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Simulation &gt; Optimization Results</a:t>
            </a:r>
            <a:endParaRPr kumimoji="1" lang="ja-JP" altLang="en-US" sz="1600" b="1" dirty="0">
              <a:solidFill>
                <a:schemeClr val="bg1"/>
              </a:solidFill>
            </a:endParaRPr>
          </a:p>
        </p:txBody>
      </p:sp>
      <p:sp>
        <p:nvSpPr>
          <p:cNvPr id="23" name="テキスト プレースホルダー 2">
            <a:extLst>
              <a:ext uri="{FF2B5EF4-FFF2-40B4-BE49-F238E27FC236}">
                <a16:creationId xmlns:a16="http://schemas.microsoft.com/office/drawing/2014/main" id="{077196FF-5DE3-50AB-C3EF-CC550550A823}"/>
              </a:ext>
            </a:extLst>
          </p:cNvPr>
          <p:cNvSpPr txBox="1">
            <a:spLocks/>
          </p:cNvSpPr>
          <p:nvPr/>
        </p:nvSpPr>
        <p:spPr>
          <a:xfrm>
            <a:off x="517054" y="96342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The schedule shows reducing chemical costs comparing to actual data.</a:t>
            </a:r>
          </a:p>
        </p:txBody>
      </p:sp>
      <p:sp>
        <p:nvSpPr>
          <p:cNvPr id="33" name="テキスト ボックス 32">
            <a:extLst>
              <a:ext uri="{FF2B5EF4-FFF2-40B4-BE49-F238E27FC236}">
                <a16:creationId xmlns:a16="http://schemas.microsoft.com/office/drawing/2014/main" id="{A5DDBF28-0DB4-8ADB-0616-C12623CD6003}"/>
              </a:ext>
            </a:extLst>
          </p:cNvPr>
          <p:cNvSpPr txBox="1"/>
          <p:nvPr/>
        </p:nvSpPr>
        <p:spPr>
          <a:xfrm>
            <a:off x="0" y="1827268"/>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Optimized</a:t>
            </a:r>
            <a:endParaRPr kumimoji="1" lang="ja-JP" altLang="en-US" b="1" dirty="0">
              <a:solidFill>
                <a:srgbClr val="FFC000"/>
              </a:solidFill>
            </a:endParaRPr>
          </a:p>
        </p:txBody>
      </p:sp>
      <p:sp>
        <p:nvSpPr>
          <p:cNvPr id="8" name="テキスト ボックス 7">
            <a:extLst>
              <a:ext uri="{FF2B5EF4-FFF2-40B4-BE49-F238E27FC236}">
                <a16:creationId xmlns:a16="http://schemas.microsoft.com/office/drawing/2014/main" id="{FB0D59F0-8392-609D-DE15-05FB343119FF}"/>
              </a:ext>
            </a:extLst>
          </p:cNvPr>
          <p:cNvSpPr txBox="1"/>
          <p:nvPr/>
        </p:nvSpPr>
        <p:spPr>
          <a:xfrm>
            <a:off x="3327290" y="3041124"/>
            <a:ext cx="2917388" cy="584775"/>
          </a:xfrm>
          <a:prstGeom prst="rect">
            <a:avLst/>
          </a:prstGeom>
          <a:noFill/>
        </p:spPr>
        <p:txBody>
          <a:bodyPr wrap="square" rtlCol="0">
            <a:spAutoFit/>
          </a:bodyPr>
          <a:lstStyle/>
          <a:p>
            <a:r>
              <a:rPr kumimoji="1" lang="en-US" altLang="ja-JP" sz="1600" b="1" dirty="0">
                <a:solidFill>
                  <a:schemeClr val="accent1"/>
                </a:solidFill>
              </a:rPr>
              <a:t>Actual Ave.: 0.40 [mg/L]</a:t>
            </a:r>
            <a:r>
              <a:rPr kumimoji="1" lang="en-US" altLang="ja-JP" sz="1600" b="1" dirty="0"/>
              <a:t>, </a:t>
            </a:r>
          </a:p>
          <a:p>
            <a:r>
              <a:rPr kumimoji="1" lang="en-US" altLang="ja-JP" sz="1600" b="1" dirty="0">
                <a:solidFill>
                  <a:schemeClr val="accent2"/>
                </a:solidFill>
              </a:rPr>
              <a:t>Optimized Ave.: 0.38 [mg/L]</a:t>
            </a:r>
            <a:endParaRPr kumimoji="1" lang="ja-JP" altLang="en-US" sz="1600" b="1" dirty="0">
              <a:solidFill>
                <a:schemeClr val="accent2"/>
              </a:solidFill>
            </a:endParaRPr>
          </a:p>
        </p:txBody>
      </p:sp>
      <p:pic>
        <p:nvPicPr>
          <p:cNvPr id="16" name="図 15" descr="グラフ&#10;&#10;自動的に生成された説明">
            <a:extLst>
              <a:ext uri="{FF2B5EF4-FFF2-40B4-BE49-F238E27FC236}">
                <a16:creationId xmlns:a16="http://schemas.microsoft.com/office/drawing/2014/main" id="{D8B5B04B-0D06-D639-5A13-40E99E4DD479}"/>
              </a:ext>
            </a:extLst>
          </p:cNvPr>
          <p:cNvPicPr>
            <a:picLocks noChangeAspect="1"/>
          </p:cNvPicPr>
          <p:nvPr/>
        </p:nvPicPr>
        <p:blipFill>
          <a:blip r:embed="rId4"/>
          <a:stretch>
            <a:fillRect/>
          </a:stretch>
        </p:blipFill>
        <p:spPr>
          <a:xfrm>
            <a:off x="6895563" y="2567110"/>
            <a:ext cx="2403041" cy="1588451"/>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19395071-DE75-2EBE-9279-C21E5B30F719}"/>
              </a:ext>
            </a:extLst>
          </p:cNvPr>
          <p:cNvPicPr>
            <a:picLocks noChangeAspect="1"/>
          </p:cNvPicPr>
          <p:nvPr/>
        </p:nvPicPr>
        <p:blipFill>
          <a:blip r:embed="rId5"/>
          <a:stretch>
            <a:fillRect/>
          </a:stretch>
        </p:blipFill>
        <p:spPr>
          <a:xfrm>
            <a:off x="9561166" y="2587302"/>
            <a:ext cx="2378593" cy="1568259"/>
          </a:xfrm>
          <a:prstGeom prst="rect">
            <a:avLst/>
          </a:prstGeom>
        </p:spPr>
      </p:pic>
      <p:pic>
        <p:nvPicPr>
          <p:cNvPr id="22" name="図 21" descr="グラフ&#10;&#10;自動的に生成された説明">
            <a:extLst>
              <a:ext uri="{FF2B5EF4-FFF2-40B4-BE49-F238E27FC236}">
                <a16:creationId xmlns:a16="http://schemas.microsoft.com/office/drawing/2014/main" id="{A0D46F80-6B72-7D62-C449-B14F471B5F82}"/>
              </a:ext>
            </a:extLst>
          </p:cNvPr>
          <p:cNvPicPr>
            <a:picLocks noChangeAspect="1"/>
          </p:cNvPicPr>
          <p:nvPr/>
        </p:nvPicPr>
        <p:blipFill>
          <a:blip r:embed="rId6"/>
          <a:stretch>
            <a:fillRect/>
          </a:stretch>
        </p:blipFill>
        <p:spPr>
          <a:xfrm>
            <a:off x="9583923" y="4645795"/>
            <a:ext cx="2333076" cy="1521571"/>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77E8454-24A8-9D3F-8E1F-4B76E6E2425C}"/>
              </a:ext>
            </a:extLst>
          </p:cNvPr>
          <p:cNvPicPr>
            <a:picLocks noChangeAspect="1"/>
          </p:cNvPicPr>
          <p:nvPr/>
        </p:nvPicPr>
        <p:blipFill>
          <a:blip r:embed="rId7"/>
          <a:stretch>
            <a:fillRect/>
          </a:stretch>
        </p:blipFill>
        <p:spPr>
          <a:xfrm>
            <a:off x="6894885" y="4626351"/>
            <a:ext cx="2404395" cy="1585270"/>
          </a:xfrm>
          <a:prstGeom prst="rect">
            <a:avLst/>
          </a:prstGeom>
        </p:spPr>
      </p:pic>
    </p:spTree>
    <p:extLst>
      <p:ext uri="{BB962C8B-B14F-4D97-AF65-F5344CB8AC3E}">
        <p14:creationId xmlns:p14="http://schemas.microsoft.com/office/powerpoint/2010/main" val="227605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descr="グラフ, 折れ線グラフ&#10;&#10;自動的に生成された説明">
            <a:extLst>
              <a:ext uri="{FF2B5EF4-FFF2-40B4-BE49-F238E27FC236}">
                <a16:creationId xmlns:a16="http://schemas.microsoft.com/office/drawing/2014/main" id="{6D110CC8-A45C-A573-60EB-EF4C62ABAF5C}"/>
              </a:ext>
            </a:extLst>
          </p:cNvPr>
          <p:cNvPicPr>
            <a:picLocks noChangeAspect="1"/>
          </p:cNvPicPr>
          <p:nvPr/>
        </p:nvPicPr>
        <p:blipFill>
          <a:blip r:embed="rId3"/>
          <a:stretch>
            <a:fillRect/>
          </a:stretch>
        </p:blipFill>
        <p:spPr>
          <a:xfrm>
            <a:off x="1281599" y="1866403"/>
            <a:ext cx="4007547" cy="2520000"/>
          </a:xfrm>
          <a:prstGeom prst="rect">
            <a:avLst/>
          </a:prstGeom>
        </p:spPr>
      </p:pic>
      <p:pic>
        <p:nvPicPr>
          <p:cNvPr id="10" name="図 9" descr="グラフィカル ユーザー インターフェイス, グラフ, 折れ線グラフ&#10;&#10;自動的に生成された説明">
            <a:extLst>
              <a:ext uri="{FF2B5EF4-FFF2-40B4-BE49-F238E27FC236}">
                <a16:creationId xmlns:a16="http://schemas.microsoft.com/office/drawing/2014/main" id="{CF447D69-2615-3167-8FF8-767794475450}"/>
              </a:ext>
            </a:extLst>
          </p:cNvPr>
          <p:cNvPicPr>
            <a:picLocks noChangeAspect="1"/>
          </p:cNvPicPr>
          <p:nvPr/>
        </p:nvPicPr>
        <p:blipFill>
          <a:blip r:embed="rId4"/>
          <a:stretch>
            <a:fillRect/>
          </a:stretch>
        </p:blipFill>
        <p:spPr>
          <a:xfrm>
            <a:off x="1343082" y="3652565"/>
            <a:ext cx="3946415" cy="2520000"/>
          </a:xfrm>
          <a:prstGeom prst="rect">
            <a:avLst/>
          </a:prstGeom>
        </p:spPr>
      </p:pic>
      <p:pic>
        <p:nvPicPr>
          <p:cNvPr id="15" name="図 14" descr="グラフ&#10;&#10;自動的に生成された説明">
            <a:extLst>
              <a:ext uri="{FF2B5EF4-FFF2-40B4-BE49-F238E27FC236}">
                <a16:creationId xmlns:a16="http://schemas.microsoft.com/office/drawing/2014/main" id="{30092931-44A7-9AB7-DDBC-E1D5DAC452E3}"/>
              </a:ext>
            </a:extLst>
          </p:cNvPr>
          <p:cNvPicPr>
            <a:picLocks noChangeAspect="1"/>
          </p:cNvPicPr>
          <p:nvPr/>
        </p:nvPicPr>
        <p:blipFill>
          <a:blip r:embed="rId5"/>
          <a:stretch>
            <a:fillRect/>
          </a:stretch>
        </p:blipFill>
        <p:spPr>
          <a:xfrm>
            <a:off x="6735595" y="1848260"/>
            <a:ext cx="4007547" cy="2520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B800D985-8C76-FEF5-9170-1415BCD1EBF5}"/>
              </a:ext>
            </a:extLst>
          </p:cNvPr>
          <p:cNvPicPr>
            <a:picLocks noChangeAspect="1"/>
          </p:cNvPicPr>
          <p:nvPr/>
        </p:nvPicPr>
        <p:blipFill>
          <a:blip r:embed="rId6"/>
          <a:stretch>
            <a:fillRect/>
          </a:stretch>
        </p:blipFill>
        <p:spPr>
          <a:xfrm>
            <a:off x="6735595" y="3652565"/>
            <a:ext cx="4007547" cy="2520000"/>
          </a:xfrm>
          <a:prstGeom prst="rect">
            <a:avLst/>
          </a:prstGeom>
        </p:spPr>
      </p:pic>
      <p:sp>
        <p:nvSpPr>
          <p:cNvPr id="21" name="テキスト ボックス 20">
            <a:extLst>
              <a:ext uri="{FF2B5EF4-FFF2-40B4-BE49-F238E27FC236}">
                <a16:creationId xmlns:a16="http://schemas.microsoft.com/office/drawing/2014/main" id="{2A24EF18-C420-6D68-D352-B602EA3EFB1E}"/>
              </a:ext>
            </a:extLst>
          </p:cNvPr>
          <p:cNvSpPr txBox="1"/>
          <p:nvPr/>
        </p:nvSpPr>
        <p:spPr>
          <a:xfrm>
            <a:off x="2027545" y="2205982"/>
            <a:ext cx="3000133" cy="584775"/>
          </a:xfrm>
          <a:prstGeom prst="rect">
            <a:avLst/>
          </a:prstGeom>
          <a:noFill/>
        </p:spPr>
        <p:txBody>
          <a:bodyPr wrap="square" rtlCol="0">
            <a:spAutoFit/>
          </a:bodyPr>
          <a:lstStyle/>
          <a:p>
            <a:r>
              <a:rPr kumimoji="1" lang="en-US" altLang="ja-JP" sz="1600" b="1" dirty="0">
                <a:solidFill>
                  <a:schemeClr val="accent1"/>
                </a:solidFill>
              </a:rPr>
              <a:t>Actual Ave.: 0.067 [mg/L]</a:t>
            </a:r>
            <a:r>
              <a:rPr kumimoji="1" lang="en-US" altLang="ja-JP" sz="1600" b="1" dirty="0"/>
              <a:t>, </a:t>
            </a:r>
          </a:p>
          <a:p>
            <a:r>
              <a:rPr kumimoji="1" lang="en-US" altLang="ja-JP" sz="1600" b="1" dirty="0">
                <a:solidFill>
                  <a:schemeClr val="accent2"/>
                </a:solidFill>
              </a:rPr>
              <a:t>Optimized Ave.: 0.063 [mg/L]</a:t>
            </a:r>
            <a:endParaRPr kumimoji="1" lang="ja-JP" altLang="en-US" sz="1600" b="1" dirty="0">
              <a:solidFill>
                <a:schemeClr val="accent2"/>
              </a:solidFill>
            </a:endParaRPr>
          </a:p>
        </p:txBody>
      </p:sp>
      <p:sp>
        <p:nvSpPr>
          <p:cNvPr id="22" name="テキスト ボックス 21">
            <a:extLst>
              <a:ext uri="{FF2B5EF4-FFF2-40B4-BE49-F238E27FC236}">
                <a16:creationId xmlns:a16="http://schemas.microsoft.com/office/drawing/2014/main" id="{717BF5CB-C24C-D92F-6E2E-D94E7013516B}"/>
              </a:ext>
            </a:extLst>
          </p:cNvPr>
          <p:cNvSpPr txBox="1"/>
          <p:nvPr/>
        </p:nvSpPr>
        <p:spPr>
          <a:xfrm>
            <a:off x="7480142" y="2205982"/>
            <a:ext cx="3159554" cy="584775"/>
          </a:xfrm>
          <a:prstGeom prst="rect">
            <a:avLst/>
          </a:prstGeom>
          <a:noFill/>
        </p:spPr>
        <p:txBody>
          <a:bodyPr wrap="square" rtlCol="0">
            <a:spAutoFit/>
          </a:bodyPr>
          <a:lstStyle/>
          <a:p>
            <a:r>
              <a:rPr kumimoji="1" lang="en-US" altLang="ja-JP" sz="1600" b="1" dirty="0">
                <a:solidFill>
                  <a:schemeClr val="accent1"/>
                </a:solidFill>
              </a:rPr>
              <a:t>Actual Ave.: 20.76 [</a:t>
            </a:r>
            <a:r>
              <a:rPr kumimoji="1" lang="en-US" altLang="ja-JP" sz="1600" b="1" dirty="0" err="1">
                <a:solidFill>
                  <a:schemeClr val="accent1"/>
                </a:solidFill>
              </a:rPr>
              <a:t>uS</a:t>
            </a:r>
            <a:r>
              <a:rPr kumimoji="1" lang="en-US" altLang="ja-JP" sz="1600" b="1" dirty="0">
                <a:solidFill>
                  <a:schemeClr val="accent1"/>
                </a:solidFill>
              </a:rPr>
              <a:t>/cm]</a:t>
            </a:r>
            <a:r>
              <a:rPr kumimoji="1" lang="en-US" altLang="ja-JP" sz="1600" b="1" dirty="0"/>
              <a:t>, </a:t>
            </a:r>
          </a:p>
          <a:p>
            <a:r>
              <a:rPr kumimoji="1" lang="en-US" altLang="ja-JP" sz="1600" b="1" dirty="0">
                <a:solidFill>
                  <a:schemeClr val="accent2"/>
                </a:solidFill>
              </a:rPr>
              <a:t>Optimized Ave.: 20.87 [</a:t>
            </a:r>
            <a:r>
              <a:rPr kumimoji="1" lang="en-US" altLang="ja-JP" sz="1600" b="1" dirty="0" err="1">
                <a:solidFill>
                  <a:schemeClr val="accent2"/>
                </a:solidFill>
              </a:rPr>
              <a:t>uS</a:t>
            </a:r>
            <a:r>
              <a:rPr kumimoji="1" lang="en-US" altLang="ja-JP" sz="1600" b="1" dirty="0">
                <a:solidFill>
                  <a:schemeClr val="accent2"/>
                </a:solidFill>
              </a:rPr>
              <a:t>/cm]</a:t>
            </a:r>
            <a:endParaRPr kumimoji="1" lang="ja-JP" altLang="en-US" sz="1600" b="1" dirty="0">
              <a:solidFill>
                <a:schemeClr val="accent2"/>
              </a:solidFill>
            </a:endParaRPr>
          </a:p>
        </p:txBody>
      </p:sp>
      <p:sp>
        <p:nvSpPr>
          <p:cNvPr id="23" name="テキスト ボックス 22">
            <a:extLst>
              <a:ext uri="{FF2B5EF4-FFF2-40B4-BE49-F238E27FC236}">
                <a16:creationId xmlns:a16="http://schemas.microsoft.com/office/drawing/2014/main" id="{B5A85D69-2BFC-8BC2-22CB-023278678C5D}"/>
              </a:ext>
            </a:extLst>
          </p:cNvPr>
          <p:cNvSpPr txBox="1"/>
          <p:nvPr/>
        </p:nvSpPr>
        <p:spPr>
          <a:xfrm>
            <a:off x="2425793" y="4809098"/>
            <a:ext cx="2173147" cy="584775"/>
          </a:xfrm>
          <a:prstGeom prst="rect">
            <a:avLst/>
          </a:prstGeom>
          <a:noFill/>
        </p:spPr>
        <p:txBody>
          <a:bodyPr wrap="square" rtlCol="0">
            <a:spAutoFit/>
          </a:bodyPr>
          <a:lstStyle/>
          <a:p>
            <a:r>
              <a:rPr kumimoji="1" lang="en-US" altLang="ja-JP" sz="1600" b="1" dirty="0">
                <a:solidFill>
                  <a:schemeClr val="accent1"/>
                </a:solidFill>
              </a:rPr>
              <a:t>Actual Ave.: 2.01</a:t>
            </a:r>
            <a:r>
              <a:rPr kumimoji="1" lang="en-US" altLang="ja-JP" sz="1600" b="1" dirty="0"/>
              <a:t>, </a:t>
            </a:r>
          </a:p>
          <a:p>
            <a:r>
              <a:rPr kumimoji="1" lang="en-US" altLang="ja-JP" sz="1600" b="1" dirty="0">
                <a:solidFill>
                  <a:schemeClr val="accent2"/>
                </a:solidFill>
              </a:rPr>
              <a:t>Optimized Ave.: 2.03</a:t>
            </a:r>
            <a:endParaRPr kumimoji="1" lang="ja-JP" altLang="en-US" sz="1600" b="1" dirty="0">
              <a:solidFill>
                <a:schemeClr val="accent2"/>
              </a:solidFill>
            </a:endParaRPr>
          </a:p>
        </p:txBody>
      </p:sp>
      <p:sp>
        <p:nvSpPr>
          <p:cNvPr id="24" name="テキスト ボックス 23">
            <a:extLst>
              <a:ext uri="{FF2B5EF4-FFF2-40B4-BE49-F238E27FC236}">
                <a16:creationId xmlns:a16="http://schemas.microsoft.com/office/drawing/2014/main" id="{098A65D3-8311-7A43-F3BC-2AE168239E74}"/>
              </a:ext>
            </a:extLst>
          </p:cNvPr>
          <p:cNvSpPr txBox="1"/>
          <p:nvPr/>
        </p:nvSpPr>
        <p:spPr>
          <a:xfrm>
            <a:off x="7934597" y="4045703"/>
            <a:ext cx="2339674" cy="584775"/>
          </a:xfrm>
          <a:prstGeom prst="rect">
            <a:avLst/>
          </a:prstGeom>
          <a:noFill/>
        </p:spPr>
        <p:txBody>
          <a:bodyPr wrap="square" rtlCol="0">
            <a:spAutoFit/>
          </a:bodyPr>
          <a:lstStyle/>
          <a:p>
            <a:r>
              <a:rPr kumimoji="1" lang="en-US" altLang="ja-JP" sz="1600" b="1" dirty="0">
                <a:solidFill>
                  <a:schemeClr val="accent1"/>
                </a:solidFill>
              </a:rPr>
              <a:t>Actual Ave.: 1.83</a:t>
            </a:r>
            <a:r>
              <a:rPr kumimoji="1" lang="en-US" altLang="ja-JP" sz="1600" b="1" dirty="0"/>
              <a:t>, </a:t>
            </a:r>
          </a:p>
          <a:p>
            <a:r>
              <a:rPr kumimoji="1" lang="en-US" altLang="ja-JP" sz="1600" b="1" dirty="0">
                <a:solidFill>
                  <a:schemeClr val="accent2"/>
                </a:solidFill>
              </a:rPr>
              <a:t>Optimized Ave.: 1.83</a:t>
            </a:r>
            <a:endParaRPr kumimoji="1" lang="ja-JP" altLang="en-US" sz="1600" b="1" dirty="0">
              <a:solidFill>
                <a:schemeClr val="accent2"/>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Water Quality Variable</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There is a slight change but meeting the WQ standards of LRV.</a:t>
            </a:r>
          </a:p>
        </p:txBody>
      </p:sp>
      <p:sp>
        <p:nvSpPr>
          <p:cNvPr id="14" name="テキスト ボックス 13">
            <a:extLst>
              <a:ext uri="{FF2B5EF4-FFF2-40B4-BE49-F238E27FC236}">
                <a16:creationId xmlns:a16="http://schemas.microsoft.com/office/drawing/2014/main" id="{038C3D59-B923-DA33-13C0-D3D7EAA3D461}"/>
              </a:ext>
            </a:extLst>
          </p:cNvPr>
          <p:cNvSpPr txBox="1"/>
          <p:nvPr/>
        </p:nvSpPr>
        <p:spPr>
          <a:xfrm>
            <a:off x="8343901" y="691493"/>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Optimized</a:t>
            </a:r>
            <a:endParaRPr kumimoji="1" lang="ja-JP" altLang="en-US" b="1" dirty="0">
              <a:solidFill>
                <a:srgbClr val="FFC000"/>
              </a:solidFill>
            </a:endParaRPr>
          </a:p>
        </p:txBody>
      </p:sp>
      <p:sp>
        <p:nvSpPr>
          <p:cNvPr id="17" name="テキスト ボックス 16">
            <a:extLst>
              <a:ext uri="{FF2B5EF4-FFF2-40B4-BE49-F238E27FC236}">
                <a16:creationId xmlns:a16="http://schemas.microsoft.com/office/drawing/2014/main" id="{B7FD0D64-FAE0-F802-708E-0F519DC3AD5D}"/>
              </a:ext>
            </a:extLst>
          </p:cNvPr>
          <p:cNvSpPr txBox="1"/>
          <p:nvPr/>
        </p:nvSpPr>
        <p:spPr>
          <a:xfrm>
            <a:off x="7232058" y="1511752"/>
            <a:ext cx="3511787" cy="338554"/>
          </a:xfrm>
          <a:prstGeom prst="rect">
            <a:avLst/>
          </a:prstGeom>
          <a:noFill/>
        </p:spPr>
        <p:txBody>
          <a:bodyPr wrap="square" rtlCol="0">
            <a:spAutoFit/>
          </a:bodyPr>
          <a:lstStyle/>
          <a:p>
            <a:pPr algn="ctr"/>
            <a:r>
              <a:rPr kumimoji="1" lang="en-US" altLang="ja-JP" sz="1600" b="1" dirty="0">
                <a:solidFill>
                  <a:schemeClr val="accent1"/>
                </a:solidFill>
              </a:rPr>
              <a:t>Combined Permeate 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18" name="テキスト ボックス 17">
            <a:extLst>
              <a:ext uri="{FF2B5EF4-FFF2-40B4-BE49-F238E27FC236}">
                <a16:creationId xmlns:a16="http://schemas.microsoft.com/office/drawing/2014/main" id="{00CBE8DC-457F-342E-F831-C6F07D2779DA}"/>
              </a:ext>
            </a:extLst>
          </p:cNvPr>
          <p:cNvSpPr txBox="1"/>
          <p:nvPr/>
        </p:nvSpPr>
        <p:spPr>
          <a:xfrm>
            <a:off x="1658047" y="1511752"/>
            <a:ext cx="3478632" cy="338554"/>
          </a:xfrm>
          <a:prstGeom prst="rect">
            <a:avLst/>
          </a:prstGeom>
          <a:noFill/>
        </p:spPr>
        <p:txBody>
          <a:bodyPr wrap="square" rtlCol="0">
            <a:spAutoFit/>
          </a:bodyPr>
          <a:lstStyle/>
          <a:p>
            <a:pPr algn="ctr"/>
            <a:r>
              <a:rPr kumimoji="1" lang="en-US" altLang="ja-JP" sz="1600" b="1" dirty="0">
                <a:solidFill>
                  <a:schemeClr val="accent1"/>
                </a:solidFill>
              </a:rPr>
              <a:t>Combined Permeate TOC [mg/L]</a:t>
            </a:r>
            <a:endParaRPr kumimoji="1" lang="ja-JP" altLang="en-US" sz="1600" b="1" dirty="0">
              <a:solidFill>
                <a:srgbClr val="FFC000"/>
              </a:solidFill>
            </a:endParaRPr>
          </a:p>
        </p:txBody>
      </p:sp>
      <p:sp>
        <p:nvSpPr>
          <p:cNvPr id="6" name="テキスト ボックス 5">
            <a:extLst>
              <a:ext uri="{FF2B5EF4-FFF2-40B4-BE49-F238E27FC236}">
                <a16:creationId xmlns:a16="http://schemas.microsoft.com/office/drawing/2014/main" id="{A4637CBB-F5D8-0589-3B10-3371EBA3E342}"/>
              </a:ext>
            </a:extLst>
          </p:cNvPr>
          <p:cNvSpPr txBox="1"/>
          <p:nvPr/>
        </p:nvSpPr>
        <p:spPr>
          <a:xfrm>
            <a:off x="571984" y="-20412"/>
            <a:ext cx="5828816"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Simulation &gt; Optimization Results</a:t>
            </a:r>
            <a:endParaRPr kumimoji="1" lang="ja-JP" altLang="en-US" sz="1600" b="1" dirty="0">
              <a:solidFill>
                <a:schemeClr val="bg1"/>
              </a:solidFill>
            </a:endParaRPr>
          </a:p>
        </p:txBody>
      </p:sp>
    </p:spTree>
    <p:extLst>
      <p:ext uri="{BB962C8B-B14F-4D97-AF65-F5344CB8AC3E}">
        <p14:creationId xmlns:p14="http://schemas.microsoft.com/office/powerpoint/2010/main" val="3901980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dirty="0"/>
              <a:t>Optimization Effect Calculation</a:t>
            </a: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There is a little improvement in the period and condition.</a:t>
            </a:r>
          </a:p>
          <a:p>
            <a:pPr lvl="1">
              <a:defRPr/>
            </a:pPr>
            <a:r>
              <a:rPr lang="en-US" altLang="ja-JP" sz="2400" dirty="0"/>
              <a:t>This model does NOT yet RO membrane fouling model.</a:t>
            </a:r>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3" y="-20412"/>
            <a:ext cx="5438291"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Simulation &gt; Optimization Effect</a:t>
            </a:r>
            <a:endParaRPr kumimoji="1" lang="ja-JP" altLang="en-US" sz="1600" b="1" dirty="0">
              <a:solidFill>
                <a:schemeClr val="bg1"/>
              </a:solidFill>
            </a:endParaRPr>
          </a:p>
        </p:txBody>
      </p:sp>
      <p:graphicFrame>
        <p:nvGraphicFramePr>
          <p:cNvPr id="8" name="表 20">
            <a:extLst>
              <a:ext uri="{FF2B5EF4-FFF2-40B4-BE49-F238E27FC236}">
                <a16:creationId xmlns:a16="http://schemas.microsoft.com/office/drawing/2014/main" id="{4D7545C1-07BB-18D9-6121-81F0C7B92652}"/>
              </a:ext>
            </a:extLst>
          </p:cNvPr>
          <p:cNvGraphicFramePr>
            <a:graphicFrameLocks noGrp="1"/>
          </p:cNvGraphicFramePr>
          <p:nvPr>
            <p:extLst>
              <p:ext uri="{D42A27DB-BD31-4B8C-83A1-F6EECF244321}">
                <p14:modId xmlns:p14="http://schemas.microsoft.com/office/powerpoint/2010/main" val="2415978932"/>
              </p:ext>
            </p:extLst>
          </p:nvPr>
        </p:nvGraphicFramePr>
        <p:xfrm>
          <a:off x="315624" y="2535720"/>
          <a:ext cx="11601556" cy="2377440"/>
        </p:xfrm>
        <a:graphic>
          <a:graphicData uri="http://schemas.openxmlformats.org/drawingml/2006/table">
            <a:tbl>
              <a:tblPr firstRow="1" bandRow="1">
                <a:tableStyleId>{5C22544A-7EE6-4342-B048-85BDC9FD1C3A}</a:tableStyleId>
              </a:tblPr>
              <a:tblGrid>
                <a:gridCol w="2643327">
                  <a:extLst>
                    <a:ext uri="{9D8B030D-6E8A-4147-A177-3AD203B41FA5}">
                      <a16:colId xmlns:a16="http://schemas.microsoft.com/office/drawing/2014/main" val="2679161598"/>
                    </a:ext>
                  </a:extLst>
                </a:gridCol>
                <a:gridCol w="1692569">
                  <a:extLst>
                    <a:ext uri="{9D8B030D-6E8A-4147-A177-3AD203B41FA5}">
                      <a16:colId xmlns:a16="http://schemas.microsoft.com/office/drawing/2014/main" val="404849043"/>
                    </a:ext>
                  </a:extLst>
                </a:gridCol>
                <a:gridCol w="1999234">
                  <a:extLst>
                    <a:ext uri="{9D8B030D-6E8A-4147-A177-3AD203B41FA5}">
                      <a16:colId xmlns:a16="http://schemas.microsoft.com/office/drawing/2014/main" val="3570210715"/>
                    </a:ext>
                  </a:extLst>
                </a:gridCol>
                <a:gridCol w="1884280">
                  <a:extLst>
                    <a:ext uri="{9D8B030D-6E8A-4147-A177-3AD203B41FA5}">
                      <a16:colId xmlns:a16="http://schemas.microsoft.com/office/drawing/2014/main" val="2263649889"/>
                    </a:ext>
                  </a:extLst>
                </a:gridCol>
                <a:gridCol w="1691073">
                  <a:extLst>
                    <a:ext uri="{9D8B030D-6E8A-4147-A177-3AD203B41FA5}">
                      <a16:colId xmlns:a16="http://schemas.microsoft.com/office/drawing/2014/main" val="1764668753"/>
                    </a:ext>
                  </a:extLst>
                </a:gridCol>
                <a:gridCol w="1691073">
                  <a:extLst>
                    <a:ext uri="{9D8B030D-6E8A-4147-A177-3AD203B41FA5}">
                      <a16:colId xmlns:a16="http://schemas.microsoft.com/office/drawing/2014/main" val="4218352417"/>
                    </a:ext>
                  </a:extLst>
                </a:gridCol>
              </a:tblGrid>
              <a:tr h="370840">
                <a:tc>
                  <a:txBody>
                    <a:bodyPr/>
                    <a:lstStyle/>
                    <a:p>
                      <a:pPr algn="ctr"/>
                      <a:r>
                        <a:rPr kumimoji="1" lang="en-US" altLang="ja-JP" sz="2000" dirty="0"/>
                        <a:t>Variable</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a:t>Actual</a:t>
                      </a:r>
                      <a:r>
                        <a:rPr kumimoji="1" lang="en-US" altLang="ja-JP" sz="1600" dirty="0"/>
                        <a:t> Ave.</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a:t>Optimized </a:t>
                      </a:r>
                      <a:r>
                        <a:rPr kumimoji="1" lang="en-US" altLang="ja-JP" sz="1600" dirty="0"/>
                        <a:t>Ave.</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a:t>Diff </a:t>
                      </a:r>
                      <a:r>
                        <a:rPr kumimoji="1" lang="en-US" altLang="ja-JP" sz="1600" dirty="0"/>
                        <a:t>(</a:t>
                      </a:r>
                      <a:r>
                        <a:rPr kumimoji="1" lang="en-US" altLang="ja-JP" sz="1600" dirty="0" err="1"/>
                        <a:t>Opt</a:t>
                      </a:r>
                      <a:r>
                        <a:rPr kumimoji="1" lang="en-US" altLang="ja-JP" sz="1600" dirty="0"/>
                        <a:t> – Act)</a:t>
                      </a:r>
                      <a:endParaRPr kumimoji="1" lang="ja-JP" altLang="en-US" sz="16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a:t>Model Error</a:t>
                      </a:r>
                      <a:endParaRPr kumimoji="1" lang="ja-JP" altLang="en-US" sz="20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2000" dirty="0"/>
                        <a:t> Diff – Err.</a:t>
                      </a:r>
                      <a:endParaRPr kumimoji="1" lang="ja-JP" altLang="en-US" sz="2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l"/>
                      <a:r>
                        <a:rPr kumimoji="1" lang="en-US" altLang="ja-JP" sz="2000" dirty="0"/>
                        <a:t>Total Chlorine [mg/L]</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0.40</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0.38</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r>
                        <a:rPr kumimoji="1" lang="en-US" altLang="ja-JP" sz="2000" dirty="0"/>
                        <a:t>- 0.02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l"/>
                      <a:r>
                        <a:rPr kumimoji="1" lang="en-US" altLang="ja-JP" sz="2000" dirty="0"/>
                        <a:t>Conductivity [</a:t>
                      </a:r>
                      <a:r>
                        <a:rPr kumimoji="1" lang="en-US" altLang="ja-JP" sz="2000" dirty="0" err="1"/>
                        <a:t>uS</a:t>
                      </a:r>
                      <a:r>
                        <a:rPr kumimoji="1" lang="en-US" altLang="ja-JP" sz="2000" dirty="0"/>
                        <a:t>/cm]</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20.76</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20.87</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+ 0.11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- 0.0004</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98709670"/>
                  </a:ext>
                </a:extLst>
              </a:tr>
              <a:tr h="370840">
                <a:tc>
                  <a:txBody>
                    <a:bodyPr/>
                    <a:lstStyle/>
                    <a:p>
                      <a:pPr algn="l"/>
                      <a:r>
                        <a:rPr kumimoji="1" lang="en-US" altLang="ja-JP" sz="2000" dirty="0"/>
                        <a:t>TOC [mg/L]</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0.067</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0.063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- 0.004</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- 0.004</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+ 0.0004</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9215927"/>
                  </a:ext>
                </a:extLst>
              </a:tr>
              <a:tr h="370840">
                <a:tc>
                  <a:txBody>
                    <a:bodyPr/>
                    <a:lstStyle/>
                    <a:p>
                      <a:pPr algn="l"/>
                      <a:r>
                        <a:rPr kumimoji="1" lang="en-US" altLang="ja-JP" sz="2000" dirty="0"/>
                        <a:t>LRV Conductivity</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1.83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1.82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+ 0.002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13742831"/>
                  </a:ext>
                </a:extLst>
              </a:tr>
              <a:tr h="370840">
                <a:tc>
                  <a:txBody>
                    <a:bodyPr/>
                    <a:lstStyle/>
                    <a:p>
                      <a:pPr algn="l"/>
                      <a:r>
                        <a:rPr kumimoji="1" lang="en-US" altLang="ja-JP" sz="2000" dirty="0"/>
                        <a:t>LRV TOC</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000" dirty="0"/>
                        <a:t>2.01</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2.03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+ 0.02</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000" dirty="0"/>
                        <a:t>+ 0.003</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7155844"/>
                  </a:ext>
                </a:extLst>
              </a:tr>
            </a:tbl>
          </a:graphicData>
        </a:graphic>
      </p:graphicFrame>
    </p:spTree>
    <p:extLst>
      <p:ext uri="{BB962C8B-B14F-4D97-AF65-F5344CB8AC3E}">
        <p14:creationId xmlns:p14="http://schemas.microsoft.com/office/powerpoint/2010/main" val="328052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dirty="0"/>
              <a:t>Future Tasks</a:t>
            </a: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To introduce Random Forest into optimization.</a:t>
            </a:r>
          </a:p>
          <a:p>
            <a:pPr lvl="1">
              <a:defRPr/>
            </a:pPr>
            <a:r>
              <a:rPr lang="en-US" altLang="ja-JP" sz="2400" dirty="0"/>
              <a:t>Metaheuristic algorithm calls RF 500,000 times</a:t>
            </a:r>
          </a:p>
          <a:p>
            <a:pPr lvl="1">
              <a:defRPr/>
            </a:pPr>
            <a:r>
              <a:rPr lang="en-US" altLang="ja-JP" sz="2400" dirty="0"/>
              <a:t>It needs the way to reduce the calculation time.</a:t>
            </a:r>
          </a:p>
          <a:p>
            <a:pPr>
              <a:defRPr/>
            </a:pPr>
            <a:r>
              <a:rPr lang="en-US" altLang="ja-JP" sz="2800" dirty="0"/>
              <a:t>To introduce RO membrane Fouling model and determine chemical cost considering RO Fouling.</a:t>
            </a:r>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3" y="-20412"/>
            <a:ext cx="5438291"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Simulation &gt; Optimization Effect</a:t>
            </a:r>
            <a:endParaRPr kumimoji="1" lang="ja-JP" altLang="en-US" sz="1600" b="1" dirty="0">
              <a:solidFill>
                <a:schemeClr val="bg1"/>
              </a:solidFill>
            </a:endParaRPr>
          </a:p>
        </p:txBody>
      </p:sp>
    </p:spTree>
    <p:extLst>
      <p:ext uri="{BB962C8B-B14F-4D97-AF65-F5344CB8AC3E}">
        <p14:creationId xmlns:p14="http://schemas.microsoft.com/office/powerpoint/2010/main" val="887184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descr="グラフ&#10;&#10;自動的に生成された説明">
            <a:extLst>
              <a:ext uri="{FF2B5EF4-FFF2-40B4-BE49-F238E27FC236}">
                <a16:creationId xmlns:a16="http://schemas.microsoft.com/office/drawing/2014/main" id="{982F5F64-FC10-940A-CE6C-391FC76C0889}"/>
              </a:ext>
            </a:extLst>
          </p:cNvPr>
          <p:cNvPicPr>
            <a:picLocks noChangeAspect="1"/>
          </p:cNvPicPr>
          <p:nvPr/>
        </p:nvPicPr>
        <p:blipFill>
          <a:blip r:embed="rId2"/>
          <a:stretch>
            <a:fillRect/>
          </a:stretch>
        </p:blipFill>
        <p:spPr>
          <a:xfrm>
            <a:off x="104774" y="1467806"/>
            <a:ext cx="5895975" cy="2761406"/>
          </a:xfrm>
          <a:prstGeom prst="rect">
            <a:avLst/>
          </a:prstGeom>
        </p:spPr>
      </p:pic>
      <p:pic>
        <p:nvPicPr>
          <p:cNvPr id="14" name="図 13" descr="グラフ&#10;&#10;自動的に生成された説明">
            <a:extLst>
              <a:ext uri="{FF2B5EF4-FFF2-40B4-BE49-F238E27FC236}">
                <a16:creationId xmlns:a16="http://schemas.microsoft.com/office/drawing/2014/main" id="{2BE3F855-D330-8D5A-ED7C-7B705511FDC7}"/>
              </a:ext>
            </a:extLst>
          </p:cNvPr>
          <p:cNvPicPr>
            <a:picLocks noChangeAspect="1"/>
          </p:cNvPicPr>
          <p:nvPr/>
        </p:nvPicPr>
        <p:blipFill>
          <a:blip r:embed="rId3"/>
          <a:stretch>
            <a:fillRect/>
          </a:stretch>
        </p:blipFill>
        <p:spPr>
          <a:xfrm>
            <a:off x="6079728" y="1467806"/>
            <a:ext cx="5994626" cy="2807610"/>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39" name="テキスト ボックス 38">
            <a:extLst>
              <a:ext uri="{FF2B5EF4-FFF2-40B4-BE49-F238E27FC236}">
                <a16:creationId xmlns:a16="http://schemas.microsoft.com/office/drawing/2014/main" id="{8AEA9EF8-AEC8-F5AA-8972-C9BE1F390AB2}"/>
              </a:ext>
            </a:extLst>
          </p:cNvPr>
          <p:cNvSpPr txBox="1"/>
          <p:nvPr/>
        </p:nvSpPr>
        <p:spPr>
          <a:xfrm>
            <a:off x="7451133" y="1091892"/>
            <a:ext cx="3511787" cy="338554"/>
          </a:xfrm>
          <a:prstGeom prst="rect">
            <a:avLst/>
          </a:prstGeom>
          <a:noFill/>
        </p:spPr>
        <p:txBody>
          <a:bodyPr wrap="square" rtlCol="0">
            <a:spAutoFit/>
          </a:bodyPr>
          <a:lstStyle/>
          <a:p>
            <a:pPr algn="ctr"/>
            <a:r>
              <a:rPr kumimoji="1" lang="en-US" altLang="ja-JP" sz="1600" b="1" dirty="0">
                <a:solidFill>
                  <a:schemeClr val="accent1"/>
                </a:solidFill>
              </a:rPr>
              <a:t>Combined Permeate 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40" name="テキスト ボックス 39">
            <a:extLst>
              <a:ext uri="{FF2B5EF4-FFF2-40B4-BE49-F238E27FC236}">
                <a16:creationId xmlns:a16="http://schemas.microsoft.com/office/drawing/2014/main" id="{A22FF2A9-818E-D21A-2539-DA1D0DE4B06B}"/>
              </a:ext>
            </a:extLst>
          </p:cNvPr>
          <p:cNvSpPr txBox="1"/>
          <p:nvPr/>
        </p:nvSpPr>
        <p:spPr>
          <a:xfrm>
            <a:off x="1541398" y="1060825"/>
            <a:ext cx="3478632" cy="338554"/>
          </a:xfrm>
          <a:prstGeom prst="rect">
            <a:avLst/>
          </a:prstGeom>
          <a:noFill/>
        </p:spPr>
        <p:txBody>
          <a:bodyPr wrap="square" rtlCol="0">
            <a:spAutoFit/>
          </a:bodyPr>
          <a:lstStyle/>
          <a:p>
            <a:pPr algn="ctr"/>
            <a:r>
              <a:rPr kumimoji="1" lang="en-US" altLang="ja-JP" sz="1600" b="1" dirty="0">
                <a:solidFill>
                  <a:schemeClr val="accent1"/>
                </a:solidFill>
              </a:rPr>
              <a:t>Combined Permeate TOC [ppm]</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OCWD</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5weeks </a:t>
            </a:r>
            <a:r>
              <a:rPr lang="ja-JP" altLang="en-US" sz="1600" b="1" dirty="0">
                <a:solidFill>
                  <a:schemeClr val="bg1"/>
                </a:solidFill>
              </a:rPr>
              <a:t>予測結果</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B567027E-DE34-FF1D-66BB-A109E3AE6342}"/>
              </a:ext>
            </a:extLst>
          </p:cNvPr>
          <p:cNvSpPr txBox="1"/>
          <p:nvPr/>
        </p:nvSpPr>
        <p:spPr>
          <a:xfrm>
            <a:off x="8343901" y="691493"/>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Prediction</a:t>
            </a:r>
            <a:endParaRPr kumimoji="1" lang="ja-JP" altLang="en-US" b="1" dirty="0">
              <a:solidFill>
                <a:srgbClr val="FFC000"/>
              </a:solidFill>
            </a:endParaRPr>
          </a:p>
        </p:txBody>
      </p:sp>
      <p:pic>
        <p:nvPicPr>
          <p:cNvPr id="7" name="図 6" descr="グラフ&#10;&#10;自動的に生成された説明">
            <a:extLst>
              <a:ext uri="{FF2B5EF4-FFF2-40B4-BE49-F238E27FC236}">
                <a16:creationId xmlns:a16="http://schemas.microsoft.com/office/drawing/2014/main" id="{857D22DC-F637-5990-AAF7-C32B6F3D86E4}"/>
              </a:ext>
            </a:extLst>
          </p:cNvPr>
          <p:cNvPicPr>
            <a:picLocks noChangeAspect="1"/>
          </p:cNvPicPr>
          <p:nvPr/>
        </p:nvPicPr>
        <p:blipFill>
          <a:blip r:embed="rId4"/>
          <a:stretch>
            <a:fillRect/>
          </a:stretch>
        </p:blipFill>
        <p:spPr>
          <a:xfrm>
            <a:off x="6079729" y="3725483"/>
            <a:ext cx="5994625" cy="2807609"/>
          </a:xfrm>
          <a:prstGeom prst="rect">
            <a:avLst/>
          </a:prstGeom>
        </p:spPr>
      </p:pic>
      <p:pic>
        <p:nvPicPr>
          <p:cNvPr id="10" name="図 9" descr="グラフィカル ユーザー インターフェイス, グラフ, テーブル&#10;&#10;中程度の精度で自動的に生成された説明">
            <a:extLst>
              <a:ext uri="{FF2B5EF4-FFF2-40B4-BE49-F238E27FC236}">
                <a16:creationId xmlns:a16="http://schemas.microsoft.com/office/drawing/2014/main" id="{657834FC-ED76-76B0-C9B4-9DB38C69FCE5}"/>
              </a:ext>
            </a:extLst>
          </p:cNvPr>
          <p:cNvPicPr>
            <a:picLocks noChangeAspect="1"/>
          </p:cNvPicPr>
          <p:nvPr/>
        </p:nvPicPr>
        <p:blipFill>
          <a:blip r:embed="rId5"/>
          <a:stretch>
            <a:fillRect/>
          </a:stretch>
        </p:blipFill>
        <p:spPr>
          <a:xfrm>
            <a:off x="266700" y="3725483"/>
            <a:ext cx="5734050" cy="2730501"/>
          </a:xfrm>
          <a:prstGeom prst="rect">
            <a:avLst/>
          </a:prstGeom>
        </p:spPr>
      </p:pic>
      <p:sp>
        <p:nvSpPr>
          <p:cNvPr id="20" name="テキスト ボックス 19">
            <a:extLst>
              <a:ext uri="{FF2B5EF4-FFF2-40B4-BE49-F238E27FC236}">
                <a16:creationId xmlns:a16="http://schemas.microsoft.com/office/drawing/2014/main" id="{90922043-3A21-579C-3112-FB82B1CD65B6}"/>
              </a:ext>
            </a:extLst>
          </p:cNvPr>
          <p:cNvSpPr txBox="1"/>
          <p:nvPr/>
        </p:nvSpPr>
        <p:spPr>
          <a:xfrm>
            <a:off x="6417152" y="-1400"/>
            <a:ext cx="5391150" cy="338554"/>
          </a:xfrm>
          <a:prstGeom prst="rect">
            <a:avLst/>
          </a:prstGeom>
          <a:noFill/>
        </p:spPr>
        <p:txBody>
          <a:bodyPr wrap="square" rtlCol="0">
            <a:spAutoFit/>
          </a:bodyPr>
          <a:lstStyle/>
          <a:p>
            <a:r>
              <a:rPr kumimoji="1" lang="en-US" altLang="ja-JP" sz="1600" b="1" dirty="0">
                <a:solidFill>
                  <a:schemeClr val="bg1"/>
                </a:solidFill>
              </a:rPr>
              <a:t>Optimized Period: from May 20th to June 24th, 2022 </a:t>
            </a:r>
            <a:endParaRPr kumimoji="1" lang="ja-JP" altLang="en-US" sz="1600" b="1" dirty="0">
              <a:solidFill>
                <a:schemeClr val="bg1"/>
              </a:solidFill>
            </a:endParaRPr>
          </a:p>
        </p:txBody>
      </p:sp>
      <p:sp>
        <p:nvSpPr>
          <p:cNvPr id="24" name="テキスト ボックス 23">
            <a:extLst>
              <a:ext uri="{FF2B5EF4-FFF2-40B4-BE49-F238E27FC236}">
                <a16:creationId xmlns:a16="http://schemas.microsoft.com/office/drawing/2014/main" id="{31A5D1E7-0D9A-2B16-80E6-27FC8F3DAB44}"/>
              </a:ext>
            </a:extLst>
          </p:cNvPr>
          <p:cNvSpPr txBox="1"/>
          <p:nvPr/>
        </p:nvSpPr>
        <p:spPr>
          <a:xfrm>
            <a:off x="6417152" y="271466"/>
            <a:ext cx="5391150" cy="338554"/>
          </a:xfrm>
          <a:prstGeom prst="rect">
            <a:avLst/>
          </a:prstGeom>
          <a:noFill/>
        </p:spPr>
        <p:txBody>
          <a:bodyPr wrap="square" rtlCol="0">
            <a:spAutoFit/>
          </a:bodyPr>
          <a:lstStyle/>
          <a:p>
            <a:r>
              <a:rPr kumimoji="1" lang="en-US" altLang="ja-JP" sz="1600" b="1" dirty="0">
                <a:solidFill>
                  <a:schemeClr val="bg1"/>
                </a:solidFill>
              </a:rPr>
              <a:t>1w</a:t>
            </a:r>
            <a:r>
              <a:rPr kumimoji="1" lang="ja-JP" altLang="en-US" sz="1600" b="1" dirty="0">
                <a:solidFill>
                  <a:schemeClr val="bg1"/>
                </a:solidFill>
              </a:rPr>
              <a:t>学習＆</a:t>
            </a:r>
            <a:r>
              <a:rPr kumimoji="1" lang="en-US" altLang="ja-JP" sz="1600" b="1" dirty="0">
                <a:solidFill>
                  <a:schemeClr val="bg1"/>
                </a:solidFill>
              </a:rPr>
              <a:t>1w</a:t>
            </a:r>
            <a:r>
              <a:rPr kumimoji="1" lang="ja-JP" altLang="en-US" sz="1600" b="1" dirty="0">
                <a:solidFill>
                  <a:schemeClr val="bg1"/>
                </a:solidFill>
              </a:rPr>
              <a:t>最適化を逐次シフトさせていく</a:t>
            </a:r>
          </a:p>
        </p:txBody>
      </p:sp>
      <p:sp>
        <p:nvSpPr>
          <p:cNvPr id="25" name="テキスト ボックス 24">
            <a:extLst>
              <a:ext uri="{FF2B5EF4-FFF2-40B4-BE49-F238E27FC236}">
                <a16:creationId xmlns:a16="http://schemas.microsoft.com/office/drawing/2014/main" id="{5814D4F5-AE1F-CEA6-B952-51C660A91099}"/>
              </a:ext>
            </a:extLst>
          </p:cNvPr>
          <p:cNvSpPr txBox="1"/>
          <p:nvPr/>
        </p:nvSpPr>
        <p:spPr>
          <a:xfrm>
            <a:off x="7296899" y="1936306"/>
            <a:ext cx="3839304" cy="400110"/>
          </a:xfrm>
          <a:prstGeom prst="rect">
            <a:avLst/>
          </a:prstGeom>
          <a:noFill/>
        </p:spPr>
        <p:txBody>
          <a:bodyPr wrap="square" rtlCol="0">
            <a:spAutoFit/>
          </a:bodyPr>
          <a:lstStyle/>
          <a:p>
            <a:pPr algn="ctr"/>
            <a:r>
              <a:rPr kumimoji="1" lang="en-US" altLang="ja-JP" sz="2000" b="1" dirty="0"/>
              <a:t>1,2,5</a:t>
            </a:r>
            <a:r>
              <a:rPr kumimoji="1" lang="ja-JP" altLang="en-US" sz="2000" b="1" dirty="0"/>
              <a:t>週目は</a:t>
            </a:r>
            <a:r>
              <a:rPr kumimoji="1" lang="en-US" altLang="ja-JP" sz="2000" b="1" dirty="0"/>
              <a:t>EC</a:t>
            </a:r>
            <a:r>
              <a:rPr kumimoji="1" lang="ja-JP" altLang="en-US" sz="2000" b="1" dirty="0"/>
              <a:t>予測精度が悪い</a:t>
            </a:r>
          </a:p>
        </p:txBody>
      </p:sp>
      <p:sp>
        <p:nvSpPr>
          <p:cNvPr id="26" name="テキスト ボックス 25">
            <a:extLst>
              <a:ext uri="{FF2B5EF4-FFF2-40B4-BE49-F238E27FC236}">
                <a16:creationId xmlns:a16="http://schemas.microsoft.com/office/drawing/2014/main" id="{ED907D60-CC27-7C8B-B8B9-3C89345F8761}"/>
              </a:ext>
            </a:extLst>
          </p:cNvPr>
          <p:cNvSpPr txBox="1"/>
          <p:nvPr/>
        </p:nvSpPr>
        <p:spPr>
          <a:xfrm>
            <a:off x="1448549" y="1936306"/>
            <a:ext cx="3839304" cy="400110"/>
          </a:xfrm>
          <a:prstGeom prst="rect">
            <a:avLst/>
          </a:prstGeom>
          <a:noFill/>
        </p:spPr>
        <p:txBody>
          <a:bodyPr wrap="square" rtlCol="0">
            <a:spAutoFit/>
          </a:bodyPr>
          <a:lstStyle/>
          <a:p>
            <a:pPr algn="ctr"/>
            <a:r>
              <a:rPr kumimoji="1" lang="en-US" altLang="ja-JP" sz="2000" b="1" dirty="0"/>
              <a:t>3,5</a:t>
            </a:r>
            <a:r>
              <a:rPr kumimoji="1" lang="ja-JP" altLang="en-US" sz="2000" b="1" dirty="0"/>
              <a:t>週目は</a:t>
            </a:r>
            <a:r>
              <a:rPr kumimoji="1" lang="en-US" altLang="ja-JP" sz="2000" b="1" dirty="0"/>
              <a:t>TOC</a:t>
            </a:r>
            <a:r>
              <a:rPr kumimoji="1" lang="ja-JP" altLang="en-US" sz="2000" b="1" dirty="0"/>
              <a:t>予測精度が悪い</a:t>
            </a:r>
          </a:p>
        </p:txBody>
      </p:sp>
    </p:spTree>
    <p:extLst>
      <p:ext uri="{BB962C8B-B14F-4D97-AF65-F5344CB8AC3E}">
        <p14:creationId xmlns:p14="http://schemas.microsoft.com/office/powerpoint/2010/main" val="1261509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 箱ひげ図&#10;&#10;自動的に生成された説明">
            <a:extLst>
              <a:ext uri="{FF2B5EF4-FFF2-40B4-BE49-F238E27FC236}">
                <a16:creationId xmlns:a16="http://schemas.microsoft.com/office/drawing/2014/main" id="{CC4B2CDB-97B1-FDAD-A2CC-5F35E3B9D83C}"/>
              </a:ext>
            </a:extLst>
          </p:cNvPr>
          <p:cNvPicPr>
            <a:picLocks noChangeAspect="1"/>
          </p:cNvPicPr>
          <p:nvPr/>
        </p:nvPicPr>
        <p:blipFill>
          <a:blip r:embed="rId2"/>
          <a:stretch>
            <a:fillRect/>
          </a:stretch>
        </p:blipFill>
        <p:spPr>
          <a:xfrm>
            <a:off x="57150" y="1221318"/>
            <a:ext cx="5991225" cy="2836352"/>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説明変数の影響</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OCWD</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5weeks </a:t>
            </a:r>
            <a:r>
              <a:rPr lang="ja-JP" altLang="en-US" sz="1600" b="1" dirty="0">
                <a:solidFill>
                  <a:schemeClr val="bg1"/>
                </a:solidFill>
              </a:rPr>
              <a:t>予測結果</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B567027E-DE34-FF1D-66BB-A109E3AE6342}"/>
              </a:ext>
            </a:extLst>
          </p:cNvPr>
          <p:cNvSpPr txBox="1"/>
          <p:nvPr/>
        </p:nvSpPr>
        <p:spPr>
          <a:xfrm>
            <a:off x="8343901" y="691493"/>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Prediction</a:t>
            </a:r>
            <a:endParaRPr kumimoji="1" lang="ja-JP" altLang="en-US" b="1" dirty="0">
              <a:solidFill>
                <a:srgbClr val="FFC000"/>
              </a:solidFill>
            </a:endParaRPr>
          </a:p>
        </p:txBody>
      </p:sp>
      <p:pic>
        <p:nvPicPr>
          <p:cNvPr id="10" name="図 9" descr="グラフィカル ユーザー インターフェイス, グラフ, テーブル&#10;&#10;中程度の精度で自動的に生成された説明">
            <a:extLst>
              <a:ext uri="{FF2B5EF4-FFF2-40B4-BE49-F238E27FC236}">
                <a16:creationId xmlns:a16="http://schemas.microsoft.com/office/drawing/2014/main" id="{657834FC-ED76-76B0-C9B4-9DB38C69FCE5}"/>
              </a:ext>
            </a:extLst>
          </p:cNvPr>
          <p:cNvPicPr>
            <a:picLocks noChangeAspect="1"/>
          </p:cNvPicPr>
          <p:nvPr/>
        </p:nvPicPr>
        <p:blipFill>
          <a:blip r:embed="rId3"/>
          <a:stretch>
            <a:fillRect/>
          </a:stretch>
        </p:blipFill>
        <p:spPr>
          <a:xfrm>
            <a:off x="152400" y="3548742"/>
            <a:ext cx="5895975" cy="2807608"/>
          </a:xfrm>
          <a:prstGeom prst="rect">
            <a:avLst/>
          </a:prstGeom>
        </p:spPr>
      </p:pic>
      <p:pic>
        <p:nvPicPr>
          <p:cNvPr id="9" name="図 8" descr="グラフィカル ユーザー インターフェイス, グラフ&#10;&#10;自動的に生成された説明">
            <a:extLst>
              <a:ext uri="{FF2B5EF4-FFF2-40B4-BE49-F238E27FC236}">
                <a16:creationId xmlns:a16="http://schemas.microsoft.com/office/drawing/2014/main" id="{01033505-D8CD-E3AC-BA78-CC5B9E0CC45B}"/>
              </a:ext>
            </a:extLst>
          </p:cNvPr>
          <p:cNvPicPr>
            <a:picLocks noChangeAspect="1"/>
          </p:cNvPicPr>
          <p:nvPr/>
        </p:nvPicPr>
        <p:blipFill>
          <a:blip r:embed="rId4"/>
          <a:stretch>
            <a:fillRect/>
          </a:stretch>
        </p:blipFill>
        <p:spPr>
          <a:xfrm>
            <a:off x="5994476" y="1399943"/>
            <a:ext cx="6058859" cy="2991082"/>
          </a:xfrm>
          <a:prstGeom prst="rect">
            <a:avLst/>
          </a:prstGeom>
        </p:spPr>
      </p:pic>
      <p:pic>
        <p:nvPicPr>
          <p:cNvPr id="12" name="図 11" descr="グラフ&#10;&#10;自動的に生成された説明">
            <a:extLst>
              <a:ext uri="{FF2B5EF4-FFF2-40B4-BE49-F238E27FC236}">
                <a16:creationId xmlns:a16="http://schemas.microsoft.com/office/drawing/2014/main" id="{67A3670F-1843-CBF1-76EE-382BC3A01ECD}"/>
              </a:ext>
            </a:extLst>
          </p:cNvPr>
          <p:cNvPicPr>
            <a:picLocks noChangeAspect="1"/>
          </p:cNvPicPr>
          <p:nvPr/>
        </p:nvPicPr>
        <p:blipFill>
          <a:blip r:embed="rId5"/>
          <a:stretch>
            <a:fillRect/>
          </a:stretch>
        </p:blipFill>
        <p:spPr>
          <a:xfrm>
            <a:off x="6092600" y="3548741"/>
            <a:ext cx="5994625" cy="2807609"/>
          </a:xfrm>
          <a:prstGeom prst="rect">
            <a:avLst/>
          </a:prstGeom>
        </p:spPr>
      </p:pic>
      <p:sp>
        <p:nvSpPr>
          <p:cNvPr id="13" name="テキスト ボックス 12">
            <a:extLst>
              <a:ext uri="{FF2B5EF4-FFF2-40B4-BE49-F238E27FC236}">
                <a16:creationId xmlns:a16="http://schemas.microsoft.com/office/drawing/2014/main" id="{AFC11265-32E7-1E24-C605-9B09941C96ED}"/>
              </a:ext>
            </a:extLst>
          </p:cNvPr>
          <p:cNvSpPr txBox="1"/>
          <p:nvPr/>
        </p:nvSpPr>
        <p:spPr>
          <a:xfrm>
            <a:off x="7263449" y="973590"/>
            <a:ext cx="3839304" cy="400110"/>
          </a:xfrm>
          <a:prstGeom prst="rect">
            <a:avLst/>
          </a:prstGeom>
          <a:noFill/>
        </p:spPr>
        <p:txBody>
          <a:bodyPr wrap="square" rtlCol="0">
            <a:spAutoFit/>
          </a:bodyPr>
          <a:lstStyle/>
          <a:p>
            <a:pPr algn="ctr"/>
            <a:r>
              <a:rPr kumimoji="1" lang="en-US" altLang="ja-JP" sz="2000" b="1" dirty="0"/>
              <a:t>1,2</a:t>
            </a:r>
            <a:r>
              <a:rPr kumimoji="1" lang="ja-JP" altLang="en-US" sz="2000" b="1" dirty="0"/>
              <a:t>週目は</a:t>
            </a:r>
            <a:r>
              <a:rPr kumimoji="1" lang="en-US" altLang="ja-JP" sz="2000" b="1" dirty="0"/>
              <a:t>Feed EC</a:t>
            </a:r>
            <a:r>
              <a:rPr kumimoji="1" lang="ja-JP" altLang="en-US" sz="2000" b="1" dirty="0"/>
              <a:t>が傾向違う？</a:t>
            </a:r>
          </a:p>
        </p:txBody>
      </p:sp>
      <p:sp>
        <p:nvSpPr>
          <p:cNvPr id="15" name="テキスト ボックス 14">
            <a:extLst>
              <a:ext uri="{FF2B5EF4-FFF2-40B4-BE49-F238E27FC236}">
                <a16:creationId xmlns:a16="http://schemas.microsoft.com/office/drawing/2014/main" id="{67C8C7F3-DF70-5889-F814-7FF4E0AB9A52}"/>
              </a:ext>
            </a:extLst>
          </p:cNvPr>
          <p:cNvSpPr txBox="1"/>
          <p:nvPr/>
        </p:nvSpPr>
        <p:spPr>
          <a:xfrm>
            <a:off x="1326123" y="973590"/>
            <a:ext cx="3839304" cy="400110"/>
          </a:xfrm>
          <a:prstGeom prst="rect">
            <a:avLst/>
          </a:prstGeom>
          <a:noFill/>
        </p:spPr>
        <p:txBody>
          <a:bodyPr wrap="square" rtlCol="0">
            <a:spAutoFit/>
          </a:bodyPr>
          <a:lstStyle/>
          <a:p>
            <a:pPr algn="ctr"/>
            <a:r>
              <a:rPr kumimoji="1" lang="en-US" altLang="ja-JP" sz="2000" b="1" dirty="0"/>
              <a:t>3</a:t>
            </a:r>
            <a:r>
              <a:rPr kumimoji="1" lang="ja-JP" altLang="en-US" sz="2000" b="1" dirty="0"/>
              <a:t>週目は</a:t>
            </a:r>
            <a:r>
              <a:rPr kumimoji="1" lang="en-US" altLang="ja-JP" sz="2000" b="1" dirty="0"/>
              <a:t>Inhibitor</a:t>
            </a:r>
            <a:r>
              <a:rPr kumimoji="1" lang="ja-JP" altLang="en-US" sz="2000" b="1" dirty="0"/>
              <a:t>が傾向違う</a:t>
            </a:r>
          </a:p>
        </p:txBody>
      </p:sp>
    </p:spTree>
    <p:extLst>
      <p:ext uri="{BB962C8B-B14F-4D97-AF65-F5344CB8AC3E}">
        <p14:creationId xmlns:p14="http://schemas.microsoft.com/office/powerpoint/2010/main" val="2600434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操作計画：コスト変数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2" name="テキスト ボックス 11">
            <a:extLst>
              <a:ext uri="{FF2B5EF4-FFF2-40B4-BE49-F238E27FC236}">
                <a16:creationId xmlns:a16="http://schemas.microsoft.com/office/drawing/2014/main" id="{5435DE4B-0CB5-DC24-2DCC-BE1D77BC9402}"/>
              </a:ext>
            </a:extLst>
          </p:cNvPr>
          <p:cNvSpPr txBox="1"/>
          <p:nvPr/>
        </p:nvSpPr>
        <p:spPr>
          <a:xfrm>
            <a:off x="1361165" y="2374852"/>
            <a:ext cx="3619927" cy="338554"/>
          </a:xfrm>
          <a:prstGeom prst="rect">
            <a:avLst/>
          </a:prstGeom>
          <a:noFill/>
        </p:spPr>
        <p:txBody>
          <a:bodyPr wrap="square" rtlCol="0">
            <a:spAutoFit/>
          </a:bodyPr>
          <a:lstStyle/>
          <a:p>
            <a:pPr algn="ctr"/>
            <a:r>
              <a:rPr kumimoji="1" lang="en-US" altLang="ja-JP" sz="1600" b="1" dirty="0">
                <a:solidFill>
                  <a:schemeClr val="accent1"/>
                </a:solidFill>
              </a:rPr>
              <a:t>Sulfuric Acid [ton/hour]</a:t>
            </a:r>
            <a:r>
              <a:rPr kumimoji="1" lang="ja-JP" altLang="en-US" sz="1200" b="1" dirty="0">
                <a:solidFill>
                  <a:schemeClr val="accent1"/>
                </a:solidFill>
              </a:rPr>
              <a:t>（コスト）</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7A257D18-4D64-A84F-040D-4F93DCA4977E}"/>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OCWD</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5weeks </a:t>
            </a:r>
            <a:r>
              <a:rPr lang="ja-JP" altLang="en-US" sz="1600" b="1" dirty="0">
                <a:solidFill>
                  <a:schemeClr val="bg1"/>
                </a:solidFill>
              </a:rPr>
              <a:t>最適化結果</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A5DDBF28-0DB4-8ADB-0616-C12623CD6003}"/>
              </a:ext>
            </a:extLst>
          </p:cNvPr>
          <p:cNvSpPr txBox="1"/>
          <p:nvPr/>
        </p:nvSpPr>
        <p:spPr>
          <a:xfrm>
            <a:off x="8352728" y="1824684"/>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Optimized</a:t>
            </a:r>
            <a:endParaRPr kumimoji="1" lang="ja-JP" altLang="en-US" b="1" dirty="0">
              <a:solidFill>
                <a:srgbClr val="FFC000"/>
              </a:solidFill>
            </a:endParaRPr>
          </a:p>
        </p:txBody>
      </p:sp>
      <p:pic>
        <p:nvPicPr>
          <p:cNvPr id="6" name="図 5" descr="グラフ&#10;&#10;自動的に生成された説明">
            <a:extLst>
              <a:ext uri="{FF2B5EF4-FFF2-40B4-BE49-F238E27FC236}">
                <a16:creationId xmlns:a16="http://schemas.microsoft.com/office/drawing/2014/main" id="{FE7359E6-4D15-738E-6988-1D0ECD2FB462}"/>
              </a:ext>
            </a:extLst>
          </p:cNvPr>
          <p:cNvPicPr>
            <a:picLocks noChangeAspect="1"/>
          </p:cNvPicPr>
          <p:nvPr/>
        </p:nvPicPr>
        <p:blipFill>
          <a:blip r:embed="rId2"/>
          <a:stretch>
            <a:fillRect/>
          </a:stretch>
        </p:blipFill>
        <p:spPr>
          <a:xfrm>
            <a:off x="283839" y="2791375"/>
            <a:ext cx="5774580" cy="2704550"/>
          </a:xfrm>
          <a:prstGeom prst="rect">
            <a:avLst/>
          </a:prstGeom>
        </p:spPr>
      </p:pic>
      <p:pic>
        <p:nvPicPr>
          <p:cNvPr id="11" name="図 10" descr="グラフ&#10;&#10;自動的に生成された説明">
            <a:extLst>
              <a:ext uri="{FF2B5EF4-FFF2-40B4-BE49-F238E27FC236}">
                <a16:creationId xmlns:a16="http://schemas.microsoft.com/office/drawing/2014/main" id="{11EEC08A-C804-0F86-B20B-1172333D70D1}"/>
              </a:ext>
            </a:extLst>
          </p:cNvPr>
          <p:cNvPicPr>
            <a:picLocks noChangeAspect="1"/>
          </p:cNvPicPr>
          <p:nvPr/>
        </p:nvPicPr>
        <p:blipFill>
          <a:blip r:embed="rId3"/>
          <a:stretch>
            <a:fillRect/>
          </a:stretch>
        </p:blipFill>
        <p:spPr>
          <a:xfrm>
            <a:off x="6267450" y="2791376"/>
            <a:ext cx="5712818" cy="2704550"/>
          </a:xfrm>
          <a:prstGeom prst="rect">
            <a:avLst/>
          </a:prstGeom>
        </p:spPr>
      </p:pic>
      <p:sp>
        <p:nvSpPr>
          <p:cNvPr id="14" name="テキスト ボックス 13">
            <a:extLst>
              <a:ext uri="{FF2B5EF4-FFF2-40B4-BE49-F238E27FC236}">
                <a16:creationId xmlns:a16="http://schemas.microsoft.com/office/drawing/2014/main" id="{5B8F07CE-C89C-22BF-02E6-E1BA483F13B8}"/>
              </a:ext>
            </a:extLst>
          </p:cNvPr>
          <p:cNvSpPr txBox="1"/>
          <p:nvPr/>
        </p:nvSpPr>
        <p:spPr>
          <a:xfrm>
            <a:off x="7313895" y="2374852"/>
            <a:ext cx="3619927" cy="338554"/>
          </a:xfrm>
          <a:prstGeom prst="rect">
            <a:avLst/>
          </a:prstGeom>
          <a:noFill/>
        </p:spPr>
        <p:txBody>
          <a:bodyPr wrap="square" rtlCol="0">
            <a:spAutoFit/>
          </a:bodyPr>
          <a:lstStyle/>
          <a:p>
            <a:pPr algn="ctr"/>
            <a:r>
              <a:rPr kumimoji="1" lang="en-US" altLang="ja-JP" sz="1600" b="1" dirty="0">
                <a:solidFill>
                  <a:schemeClr val="accent1"/>
                </a:solidFill>
              </a:rPr>
              <a:t>Inhibitor [ton/hour]</a:t>
            </a:r>
            <a:r>
              <a:rPr kumimoji="1" lang="ja-JP" altLang="en-US" sz="1200" b="1" dirty="0">
                <a:solidFill>
                  <a:schemeClr val="accent1"/>
                </a:solidFill>
              </a:rPr>
              <a:t>（コスト）</a:t>
            </a:r>
            <a:endParaRPr kumimoji="1" lang="ja-JP" altLang="en-US" sz="1600" b="1" dirty="0">
              <a:solidFill>
                <a:srgbClr val="FFC000"/>
              </a:solidFill>
            </a:endParaRPr>
          </a:p>
        </p:txBody>
      </p:sp>
      <p:sp>
        <p:nvSpPr>
          <p:cNvPr id="17" name="テキスト ボックス 16">
            <a:extLst>
              <a:ext uri="{FF2B5EF4-FFF2-40B4-BE49-F238E27FC236}">
                <a16:creationId xmlns:a16="http://schemas.microsoft.com/office/drawing/2014/main" id="{37DE0E84-906F-04CF-0BE4-A970E6FEE8AD}"/>
              </a:ext>
            </a:extLst>
          </p:cNvPr>
          <p:cNvSpPr txBox="1"/>
          <p:nvPr/>
        </p:nvSpPr>
        <p:spPr>
          <a:xfrm>
            <a:off x="4477801" y="1247698"/>
            <a:ext cx="3478632" cy="400110"/>
          </a:xfrm>
          <a:prstGeom prst="rect">
            <a:avLst/>
          </a:prstGeom>
          <a:noFill/>
        </p:spPr>
        <p:txBody>
          <a:bodyPr wrap="square" rtlCol="0">
            <a:spAutoFit/>
          </a:bodyPr>
          <a:lstStyle/>
          <a:p>
            <a:pPr algn="ctr"/>
            <a:r>
              <a:rPr kumimoji="1" lang="en-US" altLang="ja-JP" sz="2000" b="1" dirty="0"/>
              <a:t>4</a:t>
            </a:r>
            <a:r>
              <a:rPr kumimoji="1" lang="ja-JP" altLang="en-US" sz="2000" b="1" dirty="0"/>
              <a:t>週目は下限に張り付く</a:t>
            </a:r>
          </a:p>
        </p:txBody>
      </p:sp>
    </p:spTree>
    <p:extLst>
      <p:ext uri="{BB962C8B-B14F-4D97-AF65-F5344CB8AC3E}">
        <p14:creationId xmlns:p14="http://schemas.microsoft.com/office/powerpoint/2010/main" val="289281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OCWD</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5weeks </a:t>
            </a:r>
            <a:r>
              <a:rPr lang="ja-JP" altLang="en-US" sz="1600" b="1" dirty="0">
                <a:solidFill>
                  <a:schemeClr val="bg1"/>
                </a:solidFill>
              </a:rPr>
              <a:t>最適化結果</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038C3D59-B923-DA33-13C0-D3D7EAA3D461}"/>
              </a:ext>
            </a:extLst>
          </p:cNvPr>
          <p:cNvSpPr txBox="1"/>
          <p:nvPr/>
        </p:nvSpPr>
        <p:spPr>
          <a:xfrm>
            <a:off x="8343901" y="691493"/>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Optimized</a:t>
            </a:r>
            <a:endParaRPr kumimoji="1" lang="ja-JP" altLang="en-US" b="1" dirty="0">
              <a:solidFill>
                <a:srgbClr val="FFC000"/>
              </a:solidFill>
            </a:endParaRPr>
          </a:p>
        </p:txBody>
      </p:sp>
      <p:sp>
        <p:nvSpPr>
          <p:cNvPr id="17" name="テキスト ボックス 16">
            <a:extLst>
              <a:ext uri="{FF2B5EF4-FFF2-40B4-BE49-F238E27FC236}">
                <a16:creationId xmlns:a16="http://schemas.microsoft.com/office/drawing/2014/main" id="{B7FD0D64-FAE0-F802-708E-0F519DC3AD5D}"/>
              </a:ext>
            </a:extLst>
          </p:cNvPr>
          <p:cNvSpPr txBox="1"/>
          <p:nvPr/>
        </p:nvSpPr>
        <p:spPr>
          <a:xfrm>
            <a:off x="7232058" y="1121227"/>
            <a:ext cx="3511787" cy="338554"/>
          </a:xfrm>
          <a:prstGeom prst="rect">
            <a:avLst/>
          </a:prstGeom>
          <a:noFill/>
        </p:spPr>
        <p:txBody>
          <a:bodyPr wrap="square" rtlCol="0">
            <a:spAutoFit/>
          </a:bodyPr>
          <a:lstStyle/>
          <a:p>
            <a:pPr algn="ctr"/>
            <a:r>
              <a:rPr kumimoji="1" lang="en-US" altLang="ja-JP" sz="1600" b="1" dirty="0">
                <a:solidFill>
                  <a:schemeClr val="accent1"/>
                </a:solidFill>
              </a:rPr>
              <a:t>Combined Permeate 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18" name="テキスト ボックス 17">
            <a:extLst>
              <a:ext uri="{FF2B5EF4-FFF2-40B4-BE49-F238E27FC236}">
                <a16:creationId xmlns:a16="http://schemas.microsoft.com/office/drawing/2014/main" id="{00CBE8DC-457F-342E-F831-C6F07D2779DA}"/>
              </a:ext>
            </a:extLst>
          </p:cNvPr>
          <p:cNvSpPr txBox="1"/>
          <p:nvPr/>
        </p:nvSpPr>
        <p:spPr>
          <a:xfrm>
            <a:off x="1658047" y="1121227"/>
            <a:ext cx="3478632" cy="338554"/>
          </a:xfrm>
          <a:prstGeom prst="rect">
            <a:avLst/>
          </a:prstGeom>
          <a:noFill/>
        </p:spPr>
        <p:txBody>
          <a:bodyPr wrap="square" rtlCol="0">
            <a:spAutoFit/>
          </a:bodyPr>
          <a:lstStyle/>
          <a:p>
            <a:pPr algn="ctr"/>
            <a:r>
              <a:rPr kumimoji="1" lang="en-US" altLang="ja-JP" sz="1600" b="1" dirty="0">
                <a:solidFill>
                  <a:schemeClr val="accent1"/>
                </a:solidFill>
              </a:rPr>
              <a:t>Combined Permeate TOC [ppm]</a:t>
            </a:r>
            <a:endParaRPr kumimoji="1" lang="ja-JP" altLang="en-US" sz="1600" b="1" dirty="0">
              <a:solidFill>
                <a:srgbClr val="FFC000"/>
              </a:solidFill>
            </a:endParaRPr>
          </a:p>
        </p:txBody>
      </p:sp>
      <p:pic>
        <p:nvPicPr>
          <p:cNvPr id="7" name="図 6" descr="グラフ&#10;&#10;自動的に生成された説明">
            <a:extLst>
              <a:ext uri="{FF2B5EF4-FFF2-40B4-BE49-F238E27FC236}">
                <a16:creationId xmlns:a16="http://schemas.microsoft.com/office/drawing/2014/main" id="{26E879C3-4E1B-ECD3-51B3-402C53087F32}"/>
              </a:ext>
            </a:extLst>
          </p:cNvPr>
          <p:cNvPicPr>
            <a:picLocks noChangeAspect="1"/>
          </p:cNvPicPr>
          <p:nvPr/>
        </p:nvPicPr>
        <p:blipFill>
          <a:blip r:embed="rId2"/>
          <a:stretch>
            <a:fillRect/>
          </a:stretch>
        </p:blipFill>
        <p:spPr>
          <a:xfrm>
            <a:off x="111599" y="1389346"/>
            <a:ext cx="5984401" cy="2802821"/>
          </a:xfrm>
          <a:prstGeom prst="rect">
            <a:avLst/>
          </a:prstGeom>
        </p:spPr>
      </p:pic>
      <p:pic>
        <p:nvPicPr>
          <p:cNvPr id="9" name="図 8" descr="グラフ&#10;&#10;自動的に生成された説明">
            <a:extLst>
              <a:ext uri="{FF2B5EF4-FFF2-40B4-BE49-F238E27FC236}">
                <a16:creationId xmlns:a16="http://schemas.microsoft.com/office/drawing/2014/main" id="{C5A1EFED-EAC8-E5F8-6037-D51A66B2AE35}"/>
              </a:ext>
            </a:extLst>
          </p:cNvPr>
          <p:cNvPicPr>
            <a:picLocks noChangeAspect="1"/>
          </p:cNvPicPr>
          <p:nvPr/>
        </p:nvPicPr>
        <p:blipFill>
          <a:blip r:embed="rId3"/>
          <a:stretch>
            <a:fillRect/>
          </a:stretch>
        </p:blipFill>
        <p:spPr>
          <a:xfrm>
            <a:off x="6243914" y="1389346"/>
            <a:ext cx="5763867" cy="2699533"/>
          </a:xfrm>
          <a:prstGeom prst="rect">
            <a:avLst/>
          </a:prstGeom>
        </p:spPr>
      </p:pic>
      <p:pic>
        <p:nvPicPr>
          <p:cNvPr id="13" name="図 12" descr="グラフ&#10;&#10;自動的に生成された説明">
            <a:extLst>
              <a:ext uri="{FF2B5EF4-FFF2-40B4-BE49-F238E27FC236}">
                <a16:creationId xmlns:a16="http://schemas.microsoft.com/office/drawing/2014/main" id="{2934F4FF-618D-A653-CDFE-3740007B96DC}"/>
              </a:ext>
            </a:extLst>
          </p:cNvPr>
          <p:cNvPicPr>
            <a:picLocks noChangeAspect="1"/>
          </p:cNvPicPr>
          <p:nvPr/>
        </p:nvPicPr>
        <p:blipFill>
          <a:blip r:embed="rId4"/>
          <a:stretch>
            <a:fillRect/>
          </a:stretch>
        </p:blipFill>
        <p:spPr>
          <a:xfrm>
            <a:off x="179774" y="3385953"/>
            <a:ext cx="5916226" cy="2802822"/>
          </a:xfrm>
          <a:prstGeom prst="rect">
            <a:avLst/>
          </a:prstGeom>
        </p:spPr>
      </p:pic>
      <p:pic>
        <p:nvPicPr>
          <p:cNvPr id="20" name="図 19" descr="グラフ&#10;&#10;自動的に生成された説明">
            <a:extLst>
              <a:ext uri="{FF2B5EF4-FFF2-40B4-BE49-F238E27FC236}">
                <a16:creationId xmlns:a16="http://schemas.microsoft.com/office/drawing/2014/main" id="{F9AFE802-627C-0EC8-0FC3-3C6EDAFF6ABF}"/>
              </a:ext>
            </a:extLst>
          </p:cNvPr>
          <p:cNvPicPr>
            <a:picLocks noChangeAspect="1"/>
          </p:cNvPicPr>
          <p:nvPr/>
        </p:nvPicPr>
        <p:blipFill>
          <a:blip r:embed="rId5"/>
          <a:stretch>
            <a:fillRect/>
          </a:stretch>
        </p:blipFill>
        <p:spPr>
          <a:xfrm>
            <a:off x="6243913" y="3423821"/>
            <a:ext cx="5763868" cy="2699533"/>
          </a:xfrm>
          <a:prstGeom prst="rect">
            <a:avLst/>
          </a:prstGeom>
        </p:spPr>
      </p:pic>
      <p:sp>
        <p:nvSpPr>
          <p:cNvPr id="26" name="テキスト ボックス 25">
            <a:extLst>
              <a:ext uri="{FF2B5EF4-FFF2-40B4-BE49-F238E27FC236}">
                <a16:creationId xmlns:a16="http://schemas.microsoft.com/office/drawing/2014/main" id="{26E21C70-BCF9-8186-BBE7-2CF63B89F67B}"/>
              </a:ext>
            </a:extLst>
          </p:cNvPr>
          <p:cNvSpPr txBox="1"/>
          <p:nvPr/>
        </p:nvSpPr>
        <p:spPr>
          <a:xfrm>
            <a:off x="4353085" y="759982"/>
            <a:ext cx="3839304" cy="400110"/>
          </a:xfrm>
          <a:prstGeom prst="rect">
            <a:avLst/>
          </a:prstGeom>
          <a:noFill/>
        </p:spPr>
        <p:txBody>
          <a:bodyPr wrap="square" rtlCol="0">
            <a:spAutoFit/>
          </a:bodyPr>
          <a:lstStyle/>
          <a:p>
            <a:pPr algn="ctr"/>
            <a:r>
              <a:rPr kumimoji="1" lang="en-US" altLang="ja-JP" sz="2000" b="1" dirty="0"/>
              <a:t>1,2,3,5</a:t>
            </a:r>
            <a:r>
              <a:rPr kumimoji="1" lang="ja-JP" altLang="en-US" sz="2000" b="1" dirty="0"/>
              <a:t>週目は</a:t>
            </a:r>
            <a:r>
              <a:rPr kumimoji="1" lang="en-US" altLang="ja-JP" sz="2000" b="1" dirty="0"/>
              <a:t>LRV</a:t>
            </a:r>
            <a:r>
              <a:rPr kumimoji="1" lang="ja-JP" altLang="en-US" sz="2000" b="1" dirty="0"/>
              <a:t>上限に張り付く</a:t>
            </a:r>
          </a:p>
        </p:txBody>
      </p:sp>
    </p:spTree>
    <p:extLst>
      <p:ext uri="{BB962C8B-B14F-4D97-AF65-F5344CB8AC3E}">
        <p14:creationId xmlns:p14="http://schemas.microsoft.com/office/powerpoint/2010/main" val="136107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8C902-442C-434F-A39F-147621770AC5}"/>
              </a:ext>
            </a:extLst>
          </p:cNvPr>
          <p:cNvSpPr>
            <a:spLocks noGrp="1"/>
          </p:cNvSpPr>
          <p:nvPr>
            <p:ph type="title"/>
          </p:nvPr>
        </p:nvSpPr>
        <p:spPr/>
        <p:txBody>
          <a:bodyPr/>
          <a:lstStyle/>
          <a:p>
            <a:r>
              <a:rPr kumimoji="1" lang="en-US" altLang="ja-JP" dirty="0"/>
              <a:t>Agenda</a:t>
            </a:r>
            <a:endParaRPr kumimoji="1" lang="ja-JP" altLang="en-US" dirty="0"/>
          </a:p>
        </p:txBody>
      </p:sp>
      <p:sp>
        <p:nvSpPr>
          <p:cNvPr id="3" name="スライド番号プレースホルダー 2">
            <a:extLst>
              <a:ext uri="{FF2B5EF4-FFF2-40B4-BE49-F238E27FC236}">
                <a16:creationId xmlns:a16="http://schemas.microsoft.com/office/drawing/2014/main" id="{D0C6172D-DFC4-426A-8DB6-580CABC8B361}"/>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0A8619FA-D0E4-46AF-8DAE-98E358F96603}"/>
              </a:ext>
            </a:extLst>
          </p:cNvPr>
          <p:cNvSpPr>
            <a:spLocks noGrp="1"/>
          </p:cNvSpPr>
          <p:nvPr>
            <p:ph type="body" sz="quarter" idx="13"/>
          </p:nvPr>
        </p:nvSpPr>
        <p:spPr/>
        <p:txBody>
          <a:bodyPr/>
          <a:lstStyle/>
          <a:p>
            <a:r>
              <a:rPr lang="en-US" altLang="ja-JP" dirty="0"/>
              <a:t>RO Operation Optimization</a:t>
            </a:r>
          </a:p>
          <a:p>
            <a:r>
              <a:rPr kumimoji="1" lang="en-US" altLang="ja-JP" dirty="0"/>
              <a:t>RO Permeate Water Quality Prediction / Q&amp;A</a:t>
            </a:r>
          </a:p>
          <a:p>
            <a:r>
              <a:rPr lang="en-US" altLang="ja-JP" dirty="0"/>
              <a:t>RO Optimization Simulation / Q&amp;A</a:t>
            </a:r>
          </a:p>
          <a:p>
            <a:r>
              <a:rPr kumimoji="1" lang="en-US" altLang="ja-JP" dirty="0"/>
              <a:t>RO Membrane Scaling Modeling</a:t>
            </a:r>
            <a:r>
              <a:rPr lang="en-US" altLang="ja-JP" dirty="0"/>
              <a:t> / Q&amp;A</a:t>
            </a:r>
          </a:p>
        </p:txBody>
      </p:sp>
      <p:sp>
        <p:nvSpPr>
          <p:cNvPr id="5" name="テキスト ボックス 4">
            <a:extLst>
              <a:ext uri="{FF2B5EF4-FFF2-40B4-BE49-F238E27FC236}">
                <a16:creationId xmlns:a16="http://schemas.microsoft.com/office/drawing/2014/main" id="{184868B7-FDBF-659B-C904-0CB6D805009B}"/>
              </a:ext>
            </a:extLst>
          </p:cNvPr>
          <p:cNvSpPr txBox="1"/>
          <p:nvPr/>
        </p:nvSpPr>
        <p:spPr>
          <a:xfrm>
            <a:off x="7524057" y="1780299"/>
            <a:ext cx="1578983" cy="400110"/>
          </a:xfrm>
          <a:prstGeom prst="rect">
            <a:avLst/>
          </a:prstGeom>
          <a:noFill/>
        </p:spPr>
        <p:txBody>
          <a:bodyPr wrap="square" rtlCol="0">
            <a:spAutoFit/>
          </a:bodyPr>
          <a:lstStyle/>
          <a:p>
            <a:r>
              <a:rPr kumimoji="1" lang="en-US" altLang="ja-JP" sz="2000" dirty="0"/>
              <a:t>9:05 – 9:10</a:t>
            </a:r>
            <a:endParaRPr kumimoji="1" lang="ja-JP" altLang="en-US" sz="2000" dirty="0"/>
          </a:p>
        </p:txBody>
      </p:sp>
      <p:sp>
        <p:nvSpPr>
          <p:cNvPr id="6" name="テキスト ボックス 5">
            <a:extLst>
              <a:ext uri="{FF2B5EF4-FFF2-40B4-BE49-F238E27FC236}">
                <a16:creationId xmlns:a16="http://schemas.microsoft.com/office/drawing/2014/main" id="{F01AFA0A-2F25-1420-1150-EE84400A42DE}"/>
              </a:ext>
            </a:extLst>
          </p:cNvPr>
          <p:cNvSpPr txBox="1"/>
          <p:nvPr/>
        </p:nvSpPr>
        <p:spPr>
          <a:xfrm>
            <a:off x="8613801" y="2297808"/>
            <a:ext cx="1578982" cy="400110"/>
          </a:xfrm>
          <a:prstGeom prst="rect">
            <a:avLst/>
          </a:prstGeom>
          <a:noFill/>
        </p:spPr>
        <p:txBody>
          <a:bodyPr wrap="square" rtlCol="0">
            <a:spAutoFit/>
          </a:bodyPr>
          <a:lstStyle/>
          <a:p>
            <a:r>
              <a:rPr kumimoji="1" lang="en-US" altLang="ja-JP" sz="2000" dirty="0"/>
              <a:t>9:10 – 9:35</a:t>
            </a:r>
            <a:endParaRPr kumimoji="1" lang="ja-JP" altLang="en-US" sz="2000" dirty="0"/>
          </a:p>
        </p:txBody>
      </p:sp>
      <p:sp>
        <p:nvSpPr>
          <p:cNvPr id="7" name="テキスト ボックス 6">
            <a:extLst>
              <a:ext uri="{FF2B5EF4-FFF2-40B4-BE49-F238E27FC236}">
                <a16:creationId xmlns:a16="http://schemas.microsoft.com/office/drawing/2014/main" id="{79EFD5AD-F527-F72A-C9BB-858E2A9357BC}"/>
              </a:ext>
            </a:extLst>
          </p:cNvPr>
          <p:cNvSpPr txBox="1"/>
          <p:nvPr/>
        </p:nvSpPr>
        <p:spPr>
          <a:xfrm>
            <a:off x="7524057" y="2806375"/>
            <a:ext cx="1742772" cy="400110"/>
          </a:xfrm>
          <a:prstGeom prst="rect">
            <a:avLst/>
          </a:prstGeom>
          <a:noFill/>
        </p:spPr>
        <p:txBody>
          <a:bodyPr wrap="square" rtlCol="0">
            <a:spAutoFit/>
          </a:bodyPr>
          <a:lstStyle/>
          <a:p>
            <a:r>
              <a:rPr kumimoji="1" lang="en-US" altLang="ja-JP" sz="2000" dirty="0"/>
              <a:t>9:35 – 10:00</a:t>
            </a:r>
            <a:endParaRPr kumimoji="1" lang="ja-JP" altLang="en-US" sz="2000" dirty="0"/>
          </a:p>
        </p:txBody>
      </p:sp>
      <p:sp>
        <p:nvSpPr>
          <p:cNvPr id="9" name="テキスト ボックス 8">
            <a:extLst>
              <a:ext uri="{FF2B5EF4-FFF2-40B4-BE49-F238E27FC236}">
                <a16:creationId xmlns:a16="http://schemas.microsoft.com/office/drawing/2014/main" id="{A7D09ADF-4568-B210-D611-D288DAE71C6B}"/>
              </a:ext>
            </a:extLst>
          </p:cNvPr>
          <p:cNvSpPr txBox="1"/>
          <p:nvPr/>
        </p:nvSpPr>
        <p:spPr>
          <a:xfrm>
            <a:off x="7524056" y="3323884"/>
            <a:ext cx="1742773" cy="400110"/>
          </a:xfrm>
          <a:prstGeom prst="rect">
            <a:avLst/>
          </a:prstGeom>
          <a:noFill/>
        </p:spPr>
        <p:txBody>
          <a:bodyPr wrap="square" rtlCol="0">
            <a:spAutoFit/>
          </a:bodyPr>
          <a:lstStyle/>
          <a:p>
            <a:r>
              <a:rPr kumimoji="1" lang="en-US" altLang="ja-JP" sz="2000" dirty="0"/>
              <a:t>10:00 – 10:30</a:t>
            </a:r>
            <a:endParaRPr kumimoji="1" lang="ja-JP" altLang="en-US" sz="2000" dirty="0"/>
          </a:p>
        </p:txBody>
      </p:sp>
    </p:spTree>
    <p:extLst>
      <p:ext uri="{BB962C8B-B14F-4D97-AF65-F5344CB8AC3E}">
        <p14:creationId xmlns:p14="http://schemas.microsoft.com/office/powerpoint/2010/main" val="1686705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D85FA-B9A2-4876-AE33-3CF012F1051B}"/>
              </a:ext>
            </a:extLst>
          </p:cNvPr>
          <p:cNvSpPr>
            <a:spLocks noGrp="1"/>
          </p:cNvSpPr>
          <p:nvPr>
            <p:ph type="title"/>
          </p:nvPr>
        </p:nvSpPr>
        <p:spPr/>
        <p:txBody>
          <a:bodyPr/>
          <a:lstStyle/>
          <a:p>
            <a:r>
              <a:rPr kumimoji="1" lang="en-US" altLang="ja-JP" dirty="0"/>
              <a:t>[LVMWD] RO System Configuration and Measurement Points</a:t>
            </a:r>
            <a:endParaRPr kumimoji="1" lang="ja-JP" altLang="en-US" dirty="0"/>
          </a:p>
        </p:txBody>
      </p:sp>
      <p:sp>
        <p:nvSpPr>
          <p:cNvPr id="3" name="スライド番号プレースホルダー 2">
            <a:extLst>
              <a:ext uri="{FF2B5EF4-FFF2-40B4-BE49-F238E27FC236}">
                <a16:creationId xmlns:a16="http://schemas.microsoft.com/office/drawing/2014/main" id="{479151EF-015B-47A0-A02E-55D89C5B3C66}"/>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grpSp>
        <p:nvGrpSpPr>
          <p:cNvPr id="5" name="グループ化 4">
            <a:extLst>
              <a:ext uri="{FF2B5EF4-FFF2-40B4-BE49-F238E27FC236}">
                <a16:creationId xmlns:a16="http://schemas.microsoft.com/office/drawing/2014/main" id="{7C6352F3-B2A0-4401-A806-F067AF1EF0B4}"/>
              </a:ext>
            </a:extLst>
          </p:cNvPr>
          <p:cNvGrpSpPr/>
          <p:nvPr/>
        </p:nvGrpSpPr>
        <p:grpSpPr>
          <a:xfrm>
            <a:off x="1633946" y="2296041"/>
            <a:ext cx="1703882" cy="464695"/>
            <a:chOff x="2495862" y="1266669"/>
            <a:chExt cx="1439056" cy="464695"/>
          </a:xfrm>
          <a:effectLst>
            <a:outerShdw blurRad="50800" dist="38100" dir="2700000" algn="tl" rotWithShape="0">
              <a:prstClr val="black">
                <a:alpha val="40000"/>
              </a:prstClr>
            </a:outerShdw>
          </a:effectLst>
        </p:grpSpPr>
        <p:sp>
          <p:nvSpPr>
            <p:cNvPr id="6" name="正方形/長方形 5">
              <a:extLst>
                <a:ext uri="{FF2B5EF4-FFF2-40B4-BE49-F238E27FC236}">
                  <a16:creationId xmlns:a16="http://schemas.microsoft.com/office/drawing/2014/main" id="{D37F03D8-2BBC-4B3A-B9DC-942EC0B14031}"/>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6D93D0B5-0BBF-4093-AEF7-21E3B92D996D}"/>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87C7D187-D80B-4482-917C-F868227175A9}"/>
              </a:ext>
            </a:extLst>
          </p:cNvPr>
          <p:cNvGrpSpPr/>
          <p:nvPr/>
        </p:nvGrpSpPr>
        <p:grpSpPr>
          <a:xfrm>
            <a:off x="2296010" y="3100512"/>
            <a:ext cx="1703882" cy="464695"/>
            <a:chOff x="2495862" y="1266669"/>
            <a:chExt cx="1439056" cy="464695"/>
          </a:xfrm>
          <a:effectLst>
            <a:outerShdw blurRad="50800" dist="38100" dir="2700000" algn="tl" rotWithShape="0">
              <a:prstClr val="black">
                <a:alpha val="40000"/>
              </a:prstClr>
            </a:outerShdw>
          </a:effectLst>
        </p:grpSpPr>
        <p:sp>
          <p:nvSpPr>
            <p:cNvPr id="9" name="正方形/長方形 8">
              <a:extLst>
                <a:ext uri="{FF2B5EF4-FFF2-40B4-BE49-F238E27FC236}">
                  <a16:creationId xmlns:a16="http://schemas.microsoft.com/office/drawing/2014/main" id="{51C30129-8B80-4988-BF88-C2EB0719D060}"/>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79F29E1-A2A9-4134-BAD7-F0A59405A624}"/>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571F7831-E058-4DE9-AB8A-6BE36316DCCB}"/>
              </a:ext>
            </a:extLst>
          </p:cNvPr>
          <p:cNvGrpSpPr/>
          <p:nvPr/>
        </p:nvGrpSpPr>
        <p:grpSpPr>
          <a:xfrm>
            <a:off x="2960722" y="3947455"/>
            <a:ext cx="1703882" cy="464695"/>
            <a:chOff x="2495862" y="1266669"/>
            <a:chExt cx="1439056" cy="464695"/>
          </a:xfrm>
          <a:effectLst>
            <a:outerShdw blurRad="50800" dist="38100" dir="2700000" algn="tl" rotWithShape="0">
              <a:prstClr val="black">
                <a:alpha val="40000"/>
              </a:prstClr>
            </a:outerShdw>
          </a:effectLst>
        </p:grpSpPr>
        <p:sp>
          <p:nvSpPr>
            <p:cNvPr id="12" name="正方形/長方形 11">
              <a:extLst>
                <a:ext uri="{FF2B5EF4-FFF2-40B4-BE49-F238E27FC236}">
                  <a16:creationId xmlns:a16="http://schemas.microsoft.com/office/drawing/2014/main" id="{960369CD-462C-44C5-9702-DA2B8A8BDCEF}"/>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3FF560B7-5F89-43BB-ADF2-514C44A2056C}"/>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矢印コネクタ 13">
            <a:extLst>
              <a:ext uri="{FF2B5EF4-FFF2-40B4-BE49-F238E27FC236}">
                <a16:creationId xmlns:a16="http://schemas.microsoft.com/office/drawing/2014/main" id="{51A93A8E-669D-4D10-8C47-3CB8CF1410A2}"/>
              </a:ext>
            </a:extLst>
          </p:cNvPr>
          <p:cNvCxnSpPr>
            <a:cxnSpLocks/>
            <a:stCxn id="6" idx="1"/>
          </p:cNvCxnSpPr>
          <p:nvPr/>
        </p:nvCxnSpPr>
        <p:spPr>
          <a:xfrm flipH="1">
            <a:off x="352270" y="2528389"/>
            <a:ext cx="1281676"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CB5E92A-787C-4D52-AE78-1190EAD1AE53}"/>
              </a:ext>
            </a:extLst>
          </p:cNvPr>
          <p:cNvCxnSpPr>
            <a:cxnSpLocks/>
            <a:endCxn id="6" idx="3"/>
          </p:cNvCxnSpPr>
          <p:nvPr/>
        </p:nvCxnSpPr>
        <p:spPr>
          <a:xfrm flipH="1">
            <a:off x="3337828" y="2528389"/>
            <a:ext cx="6870477"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40A0ADC8-4D16-4378-ADB0-ECB98F1B04ED}"/>
              </a:ext>
            </a:extLst>
          </p:cNvPr>
          <p:cNvCxnSpPr>
            <a:cxnSpLocks/>
            <a:stCxn id="9" idx="3"/>
          </p:cNvCxnSpPr>
          <p:nvPr/>
        </p:nvCxnSpPr>
        <p:spPr>
          <a:xfrm flipV="1">
            <a:off x="3999892" y="2517232"/>
            <a:ext cx="1727220" cy="815628"/>
          </a:xfrm>
          <a:prstGeom prst="bentConnector3">
            <a:avLst>
              <a:gd name="adj1" fmla="val 99903"/>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33F29AF-E43C-448E-A7BC-9F06E76C5880}"/>
              </a:ext>
            </a:extLst>
          </p:cNvPr>
          <p:cNvCxnSpPr>
            <a:cxnSpLocks/>
          </p:cNvCxnSpPr>
          <p:nvPr/>
        </p:nvCxnSpPr>
        <p:spPr>
          <a:xfrm flipV="1">
            <a:off x="4664604" y="2532052"/>
            <a:ext cx="1724572" cy="1640256"/>
          </a:xfrm>
          <a:prstGeom prst="bentConnector3">
            <a:avLst>
              <a:gd name="adj1" fmla="val 99980"/>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09AB1A80-111B-4404-A6A0-87DE9D96568D}"/>
              </a:ext>
            </a:extLst>
          </p:cNvPr>
          <p:cNvCxnSpPr>
            <a:cxnSpLocks/>
          </p:cNvCxnSpPr>
          <p:nvPr/>
        </p:nvCxnSpPr>
        <p:spPr>
          <a:xfrm rot="16200000" flipH="1">
            <a:off x="1700285" y="2738860"/>
            <a:ext cx="576000"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FDCB6ADD-8385-4C70-8A9B-262EE9613063}"/>
              </a:ext>
            </a:extLst>
          </p:cNvPr>
          <p:cNvCxnSpPr>
            <a:cxnSpLocks/>
          </p:cNvCxnSpPr>
          <p:nvPr/>
        </p:nvCxnSpPr>
        <p:spPr>
          <a:xfrm rot="16200000" flipH="1">
            <a:off x="2344663" y="3566504"/>
            <a:ext cx="614596"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8647252D-FBDF-4B85-9391-6954B6B1FA23}"/>
              </a:ext>
            </a:extLst>
          </p:cNvPr>
          <p:cNvSpPr/>
          <p:nvPr/>
        </p:nvSpPr>
        <p:spPr>
          <a:xfrm>
            <a:off x="2235859" y="4062380"/>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21" name="フローチャート: 和接合 20">
            <a:extLst>
              <a:ext uri="{FF2B5EF4-FFF2-40B4-BE49-F238E27FC236}">
                <a16:creationId xmlns:a16="http://schemas.microsoft.com/office/drawing/2014/main" id="{4948E8BE-599B-4A6F-A69B-E51F16F3E25D}"/>
              </a:ext>
            </a:extLst>
          </p:cNvPr>
          <p:cNvSpPr/>
          <p:nvPr/>
        </p:nvSpPr>
        <p:spPr>
          <a:xfrm>
            <a:off x="699366" y="2399842"/>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和接合 21">
            <a:extLst>
              <a:ext uri="{FF2B5EF4-FFF2-40B4-BE49-F238E27FC236}">
                <a16:creationId xmlns:a16="http://schemas.microsoft.com/office/drawing/2014/main" id="{6C81DADB-01C4-43FA-9EA4-B707B479B741}"/>
              </a:ext>
            </a:extLst>
          </p:cNvPr>
          <p:cNvSpPr/>
          <p:nvPr/>
        </p:nvSpPr>
        <p:spPr>
          <a:xfrm>
            <a:off x="4165429" y="239341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和接合 22">
            <a:extLst>
              <a:ext uri="{FF2B5EF4-FFF2-40B4-BE49-F238E27FC236}">
                <a16:creationId xmlns:a16="http://schemas.microsoft.com/office/drawing/2014/main" id="{18125954-1EBC-4817-96B8-F251AEB7339A}"/>
              </a:ext>
            </a:extLst>
          </p:cNvPr>
          <p:cNvSpPr/>
          <p:nvPr/>
        </p:nvSpPr>
        <p:spPr>
          <a:xfrm>
            <a:off x="4809425" y="3193013"/>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和接合 23">
            <a:extLst>
              <a:ext uri="{FF2B5EF4-FFF2-40B4-BE49-F238E27FC236}">
                <a16:creationId xmlns:a16="http://schemas.microsoft.com/office/drawing/2014/main" id="{8775F075-344E-4631-8141-3E00005BAE4C}"/>
              </a:ext>
            </a:extLst>
          </p:cNvPr>
          <p:cNvSpPr/>
          <p:nvPr/>
        </p:nvSpPr>
        <p:spPr>
          <a:xfrm>
            <a:off x="5494048" y="403995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a:extLst>
              <a:ext uri="{FF2B5EF4-FFF2-40B4-BE49-F238E27FC236}">
                <a16:creationId xmlns:a16="http://schemas.microsoft.com/office/drawing/2014/main" id="{0825DB26-621D-4B35-97B5-4BBC46C56158}"/>
              </a:ext>
            </a:extLst>
          </p:cNvPr>
          <p:cNvCxnSpPr>
            <a:cxnSpLocks/>
            <a:endCxn id="12" idx="2"/>
          </p:cNvCxnSpPr>
          <p:nvPr/>
        </p:nvCxnSpPr>
        <p:spPr>
          <a:xfrm flipV="1">
            <a:off x="3812663" y="4412150"/>
            <a:ext cx="0" cy="614595"/>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0AC1F11-BCED-4ECC-8033-0089EA9B6885}"/>
              </a:ext>
            </a:extLst>
          </p:cNvPr>
          <p:cNvSpPr txBox="1"/>
          <p:nvPr/>
        </p:nvSpPr>
        <p:spPr>
          <a:xfrm>
            <a:off x="223289" y="1449602"/>
            <a:ext cx="1906400" cy="938719"/>
          </a:xfrm>
          <a:prstGeom prst="rect">
            <a:avLst/>
          </a:prstGeom>
          <a:noFill/>
        </p:spPr>
        <p:txBody>
          <a:bodyPr wrap="square" rtlCol="0">
            <a:spAutoFit/>
          </a:bodyPr>
          <a:lstStyle/>
          <a:p>
            <a:r>
              <a:rPr kumimoji="1" lang="ja-JP" altLang="en-US" sz="1100" b="1" dirty="0"/>
              <a:t>・</a:t>
            </a:r>
            <a:r>
              <a:rPr kumimoji="1" lang="en-US" altLang="ja-JP" sz="1100" b="1" dirty="0"/>
              <a:t>Feed Free Chlorine</a:t>
            </a:r>
          </a:p>
          <a:p>
            <a:r>
              <a:rPr lang="ja-JP" altLang="en-US" sz="1100" b="1" dirty="0"/>
              <a:t>・</a:t>
            </a:r>
            <a:r>
              <a:rPr lang="en-US" altLang="ja-JP" sz="1100" b="1" dirty="0"/>
              <a:t>Feed Conductivity</a:t>
            </a:r>
          </a:p>
          <a:p>
            <a:r>
              <a:rPr kumimoji="1" lang="ja-JP" altLang="en-US" sz="1100" b="1" dirty="0"/>
              <a:t>・</a:t>
            </a:r>
            <a:r>
              <a:rPr kumimoji="1" lang="en-US" altLang="ja-JP" sz="1100" b="1" dirty="0"/>
              <a:t>Feed pH, TOC, Temp</a:t>
            </a:r>
          </a:p>
          <a:p>
            <a:r>
              <a:rPr lang="ja-JP" altLang="en-US" sz="1100" b="1" dirty="0"/>
              <a:t>・</a:t>
            </a:r>
            <a:r>
              <a:rPr lang="en-US" altLang="ja-JP" sz="1100" b="1" dirty="0"/>
              <a:t>Feed Pressure</a:t>
            </a:r>
          </a:p>
          <a:p>
            <a:r>
              <a:rPr lang="ja-JP" altLang="en-US" sz="1100" b="1" dirty="0"/>
              <a:t>・</a:t>
            </a:r>
            <a:r>
              <a:rPr lang="en-US" altLang="ja-JP" sz="1100" b="1" dirty="0"/>
              <a:t>Feed Flow (Calc)</a:t>
            </a:r>
            <a:endParaRPr kumimoji="1" lang="ja-JP" altLang="en-US" sz="1100" b="1" dirty="0"/>
          </a:p>
        </p:txBody>
      </p:sp>
      <p:sp>
        <p:nvSpPr>
          <p:cNvPr id="27" name="テキスト ボックス 26">
            <a:extLst>
              <a:ext uri="{FF2B5EF4-FFF2-40B4-BE49-F238E27FC236}">
                <a16:creationId xmlns:a16="http://schemas.microsoft.com/office/drawing/2014/main" id="{C1518087-6D69-46FE-B745-5E0EBF3E0777}"/>
              </a:ext>
            </a:extLst>
          </p:cNvPr>
          <p:cNvSpPr txBox="1"/>
          <p:nvPr/>
        </p:nvSpPr>
        <p:spPr>
          <a:xfrm>
            <a:off x="3292117" y="1962890"/>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8" name="テキスト ボックス 27">
            <a:extLst>
              <a:ext uri="{FF2B5EF4-FFF2-40B4-BE49-F238E27FC236}">
                <a16:creationId xmlns:a16="http://schemas.microsoft.com/office/drawing/2014/main" id="{2394A6A7-1F6F-41EF-A0FE-715BC100E785}"/>
              </a:ext>
            </a:extLst>
          </p:cNvPr>
          <p:cNvSpPr txBox="1"/>
          <p:nvPr/>
        </p:nvSpPr>
        <p:spPr>
          <a:xfrm>
            <a:off x="3907777" y="2782237"/>
            <a:ext cx="2014752" cy="430887"/>
          </a:xfrm>
          <a:prstGeom prst="rect">
            <a:avLst/>
          </a:prstGeom>
          <a:noFill/>
          <a:effectLst/>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9" name="テキスト ボックス 28">
            <a:extLst>
              <a:ext uri="{FF2B5EF4-FFF2-40B4-BE49-F238E27FC236}">
                <a16:creationId xmlns:a16="http://schemas.microsoft.com/office/drawing/2014/main" id="{B5A2AA03-3C6E-4F05-B5EA-B344F6CC9AD3}"/>
              </a:ext>
            </a:extLst>
          </p:cNvPr>
          <p:cNvSpPr txBox="1"/>
          <p:nvPr/>
        </p:nvSpPr>
        <p:spPr>
          <a:xfrm>
            <a:off x="4572680" y="3630168"/>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30" name="フローチャート: 和接合 29">
            <a:extLst>
              <a:ext uri="{FF2B5EF4-FFF2-40B4-BE49-F238E27FC236}">
                <a16:creationId xmlns:a16="http://schemas.microsoft.com/office/drawing/2014/main" id="{950BCE8F-24F6-49F9-9FF8-6F5047D45660}"/>
              </a:ext>
            </a:extLst>
          </p:cNvPr>
          <p:cNvSpPr/>
          <p:nvPr/>
        </p:nvSpPr>
        <p:spPr>
          <a:xfrm>
            <a:off x="6750736" y="239341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360C4499-4444-4EDB-88EB-354B3CD17620}"/>
              </a:ext>
            </a:extLst>
          </p:cNvPr>
          <p:cNvSpPr txBox="1"/>
          <p:nvPr/>
        </p:nvSpPr>
        <p:spPr>
          <a:xfrm>
            <a:off x="5475712" y="1965390"/>
            <a:ext cx="2713954" cy="430887"/>
          </a:xfrm>
          <a:prstGeom prst="rect">
            <a:avLst/>
          </a:prstGeom>
          <a:noFill/>
        </p:spPr>
        <p:txBody>
          <a:bodyPr wrap="square" rtlCol="0">
            <a:spAutoFit/>
          </a:bodyPr>
          <a:lstStyle/>
          <a:p>
            <a:r>
              <a:rPr kumimoji="1" lang="ja-JP" altLang="en-US" sz="1100" b="1" dirty="0"/>
              <a:t>・</a:t>
            </a:r>
            <a:r>
              <a:rPr kumimoji="1" lang="en-US" altLang="ja-JP" sz="1100" b="1" dirty="0"/>
              <a:t>Combined Permeate TOC</a:t>
            </a:r>
          </a:p>
          <a:p>
            <a:r>
              <a:rPr lang="ja-JP" altLang="en-US" sz="1100" b="1" dirty="0"/>
              <a:t>・</a:t>
            </a:r>
            <a:r>
              <a:rPr lang="en-US" altLang="ja-JP" sz="1100" b="1" dirty="0"/>
              <a:t>Combined Permeate Conductivity</a:t>
            </a:r>
          </a:p>
        </p:txBody>
      </p:sp>
      <p:sp>
        <p:nvSpPr>
          <p:cNvPr id="32" name="フローチャート: 和接合 31">
            <a:extLst>
              <a:ext uri="{FF2B5EF4-FFF2-40B4-BE49-F238E27FC236}">
                <a16:creationId xmlns:a16="http://schemas.microsoft.com/office/drawing/2014/main" id="{628C0375-0574-4D27-83EA-37C56B616B46}"/>
              </a:ext>
            </a:extLst>
          </p:cNvPr>
          <p:cNvSpPr/>
          <p:nvPr/>
        </p:nvSpPr>
        <p:spPr>
          <a:xfrm>
            <a:off x="3689311" y="4587094"/>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EDF2326-2A9E-4FA1-9B5C-211358100339}"/>
              </a:ext>
            </a:extLst>
          </p:cNvPr>
          <p:cNvSpPr txBox="1"/>
          <p:nvPr/>
        </p:nvSpPr>
        <p:spPr>
          <a:xfrm>
            <a:off x="3931844" y="4590011"/>
            <a:ext cx="2014752" cy="430887"/>
          </a:xfrm>
          <a:prstGeom prst="rect">
            <a:avLst/>
          </a:prstGeom>
          <a:noFill/>
        </p:spPr>
        <p:txBody>
          <a:bodyPr wrap="square" rtlCol="0">
            <a:spAutoFit/>
          </a:bodyPr>
          <a:lstStyle/>
          <a:p>
            <a:r>
              <a:rPr lang="ja-JP" altLang="en-US" sz="1100" b="1" dirty="0"/>
              <a:t>・</a:t>
            </a:r>
            <a:r>
              <a:rPr lang="en-US" altLang="ja-JP" sz="1100" b="1" dirty="0"/>
              <a:t>Concentrate Pressure</a:t>
            </a:r>
          </a:p>
          <a:p>
            <a:r>
              <a:rPr lang="ja-JP" altLang="en-US" sz="1100" b="1" dirty="0"/>
              <a:t>・</a:t>
            </a:r>
            <a:r>
              <a:rPr lang="en-US" altLang="ja-JP" sz="1100" b="1" dirty="0"/>
              <a:t>Concentrate</a:t>
            </a:r>
            <a:r>
              <a:rPr lang="ja-JP" altLang="en-US" sz="1100" b="1" dirty="0"/>
              <a:t> </a:t>
            </a:r>
            <a:r>
              <a:rPr lang="en-US" altLang="ja-JP" sz="1100" b="1" dirty="0"/>
              <a:t>Flow</a:t>
            </a:r>
          </a:p>
        </p:txBody>
      </p:sp>
      <p:sp>
        <p:nvSpPr>
          <p:cNvPr id="34" name="フローチャート: 和接合 33">
            <a:extLst>
              <a:ext uri="{FF2B5EF4-FFF2-40B4-BE49-F238E27FC236}">
                <a16:creationId xmlns:a16="http://schemas.microsoft.com/office/drawing/2014/main" id="{22D2BCA7-3989-41FC-B49C-605709C2FD84}"/>
              </a:ext>
            </a:extLst>
          </p:cNvPr>
          <p:cNvSpPr/>
          <p:nvPr/>
        </p:nvSpPr>
        <p:spPr>
          <a:xfrm>
            <a:off x="8694688" y="2387349"/>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FED0977E-4CFE-4938-8357-6FA73D84A215}"/>
              </a:ext>
            </a:extLst>
          </p:cNvPr>
          <p:cNvSpPr txBox="1"/>
          <p:nvPr/>
        </p:nvSpPr>
        <p:spPr>
          <a:xfrm>
            <a:off x="8009933" y="1449602"/>
            <a:ext cx="1756357" cy="938719"/>
          </a:xfrm>
          <a:prstGeom prst="rect">
            <a:avLst/>
          </a:prstGeom>
          <a:noFill/>
        </p:spPr>
        <p:txBody>
          <a:bodyPr wrap="square" rtlCol="0">
            <a:spAutoFit/>
          </a:bodyPr>
          <a:lstStyle/>
          <a:p>
            <a:r>
              <a:rPr kumimoji="1" lang="ja-JP" altLang="en-US" sz="1100" b="1" dirty="0"/>
              <a:t>・</a:t>
            </a:r>
            <a:r>
              <a:rPr lang="en-US" altLang="ja-JP" sz="1100" b="1" dirty="0"/>
              <a:t>Inlet Free Chlorine</a:t>
            </a:r>
            <a:endParaRPr kumimoji="1" lang="en-US" altLang="ja-JP" sz="1100" b="1" dirty="0"/>
          </a:p>
          <a:p>
            <a:r>
              <a:rPr lang="ja-JP" altLang="en-US" sz="1100" b="1" dirty="0"/>
              <a:t>・</a:t>
            </a:r>
            <a:r>
              <a:rPr lang="en-US" altLang="ja-JP" sz="1100" b="1" dirty="0"/>
              <a:t>Inlet Total Chlorine</a:t>
            </a:r>
          </a:p>
          <a:p>
            <a:r>
              <a:rPr lang="ja-JP" altLang="en-US" sz="1100" b="1" dirty="0"/>
              <a:t>・</a:t>
            </a:r>
            <a:r>
              <a:rPr lang="en-US" altLang="ja-JP" sz="1100" b="1" dirty="0"/>
              <a:t>Inlet pH</a:t>
            </a:r>
          </a:p>
          <a:p>
            <a:r>
              <a:rPr lang="ja-JP" altLang="en-US" sz="1100" b="1" dirty="0"/>
              <a:t>・</a:t>
            </a:r>
            <a:r>
              <a:rPr lang="en-US" altLang="ja-JP" sz="1100" b="1" dirty="0"/>
              <a:t>Inlet UVT</a:t>
            </a:r>
          </a:p>
          <a:p>
            <a:r>
              <a:rPr lang="ja-JP" altLang="en-US" sz="1100" b="1" dirty="0"/>
              <a:t>・</a:t>
            </a:r>
            <a:r>
              <a:rPr lang="en-US" altLang="ja-JP" sz="1100" b="1" dirty="0"/>
              <a:t>Inlet Flow</a:t>
            </a:r>
          </a:p>
        </p:txBody>
      </p:sp>
      <p:sp>
        <p:nvSpPr>
          <p:cNvPr id="36" name="正方形/長方形 35">
            <a:extLst>
              <a:ext uri="{FF2B5EF4-FFF2-40B4-BE49-F238E27FC236}">
                <a16:creationId xmlns:a16="http://schemas.microsoft.com/office/drawing/2014/main" id="{C7B7B9AA-461A-4BE3-8D99-439E42228FA3}"/>
              </a:ext>
            </a:extLst>
          </p:cNvPr>
          <p:cNvSpPr/>
          <p:nvPr/>
        </p:nvSpPr>
        <p:spPr>
          <a:xfrm>
            <a:off x="9421287" y="2296040"/>
            <a:ext cx="884453" cy="464695"/>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lumMod val="65000"/>
                    <a:lumOff val="35000"/>
                  </a:schemeClr>
                </a:solidFill>
              </a:rPr>
              <a:t>UV</a:t>
            </a:r>
            <a:endParaRPr kumimoji="1" lang="ja-JP" altLang="en-US" b="1" dirty="0">
              <a:solidFill>
                <a:schemeClr val="tx1">
                  <a:lumMod val="65000"/>
                  <a:lumOff val="35000"/>
                </a:schemeClr>
              </a:solidFill>
            </a:endParaRPr>
          </a:p>
        </p:txBody>
      </p:sp>
      <p:cxnSp>
        <p:nvCxnSpPr>
          <p:cNvPr id="37" name="直線矢印コネクタ 36">
            <a:extLst>
              <a:ext uri="{FF2B5EF4-FFF2-40B4-BE49-F238E27FC236}">
                <a16:creationId xmlns:a16="http://schemas.microsoft.com/office/drawing/2014/main" id="{53BD4A12-7812-4D75-AB70-CD41837DA53D}"/>
              </a:ext>
            </a:extLst>
          </p:cNvPr>
          <p:cNvCxnSpPr>
            <a:cxnSpLocks/>
            <a:endCxn id="36" idx="3"/>
          </p:cNvCxnSpPr>
          <p:nvPr/>
        </p:nvCxnSpPr>
        <p:spPr>
          <a:xfrm flipH="1">
            <a:off x="10305740" y="2528388"/>
            <a:ext cx="1409078"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フローチャート: 和接合 37">
            <a:extLst>
              <a:ext uri="{FF2B5EF4-FFF2-40B4-BE49-F238E27FC236}">
                <a16:creationId xmlns:a16="http://schemas.microsoft.com/office/drawing/2014/main" id="{111F372A-02D8-49B7-B4B3-3BDC055E818F}"/>
              </a:ext>
            </a:extLst>
          </p:cNvPr>
          <p:cNvSpPr/>
          <p:nvPr/>
        </p:nvSpPr>
        <p:spPr>
          <a:xfrm>
            <a:off x="10794439" y="2404567"/>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9D6AFC3-F18C-4F01-9425-CBD2A842B71C}"/>
              </a:ext>
            </a:extLst>
          </p:cNvPr>
          <p:cNvSpPr txBox="1"/>
          <p:nvPr/>
        </p:nvSpPr>
        <p:spPr>
          <a:xfrm>
            <a:off x="10277308" y="1790170"/>
            <a:ext cx="1912478" cy="600164"/>
          </a:xfrm>
          <a:prstGeom prst="rect">
            <a:avLst/>
          </a:prstGeom>
          <a:noFill/>
        </p:spPr>
        <p:txBody>
          <a:bodyPr wrap="square" rtlCol="0">
            <a:spAutoFit/>
          </a:bodyPr>
          <a:lstStyle/>
          <a:p>
            <a:r>
              <a:rPr kumimoji="1" lang="ja-JP" altLang="en-US" sz="1100" b="1" dirty="0"/>
              <a:t>・</a:t>
            </a:r>
            <a:r>
              <a:rPr kumimoji="1" lang="en-US" altLang="ja-JP" sz="1100" b="1" dirty="0"/>
              <a:t>Outlet</a:t>
            </a:r>
            <a:r>
              <a:rPr lang="en-US" altLang="ja-JP" sz="1100" b="1" dirty="0"/>
              <a:t> Free Chlorine</a:t>
            </a:r>
            <a:endParaRPr kumimoji="1" lang="en-US" altLang="ja-JP" sz="1100" b="1" dirty="0"/>
          </a:p>
          <a:p>
            <a:r>
              <a:rPr lang="ja-JP" altLang="en-US" sz="1100" b="1" dirty="0"/>
              <a:t>・</a:t>
            </a:r>
            <a:r>
              <a:rPr lang="en-US" altLang="ja-JP" sz="1100" b="1" dirty="0"/>
              <a:t>Outlet Total Chlorine</a:t>
            </a:r>
          </a:p>
          <a:p>
            <a:r>
              <a:rPr lang="ja-JP" altLang="en-US" sz="1100" b="1" dirty="0"/>
              <a:t>・</a:t>
            </a:r>
            <a:r>
              <a:rPr lang="en-US" altLang="ja-JP" sz="1100" b="1" dirty="0"/>
              <a:t>Inlet UVT</a:t>
            </a:r>
          </a:p>
        </p:txBody>
      </p:sp>
      <p:sp>
        <p:nvSpPr>
          <p:cNvPr id="40" name="フローチャート: 和接合 39">
            <a:extLst>
              <a:ext uri="{FF2B5EF4-FFF2-40B4-BE49-F238E27FC236}">
                <a16:creationId xmlns:a16="http://schemas.microsoft.com/office/drawing/2014/main" id="{1C55EBEC-9B4D-4220-BD97-517D62BE5924}"/>
              </a:ext>
            </a:extLst>
          </p:cNvPr>
          <p:cNvSpPr/>
          <p:nvPr/>
        </p:nvSpPr>
        <p:spPr>
          <a:xfrm>
            <a:off x="9731159" y="276280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5C074BCF-78DA-4A6B-A21E-FD1EB17469CA}"/>
              </a:ext>
            </a:extLst>
          </p:cNvPr>
          <p:cNvSpPr txBox="1"/>
          <p:nvPr/>
        </p:nvSpPr>
        <p:spPr>
          <a:xfrm>
            <a:off x="9139393" y="3002207"/>
            <a:ext cx="2815264" cy="600164"/>
          </a:xfrm>
          <a:prstGeom prst="rect">
            <a:avLst/>
          </a:prstGeom>
          <a:noFill/>
        </p:spPr>
        <p:txBody>
          <a:bodyPr wrap="square" rtlCol="0">
            <a:spAutoFit/>
          </a:bodyPr>
          <a:lstStyle/>
          <a:p>
            <a:r>
              <a:rPr kumimoji="1" lang="ja-JP" altLang="en-US" sz="1100" b="1" dirty="0"/>
              <a:t>・</a:t>
            </a:r>
            <a:r>
              <a:rPr kumimoji="1" lang="en-US" altLang="ja-JP" sz="1100" b="1" dirty="0"/>
              <a:t>UV Dose</a:t>
            </a:r>
          </a:p>
          <a:p>
            <a:r>
              <a:rPr lang="ja-JP" altLang="en-US" sz="1100" b="1" dirty="0"/>
              <a:t>・</a:t>
            </a:r>
            <a:r>
              <a:rPr lang="en-US" altLang="ja-JP" sz="1100" b="1" dirty="0"/>
              <a:t>UV Intensity</a:t>
            </a:r>
          </a:p>
          <a:p>
            <a:r>
              <a:rPr lang="ja-JP" altLang="en-US" sz="1100" b="1" dirty="0"/>
              <a:t>・</a:t>
            </a:r>
            <a:r>
              <a:rPr lang="en-US" altLang="ja-JP" sz="1100" b="1" dirty="0"/>
              <a:t>UV Lamp Power (Constant 50%)</a:t>
            </a:r>
          </a:p>
        </p:txBody>
      </p:sp>
      <p:sp>
        <p:nvSpPr>
          <p:cNvPr id="43" name="テキスト ボックス 42">
            <a:extLst>
              <a:ext uri="{FF2B5EF4-FFF2-40B4-BE49-F238E27FC236}">
                <a16:creationId xmlns:a16="http://schemas.microsoft.com/office/drawing/2014/main" id="{4AF3109F-C531-43F4-8DD8-4F8252A1127E}"/>
              </a:ext>
            </a:extLst>
          </p:cNvPr>
          <p:cNvSpPr txBox="1"/>
          <p:nvPr/>
        </p:nvSpPr>
        <p:spPr>
          <a:xfrm>
            <a:off x="2073643" y="2272752"/>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1</a:t>
            </a:r>
            <a:r>
              <a:rPr kumimoji="1" lang="en-US" altLang="ja-JP" sz="1200" b="1" baseline="30000" dirty="0">
                <a:solidFill>
                  <a:schemeClr val="tx1">
                    <a:lumMod val="65000"/>
                    <a:lumOff val="35000"/>
                  </a:schemeClr>
                </a:solidFill>
              </a:rPr>
              <a:t>st</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4" name="テキスト ボックス 43">
            <a:extLst>
              <a:ext uri="{FF2B5EF4-FFF2-40B4-BE49-F238E27FC236}">
                <a16:creationId xmlns:a16="http://schemas.microsoft.com/office/drawing/2014/main" id="{D2BCE313-F0FB-4875-BDD8-92491FA0A07D}"/>
              </a:ext>
            </a:extLst>
          </p:cNvPr>
          <p:cNvSpPr txBox="1"/>
          <p:nvPr/>
        </p:nvSpPr>
        <p:spPr>
          <a:xfrm>
            <a:off x="2726761" y="3085303"/>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2</a:t>
            </a:r>
            <a:r>
              <a:rPr kumimoji="1" lang="en-US" altLang="ja-JP" sz="1200" b="1" baseline="30000" dirty="0">
                <a:solidFill>
                  <a:schemeClr val="tx1">
                    <a:lumMod val="65000"/>
                    <a:lumOff val="35000"/>
                  </a:schemeClr>
                </a:solidFill>
              </a:rPr>
              <a:t>nd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5" name="テキスト ボックス 44">
            <a:extLst>
              <a:ext uri="{FF2B5EF4-FFF2-40B4-BE49-F238E27FC236}">
                <a16:creationId xmlns:a16="http://schemas.microsoft.com/office/drawing/2014/main" id="{08A627C5-4CB0-42AD-8715-B1BCA3C83039}"/>
              </a:ext>
            </a:extLst>
          </p:cNvPr>
          <p:cNvSpPr txBox="1"/>
          <p:nvPr/>
        </p:nvSpPr>
        <p:spPr>
          <a:xfrm>
            <a:off x="3395054" y="3918856"/>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3</a:t>
            </a:r>
            <a:r>
              <a:rPr kumimoji="1" lang="en-US" altLang="ja-JP" sz="1200" b="1" baseline="30000" dirty="0">
                <a:solidFill>
                  <a:schemeClr val="tx1">
                    <a:lumMod val="65000"/>
                    <a:lumOff val="35000"/>
                  </a:schemeClr>
                </a:solidFill>
              </a:rPr>
              <a:t>rd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6" name="フローチャート: 和接合 45">
            <a:extLst>
              <a:ext uri="{FF2B5EF4-FFF2-40B4-BE49-F238E27FC236}">
                <a16:creationId xmlns:a16="http://schemas.microsoft.com/office/drawing/2014/main" id="{42083F9F-7AC1-483B-ABF4-642F47E06688}"/>
              </a:ext>
            </a:extLst>
          </p:cNvPr>
          <p:cNvSpPr/>
          <p:nvPr/>
        </p:nvSpPr>
        <p:spPr>
          <a:xfrm>
            <a:off x="1891961" y="320050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和接合 46">
            <a:extLst>
              <a:ext uri="{FF2B5EF4-FFF2-40B4-BE49-F238E27FC236}">
                <a16:creationId xmlns:a16="http://schemas.microsoft.com/office/drawing/2014/main" id="{9F1B1A4E-0EEF-4852-A255-5AAA8EFB6E80}"/>
              </a:ext>
            </a:extLst>
          </p:cNvPr>
          <p:cNvSpPr/>
          <p:nvPr/>
        </p:nvSpPr>
        <p:spPr>
          <a:xfrm>
            <a:off x="2216146" y="368275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ローチャート: 和接合 47">
            <a:extLst>
              <a:ext uri="{FF2B5EF4-FFF2-40B4-BE49-F238E27FC236}">
                <a16:creationId xmlns:a16="http://schemas.microsoft.com/office/drawing/2014/main" id="{792E8AE6-1094-4309-A3C5-AE659235B1BC}"/>
              </a:ext>
            </a:extLst>
          </p:cNvPr>
          <p:cNvSpPr/>
          <p:nvPr/>
        </p:nvSpPr>
        <p:spPr>
          <a:xfrm>
            <a:off x="2563791" y="404986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7DA287B-3F23-45B2-915D-037BE84F9B66}"/>
              </a:ext>
            </a:extLst>
          </p:cNvPr>
          <p:cNvSpPr txBox="1"/>
          <p:nvPr/>
        </p:nvSpPr>
        <p:spPr>
          <a:xfrm>
            <a:off x="1914765" y="2862518"/>
            <a:ext cx="1171318" cy="261610"/>
          </a:xfrm>
          <a:prstGeom prst="rect">
            <a:avLst/>
          </a:prstGeom>
          <a:noFill/>
        </p:spPr>
        <p:txBody>
          <a:bodyPr wrap="square" rtlCol="0">
            <a:spAutoFit/>
          </a:bodyPr>
          <a:lstStyle/>
          <a:p>
            <a:r>
              <a:rPr lang="en-US" altLang="ja-JP" sz="1100" b="1" dirty="0"/>
              <a:t>Feed Pressure</a:t>
            </a:r>
          </a:p>
        </p:txBody>
      </p:sp>
      <p:cxnSp>
        <p:nvCxnSpPr>
          <p:cNvPr id="50" name="直線コネクタ 49">
            <a:extLst>
              <a:ext uri="{FF2B5EF4-FFF2-40B4-BE49-F238E27FC236}">
                <a16:creationId xmlns:a16="http://schemas.microsoft.com/office/drawing/2014/main" id="{C92C4933-11C4-4D0D-992A-656FEF768ED3}"/>
              </a:ext>
            </a:extLst>
          </p:cNvPr>
          <p:cNvCxnSpPr>
            <a:cxnSpLocks/>
          </p:cNvCxnSpPr>
          <p:nvPr/>
        </p:nvCxnSpPr>
        <p:spPr>
          <a:xfrm flipH="1">
            <a:off x="2037509" y="3098015"/>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93D6C062-1C7D-41C7-808F-9E4CBD10398C}"/>
              </a:ext>
            </a:extLst>
          </p:cNvPr>
          <p:cNvSpPr txBox="1"/>
          <p:nvPr/>
        </p:nvSpPr>
        <p:spPr>
          <a:xfrm>
            <a:off x="418998" y="3709973"/>
            <a:ext cx="1869626" cy="261610"/>
          </a:xfrm>
          <a:prstGeom prst="rect">
            <a:avLst/>
          </a:prstGeom>
          <a:noFill/>
        </p:spPr>
        <p:txBody>
          <a:bodyPr wrap="square" rtlCol="0">
            <a:spAutoFit/>
          </a:bodyPr>
          <a:lstStyle/>
          <a:p>
            <a:r>
              <a:rPr lang="en-US" altLang="ja-JP" sz="1100" b="1" dirty="0"/>
              <a:t>Concentrate Pressure</a:t>
            </a:r>
          </a:p>
        </p:txBody>
      </p:sp>
      <p:sp>
        <p:nvSpPr>
          <p:cNvPr id="52" name="テキスト ボックス 51">
            <a:extLst>
              <a:ext uri="{FF2B5EF4-FFF2-40B4-BE49-F238E27FC236}">
                <a16:creationId xmlns:a16="http://schemas.microsoft.com/office/drawing/2014/main" id="{354AC7EE-733A-4BFA-B554-1F87049FAD73}"/>
              </a:ext>
            </a:extLst>
          </p:cNvPr>
          <p:cNvSpPr txBox="1"/>
          <p:nvPr/>
        </p:nvSpPr>
        <p:spPr>
          <a:xfrm>
            <a:off x="2591587" y="3702760"/>
            <a:ext cx="1171318" cy="261610"/>
          </a:xfrm>
          <a:prstGeom prst="rect">
            <a:avLst/>
          </a:prstGeom>
          <a:noFill/>
        </p:spPr>
        <p:txBody>
          <a:bodyPr wrap="square" rtlCol="0">
            <a:spAutoFit/>
          </a:bodyPr>
          <a:lstStyle/>
          <a:p>
            <a:r>
              <a:rPr lang="en-US" altLang="ja-JP" sz="1100" b="1" dirty="0"/>
              <a:t>Feed Pressure</a:t>
            </a:r>
          </a:p>
        </p:txBody>
      </p:sp>
      <p:cxnSp>
        <p:nvCxnSpPr>
          <p:cNvPr id="53" name="直線コネクタ 52">
            <a:extLst>
              <a:ext uri="{FF2B5EF4-FFF2-40B4-BE49-F238E27FC236}">
                <a16:creationId xmlns:a16="http://schemas.microsoft.com/office/drawing/2014/main" id="{5A392922-DC57-4308-B95C-9F4BF2C83B4C}"/>
              </a:ext>
            </a:extLst>
          </p:cNvPr>
          <p:cNvCxnSpPr>
            <a:cxnSpLocks/>
          </p:cNvCxnSpPr>
          <p:nvPr/>
        </p:nvCxnSpPr>
        <p:spPr>
          <a:xfrm flipH="1">
            <a:off x="2714331" y="3938257"/>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6DCD039F-972A-447F-B17F-CE12A7E41FBE}"/>
              </a:ext>
            </a:extLst>
          </p:cNvPr>
          <p:cNvSpPr/>
          <p:nvPr/>
        </p:nvSpPr>
        <p:spPr>
          <a:xfrm>
            <a:off x="325686" y="2411251"/>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5" name="吹き出し: 角を丸めた四角形 54">
            <a:extLst>
              <a:ext uri="{FF2B5EF4-FFF2-40B4-BE49-F238E27FC236}">
                <a16:creationId xmlns:a16="http://schemas.microsoft.com/office/drawing/2014/main" id="{BF0414F1-8564-408C-8D7C-EE6D616C15FC}"/>
              </a:ext>
            </a:extLst>
          </p:cNvPr>
          <p:cNvSpPr/>
          <p:nvPr/>
        </p:nvSpPr>
        <p:spPr>
          <a:xfrm>
            <a:off x="65053" y="2901720"/>
            <a:ext cx="1423896" cy="659237"/>
          </a:xfrm>
          <a:prstGeom prst="wedgeRoundRectCallout">
            <a:avLst>
              <a:gd name="adj1" fmla="val -23128"/>
              <a:gd name="adj2" fmla="val -8034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FF0000"/>
                </a:solidFill>
              </a:rPr>
              <a:t>This pump decides the feed flow to RO.</a:t>
            </a:r>
            <a:endParaRPr kumimoji="1" lang="ja-JP" altLang="en-US" sz="1200" dirty="0">
              <a:solidFill>
                <a:srgbClr val="FF0000"/>
              </a:solidFill>
            </a:endParaRPr>
          </a:p>
        </p:txBody>
      </p:sp>
      <p:grpSp>
        <p:nvGrpSpPr>
          <p:cNvPr id="56" name="グループ化 55">
            <a:extLst>
              <a:ext uri="{FF2B5EF4-FFF2-40B4-BE49-F238E27FC236}">
                <a16:creationId xmlns:a16="http://schemas.microsoft.com/office/drawing/2014/main" id="{C7B7F767-BAB4-4FF4-AF40-D4C75024D5C8}"/>
              </a:ext>
            </a:extLst>
          </p:cNvPr>
          <p:cNvGrpSpPr/>
          <p:nvPr/>
        </p:nvGrpSpPr>
        <p:grpSpPr>
          <a:xfrm>
            <a:off x="1423403" y="1948405"/>
            <a:ext cx="214673" cy="261610"/>
            <a:chOff x="3224663" y="253090"/>
            <a:chExt cx="241868" cy="294751"/>
          </a:xfrm>
        </p:grpSpPr>
        <p:sp>
          <p:nvSpPr>
            <p:cNvPr id="57" name="テキスト ボックス 56">
              <a:extLst>
                <a:ext uri="{FF2B5EF4-FFF2-40B4-BE49-F238E27FC236}">
                  <a16:creationId xmlns:a16="http://schemas.microsoft.com/office/drawing/2014/main" id="{7CBAA0CA-991A-4FB6-A963-09A530887BFF}"/>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58" name="楕円 57">
              <a:extLst>
                <a:ext uri="{FF2B5EF4-FFF2-40B4-BE49-F238E27FC236}">
                  <a16:creationId xmlns:a16="http://schemas.microsoft.com/office/drawing/2014/main" id="{DCC8531C-2276-4143-A3D8-598D0D9FB3A6}"/>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59" name="グループ化 58">
            <a:extLst>
              <a:ext uri="{FF2B5EF4-FFF2-40B4-BE49-F238E27FC236}">
                <a16:creationId xmlns:a16="http://schemas.microsoft.com/office/drawing/2014/main" id="{3E2068C8-8B5B-4A42-A288-FE39664EBF7E}"/>
              </a:ext>
            </a:extLst>
          </p:cNvPr>
          <p:cNvGrpSpPr/>
          <p:nvPr/>
        </p:nvGrpSpPr>
        <p:grpSpPr>
          <a:xfrm>
            <a:off x="2981239" y="2873285"/>
            <a:ext cx="214673" cy="261610"/>
            <a:chOff x="3224663" y="278422"/>
            <a:chExt cx="241868" cy="294751"/>
          </a:xfrm>
        </p:grpSpPr>
        <p:sp>
          <p:nvSpPr>
            <p:cNvPr id="60" name="テキスト ボックス 59">
              <a:extLst>
                <a:ext uri="{FF2B5EF4-FFF2-40B4-BE49-F238E27FC236}">
                  <a16:creationId xmlns:a16="http://schemas.microsoft.com/office/drawing/2014/main" id="{2BF3816C-0107-4875-8B00-9DF3F7FECA22}"/>
                </a:ext>
              </a:extLst>
            </p:cNvPr>
            <p:cNvSpPr txBox="1"/>
            <p:nvPr/>
          </p:nvSpPr>
          <p:spPr>
            <a:xfrm>
              <a:off x="3224663" y="278422"/>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61" name="楕円 60">
              <a:extLst>
                <a:ext uri="{FF2B5EF4-FFF2-40B4-BE49-F238E27FC236}">
                  <a16:creationId xmlns:a16="http://schemas.microsoft.com/office/drawing/2014/main" id="{A252B525-ED74-4438-B132-C26A00067C7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2" name="グループ化 61">
            <a:extLst>
              <a:ext uri="{FF2B5EF4-FFF2-40B4-BE49-F238E27FC236}">
                <a16:creationId xmlns:a16="http://schemas.microsoft.com/office/drawing/2014/main" id="{F8EEE9AA-036F-4F1E-ABF4-F0E9FD327687}"/>
              </a:ext>
            </a:extLst>
          </p:cNvPr>
          <p:cNvGrpSpPr/>
          <p:nvPr/>
        </p:nvGrpSpPr>
        <p:grpSpPr>
          <a:xfrm>
            <a:off x="1972982" y="3703149"/>
            <a:ext cx="214673" cy="261610"/>
            <a:chOff x="3224663" y="245402"/>
            <a:chExt cx="241868" cy="294751"/>
          </a:xfrm>
        </p:grpSpPr>
        <p:sp>
          <p:nvSpPr>
            <p:cNvPr id="63" name="テキスト ボックス 62">
              <a:extLst>
                <a:ext uri="{FF2B5EF4-FFF2-40B4-BE49-F238E27FC236}">
                  <a16:creationId xmlns:a16="http://schemas.microsoft.com/office/drawing/2014/main" id="{492FAAF1-A183-4D9B-9279-0AD75393F667}"/>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64" name="楕円 63">
              <a:extLst>
                <a:ext uri="{FF2B5EF4-FFF2-40B4-BE49-F238E27FC236}">
                  <a16:creationId xmlns:a16="http://schemas.microsoft.com/office/drawing/2014/main" id="{BED5AEFA-BDDB-47F5-899B-616766F823C5}"/>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5" name="グループ化 64">
            <a:extLst>
              <a:ext uri="{FF2B5EF4-FFF2-40B4-BE49-F238E27FC236}">
                <a16:creationId xmlns:a16="http://schemas.microsoft.com/office/drawing/2014/main" id="{BAF9EFBB-1EBB-48D8-A4A0-123FE933D041}"/>
              </a:ext>
            </a:extLst>
          </p:cNvPr>
          <p:cNvGrpSpPr/>
          <p:nvPr/>
        </p:nvGrpSpPr>
        <p:grpSpPr>
          <a:xfrm>
            <a:off x="3651664" y="3700996"/>
            <a:ext cx="214673" cy="261610"/>
            <a:chOff x="3224663" y="268466"/>
            <a:chExt cx="241868" cy="294751"/>
          </a:xfrm>
        </p:grpSpPr>
        <p:sp>
          <p:nvSpPr>
            <p:cNvPr id="66" name="テキスト ボックス 65">
              <a:extLst>
                <a:ext uri="{FF2B5EF4-FFF2-40B4-BE49-F238E27FC236}">
                  <a16:creationId xmlns:a16="http://schemas.microsoft.com/office/drawing/2014/main" id="{62136734-EE24-4E47-9176-E9123E803151}"/>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67" name="楕円 66">
              <a:extLst>
                <a:ext uri="{FF2B5EF4-FFF2-40B4-BE49-F238E27FC236}">
                  <a16:creationId xmlns:a16="http://schemas.microsoft.com/office/drawing/2014/main" id="{1AA13A88-32BD-48A5-9392-E23FBEA633FB}"/>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8" name="グループ化 67">
            <a:extLst>
              <a:ext uri="{FF2B5EF4-FFF2-40B4-BE49-F238E27FC236}">
                <a16:creationId xmlns:a16="http://schemas.microsoft.com/office/drawing/2014/main" id="{5BEBDDCC-5F26-4D7C-9690-02CD9A7048D3}"/>
              </a:ext>
            </a:extLst>
          </p:cNvPr>
          <p:cNvGrpSpPr/>
          <p:nvPr/>
        </p:nvGrpSpPr>
        <p:grpSpPr>
          <a:xfrm>
            <a:off x="5640053" y="4576543"/>
            <a:ext cx="214673" cy="261610"/>
            <a:chOff x="3224663" y="253090"/>
            <a:chExt cx="241868" cy="294751"/>
          </a:xfrm>
        </p:grpSpPr>
        <p:sp>
          <p:nvSpPr>
            <p:cNvPr id="69" name="テキスト ボックス 68">
              <a:extLst>
                <a:ext uri="{FF2B5EF4-FFF2-40B4-BE49-F238E27FC236}">
                  <a16:creationId xmlns:a16="http://schemas.microsoft.com/office/drawing/2014/main" id="{1104A89B-34E5-459C-A454-D9CD63F69E7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70" name="楕円 69">
              <a:extLst>
                <a:ext uri="{FF2B5EF4-FFF2-40B4-BE49-F238E27FC236}">
                  <a16:creationId xmlns:a16="http://schemas.microsoft.com/office/drawing/2014/main" id="{2FA499F8-3F3A-47DF-BC59-A0DF2C09A46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4" name="グループ化 3">
            <a:extLst>
              <a:ext uri="{FF2B5EF4-FFF2-40B4-BE49-F238E27FC236}">
                <a16:creationId xmlns:a16="http://schemas.microsoft.com/office/drawing/2014/main" id="{6FBB0DCF-276C-6671-46B3-DA548035E2FA}"/>
              </a:ext>
            </a:extLst>
          </p:cNvPr>
          <p:cNvGrpSpPr/>
          <p:nvPr/>
        </p:nvGrpSpPr>
        <p:grpSpPr>
          <a:xfrm>
            <a:off x="181804" y="4208593"/>
            <a:ext cx="2054056" cy="896299"/>
            <a:chOff x="181804" y="5328473"/>
            <a:chExt cx="2054056" cy="896299"/>
          </a:xfrm>
        </p:grpSpPr>
        <p:sp>
          <p:nvSpPr>
            <p:cNvPr id="71" name="テキスト ボックス 70">
              <a:extLst>
                <a:ext uri="{FF2B5EF4-FFF2-40B4-BE49-F238E27FC236}">
                  <a16:creationId xmlns:a16="http://schemas.microsoft.com/office/drawing/2014/main" id="{1014A79E-9A55-406F-96F4-892ACE419AB1}"/>
                </a:ext>
              </a:extLst>
            </p:cNvPr>
            <p:cNvSpPr txBox="1"/>
            <p:nvPr/>
          </p:nvSpPr>
          <p:spPr>
            <a:xfrm>
              <a:off x="181804" y="5328473"/>
              <a:ext cx="2054056" cy="884601"/>
            </a:xfrm>
            <a:prstGeom prst="rect">
              <a:avLst/>
            </a:prstGeom>
            <a:noFill/>
          </p:spPr>
          <p:txBody>
            <a:bodyPr wrap="square" rtlCol="0">
              <a:spAutoFit/>
            </a:bodyPr>
            <a:lstStyle/>
            <a:p>
              <a:r>
                <a:rPr kumimoji="1" lang="en-US" altLang="ja-JP" sz="1200" dirty="0"/>
                <a:t>&lt;Differential Pressure&gt;</a:t>
              </a:r>
            </a:p>
            <a:p>
              <a:pPr marL="285750" indent="-285750">
                <a:lnSpc>
                  <a:spcPts val="1600"/>
                </a:lnSpc>
                <a:buFont typeface="Arial" panose="020B0604020202020204" pitchFamily="34" charset="0"/>
                <a:buChar char="•"/>
              </a:pPr>
              <a:r>
                <a:rPr lang="en-US" altLang="ja-JP" sz="1200" dirty="0"/>
                <a:t>Stage 1 =     </a:t>
              </a:r>
              <a:r>
                <a:rPr lang="ja-JP" altLang="en-US" sz="1200" dirty="0"/>
                <a:t>－</a:t>
              </a:r>
              <a:endParaRPr lang="en-US" altLang="ja-JP" sz="1200" dirty="0"/>
            </a:p>
            <a:p>
              <a:pPr marL="285750" indent="-285750">
                <a:lnSpc>
                  <a:spcPts val="1600"/>
                </a:lnSpc>
                <a:buFont typeface="Arial" panose="020B0604020202020204" pitchFamily="34" charset="0"/>
                <a:buChar char="•"/>
              </a:pPr>
              <a:r>
                <a:rPr kumimoji="1" lang="en-US" altLang="ja-JP" sz="1200" dirty="0"/>
                <a:t>Stage 2 </a:t>
              </a:r>
              <a:r>
                <a:rPr lang="en-US" altLang="ja-JP" sz="1200" dirty="0"/>
                <a:t>=     </a:t>
              </a:r>
              <a:r>
                <a:rPr lang="ja-JP" altLang="en-US" sz="1200" dirty="0"/>
                <a:t>－</a:t>
              </a:r>
              <a:endParaRPr kumimoji="1" lang="en-US" altLang="ja-JP" sz="1200" dirty="0"/>
            </a:p>
            <a:p>
              <a:pPr marL="285750" indent="-285750">
                <a:lnSpc>
                  <a:spcPts val="1600"/>
                </a:lnSpc>
                <a:buFont typeface="Arial" panose="020B0604020202020204" pitchFamily="34" charset="0"/>
                <a:buChar char="•"/>
              </a:pPr>
              <a:r>
                <a:rPr lang="en-US" altLang="ja-JP" sz="1200" dirty="0"/>
                <a:t>Stage 3 =     </a:t>
              </a:r>
              <a:r>
                <a:rPr lang="ja-JP" altLang="en-US" sz="1200" dirty="0"/>
                <a:t>－</a:t>
              </a:r>
              <a:endParaRPr lang="en-US" altLang="ja-JP" sz="1200" dirty="0"/>
            </a:p>
          </p:txBody>
        </p:sp>
        <p:grpSp>
          <p:nvGrpSpPr>
            <p:cNvPr id="72" name="グループ化 71">
              <a:extLst>
                <a:ext uri="{FF2B5EF4-FFF2-40B4-BE49-F238E27FC236}">
                  <a16:creationId xmlns:a16="http://schemas.microsoft.com/office/drawing/2014/main" id="{33FF8A35-1FD7-4A19-BCEE-BFC4DDA9C458}"/>
                </a:ext>
              </a:extLst>
            </p:cNvPr>
            <p:cNvGrpSpPr/>
            <p:nvPr/>
          </p:nvGrpSpPr>
          <p:grpSpPr>
            <a:xfrm>
              <a:off x="1228139" y="5520342"/>
              <a:ext cx="214673" cy="261610"/>
              <a:chOff x="3224663" y="253090"/>
              <a:chExt cx="241868" cy="294751"/>
            </a:xfrm>
          </p:grpSpPr>
          <p:sp>
            <p:nvSpPr>
              <p:cNvPr id="73" name="テキスト ボックス 72">
                <a:extLst>
                  <a:ext uri="{FF2B5EF4-FFF2-40B4-BE49-F238E27FC236}">
                    <a16:creationId xmlns:a16="http://schemas.microsoft.com/office/drawing/2014/main" id="{F7F8F08B-846A-4853-B0A5-91187BCB328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74" name="楕円 73">
                <a:extLst>
                  <a:ext uri="{FF2B5EF4-FFF2-40B4-BE49-F238E27FC236}">
                    <a16:creationId xmlns:a16="http://schemas.microsoft.com/office/drawing/2014/main" id="{47998560-D6F3-4DC3-A6E6-9305D8AA5EF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5" name="グループ化 74">
              <a:extLst>
                <a:ext uri="{FF2B5EF4-FFF2-40B4-BE49-F238E27FC236}">
                  <a16:creationId xmlns:a16="http://schemas.microsoft.com/office/drawing/2014/main" id="{42C9F28E-147C-465B-9676-EE1E4612318C}"/>
                </a:ext>
              </a:extLst>
            </p:cNvPr>
            <p:cNvGrpSpPr/>
            <p:nvPr/>
          </p:nvGrpSpPr>
          <p:grpSpPr>
            <a:xfrm>
              <a:off x="1589812" y="5535332"/>
              <a:ext cx="214673" cy="261610"/>
              <a:chOff x="3224663" y="269978"/>
              <a:chExt cx="241868" cy="294751"/>
            </a:xfrm>
          </p:grpSpPr>
          <p:sp>
            <p:nvSpPr>
              <p:cNvPr id="76" name="テキスト ボックス 75">
                <a:extLst>
                  <a:ext uri="{FF2B5EF4-FFF2-40B4-BE49-F238E27FC236}">
                    <a16:creationId xmlns:a16="http://schemas.microsoft.com/office/drawing/2014/main" id="{C90C5784-9A90-4496-B71F-50AA2BAC4F42}"/>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77" name="楕円 76">
                <a:extLst>
                  <a:ext uri="{FF2B5EF4-FFF2-40B4-BE49-F238E27FC236}">
                    <a16:creationId xmlns:a16="http://schemas.microsoft.com/office/drawing/2014/main" id="{54183F40-097B-4E3C-971E-3D5256D342BC}"/>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8" name="グループ化 77">
              <a:extLst>
                <a:ext uri="{FF2B5EF4-FFF2-40B4-BE49-F238E27FC236}">
                  <a16:creationId xmlns:a16="http://schemas.microsoft.com/office/drawing/2014/main" id="{64CF1772-252E-4B06-9F11-4FF8A39C1E6C}"/>
                </a:ext>
              </a:extLst>
            </p:cNvPr>
            <p:cNvGrpSpPr/>
            <p:nvPr/>
          </p:nvGrpSpPr>
          <p:grpSpPr>
            <a:xfrm>
              <a:off x="1225307" y="5752355"/>
              <a:ext cx="214673" cy="261610"/>
              <a:chOff x="3224663" y="269978"/>
              <a:chExt cx="241868" cy="294751"/>
            </a:xfrm>
          </p:grpSpPr>
          <p:sp>
            <p:nvSpPr>
              <p:cNvPr id="79" name="テキスト ボックス 78">
                <a:extLst>
                  <a:ext uri="{FF2B5EF4-FFF2-40B4-BE49-F238E27FC236}">
                    <a16:creationId xmlns:a16="http://schemas.microsoft.com/office/drawing/2014/main" id="{54DE749D-3C0C-40DB-83BA-F2B3CF61CD5B}"/>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80" name="楕円 79">
                <a:extLst>
                  <a:ext uri="{FF2B5EF4-FFF2-40B4-BE49-F238E27FC236}">
                    <a16:creationId xmlns:a16="http://schemas.microsoft.com/office/drawing/2014/main" id="{539F7C5C-8CF2-4EC5-8E29-6BBFBF27974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1" name="グループ化 80">
              <a:extLst>
                <a:ext uri="{FF2B5EF4-FFF2-40B4-BE49-F238E27FC236}">
                  <a16:creationId xmlns:a16="http://schemas.microsoft.com/office/drawing/2014/main" id="{EB46C3C3-DAB8-4317-AC6A-A5E24E4827D6}"/>
                </a:ext>
              </a:extLst>
            </p:cNvPr>
            <p:cNvGrpSpPr/>
            <p:nvPr/>
          </p:nvGrpSpPr>
          <p:grpSpPr>
            <a:xfrm>
              <a:off x="1585529" y="5730687"/>
              <a:ext cx="214673" cy="261610"/>
              <a:chOff x="3224663" y="245402"/>
              <a:chExt cx="241868" cy="294751"/>
            </a:xfrm>
          </p:grpSpPr>
          <p:sp>
            <p:nvSpPr>
              <p:cNvPr id="82" name="テキスト ボックス 81">
                <a:extLst>
                  <a:ext uri="{FF2B5EF4-FFF2-40B4-BE49-F238E27FC236}">
                    <a16:creationId xmlns:a16="http://schemas.microsoft.com/office/drawing/2014/main" id="{B619B388-A73B-4BC4-9931-27F88ACFCCD5}"/>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83" name="楕円 82">
                <a:extLst>
                  <a:ext uri="{FF2B5EF4-FFF2-40B4-BE49-F238E27FC236}">
                    <a16:creationId xmlns:a16="http://schemas.microsoft.com/office/drawing/2014/main" id="{73DC6E02-20F6-4EBD-804B-0C8A33FD5C7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4" name="グループ化 83">
              <a:extLst>
                <a:ext uri="{FF2B5EF4-FFF2-40B4-BE49-F238E27FC236}">
                  <a16:creationId xmlns:a16="http://schemas.microsoft.com/office/drawing/2014/main" id="{17089BD7-234B-4E63-9471-B2B9527F9E85}"/>
                </a:ext>
              </a:extLst>
            </p:cNvPr>
            <p:cNvGrpSpPr/>
            <p:nvPr/>
          </p:nvGrpSpPr>
          <p:grpSpPr>
            <a:xfrm>
              <a:off x="1224881" y="5963162"/>
              <a:ext cx="214673" cy="261610"/>
              <a:chOff x="3224663" y="268466"/>
              <a:chExt cx="241868" cy="294751"/>
            </a:xfrm>
          </p:grpSpPr>
          <p:sp>
            <p:nvSpPr>
              <p:cNvPr id="85" name="テキスト ボックス 84">
                <a:extLst>
                  <a:ext uri="{FF2B5EF4-FFF2-40B4-BE49-F238E27FC236}">
                    <a16:creationId xmlns:a16="http://schemas.microsoft.com/office/drawing/2014/main" id="{036C4FDE-E7CF-4B06-AE5F-EE8C8A204F44}"/>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86" name="楕円 85">
                <a:extLst>
                  <a:ext uri="{FF2B5EF4-FFF2-40B4-BE49-F238E27FC236}">
                    <a16:creationId xmlns:a16="http://schemas.microsoft.com/office/drawing/2014/main" id="{BE7D35F9-589E-4BD9-9585-8DEA32A3BDBA}"/>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7" name="グループ化 86">
              <a:extLst>
                <a:ext uri="{FF2B5EF4-FFF2-40B4-BE49-F238E27FC236}">
                  <a16:creationId xmlns:a16="http://schemas.microsoft.com/office/drawing/2014/main" id="{136BAA44-517D-4D4D-8625-CA43C6D07E6D}"/>
                </a:ext>
              </a:extLst>
            </p:cNvPr>
            <p:cNvGrpSpPr/>
            <p:nvPr/>
          </p:nvGrpSpPr>
          <p:grpSpPr>
            <a:xfrm>
              <a:off x="1585103" y="5950489"/>
              <a:ext cx="214673" cy="261610"/>
              <a:chOff x="3224663" y="253090"/>
              <a:chExt cx="241868" cy="294751"/>
            </a:xfrm>
          </p:grpSpPr>
          <p:sp>
            <p:nvSpPr>
              <p:cNvPr id="88" name="テキスト ボックス 87">
                <a:extLst>
                  <a:ext uri="{FF2B5EF4-FFF2-40B4-BE49-F238E27FC236}">
                    <a16:creationId xmlns:a16="http://schemas.microsoft.com/office/drawing/2014/main" id="{9FE27124-2BE0-41F9-850F-43C1C588D142}"/>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89" name="楕円 88">
                <a:extLst>
                  <a:ext uri="{FF2B5EF4-FFF2-40B4-BE49-F238E27FC236}">
                    <a16:creationId xmlns:a16="http://schemas.microsoft.com/office/drawing/2014/main" id="{FA6F4EA3-83A0-4689-8347-9590076F0F4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spTree>
    <p:extLst>
      <p:ext uri="{BB962C8B-B14F-4D97-AF65-F5344CB8AC3E}">
        <p14:creationId xmlns:p14="http://schemas.microsoft.com/office/powerpoint/2010/main" val="2071142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A8C16-1BBD-7384-1E6D-FB5F3E21D5AA}"/>
              </a:ext>
            </a:extLst>
          </p:cNvPr>
          <p:cNvSpPr>
            <a:spLocks noGrp="1"/>
          </p:cNvSpPr>
          <p:nvPr>
            <p:ph type="title"/>
          </p:nvPr>
        </p:nvSpPr>
        <p:spPr>
          <a:xfrm>
            <a:off x="517055" y="220172"/>
            <a:ext cx="11400125" cy="518094"/>
          </a:xfrm>
        </p:spPr>
        <p:txBody>
          <a:bodyPr>
            <a:normAutofit/>
          </a:bodyPr>
          <a:lstStyle/>
          <a:p>
            <a:r>
              <a:rPr kumimoji="1" lang="en-US" altLang="ja-JP" dirty="0"/>
              <a:t>Introduction</a:t>
            </a:r>
            <a:r>
              <a:rPr kumimoji="1" lang="ja-JP" altLang="en-US" dirty="0"/>
              <a:t>：</a:t>
            </a:r>
            <a:r>
              <a:rPr lang="en-US" altLang="ja-JP" sz="2800" dirty="0"/>
              <a:t>summary up to the previous meeting</a:t>
            </a:r>
            <a:endParaRPr kumimoji="1" lang="ja-JP" altLang="en-US" dirty="0"/>
          </a:p>
        </p:txBody>
      </p:sp>
      <p:sp>
        <p:nvSpPr>
          <p:cNvPr id="3" name="スライド番号プレースホルダー 2">
            <a:extLst>
              <a:ext uri="{FF2B5EF4-FFF2-40B4-BE49-F238E27FC236}">
                <a16:creationId xmlns:a16="http://schemas.microsoft.com/office/drawing/2014/main" id="{F46C80BF-0E93-4F08-138D-1506BD6BB205}"/>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4" name="テキスト プレースホルダー 3">
            <a:extLst>
              <a:ext uri="{FF2B5EF4-FFF2-40B4-BE49-F238E27FC236}">
                <a16:creationId xmlns:a16="http://schemas.microsoft.com/office/drawing/2014/main" id="{608DC670-2A7A-7786-183E-F0284CF5D620}"/>
              </a:ext>
            </a:extLst>
          </p:cNvPr>
          <p:cNvSpPr>
            <a:spLocks noGrp="1"/>
          </p:cNvSpPr>
          <p:nvPr>
            <p:ph type="body" sz="quarter" idx="11"/>
          </p:nvPr>
        </p:nvSpPr>
        <p:spPr>
          <a:xfrm>
            <a:off x="571984" y="905691"/>
            <a:ext cx="11345196" cy="5242559"/>
          </a:xfrm>
        </p:spPr>
        <p:txBody>
          <a:bodyPr/>
          <a:lstStyle/>
          <a:p>
            <a:pPr marL="457200" lvl="3" indent="-457200">
              <a:buFont typeface="Wingdings" panose="05000000000000000000" pitchFamily="2" charset="2"/>
              <a:buChar char="Ø"/>
            </a:pPr>
            <a:r>
              <a:rPr lang="en-US" altLang="ja-JP" sz="2400" dirty="0"/>
              <a:t>Data Preprocessing</a:t>
            </a:r>
          </a:p>
          <a:p>
            <a:pPr marL="457200" lvl="4"/>
            <a:r>
              <a:rPr lang="en-US" altLang="ja-JP" sz="2000" dirty="0"/>
              <a:t>creating “master data“ for analysis from raw dataset by pretreatment including  Data Cleaning and/or </a:t>
            </a:r>
            <a:r>
              <a:rPr lang="en-US" altLang="ja-JP" sz="2000" i="0" u="none" strike="noStrike" baseline="0" dirty="0">
                <a:solidFill>
                  <a:srgbClr val="000000"/>
                </a:solidFill>
                <a:latin typeface="Arial" panose="020B0604020202020204" pitchFamily="34" charset="0"/>
              </a:rPr>
              <a:t>Filtering</a:t>
            </a:r>
            <a:br>
              <a:rPr lang="en-US" altLang="ja-JP" sz="2000" i="0" u="none" strike="noStrike" baseline="0" dirty="0">
                <a:solidFill>
                  <a:srgbClr val="000000"/>
                </a:solidFill>
                <a:latin typeface="Arial" panose="020B0604020202020204" pitchFamily="34" charset="0"/>
              </a:rPr>
            </a:br>
            <a:endParaRPr lang="en-US" altLang="ja-JP" sz="2000" dirty="0">
              <a:solidFill>
                <a:srgbClr val="000000"/>
              </a:solidFill>
              <a:latin typeface="Arial" panose="020B0604020202020204" pitchFamily="34" charset="0"/>
            </a:endParaRPr>
          </a:p>
          <a:p>
            <a:pPr marL="457200" lvl="3" indent="-457200">
              <a:buFont typeface="Wingdings" panose="05000000000000000000" pitchFamily="2" charset="2"/>
              <a:buChar char="Ø"/>
            </a:pPr>
            <a:r>
              <a:rPr lang="en-US" altLang="ja-JP" sz="2400" dirty="0"/>
              <a:t>Overview of the water quality prediction model</a:t>
            </a:r>
          </a:p>
          <a:p>
            <a:pPr marL="914400" lvl="4" indent="-457200">
              <a:buFont typeface="Arial" panose="020B0604020202020204" pitchFamily="34" charset="0"/>
              <a:buChar char="•"/>
            </a:pPr>
            <a:r>
              <a:rPr lang="en-US" altLang="ja-JP" sz="2000" b="1" u="sng" dirty="0"/>
              <a:t>Focused Period</a:t>
            </a:r>
          </a:p>
          <a:p>
            <a:pPr marL="1143000" lvl="5" indent="0">
              <a:buNone/>
            </a:pPr>
            <a:r>
              <a:rPr lang="en-US" altLang="ja-JP" sz="2000" dirty="0"/>
              <a:t>Focusing on the period while all variables are available and operational situation with RO membrane is stable.</a:t>
            </a:r>
          </a:p>
          <a:p>
            <a:pPr marL="914400" lvl="4" indent="-457200">
              <a:buFont typeface="Arial" panose="020B0604020202020204" pitchFamily="34" charset="0"/>
              <a:buChar char="•"/>
            </a:pPr>
            <a:r>
              <a:rPr lang="en-US" altLang="ja-JP" sz="2000" b="1" u="sng" dirty="0"/>
              <a:t>Target Variables</a:t>
            </a:r>
          </a:p>
          <a:p>
            <a:pPr marL="1143000" lvl="5" indent="0">
              <a:buNone/>
            </a:pPr>
            <a:r>
              <a:rPr lang="en-US" altLang="ja-JP" sz="2000" dirty="0"/>
              <a:t>Treated water is required to satisfy the standard indicated permeate conductivity and permeate combined TOC.</a:t>
            </a:r>
            <a:br>
              <a:rPr lang="en-US" altLang="ja-JP" sz="2000" dirty="0"/>
            </a:br>
            <a:r>
              <a:rPr lang="en-US" altLang="ja-JP" sz="2000" dirty="0"/>
              <a:t>We focused on each stage </a:t>
            </a:r>
            <a:r>
              <a:rPr lang="en-US" altLang="ja-JP" dirty="0"/>
              <a:t>permeate conductivity</a:t>
            </a:r>
            <a:r>
              <a:rPr lang="ja-JP" altLang="en-US" dirty="0"/>
              <a:t>（</a:t>
            </a:r>
            <a:r>
              <a:rPr lang="en-US" altLang="ja-JP" dirty="0"/>
              <a:t>Targe</a:t>
            </a:r>
            <a:r>
              <a:rPr lang="ja-JP" altLang="en-US" dirty="0"/>
              <a:t>①～③）</a:t>
            </a:r>
            <a:r>
              <a:rPr lang="en-US" altLang="ja-JP" dirty="0"/>
              <a:t>and permeate combined TOC</a:t>
            </a:r>
            <a:r>
              <a:rPr lang="ja-JP" altLang="en-US" dirty="0"/>
              <a:t>（</a:t>
            </a:r>
            <a:r>
              <a:rPr lang="en-US" altLang="ja-JP" dirty="0"/>
              <a:t>Target</a:t>
            </a:r>
            <a:r>
              <a:rPr lang="ja-JP" altLang="en-US" dirty="0"/>
              <a:t>④）</a:t>
            </a:r>
            <a:r>
              <a:rPr lang="en-US" altLang="ja-JP" dirty="0"/>
              <a:t>.</a:t>
            </a:r>
            <a:br>
              <a:rPr lang="en-US" altLang="ja-JP" dirty="0"/>
            </a:br>
            <a:endParaRPr lang="en-US" altLang="ja-JP" sz="2400" dirty="0"/>
          </a:p>
          <a:p>
            <a:pPr marL="457200" lvl="3" indent="-457200">
              <a:buFont typeface="Wingdings" panose="05000000000000000000" pitchFamily="2" charset="2"/>
              <a:buChar char="Ø"/>
            </a:pPr>
            <a:r>
              <a:rPr lang="en-US" altLang="ja-JP" sz="2400" dirty="0"/>
              <a:t>Continuous Chain Evaluation</a:t>
            </a:r>
            <a:r>
              <a:rPr lang="ja-JP" altLang="en-US" sz="2000" dirty="0"/>
              <a:t>（</a:t>
            </a:r>
            <a:r>
              <a:rPr lang="en-US" altLang="ja-JP" sz="2000" dirty="0"/>
              <a:t>1 week Training and 1 week Prediction</a:t>
            </a:r>
            <a:r>
              <a:rPr lang="ja-JP" altLang="en-US" sz="2000" dirty="0"/>
              <a:t>）</a:t>
            </a:r>
            <a:endParaRPr lang="en-US" altLang="ja-JP" sz="2000" dirty="0"/>
          </a:p>
          <a:p>
            <a:pPr marL="457200" lvl="4"/>
            <a:r>
              <a:rPr lang="en-US" altLang="ja-JP" sz="2000" dirty="0"/>
              <a:t>“Prediction trend” is totally compiled with  each weekly prediction trend all through the period.</a:t>
            </a:r>
          </a:p>
        </p:txBody>
      </p:sp>
      <p:sp>
        <p:nvSpPr>
          <p:cNvPr id="5" name="テキスト ボックス 4">
            <a:extLst>
              <a:ext uri="{FF2B5EF4-FFF2-40B4-BE49-F238E27FC236}">
                <a16:creationId xmlns:a16="http://schemas.microsoft.com/office/drawing/2014/main" id="{57C5CFB2-9F10-9EEA-B1F5-4DB80EF7DF81}"/>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RO Permeate Water Quality Prediction</a:t>
            </a:r>
          </a:p>
        </p:txBody>
      </p:sp>
    </p:spTree>
    <p:extLst>
      <p:ext uri="{BB962C8B-B14F-4D97-AF65-F5344CB8AC3E}">
        <p14:creationId xmlns:p14="http://schemas.microsoft.com/office/powerpoint/2010/main" val="1090006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7EB4AE0-B768-9AAE-DF21-07CE291077CD}"/>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578E07B0-052C-FCF0-2F3B-E107A2948582}"/>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 name="テキスト プレースホルダー 3">
            <a:extLst>
              <a:ext uri="{FF2B5EF4-FFF2-40B4-BE49-F238E27FC236}">
                <a16:creationId xmlns:a16="http://schemas.microsoft.com/office/drawing/2014/main" id="{0481F69D-8376-C4F5-1409-96017F79CBAE}"/>
              </a:ext>
            </a:extLst>
          </p:cNvPr>
          <p:cNvSpPr>
            <a:spLocks noGrp="1"/>
          </p:cNvSpPr>
          <p:nvPr>
            <p:ph type="body" sz="quarter" idx="11"/>
          </p:nvPr>
        </p:nvSpPr>
        <p:spPr>
          <a:xfrm>
            <a:off x="517055" y="871546"/>
            <a:ext cx="11341887" cy="1052081"/>
          </a:xfrm>
        </p:spPr>
        <p:txBody>
          <a:bodyPr/>
          <a:lstStyle/>
          <a:p>
            <a:r>
              <a:rPr kumimoji="1" lang="en-US" altLang="ja-JP" b="0" dirty="0"/>
              <a:t>Model</a:t>
            </a:r>
            <a:r>
              <a:rPr kumimoji="1" lang="ja-JP" altLang="en-US" b="0" dirty="0"/>
              <a:t>：</a:t>
            </a:r>
            <a:r>
              <a:rPr kumimoji="1" lang="en-US" altLang="ja-JP" b="0" dirty="0"/>
              <a:t>Multiple Regression Model</a:t>
            </a:r>
            <a:r>
              <a:rPr lang="ja-JP" altLang="en-US" b="0" dirty="0"/>
              <a:t> </a:t>
            </a:r>
            <a:r>
              <a:rPr kumimoji="1" lang="ja-JP" altLang="en-US" b="0" dirty="0"/>
              <a:t>＆ </a:t>
            </a:r>
            <a:r>
              <a:rPr kumimoji="1" lang="en-US" altLang="ja-JP" b="0" dirty="0"/>
              <a:t>Radom Forest </a:t>
            </a:r>
            <a:endParaRPr lang="en-US" altLang="ja-JP" dirty="0"/>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Used Variables</a:t>
            </a:r>
            <a:r>
              <a:rPr kumimoji="1" lang="ja-JP" altLang="en-US" sz="2400" b="0" i="0" u="none" strike="noStrike" kern="1200" cap="none" spc="0" normalizeH="0" baseline="0" noProof="0" dirty="0">
                <a:ln>
                  <a:noFill/>
                </a:ln>
                <a:solidFill>
                  <a:prstClr val="black"/>
                </a:solidFill>
                <a:effectLst/>
                <a:uLnTx/>
                <a:uFillTx/>
                <a:latin typeface="Arial"/>
                <a:ea typeface="Meiryo UI"/>
                <a:cs typeface="+mn-cs"/>
              </a:rPr>
              <a:t>：</a:t>
            </a: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lang="en-US" altLang="ja-JP" dirty="0">
              <a:solidFill>
                <a:prstClr val="black"/>
              </a:solidFill>
              <a:latin typeface="Arial"/>
              <a:ea typeface="Meiryo UI"/>
            </a:endParaRPr>
          </a:p>
          <a:p>
            <a:pPr marL="0" marR="0" lvl="0" indent="0" algn="l" defTabSz="914400" rtl="0" eaLnBrk="1" fontAlgn="auto" latinLnBrk="0" hangingPunct="1">
              <a:lnSpc>
                <a:spcPct val="90000"/>
              </a:lnSpc>
              <a:spcBef>
                <a:spcPts val="1000"/>
              </a:spcBef>
              <a:spcAft>
                <a:spcPts val="0"/>
              </a:spcAft>
              <a:buClr>
                <a:srgbClr val="00316C"/>
              </a:buClr>
              <a:buSzTx/>
              <a:buNone/>
              <a:tabLst/>
              <a:defRPr/>
            </a:pP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0" indent="0">
              <a:buNone/>
            </a:pPr>
            <a:endParaRPr kumimoji="1" lang="en-US" altLang="ja-JP" dirty="0"/>
          </a:p>
          <a:p>
            <a:endParaRPr kumimoji="1" lang="en-US" altLang="ja-JP" dirty="0"/>
          </a:p>
          <a:p>
            <a:endParaRPr kumimoji="1" lang="ja-JP" altLang="en-US" dirty="0"/>
          </a:p>
        </p:txBody>
      </p:sp>
      <p:graphicFrame>
        <p:nvGraphicFramePr>
          <p:cNvPr id="7" name="表 6">
            <a:extLst>
              <a:ext uri="{FF2B5EF4-FFF2-40B4-BE49-F238E27FC236}">
                <a16:creationId xmlns:a16="http://schemas.microsoft.com/office/drawing/2014/main" id="{2435E577-A1CF-F172-DC6E-F6809D7167FA}"/>
              </a:ext>
            </a:extLst>
          </p:cNvPr>
          <p:cNvGraphicFramePr>
            <a:graphicFrameLocks noGrp="1"/>
          </p:cNvGraphicFramePr>
          <p:nvPr/>
        </p:nvGraphicFramePr>
        <p:xfrm>
          <a:off x="571983" y="2026253"/>
          <a:ext cx="11213618" cy="4680576"/>
        </p:xfrm>
        <a:graphic>
          <a:graphicData uri="http://schemas.openxmlformats.org/drawingml/2006/table">
            <a:tbl>
              <a:tblPr firstRow="1" firstCol="1" bandRow="1">
                <a:tableStyleId>{5C22544A-7EE6-4342-B048-85BDC9FD1C3A}</a:tableStyleId>
              </a:tblPr>
              <a:tblGrid>
                <a:gridCol w="2950150">
                  <a:extLst>
                    <a:ext uri="{9D8B030D-6E8A-4147-A177-3AD203B41FA5}">
                      <a16:colId xmlns:a16="http://schemas.microsoft.com/office/drawing/2014/main" val="1842417525"/>
                    </a:ext>
                  </a:extLst>
                </a:gridCol>
                <a:gridCol w="2065867">
                  <a:extLst>
                    <a:ext uri="{9D8B030D-6E8A-4147-A177-3AD203B41FA5}">
                      <a16:colId xmlns:a16="http://schemas.microsoft.com/office/drawing/2014/main" val="3728738070"/>
                    </a:ext>
                  </a:extLst>
                </a:gridCol>
                <a:gridCol w="2065867">
                  <a:extLst>
                    <a:ext uri="{9D8B030D-6E8A-4147-A177-3AD203B41FA5}">
                      <a16:colId xmlns:a16="http://schemas.microsoft.com/office/drawing/2014/main" val="2861237401"/>
                    </a:ext>
                  </a:extLst>
                </a:gridCol>
                <a:gridCol w="2065867">
                  <a:extLst>
                    <a:ext uri="{9D8B030D-6E8A-4147-A177-3AD203B41FA5}">
                      <a16:colId xmlns:a16="http://schemas.microsoft.com/office/drawing/2014/main" val="879426180"/>
                    </a:ext>
                  </a:extLst>
                </a:gridCol>
                <a:gridCol w="2065867">
                  <a:extLst>
                    <a:ext uri="{9D8B030D-6E8A-4147-A177-3AD203B41FA5}">
                      <a16:colId xmlns:a16="http://schemas.microsoft.com/office/drawing/2014/main" val="2624475839"/>
                    </a:ext>
                  </a:extLst>
                </a:gridCol>
              </a:tblGrid>
              <a:tr h="723303">
                <a:tc>
                  <a:txBody>
                    <a:bodyPr/>
                    <a:lstStyle/>
                    <a:p>
                      <a:pPr algn="ctr">
                        <a:spcAft>
                          <a:spcPts val="600"/>
                        </a:spcAft>
                      </a:pPr>
                      <a:r>
                        <a:rPr lang="en-US" sz="1800" b="1" dirty="0">
                          <a:solidFill>
                            <a:srgbClr val="FFFFFF"/>
                          </a:solidFill>
                          <a:effectLst/>
                        </a:rPr>
                        <a:t>Target number</a:t>
                      </a:r>
                      <a:br>
                        <a:rPr lang="en-US" sz="1800" b="1" dirty="0">
                          <a:solidFill>
                            <a:srgbClr val="FFFFFF"/>
                          </a:solidFill>
                          <a:effectLst/>
                        </a:rPr>
                      </a:br>
                      <a:br>
                        <a:rPr lang="en-US" sz="1800" b="1" dirty="0">
                          <a:solidFill>
                            <a:srgbClr val="FFFFFF"/>
                          </a:solidFill>
                          <a:effectLst/>
                        </a:rPr>
                      </a:br>
                      <a:r>
                        <a:rPr lang="en-US" sz="1800" b="1" dirty="0">
                          <a:solidFill>
                            <a:srgbClr val="FFFFFF"/>
                          </a:solidFill>
                          <a:effectLst/>
                        </a:rPr>
                        <a:t>Variable Name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①</a:t>
                      </a:r>
                      <a:br>
                        <a:rPr lang="en-US" altLang="ja-JP" sz="1800" b="1" dirty="0">
                          <a:solidFill>
                            <a:srgbClr val="FFFFFF"/>
                          </a:solidFill>
                          <a:effectLst/>
                        </a:rPr>
                      </a:br>
                      <a:r>
                        <a:rPr lang="en-US" sz="1800" b="1" dirty="0">
                          <a:solidFill>
                            <a:srgbClr val="FFFFFF"/>
                          </a:solidFill>
                          <a:effectLst/>
                        </a:rPr>
                        <a:t>Stage1</a:t>
                      </a:r>
                      <a:br>
                        <a:rPr lang="en-US" sz="1800" b="1" dirty="0">
                          <a:solidFill>
                            <a:srgbClr val="FFFFFF"/>
                          </a:solidFill>
                          <a:effectLst/>
                        </a:rPr>
                      </a:br>
                      <a:r>
                        <a:rPr lang="en-US" sz="1800" b="1" dirty="0">
                          <a:solidFill>
                            <a:srgbClr val="FFFFFF"/>
                          </a:solidFill>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②</a:t>
                      </a:r>
                      <a:br>
                        <a:rPr lang="en-US" altLang="ja-JP" sz="1800" b="1" dirty="0">
                          <a:solidFill>
                            <a:srgbClr val="FFFFFF"/>
                          </a:solidFill>
                          <a:effectLst/>
                        </a:rPr>
                      </a:br>
                      <a:r>
                        <a:rPr lang="en-US" sz="1800" b="1" dirty="0">
                          <a:solidFill>
                            <a:srgbClr val="FFFFFF"/>
                          </a:solidFill>
                          <a:effectLst/>
                        </a:rPr>
                        <a:t>Stage2</a:t>
                      </a:r>
                      <a:br>
                        <a:rPr lang="en-US" sz="1800" b="1" dirty="0">
                          <a:solidFill>
                            <a:srgbClr val="FFFFFF"/>
                          </a:solidFill>
                          <a:effectLst/>
                        </a:rPr>
                      </a:br>
                      <a:r>
                        <a:rPr lang="en-US" sz="1800" b="1" dirty="0">
                          <a:solidFill>
                            <a:srgbClr val="FFFFFF"/>
                          </a:solidFill>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③</a:t>
                      </a:r>
                      <a:br>
                        <a:rPr lang="en-US" altLang="ja-JP" sz="1800" b="1" dirty="0">
                          <a:solidFill>
                            <a:srgbClr val="FFFFFF"/>
                          </a:solidFill>
                          <a:effectLst/>
                        </a:rPr>
                      </a:br>
                      <a:r>
                        <a:rPr lang="en-US" sz="1800" b="1" dirty="0">
                          <a:solidFill>
                            <a:srgbClr val="FFFFFF"/>
                          </a:solidFill>
                          <a:effectLst/>
                        </a:rPr>
                        <a:t>Stage3 </a:t>
                      </a:r>
                      <a:br>
                        <a:rPr lang="en-US" sz="1800" b="1" dirty="0">
                          <a:solidFill>
                            <a:srgbClr val="FFFFFF"/>
                          </a:solidFill>
                          <a:effectLst/>
                        </a:rPr>
                      </a:br>
                      <a:r>
                        <a:rPr lang="en-US" sz="1800" b="1" dirty="0">
                          <a:solidFill>
                            <a:srgbClr val="FFFFFF"/>
                          </a:solidFill>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④</a:t>
                      </a:r>
                      <a:br>
                        <a:rPr lang="en-US" altLang="ja-JP" sz="1800" b="1" dirty="0">
                          <a:solidFill>
                            <a:srgbClr val="FFFFFF"/>
                          </a:solidFill>
                          <a:effectLst/>
                        </a:rPr>
                      </a:br>
                      <a:r>
                        <a:rPr lang="en-US" sz="1800" b="1" dirty="0">
                          <a:solidFill>
                            <a:srgbClr val="FFFFFF"/>
                          </a:solidFill>
                          <a:effectLst/>
                        </a:rPr>
                        <a:t>Permeate</a:t>
                      </a:r>
                      <a:br>
                        <a:rPr lang="en-US" sz="1800" b="1" dirty="0">
                          <a:solidFill>
                            <a:srgbClr val="FFFFFF"/>
                          </a:solidFill>
                          <a:effectLst/>
                        </a:rPr>
                      </a:br>
                      <a:r>
                        <a:rPr lang="en-US" sz="1800" b="1" dirty="0">
                          <a:solidFill>
                            <a:srgbClr val="FFFFFF"/>
                          </a:solidFill>
                          <a:effectLst/>
                        </a:rPr>
                        <a:t>TOC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49905667"/>
                  </a:ext>
                </a:extLst>
              </a:tr>
              <a:tr h="321468">
                <a:tc>
                  <a:txBody>
                    <a:bodyPr/>
                    <a:lstStyle/>
                    <a:p>
                      <a:pPr>
                        <a:spcAft>
                          <a:spcPts val="600"/>
                        </a:spcAft>
                      </a:pPr>
                      <a:r>
                        <a:rPr lang="en-US" sz="1600" dirty="0">
                          <a:effectLst/>
                        </a:rPr>
                        <a:t>RO Stage 1 Feed Pressure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0137288"/>
                  </a:ext>
                </a:extLst>
              </a:tr>
              <a:tr h="321468">
                <a:tc>
                  <a:txBody>
                    <a:bodyPr/>
                    <a:lstStyle/>
                    <a:p>
                      <a:pPr>
                        <a:spcAft>
                          <a:spcPts val="600"/>
                        </a:spcAft>
                      </a:pPr>
                      <a:r>
                        <a:rPr lang="en-US" sz="1600" dirty="0">
                          <a:effectLst/>
                        </a:rPr>
                        <a:t>RO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106337"/>
                  </a:ext>
                </a:extLst>
              </a:tr>
              <a:tr h="321468">
                <a:tc>
                  <a:txBody>
                    <a:bodyPr/>
                    <a:lstStyle/>
                    <a:p>
                      <a:pPr>
                        <a:spcAft>
                          <a:spcPts val="600"/>
                        </a:spcAft>
                      </a:pPr>
                      <a:r>
                        <a:rPr lang="en-US" sz="1600" dirty="0">
                          <a:effectLst/>
                        </a:rPr>
                        <a:t>RO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6525232"/>
                  </a:ext>
                </a:extLst>
              </a:tr>
              <a:tr h="321468">
                <a:tc>
                  <a:txBody>
                    <a:bodyPr/>
                    <a:lstStyle/>
                    <a:p>
                      <a:pPr>
                        <a:spcAft>
                          <a:spcPts val="600"/>
                        </a:spcAft>
                      </a:pPr>
                      <a:r>
                        <a:rPr lang="en-US" sz="1600" dirty="0">
                          <a:effectLst/>
                        </a:rPr>
                        <a:t>RO Feed Temperature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44776745"/>
                  </a:ext>
                </a:extLst>
              </a:tr>
              <a:tr h="321468">
                <a:tc>
                  <a:txBody>
                    <a:bodyPr/>
                    <a:lstStyle/>
                    <a:p>
                      <a:pPr>
                        <a:spcAft>
                          <a:spcPts val="600"/>
                        </a:spcAft>
                      </a:pPr>
                      <a:r>
                        <a:rPr lang="en-US" sz="1600" dirty="0">
                          <a:effectLst/>
                        </a:rPr>
                        <a:t>RO Feed pH</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7702766"/>
                  </a:ext>
                </a:extLst>
              </a:tr>
              <a:tr h="321468">
                <a:tc>
                  <a:txBody>
                    <a:bodyPr/>
                    <a:lstStyle/>
                    <a:p>
                      <a:pPr>
                        <a:spcAft>
                          <a:spcPts val="600"/>
                        </a:spcAft>
                      </a:pPr>
                      <a:r>
                        <a:rPr lang="en-US" sz="1600" dirty="0">
                          <a:effectLst/>
                        </a:rPr>
                        <a:t>UF Filtrate Total Chlorine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7009871"/>
                  </a:ext>
                </a:extLst>
              </a:tr>
              <a:tr h="321468">
                <a:tc>
                  <a:txBody>
                    <a:bodyPr/>
                    <a:lstStyle/>
                    <a:p>
                      <a:pPr>
                        <a:spcAft>
                          <a:spcPts val="600"/>
                        </a:spcAft>
                      </a:pPr>
                      <a:r>
                        <a:rPr lang="en-US" sz="1600" dirty="0">
                          <a:effectLst/>
                        </a:rPr>
                        <a:t>RO Stage 2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13113863"/>
                  </a:ext>
                </a:extLst>
              </a:tr>
              <a:tr h="321468">
                <a:tc>
                  <a:txBody>
                    <a:bodyPr/>
                    <a:lstStyle/>
                    <a:p>
                      <a:pPr>
                        <a:spcAft>
                          <a:spcPts val="600"/>
                        </a:spcAft>
                      </a:pPr>
                      <a:r>
                        <a:rPr lang="en-US" sz="1600" dirty="0">
                          <a:effectLst/>
                        </a:rPr>
                        <a:t>RO Stage 2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91790439"/>
                  </a:ext>
                </a:extLst>
              </a:tr>
              <a:tr h="321468">
                <a:tc>
                  <a:txBody>
                    <a:bodyPr/>
                    <a:lstStyle/>
                    <a:p>
                      <a:pPr>
                        <a:spcAft>
                          <a:spcPts val="600"/>
                        </a:spcAft>
                      </a:pPr>
                      <a:r>
                        <a:rPr lang="en-US" sz="1600" dirty="0">
                          <a:effectLst/>
                        </a:rPr>
                        <a:t>RO Stage 3 Feed Pressure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1414773"/>
                  </a:ext>
                </a:extLst>
              </a:tr>
              <a:tr h="321468">
                <a:tc>
                  <a:txBody>
                    <a:bodyPr/>
                    <a:lstStyle/>
                    <a:p>
                      <a:pPr>
                        <a:spcAft>
                          <a:spcPts val="600"/>
                        </a:spcAft>
                      </a:pPr>
                      <a:r>
                        <a:rPr lang="en-US" sz="1600" dirty="0">
                          <a:effectLst/>
                        </a:rPr>
                        <a:t>RO Stage 3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5784485"/>
                  </a:ext>
                </a:extLst>
              </a:tr>
              <a:tr h="321468">
                <a:tc>
                  <a:txBody>
                    <a:bodyPr/>
                    <a:lstStyle/>
                    <a:p>
                      <a:pPr>
                        <a:spcAft>
                          <a:spcPts val="600"/>
                        </a:spcAft>
                      </a:pPr>
                      <a:r>
                        <a:rPr lang="en-US" sz="1600" dirty="0">
                          <a:effectLst/>
                        </a:rPr>
                        <a:t>RO Stage 3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5500537"/>
                  </a:ext>
                </a:extLst>
              </a:tr>
              <a:tr h="321468">
                <a:tc>
                  <a:txBody>
                    <a:bodyPr/>
                    <a:lstStyle/>
                    <a:p>
                      <a:pPr>
                        <a:spcAft>
                          <a:spcPts val="600"/>
                        </a:spcAft>
                      </a:pPr>
                      <a:r>
                        <a:rPr lang="en-US" sz="1600" dirty="0">
                          <a:effectLst/>
                        </a:rPr>
                        <a:t>RO Feed TOC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98919107"/>
                  </a:ext>
                </a:extLst>
              </a:tr>
            </a:tbl>
          </a:graphicData>
        </a:graphic>
      </p:graphicFrame>
      <p:sp>
        <p:nvSpPr>
          <p:cNvPr id="12" name="タイトル 4">
            <a:extLst>
              <a:ext uri="{FF2B5EF4-FFF2-40B4-BE49-F238E27FC236}">
                <a16:creationId xmlns:a16="http://schemas.microsoft.com/office/drawing/2014/main" id="{91D887A3-9470-8A15-F37B-8179B1DF1EF1}"/>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Water Quality Model Details</a:t>
            </a:r>
            <a:endParaRPr lang="ja-JP" altLang="en-US" dirty="0"/>
          </a:p>
        </p:txBody>
      </p:sp>
      <p:sp>
        <p:nvSpPr>
          <p:cNvPr id="2" name="テキスト ボックス 1">
            <a:extLst>
              <a:ext uri="{FF2B5EF4-FFF2-40B4-BE49-F238E27FC236}">
                <a16:creationId xmlns:a16="http://schemas.microsoft.com/office/drawing/2014/main" id="{86DD0AAF-B125-2F1F-375F-2CD217AA827E}"/>
              </a:ext>
            </a:extLst>
          </p:cNvPr>
          <p:cNvSpPr txBox="1"/>
          <p:nvPr/>
        </p:nvSpPr>
        <p:spPr>
          <a:xfrm>
            <a:off x="7167927" y="1605453"/>
            <a:ext cx="4617674" cy="369332"/>
          </a:xfrm>
          <a:prstGeom prst="rect">
            <a:avLst/>
          </a:prstGeom>
          <a:noFill/>
        </p:spPr>
        <p:txBody>
          <a:bodyPr wrap="none" rtlCol="0">
            <a:spAutoFit/>
          </a:bodyPr>
          <a:lstStyle/>
          <a:p>
            <a:r>
              <a:rPr kumimoji="1" lang="en-US" altLang="ja-JP" dirty="0"/>
              <a:t>※Conductivity = EC	</a:t>
            </a:r>
            <a:r>
              <a:rPr lang="en-US" altLang="ja-JP" sz="1800" dirty="0">
                <a:effectLst/>
              </a:rPr>
              <a:t>*Calculation Tag</a:t>
            </a:r>
            <a:endParaRPr kumimoji="1" lang="ja-JP" altLang="en-US" dirty="0"/>
          </a:p>
        </p:txBody>
      </p:sp>
      <p:grpSp>
        <p:nvGrpSpPr>
          <p:cNvPr id="29" name="グループ化 28">
            <a:extLst>
              <a:ext uri="{FF2B5EF4-FFF2-40B4-BE49-F238E27FC236}">
                <a16:creationId xmlns:a16="http://schemas.microsoft.com/office/drawing/2014/main" id="{7D839818-6968-BA96-5C57-CBBDB60ED68B}"/>
              </a:ext>
            </a:extLst>
          </p:cNvPr>
          <p:cNvGrpSpPr/>
          <p:nvPr/>
        </p:nvGrpSpPr>
        <p:grpSpPr>
          <a:xfrm>
            <a:off x="3660223" y="5576240"/>
            <a:ext cx="3925909" cy="1070536"/>
            <a:chOff x="3863424" y="5430105"/>
            <a:chExt cx="3948150" cy="1086778"/>
          </a:xfrm>
        </p:grpSpPr>
        <p:sp>
          <p:nvSpPr>
            <p:cNvPr id="30" name="正方形/長方形 29">
              <a:extLst>
                <a:ext uri="{FF2B5EF4-FFF2-40B4-BE49-F238E27FC236}">
                  <a16:creationId xmlns:a16="http://schemas.microsoft.com/office/drawing/2014/main" id="{54D88A8C-07A7-850C-2E4F-09D9B5622C78}"/>
                </a:ext>
              </a:extLst>
            </p:cNvPr>
            <p:cNvSpPr/>
            <p:nvPr/>
          </p:nvSpPr>
          <p:spPr>
            <a:xfrm>
              <a:off x="3863424" y="5430105"/>
              <a:ext cx="3948150" cy="1086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六角形 30">
              <a:extLst>
                <a:ext uri="{FF2B5EF4-FFF2-40B4-BE49-F238E27FC236}">
                  <a16:creationId xmlns:a16="http://schemas.microsoft.com/office/drawing/2014/main" id="{D1811847-9F93-EFD8-B298-985A03A00DA9}"/>
                </a:ext>
              </a:extLst>
            </p:cNvPr>
            <p:cNvSpPr/>
            <p:nvPr/>
          </p:nvSpPr>
          <p:spPr>
            <a:xfrm>
              <a:off x="5217379" y="5528782"/>
              <a:ext cx="1060704" cy="9144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rPr>
                <a:t>Water Quality Model</a:t>
              </a:r>
            </a:p>
          </p:txBody>
        </p:sp>
        <p:cxnSp>
          <p:nvCxnSpPr>
            <p:cNvPr id="32" name="直線矢印コネクタ 31">
              <a:extLst>
                <a:ext uri="{FF2B5EF4-FFF2-40B4-BE49-F238E27FC236}">
                  <a16:creationId xmlns:a16="http://schemas.microsoft.com/office/drawing/2014/main" id="{61E015B4-2B95-99BF-A457-4C1072B32A99}"/>
                </a:ext>
              </a:extLst>
            </p:cNvPr>
            <p:cNvCxnSpPr>
              <a:cxnSpLocks/>
            </p:cNvCxnSpPr>
            <p:nvPr/>
          </p:nvCxnSpPr>
          <p:spPr>
            <a:xfrm>
              <a:off x="4569379" y="5985982"/>
              <a:ext cx="648000"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8E33C22-42B6-F7F0-29B9-4ACE642F0699}"/>
                </a:ext>
              </a:extLst>
            </p:cNvPr>
            <p:cNvCxnSpPr>
              <a:cxnSpLocks/>
            </p:cNvCxnSpPr>
            <p:nvPr/>
          </p:nvCxnSpPr>
          <p:spPr>
            <a:xfrm>
              <a:off x="6278083" y="5985982"/>
              <a:ext cx="648000"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7FCC320-177D-A86A-8C3B-1668FC898BB4}"/>
                </a:ext>
              </a:extLst>
            </p:cNvPr>
            <p:cNvSpPr txBox="1"/>
            <p:nvPr/>
          </p:nvSpPr>
          <p:spPr>
            <a:xfrm>
              <a:off x="6934411" y="5801316"/>
              <a:ext cx="877163" cy="369332"/>
            </a:xfrm>
            <a:prstGeom prst="rect">
              <a:avLst/>
            </a:prstGeom>
            <a:noFill/>
          </p:spPr>
          <p:txBody>
            <a:bodyPr wrap="none" rtlCol="0">
              <a:spAutoFit/>
            </a:bodyPr>
            <a:lstStyle/>
            <a:p>
              <a:r>
                <a:rPr kumimoji="1" lang="en-US" altLang="ja-JP" dirty="0"/>
                <a:t>Output</a:t>
              </a:r>
              <a:endParaRPr kumimoji="1" lang="ja-JP" altLang="en-US" dirty="0"/>
            </a:p>
          </p:txBody>
        </p:sp>
        <p:sp>
          <p:nvSpPr>
            <p:cNvPr id="35" name="テキスト ボックス 34">
              <a:extLst>
                <a:ext uri="{FF2B5EF4-FFF2-40B4-BE49-F238E27FC236}">
                  <a16:creationId xmlns:a16="http://schemas.microsoft.com/office/drawing/2014/main" id="{0EF40D9A-7FD8-27A4-A879-D4ED96588F7B}"/>
                </a:ext>
              </a:extLst>
            </p:cNvPr>
            <p:cNvSpPr txBox="1"/>
            <p:nvPr/>
          </p:nvSpPr>
          <p:spPr>
            <a:xfrm>
              <a:off x="3863424" y="5749801"/>
              <a:ext cx="697627" cy="646331"/>
            </a:xfrm>
            <a:prstGeom prst="rect">
              <a:avLst/>
            </a:prstGeom>
            <a:noFill/>
          </p:spPr>
          <p:txBody>
            <a:bodyPr wrap="none" rtlCol="0">
              <a:spAutoFit/>
            </a:bodyPr>
            <a:lstStyle/>
            <a:p>
              <a:r>
                <a:rPr kumimoji="1" lang="en-US" altLang="ja-JP" dirty="0"/>
                <a:t>Input</a:t>
              </a:r>
            </a:p>
            <a:p>
              <a:pPr algn="ctr"/>
              <a:r>
                <a:rPr kumimoji="1" lang="en-US" altLang="ja-JP" dirty="0"/>
                <a:t>X</a:t>
              </a:r>
              <a:endParaRPr kumimoji="1" lang="ja-JP" altLang="en-US" dirty="0"/>
            </a:p>
          </p:txBody>
        </p:sp>
      </p:grpSp>
      <p:cxnSp>
        <p:nvCxnSpPr>
          <p:cNvPr id="37" name="直線コネクタ 36">
            <a:extLst>
              <a:ext uri="{FF2B5EF4-FFF2-40B4-BE49-F238E27FC236}">
                <a16:creationId xmlns:a16="http://schemas.microsoft.com/office/drawing/2014/main" id="{00F107BB-ACEE-4591-8DC4-19E8077A71A3}"/>
              </a:ext>
            </a:extLst>
          </p:cNvPr>
          <p:cNvCxnSpPr/>
          <p:nvPr/>
        </p:nvCxnSpPr>
        <p:spPr>
          <a:xfrm flipV="1">
            <a:off x="571983" y="2282614"/>
            <a:ext cx="11213618" cy="62425"/>
          </a:xfrm>
          <a:prstGeom prst="line">
            <a:avLst/>
          </a:prstGeom>
          <a:ln w="2857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90F26C0-8AD7-DE41-D0BF-4C14FBC52409}"/>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RO Permeate Water Quality Prediction</a:t>
            </a:r>
          </a:p>
        </p:txBody>
      </p:sp>
    </p:spTree>
    <p:extLst>
      <p:ext uri="{BB962C8B-B14F-4D97-AF65-F5344CB8AC3E}">
        <p14:creationId xmlns:p14="http://schemas.microsoft.com/office/powerpoint/2010/main" val="1346725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CED6CC45-13FA-F342-F0DD-9CC0B5C984CF}"/>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92A8C16-1BBD-7384-1E6D-FB5F3E21D5AA}"/>
              </a:ext>
            </a:extLst>
          </p:cNvPr>
          <p:cNvSpPr>
            <a:spLocks noGrp="1"/>
          </p:cNvSpPr>
          <p:nvPr>
            <p:ph type="title"/>
          </p:nvPr>
        </p:nvSpPr>
        <p:spPr>
          <a:xfrm>
            <a:off x="517055" y="220172"/>
            <a:ext cx="11400125" cy="518094"/>
          </a:xfrm>
        </p:spPr>
        <p:txBody>
          <a:bodyPr>
            <a:normAutofit/>
          </a:bodyPr>
          <a:lstStyle/>
          <a:p>
            <a:r>
              <a:rPr kumimoji="1" lang="en-US" altLang="ja-JP" dirty="0"/>
              <a:t>Data Preprocessing</a:t>
            </a:r>
            <a:endParaRPr kumimoji="1" lang="ja-JP" altLang="en-US" dirty="0"/>
          </a:p>
        </p:txBody>
      </p:sp>
      <p:sp>
        <p:nvSpPr>
          <p:cNvPr id="3" name="スライド番号プレースホルダー 2">
            <a:extLst>
              <a:ext uri="{FF2B5EF4-FFF2-40B4-BE49-F238E27FC236}">
                <a16:creationId xmlns:a16="http://schemas.microsoft.com/office/drawing/2014/main" id="{F46C80BF-0E93-4F08-138D-1506BD6BB205}"/>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 name="テキスト プレースホルダー 3">
            <a:extLst>
              <a:ext uri="{FF2B5EF4-FFF2-40B4-BE49-F238E27FC236}">
                <a16:creationId xmlns:a16="http://schemas.microsoft.com/office/drawing/2014/main" id="{608DC670-2A7A-7786-183E-F0284CF5D620}"/>
              </a:ext>
            </a:extLst>
          </p:cNvPr>
          <p:cNvSpPr>
            <a:spLocks noGrp="1"/>
          </p:cNvSpPr>
          <p:nvPr>
            <p:ph type="body" sz="quarter" idx="11"/>
          </p:nvPr>
        </p:nvSpPr>
        <p:spPr>
          <a:xfrm>
            <a:off x="184219" y="739902"/>
            <a:ext cx="9068638" cy="6118097"/>
          </a:xfrm>
        </p:spPr>
        <p:txBody>
          <a:bodyPr/>
          <a:lstStyle/>
          <a:p>
            <a:pPr marL="342900" lvl="1" indent="-342900">
              <a:defRPr/>
            </a:pPr>
            <a:r>
              <a:rPr lang="en-US" altLang="ja-JP" i="0" u="none" strike="noStrike" baseline="0" dirty="0">
                <a:solidFill>
                  <a:srgbClr val="000000"/>
                </a:solidFill>
                <a:latin typeface="Arial" panose="020B0604020202020204" pitchFamily="34" charset="0"/>
              </a:rPr>
              <a:t>Step1 : Data Cleaning</a:t>
            </a:r>
            <a:br>
              <a:rPr lang="en-US" altLang="ja-JP" i="0" u="none" strike="noStrike" baseline="0" dirty="0">
                <a:solidFill>
                  <a:srgbClr val="000000"/>
                </a:solidFill>
                <a:latin typeface="Arial" panose="020B0604020202020204" pitchFamily="34" charset="0"/>
              </a:rPr>
            </a:br>
            <a:r>
              <a:rPr lang="en-US" altLang="ja-JP" dirty="0">
                <a:solidFill>
                  <a:srgbClr val="000000"/>
                </a:solidFill>
                <a:latin typeface="Arial" panose="020B0604020202020204" pitchFamily="34" charset="0"/>
              </a:rPr>
              <a:t>Getting rid of the data during the period when it is as following:</a:t>
            </a:r>
            <a:br>
              <a:rPr lang="en-US" altLang="ja-JP" dirty="0">
                <a:solidFill>
                  <a:srgbClr val="000000"/>
                </a:solidFill>
                <a:latin typeface="Arial" panose="020B0604020202020204" pitchFamily="34" charset="0"/>
              </a:rPr>
            </a:br>
            <a:r>
              <a:rPr lang="ja-JP" altLang="en-US" dirty="0">
                <a:solidFill>
                  <a:srgbClr val="000000"/>
                </a:solidFill>
                <a:latin typeface="Arial" panose="020B0604020202020204" pitchFamily="34" charset="0"/>
              </a:rPr>
              <a:t>①　</a:t>
            </a:r>
            <a:r>
              <a:rPr lang="en-US" altLang="ja-JP" dirty="0">
                <a:solidFill>
                  <a:srgbClr val="000000"/>
                </a:solidFill>
                <a:latin typeface="Arial" panose="020B0604020202020204" pitchFamily="34" charset="0"/>
              </a:rPr>
              <a:t>First Feed Flow Rate equal 0,</a:t>
            </a:r>
            <a:br>
              <a:rPr lang="en-US" altLang="ja-JP" dirty="0">
                <a:solidFill>
                  <a:srgbClr val="000000"/>
                </a:solidFill>
                <a:latin typeface="Arial" panose="020B0604020202020204" pitchFamily="34" charset="0"/>
              </a:rPr>
            </a:br>
            <a:r>
              <a:rPr lang="ja-JP" altLang="en-US" dirty="0">
                <a:solidFill>
                  <a:srgbClr val="000000"/>
                </a:solidFill>
                <a:latin typeface="Arial" panose="020B0604020202020204" pitchFamily="34" charset="0"/>
              </a:rPr>
              <a:t>②　</a:t>
            </a:r>
            <a:r>
              <a:rPr lang="en-US" altLang="ja-JP" dirty="0">
                <a:solidFill>
                  <a:srgbClr val="000000"/>
                </a:solidFill>
                <a:latin typeface="Arial" panose="020B0604020202020204" pitchFamily="34" charset="0"/>
              </a:rPr>
              <a:t>The measurement value remains same value for more than 10 mints,</a:t>
            </a:r>
            <a:br>
              <a:rPr lang="en-US" altLang="ja-JP" dirty="0">
                <a:solidFill>
                  <a:srgbClr val="000000"/>
                </a:solidFill>
                <a:latin typeface="Arial" panose="020B0604020202020204" pitchFamily="34" charset="0"/>
              </a:rPr>
            </a:br>
            <a:r>
              <a:rPr lang="ja-JP" altLang="en-US" dirty="0">
                <a:solidFill>
                  <a:srgbClr val="000000"/>
                </a:solidFill>
                <a:latin typeface="Arial" panose="020B0604020202020204" pitchFamily="34" charset="0"/>
              </a:rPr>
              <a:t>③　</a:t>
            </a:r>
            <a:r>
              <a:rPr lang="en-US" altLang="ja-JP" dirty="0">
                <a:solidFill>
                  <a:srgbClr val="000000"/>
                </a:solidFill>
                <a:latin typeface="Arial" panose="020B0604020202020204" pitchFamily="34" charset="0"/>
              </a:rPr>
              <a:t>Changing rate of measurement value is more than 20% ( / mint) and</a:t>
            </a:r>
            <a:r>
              <a:rPr lang="ja-JP" altLang="en-US" dirty="0">
                <a:solidFill>
                  <a:srgbClr val="000000"/>
                </a:solidFill>
                <a:latin typeface="Arial" panose="020B0604020202020204" pitchFamily="34" charset="0"/>
              </a:rPr>
              <a:t> </a:t>
            </a:r>
            <a:r>
              <a:rPr lang="en-US" altLang="ja-JP" dirty="0">
                <a:solidFill>
                  <a:srgbClr val="000000"/>
                </a:solidFill>
                <a:latin typeface="Arial" panose="020B0604020202020204" pitchFamily="34" charset="0"/>
              </a:rPr>
              <a:t>etc. </a:t>
            </a:r>
          </a:p>
          <a:p>
            <a:pPr marL="342900" lvl="1" indent="-342900">
              <a:defRPr/>
            </a:pPr>
            <a:endParaRPr lang="en-US" altLang="ja-JP" i="0" u="none" strike="noStrike" baseline="0" dirty="0">
              <a:solidFill>
                <a:srgbClr val="000000"/>
              </a:solidFill>
              <a:latin typeface="Arial" panose="020B0604020202020204" pitchFamily="34" charset="0"/>
            </a:endParaRPr>
          </a:p>
          <a:p>
            <a:pPr marL="342900" lvl="1" indent="-342900">
              <a:defRPr/>
            </a:pPr>
            <a:endParaRPr lang="en-US" altLang="ja-JP" dirty="0">
              <a:solidFill>
                <a:srgbClr val="000000"/>
              </a:solidFill>
              <a:latin typeface="Arial" panose="020B0604020202020204" pitchFamily="34" charset="0"/>
            </a:endParaRPr>
          </a:p>
          <a:p>
            <a:pPr marL="342900" lvl="1" indent="-342900">
              <a:defRPr/>
            </a:pPr>
            <a:endParaRPr lang="en-US" altLang="ja-JP" i="0" u="none" strike="noStrike" baseline="0" dirty="0">
              <a:solidFill>
                <a:srgbClr val="000000"/>
              </a:solidFill>
              <a:latin typeface="Arial" panose="020B0604020202020204" pitchFamily="34" charset="0"/>
            </a:endParaRPr>
          </a:p>
          <a:p>
            <a:pPr marL="342900" lvl="1" indent="-342900">
              <a:defRPr/>
            </a:pPr>
            <a:endParaRPr lang="en-US" altLang="ja-JP" dirty="0">
              <a:solidFill>
                <a:srgbClr val="000000"/>
              </a:solidFill>
              <a:latin typeface="Arial" panose="020B0604020202020204" pitchFamily="34" charset="0"/>
            </a:endParaRPr>
          </a:p>
          <a:p>
            <a:pPr marL="661987" lvl="2" indent="0">
              <a:buNone/>
              <a:defRPr/>
            </a:pPr>
            <a:endParaRPr lang="en-US" altLang="ja-JP" dirty="0">
              <a:solidFill>
                <a:srgbClr val="000000"/>
              </a:solidFill>
              <a:latin typeface="Arial" panose="020B0604020202020204" pitchFamily="34" charset="0"/>
            </a:endParaRPr>
          </a:p>
          <a:p>
            <a:pPr marL="1004887" lvl="2" indent="-342900">
              <a:defRPr/>
            </a:pPr>
            <a:endParaRPr kumimoji="1" lang="en-US" altLang="ja-JP" b="0" i="0" u="none" strike="noStrike" kern="1200" cap="none" spc="0" normalizeH="0" baseline="0" noProof="0" dirty="0">
              <a:ln>
                <a:noFill/>
              </a:ln>
              <a:solidFill>
                <a:prstClr val="black"/>
              </a:solidFill>
              <a:effectLst/>
              <a:uLnTx/>
              <a:uFillTx/>
              <a:latin typeface="Arial"/>
              <a:ea typeface="Meiryo UI"/>
              <a:cs typeface="+mn-cs"/>
            </a:endParaRPr>
          </a:p>
        </p:txBody>
      </p:sp>
      <p:sp>
        <p:nvSpPr>
          <p:cNvPr id="5" name="テキスト ボックス 4">
            <a:extLst>
              <a:ext uri="{FF2B5EF4-FFF2-40B4-BE49-F238E27FC236}">
                <a16:creationId xmlns:a16="http://schemas.microsoft.com/office/drawing/2014/main" id="{57C5CFB2-9F10-9EEA-B1F5-4DB80EF7DF81}"/>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RO Permeate Water Quality Prediction</a:t>
            </a:r>
          </a:p>
        </p:txBody>
      </p:sp>
      <p:pic>
        <p:nvPicPr>
          <p:cNvPr id="1026" name="Picture 2">
            <a:extLst>
              <a:ext uri="{FF2B5EF4-FFF2-40B4-BE49-F238E27FC236}">
                <a16:creationId xmlns:a16="http://schemas.microsoft.com/office/drawing/2014/main" id="{686DF006-DD1E-4AF4-8990-DF2E41460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940" y="2983374"/>
            <a:ext cx="6680849" cy="228570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DDCA4D6D-928B-15CC-B71C-F4E778C4F421}"/>
              </a:ext>
            </a:extLst>
          </p:cNvPr>
          <p:cNvSpPr txBox="1"/>
          <p:nvPr/>
        </p:nvSpPr>
        <p:spPr>
          <a:xfrm>
            <a:off x="1689649" y="3353217"/>
            <a:ext cx="2890535" cy="36933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en-US" altLang="ja-JP" dirty="0"/>
              <a:t>Feed Flow Rate Raw Data</a:t>
            </a:r>
            <a:endParaRPr kumimoji="1" lang="ja-JP" altLang="en-US" dirty="0"/>
          </a:p>
        </p:txBody>
      </p:sp>
      <p:sp>
        <p:nvSpPr>
          <p:cNvPr id="13" name="テキスト ボックス 12">
            <a:extLst>
              <a:ext uri="{FF2B5EF4-FFF2-40B4-BE49-F238E27FC236}">
                <a16:creationId xmlns:a16="http://schemas.microsoft.com/office/drawing/2014/main" id="{DE979007-522B-56C2-AEED-08B2FB9478A9}"/>
              </a:ext>
            </a:extLst>
          </p:cNvPr>
          <p:cNvSpPr txBox="1"/>
          <p:nvPr/>
        </p:nvSpPr>
        <p:spPr>
          <a:xfrm>
            <a:off x="7758868" y="3581006"/>
            <a:ext cx="1399742" cy="461665"/>
          </a:xfrm>
          <a:prstGeom prst="rect">
            <a:avLst/>
          </a:prstGeom>
          <a:noFill/>
        </p:spPr>
        <p:txBody>
          <a:bodyPr wrap="none" rtlCol="0">
            <a:spAutoFit/>
          </a:bodyPr>
          <a:lstStyle/>
          <a:p>
            <a:r>
              <a:rPr kumimoji="1" lang="en-US" altLang="ja-JP" sz="2400" dirty="0"/>
              <a:t>Zoom up</a:t>
            </a:r>
            <a:endParaRPr kumimoji="1" lang="ja-JP" altLang="en-US" sz="2400" dirty="0"/>
          </a:p>
        </p:txBody>
      </p:sp>
      <p:sp>
        <p:nvSpPr>
          <p:cNvPr id="24" name="テキスト ボックス 23">
            <a:extLst>
              <a:ext uri="{FF2B5EF4-FFF2-40B4-BE49-F238E27FC236}">
                <a16:creationId xmlns:a16="http://schemas.microsoft.com/office/drawing/2014/main" id="{49565809-8DB5-4F17-045C-B37529946535}"/>
              </a:ext>
            </a:extLst>
          </p:cNvPr>
          <p:cNvSpPr txBox="1"/>
          <p:nvPr/>
        </p:nvSpPr>
        <p:spPr>
          <a:xfrm>
            <a:off x="9303657" y="1255354"/>
            <a:ext cx="492443" cy="461665"/>
          </a:xfrm>
          <a:prstGeom prst="rect">
            <a:avLst/>
          </a:prstGeom>
          <a:noFill/>
        </p:spPr>
        <p:txBody>
          <a:bodyPr wrap="none" rtlCol="0">
            <a:spAutoFit/>
          </a:bodyPr>
          <a:lstStyle/>
          <a:p>
            <a:r>
              <a:rPr kumimoji="1" lang="ja-JP" altLang="en-US" sz="2400" dirty="0"/>
              <a:t>①</a:t>
            </a:r>
          </a:p>
        </p:txBody>
      </p:sp>
      <p:grpSp>
        <p:nvGrpSpPr>
          <p:cNvPr id="25" name="グループ化 24">
            <a:extLst>
              <a:ext uri="{FF2B5EF4-FFF2-40B4-BE49-F238E27FC236}">
                <a16:creationId xmlns:a16="http://schemas.microsoft.com/office/drawing/2014/main" id="{A6FBC54B-F1ED-CE00-64C3-6C2E94BFB9F1}"/>
              </a:ext>
            </a:extLst>
          </p:cNvPr>
          <p:cNvGrpSpPr/>
          <p:nvPr/>
        </p:nvGrpSpPr>
        <p:grpSpPr>
          <a:xfrm>
            <a:off x="9924234" y="2592580"/>
            <a:ext cx="1947923" cy="1008000"/>
            <a:chOff x="1985917" y="2483519"/>
            <a:chExt cx="2767255" cy="2081393"/>
          </a:xfrm>
        </p:grpSpPr>
        <p:cxnSp>
          <p:nvCxnSpPr>
            <p:cNvPr id="26" name="直線矢印コネクタ 25">
              <a:extLst>
                <a:ext uri="{FF2B5EF4-FFF2-40B4-BE49-F238E27FC236}">
                  <a16:creationId xmlns:a16="http://schemas.microsoft.com/office/drawing/2014/main" id="{6B7F3E9F-D1FE-837C-B5D5-036131E4237A}"/>
                </a:ext>
              </a:extLst>
            </p:cNvPr>
            <p:cNvCxnSpPr>
              <a:cxnSpLocks/>
            </p:cNvCxnSpPr>
            <p:nvPr/>
          </p:nvCxnSpPr>
          <p:spPr>
            <a:xfrm>
              <a:off x="1985917" y="4551813"/>
              <a:ext cx="2767255" cy="7089"/>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50B9B81D-C452-E3D4-8218-607196ECA1F2}"/>
                </a:ext>
              </a:extLst>
            </p:cNvPr>
            <p:cNvCxnSpPr>
              <a:cxnSpLocks/>
            </p:cNvCxnSpPr>
            <p:nvPr/>
          </p:nvCxnSpPr>
          <p:spPr>
            <a:xfrm flipV="1">
              <a:off x="2027274" y="2483519"/>
              <a:ext cx="0" cy="2081393"/>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8" name="テキスト ボックス 27">
            <a:extLst>
              <a:ext uri="{FF2B5EF4-FFF2-40B4-BE49-F238E27FC236}">
                <a16:creationId xmlns:a16="http://schemas.microsoft.com/office/drawing/2014/main" id="{43D517F5-E6EA-FDFF-C3C0-D680D3EFF458}"/>
              </a:ext>
            </a:extLst>
          </p:cNvPr>
          <p:cNvSpPr txBox="1"/>
          <p:nvPr/>
        </p:nvSpPr>
        <p:spPr>
          <a:xfrm>
            <a:off x="9303657" y="2589033"/>
            <a:ext cx="492443" cy="461665"/>
          </a:xfrm>
          <a:prstGeom prst="rect">
            <a:avLst/>
          </a:prstGeom>
          <a:noFill/>
        </p:spPr>
        <p:txBody>
          <a:bodyPr wrap="none" rtlCol="0">
            <a:spAutoFit/>
          </a:bodyPr>
          <a:lstStyle/>
          <a:p>
            <a:r>
              <a:rPr kumimoji="1" lang="ja-JP" altLang="en-US" sz="2400" dirty="0"/>
              <a:t>②</a:t>
            </a:r>
          </a:p>
        </p:txBody>
      </p:sp>
      <p:grpSp>
        <p:nvGrpSpPr>
          <p:cNvPr id="29" name="グループ化 28">
            <a:extLst>
              <a:ext uri="{FF2B5EF4-FFF2-40B4-BE49-F238E27FC236}">
                <a16:creationId xmlns:a16="http://schemas.microsoft.com/office/drawing/2014/main" id="{9A6C3694-0EE6-F3F6-CCD4-3AA2D261EDC5}"/>
              </a:ext>
            </a:extLst>
          </p:cNvPr>
          <p:cNvGrpSpPr/>
          <p:nvPr/>
        </p:nvGrpSpPr>
        <p:grpSpPr>
          <a:xfrm>
            <a:off x="9924233" y="3919065"/>
            <a:ext cx="1947923" cy="1008000"/>
            <a:chOff x="1985917" y="2483519"/>
            <a:chExt cx="2767255" cy="2081393"/>
          </a:xfrm>
        </p:grpSpPr>
        <p:cxnSp>
          <p:nvCxnSpPr>
            <p:cNvPr id="30" name="直線矢印コネクタ 29">
              <a:extLst>
                <a:ext uri="{FF2B5EF4-FFF2-40B4-BE49-F238E27FC236}">
                  <a16:creationId xmlns:a16="http://schemas.microsoft.com/office/drawing/2014/main" id="{27D2E76F-B4B7-53C2-FEEE-708F49BCF575}"/>
                </a:ext>
              </a:extLst>
            </p:cNvPr>
            <p:cNvCxnSpPr>
              <a:cxnSpLocks/>
            </p:cNvCxnSpPr>
            <p:nvPr/>
          </p:nvCxnSpPr>
          <p:spPr>
            <a:xfrm>
              <a:off x="1985917" y="4551121"/>
              <a:ext cx="2767255" cy="7090"/>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5AB9E616-3C8B-7D5F-7D54-4741CE30146D}"/>
                </a:ext>
              </a:extLst>
            </p:cNvPr>
            <p:cNvCxnSpPr>
              <a:cxnSpLocks/>
            </p:cNvCxnSpPr>
            <p:nvPr/>
          </p:nvCxnSpPr>
          <p:spPr>
            <a:xfrm flipV="1">
              <a:off x="2027274" y="2483519"/>
              <a:ext cx="0" cy="2081393"/>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1024" name="テキスト ボックス 1023">
            <a:extLst>
              <a:ext uri="{FF2B5EF4-FFF2-40B4-BE49-F238E27FC236}">
                <a16:creationId xmlns:a16="http://schemas.microsoft.com/office/drawing/2014/main" id="{04414C17-42B8-6E52-D31B-FD130065FB4A}"/>
              </a:ext>
            </a:extLst>
          </p:cNvPr>
          <p:cNvSpPr txBox="1"/>
          <p:nvPr/>
        </p:nvSpPr>
        <p:spPr>
          <a:xfrm>
            <a:off x="9271174" y="3895393"/>
            <a:ext cx="492443" cy="461665"/>
          </a:xfrm>
          <a:prstGeom prst="rect">
            <a:avLst/>
          </a:prstGeom>
          <a:noFill/>
        </p:spPr>
        <p:txBody>
          <a:bodyPr wrap="none" rtlCol="0">
            <a:spAutoFit/>
          </a:bodyPr>
          <a:lstStyle/>
          <a:p>
            <a:r>
              <a:rPr kumimoji="1" lang="ja-JP" altLang="en-US" sz="2400" dirty="0"/>
              <a:t>③</a:t>
            </a:r>
          </a:p>
        </p:txBody>
      </p:sp>
      <p:sp>
        <p:nvSpPr>
          <p:cNvPr id="1025" name="テキスト プレースホルダー 3">
            <a:extLst>
              <a:ext uri="{FF2B5EF4-FFF2-40B4-BE49-F238E27FC236}">
                <a16:creationId xmlns:a16="http://schemas.microsoft.com/office/drawing/2014/main" id="{7CBB178A-B284-C392-7817-A4C91E4FDDBF}"/>
              </a:ext>
            </a:extLst>
          </p:cNvPr>
          <p:cNvSpPr txBox="1">
            <a:spLocks/>
          </p:cNvSpPr>
          <p:nvPr/>
        </p:nvSpPr>
        <p:spPr>
          <a:xfrm>
            <a:off x="184219" y="5333214"/>
            <a:ext cx="10926467" cy="1433490"/>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900" lvl="1" indent="-342900">
              <a:defRPr/>
            </a:pPr>
            <a:r>
              <a:rPr lang="en-US" altLang="ja-JP" dirty="0">
                <a:solidFill>
                  <a:srgbClr val="000000"/>
                </a:solidFill>
                <a:latin typeface="Arial" panose="020B0604020202020204" pitchFamily="34" charset="0"/>
              </a:rPr>
              <a:t>Step2 :  Filtering</a:t>
            </a:r>
            <a:br>
              <a:rPr lang="en-US" altLang="ja-JP" dirty="0">
                <a:solidFill>
                  <a:srgbClr val="000000"/>
                </a:solidFill>
                <a:latin typeface="Arial" panose="020B0604020202020204" pitchFamily="34" charset="0"/>
              </a:rPr>
            </a:br>
            <a:r>
              <a:rPr lang="en-US" altLang="ja-JP" dirty="0">
                <a:solidFill>
                  <a:srgbClr val="000000"/>
                </a:solidFill>
                <a:latin typeface="Arial" panose="020B0604020202020204" pitchFamily="34" charset="0"/>
              </a:rPr>
              <a:t>This step (ⅰ or ⅱ) is applied only when step1 pretreatment does not have enough efficacy.</a:t>
            </a:r>
          </a:p>
          <a:p>
            <a:pPr marL="1062037" lvl="2" indent="-400050">
              <a:buFont typeface="+mj-lt"/>
              <a:buAutoNum type="romanLcPeriod"/>
              <a:defRPr/>
            </a:pPr>
            <a:r>
              <a:rPr lang="en-US" altLang="ja-JP" sz="2000" dirty="0">
                <a:solidFill>
                  <a:srgbClr val="000000"/>
                </a:solidFill>
                <a:latin typeface="Arial" panose="020B0604020202020204" pitchFamily="34" charset="0"/>
              </a:rPr>
              <a:t>Analysis of Variance</a:t>
            </a:r>
            <a:r>
              <a:rPr lang="ja-JP" altLang="en-US" sz="2000" dirty="0">
                <a:solidFill>
                  <a:srgbClr val="000000"/>
                </a:solidFill>
                <a:latin typeface="Arial" panose="020B0604020202020204" pitchFamily="34" charset="0"/>
              </a:rPr>
              <a:t>（</a:t>
            </a:r>
            <a:r>
              <a:rPr lang="en-US" altLang="ja-JP" sz="2000" dirty="0">
                <a:solidFill>
                  <a:srgbClr val="000000"/>
                </a:solidFill>
                <a:latin typeface="Arial" panose="020B0604020202020204" pitchFamily="34" charset="0"/>
              </a:rPr>
              <a:t>Removing the outlier which is beyond 3σ.</a:t>
            </a:r>
            <a:r>
              <a:rPr lang="ja-JP" altLang="en-US" sz="2000" dirty="0">
                <a:solidFill>
                  <a:srgbClr val="000000"/>
                </a:solidFill>
                <a:latin typeface="Arial" panose="020B0604020202020204" pitchFamily="34" charset="0"/>
              </a:rPr>
              <a:t>）</a:t>
            </a:r>
            <a:endParaRPr lang="en-US" altLang="ja-JP" sz="2000" dirty="0">
              <a:solidFill>
                <a:srgbClr val="000000"/>
              </a:solidFill>
              <a:latin typeface="Arial" panose="020B0604020202020204" pitchFamily="34" charset="0"/>
            </a:endParaRPr>
          </a:p>
          <a:p>
            <a:pPr marL="1062037" lvl="2" indent="-400050">
              <a:buFont typeface="+mj-lt"/>
              <a:buAutoNum type="romanLcPeriod"/>
              <a:defRPr/>
            </a:pPr>
            <a:r>
              <a:rPr lang="en-US" altLang="ja-JP" sz="2000" dirty="0">
                <a:solidFill>
                  <a:srgbClr val="000000"/>
                </a:solidFill>
                <a:latin typeface="Arial" panose="020B0604020202020204" pitchFamily="34" charset="0"/>
              </a:rPr>
              <a:t>Kalman Filter is applied. </a:t>
            </a:r>
            <a:endParaRPr lang="en-US" altLang="ja-JP" dirty="0">
              <a:solidFill>
                <a:prstClr val="black"/>
              </a:solidFill>
              <a:latin typeface="Arial"/>
              <a:ea typeface="Meiryo UI"/>
            </a:endParaRPr>
          </a:p>
        </p:txBody>
      </p:sp>
      <p:sp>
        <p:nvSpPr>
          <p:cNvPr id="1027" name="テキスト ボックス 1026">
            <a:extLst>
              <a:ext uri="{FF2B5EF4-FFF2-40B4-BE49-F238E27FC236}">
                <a16:creationId xmlns:a16="http://schemas.microsoft.com/office/drawing/2014/main" id="{71E82CDA-EFCD-95C3-68C9-F8F9A2CD644A}"/>
              </a:ext>
            </a:extLst>
          </p:cNvPr>
          <p:cNvSpPr txBox="1"/>
          <p:nvPr/>
        </p:nvSpPr>
        <p:spPr>
          <a:xfrm>
            <a:off x="10585577" y="4894448"/>
            <a:ext cx="650627" cy="307777"/>
          </a:xfrm>
          <a:prstGeom prst="rect">
            <a:avLst/>
          </a:prstGeom>
          <a:noFill/>
        </p:spPr>
        <p:txBody>
          <a:bodyPr wrap="none" rtlCol="0">
            <a:spAutoFit/>
          </a:bodyPr>
          <a:lstStyle/>
          <a:p>
            <a:r>
              <a:rPr kumimoji="1" lang="en-US" altLang="ja-JP" sz="1400" dirty="0"/>
              <a:t>DATE</a:t>
            </a:r>
            <a:endParaRPr kumimoji="1" lang="ja-JP" altLang="en-US" sz="1400" dirty="0"/>
          </a:p>
        </p:txBody>
      </p:sp>
      <p:sp>
        <p:nvSpPr>
          <p:cNvPr id="1028" name="テキスト ボックス 1027">
            <a:extLst>
              <a:ext uri="{FF2B5EF4-FFF2-40B4-BE49-F238E27FC236}">
                <a16:creationId xmlns:a16="http://schemas.microsoft.com/office/drawing/2014/main" id="{951623D0-5C38-F6F7-C073-54791FA8764F}"/>
              </a:ext>
            </a:extLst>
          </p:cNvPr>
          <p:cNvSpPr txBox="1"/>
          <p:nvPr/>
        </p:nvSpPr>
        <p:spPr>
          <a:xfrm>
            <a:off x="10577518" y="3568660"/>
            <a:ext cx="650627" cy="307777"/>
          </a:xfrm>
          <a:prstGeom prst="rect">
            <a:avLst/>
          </a:prstGeom>
          <a:noFill/>
        </p:spPr>
        <p:txBody>
          <a:bodyPr wrap="none" rtlCol="0">
            <a:spAutoFit/>
          </a:bodyPr>
          <a:lstStyle/>
          <a:p>
            <a:r>
              <a:rPr kumimoji="1" lang="en-US" altLang="ja-JP" sz="1400" dirty="0"/>
              <a:t>DATE</a:t>
            </a:r>
            <a:endParaRPr kumimoji="1" lang="ja-JP" altLang="en-US" sz="1400" dirty="0"/>
          </a:p>
        </p:txBody>
      </p:sp>
      <p:sp>
        <p:nvSpPr>
          <p:cNvPr id="1029" name="テキスト ボックス 1028">
            <a:extLst>
              <a:ext uri="{FF2B5EF4-FFF2-40B4-BE49-F238E27FC236}">
                <a16:creationId xmlns:a16="http://schemas.microsoft.com/office/drawing/2014/main" id="{CCEAEA59-83B4-72C0-D8EC-13928614833E}"/>
              </a:ext>
            </a:extLst>
          </p:cNvPr>
          <p:cNvSpPr txBox="1"/>
          <p:nvPr/>
        </p:nvSpPr>
        <p:spPr>
          <a:xfrm>
            <a:off x="10572880" y="2216934"/>
            <a:ext cx="650627" cy="307777"/>
          </a:xfrm>
          <a:prstGeom prst="rect">
            <a:avLst/>
          </a:prstGeom>
          <a:noFill/>
        </p:spPr>
        <p:txBody>
          <a:bodyPr wrap="none" rtlCol="0">
            <a:spAutoFit/>
          </a:bodyPr>
          <a:lstStyle/>
          <a:p>
            <a:r>
              <a:rPr kumimoji="1" lang="en-US" altLang="ja-JP" sz="1400" dirty="0"/>
              <a:t>DATE</a:t>
            </a:r>
            <a:endParaRPr kumimoji="1" lang="ja-JP" altLang="en-US" sz="1400" dirty="0"/>
          </a:p>
        </p:txBody>
      </p:sp>
      <p:cxnSp>
        <p:nvCxnSpPr>
          <p:cNvPr id="1031" name="直線コネクタ 1030">
            <a:extLst>
              <a:ext uri="{FF2B5EF4-FFF2-40B4-BE49-F238E27FC236}">
                <a16:creationId xmlns:a16="http://schemas.microsoft.com/office/drawing/2014/main" id="{CD95FC67-56DC-62F8-65BA-47FD40EFCEF5}"/>
              </a:ext>
            </a:extLst>
          </p:cNvPr>
          <p:cNvCxnSpPr>
            <a:cxnSpLocks/>
          </p:cNvCxnSpPr>
          <p:nvPr/>
        </p:nvCxnSpPr>
        <p:spPr>
          <a:xfrm>
            <a:off x="9962869" y="1615606"/>
            <a:ext cx="157246" cy="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2" name="直線コネクタ 1031">
            <a:extLst>
              <a:ext uri="{FF2B5EF4-FFF2-40B4-BE49-F238E27FC236}">
                <a16:creationId xmlns:a16="http://schemas.microsoft.com/office/drawing/2014/main" id="{920173FD-134E-91F6-AEDF-62EDBFF3B305}"/>
              </a:ext>
            </a:extLst>
          </p:cNvPr>
          <p:cNvCxnSpPr>
            <a:cxnSpLocks/>
          </p:cNvCxnSpPr>
          <p:nvPr/>
        </p:nvCxnSpPr>
        <p:spPr>
          <a:xfrm>
            <a:off x="10279577" y="1613225"/>
            <a:ext cx="172800" cy="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3" name="直線コネクタ 1032">
            <a:extLst>
              <a:ext uri="{FF2B5EF4-FFF2-40B4-BE49-F238E27FC236}">
                <a16:creationId xmlns:a16="http://schemas.microsoft.com/office/drawing/2014/main" id="{A2C2525D-5BBD-9B33-3919-1E38FE345A8C}"/>
              </a:ext>
            </a:extLst>
          </p:cNvPr>
          <p:cNvCxnSpPr>
            <a:cxnSpLocks/>
          </p:cNvCxnSpPr>
          <p:nvPr/>
        </p:nvCxnSpPr>
        <p:spPr>
          <a:xfrm>
            <a:off x="10655798" y="1557664"/>
            <a:ext cx="158400" cy="840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5" name="直線コネクタ 1034">
            <a:extLst>
              <a:ext uri="{FF2B5EF4-FFF2-40B4-BE49-F238E27FC236}">
                <a16:creationId xmlns:a16="http://schemas.microsoft.com/office/drawing/2014/main" id="{339D3694-0CB6-1B29-CAD1-76DCF633B0FA}"/>
              </a:ext>
            </a:extLst>
          </p:cNvPr>
          <p:cNvCxnSpPr>
            <a:cxnSpLocks/>
          </p:cNvCxnSpPr>
          <p:nvPr/>
        </p:nvCxnSpPr>
        <p:spPr>
          <a:xfrm>
            <a:off x="10993510" y="1566069"/>
            <a:ext cx="176400" cy="4109"/>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9" name="直線コネクタ 1038">
            <a:extLst>
              <a:ext uri="{FF2B5EF4-FFF2-40B4-BE49-F238E27FC236}">
                <a16:creationId xmlns:a16="http://schemas.microsoft.com/office/drawing/2014/main" id="{43C4F474-349D-A46B-6490-BD20DA262DEB}"/>
              </a:ext>
            </a:extLst>
          </p:cNvPr>
          <p:cNvCxnSpPr>
            <a:cxnSpLocks/>
          </p:cNvCxnSpPr>
          <p:nvPr/>
        </p:nvCxnSpPr>
        <p:spPr>
          <a:xfrm>
            <a:off x="11345228" y="1618100"/>
            <a:ext cx="138393" cy="840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42" name="直線コネクタ 1041">
            <a:extLst>
              <a:ext uri="{FF2B5EF4-FFF2-40B4-BE49-F238E27FC236}">
                <a16:creationId xmlns:a16="http://schemas.microsoft.com/office/drawing/2014/main" id="{47545A56-CC06-FCA6-9A8B-68DC02E7309E}"/>
              </a:ext>
            </a:extLst>
          </p:cNvPr>
          <p:cNvCxnSpPr/>
          <p:nvPr/>
        </p:nvCxnSpPr>
        <p:spPr>
          <a:xfrm>
            <a:off x="10110591" y="1608463"/>
            <a:ext cx="0" cy="62037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44" name="直線コネクタ 1043">
            <a:extLst>
              <a:ext uri="{FF2B5EF4-FFF2-40B4-BE49-F238E27FC236}">
                <a16:creationId xmlns:a16="http://schemas.microsoft.com/office/drawing/2014/main" id="{CB2EA5C1-C4C6-E4A2-BE84-16BE215AE0CD}"/>
              </a:ext>
            </a:extLst>
          </p:cNvPr>
          <p:cNvCxnSpPr>
            <a:cxnSpLocks/>
          </p:cNvCxnSpPr>
          <p:nvPr/>
        </p:nvCxnSpPr>
        <p:spPr>
          <a:xfrm>
            <a:off x="10286720" y="1608463"/>
            <a:ext cx="0" cy="62016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46" name="直線コネクタ 1045">
            <a:extLst>
              <a:ext uri="{FF2B5EF4-FFF2-40B4-BE49-F238E27FC236}">
                <a16:creationId xmlns:a16="http://schemas.microsoft.com/office/drawing/2014/main" id="{A88BE3DF-293D-8686-079A-A06EE082EA46}"/>
              </a:ext>
            </a:extLst>
          </p:cNvPr>
          <p:cNvCxnSpPr>
            <a:cxnSpLocks/>
          </p:cNvCxnSpPr>
          <p:nvPr/>
        </p:nvCxnSpPr>
        <p:spPr>
          <a:xfrm>
            <a:off x="10443966" y="1608462"/>
            <a:ext cx="0" cy="62016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48" name="直線コネクタ 1047">
            <a:extLst>
              <a:ext uri="{FF2B5EF4-FFF2-40B4-BE49-F238E27FC236}">
                <a16:creationId xmlns:a16="http://schemas.microsoft.com/office/drawing/2014/main" id="{F92831EC-6738-490C-206E-2C5EC395DB9C}"/>
              </a:ext>
            </a:extLst>
          </p:cNvPr>
          <p:cNvCxnSpPr/>
          <p:nvPr/>
        </p:nvCxnSpPr>
        <p:spPr>
          <a:xfrm>
            <a:off x="10665323" y="1557664"/>
            <a:ext cx="0" cy="67117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0" name="直線コネクタ 1049">
            <a:extLst>
              <a:ext uri="{FF2B5EF4-FFF2-40B4-BE49-F238E27FC236}">
                <a16:creationId xmlns:a16="http://schemas.microsoft.com/office/drawing/2014/main" id="{C9DCF297-4058-58B6-F231-D14AD85C58A9}"/>
              </a:ext>
            </a:extLst>
          </p:cNvPr>
          <p:cNvCxnSpPr/>
          <p:nvPr/>
        </p:nvCxnSpPr>
        <p:spPr>
          <a:xfrm>
            <a:off x="10803716" y="1566069"/>
            <a:ext cx="0" cy="68400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1" name="直線コネクタ 1050">
            <a:extLst>
              <a:ext uri="{FF2B5EF4-FFF2-40B4-BE49-F238E27FC236}">
                <a16:creationId xmlns:a16="http://schemas.microsoft.com/office/drawing/2014/main" id="{3A87B74A-AACC-7B34-BD51-D2A8A1B917F9}"/>
              </a:ext>
            </a:extLst>
          </p:cNvPr>
          <p:cNvCxnSpPr>
            <a:cxnSpLocks/>
          </p:cNvCxnSpPr>
          <p:nvPr/>
        </p:nvCxnSpPr>
        <p:spPr>
          <a:xfrm>
            <a:off x="11003035" y="1566069"/>
            <a:ext cx="0" cy="662558"/>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4" name="直線コネクタ 1053">
            <a:extLst>
              <a:ext uri="{FF2B5EF4-FFF2-40B4-BE49-F238E27FC236}">
                <a16:creationId xmlns:a16="http://schemas.microsoft.com/office/drawing/2014/main" id="{F12E0327-AABB-FE9E-20E5-A7D908E35179}"/>
              </a:ext>
            </a:extLst>
          </p:cNvPr>
          <p:cNvCxnSpPr/>
          <p:nvPr/>
        </p:nvCxnSpPr>
        <p:spPr>
          <a:xfrm>
            <a:off x="11160281" y="1566069"/>
            <a:ext cx="0" cy="662770"/>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5" name="直線コネクタ 1054">
            <a:extLst>
              <a:ext uri="{FF2B5EF4-FFF2-40B4-BE49-F238E27FC236}">
                <a16:creationId xmlns:a16="http://schemas.microsoft.com/office/drawing/2014/main" id="{B02A3B67-8B69-5A54-7113-61793BCF2B2E}"/>
              </a:ext>
            </a:extLst>
          </p:cNvPr>
          <p:cNvCxnSpPr>
            <a:cxnSpLocks/>
          </p:cNvCxnSpPr>
          <p:nvPr/>
        </p:nvCxnSpPr>
        <p:spPr>
          <a:xfrm>
            <a:off x="11345228" y="1610844"/>
            <a:ext cx="0" cy="620164"/>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9" name="直線コネクタ 1058">
            <a:extLst>
              <a:ext uri="{FF2B5EF4-FFF2-40B4-BE49-F238E27FC236}">
                <a16:creationId xmlns:a16="http://schemas.microsoft.com/office/drawing/2014/main" id="{4F5C2B42-3C3E-84C0-059C-E86D3C1AA89A}"/>
              </a:ext>
            </a:extLst>
          </p:cNvPr>
          <p:cNvCxnSpPr>
            <a:cxnSpLocks/>
          </p:cNvCxnSpPr>
          <p:nvPr/>
        </p:nvCxnSpPr>
        <p:spPr>
          <a:xfrm>
            <a:off x="10110591" y="2199305"/>
            <a:ext cx="176129" cy="0"/>
          </a:xfrm>
          <a:prstGeom prst="line">
            <a:avLst/>
          </a:prstGeom>
          <a:ln w="28575">
            <a:solidFill>
              <a:srgbClr val="FF0000"/>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65" name="直線コネクタ 1064">
            <a:extLst>
              <a:ext uri="{FF2B5EF4-FFF2-40B4-BE49-F238E27FC236}">
                <a16:creationId xmlns:a16="http://schemas.microsoft.com/office/drawing/2014/main" id="{F44B6BC3-C71F-13EC-B2B6-BF51B9E6BACD}"/>
              </a:ext>
            </a:extLst>
          </p:cNvPr>
          <p:cNvCxnSpPr>
            <a:cxnSpLocks/>
          </p:cNvCxnSpPr>
          <p:nvPr/>
        </p:nvCxnSpPr>
        <p:spPr>
          <a:xfrm>
            <a:off x="10443966" y="2199304"/>
            <a:ext cx="221357" cy="0"/>
          </a:xfrm>
          <a:prstGeom prst="line">
            <a:avLst/>
          </a:prstGeom>
          <a:ln w="28575">
            <a:solidFill>
              <a:srgbClr val="FF0000"/>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67" name="直線コネクタ 1066">
            <a:extLst>
              <a:ext uri="{FF2B5EF4-FFF2-40B4-BE49-F238E27FC236}">
                <a16:creationId xmlns:a16="http://schemas.microsoft.com/office/drawing/2014/main" id="{D909D357-F777-4DA4-9773-BE90DD874152}"/>
              </a:ext>
            </a:extLst>
          </p:cNvPr>
          <p:cNvCxnSpPr>
            <a:cxnSpLocks/>
          </p:cNvCxnSpPr>
          <p:nvPr/>
        </p:nvCxnSpPr>
        <p:spPr>
          <a:xfrm>
            <a:off x="10800211" y="2199304"/>
            <a:ext cx="198000" cy="0"/>
          </a:xfrm>
          <a:prstGeom prst="line">
            <a:avLst/>
          </a:prstGeom>
          <a:ln w="28575">
            <a:solidFill>
              <a:srgbClr val="FF0000"/>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70" name="直線コネクタ 1069">
            <a:extLst>
              <a:ext uri="{FF2B5EF4-FFF2-40B4-BE49-F238E27FC236}">
                <a16:creationId xmlns:a16="http://schemas.microsoft.com/office/drawing/2014/main" id="{E6298355-F0B6-5103-5C8B-F93C0F9A9F2F}"/>
              </a:ext>
            </a:extLst>
          </p:cNvPr>
          <p:cNvCxnSpPr>
            <a:cxnSpLocks/>
          </p:cNvCxnSpPr>
          <p:nvPr/>
        </p:nvCxnSpPr>
        <p:spPr>
          <a:xfrm>
            <a:off x="11161969" y="2199082"/>
            <a:ext cx="180000" cy="0"/>
          </a:xfrm>
          <a:prstGeom prst="line">
            <a:avLst/>
          </a:prstGeom>
          <a:ln w="28575">
            <a:solidFill>
              <a:srgbClr val="FF0000"/>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071" name="テキスト ボックス 1070">
            <a:extLst>
              <a:ext uri="{FF2B5EF4-FFF2-40B4-BE49-F238E27FC236}">
                <a16:creationId xmlns:a16="http://schemas.microsoft.com/office/drawing/2014/main" id="{763C859C-C63E-AD2D-72EB-DCFC8B41AD6F}"/>
              </a:ext>
            </a:extLst>
          </p:cNvPr>
          <p:cNvSpPr txBox="1"/>
          <p:nvPr/>
        </p:nvSpPr>
        <p:spPr>
          <a:xfrm>
            <a:off x="10467820" y="1060949"/>
            <a:ext cx="562975" cy="369332"/>
          </a:xfrm>
          <a:prstGeom prst="rect">
            <a:avLst/>
          </a:prstGeom>
          <a:noFill/>
        </p:spPr>
        <p:txBody>
          <a:bodyPr wrap="none" rtlCol="0">
            <a:spAutoFit/>
          </a:bodyPr>
          <a:lstStyle/>
          <a:p>
            <a:r>
              <a:rPr kumimoji="1" lang="en-US" altLang="ja-JP" dirty="0"/>
              <a:t>y=0</a:t>
            </a:r>
            <a:endParaRPr kumimoji="1" lang="ja-JP" altLang="en-US" dirty="0"/>
          </a:p>
        </p:txBody>
      </p:sp>
      <p:grpSp>
        <p:nvGrpSpPr>
          <p:cNvPr id="14" name="グループ化 13">
            <a:extLst>
              <a:ext uri="{FF2B5EF4-FFF2-40B4-BE49-F238E27FC236}">
                <a16:creationId xmlns:a16="http://schemas.microsoft.com/office/drawing/2014/main" id="{653FB251-B031-D51D-36D7-FDE0F43A375F}"/>
              </a:ext>
            </a:extLst>
          </p:cNvPr>
          <p:cNvGrpSpPr/>
          <p:nvPr/>
        </p:nvGrpSpPr>
        <p:grpSpPr>
          <a:xfrm>
            <a:off x="9925504" y="1256840"/>
            <a:ext cx="1947923" cy="1008000"/>
            <a:chOff x="1987723" y="2483519"/>
            <a:chExt cx="2767255" cy="2081393"/>
          </a:xfrm>
        </p:grpSpPr>
        <p:cxnSp>
          <p:nvCxnSpPr>
            <p:cNvPr id="15" name="直線矢印コネクタ 14">
              <a:extLst>
                <a:ext uri="{FF2B5EF4-FFF2-40B4-BE49-F238E27FC236}">
                  <a16:creationId xmlns:a16="http://schemas.microsoft.com/office/drawing/2014/main" id="{3A48668B-2763-672A-02A4-E0367B4C07D7}"/>
                </a:ext>
              </a:extLst>
            </p:cNvPr>
            <p:cNvCxnSpPr>
              <a:cxnSpLocks/>
            </p:cNvCxnSpPr>
            <p:nvPr/>
          </p:nvCxnSpPr>
          <p:spPr>
            <a:xfrm>
              <a:off x="1987723" y="4533782"/>
              <a:ext cx="2767255" cy="7089"/>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8E12AF2B-7919-9F9A-48F5-F9936CC80C0C}"/>
                </a:ext>
              </a:extLst>
            </p:cNvPr>
            <p:cNvCxnSpPr>
              <a:cxnSpLocks/>
            </p:cNvCxnSpPr>
            <p:nvPr/>
          </p:nvCxnSpPr>
          <p:spPr>
            <a:xfrm flipV="1">
              <a:off x="2027274" y="2483519"/>
              <a:ext cx="0" cy="2081393"/>
            </a:xfrm>
            <a:prstGeom prst="straightConnector1">
              <a:avLst/>
            </a:prstGeom>
            <a:ln w="57150">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105" name="直線コネクタ 1104">
            <a:extLst>
              <a:ext uri="{FF2B5EF4-FFF2-40B4-BE49-F238E27FC236}">
                <a16:creationId xmlns:a16="http://schemas.microsoft.com/office/drawing/2014/main" id="{7BAB3236-C653-112D-C77A-137B7FC540E7}"/>
              </a:ext>
            </a:extLst>
          </p:cNvPr>
          <p:cNvCxnSpPr>
            <a:cxnSpLocks/>
          </p:cNvCxnSpPr>
          <p:nvPr/>
        </p:nvCxnSpPr>
        <p:spPr>
          <a:xfrm rot="10800000">
            <a:off x="10339459" y="4120852"/>
            <a:ext cx="0" cy="620376"/>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6" name="直線コネクタ 1105">
            <a:extLst>
              <a:ext uri="{FF2B5EF4-FFF2-40B4-BE49-F238E27FC236}">
                <a16:creationId xmlns:a16="http://schemas.microsoft.com/office/drawing/2014/main" id="{12EC67A4-9C90-9813-82C6-DC291AA53AAC}"/>
              </a:ext>
            </a:extLst>
          </p:cNvPr>
          <p:cNvCxnSpPr>
            <a:cxnSpLocks/>
          </p:cNvCxnSpPr>
          <p:nvPr/>
        </p:nvCxnSpPr>
        <p:spPr>
          <a:xfrm rot="10800000">
            <a:off x="10515588" y="4120852"/>
            <a:ext cx="0" cy="62016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8" name="直線コネクタ 1107">
            <a:extLst>
              <a:ext uri="{FF2B5EF4-FFF2-40B4-BE49-F238E27FC236}">
                <a16:creationId xmlns:a16="http://schemas.microsoft.com/office/drawing/2014/main" id="{04357377-3E2F-3F6E-4D27-318528993FD8}"/>
              </a:ext>
            </a:extLst>
          </p:cNvPr>
          <p:cNvCxnSpPr>
            <a:cxnSpLocks/>
          </p:cNvCxnSpPr>
          <p:nvPr/>
        </p:nvCxnSpPr>
        <p:spPr>
          <a:xfrm rot="10800000">
            <a:off x="10332316" y="4124423"/>
            <a:ext cx="176129" cy="0"/>
          </a:xfrm>
          <a:prstGeom prst="line">
            <a:avLst/>
          </a:prstGeom>
          <a:ln w="28575">
            <a:solidFill>
              <a:srgbClr val="FF0000"/>
            </a:solidFill>
            <a:prstDash val="sys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4" name="直線コネクタ 1113">
            <a:extLst>
              <a:ext uri="{FF2B5EF4-FFF2-40B4-BE49-F238E27FC236}">
                <a16:creationId xmlns:a16="http://schemas.microsoft.com/office/drawing/2014/main" id="{819295A4-C472-2DB9-CA93-C572305B459D}"/>
              </a:ext>
            </a:extLst>
          </p:cNvPr>
          <p:cNvCxnSpPr/>
          <p:nvPr/>
        </p:nvCxnSpPr>
        <p:spPr>
          <a:xfrm flipV="1">
            <a:off x="10522732" y="4527759"/>
            <a:ext cx="96692" cy="20110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5" name="直線コネクタ 1114">
            <a:extLst>
              <a:ext uri="{FF2B5EF4-FFF2-40B4-BE49-F238E27FC236}">
                <a16:creationId xmlns:a16="http://schemas.microsoft.com/office/drawing/2014/main" id="{2DA5260F-A8E1-4430-54FE-3E4D2DC219C5}"/>
              </a:ext>
            </a:extLst>
          </p:cNvPr>
          <p:cNvCxnSpPr>
            <a:cxnSpLocks/>
          </p:cNvCxnSpPr>
          <p:nvPr/>
        </p:nvCxnSpPr>
        <p:spPr>
          <a:xfrm flipH="1" flipV="1">
            <a:off x="10619424" y="4540197"/>
            <a:ext cx="87321" cy="164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7" name="直線コネクタ 1116">
            <a:extLst>
              <a:ext uri="{FF2B5EF4-FFF2-40B4-BE49-F238E27FC236}">
                <a16:creationId xmlns:a16="http://schemas.microsoft.com/office/drawing/2014/main" id="{AFB5A748-477A-EFEB-0B97-B396B78B0760}"/>
              </a:ext>
            </a:extLst>
          </p:cNvPr>
          <p:cNvCxnSpPr/>
          <p:nvPr/>
        </p:nvCxnSpPr>
        <p:spPr>
          <a:xfrm flipV="1">
            <a:off x="10700962" y="4512374"/>
            <a:ext cx="96692" cy="20110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8" name="直線コネクタ 1117">
            <a:extLst>
              <a:ext uri="{FF2B5EF4-FFF2-40B4-BE49-F238E27FC236}">
                <a16:creationId xmlns:a16="http://schemas.microsoft.com/office/drawing/2014/main" id="{3E8388FC-EC33-F99F-8953-37A6F6FA6193}"/>
              </a:ext>
            </a:extLst>
          </p:cNvPr>
          <p:cNvCxnSpPr>
            <a:cxnSpLocks/>
          </p:cNvCxnSpPr>
          <p:nvPr/>
        </p:nvCxnSpPr>
        <p:spPr>
          <a:xfrm flipH="1" flipV="1">
            <a:off x="10797654" y="4524812"/>
            <a:ext cx="87321" cy="164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1" name="グループ化 1120">
            <a:extLst>
              <a:ext uri="{FF2B5EF4-FFF2-40B4-BE49-F238E27FC236}">
                <a16:creationId xmlns:a16="http://schemas.microsoft.com/office/drawing/2014/main" id="{08B448A0-A1CE-D819-BB14-2317B45CF0B3}"/>
              </a:ext>
            </a:extLst>
          </p:cNvPr>
          <p:cNvGrpSpPr/>
          <p:nvPr/>
        </p:nvGrpSpPr>
        <p:grpSpPr>
          <a:xfrm flipV="1">
            <a:off x="10891020" y="4480652"/>
            <a:ext cx="184013" cy="201109"/>
            <a:chOff x="11169638" y="4550283"/>
            <a:chExt cx="184013" cy="201109"/>
          </a:xfrm>
        </p:grpSpPr>
        <p:cxnSp>
          <p:nvCxnSpPr>
            <p:cNvPr id="1119" name="直線コネクタ 1118">
              <a:extLst>
                <a:ext uri="{FF2B5EF4-FFF2-40B4-BE49-F238E27FC236}">
                  <a16:creationId xmlns:a16="http://schemas.microsoft.com/office/drawing/2014/main" id="{EE94E577-9D8D-4010-FEB8-78F05147D73A}"/>
                </a:ext>
              </a:extLst>
            </p:cNvPr>
            <p:cNvCxnSpPr>
              <a:cxnSpLocks/>
            </p:cNvCxnSpPr>
            <p:nvPr/>
          </p:nvCxnSpPr>
          <p:spPr>
            <a:xfrm>
              <a:off x="11169638" y="4550283"/>
              <a:ext cx="96692" cy="20110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0" name="直線コネクタ 1119">
              <a:extLst>
                <a:ext uri="{FF2B5EF4-FFF2-40B4-BE49-F238E27FC236}">
                  <a16:creationId xmlns:a16="http://schemas.microsoft.com/office/drawing/2014/main" id="{D52DF700-56E0-5E4B-DF29-CD6946537ED7}"/>
                </a:ext>
              </a:extLst>
            </p:cNvPr>
            <p:cNvCxnSpPr>
              <a:cxnSpLocks/>
            </p:cNvCxnSpPr>
            <p:nvPr/>
          </p:nvCxnSpPr>
          <p:spPr>
            <a:xfrm flipH="1">
              <a:off x="11266330" y="4562721"/>
              <a:ext cx="87321" cy="164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22" name="グループ化 1121">
            <a:extLst>
              <a:ext uri="{FF2B5EF4-FFF2-40B4-BE49-F238E27FC236}">
                <a16:creationId xmlns:a16="http://schemas.microsoft.com/office/drawing/2014/main" id="{2F18400D-A220-84F7-5287-A4F506884279}"/>
              </a:ext>
            </a:extLst>
          </p:cNvPr>
          <p:cNvGrpSpPr/>
          <p:nvPr/>
        </p:nvGrpSpPr>
        <p:grpSpPr>
          <a:xfrm flipH="1" flipV="1">
            <a:off x="11066377" y="4488364"/>
            <a:ext cx="184013" cy="201109"/>
            <a:chOff x="11169638" y="4550283"/>
            <a:chExt cx="184013" cy="201109"/>
          </a:xfrm>
        </p:grpSpPr>
        <p:cxnSp>
          <p:nvCxnSpPr>
            <p:cNvPr id="1123" name="直線コネクタ 1122">
              <a:extLst>
                <a:ext uri="{FF2B5EF4-FFF2-40B4-BE49-F238E27FC236}">
                  <a16:creationId xmlns:a16="http://schemas.microsoft.com/office/drawing/2014/main" id="{0B2EC97D-6B37-E64B-CD45-DAB22660A61A}"/>
                </a:ext>
              </a:extLst>
            </p:cNvPr>
            <p:cNvCxnSpPr>
              <a:cxnSpLocks/>
            </p:cNvCxnSpPr>
            <p:nvPr/>
          </p:nvCxnSpPr>
          <p:spPr>
            <a:xfrm>
              <a:off x="11169638" y="4550283"/>
              <a:ext cx="96692" cy="20110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4" name="直線コネクタ 1123">
              <a:extLst>
                <a:ext uri="{FF2B5EF4-FFF2-40B4-BE49-F238E27FC236}">
                  <a16:creationId xmlns:a16="http://schemas.microsoft.com/office/drawing/2014/main" id="{85F1766C-6FEE-3370-9B75-AF1F348CB1DC}"/>
                </a:ext>
              </a:extLst>
            </p:cNvPr>
            <p:cNvCxnSpPr>
              <a:cxnSpLocks/>
            </p:cNvCxnSpPr>
            <p:nvPr/>
          </p:nvCxnSpPr>
          <p:spPr>
            <a:xfrm flipH="1">
              <a:off x="11266330" y="4562721"/>
              <a:ext cx="87321" cy="164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29" name="グループ化 1128">
            <a:extLst>
              <a:ext uri="{FF2B5EF4-FFF2-40B4-BE49-F238E27FC236}">
                <a16:creationId xmlns:a16="http://schemas.microsoft.com/office/drawing/2014/main" id="{5FEF1628-B89A-9284-81C8-ABCD29EEA7A3}"/>
              </a:ext>
            </a:extLst>
          </p:cNvPr>
          <p:cNvGrpSpPr/>
          <p:nvPr/>
        </p:nvGrpSpPr>
        <p:grpSpPr>
          <a:xfrm flipV="1">
            <a:off x="9972358" y="4524171"/>
            <a:ext cx="184013" cy="201109"/>
            <a:chOff x="11169638" y="4550283"/>
            <a:chExt cx="184013" cy="201109"/>
          </a:xfrm>
        </p:grpSpPr>
        <p:cxnSp>
          <p:nvCxnSpPr>
            <p:cNvPr id="1130" name="直線コネクタ 1129">
              <a:extLst>
                <a:ext uri="{FF2B5EF4-FFF2-40B4-BE49-F238E27FC236}">
                  <a16:creationId xmlns:a16="http://schemas.microsoft.com/office/drawing/2014/main" id="{B8B699CA-BF04-F26E-28E2-F66B353CA9E4}"/>
                </a:ext>
              </a:extLst>
            </p:cNvPr>
            <p:cNvCxnSpPr>
              <a:cxnSpLocks/>
            </p:cNvCxnSpPr>
            <p:nvPr/>
          </p:nvCxnSpPr>
          <p:spPr>
            <a:xfrm>
              <a:off x="11169638" y="4550283"/>
              <a:ext cx="96692" cy="20110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1" name="直線コネクタ 1130">
              <a:extLst>
                <a:ext uri="{FF2B5EF4-FFF2-40B4-BE49-F238E27FC236}">
                  <a16:creationId xmlns:a16="http://schemas.microsoft.com/office/drawing/2014/main" id="{8B52089B-DAE5-CA4F-4F55-7AA5D9A02F96}"/>
                </a:ext>
              </a:extLst>
            </p:cNvPr>
            <p:cNvCxnSpPr>
              <a:cxnSpLocks/>
            </p:cNvCxnSpPr>
            <p:nvPr/>
          </p:nvCxnSpPr>
          <p:spPr>
            <a:xfrm flipH="1">
              <a:off x="11266330" y="4562721"/>
              <a:ext cx="87321" cy="164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32" name="グループ化 1131">
            <a:extLst>
              <a:ext uri="{FF2B5EF4-FFF2-40B4-BE49-F238E27FC236}">
                <a16:creationId xmlns:a16="http://schemas.microsoft.com/office/drawing/2014/main" id="{D64F8550-7E7F-14AF-E99C-BF3545D48666}"/>
              </a:ext>
            </a:extLst>
          </p:cNvPr>
          <p:cNvGrpSpPr/>
          <p:nvPr/>
        </p:nvGrpSpPr>
        <p:grpSpPr>
          <a:xfrm flipH="1" flipV="1">
            <a:off x="10147715" y="4531883"/>
            <a:ext cx="184013" cy="201109"/>
            <a:chOff x="11169638" y="4550283"/>
            <a:chExt cx="184013" cy="201109"/>
          </a:xfrm>
        </p:grpSpPr>
        <p:cxnSp>
          <p:nvCxnSpPr>
            <p:cNvPr id="1133" name="直線コネクタ 1132">
              <a:extLst>
                <a:ext uri="{FF2B5EF4-FFF2-40B4-BE49-F238E27FC236}">
                  <a16:creationId xmlns:a16="http://schemas.microsoft.com/office/drawing/2014/main" id="{8256A321-8303-3249-83E2-DB7EAA9E5A88}"/>
                </a:ext>
              </a:extLst>
            </p:cNvPr>
            <p:cNvCxnSpPr>
              <a:cxnSpLocks/>
            </p:cNvCxnSpPr>
            <p:nvPr/>
          </p:nvCxnSpPr>
          <p:spPr>
            <a:xfrm>
              <a:off x="11169638" y="4550283"/>
              <a:ext cx="96692" cy="20110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4" name="直線コネクタ 1133">
              <a:extLst>
                <a:ext uri="{FF2B5EF4-FFF2-40B4-BE49-F238E27FC236}">
                  <a16:creationId xmlns:a16="http://schemas.microsoft.com/office/drawing/2014/main" id="{65EDA812-B999-D4BE-2AE3-ABA3EB0F89BD}"/>
                </a:ext>
              </a:extLst>
            </p:cNvPr>
            <p:cNvCxnSpPr>
              <a:cxnSpLocks/>
            </p:cNvCxnSpPr>
            <p:nvPr/>
          </p:nvCxnSpPr>
          <p:spPr>
            <a:xfrm flipH="1">
              <a:off x="11266330" y="4562721"/>
              <a:ext cx="87321" cy="164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35" name="グループ化 1134">
            <a:extLst>
              <a:ext uri="{FF2B5EF4-FFF2-40B4-BE49-F238E27FC236}">
                <a16:creationId xmlns:a16="http://schemas.microsoft.com/office/drawing/2014/main" id="{3C217E30-FC4E-3AD7-E7EC-9127885CB83A}"/>
              </a:ext>
            </a:extLst>
          </p:cNvPr>
          <p:cNvGrpSpPr/>
          <p:nvPr/>
        </p:nvGrpSpPr>
        <p:grpSpPr>
          <a:xfrm flipV="1">
            <a:off x="11349808" y="3054295"/>
            <a:ext cx="184013" cy="201109"/>
            <a:chOff x="11169638" y="4550283"/>
            <a:chExt cx="184013" cy="201109"/>
          </a:xfrm>
        </p:grpSpPr>
        <p:cxnSp>
          <p:nvCxnSpPr>
            <p:cNvPr id="1136" name="直線コネクタ 1135">
              <a:extLst>
                <a:ext uri="{FF2B5EF4-FFF2-40B4-BE49-F238E27FC236}">
                  <a16:creationId xmlns:a16="http://schemas.microsoft.com/office/drawing/2014/main" id="{2D5E0B04-9309-9977-D89D-B4A177AD14C1}"/>
                </a:ext>
              </a:extLst>
            </p:cNvPr>
            <p:cNvCxnSpPr>
              <a:cxnSpLocks/>
            </p:cNvCxnSpPr>
            <p:nvPr/>
          </p:nvCxnSpPr>
          <p:spPr>
            <a:xfrm>
              <a:off x="11169638" y="4550283"/>
              <a:ext cx="96692" cy="20110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7" name="直線コネクタ 1136">
              <a:extLst>
                <a:ext uri="{FF2B5EF4-FFF2-40B4-BE49-F238E27FC236}">
                  <a16:creationId xmlns:a16="http://schemas.microsoft.com/office/drawing/2014/main" id="{C7AD10B9-C8E8-D8EC-1FCA-E66971229B48}"/>
                </a:ext>
              </a:extLst>
            </p:cNvPr>
            <p:cNvCxnSpPr>
              <a:cxnSpLocks/>
            </p:cNvCxnSpPr>
            <p:nvPr/>
          </p:nvCxnSpPr>
          <p:spPr>
            <a:xfrm flipH="1">
              <a:off x="11266330" y="4562721"/>
              <a:ext cx="87321" cy="164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38" name="グループ化 1137">
            <a:extLst>
              <a:ext uri="{FF2B5EF4-FFF2-40B4-BE49-F238E27FC236}">
                <a16:creationId xmlns:a16="http://schemas.microsoft.com/office/drawing/2014/main" id="{3B5A56AD-D59E-7653-DBCA-C008DAAC76FB}"/>
              </a:ext>
            </a:extLst>
          </p:cNvPr>
          <p:cNvGrpSpPr/>
          <p:nvPr/>
        </p:nvGrpSpPr>
        <p:grpSpPr>
          <a:xfrm flipH="1" flipV="1">
            <a:off x="11525165" y="3062007"/>
            <a:ext cx="184013" cy="201109"/>
            <a:chOff x="11169638" y="4550283"/>
            <a:chExt cx="184013" cy="201109"/>
          </a:xfrm>
        </p:grpSpPr>
        <p:cxnSp>
          <p:nvCxnSpPr>
            <p:cNvPr id="1139" name="直線コネクタ 1138">
              <a:extLst>
                <a:ext uri="{FF2B5EF4-FFF2-40B4-BE49-F238E27FC236}">
                  <a16:creationId xmlns:a16="http://schemas.microsoft.com/office/drawing/2014/main" id="{5C106023-3A0A-CF51-C5B2-556451C4A476}"/>
                </a:ext>
              </a:extLst>
            </p:cNvPr>
            <p:cNvCxnSpPr>
              <a:cxnSpLocks/>
            </p:cNvCxnSpPr>
            <p:nvPr/>
          </p:nvCxnSpPr>
          <p:spPr>
            <a:xfrm>
              <a:off x="11169638" y="4550283"/>
              <a:ext cx="96692" cy="20110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0" name="直線コネクタ 1139">
              <a:extLst>
                <a:ext uri="{FF2B5EF4-FFF2-40B4-BE49-F238E27FC236}">
                  <a16:creationId xmlns:a16="http://schemas.microsoft.com/office/drawing/2014/main" id="{FE8D5023-7413-3FB8-B4FA-3BFAFFFD7362}"/>
                </a:ext>
              </a:extLst>
            </p:cNvPr>
            <p:cNvCxnSpPr>
              <a:cxnSpLocks/>
            </p:cNvCxnSpPr>
            <p:nvPr/>
          </p:nvCxnSpPr>
          <p:spPr>
            <a:xfrm flipH="1">
              <a:off x="11266330" y="4562721"/>
              <a:ext cx="87321" cy="164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1" name="グループ化 1140">
            <a:extLst>
              <a:ext uri="{FF2B5EF4-FFF2-40B4-BE49-F238E27FC236}">
                <a16:creationId xmlns:a16="http://schemas.microsoft.com/office/drawing/2014/main" id="{8CFC7585-78CD-93F7-D0A8-5F602282F3F9}"/>
              </a:ext>
            </a:extLst>
          </p:cNvPr>
          <p:cNvGrpSpPr/>
          <p:nvPr/>
        </p:nvGrpSpPr>
        <p:grpSpPr>
          <a:xfrm flipV="1">
            <a:off x="9949373" y="3043460"/>
            <a:ext cx="184013" cy="201109"/>
            <a:chOff x="11169638" y="4550283"/>
            <a:chExt cx="184013" cy="201109"/>
          </a:xfrm>
        </p:grpSpPr>
        <p:cxnSp>
          <p:nvCxnSpPr>
            <p:cNvPr id="1142" name="直線コネクタ 1141">
              <a:extLst>
                <a:ext uri="{FF2B5EF4-FFF2-40B4-BE49-F238E27FC236}">
                  <a16:creationId xmlns:a16="http://schemas.microsoft.com/office/drawing/2014/main" id="{30A6D480-B624-209B-328E-D3A91BD24377}"/>
                </a:ext>
              </a:extLst>
            </p:cNvPr>
            <p:cNvCxnSpPr>
              <a:cxnSpLocks/>
            </p:cNvCxnSpPr>
            <p:nvPr/>
          </p:nvCxnSpPr>
          <p:spPr>
            <a:xfrm>
              <a:off x="11169638" y="4550283"/>
              <a:ext cx="96692" cy="20110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3" name="直線コネクタ 1142">
              <a:extLst>
                <a:ext uri="{FF2B5EF4-FFF2-40B4-BE49-F238E27FC236}">
                  <a16:creationId xmlns:a16="http://schemas.microsoft.com/office/drawing/2014/main" id="{DD8BC413-881B-893E-42DE-085E163FE4E0}"/>
                </a:ext>
              </a:extLst>
            </p:cNvPr>
            <p:cNvCxnSpPr>
              <a:cxnSpLocks/>
            </p:cNvCxnSpPr>
            <p:nvPr/>
          </p:nvCxnSpPr>
          <p:spPr>
            <a:xfrm flipH="1">
              <a:off x="11266330" y="4562721"/>
              <a:ext cx="87321" cy="164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4" name="グループ化 1143">
            <a:extLst>
              <a:ext uri="{FF2B5EF4-FFF2-40B4-BE49-F238E27FC236}">
                <a16:creationId xmlns:a16="http://schemas.microsoft.com/office/drawing/2014/main" id="{3A9DE1C0-6B99-636E-F988-84ED60441834}"/>
              </a:ext>
            </a:extLst>
          </p:cNvPr>
          <p:cNvGrpSpPr/>
          <p:nvPr/>
        </p:nvGrpSpPr>
        <p:grpSpPr>
          <a:xfrm flipH="1" flipV="1">
            <a:off x="10124730" y="3051172"/>
            <a:ext cx="184013" cy="201109"/>
            <a:chOff x="11169638" y="4550283"/>
            <a:chExt cx="184013" cy="201109"/>
          </a:xfrm>
        </p:grpSpPr>
        <p:cxnSp>
          <p:nvCxnSpPr>
            <p:cNvPr id="1145" name="直線コネクタ 1144">
              <a:extLst>
                <a:ext uri="{FF2B5EF4-FFF2-40B4-BE49-F238E27FC236}">
                  <a16:creationId xmlns:a16="http://schemas.microsoft.com/office/drawing/2014/main" id="{587C8F2F-56DC-6B9A-4852-9BD2BEE98704}"/>
                </a:ext>
              </a:extLst>
            </p:cNvPr>
            <p:cNvCxnSpPr>
              <a:cxnSpLocks/>
            </p:cNvCxnSpPr>
            <p:nvPr/>
          </p:nvCxnSpPr>
          <p:spPr>
            <a:xfrm>
              <a:off x="11169638" y="4550283"/>
              <a:ext cx="96692" cy="20110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6" name="直線コネクタ 1145">
              <a:extLst>
                <a:ext uri="{FF2B5EF4-FFF2-40B4-BE49-F238E27FC236}">
                  <a16:creationId xmlns:a16="http://schemas.microsoft.com/office/drawing/2014/main" id="{98ECD8C6-231B-4E75-85E8-19E9EA3656BC}"/>
                </a:ext>
              </a:extLst>
            </p:cNvPr>
            <p:cNvCxnSpPr>
              <a:cxnSpLocks/>
            </p:cNvCxnSpPr>
            <p:nvPr/>
          </p:nvCxnSpPr>
          <p:spPr>
            <a:xfrm flipH="1">
              <a:off x="11266330" y="4562721"/>
              <a:ext cx="87321" cy="164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02" name="直線コネクタ 1101">
            <a:extLst>
              <a:ext uri="{FF2B5EF4-FFF2-40B4-BE49-F238E27FC236}">
                <a16:creationId xmlns:a16="http://schemas.microsoft.com/office/drawing/2014/main" id="{9000E159-2117-ABA9-B7B0-BE0EA87DA839}"/>
              </a:ext>
            </a:extLst>
          </p:cNvPr>
          <p:cNvCxnSpPr/>
          <p:nvPr/>
        </p:nvCxnSpPr>
        <p:spPr>
          <a:xfrm>
            <a:off x="10284380" y="3243758"/>
            <a:ext cx="1080000" cy="0"/>
          </a:xfrm>
          <a:prstGeom prst="line">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47" name="左中かっこ 1146">
            <a:extLst>
              <a:ext uri="{FF2B5EF4-FFF2-40B4-BE49-F238E27FC236}">
                <a16:creationId xmlns:a16="http://schemas.microsoft.com/office/drawing/2014/main" id="{6F7D0D6D-FEFE-CDC2-0EAE-0BF5B4B91C5C}"/>
              </a:ext>
            </a:extLst>
          </p:cNvPr>
          <p:cNvSpPr/>
          <p:nvPr/>
        </p:nvSpPr>
        <p:spPr>
          <a:xfrm rot="5400000">
            <a:off x="10708195" y="2599311"/>
            <a:ext cx="227091" cy="1055637"/>
          </a:xfrm>
          <a:prstGeom prst="leftBrace">
            <a:avLst>
              <a:gd name="adj1" fmla="val 35455"/>
              <a:gd name="adj2" fmla="val 50000"/>
            </a:avLst>
          </a:prstGeom>
          <a:ln>
            <a:solidFill>
              <a:srgbClr val="FF0000"/>
            </a:solidFill>
            <a:headEnd type="none" w="med" len="med"/>
            <a:tailEnd type="none" w="med" len="med"/>
          </a:ln>
        </p:spPr>
        <p:style>
          <a:lnRef idx="1">
            <a:schemeClr val="accent4"/>
          </a:lnRef>
          <a:fillRef idx="0">
            <a:schemeClr val="accent4"/>
          </a:fillRef>
          <a:effectRef idx="0">
            <a:schemeClr val="accent4"/>
          </a:effectRef>
          <a:fontRef idx="minor">
            <a:schemeClr val="tx1"/>
          </a:fontRef>
        </p:style>
        <p:txBody>
          <a:bodyPr rtlCol="0" anchor="ctr"/>
          <a:lstStyle/>
          <a:p>
            <a:pPr algn="ctr"/>
            <a:endParaRPr kumimoji="1" lang="ja-JP" altLang="en-US"/>
          </a:p>
        </p:txBody>
      </p:sp>
      <p:sp>
        <p:nvSpPr>
          <p:cNvPr id="1148" name="テキスト ボックス 1147">
            <a:extLst>
              <a:ext uri="{FF2B5EF4-FFF2-40B4-BE49-F238E27FC236}">
                <a16:creationId xmlns:a16="http://schemas.microsoft.com/office/drawing/2014/main" id="{87A9D392-B90B-9B72-0E46-4E766FF6846B}"/>
              </a:ext>
            </a:extLst>
          </p:cNvPr>
          <p:cNvSpPr txBox="1"/>
          <p:nvPr/>
        </p:nvSpPr>
        <p:spPr>
          <a:xfrm>
            <a:off x="10204959" y="2811698"/>
            <a:ext cx="1279517" cy="261610"/>
          </a:xfrm>
          <a:prstGeom prst="rect">
            <a:avLst/>
          </a:prstGeom>
          <a:noFill/>
        </p:spPr>
        <p:txBody>
          <a:bodyPr wrap="none" rtlCol="0">
            <a:spAutoFit/>
          </a:bodyPr>
          <a:lstStyle/>
          <a:p>
            <a:r>
              <a:rPr kumimoji="1" lang="en-US" altLang="ja-JP" sz="1100" dirty="0"/>
              <a:t>More than 10 min</a:t>
            </a:r>
            <a:endParaRPr kumimoji="1" lang="ja-JP" altLang="en-US" sz="1100" dirty="0"/>
          </a:p>
        </p:txBody>
      </p:sp>
      <p:sp>
        <p:nvSpPr>
          <p:cNvPr id="1149" name="左中かっこ 1148">
            <a:extLst>
              <a:ext uri="{FF2B5EF4-FFF2-40B4-BE49-F238E27FC236}">
                <a16:creationId xmlns:a16="http://schemas.microsoft.com/office/drawing/2014/main" id="{F7999B40-5381-16C3-1B18-546C33F61EF7}"/>
              </a:ext>
            </a:extLst>
          </p:cNvPr>
          <p:cNvSpPr/>
          <p:nvPr/>
        </p:nvSpPr>
        <p:spPr>
          <a:xfrm flipH="1">
            <a:off x="10505925" y="4112768"/>
            <a:ext cx="243383" cy="564267"/>
          </a:xfrm>
          <a:prstGeom prst="leftBrace">
            <a:avLst>
              <a:gd name="adj1" fmla="val 17726"/>
              <a:gd name="adj2" fmla="val 33795"/>
            </a:avLst>
          </a:prstGeom>
          <a:ln>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50" name="テキスト ボックス 1149">
            <a:extLst>
              <a:ext uri="{FF2B5EF4-FFF2-40B4-BE49-F238E27FC236}">
                <a16:creationId xmlns:a16="http://schemas.microsoft.com/office/drawing/2014/main" id="{28794CE6-9434-F183-2436-77BBA212F722}"/>
              </a:ext>
            </a:extLst>
          </p:cNvPr>
          <p:cNvSpPr txBox="1"/>
          <p:nvPr/>
        </p:nvSpPr>
        <p:spPr>
          <a:xfrm>
            <a:off x="10676046" y="4064852"/>
            <a:ext cx="1138453" cy="430887"/>
          </a:xfrm>
          <a:prstGeom prst="rect">
            <a:avLst/>
          </a:prstGeom>
          <a:noFill/>
        </p:spPr>
        <p:txBody>
          <a:bodyPr wrap="square" rtlCol="0">
            <a:spAutoFit/>
          </a:bodyPr>
          <a:lstStyle/>
          <a:p>
            <a:r>
              <a:rPr kumimoji="1" lang="en-US" altLang="ja-JP" sz="1100" dirty="0"/>
              <a:t>Changing rate</a:t>
            </a:r>
          </a:p>
          <a:p>
            <a:r>
              <a:rPr kumimoji="1" lang="en-US" altLang="ja-JP" sz="1100" dirty="0"/>
              <a:t>More than 20%</a:t>
            </a:r>
            <a:endParaRPr kumimoji="1" lang="ja-JP" altLang="en-US" sz="1100" dirty="0"/>
          </a:p>
        </p:txBody>
      </p:sp>
      <p:grpSp>
        <p:nvGrpSpPr>
          <p:cNvPr id="1151" name="グループ化 1150">
            <a:extLst>
              <a:ext uri="{FF2B5EF4-FFF2-40B4-BE49-F238E27FC236}">
                <a16:creationId xmlns:a16="http://schemas.microsoft.com/office/drawing/2014/main" id="{7191FE0F-E144-6783-0589-F29889F56EC4}"/>
              </a:ext>
            </a:extLst>
          </p:cNvPr>
          <p:cNvGrpSpPr/>
          <p:nvPr/>
        </p:nvGrpSpPr>
        <p:grpSpPr>
          <a:xfrm flipH="1" flipV="1">
            <a:off x="11241677" y="4480651"/>
            <a:ext cx="184013" cy="201109"/>
            <a:chOff x="11169638" y="4550283"/>
            <a:chExt cx="184013" cy="201109"/>
          </a:xfrm>
        </p:grpSpPr>
        <p:cxnSp>
          <p:nvCxnSpPr>
            <p:cNvPr id="1152" name="直線コネクタ 1151">
              <a:extLst>
                <a:ext uri="{FF2B5EF4-FFF2-40B4-BE49-F238E27FC236}">
                  <a16:creationId xmlns:a16="http://schemas.microsoft.com/office/drawing/2014/main" id="{3289A037-E254-43D6-06F1-2E46E54AFF44}"/>
                </a:ext>
              </a:extLst>
            </p:cNvPr>
            <p:cNvCxnSpPr>
              <a:cxnSpLocks/>
            </p:cNvCxnSpPr>
            <p:nvPr/>
          </p:nvCxnSpPr>
          <p:spPr>
            <a:xfrm>
              <a:off x="11169638" y="4550283"/>
              <a:ext cx="96692" cy="20110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3" name="直線コネクタ 1152">
              <a:extLst>
                <a:ext uri="{FF2B5EF4-FFF2-40B4-BE49-F238E27FC236}">
                  <a16:creationId xmlns:a16="http://schemas.microsoft.com/office/drawing/2014/main" id="{B2E2B386-0D9A-F42E-F1B1-5510ACCD9AA1}"/>
                </a:ext>
              </a:extLst>
            </p:cNvPr>
            <p:cNvCxnSpPr>
              <a:cxnSpLocks/>
            </p:cNvCxnSpPr>
            <p:nvPr/>
          </p:nvCxnSpPr>
          <p:spPr>
            <a:xfrm flipH="1">
              <a:off x="11266330" y="4562721"/>
              <a:ext cx="87321" cy="164661"/>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 name="吹き出し: 四角形 10">
            <a:extLst>
              <a:ext uri="{FF2B5EF4-FFF2-40B4-BE49-F238E27FC236}">
                <a16:creationId xmlns:a16="http://schemas.microsoft.com/office/drawing/2014/main" id="{BBEC1740-268F-28E0-519D-39FFE628D144}"/>
              </a:ext>
            </a:extLst>
          </p:cNvPr>
          <p:cNvSpPr/>
          <p:nvPr/>
        </p:nvSpPr>
        <p:spPr>
          <a:xfrm>
            <a:off x="9303658" y="1060949"/>
            <a:ext cx="2704124" cy="4098138"/>
          </a:xfrm>
          <a:prstGeom prst="wedgeRectCallout">
            <a:avLst>
              <a:gd name="adj1" fmla="val -137744"/>
              <a:gd name="adj2" fmla="val 1452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楕円 11">
            <a:extLst>
              <a:ext uri="{FF2B5EF4-FFF2-40B4-BE49-F238E27FC236}">
                <a16:creationId xmlns:a16="http://schemas.microsoft.com/office/drawing/2014/main" id="{0FB21D89-C7DF-C7E3-FA4F-03C400A156D8}"/>
              </a:ext>
            </a:extLst>
          </p:cNvPr>
          <p:cNvSpPr/>
          <p:nvPr/>
        </p:nvSpPr>
        <p:spPr>
          <a:xfrm>
            <a:off x="6611257" y="3508046"/>
            <a:ext cx="580572" cy="580572"/>
          </a:xfrm>
          <a:prstGeom prst="ellipse">
            <a:avLst/>
          </a:prstGeom>
          <a:noFill/>
          <a:ln w="76200"/>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solidFill>
                <a:schemeClr val="tx1"/>
              </a:solidFill>
            </a:endParaRPr>
          </a:p>
        </p:txBody>
      </p:sp>
      <p:cxnSp>
        <p:nvCxnSpPr>
          <p:cNvPr id="17" name="直線矢印コネクタ 16">
            <a:extLst>
              <a:ext uri="{FF2B5EF4-FFF2-40B4-BE49-F238E27FC236}">
                <a16:creationId xmlns:a16="http://schemas.microsoft.com/office/drawing/2014/main" id="{6EFD6853-B6C4-C212-F7FE-34D7819EAAE3}"/>
              </a:ext>
            </a:extLst>
          </p:cNvPr>
          <p:cNvCxnSpPr>
            <a:cxnSpLocks/>
            <a:stCxn id="1071" idx="2"/>
          </p:cNvCxnSpPr>
          <p:nvPr/>
        </p:nvCxnSpPr>
        <p:spPr>
          <a:xfrm flipH="1">
            <a:off x="10517406" y="1430281"/>
            <a:ext cx="231902" cy="698636"/>
          </a:xfrm>
          <a:prstGeom prst="straightConnector1">
            <a:avLst/>
          </a:prstGeom>
          <a:ln>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C50E89E-D027-7EFD-9F3F-1C61F953D4DA}"/>
              </a:ext>
            </a:extLst>
          </p:cNvPr>
          <p:cNvCxnSpPr>
            <a:cxnSpLocks/>
            <a:stCxn id="1071" idx="2"/>
          </p:cNvCxnSpPr>
          <p:nvPr/>
        </p:nvCxnSpPr>
        <p:spPr>
          <a:xfrm>
            <a:off x="10749308" y="1430281"/>
            <a:ext cx="172502" cy="692198"/>
          </a:xfrm>
          <a:prstGeom prst="straightConnector1">
            <a:avLst/>
          </a:prstGeom>
          <a:ln>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38467AEA-9D4E-F7B9-B3C8-322CC67CC86F}"/>
              </a:ext>
            </a:extLst>
          </p:cNvPr>
          <p:cNvSpPr txBox="1"/>
          <p:nvPr/>
        </p:nvSpPr>
        <p:spPr>
          <a:xfrm>
            <a:off x="9598886" y="1650658"/>
            <a:ext cx="338554" cy="369332"/>
          </a:xfrm>
          <a:prstGeom prst="rect">
            <a:avLst/>
          </a:prstGeom>
          <a:noFill/>
        </p:spPr>
        <p:txBody>
          <a:bodyPr wrap="none" rtlCol="0">
            <a:spAutoFit/>
          </a:bodyPr>
          <a:lstStyle/>
          <a:p>
            <a:r>
              <a:rPr kumimoji="1" lang="en-US" altLang="ja-JP" dirty="0"/>
              <a:t>Y</a:t>
            </a:r>
          </a:p>
        </p:txBody>
      </p:sp>
      <p:cxnSp>
        <p:nvCxnSpPr>
          <p:cNvPr id="23" name="直線矢印コネクタ 22">
            <a:extLst>
              <a:ext uri="{FF2B5EF4-FFF2-40B4-BE49-F238E27FC236}">
                <a16:creationId xmlns:a16="http://schemas.microsoft.com/office/drawing/2014/main" id="{47CE5B38-941A-943F-86B0-48621D0E8A5E}"/>
              </a:ext>
            </a:extLst>
          </p:cNvPr>
          <p:cNvCxnSpPr>
            <a:cxnSpLocks/>
            <a:stCxn id="1071" idx="2"/>
          </p:cNvCxnSpPr>
          <p:nvPr/>
        </p:nvCxnSpPr>
        <p:spPr>
          <a:xfrm flipH="1">
            <a:off x="10174523" y="1430281"/>
            <a:ext cx="574785" cy="691816"/>
          </a:xfrm>
          <a:prstGeom prst="straightConnector1">
            <a:avLst/>
          </a:prstGeom>
          <a:ln>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4" name="直線矢印コネクタ 1153">
            <a:extLst>
              <a:ext uri="{FF2B5EF4-FFF2-40B4-BE49-F238E27FC236}">
                <a16:creationId xmlns:a16="http://schemas.microsoft.com/office/drawing/2014/main" id="{A49C4197-D83A-C95D-7B24-F92B8EB9F0F5}"/>
              </a:ext>
            </a:extLst>
          </p:cNvPr>
          <p:cNvCxnSpPr>
            <a:cxnSpLocks/>
            <a:stCxn id="1071" idx="2"/>
          </p:cNvCxnSpPr>
          <p:nvPr/>
        </p:nvCxnSpPr>
        <p:spPr>
          <a:xfrm>
            <a:off x="10749308" y="1430281"/>
            <a:ext cx="514474" cy="673060"/>
          </a:xfrm>
          <a:prstGeom prst="straightConnector1">
            <a:avLst/>
          </a:prstGeom>
          <a:ln>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57" name="テキスト ボックス 1156">
            <a:extLst>
              <a:ext uri="{FF2B5EF4-FFF2-40B4-BE49-F238E27FC236}">
                <a16:creationId xmlns:a16="http://schemas.microsoft.com/office/drawing/2014/main" id="{C7A5B22C-9A50-B222-5536-484253F6361D}"/>
              </a:ext>
            </a:extLst>
          </p:cNvPr>
          <p:cNvSpPr txBox="1"/>
          <p:nvPr/>
        </p:nvSpPr>
        <p:spPr>
          <a:xfrm>
            <a:off x="9594571" y="2961660"/>
            <a:ext cx="338554" cy="369332"/>
          </a:xfrm>
          <a:prstGeom prst="rect">
            <a:avLst/>
          </a:prstGeom>
          <a:noFill/>
        </p:spPr>
        <p:txBody>
          <a:bodyPr wrap="none" rtlCol="0">
            <a:spAutoFit/>
          </a:bodyPr>
          <a:lstStyle/>
          <a:p>
            <a:r>
              <a:rPr kumimoji="1" lang="en-US" altLang="ja-JP" dirty="0"/>
              <a:t>Y</a:t>
            </a:r>
          </a:p>
        </p:txBody>
      </p:sp>
      <p:sp>
        <p:nvSpPr>
          <p:cNvPr id="1158" name="テキスト ボックス 1157">
            <a:extLst>
              <a:ext uri="{FF2B5EF4-FFF2-40B4-BE49-F238E27FC236}">
                <a16:creationId xmlns:a16="http://schemas.microsoft.com/office/drawing/2014/main" id="{0A442CF6-A287-C389-21EB-4D0AF96947FF}"/>
              </a:ext>
            </a:extLst>
          </p:cNvPr>
          <p:cNvSpPr txBox="1"/>
          <p:nvPr/>
        </p:nvSpPr>
        <p:spPr>
          <a:xfrm>
            <a:off x="9589571" y="4265739"/>
            <a:ext cx="338554" cy="369332"/>
          </a:xfrm>
          <a:prstGeom prst="rect">
            <a:avLst/>
          </a:prstGeom>
          <a:noFill/>
        </p:spPr>
        <p:txBody>
          <a:bodyPr wrap="none" rtlCol="0">
            <a:spAutoFit/>
          </a:bodyPr>
          <a:lstStyle/>
          <a:p>
            <a:r>
              <a:rPr kumimoji="1" lang="en-US" altLang="ja-JP" dirty="0"/>
              <a:t>Y</a:t>
            </a:r>
          </a:p>
        </p:txBody>
      </p:sp>
    </p:spTree>
    <p:extLst>
      <p:ext uri="{BB962C8B-B14F-4D97-AF65-F5344CB8AC3E}">
        <p14:creationId xmlns:p14="http://schemas.microsoft.com/office/powerpoint/2010/main" val="3209643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a:extLst>
              <a:ext uri="{FF2B5EF4-FFF2-40B4-BE49-F238E27FC236}">
                <a16:creationId xmlns:a16="http://schemas.microsoft.com/office/drawing/2014/main" id="{AE9617CF-5543-24BD-5B9D-1BF9498F705D}"/>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C92A8C16-1BBD-7384-1E6D-FB5F3E21D5AA}"/>
              </a:ext>
            </a:extLst>
          </p:cNvPr>
          <p:cNvSpPr>
            <a:spLocks noGrp="1"/>
          </p:cNvSpPr>
          <p:nvPr>
            <p:ph type="title"/>
          </p:nvPr>
        </p:nvSpPr>
        <p:spPr>
          <a:xfrm>
            <a:off x="517055" y="220172"/>
            <a:ext cx="11400125" cy="518094"/>
          </a:xfrm>
        </p:spPr>
        <p:txBody>
          <a:bodyPr>
            <a:normAutofit/>
          </a:bodyPr>
          <a:lstStyle/>
          <a:p>
            <a:r>
              <a:rPr lang="en-US" altLang="ja-JP" dirty="0"/>
              <a:t>Overview of the water quality prediction model</a:t>
            </a:r>
            <a:endParaRPr kumimoji="1" lang="ja-JP" altLang="en-US" dirty="0"/>
          </a:p>
        </p:txBody>
      </p:sp>
      <p:sp>
        <p:nvSpPr>
          <p:cNvPr id="3" name="スライド番号プレースホルダー 2">
            <a:extLst>
              <a:ext uri="{FF2B5EF4-FFF2-40B4-BE49-F238E27FC236}">
                <a16:creationId xmlns:a16="http://schemas.microsoft.com/office/drawing/2014/main" id="{F46C80BF-0E93-4F08-138D-1506BD6BB205}"/>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5" name="テキスト ボックス 4">
            <a:extLst>
              <a:ext uri="{FF2B5EF4-FFF2-40B4-BE49-F238E27FC236}">
                <a16:creationId xmlns:a16="http://schemas.microsoft.com/office/drawing/2014/main" id="{57C5CFB2-9F10-9EEA-B1F5-4DB80EF7DF81}"/>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RO Permeate Water Quality Prediction</a:t>
            </a:r>
          </a:p>
        </p:txBody>
      </p:sp>
      <p:grpSp>
        <p:nvGrpSpPr>
          <p:cNvPr id="37" name="グループ化 36">
            <a:extLst>
              <a:ext uri="{FF2B5EF4-FFF2-40B4-BE49-F238E27FC236}">
                <a16:creationId xmlns:a16="http://schemas.microsoft.com/office/drawing/2014/main" id="{9BCB41DF-7CC4-28B1-F981-3DAAE7FC303B}"/>
              </a:ext>
            </a:extLst>
          </p:cNvPr>
          <p:cNvGrpSpPr/>
          <p:nvPr/>
        </p:nvGrpSpPr>
        <p:grpSpPr>
          <a:xfrm>
            <a:off x="1066801" y="2594949"/>
            <a:ext cx="10058398" cy="3798594"/>
            <a:chOff x="517055" y="3018795"/>
            <a:chExt cx="10445864" cy="3702680"/>
          </a:xfrm>
        </p:grpSpPr>
        <p:grpSp>
          <p:nvGrpSpPr>
            <p:cNvPr id="7" name="グループ化 6">
              <a:extLst>
                <a:ext uri="{FF2B5EF4-FFF2-40B4-BE49-F238E27FC236}">
                  <a16:creationId xmlns:a16="http://schemas.microsoft.com/office/drawing/2014/main" id="{C0ACDE70-1715-932A-419E-4C9EA241D0DE}"/>
                </a:ext>
              </a:extLst>
            </p:cNvPr>
            <p:cNvGrpSpPr/>
            <p:nvPr/>
          </p:nvGrpSpPr>
          <p:grpSpPr>
            <a:xfrm>
              <a:off x="517055" y="3018795"/>
              <a:ext cx="10445864" cy="3702680"/>
              <a:chOff x="35515" y="3454546"/>
              <a:chExt cx="11034949" cy="3911489"/>
            </a:xfrm>
          </p:grpSpPr>
          <p:grpSp>
            <p:nvGrpSpPr>
              <p:cNvPr id="8" name="グループ化 7">
                <a:extLst>
                  <a:ext uri="{FF2B5EF4-FFF2-40B4-BE49-F238E27FC236}">
                    <a16:creationId xmlns:a16="http://schemas.microsoft.com/office/drawing/2014/main" id="{F3212B89-7E93-0D33-C9EB-F97433A0F0F6}"/>
                  </a:ext>
                </a:extLst>
              </p:cNvPr>
              <p:cNvGrpSpPr/>
              <p:nvPr/>
            </p:nvGrpSpPr>
            <p:grpSpPr>
              <a:xfrm>
                <a:off x="35515" y="3465371"/>
                <a:ext cx="10290063" cy="3900664"/>
                <a:chOff x="517055" y="2768650"/>
                <a:chExt cx="10290063" cy="3900664"/>
              </a:xfrm>
            </p:grpSpPr>
            <p:grpSp>
              <p:nvGrpSpPr>
                <p:cNvPr id="24" name="グループ化 23">
                  <a:extLst>
                    <a:ext uri="{FF2B5EF4-FFF2-40B4-BE49-F238E27FC236}">
                      <a16:creationId xmlns:a16="http://schemas.microsoft.com/office/drawing/2014/main" id="{3D0C5B1B-5951-959E-05D8-D1985F2D2229}"/>
                    </a:ext>
                  </a:extLst>
                </p:cNvPr>
                <p:cNvGrpSpPr/>
                <p:nvPr/>
              </p:nvGrpSpPr>
              <p:grpSpPr>
                <a:xfrm>
                  <a:off x="517055" y="2768650"/>
                  <a:ext cx="10290063" cy="3900664"/>
                  <a:chOff x="1672346" y="3581401"/>
                  <a:chExt cx="8451479" cy="3203710"/>
                </a:xfrm>
              </p:grpSpPr>
              <p:grpSp>
                <p:nvGrpSpPr>
                  <p:cNvPr id="26" name="グループ化 25">
                    <a:extLst>
                      <a:ext uri="{FF2B5EF4-FFF2-40B4-BE49-F238E27FC236}">
                        <a16:creationId xmlns:a16="http://schemas.microsoft.com/office/drawing/2014/main" id="{8E466255-8FD4-E226-3E9F-7A109180B78D}"/>
                      </a:ext>
                    </a:extLst>
                  </p:cNvPr>
                  <p:cNvGrpSpPr/>
                  <p:nvPr/>
                </p:nvGrpSpPr>
                <p:grpSpPr>
                  <a:xfrm>
                    <a:off x="1672346" y="3581401"/>
                    <a:ext cx="8451479" cy="3203710"/>
                    <a:chOff x="1178861" y="3591533"/>
                    <a:chExt cx="8451479" cy="3203710"/>
                  </a:xfrm>
                </p:grpSpPr>
                <p:pic>
                  <p:nvPicPr>
                    <p:cNvPr id="29" name="図 28">
                      <a:extLst>
                        <a:ext uri="{FF2B5EF4-FFF2-40B4-BE49-F238E27FC236}">
                          <a16:creationId xmlns:a16="http://schemas.microsoft.com/office/drawing/2014/main" id="{54FD5A69-49BA-7978-CEE1-EF6E9959FB3C}"/>
                        </a:ext>
                      </a:extLst>
                    </p:cNvPr>
                    <p:cNvPicPr/>
                    <p:nvPr/>
                  </p:nvPicPr>
                  <p:blipFill rotWithShape="1">
                    <a:blip r:embed="rId2">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30" name="フローチャート: 処理 29">
                      <a:extLst>
                        <a:ext uri="{FF2B5EF4-FFF2-40B4-BE49-F238E27FC236}">
                          <a16:creationId xmlns:a16="http://schemas.microsoft.com/office/drawing/2014/main" id="{BC483108-8D45-3D1A-8975-20038A2EDE63}"/>
                        </a:ext>
                      </a:extLst>
                    </p:cNvPr>
                    <p:cNvSpPr/>
                    <p:nvPr/>
                  </p:nvSpPr>
                  <p:spPr>
                    <a:xfrm>
                      <a:off x="1178861" y="3836186"/>
                      <a:ext cx="1009642"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27" name="図 26">
                    <a:extLst>
                      <a:ext uri="{FF2B5EF4-FFF2-40B4-BE49-F238E27FC236}">
                        <a16:creationId xmlns:a16="http://schemas.microsoft.com/office/drawing/2014/main" id="{756FCD58-1EA1-0B82-AECA-CB0C32AD1F13}"/>
                      </a:ext>
                    </a:extLst>
                  </p:cNvPr>
                  <p:cNvPicPr/>
                  <p:nvPr/>
                </p:nvPicPr>
                <p:blipFill rotWithShape="1">
                  <a:blip r:embed="rId2">
                    <a:extLst>
                      <a:ext uri="{28A0092B-C50C-407E-A947-70E740481C1C}">
                        <a14:useLocalDpi xmlns:a14="http://schemas.microsoft.com/office/drawing/2010/main" val="0"/>
                      </a:ext>
                    </a:extLst>
                  </a:blip>
                  <a:srcRect l="2540" t="51081" r="91399" b="31098"/>
                  <a:stretch/>
                </p:blipFill>
                <p:spPr bwMode="auto">
                  <a:xfrm>
                    <a:off x="3302322" y="4856245"/>
                    <a:ext cx="566623" cy="570937"/>
                  </a:xfrm>
                  <a:prstGeom prst="rect">
                    <a:avLst/>
                  </a:prstGeom>
                  <a:noFill/>
                  <a:ln>
                    <a:noFill/>
                  </a:ln>
                </p:spPr>
              </p:pic>
              <p:sp>
                <p:nvSpPr>
                  <p:cNvPr id="28" name="フローチャート: 処理 27">
                    <a:extLst>
                      <a:ext uri="{FF2B5EF4-FFF2-40B4-BE49-F238E27FC236}">
                        <a16:creationId xmlns:a16="http://schemas.microsoft.com/office/drawing/2014/main" id="{737D264E-1528-92C2-49C6-7A762A9375D9}"/>
                      </a:ext>
                    </a:extLst>
                  </p:cNvPr>
                  <p:cNvSpPr/>
                  <p:nvPr/>
                </p:nvSpPr>
                <p:spPr>
                  <a:xfrm>
                    <a:off x="2505335" y="5296541"/>
                    <a:ext cx="145414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25" name="フローチャート: 処理 24">
                  <a:extLst>
                    <a:ext uri="{FF2B5EF4-FFF2-40B4-BE49-F238E27FC236}">
                      <a16:creationId xmlns:a16="http://schemas.microsoft.com/office/drawing/2014/main" id="{A60C2447-B3D6-AD75-B179-5EC1750FD717}"/>
                    </a:ext>
                  </a:extLst>
                </p:cNvPr>
                <p:cNvSpPr/>
                <p:nvPr/>
              </p:nvSpPr>
              <p:spPr>
                <a:xfrm>
                  <a:off x="824836" y="4797731"/>
                  <a:ext cx="689889" cy="81214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9" name="フローチャート: 処理 8">
                <a:extLst>
                  <a:ext uri="{FF2B5EF4-FFF2-40B4-BE49-F238E27FC236}">
                    <a16:creationId xmlns:a16="http://schemas.microsoft.com/office/drawing/2014/main" id="{1AE6291D-C039-E0F2-3C92-6898626ECAFC}"/>
                  </a:ext>
                </a:extLst>
              </p:cNvPr>
              <p:cNvSpPr/>
              <p:nvPr/>
            </p:nvSpPr>
            <p:spPr>
              <a:xfrm>
                <a:off x="405200" y="3454546"/>
                <a:ext cx="10665264" cy="391148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正方形/長方形 9">
                <a:extLst>
                  <a:ext uri="{FF2B5EF4-FFF2-40B4-BE49-F238E27FC236}">
                    <a16:creationId xmlns:a16="http://schemas.microsoft.com/office/drawing/2014/main" id="{C5548561-7F48-DD68-B973-7781A6B58F21}"/>
                  </a:ext>
                </a:extLst>
              </p:cNvPr>
              <p:cNvSpPr/>
              <p:nvPr/>
            </p:nvSpPr>
            <p:spPr>
              <a:xfrm>
                <a:off x="405200" y="3462765"/>
                <a:ext cx="1652042" cy="402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RO system</a:t>
                </a:r>
                <a:endParaRPr kumimoji="1" lang="ja-JP" altLang="en-US" dirty="0">
                  <a:solidFill>
                    <a:schemeClr val="bg1"/>
                  </a:solidFill>
                </a:endParaRPr>
              </a:p>
            </p:txBody>
          </p:sp>
          <p:grpSp>
            <p:nvGrpSpPr>
              <p:cNvPr id="11" name="グループ化 10">
                <a:extLst>
                  <a:ext uri="{FF2B5EF4-FFF2-40B4-BE49-F238E27FC236}">
                    <a16:creationId xmlns:a16="http://schemas.microsoft.com/office/drawing/2014/main" id="{7C0BEFD2-1090-491F-B96A-AF9AF9955EA4}"/>
                  </a:ext>
                </a:extLst>
              </p:cNvPr>
              <p:cNvGrpSpPr/>
              <p:nvPr/>
            </p:nvGrpSpPr>
            <p:grpSpPr>
              <a:xfrm>
                <a:off x="8930035" y="5441079"/>
                <a:ext cx="1908108" cy="674203"/>
                <a:chOff x="9178873" y="5267578"/>
                <a:chExt cx="1908108" cy="674203"/>
              </a:xfrm>
            </p:grpSpPr>
            <p:sp>
              <p:nvSpPr>
                <p:cNvPr id="20" name="テキスト ボックス 19">
                  <a:extLst>
                    <a:ext uri="{FF2B5EF4-FFF2-40B4-BE49-F238E27FC236}">
                      <a16:creationId xmlns:a16="http://schemas.microsoft.com/office/drawing/2014/main" id="{CBB93D76-C8BF-F8FD-D25A-33FED22F8407}"/>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21" name="フローチャート: 和接合 20">
                  <a:extLst>
                    <a:ext uri="{FF2B5EF4-FFF2-40B4-BE49-F238E27FC236}">
                      <a16:creationId xmlns:a16="http://schemas.microsoft.com/office/drawing/2014/main" id="{816860BD-7B21-4B11-A72F-B820ABBC8969}"/>
                    </a:ext>
                  </a:extLst>
                </p:cNvPr>
                <p:cNvSpPr/>
                <p:nvPr/>
              </p:nvSpPr>
              <p:spPr>
                <a:xfrm>
                  <a:off x="9178873" y="531989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674FF237-5586-67FC-B935-FA3B5E16D6CF}"/>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23" name="テキスト ボックス 22">
                  <a:extLst>
                    <a:ext uri="{FF2B5EF4-FFF2-40B4-BE49-F238E27FC236}">
                      <a16:creationId xmlns:a16="http://schemas.microsoft.com/office/drawing/2014/main" id="{48DC655C-D48E-331B-A897-49C47BD8633E}"/>
                    </a:ext>
                  </a:extLst>
                </p:cNvPr>
                <p:cNvSpPr txBox="1"/>
                <p:nvPr/>
              </p:nvSpPr>
              <p:spPr>
                <a:xfrm>
                  <a:off x="9448930" y="5603227"/>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12" name="正方形/長方形 11">
                <a:extLst>
                  <a:ext uri="{FF2B5EF4-FFF2-40B4-BE49-F238E27FC236}">
                    <a16:creationId xmlns:a16="http://schemas.microsoft.com/office/drawing/2014/main" id="{639F6A37-C63E-737D-C367-6C5D84CE7EF4}"/>
                  </a:ext>
                </a:extLst>
              </p:cNvPr>
              <p:cNvSpPr/>
              <p:nvPr/>
            </p:nvSpPr>
            <p:spPr>
              <a:xfrm>
                <a:off x="5788308" y="4022427"/>
                <a:ext cx="1579807"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正方形/長方形 12">
                <a:extLst>
                  <a:ext uri="{FF2B5EF4-FFF2-40B4-BE49-F238E27FC236}">
                    <a16:creationId xmlns:a16="http://schemas.microsoft.com/office/drawing/2014/main" id="{EA4D341A-3C69-086B-45EE-FA31F00DBBA1}"/>
                  </a:ext>
                </a:extLst>
              </p:cNvPr>
              <p:cNvSpPr/>
              <p:nvPr/>
            </p:nvSpPr>
            <p:spPr>
              <a:xfrm>
                <a:off x="6417268" y="4997388"/>
                <a:ext cx="1584000"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正方形/長方形 13">
                <a:extLst>
                  <a:ext uri="{FF2B5EF4-FFF2-40B4-BE49-F238E27FC236}">
                    <a16:creationId xmlns:a16="http://schemas.microsoft.com/office/drawing/2014/main" id="{0E5A04FA-C211-F97F-7ADF-0D93D028C022}"/>
                  </a:ext>
                </a:extLst>
              </p:cNvPr>
              <p:cNvSpPr/>
              <p:nvPr/>
            </p:nvSpPr>
            <p:spPr>
              <a:xfrm>
                <a:off x="7080036" y="5954599"/>
                <a:ext cx="1584000"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正方形/長方形 14">
                <a:extLst>
                  <a:ext uri="{FF2B5EF4-FFF2-40B4-BE49-F238E27FC236}">
                    <a16:creationId xmlns:a16="http://schemas.microsoft.com/office/drawing/2014/main" id="{B6A1D3B0-5198-C501-B8AF-8A203BF18966}"/>
                  </a:ext>
                </a:extLst>
              </p:cNvPr>
              <p:cNvSpPr/>
              <p:nvPr/>
            </p:nvSpPr>
            <p:spPr>
              <a:xfrm>
                <a:off x="7842330" y="4014724"/>
                <a:ext cx="1800000" cy="17417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764D6F4-E6CE-644E-ED92-3072489CA1A7}"/>
                  </a:ext>
                </a:extLst>
              </p:cNvPr>
              <p:cNvSpPr txBox="1"/>
              <p:nvPr/>
            </p:nvSpPr>
            <p:spPr>
              <a:xfrm>
                <a:off x="4919291" y="3919599"/>
                <a:ext cx="830798" cy="29414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kumimoji="1" lang="en-US" altLang="ja-JP" sz="1050" dirty="0"/>
                  <a:t>Target</a:t>
                </a:r>
                <a:r>
                  <a:rPr kumimoji="1" lang="ja-JP" altLang="en-US" sz="1050" dirty="0"/>
                  <a:t>①</a:t>
                </a:r>
              </a:p>
            </p:txBody>
          </p:sp>
          <p:sp>
            <p:nvSpPr>
              <p:cNvPr id="17" name="テキスト ボックス 16">
                <a:extLst>
                  <a:ext uri="{FF2B5EF4-FFF2-40B4-BE49-F238E27FC236}">
                    <a16:creationId xmlns:a16="http://schemas.microsoft.com/office/drawing/2014/main" id="{98998A36-B511-B980-8255-4664DD8C35D4}"/>
                  </a:ext>
                </a:extLst>
              </p:cNvPr>
              <p:cNvSpPr txBox="1"/>
              <p:nvPr/>
            </p:nvSpPr>
            <p:spPr>
              <a:xfrm>
                <a:off x="5557000" y="4894560"/>
                <a:ext cx="830797" cy="29414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kumimoji="1" lang="en-US" altLang="ja-JP" sz="1050" dirty="0"/>
                  <a:t>Target</a:t>
                </a:r>
                <a:r>
                  <a:rPr kumimoji="1" lang="ja-JP" altLang="en-US" sz="1050" dirty="0"/>
                  <a:t>②</a:t>
                </a:r>
              </a:p>
            </p:txBody>
          </p:sp>
          <p:sp>
            <p:nvSpPr>
              <p:cNvPr id="18" name="テキスト ボックス 17">
                <a:extLst>
                  <a:ext uri="{FF2B5EF4-FFF2-40B4-BE49-F238E27FC236}">
                    <a16:creationId xmlns:a16="http://schemas.microsoft.com/office/drawing/2014/main" id="{82A10680-1178-47A5-A3C7-25BC28B77835}"/>
                  </a:ext>
                </a:extLst>
              </p:cNvPr>
              <p:cNvSpPr txBox="1"/>
              <p:nvPr/>
            </p:nvSpPr>
            <p:spPr>
              <a:xfrm>
                <a:off x="6220577" y="5849891"/>
                <a:ext cx="830797" cy="29414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kumimoji="1" lang="en-US" altLang="ja-JP" sz="1050" dirty="0"/>
                  <a:t>Target</a:t>
                </a:r>
                <a:r>
                  <a:rPr kumimoji="1" lang="ja-JP" altLang="en-US" sz="1050" dirty="0"/>
                  <a:t>③</a:t>
                </a:r>
              </a:p>
            </p:txBody>
          </p:sp>
          <p:sp>
            <p:nvSpPr>
              <p:cNvPr id="19" name="テキスト ボックス 18">
                <a:extLst>
                  <a:ext uri="{FF2B5EF4-FFF2-40B4-BE49-F238E27FC236}">
                    <a16:creationId xmlns:a16="http://schemas.microsoft.com/office/drawing/2014/main" id="{FA03B2A0-0B78-5F5F-4A99-636325402F71}"/>
                  </a:ext>
                </a:extLst>
              </p:cNvPr>
              <p:cNvSpPr txBox="1"/>
              <p:nvPr/>
            </p:nvSpPr>
            <p:spPr>
              <a:xfrm>
                <a:off x="7851885" y="3692884"/>
                <a:ext cx="824033" cy="294143"/>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r>
                  <a:rPr kumimoji="1" lang="en-US" altLang="ja-JP" sz="1050" dirty="0"/>
                  <a:t>Target</a:t>
                </a:r>
                <a:r>
                  <a:rPr kumimoji="1" lang="ja-JP" altLang="en-US" sz="1050" dirty="0"/>
                  <a:t>④</a:t>
                </a:r>
              </a:p>
            </p:txBody>
          </p:sp>
        </p:grpSp>
        <p:sp>
          <p:nvSpPr>
            <p:cNvPr id="31" name="テキスト ボックス 30">
              <a:extLst>
                <a:ext uri="{FF2B5EF4-FFF2-40B4-BE49-F238E27FC236}">
                  <a16:creationId xmlns:a16="http://schemas.microsoft.com/office/drawing/2014/main" id="{DA276AC4-797F-51F1-7964-95CC19A02061}"/>
                </a:ext>
              </a:extLst>
            </p:cNvPr>
            <p:cNvSpPr txBox="1"/>
            <p:nvPr/>
          </p:nvSpPr>
          <p:spPr>
            <a:xfrm>
              <a:off x="923256" y="6010107"/>
              <a:ext cx="3692736" cy="5742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altLang="ja-JP" sz="1400" b="0" dirty="0"/>
                <a:t>RO Permeate Water Quality Prediction targets are </a:t>
              </a:r>
              <a:r>
                <a:rPr kumimoji="1" lang="en-US" altLang="ja-JP" sz="1400" dirty="0"/>
                <a:t>Target</a:t>
              </a:r>
              <a:r>
                <a:rPr kumimoji="1" lang="ja-JP" altLang="en-US" sz="1400" dirty="0"/>
                <a:t>①</a:t>
              </a:r>
              <a:r>
                <a:rPr kumimoji="1" lang="en-US" altLang="ja-JP" sz="1400" dirty="0"/>
                <a:t>~</a:t>
              </a:r>
              <a:r>
                <a:rPr kumimoji="1" lang="ja-JP" altLang="en-US" sz="1400" dirty="0"/>
                <a:t>④</a:t>
              </a:r>
            </a:p>
          </p:txBody>
        </p:sp>
      </p:grpSp>
      <p:sp>
        <p:nvSpPr>
          <p:cNvPr id="38" name="テキスト プレースホルダー 5">
            <a:extLst>
              <a:ext uri="{FF2B5EF4-FFF2-40B4-BE49-F238E27FC236}">
                <a16:creationId xmlns:a16="http://schemas.microsoft.com/office/drawing/2014/main" id="{C7B36315-D3EE-0467-C420-2FD3E3648FC4}"/>
              </a:ext>
            </a:extLst>
          </p:cNvPr>
          <p:cNvSpPr txBox="1">
            <a:spLocks/>
          </p:cNvSpPr>
          <p:nvPr/>
        </p:nvSpPr>
        <p:spPr>
          <a:xfrm>
            <a:off x="517054" y="802492"/>
            <a:ext cx="11312995" cy="453560"/>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900" lvl="1" indent="-342900">
              <a:buFont typeface="Wingdings" panose="05000000000000000000" pitchFamily="2" charset="2"/>
              <a:buChar char="n"/>
            </a:pPr>
            <a:r>
              <a:rPr lang="en-US" altLang="ja-JP" sz="2400" dirty="0"/>
              <a:t>Focused Period: July 1st, 2021 ~ July 27th, 2022</a:t>
            </a:r>
          </a:p>
          <a:p>
            <a:pPr marL="1004887" lvl="2" indent="-342900">
              <a:buFont typeface="Wingdings" panose="05000000000000000000" pitchFamily="2" charset="2"/>
              <a:buChar char="Ø"/>
            </a:pPr>
            <a:r>
              <a:rPr lang="en-US" altLang="ja-JP" sz="2000" dirty="0"/>
              <a:t>all variables are available and operational situation with RO membrane is stable.</a:t>
            </a:r>
          </a:p>
          <a:p>
            <a:pPr marL="342900" lvl="1" indent="-342900">
              <a:buFont typeface="Wingdings" panose="05000000000000000000" pitchFamily="2" charset="2"/>
              <a:buChar char="n"/>
            </a:pPr>
            <a:r>
              <a:rPr lang="en-US" altLang="ja-JP" sz="2400" dirty="0"/>
              <a:t>Target Variables: 1st to 3rd stage permeate conductivity and combined TOC</a:t>
            </a:r>
          </a:p>
          <a:p>
            <a:pPr marL="1004887" lvl="2" indent="-342900">
              <a:buFont typeface="Wingdings" panose="05000000000000000000" pitchFamily="2" charset="2"/>
              <a:buChar char="Ø"/>
            </a:pPr>
            <a:r>
              <a:rPr lang="en-US" altLang="ja-JP" sz="2000" dirty="0"/>
              <a:t>Treated water is required to satisfy the standard indicated permeate conductivity and TOC.</a:t>
            </a:r>
            <a:endParaRPr lang="en-US" altLang="ja-JP" sz="3200" dirty="0"/>
          </a:p>
        </p:txBody>
      </p:sp>
    </p:spTree>
    <p:extLst>
      <p:ext uri="{BB962C8B-B14F-4D97-AF65-F5344CB8AC3E}">
        <p14:creationId xmlns:p14="http://schemas.microsoft.com/office/powerpoint/2010/main" val="1214894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 が含まれている画像&#10;&#10;自動的に生成された説明">
            <a:extLst>
              <a:ext uri="{FF2B5EF4-FFF2-40B4-BE49-F238E27FC236}">
                <a16:creationId xmlns:a16="http://schemas.microsoft.com/office/drawing/2014/main" id="{17FDCE99-390D-73FC-87FC-1933C98BB114}"/>
              </a:ext>
            </a:extLst>
          </p:cNvPr>
          <p:cNvPicPr>
            <a:picLocks noChangeAspect="1"/>
          </p:cNvPicPr>
          <p:nvPr/>
        </p:nvPicPr>
        <p:blipFill rotWithShape="1">
          <a:blip r:embed="rId2">
            <a:extLst>
              <a:ext uri="{28A0092B-C50C-407E-A947-70E740481C1C}">
                <a14:useLocalDpi xmlns:a14="http://schemas.microsoft.com/office/drawing/2010/main" val="0"/>
              </a:ext>
            </a:extLst>
          </a:blip>
          <a:srcRect l="9068" t="9446" r="9119"/>
          <a:stretch/>
        </p:blipFill>
        <p:spPr>
          <a:xfrm>
            <a:off x="233916" y="1565534"/>
            <a:ext cx="11773865" cy="3258036"/>
          </a:xfrm>
          <a:prstGeom prst="rect">
            <a:avLst/>
          </a:prstGeom>
        </p:spPr>
      </p:pic>
      <p:sp>
        <p:nvSpPr>
          <p:cNvPr id="3" name="スライド番号プレースホルダー 2">
            <a:extLst>
              <a:ext uri="{FF2B5EF4-FFF2-40B4-BE49-F238E27FC236}">
                <a16:creationId xmlns:a16="http://schemas.microsoft.com/office/drawing/2014/main" id="{C2C27772-8A3D-CA76-55F1-E69CAF4298EA}"/>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graphicFrame>
        <p:nvGraphicFramePr>
          <p:cNvPr id="7" name="表 6">
            <a:extLst>
              <a:ext uri="{FF2B5EF4-FFF2-40B4-BE49-F238E27FC236}">
                <a16:creationId xmlns:a16="http://schemas.microsoft.com/office/drawing/2014/main" id="{F587BE0C-3150-0207-8CB5-69D42CEABF80}"/>
              </a:ext>
            </a:extLst>
          </p:cNvPr>
          <p:cNvGraphicFramePr>
            <a:graphicFrameLocks noGrp="1"/>
          </p:cNvGraphicFramePr>
          <p:nvPr/>
        </p:nvGraphicFramePr>
        <p:xfrm>
          <a:off x="3238883" y="5068143"/>
          <a:ext cx="5472000" cy="1066141"/>
        </p:xfrm>
        <a:graphic>
          <a:graphicData uri="http://schemas.openxmlformats.org/drawingml/2006/table">
            <a:tbl>
              <a:tblPr firstRow="1" firstCol="1" bandRow="1">
                <a:tableStyleId>{5C22544A-7EE6-4342-B048-85BDC9FD1C3A}</a:tableStyleId>
              </a:tblPr>
              <a:tblGrid>
                <a:gridCol w="2129567">
                  <a:extLst>
                    <a:ext uri="{9D8B030D-6E8A-4147-A177-3AD203B41FA5}">
                      <a16:colId xmlns:a16="http://schemas.microsoft.com/office/drawing/2014/main" val="966083028"/>
                    </a:ext>
                  </a:extLst>
                </a:gridCol>
                <a:gridCol w="3342433">
                  <a:extLst>
                    <a:ext uri="{9D8B030D-6E8A-4147-A177-3AD203B41FA5}">
                      <a16:colId xmlns:a16="http://schemas.microsoft.com/office/drawing/2014/main" val="1605405873"/>
                    </a:ext>
                  </a:extLst>
                </a:gridCol>
              </a:tblGrid>
              <a:tr h="533071">
                <a:tc>
                  <a:txBody>
                    <a:bodyPr/>
                    <a:lstStyle/>
                    <a:p>
                      <a:pPr marL="0" indent="0" algn="ctr">
                        <a:spcBef>
                          <a:spcPts val="600"/>
                        </a:spcBef>
                      </a:pPr>
                      <a:r>
                        <a:rPr lang="en-US" sz="1600" dirty="0">
                          <a:effectLst/>
                        </a:rPr>
                        <a:t>Index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Stage2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0341788"/>
                  </a:ext>
                </a:extLst>
              </a:tr>
              <a:tr h="266535">
                <a:tc>
                  <a:txBody>
                    <a:bodyPr/>
                    <a:lstStyle/>
                    <a:p>
                      <a:pPr marL="0" indent="0" algn="ctr">
                        <a:spcBef>
                          <a:spcPts val="600"/>
                        </a:spcBef>
                        <a:tabLst>
                          <a:tab pos="355600" algn="l"/>
                        </a:tabLst>
                      </a:pPr>
                      <a:r>
                        <a:rPr lang="en-US" sz="1600" dirty="0">
                          <a:effectLst/>
                        </a:rPr>
                        <a:t>RMSE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2.46* (</a:t>
                      </a:r>
                      <a:r>
                        <a:rPr lang="en-US" sz="1600" dirty="0" err="1">
                          <a:effectLst/>
                        </a:rPr>
                        <a:t>uS</a:t>
                      </a:r>
                      <a:r>
                        <a:rPr lang="en-US" sz="1600" dirty="0">
                          <a:effectLst/>
                        </a:rPr>
                        <a:t>/cm)</a:t>
                      </a:r>
                    </a:p>
                  </a:txBody>
                  <a:tcPr marL="68580" marR="68580" marT="0" marB="0" anchor="ctr"/>
                </a:tc>
                <a:extLst>
                  <a:ext uri="{0D108BD9-81ED-4DB2-BD59-A6C34878D82A}">
                    <a16:rowId xmlns:a16="http://schemas.microsoft.com/office/drawing/2014/main" val="1938164144"/>
                  </a:ext>
                </a:extLst>
              </a:tr>
              <a:tr h="266535">
                <a:tc>
                  <a:txBody>
                    <a:bodyPr/>
                    <a:lstStyle/>
                    <a:p>
                      <a:pPr marL="0" indent="0" algn="ctr">
                        <a:spcBef>
                          <a:spcPts val="600"/>
                        </a:spcBef>
                      </a:pPr>
                      <a:r>
                        <a:rPr lang="en-US" sz="1600" dirty="0">
                          <a:effectLst/>
                        </a:rPr>
                        <a:t>MAPE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5.59* (%)</a:t>
                      </a:r>
                    </a:p>
                  </a:txBody>
                  <a:tcPr marL="68580" marR="68580" marT="0" marB="0" anchor="ctr"/>
                </a:tc>
                <a:extLst>
                  <a:ext uri="{0D108BD9-81ED-4DB2-BD59-A6C34878D82A}">
                    <a16:rowId xmlns:a16="http://schemas.microsoft.com/office/drawing/2014/main" val="1670366935"/>
                  </a:ext>
                </a:extLst>
              </a:tr>
            </a:tbl>
          </a:graphicData>
        </a:graphic>
      </p:graphicFrame>
      <p:sp>
        <p:nvSpPr>
          <p:cNvPr id="9" name="テキスト ボックス 8">
            <a:extLst>
              <a:ext uri="{FF2B5EF4-FFF2-40B4-BE49-F238E27FC236}">
                <a16:creationId xmlns:a16="http://schemas.microsoft.com/office/drawing/2014/main" id="{82A131BB-4D37-DB85-5B6C-420F293EBA09}"/>
              </a:ext>
            </a:extLst>
          </p:cNvPr>
          <p:cNvSpPr txBox="1"/>
          <p:nvPr/>
        </p:nvSpPr>
        <p:spPr>
          <a:xfrm>
            <a:off x="3829998" y="1835738"/>
            <a:ext cx="2840160" cy="338554"/>
          </a:xfrm>
          <a:prstGeom prst="rect">
            <a:avLst/>
          </a:prstGeom>
          <a:solidFill>
            <a:schemeClr val="bg1"/>
          </a:solidFill>
        </p:spPr>
        <p:txBody>
          <a:bodyPr wrap="square" rtlCol="0">
            <a:spAutoFit/>
          </a:bodyPr>
          <a:lstStyle/>
          <a:p>
            <a:pPr algn="ctr"/>
            <a:r>
              <a:rPr lang="en-US" altLang="ja-JP" sz="1600" b="0" dirty="0">
                <a:solidFill>
                  <a:schemeClr val="accent6"/>
                </a:solidFill>
              </a:rPr>
              <a:t>Pre-processed actual data </a:t>
            </a:r>
          </a:p>
        </p:txBody>
      </p:sp>
      <p:cxnSp>
        <p:nvCxnSpPr>
          <p:cNvPr id="10" name="直線矢印コネクタ 9">
            <a:extLst>
              <a:ext uri="{FF2B5EF4-FFF2-40B4-BE49-F238E27FC236}">
                <a16:creationId xmlns:a16="http://schemas.microsoft.com/office/drawing/2014/main" id="{0D3991D4-5D7A-C2D9-53EA-E79B3A1733F8}"/>
              </a:ext>
            </a:extLst>
          </p:cNvPr>
          <p:cNvCxnSpPr>
            <a:cxnSpLocks/>
          </p:cNvCxnSpPr>
          <p:nvPr/>
        </p:nvCxnSpPr>
        <p:spPr>
          <a:xfrm>
            <a:off x="5114358" y="2174292"/>
            <a:ext cx="0" cy="760294"/>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12A7F89-600B-A172-7CE5-A0C536C0797B}"/>
              </a:ext>
            </a:extLst>
          </p:cNvPr>
          <p:cNvSpPr txBox="1"/>
          <p:nvPr/>
        </p:nvSpPr>
        <p:spPr>
          <a:xfrm>
            <a:off x="9577376" y="4056705"/>
            <a:ext cx="1718734" cy="369332"/>
          </a:xfrm>
          <a:prstGeom prst="rect">
            <a:avLst/>
          </a:prstGeom>
          <a:solidFill>
            <a:schemeClr val="bg1"/>
          </a:solidFill>
        </p:spPr>
        <p:txBody>
          <a:bodyPr wrap="square">
            <a:spAutoFit/>
          </a:bodyPr>
          <a:lstStyle/>
          <a:p>
            <a:r>
              <a:rPr kumimoji="1" lang="en-US" altLang="ja-JP" sz="1800" dirty="0">
                <a:solidFill>
                  <a:srgbClr val="FF7F0E"/>
                </a:solidFill>
              </a:rPr>
              <a:t>Predicted data</a:t>
            </a:r>
            <a:endParaRPr kumimoji="1" lang="ja-JP" altLang="en-US" sz="1800" dirty="0">
              <a:solidFill>
                <a:srgbClr val="FF7F0E"/>
              </a:solidFill>
            </a:endParaRPr>
          </a:p>
        </p:txBody>
      </p:sp>
      <p:cxnSp>
        <p:nvCxnSpPr>
          <p:cNvPr id="12" name="直線矢印コネクタ 11">
            <a:extLst>
              <a:ext uri="{FF2B5EF4-FFF2-40B4-BE49-F238E27FC236}">
                <a16:creationId xmlns:a16="http://schemas.microsoft.com/office/drawing/2014/main" id="{8F6BBFB0-BD93-CCBA-4D89-AB5E49EFBF09}"/>
              </a:ext>
            </a:extLst>
          </p:cNvPr>
          <p:cNvCxnSpPr>
            <a:cxnSpLocks/>
          </p:cNvCxnSpPr>
          <p:nvPr/>
        </p:nvCxnSpPr>
        <p:spPr>
          <a:xfrm flipH="1" flipV="1">
            <a:off x="9654363" y="3742660"/>
            <a:ext cx="544766" cy="342620"/>
          </a:xfrm>
          <a:prstGeom prst="straightConnector1">
            <a:avLst/>
          </a:prstGeom>
          <a:ln w="38100">
            <a:solidFill>
              <a:srgbClr val="FF7F0E"/>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A97A7C71-928F-E8CF-FDED-D8A4A0A187A7}"/>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2. RO Permeate Water Quality Prediction &gt; Results by Multiple Linear Regression</a:t>
            </a:r>
          </a:p>
        </p:txBody>
      </p:sp>
      <p:sp>
        <p:nvSpPr>
          <p:cNvPr id="14" name="タイトル 4">
            <a:extLst>
              <a:ext uri="{FF2B5EF4-FFF2-40B4-BE49-F238E27FC236}">
                <a16:creationId xmlns:a16="http://schemas.microsoft.com/office/drawing/2014/main" id="{89A330B5-621F-FF35-AE8D-EA60AF7BE8D3}"/>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A-1</a:t>
            </a:r>
            <a:r>
              <a:rPr lang="ja-JP" altLang="en-US" dirty="0"/>
              <a:t>：</a:t>
            </a:r>
            <a:r>
              <a:rPr lang="en-US" altLang="ja-JP" sz="2800" dirty="0"/>
              <a:t>Prediction results from systematically pre-processed data</a:t>
            </a:r>
          </a:p>
        </p:txBody>
      </p:sp>
      <p:sp>
        <p:nvSpPr>
          <p:cNvPr id="15" name="テキスト ボックス 14">
            <a:extLst>
              <a:ext uri="{FF2B5EF4-FFF2-40B4-BE49-F238E27FC236}">
                <a16:creationId xmlns:a16="http://schemas.microsoft.com/office/drawing/2014/main" id="{902C79A9-9F4E-3361-1315-A64C4385DA87}"/>
              </a:ext>
            </a:extLst>
          </p:cNvPr>
          <p:cNvSpPr txBox="1"/>
          <p:nvPr/>
        </p:nvSpPr>
        <p:spPr>
          <a:xfrm>
            <a:off x="0" y="731151"/>
            <a:ext cx="12192000" cy="400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ja-JP" dirty="0"/>
              <a:t>	        </a:t>
            </a:r>
            <a:r>
              <a:rPr lang="ja-JP" altLang="en-US" sz="2000" b="1" dirty="0"/>
              <a:t>～ </a:t>
            </a:r>
            <a:r>
              <a:rPr lang="en-US" altLang="ja-JP" sz="2000" b="1" dirty="0"/>
              <a:t>Target </a:t>
            </a:r>
            <a:r>
              <a:rPr lang="ja-JP" altLang="en-US" sz="2000" b="1" dirty="0"/>
              <a:t>② </a:t>
            </a:r>
            <a:r>
              <a:rPr lang="en-US" altLang="ja-JP" sz="2000" b="1" dirty="0"/>
              <a:t>Stage2 Permeate EC </a:t>
            </a:r>
            <a:r>
              <a:rPr lang="ja-JP" altLang="en-US" sz="2000" b="1" dirty="0"/>
              <a:t>～</a:t>
            </a:r>
            <a:endParaRPr lang="ja-JP" altLang="en-US" b="1" dirty="0"/>
          </a:p>
        </p:txBody>
      </p:sp>
    </p:spTree>
    <p:extLst>
      <p:ext uri="{BB962C8B-B14F-4D97-AF65-F5344CB8AC3E}">
        <p14:creationId xmlns:p14="http://schemas.microsoft.com/office/powerpoint/2010/main" val="3538372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グラフ, 散布図&#10;&#10;自動的に生成された説明">
            <a:extLst>
              <a:ext uri="{FF2B5EF4-FFF2-40B4-BE49-F238E27FC236}">
                <a16:creationId xmlns:a16="http://schemas.microsoft.com/office/drawing/2014/main" id="{3D2F23E3-A018-136E-45C9-6035F55C66AA}"/>
              </a:ext>
            </a:extLst>
          </p:cNvPr>
          <p:cNvPicPr>
            <a:picLocks noChangeAspect="1"/>
          </p:cNvPicPr>
          <p:nvPr/>
        </p:nvPicPr>
        <p:blipFill rotWithShape="1">
          <a:blip r:embed="rId2">
            <a:extLst>
              <a:ext uri="{28A0092B-C50C-407E-A947-70E740481C1C}">
                <a14:useLocalDpi xmlns:a14="http://schemas.microsoft.com/office/drawing/2010/main" val="0"/>
              </a:ext>
            </a:extLst>
          </a:blip>
          <a:srcRect l="9011" t="8835" r="9302"/>
          <a:stretch/>
        </p:blipFill>
        <p:spPr>
          <a:xfrm>
            <a:off x="248091" y="1565534"/>
            <a:ext cx="11745513" cy="3277118"/>
          </a:xfrm>
          <a:prstGeom prst="rect">
            <a:avLst/>
          </a:prstGeom>
        </p:spPr>
      </p:pic>
      <p:sp>
        <p:nvSpPr>
          <p:cNvPr id="3" name="スライド番号プレースホルダー 2">
            <a:extLst>
              <a:ext uri="{FF2B5EF4-FFF2-40B4-BE49-F238E27FC236}">
                <a16:creationId xmlns:a16="http://schemas.microsoft.com/office/drawing/2014/main" id="{C2C27772-8A3D-CA76-55F1-E69CAF4298EA}"/>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graphicFrame>
        <p:nvGraphicFramePr>
          <p:cNvPr id="7" name="表 6">
            <a:extLst>
              <a:ext uri="{FF2B5EF4-FFF2-40B4-BE49-F238E27FC236}">
                <a16:creationId xmlns:a16="http://schemas.microsoft.com/office/drawing/2014/main" id="{F587BE0C-3150-0207-8CB5-69D42CEABF80}"/>
              </a:ext>
            </a:extLst>
          </p:cNvPr>
          <p:cNvGraphicFramePr>
            <a:graphicFrameLocks noGrp="1"/>
          </p:cNvGraphicFramePr>
          <p:nvPr/>
        </p:nvGraphicFramePr>
        <p:xfrm>
          <a:off x="3238883" y="5068143"/>
          <a:ext cx="5472000" cy="1066141"/>
        </p:xfrm>
        <a:graphic>
          <a:graphicData uri="http://schemas.openxmlformats.org/drawingml/2006/table">
            <a:tbl>
              <a:tblPr firstRow="1" firstCol="1" bandRow="1">
                <a:tableStyleId>{5C22544A-7EE6-4342-B048-85BDC9FD1C3A}</a:tableStyleId>
              </a:tblPr>
              <a:tblGrid>
                <a:gridCol w="2129567">
                  <a:extLst>
                    <a:ext uri="{9D8B030D-6E8A-4147-A177-3AD203B41FA5}">
                      <a16:colId xmlns:a16="http://schemas.microsoft.com/office/drawing/2014/main" val="966083028"/>
                    </a:ext>
                  </a:extLst>
                </a:gridCol>
                <a:gridCol w="3342433">
                  <a:extLst>
                    <a:ext uri="{9D8B030D-6E8A-4147-A177-3AD203B41FA5}">
                      <a16:colId xmlns:a16="http://schemas.microsoft.com/office/drawing/2014/main" val="1605405873"/>
                    </a:ext>
                  </a:extLst>
                </a:gridCol>
              </a:tblGrid>
              <a:tr h="533071">
                <a:tc>
                  <a:txBody>
                    <a:bodyPr/>
                    <a:lstStyle/>
                    <a:p>
                      <a:pPr marL="0" indent="0" algn="ctr">
                        <a:spcBef>
                          <a:spcPts val="600"/>
                        </a:spcBef>
                      </a:pPr>
                      <a:r>
                        <a:rPr lang="en-US" sz="1600" dirty="0">
                          <a:effectLst/>
                        </a:rPr>
                        <a:t>Index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Stage3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0341788"/>
                  </a:ext>
                </a:extLst>
              </a:tr>
              <a:tr h="266535">
                <a:tc>
                  <a:txBody>
                    <a:bodyPr/>
                    <a:lstStyle/>
                    <a:p>
                      <a:pPr marL="0" indent="0" algn="ctr">
                        <a:spcBef>
                          <a:spcPts val="600"/>
                        </a:spcBef>
                        <a:tabLst>
                          <a:tab pos="355600" algn="l"/>
                        </a:tabLst>
                      </a:pPr>
                      <a:r>
                        <a:rPr lang="en-US" sz="1600" dirty="0">
                          <a:effectLst/>
                        </a:rPr>
                        <a:t>RMSE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2.30* (</a:t>
                      </a:r>
                      <a:r>
                        <a:rPr lang="en-US" sz="1600" dirty="0" err="1">
                          <a:effectLst/>
                        </a:rPr>
                        <a:t>uS</a:t>
                      </a:r>
                      <a:r>
                        <a:rPr lang="en-US" sz="1600" dirty="0">
                          <a:effectLst/>
                        </a:rPr>
                        <a:t>/cm)</a:t>
                      </a:r>
                    </a:p>
                  </a:txBody>
                  <a:tcPr marL="68580" marR="68580" marT="0" marB="0" anchor="ctr"/>
                </a:tc>
                <a:extLst>
                  <a:ext uri="{0D108BD9-81ED-4DB2-BD59-A6C34878D82A}">
                    <a16:rowId xmlns:a16="http://schemas.microsoft.com/office/drawing/2014/main" val="1938164144"/>
                  </a:ext>
                </a:extLst>
              </a:tr>
              <a:tr h="266535">
                <a:tc>
                  <a:txBody>
                    <a:bodyPr/>
                    <a:lstStyle/>
                    <a:p>
                      <a:pPr marL="0" indent="0" algn="ctr">
                        <a:spcBef>
                          <a:spcPts val="600"/>
                        </a:spcBef>
                      </a:pPr>
                      <a:r>
                        <a:rPr lang="en-US" sz="1600" dirty="0">
                          <a:effectLst/>
                        </a:rPr>
                        <a:t>MAPE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4.70* (%)</a:t>
                      </a:r>
                    </a:p>
                  </a:txBody>
                  <a:tcPr marL="68580" marR="68580" marT="0" marB="0" anchor="ctr"/>
                </a:tc>
                <a:extLst>
                  <a:ext uri="{0D108BD9-81ED-4DB2-BD59-A6C34878D82A}">
                    <a16:rowId xmlns:a16="http://schemas.microsoft.com/office/drawing/2014/main" val="1670366935"/>
                  </a:ext>
                </a:extLst>
              </a:tr>
            </a:tbl>
          </a:graphicData>
        </a:graphic>
      </p:graphicFrame>
      <p:sp>
        <p:nvSpPr>
          <p:cNvPr id="9" name="テキスト ボックス 8">
            <a:extLst>
              <a:ext uri="{FF2B5EF4-FFF2-40B4-BE49-F238E27FC236}">
                <a16:creationId xmlns:a16="http://schemas.microsoft.com/office/drawing/2014/main" id="{82A131BB-4D37-DB85-5B6C-420F293EBA09}"/>
              </a:ext>
            </a:extLst>
          </p:cNvPr>
          <p:cNvSpPr txBox="1"/>
          <p:nvPr/>
        </p:nvSpPr>
        <p:spPr>
          <a:xfrm>
            <a:off x="5488678" y="1718833"/>
            <a:ext cx="2840160" cy="338554"/>
          </a:xfrm>
          <a:prstGeom prst="rect">
            <a:avLst/>
          </a:prstGeom>
          <a:solidFill>
            <a:schemeClr val="bg1"/>
          </a:solidFill>
        </p:spPr>
        <p:txBody>
          <a:bodyPr wrap="square" rtlCol="0">
            <a:spAutoFit/>
          </a:bodyPr>
          <a:lstStyle/>
          <a:p>
            <a:pPr algn="ctr"/>
            <a:r>
              <a:rPr lang="en-US" altLang="ja-JP" sz="1600" b="0" dirty="0">
                <a:solidFill>
                  <a:schemeClr val="accent6"/>
                </a:solidFill>
              </a:rPr>
              <a:t>Pre-processed actual data </a:t>
            </a:r>
          </a:p>
        </p:txBody>
      </p:sp>
      <p:cxnSp>
        <p:nvCxnSpPr>
          <p:cNvPr id="10" name="直線矢印コネクタ 9">
            <a:extLst>
              <a:ext uri="{FF2B5EF4-FFF2-40B4-BE49-F238E27FC236}">
                <a16:creationId xmlns:a16="http://schemas.microsoft.com/office/drawing/2014/main" id="{0D3991D4-5D7A-C2D9-53EA-E79B3A1733F8}"/>
              </a:ext>
            </a:extLst>
          </p:cNvPr>
          <p:cNvCxnSpPr>
            <a:cxnSpLocks/>
          </p:cNvCxnSpPr>
          <p:nvPr/>
        </p:nvCxnSpPr>
        <p:spPr>
          <a:xfrm>
            <a:off x="6780127" y="2057387"/>
            <a:ext cx="0" cy="345571"/>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12A7F89-600B-A172-7CE5-A0C536C0797B}"/>
              </a:ext>
            </a:extLst>
          </p:cNvPr>
          <p:cNvSpPr txBox="1"/>
          <p:nvPr/>
        </p:nvSpPr>
        <p:spPr>
          <a:xfrm>
            <a:off x="9648260" y="3886584"/>
            <a:ext cx="1718734" cy="369332"/>
          </a:xfrm>
          <a:prstGeom prst="rect">
            <a:avLst/>
          </a:prstGeom>
          <a:solidFill>
            <a:schemeClr val="bg1"/>
          </a:solidFill>
        </p:spPr>
        <p:txBody>
          <a:bodyPr wrap="square">
            <a:spAutoFit/>
          </a:bodyPr>
          <a:lstStyle/>
          <a:p>
            <a:r>
              <a:rPr kumimoji="1" lang="en-US" altLang="ja-JP" sz="1800" dirty="0">
                <a:solidFill>
                  <a:srgbClr val="FF7F0E"/>
                </a:solidFill>
              </a:rPr>
              <a:t>Predicted data</a:t>
            </a:r>
            <a:endParaRPr kumimoji="1" lang="ja-JP" altLang="en-US" sz="1800" dirty="0">
              <a:solidFill>
                <a:srgbClr val="FF7F0E"/>
              </a:solidFill>
            </a:endParaRPr>
          </a:p>
        </p:txBody>
      </p:sp>
      <p:cxnSp>
        <p:nvCxnSpPr>
          <p:cNvPr id="12" name="直線矢印コネクタ 11">
            <a:extLst>
              <a:ext uri="{FF2B5EF4-FFF2-40B4-BE49-F238E27FC236}">
                <a16:creationId xmlns:a16="http://schemas.microsoft.com/office/drawing/2014/main" id="{8F6BBFB0-BD93-CCBA-4D89-AB5E49EFBF09}"/>
              </a:ext>
            </a:extLst>
          </p:cNvPr>
          <p:cNvCxnSpPr>
            <a:cxnSpLocks/>
          </p:cNvCxnSpPr>
          <p:nvPr/>
        </p:nvCxnSpPr>
        <p:spPr>
          <a:xfrm flipH="1" flipV="1">
            <a:off x="9916633" y="3089969"/>
            <a:ext cx="353380" cy="825190"/>
          </a:xfrm>
          <a:prstGeom prst="straightConnector1">
            <a:avLst/>
          </a:prstGeom>
          <a:ln w="38100">
            <a:solidFill>
              <a:srgbClr val="FF7F0E"/>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A97A7C71-928F-E8CF-FDED-D8A4A0A187A7}"/>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2. RO Permeate Water Quality Prediction &gt; Results by Multiple Linear Regression</a:t>
            </a:r>
          </a:p>
        </p:txBody>
      </p:sp>
      <p:sp>
        <p:nvSpPr>
          <p:cNvPr id="14" name="タイトル 4">
            <a:extLst>
              <a:ext uri="{FF2B5EF4-FFF2-40B4-BE49-F238E27FC236}">
                <a16:creationId xmlns:a16="http://schemas.microsoft.com/office/drawing/2014/main" id="{89A330B5-621F-FF35-AE8D-EA60AF7BE8D3}"/>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A-1</a:t>
            </a:r>
            <a:r>
              <a:rPr lang="ja-JP" altLang="en-US" dirty="0"/>
              <a:t>：</a:t>
            </a:r>
            <a:r>
              <a:rPr lang="en-US" altLang="ja-JP" sz="2800" dirty="0"/>
              <a:t>Prediction results from systematically pre-processed data</a:t>
            </a:r>
          </a:p>
        </p:txBody>
      </p:sp>
      <p:sp>
        <p:nvSpPr>
          <p:cNvPr id="15" name="テキスト ボックス 14">
            <a:extLst>
              <a:ext uri="{FF2B5EF4-FFF2-40B4-BE49-F238E27FC236}">
                <a16:creationId xmlns:a16="http://schemas.microsoft.com/office/drawing/2014/main" id="{902C79A9-9F4E-3361-1315-A64C4385DA87}"/>
              </a:ext>
            </a:extLst>
          </p:cNvPr>
          <p:cNvSpPr txBox="1"/>
          <p:nvPr/>
        </p:nvSpPr>
        <p:spPr>
          <a:xfrm>
            <a:off x="0" y="731151"/>
            <a:ext cx="12192000" cy="400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ja-JP" dirty="0"/>
              <a:t>	        </a:t>
            </a:r>
            <a:r>
              <a:rPr lang="ja-JP" altLang="en-US" sz="2000" b="1" dirty="0"/>
              <a:t>～ </a:t>
            </a:r>
            <a:r>
              <a:rPr lang="en-US" altLang="ja-JP" sz="2000" b="1" dirty="0"/>
              <a:t>Target </a:t>
            </a:r>
            <a:r>
              <a:rPr lang="ja-JP" altLang="en-US" sz="2000" b="1" dirty="0"/>
              <a:t>③ </a:t>
            </a:r>
            <a:r>
              <a:rPr lang="en-US" altLang="ja-JP" sz="2000" b="1" dirty="0"/>
              <a:t>Stage3 Permeate EC </a:t>
            </a:r>
            <a:r>
              <a:rPr lang="ja-JP" altLang="en-US" sz="2000" b="1" dirty="0"/>
              <a:t>～</a:t>
            </a:r>
            <a:endParaRPr lang="ja-JP" altLang="en-US" b="1" dirty="0"/>
          </a:p>
        </p:txBody>
      </p:sp>
    </p:spTree>
    <p:extLst>
      <p:ext uri="{BB962C8B-B14F-4D97-AF65-F5344CB8AC3E}">
        <p14:creationId xmlns:p14="http://schemas.microsoft.com/office/powerpoint/2010/main" val="1705109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グラフ&#10;&#10;自動的に生成された説明">
            <a:extLst>
              <a:ext uri="{FF2B5EF4-FFF2-40B4-BE49-F238E27FC236}">
                <a16:creationId xmlns:a16="http://schemas.microsoft.com/office/drawing/2014/main" id="{B4A3CA9D-91C7-5601-C15B-C1CEFA6AFFC9}"/>
              </a:ext>
            </a:extLst>
          </p:cNvPr>
          <p:cNvPicPr>
            <a:picLocks noChangeAspect="1"/>
          </p:cNvPicPr>
          <p:nvPr/>
        </p:nvPicPr>
        <p:blipFill rotWithShape="1">
          <a:blip r:embed="rId2">
            <a:extLst>
              <a:ext uri="{28A0092B-C50C-407E-A947-70E740481C1C}">
                <a14:useLocalDpi xmlns:a14="http://schemas.microsoft.com/office/drawing/2010/main" val="0"/>
              </a:ext>
            </a:extLst>
          </a:blip>
          <a:srcRect l="9186" t="8895" r="9535"/>
          <a:stretch/>
        </p:blipFill>
        <p:spPr>
          <a:xfrm>
            <a:off x="287174" y="1544270"/>
            <a:ext cx="11654496" cy="3265843"/>
          </a:xfrm>
          <a:prstGeom prst="rect">
            <a:avLst/>
          </a:prstGeom>
        </p:spPr>
      </p:pic>
      <p:sp>
        <p:nvSpPr>
          <p:cNvPr id="3" name="スライド番号プレースホルダー 2">
            <a:extLst>
              <a:ext uri="{FF2B5EF4-FFF2-40B4-BE49-F238E27FC236}">
                <a16:creationId xmlns:a16="http://schemas.microsoft.com/office/drawing/2014/main" id="{3F75731E-CAE3-C230-E286-5D308CE9A7AA}"/>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graphicFrame>
        <p:nvGraphicFramePr>
          <p:cNvPr id="5" name="表 4">
            <a:extLst>
              <a:ext uri="{FF2B5EF4-FFF2-40B4-BE49-F238E27FC236}">
                <a16:creationId xmlns:a16="http://schemas.microsoft.com/office/drawing/2014/main" id="{D52B6241-475E-D5EB-0535-43655607258B}"/>
              </a:ext>
            </a:extLst>
          </p:cNvPr>
          <p:cNvGraphicFramePr>
            <a:graphicFrameLocks noGrp="1"/>
          </p:cNvGraphicFramePr>
          <p:nvPr/>
        </p:nvGraphicFramePr>
        <p:xfrm>
          <a:off x="3238883" y="5068143"/>
          <a:ext cx="5472000" cy="1066141"/>
        </p:xfrm>
        <a:graphic>
          <a:graphicData uri="http://schemas.openxmlformats.org/drawingml/2006/table">
            <a:tbl>
              <a:tblPr firstRow="1" firstCol="1" bandRow="1">
                <a:tableStyleId>{5C22544A-7EE6-4342-B048-85BDC9FD1C3A}</a:tableStyleId>
              </a:tblPr>
              <a:tblGrid>
                <a:gridCol w="2129567">
                  <a:extLst>
                    <a:ext uri="{9D8B030D-6E8A-4147-A177-3AD203B41FA5}">
                      <a16:colId xmlns:a16="http://schemas.microsoft.com/office/drawing/2014/main" val="966083028"/>
                    </a:ext>
                  </a:extLst>
                </a:gridCol>
                <a:gridCol w="3342433">
                  <a:extLst>
                    <a:ext uri="{9D8B030D-6E8A-4147-A177-3AD203B41FA5}">
                      <a16:colId xmlns:a16="http://schemas.microsoft.com/office/drawing/2014/main" val="1605405873"/>
                    </a:ext>
                  </a:extLst>
                </a:gridCol>
              </a:tblGrid>
              <a:tr h="533071">
                <a:tc>
                  <a:txBody>
                    <a:bodyPr/>
                    <a:lstStyle/>
                    <a:p>
                      <a:pPr marL="0" indent="0" algn="ctr">
                        <a:spcBef>
                          <a:spcPts val="600"/>
                        </a:spcBef>
                      </a:pPr>
                      <a:r>
                        <a:rPr lang="en-US" sz="1600" dirty="0">
                          <a:effectLst/>
                        </a:rPr>
                        <a:t>Index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Stage2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0341788"/>
                  </a:ext>
                </a:extLst>
              </a:tr>
              <a:tr h="266535">
                <a:tc>
                  <a:txBody>
                    <a:bodyPr/>
                    <a:lstStyle/>
                    <a:p>
                      <a:pPr marL="0" indent="0" algn="ctr">
                        <a:spcBef>
                          <a:spcPts val="600"/>
                        </a:spcBef>
                        <a:tabLst>
                          <a:tab pos="355600" algn="l"/>
                        </a:tabLst>
                      </a:pPr>
                      <a:r>
                        <a:rPr lang="en-US" sz="1600" dirty="0">
                          <a:effectLst/>
                        </a:rPr>
                        <a:t>RMSE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1.40* (</a:t>
                      </a:r>
                      <a:r>
                        <a:rPr lang="en-US" sz="1600" dirty="0" err="1">
                          <a:effectLst/>
                        </a:rPr>
                        <a:t>uS</a:t>
                      </a:r>
                      <a:r>
                        <a:rPr lang="en-US" sz="1600" dirty="0">
                          <a:effectLst/>
                        </a:rPr>
                        <a:t>/cm)</a:t>
                      </a:r>
                    </a:p>
                  </a:txBody>
                  <a:tcPr marL="68580" marR="68580" marT="0" marB="0" anchor="ctr"/>
                </a:tc>
                <a:extLst>
                  <a:ext uri="{0D108BD9-81ED-4DB2-BD59-A6C34878D82A}">
                    <a16:rowId xmlns:a16="http://schemas.microsoft.com/office/drawing/2014/main" val="1938164144"/>
                  </a:ext>
                </a:extLst>
              </a:tr>
              <a:tr h="266535">
                <a:tc>
                  <a:txBody>
                    <a:bodyPr/>
                    <a:lstStyle/>
                    <a:p>
                      <a:pPr marL="0" indent="0" algn="ctr">
                        <a:spcBef>
                          <a:spcPts val="600"/>
                        </a:spcBef>
                      </a:pPr>
                      <a:r>
                        <a:rPr lang="en-US" sz="1600" dirty="0">
                          <a:effectLst/>
                        </a:rPr>
                        <a:t>MAPE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altLang="ja-JP" sz="1600" dirty="0">
                          <a:effectLst/>
                        </a:rPr>
                        <a:t>4.37* (%)</a:t>
                      </a:r>
                    </a:p>
                  </a:txBody>
                  <a:tcPr marL="68580" marR="68580" marT="0" marB="0" anchor="ctr"/>
                </a:tc>
                <a:extLst>
                  <a:ext uri="{0D108BD9-81ED-4DB2-BD59-A6C34878D82A}">
                    <a16:rowId xmlns:a16="http://schemas.microsoft.com/office/drawing/2014/main" val="1670366935"/>
                  </a:ext>
                </a:extLst>
              </a:tr>
            </a:tbl>
          </a:graphicData>
        </a:graphic>
      </p:graphicFrame>
      <p:sp>
        <p:nvSpPr>
          <p:cNvPr id="7" name="テキスト ボックス 6">
            <a:extLst>
              <a:ext uri="{FF2B5EF4-FFF2-40B4-BE49-F238E27FC236}">
                <a16:creationId xmlns:a16="http://schemas.microsoft.com/office/drawing/2014/main" id="{3B6C677E-1E27-CD02-15FE-183923176503}"/>
              </a:ext>
            </a:extLst>
          </p:cNvPr>
          <p:cNvSpPr txBox="1"/>
          <p:nvPr/>
        </p:nvSpPr>
        <p:spPr>
          <a:xfrm>
            <a:off x="3993031" y="1835738"/>
            <a:ext cx="2564146" cy="612000"/>
          </a:xfrm>
          <a:prstGeom prst="rect">
            <a:avLst/>
          </a:prstGeom>
          <a:solidFill>
            <a:schemeClr val="bg1"/>
          </a:solidFill>
        </p:spPr>
        <p:txBody>
          <a:bodyPr wrap="square" rtlCol="0">
            <a:spAutoFit/>
          </a:bodyPr>
          <a:lstStyle/>
          <a:p>
            <a:pPr algn="ctr"/>
            <a:r>
              <a:rPr lang="en-US" altLang="ja-JP" sz="1600" b="0" dirty="0">
                <a:solidFill>
                  <a:schemeClr val="accent6"/>
                </a:solidFill>
              </a:rPr>
              <a:t>Pre-processed actual data </a:t>
            </a:r>
          </a:p>
        </p:txBody>
      </p:sp>
      <p:cxnSp>
        <p:nvCxnSpPr>
          <p:cNvPr id="8" name="直線矢印コネクタ 7">
            <a:extLst>
              <a:ext uri="{FF2B5EF4-FFF2-40B4-BE49-F238E27FC236}">
                <a16:creationId xmlns:a16="http://schemas.microsoft.com/office/drawing/2014/main" id="{0A246C78-3534-BF75-DD52-5FFD2D5806AA}"/>
              </a:ext>
            </a:extLst>
          </p:cNvPr>
          <p:cNvCxnSpPr>
            <a:cxnSpLocks/>
          </p:cNvCxnSpPr>
          <p:nvPr/>
        </p:nvCxnSpPr>
        <p:spPr>
          <a:xfrm>
            <a:off x="5227772" y="2274272"/>
            <a:ext cx="0" cy="1038089"/>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D833D3F-626C-887D-72BF-B0D9F3E6EC0A}"/>
              </a:ext>
            </a:extLst>
          </p:cNvPr>
          <p:cNvSpPr txBox="1"/>
          <p:nvPr/>
        </p:nvSpPr>
        <p:spPr>
          <a:xfrm>
            <a:off x="8840185" y="3942392"/>
            <a:ext cx="1718734" cy="369332"/>
          </a:xfrm>
          <a:prstGeom prst="rect">
            <a:avLst/>
          </a:prstGeom>
          <a:solidFill>
            <a:schemeClr val="bg1"/>
          </a:solidFill>
        </p:spPr>
        <p:txBody>
          <a:bodyPr wrap="square">
            <a:spAutoFit/>
          </a:bodyPr>
          <a:lstStyle/>
          <a:p>
            <a:r>
              <a:rPr kumimoji="1" lang="en-US" altLang="ja-JP" sz="1800" dirty="0">
                <a:solidFill>
                  <a:srgbClr val="FF7F0E"/>
                </a:solidFill>
              </a:rPr>
              <a:t>Predicted data</a:t>
            </a:r>
            <a:endParaRPr kumimoji="1" lang="ja-JP" altLang="en-US" sz="1800" dirty="0">
              <a:solidFill>
                <a:srgbClr val="FF7F0E"/>
              </a:solidFill>
            </a:endParaRPr>
          </a:p>
        </p:txBody>
      </p:sp>
      <p:cxnSp>
        <p:nvCxnSpPr>
          <p:cNvPr id="10" name="直線矢印コネクタ 9">
            <a:extLst>
              <a:ext uri="{FF2B5EF4-FFF2-40B4-BE49-F238E27FC236}">
                <a16:creationId xmlns:a16="http://schemas.microsoft.com/office/drawing/2014/main" id="{4B23740A-3E1F-C9EA-7AA4-B2D4EAFCBC56}"/>
              </a:ext>
            </a:extLst>
          </p:cNvPr>
          <p:cNvCxnSpPr>
            <a:cxnSpLocks/>
          </p:cNvCxnSpPr>
          <p:nvPr/>
        </p:nvCxnSpPr>
        <p:spPr>
          <a:xfrm flipH="1" flipV="1">
            <a:off x="9314121" y="3312361"/>
            <a:ext cx="147817" cy="630031"/>
          </a:xfrm>
          <a:prstGeom prst="straightConnector1">
            <a:avLst/>
          </a:prstGeom>
          <a:ln w="38100">
            <a:solidFill>
              <a:srgbClr val="FF7F0E"/>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803A51E-A84F-8AB9-989E-2D0F630F9CFA}"/>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2. RO Permeate Water Quality Prediction &gt; Results by Random Forest</a:t>
            </a:r>
          </a:p>
        </p:txBody>
      </p:sp>
      <p:sp>
        <p:nvSpPr>
          <p:cNvPr id="14" name="タイトル 4">
            <a:extLst>
              <a:ext uri="{FF2B5EF4-FFF2-40B4-BE49-F238E27FC236}">
                <a16:creationId xmlns:a16="http://schemas.microsoft.com/office/drawing/2014/main" id="{EB80FDBA-148A-334E-2B23-12BF34545640}"/>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B-1</a:t>
            </a:r>
            <a:r>
              <a:rPr lang="ja-JP" altLang="en-US" dirty="0"/>
              <a:t>：</a:t>
            </a:r>
            <a:r>
              <a:rPr lang="en-US" altLang="ja-JP" sz="2800" dirty="0"/>
              <a:t>Prediction results from systematically pre-processed data</a:t>
            </a:r>
          </a:p>
        </p:txBody>
      </p:sp>
      <p:sp>
        <p:nvSpPr>
          <p:cNvPr id="2" name="テキスト ボックス 1">
            <a:extLst>
              <a:ext uri="{FF2B5EF4-FFF2-40B4-BE49-F238E27FC236}">
                <a16:creationId xmlns:a16="http://schemas.microsoft.com/office/drawing/2014/main" id="{2EDDBF1E-9F28-A607-FCCA-3E151BD7EBC6}"/>
              </a:ext>
            </a:extLst>
          </p:cNvPr>
          <p:cNvSpPr txBox="1"/>
          <p:nvPr/>
        </p:nvSpPr>
        <p:spPr>
          <a:xfrm>
            <a:off x="0" y="731151"/>
            <a:ext cx="12192000" cy="400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ja-JP" dirty="0"/>
              <a:t>	        </a:t>
            </a:r>
            <a:r>
              <a:rPr lang="ja-JP" altLang="en-US" sz="2000" b="1" dirty="0"/>
              <a:t>～ </a:t>
            </a:r>
            <a:r>
              <a:rPr lang="en-US" altLang="ja-JP" sz="2000" b="1" dirty="0"/>
              <a:t>Target </a:t>
            </a:r>
            <a:r>
              <a:rPr lang="ja-JP" altLang="en-US" sz="2000" b="1" dirty="0"/>
              <a:t>② </a:t>
            </a:r>
            <a:r>
              <a:rPr lang="en-US" altLang="ja-JP" sz="2000" b="1" dirty="0"/>
              <a:t>Stage2 Permeate EC </a:t>
            </a:r>
            <a:r>
              <a:rPr lang="ja-JP" altLang="en-US" sz="2000" b="1" dirty="0"/>
              <a:t>～</a:t>
            </a:r>
            <a:endParaRPr lang="ja-JP" altLang="en-US" b="1" dirty="0"/>
          </a:p>
        </p:txBody>
      </p:sp>
    </p:spTree>
    <p:extLst>
      <p:ext uri="{BB962C8B-B14F-4D97-AF65-F5344CB8AC3E}">
        <p14:creationId xmlns:p14="http://schemas.microsoft.com/office/powerpoint/2010/main" val="3786582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グラフ&#10;&#10;自動的に生成された説明">
            <a:extLst>
              <a:ext uri="{FF2B5EF4-FFF2-40B4-BE49-F238E27FC236}">
                <a16:creationId xmlns:a16="http://schemas.microsoft.com/office/drawing/2014/main" id="{0518D482-1761-47AD-F772-18D7F51D4686}"/>
              </a:ext>
            </a:extLst>
          </p:cNvPr>
          <p:cNvPicPr>
            <a:picLocks noChangeAspect="1"/>
          </p:cNvPicPr>
          <p:nvPr/>
        </p:nvPicPr>
        <p:blipFill rotWithShape="1">
          <a:blip r:embed="rId2">
            <a:extLst>
              <a:ext uri="{28A0092B-C50C-407E-A947-70E740481C1C}">
                <a14:useLocalDpi xmlns:a14="http://schemas.microsoft.com/office/drawing/2010/main" val="0"/>
              </a:ext>
            </a:extLst>
          </a:blip>
          <a:srcRect l="9267" t="9428" r="9519"/>
          <a:stretch/>
        </p:blipFill>
        <p:spPr>
          <a:xfrm>
            <a:off x="287174" y="1574924"/>
            <a:ext cx="11654496" cy="3249365"/>
          </a:xfrm>
          <a:prstGeom prst="rect">
            <a:avLst/>
          </a:prstGeom>
        </p:spPr>
      </p:pic>
      <p:sp>
        <p:nvSpPr>
          <p:cNvPr id="3" name="スライド番号プレースホルダー 2">
            <a:extLst>
              <a:ext uri="{FF2B5EF4-FFF2-40B4-BE49-F238E27FC236}">
                <a16:creationId xmlns:a16="http://schemas.microsoft.com/office/drawing/2014/main" id="{3F75731E-CAE3-C230-E286-5D308CE9A7AA}"/>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graphicFrame>
        <p:nvGraphicFramePr>
          <p:cNvPr id="5" name="表 4">
            <a:extLst>
              <a:ext uri="{FF2B5EF4-FFF2-40B4-BE49-F238E27FC236}">
                <a16:creationId xmlns:a16="http://schemas.microsoft.com/office/drawing/2014/main" id="{D52B6241-475E-D5EB-0535-43655607258B}"/>
              </a:ext>
            </a:extLst>
          </p:cNvPr>
          <p:cNvGraphicFramePr>
            <a:graphicFrameLocks noGrp="1"/>
          </p:cNvGraphicFramePr>
          <p:nvPr/>
        </p:nvGraphicFramePr>
        <p:xfrm>
          <a:off x="3238883" y="5068143"/>
          <a:ext cx="5472000" cy="1066141"/>
        </p:xfrm>
        <a:graphic>
          <a:graphicData uri="http://schemas.openxmlformats.org/drawingml/2006/table">
            <a:tbl>
              <a:tblPr firstRow="1" firstCol="1" bandRow="1">
                <a:tableStyleId>{5C22544A-7EE6-4342-B048-85BDC9FD1C3A}</a:tableStyleId>
              </a:tblPr>
              <a:tblGrid>
                <a:gridCol w="2129567">
                  <a:extLst>
                    <a:ext uri="{9D8B030D-6E8A-4147-A177-3AD203B41FA5}">
                      <a16:colId xmlns:a16="http://schemas.microsoft.com/office/drawing/2014/main" val="966083028"/>
                    </a:ext>
                  </a:extLst>
                </a:gridCol>
                <a:gridCol w="3342433">
                  <a:extLst>
                    <a:ext uri="{9D8B030D-6E8A-4147-A177-3AD203B41FA5}">
                      <a16:colId xmlns:a16="http://schemas.microsoft.com/office/drawing/2014/main" val="1605405873"/>
                    </a:ext>
                  </a:extLst>
                </a:gridCol>
              </a:tblGrid>
              <a:tr h="533071">
                <a:tc>
                  <a:txBody>
                    <a:bodyPr/>
                    <a:lstStyle/>
                    <a:p>
                      <a:pPr marL="0" indent="0" algn="ctr">
                        <a:spcBef>
                          <a:spcPts val="600"/>
                        </a:spcBef>
                      </a:pPr>
                      <a:r>
                        <a:rPr lang="en-US" sz="1600" dirty="0">
                          <a:effectLst/>
                        </a:rPr>
                        <a:t>Index</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Stage</a:t>
                      </a:r>
                      <a:r>
                        <a:rPr lang="en-US" altLang="ja-JP" sz="1600" dirty="0">
                          <a:effectLst/>
                        </a:rPr>
                        <a:t>3</a:t>
                      </a:r>
                      <a:r>
                        <a:rPr lang="en-US" sz="1600" dirty="0">
                          <a:effectLst/>
                        </a:rPr>
                        <a:t>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0341788"/>
                  </a:ext>
                </a:extLst>
              </a:tr>
              <a:tr h="266535">
                <a:tc>
                  <a:txBody>
                    <a:bodyPr/>
                    <a:lstStyle/>
                    <a:p>
                      <a:pPr marL="0" indent="0" algn="ctr">
                        <a:spcBef>
                          <a:spcPts val="600"/>
                        </a:spcBef>
                        <a:tabLst>
                          <a:tab pos="355600" algn="l"/>
                        </a:tabLst>
                      </a:pPr>
                      <a:r>
                        <a:rPr lang="en-US" sz="1600" dirty="0">
                          <a:effectLst/>
                        </a:rPr>
                        <a:t>RMSE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sz="1600" dirty="0">
                          <a:effectLst/>
                        </a:rPr>
                        <a:t>2.02 (</a:t>
                      </a:r>
                      <a:r>
                        <a:rPr lang="en-US" sz="1600" dirty="0" err="1">
                          <a:effectLst/>
                        </a:rPr>
                        <a:t>uS</a:t>
                      </a:r>
                      <a:r>
                        <a:rPr lang="en-US" sz="1600" dirty="0">
                          <a:effectLst/>
                        </a:rPr>
                        <a:t>/cm)</a:t>
                      </a:r>
                    </a:p>
                  </a:txBody>
                  <a:tcPr marL="68580" marR="68580" marT="0" marB="0" anchor="ctr"/>
                </a:tc>
                <a:extLst>
                  <a:ext uri="{0D108BD9-81ED-4DB2-BD59-A6C34878D82A}">
                    <a16:rowId xmlns:a16="http://schemas.microsoft.com/office/drawing/2014/main" val="1938164144"/>
                  </a:ext>
                </a:extLst>
              </a:tr>
              <a:tr h="266535">
                <a:tc>
                  <a:txBody>
                    <a:bodyPr/>
                    <a:lstStyle/>
                    <a:p>
                      <a:pPr marL="0" indent="0" algn="ctr">
                        <a:spcBef>
                          <a:spcPts val="600"/>
                        </a:spcBef>
                      </a:pPr>
                      <a:r>
                        <a:rPr lang="en-US" sz="1600" dirty="0">
                          <a:effectLst/>
                        </a:rPr>
                        <a:t>MAPE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marL="0" indent="0" algn="ctr">
                        <a:spcBef>
                          <a:spcPts val="600"/>
                        </a:spcBef>
                      </a:pPr>
                      <a:r>
                        <a:rPr lang="en-US" altLang="ja-JP" sz="1600" dirty="0">
                          <a:effectLst/>
                        </a:rPr>
                        <a:t>4.06 (%)</a:t>
                      </a:r>
                    </a:p>
                  </a:txBody>
                  <a:tcPr marL="68580" marR="68580" marT="0" marB="0" anchor="ctr"/>
                </a:tc>
                <a:extLst>
                  <a:ext uri="{0D108BD9-81ED-4DB2-BD59-A6C34878D82A}">
                    <a16:rowId xmlns:a16="http://schemas.microsoft.com/office/drawing/2014/main" val="1670366935"/>
                  </a:ext>
                </a:extLst>
              </a:tr>
            </a:tbl>
          </a:graphicData>
        </a:graphic>
      </p:graphicFrame>
      <p:sp>
        <p:nvSpPr>
          <p:cNvPr id="7" name="テキスト ボックス 6">
            <a:extLst>
              <a:ext uri="{FF2B5EF4-FFF2-40B4-BE49-F238E27FC236}">
                <a16:creationId xmlns:a16="http://schemas.microsoft.com/office/drawing/2014/main" id="{3B6C677E-1E27-CD02-15FE-183923176503}"/>
              </a:ext>
            </a:extLst>
          </p:cNvPr>
          <p:cNvSpPr txBox="1"/>
          <p:nvPr/>
        </p:nvSpPr>
        <p:spPr>
          <a:xfrm>
            <a:off x="4668218" y="1755321"/>
            <a:ext cx="2613329" cy="338554"/>
          </a:xfrm>
          <a:prstGeom prst="rect">
            <a:avLst/>
          </a:prstGeom>
          <a:solidFill>
            <a:schemeClr val="bg1"/>
          </a:solidFill>
        </p:spPr>
        <p:txBody>
          <a:bodyPr wrap="square" rtlCol="0">
            <a:spAutoFit/>
          </a:bodyPr>
          <a:lstStyle/>
          <a:p>
            <a:pPr algn="ctr"/>
            <a:r>
              <a:rPr lang="en-US" altLang="ja-JP" sz="1600" b="0" dirty="0">
                <a:solidFill>
                  <a:schemeClr val="accent6"/>
                </a:solidFill>
              </a:rPr>
              <a:t>Pre-processed actual data </a:t>
            </a:r>
          </a:p>
        </p:txBody>
      </p:sp>
      <p:cxnSp>
        <p:nvCxnSpPr>
          <p:cNvPr id="8" name="直線矢印コネクタ 7">
            <a:extLst>
              <a:ext uri="{FF2B5EF4-FFF2-40B4-BE49-F238E27FC236}">
                <a16:creationId xmlns:a16="http://schemas.microsoft.com/office/drawing/2014/main" id="{0A246C78-3534-BF75-DD52-5FFD2D5806AA}"/>
              </a:ext>
            </a:extLst>
          </p:cNvPr>
          <p:cNvCxnSpPr>
            <a:cxnSpLocks/>
          </p:cNvCxnSpPr>
          <p:nvPr/>
        </p:nvCxnSpPr>
        <p:spPr>
          <a:xfrm flipH="1">
            <a:off x="5302102" y="2217565"/>
            <a:ext cx="379326" cy="546900"/>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D833D3F-626C-887D-72BF-B0D9F3E6EC0A}"/>
              </a:ext>
            </a:extLst>
          </p:cNvPr>
          <p:cNvSpPr txBox="1"/>
          <p:nvPr/>
        </p:nvSpPr>
        <p:spPr>
          <a:xfrm>
            <a:off x="8840185" y="3942392"/>
            <a:ext cx="1718734" cy="369332"/>
          </a:xfrm>
          <a:prstGeom prst="rect">
            <a:avLst/>
          </a:prstGeom>
          <a:solidFill>
            <a:schemeClr val="bg1"/>
          </a:solidFill>
        </p:spPr>
        <p:txBody>
          <a:bodyPr wrap="square">
            <a:spAutoFit/>
          </a:bodyPr>
          <a:lstStyle/>
          <a:p>
            <a:r>
              <a:rPr kumimoji="1" lang="en-US" altLang="ja-JP" sz="1800" dirty="0">
                <a:solidFill>
                  <a:srgbClr val="FF7F0E"/>
                </a:solidFill>
              </a:rPr>
              <a:t>Predicted data</a:t>
            </a:r>
            <a:endParaRPr kumimoji="1" lang="ja-JP" altLang="en-US" sz="1800" dirty="0">
              <a:solidFill>
                <a:srgbClr val="FF7F0E"/>
              </a:solidFill>
            </a:endParaRPr>
          </a:p>
        </p:txBody>
      </p:sp>
      <p:cxnSp>
        <p:nvCxnSpPr>
          <p:cNvPr id="10" name="直線矢印コネクタ 9">
            <a:extLst>
              <a:ext uri="{FF2B5EF4-FFF2-40B4-BE49-F238E27FC236}">
                <a16:creationId xmlns:a16="http://schemas.microsoft.com/office/drawing/2014/main" id="{4B23740A-3E1F-C9EA-7AA4-B2D4EAFCBC56}"/>
              </a:ext>
            </a:extLst>
          </p:cNvPr>
          <p:cNvCxnSpPr>
            <a:cxnSpLocks/>
          </p:cNvCxnSpPr>
          <p:nvPr/>
        </p:nvCxnSpPr>
        <p:spPr>
          <a:xfrm flipH="1" flipV="1">
            <a:off x="9314121" y="3312361"/>
            <a:ext cx="147817" cy="630031"/>
          </a:xfrm>
          <a:prstGeom prst="straightConnector1">
            <a:avLst/>
          </a:prstGeom>
          <a:ln w="38100">
            <a:solidFill>
              <a:srgbClr val="FF7F0E"/>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803A51E-A84F-8AB9-989E-2D0F630F9CFA}"/>
              </a:ext>
            </a:extLst>
          </p:cNvPr>
          <p:cNvSpPr txBox="1"/>
          <p:nvPr/>
        </p:nvSpPr>
        <p:spPr>
          <a:xfrm>
            <a:off x="571983" y="-20412"/>
            <a:ext cx="8448645" cy="338554"/>
          </a:xfrm>
          <a:prstGeom prst="rect">
            <a:avLst/>
          </a:prstGeom>
          <a:noFill/>
        </p:spPr>
        <p:txBody>
          <a:bodyPr wrap="square" rtlCol="0">
            <a:spAutoFit/>
          </a:bodyPr>
          <a:lstStyle/>
          <a:p>
            <a:r>
              <a:rPr lang="en-US" altLang="ja-JP" sz="1600" b="1" dirty="0">
                <a:solidFill>
                  <a:schemeClr val="bg1"/>
                </a:solidFill>
              </a:rPr>
              <a:t>2. RO Permeate Water Quality Prediction &gt; Results by Random Forest</a:t>
            </a:r>
          </a:p>
        </p:txBody>
      </p:sp>
      <p:sp>
        <p:nvSpPr>
          <p:cNvPr id="14" name="タイトル 4">
            <a:extLst>
              <a:ext uri="{FF2B5EF4-FFF2-40B4-BE49-F238E27FC236}">
                <a16:creationId xmlns:a16="http://schemas.microsoft.com/office/drawing/2014/main" id="{EB80FDBA-148A-334E-2B23-12BF34545640}"/>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B-1</a:t>
            </a:r>
            <a:r>
              <a:rPr lang="ja-JP" altLang="en-US" dirty="0"/>
              <a:t>：</a:t>
            </a:r>
            <a:r>
              <a:rPr lang="en-US" altLang="ja-JP" sz="2800" dirty="0"/>
              <a:t>Prediction results from systematically pre-processed data</a:t>
            </a:r>
          </a:p>
        </p:txBody>
      </p:sp>
      <p:sp>
        <p:nvSpPr>
          <p:cNvPr id="2" name="テキスト ボックス 1">
            <a:extLst>
              <a:ext uri="{FF2B5EF4-FFF2-40B4-BE49-F238E27FC236}">
                <a16:creationId xmlns:a16="http://schemas.microsoft.com/office/drawing/2014/main" id="{2EDDBF1E-9F28-A607-FCCA-3E151BD7EBC6}"/>
              </a:ext>
            </a:extLst>
          </p:cNvPr>
          <p:cNvSpPr txBox="1"/>
          <p:nvPr/>
        </p:nvSpPr>
        <p:spPr>
          <a:xfrm>
            <a:off x="0" y="731151"/>
            <a:ext cx="12192000" cy="40011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altLang="ja-JP" dirty="0"/>
              <a:t>	        </a:t>
            </a:r>
            <a:r>
              <a:rPr lang="ja-JP" altLang="en-US" sz="2000" b="1" dirty="0"/>
              <a:t>～ </a:t>
            </a:r>
            <a:r>
              <a:rPr lang="en-US" altLang="ja-JP" sz="2000" b="1" dirty="0"/>
              <a:t>Target </a:t>
            </a:r>
            <a:r>
              <a:rPr lang="ja-JP" altLang="en-US" sz="2000" b="1" dirty="0"/>
              <a:t>③ </a:t>
            </a:r>
            <a:r>
              <a:rPr lang="en-US" altLang="ja-JP" sz="2000" b="1" dirty="0"/>
              <a:t>Stage3 Permeate EC </a:t>
            </a:r>
            <a:r>
              <a:rPr lang="ja-JP" altLang="en-US" sz="2000" b="1" dirty="0"/>
              <a:t>～</a:t>
            </a:r>
            <a:endParaRPr lang="ja-JP" altLang="en-US" b="1" dirty="0"/>
          </a:p>
        </p:txBody>
      </p:sp>
    </p:spTree>
    <p:extLst>
      <p:ext uri="{BB962C8B-B14F-4D97-AF65-F5344CB8AC3E}">
        <p14:creationId xmlns:p14="http://schemas.microsoft.com/office/powerpoint/2010/main" val="2474859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Module Configuration</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3" y="-20412"/>
            <a:ext cx="4576959"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Simulation &gt; Simulator</a:t>
            </a:r>
            <a:endParaRPr kumimoji="1" lang="ja-JP" altLang="en-US" sz="1600" b="1" dirty="0">
              <a:solidFill>
                <a:schemeClr val="bg1"/>
              </a:solidFill>
            </a:endParaRPr>
          </a:p>
        </p:txBody>
      </p:sp>
      <p:pic>
        <p:nvPicPr>
          <p:cNvPr id="11" name="グラフィックス 10" descr="フォルダー 単色塗りつぶし">
            <a:extLst>
              <a:ext uri="{FF2B5EF4-FFF2-40B4-BE49-F238E27FC236}">
                <a16:creationId xmlns:a16="http://schemas.microsoft.com/office/drawing/2014/main" id="{A95D30CB-2F85-F40B-A866-97EA3AD3D6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984" y="903655"/>
            <a:ext cx="914400" cy="914400"/>
          </a:xfrm>
          <a:prstGeom prst="rect">
            <a:avLst/>
          </a:prstGeom>
        </p:spPr>
      </p:pic>
      <p:pic>
        <p:nvPicPr>
          <p:cNvPr id="18" name="グラフィックス 17" descr="紙 枠線">
            <a:extLst>
              <a:ext uri="{FF2B5EF4-FFF2-40B4-BE49-F238E27FC236}">
                <a16:creationId xmlns:a16="http://schemas.microsoft.com/office/drawing/2014/main" id="{E807D703-04CF-D23A-5EEE-E7D6A41C12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7110" y="5263020"/>
            <a:ext cx="677589" cy="677589"/>
          </a:xfrm>
          <a:prstGeom prst="rect">
            <a:avLst/>
          </a:prstGeom>
        </p:spPr>
      </p:pic>
      <p:cxnSp>
        <p:nvCxnSpPr>
          <p:cNvPr id="22" name="コネクタ: カギ線 21">
            <a:extLst>
              <a:ext uri="{FF2B5EF4-FFF2-40B4-BE49-F238E27FC236}">
                <a16:creationId xmlns:a16="http://schemas.microsoft.com/office/drawing/2014/main" id="{E41A85FE-0FC8-ED54-B685-1A07819EAE65}"/>
              </a:ext>
            </a:extLst>
          </p:cNvPr>
          <p:cNvCxnSpPr>
            <a:cxnSpLocks/>
            <a:stCxn id="11" idx="2"/>
            <a:endCxn id="31" idx="1"/>
          </p:cNvCxnSpPr>
          <p:nvPr/>
        </p:nvCxnSpPr>
        <p:spPr>
          <a:xfrm rot="16200000" flipH="1">
            <a:off x="2424809" y="422429"/>
            <a:ext cx="114206" cy="2905457"/>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62C8985-C8C6-57C5-88A4-4AC4657142F5}"/>
              </a:ext>
            </a:extLst>
          </p:cNvPr>
          <p:cNvCxnSpPr>
            <a:cxnSpLocks/>
            <a:stCxn id="11" idx="2"/>
            <a:endCxn id="18" idx="1"/>
          </p:cNvCxnSpPr>
          <p:nvPr/>
        </p:nvCxnSpPr>
        <p:spPr>
          <a:xfrm rot="16200000" flipH="1">
            <a:off x="-393733" y="3240972"/>
            <a:ext cx="3783760" cy="937926"/>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5EFF93F-E6E9-95CE-D546-CAF7E25DAD3E}"/>
              </a:ext>
            </a:extLst>
          </p:cNvPr>
          <p:cNvSpPr txBox="1"/>
          <p:nvPr/>
        </p:nvSpPr>
        <p:spPr>
          <a:xfrm>
            <a:off x="1553801" y="5940609"/>
            <a:ext cx="1466753" cy="307777"/>
          </a:xfrm>
          <a:prstGeom prst="rect">
            <a:avLst/>
          </a:prstGeom>
          <a:noFill/>
        </p:spPr>
        <p:txBody>
          <a:bodyPr wrap="square" rtlCol="0">
            <a:spAutoFit/>
          </a:bodyPr>
          <a:lstStyle/>
          <a:p>
            <a:pPr algn="ctr"/>
            <a:r>
              <a:rPr kumimoji="1" lang="en-US" altLang="ja-JP" sz="1400" dirty="0"/>
              <a:t>main.py</a:t>
            </a:r>
            <a:endParaRPr kumimoji="1" lang="ja-JP" altLang="en-US" sz="1400" dirty="0"/>
          </a:p>
        </p:txBody>
      </p:sp>
      <p:cxnSp>
        <p:nvCxnSpPr>
          <p:cNvPr id="30" name="コネクタ: カギ線 29">
            <a:extLst>
              <a:ext uri="{FF2B5EF4-FFF2-40B4-BE49-F238E27FC236}">
                <a16:creationId xmlns:a16="http://schemas.microsoft.com/office/drawing/2014/main" id="{7491F666-8A5D-4834-A7A0-D2CEB48842DA}"/>
              </a:ext>
            </a:extLst>
          </p:cNvPr>
          <p:cNvCxnSpPr>
            <a:cxnSpLocks/>
            <a:endCxn id="118" idx="1"/>
          </p:cNvCxnSpPr>
          <p:nvPr/>
        </p:nvCxnSpPr>
        <p:spPr>
          <a:xfrm>
            <a:off x="1029183" y="1932261"/>
            <a:ext cx="2905458" cy="1301183"/>
          </a:xfrm>
          <a:prstGeom prst="bentConnector3">
            <a:avLst>
              <a:gd name="adj1" fmla="val 7068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グラフィックス 30" descr="フォルダー 単色塗りつぶし">
            <a:extLst>
              <a:ext uri="{FF2B5EF4-FFF2-40B4-BE49-F238E27FC236}">
                <a16:creationId xmlns:a16="http://schemas.microsoft.com/office/drawing/2014/main" id="{1470BAFE-443A-899A-BF22-6238CBF4CE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4641" y="1475061"/>
            <a:ext cx="914400" cy="914400"/>
          </a:xfrm>
          <a:prstGeom prst="rect">
            <a:avLst/>
          </a:prstGeom>
        </p:spPr>
      </p:pic>
      <p:pic>
        <p:nvPicPr>
          <p:cNvPr id="118" name="グラフィックス 117" descr="フォルダー 単色塗りつぶし">
            <a:extLst>
              <a:ext uri="{FF2B5EF4-FFF2-40B4-BE49-F238E27FC236}">
                <a16:creationId xmlns:a16="http://schemas.microsoft.com/office/drawing/2014/main" id="{9D500003-51C2-E59E-70BE-7B18A3B5BF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4641" y="2776244"/>
            <a:ext cx="914400" cy="914400"/>
          </a:xfrm>
          <a:prstGeom prst="rect">
            <a:avLst/>
          </a:prstGeom>
        </p:spPr>
      </p:pic>
      <p:sp>
        <p:nvSpPr>
          <p:cNvPr id="120" name="テキスト ボックス 119">
            <a:extLst>
              <a:ext uri="{FF2B5EF4-FFF2-40B4-BE49-F238E27FC236}">
                <a16:creationId xmlns:a16="http://schemas.microsoft.com/office/drawing/2014/main" id="{986E61DD-A1BE-0D94-B08D-85C618A1EF2D}"/>
              </a:ext>
            </a:extLst>
          </p:cNvPr>
          <p:cNvSpPr txBox="1"/>
          <p:nvPr/>
        </p:nvSpPr>
        <p:spPr>
          <a:xfrm>
            <a:off x="3450666" y="2226492"/>
            <a:ext cx="1874938" cy="307777"/>
          </a:xfrm>
          <a:prstGeom prst="rect">
            <a:avLst/>
          </a:prstGeom>
          <a:noFill/>
        </p:spPr>
        <p:txBody>
          <a:bodyPr wrap="square" rtlCol="0">
            <a:spAutoFit/>
          </a:bodyPr>
          <a:lstStyle/>
          <a:p>
            <a:pPr algn="ctr"/>
            <a:r>
              <a:rPr kumimoji="1" lang="en-US" altLang="ja-JP" sz="1400" dirty="0"/>
              <a:t>Optimization Module</a:t>
            </a:r>
            <a:endParaRPr kumimoji="1" lang="ja-JP" altLang="en-US" sz="1400" dirty="0"/>
          </a:p>
        </p:txBody>
      </p:sp>
      <p:sp>
        <p:nvSpPr>
          <p:cNvPr id="121" name="テキスト ボックス 120">
            <a:extLst>
              <a:ext uri="{FF2B5EF4-FFF2-40B4-BE49-F238E27FC236}">
                <a16:creationId xmlns:a16="http://schemas.microsoft.com/office/drawing/2014/main" id="{B7D88A8D-B812-6AF5-FF57-64D0E3EB920A}"/>
              </a:ext>
            </a:extLst>
          </p:cNvPr>
          <p:cNvSpPr txBox="1"/>
          <p:nvPr/>
        </p:nvSpPr>
        <p:spPr>
          <a:xfrm>
            <a:off x="3358093" y="3534523"/>
            <a:ext cx="2051352" cy="307777"/>
          </a:xfrm>
          <a:prstGeom prst="rect">
            <a:avLst/>
          </a:prstGeom>
          <a:noFill/>
        </p:spPr>
        <p:txBody>
          <a:bodyPr wrap="square" rtlCol="0">
            <a:spAutoFit/>
          </a:bodyPr>
          <a:lstStyle/>
          <a:p>
            <a:pPr algn="ctr"/>
            <a:r>
              <a:rPr kumimoji="1" lang="en-US" altLang="ja-JP" sz="1400" dirty="0"/>
              <a:t>Optimization Problem</a:t>
            </a:r>
            <a:endParaRPr kumimoji="1" lang="ja-JP" altLang="en-US" sz="1400" dirty="0"/>
          </a:p>
        </p:txBody>
      </p:sp>
      <p:pic>
        <p:nvPicPr>
          <p:cNvPr id="123" name="グラフィックス 122" descr="フォルダー 単色塗りつぶし">
            <a:extLst>
              <a:ext uri="{FF2B5EF4-FFF2-40B4-BE49-F238E27FC236}">
                <a16:creationId xmlns:a16="http://schemas.microsoft.com/office/drawing/2014/main" id="{9E27392E-73CF-1D6F-90BA-D2FE4EEF02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1606" y="2786212"/>
            <a:ext cx="914400" cy="914400"/>
          </a:xfrm>
          <a:prstGeom prst="rect">
            <a:avLst/>
          </a:prstGeom>
        </p:spPr>
      </p:pic>
      <p:cxnSp>
        <p:nvCxnSpPr>
          <p:cNvPr id="124" name="コネクタ: カギ線 123">
            <a:extLst>
              <a:ext uri="{FF2B5EF4-FFF2-40B4-BE49-F238E27FC236}">
                <a16:creationId xmlns:a16="http://schemas.microsoft.com/office/drawing/2014/main" id="{11926C59-2D0D-5145-A931-82EC35349D24}"/>
              </a:ext>
            </a:extLst>
          </p:cNvPr>
          <p:cNvCxnSpPr>
            <a:cxnSpLocks/>
            <a:stCxn id="118" idx="3"/>
            <a:endCxn id="126" idx="1"/>
          </p:cNvCxnSpPr>
          <p:nvPr/>
        </p:nvCxnSpPr>
        <p:spPr>
          <a:xfrm>
            <a:off x="4849041" y="3233444"/>
            <a:ext cx="2027968" cy="1149938"/>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6" name="グラフィックス 125" descr="紙 枠線">
            <a:extLst>
              <a:ext uri="{FF2B5EF4-FFF2-40B4-BE49-F238E27FC236}">
                <a16:creationId xmlns:a16="http://schemas.microsoft.com/office/drawing/2014/main" id="{D19E12EF-53FD-E7BB-4DEF-35EDA11461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77009" y="4044587"/>
            <a:ext cx="677589" cy="677589"/>
          </a:xfrm>
          <a:prstGeom prst="rect">
            <a:avLst/>
          </a:prstGeom>
        </p:spPr>
      </p:pic>
      <p:cxnSp>
        <p:nvCxnSpPr>
          <p:cNvPr id="133" name="直線コネクタ 132">
            <a:extLst>
              <a:ext uri="{FF2B5EF4-FFF2-40B4-BE49-F238E27FC236}">
                <a16:creationId xmlns:a16="http://schemas.microsoft.com/office/drawing/2014/main" id="{7110710C-1056-56C0-8FC0-F7DD339BB276}"/>
              </a:ext>
            </a:extLst>
          </p:cNvPr>
          <p:cNvCxnSpPr>
            <a:cxnSpLocks/>
            <a:stCxn id="118" idx="3"/>
            <a:endCxn id="123" idx="1"/>
          </p:cNvCxnSpPr>
          <p:nvPr/>
        </p:nvCxnSpPr>
        <p:spPr>
          <a:xfrm>
            <a:off x="4849041" y="3233444"/>
            <a:ext cx="1862565" cy="996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715E7479-E83F-A111-A998-97F1DB49BF01}"/>
              </a:ext>
            </a:extLst>
          </p:cNvPr>
          <p:cNvSpPr txBox="1"/>
          <p:nvPr/>
        </p:nvSpPr>
        <p:spPr>
          <a:xfrm>
            <a:off x="6408604" y="3546724"/>
            <a:ext cx="1520401" cy="307777"/>
          </a:xfrm>
          <a:prstGeom prst="rect">
            <a:avLst/>
          </a:prstGeom>
          <a:noFill/>
        </p:spPr>
        <p:txBody>
          <a:bodyPr wrap="square" rtlCol="0">
            <a:spAutoFit/>
          </a:bodyPr>
          <a:lstStyle/>
          <a:p>
            <a:pPr algn="ctr"/>
            <a:r>
              <a:rPr kumimoji="1" lang="en-US" altLang="ja-JP" sz="1400" dirty="0"/>
              <a:t>model</a:t>
            </a:r>
            <a:endParaRPr kumimoji="1" lang="ja-JP" altLang="en-US" sz="1400" dirty="0"/>
          </a:p>
        </p:txBody>
      </p:sp>
      <p:pic>
        <p:nvPicPr>
          <p:cNvPr id="141" name="グラフィックス 140" descr="フォルダー 単色塗りつぶし">
            <a:extLst>
              <a:ext uri="{FF2B5EF4-FFF2-40B4-BE49-F238E27FC236}">
                <a16:creationId xmlns:a16="http://schemas.microsoft.com/office/drawing/2014/main" id="{8F8A0CF7-17D7-EBEC-9284-36421D69D2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5641" y="2010440"/>
            <a:ext cx="914400" cy="914400"/>
          </a:xfrm>
          <a:prstGeom prst="rect">
            <a:avLst/>
          </a:prstGeom>
        </p:spPr>
      </p:pic>
      <p:sp>
        <p:nvSpPr>
          <p:cNvPr id="142" name="テキスト ボックス 141">
            <a:extLst>
              <a:ext uri="{FF2B5EF4-FFF2-40B4-BE49-F238E27FC236}">
                <a16:creationId xmlns:a16="http://schemas.microsoft.com/office/drawing/2014/main" id="{E91DB7E9-C048-8714-BE16-881428A0486A}"/>
              </a:ext>
            </a:extLst>
          </p:cNvPr>
          <p:cNvSpPr txBox="1"/>
          <p:nvPr/>
        </p:nvSpPr>
        <p:spPr>
          <a:xfrm>
            <a:off x="1738568" y="2758229"/>
            <a:ext cx="1097077" cy="307777"/>
          </a:xfrm>
          <a:prstGeom prst="rect">
            <a:avLst/>
          </a:prstGeom>
          <a:noFill/>
        </p:spPr>
        <p:txBody>
          <a:bodyPr wrap="square" rtlCol="0">
            <a:spAutoFit/>
          </a:bodyPr>
          <a:lstStyle/>
          <a:p>
            <a:pPr algn="ctr"/>
            <a:r>
              <a:rPr kumimoji="1" lang="en-US" altLang="ja-JP" sz="1400" dirty="0"/>
              <a:t>Input data</a:t>
            </a:r>
            <a:endParaRPr kumimoji="1" lang="ja-JP" altLang="en-US" sz="1400" dirty="0"/>
          </a:p>
        </p:txBody>
      </p:sp>
      <p:sp>
        <p:nvSpPr>
          <p:cNvPr id="143" name="テキスト ボックス 142">
            <a:extLst>
              <a:ext uri="{FF2B5EF4-FFF2-40B4-BE49-F238E27FC236}">
                <a16:creationId xmlns:a16="http://schemas.microsoft.com/office/drawing/2014/main" id="{DDE96DE6-C4CA-88A2-BD89-68F6AC84BE0B}"/>
              </a:ext>
            </a:extLst>
          </p:cNvPr>
          <p:cNvSpPr txBox="1"/>
          <p:nvPr/>
        </p:nvSpPr>
        <p:spPr>
          <a:xfrm>
            <a:off x="6005634" y="4696662"/>
            <a:ext cx="2486775" cy="523220"/>
          </a:xfrm>
          <a:prstGeom prst="rect">
            <a:avLst/>
          </a:prstGeom>
          <a:noFill/>
        </p:spPr>
        <p:txBody>
          <a:bodyPr wrap="square" rtlCol="0">
            <a:spAutoFit/>
          </a:bodyPr>
          <a:lstStyle/>
          <a:p>
            <a:pPr algn="ctr"/>
            <a:r>
              <a:rPr kumimoji="1" lang="en-US" altLang="ja-JP" sz="1400" dirty="0"/>
              <a:t>Definition objective and constraint functions.py</a:t>
            </a:r>
            <a:endParaRPr kumimoji="1" lang="ja-JP" altLang="en-US" sz="1400" dirty="0"/>
          </a:p>
        </p:txBody>
      </p:sp>
      <p:cxnSp>
        <p:nvCxnSpPr>
          <p:cNvPr id="147" name="直線コネクタ 146">
            <a:extLst>
              <a:ext uri="{FF2B5EF4-FFF2-40B4-BE49-F238E27FC236}">
                <a16:creationId xmlns:a16="http://schemas.microsoft.com/office/drawing/2014/main" id="{2FA89BAD-E97E-EC70-05AE-ABDBD258A998}"/>
              </a:ext>
            </a:extLst>
          </p:cNvPr>
          <p:cNvCxnSpPr>
            <a:cxnSpLocks/>
            <a:stCxn id="123" idx="3"/>
            <a:endCxn id="169" idx="1"/>
          </p:cNvCxnSpPr>
          <p:nvPr/>
        </p:nvCxnSpPr>
        <p:spPr>
          <a:xfrm>
            <a:off x="7626006" y="3243412"/>
            <a:ext cx="2026617" cy="528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0" name="グラフィックス 149" descr="紙 枠線">
            <a:extLst>
              <a:ext uri="{FF2B5EF4-FFF2-40B4-BE49-F238E27FC236}">
                <a16:creationId xmlns:a16="http://schemas.microsoft.com/office/drawing/2014/main" id="{9F691D1E-922B-B94D-22BD-63DAD4FE41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19061" y="5197954"/>
            <a:ext cx="677589" cy="677589"/>
          </a:xfrm>
          <a:prstGeom prst="rect">
            <a:avLst/>
          </a:prstGeom>
        </p:spPr>
      </p:pic>
      <p:sp>
        <p:nvSpPr>
          <p:cNvPr id="151" name="テキスト ボックス 150">
            <a:extLst>
              <a:ext uri="{FF2B5EF4-FFF2-40B4-BE49-F238E27FC236}">
                <a16:creationId xmlns:a16="http://schemas.microsoft.com/office/drawing/2014/main" id="{9F9DE670-8BC1-E905-0C02-36C821483FE4}"/>
              </a:ext>
            </a:extLst>
          </p:cNvPr>
          <p:cNvSpPr txBox="1"/>
          <p:nvPr/>
        </p:nvSpPr>
        <p:spPr>
          <a:xfrm>
            <a:off x="6408604" y="5869350"/>
            <a:ext cx="1698501" cy="307777"/>
          </a:xfrm>
          <a:prstGeom prst="rect">
            <a:avLst/>
          </a:prstGeom>
          <a:noFill/>
        </p:spPr>
        <p:txBody>
          <a:bodyPr wrap="square" rtlCol="0">
            <a:spAutoFit/>
          </a:bodyPr>
          <a:lstStyle/>
          <a:p>
            <a:pPr algn="ctr"/>
            <a:r>
              <a:rPr kumimoji="1" lang="en-US" altLang="ja-JP" sz="1400" dirty="0"/>
              <a:t>import_model.py</a:t>
            </a:r>
            <a:endParaRPr kumimoji="1" lang="ja-JP" altLang="en-US" sz="1400" dirty="0"/>
          </a:p>
        </p:txBody>
      </p:sp>
      <p:cxnSp>
        <p:nvCxnSpPr>
          <p:cNvPr id="152" name="コネクタ: カギ線 151">
            <a:extLst>
              <a:ext uri="{FF2B5EF4-FFF2-40B4-BE49-F238E27FC236}">
                <a16:creationId xmlns:a16="http://schemas.microsoft.com/office/drawing/2014/main" id="{1B8BAC17-D3C7-EE08-8019-DEA6EF5992A7}"/>
              </a:ext>
            </a:extLst>
          </p:cNvPr>
          <p:cNvCxnSpPr>
            <a:cxnSpLocks/>
            <a:stCxn id="123" idx="3"/>
            <a:endCxn id="119" idx="1"/>
          </p:cNvCxnSpPr>
          <p:nvPr/>
        </p:nvCxnSpPr>
        <p:spPr>
          <a:xfrm>
            <a:off x="7626006" y="3243412"/>
            <a:ext cx="2026617" cy="1162804"/>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コネクタ: カギ線 159">
            <a:extLst>
              <a:ext uri="{FF2B5EF4-FFF2-40B4-BE49-F238E27FC236}">
                <a16:creationId xmlns:a16="http://schemas.microsoft.com/office/drawing/2014/main" id="{31282E4D-A1F2-BE3C-C709-C93410FCDB33}"/>
              </a:ext>
            </a:extLst>
          </p:cNvPr>
          <p:cNvCxnSpPr>
            <a:cxnSpLocks/>
            <a:stCxn id="11" idx="2"/>
            <a:endCxn id="141" idx="1"/>
          </p:cNvCxnSpPr>
          <p:nvPr/>
        </p:nvCxnSpPr>
        <p:spPr>
          <a:xfrm rot="16200000" flipH="1">
            <a:off x="1107620" y="1739618"/>
            <a:ext cx="649585" cy="806457"/>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9" name="グラフィックス 168" descr="紙 枠線">
            <a:extLst>
              <a:ext uri="{FF2B5EF4-FFF2-40B4-BE49-F238E27FC236}">
                <a16:creationId xmlns:a16="http://schemas.microsoft.com/office/drawing/2014/main" id="{E0276EC7-4A6E-9C79-6829-F9E9F282DD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623" y="2909899"/>
            <a:ext cx="677589" cy="677589"/>
          </a:xfrm>
          <a:prstGeom prst="rect">
            <a:avLst/>
          </a:prstGeom>
        </p:spPr>
      </p:pic>
      <p:sp>
        <p:nvSpPr>
          <p:cNvPr id="172" name="テキスト ボックス 171">
            <a:extLst>
              <a:ext uri="{FF2B5EF4-FFF2-40B4-BE49-F238E27FC236}">
                <a16:creationId xmlns:a16="http://schemas.microsoft.com/office/drawing/2014/main" id="{9974F324-ACA3-D4D6-16D3-474F2A82BE66}"/>
              </a:ext>
            </a:extLst>
          </p:cNvPr>
          <p:cNvSpPr txBox="1"/>
          <p:nvPr/>
        </p:nvSpPr>
        <p:spPr>
          <a:xfrm>
            <a:off x="9079364" y="3562353"/>
            <a:ext cx="1794857" cy="523220"/>
          </a:xfrm>
          <a:prstGeom prst="rect">
            <a:avLst/>
          </a:prstGeom>
          <a:noFill/>
        </p:spPr>
        <p:txBody>
          <a:bodyPr wrap="square" rtlCol="0">
            <a:spAutoFit/>
          </a:bodyPr>
          <a:lstStyle/>
          <a:p>
            <a:pPr algn="ctr"/>
            <a:r>
              <a:rPr kumimoji="1" lang="en-US" altLang="ja-JP" sz="1400" dirty="0"/>
              <a:t>1st permeate EC Prediction module</a:t>
            </a:r>
            <a:endParaRPr kumimoji="1" lang="ja-JP" altLang="en-US" sz="1400" dirty="0"/>
          </a:p>
        </p:txBody>
      </p:sp>
      <p:sp>
        <p:nvSpPr>
          <p:cNvPr id="178" name="正方形/長方形 177">
            <a:extLst>
              <a:ext uri="{FF2B5EF4-FFF2-40B4-BE49-F238E27FC236}">
                <a16:creationId xmlns:a16="http://schemas.microsoft.com/office/drawing/2014/main" id="{202CFFB0-131C-ADF9-C993-9BD01B703980}"/>
              </a:ext>
            </a:extLst>
          </p:cNvPr>
          <p:cNvSpPr/>
          <p:nvPr/>
        </p:nvSpPr>
        <p:spPr>
          <a:xfrm>
            <a:off x="3449430" y="2785769"/>
            <a:ext cx="8028337" cy="346261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吹き出し: 角を丸めた四角形 11">
            <a:extLst>
              <a:ext uri="{FF2B5EF4-FFF2-40B4-BE49-F238E27FC236}">
                <a16:creationId xmlns:a16="http://schemas.microsoft.com/office/drawing/2014/main" id="{CB20F9D6-612C-69C5-5BF1-D604CEA1146D}"/>
              </a:ext>
            </a:extLst>
          </p:cNvPr>
          <p:cNvSpPr/>
          <p:nvPr/>
        </p:nvSpPr>
        <p:spPr>
          <a:xfrm>
            <a:off x="5480330" y="2146439"/>
            <a:ext cx="2452519" cy="558014"/>
          </a:xfrm>
          <a:prstGeom prst="wedgeRoundRectCallout">
            <a:avLst>
              <a:gd name="adj1" fmla="val -58078"/>
              <a:gd name="adj2" fmla="val 40310"/>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Defined Optimization Problem</a:t>
            </a:r>
            <a:endParaRPr kumimoji="1" lang="ja-JP" altLang="en-US" dirty="0">
              <a:solidFill>
                <a:schemeClr val="tx1"/>
              </a:solidFill>
            </a:endParaRPr>
          </a:p>
        </p:txBody>
      </p:sp>
      <p:sp>
        <p:nvSpPr>
          <p:cNvPr id="14" name="吹き出し: 角を丸めた四角形 13">
            <a:extLst>
              <a:ext uri="{FF2B5EF4-FFF2-40B4-BE49-F238E27FC236}">
                <a16:creationId xmlns:a16="http://schemas.microsoft.com/office/drawing/2014/main" id="{5DFF7DD2-4B8E-C093-E9D8-017622C5043B}"/>
              </a:ext>
            </a:extLst>
          </p:cNvPr>
          <p:cNvSpPr/>
          <p:nvPr/>
        </p:nvSpPr>
        <p:spPr>
          <a:xfrm>
            <a:off x="5049398" y="1033375"/>
            <a:ext cx="2247900" cy="558014"/>
          </a:xfrm>
          <a:prstGeom prst="wedgeRoundRectCallout">
            <a:avLst>
              <a:gd name="adj1" fmla="val -58078"/>
              <a:gd name="adj2" fmla="val 40310"/>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Defined Optimization Solver</a:t>
            </a:r>
            <a:endParaRPr kumimoji="1" lang="ja-JP" altLang="en-US" dirty="0">
              <a:solidFill>
                <a:schemeClr val="tx1"/>
              </a:solidFill>
            </a:endParaRPr>
          </a:p>
        </p:txBody>
      </p:sp>
      <p:sp>
        <p:nvSpPr>
          <p:cNvPr id="106" name="吹き出し: 角を丸めた四角形 105">
            <a:extLst>
              <a:ext uri="{FF2B5EF4-FFF2-40B4-BE49-F238E27FC236}">
                <a16:creationId xmlns:a16="http://schemas.microsoft.com/office/drawing/2014/main" id="{B9EA2C78-FB73-553F-7D9B-6F1ABB442623}"/>
              </a:ext>
            </a:extLst>
          </p:cNvPr>
          <p:cNvSpPr/>
          <p:nvPr/>
        </p:nvSpPr>
        <p:spPr>
          <a:xfrm>
            <a:off x="9237138" y="1976255"/>
            <a:ext cx="2770643" cy="558014"/>
          </a:xfrm>
          <a:prstGeom prst="wedgeRoundRectCallout">
            <a:avLst>
              <a:gd name="adj1" fmla="val -24605"/>
              <a:gd name="adj2" fmla="val 104731"/>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Automatically created model files by training</a:t>
            </a:r>
            <a:endParaRPr kumimoji="1" lang="ja-JP" altLang="en-US" dirty="0">
              <a:solidFill>
                <a:schemeClr val="tx1"/>
              </a:solidFill>
            </a:endParaRPr>
          </a:p>
        </p:txBody>
      </p:sp>
      <p:pic>
        <p:nvPicPr>
          <p:cNvPr id="4" name="グラフィックス 3" descr="フォルダー 単色塗りつぶし">
            <a:extLst>
              <a:ext uri="{FF2B5EF4-FFF2-40B4-BE49-F238E27FC236}">
                <a16:creationId xmlns:a16="http://schemas.microsoft.com/office/drawing/2014/main" id="{74938D61-1106-AC74-C795-6B2D5F0614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0882" y="3049731"/>
            <a:ext cx="914400" cy="914400"/>
          </a:xfrm>
          <a:prstGeom prst="rect">
            <a:avLst/>
          </a:prstGeom>
        </p:spPr>
      </p:pic>
      <p:sp>
        <p:nvSpPr>
          <p:cNvPr id="5" name="テキスト ボックス 4">
            <a:extLst>
              <a:ext uri="{FF2B5EF4-FFF2-40B4-BE49-F238E27FC236}">
                <a16:creationId xmlns:a16="http://schemas.microsoft.com/office/drawing/2014/main" id="{CCF3C92F-9AAD-311C-2E9A-984F91BCD8ED}"/>
              </a:ext>
            </a:extLst>
          </p:cNvPr>
          <p:cNvSpPr txBox="1"/>
          <p:nvPr/>
        </p:nvSpPr>
        <p:spPr>
          <a:xfrm>
            <a:off x="1739542" y="3801162"/>
            <a:ext cx="1097077" cy="307777"/>
          </a:xfrm>
          <a:prstGeom prst="rect">
            <a:avLst/>
          </a:prstGeom>
          <a:noFill/>
        </p:spPr>
        <p:txBody>
          <a:bodyPr wrap="square" rtlCol="0">
            <a:spAutoFit/>
          </a:bodyPr>
          <a:lstStyle/>
          <a:p>
            <a:pPr algn="ctr"/>
            <a:r>
              <a:rPr kumimoji="1" lang="en-US" altLang="ja-JP" sz="1400" dirty="0"/>
              <a:t>pkg</a:t>
            </a:r>
            <a:endParaRPr kumimoji="1" lang="ja-JP" altLang="en-US" sz="1400" dirty="0"/>
          </a:p>
        </p:txBody>
      </p:sp>
      <p:cxnSp>
        <p:nvCxnSpPr>
          <p:cNvPr id="6" name="コネクタ: カギ線 5">
            <a:extLst>
              <a:ext uri="{FF2B5EF4-FFF2-40B4-BE49-F238E27FC236}">
                <a16:creationId xmlns:a16="http://schemas.microsoft.com/office/drawing/2014/main" id="{A6D5182D-59CF-F5EE-2D04-F35D795E8D7D}"/>
              </a:ext>
            </a:extLst>
          </p:cNvPr>
          <p:cNvCxnSpPr>
            <a:cxnSpLocks/>
            <a:stCxn id="11" idx="2"/>
            <a:endCxn id="4" idx="1"/>
          </p:cNvCxnSpPr>
          <p:nvPr/>
        </p:nvCxnSpPr>
        <p:spPr>
          <a:xfrm rot="16200000" flipH="1">
            <a:off x="585595" y="2261644"/>
            <a:ext cx="1688876" cy="801698"/>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グラフィックス 97" descr="紙 枠線">
            <a:extLst>
              <a:ext uri="{FF2B5EF4-FFF2-40B4-BE49-F238E27FC236}">
                <a16:creationId xmlns:a16="http://schemas.microsoft.com/office/drawing/2014/main" id="{D5E04E5E-16FD-A924-2A66-76A5C7E99A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3067" y="4199756"/>
            <a:ext cx="677589" cy="677589"/>
          </a:xfrm>
          <a:prstGeom prst="rect">
            <a:avLst/>
          </a:prstGeom>
        </p:spPr>
      </p:pic>
      <p:sp>
        <p:nvSpPr>
          <p:cNvPr id="102" name="テキスト ボックス 101">
            <a:extLst>
              <a:ext uri="{FF2B5EF4-FFF2-40B4-BE49-F238E27FC236}">
                <a16:creationId xmlns:a16="http://schemas.microsoft.com/office/drawing/2014/main" id="{746FEFE8-FF3B-8D7D-D52E-4EB15364764C}"/>
              </a:ext>
            </a:extLst>
          </p:cNvPr>
          <p:cNvSpPr txBox="1"/>
          <p:nvPr/>
        </p:nvSpPr>
        <p:spPr>
          <a:xfrm>
            <a:off x="1562821" y="4851219"/>
            <a:ext cx="1466753" cy="307777"/>
          </a:xfrm>
          <a:prstGeom prst="rect">
            <a:avLst/>
          </a:prstGeom>
          <a:noFill/>
        </p:spPr>
        <p:txBody>
          <a:bodyPr wrap="square" rtlCol="0">
            <a:spAutoFit/>
          </a:bodyPr>
          <a:lstStyle/>
          <a:p>
            <a:pPr algn="ctr"/>
            <a:r>
              <a:rPr kumimoji="1" lang="en-US" altLang="ja-JP" sz="1400" dirty="0"/>
              <a:t>config.ini</a:t>
            </a:r>
            <a:endParaRPr kumimoji="1" lang="ja-JP" altLang="en-US" sz="1400" dirty="0"/>
          </a:p>
        </p:txBody>
      </p:sp>
      <p:cxnSp>
        <p:nvCxnSpPr>
          <p:cNvPr id="103" name="コネクタ: カギ線 102">
            <a:extLst>
              <a:ext uri="{FF2B5EF4-FFF2-40B4-BE49-F238E27FC236}">
                <a16:creationId xmlns:a16="http://schemas.microsoft.com/office/drawing/2014/main" id="{077C1D21-0979-FD9D-9593-E1D306DCA2C7}"/>
              </a:ext>
            </a:extLst>
          </p:cNvPr>
          <p:cNvCxnSpPr>
            <a:cxnSpLocks/>
            <a:stCxn id="11" idx="2"/>
            <a:endCxn id="98" idx="1"/>
          </p:cNvCxnSpPr>
          <p:nvPr/>
        </p:nvCxnSpPr>
        <p:spPr>
          <a:xfrm rot="16200000" flipH="1">
            <a:off x="135877" y="2711361"/>
            <a:ext cx="2720496" cy="933883"/>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コネクタ: カギ線 109">
            <a:extLst>
              <a:ext uri="{FF2B5EF4-FFF2-40B4-BE49-F238E27FC236}">
                <a16:creationId xmlns:a16="http://schemas.microsoft.com/office/drawing/2014/main" id="{9D47482D-6F46-223C-26E6-FCC4A36327EB}"/>
              </a:ext>
            </a:extLst>
          </p:cNvPr>
          <p:cNvCxnSpPr>
            <a:cxnSpLocks/>
            <a:stCxn id="118" idx="3"/>
            <a:endCxn id="150" idx="1"/>
          </p:cNvCxnSpPr>
          <p:nvPr/>
        </p:nvCxnSpPr>
        <p:spPr>
          <a:xfrm>
            <a:off x="4849041" y="3233444"/>
            <a:ext cx="2070020" cy="2303305"/>
          </a:xfrm>
          <a:prstGeom prst="bentConnector3">
            <a:avLst>
              <a:gd name="adj1" fmla="val 4868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0273E6D2-B1AC-169B-3086-D0DACB6DCDD9}"/>
              </a:ext>
            </a:extLst>
          </p:cNvPr>
          <p:cNvSpPr txBox="1"/>
          <p:nvPr/>
        </p:nvSpPr>
        <p:spPr>
          <a:xfrm>
            <a:off x="9093498" y="4777977"/>
            <a:ext cx="1794857" cy="523220"/>
          </a:xfrm>
          <a:prstGeom prst="rect">
            <a:avLst/>
          </a:prstGeom>
          <a:noFill/>
        </p:spPr>
        <p:txBody>
          <a:bodyPr wrap="square" rtlCol="0">
            <a:spAutoFit/>
          </a:bodyPr>
          <a:lstStyle/>
          <a:p>
            <a:pPr algn="ctr"/>
            <a:r>
              <a:rPr kumimoji="1" lang="en-US" altLang="ja-JP" sz="1400" dirty="0"/>
              <a:t>2nd permeate EC Prediction module</a:t>
            </a:r>
            <a:endParaRPr kumimoji="1" lang="ja-JP" altLang="en-US" sz="1400" dirty="0"/>
          </a:p>
        </p:txBody>
      </p:sp>
      <p:pic>
        <p:nvPicPr>
          <p:cNvPr id="119" name="グラフィックス 118" descr="紙 枠線">
            <a:extLst>
              <a:ext uri="{FF2B5EF4-FFF2-40B4-BE49-F238E27FC236}">
                <a16:creationId xmlns:a16="http://schemas.microsoft.com/office/drawing/2014/main" id="{641B12BB-EE6A-5C11-0498-A5A33FA933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623" y="4067421"/>
            <a:ext cx="677589" cy="677589"/>
          </a:xfrm>
          <a:prstGeom prst="rect">
            <a:avLst/>
          </a:prstGeom>
        </p:spPr>
      </p:pic>
      <p:sp>
        <p:nvSpPr>
          <p:cNvPr id="125" name="吹き出し: 角を丸めた四角形 124">
            <a:extLst>
              <a:ext uri="{FF2B5EF4-FFF2-40B4-BE49-F238E27FC236}">
                <a16:creationId xmlns:a16="http://schemas.microsoft.com/office/drawing/2014/main" id="{666B18F1-B762-EADA-D38A-AD55F1676F93}"/>
              </a:ext>
            </a:extLst>
          </p:cNvPr>
          <p:cNvSpPr/>
          <p:nvPr/>
        </p:nvSpPr>
        <p:spPr>
          <a:xfrm>
            <a:off x="2923555" y="5410495"/>
            <a:ext cx="2522519" cy="558014"/>
          </a:xfrm>
          <a:prstGeom prst="wedgeRoundRectCallout">
            <a:avLst>
              <a:gd name="adj1" fmla="val -60984"/>
              <a:gd name="adj2" fmla="val -4168"/>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Execute each function</a:t>
            </a:r>
            <a:endParaRPr kumimoji="1" lang="ja-JP" altLang="en-US" dirty="0">
              <a:solidFill>
                <a:schemeClr val="tx1"/>
              </a:solidFill>
            </a:endParaRPr>
          </a:p>
        </p:txBody>
      </p:sp>
      <p:sp>
        <p:nvSpPr>
          <p:cNvPr id="7" name="テキスト ボックス 6">
            <a:extLst>
              <a:ext uri="{FF2B5EF4-FFF2-40B4-BE49-F238E27FC236}">
                <a16:creationId xmlns:a16="http://schemas.microsoft.com/office/drawing/2014/main" id="{6C8A86D2-8C28-539E-CD77-75D532B4296F}"/>
              </a:ext>
            </a:extLst>
          </p:cNvPr>
          <p:cNvSpPr txBox="1"/>
          <p:nvPr/>
        </p:nvSpPr>
        <p:spPr>
          <a:xfrm rot="5400000">
            <a:off x="9784637" y="5302929"/>
            <a:ext cx="543614" cy="400110"/>
          </a:xfrm>
          <a:prstGeom prst="rect">
            <a:avLst/>
          </a:prstGeom>
          <a:noFill/>
        </p:spPr>
        <p:txBody>
          <a:bodyPr wrap="square" rtlCol="0">
            <a:spAutoFit/>
          </a:bodyPr>
          <a:lstStyle/>
          <a:p>
            <a:pPr algn="ctr"/>
            <a:r>
              <a:rPr kumimoji="1" lang="en-US" altLang="ja-JP" sz="2000" dirty="0"/>
              <a:t>…</a:t>
            </a:r>
            <a:endParaRPr kumimoji="1" lang="ja-JP" altLang="en-US" sz="2000" dirty="0"/>
          </a:p>
        </p:txBody>
      </p:sp>
    </p:spTree>
    <p:extLst>
      <p:ext uri="{BB962C8B-B14F-4D97-AF65-F5344CB8AC3E}">
        <p14:creationId xmlns:p14="http://schemas.microsoft.com/office/powerpoint/2010/main" val="126154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3210341"/>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1558373" y="3210341"/>
            <a:ext cx="1491376"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Objective of RO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834903"/>
            <a:ext cx="11341887" cy="600165"/>
          </a:xfrm>
        </p:spPr>
        <p:txBody>
          <a:bodyPr/>
          <a:lstStyle/>
          <a:p>
            <a:r>
              <a:rPr lang="en-US" altLang="ja-JP" dirty="0"/>
              <a:t>Chemical dosing costs are minimized considering RO membrane condition within the range of maintaining water quality and flow rate. </a:t>
            </a:r>
          </a:p>
          <a:p>
            <a:pPr lvl="1"/>
            <a:r>
              <a:rPr lang="en-US" altLang="ja-JP" sz="1800" dirty="0"/>
              <a:t>Maintaining high recovery rate, good water quality (high salt rejection), and extending RO membrane life.</a:t>
            </a:r>
          </a:p>
          <a:p>
            <a:pPr lvl="1"/>
            <a:r>
              <a:rPr lang="en-US" altLang="ja-JP" sz="1800" dirty="0"/>
              <a:t>Considering water quality, permeate flow rate, and RO clogging status.</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4300465"/>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4472145"/>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4472145"/>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3395431"/>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4264412"/>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4472145"/>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3297383" y="3250694"/>
            <a:ext cx="1785648" cy="646331"/>
          </a:xfrm>
          <a:prstGeom prst="rect">
            <a:avLst/>
          </a:prstGeom>
          <a:noFill/>
        </p:spPr>
        <p:txBody>
          <a:bodyPr wrap="square" rtlCol="0">
            <a:spAutoFit/>
          </a:bodyPr>
          <a:lstStyle/>
          <a:p>
            <a:pPr algn="ctr"/>
            <a:r>
              <a:rPr kumimoji="1" lang="en-US" altLang="ja-JP" dirty="0"/>
              <a:t>Sulfuric Acid</a:t>
            </a:r>
            <a:r>
              <a:rPr kumimoji="1" lang="ja-JP" altLang="en-US" dirty="0"/>
              <a:t>／</a:t>
            </a:r>
            <a:r>
              <a:rPr kumimoji="1" lang="en-US" altLang="ja-JP" dirty="0"/>
              <a:t>Anti-</a:t>
            </a:r>
            <a:r>
              <a:rPr kumimoji="1" lang="en-US" altLang="ja-JP" dirty="0" err="1"/>
              <a:t>Scalant</a:t>
            </a:r>
            <a:endParaRPr kumimoji="1" lang="en-US" altLang="ja-JP"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4191280"/>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430046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4477115"/>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841203"/>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3231872"/>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789789"/>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5147483"/>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789789"/>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5106538"/>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3138268"/>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789789"/>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5442681"/>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Operation Optimization</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98992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1475870" y="5040645"/>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445869" y="2614367"/>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26" name="テキスト ボックス 25">
            <a:extLst>
              <a:ext uri="{FF2B5EF4-FFF2-40B4-BE49-F238E27FC236}">
                <a16:creationId xmlns:a16="http://schemas.microsoft.com/office/drawing/2014/main" id="{3F914D46-367F-72B7-EDF3-5F40EC1D7DBF}"/>
              </a:ext>
            </a:extLst>
          </p:cNvPr>
          <p:cNvSpPr txBox="1"/>
          <p:nvPr/>
        </p:nvSpPr>
        <p:spPr>
          <a:xfrm>
            <a:off x="177509" y="2915337"/>
            <a:ext cx="2002524" cy="338554"/>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27" name="テキスト ボックス 26">
            <a:extLst>
              <a:ext uri="{FF2B5EF4-FFF2-40B4-BE49-F238E27FC236}">
                <a16:creationId xmlns:a16="http://schemas.microsoft.com/office/drawing/2014/main" id="{D1FA82FE-8DE7-03BA-7840-E04FBC2B790F}"/>
              </a:ext>
            </a:extLst>
          </p:cNvPr>
          <p:cNvSpPr txBox="1"/>
          <p:nvPr/>
        </p:nvSpPr>
        <p:spPr>
          <a:xfrm>
            <a:off x="3130113" y="2935499"/>
            <a:ext cx="2002524" cy="338554"/>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30" name="矢印: 下 29">
            <a:extLst>
              <a:ext uri="{FF2B5EF4-FFF2-40B4-BE49-F238E27FC236}">
                <a16:creationId xmlns:a16="http://schemas.microsoft.com/office/drawing/2014/main" id="{4806976F-8E01-BA20-D3C0-B6412D84E8F9}"/>
              </a:ext>
            </a:extLst>
          </p:cNvPr>
          <p:cNvSpPr/>
          <p:nvPr/>
        </p:nvSpPr>
        <p:spPr>
          <a:xfrm>
            <a:off x="1045012" y="3952437"/>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矢印: 下 30">
            <a:extLst>
              <a:ext uri="{FF2B5EF4-FFF2-40B4-BE49-F238E27FC236}">
                <a16:creationId xmlns:a16="http://schemas.microsoft.com/office/drawing/2014/main" id="{9F2F10FF-90DF-DC9D-6888-9D61FF5F0340}"/>
              </a:ext>
            </a:extLst>
          </p:cNvPr>
          <p:cNvSpPr/>
          <p:nvPr/>
        </p:nvSpPr>
        <p:spPr>
          <a:xfrm>
            <a:off x="4052239" y="3952438"/>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29F39987-87FA-1BA9-B4C1-FAF11DD7B7CC}"/>
              </a:ext>
            </a:extLst>
          </p:cNvPr>
          <p:cNvSpPr txBox="1"/>
          <p:nvPr/>
        </p:nvSpPr>
        <p:spPr>
          <a:xfrm>
            <a:off x="10079095" y="4860316"/>
            <a:ext cx="2110829" cy="830997"/>
          </a:xfrm>
          <a:prstGeom prst="rect">
            <a:avLst/>
          </a:prstGeom>
          <a:noFill/>
        </p:spPr>
        <p:txBody>
          <a:bodyPr wrap="square" rtlCol="0">
            <a:spAutoFit/>
          </a:bodyPr>
          <a:lstStyle/>
          <a:p>
            <a:pPr algn="ctr"/>
            <a:r>
              <a:rPr kumimoji="1" lang="en-US" altLang="ja-JP" sz="1600" b="1" dirty="0">
                <a:solidFill>
                  <a:schemeClr val="accent1"/>
                </a:solidFill>
              </a:rPr>
              <a:t>Water quality and flow rate to be maintained</a:t>
            </a:r>
            <a:endParaRPr kumimoji="1" lang="ja-JP" altLang="en-US" sz="1600" b="1" dirty="0">
              <a:solidFill>
                <a:schemeClr val="accent1"/>
              </a:solidFill>
            </a:endParaRPr>
          </a:p>
        </p:txBody>
      </p:sp>
      <p:sp>
        <p:nvSpPr>
          <p:cNvPr id="34" name="吹き出し: 角を丸めた四角形 33">
            <a:extLst>
              <a:ext uri="{FF2B5EF4-FFF2-40B4-BE49-F238E27FC236}">
                <a16:creationId xmlns:a16="http://schemas.microsoft.com/office/drawing/2014/main" id="{BE5D901F-80B7-6108-081F-8731936CFE66}"/>
              </a:ext>
            </a:extLst>
          </p:cNvPr>
          <p:cNvSpPr/>
          <p:nvPr/>
        </p:nvSpPr>
        <p:spPr>
          <a:xfrm>
            <a:off x="1700126" y="5576329"/>
            <a:ext cx="3126963" cy="1083307"/>
          </a:xfrm>
          <a:prstGeom prst="wedgeRoundRectCallout">
            <a:avLst>
              <a:gd name="adj1" fmla="val 35823"/>
              <a:gd name="adj2" fmla="val -6454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dirty="0">
                <a:solidFill>
                  <a:schemeClr val="tx1"/>
                </a:solidFill>
              </a:rPr>
              <a:t>Clogging due to fouling
Scaling by crystallization
Bio-fouling by deposit</a:t>
            </a:r>
            <a:endParaRPr kumimoji="1" lang="ja-JP" altLang="en-US" sz="1600" dirty="0">
              <a:solidFill>
                <a:schemeClr val="tx1"/>
              </a:solidFill>
            </a:endParaRPr>
          </a:p>
        </p:txBody>
      </p:sp>
      <p:sp>
        <p:nvSpPr>
          <p:cNvPr id="2" name="二等辺三角形 1">
            <a:extLst>
              <a:ext uri="{FF2B5EF4-FFF2-40B4-BE49-F238E27FC236}">
                <a16:creationId xmlns:a16="http://schemas.microsoft.com/office/drawing/2014/main" id="{C63F27C8-64D2-5537-03C0-87018BBD07BB}"/>
              </a:ext>
            </a:extLst>
          </p:cNvPr>
          <p:cNvSpPr/>
          <p:nvPr/>
        </p:nvSpPr>
        <p:spPr>
          <a:xfrm flipV="1">
            <a:off x="6030532" y="3788002"/>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339866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dirty="0"/>
              <a:t>Variable List</a:t>
            </a: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endParaRPr lang="en-US" altLang="ja-JP" sz="24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LVMWD</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7074A44-230C-332A-A839-EBD82AD820C5}"/>
                  </a:ext>
                </a:extLst>
              </p:cNvPr>
              <p:cNvGraphicFramePr>
                <a:graphicFrameLocks noGrp="1"/>
              </p:cNvGraphicFramePr>
              <p:nvPr>
                <p:extLst>
                  <p:ext uri="{D42A27DB-BD31-4B8C-83A1-F6EECF244321}">
                    <p14:modId xmlns:p14="http://schemas.microsoft.com/office/powerpoint/2010/main" val="2450902406"/>
                  </p:ext>
                </p:extLst>
              </p:nvPr>
            </p:nvGraphicFramePr>
            <p:xfrm>
              <a:off x="513798" y="797228"/>
              <a:ext cx="11161148" cy="5761600"/>
            </p:xfrm>
            <a:graphic>
              <a:graphicData uri="http://schemas.openxmlformats.org/drawingml/2006/table">
                <a:tbl>
                  <a:tblPr firstRow="1" firstCol="1" bandRow="1">
                    <a:tableStyleId>{5C22544A-7EE6-4342-B048-85BDC9FD1C3A}</a:tableStyleId>
                  </a:tblPr>
                  <a:tblGrid>
                    <a:gridCol w="1393285">
                      <a:extLst>
                        <a:ext uri="{9D8B030D-6E8A-4147-A177-3AD203B41FA5}">
                          <a16:colId xmlns:a16="http://schemas.microsoft.com/office/drawing/2014/main" val="2420529299"/>
                        </a:ext>
                      </a:extLst>
                    </a:gridCol>
                    <a:gridCol w="3296716">
                      <a:extLst>
                        <a:ext uri="{9D8B030D-6E8A-4147-A177-3AD203B41FA5}">
                          <a16:colId xmlns:a16="http://schemas.microsoft.com/office/drawing/2014/main" val="1997034489"/>
                        </a:ext>
                      </a:extLst>
                    </a:gridCol>
                    <a:gridCol w="2301142">
                      <a:extLst>
                        <a:ext uri="{9D8B030D-6E8A-4147-A177-3AD203B41FA5}">
                          <a16:colId xmlns:a16="http://schemas.microsoft.com/office/drawing/2014/main" val="322932763"/>
                        </a:ext>
                      </a:extLst>
                    </a:gridCol>
                    <a:gridCol w="4170005">
                      <a:extLst>
                        <a:ext uri="{9D8B030D-6E8A-4147-A177-3AD203B41FA5}">
                          <a16:colId xmlns:a16="http://schemas.microsoft.com/office/drawing/2014/main" val="2844438294"/>
                        </a:ext>
                      </a:extLst>
                    </a:gridCol>
                  </a:tblGrid>
                  <a:tr h="288080">
                    <a:tc>
                      <a:txBody>
                        <a:bodyPr/>
                        <a:lstStyle/>
                        <a:p>
                          <a:pPr marL="0" algn="ctr">
                            <a:spcBef>
                              <a:spcPts val="600"/>
                            </a:spcBef>
                          </a:pPr>
                          <a:r>
                            <a:rPr lang="en-US" sz="1800" dirty="0">
                              <a:effectLst/>
                            </a:rPr>
                            <a:t>ID No.</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Description</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Units</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spcAft>
                              <a:spcPts val="600"/>
                            </a:spcAft>
                          </a:pPr>
                          <a:r>
                            <a:rPr lang="en-US" sz="1800" dirty="0">
                              <a:effectLst/>
                            </a:rPr>
                            <a:t>Opt. Variable / 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extLst>
                      <a:ext uri="{0D108BD9-81ED-4DB2-BD59-A6C34878D82A}">
                        <a16:rowId xmlns:a16="http://schemas.microsoft.com/office/drawing/2014/main" val="84155179"/>
                      </a:ext>
                    </a:extLst>
                  </a:tr>
                  <a:tr h="288080">
                    <a:tc>
                      <a:txBody>
                        <a:bodyPr/>
                        <a:lstStyle/>
                        <a:p>
                          <a:pPr marL="0" algn="ctr">
                            <a:spcBef>
                              <a:spcPts val="600"/>
                            </a:spcBef>
                          </a:pPr>
                          <a:r>
                            <a:rPr lang="en-US" sz="1800" dirty="0">
                              <a:effectLst/>
                            </a:rPr>
                            <a:t>ID0000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UF Filtrate Total Chlorine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dirty="0">
                              <a:effectLst/>
                            </a:rPr>
                            <a:t>ton/day</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Optimization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261909"/>
                      </a:ext>
                    </a:extLst>
                  </a:tr>
                  <a:tr h="288080">
                    <a:tc>
                      <a:txBody>
                        <a:bodyPr/>
                        <a:lstStyle/>
                        <a:p>
                          <a:pPr marL="0" algn="ctr">
                            <a:spcBef>
                              <a:spcPts val="600"/>
                            </a:spcBef>
                          </a:pPr>
                          <a:r>
                            <a:rPr lang="en-US" sz="1800">
                              <a:effectLst/>
                            </a:rPr>
                            <a:t>ID0001</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730476632"/>
                      </a:ext>
                    </a:extLst>
                  </a:tr>
                  <a:tr h="288080">
                    <a:tc>
                      <a:txBody>
                        <a:bodyPr/>
                        <a:lstStyle/>
                        <a:p>
                          <a:pPr marL="0" algn="ctr">
                            <a:spcBef>
                              <a:spcPts val="600"/>
                            </a:spcBef>
                          </a:pPr>
                          <a:r>
                            <a:rPr lang="en-US" sz="1800">
                              <a:effectLst/>
                            </a:rPr>
                            <a:t>ID0002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TOC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mg/L</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44499933"/>
                      </a:ext>
                    </a:extLst>
                  </a:tr>
                  <a:tr h="288080">
                    <a:tc>
                      <a:txBody>
                        <a:bodyPr/>
                        <a:lstStyle/>
                        <a:p>
                          <a:pPr marL="0" algn="ctr">
                            <a:spcBef>
                              <a:spcPts val="600"/>
                            </a:spcBef>
                          </a:pPr>
                          <a:r>
                            <a:rPr lang="en-US" sz="1800" dirty="0">
                              <a:effectLst/>
                            </a:rPr>
                            <a:t>ID0003</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Temperature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a:rPr lang="en-US" sz="1800">
                                    <a:effectLst/>
                                    <a:latin typeface="Cambria Math" panose="02040503050406030204" pitchFamily="18" charset="0"/>
                                  </a:rPr>
                                  <m:t>℉</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570090320"/>
                      </a:ext>
                    </a:extLst>
                  </a:tr>
                  <a:tr h="288080">
                    <a:tc>
                      <a:txBody>
                        <a:bodyPr/>
                        <a:lstStyle/>
                        <a:p>
                          <a:pPr marL="0" algn="ctr">
                            <a:spcBef>
                              <a:spcPts val="600"/>
                            </a:spcBef>
                          </a:pPr>
                          <a:r>
                            <a:rPr lang="en-US" sz="1800" dirty="0">
                              <a:effectLst/>
                            </a:rPr>
                            <a:t>ID0004</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Feed pH</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761265094"/>
                      </a:ext>
                    </a:extLst>
                  </a:tr>
                  <a:tr h="288080">
                    <a:tc>
                      <a:txBody>
                        <a:bodyPr/>
                        <a:lstStyle/>
                        <a:p>
                          <a:pPr marL="0" algn="ctr">
                            <a:spcBef>
                              <a:spcPts val="600"/>
                            </a:spcBef>
                          </a:pPr>
                          <a:r>
                            <a:rPr lang="en-US" sz="1800">
                              <a:effectLst/>
                            </a:rPr>
                            <a:t>ID0100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74904914"/>
                      </a:ext>
                    </a:extLst>
                  </a:tr>
                  <a:tr h="288080">
                    <a:tc>
                      <a:txBody>
                        <a:bodyPr/>
                        <a:lstStyle/>
                        <a:p>
                          <a:pPr marL="0" algn="ctr">
                            <a:spcBef>
                              <a:spcPts val="600"/>
                            </a:spcBef>
                          </a:pPr>
                          <a:r>
                            <a:rPr lang="en-US" sz="1800" dirty="0">
                              <a:effectLst/>
                            </a:rPr>
                            <a:t>ID0101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994468995"/>
                      </a:ext>
                    </a:extLst>
                  </a:tr>
                  <a:tr h="288080">
                    <a:tc>
                      <a:txBody>
                        <a:bodyPr/>
                        <a:lstStyle/>
                        <a:p>
                          <a:pPr marL="0" algn="ctr">
                            <a:spcBef>
                              <a:spcPts val="600"/>
                            </a:spcBef>
                          </a:pPr>
                          <a:r>
                            <a:rPr lang="en-US" sz="1800">
                              <a:effectLst/>
                            </a:rPr>
                            <a:t>ID0102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Permeate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170715654"/>
                      </a:ext>
                    </a:extLst>
                  </a:tr>
                  <a:tr h="288080">
                    <a:tc>
                      <a:txBody>
                        <a:bodyPr/>
                        <a:lstStyle/>
                        <a:p>
                          <a:pPr marL="0" algn="ctr">
                            <a:spcBef>
                              <a:spcPts val="600"/>
                            </a:spcBef>
                          </a:pPr>
                          <a:r>
                            <a:rPr lang="en-US" sz="1800" kern="1200">
                              <a:effectLst/>
                            </a:rPr>
                            <a:t>ID0200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2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376257878"/>
                      </a:ext>
                    </a:extLst>
                  </a:tr>
                  <a:tr h="288080">
                    <a:tc>
                      <a:txBody>
                        <a:bodyPr/>
                        <a:lstStyle/>
                        <a:p>
                          <a:pPr marL="0" algn="ctr">
                            <a:spcBef>
                              <a:spcPts val="600"/>
                            </a:spcBef>
                          </a:pPr>
                          <a:r>
                            <a:rPr lang="en-US" sz="1800" kern="1200" dirty="0">
                              <a:effectLst/>
                            </a:rPr>
                            <a:t>ID0201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Flow Rate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75363484"/>
                      </a:ext>
                    </a:extLst>
                  </a:tr>
                  <a:tr h="288080">
                    <a:tc>
                      <a:txBody>
                        <a:bodyPr/>
                        <a:lstStyle/>
                        <a:p>
                          <a:pPr marL="0" algn="ctr">
                            <a:spcBef>
                              <a:spcPts val="600"/>
                            </a:spcBef>
                          </a:pPr>
                          <a:r>
                            <a:rPr lang="en-US" sz="1800" kern="1200">
                              <a:effectLst/>
                            </a:rPr>
                            <a:t>ID0300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268452675"/>
                      </a:ext>
                    </a:extLst>
                  </a:tr>
                  <a:tr h="288080">
                    <a:tc>
                      <a:txBody>
                        <a:bodyPr/>
                        <a:lstStyle/>
                        <a:p>
                          <a:pPr marL="0" algn="ctr">
                            <a:spcBef>
                              <a:spcPts val="600"/>
                            </a:spcBef>
                          </a:pPr>
                          <a:r>
                            <a:rPr lang="en-US" sz="1800" kern="1200" dirty="0">
                              <a:effectLst/>
                            </a:rPr>
                            <a:t>ID0301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061605"/>
                      </a:ext>
                    </a:extLst>
                  </a:tr>
                  <a:tr h="288080">
                    <a:tc>
                      <a:txBody>
                        <a:bodyPr/>
                        <a:lstStyle/>
                        <a:p>
                          <a:pPr marL="0" algn="ctr">
                            <a:spcBef>
                              <a:spcPts val="600"/>
                            </a:spcBef>
                          </a:pPr>
                          <a:r>
                            <a:rPr lang="en-US" sz="1800" kern="1200" dirty="0">
                              <a:effectLst/>
                            </a:rPr>
                            <a:t>ID1000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1 Permeate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42782461"/>
                      </a:ext>
                    </a:extLst>
                  </a:tr>
                  <a:tr h="288080">
                    <a:tc>
                      <a:txBody>
                        <a:bodyPr/>
                        <a:lstStyle/>
                        <a:p>
                          <a:pPr marL="0" algn="ctr">
                            <a:spcBef>
                              <a:spcPts val="600"/>
                            </a:spcBef>
                          </a:pPr>
                          <a:r>
                            <a:rPr lang="en-US" sz="1800" kern="1200" dirty="0">
                              <a:effectLst/>
                            </a:rPr>
                            <a:t>ID2000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912610658"/>
                      </a:ext>
                    </a:extLst>
                  </a:tr>
                  <a:tr h="288080">
                    <a:tc>
                      <a:txBody>
                        <a:bodyPr/>
                        <a:lstStyle/>
                        <a:p>
                          <a:pPr marL="0" algn="ctr">
                            <a:spcBef>
                              <a:spcPts val="600"/>
                            </a:spcBef>
                          </a:pPr>
                          <a:r>
                            <a:rPr lang="en-US" sz="1800" kern="1200" dirty="0">
                              <a:effectLst/>
                            </a:rPr>
                            <a:t>ID2001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40742015"/>
                      </a:ext>
                    </a:extLst>
                  </a:tr>
                  <a:tr h="288080">
                    <a:tc>
                      <a:txBody>
                        <a:bodyPr/>
                        <a:lstStyle/>
                        <a:p>
                          <a:pPr marL="0" algn="ctr">
                            <a:spcBef>
                              <a:spcPts val="600"/>
                            </a:spcBef>
                          </a:pPr>
                          <a:r>
                            <a:rPr lang="en-US" sz="1800" kern="1200" dirty="0">
                              <a:effectLst/>
                            </a:rPr>
                            <a:t>ID3000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770149230"/>
                      </a:ext>
                    </a:extLst>
                  </a:tr>
                  <a:tr h="288080">
                    <a:tc>
                      <a:txBody>
                        <a:bodyPr/>
                        <a:lstStyle/>
                        <a:p>
                          <a:pPr marL="0" algn="ctr">
                            <a:spcBef>
                              <a:spcPts val="600"/>
                            </a:spcBef>
                          </a:pPr>
                          <a:r>
                            <a:rPr lang="en-US" sz="1800" kern="1200" dirty="0">
                              <a:effectLst/>
                            </a:rPr>
                            <a:t>ID3001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005004383"/>
                      </a:ext>
                    </a:extLst>
                  </a:tr>
                  <a:tr h="288080">
                    <a:tc>
                      <a:txBody>
                        <a:bodyPr/>
                        <a:lstStyle/>
                        <a:p>
                          <a:pPr marL="0" algn="ctr">
                            <a:spcBef>
                              <a:spcPts val="600"/>
                            </a:spcBef>
                          </a:pPr>
                          <a:r>
                            <a:rPr lang="en-US" sz="1800" kern="1200" dirty="0">
                              <a:effectLst/>
                            </a:rPr>
                            <a:t>ID4000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altLang="ja-JP" sz="1800" smtClean="0">
                                    <a:effectLst/>
                                    <a:latin typeface="Cambria Math" panose="02040503050406030204" pitchFamily="18" charset="0"/>
                                  </a:rPr>
                                  <m:t>μS</m:t>
                                </m:r>
                                <m:r>
                                  <a:rPr lang="en-US" altLang="ja-JP" sz="1800" smtClean="0">
                                    <a:effectLst/>
                                    <a:latin typeface="Cambria Math" panose="02040503050406030204" pitchFamily="18" charset="0"/>
                                  </a:rPr>
                                  <m:t>/</m:t>
                                </m:r>
                                <m:r>
                                  <m:rPr>
                                    <m:sty m:val="p"/>
                                  </m:rPr>
                                  <a:rPr lang="en-US" altLang="ja-JP" sz="1800" smtClean="0">
                                    <a:effectLst/>
                                    <a:latin typeface="Cambria Math" panose="02040503050406030204" pitchFamily="18" charset="0"/>
                                  </a:rPr>
                                  <m:t>cm</m:t>
                                </m:r>
                              </m:oMath>
                            </m:oMathPara>
                          </a14:m>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extLst>
                      <a:ext uri="{0D108BD9-81ED-4DB2-BD59-A6C34878D82A}">
                        <a16:rowId xmlns:a16="http://schemas.microsoft.com/office/drawing/2014/main" val="1356264481"/>
                      </a:ext>
                    </a:extLst>
                  </a:tr>
                  <a:tr h="288080">
                    <a:tc>
                      <a:txBody>
                        <a:bodyPr/>
                        <a:lstStyle/>
                        <a:p>
                          <a:pPr marL="0" algn="ctr">
                            <a:spcBef>
                              <a:spcPts val="600"/>
                            </a:spcBef>
                          </a:pPr>
                          <a:r>
                            <a:rPr lang="en-US" sz="1800" kern="1200" dirty="0">
                              <a:effectLst/>
                            </a:rPr>
                            <a:t>ID4001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TOC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ctr">
                            <a:spcBef>
                              <a:spcPts val="600"/>
                            </a:spcBef>
                          </a:pPr>
                          <a:r>
                            <a:rPr lang="en-US" sz="1800" kern="1200" dirty="0">
                              <a:effectLst/>
                            </a:rPr>
                            <a:t>mg/L</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5868376"/>
                      </a:ext>
                    </a:extLst>
                  </a:tr>
                </a:tbl>
              </a:graphicData>
            </a:graphic>
          </p:graphicFrame>
        </mc:Choice>
        <mc:Fallback xmlns="">
          <p:graphicFrame>
            <p:nvGraphicFramePr>
              <p:cNvPr id="9" name="表 8">
                <a:extLst>
                  <a:ext uri="{FF2B5EF4-FFF2-40B4-BE49-F238E27FC236}">
                    <a16:creationId xmlns:a16="http://schemas.microsoft.com/office/drawing/2014/main" id="{17074A44-230C-332A-A839-EBD82AD820C5}"/>
                  </a:ext>
                </a:extLst>
              </p:cNvPr>
              <p:cNvGraphicFramePr>
                <a:graphicFrameLocks noGrp="1"/>
              </p:cNvGraphicFramePr>
              <p:nvPr>
                <p:extLst>
                  <p:ext uri="{D42A27DB-BD31-4B8C-83A1-F6EECF244321}">
                    <p14:modId xmlns:p14="http://schemas.microsoft.com/office/powerpoint/2010/main" val="2450902406"/>
                  </p:ext>
                </p:extLst>
              </p:nvPr>
            </p:nvGraphicFramePr>
            <p:xfrm>
              <a:off x="513798" y="797228"/>
              <a:ext cx="11161148" cy="5761600"/>
            </p:xfrm>
            <a:graphic>
              <a:graphicData uri="http://schemas.openxmlformats.org/drawingml/2006/table">
                <a:tbl>
                  <a:tblPr firstRow="1" firstCol="1" bandRow="1">
                    <a:tableStyleId>{5C22544A-7EE6-4342-B048-85BDC9FD1C3A}</a:tableStyleId>
                  </a:tblPr>
                  <a:tblGrid>
                    <a:gridCol w="1393285">
                      <a:extLst>
                        <a:ext uri="{9D8B030D-6E8A-4147-A177-3AD203B41FA5}">
                          <a16:colId xmlns:a16="http://schemas.microsoft.com/office/drawing/2014/main" val="2420529299"/>
                        </a:ext>
                      </a:extLst>
                    </a:gridCol>
                    <a:gridCol w="3296716">
                      <a:extLst>
                        <a:ext uri="{9D8B030D-6E8A-4147-A177-3AD203B41FA5}">
                          <a16:colId xmlns:a16="http://schemas.microsoft.com/office/drawing/2014/main" val="1997034489"/>
                        </a:ext>
                      </a:extLst>
                    </a:gridCol>
                    <a:gridCol w="2301142">
                      <a:extLst>
                        <a:ext uri="{9D8B030D-6E8A-4147-A177-3AD203B41FA5}">
                          <a16:colId xmlns:a16="http://schemas.microsoft.com/office/drawing/2014/main" val="322932763"/>
                        </a:ext>
                      </a:extLst>
                    </a:gridCol>
                    <a:gridCol w="4170005">
                      <a:extLst>
                        <a:ext uri="{9D8B030D-6E8A-4147-A177-3AD203B41FA5}">
                          <a16:colId xmlns:a16="http://schemas.microsoft.com/office/drawing/2014/main" val="2844438294"/>
                        </a:ext>
                      </a:extLst>
                    </a:gridCol>
                  </a:tblGrid>
                  <a:tr h="288080">
                    <a:tc>
                      <a:txBody>
                        <a:bodyPr/>
                        <a:lstStyle/>
                        <a:p>
                          <a:pPr marL="0" algn="ctr">
                            <a:spcBef>
                              <a:spcPts val="600"/>
                            </a:spcBef>
                          </a:pPr>
                          <a:r>
                            <a:rPr lang="en-US" sz="1800" dirty="0">
                              <a:effectLst/>
                            </a:rPr>
                            <a:t>ID No.</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Description</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Units</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spcAft>
                              <a:spcPts val="600"/>
                            </a:spcAft>
                          </a:pPr>
                          <a:r>
                            <a:rPr lang="en-US" sz="1800" dirty="0">
                              <a:effectLst/>
                            </a:rPr>
                            <a:t>Opt. Variable / 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extLst>
                      <a:ext uri="{0D108BD9-81ED-4DB2-BD59-A6C34878D82A}">
                        <a16:rowId xmlns:a16="http://schemas.microsoft.com/office/drawing/2014/main" val="84155179"/>
                      </a:ext>
                    </a:extLst>
                  </a:tr>
                  <a:tr h="288080">
                    <a:tc>
                      <a:txBody>
                        <a:bodyPr/>
                        <a:lstStyle/>
                        <a:p>
                          <a:pPr marL="0" algn="ctr">
                            <a:spcBef>
                              <a:spcPts val="600"/>
                            </a:spcBef>
                          </a:pPr>
                          <a:r>
                            <a:rPr lang="en-US" sz="1800" dirty="0">
                              <a:effectLst/>
                            </a:rPr>
                            <a:t>ID0000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UF Filtrate Total Chlorine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dirty="0">
                              <a:effectLst/>
                            </a:rPr>
                            <a:t>ton/day</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Optimization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261909"/>
                      </a:ext>
                    </a:extLst>
                  </a:tr>
                  <a:tr h="288080">
                    <a:tc>
                      <a:txBody>
                        <a:bodyPr/>
                        <a:lstStyle/>
                        <a:p>
                          <a:pPr marL="0" algn="ctr">
                            <a:spcBef>
                              <a:spcPts val="600"/>
                            </a:spcBef>
                          </a:pPr>
                          <a:r>
                            <a:rPr lang="en-US" sz="1800">
                              <a:effectLst/>
                            </a:rPr>
                            <a:t>ID0001</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endParaRPr lang="ja-JP"/>
                        </a:p>
                      </a:txBody>
                      <a:tcPr marL="14314" marR="14314" marT="0" marB="0" anchor="ctr">
                        <a:lnT w="12700" cap="flat" cmpd="sng" algn="ctr">
                          <a:solidFill>
                            <a:schemeClr val="tx1"/>
                          </a:solidFill>
                          <a:prstDash val="solid"/>
                          <a:round/>
                          <a:headEnd type="none" w="med" len="med"/>
                          <a:tailEnd type="none" w="med" len="med"/>
                        </a:lnT>
                        <a:blipFill>
                          <a:blip r:embed="rId2"/>
                          <a:stretch>
                            <a:fillRect l="-203968" t="-227660" r="-182011" b="-1757447"/>
                          </a:stretch>
                        </a:blip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730476632"/>
                      </a:ext>
                    </a:extLst>
                  </a:tr>
                  <a:tr h="288080">
                    <a:tc>
                      <a:txBody>
                        <a:bodyPr/>
                        <a:lstStyle/>
                        <a:p>
                          <a:pPr marL="0" algn="ctr">
                            <a:spcBef>
                              <a:spcPts val="600"/>
                            </a:spcBef>
                          </a:pPr>
                          <a:r>
                            <a:rPr lang="en-US" sz="1800">
                              <a:effectLst/>
                            </a:rPr>
                            <a:t>ID0002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TOC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mg/L</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44499933"/>
                      </a:ext>
                    </a:extLst>
                  </a:tr>
                  <a:tr h="288080">
                    <a:tc>
                      <a:txBody>
                        <a:bodyPr/>
                        <a:lstStyle/>
                        <a:p>
                          <a:pPr marL="0" algn="ctr">
                            <a:spcBef>
                              <a:spcPts val="600"/>
                            </a:spcBef>
                          </a:pPr>
                          <a:r>
                            <a:rPr lang="en-US" sz="1800" dirty="0">
                              <a:effectLst/>
                            </a:rPr>
                            <a:t>ID0003</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Temperature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418750" r="-182011" b="-1522917"/>
                          </a:stretch>
                        </a:blip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570090320"/>
                      </a:ext>
                    </a:extLst>
                  </a:tr>
                  <a:tr h="288080">
                    <a:tc>
                      <a:txBody>
                        <a:bodyPr/>
                        <a:lstStyle/>
                        <a:p>
                          <a:pPr marL="0" algn="ctr">
                            <a:spcBef>
                              <a:spcPts val="600"/>
                            </a:spcBef>
                          </a:pPr>
                          <a:r>
                            <a:rPr lang="en-US" sz="1800" dirty="0">
                              <a:effectLst/>
                            </a:rPr>
                            <a:t>ID0004</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Feed pH</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761265094"/>
                      </a:ext>
                    </a:extLst>
                  </a:tr>
                  <a:tr h="288080">
                    <a:tc>
                      <a:txBody>
                        <a:bodyPr/>
                        <a:lstStyle/>
                        <a:p>
                          <a:pPr marL="0" algn="ctr">
                            <a:spcBef>
                              <a:spcPts val="600"/>
                            </a:spcBef>
                          </a:pPr>
                          <a:r>
                            <a:rPr lang="en-US" sz="1800">
                              <a:effectLst/>
                            </a:rPr>
                            <a:t>ID0100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74904914"/>
                      </a:ext>
                    </a:extLst>
                  </a:tr>
                  <a:tr h="288080">
                    <a:tc>
                      <a:txBody>
                        <a:bodyPr/>
                        <a:lstStyle/>
                        <a:p>
                          <a:pPr marL="0" algn="ctr">
                            <a:spcBef>
                              <a:spcPts val="600"/>
                            </a:spcBef>
                          </a:pPr>
                          <a:r>
                            <a:rPr lang="en-US" sz="1800" dirty="0">
                              <a:effectLst/>
                            </a:rPr>
                            <a:t>ID0101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994468995"/>
                      </a:ext>
                    </a:extLst>
                  </a:tr>
                  <a:tr h="288080">
                    <a:tc>
                      <a:txBody>
                        <a:bodyPr/>
                        <a:lstStyle/>
                        <a:p>
                          <a:pPr marL="0" algn="ctr">
                            <a:spcBef>
                              <a:spcPts val="600"/>
                            </a:spcBef>
                          </a:pPr>
                          <a:r>
                            <a:rPr lang="en-US" sz="1800">
                              <a:effectLst/>
                            </a:rPr>
                            <a:t>ID0102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Permeate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170715654"/>
                      </a:ext>
                    </a:extLst>
                  </a:tr>
                  <a:tr h="288080">
                    <a:tc>
                      <a:txBody>
                        <a:bodyPr/>
                        <a:lstStyle/>
                        <a:p>
                          <a:pPr marL="0" algn="ctr">
                            <a:spcBef>
                              <a:spcPts val="600"/>
                            </a:spcBef>
                          </a:pPr>
                          <a:r>
                            <a:rPr lang="en-US" sz="1800" kern="1200">
                              <a:effectLst/>
                            </a:rPr>
                            <a:t>ID0200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2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376257878"/>
                      </a:ext>
                    </a:extLst>
                  </a:tr>
                  <a:tr h="288080">
                    <a:tc>
                      <a:txBody>
                        <a:bodyPr/>
                        <a:lstStyle/>
                        <a:p>
                          <a:pPr marL="0" algn="ctr">
                            <a:spcBef>
                              <a:spcPts val="600"/>
                            </a:spcBef>
                          </a:pPr>
                          <a:r>
                            <a:rPr lang="en-US" sz="1800" kern="1200" dirty="0">
                              <a:effectLst/>
                            </a:rPr>
                            <a:t>ID0201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Flow Rate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75363484"/>
                      </a:ext>
                    </a:extLst>
                  </a:tr>
                  <a:tr h="288080">
                    <a:tc>
                      <a:txBody>
                        <a:bodyPr/>
                        <a:lstStyle/>
                        <a:p>
                          <a:pPr marL="0" algn="ctr">
                            <a:spcBef>
                              <a:spcPts val="600"/>
                            </a:spcBef>
                          </a:pPr>
                          <a:r>
                            <a:rPr lang="en-US" sz="1800" kern="1200">
                              <a:effectLst/>
                            </a:rPr>
                            <a:t>ID0300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268452675"/>
                      </a:ext>
                    </a:extLst>
                  </a:tr>
                  <a:tr h="288080">
                    <a:tc>
                      <a:txBody>
                        <a:bodyPr/>
                        <a:lstStyle/>
                        <a:p>
                          <a:pPr marL="0" algn="ctr">
                            <a:spcBef>
                              <a:spcPts val="600"/>
                            </a:spcBef>
                          </a:pPr>
                          <a:r>
                            <a:rPr lang="en-US" sz="1800" kern="1200" dirty="0">
                              <a:effectLst/>
                            </a:rPr>
                            <a:t>ID0301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061605"/>
                      </a:ext>
                    </a:extLst>
                  </a:tr>
                  <a:tr h="288080">
                    <a:tc>
                      <a:txBody>
                        <a:bodyPr/>
                        <a:lstStyle/>
                        <a:p>
                          <a:pPr marL="0" algn="ctr">
                            <a:spcBef>
                              <a:spcPts val="600"/>
                            </a:spcBef>
                          </a:pPr>
                          <a:r>
                            <a:rPr lang="en-US" sz="1800" kern="1200" dirty="0">
                              <a:effectLst/>
                            </a:rPr>
                            <a:t>ID1000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1 Permeate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endParaRPr lang="ja-JP"/>
                        </a:p>
                      </a:txBody>
                      <a:tcPr marL="14314" marR="14314" marT="0" marB="0" anchor="ctr">
                        <a:lnT w="12700" cap="flat" cmpd="sng" algn="ctr">
                          <a:solidFill>
                            <a:schemeClr val="tx1"/>
                          </a:solidFill>
                          <a:prstDash val="solid"/>
                          <a:round/>
                          <a:headEnd type="none" w="med" len="med"/>
                          <a:tailEnd type="none" w="med" len="med"/>
                        </a:lnT>
                        <a:blipFill>
                          <a:blip r:embed="rId2"/>
                          <a:stretch>
                            <a:fillRect l="-203968" t="-1334043" r="-182011" b="-651064"/>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42782461"/>
                      </a:ext>
                    </a:extLst>
                  </a:tr>
                  <a:tr h="288080">
                    <a:tc>
                      <a:txBody>
                        <a:bodyPr/>
                        <a:lstStyle/>
                        <a:p>
                          <a:pPr marL="0" algn="ctr">
                            <a:spcBef>
                              <a:spcPts val="600"/>
                            </a:spcBef>
                          </a:pPr>
                          <a:r>
                            <a:rPr lang="en-US" sz="1800" kern="1200" dirty="0">
                              <a:effectLst/>
                            </a:rPr>
                            <a:t>ID2000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404167" r="-182011" b="-537500"/>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912610658"/>
                      </a:ext>
                    </a:extLst>
                  </a:tr>
                  <a:tr h="288080">
                    <a:tc>
                      <a:txBody>
                        <a:bodyPr/>
                        <a:lstStyle/>
                        <a:p>
                          <a:pPr marL="0" algn="ctr">
                            <a:spcBef>
                              <a:spcPts val="600"/>
                            </a:spcBef>
                          </a:pPr>
                          <a:r>
                            <a:rPr lang="en-US" sz="1800" kern="1200" dirty="0">
                              <a:effectLst/>
                            </a:rPr>
                            <a:t>ID2001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536170" r="-182011" b="-448936"/>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40742015"/>
                      </a:ext>
                    </a:extLst>
                  </a:tr>
                  <a:tr h="288080">
                    <a:tc>
                      <a:txBody>
                        <a:bodyPr/>
                        <a:lstStyle/>
                        <a:p>
                          <a:pPr marL="0" algn="ctr">
                            <a:spcBef>
                              <a:spcPts val="600"/>
                            </a:spcBef>
                          </a:pPr>
                          <a:r>
                            <a:rPr lang="en-US" sz="1800" kern="1200" dirty="0">
                              <a:effectLst/>
                            </a:rPr>
                            <a:t>ID3000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636170" r="-182011" b="-348936"/>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770149230"/>
                      </a:ext>
                    </a:extLst>
                  </a:tr>
                  <a:tr h="288080">
                    <a:tc>
                      <a:txBody>
                        <a:bodyPr/>
                        <a:lstStyle/>
                        <a:p>
                          <a:pPr marL="0" algn="ctr">
                            <a:spcBef>
                              <a:spcPts val="600"/>
                            </a:spcBef>
                          </a:pPr>
                          <a:r>
                            <a:rPr lang="en-US" sz="1800" kern="1200" dirty="0">
                              <a:effectLst/>
                            </a:rPr>
                            <a:t>ID3001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736170" r="-182011" b="-248936"/>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005004383"/>
                      </a:ext>
                    </a:extLst>
                  </a:tr>
                  <a:tr h="288080">
                    <a:tc>
                      <a:txBody>
                        <a:bodyPr/>
                        <a:lstStyle/>
                        <a:p>
                          <a:pPr marL="0" algn="ctr">
                            <a:spcBef>
                              <a:spcPts val="600"/>
                            </a:spcBef>
                          </a:pPr>
                          <a:r>
                            <a:rPr lang="en-US" sz="1800" kern="1200" dirty="0">
                              <a:effectLst/>
                            </a:rPr>
                            <a:t>ID4000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tc>
                      <a:txBody>
                        <a:bodyPr/>
                        <a:lstStyle/>
                        <a:p>
                          <a:endParaRPr lang="ja-JP"/>
                        </a:p>
                      </a:txBody>
                      <a:tcPr marL="14314" marR="14314" marT="0" marB="0" anchor="ctr">
                        <a:blipFill>
                          <a:blip r:embed="rId2"/>
                          <a:stretch>
                            <a:fillRect l="-203968" t="-1797917" r="-182011" b="-143750"/>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extLst>
                      <a:ext uri="{0D108BD9-81ED-4DB2-BD59-A6C34878D82A}">
                        <a16:rowId xmlns:a16="http://schemas.microsoft.com/office/drawing/2014/main" val="1356264481"/>
                      </a:ext>
                    </a:extLst>
                  </a:tr>
                  <a:tr h="288080">
                    <a:tc>
                      <a:txBody>
                        <a:bodyPr/>
                        <a:lstStyle/>
                        <a:p>
                          <a:pPr marL="0" algn="ctr">
                            <a:spcBef>
                              <a:spcPts val="600"/>
                            </a:spcBef>
                          </a:pPr>
                          <a:r>
                            <a:rPr lang="en-US" sz="1800" kern="1200" dirty="0">
                              <a:effectLst/>
                            </a:rPr>
                            <a:t>ID4001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TOC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ctr">
                            <a:spcBef>
                              <a:spcPts val="600"/>
                            </a:spcBef>
                          </a:pPr>
                          <a:r>
                            <a:rPr lang="en-US" sz="1800" kern="1200" dirty="0">
                              <a:effectLst/>
                            </a:rPr>
                            <a:t>mg/L</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5868376"/>
                      </a:ext>
                    </a:extLst>
                  </a:tr>
                </a:tbl>
              </a:graphicData>
            </a:graphic>
          </p:graphicFrame>
        </mc:Fallback>
      </mc:AlternateContent>
    </p:spTree>
    <p:extLst>
      <p:ext uri="{BB962C8B-B14F-4D97-AF65-F5344CB8AC3E}">
        <p14:creationId xmlns:p14="http://schemas.microsoft.com/office/powerpoint/2010/main" val="6298010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図 25" descr="グラフ, 折れ線グラフ&#10;&#10;自動的に生成された説明">
            <a:extLst>
              <a:ext uri="{FF2B5EF4-FFF2-40B4-BE49-F238E27FC236}">
                <a16:creationId xmlns:a16="http://schemas.microsoft.com/office/drawing/2014/main" id="{225B643D-6ED4-0A15-1CDF-2950B9A72349}"/>
              </a:ext>
            </a:extLst>
          </p:cNvPr>
          <p:cNvPicPr>
            <a:picLocks noChangeAspect="1"/>
          </p:cNvPicPr>
          <p:nvPr/>
        </p:nvPicPr>
        <p:blipFill>
          <a:blip r:embed="rId2"/>
          <a:stretch>
            <a:fillRect/>
          </a:stretch>
        </p:blipFill>
        <p:spPr>
          <a:xfrm>
            <a:off x="1243012" y="1854773"/>
            <a:ext cx="4189552" cy="2627347"/>
          </a:xfrm>
          <a:prstGeom prst="rect">
            <a:avLst/>
          </a:prstGeom>
        </p:spPr>
      </p:pic>
      <p:pic>
        <p:nvPicPr>
          <p:cNvPr id="24" name="図 23" descr="グラフ, 折れ線グラフ&#10;&#10;自動的に生成された説明">
            <a:extLst>
              <a:ext uri="{FF2B5EF4-FFF2-40B4-BE49-F238E27FC236}">
                <a16:creationId xmlns:a16="http://schemas.microsoft.com/office/drawing/2014/main" id="{AF525CAB-EBC0-8D17-B6E6-0C674BB5F79F}"/>
              </a:ext>
            </a:extLst>
          </p:cNvPr>
          <p:cNvPicPr>
            <a:picLocks noChangeAspect="1"/>
          </p:cNvPicPr>
          <p:nvPr/>
        </p:nvPicPr>
        <p:blipFill>
          <a:blip r:embed="rId3"/>
          <a:stretch>
            <a:fillRect/>
          </a:stretch>
        </p:blipFill>
        <p:spPr>
          <a:xfrm>
            <a:off x="6824707" y="1840781"/>
            <a:ext cx="4211864" cy="2641339"/>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CE266AB8-4686-8E28-E441-16D80471DC71}"/>
              </a:ext>
            </a:extLst>
          </p:cNvPr>
          <p:cNvPicPr>
            <a:picLocks noChangeAspect="1"/>
          </p:cNvPicPr>
          <p:nvPr/>
        </p:nvPicPr>
        <p:blipFill>
          <a:blip r:embed="rId4"/>
          <a:stretch>
            <a:fillRect/>
          </a:stretch>
        </p:blipFill>
        <p:spPr>
          <a:xfrm>
            <a:off x="1243012" y="3682628"/>
            <a:ext cx="4189552" cy="2668045"/>
          </a:xfrm>
          <a:prstGeom prst="rect">
            <a:avLst/>
          </a:prstGeom>
        </p:spPr>
      </p:pic>
      <p:pic>
        <p:nvPicPr>
          <p:cNvPr id="20" name="図 19" descr="グラフ&#10;&#10;自動的に生成された説明">
            <a:extLst>
              <a:ext uri="{FF2B5EF4-FFF2-40B4-BE49-F238E27FC236}">
                <a16:creationId xmlns:a16="http://schemas.microsoft.com/office/drawing/2014/main" id="{37913B78-3EC8-F92F-9BC0-48BFBC72800A}"/>
              </a:ext>
            </a:extLst>
          </p:cNvPr>
          <p:cNvPicPr>
            <a:picLocks noChangeAspect="1"/>
          </p:cNvPicPr>
          <p:nvPr/>
        </p:nvPicPr>
        <p:blipFill>
          <a:blip r:embed="rId5"/>
          <a:stretch>
            <a:fillRect/>
          </a:stretch>
        </p:blipFill>
        <p:spPr>
          <a:xfrm>
            <a:off x="6824707" y="3697709"/>
            <a:ext cx="4211864" cy="264133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トレンドを大まかに捉えているが、</a:t>
            </a:r>
            <a:r>
              <a:rPr lang="en-US" altLang="ja-JP" sz="2800" dirty="0"/>
              <a:t>EC</a:t>
            </a:r>
            <a:r>
              <a:rPr lang="ja-JP" altLang="en-US" sz="2800" dirty="0"/>
              <a:t>の予測値が実績よりも若干低い。</a:t>
            </a:r>
            <a:endParaRPr lang="en-US" altLang="ja-JP" sz="2800" dirty="0"/>
          </a:p>
        </p:txBody>
      </p:sp>
      <p:sp>
        <p:nvSpPr>
          <p:cNvPr id="39" name="テキスト ボックス 38">
            <a:extLst>
              <a:ext uri="{FF2B5EF4-FFF2-40B4-BE49-F238E27FC236}">
                <a16:creationId xmlns:a16="http://schemas.microsoft.com/office/drawing/2014/main" id="{8AEA9EF8-AEC8-F5AA-8972-C9BE1F390AB2}"/>
              </a:ext>
            </a:extLst>
          </p:cNvPr>
          <p:cNvSpPr txBox="1"/>
          <p:nvPr/>
        </p:nvSpPr>
        <p:spPr>
          <a:xfrm>
            <a:off x="7184433" y="1511752"/>
            <a:ext cx="3511787" cy="338554"/>
          </a:xfrm>
          <a:prstGeom prst="rect">
            <a:avLst/>
          </a:prstGeom>
          <a:noFill/>
        </p:spPr>
        <p:txBody>
          <a:bodyPr wrap="square" rtlCol="0">
            <a:spAutoFit/>
          </a:bodyPr>
          <a:lstStyle/>
          <a:p>
            <a:pPr algn="ctr"/>
            <a:r>
              <a:rPr kumimoji="1" lang="en-US" altLang="ja-JP" sz="1600" b="1" dirty="0">
                <a:solidFill>
                  <a:schemeClr val="accent1"/>
                </a:solidFill>
              </a:rPr>
              <a:t>Combined Permeate 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40" name="テキスト ボックス 39">
            <a:extLst>
              <a:ext uri="{FF2B5EF4-FFF2-40B4-BE49-F238E27FC236}">
                <a16:creationId xmlns:a16="http://schemas.microsoft.com/office/drawing/2014/main" id="{A22FF2A9-818E-D21A-2539-DA1D0DE4B06B}"/>
              </a:ext>
            </a:extLst>
          </p:cNvPr>
          <p:cNvSpPr txBox="1"/>
          <p:nvPr/>
        </p:nvSpPr>
        <p:spPr>
          <a:xfrm>
            <a:off x="1658047" y="1511752"/>
            <a:ext cx="3478632" cy="338554"/>
          </a:xfrm>
          <a:prstGeom prst="rect">
            <a:avLst/>
          </a:prstGeom>
          <a:noFill/>
        </p:spPr>
        <p:txBody>
          <a:bodyPr wrap="square" rtlCol="0">
            <a:spAutoFit/>
          </a:bodyPr>
          <a:lstStyle/>
          <a:p>
            <a:pPr algn="ctr"/>
            <a:r>
              <a:rPr kumimoji="1" lang="en-US" altLang="ja-JP" sz="1600" b="1" dirty="0">
                <a:solidFill>
                  <a:schemeClr val="accent1"/>
                </a:solidFill>
              </a:rPr>
              <a:t>Combined Permeate TOC [ppm]</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2.2 OCWD</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1st week </a:t>
            </a:r>
            <a:r>
              <a:rPr lang="ja-JP" altLang="en-US" sz="1600" b="1" dirty="0">
                <a:solidFill>
                  <a:schemeClr val="bg1"/>
                </a:solidFill>
              </a:rPr>
              <a:t>予測結果</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B567027E-DE34-FF1D-66BB-A109E3AE6342}"/>
              </a:ext>
            </a:extLst>
          </p:cNvPr>
          <p:cNvSpPr txBox="1"/>
          <p:nvPr/>
        </p:nvSpPr>
        <p:spPr>
          <a:xfrm>
            <a:off x="8343901" y="691493"/>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Prediction</a:t>
            </a:r>
            <a:endParaRPr kumimoji="1" lang="ja-JP" altLang="en-US" b="1" dirty="0">
              <a:solidFill>
                <a:srgbClr val="FFC000"/>
              </a:solidFill>
            </a:endParaRPr>
          </a:p>
        </p:txBody>
      </p:sp>
      <p:sp>
        <p:nvSpPr>
          <p:cNvPr id="15" name="テキスト ボックス 14">
            <a:extLst>
              <a:ext uri="{FF2B5EF4-FFF2-40B4-BE49-F238E27FC236}">
                <a16:creationId xmlns:a16="http://schemas.microsoft.com/office/drawing/2014/main" id="{DCDE2959-E35F-D628-DED2-953B5709BDBF}"/>
              </a:ext>
            </a:extLst>
          </p:cNvPr>
          <p:cNvSpPr txBox="1"/>
          <p:nvPr/>
        </p:nvSpPr>
        <p:spPr>
          <a:xfrm>
            <a:off x="2162253" y="2234557"/>
            <a:ext cx="2695575" cy="584775"/>
          </a:xfrm>
          <a:prstGeom prst="rect">
            <a:avLst/>
          </a:prstGeom>
          <a:noFill/>
        </p:spPr>
        <p:txBody>
          <a:bodyPr wrap="square" rtlCol="0">
            <a:spAutoFit/>
          </a:bodyPr>
          <a:lstStyle/>
          <a:p>
            <a:r>
              <a:rPr kumimoji="1" lang="en-US" altLang="ja-JP" sz="1600" b="1" dirty="0">
                <a:solidFill>
                  <a:schemeClr val="accent1"/>
                </a:solidFill>
              </a:rPr>
              <a:t>Actual Ave.: 0.055 [ppm]</a:t>
            </a:r>
            <a:r>
              <a:rPr kumimoji="1" lang="en-US" altLang="ja-JP" sz="1600" b="1" dirty="0"/>
              <a:t>, </a:t>
            </a:r>
          </a:p>
          <a:p>
            <a:r>
              <a:rPr kumimoji="1" lang="en-US" altLang="ja-JP" sz="1600" b="1" dirty="0">
                <a:solidFill>
                  <a:schemeClr val="accent2"/>
                </a:solidFill>
              </a:rPr>
              <a:t>Predict Ave.: 0.052 [ppm]</a:t>
            </a:r>
            <a:endParaRPr kumimoji="1" lang="ja-JP" altLang="en-US" sz="1600" b="1" dirty="0">
              <a:solidFill>
                <a:schemeClr val="accent2"/>
              </a:solidFill>
            </a:endParaRPr>
          </a:p>
        </p:txBody>
      </p:sp>
      <p:sp>
        <p:nvSpPr>
          <p:cNvPr id="16" name="テキスト ボックス 15">
            <a:extLst>
              <a:ext uri="{FF2B5EF4-FFF2-40B4-BE49-F238E27FC236}">
                <a16:creationId xmlns:a16="http://schemas.microsoft.com/office/drawing/2014/main" id="{42ACD790-6A77-AF35-D6FF-482718464443}"/>
              </a:ext>
            </a:extLst>
          </p:cNvPr>
          <p:cNvSpPr txBox="1"/>
          <p:nvPr/>
        </p:nvSpPr>
        <p:spPr>
          <a:xfrm>
            <a:off x="7632542" y="2205982"/>
            <a:ext cx="2784604" cy="584775"/>
          </a:xfrm>
          <a:prstGeom prst="rect">
            <a:avLst/>
          </a:prstGeom>
          <a:noFill/>
        </p:spPr>
        <p:txBody>
          <a:bodyPr wrap="square" rtlCol="0">
            <a:spAutoFit/>
          </a:bodyPr>
          <a:lstStyle/>
          <a:p>
            <a:r>
              <a:rPr kumimoji="1" lang="en-US" altLang="ja-JP" sz="1600" b="1" dirty="0">
                <a:solidFill>
                  <a:schemeClr val="accent1"/>
                </a:solidFill>
              </a:rPr>
              <a:t>Actual Ave.: 23.48 [</a:t>
            </a:r>
            <a:r>
              <a:rPr kumimoji="1" lang="en-US" altLang="ja-JP" sz="1600" b="1" dirty="0" err="1">
                <a:solidFill>
                  <a:schemeClr val="accent1"/>
                </a:solidFill>
              </a:rPr>
              <a:t>uS</a:t>
            </a:r>
            <a:r>
              <a:rPr kumimoji="1" lang="en-US" altLang="ja-JP" sz="1600" b="1" dirty="0">
                <a:solidFill>
                  <a:schemeClr val="accent1"/>
                </a:solidFill>
              </a:rPr>
              <a:t>/cm]</a:t>
            </a:r>
            <a:r>
              <a:rPr kumimoji="1" lang="en-US" altLang="ja-JP" sz="1600" b="1" dirty="0"/>
              <a:t>, </a:t>
            </a:r>
          </a:p>
          <a:p>
            <a:r>
              <a:rPr kumimoji="1" lang="en-US" altLang="ja-JP" sz="1600" b="1" dirty="0">
                <a:solidFill>
                  <a:schemeClr val="accent2"/>
                </a:solidFill>
              </a:rPr>
              <a:t>Predict Ave.: 18.61 [</a:t>
            </a:r>
            <a:r>
              <a:rPr kumimoji="1" lang="en-US" altLang="ja-JP" sz="1600" b="1" dirty="0" err="1">
                <a:solidFill>
                  <a:schemeClr val="accent2"/>
                </a:solidFill>
              </a:rPr>
              <a:t>uS</a:t>
            </a:r>
            <a:r>
              <a:rPr kumimoji="1" lang="en-US" altLang="ja-JP" sz="1600" b="1" dirty="0">
                <a:solidFill>
                  <a:schemeClr val="accent2"/>
                </a:solidFill>
              </a:rPr>
              <a:t>/cm]</a:t>
            </a:r>
            <a:endParaRPr kumimoji="1" lang="ja-JP" altLang="en-US" sz="1600" b="1" dirty="0">
              <a:solidFill>
                <a:schemeClr val="accent2"/>
              </a:solidFill>
            </a:endParaRPr>
          </a:p>
        </p:txBody>
      </p:sp>
      <p:sp>
        <p:nvSpPr>
          <p:cNvPr id="17" name="テキスト ボックス 16">
            <a:extLst>
              <a:ext uri="{FF2B5EF4-FFF2-40B4-BE49-F238E27FC236}">
                <a16:creationId xmlns:a16="http://schemas.microsoft.com/office/drawing/2014/main" id="{B36EB5BD-3D68-0509-8627-C5D8293D4C2A}"/>
              </a:ext>
            </a:extLst>
          </p:cNvPr>
          <p:cNvSpPr txBox="1"/>
          <p:nvPr/>
        </p:nvSpPr>
        <p:spPr>
          <a:xfrm>
            <a:off x="2512877" y="4913873"/>
            <a:ext cx="1994329" cy="584775"/>
          </a:xfrm>
          <a:prstGeom prst="rect">
            <a:avLst/>
          </a:prstGeom>
          <a:noFill/>
        </p:spPr>
        <p:txBody>
          <a:bodyPr wrap="square" rtlCol="0">
            <a:spAutoFit/>
          </a:bodyPr>
          <a:lstStyle/>
          <a:p>
            <a:r>
              <a:rPr kumimoji="1" lang="en-US" altLang="ja-JP" sz="1600" b="1" dirty="0">
                <a:solidFill>
                  <a:schemeClr val="accent1"/>
                </a:solidFill>
              </a:rPr>
              <a:t>Actual Ave.: 2.22</a:t>
            </a:r>
            <a:r>
              <a:rPr kumimoji="1" lang="en-US" altLang="ja-JP" sz="1600" b="1" dirty="0"/>
              <a:t>, </a:t>
            </a:r>
          </a:p>
          <a:p>
            <a:r>
              <a:rPr kumimoji="1" lang="en-US" altLang="ja-JP" sz="1600" b="1" dirty="0">
                <a:solidFill>
                  <a:schemeClr val="accent2"/>
                </a:solidFill>
              </a:rPr>
              <a:t>Predict Ave.: 2.24</a:t>
            </a:r>
            <a:endParaRPr kumimoji="1" lang="ja-JP" altLang="en-US" sz="1600" b="1" dirty="0">
              <a:solidFill>
                <a:schemeClr val="accent2"/>
              </a:solidFill>
            </a:endParaRPr>
          </a:p>
        </p:txBody>
      </p:sp>
      <p:sp>
        <p:nvSpPr>
          <p:cNvPr id="18" name="テキスト ボックス 17">
            <a:extLst>
              <a:ext uri="{FF2B5EF4-FFF2-40B4-BE49-F238E27FC236}">
                <a16:creationId xmlns:a16="http://schemas.microsoft.com/office/drawing/2014/main" id="{D6BFACE5-29A5-D4B1-D6AE-4A236F87E69C}"/>
              </a:ext>
            </a:extLst>
          </p:cNvPr>
          <p:cNvSpPr txBox="1"/>
          <p:nvPr/>
        </p:nvSpPr>
        <p:spPr>
          <a:xfrm>
            <a:off x="8086997" y="4902953"/>
            <a:ext cx="1994329" cy="584775"/>
          </a:xfrm>
          <a:prstGeom prst="rect">
            <a:avLst/>
          </a:prstGeom>
          <a:noFill/>
        </p:spPr>
        <p:txBody>
          <a:bodyPr wrap="square" rtlCol="0">
            <a:spAutoFit/>
          </a:bodyPr>
          <a:lstStyle/>
          <a:p>
            <a:r>
              <a:rPr kumimoji="1" lang="en-US" altLang="ja-JP" sz="1600" b="1" dirty="0">
                <a:solidFill>
                  <a:schemeClr val="accent1"/>
                </a:solidFill>
              </a:rPr>
              <a:t>Actual Ave.: 1.88</a:t>
            </a:r>
            <a:r>
              <a:rPr kumimoji="1" lang="en-US" altLang="ja-JP" sz="1600" b="1" dirty="0"/>
              <a:t>, </a:t>
            </a:r>
          </a:p>
          <a:p>
            <a:r>
              <a:rPr kumimoji="1" lang="en-US" altLang="ja-JP" sz="1600" b="1" dirty="0">
                <a:solidFill>
                  <a:schemeClr val="accent2"/>
                </a:solidFill>
              </a:rPr>
              <a:t>Predict Ave.: 1.99</a:t>
            </a:r>
            <a:endParaRPr kumimoji="1" lang="ja-JP" altLang="en-US" sz="1600" b="1" dirty="0">
              <a:solidFill>
                <a:schemeClr val="accent2"/>
              </a:solidFill>
            </a:endParaRPr>
          </a:p>
        </p:txBody>
      </p:sp>
    </p:spTree>
    <p:extLst>
      <p:ext uri="{BB962C8B-B14F-4D97-AF65-F5344CB8AC3E}">
        <p14:creationId xmlns:p14="http://schemas.microsoft.com/office/powerpoint/2010/main" val="863256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折れ線グラフ&#10;&#10;自動的に生成された説明">
            <a:extLst>
              <a:ext uri="{FF2B5EF4-FFF2-40B4-BE49-F238E27FC236}">
                <a16:creationId xmlns:a16="http://schemas.microsoft.com/office/drawing/2014/main" id="{E7C6B6FD-77CF-4D50-DD51-ECA928022656}"/>
              </a:ext>
            </a:extLst>
          </p:cNvPr>
          <p:cNvPicPr>
            <a:picLocks noChangeAspect="1"/>
          </p:cNvPicPr>
          <p:nvPr/>
        </p:nvPicPr>
        <p:blipFill>
          <a:blip r:embed="rId2"/>
          <a:stretch>
            <a:fillRect/>
          </a:stretch>
        </p:blipFill>
        <p:spPr>
          <a:xfrm>
            <a:off x="2458957" y="1608878"/>
            <a:ext cx="6950172" cy="459418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4" y="241034"/>
            <a:ext cx="11400125" cy="518094"/>
          </a:xfrm>
        </p:spPr>
        <p:txBody>
          <a:bodyPr/>
          <a:lstStyle/>
          <a:p>
            <a:r>
              <a:rPr lang="ja-JP" altLang="en-US" dirty="0"/>
              <a:t>探索結果（最良解の推移）</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245"/>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実行可能解を得て、コストを改善する解が得られている。</a:t>
            </a:r>
            <a:endParaRPr lang="en-US" altLang="ja-JP" sz="2800" dirty="0"/>
          </a:p>
        </p:txBody>
      </p:sp>
      <p:sp>
        <p:nvSpPr>
          <p:cNvPr id="4" name="テキスト ボックス 3">
            <a:extLst>
              <a:ext uri="{FF2B5EF4-FFF2-40B4-BE49-F238E27FC236}">
                <a16:creationId xmlns:a16="http://schemas.microsoft.com/office/drawing/2014/main" id="{9FD4039F-9A1A-F40E-E273-A7C08FFB6CCB}"/>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2.2 OCWD</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1st week </a:t>
            </a:r>
            <a:r>
              <a:rPr lang="ja-JP" altLang="en-US" sz="1600" b="1" dirty="0">
                <a:solidFill>
                  <a:schemeClr val="bg1"/>
                </a:solidFill>
              </a:rPr>
              <a:t>最適化結果</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61872531-945B-F809-D6E7-C651E751040F}"/>
              </a:ext>
            </a:extLst>
          </p:cNvPr>
          <p:cNvSpPr txBox="1"/>
          <p:nvPr/>
        </p:nvSpPr>
        <p:spPr>
          <a:xfrm>
            <a:off x="8966026" y="5386853"/>
            <a:ext cx="2659695" cy="369332"/>
          </a:xfrm>
          <a:prstGeom prst="rect">
            <a:avLst/>
          </a:prstGeom>
          <a:noFill/>
        </p:spPr>
        <p:txBody>
          <a:bodyPr wrap="square" rtlCol="0">
            <a:spAutoFit/>
          </a:bodyPr>
          <a:lstStyle/>
          <a:p>
            <a:r>
              <a:rPr kumimoji="1" lang="en-US" altLang="ja-JP" b="1" dirty="0">
                <a:solidFill>
                  <a:schemeClr val="accent1"/>
                </a:solidFill>
              </a:rPr>
              <a:t>10,000</a:t>
            </a:r>
            <a:r>
              <a:rPr kumimoji="1" lang="ja-JP" altLang="en-US" b="1" dirty="0">
                <a:solidFill>
                  <a:schemeClr val="accent1"/>
                </a:solidFill>
              </a:rPr>
              <a:t>の半分で止めた</a:t>
            </a:r>
            <a:endParaRPr kumimoji="1" lang="ja-JP" altLang="en-US" b="1" dirty="0">
              <a:solidFill>
                <a:srgbClr val="FFC000"/>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55B5657-51CD-B9AD-E107-2C120C3727A7}"/>
                  </a:ext>
                </a:extLst>
              </p:cNvPr>
              <p:cNvSpPr txBox="1"/>
              <p:nvPr/>
            </p:nvSpPr>
            <p:spPr>
              <a:xfrm>
                <a:off x="9371307" y="1565493"/>
                <a:ext cx="2545721" cy="1200329"/>
              </a:xfrm>
              <a:prstGeom prst="rect">
                <a:avLst/>
              </a:prstGeom>
              <a:noFill/>
            </p:spPr>
            <p:txBody>
              <a:bodyPr wrap="square" rtlCol="0">
                <a:spAutoFit/>
              </a:bodyPr>
              <a:lstStyle/>
              <a:p>
                <a:r>
                  <a:rPr kumimoji="1" lang="en-US" altLang="ja-JP" b="1" dirty="0">
                    <a:solidFill>
                      <a:schemeClr val="accent1"/>
                    </a:solidFill>
                  </a:rPr>
                  <a:t>Blue: Objective Function Value </a:t>
                </a:r>
                <a14:m>
                  <m:oMath xmlns:m="http://schemas.openxmlformats.org/officeDocument/2006/math">
                    <m:r>
                      <a:rPr kumimoji="1" lang="en-US" altLang="ja-JP" b="0" i="1" smtClean="0">
                        <a:solidFill>
                          <a:schemeClr val="accent1"/>
                        </a:solidFill>
                        <a:latin typeface="Cambria Math" panose="02040503050406030204" pitchFamily="18" charset="0"/>
                      </a:rPr>
                      <m:t>𝑓</m:t>
                    </m:r>
                    <m:r>
                      <a:rPr kumimoji="1" lang="en-US" altLang="ja-JP" b="0" i="1" smtClean="0">
                        <a:solidFill>
                          <a:schemeClr val="accent1"/>
                        </a:solidFill>
                        <a:latin typeface="Cambria Math" panose="02040503050406030204" pitchFamily="18" charset="0"/>
                      </a:rPr>
                      <m:t>(</m:t>
                    </m:r>
                    <m:r>
                      <a:rPr kumimoji="1" lang="en-US" altLang="ja-JP" b="1" i="1" smtClean="0">
                        <a:solidFill>
                          <a:schemeClr val="accent1"/>
                        </a:solidFill>
                        <a:latin typeface="Cambria Math" panose="02040503050406030204" pitchFamily="18" charset="0"/>
                      </a:rPr>
                      <m:t>𝒙</m:t>
                    </m:r>
                    <m:r>
                      <a:rPr kumimoji="1" lang="en-US" altLang="ja-JP" b="0" i="1" smtClean="0">
                        <a:solidFill>
                          <a:schemeClr val="accent1"/>
                        </a:solidFill>
                        <a:latin typeface="Cambria Math" panose="02040503050406030204" pitchFamily="18" charset="0"/>
                      </a:rPr>
                      <m:t>)</m:t>
                    </m:r>
                  </m:oMath>
                </a14:m>
                <a:r>
                  <a:rPr kumimoji="1" lang="en-US" altLang="ja-JP" b="1" dirty="0">
                    <a:solidFill>
                      <a:schemeClr val="accent1"/>
                    </a:solidFill>
                  </a:rPr>
                  <a:t> </a:t>
                </a:r>
                <a:r>
                  <a:rPr kumimoji="1" lang="en-US" altLang="ja-JP" b="1" dirty="0"/>
                  <a:t>/</a:t>
                </a:r>
                <a:r>
                  <a:rPr kumimoji="1" lang="ja-JP" altLang="en-US" b="1" dirty="0">
                    <a:solidFill>
                      <a:schemeClr val="accent1"/>
                    </a:solidFill>
                  </a:rPr>
                  <a:t> </a:t>
                </a:r>
                <a:endParaRPr kumimoji="1" lang="en-US" altLang="ja-JP" b="1" dirty="0">
                  <a:solidFill>
                    <a:schemeClr val="accent1"/>
                  </a:solidFill>
                </a:endParaRPr>
              </a:p>
              <a:p>
                <a:r>
                  <a:rPr kumimoji="1" lang="en-US" altLang="ja-JP" b="1" dirty="0">
                    <a:solidFill>
                      <a:srgbClr val="FFC000"/>
                    </a:solidFill>
                  </a:rPr>
                  <a:t>Orange: Constraint Violation </a:t>
                </a:r>
                <a14:m>
                  <m:oMath xmlns:m="http://schemas.openxmlformats.org/officeDocument/2006/math">
                    <m:r>
                      <a:rPr kumimoji="1" lang="en-US" altLang="ja-JP" b="0" i="1" smtClean="0">
                        <a:solidFill>
                          <a:schemeClr val="accent2"/>
                        </a:solidFill>
                        <a:latin typeface="Cambria Math" panose="02040503050406030204" pitchFamily="18" charset="0"/>
                      </a:rPr>
                      <m:t>𝑣</m:t>
                    </m:r>
                    <m:r>
                      <a:rPr kumimoji="1" lang="en-US" altLang="ja-JP" b="0" i="1" smtClean="0">
                        <a:solidFill>
                          <a:schemeClr val="accent2"/>
                        </a:solidFill>
                        <a:latin typeface="Cambria Math" panose="02040503050406030204" pitchFamily="18" charset="0"/>
                      </a:rPr>
                      <m:t>(</m:t>
                    </m:r>
                    <m:r>
                      <a:rPr kumimoji="1" lang="en-US" altLang="ja-JP" b="1" i="1" smtClean="0">
                        <a:solidFill>
                          <a:schemeClr val="accent2"/>
                        </a:solidFill>
                        <a:latin typeface="Cambria Math" panose="02040503050406030204" pitchFamily="18" charset="0"/>
                      </a:rPr>
                      <m:t>𝒙</m:t>
                    </m:r>
                    <m:r>
                      <a:rPr kumimoji="1" lang="en-US" altLang="ja-JP" b="0" i="1" smtClean="0">
                        <a:solidFill>
                          <a:schemeClr val="accent2"/>
                        </a:solidFill>
                        <a:latin typeface="Cambria Math" panose="02040503050406030204" pitchFamily="18" charset="0"/>
                      </a:rPr>
                      <m:t>)</m:t>
                    </m:r>
                  </m:oMath>
                </a14:m>
                <a:endParaRPr kumimoji="1" lang="ja-JP" altLang="en-US" b="1" dirty="0">
                  <a:solidFill>
                    <a:srgbClr val="FFC000"/>
                  </a:solidFill>
                </a:endParaRPr>
              </a:p>
            </p:txBody>
          </p:sp>
        </mc:Choice>
        <mc:Fallback xmlns="">
          <p:sp>
            <p:nvSpPr>
              <p:cNvPr id="6" name="テキスト ボックス 5">
                <a:extLst>
                  <a:ext uri="{FF2B5EF4-FFF2-40B4-BE49-F238E27FC236}">
                    <a16:creationId xmlns:a16="http://schemas.microsoft.com/office/drawing/2014/main" id="{F55B5657-51CD-B9AD-E107-2C120C3727A7}"/>
                  </a:ext>
                </a:extLst>
              </p:cNvPr>
              <p:cNvSpPr txBox="1">
                <a:spLocks noRot="1" noChangeAspect="1" noMove="1" noResize="1" noEditPoints="1" noAdjustHandles="1" noChangeArrowheads="1" noChangeShapeType="1" noTextEdit="1"/>
              </p:cNvSpPr>
              <p:nvPr/>
            </p:nvSpPr>
            <p:spPr>
              <a:xfrm>
                <a:off x="9371307" y="1565493"/>
                <a:ext cx="2545721" cy="1200329"/>
              </a:xfrm>
              <a:prstGeom prst="rect">
                <a:avLst/>
              </a:prstGeom>
              <a:blipFill>
                <a:blip r:embed="rId3"/>
                <a:stretch>
                  <a:fillRect l="-1914" t="-3046" b="-7107"/>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D4E96396-24EE-6D5A-F8CF-C17593BDEA25}"/>
              </a:ext>
            </a:extLst>
          </p:cNvPr>
          <p:cNvSpPr txBox="1"/>
          <p:nvPr/>
        </p:nvSpPr>
        <p:spPr>
          <a:xfrm>
            <a:off x="9257333" y="4825044"/>
            <a:ext cx="2659695" cy="369332"/>
          </a:xfrm>
          <a:prstGeom prst="rect">
            <a:avLst/>
          </a:prstGeom>
          <a:noFill/>
        </p:spPr>
        <p:txBody>
          <a:bodyPr wrap="square" rtlCol="0">
            <a:spAutoFit/>
          </a:bodyPr>
          <a:lstStyle/>
          <a:p>
            <a:r>
              <a:rPr kumimoji="1" lang="ja-JP" altLang="en-US" b="1" dirty="0">
                <a:solidFill>
                  <a:schemeClr val="accent1"/>
                </a:solidFill>
              </a:rPr>
              <a:t>約</a:t>
            </a:r>
            <a:r>
              <a:rPr kumimoji="1" lang="en-US" altLang="ja-JP" b="1" dirty="0">
                <a:solidFill>
                  <a:schemeClr val="accent1"/>
                </a:solidFill>
              </a:rPr>
              <a:t>9</a:t>
            </a:r>
            <a:r>
              <a:rPr kumimoji="1" lang="ja-JP" altLang="en-US" b="1" dirty="0">
                <a:solidFill>
                  <a:schemeClr val="accent1"/>
                </a:solidFill>
              </a:rPr>
              <a:t>分</a:t>
            </a:r>
            <a:endParaRPr kumimoji="1" lang="ja-JP" altLang="en-US" b="1" dirty="0">
              <a:solidFill>
                <a:srgbClr val="FFC000"/>
              </a:solidFill>
            </a:endParaRPr>
          </a:p>
        </p:txBody>
      </p:sp>
    </p:spTree>
    <p:extLst>
      <p:ext uri="{BB962C8B-B14F-4D97-AF65-F5344CB8AC3E}">
        <p14:creationId xmlns:p14="http://schemas.microsoft.com/office/powerpoint/2010/main" val="28523153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操作計画：コスト変数と固定変数</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12" name="テキスト ボックス 11">
            <a:extLst>
              <a:ext uri="{FF2B5EF4-FFF2-40B4-BE49-F238E27FC236}">
                <a16:creationId xmlns:a16="http://schemas.microsoft.com/office/drawing/2014/main" id="{5435DE4B-0CB5-DC24-2DCC-BE1D77BC9402}"/>
              </a:ext>
            </a:extLst>
          </p:cNvPr>
          <p:cNvSpPr txBox="1"/>
          <p:nvPr/>
        </p:nvSpPr>
        <p:spPr>
          <a:xfrm>
            <a:off x="351998" y="2568796"/>
            <a:ext cx="3359003" cy="338554"/>
          </a:xfrm>
          <a:prstGeom prst="rect">
            <a:avLst/>
          </a:prstGeom>
          <a:noFill/>
        </p:spPr>
        <p:txBody>
          <a:bodyPr wrap="square" rtlCol="0">
            <a:spAutoFit/>
          </a:bodyPr>
          <a:lstStyle/>
          <a:p>
            <a:pPr algn="ctr"/>
            <a:r>
              <a:rPr kumimoji="1" lang="en-US" altLang="ja-JP" sz="1600" b="1" dirty="0">
                <a:solidFill>
                  <a:schemeClr val="accent1"/>
                </a:solidFill>
              </a:rPr>
              <a:t>Sulfuric Acid [ton/hour]</a:t>
            </a:r>
            <a:r>
              <a:rPr kumimoji="1" lang="ja-JP" altLang="en-US" sz="1200" b="1" dirty="0">
                <a:solidFill>
                  <a:schemeClr val="accent1"/>
                </a:solidFill>
              </a:rPr>
              <a:t>（コスト）</a:t>
            </a:r>
            <a:endParaRPr kumimoji="1" lang="ja-JP" altLang="en-US" sz="1600" b="1" dirty="0">
              <a:solidFill>
                <a:srgbClr val="FFC000"/>
              </a:solidFill>
            </a:endParaRPr>
          </a:p>
        </p:txBody>
      </p:sp>
      <p:sp>
        <p:nvSpPr>
          <p:cNvPr id="10" name="テキスト ボックス 9">
            <a:extLst>
              <a:ext uri="{FF2B5EF4-FFF2-40B4-BE49-F238E27FC236}">
                <a16:creationId xmlns:a16="http://schemas.microsoft.com/office/drawing/2014/main" id="{15BF4635-9DD3-7FAA-6C54-3F7101788E59}"/>
              </a:ext>
            </a:extLst>
          </p:cNvPr>
          <p:cNvSpPr txBox="1"/>
          <p:nvPr/>
        </p:nvSpPr>
        <p:spPr>
          <a:xfrm>
            <a:off x="9784394" y="2229567"/>
            <a:ext cx="2487270"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流入圧力 </a:t>
            </a:r>
            <a:r>
              <a:rPr kumimoji="1" lang="en-US" altLang="ja-JP" sz="1600" b="1" dirty="0">
                <a:solidFill>
                  <a:schemeClr val="accent1"/>
                </a:solidFill>
              </a:rPr>
              <a:t>[psi]</a:t>
            </a:r>
            <a:r>
              <a:rPr kumimoji="1" lang="ja-JP" altLang="en-US" sz="1200" b="1" dirty="0">
                <a:solidFill>
                  <a:schemeClr val="accent1"/>
                </a:solidFill>
              </a:rPr>
              <a:t>（固定）</a:t>
            </a:r>
            <a:endParaRPr kumimoji="1" lang="ja-JP" altLang="en-US" sz="1600" b="1" dirty="0">
              <a:solidFill>
                <a:srgbClr val="FFC000"/>
              </a:solidFill>
            </a:endParaRPr>
          </a:p>
        </p:txBody>
      </p:sp>
      <p:sp>
        <p:nvSpPr>
          <p:cNvPr id="13" name="テキスト ボックス 12">
            <a:extLst>
              <a:ext uri="{FF2B5EF4-FFF2-40B4-BE49-F238E27FC236}">
                <a16:creationId xmlns:a16="http://schemas.microsoft.com/office/drawing/2014/main" id="{073A5DAD-4115-D142-7687-3725198C4BFD}"/>
              </a:ext>
            </a:extLst>
          </p:cNvPr>
          <p:cNvSpPr txBox="1"/>
          <p:nvPr/>
        </p:nvSpPr>
        <p:spPr>
          <a:xfrm>
            <a:off x="9830890" y="4204328"/>
            <a:ext cx="2468882"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流入量 </a:t>
            </a:r>
            <a:r>
              <a:rPr kumimoji="1" lang="en-US" altLang="ja-JP" sz="1600" b="1" dirty="0">
                <a:solidFill>
                  <a:schemeClr val="accent1"/>
                </a:solidFill>
              </a:rPr>
              <a:t>[</a:t>
            </a:r>
            <a:r>
              <a:rPr kumimoji="1" lang="en-US" altLang="ja-JP" sz="1600" b="1" dirty="0" err="1">
                <a:solidFill>
                  <a:schemeClr val="accent1"/>
                </a:solidFill>
              </a:rPr>
              <a:t>gpm</a:t>
            </a:r>
            <a:r>
              <a:rPr kumimoji="1" lang="en-US" altLang="ja-JP" sz="1600" b="1" dirty="0">
                <a:solidFill>
                  <a:schemeClr val="accent1"/>
                </a:solidFill>
              </a:rPr>
              <a:t>]</a:t>
            </a:r>
            <a:r>
              <a:rPr kumimoji="1" lang="ja-JP" altLang="en-US" sz="1200" b="1" dirty="0">
                <a:solidFill>
                  <a:schemeClr val="accent1"/>
                </a:solidFill>
              </a:rPr>
              <a:t>（固定）</a:t>
            </a:r>
            <a:endParaRPr kumimoji="1" lang="ja-JP" altLang="en-US" sz="2800" b="1" dirty="0">
              <a:solidFill>
                <a:srgbClr val="FFC000"/>
              </a:solidFill>
            </a:endParaRPr>
          </a:p>
        </p:txBody>
      </p:sp>
      <p:sp>
        <p:nvSpPr>
          <p:cNvPr id="15" name="テキスト ボックス 14">
            <a:extLst>
              <a:ext uri="{FF2B5EF4-FFF2-40B4-BE49-F238E27FC236}">
                <a16:creationId xmlns:a16="http://schemas.microsoft.com/office/drawing/2014/main" id="{D8300875-BA85-C3DA-41D8-11B954F66234}"/>
              </a:ext>
            </a:extLst>
          </p:cNvPr>
          <p:cNvSpPr txBox="1"/>
          <p:nvPr/>
        </p:nvSpPr>
        <p:spPr>
          <a:xfrm>
            <a:off x="7346540" y="4214265"/>
            <a:ext cx="2531399" cy="338554"/>
          </a:xfrm>
          <a:prstGeom prst="rect">
            <a:avLst/>
          </a:prstGeom>
          <a:noFill/>
        </p:spPr>
        <p:txBody>
          <a:bodyPr wrap="square" rtlCol="0">
            <a:spAutoFit/>
          </a:bodyPr>
          <a:lstStyle/>
          <a:p>
            <a:pPr algn="ctr"/>
            <a:r>
              <a:rPr kumimoji="1" lang="en-US" altLang="ja-JP" sz="1600" b="1" dirty="0">
                <a:solidFill>
                  <a:schemeClr val="accent1"/>
                </a:solidFill>
              </a:rPr>
              <a:t>S1</a:t>
            </a:r>
            <a:r>
              <a:rPr kumimoji="1" lang="ja-JP" altLang="en-US" sz="1600" b="1" dirty="0">
                <a:solidFill>
                  <a:schemeClr val="accent1"/>
                </a:solidFill>
              </a:rPr>
              <a:t>流入</a:t>
            </a:r>
            <a:r>
              <a:rPr kumimoji="1" lang="en-US" altLang="ja-JP" sz="1600" b="1" dirty="0">
                <a:solidFill>
                  <a:schemeClr val="accent1"/>
                </a:solidFill>
              </a:rPr>
              <a:t>EC [</a:t>
            </a:r>
            <a:r>
              <a:rPr kumimoji="1" lang="en-US" altLang="ja-JP" sz="1600" b="1" dirty="0" err="1">
                <a:solidFill>
                  <a:schemeClr val="accent1"/>
                </a:solidFill>
              </a:rPr>
              <a:t>uS</a:t>
            </a:r>
            <a:r>
              <a:rPr kumimoji="1" lang="en-US" altLang="ja-JP" sz="1600" b="1" dirty="0">
                <a:solidFill>
                  <a:schemeClr val="accent1"/>
                </a:solidFill>
              </a:rPr>
              <a:t>/cm]</a:t>
            </a:r>
            <a:r>
              <a:rPr kumimoji="1" lang="ja-JP" altLang="en-US" sz="1200" b="1" dirty="0">
                <a:solidFill>
                  <a:schemeClr val="accent1"/>
                </a:solidFill>
              </a:rPr>
              <a:t>（固定）</a:t>
            </a:r>
            <a:endParaRPr kumimoji="1" lang="ja-JP" altLang="en-US" sz="2000" b="1" dirty="0">
              <a:solidFill>
                <a:srgbClr val="FFC000"/>
              </a:solidFill>
            </a:endParaRPr>
          </a:p>
        </p:txBody>
      </p:sp>
      <p:sp>
        <p:nvSpPr>
          <p:cNvPr id="19" name="テキスト ボックス 18">
            <a:extLst>
              <a:ext uri="{FF2B5EF4-FFF2-40B4-BE49-F238E27FC236}">
                <a16:creationId xmlns:a16="http://schemas.microsoft.com/office/drawing/2014/main" id="{D41992DB-DBD0-2D6E-B378-E63030E27EF6}"/>
              </a:ext>
            </a:extLst>
          </p:cNvPr>
          <p:cNvSpPr txBox="1"/>
          <p:nvPr/>
        </p:nvSpPr>
        <p:spPr>
          <a:xfrm>
            <a:off x="7462382" y="2229567"/>
            <a:ext cx="2324702" cy="338554"/>
          </a:xfrm>
          <a:prstGeom prst="rect">
            <a:avLst/>
          </a:prstGeom>
          <a:noFill/>
        </p:spPr>
        <p:txBody>
          <a:bodyPr wrap="square" rtlCol="0">
            <a:spAutoFit/>
          </a:bodyPr>
          <a:lstStyle/>
          <a:p>
            <a:pPr algn="ctr"/>
            <a:r>
              <a:rPr kumimoji="1" lang="ja-JP" altLang="en-US" sz="1600" b="1" dirty="0">
                <a:solidFill>
                  <a:schemeClr val="accent1"/>
                </a:solidFill>
              </a:rPr>
              <a:t>流入</a:t>
            </a:r>
            <a:r>
              <a:rPr kumimoji="1" lang="en-US" altLang="ja-JP" sz="1600" b="1" dirty="0">
                <a:solidFill>
                  <a:schemeClr val="accent1"/>
                </a:solidFill>
              </a:rPr>
              <a:t>TOC [ppm]</a:t>
            </a:r>
            <a:r>
              <a:rPr kumimoji="1" lang="ja-JP" altLang="en-US" sz="1200" b="1" dirty="0">
                <a:solidFill>
                  <a:schemeClr val="accent1"/>
                </a:solidFill>
              </a:rPr>
              <a:t>（固定）</a:t>
            </a:r>
            <a:endParaRPr kumimoji="1" lang="ja-JP" altLang="en-US" sz="1600" b="1" dirty="0">
              <a:solidFill>
                <a:srgbClr val="FFC000"/>
              </a:solidFill>
            </a:endParaRPr>
          </a:p>
        </p:txBody>
      </p:sp>
      <p:sp>
        <p:nvSpPr>
          <p:cNvPr id="14" name="テキスト ボックス 13">
            <a:extLst>
              <a:ext uri="{FF2B5EF4-FFF2-40B4-BE49-F238E27FC236}">
                <a16:creationId xmlns:a16="http://schemas.microsoft.com/office/drawing/2014/main" id="{DB272418-078F-2E67-B23A-00759C03953D}"/>
              </a:ext>
            </a:extLst>
          </p:cNvPr>
          <p:cNvSpPr txBox="1"/>
          <p:nvPr/>
        </p:nvSpPr>
        <p:spPr>
          <a:xfrm>
            <a:off x="4020671" y="2568121"/>
            <a:ext cx="2927662" cy="338554"/>
          </a:xfrm>
          <a:prstGeom prst="rect">
            <a:avLst/>
          </a:prstGeom>
          <a:noFill/>
        </p:spPr>
        <p:txBody>
          <a:bodyPr wrap="square" rtlCol="0">
            <a:spAutoFit/>
          </a:bodyPr>
          <a:lstStyle/>
          <a:p>
            <a:pPr algn="ctr"/>
            <a:r>
              <a:rPr kumimoji="1" lang="en-US" altLang="ja-JP" sz="1600" b="1" dirty="0">
                <a:solidFill>
                  <a:schemeClr val="accent1"/>
                </a:solidFill>
              </a:rPr>
              <a:t>Inhibitor [ton/hour] </a:t>
            </a:r>
            <a:r>
              <a:rPr kumimoji="1" lang="ja-JP" altLang="en-US" sz="1200" b="1" dirty="0">
                <a:solidFill>
                  <a:schemeClr val="accent1"/>
                </a:solidFill>
              </a:rPr>
              <a:t>（コスト）</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7A257D18-4D64-A84F-040D-4F93DCA4977E}"/>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2.2 OCWD</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1st week </a:t>
            </a:r>
            <a:r>
              <a:rPr lang="ja-JP" altLang="en-US" sz="1600" b="1" dirty="0">
                <a:solidFill>
                  <a:schemeClr val="bg1"/>
                </a:solidFill>
              </a:rPr>
              <a:t>最適化結果</a:t>
            </a:r>
            <a:endParaRPr kumimoji="1" lang="ja-JP" altLang="en-US" sz="1600" b="1" dirty="0">
              <a:solidFill>
                <a:schemeClr val="bg1"/>
              </a:solidFill>
            </a:endParaRPr>
          </a:p>
        </p:txBody>
      </p:sp>
      <p:sp>
        <p:nvSpPr>
          <p:cNvPr id="23" name="テキスト プレースホルダー 2">
            <a:extLst>
              <a:ext uri="{FF2B5EF4-FFF2-40B4-BE49-F238E27FC236}">
                <a16:creationId xmlns:a16="http://schemas.microsoft.com/office/drawing/2014/main" id="{077196FF-5DE3-50AB-C3EF-CC550550A823}"/>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LRV</a:t>
            </a:r>
            <a:r>
              <a:rPr lang="ja-JP" altLang="en-US" sz="2800" dirty="0"/>
              <a:t>基準の制約によって、</a:t>
            </a:r>
            <a:r>
              <a:rPr lang="en-US" altLang="ja-JP" sz="2800" dirty="0"/>
              <a:t>Inhibitor</a:t>
            </a:r>
            <a:r>
              <a:rPr lang="ja-JP" altLang="en-US" sz="2800" dirty="0"/>
              <a:t>が実績とほぼ同じ値になっている。</a:t>
            </a:r>
            <a:endParaRPr lang="en-US" altLang="ja-JP" sz="2800" dirty="0"/>
          </a:p>
        </p:txBody>
      </p:sp>
      <p:sp>
        <p:nvSpPr>
          <p:cNvPr id="33" name="テキスト ボックス 32">
            <a:extLst>
              <a:ext uri="{FF2B5EF4-FFF2-40B4-BE49-F238E27FC236}">
                <a16:creationId xmlns:a16="http://schemas.microsoft.com/office/drawing/2014/main" id="{A5DDBF28-0DB4-8ADB-0616-C12623CD6003}"/>
              </a:ext>
            </a:extLst>
          </p:cNvPr>
          <p:cNvSpPr txBox="1"/>
          <p:nvPr/>
        </p:nvSpPr>
        <p:spPr>
          <a:xfrm>
            <a:off x="0" y="1827268"/>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Optimized</a:t>
            </a:r>
            <a:endParaRPr kumimoji="1" lang="ja-JP" altLang="en-US" b="1" dirty="0">
              <a:solidFill>
                <a:srgbClr val="FFC000"/>
              </a:solidFill>
            </a:endParaRPr>
          </a:p>
        </p:txBody>
      </p:sp>
      <p:sp>
        <p:nvSpPr>
          <p:cNvPr id="16" name="テキスト ボックス 15">
            <a:extLst>
              <a:ext uri="{FF2B5EF4-FFF2-40B4-BE49-F238E27FC236}">
                <a16:creationId xmlns:a16="http://schemas.microsoft.com/office/drawing/2014/main" id="{F8EC7694-BE2B-5D42-4B42-7F750206DFD6}"/>
              </a:ext>
            </a:extLst>
          </p:cNvPr>
          <p:cNvSpPr txBox="1"/>
          <p:nvPr/>
        </p:nvSpPr>
        <p:spPr>
          <a:xfrm>
            <a:off x="326902" y="5181583"/>
            <a:ext cx="3359003" cy="584775"/>
          </a:xfrm>
          <a:prstGeom prst="rect">
            <a:avLst/>
          </a:prstGeom>
          <a:noFill/>
        </p:spPr>
        <p:txBody>
          <a:bodyPr wrap="square" rtlCol="0">
            <a:spAutoFit/>
          </a:bodyPr>
          <a:lstStyle/>
          <a:p>
            <a:r>
              <a:rPr kumimoji="1" lang="en-US" altLang="ja-JP" sz="1600" b="1" dirty="0">
                <a:solidFill>
                  <a:schemeClr val="accent1"/>
                </a:solidFill>
              </a:rPr>
              <a:t>Actual Ave.: 0.39 [ton/hour]</a:t>
            </a:r>
            <a:r>
              <a:rPr kumimoji="1" lang="en-US" altLang="ja-JP" sz="1600" b="1" dirty="0"/>
              <a:t>, </a:t>
            </a:r>
          </a:p>
          <a:p>
            <a:r>
              <a:rPr kumimoji="1" lang="en-US" altLang="ja-JP" sz="1600" b="1" dirty="0">
                <a:solidFill>
                  <a:schemeClr val="accent2"/>
                </a:solidFill>
              </a:rPr>
              <a:t>Optimized Ave.: 0.38 [ton/hour]</a:t>
            </a:r>
            <a:endParaRPr kumimoji="1" lang="ja-JP" altLang="en-US" sz="1600" b="1" dirty="0">
              <a:solidFill>
                <a:schemeClr val="accent2"/>
              </a:solidFill>
            </a:endParaRPr>
          </a:p>
        </p:txBody>
      </p:sp>
      <p:sp>
        <p:nvSpPr>
          <p:cNvPr id="18" name="テキスト ボックス 17">
            <a:extLst>
              <a:ext uri="{FF2B5EF4-FFF2-40B4-BE49-F238E27FC236}">
                <a16:creationId xmlns:a16="http://schemas.microsoft.com/office/drawing/2014/main" id="{FE57DF6B-5CF7-1AD4-9832-4C21D902A583}"/>
              </a:ext>
            </a:extLst>
          </p:cNvPr>
          <p:cNvSpPr txBox="1"/>
          <p:nvPr/>
        </p:nvSpPr>
        <p:spPr>
          <a:xfrm>
            <a:off x="3703714" y="5186668"/>
            <a:ext cx="3466344" cy="584775"/>
          </a:xfrm>
          <a:prstGeom prst="rect">
            <a:avLst/>
          </a:prstGeom>
          <a:noFill/>
        </p:spPr>
        <p:txBody>
          <a:bodyPr wrap="square" rtlCol="0">
            <a:spAutoFit/>
          </a:bodyPr>
          <a:lstStyle/>
          <a:p>
            <a:r>
              <a:rPr kumimoji="1" lang="en-US" altLang="ja-JP" sz="1600" b="1" dirty="0">
                <a:solidFill>
                  <a:schemeClr val="accent1"/>
                </a:solidFill>
              </a:rPr>
              <a:t>Actual Ave.: 0.0559 [ton/hour]</a:t>
            </a:r>
            <a:r>
              <a:rPr kumimoji="1" lang="en-US" altLang="ja-JP" sz="1600" b="1" dirty="0"/>
              <a:t>, </a:t>
            </a:r>
          </a:p>
          <a:p>
            <a:r>
              <a:rPr kumimoji="1" lang="en-US" altLang="ja-JP" sz="1600" b="1" dirty="0">
                <a:solidFill>
                  <a:schemeClr val="accent2"/>
                </a:solidFill>
              </a:rPr>
              <a:t>Optimized Ave.: 0.0560 [ton/hour]</a:t>
            </a:r>
            <a:endParaRPr kumimoji="1" lang="ja-JP" altLang="en-US" sz="1600" b="1" dirty="0">
              <a:solidFill>
                <a:schemeClr val="accent2"/>
              </a:solidFill>
            </a:endParaRPr>
          </a:p>
        </p:txBody>
      </p:sp>
      <p:pic>
        <p:nvPicPr>
          <p:cNvPr id="6" name="図 5" descr="グラフ, 折れ線グラフ&#10;&#10;自動的に生成された説明">
            <a:extLst>
              <a:ext uri="{FF2B5EF4-FFF2-40B4-BE49-F238E27FC236}">
                <a16:creationId xmlns:a16="http://schemas.microsoft.com/office/drawing/2014/main" id="{9C676D4D-44D7-EAD9-2DB0-23DD8A50CCB4}"/>
              </a:ext>
            </a:extLst>
          </p:cNvPr>
          <p:cNvPicPr>
            <a:picLocks noChangeAspect="1"/>
          </p:cNvPicPr>
          <p:nvPr/>
        </p:nvPicPr>
        <p:blipFill>
          <a:blip r:embed="rId2"/>
          <a:stretch>
            <a:fillRect/>
          </a:stretch>
        </p:blipFill>
        <p:spPr>
          <a:xfrm>
            <a:off x="3757447" y="2997982"/>
            <a:ext cx="3174848" cy="1991006"/>
          </a:xfrm>
          <a:prstGeom prst="rect">
            <a:avLst/>
          </a:prstGeom>
        </p:spPr>
      </p:pic>
      <p:pic>
        <p:nvPicPr>
          <p:cNvPr id="9" name="図 8" descr="グラフ, テーブル&#10;&#10;自動的に生成された説明">
            <a:extLst>
              <a:ext uri="{FF2B5EF4-FFF2-40B4-BE49-F238E27FC236}">
                <a16:creationId xmlns:a16="http://schemas.microsoft.com/office/drawing/2014/main" id="{5ECAAACF-ED27-9C11-78CD-A5F4AF1EEC6A}"/>
              </a:ext>
            </a:extLst>
          </p:cNvPr>
          <p:cNvPicPr>
            <a:picLocks noChangeAspect="1"/>
          </p:cNvPicPr>
          <p:nvPr/>
        </p:nvPicPr>
        <p:blipFill>
          <a:blip r:embed="rId3"/>
          <a:stretch>
            <a:fillRect/>
          </a:stretch>
        </p:blipFill>
        <p:spPr>
          <a:xfrm>
            <a:off x="295928" y="2997982"/>
            <a:ext cx="3174849" cy="1991007"/>
          </a:xfrm>
          <a:prstGeom prst="rect">
            <a:avLst/>
          </a:prstGeom>
        </p:spPr>
      </p:pic>
      <p:pic>
        <p:nvPicPr>
          <p:cNvPr id="24" name="図 23" descr="グラフ, 折れ線グラフ&#10;&#10;自動的に生成された説明">
            <a:extLst>
              <a:ext uri="{FF2B5EF4-FFF2-40B4-BE49-F238E27FC236}">
                <a16:creationId xmlns:a16="http://schemas.microsoft.com/office/drawing/2014/main" id="{295328C7-EDB1-6E7F-0E44-9DBAEB66B372}"/>
              </a:ext>
            </a:extLst>
          </p:cNvPr>
          <p:cNvPicPr>
            <a:picLocks noChangeAspect="1"/>
          </p:cNvPicPr>
          <p:nvPr/>
        </p:nvPicPr>
        <p:blipFill>
          <a:blip r:embed="rId4"/>
          <a:stretch>
            <a:fillRect/>
          </a:stretch>
        </p:blipFill>
        <p:spPr>
          <a:xfrm>
            <a:off x="9780791" y="2653672"/>
            <a:ext cx="2415916" cy="1596962"/>
          </a:xfrm>
          <a:prstGeom prst="rect">
            <a:avLst/>
          </a:prstGeom>
        </p:spPr>
      </p:pic>
      <p:pic>
        <p:nvPicPr>
          <p:cNvPr id="27" name="図 26" descr="グラフ&#10;&#10;自動的に生成された説明">
            <a:extLst>
              <a:ext uri="{FF2B5EF4-FFF2-40B4-BE49-F238E27FC236}">
                <a16:creationId xmlns:a16="http://schemas.microsoft.com/office/drawing/2014/main" id="{BEDD8C54-25DC-864E-72EB-CF1A248D321D}"/>
              </a:ext>
            </a:extLst>
          </p:cNvPr>
          <p:cNvPicPr>
            <a:picLocks noChangeAspect="1"/>
          </p:cNvPicPr>
          <p:nvPr/>
        </p:nvPicPr>
        <p:blipFill>
          <a:blip r:embed="rId5"/>
          <a:stretch>
            <a:fillRect/>
          </a:stretch>
        </p:blipFill>
        <p:spPr>
          <a:xfrm>
            <a:off x="9780791" y="4643860"/>
            <a:ext cx="2411209" cy="159385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68400539-801E-18E3-A84C-00DC72630F2B}"/>
              </a:ext>
            </a:extLst>
          </p:cNvPr>
          <p:cNvPicPr>
            <a:picLocks noChangeAspect="1"/>
          </p:cNvPicPr>
          <p:nvPr/>
        </p:nvPicPr>
        <p:blipFill>
          <a:blip r:embed="rId6"/>
          <a:stretch>
            <a:fillRect/>
          </a:stretch>
        </p:blipFill>
        <p:spPr>
          <a:xfrm>
            <a:off x="7346540" y="2663197"/>
            <a:ext cx="2388344" cy="1578736"/>
          </a:xfrm>
          <a:prstGeom prst="rect">
            <a:avLst/>
          </a:prstGeom>
        </p:spPr>
      </p:pic>
      <p:pic>
        <p:nvPicPr>
          <p:cNvPr id="31" name="図 30" descr="グラフ, 折れ線グラフ&#10;&#10;自動的に生成された説明">
            <a:extLst>
              <a:ext uri="{FF2B5EF4-FFF2-40B4-BE49-F238E27FC236}">
                <a16:creationId xmlns:a16="http://schemas.microsoft.com/office/drawing/2014/main" id="{D20336D0-22C2-0C4C-EA30-FC12787A3652}"/>
              </a:ext>
            </a:extLst>
          </p:cNvPr>
          <p:cNvPicPr>
            <a:picLocks noChangeAspect="1"/>
          </p:cNvPicPr>
          <p:nvPr/>
        </p:nvPicPr>
        <p:blipFill>
          <a:blip r:embed="rId7"/>
          <a:stretch>
            <a:fillRect/>
          </a:stretch>
        </p:blipFill>
        <p:spPr>
          <a:xfrm>
            <a:off x="7323675" y="4643860"/>
            <a:ext cx="2411209" cy="1593850"/>
          </a:xfrm>
          <a:prstGeom prst="rect">
            <a:avLst/>
          </a:prstGeom>
        </p:spPr>
      </p:pic>
    </p:spTree>
    <p:extLst>
      <p:ext uri="{BB962C8B-B14F-4D97-AF65-F5344CB8AC3E}">
        <p14:creationId xmlns:p14="http://schemas.microsoft.com/office/powerpoint/2010/main" val="12220890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 折れ線グラフ&#10;&#10;自動的に生成された説明">
            <a:extLst>
              <a:ext uri="{FF2B5EF4-FFF2-40B4-BE49-F238E27FC236}">
                <a16:creationId xmlns:a16="http://schemas.microsoft.com/office/drawing/2014/main" id="{ED9A040B-9955-96E7-768E-3CF97A3593B9}"/>
              </a:ext>
            </a:extLst>
          </p:cNvPr>
          <p:cNvPicPr>
            <a:picLocks noChangeAspect="1"/>
          </p:cNvPicPr>
          <p:nvPr/>
        </p:nvPicPr>
        <p:blipFill>
          <a:blip r:embed="rId2"/>
          <a:stretch>
            <a:fillRect/>
          </a:stretch>
        </p:blipFill>
        <p:spPr>
          <a:xfrm>
            <a:off x="1258883" y="1850307"/>
            <a:ext cx="4154612" cy="2605435"/>
          </a:xfrm>
          <a:prstGeom prst="rect">
            <a:avLst/>
          </a:prstGeom>
        </p:spPr>
      </p:pic>
      <p:pic>
        <p:nvPicPr>
          <p:cNvPr id="11" name="図 10" descr="グラフ, 折れ線グラフ&#10;&#10;自動的に生成された説明">
            <a:extLst>
              <a:ext uri="{FF2B5EF4-FFF2-40B4-BE49-F238E27FC236}">
                <a16:creationId xmlns:a16="http://schemas.microsoft.com/office/drawing/2014/main" id="{716DD338-4D52-3D1A-DE0E-7495A191E305}"/>
              </a:ext>
            </a:extLst>
          </p:cNvPr>
          <p:cNvPicPr>
            <a:picLocks noChangeAspect="1"/>
          </p:cNvPicPr>
          <p:nvPr/>
        </p:nvPicPr>
        <p:blipFill>
          <a:blip r:embed="rId3"/>
          <a:stretch>
            <a:fillRect/>
          </a:stretch>
        </p:blipFill>
        <p:spPr>
          <a:xfrm>
            <a:off x="6778506" y="1850306"/>
            <a:ext cx="4300946" cy="2697203"/>
          </a:xfrm>
          <a:prstGeom prst="rect">
            <a:avLst/>
          </a:prstGeom>
        </p:spPr>
      </p:pic>
      <p:pic>
        <p:nvPicPr>
          <p:cNvPr id="9" name="図 8" descr="グラフ&#10;&#10;自動的に生成された説明">
            <a:extLst>
              <a:ext uri="{FF2B5EF4-FFF2-40B4-BE49-F238E27FC236}">
                <a16:creationId xmlns:a16="http://schemas.microsoft.com/office/drawing/2014/main" id="{5D15B623-2CD2-72C4-5F84-388D7F8F6F7A}"/>
              </a:ext>
            </a:extLst>
          </p:cNvPr>
          <p:cNvPicPr>
            <a:picLocks noChangeAspect="1"/>
          </p:cNvPicPr>
          <p:nvPr/>
        </p:nvPicPr>
        <p:blipFill>
          <a:blip r:embed="rId4"/>
          <a:stretch>
            <a:fillRect/>
          </a:stretch>
        </p:blipFill>
        <p:spPr>
          <a:xfrm>
            <a:off x="1341330" y="3703290"/>
            <a:ext cx="4091236" cy="2605435"/>
          </a:xfrm>
          <a:prstGeom prst="rect">
            <a:avLst/>
          </a:prstGeom>
        </p:spPr>
      </p:pic>
      <p:pic>
        <p:nvPicPr>
          <p:cNvPr id="7" name="図 6" descr="グラフ, 折れ線グラフ&#10;&#10;自動的に生成された説明">
            <a:extLst>
              <a:ext uri="{FF2B5EF4-FFF2-40B4-BE49-F238E27FC236}">
                <a16:creationId xmlns:a16="http://schemas.microsoft.com/office/drawing/2014/main" id="{E2AC4FE5-9941-98DD-D9A6-8798F7C13E29}"/>
              </a:ext>
            </a:extLst>
          </p:cNvPr>
          <p:cNvPicPr>
            <a:picLocks noChangeAspect="1"/>
          </p:cNvPicPr>
          <p:nvPr/>
        </p:nvPicPr>
        <p:blipFill>
          <a:blip r:embed="rId5"/>
          <a:stretch>
            <a:fillRect/>
          </a:stretch>
        </p:blipFill>
        <p:spPr>
          <a:xfrm>
            <a:off x="6778505" y="3750916"/>
            <a:ext cx="4300947" cy="2738985"/>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操作計画：透過水質</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EC</a:t>
            </a:r>
            <a:r>
              <a:rPr lang="ja-JP" altLang="en-US" sz="2800" dirty="0"/>
              <a:t>の</a:t>
            </a:r>
            <a:r>
              <a:rPr lang="en-US" altLang="ja-JP" sz="2800" dirty="0"/>
              <a:t>LRV</a:t>
            </a:r>
            <a:r>
              <a:rPr lang="ja-JP" altLang="en-US" sz="2800" dirty="0"/>
              <a:t>基準の上限に位置する解となっている。</a:t>
            </a:r>
            <a:endParaRPr lang="en-US" altLang="ja-JP" sz="28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2.2 OCWD</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1st week </a:t>
            </a:r>
            <a:r>
              <a:rPr lang="ja-JP" altLang="en-US" sz="1600" b="1" dirty="0">
                <a:solidFill>
                  <a:schemeClr val="bg1"/>
                </a:solidFill>
              </a:rPr>
              <a:t>最適化結果</a:t>
            </a:r>
            <a:endParaRPr kumimoji="1" lang="ja-JP" altLang="en-US" sz="1600" b="1" dirty="0">
              <a:solidFill>
                <a:schemeClr val="bg1"/>
              </a:solidFill>
            </a:endParaRPr>
          </a:p>
        </p:txBody>
      </p:sp>
      <p:sp>
        <p:nvSpPr>
          <p:cNvPr id="14" name="テキスト ボックス 13">
            <a:extLst>
              <a:ext uri="{FF2B5EF4-FFF2-40B4-BE49-F238E27FC236}">
                <a16:creationId xmlns:a16="http://schemas.microsoft.com/office/drawing/2014/main" id="{038C3D59-B923-DA33-13C0-D3D7EAA3D461}"/>
              </a:ext>
            </a:extLst>
          </p:cNvPr>
          <p:cNvSpPr txBox="1"/>
          <p:nvPr/>
        </p:nvSpPr>
        <p:spPr>
          <a:xfrm>
            <a:off x="8343901" y="691493"/>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Optimized</a:t>
            </a:r>
            <a:endParaRPr kumimoji="1" lang="ja-JP" altLang="en-US" b="1" dirty="0">
              <a:solidFill>
                <a:srgbClr val="FFC000"/>
              </a:solidFill>
            </a:endParaRPr>
          </a:p>
        </p:txBody>
      </p:sp>
      <p:sp>
        <p:nvSpPr>
          <p:cNvPr id="17" name="テキスト ボックス 16">
            <a:extLst>
              <a:ext uri="{FF2B5EF4-FFF2-40B4-BE49-F238E27FC236}">
                <a16:creationId xmlns:a16="http://schemas.microsoft.com/office/drawing/2014/main" id="{B7FD0D64-FAE0-F802-708E-0F519DC3AD5D}"/>
              </a:ext>
            </a:extLst>
          </p:cNvPr>
          <p:cNvSpPr txBox="1"/>
          <p:nvPr/>
        </p:nvSpPr>
        <p:spPr>
          <a:xfrm>
            <a:off x="7165383" y="1511752"/>
            <a:ext cx="3511787" cy="338554"/>
          </a:xfrm>
          <a:prstGeom prst="rect">
            <a:avLst/>
          </a:prstGeom>
          <a:noFill/>
        </p:spPr>
        <p:txBody>
          <a:bodyPr wrap="square" rtlCol="0">
            <a:spAutoFit/>
          </a:bodyPr>
          <a:lstStyle/>
          <a:p>
            <a:pPr algn="ctr"/>
            <a:r>
              <a:rPr kumimoji="1" lang="en-US" altLang="ja-JP" sz="1600" b="1" dirty="0">
                <a:solidFill>
                  <a:schemeClr val="accent1"/>
                </a:solidFill>
              </a:rPr>
              <a:t>Combined Permeate 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18" name="テキスト ボックス 17">
            <a:extLst>
              <a:ext uri="{FF2B5EF4-FFF2-40B4-BE49-F238E27FC236}">
                <a16:creationId xmlns:a16="http://schemas.microsoft.com/office/drawing/2014/main" id="{00CBE8DC-457F-342E-F831-C6F07D2779DA}"/>
              </a:ext>
            </a:extLst>
          </p:cNvPr>
          <p:cNvSpPr txBox="1"/>
          <p:nvPr/>
        </p:nvSpPr>
        <p:spPr>
          <a:xfrm>
            <a:off x="1658047" y="1511752"/>
            <a:ext cx="3478632" cy="338554"/>
          </a:xfrm>
          <a:prstGeom prst="rect">
            <a:avLst/>
          </a:prstGeom>
          <a:noFill/>
        </p:spPr>
        <p:txBody>
          <a:bodyPr wrap="square" rtlCol="0">
            <a:spAutoFit/>
          </a:bodyPr>
          <a:lstStyle/>
          <a:p>
            <a:pPr algn="ctr"/>
            <a:r>
              <a:rPr kumimoji="1" lang="en-US" altLang="ja-JP" sz="1600" b="1" dirty="0">
                <a:solidFill>
                  <a:schemeClr val="accent1"/>
                </a:solidFill>
              </a:rPr>
              <a:t>Combined Permeate TOC [ppm]</a:t>
            </a:r>
            <a:endParaRPr kumimoji="1" lang="ja-JP" altLang="en-US" sz="1600" b="1" dirty="0">
              <a:solidFill>
                <a:srgbClr val="FFC000"/>
              </a:solidFill>
            </a:endParaRPr>
          </a:p>
        </p:txBody>
      </p:sp>
      <p:sp>
        <p:nvSpPr>
          <p:cNvPr id="25" name="テキスト ボックス 24">
            <a:extLst>
              <a:ext uri="{FF2B5EF4-FFF2-40B4-BE49-F238E27FC236}">
                <a16:creationId xmlns:a16="http://schemas.microsoft.com/office/drawing/2014/main" id="{6E05EF06-9FFB-3C84-DFE5-7F3307FAF7AF}"/>
              </a:ext>
            </a:extLst>
          </p:cNvPr>
          <p:cNvSpPr txBox="1"/>
          <p:nvPr/>
        </p:nvSpPr>
        <p:spPr>
          <a:xfrm>
            <a:off x="1945899" y="2205982"/>
            <a:ext cx="3060150" cy="584775"/>
          </a:xfrm>
          <a:prstGeom prst="rect">
            <a:avLst/>
          </a:prstGeom>
          <a:noFill/>
        </p:spPr>
        <p:txBody>
          <a:bodyPr wrap="square" rtlCol="0">
            <a:spAutoFit/>
          </a:bodyPr>
          <a:lstStyle/>
          <a:p>
            <a:r>
              <a:rPr kumimoji="1" lang="en-US" altLang="ja-JP" sz="1600" b="1" dirty="0">
                <a:solidFill>
                  <a:schemeClr val="accent1"/>
                </a:solidFill>
              </a:rPr>
              <a:t>Actual Ave.: 0.055 [ppm]</a:t>
            </a:r>
            <a:r>
              <a:rPr kumimoji="1" lang="en-US" altLang="ja-JP" sz="1600" b="1" dirty="0"/>
              <a:t>, </a:t>
            </a:r>
          </a:p>
          <a:p>
            <a:r>
              <a:rPr kumimoji="1" lang="en-US" altLang="ja-JP" sz="1600" b="1" dirty="0">
                <a:solidFill>
                  <a:schemeClr val="accent2"/>
                </a:solidFill>
              </a:rPr>
              <a:t>Optimized Ave.: 0.053 [ppm]</a:t>
            </a:r>
            <a:endParaRPr kumimoji="1" lang="ja-JP" altLang="en-US" sz="1600" b="1" dirty="0">
              <a:solidFill>
                <a:schemeClr val="accent2"/>
              </a:solidFill>
            </a:endParaRPr>
          </a:p>
        </p:txBody>
      </p:sp>
      <p:sp>
        <p:nvSpPr>
          <p:cNvPr id="26" name="テキスト ボックス 25">
            <a:extLst>
              <a:ext uri="{FF2B5EF4-FFF2-40B4-BE49-F238E27FC236}">
                <a16:creationId xmlns:a16="http://schemas.microsoft.com/office/drawing/2014/main" id="{4E149852-4434-831D-F805-D9241E5D4B4F}"/>
              </a:ext>
            </a:extLst>
          </p:cNvPr>
          <p:cNvSpPr txBox="1"/>
          <p:nvPr/>
        </p:nvSpPr>
        <p:spPr>
          <a:xfrm>
            <a:off x="7513123" y="2147926"/>
            <a:ext cx="3164047" cy="584775"/>
          </a:xfrm>
          <a:prstGeom prst="rect">
            <a:avLst/>
          </a:prstGeom>
          <a:noFill/>
        </p:spPr>
        <p:txBody>
          <a:bodyPr wrap="square" rtlCol="0">
            <a:spAutoFit/>
          </a:bodyPr>
          <a:lstStyle/>
          <a:p>
            <a:r>
              <a:rPr kumimoji="1" lang="en-US" altLang="ja-JP" sz="1600" b="1" dirty="0">
                <a:solidFill>
                  <a:schemeClr val="accent1"/>
                </a:solidFill>
              </a:rPr>
              <a:t>Actual Ave.: 23.5 [</a:t>
            </a:r>
            <a:r>
              <a:rPr kumimoji="1" lang="en-US" altLang="ja-JP" sz="1600" b="1" dirty="0" err="1">
                <a:solidFill>
                  <a:schemeClr val="accent1"/>
                </a:solidFill>
              </a:rPr>
              <a:t>uS</a:t>
            </a:r>
            <a:r>
              <a:rPr kumimoji="1" lang="en-US" altLang="ja-JP" sz="1600" b="1" dirty="0">
                <a:solidFill>
                  <a:schemeClr val="accent1"/>
                </a:solidFill>
              </a:rPr>
              <a:t>/cm]</a:t>
            </a:r>
            <a:r>
              <a:rPr kumimoji="1" lang="en-US" altLang="ja-JP" sz="1600" b="1" dirty="0"/>
              <a:t>, </a:t>
            </a:r>
          </a:p>
          <a:p>
            <a:r>
              <a:rPr kumimoji="1" lang="en-US" altLang="ja-JP" sz="1600" b="1" dirty="0">
                <a:solidFill>
                  <a:schemeClr val="accent2"/>
                </a:solidFill>
              </a:rPr>
              <a:t>Optimized Ave.: 18.7 [</a:t>
            </a:r>
            <a:r>
              <a:rPr kumimoji="1" lang="en-US" altLang="ja-JP" sz="1600" b="1" dirty="0" err="1">
                <a:solidFill>
                  <a:schemeClr val="accent2"/>
                </a:solidFill>
              </a:rPr>
              <a:t>uS</a:t>
            </a:r>
            <a:r>
              <a:rPr kumimoji="1" lang="en-US" altLang="ja-JP" sz="1600" b="1" dirty="0">
                <a:solidFill>
                  <a:schemeClr val="accent2"/>
                </a:solidFill>
              </a:rPr>
              <a:t>/cm]</a:t>
            </a:r>
            <a:endParaRPr kumimoji="1" lang="ja-JP" altLang="en-US" sz="1600" b="1" dirty="0">
              <a:solidFill>
                <a:schemeClr val="accent2"/>
              </a:solidFill>
            </a:endParaRPr>
          </a:p>
        </p:txBody>
      </p:sp>
      <p:sp>
        <p:nvSpPr>
          <p:cNvPr id="27" name="テキスト ボックス 26">
            <a:extLst>
              <a:ext uri="{FF2B5EF4-FFF2-40B4-BE49-F238E27FC236}">
                <a16:creationId xmlns:a16="http://schemas.microsoft.com/office/drawing/2014/main" id="{524EC705-C2E1-E4F4-5214-73EF9C9AB47F}"/>
              </a:ext>
            </a:extLst>
          </p:cNvPr>
          <p:cNvSpPr txBox="1"/>
          <p:nvPr/>
        </p:nvSpPr>
        <p:spPr>
          <a:xfrm>
            <a:off x="2272921" y="4815318"/>
            <a:ext cx="2406105" cy="584775"/>
          </a:xfrm>
          <a:prstGeom prst="rect">
            <a:avLst/>
          </a:prstGeom>
          <a:noFill/>
        </p:spPr>
        <p:txBody>
          <a:bodyPr wrap="square" rtlCol="0">
            <a:spAutoFit/>
          </a:bodyPr>
          <a:lstStyle/>
          <a:p>
            <a:r>
              <a:rPr kumimoji="1" lang="en-US" altLang="ja-JP" sz="1600" b="1" dirty="0">
                <a:solidFill>
                  <a:schemeClr val="accent1"/>
                </a:solidFill>
              </a:rPr>
              <a:t>Actual Ave.: 2.22</a:t>
            </a:r>
            <a:r>
              <a:rPr kumimoji="1" lang="en-US" altLang="ja-JP" sz="1600" b="1" dirty="0"/>
              <a:t>, </a:t>
            </a:r>
          </a:p>
          <a:p>
            <a:r>
              <a:rPr kumimoji="1" lang="en-US" altLang="ja-JP" sz="1600" b="1" dirty="0">
                <a:solidFill>
                  <a:schemeClr val="accent2"/>
                </a:solidFill>
              </a:rPr>
              <a:t>Optimized Ave.: 2.23</a:t>
            </a:r>
            <a:endParaRPr kumimoji="1" lang="ja-JP" altLang="en-US" sz="1600" b="1" dirty="0">
              <a:solidFill>
                <a:schemeClr val="accent2"/>
              </a:solidFill>
            </a:endParaRPr>
          </a:p>
        </p:txBody>
      </p:sp>
      <p:sp>
        <p:nvSpPr>
          <p:cNvPr id="28" name="テキスト ボックス 27">
            <a:extLst>
              <a:ext uri="{FF2B5EF4-FFF2-40B4-BE49-F238E27FC236}">
                <a16:creationId xmlns:a16="http://schemas.microsoft.com/office/drawing/2014/main" id="{10884C31-4C62-9382-AF8C-77C7CF0BB634}"/>
              </a:ext>
            </a:extLst>
          </p:cNvPr>
          <p:cNvSpPr txBox="1"/>
          <p:nvPr/>
        </p:nvSpPr>
        <p:spPr>
          <a:xfrm>
            <a:off x="7900349" y="4868266"/>
            <a:ext cx="2210889" cy="584775"/>
          </a:xfrm>
          <a:prstGeom prst="rect">
            <a:avLst/>
          </a:prstGeom>
          <a:noFill/>
        </p:spPr>
        <p:txBody>
          <a:bodyPr wrap="square" rtlCol="0">
            <a:spAutoFit/>
          </a:bodyPr>
          <a:lstStyle/>
          <a:p>
            <a:r>
              <a:rPr kumimoji="1" lang="en-US" altLang="ja-JP" sz="1600" b="1" dirty="0">
                <a:solidFill>
                  <a:schemeClr val="accent1"/>
                </a:solidFill>
              </a:rPr>
              <a:t>Actual Ave.: 1.88</a:t>
            </a:r>
            <a:r>
              <a:rPr kumimoji="1" lang="en-US" altLang="ja-JP" sz="1600" b="1" dirty="0"/>
              <a:t>, </a:t>
            </a:r>
          </a:p>
          <a:p>
            <a:r>
              <a:rPr kumimoji="1" lang="en-US" altLang="ja-JP" sz="1600" b="1" dirty="0">
                <a:solidFill>
                  <a:schemeClr val="accent2"/>
                </a:solidFill>
              </a:rPr>
              <a:t>Optimized Ave.: 1.98</a:t>
            </a:r>
            <a:endParaRPr kumimoji="1" lang="ja-JP" altLang="en-US" sz="1600" b="1" dirty="0">
              <a:solidFill>
                <a:schemeClr val="accent2"/>
              </a:solidFill>
            </a:endParaRPr>
          </a:p>
        </p:txBody>
      </p:sp>
    </p:spTree>
    <p:extLst>
      <p:ext uri="{BB962C8B-B14F-4D97-AF65-F5344CB8AC3E}">
        <p14:creationId xmlns:p14="http://schemas.microsoft.com/office/powerpoint/2010/main" val="1342056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コスト換算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約</a:t>
            </a:r>
            <a:r>
              <a:rPr lang="en-US" altLang="ja-JP" sz="2800" dirty="0"/>
              <a:t>47$/day</a:t>
            </a:r>
            <a:r>
              <a:rPr lang="en-US" altLang="ja-JP" sz="2000" dirty="0"/>
              <a:t>(18K$/year, 2.5M\/year)</a:t>
            </a:r>
            <a:r>
              <a:rPr lang="ja-JP" altLang="en-US" sz="2800" dirty="0"/>
              <a:t>の削減効果と見積もれる。</a:t>
            </a:r>
            <a:endParaRPr lang="en-US" altLang="ja-JP" sz="2800" dirty="0"/>
          </a:p>
          <a:p>
            <a:pPr lvl="1">
              <a:defRPr/>
            </a:pPr>
            <a:r>
              <a:rPr lang="ja-JP" altLang="en-US" sz="2400" dirty="0"/>
              <a:t>ただし、この条件では、ほぼ改善の余地が無いと見積もれる。</a:t>
            </a:r>
            <a:endParaRPr lang="en-US" altLang="ja-JP" sz="24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2.2 OCWD</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a:t>
            </a:r>
            <a:r>
              <a:rPr lang="en-US" altLang="ja-JP" sz="1600" b="1" dirty="0">
                <a:solidFill>
                  <a:schemeClr val="bg1"/>
                </a:solidFill>
              </a:rPr>
              <a:t>1st week </a:t>
            </a:r>
            <a:r>
              <a:rPr lang="ja-JP" altLang="en-US" sz="1600" b="1" dirty="0">
                <a:solidFill>
                  <a:schemeClr val="bg1"/>
                </a:solidFill>
              </a:rPr>
              <a:t>最適化結果</a:t>
            </a:r>
            <a:endParaRPr kumimoji="1" lang="ja-JP" altLang="en-US" sz="1600" b="1" dirty="0">
              <a:solidFill>
                <a:schemeClr val="bg1"/>
              </a:solidFill>
            </a:endParaRPr>
          </a:p>
        </p:txBody>
      </p:sp>
      <p:graphicFrame>
        <p:nvGraphicFramePr>
          <p:cNvPr id="8" name="表 20">
            <a:extLst>
              <a:ext uri="{FF2B5EF4-FFF2-40B4-BE49-F238E27FC236}">
                <a16:creationId xmlns:a16="http://schemas.microsoft.com/office/drawing/2014/main" id="{4D7545C1-07BB-18D9-6121-81F0C7B92652}"/>
              </a:ext>
            </a:extLst>
          </p:cNvPr>
          <p:cNvGraphicFramePr>
            <a:graphicFrameLocks noGrp="1"/>
          </p:cNvGraphicFramePr>
          <p:nvPr/>
        </p:nvGraphicFramePr>
        <p:xfrm>
          <a:off x="315624" y="2535720"/>
          <a:ext cx="11601557" cy="2966720"/>
        </p:xfrm>
        <a:graphic>
          <a:graphicData uri="http://schemas.openxmlformats.org/drawingml/2006/table">
            <a:tbl>
              <a:tblPr firstRow="1" bandRow="1">
                <a:tableStyleId>{5C22544A-7EE6-4342-B048-85BDC9FD1C3A}</a:tableStyleId>
              </a:tblPr>
              <a:tblGrid>
                <a:gridCol w="2307046">
                  <a:extLst>
                    <a:ext uri="{9D8B030D-6E8A-4147-A177-3AD203B41FA5}">
                      <a16:colId xmlns:a16="http://schemas.microsoft.com/office/drawing/2014/main" val="2679161598"/>
                    </a:ext>
                  </a:extLst>
                </a:gridCol>
                <a:gridCol w="1477242">
                  <a:extLst>
                    <a:ext uri="{9D8B030D-6E8A-4147-A177-3AD203B41FA5}">
                      <a16:colId xmlns:a16="http://schemas.microsoft.com/office/drawing/2014/main" val="404849043"/>
                    </a:ext>
                  </a:extLst>
                </a:gridCol>
                <a:gridCol w="1744894">
                  <a:extLst>
                    <a:ext uri="{9D8B030D-6E8A-4147-A177-3AD203B41FA5}">
                      <a16:colId xmlns:a16="http://schemas.microsoft.com/office/drawing/2014/main" val="3570210715"/>
                    </a:ext>
                  </a:extLst>
                </a:gridCol>
                <a:gridCol w="1644564">
                  <a:extLst>
                    <a:ext uri="{9D8B030D-6E8A-4147-A177-3AD203B41FA5}">
                      <a16:colId xmlns:a16="http://schemas.microsoft.com/office/drawing/2014/main" val="2263649889"/>
                    </a:ext>
                  </a:extLst>
                </a:gridCol>
                <a:gridCol w="1475937">
                  <a:extLst>
                    <a:ext uri="{9D8B030D-6E8A-4147-A177-3AD203B41FA5}">
                      <a16:colId xmlns:a16="http://schemas.microsoft.com/office/drawing/2014/main" val="1764668753"/>
                    </a:ext>
                  </a:extLst>
                </a:gridCol>
                <a:gridCol w="1475937">
                  <a:extLst>
                    <a:ext uri="{9D8B030D-6E8A-4147-A177-3AD203B41FA5}">
                      <a16:colId xmlns:a16="http://schemas.microsoft.com/office/drawing/2014/main" val="4218352417"/>
                    </a:ext>
                  </a:extLst>
                </a:gridCol>
                <a:gridCol w="1475937">
                  <a:extLst>
                    <a:ext uri="{9D8B030D-6E8A-4147-A177-3AD203B41FA5}">
                      <a16:colId xmlns:a16="http://schemas.microsoft.com/office/drawing/2014/main" val="2316937873"/>
                    </a:ext>
                  </a:extLst>
                </a:gridCol>
              </a:tblGrid>
              <a:tr h="370840">
                <a:tc>
                  <a:txBody>
                    <a:bodyPr/>
                    <a:lstStyle/>
                    <a:p>
                      <a:pPr algn="ctr"/>
                      <a:r>
                        <a:rPr kumimoji="1" lang="en-US" altLang="ja-JP" sz="1800" dirty="0"/>
                        <a:t>Variable</a:t>
                      </a:r>
                      <a:endParaRPr kumimoji="1" lang="ja-JP" altLang="en-US" sz="18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1800" dirty="0"/>
                        <a:t>Actual</a:t>
                      </a:r>
                      <a:r>
                        <a:rPr kumimoji="1" lang="en-US" altLang="ja-JP" sz="1400" dirty="0"/>
                        <a:t> Ave.</a:t>
                      </a:r>
                      <a:endParaRPr kumimoji="1" lang="ja-JP" altLang="en-US" sz="18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1800" dirty="0"/>
                        <a:t>Optimized </a:t>
                      </a:r>
                      <a:r>
                        <a:rPr kumimoji="1" lang="en-US" altLang="ja-JP" sz="1400" dirty="0"/>
                        <a:t>Ave.</a:t>
                      </a:r>
                      <a:endParaRPr kumimoji="1" lang="ja-JP" altLang="en-US" sz="18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1800" dirty="0"/>
                        <a:t>Diff </a:t>
                      </a:r>
                      <a:r>
                        <a:rPr kumimoji="1" lang="en-US" altLang="ja-JP" sz="1400" dirty="0"/>
                        <a:t>(</a:t>
                      </a:r>
                      <a:r>
                        <a:rPr kumimoji="1" lang="en-US" altLang="ja-JP" sz="1400" dirty="0" err="1"/>
                        <a:t>Opt</a:t>
                      </a:r>
                      <a:r>
                        <a:rPr kumimoji="1" lang="en-US" altLang="ja-JP" sz="1400" dirty="0"/>
                        <a:t> – Act)</a:t>
                      </a:r>
                      <a:endParaRPr kumimoji="1" lang="ja-JP" altLang="en-US" sz="14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1800" dirty="0"/>
                        <a:t>Model Error</a:t>
                      </a:r>
                      <a:endParaRPr kumimoji="1" lang="ja-JP" altLang="en-US" sz="1800"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sz="1800" dirty="0"/>
                        <a:t> Diff – Err.</a:t>
                      </a:r>
                      <a:endParaRPr kumimoji="1" lang="ja-JP" altLang="en-US" sz="1800" dirty="0"/>
                    </a:p>
                  </a:txBody>
                  <a:tcP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Cost </a:t>
                      </a:r>
                      <a:r>
                        <a:rPr kumimoji="1" lang="en-US" altLang="ja-JP" sz="1600" dirty="0"/>
                        <a:t>[$/day]</a:t>
                      </a:r>
                      <a:endParaRPr kumimoji="1" lang="ja-JP" altLang="en-US"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784076"/>
                  </a:ext>
                </a:extLst>
              </a:tr>
              <a:tr h="370840">
                <a:tc>
                  <a:txBody>
                    <a:bodyPr/>
                    <a:lstStyle/>
                    <a:p>
                      <a:pPr algn="l"/>
                      <a:r>
                        <a:rPr kumimoji="1" lang="en-US" altLang="ja-JP" sz="1800" dirty="0"/>
                        <a:t>Acid [ton/hour]</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0.39</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0.38</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- 0.009</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r>
                        <a:rPr kumimoji="1" lang="en-US" altLang="ja-JP" sz="1800" dirty="0"/>
                        <a:t>- 0.009</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- 53.3</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3078551"/>
                  </a:ext>
                </a:extLst>
              </a:tr>
              <a:tr h="370840">
                <a:tc>
                  <a:txBody>
                    <a:bodyPr/>
                    <a:lstStyle/>
                    <a:p>
                      <a:pPr algn="l"/>
                      <a:r>
                        <a:rPr kumimoji="1" lang="en-US" altLang="ja-JP" sz="1800" dirty="0"/>
                        <a:t>Inhibitor [ton/hour]</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0.0559</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0.0560</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+ 0.0001</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r>
                        <a:rPr kumimoji="1" lang="en-US" altLang="ja-JP" sz="1800" dirty="0"/>
                        <a:t>+ 0.0001</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+ 6.22</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6237154"/>
                  </a:ext>
                </a:extLst>
              </a:tr>
              <a:tr h="370840">
                <a:tc>
                  <a:txBody>
                    <a:bodyPr/>
                    <a:lstStyle/>
                    <a:p>
                      <a:pPr algn="l"/>
                      <a:r>
                        <a:rPr kumimoji="1" lang="en-US" altLang="ja-JP" sz="1800" dirty="0"/>
                        <a:t>EC [</a:t>
                      </a:r>
                      <a:r>
                        <a:rPr kumimoji="1" lang="en-US" altLang="ja-JP" sz="1800" dirty="0" err="1"/>
                        <a:t>uS</a:t>
                      </a:r>
                      <a:r>
                        <a:rPr kumimoji="1" lang="en-US" altLang="ja-JP" sz="1800" dirty="0"/>
                        <a:t>/cm]</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23.5</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18.7</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- 4.74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- 4.87</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+ 0.13</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698709670"/>
                  </a:ext>
                </a:extLst>
              </a:tr>
              <a:tr h="370840">
                <a:tc>
                  <a:txBody>
                    <a:bodyPr/>
                    <a:lstStyle/>
                    <a:p>
                      <a:pPr algn="l"/>
                      <a:r>
                        <a:rPr kumimoji="1" lang="en-US" altLang="ja-JP" sz="1800" dirty="0"/>
                        <a:t>TOC [mg/L]</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0.055</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0.053</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- 0.002</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- 0.003</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+ 0.001</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2819215927"/>
                  </a:ext>
                </a:extLst>
              </a:tr>
              <a:tr h="370840">
                <a:tc>
                  <a:txBody>
                    <a:bodyPr/>
                    <a:lstStyle/>
                    <a:p>
                      <a:pPr algn="l"/>
                      <a:r>
                        <a:rPr kumimoji="1" lang="en-US" altLang="ja-JP" sz="1800" dirty="0"/>
                        <a:t>LRV EC</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1.88</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1.98</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+ 0.30</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- 0.01</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- 0.003</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3513742831"/>
                  </a:ext>
                </a:extLst>
              </a:tr>
              <a:tr h="370840">
                <a:tc>
                  <a:txBody>
                    <a:bodyPr/>
                    <a:lstStyle/>
                    <a:p>
                      <a:pPr algn="l"/>
                      <a:r>
                        <a:rPr kumimoji="1" lang="en-US" altLang="ja-JP" sz="1800" dirty="0"/>
                        <a:t>LRV TOC</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2.217</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2.234</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+ 0.02</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+ 0.02</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1800" dirty="0"/>
                        <a:t>- 0.005</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extLst>
                  <a:ext uri="{0D108BD9-81ED-4DB2-BD59-A6C34878D82A}">
                    <a16:rowId xmlns:a16="http://schemas.microsoft.com/office/drawing/2014/main" val="1917155844"/>
                  </a:ext>
                </a:extLst>
              </a:tr>
              <a:tr h="370840">
                <a:tc>
                  <a:txBody>
                    <a:bodyPr/>
                    <a:lstStyle/>
                    <a:p>
                      <a:pPr algn="l"/>
                      <a:r>
                        <a:rPr kumimoji="1" lang="en-US" altLang="ja-JP" sz="1800" dirty="0"/>
                        <a:t>Total</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- 47.1</a:t>
                      </a: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6178752"/>
                  </a:ext>
                </a:extLst>
              </a:tr>
            </a:tbl>
          </a:graphicData>
        </a:graphic>
      </p:graphicFrame>
    </p:spTree>
    <p:extLst>
      <p:ext uri="{BB962C8B-B14F-4D97-AF65-F5344CB8AC3E}">
        <p14:creationId xmlns:p14="http://schemas.microsoft.com/office/powerpoint/2010/main" val="269291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423714"/>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 Stages configuration.</a:t>
            </a:r>
          </a:p>
          <a:p>
            <a:r>
              <a:rPr lang="en-US" altLang="ja-JP" dirty="0"/>
              <a:t>Water quality data is RO permeate TOC and Conductivity.</a:t>
            </a:r>
          </a:p>
          <a:p>
            <a:pPr lvl="1"/>
            <a:r>
              <a:rPr lang="en-US" altLang="ja-JP" dirty="0"/>
              <a:t>Monitoring LRV (logarithmic reduce value) as water-quality standards.</a:t>
            </a:r>
            <a:endParaRPr lang="ja-JP" altLang="en-US" dirty="0"/>
          </a:p>
        </p:txBody>
      </p:sp>
      <p:sp>
        <p:nvSpPr>
          <p:cNvPr id="7" name="テキスト ボックス 6">
            <a:extLst>
              <a:ext uri="{FF2B5EF4-FFF2-40B4-BE49-F238E27FC236}">
                <a16:creationId xmlns:a16="http://schemas.microsoft.com/office/drawing/2014/main" id="{14F046AB-8675-8E12-8643-736E1A38A4CA}"/>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Operation Optimization</a:t>
            </a:r>
            <a:endParaRPr kumimoji="1" lang="ja-JP" altLang="en-US" sz="1600" b="1" dirty="0">
              <a:solidFill>
                <a:schemeClr val="bg1"/>
              </a:solidFill>
            </a:endParaRPr>
          </a:p>
        </p:txBody>
      </p:sp>
      <p:sp>
        <p:nvSpPr>
          <p:cNvPr id="8" name="タイトル 4">
            <a:extLst>
              <a:ext uri="{FF2B5EF4-FFF2-40B4-BE49-F238E27FC236}">
                <a16:creationId xmlns:a16="http://schemas.microsoft.com/office/drawing/2014/main" id="{91387D84-4C52-FDDE-9ABE-24F912C9BFE3}"/>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Overall view of LVMWD RO system</a:t>
            </a:r>
            <a:endParaRPr lang="en-US" dirty="0"/>
          </a:p>
        </p:txBody>
      </p:sp>
      <p:grpSp>
        <p:nvGrpSpPr>
          <p:cNvPr id="38" name="グループ化 37">
            <a:extLst>
              <a:ext uri="{FF2B5EF4-FFF2-40B4-BE49-F238E27FC236}">
                <a16:creationId xmlns:a16="http://schemas.microsoft.com/office/drawing/2014/main" id="{CEEE1FC1-F6CA-5C97-7556-2D4428AFC407}"/>
              </a:ext>
            </a:extLst>
          </p:cNvPr>
          <p:cNvGrpSpPr/>
          <p:nvPr/>
        </p:nvGrpSpPr>
        <p:grpSpPr>
          <a:xfrm>
            <a:off x="783772" y="2364890"/>
            <a:ext cx="9740743" cy="3692433"/>
            <a:chOff x="517055" y="2768650"/>
            <a:chExt cx="10290063" cy="3900664"/>
          </a:xfrm>
        </p:grpSpPr>
        <p:grpSp>
          <p:nvGrpSpPr>
            <p:cNvPr id="39" name="グループ化 38">
              <a:extLst>
                <a:ext uri="{FF2B5EF4-FFF2-40B4-BE49-F238E27FC236}">
                  <a16:creationId xmlns:a16="http://schemas.microsoft.com/office/drawing/2014/main" id="{C59A18A1-211D-73E6-97D9-7207794A22F2}"/>
                </a:ext>
              </a:extLst>
            </p:cNvPr>
            <p:cNvGrpSpPr/>
            <p:nvPr/>
          </p:nvGrpSpPr>
          <p:grpSpPr>
            <a:xfrm>
              <a:off x="517055" y="2768650"/>
              <a:ext cx="10290063" cy="3900664"/>
              <a:chOff x="1672346" y="3581401"/>
              <a:chExt cx="8451479" cy="3203710"/>
            </a:xfrm>
          </p:grpSpPr>
          <p:grpSp>
            <p:nvGrpSpPr>
              <p:cNvPr id="45" name="グループ化 44">
                <a:extLst>
                  <a:ext uri="{FF2B5EF4-FFF2-40B4-BE49-F238E27FC236}">
                    <a16:creationId xmlns:a16="http://schemas.microsoft.com/office/drawing/2014/main" id="{A6ED2E99-2A63-D8C9-EBC0-9504D053AC0F}"/>
                  </a:ext>
                </a:extLst>
              </p:cNvPr>
              <p:cNvGrpSpPr/>
              <p:nvPr/>
            </p:nvGrpSpPr>
            <p:grpSpPr>
              <a:xfrm>
                <a:off x="1672346" y="3581401"/>
                <a:ext cx="8451479" cy="3203710"/>
                <a:chOff x="1178861" y="3591533"/>
                <a:chExt cx="8451479" cy="3203710"/>
              </a:xfrm>
            </p:grpSpPr>
            <p:pic>
              <p:nvPicPr>
                <p:cNvPr id="58" name="図 57">
                  <a:extLst>
                    <a:ext uri="{FF2B5EF4-FFF2-40B4-BE49-F238E27FC236}">
                      <a16:creationId xmlns:a16="http://schemas.microsoft.com/office/drawing/2014/main" id="{9C4BD269-47DB-95AE-0F08-615E589B640F}"/>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59" name="フローチャート: 処理 58">
                  <a:extLst>
                    <a:ext uri="{FF2B5EF4-FFF2-40B4-BE49-F238E27FC236}">
                      <a16:creationId xmlns:a16="http://schemas.microsoft.com/office/drawing/2014/main" id="{C9B78580-FF17-D8DD-8B87-5D217C91225E}"/>
                    </a:ext>
                  </a:extLst>
                </p:cNvPr>
                <p:cNvSpPr/>
                <p:nvPr/>
              </p:nvSpPr>
              <p:spPr>
                <a:xfrm>
                  <a:off x="1178861" y="3836186"/>
                  <a:ext cx="1009642"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54" name="図 53">
                <a:extLst>
                  <a:ext uri="{FF2B5EF4-FFF2-40B4-BE49-F238E27FC236}">
                    <a16:creationId xmlns:a16="http://schemas.microsoft.com/office/drawing/2014/main" id="{AC380F79-1246-6D23-ED18-65C7FCA6962F}"/>
                  </a:ext>
                </a:extLst>
              </p:cNvPr>
              <p:cNvPicPr/>
              <p:nvPr/>
            </p:nvPicPr>
            <p:blipFill rotWithShape="1">
              <a:blip r:embed="rId3">
                <a:extLst>
                  <a:ext uri="{28A0092B-C50C-407E-A947-70E740481C1C}">
                    <a14:useLocalDpi xmlns:a14="http://schemas.microsoft.com/office/drawing/2010/main" val="0"/>
                  </a:ext>
                </a:extLst>
              </a:blip>
              <a:srcRect l="2540" t="51081" r="91399" b="31098"/>
              <a:stretch/>
            </p:blipFill>
            <p:spPr bwMode="auto">
              <a:xfrm>
                <a:off x="3302322" y="4856245"/>
                <a:ext cx="566623" cy="570937"/>
              </a:xfrm>
              <a:prstGeom prst="rect">
                <a:avLst/>
              </a:prstGeom>
              <a:noFill/>
              <a:ln>
                <a:noFill/>
              </a:ln>
            </p:spPr>
          </p:pic>
          <p:sp>
            <p:nvSpPr>
              <p:cNvPr id="57" name="フローチャート: 処理 56">
                <a:extLst>
                  <a:ext uri="{FF2B5EF4-FFF2-40B4-BE49-F238E27FC236}">
                    <a16:creationId xmlns:a16="http://schemas.microsoft.com/office/drawing/2014/main" id="{0CF806B9-81E7-1473-F025-49A9F1B7613A}"/>
                  </a:ext>
                </a:extLst>
              </p:cNvPr>
              <p:cNvSpPr/>
              <p:nvPr/>
            </p:nvSpPr>
            <p:spPr>
              <a:xfrm>
                <a:off x="2505335" y="5296541"/>
                <a:ext cx="145414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0" name="フローチャート: 処理 39">
              <a:extLst>
                <a:ext uri="{FF2B5EF4-FFF2-40B4-BE49-F238E27FC236}">
                  <a16:creationId xmlns:a16="http://schemas.microsoft.com/office/drawing/2014/main" id="{66011746-EF28-5D87-E05E-97677CFF5A46}"/>
                </a:ext>
              </a:extLst>
            </p:cNvPr>
            <p:cNvSpPr/>
            <p:nvPr/>
          </p:nvSpPr>
          <p:spPr>
            <a:xfrm>
              <a:off x="824836" y="4797731"/>
              <a:ext cx="689889" cy="81214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0" name="フローチャート: 処理 59">
            <a:extLst>
              <a:ext uri="{FF2B5EF4-FFF2-40B4-BE49-F238E27FC236}">
                <a16:creationId xmlns:a16="http://schemas.microsoft.com/office/drawing/2014/main" id="{903C4283-92D7-61DD-1C23-669DD35857E1}"/>
              </a:ext>
            </a:extLst>
          </p:cNvPr>
          <p:cNvSpPr/>
          <p:nvPr/>
        </p:nvSpPr>
        <p:spPr>
          <a:xfrm>
            <a:off x="1133722" y="2354643"/>
            <a:ext cx="10095914" cy="370268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正方形/長方形 60">
            <a:extLst>
              <a:ext uri="{FF2B5EF4-FFF2-40B4-BE49-F238E27FC236}">
                <a16:creationId xmlns:a16="http://schemas.microsoft.com/office/drawing/2014/main" id="{F306EC11-28D6-D046-39FF-A07B8DBFBD53}"/>
              </a:ext>
            </a:extLst>
          </p:cNvPr>
          <p:cNvSpPr/>
          <p:nvPr/>
        </p:nvSpPr>
        <p:spPr>
          <a:xfrm>
            <a:off x="1133722" y="2362423"/>
            <a:ext cx="1563850" cy="38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RO system</a:t>
            </a:r>
            <a:endParaRPr kumimoji="1" lang="ja-JP" altLang="en-US" dirty="0">
              <a:solidFill>
                <a:schemeClr val="bg1"/>
              </a:solidFill>
            </a:endParaRPr>
          </a:p>
        </p:txBody>
      </p:sp>
      <p:grpSp>
        <p:nvGrpSpPr>
          <p:cNvPr id="62" name="グループ化 61">
            <a:extLst>
              <a:ext uri="{FF2B5EF4-FFF2-40B4-BE49-F238E27FC236}">
                <a16:creationId xmlns:a16="http://schemas.microsoft.com/office/drawing/2014/main" id="{D8DFC568-CE34-4168-B9DB-C592C21ED5FC}"/>
              </a:ext>
            </a:extLst>
          </p:cNvPr>
          <p:cNvGrpSpPr/>
          <p:nvPr/>
        </p:nvGrpSpPr>
        <p:grpSpPr>
          <a:xfrm>
            <a:off x="9203471" y="4235128"/>
            <a:ext cx="1806246" cy="638212"/>
            <a:chOff x="9178873" y="5267578"/>
            <a:chExt cx="1908108" cy="674203"/>
          </a:xfrm>
        </p:grpSpPr>
        <p:sp>
          <p:nvSpPr>
            <p:cNvPr id="63" name="テキスト ボックス 62">
              <a:extLst>
                <a:ext uri="{FF2B5EF4-FFF2-40B4-BE49-F238E27FC236}">
                  <a16:creationId xmlns:a16="http://schemas.microsoft.com/office/drawing/2014/main" id="{CA4E1BB7-3EE7-5049-BE37-A120D644AF68}"/>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64" name="フローチャート: 和接合 63">
              <a:extLst>
                <a:ext uri="{FF2B5EF4-FFF2-40B4-BE49-F238E27FC236}">
                  <a16:creationId xmlns:a16="http://schemas.microsoft.com/office/drawing/2014/main" id="{C672F479-AEF9-93B7-88AD-7699841EAFAD}"/>
                </a:ext>
              </a:extLst>
            </p:cNvPr>
            <p:cNvSpPr/>
            <p:nvPr/>
          </p:nvSpPr>
          <p:spPr>
            <a:xfrm>
              <a:off x="9178873" y="531989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AECADCC3-D562-0D1D-6261-6F9376FDC5A5}"/>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66" name="テキスト ボックス 65">
              <a:extLst>
                <a:ext uri="{FF2B5EF4-FFF2-40B4-BE49-F238E27FC236}">
                  <a16:creationId xmlns:a16="http://schemas.microsoft.com/office/drawing/2014/main" id="{6C024126-6E7F-9934-85AE-8BC598688E8D}"/>
                </a:ext>
              </a:extLst>
            </p:cNvPr>
            <p:cNvSpPr txBox="1"/>
            <p:nvPr/>
          </p:nvSpPr>
          <p:spPr>
            <a:xfrm>
              <a:off x="9448930" y="5603227"/>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67" name="正方形/長方形 66">
            <a:extLst>
              <a:ext uri="{FF2B5EF4-FFF2-40B4-BE49-F238E27FC236}">
                <a16:creationId xmlns:a16="http://schemas.microsoft.com/office/drawing/2014/main" id="{40E0DBCD-B9C0-D02F-2BE2-9F1E62968538}"/>
              </a:ext>
            </a:extLst>
          </p:cNvPr>
          <p:cNvSpPr/>
          <p:nvPr/>
        </p:nvSpPr>
        <p:spPr>
          <a:xfrm>
            <a:off x="6193283" y="2892209"/>
            <a:ext cx="1533519" cy="164873"/>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960910AD-0818-03C6-6707-66373CF2E373}"/>
              </a:ext>
            </a:extLst>
          </p:cNvPr>
          <p:cNvSpPr/>
          <p:nvPr/>
        </p:nvSpPr>
        <p:spPr>
          <a:xfrm>
            <a:off x="6815799" y="3815123"/>
            <a:ext cx="1499440" cy="164873"/>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正方形/長方形 68">
            <a:extLst>
              <a:ext uri="{FF2B5EF4-FFF2-40B4-BE49-F238E27FC236}">
                <a16:creationId xmlns:a16="http://schemas.microsoft.com/office/drawing/2014/main" id="{DEF2455B-0BF4-F64A-2E6B-A78384CA3D14}"/>
              </a:ext>
            </a:extLst>
          </p:cNvPr>
          <p:cNvSpPr/>
          <p:nvPr/>
        </p:nvSpPr>
        <p:spPr>
          <a:xfrm>
            <a:off x="7425098" y="4721234"/>
            <a:ext cx="1499440" cy="164873"/>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69F89693-020C-91FA-37E7-F178C7D0D457}"/>
              </a:ext>
            </a:extLst>
          </p:cNvPr>
          <p:cNvSpPr/>
          <p:nvPr/>
        </p:nvSpPr>
        <p:spPr>
          <a:xfrm>
            <a:off x="8182876" y="2867938"/>
            <a:ext cx="2245638" cy="32048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2BD4DBB8-66E6-7787-C003-927FEBF0278E}"/>
              </a:ext>
            </a:extLst>
          </p:cNvPr>
          <p:cNvSpPr txBox="1"/>
          <p:nvPr/>
        </p:nvSpPr>
        <p:spPr>
          <a:xfrm>
            <a:off x="7032172" y="2254724"/>
            <a:ext cx="417987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altLang="ja-JP" b="0" dirty="0"/>
              <a:t>Water Quality Targets are shown in red.</a:t>
            </a:r>
            <a:endParaRPr kumimoji="1" lang="ja-JP" altLang="en-US" dirty="0"/>
          </a:p>
        </p:txBody>
      </p:sp>
    </p:spTree>
    <p:extLst>
      <p:ext uri="{BB962C8B-B14F-4D97-AF65-F5344CB8AC3E}">
        <p14:creationId xmlns:p14="http://schemas.microsoft.com/office/powerpoint/2010/main" val="35116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Plant Scheduling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0286"/>
            <a:ext cx="11341887" cy="600165"/>
          </a:xfrm>
        </p:spPr>
        <p:txBody>
          <a:bodyPr/>
          <a:lstStyle/>
          <a:p>
            <a:r>
              <a:rPr lang="en-US" altLang="ja-JP" dirty="0"/>
              <a:t>RO optimization problem is formulated into a scheduling optimization.</a:t>
            </a:r>
          </a:p>
          <a:p>
            <a:r>
              <a:rPr lang="en-US" altLang="ja-JP" dirty="0"/>
              <a:t>The procedure consists of the following steps.</a:t>
            </a:r>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3" y="-20412"/>
            <a:ext cx="5766809"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Simulation &gt; Simulator</a:t>
            </a:r>
            <a:endParaRPr kumimoji="1" lang="ja-JP" altLang="en-US" sz="1600" b="1" dirty="0">
              <a:solidFill>
                <a:schemeClr val="bg1"/>
              </a:solidFill>
            </a:endParaRPr>
          </a:p>
        </p:txBody>
      </p:sp>
      <p:sp>
        <p:nvSpPr>
          <p:cNvPr id="2" name="フローチャート: 準備 1">
            <a:extLst>
              <a:ext uri="{FF2B5EF4-FFF2-40B4-BE49-F238E27FC236}">
                <a16:creationId xmlns:a16="http://schemas.microsoft.com/office/drawing/2014/main" id="{5B82540B-B7AD-FC9E-7429-DEC7CC343C98}"/>
              </a:ext>
            </a:extLst>
          </p:cNvPr>
          <p:cNvSpPr/>
          <p:nvPr/>
        </p:nvSpPr>
        <p:spPr>
          <a:xfrm>
            <a:off x="1296316" y="3442008"/>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A</a:t>
            </a:r>
            <a:endParaRPr kumimoji="1" lang="ja-JP" altLang="en-US" dirty="0">
              <a:latin typeface="Times New Roman" panose="02020603050405020304" pitchFamily="18" charset="0"/>
              <a:cs typeface="Times New Roman" panose="02020603050405020304" pitchFamily="18" charset="0"/>
            </a:endParaRPr>
          </a:p>
        </p:txBody>
      </p:sp>
      <p:sp>
        <p:nvSpPr>
          <p:cNvPr id="4" name="フローチャート: 準備 3">
            <a:extLst>
              <a:ext uri="{FF2B5EF4-FFF2-40B4-BE49-F238E27FC236}">
                <a16:creationId xmlns:a16="http://schemas.microsoft.com/office/drawing/2014/main" id="{E9A4EF13-32F1-8BB0-E90B-E75FC7BEB337}"/>
              </a:ext>
            </a:extLst>
          </p:cNvPr>
          <p:cNvSpPr/>
          <p:nvPr/>
        </p:nvSpPr>
        <p:spPr>
          <a:xfrm>
            <a:off x="1286156" y="4700404"/>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B</a:t>
            </a:r>
            <a:endParaRPr kumimoji="1" lang="ja-JP" altLang="en-US" dirty="0">
              <a:latin typeface="Times New Roman" panose="02020603050405020304" pitchFamily="18" charset="0"/>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86621622-878B-8BDD-FAEC-8CB48AAA4AF7}"/>
              </a:ext>
            </a:extLst>
          </p:cNvPr>
          <p:cNvCxnSpPr>
            <a:cxnSpLocks/>
            <a:endCxn id="2" idx="1"/>
          </p:cNvCxnSpPr>
          <p:nvPr/>
        </p:nvCxnSpPr>
        <p:spPr>
          <a:xfrm>
            <a:off x="864824" y="3658008"/>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5ECFAD7-D0B7-E493-8A20-7BA4A3D0DBF9}"/>
              </a:ext>
            </a:extLst>
          </p:cNvPr>
          <p:cNvCxnSpPr>
            <a:cxnSpLocks/>
            <a:endCxn id="4" idx="1"/>
          </p:cNvCxnSpPr>
          <p:nvPr/>
        </p:nvCxnSpPr>
        <p:spPr>
          <a:xfrm flipV="1">
            <a:off x="874221" y="4916404"/>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DAF2E63D-B752-8626-41FD-E14851E9F928}"/>
              </a:ext>
            </a:extLst>
          </p:cNvPr>
          <p:cNvCxnSpPr>
            <a:cxnSpLocks/>
            <a:stCxn id="16" idx="3"/>
          </p:cNvCxnSpPr>
          <p:nvPr/>
        </p:nvCxnSpPr>
        <p:spPr>
          <a:xfrm>
            <a:off x="3352438" y="4257646"/>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76">
            <a:extLst>
              <a:ext uri="{FF2B5EF4-FFF2-40B4-BE49-F238E27FC236}">
                <a16:creationId xmlns:a16="http://schemas.microsoft.com/office/drawing/2014/main" id="{A98B99EF-4CA6-6550-D375-CFABD4F0D2F0}"/>
              </a:ext>
            </a:extLst>
          </p:cNvPr>
          <p:cNvCxnSpPr>
            <a:cxnSpLocks/>
            <a:stCxn id="2" idx="3"/>
            <a:endCxn id="16" idx="1"/>
          </p:cNvCxnSpPr>
          <p:nvPr/>
        </p:nvCxnSpPr>
        <p:spPr>
          <a:xfrm>
            <a:off x="1728316" y="3658008"/>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7">
            <a:extLst>
              <a:ext uri="{FF2B5EF4-FFF2-40B4-BE49-F238E27FC236}">
                <a16:creationId xmlns:a16="http://schemas.microsoft.com/office/drawing/2014/main" id="{14D040F9-55DF-3F8C-7807-599225D84F6F}"/>
              </a:ext>
            </a:extLst>
          </p:cNvPr>
          <p:cNvCxnSpPr>
            <a:cxnSpLocks/>
            <a:stCxn id="4" idx="3"/>
            <a:endCxn id="16" idx="2"/>
          </p:cNvCxnSpPr>
          <p:nvPr/>
        </p:nvCxnSpPr>
        <p:spPr>
          <a:xfrm flipV="1">
            <a:off x="1718156" y="4473646"/>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5143667-3F1A-203B-0813-E6332C1B258B}"/>
                  </a:ext>
                </a:extLst>
              </p:cNvPr>
              <p:cNvSpPr txBox="1"/>
              <p:nvPr/>
            </p:nvSpPr>
            <p:spPr>
              <a:xfrm>
                <a:off x="184556" y="3460621"/>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5143667-3F1A-203B-0813-E6332C1B258B}"/>
                  </a:ext>
                </a:extLst>
              </p:cNvPr>
              <p:cNvSpPr txBox="1">
                <a:spLocks noRot="1" noChangeAspect="1" noMove="1" noResize="1" noEditPoints="1" noAdjustHandles="1" noChangeArrowheads="1" noChangeShapeType="1" noTextEdit="1"/>
              </p:cNvSpPr>
              <p:nvPr/>
            </p:nvSpPr>
            <p:spPr>
              <a:xfrm>
                <a:off x="184556" y="3460621"/>
                <a:ext cx="670568" cy="338554"/>
              </a:xfrm>
              <a:prstGeom prst="rect">
                <a:avLst/>
              </a:prstGeom>
              <a:blipFill>
                <a:blip r:embed="rId3"/>
                <a:stretch>
                  <a:fillRect b="-12727"/>
                </a:stretch>
              </a:blipFill>
            </p:spPr>
            <p:txBody>
              <a:bodyPr/>
              <a:lstStyle/>
              <a:p>
                <a:r>
                  <a:rPr lang="ja-JP" altLang="en-US">
                    <a:noFill/>
                  </a:rPr>
                  <a:t> </a:t>
                </a:r>
              </a:p>
            </p:txBody>
          </p:sp>
        </mc:Fallback>
      </mc:AlternateContent>
      <p:sp>
        <p:nvSpPr>
          <p:cNvPr id="16" name="フローチャート: 準備 15">
            <a:extLst>
              <a:ext uri="{FF2B5EF4-FFF2-40B4-BE49-F238E27FC236}">
                <a16:creationId xmlns:a16="http://schemas.microsoft.com/office/drawing/2014/main" id="{82D1E2EA-D8B7-1817-E103-44CDA1786EB6}"/>
              </a:ext>
            </a:extLst>
          </p:cNvPr>
          <p:cNvSpPr/>
          <p:nvPr/>
        </p:nvSpPr>
        <p:spPr>
          <a:xfrm>
            <a:off x="2920438" y="4041646"/>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C</a:t>
            </a:r>
            <a:endParaRPr kumimoji="1" lang="ja-JP" altLang="en-US" dirty="0">
              <a:latin typeface="Times New Roman" panose="02020603050405020304" pitchFamily="18" charset="0"/>
              <a:cs typeface="Times New Roman" panose="02020603050405020304" pitchFamily="18" charset="0"/>
            </a:endParaRPr>
          </a:p>
        </p:txBody>
      </p:sp>
      <p:sp>
        <p:nvSpPr>
          <p:cNvPr id="17" name="テキスト ボックス 16">
            <a:extLst>
              <a:ext uri="{FF2B5EF4-FFF2-40B4-BE49-F238E27FC236}">
                <a16:creationId xmlns:a16="http://schemas.microsoft.com/office/drawing/2014/main" id="{6A210021-4A1B-F4C9-496A-0D1298933949}"/>
              </a:ext>
            </a:extLst>
          </p:cNvPr>
          <p:cNvSpPr txBox="1"/>
          <p:nvPr/>
        </p:nvSpPr>
        <p:spPr>
          <a:xfrm>
            <a:off x="595778" y="5411776"/>
            <a:ext cx="1279517"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Facility Model</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5C471B-8FF3-FEE2-1621-3F00CCD1C0A8}"/>
                  </a:ext>
                </a:extLst>
              </p:cNvPr>
              <p:cNvSpPr txBox="1"/>
              <p:nvPr/>
            </p:nvSpPr>
            <p:spPr>
              <a:xfrm>
                <a:off x="174778" y="4727009"/>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005C471B-8FF3-FEE2-1621-3F00CCD1C0A8}"/>
                  </a:ext>
                </a:extLst>
              </p:cNvPr>
              <p:cNvSpPr txBox="1">
                <a:spLocks noRot="1" noChangeAspect="1" noMove="1" noResize="1" noEditPoints="1" noAdjustHandles="1" noChangeArrowheads="1" noChangeShapeType="1" noTextEdit="1"/>
              </p:cNvSpPr>
              <p:nvPr/>
            </p:nvSpPr>
            <p:spPr>
              <a:xfrm>
                <a:off x="174778" y="4727009"/>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2D0163B-C3A8-C98C-BF1C-F4A57F60A544}"/>
                  </a:ext>
                </a:extLst>
              </p:cNvPr>
              <p:cNvSpPr txBox="1"/>
              <p:nvPr/>
            </p:nvSpPr>
            <p:spPr>
              <a:xfrm>
                <a:off x="3517757" y="3834995"/>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9" name="テキスト ボックス 18">
                <a:extLst>
                  <a:ext uri="{FF2B5EF4-FFF2-40B4-BE49-F238E27FC236}">
                    <a16:creationId xmlns:a16="http://schemas.microsoft.com/office/drawing/2014/main" id="{D2D0163B-C3A8-C98C-BF1C-F4A57F60A544}"/>
                  </a:ext>
                </a:extLst>
              </p:cNvPr>
              <p:cNvSpPr txBox="1">
                <a:spLocks noRot="1" noChangeAspect="1" noMove="1" noResize="1" noEditPoints="1" noAdjustHandles="1" noChangeArrowheads="1" noChangeShapeType="1" noTextEdit="1"/>
              </p:cNvSpPr>
              <p:nvPr/>
            </p:nvSpPr>
            <p:spPr>
              <a:xfrm>
                <a:off x="3517757" y="3834995"/>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0E9F0CB-EA99-E37B-3CE6-D6EF3A818ABD}"/>
                  </a:ext>
                </a:extLst>
              </p:cNvPr>
              <p:cNvSpPr txBox="1"/>
              <p:nvPr/>
            </p:nvSpPr>
            <p:spPr>
              <a:xfrm>
                <a:off x="2274954" y="346584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0" name="テキスト ボックス 19">
                <a:extLst>
                  <a:ext uri="{FF2B5EF4-FFF2-40B4-BE49-F238E27FC236}">
                    <a16:creationId xmlns:a16="http://schemas.microsoft.com/office/drawing/2014/main" id="{90E9F0CB-EA99-E37B-3CE6-D6EF3A818ABD}"/>
                  </a:ext>
                </a:extLst>
              </p:cNvPr>
              <p:cNvSpPr txBox="1">
                <a:spLocks noRot="1" noChangeAspect="1" noMove="1" noResize="1" noEditPoints="1" noAdjustHandles="1" noChangeArrowheads="1" noChangeShapeType="1" noTextEdit="1"/>
              </p:cNvSpPr>
              <p:nvPr/>
            </p:nvSpPr>
            <p:spPr>
              <a:xfrm>
                <a:off x="2274954" y="3465841"/>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2E8AD93A-F946-5330-5B2D-BB9BB08D2B4F}"/>
                  </a:ext>
                </a:extLst>
              </p:cNvPr>
              <p:cNvSpPr txBox="1"/>
              <p:nvPr/>
            </p:nvSpPr>
            <p:spPr>
              <a:xfrm>
                <a:off x="2052542" y="456421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1" name="テキスト ボックス 20">
                <a:extLst>
                  <a:ext uri="{FF2B5EF4-FFF2-40B4-BE49-F238E27FC236}">
                    <a16:creationId xmlns:a16="http://schemas.microsoft.com/office/drawing/2014/main" id="{2E8AD93A-F946-5330-5B2D-BB9BB08D2B4F}"/>
                  </a:ext>
                </a:extLst>
              </p:cNvPr>
              <p:cNvSpPr txBox="1">
                <a:spLocks noRot="1" noChangeAspect="1" noMove="1" noResize="1" noEditPoints="1" noAdjustHandles="1" noChangeArrowheads="1" noChangeShapeType="1" noTextEdit="1"/>
              </p:cNvSpPr>
              <p:nvPr/>
            </p:nvSpPr>
            <p:spPr>
              <a:xfrm>
                <a:off x="2052542" y="4564211"/>
                <a:ext cx="690125" cy="338554"/>
              </a:xfrm>
              <a:prstGeom prst="rect">
                <a:avLst/>
              </a:prstGeom>
              <a:blipFill>
                <a:blip r:embed="rId7"/>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48144B4-F194-DE7A-B56F-C1AAAEA0897D}"/>
                  </a:ext>
                </a:extLst>
              </p:cNvPr>
              <p:cNvSpPr txBox="1"/>
              <p:nvPr/>
            </p:nvSpPr>
            <p:spPr>
              <a:xfrm>
                <a:off x="3201202" y="4355726"/>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4" name="テキスト ボックス 23">
                <a:extLst>
                  <a:ext uri="{FF2B5EF4-FFF2-40B4-BE49-F238E27FC236}">
                    <a16:creationId xmlns:a16="http://schemas.microsoft.com/office/drawing/2014/main" id="{348144B4-F194-DE7A-B56F-C1AAAEA0897D}"/>
                  </a:ext>
                </a:extLst>
              </p:cNvPr>
              <p:cNvSpPr txBox="1">
                <a:spLocks noRot="1" noChangeAspect="1" noMove="1" noResize="1" noEditPoints="1" noAdjustHandles="1" noChangeArrowheads="1" noChangeShapeType="1" noTextEdit="1"/>
              </p:cNvSpPr>
              <p:nvPr/>
            </p:nvSpPr>
            <p:spPr>
              <a:xfrm>
                <a:off x="3201202" y="4355726"/>
                <a:ext cx="691022" cy="338554"/>
              </a:xfrm>
              <a:prstGeom prst="rect">
                <a:avLst/>
              </a:prstGeom>
              <a:blipFill>
                <a:blip r:embed="rId8"/>
                <a:stretch>
                  <a:fillRect b="-12727"/>
                </a:stretch>
              </a:blipFill>
            </p:spPr>
            <p:txBody>
              <a:bodyPr/>
              <a:lstStyle/>
              <a:p>
                <a:r>
                  <a:rPr lang="ja-JP" altLang="en-US">
                    <a:noFill/>
                  </a:rPr>
                  <a:t> </a:t>
                </a:r>
              </a:p>
            </p:txBody>
          </p:sp>
        </mc:Fallback>
      </mc:AlternateContent>
      <p:sp>
        <p:nvSpPr>
          <p:cNvPr id="25" name="フローチャート: 準備 24">
            <a:extLst>
              <a:ext uri="{FF2B5EF4-FFF2-40B4-BE49-F238E27FC236}">
                <a16:creationId xmlns:a16="http://schemas.microsoft.com/office/drawing/2014/main" id="{F6C81C21-7AFB-A11C-C7E4-CE4033067259}"/>
              </a:ext>
            </a:extLst>
          </p:cNvPr>
          <p:cNvSpPr/>
          <p:nvPr/>
        </p:nvSpPr>
        <p:spPr>
          <a:xfrm>
            <a:off x="164891" y="5385599"/>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DE97752A-82CE-08DA-238F-F68C874BE674}"/>
                  </a:ext>
                </a:extLst>
              </p:cNvPr>
              <p:cNvSpPr txBox="1"/>
              <p:nvPr/>
            </p:nvSpPr>
            <p:spPr>
              <a:xfrm>
                <a:off x="1906874" y="5399429"/>
                <a:ext cx="1968744" cy="307777"/>
              </a:xfrm>
              <a:prstGeom prst="rect">
                <a:avLst/>
              </a:prstGeom>
              <a:noFill/>
            </p:spPr>
            <p:txBody>
              <a:bodyPr wrap="none" rtlCol="0">
                <a:spAutoFit/>
              </a:bodyPr>
              <a:lstStyle/>
              <a:p>
                <a14:m>
                  <m:oMath xmlns:m="http://schemas.openxmlformats.org/officeDocument/2006/math">
                    <m:r>
                      <a:rPr kumimoji="1" lang="en-US" altLang="ja-JP" sz="1400" b="0" i="1" smtClean="0">
                        <a:solidFill>
                          <a:schemeClr val="tx1"/>
                        </a:solidFill>
                        <a:latin typeface="Cambria Math" panose="02040503050406030204" pitchFamily="18" charset="0"/>
                      </a:rPr>
                      <m:t>𝑥</m:t>
                    </m:r>
                  </m:oMath>
                </a14:m>
                <a:r>
                  <a:rPr kumimoji="1" lang="en-US" altLang="ja-JP" sz="1400" dirty="0">
                    <a:solidFill>
                      <a:schemeClr val="tx1"/>
                    </a:solidFill>
                    <a:latin typeface="Times New Roman" panose="02020603050405020304" pitchFamily="18" charset="0"/>
                    <a:cs typeface="Times New Roman" panose="02020603050405020304" pitchFamily="18" charset="0"/>
                  </a:rPr>
                  <a:t>:</a:t>
                </a:r>
                <a:r>
                  <a:rPr kumimoji="1" lang="ja-JP" altLang="en-US" sz="1400" dirty="0">
                    <a:solidFill>
                      <a:schemeClr val="tx1"/>
                    </a:solidFill>
                    <a:latin typeface="Times New Roman" panose="02020603050405020304" pitchFamily="18" charset="0"/>
                    <a:cs typeface="Times New Roman" panose="02020603050405020304" pitchFamily="18" charset="0"/>
                  </a:rPr>
                  <a:t> </a:t>
                </a:r>
                <a:r>
                  <a:rPr kumimoji="1" lang="en-US" altLang="ja-JP" sz="1400" dirty="0">
                    <a:solidFill>
                      <a:schemeClr val="tx1"/>
                    </a:solidFill>
                    <a:latin typeface="Times New Roman" panose="02020603050405020304" pitchFamily="18" charset="0"/>
                    <a:cs typeface="Times New Roman" panose="02020603050405020304" pitchFamily="18" charset="0"/>
                  </a:rPr>
                  <a:t>Optimization Variable</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2" name="テキスト ボックス 31">
                <a:extLst>
                  <a:ext uri="{FF2B5EF4-FFF2-40B4-BE49-F238E27FC236}">
                    <a16:creationId xmlns:a16="http://schemas.microsoft.com/office/drawing/2014/main" id="{DE97752A-82CE-08DA-238F-F68C874BE674}"/>
                  </a:ext>
                </a:extLst>
              </p:cNvPr>
              <p:cNvSpPr txBox="1">
                <a:spLocks noRot="1" noChangeAspect="1" noMove="1" noResize="1" noEditPoints="1" noAdjustHandles="1" noChangeArrowheads="1" noChangeShapeType="1" noTextEdit="1"/>
              </p:cNvSpPr>
              <p:nvPr/>
            </p:nvSpPr>
            <p:spPr>
              <a:xfrm>
                <a:off x="1906874" y="5399429"/>
                <a:ext cx="1968744" cy="307777"/>
              </a:xfrm>
              <a:prstGeom prst="rect">
                <a:avLst/>
              </a:prstGeom>
              <a:blipFill>
                <a:blip r:embed="rId9"/>
                <a:stretch>
                  <a:fillRect t="-4000" b="-20000"/>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91A0D766-C9AD-13CB-2AB7-CE505370B226}"/>
              </a:ext>
            </a:extLst>
          </p:cNvPr>
          <p:cNvSpPr/>
          <p:nvPr/>
        </p:nvSpPr>
        <p:spPr>
          <a:xfrm rot="5400000">
            <a:off x="1703528" y="661252"/>
            <a:ext cx="526629" cy="360390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1. Drawing Flow Chart</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sp>
        <p:nvSpPr>
          <p:cNvPr id="37" name="二等辺三角形 36">
            <a:extLst>
              <a:ext uri="{FF2B5EF4-FFF2-40B4-BE49-F238E27FC236}">
                <a16:creationId xmlns:a16="http://schemas.microsoft.com/office/drawing/2014/main" id="{9D23F366-A670-8ECF-0E63-C8317D95FC45}"/>
              </a:ext>
            </a:extLst>
          </p:cNvPr>
          <p:cNvSpPr/>
          <p:nvPr/>
        </p:nvSpPr>
        <p:spPr>
          <a:xfrm rot="5400000">
            <a:off x="3858972" y="4309971"/>
            <a:ext cx="889493" cy="2282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952DE8E1-E62D-1407-58C0-78B30F66D7F5}"/>
                  </a:ext>
                </a:extLst>
              </p:cNvPr>
              <p:cNvSpPr txBox="1"/>
              <p:nvPr/>
            </p:nvSpPr>
            <p:spPr>
              <a:xfrm>
                <a:off x="5411969" y="2982973"/>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38" name="テキスト ボックス 37">
                <a:extLst>
                  <a:ext uri="{FF2B5EF4-FFF2-40B4-BE49-F238E27FC236}">
                    <a16:creationId xmlns:a16="http://schemas.microsoft.com/office/drawing/2014/main" id="{952DE8E1-E62D-1407-58C0-78B30F66D7F5}"/>
                  </a:ext>
                </a:extLst>
              </p:cNvPr>
              <p:cNvSpPr txBox="1">
                <a:spLocks noRot="1" noChangeAspect="1" noMove="1" noResize="1" noEditPoints="1" noAdjustHandles="1" noChangeArrowheads="1" noChangeShapeType="1" noTextEdit="1"/>
              </p:cNvSpPr>
              <p:nvPr/>
            </p:nvSpPr>
            <p:spPr>
              <a:xfrm>
                <a:off x="5411969" y="2982973"/>
                <a:ext cx="715330" cy="307777"/>
              </a:xfrm>
              <a:prstGeom prst="rect">
                <a:avLst/>
              </a:prstGeom>
              <a:blipFill>
                <a:blip r:embed="rId10"/>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52E442D0-980F-6FDA-F223-C52C546F81A9}"/>
                  </a:ext>
                </a:extLst>
              </p:cNvPr>
              <p:cNvSpPr txBox="1"/>
              <p:nvPr/>
            </p:nvSpPr>
            <p:spPr>
              <a:xfrm>
                <a:off x="4490297" y="2983380"/>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39" name="テキスト ボックス 38">
                <a:extLst>
                  <a:ext uri="{FF2B5EF4-FFF2-40B4-BE49-F238E27FC236}">
                    <a16:creationId xmlns:a16="http://schemas.microsoft.com/office/drawing/2014/main" id="{52E442D0-980F-6FDA-F223-C52C546F81A9}"/>
                  </a:ext>
                </a:extLst>
              </p:cNvPr>
              <p:cNvSpPr txBox="1">
                <a:spLocks noRot="1" noChangeAspect="1" noMove="1" noResize="1" noEditPoints="1" noAdjustHandles="1" noChangeArrowheads="1" noChangeShapeType="1" noTextEdit="1"/>
              </p:cNvSpPr>
              <p:nvPr/>
            </p:nvSpPr>
            <p:spPr>
              <a:xfrm>
                <a:off x="4490297" y="2983380"/>
                <a:ext cx="846706" cy="307777"/>
              </a:xfrm>
              <a:prstGeom prst="rect">
                <a:avLst/>
              </a:prstGeom>
              <a:blipFill>
                <a:blip r:embed="rId11"/>
                <a:stretch>
                  <a:fillRect r="-2174"/>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0E57AD5-8E49-9FE9-90C9-D2E44370F25F}"/>
              </a:ext>
            </a:extLst>
          </p:cNvPr>
          <p:cNvSpPr txBox="1"/>
          <p:nvPr/>
        </p:nvSpPr>
        <p:spPr>
          <a:xfrm>
            <a:off x="6342248" y="2982973"/>
            <a:ext cx="1526380"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(Operational Cost)</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C72AE8B-BE88-0B1D-983E-518E66C5D937}"/>
                  </a:ext>
                </a:extLst>
              </p:cNvPr>
              <p:cNvSpPr txBox="1"/>
              <p:nvPr/>
            </p:nvSpPr>
            <p:spPr>
              <a:xfrm>
                <a:off x="4435613" y="3273899"/>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1" name="テキスト ボックス 40">
                <a:extLst>
                  <a:ext uri="{FF2B5EF4-FFF2-40B4-BE49-F238E27FC236}">
                    <a16:creationId xmlns:a16="http://schemas.microsoft.com/office/drawing/2014/main" id="{EC72AE8B-BE88-0B1D-983E-518E66C5D937}"/>
                  </a:ext>
                </a:extLst>
              </p:cNvPr>
              <p:cNvSpPr txBox="1">
                <a:spLocks noRot="1" noChangeAspect="1" noMove="1" noResize="1" noEditPoints="1" noAdjustHandles="1" noChangeArrowheads="1" noChangeShapeType="1" noTextEdit="1"/>
              </p:cNvSpPr>
              <p:nvPr/>
            </p:nvSpPr>
            <p:spPr>
              <a:xfrm>
                <a:off x="4435613" y="3273899"/>
                <a:ext cx="846706" cy="307777"/>
              </a:xfrm>
              <a:prstGeom prst="rect">
                <a:avLst/>
              </a:prstGeom>
              <a:blipFill>
                <a:blip r:embed="rId12"/>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99B4D32-F825-F84F-222A-D2F3C1EDD95C}"/>
                  </a:ext>
                </a:extLst>
              </p:cNvPr>
              <p:cNvSpPr txBox="1"/>
              <p:nvPr/>
            </p:nvSpPr>
            <p:spPr>
              <a:xfrm>
                <a:off x="4765496" y="3621517"/>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2" name="テキスト ボックス 41">
                <a:extLst>
                  <a:ext uri="{FF2B5EF4-FFF2-40B4-BE49-F238E27FC236}">
                    <a16:creationId xmlns:a16="http://schemas.microsoft.com/office/drawing/2014/main" id="{799B4D32-F825-F84F-222A-D2F3C1EDD95C}"/>
                  </a:ext>
                </a:extLst>
              </p:cNvPr>
              <p:cNvSpPr txBox="1">
                <a:spLocks noRot="1" noChangeAspect="1" noMove="1" noResize="1" noEditPoints="1" noAdjustHandles="1" noChangeArrowheads="1" noChangeShapeType="1" noTextEdit="1"/>
              </p:cNvSpPr>
              <p:nvPr/>
            </p:nvSpPr>
            <p:spPr>
              <a:xfrm>
                <a:off x="4765496" y="3621517"/>
                <a:ext cx="1846149"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F972B0F-6D50-FB71-59A6-957BD85FB279}"/>
                  </a:ext>
                </a:extLst>
              </p:cNvPr>
              <p:cNvSpPr txBox="1"/>
              <p:nvPr/>
            </p:nvSpPr>
            <p:spPr>
              <a:xfrm>
                <a:off x="4592347" y="4433237"/>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3" name="テキスト ボックス 42">
                <a:extLst>
                  <a:ext uri="{FF2B5EF4-FFF2-40B4-BE49-F238E27FC236}">
                    <a16:creationId xmlns:a16="http://schemas.microsoft.com/office/drawing/2014/main" id="{1F972B0F-6D50-FB71-59A6-957BD85FB279}"/>
                  </a:ext>
                </a:extLst>
              </p:cNvPr>
              <p:cNvSpPr txBox="1">
                <a:spLocks noRot="1" noChangeAspect="1" noMove="1" noResize="1" noEditPoints="1" noAdjustHandles="1" noChangeArrowheads="1" noChangeShapeType="1" noTextEdit="1"/>
              </p:cNvSpPr>
              <p:nvPr/>
            </p:nvSpPr>
            <p:spPr>
              <a:xfrm>
                <a:off x="4592347" y="4433237"/>
                <a:ext cx="2124324" cy="307777"/>
              </a:xfrm>
              <a:prstGeom prst="rect">
                <a:avLst/>
              </a:prstGeom>
              <a:blipFill>
                <a:blip r:embed="rId14"/>
                <a:stretch>
                  <a:fillRect/>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72B7499E-5B98-44C2-880A-1B4CFE56EB0F}"/>
              </a:ext>
            </a:extLst>
          </p:cNvPr>
          <p:cNvSpPr txBox="1"/>
          <p:nvPr/>
        </p:nvSpPr>
        <p:spPr>
          <a:xfrm>
            <a:off x="6338793" y="5130984"/>
            <a:ext cx="1965603"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(Facility Characteristics)</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440DB90-7364-6A98-8F66-E7FF95A90C32}"/>
                  </a:ext>
                </a:extLst>
              </p:cNvPr>
              <p:cNvSpPr txBox="1"/>
              <p:nvPr/>
            </p:nvSpPr>
            <p:spPr>
              <a:xfrm>
                <a:off x="5174410" y="4815522"/>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5" name="テキスト ボックス 44">
                <a:extLst>
                  <a:ext uri="{FF2B5EF4-FFF2-40B4-BE49-F238E27FC236}">
                    <a16:creationId xmlns:a16="http://schemas.microsoft.com/office/drawing/2014/main" id="{D440DB90-7364-6A98-8F66-E7FF95A90C32}"/>
                  </a:ext>
                </a:extLst>
              </p:cNvPr>
              <p:cNvSpPr txBox="1">
                <a:spLocks noRot="1" noChangeAspect="1" noMove="1" noResize="1" noEditPoints="1" noAdjustHandles="1" noChangeArrowheads="1" noChangeShapeType="1" noTextEdit="1"/>
              </p:cNvSpPr>
              <p:nvPr/>
            </p:nvSpPr>
            <p:spPr>
              <a:xfrm>
                <a:off x="5174410" y="4815522"/>
                <a:ext cx="1028318"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9A25C94-06FD-EE0C-9330-2269A1B239B7}"/>
                  </a:ext>
                </a:extLst>
              </p:cNvPr>
              <p:cNvSpPr txBox="1"/>
              <p:nvPr/>
            </p:nvSpPr>
            <p:spPr>
              <a:xfrm>
                <a:off x="5224016" y="5132839"/>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6" name="テキスト ボックス 45">
                <a:extLst>
                  <a:ext uri="{FF2B5EF4-FFF2-40B4-BE49-F238E27FC236}">
                    <a16:creationId xmlns:a16="http://schemas.microsoft.com/office/drawing/2014/main" id="{09A25C94-06FD-EE0C-9330-2269A1B239B7}"/>
                  </a:ext>
                </a:extLst>
              </p:cNvPr>
              <p:cNvSpPr txBox="1">
                <a:spLocks noRot="1" noChangeAspect="1" noMove="1" noResize="1" noEditPoints="1" noAdjustHandles="1" noChangeArrowheads="1" noChangeShapeType="1" noTextEdit="1"/>
              </p:cNvSpPr>
              <p:nvPr/>
            </p:nvSpPr>
            <p:spPr>
              <a:xfrm>
                <a:off x="5224016" y="5132839"/>
                <a:ext cx="939576" cy="307777"/>
              </a:xfrm>
              <a:prstGeom prst="rect">
                <a:avLst/>
              </a:prstGeom>
              <a:blipFill>
                <a:blip r:embed="rId16"/>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82609CA7-176E-371F-461D-531E10B186C2}"/>
                  </a:ext>
                </a:extLst>
              </p:cNvPr>
              <p:cNvSpPr txBox="1"/>
              <p:nvPr/>
            </p:nvSpPr>
            <p:spPr>
              <a:xfrm>
                <a:off x="5222435" y="5460029"/>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8" name="テキスト ボックス 47">
                <a:extLst>
                  <a:ext uri="{FF2B5EF4-FFF2-40B4-BE49-F238E27FC236}">
                    <a16:creationId xmlns:a16="http://schemas.microsoft.com/office/drawing/2014/main" id="{82609CA7-176E-371F-461D-531E10B186C2}"/>
                  </a:ext>
                </a:extLst>
              </p:cNvPr>
              <p:cNvSpPr txBox="1">
                <a:spLocks noRot="1" noChangeAspect="1" noMove="1" noResize="1" noEditPoints="1" noAdjustHandles="1" noChangeArrowheads="1" noChangeShapeType="1" noTextEdit="1"/>
              </p:cNvSpPr>
              <p:nvPr/>
            </p:nvSpPr>
            <p:spPr>
              <a:xfrm>
                <a:off x="5222435" y="5460029"/>
                <a:ext cx="939576" cy="307777"/>
              </a:xfrm>
              <a:prstGeom prst="rect">
                <a:avLst/>
              </a:prstGeom>
              <a:blipFill>
                <a:blip r:embed="rId17"/>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E7EA628-127C-FD89-E650-5DDB3818FF3F}"/>
                  </a:ext>
                </a:extLst>
              </p:cNvPr>
              <p:cNvSpPr txBox="1"/>
              <p:nvPr/>
            </p:nvSpPr>
            <p:spPr>
              <a:xfrm>
                <a:off x="4417841" y="3564313"/>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9" name="テキスト ボックス 48">
                <a:extLst>
                  <a:ext uri="{FF2B5EF4-FFF2-40B4-BE49-F238E27FC236}">
                    <a16:creationId xmlns:a16="http://schemas.microsoft.com/office/drawing/2014/main" id="{0E7EA628-127C-FD89-E650-5DDB3818FF3F}"/>
                  </a:ext>
                </a:extLst>
              </p:cNvPr>
              <p:cNvSpPr txBox="1">
                <a:spLocks noRot="1" noChangeAspect="1" noMove="1" noResize="1" noEditPoints="1" noAdjustHandles="1" noChangeArrowheads="1" noChangeShapeType="1" noTextEdit="1"/>
              </p:cNvSpPr>
              <p:nvPr/>
            </p:nvSpPr>
            <p:spPr>
              <a:xfrm>
                <a:off x="4417841" y="3564313"/>
                <a:ext cx="452566" cy="2353401"/>
              </a:xfrm>
              <a:prstGeom prst="rect">
                <a:avLst/>
              </a:prstGeom>
              <a:blipFill>
                <a:blip r:embed="rId18"/>
                <a:stretch>
                  <a:fillRect/>
                </a:stretch>
              </a:blipFill>
            </p:spPr>
            <p:txBody>
              <a:bodyPr/>
              <a:lstStyle/>
              <a:p>
                <a:r>
                  <a:rPr lang="ja-JP" altLang="en-US">
                    <a:noFill/>
                  </a:rPr>
                  <a:t> </a:t>
                </a:r>
              </a:p>
            </p:txBody>
          </p:sp>
        </mc:Fallback>
      </mc:AlternateContent>
      <p:sp>
        <p:nvSpPr>
          <p:cNvPr id="50" name="正方形/長方形 49">
            <a:extLst>
              <a:ext uri="{FF2B5EF4-FFF2-40B4-BE49-F238E27FC236}">
                <a16:creationId xmlns:a16="http://schemas.microsoft.com/office/drawing/2014/main" id="{A3160D51-5B96-3A63-D5FA-89B4E565376D}"/>
              </a:ext>
            </a:extLst>
          </p:cNvPr>
          <p:cNvSpPr/>
          <p:nvPr/>
        </p:nvSpPr>
        <p:spPr>
          <a:xfrm rot="5400000">
            <a:off x="6032866" y="608151"/>
            <a:ext cx="515590" cy="37100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2. Formulation </a:t>
            </a:r>
          </a:p>
          <a:p>
            <a:pPr algn="ctr"/>
            <a:r>
              <a:rPr kumimoji="1" lang="en-US" altLang="ja-JP" dirty="0">
                <a:solidFill>
                  <a:schemeClr val="bg1"/>
                </a:solidFill>
                <a:latin typeface="Times New Roman" panose="02020603050405020304" pitchFamily="18" charset="0"/>
                <a:cs typeface="Times New Roman" panose="02020603050405020304" pitchFamily="18" charset="0"/>
              </a:rPr>
              <a:t>Optimization Problem</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cxnSp>
        <p:nvCxnSpPr>
          <p:cNvPr id="51" name="直線矢印コネクタ 50">
            <a:extLst>
              <a:ext uri="{FF2B5EF4-FFF2-40B4-BE49-F238E27FC236}">
                <a16:creationId xmlns:a16="http://schemas.microsoft.com/office/drawing/2014/main" id="{99139ADD-1D60-90BA-3F4A-0A402D09A919}"/>
              </a:ext>
            </a:extLst>
          </p:cNvPr>
          <p:cNvCxnSpPr>
            <a:cxnSpLocks/>
          </p:cNvCxnSpPr>
          <p:nvPr/>
        </p:nvCxnSpPr>
        <p:spPr>
          <a:xfrm flipV="1">
            <a:off x="9128597" y="2932551"/>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A3302CE-A8EC-5E99-02EF-7D5C575A4503}"/>
                  </a:ext>
                </a:extLst>
              </p:cNvPr>
              <p:cNvSpPr txBox="1"/>
              <p:nvPr/>
            </p:nvSpPr>
            <p:spPr>
              <a:xfrm>
                <a:off x="10164038" y="5089617"/>
                <a:ext cx="776751" cy="338554"/>
              </a:xfrm>
              <a:prstGeom prst="rect">
                <a:avLst/>
              </a:prstGeom>
              <a:noFill/>
            </p:spPr>
            <p:txBody>
              <a:bodyPr wrap="none" rtlCol="0">
                <a:spAutoFit/>
              </a:bodyPr>
              <a:lstStyle/>
              <a:p>
                <a:r>
                  <a:rPr kumimoji="1" lang="en-US" altLang="ja-JP" sz="1600" dirty="0">
                    <a:latin typeface="Times New Roman" panose="02020603050405020304" pitchFamily="18" charset="0"/>
                    <a:cs typeface="Times New Roman" panose="02020603050405020304" pitchFamily="18" charset="0"/>
                  </a:rPr>
                  <a:t>Time </a:t>
                </a:r>
                <a14:m>
                  <m:oMath xmlns:m="http://schemas.openxmlformats.org/officeDocument/2006/math">
                    <m:r>
                      <a:rPr kumimoji="1" lang="en-US" altLang="ja-JP" sz="1600" i="1" smtClean="0">
                        <a:latin typeface="Cambria Math" panose="02040503050406030204" pitchFamily="18" charset="0"/>
                      </a:rPr>
                      <m:t>𝑡</m:t>
                    </m:r>
                  </m:oMath>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57" name="テキスト ボックス 56">
                <a:extLst>
                  <a:ext uri="{FF2B5EF4-FFF2-40B4-BE49-F238E27FC236}">
                    <a16:creationId xmlns:a16="http://schemas.microsoft.com/office/drawing/2014/main" id="{CA3302CE-A8EC-5E99-02EF-7D5C575A4503}"/>
                  </a:ext>
                </a:extLst>
              </p:cNvPr>
              <p:cNvSpPr txBox="1">
                <a:spLocks noRot="1" noChangeAspect="1" noMove="1" noResize="1" noEditPoints="1" noAdjustHandles="1" noChangeArrowheads="1" noChangeShapeType="1" noTextEdit="1"/>
              </p:cNvSpPr>
              <p:nvPr/>
            </p:nvSpPr>
            <p:spPr>
              <a:xfrm>
                <a:off x="10164038" y="5089617"/>
                <a:ext cx="776751" cy="338554"/>
              </a:xfrm>
              <a:prstGeom prst="rect">
                <a:avLst/>
              </a:prstGeom>
              <a:blipFill>
                <a:blip r:embed="rId19"/>
                <a:stretch>
                  <a:fillRect l="-390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9639332-5C09-588D-62A8-852A28B1E750}"/>
                  </a:ext>
                </a:extLst>
              </p:cNvPr>
              <p:cNvSpPr txBox="1"/>
              <p:nvPr/>
            </p:nvSpPr>
            <p:spPr>
              <a:xfrm>
                <a:off x="8668025" y="3279514"/>
                <a:ext cx="43973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1</m:t>
                          </m:r>
                        </m:sub>
                      </m:sSub>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58" name="テキスト ボックス 57">
                <a:extLst>
                  <a:ext uri="{FF2B5EF4-FFF2-40B4-BE49-F238E27FC236}">
                    <a16:creationId xmlns:a16="http://schemas.microsoft.com/office/drawing/2014/main" id="{19639332-5C09-588D-62A8-852A28B1E750}"/>
                  </a:ext>
                </a:extLst>
              </p:cNvPr>
              <p:cNvSpPr txBox="1">
                <a:spLocks noRot="1" noChangeAspect="1" noMove="1" noResize="1" noEditPoints="1" noAdjustHandles="1" noChangeArrowheads="1" noChangeShapeType="1" noTextEdit="1"/>
              </p:cNvSpPr>
              <p:nvPr/>
            </p:nvSpPr>
            <p:spPr>
              <a:xfrm>
                <a:off x="8668025" y="3279514"/>
                <a:ext cx="439736" cy="338554"/>
              </a:xfrm>
              <a:prstGeom prst="rect">
                <a:avLst/>
              </a:prstGeom>
              <a:blipFill>
                <a:blip r:embed="rId20"/>
                <a:stretch>
                  <a:fillRect/>
                </a:stretch>
              </a:blipFill>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1BDB9956-B11B-86ED-AC15-778407D8A467}"/>
              </a:ext>
            </a:extLst>
          </p:cNvPr>
          <p:cNvCxnSpPr>
            <a:cxnSpLocks/>
          </p:cNvCxnSpPr>
          <p:nvPr/>
        </p:nvCxnSpPr>
        <p:spPr>
          <a:xfrm flipV="1">
            <a:off x="9128597" y="3968072"/>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3EE2E1A-9472-1B5A-E35D-C86760201E61}"/>
                  </a:ext>
                </a:extLst>
              </p:cNvPr>
              <p:cNvSpPr txBox="1"/>
              <p:nvPr/>
            </p:nvSpPr>
            <p:spPr>
              <a:xfrm>
                <a:off x="8672285" y="4430028"/>
                <a:ext cx="44448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i="1">
                              <a:latin typeface="Cambria Math" panose="02040503050406030204" pitchFamily="18" charset="0"/>
                            </a:rPr>
                            <m:t>𝑥</m:t>
                          </m:r>
                        </m:e>
                        <m:sub>
                          <m:r>
                            <a:rPr kumimoji="1" lang="en-US" altLang="ja-JP" sz="1600" b="0" i="1" smtClean="0">
                              <a:latin typeface="Cambria Math" panose="02040503050406030204" pitchFamily="18" charset="0"/>
                            </a:rPr>
                            <m:t>2</m:t>
                          </m:r>
                        </m:sub>
                      </m:sSub>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64" name="テキスト ボックス 63">
                <a:extLst>
                  <a:ext uri="{FF2B5EF4-FFF2-40B4-BE49-F238E27FC236}">
                    <a16:creationId xmlns:a16="http://schemas.microsoft.com/office/drawing/2014/main" id="{73EE2E1A-9472-1B5A-E35D-C86760201E61}"/>
                  </a:ext>
                </a:extLst>
              </p:cNvPr>
              <p:cNvSpPr txBox="1">
                <a:spLocks noRot="1" noChangeAspect="1" noMove="1" noResize="1" noEditPoints="1" noAdjustHandles="1" noChangeArrowheads="1" noChangeShapeType="1" noTextEdit="1"/>
              </p:cNvSpPr>
              <p:nvPr/>
            </p:nvSpPr>
            <p:spPr>
              <a:xfrm>
                <a:off x="8672285" y="4430028"/>
                <a:ext cx="444481" cy="338554"/>
              </a:xfrm>
              <a:prstGeom prst="rect">
                <a:avLst/>
              </a:prstGeom>
              <a:blipFill>
                <a:blip r:embed="rId21"/>
                <a:stretch>
                  <a:fillRect/>
                </a:stretch>
              </a:blipFill>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C8188BF9-DED1-2EF6-C3E9-D3479A6CEE2B}"/>
              </a:ext>
            </a:extLst>
          </p:cNvPr>
          <p:cNvCxnSpPr>
            <a:cxnSpLocks/>
          </p:cNvCxnSpPr>
          <p:nvPr/>
        </p:nvCxnSpPr>
        <p:spPr>
          <a:xfrm flipV="1">
            <a:off x="9128597" y="5090799"/>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B01356D7-DF28-B340-8367-C3CF26F7232E}"/>
              </a:ext>
            </a:extLst>
          </p:cNvPr>
          <p:cNvSpPr/>
          <p:nvPr/>
        </p:nvSpPr>
        <p:spPr>
          <a:xfrm>
            <a:off x="9220289" y="323003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7" name="正方形/長方形 66">
            <a:extLst>
              <a:ext uri="{FF2B5EF4-FFF2-40B4-BE49-F238E27FC236}">
                <a16:creationId xmlns:a16="http://schemas.microsoft.com/office/drawing/2014/main" id="{50C6C9AC-C48D-6465-EC38-DE9984BD482E}"/>
              </a:ext>
            </a:extLst>
          </p:cNvPr>
          <p:cNvSpPr/>
          <p:nvPr/>
        </p:nvSpPr>
        <p:spPr>
          <a:xfrm>
            <a:off x="9629212" y="346792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8" name="正方形/長方形 67">
            <a:extLst>
              <a:ext uri="{FF2B5EF4-FFF2-40B4-BE49-F238E27FC236}">
                <a16:creationId xmlns:a16="http://schemas.microsoft.com/office/drawing/2014/main" id="{F1157282-396F-09A5-C665-392E83F240B4}"/>
              </a:ext>
            </a:extLst>
          </p:cNvPr>
          <p:cNvSpPr/>
          <p:nvPr/>
        </p:nvSpPr>
        <p:spPr>
          <a:xfrm>
            <a:off x="10546474" y="35630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9" name="正方形/長方形 68">
            <a:extLst>
              <a:ext uri="{FF2B5EF4-FFF2-40B4-BE49-F238E27FC236}">
                <a16:creationId xmlns:a16="http://schemas.microsoft.com/office/drawing/2014/main" id="{EA4FAAE0-048A-2573-B5F6-642AF4A83362}"/>
              </a:ext>
            </a:extLst>
          </p:cNvPr>
          <p:cNvSpPr/>
          <p:nvPr/>
        </p:nvSpPr>
        <p:spPr>
          <a:xfrm>
            <a:off x="11039850" y="338201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70" name="正方形/長方形 69">
            <a:extLst>
              <a:ext uri="{FF2B5EF4-FFF2-40B4-BE49-F238E27FC236}">
                <a16:creationId xmlns:a16="http://schemas.microsoft.com/office/drawing/2014/main" id="{F61404D8-6E74-4EE0-D0E1-5D261001F6D2}"/>
              </a:ext>
            </a:extLst>
          </p:cNvPr>
          <p:cNvSpPr/>
          <p:nvPr/>
        </p:nvSpPr>
        <p:spPr>
          <a:xfrm>
            <a:off x="11526499" y="3190637"/>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71" name="正方形/長方形 70">
            <a:extLst>
              <a:ext uri="{FF2B5EF4-FFF2-40B4-BE49-F238E27FC236}">
                <a16:creationId xmlns:a16="http://schemas.microsoft.com/office/drawing/2014/main" id="{4C53F899-55F1-84CA-646D-E51E27F74321}"/>
              </a:ext>
            </a:extLst>
          </p:cNvPr>
          <p:cNvSpPr/>
          <p:nvPr/>
        </p:nvSpPr>
        <p:spPr>
          <a:xfrm>
            <a:off x="10067362" y="373462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72" name="直線コネクタ 71">
            <a:extLst>
              <a:ext uri="{FF2B5EF4-FFF2-40B4-BE49-F238E27FC236}">
                <a16:creationId xmlns:a16="http://schemas.microsoft.com/office/drawing/2014/main" id="{7E03E781-EC6E-782E-1CD0-97F1DE6202F1}"/>
              </a:ext>
            </a:extLst>
          </p:cNvPr>
          <p:cNvCxnSpPr>
            <a:cxnSpLocks/>
            <a:stCxn id="66" idx="3"/>
            <a:endCxn id="67" idx="1"/>
          </p:cNvCxnSpPr>
          <p:nvPr/>
        </p:nvCxnSpPr>
        <p:spPr>
          <a:xfrm>
            <a:off x="9292289" y="3266036"/>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706B6FE-4188-6B9C-BAAE-4929505E07E0}"/>
              </a:ext>
            </a:extLst>
          </p:cNvPr>
          <p:cNvCxnSpPr>
            <a:cxnSpLocks/>
            <a:stCxn id="67" idx="3"/>
            <a:endCxn id="71" idx="0"/>
          </p:cNvCxnSpPr>
          <p:nvPr/>
        </p:nvCxnSpPr>
        <p:spPr>
          <a:xfrm>
            <a:off x="9701212" y="3503925"/>
            <a:ext cx="402150" cy="2307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7C7F8A5-87B8-E139-5841-85FC3D6166D8}"/>
              </a:ext>
            </a:extLst>
          </p:cNvPr>
          <p:cNvCxnSpPr>
            <a:cxnSpLocks/>
            <a:stCxn id="68" idx="1"/>
            <a:endCxn id="71" idx="0"/>
          </p:cNvCxnSpPr>
          <p:nvPr/>
        </p:nvCxnSpPr>
        <p:spPr>
          <a:xfrm flipH="1">
            <a:off x="10103362" y="3599054"/>
            <a:ext cx="443112" cy="13557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A5A2F15A-4D15-BDB9-FB09-571CB1B32FD5}"/>
              </a:ext>
            </a:extLst>
          </p:cNvPr>
          <p:cNvCxnSpPr>
            <a:cxnSpLocks/>
            <a:stCxn id="69" idx="1"/>
            <a:endCxn id="68" idx="3"/>
          </p:cNvCxnSpPr>
          <p:nvPr/>
        </p:nvCxnSpPr>
        <p:spPr>
          <a:xfrm flipH="1">
            <a:off x="10618474" y="3418010"/>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97D06A6-BD4C-924A-DC29-D82148AC7660}"/>
              </a:ext>
            </a:extLst>
          </p:cNvPr>
          <p:cNvCxnSpPr>
            <a:cxnSpLocks/>
            <a:stCxn id="70" idx="1"/>
            <a:endCxn id="69" idx="3"/>
          </p:cNvCxnSpPr>
          <p:nvPr/>
        </p:nvCxnSpPr>
        <p:spPr>
          <a:xfrm flipH="1">
            <a:off x="11111850" y="3226637"/>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B6783246-743A-4EEB-757B-14D03DA73E80}"/>
              </a:ext>
            </a:extLst>
          </p:cNvPr>
          <p:cNvSpPr txBox="1"/>
          <p:nvPr/>
        </p:nvSpPr>
        <p:spPr>
          <a:xfrm>
            <a:off x="9159287" y="5418460"/>
            <a:ext cx="2696902" cy="338554"/>
          </a:xfrm>
          <a:prstGeom prst="rect">
            <a:avLst/>
          </a:prstGeom>
          <a:noFill/>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Operational Cost</a:t>
            </a:r>
            <a:r>
              <a:rPr kumimoji="1" lang="ja-JP" altLang="en-US" sz="1600" dirty="0">
                <a:latin typeface="Times New Roman" panose="02020603050405020304" pitchFamily="18" charset="0"/>
                <a:cs typeface="Times New Roman" panose="02020603050405020304" pitchFamily="18" charset="0"/>
              </a:rPr>
              <a:t> </a:t>
            </a:r>
            <a:r>
              <a:rPr kumimoji="1" lang="en-US" altLang="ja-JP" sz="1600" dirty="0">
                <a:latin typeface="Times New Roman" panose="02020603050405020304" pitchFamily="18" charset="0"/>
                <a:cs typeface="Times New Roman" panose="02020603050405020304" pitchFamily="18" charset="0"/>
              </a:rPr>
              <a:t>is $XX.</a:t>
            </a:r>
            <a:endParaRPr kumimoji="1" lang="ja-JP" altLang="en-US" sz="1600" dirty="0">
              <a:latin typeface="Times New Roman" panose="02020603050405020304" pitchFamily="18" charset="0"/>
              <a:cs typeface="Times New Roman" panose="02020603050405020304" pitchFamily="18" charset="0"/>
            </a:endParaRPr>
          </a:p>
        </p:txBody>
      </p:sp>
      <p:cxnSp>
        <p:nvCxnSpPr>
          <p:cNvPr id="78" name="直線コネクタ 77">
            <a:extLst>
              <a:ext uri="{FF2B5EF4-FFF2-40B4-BE49-F238E27FC236}">
                <a16:creationId xmlns:a16="http://schemas.microsoft.com/office/drawing/2014/main" id="{46FE02DC-34F8-2A40-8C47-F34A49C00120}"/>
              </a:ext>
            </a:extLst>
          </p:cNvPr>
          <p:cNvCxnSpPr/>
          <p:nvPr/>
        </p:nvCxnSpPr>
        <p:spPr>
          <a:xfrm>
            <a:off x="9128597" y="3101443"/>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BE33CB50-2F21-7F24-F4EF-A6B3ABD985CA}"/>
              </a:ext>
            </a:extLst>
          </p:cNvPr>
          <p:cNvCxnSpPr/>
          <p:nvPr/>
        </p:nvCxnSpPr>
        <p:spPr>
          <a:xfrm>
            <a:off x="9128597" y="3838962"/>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F87ABC-1E7C-7F20-CD79-6724BEAB6749}"/>
              </a:ext>
            </a:extLst>
          </p:cNvPr>
          <p:cNvCxnSpPr/>
          <p:nvPr/>
        </p:nvCxnSpPr>
        <p:spPr>
          <a:xfrm>
            <a:off x="9141387" y="4234699"/>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7E827E-C18C-6638-2A09-BAEEEABB5085}"/>
              </a:ext>
            </a:extLst>
          </p:cNvPr>
          <p:cNvCxnSpPr/>
          <p:nvPr/>
        </p:nvCxnSpPr>
        <p:spPr>
          <a:xfrm>
            <a:off x="9141387" y="4972218"/>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432B802B-35B5-6ACE-3B27-2CF5609B41CD}"/>
              </a:ext>
            </a:extLst>
          </p:cNvPr>
          <p:cNvSpPr/>
          <p:nvPr/>
        </p:nvSpPr>
        <p:spPr>
          <a:xfrm>
            <a:off x="9216704" y="470623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F9E5B439-7CAB-5828-32A2-F57BDF7D8ACA}"/>
              </a:ext>
            </a:extLst>
          </p:cNvPr>
          <p:cNvSpPr/>
          <p:nvPr/>
        </p:nvSpPr>
        <p:spPr>
          <a:xfrm>
            <a:off x="9625627" y="449644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4" name="正方形/長方形 83">
            <a:extLst>
              <a:ext uri="{FF2B5EF4-FFF2-40B4-BE49-F238E27FC236}">
                <a16:creationId xmlns:a16="http://schemas.microsoft.com/office/drawing/2014/main" id="{F3BE5725-3C0D-FDD8-2FD3-39BF8F14E923}"/>
              </a:ext>
            </a:extLst>
          </p:cNvPr>
          <p:cNvSpPr/>
          <p:nvPr/>
        </p:nvSpPr>
        <p:spPr>
          <a:xfrm>
            <a:off x="10542889" y="433439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5" name="正方形/長方形 84">
            <a:extLst>
              <a:ext uri="{FF2B5EF4-FFF2-40B4-BE49-F238E27FC236}">
                <a16:creationId xmlns:a16="http://schemas.microsoft.com/office/drawing/2014/main" id="{952814C7-7FF5-48A4-21F5-55E9B604B406}"/>
              </a:ext>
            </a:extLst>
          </p:cNvPr>
          <p:cNvSpPr/>
          <p:nvPr/>
        </p:nvSpPr>
        <p:spPr>
          <a:xfrm>
            <a:off x="11036265" y="43057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6" name="正方形/長方形 85">
            <a:extLst>
              <a:ext uri="{FF2B5EF4-FFF2-40B4-BE49-F238E27FC236}">
                <a16:creationId xmlns:a16="http://schemas.microsoft.com/office/drawing/2014/main" id="{169F8155-32BF-307E-7331-55F1D989D042}"/>
              </a:ext>
            </a:extLst>
          </p:cNvPr>
          <p:cNvSpPr/>
          <p:nvPr/>
        </p:nvSpPr>
        <p:spPr>
          <a:xfrm>
            <a:off x="11522914" y="437155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7" name="正方形/長方形 86">
            <a:extLst>
              <a:ext uri="{FF2B5EF4-FFF2-40B4-BE49-F238E27FC236}">
                <a16:creationId xmlns:a16="http://schemas.microsoft.com/office/drawing/2014/main" id="{954AB663-007C-F084-7FC7-F5C0D29FA791}"/>
              </a:ext>
            </a:extLst>
          </p:cNvPr>
          <p:cNvSpPr/>
          <p:nvPr/>
        </p:nvSpPr>
        <p:spPr>
          <a:xfrm>
            <a:off x="10063777" y="433451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88" name="直線コネクタ 87">
            <a:extLst>
              <a:ext uri="{FF2B5EF4-FFF2-40B4-BE49-F238E27FC236}">
                <a16:creationId xmlns:a16="http://schemas.microsoft.com/office/drawing/2014/main" id="{F0B2FB55-D3F9-DB36-39BF-147842C564F2}"/>
              </a:ext>
            </a:extLst>
          </p:cNvPr>
          <p:cNvCxnSpPr>
            <a:cxnSpLocks/>
            <a:stCxn id="82" idx="3"/>
            <a:endCxn id="83" idx="1"/>
          </p:cNvCxnSpPr>
          <p:nvPr/>
        </p:nvCxnSpPr>
        <p:spPr>
          <a:xfrm flipV="1">
            <a:off x="9288704" y="4532444"/>
            <a:ext cx="336923" cy="20978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540716C-FD95-92AF-C1DB-71967B3FDF5F}"/>
              </a:ext>
            </a:extLst>
          </p:cNvPr>
          <p:cNvCxnSpPr>
            <a:cxnSpLocks/>
            <a:stCxn id="83" idx="3"/>
            <a:endCxn id="87" idx="0"/>
          </p:cNvCxnSpPr>
          <p:nvPr/>
        </p:nvCxnSpPr>
        <p:spPr>
          <a:xfrm flipV="1">
            <a:off x="9697627" y="4334519"/>
            <a:ext cx="402150" cy="1979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0FA22BD-E8A4-EA1D-78E8-563B3AB9C896}"/>
              </a:ext>
            </a:extLst>
          </p:cNvPr>
          <p:cNvCxnSpPr>
            <a:cxnSpLocks/>
            <a:stCxn id="84" idx="1"/>
            <a:endCxn id="87" idx="0"/>
          </p:cNvCxnSpPr>
          <p:nvPr/>
        </p:nvCxnSpPr>
        <p:spPr>
          <a:xfrm flipH="1" flipV="1">
            <a:off x="10099777" y="4334519"/>
            <a:ext cx="443112" cy="3587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DF24CD2C-E755-783D-780C-EFC0B2A9989D}"/>
              </a:ext>
            </a:extLst>
          </p:cNvPr>
          <p:cNvCxnSpPr>
            <a:cxnSpLocks/>
            <a:stCxn id="85" idx="1"/>
            <a:endCxn id="84" idx="3"/>
          </p:cNvCxnSpPr>
          <p:nvPr/>
        </p:nvCxnSpPr>
        <p:spPr>
          <a:xfrm flipH="1">
            <a:off x="10614889" y="4341754"/>
            <a:ext cx="421376" cy="286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C83A4B0D-445A-E0C2-F653-DDEB9817F33B}"/>
              </a:ext>
            </a:extLst>
          </p:cNvPr>
          <p:cNvCxnSpPr>
            <a:cxnSpLocks/>
            <a:stCxn id="86" idx="1"/>
            <a:endCxn id="85" idx="3"/>
          </p:cNvCxnSpPr>
          <p:nvPr/>
        </p:nvCxnSpPr>
        <p:spPr>
          <a:xfrm flipH="1" flipV="1">
            <a:off x="11108265" y="4341754"/>
            <a:ext cx="414649" cy="6580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8F4CDBBF-01F6-6393-EC1D-A02D1FD6C3FB}"/>
                  </a:ext>
                </a:extLst>
              </p:cNvPr>
              <p:cNvSpPr txBox="1"/>
              <p:nvPr/>
            </p:nvSpPr>
            <p:spPr>
              <a:xfrm>
                <a:off x="9090606" y="5088162"/>
                <a:ext cx="3497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1</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93" name="テキスト ボックス 92">
                <a:extLst>
                  <a:ext uri="{FF2B5EF4-FFF2-40B4-BE49-F238E27FC236}">
                    <a16:creationId xmlns:a16="http://schemas.microsoft.com/office/drawing/2014/main" id="{8F4CDBBF-01F6-6393-EC1D-A02D1FD6C3FB}"/>
                  </a:ext>
                </a:extLst>
              </p:cNvPr>
              <p:cNvSpPr txBox="1">
                <a:spLocks noRot="1" noChangeAspect="1" noMove="1" noResize="1" noEditPoints="1" noAdjustHandles="1" noChangeArrowheads="1" noChangeShapeType="1" noTextEdit="1"/>
              </p:cNvSpPr>
              <p:nvPr/>
            </p:nvSpPr>
            <p:spPr>
              <a:xfrm>
                <a:off x="9090606" y="5088162"/>
                <a:ext cx="349775" cy="338554"/>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4BFA009-6D63-E99A-BFAF-4437203189C9}"/>
                  </a:ext>
                </a:extLst>
              </p:cNvPr>
              <p:cNvSpPr txBox="1"/>
              <p:nvPr/>
            </p:nvSpPr>
            <p:spPr>
              <a:xfrm>
                <a:off x="11433312" y="5088162"/>
                <a:ext cx="3497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𝐿</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94" name="テキスト ボックス 93">
                <a:extLst>
                  <a:ext uri="{FF2B5EF4-FFF2-40B4-BE49-F238E27FC236}">
                    <a16:creationId xmlns:a16="http://schemas.microsoft.com/office/drawing/2014/main" id="{44BFA009-6D63-E99A-BFAF-4437203189C9}"/>
                  </a:ext>
                </a:extLst>
              </p:cNvPr>
              <p:cNvSpPr txBox="1">
                <a:spLocks noRot="1" noChangeAspect="1" noMove="1" noResize="1" noEditPoints="1" noAdjustHandles="1" noChangeArrowheads="1" noChangeShapeType="1" noTextEdit="1"/>
              </p:cNvSpPr>
              <p:nvPr/>
            </p:nvSpPr>
            <p:spPr>
              <a:xfrm>
                <a:off x="11433312" y="5088162"/>
                <a:ext cx="349775" cy="338554"/>
              </a:xfrm>
              <a:prstGeom prst="rect">
                <a:avLst/>
              </a:prstGeom>
              <a:blipFill>
                <a:blip r:embed="rId23"/>
                <a:stretch>
                  <a:fillRect/>
                </a:stretch>
              </a:blipFill>
            </p:spPr>
            <p:txBody>
              <a:bodyPr/>
              <a:lstStyle/>
              <a:p>
                <a:r>
                  <a:rPr lang="ja-JP" altLang="en-US">
                    <a:noFill/>
                  </a:rPr>
                  <a:t> </a:t>
                </a:r>
              </a:p>
            </p:txBody>
          </p:sp>
        </mc:Fallback>
      </mc:AlternateContent>
      <p:sp>
        <p:nvSpPr>
          <p:cNvPr id="95" name="正方形/長方形 94">
            <a:extLst>
              <a:ext uri="{FF2B5EF4-FFF2-40B4-BE49-F238E27FC236}">
                <a16:creationId xmlns:a16="http://schemas.microsoft.com/office/drawing/2014/main" id="{4F731A82-C168-72C8-478A-BE4D096C197A}"/>
              </a:ext>
            </a:extLst>
          </p:cNvPr>
          <p:cNvSpPr/>
          <p:nvPr/>
        </p:nvSpPr>
        <p:spPr>
          <a:xfrm rot="5400000">
            <a:off x="10096169" y="827595"/>
            <a:ext cx="515590" cy="32712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3. Calculation </a:t>
            </a:r>
          </a:p>
          <a:p>
            <a:pPr algn="ctr"/>
            <a:r>
              <a:rPr kumimoji="1" lang="en-US" altLang="ja-JP" dirty="0">
                <a:solidFill>
                  <a:schemeClr val="bg1"/>
                </a:solidFill>
                <a:latin typeface="Times New Roman" panose="02020603050405020304" pitchFamily="18" charset="0"/>
                <a:cs typeface="Times New Roman" panose="02020603050405020304" pitchFamily="18" charset="0"/>
              </a:rPr>
              <a:t>Operational Schedule</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sp>
        <p:nvSpPr>
          <p:cNvPr id="96" name="二等辺三角形 95">
            <a:extLst>
              <a:ext uri="{FF2B5EF4-FFF2-40B4-BE49-F238E27FC236}">
                <a16:creationId xmlns:a16="http://schemas.microsoft.com/office/drawing/2014/main" id="{73E4F316-9702-6E33-A89A-F174924FF885}"/>
              </a:ext>
            </a:extLst>
          </p:cNvPr>
          <p:cNvSpPr/>
          <p:nvPr/>
        </p:nvSpPr>
        <p:spPr>
          <a:xfrm rot="5400000">
            <a:off x="7922839" y="4309971"/>
            <a:ext cx="889493" cy="2282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F36CA0A5-2D1F-0BFB-1CAE-9E37FDA242D7}"/>
              </a:ext>
            </a:extLst>
          </p:cNvPr>
          <p:cNvSpPr txBox="1"/>
          <p:nvPr/>
        </p:nvSpPr>
        <p:spPr>
          <a:xfrm>
            <a:off x="1179871" y="2877576"/>
            <a:ext cx="1580882" cy="307777"/>
          </a:xfrm>
          <a:prstGeom prst="rect">
            <a:avLst/>
          </a:prstGeom>
          <a:noFill/>
        </p:spPr>
        <p:txBody>
          <a:bodyPr wrap="none" rtlCol="0">
            <a:spAutoFit/>
          </a:bodyPr>
          <a:lstStyle/>
          <a:p>
            <a:r>
              <a:rPr kumimoji="1" lang="en-US" altLang="ja-JP" sz="1400" dirty="0">
                <a:solidFill>
                  <a:schemeClr val="tx1"/>
                </a:solidFill>
                <a:latin typeface="Times New Roman" panose="02020603050405020304" pitchFamily="18" charset="0"/>
                <a:cs typeface="Times New Roman" panose="02020603050405020304" pitchFamily="18" charset="0"/>
              </a:rPr>
              <a:t>Sample Flow Chart</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5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Functional Configuration of RO Optimization Simulator</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6590816"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Simulation &gt; Simulator</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0CC42A65-9FA0-081E-577D-322511906142}"/>
              </a:ext>
            </a:extLst>
          </p:cNvPr>
          <p:cNvSpPr txBox="1"/>
          <p:nvPr/>
        </p:nvSpPr>
        <p:spPr>
          <a:xfrm>
            <a:off x="3114673" y="935888"/>
            <a:ext cx="8802505" cy="707886"/>
          </a:xfrm>
          <a:prstGeom prst="rect">
            <a:avLst/>
          </a:prstGeom>
          <a:noFill/>
        </p:spPr>
        <p:txBody>
          <a:bodyPr wrap="square" rtlCol="0">
            <a:spAutoFit/>
          </a:bodyPr>
          <a:lstStyle/>
          <a:p>
            <a:r>
              <a:rPr kumimoji="1" lang="en-US" altLang="ja-JP" sz="2000" b="1" dirty="0">
                <a:solidFill>
                  <a:schemeClr val="accent1"/>
                </a:solidFill>
                <a:latin typeface="Times" panose="02020603050405020304" pitchFamily="18" charset="0"/>
                <a:cs typeface="Times" panose="02020603050405020304" pitchFamily="18" charset="0"/>
              </a:rPr>
              <a:t>Unify the file format, e.g., add calculated tag and up/down resampling according to given timespan based on master data.</a:t>
            </a:r>
            <a:r>
              <a:rPr kumimoji="1" lang="ja-JP" altLang="en-US" sz="2000" b="1" dirty="0">
                <a:solidFill>
                  <a:schemeClr val="accent1"/>
                </a:solidFill>
                <a:latin typeface="Times" panose="02020603050405020304" pitchFamily="18" charset="0"/>
                <a:cs typeface="Times" panose="02020603050405020304" pitchFamily="18" charset="0"/>
              </a:rPr>
              <a:t> </a:t>
            </a:r>
            <a:endParaRPr kumimoji="1" lang="en-US" altLang="ja-JP" sz="2000" b="1" dirty="0">
              <a:solidFill>
                <a:schemeClr val="accent1"/>
              </a:solidFill>
              <a:latin typeface="Times" panose="02020603050405020304" pitchFamily="18" charset="0"/>
              <a:cs typeface="Times" panose="02020603050405020304" pitchFamily="18" charset="0"/>
            </a:endParaRPr>
          </a:p>
        </p:txBody>
      </p:sp>
      <p:sp>
        <p:nvSpPr>
          <p:cNvPr id="16" name="テキスト ボックス 15">
            <a:extLst>
              <a:ext uri="{FF2B5EF4-FFF2-40B4-BE49-F238E27FC236}">
                <a16:creationId xmlns:a16="http://schemas.microsoft.com/office/drawing/2014/main" id="{2951BCB9-0AC9-949F-AB74-BB71322068D8}"/>
              </a:ext>
            </a:extLst>
          </p:cNvPr>
          <p:cNvSpPr txBox="1"/>
          <p:nvPr/>
        </p:nvSpPr>
        <p:spPr>
          <a:xfrm>
            <a:off x="3114672" y="1932527"/>
            <a:ext cx="8802505" cy="707886"/>
          </a:xfrm>
          <a:prstGeom prst="rect">
            <a:avLst/>
          </a:prstGeom>
          <a:noFill/>
        </p:spPr>
        <p:txBody>
          <a:bodyPr wrap="square" rtlCol="0">
            <a:spAutoFit/>
          </a:bodyPr>
          <a:lstStyle/>
          <a:p>
            <a:r>
              <a:rPr kumimoji="1" lang="en-US" altLang="ja-JP" sz="2000" b="1" dirty="0">
                <a:solidFill>
                  <a:schemeClr val="accent1"/>
                </a:solidFill>
                <a:latin typeface="Times" panose="02020603050405020304" pitchFamily="18" charset="0"/>
                <a:cs typeface="Times" panose="02020603050405020304" pitchFamily="18" charset="0"/>
              </a:rPr>
              <a:t>Generate optimization / prediction model files with user-specified modeling and parameter files using data in the training / optimization period.</a:t>
            </a:r>
          </a:p>
        </p:txBody>
      </p:sp>
      <p:sp>
        <p:nvSpPr>
          <p:cNvPr id="24" name="テキスト ボックス 23">
            <a:extLst>
              <a:ext uri="{FF2B5EF4-FFF2-40B4-BE49-F238E27FC236}">
                <a16:creationId xmlns:a16="http://schemas.microsoft.com/office/drawing/2014/main" id="{3B961344-81F7-625B-31D6-166A6439FD93}"/>
              </a:ext>
            </a:extLst>
          </p:cNvPr>
          <p:cNvSpPr txBox="1"/>
          <p:nvPr/>
        </p:nvSpPr>
        <p:spPr>
          <a:xfrm>
            <a:off x="3114673" y="3385969"/>
            <a:ext cx="8802505" cy="707886"/>
          </a:xfrm>
          <a:prstGeom prst="rect">
            <a:avLst/>
          </a:prstGeom>
          <a:noFill/>
        </p:spPr>
        <p:txBody>
          <a:bodyPr wrap="square" rtlCol="0">
            <a:spAutoFit/>
          </a:bodyPr>
          <a:lstStyle/>
          <a:p>
            <a:r>
              <a:rPr kumimoji="1" lang="en-US" altLang="ja-JP" sz="2000" b="1" dirty="0">
                <a:solidFill>
                  <a:schemeClr val="accent1"/>
                </a:solidFill>
                <a:latin typeface="Times" panose="02020603050405020304" pitchFamily="18" charset="0"/>
                <a:cs typeface="Times" panose="02020603050405020304" pitchFamily="18" charset="0"/>
              </a:rPr>
              <a:t>Calculate prediction model error by input optimization variables fixed to actual value into optimization model, i.e., predict validation. </a:t>
            </a:r>
          </a:p>
        </p:txBody>
      </p:sp>
      <p:sp>
        <p:nvSpPr>
          <p:cNvPr id="25" name="テキスト ボックス 24">
            <a:extLst>
              <a:ext uri="{FF2B5EF4-FFF2-40B4-BE49-F238E27FC236}">
                <a16:creationId xmlns:a16="http://schemas.microsoft.com/office/drawing/2014/main" id="{E83D4EB1-25C9-CB91-6E7B-82D8BE71B1B4}"/>
              </a:ext>
            </a:extLst>
          </p:cNvPr>
          <p:cNvSpPr txBox="1"/>
          <p:nvPr/>
        </p:nvSpPr>
        <p:spPr>
          <a:xfrm>
            <a:off x="3114673" y="4532399"/>
            <a:ext cx="8802505" cy="400110"/>
          </a:xfrm>
          <a:prstGeom prst="rect">
            <a:avLst/>
          </a:prstGeom>
          <a:noFill/>
        </p:spPr>
        <p:txBody>
          <a:bodyPr wrap="square" rtlCol="0">
            <a:spAutoFit/>
          </a:bodyPr>
          <a:lstStyle/>
          <a:p>
            <a:r>
              <a:rPr kumimoji="1" lang="en-US" altLang="ja-JP" sz="2000" b="1" dirty="0">
                <a:solidFill>
                  <a:schemeClr val="accent1"/>
                </a:solidFill>
                <a:latin typeface="Times" panose="02020603050405020304" pitchFamily="18" charset="0"/>
                <a:cs typeface="Times" panose="02020603050405020304" pitchFamily="18" charset="0"/>
              </a:rPr>
              <a:t>Solve the RO plant scheduling problem by optimizer.</a:t>
            </a:r>
          </a:p>
        </p:txBody>
      </p:sp>
      <p:sp>
        <p:nvSpPr>
          <p:cNvPr id="26" name="テキスト ボックス 25">
            <a:extLst>
              <a:ext uri="{FF2B5EF4-FFF2-40B4-BE49-F238E27FC236}">
                <a16:creationId xmlns:a16="http://schemas.microsoft.com/office/drawing/2014/main" id="{9CC4FFEC-2492-CB47-019A-9106F8C3B55D}"/>
              </a:ext>
            </a:extLst>
          </p:cNvPr>
          <p:cNvSpPr txBox="1"/>
          <p:nvPr/>
        </p:nvSpPr>
        <p:spPr>
          <a:xfrm>
            <a:off x="3114673" y="5352004"/>
            <a:ext cx="8802505" cy="707886"/>
          </a:xfrm>
          <a:prstGeom prst="rect">
            <a:avLst/>
          </a:prstGeom>
          <a:noFill/>
        </p:spPr>
        <p:txBody>
          <a:bodyPr wrap="square" rtlCol="0">
            <a:spAutoFit/>
          </a:bodyPr>
          <a:lstStyle/>
          <a:p>
            <a:r>
              <a:rPr kumimoji="1" lang="en-US" altLang="ja-JP" sz="2000" b="1" dirty="0">
                <a:solidFill>
                  <a:schemeClr val="accent1"/>
                </a:solidFill>
                <a:latin typeface="Times" panose="02020603050405020304" pitchFamily="18" charset="0"/>
                <a:cs typeface="Times" panose="02020603050405020304" pitchFamily="18" charset="0"/>
              </a:rPr>
              <a:t>Calculate each average value and LRV of water quality, and draw each variable trend chart including LRV.</a:t>
            </a:r>
          </a:p>
        </p:txBody>
      </p:sp>
      <p:sp>
        <p:nvSpPr>
          <p:cNvPr id="5" name="矢印: 五方向 4">
            <a:extLst>
              <a:ext uri="{FF2B5EF4-FFF2-40B4-BE49-F238E27FC236}">
                <a16:creationId xmlns:a16="http://schemas.microsoft.com/office/drawing/2014/main" id="{0B7DFBD0-27BD-DA54-B843-DF82D920CC4F}"/>
              </a:ext>
            </a:extLst>
          </p:cNvPr>
          <p:cNvSpPr/>
          <p:nvPr/>
        </p:nvSpPr>
        <p:spPr>
          <a:xfrm rot="5400000">
            <a:off x="1317158" y="112126"/>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latin typeface="Times" panose="02020603050405020304" pitchFamily="18" charset="0"/>
                <a:cs typeface="Times" panose="02020603050405020304" pitchFamily="18" charset="0"/>
              </a:rPr>
              <a:t>Pre-processing</a:t>
            </a:r>
            <a:endParaRPr kumimoji="1" lang="ja-JP" altLang="en-US" b="1" dirty="0">
              <a:solidFill>
                <a:schemeClr val="bg1"/>
              </a:solidFill>
              <a:latin typeface="Times" panose="02020603050405020304" pitchFamily="18" charset="0"/>
              <a:cs typeface="Times" panose="02020603050405020304" pitchFamily="18" charset="0"/>
            </a:endParaRPr>
          </a:p>
        </p:txBody>
      </p:sp>
      <p:sp>
        <p:nvSpPr>
          <p:cNvPr id="7" name="矢印: 五方向 6">
            <a:extLst>
              <a:ext uri="{FF2B5EF4-FFF2-40B4-BE49-F238E27FC236}">
                <a16:creationId xmlns:a16="http://schemas.microsoft.com/office/drawing/2014/main" id="{524CFEF6-A655-7EA2-2679-532117450C70}"/>
              </a:ext>
            </a:extLst>
          </p:cNvPr>
          <p:cNvSpPr/>
          <p:nvPr/>
        </p:nvSpPr>
        <p:spPr>
          <a:xfrm rot="5400000">
            <a:off x="1049489" y="1396450"/>
            <a:ext cx="1251759"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latin typeface="Times" panose="02020603050405020304" pitchFamily="18" charset="0"/>
                <a:cs typeface="Times" panose="02020603050405020304" pitchFamily="18" charset="0"/>
              </a:rPr>
              <a:t>Generate Model and Params</a:t>
            </a:r>
            <a:endParaRPr kumimoji="1" lang="ja-JP" altLang="en-US" b="1" dirty="0">
              <a:solidFill>
                <a:schemeClr val="bg1"/>
              </a:solidFill>
              <a:latin typeface="Times" panose="02020603050405020304" pitchFamily="18" charset="0"/>
              <a:cs typeface="Times" panose="02020603050405020304" pitchFamily="18" charset="0"/>
            </a:endParaRPr>
          </a:p>
        </p:txBody>
      </p:sp>
      <p:sp>
        <p:nvSpPr>
          <p:cNvPr id="14" name="矢印: 五方向 13">
            <a:extLst>
              <a:ext uri="{FF2B5EF4-FFF2-40B4-BE49-F238E27FC236}">
                <a16:creationId xmlns:a16="http://schemas.microsoft.com/office/drawing/2014/main" id="{AA3222CE-F9EA-8429-72F8-8A5811CDBD52}"/>
              </a:ext>
            </a:extLst>
          </p:cNvPr>
          <p:cNvSpPr/>
          <p:nvPr/>
        </p:nvSpPr>
        <p:spPr>
          <a:xfrm rot="5400000">
            <a:off x="1317158" y="2566473"/>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latin typeface="Times" panose="02020603050405020304" pitchFamily="18" charset="0"/>
                <a:cs typeface="Times" panose="02020603050405020304" pitchFamily="18" charset="0"/>
              </a:rPr>
              <a:t>Model Validation</a:t>
            </a:r>
            <a:endParaRPr kumimoji="1" lang="ja-JP" altLang="en-US" b="1" dirty="0">
              <a:solidFill>
                <a:schemeClr val="bg1"/>
              </a:solidFill>
              <a:latin typeface="Times" panose="02020603050405020304" pitchFamily="18" charset="0"/>
              <a:cs typeface="Times" panose="02020603050405020304" pitchFamily="18" charset="0"/>
            </a:endParaRPr>
          </a:p>
        </p:txBody>
      </p:sp>
      <p:sp>
        <p:nvSpPr>
          <p:cNvPr id="15" name="矢印: 五方向 14">
            <a:extLst>
              <a:ext uri="{FF2B5EF4-FFF2-40B4-BE49-F238E27FC236}">
                <a16:creationId xmlns:a16="http://schemas.microsoft.com/office/drawing/2014/main" id="{A2E351B4-6A44-F9FC-E4D9-775C2DAADCDA}"/>
              </a:ext>
            </a:extLst>
          </p:cNvPr>
          <p:cNvSpPr/>
          <p:nvPr/>
        </p:nvSpPr>
        <p:spPr>
          <a:xfrm rot="5400000">
            <a:off x="1317158" y="3602177"/>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latin typeface="Times" panose="02020603050405020304" pitchFamily="18" charset="0"/>
                <a:cs typeface="Times" panose="02020603050405020304" pitchFamily="18" charset="0"/>
              </a:rPr>
              <a:t>Optimize</a:t>
            </a:r>
            <a:endParaRPr kumimoji="1" lang="ja-JP" altLang="en-US" b="1" dirty="0">
              <a:solidFill>
                <a:schemeClr val="bg1"/>
              </a:solidFill>
              <a:latin typeface="Times" panose="02020603050405020304" pitchFamily="18" charset="0"/>
              <a:cs typeface="Times" panose="02020603050405020304" pitchFamily="18" charset="0"/>
            </a:endParaRPr>
          </a:p>
        </p:txBody>
      </p:sp>
      <p:sp>
        <p:nvSpPr>
          <p:cNvPr id="17" name="矢印: 五方向 16">
            <a:extLst>
              <a:ext uri="{FF2B5EF4-FFF2-40B4-BE49-F238E27FC236}">
                <a16:creationId xmlns:a16="http://schemas.microsoft.com/office/drawing/2014/main" id="{BCDEA972-788C-8EAE-7620-509A53B4B93C}"/>
              </a:ext>
            </a:extLst>
          </p:cNvPr>
          <p:cNvSpPr/>
          <p:nvPr/>
        </p:nvSpPr>
        <p:spPr>
          <a:xfrm rot="5400000">
            <a:off x="1317158" y="4590256"/>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latin typeface="Times" panose="02020603050405020304" pitchFamily="18" charset="0"/>
                <a:cs typeface="Times" panose="02020603050405020304" pitchFamily="18" charset="0"/>
              </a:rPr>
              <a:t>Post-processing</a:t>
            </a:r>
            <a:endParaRPr kumimoji="1" lang="ja-JP" altLang="en-US" b="1" dirty="0">
              <a:solidFill>
                <a:schemeClr val="bg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45696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Flow Chart for RO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5524016"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Simulation &gt; Problem Formulation</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EB3438DD-C3C4-0412-B8EB-81D8BEEA48E1}"/>
              </a:ext>
            </a:extLst>
          </p:cNvPr>
          <p:cNvPicPr>
            <a:picLocks noChangeAspect="1"/>
          </p:cNvPicPr>
          <p:nvPr/>
        </p:nvPicPr>
        <p:blipFill>
          <a:blip r:embed="rId3"/>
          <a:stretch>
            <a:fillRect/>
          </a:stretch>
        </p:blipFill>
        <p:spPr>
          <a:xfrm>
            <a:off x="232746" y="2393469"/>
            <a:ext cx="4933194" cy="2781552"/>
          </a:xfrm>
          <a:prstGeom prst="rect">
            <a:avLst/>
          </a:prstGeom>
        </p:spPr>
      </p:pic>
      <p:pic>
        <p:nvPicPr>
          <p:cNvPr id="4" name="図 3">
            <a:extLst>
              <a:ext uri="{FF2B5EF4-FFF2-40B4-BE49-F238E27FC236}">
                <a16:creationId xmlns:a16="http://schemas.microsoft.com/office/drawing/2014/main" id="{CADC8C3E-6C51-B21E-8B53-C6C0E46E8B21}"/>
              </a:ext>
            </a:extLst>
          </p:cNvPr>
          <p:cNvPicPr>
            <a:picLocks noChangeAspect="1"/>
          </p:cNvPicPr>
          <p:nvPr/>
        </p:nvPicPr>
        <p:blipFill>
          <a:blip r:embed="rId4"/>
          <a:stretch>
            <a:fillRect/>
          </a:stretch>
        </p:blipFill>
        <p:spPr>
          <a:xfrm>
            <a:off x="5734694" y="2261222"/>
            <a:ext cx="6139525" cy="3046045"/>
          </a:xfrm>
          <a:prstGeom prst="rect">
            <a:avLst/>
          </a:prstGeom>
        </p:spPr>
      </p:pic>
      <p:sp>
        <p:nvSpPr>
          <p:cNvPr id="6" name="テキスト プレースホルダー 5">
            <a:extLst>
              <a:ext uri="{FF2B5EF4-FFF2-40B4-BE49-F238E27FC236}">
                <a16:creationId xmlns:a16="http://schemas.microsoft.com/office/drawing/2014/main" id="{04501794-2649-F60E-55DF-A941807D7E5B}"/>
              </a:ext>
            </a:extLst>
          </p:cNvPr>
          <p:cNvSpPr>
            <a:spLocks noGrp="1"/>
          </p:cNvSpPr>
          <p:nvPr>
            <p:ph type="body" sz="quarter" idx="11"/>
          </p:nvPr>
        </p:nvSpPr>
        <p:spPr>
          <a:xfrm>
            <a:off x="517055" y="940286"/>
            <a:ext cx="11341887" cy="600165"/>
          </a:xfrm>
        </p:spPr>
        <p:txBody>
          <a:bodyPr/>
          <a:lstStyle/>
          <a:p>
            <a:r>
              <a:rPr lang="en-US" altLang="ja-JP" dirty="0"/>
              <a:t>We define the flow chart, variables, mathematical models.</a:t>
            </a:r>
          </a:p>
          <a:p>
            <a:pPr lvl="1"/>
            <a:r>
              <a:rPr lang="en-US" altLang="ja-JP" dirty="0"/>
              <a:t>The model dose not yet include RO Membrane Scaling / Fouling model.</a:t>
            </a:r>
          </a:p>
        </p:txBody>
      </p:sp>
      <p:sp>
        <p:nvSpPr>
          <p:cNvPr id="7" name="テキスト ボックス 6">
            <a:extLst>
              <a:ext uri="{FF2B5EF4-FFF2-40B4-BE49-F238E27FC236}">
                <a16:creationId xmlns:a16="http://schemas.microsoft.com/office/drawing/2014/main" id="{A5E6AB84-7123-CD1C-9D85-4A5D5D08EB1D}"/>
              </a:ext>
            </a:extLst>
          </p:cNvPr>
          <p:cNvSpPr txBox="1"/>
          <p:nvPr/>
        </p:nvSpPr>
        <p:spPr>
          <a:xfrm>
            <a:off x="1435032" y="1912828"/>
            <a:ext cx="2528622" cy="338554"/>
          </a:xfrm>
          <a:prstGeom prst="rect">
            <a:avLst/>
          </a:prstGeom>
          <a:noFill/>
        </p:spPr>
        <p:txBody>
          <a:bodyPr wrap="square" rtlCol="0">
            <a:spAutoFit/>
          </a:bodyPr>
          <a:lstStyle/>
          <a:p>
            <a:pPr algn="ctr"/>
            <a:r>
              <a:rPr kumimoji="1" lang="en-US" altLang="ja-JP" sz="1600" b="1" dirty="0">
                <a:solidFill>
                  <a:schemeClr val="tx1"/>
                </a:solidFill>
              </a:rPr>
              <a:t>RO Whole Part</a:t>
            </a:r>
            <a:endParaRPr kumimoji="1" lang="ja-JP" altLang="en-US" sz="1600" b="1" dirty="0">
              <a:solidFill>
                <a:schemeClr val="tx1"/>
              </a:solidFill>
            </a:endParaRPr>
          </a:p>
        </p:txBody>
      </p:sp>
      <p:sp>
        <p:nvSpPr>
          <p:cNvPr id="8" name="テキスト ボックス 7">
            <a:extLst>
              <a:ext uri="{FF2B5EF4-FFF2-40B4-BE49-F238E27FC236}">
                <a16:creationId xmlns:a16="http://schemas.microsoft.com/office/drawing/2014/main" id="{3CA8A2A7-97A3-A234-BCA0-80C64305E96B}"/>
              </a:ext>
            </a:extLst>
          </p:cNvPr>
          <p:cNvSpPr txBox="1"/>
          <p:nvPr/>
        </p:nvSpPr>
        <p:spPr>
          <a:xfrm>
            <a:off x="7416230" y="1912828"/>
            <a:ext cx="2528622" cy="338554"/>
          </a:xfrm>
          <a:prstGeom prst="rect">
            <a:avLst/>
          </a:prstGeom>
          <a:noFill/>
        </p:spPr>
        <p:txBody>
          <a:bodyPr wrap="square" rtlCol="0">
            <a:spAutoFit/>
          </a:bodyPr>
          <a:lstStyle/>
          <a:p>
            <a:pPr algn="ctr"/>
            <a:r>
              <a:rPr kumimoji="1" lang="en-US" altLang="ja-JP" sz="1600" b="1" dirty="0">
                <a:solidFill>
                  <a:schemeClr val="tx1"/>
                </a:solidFill>
              </a:rPr>
              <a:t>RO Each Stage Part</a:t>
            </a:r>
            <a:endParaRPr kumimoji="1" lang="ja-JP" altLang="en-US" sz="1600" b="1" dirty="0">
              <a:solidFill>
                <a:schemeClr val="tx1"/>
              </a:solidFill>
            </a:endParaRPr>
          </a:p>
        </p:txBody>
      </p:sp>
      <p:sp>
        <p:nvSpPr>
          <p:cNvPr id="11" name="フローチャート: 磁気ディスク 10">
            <a:extLst>
              <a:ext uri="{FF2B5EF4-FFF2-40B4-BE49-F238E27FC236}">
                <a16:creationId xmlns:a16="http://schemas.microsoft.com/office/drawing/2014/main" id="{A06D9730-2D4B-0891-D0E2-35C48A121AE0}"/>
              </a:ext>
            </a:extLst>
          </p:cNvPr>
          <p:cNvSpPr/>
          <p:nvPr/>
        </p:nvSpPr>
        <p:spPr>
          <a:xfrm>
            <a:off x="1612734" y="5546863"/>
            <a:ext cx="463463" cy="531522"/>
          </a:xfrm>
          <a:prstGeom prst="flowChartMagneticDisk">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6E4BCBFD-A805-1722-BED4-C2BAC2E04982}"/>
              </a:ext>
            </a:extLst>
          </p:cNvPr>
          <p:cNvSpPr txBox="1"/>
          <p:nvPr/>
        </p:nvSpPr>
        <p:spPr>
          <a:xfrm>
            <a:off x="2076197" y="5645790"/>
            <a:ext cx="2148214" cy="338554"/>
          </a:xfrm>
          <a:prstGeom prst="rect">
            <a:avLst/>
          </a:prstGeom>
          <a:noFill/>
        </p:spPr>
        <p:txBody>
          <a:bodyPr wrap="square" rtlCol="0">
            <a:spAutoFit/>
          </a:bodyPr>
          <a:lstStyle/>
          <a:p>
            <a:pPr algn="ctr"/>
            <a:r>
              <a:rPr kumimoji="1" lang="en-US" altLang="ja-JP" sz="1600" dirty="0">
                <a:solidFill>
                  <a:schemeClr val="tx1"/>
                </a:solidFill>
              </a:rPr>
              <a:t>Exogenous Variable</a:t>
            </a:r>
            <a:endParaRPr kumimoji="1" lang="ja-JP" altLang="en-US" sz="1600" dirty="0">
              <a:solidFill>
                <a:schemeClr val="tx1"/>
              </a:solidFill>
            </a:endParaRPr>
          </a:p>
        </p:txBody>
      </p:sp>
      <p:sp>
        <p:nvSpPr>
          <p:cNvPr id="13" name="正方形/長方形 12">
            <a:extLst>
              <a:ext uri="{FF2B5EF4-FFF2-40B4-BE49-F238E27FC236}">
                <a16:creationId xmlns:a16="http://schemas.microsoft.com/office/drawing/2014/main" id="{82518D40-4AC4-1BBF-47EA-BBAFEC24220C}"/>
              </a:ext>
            </a:extLst>
          </p:cNvPr>
          <p:cNvSpPr/>
          <p:nvPr/>
        </p:nvSpPr>
        <p:spPr>
          <a:xfrm>
            <a:off x="4745379" y="5546863"/>
            <a:ext cx="523816" cy="53152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45253F49-8217-CF48-1713-BB533BA4E986}"/>
              </a:ext>
            </a:extLst>
          </p:cNvPr>
          <p:cNvSpPr txBox="1"/>
          <p:nvPr/>
        </p:nvSpPr>
        <p:spPr>
          <a:xfrm>
            <a:off x="5269195" y="5520236"/>
            <a:ext cx="2148214" cy="584775"/>
          </a:xfrm>
          <a:prstGeom prst="rect">
            <a:avLst/>
          </a:prstGeom>
          <a:noFill/>
        </p:spPr>
        <p:txBody>
          <a:bodyPr wrap="square" rtlCol="0">
            <a:spAutoFit/>
          </a:bodyPr>
          <a:lstStyle/>
          <a:p>
            <a:pPr algn="ctr"/>
            <a:r>
              <a:rPr kumimoji="1" lang="en-US" altLang="ja-JP" sz="1600" dirty="0">
                <a:solidFill>
                  <a:schemeClr val="tx1"/>
                </a:solidFill>
              </a:rPr>
              <a:t>Predictive Variable</a:t>
            </a:r>
          </a:p>
          <a:p>
            <a:pPr algn="ctr"/>
            <a:r>
              <a:rPr kumimoji="1" lang="en-US" altLang="ja-JP" sz="1600" dirty="0"/>
              <a:t>(water quality)</a:t>
            </a:r>
            <a:endParaRPr kumimoji="1" lang="ja-JP" altLang="en-US" sz="1600" dirty="0">
              <a:solidFill>
                <a:schemeClr val="tx1"/>
              </a:solidFill>
            </a:endParaRPr>
          </a:p>
        </p:txBody>
      </p:sp>
      <p:sp>
        <p:nvSpPr>
          <p:cNvPr id="15" name="六角形 14">
            <a:extLst>
              <a:ext uri="{FF2B5EF4-FFF2-40B4-BE49-F238E27FC236}">
                <a16:creationId xmlns:a16="http://schemas.microsoft.com/office/drawing/2014/main" id="{0E0223FB-A86E-AC5A-368C-458731BF6371}"/>
              </a:ext>
            </a:extLst>
          </p:cNvPr>
          <p:cNvSpPr/>
          <p:nvPr/>
        </p:nvSpPr>
        <p:spPr>
          <a:xfrm>
            <a:off x="7904785" y="5524091"/>
            <a:ext cx="638827" cy="584775"/>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5F525844-C749-58D4-C38F-9E76C4E47267}"/>
              </a:ext>
            </a:extLst>
          </p:cNvPr>
          <p:cNvSpPr txBox="1"/>
          <p:nvPr/>
        </p:nvSpPr>
        <p:spPr>
          <a:xfrm>
            <a:off x="8543612" y="5506136"/>
            <a:ext cx="2148214" cy="584775"/>
          </a:xfrm>
          <a:prstGeom prst="rect">
            <a:avLst/>
          </a:prstGeom>
          <a:noFill/>
        </p:spPr>
        <p:txBody>
          <a:bodyPr wrap="square" rtlCol="0">
            <a:spAutoFit/>
          </a:bodyPr>
          <a:lstStyle/>
          <a:p>
            <a:pPr algn="ctr"/>
            <a:r>
              <a:rPr kumimoji="1" lang="en-US" altLang="ja-JP" sz="1600" dirty="0">
                <a:solidFill>
                  <a:schemeClr val="tx1"/>
                </a:solidFill>
              </a:rPr>
              <a:t>Mathematical Model</a:t>
            </a:r>
          </a:p>
          <a:p>
            <a:pPr algn="ctr"/>
            <a:r>
              <a:rPr kumimoji="1" lang="en-US" altLang="ja-JP" sz="1600" dirty="0"/>
              <a:t>(prediction model)</a:t>
            </a:r>
            <a:endParaRPr kumimoji="1" lang="ja-JP" altLang="en-US" sz="1600" dirty="0">
              <a:solidFill>
                <a:schemeClr val="tx1"/>
              </a:solidFill>
            </a:endParaRPr>
          </a:p>
        </p:txBody>
      </p:sp>
      <p:sp>
        <p:nvSpPr>
          <p:cNvPr id="23" name="正方形/長方形 22">
            <a:extLst>
              <a:ext uri="{FF2B5EF4-FFF2-40B4-BE49-F238E27FC236}">
                <a16:creationId xmlns:a16="http://schemas.microsoft.com/office/drawing/2014/main" id="{40B3B6EE-6E23-3E6D-34C4-F8F13AB0ECA4}"/>
              </a:ext>
            </a:extLst>
          </p:cNvPr>
          <p:cNvSpPr/>
          <p:nvPr/>
        </p:nvSpPr>
        <p:spPr>
          <a:xfrm>
            <a:off x="2956956" y="4586170"/>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692FA396-AC6B-932E-B904-92FAF32C6232}"/>
              </a:ext>
            </a:extLst>
          </p:cNvPr>
          <p:cNvSpPr/>
          <p:nvPr/>
        </p:nvSpPr>
        <p:spPr>
          <a:xfrm>
            <a:off x="8246729" y="2593628"/>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DC53B341-43EC-7CF9-967F-1E753896E686}"/>
              </a:ext>
            </a:extLst>
          </p:cNvPr>
          <p:cNvSpPr/>
          <p:nvPr/>
        </p:nvSpPr>
        <p:spPr>
          <a:xfrm>
            <a:off x="10204179" y="3404287"/>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68D6168F-C07C-FF32-171F-E481A3D5215A}"/>
              </a:ext>
            </a:extLst>
          </p:cNvPr>
          <p:cNvSpPr/>
          <p:nvPr/>
        </p:nvSpPr>
        <p:spPr>
          <a:xfrm>
            <a:off x="10465437" y="4970278"/>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953464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en-US" altLang="ja-JP" dirty="0"/>
              <a:t>Optimization Problem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5423558"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Simulation &gt; Problem Formulation</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BE3F57B-2D4E-A29B-0121-402362BFD035}"/>
                  </a:ext>
                </a:extLst>
              </p:cNvPr>
              <p:cNvSpPr txBox="1"/>
              <p:nvPr/>
            </p:nvSpPr>
            <p:spPr>
              <a:xfrm>
                <a:off x="2973557" y="1747933"/>
                <a:ext cx="3121272" cy="78470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𝑓</m:t>
                      </m:r>
                      <m:d>
                        <m:dPr>
                          <m:ctrlPr>
                            <a:rPr lang="en-US" altLang="ja-JP" sz="1600" b="0" i="1" smtClean="0">
                              <a:latin typeface="Cambria Math" panose="02040503050406030204" pitchFamily="18" charset="0"/>
                            </a:rPr>
                          </m:ctrlPr>
                        </m:dPr>
                        <m:e>
                          <m:r>
                            <a:rPr lang="en-US" altLang="ja-JP" sz="1600" b="1" i="1" smtClean="0">
                              <a:latin typeface="Cambria Math" panose="02040503050406030204" pitchFamily="18" charset="0"/>
                            </a:rPr>
                            <m:t>𝒙</m:t>
                          </m:r>
                        </m:e>
                      </m:d>
                      <m:r>
                        <a:rPr lang="en-US" altLang="ja-JP" sz="1600" b="0" i="1" smtClean="0">
                          <a:latin typeface="Cambria Math" panose="02040503050406030204" pitchFamily="18" charset="0"/>
                        </a:rPr>
                        <m:t>=</m:t>
                      </m:r>
                      <m:nary>
                        <m:naryPr>
                          <m:chr m:val="∑"/>
                          <m:ctrlPr>
                            <a:rPr lang="en-US" altLang="ja-JP" sz="1600" i="1">
                              <a:latin typeface="Cambria Math" panose="02040503050406030204" pitchFamily="18" charset="0"/>
                            </a:rPr>
                          </m:ctrlPr>
                        </m:naryPr>
                        <m:sub>
                          <m:r>
                            <m:rPr>
                              <m:brk m:alnAt="23"/>
                            </m:rP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𝑇</m:t>
                          </m:r>
                        </m:sup>
                        <m:e>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𝑐</m:t>
                              </m:r>
                            </m:e>
                            <m:sub>
                              <m:r>
                                <a:rPr lang="en-US" altLang="ja-JP" sz="1600" b="0" i="1" smtClean="0">
                                  <a:latin typeface="Cambria Math" panose="02040503050406030204" pitchFamily="18" charset="0"/>
                                </a:rPr>
                                <m:t>𝐼𝐷</m:t>
                              </m:r>
                              <m:r>
                                <a:rPr lang="en-US" altLang="ja-JP" sz="1600" b="0" i="1" smtClean="0">
                                  <a:latin typeface="Cambria Math" panose="02040503050406030204" pitchFamily="18" charset="0"/>
                                </a:rPr>
                                <m:t>000</m:t>
                              </m:r>
                            </m:sub>
                          </m:sSub>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r>
                            <a:rPr lang="en-US" altLang="ja-JP" sz="1600" b="0" i="1" smtClean="0">
                              <a:latin typeface="Cambria Math" panose="02040503050406030204" pitchFamily="18" charset="0"/>
                            </a:rPr>
                            <m:t>×</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i="1">
                                  <a:latin typeface="Cambria Math" panose="02040503050406030204" pitchFamily="18" charset="0"/>
                                </a:rPr>
                                <m:t>𝐼𝐷</m:t>
                              </m:r>
                              <m:r>
                                <a:rPr lang="en-US" altLang="ja-JP" sz="1600" i="1">
                                  <a:latin typeface="Cambria Math" panose="02040503050406030204" pitchFamily="18" charset="0"/>
                                </a:rPr>
                                <m:t>000</m:t>
                              </m:r>
                            </m:sub>
                          </m:sSub>
                          <m:d>
                            <m:dPr>
                              <m:begChr m:val="["/>
                              <m:endChr m:val="]"/>
                              <m:ctrlPr>
                                <a:rPr lang="en-US" altLang="ja-JP" sz="1600" b="0" i="1" smtClean="0">
                                  <a:latin typeface="Cambria Math" panose="02040503050406030204" pitchFamily="18" charset="0"/>
                                </a:rPr>
                              </m:ctrlPr>
                            </m:dPr>
                            <m:e>
                              <m:r>
                                <a:rPr lang="en-US" altLang="ja-JP" sz="1600" b="0" i="1" smtClean="0">
                                  <a:latin typeface="Cambria Math" panose="02040503050406030204" pitchFamily="18" charset="0"/>
                                </a:rPr>
                                <m:t>𝑡</m:t>
                              </m:r>
                            </m:e>
                          </m:d>
                          <m:r>
                            <a:rPr lang="en-US" altLang="ja-JP" sz="1600" b="0" i="1" smtClean="0">
                              <a:latin typeface="Cambria Math" panose="02040503050406030204" pitchFamily="18" charset="0"/>
                            </a:rPr>
                            <m:t>)</m:t>
                          </m:r>
                        </m:e>
                      </m:nary>
                    </m:oMath>
                  </m:oMathPara>
                </a14:m>
                <a:endParaRPr kumimoji="1" lang="ja-JP" altLang="en-US" sz="1600" dirty="0"/>
              </a:p>
            </p:txBody>
          </p:sp>
        </mc:Choice>
        <mc:Fallback xmlns="">
          <p:sp>
            <p:nvSpPr>
              <p:cNvPr id="8" name="テキスト ボックス 7">
                <a:extLst>
                  <a:ext uri="{FF2B5EF4-FFF2-40B4-BE49-F238E27FC236}">
                    <a16:creationId xmlns:a16="http://schemas.microsoft.com/office/drawing/2014/main" id="{3BE3F57B-2D4E-A29B-0121-402362BFD035}"/>
                  </a:ext>
                </a:extLst>
              </p:cNvPr>
              <p:cNvSpPr txBox="1">
                <a:spLocks noRot="1" noChangeAspect="1" noMove="1" noResize="1" noEditPoints="1" noAdjustHandles="1" noChangeArrowheads="1" noChangeShapeType="1" noTextEdit="1"/>
              </p:cNvSpPr>
              <p:nvPr/>
            </p:nvSpPr>
            <p:spPr>
              <a:xfrm>
                <a:off x="2973557" y="1747933"/>
                <a:ext cx="3121272" cy="784702"/>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968D8E07-FBA4-272D-F578-7BEB1A2BF443}"/>
              </a:ext>
            </a:extLst>
          </p:cNvPr>
          <p:cNvSpPr txBox="1"/>
          <p:nvPr/>
        </p:nvSpPr>
        <p:spPr>
          <a:xfrm>
            <a:off x="253365" y="1897573"/>
            <a:ext cx="2241605" cy="307777"/>
          </a:xfrm>
          <a:prstGeom prst="rect">
            <a:avLst/>
          </a:prstGeom>
          <a:noFill/>
        </p:spPr>
        <p:txBody>
          <a:bodyPr wrap="square" rtlCol="0">
            <a:spAutoFit/>
          </a:bodyPr>
          <a:lstStyle/>
          <a:p>
            <a:pPr marL="285750" indent="-285750">
              <a:buFont typeface="Wingdings" panose="05000000000000000000" pitchFamily="2" charset="2"/>
              <a:buChar char="u"/>
            </a:pPr>
            <a:r>
              <a:rPr lang="en-US" altLang="ja-JP" sz="1400" b="1" dirty="0"/>
              <a:t>Objective Function</a:t>
            </a:r>
            <a:endParaRPr kumimoji="1" lang="ja-JP" altLang="en-US" sz="1400" b="1" dirty="0"/>
          </a:p>
        </p:txBody>
      </p:sp>
      <p:sp>
        <p:nvSpPr>
          <p:cNvPr id="37" name="テキスト ボックス 36">
            <a:extLst>
              <a:ext uri="{FF2B5EF4-FFF2-40B4-BE49-F238E27FC236}">
                <a16:creationId xmlns:a16="http://schemas.microsoft.com/office/drawing/2014/main" id="{DD945F29-15B7-1EA2-9B79-45FD568CFA4A}"/>
              </a:ext>
            </a:extLst>
          </p:cNvPr>
          <p:cNvSpPr txBox="1"/>
          <p:nvPr/>
        </p:nvSpPr>
        <p:spPr>
          <a:xfrm>
            <a:off x="253365" y="2783885"/>
            <a:ext cx="3365871" cy="307777"/>
          </a:xfrm>
          <a:prstGeom prst="rect">
            <a:avLst/>
          </a:prstGeom>
          <a:noFill/>
        </p:spPr>
        <p:txBody>
          <a:bodyPr wrap="square" rtlCol="0">
            <a:spAutoFit/>
          </a:bodyPr>
          <a:lstStyle/>
          <a:p>
            <a:pPr marL="285750" indent="-285750">
              <a:buFont typeface="Wingdings" panose="05000000000000000000" pitchFamily="2" charset="2"/>
              <a:buChar char="u"/>
            </a:pPr>
            <a:r>
              <a:rPr lang="en-US" altLang="ja-JP" sz="1400" b="1" dirty="0"/>
              <a:t>Main Constraint Conditions</a:t>
            </a:r>
            <a:endParaRPr kumimoji="1" lang="ja-JP" altLang="en-US" sz="1400" b="1" dirty="0"/>
          </a:p>
        </p:txBody>
      </p:sp>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B86F635C-E253-4278-3A46-8E9CDFD6E975}"/>
                  </a:ext>
                </a:extLst>
              </p:cNvPr>
              <p:cNvSpPr txBox="1"/>
              <p:nvPr/>
            </p:nvSpPr>
            <p:spPr>
              <a:xfrm>
                <a:off x="9413463" y="3816297"/>
                <a:ext cx="1257224" cy="33855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altLang="ja-JP" sz="1600" i="1" smtClean="0">
                          <a:latin typeface="Cambria Math" panose="02040503050406030204" pitchFamily="18" charset="0"/>
                        </a:rPr>
                        <m:t>𝑡</m:t>
                      </m:r>
                      <m:r>
                        <a:rPr lang="en-US" altLang="ja-JP" sz="1600" b="0" i="1" smtClean="0">
                          <a:latin typeface="Cambria Math" panose="02040503050406030204" pitchFamily="18" charset="0"/>
                        </a:rPr>
                        <m:t>=1,…,</m:t>
                      </m:r>
                      <m:r>
                        <a:rPr lang="en-US" altLang="ja-JP" sz="1600" b="0" i="1" smtClean="0">
                          <a:latin typeface="Cambria Math" panose="02040503050406030204" pitchFamily="18" charset="0"/>
                        </a:rPr>
                        <m:t>𝑇</m:t>
                      </m:r>
                    </m:oMath>
                  </m:oMathPara>
                </a14:m>
                <a:endParaRPr kumimoji="1" lang="ja-JP" altLang="en-US" sz="1600" dirty="0">
                  <a:solidFill>
                    <a:schemeClr val="tx1"/>
                  </a:solidFill>
                </a:endParaRPr>
              </a:p>
            </p:txBody>
          </p:sp>
        </mc:Choice>
        <mc:Fallback xmlns="">
          <p:sp>
            <p:nvSpPr>
              <p:cNvPr id="49" name="テキスト ボックス 48">
                <a:extLst>
                  <a:ext uri="{FF2B5EF4-FFF2-40B4-BE49-F238E27FC236}">
                    <a16:creationId xmlns:a16="http://schemas.microsoft.com/office/drawing/2014/main" id="{B86F635C-E253-4278-3A46-8E9CDFD6E975}"/>
                  </a:ext>
                </a:extLst>
              </p:cNvPr>
              <p:cNvSpPr txBox="1">
                <a:spLocks noRot="1" noChangeAspect="1" noMove="1" noResize="1" noEditPoints="1" noAdjustHandles="1" noChangeArrowheads="1" noChangeShapeType="1" noTextEdit="1"/>
              </p:cNvSpPr>
              <p:nvPr/>
            </p:nvSpPr>
            <p:spPr>
              <a:xfrm>
                <a:off x="9413463" y="3816297"/>
                <a:ext cx="1257224" cy="338554"/>
              </a:xfrm>
              <a:prstGeom prst="rect">
                <a:avLst/>
              </a:prstGeom>
              <a:blipFill>
                <a:blip r:embed="rId4"/>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52D75D06-01B8-AED1-9FA8-4C92335E81C9}"/>
              </a:ext>
            </a:extLst>
          </p:cNvPr>
          <p:cNvSpPr txBox="1"/>
          <p:nvPr/>
        </p:nvSpPr>
        <p:spPr>
          <a:xfrm>
            <a:off x="300081" y="3054358"/>
            <a:ext cx="5346953" cy="338554"/>
          </a:xfrm>
          <a:prstGeom prst="rect">
            <a:avLst/>
          </a:prstGeom>
          <a:noFill/>
        </p:spPr>
        <p:txBody>
          <a:bodyPr wrap="square" rtlCol="0">
            <a:spAutoFit/>
          </a:bodyPr>
          <a:lstStyle/>
          <a:p>
            <a:pPr algn="ctr"/>
            <a:r>
              <a:rPr kumimoji="1" lang="en-US" altLang="ja-JP" sz="1600" dirty="0">
                <a:solidFill>
                  <a:schemeClr val="tx1"/>
                </a:solidFill>
              </a:rPr>
              <a:t>Water Quality Standards and Upper / Lower limit</a:t>
            </a:r>
            <a:endParaRPr kumimoji="1" lang="ja-JP" altLang="en-US" sz="1600" dirty="0">
              <a:solidFill>
                <a:schemeClr val="tx1"/>
              </a:solidFill>
            </a:endParaRPr>
          </a:p>
        </p:txBody>
      </p:sp>
      <p:sp>
        <p:nvSpPr>
          <p:cNvPr id="16" name="テキスト ボックス 15">
            <a:extLst>
              <a:ext uri="{FF2B5EF4-FFF2-40B4-BE49-F238E27FC236}">
                <a16:creationId xmlns:a16="http://schemas.microsoft.com/office/drawing/2014/main" id="{48D0ABB8-6920-3130-5177-1B60C49146AC}"/>
              </a:ext>
            </a:extLst>
          </p:cNvPr>
          <p:cNvSpPr txBox="1"/>
          <p:nvPr/>
        </p:nvSpPr>
        <p:spPr>
          <a:xfrm>
            <a:off x="6187998" y="3160587"/>
            <a:ext cx="3497827" cy="338554"/>
          </a:xfrm>
          <a:prstGeom prst="rect">
            <a:avLst/>
          </a:prstGeom>
          <a:noFill/>
        </p:spPr>
        <p:txBody>
          <a:bodyPr wrap="square" rtlCol="0">
            <a:spAutoFit/>
          </a:bodyPr>
          <a:lstStyle/>
          <a:p>
            <a:r>
              <a:rPr lang="en-US" altLang="ja-JP" sz="1600" dirty="0"/>
              <a:t>Logarithmic Reduction Value (LRV):</a:t>
            </a:r>
            <a:endParaRPr kumimoji="1" lang="ja-JP" altLang="en-US" sz="1600" dirty="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8465CDA-486A-5205-87F4-11548AEF786A}"/>
                  </a:ext>
                </a:extLst>
              </p:cNvPr>
              <p:cNvSpPr txBox="1"/>
              <p:nvPr/>
            </p:nvSpPr>
            <p:spPr>
              <a:xfrm>
                <a:off x="6868375" y="3680400"/>
                <a:ext cx="2545088" cy="65299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sz="1600" i="1" smtClean="0">
                          <a:solidFill>
                            <a:schemeClr val="tx1"/>
                          </a:solidFill>
                          <a:latin typeface="Cambria Math" panose="02040503050406030204" pitchFamily="18" charset="0"/>
                        </a:rPr>
                        <m:t>𝐿</m:t>
                      </m:r>
                      <m:r>
                        <a:rPr lang="en-US" altLang="ja-JP" sz="1600" i="1">
                          <a:solidFill>
                            <a:schemeClr val="tx1"/>
                          </a:solidFill>
                          <a:latin typeface="Cambria Math" panose="02040503050406030204" pitchFamily="18" charset="0"/>
                        </a:rPr>
                        <m:t>≤</m:t>
                      </m:r>
                      <m:func>
                        <m:funcPr>
                          <m:ctrlPr>
                            <a:rPr lang="en-US" altLang="ja-JP" sz="1600" i="1">
                              <a:latin typeface="Cambria Math" panose="02040503050406030204" pitchFamily="18" charset="0"/>
                            </a:rPr>
                          </m:ctrlPr>
                        </m:funcPr>
                        <m:fName>
                          <m:sSub>
                            <m:sSubPr>
                              <m:ctrlPr>
                                <a:rPr lang="en-US" altLang="ja-JP" sz="1600" i="1">
                                  <a:latin typeface="Cambria Math" panose="02040503050406030204" pitchFamily="18" charset="0"/>
                                </a:rPr>
                              </m:ctrlPr>
                            </m:sSubPr>
                            <m:e>
                              <m:r>
                                <m:rPr>
                                  <m:sty m:val="p"/>
                                </m:rPr>
                                <a:rPr lang="en-US" altLang="ja-JP" sz="1600">
                                  <a:latin typeface="Cambria Math" panose="02040503050406030204" pitchFamily="18" charset="0"/>
                                </a:rPr>
                                <m:t>log</m:t>
                              </m:r>
                            </m:e>
                            <m:sub>
                              <m:r>
                                <a:rPr lang="en-US" altLang="ja-JP" sz="1600" i="1">
                                  <a:latin typeface="Cambria Math" panose="02040503050406030204" pitchFamily="18" charset="0"/>
                                </a:rPr>
                                <m:t>10</m:t>
                              </m:r>
                            </m:sub>
                          </m:sSub>
                        </m:fName>
                        <m:e>
                          <m:d>
                            <m:dPr>
                              <m:ctrlPr>
                                <a:rPr lang="en-US" altLang="ja-JP" sz="1600" i="1">
                                  <a:latin typeface="Cambria Math" panose="02040503050406030204" pitchFamily="18" charset="0"/>
                                </a:rPr>
                              </m:ctrlPr>
                            </m:dPr>
                            <m:e>
                              <m:f>
                                <m:fPr>
                                  <m:ctrlPr>
                                    <a:rPr lang="en-US" altLang="ja-JP" sz="1600" i="1">
                                      <a:latin typeface="Cambria Math" panose="02040503050406030204" pitchFamily="18" charset="0"/>
                                    </a:rPr>
                                  </m:ctrlPr>
                                </m:fPr>
                                <m:num>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𝑋</m:t>
                                      </m:r>
                                    </m:e>
                                    <m:sub>
                                      <m:r>
                                        <m:rPr>
                                          <m:sty m:val="p"/>
                                        </m:rPr>
                                        <a:rPr lang="en-US" altLang="ja-JP" sz="1600">
                                          <a:latin typeface="Cambria Math" panose="02040503050406030204" pitchFamily="18" charset="0"/>
                                        </a:rPr>
                                        <m:t>feed</m:t>
                                      </m:r>
                                    </m:sub>
                                  </m:sSub>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𝑡</m:t>
                                  </m:r>
                                  <m:r>
                                    <a:rPr lang="en-US" altLang="ja-JP" sz="1600" b="0" i="1" smtClean="0">
                                      <a:latin typeface="Cambria Math" panose="02040503050406030204" pitchFamily="18" charset="0"/>
                                    </a:rPr>
                                    <m:t>]</m:t>
                                  </m:r>
                                </m:num>
                                <m:den>
                                  <m:sSub>
                                    <m:sSubPr>
                                      <m:ctrlPr>
                                        <a:rPr lang="en-US" altLang="ja-JP" sz="1600" i="1">
                                          <a:solidFill>
                                            <a:schemeClr val="accent4"/>
                                          </a:solidFill>
                                          <a:latin typeface="Cambria Math" panose="02040503050406030204" pitchFamily="18" charset="0"/>
                                        </a:rPr>
                                      </m:ctrlPr>
                                    </m:sSubPr>
                                    <m:e>
                                      <m:r>
                                        <a:rPr lang="en-US" altLang="ja-JP" sz="1600" i="1">
                                          <a:solidFill>
                                            <a:schemeClr val="accent4"/>
                                          </a:solidFill>
                                          <a:latin typeface="Cambria Math" panose="02040503050406030204" pitchFamily="18" charset="0"/>
                                        </a:rPr>
                                        <m:t>𝑋</m:t>
                                      </m:r>
                                    </m:e>
                                    <m:sub>
                                      <m:r>
                                        <m:rPr>
                                          <m:sty m:val="p"/>
                                        </m:rPr>
                                        <a:rPr lang="en-US" altLang="ja-JP" sz="1600">
                                          <a:solidFill>
                                            <a:schemeClr val="accent4"/>
                                          </a:solidFill>
                                          <a:latin typeface="Cambria Math" panose="02040503050406030204" pitchFamily="18" charset="0"/>
                                        </a:rPr>
                                        <m:t>perm</m:t>
                                      </m:r>
                                    </m:sub>
                                  </m:sSub>
                                  <m:r>
                                    <a:rPr lang="en-US" altLang="ja-JP" sz="1600" i="1" smtClean="0">
                                      <a:solidFill>
                                        <a:schemeClr val="accent4"/>
                                      </a:solidFill>
                                      <a:latin typeface="Cambria Math" panose="02040503050406030204" pitchFamily="18" charset="0"/>
                                    </a:rPr>
                                    <m:t>[</m:t>
                                  </m:r>
                                  <m:r>
                                    <a:rPr lang="en-US" altLang="ja-JP" sz="1600" i="1" smtClean="0">
                                      <a:solidFill>
                                        <a:schemeClr val="accent4"/>
                                      </a:solidFill>
                                      <a:latin typeface="Cambria Math" panose="02040503050406030204" pitchFamily="18" charset="0"/>
                                    </a:rPr>
                                    <m:t>𝑡</m:t>
                                  </m:r>
                                  <m:r>
                                    <a:rPr lang="en-US" altLang="ja-JP" sz="1600" i="1" smtClean="0">
                                      <a:solidFill>
                                        <a:schemeClr val="accent4"/>
                                      </a:solidFill>
                                      <a:latin typeface="Cambria Math" panose="02040503050406030204" pitchFamily="18" charset="0"/>
                                    </a:rPr>
                                    <m:t>]</m:t>
                                  </m:r>
                                </m:den>
                              </m:f>
                            </m:e>
                          </m:d>
                          <m:r>
                            <a:rPr lang="en-US" altLang="ja-JP" sz="1600" i="1">
                              <a:latin typeface="Cambria Math" panose="02040503050406030204" pitchFamily="18" charset="0"/>
                            </a:rPr>
                            <m:t> </m:t>
                          </m:r>
                        </m:e>
                      </m:func>
                      <m:r>
                        <a:rPr lang="en-US" altLang="ja-JP" sz="1600" i="1">
                          <a:solidFill>
                            <a:schemeClr val="tx1"/>
                          </a:solidFill>
                          <a:latin typeface="Cambria Math" panose="02040503050406030204" pitchFamily="18" charset="0"/>
                        </a:rPr>
                        <m:t>≤</m:t>
                      </m:r>
                      <m:r>
                        <a:rPr lang="en-US" altLang="ja-JP" sz="1600" b="0" i="1" smtClean="0">
                          <a:solidFill>
                            <a:schemeClr val="tx1"/>
                          </a:solidFill>
                          <a:latin typeface="Cambria Math" panose="02040503050406030204" pitchFamily="18" charset="0"/>
                        </a:rPr>
                        <m:t>𝑈</m:t>
                      </m:r>
                    </m:oMath>
                  </m:oMathPara>
                </a14:m>
                <a:endParaRPr kumimoji="1" lang="ja-JP" altLang="en-US" sz="1600" dirty="0">
                  <a:solidFill>
                    <a:schemeClr val="tx1"/>
                  </a:solidFill>
                </a:endParaRPr>
              </a:p>
            </p:txBody>
          </p:sp>
        </mc:Choice>
        <mc:Fallback xmlns="">
          <p:sp>
            <p:nvSpPr>
              <p:cNvPr id="17" name="テキスト ボックス 16">
                <a:extLst>
                  <a:ext uri="{FF2B5EF4-FFF2-40B4-BE49-F238E27FC236}">
                    <a16:creationId xmlns:a16="http://schemas.microsoft.com/office/drawing/2014/main" id="{18465CDA-486A-5205-87F4-11548AEF786A}"/>
                  </a:ext>
                </a:extLst>
              </p:cNvPr>
              <p:cNvSpPr txBox="1">
                <a:spLocks noRot="1" noChangeAspect="1" noMove="1" noResize="1" noEditPoints="1" noAdjustHandles="1" noChangeArrowheads="1" noChangeShapeType="1" noTextEdit="1"/>
              </p:cNvSpPr>
              <p:nvPr/>
            </p:nvSpPr>
            <p:spPr>
              <a:xfrm>
                <a:off x="6868375" y="3680400"/>
                <a:ext cx="2545088" cy="65299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 16">
                <a:extLst>
                  <a:ext uri="{FF2B5EF4-FFF2-40B4-BE49-F238E27FC236}">
                    <a16:creationId xmlns:a16="http://schemas.microsoft.com/office/drawing/2014/main" id="{9C47D359-6ABA-5AC1-5BD8-2B49789B05D2}"/>
                  </a:ext>
                </a:extLst>
              </p:cNvPr>
              <p:cNvGraphicFramePr>
                <a:graphicFrameLocks noGrp="1"/>
              </p:cNvGraphicFramePr>
              <p:nvPr>
                <p:extLst>
                  <p:ext uri="{D42A27DB-BD31-4B8C-83A1-F6EECF244321}">
                    <p14:modId xmlns:p14="http://schemas.microsoft.com/office/powerpoint/2010/main" val="1772874655"/>
                  </p:ext>
                </p:extLst>
              </p:nvPr>
            </p:nvGraphicFramePr>
            <p:xfrm>
              <a:off x="300081" y="3417609"/>
              <a:ext cx="5402289" cy="2438400"/>
            </p:xfrm>
            <a:graphic>
              <a:graphicData uri="http://schemas.openxmlformats.org/drawingml/2006/table">
                <a:tbl>
                  <a:tblPr firstRow="1" bandRow="1">
                    <a:tableStyleId>{5C22544A-7EE6-4342-B048-85BDC9FD1C3A}</a:tableStyleId>
                  </a:tblPr>
                  <a:tblGrid>
                    <a:gridCol w="2519704">
                      <a:extLst>
                        <a:ext uri="{9D8B030D-6E8A-4147-A177-3AD203B41FA5}">
                          <a16:colId xmlns:a16="http://schemas.microsoft.com/office/drawing/2014/main" val="3907095020"/>
                        </a:ext>
                      </a:extLst>
                    </a:gridCol>
                    <a:gridCol w="996826">
                      <a:extLst>
                        <a:ext uri="{9D8B030D-6E8A-4147-A177-3AD203B41FA5}">
                          <a16:colId xmlns:a16="http://schemas.microsoft.com/office/drawing/2014/main" val="2294459047"/>
                        </a:ext>
                      </a:extLst>
                    </a:gridCol>
                    <a:gridCol w="898358">
                      <a:extLst>
                        <a:ext uri="{9D8B030D-6E8A-4147-A177-3AD203B41FA5}">
                          <a16:colId xmlns:a16="http://schemas.microsoft.com/office/drawing/2014/main" val="1839276127"/>
                        </a:ext>
                      </a:extLst>
                    </a:gridCol>
                    <a:gridCol w="987401">
                      <a:extLst>
                        <a:ext uri="{9D8B030D-6E8A-4147-A177-3AD203B41FA5}">
                          <a16:colId xmlns:a16="http://schemas.microsoft.com/office/drawing/2014/main" val="4124636105"/>
                        </a:ext>
                      </a:extLst>
                    </a:gridCol>
                  </a:tblGrid>
                  <a:tr h="235877">
                    <a:tc>
                      <a:txBody>
                        <a:bodyPr/>
                        <a:lstStyle/>
                        <a:p>
                          <a:pPr algn="ctr"/>
                          <a:r>
                            <a:rPr kumimoji="1" lang="en-US" altLang="ja-JP" sz="1400" dirty="0"/>
                            <a:t>Description</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Units</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Lower</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Upper</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235877">
                    <a:tc>
                      <a:txBody>
                        <a:bodyPr/>
                        <a:lstStyle/>
                        <a:p>
                          <a:pPr algn="ctr"/>
                          <a:r>
                            <a:rPr kumimoji="1" lang="en-US" altLang="ja-JP" sz="1400" dirty="0"/>
                            <a:t>Stage 1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μS</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cm</m:t>
                                </m:r>
                              </m:oMath>
                            </m:oMathPara>
                          </a14:m>
                          <a:endParaRPr kumimoji="1" lang="ja-JP" altLang="en-US" sz="140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r h="2358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2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μS</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cm</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71348"/>
                      </a:ext>
                    </a:extLst>
                  </a:tr>
                  <a:tr h="2358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3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μS</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cm</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60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4712795"/>
                      </a:ext>
                    </a:extLst>
                  </a:tr>
                  <a:tr h="2358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Combined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μS</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cm</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7637973"/>
                      </a:ext>
                    </a:extLst>
                  </a:tr>
                  <a:tr h="2358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Combined Permeate TOC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400" b="0" i="0" smtClean="0">
                                    <a:solidFill>
                                      <a:schemeClr val="tx1"/>
                                    </a:solidFill>
                                    <a:latin typeface="Cambria Math" panose="02040503050406030204" pitchFamily="18" charset="0"/>
                                  </a:rPr>
                                  <m:t>mg</m:t>
                                </m:r>
                                <m:r>
                                  <a:rPr lang="en-US" altLang="ja-JP" sz="1400" b="0" i="0" smtClean="0">
                                    <a:solidFill>
                                      <a:schemeClr val="tx1"/>
                                    </a:solidFill>
                                    <a:latin typeface="Cambria Math" panose="02040503050406030204" pitchFamily="18" charset="0"/>
                                  </a:rPr>
                                  <m:t>/</m:t>
                                </m:r>
                                <m:r>
                                  <m:rPr>
                                    <m:sty m:val="p"/>
                                  </m:rPr>
                                  <a:rPr lang="en-US" altLang="ja-JP" sz="1400" b="0" i="0" smtClean="0">
                                    <a:solidFill>
                                      <a:schemeClr val="tx1"/>
                                    </a:solidFill>
                                    <a:latin typeface="Cambria Math" panose="02040503050406030204" pitchFamily="18" charset="0"/>
                                  </a:rPr>
                                  <m:t>L</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0554726"/>
                      </a:ext>
                    </a:extLst>
                  </a:tr>
                  <a:tr h="2358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Combined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848709918"/>
                      </a:ext>
                    </a:extLst>
                  </a:tr>
                  <a:tr h="2358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Combined TOC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48361141"/>
                      </a:ext>
                    </a:extLst>
                  </a:tr>
                </a:tbl>
              </a:graphicData>
            </a:graphic>
          </p:graphicFrame>
        </mc:Choice>
        <mc:Fallback xmlns="">
          <p:graphicFrame>
            <p:nvGraphicFramePr>
              <p:cNvPr id="4" name="表 16">
                <a:extLst>
                  <a:ext uri="{FF2B5EF4-FFF2-40B4-BE49-F238E27FC236}">
                    <a16:creationId xmlns:a16="http://schemas.microsoft.com/office/drawing/2014/main" id="{9C47D359-6ABA-5AC1-5BD8-2B49789B05D2}"/>
                  </a:ext>
                </a:extLst>
              </p:cNvPr>
              <p:cNvGraphicFramePr>
                <a:graphicFrameLocks noGrp="1"/>
              </p:cNvGraphicFramePr>
              <p:nvPr>
                <p:extLst>
                  <p:ext uri="{D42A27DB-BD31-4B8C-83A1-F6EECF244321}">
                    <p14:modId xmlns:p14="http://schemas.microsoft.com/office/powerpoint/2010/main" val="1772874655"/>
                  </p:ext>
                </p:extLst>
              </p:nvPr>
            </p:nvGraphicFramePr>
            <p:xfrm>
              <a:off x="300081" y="3417609"/>
              <a:ext cx="5402289" cy="2438400"/>
            </p:xfrm>
            <a:graphic>
              <a:graphicData uri="http://schemas.openxmlformats.org/drawingml/2006/table">
                <a:tbl>
                  <a:tblPr firstRow="1" bandRow="1">
                    <a:tableStyleId>{5C22544A-7EE6-4342-B048-85BDC9FD1C3A}</a:tableStyleId>
                  </a:tblPr>
                  <a:tblGrid>
                    <a:gridCol w="2519704">
                      <a:extLst>
                        <a:ext uri="{9D8B030D-6E8A-4147-A177-3AD203B41FA5}">
                          <a16:colId xmlns:a16="http://schemas.microsoft.com/office/drawing/2014/main" val="3907095020"/>
                        </a:ext>
                      </a:extLst>
                    </a:gridCol>
                    <a:gridCol w="996826">
                      <a:extLst>
                        <a:ext uri="{9D8B030D-6E8A-4147-A177-3AD203B41FA5}">
                          <a16:colId xmlns:a16="http://schemas.microsoft.com/office/drawing/2014/main" val="2294459047"/>
                        </a:ext>
                      </a:extLst>
                    </a:gridCol>
                    <a:gridCol w="898358">
                      <a:extLst>
                        <a:ext uri="{9D8B030D-6E8A-4147-A177-3AD203B41FA5}">
                          <a16:colId xmlns:a16="http://schemas.microsoft.com/office/drawing/2014/main" val="1839276127"/>
                        </a:ext>
                      </a:extLst>
                    </a:gridCol>
                    <a:gridCol w="987401">
                      <a:extLst>
                        <a:ext uri="{9D8B030D-6E8A-4147-A177-3AD203B41FA5}">
                          <a16:colId xmlns:a16="http://schemas.microsoft.com/office/drawing/2014/main" val="4124636105"/>
                        </a:ext>
                      </a:extLst>
                    </a:gridCol>
                  </a:tblGrid>
                  <a:tr h="304800">
                    <a:tc>
                      <a:txBody>
                        <a:bodyPr/>
                        <a:lstStyle/>
                        <a:p>
                          <a:pPr algn="ctr"/>
                          <a:r>
                            <a:rPr kumimoji="1" lang="en-US" altLang="ja-JP" sz="1400" dirty="0"/>
                            <a:t>Description</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Units</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Lower</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Upper</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0231978"/>
                      </a:ext>
                    </a:extLst>
                  </a:tr>
                  <a:tr h="304800">
                    <a:tc>
                      <a:txBody>
                        <a:bodyPr/>
                        <a:lstStyle/>
                        <a:p>
                          <a:pPr algn="ctr"/>
                          <a:r>
                            <a:rPr kumimoji="1" lang="en-US" altLang="ja-JP" sz="1400" dirty="0"/>
                            <a:t>Stage 1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54601" t="-102000" r="-191411" b="-622000"/>
                          </a:stretch>
                        </a:blipFill>
                      </a:tcPr>
                    </a:tc>
                    <a:tc>
                      <a:txBody>
                        <a:bodyPr/>
                        <a:lstStyle/>
                        <a:p>
                          <a:pPr algn="ct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027778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2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54601" t="-202000" r="-191411" b="-522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37134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Stage 3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54601" t="-296078" r="-191411" b="-41176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60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34712795"/>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Combined Permeate EC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54601" t="-404000" r="-191411" b="-32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3763797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Combined Permeate TOC</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254601" t="-504000" r="-191411" b="-22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055472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Combined EC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84870991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Combined TOC LRV</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1.5</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2.2</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48361141"/>
                      </a:ext>
                    </a:extLst>
                  </a:tr>
                </a:tbl>
              </a:graphicData>
            </a:graphic>
          </p:graphicFrame>
        </mc:Fallback>
      </mc:AlternateContent>
      <p:cxnSp>
        <p:nvCxnSpPr>
          <p:cNvPr id="18" name="直線コネクタ 17">
            <a:extLst>
              <a:ext uri="{FF2B5EF4-FFF2-40B4-BE49-F238E27FC236}">
                <a16:creationId xmlns:a16="http://schemas.microsoft.com/office/drawing/2014/main" id="{7630E861-5953-D637-CE12-D58E082D5ED9}"/>
              </a:ext>
            </a:extLst>
          </p:cNvPr>
          <p:cNvCxnSpPr>
            <a:cxnSpLocks/>
          </p:cNvCxnSpPr>
          <p:nvPr/>
        </p:nvCxnSpPr>
        <p:spPr>
          <a:xfrm>
            <a:off x="8374618" y="4395308"/>
            <a:ext cx="239993" cy="53232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2C95044-270E-DC40-CC61-4DE095624FA3}"/>
                  </a:ext>
                </a:extLst>
              </p:cNvPr>
              <p:cNvSpPr txBox="1"/>
              <p:nvPr/>
            </p:nvSpPr>
            <p:spPr>
              <a:xfrm>
                <a:off x="6320858" y="5119278"/>
                <a:ext cx="5580066" cy="606705"/>
              </a:xfrm>
              <a:prstGeom prst="rect">
                <a:avLst/>
              </a:prstGeom>
              <a:noFill/>
            </p:spPr>
            <p:txBody>
              <a:bodyPr wrap="square" rtlCol="0">
                <a:spAutoFit/>
              </a:bodyPr>
              <a:lstStyle/>
              <a:p>
                <a14:m>
                  <m:oMath xmlns:m="http://schemas.openxmlformats.org/officeDocument/2006/math">
                    <m:r>
                      <a:rPr lang="en-US" altLang="ja-JP" sz="1600" i="1" smtClean="0">
                        <a:solidFill>
                          <a:schemeClr val="accent4"/>
                        </a:solidFill>
                        <a:latin typeface="Cambria Math" panose="02040503050406030204" pitchFamily="18" charset="0"/>
                      </a:rPr>
                      <m:t>𝐸</m:t>
                    </m:r>
                    <m:sSub>
                      <m:sSubPr>
                        <m:ctrlPr>
                          <a:rPr lang="en-US" altLang="ja-JP" sz="1600" i="1">
                            <a:solidFill>
                              <a:schemeClr val="accent4"/>
                            </a:solidFill>
                            <a:latin typeface="Cambria Math" panose="02040503050406030204" pitchFamily="18" charset="0"/>
                          </a:rPr>
                        </m:ctrlPr>
                      </m:sSubPr>
                      <m:e>
                        <m:r>
                          <a:rPr lang="en-US" altLang="ja-JP" sz="1600" i="1">
                            <a:solidFill>
                              <a:schemeClr val="accent4"/>
                            </a:solidFill>
                            <a:latin typeface="Cambria Math" panose="02040503050406030204" pitchFamily="18" charset="0"/>
                          </a:rPr>
                          <m:t>𝐶</m:t>
                        </m:r>
                      </m:e>
                      <m:sub>
                        <m:r>
                          <m:rPr>
                            <m:sty m:val="p"/>
                          </m:rPr>
                          <a:rPr lang="en-US" altLang="ja-JP" sz="1600" b="0" i="0" smtClean="0">
                            <a:solidFill>
                              <a:schemeClr val="accent4"/>
                            </a:solidFill>
                            <a:latin typeface="Cambria Math" panose="02040503050406030204" pitchFamily="18" charset="0"/>
                          </a:rPr>
                          <m:t>perm</m:t>
                        </m:r>
                      </m:sub>
                    </m:sSub>
                    <m:r>
                      <a:rPr lang="en-US" altLang="ja-JP" sz="1600" i="1">
                        <a:solidFill>
                          <a:schemeClr val="accent4"/>
                        </a:solidFill>
                        <a:latin typeface="Cambria Math" panose="02040503050406030204" pitchFamily="18" charset="0"/>
                      </a:rPr>
                      <m:t>,</m:t>
                    </m:r>
                    <m:r>
                      <a:rPr lang="en-US" altLang="ja-JP" sz="1600" b="0" i="1" smtClean="0">
                        <a:solidFill>
                          <a:schemeClr val="accent4"/>
                        </a:solidFill>
                        <a:latin typeface="Cambria Math" panose="02040503050406030204" pitchFamily="18" charset="0"/>
                      </a:rPr>
                      <m:t> </m:t>
                    </m:r>
                    <m:sSub>
                      <m:sSubPr>
                        <m:ctrlPr>
                          <a:rPr lang="en-US" altLang="ja-JP" sz="1600" i="1">
                            <a:solidFill>
                              <a:schemeClr val="accent4"/>
                            </a:solidFill>
                            <a:latin typeface="Cambria Math" panose="02040503050406030204" pitchFamily="18" charset="0"/>
                          </a:rPr>
                        </m:ctrlPr>
                      </m:sSubPr>
                      <m:e>
                        <m:r>
                          <a:rPr lang="en-US" altLang="ja-JP" sz="1600" b="0" i="1" smtClean="0">
                            <a:solidFill>
                              <a:schemeClr val="accent4"/>
                            </a:solidFill>
                            <a:latin typeface="Cambria Math" panose="02040503050406030204" pitchFamily="18" charset="0"/>
                          </a:rPr>
                          <m:t>𝑇𝑂𝐶</m:t>
                        </m:r>
                      </m:e>
                      <m:sub>
                        <m:r>
                          <m:rPr>
                            <m:sty m:val="p"/>
                          </m:rPr>
                          <a:rPr lang="en-US" altLang="ja-JP" sz="1600">
                            <a:solidFill>
                              <a:schemeClr val="accent4"/>
                            </a:solidFill>
                            <a:latin typeface="Cambria Math" panose="02040503050406030204" pitchFamily="18" charset="0"/>
                          </a:rPr>
                          <m:t>perm</m:t>
                        </m:r>
                      </m:sub>
                    </m:sSub>
                  </m:oMath>
                </a14:m>
                <a:r>
                  <a:rPr kumimoji="1" lang="ja-JP" altLang="en-US" sz="1600" dirty="0">
                    <a:solidFill>
                      <a:schemeClr val="tx1"/>
                    </a:solidFill>
                  </a:rPr>
                  <a:t> </a:t>
                </a:r>
                <a:r>
                  <a:rPr kumimoji="1" lang="en-US" altLang="ja-JP" sz="1600" dirty="0">
                    <a:solidFill>
                      <a:schemeClr val="tx1"/>
                    </a:solidFill>
                  </a:rPr>
                  <a:t>are calculated by the prediction model at the previous part.</a:t>
                </a:r>
                <a:endParaRPr kumimoji="1" lang="ja-JP" altLang="en-US" sz="1600" dirty="0">
                  <a:solidFill>
                    <a:schemeClr val="tx1"/>
                  </a:solidFill>
                </a:endParaRPr>
              </a:p>
            </p:txBody>
          </p:sp>
        </mc:Choice>
        <mc:Fallback xmlns="">
          <p:sp>
            <p:nvSpPr>
              <p:cNvPr id="20" name="テキスト ボックス 19">
                <a:extLst>
                  <a:ext uri="{FF2B5EF4-FFF2-40B4-BE49-F238E27FC236}">
                    <a16:creationId xmlns:a16="http://schemas.microsoft.com/office/drawing/2014/main" id="{52C95044-270E-DC40-CC61-4DE095624FA3}"/>
                  </a:ext>
                </a:extLst>
              </p:cNvPr>
              <p:cNvSpPr txBox="1">
                <a:spLocks noRot="1" noChangeAspect="1" noMove="1" noResize="1" noEditPoints="1" noAdjustHandles="1" noChangeArrowheads="1" noChangeShapeType="1" noTextEdit="1"/>
              </p:cNvSpPr>
              <p:nvPr/>
            </p:nvSpPr>
            <p:spPr>
              <a:xfrm>
                <a:off x="6320858" y="5119278"/>
                <a:ext cx="5580066" cy="606705"/>
              </a:xfrm>
              <a:prstGeom prst="rect">
                <a:avLst/>
              </a:prstGeom>
              <a:blipFill>
                <a:blip r:embed="rId7"/>
                <a:stretch>
                  <a:fillRect l="-656" t="-3030" b="-13131"/>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52124DA4-C5C1-A8AB-7A54-22E4A3F97BFE}"/>
              </a:ext>
            </a:extLst>
          </p:cNvPr>
          <p:cNvSpPr txBox="1"/>
          <p:nvPr/>
        </p:nvSpPr>
        <p:spPr>
          <a:xfrm>
            <a:off x="5189361" y="2431588"/>
            <a:ext cx="2528622" cy="338554"/>
          </a:xfrm>
          <a:prstGeom prst="rect">
            <a:avLst/>
          </a:prstGeom>
          <a:noFill/>
        </p:spPr>
        <p:txBody>
          <a:bodyPr wrap="square" rtlCol="0">
            <a:spAutoFit/>
          </a:bodyPr>
          <a:lstStyle/>
          <a:p>
            <a:r>
              <a:rPr kumimoji="1" lang="en-US" altLang="ja-JP" sz="1600" dirty="0">
                <a:solidFill>
                  <a:schemeClr val="tx1"/>
                </a:solidFill>
              </a:rPr>
              <a:t>UF Filtrate Total Chlorine</a:t>
            </a:r>
            <a:endParaRPr kumimoji="1" lang="ja-JP" altLang="en-US" sz="1600" dirty="0">
              <a:solidFill>
                <a:schemeClr val="tx1"/>
              </a:solidFill>
            </a:endParaRPr>
          </a:p>
        </p:txBody>
      </p:sp>
      <p:cxnSp>
        <p:nvCxnSpPr>
          <p:cNvPr id="22" name="直線コネクタ 21">
            <a:extLst>
              <a:ext uri="{FF2B5EF4-FFF2-40B4-BE49-F238E27FC236}">
                <a16:creationId xmlns:a16="http://schemas.microsoft.com/office/drawing/2014/main" id="{5BB46BB8-7FB4-9A4F-1E75-4A356BAFFE04}"/>
              </a:ext>
            </a:extLst>
          </p:cNvPr>
          <p:cNvCxnSpPr>
            <a:cxnSpLocks/>
          </p:cNvCxnSpPr>
          <p:nvPr/>
        </p:nvCxnSpPr>
        <p:spPr>
          <a:xfrm>
            <a:off x="5078351" y="2336011"/>
            <a:ext cx="78669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a:extLst>
              <a:ext uri="{FF2B5EF4-FFF2-40B4-BE49-F238E27FC236}">
                <a16:creationId xmlns:a16="http://schemas.microsoft.com/office/drawing/2014/main" id="{AD62E2DF-BC2C-9323-A287-EEAF3ACEE215}"/>
              </a:ext>
            </a:extLst>
          </p:cNvPr>
          <p:cNvSpPr>
            <a:spLocks noGrp="1"/>
          </p:cNvSpPr>
          <p:nvPr>
            <p:ph type="body" sz="quarter" idx="11"/>
          </p:nvPr>
        </p:nvSpPr>
        <p:spPr>
          <a:xfrm>
            <a:off x="517055" y="940286"/>
            <a:ext cx="11341887" cy="600165"/>
          </a:xfrm>
        </p:spPr>
        <p:txBody>
          <a:bodyPr/>
          <a:lstStyle/>
          <a:p>
            <a:r>
              <a:rPr lang="en-US" altLang="ja-JP" dirty="0"/>
              <a:t>Minimizing chemical cost while satisfying water quality standards.</a:t>
            </a:r>
          </a:p>
        </p:txBody>
      </p:sp>
      <p:sp>
        <p:nvSpPr>
          <p:cNvPr id="7" name="テキスト ボックス 6">
            <a:extLst>
              <a:ext uri="{FF2B5EF4-FFF2-40B4-BE49-F238E27FC236}">
                <a16:creationId xmlns:a16="http://schemas.microsoft.com/office/drawing/2014/main" id="{B9D2C95E-1BE7-25CC-148C-8F07364E1323}"/>
              </a:ext>
            </a:extLst>
          </p:cNvPr>
          <p:cNvSpPr txBox="1"/>
          <p:nvPr/>
        </p:nvSpPr>
        <p:spPr>
          <a:xfrm>
            <a:off x="3323215" y="1453147"/>
            <a:ext cx="1206868" cy="338554"/>
          </a:xfrm>
          <a:prstGeom prst="rect">
            <a:avLst/>
          </a:prstGeom>
          <a:noFill/>
        </p:spPr>
        <p:txBody>
          <a:bodyPr wrap="square" rtlCol="0">
            <a:spAutoFit/>
          </a:bodyPr>
          <a:lstStyle/>
          <a:p>
            <a:r>
              <a:rPr kumimoji="1" lang="en-US" altLang="ja-JP" sz="1600" dirty="0">
                <a:solidFill>
                  <a:schemeClr val="tx1"/>
                </a:solidFill>
              </a:rPr>
              <a:t>Total Steps</a:t>
            </a:r>
            <a:endParaRPr kumimoji="1" lang="ja-JP" altLang="en-US" sz="1600" dirty="0">
              <a:solidFill>
                <a:schemeClr val="tx1"/>
              </a:solidFill>
            </a:endParaRPr>
          </a:p>
        </p:txBody>
      </p:sp>
      <p:cxnSp>
        <p:nvCxnSpPr>
          <p:cNvPr id="2" name="直線コネクタ 1">
            <a:extLst>
              <a:ext uri="{FF2B5EF4-FFF2-40B4-BE49-F238E27FC236}">
                <a16:creationId xmlns:a16="http://schemas.microsoft.com/office/drawing/2014/main" id="{0B02C6CF-AA3D-CB60-E658-8F6B3F5B4260}"/>
              </a:ext>
            </a:extLst>
          </p:cNvPr>
          <p:cNvCxnSpPr>
            <a:cxnSpLocks/>
          </p:cNvCxnSpPr>
          <p:nvPr/>
        </p:nvCxnSpPr>
        <p:spPr>
          <a:xfrm>
            <a:off x="4136736" y="2336011"/>
            <a:ext cx="78669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94C10D79-AED9-4B20-9515-35996FA31762}"/>
              </a:ext>
            </a:extLst>
          </p:cNvPr>
          <p:cNvSpPr txBox="1"/>
          <p:nvPr/>
        </p:nvSpPr>
        <p:spPr>
          <a:xfrm>
            <a:off x="4082866" y="2420702"/>
            <a:ext cx="1264311" cy="351517"/>
          </a:xfrm>
          <a:prstGeom prst="rect">
            <a:avLst/>
          </a:prstGeom>
          <a:noFill/>
        </p:spPr>
        <p:txBody>
          <a:bodyPr wrap="square" rtlCol="0">
            <a:spAutoFit/>
          </a:bodyPr>
          <a:lstStyle/>
          <a:p>
            <a:r>
              <a:rPr kumimoji="1" lang="en-US" altLang="ja-JP" sz="1600" dirty="0">
                <a:solidFill>
                  <a:schemeClr val="tx1"/>
                </a:solidFill>
              </a:rPr>
              <a:t>Unit Cost</a:t>
            </a:r>
            <a:endParaRPr kumimoji="1" lang="ja-JP" altLang="en-US" sz="1600" dirty="0">
              <a:solidFill>
                <a:schemeClr val="tx1"/>
              </a:solidFill>
            </a:endParaRPr>
          </a:p>
        </p:txBody>
      </p:sp>
    </p:spTree>
    <p:extLst>
      <p:ext uri="{BB962C8B-B14F-4D97-AF65-F5344CB8AC3E}">
        <p14:creationId xmlns:p14="http://schemas.microsoft.com/office/powerpoint/2010/main" val="2505044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グラフ, 折れ線グラフ&#10;&#10;自動的に生成された説明">
            <a:extLst>
              <a:ext uri="{FF2B5EF4-FFF2-40B4-BE49-F238E27FC236}">
                <a16:creationId xmlns:a16="http://schemas.microsoft.com/office/drawing/2014/main" id="{4A8CED94-D903-CF8E-B297-B31BC8648A9C}"/>
              </a:ext>
            </a:extLst>
          </p:cNvPr>
          <p:cNvPicPr>
            <a:picLocks noChangeAspect="1"/>
          </p:cNvPicPr>
          <p:nvPr/>
        </p:nvPicPr>
        <p:blipFill>
          <a:blip r:embed="rId3"/>
          <a:stretch>
            <a:fillRect/>
          </a:stretch>
        </p:blipFill>
        <p:spPr>
          <a:xfrm>
            <a:off x="1314750" y="1850306"/>
            <a:ext cx="4273250" cy="2650864"/>
          </a:xfrm>
          <a:prstGeom prst="rect">
            <a:avLst/>
          </a:prstGeom>
        </p:spPr>
      </p:pic>
      <p:pic>
        <p:nvPicPr>
          <p:cNvPr id="8" name="図 7" descr="グラフ&#10;&#10;自動的に生成された説明">
            <a:extLst>
              <a:ext uri="{FF2B5EF4-FFF2-40B4-BE49-F238E27FC236}">
                <a16:creationId xmlns:a16="http://schemas.microsoft.com/office/drawing/2014/main" id="{4F700681-943F-89AE-818E-BA4884347627}"/>
              </a:ext>
            </a:extLst>
          </p:cNvPr>
          <p:cNvPicPr>
            <a:picLocks noChangeAspect="1"/>
          </p:cNvPicPr>
          <p:nvPr/>
        </p:nvPicPr>
        <p:blipFill>
          <a:blip r:embed="rId4"/>
          <a:stretch>
            <a:fillRect/>
          </a:stretch>
        </p:blipFill>
        <p:spPr>
          <a:xfrm>
            <a:off x="6751202" y="1850306"/>
            <a:ext cx="4342248" cy="2693666"/>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Permeate Water Quality</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The prediction performance for global trends is good.</a:t>
            </a:r>
          </a:p>
        </p:txBody>
      </p:sp>
      <p:sp>
        <p:nvSpPr>
          <p:cNvPr id="39" name="テキスト ボックス 38">
            <a:extLst>
              <a:ext uri="{FF2B5EF4-FFF2-40B4-BE49-F238E27FC236}">
                <a16:creationId xmlns:a16="http://schemas.microsoft.com/office/drawing/2014/main" id="{8AEA9EF8-AEC8-F5AA-8972-C9BE1F390AB2}"/>
              </a:ext>
            </a:extLst>
          </p:cNvPr>
          <p:cNvSpPr txBox="1"/>
          <p:nvPr/>
        </p:nvSpPr>
        <p:spPr>
          <a:xfrm>
            <a:off x="7136808" y="1511752"/>
            <a:ext cx="3511787" cy="338554"/>
          </a:xfrm>
          <a:prstGeom prst="rect">
            <a:avLst/>
          </a:prstGeom>
          <a:noFill/>
        </p:spPr>
        <p:txBody>
          <a:bodyPr wrap="square" rtlCol="0">
            <a:spAutoFit/>
          </a:bodyPr>
          <a:lstStyle/>
          <a:p>
            <a:pPr algn="ctr"/>
            <a:r>
              <a:rPr kumimoji="1" lang="en-US" altLang="ja-JP" sz="1600" b="1" dirty="0">
                <a:solidFill>
                  <a:schemeClr val="accent1"/>
                </a:solidFill>
              </a:rPr>
              <a:t>Combined Permeate EC [</a:t>
            </a:r>
            <a:r>
              <a:rPr kumimoji="1" lang="en-US" altLang="ja-JP" sz="1600" b="1" dirty="0" err="1">
                <a:solidFill>
                  <a:schemeClr val="accent1"/>
                </a:solidFill>
              </a:rPr>
              <a:t>uS</a:t>
            </a:r>
            <a:r>
              <a:rPr kumimoji="1" lang="en-US" altLang="ja-JP" sz="1600" b="1" dirty="0">
                <a:solidFill>
                  <a:schemeClr val="accent1"/>
                </a:solidFill>
              </a:rPr>
              <a:t>/cm]</a:t>
            </a:r>
            <a:endParaRPr kumimoji="1" lang="ja-JP" altLang="en-US" sz="1600" b="1" dirty="0">
              <a:solidFill>
                <a:srgbClr val="FFC000"/>
              </a:solidFill>
            </a:endParaRPr>
          </a:p>
        </p:txBody>
      </p:sp>
      <p:sp>
        <p:nvSpPr>
          <p:cNvPr id="40" name="テキスト ボックス 39">
            <a:extLst>
              <a:ext uri="{FF2B5EF4-FFF2-40B4-BE49-F238E27FC236}">
                <a16:creationId xmlns:a16="http://schemas.microsoft.com/office/drawing/2014/main" id="{A22FF2A9-818E-D21A-2539-DA1D0DE4B06B}"/>
              </a:ext>
            </a:extLst>
          </p:cNvPr>
          <p:cNvSpPr txBox="1"/>
          <p:nvPr/>
        </p:nvSpPr>
        <p:spPr>
          <a:xfrm>
            <a:off x="1789048" y="1511752"/>
            <a:ext cx="3478632" cy="338554"/>
          </a:xfrm>
          <a:prstGeom prst="rect">
            <a:avLst/>
          </a:prstGeom>
          <a:noFill/>
        </p:spPr>
        <p:txBody>
          <a:bodyPr wrap="square" rtlCol="0">
            <a:spAutoFit/>
          </a:bodyPr>
          <a:lstStyle/>
          <a:p>
            <a:pPr algn="ctr"/>
            <a:r>
              <a:rPr kumimoji="1" lang="en-US" altLang="ja-JP" sz="1600" b="1" dirty="0">
                <a:solidFill>
                  <a:schemeClr val="accent1"/>
                </a:solidFill>
              </a:rPr>
              <a:t>Combined Permeate TOC [mg/L]</a:t>
            </a:r>
            <a:endParaRPr kumimoji="1" lang="ja-JP" altLang="en-US" sz="1600" b="1" dirty="0">
              <a:solidFill>
                <a:srgbClr val="FFC000"/>
              </a:solidFill>
            </a:endParaRPr>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3" y="-20412"/>
            <a:ext cx="5857391" cy="338554"/>
          </a:xfrm>
          <a:prstGeom prst="rect">
            <a:avLst/>
          </a:prstGeom>
          <a:noFill/>
        </p:spPr>
        <p:txBody>
          <a:bodyPr wrap="square" rtlCol="0">
            <a:spAutoFit/>
          </a:bodyPr>
          <a:lstStyle/>
          <a:p>
            <a:r>
              <a:rPr lang="en-US" altLang="ja-JP" sz="1600" b="1" dirty="0">
                <a:solidFill>
                  <a:schemeClr val="bg1"/>
                </a:solidFill>
              </a:rPr>
              <a:t>3. RO</a:t>
            </a:r>
            <a:r>
              <a:rPr lang="ja-JP" altLang="en-US" sz="1600" b="1" dirty="0">
                <a:solidFill>
                  <a:schemeClr val="bg1"/>
                </a:solidFill>
              </a:rPr>
              <a:t> </a:t>
            </a:r>
            <a:r>
              <a:rPr lang="en-US" altLang="ja-JP" sz="1600" b="1" dirty="0">
                <a:solidFill>
                  <a:schemeClr val="bg1"/>
                </a:solidFill>
              </a:rPr>
              <a:t>Optimization Simulation &gt; Prediction</a:t>
            </a:r>
            <a:r>
              <a:rPr lang="ja-JP" altLang="en-US" sz="1600" b="1" dirty="0">
                <a:solidFill>
                  <a:schemeClr val="bg1"/>
                </a:solidFill>
              </a:rPr>
              <a:t> </a:t>
            </a:r>
            <a:r>
              <a:rPr lang="en-US" altLang="ja-JP" sz="1600" b="1" dirty="0">
                <a:solidFill>
                  <a:schemeClr val="bg1"/>
                </a:solidFill>
              </a:rPr>
              <a:t>Result</a:t>
            </a:r>
            <a:endParaRPr kumimoji="1" lang="ja-JP" altLang="en-US" sz="1600" b="1" dirty="0">
              <a:solidFill>
                <a:schemeClr val="bg1"/>
              </a:solidFill>
            </a:endParaRPr>
          </a:p>
        </p:txBody>
      </p:sp>
      <p:sp>
        <p:nvSpPr>
          <p:cNvPr id="11" name="テキスト ボックス 10">
            <a:extLst>
              <a:ext uri="{FF2B5EF4-FFF2-40B4-BE49-F238E27FC236}">
                <a16:creationId xmlns:a16="http://schemas.microsoft.com/office/drawing/2014/main" id="{B567027E-DE34-FF1D-66BB-A109E3AE6342}"/>
              </a:ext>
            </a:extLst>
          </p:cNvPr>
          <p:cNvSpPr txBox="1"/>
          <p:nvPr/>
        </p:nvSpPr>
        <p:spPr>
          <a:xfrm>
            <a:off x="8343901" y="691493"/>
            <a:ext cx="3848100" cy="369332"/>
          </a:xfrm>
          <a:prstGeom prst="rect">
            <a:avLst/>
          </a:prstGeom>
          <a:noFill/>
        </p:spPr>
        <p:txBody>
          <a:bodyPr wrap="square" rtlCol="0">
            <a:spAutoFit/>
          </a:bodyPr>
          <a:lstStyle/>
          <a:p>
            <a:r>
              <a:rPr kumimoji="1" lang="en-US" altLang="ja-JP" b="1" dirty="0">
                <a:solidFill>
                  <a:schemeClr val="accent1"/>
                </a:solidFill>
              </a:rPr>
              <a:t>Blue: Actual </a:t>
            </a:r>
            <a:r>
              <a:rPr kumimoji="1" lang="en-US" altLang="ja-JP" b="1" dirty="0"/>
              <a:t>/</a:t>
            </a:r>
            <a:r>
              <a:rPr kumimoji="1" lang="ja-JP" altLang="en-US" b="1" dirty="0">
                <a:solidFill>
                  <a:schemeClr val="accent1"/>
                </a:solidFill>
              </a:rPr>
              <a:t> </a:t>
            </a:r>
            <a:r>
              <a:rPr kumimoji="1" lang="en-US" altLang="ja-JP" b="1" dirty="0">
                <a:solidFill>
                  <a:srgbClr val="FFC000"/>
                </a:solidFill>
              </a:rPr>
              <a:t>Orange: Prediction</a:t>
            </a:r>
            <a:endParaRPr kumimoji="1" lang="ja-JP" altLang="en-US" b="1" dirty="0">
              <a:solidFill>
                <a:srgbClr val="FFC000"/>
              </a:solidFill>
            </a:endParaRPr>
          </a:p>
        </p:txBody>
      </p:sp>
      <p:pic>
        <p:nvPicPr>
          <p:cNvPr id="16" name="図 15" descr="グラフ, 折れ線グラフ&#10;&#10;自動的に生成された説明">
            <a:extLst>
              <a:ext uri="{FF2B5EF4-FFF2-40B4-BE49-F238E27FC236}">
                <a16:creationId xmlns:a16="http://schemas.microsoft.com/office/drawing/2014/main" id="{CBF8B545-58CE-BDD7-144C-8851ED41F648}"/>
              </a:ext>
            </a:extLst>
          </p:cNvPr>
          <p:cNvPicPr>
            <a:picLocks noChangeAspect="1"/>
          </p:cNvPicPr>
          <p:nvPr/>
        </p:nvPicPr>
        <p:blipFill>
          <a:blip r:embed="rId5"/>
          <a:stretch>
            <a:fillRect/>
          </a:stretch>
        </p:blipFill>
        <p:spPr>
          <a:xfrm>
            <a:off x="6751201" y="3594883"/>
            <a:ext cx="4342249" cy="2730466"/>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5CB1FA3B-5826-3A0A-0948-A67CDBE172BD}"/>
              </a:ext>
            </a:extLst>
          </p:cNvPr>
          <p:cNvPicPr>
            <a:picLocks noChangeAspect="1"/>
          </p:cNvPicPr>
          <p:nvPr/>
        </p:nvPicPr>
        <p:blipFill>
          <a:blip r:embed="rId6"/>
          <a:stretch>
            <a:fillRect/>
          </a:stretch>
        </p:blipFill>
        <p:spPr>
          <a:xfrm>
            <a:off x="1314750" y="3562602"/>
            <a:ext cx="4266900" cy="2724647"/>
          </a:xfrm>
          <a:prstGeom prst="rect">
            <a:avLst/>
          </a:prstGeom>
        </p:spPr>
      </p:pic>
      <p:sp>
        <p:nvSpPr>
          <p:cNvPr id="19" name="テキスト ボックス 18">
            <a:extLst>
              <a:ext uri="{FF2B5EF4-FFF2-40B4-BE49-F238E27FC236}">
                <a16:creationId xmlns:a16="http://schemas.microsoft.com/office/drawing/2014/main" id="{DD1B8695-7316-87BA-B2F3-72161E83FB4A}"/>
              </a:ext>
            </a:extLst>
          </p:cNvPr>
          <p:cNvSpPr txBox="1"/>
          <p:nvPr/>
        </p:nvSpPr>
        <p:spPr>
          <a:xfrm>
            <a:off x="2229205" y="2205982"/>
            <a:ext cx="2695575" cy="584775"/>
          </a:xfrm>
          <a:prstGeom prst="rect">
            <a:avLst/>
          </a:prstGeom>
          <a:noFill/>
        </p:spPr>
        <p:txBody>
          <a:bodyPr wrap="square" rtlCol="0">
            <a:spAutoFit/>
          </a:bodyPr>
          <a:lstStyle/>
          <a:p>
            <a:r>
              <a:rPr kumimoji="1" lang="en-US" altLang="ja-JP" sz="1600" b="1" dirty="0">
                <a:solidFill>
                  <a:schemeClr val="accent1"/>
                </a:solidFill>
              </a:rPr>
              <a:t>Actual Ave.: 0.067 [mg/L]</a:t>
            </a:r>
            <a:r>
              <a:rPr kumimoji="1" lang="en-US" altLang="ja-JP" sz="1600" b="1" dirty="0"/>
              <a:t>, </a:t>
            </a:r>
          </a:p>
          <a:p>
            <a:r>
              <a:rPr kumimoji="1" lang="en-US" altLang="ja-JP" sz="1600" b="1" dirty="0">
                <a:solidFill>
                  <a:schemeClr val="accent2"/>
                </a:solidFill>
              </a:rPr>
              <a:t>Predict Ave.: 0.064 [mg/L]</a:t>
            </a:r>
            <a:endParaRPr kumimoji="1" lang="ja-JP" altLang="en-US" sz="1600" b="1" dirty="0">
              <a:solidFill>
                <a:schemeClr val="accent2"/>
              </a:solidFill>
            </a:endParaRPr>
          </a:p>
        </p:txBody>
      </p:sp>
      <p:sp>
        <p:nvSpPr>
          <p:cNvPr id="21" name="テキスト ボックス 20">
            <a:extLst>
              <a:ext uri="{FF2B5EF4-FFF2-40B4-BE49-F238E27FC236}">
                <a16:creationId xmlns:a16="http://schemas.microsoft.com/office/drawing/2014/main" id="{474DE2A0-8670-DD86-0EFB-42F2FDE554CC}"/>
              </a:ext>
            </a:extLst>
          </p:cNvPr>
          <p:cNvSpPr txBox="1"/>
          <p:nvPr/>
        </p:nvSpPr>
        <p:spPr>
          <a:xfrm>
            <a:off x="7689421" y="2205982"/>
            <a:ext cx="2784604" cy="584775"/>
          </a:xfrm>
          <a:prstGeom prst="rect">
            <a:avLst/>
          </a:prstGeom>
          <a:noFill/>
        </p:spPr>
        <p:txBody>
          <a:bodyPr wrap="square" rtlCol="0">
            <a:spAutoFit/>
          </a:bodyPr>
          <a:lstStyle/>
          <a:p>
            <a:r>
              <a:rPr kumimoji="1" lang="en-US" altLang="ja-JP" sz="1600" b="1" dirty="0">
                <a:solidFill>
                  <a:schemeClr val="accent1"/>
                </a:solidFill>
              </a:rPr>
              <a:t>Actual Ave.: 20.76 [</a:t>
            </a:r>
            <a:r>
              <a:rPr kumimoji="1" lang="en-US" altLang="ja-JP" sz="1600" b="1" dirty="0" err="1">
                <a:solidFill>
                  <a:schemeClr val="accent1"/>
                </a:solidFill>
              </a:rPr>
              <a:t>uS</a:t>
            </a:r>
            <a:r>
              <a:rPr kumimoji="1" lang="en-US" altLang="ja-JP" sz="1600" b="1" dirty="0">
                <a:solidFill>
                  <a:schemeClr val="accent1"/>
                </a:solidFill>
              </a:rPr>
              <a:t>/cm]</a:t>
            </a:r>
            <a:r>
              <a:rPr kumimoji="1" lang="en-US" altLang="ja-JP" sz="1600" b="1" dirty="0"/>
              <a:t>, </a:t>
            </a:r>
          </a:p>
          <a:p>
            <a:r>
              <a:rPr kumimoji="1" lang="en-US" altLang="ja-JP" sz="1600" b="1" dirty="0">
                <a:solidFill>
                  <a:schemeClr val="accent2"/>
                </a:solidFill>
              </a:rPr>
              <a:t>Predict Ave.: 20.87 [</a:t>
            </a:r>
            <a:r>
              <a:rPr kumimoji="1" lang="en-US" altLang="ja-JP" sz="1600" b="1" dirty="0" err="1">
                <a:solidFill>
                  <a:schemeClr val="accent2"/>
                </a:solidFill>
              </a:rPr>
              <a:t>uS</a:t>
            </a:r>
            <a:r>
              <a:rPr kumimoji="1" lang="en-US" altLang="ja-JP" sz="1600" b="1" dirty="0">
                <a:solidFill>
                  <a:schemeClr val="accent2"/>
                </a:solidFill>
              </a:rPr>
              <a:t>/cm]</a:t>
            </a:r>
            <a:endParaRPr kumimoji="1" lang="ja-JP" altLang="en-US" sz="1600" b="1" dirty="0">
              <a:solidFill>
                <a:schemeClr val="accent2"/>
              </a:solidFill>
            </a:endParaRPr>
          </a:p>
        </p:txBody>
      </p:sp>
      <p:sp>
        <p:nvSpPr>
          <p:cNvPr id="22" name="テキスト ボックス 21">
            <a:extLst>
              <a:ext uri="{FF2B5EF4-FFF2-40B4-BE49-F238E27FC236}">
                <a16:creationId xmlns:a16="http://schemas.microsoft.com/office/drawing/2014/main" id="{2DA7089D-767C-C86F-D3BC-411FB09F2A68}"/>
              </a:ext>
            </a:extLst>
          </p:cNvPr>
          <p:cNvSpPr txBox="1"/>
          <p:nvPr/>
        </p:nvSpPr>
        <p:spPr>
          <a:xfrm>
            <a:off x="2589353" y="4799573"/>
            <a:ext cx="1994329" cy="584775"/>
          </a:xfrm>
          <a:prstGeom prst="rect">
            <a:avLst/>
          </a:prstGeom>
          <a:noFill/>
        </p:spPr>
        <p:txBody>
          <a:bodyPr wrap="square" rtlCol="0">
            <a:spAutoFit/>
          </a:bodyPr>
          <a:lstStyle/>
          <a:p>
            <a:r>
              <a:rPr kumimoji="1" lang="en-US" altLang="ja-JP" sz="1600" b="1" dirty="0">
                <a:solidFill>
                  <a:schemeClr val="accent1"/>
                </a:solidFill>
              </a:rPr>
              <a:t>Actual Ave.: 2.01</a:t>
            </a:r>
            <a:r>
              <a:rPr kumimoji="1" lang="en-US" altLang="ja-JP" sz="1600" b="1" dirty="0"/>
              <a:t>, </a:t>
            </a:r>
          </a:p>
          <a:p>
            <a:r>
              <a:rPr kumimoji="1" lang="en-US" altLang="ja-JP" sz="1600" b="1" dirty="0">
                <a:solidFill>
                  <a:schemeClr val="accent2"/>
                </a:solidFill>
              </a:rPr>
              <a:t>Predict Ave.: 2.03</a:t>
            </a:r>
            <a:endParaRPr kumimoji="1" lang="ja-JP" altLang="en-US" sz="1600" b="1" dirty="0">
              <a:solidFill>
                <a:schemeClr val="accent2"/>
              </a:solidFill>
            </a:endParaRPr>
          </a:p>
        </p:txBody>
      </p:sp>
      <p:sp>
        <p:nvSpPr>
          <p:cNvPr id="23" name="テキスト ボックス 22">
            <a:extLst>
              <a:ext uri="{FF2B5EF4-FFF2-40B4-BE49-F238E27FC236}">
                <a16:creationId xmlns:a16="http://schemas.microsoft.com/office/drawing/2014/main" id="{A63EB128-BBAF-D5EC-279F-FD6E0066B29A}"/>
              </a:ext>
            </a:extLst>
          </p:cNvPr>
          <p:cNvSpPr txBox="1"/>
          <p:nvPr/>
        </p:nvSpPr>
        <p:spPr>
          <a:xfrm>
            <a:off x="8143876" y="4045703"/>
            <a:ext cx="1994329" cy="584775"/>
          </a:xfrm>
          <a:prstGeom prst="rect">
            <a:avLst/>
          </a:prstGeom>
          <a:noFill/>
        </p:spPr>
        <p:txBody>
          <a:bodyPr wrap="square" rtlCol="0">
            <a:spAutoFit/>
          </a:bodyPr>
          <a:lstStyle/>
          <a:p>
            <a:r>
              <a:rPr kumimoji="1" lang="en-US" altLang="ja-JP" sz="1600" b="1" dirty="0">
                <a:solidFill>
                  <a:schemeClr val="accent1"/>
                </a:solidFill>
              </a:rPr>
              <a:t>Actual Ave.: 1.83</a:t>
            </a:r>
            <a:r>
              <a:rPr kumimoji="1" lang="en-US" altLang="ja-JP" sz="1600" b="1" dirty="0"/>
              <a:t>, </a:t>
            </a:r>
          </a:p>
          <a:p>
            <a:r>
              <a:rPr kumimoji="1" lang="en-US" altLang="ja-JP" sz="1600" b="1" dirty="0">
                <a:solidFill>
                  <a:schemeClr val="accent2"/>
                </a:solidFill>
              </a:rPr>
              <a:t>Predict Ave.: 1.83</a:t>
            </a:r>
            <a:endParaRPr kumimoji="1" lang="ja-JP" altLang="en-US" sz="1600" b="1" dirty="0">
              <a:solidFill>
                <a:schemeClr val="accent2"/>
              </a:solidFill>
            </a:endParaRPr>
          </a:p>
        </p:txBody>
      </p:sp>
      <p:sp>
        <p:nvSpPr>
          <p:cNvPr id="6" name="テキスト ボックス 5">
            <a:extLst>
              <a:ext uri="{FF2B5EF4-FFF2-40B4-BE49-F238E27FC236}">
                <a16:creationId xmlns:a16="http://schemas.microsoft.com/office/drawing/2014/main" id="{C2E32A9E-E48D-023D-8A1B-8CB772195C5F}"/>
              </a:ext>
            </a:extLst>
          </p:cNvPr>
          <p:cNvSpPr txBox="1"/>
          <p:nvPr/>
        </p:nvSpPr>
        <p:spPr>
          <a:xfrm>
            <a:off x="5934075" y="24065"/>
            <a:ext cx="5597995" cy="738664"/>
          </a:xfrm>
          <a:prstGeom prst="rect">
            <a:avLst/>
          </a:prstGeom>
          <a:noFill/>
        </p:spPr>
        <p:txBody>
          <a:bodyPr wrap="square" rtlCol="0">
            <a:spAutoFit/>
          </a:bodyPr>
          <a:lstStyle/>
          <a:p>
            <a:r>
              <a:rPr kumimoji="1" lang="en-US" altLang="ja-JP" sz="1400" b="1" dirty="0">
                <a:solidFill>
                  <a:schemeClr val="bg1"/>
                </a:solidFill>
              </a:rPr>
              <a:t>Training Period: from March 7th to 14th, 2022 (1week)</a:t>
            </a:r>
          </a:p>
          <a:p>
            <a:r>
              <a:rPr kumimoji="1" lang="en-US" altLang="ja-JP" sz="1400" b="1" dirty="0">
                <a:solidFill>
                  <a:schemeClr val="bg1"/>
                </a:solidFill>
              </a:rPr>
              <a:t>Optimization Period : from March 14th to 21th, 2022 (1week)</a:t>
            </a:r>
          </a:p>
          <a:p>
            <a:r>
              <a:rPr kumimoji="1" lang="en-US" altLang="ja-JP" sz="1400" b="1" dirty="0">
                <a:solidFill>
                  <a:schemeClr val="bg1"/>
                </a:solidFill>
              </a:rPr>
              <a:t>Data Interval: 1hour</a:t>
            </a:r>
            <a:endParaRPr kumimoji="1" lang="ja-JP" altLang="en-US" sz="1400" b="1" dirty="0">
              <a:solidFill>
                <a:schemeClr val="bg1"/>
              </a:solidFill>
            </a:endParaRPr>
          </a:p>
        </p:txBody>
      </p:sp>
      <p:sp>
        <p:nvSpPr>
          <p:cNvPr id="7" name="テキスト ボックス 6">
            <a:extLst>
              <a:ext uri="{FF2B5EF4-FFF2-40B4-BE49-F238E27FC236}">
                <a16:creationId xmlns:a16="http://schemas.microsoft.com/office/drawing/2014/main" id="{CD2CD988-075D-CB47-B9DB-F77E0F58C867}"/>
              </a:ext>
            </a:extLst>
          </p:cNvPr>
          <p:cNvSpPr txBox="1"/>
          <p:nvPr/>
        </p:nvSpPr>
        <p:spPr>
          <a:xfrm>
            <a:off x="286035" y="6353924"/>
            <a:ext cx="8855005" cy="369332"/>
          </a:xfrm>
          <a:prstGeom prst="rect">
            <a:avLst/>
          </a:prstGeom>
          <a:solidFill>
            <a:schemeClr val="bg1"/>
          </a:solidFill>
        </p:spPr>
        <p:txBody>
          <a:bodyPr wrap="square" rtlCol="0">
            <a:spAutoFit/>
          </a:bodyPr>
          <a:lstStyle/>
          <a:p>
            <a:r>
              <a:rPr kumimoji="1" lang="en-US" altLang="ja-JP" b="1" dirty="0">
                <a:solidFill>
                  <a:schemeClr val="accent1"/>
                </a:solidFill>
              </a:rPr>
              <a:t>*The results are NOT optimized when input data is fixed to actual data.</a:t>
            </a:r>
            <a:endParaRPr kumimoji="1" lang="ja-JP" altLang="en-US" b="1" dirty="0">
              <a:solidFill>
                <a:srgbClr val="FFC000"/>
              </a:solidFill>
            </a:endParaRPr>
          </a:p>
        </p:txBody>
      </p:sp>
    </p:spTree>
    <p:extLst>
      <p:ext uri="{BB962C8B-B14F-4D97-AF65-F5344CB8AC3E}">
        <p14:creationId xmlns:p14="http://schemas.microsoft.com/office/powerpoint/2010/main" val="1690867215"/>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10402</TotalTime>
  <Words>4001</Words>
  <Application>Microsoft Office PowerPoint</Application>
  <PresentationFormat>ワイド画面</PresentationFormat>
  <Paragraphs>765</Paragraphs>
  <Slides>35</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35</vt:i4>
      </vt:variant>
    </vt:vector>
  </HeadingPairs>
  <TitlesOfParts>
    <vt:vector size="43" baseType="lpstr">
      <vt:lpstr>Meiryo UI</vt:lpstr>
      <vt:lpstr>游ゴシック</vt:lpstr>
      <vt:lpstr>Arial</vt:lpstr>
      <vt:lpstr>Cambria Math</vt:lpstr>
      <vt:lpstr>Times</vt:lpstr>
      <vt:lpstr>Times New Roman</vt:lpstr>
      <vt:lpstr>Wingdings</vt:lpstr>
      <vt:lpstr>Yokogawa_Template_Standard</vt:lpstr>
      <vt:lpstr>NAWI RO Analysis Progress Report</vt:lpstr>
      <vt:lpstr>Agenda</vt:lpstr>
      <vt:lpstr>Objective of RO Optimization</vt:lpstr>
      <vt:lpstr>PowerPoint プレゼンテーション</vt:lpstr>
      <vt:lpstr>Plant Scheduling Optimization</vt:lpstr>
      <vt:lpstr>Functional Configuration of RO Optimization Simulator</vt:lpstr>
      <vt:lpstr>Flow Chart for RO Optimization</vt:lpstr>
      <vt:lpstr>Optimization Problem</vt:lpstr>
      <vt:lpstr>Permeate Water Quality</vt:lpstr>
      <vt:lpstr>Search Solution Transition</vt:lpstr>
      <vt:lpstr>Chemical and Exogeneous Variables</vt:lpstr>
      <vt:lpstr>Water Quality Variable</vt:lpstr>
      <vt:lpstr>Optimization Effect Calculation</vt:lpstr>
      <vt:lpstr>Future Tasks</vt:lpstr>
      <vt:lpstr>透過水質</vt:lpstr>
      <vt:lpstr>説明変数の影響</vt:lpstr>
      <vt:lpstr>操作計画：コスト変数</vt:lpstr>
      <vt:lpstr>操作計画：透過水質</vt:lpstr>
      <vt:lpstr>PowerPoint プレゼンテーション</vt:lpstr>
      <vt:lpstr>[LVMWD] RO System Configuration and Measurement Points</vt:lpstr>
      <vt:lpstr>Introduction：summary up to the previous meeting</vt:lpstr>
      <vt:lpstr>PowerPoint プレゼンテーション</vt:lpstr>
      <vt:lpstr>Data Preprocessing</vt:lpstr>
      <vt:lpstr>Overview of the water quality prediction model</vt:lpstr>
      <vt:lpstr>PowerPoint プレゼンテーション</vt:lpstr>
      <vt:lpstr>PowerPoint プレゼンテーション</vt:lpstr>
      <vt:lpstr>PowerPoint プレゼンテーション</vt:lpstr>
      <vt:lpstr>PowerPoint プレゼンテーション</vt:lpstr>
      <vt:lpstr>Module Configuration</vt:lpstr>
      <vt:lpstr>Variable List</vt:lpstr>
      <vt:lpstr>透過水質</vt:lpstr>
      <vt:lpstr>探索結果（最良解の推移）</vt:lpstr>
      <vt:lpstr>操作計画：コスト変数と固定変数</vt:lpstr>
      <vt:lpstr>操作計画：透過水質</vt:lpstr>
      <vt:lpstr>コスト換算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1662</cp:revision>
  <dcterms:created xsi:type="dcterms:W3CDTF">2022-01-26T00:23:42Z</dcterms:created>
  <dcterms:modified xsi:type="dcterms:W3CDTF">2023-09-06T08:23:27Z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