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23"/>
  </p:notesMasterIdLst>
  <p:sldIdLst>
    <p:sldId id="269" r:id="rId2"/>
    <p:sldId id="292" r:id="rId3"/>
    <p:sldId id="561" r:id="rId4"/>
    <p:sldId id="560" r:id="rId5"/>
    <p:sldId id="552" r:id="rId6"/>
    <p:sldId id="553" r:id="rId7"/>
    <p:sldId id="554" r:id="rId8"/>
    <p:sldId id="555" r:id="rId9"/>
    <p:sldId id="545" r:id="rId10"/>
    <p:sldId id="550" r:id="rId11"/>
    <p:sldId id="551" r:id="rId12"/>
    <p:sldId id="563" r:id="rId13"/>
    <p:sldId id="565" r:id="rId14"/>
    <p:sldId id="564" r:id="rId15"/>
    <p:sldId id="566" r:id="rId16"/>
    <p:sldId id="562" r:id="rId17"/>
    <p:sldId id="286" r:id="rId18"/>
    <p:sldId id="312" r:id="rId19"/>
    <p:sldId id="274" r:id="rId20"/>
    <p:sldId id="290" r:id="rId21"/>
    <p:sldId id="54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9" autoAdjust="0"/>
    <p:restoredTop sz="93784" autoAdjust="0"/>
  </p:normalViewPr>
  <p:slideViewPr>
    <p:cSldViewPr snapToGrid="0">
      <p:cViewPr varScale="1">
        <p:scale>
          <a:sx n="67" d="100"/>
          <a:sy n="67" d="100"/>
        </p:scale>
        <p:origin x="452" y="48"/>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2023/7/11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17</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3 31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定例</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ja-JP" altLang="en-US" dirty="0"/>
              <a:t>横河電機株式会社</a:t>
            </a:r>
            <a:r>
              <a:rPr lang="en-US" altLang="ja-JP" dirty="0"/>
              <a:t> </a:t>
            </a:r>
            <a:r>
              <a:rPr lang="ja-JP" altLang="en-US" dirty="0"/>
              <a:t>マーケティング本部 イノベーションセンター</a:t>
            </a:r>
            <a:endParaRPr lang="en-US" altLang="ja-JP" dirty="0"/>
          </a:p>
          <a:p>
            <a:r>
              <a:rPr lang="ja-JP" altLang="en-US" dirty="0"/>
              <a:t>プロジェクトデザイン部 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7</a:t>
            </a:r>
            <a:r>
              <a:rPr lang="ja-JP" altLang="en-US" dirty="0"/>
              <a:t>月</a:t>
            </a:r>
            <a:r>
              <a:rPr lang="en-US" altLang="ja-JP" dirty="0"/>
              <a:t>11</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solidFill>
              </a:rPr>
              <a:t>NAWI</a:t>
            </a:r>
            <a:endParaRPr lang="ja-JP" altLang="en-US" sz="2400" dirty="0">
              <a:solidFill>
                <a:schemeClr val="bg1"/>
              </a:solidFill>
            </a:endParaRP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操作計画：コスト変数と固定変数</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12" name="テキスト ボックス 11">
            <a:extLst>
              <a:ext uri="{FF2B5EF4-FFF2-40B4-BE49-F238E27FC236}">
                <a16:creationId xmlns:a16="http://schemas.microsoft.com/office/drawing/2014/main" id="{5435DE4B-0CB5-DC24-2DCC-BE1D77BC9402}"/>
              </a:ext>
            </a:extLst>
          </p:cNvPr>
          <p:cNvSpPr txBox="1"/>
          <p:nvPr/>
        </p:nvSpPr>
        <p:spPr>
          <a:xfrm>
            <a:off x="505309" y="2568796"/>
            <a:ext cx="3066198" cy="338554"/>
          </a:xfrm>
          <a:prstGeom prst="rect">
            <a:avLst/>
          </a:prstGeom>
          <a:noFill/>
        </p:spPr>
        <p:txBody>
          <a:bodyPr wrap="square" rtlCol="0">
            <a:spAutoFit/>
          </a:bodyPr>
          <a:lstStyle/>
          <a:p>
            <a:pPr algn="ctr"/>
            <a:r>
              <a:rPr kumimoji="1" lang="en-US" altLang="ja-JP" sz="1600" b="1" dirty="0">
                <a:solidFill>
                  <a:schemeClr val="accent1"/>
                </a:solidFill>
              </a:rPr>
              <a:t>Sulfuric Acid [ton/day]</a:t>
            </a:r>
            <a:r>
              <a:rPr kumimoji="1" lang="ja-JP" altLang="en-US" sz="1200" b="1" dirty="0">
                <a:solidFill>
                  <a:schemeClr val="accent1"/>
                </a:solidFill>
              </a:rPr>
              <a:t>（コスト）</a:t>
            </a:r>
            <a:endParaRPr kumimoji="1" lang="ja-JP" altLang="en-US" sz="1600" b="1" dirty="0">
              <a:solidFill>
                <a:srgbClr val="FFC000"/>
              </a:solidFill>
            </a:endParaRPr>
          </a:p>
        </p:txBody>
      </p:sp>
      <p:sp>
        <p:nvSpPr>
          <p:cNvPr id="10" name="テキスト ボックス 9">
            <a:extLst>
              <a:ext uri="{FF2B5EF4-FFF2-40B4-BE49-F238E27FC236}">
                <a16:creationId xmlns:a16="http://schemas.microsoft.com/office/drawing/2014/main" id="{15BF4635-9DD3-7FAA-6C54-3F7101788E59}"/>
              </a:ext>
            </a:extLst>
          </p:cNvPr>
          <p:cNvSpPr txBox="1"/>
          <p:nvPr/>
        </p:nvSpPr>
        <p:spPr>
          <a:xfrm>
            <a:off x="9784394" y="2229567"/>
            <a:ext cx="2487270" cy="338554"/>
          </a:xfrm>
          <a:prstGeom prst="rect">
            <a:avLst/>
          </a:prstGeom>
          <a:noFill/>
        </p:spPr>
        <p:txBody>
          <a:bodyPr wrap="square" rtlCol="0">
            <a:spAutoFit/>
          </a:bodyPr>
          <a:lstStyle/>
          <a:p>
            <a:pPr algn="ctr"/>
            <a:r>
              <a:rPr kumimoji="1" lang="en-US" altLang="ja-JP" sz="1600" b="1" dirty="0">
                <a:solidFill>
                  <a:schemeClr val="accent1"/>
                </a:solidFill>
              </a:rPr>
              <a:t>S1</a:t>
            </a:r>
            <a:r>
              <a:rPr kumimoji="1" lang="ja-JP" altLang="en-US" sz="1600" b="1" dirty="0">
                <a:solidFill>
                  <a:schemeClr val="accent1"/>
                </a:solidFill>
              </a:rPr>
              <a:t>流入圧力 </a:t>
            </a:r>
            <a:r>
              <a:rPr kumimoji="1" lang="en-US" altLang="ja-JP" sz="1600" b="1" dirty="0">
                <a:solidFill>
                  <a:schemeClr val="accent1"/>
                </a:solidFill>
              </a:rPr>
              <a:t>[psi]</a:t>
            </a:r>
            <a:r>
              <a:rPr kumimoji="1" lang="ja-JP" altLang="en-US" sz="1200" b="1" dirty="0">
                <a:solidFill>
                  <a:schemeClr val="accent1"/>
                </a:solidFill>
              </a:rPr>
              <a:t>（固定）</a:t>
            </a:r>
            <a:endParaRPr kumimoji="1" lang="ja-JP" altLang="en-US" sz="1600" b="1" dirty="0">
              <a:solidFill>
                <a:srgbClr val="FFC000"/>
              </a:solidFill>
            </a:endParaRPr>
          </a:p>
        </p:txBody>
      </p:sp>
      <p:sp>
        <p:nvSpPr>
          <p:cNvPr id="13" name="テキスト ボックス 12">
            <a:extLst>
              <a:ext uri="{FF2B5EF4-FFF2-40B4-BE49-F238E27FC236}">
                <a16:creationId xmlns:a16="http://schemas.microsoft.com/office/drawing/2014/main" id="{073A5DAD-4115-D142-7687-3725198C4BFD}"/>
              </a:ext>
            </a:extLst>
          </p:cNvPr>
          <p:cNvSpPr txBox="1"/>
          <p:nvPr/>
        </p:nvSpPr>
        <p:spPr>
          <a:xfrm>
            <a:off x="9830890" y="4204328"/>
            <a:ext cx="2468882" cy="338554"/>
          </a:xfrm>
          <a:prstGeom prst="rect">
            <a:avLst/>
          </a:prstGeom>
          <a:noFill/>
        </p:spPr>
        <p:txBody>
          <a:bodyPr wrap="square" rtlCol="0">
            <a:spAutoFit/>
          </a:bodyPr>
          <a:lstStyle/>
          <a:p>
            <a:pPr algn="ctr"/>
            <a:r>
              <a:rPr kumimoji="1" lang="en-US" altLang="ja-JP" sz="1600" b="1" dirty="0">
                <a:solidFill>
                  <a:schemeClr val="accent1"/>
                </a:solidFill>
              </a:rPr>
              <a:t>S1</a:t>
            </a:r>
            <a:r>
              <a:rPr kumimoji="1" lang="ja-JP" altLang="en-US" sz="1600" b="1" dirty="0">
                <a:solidFill>
                  <a:schemeClr val="accent1"/>
                </a:solidFill>
              </a:rPr>
              <a:t>流入量 </a:t>
            </a:r>
            <a:r>
              <a:rPr kumimoji="1" lang="en-US" altLang="ja-JP" sz="1600" b="1" dirty="0">
                <a:solidFill>
                  <a:schemeClr val="accent1"/>
                </a:solidFill>
              </a:rPr>
              <a:t>[</a:t>
            </a:r>
            <a:r>
              <a:rPr kumimoji="1" lang="en-US" altLang="ja-JP" sz="1600" b="1" dirty="0" err="1">
                <a:solidFill>
                  <a:schemeClr val="accent1"/>
                </a:solidFill>
              </a:rPr>
              <a:t>gpm</a:t>
            </a:r>
            <a:r>
              <a:rPr kumimoji="1" lang="en-US" altLang="ja-JP" sz="1600" b="1" dirty="0">
                <a:solidFill>
                  <a:schemeClr val="accent1"/>
                </a:solidFill>
              </a:rPr>
              <a:t>]</a:t>
            </a:r>
            <a:r>
              <a:rPr kumimoji="1" lang="ja-JP" altLang="en-US" sz="1200" b="1" dirty="0">
                <a:solidFill>
                  <a:schemeClr val="accent1"/>
                </a:solidFill>
              </a:rPr>
              <a:t>（固定）</a:t>
            </a:r>
            <a:endParaRPr kumimoji="1" lang="ja-JP" altLang="en-US" sz="2800" b="1" dirty="0">
              <a:solidFill>
                <a:srgbClr val="FFC000"/>
              </a:solidFill>
            </a:endParaRPr>
          </a:p>
        </p:txBody>
      </p:sp>
      <p:sp>
        <p:nvSpPr>
          <p:cNvPr id="15" name="テキスト ボックス 14">
            <a:extLst>
              <a:ext uri="{FF2B5EF4-FFF2-40B4-BE49-F238E27FC236}">
                <a16:creationId xmlns:a16="http://schemas.microsoft.com/office/drawing/2014/main" id="{D8300875-BA85-C3DA-41D8-11B954F66234}"/>
              </a:ext>
            </a:extLst>
          </p:cNvPr>
          <p:cNvSpPr txBox="1"/>
          <p:nvPr/>
        </p:nvSpPr>
        <p:spPr>
          <a:xfrm>
            <a:off x="7346540" y="4214265"/>
            <a:ext cx="2531399" cy="338554"/>
          </a:xfrm>
          <a:prstGeom prst="rect">
            <a:avLst/>
          </a:prstGeom>
          <a:noFill/>
        </p:spPr>
        <p:txBody>
          <a:bodyPr wrap="square" rtlCol="0">
            <a:spAutoFit/>
          </a:bodyPr>
          <a:lstStyle/>
          <a:p>
            <a:pPr algn="ctr"/>
            <a:r>
              <a:rPr kumimoji="1" lang="en-US" altLang="ja-JP" sz="1600" b="1" dirty="0">
                <a:solidFill>
                  <a:schemeClr val="accent1"/>
                </a:solidFill>
              </a:rPr>
              <a:t>S1</a:t>
            </a:r>
            <a:r>
              <a:rPr kumimoji="1" lang="ja-JP" altLang="en-US" sz="1600" b="1" dirty="0">
                <a:solidFill>
                  <a:schemeClr val="accent1"/>
                </a:solidFill>
              </a:rPr>
              <a:t>流入</a:t>
            </a:r>
            <a:r>
              <a:rPr kumimoji="1" lang="en-US" altLang="ja-JP" sz="1600" b="1" dirty="0">
                <a:solidFill>
                  <a:schemeClr val="accent1"/>
                </a:solidFill>
              </a:rPr>
              <a:t>EC [</a:t>
            </a:r>
            <a:r>
              <a:rPr kumimoji="1" lang="en-US" altLang="ja-JP" sz="1600" b="1" dirty="0" err="1">
                <a:solidFill>
                  <a:schemeClr val="accent1"/>
                </a:solidFill>
              </a:rPr>
              <a:t>uS</a:t>
            </a:r>
            <a:r>
              <a:rPr kumimoji="1" lang="en-US" altLang="ja-JP" sz="1600" b="1" dirty="0">
                <a:solidFill>
                  <a:schemeClr val="accent1"/>
                </a:solidFill>
              </a:rPr>
              <a:t>/cm]</a:t>
            </a:r>
            <a:r>
              <a:rPr kumimoji="1" lang="ja-JP" altLang="en-US" sz="1200" b="1" dirty="0">
                <a:solidFill>
                  <a:schemeClr val="accent1"/>
                </a:solidFill>
              </a:rPr>
              <a:t>（固定）</a:t>
            </a:r>
            <a:endParaRPr kumimoji="1" lang="ja-JP" altLang="en-US" sz="2000" b="1" dirty="0">
              <a:solidFill>
                <a:srgbClr val="FFC000"/>
              </a:solidFill>
            </a:endParaRPr>
          </a:p>
        </p:txBody>
      </p:sp>
      <p:sp>
        <p:nvSpPr>
          <p:cNvPr id="19" name="テキスト ボックス 18">
            <a:extLst>
              <a:ext uri="{FF2B5EF4-FFF2-40B4-BE49-F238E27FC236}">
                <a16:creationId xmlns:a16="http://schemas.microsoft.com/office/drawing/2014/main" id="{D41992DB-DBD0-2D6E-B378-E63030E27EF6}"/>
              </a:ext>
            </a:extLst>
          </p:cNvPr>
          <p:cNvSpPr txBox="1"/>
          <p:nvPr/>
        </p:nvSpPr>
        <p:spPr>
          <a:xfrm>
            <a:off x="7462382" y="2229567"/>
            <a:ext cx="2324702" cy="338554"/>
          </a:xfrm>
          <a:prstGeom prst="rect">
            <a:avLst/>
          </a:prstGeom>
          <a:noFill/>
        </p:spPr>
        <p:txBody>
          <a:bodyPr wrap="square" rtlCol="0">
            <a:spAutoFit/>
          </a:bodyPr>
          <a:lstStyle/>
          <a:p>
            <a:pPr algn="ctr"/>
            <a:r>
              <a:rPr kumimoji="1" lang="ja-JP" altLang="en-US" sz="1600" b="1" dirty="0">
                <a:solidFill>
                  <a:schemeClr val="accent1"/>
                </a:solidFill>
              </a:rPr>
              <a:t>流入</a:t>
            </a:r>
            <a:r>
              <a:rPr kumimoji="1" lang="en-US" altLang="ja-JP" sz="1600" b="1" dirty="0">
                <a:solidFill>
                  <a:schemeClr val="accent1"/>
                </a:solidFill>
              </a:rPr>
              <a:t>TOC [ppm]</a:t>
            </a:r>
            <a:r>
              <a:rPr kumimoji="1" lang="ja-JP" altLang="en-US" sz="1200" b="1" dirty="0">
                <a:solidFill>
                  <a:schemeClr val="accent1"/>
                </a:solidFill>
              </a:rPr>
              <a:t>（固定）</a:t>
            </a:r>
            <a:endParaRPr kumimoji="1" lang="ja-JP" altLang="en-US" sz="1600" b="1" dirty="0">
              <a:solidFill>
                <a:srgbClr val="FFC000"/>
              </a:solidFill>
            </a:endParaRPr>
          </a:p>
        </p:txBody>
      </p:sp>
      <p:sp>
        <p:nvSpPr>
          <p:cNvPr id="14" name="テキスト ボックス 13">
            <a:extLst>
              <a:ext uri="{FF2B5EF4-FFF2-40B4-BE49-F238E27FC236}">
                <a16:creationId xmlns:a16="http://schemas.microsoft.com/office/drawing/2014/main" id="{DB272418-078F-2E67-B23A-00759C03953D}"/>
              </a:ext>
            </a:extLst>
          </p:cNvPr>
          <p:cNvSpPr txBox="1"/>
          <p:nvPr/>
        </p:nvSpPr>
        <p:spPr>
          <a:xfrm>
            <a:off x="4066580" y="2560613"/>
            <a:ext cx="2661511" cy="338554"/>
          </a:xfrm>
          <a:prstGeom prst="rect">
            <a:avLst/>
          </a:prstGeom>
          <a:noFill/>
        </p:spPr>
        <p:txBody>
          <a:bodyPr wrap="square" rtlCol="0">
            <a:spAutoFit/>
          </a:bodyPr>
          <a:lstStyle/>
          <a:p>
            <a:pPr algn="ctr"/>
            <a:r>
              <a:rPr kumimoji="1" lang="en-US" altLang="ja-JP" sz="1600" b="1" dirty="0">
                <a:solidFill>
                  <a:schemeClr val="accent1"/>
                </a:solidFill>
              </a:rPr>
              <a:t>Inhibitor [ton/day] </a:t>
            </a:r>
            <a:r>
              <a:rPr kumimoji="1" lang="ja-JP" altLang="en-US" sz="1200" b="1" dirty="0">
                <a:solidFill>
                  <a:schemeClr val="accent1"/>
                </a:solidFill>
              </a:rPr>
              <a:t>（コスト）</a:t>
            </a:r>
            <a:endParaRPr kumimoji="1" lang="ja-JP" altLang="en-US" sz="1600" b="1" dirty="0">
              <a:solidFill>
                <a:srgbClr val="FFC000"/>
              </a:solidFill>
            </a:endParaRPr>
          </a:p>
        </p:txBody>
      </p:sp>
      <p:pic>
        <p:nvPicPr>
          <p:cNvPr id="17" name="図 16" descr="グラフ, 折れ線グラフ&#10;&#10;自動的に生成された説明">
            <a:extLst>
              <a:ext uri="{FF2B5EF4-FFF2-40B4-BE49-F238E27FC236}">
                <a16:creationId xmlns:a16="http://schemas.microsoft.com/office/drawing/2014/main" id="{00DA46F6-9D67-0B8C-C6FB-24EE8461F197}"/>
              </a:ext>
            </a:extLst>
          </p:cNvPr>
          <p:cNvPicPr>
            <a:picLocks noChangeAspect="1"/>
          </p:cNvPicPr>
          <p:nvPr/>
        </p:nvPicPr>
        <p:blipFill>
          <a:blip r:embed="rId2"/>
          <a:stretch>
            <a:fillRect/>
          </a:stretch>
        </p:blipFill>
        <p:spPr>
          <a:xfrm>
            <a:off x="7223165" y="2560613"/>
            <a:ext cx="2487270" cy="1644127"/>
          </a:xfrm>
          <a:prstGeom prst="rect">
            <a:avLst/>
          </a:prstGeom>
        </p:spPr>
      </p:pic>
      <p:pic>
        <p:nvPicPr>
          <p:cNvPr id="20" name="図 19" descr="グラフ, 折れ線グラフ&#10;&#10;自動的に生成された説明">
            <a:extLst>
              <a:ext uri="{FF2B5EF4-FFF2-40B4-BE49-F238E27FC236}">
                <a16:creationId xmlns:a16="http://schemas.microsoft.com/office/drawing/2014/main" id="{715E37DD-B130-334C-128A-EE39AB31CBEA}"/>
              </a:ext>
            </a:extLst>
          </p:cNvPr>
          <p:cNvPicPr>
            <a:picLocks noChangeAspect="1"/>
          </p:cNvPicPr>
          <p:nvPr/>
        </p:nvPicPr>
        <p:blipFill>
          <a:blip r:embed="rId3"/>
          <a:stretch>
            <a:fillRect/>
          </a:stretch>
        </p:blipFill>
        <p:spPr>
          <a:xfrm>
            <a:off x="9710436" y="2577110"/>
            <a:ext cx="2458431" cy="1592671"/>
          </a:xfrm>
          <a:prstGeom prst="rect">
            <a:avLst/>
          </a:prstGeom>
        </p:spPr>
      </p:pic>
      <p:pic>
        <p:nvPicPr>
          <p:cNvPr id="22" name="図 21" descr="グラフ, 折れ線グラフ&#10;&#10;自動的に生成された説明">
            <a:extLst>
              <a:ext uri="{FF2B5EF4-FFF2-40B4-BE49-F238E27FC236}">
                <a16:creationId xmlns:a16="http://schemas.microsoft.com/office/drawing/2014/main" id="{5600BB1D-1D63-D32A-AD43-543EE21407CD}"/>
              </a:ext>
            </a:extLst>
          </p:cNvPr>
          <p:cNvPicPr>
            <a:picLocks noChangeAspect="1"/>
          </p:cNvPicPr>
          <p:nvPr/>
        </p:nvPicPr>
        <p:blipFill>
          <a:blip r:embed="rId4"/>
          <a:stretch>
            <a:fillRect/>
          </a:stretch>
        </p:blipFill>
        <p:spPr>
          <a:xfrm>
            <a:off x="7231503" y="4561808"/>
            <a:ext cx="2531400" cy="1669008"/>
          </a:xfrm>
          <a:prstGeom prst="rect">
            <a:avLst/>
          </a:prstGeom>
        </p:spPr>
      </p:pic>
      <p:pic>
        <p:nvPicPr>
          <p:cNvPr id="25" name="図 24" descr="グラフ&#10;&#10;自動的に生成された説明">
            <a:extLst>
              <a:ext uri="{FF2B5EF4-FFF2-40B4-BE49-F238E27FC236}">
                <a16:creationId xmlns:a16="http://schemas.microsoft.com/office/drawing/2014/main" id="{18F0465E-4E8F-B975-D594-D32B6B978CAE}"/>
              </a:ext>
            </a:extLst>
          </p:cNvPr>
          <p:cNvPicPr>
            <a:picLocks noChangeAspect="1"/>
          </p:cNvPicPr>
          <p:nvPr/>
        </p:nvPicPr>
        <p:blipFill>
          <a:blip r:embed="rId5"/>
          <a:stretch>
            <a:fillRect/>
          </a:stretch>
        </p:blipFill>
        <p:spPr>
          <a:xfrm>
            <a:off x="9816169" y="4561808"/>
            <a:ext cx="2375831" cy="1570465"/>
          </a:xfrm>
          <a:prstGeom prst="rect">
            <a:avLst/>
          </a:prstGeom>
        </p:spPr>
      </p:pic>
      <p:sp>
        <p:nvSpPr>
          <p:cNvPr id="4" name="テキスト ボックス 3">
            <a:extLst>
              <a:ext uri="{FF2B5EF4-FFF2-40B4-BE49-F238E27FC236}">
                <a16:creationId xmlns:a16="http://schemas.microsoft.com/office/drawing/2014/main" id="{7A257D18-4D64-A84F-040D-4F93DCA4977E}"/>
              </a:ext>
            </a:extLst>
          </p:cNvPr>
          <p:cNvSpPr txBox="1"/>
          <p:nvPr/>
        </p:nvSpPr>
        <p:spPr>
          <a:xfrm>
            <a:off x="571984" y="-20412"/>
            <a:ext cx="3682516"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最適化結果 </a:t>
            </a:r>
            <a:r>
              <a:rPr lang="en-US" altLang="ja-JP" sz="1600" b="1" dirty="0">
                <a:solidFill>
                  <a:schemeClr val="bg1"/>
                </a:solidFill>
              </a:rPr>
              <a:t>&gt; OCWD</a:t>
            </a:r>
            <a:endParaRPr kumimoji="1" lang="ja-JP" altLang="en-US" sz="1600" b="1" dirty="0">
              <a:solidFill>
                <a:schemeClr val="bg1"/>
              </a:solidFill>
            </a:endParaRPr>
          </a:p>
        </p:txBody>
      </p:sp>
      <p:sp>
        <p:nvSpPr>
          <p:cNvPr id="9" name="テキスト ボックス 8">
            <a:extLst>
              <a:ext uri="{FF2B5EF4-FFF2-40B4-BE49-F238E27FC236}">
                <a16:creationId xmlns:a16="http://schemas.microsoft.com/office/drawing/2014/main" id="{5AD8DFE9-8191-CA77-6F57-8C639C6AC3F7}"/>
              </a:ext>
            </a:extLst>
          </p:cNvPr>
          <p:cNvSpPr txBox="1"/>
          <p:nvPr/>
        </p:nvSpPr>
        <p:spPr>
          <a:xfrm>
            <a:off x="0" y="1752513"/>
            <a:ext cx="2659695" cy="646331"/>
          </a:xfrm>
          <a:prstGeom prst="rect">
            <a:avLst/>
          </a:prstGeom>
          <a:noFill/>
        </p:spPr>
        <p:txBody>
          <a:bodyPr wrap="square" rtlCol="0">
            <a:spAutoFit/>
          </a:bodyPr>
          <a:lstStyle/>
          <a:p>
            <a:r>
              <a:rPr kumimoji="1" lang="ja-JP" altLang="en-US" b="1" dirty="0">
                <a:solidFill>
                  <a:schemeClr val="accent1"/>
                </a:solidFill>
              </a:rPr>
              <a:t>青線：実績データ</a:t>
            </a:r>
            <a:endParaRPr kumimoji="1" lang="en-US" altLang="ja-JP" b="1" dirty="0">
              <a:solidFill>
                <a:schemeClr val="accent1"/>
              </a:solidFill>
            </a:endParaRPr>
          </a:p>
          <a:p>
            <a:r>
              <a:rPr kumimoji="1" lang="ja-JP" altLang="en-US" b="1" dirty="0">
                <a:solidFill>
                  <a:srgbClr val="FFC000"/>
                </a:solidFill>
              </a:rPr>
              <a:t>橙線：最適化結果</a:t>
            </a:r>
          </a:p>
        </p:txBody>
      </p:sp>
      <p:pic>
        <p:nvPicPr>
          <p:cNvPr id="7" name="図 6" descr="グラフ&#10;&#10;自動的に生成された説明">
            <a:extLst>
              <a:ext uri="{FF2B5EF4-FFF2-40B4-BE49-F238E27FC236}">
                <a16:creationId xmlns:a16="http://schemas.microsoft.com/office/drawing/2014/main" id="{06AF8AF2-E73C-FA1F-421F-3BC3B4FE9D78}"/>
              </a:ext>
            </a:extLst>
          </p:cNvPr>
          <p:cNvPicPr>
            <a:picLocks noChangeAspect="1"/>
          </p:cNvPicPr>
          <p:nvPr/>
        </p:nvPicPr>
        <p:blipFill>
          <a:blip r:embed="rId6"/>
          <a:stretch>
            <a:fillRect/>
          </a:stretch>
        </p:blipFill>
        <p:spPr>
          <a:xfrm>
            <a:off x="173930" y="2994361"/>
            <a:ext cx="3329577" cy="2065467"/>
          </a:xfrm>
          <a:prstGeom prst="rect">
            <a:avLst/>
          </a:prstGeom>
        </p:spPr>
      </p:pic>
      <p:pic>
        <p:nvPicPr>
          <p:cNvPr id="16" name="図 15" descr="グラフ&#10;&#10;自動的に生成された説明">
            <a:extLst>
              <a:ext uri="{FF2B5EF4-FFF2-40B4-BE49-F238E27FC236}">
                <a16:creationId xmlns:a16="http://schemas.microsoft.com/office/drawing/2014/main" id="{909869BF-0AD8-B923-0BD3-F5AEFDA2CE55}"/>
              </a:ext>
            </a:extLst>
          </p:cNvPr>
          <p:cNvPicPr>
            <a:picLocks noChangeAspect="1"/>
          </p:cNvPicPr>
          <p:nvPr/>
        </p:nvPicPr>
        <p:blipFill>
          <a:blip r:embed="rId7"/>
          <a:stretch>
            <a:fillRect/>
          </a:stretch>
        </p:blipFill>
        <p:spPr>
          <a:xfrm>
            <a:off x="3617110" y="2994361"/>
            <a:ext cx="3374724" cy="2065467"/>
          </a:xfrm>
          <a:prstGeom prst="rect">
            <a:avLst/>
          </a:prstGeom>
        </p:spPr>
      </p:pic>
      <p:sp>
        <p:nvSpPr>
          <p:cNvPr id="18" name="テキスト ボックス 17">
            <a:extLst>
              <a:ext uri="{FF2B5EF4-FFF2-40B4-BE49-F238E27FC236}">
                <a16:creationId xmlns:a16="http://schemas.microsoft.com/office/drawing/2014/main" id="{AE7309BA-E1C0-9A09-8AC1-D8542B6095D5}"/>
              </a:ext>
            </a:extLst>
          </p:cNvPr>
          <p:cNvSpPr txBox="1"/>
          <p:nvPr/>
        </p:nvSpPr>
        <p:spPr>
          <a:xfrm>
            <a:off x="4213692" y="5073146"/>
            <a:ext cx="2659695" cy="646331"/>
          </a:xfrm>
          <a:prstGeom prst="rect">
            <a:avLst/>
          </a:prstGeom>
          <a:noFill/>
        </p:spPr>
        <p:txBody>
          <a:bodyPr wrap="square" rtlCol="0">
            <a:spAutoFit/>
          </a:bodyPr>
          <a:lstStyle/>
          <a:p>
            <a:r>
              <a:rPr kumimoji="1" lang="ja-JP" altLang="en-US" b="1" dirty="0">
                <a:solidFill>
                  <a:srgbClr val="FFC000"/>
                </a:solidFill>
              </a:rPr>
              <a:t>同じスケールで足しているため、寄与しにくい</a:t>
            </a:r>
          </a:p>
        </p:txBody>
      </p:sp>
      <p:sp>
        <p:nvSpPr>
          <p:cNvPr id="21" name="テキスト ボックス 20">
            <a:extLst>
              <a:ext uri="{FF2B5EF4-FFF2-40B4-BE49-F238E27FC236}">
                <a16:creationId xmlns:a16="http://schemas.microsoft.com/office/drawing/2014/main" id="{FCA71AA1-2439-BC69-0920-D00017912463}"/>
              </a:ext>
            </a:extLst>
          </p:cNvPr>
          <p:cNvSpPr txBox="1"/>
          <p:nvPr/>
        </p:nvSpPr>
        <p:spPr>
          <a:xfrm>
            <a:off x="708560" y="5073146"/>
            <a:ext cx="2659695" cy="369332"/>
          </a:xfrm>
          <a:prstGeom prst="rect">
            <a:avLst/>
          </a:prstGeom>
          <a:noFill/>
        </p:spPr>
        <p:txBody>
          <a:bodyPr wrap="square" rtlCol="0">
            <a:spAutoFit/>
          </a:bodyPr>
          <a:lstStyle/>
          <a:p>
            <a:r>
              <a:rPr kumimoji="1" lang="ja-JP" altLang="en-US" b="1" dirty="0">
                <a:solidFill>
                  <a:srgbClr val="FFC000"/>
                </a:solidFill>
              </a:rPr>
              <a:t>実績よりも下側にある</a:t>
            </a:r>
          </a:p>
        </p:txBody>
      </p:sp>
    </p:spTree>
    <p:extLst>
      <p:ext uri="{BB962C8B-B14F-4D97-AF65-F5344CB8AC3E}">
        <p14:creationId xmlns:p14="http://schemas.microsoft.com/office/powerpoint/2010/main" val="894760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操作計画：透過水質</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574"/>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挙動は正しそう。</a:t>
            </a:r>
            <a:endParaRPr lang="en-US" altLang="ja-JP" sz="2800" dirty="0"/>
          </a:p>
        </p:txBody>
      </p:sp>
      <p:sp>
        <p:nvSpPr>
          <p:cNvPr id="37" name="テキスト ボックス 36">
            <a:extLst>
              <a:ext uri="{FF2B5EF4-FFF2-40B4-BE49-F238E27FC236}">
                <a16:creationId xmlns:a16="http://schemas.microsoft.com/office/drawing/2014/main" id="{E8E8FD91-323C-1356-A3B2-52683FD02BF8}"/>
              </a:ext>
            </a:extLst>
          </p:cNvPr>
          <p:cNvSpPr txBox="1"/>
          <p:nvPr/>
        </p:nvSpPr>
        <p:spPr>
          <a:xfrm>
            <a:off x="5589759" y="3967711"/>
            <a:ext cx="2140905" cy="338554"/>
          </a:xfrm>
          <a:prstGeom prst="rect">
            <a:avLst/>
          </a:prstGeom>
          <a:noFill/>
        </p:spPr>
        <p:txBody>
          <a:bodyPr wrap="square" rtlCol="0">
            <a:spAutoFit/>
          </a:bodyPr>
          <a:lstStyle/>
          <a:p>
            <a:pPr algn="ctr"/>
            <a:r>
              <a:rPr kumimoji="1" lang="en-US" altLang="ja-JP" sz="1600" b="1" dirty="0">
                <a:solidFill>
                  <a:schemeClr val="accent1"/>
                </a:solidFill>
              </a:rPr>
              <a:t>S3</a:t>
            </a:r>
            <a:r>
              <a:rPr kumimoji="1" lang="ja-JP" altLang="en-US" sz="1600" b="1" dirty="0">
                <a:solidFill>
                  <a:schemeClr val="accent1"/>
                </a:solidFill>
              </a:rPr>
              <a:t>透過</a:t>
            </a:r>
            <a:r>
              <a:rPr kumimoji="1" lang="en-US" altLang="ja-JP" sz="1600" b="1" dirty="0">
                <a:solidFill>
                  <a:schemeClr val="accent1"/>
                </a:solidFill>
              </a:rPr>
              <a:t>EC [</a:t>
            </a:r>
            <a:r>
              <a:rPr kumimoji="1" lang="en-US" altLang="ja-JP" sz="1600" b="1" dirty="0" err="1">
                <a:solidFill>
                  <a:schemeClr val="accent1"/>
                </a:solidFill>
              </a:rPr>
              <a:t>uS</a:t>
            </a:r>
            <a:r>
              <a:rPr kumimoji="1" lang="en-US" altLang="ja-JP" sz="1600" b="1" dirty="0">
                <a:solidFill>
                  <a:schemeClr val="accent1"/>
                </a:solidFill>
              </a:rPr>
              <a:t>/cm]</a:t>
            </a:r>
            <a:endParaRPr kumimoji="1" lang="ja-JP" altLang="en-US" sz="1600" b="1" dirty="0">
              <a:solidFill>
                <a:srgbClr val="FFC000"/>
              </a:solidFill>
            </a:endParaRPr>
          </a:p>
        </p:txBody>
      </p:sp>
      <p:sp>
        <p:nvSpPr>
          <p:cNvPr id="38" name="テキスト ボックス 37">
            <a:extLst>
              <a:ext uri="{FF2B5EF4-FFF2-40B4-BE49-F238E27FC236}">
                <a16:creationId xmlns:a16="http://schemas.microsoft.com/office/drawing/2014/main" id="{9BD84F51-2185-9A4C-87CE-101F2711377E}"/>
              </a:ext>
            </a:extLst>
          </p:cNvPr>
          <p:cNvSpPr txBox="1"/>
          <p:nvPr/>
        </p:nvSpPr>
        <p:spPr>
          <a:xfrm>
            <a:off x="30784" y="4056274"/>
            <a:ext cx="2140906" cy="338554"/>
          </a:xfrm>
          <a:prstGeom prst="rect">
            <a:avLst/>
          </a:prstGeom>
          <a:noFill/>
        </p:spPr>
        <p:txBody>
          <a:bodyPr wrap="square" rtlCol="0">
            <a:spAutoFit/>
          </a:bodyPr>
          <a:lstStyle/>
          <a:p>
            <a:pPr algn="ctr"/>
            <a:r>
              <a:rPr kumimoji="1" lang="en-US" altLang="ja-JP" sz="1600" b="1" dirty="0">
                <a:solidFill>
                  <a:schemeClr val="accent1"/>
                </a:solidFill>
              </a:rPr>
              <a:t>S2</a:t>
            </a:r>
            <a:r>
              <a:rPr kumimoji="1" lang="ja-JP" altLang="en-US" sz="1600" b="1" dirty="0">
                <a:solidFill>
                  <a:schemeClr val="accent1"/>
                </a:solidFill>
              </a:rPr>
              <a:t>透過</a:t>
            </a:r>
            <a:r>
              <a:rPr kumimoji="1" lang="en-US" altLang="ja-JP" sz="1600" b="1" dirty="0">
                <a:solidFill>
                  <a:schemeClr val="accent1"/>
                </a:solidFill>
              </a:rPr>
              <a:t>EC [</a:t>
            </a:r>
            <a:r>
              <a:rPr kumimoji="1" lang="en-US" altLang="ja-JP" sz="1600" b="1" dirty="0" err="1">
                <a:solidFill>
                  <a:schemeClr val="accent1"/>
                </a:solidFill>
              </a:rPr>
              <a:t>uS</a:t>
            </a:r>
            <a:r>
              <a:rPr kumimoji="1" lang="en-US" altLang="ja-JP" sz="1600" b="1" dirty="0">
                <a:solidFill>
                  <a:schemeClr val="accent1"/>
                </a:solidFill>
              </a:rPr>
              <a:t>/cm]</a:t>
            </a:r>
            <a:endParaRPr kumimoji="1" lang="ja-JP" altLang="en-US" sz="1600" b="1" dirty="0">
              <a:solidFill>
                <a:srgbClr val="FFC000"/>
              </a:solidFill>
            </a:endParaRPr>
          </a:p>
        </p:txBody>
      </p:sp>
      <p:sp>
        <p:nvSpPr>
          <p:cNvPr id="39" name="テキスト ボックス 38">
            <a:extLst>
              <a:ext uri="{FF2B5EF4-FFF2-40B4-BE49-F238E27FC236}">
                <a16:creationId xmlns:a16="http://schemas.microsoft.com/office/drawing/2014/main" id="{8AEA9EF8-AEC8-F5AA-8972-C9BE1F390AB2}"/>
              </a:ext>
            </a:extLst>
          </p:cNvPr>
          <p:cNvSpPr txBox="1"/>
          <p:nvPr/>
        </p:nvSpPr>
        <p:spPr>
          <a:xfrm>
            <a:off x="5632214" y="1630160"/>
            <a:ext cx="2055996" cy="338554"/>
          </a:xfrm>
          <a:prstGeom prst="rect">
            <a:avLst/>
          </a:prstGeom>
          <a:noFill/>
        </p:spPr>
        <p:txBody>
          <a:bodyPr wrap="square" rtlCol="0">
            <a:spAutoFit/>
          </a:bodyPr>
          <a:lstStyle/>
          <a:p>
            <a:pPr algn="ctr"/>
            <a:r>
              <a:rPr kumimoji="1" lang="en-US" altLang="ja-JP" sz="1600" b="1" dirty="0">
                <a:solidFill>
                  <a:schemeClr val="accent1"/>
                </a:solidFill>
              </a:rPr>
              <a:t>S1</a:t>
            </a:r>
            <a:r>
              <a:rPr kumimoji="1" lang="ja-JP" altLang="en-US" sz="1600" b="1" dirty="0">
                <a:solidFill>
                  <a:schemeClr val="accent1"/>
                </a:solidFill>
              </a:rPr>
              <a:t>透過</a:t>
            </a:r>
            <a:r>
              <a:rPr kumimoji="1" lang="en-US" altLang="ja-JP" sz="1600" b="1" dirty="0">
                <a:solidFill>
                  <a:schemeClr val="accent1"/>
                </a:solidFill>
              </a:rPr>
              <a:t>EC [</a:t>
            </a:r>
            <a:r>
              <a:rPr kumimoji="1" lang="en-US" altLang="ja-JP" sz="1600" b="1" dirty="0" err="1">
                <a:solidFill>
                  <a:schemeClr val="accent1"/>
                </a:solidFill>
              </a:rPr>
              <a:t>uS</a:t>
            </a:r>
            <a:r>
              <a:rPr kumimoji="1" lang="en-US" altLang="ja-JP" sz="1600" b="1" dirty="0">
                <a:solidFill>
                  <a:schemeClr val="accent1"/>
                </a:solidFill>
              </a:rPr>
              <a:t>/cm]</a:t>
            </a:r>
            <a:endParaRPr kumimoji="1" lang="ja-JP" altLang="en-US" sz="1600" b="1" dirty="0">
              <a:solidFill>
                <a:srgbClr val="FFC000"/>
              </a:solidFill>
            </a:endParaRPr>
          </a:p>
        </p:txBody>
      </p:sp>
      <p:sp>
        <p:nvSpPr>
          <p:cNvPr id="40" name="テキスト ボックス 39">
            <a:extLst>
              <a:ext uri="{FF2B5EF4-FFF2-40B4-BE49-F238E27FC236}">
                <a16:creationId xmlns:a16="http://schemas.microsoft.com/office/drawing/2014/main" id="{A22FF2A9-818E-D21A-2539-DA1D0DE4B06B}"/>
              </a:ext>
            </a:extLst>
          </p:cNvPr>
          <p:cNvSpPr txBox="1"/>
          <p:nvPr/>
        </p:nvSpPr>
        <p:spPr>
          <a:xfrm>
            <a:off x="57847" y="2683378"/>
            <a:ext cx="2055996" cy="338554"/>
          </a:xfrm>
          <a:prstGeom prst="rect">
            <a:avLst/>
          </a:prstGeom>
          <a:noFill/>
        </p:spPr>
        <p:txBody>
          <a:bodyPr wrap="square" rtlCol="0">
            <a:spAutoFit/>
          </a:bodyPr>
          <a:lstStyle/>
          <a:p>
            <a:pPr algn="ctr"/>
            <a:r>
              <a:rPr kumimoji="1" lang="ja-JP" altLang="en-US" sz="1600" b="1" dirty="0">
                <a:solidFill>
                  <a:schemeClr val="accent1"/>
                </a:solidFill>
              </a:rPr>
              <a:t>透過</a:t>
            </a:r>
            <a:r>
              <a:rPr kumimoji="1" lang="en-US" altLang="ja-JP" sz="1600" b="1" dirty="0">
                <a:solidFill>
                  <a:schemeClr val="accent1"/>
                </a:solidFill>
              </a:rPr>
              <a:t>TOC [ppm]</a:t>
            </a:r>
            <a:endParaRPr kumimoji="1" lang="ja-JP" altLang="en-US" sz="1600" b="1" dirty="0">
              <a:solidFill>
                <a:srgbClr val="FFC000"/>
              </a:solidFill>
            </a:endParaRPr>
          </a:p>
        </p:txBody>
      </p:sp>
      <p:sp>
        <p:nvSpPr>
          <p:cNvPr id="4" name="テキスト ボックス 3">
            <a:extLst>
              <a:ext uri="{FF2B5EF4-FFF2-40B4-BE49-F238E27FC236}">
                <a16:creationId xmlns:a16="http://schemas.microsoft.com/office/drawing/2014/main" id="{0B7FC5AF-B4D4-EB62-D7F9-BD1D9F8A21EF}"/>
              </a:ext>
            </a:extLst>
          </p:cNvPr>
          <p:cNvSpPr txBox="1"/>
          <p:nvPr/>
        </p:nvSpPr>
        <p:spPr>
          <a:xfrm>
            <a:off x="571984" y="-20412"/>
            <a:ext cx="3682516"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最適化結果 </a:t>
            </a:r>
            <a:r>
              <a:rPr lang="en-US" altLang="ja-JP" sz="1600" b="1" dirty="0">
                <a:solidFill>
                  <a:schemeClr val="bg1"/>
                </a:solidFill>
              </a:rPr>
              <a:t>&gt; OCWD</a:t>
            </a:r>
            <a:endParaRPr kumimoji="1" lang="ja-JP" altLang="en-US" sz="1600" b="1" dirty="0">
              <a:solidFill>
                <a:schemeClr val="bg1"/>
              </a:solidFill>
            </a:endParaRPr>
          </a:p>
        </p:txBody>
      </p:sp>
      <p:sp>
        <p:nvSpPr>
          <p:cNvPr id="16" name="テキスト ボックス 15">
            <a:extLst>
              <a:ext uri="{FF2B5EF4-FFF2-40B4-BE49-F238E27FC236}">
                <a16:creationId xmlns:a16="http://schemas.microsoft.com/office/drawing/2014/main" id="{7588CE6F-92AD-F84E-BAE1-59AEA98C75A1}"/>
              </a:ext>
            </a:extLst>
          </p:cNvPr>
          <p:cNvSpPr txBox="1"/>
          <p:nvPr/>
        </p:nvSpPr>
        <p:spPr>
          <a:xfrm>
            <a:off x="0" y="1933488"/>
            <a:ext cx="2659695" cy="646331"/>
          </a:xfrm>
          <a:prstGeom prst="rect">
            <a:avLst/>
          </a:prstGeom>
          <a:noFill/>
        </p:spPr>
        <p:txBody>
          <a:bodyPr wrap="square" rtlCol="0">
            <a:spAutoFit/>
          </a:bodyPr>
          <a:lstStyle/>
          <a:p>
            <a:r>
              <a:rPr kumimoji="1" lang="ja-JP" altLang="en-US" b="1" dirty="0">
                <a:solidFill>
                  <a:schemeClr val="accent1"/>
                </a:solidFill>
              </a:rPr>
              <a:t>青線：実績データ</a:t>
            </a:r>
            <a:endParaRPr kumimoji="1" lang="en-US" altLang="ja-JP" b="1" dirty="0">
              <a:solidFill>
                <a:schemeClr val="accent1"/>
              </a:solidFill>
            </a:endParaRPr>
          </a:p>
          <a:p>
            <a:r>
              <a:rPr kumimoji="1" lang="ja-JP" altLang="en-US" b="1" dirty="0">
                <a:solidFill>
                  <a:srgbClr val="FFC000"/>
                </a:solidFill>
              </a:rPr>
              <a:t>橙線：最適化結果</a:t>
            </a:r>
          </a:p>
        </p:txBody>
      </p:sp>
      <p:pic>
        <p:nvPicPr>
          <p:cNvPr id="8" name="図 7" descr="グラフ&#10;&#10;自動的に生成された説明">
            <a:extLst>
              <a:ext uri="{FF2B5EF4-FFF2-40B4-BE49-F238E27FC236}">
                <a16:creationId xmlns:a16="http://schemas.microsoft.com/office/drawing/2014/main" id="{76769534-82B1-A1BC-5602-3FBFE1E109EC}"/>
              </a:ext>
            </a:extLst>
          </p:cNvPr>
          <p:cNvPicPr>
            <a:picLocks noChangeAspect="1"/>
          </p:cNvPicPr>
          <p:nvPr/>
        </p:nvPicPr>
        <p:blipFill>
          <a:blip r:embed="rId2"/>
          <a:stretch>
            <a:fillRect/>
          </a:stretch>
        </p:blipFill>
        <p:spPr>
          <a:xfrm>
            <a:off x="2113844" y="1509473"/>
            <a:ext cx="3696406" cy="2293025"/>
          </a:xfrm>
          <a:prstGeom prst="rect">
            <a:avLst/>
          </a:prstGeom>
        </p:spPr>
      </p:pic>
      <p:pic>
        <p:nvPicPr>
          <p:cNvPr id="11" name="図 10" descr="テーブル&#10;&#10;自動的に生成された説明">
            <a:extLst>
              <a:ext uri="{FF2B5EF4-FFF2-40B4-BE49-F238E27FC236}">
                <a16:creationId xmlns:a16="http://schemas.microsoft.com/office/drawing/2014/main" id="{F6564DCE-EB45-70EF-354B-4B108CA59674}"/>
              </a:ext>
            </a:extLst>
          </p:cNvPr>
          <p:cNvPicPr>
            <a:picLocks noChangeAspect="1"/>
          </p:cNvPicPr>
          <p:nvPr/>
        </p:nvPicPr>
        <p:blipFill>
          <a:blip r:embed="rId3"/>
          <a:stretch>
            <a:fillRect/>
          </a:stretch>
        </p:blipFill>
        <p:spPr>
          <a:xfrm>
            <a:off x="7730664" y="1480900"/>
            <a:ext cx="3944282" cy="2450946"/>
          </a:xfrm>
          <a:prstGeom prst="rect">
            <a:avLst/>
          </a:prstGeom>
        </p:spPr>
      </p:pic>
      <p:pic>
        <p:nvPicPr>
          <p:cNvPr id="14" name="図 13" descr="グラフ&#10;&#10;自動的に生成された説明">
            <a:extLst>
              <a:ext uri="{FF2B5EF4-FFF2-40B4-BE49-F238E27FC236}">
                <a16:creationId xmlns:a16="http://schemas.microsoft.com/office/drawing/2014/main" id="{7DBEEB25-25A5-D8C0-B560-B18EE0FA906A}"/>
              </a:ext>
            </a:extLst>
          </p:cNvPr>
          <p:cNvPicPr>
            <a:picLocks noChangeAspect="1"/>
          </p:cNvPicPr>
          <p:nvPr/>
        </p:nvPicPr>
        <p:blipFill>
          <a:blip r:embed="rId4"/>
          <a:stretch>
            <a:fillRect/>
          </a:stretch>
        </p:blipFill>
        <p:spPr>
          <a:xfrm>
            <a:off x="2108674" y="3921056"/>
            <a:ext cx="3696407" cy="2293025"/>
          </a:xfrm>
          <a:prstGeom prst="rect">
            <a:avLst/>
          </a:prstGeom>
        </p:spPr>
      </p:pic>
      <p:pic>
        <p:nvPicPr>
          <p:cNvPr id="18" name="図 17" descr="グラフ&#10;&#10;自動的に生成された説明">
            <a:extLst>
              <a:ext uri="{FF2B5EF4-FFF2-40B4-BE49-F238E27FC236}">
                <a16:creationId xmlns:a16="http://schemas.microsoft.com/office/drawing/2014/main" id="{5576AB54-B5A3-544F-BB74-56710FB4666A}"/>
              </a:ext>
            </a:extLst>
          </p:cNvPr>
          <p:cNvPicPr>
            <a:picLocks noChangeAspect="1"/>
          </p:cNvPicPr>
          <p:nvPr/>
        </p:nvPicPr>
        <p:blipFill>
          <a:blip r:embed="rId5"/>
          <a:stretch>
            <a:fillRect/>
          </a:stretch>
        </p:blipFill>
        <p:spPr>
          <a:xfrm>
            <a:off x="7820520" y="3895449"/>
            <a:ext cx="3854426" cy="2391051"/>
          </a:xfrm>
          <a:prstGeom prst="rect">
            <a:avLst/>
          </a:prstGeom>
        </p:spPr>
      </p:pic>
    </p:spTree>
    <p:extLst>
      <p:ext uri="{BB962C8B-B14F-4D97-AF65-F5344CB8AC3E}">
        <p14:creationId xmlns:p14="http://schemas.microsoft.com/office/powerpoint/2010/main" val="1489229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RO</a:t>
            </a:r>
            <a:r>
              <a:rPr lang="ja-JP" altLang="en-US" dirty="0"/>
              <a:t>膜最適化の方針</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574"/>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改善の余地</a:t>
            </a:r>
            <a:endParaRPr lang="en-US" altLang="ja-JP" sz="2800" dirty="0"/>
          </a:p>
          <a:p>
            <a:pPr lvl="1">
              <a:defRPr/>
            </a:pPr>
            <a:r>
              <a:rPr lang="en-US" altLang="ja-JP" sz="2400" dirty="0"/>
              <a:t>1. </a:t>
            </a:r>
            <a:r>
              <a:rPr lang="ja-JP" altLang="en-US" sz="2400" dirty="0"/>
              <a:t>制約を過剰に守っている期間では、ギリギリ制約を守る範囲でコストを削減する。</a:t>
            </a:r>
            <a:endParaRPr lang="en-US" altLang="ja-JP" sz="2400" dirty="0"/>
          </a:p>
          <a:p>
            <a:pPr lvl="1">
              <a:defRPr/>
            </a:pPr>
            <a:r>
              <a:rPr lang="en-US" altLang="ja-JP" sz="2400" dirty="0"/>
              <a:t>2. </a:t>
            </a:r>
            <a:r>
              <a:rPr lang="ja-JP" altLang="en-US" sz="2400" dirty="0"/>
              <a:t>制約を違反している期間では、コストを犠牲にして制約を守る。</a:t>
            </a:r>
            <a:endParaRPr lang="en-US" altLang="ja-JP" sz="2800" dirty="0"/>
          </a:p>
          <a:p>
            <a:pPr>
              <a:defRPr/>
            </a:pPr>
            <a:r>
              <a:rPr lang="ja-JP" altLang="en-US" sz="2800" dirty="0"/>
              <a:t>薬液が改善の余地に影響させるには、</a:t>
            </a:r>
            <a:r>
              <a:rPr lang="en-US" altLang="ja-JP" sz="2800" dirty="0"/>
              <a:t>RO</a:t>
            </a:r>
            <a:r>
              <a:rPr lang="ja-JP" altLang="en-US" sz="2800" dirty="0"/>
              <a:t>膜の詰まりをモデル化して、最適化する必要がある。</a:t>
            </a:r>
            <a:endParaRPr lang="en-US" altLang="ja-JP" sz="2800" dirty="0"/>
          </a:p>
          <a:p>
            <a:pPr lvl="1">
              <a:defRPr/>
            </a:pPr>
            <a:r>
              <a:rPr lang="ja-JP" altLang="en-US" sz="2400" dirty="0"/>
              <a:t>コスト：薬液コスト、消費電力コスト、</a:t>
            </a:r>
            <a:r>
              <a:rPr lang="en-US" altLang="ja-JP" sz="2400" dirty="0"/>
              <a:t>CIP</a:t>
            </a:r>
            <a:r>
              <a:rPr lang="ja-JP" altLang="en-US" sz="2400" dirty="0"/>
              <a:t>コスト、膜交換コストなど</a:t>
            </a:r>
            <a:endParaRPr lang="en-US" altLang="ja-JP" sz="2400" dirty="0"/>
          </a:p>
          <a:p>
            <a:pPr lvl="1">
              <a:defRPr/>
            </a:pPr>
            <a:r>
              <a:rPr lang="ja-JP" altLang="en-US" sz="2400" dirty="0"/>
              <a:t>最終的な制約条件：</a:t>
            </a:r>
            <a:r>
              <a:rPr lang="en-US" altLang="ja-JP" sz="2400" dirty="0"/>
              <a:t>LRV</a:t>
            </a:r>
            <a:r>
              <a:rPr lang="ja-JP" altLang="en-US" sz="2400" dirty="0"/>
              <a:t>、流量一定、回収率など</a:t>
            </a:r>
            <a:endParaRPr lang="en-US" altLang="ja-JP" sz="2400" dirty="0"/>
          </a:p>
          <a:p>
            <a:pPr lvl="1">
              <a:defRPr/>
            </a:pPr>
            <a:r>
              <a:rPr lang="ja-JP" altLang="en-US" sz="2400" dirty="0"/>
              <a:t>ただし、これらが影響するには、数週間～</a:t>
            </a:r>
            <a:r>
              <a:rPr lang="en-US" altLang="ja-JP" sz="2400" dirty="0"/>
              <a:t>1</a:t>
            </a:r>
            <a:r>
              <a:rPr lang="ja-JP" altLang="en-US" sz="2400" dirty="0"/>
              <a:t>か月単位での予測が必要</a:t>
            </a:r>
            <a:endParaRPr lang="en-US" altLang="ja-JP" sz="2400" dirty="0"/>
          </a:p>
        </p:txBody>
      </p:sp>
      <p:sp>
        <p:nvSpPr>
          <p:cNvPr id="4" name="テキスト ボックス 3">
            <a:extLst>
              <a:ext uri="{FF2B5EF4-FFF2-40B4-BE49-F238E27FC236}">
                <a16:creationId xmlns:a16="http://schemas.microsoft.com/office/drawing/2014/main" id="{0B7FC5AF-B4D4-EB62-D7F9-BD1D9F8A21EF}"/>
              </a:ext>
            </a:extLst>
          </p:cNvPr>
          <p:cNvSpPr txBox="1"/>
          <p:nvPr/>
        </p:nvSpPr>
        <p:spPr>
          <a:xfrm>
            <a:off x="571984" y="-20412"/>
            <a:ext cx="3682516"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データ分析</a:t>
            </a:r>
            <a:endParaRPr kumimoji="1" lang="ja-JP" altLang="en-US" sz="1600" b="1" dirty="0">
              <a:solidFill>
                <a:schemeClr val="bg1"/>
              </a:solidFill>
            </a:endParaRPr>
          </a:p>
        </p:txBody>
      </p:sp>
    </p:spTree>
    <p:extLst>
      <p:ext uri="{BB962C8B-B14F-4D97-AF65-F5344CB8AC3E}">
        <p14:creationId xmlns:p14="http://schemas.microsoft.com/office/powerpoint/2010/main" val="976090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RO</a:t>
            </a:r>
            <a:r>
              <a:rPr lang="ja-JP" altLang="en-US" dirty="0"/>
              <a:t>膜データ解析の方針</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574"/>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RO</a:t>
            </a:r>
            <a:r>
              <a:rPr lang="ja-JP" altLang="en-US" sz="2800" dirty="0"/>
              <a:t>膜の詰まりのモデリング方針は、下記の</a:t>
            </a:r>
            <a:r>
              <a:rPr lang="en-US" altLang="ja-JP" sz="2800" dirty="0"/>
              <a:t>2</a:t>
            </a:r>
            <a:r>
              <a:rPr lang="ja-JP" altLang="en-US" sz="2800" dirty="0"/>
              <a:t>つが考えられる。</a:t>
            </a:r>
            <a:endParaRPr lang="en-US" altLang="ja-JP" sz="2800" dirty="0"/>
          </a:p>
          <a:p>
            <a:pPr lvl="1">
              <a:defRPr/>
            </a:pPr>
            <a:r>
              <a:rPr lang="en-US" altLang="ja-JP" sz="2400" dirty="0"/>
              <a:t>1. </a:t>
            </a:r>
            <a:r>
              <a:rPr lang="ja-JP" altLang="en-US" sz="2400" dirty="0"/>
              <a:t>物理＋化学モデル＋データフィッティングアプローチ　⇒　定量化</a:t>
            </a:r>
            <a:endParaRPr lang="en-US" altLang="ja-JP" sz="2400" dirty="0"/>
          </a:p>
          <a:p>
            <a:pPr lvl="1">
              <a:defRPr/>
            </a:pPr>
            <a:r>
              <a:rPr lang="en-US" altLang="ja-JP" sz="2400" dirty="0"/>
              <a:t>2. </a:t>
            </a:r>
            <a:r>
              <a:rPr lang="ja-JP" altLang="en-US" sz="2400" dirty="0"/>
              <a:t>統計モデルアプローチ　⇒　区別化</a:t>
            </a:r>
            <a:endParaRPr lang="en-US" altLang="ja-JP" sz="2400" dirty="0"/>
          </a:p>
          <a:p>
            <a:pPr>
              <a:defRPr/>
            </a:pPr>
            <a:r>
              <a:rPr lang="en-US" altLang="ja-JP" sz="2800" dirty="0"/>
              <a:t>1</a:t>
            </a:r>
            <a:r>
              <a:rPr lang="ja-JP" altLang="en-US" sz="2800" dirty="0"/>
              <a:t>を征矢君に、</a:t>
            </a:r>
            <a:r>
              <a:rPr lang="en-US" altLang="ja-JP" sz="2800" dirty="0"/>
              <a:t>2</a:t>
            </a:r>
            <a:r>
              <a:rPr lang="ja-JP" altLang="en-US" sz="2800" dirty="0"/>
              <a:t>を熊谷が実施する。</a:t>
            </a:r>
            <a:endParaRPr lang="en-US" altLang="ja-JP" sz="2800" dirty="0"/>
          </a:p>
          <a:p>
            <a:pPr>
              <a:defRPr/>
            </a:pPr>
            <a:r>
              <a:rPr lang="ja-JP" altLang="en-US" sz="2800" dirty="0"/>
              <a:t>井本さんは、長期予測に対応するために、予測モデル自身を検討する</a:t>
            </a:r>
            <a:endParaRPr lang="en-US" altLang="ja-JP" sz="2800" dirty="0"/>
          </a:p>
        </p:txBody>
      </p:sp>
      <p:sp>
        <p:nvSpPr>
          <p:cNvPr id="4" name="テキスト ボックス 3">
            <a:extLst>
              <a:ext uri="{FF2B5EF4-FFF2-40B4-BE49-F238E27FC236}">
                <a16:creationId xmlns:a16="http://schemas.microsoft.com/office/drawing/2014/main" id="{0B7FC5AF-B4D4-EB62-D7F9-BD1D9F8A21EF}"/>
              </a:ext>
            </a:extLst>
          </p:cNvPr>
          <p:cNvSpPr txBox="1"/>
          <p:nvPr/>
        </p:nvSpPr>
        <p:spPr>
          <a:xfrm>
            <a:off x="571984" y="-20412"/>
            <a:ext cx="3682516"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データ分析</a:t>
            </a:r>
            <a:endParaRPr kumimoji="1" lang="ja-JP" altLang="en-US" sz="1600" b="1" dirty="0">
              <a:solidFill>
                <a:schemeClr val="bg1"/>
              </a:solidFill>
            </a:endParaRPr>
          </a:p>
        </p:txBody>
      </p:sp>
    </p:spTree>
    <p:extLst>
      <p:ext uri="{BB962C8B-B14F-4D97-AF65-F5344CB8AC3E}">
        <p14:creationId xmlns:p14="http://schemas.microsoft.com/office/powerpoint/2010/main" val="4183948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クラスタリング</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574"/>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教師データを使わずに、データ空間上の関係性を学習し、データセットをいくつかのクラスタに割り当てるモデリング。</a:t>
            </a:r>
            <a:endParaRPr lang="en-US" altLang="ja-JP" sz="2800" dirty="0"/>
          </a:p>
          <a:p>
            <a:pPr lvl="1">
              <a:defRPr/>
            </a:pPr>
            <a:r>
              <a:rPr lang="ja-JP" altLang="en-US" sz="2400" dirty="0"/>
              <a:t>別の要因などでデータ集合が分断されたり、データの傾向が変わる場合、そのままではその違いを表現できない</a:t>
            </a:r>
            <a:endParaRPr lang="en-US" altLang="ja-JP" sz="2400" dirty="0"/>
          </a:p>
          <a:p>
            <a:pPr lvl="1">
              <a:defRPr/>
            </a:pPr>
            <a:r>
              <a:rPr lang="ja-JP" altLang="en-US" sz="2400" dirty="0"/>
              <a:t>詰まりが要因で、期間によって</a:t>
            </a:r>
            <a:r>
              <a:rPr lang="en-US" altLang="ja-JP" sz="2400" dirty="0"/>
              <a:t>RO</a:t>
            </a:r>
            <a:r>
              <a:rPr lang="ja-JP" altLang="en-US" sz="2400" dirty="0"/>
              <a:t>データの関係性が異なる場合、その区別を判断可能なモデルが必要</a:t>
            </a:r>
            <a:endParaRPr lang="en-US" altLang="ja-JP" sz="2400" dirty="0"/>
          </a:p>
          <a:p>
            <a:pPr lvl="1">
              <a:defRPr/>
            </a:pPr>
            <a:r>
              <a:rPr lang="ja-JP" altLang="en-US" sz="2400" dirty="0"/>
              <a:t>詰まりを定量化できずとも、詰まりの違いをクラスタで割り当てておけば、その区別を活かせるかもしれない</a:t>
            </a:r>
            <a:endParaRPr lang="en-US" altLang="ja-JP" sz="2400" dirty="0"/>
          </a:p>
          <a:p>
            <a:pPr lvl="1">
              <a:defRPr/>
            </a:pPr>
            <a:r>
              <a:rPr lang="en-US" altLang="ja-JP" sz="2400" dirty="0"/>
              <a:t>GMM</a:t>
            </a:r>
            <a:r>
              <a:rPr lang="ja-JP" altLang="en-US" sz="2400" dirty="0"/>
              <a:t>（</a:t>
            </a:r>
            <a:r>
              <a:rPr lang="en-US" altLang="ja-JP" sz="2400" dirty="0"/>
              <a:t>Gauss Mixture Model</a:t>
            </a:r>
            <a:r>
              <a:rPr lang="ja-JP" altLang="en-US" sz="2400" dirty="0"/>
              <a:t>）を使用し、データセットに対してクラスタを割り当てた</a:t>
            </a:r>
            <a:endParaRPr lang="en-US" altLang="ja-JP" sz="2400" dirty="0"/>
          </a:p>
        </p:txBody>
      </p:sp>
      <p:sp>
        <p:nvSpPr>
          <p:cNvPr id="4" name="テキスト ボックス 3">
            <a:extLst>
              <a:ext uri="{FF2B5EF4-FFF2-40B4-BE49-F238E27FC236}">
                <a16:creationId xmlns:a16="http://schemas.microsoft.com/office/drawing/2014/main" id="{0B7FC5AF-B4D4-EB62-D7F9-BD1D9F8A21EF}"/>
              </a:ext>
            </a:extLst>
          </p:cNvPr>
          <p:cNvSpPr txBox="1"/>
          <p:nvPr/>
        </p:nvSpPr>
        <p:spPr>
          <a:xfrm>
            <a:off x="571984" y="-20412"/>
            <a:ext cx="3682516"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データ分析</a:t>
            </a:r>
            <a:endParaRPr kumimoji="1" lang="ja-JP" altLang="en-US" sz="1600" b="1" dirty="0">
              <a:solidFill>
                <a:schemeClr val="bg1"/>
              </a:solidFill>
            </a:endParaRPr>
          </a:p>
        </p:txBody>
      </p:sp>
    </p:spTree>
    <p:extLst>
      <p:ext uri="{BB962C8B-B14F-4D97-AF65-F5344CB8AC3E}">
        <p14:creationId xmlns:p14="http://schemas.microsoft.com/office/powerpoint/2010/main" val="3601525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クラスタリング結果（</a:t>
            </a:r>
            <a:r>
              <a:rPr lang="en-US" altLang="ja-JP" dirty="0"/>
              <a:t>LVMWD</a:t>
            </a:r>
            <a:r>
              <a:rPr lang="ja-JP" altLang="en-US" dirty="0"/>
              <a:t>）</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4" name="テキスト ボックス 3">
            <a:extLst>
              <a:ext uri="{FF2B5EF4-FFF2-40B4-BE49-F238E27FC236}">
                <a16:creationId xmlns:a16="http://schemas.microsoft.com/office/drawing/2014/main" id="{0B7FC5AF-B4D4-EB62-D7F9-BD1D9F8A21EF}"/>
              </a:ext>
            </a:extLst>
          </p:cNvPr>
          <p:cNvSpPr txBox="1"/>
          <p:nvPr/>
        </p:nvSpPr>
        <p:spPr>
          <a:xfrm>
            <a:off x="571984" y="-20412"/>
            <a:ext cx="3682516"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データ分析</a:t>
            </a:r>
            <a:endParaRPr kumimoji="1" lang="ja-JP" altLang="en-US" sz="1600" b="1" dirty="0">
              <a:solidFill>
                <a:schemeClr val="bg1"/>
              </a:solidFill>
            </a:endParaRPr>
          </a:p>
        </p:txBody>
      </p:sp>
      <p:pic>
        <p:nvPicPr>
          <p:cNvPr id="7" name="図 6" descr="グラフ, 散布図&#10;&#10;自動的に生成された説明">
            <a:extLst>
              <a:ext uri="{FF2B5EF4-FFF2-40B4-BE49-F238E27FC236}">
                <a16:creationId xmlns:a16="http://schemas.microsoft.com/office/drawing/2014/main" id="{6F446855-D9B1-FE28-0FEA-B0E997460B54}"/>
              </a:ext>
            </a:extLst>
          </p:cNvPr>
          <p:cNvPicPr>
            <a:picLocks noChangeAspect="1"/>
          </p:cNvPicPr>
          <p:nvPr/>
        </p:nvPicPr>
        <p:blipFill>
          <a:blip r:embed="rId2"/>
          <a:stretch>
            <a:fillRect/>
          </a:stretch>
        </p:blipFill>
        <p:spPr>
          <a:xfrm>
            <a:off x="116962" y="1459989"/>
            <a:ext cx="3645414" cy="2407582"/>
          </a:xfrm>
          <a:prstGeom prst="rect">
            <a:avLst/>
          </a:prstGeom>
        </p:spPr>
      </p:pic>
      <p:sp>
        <p:nvSpPr>
          <p:cNvPr id="8" name="テキスト ボックス 7">
            <a:extLst>
              <a:ext uri="{FF2B5EF4-FFF2-40B4-BE49-F238E27FC236}">
                <a16:creationId xmlns:a16="http://schemas.microsoft.com/office/drawing/2014/main" id="{EE98B2A9-D428-8907-5E57-4484641A81C3}"/>
              </a:ext>
            </a:extLst>
          </p:cNvPr>
          <p:cNvSpPr txBox="1"/>
          <p:nvPr/>
        </p:nvSpPr>
        <p:spPr>
          <a:xfrm>
            <a:off x="10136004" y="771004"/>
            <a:ext cx="2055996" cy="338554"/>
          </a:xfrm>
          <a:prstGeom prst="rect">
            <a:avLst/>
          </a:prstGeom>
          <a:noFill/>
        </p:spPr>
        <p:txBody>
          <a:bodyPr wrap="square" rtlCol="0">
            <a:spAutoFit/>
          </a:bodyPr>
          <a:lstStyle/>
          <a:p>
            <a:pPr algn="ctr"/>
            <a:r>
              <a:rPr kumimoji="1" lang="ja-JP" altLang="en-US" sz="1600" b="1" dirty="0">
                <a:solidFill>
                  <a:schemeClr val="accent1"/>
                </a:solidFill>
              </a:rPr>
              <a:t>クラスタ数</a:t>
            </a:r>
            <a:r>
              <a:rPr kumimoji="1" lang="en-US" altLang="ja-JP" sz="1600" b="1" dirty="0">
                <a:solidFill>
                  <a:schemeClr val="accent1"/>
                </a:solidFill>
              </a:rPr>
              <a:t>=7</a:t>
            </a:r>
            <a:endParaRPr kumimoji="1" lang="ja-JP" altLang="en-US" sz="1600" b="1" dirty="0">
              <a:solidFill>
                <a:srgbClr val="FFC000"/>
              </a:solidFill>
            </a:endParaRPr>
          </a:p>
        </p:txBody>
      </p:sp>
      <p:pic>
        <p:nvPicPr>
          <p:cNvPr id="10" name="図 9" descr="グラフ, 散布図&#10;&#10;自動的に生成された説明">
            <a:extLst>
              <a:ext uri="{FF2B5EF4-FFF2-40B4-BE49-F238E27FC236}">
                <a16:creationId xmlns:a16="http://schemas.microsoft.com/office/drawing/2014/main" id="{C664F03A-B023-4C85-617B-B13BCFC34554}"/>
              </a:ext>
            </a:extLst>
          </p:cNvPr>
          <p:cNvPicPr>
            <a:picLocks noChangeAspect="1"/>
          </p:cNvPicPr>
          <p:nvPr/>
        </p:nvPicPr>
        <p:blipFill>
          <a:blip r:embed="rId3"/>
          <a:stretch>
            <a:fillRect/>
          </a:stretch>
        </p:blipFill>
        <p:spPr>
          <a:xfrm>
            <a:off x="3959956" y="1459989"/>
            <a:ext cx="3645415" cy="2409681"/>
          </a:xfrm>
          <a:prstGeom prst="rect">
            <a:avLst/>
          </a:prstGeom>
        </p:spPr>
      </p:pic>
    </p:spTree>
    <p:extLst>
      <p:ext uri="{BB962C8B-B14F-4D97-AF65-F5344CB8AC3E}">
        <p14:creationId xmlns:p14="http://schemas.microsoft.com/office/powerpoint/2010/main" val="1651829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LVMWD CIP interval</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graphicFrame>
        <p:nvGraphicFramePr>
          <p:cNvPr id="9" name="表 9">
            <a:extLst>
              <a:ext uri="{FF2B5EF4-FFF2-40B4-BE49-F238E27FC236}">
                <a16:creationId xmlns:a16="http://schemas.microsoft.com/office/drawing/2014/main" id="{FCA48F47-A451-1172-426E-C28DE0437CAE}"/>
              </a:ext>
            </a:extLst>
          </p:cNvPr>
          <p:cNvGraphicFramePr>
            <a:graphicFrameLocks noGrp="1"/>
          </p:cNvGraphicFramePr>
          <p:nvPr>
            <p:extLst>
              <p:ext uri="{D42A27DB-BD31-4B8C-83A1-F6EECF244321}">
                <p14:modId xmlns:p14="http://schemas.microsoft.com/office/powerpoint/2010/main" val="328383570"/>
              </p:ext>
            </p:extLst>
          </p:nvPr>
        </p:nvGraphicFramePr>
        <p:xfrm>
          <a:off x="866775" y="997419"/>
          <a:ext cx="10458450" cy="5120640"/>
        </p:xfrm>
        <a:graphic>
          <a:graphicData uri="http://schemas.openxmlformats.org/drawingml/2006/table">
            <a:tbl>
              <a:tblPr firstRow="1" bandRow="1">
                <a:tableStyleId>{5C22544A-7EE6-4342-B048-85BDC9FD1C3A}</a:tableStyleId>
              </a:tblPr>
              <a:tblGrid>
                <a:gridCol w="1511612">
                  <a:extLst>
                    <a:ext uri="{9D8B030D-6E8A-4147-A177-3AD203B41FA5}">
                      <a16:colId xmlns:a16="http://schemas.microsoft.com/office/drawing/2014/main" val="3611870058"/>
                    </a:ext>
                  </a:extLst>
                </a:gridCol>
                <a:gridCol w="1545913">
                  <a:extLst>
                    <a:ext uri="{9D8B030D-6E8A-4147-A177-3AD203B41FA5}">
                      <a16:colId xmlns:a16="http://schemas.microsoft.com/office/drawing/2014/main" val="24635457"/>
                    </a:ext>
                  </a:extLst>
                </a:gridCol>
                <a:gridCol w="1494384">
                  <a:extLst>
                    <a:ext uri="{9D8B030D-6E8A-4147-A177-3AD203B41FA5}">
                      <a16:colId xmlns:a16="http://schemas.microsoft.com/office/drawing/2014/main" val="2325801080"/>
                    </a:ext>
                  </a:extLst>
                </a:gridCol>
                <a:gridCol w="1479335">
                  <a:extLst>
                    <a:ext uri="{9D8B030D-6E8A-4147-A177-3AD203B41FA5}">
                      <a16:colId xmlns:a16="http://schemas.microsoft.com/office/drawing/2014/main" val="1315212710"/>
                    </a:ext>
                  </a:extLst>
                </a:gridCol>
                <a:gridCol w="2084026">
                  <a:extLst>
                    <a:ext uri="{9D8B030D-6E8A-4147-A177-3AD203B41FA5}">
                      <a16:colId xmlns:a16="http://schemas.microsoft.com/office/drawing/2014/main" val="1150600360"/>
                    </a:ext>
                  </a:extLst>
                </a:gridCol>
                <a:gridCol w="2343180">
                  <a:extLst>
                    <a:ext uri="{9D8B030D-6E8A-4147-A177-3AD203B41FA5}">
                      <a16:colId xmlns:a16="http://schemas.microsoft.com/office/drawing/2014/main" val="3987038422"/>
                    </a:ext>
                  </a:extLst>
                </a:gridCol>
              </a:tblGrid>
              <a:tr h="193422">
                <a:tc>
                  <a:txBody>
                    <a:bodyPr/>
                    <a:lstStyle/>
                    <a:p>
                      <a:pPr algn="ctr"/>
                      <a:r>
                        <a:rPr kumimoji="1" lang="en-US" altLang="ja-JP" dirty="0"/>
                        <a:t>From</a:t>
                      </a:r>
                      <a:endParaRPr kumimoji="1" lang="ja-JP"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To</a:t>
                      </a:r>
                      <a:endParaRPr kumimoji="1" lang="ja-JP"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Interval</a:t>
                      </a:r>
                      <a:endParaRPr kumimoji="1" lang="ja-JP"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Target pH</a:t>
                      </a:r>
                      <a:endParaRPr kumimoji="1" lang="ja-JP"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Target Recover</a:t>
                      </a:r>
                      <a:endParaRPr kumimoji="1" lang="ja-JP"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RO Config.</a:t>
                      </a:r>
                      <a:endParaRPr kumimoji="1" lang="ja-JP"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7907496"/>
                  </a:ext>
                </a:extLst>
              </a:tr>
              <a:tr h="238617">
                <a:tc>
                  <a:txBody>
                    <a:bodyPr/>
                    <a:lstStyle/>
                    <a:p>
                      <a:pPr algn="ctr"/>
                      <a:r>
                        <a:rPr kumimoji="1" lang="en-US" altLang="ja-JP" dirty="0"/>
                        <a:t>2020-07-25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2020-08-27</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63 days</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6.4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80%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2nd and 3rd Stage</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915010"/>
                  </a:ext>
                </a:extLst>
              </a:tr>
              <a:tr h="238617">
                <a:tc>
                  <a:txBody>
                    <a:bodyPr/>
                    <a:lstStyle/>
                    <a:p>
                      <a:pPr algn="ctr"/>
                      <a:r>
                        <a:rPr kumimoji="1" lang="en-US" altLang="ja-JP" dirty="0"/>
                        <a:t>2020-08-29</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2020-09-22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24 days</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6.4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80%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2nd and 3rd Stage</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7912766"/>
                  </a:ext>
                </a:extLst>
              </a:tr>
              <a:tr h="238617">
                <a:tc>
                  <a:txBody>
                    <a:bodyPr/>
                    <a:lstStyle/>
                    <a:p>
                      <a:pPr algn="ctr"/>
                      <a:r>
                        <a:rPr kumimoji="1" lang="en-US" altLang="ja-JP" dirty="0"/>
                        <a:t>2020-10-05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2020-11-07</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86 days</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6.4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80%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2nd and 3rd Stage</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9817106"/>
                  </a:ext>
                </a:extLst>
              </a:tr>
              <a:tr h="238617">
                <a:tc>
                  <a:txBody>
                    <a:bodyPr/>
                    <a:lstStyle/>
                    <a:p>
                      <a:pPr algn="ctr"/>
                      <a:r>
                        <a:rPr kumimoji="1" lang="en-US" altLang="ja-JP" dirty="0"/>
                        <a:t>2020-11-15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2021-01-04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50 days</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6.8</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80%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3 Stages</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2896061"/>
                  </a:ext>
                </a:extLst>
              </a:tr>
              <a:tr h="274946">
                <a:tc>
                  <a:txBody>
                    <a:bodyPr/>
                    <a:lstStyle/>
                    <a:p>
                      <a:pPr algn="ctr"/>
                      <a:r>
                        <a:rPr kumimoji="1" lang="en-US" altLang="ja-JP" dirty="0"/>
                        <a:t>2021-01-21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2021-03-11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49 days</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6.8</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85%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3 Stages</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0581771"/>
                  </a:ext>
                </a:extLst>
              </a:tr>
              <a:tr h="274946">
                <a:tc>
                  <a:txBody>
                    <a:bodyPr/>
                    <a:lstStyle/>
                    <a:p>
                      <a:pPr algn="ctr"/>
                      <a:r>
                        <a:rPr kumimoji="1" lang="en-US" altLang="ja-JP" dirty="0"/>
                        <a:t>2021-03-14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2021-05-01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48 days</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6.8</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85%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2nd and 3rd Stage</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1062876"/>
                  </a:ext>
                </a:extLst>
              </a:tr>
              <a:tr h="238617">
                <a:tc>
                  <a:txBody>
                    <a:bodyPr/>
                    <a:lstStyle/>
                    <a:p>
                      <a:pPr algn="ctr"/>
                      <a:r>
                        <a:rPr kumimoji="1" lang="en-US" altLang="ja-JP" dirty="0"/>
                        <a:t>2021-05-02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2021-06-22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51 days</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6.8</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85%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2nd and 3rd Stage</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3704830"/>
                  </a:ext>
                </a:extLst>
              </a:tr>
              <a:tr h="238617">
                <a:tc>
                  <a:txBody>
                    <a:bodyPr/>
                    <a:lstStyle/>
                    <a:p>
                      <a:pPr algn="ctr"/>
                      <a:r>
                        <a:rPr kumimoji="1" lang="en-US" altLang="ja-JP" dirty="0"/>
                        <a:t>2021-06-22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dirty="0"/>
                        <a:t>2021-08-24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dirty="0"/>
                        <a:t>63 days</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dirty="0"/>
                        <a:t>6.8</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dirty="0"/>
                        <a:t>80%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dirty="0"/>
                        <a:t>3 Stages</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91019806"/>
                  </a:ext>
                </a:extLst>
              </a:tr>
              <a:tr h="238617">
                <a:tc>
                  <a:txBody>
                    <a:bodyPr/>
                    <a:lstStyle/>
                    <a:p>
                      <a:pPr algn="ctr"/>
                      <a:r>
                        <a:rPr kumimoji="1" lang="en-US" altLang="ja-JP" dirty="0"/>
                        <a:t>2021-08-25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dirty="0"/>
                        <a:t>2021-09-21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dirty="0"/>
                        <a:t>27 days</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dirty="0"/>
                        <a:t>6.8</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dirty="0"/>
                        <a:t>80%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3 Stages</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793783614"/>
                  </a:ext>
                </a:extLst>
              </a:tr>
              <a:tr h="238617">
                <a:tc>
                  <a:txBody>
                    <a:bodyPr/>
                    <a:lstStyle/>
                    <a:p>
                      <a:pPr algn="ctr"/>
                      <a:r>
                        <a:rPr kumimoji="1" lang="en-US" altLang="ja-JP" dirty="0"/>
                        <a:t>2021-09-25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dirty="0"/>
                        <a:t>2021-11-30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dirty="0"/>
                        <a:t>66 days</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dirty="0"/>
                        <a:t>6.8</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dirty="0"/>
                        <a:t>80%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dirty="0"/>
                        <a:t>3 Stages</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63387637"/>
                  </a:ext>
                </a:extLst>
              </a:tr>
              <a:tr h="238617">
                <a:tc>
                  <a:txBody>
                    <a:bodyPr/>
                    <a:lstStyle/>
                    <a:p>
                      <a:pPr algn="ctr"/>
                      <a:r>
                        <a:rPr kumimoji="1" lang="en-US" altLang="ja-JP" dirty="0"/>
                        <a:t>2021-12-02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dirty="0"/>
                        <a:t>2022-01-31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dirty="0"/>
                        <a:t>60 days</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dirty="0"/>
                        <a:t>6.4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dirty="0"/>
                        <a:t>85%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3 Stages</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513365171"/>
                  </a:ext>
                </a:extLst>
              </a:tr>
              <a:tr h="238617">
                <a:tc>
                  <a:txBody>
                    <a:bodyPr/>
                    <a:lstStyle/>
                    <a:p>
                      <a:pPr algn="ctr"/>
                      <a:r>
                        <a:rPr kumimoji="1" lang="en-US" altLang="ja-JP" dirty="0"/>
                        <a:t>2022-02-02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dirty="0"/>
                        <a:t>2022-05-02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dirty="0"/>
                        <a:t>89 days</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dirty="0"/>
                        <a:t>6.4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dirty="0"/>
                        <a:t>85%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dirty="0"/>
                        <a:t>3 Stages</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112691061"/>
                  </a:ext>
                </a:extLst>
              </a:tr>
              <a:tr h="238617">
                <a:tc>
                  <a:txBody>
                    <a:bodyPr/>
                    <a:lstStyle/>
                    <a:p>
                      <a:pPr algn="ctr"/>
                      <a:r>
                        <a:rPr kumimoji="1" lang="en-US" altLang="ja-JP" dirty="0"/>
                        <a:t>2022-05-05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dirty="0"/>
                        <a:t>2022-07-01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dirty="0"/>
                        <a:t>57 days</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dirty="0"/>
                        <a:t>6.4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kumimoji="1" lang="en-US" altLang="ja-JP" dirty="0"/>
                        <a:t>85%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3 Stages</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96779026"/>
                  </a:ext>
                </a:extLst>
              </a:tr>
            </a:tbl>
          </a:graphicData>
        </a:graphic>
      </p:graphicFrame>
    </p:spTree>
    <p:extLst>
      <p:ext uri="{BB962C8B-B14F-4D97-AF65-F5344CB8AC3E}">
        <p14:creationId xmlns:p14="http://schemas.microsoft.com/office/powerpoint/2010/main" val="410560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17</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ED85FA-B9A2-4876-AE33-3CF012F1051B}"/>
              </a:ext>
            </a:extLst>
          </p:cNvPr>
          <p:cNvSpPr>
            <a:spLocks noGrp="1"/>
          </p:cNvSpPr>
          <p:nvPr>
            <p:ph type="title"/>
          </p:nvPr>
        </p:nvSpPr>
        <p:spPr/>
        <p:txBody>
          <a:bodyPr/>
          <a:lstStyle/>
          <a:p>
            <a:r>
              <a:rPr kumimoji="1" lang="en-US" altLang="ja-JP" dirty="0"/>
              <a:t>[LVMWD] RO System Configuration and Measurement Points</a:t>
            </a:r>
            <a:endParaRPr kumimoji="1" lang="ja-JP" altLang="en-US" dirty="0"/>
          </a:p>
        </p:txBody>
      </p:sp>
      <p:sp>
        <p:nvSpPr>
          <p:cNvPr id="3" name="スライド番号プレースホルダー 2">
            <a:extLst>
              <a:ext uri="{FF2B5EF4-FFF2-40B4-BE49-F238E27FC236}">
                <a16:creationId xmlns:a16="http://schemas.microsoft.com/office/drawing/2014/main" id="{479151EF-015B-47A0-A02E-55D89C5B3C66}"/>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grpSp>
        <p:nvGrpSpPr>
          <p:cNvPr id="5" name="グループ化 4">
            <a:extLst>
              <a:ext uri="{FF2B5EF4-FFF2-40B4-BE49-F238E27FC236}">
                <a16:creationId xmlns:a16="http://schemas.microsoft.com/office/drawing/2014/main" id="{7C6352F3-B2A0-4401-A806-F067AF1EF0B4}"/>
              </a:ext>
            </a:extLst>
          </p:cNvPr>
          <p:cNvGrpSpPr/>
          <p:nvPr/>
        </p:nvGrpSpPr>
        <p:grpSpPr>
          <a:xfrm>
            <a:off x="1633946" y="2296041"/>
            <a:ext cx="1703882" cy="464695"/>
            <a:chOff x="2495862" y="1266669"/>
            <a:chExt cx="1439056" cy="464695"/>
          </a:xfrm>
          <a:effectLst>
            <a:outerShdw blurRad="50800" dist="38100" dir="2700000" algn="tl" rotWithShape="0">
              <a:prstClr val="black">
                <a:alpha val="40000"/>
              </a:prstClr>
            </a:outerShdw>
          </a:effectLst>
        </p:grpSpPr>
        <p:sp>
          <p:nvSpPr>
            <p:cNvPr id="6" name="正方形/長方形 5">
              <a:extLst>
                <a:ext uri="{FF2B5EF4-FFF2-40B4-BE49-F238E27FC236}">
                  <a16:creationId xmlns:a16="http://schemas.microsoft.com/office/drawing/2014/main" id="{D37F03D8-2BBC-4B3A-B9DC-942EC0B14031}"/>
                </a:ext>
              </a:extLst>
            </p:cNvPr>
            <p:cNvSpPr/>
            <p:nvPr/>
          </p:nvSpPr>
          <p:spPr>
            <a:xfrm>
              <a:off x="2495862" y="1266669"/>
              <a:ext cx="1439056" cy="46469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 name="直線コネクタ 6">
              <a:extLst>
                <a:ext uri="{FF2B5EF4-FFF2-40B4-BE49-F238E27FC236}">
                  <a16:creationId xmlns:a16="http://schemas.microsoft.com/office/drawing/2014/main" id="{6D93D0B5-0BBF-4093-AEF7-21E3B92D996D}"/>
                </a:ext>
              </a:extLst>
            </p:cNvPr>
            <p:cNvCxnSpPr>
              <a:cxnSpLocks/>
            </p:cNvCxnSpPr>
            <p:nvPr/>
          </p:nvCxnSpPr>
          <p:spPr>
            <a:xfrm>
              <a:off x="2495862" y="1274164"/>
              <a:ext cx="1439056" cy="457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8" name="グループ化 7">
            <a:extLst>
              <a:ext uri="{FF2B5EF4-FFF2-40B4-BE49-F238E27FC236}">
                <a16:creationId xmlns:a16="http://schemas.microsoft.com/office/drawing/2014/main" id="{87C7D187-D80B-4482-917C-F868227175A9}"/>
              </a:ext>
            </a:extLst>
          </p:cNvPr>
          <p:cNvGrpSpPr/>
          <p:nvPr/>
        </p:nvGrpSpPr>
        <p:grpSpPr>
          <a:xfrm>
            <a:off x="2296010" y="3100512"/>
            <a:ext cx="1703882" cy="464695"/>
            <a:chOff x="2495862" y="1266669"/>
            <a:chExt cx="1439056" cy="464695"/>
          </a:xfrm>
          <a:effectLst>
            <a:outerShdw blurRad="50800" dist="38100" dir="2700000" algn="tl" rotWithShape="0">
              <a:prstClr val="black">
                <a:alpha val="40000"/>
              </a:prstClr>
            </a:outerShdw>
          </a:effectLst>
        </p:grpSpPr>
        <p:sp>
          <p:nvSpPr>
            <p:cNvPr id="9" name="正方形/長方形 8">
              <a:extLst>
                <a:ext uri="{FF2B5EF4-FFF2-40B4-BE49-F238E27FC236}">
                  <a16:creationId xmlns:a16="http://schemas.microsoft.com/office/drawing/2014/main" id="{51C30129-8B80-4988-BF88-C2EB0719D060}"/>
                </a:ext>
              </a:extLst>
            </p:cNvPr>
            <p:cNvSpPr/>
            <p:nvPr/>
          </p:nvSpPr>
          <p:spPr>
            <a:xfrm>
              <a:off x="2495862" y="1266669"/>
              <a:ext cx="1439056" cy="46469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179F29E1-A2A9-4134-BAD7-F0A59405A624}"/>
                </a:ext>
              </a:extLst>
            </p:cNvPr>
            <p:cNvCxnSpPr>
              <a:cxnSpLocks/>
            </p:cNvCxnSpPr>
            <p:nvPr/>
          </p:nvCxnSpPr>
          <p:spPr>
            <a:xfrm>
              <a:off x="2495862" y="1274164"/>
              <a:ext cx="1439056" cy="457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1" name="グループ化 10">
            <a:extLst>
              <a:ext uri="{FF2B5EF4-FFF2-40B4-BE49-F238E27FC236}">
                <a16:creationId xmlns:a16="http://schemas.microsoft.com/office/drawing/2014/main" id="{571F7831-E058-4DE9-AB8A-6BE36316DCCB}"/>
              </a:ext>
            </a:extLst>
          </p:cNvPr>
          <p:cNvGrpSpPr/>
          <p:nvPr/>
        </p:nvGrpSpPr>
        <p:grpSpPr>
          <a:xfrm>
            <a:off x="2960722" y="3947455"/>
            <a:ext cx="1703882" cy="464695"/>
            <a:chOff x="2495862" y="1266669"/>
            <a:chExt cx="1439056" cy="464695"/>
          </a:xfrm>
          <a:effectLst>
            <a:outerShdw blurRad="50800" dist="38100" dir="2700000" algn="tl" rotWithShape="0">
              <a:prstClr val="black">
                <a:alpha val="40000"/>
              </a:prstClr>
            </a:outerShdw>
          </a:effectLst>
        </p:grpSpPr>
        <p:sp>
          <p:nvSpPr>
            <p:cNvPr id="12" name="正方形/長方形 11">
              <a:extLst>
                <a:ext uri="{FF2B5EF4-FFF2-40B4-BE49-F238E27FC236}">
                  <a16:creationId xmlns:a16="http://schemas.microsoft.com/office/drawing/2014/main" id="{960369CD-462C-44C5-9702-DA2B8A8BDCEF}"/>
                </a:ext>
              </a:extLst>
            </p:cNvPr>
            <p:cNvSpPr/>
            <p:nvPr/>
          </p:nvSpPr>
          <p:spPr>
            <a:xfrm>
              <a:off x="2495862" y="1266669"/>
              <a:ext cx="1439056" cy="46469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3FF560B7-5F89-43BB-ADF2-514C44A2056C}"/>
                </a:ext>
              </a:extLst>
            </p:cNvPr>
            <p:cNvCxnSpPr>
              <a:cxnSpLocks/>
            </p:cNvCxnSpPr>
            <p:nvPr/>
          </p:nvCxnSpPr>
          <p:spPr>
            <a:xfrm>
              <a:off x="2495862" y="1274164"/>
              <a:ext cx="1439056" cy="457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線矢印コネクタ 13">
            <a:extLst>
              <a:ext uri="{FF2B5EF4-FFF2-40B4-BE49-F238E27FC236}">
                <a16:creationId xmlns:a16="http://schemas.microsoft.com/office/drawing/2014/main" id="{51A93A8E-669D-4D10-8C47-3CB8CF1410A2}"/>
              </a:ext>
            </a:extLst>
          </p:cNvPr>
          <p:cNvCxnSpPr>
            <a:cxnSpLocks/>
            <a:stCxn id="6" idx="1"/>
          </p:cNvCxnSpPr>
          <p:nvPr/>
        </p:nvCxnSpPr>
        <p:spPr>
          <a:xfrm flipH="1">
            <a:off x="352270" y="2528389"/>
            <a:ext cx="1281676" cy="0"/>
          </a:xfrm>
          <a:prstGeom prst="straightConnector1">
            <a:avLst/>
          </a:prstGeom>
          <a:ln w="19050">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7CB5E92A-787C-4D52-AE78-1190EAD1AE53}"/>
              </a:ext>
            </a:extLst>
          </p:cNvPr>
          <p:cNvCxnSpPr>
            <a:cxnSpLocks/>
            <a:endCxn id="6" idx="3"/>
          </p:cNvCxnSpPr>
          <p:nvPr/>
        </p:nvCxnSpPr>
        <p:spPr>
          <a:xfrm flipH="1">
            <a:off x="3337828" y="2528389"/>
            <a:ext cx="6870477" cy="0"/>
          </a:xfrm>
          <a:prstGeom prst="straightConnector1">
            <a:avLst/>
          </a:prstGeom>
          <a:ln w="19050">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コネクタ: カギ線 15">
            <a:extLst>
              <a:ext uri="{FF2B5EF4-FFF2-40B4-BE49-F238E27FC236}">
                <a16:creationId xmlns:a16="http://schemas.microsoft.com/office/drawing/2014/main" id="{40A0ADC8-4D16-4378-ADB0-ECB98F1B04ED}"/>
              </a:ext>
            </a:extLst>
          </p:cNvPr>
          <p:cNvCxnSpPr>
            <a:cxnSpLocks/>
            <a:stCxn id="9" idx="3"/>
          </p:cNvCxnSpPr>
          <p:nvPr/>
        </p:nvCxnSpPr>
        <p:spPr>
          <a:xfrm flipV="1">
            <a:off x="3999892" y="2517232"/>
            <a:ext cx="1727220" cy="815628"/>
          </a:xfrm>
          <a:prstGeom prst="bentConnector3">
            <a:avLst>
              <a:gd name="adj1" fmla="val 99903"/>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C33F29AF-E43C-448E-A7BC-9F06E76C5880}"/>
              </a:ext>
            </a:extLst>
          </p:cNvPr>
          <p:cNvCxnSpPr>
            <a:cxnSpLocks/>
          </p:cNvCxnSpPr>
          <p:nvPr/>
        </p:nvCxnSpPr>
        <p:spPr>
          <a:xfrm flipV="1">
            <a:off x="4664604" y="2532052"/>
            <a:ext cx="1724572" cy="1640256"/>
          </a:xfrm>
          <a:prstGeom prst="bentConnector3">
            <a:avLst>
              <a:gd name="adj1" fmla="val 99980"/>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 name="コネクタ: カギ線 17">
            <a:extLst>
              <a:ext uri="{FF2B5EF4-FFF2-40B4-BE49-F238E27FC236}">
                <a16:creationId xmlns:a16="http://schemas.microsoft.com/office/drawing/2014/main" id="{09AB1A80-111B-4404-A6A0-87DE9D96568D}"/>
              </a:ext>
            </a:extLst>
          </p:cNvPr>
          <p:cNvCxnSpPr>
            <a:cxnSpLocks/>
          </p:cNvCxnSpPr>
          <p:nvPr/>
        </p:nvCxnSpPr>
        <p:spPr>
          <a:xfrm rot="16200000" flipH="1">
            <a:off x="1700285" y="2738860"/>
            <a:ext cx="576000" cy="612000"/>
          </a:xfrm>
          <a:prstGeom prst="bentConnector2">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コネクタ: カギ線 18">
            <a:extLst>
              <a:ext uri="{FF2B5EF4-FFF2-40B4-BE49-F238E27FC236}">
                <a16:creationId xmlns:a16="http://schemas.microsoft.com/office/drawing/2014/main" id="{FDCB6ADD-8385-4C70-8A9B-262EE9613063}"/>
              </a:ext>
            </a:extLst>
          </p:cNvPr>
          <p:cNvCxnSpPr>
            <a:cxnSpLocks/>
          </p:cNvCxnSpPr>
          <p:nvPr/>
        </p:nvCxnSpPr>
        <p:spPr>
          <a:xfrm rot="16200000" flipH="1">
            <a:off x="2344663" y="3566504"/>
            <a:ext cx="614596" cy="612000"/>
          </a:xfrm>
          <a:prstGeom prst="bentConnector2">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0" name="楕円 19">
            <a:extLst>
              <a:ext uri="{FF2B5EF4-FFF2-40B4-BE49-F238E27FC236}">
                <a16:creationId xmlns:a16="http://schemas.microsoft.com/office/drawing/2014/main" id="{8647252D-FBDF-4B85-9391-6954B6B1FA23}"/>
              </a:ext>
            </a:extLst>
          </p:cNvPr>
          <p:cNvSpPr/>
          <p:nvPr/>
        </p:nvSpPr>
        <p:spPr>
          <a:xfrm>
            <a:off x="2235859" y="4062380"/>
            <a:ext cx="242339" cy="242339"/>
          </a:xfrm>
          <a:prstGeom prst="ellipse">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accent1"/>
                </a:solidFill>
              </a:rPr>
              <a:t>P</a:t>
            </a:r>
            <a:endParaRPr kumimoji="1" lang="ja-JP" altLang="en-US" sz="1400" dirty="0">
              <a:solidFill>
                <a:schemeClr val="accent1"/>
              </a:solidFill>
            </a:endParaRPr>
          </a:p>
        </p:txBody>
      </p:sp>
      <p:sp>
        <p:nvSpPr>
          <p:cNvPr id="21" name="フローチャート: 和接合 20">
            <a:extLst>
              <a:ext uri="{FF2B5EF4-FFF2-40B4-BE49-F238E27FC236}">
                <a16:creationId xmlns:a16="http://schemas.microsoft.com/office/drawing/2014/main" id="{4948E8BE-599B-4A6F-A69B-E51F16F3E25D}"/>
              </a:ext>
            </a:extLst>
          </p:cNvPr>
          <p:cNvSpPr/>
          <p:nvPr/>
        </p:nvSpPr>
        <p:spPr>
          <a:xfrm>
            <a:off x="699366" y="2399842"/>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和接合 21">
            <a:extLst>
              <a:ext uri="{FF2B5EF4-FFF2-40B4-BE49-F238E27FC236}">
                <a16:creationId xmlns:a16="http://schemas.microsoft.com/office/drawing/2014/main" id="{6C81DADB-01C4-43FA-9EA4-B707B479B741}"/>
              </a:ext>
            </a:extLst>
          </p:cNvPr>
          <p:cNvSpPr/>
          <p:nvPr/>
        </p:nvSpPr>
        <p:spPr>
          <a:xfrm>
            <a:off x="4165429" y="2393416"/>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和接合 22">
            <a:extLst>
              <a:ext uri="{FF2B5EF4-FFF2-40B4-BE49-F238E27FC236}">
                <a16:creationId xmlns:a16="http://schemas.microsoft.com/office/drawing/2014/main" id="{18125954-1EBC-4817-96B8-F251AEB7339A}"/>
              </a:ext>
            </a:extLst>
          </p:cNvPr>
          <p:cNvSpPr/>
          <p:nvPr/>
        </p:nvSpPr>
        <p:spPr>
          <a:xfrm>
            <a:off x="4809425" y="3193013"/>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フローチャート: 和接合 23">
            <a:extLst>
              <a:ext uri="{FF2B5EF4-FFF2-40B4-BE49-F238E27FC236}">
                <a16:creationId xmlns:a16="http://schemas.microsoft.com/office/drawing/2014/main" id="{8775F075-344E-4631-8141-3E00005BAE4C}"/>
              </a:ext>
            </a:extLst>
          </p:cNvPr>
          <p:cNvSpPr/>
          <p:nvPr/>
        </p:nvSpPr>
        <p:spPr>
          <a:xfrm>
            <a:off x="5494048" y="4039956"/>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5" name="直線矢印コネクタ 24">
            <a:extLst>
              <a:ext uri="{FF2B5EF4-FFF2-40B4-BE49-F238E27FC236}">
                <a16:creationId xmlns:a16="http://schemas.microsoft.com/office/drawing/2014/main" id="{0825DB26-621D-4B35-97B5-4BBC46C56158}"/>
              </a:ext>
            </a:extLst>
          </p:cNvPr>
          <p:cNvCxnSpPr>
            <a:cxnSpLocks/>
            <a:endCxn id="12" idx="2"/>
          </p:cNvCxnSpPr>
          <p:nvPr/>
        </p:nvCxnSpPr>
        <p:spPr>
          <a:xfrm flipV="1">
            <a:off x="3812663" y="4412150"/>
            <a:ext cx="0" cy="614595"/>
          </a:xfrm>
          <a:prstGeom prst="straightConnector1">
            <a:avLst/>
          </a:prstGeom>
          <a:ln w="19050">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60AC1F11-BCED-4ECC-8033-0089EA9B6885}"/>
              </a:ext>
            </a:extLst>
          </p:cNvPr>
          <p:cNvSpPr txBox="1"/>
          <p:nvPr/>
        </p:nvSpPr>
        <p:spPr>
          <a:xfrm>
            <a:off x="223289" y="1449602"/>
            <a:ext cx="1906400" cy="938719"/>
          </a:xfrm>
          <a:prstGeom prst="rect">
            <a:avLst/>
          </a:prstGeom>
          <a:noFill/>
        </p:spPr>
        <p:txBody>
          <a:bodyPr wrap="square" rtlCol="0">
            <a:spAutoFit/>
          </a:bodyPr>
          <a:lstStyle/>
          <a:p>
            <a:r>
              <a:rPr kumimoji="1" lang="ja-JP" altLang="en-US" sz="1100" b="1" dirty="0"/>
              <a:t>・</a:t>
            </a:r>
            <a:r>
              <a:rPr kumimoji="1" lang="en-US" altLang="ja-JP" sz="1100" b="1" dirty="0"/>
              <a:t>Feed Free Chlorine</a:t>
            </a:r>
          </a:p>
          <a:p>
            <a:r>
              <a:rPr lang="ja-JP" altLang="en-US" sz="1100" b="1" dirty="0"/>
              <a:t>・</a:t>
            </a:r>
            <a:r>
              <a:rPr lang="en-US" altLang="ja-JP" sz="1100" b="1" dirty="0"/>
              <a:t>Feed Conductivity</a:t>
            </a:r>
          </a:p>
          <a:p>
            <a:r>
              <a:rPr kumimoji="1" lang="ja-JP" altLang="en-US" sz="1100" b="1" dirty="0"/>
              <a:t>・</a:t>
            </a:r>
            <a:r>
              <a:rPr kumimoji="1" lang="en-US" altLang="ja-JP" sz="1100" b="1" dirty="0"/>
              <a:t>Feed pH, TOC, Temp</a:t>
            </a:r>
          </a:p>
          <a:p>
            <a:r>
              <a:rPr lang="ja-JP" altLang="en-US" sz="1100" b="1" dirty="0"/>
              <a:t>・</a:t>
            </a:r>
            <a:r>
              <a:rPr lang="en-US" altLang="ja-JP" sz="1100" b="1" dirty="0"/>
              <a:t>Feed Pressure</a:t>
            </a:r>
          </a:p>
          <a:p>
            <a:r>
              <a:rPr lang="ja-JP" altLang="en-US" sz="1100" b="1" dirty="0"/>
              <a:t>・</a:t>
            </a:r>
            <a:r>
              <a:rPr lang="en-US" altLang="ja-JP" sz="1100" b="1" dirty="0"/>
              <a:t>Feed Flow (Calc)</a:t>
            </a:r>
            <a:endParaRPr kumimoji="1" lang="ja-JP" altLang="en-US" sz="1100" b="1" dirty="0"/>
          </a:p>
        </p:txBody>
      </p:sp>
      <p:sp>
        <p:nvSpPr>
          <p:cNvPr id="27" name="テキスト ボックス 26">
            <a:extLst>
              <a:ext uri="{FF2B5EF4-FFF2-40B4-BE49-F238E27FC236}">
                <a16:creationId xmlns:a16="http://schemas.microsoft.com/office/drawing/2014/main" id="{C1518087-6D69-46FE-B745-5E0EBF3E0777}"/>
              </a:ext>
            </a:extLst>
          </p:cNvPr>
          <p:cNvSpPr txBox="1"/>
          <p:nvPr/>
        </p:nvSpPr>
        <p:spPr>
          <a:xfrm>
            <a:off x="3292117" y="1962890"/>
            <a:ext cx="2014752" cy="430887"/>
          </a:xfrm>
          <a:prstGeom prst="rect">
            <a:avLst/>
          </a:prstGeom>
          <a:noFill/>
        </p:spPr>
        <p:txBody>
          <a:bodyPr wrap="square" rtlCol="0">
            <a:spAutoFit/>
          </a:bodyPr>
          <a:lstStyle/>
          <a:p>
            <a:r>
              <a:rPr kumimoji="1" lang="ja-JP" altLang="en-US" sz="1100" b="1" dirty="0"/>
              <a:t>・</a:t>
            </a:r>
            <a:r>
              <a:rPr kumimoji="1" lang="en-US" altLang="ja-JP" sz="1100" b="1" dirty="0"/>
              <a:t>Permeate Flow</a:t>
            </a:r>
          </a:p>
          <a:p>
            <a:r>
              <a:rPr lang="ja-JP" altLang="en-US" sz="1100" b="1" dirty="0"/>
              <a:t>・</a:t>
            </a:r>
            <a:r>
              <a:rPr lang="en-US" altLang="ja-JP" sz="1100" b="1" dirty="0"/>
              <a:t>Permeate Conductivity</a:t>
            </a:r>
          </a:p>
        </p:txBody>
      </p:sp>
      <p:sp>
        <p:nvSpPr>
          <p:cNvPr id="28" name="テキスト ボックス 27">
            <a:extLst>
              <a:ext uri="{FF2B5EF4-FFF2-40B4-BE49-F238E27FC236}">
                <a16:creationId xmlns:a16="http://schemas.microsoft.com/office/drawing/2014/main" id="{2394A6A7-1F6F-41EF-A0FE-715BC100E785}"/>
              </a:ext>
            </a:extLst>
          </p:cNvPr>
          <p:cNvSpPr txBox="1"/>
          <p:nvPr/>
        </p:nvSpPr>
        <p:spPr>
          <a:xfrm>
            <a:off x="3907777" y="2782237"/>
            <a:ext cx="2014752" cy="430887"/>
          </a:xfrm>
          <a:prstGeom prst="rect">
            <a:avLst/>
          </a:prstGeom>
          <a:noFill/>
          <a:effectLst/>
        </p:spPr>
        <p:txBody>
          <a:bodyPr wrap="square" rtlCol="0">
            <a:spAutoFit/>
          </a:bodyPr>
          <a:lstStyle/>
          <a:p>
            <a:r>
              <a:rPr kumimoji="1" lang="ja-JP" altLang="en-US" sz="1100" b="1" dirty="0"/>
              <a:t>・</a:t>
            </a:r>
            <a:r>
              <a:rPr kumimoji="1" lang="en-US" altLang="ja-JP" sz="1100" b="1" dirty="0"/>
              <a:t>Permeate Flow</a:t>
            </a:r>
          </a:p>
          <a:p>
            <a:r>
              <a:rPr lang="ja-JP" altLang="en-US" sz="1100" b="1" dirty="0"/>
              <a:t>・</a:t>
            </a:r>
            <a:r>
              <a:rPr lang="en-US" altLang="ja-JP" sz="1100" b="1" dirty="0"/>
              <a:t>Permeate Conductivity</a:t>
            </a:r>
          </a:p>
        </p:txBody>
      </p:sp>
      <p:sp>
        <p:nvSpPr>
          <p:cNvPr id="29" name="テキスト ボックス 28">
            <a:extLst>
              <a:ext uri="{FF2B5EF4-FFF2-40B4-BE49-F238E27FC236}">
                <a16:creationId xmlns:a16="http://schemas.microsoft.com/office/drawing/2014/main" id="{B5A2AA03-3C6E-4F05-B5EA-B344F6CC9AD3}"/>
              </a:ext>
            </a:extLst>
          </p:cNvPr>
          <p:cNvSpPr txBox="1"/>
          <p:nvPr/>
        </p:nvSpPr>
        <p:spPr>
          <a:xfrm>
            <a:off x="4572680" y="3630168"/>
            <a:ext cx="2014752" cy="430887"/>
          </a:xfrm>
          <a:prstGeom prst="rect">
            <a:avLst/>
          </a:prstGeom>
          <a:noFill/>
        </p:spPr>
        <p:txBody>
          <a:bodyPr wrap="square" rtlCol="0">
            <a:spAutoFit/>
          </a:bodyPr>
          <a:lstStyle/>
          <a:p>
            <a:r>
              <a:rPr kumimoji="1" lang="ja-JP" altLang="en-US" sz="1100" b="1" dirty="0"/>
              <a:t>・</a:t>
            </a:r>
            <a:r>
              <a:rPr kumimoji="1" lang="en-US" altLang="ja-JP" sz="1100" b="1" dirty="0"/>
              <a:t>Permeate Flow</a:t>
            </a:r>
          </a:p>
          <a:p>
            <a:r>
              <a:rPr lang="ja-JP" altLang="en-US" sz="1100" b="1" dirty="0"/>
              <a:t>・</a:t>
            </a:r>
            <a:r>
              <a:rPr lang="en-US" altLang="ja-JP" sz="1100" b="1" dirty="0"/>
              <a:t>Permeate Conductivity</a:t>
            </a:r>
          </a:p>
        </p:txBody>
      </p:sp>
      <p:sp>
        <p:nvSpPr>
          <p:cNvPr id="30" name="フローチャート: 和接合 29">
            <a:extLst>
              <a:ext uri="{FF2B5EF4-FFF2-40B4-BE49-F238E27FC236}">
                <a16:creationId xmlns:a16="http://schemas.microsoft.com/office/drawing/2014/main" id="{950BCE8F-24F6-49F9-9FF8-6F5047D45660}"/>
              </a:ext>
            </a:extLst>
          </p:cNvPr>
          <p:cNvSpPr/>
          <p:nvPr/>
        </p:nvSpPr>
        <p:spPr>
          <a:xfrm>
            <a:off x="6750736" y="2393415"/>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360C4499-4444-4EDB-88EB-354B3CD17620}"/>
              </a:ext>
            </a:extLst>
          </p:cNvPr>
          <p:cNvSpPr txBox="1"/>
          <p:nvPr/>
        </p:nvSpPr>
        <p:spPr>
          <a:xfrm>
            <a:off x="5475712" y="1965390"/>
            <a:ext cx="2713954" cy="430887"/>
          </a:xfrm>
          <a:prstGeom prst="rect">
            <a:avLst/>
          </a:prstGeom>
          <a:noFill/>
        </p:spPr>
        <p:txBody>
          <a:bodyPr wrap="square" rtlCol="0">
            <a:spAutoFit/>
          </a:bodyPr>
          <a:lstStyle/>
          <a:p>
            <a:r>
              <a:rPr kumimoji="1" lang="ja-JP" altLang="en-US" sz="1100" b="1" dirty="0"/>
              <a:t>・</a:t>
            </a:r>
            <a:r>
              <a:rPr kumimoji="1" lang="en-US" altLang="ja-JP" sz="1100" b="1" dirty="0"/>
              <a:t>Combined Permeate TOC</a:t>
            </a:r>
          </a:p>
          <a:p>
            <a:r>
              <a:rPr lang="ja-JP" altLang="en-US" sz="1100" b="1" dirty="0"/>
              <a:t>・</a:t>
            </a:r>
            <a:r>
              <a:rPr lang="en-US" altLang="ja-JP" sz="1100" b="1" dirty="0"/>
              <a:t>Combined Permeate Conductivity</a:t>
            </a:r>
          </a:p>
        </p:txBody>
      </p:sp>
      <p:sp>
        <p:nvSpPr>
          <p:cNvPr id="32" name="フローチャート: 和接合 31">
            <a:extLst>
              <a:ext uri="{FF2B5EF4-FFF2-40B4-BE49-F238E27FC236}">
                <a16:creationId xmlns:a16="http://schemas.microsoft.com/office/drawing/2014/main" id="{628C0375-0574-4D27-83EA-37C56B616B46}"/>
              </a:ext>
            </a:extLst>
          </p:cNvPr>
          <p:cNvSpPr/>
          <p:nvPr/>
        </p:nvSpPr>
        <p:spPr>
          <a:xfrm>
            <a:off x="3689311" y="4587094"/>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2EDF2326-2A9E-4FA1-9B5C-211358100339}"/>
              </a:ext>
            </a:extLst>
          </p:cNvPr>
          <p:cNvSpPr txBox="1"/>
          <p:nvPr/>
        </p:nvSpPr>
        <p:spPr>
          <a:xfrm>
            <a:off x="3931844" y="4590011"/>
            <a:ext cx="2014752" cy="430887"/>
          </a:xfrm>
          <a:prstGeom prst="rect">
            <a:avLst/>
          </a:prstGeom>
          <a:noFill/>
        </p:spPr>
        <p:txBody>
          <a:bodyPr wrap="square" rtlCol="0">
            <a:spAutoFit/>
          </a:bodyPr>
          <a:lstStyle/>
          <a:p>
            <a:r>
              <a:rPr lang="ja-JP" altLang="en-US" sz="1100" b="1" dirty="0"/>
              <a:t>・</a:t>
            </a:r>
            <a:r>
              <a:rPr lang="en-US" altLang="ja-JP" sz="1100" b="1" dirty="0"/>
              <a:t>Concentrate Pressure</a:t>
            </a:r>
          </a:p>
          <a:p>
            <a:r>
              <a:rPr lang="ja-JP" altLang="en-US" sz="1100" b="1" dirty="0"/>
              <a:t>・</a:t>
            </a:r>
            <a:r>
              <a:rPr lang="en-US" altLang="ja-JP" sz="1100" b="1" dirty="0"/>
              <a:t>Concentrate</a:t>
            </a:r>
            <a:r>
              <a:rPr lang="ja-JP" altLang="en-US" sz="1100" b="1" dirty="0"/>
              <a:t> </a:t>
            </a:r>
            <a:r>
              <a:rPr lang="en-US" altLang="ja-JP" sz="1100" b="1" dirty="0"/>
              <a:t>Flow</a:t>
            </a:r>
          </a:p>
        </p:txBody>
      </p:sp>
      <p:sp>
        <p:nvSpPr>
          <p:cNvPr id="34" name="フローチャート: 和接合 33">
            <a:extLst>
              <a:ext uri="{FF2B5EF4-FFF2-40B4-BE49-F238E27FC236}">
                <a16:creationId xmlns:a16="http://schemas.microsoft.com/office/drawing/2014/main" id="{22D2BCA7-3989-41FC-B49C-605709C2FD84}"/>
              </a:ext>
            </a:extLst>
          </p:cNvPr>
          <p:cNvSpPr/>
          <p:nvPr/>
        </p:nvSpPr>
        <p:spPr>
          <a:xfrm>
            <a:off x="8694688" y="2387349"/>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FED0977E-4CFE-4938-8357-6FA73D84A215}"/>
              </a:ext>
            </a:extLst>
          </p:cNvPr>
          <p:cNvSpPr txBox="1"/>
          <p:nvPr/>
        </p:nvSpPr>
        <p:spPr>
          <a:xfrm>
            <a:off x="8009933" y="1449602"/>
            <a:ext cx="1756357" cy="938719"/>
          </a:xfrm>
          <a:prstGeom prst="rect">
            <a:avLst/>
          </a:prstGeom>
          <a:noFill/>
        </p:spPr>
        <p:txBody>
          <a:bodyPr wrap="square" rtlCol="0">
            <a:spAutoFit/>
          </a:bodyPr>
          <a:lstStyle/>
          <a:p>
            <a:r>
              <a:rPr kumimoji="1" lang="ja-JP" altLang="en-US" sz="1100" b="1" dirty="0"/>
              <a:t>・</a:t>
            </a:r>
            <a:r>
              <a:rPr lang="en-US" altLang="ja-JP" sz="1100" b="1" dirty="0"/>
              <a:t>Inlet Free Chlorine</a:t>
            </a:r>
            <a:endParaRPr kumimoji="1" lang="en-US" altLang="ja-JP" sz="1100" b="1" dirty="0"/>
          </a:p>
          <a:p>
            <a:r>
              <a:rPr lang="ja-JP" altLang="en-US" sz="1100" b="1" dirty="0"/>
              <a:t>・</a:t>
            </a:r>
            <a:r>
              <a:rPr lang="en-US" altLang="ja-JP" sz="1100" b="1" dirty="0"/>
              <a:t>Inlet Total Chlorine</a:t>
            </a:r>
          </a:p>
          <a:p>
            <a:r>
              <a:rPr lang="ja-JP" altLang="en-US" sz="1100" b="1" dirty="0"/>
              <a:t>・</a:t>
            </a:r>
            <a:r>
              <a:rPr lang="en-US" altLang="ja-JP" sz="1100" b="1" dirty="0"/>
              <a:t>Inlet pH</a:t>
            </a:r>
          </a:p>
          <a:p>
            <a:r>
              <a:rPr lang="ja-JP" altLang="en-US" sz="1100" b="1" dirty="0"/>
              <a:t>・</a:t>
            </a:r>
            <a:r>
              <a:rPr lang="en-US" altLang="ja-JP" sz="1100" b="1" dirty="0"/>
              <a:t>Inlet UVT</a:t>
            </a:r>
          </a:p>
          <a:p>
            <a:r>
              <a:rPr lang="ja-JP" altLang="en-US" sz="1100" b="1" dirty="0"/>
              <a:t>・</a:t>
            </a:r>
            <a:r>
              <a:rPr lang="en-US" altLang="ja-JP" sz="1100" b="1" dirty="0"/>
              <a:t>Inlet Flow</a:t>
            </a:r>
          </a:p>
        </p:txBody>
      </p:sp>
      <p:sp>
        <p:nvSpPr>
          <p:cNvPr id="36" name="正方形/長方形 35">
            <a:extLst>
              <a:ext uri="{FF2B5EF4-FFF2-40B4-BE49-F238E27FC236}">
                <a16:creationId xmlns:a16="http://schemas.microsoft.com/office/drawing/2014/main" id="{C7B7B9AA-461A-4BE3-8D99-439E42228FA3}"/>
              </a:ext>
            </a:extLst>
          </p:cNvPr>
          <p:cNvSpPr/>
          <p:nvPr/>
        </p:nvSpPr>
        <p:spPr>
          <a:xfrm>
            <a:off x="9421287" y="2296040"/>
            <a:ext cx="884453" cy="464695"/>
          </a:xfrm>
          <a:prstGeom prst="rect">
            <a:avLst/>
          </a:prstGeom>
          <a:solidFill>
            <a:schemeClr val="bg1"/>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lumMod val="65000"/>
                    <a:lumOff val="35000"/>
                  </a:schemeClr>
                </a:solidFill>
              </a:rPr>
              <a:t>UV</a:t>
            </a:r>
            <a:endParaRPr kumimoji="1" lang="ja-JP" altLang="en-US" b="1" dirty="0">
              <a:solidFill>
                <a:schemeClr val="tx1">
                  <a:lumMod val="65000"/>
                  <a:lumOff val="35000"/>
                </a:schemeClr>
              </a:solidFill>
            </a:endParaRPr>
          </a:p>
        </p:txBody>
      </p:sp>
      <p:cxnSp>
        <p:nvCxnSpPr>
          <p:cNvPr id="37" name="直線矢印コネクタ 36">
            <a:extLst>
              <a:ext uri="{FF2B5EF4-FFF2-40B4-BE49-F238E27FC236}">
                <a16:creationId xmlns:a16="http://schemas.microsoft.com/office/drawing/2014/main" id="{53BD4A12-7812-4D75-AB70-CD41837DA53D}"/>
              </a:ext>
            </a:extLst>
          </p:cNvPr>
          <p:cNvCxnSpPr>
            <a:cxnSpLocks/>
            <a:endCxn id="36" idx="3"/>
          </p:cNvCxnSpPr>
          <p:nvPr/>
        </p:nvCxnSpPr>
        <p:spPr>
          <a:xfrm flipH="1">
            <a:off x="10305740" y="2528388"/>
            <a:ext cx="1409078" cy="0"/>
          </a:xfrm>
          <a:prstGeom prst="straightConnector1">
            <a:avLst/>
          </a:prstGeom>
          <a:ln w="19050">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フローチャート: 和接合 37">
            <a:extLst>
              <a:ext uri="{FF2B5EF4-FFF2-40B4-BE49-F238E27FC236}">
                <a16:creationId xmlns:a16="http://schemas.microsoft.com/office/drawing/2014/main" id="{111F372A-02D8-49B7-B4B3-3BDC055E818F}"/>
              </a:ext>
            </a:extLst>
          </p:cNvPr>
          <p:cNvSpPr/>
          <p:nvPr/>
        </p:nvSpPr>
        <p:spPr>
          <a:xfrm>
            <a:off x="10794439" y="2404567"/>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99D6AFC3-F18C-4F01-9425-CBD2A842B71C}"/>
              </a:ext>
            </a:extLst>
          </p:cNvPr>
          <p:cNvSpPr txBox="1"/>
          <p:nvPr/>
        </p:nvSpPr>
        <p:spPr>
          <a:xfrm>
            <a:off x="10277308" y="1790170"/>
            <a:ext cx="1912478" cy="600164"/>
          </a:xfrm>
          <a:prstGeom prst="rect">
            <a:avLst/>
          </a:prstGeom>
          <a:noFill/>
        </p:spPr>
        <p:txBody>
          <a:bodyPr wrap="square" rtlCol="0">
            <a:spAutoFit/>
          </a:bodyPr>
          <a:lstStyle/>
          <a:p>
            <a:r>
              <a:rPr kumimoji="1" lang="ja-JP" altLang="en-US" sz="1100" b="1" dirty="0"/>
              <a:t>・</a:t>
            </a:r>
            <a:r>
              <a:rPr kumimoji="1" lang="en-US" altLang="ja-JP" sz="1100" b="1" dirty="0"/>
              <a:t>Outlet</a:t>
            </a:r>
            <a:r>
              <a:rPr lang="en-US" altLang="ja-JP" sz="1100" b="1" dirty="0"/>
              <a:t> Free Chlorine</a:t>
            </a:r>
            <a:endParaRPr kumimoji="1" lang="en-US" altLang="ja-JP" sz="1100" b="1" dirty="0"/>
          </a:p>
          <a:p>
            <a:r>
              <a:rPr lang="ja-JP" altLang="en-US" sz="1100" b="1" dirty="0"/>
              <a:t>・</a:t>
            </a:r>
            <a:r>
              <a:rPr lang="en-US" altLang="ja-JP" sz="1100" b="1" dirty="0"/>
              <a:t>Outlet Total Chlorine</a:t>
            </a:r>
          </a:p>
          <a:p>
            <a:r>
              <a:rPr lang="ja-JP" altLang="en-US" sz="1100" b="1" dirty="0"/>
              <a:t>・</a:t>
            </a:r>
            <a:r>
              <a:rPr lang="en-US" altLang="ja-JP" sz="1100" b="1" dirty="0"/>
              <a:t>Inlet UVT</a:t>
            </a:r>
          </a:p>
        </p:txBody>
      </p:sp>
      <p:sp>
        <p:nvSpPr>
          <p:cNvPr id="40" name="フローチャート: 和接合 39">
            <a:extLst>
              <a:ext uri="{FF2B5EF4-FFF2-40B4-BE49-F238E27FC236}">
                <a16:creationId xmlns:a16="http://schemas.microsoft.com/office/drawing/2014/main" id="{1C55EBEC-9B4D-4220-BD97-517D62BE5924}"/>
              </a:ext>
            </a:extLst>
          </p:cNvPr>
          <p:cNvSpPr/>
          <p:nvPr/>
        </p:nvSpPr>
        <p:spPr>
          <a:xfrm>
            <a:off x="9731159" y="2762800"/>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5C074BCF-78DA-4A6B-A21E-FD1EB17469CA}"/>
              </a:ext>
            </a:extLst>
          </p:cNvPr>
          <p:cNvSpPr txBox="1"/>
          <p:nvPr/>
        </p:nvSpPr>
        <p:spPr>
          <a:xfrm>
            <a:off x="9139393" y="3002207"/>
            <a:ext cx="2815264" cy="600164"/>
          </a:xfrm>
          <a:prstGeom prst="rect">
            <a:avLst/>
          </a:prstGeom>
          <a:noFill/>
        </p:spPr>
        <p:txBody>
          <a:bodyPr wrap="square" rtlCol="0">
            <a:spAutoFit/>
          </a:bodyPr>
          <a:lstStyle/>
          <a:p>
            <a:r>
              <a:rPr kumimoji="1" lang="ja-JP" altLang="en-US" sz="1100" b="1" dirty="0"/>
              <a:t>・</a:t>
            </a:r>
            <a:r>
              <a:rPr kumimoji="1" lang="en-US" altLang="ja-JP" sz="1100" b="1" dirty="0"/>
              <a:t>UV Dose</a:t>
            </a:r>
          </a:p>
          <a:p>
            <a:r>
              <a:rPr lang="ja-JP" altLang="en-US" sz="1100" b="1" dirty="0"/>
              <a:t>・</a:t>
            </a:r>
            <a:r>
              <a:rPr lang="en-US" altLang="ja-JP" sz="1100" b="1" dirty="0"/>
              <a:t>UV Intensity</a:t>
            </a:r>
          </a:p>
          <a:p>
            <a:r>
              <a:rPr lang="ja-JP" altLang="en-US" sz="1100" b="1" dirty="0"/>
              <a:t>・</a:t>
            </a:r>
            <a:r>
              <a:rPr lang="en-US" altLang="ja-JP" sz="1100" b="1" dirty="0"/>
              <a:t>UV Lamp Power (Constant 50%)</a:t>
            </a:r>
          </a:p>
        </p:txBody>
      </p:sp>
      <p:sp>
        <p:nvSpPr>
          <p:cNvPr id="43" name="テキスト ボックス 42">
            <a:extLst>
              <a:ext uri="{FF2B5EF4-FFF2-40B4-BE49-F238E27FC236}">
                <a16:creationId xmlns:a16="http://schemas.microsoft.com/office/drawing/2014/main" id="{4AF3109F-C531-43F4-8DD8-4F8252A1127E}"/>
              </a:ext>
            </a:extLst>
          </p:cNvPr>
          <p:cNvSpPr txBox="1"/>
          <p:nvPr/>
        </p:nvSpPr>
        <p:spPr>
          <a:xfrm>
            <a:off x="2073643" y="2272752"/>
            <a:ext cx="1541493" cy="276999"/>
          </a:xfrm>
          <a:prstGeom prst="rect">
            <a:avLst/>
          </a:prstGeom>
          <a:noFill/>
        </p:spPr>
        <p:txBody>
          <a:bodyPr wrap="square" rtlCol="0">
            <a:spAutoFit/>
          </a:bodyPr>
          <a:lstStyle/>
          <a:p>
            <a:pPr algn="ctr"/>
            <a:r>
              <a:rPr kumimoji="1" lang="en-US" altLang="ja-JP" sz="1200" b="1" dirty="0">
                <a:solidFill>
                  <a:schemeClr val="tx1">
                    <a:lumMod val="65000"/>
                    <a:lumOff val="35000"/>
                  </a:schemeClr>
                </a:solidFill>
              </a:rPr>
              <a:t>RO 1</a:t>
            </a:r>
            <a:r>
              <a:rPr kumimoji="1" lang="en-US" altLang="ja-JP" sz="1200" b="1" baseline="30000" dirty="0">
                <a:solidFill>
                  <a:schemeClr val="tx1">
                    <a:lumMod val="65000"/>
                    <a:lumOff val="35000"/>
                  </a:schemeClr>
                </a:solidFill>
              </a:rPr>
              <a:t>st</a:t>
            </a:r>
            <a:r>
              <a:rPr kumimoji="1" lang="en-US" altLang="ja-JP" sz="1200" b="1" dirty="0">
                <a:solidFill>
                  <a:schemeClr val="tx1">
                    <a:lumMod val="65000"/>
                    <a:lumOff val="35000"/>
                  </a:schemeClr>
                </a:solidFill>
              </a:rPr>
              <a:t> Stage</a:t>
            </a:r>
            <a:endParaRPr kumimoji="1" lang="ja-JP" altLang="en-US" sz="1200" b="1" dirty="0">
              <a:solidFill>
                <a:schemeClr val="tx1">
                  <a:lumMod val="65000"/>
                  <a:lumOff val="35000"/>
                </a:schemeClr>
              </a:solidFill>
            </a:endParaRPr>
          </a:p>
        </p:txBody>
      </p:sp>
      <p:sp>
        <p:nvSpPr>
          <p:cNvPr id="44" name="テキスト ボックス 43">
            <a:extLst>
              <a:ext uri="{FF2B5EF4-FFF2-40B4-BE49-F238E27FC236}">
                <a16:creationId xmlns:a16="http://schemas.microsoft.com/office/drawing/2014/main" id="{D2BCE313-F0FB-4875-BDD8-92491FA0A07D}"/>
              </a:ext>
            </a:extLst>
          </p:cNvPr>
          <p:cNvSpPr txBox="1"/>
          <p:nvPr/>
        </p:nvSpPr>
        <p:spPr>
          <a:xfrm>
            <a:off x="2726761" y="3085303"/>
            <a:ext cx="1541493" cy="276999"/>
          </a:xfrm>
          <a:prstGeom prst="rect">
            <a:avLst/>
          </a:prstGeom>
          <a:noFill/>
        </p:spPr>
        <p:txBody>
          <a:bodyPr wrap="square" rtlCol="0">
            <a:spAutoFit/>
          </a:bodyPr>
          <a:lstStyle/>
          <a:p>
            <a:pPr algn="ctr"/>
            <a:r>
              <a:rPr kumimoji="1" lang="en-US" altLang="ja-JP" sz="1200" b="1" dirty="0">
                <a:solidFill>
                  <a:schemeClr val="tx1">
                    <a:lumMod val="65000"/>
                    <a:lumOff val="35000"/>
                  </a:schemeClr>
                </a:solidFill>
              </a:rPr>
              <a:t>RO 2</a:t>
            </a:r>
            <a:r>
              <a:rPr kumimoji="1" lang="en-US" altLang="ja-JP" sz="1200" b="1" baseline="30000" dirty="0">
                <a:solidFill>
                  <a:schemeClr val="tx1">
                    <a:lumMod val="65000"/>
                    <a:lumOff val="35000"/>
                  </a:schemeClr>
                </a:solidFill>
              </a:rPr>
              <a:t>nd</a:t>
            </a:r>
            <a:r>
              <a:rPr kumimoji="1" lang="en-US" altLang="ja-JP" sz="1200" b="1" dirty="0">
                <a:solidFill>
                  <a:schemeClr val="tx1">
                    <a:lumMod val="65000"/>
                    <a:lumOff val="35000"/>
                  </a:schemeClr>
                </a:solidFill>
              </a:rPr>
              <a:t> Stage</a:t>
            </a:r>
            <a:endParaRPr kumimoji="1" lang="ja-JP" altLang="en-US" sz="1200" b="1" dirty="0">
              <a:solidFill>
                <a:schemeClr val="tx1">
                  <a:lumMod val="65000"/>
                  <a:lumOff val="35000"/>
                </a:schemeClr>
              </a:solidFill>
            </a:endParaRPr>
          </a:p>
        </p:txBody>
      </p:sp>
      <p:sp>
        <p:nvSpPr>
          <p:cNvPr id="45" name="テキスト ボックス 44">
            <a:extLst>
              <a:ext uri="{FF2B5EF4-FFF2-40B4-BE49-F238E27FC236}">
                <a16:creationId xmlns:a16="http://schemas.microsoft.com/office/drawing/2014/main" id="{08A627C5-4CB0-42AD-8715-B1BCA3C83039}"/>
              </a:ext>
            </a:extLst>
          </p:cNvPr>
          <p:cNvSpPr txBox="1"/>
          <p:nvPr/>
        </p:nvSpPr>
        <p:spPr>
          <a:xfrm>
            <a:off x="3395054" y="3918856"/>
            <a:ext cx="1541493" cy="276999"/>
          </a:xfrm>
          <a:prstGeom prst="rect">
            <a:avLst/>
          </a:prstGeom>
          <a:noFill/>
        </p:spPr>
        <p:txBody>
          <a:bodyPr wrap="square" rtlCol="0">
            <a:spAutoFit/>
          </a:bodyPr>
          <a:lstStyle/>
          <a:p>
            <a:pPr algn="ctr"/>
            <a:r>
              <a:rPr kumimoji="1" lang="en-US" altLang="ja-JP" sz="1200" b="1" dirty="0">
                <a:solidFill>
                  <a:schemeClr val="tx1">
                    <a:lumMod val="65000"/>
                    <a:lumOff val="35000"/>
                  </a:schemeClr>
                </a:solidFill>
              </a:rPr>
              <a:t>RO 3</a:t>
            </a:r>
            <a:r>
              <a:rPr kumimoji="1" lang="en-US" altLang="ja-JP" sz="1200" b="1" baseline="30000" dirty="0">
                <a:solidFill>
                  <a:schemeClr val="tx1">
                    <a:lumMod val="65000"/>
                    <a:lumOff val="35000"/>
                  </a:schemeClr>
                </a:solidFill>
              </a:rPr>
              <a:t>rd</a:t>
            </a:r>
            <a:r>
              <a:rPr kumimoji="1" lang="en-US" altLang="ja-JP" sz="1200" b="1" dirty="0">
                <a:solidFill>
                  <a:schemeClr val="tx1">
                    <a:lumMod val="65000"/>
                    <a:lumOff val="35000"/>
                  </a:schemeClr>
                </a:solidFill>
              </a:rPr>
              <a:t> Stage</a:t>
            </a:r>
            <a:endParaRPr kumimoji="1" lang="ja-JP" altLang="en-US" sz="1200" b="1" dirty="0">
              <a:solidFill>
                <a:schemeClr val="tx1">
                  <a:lumMod val="65000"/>
                  <a:lumOff val="35000"/>
                </a:schemeClr>
              </a:solidFill>
            </a:endParaRPr>
          </a:p>
        </p:txBody>
      </p:sp>
      <p:sp>
        <p:nvSpPr>
          <p:cNvPr id="46" name="フローチャート: 和接合 45">
            <a:extLst>
              <a:ext uri="{FF2B5EF4-FFF2-40B4-BE49-F238E27FC236}">
                <a16:creationId xmlns:a16="http://schemas.microsoft.com/office/drawing/2014/main" id="{42083F9F-7AC1-483B-ABF4-642F47E06688}"/>
              </a:ext>
            </a:extLst>
          </p:cNvPr>
          <p:cNvSpPr/>
          <p:nvPr/>
        </p:nvSpPr>
        <p:spPr>
          <a:xfrm>
            <a:off x="1891961" y="3200505"/>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フローチャート: 和接合 46">
            <a:extLst>
              <a:ext uri="{FF2B5EF4-FFF2-40B4-BE49-F238E27FC236}">
                <a16:creationId xmlns:a16="http://schemas.microsoft.com/office/drawing/2014/main" id="{9F1B1A4E-0EEF-4852-A255-5AAA8EFB6E80}"/>
              </a:ext>
            </a:extLst>
          </p:cNvPr>
          <p:cNvSpPr/>
          <p:nvPr/>
        </p:nvSpPr>
        <p:spPr>
          <a:xfrm>
            <a:off x="2216146" y="3682751"/>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フローチャート: 和接合 47">
            <a:extLst>
              <a:ext uri="{FF2B5EF4-FFF2-40B4-BE49-F238E27FC236}">
                <a16:creationId xmlns:a16="http://schemas.microsoft.com/office/drawing/2014/main" id="{792E8AE6-1094-4309-A3C5-AE659235B1BC}"/>
              </a:ext>
            </a:extLst>
          </p:cNvPr>
          <p:cNvSpPr/>
          <p:nvPr/>
        </p:nvSpPr>
        <p:spPr>
          <a:xfrm>
            <a:off x="2563791" y="4049860"/>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A7DA287B-3F23-45B2-915D-037BE84F9B66}"/>
              </a:ext>
            </a:extLst>
          </p:cNvPr>
          <p:cNvSpPr txBox="1"/>
          <p:nvPr/>
        </p:nvSpPr>
        <p:spPr>
          <a:xfrm>
            <a:off x="1914765" y="2862518"/>
            <a:ext cx="1171318" cy="261610"/>
          </a:xfrm>
          <a:prstGeom prst="rect">
            <a:avLst/>
          </a:prstGeom>
          <a:noFill/>
        </p:spPr>
        <p:txBody>
          <a:bodyPr wrap="square" rtlCol="0">
            <a:spAutoFit/>
          </a:bodyPr>
          <a:lstStyle/>
          <a:p>
            <a:r>
              <a:rPr lang="en-US" altLang="ja-JP" sz="1100" b="1" dirty="0"/>
              <a:t>Feed Pressure</a:t>
            </a:r>
          </a:p>
        </p:txBody>
      </p:sp>
      <p:cxnSp>
        <p:nvCxnSpPr>
          <p:cNvPr id="50" name="直線コネクタ 49">
            <a:extLst>
              <a:ext uri="{FF2B5EF4-FFF2-40B4-BE49-F238E27FC236}">
                <a16:creationId xmlns:a16="http://schemas.microsoft.com/office/drawing/2014/main" id="{C92C4933-11C4-4D0D-992A-656FEF768ED3}"/>
              </a:ext>
            </a:extLst>
          </p:cNvPr>
          <p:cNvCxnSpPr>
            <a:cxnSpLocks/>
          </p:cNvCxnSpPr>
          <p:nvPr/>
        </p:nvCxnSpPr>
        <p:spPr>
          <a:xfrm flipH="1">
            <a:off x="2037509" y="3098015"/>
            <a:ext cx="113579" cy="10886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93D6C062-1C7D-41C7-808F-9E4CBD10398C}"/>
              </a:ext>
            </a:extLst>
          </p:cNvPr>
          <p:cNvSpPr txBox="1"/>
          <p:nvPr/>
        </p:nvSpPr>
        <p:spPr>
          <a:xfrm>
            <a:off x="418998" y="3709973"/>
            <a:ext cx="1869626" cy="261610"/>
          </a:xfrm>
          <a:prstGeom prst="rect">
            <a:avLst/>
          </a:prstGeom>
          <a:noFill/>
        </p:spPr>
        <p:txBody>
          <a:bodyPr wrap="square" rtlCol="0">
            <a:spAutoFit/>
          </a:bodyPr>
          <a:lstStyle/>
          <a:p>
            <a:r>
              <a:rPr lang="en-US" altLang="ja-JP" sz="1100" b="1" dirty="0"/>
              <a:t>Concentrate Pressure</a:t>
            </a:r>
          </a:p>
        </p:txBody>
      </p:sp>
      <p:sp>
        <p:nvSpPr>
          <p:cNvPr id="52" name="テキスト ボックス 51">
            <a:extLst>
              <a:ext uri="{FF2B5EF4-FFF2-40B4-BE49-F238E27FC236}">
                <a16:creationId xmlns:a16="http://schemas.microsoft.com/office/drawing/2014/main" id="{354AC7EE-733A-4BFA-B554-1F87049FAD73}"/>
              </a:ext>
            </a:extLst>
          </p:cNvPr>
          <p:cNvSpPr txBox="1"/>
          <p:nvPr/>
        </p:nvSpPr>
        <p:spPr>
          <a:xfrm>
            <a:off x="2591587" y="3702760"/>
            <a:ext cx="1171318" cy="261610"/>
          </a:xfrm>
          <a:prstGeom prst="rect">
            <a:avLst/>
          </a:prstGeom>
          <a:noFill/>
        </p:spPr>
        <p:txBody>
          <a:bodyPr wrap="square" rtlCol="0">
            <a:spAutoFit/>
          </a:bodyPr>
          <a:lstStyle/>
          <a:p>
            <a:r>
              <a:rPr lang="en-US" altLang="ja-JP" sz="1100" b="1" dirty="0"/>
              <a:t>Feed Pressure</a:t>
            </a:r>
          </a:p>
        </p:txBody>
      </p:sp>
      <p:cxnSp>
        <p:nvCxnSpPr>
          <p:cNvPr id="53" name="直線コネクタ 52">
            <a:extLst>
              <a:ext uri="{FF2B5EF4-FFF2-40B4-BE49-F238E27FC236}">
                <a16:creationId xmlns:a16="http://schemas.microsoft.com/office/drawing/2014/main" id="{5A392922-DC57-4308-B95C-9F4BF2C83B4C}"/>
              </a:ext>
            </a:extLst>
          </p:cNvPr>
          <p:cNvCxnSpPr>
            <a:cxnSpLocks/>
          </p:cNvCxnSpPr>
          <p:nvPr/>
        </p:nvCxnSpPr>
        <p:spPr>
          <a:xfrm flipH="1">
            <a:off x="2714331" y="3938257"/>
            <a:ext cx="113579" cy="10886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6DCD039F-972A-447F-B17F-CE12A7E41FBE}"/>
              </a:ext>
            </a:extLst>
          </p:cNvPr>
          <p:cNvSpPr/>
          <p:nvPr/>
        </p:nvSpPr>
        <p:spPr>
          <a:xfrm>
            <a:off x="325686" y="2411251"/>
            <a:ext cx="242339" cy="242339"/>
          </a:xfrm>
          <a:prstGeom prst="ellipse">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accent1"/>
                </a:solidFill>
              </a:rPr>
              <a:t>P</a:t>
            </a:r>
            <a:endParaRPr kumimoji="1" lang="ja-JP" altLang="en-US" sz="1400" dirty="0">
              <a:solidFill>
                <a:schemeClr val="accent1"/>
              </a:solidFill>
            </a:endParaRPr>
          </a:p>
        </p:txBody>
      </p:sp>
      <p:sp>
        <p:nvSpPr>
          <p:cNvPr id="55" name="吹き出し: 角を丸めた四角形 54">
            <a:extLst>
              <a:ext uri="{FF2B5EF4-FFF2-40B4-BE49-F238E27FC236}">
                <a16:creationId xmlns:a16="http://schemas.microsoft.com/office/drawing/2014/main" id="{BF0414F1-8564-408C-8D7C-EE6D616C15FC}"/>
              </a:ext>
            </a:extLst>
          </p:cNvPr>
          <p:cNvSpPr/>
          <p:nvPr/>
        </p:nvSpPr>
        <p:spPr>
          <a:xfrm>
            <a:off x="65053" y="2901720"/>
            <a:ext cx="1423896" cy="659237"/>
          </a:xfrm>
          <a:prstGeom prst="wedgeRoundRectCallout">
            <a:avLst>
              <a:gd name="adj1" fmla="val -23128"/>
              <a:gd name="adj2" fmla="val -80346"/>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rgbClr val="FF0000"/>
                </a:solidFill>
              </a:rPr>
              <a:t>This pump decides the feed flow to RO.</a:t>
            </a:r>
            <a:endParaRPr kumimoji="1" lang="ja-JP" altLang="en-US" sz="1200" dirty="0">
              <a:solidFill>
                <a:srgbClr val="FF0000"/>
              </a:solidFill>
            </a:endParaRPr>
          </a:p>
        </p:txBody>
      </p:sp>
      <p:grpSp>
        <p:nvGrpSpPr>
          <p:cNvPr id="56" name="グループ化 55">
            <a:extLst>
              <a:ext uri="{FF2B5EF4-FFF2-40B4-BE49-F238E27FC236}">
                <a16:creationId xmlns:a16="http://schemas.microsoft.com/office/drawing/2014/main" id="{C7B7F767-BAB4-4FF4-AF40-D4C75024D5C8}"/>
              </a:ext>
            </a:extLst>
          </p:cNvPr>
          <p:cNvGrpSpPr/>
          <p:nvPr/>
        </p:nvGrpSpPr>
        <p:grpSpPr>
          <a:xfrm>
            <a:off x="1423403" y="1948405"/>
            <a:ext cx="214673" cy="261610"/>
            <a:chOff x="3224663" y="253090"/>
            <a:chExt cx="241868" cy="294751"/>
          </a:xfrm>
        </p:grpSpPr>
        <p:sp>
          <p:nvSpPr>
            <p:cNvPr id="57" name="テキスト ボックス 56">
              <a:extLst>
                <a:ext uri="{FF2B5EF4-FFF2-40B4-BE49-F238E27FC236}">
                  <a16:creationId xmlns:a16="http://schemas.microsoft.com/office/drawing/2014/main" id="{7CBAA0CA-991A-4FB6-A963-09A530887BFF}"/>
                </a:ext>
              </a:extLst>
            </p:cNvPr>
            <p:cNvSpPr txBox="1"/>
            <p:nvPr/>
          </p:nvSpPr>
          <p:spPr>
            <a:xfrm>
              <a:off x="3224663" y="253090"/>
              <a:ext cx="241868" cy="294751"/>
            </a:xfrm>
            <a:prstGeom prst="rect">
              <a:avLst/>
            </a:prstGeom>
            <a:noFill/>
          </p:spPr>
          <p:txBody>
            <a:bodyPr wrap="square" rtlCol="0">
              <a:spAutoFit/>
            </a:bodyPr>
            <a:lstStyle/>
            <a:p>
              <a:r>
                <a:rPr kumimoji="1" lang="en-US" altLang="ja-JP" sz="1100" dirty="0">
                  <a:solidFill>
                    <a:srgbClr val="FF0000"/>
                  </a:solidFill>
                </a:rPr>
                <a:t>a</a:t>
              </a:r>
              <a:endParaRPr kumimoji="1" lang="ja-JP" altLang="en-US" sz="1100" dirty="0">
                <a:solidFill>
                  <a:srgbClr val="FF0000"/>
                </a:solidFill>
              </a:endParaRPr>
            </a:p>
          </p:txBody>
        </p:sp>
        <p:sp>
          <p:nvSpPr>
            <p:cNvPr id="58" name="楕円 57">
              <a:extLst>
                <a:ext uri="{FF2B5EF4-FFF2-40B4-BE49-F238E27FC236}">
                  <a16:creationId xmlns:a16="http://schemas.microsoft.com/office/drawing/2014/main" id="{DCC8531C-2276-4143-A3D8-598D0D9FB3A6}"/>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59" name="グループ化 58">
            <a:extLst>
              <a:ext uri="{FF2B5EF4-FFF2-40B4-BE49-F238E27FC236}">
                <a16:creationId xmlns:a16="http://schemas.microsoft.com/office/drawing/2014/main" id="{3E2068C8-8B5B-4A42-A288-FE39664EBF7E}"/>
              </a:ext>
            </a:extLst>
          </p:cNvPr>
          <p:cNvGrpSpPr/>
          <p:nvPr/>
        </p:nvGrpSpPr>
        <p:grpSpPr>
          <a:xfrm>
            <a:off x="2981239" y="2873285"/>
            <a:ext cx="214673" cy="261610"/>
            <a:chOff x="3224663" y="278422"/>
            <a:chExt cx="241868" cy="294751"/>
          </a:xfrm>
        </p:grpSpPr>
        <p:sp>
          <p:nvSpPr>
            <p:cNvPr id="60" name="テキスト ボックス 59">
              <a:extLst>
                <a:ext uri="{FF2B5EF4-FFF2-40B4-BE49-F238E27FC236}">
                  <a16:creationId xmlns:a16="http://schemas.microsoft.com/office/drawing/2014/main" id="{2BF3816C-0107-4875-8B00-9DF3F7FECA22}"/>
                </a:ext>
              </a:extLst>
            </p:cNvPr>
            <p:cNvSpPr txBox="1"/>
            <p:nvPr/>
          </p:nvSpPr>
          <p:spPr>
            <a:xfrm>
              <a:off x="3224663" y="278422"/>
              <a:ext cx="241868" cy="294751"/>
            </a:xfrm>
            <a:prstGeom prst="rect">
              <a:avLst/>
            </a:prstGeom>
            <a:noFill/>
          </p:spPr>
          <p:txBody>
            <a:bodyPr wrap="square" rtlCol="0">
              <a:spAutoFit/>
            </a:bodyPr>
            <a:lstStyle/>
            <a:p>
              <a:r>
                <a:rPr lang="en-US" altLang="ja-JP" sz="1100" dirty="0">
                  <a:solidFill>
                    <a:srgbClr val="FF0000"/>
                  </a:solidFill>
                </a:rPr>
                <a:t>b</a:t>
              </a:r>
              <a:endParaRPr kumimoji="1" lang="ja-JP" altLang="en-US" sz="1100" dirty="0">
                <a:solidFill>
                  <a:srgbClr val="FF0000"/>
                </a:solidFill>
              </a:endParaRPr>
            </a:p>
          </p:txBody>
        </p:sp>
        <p:sp>
          <p:nvSpPr>
            <p:cNvPr id="61" name="楕円 60">
              <a:extLst>
                <a:ext uri="{FF2B5EF4-FFF2-40B4-BE49-F238E27FC236}">
                  <a16:creationId xmlns:a16="http://schemas.microsoft.com/office/drawing/2014/main" id="{A252B525-ED74-4438-B132-C26A00067C74}"/>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62" name="グループ化 61">
            <a:extLst>
              <a:ext uri="{FF2B5EF4-FFF2-40B4-BE49-F238E27FC236}">
                <a16:creationId xmlns:a16="http://schemas.microsoft.com/office/drawing/2014/main" id="{F8EEE9AA-036F-4F1E-ABF4-F0E9FD327687}"/>
              </a:ext>
            </a:extLst>
          </p:cNvPr>
          <p:cNvGrpSpPr/>
          <p:nvPr/>
        </p:nvGrpSpPr>
        <p:grpSpPr>
          <a:xfrm>
            <a:off x="1972982" y="3703149"/>
            <a:ext cx="214673" cy="261610"/>
            <a:chOff x="3224663" y="245402"/>
            <a:chExt cx="241868" cy="294751"/>
          </a:xfrm>
        </p:grpSpPr>
        <p:sp>
          <p:nvSpPr>
            <p:cNvPr id="63" name="テキスト ボックス 62">
              <a:extLst>
                <a:ext uri="{FF2B5EF4-FFF2-40B4-BE49-F238E27FC236}">
                  <a16:creationId xmlns:a16="http://schemas.microsoft.com/office/drawing/2014/main" id="{492FAAF1-A183-4D9B-9279-0AD75393F667}"/>
                </a:ext>
              </a:extLst>
            </p:cNvPr>
            <p:cNvSpPr txBox="1"/>
            <p:nvPr/>
          </p:nvSpPr>
          <p:spPr>
            <a:xfrm>
              <a:off x="3224663" y="245402"/>
              <a:ext cx="241868" cy="294751"/>
            </a:xfrm>
            <a:prstGeom prst="rect">
              <a:avLst/>
            </a:prstGeom>
            <a:noFill/>
          </p:spPr>
          <p:txBody>
            <a:bodyPr wrap="square" rtlCol="0">
              <a:spAutoFit/>
            </a:bodyPr>
            <a:lstStyle/>
            <a:p>
              <a:r>
                <a:rPr kumimoji="1" lang="en-US" altLang="ja-JP" sz="1100" dirty="0">
                  <a:solidFill>
                    <a:srgbClr val="FF0000"/>
                  </a:solidFill>
                </a:rPr>
                <a:t>c</a:t>
              </a:r>
              <a:endParaRPr kumimoji="1" lang="ja-JP" altLang="en-US" sz="1100" dirty="0">
                <a:solidFill>
                  <a:srgbClr val="FF0000"/>
                </a:solidFill>
              </a:endParaRPr>
            </a:p>
          </p:txBody>
        </p:sp>
        <p:sp>
          <p:nvSpPr>
            <p:cNvPr id="64" name="楕円 63">
              <a:extLst>
                <a:ext uri="{FF2B5EF4-FFF2-40B4-BE49-F238E27FC236}">
                  <a16:creationId xmlns:a16="http://schemas.microsoft.com/office/drawing/2014/main" id="{BED5AEFA-BDDB-47F5-899B-616766F823C5}"/>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65" name="グループ化 64">
            <a:extLst>
              <a:ext uri="{FF2B5EF4-FFF2-40B4-BE49-F238E27FC236}">
                <a16:creationId xmlns:a16="http://schemas.microsoft.com/office/drawing/2014/main" id="{BAF9EFBB-1EBB-48D8-A4A0-123FE933D041}"/>
              </a:ext>
            </a:extLst>
          </p:cNvPr>
          <p:cNvGrpSpPr/>
          <p:nvPr/>
        </p:nvGrpSpPr>
        <p:grpSpPr>
          <a:xfrm>
            <a:off x="3651664" y="3700996"/>
            <a:ext cx="214673" cy="261610"/>
            <a:chOff x="3224663" y="268466"/>
            <a:chExt cx="241868" cy="294751"/>
          </a:xfrm>
        </p:grpSpPr>
        <p:sp>
          <p:nvSpPr>
            <p:cNvPr id="66" name="テキスト ボックス 65">
              <a:extLst>
                <a:ext uri="{FF2B5EF4-FFF2-40B4-BE49-F238E27FC236}">
                  <a16:creationId xmlns:a16="http://schemas.microsoft.com/office/drawing/2014/main" id="{62136734-EE24-4E47-9176-E9123E803151}"/>
                </a:ext>
              </a:extLst>
            </p:cNvPr>
            <p:cNvSpPr txBox="1"/>
            <p:nvPr/>
          </p:nvSpPr>
          <p:spPr>
            <a:xfrm>
              <a:off x="3224663" y="268466"/>
              <a:ext cx="241868" cy="294751"/>
            </a:xfrm>
            <a:prstGeom prst="rect">
              <a:avLst/>
            </a:prstGeom>
            <a:noFill/>
          </p:spPr>
          <p:txBody>
            <a:bodyPr wrap="square" rtlCol="0">
              <a:spAutoFit/>
            </a:bodyPr>
            <a:lstStyle/>
            <a:p>
              <a:r>
                <a:rPr lang="en-US" altLang="ja-JP" sz="1100" dirty="0">
                  <a:solidFill>
                    <a:srgbClr val="FF0000"/>
                  </a:solidFill>
                </a:rPr>
                <a:t>d</a:t>
              </a:r>
              <a:endParaRPr kumimoji="1" lang="ja-JP" altLang="en-US" sz="1100" dirty="0">
                <a:solidFill>
                  <a:srgbClr val="FF0000"/>
                </a:solidFill>
              </a:endParaRPr>
            </a:p>
          </p:txBody>
        </p:sp>
        <p:sp>
          <p:nvSpPr>
            <p:cNvPr id="67" name="楕円 66">
              <a:extLst>
                <a:ext uri="{FF2B5EF4-FFF2-40B4-BE49-F238E27FC236}">
                  <a16:creationId xmlns:a16="http://schemas.microsoft.com/office/drawing/2014/main" id="{1AA13A88-32BD-48A5-9392-E23FBEA633FB}"/>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68" name="グループ化 67">
            <a:extLst>
              <a:ext uri="{FF2B5EF4-FFF2-40B4-BE49-F238E27FC236}">
                <a16:creationId xmlns:a16="http://schemas.microsoft.com/office/drawing/2014/main" id="{5BEBDDCC-5F26-4D7C-9690-02CD9A7048D3}"/>
              </a:ext>
            </a:extLst>
          </p:cNvPr>
          <p:cNvGrpSpPr/>
          <p:nvPr/>
        </p:nvGrpSpPr>
        <p:grpSpPr>
          <a:xfrm>
            <a:off x="5640053" y="4576543"/>
            <a:ext cx="214673" cy="261610"/>
            <a:chOff x="3224663" y="253090"/>
            <a:chExt cx="241868" cy="294751"/>
          </a:xfrm>
        </p:grpSpPr>
        <p:sp>
          <p:nvSpPr>
            <p:cNvPr id="69" name="テキスト ボックス 68">
              <a:extLst>
                <a:ext uri="{FF2B5EF4-FFF2-40B4-BE49-F238E27FC236}">
                  <a16:creationId xmlns:a16="http://schemas.microsoft.com/office/drawing/2014/main" id="{1104A89B-34E5-459C-A454-D9CD63F69E79}"/>
                </a:ext>
              </a:extLst>
            </p:cNvPr>
            <p:cNvSpPr txBox="1"/>
            <p:nvPr/>
          </p:nvSpPr>
          <p:spPr>
            <a:xfrm>
              <a:off x="3224663" y="253090"/>
              <a:ext cx="241868" cy="294751"/>
            </a:xfrm>
            <a:prstGeom prst="rect">
              <a:avLst/>
            </a:prstGeom>
            <a:noFill/>
          </p:spPr>
          <p:txBody>
            <a:bodyPr wrap="square" rtlCol="0">
              <a:spAutoFit/>
            </a:bodyPr>
            <a:lstStyle/>
            <a:p>
              <a:r>
                <a:rPr kumimoji="1" lang="en-US" altLang="ja-JP" sz="1100" dirty="0">
                  <a:solidFill>
                    <a:srgbClr val="FF0000"/>
                  </a:solidFill>
                </a:rPr>
                <a:t>e</a:t>
              </a:r>
              <a:endParaRPr kumimoji="1" lang="ja-JP" altLang="en-US" sz="1100" dirty="0">
                <a:solidFill>
                  <a:srgbClr val="FF0000"/>
                </a:solidFill>
              </a:endParaRPr>
            </a:p>
          </p:txBody>
        </p:sp>
        <p:sp>
          <p:nvSpPr>
            <p:cNvPr id="70" name="楕円 69">
              <a:extLst>
                <a:ext uri="{FF2B5EF4-FFF2-40B4-BE49-F238E27FC236}">
                  <a16:creationId xmlns:a16="http://schemas.microsoft.com/office/drawing/2014/main" id="{2FA499F8-3F3A-47DF-BC59-A0DF2C09A464}"/>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4" name="グループ化 3">
            <a:extLst>
              <a:ext uri="{FF2B5EF4-FFF2-40B4-BE49-F238E27FC236}">
                <a16:creationId xmlns:a16="http://schemas.microsoft.com/office/drawing/2014/main" id="{6FBB0DCF-276C-6671-46B3-DA548035E2FA}"/>
              </a:ext>
            </a:extLst>
          </p:cNvPr>
          <p:cNvGrpSpPr/>
          <p:nvPr/>
        </p:nvGrpSpPr>
        <p:grpSpPr>
          <a:xfrm>
            <a:off x="181804" y="4208593"/>
            <a:ext cx="2054056" cy="896299"/>
            <a:chOff x="181804" y="5328473"/>
            <a:chExt cx="2054056" cy="896299"/>
          </a:xfrm>
        </p:grpSpPr>
        <p:sp>
          <p:nvSpPr>
            <p:cNvPr id="71" name="テキスト ボックス 70">
              <a:extLst>
                <a:ext uri="{FF2B5EF4-FFF2-40B4-BE49-F238E27FC236}">
                  <a16:creationId xmlns:a16="http://schemas.microsoft.com/office/drawing/2014/main" id="{1014A79E-9A55-406F-96F4-892ACE419AB1}"/>
                </a:ext>
              </a:extLst>
            </p:cNvPr>
            <p:cNvSpPr txBox="1"/>
            <p:nvPr/>
          </p:nvSpPr>
          <p:spPr>
            <a:xfrm>
              <a:off x="181804" y="5328473"/>
              <a:ext cx="2054056" cy="884601"/>
            </a:xfrm>
            <a:prstGeom prst="rect">
              <a:avLst/>
            </a:prstGeom>
            <a:noFill/>
          </p:spPr>
          <p:txBody>
            <a:bodyPr wrap="square" rtlCol="0">
              <a:spAutoFit/>
            </a:bodyPr>
            <a:lstStyle/>
            <a:p>
              <a:r>
                <a:rPr kumimoji="1" lang="en-US" altLang="ja-JP" sz="1200" dirty="0"/>
                <a:t>&lt;Differential Pressure&gt;</a:t>
              </a:r>
            </a:p>
            <a:p>
              <a:pPr marL="285750" indent="-285750">
                <a:lnSpc>
                  <a:spcPts val="1600"/>
                </a:lnSpc>
                <a:buFont typeface="Arial" panose="020B0604020202020204" pitchFamily="34" charset="0"/>
                <a:buChar char="•"/>
              </a:pPr>
              <a:r>
                <a:rPr lang="en-US" altLang="ja-JP" sz="1200" dirty="0"/>
                <a:t>Stage 1 =     </a:t>
              </a:r>
              <a:r>
                <a:rPr lang="ja-JP" altLang="en-US" sz="1200" dirty="0"/>
                <a:t>－</a:t>
              </a:r>
              <a:endParaRPr lang="en-US" altLang="ja-JP" sz="1200" dirty="0"/>
            </a:p>
            <a:p>
              <a:pPr marL="285750" indent="-285750">
                <a:lnSpc>
                  <a:spcPts val="1600"/>
                </a:lnSpc>
                <a:buFont typeface="Arial" panose="020B0604020202020204" pitchFamily="34" charset="0"/>
                <a:buChar char="•"/>
              </a:pPr>
              <a:r>
                <a:rPr kumimoji="1" lang="en-US" altLang="ja-JP" sz="1200" dirty="0"/>
                <a:t>Stage 2 </a:t>
              </a:r>
              <a:r>
                <a:rPr lang="en-US" altLang="ja-JP" sz="1200" dirty="0"/>
                <a:t>=     </a:t>
              </a:r>
              <a:r>
                <a:rPr lang="ja-JP" altLang="en-US" sz="1200" dirty="0"/>
                <a:t>－</a:t>
              </a:r>
              <a:endParaRPr kumimoji="1" lang="en-US" altLang="ja-JP" sz="1200" dirty="0"/>
            </a:p>
            <a:p>
              <a:pPr marL="285750" indent="-285750">
                <a:lnSpc>
                  <a:spcPts val="1600"/>
                </a:lnSpc>
                <a:buFont typeface="Arial" panose="020B0604020202020204" pitchFamily="34" charset="0"/>
                <a:buChar char="•"/>
              </a:pPr>
              <a:r>
                <a:rPr lang="en-US" altLang="ja-JP" sz="1200" dirty="0"/>
                <a:t>Stage 3 =     </a:t>
              </a:r>
              <a:r>
                <a:rPr lang="ja-JP" altLang="en-US" sz="1200" dirty="0"/>
                <a:t>－</a:t>
              </a:r>
              <a:endParaRPr lang="en-US" altLang="ja-JP" sz="1200" dirty="0"/>
            </a:p>
          </p:txBody>
        </p:sp>
        <p:grpSp>
          <p:nvGrpSpPr>
            <p:cNvPr id="72" name="グループ化 71">
              <a:extLst>
                <a:ext uri="{FF2B5EF4-FFF2-40B4-BE49-F238E27FC236}">
                  <a16:creationId xmlns:a16="http://schemas.microsoft.com/office/drawing/2014/main" id="{33FF8A35-1FD7-4A19-BCEE-BFC4DDA9C458}"/>
                </a:ext>
              </a:extLst>
            </p:cNvPr>
            <p:cNvGrpSpPr/>
            <p:nvPr/>
          </p:nvGrpSpPr>
          <p:grpSpPr>
            <a:xfrm>
              <a:off x="1228139" y="5520342"/>
              <a:ext cx="214673" cy="261610"/>
              <a:chOff x="3224663" y="253090"/>
              <a:chExt cx="241868" cy="294751"/>
            </a:xfrm>
          </p:grpSpPr>
          <p:sp>
            <p:nvSpPr>
              <p:cNvPr id="73" name="テキスト ボックス 72">
                <a:extLst>
                  <a:ext uri="{FF2B5EF4-FFF2-40B4-BE49-F238E27FC236}">
                    <a16:creationId xmlns:a16="http://schemas.microsoft.com/office/drawing/2014/main" id="{F7F8F08B-846A-4853-B0A5-91187BCB3289}"/>
                  </a:ext>
                </a:extLst>
              </p:cNvPr>
              <p:cNvSpPr txBox="1"/>
              <p:nvPr/>
            </p:nvSpPr>
            <p:spPr>
              <a:xfrm>
                <a:off x="3224663" y="253090"/>
                <a:ext cx="241868" cy="294751"/>
              </a:xfrm>
              <a:prstGeom prst="rect">
                <a:avLst/>
              </a:prstGeom>
              <a:noFill/>
            </p:spPr>
            <p:txBody>
              <a:bodyPr wrap="square" rtlCol="0">
                <a:spAutoFit/>
              </a:bodyPr>
              <a:lstStyle/>
              <a:p>
                <a:r>
                  <a:rPr kumimoji="1" lang="en-US" altLang="ja-JP" sz="1100" dirty="0">
                    <a:solidFill>
                      <a:srgbClr val="FF0000"/>
                    </a:solidFill>
                  </a:rPr>
                  <a:t>a</a:t>
                </a:r>
                <a:endParaRPr kumimoji="1" lang="ja-JP" altLang="en-US" sz="1100" dirty="0">
                  <a:solidFill>
                    <a:srgbClr val="FF0000"/>
                  </a:solidFill>
                </a:endParaRPr>
              </a:p>
            </p:txBody>
          </p:sp>
          <p:sp>
            <p:nvSpPr>
              <p:cNvPr id="74" name="楕円 73">
                <a:extLst>
                  <a:ext uri="{FF2B5EF4-FFF2-40B4-BE49-F238E27FC236}">
                    <a16:creationId xmlns:a16="http://schemas.microsoft.com/office/drawing/2014/main" id="{47998560-D6F3-4DC3-A6E6-9305D8AA5EFD}"/>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75" name="グループ化 74">
              <a:extLst>
                <a:ext uri="{FF2B5EF4-FFF2-40B4-BE49-F238E27FC236}">
                  <a16:creationId xmlns:a16="http://schemas.microsoft.com/office/drawing/2014/main" id="{42C9F28E-147C-465B-9676-EE1E4612318C}"/>
                </a:ext>
              </a:extLst>
            </p:cNvPr>
            <p:cNvGrpSpPr/>
            <p:nvPr/>
          </p:nvGrpSpPr>
          <p:grpSpPr>
            <a:xfrm>
              <a:off x="1589812" y="5535332"/>
              <a:ext cx="214673" cy="261610"/>
              <a:chOff x="3224663" y="269978"/>
              <a:chExt cx="241868" cy="294751"/>
            </a:xfrm>
          </p:grpSpPr>
          <p:sp>
            <p:nvSpPr>
              <p:cNvPr id="76" name="テキスト ボックス 75">
                <a:extLst>
                  <a:ext uri="{FF2B5EF4-FFF2-40B4-BE49-F238E27FC236}">
                    <a16:creationId xmlns:a16="http://schemas.microsoft.com/office/drawing/2014/main" id="{C90C5784-9A90-4496-B71F-50AA2BAC4F42}"/>
                  </a:ext>
                </a:extLst>
              </p:cNvPr>
              <p:cNvSpPr txBox="1"/>
              <p:nvPr/>
            </p:nvSpPr>
            <p:spPr>
              <a:xfrm>
                <a:off x="3224663" y="269978"/>
                <a:ext cx="241868" cy="294751"/>
              </a:xfrm>
              <a:prstGeom prst="rect">
                <a:avLst/>
              </a:prstGeom>
              <a:noFill/>
            </p:spPr>
            <p:txBody>
              <a:bodyPr wrap="square" rtlCol="0">
                <a:spAutoFit/>
              </a:bodyPr>
              <a:lstStyle/>
              <a:p>
                <a:r>
                  <a:rPr lang="en-US" altLang="ja-JP" sz="1100" dirty="0">
                    <a:solidFill>
                      <a:srgbClr val="FF0000"/>
                    </a:solidFill>
                  </a:rPr>
                  <a:t>b</a:t>
                </a:r>
                <a:endParaRPr kumimoji="1" lang="ja-JP" altLang="en-US" sz="1100" dirty="0">
                  <a:solidFill>
                    <a:srgbClr val="FF0000"/>
                  </a:solidFill>
                </a:endParaRPr>
              </a:p>
            </p:txBody>
          </p:sp>
          <p:sp>
            <p:nvSpPr>
              <p:cNvPr id="77" name="楕円 76">
                <a:extLst>
                  <a:ext uri="{FF2B5EF4-FFF2-40B4-BE49-F238E27FC236}">
                    <a16:creationId xmlns:a16="http://schemas.microsoft.com/office/drawing/2014/main" id="{54183F40-097B-4E3C-971E-3D5256D342BC}"/>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78" name="グループ化 77">
              <a:extLst>
                <a:ext uri="{FF2B5EF4-FFF2-40B4-BE49-F238E27FC236}">
                  <a16:creationId xmlns:a16="http://schemas.microsoft.com/office/drawing/2014/main" id="{64CF1772-252E-4B06-9F11-4FF8A39C1E6C}"/>
                </a:ext>
              </a:extLst>
            </p:cNvPr>
            <p:cNvGrpSpPr/>
            <p:nvPr/>
          </p:nvGrpSpPr>
          <p:grpSpPr>
            <a:xfrm>
              <a:off x="1225307" y="5752355"/>
              <a:ext cx="214673" cy="261610"/>
              <a:chOff x="3224663" y="269978"/>
              <a:chExt cx="241868" cy="294751"/>
            </a:xfrm>
          </p:grpSpPr>
          <p:sp>
            <p:nvSpPr>
              <p:cNvPr id="79" name="テキスト ボックス 78">
                <a:extLst>
                  <a:ext uri="{FF2B5EF4-FFF2-40B4-BE49-F238E27FC236}">
                    <a16:creationId xmlns:a16="http://schemas.microsoft.com/office/drawing/2014/main" id="{54DE749D-3C0C-40DB-83BA-F2B3CF61CD5B}"/>
                  </a:ext>
                </a:extLst>
              </p:cNvPr>
              <p:cNvSpPr txBox="1"/>
              <p:nvPr/>
            </p:nvSpPr>
            <p:spPr>
              <a:xfrm>
                <a:off x="3224663" y="269978"/>
                <a:ext cx="241868" cy="294751"/>
              </a:xfrm>
              <a:prstGeom prst="rect">
                <a:avLst/>
              </a:prstGeom>
              <a:noFill/>
            </p:spPr>
            <p:txBody>
              <a:bodyPr wrap="square" rtlCol="0">
                <a:spAutoFit/>
              </a:bodyPr>
              <a:lstStyle/>
              <a:p>
                <a:r>
                  <a:rPr lang="en-US" altLang="ja-JP" sz="1100" dirty="0">
                    <a:solidFill>
                      <a:srgbClr val="FF0000"/>
                    </a:solidFill>
                  </a:rPr>
                  <a:t>b</a:t>
                </a:r>
                <a:endParaRPr kumimoji="1" lang="ja-JP" altLang="en-US" sz="1100" dirty="0">
                  <a:solidFill>
                    <a:srgbClr val="FF0000"/>
                  </a:solidFill>
                </a:endParaRPr>
              </a:p>
            </p:txBody>
          </p:sp>
          <p:sp>
            <p:nvSpPr>
              <p:cNvPr id="80" name="楕円 79">
                <a:extLst>
                  <a:ext uri="{FF2B5EF4-FFF2-40B4-BE49-F238E27FC236}">
                    <a16:creationId xmlns:a16="http://schemas.microsoft.com/office/drawing/2014/main" id="{539F7C5C-8CF2-4EC5-8E29-6BBFBF27974D}"/>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81" name="グループ化 80">
              <a:extLst>
                <a:ext uri="{FF2B5EF4-FFF2-40B4-BE49-F238E27FC236}">
                  <a16:creationId xmlns:a16="http://schemas.microsoft.com/office/drawing/2014/main" id="{EB46C3C3-DAB8-4317-AC6A-A5E24E4827D6}"/>
                </a:ext>
              </a:extLst>
            </p:cNvPr>
            <p:cNvGrpSpPr/>
            <p:nvPr/>
          </p:nvGrpSpPr>
          <p:grpSpPr>
            <a:xfrm>
              <a:off x="1585529" y="5730687"/>
              <a:ext cx="214673" cy="261610"/>
              <a:chOff x="3224663" y="245402"/>
              <a:chExt cx="241868" cy="294751"/>
            </a:xfrm>
          </p:grpSpPr>
          <p:sp>
            <p:nvSpPr>
              <p:cNvPr id="82" name="テキスト ボックス 81">
                <a:extLst>
                  <a:ext uri="{FF2B5EF4-FFF2-40B4-BE49-F238E27FC236}">
                    <a16:creationId xmlns:a16="http://schemas.microsoft.com/office/drawing/2014/main" id="{B619B388-A73B-4BC4-9931-27F88ACFCCD5}"/>
                  </a:ext>
                </a:extLst>
              </p:cNvPr>
              <p:cNvSpPr txBox="1"/>
              <p:nvPr/>
            </p:nvSpPr>
            <p:spPr>
              <a:xfrm>
                <a:off x="3224663" y="245402"/>
                <a:ext cx="241868" cy="294751"/>
              </a:xfrm>
              <a:prstGeom prst="rect">
                <a:avLst/>
              </a:prstGeom>
              <a:noFill/>
            </p:spPr>
            <p:txBody>
              <a:bodyPr wrap="square" rtlCol="0">
                <a:spAutoFit/>
              </a:bodyPr>
              <a:lstStyle/>
              <a:p>
                <a:r>
                  <a:rPr kumimoji="1" lang="en-US" altLang="ja-JP" sz="1100" dirty="0">
                    <a:solidFill>
                      <a:srgbClr val="FF0000"/>
                    </a:solidFill>
                  </a:rPr>
                  <a:t>c</a:t>
                </a:r>
                <a:endParaRPr kumimoji="1" lang="ja-JP" altLang="en-US" sz="1100" dirty="0">
                  <a:solidFill>
                    <a:srgbClr val="FF0000"/>
                  </a:solidFill>
                </a:endParaRPr>
              </a:p>
            </p:txBody>
          </p:sp>
          <p:sp>
            <p:nvSpPr>
              <p:cNvPr id="83" name="楕円 82">
                <a:extLst>
                  <a:ext uri="{FF2B5EF4-FFF2-40B4-BE49-F238E27FC236}">
                    <a16:creationId xmlns:a16="http://schemas.microsoft.com/office/drawing/2014/main" id="{73DC6E02-20F6-4EBD-804B-0C8A33FD5C7F}"/>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84" name="グループ化 83">
              <a:extLst>
                <a:ext uri="{FF2B5EF4-FFF2-40B4-BE49-F238E27FC236}">
                  <a16:creationId xmlns:a16="http://schemas.microsoft.com/office/drawing/2014/main" id="{17089BD7-234B-4E63-9471-B2B9527F9E85}"/>
                </a:ext>
              </a:extLst>
            </p:cNvPr>
            <p:cNvGrpSpPr/>
            <p:nvPr/>
          </p:nvGrpSpPr>
          <p:grpSpPr>
            <a:xfrm>
              <a:off x="1224881" y="5963162"/>
              <a:ext cx="214673" cy="261610"/>
              <a:chOff x="3224663" y="268466"/>
              <a:chExt cx="241868" cy="294751"/>
            </a:xfrm>
          </p:grpSpPr>
          <p:sp>
            <p:nvSpPr>
              <p:cNvPr id="85" name="テキスト ボックス 84">
                <a:extLst>
                  <a:ext uri="{FF2B5EF4-FFF2-40B4-BE49-F238E27FC236}">
                    <a16:creationId xmlns:a16="http://schemas.microsoft.com/office/drawing/2014/main" id="{036C4FDE-E7CF-4B06-AE5F-EE8C8A204F44}"/>
                  </a:ext>
                </a:extLst>
              </p:cNvPr>
              <p:cNvSpPr txBox="1"/>
              <p:nvPr/>
            </p:nvSpPr>
            <p:spPr>
              <a:xfrm>
                <a:off x="3224663" y="268466"/>
                <a:ext cx="241868" cy="294751"/>
              </a:xfrm>
              <a:prstGeom prst="rect">
                <a:avLst/>
              </a:prstGeom>
              <a:noFill/>
            </p:spPr>
            <p:txBody>
              <a:bodyPr wrap="square" rtlCol="0">
                <a:spAutoFit/>
              </a:bodyPr>
              <a:lstStyle/>
              <a:p>
                <a:r>
                  <a:rPr lang="en-US" altLang="ja-JP" sz="1100" dirty="0">
                    <a:solidFill>
                      <a:srgbClr val="FF0000"/>
                    </a:solidFill>
                  </a:rPr>
                  <a:t>d</a:t>
                </a:r>
                <a:endParaRPr kumimoji="1" lang="ja-JP" altLang="en-US" sz="1100" dirty="0">
                  <a:solidFill>
                    <a:srgbClr val="FF0000"/>
                  </a:solidFill>
                </a:endParaRPr>
              </a:p>
            </p:txBody>
          </p:sp>
          <p:sp>
            <p:nvSpPr>
              <p:cNvPr id="86" name="楕円 85">
                <a:extLst>
                  <a:ext uri="{FF2B5EF4-FFF2-40B4-BE49-F238E27FC236}">
                    <a16:creationId xmlns:a16="http://schemas.microsoft.com/office/drawing/2014/main" id="{BE7D35F9-589E-4BD9-9585-8DEA32A3BDBA}"/>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87" name="グループ化 86">
              <a:extLst>
                <a:ext uri="{FF2B5EF4-FFF2-40B4-BE49-F238E27FC236}">
                  <a16:creationId xmlns:a16="http://schemas.microsoft.com/office/drawing/2014/main" id="{136BAA44-517D-4D4D-8625-CA43C6D07E6D}"/>
                </a:ext>
              </a:extLst>
            </p:cNvPr>
            <p:cNvGrpSpPr/>
            <p:nvPr/>
          </p:nvGrpSpPr>
          <p:grpSpPr>
            <a:xfrm>
              <a:off x="1585103" y="5950489"/>
              <a:ext cx="214673" cy="261610"/>
              <a:chOff x="3224663" y="253090"/>
              <a:chExt cx="241868" cy="294751"/>
            </a:xfrm>
          </p:grpSpPr>
          <p:sp>
            <p:nvSpPr>
              <p:cNvPr id="88" name="テキスト ボックス 87">
                <a:extLst>
                  <a:ext uri="{FF2B5EF4-FFF2-40B4-BE49-F238E27FC236}">
                    <a16:creationId xmlns:a16="http://schemas.microsoft.com/office/drawing/2014/main" id="{9FE27124-2BE0-41F9-850F-43C1C588D142}"/>
                  </a:ext>
                </a:extLst>
              </p:cNvPr>
              <p:cNvSpPr txBox="1"/>
              <p:nvPr/>
            </p:nvSpPr>
            <p:spPr>
              <a:xfrm>
                <a:off x="3224663" y="253090"/>
                <a:ext cx="241868" cy="294751"/>
              </a:xfrm>
              <a:prstGeom prst="rect">
                <a:avLst/>
              </a:prstGeom>
              <a:noFill/>
            </p:spPr>
            <p:txBody>
              <a:bodyPr wrap="square" rtlCol="0">
                <a:spAutoFit/>
              </a:bodyPr>
              <a:lstStyle/>
              <a:p>
                <a:r>
                  <a:rPr kumimoji="1" lang="en-US" altLang="ja-JP" sz="1100" dirty="0">
                    <a:solidFill>
                      <a:srgbClr val="FF0000"/>
                    </a:solidFill>
                  </a:rPr>
                  <a:t>e</a:t>
                </a:r>
                <a:endParaRPr kumimoji="1" lang="ja-JP" altLang="en-US" sz="1100" dirty="0">
                  <a:solidFill>
                    <a:srgbClr val="FF0000"/>
                  </a:solidFill>
                </a:endParaRPr>
              </a:p>
            </p:txBody>
          </p:sp>
          <p:sp>
            <p:nvSpPr>
              <p:cNvPr id="89" name="楕円 88">
                <a:extLst>
                  <a:ext uri="{FF2B5EF4-FFF2-40B4-BE49-F238E27FC236}">
                    <a16:creationId xmlns:a16="http://schemas.microsoft.com/office/drawing/2014/main" id="{FA6F4EA3-83A0-4689-8347-9590076F0F4F}"/>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spTree>
    <p:extLst>
      <p:ext uri="{BB962C8B-B14F-4D97-AF65-F5344CB8AC3E}">
        <p14:creationId xmlns:p14="http://schemas.microsoft.com/office/powerpoint/2010/main" val="2071142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正方形/長方形 210">
            <a:extLst>
              <a:ext uri="{FF2B5EF4-FFF2-40B4-BE49-F238E27FC236}">
                <a16:creationId xmlns:a16="http://schemas.microsoft.com/office/drawing/2014/main" id="{4C66C558-9BB2-4C4F-9F4B-68AA46540AEA}"/>
              </a:ext>
            </a:extLst>
          </p:cNvPr>
          <p:cNvSpPr/>
          <p:nvPr/>
        </p:nvSpPr>
        <p:spPr>
          <a:xfrm>
            <a:off x="1162567" y="2251211"/>
            <a:ext cx="4793857" cy="2934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nvGrpSpPr>
          <p:cNvPr id="42" name="グループ化 41">
            <a:extLst>
              <a:ext uri="{FF2B5EF4-FFF2-40B4-BE49-F238E27FC236}">
                <a16:creationId xmlns:a16="http://schemas.microsoft.com/office/drawing/2014/main" id="{16521D31-5BB2-45E1-B129-E3AC023497C8}"/>
              </a:ext>
            </a:extLst>
          </p:cNvPr>
          <p:cNvGrpSpPr/>
          <p:nvPr/>
        </p:nvGrpSpPr>
        <p:grpSpPr>
          <a:xfrm>
            <a:off x="4938320" y="2592473"/>
            <a:ext cx="1763460" cy="2415434"/>
            <a:chOff x="4938320" y="3332213"/>
            <a:chExt cx="1763460" cy="2415434"/>
          </a:xfrm>
        </p:grpSpPr>
        <p:cxnSp>
          <p:nvCxnSpPr>
            <p:cNvPr id="105" name="直線矢印コネクタ 104">
              <a:extLst>
                <a:ext uri="{FF2B5EF4-FFF2-40B4-BE49-F238E27FC236}">
                  <a16:creationId xmlns:a16="http://schemas.microsoft.com/office/drawing/2014/main" id="{EDC8FC66-F5D7-4B72-93BD-0B0FFBF43159}"/>
                </a:ext>
              </a:extLst>
            </p:cNvPr>
            <p:cNvCxnSpPr>
              <a:cxnSpLocks/>
            </p:cNvCxnSpPr>
            <p:nvPr/>
          </p:nvCxnSpPr>
          <p:spPr>
            <a:xfrm>
              <a:off x="6136245" y="3332213"/>
              <a:ext cx="565535" cy="0"/>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EA3512BA-0A33-4018-89E1-7A00B2751489}"/>
                </a:ext>
              </a:extLst>
            </p:cNvPr>
            <p:cNvCxnSpPr>
              <a:cxnSpLocks/>
            </p:cNvCxnSpPr>
            <p:nvPr/>
          </p:nvCxnSpPr>
          <p:spPr>
            <a:xfrm flipV="1">
              <a:off x="4938320" y="4571827"/>
              <a:ext cx="1189676" cy="3587"/>
            </a:xfrm>
            <a:prstGeom prst="line">
              <a:avLst/>
            </a:prstGeom>
            <a:ln w="28575">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9311D8E5-00B0-4551-AAB2-5532AA731A88}"/>
                </a:ext>
              </a:extLst>
            </p:cNvPr>
            <p:cNvCxnSpPr>
              <a:cxnSpLocks/>
            </p:cNvCxnSpPr>
            <p:nvPr/>
          </p:nvCxnSpPr>
          <p:spPr>
            <a:xfrm>
              <a:off x="6148851" y="3333558"/>
              <a:ext cx="0" cy="2414089"/>
            </a:xfrm>
            <a:prstGeom prst="line">
              <a:avLst/>
            </a:prstGeom>
            <a:ln w="28575">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矢印コネクタ 113">
              <a:extLst>
                <a:ext uri="{FF2B5EF4-FFF2-40B4-BE49-F238E27FC236}">
                  <a16:creationId xmlns:a16="http://schemas.microsoft.com/office/drawing/2014/main" id="{101B34D4-DCE8-4B46-9398-58CE5952ECC2}"/>
                </a:ext>
              </a:extLst>
            </p:cNvPr>
            <p:cNvCxnSpPr>
              <a:cxnSpLocks/>
            </p:cNvCxnSpPr>
            <p:nvPr/>
          </p:nvCxnSpPr>
          <p:spPr>
            <a:xfrm>
              <a:off x="6136245" y="5747647"/>
              <a:ext cx="565535" cy="0"/>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a:extLst>
                <a:ext uri="{FF2B5EF4-FFF2-40B4-BE49-F238E27FC236}">
                  <a16:creationId xmlns:a16="http://schemas.microsoft.com/office/drawing/2014/main" id="{E83F84D3-C6CA-42F9-8F82-87AEDE10AAC7}"/>
                </a:ext>
              </a:extLst>
            </p:cNvPr>
            <p:cNvCxnSpPr>
              <a:cxnSpLocks/>
            </p:cNvCxnSpPr>
            <p:nvPr/>
          </p:nvCxnSpPr>
          <p:spPr>
            <a:xfrm>
              <a:off x="6136186" y="3992457"/>
              <a:ext cx="565535" cy="0"/>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a:extLst>
                <a:ext uri="{FF2B5EF4-FFF2-40B4-BE49-F238E27FC236}">
                  <a16:creationId xmlns:a16="http://schemas.microsoft.com/office/drawing/2014/main" id="{512EE962-FA1D-47A0-9ED8-EBEEE3B0AC98}"/>
                </a:ext>
              </a:extLst>
            </p:cNvPr>
            <p:cNvCxnSpPr>
              <a:cxnSpLocks/>
            </p:cNvCxnSpPr>
            <p:nvPr/>
          </p:nvCxnSpPr>
          <p:spPr>
            <a:xfrm>
              <a:off x="6136186" y="4891479"/>
              <a:ext cx="565535" cy="0"/>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8" name="直線矢印コネクタ 117">
              <a:extLst>
                <a:ext uri="{FF2B5EF4-FFF2-40B4-BE49-F238E27FC236}">
                  <a16:creationId xmlns:a16="http://schemas.microsoft.com/office/drawing/2014/main" id="{4EF915CD-E16E-4EDA-BAE9-6B8EDAA2700E}"/>
                </a:ext>
              </a:extLst>
            </p:cNvPr>
            <p:cNvCxnSpPr>
              <a:cxnSpLocks/>
            </p:cNvCxnSpPr>
            <p:nvPr/>
          </p:nvCxnSpPr>
          <p:spPr>
            <a:xfrm>
              <a:off x="6136186" y="4270604"/>
              <a:ext cx="565535" cy="0"/>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3A4DF30F-A365-453A-B26B-7034AE8F15C8}"/>
                </a:ext>
              </a:extLst>
            </p:cNvPr>
            <p:cNvCxnSpPr>
              <a:cxnSpLocks/>
            </p:cNvCxnSpPr>
            <p:nvPr/>
          </p:nvCxnSpPr>
          <p:spPr>
            <a:xfrm>
              <a:off x="6136186" y="4540602"/>
              <a:ext cx="565535" cy="0"/>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a:extLst>
                <a:ext uri="{FF2B5EF4-FFF2-40B4-BE49-F238E27FC236}">
                  <a16:creationId xmlns:a16="http://schemas.microsoft.com/office/drawing/2014/main" id="{43161AFD-DF5B-4CB5-B98A-E0B7BC21400C}"/>
                </a:ext>
              </a:extLst>
            </p:cNvPr>
            <p:cNvCxnSpPr>
              <a:cxnSpLocks/>
            </p:cNvCxnSpPr>
            <p:nvPr/>
          </p:nvCxnSpPr>
          <p:spPr>
            <a:xfrm>
              <a:off x="6136186" y="5122534"/>
              <a:ext cx="565535" cy="0"/>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3" name="楕円 202">
              <a:extLst>
                <a:ext uri="{FF2B5EF4-FFF2-40B4-BE49-F238E27FC236}">
                  <a16:creationId xmlns:a16="http://schemas.microsoft.com/office/drawing/2014/main" id="{80AE05EE-625B-4DB1-9E12-26742AD77F61}"/>
                </a:ext>
              </a:extLst>
            </p:cNvPr>
            <p:cNvSpPr/>
            <p:nvPr/>
          </p:nvSpPr>
          <p:spPr>
            <a:xfrm>
              <a:off x="6104542" y="4561228"/>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210" name="直線矢印コネクタ 209">
            <a:extLst>
              <a:ext uri="{FF2B5EF4-FFF2-40B4-BE49-F238E27FC236}">
                <a16:creationId xmlns:a16="http://schemas.microsoft.com/office/drawing/2014/main" id="{E55D1017-FF6F-48B7-9E93-499AE06305B8}"/>
              </a:ext>
            </a:extLst>
          </p:cNvPr>
          <p:cNvCxnSpPr>
            <a:cxnSpLocks/>
            <a:stCxn id="181" idx="3"/>
            <a:endCxn id="177" idx="1"/>
          </p:cNvCxnSpPr>
          <p:nvPr/>
        </p:nvCxnSpPr>
        <p:spPr>
          <a:xfrm>
            <a:off x="1110133" y="3834323"/>
            <a:ext cx="2971708" cy="2696"/>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1E61896D-A6DD-4E6C-A33D-66403F0B3729}"/>
              </a:ext>
            </a:extLst>
          </p:cNvPr>
          <p:cNvSpPr>
            <a:spLocks noGrp="1"/>
          </p:cNvSpPr>
          <p:nvPr>
            <p:ph type="title"/>
          </p:nvPr>
        </p:nvSpPr>
        <p:spPr/>
        <p:txBody>
          <a:bodyPr/>
          <a:lstStyle/>
          <a:p>
            <a:r>
              <a:rPr kumimoji="1" lang="en-US" altLang="ja-JP" dirty="0"/>
              <a:t>[OCWD] </a:t>
            </a:r>
            <a:r>
              <a:rPr lang="en-US" altLang="ja-JP" dirty="0"/>
              <a:t>RO Feed and Permeate System Configuration</a:t>
            </a:r>
            <a:endParaRPr kumimoji="1" lang="ja-JP" altLang="en-US" dirty="0"/>
          </a:p>
        </p:txBody>
      </p:sp>
      <p:sp>
        <p:nvSpPr>
          <p:cNvPr id="3" name="スライド番号プレースホルダー 2">
            <a:extLst>
              <a:ext uri="{FF2B5EF4-FFF2-40B4-BE49-F238E27FC236}">
                <a16:creationId xmlns:a16="http://schemas.microsoft.com/office/drawing/2014/main" id="{8ADD28ED-65A0-4C93-9C90-3BC954512AFB}"/>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7" name="正方形/長方形 6">
            <a:extLst>
              <a:ext uri="{FF2B5EF4-FFF2-40B4-BE49-F238E27FC236}">
                <a16:creationId xmlns:a16="http://schemas.microsoft.com/office/drawing/2014/main" id="{686AD986-6694-4519-9BF9-C247E0C2C0A8}"/>
              </a:ext>
            </a:extLst>
          </p:cNvPr>
          <p:cNvSpPr/>
          <p:nvPr/>
        </p:nvSpPr>
        <p:spPr>
          <a:xfrm>
            <a:off x="6701205" y="2251211"/>
            <a:ext cx="2141330" cy="2934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pic>
        <p:nvPicPr>
          <p:cNvPr id="9" name="図 8">
            <a:extLst>
              <a:ext uri="{FF2B5EF4-FFF2-40B4-BE49-F238E27FC236}">
                <a16:creationId xmlns:a16="http://schemas.microsoft.com/office/drawing/2014/main" id="{DA9A0627-ADFC-40D2-B5D9-658442C98571}"/>
              </a:ext>
            </a:extLst>
          </p:cNvPr>
          <p:cNvPicPr>
            <a:picLocks noChangeAspect="1"/>
          </p:cNvPicPr>
          <p:nvPr/>
        </p:nvPicPr>
        <p:blipFill>
          <a:blip r:embed="rId2"/>
          <a:stretch>
            <a:fillRect/>
          </a:stretch>
        </p:blipFill>
        <p:spPr>
          <a:xfrm>
            <a:off x="6792527" y="4498493"/>
            <a:ext cx="1883630" cy="600486"/>
          </a:xfrm>
          <a:prstGeom prst="rect">
            <a:avLst/>
          </a:prstGeom>
        </p:spPr>
      </p:pic>
      <p:pic>
        <p:nvPicPr>
          <p:cNvPr id="10" name="図 9">
            <a:extLst>
              <a:ext uri="{FF2B5EF4-FFF2-40B4-BE49-F238E27FC236}">
                <a16:creationId xmlns:a16="http://schemas.microsoft.com/office/drawing/2014/main" id="{F97B4F7E-A865-4D2C-A417-B947A1DD28C4}"/>
              </a:ext>
            </a:extLst>
          </p:cNvPr>
          <p:cNvPicPr>
            <a:picLocks noChangeAspect="1"/>
          </p:cNvPicPr>
          <p:nvPr/>
        </p:nvPicPr>
        <p:blipFill>
          <a:blip r:embed="rId3"/>
          <a:stretch>
            <a:fillRect/>
          </a:stretch>
        </p:blipFill>
        <p:spPr>
          <a:xfrm>
            <a:off x="6795508" y="2366189"/>
            <a:ext cx="1873770" cy="600487"/>
          </a:xfrm>
          <a:prstGeom prst="rect">
            <a:avLst/>
          </a:prstGeom>
        </p:spPr>
      </p:pic>
      <p:sp>
        <p:nvSpPr>
          <p:cNvPr id="173" name="テキスト ボックス 172">
            <a:extLst>
              <a:ext uri="{FF2B5EF4-FFF2-40B4-BE49-F238E27FC236}">
                <a16:creationId xmlns:a16="http://schemas.microsoft.com/office/drawing/2014/main" id="{0937CF06-0408-4958-BD16-793BA6680732}"/>
              </a:ext>
            </a:extLst>
          </p:cNvPr>
          <p:cNvSpPr txBox="1"/>
          <p:nvPr/>
        </p:nvSpPr>
        <p:spPr>
          <a:xfrm>
            <a:off x="7525593" y="3432780"/>
            <a:ext cx="615553" cy="947549"/>
          </a:xfrm>
          <a:prstGeom prst="rect">
            <a:avLst/>
          </a:prstGeom>
          <a:noFill/>
        </p:spPr>
        <p:txBody>
          <a:bodyPr vert="eaVert" wrap="square" rtlCol="0">
            <a:spAutoFit/>
          </a:bodyPr>
          <a:lstStyle/>
          <a:p>
            <a:r>
              <a:rPr lang="en-US" altLang="ja-JP" sz="2800" dirty="0"/>
              <a:t>…</a:t>
            </a:r>
            <a:endParaRPr kumimoji="1" lang="ja-JP" altLang="en-US" sz="2800" dirty="0"/>
          </a:p>
        </p:txBody>
      </p:sp>
      <p:sp>
        <p:nvSpPr>
          <p:cNvPr id="174" name="テキスト ボックス 173">
            <a:extLst>
              <a:ext uri="{FF2B5EF4-FFF2-40B4-BE49-F238E27FC236}">
                <a16:creationId xmlns:a16="http://schemas.microsoft.com/office/drawing/2014/main" id="{0163C907-2237-4A11-B149-EE90B6DB05B7}"/>
              </a:ext>
            </a:extLst>
          </p:cNvPr>
          <p:cNvSpPr txBox="1"/>
          <p:nvPr/>
        </p:nvSpPr>
        <p:spPr>
          <a:xfrm>
            <a:off x="6660110" y="1855168"/>
            <a:ext cx="2141329" cy="338554"/>
          </a:xfrm>
          <a:prstGeom prst="rect">
            <a:avLst/>
          </a:prstGeom>
          <a:noFill/>
        </p:spPr>
        <p:txBody>
          <a:bodyPr wrap="square" rtlCol="0">
            <a:spAutoFit/>
          </a:bodyPr>
          <a:lstStyle/>
          <a:p>
            <a:pPr algn="ctr"/>
            <a:r>
              <a:rPr kumimoji="1" lang="en-US" altLang="ja-JP" sz="1600" b="1" dirty="0"/>
              <a:t>RO Unit System</a:t>
            </a:r>
            <a:endParaRPr kumimoji="1" lang="ja-JP" altLang="en-US" sz="1600" b="1" dirty="0"/>
          </a:p>
        </p:txBody>
      </p:sp>
      <p:sp>
        <p:nvSpPr>
          <p:cNvPr id="175" name="二等辺三角形 174">
            <a:extLst>
              <a:ext uri="{FF2B5EF4-FFF2-40B4-BE49-F238E27FC236}">
                <a16:creationId xmlns:a16="http://schemas.microsoft.com/office/drawing/2014/main" id="{62F2014E-F436-4A37-9F5C-B18223CB6132}"/>
              </a:ext>
            </a:extLst>
          </p:cNvPr>
          <p:cNvSpPr/>
          <p:nvPr/>
        </p:nvSpPr>
        <p:spPr>
          <a:xfrm>
            <a:off x="5442325" y="3769988"/>
            <a:ext cx="321687" cy="27731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6" name="楕円 175">
            <a:extLst>
              <a:ext uri="{FF2B5EF4-FFF2-40B4-BE49-F238E27FC236}">
                <a16:creationId xmlns:a16="http://schemas.microsoft.com/office/drawing/2014/main" id="{5FF544C1-82BC-49AF-85BE-31DEBFCA0397}"/>
              </a:ext>
            </a:extLst>
          </p:cNvPr>
          <p:cNvSpPr/>
          <p:nvPr/>
        </p:nvSpPr>
        <p:spPr>
          <a:xfrm>
            <a:off x="5464209" y="3688169"/>
            <a:ext cx="277318" cy="27731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a:t>
            </a:r>
            <a:endParaRPr kumimoji="1" lang="ja-JP" altLang="en-US" dirty="0">
              <a:solidFill>
                <a:schemeClr val="tx1"/>
              </a:solidFill>
            </a:endParaRPr>
          </a:p>
        </p:txBody>
      </p:sp>
      <p:sp>
        <p:nvSpPr>
          <p:cNvPr id="177" name="正方形/長方形 176">
            <a:extLst>
              <a:ext uri="{FF2B5EF4-FFF2-40B4-BE49-F238E27FC236}">
                <a16:creationId xmlns:a16="http://schemas.microsoft.com/office/drawing/2014/main" id="{A7C0913B-1369-4E7A-97EB-6FD7A45001B4}"/>
              </a:ext>
            </a:extLst>
          </p:cNvPr>
          <p:cNvSpPr/>
          <p:nvPr/>
        </p:nvSpPr>
        <p:spPr>
          <a:xfrm>
            <a:off x="4081841" y="3623409"/>
            <a:ext cx="959219"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Cartridge Filters</a:t>
            </a:r>
            <a:endParaRPr kumimoji="1" lang="ja-JP" altLang="en-US" sz="1400" dirty="0">
              <a:solidFill>
                <a:schemeClr val="tx1"/>
              </a:solidFill>
            </a:endParaRPr>
          </a:p>
        </p:txBody>
      </p:sp>
      <p:sp>
        <p:nvSpPr>
          <p:cNvPr id="179" name="二等辺三角形 178">
            <a:extLst>
              <a:ext uri="{FF2B5EF4-FFF2-40B4-BE49-F238E27FC236}">
                <a16:creationId xmlns:a16="http://schemas.microsoft.com/office/drawing/2014/main" id="{A9906DDB-2D1B-4316-A911-C5DC61EA4777}"/>
              </a:ext>
            </a:extLst>
          </p:cNvPr>
          <p:cNvSpPr/>
          <p:nvPr/>
        </p:nvSpPr>
        <p:spPr>
          <a:xfrm>
            <a:off x="1472788" y="3776390"/>
            <a:ext cx="321687" cy="27731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0" name="楕円 179">
            <a:extLst>
              <a:ext uri="{FF2B5EF4-FFF2-40B4-BE49-F238E27FC236}">
                <a16:creationId xmlns:a16="http://schemas.microsoft.com/office/drawing/2014/main" id="{76C2B7C9-D1E7-45A0-9741-10D876E2289C}"/>
              </a:ext>
            </a:extLst>
          </p:cNvPr>
          <p:cNvSpPr/>
          <p:nvPr/>
        </p:nvSpPr>
        <p:spPr>
          <a:xfrm>
            <a:off x="1494672" y="3694571"/>
            <a:ext cx="277318" cy="27731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a:t>
            </a:r>
            <a:endParaRPr kumimoji="1" lang="ja-JP" altLang="en-US" dirty="0">
              <a:solidFill>
                <a:schemeClr val="tx1"/>
              </a:solidFill>
            </a:endParaRPr>
          </a:p>
        </p:txBody>
      </p:sp>
      <p:sp>
        <p:nvSpPr>
          <p:cNvPr id="181" name="正方形/長方形 180">
            <a:extLst>
              <a:ext uri="{FF2B5EF4-FFF2-40B4-BE49-F238E27FC236}">
                <a16:creationId xmlns:a16="http://schemas.microsoft.com/office/drawing/2014/main" id="{087A3E43-CE04-43CF-8B0A-29304A4A5908}"/>
              </a:ext>
            </a:extLst>
          </p:cNvPr>
          <p:cNvSpPr/>
          <p:nvPr/>
        </p:nvSpPr>
        <p:spPr>
          <a:xfrm>
            <a:off x="151553" y="3620713"/>
            <a:ext cx="958580"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MF Break Tank</a:t>
            </a:r>
            <a:endParaRPr kumimoji="1" lang="ja-JP" altLang="en-US" sz="1400" dirty="0">
              <a:solidFill>
                <a:schemeClr val="tx1"/>
              </a:solidFill>
            </a:endParaRPr>
          </a:p>
        </p:txBody>
      </p:sp>
      <p:sp>
        <p:nvSpPr>
          <p:cNvPr id="185" name="テキスト ボックス 184">
            <a:extLst>
              <a:ext uri="{FF2B5EF4-FFF2-40B4-BE49-F238E27FC236}">
                <a16:creationId xmlns:a16="http://schemas.microsoft.com/office/drawing/2014/main" id="{9D457323-8400-44B2-B1D6-0D08734A36CD}"/>
              </a:ext>
            </a:extLst>
          </p:cNvPr>
          <p:cNvSpPr txBox="1"/>
          <p:nvPr/>
        </p:nvSpPr>
        <p:spPr>
          <a:xfrm>
            <a:off x="955026" y="4064792"/>
            <a:ext cx="1356609" cy="461665"/>
          </a:xfrm>
          <a:prstGeom prst="rect">
            <a:avLst/>
          </a:prstGeom>
          <a:noFill/>
        </p:spPr>
        <p:txBody>
          <a:bodyPr wrap="square" rtlCol="0">
            <a:spAutoFit/>
          </a:bodyPr>
          <a:lstStyle/>
          <a:p>
            <a:pPr algn="ctr"/>
            <a:r>
              <a:rPr kumimoji="1" lang="en-US" altLang="ja-JP" sz="1200" b="1" dirty="0"/>
              <a:t>RO Transfer Pump Station</a:t>
            </a:r>
            <a:endParaRPr kumimoji="1" lang="ja-JP" altLang="en-US" sz="1200" b="1" dirty="0"/>
          </a:p>
        </p:txBody>
      </p:sp>
      <p:sp>
        <p:nvSpPr>
          <p:cNvPr id="186" name="テキスト ボックス 185">
            <a:extLst>
              <a:ext uri="{FF2B5EF4-FFF2-40B4-BE49-F238E27FC236}">
                <a16:creationId xmlns:a16="http://schemas.microsoft.com/office/drawing/2014/main" id="{874960CF-FA28-4327-B487-3A490A8C5B42}"/>
              </a:ext>
            </a:extLst>
          </p:cNvPr>
          <p:cNvSpPr txBox="1"/>
          <p:nvPr/>
        </p:nvSpPr>
        <p:spPr>
          <a:xfrm>
            <a:off x="5070982" y="4059797"/>
            <a:ext cx="1099409" cy="461665"/>
          </a:xfrm>
          <a:prstGeom prst="rect">
            <a:avLst/>
          </a:prstGeom>
          <a:noFill/>
        </p:spPr>
        <p:txBody>
          <a:bodyPr wrap="square" rtlCol="0">
            <a:spAutoFit/>
          </a:bodyPr>
          <a:lstStyle/>
          <a:p>
            <a:pPr algn="ctr"/>
            <a:r>
              <a:rPr kumimoji="1" lang="en-US" altLang="ja-JP" sz="1200" b="1" dirty="0"/>
              <a:t>RO Feed Pump</a:t>
            </a:r>
            <a:endParaRPr kumimoji="1" lang="ja-JP" altLang="en-US" sz="1200" b="1" dirty="0"/>
          </a:p>
        </p:txBody>
      </p:sp>
      <p:sp>
        <p:nvSpPr>
          <p:cNvPr id="187" name="正方形/長方形 186">
            <a:extLst>
              <a:ext uri="{FF2B5EF4-FFF2-40B4-BE49-F238E27FC236}">
                <a16:creationId xmlns:a16="http://schemas.microsoft.com/office/drawing/2014/main" id="{74972777-7998-4335-8A90-9B7296B9A3C5}"/>
              </a:ext>
            </a:extLst>
          </p:cNvPr>
          <p:cNvSpPr/>
          <p:nvPr/>
        </p:nvSpPr>
        <p:spPr>
          <a:xfrm>
            <a:off x="1508061" y="2649698"/>
            <a:ext cx="1035590" cy="427219"/>
          </a:xfrm>
          <a:prstGeom prst="rect">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accent3">
                    <a:lumMod val="75000"/>
                  </a:schemeClr>
                </a:solidFill>
              </a:rPr>
              <a:t>Sulfuric Acid</a:t>
            </a:r>
            <a:endParaRPr kumimoji="1" lang="ja-JP" altLang="en-US" sz="1200" dirty="0">
              <a:solidFill>
                <a:schemeClr val="accent3">
                  <a:lumMod val="75000"/>
                </a:schemeClr>
              </a:solidFill>
            </a:endParaRPr>
          </a:p>
        </p:txBody>
      </p:sp>
      <p:sp>
        <p:nvSpPr>
          <p:cNvPr id="188" name="正方形/長方形 187">
            <a:extLst>
              <a:ext uri="{FF2B5EF4-FFF2-40B4-BE49-F238E27FC236}">
                <a16:creationId xmlns:a16="http://schemas.microsoft.com/office/drawing/2014/main" id="{93803089-A6B8-4926-8CFF-EE06CCA599E6}"/>
              </a:ext>
            </a:extLst>
          </p:cNvPr>
          <p:cNvSpPr/>
          <p:nvPr/>
        </p:nvSpPr>
        <p:spPr>
          <a:xfrm>
            <a:off x="2788790" y="2649698"/>
            <a:ext cx="1035590" cy="427219"/>
          </a:xfrm>
          <a:prstGeom prst="rect">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accent3">
                    <a:lumMod val="75000"/>
                  </a:schemeClr>
                </a:solidFill>
              </a:rPr>
              <a:t>Anti-</a:t>
            </a:r>
            <a:r>
              <a:rPr kumimoji="1" lang="en-US" altLang="ja-JP" sz="1200" dirty="0" err="1">
                <a:solidFill>
                  <a:schemeClr val="accent3">
                    <a:lumMod val="75000"/>
                  </a:schemeClr>
                </a:solidFill>
              </a:rPr>
              <a:t>Scalant</a:t>
            </a:r>
            <a:r>
              <a:rPr kumimoji="1" lang="en-US" altLang="ja-JP" sz="1200" dirty="0">
                <a:solidFill>
                  <a:schemeClr val="accent3">
                    <a:lumMod val="75000"/>
                  </a:schemeClr>
                </a:solidFill>
              </a:rPr>
              <a:t> Addition</a:t>
            </a:r>
            <a:endParaRPr kumimoji="1" lang="ja-JP" altLang="en-US" sz="1200" dirty="0">
              <a:solidFill>
                <a:schemeClr val="accent3">
                  <a:lumMod val="75000"/>
                </a:schemeClr>
              </a:solidFill>
            </a:endParaRPr>
          </a:p>
        </p:txBody>
      </p:sp>
      <p:cxnSp>
        <p:nvCxnSpPr>
          <p:cNvPr id="190" name="コネクタ: カギ線 189">
            <a:extLst>
              <a:ext uri="{FF2B5EF4-FFF2-40B4-BE49-F238E27FC236}">
                <a16:creationId xmlns:a16="http://schemas.microsoft.com/office/drawing/2014/main" id="{8772D18C-051D-4EAE-B20F-AD48F8545794}"/>
              </a:ext>
            </a:extLst>
          </p:cNvPr>
          <p:cNvCxnSpPr>
            <a:cxnSpLocks/>
            <a:stCxn id="187" idx="2"/>
            <a:endCxn id="209" idx="1"/>
          </p:cNvCxnSpPr>
          <p:nvPr/>
        </p:nvCxnSpPr>
        <p:spPr>
          <a:xfrm rot="16200000" flipH="1">
            <a:off x="1843749" y="3259023"/>
            <a:ext cx="733400" cy="369187"/>
          </a:xfrm>
          <a:prstGeom prst="bentConnector3">
            <a:avLst/>
          </a:prstGeom>
          <a:ln w="28575">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2" name="コネクタ: カギ線 191">
            <a:extLst>
              <a:ext uri="{FF2B5EF4-FFF2-40B4-BE49-F238E27FC236}">
                <a16:creationId xmlns:a16="http://schemas.microsoft.com/office/drawing/2014/main" id="{3381D2CE-2187-447F-9CCB-56E2AB62C9A1}"/>
              </a:ext>
            </a:extLst>
          </p:cNvPr>
          <p:cNvCxnSpPr>
            <a:cxnSpLocks/>
            <a:stCxn id="188" idx="2"/>
            <a:endCxn id="208" idx="1"/>
          </p:cNvCxnSpPr>
          <p:nvPr/>
        </p:nvCxnSpPr>
        <p:spPr>
          <a:xfrm rot="5400000">
            <a:off x="2716137" y="3219869"/>
            <a:ext cx="733400" cy="447497"/>
          </a:xfrm>
          <a:prstGeom prst="bentConnector3">
            <a:avLst/>
          </a:prstGeom>
          <a:ln w="28575">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3" name="テキスト ボックス 192">
            <a:extLst>
              <a:ext uri="{FF2B5EF4-FFF2-40B4-BE49-F238E27FC236}">
                <a16:creationId xmlns:a16="http://schemas.microsoft.com/office/drawing/2014/main" id="{EA33AA1D-60CD-41F9-81A4-7058F4FABF35}"/>
              </a:ext>
            </a:extLst>
          </p:cNvPr>
          <p:cNvSpPr txBox="1"/>
          <p:nvPr/>
        </p:nvSpPr>
        <p:spPr>
          <a:xfrm>
            <a:off x="1786039" y="4550643"/>
            <a:ext cx="3369734" cy="646331"/>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200" dirty="0"/>
              <a:t>TOC, Ammonia, </a:t>
            </a:r>
            <a:r>
              <a:rPr lang="en-US" altLang="ja-JP" sz="1200" dirty="0"/>
              <a:t>pH</a:t>
            </a:r>
            <a:r>
              <a:rPr kumimoji="1" lang="en-US" altLang="ja-JP" sz="1200" dirty="0"/>
              <a:t>, Turbidity, Conductivity, </a:t>
            </a:r>
          </a:p>
          <a:p>
            <a:r>
              <a:rPr kumimoji="1" lang="en-US" altLang="ja-JP" sz="1200" dirty="0"/>
              <a:t>       Total Chlorine, Free Chlorine</a:t>
            </a:r>
          </a:p>
          <a:p>
            <a:pPr marL="285750" indent="-285750">
              <a:buFont typeface="Arial" panose="020B0604020202020204" pitchFamily="34" charset="0"/>
              <a:buChar char="•"/>
            </a:pPr>
            <a:r>
              <a:rPr lang="en-US" altLang="ja-JP" sz="1200" dirty="0"/>
              <a:t>XACT920 (Si, P, S, K, Ca, Fe, Sr, TDS)</a:t>
            </a:r>
            <a:endParaRPr kumimoji="1" lang="ja-JP" altLang="en-US" sz="1200" dirty="0"/>
          </a:p>
        </p:txBody>
      </p:sp>
      <p:sp>
        <p:nvSpPr>
          <p:cNvPr id="194" name="フローチャート: 和接合 193">
            <a:extLst>
              <a:ext uri="{FF2B5EF4-FFF2-40B4-BE49-F238E27FC236}">
                <a16:creationId xmlns:a16="http://schemas.microsoft.com/office/drawing/2014/main" id="{8AD50169-B130-4EA1-8F38-DFB0329628BD}"/>
              </a:ext>
            </a:extLst>
          </p:cNvPr>
          <p:cNvSpPr/>
          <p:nvPr/>
        </p:nvSpPr>
        <p:spPr>
          <a:xfrm>
            <a:off x="3359497" y="3722779"/>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95" name="直線コネクタ 194">
            <a:extLst>
              <a:ext uri="{FF2B5EF4-FFF2-40B4-BE49-F238E27FC236}">
                <a16:creationId xmlns:a16="http://schemas.microsoft.com/office/drawing/2014/main" id="{B2D0188E-AC5F-4BED-AE57-9434EA36589B}"/>
              </a:ext>
            </a:extLst>
          </p:cNvPr>
          <p:cNvCxnSpPr>
            <a:cxnSpLocks/>
            <a:stCxn id="194" idx="4"/>
            <a:endCxn id="193" idx="0"/>
          </p:cNvCxnSpPr>
          <p:nvPr/>
        </p:nvCxnSpPr>
        <p:spPr>
          <a:xfrm flipH="1">
            <a:off x="3470906" y="3945598"/>
            <a:ext cx="1" cy="60504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6" name="正方形/長方形 195">
            <a:extLst>
              <a:ext uri="{FF2B5EF4-FFF2-40B4-BE49-F238E27FC236}">
                <a16:creationId xmlns:a16="http://schemas.microsoft.com/office/drawing/2014/main" id="{846A2BFE-B51D-4B98-9337-FB188B8F90D0}"/>
              </a:ext>
            </a:extLst>
          </p:cNvPr>
          <p:cNvSpPr/>
          <p:nvPr/>
        </p:nvSpPr>
        <p:spPr>
          <a:xfrm>
            <a:off x="10968059" y="2961266"/>
            <a:ext cx="959219"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ROP</a:t>
            </a:r>
            <a:endParaRPr kumimoji="1" lang="ja-JP" altLang="en-US" sz="1400" dirty="0">
              <a:solidFill>
                <a:schemeClr val="tx1"/>
              </a:solidFill>
            </a:endParaRPr>
          </a:p>
        </p:txBody>
      </p:sp>
      <p:sp>
        <p:nvSpPr>
          <p:cNvPr id="197" name="正方形/長方形 196">
            <a:extLst>
              <a:ext uri="{FF2B5EF4-FFF2-40B4-BE49-F238E27FC236}">
                <a16:creationId xmlns:a16="http://schemas.microsoft.com/office/drawing/2014/main" id="{C313D538-AEC3-411D-B4D9-65A72D29C3A1}"/>
              </a:ext>
            </a:extLst>
          </p:cNvPr>
          <p:cNvSpPr/>
          <p:nvPr/>
        </p:nvSpPr>
        <p:spPr>
          <a:xfrm>
            <a:off x="10827960" y="4943707"/>
            <a:ext cx="1239419"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Concentrate</a:t>
            </a:r>
            <a:endParaRPr kumimoji="1" lang="ja-JP" altLang="en-US" sz="1400" dirty="0">
              <a:solidFill>
                <a:schemeClr val="tx1"/>
              </a:solidFill>
            </a:endParaRPr>
          </a:p>
        </p:txBody>
      </p:sp>
      <p:grpSp>
        <p:nvGrpSpPr>
          <p:cNvPr id="44" name="グループ化 43">
            <a:extLst>
              <a:ext uri="{FF2B5EF4-FFF2-40B4-BE49-F238E27FC236}">
                <a16:creationId xmlns:a16="http://schemas.microsoft.com/office/drawing/2014/main" id="{5C6D7E34-B68F-4EA2-ABF4-6BF315C5F49A}"/>
              </a:ext>
            </a:extLst>
          </p:cNvPr>
          <p:cNvGrpSpPr/>
          <p:nvPr/>
        </p:nvGrpSpPr>
        <p:grpSpPr>
          <a:xfrm>
            <a:off x="8834555" y="2609636"/>
            <a:ext cx="2613115" cy="2414089"/>
            <a:chOff x="8834555" y="3349376"/>
            <a:chExt cx="2613115" cy="2414089"/>
          </a:xfrm>
        </p:grpSpPr>
        <p:cxnSp>
          <p:nvCxnSpPr>
            <p:cNvPr id="142" name="直線コネクタ 141">
              <a:extLst>
                <a:ext uri="{FF2B5EF4-FFF2-40B4-BE49-F238E27FC236}">
                  <a16:creationId xmlns:a16="http://schemas.microsoft.com/office/drawing/2014/main" id="{FC132D5C-2D1A-4ADF-AE03-B4C518430F55}"/>
                </a:ext>
              </a:extLst>
            </p:cNvPr>
            <p:cNvCxnSpPr>
              <a:cxnSpLocks/>
            </p:cNvCxnSpPr>
            <p:nvPr/>
          </p:nvCxnSpPr>
          <p:spPr>
            <a:xfrm>
              <a:off x="8834557" y="3356853"/>
              <a:ext cx="900000" cy="0"/>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8246DF54-DAEE-4579-8E5A-033215FB1348}"/>
                </a:ext>
              </a:extLst>
            </p:cNvPr>
            <p:cNvCxnSpPr>
              <a:cxnSpLocks/>
            </p:cNvCxnSpPr>
            <p:nvPr/>
          </p:nvCxnSpPr>
          <p:spPr>
            <a:xfrm>
              <a:off x="8834555" y="3958972"/>
              <a:ext cx="900000" cy="0"/>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直線コネクタ 143">
              <a:extLst>
                <a:ext uri="{FF2B5EF4-FFF2-40B4-BE49-F238E27FC236}">
                  <a16:creationId xmlns:a16="http://schemas.microsoft.com/office/drawing/2014/main" id="{D224E750-5E2A-4E96-A57C-86152DD25A16}"/>
                </a:ext>
              </a:extLst>
            </p:cNvPr>
            <p:cNvCxnSpPr>
              <a:cxnSpLocks/>
            </p:cNvCxnSpPr>
            <p:nvPr/>
          </p:nvCxnSpPr>
          <p:spPr>
            <a:xfrm>
              <a:off x="8834555" y="4241784"/>
              <a:ext cx="900000" cy="0"/>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DBC45E4C-E230-4BBF-8AEB-5CCDA58C1382}"/>
                </a:ext>
              </a:extLst>
            </p:cNvPr>
            <p:cNvCxnSpPr>
              <a:cxnSpLocks/>
            </p:cNvCxnSpPr>
            <p:nvPr/>
          </p:nvCxnSpPr>
          <p:spPr>
            <a:xfrm>
              <a:off x="8834557" y="4537722"/>
              <a:ext cx="900000" cy="0"/>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F4E23778-72DA-408E-8C97-962E51B46715}"/>
                </a:ext>
              </a:extLst>
            </p:cNvPr>
            <p:cNvCxnSpPr>
              <a:cxnSpLocks/>
            </p:cNvCxnSpPr>
            <p:nvPr/>
          </p:nvCxnSpPr>
          <p:spPr>
            <a:xfrm>
              <a:off x="8834555" y="4829459"/>
              <a:ext cx="900000" cy="5499"/>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9E94B78F-F327-4CE4-BA4C-9E9368E41C26}"/>
                </a:ext>
              </a:extLst>
            </p:cNvPr>
            <p:cNvCxnSpPr>
              <a:cxnSpLocks/>
            </p:cNvCxnSpPr>
            <p:nvPr/>
          </p:nvCxnSpPr>
          <p:spPr>
            <a:xfrm>
              <a:off x="8834555" y="5122400"/>
              <a:ext cx="900000" cy="0"/>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直線コネクタ 147">
              <a:extLst>
                <a:ext uri="{FF2B5EF4-FFF2-40B4-BE49-F238E27FC236}">
                  <a16:creationId xmlns:a16="http://schemas.microsoft.com/office/drawing/2014/main" id="{1913890F-06A7-4A32-9F89-694D2571169E}"/>
                </a:ext>
              </a:extLst>
            </p:cNvPr>
            <p:cNvCxnSpPr>
              <a:cxnSpLocks/>
            </p:cNvCxnSpPr>
            <p:nvPr/>
          </p:nvCxnSpPr>
          <p:spPr>
            <a:xfrm>
              <a:off x="8834557" y="5763465"/>
              <a:ext cx="900000" cy="0"/>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0B8E9CC8-190B-4657-9516-A8E4D0F142D7}"/>
                </a:ext>
              </a:extLst>
            </p:cNvPr>
            <p:cNvCxnSpPr>
              <a:cxnSpLocks/>
            </p:cNvCxnSpPr>
            <p:nvPr/>
          </p:nvCxnSpPr>
          <p:spPr>
            <a:xfrm>
              <a:off x="9734557" y="3349376"/>
              <a:ext cx="0" cy="2414089"/>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9" name="コネクタ: カギ線 198">
              <a:extLst>
                <a:ext uri="{FF2B5EF4-FFF2-40B4-BE49-F238E27FC236}">
                  <a16:creationId xmlns:a16="http://schemas.microsoft.com/office/drawing/2014/main" id="{F0A7738D-92D5-4AEF-B6AF-C4A6AEC2A50C}"/>
                </a:ext>
              </a:extLst>
            </p:cNvPr>
            <p:cNvCxnSpPr>
              <a:cxnSpLocks/>
              <a:stCxn id="200" idx="6"/>
              <a:endCxn id="197" idx="0"/>
            </p:cNvCxnSpPr>
            <p:nvPr/>
          </p:nvCxnSpPr>
          <p:spPr>
            <a:xfrm>
              <a:off x="9783660" y="5478737"/>
              <a:ext cx="1664010" cy="235532"/>
            </a:xfrm>
            <a:prstGeom prst="bentConnector2">
              <a:avLst/>
            </a:prstGeom>
            <a:ln w="28575">
              <a:solidFill>
                <a:schemeClr val="accent4">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0" name="楕円 199">
              <a:extLst>
                <a:ext uri="{FF2B5EF4-FFF2-40B4-BE49-F238E27FC236}">
                  <a16:creationId xmlns:a16="http://schemas.microsoft.com/office/drawing/2014/main" id="{C4E8945E-C418-4FEC-977D-A315900809B9}"/>
                </a:ext>
              </a:extLst>
            </p:cNvPr>
            <p:cNvSpPr/>
            <p:nvPr/>
          </p:nvSpPr>
          <p:spPr>
            <a:xfrm>
              <a:off x="9693659" y="5437957"/>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72" name="フローチャート: 和接合 171">
            <a:extLst>
              <a:ext uri="{FF2B5EF4-FFF2-40B4-BE49-F238E27FC236}">
                <a16:creationId xmlns:a16="http://schemas.microsoft.com/office/drawing/2014/main" id="{97F2817D-9CEF-4DFC-B33C-D00E406C2297}"/>
              </a:ext>
            </a:extLst>
          </p:cNvPr>
          <p:cNvSpPr/>
          <p:nvPr/>
        </p:nvSpPr>
        <p:spPr>
          <a:xfrm>
            <a:off x="10658051" y="4605340"/>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3" name="グループ化 42">
            <a:extLst>
              <a:ext uri="{FF2B5EF4-FFF2-40B4-BE49-F238E27FC236}">
                <a16:creationId xmlns:a16="http://schemas.microsoft.com/office/drawing/2014/main" id="{DDD53614-3F5A-4F0F-AC44-9CDCE1AAD02F}"/>
              </a:ext>
            </a:extLst>
          </p:cNvPr>
          <p:cNvGrpSpPr/>
          <p:nvPr/>
        </p:nvGrpSpPr>
        <p:grpSpPr>
          <a:xfrm>
            <a:off x="9153053" y="2446002"/>
            <a:ext cx="2294616" cy="2414089"/>
            <a:chOff x="9153053" y="3216564"/>
            <a:chExt cx="2294616" cy="2414089"/>
          </a:xfrm>
        </p:grpSpPr>
        <p:cxnSp>
          <p:nvCxnSpPr>
            <p:cNvPr id="133" name="直線コネクタ 132">
              <a:extLst>
                <a:ext uri="{FF2B5EF4-FFF2-40B4-BE49-F238E27FC236}">
                  <a16:creationId xmlns:a16="http://schemas.microsoft.com/office/drawing/2014/main" id="{FBAB9D7D-00A3-4173-A21A-C8E6FA9A4CEF}"/>
                </a:ext>
              </a:extLst>
            </p:cNvPr>
            <p:cNvCxnSpPr/>
            <p:nvPr/>
          </p:nvCxnSpPr>
          <p:spPr>
            <a:xfrm>
              <a:off x="9153053" y="3216564"/>
              <a:ext cx="1176950" cy="0"/>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A1D9FC25-376A-4DB6-BFFB-27A7FA754EAF}"/>
                </a:ext>
              </a:extLst>
            </p:cNvPr>
            <p:cNvCxnSpPr/>
            <p:nvPr/>
          </p:nvCxnSpPr>
          <p:spPr>
            <a:xfrm>
              <a:off x="9153053" y="3923122"/>
              <a:ext cx="1176950" cy="0"/>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2C10BFA8-86BB-47A5-9875-5F551B03150E}"/>
                </a:ext>
              </a:extLst>
            </p:cNvPr>
            <p:cNvCxnSpPr/>
            <p:nvPr/>
          </p:nvCxnSpPr>
          <p:spPr>
            <a:xfrm>
              <a:off x="9153054" y="4208237"/>
              <a:ext cx="1176950" cy="0"/>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直線コネクタ 135">
              <a:extLst>
                <a:ext uri="{FF2B5EF4-FFF2-40B4-BE49-F238E27FC236}">
                  <a16:creationId xmlns:a16="http://schemas.microsoft.com/office/drawing/2014/main" id="{6C773147-E381-48E9-B30C-2843D057C3A7}"/>
                </a:ext>
              </a:extLst>
            </p:cNvPr>
            <p:cNvCxnSpPr/>
            <p:nvPr/>
          </p:nvCxnSpPr>
          <p:spPr>
            <a:xfrm>
              <a:off x="9153054" y="4488836"/>
              <a:ext cx="1176950" cy="0"/>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40CF11AF-44A3-40F5-83D7-0824B7F63094}"/>
                </a:ext>
              </a:extLst>
            </p:cNvPr>
            <p:cNvCxnSpPr/>
            <p:nvPr/>
          </p:nvCxnSpPr>
          <p:spPr>
            <a:xfrm>
              <a:off x="9153053" y="4784634"/>
              <a:ext cx="1176950" cy="0"/>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30533366-25A4-4E58-B8A9-ABF4CC207819}"/>
                </a:ext>
              </a:extLst>
            </p:cNvPr>
            <p:cNvCxnSpPr/>
            <p:nvPr/>
          </p:nvCxnSpPr>
          <p:spPr>
            <a:xfrm>
              <a:off x="9153054" y="5081766"/>
              <a:ext cx="1176950" cy="0"/>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C0FB0D9C-7DE1-4D37-AAA5-3D60B0821E0B}"/>
                </a:ext>
              </a:extLst>
            </p:cNvPr>
            <p:cNvCxnSpPr/>
            <p:nvPr/>
          </p:nvCxnSpPr>
          <p:spPr>
            <a:xfrm>
              <a:off x="9153054" y="5624047"/>
              <a:ext cx="1176950" cy="0"/>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317BAA34-16F7-48E1-A53C-27D3E653CBA6}"/>
                </a:ext>
              </a:extLst>
            </p:cNvPr>
            <p:cNvCxnSpPr>
              <a:cxnSpLocks/>
            </p:cNvCxnSpPr>
            <p:nvPr/>
          </p:nvCxnSpPr>
          <p:spPr>
            <a:xfrm>
              <a:off x="10330004" y="3216564"/>
              <a:ext cx="0" cy="2414089"/>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1" name="コネクタ: カギ線 200">
              <a:extLst>
                <a:ext uri="{FF2B5EF4-FFF2-40B4-BE49-F238E27FC236}">
                  <a16:creationId xmlns:a16="http://schemas.microsoft.com/office/drawing/2014/main" id="{BB260789-5E2F-4863-802A-A59533790B1F}"/>
                </a:ext>
              </a:extLst>
            </p:cNvPr>
            <p:cNvCxnSpPr>
              <a:cxnSpLocks/>
            </p:cNvCxnSpPr>
            <p:nvPr/>
          </p:nvCxnSpPr>
          <p:spPr>
            <a:xfrm>
              <a:off x="10367571" y="3514598"/>
              <a:ext cx="1080098" cy="217164"/>
            </a:xfrm>
            <a:prstGeom prst="bentConnector2">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2" name="楕円 201">
              <a:extLst>
                <a:ext uri="{FF2B5EF4-FFF2-40B4-BE49-F238E27FC236}">
                  <a16:creationId xmlns:a16="http://schemas.microsoft.com/office/drawing/2014/main" id="{D6F93C6C-0A44-43DF-B54E-7AB40EE16E7D}"/>
                </a:ext>
              </a:extLst>
            </p:cNvPr>
            <p:cNvSpPr/>
            <p:nvPr/>
          </p:nvSpPr>
          <p:spPr>
            <a:xfrm>
              <a:off x="10277570" y="3473884"/>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70" name="フローチャート: 和接合 169">
            <a:extLst>
              <a:ext uri="{FF2B5EF4-FFF2-40B4-BE49-F238E27FC236}">
                <a16:creationId xmlns:a16="http://schemas.microsoft.com/office/drawing/2014/main" id="{0B1D8A6E-C728-42EF-A8B7-7E5F6E4D6C2B}"/>
              </a:ext>
            </a:extLst>
          </p:cNvPr>
          <p:cNvSpPr/>
          <p:nvPr/>
        </p:nvSpPr>
        <p:spPr>
          <a:xfrm>
            <a:off x="10676773" y="2598181"/>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06" name="直線コネクタ 205">
            <a:extLst>
              <a:ext uri="{FF2B5EF4-FFF2-40B4-BE49-F238E27FC236}">
                <a16:creationId xmlns:a16="http://schemas.microsoft.com/office/drawing/2014/main" id="{D8AD2C1B-E2BD-41BF-9719-0C95D7C93A80}"/>
              </a:ext>
            </a:extLst>
          </p:cNvPr>
          <p:cNvCxnSpPr>
            <a:cxnSpLocks/>
          </p:cNvCxnSpPr>
          <p:nvPr/>
        </p:nvCxnSpPr>
        <p:spPr>
          <a:xfrm>
            <a:off x="10535549" y="1917501"/>
            <a:ext cx="273579" cy="71150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7" name="テキスト ボックス 206">
            <a:extLst>
              <a:ext uri="{FF2B5EF4-FFF2-40B4-BE49-F238E27FC236}">
                <a16:creationId xmlns:a16="http://schemas.microsoft.com/office/drawing/2014/main" id="{BB09D3C9-3232-437E-917D-FF540E0FB599}"/>
              </a:ext>
            </a:extLst>
          </p:cNvPr>
          <p:cNvSpPr txBox="1"/>
          <p:nvPr/>
        </p:nvSpPr>
        <p:spPr>
          <a:xfrm>
            <a:off x="8924581" y="1455836"/>
            <a:ext cx="3221934" cy="461665"/>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200" dirty="0"/>
              <a:t>Conductivity, TOC</a:t>
            </a:r>
          </a:p>
          <a:p>
            <a:pPr marL="285750" indent="-285750">
              <a:buFont typeface="Arial" panose="020B0604020202020204" pitchFamily="34" charset="0"/>
              <a:buChar char="•"/>
            </a:pPr>
            <a:r>
              <a:rPr lang="en-US" altLang="ja-JP" sz="1200" dirty="0"/>
              <a:t>XACT920 (Si, P, S, K, Ca, Fe, Sr, TDS)</a:t>
            </a:r>
            <a:endParaRPr kumimoji="1" lang="ja-JP" altLang="en-US" sz="1200" dirty="0"/>
          </a:p>
        </p:txBody>
      </p:sp>
      <p:sp>
        <p:nvSpPr>
          <p:cNvPr id="208" name="楕円 207">
            <a:extLst>
              <a:ext uri="{FF2B5EF4-FFF2-40B4-BE49-F238E27FC236}">
                <a16:creationId xmlns:a16="http://schemas.microsoft.com/office/drawing/2014/main" id="{8A0AA8F3-8A84-46B0-A3D2-3D71983A62F6}"/>
              </a:ext>
            </a:extLst>
          </p:cNvPr>
          <p:cNvSpPr/>
          <p:nvPr/>
        </p:nvSpPr>
        <p:spPr>
          <a:xfrm>
            <a:off x="2845908" y="3798373"/>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9" name="楕円 208">
            <a:extLst>
              <a:ext uri="{FF2B5EF4-FFF2-40B4-BE49-F238E27FC236}">
                <a16:creationId xmlns:a16="http://schemas.microsoft.com/office/drawing/2014/main" id="{601AB136-33F1-48FB-9127-D8E60A5C4155}"/>
              </a:ext>
            </a:extLst>
          </p:cNvPr>
          <p:cNvSpPr/>
          <p:nvPr/>
        </p:nvSpPr>
        <p:spPr>
          <a:xfrm>
            <a:off x="2381863" y="3798373"/>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2" name="テキスト ボックス 211">
            <a:extLst>
              <a:ext uri="{FF2B5EF4-FFF2-40B4-BE49-F238E27FC236}">
                <a16:creationId xmlns:a16="http://schemas.microsoft.com/office/drawing/2014/main" id="{BEB99EBA-8C7C-4AFD-A9B5-DF81158BA290}"/>
              </a:ext>
            </a:extLst>
          </p:cNvPr>
          <p:cNvSpPr txBox="1"/>
          <p:nvPr/>
        </p:nvSpPr>
        <p:spPr>
          <a:xfrm>
            <a:off x="2511651" y="1862767"/>
            <a:ext cx="2141329" cy="338554"/>
          </a:xfrm>
          <a:prstGeom prst="rect">
            <a:avLst/>
          </a:prstGeom>
          <a:noFill/>
        </p:spPr>
        <p:txBody>
          <a:bodyPr wrap="square" rtlCol="0">
            <a:spAutoFit/>
          </a:bodyPr>
          <a:lstStyle/>
          <a:p>
            <a:pPr algn="ctr"/>
            <a:r>
              <a:rPr kumimoji="1" lang="en-US" altLang="ja-JP" sz="1600" b="1" dirty="0"/>
              <a:t>RO Feed</a:t>
            </a:r>
            <a:endParaRPr kumimoji="1" lang="ja-JP" altLang="en-US" sz="1600" b="1" dirty="0"/>
          </a:p>
        </p:txBody>
      </p:sp>
    </p:spTree>
    <p:extLst>
      <p:ext uri="{BB962C8B-B14F-4D97-AF65-F5344CB8AC3E}">
        <p14:creationId xmlns:p14="http://schemas.microsoft.com/office/powerpoint/2010/main" val="3736028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概要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1936643" y="4436630"/>
            <a:ext cx="9871659" cy="1011217"/>
          </a:xfrm>
        </p:spPr>
        <p:txBody>
          <a:bodyPr/>
          <a:lstStyle/>
          <a:p>
            <a:r>
              <a:rPr lang="ja-JP" altLang="en-US" dirty="0"/>
              <a:t>再度データ分析をして、水質予測と</a:t>
            </a:r>
            <a:r>
              <a:rPr lang="en-US" altLang="ja-JP" dirty="0"/>
              <a:t>fouling/scaling</a:t>
            </a:r>
            <a:r>
              <a:rPr lang="ja-JP" altLang="en-US" dirty="0"/>
              <a:t>推定の糸口を見直す。</a:t>
            </a:r>
            <a:endParaRPr lang="en-US" altLang="ja-JP" dirty="0"/>
          </a:p>
        </p:txBody>
      </p:sp>
      <p:sp>
        <p:nvSpPr>
          <p:cNvPr id="4" name="正方形/長方形 3">
            <a:extLst>
              <a:ext uri="{FF2B5EF4-FFF2-40B4-BE49-F238E27FC236}">
                <a16:creationId xmlns:a16="http://schemas.microsoft.com/office/drawing/2014/main" id="{728516AD-70EC-0738-9826-ED65C63FA8BB}"/>
              </a:ext>
            </a:extLst>
          </p:cNvPr>
          <p:cNvSpPr/>
          <p:nvPr/>
        </p:nvSpPr>
        <p:spPr>
          <a:xfrm>
            <a:off x="272496" y="1198139"/>
            <a:ext cx="1575354" cy="46605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個人目的</a:t>
            </a:r>
            <a:endParaRPr kumimoji="1" lang="en-US" altLang="ja-JP" sz="2000" b="1" dirty="0">
              <a:solidFill>
                <a:schemeClr val="bg1"/>
              </a:solidFill>
            </a:endParaRPr>
          </a:p>
        </p:txBody>
      </p:sp>
      <p:sp>
        <p:nvSpPr>
          <p:cNvPr id="7" name="正方形/長方形 6">
            <a:extLst>
              <a:ext uri="{FF2B5EF4-FFF2-40B4-BE49-F238E27FC236}">
                <a16:creationId xmlns:a16="http://schemas.microsoft.com/office/drawing/2014/main" id="{BBFA9DF1-4763-FFBF-A09D-4A4E683C1615}"/>
              </a:ext>
            </a:extLst>
          </p:cNvPr>
          <p:cNvSpPr/>
          <p:nvPr/>
        </p:nvSpPr>
        <p:spPr>
          <a:xfrm>
            <a:off x="272496" y="2479907"/>
            <a:ext cx="1575354" cy="46605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今週進捗</a:t>
            </a:r>
            <a:endParaRPr kumimoji="1" lang="en-US" altLang="ja-JP" sz="2000" b="1" dirty="0">
              <a:solidFill>
                <a:schemeClr val="bg1"/>
              </a:solidFill>
            </a:endParaRPr>
          </a:p>
        </p:txBody>
      </p:sp>
      <p:sp>
        <p:nvSpPr>
          <p:cNvPr id="8" name="正方形/長方形 7">
            <a:extLst>
              <a:ext uri="{FF2B5EF4-FFF2-40B4-BE49-F238E27FC236}">
                <a16:creationId xmlns:a16="http://schemas.microsoft.com/office/drawing/2014/main" id="{A19F015C-016D-BE9D-0FC9-9C59644466AD}"/>
              </a:ext>
            </a:extLst>
          </p:cNvPr>
          <p:cNvSpPr/>
          <p:nvPr/>
        </p:nvSpPr>
        <p:spPr>
          <a:xfrm>
            <a:off x="272496" y="4436630"/>
            <a:ext cx="1575354" cy="46605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来週目標</a:t>
            </a:r>
            <a:endParaRPr kumimoji="1" lang="en-US" altLang="ja-JP" sz="2000" b="1" dirty="0">
              <a:solidFill>
                <a:schemeClr val="bg1"/>
              </a:solidFill>
            </a:endParaRPr>
          </a:p>
        </p:txBody>
      </p:sp>
      <p:sp>
        <p:nvSpPr>
          <p:cNvPr id="10" name="テキスト プレースホルダー 5">
            <a:extLst>
              <a:ext uri="{FF2B5EF4-FFF2-40B4-BE49-F238E27FC236}">
                <a16:creationId xmlns:a16="http://schemas.microsoft.com/office/drawing/2014/main" id="{BA26D444-247C-B347-BC23-C58AB81701BB}"/>
              </a:ext>
            </a:extLst>
          </p:cNvPr>
          <p:cNvSpPr txBox="1">
            <a:spLocks/>
          </p:cNvSpPr>
          <p:nvPr/>
        </p:nvSpPr>
        <p:spPr>
          <a:xfrm>
            <a:off x="1936643" y="1198139"/>
            <a:ext cx="9980537" cy="794227"/>
          </a:xfrm>
          <a:prstGeom prst="rect">
            <a:avLst/>
          </a:prstGeom>
        </p:spPr>
        <p:txBody>
          <a:bodyPr vert="horz" lIns="91440" tIns="45720" rIns="91440" bIns="45720" rtlCol="0">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Task1</a:t>
            </a:r>
            <a:r>
              <a:rPr lang="ja-JP" altLang="en-US" dirty="0"/>
              <a:t>のための最適化モデルを構築し、効果試算を実施する。</a:t>
            </a:r>
            <a:endParaRPr lang="en-US" altLang="ja-JP" dirty="0"/>
          </a:p>
          <a:p>
            <a:r>
              <a:rPr lang="en-US" altLang="ja-JP" dirty="0"/>
              <a:t>Task2</a:t>
            </a:r>
            <a:r>
              <a:rPr lang="ja-JP" altLang="en-US" dirty="0"/>
              <a:t>を見据えた最適化システム構成案を検討する。</a:t>
            </a:r>
            <a:endParaRPr lang="en-US" altLang="ja-JP" dirty="0"/>
          </a:p>
        </p:txBody>
      </p:sp>
      <p:sp>
        <p:nvSpPr>
          <p:cNvPr id="11" name="テキスト プレースホルダー 5">
            <a:extLst>
              <a:ext uri="{FF2B5EF4-FFF2-40B4-BE49-F238E27FC236}">
                <a16:creationId xmlns:a16="http://schemas.microsoft.com/office/drawing/2014/main" id="{CBEDC103-E604-B4D5-FDF0-9F3B9520BE13}"/>
              </a:ext>
            </a:extLst>
          </p:cNvPr>
          <p:cNvSpPr txBox="1">
            <a:spLocks/>
          </p:cNvSpPr>
          <p:nvPr/>
        </p:nvSpPr>
        <p:spPr>
          <a:xfrm>
            <a:off x="1936643" y="2463725"/>
            <a:ext cx="9980537" cy="794227"/>
          </a:xfrm>
          <a:prstGeom prst="rect">
            <a:avLst/>
          </a:prstGeom>
        </p:spPr>
        <p:txBody>
          <a:bodyPr vert="horz" lIns="91440" tIns="45720" rIns="91440" bIns="45720" rtlCol="0">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前回の</a:t>
            </a:r>
            <a:r>
              <a:rPr lang="en-US" altLang="ja-JP" dirty="0"/>
              <a:t>RO</a:t>
            </a:r>
            <a:r>
              <a:rPr lang="ja-JP" altLang="en-US" dirty="0"/>
              <a:t>最適化シミュレーションのコードをさらにデバッグした。</a:t>
            </a:r>
            <a:endParaRPr lang="en-US" altLang="ja-JP" dirty="0"/>
          </a:p>
          <a:p>
            <a:r>
              <a:rPr lang="ja-JP" altLang="en-US" dirty="0"/>
              <a:t>前処理してもらったデータを確認した。</a:t>
            </a:r>
            <a:endParaRPr lang="en-US" altLang="ja-JP" dirty="0"/>
          </a:p>
        </p:txBody>
      </p:sp>
    </p:spTree>
    <p:extLst>
      <p:ext uri="{BB962C8B-B14F-4D97-AF65-F5344CB8AC3E}">
        <p14:creationId xmlns:p14="http://schemas.microsoft.com/office/powerpoint/2010/main" val="2538294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9" name="コネクタ: カギ線 108">
            <a:extLst>
              <a:ext uri="{FF2B5EF4-FFF2-40B4-BE49-F238E27FC236}">
                <a16:creationId xmlns:a16="http://schemas.microsoft.com/office/drawing/2014/main" id="{63D0DE2F-98CD-4BC8-A322-EB605047D136}"/>
              </a:ext>
            </a:extLst>
          </p:cNvPr>
          <p:cNvCxnSpPr>
            <a:cxnSpLocks/>
            <a:stCxn id="277" idx="2"/>
            <a:endCxn id="276" idx="2"/>
          </p:cNvCxnSpPr>
          <p:nvPr/>
        </p:nvCxnSpPr>
        <p:spPr>
          <a:xfrm rot="10800000" flipH="1" flipV="1">
            <a:off x="4404180" y="3348567"/>
            <a:ext cx="1859633" cy="1027413"/>
          </a:xfrm>
          <a:prstGeom prst="bentConnector3">
            <a:avLst>
              <a:gd name="adj1" fmla="val -56492"/>
            </a:avLst>
          </a:prstGeom>
          <a:ln w="19050">
            <a:solidFill>
              <a:schemeClr val="tx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0" name="コネクタ: カギ線 199">
            <a:extLst>
              <a:ext uri="{FF2B5EF4-FFF2-40B4-BE49-F238E27FC236}">
                <a16:creationId xmlns:a16="http://schemas.microsoft.com/office/drawing/2014/main" id="{F573AED8-74E0-4274-81E8-C1094FEC2277}"/>
              </a:ext>
            </a:extLst>
          </p:cNvPr>
          <p:cNvCxnSpPr>
            <a:cxnSpLocks/>
            <a:stCxn id="199" idx="4"/>
            <a:endCxn id="63" idx="1"/>
          </p:cNvCxnSpPr>
          <p:nvPr/>
        </p:nvCxnSpPr>
        <p:spPr>
          <a:xfrm rot="16200000" flipH="1">
            <a:off x="6063965" y="3863390"/>
            <a:ext cx="761543" cy="266112"/>
          </a:xfrm>
          <a:prstGeom prst="bentConnector2">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 name="コネクタ: カギ線 204">
            <a:extLst>
              <a:ext uri="{FF2B5EF4-FFF2-40B4-BE49-F238E27FC236}">
                <a16:creationId xmlns:a16="http://schemas.microsoft.com/office/drawing/2014/main" id="{CB562A60-2092-4122-A95F-784ACFDD20EC}"/>
              </a:ext>
            </a:extLst>
          </p:cNvPr>
          <p:cNvCxnSpPr>
            <a:cxnSpLocks/>
            <a:stCxn id="58" idx="3"/>
            <a:endCxn id="195" idx="0"/>
          </p:cNvCxnSpPr>
          <p:nvPr/>
        </p:nvCxnSpPr>
        <p:spPr>
          <a:xfrm>
            <a:off x="5984168" y="1917277"/>
            <a:ext cx="5626523" cy="994865"/>
          </a:xfrm>
          <a:prstGeom prst="bentConnector2">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4" name="コネクタ: カギ線 203">
            <a:extLst>
              <a:ext uri="{FF2B5EF4-FFF2-40B4-BE49-F238E27FC236}">
                <a16:creationId xmlns:a16="http://schemas.microsoft.com/office/drawing/2014/main" id="{EB89C89F-BF28-4A00-9D59-9DD9C53866DA}"/>
              </a:ext>
            </a:extLst>
          </p:cNvPr>
          <p:cNvCxnSpPr>
            <a:cxnSpLocks/>
            <a:stCxn id="202" idx="6"/>
            <a:endCxn id="203" idx="4"/>
          </p:cNvCxnSpPr>
          <p:nvPr/>
        </p:nvCxnSpPr>
        <p:spPr>
          <a:xfrm flipV="1">
            <a:off x="7023344" y="1964659"/>
            <a:ext cx="3282110" cy="2854819"/>
          </a:xfrm>
          <a:prstGeom prst="bentConnector2">
            <a:avLst/>
          </a:prstGeom>
          <a:ln w="19050">
            <a:solidFill>
              <a:schemeClr val="tx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コネクタ: カギ線 197">
            <a:extLst>
              <a:ext uri="{FF2B5EF4-FFF2-40B4-BE49-F238E27FC236}">
                <a16:creationId xmlns:a16="http://schemas.microsoft.com/office/drawing/2014/main" id="{89684427-FECD-4167-AA77-EBBF4D3B972B}"/>
              </a:ext>
            </a:extLst>
          </p:cNvPr>
          <p:cNvCxnSpPr>
            <a:cxnSpLocks/>
            <a:stCxn id="27" idx="4"/>
            <a:endCxn id="197" idx="1"/>
          </p:cNvCxnSpPr>
          <p:nvPr/>
        </p:nvCxnSpPr>
        <p:spPr>
          <a:xfrm rot="16200000" flipH="1">
            <a:off x="8305210" y="3310783"/>
            <a:ext cx="926318" cy="3576630"/>
          </a:xfrm>
          <a:prstGeom prst="bentConnector2">
            <a:avLst/>
          </a:prstGeom>
          <a:ln w="28575">
            <a:solidFill>
              <a:schemeClr val="accent4">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3" name="直線矢印コネクタ 192">
            <a:extLst>
              <a:ext uri="{FF2B5EF4-FFF2-40B4-BE49-F238E27FC236}">
                <a16:creationId xmlns:a16="http://schemas.microsoft.com/office/drawing/2014/main" id="{645089B4-ADE1-4CAA-AC13-CFB2939A6B22}"/>
              </a:ext>
            </a:extLst>
          </p:cNvPr>
          <p:cNvCxnSpPr>
            <a:cxnSpLocks/>
            <a:stCxn id="72" idx="3"/>
            <a:endCxn id="58" idx="1"/>
          </p:cNvCxnSpPr>
          <p:nvPr/>
        </p:nvCxnSpPr>
        <p:spPr>
          <a:xfrm flipV="1">
            <a:off x="1351587" y="1917277"/>
            <a:ext cx="2998653" cy="6867"/>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1E61896D-A6DD-4E6C-A33D-66403F0B3729}"/>
              </a:ext>
            </a:extLst>
          </p:cNvPr>
          <p:cNvSpPr>
            <a:spLocks noGrp="1"/>
          </p:cNvSpPr>
          <p:nvPr>
            <p:ph type="title"/>
          </p:nvPr>
        </p:nvSpPr>
        <p:spPr/>
        <p:txBody>
          <a:bodyPr/>
          <a:lstStyle/>
          <a:p>
            <a:r>
              <a:rPr kumimoji="1" lang="en-US" altLang="ja-JP" dirty="0"/>
              <a:t>[OCWD] </a:t>
            </a:r>
            <a:r>
              <a:rPr lang="en-US" altLang="ja-JP" dirty="0"/>
              <a:t>RO Unit B01 System Configuration</a:t>
            </a:r>
            <a:endParaRPr kumimoji="1" lang="ja-JP" altLang="en-US" dirty="0"/>
          </a:p>
        </p:txBody>
      </p:sp>
      <p:sp>
        <p:nvSpPr>
          <p:cNvPr id="3" name="スライド番号プレースホルダー 2">
            <a:extLst>
              <a:ext uri="{FF2B5EF4-FFF2-40B4-BE49-F238E27FC236}">
                <a16:creationId xmlns:a16="http://schemas.microsoft.com/office/drawing/2014/main" id="{8ADD28ED-65A0-4C93-9C90-3BC954512AFB}"/>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57" name="スライド番号プレースホルダー 2">
            <a:extLst>
              <a:ext uri="{FF2B5EF4-FFF2-40B4-BE49-F238E27FC236}">
                <a16:creationId xmlns:a16="http://schemas.microsoft.com/office/drawing/2014/main" id="{6C64D4F9-2BA0-4454-8E95-9BB8378DCC43}"/>
              </a:ext>
            </a:extLst>
          </p:cNvPr>
          <p:cNvSpPr txBox="1">
            <a:spLocks/>
          </p:cNvSpPr>
          <p:nvPr/>
        </p:nvSpPr>
        <p:spPr>
          <a:xfrm>
            <a:off x="11608823" y="6356350"/>
            <a:ext cx="398958" cy="365125"/>
          </a:xfrm>
          <a:prstGeom prst="rect">
            <a:avLst/>
          </a:prstGeom>
        </p:spPr>
        <p:txBody>
          <a:bodyPr vert="horz" wrap="none" lIns="91440" tIns="45720" rIns="91440" bIns="45720" rtlCol="0" anchor="ctr"/>
          <a:lstStyle>
            <a:defPPr>
              <a:defRPr lang="ja-JP"/>
            </a:defPPr>
            <a:lvl1pPr marL="0" algn="r" defTabSz="914400" rtl="0" eaLnBrk="1" latinLnBrk="0" hangingPunct="1">
              <a:defRPr kumimoji="1" sz="1100" b="1"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defRPr/>
            </a:pPr>
            <a:fld id="{584EAAFE-CFE5-40AD-8E95-5BFF290DC5CF}" type="slidenum">
              <a:rPr lang="ja-JP" altLang="en-US" smtClean="0">
                <a:solidFill>
                  <a:prstClr val="black"/>
                </a:solidFill>
                <a:latin typeface="Arial"/>
                <a:ea typeface="Meiryo UI"/>
              </a:rPr>
              <a:pPr>
                <a:defRPr/>
              </a:pPr>
              <a:t>20</a:t>
            </a:fld>
            <a:endParaRPr lang="ja-JP" altLang="en-US">
              <a:solidFill>
                <a:prstClr val="black"/>
              </a:solidFill>
              <a:latin typeface="Arial"/>
              <a:ea typeface="Meiryo UI"/>
            </a:endParaRPr>
          </a:p>
        </p:txBody>
      </p:sp>
      <p:sp>
        <p:nvSpPr>
          <p:cNvPr id="58" name="正方形/長方形 57">
            <a:extLst>
              <a:ext uri="{FF2B5EF4-FFF2-40B4-BE49-F238E27FC236}">
                <a16:creationId xmlns:a16="http://schemas.microsoft.com/office/drawing/2014/main" id="{7B7B4F78-59DF-4D0E-8F49-BF03C5F937B7}"/>
              </a:ext>
            </a:extLst>
          </p:cNvPr>
          <p:cNvSpPr/>
          <p:nvPr/>
        </p:nvSpPr>
        <p:spPr>
          <a:xfrm>
            <a:off x="4350240" y="1703667"/>
            <a:ext cx="1633928"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0" name="直線コネクタ 59">
            <a:extLst>
              <a:ext uri="{FF2B5EF4-FFF2-40B4-BE49-F238E27FC236}">
                <a16:creationId xmlns:a16="http://schemas.microsoft.com/office/drawing/2014/main" id="{ED4E2124-92A3-4B01-BE1E-E8576C948677}"/>
              </a:ext>
            </a:extLst>
          </p:cNvPr>
          <p:cNvCxnSpPr/>
          <p:nvPr/>
        </p:nvCxnSpPr>
        <p:spPr>
          <a:xfrm>
            <a:off x="4350240" y="1703667"/>
            <a:ext cx="1633928" cy="42721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正方形/長方形 60">
            <a:extLst>
              <a:ext uri="{FF2B5EF4-FFF2-40B4-BE49-F238E27FC236}">
                <a16:creationId xmlns:a16="http://schemas.microsoft.com/office/drawing/2014/main" id="{B5881326-7563-462A-9EC1-C93D587FF942}"/>
              </a:ext>
            </a:extLst>
          </p:cNvPr>
          <p:cNvSpPr/>
          <p:nvPr/>
        </p:nvSpPr>
        <p:spPr>
          <a:xfrm>
            <a:off x="6220698" y="3149415"/>
            <a:ext cx="1633928"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2" name="直線コネクタ 61">
            <a:extLst>
              <a:ext uri="{FF2B5EF4-FFF2-40B4-BE49-F238E27FC236}">
                <a16:creationId xmlns:a16="http://schemas.microsoft.com/office/drawing/2014/main" id="{43ED47BB-1F7C-4BA6-A327-EBEED95ACEF2}"/>
              </a:ext>
            </a:extLst>
          </p:cNvPr>
          <p:cNvCxnSpPr/>
          <p:nvPr/>
        </p:nvCxnSpPr>
        <p:spPr>
          <a:xfrm>
            <a:off x="6228193" y="3149415"/>
            <a:ext cx="1633928" cy="42721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3" name="正方形/長方形 62">
            <a:extLst>
              <a:ext uri="{FF2B5EF4-FFF2-40B4-BE49-F238E27FC236}">
                <a16:creationId xmlns:a16="http://schemas.microsoft.com/office/drawing/2014/main" id="{002F5B12-6A13-4F7B-81B5-3361023766F3}"/>
              </a:ext>
            </a:extLst>
          </p:cNvPr>
          <p:cNvSpPr/>
          <p:nvPr/>
        </p:nvSpPr>
        <p:spPr>
          <a:xfrm>
            <a:off x="6577792" y="4163608"/>
            <a:ext cx="1633928"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4" name="直線コネクタ 63">
            <a:extLst>
              <a:ext uri="{FF2B5EF4-FFF2-40B4-BE49-F238E27FC236}">
                <a16:creationId xmlns:a16="http://schemas.microsoft.com/office/drawing/2014/main" id="{0AA81526-BE5D-415E-9043-B81D86E2FE65}"/>
              </a:ext>
            </a:extLst>
          </p:cNvPr>
          <p:cNvCxnSpPr/>
          <p:nvPr/>
        </p:nvCxnSpPr>
        <p:spPr>
          <a:xfrm>
            <a:off x="6577792" y="4163608"/>
            <a:ext cx="1633928" cy="42721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39914495-4FEF-4904-A86D-EAA924707EAF}"/>
              </a:ext>
            </a:extLst>
          </p:cNvPr>
          <p:cNvCxnSpPr>
            <a:cxnSpLocks/>
            <a:stCxn id="201" idx="4"/>
            <a:endCxn id="61" idx="1"/>
          </p:cNvCxnSpPr>
          <p:nvPr/>
        </p:nvCxnSpPr>
        <p:spPr>
          <a:xfrm rot="16200000" flipH="1">
            <a:off x="4737869" y="1880195"/>
            <a:ext cx="1207235" cy="1758423"/>
          </a:xfrm>
          <a:prstGeom prst="bentConnector2">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8" name="コネクタ: カギ線 67">
            <a:extLst>
              <a:ext uri="{FF2B5EF4-FFF2-40B4-BE49-F238E27FC236}">
                <a16:creationId xmlns:a16="http://schemas.microsoft.com/office/drawing/2014/main" id="{B83679F0-5ED1-4A4F-AC4E-2684FEFAFBCE}"/>
              </a:ext>
            </a:extLst>
          </p:cNvPr>
          <p:cNvCxnSpPr>
            <a:cxnSpLocks/>
            <a:stCxn id="61" idx="3"/>
            <a:endCxn id="222" idx="4"/>
          </p:cNvCxnSpPr>
          <p:nvPr/>
        </p:nvCxnSpPr>
        <p:spPr>
          <a:xfrm flipV="1">
            <a:off x="7854626" y="1964659"/>
            <a:ext cx="1615193" cy="1398366"/>
          </a:xfrm>
          <a:prstGeom prst="bentConnector2">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9" name="コネクタ: カギ線 68">
            <a:extLst>
              <a:ext uri="{FF2B5EF4-FFF2-40B4-BE49-F238E27FC236}">
                <a16:creationId xmlns:a16="http://schemas.microsoft.com/office/drawing/2014/main" id="{503C547B-DB7D-4F4C-81E8-37E35DA8472A}"/>
              </a:ext>
            </a:extLst>
          </p:cNvPr>
          <p:cNvCxnSpPr>
            <a:cxnSpLocks/>
            <a:stCxn id="63" idx="3"/>
            <a:endCxn id="209" idx="4"/>
          </p:cNvCxnSpPr>
          <p:nvPr/>
        </p:nvCxnSpPr>
        <p:spPr>
          <a:xfrm flipV="1">
            <a:off x="8211720" y="1964659"/>
            <a:ext cx="1650231" cy="2412559"/>
          </a:xfrm>
          <a:prstGeom prst="bentConnector2">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0" name="二等辺三角形 69">
            <a:extLst>
              <a:ext uri="{FF2B5EF4-FFF2-40B4-BE49-F238E27FC236}">
                <a16:creationId xmlns:a16="http://schemas.microsoft.com/office/drawing/2014/main" id="{CB6AE1CD-B758-4BA8-B19E-E3148B70B051}"/>
              </a:ext>
            </a:extLst>
          </p:cNvPr>
          <p:cNvSpPr/>
          <p:nvPr/>
        </p:nvSpPr>
        <p:spPr>
          <a:xfrm>
            <a:off x="1777657" y="1860437"/>
            <a:ext cx="321687" cy="27731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1" name="楕円 70">
            <a:extLst>
              <a:ext uri="{FF2B5EF4-FFF2-40B4-BE49-F238E27FC236}">
                <a16:creationId xmlns:a16="http://schemas.microsoft.com/office/drawing/2014/main" id="{BB6A9C82-FF7E-4ED3-8A0B-D94C9B5157A1}"/>
              </a:ext>
            </a:extLst>
          </p:cNvPr>
          <p:cNvSpPr/>
          <p:nvPr/>
        </p:nvSpPr>
        <p:spPr>
          <a:xfrm>
            <a:off x="1799541" y="1778618"/>
            <a:ext cx="277318" cy="27731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a:t>
            </a:r>
            <a:endParaRPr kumimoji="1" lang="ja-JP" altLang="en-US" dirty="0">
              <a:solidFill>
                <a:schemeClr val="tx1"/>
              </a:solidFill>
            </a:endParaRPr>
          </a:p>
        </p:txBody>
      </p:sp>
      <p:sp>
        <p:nvSpPr>
          <p:cNvPr id="72" name="正方形/長方形 71">
            <a:extLst>
              <a:ext uri="{FF2B5EF4-FFF2-40B4-BE49-F238E27FC236}">
                <a16:creationId xmlns:a16="http://schemas.microsoft.com/office/drawing/2014/main" id="{4EE4B0D3-BB74-42C9-A925-71C4FF8AF9A0}"/>
              </a:ext>
            </a:extLst>
          </p:cNvPr>
          <p:cNvSpPr/>
          <p:nvPr/>
        </p:nvSpPr>
        <p:spPr>
          <a:xfrm>
            <a:off x="392368" y="1710534"/>
            <a:ext cx="959219"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rPr>
              <a:t>RO Feed</a:t>
            </a:r>
            <a:endParaRPr kumimoji="1" lang="ja-JP" altLang="en-US" sz="1400" dirty="0">
              <a:solidFill>
                <a:schemeClr val="tx1"/>
              </a:solidFill>
            </a:endParaRPr>
          </a:p>
        </p:txBody>
      </p:sp>
      <p:sp>
        <p:nvSpPr>
          <p:cNvPr id="73" name="テキスト ボックス 72">
            <a:extLst>
              <a:ext uri="{FF2B5EF4-FFF2-40B4-BE49-F238E27FC236}">
                <a16:creationId xmlns:a16="http://schemas.microsoft.com/office/drawing/2014/main" id="{602D1BE6-50A2-4B75-891C-6FC02D71BB01}"/>
              </a:ext>
            </a:extLst>
          </p:cNvPr>
          <p:cNvSpPr txBox="1"/>
          <p:nvPr/>
        </p:nvSpPr>
        <p:spPr>
          <a:xfrm>
            <a:off x="1383036" y="2149454"/>
            <a:ext cx="1099409" cy="461665"/>
          </a:xfrm>
          <a:prstGeom prst="rect">
            <a:avLst/>
          </a:prstGeom>
          <a:noFill/>
        </p:spPr>
        <p:txBody>
          <a:bodyPr wrap="square" rtlCol="0">
            <a:spAutoFit/>
          </a:bodyPr>
          <a:lstStyle/>
          <a:p>
            <a:pPr algn="ctr"/>
            <a:r>
              <a:rPr kumimoji="1" lang="en-US" altLang="ja-JP" sz="1200" b="1" dirty="0"/>
              <a:t>RO Feed Pump</a:t>
            </a:r>
            <a:endParaRPr kumimoji="1" lang="ja-JP" altLang="en-US" sz="1200" b="1" dirty="0"/>
          </a:p>
        </p:txBody>
      </p:sp>
      <p:sp>
        <p:nvSpPr>
          <p:cNvPr id="74" name="二等辺三角形 73">
            <a:extLst>
              <a:ext uri="{FF2B5EF4-FFF2-40B4-BE49-F238E27FC236}">
                <a16:creationId xmlns:a16="http://schemas.microsoft.com/office/drawing/2014/main" id="{08065698-65F4-4487-97CA-3F3C4C8FC22C}"/>
              </a:ext>
            </a:extLst>
          </p:cNvPr>
          <p:cNvSpPr/>
          <p:nvPr/>
        </p:nvSpPr>
        <p:spPr>
          <a:xfrm>
            <a:off x="4640776" y="3264159"/>
            <a:ext cx="321687" cy="27731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5" name="楕円 74">
            <a:extLst>
              <a:ext uri="{FF2B5EF4-FFF2-40B4-BE49-F238E27FC236}">
                <a16:creationId xmlns:a16="http://schemas.microsoft.com/office/drawing/2014/main" id="{5BEF9DC4-A2B2-48CD-8D35-2A0FB4E57A4A}"/>
              </a:ext>
            </a:extLst>
          </p:cNvPr>
          <p:cNvSpPr/>
          <p:nvPr/>
        </p:nvSpPr>
        <p:spPr>
          <a:xfrm>
            <a:off x="4662660" y="3182340"/>
            <a:ext cx="277318" cy="27731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a:t>
            </a:r>
            <a:endParaRPr kumimoji="1" lang="ja-JP" altLang="en-US" dirty="0">
              <a:solidFill>
                <a:schemeClr val="tx1"/>
              </a:solidFill>
            </a:endParaRPr>
          </a:p>
        </p:txBody>
      </p:sp>
      <p:sp>
        <p:nvSpPr>
          <p:cNvPr id="76" name="テキスト ボックス 75">
            <a:extLst>
              <a:ext uri="{FF2B5EF4-FFF2-40B4-BE49-F238E27FC236}">
                <a16:creationId xmlns:a16="http://schemas.microsoft.com/office/drawing/2014/main" id="{B2001BFE-D884-422C-A265-BDB80A96EFC1}"/>
              </a:ext>
            </a:extLst>
          </p:cNvPr>
          <p:cNvSpPr txBox="1"/>
          <p:nvPr/>
        </p:nvSpPr>
        <p:spPr>
          <a:xfrm>
            <a:off x="4123014" y="3543670"/>
            <a:ext cx="1356609" cy="276999"/>
          </a:xfrm>
          <a:prstGeom prst="rect">
            <a:avLst/>
          </a:prstGeom>
          <a:noFill/>
        </p:spPr>
        <p:txBody>
          <a:bodyPr wrap="square" rtlCol="0">
            <a:spAutoFit/>
          </a:bodyPr>
          <a:lstStyle/>
          <a:p>
            <a:pPr algn="ctr"/>
            <a:r>
              <a:rPr kumimoji="1" lang="en-US" altLang="ja-JP" sz="1200" b="1" dirty="0"/>
              <a:t>Booster Pump</a:t>
            </a:r>
            <a:endParaRPr kumimoji="1" lang="ja-JP" altLang="en-US" sz="1200" b="1" dirty="0"/>
          </a:p>
        </p:txBody>
      </p:sp>
      <p:pic>
        <p:nvPicPr>
          <p:cNvPr id="78" name="図 77">
            <a:extLst>
              <a:ext uri="{FF2B5EF4-FFF2-40B4-BE49-F238E27FC236}">
                <a16:creationId xmlns:a16="http://schemas.microsoft.com/office/drawing/2014/main" id="{5097ABC2-9DCB-4C63-B923-BE7BE890D859}"/>
              </a:ext>
            </a:extLst>
          </p:cNvPr>
          <p:cNvPicPr>
            <a:picLocks noChangeAspect="1"/>
          </p:cNvPicPr>
          <p:nvPr/>
        </p:nvPicPr>
        <p:blipFill>
          <a:blip r:embed="rId2"/>
          <a:stretch>
            <a:fillRect/>
          </a:stretch>
        </p:blipFill>
        <p:spPr>
          <a:xfrm>
            <a:off x="4342745" y="2805814"/>
            <a:ext cx="216298" cy="253916"/>
          </a:xfrm>
          <a:prstGeom prst="rect">
            <a:avLst/>
          </a:prstGeom>
        </p:spPr>
      </p:pic>
      <p:pic>
        <p:nvPicPr>
          <p:cNvPr id="79" name="図 78">
            <a:extLst>
              <a:ext uri="{FF2B5EF4-FFF2-40B4-BE49-F238E27FC236}">
                <a16:creationId xmlns:a16="http://schemas.microsoft.com/office/drawing/2014/main" id="{7BEC91F2-B9BD-48AD-9112-C274A9A263A8}"/>
              </a:ext>
            </a:extLst>
          </p:cNvPr>
          <p:cNvPicPr>
            <a:picLocks noChangeAspect="1"/>
          </p:cNvPicPr>
          <p:nvPr/>
        </p:nvPicPr>
        <p:blipFill>
          <a:blip r:embed="rId2"/>
          <a:stretch>
            <a:fillRect/>
          </a:stretch>
        </p:blipFill>
        <p:spPr>
          <a:xfrm>
            <a:off x="5267665" y="3194943"/>
            <a:ext cx="216298" cy="253916"/>
          </a:xfrm>
          <a:prstGeom prst="rect">
            <a:avLst/>
          </a:prstGeom>
        </p:spPr>
      </p:pic>
      <p:sp>
        <p:nvSpPr>
          <p:cNvPr id="82" name="フローチャート: 和接合 81">
            <a:extLst>
              <a:ext uri="{FF2B5EF4-FFF2-40B4-BE49-F238E27FC236}">
                <a16:creationId xmlns:a16="http://schemas.microsoft.com/office/drawing/2014/main" id="{D8EBEC1C-D0F3-48E8-8188-9DB3587462C9}"/>
              </a:ext>
            </a:extLst>
          </p:cNvPr>
          <p:cNvSpPr/>
          <p:nvPr/>
        </p:nvSpPr>
        <p:spPr>
          <a:xfrm>
            <a:off x="2597981" y="1811253"/>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テキスト ボックス 82">
            <a:extLst>
              <a:ext uri="{FF2B5EF4-FFF2-40B4-BE49-F238E27FC236}">
                <a16:creationId xmlns:a16="http://schemas.microsoft.com/office/drawing/2014/main" id="{2F2507C0-AE18-4420-BC11-D8E4A57F3D3B}"/>
              </a:ext>
            </a:extLst>
          </p:cNvPr>
          <p:cNvSpPr txBox="1"/>
          <p:nvPr/>
        </p:nvSpPr>
        <p:spPr>
          <a:xfrm>
            <a:off x="2273833" y="1553303"/>
            <a:ext cx="873773" cy="276999"/>
          </a:xfrm>
          <a:prstGeom prst="rect">
            <a:avLst/>
          </a:prstGeom>
          <a:noFill/>
        </p:spPr>
        <p:txBody>
          <a:bodyPr wrap="square" rtlCol="0">
            <a:spAutoFit/>
          </a:bodyPr>
          <a:lstStyle/>
          <a:p>
            <a:pPr algn="ctr"/>
            <a:r>
              <a:rPr kumimoji="1" lang="en-US" altLang="ja-JP" sz="1200" dirty="0">
                <a:highlight>
                  <a:srgbClr val="FFFF00"/>
                </a:highlight>
              </a:rPr>
              <a:t>FW Press</a:t>
            </a:r>
            <a:endParaRPr kumimoji="1" lang="ja-JP" altLang="en-US" sz="1200" dirty="0">
              <a:highlight>
                <a:srgbClr val="FFFF00"/>
              </a:highlight>
            </a:endParaRPr>
          </a:p>
        </p:txBody>
      </p:sp>
      <p:cxnSp>
        <p:nvCxnSpPr>
          <p:cNvPr id="84" name="コネクタ: カギ線 83">
            <a:extLst>
              <a:ext uri="{FF2B5EF4-FFF2-40B4-BE49-F238E27FC236}">
                <a16:creationId xmlns:a16="http://schemas.microsoft.com/office/drawing/2014/main" id="{F2560AEB-3928-4FE5-8E17-A353AD12A4BA}"/>
              </a:ext>
            </a:extLst>
          </p:cNvPr>
          <p:cNvCxnSpPr>
            <a:cxnSpLocks/>
            <a:stCxn id="256" idx="4"/>
            <a:endCxn id="139" idx="2"/>
          </p:cNvCxnSpPr>
          <p:nvPr/>
        </p:nvCxnSpPr>
        <p:spPr>
          <a:xfrm rot="16200000" flipH="1">
            <a:off x="3693509" y="1607000"/>
            <a:ext cx="365374" cy="1078735"/>
          </a:xfrm>
          <a:prstGeom prst="bentConnector2">
            <a:avLst/>
          </a:prstGeom>
          <a:ln w="19050">
            <a:solidFill>
              <a:schemeClr val="tx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5" name="フローチャート: 和接合 84">
            <a:extLst>
              <a:ext uri="{FF2B5EF4-FFF2-40B4-BE49-F238E27FC236}">
                <a16:creationId xmlns:a16="http://schemas.microsoft.com/office/drawing/2014/main" id="{BF4E2C9B-BDA6-4293-A83C-74AB988DACE0}"/>
              </a:ext>
            </a:extLst>
          </p:cNvPr>
          <p:cNvSpPr/>
          <p:nvPr/>
        </p:nvSpPr>
        <p:spPr>
          <a:xfrm>
            <a:off x="3223193" y="2199823"/>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6" name="テキスト ボックス 85">
            <a:extLst>
              <a:ext uri="{FF2B5EF4-FFF2-40B4-BE49-F238E27FC236}">
                <a16:creationId xmlns:a16="http://schemas.microsoft.com/office/drawing/2014/main" id="{31042C33-D814-411E-9065-D13ECD55C41A}"/>
              </a:ext>
            </a:extLst>
          </p:cNvPr>
          <p:cNvSpPr txBox="1"/>
          <p:nvPr/>
        </p:nvSpPr>
        <p:spPr>
          <a:xfrm>
            <a:off x="2487208" y="2447241"/>
            <a:ext cx="847394" cy="261610"/>
          </a:xfrm>
          <a:prstGeom prst="rect">
            <a:avLst/>
          </a:prstGeom>
          <a:noFill/>
        </p:spPr>
        <p:txBody>
          <a:bodyPr wrap="square">
            <a:spAutoFit/>
          </a:bodyPr>
          <a:lstStyle/>
          <a:p>
            <a:r>
              <a:rPr lang="en-US" altLang="ja-JP" sz="1050" dirty="0">
                <a:highlight>
                  <a:srgbClr val="FF00FF"/>
                </a:highlight>
              </a:rPr>
              <a:t>FW B1 DP </a:t>
            </a:r>
            <a:endParaRPr lang="ja-JP" altLang="en-US" sz="1050" dirty="0">
              <a:highlight>
                <a:srgbClr val="FF00FF"/>
              </a:highlight>
            </a:endParaRPr>
          </a:p>
        </p:txBody>
      </p:sp>
      <p:cxnSp>
        <p:nvCxnSpPr>
          <p:cNvPr id="87" name="直線コネクタ 86">
            <a:extLst>
              <a:ext uri="{FF2B5EF4-FFF2-40B4-BE49-F238E27FC236}">
                <a16:creationId xmlns:a16="http://schemas.microsoft.com/office/drawing/2014/main" id="{34E631D2-F91A-4A84-BD6E-63B74C91D65D}"/>
              </a:ext>
            </a:extLst>
          </p:cNvPr>
          <p:cNvCxnSpPr>
            <a:cxnSpLocks/>
            <a:stCxn id="86" idx="0"/>
            <a:endCxn id="85" idx="2"/>
          </p:cNvCxnSpPr>
          <p:nvPr/>
        </p:nvCxnSpPr>
        <p:spPr>
          <a:xfrm flipV="1">
            <a:off x="2910905" y="2311233"/>
            <a:ext cx="312288" cy="13600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9FF87A78-7C76-4567-8E48-7CF24CBE83D8}"/>
              </a:ext>
            </a:extLst>
          </p:cNvPr>
          <p:cNvSpPr txBox="1"/>
          <p:nvPr/>
        </p:nvSpPr>
        <p:spPr>
          <a:xfrm>
            <a:off x="3056163" y="2784784"/>
            <a:ext cx="1243620" cy="253916"/>
          </a:xfrm>
          <a:prstGeom prst="rect">
            <a:avLst/>
          </a:prstGeom>
          <a:noFill/>
        </p:spPr>
        <p:txBody>
          <a:bodyPr wrap="square">
            <a:spAutoFit/>
          </a:bodyPr>
          <a:lstStyle/>
          <a:p>
            <a:r>
              <a:rPr lang="en-US" altLang="ja-JP" sz="1050" dirty="0">
                <a:highlight>
                  <a:srgbClr val="FFFF00"/>
                </a:highlight>
              </a:rPr>
              <a:t>CONC B1 Press</a:t>
            </a:r>
            <a:endParaRPr lang="ja-JP" altLang="en-US" sz="1050" dirty="0">
              <a:highlight>
                <a:srgbClr val="FFFF00"/>
              </a:highlight>
            </a:endParaRPr>
          </a:p>
        </p:txBody>
      </p:sp>
      <p:sp>
        <p:nvSpPr>
          <p:cNvPr id="89" name="フローチャート: 和接合 88">
            <a:extLst>
              <a:ext uri="{FF2B5EF4-FFF2-40B4-BE49-F238E27FC236}">
                <a16:creationId xmlns:a16="http://schemas.microsoft.com/office/drawing/2014/main" id="{F9289C2D-0BD1-4E2D-8995-EF4B552218B7}"/>
              </a:ext>
            </a:extLst>
          </p:cNvPr>
          <p:cNvSpPr/>
          <p:nvPr/>
        </p:nvSpPr>
        <p:spPr>
          <a:xfrm>
            <a:off x="5819697" y="3252419"/>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0" name="直線コネクタ 89">
            <a:extLst>
              <a:ext uri="{FF2B5EF4-FFF2-40B4-BE49-F238E27FC236}">
                <a16:creationId xmlns:a16="http://schemas.microsoft.com/office/drawing/2014/main" id="{883D782C-FD52-4E79-966C-4EB6AD423757}"/>
              </a:ext>
            </a:extLst>
          </p:cNvPr>
          <p:cNvCxnSpPr>
            <a:cxnSpLocks/>
            <a:stCxn id="89" idx="0"/>
            <a:endCxn id="91" idx="2"/>
          </p:cNvCxnSpPr>
          <p:nvPr/>
        </p:nvCxnSpPr>
        <p:spPr>
          <a:xfrm flipV="1">
            <a:off x="5931107" y="3063798"/>
            <a:ext cx="5391" cy="18862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E0B6CC80-2224-4D5B-A605-67546D1077C4}"/>
              </a:ext>
            </a:extLst>
          </p:cNvPr>
          <p:cNvSpPr txBox="1"/>
          <p:nvPr/>
        </p:nvSpPr>
        <p:spPr>
          <a:xfrm>
            <a:off x="5431769" y="2809882"/>
            <a:ext cx="1009457" cy="253916"/>
          </a:xfrm>
          <a:prstGeom prst="rect">
            <a:avLst/>
          </a:prstGeom>
          <a:noFill/>
        </p:spPr>
        <p:txBody>
          <a:bodyPr wrap="square">
            <a:spAutoFit/>
          </a:bodyPr>
          <a:lstStyle/>
          <a:p>
            <a:r>
              <a:rPr lang="en-US" altLang="ja-JP" sz="1050" dirty="0">
                <a:highlight>
                  <a:srgbClr val="FFFF00"/>
                </a:highlight>
              </a:rPr>
              <a:t>FW B2 Press </a:t>
            </a:r>
            <a:endParaRPr lang="ja-JP" altLang="en-US" sz="1050" dirty="0">
              <a:highlight>
                <a:srgbClr val="FFFF00"/>
              </a:highlight>
            </a:endParaRPr>
          </a:p>
        </p:txBody>
      </p:sp>
      <p:sp>
        <p:nvSpPr>
          <p:cNvPr id="93" name="フローチャート: 和接合 92">
            <a:extLst>
              <a:ext uri="{FF2B5EF4-FFF2-40B4-BE49-F238E27FC236}">
                <a16:creationId xmlns:a16="http://schemas.microsoft.com/office/drawing/2014/main" id="{7B515252-FA8F-4B38-BA6E-80EE61B3AFFD}"/>
              </a:ext>
            </a:extLst>
          </p:cNvPr>
          <p:cNvSpPr/>
          <p:nvPr/>
        </p:nvSpPr>
        <p:spPr>
          <a:xfrm>
            <a:off x="3244148" y="3719424"/>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4" name="テキスト ボックス 93">
            <a:extLst>
              <a:ext uri="{FF2B5EF4-FFF2-40B4-BE49-F238E27FC236}">
                <a16:creationId xmlns:a16="http://schemas.microsoft.com/office/drawing/2014/main" id="{B8B47072-6752-4C38-B4E2-BFD320691448}"/>
              </a:ext>
            </a:extLst>
          </p:cNvPr>
          <p:cNvSpPr txBox="1"/>
          <p:nvPr/>
        </p:nvSpPr>
        <p:spPr>
          <a:xfrm>
            <a:off x="2464675" y="3712121"/>
            <a:ext cx="847394" cy="261610"/>
          </a:xfrm>
          <a:prstGeom prst="rect">
            <a:avLst/>
          </a:prstGeom>
          <a:noFill/>
        </p:spPr>
        <p:txBody>
          <a:bodyPr wrap="square">
            <a:spAutoFit/>
          </a:bodyPr>
          <a:lstStyle/>
          <a:p>
            <a:r>
              <a:rPr lang="en-US" altLang="ja-JP" sz="1050" dirty="0">
                <a:highlight>
                  <a:srgbClr val="FF00FF"/>
                </a:highlight>
              </a:rPr>
              <a:t>FW B2 DP </a:t>
            </a:r>
            <a:endParaRPr lang="ja-JP" altLang="en-US" sz="1050" dirty="0">
              <a:highlight>
                <a:srgbClr val="FF00FF"/>
              </a:highlight>
            </a:endParaRPr>
          </a:p>
        </p:txBody>
      </p:sp>
      <p:sp>
        <p:nvSpPr>
          <p:cNvPr id="106" name="テキスト ボックス 105">
            <a:extLst>
              <a:ext uri="{FF2B5EF4-FFF2-40B4-BE49-F238E27FC236}">
                <a16:creationId xmlns:a16="http://schemas.microsoft.com/office/drawing/2014/main" id="{C678E661-D8D5-4DEC-BFC8-6FEEF14B965F}"/>
              </a:ext>
            </a:extLst>
          </p:cNvPr>
          <p:cNvSpPr txBox="1"/>
          <p:nvPr/>
        </p:nvSpPr>
        <p:spPr>
          <a:xfrm>
            <a:off x="2482445" y="4824380"/>
            <a:ext cx="847394" cy="261610"/>
          </a:xfrm>
          <a:prstGeom prst="rect">
            <a:avLst/>
          </a:prstGeom>
          <a:noFill/>
        </p:spPr>
        <p:txBody>
          <a:bodyPr wrap="square">
            <a:spAutoFit/>
          </a:bodyPr>
          <a:lstStyle/>
          <a:p>
            <a:r>
              <a:rPr lang="en-US" altLang="ja-JP" sz="1050" dirty="0">
                <a:highlight>
                  <a:srgbClr val="FF00FF"/>
                </a:highlight>
              </a:rPr>
              <a:t>FW B3 DP </a:t>
            </a:r>
            <a:endParaRPr lang="ja-JP" altLang="en-US" sz="1050" dirty="0">
              <a:highlight>
                <a:srgbClr val="FF00FF"/>
              </a:highlight>
            </a:endParaRPr>
          </a:p>
        </p:txBody>
      </p:sp>
      <p:sp>
        <p:nvSpPr>
          <p:cNvPr id="113" name="テキスト ボックス 112">
            <a:extLst>
              <a:ext uri="{FF2B5EF4-FFF2-40B4-BE49-F238E27FC236}">
                <a16:creationId xmlns:a16="http://schemas.microsoft.com/office/drawing/2014/main" id="{9D1DF416-CC7E-4A52-99E3-13FB605A3DF1}"/>
              </a:ext>
            </a:extLst>
          </p:cNvPr>
          <p:cNvSpPr txBox="1"/>
          <p:nvPr/>
        </p:nvSpPr>
        <p:spPr>
          <a:xfrm>
            <a:off x="988270" y="3731808"/>
            <a:ext cx="927831" cy="253916"/>
          </a:xfrm>
          <a:prstGeom prst="rect">
            <a:avLst/>
          </a:prstGeom>
          <a:noFill/>
        </p:spPr>
        <p:txBody>
          <a:bodyPr wrap="square">
            <a:spAutoFit/>
          </a:bodyPr>
          <a:lstStyle/>
          <a:p>
            <a:r>
              <a:rPr lang="en-US" altLang="ja-JP" sz="1050" dirty="0">
                <a:highlight>
                  <a:srgbClr val="FF00FF"/>
                </a:highlight>
              </a:rPr>
              <a:t>FW B23 DP </a:t>
            </a:r>
            <a:endParaRPr lang="ja-JP" altLang="en-US" sz="1050" dirty="0">
              <a:highlight>
                <a:srgbClr val="FF00FF"/>
              </a:highlight>
            </a:endParaRPr>
          </a:p>
        </p:txBody>
      </p:sp>
      <p:sp>
        <p:nvSpPr>
          <p:cNvPr id="115" name="フローチャート: 和接合 114">
            <a:extLst>
              <a:ext uri="{FF2B5EF4-FFF2-40B4-BE49-F238E27FC236}">
                <a16:creationId xmlns:a16="http://schemas.microsoft.com/office/drawing/2014/main" id="{D8F37D86-D81A-48AE-856C-4D84AEA2EFEC}"/>
              </a:ext>
            </a:extLst>
          </p:cNvPr>
          <p:cNvSpPr/>
          <p:nvPr/>
        </p:nvSpPr>
        <p:spPr>
          <a:xfrm>
            <a:off x="6191893" y="3864811"/>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1" name="テキスト ボックス 120">
            <a:extLst>
              <a:ext uri="{FF2B5EF4-FFF2-40B4-BE49-F238E27FC236}">
                <a16:creationId xmlns:a16="http://schemas.microsoft.com/office/drawing/2014/main" id="{814A9C44-7DAD-4272-9B48-57D56E3D1681}"/>
              </a:ext>
            </a:extLst>
          </p:cNvPr>
          <p:cNvSpPr txBox="1"/>
          <p:nvPr/>
        </p:nvSpPr>
        <p:spPr>
          <a:xfrm>
            <a:off x="6707123" y="3699505"/>
            <a:ext cx="969866" cy="253916"/>
          </a:xfrm>
          <a:prstGeom prst="rect">
            <a:avLst/>
          </a:prstGeom>
          <a:noFill/>
        </p:spPr>
        <p:txBody>
          <a:bodyPr wrap="square">
            <a:spAutoFit/>
          </a:bodyPr>
          <a:lstStyle/>
          <a:p>
            <a:r>
              <a:rPr lang="en-US" altLang="ja-JP" sz="1050" dirty="0">
                <a:highlight>
                  <a:srgbClr val="FFFF00"/>
                </a:highlight>
              </a:rPr>
              <a:t>FW B3 Press </a:t>
            </a:r>
            <a:endParaRPr lang="ja-JP" altLang="en-US" sz="1050" dirty="0">
              <a:highlight>
                <a:srgbClr val="FFFF00"/>
              </a:highlight>
            </a:endParaRPr>
          </a:p>
        </p:txBody>
      </p:sp>
      <p:sp>
        <p:nvSpPr>
          <p:cNvPr id="122" name="フローチャート: 和接合 121">
            <a:extLst>
              <a:ext uri="{FF2B5EF4-FFF2-40B4-BE49-F238E27FC236}">
                <a16:creationId xmlns:a16="http://schemas.microsoft.com/office/drawing/2014/main" id="{4E5641BE-CD46-4DC9-9473-0313F53B8C4C}"/>
              </a:ext>
            </a:extLst>
          </p:cNvPr>
          <p:cNvSpPr/>
          <p:nvPr/>
        </p:nvSpPr>
        <p:spPr>
          <a:xfrm>
            <a:off x="4346263" y="2479265"/>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3" name="フローチャート: 和接合 122">
            <a:extLst>
              <a:ext uri="{FF2B5EF4-FFF2-40B4-BE49-F238E27FC236}">
                <a16:creationId xmlns:a16="http://schemas.microsoft.com/office/drawing/2014/main" id="{78B8CC0F-A8CE-4901-99D2-1F77EF4A8A08}"/>
              </a:ext>
            </a:extLst>
          </p:cNvPr>
          <p:cNvSpPr/>
          <p:nvPr/>
        </p:nvSpPr>
        <p:spPr>
          <a:xfrm>
            <a:off x="6861625" y="5064279"/>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4" name="テキスト ボックス 123">
            <a:extLst>
              <a:ext uri="{FF2B5EF4-FFF2-40B4-BE49-F238E27FC236}">
                <a16:creationId xmlns:a16="http://schemas.microsoft.com/office/drawing/2014/main" id="{7E1E74CD-2FE5-4122-B99C-FA09F507C960}"/>
              </a:ext>
            </a:extLst>
          </p:cNvPr>
          <p:cNvSpPr txBox="1"/>
          <p:nvPr/>
        </p:nvSpPr>
        <p:spPr>
          <a:xfrm>
            <a:off x="5926223" y="5073343"/>
            <a:ext cx="1009457" cy="253916"/>
          </a:xfrm>
          <a:prstGeom prst="rect">
            <a:avLst/>
          </a:prstGeom>
          <a:noFill/>
        </p:spPr>
        <p:txBody>
          <a:bodyPr wrap="square">
            <a:spAutoFit/>
          </a:bodyPr>
          <a:lstStyle/>
          <a:p>
            <a:r>
              <a:rPr lang="en-US" altLang="ja-JP" sz="1050" dirty="0">
                <a:highlight>
                  <a:srgbClr val="FFFF00"/>
                </a:highlight>
              </a:rPr>
              <a:t>CONC Press </a:t>
            </a:r>
            <a:endParaRPr lang="ja-JP" altLang="en-US" sz="1050" dirty="0">
              <a:highlight>
                <a:srgbClr val="FFFF00"/>
              </a:highlight>
            </a:endParaRPr>
          </a:p>
        </p:txBody>
      </p:sp>
      <p:sp>
        <p:nvSpPr>
          <p:cNvPr id="128" name="フローチャート: 和接合 127">
            <a:extLst>
              <a:ext uri="{FF2B5EF4-FFF2-40B4-BE49-F238E27FC236}">
                <a16:creationId xmlns:a16="http://schemas.microsoft.com/office/drawing/2014/main" id="{6877831F-B789-479A-8457-5949D318C54F}"/>
              </a:ext>
            </a:extLst>
          </p:cNvPr>
          <p:cNvSpPr/>
          <p:nvPr/>
        </p:nvSpPr>
        <p:spPr>
          <a:xfrm>
            <a:off x="10201599" y="3659892"/>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9" name="テキスト ボックス 128">
            <a:extLst>
              <a:ext uri="{FF2B5EF4-FFF2-40B4-BE49-F238E27FC236}">
                <a16:creationId xmlns:a16="http://schemas.microsoft.com/office/drawing/2014/main" id="{455A4644-52FB-4765-B5AA-7BEFC6E4CF02}"/>
              </a:ext>
            </a:extLst>
          </p:cNvPr>
          <p:cNvSpPr txBox="1"/>
          <p:nvPr/>
        </p:nvSpPr>
        <p:spPr>
          <a:xfrm>
            <a:off x="10635533" y="3635983"/>
            <a:ext cx="1235179" cy="253916"/>
          </a:xfrm>
          <a:prstGeom prst="rect">
            <a:avLst/>
          </a:prstGeom>
          <a:noFill/>
        </p:spPr>
        <p:txBody>
          <a:bodyPr wrap="square">
            <a:spAutoFit/>
          </a:bodyPr>
          <a:lstStyle/>
          <a:p>
            <a:r>
              <a:rPr lang="en-US" altLang="ja-JP" sz="1050" dirty="0">
                <a:highlight>
                  <a:srgbClr val="FFFF00"/>
                </a:highlight>
              </a:rPr>
              <a:t>Membrane Press </a:t>
            </a:r>
            <a:endParaRPr lang="ja-JP" altLang="en-US" sz="1050" dirty="0">
              <a:highlight>
                <a:srgbClr val="FFFF00"/>
              </a:highlight>
            </a:endParaRPr>
          </a:p>
        </p:txBody>
      </p:sp>
      <p:sp>
        <p:nvSpPr>
          <p:cNvPr id="132" name="テキスト ボックス 131">
            <a:extLst>
              <a:ext uri="{FF2B5EF4-FFF2-40B4-BE49-F238E27FC236}">
                <a16:creationId xmlns:a16="http://schemas.microsoft.com/office/drawing/2014/main" id="{293C0694-0127-4E15-B6AC-E8D0C9BD3667}"/>
              </a:ext>
            </a:extLst>
          </p:cNvPr>
          <p:cNvSpPr txBox="1"/>
          <p:nvPr/>
        </p:nvSpPr>
        <p:spPr>
          <a:xfrm>
            <a:off x="10604711" y="1520933"/>
            <a:ext cx="912567" cy="253916"/>
          </a:xfrm>
          <a:prstGeom prst="rect">
            <a:avLst/>
          </a:prstGeom>
          <a:noFill/>
        </p:spPr>
        <p:txBody>
          <a:bodyPr wrap="square">
            <a:spAutoFit/>
          </a:bodyPr>
          <a:lstStyle/>
          <a:p>
            <a:r>
              <a:rPr lang="en-US" altLang="ja-JP" sz="1050" dirty="0">
                <a:highlight>
                  <a:srgbClr val="FFFF00"/>
                </a:highlight>
              </a:rPr>
              <a:t>Perm Press </a:t>
            </a:r>
            <a:endParaRPr lang="ja-JP" altLang="en-US" sz="1050" dirty="0">
              <a:highlight>
                <a:srgbClr val="FFFF00"/>
              </a:highlight>
            </a:endParaRPr>
          </a:p>
        </p:txBody>
      </p:sp>
      <p:sp>
        <p:nvSpPr>
          <p:cNvPr id="151" name="フローチャート: 和接合 150">
            <a:extLst>
              <a:ext uri="{FF2B5EF4-FFF2-40B4-BE49-F238E27FC236}">
                <a16:creationId xmlns:a16="http://schemas.microsoft.com/office/drawing/2014/main" id="{1E982C80-F37B-47E4-A591-119E6D0B8EE3}"/>
              </a:ext>
            </a:extLst>
          </p:cNvPr>
          <p:cNvSpPr/>
          <p:nvPr/>
        </p:nvSpPr>
        <p:spPr>
          <a:xfrm>
            <a:off x="11491719" y="2260599"/>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52" name="直線コネクタ 151">
            <a:extLst>
              <a:ext uri="{FF2B5EF4-FFF2-40B4-BE49-F238E27FC236}">
                <a16:creationId xmlns:a16="http://schemas.microsoft.com/office/drawing/2014/main" id="{D43FB611-2738-4634-A850-668190942521}"/>
              </a:ext>
            </a:extLst>
          </p:cNvPr>
          <p:cNvCxnSpPr>
            <a:cxnSpLocks/>
            <a:stCxn id="153" idx="3"/>
            <a:endCxn id="151" idx="2"/>
          </p:cNvCxnSpPr>
          <p:nvPr/>
        </p:nvCxnSpPr>
        <p:spPr>
          <a:xfrm flipV="1">
            <a:off x="11341969" y="2372009"/>
            <a:ext cx="149750" cy="6960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3" name="テキスト ボックス 152">
            <a:extLst>
              <a:ext uri="{FF2B5EF4-FFF2-40B4-BE49-F238E27FC236}">
                <a16:creationId xmlns:a16="http://schemas.microsoft.com/office/drawing/2014/main" id="{17963DE0-BEFB-47DC-974D-ADAA20FE6D4D}"/>
              </a:ext>
            </a:extLst>
          </p:cNvPr>
          <p:cNvSpPr txBox="1"/>
          <p:nvPr/>
        </p:nvSpPr>
        <p:spPr>
          <a:xfrm>
            <a:off x="10431360" y="2233868"/>
            <a:ext cx="910609" cy="415498"/>
          </a:xfrm>
          <a:prstGeom prst="rect">
            <a:avLst/>
          </a:prstGeom>
          <a:noFill/>
        </p:spPr>
        <p:txBody>
          <a:bodyPr wrap="square">
            <a:spAutoFit/>
          </a:bodyPr>
          <a:lstStyle/>
          <a:p>
            <a:r>
              <a:rPr lang="en-US" altLang="ja-JP" sz="1050" dirty="0">
                <a:highlight>
                  <a:srgbClr val="00FF00"/>
                </a:highlight>
              </a:rPr>
              <a:t>Perm Flow</a:t>
            </a:r>
            <a:r>
              <a:rPr lang="en-US" altLang="ja-JP" sz="1050" dirty="0"/>
              <a:t>,</a:t>
            </a:r>
          </a:p>
          <a:p>
            <a:r>
              <a:rPr lang="en-US" altLang="ja-JP" sz="1050" dirty="0">
                <a:highlight>
                  <a:srgbClr val="00FFFF"/>
                </a:highlight>
              </a:rPr>
              <a:t>Perm Cond </a:t>
            </a:r>
            <a:endParaRPr lang="ja-JP" altLang="en-US" sz="1050" dirty="0">
              <a:highlight>
                <a:srgbClr val="00FFFF"/>
              </a:highlight>
            </a:endParaRPr>
          </a:p>
        </p:txBody>
      </p:sp>
      <p:sp>
        <p:nvSpPr>
          <p:cNvPr id="155" name="フローチャート: 和接合 154">
            <a:extLst>
              <a:ext uri="{FF2B5EF4-FFF2-40B4-BE49-F238E27FC236}">
                <a16:creationId xmlns:a16="http://schemas.microsoft.com/office/drawing/2014/main" id="{4C911E49-2C6F-430A-80AA-6E27EB09C61E}"/>
              </a:ext>
            </a:extLst>
          </p:cNvPr>
          <p:cNvSpPr/>
          <p:nvPr/>
        </p:nvSpPr>
        <p:spPr>
          <a:xfrm>
            <a:off x="9136930" y="5449358"/>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56" name="図 155">
            <a:extLst>
              <a:ext uri="{FF2B5EF4-FFF2-40B4-BE49-F238E27FC236}">
                <a16:creationId xmlns:a16="http://schemas.microsoft.com/office/drawing/2014/main" id="{028313E3-9C14-49C8-8684-93F8B7765800}"/>
              </a:ext>
            </a:extLst>
          </p:cNvPr>
          <p:cNvPicPr>
            <a:picLocks noChangeAspect="1"/>
          </p:cNvPicPr>
          <p:nvPr/>
        </p:nvPicPr>
        <p:blipFill>
          <a:blip r:embed="rId3"/>
          <a:stretch>
            <a:fillRect/>
          </a:stretch>
        </p:blipFill>
        <p:spPr>
          <a:xfrm>
            <a:off x="7949055" y="5334533"/>
            <a:ext cx="256957" cy="293092"/>
          </a:xfrm>
          <a:prstGeom prst="rect">
            <a:avLst/>
          </a:prstGeom>
        </p:spPr>
      </p:pic>
      <p:sp>
        <p:nvSpPr>
          <p:cNvPr id="157" name="テキスト ボックス 156">
            <a:extLst>
              <a:ext uri="{FF2B5EF4-FFF2-40B4-BE49-F238E27FC236}">
                <a16:creationId xmlns:a16="http://schemas.microsoft.com/office/drawing/2014/main" id="{352D2590-DFCB-45AA-94B2-51526710E3B4}"/>
              </a:ext>
            </a:extLst>
          </p:cNvPr>
          <p:cNvSpPr txBox="1"/>
          <p:nvPr/>
        </p:nvSpPr>
        <p:spPr>
          <a:xfrm>
            <a:off x="8451810" y="5143710"/>
            <a:ext cx="1622559" cy="253916"/>
          </a:xfrm>
          <a:prstGeom prst="rect">
            <a:avLst/>
          </a:prstGeom>
          <a:noFill/>
        </p:spPr>
        <p:txBody>
          <a:bodyPr wrap="square">
            <a:spAutoFit/>
          </a:bodyPr>
          <a:lstStyle/>
          <a:p>
            <a:r>
              <a:rPr lang="en-US" altLang="ja-JP" sz="1050" dirty="0">
                <a:highlight>
                  <a:srgbClr val="00FFFF"/>
                </a:highlight>
              </a:rPr>
              <a:t>Conc Cond</a:t>
            </a:r>
            <a:r>
              <a:rPr lang="en-US" altLang="ja-JP" sz="1050" dirty="0"/>
              <a:t>, </a:t>
            </a:r>
            <a:r>
              <a:rPr lang="en-US" altLang="ja-JP" sz="1050" dirty="0">
                <a:highlight>
                  <a:srgbClr val="00FF00"/>
                </a:highlight>
              </a:rPr>
              <a:t>Conc Flow </a:t>
            </a:r>
            <a:endParaRPr lang="ja-JP" altLang="en-US" sz="1050" dirty="0">
              <a:highlight>
                <a:srgbClr val="00FF00"/>
              </a:highlight>
            </a:endParaRPr>
          </a:p>
        </p:txBody>
      </p:sp>
      <p:sp>
        <p:nvSpPr>
          <p:cNvPr id="159" name="フローチャート: 和接合 158">
            <a:extLst>
              <a:ext uri="{FF2B5EF4-FFF2-40B4-BE49-F238E27FC236}">
                <a16:creationId xmlns:a16="http://schemas.microsoft.com/office/drawing/2014/main" id="{363B6EF8-4CDF-4E76-ACC0-C83E15185520}"/>
              </a:ext>
            </a:extLst>
          </p:cNvPr>
          <p:cNvSpPr/>
          <p:nvPr/>
        </p:nvSpPr>
        <p:spPr>
          <a:xfrm>
            <a:off x="9355556" y="2413238"/>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0" name="フローチャート: 和接合 159">
            <a:extLst>
              <a:ext uri="{FF2B5EF4-FFF2-40B4-BE49-F238E27FC236}">
                <a16:creationId xmlns:a16="http://schemas.microsoft.com/office/drawing/2014/main" id="{975239FE-07F1-4F07-A3FF-EE1CA6FA6AF4}"/>
              </a:ext>
            </a:extLst>
          </p:cNvPr>
          <p:cNvSpPr/>
          <p:nvPr/>
        </p:nvSpPr>
        <p:spPr>
          <a:xfrm>
            <a:off x="9745831" y="3665875"/>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1" name="テキスト ボックス 160">
            <a:extLst>
              <a:ext uri="{FF2B5EF4-FFF2-40B4-BE49-F238E27FC236}">
                <a16:creationId xmlns:a16="http://schemas.microsoft.com/office/drawing/2014/main" id="{77263A3C-E874-4FB4-8F2A-560EC4FAE4D2}"/>
              </a:ext>
            </a:extLst>
          </p:cNvPr>
          <p:cNvSpPr txBox="1"/>
          <p:nvPr/>
        </p:nvSpPr>
        <p:spPr>
          <a:xfrm>
            <a:off x="7956259" y="2043274"/>
            <a:ext cx="1351277" cy="415498"/>
          </a:xfrm>
          <a:prstGeom prst="rect">
            <a:avLst/>
          </a:prstGeom>
          <a:noFill/>
        </p:spPr>
        <p:txBody>
          <a:bodyPr wrap="square">
            <a:spAutoFit/>
          </a:bodyPr>
          <a:lstStyle/>
          <a:p>
            <a:r>
              <a:rPr lang="en-US" altLang="ja-JP" sz="1050" dirty="0">
                <a:highlight>
                  <a:srgbClr val="00FF00"/>
                </a:highlight>
              </a:rPr>
              <a:t>Blank 2 Perm Flow</a:t>
            </a:r>
            <a:r>
              <a:rPr lang="en-US" altLang="ja-JP" sz="1050" dirty="0"/>
              <a:t>,</a:t>
            </a:r>
          </a:p>
          <a:p>
            <a:r>
              <a:rPr lang="en-US" altLang="ja-JP" sz="1050" dirty="0">
                <a:highlight>
                  <a:srgbClr val="00FFFF"/>
                </a:highlight>
              </a:rPr>
              <a:t>Blank 2 Perm Cond </a:t>
            </a:r>
            <a:endParaRPr lang="ja-JP" altLang="en-US" sz="1050" dirty="0">
              <a:highlight>
                <a:srgbClr val="00FFFF"/>
              </a:highlight>
            </a:endParaRPr>
          </a:p>
        </p:txBody>
      </p:sp>
      <p:cxnSp>
        <p:nvCxnSpPr>
          <p:cNvPr id="162" name="直線コネクタ 161">
            <a:extLst>
              <a:ext uri="{FF2B5EF4-FFF2-40B4-BE49-F238E27FC236}">
                <a16:creationId xmlns:a16="http://schemas.microsoft.com/office/drawing/2014/main" id="{AFD19FC0-B487-473B-9738-DE7835094ABA}"/>
              </a:ext>
            </a:extLst>
          </p:cNvPr>
          <p:cNvCxnSpPr>
            <a:cxnSpLocks/>
            <a:endCxn id="159" idx="2"/>
          </p:cNvCxnSpPr>
          <p:nvPr/>
        </p:nvCxnSpPr>
        <p:spPr>
          <a:xfrm>
            <a:off x="9125792" y="2422642"/>
            <a:ext cx="229764" cy="10200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3" name="テキスト ボックス 162">
            <a:extLst>
              <a:ext uri="{FF2B5EF4-FFF2-40B4-BE49-F238E27FC236}">
                <a16:creationId xmlns:a16="http://schemas.microsoft.com/office/drawing/2014/main" id="{5704E737-79E4-4CCE-B68D-F7D100846D16}"/>
              </a:ext>
            </a:extLst>
          </p:cNvPr>
          <p:cNvSpPr txBox="1"/>
          <p:nvPr/>
        </p:nvSpPr>
        <p:spPr>
          <a:xfrm>
            <a:off x="7957538" y="3642646"/>
            <a:ext cx="1352315" cy="415498"/>
          </a:xfrm>
          <a:prstGeom prst="rect">
            <a:avLst/>
          </a:prstGeom>
          <a:noFill/>
        </p:spPr>
        <p:txBody>
          <a:bodyPr wrap="square">
            <a:spAutoFit/>
          </a:bodyPr>
          <a:lstStyle/>
          <a:p>
            <a:r>
              <a:rPr lang="en-US" altLang="ja-JP" sz="1050" dirty="0">
                <a:highlight>
                  <a:srgbClr val="00FF00"/>
                </a:highlight>
              </a:rPr>
              <a:t>Blank 3 Perm Flow</a:t>
            </a:r>
            <a:r>
              <a:rPr lang="en-US" altLang="ja-JP" sz="1050" dirty="0"/>
              <a:t>,</a:t>
            </a:r>
          </a:p>
          <a:p>
            <a:r>
              <a:rPr lang="en-US" altLang="ja-JP" sz="1050" dirty="0">
                <a:highlight>
                  <a:srgbClr val="00FFFF"/>
                </a:highlight>
              </a:rPr>
              <a:t>Blank 3 Perm Cond </a:t>
            </a:r>
            <a:endParaRPr lang="ja-JP" altLang="en-US" sz="1050" dirty="0">
              <a:highlight>
                <a:srgbClr val="00FFFF"/>
              </a:highlight>
            </a:endParaRPr>
          </a:p>
        </p:txBody>
      </p:sp>
      <p:sp>
        <p:nvSpPr>
          <p:cNvPr id="165" name="フローチャート: 和接合 164">
            <a:extLst>
              <a:ext uri="{FF2B5EF4-FFF2-40B4-BE49-F238E27FC236}">
                <a16:creationId xmlns:a16="http://schemas.microsoft.com/office/drawing/2014/main" id="{E619CBD2-691B-47DF-BEC8-F5E4FF4ADC68}"/>
              </a:ext>
            </a:extLst>
          </p:cNvPr>
          <p:cNvSpPr/>
          <p:nvPr/>
        </p:nvSpPr>
        <p:spPr>
          <a:xfrm>
            <a:off x="7122050" y="1824495"/>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6" name="テキスト ボックス 165">
            <a:extLst>
              <a:ext uri="{FF2B5EF4-FFF2-40B4-BE49-F238E27FC236}">
                <a16:creationId xmlns:a16="http://schemas.microsoft.com/office/drawing/2014/main" id="{46196D18-47A9-4455-B699-0EC94DD295C4}"/>
              </a:ext>
            </a:extLst>
          </p:cNvPr>
          <p:cNvSpPr txBox="1"/>
          <p:nvPr/>
        </p:nvSpPr>
        <p:spPr>
          <a:xfrm>
            <a:off x="6499313" y="1422768"/>
            <a:ext cx="1460995" cy="415498"/>
          </a:xfrm>
          <a:prstGeom prst="rect">
            <a:avLst/>
          </a:prstGeom>
          <a:noFill/>
        </p:spPr>
        <p:txBody>
          <a:bodyPr wrap="square">
            <a:spAutoFit/>
          </a:bodyPr>
          <a:lstStyle/>
          <a:p>
            <a:r>
              <a:rPr lang="en-US" altLang="ja-JP" sz="1050" dirty="0">
                <a:highlight>
                  <a:srgbClr val="00FF00"/>
                </a:highlight>
              </a:rPr>
              <a:t>Blank 1 Perm Flow</a:t>
            </a:r>
            <a:r>
              <a:rPr lang="en-US" altLang="ja-JP" sz="1050" dirty="0"/>
              <a:t>,</a:t>
            </a:r>
          </a:p>
          <a:p>
            <a:r>
              <a:rPr lang="en-US" altLang="ja-JP" sz="1050" dirty="0">
                <a:highlight>
                  <a:srgbClr val="00FFFF"/>
                </a:highlight>
              </a:rPr>
              <a:t>Blank 1 Perm Cond </a:t>
            </a:r>
            <a:endParaRPr lang="ja-JP" altLang="en-US" sz="1050" dirty="0">
              <a:highlight>
                <a:srgbClr val="00FFFF"/>
              </a:highlight>
            </a:endParaRPr>
          </a:p>
        </p:txBody>
      </p:sp>
      <p:cxnSp>
        <p:nvCxnSpPr>
          <p:cNvPr id="167" name="直線コネクタ 166">
            <a:extLst>
              <a:ext uri="{FF2B5EF4-FFF2-40B4-BE49-F238E27FC236}">
                <a16:creationId xmlns:a16="http://schemas.microsoft.com/office/drawing/2014/main" id="{6D3AF7CE-AB43-4136-9604-8C3F2A70401D}"/>
              </a:ext>
            </a:extLst>
          </p:cNvPr>
          <p:cNvCxnSpPr>
            <a:cxnSpLocks/>
            <a:stCxn id="122" idx="2"/>
          </p:cNvCxnSpPr>
          <p:nvPr/>
        </p:nvCxnSpPr>
        <p:spPr>
          <a:xfrm flipH="1">
            <a:off x="4025124" y="2590675"/>
            <a:ext cx="321139" cy="16873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1C2DAEBA-EB9F-454B-B860-EEFC04F467AF}"/>
              </a:ext>
            </a:extLst>
          </p:cNvPr>
          <p:cNvSpPr txBox="1"/>
          <p:nvPr/>
        </p:nvSpPr>
        <p:spPr>
          <a:xfrm>
            <a:off x="6232867" y="2250149"/>
            <a:ext cx="1460995" cy="253916"/>
          </a:xfrm>
          <a:prstGeom prst="rect">
            <a:avLst/>
          </a:prstGeom>
          <a:noFill/>
        </p:spPr>
        <p:txBody>
          <a:bodyPr wrap="square">
            <a:spAutoFit/>
          </a:bodyPr>
          <a:lstStyle/>
          <a:p>
            <a:pPr algn="ctr"/>
            <a:r>
              <a:rPr lang="en-US" altLang="ja-JP" sz="1050" dirty="0">
                <a:highlight>
                  <a:srgbClr val="00FF00"/>
                </a:highlight>
              </a:rPr>
              <a:t>Blank 2-3 Perm Flow</a:t>
            </a:r>
            <a:endParaRPr lang="ja-JP" altLang="en-US" sz="1050" dirty="0">
              <a:highlight>
                <a:srgbClr val="00FF00"/>
              </a:highlight>
            </a:endParaRPr>
          </a:p>
        </p:txBody>
      </p:sp>
      <p:sp>
        <p:nvSpPr>
          <p:cNvPr id="186" name="テキスト ボックス 185">
            <a:extLst>
              <a:ext uri="{FF2B5EF4-FFF2-40B4-BE49-F238E27FC236}">
                <a16:creationId xmlns:a16="http://schemas.microsoft.com/office/drawing/2014/main" id="{C691D35A-9B08-4DF2-86BA-D467ED32BCE9}"/>
              </a:ext>
            </a:extLst>
          </p:cNvPr>
          <p:cNvSpPr txBox="1"/>
          <p:nvPr/>
        </p:nvSpPr>
        <p:spPr>
          <a:xfrm>
            <a:off x="5437384" y="1666993"/>
            <a:ext cx="440856" cy="307777"/>
          </a:xfrm>
          <a:prstGeom prst="rect">
            <a:avLst/>
          </a:prstGeom>
          <a:noFill/>
        </p:spPr>
        <p:txBody>
          <a:bodyPr wrap="square" rtlCol="0">
            <a:spAutoFit/>
          </a:bodyPr>
          <a:lstStyle/>
          <a:p>
            <a:r>
              <a:rPr kumimoji="1" lang="en-US" altLang="ja-JP" sz="1400" dirty="0"/>
              <a:t>1</a:t>
            </a:r>
            <a:r>
              <a:rPr kumimoji="1" lang="en-US" altLang="ja-JP" sz="1400" baseline="30000" dirty="0"/>
              <a:t>st</a:t>
            </a:r>
            <a:r>
              <a:rPr kumimoji="1" lang="en-US" altLang="ja-JP" sz="1400" dirty="0"/>
              <a:t> </a:t>
            </a:r>
            <a:endParaRPr kumimoji="1" lang="ja-JP" altLang="en-US" sz="1400" dirty="0"/>
          </a:p>
        </p:txBody>
      </p:sp>
      <p:sp>
        <p:nvSpPr>
          <p:cNvPr id="187" name="テキスト ボックス 186">
            <a:extLst>
              <a:ext uri="{FF2B5EF4-FFF2-40B4-BE49-F238E27FC236}">
                <a16:creationId xmlns:a16="http://schemas.microsoft.com/office/drawing/2014/main" id="{D147E401-2DD4-4C25-8862-087E26FA5F89}"/>
              </a:ext>
            </a:extLst>
          </p:cNvPr>
          <p:cNvSpPr txBox="1"/>
          <p:nvPr/>
        </p:nvSpPr>
        <p:spPr>
          <a:xfrm>
            <a:off x="7485519" y="3125558"/>
            <a:ext cx="440856" cy="307777"/>
          </a:xfrm>
          <a:prstGeom prst="rect">
            <a:avLst/>
          </a:prstGeom>
          <a:noFill/>
        </p:spPr>
        <p:txBody>
          <a:bodyPr wrap="square" rtlCol="0">
            <a:spAutoFit/>
          </a:bodyPr>
          <a:lstStyle/>
          <a:p>
            <a:r>
              <a:rPr kumimoji="1" lang="en-US" altLang="ja-JP" sz="1400" dirty="0"/>
              <a:t>2</a:t>
            </a:r>
            <a:r>
              <a:rPr kumimoji="1" lang="en-US" altLang="ja-JP" sz="1400" baseline="30000" dirty="0"/>
              <a:t>nd</a:t>
            </a:r>
            <a:r>
              <a:rPr kumimoji="1" lang="en-US" altLang="ja-JP" sz="1400" dirty="0"/>
              <a:t> </a:t>
            </a:r>
            <a:endParaRPr kumimoji="1" lang="ja-JP" altLang="en-US" sz="1400" dirty="0"/>
          </a:p>
        </p:txBody>
      </p:sp>
      <p:sp>
        <p:nvSpPr>
          <p:cNvPr id="188" name="テキスト ボックス 187">
            <a:extLst>
              <a:ext uri="{FF2B5EF4-FFF2-40B4-BE49-F238E27FC236}">
                <a16:creationId xmlns:a16="http://schemas.microsoft.com/office/drawing/2014/main" id="{5426B86F-6733-4C4B-A430-761D99459827}"/>
              </a:ext>
            </a:extLst>
          </p:cNvPr>
          <p:cNvSpPr txBox="1"/>
          <p:nvPr/>
        </p:nvSpPr>
        <p:spPr>
          <a:xfrm>
            <a:off x="7686935" y="4140844"/>
            <a:ext cx="440856" cy="307777"/>
          </a:xfrm>
          <a:prstGeom prst="rect">
            <a:avLst/>
          </a:prstGeom>
          <a:noFill/>
        </p:spPr>
        <p:txBody>
          <a:bodyPr wrap="square" rtlCol="0">
            <a:spAutoFit/>
          </a:bodyPr>
          <a:lstStyle/>
          <a:p>
            <a:r>
              <a:rPr kumimoji="1" lang="en-US" altLang="ja-JP" sz="1400" dirty="0"/>
              <a:t>3</a:t>
            </a:r>
            <a:r>
              <a:rPr kumimoji="1" lang="en-US" altLang="ja-JP" sz="1400" baseline="30000" dirty="0"/>
              <a:t>rd</a:t>
            </a:r>
            <a:r>
              <a:rPr kumimoji="1" lang="en-US" altLang="ja-JP" sz="1400" dirty="0"/>
              <a:t> </a:t>
            </a:r>
            <a:endParaRPr kumimoji="1" lang="ja-JP" altLang="en-US" sz="1400" dirty="0"/>
          </a:p>
        </p:txBody>
      </p:sp>
      <p:sp>
        <p:nvSpPr>
          <p:cNvPr id="190" name="テキスト ボックス 189">
            <a:extLst>
              <a:ext uri="{FF2B5EF4-FFF2-40B4-BE49-F238E27FC236}">
                <a16:creationId xmlns:a16="http://schemas.microsoft.com/office/drawing/2014/main" id="{0F9E03BC-624C-4C1E-BA03-F26154D23D58}"/>
              </a:ext>
            </a:extLst>
          </p:cNvPr>
          <p:cNvSpPr txBox="1"/>
          <p:nvPr/>
        </p:nvSpPr>
        <p:spPr>
          <a:xfrm>
            <a:off x="90894" y="4849556"/>
            <a:ext cx="1957742" cy="954107"/>
          </a:xfrm>
          <a:prstGeom prst="rect">
            <a:avLst/>
          </a:prstGeom>
          <a:noFill/>
        </p:spPr>
        <p:txBody>
          <a:bodyPr wrap="square" rtlCol="0">
            <a:spAutoFit/>
          </a:bodyPr>
          <a:lstStyle/>
          <a:p>
            <a:r>
              <a:rPr kumimoji="1" lang="en-US" altLang="ja-JP" sz="1400" dirty="0">
                <a:highlight>
                  <a:srgbClr val="00FF00"/>
                </a:highlight>
              </a:rPr>
              <a:t>Flow</a:t>
            </a:r>
          </a:p>
          <a:p>
            <a:r>
              <a:rPr lang="en-US" altLang="ja-JP" sz="1400" dirty="0">
                <a:highlight>
                  <a:srgbClr val="FFFF00"/>
                </a:highlight>
              </a:rPr>
              <a:t>Pressure</a:t>
            </a:r>
            <a:endParaRPr kumimoji="1" lang="en-US" altLang="ja-JP" sz="1400" dirty="0">
              <a:highlight>
                <a:srgbClr val="FFFF00"/>
              </a:highlight>
            </a:endParaRPr>
          </a:p>
          <a:p>
            <a:r>
              <a:rPr lang="en-US" altLang="ja-JP" sz="1400" dirty="0">
                <a:highlight>
                  <a:srgbClr val="00FFFF"/>
                </a:highlight>
              </a:rPr>
              <a:t>Conductivity</a:t>
            </a:r>
          </a:p>
          <a:p>
            <a:r>
              <a:rPr kumimoji="1" lang="en-US" altLang="ja-JP" sz="1400" dirty="0">
                <a:highlight>
                  <a:srgbClr val="FF00FF"/>
                </a:highlight>
              </a:rPr>
              <a:t>Differential Pressure</a:t>
            </a:r>
            <a:endParaRPr kumimoji="1" lang="ja-JP" altLang="en-US" sz="1400" dirty="0">
              <a:highlight>
                <a:srgbClr val="FF00FF"/>
              </a:highlight>
            </a:endParaRPr>
          </a:p>
        </p:txBody>
      </p:sp>
      <p:sp>
        <p:nvSpPr>
          <p:cNvPr id="192" name="正方形/長方形 191">
            <a:extLst>
              <a:ext uri="{FF2B5EF4-FFF2-40B4-BE49-F238E27FC236}">
                <a16:creationId xmlns:a16="http://schemas.microsoft.com/office/drawing/2014/main" id="{C8B9A336-2B36-4D82-A0E7-08DF5FBB75CC}"/>
              </a:ext>
            </a:extLst>
          </p:cNvPr>
          <p:cNvSpPr/>
          <p:nvPr/>
        </p:nvSpPr>
        <p:spPr>
          <a:xfrm>
            <a:off x="60914" y="4802961"/>
            <a:ext cx="1845993" cy="106079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5" name="正方形/長方形 194">
            <a:extLst>
              <a:ext uri="{FF2B5EF4-FFF2-40B4-BE49-F238E27FC236}">
                <a16:creationId xmlns:a16="http://schemas.microsoft.com/office/drawing/2014/main" id="{F826290C-099A-4895-B327-E3E5B928DB4D}"/>
              </a:ext>
            </a:extLst>
          </p:cNvPr>
          <p:cNvSpPr/>
          <p:nvPr/>
        </p:nvSpPr>
        <p:spPr>
          <a:xfrm>
            <a:off x="11131081" y="2912142"/>
            <a:ext cx="959219"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ROP</a:t>
            </a:r>
            <a:endParaRPr kumimoji="1" lang="ja-JP" altLang="en-US" sz="1400" dirty="0">
              <a:solidFill>
                <a:schemeClr val="tx1"/>
              </a:solidFill>
            </a:endParaRPr>
          </a:p>
        </p:txBody>
      </p:sp>
      <p:sp>
        <p:nvSpPr>
          <p:cNvPr id="197" name="正方形/長方形 196">
            <a:extLst>
              <a:ext uri="{FF2B5EF4-FFF2-40B4-BE49-F238E27FC236}">
                <a16:creationId xmlns:a16="http://schemas.microsoft.com/office/drawing/2014/main" id="{4BDA70D2-33DB-441F-AD36-BDB2F2801D5C}"/>
              </a:ext>
            </a:extLst>
          </p:cNvPr>
          <p:cNvSpPr/>
          <p:nvPr/>
        </p:nvSpPr>
        <p:spPr>
          <a:xfrm>
            <a:off x="10556684" y="5348647"/>
            <a:ext cx="1239419"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Concentrate</a:t>
            </a:r>
            <a:endParaRPr kumimoji="1" lang="ja-JP" altLang="en-US" sz="1400" dirty="0">
              <a:solidFill>
                <a:schemeClr val="tx1"/>
              </a:solidFill>
            </a:endParaRPr>
          </a:p>
        </p:txBody>
      </p:sp>
      <p:sp>
        <p:nvSpPr>
          <p:cNvPr id="27" name="楕円 26">
            <a:extLst>
              <a:ext uri="{FF2B5EF4-FFF2-40B4-BE49-F238E27FC236}">
                <a16:creationId xmlns:a16="http://schemas.microsoft.com/office/drawing/2014/main" id="{2E43B7AE-0C15-4B76-BC05-5E6F604F6E5B}"/>
              </a:ext>
            </a:extLst>
          </p:cNvPr>
          <p:cNvSpPr/>
          <p:nvPr/>
        </p:nvSpPr>
        <p:spPr>
          <a:xfrm>
            <a:off x="6935053" y="4554380"/>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9" name="楕円 198">
            <a:extLst>
              <a:ext uri="{FF2B5EF4-FFF2-40B4-BE49-F238E27FC236}">
                <a16:creationId xmlns:a16="http://schemas.microsoft.com/office/drawing/2014/main" id="{CEA7EA3F-B51E-4A78-8906-9B25C6402A5B}"/>
              </a:ext>
            </a:extLst>
          </p:cNvPr>
          <p:cNvSpPr/>
          <p:nvPr/>
        </p:nvSpPr>
        <p:spPr>
          <a:xfrm>
            <a:off x="6266679" y="3534116"/>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1" name="楕円 200">
            <a:extLst>
              <a:ext uri="{FF2B5EF4-FFF2-40B4-BE49-F238E27FC236}">
                <a16:creationId xmlns:a16="http://schemas.microsoft.com/office/drawing/2014/main" id="{78D54D10-1134-4295-9FA7-F92A7793AFA5}"/>
              </a:ext>
            </a:extLst>
          </p:cNvPr>
          <p:cNvSpPr/>
          <p:nvPr/>
        </p:nvSpPr>
        <p:spPr>
          <a:xfrm>
            <a:off x="4417274" y="2074231"/>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6" name="フローチャート: 和接合 205">
            <a:extLst>
              <a:ext uri="{FF2B5EF4-FFF2-40B4-BE49-F238E27FC236}">
                <a16:creationId xmlns:a16="http://schemas.microsoft.com/office/drawing/2014/main" id="{A1E29CA0-5A5A-4612-ADB7-8838398143D7}"/>
              </a:ext>
            </a:extLst>
          </p:cNvPr>
          <p:cNvSpPr/>
          <p:nvPr/>
        </p:nvSpPr>
        <p:spPr>
          <a:xfrm>
            <a:off x="10953575" y="1808750"/>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08" name="直線コネクタ 207">
            <a:extLst>
              <a:ext uri="{FF2B5EF4-FFF2-40B4-BE49-F238E27FC236}">
                <a16:creationId xmlns:a16="http://schemas.microsoft.com/office/drawing/2014/main" id="{51C591AC-101B-47E3-97C1-8878394E8386}"/>
              </a:ext>
            </a:extLst>
          </p:cNvPr>
          <p:cNvCxnSpPr>
            <a:cxnSpLocks/>
            <a:stCxn id="128" idx="6"/>
            <a:endCxn id="129" idx="1"/>
          </p:cNvCxnSpPr>
          <p:nvPr/>
        </p:nvCxnSpPr>
        <p:spPr>
          <a:xfrm flipV="1">
            <a:off x="10424418" y="3762941"/>
            <a:ext cx="211115" cy="836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コネクタ: カギ線 216">
            <a:extLst>
              <a:ext uri="{FF2B5EF4-FFF2-40B4-BE49-F238E27FC236}">
                <a16:creationId xmlns:a16="http://schemas.microsoft.com/office/drawing/2014/main" id="{BA044CC4-D6BF-4165-89A9-5A4780A3FB0A}"/>
              </a:ext>
            </a:extLst>
          </p:cNvPr>
          <p:cNvCxnSpPr>
            <a:cxnSpLocks/>
            <a:stCxn id="161" idx="2"/>
            <a:endCxn id="163" idx="0"/>
          </p:cNvCxnSpPr>
          <p:nvPr/>
        </p:nvCxnSpPr>
        <p:spPr>
          <a:xfrm rot="16200000" flipH="1">
            <a:off x="8040860" y="3049810"/>
            <a:ext cx="1183874" cy="1798"/>
          </a:xfrm>
          <a:prstGeom prst="bentConnector3">
            <a:avLst>
              <a:gd name="adj1" fmla="val 50000"/>
            </a:avLst>
          </a:prstGeom>
          <a:ln w="19050">
            <a:solidFill>
              <a:schemeClr val="tx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4" name="直線コネクタ 223">
            <a:extLst>
              <a:ext uri="{FF2B5EF4-FFF2-40B4-BE49-F238E27FC236}">
                <a16:creationId xmlns:a16="http://schemas.microsoft.com/office/drawing/2014/main" id="{71D5348A-0FC5-4387-A733-F0541DDDE2B0}"/>
              </a:ext>
            </a:extLst>
          </p:cNvPr>
          <p:cNvCxnSpPr>
            <a:cxnSpLocks/>
            <a:stCxn id="160" idx="2"/>
            <a:endCxn id="163" idx="3"/>
          </p:cNvCxnSpPr>
          <p:nvPr/>
        </p:nvCxnSpPr>
        <p:spPr>
          <a:xfrm flipH="1">
            <a:off x="9309853" y="3777285"/>
            <a:ext cx="435978" cy="7311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6" name="直線コネクタ 245">
            <a:extLst>
              <a:ext uri="{FF2B5EF4-FFF2-40B4-BE49-F238E27FC236}">
                <a16:creationId xmlns:a16="http://schemas.microsoft.com/office/drawing/2014/main" id="{60AE352A-0519-487E-97F1-D25E22595452}"/>
              </a:ext>
            </a:extLst>
          </p:cNvPr>
          <p:cNvCxnSpPr>
            <a:cxnSpLocks/>
            <a:stCxn id="115" idx="6"/>
            <a:endCxn id="121" idx="1"/>
          </p:cNvCxnSpPr>
          <p:nvPr/>
        </p:nvCxnSpPr>
        <p:spPr>
          <a:xfrm flipV="1">
            <a:off x="6414712" y="3826463"/>
            <a:ext cx="292411" cy="14975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5" name="楕円 254">
            <a:extLst>
              <a:ext uri="{FF2B5EF4-FFF2-40B4-BE49-F238E27FC236}">
                <a16:creationId xmlns:a16="http://schemas.microsoft.com/office/drawing/2014/main" id="{92FE5B90-ACEC-4BBD-AEC2-43411FF25801}"/>
              </a:ext>
            </a:extLst>
          </p:cNvPr>
          <p:cNvSpPr/>
          <p:nvPr/>
        </p:nvSpPr>
        <p:spPr>
          <a:xfrm>
            <a:off x="8592111" y="2611119"/>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6" name="楕円 255">
            <a:extLst>
              <a:ext uri="{FF2B5EF4-FFF2-40B4-BE49-F238E27FC236}">
                <a16:creationId xmlns:a16="http://schemas.microsoft.com/office/drawing/2014/main" id="{24ED485A-9372-43C6-9628-82454E5515E1}"/>
              </a:ext>
            </a:extLst>
          </p:cNvPr>
          <p:cNvSpPr/>
          <p:nvPr/>
        </p:nvSpPr>
        <p:spPr>
          <a:xfrm>
            <a:off x="3291828" y="1882122"/>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8" name="楕円 257">
            <a:extLst>
              <a:ext uri="{FF2B5EF4-FFF2-40B4-BE49-F238E27FC236}">
                <a16:creationId xmlns:a16="http://schemas.microsoft.com/office/drawing/2014/main" id="{286C9307-30C2-4D8F-A346-E51352933621}"/>
              </a:ext>
            </a:extLst>
          </p:cNvPr>
          <p:cNvSpPr/>
          <p:nvPr/>
        </p:nvSpPr>
        <p:spPr>
          <a:xfrm>
            <a:off x="4409302" y="2516671"/>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66" name="コネクタ: カギ線 265">
            <a:extLst>
              <a:ext uri="{FF2B5EF4-FFF2-40B4-BE49-F238E27FC236}">
                <a16:creationId xmlns:a16="http://schemas.microsoft.com/office/drawing/2014/main" id="{AB165283-8C56-47EB-9199-553F38CE21C6}"/>
              </a:ext>
            </a:extLst>
          </p:cNvPr>
          <p:cNvCxnSpPr>
            <a:cxnSpLocks/>
            <a:stCxn id="75" idx="0"/>
            <a:endCxn id="255" idx="2"/>
          </p:cNvCxnSpPr>
          <p:nvPr/>
        </p:nvCxnSpPr>
        <p:spPr>
          <a:xfrm rot="5400000" flipH="1" flipV="1">
            <a:off x="6431495" y="1021724"/>
            <a:ext cx="530441" cy="3790792"/>
          </a:xfrm>
          <a:prstGeom prst="bentConnector2">
            <a:avLst/>
          </a:prstGeom>
          <a:ln w="19050">
            <a:solidFill>
              <a:schemeClr val="tx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1" name="フローチャート: 和接合 180">
            <a:extLst>
              <a:ext uri="{FF2B5EF4-FFF2-40B4-BE49-F238E27FC236}">
                <a16:creationId xmlns:a16="http://schemas.microsoft.com/office/drawing/2014/main" id="{C6E439DC-7957-4A31-9C3C-C9332ADC0995}"/>
              </a:ext>
            </a:extLst>
          </p:cNvPr>
          <p:cNvSpPr/>
          <p:nvPr/>
        </p:nvSpPr>
        <p:spPr>
          <a:xfrm>
            <a:off x="6851467" y="2516828"/>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6" name="楕円 275">
            <a:extLst>
              <a:ext uri="{FF2B5EF4-FFF2-40B4-BE49-F238E27FC236}">
                <a16:creationId xmlns:a16="http://schemas.microsoft.com/office/drawing/2014/main" id="{CF94439E-33B7-420E-8036-1F1BD5B6071F}"/>
              </a:ext>
            </a:extLst>
          </p:cNvPr>
          <p:cNvSpPr/>
          <p:nvPr/>
        </p:nvSpPr>
        <p:spPr>
          <a:xfrm>
            <a:off x="6263814" y="4335201"/>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7" name="楕円 276">
            <a:extLst>
              <a:ext uri="{FF2B5EF4-FFF2-40B4-BE49-F238E27FC236}">
                <a16:creationId xmlns:a16="http://schemas.microsoft.com/office/drawing/2014/main" id="{2BB88FA3-6CCC-4C75-BF9F-DBAD03937D84}"/>
              </a:ext>
            </a:extLst>
          </p:cNvPr>
          <p:cNvSpPr/>
          <p:nvPr/>
        </p:nvSpPr>
        <p:spPr>
          <a:xfrm>
            <a:off x="4404181" y="3307788"/>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8" name="楕円 277">
            <a:extLst>
              <a:ext uri="{FF2B5EF4-FFF2-40B4-BE49-F238E27FC236}">
                <a16:creationId xmlns:a16="http://schemas.microsoft.com/office/drawing/2014/main" id="{12D5237A-716A-4745-B672-AC00482B44D2}"/>
              </a:ext>
            </a:extLst>
          </p:cNvPr>
          <p:cNvSpPr/>
          <p:nvPr/>
        </p:nvSpPr>
        <p:spPr>
          <a:xfrm>
            <a:off x="6919631" y="5515011"/>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2" name="楕円 201">
            <a:extLst>
              <a:ext uri="{FF2B5EF4-FFF2-40B4-BE49-F238E27FC236}">
                <a16:creationId xmlns:a16="http://schemas.microsoft.com/office/drawing/2014/main" id="{273D74DD-045B-4598-90E4-C95B94D42D72}"/>
              </a:ext>
            </a:extLst>
          </p:cNvPr>
          <p:cNvSpPr/>
          <p:nvPr/>
        </p:nvSpPr>
        <p:spPr>
          <a:xfrm>
            <a:off x="6933343" y="4778698"/>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3" name="楕円 202">
            <a:extLst>
              <a:ext uri="{FF2B5EF4-FFF2-40B4-BE49-F238E27FC236}">
                <a16:creationId xmlns:a16="http://schemas.microsoft.com/office/drawing/2014/main" id="{60182B0A-E8A7-4F2D-88D3-2C05D3DF7809}"/>
              </a:ext>
            </a:extLst>
          </p:cNvPr>
          <p:cNvSpPr/>
          <p:nvPr/>
        </p:nvSpPr>
        <p:spPr>
          <a:xfrm>
            <a:off x="10260453" y="1883100"/>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9" name="楕円 208">
            <a:extLst>
              <a:ext uri="{FF2B5EF4-FFF2-40B4-BE49-F238E27FC236}">
                <a16:creationId xmlns:a16="http://schemas.microsoft.com/office/drawing/2014/main" id="{538372AA-4DC6-4DAC-B898-F0A1A56BC26D}"/>
              </a:ext>
            </a:extLst>
          </p:cNvPr>
          <p:cNvSpPr/>
          <p:nvPr/>
        </p:nvSpPr>
        <p:spPr>
          <a:xfrm>
            <a:off x="9816950" y="1883100"/>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2" name="楕円 221">
            <a:extLst>
              <a:ext uri="{FF2B5EF4-FFF2-40B4-BE49-F238E27FC236}">
                <a16:creationId xmlns:a16="http://schemas.microsoft.com/office/drawing/2014/main" id="{CCDA710C-4FB0-465F-8507-85B130AE2997}"/>
              </a:ext>
            </a:extLst>
          </p:cNvPr>
          <p:cNvSpPr/>
          <p:nvPr/>
        </p:nvSpPr>
        <p:spPr>
          <a:xfrm>
            <a:off x="9424818" y="1883100"/>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81" name="コネクタ: カギ線 280">
            <a:extLst>
              <a:ext uri="{FF2B5EF4-FFF2-40B4-BE49-F238E27FC236}">
                <a16:creationId xmlns:a16="http://schemas.microsoft.com/office/drawing/2014/main" id="{6EE4633A-1D9E-4DEE-ADE4-2F260D5B9E33}"/>
              </a:ext>
            </a:extLst>
          </p:cNvPr>
          <p:cNvCxnSpPr>
            <a:cxnSpLocks/>
          </p:cNvCxnSpPr>
          <p:nvPr/>
        </p:nvCxnSpPr>
        <p:spPr>
          <a:xfrm rot="10800000" flipH="1" flipV="1">
            <a:off x="6263813" y="4375362"/>
            <a:ext cx="655817" cy="1179810"/>
          </a:xfrm>
          <a:prstGeom prst="bentConnector3">
            <a:avLst>
              <a:gd name="adj1" fmla="val -440611"/>
            </a:avLst>
          </a:prstGeom>
          <a:ln w="19050">
            <a:solidFill>
              <a:schemeClr val="tx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4" name="フローチャート: 和接合 103">
            <a:extLst>
              <a:ext uri="{FF2B5EF4-FFF2-40B4-BE49-F238E27FC236}">
                <a16:creationId xmlns:a16="http://schemas.microsoft.com/office/drawing/2014/main" id="{C4F4FE65-2238-4994-9710-2168CE3679E9}"/>
              </a:ext>
            </a:extLst>
          </p:cNvPr>
          <p:cNvSpPr/>
          <p:nvPr/>
        </p:nvSpPr>
        <p:spPr>
          <a:xfrm>
            <a:off x="3244148" y="4834539"/>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14" name="コネクタ: カギ線 113">
            <a:extLst>
              <a:ext uri="{FF2B5EF4-FFF2-40B4-BE49-F238E27FC236}">
                <a16:creationId xmlns:a16="http://schemas.microsoft.com/office/drawing/2014/main" id="{86E72AAC-31FF-4D6E-A7B4-CB5BDD84982F}"/>
              </a:ext>
            </a:extLst>
          </p:cNvPr>
          <p:cNvCxnSpPr>
            <a:cxnSpLocks/>
            <a:stCxn id="277" idx="2"/>
            <a:endCxn id="278" idx="2"/>
          </p:cNvCxnSpPr>
          <p:nvPr/>
        </p:nvCxnSpPr>
        <p:spPr>
          <a:xfrm rot="10800000" flipH="1" flipV="1">
            <a:off x="4404181" y="3348567"/>
            <a:ext cx="2515450" cy="2207223"/>
          </a:xfrm>
          <a:prstGeom prst="bentConnector3">
            <a:avLst>
              <a:gd name="adj1" fmla="val -96495"/>
            </a:avLst>
          </a:prstGeom>
          <a:ln w="19050">
            <a:solidFill>
              <a:schemeClr val="tx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1" name="フローチャート: 和接合 110">
            <a:extLst>
              <a:ext uri="{FF2B5EF4-FFF2-40B4-BE49-F238E27FC236}">
                <a16:creationId xmlns:a16="http://schemas.microsoft.com/office/drawing/2014/main" id="{50A16CCA-AB44-48F6-A9D5-4166351BA27D}"/>
              </a:ext>
            </a:extLst>
          </p:cNvPr>
          <p:cNvSpPr/>
          <p:nvPr/>
        </p:nvSpPr>
        <p:spPr>
          <a:xfrm>
            <a:off x="1863667" y="3721554"/>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9" name="楕円 138">
            <a:extLst>
              <a:ext uri="{FF2B5EF4-FFF2-40B4-BE49-F238E27FC236}">
                <a16:creationId xmlns:a16="http://schemas.microsoft.com/office/drawing/2014/main" id="{169B0272-8847-41DA-81ED-7B45F01E47D0}"/>
              </a:ext>
            </a:extLst>
          </p:cNvPr>
          <p:cNvSpPr/>
          <p:nvPr/>
        </p:nvSpPr>
        <p:spPr>
          <a:xfrm>
            <a:off x="4415564" y="2288275"/>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4239080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条件</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最適化シミュレーション</a:t>
            </a:r>
            <a:endParaRPr kumimoji="1" lang="ja-JP" altLang="en-US" sz="1600" b="1" dirty="0">
              <a:solidFill>
                <a:schemeClr val="bg1"/>
              </a:solidFill>
            </a:endParaRPr>
          </a:p>
        </p:txBody>
      </p:sp>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245"/>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最適化期間（</a:t>
            </a:r>
            <a:r>
              <a:rPr lang="en-US" altLang="ja-JP" sz="2800" dirty="0"/>
              <a:t>30</a:t>
            </a:r>
            <a:r>
              <a:rPr lang="ja-JP" altLang="en-US" sz="2800" dirty="0"/>
              <a:t>分間隔データ、</a:t>
            </a:r>
            <a:r>
              <a:rPr lang="en-US" altLang="ja-JP" sz="2800" dirty="0"/>
              <a:t>1</a:t>
            </a:r>
            <a:r>
              <a:rPr lang="ja-JP" altLang="en-US" sz="2800" dirty="0"/>
              <a:t>週間：</a:t>
            </a:r>
            <a:r>
              <a:rPr lang="en-US" altLang="ja-JP" sz="2800" dirty="0"/>
              <a:t>337steps</a:t>
            </a:r>
            <a:r>
              <a:rPr lang="ja-JP" altLang="en-US" sz="2800" dirty="0"/>
              <a:t>）</a:t>
            </a:r>
            <a:endParaRPr lang="en-US" altLang="ja-JP" sz="2800" dirty="0"/>
          </a:p>
          <a:p>
            <a:pPr lvl="1">
              <a:defRPr/>
            </a:pPr>
            <a:r>
              <a:rPr lang="en-US" altLang="ja-JP" sz="2400" dirty="0"/>
              <a:t>LVMWD</a:t>
            </a:r>
            <a:r>
              <a:rPr lang="ja-JP" altLang="en-US" sz="2400" dirty="0"/>
              <a:t>：</a:t>
            </a:r>
            <a:r>
              <a:rPr lang="en-US" altLang="ja-JP" sz="2400" dirty="0"/>
              <a:t>2022/03/14 0:00 – 2022/03/20 0:00</a:t>
            </a:r>
          </a:p>
          <a:p>
            <a:pPr lvl="1">
              <a:defRPr/>
            </a:pPr>
            <a:r>
              <a:rPr lang="en-US" altLang="ja-JP" sz="2400" dirty="0"/>
              <a:t>OCWD</a:t>
            </a:r>
            <a:r>
              <a:rPr lang="ja-JP" altLang="en-US" sz="2400" dirty="0"/>
              <a:t>：</a:t>
            </a:r>
            <a:r>
              <a:rPr lang="en-US" altLang="ja-JP" sz="2400" dirty="0"/>
              <a:t>2022/05/20 0:00 – 2022/05/27 0:00</a:t>
            </a:r>
          </a:p>
          <a:p>
            <a:pPr lvl="2">
              <a:spcBef>
                <a:spcPts val="1200"/>
              </a:spcBef>
              <a:defRPr/>
            </a:pPr>
            <a:r>
              <a:rPr lang="ja-JP" altLang="en-US" sz="2000" dirty="0"/>
              <a:t>水質予測モデルの学習期間直後の</a:t>
            </a:r>
            <a:r>
              <a:rPr lang="en-US" altLang="ja-JP" sz="2000" dirty="0"/>
              <a:t>1</a:t>
            </a:r>
            <a:r>
              <a:rPr lang="ja-JP" altLang="en-US" sz="2000" dirty="0"/>
              <a:t>週間</a:t>
            </a:r>
            <a:endParaRPr lang="en-US" altLang="ja-JP" sz="2000" dirty="0"/>
          </a:p>
          <a:p>
            <a:pPr>
              <a:defRPr/>
            </a:pPr>
            <a:r>
              <a:rPr lang="ja-JP" altLang="en-US" sz="2800" dirty="0"/>
              <a:t>アルゴリズム</a:t>
            </a:r>
            <a:endParaRPr lang="en-US" altLang="ja-JP" sz="2800" dirty="0"/>
          </a:p>
          <a:p>
            <a:pPr lvl="1">
              <a:defRPr/>
            </a:pPr>
            <a:r>
              <a:rPr lang="en-US" altLang="ja-JP" sz="2400" dirty="0"/>
              <a:t>SHADE + Feasibility Rule</a:t>
            </a:r>
          </a:p>
          <a:p>
            <a:pPr lvl="1">
              <a:defRPr/>
            </a:pPr>
            <a:r>
              <a:rPr lang="ja-JP" altLang="en-US" sz="2400" dirty="0"/>
              <a:t>反復回数</a:t>
            </a:r>
            <a:r>
              <a:rPr lang="en-US" altLang="ja-JP" sz="2400" dirty="0"/>
              <a:t>/</a:t>
            </a:r>
            <a:r>
              <a:rPr lang="ja-JP" altLang="en-US" sz="2400" dirty="0"/>
              <a:t>世代数：</a:t>
            </a:r>
            <a:r>
              <a:rPr lang="en-US" altLang="ja-JP" sz="2400" dirty="0"/>
              <a:t>500</a:t>
            </a:r>
          </a:p>
          <a:p>
            <a:pPr lvl="1">
              <a:defRPr/>
            </a:pPr>
            <a:r>
              <a:rPr lang="ja-JP" altLang="en-US" sz="2400" dirty="0"/>
              <a:t>個体数：</a:t>
            </a:r>
            <a:r>
              <a:rPr lang="en-US" altLang="ja-JP" sz="2400" dirty="0"/>
              <a:t>100</a:t>
            </a:r>
          </a:p>
        </p:txBody>
      </p:sp>
    </p:spTree>
    <p:extLst>
      <p:ext uri="{BB962C8B-B14F-4D97-AF65-F5344CB8AC3E}">
        <p14:creationId xmlns:p14="http://schemas.microsoft.com/office/powerpoint/2010/main" val="2130327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dirty="0"/>
              <a:t>7</a:t>
            </a:r>
            <a:r>
              <a:rPr lang="ja-JP" altLang="en-US" dirty="0"/>
              <a:t>月</a:t>
            </a:r>
            <a:r>
              <a:rPr lang="en-US" altLang="ja-JP" dirty="0"/>
              <a:t>6</a:t>
            </a:r>
            <a:r>
              <a:rPr lang="ja-JP" altLang="en-US" dirty="0"/>
              <a:t>日の結果からの改善点１</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最適化シミュレーション</a:t>
            </a:r>
            <a:endParaRPr kumimoji="1" lang="ja-JP" altLang="en-US" sz="1600" b="1" dirty="0">
              <a:solidFill>
                <a:schemeClr val="bg1"/>
              </a:solidFill>
            </a:endParaRPr>
          </a:p>
        </p:txBody>
      </p:sp>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245"/>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予測する前の転置のタイミングが不適切で、過度に標準化されていたため、予測値がつぶれていた。</a:t>
            </a:r>
            <a:endParaRPr lang="en-US" altLang="ja-JP" sz="2800" dirty="0"/>
          </a:p>
          <a:p>
            <a:pPr lvl="1">
              <a:defRPr/>
            </a:pPr>
            <a:r>
              <a:rPr lang="en-US" altLang="ja-JP" sz="2400" dirty="0"/>
              <a:t>y=</a:t>
            </a:r>
            <a:r>
              <a:rPr lang="en-US" altLang="ja-JP" sz="2400" dirty="0" err="1"/>
              <a:t>Model.predict</a:t>
            </a:r>
            <a:r>
              <a:rPr lang="en-US" altLang="ja-JP" sz="2400" dirty="0"/>
              <a:t>(standardized(x).T) </a:t>
            </a:r>
            <a:r>
              <a:rPr lang="ja-JP" altLang="en-US" sz="2400" dirty="0"/>
              <a:t>⇒ </a:t>
            </a:r>
            <a:r>
              <a:rPr lang="en-US" altLang="ja-JP" sz="2400" dirty="0"/>
              <a:t>y=</a:t>
            </a:r>
            <a:r>
              <a:rPr lang="en-US" altLang="ja-JP" sz="2400" dirty="0" err="1"/>
              <a:t>Model.predict</a:t>
            </a:r>
            <a:r>
              <a:rPr lang="en-US" altLang="ja-JP" sz="2400" dirty="0"/>
              <a:t>(standardized(</a:t>
            </a:r>
            <a:r>
              <a:rPr lang="en-US" altLang="ja-JP" sz="2400" dirty="0" err="1"/>
              <a:t>x.T</a:t>
            </a:r>
            <a:r>
              <a:rPr lang="en-US" altLang="ja-JP" sz="2400" dirty="0"/>
              <a:t>))</a:t>
            </a:r>
          </a:p>
          <a:p>
            <a:pPr>
              <a:defRPr/>
            </a:pPr>
            <a:r>
              <a:rPr lang="ja-JP" altLang="en-US" sz="2800" dirty="0"/>
              <a:t>また、確かに未標準化で学習したモデルだと予測精度が良くないため、標準化が望ましい。一方、最適化時に、学習時の標準化モデルも呼び出す必要がある。</a:t>
            </a:r>
            <a:endParaRPr lang="en-US" altLang="ja-JP" sz="2800" dirty="0"/>
          </a:p>
          <a:p>
            <a:pPr lvl="1">
              <a:defRPr/>
            </a:pPr>
            <a:r>
              <a:rPr lang="ja-JP" altLang="en-US" sz="2400" dirty="0"/>
              <a:t>ただし、予測モデルファイルとは別々に標準化モデルファイルを持つと管理が大変</a:t>
            </a:r>
            <a:endParaRPr lang="en-US" altLang="ja-JP" sz="2400" dirty="0"/>
          </a:p>
          <a:p>
            <a:pPr lvl="1">
              <a:defRPr/>
            </a:pPr>
            <a:r>
              <a:rPr lang="ja-JP" altLang="en-US" sz="2400" dirty="0"/>
              <a:t>学習時に予測モデルの属性に標準化モデル自身を保存しておき、予測モデルを呼び出して、標準化モデルも取り出すのがやりやすいと思う</a:t>
            </a:r>
            <a:endParaRPr lang="en-US" altLang="ja-JP" sz="2400" dirty="0"/>
          </a:p>
        </p:txBody>
      </p:sp>
    </p:spTree>
    <p:extLst>
      <p:ext uri="{BB962C8B-B14F-4D97-AF65-F5344CB8AC3E}">
        <p14:creationId xmlns:p14="http://schemas.microsoft.com/office/powerpoint/2010/main" val="3290749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dirty="0"/>
              <a:t>7</a:t>
            </a:r>
            <a:r>
              <a:rPr lang="ja-JP" altLang="en-US" dirty="0"/>
              <a:t>月</a:t>
            </a:r>
            <a:r>
              <a:rPr lang="en-US" altLang="ja-JP" dirty="0"/>
              <a:t>6</a:t>
            </a:r>
            <a:r>
              <a:rPr lang="ja-JP" altLang="en-US" dirty="0"/>
              <a:t>日の結果からの改善点２</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最適化シミュレーション</a:t>
            </a:r>
            <a:endParaRPr kumimoji="1" lang="ja-JP" altLang="en-US" sz="1600" b="1" dirty="0">
              <a:solidFill>
                <a:schemeClr val="bg1"/>
              </a:solidFill>
            </a:endParaRPr>
          </a:p>
        </p:txBody>
      </p:sp>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245"/>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変化幅制約を少し緩め、目的関数にコストと変化幅ペナルティとした。</a:t>
            </a:r>
            <a:endParaRPr lang="en-US" altLang="ja-JP" sz="2800" dirty="0"/>
          </a:p>
          <a:p>
            <a:pPr lvl="1">
              <a:defRPr/>
            </a:pPr>
            <a:r>
              <a:rPr lang="ja-JP" altLang="en-US" sz="2400" dirty="0"/>
              <a:t>探索過程で暫定解よりもコストが削減する解を見つけても、全ての時刻で変化幅制約を満たす解はなかなか見つけにくいため、効率が悪い</a:t>
            </a:r>
            <a:endParaRPr lang="en-US" altLang="ja-JP" sz="2400" dirty="0"/>
          </a:p>
          <a:p>
            <a:pPr lvl="1">
              <a:defRPr/>
            </a:pPr>
            <a:r>
              <a:rPr lang="ja-JP" altLang="en-US" sz="2400" dirty="0"/>
              <a:t>一定の幅に変化幅制約を抑えた後は、変化幅をさらに抑制するのとコスト削減はどちらでも許す方が良い解が先に見つかりやすいと考えられる</a:t>
            </a:r>
            <a:endParaRPr lang="en-US" altLang="ja-JP" sz="2400" dirty="0"/>
          </a:p>
        </p:txBody>
      </p:sp>
    </p:spTree>
    <p:extLst>
      <p:ext uri="{BB962C8B-B14F-4D97-AF65-F5344CB8AC3E}">
        <p14:creationId xmlns:p14="http://schemas.microsoft.com/office/powerpoint/2010/main" val="1276281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問題規模</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最適化シミュレーション</a:t>
            </a:r>
            <a:endParaRPr kumimoji="1" lang="ja-JP" altLang="en-US" sz="1600" b="1" dirty="0">
              <a:solidFill>
                <a:schemeClr val="bg1"/>
              </a:solidFill>
            </a:endParaRPr>
          </a:p>
        </p:txBody>
      </p:sp>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245"/>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下記の問題規模となった。</a:t>
            </a:r>
            <a:endParaRPr lang="en-US" altLang="ja-JP" sz="2800" dirty="0"/>
          </a:p>
          <a:p>
            <a:pPr lvl="1">
              <a:defRPr/>
            </a:pPr>
            <a:r>
              <a:rPr lang="ja-JP" altLang="en-US" sz="2400" dirty="0"/>
              <a:t>ノート</a:t>
            </a:r>
            <a:r>
              <a:rPr lang="en-US" altLang="ja-JP" sz="2400" dirty="0"/>
              <a:t>PC</a:t>
            </a:r>
            <a:r>
              <a:rPr lang="ja-JP" altLang="en-US" sz="2400" dirty="0"/>
              <a:t>での計算時間：</a:t>
            </a:r>
            <a:r>
              <a:rPr lang="en-US" altLang="ja-JP" sz="2400" dirty="0"/>
              <a:t>LVMWD</a:t>
            </a:r>
            <a:r>
              <a:rPr lang="ja-JP" altLang="en-US" sz="2400" dirty="0"/>
              <a:t>は</a:t>
            </a:r>
            <a:r>
              <a:rPr lang="en-US" altLang="ja-JP" sz="2400" dirty="0"/>
              <a:t>20</a:t>
            </a:r>
            <a:r>
              <a:rPr lang="ja-JP" altLang="en-US" sz="2400" dirty="0"/>
              <a:t>分、</a:t>
            </a:r>
            <a:r>
              <a:rPr lang="en-US" altLang="ja-JP" sz="2400" dirty="0"/>
              <a:t>OCWD</a:t>
            </a:r>
            <a:r>
              <a:rPr lang="ja-JP" altLang="en-US" sz="2400" dirty="0"/>
              <a:t>は</a:t>
            </a:r>
            <a:r>
              <a:rPr lang="en-US" altLang="ja-JP" sz="2400" dirty="0"/>
              <a:t>8.8</a:t>
            </a:r>
            <a:r>
              <a:rPr lang="ja-JP" altLang="en-US" sz="2400" dirty="0"/>
              <a:t>分</a:t>
            </a:r>
            <a:endParaRPr lang="en-US" altLang="ja-JP" sz="2400" dirty="0"/>
          </a:p>
          <a:p>
            <a:pPr lvl="1">
              <a:defRPr/>
            </a:pPr>
            <a:r>
              <a:rPr lang="ja-JP" altLang="en-US" sz="2400" dirty="0"/>
              <a:t>反復回数</a:t>
            </a:r>
            <a:r>
              <a:rPr lang="en-US" altLang="ja-JP" sz="2400" dirty="0"/>
              <a:t>5000</a:t>
            </a:r>
            <a:r>
              <a:rPr lang="ja-JP" altLang="en-US" sz="2400" dirty="0"/>
              <a:t>回まで増やした</a:t>
            </a:r>
            <a:endParaRPr lang="en-US" altLang="ja-JP" sz="2400" dirty="0"/>
          </a:p>
          <a:p>
            <a:pPr>
              <a:defRPr/>
            </a:pPr>
            <a:r>
              <a:rPr lang="ja-JP" altLang="en-US" sz="2800" dirty="0"/>
              <a:t>最適化変数</a:t>
            </a:r>
            <a:endParaRPr lang="en-US" altLang="ja-JP" sz="2800" dirty="0"/>
          </a:p>
          <a:p>
            <a:pPr lvl="1">
              <a:defRPr/>
            </a:pPr>
            <a:r>
              <a:rPr lang="en-US" altLang="ja-JP" sz="2400" dirty="0"/>
              <a:t>LVMWD</a:t>
            </a:r>
            <a:r>
              <a:rPr lang="ja-JP" altLang="en-US" sz="2400" dirty="0"/>
              <a:t>：</a:t>
            </a:r>
            <a:r>
              <a:rPr lang="en-US" altLang="ja-JP" sz="2400" dirty="0"/>
              <a:t>UF Total Chlorine</a:t>
            </a:r>
          </a:p>
          <a:p>
            <a:pPr lvl="1">
              <a:defRPr/>
            </a:pPr>
            <a:r>
              <a:rPr lang="en-US" altLang="ja-JP" sz="2400" dirty="0"/>
              <a:t>OCWD</a:t>
            </a:r>
            <a:r>
              <a:rPr lang="ja-JP" altLang="en-US" sz="2400" dirty="0"/>
              <a:t>：</a:t>
            </a:r>
            <a:r>
              <a:rPr lang="en-US" altLang="ja-JP" sz="2400" dirty="0"/>
              <a:t>Sulfuric Acid, Inhibitor</a:t>
            </a:r>
          </a:p>
        </p:txBody>
      </p:sp>
      <p:graphicFrame>
        <p:nvGraphicFramePr>
          <p:cNvPr id="4" name="表 16">
            <a:extLst>
              <a:ext uri="{FF2B5EF4-FFF2-40B4-BE49-F238E27FC236}">
                <a16:creationId xmlns:a16="http://schemas.microsoft.com/office/drawing/2014/main" id="{2FB5D16E-3C10-0BA2-C0F5-C0C5C8A9345B}"/>
              </a:ext>
            </a:extLst>
          </p:cNvPr>
          <p:cNvGraphicFramePr>
            <a:graphicFrameLocks noGrp="1"/>
          </p:cNvGraphicFramePr>
          <p:nvPr>
            <p:extLst>
              <p:ext uri="{D42A27DB-BD31-4B8C-83A1-F6EECF244321}">
                <p14:modId xmlns:p14="http://schemas.microsoft.com/office/powerpoint/2010/main" val="334242696"/>
              </p:ext>
            </p:extLst>
          </p:nvPr>
        </p:nvGraphicFramePr>
        <p:xfrm>
          <a:off x="1082198" y="4389813"/>
          <a:ext cx="10027604" cy="1097280"/>
        </p:xfrm>
        <a:graphic>
          <a:graphicData uri="http://schemas.openxmlformats.org/drawingml/2006/table">
            <a:tbl>
              <a:tblPr firstRow="1" bandRow="1">
                <a:tableStyleId>{5C22544A-7EE6-4342-B048-85BDC9FD1C3A}</a:tableStyleId>
              </a:tblPr>
              <a:tblGrid>
                <a:gridCol w="2050635">
                  <a:extLst>
                    <a:ext uri="{9D8B030D-6E8A-4147-A177-3AD203B41FA5}">
                      <a16:colId xmlns:a16="http://schemas.microsoft.com/office/drawing/2014/main" val="1472866304"/>
                    </a:ext>
                  </a:extLst>
                </a:gridCol>
                <a:gridCol w="2596406">
                  <a:extLst>
                    <a:ext uri="{9D8B030D-6E8A-4147-A177-3AD203B41FA5}">
                      <a16:colId xmlns:a16="http://schemas.microsoft.com/office/drawing/2014/main" val="3907095020"/>
                    </a:ext>
                  </a:extLst>
                </a:gridCol>
                <a:gridCol w="2012525">
                  <a:extLst>
                    <a:ext uri="{9D8B030D-6E8A-4147-A177-3AD203B41FA5}">
                      <a16:colId xmlns:a16="http://schemas.microsoft.com/office/drawing/2014/main" val="2294459047"/>
                    </a:ext>
                  </a:extLst>
                </a:gridCol>
                <a:gridCol w="1627412">
                  <a:extLst>
                    <a:ext uri="{9D8B030D-6E8A-4147-A177-3AD203B41FA5}">
                      <a16:colId xmlns:a16="http://schemas.microsoft.com/office/drawing/2014/main" val="1839276127"/>
                    </a:ext>
                  </a:extLst>
                </a:gridCol>
                <a:gridCol w="1740626">
                  <a:extLst>
                    <a:ext uri="{9D8B030D-6E8A-4147-A177-3AD203B41FA5}">
                      <a16:colId xmlns:a16="http://schemas.microsoft.com/office/drawing/2014/main" val="4124636105"/>
                    </a:ext>
                  </a:extLst>
                </a:gridCol>
              </a:tblGrid>
              <a:tr h="303906">
                <a:tc>
                  <a:txBody>
                    <a:bodyPr/>
                    <a:lstStyle/>
                    <a:p>
                      <a:pPr algn="ctr"/>
                      <a:r>
                        <a:rPr kumimoji="1" lang="ja-JP" altLang="en-US" sz="1800" dirty="0"/>
                        <a:t>プラントモデル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最適化変数の個数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800" dirty="0"/>
                        <a:t>Timestep</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次元数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制約数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0231978"/>
                  </a:ext>
                </a:extLst>
              </a:tr>
              <a:tr h="303906">
                <a:tc>
                  <a:txBody>
                    <a:bodyPr/>
                    <a:lstStyle/>
                    <a:p>
                      <a:pPr algn="ctr"/>
                      <a:r>
                        <a:rPr kumimoji="1" lang="en-US" altLang="ja-JP" sz="1800" dirty="0"/>
                        <a:t>LVMWD</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1</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i="0" dirty="0"/>
                        <a:t>337</a:t>
                      </a:r>
                      <a:endParaRPr kumimoji="1" lang="ja-JP" altLang="en-US" sz="18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336</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3032</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70277787"/>
                  </a:ext>
                </a:extLst>
              </a:tr>
              <a:tr h="3039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OCWD</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i="0" dirty="0"/>
                        <a:t>337</a:t>
                      </a:r>
                      <a:endParaRPr kumimoji="1" lang="ja-JP" altLang="en-US" sz="18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672</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3368</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371348"/>
                  </a:ext>
                </a:extLst>
              </a:tr>
            </a:tbl>
          </a:graphicData>
        </a:graphic>
      </p:graphicFrame>
      <p:sp>
        <p:nvSpPr>
          <p:cNvPr id="6" name="テキスト ボックス 5">
            <a:extLst>
              <a:ext uri="{FF2B5EF4-FFF2-40B4-BE49-F238E27FC236}">
                <a16:creationId xmlns:a16="http://schemas.microsoft.com/office/drawing/2014/main" id="{BFE49AAA-76D9-B73B-3BC9-B0BB20E5EA2D}"/>
              </a:ext>
            </a:extLst>
          </p:cNvPr>
          <p:cNvSpPr txBox="1"/>
          <p:nvPr/>
        </p:nvSpPr>
        <p:spPr>
          <a:xfrm>
            <a:off x="5232025" y="2002011"/>
            <a:ext cx="3350000" cy="338554"/>
          </a:xfrm>
          <a:prstGeom prst="rect">
            <a:avLst/>
          </a:prstGeom>
          <a:noFill/>
        </p:spPr>
        <p:txBody>
          <a:bodyPr wrap="square" rtlCol="0">
            <a:spAutoFit/>
          </a:bodyPr>
          <a:lstStyle/>
          <a:p>
            <a:r>
              <a:rPr kumimoji="1" lang="ja-JP" altLang="en-US" sz="1600" b="1" dirty="0">
                <a:solidFill>
                  <a:srgbClr val="FFC000"/>
                </a:solidFill>
              </a:rPr>
              <a:t>途中でパフォーマンス落ちた？？</a:t>
            </a:r>
          </a:p>
        </p:txBody>
      </p:sp>
    </p:spTree>
    <p:extLst>
      <p:ext uri="{BB962C8B-B14F-4D97-AF65-F5344CB8AC3E}">
        <p14:creationId xmlns:p14="http://schemas.microsoft.com/office/powerpoint/2010/main" val="1747862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 折れ線グラフ&#10;&#10;自動的に生成された説明">
            <a:extLst>
              <a:ext uri="{FF2B5EF4-FFF2-40B4-BE49-F238E27FC236}">
                <a16:creationId xmlns:a16="http://schemas.microsoft.com/office/drawing/2014/main" id="{B27F83B4-5B3F-A9F7-DCAA-AE4315FD52CC}"/>
              </a:ext>
            </a:extLst>
          </p:cNvPr>
          <p:cNvPicPr>
            <a:picLocks noChangeAspect="1"/>
          </p:cNvPicPr>
          <p:nvPr/>
        </p:nvPicPr>
        <p:blipFill>
          <a:blip r:embed="rId2"/>
          <a:stretch>
            <a:fillRect/>
          </a:stretch>
        </p:blipFill>
        <p:spPr>
          <a:xfrm>
            <a:off x="2298186" y="1436366"/>
            <a:ext cx="7303014" cy="4835612"/>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探索結果（最良解の推移）</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3876191"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最適化結果 </a:t>
            </a:r>
            <a:r>
              <a:rPr lang="en-US" altLang="ja-JP" sz="1600" b="1" dirty="0">
                <a:solidFill>
                  <a:schemeClr val="bg1"/>
                </a:solidFill>
              </a:rPr>
              <a:t>&gt; LVMWD</a:t>
            </a:r>
            <a:endParaRPr kumimoji="1" lang="ja-JP" altLang="en-US" sz="1600" b="1" dirty="0">
              <a:solidFill>
                <a:schemeClr val="bg1"/>
              </a:solidFill>
            </a:endParaRPr>
          </a:p>
        </p:txBody>
      </p:sp>
      <p:sp>
        <p:nvSpPr>
          <p:cNvPr id="7" name="テキスト ボックス 6">
            <a:extLst>
              <a:ext uri="{FF2B5EF4-FFF2-40B4-BE49-F238E27FC236}">
                <a16:creationId xmlns:a16="http://schemas.microsoft.com/office/drawing/2014/main" id="{808F26C5-27D4-077C-63F7-479687AD869E}"/>
              </a:ext>
            </a:extLst>
          </p:cNvPr>
          <p:cNvSpPr txBox="1"/>
          <p:nvPr/>
        </p:nvSpPr>
        <p:spPr>
          <a:xfrm>
            <a:off x="9428935" y="1565493"/>
            <a:ext cx="2659695" cy="646331"/>
          </a:xfrm>
          <a:prstGeom prst="rect">
            <a:avLst/>
          </a:prstGeom>
          <a:noFill/>
        </p:spPr>
        <p:txBody>
          <a:bodyPr wrap="square" rtlCol="0">
            <a:spAutoFit/>
          </a:bodyPr>
          <a:lstStyle/>
          <a:p>
            <a:r>
              <a:rPr kumimoji="1" lang="ja-JP" altLang="en-US" b="1" dirty="0">
                <a:solidFill>
                  <a:schemeClr val="accent1"/>
                </a:solidFill>
              </a:rPr>
              <a:t>青線：目的関数値</a:t>
            </a:r>
            <a:r>
              <a:rPr kumimoji="1" lang="en-US" altLang="ja-JP" b="1" dirty="0">
                <a:solidFill>
                  <a:schemeClr val="accent1"/>
                </a:solidFill>
              </a:rPr>
              <a:t>f(x)</a:t>
            </a:r>
          </a:p>
          <a:p>
            <a:r>
              <a:rPr kumimoji="1" lang="ja-JP" altLang="en-US" b="1" dirty="0">
                <a:solidFill>
                  <a:srgbClr val="FFC000"/>
                </a:solidFill>
              </a:rPr>
              <a:t>橙線：制約違反量</a:t>
            </a:r>
            <a:r>
              <a:rPr kumimoji="1" lang="en-US" altLang="ja-JP" b="1" dirty="0">
                <a:solidFill>
                  <a:srgbClr val="FFC000"/>
                </a:solidFill>
              </a:rPr>
              <a:t>v(x)</a:t>
            </a:r>
            <a:endParaRPr kumimoji="1" lang="ja-JP" altLang="en-US" b="1" dirty="0">
              <a:solidFill>
                <a:srgbClr val="FFC000"/>
              </a:solidFill>
            </a:endParaRPr>
          </a:p>
        </p:txBody>
      </p:sp>
      <p:sp>
        <p:nvSpPr>
          <p:cNvPr id="12" name="テキスト プレースホルダー 2">
            <a:extLst>
              <a:ext uri="{FF2B5EF4-FFF2-40B4-BE49-F238E27FC236}">
                <a16:creationId xmlns:a16="http://schemas.microsoft.com/office/drawing/2014/main" id="{BEF25473-317E-9550-45EE-368409BADD3E}"/>
              </a:ext>
            </a:extLst>
          </p:cNvPr>
          <p:cNvSpPr txBox="1">
            <a:spLocks/>
          </p:cNvSpPr>
          <p:nvPr/>
        </p:nvSpPr>
        <p:spPr>
          <a:xfrm>
            <a:off x="517054" y="1020245"/>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実行可能解を得て、コストを改善する解が得られている。</a:t>
            </a:r>
            <a:endParaRPr lang="en-US" altLang="ja-JP" sz="2800" dirty="0"/>
          </a:p>
        </p:txBody>
      </p:sp>
    </p:spTree>
    <p:extLst>
      <p:ext uri="{BB962C8B-B14F-4D97-AF65-F5344CB8AC3E}">
        <p14:creationId xmlns:p14="http://schemas.microsoft.com/office/powerpoint/2010/main" val="4209151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操作計画：コスト変数／固定変数</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12" name="テキスト ボックス 11">
            <a:extLst>
              <a:ext uri="{FF2B5EF4-FFF2-40B4-BE49-F238E27FC236}">
                <a16:creationId xmlns:a16="http://schemas.microsoft.com/office/drawing/2014/main" id="{5435DE4B-0CB5-DC24-2DCC-BE1D77BC9402}"/>
              </a:ext>
            </a:extLst>
          </p:cNvPr>
          <p:cNvSpPr txBox="1"/>
          <p:nvPr/>
        </p:nvSpPr>
        <p:spPr>
          <a:xfrm>
            <a:off x="1329847" y="2277970"/>
            <a:ext cx="3190023" cy="338554"/>
          </a:xfrm>
          <a:prstGeom prst="rect">
            <a:avLst/>
          </a:prstGeom>
          <a:noFill/>
        </p:spPr>
        <p:txBody>
          <a:bodyPr wrap="square" rtlCol="0">
            <a:spAutoFit/>
          </a:bodyPr>
          <a:lstStyle/>
          <a:p>
            <a:pPr algn="ctr"/>
            <a:r>
              <a:rPr kumimoji="1" lang="en-US" altLang="ja-JP" sz="1600" b="1" dirty="0">
                <a:solidFill>
                  <a:schemeClr val="accent1"/>
                </a:solidFill>
              </a:rPr>
              <a:t>Total Chlorine [mg/L]</a:t>
            </a:r>
            <a:r>
              <a:rPr kumimoji="1" lang="ja-JP" altLang="en-US" sz="1200" b="1" dirty="0">
                <a:solidFill>
                  <a:schemeClr val="accent1"/>
                </a:solidFill>
              </a:rPr>
              <a:t>（コスト）</a:t>
            </a:r>
            <a:endParaRPr kumimoji="1" lang="ja-JP" altLang="en-US" sz="1600" b="1" dirty="0">
              <a:solidFill>
                <a:srgbClr val="FFC000"/>
              </a:solidFill>
            </a:endParaRPr>
          </a:p>
        </p:txBody>
      </p:sp>
      <p:sp>
        <p:nvSpPr>
          <p:cNvPr id="10" name="テキスト ボックス 9">
            <a:extLst>
              <a:ext uri="{FF2B5EF4-FFF2-40B4-BE49-F238E27FC236}">
                <a16:creationId xmlns:a16="http://schemas.microsoft.com/office/drawing/2014/main" id="{15BF4635-9DD3-7FAA-6C54-3F7101788E59}"/>
              </a:ext>
            </a:extLst>
          </p:cNvPr>
          <p:cNvSpPr txBox="1"/>
          <p:nvPr/>
        </p:nvSpPr>
        <p:spPr>
          <a:xfrm>
            <a:off x="9451019" y="2222876"/>
            <a:ext cx="2342358" cy="338554"/>
          </a:xfrm>
          <a:prstGeom prst="rect">
            <a:avLst/>
          </a:prstGeom>
          <a:noFill/>
        </p:spPr>
        <p:txBody>
          <a:bodyPr wrap="square" rtlCol="0">
            <a:spAutoFit/>
          </a:bodyPr>
          <a:lstStyle/>
          <a:p>
            <a:pPr algn="ctr"/>
            <a:r>
              <a:rPr kumimoji="1" lang="en-US" altLang="ja-JP" sz="1600" b="1" dirty="0">
                <a:solidFill>
                  <a:schemeClr val="accent1"/>
                </a:solidFill>
              </a:rPr>
              <a:t>S1</a:t>
            </a:r>
            <a:r>
              <a:rPr kumimoji="1" lang="ja-JP" altLang="en-US" sz="1600" b="1" dirty="0">
                <a:solidFill>
                  <a:schemeClr val="accent1"/>
                </a:solidFill>
              </a:rPr>
              <a:t>流入圧力 </a:t>
            </a:r>
            <a:r>
              <a:rPr kumimoji="1" lang="en-US" altLang="ja-JP" sz="1600" b="1" dirty="0">
                <a:solidFill>
                  <a:schemeClr val="accent1"/>
                </a:solidFill>
              </a:rPr>
              <a:t>[psi]</a:t>
            </a:r>
            <a:r>
              <a:rPr kumimoji="1" lang="ja-JP" altLang="en-US" sz="1200" b="1" dirty="0">
                <a:solidFill>
                  <a:schemeClr val="accent1"/>
                </a:solidFill>
              </a:rPr>
              <a:t>（固定）</a:t>
            </a:r>
            <a:endParaRPr kumimoji="1" lang="ja-JP" altLang="en-US" sz="1600" b="1" dirty="0">
              <a:solidFill>
                <a:srgbClr val="FFC000"/>
              </a:solidFill>
            </a:endParaRPr>
          </a:p>
        </p:txBody>
      </p:sp>
      <p:sp>
        <p:nvSpPr>
          <p:cNvPr id="13" name="テキスト ボックス 12">
            <a:extLst>
              <a:ext uri="{FF2B5EF4-FFF2-40B4-BE49-F238E27FC236}">
                <a16:creationId xmlns:a16="http://schemas.microsoft.com/office/drawing/2014/main" id="{073A5DAD-4115-D142-7687-3725198C4BFD}"/>
              </a:ext>
            </a:extLst>
          </p:cNvPr>
          <p:cNvSpPr txBox="1"/>
          <p:nvPr/>
        </p:nvSpPr>
        <p:spPr>
          <a:xfrm>
            <a:off x="9506563" y="4190982"/>
            <a:ext cx="2342358" cy="338554"/>
          </a:xfrm>
          <a:prstGeom prst="rect">
            <a:avLst/>
          </a:prstGeom>
          <a:noFill/>
        </p:spPr>
        <p:txBody>
          <a:bodyPr wrap="square" rtlCol="0">
            <a:spAutoFit/>
          </a:bodyPr>
          <a:lstStyle/>
          <a:p>
            <a:pPr algn="ctr"/>
            <a:r>
              <a:rPr kumimoji="1" lang="en-US" altLang="ja-JP" sz="1600" b="1" dirty="0">
                <a:solidFill>
                  <a:schemeClr val="accent1"/>
                </a:solidFill>
              </a:rPr>
              <a:t>S1</a:t>
            </a:r>
            <a:r>
              <a:rPr kumimoji="1" lang="ja-JP" altLang="en-US" sz="1600" b="1" dirty="0">
                <a:solidFill>
                  <a:schemeClr val="accent1"/>
                </a:solidFill>
              </a:rPr>
              <a:t>流入量 </a:t>
            </a:r>
            <a:r>
              <a:rPr kumimoji="1" lang="en-US" altLang="ja-JP" sz="1600" b="1" dirty="0">
                <a:solidFill>
                  <a:schemeClr val="accent1"/>
                </a:solidFill>
              </a:rPr>
              <a:t>[</a:t>
            </a:r>
            <a:r>
              <a:rPr kumimoji="1" lang="en-US" altLang="ja-JP" sz="1600" b="1" dirty="0" err="1">
                <a:solidFill>
                  <a:schemeClr val="accent1"/>
                </a:solidFill>
              </a:rPr>
              <a:t>gpm</a:t>
            </a:r>
            <a:r>
              <a:rPr kumimoji="1" lang="en-US" altLang="ja-JP" sz="1600" b="1" dirty="0">
                <a:solidFill>
                  <a:schemeClr val="accent1"/>
                </a:solidFill>
              </a:rPr>
              <a:t>]</a:t>
            </a:r>
            <a:r>
              <a:rPr kumimoji="1" lang="ja-JP" altLang="en-US" sz="1200" b="1" dirty="0">
                <a:solidFill>
                  <a:schemeClr val="accent1"/>
                </a:solidFill>
              </a:rPr>
              <a:t>（固定）</a:t>
            </a:r>
            <a:endParaRPr kumimoji="1" lang="ja-JP" altLang="en-US" sz="2800" b="1" dirty="0">
              <a:solidFill>
                <a:srgbClr val="FFC000"/>
              </a:solidFill>
            </a:endParaRPr>
          </a:p>
        </p:txBody>
      </p:sp>
      <p:sp>
        <p:nvSpPr>
          <p:cNvPr id="15" name="テキスト ボックス 14">
            <a:extLst>
              <a:ext uri="{FF2B5EF4-FFF2-40B4-BE49-F238E27FC236}">
                <a16:creationId xmlns:a16="http://schemas.microsoft.com/office/drawing/2014/main" id="{D8300875-BA85-C3DA-41D8-11B954F66234}"/>
              </a:ext>
            </a:extLst>
          </p:cNvPr>
          <p:cNvSpPr txBox="1"/>
          <p:nvPr/>
        </p:nvSpPr>
        <p:spPr>
          <a:xfrm>
            <a:off x="6757974" y="4190982"/>
            <a:ext cx="2712095" cy="338554"/>
          </a:xfrm>
          <a:prstGeom prst="rect">
            <a:avLst/>
          </a:prstGeom>
          <a:noFill/>
        </p:spPr>
        <p:txBody>
          <a:bodyPr wrap="square" rtlCol="0">
            <a:spAutoFit/>
          </a:bodyPr>
          <a:lstStyle/>
          <a:p>
            <a:pPr algn="ctr"/>
            <a:r>
              <a:rPr kumimoji="1" lang="en-US" altLang="ja-JP" sz="1600" b="1" dirty="0">
                <a:solidFill>
                  <a:schemeClr val="accent1"/>
                </a:solidFill>
              </a:rPr>
              <a:t>S1</a:t>
            </a:r>
            <a:r>
              <a:rPr kumimoji="1" lang="ja-JP" altLang="en-US" sz="1600" b="1" dirty="0">
                <a:solidFill>
                  <a:schemeClr val="accent1"/>
                </a:solidFill>
              </a:rPr>
              <a:t>流入</a:t>
            </a:r>
            <a:r>
              <a:rPr kumimoji="1" lang="en-US" altLang="ja-JP" sz="1600" b="1" dirty="0">
                <a:solidFill>
                  <a:schemeClr val="accent1"/>
                </a:solidFill>
              </a:rPr>
              <a:t>EC [</a:t>
            </a:r>
            <a:r>
              <a:rPr kumimoji="1" lang="en-US" altLang="ja-JP" sz="1600" b="1" dirty="0" err="1">
                <a:solidFill>
                  <a:schemeClr val="accent1"/>
                </a:solidFill>
              </a:rPr>
              <a:t>uS</a:t>
            </a:r>
            <a:r>
              <a:rPr kumimoji="1" lang="en-US" altLang="ja-JP" sz="1600" b="1" dirty="0">
                <a:solidFill>
                  <a:schemeClr val="accent1"/>
                </a:solidFill>
              </a:rPr>
              <a:t>/cm]</a:t>
            </a:r>
            <a:r>
              <a:rPr kumimoji="1" lang="ja-JP" altLang="en-US" sz="1200" b="1" dirty="0">
                <a:solidFill>
                  <a:schemeClr val="accent1"/>
                </a:solidFill>
              </a:rPr>
              <a:t>（固定）</a:t>
            </a:r>
            <a:endParaRPr kumimoji="1" lang="ja-JP" altLang="en-US" sz="2000" b="1" dirty="0">
              <a:solidFill>
                <a:srgbClr val="FFC000"/>
              </a:solidFill>
            </a:endParaRPr>
          </a:p>
        </p:txBody>
      </p:sp>
      <p:sp>
        <p:nvSpPr>
          <p:cNvPr id="19" name="テキスト ボックス 18">
            <a:extLst>
              <a:ext uri="{FF2B5EF4-FFF2-40B4-BE49-F238E27FC236}">
                <a16:creationId xmlns:a16="http://schemas.microsoft.com/office/drawing/2014/main" id="{D41992DB-DBD0-2D6E-B378-E63030E27EF6}"/>
              </a:ext>
            </a:extLst>
          </p:cNvPr>
          <p:cNvSpPr txBox="1"/>
          <p:nvPr/>
        </p:nvSpPr>
        <p:spPr>
          <a:xfrm>
            <a:off x="6946978" y="2222876"/>
            <a:ext cx="2387467" cy="338554"/>
          </a:xfrm>
          <a:prstGeom prst="rect">
            <a:avLst/>
          </a:prstGeom>
          <a:noFill/>
        </p:spPr>
        <p:txBody>
          <a:bodyPr wrap="square" rtlCol="0">
            <a:spAutoFit/>
          </a:bodyPr>
          <a:lstStyle/>
          <a:p>
            <a:pPr algn="ctr"/>
            <a:r>
              <a:rPr kumimoji="1" lang="ja-JP" altLang="en-US" sz="1600" b="1" dirty="0">
                <a:solidFill>
                  <a:schemeClr val="accent1"/>
                </a:solidFill>
              </a:rPr>
              <a:t>流入</a:t>
            </a:r>
            <a:r>
              <a:rPr kumimoji="1" lang="en-US" altLang="ja-JP" sz="1600" b="1" dirty="0">
                <a:solidFill>
                  <a:schemeClr val="accent1"/>
                </a:solidFill>
              </a:rPr>
              <a:t>TOC [mg/L]</a:t>
            </a:r>
            <a:r>
              <a:rPr kumimoji="1" lang="ja-JP" altLang="en-US" sz="1200" b="1" dirty="0">
                <a:solidFill>
                  <a:schemeClr val="accent1"/>
                </a:solidFill>
              </a:rPr>
              <a:t>（固定）</a:t>
            </a:r>
            <a:endParaRPr kumimoji="1" lang="ja-JP" altLang="en-US" sz="1600" b="1" dirty="0">
              <a:solidFill>
                <a:srgbClr val="FFC000"/>
              </a:solidFill>
            </a:endParaRPr>
          </a:p>
        </p:txBody>
      </p:sp>
      <p:sp>
        <p:nvSpPr>
          <p:cNvPr id="36" name="テキスト ボックス 35">
            <a:extLst>
              <a:ext uri="{FF2B5EF4-FFF2-40B4-BE49-F238E27FC236}">
                <a16:creationId xmlns:a16="http://schemas.microsoft.com/office/drawing/2014/main" id="{6C32C1BB-566B-215A-9865-02395FCD6FFF}"/>
              </a:ext>
            </a:extLst>
          </p:cNvPr>
          <p:cNvSpPr txBox="1"/>
          <p:nvPr/>
        </p:nvSpPr>
        <p:spPr>
          <a:xfrm>
            <a:off x="8426970" y="1643439"/>
            <a:ext cx="1951773" cy="369332"/>
          </a:xfrm>
          <a:prstGeom prst="rect">
            <a:avLst/>
          </a:prstGeom>
          <a:noFill/>
        </p:spPr>
        <p:txBody>
          <a:bodyPr wrap="square" rtlCol="0">
            <a:spAutoFit/>
          </a:bodyPr>
          <a:lstStyle/>
          <a:p>
            <a:pPr algn="ctr"/>
            <a:r>
              <a:rPr kumimoji="1" lang="ja-JP" altLang="en-US" b="1" dirty="0">
                <a:solidFill>
                  <a:schemeClr val="accent1"/>
                </a:solidFill>
              </a:rPr>
              <a:t>固定変数</a:t>
            </a:r>
            <a:endParaRPr kumimoji="1" lang="en-US" altLang="ja-JP" b="1" dirty="0">
              <a:solidFill>
                <a:schemeClr val="accent1"/>
              </a:solidFill>
            </a:endParaRPr>
          </a:p>
        </p:txBody>
      </p:sp>
      <p:pic>
        <p:nvPicPr>
          <p:cNvPr id="16" name="図 15">
            <a:extLst>
              <a:ext uri="{FF2B5EF4-FFF2-40B4-BE49-F238E27FC236}">
                <a16:creationId xmlns:a16="http://schemas.microsoft.com/office/drawing/2014/main" id="{27E043AD-D3E1-5EAC-1E8E-E690264CEC69}"/>
              </a:ext>
            </a:extLst>
          </p:cNvPr>
          <p:cNvPicPr>
            <a:picLocks noChangeAspect="1"/>
          </p:cNvPicPr>
          <p:nvPr/>
        </p:nvPicPr>
        <p:blipFill>
          <a:blip r:embed="rId2"/>
          <a:stretch>
            <a:fillRect/>
          </a:stretch>
        </p:blipFill>
        <p:spPr>
          <a:xfrm>
            <a:off x="9363086" y="4538684"/>
            <a:ext cx="2427609" cy="1583223"/>
          </a:xfrm>
          <a:prstGeom prst="rect">
            <a:avLst/>
          </a:prstGeom>
        </p:spPr>
      </p:pic>
      <p:pic>
        <p:nvPicPr>
          <p:cNvPr id="18" name="図 17">
            <a:extLst>
              <a:ext uri="{FF2B5EF4-FFF2-40B4-BE49-F238E27FC236}">
                <a16:creationId xmlns:a16="http://schemas.microsoft.com/office/drawing/2014/main" id="{20317F14-163A-759A-5700-25AE5541FE57}"/>
              </a:ext>
            </a:extLst>
          </p:cNvPr>
          <p:cNvPicPr>
            <a:picLocks noChangeAspect="1"/>
          </p:cNvPicPr>
          <p:nvPr/>
        </p:nvPicPr>
        <p:blipFill>
          <a:blip r:embed="rId3"/>
          <a:stretch>
            <a:fillRect/>
          </a:stretch>
        </p:blipFill>
        <p:spPr>
          <a:xfrm>
            <a:off x="6876821" y="2582438"/>
            <a:ext cx="2387467" cy="1613712"/>
          </a:xfrm>
          <a:prstGeom prst="rect">
            <a:avLst/>
          </a:prstGeom>
        </p:spPr>
      </p:pic>
      <p:pic>
        <p:nvPicPr>
          <p:cNvPr id="21" name="図 20">
            <a:extLst>
              <a:ext uri="{FF2B5EF4-FFF2-40B4-BE49-F238E27FC236}">
                <a16:creationId xmlns:a16="http://schemas.microsoft.com/office/drawing/2014/main" id="{8ACBA1BC-ABA0-559C-1FAC-817E9D6F12AB}"/>
              </a:ext>
            </a:extLst>
          </p:cNvPr>
          <p:cNvPicPr>
            <a:picLocks noChangeAspect="1"/>
          </p:cNvPicPr>
          <p:nvPr/>
        </p:nvPicPr>
        <p:blipFill>
          <a:blip r:embed="rId4"/>
          <a:stretch>
            <a:fillRect/>
          </a:stretch>
        </p:blipFill>
        <p:spPr>
          <a:xfrm>
            <a:off x="9371773" y="2582438"/>
            <a:ext cx="2418922" cy="1634973"/>
          </a:xfrm>
          <a:prstGeom prst="rect">
            <a:avLst/>
          </a:prstGeom>
        </p:spPr>
      </p:pic>
      <p:pic>
        <p:nvPicPr>
          <p:cNvPr id="24" name="図 23">
            <a:extLst>
              <a:ext uri="{FF2B5EF4-FFF2-40B4-BE49-F238E27FC236}">
                <a16:creationId xmlns:a16="http://schemas.microsoft.com/office/drawing/2014/main" id="{E359DEC7-7907-9E28-9FF3-E431E1CFA1EE}"/>
              </a:ext>
            </a:extLst>
          </p:cNvPr>
          <p:cNvPicPr>
            <a:picLocks noChangeAspect="1"/>
          </p:cNvPicPr>
          <p:nvPr/>
        </p:nvPicPr>
        <p:blipFill>
          <a:blip r:embed="rId5"/>
          <a:stretch>
            <a:fillRect/>
          </a:stretch>
        </p:blipFill>
        <p:spPr>
          <a:xfrm>
            <a:off x="6876821" y="4538684"/>
            <a:ext cx="2387467" cy="1578156"/>
          </a:xfrm>
          <a:prstGeom prst="rect">
            <a:avLst/>
          </a:prstGeom>
        </p:spPr>
      </p:pic>
      <p:sp>
        <p:nvSpPr>
          <p:cNvPr id="4" name="テキスト ボックス 3">
            <a:extLst>
              <a:ext uri="{FF2B5EF4-FFF2-40B4-BE49-F238E27FC236}">
                <a16:creationId xmlns:a16="http://schemas.microsoft.com/office/drawing/2014/main" id="{080D72E7-CB02-20B7-F818-5C2627E5F301}"/>
              </a:ext>
            </a:extLst>
          </p:cNvPr>
          <p:cNvSpPr txBox="1"/>
          <p:nvPr/>
        </p:nvSpPr>
        <p:spPr>
          <a:xfrm>
            <a:off x="571984" y="-20412"/>
            <a:ext cx="3876191"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最適化結果 </a:t>
            </a:r>
            <a:r>
              <a:rPr lang="en-US" altLang="ja-JP" sz="1600" b="1" dirty="0">
                <a:solidFill>
                  <a:schemeClr val="bg1"/>
                </a:solidFill>
              </a:rPr>
              <a:t>&gt; LVMWD</a:t>
            </a:r>
            <a:endParaRPr kumimoji="1" lang="ja-JP" altLang="en-US" sz="1600" b="1" dirty="0">
              <a:solidFill>
                <a:schemeClr val="bg1"/>
              </a:solidFill>
            </a:endParaRPr>
          </a:p>
        </p:txBody>
      </p:sp>
      <p:sp>
        <p:nvSpPr>
          <p:cNvPr id="9" name="テキスト ボックス 8">
            <a:extLst>
              <a:ext uri="{FF2B5EF4-FFF2-40B4-BE49-F238E27FC236}">
                <a16:creationId xmlns:a16="http://schemas.microsoft.com/office/drawing/2014/main" id="{D61D4F22-BD66-17ED-604A-AE54D064DFE7}"/>
              </a:ext>
            </a:extLst>
          </p:cNvPr>
          <p:cNvSpPr txBox="1"/>
          <p:nvPr/>
        </p:nvSpPr>
        <p:spPr>
          <a:xfrm>
            <a:off x="0" y="1571538"/>
            <a:ext cx="2659695" cy="646331"/>
          </a:xfrm>
          <a:prstGeom prst="rect">
            <a:avLst/>
          </a:prstGeom>
          <a:noFill/>
        </p:spPr>
        <p:txBody>
          <a:bodyPr wrap="square" rtlCol="0">
            <a:spAutoFit/>
          </a:bodyPr>
          <a:lstStyle/>
          <a:p>
            <a:r>
              <a:rPr kumimoji="1" lang="ja-JP" altLang="en-US" b="1" dirty="0">
                <a:solidFill>
                  <a:schemeClr val="accent1"/>
                </a:solidFill>
              </a:rPr>
              <a:t>青線：実績データ</a:t>
            </a:r>
            <a:endParaRPr kumimoji="1" lang="en-US" altLang="ja-JP" b="1" dirty="0">
              <a:solidFill>
                <a:schemeClr val="accent1"/>
              </a:solidFill>
            </a:endParaRPr>
          </a:p>
          <a:p>
            <a:r>
              <a:rPr kumimoji="1" lang="ja-JP" altLang="en-US" b="1" dirty="0">
                <a:solidFill>
                  <a:srgbClr val="FFC000"/>
                </a:solidFill>
              </a:rPr>
              <a:t>橙線：最適化結果</a:t>
            </a:r>
          </a:p>
        </p:txBody>
      </p:sp>
      <p:pic>
        <p:nvPicPr>
          <p:cNvPr id="7" name="図 6" descr="グラフ, 折れ線グラフ&#10;&#10;自動的に生成された説明">
            <a:extLst>
              <a:ext uri="{FF2B5EF4-FFF2-40B4-BE49-F238E27FC236}">
                <a16:creationId xmlns:a16="http://schemas.microsoft.com/office/drawing/2014/main" id="{B2A46494-704C-B71B-6017-389F6D517FFC}"/>
              </a:ext>
            </a:extLst>
          </p:cNvPr>
          <p:cNvPicPr>
            <a:picLocks noChangeAspect="1"/>
          </p:cNvPicPr>
          <p:nvPr/>
        </p:nvPicPr>
        <p:blipFill>
          <a:blip r:embed="rId6"/>
          <a:stretch>
            <a:fillRect/>
          </a:stretch>
        </p:blipFill>
        <p:spPr>
          <a:xfrm>
            <a:off x="550650" y="2600987"/>
            <a:ext cx="4903498" cy="3088951"/>
          </a:xfrm>
          <a:prstGeom prst="rect">
            <a:avLst/>
          </a:prstGeom>
        </p:spPr>
      </p:pic>
      <p:sp>
        <p:nvSpPr>
          <p:cNvPr id="8" name="テキスト ボックス 7">
            <a:extLst>
              <a:ext uri="{FF2B5EF4-FFF2-40B4-BE49-F238E27FC236}">
                <a16:creationId xmlns:a16="http://schemas.microsoft.com/office/drawing/2014/main" id="{D8F2D243-3405-E99E-38CD-5B69DE390D5D}"/>
              </a:ext>
            </a:extLst>
          </p:cNvPr>
          <p:cNvSpPr txBox="1"/>
          <p:nvPr/>
        </p:nvSpPr>
        <p:spPr>
          <a:xfrm>
            <a:off x="1860175" y="5747508"/>
            <a:ext cx="2659695" cy="369332"/>
          </a:xfrm>
          <a:prstGeom prst="rect">
            <a:avLst/>
          </a:prstGeom>
          <a:noFill/>
        </p:spPr>
        <p:txBody>
          <a:bodyPr wrap="square" rtlCol="0">
            <a:spAutoFit/>
          </a:bodyPr>
          <a:lstStyle/>
          <a:p>
            <a:r>
              <a:rPr kumimoji="1" lang="ja-JP" altLang="en-US" b="1" dirty="0">
                <a:solidFill>
                  <a:srgbClr val="FFC000"/>
                </a:solidFill>
              </a:rPr>
              <a:t>実績よりも下側にある</a:t>
            </a:r>
          </a:p>
        </p:txBody>
      </p:sp>
    </p:spTree>
    <p:extLst>
      <p:ext uri="{BB962C8B-B14F-4D97-AF65-F5344CB8AC3E}">
        <p14:creationId xmlns:p14="http://schemas.microsoft.com/office/powerpoint/2010/main" val="3847073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操作計画：透過水質</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574"/>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ギザギザしているため、得た解が予測値に影響していることがわかる。</a:t>
            </a:r>
            <a:endParaRPr lang="en-US" altLang="ja-JP" sz="2800" dirty="0"/>
          </a:p>
        </p:txBody>
      </p:sp>
      <p:sp>
        <p:nvSpPr>
          <p:cNvPr id="7" name="テキスト ボックス 6">
            <a:extLst>
              <a:ext uri="{FF2B5EF4-FFF2-40B4-BE49-F238E27FC236}">
                <a16:creationId xmlns:a16="http://schemas.microsoft.com/office/drawing/2014/main" id="{808F26C5-27D4-077C-63F7-479687AD869E}"/>
              </a:ext>
            </a:extLst>
          </p:cNvPr>
          <p:cNvSpPr txBox="1"/>
          <p:nvPr/>
        </p:nvSpPr>
        <p:spPr>
          <a:xfrm>
            <a:off x="5837388" y="3926731"/>
            <a:ext cx="2140905" cy="338554"/>
          </a:xfrm>
          <a:prstGeom prst="rect">
            <a:avLst/>
          </a:prstGeom>
          <a:noFill/>
        </p:spPr>
        <p:txBody>
          <a:bodyPr wrap="square" rtlCol="0">
            <a:spAutoFit/>
          </a:bodyPr>
          <a:lstStyle/>
          <a:p>
            <a:pPr algn="ctr"/>
            <a:r>
              <a:rPr kumimoji="1" lang="en-US" altLang="ja-JP" sz="1600" b="1" dirty="0">
                <a:solidFill>
                  <a:schemeClr val="accent1"/>
                </a:solidFill>
              </a:rPr>
              <a:t>S3</a:t>
            </a:r>
            <a:r>
              <a:rPr kumimoji="1" lang="ja-JP" altLang="en-US" sz="1600" b="1" dirty="0">
                <a:solidFill>
                  <a:schemeClr val="accent1"/>
                </a:solidFill>
              </a:rPr>
              <a:t>透過</a:t>
            </a:r>
            <a:r>
              <a:rPr kumimoji="1" lang="en-US" altLang="ja-JP" sz="1600" b="1" dirty="0">
                <a:solidFill>
                  <a:schemeClr val="accent1"/>
                </a:solidFill>
              </a:rPr>
              <a:t>EC [</a:t>
            </a:r>
            <a:r>
              <a:rPr kumimoji="1" lang="en-US" altLang="ja-JP" sz="1600" b="1" dirty="0" err="1">
                <a:solidFill>
                  <a:schemeClr val="accent1"/>
                </a:solidFill>
              </a:rPr>
              <a:t>uS</a:t>
            </a:r>
            <a:r>
              <a:rPr kumimoji="1" lang="en-US" altLang="ja-JP" sz="1600" b="1" dirty="0">
                <a:solidFill>
                  <a:schemeClr val="accent1"/>
                </a:solidFill>
              </a:rPr>
              <a:t>/cm]</a:t>
            </a:r>
            <a:endParaRPr kumimoji="1" lang="ja-JP" altLang="en-US" sz="1600" b="1" dirty="0">
              <a:solidFill>
                <a:srgbClr val="FFC000"/>
              </a:solidFill>
            </a:endParaRPr>
          </a:p>
        </p:txBody>
      </p:sp>
      <p:sp>
        <p:nvSpPr>
          <p:cNvPr id="17" name="テキスト ボックス 16">
            <a:extLst>
              <a:ext uri="{FF2B5EF4-FFF2-40B4-BE49-F238E27FC236}">
                <a16:creationId xmlns:a16="http://schemas.microsoft.com/office/drawing/2014/main" id="{A6C5ABFE-3FC5-48CA-B604-A4D0D55F18E9}"/>
              </a:ext>
            </a:extLst>
          </p:cNvPr>
          <p:cNvSpPr txBox="1"/>
          <p:nvPr/>
        </p:nvSpPr>
        <p:spPr>
          <a:xfrm>
            <a:off x="-34161" y="4346390"/>
            <a:ext cx="2140906" cy="338554"/>
          </a:xfrm>
          <a:prstGeom prst="rect">
            <a:avLst/>
          </a:prstGeom>
          <a:noFill/>
        </p:spPr>
        <p:txBody>
          <a:bodyPr wrap="square" rtlCol="0">
            <a:spAutoFit/>
          </a:bodyPr>
          <a:lstStyle/>
          <a:p>
            <a:pPr algn="ctr"/>
            <a:r>
              <a:rPr kumimoji="1" lang="en-US" altLang="ja-JP" sz="1600" b="1" dirty="0">
                <a:solidFill>
                  <a:schemeClr val="accent1"/>
                </a:solidFill>
              </a:rPr>
              <a:t>S2</a:t>
            </a:r>
            <a:r>
              <a:rPr kumimoji="1" lang="ja-JP" altLang="en-US" sz="1600" b="1" dirty="0">
                <a:solidFill>
                  <a:schemeClr val="accent1"/>
                </a:solidFill>
              </a:rPr>
              <a:t>透過</a:t>
            </a:r>
            <a:r>
              <a:rPr kumimoji="1" lang="en-US" altLang="ja-JP" sz="1600" b="1" dirty="0">
                <a:solidFill>
                  <a:schemeClr val="accent1"/>
                </a:solidFill>
              </a:rPr>
              <a:t>EC [</a:t>
            </a:r>
            <a:r>
              <a:rPr kumimoji="1" lang="en-US" altLang="ja-JP" sz="1600" b="1" dirty="0" err="1">
                <a:solidFill>
                  <a:schemeClr val="accent1"/>
                </a:solidFill>
              </a:rPr>
              <a:t>uS</a:t>
            </a:r>
            <a:r>
              <a:rPr kumimoji="1" lang="en-US" altLang="ja-JP" sz="1600" b="1" dirty="0">
                <a:solidFill>
                  <a:schemeClr val="accent1"/>
                </a:solidFill>
              </a:rPr>
              <a:t>/cm]</a:t>
            </a:r>
            <a:endParaRPr kumimoji="1" lang="ja-JP" altLang="en-US" sz="1600" b="1" dirty="0">
              <a:solidFill>
                <a:srgbClr val="FFC000"/>
              </a:solidFill>
            </a:endParaRPr>
          </a:p>
        </p:txBody>
      </p:sp>
      <p:sp>
        <p:nvSpPr>
          <p:cNvPr id="18" name="テキスト ボックス 17">
            <a:extLst>
              <a:ext uri="{FF2B5EF4-FFF2-40B4-BE49-F238E27FC236}">
                <a16:creationId xmlns:a16="http://schemas.microsoft.com/office/drawing/2014/main" id="{7F5B46A5-E528-C267-99DA-E6420350AC97}"/>
              </a:ext>
            </a:extLst>
          </p:cNvPr>
          <p:cNvSpPr txBox="1"/>
          <p:nvPr/>
        </p:nvSpPr>
        <p:spPr>
          <a:xfrm>
            <a:off x="5879843" y="1530885"/>
            <a:ext cx="2055996" cy="338554"/>
          </a:xfrm>
          <a:prstGeom prst="rect">
            <a:avLst/>
          </a:prstGeom>
          <a:noFill/>
        </p:spPr>
        <p:txBody>
          <a:bodyPr wrap="square" rtlCol="0">
            <a:spAutoFit/>
          </a:bodyPr>
          <a:lstStyle/>
          <a:p>
            <a:pPr algn="ctr"/>
            <a:r>
              <a:rPr kumimoji="1" lang="en-US" altLang="ja-JP" sz="1600" b="1" dirty="0">
                <a:solidFill>
                  <a:schemeClr val="accent1"/>
                </a:solidFill>
              </a:rPr>
              <a:t>S1</a:t>
            </a:r>
            <a:r>
              <a:rPr kumimoji="1" lang="ja-JP" altLang="en-US" sz="1600" b="1" dirty="0">
                <a:solidFill>
                  <a:schemeClr val="accent1"/>
                </a:solidFill>
              </a:rPr>
              <a:t>透過</a:t>
            </a:r>
            <a:r>
              <a:rPr kumimoji="1" lang="en-US" altLang="ja-JP" sz="1600" b="1" dirty="0">
                <a:solidFill>
                  <a:schemeClr val="accent1"/>
                </a:solidFill>
              </a:rPr>
              <a:t>EC [</a:t>
            </a:r>
            <a:r>
              <a:rPr kumimoji="1" lang="en-US" altLang="ja-JP" sz="1600" b="1" dirty="0" err="1">
                <a:solidFill>
                  <a:schemeClr val="accent1"/>
                </a:solidFill>
              </a:rPr>
              <a:t>uS</a:t>
            </a:r>
            <a:r>
              <a:rPr kumimoji="1" lang="en-US" altLang="ja-JP" sz="1600" b="1" dirty="0">
                <a:solidFill>
                  <a:schemeClr val="accent1"/>
                </a:solidFill>
              </a:rPr>
              <a:t>/cm]</a:t>
            </a:r>
            <a:endParaRPr kumimoji="1" lang="ja-JP" altLang="en-US" sz="1600" b="1" dirty="0">
              <a:solidFill>
                <a:srgbClr val="FFC000"/>
              </a:solidFill>
            </a:endParaRPr>
          </a:p>
        </p:txBody>
      </p:sp>
      <p:sp>
        <p:nvSpPr>
          <p:cNvPr id="21" name="テキスト ボックス 20">
            <a:extLst>
              <a:ext uri="{FF2B5EF4-FFF2-40B4-BE49-F238E27FC236}">
                <a16:creationId xmlns:a16="http://schemas.microsoft.com/office/drawing/2014/main" id="{048DC38E-E4E3-6CDC-152F-91EDDFDBD4AB}"/>
              </a:ext>
            </a:extLst>
          </p:cNvPr>
          <p:cNvSpPr txBox="1"/>
          <p:nvPr/>
        </p:nvSpPr>
        <p:spPr>
          <a:xfrm>
            <a:off x="8294" y="2311108"/>
            <a:ext cx="2055996" cy="338554"/>
          </a:xfrm>
          <a:prstGeom prst="rect">
            <a:avLst/>
          </a:prstGeom>
          <a:noFill/>
        </p:spPr>
        <p:txBody>
          <a:bodyPr wrap="square" rtlCol="0">
            <a:spAutoFit/>
          </a:bodyPr>
          <a:lstStyle/>
          <a:p>
            <a:pPr algn="ctr"/>
            <a:r>
              <a:rPr kumimoji="1" lang="ja-JP" altLang="en-US" sz="1600" b="1" dirty="0">
                <a:solidFill>
                  <a:schemeClr val="accent1"/>
                </a:solidFill>
              </a:rPr>
              <a:t>透過</a:t>
            </a:r>
            <a:r>
              <a:rPr kumimoji="1" lang="en-US" altLang="ja-JP" sz="1600" b="1" dirty="0">
                <a:solidFill>
                  <a:schemeClr val="accent1"/>
                </a:solidFill>
              </a:rPr>
              <a:t>TOC [mg/L]</a:t>
            </a:r>
            <a:endParaRPr kumimoji="1" lang="ja-JP" altLang="en-US" sz="1600" b="1" dirty="0">
              <a:solidFill>
                <a:srgbClr val="FFC000"/>
              </a:solidFill>
            </a:endParaRPr>
          </a:p>
        </p:txBody>
      </p:sp>
      <p:sp>
        <p:nvSpPr>
          <p:cNvPr id="4" name="テキスト ボックス 3">
            <a:extLst>
              <a:ext uri="{FF2B5EF4-FFF2-40B4-BE49-F238E27FC236}">
                <a16:creationId xmlns:a16="http://schemas.microsoft.com/office/drawing/2014/main" id="{D090F29C-94DC-4489-0CD2-EBC2909CD178}"/>
              </a:ext>
            </a:extLst>
          </p:cNvPr>
          <p:cNvSpPr txBox="1"/>
          <p:nvPr/>
        </p:nvSpPr>
        <p:spPr>
          <a:xfrm>
            <a:off x="571984" y="-20412"/>
            <a:ext cx="3876191"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最適化結果 </a:t>
            </a:r>
            <a:r>
              <a:rPr lang="en-US" altLang="ja-JP" sz="1600" b="1" dirty="0">
                <a:solidFill>
                  <a:schemeClr val="bg1"/>
                </a:solidFill>
              </a:rPr>
              <a:t>&gt; LVMWD</a:t>
            </a:r>
            <a:endParaRPr kumimoji="1" lang="ja-JP" altLang="en-US" sz="1600" b="1" dirty="0">
              <a:solidFill>
                <a:schemeClr val="bg1"/>
              </a:solidFill>
            </a:endParaRPr>
          </a:p>
        </p:txBody>
      </p:sp>
      <p:sp>
        <p:nvSpPr>
          <p:cNvPr id="22" name="テキスト ボックス 21">
            <a:extLst>
              <a:ext uri="{FF2B5EF4-FFF2-40B4-BE49-F238E27FC236}">
                <a16:creationId xmlns:a16="http://schemas.microsoft.com/office/drawing/2014/main" id="{E4BC5B94-4DF8-161B-CDB0-092CF5DD386A}"/>
              </a:ext>
            </a:extLst>
          </p:cNvPr>
          <p:cNvSpPr txBox="1"/>
          <p:nvPr/>
        </p:nvSpPr>
        <p:spPr>
          <a:xfrm>
            <a:off x="0" y="1526726"/>
            <a:ext cx="2659695" cy="646331"/>
          </a:xfrm>
          <a:prstGeom prst="rect">
            <a:avLst/>
          </a:prstGeom>
          <a:noFill/>
        </p:spPr>
        <p:txBody>
          <a:bodyPr wrap="square" rtlCol="0">
            <a:spAutoFit/>
          </a:bodyPr>
          <a:lstStyle/>
          <a:p>
            <a:r>
              <a:rPr kumimoji="1" lang="ja-JP" altLang="en-US" b="1" dirty="0">
                <a:solidFill>
                  <a:schemeClr val="accent1"/>
                </a:solidFill>
              </a:rPr>
              <a:t>青線：実績データ</a:t>
            </a:r>
            <a:endParaRPr kumimoji="1" lang="en-US" altLang="ja-JP" b="1" dirty="0">
              <a:solidFill>
                <a:schemeClr val="accent1"/>
              </a:solidFill>
            </a:endParaRPr>
          </a:p>
          <a:p>
            <a:r>
              <a:rPr kumimoji="1" lang="ja-JP" altLang="en-US" b="1" dirty="0">
                <a:solidFill>
                  <a:srgbClr val="FFC000"/>
                </a:solidFill>
              </a:rPr>
              <a:t>橙線：最適化結果</a:t>
            </a:r>
          </a:p>
        </p:txBody>
      </p:sp>
      <p:pic>
        <p:nvPicPr>
          <p:cNvPr id="9" name="図 8" descr="テーブル&#10;&#10;自動的に生成された説明">
            <a:extLst>
              <a:ext uri="{FF2B5EF4-FFF2-40B4-BE49-F238E27FC236}">
                <a16:creationId xmlns:a16="http://schemas.microsoft.com/office/drawing/2014/main" id="{8C077DCE-D968-C181-9FC4-71A39C1A8594}"/>
              </a:ext>
            </a:extLst>
          </p:cNvPr>
          <p:cNvPicPr>
            <a:picLocks noChangeAspect="1"/>
          </p:cNvPicPr>
          <p:nvPr/>
        </p:nvPicPr>
        <p:blipFill>
          <a:blip r:embed="rId2"/>
          <a:stretch>
            <a:fillRect/>
          </a:stretch>
        </p:blipFill>
        <p:spPr>
          <a:xfrm>
            <a:off x="7872881" y="1526727"/>
            <a:ext cx="3664506" cy="2273236"/>
          </a:xfrm>
          <a:prstGeom prst="rect">
            <a:avLst/>
          </a:prstGeom>
        </p:spPr>
      </p:pic>
      <p:pic>
        <p:nvPicPr>
          <p:cNvPr id="12" name="図 11" descr="テーブル&#10;&#10;自動的に生成された説明">
            <a:extLst>
              <a:ext uri="{FF2B5EF4-FFF2-40B4-BE49-F238E27FC236}">
                <a16:creationId xmlns:a16="http://schemas.microsoft.com/office/drawing/2014/main" id="{01254DBD-67B5-7D81-4637-2EBA2A8ECC78}"/>
              </a:ext>
            </a:extLst>
          </p:cNvPr>
          <p:cNvPicPr>
            <a:picLocks noChangeAspect="1"/>
          </p:cNvPicPr>
          <p:nvPr/>
        </p:nvPicPr>
        <p:blipFill>
          <a:blip r:embed="rId3"/>
          <a:stretch>
            <a:fillRect/>
          </a:stretch>
        </p:blipFill>
        <p:spPr>
          <a:xfrm>
            <a:off x="2088155" y="3819013"/>
            <a:ext cx="3588746" cy="2226239"/>
          </a:xfrm>
          <a:prstGeom prst="rect">
            <a:avLst/>
          </a:prstGeom>
        </p:spPr>
      </p:pic>
      <p:pic>
        <p:nvPicPr>
          <p:cNvPr id="15" name="図 14" descr="グラフ, 折れ線グラフ&#10;&#10;自動的に生成された説明">
            <a:extLst>
              <a:ext uri="{FF2B5EF4-FFF2-40B4-BE49-F238E27FC236}">
                <a16:creationId xmlns:a16="http://schemas.microsoft.com/office/drawing/2014/main" id="{946DCA8E-7AA1-C810-EB9B-B9FE402F2136}"/>
              </a:ext>
            </a:extLst>
          </p:cNvPr>
          <p:cNvPicPr>
            <a:picLocks noChangeAspect="1"/>
          </p:cNvPicPr>
          <p:nvPr/>
        </p:nvPicPr>
        <p:blipFill>
          <a:blip r:embed="rId4"/>
          <a:stretch>
            <a:fillRect/>
          </a:stretch>
        </p:blipFill>
        <p:spPr>
          <a:xfrm>
            <a:off x="7872881" y="3819641"/>
            <a:ext cx="3664506" cy="2273236"/>
          </a:xfrm>
          <a:prstGeom prst="rect">
            <a:avLst/>
          </a:prstGeom>
        </p:spPr>
      </p:pic>
      <p:pic>
        <p:nvPicPr>
          <p:cNvPr id="19" name="図 18" descr="グラフ, 折れ線グラフ&#10;&#10;自動的に生成された説明">
            <a:extLst>
              <a:ext uri="{FF2B5EF4-FFF2-40B4-BE49-F238E27FC236}">
                <a16:creationId xmlns:a16="http://schemas.microsoft.com/office/drawing/2014/main" id="{0B4DD20D-4CA8-7614-FDE9-FEC10730A924}"/>
              </a:ext>
            </a:extLst>
          </p:cNvPr>
          <p:cNvPicPr>
            <a:picLocks noChangeAspect="1"/>
          </p:cNvPicPr>
          <p:nvPr/>
        </p:nvPicPr>
        <p:blipFill>
          <a:blip r:embed="rId5"/>
          <a:stretch>
            <a:fillRect/>
          </a:stretch>
        </p:blipFill>
        <p:spPr>
          <a:xfrm>
            <a:off x="2064290" y="1513044"/>
            <a:ext cx="3664506" cy="2273236"/>
          </a:xfrm>
          <a:prstGeom prst="rect">
            <a:avLst/>
          </a:prstGeom>
        </p:spPr>
      </p:pic>
    </p:spTree>
    <p:extLst>
      <p:ext uri="{BB962C8B-B14F-4D97-AF65-F5344CB8AC3E}">
        <p14:creationId xmlns:p14="http://schemas.microsoft.com/office/powerpoint/2010/main" val="2842100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グラフ, 折れ線グラフ&#10;&#10;自動的に生成された説明">
            <a:extLst>
              <a:ext uri="{FF2B5EF4-FFF2-40B4-BE49-F238E27FC236}">
                <a16:creationId xmlns:a16="http://schemas.microsoft.com/office/drawing/2014/main" id="{01224368-56A6-34D4-73A8-860A8E55FE23}"/>
              </a:ext>
            </a:extLst>
          </p:cNvPr>
          <p:cNvPicPr>
            <a:picLocks noChangeAspect="1"/>
          </p:cNvPicPr>
          <p:nvPr/>
        </p:nvPicPr>
        <p:blipFill>
          <a:blip r:embed="rId2"/>
          <a:stretch>
            <a:fillRect/>
          </a:stretch>
        </p:blipFill>
        <p:spPr>
          <a:xfrm>
            <a:off x="2413242" y="1517868"/>
            <a:ext cx="7127627" cy="4711482"/>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4" y="241034"/>
            <a:ext cx="11400125" cy="518094"/>
          </a:xfrm>
        </p:spPr>
        <p:txBody>
          <a:bodyPr/>
          <a:lstStyle/>
          <a:p>
            <a:r>
              <a:rPr lang="ja-JP" altLang="en-US" dirty="0"/>
              <a:t>探索結果（最良解の推移）</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245"/>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実行可能解を得て、コストを改善する解が得られている。</a:t>
            </a:r>
            <a:endParaRPr lang="en-US" altLang="ja-JP" sz="2800" dirty="0"/>
          </a:p>
        </p:txBody>
      </p:sp>
      <p:sp>
        <p:nvSpPr>
          <p:cNvPr id="7" name="テキスト ボックス 6">
            <a:extLst>
              <a:ext uri="{FF2B5EF4-FFF2-40B4-BE49-F238E27FC236}">
                <a16:creationId xmlns:a16="http://schemas.microsoft.com/office/drawing/2014/main" id="{808F26C5-27D4-077C-63F7-479687AD869E}"/>
              </a:ext>
            </a:extLst>
          </p:cNvPr>
          <p:cNvSpPr txBox="1"/>
          <p:nvPr/>
        </p:nvSpPr>
        <p:spPr>
          <a:xfrm>
            <a:off x="9441773" y="1565493"/>
            <a:ext cx="2659695" cy="646331"/>
          </a:xfrm>
          <a:prstGeom prst="rect">
            <a:avLst/>
          </a:prstGeom>
          <a:noFill/>
        </p:spPr>
        <p:txBody>
          <a:bodyPr wrap="square" rtlCol="0">
            <a:spAutoFit/>
          </a:bodyPr>
          <a:lstStyle/>
          <a:p>
            <a:r>
              <a:rPr kumimoji="1" lang="ja-JP" altLang="en-US" b="1" dirty="0">
                <a:solidFill>
                  <a:schemeClr val="accent1"/>
                </a:solidFill>
              </a:rPr>
              <a:t>青線：目的関数値</a:t>
            </a:r>
            <a:r>
              <a:rPr kumimoji="1" lang="en-US" altLang="ja-JP" b="1" dirty="0">
                <a:solidFill>
                  <a:schemeClr val="accent1"/>
                </a:solidFill>
              </a:rPr>
              <a:t>f(x)</a:t>
            </a:r>
          </a:p>
          <a:p>
            <a:r>
              <a:rPr kumimoji="1" lang="ja-JP" altLang="en-US" b="1" dirty="0">
                <a:solidFill>
                  <a:srgbClr val="FFC000"/>
                </a:solidFill>
              </a:rPr>
              <a:t>橙線：制約違反量</a:t>
            </a:r>
            <a:r>
              <a:rPr kumimoji="1" lang="en-US" altLang="ja-JP" b="1" dirty="0">
                <a:solidFill>
                  <a:srgbClr val="FFC000"/>
                </a:solidFill>
              </a:rPr>
              <a:t>v(x)</a:t>
            </a:r>
            <a:endParaRPr kumimoji="1" lang="ja-JP" altLang="en-US" b="1" dirty="0">
              <a:solidFill>
                <a:srgbClr val="FFC000"/>
              </a:solidFill>
            </a:endParaRPr>
          </a:p>
        </p:txBody>
      </p:sp>
      <p:sp>
        <p:nvSpPr>
          <p:cNvPr id="4" name="テキスト ボックス 3">
            <a:extLst>
              <a:ext uri="{FF2B5EF4-FFF2-40B4-BE49-F238E27FC236}">
                <a16:creationId xmlns:a16="http://schemas.microsoft.com/office/drawing/2014/main" id="{9FD4039F-9A1A-F40E-E273-A7C08FFB6CCB}"/>
              </a:ext>
            </a:extLst>
          </p:cNvPr>
          <p:cNvSpPr txBox="1"/>
          <p:nvPr/>
        </p:nvSpPr>
        <p:spPr>
          <a:xfrm>
            <a:off x="571984" y="-20412"/>
            <a:ext cx="3682516"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最適化結果 </a:t>
            </a:r>
            <a:r>
              <a:rPr lang="en-US" altLang="ja-JP" sz="1600" b="1" dirty="0">
                <a:solidFill>
                  <a:schemeClr val="bg1"/>
                </a:solidFill>
              </a:rPr>
              <a:t>&gt; OCWD</a:t>
            </a:r>
            <a:endParaRPr kumimoji="1" lang="ja-JP" altLang="en-US" sz="1600" b="1" dirty="0">
              <a:solidFill>
                <a:schemeClr val="bg1"/>
              </a:solidFill>
            </a:endParaRPr>
          </a:p>
        </p:txBody>
      </p:sp>
    </p:spTree>
    <p:extLst>
      <p:ext uri="{BB962C8B-B14F-4D97-AF65-F5344CB8AC3E}">
        <p14:creationId xmlns:p14="http://schemas.microsoft.com/office/powerpoint/2010/main" val="269552050"/>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6903</TotalTime>
  <Words>1693</Words>
  <Application>Microsoft Office PowerPoint</Application>
  <PresentationFormat>ワイド画面</PresentationFormat>
  <Paragraphs>352</Paragraphs>
  <Slides>21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21</vt:i4>
      </vt:variant>
    </vt:vector>
  </HeadingPairs>
  <TitlesOfParts>
    <vt:vector size="26" baseType="lpstr">
      <vt:lpstr>Meiryo UI</vt:lpstr>
      <vt:lpstr>游ゴシック</vt:lpstr>
      <vt:lpstr>Arial</vt:lpstr>
      <vt:lpstr>Wingdings</vt:lpstr>
      <vt:lpstr>Yokogawa_Template_Standard</vt:lpstr>
      <vt:lpstr>定例</vt:lpstr>
      <vt:lpstr>概要</vt:lpstr>
      <vt:lpstr>7月6日の結果からの改善点１</vt:lpstr>
      <vt:lpstr>7月6日の結果からの改善点２</vt:lpstr>
      <vt:lpstr>問題規模</vt:lpstr>
      <vt:lpstr>探索結果（最良解の推移）</vt:lpstr>
      <vt:lpstr>操作計画：コスト変数／固定変数</vt:lpstr>
      <vt:lpstr>操作計画：透過水質</vt:lpstr>
      <vt:lpstr>探索結果（最良解の推移）</vt:lpstr>
      <vt:lpstr>操作計画：コスト変数と固定変数</vt:lpstr>
      <vt:lpstr>操作計画：透過水質</vt:lpstr>
      <vt:lpstr>RO膜最適化の方針</vt:lpstr>
      <vt:lpstr>RO膜データ解析の方針</vt:lpstr>
      <vt:lpstr>クラスタリング</vt:lpstr>
      <vt:lpstr>クラスタリング結果（LVMWD）</vt:lpstr>
      <vt:lpstr>LVMWD CIP interval</vt:lpstr>
      <vt:lpstr>PowerPoint プレゼンテーション</vt:lpstr>
      <vt:lpstr>[LVMWD] RO System Configuration and Measurement Points</vt:lpstr>
      <vt:lpstr>[OCWD] RO Feed and Permeate System Configuration</vt:lpstr>
      <vt:lpstr>[OCWD] RO Unit B01 System Configuration</vt:lpstr>
      <vt:lpstr>条件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(Wataru.Kumagai@yokogawa.com)</cp:lastModifiedBy>
  <cp:revision>1211</cp:revision>
  <dcterms:created xsi:type="dcterms:W3CDTF">2022-01-26T00:23:42Z</dcterms:created>
  <dcterms:modified xsi:type="dcterms:W3CDTF">2023-07-11T11:28:18Z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2022-10-06T04:21:01Z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ebd0d739-9851-4406-bae2-76da78976127</vt:lpwstr>
  </property>
  <property fmtid="{D5CDD505-2E9C-101B-9397-08002B2CF9AE}" pid="8" name="MSIP_Label_69b5a962-1a7a-4bf8-819d-07a170110954_ContentBits">
    <vt:lpwstr>0</vt:lpwstr>
  </property>
</Properties>
</file>