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345" r:id="rId2"/>
    <p:sldId id="508" r:id="rId3"/>
    <p:sldId id="512" r:id="rId4"/>
    <p:sldId id="510" r:id="rId5"/>
    <p:sldId id="509" r:id="rId6"/>
    <p:sldId id="511" r:id="rId7"/>
    <p:sldId id="513" r:id="rId8"/>
    <p:sldId id="514" r:id="rId9"/>
    <p:sldId id="515" r:id="rId10"/>
    <p:sldId id="518" r:id="rId11"/>
    <p:sldId id="519" r:id="rId12"/>
    <p:sldId id="520" r:id="rId13"/>
    <p:sldId id="521" r:id="rId14"/>
    <p:sldId id="52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171DEF-57E7-472A-AF71-895883108A30}" v="17" dt="2023-06-10T12:55:36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3784" autoAdjust="0"/>
  </p:normalViewPr>
  <p:slideViewPr>
    <p:cSldViewPr snapToGrid="0">
      <p:cViewPr varScale="1">
        <p:scale>
          <a:sx n="41" d="100"/>
          <a:sy n="41" d="100"/>
        </p:scale>
        <p:origin x="36" y="7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D3171DEF-57E7-472A-AF71-895883108A30}"/>
    <pc:docChg chg="undo custSel modSld">
      <pc:chgData name="熊谷 渉" userId="b7a4e8598c9bd55e" providerId="LiveId" clId="{D3171DEF-57E7-472A-AF71-895883108A30}" dt="2023-06-10T12:59:29.753" v="272" actId="20577"/>
      <pc:docMkLst>
        <pc:docMk/>
      </pc:docMkLst>
      <pc:sldChg chg="modSp mod">
        <pc:chgData name="熊谷 渉" userId="b7a4e8598c9bd55e" providerId="LiveId" clId="{D3171DEF-57E7-472A-AF71-895883108A30}" dt="2023-06-10T12:59:29.753" v="272" actId="20577"/>
        <pc:sldMkLst>
          <pc:docMk/>
          <pc:sldMk cId="404820964" sldId="514"/>
        </pc:sldMkLst>
        <pc:graphicFrameChg chg="mod modGraphic">
          <ac:chgData name="熊谷 渉" userId="b7a4e8598c9bd55e" providerId="LiveId" clId="{D3171DEF-57E7-472A-AF71-895883108A30}" dt="2023-06-10T12:57:50.355" v="266" actId="20577"/>
          <ac:graphicFrameMkLst>
            <pc:docMk/>
            <pc:sldMk cId="404820964" sldId="514"/>
            <ac:graphicFrameMk id="2" creationId="{CA0573D5-9119-7353-A7B5-96B4744A7E12}"/>
          </ac:graphicFrameMkLst>
        </pc:graphicFrameChg>
        <pc:graphicFrameChg chg="mod modGraphic">
          <ac:chgData name="熊谷 渉" userId="b7a4e8598c9bd55e" providerId="LiveId" clId="{D3171DEF-57E7-472A-AF71-895883108A30}" dt="2023-06-10T12:59:29.753" v="272" actId="20577"/>
          <ac:graphicFrameMkLst>
            <pc:docMk/>
            <pc:sldMk cId="404820964" sldId="514"/>
            <ac:graphicFrameMk id="12" creationId="{68DC205B-C601-6E84-ECED-1B0B3762787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2023/6/10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2023 3 31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3" Type="http://schemas.openxmlformats.org/officeDocument/2006/relationships/image" Target="../media/image80.png"/><Relationship Id="rId21" Type="http://schemas.openxmlformats.org/officeDocument/2006/relationships/image" Target="../media/image260.png"/><Relationship Id="rId7" Type="http://schemas.openxmlformats.org/officeDocument/2006/relationships/image" Target="../media/image12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" Type="http://schemas.openxmlformats.org/officeDocument/2006/relationships/image" Target="../media/image7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11" Type="http://schemas.openxmlformats.org/officeDocument/2006/relationships/image" Target="../media/image160.png"/><Relationship Id="rId5" Type="http://schemas.openxmlformats.org/officeDocument/2006/relationships/image" Target="../media/image100.png"/><Relationship Id="rId15" Type="http://schemas.openxmlformats.org/officeDocument/2006/relationships/image" Target="../media/image20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36259"/>
            <a:ext cx="11400125" cy="518094"/>
          </a:xfrm>
        </p:spPr>
        <p:txBody>
          <a:bodyPr/>
          <a:lstStyle/>
          <a:p>
            <a:r>
              <a:rPr lang="en-US" altLang="ja-JP" dirty="0"/>
              <a:t>Figure 1.1: Scheduling Problem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7" name="フローチャート: 準備 6">
            <a:extLst>
              <a:ext uri="{FF2B5EF4-FFF2-40B4-BE49-F238E27FC236}">
                <a16:creationId xmlns:a16="http://schemas.microsoft.com/office/drawing/2014/main" id="{A10630A9-4BC4-47A1-A2CE-D25AC9E97E44}"/>
              </a:ext>
            </a:extLst>
          </p:cNvPr>
          <p:cNvSpPr/>
          <p:nvPr/>
        </p:nvSpPr>
        <p:spPr>
          <a:xfrm>
            <a:off x="1867816" y="1653540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フローチャート: 準備 8">
            <a:extLst>
              <a:ext uri="{FF2B5EF4-FFF2-40B4-BE49-F238E27FC236}">
                <a16:creationId xmlns:a16="http://schemas.microsoft.com/office/drawing/2014/main" id="{69FAF7F6-CC86-486D-AE81-2BDC83D66D3A}"/>
              </a:ext>
            </a:extLst>
          </p:cNvPr>
          <p:cNvSpPr/>
          <p:nvPr/>
        </p:nvSpPr>
        <p:spPr>
          <a:xfrm>
            <a:off x="1857656" y="2911936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B04810F-319C-4C47-A3DB-1B715672E5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436324" y="1869540"/>
            <a:ext cx="4314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893864D4-5ED3-4101-8A3A-6739F07A9509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445721" y="3127936"/>
            <a:ext cx="4119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A386CC4-4ACC-4AAD-993F-FC05307DB469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23938" y="2469178"/>
            <a:ext cx="41635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76">
            <a:extLst>
              <a:ext uri="{FF2B5EF4-FFF2-40B4-BE49-F238E27FC236}">
                <a16:creationId xmlns:a16="http://schemas.microsoft.com/office/drawing/2014/main" id="{EB26A899-4A21-4D8F-B2BD-BA856EAF88C6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>
            <a:off x="2299816" y="1869540"/>
            <a:ext cx="1192122" cy="59963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77">
            <a:extLst>
              <a:ext uri="{FF2B5EF4-FFF2-40B4-BE49-F238E27FC236}">
                <a16:creationId xmlns:a16="http://schemas.microsoft.com/office/drawing/2014/main" id="{31DFE50C-8164-4601-8EB6-655D60B34BD6}"/>
              </a:ext>
            </a:extLst>
          </p:cNvPr>
          <p:cNvCxnSpPr>
            <a:cxnSpLocks/>
            <a:stCxn id="9" idx="3"/>
            <a:endCxn id="22" idx="2"/>
          </p:cNvCxnSpPr>
          <p:nvPr/>
        </p:nvCxnSpPr>
        <p:spPr>
          <a:xfrm flipV="1">
            <a:off x="2289656" y="2685178"/>
            <a:ext cx="1418282" cy="4427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0C73D66-A8D5-4403-8D90-136300A15232}"/>
                  </a:ext>
                </a:extLst>
              </p:cNvPr>
              <p:cNvSpPr txBox="1"/>
              <p:nvPr/>
            </p:nvSpPr>
            <p:spPr>
              <a:xfrm>
                <a:off x="756056" y="1672153"/>
                <a:ext cx="67056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1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0C73D66-A8D5-4403-8D90-136300A1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56" y="1672153"/>
                <a:ext cx="670568" cy="338554"/>
              </a:xfrm>
              <a:prstGeom prst="rect">
                <a:avLst/>
              </a:prstGeom>
              <a:blipFill>
                <a:blip r:embed="rId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フローチャート: 準備 21">
            <a:extLst>
              <a:ext uri="{FF2B5EF4-FFF2-40B4-BE49-F238E27FC236}">
                <a16:creationId xmlns:a16="http://schemas.microsoft.com/office/drawing/2014/main" id="{E2D86E96-897A-4F2E-8317-0A5B9B0E698E}"/>
              </a:ext>
            </a:extLst>
          </p:cNvPr>
          <p:cNvSpPr/>
          <p:nvPr/>
        </p:nvSpPr>
        <p:spPr>
          <a:xfrm>
            <a:off x="3491938" y="2253178"/>
            <a:ext cx="432000" cy="432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4137090-F817-4206-94F5-BDDF260C390B}"/>
              </a:ext>
            </a:extLst>
          </p:cNvPr>
          <p:cNvSpPr txBox="1"/>
          <p:nvPr/>
        </p:nvSpPr>
        <p:spPr>
          <a:xfrm>
            <a:off x="1167278" y="1089830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Model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二等辺三角形 31">
            <a:extLst>
              <a:ext uri="{FF2B5EF4-FFF2-40B4-BE49-F238E27FC236}">
                <a16:creationId xmlns:a16="http://schemas.microsoft.com/office/drawing/2014/main" id="{7348D5FF-458A-48BE-8774-D0C00FFAC2FB}"/>
              </a:ext>
            </a:extLst>
          </p:cNvPr>
          <p:cNvSpPr/>
          <p:nvPr/>
        </p:nvSpPr>
        <p:spPr>
          <a:xfrm rot="10800000">
            <a:off x="1807036" y="3600022"/>
            <a:ext cx="889493" cy="2282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33860C-4A7D-4142-AFEF-144CFD58CB80}"/>
                  </a:ext>
                </a:extLst>
              </p:cNvPr>
              <p:cNvSpPr txBox="1"/>
              <p:nvPr/>
            </p:nvSpPr>
            <p:spPr>
              <a:xfrm>
                <a:off x="746278" y="2938541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D833860C-4A7D-4142-AFEF-144CFD58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78" y="2938541"/>
                <a:ext cx="690125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8FE3F0D-ECDA-4B79-8850-DAE8B2B42247}"/>
                  </a:ext>
                </a:extLst>
              </p:cNvPr>
              <p:cNvSpPr txBox="1"/>
              <p:nvPr/>
            </p:nvSpPr>
            <p:spPr>
              <a:xfrm>
                <a:off x="4089257" y="2046527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88FE3F0D-ECDA-4B79-8850-DAE8B2B4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9257" y="2046527"/>
                <a:ext cx="690125" cy="338554"/>
              </a:xfrm>
              <a:prstGeom prst="rect">
                <a:avLst/>
              </a:prstGeom>
              <a:blipFill>
                <a:blip r:embed="rId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16B26D-82F7-4312-9579-E17EF2BF091B}"/>
                  </a:ext>
                </a:extLst>
              </p:cNvPr>
              <p:cNvSpPr txBox="1"/>
              <p:nvPr/>
            </p:nvSpPr>
            <p:spPr>
              <a:xfrm>
                <a:off x="2846454" y="1677373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C916B26D-82F7-4312-9579-E17EF2BF0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454" y="1677373"/>
                <a:ext cx="690125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64057B0-B6D0-4977-B8DE-FADE64C33FD0}"/>
                  </a:ext>
                </a:extLst>
              </p:cNvPr>
              <p:cNvSpPr txBox="1"/>
              <p:nvPr/>
            </p:nvSpPr>
            <p:spPr>
              <a:xfrm>
                <a:off x="2624042" y="2775743"/>
                <a:ext cx="69012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464057B0-B6D0-4977-B8DE-FADE64C33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042" y="2775743"/>
                <a:ext cx="690125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873E32-D652-400A-8E15-BD981F45D0CF}"/>
                  </a:ext>
                </a:extLst>
              </p:cNvPr>
              <p:cNvSpPr txBox="1"/>
              <p:nvPr/>
            </p:nvSpPr>
            <p:spPr>
              <a:xfrm>
                <a:off x="3772702" y="2567258"/>
                <a:ext cx="6910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34873E32-D652-400A-8E15-BD981F45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702" y="2567258"/>
                <a:ext cx="691022" cy="338554"/>
              </a:xfrm>
              <a:prstGeom prst="rect">
                <a:avLst/>
              </a:prstGeom>
              <a:blipFill>
                <a:blip r:embed="rId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7BB4F5-C789-4CCD-9E43-328CBDABECBF}"/>
              </a:ext>
            </a:extLst>
          </p:cNvPr>
          <p:cNvCxnSpPr>
            <a:cxnSpLocks/>
          </p:cNvCxnSpPr>
          <p:nvPr/>
        </p:nvCxnSpPr>
        <p:spPr>
          <a:xfrm flipV="1">
            <a:off x="1159161" y="7231317"/>
            <a:ext cx="0" cy="2142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1AD992-73ED-48CE-8DB6-F0FF47CAD15A}"/>
                  </a:ext>
                </a:extLst>
              </p:cNvPr>
              <p:cNvSpPr txBox="1"/>
              <p:nvPr/>
            </p:nvSpPr>
            <p:spPr>
              <a:xfrm>
                <a:off x="2194602" y="9388383"/>
                <a:ext cx="7767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</a:t>
                </a:r>
                <a14:m>
                  <m:oMath xmlns:m="http://schemas.openxmlformats.org/officeDocument/2006/math">
                    <m:r>
                      <a:rPr kumimoji="1" lang="en-US" altLang="ja-JP" sz="160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D31AD992-73ED-48CE-8DB6-F0FF47CAD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602" y="9388383"/>
                <a:ext cx="776751" cy="338554"/>
              </a:xfrm>
              <a:prstGeom prst="rect">
                <a:avLst/>
              </a:prstGeom>
              <a:blipFill>
                <a:blip r:embed="rId8"/>
                <a:stretch>
                  <a:fillRect l="-3937" t="-5357" b="-2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7365D87-B8BE-46BE-914C-1A5749307640}"/>
                  </a:ext>
                </a:extLst>
              </p:cNvPr>
              <p:cNvSpPr txBox="1"/>
              <p:nvPr/>
            </p:nvSpPr>
            <p:spPr>
              <a:xfrm>
                <a:off x="698589" y="7578280"/>
                <a:ext cx="4397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77365D87-B8BE-46BE-914C-1A5749307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89" y="7578280"/>
                <a:ext cx="43973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8D89255-A07C-41B4-BD29-CE1201D40DD4}"/>
              </a:ext>
            </a:extLst>
          </p:cNvPr>
          <p:cNvCxnSpPr>
            <a:cxnSpLocks/>
          </p:cNvCxnSpPr>
          <p:nvPr/>
        </p:nvCxnSpPr>
        <p:spPr>
          <a:xfrm flipV="1">
            <a:off x="1159161" y="8266838"/>
            <a:ext cx="2802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3E4EE-8505-4C92-831A-51516805024D}"/>
                  </a:ext>
                </a:extLst>
              </p:cNvPr>
              <p:cNvSpPr txBox="1"/>
              <p:nvPr/>
            </p:nvSpPr>
            <p:spPr>
              <a:xfrm>
                <a:off x="702849" y="8728794"/>
                <a:ext cx="4444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AC53E4EE-8505-4C92-831A-515168050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49" y="8728794"/>
                <a:ext cx="44448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D34C52A-5EB4-43EC-812D-47E208827FF6}"/>
              </a:ext>
            </a:extLst>
          </p:cNvPr>
          <p:cNvCxnSpPr>
            <a:cxnSpLocks/>
          </p:cNvCxnSpPr>
          <p:nvPr/>
        </p:nvCxnSpPr>
        <p:spPr>
          <a:xfrm flipV="1">
            <a:off x="1159161" y="9389565"/>
            <a:ext cx="28022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7318241F-1A6F-442F-8C79-C4E89B686DF8}"/>
              </a:ext>
            </a:extLst>
          </p:cNvPr>
          <p:cNvSpPr/>
          <p:nvPr/>
        </p:nvSpPr>
        <p:spPr>
          <a:xfrm>
            <a:off x="1250853" y="7528802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13135D9-B270-45DE-8F9F-703D797ED7B9}"/>
              </a:ext>
            </a:extLst>
          </p:cNvPr>
          <p:cNvSpPr/>
          <p:nvPr/>
        </p:nvSpPr>
        <p:spPr>
          <a:xfrm>
            <a:off x="1659776" y="7766691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71D15675-2BCE-47EB-B3CC-EE56043D2FE6}"/>
              </a:ext>
            </a:extLst>
          </p:cNvPr>
          <p:cNvSpPr/>
          <p:nvPr/>
        </p:nvSpPr>
        <p:spPr>
          <a:xfrm>
            <a:off x="2577038" y="786182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9F1470-E88A-4BFF-BA41-141564E815FF}"/>
              </a:ext>
            </a:extLst>
          </p:cNvPr>
          <p:cNvSpPr/>
          <p:nvPr/>
        </p:nvSpPr>
        <p:spPr>
          <a:xfrm>
            <a:off x="3070414" y="7680776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A92BB54-1787-495B-BE9D-83F69184B182}"/>
              </a:ext>
            </a:extLst>
          </p:cNvPr>
          <p:cNvSpPr/>
          <p:nvPr/>
        </p:nvSpPr>
        <p:spPr>
          <a:xfrm>
            <a:off x="3557063" y="7489403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88EEEFF0-D6CF-49BD-AF85-041C4D189D94}"/>
              </a:ext>
            </a:extLst>
          </p:cNvPr>
          <p:cNvSpPr/>
          <p:nvPr/>
        </p:nvSpPr>
        <p:spPr>
          <a:xfrm>
            <a:off x="2097926" y="8033391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CC59491B-7977-49E1-ADC9-9F860BD335F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1322853" y="7564802"/>
            <a:ext cx="336923" cy="23788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24260184-49AB-430F-8760-7BF44A7B606B}"/>
              </a:ext>
            </a:extLst>
          </p:cNvPr>
          <p:cNvCxnSpPr>
            <a:cxnSpLocks/>
            <a:stCxn id="64" idx="3"/>
            <a:endCxn id="68" idx="0"/>
          </p:cNvCxnSpPr>
          <p:nvPr/>
        </p:nvCxnSpPr>
        <p:spPr>
          <a:xfrm>
            <a:off x="1731776" y="7802691"/>
            <a:ext cx="402150" cy="2307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809E72CE-8411-4190-8AC1-C0605E181C07}"/>
              </a:ext>
            </a:extLst>
          </p:cNvPr>
          <p:cNvCxnSpPr>
            <a:cxnSpLocks/>
            <a:stCxn id="65" idx="1"/>
            <a:endCxn id="68" idx="0"/>
          </p:cNvCxnSpPr>
          <p:nvPr/>
        </p:nvCxnSpPr>
        <p:spPr>
          <a:xfrm flipH="1">
            <a:off x="2133926" y="7897820"/>
            <a:ext cx="443112" cy="13557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87E3FD8D-186D-4C43-99CC-9EF199D1C258}"/>
              </a:ext>
            </a:extLst>
          </p:cNvPr>
          <p:cNvCxnSpPr>
            <a:cxnSpLocks/>
            <a:stCxn id="66" idx="1"/>
            <a:endCxn id="65" idx="3"/>
          </p:cNvCxnSpPr>
          <p:nvPr/>
        </p:nvCxnSpPr>
        <p:spPr>
          <a:xfrm flipH="1">
            <a:off x="2649038" y="7716776"/>
            <a:ext cx="421376" cy="1810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BAEF264D-9C54-43E0-B137-075EFDF6F08F}"/>
              </a:ext>
            </a:extLst>
          </p:cNvPr>
          <p:cNvCxnSpPr>
            <a:cxnSpLocks/>
            <a:stCxn id="67" idx="1"/>
            <a:endCxn id="66" idx="3"/>
          </p:cNvCxnSpPr>
          <p:nvPr/>
        </p:nvCxnSpPr>
        <p:spPr>
          <a:xfrm flipH="1">
            <a:off x="3142414" y="7525403"/>
            <a:ext cx="414649" cy="1913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ローチャート: 準備 77">
            <a:extLst>
              <a:ext uri="{FF2B5EF4-FFF2-40B4-BE49-F238E27FC236}">
                <a16:creationId xmlns:a16="http://schemas.microsoft.com/office/drawing/2014/main" id="{D7FF5E91-AFEA-46B9-9852-60E02554D871}"/>
              </a:ext>
            </a:extLst>
          </p:cNvPr>
          <p:cNvSpPr/>
          <p:nvPr/>
        </p:nvSpPr>
        <p:spPr>
          <a:xfrm>
            <a:off x="736391" y="1063653"/>
            <a:ext cx="360000" cy="360000"/>
          </a:xfrm>
          <a:prstGeom prst="flowChartPreparation">
            <a:avLst/>
          </a:prstGeom>
          <a:solidFill>
            <a:schemeClr val="accent1">
              <a:alpha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9AD5964-047C-4807-A02F-F713FCCA00E1}"/>
              </a:ext>
            </a:extLst>
          </p:cNvPr>
          <p:cNvSpPr txBox="1"/>
          <p:nvPr/>
        </p:nvSpPr>
        <p:spPr>
          <a:xfrm>
            <a:off x="1189851" y="9717226"/>
            <a:ext cx="2696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Cost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$XX.</a:t>
            </a:r>
            <a:endParaRPr kumimoji="1" lang="ja-JP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0F7E41D-2718-4B00-9216-32D9ED8748E5}"/>
                  </a:ext>
                </a:extLst>
              </p:cNvPr>
              <p:cNvSpPr txBox="1"/>
              <p:nvPr/>
            </p:nvSpPr>
            <p:spPr>
              <a:xfrm>
                <a:off x="1831438" y="3888242"/>
                <a:ext cx="7153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0F7E41D-2718-4B00-9216-32D9ED874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438" y="3888242"/>
                <a:ext cx="715330" cy="307777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0757C1A-82F5-4F1F-9F2C-978DE94AE950}"/>
                  </a:ext>
                </a:extLst>
              </p:cNvPr>
              <p:cNvSpPr txBox="1"/>
              <p:nvPr/>
            </p:nvSpPr>
            <p:spPr>
              <a:xfrm>
                <a:off x="909766" y="3888649"/>
                <a:ext cx="846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minimize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0757C1A-82F5-4F1F-9F2C-978DE94AE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766" y="3888649"/>
                <a:ext cx="846706" cy="307777"/>
              </a:xfrm>
              <a:prstGeom prst="rect">
                <a:avLst/>
              </a:prstGeom>
              <a:blipFill>
                <a:blip r:embed="rId12"/>
                <a:stretch>
                  <a:fillRect r="-14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D04CAF5-CB61-4E77-946F-E6BA74AD279C}"/>
              </a:ext>
            </a:extLst>
          </p:cNvPr>
          <p:cNvSpPr txBox="1"/>
          <p:nvPr/>
        </p:nvSpPr>
        <p:spPr>
          <a:xfrm>
            <a:off x="2761717" y="3888242"/>
            <a:ext cx="1526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(Operational Cost)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CD9C337-479F-4231-B8B4-B1DA7345D045}"/>
                  </a:ext>
                </a:extLst>
              </p:cNvPr>
              <p:cNvSpPr txBox="1"/>
              <p:nvPr/>
            </p:nvSpPr>
            <p:spPr>
              <a:xfrm>
                <a:off x="855082" y="4179168"/>
                <a:ext cx="8467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subj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to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テキスト ボックス 109">
                <a:extLst>
                  <a:ext uri="{FF2B5EF4-FFF2-40B4-BE49-F238E27FC236}">
                    <a16:creationId xmlns:a16="http://schemas.microsoft.com/office/drawing/2014/main" id="{CCD9C337-479F-4231-B8B4-B1DA7345D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82" y="4179168"/>
                <a:ext cx="846706" cy="307777"/>
              </a:xfrm>
              <a:prstGeom prst="rect">
                <a:avLst/>
              </a:prstGeom>
              <a:blipFill>
                <a:blip r:embed="rId1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BE63071-9872-491F-B038-82AF744A6DDC}"/>
                  </a:ext>
                </a:extLst>
              </p:cNvPr>
              <p:cNvSpPr txBox="1"/>
              <p:nvPr/>
            </p:nvSpPr>
            <p:spPr>
              <a:xfrm>
                <a:off x="1184965" y="4526786"/>
                <a:ext cx="18461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FBE63071-9872-491F-B038-82AF744A6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965" y="4526786"/>
                <a:ext cx="1846149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C1001833-5EA4-4E8A-8DF0-66DA9FE88DC3}"/>
                  </a:ext>
                </a:extLst>
              </p:cNvPr>
              <p:cNvSpPr txBox="1"/>
              <p:nvPr/>
            </p:nvSpPr>
            <p:spPr>
              <a:xfrm>
                <a:off x="1011816" y="5338506"/>
                <a:ext cx="21243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1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ja-JP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C1001833-5EA4-4E8A-8DF0-66DA9FE88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16" y="5338506"/>
                <a:ext cx="2124324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23A0201A-365E-4EA9-8C09-C9B12E757422}"/>
              </a:ext>
            </a:extLst>
          </p:cNvPr>
          <p:cNvSpPr txBox="1"/>
          <p:nvPr/>
        </p:nvSpPr>
        <p:spPr>
          <a:xfrm>
            <a:off x="2818614" y="5926855"/>
            <a:ext cx="1965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(Facility Characteristics)</a:t>
            </a:r>
            <a:endParaRPr kumimoji="1" lang="ja-JP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065FAEA-E678-4CD6-A41A-3DB40CA8700F}"/>
                  </a:ext>
                </a:extLst>
              </p:cNvPr>
              <p:cNvSpPr txBox="1"/>
              <p:nvPr/>
            </p:nvSpPr>
            <p:spPr>
              <a:xfrm>
                <a:off x="1593879" y="5720791"/>
                <a:ext cx="10283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8" name="テキスト ボックス 117">
                <a:extLst>
                  <a:ext uri="{FF2B5EF4-FFF2-40B4-BE49-F238E27FC236}">
                    <a16:creationId xmlns:a16="http://schemas.microsoft.com/office/drawing/2014/main" id="{F065FAEA-E678-4CD6-A41A-3DB40CA87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79" y="5720791"/>
                <a:ext cx="1028318" cy="307777"/>
              </a:xfrm>
              <a:prstGeom prst="rect">
                <a:avLst/>
              </a:prstGeom>
              <a:blipFill>
                <a:blip r:embed="rId16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EE0A4C6C-09C9-4C16-8CC8-A98BC552E2A3}"/>
                  </a:ext>
                </a:extLst>
              </p:cNvPr>
              <p:cNvSpPr txBox="1"/>
              <p:nvPr/>
            </p:nvSpPr>
            <p:spPr>
              <a:xfrm>
                <a:off x="1643485" y="6038108"/>
                <a:ext cx="93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EE0A4C6C-09C9-4C16-8CC8-A98BC552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485" y="6038108"/>
                <a:ext cx="939576" cy="307777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ECAB82F-89B9-46F7-993B-4F5C053DB020}"/>
                  </a:ext>
                </a:extLst>
              </p:cNvPr>
              <p:cNvSpPr txBox="1"/>
              <p:nvPr/>
            </p:nvSpPr>
            <p:spPr>
              <a:xfrm>
                <a:off x="1641904" y="6365298"/>
                <a:ext cx="9395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]≤0</m:t>
                      </m:r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0" name="テキスト ボックス 119">
                <a:extLst>
                  <a:ext uri="{FF2B5EF4-FFF2-40B4-BE49-F238E27FC236}">
                    <a16:creationId xmlns:a16="http://schemas.microsoft.com/office/drawing/2014/main" id="{AECAB82F-89B9-46F7-993B-4F5C053D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904" y="6365298"/>
                <a:ext cx="939576" cy="307777"/>
              </a:xfrm>
              <a:prstGeom prst="rect">
                <a:avLst/>
              </a:prstGeom>
              <a:blipFill>
                <a:blip r:embed="rId1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8C0BD213-7634-4BB5-8BFA-617E84CF3C52}"/>
                  </a:ext>
                </a:extLst>
              </p:cNvPr>
              <p:cNvSpPr txBox="1"/>
              <p:nvPr/>
            </p:nvSpPr>
            <p:spPr>
              <a:xfrm>
                <a:off x="837310" y="4469582"/>
                <a:ext cx="452566" cy="23534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</m:mr>
                            <m:mr>
                              <m:e/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kumimoji="1" lang="en-US" altLang="ja-JP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kumimoji="1" lang="en-US" altLang="ja-JP" sz="1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kumimoji="1" lang="en-US" altLang="ja-JP" sz="1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kumimoji="1" lang="en-US" altLang="ja-JP" sz="140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テキスト ボックス 121">
                <a:extLst>
                  <a:ext uri="{FF2B5EF4-FFF2-40B4-BE49-F238E27FC236}">
                    <a16:creationId xmlns:a16="http://schemas.microsoft.com/office/drawing/2014/main" id="{8C0BD213-7634-4BB5-8BFA-617E84CF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10" y="4469582"/>
                <a:ext cx="452566" cy="235340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38F63EE-2ABA-4533-B289-EC141F39022B}"/>
                  </a:ext>
                </a:extLst>
              </p:cNvPr>
              <p:cNvSpPr txBox="1"/>
              <p:nvPr/>
            </p:nvSpPr>
            <p:spPr>
              <a:xfrm>
                <a:off x="2478374" y="1077483"/>
                <a:ext cx="19687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ja-JP" altLang="en-US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ja-JP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Variable</a:t>
                </a:r>
                <a:endParaRPr kumimoji="1" lang="ja-JP" alt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3" name="テキスト ボックス 122">
                <a:extLst>
                  <a:ext uri="{FF2B5EF4-FFF2-40B4-BE49-F238E27FC236}">
                    <a16:creationId xmlns:a16="http://schemas.microsoft.com/office/drawing/2014/main" id="{C38F63EE-2ABA-4533-B289-EC141F390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374" y="1077483"/>
                <a:ext cx="1968744" cy="307777"/>
              </a:xfrm>
              <a:prstGeom prst="rect">
                <a:avLst/>
              </a:prstGeom>
              <a:blipFill>
                <a:blip r:embed="rId20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7121830-B8AB-13C9-BFC2-37E73939203B}"/>
              </a:ext>
            </a:extLst>
          </p:cNvPr>
          <p:cNvCxnSpPr/>
          <p:nvPr/>
        </p:nvCxnSpPr>
        <p:spPr>
          <a:xfrm>
            <a:off x="1159161" y="7400209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6B2A2596-D41E-5C82-4A94-F31D7749C10C}"/>
              </a:ext>
            </a:extLst>
          </p:cNvPr>
          <p:cNvCxnSpPr/>
          <p:nvPr/>
        </p:nvCxnSpPr>
        <p:spPr>
          <a:xfrm>
            <a:off x="1159161" y="8137728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233CADF-6D1B-5188-742B-57BDCAF9AF9B}"/>
              </a:ext>
            </a:extLst>
          </p:cNvPr>
          <p:cNvCxnSpPr/>
          <p:nvPr/>
        </p:nvCxnSpPr>
        <p:spPr>
          <a:xfrm>
            <a:off x="1171951" y="8533465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C439021-3436-86D3-C298-DD16E1F7CE3C}"/>
              </a:ext>
            </a:extLst>
          </p:cNvPr>
          <p:cNvCxnSpPr/>
          <p:nvPr/>
        </p:nvCxnSpPr>
        <p:spPr>
          <a:xfrm>
            <a:off x="1171951" y="9270984"/>
            <a:ext cx="2810174" cy="0"/>
          </a:xfrm>
          <a:prstGeom prst="line">
            <a:avLst/>
          </a:prstGeom>
          <a:ln>
            <a:solidFill>
              <a:schemeClr val="accent4"/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35CF645-BBA2-AB46-8963-160B469BF3F9}"/>
              </a:ext>
            </a:extLst>
          </p:cNvPr>
          <p:cNvSpPr/>
          <p:nvPr/>
        </p:nvSpPr>
        <p:spPr>
          <a:xfrm>
            <a:off x="1247268" y="9004996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FC499D2-57DF-9527-8C32-2A04E9828D0D}"/>
              </a:ext>
            </a:extLst>
          </p:cNvPr>
          <p:cNvSpPr/>
          <p:nvPr/>
        </p:nvSpPr>
        <p:spPr>
          <a:xfrm>
            <a:off x="1656191" y="879521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B3DDBCE-0949-5C28-0FC6-186F987E2461}"/>
              </a:ext>
            </a:extLst>
          </p:cNvPr>
          <p:cNvSpPr/>
          <p:nvPr/>
        </p:nvSpPr>
        <p:spPr>
          <a:xfrm>
            <a:off x="2573453" y="8633164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7567FB5-27D1-7823-C80C-A93A620F797B}"/>
              </a:ext>
            </a:extLst>
          </p:cNvPr>
          <p:cNvSpPr/>
          <p:nvPr/>
        </p:nvSpPr>
        <p:spPr>
          <a:xfrm>
            <a:off x="3066829" y="8604520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515DAD2-9E9D-E220-5DD2-D4B395A51872}"/>
              </a:ext>
            </a:extLst>
          </p:cNvPr>
          <p:cNvSpPr/>
          <p:nvPr/>
        </p:nvSpPr>
        <p:spPr>
          <a:xfrm>
            <a:off x="3553478" y="8670322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E5A4B66-00C2-8A29-0D2B-FF75E8B0972B}"/>
              </a:ext>
            </a:extLst>
          </p:cNvPr>
          <p:cNvSpPr/>
          <p:nvPr/>
        </p:nvSpPr>
        <p:spPr>
          <a:xfrm>
            <a:off x="2094341" y="8633285"/>
            <a:ext cx="72000" cy="72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78D7135C-EBBC-09A1-1ED9-C3B430B78F8D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1319268" y="8831210"/>
            <a:ext cx="336923" cy="2097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B9F94B6-60EE-98E3-1FB5-6571A427B166}"/>
              </a:ext>
            </a:extLst>
          </p:cNvPr>
          <p:cNvCxnSpPr>
            <a:cxnSpLocks/>
            <a:stCxn id="21" idx="3"/>
            <a:endCxn id="27" idx="0"/>
          </p:cNvCxnSpPr>
          <p:nvPr/>
        </p:nvCxnSpPr>
        <p:spPr>
          <a:xfrm flipV="1">
            <a:off x="1728191" y="8633285"/>
            <a:ext cx="402150" cy="1979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A6355F0F-B2CB-449D-251E-466BC00E8D24}"/>
              </a:ext>
            </a:extLst>
          </p:cNvPr>
          <p:cNvCxnSpPr>
            <a:cxnSpLocks/>
            <a:stCxn id="23" idx="1"/>
            <a:endCxn id="27" idx="0"/>
          </p:cNvCxnSpPr>
          <p:nvPr/>
        </p:nvCxnSpPr>
        <p:spPr>
          <a:xfrm flipH="1" flipV="1">
            <a:off x="2130341" y="8633285"/>
            <a:ext cx="443112" cy="358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4B425D90-A4B4-1DAB-0782-7E0E21CDAE04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645453" y="8640520"/>
            <a:ext cx="421376" cy="2864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F38EE1A0-93D9-1778-3089-D5CC12E6C397}"/>
              </a:ext>
            </a:extLst>
          </p:cNvPr>
          <p:cNvCxnSpPr>
            <a:cxnSpLocks/>
            <a:stCxn id="26" idx="1"/>
            <a:endCxn id="24" idx="3"/>
          </p:cNvCxnSpPr>
          <p:nvPr/>
        </p:nvCxnSpPr>
        <p:spPr>
          <a:xfrm flipH="1" flipV="1">
            <a:off x="3138829" y="8640520"/>
            <a:ext cx="414649" cy="658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C89179A9-DE71-5DF8-F404-E4A7273201EF}"/>
              </a:ext>
            </a:extLst>
          </p:cNvPr>
          <p:cNvSpPr/>
          <p:nvPr/>
        </p:nvSpPr>
        <p:spPr>
          <a:xfrm>
            <a:off x="82970" y="1000128"/>
            <a:ext cx="526629" cy="242887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Drawing Flow Chart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C41AB9E0-1DDC-E858-9213-EB763140EE29}"/>
              </a:ext>
            </a:extLst>
          </p:cNvPr>
          <p:cNvSpPr/>
          <p:nvPr/>
        </p:nvSpPr>
        <p:spPr>
          <a:xfrm>
            <a:off x="84049" y="3896300"/>
            <a:ext cx="515590" cy="2848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Formulation 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Problem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03DE1BF-DBDD-CF36-7C5C-1AE56CE22BC7}"/>
              </a:ext>
            </a:extLst>
          </p:cNvPr>
          <p:cNvSpPr/>
          <p:nvPr/>
        </p:nvSpPr>
        <p:spPr>
          <a:xfrm>
            <a:off x="79785" y="7187922"/>
            <a:ext cx="515590" cy="284889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Calculation </a:t>
            </a:r>
          </a:p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Schedule</a:t>
            </a:r>
            <a:endParaRPr kumimoji="1" lang="ja-JP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二等辺三角形 71">
            <a:extLst>
              <a:ext uri="{FF2B5EF4-FFF2-40B4-BE49-F238E27FC236}">
                <a16:creationId xmlns:a16="http://schemas.microsoft.com/office/drawing/2014/main" id="{7378BE59-2122-BA27-F8B4-5DD48CD7CF57}"/>
              </a:ext>
            </a:extLst>
          </p:cNvPr>
          <p:cNvSpPr/>
          <p:nvPr/>
        </p:nvSpPr>
        <p:spPr>
          <a:xfrm rot="10800000">
            <a:off x="1730316" y="6938213"/>
            <a:ext cx="889493" cy="22824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3E62824-9F80-49C6-CF78-774CC08F0F4D}"/>
                  </a:ext>
                </a:extLst>
              </p:cNvPr>
              <p:cNvSpPr txBox="1"/>
              <p:nvPr/>
            </p:nvSpPr>
            <p:spPr>
              <a:xfrm>
                <a:off x="1121170" y="9386928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D3E62824-9F80-49C6-CF78-774CC08F0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70" y="9386928"/>
                <a:ext cx="349775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F1CB796-7EC9-BE0D-A368-E064EB30743C}"/>
                  </a:ext>
                </a:extLst>
              </p:cNvPr>
              <p:cNvSpPr txBox="1"/>
              <p:nvPr/>
            </p:nvSpPr>
            <p:spPr>
              <a:xfrm>
                <a:off x="3463876" y="9386928"/>
                <a:ext cx="34977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F1CB796-7EC9-BE0D-A368-E064EB307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876" y="9386928"/>
                <a:ext cx="349775" cy="33855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4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：問題規模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8261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0839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3305175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430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192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86327"/>
                  </p:ext>
                </p:extLst>
              </p:nvPr>
            </p:nvGraphicFramePr>
            <p:xfrm>
              <a:off x="1338261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0839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3305175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200399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11" t="-101786" r="-225949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477" t="-101786" r="-97238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3905" t="-101786" r="-571" b="-2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430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192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862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D5B772-86E9-D8B4-4094-35DA6F521317}"/>
              </a:ext>
            </a:extLst>
          </p:cNvPr>
          <p:cNvSpPr txBox="1"/>
          <p:nvPr/>
        </p:nvSpPr>
        <p:spPr>
          <a:xfrm>
            <a:off x="1125745" y="4531137"/>
            <a:ext cx="5313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600" dirty="0"/>
              <a:t>Period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2022/06/01 0:00 – 2022/06/02 0:00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30min time interval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49step (first step is all fixed)</a:t>
            </a:r>
            <a:endParaRPr kumimoji="1" lang="ja-JP" altLang="en-US" sz="1600" dirty="0"/>
          </a:p>
        </p:txBody>
      </p:sp>
      <p:graphicFrame>
        <p:nvGraphicFramePr>
          <p:cNvPr id="5" name="表 16">
            <a:extLst>
              <a:ext uri="{FF2B5EF4-FFF2-40B4-BE49-F238E27FC236}">
                <a16:creationId xmlns:a16="http://schemas.microsoft.com/office/drawing/2014/main" id="{6D2EEE80-1380-8926-EE70-B567662CAC62}"/>
              </a:ext>
            </a:extLst>
          </p:cNvPr>
          <p:cNvGraphicFramePr>
            <a:graphicFrameLocks noGrp="1"/>
          </p:cNvGraphicFramePr>
          <p:nvPr/>
        </p:nvGraphicFramePr>
        <p:xfrm>
          <a:off x="1338261" y="1468720"/>
          <a:ext cx="939641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774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3298242">
                  <a:extLst>
                    <a:ext uri="{9D8B030D-6E8A-4147-A177-3AD203B41FA5}">
                      <a16:colId xmlns:a16="http://schemas.microsoft.com/office/drawing/2014/main" val="2692324252"/>
                    </a:ext>
                  </a:extLst>
                </a:gridCol>
                <a:gridCol w="3201398">
                  <a:extLst>
                    <a:ext uri="{9D8B030D-6E8A-4147-A177-3AD203B41FA5}">
                      <a16:colId xmlns:a16="http://schemas.microsoft.com/office/drawing/2014/main" val="2843604281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Num of Opt.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Param.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Intermediate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511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最適化結果（探索過程における最良解の推移）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658B476F-0D73-4D85-AF01-398893CF74A8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制約違反量が</a:t>
            </a:r>
            <a:r>
              <a:rPr lang="en-US" altLang="ja-JP" sz="2800" dirty="0"/>
              <a:t>0</a:t>
            </a:r>
            <a:r>
              <a:rPr lang="ja-JP" altLang="en-US" sz="2800" dirty="0"/>
              <a:t>の解を得た。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ただし、コストには改善の余地がある。</a:t>
            </a:r>
            <a:endParaRPr lang="en-US" altLang="ja-JP" sz="2400" dirty="0"/>
          </a:p>
        </p:txBody>
      </p:sp>
      <p:pic>
        <p:nvPicPr>
          <p:cNvPr id="20" name="図 19" descr="グラフ, 折れ線グラフ&#10;&#10;自動的に生成された説明">
            <a:extLst>
              <a:ext uri="{FF2B5EF4-FFF2-40B4-BE49-F238E27FC236}">
                <a16:creationId xmlns:a16="http://schemas.microsoft.com/office/drawing/2014/main" id="{2829591E-6D9A-D72A-B8DD-F700BF93D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055" y="2065395"/>
            <a:ext cx="6405420" cy="422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10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最適化結果（操作計画）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00EB2174-82FB-0B8E-5ED2-C9B43AA90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946699"/>
            <a:ext cx="2741949" cy="1815552"/>
          </a:xfrm>
          <a:prstGeom prst="rect">
            <a:avLst/>
          </a:prstGeom>
        </p:spPr>
      </p:pic>
      <p:pic>
        <p:nvPicPr>
          <p:cNvPr id="7" name="図 6" descr="グラフ&#10;&#10;自動的に生成された説明">
            <a:extLst>
              <a:ext uri="{FF2B5EF4-FFF2-40B4-BE49-F238E27FC236}">
                <a16:creationId xmlns:a16="http://schemas.microsoft.com/office/drawing/2014/main" id="{C484D606-6B7F-F6CF-5ED6-9DBF4B0156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853" y="946698"/>
            <a:ext cx="2741951" cy="1815553"/>
          </a:xfrm>
          <a:prstGeom prst="rect">
            <a:avLst/>
          </a:prstGeom>
        </p:spPr>
      </p:pic>
      <p:pic>
        <p:nvPicPr>
          <p:cNvPr id="11" name="図 10" descr="グラフ, 折れ線グラフ&#10;&#10;自動的に生成された説明">
            <a:extLst>
              <a:ext uri="{FF2B5EF4-FFF2-40B4-BE49-F238E27FC236}">
                <a16:creationId xmlns:a16="http://schemas.microsoft.com/office/drawing/2014/main" id="{F51BD251-2EAA-BE72-AE9C-53A4E1EDF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03" y="946698"/>
            <a:ext cx="2741951" cy="1815553"/>
          </a:xfrm>
          <a:prstGeom prst="rect">
            <a:avLst/>
          </a:prstGeom>
        </p:spPr>
      </p:pic>
      <p:pic>
        <p:nvPicPr>
          <p:cNvPr id="13" name="図 12" descr="グラフ, 折れ線グラフ&#10;&#10;自動的に生成された説明">
            <a:extLst>
              <a:ext uri="{FF2B5EF4-FFF2-40B4-BE49-F238E27FC236}">
                <a16:creationId xmlns:a16="http://schemas.microsoft.com/office/drawing/2014/main" id="{1F66FC6A-8F2A-467B-8A36-3305FDF3A9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353" y="946698"/>
            <a:ext cx="2741951" cy="1815553"/>
          </a:xfrm>
          <a:prstGeom prst="rect">
            <a:avLst/>
          </a:prstGeom>
        </p:spPr>
      </p:pic>
      <p:pic>
        <p:nvPicPr>
          <p:cNvPr id="16" name="図 15" descr="グラフ, 折れ線グラフ&#10;&#10;自動的に生成された説明">
            <a:extLst>
              <a:ext uri="{FF2B5EF4-FFF2-40B4-BE49-F238E27FC236}">
                <a16:creationId xmlns:a16="http://schemas.microsoft.com/office/drawing/2014/main" id="{B3DBBFBF-B49E-D4F6-D3F2-5C75F70836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2684142"/>
            <a:ext cx="2741949" cy="1815552"/>
          </a:xfrm>
          <a:prstGeom prst="rect">
            <a:avLst/>
          </a:prstGeom>
        </p:spPr>
      </p:pic>
      <p:pic>
        <p:nvPicPr>
          <p:cNvPr id="18" name="図 17" descr="グラフ, 折れ線グラフ&#10;&#10;自動的に生成された説明">
            <a:extLst>
              <a:ext uri="{FF2B5EF4-FFF2-40B4-BE49-F238E27FC236}">
                <a16:creationId xmlns:a16="http://schemas.microsoft.com/office/drawing/2014/main" id="{A9FB7330-F345-F601-D82B-B9500B63A8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505" y="2762251"/>
            <a:ext cx="2664297" cy="1764135"/>
          </a:xfrm>
          <a:prstGeom prst="rect">
            <a:avLst/>
          </a:prstGeom>
        </p:spPr>
      </p:pic>
      <p:pic>
        <p:nvPicPr>
          <p:cNvPr id="20" name="図 19" descr="グラフ, 折れ線グラフ&#10;&#10;自動的に生成された説明">
            <a:extLst>
              <a:ext uri="{FF2B5EF4-FFF2-40B4-BE49-F238E27FC236}">
                <a16:creationId xmlns:a16="http://schemas.microsoft.com/office/drawing/2014/main" id="{6DCD4B32-FB75-9F58-FCB1-F50B884B4C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103" y="2762251"/>
            <a:ext cx="2741951" cy="1815553"/>
          </a:xfrm>
          <a:prstGeom prst="rect">
            <a:avLst/>
          </a:prstGeom>
        </p:spPr>
      </p:pic>
      <p:pic>
        <p:nvPicPr>
          <p:cNvPr id="22" name="図 21" descr="グラフ, 折れ線グラフ, ヒストグラム&#10;&#10;自動的に生成された説明">
            <a:extLst>
              <a:ext uri="{FF2B5EF4-FFF2-40B4-BE49-F238E27FC236}">
                <a16:creationId xmlns:a16="http://schemas.microsoft.com/office/drawing/2014/main" id="{CE05D6B1-2108-6B8F-38D6-346757BADC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755" y="2813669"/>
            <a:ext cx="2671145" cy="1764135"/>
          </a:xfrm>
          <a:prstGeom prst="rect">
            <a:avLst/>
          </a:prstGeom>
        </p:spPr>
      </p:pic>
      <p:pic>
        <p:nvPicPr>
          <p:cNvPr id="24" name="図 23" descr="グラフ, 折れ線グラフ&#10;&#10;自動的に生成された説明">
            <a:extLst>
              <a:ext uri="{FF2B5EF4-FFF2-40B4-BE49-F238E27FC236}">
                <a16:creationId xmlns:a16="http://schemas.microsoft.com/office/drawing/2014/main" id="{88C84FB3-E1D3-4914-C1AD-001C97788B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5" y="4477436"/>
            <a:ext cx="2762248" cy="1828992"/>
          </a:xfrm>
          <a:prstGeom prst="rect">
            <a:avLst/>
          </a:prstGeom>
        </p:spPr>
      </p:pic>
      <p:pic>
        <p:nvPicPr>
          <p:cNvPr id="26" name="図 25" descr="グラフ, 折れ線グラフ&#10;&#10;自動的に生成された説明">
            <a:extLst>
              <a:ext uri="{FF2B5EF4-FFF2-40B4-BE49-F238E27FC236}">
                <a16:creationId xmlns:a16="http://schemas.microsoft.com/office/drawing/2014/main" id="{9B32F01D-C992-139C-4B0E-9C2E05CC31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5" y="4490876"/>
            <a:ext cx="2741949" cy="1815552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137741F-602A-F5B9-1D40-7A0AC4825A0F}"/>
              </a:ext>
            </a:extLst>
          </p:cNvPr>
          <p:cNvSpPr txBox="1"/>
          <p:nvPr/>
        </p:nvSpPr>
        <p:spPr>
          <a:xfrm>
            <a:off x="1448239" y="1142149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0A23BA3-FCED-021E-4848-5C59FB63C324}"/>
              </a:ext>
            </a:extLst>
          </p:cNvPr>
          <p:cNvSpPr txBox="1"/>
          <p:nvPr/>
        </p:nvSpPr>
        <p:spPr>
          <a:xfrm>
            <a:off x="1448239" y="293544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086CA93-0495-02C8-02BB-D1E9B0731368}"/>
              </a:ext>
            </a:extLst>
          </p:cNvPr>
          <p:cNvSpPr txBox="1"/>
          <p:nvPr/>
        </p:nvSpPr>
        <p:spPr>
          <a:xfrm>
            <a:off x="1304294" y="1946463"/>
            <a:ext cx="101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Sulfuric Acid Dosing</a:t>
            </a:r>
            <a:endParaRPr kumimoji="1"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543BB2-D2EA-DDB3-848A-613C92D8EB10}"/>
              </a:ext>
            </a:extLst>
          </p:cNvPr>
          <p:cNvSpPr txBox="1"/>
          <p:nvPr/>
        </p:nvSpPr>
        <p:spPr>
          <a:xfrm>
            <a:off x="1214437" y="3762015"/>
            <a:ext cx="11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UF Filtrate Total Chlorine</a:t>
            </a:r>
            <a:endParaRPr kumimoji="1"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63E008-DD49-6AAA-114D-A00DB58EE83E}"/>
              </a:ext>
            </a:extLst>
          </p:cNvPr>
          <p:cNvSpPr txBox="1"/>
          <p:nvPr/>
        </p:nvSpPr>
        <p:spPr>
          <a:xfrm>
            <a:off x="4035946" y="2013787"/>
            <a:ext cx="109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 Feed EC</a:t>
            </a:r>
            <a:endParaRPr kumimoji="1"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B3F7D0-6229-0FC2-5485-1138C65ED6FD}"/>
              </a:ext>
            </a:extLst>
          </p:cNvPr>
          <p:cNvSpPr txBox="1"/>
          <p:nvPr/>
        </p:nvSpPr>
        <p:spPr>
          <a:xfrm>
            <a:off x="6709259" y="2013786"/>
            <a:ext cx="12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TOC</a:t>
            </a:r>
            <a:endParaRPr kumimoji="1" lang="ja-JP" altLang="en-US" sz="12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5E787F7-D3B4-CE68-1AB2-74908B1E616E}"/>
              </a:ext>
            </a:extLst>
          </p:cNvPr>
          <p:cNvSpPr txBox="1"/>
          <p:nvPr/>
        </p:nvSpPr>
        <p:spPr>
          <a:xfrm>
            <a:off x="9550940" y="114218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Pre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757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最適化結果（中間変数の予測値）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最適化結果</a:t>
            </a:r>
          </a:p>
        </p:txBody>
      </p:sp>
      <p:pic>
        <p:nvPicPr>
          <p:cNvPr id="6" name="図 5" descr="グラフ&#10;&#10;自動的に生成された説明">
            <a:extLst>
              <a:ext uri="{FF2B5EF4-FFF2-40B4-BE49-F238E27FC236}">
                <a16:creationId xmlns:a16="http://schemas.microsoft.com/office/drawing/2014/main" id="{208A035D-3172-451F-4F8E-FFD18753B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774656"/>
            <a:ext cx="3848100" cy="2547978"/>
          </a:xfrm>
          <a:prstGeom prst="rect">
            <a:avLst/>
          </a:prstGeom>
        </p:spPr>
      </p:pic>
      <p:pic>
        <p:nvPicPr>
          <p:cNvPr id="10" name="図 9" descr="グラフ&#10;&#10;自動的に生成された説明">
            <a:extLst>
              <a:ext uri="{FF2B5EF4-FFF2-40B4-BE49-F238E27FC236}">
                <a16:creationId xmlns:a16="http://schemas.microsoft.com/office/drawing/2014/main" id="{F4F1906D-4CC0-D692-B7D7-D12BAAAF0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372" y="1774655"/>
            <a:ext cx="3942371" cy="2610398"/>
          </a:xfrm>
          <a:prstGeom prst="rect">
            <a:avLst/>
          </a:prstGeom>
        </p:spPr>
      </p:pic>
      <p:pic>
        <p:nvPicPr>
          <p:cNvPr id="14" name="図 13" descr="グラフ&#10;&#10;自動的に生成された説明">
            <a:extLst>
              <a:ext uri="{FF2B5EF4-FFF2-40B4-BE49-F238E27FC236}">
                <a16:creationId xmlns:a16="http://schemas.microsoft.com/office/drawing/2014/main" id="{F28363B0-CAE5-1716-92CD-CE3F2091C0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409" y="1774655"/>
            <a:ext cx="3942372" cy="261039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FD01F7-8883-837C-11CF-5F6BFB2C9751}"/>
              </a:ext>
            </a:extLst>
          </p:cNvPr>
          <p:cNvSpPr txBox="1"/>
          <p:nvPr/>
        </p:nvSpPr>
        <p:spPr>
          <a:xfrm>
            <a:off x="517055" y="1466878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 Stage1 permeate EC</a:t>
            </a:r>
            <a:endParaRPr kumimoji="1" lang="ja-JP" altLang="en-US" sz="1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5C1534-0847-F2BE-802E-230DC05B7420}"/>
              </a:ext>
            </a:extLst>
          </p:cNvPr>
          <p:cNvSpPr txBox="1"/>
          <p:nvPr/>
        </p:nvSpPr>
        <p:spPr>
          <a:xfrm>
            <a:off x="4655915" y="1457381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Total permeate TOC</a:t>
            </a:r>
            <a:endParaRPr kumimoji="1" lang="ja-JP" altLang="en-US" sz="1400" b="1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976BCF-8FE6-B381-B544-E5489C9F230D}"/>
              </a:ext>
            </a:extLst>
          </p:cNvPr>
          <p:cNvSpPr txBox="1"/>
          <p:nvPr/>
        </p:nvSpPr>
        <p:spPr>
          <a:xfrm>
            <a:off x="8685898" y="1457381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RO Fouling</a:t>
            </a:r>
            <a:endParaRPr kumimoji="1" lang="ja-JP" altLang="en-US" sz="1400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31112B-993C-4450-4867-F2F30CB63E2A}"/>
              </a:ext>
            </a:extLst>
          </p:cNvPr>
          <p:cNvSpPr txBox="1"/>
          <p:nvPr/>
        </p:nvSpPr>
        <p:spPr>
          <a:xfrm>
            <a:off x="8566175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征矢さんのモデル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B19C833-FA8B-8EF8-B4C2-82564939411F}"/>
              </a:ext>
            </a:extLst>
          </p:cNvPr>
          <p:cNvSpPr txBox="1"/>
          <p:nvPr/>
        </p:nvSpPr>
        <p:spPr>
          <a:xfrm>
            <a:off x="4503515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適当なモデル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92E0F34-A4E6-DF96-6CD6-C470216780F7}"/>
              </a:ext>
            </a:extLst>
          </p:cNvPr>
          <p:cNvSpPr txBox="1"/>
          <p:nvPr/>
        </p:nvSpPr>
        <p:spPr>
          <a:xfrm>
            <a:off x="503421" y="4695880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適当なモデル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8F7731B-9627-1353-B110-D26810ED35B7}"/>
              </a:ext>
            </a:extLst>
          </p:cNvPr>
          <p:cNvSpPr txBox="1"/>
          <p:nvPr/>
        </p:nvSpPr>
        <p:spPr>
          <a:xfrm>
            <a:off x="8794776" y="3117851"/>
            <a:ext cx="31224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/>
              <a:t>本来は</a:t>
            </a:r>
            <a:r>
              <a:rPr kumimoji="1" lang="en-US" altLang="ja-JP" sz="1400" b="1" dirty="0"/>
              <a:t>0-1</a:t>
            </a:r>
            <a:r>
              <a:rPr kumimoji="1" lang="ja-JP" altLang="en-US" sz="1400" b="1" dirty="0"/>
              <a:t>に収まるのが正しいが、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実績データなどの選び方のせいで</a:t>
            </a:r>
            <a:endParaRPr kumimoji="1" lang="en-US" altLang="ja-JP" sz="1400" b="1" dirty="0"/>
          </a:p>
          <a:p>
            <a:pPr algn="ctr"/>
            <a:r>
              <a:rPr kumimoji="1" lang="ja-JP" altLang="en-US" sz="1400" b="1" dirty="0"/>
              <a:t>このくらい緩和した</a:t>
            </a:r>
          </a:p>
        </p:txBody>
      </p:sp>
    </p:spTree>
    <p:extLst>
      <p:ext uri="{BB962C8B-B14F-4D97-AF65-F5344CB8AC3E}">
        <p14:creationId xmlns:p14="http://schemas.microsoft.com/office/powerpoint/2010/main" val="395477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目的関数や最適化変数の議論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517054" y="1020575"/>
            <a:ext cx="11400125" cy="545248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目的関数：投入薬品コスト、ポンプ駆動電力コスト、膜交換コスト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短期的（数日）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最適化：流量はほぼ一定なので圧力は動かさずに、投入薬品だけを変える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目的関数：投入薬品コスト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制約：それによって透過水質が基準を維持することが制約</a:t>
            </a:r>
            <a:endParaRPr lang="en-US" altLang="ja-JP" sz="2400" dirty="0"/>
          </a:p>
          <a:p>
            <a:pPr lvl="2">
              <a:defRPr/>
            </a:pPr>
            <a:r>
              <a:rPr lang="ja-JP" altLang="en-US" sz="2000" dirty="0"/>
              <a:t>（</a:t>
            </a:r>
            <a:r>
              <a:rPr lang="en-US" altLang="ja-JP" sz="2000" dirty="0"/>
              <a:t>LV</a:t>
            </a:r>
            <a:r>
              <a:rPr lang="ja-JP" altLang="en-US" sz="2000" dirty="0"/>
              <a:t>、</a:t>
            </a:r>
            <a:r>
              <a:rPr lang="en-US" altLang="ja-JP" sz="2000" dirty="0"/>
              <a:t>EC2/EC1=1.5log,TOC2/TOC1=2log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長期的（数か月）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最適化：圧力を動かし、流量が変わる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目的関数：投入薬品コスト、ポンプ駆動電力コスト、膜交換コスト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制約：詰まりを解消するように、流量を維持したい（</a:t>
            </a:r>
            <a:r>
              <a:rPr lang="en-US" altLang="ja-JP" sz="2400" dirty="0"/>
              <a:t>LV</a:t>
            </a:r>
            <a:r>
              <a:rPr lang="ja-JP" altLang="en-US" sz="2400" dirty="0"/>
              <a:t>、回収率</a:t>
            </a:r>
            <a:r>
              <a:rPr lang="en-US" altLang="ja-JP" sz="2400" dirty="0"/>
              <a:t>0.8</a:t>
            </a:r>
            <a:r>
              <a:rPr lang="ja-JP" altLang="en-US" sz="2400" dirty="0"/>
              <a:t>以上）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背景整理</a:t>
            </a:r>
          </a:p>
        </p:txBody>
      </p:sp>
    </p:spTree>
    <p:extLst>
      <p:ext uri="{BB962C8B-B14F-4D97-AF65-F5344CB8AC3E}">
        <p14:creationId xmlns:p14="http://schemas.microsoft.com/office/powerpoint/2010/main" val="2548592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F4803CA9-5B8B-B805-BB53-970648D94F1C}"/>
              </a:ext>
            </a:extLst>
          </p:cNvPr>
          <p:cNvSpPr/>
          <p:nvPr/>
        </p:nvSpPr>
        <p:spPr>
          <a:xfrm>
            <a:off x="8588335" y="4954383"/>
            <a:ext cx="2656863" cy="8927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7CCA08-7EDC-B6B7-5C74-1BC291B31E2C}"/>
              </a:ext>
            </a:extLst>
          </p:cNvPr>
          <p:cNvSpPr/>
          <p:nvPr/>
        </p:nvSpPr>
        <p:spPr>
          <a:xfrm>
            <a:off x="4831339" y="4944134"/>
            <a:ext cx="2733674" cy="902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9F6606F-A000-40A0-B8E0-3A6F19DC527B}"/>
              </a:ext>
            </a:extLst>
          </p:cNvPr>
          <p:cNvSpPr txBox="1"/>
          <p:nvPr/>
        </p:nvSpPr>
        <p:spPr>
          <a:xfrm>
            <a:off x="5319809" y="1091802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S1_EC</a:t>
            </a:r>
            <a:endParaRPr kumimoji="1" lang="ja-JP" altLang="en-US" sz="1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3C0FCF6-1118-4693-9803-E38BBAC572E9}"/>
              </a:ext>
            </a:extLst>
          </p:cNvPr>
          <p:cNvSpPr txBox="1"/>
          <p:nvPr/>
        </p:nvSpPr>
        <p:spPr>
          <a:xfrm>
            <a:off x="383727" y="1528786"/>
            <a:ext cx="101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Sulfuric Acid Dosing</a:t>
            </a:r>
            <a:endParaRPr kumimoji="1" lang="ja-JP" altLang="en-US" sz="1200" dirty="0"/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811D5CDB-0C56-4D2A-AA46-20F4266829A5}"/>
              </a:ext>
            </a:extLst>
          </p:cNvPr>
          <p:cNvSpPr/>
          <p:nvPr/>
        </p:nvSpPr>
        <p:spPr>
          <a:xfrm>
            <a:off x="5524841" y="1413870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9D55E1E-A614-4BD9-AF68-1F34864A1234}"/>
              </a:ext>
            </a:extLst>
          </p:cNvPr>
          <p:cNvSpPr txBox="1"/>
          <p:nvPr/>
        </p:nvSpPr>
        <p:spPr>
          <a:xfrm>
            <a:off x="1271252" y="164358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D60F21A-76AD-49D9-A6C1-AB0DDE7CDD5F}"/>
              </a:ext>
            </a:extLst>
          </p:cNvPr>
          <p:cNvSpPr txBox="1"/>
          <p:nvPr/>
        </p:nvSpPr>
        <p:spPr>
          <a:xfrm>
            <a:off x="6045466" y="1288645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S1_EC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：フロー図 </a:t>
            </a:r>
            <a:r>
              <a:rPr lang="en-US" altLang="ja-JP" dirty="0"/>
              <a:t>(RO Total)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638406-9EBD-AEA2-293D-E1A0524C615F}"/>
              </a:ext>
            </a:extLst>
          </p:cNvPr>
          <p:cNvSpPr txBox="1"/>
          <p:nvPr/>
        </p:nvSpPr>
        <p:spPr>
          <a:xfrm>
            <a:off x="1271252" y="2330323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D08CFBC-A8CD-CD93-3693-52440F01BBDD}"/>
              </a:ext>
            </a:extLst>
          </p:cNvPr>
          <p:cNvCxnSpPr>
            <a:cxnSpLocks/>
            <a:stCxn id="105" idx="0"/>
          </p:cNvCxnSpPr>
          <p:nvPr/>
        </p:nvCxnSpPr>
        <p:spPr>
          <a:xfrm>
            <a:off x="5920817" y="1593118"/>
            <a:ext cx="709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98FBAEB2-1309-F0E0-53EB-5F1EE143E8AA}"/>
              </a:ext>
            </a:extLst>
          </p:cNvPr>
          <p:cNvCxnSpPr>
            <a:cxnSpLocks/>
            <a:stCxn id="203" idx="6"/>
            <a:endCxn id="102" idx="2"/>
          </p:cNvCxnSpPr>
          <p:nvPr/>
        </p:nvCxnSpPr>
        <p:spPr>
          <a:xfrm flipV="1">
            <a:off x="2479363" y="1714694"/>
            <a:ext cx="2983193" cy="69039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9F79E8-8988-AD92-D2D4-49AEB6F72E1E}"/>
              </a:ext>
            </a:extLst>
          </p:cNvPr>
          <p:cNvSpPr txBox="1"/>
          <p:nvPr/>
        </p:nvSpPr>
        <p:spPr>
          <a:xfrm>
            <a:off x="1271252" y="30277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円柱 123">
            <a:extLst>
              <a:ext uri="{FF2B5EF4-FFF2-40B4-BE49-F238E27FC236}">
                <a16:creationId xmlns:a16="http://schemas.microsoft.com/office/drawing/2014/main" id="{4202859E-FFFF-0AD7-D100-8D49D1589D89}"/>
              </a:ext>
            </a:extLst>
          </p:cNvPr>
          <p:cNvSpPr/>
          <p:nvPr/>
        </p:nvSpPr>
        <p:spPr>
          <a:xfrm>
            <a:off x="1904211" y="1542737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8" name="円柱 157">
            <a:extLst>
              <a:ext uri="{FF2B5EF4-FFF2-40B4-BE49-F238E27FC236}">
                <a16:creationId xmlns:a16="http://schemas.microsoft.com/office/drawing/2014/main" id="{88654019-C28F-123B-385C-05E3D5DC0293}"/>
              </a:ext>
            </a:extLst>
          </p:cNvPr>
          <p:cNvSpPr/>
          <p:nvPr/>
        </p:nvSpPr>
        <p:spPr>
          <a:xfrm>
            <a:off x="1904211" y="2258599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3" name="円柱 162">
            <a:extLst>
              <a:ext uri="{FF2B5EF4-FFF2-40B4-BE49-F238E27FC236}">
                <a16:creationId xmlns:a16="http://schemas.microsoft.com/office/drawing/2014/main" id="{795F6305-A66F-B236-1EEB-4688C3CB92FD}"/>
              </a:ext>
            </a:extLst>
          </p:cNvPr>
          <p:cNvSpPr/>
          <p:nvPr/>
        </p:nvSpPr>
        <p:spPr>
          <a:xfrm>
            <a:off x="1904211" y="291254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3F2DCDC-8BBB-465B-B6B4-3238DE49ACD6}"/>
              </a:ext>
            </a:extLst>
          </p:cNvPr>
          <p:cNvSpPr txBox="1"/>
          <p:nvPr/>
        </p:nvSpPr>
        <p:spPr>
          <a:xfrm>
            <a:off x="1238689" y="135738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156FEBCC-09AC-CB3A-3B41-996A3B061346}"/>
              </a:ext>
            </a:extLst>
          </p:cNvPr>
          <p:cNvSpPr txBox="1"/>
          <p:nvPr/>
        </p:nvSpPr>
        <p:spPr>
          <a:xfrm>
            <a:off x="329767" y="2309062"/>
            <a:ext cx="109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 Feed EC</a:t>
            </a:r>
            <a:endParaRPr kumimoji="1" lang="ja-JP" altLang="en-US" sz="12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659B62C0-2B04-C211-8286-8730903FCA53}"/>
              </a:ext>
            </a:extLst>
          </p:cNvPr>
          <p:cNvSpPr txBox="1"/>
          <p:nvPr/>
        </p:nvSpPr>
        <p:spPr>
          <a:xfrm>
            <a:off x="221780" y="3018675"/>
            <a:ext cx="12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TOC</a:t>
            </a:r>
            <a:endParaRPr kumimoji="1" lang="ja-JP" altLang="en-US" sz="1200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28AEB66F-9A66-10F3-98B6-ADB7F9DEF207}"/>
              </a:ext>
            </a:extLst>
          </p:cNvPr>
          <p:cNvSpPr txBox="1"/>
          <p:nvPr/>
        </p:nvSpPr>
        <p:spPr>
          <a:xfrm>
            <a:off x="4756492" y="4983455"/>
            <a:ext cx="140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透過</a:t>
            </a:r>
            <a:r>
              <a:rPr lang="en-US" altLang="ja-JP" sz="1400" dirty="0"/>
              <a:t>TOC</a:t>
            </a:r>
            <a:r>
              <a:rPr lang="ja-JP" altLang="en-US" sz="1400" dirty="0"/>
              <a:t>予測</a:t>
            </a:r>
            <a:endParaRPr kumimoji="1" lang="ja-JP" altLang="en-US" sz="1400" dirty="0"/>
          </a:p>
        </p:txBody>
      </p:sp>
      <p:sp>
        <p:nvSpPr>
          <p:cNvPr id="184" name="六角形 183">
            <a:extLst>
              <a:ext uri="{FF2B5EF4-FFF2-40B4-BE49-F238E27FC236}">
                <a16:creationId xmlns:a16="http://schemas.microsoft.com/office/drawing/2014/main" id="{4924AE17-5025-7DED-45D7-EDB7EC392A8B}"/>
              </a:ext>
            </a:extLst>
          </p:cNvPr>
          <p:cNvSpPr/>
          <p:nvPr/>
        </p:nvSpPr>
        <p:spPr>
          <a:xfrm>
            <a:off x="5248725" y="5337830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D24EAD83-7DAB-9173-7710-7ABC8EE72CDD}"/>
              </a:ext>
            </a:extLst>
          </p:cNvPr>
          <p:cNvSpPr/>
          <p:nvPr/>
        </p:nvSpPr>
        <p:spPr>
          <a:xfrm>
            <a:off x="6698859" y="5325872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E688A4F2-C4DE-A272-CA1C-A6A7FBB3B818}"/>
              </a:ext>
            </a:extLst>
          </p:cNvPr>
          <p:cNvSpPr txBox="1"/>
          <p:nvPr/>
        </p:nvSpPr>
        <p:spPr>
          <a:xfrm>
            <a:off x="6541077" y="5054424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TOC</a:t>
            </a:r>
          </a:p>
        </p:txBody>
      </p: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720AA783-424D-C87E-9BEE-9B599DC259C9}"/>
              </a:ext>
            </a:extLst>
          </p:cNvPr>
          <p:cNvCxnSpPr>
            <a:cxnSpLocks/>
            <a:stCxn id="184" idx="0"/>
            <a:endCxn id="186" idx="1"/>
          </p:cNvCxnSpPr>
          <p:nvPr/>
        </p:nvCxnSpPr>
        <p:spPr>
          <a:xfrm flipV="1">
            <a:off x="5644701" y="5515803"/>
            <a:ext cx="1054158" cy="12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921EF461-8A33-3C15-DD19-284CD6CACB46}"/>
              </a:ext>
            </a:extLst>
          </p:cNvPr>
          <p:cNvSpPr/>
          <p:nvPr/>
        </p:nvSpPr>
        <p:spPr>
          <a:xfrm>
            <a:off x="357650" y="1283859"/>
            <a:ext cx="2574981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0F6AD4B0-833D-B547-FA7D-FD8EEDC0445E}"/>
              </a:ext>
            </a:extLst>
          </p:cNvPr>
          <p:cNvCxnSpPr>
            <a:cxnSpLocks/>
            <a:stCxn id="202" idx="6"/>
            <a:endCxn id="101" idx="2"/>
          </p:cNvCxnSpPr>
          <p:nvPr/>
        </p:nvCxnSpPr>
        <p:spPr>
          <a:xfrm flipV="1">
            <a:off x="2479363" y="1467044"/>
            <a:ext cx="2983193" cy="17604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3B4FC018-57F4-33EF-0BA3-5367C1540F20}"/>
              </a:ext>
            </a:extLst>
          </p:cNvPr>
          <p:cNvCxnSpPr>
            <a:cxnSpLocks/>
            <a:stCxn id="208" idx="6"/>
            <a:endCxn id="190" idx="2"/>
          </p:cNvCxnSpPr>
          <p:nvPr/>
        </p:nvCxnSpPr>
        <p:spPr>
          <a:xfrm>
            <a:off x="2479363" y="1814537"/>
            <a:ext cx="2657130" cy="3584920"/>
          </a:xfrm>
          <a:prstGeom prst="bentConnector3">
            <a:avLst>
              <a:gd name="adj1" fmla="val 4032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楕円 201">
            <a:extLst>
              <a:ext uri="{FF2B5EF4-FFF2-40B4-BE49-F238E27FC236}">
                <a16:creationId xmlns:a16="http://schemas.microsoft.com/office/drawing/2014/main" id="{B5321B4F-9365-9501-12AE-20741E04E1DB}"/>
              </a:ext>
            </a:extLst>
          </p:cNvPr>
          <p:cNvSpPr/>
          <p:nvPr/>
        </p:nvSpPr>
        <p:spPr>
          <a:xfrm>
            <a:off x="2412688" y="16097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BD9199AD-40B4-6148-A3EF-7C4DD6196391}"/>
              </a:ext>
            </a:extLst>
          </p:cNvPr>
          <p:cNvSpPr/>
          <p:nvPr/>
        </p:nvSpPr>
        <p:spPr>
          <a:xfrm>
            <a:off x="2412688" y="23717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58541EB0-B4BD-A869-9182-4983AED3AD70}"/>
              </a:ext>
            </a:extLst>
          </p:cNvPr>
          <p:cNvSpPr/>
          <p:nvPr/>
        </p:nvSpPr>
        <p:spPr>
          <a:xfrm>
            <a:off x="2412688" y="178119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5F262630-0B96-8502-16BF-0E8C2472FA8C}"/>
              </a:ext>
            </a:extLst>
          </p:cNvPr>
          <p:cNvSpPr/>
          <p:nvPr/>
        </p:nvSpPr>
        <p:spPr>
          <a:xfrm>
            <a:off x="2412688" y="32004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6F997D5D-8B5B-E167-E621-4ABD72A955CA}"/>
              </a:ext>
            </a:extLst>
          </p:cNvPr>
          <p:cNvCxnSpPr>
            <a:cxnSpLocks/>
            <a:stCxn id="210" idx="6"/>
            <a:endCxn id="193" idx="2"/>
          </p:cNvCxnSpPr>
          <p:nvPr/>
        </p:nvCxnSpPr>
        <p:spPr>
          <a:xfrm>
            <a:off x="2479363" y="3233762"/>
            <a:ext cx="2657130" cy="240382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BB8787B6-C2F2-E7F9-A12D-D35F38E83243}"/>
              </a:ext>
            </a:extLst>
          </p:cNvPr>
          <p:cNvSpPr txBox="1"/>
          <p:nvPr/>
        </p:nvSpPr>
        <p:spPr>
          <a:xfrm>
            <a:off x="358720" y="832191"/>
            <a:ext cx="1065123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Feed</a:t>
            </a:r>
            <a:endParaRPr kumimoji="1" lang="ja-JP" altLang="en-US" sz="1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111707-F2B0-E96D-2E59-7461173ECE75}"/>
              </a:ext>
            </a:extLst>
          </p:cNvPr>
          <p:cNvSpPr txBox="1"/>
          <p:nvPr/>
        </p:nvSpPr>
        <p:spPr>
          <a:xfrm>
            <a:off x="8591552" y="5028543"/>
            <a:ext cx="127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/>
              <a:t>scailng</a:t>
            </a:r>
            <a:r>
              <a:rPr lang="ja-JP" altLang="en-US" sz="1400" dirty="0"/>
              <a:t>予測</a:t>
            </a:r>
            <a:endParaRPr kumimoji="1" lang="ja-JP" altLang="en-US" sz="1400" dirty="0"/>
          </a:p>
        </p:txBody>
      </p:sp>
      <p:sp>
        <p:nvSpPr>
          <p:cNvPr id="6" name="六角形 5">
            <a:extLst>
              <a:ext uri="{FF2B5EF4-FFF2-40B4-BE49-F238E27FC236}">
                <a16:creationId xmlns:a16="http://schemas.microsoft.com/office/drawing/2014/main" id="{2B878547-FEEF-02E3-B708-27BBFFA50525}"/>
              </a:ext>
            </a:extLst>
          </p:cNvPr>
          <p:cNvSpPr/>
          <p:nvPr/>
        </p:nvSpPr>
        <p:spPr>
          <a:xfrm>
            <a:off x="9028226" y="5336713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D25A53-87F1-6B6D-DE84-BEEDC0E3DC13}"/>
              </a:ext>
            </a:extLst>
          </p:cNvPr>
          <p:cNvSpPr/>
          <p:nvPr/>
        </p:nvSpPr>
        <p:spPr>
          <a:xfrm>
            <a:off x="10419708" y="5324568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850509-80A2-2CC0-F147-C5F3CC899900}"/>
              </a:ext>
            </a:extLst>
          </p:cNvPr>
          <p:cNvSpPr txBox="1"/>
          <p:nvPr/>
        </p:nvSpPr>
        <p:spPr>
          <a:xfrm>
            <a:off x="10299234" y="5032820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scaling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B66A5C9-69EC-5667-39EF-90AB3EE5627F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9424202" y="5514499"/>
            <a:ext cx="995506" cy="14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BC88DB-C90D-FC3C-4F97-B647ADDA20BD}"/>
              </a:ext>
            </a:extLst>
          </p:cNvPr>
          <p:cNvSpPr txBox="1"/>
          <p:nvPr/>
        </p:nvSpPr>
        <p:spPr>
          <a:xfrm>
            <a:off x="1271252" y="426570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2A425C08-AC6D-A306-673A-CB299EEA12B3}"/>
              </a:ext>
            </a:extLst>
          </p:cNvPr>
          <p:cNvSpPr/>
          <p:nvPr/>
        </p:nvSpPr>
        <p:spPr>
          <a:xfrm>
            <a:off x="1904211" y="415045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567D14-EECE-192D-2A71-D1DC7854CAD1}"/>
              </a:ext>
            </a:extLst>
          </p:cNvPr>
          <p:cNvSpPr txBox="1"/>
          <p:nvPr/>
        </p:nvSpPr>
        <p:spPr>
          <a:xfrm>
            <a:off x="231899" y="425658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Pre</a:t>
            </a:r>
            <a:endParaRPr kumimoji="1" lang="ja-JP" altLang="en-US" sz="12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68A2B4-9DCC-093D-A3A7-33EBB06D2915}"/>
              </a:ext>
            </a:extLst>
          </p:cNvPr>
          <p:cNvSpPr/>
          <p:nvPr/>
        </p:nvSpPr>
        <p:spPr>
          <a:xfrm>
            <a:off x="2412688" y="433355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0281169-856D-BE80-9C75-6351257829B5}"/>
              </a:ext>
            </a:extLst>
          </p:cNvPr>
          <p:cNvCxnSpPr>
            <a:cxnSpLocks/>
            <a:stCxn id="16" idx="6"/>
            <a:endCxn id="83" idx="2"/>
          </p:cNvCxnSpPr>
          <p:nvPr/>
        </p:nvCxnSpPr>
        <p:spPr>
          <a:xfrm>
            <a:off x="2479363" y="4366897"/>
            <a:ext cx="6467130" cy="1289735"/>
          </a:xfrm>
          <a:prstGeom prst="bentConnector3">
            <a:avLst>
              <a:gd name="adj1" fmla="val 8048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F9E63F-E952-EEC6-20C1-3D8B93985690}"/>
              </a:ext>
            </a:extLst>
          </p:cNvPr>
          <p:cNvSpPr txBox="1"/>
          <p:nvPr/>
        </p:nvSpPr>
        <p:spPr>
          <a:xfrm>
            <a:off x="4392497" y="37535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57D1B8FF-A915-BA8E-CF0B-ED298E0C8712}"/>
              </a:ext>
            </a:extLst>
          </p:cNvPr>
          <p:cNvSpPr/>
          <p:nvPr/>
        </p:nvSpPr>
        <p:spPr>
          <a:xfrm>
            <a:off x="5031873" y="3449019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26A8905-6758-D637-32FF-4C7453DC613B}"/>
              </a:ext>
            </a:extLst>
          </p:cNvPr>
          <p:cNvSpPr txBox="1"/>
          <p:nvPr/>
        </p:nvSpPr>
        <p:spPr>
          <a:xfrm>
            <a:off x="4695572" y="3218577"/>
            <a:ext cx="114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S2 Perm Flow</a:t>
            </a:r>
            <a:endParaRPr kumimoji="1" lang="ja-JP" altLang="en-US" sz="12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13D460A-CA9E-AACE-C2C6-350511402F3A}"/>
              </a:ext>
            </a:extLst>
          </p:cNvPr>
          <p:cNvSpPr/>
          <p:nvPr/>
        </p:nvSpPr>
        <p:spPr>
          <a:xfrm>
            <a:off x="5245075" y="3936925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AD5EE0-CA44-7391-036C-E6CFC960FE9B}"/>
              </a:ext>
            </a:extLst>
          </p:cNvPr>
          <p:cNvSpPr/>
          <p:nvPr/>
        </p:nvSpPr>
        <p:spPr>
          <a:xfrm>
            <a:off x="3940840" y="4762047"/>
            <a:ext cx="7976339" cy="12731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207AA5AD-7C1B-357B-F4F8-F263EBBA97FB}"/>
              </a:ext>
            </a:extLst>
          </p:cNvPr>
          <p:cNvSpPr txBox="1"/>
          <p:nvPr/>
        </p:nvSpPr>
        <p:spPr>
          <a:xfrm>
            <a:off x="3981476" y="4402376"/>
            <a:ext cx="96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Total</a:t>
            </a:r>
            <a:endParaRPr kumimoji="1" lang="ja-JP" altLang="en-US" sz="1400" b="1" dirty="0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C39CC313-0F7C-4156-6699-9228C77F381E}"/>
              </a:ext>
            </a:extLst>
          </p:cNvPr>
          <p:cNvSpPr/>
          <p:nvPr/>
        </p:nvSpPr>
        <p:spPr>
          <a:xfrm>
            <a:off x="4703135" y="1114141"/>
            <a:ext cx="2729924" cy="159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B0F78C0-1F11-4892-9A39-B255140DCB2F}"/>
              </a:ext>
            </a:extLst>
          </p:cNvPr>
          <p:cNvSpPr txBox="1"/>
          <p:nvPr/>
        </p:nvSpPr>
        <p:spPr>
          <a:xfrm>
            <a:off x="3859999" y="80222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Stage1</a:t>
            </a:r>
            <a:endParaRPr kumimoji="1" lang="ja-JP" altLang="en-US" sz="1400" b="1" dirty="0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C436D7C1-7317-7C9C-519C-A84210D221B8}"/>
              </a:ext>
            </a:extLst>
          </p:cNvPr>
          <p:cNvSpPr/>
          <p:nvPr/>
        </p:nvSpPr>
        <p:spPr>
          <a:xfrm>
            <a:off x="7227708" y="3158854"/>
            <a:ext cx="4700316" cy="8878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6A4F5BCC-0E38-4385-C3CF-F0108ECFF52E}"/>
              </a:ext>
            </a:extLst>
          </p:cNvPr>
          <p:cNvSpPr txBox="1"/>
          <p:nvPr/>
        </p:nvSpPr>
        <p:spPr>
          <a:xfrm>
            <a:off x="1275455" y="5542521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ID004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9" name="円柱 238">
            <a:extLst>
              <a:ext uri="{FF2B5EF4-FFF2-40B4-BE49-F238E27FC236}">
                <a16:creationId xmlns:a16="http://schemas.microsoft.com/office/drawing/2014/main" id="{B2449C35-0C6B-8D1F-9118-B437386B0A5E}"/>
              </a:ext>
            </a:extLst>
          </p:cNvPr>
          <p:cNvSpPr/>
          <p:nvPr/>
        </p:nvSpPr>
        <p:spPr>
          <a:xfrm>
            <a:off x="1904211" y="5427664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EE5DF2F8-26A5-E621-B4ED-4E28618D656D}"/>
              </a:ext>
            </a:extLst>
          </p:cNvPr>
          <p:cNvSpPr txBox="1"/>
          <p:nvPr/>
        </p:nvSpPr>
        <p:spPr>
          <a:xfrm>
            <a:off x="234683" y="5409971"/>
            <a:ext cx="11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UF Filtrate Total Chlorine</a:t>
            </a:r>
            <a:endParaRPr kumimoji="1" lang="ja-JP" altLang="en-US" sz="1200" dirty="0"/>
          </a:p>
        </p:txBody>
      </p:sp>
      <p:sp>
        <p:nvSpPr>
          <p:cNvPr id="241" name="楕円 240">
            <a:extLst>
              <a:ext uri="{FF2B5EF4-FFF2-40B4-BE49-F238E27FC236}">
                <a16:creationId xmlns:a16="http://schemas.microsoft.com/office/drawing/2014/main" id="{A56161D9-AB6D-E05B-BCE6-5A442F8ECF55}"/>
              </a:ext>
            </a:extLst>
          </p:cNvPr>
          <p:cNvSpPr/>
          <p:nvPr/>
        </p:nvSpPr>
        <p:spPr>
          <a:xfrm>
            <a:off x="2412688" y="5591720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2" name="コネクタ: カギ線 241">
            <a:extLst>
              <a:ext uri="{FF2B5EF4-FFF2-40B4-BE49-F238E27FC236}">
                <a16:creationId xmlns:a16="http://schemas.microsoft.com/office/drawing/2014/main" id="{16B7D17A-491E-B711-8231-430DFF636311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5311750" y="3970263"/>
            <a:ext cx="3634744" cy="1448244"/>
          </a:xfrm>
          <a:prstGeom prst="bentConnector3">
            <a:avLst>
              <a:gd name="adj1" fmla="val 6965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756258-27F6-C03B-EC80-CD86906EEEA0}"/>
              </a:ext>
            </a:extLst>
          </p:cNvPr>
          <p:cNvSpPr/>
          <p:nvPr/>
        </p:nvSpPr>
        <p:spPr>
          <a:xfrm>
            <a:off x="3936616" y="3185571"/>
            <a:ext cx="2729924" cy="8864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821ED-841A-FB53-BA37-2DD30D16C599}"/>
              </a:ext>
            </a:extLst>
          </p:cNvPr>
          <p:cNvSpPr txBox="1"/>
          <p:nvPr/>
        </p:nvSpPr>
        <p:spPr>
          <a:xfrm>
            <a:off x="3856349" y="2863757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Stage2</a:t>
            </a:r>
            <a:endParaRPr kumimoji="1" lang="ja-JP" altLang="en-US" sz="1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54871-2490-3468-6C24-5C45EF84A76B}"/>
              </a:ext>
            </a:extLst>
          </p:cNvPr>
          <p:cNvSpPr txBox="1"/>
          <p:nvPr/>
        </p:nvSpPr>
        <p:spPr>
          <a:xfrm>
            <a:off x="7180168" y="2833451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Stage3</a:t>
            </a:r>
            <a:endParaRPr kumimoji="1" lang="ja-JP" altLang="en-US" sz="1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C4DC079-973D-647E-D47F-13AAE9E01574}"/>
              </a:ext>
            </a:extLst>
          </p:cNvPr>
          <p:cNvSpPr txBox="1"/>
          <p:nvPr/>
        </p:nvSpPr>
        <p:spPr>
          <a:xfrm>
            <a:off x="8908527" y="36653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74D0DDC9-4D8A-54D4-67BC-D0C1A5090951}"/>
              </a:ext>
            </a:extLst>
          </p:cNvPr>
          <p:cNvSpPr/>
          <p:nvPr/>
        </p:nvSpPr>
        <p:spPr>
          <a:xfrm>
            <a:off x="9479911" y="348378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3CE4B3-228A-6F67-FDCB-B92DACBBE7F6}"/>
              </a:ext>
            </a:extLst>
          </p:cNvPr>
          <p:cNvSpPr txBox="1"/>
          <p:nvPr/>
        </p:nvSpPr>
        <p:spPr>
          <a:xfrm>
            <a:off x="9128035" y="3218577"/>
            <a:ext cx="109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Pre</a:t>
            </a:r>
            <a:endParaRPr kumimoji="1" lang="ja-JP" altLang="en-US" sz="12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B30C0E4-E5D1-408D-8DC8-89562595E1C3}"/>
              </a:ext>
            </a:extLst>
          </p:cNvPr>
          <p:cNvSpPr/>
          <p:nvPr/>
        </p:nvSpPr>
        <p:spPr>
          <a:xfrm>
            <a:off x="9673928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2630D2CC-7CE7-3E4B-11B9-3CE44213A6AF}"/>
              </a:ext>
            </a:extLst>
          </p:cNvPr>
          <p:cNvSpPr txBox="1"/>
          <p:nvPr/>
        </p:nvSpPr>
        <p:spPr>
          <a:xfrm>
            <a:off x="8961654" y="1934245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円柱 226">
            <a:extLst>
              <a:ext uri="{FF2B5EF4-FFF2-40B4-BE49-F238E27FC236}">
                <a16:creationId xmlns:a16="http://schemas.microsoft.com/office/drawing/2014/main" id="{A39C0ECD-1547-80D8-D025-FEB246FB7F11}"/>
              </a:ext>
            </a:extLst>
          </p:cNvPr>
          <p:cNvSpPr/>
          <p:nvPr/>
        </p:nvSpPr>
        <p:spPr>
          <a:xfrm>
            <a:off x="10017167" y="1674977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6230AA7F-23D6-FD25-C87F-A18593935768}"/>
              </a:ext>
            </a:extLst>
          </p:cNvPr>
          <p:cNvSpPr txBox="1"/>
          <p:nvPr/>
        </p:nvSpPr>
        <p:spPr>
          <a:xfrm>
            <a:off x="6031164" y="211447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Perm Flow</a:t>
            </a:r>
            <a:endParaRPr kumimoji="1" lang="ja-JP" altLang="en-US" sz="1200" dirty="0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EFEE7742-03D7-2DFA-0855-55DC20CE9C51}"/>
              </a:ext>
            </a:extLst>
          </p:cNvPr>
          <p:cNvSpPr/>
          <p:nvPr/>
        </p:nvSpPr>
        <p:spPr>
          <a:xfrm>
            <a:off x="9793750" y="217172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0F1510E9-F90C-BA87-3833-9F6391EC5787}"/>
              </a:ext>
            </a:extLst>
          </p:cNvPr>
          <p:cNvSpPr txBox="1"/>
          <p:nvPr/>
        </p:nvSpPr>
        <p:spPr>
          <a:xfrm>
            <a:off x="10390485" y="3669474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4" name="円柱 233">
            <a:extLst>
              <a:ext uri="{FF2B5EF4-FFF2-40B4-BE49-F238E27FC236}">
                <a16:creationId xmlns:a16="http://schemas.microsoft.com/office/drawing/2014/main" id="{781C15A9-2B15-7663-0E7C-DB340986F6A7}"/>
              </a:ext>
            </a:extLst>
          </p:cNvPr>
          <p:cNvSpPr/>
          <p:nvPr/>
        </p:nvSpPr>
        <p:spPr>
          <a:xfrm>
            <a:off x="10964400" y="346821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A30B386B-502A-0891-E3FF-02A10ABCFEE4}"/>
              </a:ext>
            </a:extLst>
          </p:cNvPr>
          <p:cNvSpPr txBox="1"/>
          <p:nvPr/>
        </p:nvSpPr>
        <p:spPr>
          <a:xfrm>
            <a:off x="10596624" y="3218577"/>
            <a:ext cx="115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Flow</a:t>
            </a:r>
            <a:endParaRPr kumimoji="1" lang="ja-JP" altLang="en-US" sz="1200" dirty="0"/>
          </a:p>
        </p:txBody>
      </p:sp>
      <p:sp>
        <p:nvSpPr>
          <p:cNvPr id="236" name="楕円 235">
            <a:extLst>
              <a:ext uri="{FF2B5EF4-FFF2-40B4-BE49-F238E27FC236}">
                <a16:creationId xmlns:a16="http://schemas.microsoft.com/office/drawing/2014/main" id="{7FEDA532-59B7-A349-D0EC-49E216204428}"/>
              </a:ext>
            </a:extLst>
          </p:cNvPr>
          <p:cNvSpPr/>
          <p:nvPr/>
        </p:nvSpPr>
        <p:spPr>
          <a:xfrm>
            <a:off x="11158417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4" name="テキスト ボックス 243">
            <a:extLst>
              <a:ext uri="{FF2B5EF4-FFF2-40B4-BE49-F238E27FC236}">
                <a16:creationId xmlns:a16="http://schemas.microsoft.com/office/drawing/2014/main" id="{F11ABB72-293F-7030-6ACC-C0D9A5DCEFCF}"/>
              </a:ext>
            </a:extLst>
          </p:cNvPr>
          <p:cNvSpPr txBox="1"/>
          <p:nvPr/>
        </p:nvSpPr>
        <p:spPr>
          <a:xfrm>
            <a:off x="7449425" y="3665592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5" name="円柱 244">
            <a:extLst>
              <a:ext uri="{FF2B5EF4-FFF2-40B4-BE49-F238E27FC236}">
                <a16:creationId xmlns:a16="http://schemas.microsoft.com/office/drawing/2014/main" id="{36CF0C83-22A1-34D3-4132-EEA67E9BA027}"/>
              </a:ext>
            </a:extLst>
          </p:cNvPr>
          <p:cNvSpPr/>
          <p:nvPr/>
        </p:nvSpPr>
        <p:spPr>
          <a:xfrm>
            <a:off x="8028030" y="347438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C15564FD-AB22-7835-D85C-B5BDD49D132D}"/>
              </a:ext>
            </a:extLst>
          </p:cNvPr>
          <p:cNvSpPr txBox="1"/>
          <p:nvPr/>
        </p:nvSpPr>
        <p:spPr>
          <a:xfrm>
            <a:off x="7670470" y="3218577"/>
            <a:ext cx="114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Perm Flow</a:t>
            </a:r>
            <a:endParaRPr kumimoji="1" lang="ja-JP" altLang="en-US" sz="1200" dirty="0"/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D5D91015-8AE0-1684-E067-AEFC3E5C9160}"/>
              </a:ext>
            </a:extLst>
          </p:cNvPr>
          <p:cNvSpPr/>
          <p:nvPr/>
        </p:nvSpPr>
        <p:spPr>
          <a:xfrm>
            <a:off x="8222047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14507A3E-CBF8-6765-AC1E-E80E69A4CAA4}"/>
              </a:ext>
            </a:extLst>
          </p:cNvPr>
          <p:cNvSpPr/>
          <p:nvPr/>
        </p:nvSpPr>
        <p:spPr>
          <a:xfrm>
            <a:off x="8946493" y="538516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5A70ACC-05B8-90E3-8AC5-3BEB2EEAA19E}"/>
              </a:ext>
            </a:extLst>
          </p:cNvPr>
          <p:cNvSpPr/>
          <p:nvPr/>
        </p:nvSpPr>
        <p:spPr>
          <a:xfrm>
            <a:off x="8946493" y="562329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C716FC-6805-712B-8FB0-0F1B539532AB}"/>
              </a:ext>
            </a:extLst>
          </p:cNvPr>
          <p:cNvCxnSpPr>
            <a:cxnSpLocks/>
            <a:stCxn id="236" idx="4"/>
            <a:endCxn id="81" idx="2"/>
          </p:cNvCxnSpPr>
          <p:nvPr/>
        </p:nvCxnSpPr>
        <p:spPr>
          <a:xfrm rot="5400000">
            <a:off x="9375170" y="3601922"/>
            <a:ext cx="1387908" cy="2245262"/>
          </a:xfrm>
          <a:prstGeom prst="bentConnector4">
            <a:avLst>
              <a:gd name="adj1" fmla="val 22034"/>
              <a:gd name="adj2" fmla="val 1101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3A77F9D4-B193-60D4-A3CF-87FE3F8E84B5}"/>
              </a:ext>
            </a:extLst>
          </p:cNvPr>
          <p:cNvCxnSpPr>
            <a:cxnSpLocks/>
            <a:stCxn id="29" idx="2"/>
            <a:endCxn id="81" idx="2"/>
          </p:cNvCxnSpPr>
          <p:nvPr/>
        </p:nvCxnSpPr>
        <p:spPr>
          <a:xfrm rot="10800000" flipV="1">
            <a:off x="8946494" y="3997261"/>
            <a:ext cx="727435" cy="1421245"/>
          </a:xfrm>
          <a:prstGeom prst="bentConnector3">
            <a:avLst>
              <a:gd name="adj1" fmla="val 16023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8C6DF08F-ED6D-1CD5-F20E-851BB3E0D7F2}"/>
              </a:ext>
            </a:extLst>
          </p:cNvPr>
          <p:cNvCxnSpPr>
            <a:cxnSpLocks/>
            <a:stCxn id="247" idx="4"/>
            <a:endCxn id="81" idx="2"/>
          </p:cNvCxnSpPr>
          <p:nvPr/>
        </p:nvCxnSpPr>
        <p:spPr>
          <a:xfrm rot="16200000" flipH="1">
            <a:off x="7906985" y="4378999"/>
            <a:ext cx="1387908" cy="69110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81412DF2-259E-03C8-3F6E-9C665A44B40D}"/>
              </a:ext>
            </a:extLst>
          </p:cNvPr>
          <p:cNvSpPr/>
          <p:nvPr/>
        </p:nvSpPr>
        <p:spPr>
          <a:xfrm>
            <a:off x="5462556" y="1433706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FE808C20-7D81-7C8B-FBB0-392F8AC984E0}"/>
              </a:ext>
            </a:extLst>
          </p:cNvPr>
          <p:cNvSpPr/>
          <p:nvPr/>
        </p:nvSpPr>
        <p:spPr>
          <a:xfrm>
            <a:off x="5462556" y="1681356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693DDD28-6721-8675-1607-FB5FBAFB2A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7872" y="2205065"/>
            <a:ext cx="847257" cy="3213442"/>
          </a:xfrm>
          <a:prstGeom prst="bentConnector3">
            <a:avLst>
              <a:gd name="adj1" fmla="val 1269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A1DFD290-9EF5-DD26-F55D-ADD56D1BA9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7142" y="2407279"/>
            <a:ext cx="31574" cy="6533805"/>
          </a:xfrm>
          <a:prstGeom prst="bentConnector3">
            <a:avLst>
              <a:gd name="adj1" fmla="val 157819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楕円 189">
            <a:extLst>
              <a:ext uri="{FF2B5EF4-FFF2-40B4-BE49-F238E27FC236}">
                <a16:creationId xmlns:a16="http://schemas.microsoft.com/office/drawing/2014/main" id="{D08293B0-55AD-E61E-4DE7-AC0E6EAFB40F}"/>
              </a:ext>
            </a:extLst>
          </p:cNvPr>
          <p:cNvSpPr/>
          <p:nvPr/>
        </p:nvSpPr>
        <p:spPr>
          <a:xfrm>
            <a:off x="5136493" y="536611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AFD17060-FE0A-E53F-8671-EDF330519F07}"/>
              </a:ext>
            </a:extLst>
          </p:cNvPr>
          <p:cNvSpPr/>
          <p:nvPr/>
        </p:nvSpPr>
        <p:spPr>
          <a:xfrm>
            <a:off x="5136493" y="560424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A2A2B52-D748-D343-8BC2-51652714A820}"/>
              </a:ext>
            </a:extLst>
          </p:cNvPr>
          <p:cNvSpPr txBox="1"/>
          <p:nvPr/>
        </p:nvSpPr>
        <p:spPr>
          <a:xfrm>
            <a:off x="5892428" y="1620954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A915627-0AA0-FE44-C14D-E530BFA420BC}"/>
              </a:ext>
            </a:extLst>
          </p:cNvPr>
          <p:cNvSpPr txBox="1"/>
          <p:nvPr/>
        </p:nvSpPr>
        <p:spPr>
          <a:xfrm>
            <a:off x="5816757" y="555670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082E1E86-647E-4200-81D2-A925DF72DD59}"/>
              </a:ext>
            </a:extLst>
          </p:cNvPr>
          <p:cNvSpPr txBox="1"/>
          <p:nvPr/>
        </p:nvSpPr>
        <p:spPr>
          <a:xfrm>
            <a:off x="9578861" y="5567855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5869FA-1E27-B2B3-3C54-CB852789D01F}"/>
              </a:ext>
            </a:extLst>
          </p:cNvPr>
          <p:cNvSpPr txBox="1"/>
          <p:nvPr/>
        </p:nvSpPr>
        <p:spPr>
          <a:xfrm>
            <a:off x="1257309" y="4779031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円柱 242">
            <a:extLst>
              <a:ext uri="{FF2B5EF4-FFF2-40B4-BE49-F238E27FC236}">
                <a16:creationId xmlns:a16="http://schemas.microsoft.com/office/drawing/2014/main" id="{B0EE35F0-AF7A-1F43-D28C-0C7E5DBA17C4}"/>
              </a:ext>
            </a:extLst>
          </p:cNvPr>
          <p:cNvSpPr/>
          <p:nvPr/>
        </p:nvSpPr>
        <p:spPr>
          <a:xfrm>
            <a:off x="1890268" y="4663775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7ABB0CED-26A9-8754-C2F7-F0250AB43669}"/>
              </a:ext>
            </a:extLst>
          </p:cNvPr>
          <p:cNvSpPr txBox="1"/>
          <p:nvPr/>
        </p:nvSpPr>
        <p:spPr>
          <a:xfrm>
            <a:off x="245874" y="4769907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Flow </a:t>
            </a:r>
            <a:endParaRPr kumimoji="1" lang="ja-JP" altLang="en-US" sz="1200" dirty="0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3B53E442-DAF6-3EF4-ED64-0EFF1BBC578C}"/>
              </a:ext>
            </a:extLst>
          </p:cNvPr>
          <p:cNvSpPr/>
          <p:nvPr/>
        </p:nvSpPr>
        <p:spPr>
          <a:xfrm>
            <a:off x="2398745" y="484688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E351D48-2138-0FA9-872A-6FEE8418AB93}"/>
              </a:ext>
            </a:extLst>
          </p:cNvPr>
          <p:cNvSpPr txBox="1"/>
          <p:nvPr/>
        </p:nvSpPr>
        <p:spPr>
          <a:xfrm>
            <a:off x="5254883" y="1910855"/>
            <a:ext cx="97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S1_Flow</a:t>
            </a:r>
            <a:endParaRPr kumimoji="1" lang="ja-JP" altLang="en-US" sz="1400" dirty="0"/>
          </a:p>
        </p:txBody>
      </p:sp>
      <p:sp>
        <p:nvSpPr>
          <p:cNvPr id="251" name="六角形 250">
            <a:extLst>
              <a:ext uri="{FF2B5EF4-FFF2-40B4-BE49-F238E27FC236}">
                <a16:creationId xmlns:a16="http://schemas.microsoft.com/office/drawing/2014/main" id="{9FDFBEC3-DDC7-E95D-4589-FB01FA30A9D8}"/>
              </a:ext>
            </a:extLst>
          </p:cNvPr>
          <p:cNvSpPr/>
          <p:nvPr/>
        </p:nvSpPr>
        <p:spPr>
          <a:xfrm>
            <a:off x="5536576" y="2232923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6734173F-5882-B6F8-26FA-A857C44A5B8D}"/>
              </a:ext>
            </a:extLst>
          </p:cNvPr>
          <p:cNvCxnSpPr>
            <a:cxnSpLocks/>
            <a:stCxn id="251" idx="0"/>
          </p:cNvCxnSpPr>
          <p:nvPr/>
        </p:nvCxnSpPr>
        <p:spPr>
          <a:xfrm flipV="1">
            <a:off x="5932552" y="2412058"/>
            <a:ext cx="711994" cy="1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楕円 254">
            <a:extLst>
              <a:ext uri="{FF2B5EF4-FFF2-40B4-BE49-F238E27FC236}">
                <a16:creationId xmlns:a16="http://schemas.microsoft.com/office/drawing/2014/main" id="{5DBA21AC-72D8-FF2E-8820-A810D495041F}"/>
              </a:ext>
            </a:extLst>
          </p:cNvPr>
          <p:cNvSpPr/>
          <p:nvPr/>
        </p:nvSpPr>
        <p:spPr>
          <a:xfrm>
            <a:off x="5474291" y="225275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D268B8E-ADAA-D8AB-6C2A-797071744333}"/>
              </a:ext>
            </a:extLst>
          </p:cNvPr>
          <p:cNvSpPr/>
          <p:nvPr/>
        </p:nvSpPr>
        <p:spPr>
          <a:xfrm>
            <a:off x="5474291" y="250040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713C14C-DDA0-BAFE-EBE7-94FDC0768F2F}"/>
              </a:ext>
            </a:extLst>
          </p:cNvPr>
          <p:cNvSpPr txBox="1"/>
          <p:nvPr/>
        </p:nvSpPr>
        <p:spPr>
          <a:xfrm>
            <a:off x="5904163" y="244000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0E4216C-566E-14EE-1FC6-4AC6DCA72FC6}"/>
              </a:ext>
            </a:extLst>
          </p:cNvPr>
          <p:cNvSpPr/>
          <p:nvPr/>
        </p:nvSpPr>
        <p:spPr>
          <a:xfrm>
            <a:off x="11266831" y="1787831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柱 69">
            <a:extLst>
              <a:ext uri="{FF2B5EF4-FFF2-40B4-BE49-F238E27FC236}">
                <a16:creationId xmlns:a16="http://schemas.microsoft.com/office/drawing/2014/main" id="{BF907700-A4E8-87FE-0E89-1A276D1FCCA0}"/>
              </a:ext>
            </a:extLst>
          </p:cNvPr>
          <p:cNvSpPr/>
          <p:nvPr/>
        </p:nvSpPr>
        <p:spPr>
          <a:xfrm>
            <a:off x="1904211" y="3568906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5835852-57FA-0435-E152-68FCC3066465}"/>
              </a:ext>
            </a:extLst>
          </p:cNvPr>
          <p:cNvSpPr txBox="1"/>
          <p:nvPr/>
        </p:nvSpPr>
        <p:spPr>
          <a:xfrm>
            <a:off x="1264051" y="3693735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15330D1-1445-9BE8-F882-51580D2BF7FD}"/>
              </a:ext>
            </a:extLst>
          </p:cNvPr>
          <p:cNvSpPr txBox="1"/>
          <p:nvPr/>
        </p:nvSpPr>
        <p:spPr>
          <a:xfrm>
            <a:off x="224698" y="3684611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pH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1262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9F6606F-A000-40A0-B8E0-3A6F19DC527B}"/>
              </a:ext>
            </a:extLst>
          </p:cNvPr>
          <p:cNvSpPr txBox="1"/>
          <p:nvPr/>
        </p:nvSpPr>
        <p:spPr>
          <a:xfrm>
            <a:off x="5319809" y="1091802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S1_EC</a:t>
            </a:r>
            <a:endParaRPr kumimoji="1" lang="ja-JP" altLang="en-US" sz="1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3C0FCF6-1118-4693-9803-E38BBAC572E9}"/>
              </a:ext>
            </a:extLst>
          </p:cNvPr>
          <p:cNvSpPr txBox="1"/>
          <p:nvPr/>
        </p:nvSpPr>
        <p:spPr>
          <a:xfrm>
            <a:off x="383727" y="1528786"/>
            <a:ext cx="101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Sulfuric Acid Dosing</a:t>
            </a:r>
            <a:endParaRPr kumimoji="1" lang="ja-JP" altLang="en-US" sz="1200" dirty="0"/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811D5CDB-0C56-4D2A-AA46-20F4266829A5}"/>
              </a:ext>
            </a:extLst>
          </p:cNvPr>
          <p:cNvSpPr/>
          <p:nvPr/>
        </p:nvSpPr>
        <p:spPr>
          <a:xfrm>
            <a:off x="5524841" y="1413870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9D55E1E-A614-4BD9-AF68-1F34864A1234}"/>
              </a:ext>
            </a:extLst>
          </p:cNvPr>
          <p:cNvSpPr txBox="1"/>
          <p:nvPr/>
        </p:nvSpPr>
        <p:spPr>
          <a:xfrm>
            <a:off x="1271252" y="164358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D60F21A-76AD-49D9-A6C1-AB0DDE7CDD5F}"/>
              </a:ext>
            </a:extLst>
          </p:cNvPr>
          <p:cNvSpPr txBox="1"/>
          <p:nvPr/>
        </p:nvSpPr>
        <p:spPr>
          <a:xfrm>
            <a:off x="6045466" y="1288645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S1_EC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：フロー図</a:t>
            </a:r>
            <a:r>
              <a:rPr lang="en-US" altLang="ja-JP" dirty="0"/>
              <a:t> (RO Stage1, 2, 3)</a:t>
            </a:r>
            <a:endParaRPr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638406-9EBD-AEA2-293D-E1A0524C615F}"/>
              </a:ext>
            </a:extLst>
          </p:cNvPr>
          <p:cNvSpPr txBox="1"/>
          <p:nvPr/>
        </p:nvSpPr>
        <p:spPr>
          <a:xfrm>
            <a:off x="1271252" y="2330323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D08CFBC-A8CD-CD93-3693-52440F01BBDD}"/>
              </a:ext>
            </a:extLst>
          </p:cNvPr>
          <p:cNvCxnSpPr>
            <a:cxnSpLocks/>
            <a:stCxn id="105" idx="0"/>
          </p:cNvCxnSpPr>
          <p:nvPr/>
        </p:nvCxnSpPr>
        <p:spPr>
          <a:xfrm>
            <a:off x="5920817" y="1593118"/>
            <a:ext cx="709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98FBAEB2-1309-F0E0-53EB-5F1EE143E8AA}"/>
              </a:ext>
            </a:extLst>
          </p:cNvPr>
          <p:cNvCxnSpPr>
            <a:cxnSpLocks/>
            <a:stCxn id="203" idx="6"/>
            <a:endCxn id="102" idx="2"/>
          </p:cNvCxnSpPr>
          <p:nvPr/>
        </p:nvCxnSpPr>
        <p:spPr>
          <a:xfrm flipV="1">
            <a:off x="2479363" y="1714694"/>
            <a:ext cx="2983193" cy="69039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9F79E8-8988-AD92-D2D4-49AEB6F72E1E}"/>
              </a:ext>
            </a:extLst>
          </p:cNvPr>
          <p:cNvSpPr txBox="1"/>
          <p:nvPr/>
        </p:nvSpPr>
        <p:spPr>
          <a:xfrm>
            <a:off x="1271252" y="30277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円柱 123">
            <a:extLst>
              <a:ext uri="{FF2B5EF4-FFF2-40B4-BE49-F238E27FC236}">
                <a16:creationId xmlns:a16="http://schemas.microsoft.com/office/drawing/2014/main" id="{4202859E-FFFF-0AD7-D100-8D49D1589D89}"/>
              </a:ext>
            </a:extLst>
          </p:cNvPr>
          <p:cNvSpPr/>
          <p:nvPr/>
        </p:nvSpPr>
        <p:spPr>
          <a:xfrm>
            <a:off x="1904211" y="1542737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8" name="円柱 157">
            <a:extLst>
              <a:ext uri="{FF2B5EF4-FFF2-40B4-BE49-F238E27FC236}">
                <a16:creationId xmlns:a16="http://schemas.microsoft.com/office/drawing/2014/main" id="{88654019-C28F-123B-385C-05E3D5DC0293}"/>
              </a:ext>
            </a:extLst>
          </p:cNvPr>
          <p:cNvSpPr/>
          <p:nvPr/>
        </p:nvSpPr>
        <p:spPr>
          <a:xfrm>
            <a:off x="1904211" y="2258599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3" name="円柱 162">
            <a:extLst>
              <a:ext uri="{FF2B5EF4-FFF2-40B4-BE49-F238E27FC236}">
                <a16:creationId xmlns:a16="http://schemas.microsoft.com/office/drawing/2014/main" id="{795F6305-A66F-B236-1EEB-4688C3CB92FD}"/>
              </a:ext>
            </a:extLst>
          </p:cNvPr>
          <p:cNvSpPr/>
          <p:nvPr/>
        </p:nvSpPr>
        <p:spPr>
          <a:xfrm>
            <a:off x="1904211" y="291254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3F2DCDC-8BBB-465B-B6B4-3238DE49ACD6}"/>
              </a:ext>
            </a:extLst>
          </p:cNvPr>
          <p:cNvSpPr txBox="1"/>
          <p:nvPr/>
        </p:nvSpPr>
        <p:spPr>
          <a:xfrm>
            <a:off x="1238689" y="135738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156FEBCC-09AC-CB3A-3B41-996A3B061346}"/>
              </a:ext>
            </a:extLst>
          </p:cNvPr>
          <p:cNvSpPr txBox="1"/>
          <p:nvPr/>
        </p:nvSpPr>
        <p:spPr>
          <a:xfrm>
            <a:off x="329767" y="2309062"/>
            <a:ext cx="109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 Feed EC</a:t>
            </a:r>
            <a:endParaRPr kumimoji="1" lang="ja-JP" altLang="en-US" sz="12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659B62C0-2B04-C211-8286-8730903FCA53}"/>
              </a:ext>
            </a:extLst>
          </p:cNvPr>
          <p:cNvSpPr txBox="1"/>
          <p:nvPr/>
        </p:nvSpPr>
        <p:spPr>
          <a:xfrm>
            <a:off x="221780" y="3018675"/>
            <a:ext cx="12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TOC</a:t>
            </a:r>
            <a:endParaRPr kumimoji="1" lang="ja-JP" altLang="en-US" sz="1200" dirty="0"/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921EF461-8A33-3C15-DD19-284CD6CACB46}"/>
              </a:ext>
            </a:extLst>
          </p:cNvPr>
          <p:cNvSpPr/>
          <p:nvPr/>
        </p:nvSpPr>
        <p:spPr>
          <a:xfrm>
            <a:off x="357650" y="1283859"/>
            <a:ext cx="2574981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0F6AD4B0-833D-B547-FA7D-FD8EEDC0445E}"/>
              </a:ext>
            </a:extLst>
          </p:cNvPr>
          <p:cNvCxnSpPr>
            <a:cxnSpLocks/>
            <a:stCxn id="202" idx="6"/>
            <a:endCxn id="101" idx="2"/>
          </p:cNvCxnSpPr>
          <p:nvPr/>
        </p:nvCxnSpPr>
        <p:spPr>
          <a:xfrm flipV="1">
            <a:off x="2479363" y="1467044"/>
            <a:ext cx="2983193" cy="176043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3B4FC018-57F4-33EF-0BA3-5367C1540F20}"/>
              </a:ext>
            </a:extLst>
          </p:cNvPr>
          <p:cNvCxnSpPr>
            <a:cxnSpLocks/>
            <a:stCxn id="208" idx="6"/>
          </p:cNvCxnSpPr>
          <p:nvPr/>
        </p:nvCxnSpPr>
        <p:spPr>
          <a:xfrm>
            <a:off x="2479363" y="1814537"/>
            <a:ext cx="2657130" cy="3584920"/>
          </a:xfrm>
          <a:prstGeom prst="bentConnector3">
            <a:avLst>
              <a:gd name="adj1" fmla="val 4032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楕円 201">
            <a:extLst>
              <a:ext uri="{FF2B5EF4-FFF2-40B4-BE49-F238E27FC236}">
                <a16:creationId xmlns:a16="http://schemas.microsoft.com/office/drawing/2014/main" id="{B5321B4F-9365-9501-12AE-20741E04E1DB}"/>
              </a:ext>
            </a:extLst>
          </p:cNvPr>
          <p:cNvSpPr/>
          <p:nvPr/>
        </p:nvSpPr>
        <p:spPr>
          <a:xfrm>
            <a:off x="2412688" y="16097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BD9199AD-40B4-6148-A3EF-7C4DD6196391}"/>
              </a:ext>
            </a:extLst>
          </p:cNvPr>
          <p:cNvSpPr/>
          <p:nvPr/>
        </p:nvSpPr>
        <p:spPr>
          <a:xfrm>
            <a:off x="2412688" y="23717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58541EB0-B4BD-A869-9182-4983AED3AD70}"/>
              </a:ext>
            </a:extLst>
          </p:cNvPr>
          <p:cNvSpPr/>
          <p:nvPr/>
        </p:nvSpPr>
        <p:spPr>
          <a:xfrm>
            <a:off x="2412688" y="178119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5F262630-0B96-8502-16BF-0E8C2472FA8C}"/>
              </a:ext>
            </a:extLst>
          </p:cNvPr>
          <p:cNvSpPr/>
          <p:nvPr/>
        </p:nvSpPr>
        <p:spPr>
          <a:xfrm>
            <a:off x="2412688" y="32004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6F997D5D-8B5B-E167-E621-4ABD72A955CA}"/>
              </a:ext>
            </a:extLst>
          </p:cNvPr>
          <p:cNvCxnSpPr>
            <a:cxnSpLocks/>
            <a:stCxn id="210" idx="6"/>
          </p:cNvCxnSpPr>
          <p:nvPr/>
        </p:nvCxnSpPr>
        <p:spPr>
          <a:xfrm>
            <a:off x="2479363" y="3233762"/>
            <a:ext cx="2657130" cy="2403820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BB8787B6-C2F2-E7F9-A12D-D35F38E83243}"/>
              </a:ext>
            </a:extLst>
          </p:cNvPr>
          <p:cNvSpPr txBox="1"/>
          <p:nvPr/>
        </p:nvSpPr>
        <p:spPr>
          <a:xfrm>
            <a:off x="358720" y="832191"/>
            <a:ext cx="1065123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Feed</a:t>
            </a:r>
            <a:endParaRPr kumimoji="1" lang="ja-JP" altLang="en-US" sz="1400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BC88DB-C90D-FC3C-4F97-B647ADDA20BD}"/>
              </a:ext>
            </a:extLst>
          </p:cNvPr>
          <p:cNvSpPr txBox="1"/>
          <p:nvPr/>
        </p:nvSpPr>
        <p:spPr>
          <a:xfrm>
            <a:off x="1271252" y="426570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2A425C08-AC6D-A306-673A-CB299EEA12B3}"/>
              </a:ext>
            </a:extLst>
          </p:cNvPr>
          <p:cNvSpPr/>
          <p:nvPr/>
        </p:nvSpPr>
        <p:spPr>
          <a:xfrm>
            <a:off x="1904211" y="415045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567D14-EECE-192D-2A71-D1DC7854CAD1}"/>
              </a:ext>
            </a:extLst>
          </p:cNvPr>
          <p:cNvSpPr txBox="1"/>
          <p:nvPr/>
        </p:nvSpPr>
        <p:spPr>
          <a:xfrm>
            <a:off x="231899" y="425658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Pre</a:t>
            </a:r>
            <a:endParaRPr kumimoji="1" lang="ja-JP" altLang="en-US" sz="12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68A2B4-9DCC-093D-A3A7-33EBB06D2915}"/>
              </a:ext>
            </a:extLst>
          </p:cNvPr>
          <p:cNvSpPr/>
          <p:nvPr/>
        </p:nvSpPr>
        <p:spPr>
          <a:xfrm>
            <a:off x="2412688" y="433355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13D460A-CA9E-AACE-C2C6-350511402F3A}"/>
              </a:ext>
            </a:extLst>
          </p:cNvPr>
          <p:cNvSpPr/>
          <p:nvPr/>
        </p:nvSpPr>
        <p:spPr>
          <a:xfrm>
            <a:off x="6740500" y="3936925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C39CC313-0F7C-4156-6699-9228C77F381E}"/>
              </a:ext>
            </a:extLst>
          </p:cNvPr>
          <p:cNvSpPr/>
          <p:nvPr/>
        </p:nvSpPr>
        <p:spPr>
          <a:xfrm>
            <a:off x="4703134" y="1114141"/>
            <a:ext cx="2729924" cy="159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B0F78C0-1F11-4892-9A39-B255140DCB2F}"/>
              </a:ext>
            </a:extLst>
          </p:cNvPr>
          <p:cNvSpPr txBox="1"/>
          <p:nvPr/>
        </p:nvSpPr>
        <p:spPr>
          <a:xfrm>
            <a:off x="3859999" y="80222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Stage1</a:t>
            </a:r>
            <a:endParaRPr kumimoji="1" lang="ja-JP" altLang="en-US" sz="1400" b="1" dirty="0"/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6A4F5BCC-0E38-4385-C3CF-F0108ECFF52E}"/>
              </a:ext>
            </a:extLst>
          </p:cNvPr>
          <p:cNvSpPr txBox="1"/>
          <p:nvPr/>
        </p:nvSpPr>
        <p:spPr>
          <a:xfrm>
            <a:off x="1275455" y="5542521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ID004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9" name="円柱 238">
            <a:extLst>
              <a:ext uri="{FF2B5EF4-FFF2-40B4-BE49-F238E27FC236}">
                <a16:creationId xmlns:a16="http://schemas.microsoft.com/office/drawing/2014/main" id="{B2449C35-0C6B-8D1F-9118-B437386B0A5E}"/>
              </a:ext>
            </a:extLst>
          </p:cNvPr>
          <p:cNvSpPr/>
          <p:nvPr/>
        </p:nvSpPr>
        <p:spPr>
          <a:xfrm>
            <a:off x="1904211" y="5427664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EE5DF2F8-26A5-E621-B4ED-4E28618D656D}"/>
              </a:ext>
            </a:extLst>
          </p:cNvPr>
          <p:cNvSpPr txBox="1"/>
          <p:nvPr/>
        </p:nvSpPr>
        <p:spPr>
          <a:xfrm>
            <a:off x="234683" y="5409971"/>
            <a:ext cx="11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UF Filtrate Total Chlorine</a:t>
            </a:r>
            <a:endParaRPr kumimoji="1" lang="ja-JP" altLang="en-US" sz="1200" dirty="0"/>
          </a:p>
        </p:txBody>
      </p:sp>
      <p:sp>
        <p:nvSpPr>
          <p:cNvPr id="241" name="楕円 240">
            <a:extLst>
              <a:ext uri="{FF2B5EF4-FFF2-40B4-BE49-F238E27FC236}">
                <a16:creationId xmlns:a16="http://schemas.microsoft.com/office/drawing/2014/main" id="{A56161D9-AB6D-E05B-BCE6-5A442F8ECF55}"/>
              </a:ext>
            </a:extLst>
          </p:cNvPr>
          <p:cNvSpPr/>
          <p:nvPr/>
        </p:nvSpPr>
        <p:spPr>
          <a:xfrm>
            <a:off x="2412688" y="5591720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821ED-841A-FB53-BA37-2DD30D16C599}"/>
              </a:ext>
            </a:extLst>
          </p:cNvPr>
          <p:cNvSpPr txBox="1"/>
          <p:nvPr/>
        </p:nvSpPr>
        <p:spPr>
          <a:xfrm>
            <a:off x="5355424" y="2645711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Stage2</a:t>
            </a:r>
            <a:endParaRPr kumimoji="1" lang="ja-JP" altLang="en-US" sz="1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54871-2490-3468-6C24-5C45EF84A76B}"/>
              </a:ext>
            </a:extLst>
          </p:cNvPr>
          <p:cNvSpPr txBox="1"/>
          <p:nvPr/>
        </p:nvSpPr>
        <p:spPr>
          <a:xfrm>
            <a:off x="3855977" y="4475780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Stage3</a:t>
            </a:r>
            <a:endParaRPr kumimoji="1" lang="ja-JP" altLang="en-US" sz="1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C4DC079-973D-647E-D47F-13AAE9E01574}"/>
              </a:ext>
            </a:extLst>
          </p:cNvPr>
          <p:cNvSpPr txBox="1"/>
          <p:nvPr/>
        </p:nvSpPr>
        <p:spPr>
          <a:xfrm>
            <a:off x="8996017" y="3436922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74D0DDC9-4D8A-54D4-67BC-D0C1A5090951}"/>
              </a:ext>
            </a:extLst>
          </p:cNvPr>
          <p:cNvSpPr/>
          <p:nvPr/>
        </p:nvSpPr>
        <p:spPr>
          <a:xfrm>
            <a:off x="9567401" y="3255306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3CE4B3-228A-6F67-FDCB-B92DACBBE7F6}"/>
              </a:ext>
            </a:extLst>
          </p:cNvPr>
          <p:cNvSpPr txBox="1"/>
          <p:nvPr/>
        </p:nvSpPr>
        <p:spPr>
          <a:xfrm>
            <a:off x="9215525" y="2990100"/>
            <a:ext cx="109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Pre</a:t>
            </a:r>
            <a:endParaRPr kumimoji="1" lang="ja-JP" altLang="en-US" sz="12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B30C0E4-E5D1-408D-8DC8-89562595E1C3}"/>
              </a:ext>
            </a:extLst>
          </p:cNvPr>
          <p:cNvSpPr/>
          <p:nvPr/>
        </p:nvSpPr>
        <p:spPr>
          <a:xfrm>
            <a:off x="9761418" y="373544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6230AA7F-23D6-FD25-C87F-A18593935768}"/>
              </a:ext>
            </a:extLst>
          </p:cNvPr>
          <p:cNvSpPr txBox="1"/>
          <p:nvPr/>
        </p:nvSpPr>
        <p:spPr>
          <a:xfrm>
            <a:off x="6031164" y="211447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Perm Flow</a:t>
            </a:r>
            <a:endParaRPr kumimoji="1" lang="ja-JP" altLang="en-US" sz="1200" dirty="0"/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0F1510E9-F90C-BA87-3833-9F6391EC5787}"/>
              </a:ext>
            </a:extLst>
          </p:cNvPr>
          <p:cNvSpPr txBox="1"/>
          <p:nvPr/>
        </p:nvSpPr>
        <p:spPr>
          <a:xfrm>
            <a:off x="10477975" y="3440997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4" name="円柱 233">
            <a:extLst>
              <a:ext uri="{FF2B5EF4-FFF2-40B4-BE49-F238E27FC236}">
                <a16:creationId xmlns:a16="http://schemas.microsoft.com/office/drawing/2014/main" id="{781C15A9-2B15-7663-0E7C-DB340986F6A7}"/>
              </a:ext>
            </a:extLst>
          </p:cNvPr>
          <p:cNvSpPr/>
          <p:nvPr/>
        </p:nvSpPr>
        <p:spPr>
          <a:xfrm>
            <a:off x="11051890" y="3239741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A30B386B-502A-0891-E3FF-02A10ABCFEE4}"/>
              </a:ext>
            </a:extLst>
          </p:cNvPr>
          <p:cNvSpPr txBox="1"/>
          <p:nvPr/>
        </p:nvSpPr>
        <p:spPr>
          <a:xfrm>
            <a:off x="10684114" y="2990100"/>
            <a:ext cx="115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Flow</a:t>
            </a:r>
            <a:endParaRPr kumimoji="1" lang="ja-JP" altLang="en-US" sz="1200" dirty="0"/>
          </a:p>
        </p:txBody>
      </p:sp>
      <p:sp>
        <p:nvSpPr>
          <p:cNvPr id="236" name="楕円 235">
            <a:extLst>
              <a:ext uri="{FF2B5EF4-FFF2-40B4-BE49-F238E27FC236}">
                <a16:creationId xmlns:a16="http://schemas.microsoft.com/office/drawing/2014/main" id="{7FEDA532-59B7-A349-D0EC-49E216204428}"/>
              </a:ext>
            </a:extLst>
          </p:cNvPr>
          <p:cNvSpPr/>
          <p:nvPr/>
        </p:nvSpPr>
        <p:spPr>
          <a:xfrm>
            <a:off x="11245907" y="373544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81412DF2-259E-03C8-3F6E-9C665A44B40D}"/>
              </a:ext>
            </a:extLst>
          </p:cNvPr>
          <p:cNvSpPr/>
          <p:nvPr/>
        </p:nvSpPr>
        <p:spPr>
          <a:xfrm>
            <a:off x="5462556" y="1433706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FE808C20-7D81-7C8B-FBB0-392F8AC984E0}"/>
              </a:ext>
            </a:extLst>
          </p:cNvPr>
          <p:cNvSpPr/>
          <p:nvPr/>
        </p:nvSpPr>
        <p:spPr>
          <a:xfrm>
            <a:off x="5462556" y="1681356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A1DFD290-9EF5-DD26-F55D-ADD56D1BA9F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97142" y="2407279"/>
            <a:ext cx="31574" cy="6533805"/>
          </a:xfrm>
          <a:prstGeom prst="bentConnector3">
            <a:avLst>
              <a:gd name="adj1" fmla="val 157819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A2A2B52-D748-D343-8BC2-51652714A820}"/>
              </a:ext>
            </a:extLst>
          </p:cNvPr>
          <p:cNvSpPr txBox="1"/>
          <p:nvPr/>
        </p:nvSpPr>
        <p:spPr>
          <a:xfrm>
            <a:off x="5892428" y="1620954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D5869FA-1E27-B2B3-3C54-CB852789D01F}"/>
              </a:ext>
            </a:extLst>
          </p:cNvPr>
          <p:cNvSpPr txBox="1"/>
          <p:nvPr/>
        </p:nvSpPr>
        <p:spPr>
          <a:xfrm>
            <a:off x="1257309" y="4779031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3" name="円柱 242">
            <a:extLst>
              <a:ext uri="{FF2B5EF4-FFF2-40B4-BE49-F238E27FC236}">
                <a16:creationId xmlns:a16="http://schemas.microsoft.com/office/drawing/2014/main" id="{B0EE35F0-AF7A-1F43-D28C-0C7E5DBA17C4}"/>
              </a:ext>
            </a:extLst>
          </p:cNvPr>
          <p:cNvSpPr/>
          <p:nvPr/>
        </p:nvSpPr>
        <p:spPr>
          <a:xfrm>
            <a:off x="1890268" y="4663775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7ABB0CED-26A9-8754-C2F7-F0250AB43669}"/>
              </a:ext>
            </a:extLst>
          </p:cNvPr>
          <p:cNvSpPr txBox="1"/>
          <p:nvPr/>
        </p:nvSpPr>
        <p:spPr>
          <a:xfrm>
            <a:off x="245874" y="4769907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Flow </a:t>
            </a:r>
            <a:endParaRPr kumimoji="1" lang="ja-JP" altLang="en-US" sz="1200" dirty="0"/>
          </a:p>
        </p:txBody>
      </p:sp>
      <p:sp>
        <p:nvSpPr>
          <p:cNvPr id="249" name="楕円 248">
            <a:extLst>
              <a:ext uri="{FF2B5EF4-FFF2-40B4-BE49-F238E27FC236}">
                <a16:creationId xmlns:a16="http://schemas.microsoft.com/office/drawing/2014/main" id="{3B53E442-DAF6-3EF4-ED64-0EFF1BBC578C}"/>
              </a:ext>
            </a:extLst>
          </p:cNvPr>
          <p:cNvSpPr/>
          <p:nvPr/>
        </p:nvSpPr>
        <p:spPr>
          <a:xfrm>
            <a:off x="2398745" y="484688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AE351D48-2138-0FA9-872A-6FEE8418AB93}"/>
              </a:ext>
            </a:extLst>
          </p:cNvPr>
          <p:cNvSpPr txBox="1"/>
          <p:nvPr/>
        </p:nvSpPr>
        <p:spPr>
          <a:xfrm>
            <a:off x="5254883" y="1910855"/>
            <a:ext cx="97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S1_Flow</a:t>
            </a:r>
            <a:endParaRPr kumimoji="1" lang="ja-JP" altLang="en-US" sz="1400" dirty="0"/>
          </a:p>
        </p:txBody>
      </p:sp>
      <p:sp>
        <p:nvSpPr>
          <p:cNvPr id="251" name="六角形 250">
            <a:extLst>
              <a:ext uri="{FF2B5EF4-FFF2-40B4-BE49-F238E27FC236}">
                <a16:creationId xmlns:a16="http://schemas.microsoft.com/office/drawing/2014/main" id="{9FDFBEC3-DDC7-E95D-4589-FB01FA30A9D8}"/>
              </a:ext>
            </a:extLst>
          </p:cNvPr>
          <p:cNvSpPr/>
          <p:nvPr/>
        </p:nvSpPr>
        <p:spPr>
          <a:xfrm>
            <a:off x="5536576" y="2232923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4" name="直線矢印コネクタ 253">
            <a:extLst>
              <a:ext uri="{FF2B5EF4-FFF2-40B4-BE49-F238E27FC236}">
                <a16:creationId xmlns:a16="http://schemas.microsoft.com/office/drawing/2014/main" id="{6734173F-5882-B6F8-26FA-A857C44A5B8D}"/>
              </a:ext>
            </a:extLst>
          </p:cNvPr>
          <p:cNvCxnSpPr>
            <a:cxnSpLocks/>
            <a:stCxn id="251" idx="0"/>
          </p:cNvCxnSpPr>
          <p:nvPr/>
        </p:nvCxnSpPr>
        <p:spPr>
          <a:xfrm flipV="1">
            <a:off x="5932552" y="2412058"/>
            <a:ext cx="711994" cy="1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楕円 254">
            <a:extLst>
              <a:ext uri="{FF2B5EF4-FFF2-40B4-BE49-F238E27FC236}">
                <a16:creationId xmlns:a16="http://schemas.microsoft.com/office/drawing/2014/main" id="{5DBA21AC-72D8-FF2E-8820-A810D495041F}"/>
              </a:ext>
            </a:extLst>
          </p:cNvPr>
          <p:cNvSpPr/>
          <p:nvPr/>
        </p:nvSpPr>
        <p:spPr>
          <a:xfrm>
            <a:off x="5474291" y="225275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4" name="楕円 63">
            <a:extLst>
              <a:ext uri="{FF2B5EF4-FFF2-40B4-BE49-F238E27FC236}">
                <a16:creationId xmlns:a16="http://schemas.microsoft.com/office/drawing/2014/main" id="{0D268B8E-ADAA-D8AB-6C2A-797071744333}"/>
              </a:ext>
            </a:extLst>
          </p:cNvPr>
          <p:cNvSpPr/>
          <p:nvPr/>
        </p:nvSpPr>
        <p:spPr>
          <a:xfrm>
            <a:off x="5474291" y="250040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713C14C-DDA0-BAFE-EBE7-94FDC0768F2F}"/>
              </a:ext>
            </a:extLst>
          </p:cNvPr>
          <p:cNvSpPr txBox="1"/>
          <p:nvPr/>
        </p:nvSpPr>
        <p:spPr>
          <a:xfrm>
            <a:off x="5904163" y="2440007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0E4216C-566E-14EE-1FC6-4AC6DCA72FC6}"/>
              </a:ext>
            </a:extLst>
          </p:cNvPr>
          <p:cNvSpPr/>
          <p:nvPr/>
        </p:nvSpPr>
        <p:spPr>
          <a:xfrm>
            <a:off x="11091174" y="1110006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柱 69">
            <a:extLst>
              <a:ext uri="{FF2B5EF4-FFF2-40B4-BE49-F238E27FC236}">
                <a16:creationId xmlns:a16="http://schemas.microsoft.com/office/drawing/2014/main" id="{BF907700-A4E8-87FE-0E89-1A276D1FCCA0}"/>
              </a:ext>
            </a:extLst>
          </p:cNvPr>
          <p:cNvSpPr/>
          <p:nvPr/>
        </p:nvSpPr>
        <p:spPr>
          <a:xfrm>
            <a:off x="1904211" y="3568906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5835852-57FA-0435-E152-68FCC3066465}"/>
              </a:ext>
            </a:extLst>
          </p:cNvPr>
          <p:cNvSpPr txBox="1"/>
          <p:nvPr/>
        </p:nvSpPr>
        <p:spPr>
          <a:xfrm>
            <a:off x="1264051" y="3693735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15330D1-1445-9BE8-F882-51580D2BF7FD}"/>
              </a:ext>
            </a:extLst>
          </p:cNvPr>
          <p:cNvSpPr txBox="1"/>
          <p:nvPr/>
        </p:nvSpPr>
        <p:spPr>
          <a:xfrm>
            <a:off x="224698" y="3684611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pH</a:t>
            </a:r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EBF37DC-1353-79B8-C3FF-DA790C2A432C}"/>
              </a:ext>
            </a:extLst>
          </p:cNvPr>
          <p:cNvSpPr/>
          <p:nvPr/>
        </p:nvSpPr>
        <p:spPr>
          <a:xfrm>
            <a:off x="6190163" y="2897021"/>
            <a:ext cx="2729924" cy="159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642B6AF-39CF-ED4E-F584-CDA5102DCCBD}"/>
              </a:ext>
            </a:extLst>
          </p:cNvPr>
          <p:cNvSpPr txBox="1"/>
          <p:nvPr/>
        </p:nvSpPr>
        <p:spPr>
          <a:xfrm>
            <a:off x="6844281" y="2894480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S2_EC</a:t>
            </a:r>
            <a:endParaRPr kumimoji="1" lang="ja-JP" altLang="en-US" sz="1400" dirty="0"/>
          </a:p>
        </p:txBody>
      </p:sp>
      <p:sp>
        <p:nvSpPr>
          <p:cNvPr id="252" name="六角形 251">
            <a:extLst>
              <a:ext uri="{FF2B5EF4-FFF2-40B4-BE49-F238E27FC236}">
                <a16:creationId xmlns:a16="http://schemas.microsoft.com/office/drawing/2014/main" id="{D40F1701-5725-E59B-DB33-29AF8DB72171}"/>
              </a:ext>
            </a:extLst>
          </p:cNvPr>
          <p:cNvSpPr/>
          <p:nvPr/>
        </p:nvSpPr>
        <p:spPr>
          <a:xfrm>
            <a:off x="7049313" y="3216548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1BC8118D-3963-A497-6D88-462A7F4674D4}"/>
              </a:ext>
            </a:extLst>
          </p:cNvPr>
          <p:cNvSpPr txBox="1"/>
          <p:nvPr/>
        </p:nvSpPr>
        <p:spPr>
          <a:xfrm>
            <a:off x="7569938" y="3091323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S2_EC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B06B640-6A08-BB06-AC77-6BFF3D48BF42}"/>
              </a:ext>
            </a:extLst>
          </p:cNvPr>
          <p:cNvCxnSpPr>
            <a:cxnSpLocks/>
            <a:stCxn id="252" idx="0"/>
          </p:cNvCxnSpPr>
          <p:nvPr/>
        </p:nvCxnSpPr>
        <p:spPr>
          <a:xfrm>
            <a:off x="7445289" y="3395796"/>
            <a:ext cx="709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3302396C-1842-E289-D9B9-76B7862E50D0}"/>
              </a:ext>
            </a:extLst>
          </p:cNvPr>
          <p:cNvSpPr txBox="1"/>
          <p:nvPr/>
        </p:nvSpPr>
        <p:spPr>
          <a:xfrm>
            <a:off x="7555636" y="3917153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S2 Perm Flow</a:t>
            </a:r>
            <a:endParaRPr kumimoji="1" lang="ja-JP" altLang="en-US" sz="1200" dirty="0"/>
          </a:p>
        </p:txBody>
      </p:sp>
      <p:sp>
        <p:nvSpPr>
          <p:cNvPr id="68" name="楕円 67">
            <a:extLst>
              <a:ext uri="{FF2B5EF4-FFF2-40B4-BE49-F238E27FC236}">
                <a16:creationId xmlns:a16="http://schemas.microsoft.com/office/drawing/2014/main" id="{8E5460F8-9445-BD6C-EAFB-E3E7696071FD}"/>
              </a:ext>
            </a:extLst>
          </p:cNvPr>
          <p:cNvSpPr/>
          <p:nvPr/>
        </p:nvSpPr>
        <p:spPr>
          <a:xfrm>
            <a:off x="6987028" y="323638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楕円 73">
            <a:extLst>
              <a:ext uri="{FF2B5EF4-FFF2-40B4-BE49-F238E27FC236}">
                <a16:creationId xmlns:a16="http://schemas.microsoft.com/office/drawing/2014/main" id="{B399FE3A-04B2-AEB0-FB2A-57696628CBA9}"/>
              </a:ext>
            </a:extLst>
          </p:cNvPr>
          <p:cNvSpPr/>
          <p:nvPr/>
        </p:nvSpPr>
        <p:spPr>
          <a:xfrm>
            <a:off x="6987028" y="348403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FF27C0EA-AC0E-F8E7-0358-D9562266F7BB}"/>
              </a:ext>
            </a:extLst>
          </p:cNvPr>
          <p:cNvSpPr txBox="1"/>
          <p:nvPr/>
        </p:nvSpPr>
        <p:spPr>
          <a:xfrm>
            <a:off x="7416900" y="3423632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19503C86-4556-5CD3-ECA8-13D4598E83AE}"/>
              </a:ext>
            </a:extLst>
          </p:cNvPr>
          <p:cNvSpPr txBox="1"/>
          <p:nvPr/>
        </p:nvSpPr>
        <p:spPr>
          <a:xfrm>
            <a:off x="6779355" y="3713533"/>
            <a:ext cx="97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S2_Flow</a:t>
            </a:r>
            <a:endParaRPr kumimoji="1" lang="ja-JP" altLang="en-US" sz="1400" dirty="0"/>
          </a:p>
        </p:txBody>
      </p:sp>
      <p:sp>
        <p:nvSpPr>
          <p:cNvPr id="77" name="六角形 76">
            <a:extLst>
              <a:ext uri="{FF2B5EF4-FFF2-40B4-BE49-F238E27FC236}">
                <a16:creationId xmlns:a16="http://schemas.microsoft.com/office/drawing/2014/main" id="{0334E9F7-41DD-1141-541B-48C2CA655C59}"/>
              </a:ext>
            </a:extLst>
          </p:cNvPr>
          <p:cNvSpPr/>
          <p:nvPr/>
        </p:nvSpPr>
        <p:spPr>
          <a:xfrm>
            <a:off x="7061048" y="4035601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6DCA0127-27CE-26BA-5BBB-39ECE4537BDF}"/>
              </a:ext>
            </a:extLst>
          </p:cNvPr>
          <p:cNvCxnSpPr>
            <a:cxnSpLocks/>
            <a:stCxn id="77" idx="0"/>
          </p:cNvCxnSpPr>
          <p:nvPr/>
        </p:nvCxnSpPr>
        <p:spPr>
          <a:xfrm flipV="1">
            <a:off x="7457024" y="4214736"/>
            <a:ext cx="711994" cy="1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A0F10DA8-CDC8-3927-7C23-B32DC86308DF}"/>
              </a:ext>
            </a:extLst>
          </p:cNvPr>
          <p:cNvSpPr/>
          <p:nvPr/>
        </p:nvSpPr>
        <p:spPr>
          <a:xfrm>
            <a:off x="6998763" y="405543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FC2C2821-5ABA-B102-2641-78F069CD5C75}"/>
              </a:ext>
            </a:extLst>
          </p:cNvPr>
          <p:cNvSpPr/>
          <p:nvPr/>
        </p:nvSpPr>
        <p:spPr>
          <a:xfrm>
            <a:off x="6998763" y="430308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ECEF1DA-5112-61D2-FE51-A5DA19AECDC6}"/>
              </a:ext>
            </a:extLst>
          </p:cNvPr>
          <p:cNvSpPr txBox="1"/>
          <p:nvPr/>
        </p:nvSpPr>
        <p:spPr>
          <a:xfrm>
            <a:off x="7428635" y="4242685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23ED79EE-BA39-6BE3-4487-FF0EE765B8E1}"/>
              </a:ext>
            </a:extLst>
          </p:cNvPr>
          <p:cNvSpPr/>
          <p:nvPr/>
        </p:nvSpPr>
        <p:spPr>
          <a:xfrm>
            <a:off x="9026500" y="5641272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32282C4-9814-A7B8-E38E-B665AC39FB1E}"/>
              </a:ext>
            </a:extLst>
          </p:cNvPr>
          <p:cNvSpPr/>
          <p:nvPr/>
        </p:nvSpPr>
        <p:spPr>
          <a:xfrm>
            <a:off x="4694738" y="4601368"/>
            <a:ext cx="6792412" cy="159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7F09A13-BC28-7FB8-1729-D0A8686958AD}"/>
              </a:ext>
            </a:extLst>
          </p:cNvPr>
          <p:cNvSpPr txBox="1"/>
          <p:nvPr/>
        </p:nvSpPr>
        <p:spPr>
          <a:xfrm>
            <a:off x="9130281" y="4598827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S3_EC</a:t>
            </a:r>
            <a:endParaRPr kumimoji="1" lang="ja-JP" altLang="en-US" sz="1400" dirty="0"/>
          </a:p>
        </p:txBody>
      </p:sp>
      <p:sp>
        <p:nvSpPr>
          <p:cNvPr id="90" name="六角形 89">
            <a:extLst>
              <a:ext uri="{FF2B5EF4-FFF2-40B4-BE49-F238E27FC236}">
                <a16:creationId xmlns:a16="http://schemas.microsoft.com/office/drawing/2014/main" id="{2154D50F-3445-1286-0EC1-C9E9EF627515}"/>
              </a:ext>
            </a:extLst>
          </p:cNvPr>
          <p:cNvSpPr/>
          <p:nvPr/>
        </p:nvSpPr>
        <p:spPr>
          <a:xfrm>
            <a:off x="9335313" y="4920895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266CE79-3056-9580-844B-313BA0E1A5C5}"/>
              </a:ext>
            </a:extLst>
          </p:cNvPr>
          <p:cNvSpPr txBox="1"/>
          <p:nvPr/>
        </p:nvSpPr>
        <p:spPr>
          <a:xfrm>
            <a:off x="9855938" y="4795670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S3_EC</a:t>
            </a: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178EA4A4-92AA-3AB7-75BD-31D0414669D5}"/>
              </a:ext>
            </a:extLst>
          </p:cNvPr>
          <p:cNvCxnSpPr>
            <a:cxnSpLocks/>
            <a:stCxn id="90" idx="0"/>
          </p:cNvCxnSpPr>
          <p:nvPr/>
        </p:nvCxnSpPr>
        <p:spPr>
          <a:xfrm>
            <a:off x="9731289" y="5100143"/>
            <a:ext cx="709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7446D7F-FF07-76FC-45A4-85CD647135D7}"/>
              </a:ext>
            </a:extLst>
          </p:cNvPr>
          <p:cNvSpPr txBox="1"/>
          <p:nvPr/>
        </p:nvSpPr>
        <p:spPr>
          <a:xfrm>
            <a:off x="9841636" y="5621500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Perm Flow</a:t>
            </a:r>
            <a:endParaRPr kumimoji="1" lang="ja-JP" altLang="en-US" sz="1200" dirty="0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294CDA36-5B43-D747-A059-53BE5EA54737}"/>
              </a:ext>
            </a:extLst>
          </p:cNvPr>
          <p:cNvSpPr/>
          <p:nvPr/>
        </p:nvSpPr>
        <p:spPr>
          <a:xfrm>
            <a:off x="9273028" y="494073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685FEDBF-5CCE-8BC1-9317-3682C49C7993}"/>
              </a:ext>
            </a:extLst>
          </p:cNvPr>
          <p:cNvSpPr/>
          <p:nvPr/>
        </p:nvSpPr>
        <p:spPr>
          <a:xfrm>
            <a:off x="9273028" y="518838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3DC395F-7819-CBE7-377E-0EFD19D1380B}"/>
              </a:ext>
            </a:extLst>
          </p:cNvPr>
          <p:cNvSpPr txBox="1"/>
          <p:nvPr/>
        </p:nvSpPr>
        <p:spPr>
          <a:xfrm>
            <a:off x="9702900" y="512797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EC161A3-656E-606E-1BC7-1301A788D8C8}"/>
              </a:ext>
            </a:extLst>
          </p:cNvPr>
          <p:cNvSpPr txBox="1"/>
          <p:nvPr/>
        </p:nvSpPr>
        <p:spPr>
          <a:xfrm>
            <a:off x="9065355" y="5417880"/>
            <a:ext cx="971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S3_Flow</a:t>
            </a:r>
            <a:endParaRPr kumimoji="1" lang="ja-JP" altLang="en-US" sz="1400" dirty="0"/>
          </a:p>
        </p:txBody>
      </p:sp>
      <p:sp>
        <p:nvSpPr>
          <p:cNvPr id="100" name="六角形 99">
            <a:extLst>
              <a:ext uri="{FF2B5EF4-FFF2-40B4-BE49-F238E27FC236}">
                <a16:creationId xmlns:a16="http://schemas.microsoft.com/office/drawing/2014/main" id="{45629521-45F1-E944-E8D6-3653106DF05F}"/>
              </a:ext>
            </a:extLst>
          </p:cNvPr>
          <p:cNvSpPr/>
          <p:nvPr/>
        </p:nvSpPr>
        <p:spPr>
          <a:xfrm>
            <a:off x="9347048" y="5739948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01F682A-36A7-4D4C-3169-1B773236FDC4}"/>
              </a:ext>
            </a:extLst>
          </p:cNvPr>
          <p:cNvCxnSpPr>
            <a:cxnSpLocks/>
            <a:stCxn id="100" idx="0"/>
          </p:cNvCxnSpPr>
          <p:nvPr/>
        </p:nvCxnSpPr>
        <p:spPr>
          <a:xfrm flipV="1">
            <a:off x="9743024" y="5919083"/>
            <a:ext cx="711994" cy="1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楕円 105">
            <a:extLst>
              <a:ext uri="{FF2B5EF4-FFF2-40B4-BE49-F238E27FC236}">
                <a16:creationId xmlns:a16="http://schemas.microsoft.com/office/drawing/2014/main" id="{679C947A-A540-405F-B0AE-C8482E33D42A}"/>
              </a:ext>
            </a:extLst>
          </p:cNvPr>
          <p:cNvSpPr/>
          <p:nvPr/>
        </p:nvSpPr>
        <p:spPr>
          <a:xfrm>
            <a:off x="9284763" y="575978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9B56CEE5-8CB0-B870-DA2F-7E5C63B3D82A}"/>
              </a:ext>
            </a:extLst>
          </p:cNvPr>
          <p:cNvSpPr/>
          <p:nvPr/>
        </p:nvSpPr>
        <p:spPr>
          <a:xfrm>
            <a:off x="9284763" y="600743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6206211-13C1-6D0D-3E89-39BA95A4A1E5}"/>
              </a:ext>
            </a:extLst>
          </p:cNvPr>
          <p:cNvSpPr txBox="1"/>
          <p:nvPr/>
        </p:nvSpPr>
        <p:spPr>
          <a:xfrm>
            <a:off x="9714635" y="5947032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59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：最適化変数</a:t>
            </a:r>
          </a:p>
        </p:txBody>
      </p:sp>
      <p:graphicFrame>
        <p:nvGraphicFramePr>
          <p:cNvPr id="12" name="表 16">
            <a:extLst>
              <a:ext uri="{FF2B5EF4-FFF2-40B4-BE49-F238E27FC236}">
                <a16:creationId xmlns:a16="http://schemas.microsoft.com/office/drawing/2014/main" id="{68DC205B-C601-6E84-ECED-1B0B3762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496069"/>
              </p:ext>
            </p:extLst>
          </p:nvPr>
        </p:nvGraphicFramePr>
        <p:xfrm>
          <a:off x="114612" y="854908"/>
          <a:ext cx="7270957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767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994635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50610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2216454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Sulfuric Acid Usage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Threshold Inhibitor Usage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6312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Temperature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336489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pH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2090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36114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874604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6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7291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B01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2448231"/>
                  </a:ext>
                </a:extLst>
              </a:tr>
            </a:tbl>
          </a:graphicData>
        </a:graphic>
      </p:graphicFrame>
      <p:graphicFrame>
        <p:nvGraphicFramePr>
          <p:cNvPr id="2" name="表 16">
            <a:extLst>
              <a:ext uri="{FF2B5EF4-FFF2-40B4-BE49-F238E27FC236}">
                <a16:creationId xmlns:a16="http://schemas.microsoft.com/office/drawing/2014/main" id="{CA0573D5-9119-7353-A7B5-96B4744A7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7297"/>
              </p:ext>
            </p:extLst>
          </p:nvPr>
        </p:nvGraphicFramePr>
        <p:xfrm>
          <a:off x="7526066" y="854908"/>
          <a:ext cx="728048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50610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2225978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2521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563072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5093582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5776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ID4000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Permeate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58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/>
              <p:nvPr/>
            </p:nvSpPr>
            <p:spPr>
              <a:xfrm>
                <a:off x="1395936" y="1368944"/>
                <a:ext cx="3078228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000[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936" y="1368944"/>
                <a:ext cx="3078228" cy="784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：最適化問題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/>
              <p:nvPr/>
            </p:nvSpPr>
            <p:spPr>
              <a:xfrm>
                <a:off x="6954459" y="1521689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459" y="1521689"/>
                <a:ext cx="205346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A85D76-7208-31C5-1075-AFE634FC7FB7}"/>
              </a:ext>
            </a:extLst>
          </p:cNvPr>
          <p:cNvSpPr txBox="1"/>
          <p:nvPr/>
        </p:nvSpPr>
        <p:spPr>
          <a:xfrm>
            <a:off x="6845268" y="1186700"/>
            <a:ext cx="253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Lower and Upper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/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/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]≤15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6F498B-D3CF-7C9F-E712-025105F76883}"/>
              </a:ext>
            </a:extLst>
          </p:cNvPr>
          <p:cNvSpPr txBox="1"/>
          <p:nvPr/>
        </p:nvSpPr>
        <p:spPr>
          <a:xfrm>
            <a:off x="6835743" y="2524677"/>
            <a:ext cx="261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Fluctuation range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/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BF18C-C869-EC81-C097-E880D68D369B}"/>
              </a:ext>
            </a:extLst>
          </p:cNvPr>
          <p:cNvSpPr txBox="1"/>
          <p:nvPr/>
        </p:nvSpPr>
        <p:spPr>
          <a:xfrm>
            <a:off x="620921" y="2646622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Prediction Model (Black Box)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/>
              <p:nvPr/>
            </p:nvSpPr>
            <p:spPr>
              <a:xfrm>
                <a:off x="7373259" y="2852398"/>
                <a:ext cx="3444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59" y="2852398"/>
                <a:ext cx="344464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/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/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50≤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𝑇𝑂𝐶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∗10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146EDF-EC6F-A094-811F-8CB695C97015}"/>
              </a:ext>
            </a:extLst>
          </p:cNvPr>
          <p:cNvSpPr txBox="1"/>
          <p:nvPr/>
        </p:nvSpPr>
        <p:spPr>
          <a:xfrm>
            <a:off x="6864317" y="3445535"/>
            <a:ext cx="279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Output limit (Black Box)</a:t>
            </a:r>
            <a:endParaRPr kumimoji="1" lang="ja-JP" altLang="en-US" sz="1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6C3B6-B9A7-5FE0-B19A-2E768F5A1B8B}"/>
              </a:ext>
            </a:extLst>
          </p:cNvPr>
          <p:cNvSpPr txBox="1"/>
          <p:nvPr/>
        </p:nvSpPr>
        <p:spPr>
          <a:xfrm>
            <a:off x="574205" y="1050373"/>
            <a:ext cx="224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Objective Function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44D402-1FC8-8E53-5D47-00E6275CF09B}"/>
              </a:ext>
            </a:extLst>
          </p:cNvPr>
          <p:cNvSpPr txBox="1"/>
          <p:nvPr/>
        </p:nvSpPr>
        <p:spPr>
          <a:xfrm>
            <a:off x="6764548" y="810759"/>
            <a:ext cx="250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Constraint Conditions</a:t>
            </a:r>
            <a:endParaRPr kumimoji="1"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242BA8-5CBF-D9CC-5AE5-124D1F676BDB}"/>
              </a:ext>
            </a:extLst>
          </p:cNvPr>
          <p:cNvSpPr/>
          <p:nvPr/>
        </p:nvSpPr>
        <p:spPr>
          <a:xfrm>
            <a:off x="593255" y="1016469"/>
            <a:ext cx="5022616" cy="1260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87DCAE-5A4D-2A3D-C5C1-FFCFCA70A927}"/>
              </a:ext>
            </a:extLst>
          </p:cNvPr>
          <p:cNvSpPr/>
          <p:nvPr/>
        </p:nvSpPr>
        <p:spPr>
          <a:xfrm>
            <a:off x="593254" y="2531038"/>
            <a:ext cx="5034454" cy="3016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/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blipFill>
                <a:blip r:embed="rId10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/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[1]=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/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/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/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/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FE8F9-B0EF-A410-7C3E-B75A2E17D70D}"/>
              </a:ext>
            </a:extLst>
          </p:cNvPr>
          <p:cNvSpPr/>
          <p:nvPr/>
        </p:nvSpPr>
        <p:spPr>
          <a:xfrm>
            <a:off x="6807167" y="1140865"/>
            <a:ext cx="4492530" cy="119267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/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/>
              <p:nvPr/>
            </p:nvSpPr>
            <p:spPr>
              <a:xfrm>
                <a:off x="9822447" y="2500324"/>
                <a:ext cx="1565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47" y="2500324"/>
                <a:ext cx="156519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/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F2AEC3D-63BE-1828-AC85-DCEBB2949F5C}"/>
              </a:ext>
            </a:extLst>
          </p:cNvPr>
          <p:cNvSpPr/>
          <p:nvPr/>
        </p:nvSpPr>
        <p:spPr>
          <a:xfrm>
            <a:off x="6807167" y="2451602"/>
            <a:ext cx="4492530" cy="7869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507618A-7119-7293-4461-409A6CC50EC6}"/>
              </a:ext>
            </a:extLst>
          </p:cNvPr>
          <p:cNvSpPr/>
          <p:nvPr/>
        </p:nvSpPr>
        <p:spPr>
          <a:xfrm>
            <a:off x="6807167" y="3354444"/>
            <a:ext cx="4492530" cy="27891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57719F-EDBB-8CDE-A00C-BE374D380925}"/>
              </a:ext>
            </a:extLst>
          </p:cNvPr>
          <p:cNvSpPr txBox="1"/>
          <p:nvPr/>
        </p:nvSpPr>
        <p:spPr>
          <a:xfrm>
            <a:off x="620921" y="5614604"/>
            <a:ext cx="281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3"/>
                </a:solidFill>
              </a:rPr>
              <a:t>緑：</a:t>
            </a:r>
            <a:r>
              <a:rPr kumimoji="1" lang="en-US" altLang="ja-JP" sz="1600" dirty="0">
                <a:solidFill>
                  <a:schemeClr val="accent3"/>
                </a:solidFill>
              </a:rPr>
              <a:t>Fixed Parameter</a:t>
            </a:r>
          </a:p>
          <a:p>
            <a:r>
              <a:rPr kumimoji="1" lang="ja-JP" altLang="en-US" sz="1600" dirty="0">
                <a:solidFill>
                  <a:schemeClr val="accent4"/>
                </a:solidFill>
              </a:rPr>
              <a:t>赤：</a:t>
            </a:r>
            <a:r>
              <a:rPr kumimoji="1" lang="en-US" altLang="ja-JP" sz="1600" dirty="0">
                <a:solidFill>
                  <a:schemeClr val="accent4"/>
                </a:solidFill>
              </a:rPr>
              <a:t>Intermediate Variable</a:t>
            </a:r>
            <a:endParaRPr kumimoji="1" lang="ja-JP" altLang="en-US" sz="1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/>
              <p:nvPr/>
            </p:nvSpPr>
            <p:spPr>
              <a:xfrm>
                <a:off x="6958982" y="1918607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982" y="1918607"/>
                <a:ext cx="205346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177C368D-7CAF-6CD5-F7BB-FB92D1DBDB5E}"/>
                  </a:ext>
                </a:extLst>
              </p:cNvPr>
              <p:cNvSpPr txBox="1"/>
              <p:nvPr/>
            </p:nvSpPr>
            <p:spPr>
              <a:xfrm>
                <a:off x="9177010" y="1526751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301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177C368D-7CAF-6CD5-F7BB-FB92D1DBD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010" y="1526751"/>
                <a:ext cx="2053464" cy="33855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/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blipFill>
                <a:blip r:embed="rId2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/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𝑓𝑜𝑢𝑙𝑖𝑛𝑔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]≤0.9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blipFill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94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Work001 (OCWD) </a:t>
            </a:r>
            <a:r>
              <a:rPr lang="ja-JP" altLang="en-US" dirty="0"/>
              <a:t>：問題規模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816313"/>
                  </p:ext>
                </p:extLst>
              </p:nvPr>
            </p:nvGraphicFramePr>
            <p:xfrm>
              <a:off x="1576386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3848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2936764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935801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altLang="ja-JP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144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431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2728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288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863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 16">
                <a:extLst>
                  <a:ext uri="{FF2B5EF4-FFF2-40B4-BE49-F238E27FC236}">
                    <a16:creationId xmlns:a16="http://schemas.microsoft.com/office/drawing/2014/main" id="{68DC205B-C601-6E84-ECED-1B0B3762787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6816313"/>
                  </p:ext>
                </p:extLst>
              </p:nvPr>
            </p:nvGraphicFramePr>
            <p:xfrm>
              <a:off x="1576386" y="2656591"/>
              <a:ext cx="9396413" cy="1341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3848">
                      <a:extLst>
                        <a:ext uri="{9D8B030D-6E8A-4147-A177-3AD203B41FA5}">
                          <a16:colId xmlns:a16="http://schemas.microsoft.com/office/drawing/2014/main" val="3907095020"/>
                        </a:ext>
                      </a:extLst>
                    </a:gridCol>
                    <a:gridCol w="2936764">
                      <a:extLst>
                        <a:ext uri="{9D8B030D-6E8A-4147-A177-3AD203B41FA5}">
                          <a16:colId xmlns:a16="http://schemas.microsoft.com/office/drawing/2014/main" val="2294459047"/>
                        </a:ext>
                      </a:extLst>
                    </a:gridCol>
                    <a:gridCol w="3935801">
                      <a:extLst>
                        <a:ext uri="{9D8B030D-6E8A-4147-A177-3AD203B41FA5}">
                          <a16:colId xmlns:a16="http://schemas.microsoft.com/office/drawing/2014/main" val="1839276127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Timestep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Total Opt. Variable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Num of Constraints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0231978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42" t="-101786" r="-273188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100" t="-101786" r="-134647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38854" t="-101786" r="-464" b="-2196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4008241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48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144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431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4848621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96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600" dirty="0"/>
                            <a:t>288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600" dirty="0"/>
                            <a:t>863</a:t>
                          </a:r>
                          <a:endParaRPr kumimoji="1" lang="ja-JP" altLang="en-US" sz="160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045835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D5B772-86E9-D8B4-4094-35DA6F521317}"/>
              </a:ext>
            </a:extLst>
          </p:cNvPr>
          <p:cNvSpPr txBox="1"/>
          <p:nvPr/>
        </p:nvSpPr>
        <p:spPr>
          <a:xfrm>
            <a:off x="1125745" y="4531137"/>
            <a:ext cx="53131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600" dirty="0"/>
              <a:t>Period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2022/06/01 0:00 – 2022/06/03 0:00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30min time interval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kumimoji="1" lang="en-US" altLang="ja-JP" sz="1600" dirty="0"/>
              <a:t>97step (first step is all fixed)</a:t>
            </a:r>
            <a:endParaRPr kumimoji="1" lang="ja-JP" altLang="en-US" sz="1600" dirty="0"/>
          </a:p>
        </p:txBody>
      </p:sp>
      <p:graphicFrame>
        <p:nvGraphicFramePr>
          <p:cNvPr id="5" name="表 16">
            <a:extLst>
              <a:ext uri="{FF2B5EF4-FFF2-40B4-BE49-F238E27FC236}">
                <a16:creationId xmlns:a16="http://schemas.microsoft.com/office/drawing/2014/main" id="{6D2EEE80-1380-8926-EE70-B567662CA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85501"/>
              </p:ext>
            </p:extLst>
          </p:nvPr>
        </p:nvGraphicFramePr>
        <p:xfrm>
          <a:off x="1576386" y="1468720"/>
          <a:ext cx="9396414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6774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3298242">
                  <a:extLst>
                    <a:ext uri="{9D8B030D-6E8A-4147-A177-3AD203B41FA5}">
                      <a16:colId xmlns:a16="http://schemas.microsoft.com/office/drawing/2014/main" val="2692324252"/>
                    </a:ext>
                  </a:extLst>
                </a:gridCol>
                <a:gridCol w="3201398">
                  <a:extLst>
                    <a:ext uri="{9D8B030D-6E8A-4147-A177-3AD203B41FA5}">
                      <a16:colId xmlns:a16="http://schemas.microsoft.com/office/drawing/2014/main" val="2843604281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Num of Opt.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Param.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dirty="0"/>
                        <a:t>Num of Intermediate Variable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endParaRPr kumimoji="1" lang="ja-JP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4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正方形/長方形 223">
            <a:extLst>
              <a:ext uri="{FF2B5EF4-FFF2-40B4-BE49-F238E27FC236}">
                <a16:creationId xmlns:a16="http://schemas.microsoft.com/office/drawing/2014/main" id="{F4803CA9-5B8B-B805-BB53-970648D94F1C}"/>
              </a:ext>
            </a:extLst>
          </p:cNvPr>
          <p:cNvSpPr/>
          <p:nvPr/>
        </p:nvSpPr>
        <p:spPr>
          <a:xfrm>
            <a:off x="8588335" y="4954383"/>
            <a:ext cx="2656863" cy="89270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E27CCA08-7EDC-B6B7-5C74-1BC291B31E2C}"/>
              </a:ext>
            </a:extLst>
          </p:cNvPr>
          <p:cNvSpPr/>
          <p:nvPr/>
        </p:nvSpPr>
        <p:spPr>
          <a:xfrm>
            <a:off x="4831339" y="4944134"/>
            <a:ext cx="2733674" cy="902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215B32A-77B0-FF70-0614-77B14BC4D460}"/>
              </a:ext>
            </a:extLst>
          </p:cNvPr>
          <p:cNvSpPr/>
          <p:nvPr/>
        </p:nvSpPr>
        <p:spPr>
          <a:xfrm>
            <a:off x="4831339" y="1495695"/>
            <a:ext cx="2733675" cy="8881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9F6606F-A000-40A0-B8E0-3A6F19DC527B}"/>
              </a:ext>
            </a:extLst>
          </p:cNvPr>
          <p:cNvSpPr txBox="1"/>
          <p:nvPr/>
        </p:nvSpPr>
        <p:spPr>
          <a:xfrm>
            <a:off x="5319809" y="1596627"/>
            <a:ext cx="771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S1_EC</a:t>
            </a:r>
            <a:endParaRPr kumimoji="1" lang="ja-JP" altLang="en-US" sz="1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3C0FCF6-1118-4693-9803-E38BBAC572E9}"/>
              </a:ext>
            </a:extLst>
          </p:cNvPr>
          <p:cNvSpPr txBox="1"/>
          <p:nvPr/>
        </p:nvSpPr>
        <p:spPr>
          <a:xfrm>
            <a:off x="383727" y="1528786"/>
            <a:ext cx="1013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Sulfuric Acid Dosing</a:t>
            </a:r>
            <a:endParaRPr kumimoji="1" lang="ja-JP" altLang="en-US" sz="1200" dirty="0"/>
          </a:p>
        </p:txBody>
      </p:sp>
      <p:sp>
        <p:nvSpPr>
          <p:cNvPr id="105" name="六角形 104">
            <a:extLst>
              <a:ext uri="{FF2B5EF4-FFF2-40B4-BE49-F238E27FC236}">
                <a16:creationId xmlns:a16="http://schemas.microsoft.com/office/drawing/2014/main" id="{811D5CDB-0C56-4D2A-AA46-20F4266829A5}"/>
              </a:ext>
            </a:extLst>
          </p:cNvPr>
          <p:cNvSpPr/>
          <p:nvPr/>
        </p:nvSpPr>
        <p:spPr>
          <a:xfrm>
            <a:off x="5524841" y="1918695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A9D55E1E-A614-4BD9-AF68-1F34864A1234}"/>
              </a:ext>
            </a:extLst>
          </p:cNvPr>
          <p:cNvSpPr txBox="1"/>
          <p:nvPr/>
        </p:nvSpPr>
        <p:spPr>
          <a:xfrm>
            <a:off x="1271252" y="164358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4D60F21A-76AD-49D9-A6C1-AB0DDE7CDD5F}"/>
              </a:ext>
            </a:extLst>
          </p:cNvPr>
          <p:cNvSpPr txBox="1"/>
          <p:nvPr/>
        </p:nvSpPr>
        <p:spPr>
          <a:xfrm>
            <a:off x="6496565" y="1613123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S1_EC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：フロー図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0638406-9EBD-AEA2-293D-E1A0524C615F}"/>
              </a:ext>
            </a:extLst>
          </p:cNvPr>
          <p:cNvSpPr txBox="1"/>
          <p:nvPr/>
        </p:nvSpPr>
        <p:spPr>
          <a:xfrm>
            <a:off x="1271252" y="2606548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C8E0B2D-B7B9-6F47-010B-7CF41B76FCEC}"/>
              </a:ext>
            </a:extLst>
          </p:cNvPr>
          <p:cNvSpPr/>
          <p:nvPr/>
        </p:nvSpPr>
        <p:spPr>
          <a:xfrm>
            <a:off x="6630573" y="1908012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D08CFBC-A8CD-CD93-3693-52440F01BBDD}"/>
              </a:ext>
            </a:extLst>
          </p:cNvPr>
          <p:cNvCxnSpPr>
            <a:cxnSpLocks/>
            <a:stCxn id="105" idx="0"/>
            <a:endCxn id="21" idx="1"/>
          </p:cNvCxnSpPr>
          <p:nvPr/>
        </p:nvCxnSpPr>
        <p:spPr>
          <a:xfrm>
            <a:off x="5920817" y="2097943"/>
            <a:ext cx="7097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98FBAEB2-1309-F0E0-53EB-5F1EE143E8AA}"/>
              </a:ext>
            </a:extLst>
          </p:cNvPr>
          <p:cNvCxnSpPr>
            <a:cxnSpLocks/>
            <a:stCxn id="203" idx="6"/>
            <a:endCxn id="102" idx="2"/>
          </p:cNvCxnSpPr>
          <p:nvPr/>
        </p:nvCxnSpPr>
        <p:spPr>
          <a:xfrm flipV="1">
            <a:off x="2479363" y="2219519"/>
            <a:ext cx="2983193" cy="461793"/>
          </a:xfrm>
          <a:prstGeom prst="bentConnector3">
            <a:avLst>
              <a:gd name="adj1" fmla="val 64049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B09F79E8-8988-AD92-D2D4-49AEB6F72E1E}"/>
              </a:ext>
            </a:extLst>
          </p:cNvPr>
          <p:cNvSpPr txBox="1"/>
          <p:nvPr/>
        </p:nvSpPr>
        <p:spPr>
          <a:xfrm>
            <a:off x="1271252" y="3456424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4" name="円柱 123">
            <a:extLst>
              <a:ext uri="{FF2B5EF4-FFF2-40B4-BE49-F238E27FC236}">
                <a16:creationId xmlns:a16="http://schemas.microsoft.com/office/drawing/2014/main" id="{4202859E-FFFF-0AD7-D100-8D49D1589D89}"/>
              </a:ext>
            </a:extLst>
          </p:cNvPr>
          <p:cNvSpPr/>
          <p:nvPr/>
        </p:nvSpPr>
        <p:spPr>
          <a:xfrm>
            <a:off x="1904211" y="1542737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8" name="円柱 157">
            <a:extLst>
              <a:ext uri="{FF2B5EF4-FFF2-40B4-BE49-F238E27FC236}">
                <a16:creationId xmlns:a16="http://schemas.microsoft.com/office/drawing/2014/main" id="{88654019-C28F-123B-385C-05E3D5DC0293}"/>
              </a:ext>
            </a:extLst>
          </p:cNvPr>
          <p:cNvSpPr/>
          <p:nvPr/>
        </p:nvSpPr>
        <p:spPr>
          <a:xfrm>
            <a:off x="1904211" y="2534824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3" name="円柱 162">
            <a:extLst>
              <a:ext uri="{FF2B5EF4-FFF2-40B4-BE49-F238E27FC236}">
                <a16:creationId xmlns:a16="http://schemas.microsoft.com/office/drawing/2014/main" id="{795F6305-A66F-B236-1EEB-4688C3CB92FD}"/>
              </a:ext>
            </a:extLst>
          </p:cNvPr>
          <p:cNvSpPr/>
          <p:nvPr/>
        </p:nvSpPr>
        <p:spPr>
          <a:xfrm>
            <a:off x="1904211" y="334116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93F2DCDC-8BBB-465B-B6B4-3238DE49ACD6}"/>
              </a:ext>
            </a:extLst>
          </p:cNvPr>
          <p:cNvSpPr txBox="1"/>
          <p:nvPr/>
        </p:nvSpPr>
        <p:spPr>
          <a:xfrm>
            <a:off x="1238689" y="1357383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156FEBCC-09AC-CB3A-3B41-996A3B061346}"/>
              </a:ext>
            </a:extLst>
          </p:cNvPr>
          <p:cNvSpPr txBox="1"/>
          <p:nvPr/>
        </p:nvSpPr>
        <p:spPr>
          <a:xfrm>
            <a:off x="330360" y="2585287"/>
            <a:ext cx="10970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S1 Feed EC</a:t>
            </a:r>
            <a:endParaRPr kumimoji="1" lang="ja-JP" altLang="en-US" sz="12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659B62C0-2B04-C211-8286-8730903FCA53}"/>
              </a:ext>
            </a:extLst>
          </p:cNvPr>
          <p:cNvSpPr txBox="1"/>
          <p:nvPr/>
        </p:nvSpPr>
        <p:spPr>
          <a:xfrm>
            <a:off x="222373" y="3447300"/>
            <a:ext cx="12029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TOC</a:t>
            </a:r>
            <a:endParaRPr kumimoji="1" lang="ja-JP" altLang="en-US" sz="1200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28AEB66F-9A66-10F3-98B6-ADB7F9DEF207}"/>
              </a:ext>
            </a:extLst>
          </p:cNvPr>
          <p:cNvSpPr txBox="1"/>
          <p:nvPr/>
        </p:nvSpPr>
        <p:spPr>
          <a:xfrm>
            <a:off x="4756492" y="4983455"/>
            <a:ext cx="1403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透過</a:t>
            </a:r>
            <a:r>
              <a:rPr lang="en-US" altLang="ja-JP" sz="1400" dirty="0"/>
              <a:t>TOC</a:t>
            </a:r>
            <a:r>
              <a:rPr lang="ja-JP" altLang="en-US" sz="1400" dirty="0"/>
              <a:t>予測</a:t>
            </a:r>
            <a:endParaRPr kumimoji="1" lang="ja-JP" altLang="en-US" sz="1400" dirty="0"/>
          </a:p>
        </p:txBody>
      </p:sp>
      <p:sp>
        <p:nvSpPr>
          <p:cNvPr id="184" name="六角形 183">
            <a:extLst>
              <a:ext uri="{FF2B5EF4-FFF2-40B4-BE49-F238E27FC236}">
                <a16:creationId xmlns:a16="http://schemas.microsoft.com/office/drawing/2014/main" id="{4924AE17-5025-7DED-45D7-EDB7EC392A8B}"/>
              </a:ext>
            </a:extLst>
          </p:cNvPr>
          <p:cNvSpPr/>
          <p:nvPr/>
        </p:nvSpPr>
        <p:spPr>
          <a:xfrm>
            <a:off x="5248725" y="5337830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D24EAD83-7DAB-9173-7710-7ABC8EE72CDD}"/>
              </a:ext>
            </a:extLst>
          </p:cNvPr>
          <p:cNvSpPr/>
          <p:nvPr/>
        </p:nvSpPr>
        <p:spPr>
          <a:xfrm>
            <a:off x="6698859" y="5325872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E688A4F2-C4DE-A272-CA1C-A6A7FBB3B818}"/>
              </a:ext>
            </a:extLst>
          </p:cNvPr>
          <p:cNvSpPr txBox="1"/>
          <p:nvPr/>
        </p:nvSpPr>
        <p:spPr>
          <a:xfrm>
            <a:off x="6541077" y="5054424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TOC</a:t>
            </a:r>
          </a:p>
        </p:txBody>
      </p: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720AA783-424D-C87E-9BEE-9B599DC259C9}"/>
              </a:ext>
            </a:extLst>
          </p:cNvPr>
          <p:cNvCxnSpPr>
            <a:cxnSpLocks/>
            <a:stCxn id="184" idx="0"/>
            <a:endCxn id="186" idx="1"/>
          </p:cNvCxnSpPr>
          <p:nvPr/>
        </p:nvCxnSpPr>
        <p:spPr>
          <a:xfrm flipV="1">
            <a:off x="5644701" y="5515803"/>
            <a:ext cx="1054158" cy="127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921EF461-8A33-3C15-DD19-284CD6CACB46}"/>
              </a:ext>
            </a:extLst>
          </p:cNvPr>
          <p:cNvSpPr/>
          <p:nvPr/>
        </p:nvSpPr>
        <p:spPr>
          <a:xfrm>
            <a:off x="357650" y="1283859"/>
            <a:ext cx="2574981" cy="47419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0F6AD4B0-833D-B547-FA7D-FD8EEDC0445E}"/>
              </a:ext>
            </a:extLst>
          </p:cNvPr>
          <p:cNvCxnSpPr>
            <a:cxnSpLocks/>
            <a:stCxn id="202" idx="6"/>
            <a:endCxn id="101" idx="2"/>
          </p:cNvCxnSpPr>
          <p:nvPr/>
        </p:nvCxnSpPr>
        <p:spPr>
          <a:xfrm>
            <a:off x="2479363" y="1643087"/>
            <a:ext cx="2983193" cy="328782"/>
          </a:xfrm>
          <a:prstGeom prst="bentConnector3">
            <a:avLst>
              <a:gd name="adj1" fmla="val 63410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3B4FC018-57F4-33EF-0BA3-5367C1540F20}"/>
              </a:ext>
            </a:extLst>
          </p:cNvPr>
          <p:cNvCxnSpPr>
            <a:cxnSpLocks/>
            <a:stCxn id="208" idx="6"/>
            <a:endCxn id="190" idx="2"/>
          </p:cNvCxnSpPr>
          <p:nvPr/>
        </p:nvCxnSpPr>
        <p:spPr>
          <a:xfrm>
            <a:off x="2479363" y="1814537"/>
            <a:ext cx="2657130" cy="3584920"/>
          </a:xfrm>
          <a:prstGeom prst="bentConnector3">
            <a:avLst>
              <a:gd name="adj1" fmla="val 4032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楕円 201">
            <a:extLst>
              <a:ext uri="{FF2B5EF4-FFF2-40B4-BE49-F238E27FC236}">
                <a16:creationId xmlns:a16="http://schemas.microsoft.com/office/drawing/2014/main" id="{B5321B4F-9365-9501-12AE-20741E04E1DB}"/>
              </a:ext>
            </a:extLst>
          </p:cNvPr>
          <p:cNvSpPr/>
          <p:nvPr/>
        </p:nvSpPr>
        <p:spPr>
          <a:xfrm>
            <a:off x="2412688" y="16097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3" name="楕円 202">
            <a:extLst>
              <a:ext uri="{FF2B5EF4-FFF2-40B4-BE49-F238E27FC236}">
                <a16:creationId xmlns:a16="http://schemas.microsoft.com/office/drawing/2014/main" id="{BD9199AD-40B4-6148-A3EF-7C4DD6196391}"/>
              </a:ext>
            </a:extLst>
          </p:cNvPr>
          <p:cNvSpPr/>
          <p:nvPr/>
        </p:nvSpPr>
        <p:spPr>
          <a:xfrm>
            <a:off x="2412688" y="264797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8" name="楕円 207">
            <a:extLst>
              <a:ext uri="{FF2B5EF4-FFF2-40B4-BE49-F238E27FC236}">
                <a16:creationId xmlns:a16="http://schemas.microsoft.com/office/drawing/2014/main" id="{58541EB0-B4BD-A869-9182-4983AED3AD70}"/>
              </a:ext>
            </a:extLst>
          </p:cNvPr>
          <p:cNvSpPr/>
          <p:nvPr/>
        </p:nvSpPr>
        <p:spPr>
          <a:xfrm>
            <a:off x="2412688" y="178119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10" name="楕円 209">
            <a:extLst>
              <a:ext uri="{FF2B5EF4-FFF2-40B4-BE49-F238E27FC236}">
                <a16:creationId xmlns:a16="http://schemas.microsoft.com/office/drawing/2014/main" id="{5F262630-0B96-8502-16BF-0E8C2472FA8C}"/>
              </a:ext>
            </a:extLst>
          </p:cNvPr>
          <p:cNvSpPr/>
          <p:nvPr/>
        </p:nvSpPr>
        <p:spPr>
          <a:xfrm>
            <a:off x="2412688" y="362904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20" name="コネクタ: カギ線 219">
            <a:extLst>
              <a:ext uri="{FF2B5EF4-FFF2-40B4-BE49-F238E27FC236}">
                <a16:creationId xmlns:a16="http://schemas.microsoft.com/office/drawing/2014/main" id="{6F997D5D-8B5B-E167-E621-4ABD72A955CA}"/>
              </a:ext>
            </a:extLst>
          </p:cNvPr>
          <p:cNvCxnSpPr>
            <a:cxnSpLocks/>
            <a:stCxn id="210" idx="6"/>
            <a:endCxn id="193" idx="2"/>
          </p:cNvCxnSpPr>
          <p:nvPr/>
        </p:nvCxnSpPr>
        <p:spPr>
          <a:xfrm>
            <a:off x="2479363" y="3662387"/>
            <a:ext cx="2657130" cy="1975195"/>
          </a:xfrm>
          <a:prstGeom prst="bentConnector3">
            <a:avLst>
              <a:gd name="adj1" fmla="val 4068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テキスト ボックス 228">
            <a:extLst>
              <a:ext uri="{FF2B5EF4-FFF2-40B4-BE49-F238E27FC236}">
                <a16:creationId xmlns:a16="http://schemas.microsoft.com/office/drawing/2014/main" id="{BB8787B6-C2F2-E7F9-A12D-D35F38E83243}"/>
              </a:ext>
            </a:extLst>
          </p:cNvPr>
          <p:cNvSpPr txBox="1"/>
          <p:nvPr/>
        </p:nvSpPr>
        <p:spPr>
          <a:xfrm>
            <a:off x="358720" y="832191"/>
            <a:ext cx="1065123" cy="30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Feed</a:t>
            </a:r>
            <a:endParaRPr kumimoji="1" lang="ja-JP" altLang="en-US" sz="1400" b="1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111707-F2B0-E96D-2E59-7461173ECE75}"/>
              </a:ext>
            </a:extLst>
          </p:cNvPr>
          <p:cNvSpPr txBox="1"/>
          <p:nvPr/>
        </p:nvSpPr>
        <p:spPr>
          <a:xfrm>
            <a:off x="8591552" y="5028543"/>
            <a:ext cx="127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fouling</a:t>
            </a:r>
            <a:r>
              <a:rPr lang="ja-JP" altLang="en-US" sz="1400" dirty="0"/>
              <a:t>予測</a:t>
            </a:r>
            <a:endParaRPr kumimoji="1" lang="ja-JP" altLang="en-US" sz="1400" dirty="0"/>
          </a:p>
        </p:txBody>
      </p:sp>
      <p:sp>
        <p:nvSpPr>
          <p:cNvPr id="6" name="六角形 5">
            <a:extLst>
              <a:ext uri="{FF2B5EF4-FFF2-40B4-BE49-F238E27FC236}">
                <a16:creationId xmlns:a16="http://schemas.microsoft.com/office/drawing/2014/main" id="{2B878547-FEEF-02E3-B708-27BBFFA50525}"/>
              </a:ext>
            </a:extLst>
          </p:cNvPr>
          <p:cNvSpPr/>
          <p:nvPr/>
        </p:nvSpPr>
        <p:spPr>
          <a:xfrm>
            <a:off x="9028226" y="5336713"/>
            <a:ext cx="395976" cy="358496"/>
          </a:xfrm>
          <a:prstGeom prst="hexago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D25A53-87F1-6B6D-DE84-BEEDC0E3DC13}"/>
              </a:ext>
            </a:extLst>
          </p:cNvPr>
          <p:cNvSpPr/>
          <p:nvPr/>
        </p:nvSpPr>
        <p:spPr>
          <a:xfrm>
            <a:off x="10419708" y="5324568"/>
            <a:ext cx="395976" cy="37986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3850509-80A2-2CC0-F147-C5F3CC899900}"/>
              </a:ext>
            </a:extLst>
          </p:cNvPr>
          <p:cNvSpPr txBox="1"/>
          <p:nvPr/>
        </p:nvSpPr>
        <p:spPr>
          <a:xfrm>
            <a:off x="10299234" y="5032820"/>
            <a:ext cx="66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/>
              <a:t>fouling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B66A5C9-69EC-5667-39EF-90AB3EE5627F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V="1">
            <a:off x="9424202" y="5514499"/>
            <a:ext cx="995506" cy="146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7BC88DB-C90D-FC3C-4F97-B647ADDA20BD}"/>
              </a:ext>
            </a:extLst>
          </p:cNvPr>
          <p:cNvSpPr txBox="1"/>
          <p:nvPr/>
        </p:nvSpPr>
        <p:spPr>
          <a:xfrm>
            <a:off x="1271252" y="426570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ID003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2A425C08-AC6D-A306-673A-CB299EEA12B3}"/>
              </a:ext>
            </a:extLst>
          </p:cNvPr>
          <p:cNvSpPr/>
          <p:nvPr/>
        </p:nvSpPr>
        <p:spPr>
          <a:xfrm>
            <a:off x="1904211" y="415045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567D14-EECE-192D-2A71-D1DC7854CAD1}"/>
              </a:ext>
            </a:extLst>
          </p:cNvPr>
          <p:cNvSpPr txBox="1"/>
          <p:nvPr/>
        </p:nvSpPr>
        <p:spPr>
          <a:xfrm>
            <a:off x="231899" y="4256585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Feed Pre</a:t>
            </a:r>
            <a:endParaRPr kumimoji="1" lang="ja-JP" altLang="en-US" sz="120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F68A2B4-9DCC-093D-A3A7-33EBB06D2915}"/>
              </a:ext>
            </a:extLst>
          </p:cNvPr>
          <p:cNvSpPr/>
          <p:nvPr/>
        </p:nvSpPr>
        <p:spPr>
          <a:xfrm>
            <a:off x="2412688" y="433355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30281169-856D-BE80-9C75-6351257829B5}"/>
              </a:ext>
            </a:extLst>
          </p:cNvPr>
          <p:cNvCxnSpPr>
            <a:cxnSpLocks/>
            <a:stCxn id="16" idx="6"/>
            <a:endCxn id="83" idx="2"/>
          </p:cNvCxnSpPr>
          <p:nvPr/>
        </p:nvCxnSpPr>
        <p:spPr>
          <a:xfrm>
            <a:off x="2479363" y="4366897"/>
            <a:ext cx="6467130" cy="1289735"/>
          </a:xfrm>
          <a:prstGeom prst="bentConnector3">
            <a:avLst>
              <a:gd name="adj1" fmla="val 80488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F9E63F-E952-EEC6-20C1-3D8B93985690}"/>
              </a:ext>
            </a:extLst>
          </p:cNvPr>
          <p:cNvSpPr txBox="1"/>
          <p:nvPr/>
        </p:nvSpPr>
        <p:spPr>
          <a:xfrm>
            <a:off x="4392497" y="37535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ID200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" name="円柱 22">
            <a:extLst>
              <a:ext uri="{FF2B5EF4-FFF2-40B4-BE49-F238E27FC236}">
                <a16:creationId xmlns:a16="http://schemas.microsoft.com/office/drawing/2014/main" id="{57D1B8FF-A915-BA8E-CF0B-ED298E0C8712}"/>
              </a:ext>
            </a:extLst>
          </p:cNvPr>
          <p:cNvSpPr/>
          <p:nvPr/>
        </p:nvSpPr>
        <p:spPr>
          <a:xfrm>
            <a:off x="5031873" y="3449019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26A8905-6758-D637-32FF-4C7453DC613B}"/>
              </a:ext>
            </a:extLst>
          </p:cNvPr>
          <p:cNvSpPr txBox="1"/>
          <p:nvPr/>
        </p:nvSpPr>
        <p:spPr>
          <a:xfrm>
            <a:off x="4695572" y="3218577"/>
            <a:ext cx="1144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S2 Perm Flow</a:t>
            </a:r>
            <a:endParaRPr kumimoji="1" lang="ja-JP" altLang="en-US" sz="12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13D460A-CA9E-AACE-C2C6-350511402F3A}"/>
              </a:ext>
            </a:extLst>
          </p:cNvPr>
          <p:cNvSpPr/>
          <p:nvPr/>
        </p:nvSpPr>
        <p:spPr>
          <a:xfrm>
            <a:off x="5245075" y="3936925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5AD5EE0-CA44-7391-036C-E6CFC960FE9B}"/>
              </a:ext>
            </a:extLst>
          </p:cNvPr>
          <p:cNvSpPr/>
          <p:nvPr/>
        </p:nvSpPr>
        <p:spPr>
          <a:xfrm>
            <a:off x="3940840" y="4762047"/>
            <a:ext cx="7976339" cy="127313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207AA5AD-7C1B-357B-F4F8-F263EBBA97FB}"/>
              </a:ext>
            </a:extLst>
          </p:cNvPr>
          <p:cNvSpPr txBox="1"/>
          <p:nvPr/>
        </p:nvSpPr>
        <p:spPr>
          <a:xfrm>
            <a:off x="3981476" y="4402376"/>
            <a:ext cx="962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Total</a:t>
            </a:r>
            <a:endParaRPr kumimoji="1" lang="ja-JP" altLang="en-US" sz="1400" b="1" dirty="0"/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C39CC313-0F7C-4156-6699-9228C77F381E}"/>
              </a:ext>
            </a:extLst>
          </p:cNvPr>
          <p:cNvSpPr/>
          <p:nvPr/>
        </p:nvSpPr>
        <p:spPr>
          <a:xfrm>
            <a:off x="3940841" y="1112619"/>
            <a:ext cx="7976339" cy="15934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テキスト ボックス 232">
            <a:extLst>
              <a:ext uri="{FF2B5EF4-FFF2-40B4-BE49-F238E27FC236}">
                <a16:creationId xmlns:a16="http://schemas.microsoft.com/office/drawing/2014/main" id="{5B0F78C0-1F11-4892-9A39-B255140DCB2F}"/>
              </a:ext>
            </a:extLst>
          </p:cNvPr>
          <p:cNvSpPr txBox="1"/>
          <p:nvPr/>
        </p:nvSpPr>
        <p:spPr>
          <a:xfrm>
            <a:off x="3859999" y="802229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Stage1</a:t>
            </a:r>
            <a:endParaRPr kumimoji="1" lang="ja-JP" altLang="en-US" sz="1400" b="1" dirty="0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C436D7C1-7317-7C9C-519C-A84210D221B8}"/>
              </a:ext>
            </a:extLst>
          </p:cNvPr>
          <p:cNvSpPr/>
          <p:nvPr/>
        </p:nvSpPr>
        <p:spPr>
          <a:xfrm>
            <a:off x="7227708" y="3158854"/>
            <a:ext cx="4700316" cy="8878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6A4F5BCC-0E38-4385-C3CF-F0108ECFF52E}"/>
              </a:ext>
            </a:extLst>
          </p:cNvPr>
          <p:cNvSpPr txBox="1"/>
          <p:nvPr/>
        </p:nvSpPr>
        <p:spPr>
          <a:xfrm>
            <a:off x="1275455" y="5409171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ID004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9" name="円柱 238">
            <a:extLst>
              <a:ext uri="{FF2B5EF4-FFF2-40B4-BE49-F238E27FC236}">
                <a16:creationId xmlns:a16="http://schemas.microsoft.com/office/drawing/2014/main" id="{B2449C35-0C6B-8D1F-9118-B437386B0A5E}"/>
              </a:ext>
            </a:extLst>
          </p:cNvPr>
          <p:cNvSpPr/>
          <p:nvPr/>
        </p:nvSpPr>
        <p:spPr>
          <a:xfrm>
            <a:off x="1904211" y="5294314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0" name="テキスト ボックス 239">
            <a:extLst>
              <a:ext uri="{FF2B5EF4-FFF2-40B4-BE49-F238E27FC236}">
                <a16:creationId xmlns:a16="http://schemas.microsoft.com/office/drawing/2014/main" id="{EE5DF2F8-26A5-E621-B4ED-4E28618D656D}"/>
              </a:ext>
            </a:extLst>
          </p:cNvPr>
          <p:cNvSpPr txBox="1"/>
          <p:nvPr/>
        </p:nvSpPr>
        <p:spPr>
          <a:xfrm>
            <a:off x="234683" y="5276621"/>
            <a:ext cx="119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UF Filtrate Total Chlorine</a:t>
            </a:r>
            <a:endParaRPr kumimoji="1" lang="ja-JP" altLang="en-US" sz="1200" dirty="0"/>
          </a:p>
        </p:txBody>
      </p:sp>
      <p:sp>
        <p:nvSpPr>
          <p:cNvPr id="241" name="楕円 240">
            <a:extLst>
              <a:ext uri="{FF2B5EF4-FFF2-40B4-BE49-F238E27FC236}">
                <a16:creationId xmlns:a16="http://schemas.microsoft.com/office/drawing/2014/main" id="{A56161D9-AB6D-E05B-BCE6-5A442F8ECF55}"/>
              </a:ext>
            </a:extLst>
          </p:cNvPr>
          <p:cNvSpPr/>
          <p:nvPr/>
        </p:nvSpPr>
        <p:spPr>
          <a:xfrm>
            <a:off x="2412688" y="5458370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42" name="コネクタ: カギ線 241">
            <a:extLst>
              <a:ext uri="{FF2B5EF4-FFF2-40B4-BE49-F238E27FC236}">
                <a16:creationId xmlns:a16="http://schemas.microsoft.com/office/drawing/2014/main" id="{16B7D17A-491E-B711-8231-430DFF636311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5311750" y="3970263"/>
            <a:ext cx="3634744" cy="1448244"/>
          </a:xfrm>
          <a:prstGeom prst="bentConnector3">
            <a:avLst>
              <a:gd name="adj1" fmla="val 69654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5756258-27F6-C03B-EC80-CD86906EEEA0}"/>
              </a:ext>
            </a:extLst>
          </p:cNvPr>
          <p:cNvSpPr/>
          <p:nvPr/>
        </p:nvSpPr>
        <p:spPr>
          <a:xfrm>
            <a:off x="3936616" y="3185571"/>
            <a:ext cx="2729924" cy="8864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32821ED-841A-FB53-BA37-2DD30D16C599}"/>
              </a:ext>
            </a:extLst>
          </p:cNvPr>
          <p:cNvSpPr txBox="1"/>
          <p:nvPr/>
        </p:nvSpPr>
        <p:spPr>
          <a:xfrm>
            <a:off x="3856349" y="2863757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Stage2</a:t>
            </a:r>
            <a:endParaRPr kumimoji="1" lang="ja-JP" altLang="en-US" sz="1400" b="1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654871-2490-3468-6C24-5C45EF84A76B}"/>
              </a:ext>
            </a:extLst>
          </p:cNvPr>
          <p:cNvSpPr txBox="1"/>
          <p:nvPr/>
        </p:nvSpPr>
        <p:spPr>
          <a:xfrm>
            <a:off x="7180168" y="2833451"/>
            <a:ext cx="1136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/>
              <a:t>RO Stage3</a:t>
            </a:r>
            <a:endParaRPr kumimoji="1" lang="ja-JP" altLang="en-US" sz="1400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C4DC079-973D-647E-D47F-13AAE9E01574}"/>
              </a:ext>
            </a:extLst>
          </p:cNvPr>
          <p:cNvSpPr txBox="1"/>
          <p:nvPr/>
        </p:nvSpPr>
        <p:spPr>
          <a:xfrm>
            <a:off x="8908527" y="3665399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74D0DDC9-4D8A-54D4-67BC-D0C1A5090951}"/>
              </a:ext>
            </a:extLst>
          </p:cNvPr>
          <p:cNvSpPr/>
          <p:nvPr/>
        </p:nvSpPr>
        <p:spPr>
          <a:xfrm>
            <a:off x="9479911" y="3483783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A3CE4B3-228A-6F67-FDCB-B92DACBBE7F6}"/>
              </a:ext>
            </a:extLst>
          </p:cNvPr>
          <p:cNvSpPr txBox="1"/>
          <p:nvPr/>
        </p:nvSpPr>
        <p:spPr>
          <a:xfrm>
            <a:off x="9128035" y="3218577"/>
            <a:ext cx="1097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Pre</a:t>
            </a:r>
            <a:endParaRPr kumimoji="1" lang="ja-JP" altLang="en-US" sz="1200" dirty="0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FB30C0E4-E5D1-408D-8DC8-89562595E1C3}"/>
              </a:ext>
            </a:extLst>
          </p:cNvPr>
          <p:cNvSpPr/>
          <p:nvPr/>
        </p:nvSpPr>
        <p:spPr>
          <a:xfrm>
            <a:off x="9673928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2630D2CC-7CE7-3E4B-11B9-3CE44213A6AF}"/>
              </a:ext>
            </a:extLst>
          </p:cNvPr>
          <p:cNvSpPr txBox="1"/>
          <p:nvPr/>
        </p:nvSpPr>
        <p:spPr>
          <a:xfrm>
            <a:off x="8961654" y="1934245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7" name="円柱 226">
            <a:extLst>
              <a:ext uri="{FF2B5EF4-FFF2-40B4-BE49-F238E27FC236}">
                <a16:creationId xmlns:a16="http://schemas.microsoft.com/office/drawing/2014/main" id="{A39C0ECD-1547-80D8-D025-FEB246FB7F11}"/>
              </a:ext>
            </a:extLst>
          </p:cNvPr>
          <p:cNvSpPr/>
          <p:nvPr/>
        </p:nvSpPr>
        <p:spPr>
          <a:xfrm>
            <a:off x="9571023" y="1664771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8" name="テキスト ボックス 227">
            <a:extLst>
              <a:ext uri="{FF2B5EF4-FFF2-40B4-BE49-F238E27FC236}">
                <a16:creationId xmlns:a16="http://schemas.microsoft.com/office/drawing/2014/main" id="{6230AA7F-23D6-FD25-C87F-A18593935768}"/>
              </a:ext>
            </a:extLst>
          </p:cNvPr>
          <p:cNvSpPr txBox="1"/>
          <p:nvPr/>
        </p:nvSpPr>
        <p:spPr>
          <a:xfrm>
            <a:off x="9178415" y="1363213"/>
            <a:ext cx="11928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S1 Perm Flow</a:t>
            </a:r>
            <a:endParaRPr kumimoji="1" lang="ja-JP" altLang="en-US" sz="1200" dirty="0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EFEE7742-03D7-2DFA-0855-55DC20CE9C51}"/>
              </a:ext>
            </a:extLst>
          </p:cNvPr>
          <p:cNvSpPr/>
          <p:nvPr/>
        </p:nvSpPr>
        <p:spPr>
          <a:xfrm>
            <a:off x="9793750" y="2171727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1" name="テキスト ボックス 230">
            <a:extLst>
              <a:ext uri="{FF2B5EF4-FFF2-40B4-BE49-F238E27FC236}">
                <a16:creationId xmlns:a16="http://schemas.microsoft.com/office/drawing/2014/main" id="{0F1510E9-F90C-BA87-3833-9F6391EC5787}"/>
              </a:ext>
            </a:extLst>
          </p:cNvPr>
          <p:cNvSpPr txBox="1"/>
          <p:nvPr/>
        </p:nvSpPr>
        <p:spPr>
          <a:xfrm>
            <a:off x="10390485" y="3669474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34" name="円柱 233">
            <a:extLst>
              <a:ext uri="{FF2B5EF4-FFF2-40B4-BE49-F238E27FC236}">
                <a16:creationId xmlns:a16="http://schemas.microsoft.com/office/drawing/2014/main" id="{781C15A9-2B15-7663-0E7C-DB340986F6A7}"/>
              </a:ext>
            </a:extLst>
          </p:cNvPr>
          <p:cNvSpPr/>
          <p:nvPr/>
        </p:nvSpPr>
        <p:spPr>
          <a:xfrm>
            <a:off x="10964400" y="346821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35" name="テキスト ボックス 234">
            <a:extLst>
              <a:ext uri="{FF2B5EF4-FFF2-40B4-BE49-F238E27FC236}">
                <a16:creationId xmlns:a16="http://schemas.microsoft.com/office/drawing/2014/main" id="{A30B386B-502A-0891-E3FF-02A10ABCFEE4}"/>
              </a:ext>
            </a:extLst>
          </p:cNvPr>
          <p:cNvSpPr txBox="1"/>
          <p:nvPr/>
        </p:nvSpPr>
        <p:spPr>
          <a:xfrm>
            <a:off x="10596624" y="3218577"/>
            <a:ext cx="1150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Conc Flow</a:t>
            </a:r>
            <a:endParaRPr kumimoji="1" lang="ja-JP" altLang="en-US" sz="1200" dirty="0"/>
          </a:p>
        </p:txBody>
      </p:sp>
      <p:sp>
        <p:nvSpPr>
          <p:cNvPr id="236" name="楕円 235">
            <a:extLst>
              <a:ext uri="{FF2B5EF4-FFF2-40B4-BE49-F238E27FC236}">
                <a16:creationId xmlns:a16="http://schemas.microsoft.com/office/drawing/2014/main" id="{7FEDA532-59B7-A349-D0EC-49E216204428}"/>
              </a:ext>
            </a:extLst>
          </p:cNvPr>
          <p:cNvSpPr/>
          <p:nvPr/>
        </p:nvSpPr>
        <p:spPr>
          <a:xfrm>
            <a:off x="11158417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4" name="テキスト ボックス 243">
            <a:extLst>
              <a:ext uri="{FF2B5EF4-FFF2-40B4-BE49-F238E27FC236}">
                <a16:creationId xmlns:a16="http://schemas.microsoft.com/office/drawing/2014/main" id="{F11ABB72-293F-7030-6ACC-C0D9A5DCEFCF}"/>
              </a:ext>
            </a:extLst>
          </p:cNvPr>
          <p:cNvSpPr txBox="1"/>
          <p:nvPr/>
        </p:nvSpPr>
        <p:spPr>
          <a:xfrm>
            <a:off x="7449425" y="3665592"/>
            <a:ext cx="617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ID300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5" name="円柱 244">
            <a:extLst>
              <a:ext uri="{FF2B5EF4-FFF2-40B4-BE49-F238E27FC236}">
                <a16:creationId xmlns:a16="http://schemas.microsoft.com/office/drawing/2014/main" id="{36CF0C83-22A1-34D3-4132-EEA67E9BA027}"/>
              </a:ext>
            </a:extLst>
          </p:cNvPr>
          <p:cNvSpPr/>
          <p:nvPr/>
        </p:nvSpPr>
        <p:spPr>
          <a:xfrm>
            <a:off x="8028030" y="3474388"/>
            <a:ext cx="454711" cy="439498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C15564FD-AB22-7835-D85C-B5BDD49D132D}"/>
              </a:ext>
            </a:extLst>
          </p:cNvPr>
          <p:cNvSpPr txBox="1"/>
          <p:nvPr/>
        </p:nvSpPr>
        <p:spPr>
          <a:xfrm>
            <a:off x="7670470" y="3218577"/>
            <a:ext cx="11445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S3 Perm Flow</a:t>
            </a:r>
            <a:endParaRPr kumimoji="1" lang="ja-JP" altLang="en-US" sz="1200" dirty="0"/>
          </a:p>
        </p:txBody>
      </p:sp>
      <p:sp>
        <p:nvSpPr>
          <p:cNvPr id="247" name="楕円 246">
            <a:extLst>
              <a:ext uri="{FF2B5EF4-FFF2-40B4-BE49-F238E27FC236}">
                <a16:creationId xmlns:a16="http://schemas.microsoft.com/office/drawing/2014/main" id="{D5D91015-8AE0-1684-E067-AEFC3E5C9160}"/>
              </a:ext>
            </a:extLst>
          </p:cNvPr>
          <p:cNvSpPr/>
          <p:nvPr/>
        </p:nvSpPr>
        <p:spPr>
          <a:xfrm>
            <a:off x="8222047" y="396392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14507A3E-CBF8-6765-AC1E-E80E69A4CAA4}"/>
              </a:ext>
            </a:extLst>
          </p:cNvPr>
          <p:cNvSpPr/>
          <p:nvPr/>
        </p:nvSpPr>
        <p:spPr>
          <a:xfrm>
            <a:off x="8946493" y="538516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5A70ACC-05B8-90E3-8AC5-3BEB2EEAA19E}"/>
              </a:ext>
            </a:extLst>
          </p:cNvPr>
          <p:cNvSpPr/>
          <p:nvPr/>
        </p:nvSpPr>
        <p:spPr>
          <a:xfrm>
            <a:off x="8946493" y="562329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C716FC-6805-712B-8FB0-0F1B539532AB}"/>
              </a:ext>
            </a:extLst>
          </p:cNvPr>
          <p:cNvCxnSpPr>
            <a:cxnSpLocks/>
            <a:stCxn id="236" idx="4"/>
            <a:endCxn id="81" idx="2"/>
          </p:cNvCxnSpPr>
          <p:nvPr/>
        </p:nvCxnSpPr>
        <p:spPr>
          <a:xfrm rot="5400000">
            <a:off x="9375170" y="3601922"/>
            <a:ext cx="1387908" cy="2245262"/>
          </a:xfrm>
          <a:prstGeom prst="bentConnector4">
            <a:avLst>
              <a:gd name="adj1" fmla="val 22034"/>
              <a:gd name="adj2" fmla="val 1101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3A77F9D4-B193-60D4-A3CF-87FE3F8E84B5}"/>
              </a:ext>
            </a:extLst>
          </p:cNvPr>
          <p:cNvCxnSpPr>
            <a:cxnSpLocks/>
            <a:stCxn id="29" idx="2"/>
            <a:endCxn id="81" idx="2"/>
          </p:cNvCxnSpPr>
          <p:nvPr/>
        </p:nvCxnSpPr>
        <p:spPr>
          <a:xfrm rot="10800000" flipV="1">
            <a:off x="8946494" y="3997261"/>
            <a:ext cx="727435" cy="1421245"/>
          </a:xfrm>
          <a:prstGeom prst="bentConnector3">
            <a:avLst>
              <a:gd name="adj1" fmla="val 160232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コネクタ: カギ線 92">
            <a:extLst>
              <a:ext uri="{FF2B5EF4-FFF2-40B4-BE49-F238E27FC236}">
                <a16:creationId xmlns:a16="http://schemas.microsoft.com/office/drawing/2014/main" id="{8C6DF08F-ED6D-1CD5-F20E-851BB3E0D7F2}"/>
              </a:ext>
            </a:extLst>
          </p:cNvPr>
          <p:cNvCxnSpPr>
            <a:cxnSpLocks/>
            <a:stCxn id="247" idx="4"/>
            <a:endCxn id="81" idx="2"/>
          </p:cNvCxnSpPr>
          <p:nvPr/>
        </p:nvCxnSpPr>
        <p:spPr>
          <a:xfrm rot="16200000" flipH="1">
            <a:off x="7906985" y="4378999"/>
            <a:ext cx="1387908" cy="691108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楕円 100">
            <a:extLst>
              <a:ext uri="{FF2B5EF4-FFF2-40B4-BE49-F238E27FC236}">
                <a16:creationId xmlns:a16="http://schemas.microsoft.com/office/drawing/2014/main" id="{81412DF2-259E-03C8-3F6E-9C665A44B40D}"/>
              </a:ext>
            </a:extLst>
          </p:cNvPr>
          <p:cNvSpPr/>
          <p:nvPr/>
        </p:nvSpPr>
        <p:spPr>
          <a:xfrm>
            <a:off x="5462556" y="193853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FE808C20-7D81-7C8B-FBB0-392F8AC984E0}"/>
              </a:ext>
            </a:extLst>
          </p:cNvPr>
          <p:cNvSpPr/>
          <p:nvPr/>
        </p:nvSpPr>
        <p:spPr>
          <a:xfrm>
            <a:off x="5462556" y="2186181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19" name="コネクタ: カギ線 118">
            <a:extLst>
              <a:ext uri="{FF2B5EF4-FFF2-40B4-BE49-F238E27FC236}">
                <a16:creationId xmlns:a16="http://schemas.microsoft.com/office/drawing/2014/main" id="{693DDD28-6721-8675-1607-FB5FBAFB2A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947872" y="2205065"/>
            <a:ext cx="847257" cy="3213442"/>
          </a:xfrm>
          <a:prstGeom prst="bentConnector3">
            <a:avLst>
              <a:gd name="adj1" fmla="val 126981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コネクタ: カギ線 130">
            <a:extLst>
              <a:ext uri="{FF2B5EF4-FFF2-40B4-BE49-F238E27FC236}">
                <a16:creationId xmlns:a16="http://schemas.microsoft.com/office/drawing/2014/main" id="{A1DFD290-9EF5-DD26-F55D-ADD56D1BA9F6}"/>
              </a:ext>
            </a:extLst>
          </p:cNvPr>
          <p:cNvCxnSpPr>
            <a:cxnSpLocks/>
            <a:stCxn id="241" idx="4"/>
            <a:endCxn id="83" idx="4"/>
          </p:cNvCxnSpPr>
          <p:nvPr/>
        </p:nvCxnSpPr>
        <p:spPr>
          <a:xfrm rot="16200000" flipH="1">
            <a:off x="5630466" y="2340604"/>
            <a:ext cx="164924" cy="6533805"/>
          </a:xfrm>
          <a:prstGeom prst="bentConnector3">
            <a:avLst>
              <a:gd name="adj1" fmla="val 40032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楕円 189">
            <a:extLst>
              <a:ext uri="{FF2B5EF4-FFF2-40B4-BE49-F238E27FC236}">
                <a16:creationId xmlns:a16="http://schemas.microsoft.com/office/drawing/2014/main" id="{D08293B0-55AD-E61E-4DE7-AC0E6EAFB40F}"/>
              </a:ext>
            </a:extLst>
          </p:cNvPr>
          <p:cNvSpPr/>
          <p:nvPr/>
        </p:nvSpPr>
        <p:spPr>
          <a:xfrm>
            <a:off x="5136493" y="5366119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93" name="楕円 192">
            <a:extLst>
              <a:ext uri="{FF2B5EF4-FFF2-40B4-BE49-F238E27FC236}">
                <a16:creationId xmlns:a16="http://schemas.microsoft.com/office/drawing/2014/main" id="{AFD17060-FE0A-E53F-8671-EDF330519F07}"/>
              </a:ext>
            </a:extLst>
          </p:cNvPr>
          <p:cNvSpPr/>
          <p:nvPr/>
        </p:nvSpPr>
        <p:spPr>
          <a:xfrm>
            <a:off x="5136493" y="5604244"/>
            <a:ext cx="66675" cy="666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8A2A2B52-D748-D343-8BC2-51652714A820}"/>
              </a:ext>
            </a:extLst>
          </p:cNvPr>
          <p:cNvSpPr txBox="1"/>
          <p:nvPr/>
        </p:nvSpPr>
        <p:spPr>
          <a:xfrm>
            <a:off x="5892428" y="212577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ID1000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A915627-0AA0-FE44-C14D-E530BFA420BC}"/>
              </a:ext>
            </a:extLst>
          </p:cNvPr>
          <p:cNvSpPr txBox="1"/>
          <p:nvPr/>
        </p:nvSpPr>
        <p:spPr>
          <a:xfrm>
            <a:off x="5816757" y="5556709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ID1001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082E1E86-647E-4200-81D2-A925DF72DD59}"/>
              </a:ext>
            </a:extLst>
          </p:cNvPr>
          <p:cNvSpPr txBox="1"/>
          <p:nvPr/>
        </p:nvSpPr>
        <p:spPr>
          <a:xfrm>
            <a:off x="9578861" y="5567855"/>
            <a:ext cx="726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ID1002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0346A8F-2EC6-5F77-D396-6291E96F0521}"/>
              </a:ext>
            </a:extLst>
          </p:cNvPr>
          <p:cNvSpPr txBox="1"/>
          <p:nvPr/>
        </p:nvSpPr>
        <p:spPr>
          <a:xfrm>
            <a:off x="1228214" y="5108571"/>
            <a:ext cx="725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accent6">
                    <a:lumMod val="50000"/>
                  </a:schemeClr>
                </a:solidFill>
              </a:rPr>
              <a:t>コスト元</a:t>
            </a:r>
            <a:endParaRPr kumimoji="1" lang="ja-JP" altLang="en-US" sz="1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05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：最適化変数</a:t>
            </a:r>
          </a:p>
        </p:txBody>
      </p:sp>
      <p:graphicFrame>
        <p:nvGraphicFramePr>
          <p:cNvPr id="12" name="表 16">
            <a:extLst>
              <a:ext uri="{FF2B5EF4-FFF2-40B4-BE49-F238E27FC236}">
                <a16:creationId xmlns:a16="http://schemas.microsoft.com/office/drawing/2014/main" id="{68DC205B-C601-6E84-ECED-1B0B3762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39846"/>
              </p:ext>
            </p:extLst>
          </p:nvPr>
        </p:nvGraphicFramePr>
        <p:xfrm>
          <a:off x="0" y="786269"/>
          <a:ext cx="10322782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302567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3255359">
                  <a:extLst>
                    <a:ext uri="{9D8B030D-6E8A-4147-A177-3AD203B41FA5}">
                      <a16:colId xmlns:a16="http://schemas.microsoft.com/office/drawing/2014/main" val="4053553713"/>
                    </a:ext>
                  </a:extLst>
                </a:gridCol>
                <a:gridCol w="2216454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Tag ID Name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Variable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UF Filtrate Total Chlorine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AI_31094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Opt.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AIT_40006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71348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AIT_40010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Temperature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400" dirty="0"/>
                        <a:t>TIT_40005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Feed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ID004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Feed pH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AIT_40008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52090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PT_41095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361141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RO_01_FirstStageFeedFlow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1616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RO_01_SecondStageFeedFlow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672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Pressure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PT_41347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840637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Flow Rate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RO_01_ThirdStageFeedFlow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Fixed Parameter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008241"/>
                  </a:ext>
                </a:extLst>
              </a:tr>
            </a:tbl>
          </a:graphicData>
        </a:graphic>
      </p:graphicFrame>
      <p:graphicFrame>
        <p:nvGraphicFramePr>
          <p:cNvPr id="2" name="表 16">
            <a:extLst>
              <a:ext uri="{FF2B5EF4-FFF2-40B4-BE49-F238E27FC236}">
                <a16:creationId xmlns:a16="http://schemas.microsoft.com/office/drawing/2014/main" id="{CA0573D5-9119-7353-A7B5-96B4744A7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124435"/>
              </p:ext>
            </p:extLst>
          </p:nvPr>
        </p:nvGraphicFramePr>
        <p:xfrm>
          <a:off x="0" y="4296823"/>
          <a:ext cx="10332306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01">
                  <a:extLst>
                    <a:ext uri="{9D8B030D-6E8A-4147-A177-3AD203B41FA5}">
                      <a16:colId xmlns:a16="http://schemas.microsoft.com/office/drawing/2014/main" val="3907095020"/>
                    </a:ext>
                  </a:extLst>
                </a:gridCol>
                <a:gridCol w="1274201">
                  <a:extLst>
                    <a:ext uri="{9D8B030D-6E8A-4147-A177-3AD203B41FA5}">
                      <a16:colId xmlns:a16="http://schemas.microsoft.com/office/drawing/2014/main" val="2294459047"/>
                    </a:ext>
                  </a:extLst>
                </a:gridCol>
                <a:gridCol w="2271571">
                  <a:extLst>
                    <a:ext uri="{9D8B030D-6E8A-4147-A177-3AD203B41FA5}">
                      <a16:colId xmlns:a16="http://schemas.microsoft.com/office/drawing/2014/main" val="1839276127"/>
                    </a:ext>
                  </a:extLst>
                </a:gridCol>
                <a:gridCol w="3286355">
                  <a:extLst>
                    <a:ext uri="{9D8B030D-6E8A-4147-A177-3AD203B41FA5}">
                      <a16:colId xmlns:a16="http://schemas.microsoft.com/office/drawing/2014/main" val="4053553713"/>
                    </a:ext>
                  </a:extLst>
                </a:gridCol>
                <a:gridCol w="2225978">
                  <a:extLst>
                    <a:ext uri="{9D8B030D-6E8A-4147-A177-3AD203B41FA5}">
                      <a16:colId xmlns:a16="http://schemas.microsoft.com/office/drawing/2014/main" val="4124636105"/>
                    </a:ext>
                  </a:extLst>
                </a:gridCol>
              </a:tblGrid>
              <a:tr h="2728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Family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ID No.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Description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Tag ID Name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Variable / Param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231978"/>
                  </a:ext>
                </a:extLst>
              </a:tr>
              <a:tr h="2793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S1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AIT_41092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0277787"/>
                  </a:ext>
                </a:extLst>
              </a:tr>
              <a:tr h="279396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RO_01_SecondStageFeedConductivity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559352"/>
                  </a:ext>
                </a:extLst>
              </a:tr>
              <a:tr h="136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ID2001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S2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AIT_41292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09163"/>
                  </a:ext>
                </a:extLst>
              </a:tr>
              <a:tr h="136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Feed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RO_01_ThirdStageFeedConductivity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014556"/>
                  </a:ext>
                </a:extLst>
              </a:tr>
              <a:tr h="13611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RO Stage3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ID3001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S3 Permeate EC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AIT_41392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370589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ID4000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Permeate TOC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AIT_41810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712795"/>
                  </a:ext>
                </a:extLst>
              </a:tr>
              <a:tr h="272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Total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ID1002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RO Fouling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-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Intermediate Variable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554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20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/>
              <p:nvPr/>
            </p:nvSpPr>
            <p:spPr>
              <a:xfrm>
                <a:off x="620921" y="1378715"/>
                <a:ext cx="5242144" cy="78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𝐼𝐷</m:t>
                              </m:r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𝐼𝐷</m:t>
                              </m:r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004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09F6606F-A000-40A0-B8E0-3A6F19DC5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21" y="1378715"/>
                <a:ext cx="5242144" cy="7847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タイトル 6">
            <a:extLst>
              <a:ext uri="{FF2B5EF4-FFF2-40B4-BE49-F238E27FC236}">
                <a16:creationId xmlns:a16="http://schemas.microsoft.com/office/drawing/2014/main" id="{9D61A9C2-A3C5-443C-FB8A-B00BE4EE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Work008 (LVMWD) </a:t>
            </a:r>
            <a:r>
              <a:rPr lang="ja-JP" altLang="en-US" dirty="0"/>
              <a:t>：最適化問題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/>
              <p:nvPr/>
            </p:nvSpPr>
            <p:spPr>
              <a:xfrm>
                <a:off x="6954459" y="1520678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5A5D7B51-339F-136B-5ED3-157E6C19A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459" y="1520678"/>
                <a:ext cx="205346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A85D76-7208-31C5-1075-AFE634FC7FB7}"/>
              </a:ext>
            </a:extLst>
          </p:cNvPr>
          <p:cNvSpPr txBox="1"/>
          <p:nvPr/>
        </p:nvSpPr>
        <p:spPr>
          <a:xfrm>
            <a:off x="6845268" y="1186700"/>
            <a:ext cx="253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Lower and Upper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/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sSub>
                            <m:sSubPr>
                              <m:ctrlP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∗100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826BC507-2745-616D-0DD0-76577DD1F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3" y="4899784"/>
                <a:ext cx="3990085" cy="615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/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]≤15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C69CC78-074C-2EB0-796E-94D19ACD7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139285"/>
                <a:ext cx="2053464" cy="360483"/>
              </a:xfrm>
              <a:prstGeom prst="rect">
                <a:avLst/>
              </a:prstGeom>
              <a:blipFill>
                <a:blip r:embed="rId5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A6F498B-D3CF-7C9F-E712-025105F76883}"/>
              </a:ext>
            </a:extLst>
          </p:cNvPr>
          <p:cNvSpPr txBox="1"/>
          <p:nvPr/>
        </p:nvSpPr>
        <p:spPr>
          <a:xfrm>
            <a:off x="6835743" y="2067477"/>
            <a:ext cx="2611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Fluctuation range limit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/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4EB71236-959A-8C95-1175-3DCD6B5DC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073681"/>
                <a:ext cx="3613996" cy="36048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D9BF18C-C869-EC81-C097-E880D68D369B}"/>
              </a:ext>
            </a:extLst>
          </p:cNvPr>
          <p:cNvSpPr txBox="1"/>
          <p:nvPr/>
        </p:nvSpPr>
        <p:spPr>
          <a:xfrm>
            <a:off x="620921" y="2650816"/>
            <a:ext cx="3122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Prediction Model (Black Box)</a:t>
            </a:r>
            <a:endParaRPr kumimoji="1" lang="ja-JP" altLang="en-US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/>
              <p:nvPr/>
            </p:nvSpPr>
            <p:spPr>
              <a:xfrm>
                <a:off x="7373259" y="2442823"/>
                <a:ext cx="34446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73E1EB5-180B-9D58-EF7B-423F219B4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259" y="2442823"/>
                <a:ext cx="344464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/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m:rPr>
                              <m:sty m:val="p"/>
                            </m:rPr>
                            <a:rPr lang="en-US" altLang="ja-JP" sz="160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]≤50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B2A1305-15A7-C1D7-E8D1-892519A5A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3781269"/>
                <a:ext cx="2226859" cy="360483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/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50≤</m:t>
                      </m:r>
                      <m:f>
                        <m:f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ja-JP" sz="16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60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600" i="1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𝑇𝑂𝐶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ja-JP" sz="160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</a:rPr>
                                <m:t>perm</m:t>
                              </m:r>
                            </m:sub>
                          </m:sSub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∗10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6BBD2F2-6C5B-EB6A-4EF7-8EE63AFFB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764" y="5505847"/>
                <a:ext cx="3990084" cy="6152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0146EDF-EC6F-A094-811F-8CB695C97015}"/>
              </a:ext>
            </a:extLst>
          </p:cNvPr>
          <p:cNvSpPr txBox="1"/>
          <p:nvPr/>
        </p:nvSpPr>
        <p:spPr>
          <a:xfrm>
            <a:off x="6864317" y="3445535"/>
            <a:ext cx="2790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sz="1400" b="1" dirty="0"/>
              <a:t>Output limit (Black Box)</a:t>
            </a:r>
            <a:endParaRPr kumimoji="1" lang="ja-JP" altLang="en-US" sz="1400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6C3B6-B9A7-5FE0-B19A-2E768F5A1B8B}"/>
              </a:ext>
            </a:extLst>
          </p:cNvPr>
          <p:cNvSpPr txBox="1"/>
          <p:nvPr/>
        </p:nvSpPr>
        <p:spPr>
          <a:xfrm>
            <a:off x="574205" y="1050373"/>
            <a:ext cx="22416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Objective Function</a:t>
            </a:r>
            <a:endParaRPr kumimoji="1" lang="ja-JP" altLang="en-US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44D402-1FC8-8E53-5D47-00E6275CF09B}"/>
              </a:ext>
            </a:extLst>
          </p:cNvPr>
          <p:cNvSpPr txBox="1"/>
          <p:nvPr/>
        </p:nvSpPr>
        <p:spPr>
          <a:xfrm>
            <a:off x="6764548" y="810759"/>
            <a:ext cx="25018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sz="1400" b="1" dirty="0"/>
              <a:t>Constraint Conditions</a:t>
            </a:r>
            <a:endParaRPr kumimoji="1" lang="ja-JP" altLang="en-US" sz="14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A242BA8-5CBF-D9CC-5AE5-124D1F676BDB}"/>
              </a:ext>
            </a:extLst>
          </p:cNvPr>
          <p:cNvSpPr/>
          <p:nvPr/>
        </p:nvSpPr>
        <p:spPr>
          <a:xfrm>
            <a:off x="593254" y="1016469"/>
            <a:ext cx="5402289" cy="126000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787DCAE-5A4D-2A3D-C5C1-FFCFCA70A927}"/>
              </a:ext>
            </a:extLst>
          </p:cNvPr>
          <p:cNvSpPr/>
          <p:nvPr/>
        </p:nvSpPr>
        <p:spPr>
          <a:xfrm>
            <a:off x="593253" y="2531038"/>
            <a:ext cx="5402289" cy="30168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/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𝑇𝑂𝐶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ja-JP" sz="1600" b="0" i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perm</m:t>
                          </m:r>
                        </m:sub>
                      </m:sSub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000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002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B6412162-D1A3-67C2-08A3-BEDE2337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3566495"/>
                <a:ext cx="3613996" cy="360483"/>
              </a:xfrm>
              <a:prstGeom prst="rect">
                <a:avLst/>
              </a:prstGeom>
              <a:blipFill>
                <a:blip r:embed="rId10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/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[1]=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003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0F0EAC6-2960-55EF-187A-A6FD12491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9" y="4040259"/>
                <a:ext cx="4558461" cy="338554"/>
              </a:xfrm>
              <a:prstGeom prst="rect">
                <a:avLst/>
              </a:prstGeom>
              <a:blipFill>
                <a:blip r:embed="rId11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/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6842B7B-E9A8-9E73-1E5E-D8578F46E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053843"/>
                <a:ext cx="1257224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/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6DFEECE6-DAC1-20CD-8F51-DA044547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484" y="3556852"/>
                <a:ext cx="125722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/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b="0" i="1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𝐹𝑜𝑢𝑙𝑖𝑛𝑔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𝐼𝐷</m:t>
                          </m:r>
                          <m:r>
                            <a:rPr lang="en-US" altLang="ja-JP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004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57F9F86D-9B3E-DC16-477D-4C00FD7E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88" y="4849399"/>
                <a:ext cx="4225087" cy="338554"/>
              </a:xfrm>
              <a:prstGeom prst="rect">
                <a:avLst/>
              </a:prstGeom>
              <a:blipFill>
                <a:blip r:embed="rId14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/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EEA5D11-7168-980C-3908-265EED94E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5147224"/>
                <a:ext cx="1510596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42FE8F9-B0EF-A410-7C3E-B75A2E17D70D}"/>
              </a:ext>
            </a:extLst>
          </p:cNvPr>
          <p:cNvSpPr/>
          <p:nvPr/>
        </p:nvSpPr>
        <p:spPr>
          <a:xfrm>
            <a:off x="6807167" y="1140866"/>
            <a:ext cx="4492530" cy="7869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/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E924A8D2-51A6-F5E6-3187-D9A449793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8402" y="1140865"/>
                <a:ext cx="1257224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/>
              <p:nvPr/>
            </p:nvSpPr>
            <p:spPr>
              <a:xfrm>
                <a:off x="9822447" y="2043124"/>
                <a:ext cx="15651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C964B46-A5C0-6BA2-3106-2A56F3F8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447" y="2043124"/>
                <a:ext cx="1565196" cy="33855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/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0DFB5-AD46-BAD6-46A2-93B017D16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419" y="3414758"/>
                <a:ext cx="1257224" cy="3385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3F2AEC3D-63BE-1828-AC85-DCEBB2949F5C}"/>
              </a:ext>
            </a:extLst>
          </p:cNvPr>
          <p:cNvSpPr/>
          <p:nvPr/>
        </p:nvSpPr>
        <p:spPr>
          <a:xfrm>
            <a:off x="6807167" y="2016467"/>
            <a:ext cx="4492530" cy="12221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C507618A-7119-7293-4461-409A6CC50EC6}"/>
              </a:ext>
            </a:extLst>
          </p:cNvPr>
          <p:cNvSpPr/>
          <p:nvPr/>
        </p:nvSpPr>
        <p:spPr>
          <a:xfrm>
            <a:off x="6807167" y="3354444"/>
            <a:ext cx="4492530" cy="278918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E857719F-EDBB-8CDE-A00C-BE374D380925}"/>
              </a:ext>
            </a:extLst>
          </p:cNvPr>
          <p:cNvSpPr txBox="1"/>
          <p:nvPr/>
        </p:nvSpPr>
        <p:spPr>
          <a:xfrm>
            <a:off x="620921" y="5614604"/>
            <a:ext cx="28176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accent3"/>
                </a:solidFill>
              </a:rPr>
              <a:t>緑：</a:t>
            </a:r>
            <a:r>
              <a:rPr kumimoji="1" lang="en-US" altLang="ja-JP" sz="1600" dirty="0">
                <a:solidFill>
                  <a:schemeClr val="accent3"/>
                </a:solidFill>
              </a:rPr>
              <a:t>Fixed Parameter</a:t>
            </a:r>
          </a:p>
          <a:p>
            <a:r>
              <a:rPr kumimoji="1" lang="ja-JP" altLang="en-US" sz="1600" dirty="0">
                <a:solidFill>
                  <a:schemeClr val="accent4"/>
                </a:solidFill>
              </a:rPr>
              <a:t>赤：</a:t>
            </a:r>
            <a:r>
              <a:rPr kumimoji="1" lang="en-US" altLang="ja-JP" sz="1600" dirty="0">
                <a:solidFill>
                  <a:schemeClr val="accent4"/>
                </a:solidFill>
              </a:rPr>
              <a:t>Intermediate Variable</a:t>
            </a:r>
            <a:endParaRPr kumimoji="1" lang="ja-JP" altLang="en-US" sz="1600" dirty="0">
              <a:solidFill>
                <a:schemeClr val="accent4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/>
              <p:nvPr/>
            </p:nvSpPr>
            <p:spPr>
              <a:xfrm>
                <a:off x="9246233" y="1520678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1DC7482-FAF6-8580-7AE6-041FF27C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233" y="1520678"/>
                <a:ext cx="2053464" cy="3385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/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ja-JP" sz="16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ja-JP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15F7B563-5F51-CCA8-D602-18D630075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7425" y="4434003"/>
                <a:ext cx="3057525" cy="338554"/>
              </a:xfrm>
              <a:prstGeom prst="rect">
                <a:avLst/>
              </a:prstGeom>
              <a:blipFill>
                <a:blip r:embed="rId20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/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𝑓𝑜𝑢𝑙𝑖𝑛𝑔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1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]≤0.9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4663CDC2-F410-32E3-7BD4-73EC989E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81" y="4519534"/>
                <a:ext cx="2053464" cy="338554"/>
              </a:xfrm>
              <a:prstGeom prst="rect">
                <a:avLst/>
              </a:prstGeom>
              <a:blipFill>
                <a:blip r:embed="rId22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60D58C4-5537-B31A-67DB-57CD8F4C22F0}"/>
                  </a:ext>
                </a:extLst>
              </p:cNvPr>
              <p:cNvSpPr txBox="1"/>
              <p:nvPr/>
            </p:nvSpPr>
            <p:spPr>
              <a:xfrm>
                <a:off x="7296440" y="2804705"/>
                <a:ext cx="363825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004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160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0.1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60D58C4-5537-B31A-67DB-57CD8F4C2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440" y="2804705"/>
                <a:ext cx="3638259" cy="33855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081482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6634</TotalTime>
  <Words>1549</Words>
  <Application>Microsoft Office PowerPoint</Application>
  <PresentationFormat>ワイド画面</PresentationFormat>
  <Paragraphs>484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Meiryo UI</vt:lpstr>
      <vt:lpstr>游ゴシック</vt:lpstr>
      <vt:lpstr>Arial</vt:lpstr>
      <vt:lpstr>Cambria Math</vt:lpstr>
      <vt:lpstr>Times New Roman</vt:lpstr>
      <vt:lpstr>Wingdings</vt:lpstr>
      <vt:lpstr>Yokogawa_Template_Standard</vt:lpstr>
      <vt:lpstr>Figure 1.1: Scheduling Problem</vt:lpstr>
      <vt:lpstr>Work001 (OCWD) ：フロー図 (RO Total)</vt:lpstr>
      <vt:lpstr>Work001 (OCWD) ：フロー図 (RO Stage1, 2, 3)</vt:lpstr>
      <vt:lpstr>Work001 (OCWD) ：最適化変数</vt:lpstr>
      <vt:lpstr>Work001 (OCWD) ：最適化問題</vt:lpstr>
      <vt:lpstr>Work001 (OCWD) ：問題規模</vt:lpstr>
      <vt:lpstr>Work008 (LVMWD) ：フロー図</vt:lpstr>
      <vt:lpstr>Work008 (LVMWD) ：最適化変数</vt:lpstr>
      <vt:lpstr>Work008 (LVMWD) ：最適化問題</vt:lpstr>
      <vt:lpstr>Work008 (LVMWD) ：問題規模</vt:lpstr>
      <vt:lpstr>最適化結果（探索過程における最良解の推移）</vt:lpstr>
      <vt:lpstr>最適化結果（操作計画）</vt:lpstr>
      <vt:lpstr>最適化結果（中間変数の予測値）</vt:lpstr>
      <vt:lpstr>目的関数や最適化変数の議論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熊谷 渉</cp:lastModifiedBy>
  <cp:revision>1016</cp:revision>
  <dcterms:created xsi:type="dcterms:W3CDTF">2022-01-26T00:23:42Z</dcterms:created>
  <dcterms:modified xsi:type="dcterms:W3CDTF">2023-06-10T12:59:37Z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2022-10-06T04:21:01Z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ebd0d739-9851-4406-bae2-76da78976127</vt:lpwstr>
  </property>
  <property fmtid="{D5CDD505-2E9C-101B-9397-08002B2CF9AE}" pid="8" name="MSIP_Label_69b5a962-1a7a-4bf8-819d-07a170110954_ContentBits">
    <vt:lpwstr>0</vt:lpwstr>
  </property>
</Properties>
</file>