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9"/>
  </p:notesMasterIdLst>
  <p:sldIdLst>
    <p:sldId id="269" r:id="rId2"/>
    <p:sldId id="358" r:id="rId3"/>
    <p:sldId id="331" r:id="rId4"/>
    <p:sldId id="338" r:id="rId5"/>
    <p:sldId id="454" r:id="rId6"/>
    <p:sldId id="407" r:id="rId7"/>
    <p:sldId id="445" r:id="rId8"/>
    <p:sldId id="436" r:id="rId9"/>
    <p:sldId id="434" r:id="rId10"/>
    <p:sldId id="435" r:id="rId11"/>
    <p:sldId id="416" r:id="rId12"/>
    <p:sldId id="417" r:id="rId13"/>
    <p:sldId id="388" r:id="rId14"/>
    <p:sldId id="422" r:id="rId15"/>
    <p:sldId id="424" r:id="rId16"/>
    <p:sldId id="438" r:id="rId17"/>
    <p:sldId id="440" r:id="rId18"/>
    <p:sldId id="441" r:id="rId19"/>
    <p:sldId id="439" r:id="rId20"/>
    <p:sldId id="444" r:id="rId21"/>
    <p:sldId id="442" r:id="rId22"/>
    <p:sldId id="443" r:id="rId23"/>
    <p:sldId id="447" r:id="rId24"/>
    <p:sldId id="446" r:id="rId25"/>
    <p:sldId id="448" r:id="rId26"/>
    <p:sldId id="449" r:id="rId27"/>
    <p:sldId id="452" r:id="rId28"/>
    <p:sldId id="450" r:id="rId29"/>
    <p:sldId id="451" r:id="rId30"/>
    <p:sldId id="453" r:id="rId31"/>
    <p:sldId id="455" r:id="rId32"/>
    <p:sldId id="286" r:id="rId33"/>
    <p:sldId id="373" r:id="rId34"/>
    <p:sldId id="369" r:id="rId35"/>
    <p:sldId id="380" r:id="rId36"/>
    <p:sldId id="367" r:id="rId37"/>
    <p:sldId id="368" r:id="rId38"/>
    <p:sldId id="379" r:id="rId39"/>
    <p:sldId id="346" r:id="rId40"/>
    <p:sldId id="393" r:id="rId41"/>
    <p:sldId id="413" r:id="rId42"/>
    <p:sldId id="414" r:id="rId43"/>
    <p:sldId id="415" r:id="rId44"/>
    <p:sldId id="423" r:id="rId45"/>
    <p:sldId id="425" r:id="rId46"/>
    <p:sldId id="322" r:id="rId47"/>
    <p:sldId id="32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4937E9-4D8B-488F-8802-169FDF01FF0E}" v="1000" dt="2022-09-17T11:01:31.20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66" autoAdjust="0"/>
    <p:restoredTop sz="82213" autoAdjust="0"/>
  </p:normalViewPr>
  <p:slideViewPr>
    <p:cSldViewPr snapToGrid="0">
      <p:cViewPr varScale="1">
        <p:scale>
          <a:sx n="67" d="100"/>
          <a:sy n="67" d="100"/>
        </p:scale>
        <p:origin x="356" y="4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熊谷 渉" userId="b7a4e8598c9bd55e" providerId="LiveId" clId="{6F4937E9-4D8B-488F-8802-169FDF01FF0E}"/>
    <pc:docChg chg="undo custSel addSld delSld modSld sldOrd">
      <pc:chgData name="熊谷 渉" userId="b7a4e8598c9bd55e" providerId="LiveId" clId="{6F4937E9-4D8B-488F-8802-169FDF01FF0E}" dt="2022-09-17T11:02:04.225" v="7483" actId="20577"/>
      <pc:docMkLst>
        <pc:docMk/>
      </pc:docMkLst>
      <pc:sldChg chg="modSp mod">
        <pc:chgData name="熊谷 渉" userId="b7a4e8598c9bd55e" providerId="LiveId" clId="{6F4937E9-4D8B-488F-8802-169FDF01FF0E}" dt="2022-09-16T13:36:10.777" v="3" actId="20577"/>
        <pc:sldMkLst>
          <pc:docMk/>
          <pc:sldMk cId="1852153746" sldId="269"/>
        </pc:sldMkLst>
        <pc:spChg chg="mod">
          <ac:chgData name="熊谷 渉" userId="b7a4e8598c9bd55e" providerId="LiveId" clId="{6F4937E9-4D8B-488F-8802-169FDF01FF0E}" dt="2022-09-16T13:36:10.777" v="3" actId="20577"/>
          <ac:spMkLst>
            <pc:docMk/>
            <pc:sldMk cId="1852153746" sldId="269"/>
            <ac:spMk id="7" creationId="{22282EF1-087D-4A23-B09D-4F88CE396B79}"/>
          </ac:spMkLst>
        </pc:spChg>
      </pc:sldChg>
      <pc:sldChg chg="modSp del mod">
        <pc:chgData name="熊谷 渉" userId="b7a4e8598c9bd55e" providerId="LiveId" clId="{6F4937E9-4D8B-488F-8802-169FDF01FF0E}" dt="2022-09-17T10:49:36.600" v="7473" actId="47"/>
        <pc:sldMkLst>
          <pc:docMk/>
          <pc:sldMk cId="1362156897" sldId="314"/>
        </pc:sldMkLst>
        <pc:spChg chg="mod">
          <ac:chgData name="熊谷 渉" userId="b7a4e8598c9bd55e" providerId="LiveId" clId="{6F4937E9-4D8B-488F-8802-169FDF01FF0E}" dt="2022-09-16T20:16:21.301" v="6425" actId="20577"/>
          <ac:spMkLst>
            <pc:docMk/>
            <pc:sldMk cId="1362156897" sldId="314"/>
            <ac:spMk id="34" creationId="{24D1FC3E-3B9F-44E2-9167-F738C1A1A3A2}"/>
          </ac:spMkLst>
        </pc:spChg>
      </pc:sldChg>
      <pc:sldChg chg="modSp mod">
        <pc:chgData name="熊谷 渉" userId="b7a4e8598c9bd55e" providerId="LiveId" clId="{6F4937E9-4D8B-488F-8802-169FDF01FF0E}" dt="2022-09-16T18:25:20.742" v="2658" actId="20577"/>
        <pc:sldMkLst>
          <pc:docMk/>
          <pc:sldMk cId="2166155785" sldId="388"/>
        </pc:sldMkLst>
        <pc:spChg chg="mod">
          <ac:chgData name="熊谷 渉" userId="b7a4e8598c9bd55e" providerId="LiveId" clId="{6F4937E9-4D8B-488F-8802-169FDF01FF0E}" dt="2022-09-16T18:25:20.742" v="2658" actId="20577"/>
          <ac:spMkLst>
            <pc:docMk/>
            <pc:sldMk cId="2166155785" sldId="388"/>
            <ac:spMk id="24" creationId="{69CB68CB-F733-42CA-B6D0-E77CB64DEA21}"/>
          </ac:spMkLst>
        </pc:spChg>
        <pc:spChg chg="mod">
          <ac:chgData name="熊谷 渉" userId="b7a4e8598c9bd55e" providerId="LiveId" clId="{6F4937E9-4D8B-488F-8802-169FDF01FF0E}" dt="2022-09-16T16:00:43.813" v="1099" actId="20577"/>
          <ac:spMkLst>
            <pc:docMk/>
            <pc:sldMk cId="2166155785" sldId="388"/>
            <ac:spMk id="25" creationId="{15B382A9-E4A5-442D-A7D0-AFB12139F625}"/>
          </ac:spMkLst>
        </pc:spChg>
      </pc:sldChg>
      <pc:sldChg chg="del">
        <pc:chgData name="熊谷 渉" userId="b7a4e8598c9bd55e" providerId="LiveId" clId="{6F4937E9-4D8B-488F-8802-169FDF01FF0E}" dt="2022-09-17T10:51:42.431" v="7474" actId="47"/>
        <pc:sldMkLst>
          <pc:docMk/>
          <pc:sldMk cId="2374460649" sldId="396"/>
        </pc:sldMkLst>
      </pc:sldChg>
      <pc:sldChg chg="modSp mod">
        <pc:chgData name="熊谷 渉" userId="b7a4e8598c9bd55e" providerId="LiveId" clId="{6F4937E9-4D8B-488F-8802-169FDF01FF0E}" dt="2022-09-16T20:16:53.362" v="6490" actId="20577"/>
        <pc:sldMkLst>
          <pc:docMk/>
          <pc:sldMk cId="2320579189" sldId="403"/>
        </pc:sldMkLst>
        <pc:spChg chg="mod">
          <ac:chgData name="熊谷 渉" userId="b7a4e8598c9bd55e" providerId="LiveId" clId="{6F4937E9-4D8B-488F-8802-169FDF01FF0E}" dt="2022-09-16T20:16:53.362" v="6490" actId="20577"/>
          <ac:spMkLst>
            <pc:docMk/>
            <pc:sldMk cId="2320579189" sldId="403"/>
            <ac:spMk id="34" creationId="{24D1FC3E-3B9F-44E2-9167-F738C1A1A3A2}"/>
          </ac:spMkLst>
        </pc:spChg>
      </pc:sldChg>
      <pc:sldChg chg="modSp mod">
        <pc:chgData name="熊谷 渉" userId="b7a4e8598c9bd55e" providerId="LiveId" clId="{6F4937E9-4D8B-488F-8802-169FDF01FF0E}" dt="2022-09-16T17:32:05.166" v="1691" actId="20577"/>
        <pc:sldMkLst>
          <pc:docMk/>
          <pc:sldMk cId="1470230235" sldId="407"/>
        </pc:sldMkLst>
        <pc:spChg chg="mod">
          <ac:chgData name="熊谷 渉" userId="b7a4e8598c9bd55e" providerId="LiveId" clId="{6F4937E9-4D8B-488F-8802-169FDF01FF0E}" dt="2022-09-16T17:32:05.166" v="1691" actId="20577"/>
          <ac:spMkLst>
            <pc:docMk/>
            <pc:sldMk cId="1470230235" sldId="407"/>
            <ac:spMk id="52" creationId="{C9267424-E1F2-4834-9AAF-37679E5974BA}"/>
          </ac:spMkLst>
        </pc:spChg>
      </pc:sldChg>
      <pc:sldChg chg="modSp mod">
        <pc:chgData name="熊谷 渉" userId="b7a4e8598c9bd55e" providerId="LiveId" clId="{6F4937E9-4D8B-488F-8802-169FDF01FF0E}" dt="2022-09-16T18:24:49.121" v="2640" actId="20577"/>
        <pc:sldMkLst>
          <pc:docMk/>
          <pc:sldMk cId="2552520937" sldId="416"/>
        </pc:sldMkLst>
        <pc:spChg chg="mod">
          <ac:chgData name="熊谷 渉" userId="b7a4e8598c9bd55e" providerId="LiveId" clId="{6F4937E9-4D8B-488F-8802-169FDF01FF0E}" dt="2022-09-16T18:24:49.121" v="2640" actId="20577"/>
          <ac:spMkLst>
            <pc:docMk/>
            <pc:sldMk cId="2552520937" sldId="416"/>
            <ac:spMk id="7" creationId="{1D5E606D-4EEA-420F-A801-58B45C8BB641}"/>
          </ac:spMkLst>
        </pc:spChg>
      </pc:sldChg>
      <pc:sldChg chg="del">
        <pc:chgData name="熊谷 渉" userId="b7a4e8598c9bd55e" providerId="LiveId" clId="{6F4937E9-4D8B-488F-8802-169FDF01FF0E}" dt="2022-09-17T10:52:03.902" v="7475" actId="47"/>
        <pc:sldMkLst>
          <pc:docMk/>
          <pc:sldMk cId="3785537826" sldId="418"/>
        </pc:sldMkLst>
      </pc:sldChg>
      <pc:sldChg chg="del">
        <pc:chgData name="熊谷 渉" userId="b7a4e8598c9bd55e" providerId="LiveId" clId="{6F4937E9-4D8B-488F-8802-169FDF01FF0E}" dt="2022-09-17T10:52:06.242" v="7476" actId="47"/>
        <pc:sldMkLst>
          <pc:docMk/>
          <pc:sldMk cId="48059703" sldId="419"/>
        </pc:sldMkLst>
      </pc:sldChg>
      <pc:sldChg chg="del">
        <pc:chgData name="熊谷 渉" userId="b7a4e8598c9bd55e" providerId="LiveId" clId="{6F4937E9-4D8B-488F-8802-169FDF01FF0E}" dt="2022-09-17T10:52:08.503" v="7477" actId="47"/>
        <pc:sldMkLst>
          <pc:docMk/>
          <pc:sldMk cId="2253857198" sldId="420"/>
        </pc:sldMkLst>
      </pc:sldChg>
      <pc:sldChg chg="modSp mod">
        <pc:chgData name="熊谷 渉" userId="b7a4e8598c9bd55e" providerId="LiveId" clId="{6F4937E9-4D8B-488F-8802-169FDF01FF0E}" dt="2022-09-16T16:19:00.804" v="1493" actId="1036"/>
        <pc:sldMkLst>
          <pc:docMk/>
          <pc:sldMk cId="2718992015" sldId="424"/>
        </pc:sldMkLst>
        <pc:spChg chg="mod">
          <ac:chgData name="熊谷 渉" userId="b7a4e8598c9bd55e" providerId="LiveId" clId="{6F4937E9-4D8B-488F-8802-169FDF01FF0E}" dt="2022-09-16T16:18:48.834" v="1445" actId="1038"/>
          <ac:spMkLst>
            <pc:docMk/>
            <pc:sldMk cId="2718992015" sldId="424"/>
            <ac:spMk id="28" creationId="{CFB5FEA2-1AB7-4671-906A-2EB171FBC8BB}"/>
          </ac:spMkLst>
        </pc:spChg>
        <pc:spChg chg="mod">
          <ac:chgData name="熊谷 渉" userId="b7a4e8598c9bd55e" providerId="LiveId" clId="{6F4937E9-4D8B-488F-8802-169FDF01FF0E}" dt="2022-09-16T16:19:00.804" v="1493" actId="1036"/>
          <ac:spMkLst>
            <pc:docMk/>
            <pc:sldMk cId="2718992015" sldId="424"/>
            <ac:spMk id="29" creationId="{949A0E2F-3A11-4906-94AE-036543320879}"/>
          </ac:spMkLst>
        </pc:spChg>
        <pc:spChg chg="mod">
          <ac:chgData name="熊谷 渉" userId="b7a4e8598c9bd55e" providerId="LiveId" clId="{6F4937E9-4D8B-488F-8802-169FDF01FF0E}" dt="2022-09-16T16:18:52.594" v="1466" actId="1037"/>
          <ac:spMkLst>
            <pc:docMk/>
            <pc:sldMk cId="2718992015" sldId="424"/>
            <ac:spMk id="34" creationId="{A54DE8F3-550A-4B1F-8907-641C97142F59}"/>
          </ac:spMkLst>
        </pc:spChg>
        <pc:spChg chg="mod">
          <ac:chgData name="熊谷 渉" userId="b7a4e8598c9bd55e" providerId="LiveId" clId="{6F4937E9-4D8B-488F-8802-169FDF01FF0E}" dt="2022-09-16T16:18:55.595" v="1484" actId="1037"/>
          <ac:spMkLst>
            <pc:docMk/>
            <pc:sldMk cId="2718992015" sldId="424"/>
            <ac:spMk id="35" creationId="{75D5B921-A6A3-4208-AFD3-FD84DBA784CD}"/>
          </ac:spMkLst>
        </pc:spChg>
        <pc:spChg chg="mod">
          <ac:chgData name="熊谷 渉" userId="b7a4e8598c9bd55e" providerId="LiveId" clId="{6F4937E9-4D8B-488F-8802-169FDF01FF0E}" dt="2022-09-16T16:19:00.804" v="1493" actId="1036"/>
          <ac:spMkLst>
            <pc:docMk/>
            <pc:sldMk cId="2718992015" sldId="424"/>
            <ac:spMk id="36" creationId="{FEB9174E-0A37-4C9B-8ECC-8764B77B23AB}"/>
          </ac:spMkLst>
        </pc:spChg>
        <pc:spChg chg="mod">
          <ac:chgData name="熊谷 渉" userId="b7a4e8598c9bd55e" providerId="LiveId" clId="{6F4937E9-4D8B-488F-8802-169FDF01FF0E}" dt="2022-09-16T16:18:38.874" v="1416" actId="1038"/>
          <ac:spMkLst>
            <pc:docMk/>
            <pc:sldMk cId="2718992015" sldId="424"/>
            <ac:spMk id="38" creationId="{27C73D9C-E173-4ABA-B490-2DD742197FF9}"/>
          </ac:spMkLst>
        </pc:spChg>
        <pc:spChg chg="mod">
          <ac:chgData name="熊谷 渉" userId="b7a4e8598c9bd55e" providerId="LiveId" clId="{6F4937E9-4D8B-488F-8802-169FDF01FF0E}" dt="2022-09-16T16:18:38.874" v="1416" actId="1038"/>
          <ac:spMkLst>
            <pc:docMk/>
            <pc:sldMk cId="2718992015" sldId="424"/>
            <ac:spMk id="39" creationId="{AC3DFB6A-4798-428A-B281-FB1CF6CAA6C0}"/>
          </ac:spMkLst>
        </pc:spChg>
        <pc:spChg chg="mod">
          <ac:chgData name="熊谷 渉" userId="b7a4e8598c9bd55e" providerId="LiveId" clId="{6F4937E9-4D8B-488F-8802-169FDF01FF0E}" dt="2022-09-16T16:18:43.304" v="1426" actId="1038"/>
          <ac:spMkLst>
            <pc:docMk/>
            <pc:sldMk cId="2718992015" sldId="424"/>
            <ac:spMk id="40" creationId="{B9C3EB0D-8EDD-4759-8564-DB7B15584A8A}"/>
          </ac:spMkLst>
        </pc:spChg>
        <pc:spChg chg="mod">
          <ac:chgData name="熊谷 渉" userId="b7a4e8598c9bd55e" providerId="LiveId" clId="{6F4937E9-4D8B-488F-8802-169FDF01FF0E}" dt="2022-09-16T16:18:43.304" v="1426" actId="1038"/>
          <ac:spMkLst>
            <pc:docMk/>
            <pc:sldMk cId="2718992015" sldId="424"/>
            <ac:spMk id="41" creationId="{1D770C15-D170-4125-82F2-D71128D8CDDF}"/>
          </ac:spMkLst>
        </pc:spChg>
        <pc:graphicFrameChg chg="mod">
          <ac:chgData name="熊谷 渉" userId="b7a4e8598c9bd55e" providerId="LiveId" clId="{6F4937E9-4D8B-488F-8802-169FDF01FF0E}" dt="2022-09-16T16:18:35.059" v="1404" actId="1038"/>
          <ac:graphicFrameMkLst>
            <pc:docMk/>
            <pc:sldMk cId="2718992015" sldId="424"/>
            <ac:graphicFrameMk id="27" creationId="{E3CE713E-DD07-47D5-9862-8175F7542B31}"/>
          </ac:graphicFrameMkLst>
        </pc:graphicFrameChg>
        <pc:graphicFrameChg chg="mod">
          <ac:chgData name="熊谷 渉" userId="b7a4e8598c9bd55e" providerId="LiveId" clId="{6F4937E9-4D8B-488F-8802-169FDF01FF0E}" dt="2022-09-16T16:18:35.059" v="1404" actId="1038"/>
          <ac:graphicFrameMkLst>
            <pc:docMk/>
            <pc:sldMk cId="2718992015" sldId="424"/>
            <ac:graphicFrameMk id="37" creationId="{D797232A-E4C9-4AA8-8361-9EBD1247ADAA}"/>
          </ac:graphicFrameMkLst>
        </pc:graphicFrameChg>
      </pc:sldChg>
      <pc:sldChg chg="del">
        <pc:chgData name="熊谷 渉" userId="b7a4e8598c9bd55e" providerId="LiveId" clId="{6F4937E9-4D8B-488F-8802-169FDF01FF0E}" dt="2022-09-16T15:58:48.211" v="1035" actId="47"/>
        <pc:sldMkLst>
          <pc:docMk/>
          <pc:sldMk cId="3993823377" sldId="426"/>
        </pc:sldMkLst>
      </pc:sldChg>
      <pc:sldChg chg="modSp mod">
        <pc:chgData name="熊谷 渉" userId="b7a4e8598c9bd55e" providerId="LiveId" clId="{6F4937E9-4D8B-488F-8802-169FDF01FF0E}" dt="2022-09-17T07:13:16.706" v="6551" actId="20577"/>
        <pc:sldMkLst>
          <pc:docMk/>
          <pc:sldMk cId="801811060" sldId="434"/>
        </pc:sldMkLst>
        <pc:spChg chg="mod">
          <ac:chgData name="熊谷 渉" userId="b7a4e8598c9bd55e" providerId="LiveId" clId="{6F4937E9-4D8B-488F-8802-169FDF01FF0E}" dt="2022-09-16T15:59:12.123" v="1041" actId="20577"/>
          <ac:spMkLst>
            <pc:docMk/>
            <pc:sldMk cId="801811060" sldId="434"/>
            <ac:spMk id="11" creationId="{7411FA01-D344-4DB9-8F89-3F889E595060}"/>
          </ac:spMkLst>
        </pc:spChg>
        <pc:spChg chg="mod">
          <ac:chgData name="熊谷 渉" userId="b7a4e8598c9bd55e" providerId="LiveId" clId="{6F4937E9-4D8B-488F-8802-169FDF01FF0E}" dt="2022-09-16T15:59:27.989" v="1074" actId="20577"/>
          <ac:spMkLst>
            <pc:docMk/>
            <pc:sldMk cId="801811060" sldId="434"/>
            <ac:spMk id="47" creationId="{4316DF47-0830-4A6D-AF30-C589259E0DF3}"/>
          </ac:spMkLst>
        </pc:spChg>
        <pc:graphicFrameChg chg="mod">
          <ac:chgData name="熊谷 渉" userId="b7a4e8598c9bd55e" providerId="LiveId" clId="{6F4937E9-4D8B-488F-8802-169FDF01FF0E}" dt="2022-09-17T07:13:16.706" v="6551" actId="20577"/>
          <ac:graphicFrameMkLst>
            <pc:docMk/>
            <pc:sldMk cId="801811060" sldId="434"/>
            <ac:graphicFrameMk id="9" creationId="{CC576021-9B1D-4A85-9C17-4817AF46E654}"/>
          </ac:graphicFrameMkLst>
        </pc:graphicFrameChg>
        <pc:graphicFrameChg chg="mod">
          <ac:chgData name="熊谷 渉" userId="b7a4e8598c9bd55e" providerId="LiveId" clId="{6F4937E9-4D8B-488F-8802-169FDF01FF0E}" dt="2022-09-17T07:12:59.896" v="6540"/>
          <ac:graphicFrameMkLst>
            <pc:docMk/>
            <pc:sldMk cId="801811060" sldId="434"/>
            <ac:graphicFrameMk id="49" creationId="{54A3C2CE-2C18-4C19-84F6-501BBF361CF4}"/>
          </ac:graphicFrameMkLst>
        </pc:graphicFrameChg>
      </pc:sldChg>
      <pc:sldChg chg="modSp mod">
        <pc:chgData name="熊谷 渉" userId="b7a4e8598c9bd55e" providerId="LiveId" clId="{6F4937E9-4D8B-488F-8802-169FDF01FF0E}" dt="2022-09-16T15:59:47.608" v="1087" actId="20577"/>
        <pc:sldMkLst>
          <pc:docMk/>
          <pc:sldMk cId="4007547434" sldId="435"/>
        </pc:sldMkLst>
        <pc:spChg chg="mod">
          <ac:chgData name="熊谷 渉" userId="b7a4e8598c9bd55e" providerId="LiveId" clId="{6F4937E9-4D8B-488F-8802-169FDF01FF0E}" dt="2022-09-16T15:59:47.608" v="1087" actId="20577"/>
          <ac:spMkLst>
            <pc:docMk/>
            <pc:sldMk cId="4007547434" sldId="435"/>
            <ac:spMk id="47" creationId="{4316DF47-0830-4A6D-AF30-C589259E0DF3}"/>
          </ac:spMkLst>
        </pc:spChg>
      </pc:sldChg>
      <pc:sldChg chg="modSp mod">
        <pc:chgData name="熊谷 渉" userId="b7a4e8598c9bd55e" providerId="LiveId" clId="{6F4937E9-4D8B-488F-8802-169FDF01FF0E}" dt="2022-09-16T15:59:01.392" v="1039" actId="20577"/>
        <pc:sldMkLst>
          <pc:docMk/>
          <pc:sldMk cId="2852403471" sldId="436"/>
        </pc:sldMkLst>
        <pc:spChg chg="mod">
          <ac:chgData name="熊谷 渉" userId="b7a4e8598c9bd55e" providerId="LiveId" clId="{6F4937E9-4D8B-488F-8802-169FDF01FF0E}" dt="2022-09-16T15:59:01.392" v="1039" actId="20577"/>
          <ac:spMkLst>
            <pc:docMk/>
            <pc:sldMk cId="2852403471" sldId="436"/>
            <ac:spMk id="43" creationId="{A0A6DD1A-A300-45C8-80DF-266F8DC8B30F}"/>
          </ac:spMkLst>
        </pc:spChg>
        <pc:spChg chg="mod">
          <ac:chgData name="熊谷 渉" userId="b7a4e8598c9bd55e" providerId="LiveId" clId="{6F4937E9-4D8B-488F-8802-169FDF01FF0E}" dt="2022-09-16T13:37:14.973" v="7" actId="20577"/>
          <ac:spMkLst>
            <pc:docMk/>
            <pc:sldMk cId="2852403471" sldId="436"/>
            <ac:spMk id="47" creationId="{4316DF47-0830-4A6D-AF30-C589259E0DF3}"/>
          </ac:spMkLst>
        </pc:spChg>
        <pc:spChg chg="mod">
          <ac:chgData name="熊谷 渉" userId="b7a4e8598c9bd55e" providerId="LiveId" clId="{6F4937E9-4D8B-488F-8802-169FDF01FF0E}" dt="2022-09-16T13:37:02.112" v="6" actId="20577"/>
          <ac:spMkLst>
            <pc:docMk/>
            <pc:sldMk cId="2852403471" sldId="436"/>
            <ac:spMk id="52" creationId="{C9267424-E1F2-4834-9AAF-37679E5974BA}"/>
          </ac:spMkLst>
        </pc:spChg>
      </pc:sldChg>
      <pc:sldChg chg="addSp modSp del mod">
        <pc:chgData name="熊谷 渉" userId="b7a4e8598c9bd55e" providerId="LiveId" clId="{6F4937E9-4D8B-488F-8802-169FDF01FF0E}" dt="2022-09-16T15:48:26.430" v="732" actId="47"/>
        <pc:sldMkLst>
          <pc:docMk/>
          <pc:sldMk cId="3172309829" sldId="437"/>
        </pc:sldMkLst>
        <pc:graphicFrameChg chg="add mod modGraphic">
          <ac:chgData name="熊谷 渉" userId="b7a4e8598c9bd55e" providerId="LiveId" clId="{6F4937E9-4D8B-488F-8802-169FDF01FF0E}" dt="2022-09-16T13:39:42.668" v="129" actId="798"/>
          <ac:graphicFrameMkLst>
            <pc:docMk/>
            <pc:sldMk cId="3172309829" sldId="437"/>
            <ac:graphicFrameMk id="4" creationId="{9CC3BD6C-B5BD-DD86-554E-A0BB8FEDAD3C}"/>
          </ac:graphicFrameMkLst>
        </pc:graphicFrameChg>
      </pc:sldChg>
      <pc:sldChg chg="addSp delSp modSp mod">
        <pc:chgData name="熊谷 渉" userId="b7a4e8598c9bd55e" providerId="LiveId" clId="{6F4937E9-4D8B-488F-8802-169FDF01FF0E}" dt="2022-09-17T11:01:31.202" v="7480" actId="20577"/>
        <pc:sldMkLst>
          <pc:docMk/>
          <pc:sldMk cId="2512536432" sldId="441"/>
        </pc:sldMkLst>
        <pc:spChg chg="add del mod">
          <ac:chgData name="熊谷 渉" userId="b7a4e8598c9bd55e" providerId="LiveId" clId="{6F4937E9-4D8B-488F-8802-169FDF01FF0E}" dt="2022-09-16T16:10:49.574" v="1196" actId="478"/>
          <ac:spMkLst>
            <pc:docMk/>
            <pc:sldMk cId="2512536432" sldId="441"/>
            <ac:spMk id="4" creationId="{56E54746-BCF3-C245-5034-1EA009B3FB2A}"/>
          </ac:spMkLst>
        </pc:spChg>
        <pc:spChg chg="add mod">
          <ac:chgData name="熊谷 渉" userId="b7a4e8598c9bd55e" providerId="LiveId" clId="{6F4937E9-4D8B-488F-8802-169FDF01FF0E}" dt="2022-09-16T16:15:18.824" v="1371" actId="1035"/>
          <ac:spMkLst>
            <pc:docMk/>
            <pc:sldMk cId="2512536432" sldId="441"/>
            <ac:spMk id="6" creationId="{B72D5883-4AE8-26B3-C8BC-6980CB7747D8}"/>
          </ac:spMkLst>
        </pc:spChg>
        <pc:spChg chg="add del mod">
          <ac:chgData name="熊谷 渉" userId="b7a4e8598c9bd55e" providerId="LiveId" clId="{6F4937E9-4D8B-488F-8802-169FDF01FF0E}" dt="2022-09-16T16:12:17.904" v="1233" actId="478"/>
          <ac:spMkLst>
            <pc:docMk/>
            <pc:sldMk cId="2512536432" sldId="441"/>
            <ac:spMk id="10" creationId="{EBCA3896-3D5E-BB91-75A0-62F66C6FE2C8}"/>
          </ac:spMkLst>
        </pc:spChg>
        <pc:spChg chg="add mod">
          <ac:chgData name="熊谷 渉" userId="b7a4e8598c9bd55e" providerId="LiveId" clId="{6F4937E9-4D8B-488F-8802-169FDF01FF0E}" dt="2022-09-17T11:01:31.202" v="7480" actId="20577"/>
          <ac:spMkLst>
            <pc:docMk/>
            <pc:sldMk cId="2512536432" sldId="441"/>
            <ac:spMk id="14" creationId="{54B58BFF-75B4-FF90-2AD3-D5E100333228}"/>
          </ac:spMkLst>
        </pc:spChg>
        <pc:spChg chg="mod">
          <ac:chgData name="熊谷 渉" userId="b7a4e8598c9bd55e" providerId="LiveId" clId="{6F4937E9-4D8B-488F-8802-169FDF01FF0E}" dt="2022-09-16T18:16:39.973" v="2520" actId="20577"/>
          <ac:spMkLst>
            <pc:docMk/>
            <pc:sldMk cId="2512536432" sldId="441"/>
            <ac:spMk id="48" creationId="{434F301F-3F7B-4FDF-8EA7-567AB6CCA1CA}"/>
          </ac:spMkLst>
        </pc:spChg>
        <pc:spChg chg="mod">
          <ac:chgData name="熊谷 渉" userId="b7a4e8598c9bd55e" providerId="LiveId" clId="{6F4937E9-4D8B-488F-8802-169FDF01FF0E}" dt="2022-09-16T18:17:35.933" v="2602" actId="1076"/>
          <ac:spMkLst>
            <pc:docMk/>
            <pc:sldMk cId="2512536432" sldId="441"/>
            <ac:spMk id="50" creationId="{51529571-BE58-44E0-8DC1-4BA3CC86A5B0}"/>
          </ac:spMkLst>
        </pc:spChg>
        <pc:spChg chg="mod">
          <ac:chgData name="熊谷 渉" userId="b7a4e8598c9bd55e" providerId="LiveId" clId="{6F4937E9-4D8B-488F-8802-169FDF01FF0E}" dt="2022-09-16T16:23:31.851" v="1592" actId="14100"/>
          <ac:spMkLst>
            <pc:docMk/>
            <pc:sldMk cId="2512536432" sldId="441"/>
            <ac:spMk id="51" creationId="{73FAC6B6-87F3-4B2D-A745-5C47002A1897}"/>
          </ac:spMkLst>
        </pc:spChg>
      </pc:sldChg>
      <pc:sldChg chg="modSp mod">
        <pc:chgData name="熊谷 渉" userId="b7a4e8598c9bd55e" providerId="LiveId" clId="{6F4937E9-4D8B-488F-8802-169FDF01FF0E}" dt="2022-09-16T17:17:26.148" v="1593" actId="1076"/>
        <pc:sldMkLst>
          <pc:docMk/>
          <pc:sldMk cId="3863907119" sldId="442"/>
        </pc:sldMkLst>
        <pc:spChg chg="mod">
          <ac:chgData name="熊谷 渉" userId="b7a4e8598c9bd55e" providerId="LiveId" clId="{6F4937E9-4D8B-488F-8802-169FDF01FF0E}" dt="2022-09-16T17:17:26.148" v="1593" actId="1076"/>
          <ac:spMkLst>
            <pc:docMk/>
            <pc:sldMk cId="3863907119" sldId="442"/>
            <ac:spMk id="54" creationId="{5B46D530-FD40-4224-BCC0-67A38C969C20}"/>
          </ac:spMkLst>
        </pc:spChg>
      </pc:sldChg>
      <pc:sldChg chg="modSp mod">
        <pc:chgData name="熊谷 渉" userId="b7a4e8598c9bd55e" providerId="LiveId" clId="{6F4937E9-4D8B-488F-8802-169FDF01FF0E}" dt="2022-09-16T19:50:43.728" v="4782" actId="20577"/>
        <pc:sldMkLst>
          <pc:docMk/>
          <pc:sldMk cId="4265974649" sldId="443"/>
        </pc:sldMkLst>
        <pc:spChg chg="mod">
          <ac:chgData name="熊谷 渉" userId="b7a4e8598c9bd55e" providerId="LiveId" clId="{6F4937E9-4D8B-488F-8802-169FDF01FF0E}" dt="2022-09-16T19:50:43.728" v="4782" actId="20577"/>
          <ac:spMkLst>
            <pc:docMk/>
            <pc:sldMk cId="4265974649" sldId="443"/>
            <ac:spMk id="52" creationId="{C9267424-E1F2-4834-9AAF-37679E5974BA}"/>
          </ac:spMkLst>
        </pc:spChg>
      </pc:sldChg>
      <pc:sldChg chg="modSp mod">
        <pc:chgData name="熊谷 渉" userId="b7a4e8598c9bd55e" providerId="LiveId" clId="{6F4937E9-4D8B-488F-8802-169FDF01FF0E}" dt="2022-09-16T16:03:47.577" v="1184" actId="12789"/>
        <pc:sldMkLst>
          <pc:docMk/>
          <pc:sldMk cId="2678753577" sldId="444"/>
        </pc:sldMkLst>
        <pc:spChg chg="mod">
          <ac:chgData name="熊谷 渉" userId="b7a4e8598c9bd55e" providerId="LiveId" clId="{6F4937E9-4D8B-488F-8802-169FDF01FF0E}" dt="2022-09-16T16:03:47.577" v="1184" actId="12789"/>
          <ac:spMkLst>
            <pc:docMk/>
            <pc:sldMk cId="2678753577" sldId="444"/>
            <ac:spMk id="40" creationId="{3C75EDD3-8684-4E50-A206-A2DECD791C78}"/>
          </ac:spMkLst>
        </pc:spChg>
        <pc:spChg chg="mod">
          <ac:chgData name="熊谷 渉" userId="b7a4e8598c9bd55e" providerId="LiveId" clId="{6F4937E9-4D8B-488F-8802-169FDF01FF0E}" dt="2022-09-16T16:03:47.577" v="1184" actId="12789"/>
          <ac:spMkLst>
            <pc:docMk/>
            <pc:sldMk cId="2678753577" sldId="444"/>
            <ac:spMk id="42" creationId="{50BBC4E3-C8E3-4ABE-AE16-3B462DA14055}"/>
          </ac:spMkLst>
        </pc:spChg>
        <pc:cxnChg chg="mod">
          <ac:chgData name="熊谷 渉" userId="b7a4e8598c9bd55e" providerId="LiveId" clId="{6F4937E9-4D8B-488F-8802-169FDF01FF0E}" dt="2022-09-16T16:03:40.972" v="1183" actId="12789"/>
          <ac:cxnSpMkLst>
            <pc:docMk/>
            <pc:sldMk cId="2678753577" sldId="444"/>
            <ac:cxnSpMk id="39" creationId="{4071DFDD-B1B0-4F27-8818-4034981002F0}"/>
          </ac:cxnSpMkLst>
        </pc:cxnChg>
        <pc:cxnChg chg="mod">
          <ac:chgData name="熊谷 渉" userId="b7a4e8598c9bd55e" providerId="LiveId" clId="{6F4937E9-4D8B-488F-8802-169FDF01FF0E}" dt="2022-09-16T16:03:40.972" v="1183" actId="12789"/>
          <ac:cxnSpMkLst>
            <pc:docMk/>
            <pc:sldMk cId="2678753577" sldId="444"/>
            <ac:cxnSpMk id="41" creationId="{4F7CD2C9-B9B1-4C37-9762-CF175FE8559E}"/>
          </ac:cxnSpMkLst>
        </pc:cxnChg>
      </pc:sldChg>
      <pc:sldChg chg="addSp delSp modSp add mod">
        <pc:chgData name="熊谷 渉" userId="b7a4e8598c9bd55e" providerId="LiveId" clId="{6F4937E9-4D8B-488F-8802-169FDF01FF0E}" dt="2022-09-16T18:28:56.408" v="2662" actId="20577"/>
        <pc:sldMkLst>
          <pc:docMk/>
          <pc:sldMk cId="2406436503" sldId="445"/>
        </pc:sldMkLst>
        <pc:spChg chg="mod">
          <ac:chgData name="熊谷 渉" userId="b7a4e8598c9bd55e" providerId="LiveId" clId="{6F4937E9-4D8B-488F-8802-169FDF01FF0E}" dt="2022-09-16T15:43:03.583" v="692" actId="1038"/>
          <ac:spMkLst>
            <pc:docMk/>
            <pc:sldMk cId="2406436503" sldId="445"/>
            <ac:spMk id="18" creationId="{80648425-8D2E-4A46-B123-B2E9CBD135E5}"/>
          </ac:spMkLst>
        </pc:spChg>
        <pc:spChg chg="mod">
          <ac:chgData name="熊谷 渉" userId="b7a4e8598c9bd55e" providerId="LiveId" clId="{6F4937E9-4D8B-488F-8802-169FDF01FF0E}" dt="2022-09-16T15:42:18.526" v="684" actId="1036"/>
          <ac:spMkLst>
            <pc:docMk/>
            <pc:sldMk cId="2406436503" sldId="445"/>
            <ac:spMk id="23" creationId="{9A522F8C-993F-4CC6-A1FD-07068EA58406}"/>
          </ac:spMkLst>
        </pc:spChg>
        <pc:spChg chg="mod">
          <ac:chgData name="熊谷 渉" userId="b7a4e8598c9bd55e" providerId="LiveId" clId="{6F4937E9-4D8B-488F-8802-169FDF01FF0E}" dt="2022-09-16T18:28:56.408" v="2662" actId="20577"/>
          <ac:spMkLst>
            <pc:docMk/>
            <pc:sldMk cId="2406436503" sldId="445"/>
            <ac:spMk id="24" creationId="{1BFD0BDB-B153-4E3B-8C3B-123ED229D81E}"/>
          </ac:spMkLst>
        </pc:spChg>
        <pc:spChg chg="del">
          <ac:chgData name="熊谷 渉" userId="b7a4e8598c9bd55e" providerId="LiveId" clId="{6F4937E9-4D8B-488F-8802-169FDF01FF0E}" dt="2022-09-16T13:41:19.043" v="263" actId="478"/>
          <ac:spMkLst>
            <pc:docMk/>
            <pc:sldMk cId="2406436503" sldId="445"/>
            <ac:spMk id="25" creationId="{CFD8D2FF-E0E5-45DE-8199-021A6F2A5A3E}"/>
          </ac:spMkLst>
        </pc:spChg>
        <pc:spChg chg="del">
          <ac:chgData name="熊谷 渉" userId="b7a4e8598c9bd55e" providerId="LiveId" clId="{6F4937E9-4D8B-488F-8802-169FDF01FF0E}" dt="2022-09-16T13:41:19.043" v="263" actId="478"/>
          <ac:spMkLst>
            <pc:docMk/>
            <pc:sldMk cId="2406436503" sldId="445"/>
            <ac:spMk id="26" creationId="{29BAEA8C-F4FC-41BE-A255-43A7ACB831A8}"/>
          </ac:spMkLst>
        </pc:spChg>
        <pc:spChg chg="del">
          <ac:chgData name="熊谷 渉" userId="b7a4e8598c9bd55e" providerId="LiveId" clId="{6F4937E9-4D8B-488F-8802-169FDF01FF0E}" dt="2022-09-16T13:41:19.043" v="263" actId="478"/>
          <ac:spMkLst>
            <pc:docMk/>
            <pc:sldMk cId="2406436503" sldId="445"/>
            <ac:spMk id="35" creationId="{3ABAC311-75DD-4E5E-925B-0849F02CEC19}"/>
          </ac:spMkLst>
        </pc:spChg>
        <pc:spChg chg="add del mod">
          <ac:chgData name="熊谷 渉" userId="b7a4e8598c9bd55e" providerId="LiveId" clId="{6F4937E9-4D8B-488F-8802-169FDF01FF0E}" dt="2022-09-16T16:20:56.984" v="1536" actId="20577"/>
          <ac:spMkLst>
            <pc:docMk/>
            <pc:sldMk cId="2406436503" sldId="445"/>
            <ac:spMk id="36" creationId="{87BA40D0-A8C6-42C2-8900-FCD967871B19}"/>
          </ac:spMkLst>
        </pc:spChg>
        <pc:spChg chg="del">
          <ac:chgData name="熊谷 渉" userId="b7a4e8598c9bd55e" providerId="LiveId" clId="{6F4937E9-4D8B-488F-8802-169FDF01FF0E}" dt="2022-09-16T13:42:46.390" v="305" actId="478"/>
          <ac:spMkLst>
            <pc:docMk/>
            <pc:sldMk cId="2406436503" sldId="445"/>
            <ac:spMk id="37" creationId="{70B26B90-06D6-47DF-B1AE-2A318FB90C09}"/>
          </ac:spMkLst>
        </pc:spChg>
        <pc:spChg chg="del">
          <ac:chgData name="熊谷 渉" userId="b7a4e8598c9bd55e" providerId="LiveId" clId="{6F4937E9-4D8B-488F-8802-169FDF01FF0E}" dt="2022-09-16T13:42:46.390" v="305" actId="478"/>
          <ac:spMkLst>
            <pc:docMk/>
            <pc:sldMk cId="2406436503" sldId="445"/>
            <ac:spMk id="38" creationId="{B4E5F0E4-3C43-44DE-819E-57419D50CC94}"/>
          </ac:spMkLst>
        </pc:spChg>
        <pc:spChg chg="del">
          <ac:chgData name="熊谷 渉" userId="b7a4e8598c9bd55e" providerId="LiveId" clId="{6F4937E9-4D8B-488F-8802-169FDF01FF0E}" dt="2022-09-16T13:42:46.390" v="305" actId="478"/>
          <ac:spMkLst>
            <pc:docMk/>
            <pc:sldMk cId="2406436503" sldId="445"/>
            <ac:spMk id="39" creationId="{CD0F9530-1585-444C-BAF4-0A75477A01D5}"/>
          </ac:spMkLst>
        </pc:spChg>
        <pc:spChg chg="mod">
          <ac:chgData name="熊谷 渉" userId="b7a4e8598c9bd55e" providerId="LiveId" clId="{6F4937E9-4D8B-488F-8802-169FDF01FF0E}" dt="2022-09-16T15:39:58.902" v="637" actId="1038"/>
          <ac:spMkLst>
            <pc:docMk/>
            <pc:sldMk cId="2406436503" sldId="445"/>
            <ac:spMk id="40" creationId="{EE52DF4F-15AF-487E-97D0-BD727B7BD4F9}"/>
          </ac:spMkLst>
        </pc:spChg>
        <pc:spChg chg="mod">
          <ac:chgData name="熊谷 渉" userId="b7a4e8598c9bd55e" providerId="LiveId" clId="{6F4937E9-4D8B-488F-8802-169FDF01FF0E}" dt="2022-09-16T15:46:07.549" v="727" actId="1037"/>
          <ac:spMkLst>
            <pc:docMk/>
            <pc:sldMk cId="2406436503" sldId="445"/>
            <ac:spMk id="42" creationId="{1D5E04A3-56D7-4EDB-9BEE-89B132DFFAE3}"/>
          </ac:spMkLst>
        </pc:spChg>
        <pc:spChg chg="mod">
          <ac:chgData name="熊谷 渉" userId="b7a4e8598c9bd55e" providerId="LiveId" clId="{6F4937E9-4D8B-488F-8802-169FDF01FF0E}" dt="2022-09-16T15:58:53.631" v="1037" actId="20577"/>
          <ac:spMkLst>
            <pc:docMk/>
            <pc:sldMk cId="2406436503" sldId="445"/>
            <ac:spMk id="43" creationId="{A0A6DD1A-A300-45C8-80DF-266F8DC8B30F}"/>
          </ac:spMkLst>
        </pc:spChg>
        <pc:spChg chg="mod">
          <ac:chgData name="熊谷 渉" userId="b7a4e8598c9bd55e" providerId="LiveId" clId="{6F4937E9-4D8B-488F-8802-169FDF01FF0E}" dt="2022-09-16T15:44:55.063" v="715" actId="20577"/>
          <ac:spMkLst>
            <pc:docMk/>
            <pc:sldMk cId="2406436503" sldId="445"/>
            <ac:spMk id="44" creationId="{466A389F-447F-4B69-A5C3-E4AD21F18972}"/>
          </ac:spMkLst>
        </pc:spChg>
        <pc:spChg chg="del">
          <ac:chgData name="熊谷 渉" userId="b7a4e8598c9bd55e" providerId="LiveId" clId="{6F4937E9-4D8B-488F-8802-169FDF01FF0E}" dt="2022-09-16T13:41:19.043" v="263" actId="478"/>
          <ac:spMkLst>
            <pc:docMk/>
            <pc:sldMk cId="2406436503" sldId="445"/>
            <ac:spMk id="45" creationId="{176364B4-C537-462A-A341-06EC1B6CFC43}"/>
          </ac:spMkLst>
        </pc:spChg>
        <pc:spChg chg="del">
          <ac:chgData name="熊谷 渉" userId="b7a4e8598c9bd55e" providerId="LiveId" clId="{6F4937E9-4D8B-488F-8802-169FDF01FF0E}" dt="2022-09-16T13:41:19.043" v="263" actId="478"/>
          <ac:spMkLst>
            <pc:docMk/>
            <pc:sldMk cId="2406436503" sldId="445"/>
            <ac:spMk id="46" creationId="{2F8D570A-BD73-453D-9565-03AE96A9B46B}"/>
          </ac:spMkLst>
        </pc:spChg>
        <pc:spChg chg="del">
          <ac:chgData name="熊谷 渉" userId="b7a4e8598c9bd55e" providerId="LiveId" clId="{6F4937E9-4D8B-488F-8802-169FDF01FF0E}" dt="2022-09-16T13:41:19.043" v="263" actId="478"/>
          <ac:spMkLst>
            <pc:docMk/>
            <pc:sldMk cId="2406436503" sldId="445"/>
            <ac:spMk id="48" creationId="{F3526963-58A4-484E-91E2-D82C2CBF5327}"/>
          </ac:spMkLst>
        </pc:spChg>
        <pc:spChg chg="mod">
          <ac:chgData name="熊谷 渉" userId="b7a4e8598c9bd55e" providerId="LiveId" clId="{6F4937E9-4D8B-488F-8802-169FDF01FF0E}" dt="2022-09-16T15:45:41.726" v="721" actId="113"/>
          <ac:spMkLst>
            <pc:docMk/>
            <pc:sldMk cId="2406436503" sldId="445"/>
            <ac:spMk id="52" creationId="{C9267424-E1F2-4834-9AAF-37679E5974BA}"/>
          </ac:spMkLst>
        </pc:spChg>
        <pc:spChg chg="del">
          <ac:chgData name="熊谷 渉" userId="b7a4e8598c9bd55e" providerId="LiveId" clId="{6F4937E9-4D8B-488F-8802-169FDF01FF0E}" dt="2022-09-16T13:41:19.043" v="263" actId="478"/>
          <ac:spMkLst>
            <pc:docMk/>
            <pc:sldMk cId="2406436503" sldId="445"/>
            <ac:spMk id="54" creationId="{0A4F4927-A8AE-4F52-BFB1-791348550E78}"/>
          </ac:spMkLst>
        </pc:spChg>
        <pc:spChg chg="del">
          <ac:chgData name="熊谷 渉" userId="b7a4e8598c9bd55e" providerId="LiveId" clId="{6F4937E9-4D8B-488F-8802-169FDF01FF0E}" dt="2022-09-16T13:41:19.043" v="263" actId="478"/>
          <ac:spMkLst>
            <pc:docMk/>
            <pc:sldMk cId="2406436503" sldId="445"/>
            <ac:spMk id="55" creationId="{AAC23C72-A446-4F96-B3B8-0C5DF43235A3}"/>
          </ac:spMkLst>
        </pc:spChg>
        <pc:spChg chg="del">
          <ac:chgData name="熊谷 渉" userId="b7a4e8598c9bd55e" providerId="LiveId" clId="{6F4937E9-4D8B-488F-8802-169FDF01FF0E}" dt="2022-09-16T13:41:19.043" v="263" actId="478"/>
          <ac:spMkLst>
            <pc:docMk/>
            <pc:sldMk cId="2406436503" sldId="445"/>
            <ac:spMk id="56" creationId="{12F43DC6-CBCA-40CD-B4E2-CBC4967F8888}"/>
          </ac:spMkLst>
        </pc:spChg>
        <pc:spChg chg="del">
          <ac:chgData name="熊谷 渉" userId="b7a4e8598c9bd55e" providerId="LiveId" clId="{6F4937E9-4D8B-488F-8802-169FDF01FF0E}" dt="2022-09-16T13:41:19.043" v="263" actId="478"/>
          <ac:spMkLst>
            <pc:docMk/>
            <pc:sldMk cId="2406436503" sldId="445"/>
            <ac:spMk id="57" creationId="{DAF2734A-A992-48D6-8476-BF54223BC5AE}"/>
          </ac:spMkLst>
        </pc:spChg>
        <pc:spChg chg="mod">
          <ac:chgData name="熊谷 渉" userId="b7a4e8598c9bd55e" providerId="LiveId" clId="{6F4937E9-4D8B-488F-8802-169FDF01FF0E}" dt="2022-09-16T15:43:03.583" v="692" actId="1038"/>
          <ac:spMkLst>
            <pc:docMk/>
            <pc:sldMk cId="2406436503" sldId="445"/>
            <ac:spMk id="60" creationId="{40426C4A-5568-4F24-B5F8-14ABAB94101B}"/>
          </ac:spMkLst>
        </pc:spChg>
        <pc:graphicFrameChg chg="mod ord modGraphic">
          <ac:chgData name="熊谷 渉" userId="b7a4e8598c9bd55e" providerId="LiveId" clId="{6F4937E9-4D8B-488F-8802-169FDF01FF0E}" dt="2022-09-16T15:48:08.852" v="731" actId="403"/>
          <ac:graphicFrameMkLst>
            <pc:docMk/>
            <pc:sldMk cId="2406436503" sldId="445"/>
            <ac:graphicFrameMk id="4" creationId="{9CC3BD6C-B5BD-DD86-554E-A0BB8FEDAD3C}"/>
          </ac:graphicFrameMkLst>
        </pc:graphicFrameChg>
        <pc:cxnChg chg="del">
          <ac:chgData name="熊谷 渉" userId="b7a4e8598c9bd55e" providerId="LiveId" clId="{6F4937E9-4D8B-488F-8802-169FDF01FF0E}" dt="2022-09-16T13:42:44.157" v="304" actId="478"/>
          <ac:cxnSpMkLst>
            <pc:docMk/>
            <pc:sldMk cId="2406436503" sldId="445"/>
            <ac:cxnSpMk id="21" creationId="{DA0D2A74-246D-499F-A9AF-B0BC1294BBBA}"/>
          </ac:cxnSpMkLst>
        </pc:cxnChg>
        <pc:cxnChg chg="del">
          <ac:chgData name="熊谷 渉" userId="b7a4e8598c9bd55e" providerId="LiveId" clId="{6F4937E9-4D8B-488F-8802-169FDF01FF0E}" dt="2022-09-16T13:41:19.043" v="263" actId="478"/>
          <ac:cxnSpMkLst>
            <pc:docMk/>
            <pc:sldMk cId="2406436503" sldId="445"/>
            <ac:cxnSpMk id="22" creationId="{A7058E57-F41F-4AF4-95D0-52BE08A69B67}"/>
          </ac:cxnSpMkLst>
        </pc:cxnChg>
        <pc:cxnChg chg="del mod">
          <ac:chgData name="熊谷 渉" userId="b7a4e8598c9bd55e" providerId="LiveId" clId="{6F4937E9-4D8B-488F-8802-169FDF01FF0E}" dt="2022-09-16T13:43:43.887" v="321" actId="478"/>
          <ac:cxnSpMkLst>
            <pc:docMk/>
            <pc:sldMk cId="2406436503" sldId="445"/>
            <ac:cxnSpMk id="49" creationId="{393A33EE-3810-4D3B-9C5E-EED728A57B01}"/>
          </ac:cxnSpMkLst>
        </pc:cxnChg>
        <pc:cxnChg chg="del">
          <ac:chgData name="熊谷 渉" userId="b7a4e8598c9bd55e" providerId="LiveId" clId="{6F4937E9-4D8B-488F-8802-169FDF01FF0E}" dt="2022-09-16T13:43:42.152" v="320" actId="478"/>
          <ac:cxnSpMkLst>
            <pc:docMk/>
            <pc:sldMk cId="2406436503" sldId="445"/>
            <ac:cxnSpMk id="50" creationId="{88BC5026-3537-4723-AF22-38363B19B521}"/>
          </ac:cxnSpMkLst>
        </pc:cxnChg>
        <pc:cxnChg chg="del">
          <ac:chgData name="熊谷 渉" userId="b7a4e8598c9bd55e" providerId="LiveId" clId="{6F4937E9-4D8B-488F-8802-169FDF01FF0E}" dt="2022-09-16T13:44:17.909" v="330" actId="478"/>
          <ac:cxnSpMkLst>
            <pc:docMk/>
            <pc:sldMk cId="2406436503" sldId="445"/>
            <ac:cxnSpMk id="51" creationId="{3DCF865E-8C64-4D1D-AB1A-1675795B420F}"/>
          </ac:cxnSpMkLst>
        </pc:cxnChg>
        <pc:cxnChg chg="del">
          <ac:chgData name="熊谷 渉" userId="b7a4e8598c9bd55e" providerId="LiveId" clId="{6F4937E9-4D8B-488F-8802-169FDF01FF0E}" dt="2022-09-16T13:42:42.151" v="303" actId="478"/>
          <ac:cxnSpMkLst>
            <pc:docMk/>
            <pc:sldMk cId="2406436503" sldId="445"/>
            <ac:cxnSpMk id="53" creationId="{73982AD7-A763-42D3-9880-F0886E2E6273}"/>
          </ac:cxnSpMkLst>
        </pc:cxnChg>
        <pc:cxnChg chg="del">
          <ac:chgData name="熊谷 渉" userId="b7a4e8598c9bd55e" providerId="LiveId" clId="{6F4937E9-4D8B-488F-8802-169FDF01FF0E}" dt="2022-09-16T13:44:34.063" v="334" actId="478"/>
          <ac:cxnSpMkLst>
            <pc:docMk/>
            <pc:sldMk cId="2406436503" sldId="445"/>
            <ac:cxnSpMk id="58" creationId="{DD565417-8904-452E-A06E-CB4DD895F86D}"/>
          </ac:cxnSpMkLst>
        </pc:cxnChg>
        <pc:cxnChg chg="del">
          <ac:chgData name="熊谷 渉" userId="b7a4e8598c9bd55e" providerId="LiveId" clId="{6F4937E9-4D8B-488F-8802-169FDF01FF0E}" dt="2022-09-16T13:44:32.224" v="333" actId="478"/>
          <ac:cxnSpMkLst>
            <pc:docMk/>
            <pc:sldMk cId="2406436503" sldId="445"/>
            <ac:cxnSpMk id="59" creationId="{5ACAABAD-8FEC-45C8-A342-6AB49558695A}"/>
          </ac:cxnSpMkLst>
        </pc:cxnChg>
      </pc:sldChg>
      <pc:sldChg chg="addSp delSp modSp add mod ord">
        <pc:chgData name="熊谷 渉" userId="b7a4e8598c9bd55e" providerId="LiveId" clId="{6F4937E9-4D8B-488F-8802-169FDF01FF0E}" dt="2022-09-16T19:32:09.943" v="3890" actId="20577"/>
        <pc:sldMkLst>
          <pc:docMk/>
          <pc:sldMk cId="2772120543" sldId="446"/>
        </pc:sldMkLst>
        <pc:spChg chg="add mod">
          <ac:chgData name="熊谷 渉" userId="b7a4e8598c9bd55e" providerId="LiveId" clId="{6F4937E9-4D8B-488F-8802-169FDF01FF0E}" dt="2022-09-16T18:11:29.349" v="2425" actId="1038"/>
          <ac:spMkLst>
            <pc:docMk/>
            <pc:sldMk cId="2772120543" sldId="446"/>
            <ac:spMk id="4" creationId="{2187E3CB-072E-C9A3-1E93-0B43B21FA051}"/>
          </ac:spMkLst>
        </pc:spChg>
        <pc:spChg chg="add mod">
          <ac:chgData name="熊谷 渉" userId="b7a4e8598c9bd55e" providerId="LiveId" clId="{6F4937E9-4D8B-488F-8802-169FDF01FF0E}" dt="2022-09-16T18:01:47.784" v="2368" actId="1037"/>
          <ac:spMkLst>
            <pc:docMk/>
            <pc:sldMk cId="2772120543" sldId="446"/>
            <ac:spMk id="9" creationId="{57CD73F7-2DA6-CADD-BDEA-BF2C966A98BE}"/>
          </ac:spMkLst>
        </pc:spChg>
        <pc:spChg chg="del">
          <ac:chgData name="熊谷 渉" userId="b7a4e8598c9bd55e" providerId="LiveId" clId="{6F4937E9-4D8B-488F-8802-169FDF01FF0E}" dt="2022-09-16T17:34:11.086" v="1698" actId="478"/>
          <ac:spMkLst>
            <pc:docMk/>
            <pc:sldMk cId="2772120543" sldId="446"/>
            <ac:spMk id="10" creationId="{F44AB5E1-72E5-4318-BA90-2E6E571EE72F}"/>
          </ac:spMkLst>
        </pc:spChg>
        <pc:spChg chg="add mod">
          <ac:chgData name="熊谷 渉" userId="b7a4e8598c9bd55e" providerId="LiveId" clId="{6F4937E9-4D8B-488F-8802-169FDF01FF0E}" dt="2022-09-16T18:01:47.784" v="2368" actId="1037"/>
          <ac:spMkLst>
            <pc:docMk/>
            <pc:sldMk cId="2772120543" sldId="446"/>
            <ac:spMk id="11" creationId="{6F5CCC60-8176-BA0C-4822-C2A07EE308FD}"/>
          </ac:spMkLst>
        </pc:spChg>
        <pc:spChg chg="del">
          <ac:chgData name="熊谷 渉" userId="b7a4e8598c9bd55e" providerId="LiveId" clId="{6F4937E9-4D8B-488F-8802-169FDF01FF0E}" dt="2022-09-16T17:34:11.086" v="1698" actId="478"/>
          <ac:spMkLst>
            <pc:docMk/>
            <pc:sldMk cId="2772120543" sldId="446"/>
            <ac:spMk id="11" creationId="{CC12BC5E-FD21-4D80-A1BF-1FBCEF951DFF}"/>
          </ac:spMkLst>
        </pc:spChg>
        <pc:spChg chg="del">
          <ac:chgData name="熊谷 渉" userId="b7a4e8598c9bd55e" providerId="LiveId" clId="{6F4937E9-4D8B-488F-8802-169FDF01FF0E}" dt="2022-09-16T17:34:06.258" v="1697" actId="478"/>
          <ac:spMkLst>
            <pc:docMk/>
            <pc:sldMk cId="2772120543" sldId="446"/>
            <ac:spMk id="12" creationId="{5488F8CB-25C8-4269-A973-9E529B9EDDCC}"/>
          </ac:spMkLst>
        </pc:spChg>
        <pc:spChg chg="add mod">
          <ac:chgData name="熊谷 渉" userId="b7a4e8598c9bd55e" providerId="LiveId" clId="{6F4937E9-4D8B-488F-8802-169FDF01FF0E}" dt="2022-09-16T18:01:47.784" v="2368" actId="1037"/>
          <ac:spMkLst>
            <pc:docMk/>
            <pc:sldMk cId="2772120543" sldId="446"/>
            <ac:spMk id="13" creationId="{5E856506-57E7-2697-8539-484BA034836D}"/>
          </ac:spMkLst>
        </pc:spChg>
        <pc:spChg chg="del">
          <ac:chgData name="熊谷 渉" userId="b7a4e8598c9bd55e" providerId="LiveId" clId="{6F4937E9-4D8B-488F-8802-169FDF01FF0E}" dt="2022-09-16T17:34:06.258" v="1697" actId="478"/>
          <ac:spMkLst>
            <pc:docMk/>
            <pc:sldMk cId="2772120543" sldId="446"/>
            <ac:spMk id="13" creationId="{DF55DD18-BCDF-4662-829A-64C512DA6D14}"/>
          </ac:spMkLst>
        </pc:spChg>
        <pc:spChg chg="del">
          <ac:chgData name="熊谷 渉" userId="b7a4e8598c9bd55e" providerId="LiveId" clId="{6F4937E9-4D8B-488F-8802-169FDF01FF0E}" dt="2022-09-16T17:34:47.861" v="1754" actId="478"/>
          <ac:spMkLst>
            <pc:docMk/>
            <pc:sldMk cId="2772120543" sldId="446"/>
            <ac:spMk id="14" creationId="{07D891E0-5A71-42A0-97B4-7668A9A5C4C1}"/>
          </ac:spMkLst>
        </pc:spChg>
        <pc:spChg chg="add mod">
          <ac:chgData name="熊谷 渉" userId="b7a4e8598c9bd55e" providerId="LiveId" clId="{6F4937E9-4D8B-488F-8802-169FDF01FF0E}" dt="2022-09-16T18:01:54.668" v="2369" actId="1076"/>
          <ac:spMkLst>
            <pc:docMk/>
            <pc:sldMk cId="2772120543" sldId="446"/>
            <ac:spMk id="15" creationId="{65705889-BB4C-9D4F-B928-DA79ECA63AAE}"/>
          </ac:spMkLst>
        </pc:spChg>
        <pc:spChg chg="del">
          <ac:chgData name="熊谷 渉" userId="b7a4e8598c9bd55e" providerId="LiveId" clId="{6F4937E9-4D8B-488F-8802-169FDF01FF0E}" dt="2022-09-16T17:34:11.086" v="1698" actId="478"/>
          <ac:spMkLst>
            <pc:docMk/>
            <pc:sldMk cId="2772120543" sldId="446"/>
            <ac:spMk id="15" creationId="{835819AF-83E0-4518-8728-CB904DBADE9C}"/>
          </ac:spMkLst>
        </pc:spChg>
        <pc:spChg chg="del">
          <ac:chgData name="熊谷 渉" userId="b7a4e8598c9bd55e" providerId="LiveId" clId="{6F4937E9-4D8B-488F-8802-169FDF01FF0E}" dt="2022-09-16T17:34:11.086" v="1698" actId="478"/>
          <ac:spMkLst>
            <pc:docMk/>
            <pc:sldMk cId="2772120543" sldId="446"/>
            <ac:spMk id="16" creationId="{6EE99B75-A2D4-40A9-A2D3-9104CD8D4875}"/>
          </ac:spMkLst>
        </pc:spChg>
        <pc:spChg chg="del">
          <ac:chgData name="熊谷 渉" userId="b7a4e8598c9bd55e" providerId="LiveId" clId="{6F4937E9-4D8B-488F-8802-169FDF01FF0E}" dt="2022-09-16T17:34:11.086" v="1698" actId="478"/>
          <ac:spMkLst>
            <pc:docMk/>
            <pc:sldMk cId="2772120543" sldId="446"/>
            <ac:spMk id="17" creationId="{0EE67F93-334F-43F4-8DB4-D9246365FAA6}"/>
          </ac:spMkLst>
        </pc:spChg>
        <pc:spChg chg="del">
          <ac:chgData name="熊谷 渉" userId="b7a4e8598c9bd55e" providerId="LiveId" clId="{6F4937E9-4D8B-488F-8802-169FDF01FF0E}" dt="2022-09-16T17:34:11.086" v="1698" actId="478"/>
          <ac:spMkLst>
            <pc:docMk/>
            <pc:sldMk cId="2772120543" sldId="446"/>
            <ac:spMk id="18" creationId="{16A123FC-E699-406D-872E-639CDC2CC6EA}"/>
          </ac:spMkLst>
        </pc:spChg>
        <pc:spChg chg="del">
          <ac:chgData name="熊谷 渉" userId="b7a4e8598c9bd55e" providerId="LiveId" clId="{6F4937E9-4D8B-488F-8802-169FDF01FF0E}" dt="2022-09-16T17:34:11.086" v="1698" actId="478"/>
          <ac:spMkLst>
            <pc:docMk/>
            <pc:sldMk cId="2772120543" sldId="446"/>
            <ac:spMk id="19" creationId="{4636A96E-B1CB-464D-B470-50240A65D144}"/>
          </ac:spMkLst>
        </pc:spChg>
        <pc:spChg chg="del">
          <ac:chgData name="熊谷 渉" userId="b7a4e8598c9bd55e" providerId="LiveId" clId="{6F4937E9-4D8B-488F-8802-169FDF01FF0E}" dt="2022-09-16T17:34:11.086" v="1698" actId="478"/>
          <ac:spMkLst>
            <pc:docMk/>
            <pc:sldMk cId="2772120543" sldId="446"/>
            <ac:spMk id="20" creationId="{6E073057-A3FC-497F-942A-3E1D68E450AB}"/>
          </ac:spMkLst>
        </pc:spChg>
        <pc:spChg chg="add mod">
          <ac:chgData name="熊谷 渉" userId="b7a4e8598c9bd55e" providerId="LiveId" clId="{6F4937E9-4D8B-488F-8802-169FDF01FF0E}" dt="2022-09-16T18:08:47.579" v="2401" actId="1036"/>
          <ac:spMkLst>
            <pc:docMk/>
            <pc:sldMk cId="2772120543" sldId="446"/>
            <ac:spMk id="20" creationId="{ACA05FAF-262B-22C7-15FC-553AEA7CB4AA}"/>
          </ac:spMkLst>
        </pc:spChg>
        <pc:spChg chg="del">
          <ac:chgData name="熊谷 渉" userId="b7a4e8598c9bd55e" providerId="LiveId" clId="{6F4937E9-4D8B-488F-8802-169FDF01FF0E}" dt="2022-09-16T17:34:11.086" v="1698" actId="478"/>
          <ac:spMkLst>
            <pc:docMk/>
            <pc:sldMk cId="2772120543" sldId="446"/>
            <ac:spMk id="21" creationId="{2085373E-2892-4E8B-A596-85C36ECF8BE2}"/>
          </ac:spMkLst>
        </pc:spChg>
        <pc:spChg chg="del">
          <ac:chgData name="熊谷 渉" userId="b7a4e8598c9bd55e" providerId="LiveId" clId="{6F4937E9-4D8B-488F-8802-169FDF01FF0E}" dt="2022-09-16T17:34:06.258" v="1697" actId="478"/>
          <ac:spMkLst>
            <pc:docMk/>
            <pc:sldMk cId="2772120543" sldId="446"/>
            <ac:spMk id="22" creationId="{5DA716FB-6F0E-4468-BC1D-5C0A210AEBA8}"/>
          </ac:spMkLst>
        </pc:spChg>
        <pc:spChg chg="add mod">
          <ac:chgData name="熊谷 渉" userId="b7a4e8598c9bd55e" providerId="LiveId" clId="{6F4937E9-4D8B-488F-8802-169FDF01FF0E}" dt="2022-09-16T18:11:43.509" v="2441" actId="1076"/>
          <ac:spMkLst>
            <pc:docMk/>
            <pc:sldMk cId="2772120543" sldId="446"/>
            <ac:spMk id="22" creationId="{8C542BC2-8705-AEF6-35AF-9E6A75BFF806}"/>
          </ac:spMkLst>
        </pc:spChg>
        <pc:spChg chg="del">
          <ac:chgData name="熊谷 渉" userId="b7a4e8598c9bd55e" providerId="LiveId" clId="{6F4937E9-4D8B-488F-8802-169FDF01FF0E}" dt="2022-09-16T17:34:06.258" v="1697" actId="478"/>
          <ac:spMkLst>
            <pc:docMk/>
            <pc:sldMk cId="2772120543" sldId="446"/>
            <ac:spMk id="23" creationId="{152C8400-9BC4-491C-89F9-CA410ED08724}"/>
          </ac:spMkLst>
        </pc:spChg>
        <pc:spChg chg="add mod">
          <ac:chgData name="熊谷 渉" userId="b7a4e8598c9bd55e" providerId="LiveId" clId="{6F4937E9-4D8B-488F-8802-169FDF01FF0E}" dt="2022-09-16T18:12:27.153" v="2516" actId="1036"/>
          <ac:spMkLst>
            <pc:docMk/>
            <pc:sldMk cId="2772120543" sldId="446"/>
            <ac:spMk id="24" creationId="{F7AD26C5-454F-9C8F-CB43-00940412B672}"/>
          </ac:spMkLst>
        </pc:spChg>
        <pc:spChg chg="del">
          <ac:chgData name="熊谷 渉" userId="b7a4e8598c9bd55e" providerId="LiveId" clId="{6F4937E9-4D8B-488F-8802-169FDF01FF0E}" dt="2022-09-16T17:34:11.086" v="1698" actId="478"/>
          <ac:spMkLst>
            <pc:docMk/>
            <pc:sldMk cId="2772120543" sldId="446"/>
            <ac:spMk id="24" creationId="{FA61DAF6-83C9-4868-8C0B-04EF7FF170D3}"/>
          </ac:spMkLst>
        </pc:spChg>
        <pc:spChg chg="del">
          <ac:chgData name="熊谷 渉" userId="b7a4e8598c9bd55e" providerId="LiveId" clId="{6F4937E9-4D8B-488F-8802-169FDF01FF0E}" dt="2022-09-16T17:34:11.086" v="1698" actId="478"/>
          <ac:spMkLst>
            <pc:docMk/>
            <pc:sldMk cId="2772120543" sldId="446"/>
            <ac:spMk id="25" creationId="{0B80D481-2BE8-4430-A229-89D10718D41E}"/>
          </ac:spMkLst>
        </pc:spChg>
        <pc:spChg chg="add mod">
          <ac:chgData name="熊谷 渉" userId="b7a4e8598c9bd55e" providerId="LiveId" clId="{6F4937E9-4D8B-488F-8802-169FDF01FF0E}" dt="2022-09-16T18:12:27.153" v="2516" actId="1036"/>
          <ac:spMkLst>
            <pc:docMk/>
            <pc:sldMk cId="2772120543" sldId="446"/>
            <ac:spMk id="26" creationId="{83189F22-D645-4D11-8571-CBD856D71015}"/>
          </ac:spMkLst>
        </pc:spChg>
        <pc:spChg chg="del">
          <ac:chgData name="熊谷 渉" userId="b7a4e8598c9bd55e" providerId="LiveId" clId="{6F4937E9-4D8B-488F-8802-169FDF01FF0E}" dt="2022-09-16T17:34:11.086" v="1698" actId="478"/>
          <ac:spMkLst>
            <pc:docMk/>
            <pc:sldMk cId="2772120543" sldId="446"/>
            <ac:spMk id="26" creationId="{CA452648-1580-4388-8853-E9F086392EAB}"/>
          </ac:spMkLst>
        </pc:spChg>
        <pc:spChg chg="del">
          <ac:chgData name="熊谷 渉" userId="b7a4e8598c9bd55e" providerId="LiveId" clId="{6F4937E9-4D8B-488F-8802-169FDF01FF0E}" dt="2022-09-16T17:34:11.086" v="1698" actId="478"/>
          <ac:spMkLst>
            <pc:docMk/>
            <pc:sldMk cId="2772120543" sldId="446"/>
            <ac:spMk id="29" creationId="{38907D22-709F-484A-AA27-340BC4DEC574}"/>
          </ac:spMkLst>
        </pc:spChg>
        <pc:spChg chg="add mod">
          <ac:chgData name="熊谷 渉" userId="b7a4e8598c9bd55e" providerId="LiveId" clId="{6F4937E9-4D8B-488F-8802-169FDF01FF0E}" dt="2022-09-16T18:12:46.069" v="2518" actId="1076"/>
          <ac:spMkLst>
            <pc:docMk/>
            <pc:sldMk cId="2772120543" sldId="446"/>
            <ac:spMk id="30" creationId="{D0CA2452-DBFA-2054-287A-DA1E1139F836}"/>
          </ac:spMkLst>
        </pc:spChg>
        <pc:spChg chg="mod">
          <ac:chgData name="熊谷 渉" userId="b7a4e8598c9bd55e" providerId="LiveId" clId="{6F4937E9-4D8B-488F-8802-169FDF01FF0E}" dt="2022-09-16T17:32:58.319" v="1696" actId="20577"/>
          <ac:spMkLst>
            <pc:docMk/>
            <pc:sldMk cId="2772120543" sldId="446"/>
            <ac:spMk id="31" creationId="{FB2973AE-DC67-4A53-8113-B9AE00A8D93C}"/>
          </ac:spMkLst>
        </pc:spChg>
        <pc:spChg chg="add mod">
          <ac:chgData name="熊谷 渉" userId="b7a4e8598c9bd55e" providerId="LiveId" clId="{6F4937E9-4D8B-488F-8802-169FDF01FF0E}" dt="2022-09-16T18:12:27.153" v="2516" actId="1036"/>
          <ac:spMkLst>
            <pc:docMk/>
            <pc:sldMk cId="2772120543" sldId="446"/>
            <ac:spMk id="33" creationId="{8C02EA59-D844-2A2A-C19E-59C2FE39E94C}"/>
          </ac:spMkLst>
        </pc:spChg>
        <pc:spChg chg="add mod">
          <ac:chgData name="熊谷 渉" userId="b7a4e8598c9bd55e" providerId="LiveId" clId="{6F4937E9-4D8B-488F-8802-169FDF01FF0E}" dt="2022-09-16T18:12:27.153" v="2516" actId="1036"/>
          <ac:spMkLst>
            <pc:docMk/>
            <pc:sldMk cId="2772120543" sldId="446"/>
            <ac:spMk id="35" creationId="{6BFE574E-2A82-2809-E2BE-7986CDB4A193}"/>
          </ac:spMkLst>
        </pc:spChg>
        <pc:spChg chg="add mod">
          <ac:chgData name="熊谷 渉" userId="b7a4e8598c9bd55e" providerId="LiveId" clId="{6F4937E9-4D8B-488F-8802-169FDF01FF0E}" dt="2022-09-16T18:12:27.153" v="2516" actId="1036"/>
          <ac:spMkLst>
            <pc:docMk/>
            <pc:sldMk cId="2772120543" sldId="446"/>
            <ac:spMk id="37" creationId="{79AE1FB0-7555-EB5C-50D3-7BA7AAF1376E}"/>
          </ac:spMkLst>
        </pc:spChg>
        <pc:spChg chg="add del">
          <ac:chgData name="熊谷 渉" userId="b7a4e8598c9bd55e" providerId="LiveId" clId="{6F4937E9-4D8B-488F-8802-169FDF01FF0E}" dt="2022-09-16T17:34:50.134" v="1755" actId="478"/>
          <ac:spMkLst>
            <pc:docMk/>
            <pc:sldMk cId="2772120543" sldId="446"/>
            <ac:spMk id="41" creationId="{B5B0D169-0EB9-7695-1812-0101F1D2CAC0}"/>
          </ac:spMkLst>
        </pc:spChg>
        <pc:spChg chg="add mod">
          <ac:chgData name="熊谷 渉" userId="b7a4e8598c9bd55e" providerId="LiveId" clId="{6F4937E9-4D8B-488F-8802-169FDF01FF0E}" dt="2022-09-16T18:01:47.784" v="2368" actId="1037"/>
          <ac:spMkLst>
            <pc:docMk/>
            <pc:sldMk cId="2772120543" sldId="446"/>
            <ac:spMk id="43" creationId="{6DCB1B4C-393A-7B81-E7E7-7B28436E1082}"/>
          </ac:spMkLst>
        </pc:spChg>
        <pc:spChg chg="mod">
          <ac:chgData name="熊谷 渉" userId="b7a4e8598c9bd55e" providerId="LiveId" clId="{6F4937E9-4D8B-488F-8802-169FDF01FF0E}" dt="2022-09-16T17:34:34.996" v="1743" actId="20577"/>
          <ac:spMkLst>
            <pc:docMk/>
            <pc:sldMk cId="2772120543" sldId="446"/>
            <ac:spMk id="47" creationId="{4316DF47-0830-4A6D-AF30-C589259E0DF3}"/>
          </ac:spMkLst>
        </pc:spChg>
        <pc:spChg chg="mod">
          <ac:chgData name="熊谷 渉" userId="b7a4e8598c9bd55e" providerId="LiveId" clId="{6F4937E9-4D8B-488F-8802-169FDF01FF0E}" dt="2022-09-16T19:32:09.943" v="3890" actId="20577"/>
          <ac:spMkLst>
            <pc:docMk/>
            <pc:sldMk cId="2772120543" sldId="446"/>
            <ac:spMk id="52" creationId="{C9267424-E1F2-4834-9AAF-37679E5974BA}"/>
          </ac:spMkLst>
        </pc:spChg>
        <pc:graphicFrameChg chg="add del mod modGraphic">
          <ac:chgData name="熊谷 渉" userId="b7a4e8598c9bd55e" providerId="LiveId" clId="{6F4937E9-4D8B-488F-8802-169FDF01FF0E}" dt="2022-09-16T17:56:07.262" v="2006" actId="478"/>
          <ac:graphicFrameMkLst>
            <pc:docMk/>
            <pc:sldMk cId="2772120543" sldId="446"/>
            <ac:graphicFrameMk id="39" creationId="{C721C34C-756E-BDF8-01E8-BBB2EF0D5362}"/>
          </ac:graphicFrameMkLst>
        </pc:graphicFrameChg>
        <pc:picChg chg="add del mod">
          <ac:chgData name="熊谷 渉" userId="b7a4e8598c9bd55e" providerId="LiveId" clId="{6F4937E9-4D8B-488F-8802-169FDF01FF0E}" dt="2022-09-16T18:07:16.419" v="2370" actId="478"/>
          <ac:picMkLst>
            <pc:docMk/>
            <pc:sldMk cId="2772120543" sldId="446"/>
            <ac:picMk id="2" creationId="{DAB4649F-BD8C-2CA9-6F72-FA01C997DE80}"/>
          </ac:picMkLst>
        </pc:picChg>
        <pc:picChg chg="add del mod">
          <ac:chgData name="熊谷 渉" userId="b7a4e8598c9bd55e" providerId="LiveId" clId="{6F4937E9-4D8B-488F-8802-169FDF01FF0E}" dt="2022-09-16T18:07:47.823" v="2384" actId="478"/>
          <ac:picMkLst>
            <pc:docMk/>
            <pc:sldMk cId="2772120543" sldId="446"/>
            <ac:picMk id="5" creationId="{FC27DAD7-8C2F-2067-F5BB-3C7AFD761189}"/>
          </ac:picMkLst>
        </pc:picChg>
        <pc:picChg chg="del">
          <ac:chgData name="熊谷 渉" userId="b7a4e8598c9bd55e" providerId="LiveId" clId="{6F4937E9-4D8B-488F-8802-169FDF01FF0E}" dt="2022-09-16T17:34:11.086" v="1698" actId="478"/>
          <ac:picMkLst>
            <pc:docMk/>
            <pc:sldMk cId="2772120543" sldId="446"/>
            <ac:picMk id="6" creationId="{1C59C24F-5477-444E-A36B-06ECA53DAAE8}"/>
          </ac:picMkLst>
        </pc:picChg>
        <pc:picChg chg="del">
          <ac:chgData name="熊谷 渉" userId="b7a4e8598c9bd55e" providerId="LiveId" clId="{6F4937E9-4D8B-488F-8802-169FDF01FF0E}" dt="2022-09-16T17:34:11.086" v="1698" actId="478"/>
          <ac:picMkLst>
            <pc:docMk/>
            <pc:sldMk cId="2772120543" sldId="446"/>
            <ac:picMk id="7" creationId="{67037E1C-EEA2-471A-8836-0C2B6CE404CF}"/>
          </ac:picMkLst>
        </pc:picChg>
        <pc:picChg chg="del">
          <ac:chgData name="熊谷 渉" userId="b7a4e8598c9bd55e" providerId="LiveId" clId="{6F4937E9-4D8B-488F-8802-169FDF01FF0E}" dt="2022-09-16T17:34:11.086" v="1698" actId="478"/>
          <ac:picMkLst>
            <pc:docMk/>
            <pc:sldMk cId="2772120543" sldId="446"/>
            <ac:picMk id="8" creationId="{61D416A1-4828-4ADC-BBC0-2425D7A1D7FF}"/>
          </ac:picMkLst>
        </pc:picChg>
        <pc:picChg chg="del">
          <ac:chgData name="熊谷 渉" userId="b7a4e8598c9bd55e" providerId="LiveId" clId="{6F4937E9-4D8B-488F-8802-169FDF01FF0E}" dt="2022-09-16T17:34:11.086" v="1698" actId="478"/>
          <ac:picMkLst>
            <pc:docMk/>
            <pc:sldMk cId="2772120543" sldId="446"/>
            <ac:picMk id="9" creationId="{592ADD84-1F19-45E0-BB2C-2779830DF60F}"/>
          </ac:picMkLst>
        </pc:picChg>
        <pc:picChg chg="add del">
          <ac:chgData name="熊谷 渉" userId="b7a4e8598c9bd55e" providerId="LiveId" clId="{6F4937E9-4D8B-488F-8802-169FDF01FF0E}" dt="2022-09-16T18:07:19.769" v="2372" actId="22"/>
          <ac:picMkLst>
            <pc:docMk/>
            <pc:sldMk cId="2772120543" sldId="446"/>
            <ac:picMk id="17" creationId="{165E29E4-D125-B259-0915-F50C43866BA8}"/>
          </ac:picMkLst>
        </pc:picChg>
        <pc:picChg chg="add mod">
          <ac:chgData name="熊谷 渉" userId="b7a4e8598c9bd55e" providerId="LiveId" clId="{6F4937E9-4D8B-488F-8802-169FDF01FF0E}" dt="2022-09-16T18:07:40.379" v="2383" actId="1038"/>
          <ac:picMkLst>
            <pc:docMk/>
            <pc:sldMk cId="2772120543" sldId="446"/>
            <ac:picMk id="18" creationId="{C63A7A5A-AAF8-FB31-F253-227BC741F4BE}"/>
          </ac:picMkLst>
        </pc:picChg>
        <pc:picChg chg="add mod">
          <ac:chgData name="熊谷 渉" userId="b7a4e8598c9bd55e" providerId="LiveId" clId="{6F4937E9-4D8B-488F-8802-169FDF01FF0E}" dt="2022-09-16T18:08:00.621" v="2388" actId="1076"/>
          <ac:picMkLst>
            <pc:docMk/>
            <pc:sldMk cId="2772120543" sldId="446"/>
            <ac:picMk id="19" creationId="{0688C558-9887-B3ED-25D7-D867BFE09892}"/>
          </ac:picMkLst>
        </pc:picChg>
        <pc:cxnChg chg="add mod">
          <ac:chgData name="熊谷 渉" userId="b7a4e8598c9bd55e" providerId="LiveId" clId="{6F4937E9-4D8B-488F-8802-169FDF01FF0E}" dt="2022-09-16T18:01:47.784" v="2368" actId="1037"/>
          <ac:cxnSpMkLst>
            <pc:docMk/>
            <pc:sldMk cId="2772120543" sldId="446"/>
            <ac:cxnSpMk id="6" creationId="{91697023-881E-08CA-AC57-0211EC4A185E}"/>
          </ac:cxnSpMkLst>
        </pc:cxnChg>
        <pc:cxnChg chg="del">
          <ac:chgData name="熊谷 渉" userId="b7a4e8598c9bd55e" providerId="LiveId" clId="{6F4937E9-4D8B-488F-8802-169FDF01FF0E}" dt="2022-09-16T17:34:06.258" v="1697" actId="478"/>
          <ac:cxnSpMkLst>
            <pc:docMk/>
            <pc:sldMk cId="2772120543" sldId="446"/>
            <ac:cxnSpMk id="27" creationId="{3211089D-48E9-4289-8634-64E3969EF27F}"/>
          </ac:cxnSpMkLst>
        </pc:cxnChg>
        <pc:cxnChg chg="del">
          <ac:chgData name="熊谷 渉" userId="b7a4e8598c9bd55e" providerId="LiveId" clId="{6F4937E9-4D8B-488F-8802-169FDF01FF0E}" dt="2022-09-16T17:34:06.258" v="1697" actId="478"/>
          <ac:cxnSpMkLst>
            <pc:docMk/>
            <pc:sldMk cId="2772120543" sldId="446"/>
            <ac:cxnSpMk id="28" creationId="{5132DC48-D185-4735-96CA-4E33F15B4991}"/>
          </ac:cxnSpMkLst>
        </pc:cxnChg>
        <pc:cxnChg chg="add mod">
          <ac:chgData name="熊谷 渉" userId="b7a4e8598c9bd55e" providerId="LiveId" clId="{6F4937E9-4D8B-488F-8802-169FDF01FF0E}" dt="2022-09-16T18:12:20.859" v="2506" actId="14100"/>
          <ac:cxnSpMkLst>
            <pc:docMk/>
            <pc:sldMk cId="2772120543" sldId="446"/>
            <ac:cxnSpMk id="42" creationId="{299A5766-B549-720E-983D-E62D72ED3546}"/>
          </ac:cxnSpMkLst>
        </pc:cxnChg>
      </pc:sldChg>
      <pc:sldChg chg="addSp delSp modSp add mod">
        <pc:chgData name="熊谷 渉" userId="b7a4e8598c9bd55e" providerId="LiveId" clId="{6F4937E9-4D8B-488F-8802-169FDF01FF0E}" dt="2022-09-16T19:00:03.432" v="3230" actId="1036"/>
        <pc:sldMkLst>
          <pc:docMk/>
          <pc:sldMk cId="181344658" sldId="447"/>
        </pc:sldMkLst>
        <pc:spChg chg="del">
          <ac:chgData name="熊谷 渉" userId="b7a4e8598c9bd55e" providerId="LiveId" clId="{6F4937E9-4D8B-488F-8802-169FDF01FF0E}" dt="2022-09-16T18:40:00.851" v="3121" actId="478"/>
          <ac:spMkLst>
            <pc:docMk/>
            <pc:sldMk cId="181344658" sldId="447"/>
            <ac:spMk id="4" creationId="{2187E3CB-072E-C9A3-1E93-0B43B21FA051}"/>
          </ac:spMkLst>
        </pc:spChg>
        <pc:spChg chg="add mod">
          <ac:chgData name="熊谷 渉" userId="b7a4e8598c9bd55e" providerId="LiveId" clId="{6F4937E9-4D8B-488F-8802-169FDF01FF0E}" dt="2022-09-16T18:56:39.464" v="3143" actId="1076"/>
          <ac:spMkLst>
            <pc:docMk/>
            <pc:sldMk cId="181344658" sldId="447"/>
            <ac:spMk id="8" creationId="{AF377055-F5A3-E55C-89FD-21EC8B8233AF}"/>
          </ac:spMkLst>
        </pc:spChg>
        <pc:spChg chg="del">
          <ac:chgData name="熊谷 渉" userId="b7a4e8598c9bd55e" providerId="LiveId" clId="{6F4937E9-4D8B-488F-8802-169FDF01FF0E}" dt="2022-09-16T18:56:14.576" v="3135" actId="478"/>
          <ac:spMkLst>
            <pc:docMk/>
            <pc:sldMk cId="181344658" sldId="447"/>
            <ac:spMk id="9" creationId="{57CD73F7-2DA6-CADD-BDEA-BF2C966A98BE}"/>
          </ac:spMkLst>
        </pc:spChg>
        <pc:spChg chg="del">
          <ac:chgData name="熊谷 渉" userId="b7a4e8598c9bd55e" providerId="LiveId" clId="{6F4937E9-4D8B-488F-8802-169FDF01FF0E}" dt="2022-09-16T18:56:14.576" v="3135" actId="478"/>
          <ac:spMkLst>
            <pc:docMk/>
            <pc:sldMk cId="181344658" sldId="447"/>
            <ac:spMk id="11" creationId="{6F5CCC60-8176-BA0C-4822-C2A07EE308FD}"/>
          </ac:spMkLst>
        </pc:spChg>
        <pc:spChg chg="add mod">
          <ac:chgData name="熊谷 渉" userId="b7a4e8598c9bd55e" providerId="LiveId" clId="{6F4937E9-4D8B-488F-8802-169FDF01FF0E}" dt="2022-09-16T18:56:39.464" v="3143" actId="1076"/>
          <ac:spMkLst>
            <pc:docMk/>
            <pc:sldMk cId="181344658" sldId="447"/>
            <ac:spMk id="12" creationId="{E9DB1D00-9ED4-D9E7-1607-F68F7D355D86}"/>
          </ac:spMkLst>
        </pc:spChg>
        <pc:spChg chg="del">
          <ac:chgData name="熊谷 渉" userId="b7a4e8598c9bd55e" providerId="LiveId" clId="{6F4937E9-4D8B-488F-8802-169FDF01FF0E}" dt="2022-09-16T18:56:14.576" v="3135" actId="478"/>
          <ac:spMkLst>
            <pc:docMk/>
            <pc:sldMk cId="181344658" sldId="447"/>
            <ac:spMk id="13" creationId="{5E856506-57E7-2697-8539-484BA034836D}"/>
          </ac:spMkLst>
        </pc:spChg>
        <pc:spChg chg="del">
          <ac:chgData name="熊谷 渉" userId="b7a4e8598c9bd55e" providerId="LiveId" clId="{6F4937E9-4D8B-488F-8802-169FDF01FF0E}" dt="2022-09-16T18:56:14.576" v="3135" actId="478"/>
          <ac:spMkLst>
            <pc:docMk/>
            <pc:sldMk cId="181344658" sldId="447"/>
            <ac:spMk id="15" creationId="{65705889-BB4C-9D4F-B928-DA79ECA63AAE}"/>
          </ac:spMkLst>
        </pc:spChg>
        <pc:spChg chg="add mod">
          <ac:chgData name="熊谷 渉" userId="b7a4e8598c9bd55e" providerId="LiveId" clId="{6F4937E9-4D8B-488F-8802-169FDF01FF0E}" dt="2022-09-16T18:56:53.528" v="3158" actId="1037"/>
          <ac:spMkLst>
            <pc:docMk/>
            <pc:sldMk cId="181344658" sldId="447"/>
            <ac:spMk id="16" creationId="{31E2769B-E91F-D8EC-BF7F-B0130AD92D42}"/>
          </ac:spMkLst>
        </pc:spChg>
        <pc:spChg chg="del">
          <ac:chgData name="熊谷 渉" userId="b7a4e8598c9bd55e" providerId="LiveId" clId="{6F4937E9-4D8B-488F-8802-169FDF01FF0E}" dt="2022-09-16T18:56:14.576" v="3135" actId="478"/>
          <ac:spMkLst>
            <pc:docMk/>
            <pc:sldMk cId="181344658" sldId="447"/>
            <ac:spMk id="20" creationId="{ACA05FAF-262B-22C7-15FC-553AEA7CB4AA}"/>
          </ac:spMkLst>
        </pc:spChg>
        <pc:spChg chg="add mod">
          <ac:chgData name="熊谷 渉" userId="b7a4e8598c9bd55e" providerId="LiveId" clId="{6F4937E9-4D8B-488F-8802-169FDF01FF0E}" dt="2022-09-16T18:57:53.922" v="3203" actId="14100"/>
          <ac:spMkLst>
            <pc:docMk/>
            <pc:sldMk cId="181344658" sldId="447"/>
            <ac:spMk id="21" creationId="{D88B1570-6BF9-A1AE-3822-FA39CD54B0DE}"/>
          </ac:spMkLst>
        </pc:spChg>
        <pc:spChg chg="del">
          <ac:chgData name="熊谷 渉" userId="b7a4e8598c9bd55e" providerId="LiveId" clId="{6F4937E9-4D8B-488F-8802-169FDF01FF0E}" dt="2022-09-16T18:40:00.851" v="3121" actId="478"/>
          <ac:spMkLst>
            <pc:docMk/>
            <pc:sldMk cId="181344658" sldId="447"/>
            <ac:spMk id="22" creationId="{8C542BC2-8705-AEF6-35AF-9E6A75BFF806}"/>
          </ac:spMkLst>
        </pc:spChg>
        <pc:spChg chg="del">
          <ac:chgData name="熊谷 渉" userId="b7a4e8598c9bd55e" providerId="LiveId" clId="{6F4937E9-4D8B-488F-8802-169FDF01FF0E}" dt="2022-09-16T18:40:00.851" v="3121" actId="478"/>
          <ac:spMkLst>
            <pc:docMk/>
            <pc:sldMk cId="181344658" sldId="447"/>
            <ac:spMk id="24" creationId="{F7AD26C5-454F-9C8F-CB43-00940412B672}"/>
          </ac:spMkLst>
        </pc:spChg>
        <pc:spChg chg="del">
          <ac:chgData name="熊谷 渉" userId="b7a4e8598c9bd55e" providerId="LiveId" clId="{6F4937E9-4D8B-488F-8802-169FDF01FF0E}" dt="2022-09-16T18:40:00.851" v="3121" actId="478"/>
          <ac:spMkLst>
            <pc:docMk/>
            <pc:sldMk cId="181344658" sldId="447"/>
            <ac:spMk id="26" creationId="{83189F22-D645-4D11-8571-CBD856D71015}"/>
          </ac:spMkLst>
        </pc:spChg>
        <pc:spChg chg="del">
          <ac:chgData name="熊谷 渉" userId="b7a4e8598c9bd55e" providerId="LiveId" clId="{6F4937E9-4D8B-488F-8802-169FDF01FF0E}" dt="2022-09-16T18:40:00.851" v="3121" actId="478"/>
          <ac:spMkLst>
            <pc:docMk/>
            <pc:sldMk cId="181344658" sldId="447"/>
            <ac:spMk id="30" creationId="{D0CA2452-DBFA-2054-287A-DA1E1139F836}"/>
          </ac:spMkLst>
        </pc:spChg>
        <pc:spChg chg="del">
          <ac:chgData name="熊谷 渉" userId="b7a4e8598c9bd55e" providerId="LiveId" clId="{6F4937E9-4D8B-488F-8802-169FDF01FF0E}" dt="2022-09-16T18:40:00.851" v="3121" actId="478"/>
          <ac:spMkLst>
            <pc:docMk/>
            <pc:sldMk cId="181344658" sldId="447"/>
            <ac:spMk id="33" creationId="{8C02EA59-D844-2A2A-C19E-59C2FE39E94C}"/>
          </ac:spMkLst>
        </pc:spChg>
        <pc:spChg chg="del">
          <ac:chgData name="熊谷 渉" userId="b7a4e8598c9bd55e" providerId="LiveId" clId="{6F4937E9-4D8B-488F-8802-169FDF01FF0E}" dt="2022-09-16T18:40:00.851" v="3121" actId="478"/>
          <ac:spMkLst>
            <pc:docMk/>
            <pc:sldMk cId="181344658" sldId="447"/>
            <ac:spMk id="35" creationId="{6BFE574E-2A82-2809-E2BE-7986CDB4A193}"/>
          </ac:spMkLst>
        </pc:spChg>
        <pc:spChg chg="del">
          <ac:chgData name="熊谷 渉" userId="b7a4e8598c9bd55e" providerId="LiveId" clId="{6F4937E9-4D8B-488F-8802-169FDF01FF0E}" dt="2022-09-16T18:40:00.851" v="3121" actId="478"/>
          <ac:spMkLst>
            <pc:docMk/>
            <pc:sldMk cId="181344658" sldId="447"/>
            <ac:spMk id="37" creationId="{79AE1FB0-7555-EB5C-50D3-7BA7AAF1376E}"/>
          </ac:spMkLst>
        </pc:spChg>
        <pc:spChg chg="del">
          <ac:chgData name="熊谷 渉" userId="b7a4e8598c9bd55e" providerId="LiveId" clId="{6F4937E9-4D8B-488F-8802-169FDF01FF0E}" dt="2022-09-16T18:40:00.851" v="3121" actId="478"/>
          <ac:spMkLst>
            <pc:docMk/>
            <pc:sldMk cId="181344658" sldId="447"/>
            <ac:spMk id="43" creationId="{6DCB1B4C-393A-7B81-E7E7-7B28436E1082}"/>
          </ac:spMkLst>
        </pc:spChg>
        <pc:spChg chg="mod">
          <ac:chgData name="熊谷 渉" userId="b7a4e8598c9bd55e" providerId="LiveId" clId="{6F4937E9-4D8B-488F-8802-169FDF01FF0E}" dt="2022-09-16T18:58:38.531" v="3227" actId="20577"/>
          <ac:spMkLst>
            <pc:docMk/>
            <pc:sldMk cId="181344658" sldId="447"/>
            <ac:spMk id="47" creationId="{4316DF47-0830-4A6D-AF30-C589259E0DF3}"/>
          </ac:spMkLst>
        </pc:spChg>
        <pc:spChg chg="mod">
          <ac:chgData name="熊谷 渉" userId="b7a4e8598c9bd55e" providerId="LiveId" clId="{6F4937E9-4D8B-488F-8802-169FDF01FF0E}" dt="2022-09-16T18:55:45.215" v="3134" actId="20577"/>
          <ac:spMkLst>
            <pc:docMk/>
            <pc:sldMk cId="181344658" sldId="447"/>
            <ac:spMk id="52" creationId="{C9267424-E1F2-4834-9AAF-37679E5974BA}"/>
          </ac:spMkLst>
        </pc:spChg>
        <pc:picChg chg="add mod">
          <ac:chgData name="熊谷 渉" userId="b7a4e8598c9bd55e" providerId="LiveId" clId="{6F4937E9-4D8B-488F-8802-169FDF01FF0E}" dt="2022-09-16T19:00:03.432" v="3230" actId="1036"/>
          <ac:picMkLst>
            <pc:docMk/>
            <pc:sldMk cId="181344658" sldId="447"/>
            <ac:picMk id="5" creationId="{44A33172-895C-CD30-C701-FCEEFB71EC68}"/>
          </ac:picMkLst>
        </pc:picChg>
        <pc:picChg chg="del">
          <ac:chgData name="熊谷 渉" userId="b7a4e8598c9bd55e" providerId="LiveId" clId="{6F4937E9-4D8B-488F-8802-169FDF01FF0E}" dt="2022-09-16T18:56:14.576" v="3135" actId="478"/>
          <ac:picMkLst>
            <pc:docMk/>
            <pc:sldMk cId="181344658" sldId="447"/>
            <ac:picMk id="18" creationId="{C63A7A5A-AAF8-FB31-F253-227BC741F4BE}"/>
          </ac:picMkLst>
        </pc:picChg>
        <pc:picChg chg="del">
          <ac:chgData name="熊谷 渉" userId="b7a4e8598c9bd55e" providerId="LiveId" clId="{6F4937E9-4D8B-488F-8802-169FDF01FF0E}" dt="2022-09-16T18:56:14.576" v="3135" actId="478"/>
          <ac:picMkLst>
            <pc:docMk/>
            <pc:sldMk cId="181344658" sldId="447"/>
            <ac:picMk id="19" creationId="{0688C558-9887-B3ED-25D7-D867BFE09892}"/>
          </ac:picMkLst>
        </pc:picChg>
        <pc:cxnChg chg="del">
          <ac:chgData name="熊谷 渉" userId="b7a4e8598c9bd55e" providerId="LiveId" clId="{6F4937E9-4D8B-488F-8802-169FDF01FF0E}" dt="2022-09-16T18:56:14.576" v="3135" actId="478"/>
          <ac:cxnSpMkLst>
            <pc:docMk/>
            <pc:sldMk cId="181344658" sldId="447"/>
            <ac:cxnSpMk id="6" creationId="{91697023-881E-08CA-AC57-0211EC4A185E}"/>
          </ac:cxnSpMkLst>
        </pc:cxnChg>
        <pc:cxnChg chg="del">
          <ac:chgData name="熊谷 渉" userId="b7a4e8598c9bd55e" providerId="LiveId" clId="{6F4937E9-4D8B-488F-8802-169FDF01FF0E}" dt="2022-09-16T18:40:00.851" v="3121" actId="478"/>
          <ac:cxnSpMkLst>
            <pc:docMk/>
            <pc:sldMk cId="181344658" sldId="447"/>
            <ac:cxnSpMk id="42" creationId="{299A5766-B549-720E-983D-E62D72ED3546}"/>
          </ac:cxnSpMkLst>
        </pc:cxnChg>
      </pc:sldChg>
      <pc:sldChg chg="addSp delSp modSp add mod">
        <pc:chgData name="熊谷 渉" userId="b7a4e8598c9bd55e" providerId="LiveId" clId="{6F4937E9-4D8B-488F-8802-169FDF01FF0E}" dt="2022-09-16T19:30:29.029" v="3872" actId="1036"/>
        <pc:sldMkLst>
          <pc:docMk/>
          <pc:sldMk cId="1299846519" sldId="448"/>
        </pc:sldMkLst>
        <pc:spChg chg="add">
          <ac:chgData name="熊谷 渉" userId="b7a4e8598c9bd55e" providerId="LiveId" clId="{6F4937E9-4D8B-488F-8802-169FDF01FF0E}" dt="2022-09-16T19:10:58.215" v="3256" actId="22"/>
          <ac:spMkLst>
            <pc:docMk/>
            <pc:sldMk cId="1299846519" sldId="448"/>
            <ac:spMk id="5" creationId="{520BADE6-E0A6-D3A1-13EA-0693AA7092F7}"/>
          </ac:spMkLst>
        </pc:spChg>
        <pc:spChg chg="mod">
          <ac:chgData name="熊谷 渉" userId="b7a4e8598c9bd55e" providerId="LiveId" clId="{6F4937E9-4D8B-488F-8802-169FDF01FF0E}" dt="2022-09-16T19:13:26.884" v="3401" actId="20577"/>
          <ac:spMkLst>
            <pc:docMk/>
            <pc:sldMk cId="1299846519" sldId="448"/>
            <ac:spMk id="7" creationId="{1D5E606D-4EEA-420F-A801-58B45C8BB641}"/>
          </ac:spMkLst>
        </pc:spChg>
        <pc:spChg chg="del">
          <ac:chgData name="熊谷 渉" userId="b7a4e8598c9bd55e" providerId="LiveId" clId="{6F4937E9-4D8B-488F-8802-169FDF01FF0E}" dt="2022-09-16T19:10:57.839" v="3255" actId="478"/>
          <ac:spMkLst>
            <pc:docMk/>
            <pc:sldMk cId="1299846519" sldId="448"/>
            <ac:spMk id="20" creationId="{931044B0-AAD8-44FB-BC63-CCCEB77111C1}"/>
          </ac:spMkLst>
        </pc:spChg>
        <pc:spChg chg="mod">
          <ac:chgData name="熊谷 渉" userId="b7a4e8598c9bd55e" providerId="LiveId" clId="{6F4937E9-4D8B-488F-8802-169FDF01FF0E}" dt="2022-09-16T19:12:35.354" v="3341" actId="1038"/>
          <ac:spMkLst>
            <pc:docMk/>
            <pc:sldMk cId="1299846519" sldId="448"/>
            <ac:spMk id="26" creationId="{9DDE6E25-0524-4663-8337-7BC212A066F8}"/>
          </ac:spMkLst>
        </pc:spChg>
        <pc:spChg chg="mod">
          <ac:chgData name="熊谷 渉" userId="b7a4e8598c9bd55e" providerId="LiveId" clId="{6F4937E9-4D8B-488F-8802-169FDF01FF0E}" dt="2022-09-16T19:28:05.499" v="3844" actId="20577"/>
          <ac:spMkLst>
            <pc:docMk/>
            <pc:sldMk cId="1299846519" sldId="448"/>
            <ac:spMk id="30" creationId="{4795C1D0-4110-4694-935A-4FD428F1B632}"/>
          </ac:spMkLst>
        </pc:spChg>
        <pc:spChg chg="mod">
          <ac:chgData name="熊谷 渉" userId="b7a4e8598c9bd55e" providerId="LiveId" clId="{6F4937E9-4D8B-488F-8802-169FDF01FF0E}" dt="2022-09-16T19:30:29.029" v="3872" actId="1036"/>
          <ac:spMkLst>
            <pc:docMk/>
            <pc:sldMk cId="1299846519" sldId="448"/>
            <ac:spMk id="31" creationId="{FBEF0581-A4CB-42A6-8B48-2AEBEF47EC6C}"/>
          </ac:spMkLst>
        </pc:spChg>
        <pc:spChg chg="mod">
          <ac:chgData name="熊谷 渉" userId="b7a4e8598c9bd55e" providerId="LiveId" clId="{6F4937E9-4D8B-488F-8802-169FDF01FF0E}" dt="2022-09-16T19:12:29.440" v="3318" actId="1038"/>
          <ac:spMkLst>
            <pc:docMk/>
            <pc:sldMk cId="1299846519" sldId="448"/>
            <ac:spMk id="36" creationId="{67F9C024-A556-4691-8074-4EF7EE9FB992}"/>
          </ac:spMkLst>
        </pc:spChg>
        <pc:spChg chg="mod">
          <ac:chgData name="熊谷 渉" userId="b7a4e8598c9bd55e" providerId="LiveId" clId="{6F4937E9-4D8B-488F-8802-169FDF01FF0E}" dt="2022-09-16T19:13:07.399" v="3400" actId="1076"/>
          <ac:spMkLst>
            <pc:docMk/>
            <pc:sldMk cId="1299846519" sldId="448"/>
            <ac:spMk id="37" creationId="{0CE36AC8-1647-4EA8-86FB-53F88BEE9BAD}"/>
          </ac:spMkLst>
        </pc:spChg>
        <pc:spChg chg="mod">
          <ac:chgData name="熊谷 渉" userId="b7a4e8598c9bd55e" providerId="LiveId" clId="{6F4937E9-4D8B-488F-8802-169FDF01FF0E}" dt="2022-09-16T19:29:33.769" v="3850" actId="20577"/>
          <ac:spMkLst>
            <pc:docMk/>
            <pc:sldMk cId="1299846519" sldId="448"/>
            <ac:spMk id="61" creationId="{7F0A3D59-843E-4C65-AAAC-D30E46D4F4BF}"/>
          </ac:spMkLst>
        </pc:spChg>
        <pc:spChg chg="mod">
          <ac:chgData name="熊谷 渉" userId="b7a4e8598c9bd55e" providerId="LiveId" clId="{6F4937E9-4D8B-488F-8802-169FDF01FF0E}" dt="2022-09-16T19:29:40.619" v="3858" actId="1035"/>
          <ac:spMkLst>
            <pc:docMk/>
            <pc:sldMk cId="1299846519" sldId="448"/>
            <ac:spMk id="63" creationId="{4BCEECEF-3E4D-47A8-B660-024701DB066A}"/>
          </ac:spMkLst>
        </pc:spChg>
        <pc:picChg chg="del">
          <ac:chgData name="熊谷 渉" userId="b7a4e8598c9bd55e" providerId="LiveId" clId="{6F4937E9-4D8B-488F-8802-169FDF01FF0E}" dt="2022-09-16T19:11:26.264" v="3259" actId="478"/>
          <ac:picMkLst>
            <pc:docMk/>
            <pc:sldMk cId="1299846519" sldId="448"/>
            <ac:picMk id="4" creationId="{EE8ECE51-129C-4748-B636-6366A681245E}"/>
          </ac:picMkLst>
        </pc:picChg>
        <pc:picChg chg="del">
          <ac:chgData name="熊谷 渉" userId="b7a4e8598c9bd55e" providerId="LiveId" clId="{6F4937E9-4D8B-488F-8802-169FDF01FF0E}" dt="2022-09-16T19:11:58.191" v="3272" actId="478"/>
          <ac:picMkLst>
            <pc:docMk/>
            <pc:sldMk cId="1299846519" sldId="448"/>
            <ac:picMk id="8" creationId="{62944A9C-A096-4752-B842-DE66CF08B6CF}"/>
          </ac:picMkLst>
        </pc:picChg>
        <pc:picChg chg="add mod ord">
          <ac:chgData name="熊谷 渉" userId="b7a4e8598c9bd55e" providerId="LiveId" clId="{6F4937E9-4D8B-488F-8802-169FDF01FF0E}" dt="2022-09-16T19:11:44.001" v="3271" actId="1037"/>
          <ac:picMkLst>
            <pc:docMk/>
            <pc:sldMk cId="1299846519" sldId="448"/>
            <ac:picMk id="9" creationId="{AD8AD5EE-596D-4897-2476-1E7A7982AE6F}"/>
          </ac:picMkLst>
        </pc:picChg>
        <pc:picChg chg="add mod ord">
          <ac:chgData name="熊谷 渉" userId="b7a4e8598c9bd55e" providerId="LiveId" clId="{6F4937E9-4D8B-488F-8802-169FDF01FF0E}" dt="2022-09-16T19:12:22.426" v="3296" actId="1037"/>
          <ac:picMkLst>
            <pc:docMk/>
            <pc:sldMk cId="1299846519" sldId="448"/>
            <ac:picMk id="13" creationId="{D9D4FD51-F6A6-5EFE-2EDE-9DC0A0A7BCEB}"/>
          </ac:picMkLst>
        </pc:picChg>
        <pc:cxnChg chg="mod">
          <ac:chgData name="熊谷 渉" userId="b7a4e8598c9bd55e" providerId="LiveId" clId="{6F4937E9-4D8B-488F-8802-169FDF01FF0E}" dt="2022-09-16T19:12:39.560" v="3359" actId="1038"/>
          <ac:cxnSpMkLst>
            <pc:docMk/>
            <pc:sldMk cId="1299846519" sldId="448"/>
            <ac:cxnSpMk id="12" creationId="{93118527-5125-48FC-8ABC-3C24086366AF}"/>
          </ac:cxnSpMkLst>
        </pc:cxnChg>
        <pc:cxnChg chg="mod">
          <ac:chgData name="熊谷 渉" userId="b7a4e8598c9bd55e" providerId="LiveId" clId="{6F4937E9-4D8B-488F-8802-169FDF01FF0E}" dt="2022-09-16T19:12:25.976" v="3307" actId="1037"/>
          <ac:cxnSpMkLst>
            <pc:docMk/>
            <pc:sldMk cId="1299846519" sldId="448"/>
            <ac:cxnSpMk id="32" creationId="{6F596ECA-EF87-4CDB-A923-A192804D8BBC}"/>
          </ac:cxnSpMkLst>
        </pc:cxnChg>
      </pc:sldChg>
      <pc:sldChg chg="addSp delSp modSp add mod">
        <pc:chgData name="熊谷 渉" userId="b7a4e8598c9bd55e" providerId="LiveId" clId="{6F4937E9-4D8B-488F-8802-169FDF01FF0E}" dt="2022-09-16T19:26:37.908" v="3830" actId="20577"/>
        <pc:sldMkLst>
          <pc:docMk/>
          <pc:sldMk cId="2420648001" sldId="449"/>
        </pc:sldMkLst>
        <pc:spChg chg="add">
          <ac:chgData name="熊谷 渉" userId="b7a4e8598c9bd55e" providerId="LiveId" clId="{6F4937E9-4D8B-488F-8802-169FDF01FF0E}" dt="2022-09-16T19:11:02.734" v="3258" actId="22"/>
          <ac:spMkLst>
            <pc:docMk/>
            <pc:sldMk cId="2420648001" sldId="449"/>
            <ac:spMk id="4" creationId="{1856979B-B6DD-353E-2013-14DE18E19FB1}"/>
          </ac:spMkLst>
        </pc:spChg>
        <pc:spChg chg="mod">
          <ac:chgData name="熊谷 渉" userId="b7a4e8598c9bd55e" providerId="LiveId" clId="{6F4937E9-4D8B-488F-8802-169FDF01FF0E}" dt="2022-09-16T19:20:43.334" v="3560" actId="1038"/>
          <ac:spMkLst>
            <pc:docMk/>
            <pc:sldMk cId="2420648001" sldId="449"/>
            <ac:spMk id="6" creationId="{B72D5883-4AE8-26B3-C8BC-6980CB7747D8}"/>
          </ac:spMkLst>
        </pc:spChg>
        <pc:spChg chg="mod">
          <ac:chgData name="熊谷 渉" userId="b7a4e8598c9bd55e" providerId="LiveId" clId="{6F4937E9-4D8B-488F-8802-169FDF01FF0E}" dt="2022-09-16T19:26:37.908" v="3830" actId="20577"/>
          <ac:spMkLst>
            <pc:docMk/>
            <pc:sldMk cId="2420648001" sldId="449"/>
            <ac:spMk id="7" creationId="{1D5E606D-4EEA-420F-A801-58B45C8BB641}"/>
          </ac:spMkLst>
        </pc:spChg>
        <pc:spChg chg="mod">
          <ac:chgData name="熊谷 渉" userId="b7a4e8598c9bd55e" providerId="LiveId" clId="{6F4937E9-4D8B-488F-8802-169FDF01FF0E}" dt="2022-09-16T19:18:08.722" v="3501" actId="14100"/>
          <ac:spMkLst>
            <pc:docMk/>
            <pc:sldMk cId="2420648001" sldId="449"/>
            <ac:spMk id="14" creationId="{54B58BFF-75B4-FF90-2AD3-D5E100333228}"/>
          </ac:spMkLst>
        </pc:spChg>
        <pc:spChg chg="del">
          <ac:chgData name="熊谷 渉" userId="b7a4e8598c9bd55e" providerId="LiveId" clId="{6F4937E9-4D8B-488F-8802-169FDF01FF0E}" dt="2022-09-16T19:11:02.384" v="3257" actId="478"/>
          <ac:spMkLst>
            <pc:docMk/>
            <pc:sldMk cId="2420648001" sldId="449"/>
            <ac:spMk id="20" creationId="{931044B0-AAD8-44FB-BC63-CCCEB77111C1}"/>
          </ac:spMkLst>
        </pc:spChg>
        <pc:spChg chg="mod">
          <ac:chgData name="熊谷 渉" userId="b7a4e8598c9bd55e" providerId="LiveId" clId="{6F4937E9-4D8B-488F-8802-169FDF01FF0E}" dt="2022-09-16T19:22:56.131" v="3637" actId="1036"/>
          <ac:spMkLst>
            <pc:docMk/>
            <pc:sldMk cId="2420648001" sldId="449"/>
            <ac:spMk id="29" creationId="{51676192-32F2-46D1-B0A7-B4191AFBA5AF}"/>
          </ac:spMkLst>
        </pc:spChg>
        <pc:spChg chg="mod">
          <ac:chgData name="熊谷 渉" userId="b7a4e8598c9bd55e" providerId="LiveId" clId="{6F4937E9-4D8B-488F-8802-169FDF01FF0E}" dt="2022-09-16T19:22:56.131" v="3637" actId="1036"/>
          <ac:spMkLst>
            <pc:docMk/>
            <pc:sldMk cId="2420648001" sldId="449"/>
            <ac:spMk id="36" creationId="{67F9C024-A556-4691-8074-4EF7EE9FB992}"/>
          </ac:spMkLst>
        </pc:spChg>
        <pc:spChg chg="mod">
          <ac:chgData name="熊谷 渉" userId="b7a4e8598c9bd55e" providerId="LiveId" clId="{6F4937E9-4D8B-488F-8802-169FDF01FF0E}" dt="2022-09-16T19:18:24.129" v="3505" actId="1076"/>
          <ac:spMkLst>
            <pc:docMk/>
            <pc:sldMk cId="2420648001" sldId="449"/>
            <ac:spMk id="46" creationId="{251AEA8F-54E4-4F54-B1FA-3435C7A00D51}"/>
          </ac:spMkLst>
        </pc:spChg>
        <pc:spChg chg="mod">
          <ac:chgData name="熊谷 渉" userId="b7a4e8598c9bd55e" providerId="LiveId" clId="{6F4937E9-4D8B-488F-8802-169FDF01FF0E}" dt="2022-09-16T19:22:51.883" v="3628" actId="1076"/>
          <ac:spMkLst>
            <pc:docMk/>
            <pc:sldMk cId="2420648001" sldId="449"/>
            <ac:spMk id="48" creationId="{434F301F-3F7B-4FDF-8EA7-567AB6CCA1CA}"/>
          </ac:spMkLst>
        </pc:spChg>
        <pc:spChg chg="mod">
          <ac:chgData name="熊谷 渉" userId="b7a4e8598c9bd55e" providerId="LiveId" clId="{6F4937E9-4D8B-488F-8802-169FDF01FF0E}" dt="2022-09-16T19:23:29.578" v="3687" actId="14100"/>
          <ac:spMkLst>
            <pc:docMk/>
            <pc:sldMk cId="2420648001" sldId="449"/>
            <ac:spMk id="50" creationId="{51529571-BE58-44E0-8DC1-4BA3CC86A5B0}"/>
          </ac:spMkLst>
        </pc:spChg>
        <pc:spChg chg="mod">
          <ac:chgData name="熊谷 渉" userId="b7a4e8598c9bd55e" providerId="LiveId" clId="{6F4937E9-4D8B-488F-8802-169FDF01FF0E}" dt="2022-09-16T19:25:14.510" v="3699" actId="20577"/>
          <ac:spMkLst>
            <pc:docMk/>
            <pc:sldMk cId="2420648001" sldId="449"/>
            <ac:spMk id="51" creationId="{73FAC6B6-87F3-4B2D-A745-5C47002A1897}"/>
          </ac:spMkLst>
        </pc:spChg>
        <pc:picChg chg="del">
          <ac:chgData name="熊谷 渉" userId="b7a4e8598c9bd55e" providerId="LiveId" clId="{6F4937E9-4D8B-488F-8802-169FDF01FF0E}" dt="2022-09-16T19:21:30.594" v="3568" actId="478"/>
          <ac:picMkLst>
            <pc:docMk/>
            <pc:sldMk cId="2420648001" sldId="449"/>
            <ac:picMk id="5" creationId="{EBE71ED3-9AB5-4AAB-866B-510410B07C5D}"/>
          </ac:picMkLst>
        </pc:picChg>
        <pc:picChg chg="del">
          <ac:chgData name="熊谷 渉" userId="b7a4e8598c9bd55e" providerId="LiveId" clId="{6F4937E9-4D8B-488F-8802-169FDF01FF0E}" dt="2022-09-16T19:21:07.817" v="3561" actId="478"/>
          <ac:picMkLst>
            <pc:docMk/>
            <pc:sldMk cId="2420648001" sldId="449"/>
            <ac:picMk id="9" creationId="{CA39083E-63BB-4783-9A58-622F0EF5A4DE}"/>
          </ac:picMkLst>
        </pc:picChg>
        <pc:picChg chg="add del mod">
          <ac:chgData name="熊谷 渉" userId="b7a4e8598c9bd55e" providerId="LiveId" clId="{6F4937E9-4D8B-488F-8802-169FDF01FF0E}" dt="2022-09-16T19:16:43.880" v="3406" actId="21"/>
          <ac:picMkLst>
            <pc:docMk/>
            <pc:sldMk cId="2420648001" sldId="449"/>
            <ac:picMk id="10" creationId="{B9B80729-48A2-FF3D-7AE8-234E8C1399E4}"/>
          </ac:picMkLst>
        </pc:picChg>
        <pc:picChg chg="del">
          <ac:chgData name="熊谷 渉" userId="b7a4e8598c9bd55e" providerId="LiveId" clId="{6F4937E9-4D8B-488F-8802-169FDF01FF0E}" dt="2022-09-16T19:16:45.080" v="3407" actId="478"/>
          <ac:picMkLst>
            <pc:docMk/>
            <pc:sldMk cId="2420648001" sldId="449"/>
            <ac:picMk id="13" creationId="{B026D30B-B849-47FA-BA9B-E41B90B6D24D}"/>
          </ac:picMkLst>
        </pc:picChg>
        <pc:picChg chg="add mod ord">
          <ac:chgData name="熊谷 渉" userId="b7a4e8598c9bd55e" providerId="LiveId" clId="{6F4937E9-4D8B-488F-8802-169FDF01FF0E}" dt="2022-09-16T19:17:05.518" v="3415" actId="1036"/>
          <ac:picMkLst>
            <pc:docMk/>
            <pc:sldMk cId="2420648001" sldId="449"/>
            <ac:picMk id="15" creationId="{2219B311-E089-3150-8EE5-6986DE7FE171}"/>
          </ac:picMkLst>
        </pc:picChg>
        <pc:picChg chg="add mod ord">
          <ac:chgData name="熊谷 渉" userId="b7a4e8598c9bd55e" providerId="LiveId" clId="{6F4937E9-4D8B-488F-8802-169FDF01FF0E}" dt="2022-09-16T19:22:34.690" v="3616" actId="14100"/>
          <ac:picMkLst>
            <pc:docMk/>
            <pc:sldMk cId="2420648001" sldId="449"/>
            <ac:picMk id="17" creationId="{77E7DCAF-BBAE-4EDB-D5EF-F55CB7F5BADC}"/>
          </ac:picMkLst>
        </pc:picChg>
        <pc:picChg chg="add mod ord">
          <ac:chgData name="熊谷 渉" userId="b7a4e8598c9bd55e" providerId="LiveId" clId="{6F4937E9-4D8B-488F-8802-169FDF01FF0E}" dt="2022-09-16T19:22:39.524" v="3627" actId="1035"/>
          <ac:picMkLst>
            <pc:docMk/>
            <pc:sldMk cId="2420648001" sldId="449"/>
            <ac:picMk id="19" creationId="{1ADDEA3E-471B-7C93-B9EA-D1C4351FEC9E}"/>
          </ac:picMkLst>
        </pc:picChg>
        <pc:cxnChg chg="mod">
          <ac:chgData name="熊谷 渉" userId="b7a4e8598c9bd55e" providerId="LiveId" clId="{6F4937E9-4D8B-488F-8802-169FDF01FF0E}" dt="2022-09-16T19:22:12.443" v="3605" actId="1035"/>
          <ac:cxnSpMkLst>
            <pc:docMk/>
            <pc:sldMk cId="2420648001" sldId="449"/>
            <ac:cxnSpMk id="32" creationId="{6F596ECA-EF87-4CDB-A923-A192804D8BBC}"/>
          </ac:cxnSpMkLst>
        </pc:cxnChg>
      </pc:sldChg>
      <pc:sldChg chg="modSp add mod ord">
        <pc:chgData name="熊谷 渉" userId="b7a4e8598c9bd55e" providerId="LiveId" clId="{6F4937E9-4D8B-488F-8802-169FDF01FF0E}" dt="2022-09-17T10:53:13.210" v="7479" actId="20577"/>
        <pc:sldMkLst>
          <pc:docMk/>
          <pc:sldMk cId="3254046882" sldId="450"/>
        </pc:sldMkLst>
        <pc:spChg chg="mod">
          <ac:chgData name="熊谷 渉" userId="b7a4e8598c9bd55e" providerId="LiveId" clId="{6F4937E9-4D8B-488F-8802-169FDF01FF0E}" dt="2022-09-16T19:36:15.039" v="3893" actId="20577"/>
          <ac:spMkLst>
            <pc:docMk/>
            <pc:sldMk cId="3254046882" sldId="450"/>
            <ac:spMk id="18" creationId="{C78B324D-C07E-43BC-B623-0ED52A504EDA}"/>
          </ac:spMkLst>
        </pc:spChg>
        <pc:spChg chg="mod">
          <ac:chgData name="熊谷 渉" userId="b7a4e8598c9bd55e" providerId="LiveId" clId="{6F4937E9-4D8B-488F-8802-169FDF01FF0E}" dt="2022-09-17T10:53:13.210" v="7479" actId="20577"/>
          <ac:spMkLst>
            <pc:docMk/>
            <pc:sldMk cId="3254046882" sldId="450"/>
            <ac:spMk id="52" creationId="{C9267424-E1F2-4834-9AAF-37679E5974BA}"/>
          </ac:spMkLst>
        </pc:spChg>
      </pc:sldChg>
      <pc:sldChg chg="addSp delSp modSp add mod">
        <pc:chgData name="熊谷 渉" userId="b7a4e8598c9bd55e" providerId="LiveId" clId="{6F4937E9-4D8B-488F-8802-169FDF01FF0E}" dt="2022-09-17T11:02:04.225" v="7483" actId="20577"/>
        <pc:sldMkLst>
          <pc:docMk/>
          <pc:sldMk cId="3295541072" sldId="451"/>
        </pc:sldMkLst>
        <pc:spChg chg="add mod">
          <ac:chgData name="熊谷 渉" userId="b7a4e8598c9bd55e" providerId="LiveId" clId="{6F4937E9-4D8B-488F-8802-169FDF01FF0E}" dt="2022-09-17T10:35:12.456" v="7114" actId="1035"/>
          <ac:spMkLst>
            <pc:docMk/>
            <pc:sldMk cId="3295541072" sldId="451"/>
            <ac:spMk id="4" creationId="{46B462AF-137A-554E-6899-25567458CFF6}"/>
          </ac:spMkLst>
        </pc:spChg>
        <pc:spChg chg="add mod">
          <ac:chgData name="熊谷 渉" userId="b7a4e8598c9bd55e" providerId="LiveId" clId="{6F4937E9-4D8B-488F-8802-169FDF01FF0E}" dt="2022-09-17T10:32:51.076" v="7095" actId="1035"/>
          <ac:spMkLst>
            <pc:docMk/>
            <pc:sldMk cId="3295541072" sldId="451"/>
            <ac:spMk id="5" creationId="{56BF655B-1BB0-23D5-4BC9-FCCB26201630}"/>
          </ac:spMkLst>
        </pc:spChg>
        <pc:spChg chg="add mod">
          <ac:chgData name="熊谷 渉" userId="b7a4e8598c9bd55e" providerId="LiveId" clId="{6F4937E9-4D8B-488F-8802-169FDF01FF0E}" dt="2022-09-17T10:49:20.030" v="7472" actId="12788"/>
          <ac:spMkLst>
            <pc:docMk/>
            <pc:sldMk cId="3295541072" sldId="451"/>
            <ac:spMk id="7" creationId="{AFB89019-EBED-91E4-A4B7-C8C3EF79DBE2}"/>
          </ac:spMkLst>
        </pc:spChg>
        <pc:spChg chg="add mod">
          <ac:chgData name="熊谷 渉" userId="b7a4e8598c9bd55e" providerId="LiveId" clId="{6F4937E9-4D8B-488F-8802-169FDF01FF0E}" dt="2022-09-17T10:49:20.030" v="7472" actId="12788"/>
          <ac:spMkLst>
            <pc:docMk/>
            <pc:sldMk cId="3295541072" sldId="451"/>
            <ac:spMk id="9" creationId="{06EA7A03-5080-B4DF-7658-E2810DDC6F01}"/>
          </ac:spMkLst>
        </pc:spChg>
        <pc:spChg chg="add del mod">
          <ac:chgData name="熊谷 渉" userId="b7a4e8598c9bd55e" providerId="LiveId" clId="{6F4937E9-4D8B-488F-8802-169FDF01FF0E}" dt="2022-09-17T09:28:40.114" v="6981" actId="478"/>
          <ac:spMkLst>
            <pc:docMk/>
            <pc:sldMk cId="3295541072" sldId="451"/>
            <ac:spMk id="10" creationId="{BF0CEC50-5ACB-35B5-698B-39D272C00E56}"/>
          </ac:spMkLst>
        </pc:spChg>
        <pc:spChg chg="add del mod">
          <ac:chgData name="熊谷 渉" userId="b7a4e8598c9bd55e" providerId="LiveId" clId="{6F4937E9-4D8B-488F-8802-169FDF01FF0E}" dt="2022-09-17T09:28:40.114" v="6981" actId="478"/>
          <ac:spMkLst>
            <pc:docMk/>
            <pc:sldMk cId="3295541072" sldId="451"/>
            <ac:spMk id="11" creationId="{E9A00C88-A520-6ABA-9B0F-2543BC5E1DB7}"/>
          </ac:spMkLst>
        </pc:spChg>
        <pc:spChg chg="add mod">
          <ac:chgData name="熊谷 渉" userId="b7a4e8598c9bd55e" providerId="LiveId" clId="{6F4937E9-4D8B-488F-8802-169FDF01FF0E}" dt="2022-09-17T10:49:20.030" v="7472" actId="12788"/>
          <ac:spMkLst>
            <pc:docMk/>
            <pc:sldMk cId="3295541072" sldId="451"/>
            <ac:spMk id="12" creationId="{4F6CAC0D-E911-64E9-1409-B8BA7946958E}"/>
          </ac:spMkLst>
        </pc:spChg>
        <pc:spChg chg="add mod">
          <ac:chgData name="熊谷 渉" userId="b7a4e8598c9bd55e" providerId="LiveId" clId="{6F4937E9-4D8B-488F-8802-169FDF01FF0E}" dt="2022-09-17T10:35:12.456" v="7114" actId="1035"/>
          <ac:spMkLst>
            <pc:docMk/>
            <pc:sldMk cId="3295541072" sldId="451"/>
            <ac:spMk id="13" creationId="{2596C10A-5427-7F02-3AC7-6866DB0B2A49}"/>
          </ac:spMkLst>
        </pc:spChg>
        <pc:spChg chg="add del mod">
          <ac:chgData name="熊谷 渉" userId="b7a4e8598c9bd55e" providerId="LiveId" clId="{6F4937E9-4D8B-488F-8802-169FDF01FF0E}" dt="2022-09-17T09:23:20.103" v="6578" actId="478"/>
          <ac:spMkLst>
            <pc:docMk/>
            <pc:sldMk cId="3295541072" sldId="451"/>
            <ac:spMk id="14" creationId="{3F9BB363-F8FB-051B-CB8E-CE0F45BCC76D}"/>
          </ac:spMkLst>
        </pc:spChg>
        <pc:spChg chg="add mod">
          <ac:chgData name="熊谷 渉" userId="b7a4e8598c9bd55e" providerId="LiveId" clId="{6F4937E9-4D8B-488F-8802-169FDF01FF0E}" dt="2022-09-17T10:38:30.724" v="7440" actId="1035"/>
          <ac:spMkLst>
            <pc:docMk/>
            <pc:sldMk cId="3295541072" sldId="451"/>
            <ac:spMk id="15" creationId="{65A794E5-B039-B7FB-FE0F-79F3202B644E}"/>
          </ac:spMkLst>
        </pc:spChg>
        <pc:spChg chg="add mod">
          <ac:chgData name="熊谷 渉" userId="b7a4e8598c9bd55e" providerId="LiveId" clId="{6F4937E9-4D8B-488F-8802-169FDF01FF0E}" dt="2022-09-17T10:38:23.576" v="7436" actId="1036"/>
          <ac:spMkLst>
            <pc:docMk/>
            <pc:sldMk cId="3295541072" sldId="451"/>
            <ac:spMk id="16" creationId="{13431BEB-2CDF-41DF-0346-F30F4F292135}"/>
          </ac:spMkLst>
        </pc:spChg>
        <pc:spChg chg="add del mod">
          <ac:chgData name="熊谷 渉" userId="b7a4e8598c9bd55e" providerId="LiveId" clId="{6F4937E9-4D8B-488F-8802-169FDF01FF0E}" dt="2022-09-17T10:38:04.608" v="7418" actId="478"/>
          <ac:spMkLst>
            <pc:docMk/>
            <pc:sldMk cId="3295541072" sldId="451"/>
            <ac:spMk id="17" creationId="{F82F4BBE-97A2-C363-6A3A-FFD7F2B3F344}"/>
          </ac:spMkLst>
        </pc:spChg>
        <pc:spChg chg="add del mod">
          <ac:chgData name="熊谷 渉" userId="b7a4e8598c9bd55e" providerId="LiveId" clId="{6F4937E9-4D8B-488F-8802-169FDF01FF0E}" dt="2022-09-17T10:38:04.608" v="7418" actId="478"/>
          <ac:spMkLst>
            <pc:docMk/>
            <pc:sldMk cId="3295541072" sldId="451"/>
            <ac:spMk id="18" creationId="{45CC8830-FF05-B584-8C0B-1DF6E5B92513}"/>
          </ac:spMkLst>
        </pc:spChg>
        <pc:spChg chg="add mod">
          <ac:chgData name="熊谷 渉" userId="b7a4e8598c9bd55e" providerId="LiveId" clId="{6F4937E9-4D8B-488F-8802-169FDF01FF0E}" dt="2022-09-17T11:02:04.225" v="7483" actId="20577"/>
          <ac:spMkLst>
            <pc:docMk/>
            <pc:sldMk cId="3295541072" sldId="451"/>
            <ac:spMk id="19" creationId="{5F66CDB5-DE42-EB0D-86CF-13229A5CA829}"/>
          </ac:spMkLst>
        </pc:spChg>
        <pc:spChg chg="mod">
          <ac:chgData name="熊谷 渉" userId="b7a4e8598c9bd55e" providerId="LiveId" clId="{6F4937E9-4D8B-488F-8802-169FDF01FF0E}" dt="2022-09-17T09:22:57.222" v="6554" actId="14100"/>
          <ac:spMkLst>
            <pc:docMk/>
            <pc:sldMk cId="3295541072" sldId="451"/>
            <ac:spMk id="34" creationId="{24D1FC3E-3B9F-44E2-9167-F738C1A1A3A2}"/>
          </ac:spMkLst>
        </pc:spChg>
        <pc:cxnChg chg="add mod">
          <ac:chgData name="熊谷 渉" userId="b7a4e8598c9bd55e" providerId="LiveId" clId="{6F4937E9-4D8B-488F-8802-169FDF01FF0E}" dt="2022-09-17T10:32:51.076" v="7095" actId="1035"/>
          <ac:cxnSpMkLst>
            <pc:docMk/>
            <pc:sldMk cId="3295541072" sldId="451"/>
            <ac:cxnSpMk id="6" creationId="{0A0901A1-0CA7-A207-C280-B88F8C4BC5BC}"/>
          </ac:cxnSpMkLst>
        </pc:cxnChg>
        <pc:cxnChg chg="add mod">
          <ac:chgData name="熊谷 渉" userId="b7a4e8598c9bd55e" providerId="LiveId" clId="{6F4937E9-4D8B-488F-8802-169FDF01FF0E}" dt="2022-09-17T10:49:20.030" v="7472" actId="12788"/>
          <ac:cxnSpMkLst>
            <pc:docMk/>
            <pc:sldMk cId="3295541072" sldId="451"/>
            <ac:cxnSpMk id="8" creationId="{49043AFD-DE0A-3C40-CC26-B2114B646CC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2022/9/21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32</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09 21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6" Type="http://schemas.openxmlformats.org/officeDocument/2006/relationships/image" Target="../media/image312.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6.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33.png"/><Relationship Id="rId1" Type="http://schemas.openxmlformats.org/officeDocument/2006/relationships/slideLayout" Target="../slideLayouts/slideLayout1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3.png"/><Relationship Id="rId9" Type="http://schemas.openxmlformats.org/officeDocument/2006/relationships/image" Target="../media/image41.png"/><Relationship Id="rId1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image" Target="../media/image29.jpg"/><Relationship Id="rId1" Type="http://schemas.openxmlformats.org/officeDocument/2006/relationships/slideLayout" Target="../slideLayouts/slideLayout12.xml"/><Relationship Id="rId4" Type="http://schemas.openxmlformats.org/officeDocument/2006/relationships/image" Target="../media/image3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0.jpg"/><Relationship Id="rId1" Type="http://schemas.openxmlformats.org/officeDocument/2006/relationships/slideLayout" Target="../slideLayouts/slideLayout12.xml"/><Relationship Id="rId5" Type="http://schemas.openxmlformats.org/officeDocument/2006/relationships/image" Target="../media/image5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1.jpg"/><Relationship Id="rId1" Type="http://schemas.openxmlformats.org/officeDocument/2006/relationships/slideLayout" Target="../slideLayouts/slideLayout12.xml"/><Relationship Id="rId5" Type="http://schemas.openxmlformats.org/officeDocument/2006/relationships/image" Target="../media/image77.png"/><Relationship Id="rId4" Type="http://schemas.openxmlformats.org/officeDocument/2006/relationships/image" Target="../media/image7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12" Type="http://schemas.openxmlformats.org/officeDocument/2006/relationships/image" Target="../media/image89.png"/><Relationship Id="rId2" Type="http://schemas.openxmlformats.org/officeDocument/2006/relationships/image" Target="../media/image78.png"/><Relationship Id="rId1" Type="http://schemas.openxmlformats.org/officeDocument/2006/relationships/slideLayout" Target="../slideLayouts/slideLayout12.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s>
</file>

<file path=ppt/slides/_rels/slide2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2.xml"/><Relationship Id="rId6" Type="http://schemas.openxmlformats.org/officeDocument/2006/relationships/image" Target="../media/image93.png"/><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980.png"/><Relationship Id="rId3" Type="http://schemas.openxmlformats.org/officeDocument/2006/relationships/image" Target="../media/image95.png"/><Relationship Id="rId7" Type="http://schemas.openxmlformats.org/officeDocument/2006/relationships/image" Target="../media/image37.png"/><Relationship Id="rId12" Type="http://schemas.openxmlformats.org/officeDocument/2006/relationships/image" Target="../media/image43.png"/><Relationship Id="rId17" Type="http://schemas.openxmlformats.org/officeDocument/2006/relationships/image" Target="../media/image99.png"/><Relationship Id="rId2" Type="http://schemas.openxmlformats.org/officeDocument/2006/relationships/image" Target="../media/image94.png"/><Relationship Id="rId16" Type="http://schemas.openxmlformats.org/officeDocument/2006/relationships/image" Target="../media/image98.png"/><Relationship Id="rId1" Type="http://schemas.openxmlformats.org/officeDocument/2006/relationships/slideLayout" Target="../slideLayouts/slideLayout12.xml"/><Relationship Id="rId6" Type="http://schemas.openxmlformats.org/officeDocument/2006/relationships/image" Target="../media/image363.png"/><Relationship Id="rId11" Type="http://schemas.openxmlformats.org/officeDocument/2006/relationships/image" Target="../media/image42.png"/><Relationship Id="rId5" Type="http://schemas.openxmlformats.org/officeDocument/2006/relationships/image" Target="../media/image97.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96.png"/><Relationship Id="rId9" Type="http://schemas.openxmlformats.org/officeDocument/2006/relationships/image" Target="../media/image40.png"/><Relationship Id="rId14" Type="http://schemas.openxmlformats.org/officeDocument/2006/relationships/image" Target="../media/image45.png"/></Relationships>
</file>

<file path=ppt/slides/_rels/slide27.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02.png"/><Relationship Id="rId21" Type="http://schemas.openxmlformats.org/officeDocument/2006/relationships/image" Target="../media/image105.png"/><Relationship Id="rId12" Type="http://schemas.openxmlformats.org/officeDocument/2006/relationships/image" Target="../media/image43.png"/><Relationship Id="rId17" Type="http://schemas.openxmlformats.org/officeDocument/2006/relationships/image" Target="../media/image101.png"/><Relationship Id="rId25" Type="http://schemas.openxmlformats.org/officeDocument/2006/relationships/image" Target="../media/image109.png"/><Relationship Id="rId2" Type="http://schemas.openxmlformats.org/officeDocument/2006/relationships/image" Target="../media/image39.png"/><Relationship Id="rId16" Type="http://schemas.openxmlformats.org/officeDocument/2006/relationships/image" Target="../media/image100.png"/><Relationship Id="rId20" Type="http://schemas.openxmlformats.org/officeDocument/2006/relationships/image" Target="../media/image104.png"/><Relationship Id="rId1" Type="http://schemas.openxmlformats.org/officeDocument/2006/relationships/slideLayout" Target="../slideLayouts/slideLayout12.xml"/><Relationship Id="rId11" Type="http://schemas.openxmlformats.org/officeDocument/2006/relationships/image" Target="../media/image42.png"/><Relationship Id="rId24" Type="http://schemas.openxmlformats.org/officeDocument/2006/relationships/image" Target="../media/image108.png"/><Relationship Id="rId15" Type="http://schemas.openxmlformats.org/officeDocument/2006/relationships/image" Target="../media/image46.png"/><Relationship Id="rId23" Type="http://schemas.openxmlformats.org/officeDocument/2006/relationships/image" Target="../media/image107.png"/><Relationship Id="rId10" Type="http://schemas.openxmlformats.org/officeDocument/2006/relationships/image" Target="../media/image41.png"/><Relationship Id="rId19" Type="http://schemas.openxmlformats.org/officeDocument/2006/relationships/image" Target="../media/image103.png"/><Relationship Id="rId9" Type="http://schemas.openxmlformats.org/officeDocument/2006/relationships/image" Target="../media/image40.png"/><Relationship Id="rId14" Type="http://schemas.openxmlformats.org/officeDocument/2006/relationships/image" Target="../media/image45.png"/><Relationship Id="rId22" Type="http://schemas.openxmlformats.org/officeDocument/2006/relationships/image" Target="../media/image106.png"/></Relationships>
</file>

<file path=ppt/slides/_rels/slide2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12.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29.xml.rels><?xml version="1.0" encoding="UTF-8" standalone="yes"?>
<Relationships xmlns="http://schemas.openxmlformats.org/package/2006/relationships"><Relationship Id="rId2" Type="http://schemas.openxmlformats.org/officeDocument/2006/relationships/image" Target="../media/image100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8" Type="http://schemas.openxmlformats.org/officeDocument/2006/relationships/image" Target="../media/image1300.png"/><Relationship Id="rId3" Type="http://schemas.openxmlformats.org/officeDocument/2006/relationships/image" Target="../media/image801.png"/><Relationship Id="rId7" Type="http://schemas.openxmlformats.org/officeDocument/2006/relationships/image" Target="../media/image1200.png"/><Relationship Id="rId1" Type="http://schemas.openxmlformats.org/officeDocument/2006/relationships/slideLayout" Target="../slideLayouts/slideLayout12.xml"/><Relationship Id="rId6" Type="http://schemas.openxmlformats.org/officeDocument/2006/relationships/image" Target="../media/image1120.png"/><Relationship Id="rId5" Type="http://schemas.openxmlformats.org/officeDocument/2006/relationships/image" Target="../media/image1000.png"/><Relationship Id="rId10" Type="http://schemas.openxmlformats.org/officeDocument/2006/relationships/image" Target="../media/image1510.png"/><Relationship Id="rId4" Type="http://schemas.openxmlformats.org/officeDocument/2006/relationships/image" Target="../media/image900.png"/><Relationship Id="rId9" Type="http://schemas.openxmlformats.org/officeDocument/2006/relationships/image" Target="../media/image1411.png"/></Relationships>
</file>

<file path=ppt/slides/_rels/slide34.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270.png"/><Relationship Id="rId18" Type="http://schemas.openxmlformats.org/officeDocument/2006/relationships/image" Target="../media/image321.png"/><Relationship Id="rId3" Type="http://schemas.openxmlformats.org/officeDocument/2006/relationships/image" Target="../media/image1140.png"/><Relationship Id="rId7" Type="http://schemas.openxmlformats.org/officeDocument/2006/relationships/image" Target="../media/image117.png"/><Relationship Id="rId12" Type="http://schemas.openxmlformats.org/officeDocument/2006/relationships/image" Target="../media/image260.png"/><Relationship Id="rId17" Type="http://schemas.openxmlformats.org/officeDocument/2006/relationships/image" Target="../media/image310.png"/><Relationship Id="rId2" Type="http://schemas.openxmlformats.org/officeDocument/2006/relationships/image" Target="../media/image1130.png"/><Relationship Id="rId16" Type="http://schemas.openxmlformats.org/officeDocument/2006/relationships/image" Target="../media/image300.png"/><Relationship Id="rId20" Type="http://schemas.openxmlformats.org/officeDocument/2006/relationships/image" Target="../media/image342.png"/><Relationship Id="rId1" Type="http://schemas.openxmlformats.org/officeDocument/2006/relationships/slideLayout" Target="../slideLayouts/slideLayout12.xml"/><Relationship Id="rId6" Type="http://schemas.openxmlformats.org/officeDocument/2006/relationships/image" Target="../media/image211.png"/><Relationship Id="rId11" Type="http://schemas.openxmlformats.org/officeDocument/2006/relationships/image" Target="../media/image250.png"/><Relationship Id="rId5" Type="http://schemas.openxmlformats.org/officeDocument/2006/relationships/image" Target="../media/image116.png"/><Relationship Id="rId15" Type="http://schemas.openxmlformats.org/officeDocument/2006/relationships/image" Target="../media/image291.png"/><Relationship Id="rId10" Type="http://schemas.openxmlformats.org/officeDocument/2006/relationships/image" Target="../media/image1610.png"/><Relationship Id="rId19" Type="http://schemas.openxmlformats.org/officeDocument/2006/relationships/image" Target="../media/image331.png"/><Relationship Id="rId4" Type="http://schemas.openxmlformats.org/officeDocument/2006/relationships/image" Target="../media/image115.png"/><Relationship Id="rId9" Type="http://schemas.openxmlformats.org/officeDocument/2006/relationships/image" Target="../media/image119.png"/><Relationship Id="rId14" Type="http://schemas.openxmlformats.org/officeDocument/2006/relationships/image" Target="../media/image280.png"/></Relationships>
</file>

<file path=ppt/slides/_rels/slide35.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62.png"/><Relationship Id="rId7" Type="http://schemas.openxmlformats.org/officeDocument/2006/relationships/image" Target="../media/image402.png"/><Relationship Id="rId2" Type="http://schemas.openxmlformats.org/officeDocument/2006/relationships/image" Target="../media/image352.png"/><Relationship Id="rId1" Type="http://schemas.openxmlformats.org/officeDocument/2006/relationships/slideLayout" Target="../slideLayouts/slideLayout12.xml"/><Relationship Id="rId6" Type="http://schemas.openxmlformats.org/officeDocument/2006/relationships/image" Target="../media/image390.png"/><Relationship Id="rId11" Type="http://schemas.openxmlformats.org/officeDocument/2006/relationships/image" Target="../media/image441.png"/><Relationship Id="rId5" Type="http://schemas.openxmlformats.org/officeDocument/2006/relationships/image" Target="../media/image381.png"/><Relationship Id="rId10" Type="http://schemas.openxmlformats.org/officeDocument/2006/relationships/image" Target="../media/image431.png"/><Relationship Id="rId4" Type="http://schemas.openxmlformats.org/officeDocument/2006/relationships/image" Target="../media/image371.png"/><Relationship Id="rId9" Type="http://schemas.openxmlformats.org/officeDocument/2006/relationships/image" Target="../media/image420.png"/></Relationships>
</file>

<file path=ppt/slides/_rels/slide36.xml.rels><?xml version="1.0" encoding="UTF-8" standalone="yes"?>
<Relationships xmlns="http://schemas.openxmlformats.org/package/2006/relationships"><Relationship Id="rId8" Type="http://schemas.openxmlformats.org/officeDocument/2006/relationships/image" Target="../media/image401.png"/><Relationship Id="rId3" Type="http://schemas.openxmlformats.org/officeDocument/2006/relationships/image" Target="../media/image351.png"/><Relationship Id="rId2" Type="http://schemas.openxmlformats.org/officeDocument/2006/relationships/image" Target="../media/image341.png"/><Relationship Id="rId1" Type="http://schemas.openxmlformats.org/officeDocument/2006/relationships/slideLayout" Target="../slideLayouts/slideLayout12.xml"/><Relationship Id="rId5" Type="http://schemas.openxmlformats.org/officeDocument/2006/relationships/image" Target="../media/image450.png"/><Relationship Id="rId10" Type="http://schemas.openxmlformats.org/officeDocument/2006/relationships/image" Target="../media/image421.png"/><Relationship Id="rId4" Type="http://schemas.openxmlformats.org/officeDocument/2006/relationships/image" Target="../media/image361.png"/><Relationship Id="rId9" Type="http://schemas.openxmlformats.org/officeDocument/2006/relationships/image" Target="../media/image411.png"/></Relationships>
</file>

<file path=ppt/slides/_rels/slide37.xml.rels><?xml version="1.0" encoding="UTF-8" standalone="yes"?>
<Relationships xmlns="http://schemas.openxmlformats.org/package/2006/relationships"><Relationship Id="rId8" Type="http://schemas.openxmlformats.org/officeDocument/2006/relationships/image" Target="../media/image1160.png"/><Relationship Id="rId13" Type="http://schemas.openxmlformats.org/officeDocument/2006/relationships/image" Target="../media/image162.png"/><Relationship Id="rId3" Type="http://schemas.openxmlformats.org/officeDocument/2006/relationships/image" Target="../media/image1110.png"/><Relationship Id="rId7" Type="http://schemas.openxmlformats.org/officeDocument/2006/relationships/image" Target="../media/image1150.png"/><Relationship Id="rId12" Type="http://schemas.openxmlformats.org/officeDocument/2006/relationships/image" Target="../media/image161.png"/><Relationship Id="rId17" Type="http://schemas.openxmlformats.org/officeDocument/2006/relationships/image" Target="../media/image166.png"/><Relationship Id="rId2" Type="http://schemas.openxmlformats.org/officeDocument/2006/relationships/image" Target="../media/image1100.png"/><Relationship Id="rId16" Type="http://schemas.openxmlformats.org/officeDocument/2006/relationships/image" Target="../media/image165.png"/><Relationship Id="rId1" Type="http://schemas.openxmlformats.org/officeDocument/2006/relationships/slideLayout" Target="../slideLayouts/slideLayout12.xml"/><Relationship Id="rId11" Type="http://schemas.openxmlformats.org/officeDocument/2006/relationships/image" Target="../media/image1600.png"/><Relationship Id="rId5" Type="http://schemas.openxmlformats.org/officeDocument/2006/relationships/image" Target="../media/image157.png"/><Relationship Id="rId15" Type="http://schemas.openxmlformats.org/officeDocument/2006/relationships/image" Target="../media/image164.png"/><Relationship Id="rId10" Type="http://schemas.openxmlformats.org/officeDocument/2006/relationships/image" Target="../media/image159.png"/><Relationship Id="rId4" Type="http://schemas.openxmlformats.org/officeDocument/2006/relationships/image" Target="../media/image156.png"/><Relationship Id="rId9" Type="http://schemas.openxmlformats.org/officeDocument/2006/relationships/image" Target="../media/image158.png"/><Relationship Id="rId14" Type="http://schemas.openxmlformats.org/officeDocument/2006/relationships/image" Target="../media/image16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8" Type="http://schemas.openxmlformats.org/officeDocument/2006/relationships/image" Target="../media/image1210.png"/><Relationship Id="rId13" Type="http://schemas.openxmlformats.org/officeDocument/2006/relationships/image" Target="../media/image123.png"/><Relationship Id="rId18" Type="http://schemas.openxmlformats.org/officeDocument/2006/relationships/image" Target="../media/image870.png"/><Relationship Id="rId3" Type="http://schemas.openxmlformats.org/officeDocument/2006/relationships/image" Target="../media/image122.png"/><Relationship Id="rId7" Type="http://schemas.openxmlformats.org/officeDocument/2006/relationships/image" Target="../media/image760.png"/><Relationship Id="rId12" Type="http://schemas.openxmlformats.org/officeDocument/2006/relationships/image" Target="../media/image810.png"/><Relationship Id="rId17" Type="http://schemas.openxmlformats.org/officeDocument/2006/relationships/image" Target="../media/image860.png"/><Relationship Id="rId2" Type="http://schemas.openxmlformats.org/officeDocument/2006/relationships/image" Target="../media/image121.png"/><Relationship Id="rId16" Type="http://schemas.openxmlformats.org/officeDocument/2006/relationships/image" Target="../media/image850.png"/><Relationship Id="rId1" Type="http://schemas.openxmlformats.org/officeDocument/2006/relationships/slideLayout" Target="../slideLayouts/slideLayout12.xml"/><Relationship Id="rId6" Type="http://schemas.openxmlformats.org/officeDocument/2006/relationships/image" Target="../media/image520.png"/><Relationship Id="rId11" Type="http://schemas.openxmlformats.org/officeDocument/2006/relationships/image" Target="../media/image800.png"/><Relationship Id="rId5" Type="http://schemas.openxmlformats.org/officeDocument/2006/relationships/image" Target="../media/image510.png"/><Relationship Id="rId15" Type="http://schemas.openxmlformats.org/officeDocument/2006/relationships/image" Target="../media/image840.png"/><Relationship Id="rId10" Type="http://schemas.openxmlformats.org/officeDocument/2006/relationships/image" Target="../media/image790.png"/><Relationship Id="rId19" Type="http://schemas.openxmlformats.org/officeDocument/2006/relationships/image" Target="../media/image880.png"/><Relationship Id="rId4" Type="http://schemas.openxmlformats.org/officeDocument/2006/relationships/image" Target="../media/image16.png"/><Relationship Id="rId9" Type="http://schemas.openxmlformats.org/officeDocument/2006/relationships/image" Target="../media/image1220.png"/><Relationship Id="rId14" Type="http://schemas.openxmlformats.org/officeDocument/2006/relationships/image" Target="../media/image124.png"/></Relationships>
</file>

<file path=ppt/slides/_rels/slide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4.png"/><Relationship Id="rId21" Type="http://schemas.openxmlformats.org/officeDocument/2006/relationships/image" Target="../media/image72.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53.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62.png"/><Relationship Id="rId24" Type="http://schemas.openxmlformats.org/officeDocument/2006/relationships/image" Target="../media/image75.png"/><Relationship Id="rId5" Type="http://schemas.openxmlformats.org/officeDocument/2006/relationships/image" Target="../media/image56.png"/><Relationship Id="rId15" Type="http://schemas.openxmlformats.org/officeDocument/2006/relationships/image" Target="../media/image66.png"/><Relationship Id="rId23" Type="http://schemas.openxmlformats.org/officeDocument/2006/relationships/image" Target="../media/image74.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 Id="rId22" Type="http://schemas.openxmlformats.org/officeDocument/2006/relationships/image" Target="../media/image73.png"/></Relationships>
</file>

<file path=ppt/slides/_rels/slide40.xml.rels><?xml version="1.0" encoding="UTF-8" standalone="yes"?>
<Relationships xmlns="http://schemas.openxmlformats.org/package/2006/relationships"><Relationship Id="rId3" Type="http://schemas.openxmlformats.org/officeDocument/2006/relationships/image" Target="../media/image1390.png"/><Relationship Id="rId2" Type="http://schemas.openxmlformats.org/officeDocument/2006/relationships/image" Target="../media/image1380.png"/><Relationship Id="rId1" Type="http://schemas.openxmlformats.org/officeDocument/2006/relationships/slideLayout" Target="../slideLayouts/slideLayout12.xml"/><Relationship Id="rId6" Type="http://schemas.openxmlformats.org/officeDocument/2006/relationships/image" Target="../media/image1420.png"/><Relationship Id="rId5" Type="http://schemas.openxmlformats.org/officeDocument/2006/relationships/image" Target="../media/image1410.png"/><Relationship Id="rId4" Type="http://schemas.openxmlformats.org/officeDocument/2006/relationships/image" Target="../media/image1400.png"/></Relationships>
</file>

<file path=ppt/slides/_rels/slide41.xml.rels><?xml version="1.0" encoding="UTF-8" standalone="yes"?>
<Relationships xmlns="http://schemas.openxmlformats.org/package/2006/relationships"><Relationship Id="rId2" Type="http://schemas.openxmlformats.org/officeDocument/2006/relationships/image" Target="../media/image125.emf"/><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27.jpg"/><Relationship Id="rId2" Type="http://schemas.openxmlformats.org/officeDocument/2006/relationships/image" Target="../media/image126.jp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jp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820.png"/><Relationship Id="rId2" Type="http://schemas.openxmlformats.org/officeDocument/2006/relationships/image" Target="../media/image124.png"/><Relationship Id="rId1" Type="http://schemas.openxmlformats.org/officeDocument/2006/relationships/slideLayout" Target="../slideLayouts/slideLayout12.xml"/><Relationship Id="rId6" Type="http://schemas.openxmlformats.org/officeDocument/2006/relationships/image" Target="../media/image123.png"/><Relationship Id="rId5" Type="http://schemas.openxmlformats.org/officeDocument/2006/relationships/image" Target="../media/image16.png"/><Relationship Id="rId4" Type="http://schemas.openxmlformats.org/officeDocument/2006/relationships/image" Target="../media/image830.png"/></Relationships>
</file>

<file path=ppt/slides/_rels/slide46.xml.rels><?xml version="1.0" encoding="UTF-8" standalone="yes"?>
<Relationships xmlns="http://schemas.openxmlformats.org/package/2006/relationships"><Relationship Id="rId8" Type="http://schemas.openxmlformats.org/officeDocument/2006/relationships/image" Target="../media/image168.png"/><Relationship Id="rId13" Type="http://schemas.openxmlformats.org/officeDocument/2006/relationships/image" Target="../media/image173.png"/><Relationship Id="rId18" Type="http://schemas.openxmlformats.org/officeDocument/2006/relationships/image" Target="../media/image177.png"/><Relationship Id="rId3" Type="http://schemas.openxmlformats.org/officeDocument/2006/relationships/image" Target="../media/image130.png"/><Relationship Id="rId7" Type="http://schemas.openxmlformats.org/officeDocument/2006/relationships/image" Target="../media/image167.png"/><Relationship Id="rId12" Type="http://schemas.openxmlformats.org/officeDocument/2006/relationships/image" Target="../media/image172.png"/><Relationship Id="rId17" Type="http://schemas.openxmlformats.org/officeDocument/2006/relationships/image" Target="../media/image176.png"/><Relationship Id="rId2" Type="http://schemas.openxmlformats.org/officeDocument/2006/relationships/image" Target="../media/image151.png"/><Relationship Id="rId16" Type="http://schemas.openxmlformats.org/officeDocument/2006/relationships/image" Target="../media/image175.png"/><Relationship Id="rId20" Type="http://schemas.openxmlformats.org/officeDocument/2006/relationships/image" Target="../media/image179.png"/><Relationship Id="rId1" Type="http://schemas.openxmlformats.org/officeDocument/2006/relationships/slideLayout" Target="../slideLayouts/slideLayout12.xml"/><Relationship Id="rId6" Type="http://schemas.openxmlformats.org/officeDocument/2006/relationships/image" Target="../media/image155.png"/><Relationship Id="rId11" Type="http://schemas.openxmlformats.org/officeDocument/2006/relationships/image" Target="../media/image171.png"/><Relationship Id="rId5" Type="http://schemas.openxmlformats.org/officeDocument/2006/relationships/image" Target="../media/image154.png"/><Relationship Id="rId15" Type="http://schemas.openxmlformats.org/officeDocument/2006/relationships/image" Target="../media/image210.png"/><Relationship Id="rId10" Type="http://schemas.openxmlformats.org/officeDocument/2006/relationships/image" Target="../media/image170.png"/><Relationship Id="rId19" Type="http://schemas.openxmlformats.org/officeDocument/2006/relationships/image" Target="../media/image178.png"/><Relationship Id="rId4" Type="http://schemas.openxmlformats.org/officeDocument/2006/relationships/image" Target="../media/image131.png"/><Relationship Id="rId9" Type="http://schemas.openxmlformats.org/officeDocument/2006/relationships/image" Target="../media/image169.png"/><Relationship Id="rId14" Type="http://schemas.openxmlformats.org/officeDocument/2006/relationships/image" Target="../media/image174.png"/></Relationships>
</file>

<file path=ppt/slides/_rels/slide47.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360.png"/><Relationship Id="rId18" Type="http://schemas.openxmlformats.org/officeDocument/2006/relationships/image" Target="../media/image1800.png"/><Relationship Id="rId7" Type="http://schemas.openxmlformats.org/officeDocument/2006/relationships/image" Target="../media/image133.png"/><Relationship Id="rId12" Type="http://schemas.openxmlformats.org/officeDocument/2006/relationships/image" Target="../media/image350.png"/><Relationship Id="rId17" Type="http://schemas.openxmlformats.org/officeDocument/2006/relationships/image" Target="../media/image440.png"/><Relationship Id="rId2" Type="http://schemas.openxmlformats.org/officeDocument/2006/relationships/image" Target="../media/image192.png"/><Relationship Id="rId16" Type="http://schemas.openxmlformats.org/officeDocument/2006/relationships/image" Target="../media/image430.png"/><Relationship Id="rId1" Type="http://schemas.openxmlformats.org/officeDocument/2006/relationships/slideLayout" Target="../slideLayouts/slideLayout12.xml"/><Relationship Id="rId6" Type="http://schemas.openxmlformats.org/officeDocument/2006/relationships/image" Target="../media/image132.png"/><Relationship Id="rId11" Type="http://schemas.openxmlformats.org/officeDocument/2006/relationships/image" Target="../media/image340.png"/><Relationship Id="rId5" Type="http://schemas.openxmlformats.org/officeDocument/2006/relationships/image" Target="../media/image400.png"/><Relationship Id="rId15" Type="http://schemas.openxmlformats.org/officeDocument/2006/relationships/image" Target="../media/image380.png"/><Relationship Id="rId10" Type="http://schemas.openxmlformats.org/officeDocument/2006/relationships/image" Target="../media/image330.png"/><Relationship Id="rId19" Type="http://schemas.openxmlformats.org/officeDocument/2006/relationships/image" Target="../media/image181.png"/><Relationship Id="rId9" Type="http://schemas.openxmlformats.org/officeDocument/2006/relationships/image" Target="../media/image320.png"/><Relationship Id="rId14" Type="http://schemas.openxmlformats.org/officeDocument/2006/relationships/image" Target="../media/image370.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12.png"/><Relationship Id="rId2" Type="http://schemas.openxmlformats.org/officeDocument/2006/relationships/image" Target="../media/image712.png"/><Relationship Id="rId1" Type="http://schemas.openxmlformats.org/officeDocument/2006/relationships/slideLayout" Target="../slideLayouts/slideLayout12.xml"/><Relationship Id="rId4" Type="http://schemas.openxmlformats.org/officeDocument/2006/relationships/image" Target="../media/image910.png"/></Relationships>
</file>

<file path=ppt/slides/_rels/slide8.xml.rels><?xml version="1.0" encoding="UTF-8" standalone="yes"?>
<Relationships xmlns="http://schemas.openxmlformats.org/package/2006/relationships"><Relationship Id="rId3" Type="http://schemas.openxmlformats.org/officeDocument/2006/relationships/image" Target="../media/image710.png"/><Relationship Id="rId7" Type="http://schemas.openxmlformats.org/officeDocument/2006/relationships/image" Target="../media/image16.png"/><Relationship Id="rId2" Type="http://schemas.openxmlformats.org/officeDocument/2006/relationships/image" Target="../media/image711.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90.png"/><Relationship Id="rId4" Type="http://schemas.openxmlformats.org/officeDocument/2006/relationships/image" Target="../media/image88.png"/></Relationships>
</file>

<file path=ppt/slides/_rels/slide9.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2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9</a:t>
            </a:r>
            <a:r>
              <a:rPr lang="ja-JP" altLang="en-US" dirty="0"/>
              <a:t>月</a:t>
            </a:r>
            <a:r>
              <a:rPr lang="en-US" altLang="ja-JP" dirty="0"/>
              <a:t>21</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2400" dirty="0">
              <a:solidFill>
                <a:schemeClr val="bg1"/>
              </a:solidFill>
            </a:endParaRPr>
          </a:p>
        </p:txBody>
      </p:sp>
      <p:sp>
        <p:nvSpPr>
          <p:cNvPr id="3" name="タイトル 2">
            <a:extLst>
              <a:ext uri="{FF2B5EF4-FFF2-40B4-BE49-F238E27FC236}">
                <a16:creationId xmlns:a16="http://schemas.microsoft.com/office/drawing/2014/main" id="{8EA915F6-B858-4513-B83C-C548CF506F17}"/>
              </a:ext>
            </a:extLst>
          </p:cNvPr>
          <p:cNvSpPr>
            <a:spLocks noGrp="1"/>
          </p:cNvSpPr>
          <p:nvPr>
            <p:ph type="ctrTitle"/>
          </p:nvPr>
        </p:nvSpPr>
        <p:spPr/>
        <p:txBody>
          <a:bodyPr/>
          <a:lstStyle/>
          <a:p>
            <a:r>
              <a:rPr lang="ja-JP" altLang="en-US" dirty="0"/>
              <a:t>スケジューリング問題の検証</a:t>
            </a:r>
          </a:p>
        </p:txBody>
      </p:sp>
      <p:sp>
        <p:nvSpPr>
          <p:cNvPr id="10" name="テキスト プレースホルダー 9">
            <a:extLst>
              <a:ext uri="{FF2B5EF4-FFF2-40B4-BE49-F238E27FC236}">
                <a16:creationId xmlns:a16="http://schemas.microsoft.com/office/drawing/2014/main" id="{1F4D3C09-6C39-46C3-965B-39A4511E920C}"/>
              </a:ext>
            </a:extLst>
          </p:cNvPr>
          <p:cNvSpPr>
            <a:spLocks noGrp="1"/>
          </p:cNvSpPr>
          <p:nvPr>
            <p:ph type="body" sz="quarter" idx="13"/>
          </p:nvPr>
        </p:nvSpPr>
        <p:spPr/>
        <p:txBody>
          <a:bodyPr/>
          <a:lstStyle/>
          <a:p>
            <a:r>
              <a:rPr lang="ja-JP" altLang="en-US" dirty="0"/>
              <a:t>熊谷　渉</a:t>
            </a:r>
          </a:p>
        </p:txBody>
      </p:sp>
      <p:sp>
        <p:nvSpPr>
          <p:cNvPr id="12" name="テキスト プレースホルダー 11">
            <a:extLst>
              <a:ext uri="{FF2B5EF4-FFF2-40B4-BE49-F238E27FC236}">
                <a16:creationId xmlns:a16="http://schemas.microsoft.com/office/drawing/2014/main" id="{7708E5FB-6F3E-43FF-BB08-A2EF0CC975ED}"/>
              </a:ext>
            </a:extLst>
          </p:cNvPr>
          <p:cNvSpPr>
            <a:spLocks noGrp="1"/>
          </p:cNvSpPr>
          <p:nvPr>
            <p:ph type="body" sz="quarter" idx="14"/>
          </p:nvPr>
        </p:nvSpPr>
        <p:spPr>
          <a:xfrm>
            <a:off x="5264402" y="5097803"/>
            <a:ext cx="5307863" cy="630302"/>
          </a:xfrm>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13" name="サブタイトル 1">
            <a:extLst>
              <a:ext uri="{FF2B5EF4-FFF2-40B4-BE49-F238E27FC236}">
                <a16:creationId xmlns:a16="http://schemas.microsoft.com/office/drawing/2014/main" id="{7B1A2FAA-FA7C-4525-9608-CAB9238A7C6E}"/>
              </a:ext>
            </a:extLst>
          </p:cNvPr>
          <p:cNvSpPr txBox="1">
            <a:spLocks/>
          </p:cNvSpPr>
          <p:nvPr/>
        </p:nvSpPr>
        <p:spPr>
          <a:xfrm>
            <a:off x="5264402" y="2479131"/>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連携最適化テーマ</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結果まとめ（今回）</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a:t>
            </a:r>
            <a:r>
              <a:rPr lang="en-US" altLang="ja-JP" sz="2800" dirty="0"/>
              <a:t>PSO</a:t>
            </a:r>
            <a:r>
              <a:rPr lang="ja-JP" altLang="en-US" sz="2800" dirty="0"/>
              <a:t>ベースの方法が優れていた。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613825518"/>
                  </p:ext>
                </p:extLst>
              </p:nvPr>
            </p:nvGraphicFramePr>
            <p:xfrm>
              <a:off x="1214437" y="2865502"/>
              <a:ext cx="9763125" cy="2651760"/>
            </p:xfrm>
            <a:graphic>
              <a:graphicData uri="http://schemas.openxmlformats.org/drawingml/2006/table">
                <a:tbl>
                  <a:tblPr firstRow="1" bandRow="1">
                    <a:tableStyleId>{5C22544A-7EE6-4342-B048-85BDC9FD1C3A}</a:tableStyleId>
                  </a:tblPr>
                  <a:tblGrid>
                    <a:gridCol w="3014663">
                      <a:extLst>
                        <a:ext uri="{9D8B030D-6E8A-4147-A177-3AD203B41FA5}">
                          <a16:colId xmlns:a16="http://schemas.microsoft.com/office/drawing/2014/main" val="937617659"/>
                        </a:ext>
                      </a:extLst>
                    </a:gridCol>
                    <a:gridCol w="3363871">
                      <a:extLst>
                        <a:ext uri="{9D8B030D-6E8A-4147-A177-3AD203B41FA5}">
                          <a16:colId xmlns:a16="http://schemas.microsoft.com/office/drawing/2014/main" val="422137597"/>
                        </a:ext>
                      </a:extLst>
                    </a:gridCol>
                    <a:gridCol w="3384591">
                      <a:extLst>
                        <a:ext uri="{9D8B030D-6E8A-4147-A177-3AD203B41FA5}">
                          <a16:colId xmlns:a16="http://schemas.microsoft.com/office/drawing/2014/main" val="612450490"/>
                        </a:ext>
                      </a:extLst>
                    </a:gridCol>
                  </a:tblGrid>
                  <a:tr h="227660">
                    <a:tc>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適応型</a:t>
                          </a:r>
                          <a:r>
                            <a:rPr kumimoji="1" lang="en-US" altLang="ja-JP" sz="1800" dirty="0"/>
                            <a:t>PSO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20,000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20,000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527,177</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最良解の制約違反量</a:t>
                          </a:r>
                          <a14:m>
                            <m:oMath xmlns:m="http://schemas.openxmlformats.org/officeDocument/2006/math">
                              <m:r>
                                <a:rPr kumimoji="1" lang="en-US" altLang="ja-JP" sz="1800" b="0" i="1" smtClean="0">
                                  <a:latin typeface="Cambria Math" panose="02040503050406030204" pitchFamily="18" charset="0"/>
                                </a:rPr>
                                <m:t>𝑣</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82.7 (</a:t>
                          </a:r>
                          <a:r>
                            <a:rPr kumimoji="1" lang="ja-JP" altLang="en-US" sz="1800" dirty="0"/>
                            <a:t>合計</a:t>
                          </a:r>
                          <a:r>
                            <a:rPr kumimoji="1" lang="en-US" altLang="ja-JP"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32.5 (</a:t>
                          </a:r>
                          <a:r>
                            <a:rPr kumimoji="1" lang="ja-JP" altLang="en-US" sz="1800" dirty="0"/>
                            <a:t>特性式</a:t>
                          </a:r>
                          <a:r>
                            <a:rPr kumimoji="1" lang="en-US" altLang="ja-JP"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50.2 (</a:t>
                          </a:r>
                          <a:r>
                            <a:rPr kumimoji="1" lang="ja-JP" altLang="en-US" sz="1800" dirty="0"/>
                            <a:t>変動幅</a:t>
                          </a: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22.9min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r>
                            <a:rPr kumimoji="1" lang="ja-JP" altLang="en-US" sz="1800" dirty="0"/>
                            <a:t>可能解は約</a:t>
                          </a:r>
                          <a:r>
                            <a:rPr kumimoji="1" lang="en-US" altLang="ja-JP" sz="1800" dirty="0"/>
                            <a:t>3.6</a:t>
                          </a:r>
                          <a:r>
                            <a:rPr kumimoji="1" lang="ja-JP" altLang="en-US" sz="1800" dirty="0"/>
                            <a:t>分</a:t>
                          </a: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Choice>
        <mc:Fallback xmlns="">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613825518"/>
                  </p:ext>
                </p:extLst>
              </p:nvPr>
            </p:nvGraphicFramePr>
            <p:xfrm>
              <a:off x="1214437" y="2865502"/>
              <a:ext cx="9763125" cy="2651760"/>
            </p:xfrm>
            <a:graphic>
              <a:graphicData uri="http://schemas.openxmlformats.org/drawingml/2006/table">
                <a:tbl>
                  <a:tblPr firstRow="1" bandRow="1">
                    <a:tableStyleId>{5C22544A-7EE6-4342-B048-85BDC9FD1C3A}</a:tableStyleId>
                  </a:tblPr>
                  <a:tblGrid>
                    <a:gridCol w="3014663">
                      <a:extLst>
                        <a:ext uri="{9D8B030D-6E8A-4147-A177-3AD203B41FA5}">
                          <a16:colId xmlns:a16="http://schemas.microsoft.com/office/drawing/2014/main" val="937617659"/>
                        </a:ext>
                      </a:extLst>
                    </a:gridCol>
                    <a:gridCol w="3363871">
                      <a:extLst>
                        <a:ext uri="{9D8B030D-6E8A-4147-A177-3AD203B41FA5}">
                          <a16:colId xmlns:a16="http://schemas.microsoft.com/office/drawing/2014/main" val="422137597"/>
                        </a:ext>
                      </a:extLst>
                    </a:gridCol>
                    <a:gridCol w="3384591">
                      <a:extLst>
                        <a:ext uri="{9D8B030D-6E8A-4147-A177-3AD203B41FA5}">
                          <a16:colId xmlns:a16="http://schemas.microsoft.com/office/drawing/2014/main" val="612450490"/>
                        </a:ext>
                      </a:extLst>
                    </a:gridCol>
                  </a:tblGrid>
                  <a:tr h="365760">
                    <a:tc>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適応型</a:t>
                          </a:r>
                          <a:r>
                            <a:rPr kumimoji="1" lang="en-US" altLang="ja-JP" sz="1800" dirty="0"/>
                            <a:t>PSO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20,000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20,000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2" t="-208333" r="-224040" b="-45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527,177</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91440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2" t="-122517" r="-224040" b="-8013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82.7 (</a:t>
                          </a:r>
                          <a:r>
                            <a:rPr kumimoji="1" lang="ja-JP" altLang="en-US" sz="1800" dirty="0"/>
                            <a:t>合計</a:t>
                          </a:r>
                          <a:r>
                            <a:rPr kumimoji="1" lang="en-US" altLang="ja-JP"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32.5 (</a:t>
                          </a:r>
                          <a:r>
                            <a:rPr kumimoji="1" lang="ja-JP" altLang="en-US" sz="1800" dirty="0"/>
                            <a:t>特性式</a:t>
                          </a:r>
                          <a:r>
                            <a:rPr kumimoji="1" lang="en-US" altLang="ja-JP"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50.2 (</a:t>
                          </a:r>
                          <a:r>
                            <a:rPr kumimoji="1" lang="ja-JP" altLang="en-US" sz="1800" dirty="0"/>
                            <a:t>変動幅</a:t>
                          </a: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22.9min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r>
                            <a:rPr kumimoji="1" lang="ja-JP" altLang="en-US" sz="1800" dirty="0"/>
                            <a:t>可能解は約</a:t>
                          </a:r>
                          <a:r>
                            <a:rPr kumimoji="1" lang="en-US" altLang="ja-JP" sz="1800" dirty="0"/>
                            <a:t>3.6</a:t>
                          </a:r>
                          <a:r>
                            <a:rPr kumimoji="1" lang="ja-JP" altLang="en-US" sz="1800" dirty="0"/>
                            <a:t>分</a:t>
                          </a: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Fallback>
      </mc:AlternateContent>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Tree>
    <p:extLst>
      <p:ext uri="{BB962C8B-B14F-4D97-AF65-F5344CB8AC3E}">
        <p14:creationId xmlns:p14="http://schemas.microsoft.com/office/powerpoint/2010/main" val="4007547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ィカル ユーザー インターフェイス, グラフ, ヒストグラム&#10;&#10;自動的に生成された説明">
            <a:extLst>
              <a:ext uri="{FF2B5EF4-FFF2-40B4-BE49-F238E27FC236}">
                <a16:creationId xmlns:a16="http://schemas.microsoft.com/office/drawing/2014/main" id="{695BDD95-3F90-4DEC-BF01-2248DC5CB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77" y="2482508"/>
            <a:ext cx="5581745" cy="3680167"/>
          </a:xfrm>
          <a:prstGeom prst="rect">
            <a:avLst/>
          </a:prstGeom>
        </p:spPr>
      </p:pic>
      <p:pic>
        <p:nvPicPr>
          <p:cNvPr id="4" name="図 3" descr="グラフ, 折れ線グラフ&#10;&#10;自動的に生成された説明">
            <a:extLst>
              <a:ext uri="{FF2B5EF4-FFF2-40B4-BE49-F238E27FC236}">
                <a16:creationId xmlns:a16="http://schemas.microsoft.com/office/drawing/2014/main" id="{2DF42ACF-EC3B-4003-9DD9-AC481D2B1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2054" y="2482508"/>
            <a:ext cx="5581745" cy="368016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MOEA/D</a:t>
            </a:r>
            <a:r>
              <a:rPr lang="ja-JP" altLang="en-US" sz="2800" dirty="0"/>
              <a:t>よりも少ない計算時間で可能解が得られた。</a:t>
            </a:r>
            <a:endParaRPr lang="en-US" altLang="ja-JP" sz="2800" dirty="0"/>
          </a:p>
          <a:p>
            <a:pPr lvl="1">
              <a:defRPr/>
            </a:pPr>
            <a:r>
              <a:rPr lang="ja-JP" altLang="en-US" sz="2400" dirty="0"/>
              <a:t>一方、可能解獲得後は解の改善頻度が少なくなる</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56" name="テキスト ボックス 55">
            <a:extLst>
              <a:ext uri="{FF2B5EF4-FFF2-40B4-BE49-F238E27FC236}">
                <a16:creationId xmlns:a16="http://schemas.microsoft.com/office/drawing/2014/main" id="{5317B621-6ABA-41B4-B318-2C02BE0411C5}"/>
              </a:ext>
            </a:extLst>
          </p:cNvPr>
          <p:cNvSpPr txBox="1"/>
          <p:nvPr/>
        </p:nvSpPr>
        <p:spPr>
          <a:xfrm>
            <a:off x="7482916" y="2084176"/>
            <a:ext cx="3146983" cy="338554"/>
          </a:xfrm>
          <a:prstGeom prst="rect">
            <a:avLst/>
          </a:prstGeom>
          <a:noFill/>
        </p:spPr>
        <p:txBody>
          <a:bodyPr wrap="square" rtlCol="0">
            <a:spAutoFit/>
          </a:bodyPr>
          <a:lstStyle/>
          <a:p>
            <a:pPr algn="ctr"/>
            <a:r>
              <a:rPr kumimoji="1" lang="ja-JP" altLang="en-US" sz="1600" b="1" dirty="0"/>
              <a:t>適応型</a:t>
            </a:r>
            <a:r>
              <a:rPr kumimoji="1" lang="en-US" altLang="ja-JP" sz="1600" b="1" dirty="0"/>
              <a:t>PSO + Feasibility Rule</a:t>
            </a:r>
            <a:endParaRPr kumimoji="1" lang="ja-JP" altLang="en-US" sz="1600" b="1" dirty="0"/>
          </a:p>
        </p:txBody>
      </p:sp>
      <p:sp>
        <p:nvSpPr>
          <p:cNvPr id="57" name="テキスト ボックス 56">
            <a:extLst>
              <a:ext uri="{FF2B5EF4-FFF2-40B4-BE49-F238E27FC236}">
                <a16:creationId xmlns:a16="http://schemas.microsoft.com/office/drawing/2014/main" id="{9DF164C9-AF0C-41DC-BBBF-D0F865038797}"/>
              </a:ext>
            </a:extLst>
          </p:cNvPr>
          <p:cNvSpPr txBox="1"/>
          <p:nvPr/>
        </p:nvSpPr>
        <p:spPr>
          <a:xfrm>
            <a:off x="1874121" y="2084176"/>
            <a:ext cx="2539284"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61" name="テキスト ボックス 60">
            <a:extLst>
              <a:ext uri="{FF2B5EF4-FFF2-40B4-BE49-F238E27FC236}">
                <a16:creationId xmlns:a16="http://schemas.microsoft.com/office/drawing/2014/main" id="{7F0A3D59-843E-4C65-AAAC-D30E46D4F4BF}"/>
              </a:ext>
            </a:extLst>
          </p:cNvPr>
          <p:cNvSpPr txBox="1"/>
          <p:nvPr/>
        </p:nvSpPr>
        <p:spPr>
          <a:xfrm>
            <a:off x="7559116" y="2651780"/>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3.6</a:t>
            </a:r>
            <a:r>
              <a:rPr kumimoji="1" lang="ja-JP" altLang="en-US" sz="1400" dirty="0"/>
              <a:t>分）</a:t>
            </a:r>
          </a:p>
        </p:txBody>
      </p:sp>
      <p:sp>
        <p:nvSpPr>
          <p:cNvPr id="62" name="テキスト ボックス 61">
            <a:extLst>
              <a:ext uri="{FF2B5EF4-FFF2-40B4-BE49-F238E27FC236}">
                <a16:creationId xmlns:a16="http://schemas.microsoft.com/office/drawing/2014/main" id="{469CE23D-00CE-455A-978A-5D72FCB4BA42}"/>
              </a:ext>
            </a:extLst>
          </p:cNvPr>
          <p:cNvSpPr txBox="1"/>
          <p:nvPr/>
        </p:nvSpPr>
        <p:spPr>
          <a:xfrm>
            <a:off x="9774641" y="3477324"/>
            <a:ext cx="1010106" cy="307777"/>
          </a:xfrm>
          <a:prstGeom prst="rect">
            <a:avLst/>
          </a:prstGeom>
          <a:noFill/>
        </p:spPr>
        <p:txBody>
          <a:bodyPr wrap="square" rtlCol="0">
            <a:spAutoFit/>
          </a:bodyPr>
          <a:lstStyle/>
          <a:p>
            <a:pPr algn="ctr"/>
            <a:r>
              <a:rPr kumimoji="1" lang="en-US" altLang="ja-JP" sz="1400" dirty="0"/>
              <a:t>527,177</a:t>
            </a:r>
            <a:endParaRPr kumimoji="1" lang="ja-JP" altLang="en-US" sz="1400" dirty="0"/>
          </a:p>
        </p:txBody>
      </p:sp>
      <p:sp>
        <p:nvSpPr>
          <p:cNvPr id="63" name="テキスト ボックス 62">
            <a:extLst>
              <a:ext uri="{FF2B5EF4-FFF2-40B4-BE49-F238E27FC236}">
                <a16:creationId xmlns:a16="http://schemas.microsoft.com/office/drawing/2014/main" id="{4BCEECEF-3E4D-47A8-B660-024701DB066A}"/>
              </a:ext>
            </a:extLst>
          </p:cNvPr>
          <p:cNvSpPr txBox="1"/>
          <p:nvPr/>
        </p:nvSpPr>
        <p:spPr>
          <a:xfrm>
            <a:off x="7708844" y="2894032"/>
            <a:ext cx="2065797" cy="307777"/>
          </a:xfrm>
          <a:prstGeom prst="rect">
            <a:avLst/>
          </a:prstGeom>
          <a:noFill/>
        </p:spPr>
        <p:txBody>
          <a:bodyPr wrap="square" rtlCol="0">
            <a:spAutoFit/>
          </a:bodyPr>
          <a:lstStyle/>
          <a:p>
            <a:pPr algn="ctr"/>
            <a:r>
              <a:rPr kumimoji="1" lang="en-US" altLang="ja-JP" sz="1400" dirty="0"/>
              <a:t>7,000</a:t>
            </a:r>
            <a:r>
              <a:rPr kumimoji="1" lang="ja-JP" altLang="en-US" sz="1400" dirty="0"/>
              <a:t>回で可能解を発見</a:t>
            </a:r>
          </a:p>
        </p:txBody>
      </p:sp>
      <p:sp>
        <p:nvSpPr>
          <p:cNvPr id="30" name="テキスト ボックス 29">
            <a:extLst>
              <a:ext uri="{FF2B5EF4-FFF2-40B4-BE49-F238E27FC236}">
                <a16:creationId xmlns:a16="http://schemas.microsoft.com/office/drawing/2014/main" id="{4795C1D0-4110-4694-935A-4FD428F1B632}"/>
              </a:ext>
            </a:extLst>
          </p:cNvPr>
          <p:cNvSpPr txBox="1"/>
          <p:nvPr/>
        </p:nvSpPr>
        <p:spPr>
          <a:xfrm>
            <a:off x="1633527" y="2667087"/>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22.9</a:t>
            </a:r>
            <a:r>
              <a:rPr kumimoji="1" lang="ja-JP" altLang="en-US" sz="1400" dirty="0"/>
              <a:t>分）</a:t>
            </a:r>
          </a:p>
        </p:txBody>
      </p:sp>
      <p:sp>
        <p:nvSpPr>
          <p:cNvPr id="33" name="テキスト ボックス 32">
            <a:extLst>
              <a:ext uri="{FF2B5EF4-FFF2-40B4-BE49-F238E27FC236}">
                <a16:creationId xmlns:a16="http://schemas.microsoft.com/office/drawing/2014/main" id="{1DF42668-7EC0-40BE-8618-187E5D29EE3C}"/>
              </a:ext>
            </a:extLst>
          </p:cNvPr>
          <p:cNvSpPr txBox="1"/>
          <p:nvPr/>
        </p:nvSpPr>
        <p:spPr>
          <a:xfrm>
            <a:off x="1767944" y="2897993"/>
            <a:ext cx="1707270" cy="307777"/>
          </a:xfrm>
          <a:prstGeom prst="rect">
            <a:avLst/>
          </a:prstGeom>
          <a:noFill/>
        </p:spPr>
        <p:txBody>
          <a:bodyPr wrap="square" rtlCol="0">
            <a:spAutoFit/>
          </a:bodyPr>
          <a:lstStyle/>
          <a:p>
            <a:pPr algn="ctr"/>
            <a:r>
              <a:rPr kumimoji="1" lang="ja-JP" altLang="en-US" sz="1400" dirty="0"/>
              <a:t>可能解を発見できず</a:t>
            </a:r>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22" name="テキスト ボックス 21">
            <a:extLst>
              <a:ext uri="{FF2B5EF4-FFF2-40B4-BE49-F238E27FC236}">
                <a16:creationId xmlns:a16="http://schemas.microsoft.com/office/drawing/2014/main" id="{2A016CD5-8B79-45C0-92B9-01AC5E479C53}"/>
              </a:ext>
            </a:extLst>
          </p:cNvPr>
          <p:cNvSpPr txBox="1"/>
          <p:nvPr/>
        </p:nvSpPr>
        <p:spPr>
          <a:xfrm>
            <a:off x="234977" y="4205872"/>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5422230" y="2559020"/>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24" name="テキスト ボックス 23">
            <a:extLst>
              <a:ext uri="{FF2B5EF4-FFF2-40B4-BE49-F238E27FC236}">
                <a16:creationId xmlns:a16="http://schemas.microsoft.com/office/drawing/2014/main" id="{5E181240-DB3D-4005-A773-80A903163723}"/>
              </a:ext>
            </a:extLst>
          </p:cNvPr>
          <p:cNvSpPr txBox="1"/>
          <p:nvPr/>
        </p:nvSpPr>
        <p:spPr>
          <a:xfrm>
            <a:off x="3513892" y="5962660"/>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26" name="テキスト ボックス 25">
            <a:extLst>
              <a:ext uri="{FF2B5EF4-FFF2-40B4-BE49-F238E27FC236}">
                <a16:creationId xmlns:a16="http://schemas.microsoft.com/office/drawing/2014/main" id="{9DDE6E25-0524-4663-8337-7BC212A066F8}"/>
              </a:ext>
            </a:extLst>
          </p:cNvPr>
          <p:cNvSpPr txBox="1"/>
          <p:nvPr/>
        </p:nvSpPr>
        <p:spPr>
          <a:xfrm>
            <a:off x="9641330" y="3902543"/>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10.6</a:t>
            </a:r>
            <a:r>
              <a:rPr kumimoji="1" lang="ja-JP" altLang="en-US" sz="1400" dirty="0"/>
              <a:t>分）</a:t>
            </a:r>
          </a:p>
        </p:txBody>
      </p:sp>
      <p:sp>
        <p:nvSpPr>
          <p:cNvPr id="27" name="テキスト ボックス 26">
            <a:extLst>
              <a:ext uri="{FF2B5EF4-FFF2-40B4-BE49-F238E27FC236}">
                <a16:creationId xmlns:a16="http://schemas.microsoft.com/office/drawing/2014/main" id="{B0198F03-67AB-4B5E-9DCE-DB4F8EBE3F9A}"/>
              </a:ext>
            </a:extLst>
          </p:cNvPr>
          <p:cNvSpPr txBox="1"/>
          <p:nvPr/>
        </p:nvSpPr>
        <p:spPr>
          <a:xfrm>
            <a:off x="6096000" y="4205872"/>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8" name="テキスト ボックス 27">
            <a:extLst>
              <a:ext uri="{FF2B5EF4-FFF2-40B4-BE49-F238E27FC236}">
                <a16:creationId xmlns:a16="http://schemas.microsoft.com/office/drawing/2014/main" id="{2366A7CA-B431-42FE-A513-9E20F4A67776}"/>
              </a:ext>
            </a:extLst>
          </p:cNvPr>
          <p:cNvSpPr txBox="1"/>
          <p:nvPr/>
        </p:nvSpPr>
        <p:spPr>
          <a:xfrm>
            <a:off x="11265862" y="2524424"/>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1" name="テキスト ボックス 30">
            <a:extLst>
              <a:ext uri="{FF2B5EF4-FFF2-40B4-BE49-F238E27FC236}">
                <a16:creationId xmlns:a16="http://schemas.microsoft.com/office/drawing/2014/main" id="{FBEF0581-A4CB-42A6-8B48-2AEBEF47EC6C}"/>
              </a:ext>
            </a:extLst>
          </p:cNvPr>
          <p:cNvSpPr txBox="1"/>
          <p:nvPr/>
        </p:nvSpPr>
        <p:spPr>
          <a:xfrm>
            <a:off x="3958431" y="3201809"/>
            <a:ext cx="1010106" cy="307777"/>
          </a:xfrm>
          <a:prstGeom prst="rect">
            <a:avLst/>
          </a:prstGeom>
          <a:noFill/>
        </p:spPr>
        <p:txBody>
          <a:bodyPr wrap="square" rtlCol="0">
            <a:spAutoFit/>
          </a:bodyPr>
          <a:lstStyle/>
          <a:p>
            <a:pPr algn="ctr"/>
            <a:r>
              <a:rPr kumimoji="1" lang="en-US" altLang="ja-JP" sz="1400" dirty="0"/>
              <a:t>338,883</a:t>
            </a:r>
            <a:endParaRPr kumimoji="1" lang="ja-JP" altLang="en-US" sz="1400" dirty="0"/>
          </a:p>
        </p:txBody>
      </p:sp>
      <p:sp>
        <p:nvSpPr>
          <p:cNvPr id="34" name="テキスト ボックス 33">
            <a:extLst>
              <a:ext uri="{FF2B5EF4-FFF2-40B4-BE49-F238E27FC236}">
                <a16:creationId xmlns:a16="http://schemas.microsoft.com/office/drawing/2014/main" id="{10B15F72-6C9F-4B2F-968B-36A1EA73D226}"/>
              </a:ext>
            </a:extLst>
          </p:cNvPr>
          <p:cNvSpPr txBox="1"/>
          <p:nvPr/>
        </p:nvSpPr>
        <p:spPr>
          <a:xfrm>
            <a:off x="4209630" y="5005088"/>
            <a:ext cx="758907" cy="307777"/>
          </a:xfrm>
          <a:prstGeom prst="rect">
            <a:avLst/>
          </a:prstGeom>
          <a:noFill/>
        </p:spPr>
        <p:txBody>
          <a:bodyPr wrap="square" rtlCol="0">
            <a:spAutoFit/>
          </a:bodyPr>
          <a:lstStyle/>
          <a:p>
            <a:pPr algn="ctr"/>
            <a:r>
              <a:rPr kumimoji="1" lang="en-US" altLang="ja-JP" sz="1400" dirty="0"/>
              <a:t>82.7</a:t>
            </a:r>
            <a:endParaRPr kumimoji="1" lang="ja-JP" altLang="en-US" sz="1400" dirty="0"/>
          </a:p>
        </p:txBody>
      </p:sp>
    </p:spTree>
    <p:extLst>
      <p:ext uri="{BB962C8B-B14F-4D97-AF65-F5344CB8AC3E}">
        <p14:creationId xmlns:p14="http://schemas.microsoft.com/office/powerpoint/2010/main" val="255252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descr="グラフ&#10;&#10;自動的に生成された説明">
            <a:extLst>
              <a:ext uri="{FF2B5EF4-FFF2-40B4-BE49-F238E27FC236}">
                <a16:creationId xmlns:a16="http://schemas.microsoft.com/office/drawing/2014/main" id="{1557136A-94BD-4C16-9DBA-3C30E60BB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3153" y="4169586"/>
            <a:ext cx="1742769" cy="1152000"/>
          </a:xfrm>
          <a:prstGeom prst="rect">
            <a:avLst/>
          </a:prstGeom>
        </p:spPr>
      </p:pic>
      <p:pic>
        <p:nvPicPr>
          <p:cNvPr id="22" name="図 21" descr="グラフ, 折れ線グラフ&#10;&#10;自動的に生成された説明">
            <a:extLst>
              <a:ext uri="{FF2B5EF4-FFF2-40B4-BE49-F238E27FC236}">
                <a16:creationId xmlns:a16="http://schemas.microsoft.com/office/drawing/2014/main" id="{BD4FC7AC-6C47-40FF-8BC4-B2996F6DD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5336" y="4169586"/>
            <a:ext cx="1742769" cy="1152000"/>
          </a:xfrm>
          <a:prstGeom prst="rect">
            <a:avLst/>
          </a:prstGeom>
        </p:spPr>
      </p:pic>
      <p:pic>
        <p:nvPicPr>
          <p:cNvPr id="20" name="図 19" descr="グラフ, 折れ線グラフ&#10;&#10;自動的に生成された説明">
            <a:extLst>
              <a:ext uri="{FF2B5EF4-FFF2-40B4-BE49-F238E27FC236}">
                <a16:creationId xmlns:a16="http://schemas.microsoft.com/office/drawing/2014/main" id="{84287C73-9000-44BA-A08D-36B9B1DDA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3674" y="4169586"/>
            <a:ext cx="1742770" cy="1152000"/>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11C87AAF-D0E8-41A5-859D-AB1A1F3FA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3153" y="2768906"/>
            <a:ext cx="1742769" cy="1152000"/>
          </a:xfrm>
          <a:prstGeom prst="rect">
            <a:avLst/>
          </a:prstGeom>
        </p:spPr>
      </p:pic>
      <p:pic>
        <p:nvPicPr>
          <p:cNvPr id="16" name="図 15" descr="グラフ&#10;&#10;自動的に生成された説明">
            <a:extLst>
              <a:ext uri="{FF2B5EF4-FFF2-40B4-BE49-F238E27FC236}">
                <a16:creationId xmlns:a16="http://schemas.microsoft.com/office/drawing/2014/main" id="{3101FF34-C160-44AE-B4DC-1BE4C919A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5335" y="2768906"/>
            <a:ext cx="1742770" cy="1152000"/>
          </a:xfrm>
          <a:prstGeom prst="rect">
            <a:avLst/>
          </a:prstGeom>
        </p:spPr>
      </p:pic>
      <p:pic>
        <p:nvPicPr>
          <p:cNvPr id="6" name="図 5" descr="グラフ, 折れ線グラフ&#10;&#10;自動的に生成された説明">
            <a:extLst>
              <a:ext uri="{FF2B5EF4-FFF2-40B4-BE49-F238E27FC236}">
                <a16:creationId xmlns:a16="http://schemas.microsoft.com/office/drawing/2014/main" id="{632FB601-D933-4662-9766-70801CB283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69452" y="2768906"/>
            <a:ext cx="1742769" cy="1152000"/>
          </a:xfrm>
          <a:prstGeom prst="rect">
            <a:avLst/>
          </a:prstGeom>
        </p:spPr>
      </p:pic>
      <p:pic>
        <p:nvPicPr>
          <p:cNvPr id="9" name="図 8" descr="グラフ, 折れ線グラフ&#10;&#10;自動的に生成された説明">
            <a:extLst>
              <a:ext uri="{FF2B5EF4-FFF2-40B4-BE49-F238E27FC236}">
                <a16:creationId xmlns:a16="http://schemas.microsoft.com/office/drawing/2014/main" id="{A5ADD194-A3E8-48EB-82AD-29EFDB6211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3534" y="4169586"/>
            <a:ext cx="1742769" cy="1152000"/>
          </a:xfrm>
          <a:prstGeom prst="rect">
            <a:avLst/>
          </a:prstGeom>
        </p:spPr>
      </p:pic>
      <p:pic>
        <p:nvPicPr>
          <p:cNvPr id="12" name="図 11" descr="グラフ&#10;&#10;自動的に生成された説明">
            <a:extLst>
              <a:ext uri="{FF2B5EF4-FFF2-40B4-BE49-F238E27FC236}">
                <a16:creationId xmlns:a16="http://schemas.microsoft.com/office/drawing/2014/main" id="{8ED1C755-D06E-4918-842A-1A8B0E2061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38656" y="4169586"/>
            <a:ext cx="1742770" cy="1152000"/>
          </a:xfrm>
          <a:prstGeom prst="rect">
            <a:avLst/>
          </a:prstGeom>
        </p:spPr>
      </p:pic>
      <p:pic>
        <p:nvPicPr>
          <p:cNvPr id="14" name="図 13" descr="グラフ, 折れ線グラフ&#10;&#10;自動的に生成された説明">
            <a:extLst>
              <a:ext uri="{FF2B5EF4-FFF2-40B4-BE49-F238E27FC236}">
                <a16:creationId xmlns:a16="http://schemas.microsoft.com/office/drawing/2014/main" id="{7B817A0A-F69A-4056-84DA-F72E3E6F4B2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69451" y="4169586"/>
            <a:ext cx="1742770" cy="1152000"/>
          </a:xfrm>
          <a:prstGeom prst="rect">
            <a:avLst/>
          </a:prstGeom>
        </p:spPr>
      </p:pic>
      <p:pic>
        <p:nvPicPr>
          <p:cNvPr id="4" name="図 3" descr="グラフ, 折れ線グラフ&#10;&#10;自動的に生成された説明">
            <a:extLst>
              <a:ext uri="{FF2B5EF4-FFF2-40B4-BE49-F238E27FC236}">
                <a16:creationId xmlns:a16="http://schemas.microsoft.com/office/drawing/2014/main" id="{A20858EA-2C37-4429-9E1F-601FFEC83FE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38657" y="2768906"/>
            <a:ext cx="1742769" cy="1152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算出された操作計画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制約を満たす解が得られたが、目的関数値の改善に大きな余地がある。</a:t>
            </a:r>
            <a:endParaRPr lang="en-US" altLang="ja-JP" sz="2800" dirty="0"/>
          </a:p>
          <a:p>
            <a:pPr lvl="1">
              <a:defRPr/>
            </a:pPr>
            <a:r>
              <a:rPr lang="ja-JP" altLang="en-US" sz="2400" dirty="0"/>
              <a:t>少ない時間で多数制約を満たす解を獲得するなら、右のほうが有利</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41" name="テキスト ボックス 40">
            <a:extLst>
              <a:ext uri="{FF2B5EF4-FFF2-40B4-BE49-F238E27FC236}">
                <a16:creationId xmlns:a16="http://schemas.microsoft.com/office/drawing/2014/main" id="{944C85FF-0CEA-4A92-8034-4BB38F15EDE3}"/>
              </a:ext>
            </a:extLst>
          </p:cNvPr>
          <p:cNvSpPr txBox="1"/>
          <p:nvPr/>
        </p:nvSpPr>
        <p:spPr>
          <a:xfrm>
            <a:off x="8368776" y="2548171"/>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42" name="テキスト ボックス 41">
            <a:extLst>
              <a:ext uri="{FF2B5EF4-FFF2-40B4-BE49-F238E27FC236}">
                <a16:creationId xmlns:a16="http://schemas.microsoft.com/office/drawing/2014/main" id="{A9BC8998-4D73-4C41-AC3A-3DA2C923C04E}"/>
              </a:ext>
            </a:extLst>
          </p:cNvPr>
          <p:cNvSpPr txBox="1"/>
          <p:nvPr/>
        </p:nvSpPr>
        <p:spPr>
          <a:xfrm>
            <a:off x="9787856" y="2571466"/>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43" name="テキスト ボックス 42">
            <a:extLst>
              <a:ext uri="{FF2B5EF4-FFF2-40B4-BE49-F238E27FC236}">
                <a16:creationId xmlns:a16="http://schemas.microsoft.com/office/drawing/2014/main" id="{34FB0C57-E802-4011-B628-F5DB9C24FB25}"/>
              </a:ext>
            </a:extLst>
          </p:cNvPr>
          <p:cNvSpPr txBox="1"/>
          <p:nvPr/>
        </p:nvSpPr>
        <p:spPr>
          <a:xfrm>
            <a:off x="6065493" y="3940420"/>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44" name="テキスト ボックス 43">
            <a:extLst>
              <a:ext uri="{FF2B5EF4-FFF2-40B4-BE49-F238E27FC236}">
                <a16:creationId xmlns:a16="http://schemas.microsoft.com/office/drawing/2014/main" id="{CF3D6E39-633B-423A-8D37-DDC93194C24A}"/>
              </a:ext>
            </a:extLst>
          </p:cNvPr>
          <p:cNvSpPr txBox="1"/>
          <p:nvPr/>
        </p:nvSpPr>
        <p:spPr>
          <a:xfrm>
            <a:off x="7911648" y="3946430"/>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45" name="テキスト ボックス 44">
            <a:extLst>
              <a:ext uri="{FF2B5EF4-FFF2-40B4-BE49-F238E27FC236}">
                <a16:creationId xmlns:a16="http://schemas.microsoft.com/office/drawing/2014/main" id="{5F4CF817-225D-49F6-A186-78C42674FAF7}"/>
              </a:ext>
            </a:extLst>
          </p:cNvPr>
          <p:cNvSpPr txBox="1"/>
          <p:nvPr/>
        </p:nvSpPr>
        <p:spPr>
          <a:xfrm>
            <a:off x="9701797" y="3946430"/>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46" name="正方形/長方形 45">
            <a:extLst>
              <a:ext uri="{FF2B5EF4-FFF2-40B4-BE49-F238E27FC236}">
                <a16:creationId xmlns:a16="http://schemas.microsoft.com/office/drawing/2014/main" id="{2CCF8176-E2FA-4ED1-A816-9A27F7E94B3F}"/>
              </a:ext>
            </a:extLst>
          </p:cNvPr>
          <p:cNvSpPr/>
          <p:nvPr/>
        </p:nvSpPr>
        <p:spPr>
          <a:xfrm>
            <a:off x="10305703" y="2837204"/>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正方形/長方形 47">
            <a:extLst>
              <a:ext uri="{FF2B5EF4-FFF2-40B4-BE49-F238E27FC236}">
                <a16:creationId xmlns:a16="http://schemas.microsoft.com/office/drawing/2014/main" id="{6624C7BB-0052-47C2-B317-5ED0D308A253}"/>
              </a:ext>
            </a:extLst>
          </p:cNvPr>
          <p:cNvSpPr/>
          <p:nvPr/>
        </p:nvSpPr>
        <p:spPr>
          <a:xfrm>
            <a:off x="10315228" y="4226135"/>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a:extLst>
              <a:ext uri="{FF2B5EF4-FFF2-40B4-BE49-F238E27FC236}">
                <a16:creationId xmlns:a16="http://schemas.microsoft.com/office/drawing/2014/main" id="{4CE5E615-E9E5-485A-8EBD-FE03C39413AE}"/>
              </a:ext>
            </a:extLst>
          </p:cNvPr>
          <p:cNvSpPr/>
          <p:nvPr/>
        </p:nvSpPr>
        <p:spPr>
          <a:xfrm>
            <a:off x="6695642" y="4250119"/>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74F4015E-25A1-464E-84E4-080EE2F10FF5}"/>
              </a:ext>
            </a:extLst>
          </p:cNvPr>
          <p:cNvSpPr txBox="1"/>
          <p:nvPr/>
        </p:nvSpPr>
        <p:spPr>
          <a:xfrm>
            <a:off x="7181689" y="5427192"/>
            <a:ext cx="4132925" cy="523220"/>
          </a:xfrm>
          <a:prstGeom prst="rect">
            <a:avLst/>
          </a:prstGeom>
          <a:noFill/>
        </p:spPr>
        <p:txBody>
          <a:bodyPr wrap="square" rtlCol="0">
            <a:spAutoFit/>
          </a:bodyPr>
          <a:lstStyle/>
          <a:p>
            <a:pPr algn="ctr"/>
            <a:r>
              <a:rPr kumimoji="1" lang="ja-JP" altLang="en-US" sz="1400" b="1" dirty="0">
                <a:solidFill>
                  <a:schemeClr val="accent1"/>
                </a:solidFill>
              </a:rPr>
              <a:t>完全に制約を満たすが、コストと目標値からの差異は改善の余地がある</a:t>
            </a:r>
          </a:p>
        </p:txBody>
      </p:sp>
      <p:sp>
        <p:nvSpPr>
          <p:cNvPr id="51" name="テキスト ボックス 50">
            <a:extLst>
              <a:ext uri="{FF2B5EF4-FFF2-40B4-BE49-F238E27FC236}">
                <a16:creationId xmlns:a16="http://schemas.microsoft.com/office/drawing/2014/main" id="{EE76A7DF-C519-44C3-BE57-299F0AAD2ED7}"/>
              </a:ext>
            </a:extLst>
          </p:cNvPr>
          <p:cNvSpPr txBox="1"/>
          <p:nvPr/>
        </p:nvSpPr>
        <p:spPr>
          <a:xfrm>
            <a:off x="8604777" y="295078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57" name="テキスト ボックス 56">
            <a:extLst>
              <a:ext uri="{FF2B5EF4-FFF2-40B4-BE49-F238E27FC236}">
                <a16:creationId xmlns:a16="http://schemas.microsoft.com/office/drawing/2014/main" id="{CEA721F4-0C9A-4EED-831D-02F2C28BAF96}"/>
              </a:ext>
            </a:extLst>
          </p:cNvPr>
          <p:cNvSpPr txBox="1"/>
          <p:nvPr/>
        </p:nvSpPr>
        <p:spPr>
          <a:xfrm>
            <a:off x="792671" y="5785915"/>
            <a:ext cx="4758910"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80" name="テキスト ボックス 79">
            <a:extLst>
              <a:ext uri="{FF2B5EF4-FFF2-40B4-BE49-F238E27FC236}">
                <a16:creationId xmlns:a16="http://schemas.microsoft.com/office/drawing/2014/main" id="{02358A48-145A-4A63-B100-966CDAEDEF49}"/>
              </a:ext>
            </a:extLst>
          </p:cNvPr>
          <p:cNvSpPr txBox="1"/>
          <p:nvPr/>
        </p:nvSpPr>
        <p:spPr>
          <a:xfrm>
            <a:off x="2142246" y="2530242"/>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81" name="テキスト ボックス 80">
            <a:extLst>
              <a:ext uri="{FF2B5EF4-FFF2-40B4-BE49-F238E27FC236}">
                <a16:creationId xmlns:a16="http://schemas.microsoft.com/office/drawing/2014/main" id="{A4D4C53E-78E6-4946-9D84-6181B1705AB6}"/>
              </a:ext>
            </a:extLst>
          </p:cNvPr>
          <p:cNvSpPr txBox="1"/>
          <p:nvPr/>
        </p:nvSpPr>
        <p:spPr>
          <a:xfrm>
            <a:off x="3561326" y="2553537"/>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82" name="テキスト ボックス 81">
            <a:extLst>
              <a:ext uri="{FF2B5EF4-FFF2-40B4-BE49-F238E27FC236}">
                <a16:creationId xmlns:a16="http://schemas.microsoft.com/office/drawing/2014/main" id="{4FFCCED4-E6E8-4068-8BD5-BC991BCE8106}"/>
              </a:ext>
            </a:extLst>
          </p:cNvPr>
          <p:cNvSpPr txBox="1"/>
          <p:nvPr/>
        </p:nvSpPr>
        <p:spPr>
          <a:xfrm>
            <a:off x="154704" y="3922491"/>
            <a:ext cx="1907802"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83" name="テキスト ボックス 82">
            <a:extLst>
              <a:ext uri="{FF2B5EF4-FFF2-40B4-BE49-F238E27FC236}">
                <a16:creationId xmlns:a16="http://schemas.microsoft.com/office/drawing/2014/main" id="{7C5E1777-11D5-4759-BC10-4603789CD7FF}"/>
              </a:ext>
            </a:extLst>
          </p:cNvPr>
          <p:cNvSpPr txBox="1"/>
          <p:nvPr/>
        </p:nvSpPr>
        <p:spPr>
          <a:xfrm>
            <a:off x="1685118" y="3928501"/>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84" name="テキスト ボックス 83">
            <a:extLst>
              <a:ext uri="{FF2B5EF4-FFF2-40B4-BE49-F238E27FC236}">
                <a16:creationId xmlns:a16="http://schemas.microsoft.com/office/drawing/2014/main" id="{C59AB12E-9FF5-4AEF-85D2-6E59310425D3}"/>
              </a:ext>
            </a:extLst>
          </p:cNvPr>
          <p:cNvSpPr txBox="1"/>
          <p:nvPr/>
        </p:nvSpPr>
        <p:spPr>
          <a:xfrm>
            <a:off x="3475267" y="3928501"/>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85" name="正方形/長方形 84">
            <a:extLst>
              <a:ext uri="{FF2B5EF4-FFF2-40B4-BE49-F238E27FC236}">
                <a16:creationId xmlns:a16="http://schemas.microsoft.com/office/drawing/2014/main" id="{03797753-2D25-45C8-B8D3-9BBFE422FBB6}"/>
              </a:ext>
            </a:extLst>
          </p:cNvPr>
          <p:cNvSpPr/>
          <p:nvPr/>
        </p:nvSpPr>
        <p:spPr>
          <a:xfrm>
            <a:off x="4031548" y="2838325"/>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正方形/長方形 85">
            <a:extLst>
              <a:ext uri="{FF2B5EF4-FFF2-40B4-BE49-F238E27FC236}">
                <a16:creationId xmlns:a16="http://schemas.microsoft.com/office/drawing/2014/main" id="{9B3CABBC-0DCA-4961-BA83-8FE459C4058E}"/>
              </a:ext>
            </a:extLst>
          </p:cNvPr>
          <p:cNvSpPr/>
          <p:nvPr/>
        </p:nvSpPr>
        <p:spPr>
          <a:xfrm>
            <a:off x="4050598" y="4217731"/>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正方形/長方形 86">
            <a:extLst>
              <a:ext uri="{FF2B5EF4-FFF2-40B4-BE49-F238E27FC236}">
                <a16:creationId xmlns:a16="http://schemas.microsoft.com/office/drawing/2014/main" id="{D14F3DC7-A5C0-4663-8574-058C717915B0}"/>
              </a:ext>
            </a:extLst>
          </p:cNvPr>
          <p:cNvSpPr/>
          <p:nvPr/>
        </p:nvSpPr>
        <p:spPr>
          <a:xfrm>
            <a:off x="316712" y="4240020"/>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テキスト ボックス 87">
            <a:extLst>
              <a:ext uri="{FF2B5EF4-FFF2-40B4-BE49-F238E27FC236}">
                <a16:creationId xmlns:a16="http://schemas.microsoft.com/office/drawing/2014/main" id="{0283C221-0460-4E3B-8FCC-A8F3699CA23C}"/>
              </a:ext>
            </a:extLst>
          </p:cNvPr>
          <p:cNvSpPr txBox="1"/>
          <p:nvPr/>
        </p:nvSpPr>
        <p:spPr>
          <a:xfrm>
            <a:off x="584011" y="5426540"/>
            <a:ext cx="4668686" cy="307777"/>
          </a:xfrm>
          <a:prstGeom prst="rect">
            <a:avLst/>
          </a:prstGeom>
          <a:noFill/>
        </p:spPr>
        <p:txBody>
          <a:bodyPr wrap="square" rtlCol="0">
            <a:spAutoFit/>
          </a:bodyPr>
          <a:lstStyle/>
          <a:p>
            <a:pPr algn="ctr"/>
            <a:r>
              <a:rPr kumimoji="1" lang="ja-JP" altLang="en-US" sz="1400" b="1" dirty="0">
                <a:solidFill>
                  <a:schemeClr val="accent1"/>
                </a:solidFill>
              </a:rPr>
              <a:t>コスト減少に貢献する側に偏り、制約違反が大きい</a:t>
            </a:r>
          </a:p>
        </p:txBody>
      </p:sp>
      <p:sp>
        <p:nvSpPr>
          <p:cNvPr id="89" name="テキスト ボックス 88">
            <a:extLst>
              <a:ext uri="{FF2B5EF4-FFF2-40B4-BE49-F238E27FC236}">
                <a16:creationId xmlns:a16="http://schemas.microsoft.com/office/drawing/2014/main" id="{76244F5F-C465-4743-A26F-2C76DF58E40E}"/>
              </a:ext>
            </a:extLst>
          </p:cNvPr>
          <p:cNvSpPr txBox="1"/>
          <p:nvPr/>
        </p:nvSpPr>
        <p:spPr>
          <a:xfrm>
            <a:off x="2277018" y="295078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58" name="テキスト ボックス 57">
            <a:extLst>
              <a:ext uri="{FF2B5EF4-FFF2-40B4-BE49-F238E27FC236}">
                <a16:creationId xmlns:a16="http://schemas.microsoft.com/office/drawing/2014/main" id="{A5038F25-1D69-4785-99FC-DA610F2E8F78}"/>
              </a:ext>
            </a:extLst>
          </p:cNvPr>
          <p:cNvSpPr txBox="1"/>
          <p:nvPr/>
        </p:nvSpPr>
        <p:spPr>
          <a:xfrm>
            <a:off x="1874121" y="2084176"/>
            <a:ext cx="2539284"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52" name="テキスト ボックス 51">
            <a:extLst>
              <a:ext uri="{FF2B5EF4-FFF2-40B4-BE49-F238E27FC236}">
                <a16:creationId xmlns:a16="http://schemas.microsoft.com/office/drawing/2014/main" id="{7B7FFB96-9DDC-420B-9DBA-FE95953E5D95}"/>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64" name="テキスト ボックス 63">
            <a:extLst>
              <a:ext uri="{FF2B5EF4-FFF2-40B4-BE49-F238E27FC236}">
                <a16:creationId xmlns:a16="http://schemas.microsoft.com/office/drawing/2014/main" id="{D7395C53-936F-417A-B42B-3BB24B0F7C84}"/>
              </a:ext>
            </a:extLst>
          </p:cNvPr>
          <p:cNvSpPr txBox="1"/>
          <p:nvPr/>
        </p:nvSpPr>
        <p:spPr>
          <a:xfrm>
            <a:off x="7482916" y="2084176"/>
            <a:ext cx="3146983" cy="338554"/>
          </a:xfrm>
          <a:prstGeom prst="rect">
            <a:avLst/>
          </a:prstGeom>
          <a:noFill/>
        </p:spPr>
        <p:txBody>
          <a:bodyPr wrap="square" rtlCol="0">
            <a:spAutoFit/>
          </a:bodyPr>
          <a:lstStyle/>
          <a:p>
            <a:pPr algn="ctr"/>
            <a:r>
              <a:rPr kumimoji="1" lang="ja-JP" altLang="en-US" sz="1600" b="1" dirty="0"/>
              <a:t>適応型</a:t>
            </a:r>
            <a:r>
              <a:rPr kumimoji="1" lang="en-US" altLang="ja-JP" sz="1600" b="1" dirty="0"/>
              <a:t>PSO + Feasibility Rule</a:t>
            </a:r>
            <a:endParaRPr kumimoji="1" lang="ja-JP" altLang="en-US" sz="1600" b="1" dirty="0"/>
          </a:p>
        </p:txBody>
      </p:sp>
    </p:spTree>
    <p:extLst>
      <p:ext uri="{BB962C8B-B14F-4D97-AF65-F5344CB8AC3E}">
        <p14:creationId xmlns:p14="http://schemas.microsoft.com/office/powerpoint/2010/main" val="338083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これらの二つのアプローチの特徴は、下記のように整理できる。</a:t>
            </a:r>
            <a:endParaRPr lang="en-US" altLang="ja-JP" sz="2800" dirty="0"/>
          </a:p>
          <a:p>
            <a:pPr lvl="1">
              <a:defRPr/>
            </a:pPr>
            <a:r>
              <a:rPr lang="ja-JP" altLang="en-US" sz="2400" dirty="0"/>
              <a:t>可能領域が狭い場合でも、良い実行可能解を探索するには、どちらか片方のアプローチでは困難だと思われる</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12" name="テキスト ボックス 11">
            <a:extLst>
              <a:ext uri="{FF2B5EF4-FFF2-40B4-BE49-F238E27FC236}">
                <a16:creationId xmlns:a16="http://schemas.microsoft.com/office/drawing/2014/main" id="{FB92658D-6346-445A-B584-68D6455B925F}"/>
              </a:ext>
            </a:extLst>
          </p:cNvPr>
          <p:cNvSpPr txBox="1"/>
          <p:nvPr/>
        </p:nvSpPr>
        <p:spPr>
          <a:xfrm>
            <a:off x="7098537" y="3436195"/>
            <a:ext cx="3950462" cy="584775"/>
          </a:xfrm>
          <a:prstGeom prst="rect">
            <a:avLst/>
          </a:prstGeom>
          <a:noFill/>
        </p:spPr>
        <p:txBody>
          <a:bodyPr wrap="square" rtlCol="0">
            <a:spAutoFit/>
          </a:bodyPr>
          <a:lstStyle/>
          <a:p>
            <a:r>
              <a:rPr kumimoji="1" lang="ja-JP" altLang="en-US" sz="1600" b="1" dirty="0">
                <a:solidFill>
                  <a:schemeClr val="accent1"/>
                </a:solidFill>
              </a:rPr>
              <a:t>違反量減少を優先して、優秀な近傍生成を使うと、制約を満たす解を効率良く獲得できた</a:t>
            </a:r>
            <a:endParaRPr kumimoji="1" lang="en-US" altLang="ja-JP" sz="1600" b="1" dirty="0">
              <a:solidFill>
                <a:schemeClr val="accent1"/>
              </a:solidFill>
            </a:endParaRPr>
          </a:p>
        </p:txBody>
      </p:sp>
      <p:sp>
        <p:nvSpPr>
          <p:cNvPr id="13" name="テキスト ボックス 12">
            <a:extLst>
              <a:ext uri="{FF2B5EF4-FFF2-40B4-BE49-F238E27FC236}">
                <a16:creationId xmlns:a16="http://schemas.microsoft.com/office/drawing/2014/main" id="{CF17DD8B-05D2-4F8D-8EAE-47B96C8AFEA5}"/>
              </a:ext>
            </a:extLst>
          </p:cNvPr>
          <p:cNvSpPr txBox="1"/>
          <p:nvPr/>
        </p:nvSpPr>
        <p:spPr>
          <a:xfrm>
            <a:off x="7364030" y="2609747"/>
            <a:ext cx="3419475" cy="369332"/>
          </a:xfrm>
          <a:prstGeom prst="rect">
            <a:avLst/>
          </a:prstGeom>
          <a:noFill/>
        </p:spPr>
        <p:txBody>
          <a:bodyPr wrap="square" rtlCol="0">
            <a:spAutoFit/>
          </a:bodyPr>
          <a:lstStyle/>
          <a:p>
            <a:pPr algn="ctr"/>
            <a:r>
              <a:rPr kumimoji="1" lang="ja-JP" altLang="en-US" dirty="0"/>
              <a:t>適応型</a:t>
            </a:r>
            <a:r>
              <a:rPr kumimoji="1" lang="en-US" altLang="ja-JP" dirty="0"/>
              <a:t>PSO</a:t>
            </a:r>
            <a:r>
              <a:rPr kumimoji="1" lang="ja-JP" altLang="en-US" dirty="0"/>
              <a:t>＋</a:t>
            </a:r>
            <a:r>
              <a:rPr kumimoji="1" lang="en-US" altLang="ja-JP" dirty="0"/>
              <a:t>Feasibility Rule</a:t>
            </a:r>
            <a:endParaRPr kumimoji="1" lang="ja-JP" altLang="en-US" dirty="0"/>
          </a:p>
        </p:txBody>
      </p:sp>
      <p:cxnSp>
        <p:nvCxnSpPr>
          <p:cNvPr id="14" name="直線コネクタ 13">
            <a:extLst>
              <a:ext uri="{FF2B5EF4-FFF2-40B4-BE49-F238E27FC236}">
                <a16:creationId xmlns:a16="http://schemas.microsoft.com/office/drawing/2014/main" id="{9508B18C-1FA3-4DF6-BF2E-932AC50D815D}"/>
              </a:ext>
            </a:extLst>
          </p:cNvPr>
          <p:cNvCxnSpPr>
            <a:cxnSpLocks/>
          </p:cNvCxnSpPr>
          <p:nvPr/>
        </p:nvCxnSpPr>
        <p:spPr>
          <a:xfrm flipH="1">
            <a:off x="6697408" y="3065503"/>
            <a:ext cx="4579570"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2922AE6-4A55-4E11-BD76-60D18168A005}"/>
              </a:ext>
            </a:extLst>
          </p:cNvPr>
          <p:cNvSpPr txBox="1"/>
          <p:nvPr/>
        </p:nvSpPr>
        <p:spPr>
          <a:xfrm>
            <a:off x="3119434" y="2609747"/>
            <a:ext cx="1916299" cy="369332"/>
          </a:xfrm>
          <a:prstGeom prst="rect">
            <a:avLst/>
          </a:prstGeom>
          <a:noFill/>
        </p:spPr>
        <p:txBody>
          <a:bodyPr wrap="square" rtlCol="0">
            <a:spAutoFit/>
          </a:bodyPr>
          <a:lstStyle/>
          <a:p>
            <a:pPr algn="ctr"/>
            <a:r>
              <a:rPr kumimoji="1" lang="en-US" altLang="ja-JP" dirty="0"/>
              <a:t>MOEA/D</a:t>
            </a:r>
            <a:endParaRPr kumimoji="1" lang="ja-JP" altLang="en-US" dirty="0"/>
          </a:p>
        </p:txBody>
      </p:sp>
      <p:cxnSp>
        <p:nvCxnSpPr>
          <p:cNvPr id="16" name="直線コネクタ 15">
            <a:extLst>
              <a:ext uri="{FF2B5EF4-FFF2-40B4-BE49-F238E27FC236}">
                <a16:creationId xmlns:a16="http://schemas.microsoft.com/office/drawing/2014/main" id="{A508CB26-A9FF-4B71-BE27-F60024799CAA}"/>
              </a:ext>
            </a:extLst>
          </p:cNvPr>
          <p:cNvCxnSpPr>
            <a:cxnSpLocks/>
          </p:cNvCxnSpPr>
          <p:nvPr/>
        </p:nvCxnSpPr>
        <p:spPr>
          <a:xfrm flipH="1">
            <a:off x="1932755" y="3065503"/>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78422C4-1F8F-4927-B63E-0AE1E3605FD6}"/>
                  </a:ext>
                </a:extLst>
              </p:cNvPr>
              <p:cNvSpPr txBox="1"/>
              <p:nvPr/>
            </p:nvSpPr>
            <p:spPr>
              <a:xfrm>
                <a:off x="2102353" y="3454893"/>
                <a:ext cx="3950462" cy="584775"/>
              </a:xfrm>
              <a:prstGeom prst="rect">
                <a:avLst/>
              </a:prstGeom>
              <a:noFill/>
            </p:spPr>
            <p:txBody>
              <a:bodyPr wrap="square" rtlCol="0">
                <a:spAutoFit/>
              </a:bodyPr>
              <a:lstStyle/>
              <a:p>
                <a14:m>
                  <m:oMath xmlns:m="http://schemas.openxmlformats.org/officeDocument/2006/math">
                    <m:r>
                      <a:rPr kumimoji="1" lang="en-US" altLang="ja-JP" sz="1600" b="0" i="1" smtClean="0">
                        <a:solidFill>
                          <a:schemeClr val="accent1"/>
                        </a:solidFill>
                        <a:latin typeface="Cambria Math" panose="02040503050406030204" pitchFamily="18" charset="0"/>
                      </a:rPr>
                      <m:t>(</m:t>
                    </m:r>
                    <m:r>
                      <a:rPr kumimoji="1" lang="en-US" altLang="ja-JP" sz="1600" b="0" i="1" smtClean="0">
                        <a:solidFill>
                          <a:schemeClr val="accent1"/>
                        </a:solidFill>
                        <a:latin typeface="Cambria Math" panose="02040503050406030204" pitchFamily="18" charset="0"/>
                      </a:rPr>
                      <m:t>𝑓</m:t>
                    </m:r>
                    <m:r>
                      <a:rPr kumimoji="1" lang="en-US" altLang="ja-JP" sz="1600" b="0" i="1" smtClean="0">
                        <a:solidFill>
                          <a:schemeClr val="accent1"/>
                        </a:solidFill>
                        <a:latin typeface="Cambria Math" panose="02040503050406030204" pitchFamily="18" charset="0"/>
                      </a:rPr>
                      <m:t>,</m:t>
                    </m:r>
                    <m:r>
                      <a:rPr kumimoji="1" lang="en-US" altLang="ja-JP" sz="1600" b="0" i="1" smtClean="0">
                        <a:solidFill>
                          <a:schemeClr val="accent1"/>
                        </a:solidFill>
                        <a:latin typeface="Cambria Math" panose="02040503050406030204" pitchFamily="18" charset="0"/>
                      </a:rPr>
                      <m:t>𝑣</m:t>
                    </m:r>
                    <m:r>
                      <a:rPr kumimoji="1" lang="en-US" altLang="ja-JP" sz="1600" b="0" i="1" smtClean="0">
                        <a:solidFill>
                          <a:schemeClr val="accent1"/>
                        </a:solidFill>
                        <a:latin typeface="Cambria Math" panose="02040503050406030204" pitchFamily="18" charset="0"/>
                      </a:rPr>
                      <m:t>)</m:t>
                    </m:r>
                  </m:oMath>
                </a14:m>
                <a:r>
                  <a:rPr kumimoji="1" lang="ja-JP" altLang="en-US" sz="1600" b="1" dirty="0">
                    <a:solidFill>
                      <a:schemeClr val="accent1"/>
                    </a:solidFill>
                  </a:rPr>
                  <a:t>のトレード領域（制約境界付近）での探索は有利</a:t>
                </a:r>
                <a:endParaRPr kumimoji="1" lang="en-US" altLang="ja-JP" sz="1600" b="1" dirty="0">
                  <a:solidFill>
                    <a:schemeClr val="accent1"/>
                  </a:solidFill>
                </a:endParaRPr>
              </a:p>
            </p:txBody>
          </p:sp>
        </mc:Choice>
        <mc:Fallback xmlns="">
          <p:sp>
            <p:nvSpPr>
              <p:cNvPr id="18" name="テキスト ボックス 17">
                <a:extLst>
                  <a:ext uri="{FF2B5EF4-FFF2-40B4-BE49-F238E27FC236}">
                    <a16:creationId xmlns:a16="http://schemas.microsoft.com/office/drawing/2014/main" id="{A78422C4-1F8F-4927-B63E-0AE1E3605FD6}"/>
                  </a:ext>
                </a:extLst>
              </p:cNvPr>
              <p:cNvSpPr txBox="1">
                <a:spLocks noRot="1" noChangeAspect="1" noMove="1" noResize="1" noEditPoints="1" noAdjustHandles="1" noChangeArrowheads="1" noChangeShapeType="1" noTextEdit="1"/>
              </p:cNvSpPr>
              <p:nvPr/>
            </p:nvSpPr>
            <p:spPr>
              <a:xfrm>
                <a:off x="2102353" y="3454893"/>
                <a:ext cx="3950462" cy="584775"/>
              </a:xfrm>
              <a:prstGeom prst="rect">
                <a:avLst/>
              </a:prstGeom>
              <a:blipFill>
                <a:blip r:embed="rId2"/>
                <a:stretch>
                  <a:fillRect l="-926" t="-3125" b="-12500"/>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AAB8CE93-55FB-4CD7-865B-250D1546AD7A}"/>
              </a:ext>
            </a:extLst>
          </p:cNvPr>
          <p:cNvSpPr txBox="1"/>
          <p:nvPr/>
        </p:nvSpPr>
        <p:spPr>
          <a:xfrm>
            <a:off x="417651" y="3559305"/>
            <a:ext cx="893963" cy="338554"/>
          </a:xfrm>
          <a:prstGeom prst="rect">
            <a:avLst/>
          </a:prstGeom>
          <a:noFill/>
        </p:spPr>
        <p:txBody>
          <a:bodyPr wrap="square" rtlCol="0">
            <a:spAutoFit/>
          </a:bodyPr>
          <a:lstStyle/>
          <a:p>
            <a:pPr algn="ctr"/>
            <a:r>
              <a:rPr kumimoji="1" lang="ja-JP" altLang="en-US" sz="1600" b="1" dirty="0">
                <a:solidFill>
                  <a:schemeClr val="accent1"/>
                </a:solidFill>
              </a:rPr>
              <a:t>メリット</a:t>
            </a:r>
          </a:p>
        </p:txBody>
      </p:sp>
      <p:sp>
        <p:nvSpPr>
          <p:cNvPr id="20" name="テキスト ボックス 19">
            <a:extLst>
              <a:ext uri="{FF2B5EF4-FFF2-40B4-BE49-F238E27FC236}">
                <a16:creationId xmlns:a16="http://schemas.microsoft.com/office/drawing/2014/main" id="{A5AF8FAB-93A4-4458-AADD-1D18EC18FAEE}"/>
              </a:ext>
            </a:extLst>
          </p:cNvPr>
          <p:cNvSpPr txBox="1"/>
          <p:nvPr/>
        </p:nvSpPr>
        <p:spPr>
          <a:xfrm>
            <a:off x="417652" y="4674181"/>
            <a:ext cx="1020623" cy="338554"/>
          </a:xfrm>
          <a:prstGeom prst="rect">
            <a:avLst/>
          </a:prstGeom>
          <a:noFill/>
        </p:spPr>
        <p:txBody>
          <a:bodyPr wrap="square" rtlCol="0">
            <a:spAutoFit/>
          </a:bodyPr>
          <a:lstStyle/>
          <a:p>
            <a:pPr algn="ctr"/>
            <a:r>
              <a:rPr kumimoji="1" lang="ja-JP" altLang="en-US" sz="1600" b="1" dirty="0">
                <a:solidFill>
                  <a:schemeClr val="accent4"/>
                </a:solidFill>
              </a:rPr>
              <a:t>デメリット</a:t>
            </a:r>
          </a:p>
        </p:txBody>
      </p:sp>
      <p:sp>
        <p:nvSpPr>
          <p:cNvPr id="21" name="テキスト ボックス 20">
            <a:extLst>
              <a:ext uri="{FF2B5EF4-FFF2-40B4-BE49-F238E27FC236}">
                <a16:creationId xmlns:a16="http://schemas.microsoft.com/office/drawing/2014/main" id="{3AC05345-B5B4-4D42-AAFF-6BF3471F63B5}"/>
              </a:ext>
            </a:extLst>
          </p:cNvPr>
          <p:cNvSpPr txBox="1"/>
          <p:nvPr/>
        </p:nvSpPr>
        <p:spPr>
          <a:xfrm>
            <a:off x="2102353" y="4581848"/>
            <a:ext cx="3950462" cy="584775"/>
          </a:xfrm>
          <a:prstGeom prst="rect">
            <a:avLst/>
          </a:prstGeom>
          <a:noFill/>
        </p:spPr>
        <p:txBody>
          <a:bodyPr wrap="square" rtlCol="0">
            <a:spAutoFit/>
          </a:bodyPr>
          <a:lstStyle/>
          <a:p>
            <a:r>
              <a:rPr kumimoji="1" lang="ja-JP" altLang="en-US" sz="1600" b="1" dirty="0">
                <a:solidFill>
                  <a:schemeClr val="accent4"/>
                </a:solidFill>
              </a:rPr>
              <a:t>可能領域が狭い場合は、その領域に到達するまでに時間がかかりやすい</a:t>
            </a:r>
            <a:endParaRPr kumimoji="1" lang="en-US" altLang="ja-JP" sz="1600" b="1" dirty="0">
              <a:solidFill>
                <a:schemeClr val="accent4"/>
              </a:solidFill>
            </a:endParaRPr>
          </a:p>
        </p:txBody>
      </p:sp>
      <p:sp>
        <p:nvSpPr>
          <p:cNvPr id="24" name="テキスト ボックス 23">
            <a:extLst>
              <a:ext uri="{FF2B5EF4-FFF2-40B4-BE49-F238E27FC236}">
                <a16:creationId xmlns:a16="http://schemas.microsoft.com/office/drawing/2014/main" id="{69CB68CB-F733-42CA-B6D0-E77CB64DEA21}"/>
              </a:ext>
            </a:extLst>
          </p:cNvPr>
          <p:cNvSpPr txBox="1"/>
          <p:nvPr/>
        </p:nvSpPr>
        <p:spPr>
          <a:xfrm>
            <a:off x="7092766" y="4581848"/>
            <a:ext cx="4016832" cy="338554"/>
          </a:xfrm>
          <a:prstGeom prst="rect">
            <a:avLst/>
          </a:prstGeom>
          <a:noFill/>
        </p:spPr>
        <p:txBody>
          <a:bodyPr wrap="square" rtlCol="0">
            <a:spAutoFit/>
          </a:bodyPr>
          <a:lstStyle/>
          <a:p>
            <a:r>
              <a:rPr kumimoji="1" lang="ja-JP" altLang="en-US" sz="1600" b="1" dirty="0">
                <a:solidFill>
                  <a:schemeClr val="accent4"/>
                </a:solidFill>
              </a:rPr>
              <a:t>トレードオフ領域では解の改善が停滞しやすい</a:t>
            </a:r>
            <a:endParaRPr kumimoji="1" lang="en-US" altLang="ja-JP" sz="1600" b="1" dirty="0">
              <a:solidFill>
                <a:schemeClr val="accent4"/>
              </a:solidFill>
            </a:endParaRPr>
          </a:p>
        </p:txBody>
      </p:sp>
      <p:sp>
        <p:nvSpPr>
          <p:cNvPr id="25" name="テキスト ボックス 24">
            <a:extLst>
              <a:ext uri="{FF2B5EF4-FFF2-40B4-BE49-F238E27FC236}">
                <a16:creationId xmlns:a16="http://schemas.microsoft.com/office/drawing/2014/main" id="{15B382A9-E4A5-442D-A7D0-AFB12139F625}"/>
              </a:ext>
            </a:extLst>
          </p:cNvPr>
          <p:cNvSpPr txBox="1"/>
          <p:nvPr/>
        </p:nvSpPr>
        <p:spPr>
          <a:xfrm>
            <a:off x="7092766" y="4980638"/>
            <a:ext cx="3950462" cy="830997"/>
          </a:xfrm>
          <a:prstGeom prst="rect">
            <a:avLst/>
          </a:prstGeom>
          <a:noFill/>
        </p:spPr>
        <p:txBody>
          <a:bodyPr wrap="square" rtlCol="0">
            <a:spAutoFit/>
          </a:bodyPr>
          <a:lstStyle/>
          <a:p>
            <a:r>
              <a:rPr kumimoji="1" lang="ja-JP" altLang="en-US" sz="1600" dirty="0"/>
              <a:t>可能解を得た後、微小な制約違反が発生するだけでも、全く更新しないため</a:t>
            </a:r>
            <a:endParaRPr kumimoji="1" lang="en-US" altLang="ja-JP" sz="1600" dirty="0"/>
          </a:p>
          <a:p>
            <a:r>
              <a:rPr kumimoji="1" lang="ja-JP" altLang="en-US" sz="1600" dirty="0"/>
              <a:t>（制約起因の局所解にも停滞しやすい）</a:t>
            </a:r>
            <a:endParaRPr kumimoji="1" lang="en-US" altLang="ja-JP" sz="1600" dirty="0"/>
          </a:p>
        </p:txBody>
      </p:sp>
    </p:spTree>
    <p:extLst>
      <p:ext uri="{BB962C8B-B14F-4D97-AF65-F5344CB8AC3E}">
        <p14:creationId xmlns:p14="http://schemas.microsoft.com/office/powerpoint/2010/main" val="2166155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可能領域が狭い場合の探索戦略</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探索領域を有望領域に狭める上で、段階を踏むほうが効率的だと考えられる。</a:t>
            </a:r>
            <a:endParaRPr lang="en-US" altLang="ja-JP" sz="2800" dirty="0"/>
          </a:p>
          <a:p>
            <a:pPr lvl="1">
              <a:defRPr/>
            </a:pPr>
            <a:r>
              <a:rPr lang="ja-JP" altLang="en-US" sz="2400" dirty="0"/>
              <a:t>最適解は制約境界上に位置するため、可能領域を特定した後、境界上を探索する</a:t>
            </a:r>
            <a:endParaRPr lang="en-US" altLang="ja-JP" sz="2400" dirty="0"/>
          </a:p>
        </p:txBody>
      </p:sp>
      <p:pic>
        <p:nvPicPr>
          <p:cNvPr id="6" name="図 5" descr="ダイアグラム&#10;&#10;自動的に生成された説明">
            <a:extLst>
              <a:ext uri="{FF2B5EF4-FFF2-40B4-BE49-F238E27FC236}">
                <a16:creationId xmlns:a16="http://schemas.microsoft.com/office/drawing/2014/main" id="{1C59C24F-5477-444E-A36B-06ECA53DA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2984" y="3658686"/>
            <a:ext cx="2343423" cy="2004400"/>
          </a:xfrm>
          <a:prstGeom prst="rect">
            <a:avLst/>
          </a:prstGeom>
        </p:spPr>
      </p:pic>
      <p:pic>
        <p:nvPicPr>
          <p:cNvPr id="7" name="図 6" descr="ダイアグラム&#10;&#10;自動的に生成された説明">
            <a:extLst>
              <a:ext uri="{FF2B5EF4-FFF2-40B4-BE49-F238E27FC236}">
                <a16:creationId xmlns:a16="http://schemas.microsoft.com/office/drawing/2014/main" id="{67037E1C-EEA2-471A-8836-0C2B6CE40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568" y="3658686"/>
            <a:ext cx="2343423" cy="2004400"/>
          </a:xfrm>
          <a:prstGeom prst="rect">
            <a:avLst/>
          </a:prstGeom>
        </p:spPr>
      </p:pic>
      <p:pic>
        <p:nvPicPr>
          <p:cNvPr id="8" name="図 7" descr="ダイアグラム&#10;&#10;自動的に生成された説明">
            <a:extLst>
              <a:ext uri="{FF2B5EF4-FFF2-40B4-BE49-F238E27FC236}">
                <a16:creationId xmlns:a16="http://schemas.microsoft.com/office/drawing/2014/main" id="{61D416A1-4828-4ADC-BBC0-2425D7A1D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011" y="3658686"/>
            <a:ext cx="2343423" cy="2004400"/>
          </a:xfrm>
          <a:prstGeom prst="rect">
            <a:avLst/>
          </a:prstGeom>
        </p:spPr>
      </p:pic>
      <p:pic>
        <p:nvPicPr>
          <p:cNvPr id="9" name="図 8" descr="ダイアグラム&#10;&#10;自動的に生成された説明">
            <a:extLst>
              <a:ext uri="{FF2B5EF4-FFF2-40B4-BE49-F238E27FC236}">
                <a16:creationId xmlns:a16="http://schemas.microsoft.com/office/drawing/2014/main" id="{592ADD84-1F19-45E0-BB2C-2779830DF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93" y="3658686"/>
            <a:ext cx="2343423" cy="2004400"/>
          </a:xfrm>
          <a:prstGeom prst="rect">
            <a:avLst/>
          </a:prstGeom>
        </p:spPr>
      </p:pic>
      <p:sp>
        <p:nvSpPr>
          <p:cNvPr id="10" name="テキスト ボックス 9">
            <a:extLst>
              <a:ext uri="{FF2B5EF4-FFF2-40B4-BE49-F238E27FC236}">
                <a16:creationId xmlns:a16="http://schemas.microsoft.com/office/drawing/2014/main" id="{F44AB5E1-72E5-4318-BA90-2E6E571EE72F}"/>
              </a:ext>
            </a:extLst>
          </p:cNvPr>
          <p:cNvSpPr txBox="1"/>
          <p:nvPr/>
        </p:nvSpPr>
        <p:spPr>
          <a:xfrm>
            <a:off x="1287923" y="5771859"/>
            <a:ext cx="1205683" cy="369332"/>
          </a:xfrm>
          <a:prstGeom prst="rect">
            <a:avLst/>
          </a:prstGeom>
          <a:noFill/>
        </p:spPr>
        <p:txBody>
          <a:bodyPr wrap="square" rtlCol="0">
            <a:spAutoFit/>
          </a:bodyPr>
          <a:lstStyle/>
          <a:p>
            <a:r>
              <a:rPr lang="ja-JP" altLang="en-US" dirty="0">
                <a:solidFill>
                  <a:schemeClr val="accent3"/>
                </a:solidFill>
              </a:rPr>
              <a:t>探索領域</a:t>
            </a:r>
          </a:p>
        </p:txBody>
      </p:sp>
      <p:sp>
        <p:nvSpPr>
          <p:cNvPr id="11" name="四角形: 角を丸くする 10">
            <a:extLst>
              <a:ext uri="{FF2B5EF4-FFF2-40B4-BE49-F238E27FC236}">
                <a16:creationId xmlns:a16="http://schemas.microsoft.com/office/drawing/2014/main" id="{CC12BC5E-FD21-4D80-A1BF-1FBCEF951DFF}"/>
              </a:ext>
            </a:extLst>
          </p:cNvPr>
          <p:cNvSpPr/>
          <p:nvPr/>
        </p:nvSpPr>
        <p:spPr>
          <a:xfrm>
            <a:off x="504461" y="3776425"/>
            <a:ext cx="2169229" cy="1799625"/>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2" name="テキスト ボックス 11">
            <a:extLst>
              <a:ext uri="{FF2B5EF4-FFF2-40B4-BE49-F238E27FC236}">
                <a16:creationId xmlns:a16="http://schemas.microsoft.com/office/drawing/2014/main" id="{5488F8CB-25C8-4269-A973-9E529B9EDDCC}"/>
              </a:ext>
            </a:extLst>
          </p:cNvPr>
          <p:cNvSpPr txBox="1"/>
          <p:nvPr/>
        </p:nvSpPr>
        <p:spPr>
          <a:xfrm>
            <a:off x="1479808" y="2176101"/>
            <a:ext cx="3180532" cy="369332"/>
          </a:xfrm>
          <a:prstGeom prst="rect">
            <a:avLst/>
          </a:prstGeom>
          <a:noFill/>
        </p:spPr>
        <p:txBody>
          <a:bodyPr wrap="square" rtlCol="0">
            <a:spAutoFit/>
          </a:bodyPr>
          <a:lstStyle/>
          <a:p>
            <a:pPr algn="ctr"/>
            <a:r>
              <a:rPr lang="ja-JP" altLang="en-US" b="1" dirty="0"/>
              <a:t>前半（可能解未発見の場合）</a:t>
            </a:r>
          </a:p>
        </p:txBody>
      </p:sp>
      <p:sp>
        <p:nvSpPr>
          <p:cNvPr id="13" name="テキスト ボックス 12">
            <a:extLst>
              <a:ext uri="{FF2B5EF4-FFF2-40B4-BE49-F238E27FC236}">
                <a16:creationId xmlns:a16="http://schemas.microsoft.com/office/drawing/2014/main" id="{DF55DD18-BCDF-4662-829A-64C512DA6D14}"/>
              </a:ext>
            </a:extLst>
          </p:cNvPr>
          <p:cNvSpPr txBox="1"/>
          <p:nvPr/>
        </p:nvSpPr>
        <p:spPr>
          <a:xfrm>
            <a:off x="7507902" y="2175500"/>
            <a:ext cx="3180532" cy="369332"/>
          </a:xfrm>
          <a:prstGeom prst="rect">
            <a:avLst/>
          </a:prstGeom>
          <a:noFill/>
        </p:spPr>
        <p:txBody>
          <a:bodyPr wrap="square" rtlCol="0">
            <a:spAutoFit/>
          </a:bodyPr>
          <a:lstStyle/>
          <a:p>
            <a:pPr algn="ctr"/>
            <a:r>
              <a:rPr lang="ja-JP" altLang="en-US" b="1" dirty="0"/>
              <a:t>後半（可能解発見済の場合）</a:t>
            </a:r>
          </a:p>
        </p:txBody>
      </p:sp>
      <p:sp>
        <p:nvSpPr>
          <p:cNvPr id="14" name="吹き出し: 角を丸めた四角形 13">
            <a:extLst>
              <a:ext uri="{FF2B5EF4-FFF2-40B4-BE49-F238E27FC236}">
                <a16:creationId xmlns:a16="http://schemas.microsoft.com/office/drawing/2014/main" id="{07D891E0-5A71-42A0-97B4-7668A9A5C4C1}"/>
              </a:ext>
            </a:extLst>
          </p:cNvPr>
          <p:cNvSpPr/>
          <p:nvPr/>
        </p:nvSpPr>
        <p:spPr>
          <a:xfrm>
            <a:off x="5125204" y="5892008"/>
            <a:ext cx="3485396" cy="685306"/>
          </a:xfrm>
          <a:prstGeom prst="wedgeRoundRectCallout">
            <a:avLst>
              <a:gd name="adj1" fmla="val 27047"/>
              <a:gd name="adj2" fmla="val -79357"/>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可能解が無ければ、有望領域を覆うことができない</a:t>
            </a:r>
          </a:p>
        </p:txBody>
      </p:sp>
      <p:sp>
        <p:nvSpPr>
          <p:cNvPr id="15" name="四角形: 角を丸くする 14">
            <a:extLst>
              <a:ext uri="{FF2B5EF4-FFF2-40B4-BE49-F238E27FC236}">
                <a16:creationId xmlns:a16="http://schemas.microsoft.com/office/drawing/2014/main" id="{835819AF-83E0-4518-8728-CB904DBADE9C}"/>
              </a:ext>
            </a:extLst>
          </p:cNvPr>
          <p:cNvSpPr/>
          <p:nvPr/>
        </p:nvSpPr>
        <p:spPr>
          <a:xfrm>
            <a:off x="4294094" y="3776424"/>
            <a:ext cx="1458340" cy="1400517"/>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6" name="四角形: 角を丸くする 15">
            <a:extLst>
              <a:ext uri="{FF2B5EF4-FFF2-40B4-BE49-F238E27FC236}">
                <a16:creationId xmlns:a16="http://schemas.microsoft.com/office/drawing/2014/main" id="{6EE99B75-A2D4-40A9-A2D3-9104CD8D4875}"/>
              </a:ext>
            </a:extLst>
          </p:cNvPr>
          <p:cNvSpPr/>
          <p:nvPr/>
        </p:nvSpPr>
        <p:spPr>
          <a:xfrm rot="2699388">
            <a:off x="7362632" y="4515369"/>
            <a:ext cx="934416" cy="51639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0EE67F93-334F-43F4-8DB4-D9246365FAA6}"/>
              </a:ext>
            </a:extLst>
          </p:cNvPr>
          <p:cNvSpPr/>
          <p:nvPr/>
        </p:nvSpPr>
        <p:spPr>
          <a:xfrm rot="19002581">
            <a:off x="7465848" y="4196874"/>
            <a:ext cx="757585" cy="118248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8" name="四角形: 角を丸くする 17">
            <a:extLst>
              <a:ext uri="{FF2B5EF4-FFF2-40B4-BE49-F238E27FC236}">
                <a16:creationId xmlns:a16="http://schemas.microsoft.com/office/drawing/2014/main" id="{16A123FC-E699-406D-872E-639CDC2CC6EA}"/>
              </a:ext>
            </a:extLst>
          </p:cNvPr>
          <p:cNvSpPr/>
          <p:nvPr/>
        </p:nvSpPr>
        <p:spPr>
          <a:xfrm rot="18907984">
            <a:off x="10635676" y="4426448"/>
            <a:ext cx="332201" cy="74126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9" name="四角形: 角を丸くする 18">
            <a:extLst>
              <a:ext uri="{FF2B5EF4-FFF2-40B4-BE49-F238E27FC236}">
                <a16:creationId xmlns:a16="http://schemas.microsoft.com/office/drawing/2014/main" id="{4636A96E-B1CB-464D-B470-50240A65D144}"/>
              </a:ext>
            </a:extLst>
          </p:cNvPr>
          <p:cNvSpPr/>
          <p:nvPr/>
        </p:nvSpPr>
        <p:spPr>
          <a:xfrm>
            <a:off x="847009" y="5774726"/>
            <a:ext cx="372110" cy="369332"/>
          </a:xfrm>
          <a:prstGeom prst="round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テキスト ボックス 19">
            <a:extLst>
              <a:ext uri="{FF2B5EF4-FFF2-40B4-BE49-F238E27FC236}">
                <a16:creationId xmlns:a16="http://schemas.microsoft.com/office/drawing/2014/main" id="{6E073057-A3FC-497F-942A-3E1D68E450AB}"/>
              </a:ext>
            </a:extLst>
          </p:cNvPr>
          <p:cNvSpPr txBox="1"/>
          <p:nvPr/>
        </p:nvSpPr>
        <p:spPr>
          <a:xfrm>
            <a:off x="3336607" y="5759566"/>
            <a:ext cx="1205683" cy="369332"/>
          </a:xfrm>
          <a:prstGeom prst="rect">
            <a:avLst/>
          </a:prstGeom>
          <a:noFill/>
        </p:spPr>
        <p:txBody>
          <a:bodyPr wrap="square" rtlCol="0">
            <a:spAutoFit/>
          </a:bodyPr>
          <a:lstStyle/>
          <a:p>
            <a:r>
              <a:rPr lang="ja-JP" altLang="en-US" dirty="0">
                <a:solidFill>
                  <a:schemeClr val="accent2"/>
                </a:solidFill>
              </a:rPr>
              <a:t>有望領域</a:t>
            </a:r>
          </a:p>
        </p:txBody>
      </p:sp>
      <p:sp>
        <p:nvSpPr>
          <p:cNvPr id="21" name="四角形: 角を丸くする 20">
            <a:extLst>
              <a:ext uri="{FF2B5EF4-FFF2-40B4-BE49-F238E27FC236}">
                <a16:creationId xmlns:a16="http://schemas.microsoft.com/office/drawing/2014/main" id="{2085373E-2892-4E8B-A596-85C36ECF8BE2}"/>
              </a:ext>
            </a:extLst>
          </p:cNvPr>
          <p:cNvSpPr/>
          <p:nvPr/>
        </p:nvSpPr>
        <p:spPr>
          <a:xfrm>
            <a:off x="2895693" y="5762433"/>
            <a:ext cx="372110" cy="369332"/>
          </a:xfrm>
          <a:prstGeom prst="round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テキスト ボックス 21">
            <a:extLst>
              <a:ext uri="{FF2B5EF4-FFF2-40B4-BE49-F238E27FC236}">
                <a16:creationId xmlns:a16="http://schemas.microsoft.com/office/drawing/2014/main" id="{5DA716FB-6F0E-4468-BC1D-5C0A210AEBA8}"/>
              </a:ext>
            </a:extLst>
          </p:cNvPr>
          <p:cNvSpPr txBox="1"/>
          <p:nvPr/>
        </p:nvSpPr>
        <p:spPr>
          <a:xfrm>
            <a:off x="541979" y="2759197"/>
            <a:ext cx="5132736" cy="646331"/>
          </a:xfrm>
          <a:prstGeom prst="rect">
            <a:avLst/>
          </a:prstGeom>
          <a:noFill/>
        </p:spPr>
        <p:txBody>
          <a:bodyPr wrap="square" rtlCol="0">
            <a:spAutoFit/>
          </a:bodyPr>
          <a:lstStyle/>
          <a:p>
            <a:pPr algn="ctr"/>
            <a:r>
              <a:rPr lang="ja-JP" altLang="en-US" dirty="0"/>
              <a:t>広い範囲の中で有望領域の位置を特定するために、多様化・集中化によって可能領域を優先的に探索</a:t>
            </a:r>
          </a:p>
        </p:txBody>
      </p:sp>
      <p:sp>
        <p:nvSpPr>
          <p:cNvPr id="23" name="テキスト ボックス 22">
            <a:extLst>
              <a:ext uri="{FF2B5EF4-FFF2-40B4-BE49-F238E27FC236}">
                <a16:creationId xmlns:a16="http://schemas.microsoft.com/office/drawing/2014/main" id="{152C8400-9BC4-491C-89F9-CA410ED08724}"/>
              </a:ext>
            </a:extLst>
          </p:cNvPr>
          <p:cNvSpPr txBox="1"/>
          <p:nvPr/>
        </p:nvSpPr>
        <p:spPr>
          <a:xfrm>
            <a:off x="6517286" y="2759197"/>
            <a:ext cx="5021576" cy="646331"/>
          </a:xfrm>
          <a:prstGeom prst="rect">
            <a:avLst/>
          </a:prstGeom>
          <a:noFill/>
        </p:spPr>
        <p:txBody>
          <a:bodyPr wrap="square" rtlCol="0">
            <a:spAutoFit/>
          </a:bodyPr>
          <a:lstStyle/>
          <a:p>
            <a:pPr algn="ctr"/>
            <a:r>
              <a:rPr lang="ja-JP" altLang="en-US" dirty="0"/>
              <a:t>より改善するために、有望領域内でバランスを</a:t>
            </a:r>
            <a:endParaRPr lang="en-US" altLang="ja-JP" dirty="0"/>
          </a:p>
          <a:p>
            <a:pPr algn="ctr"/>
            <a:r>
              <a:rPr lang="ja-JP" altLang="en-US" dirty="0"/>
              <a:t>維持しながら、徐々に集中化させる</a:t>
            </a:r>
            <a:endParaRPr lang="en-US" altLang="ja-JP" dirty="0"/>
          </a:p>
        </p:txBody>
      </p:sp>
      <p:sp>
        <p:nvSpPr>
          <p:cNvPr id="24" name="矢印: 下 23">
            <a:extLst>
              <a:ext uri="{FF2B5EF4-FFF2-40B4-BE49-F238E27FC236}">
                <a16:creationId xmlns:a16="http://schemas.microsoft.com/office/drawing/2014/main" id="{FA61DAF6-83C9-4868-8C0B-04EF7FF170D3}"/>
              </a:ext>
            </a:extLst>
          </p:cNvPr>
          <p:cNvSpPr/>
          <p:nvPr/>
        </p:nvSpPr>
        <p:spPr>
          <a:xfrm rot="16200000">
            <a:off x="2917062" y="4522007"/>
            <a:ext cx="330714" cy="46641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矢印: 下 24">
            <a:extLst>
              <a:ext uri="{FF2B5EF4-FFF2-40B4-BE49-F238E27FC236}">
                <a16:creationId xmlns:a16="http://schemas.microsoft.com/office/drawing/2014/main" id="{0B80D481-2BE8-4430-A229-89D10718D41E}"/>
              </a:ext>
            </a:extLst>
          </p:cNvPr>
          <p:cNvSpPr/>
          <p:nvPr/>
        </p:nvSpPr>
        <p:spPr>
          <a:xfrm rot="16200000">
            <a:off x="5920479" y="4522007"/>
            <a:ext cx="330714" cy="46641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矢印: 下 25">
            <a:extLst>
              <a:ext uri="{FF2B5EF4-FFF2-40B4-BE49-F238E27FC236}">
                <a16:creationId xmlns:a16="http://schemas.microsoft.com/office/drawing/2014/main" id="{CA452648-1580-4388-8853-E9F086392EAB}"/>
              </a:ext>
            </a:extLst>
          </p:cNvPr>
          <p:cNvSpPr/>
          <p:nvPr/>
        </p:nvSpPr>
        <p:spPr>
          <a:xfrm rot="16200000">
            <a:off x="8959062" y="4509736"/>
            <a:ext cx="330714" cy="46641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27" name="直線コネクタ 26">
            <a:extLst>
              <a:ext uri="{FF2B5EF4-FFF2-40B4-BE49-F238E27FC236}">
                <a16:creationId xmlns:a16="http://schemas.microsoft.com/office/drawing/2014/main" id="{3211089D-48E9-4289-8634-64E3969EF27F}"/>
              </a:ext>
            </a:extLst>
          </p:cNvPr>
          <p:cNvCxnSpPr>
            <a:cxnSpLocks/>
          </p:cNvCxnSpPr>
          <p:nvPr/>
        </p:nvCxnSpPr>
        <p:spPr>
          <a:xfrm>
            <a:off x="504461" y="2544832"/>
            <a:ext cx="524797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132DC48-D185-4735-96CA-4E33F15B4991}"/>
              </a:ext>
            </a:extLst>
          </p:cNvPr>
          <p:cNvCxnSpPr>
            <a:cxnSpLocks/>
          </p:cNvCxnSpPr>
          <p:nvPr/>
        </p:nvCxnSpPr>
        <p:spPr>
          <a:xfrm>
            <a:off x="6439568" y="2544832"/>
            <a:ext cx="53468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四角形: 角を丸くする 28">
            <a:extLst>
              <a:ext uri="{FF2B5EF4-FFF2-40B4-BE49-F238E27FC236}">
                <a16:creationId xmlns:a16="http://schemas.microsoft.com/office/drawing/2014/main" id="{38907D22-709F-484A-AA27-340BC4DEC574}"/>
              </a:ext>
            </a:extLst>
          </p:cNvPr>
          <p:cNvSpPr/>
          <p:nvPr/>
        </p:nvSpPr>
        <p:spPr>
          <a:xfrm rot="2699388">
            <a:off x="10325605" y="4529920"/>
            <a:ext cx="934416" cy="51639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FB2973AE-DC67-4A53-8113-B9AE00A8D93C}"/>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spTree>
    <p:extLst>
      <p:ext uri="{BB962C8B-B14F-4D97-AF65-F5344CB8AC3E}">
        <p14:creationId xmlns:p14="http://schemas.microsoft.com/office/powerpoint/2010/main" val="1642001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探索戦略に基づく理想的な構成</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二段階アプローチのもとで、二つのアプローチの欠点を補うように構成し直すことで、各メリットを活用した、探索戦略の実現が期待できる。</a:t>
            </a:r>
            <a:endParaRPr lang="en-US" altLang="ja-JP" sz="2800" dirty="0"/>
          </a:p>
        </p:txBody>
      </p:sp>
      <p:graphicFrame>
        <p:nvGraphicFramePr>
          <p:cNvPr id="27" name="表 26">
            <a:extLst>
              <a:ext uri="{FF2B5EF4-FFF2-40B4-BE49-F238E27FC236}">
                <a16:creationId xmlns:a16="http://schemas.microsoft.com/office/drawing/2014/main" id="{E3CE713E-DD07-47D5-9862-8175F7542B31}"/>
              </a:ext>
            </a:extLst>
          </p:cNvPr>
          <p:cNvGraphicFramePr>
            <a:graphicFrameLocks noGrp="1"/>
          </p:cNvGraphicFramePr>
          <p:nvPr>
            <p:extLst>
              <p:ext uri="{D42A27DB-BD31-4B8C-83A1-F6EECF244321}">
                <p14:modId xmlns:p14="http://schemas.microsoft.com/office/powerpoint/2010/main" val="3197344209"/>
              </p:ext>
            </p:extLst>
          </p:nvPr>
        </p:nvGraphicFramePr>
        <p:xfrm>
          <a:off x="3111119" y="2579420"/>
          <a:ext cx="8714064" cy="670560"/>
        </p:xfrm>
        <a:graphic>
          <a:graphicData uri="http://schemas.openxmlformats.org/drawingml/2006/table">
            <a:tbl>
              <a:tblPr firstRow="1" bandRow="1">
                <a:tableStyleId>{5C22544A-7EE6-4342-B048-85BDC9FD1C3A}</a:tableStyleId>
              </a:tblPr>
              <a:tblGrid>
                <a:gridCol w="4274707">
                  <a:extLst>
                    <a:ext uri="{9D8B030D-6E8A-4147-A177-3AD203B41FA5}">
                      <a16:colId xmlns:a16="http://schemas.microsoft.com/office/drawing/2014/main" val="422137597"/>
                    </a:ext>
                  </a:extLst>
                </a:gridCol>
                <a:gridCol w="4439357">
                  <a:extLst>
                    <a:ext uri="{9D8B030D-6E8A-4147-A177-3AD203B41FA5}">
                      <a16:colId xmlns:a16="http://schemas.microsoft.com/office/drawing/2014/main" val="1645929428"/>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第一段階</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第二段階</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可能領域の特定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制約境界付近の探索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1634353"/>
                  </a:ext>
                </a:extLst>
              </a:tr>
            </a:tbl>
          </a:graphicData>
        </a:graphic>
      </p:graphicFrame>
      <p:sp>
        <p:nvSpPr>
          <p:cNvPr id="28" name="二等辺三角形 27">
            <a:extLst>
              <a:ext uri="{FF2B5EF4-FFF2-40B4-BE49-F238E27FC236}">
                <a16:creationId xmlns:a16="http://schemas.microsoft.com/office/drawing/2014/main" id="{CFB5FEA2-1AB7-4671-906A-2EB171FBC8BB}"/>
              </a:ext>
            </a:extLst>
          </p:cNvPr>
          <p:cNvSpPr/>
          <p:nvPr/>
        </p:nvSpPr>
        <p:spPr>
          <a:xfrm rot="10800000">
            <a:off x="3732845" y="4587306"/>
            <a:ext cx="920933" cy="269805"/>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949A0E2F-3A11-4906-94AE-036543320879}"/>
              </a:ext>
            </a:extLst>
          </p:cNvPr>
          <p:cNvSpPr txBox="1"/>
          <p:nvPr/>
        </p:nvSpPr>
        <p:spPr>
          <a:xfrm>
            <a:off x="3907560" y="5077393"/>
            <a:ext cx="3985589" cy="584775"/>
          </a:xfrm>
          <a:prstGeom prst="rect">
            <a:avLst/>
          </a:prstGeom>
          <a:noFill/>
        </p:spPr>
        <p:txBody>
          <a:bodyPr wrap="square" rtlCol="0">
            <a:spAutoFit/>
          </a:bodyPr>
          <a:lstStyle/>
          <a:p>
            <a:pPr algn="ctr"/>
            <a:r>
              <a:rPr lang="ja-JP" altLang="en-US" sz="1600" b="1" dirty="0">
                <a:solidFill>
                  <a:schemeClr val="accent2"/>
                </a:solidFill>
              </a:rPr>
              <a:t>無制約最適化で優秀なアルゴリズムのほうが制約違反量の削減が速い</a:t>
            </a:r>
          </a:p>
        </p:txBody>
      </p:sp>
      <p:sp>
        <p:nvSpPr>
          <p:cNvPr id="34" name="二等辺三角形 33">
            <a:extLst>
              <a:ext uri="{FF2B5EF4-FFF2-40B4-BE49-F238E27FC236}">
                <a16:creationId xmlns:a16="http://schemas.microsoft.com/office/drawing/2014/main" id="{A54DE8F3-550A-4B1F-8907-641C97142F59}"/>
              </a:ext>
            </a:extLst>
          </p:cNvPr>
          <p:cNvSpPr/>
          <p:nvPr/>
        </p:nvSpPr>
        <p:spPr>
          <a:xfrm rot="10800000">
            <a:off x="7989690" y="4587305"/>
            <a:ext cx="920933" cy="269805"/>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二等辺三角形 34">
            <a:extLst>
              <a:ext uri="{FF2B5EF4-FFF2-40B4-BE49-F238E27FC236}">
                <a16:creationId xmlns:a16="http://schemas.microsoft.com/office/drawing/2014/main" id="{75D5B921-A6A3-4208-AFD3-FD84DBA784CD}"/>
              </a:ext>
            </a:extLst>
          </p:cNvPr>
          <p:cNvSpPr/>
          <p:nvPr/>
        </p:nvSpPr>
        <p:spPr>
          <a:xfrm rot="10800000">
            <a:off x="10239708" y="4587305"/>
            <a:ext cx="920933" cy="269805"/>
          </a:xfrm>
          <a:prstGeom prs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FEB9174E-0A37-4C9B-8ECC-8764B77B23AB}"/>
              </a:ext>
            </a:extLst>
          </p:cNvPr>
          <p:cNvSpPr txBox="1"/>
          <p:nvPr/>
        </p:nvSpPr>
        <p:spPr>
          <a:xfrm>
            <a:off x="8486229" y="5077392"/>
            <a:ext cx="3521552" cy="584775"/>
          </a:xfrm>
          <a:prstGeom prst="rect">
            <a:avLst/>
          </a:prstGeom>
          <a:noFill/>
        </p:spPr>
        <p:txBody>
          <a:bodyPr wrap="square" rtlCol="0">
            <a:spAutoFit/>
          </a:bodyPr>
          <a:lstStyle/>
          <a:p>
            <a:pPr algn="ctr"/>
            <a:r>
              <a:rPr lang="ja-JP" altLang="en-US" sz="1600" b="1" dirty="0">
                <a:solidFill>
                  <a:schemeClr val="accent6">
                    <a:lumMod val="40000"/>
                    <a:lumOff val="60000"/>
                  </a:schemeClr>
                </a:solidFill>
              </a:rPr>
              <a:t>問題分割ベースのほうがフロンティアの目標部位への収束が速い</a:t>
            </a:r>
          </a:p>
        </p:txBody>
      </p:sp>
      <mc:AlternateContent xmlns:mc="http://schemas.openxmlformats.org/markup-compatibility/2006" xmlns:a14="http://schemas.microsoft.com/office/drawing/2010/main">
        <mc:Choice Requires="a14">
          <p:graphicFrame>
            <p:nvGraphicFramePr>
              <p:cNvPr id="37" name="表 36">
                <a:extLst>
                  <a:ext uri="{FF2B5EF4-FFF2-40B4-BE49-F238E27FC236}">
                    <a16:creationId xmlns:a16="http://schemas.microsoft.com/office/drawing/2014/main" id="{D797232A-E4C9-4AA8-8361-9EBD1247ADAA}"/>
                  </a:ext>
                </a:extLst>
              </p:cNvPr>
              <p:cNvGraphicFramePr>
                <a:graphicFrameLocks noGrp="1"/>
              </p:cNvGraphicFramePr>
              <p:nvPr>
                <p:extLst>
                  <p:ext uri="{D42A27DB-BD31-4B8C-83A1-F6EECF244321}">
                    <p14:modId xmlns:p14="http://schemas.microsoft.com/office/powerpoint/2010/main" val="811756387"/>
                  </p:ext>
                </p:extLst>
              </p:nvPr>
            </p:nvGraphicFramePr>
            <p:xfrm>
              <a:off x="3101316" y="3371284"/>
              <a:ext cx="8714065" cy="1005840"/>
            </p:xfrm>
            <a:graphic>
              <a:graphicData uri="http://schemas.openxmlformats.org/drawingml/2006/table">
                <a:tbl>
                  <a:tblPr firstRow="1" bandRow="1">
                    <a:tableStyleId>{5C22544A-7EE6-4342-B048-85BDC9FD1C3A}</a:tableStyleId>
                  </a:tblPr>
                  <a:tblGrid>
                    <a:gridCol w="2231576">
                      <a:extLst>
                        <a:ext uri="{9D8B030D-6E8A-4147-A177-3AD203B41FA5}">
                          <a16:colId xmlns:a16="http://schemas.microsoft.com/office/drawing/2014/main" val="422137597"/>
                        </a:ext>
                      </a:extLst>
                    </a:gridCol>
                    <a:gridCol w="2043132">
                      <a:extLst>
                        <a:ext uri="{9D8B030D-6E8A-4147-A177-3AD203B41FA5}">
                          <a16:colId xmlns:a16="http://schemas.microsoft.com/office/drawing/2014/main" val="612450490"/>
                        </a:ext>
                      </a:extLst>
                    </a:gridCol>
                    <a:gridCol w="2162149">
                      <a:extLst>
                        <a:ext uri="{9D8B030D-6E8A-4147-A177-3AD203B41FA5}">
                          <a16:colId xmlns:a16="http://schemas.microsoft.com/office/drawing/2014/main" val="1645929428"/>
                        </a:ext>
                      </a:extLst>
                    </a:gridCol>
                    <a:gridCol w="2277208">
                      <a:extLst>
                        <a:ext uri="{9D8B030D-6E8A-4147-A177-3AD203B41FA5}">
                          <a16:colId xmlns:a16="http://schemas.microsoft.com/office/drawing/2014/main" val="3066716899"/>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𝑣</m:t>
                              </m:r>
                            </m:oMath>
                          </a14:m>
                          <a:r>
                            <a:rPr kumimoji="1" lang="ja-JP" altLang="en-US" sz="1600" dirty="0"/>
                            <a:t>のみ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dirty="0"/>
                            <a:t>のパレートランキング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5130701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r>
                            <a:rPr kumimoji="1" lang="ja-JP" altLang="en-US" sz="1600" dirty="0"/>
                            <a:t>など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𝑣</m:t>
                              </m:r>
                            </m:oMath>
                          </a14:m>
                          <a:r>
                            <a:rPr kumimoji="1" lang="ja-JP" altLang="en-US" sz="1600" dirty="0"/>
                            <a:t>のみ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r>
                            <a:rPr kumimoji="1" lang="ja-JP" altLang="en-US" sz="1600" dirty="0"/>
                            <a:t>など</a:t>
                          </a:r>
                          <a:r>
                            <a:rPr kumimoji="1" lang="ja-JP" altLang="en-US" sz="14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dirty="0"/>
                            <a:t>の問題分割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63582899"/>
                      </a:ext>
                    </a:extLst>
                  </a:tr>
                </a:tbl>
              </a:graphicData>
            </a:graphic>
          </p:graphicFrame>
        </mc:Choice>
        <mc:Fallback xmlns="">
          <p:graphicFrame>
            <p:nvGraphicFramePr>
              <p:cNvPr id="37" name="表 36">
                <a:extLst>
                  <a:ext uri="{FF2B5EF4-FFF2-40B4-BE49-F238E27FC236}">
                    <a16:creationId xmlns:a16="http://schemas.microsoft.com/office/drawing/2014/main" id="{D797232A-E4C9-4AA8-8361-9EBD1247ADAA}"/>
                  </a:ext>
                </a:extLst>
              </p:cNvPr>
              <p:cNvGraphicFramePr>
                <a:graphicFrameLocks noGrp="1"/>
              </p:cNvGraphicFramePr>
              <p:nvPr>
                <p:extLst>
                  <p:ext uri="{D42A27DB-BD31-4B8C-83A1-F6EECF244321}">
                    <p14:modId xmlns:p14="http://schemas.microsoft.com/office/powerpoint/2010/main" val="811756387"/>
                  </p:ext>
                </p:extLst>
              </p:nvPr>
            </p:nvGraphicFramePr>
            <p:xfrm>
              <a:off x="3101316" y="3371284"/>
              <a:ext cx="8714065" cy="1005840"/>
            </p:xfrm>
            <a:graphic>
              <a:graphicData uri="http://schemas.openxmlformats.org/drawingml/2006/table">
                <a:tbl>
                  <a:tblPr firstRow="1" bandRow="1">
                    <a:tableStyleId>{5C22544A-7EE6-4342-B048-85BDC9FD1C3A}</a:tableStyleId>
                  </a:tblPr>
                  <a:tblGrid>
                    <a:gridCol w="2231576">
                      <a:extLst>
                        <a:ext uri="{9D8B030D-6E8A-4147-A177-3AD203B41FA5}">
                          <a16:colId xmlns:a16="http://schemas.microsoft.com/office/drawing/2014/main" val="422137597"/>
                        </a:ext>
                      </a:extLst>
                    </a:gridCol>
                    <a:gridCol w="2043132">
                      <a:extLst>
                        <a:ext uri="{9D8B030D-6E8A-4147-A177-3AD203B41FA5}">
                          <a16:colId xmlns:a16="http://schemas.microsoft.com/office/drawing/2014/main" val="612450490"/>
                        </a:ext>
                      </a:extLst>
                    </a:gridCol>
                    <a:gridCol w="2162149">
                      <a:extLst>
                        <a:ext uri="{9D8B030D-6E8A-4147-A177-3AD203B41FA5}">
                          <a16:colId xmlns:a16="http://schemas.microsoft.com/office/drawing/2014/main" val="1645929428"/>
                        </a:ext>
                      </a:extLst>
                    </a:gridCol>
                    <a:gridCol w="2277208">
                      <a:extLst>
                        <a:ext uri="{9D8B030D-6E8A-4147-A177-3AD203B41FA5}">
                          <a16:colId xmlns:a16="http://schemas.microsoft.com/office/drawing/2014/main" val="3066716899"/>
                        </a:ext>
                      </a:extLst>
                    </a:gridCol>
                  </a:tblGrid>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9226" t="-103571" r="-217560" b="-1214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82888" t="-103571" r="-535" b="-121429"/>
                          </a:stretch>
                        </a:blipFill>
                      </a:tcPr>
                    </a:tc>
                    <a:extLst>
                      <a:ext uri="{0D108BD9-81ED-4DB2-BD59-A6C34878D82A}">
                        <a16:rowId xmlns:a16="http://schemas.microsoft.com/office/drawing/2014/main" val="1513070189"/>
                      </a:ext>
                    </a:extLst>
                  </a:tr>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r>
                            <a:rPr kumimoji="1" lang="ja-JP" altLang="en-US" sz="1600" dirty="0"/>
                            <a:t>など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9226" t="-207273" r="-217560" b="-2363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r>
                            <a:rPr kumimoji="1" lang="ja-JP" altLang="en-US" sz="1600" dirty="0"/>
                            <a:t>など</a:t>
                          </a:r>
                          <a:r>
                            <a:rPr kumimoji="1" lang="ja-JP" altLang="en-US" sz="14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82888" t="-207273" r="-535" b="-23636"/>
                          </a:stretch>
                        </a:blipFill>
                      </a:tcPr>
                    </a:tc>
                    <a:extLst>
                      <a:ext uri="{0D108BD9-81ED-4DB2-BD59-A6C34878D82A}">
                        <a16:rowId xmlns:a16="http://schemas.microsoft.com/office/drawing/2014/main" val="3363582899"/>
                      </a:ext>
                    </a:extLst>
                  </a:tr>
                </a:tbl>
              </a:graphicData>
            </a:graphic>
          </p:graphicFrame>
        </mc:Fallback>
      </mc:AlternateContent>
      <p:sp>
        <p:nvSpPr>
          <p:cNvPr id="38" name="テキスト ボックス 37">
            <a:extLst>
              <a:ext uri="{FF2B5EF4-FFF2-40B4-BE49-F238E27FC236}">
                <a16:creationId xmlns:a16="http://schemas.microsoft.com/office/drawing/2014/main" id="{27C73D9C-E173-4ABA-B490-2DD742197FF9}"/>
              </a:ext>
            </a:extLst>
          </p:cNvPr>
          <p:cNvSpPr txBox="1"/>
          <p:nvPr/>
        </p:nvSpPr>
        <p:spPr>
          <a:xfrm>
            <a:off x="108574" y="3832805"/>
            <a:ext cx="697627" cy="400110"/>
          </a:xfrm>
          <a:prstGeom prst="rect">
            <a:avLst/>
          </a:prstGeom>
          <a:noFill/>
        </p:spPr>
        <p:txBody>
          <a:bodyPr wrap="none" rtlCol="0">
            <a:spAutoFit/>
          </a:bodyPr>
          <a:lstStyle/>
          <a:p>
            <a:r>
              <a:rPr kumimoji="1" lang="ja-JP" altLang="en-US" sz="2000" b="1" dirty="0"/>
              <a:t>手法</a:t>
            </a:r>
          </a:p>
        </p:txBody>
      </p:sp>
      <p:sp>
        <p:nvSpPr>
          <p:cNvPr id="39" name="テキスト ボックス 38">
            <a:extLst>
              <a:ext uri="{FF2B5EF4-FFF2-40B4-BE49-F238E27FC236}">
                <a16:creationId xmlns:a16="http://schemas.microsoft.com/office/drawing/2014/main" id="{AC3DFB6A-4798-428A-B281-FB1CF6CAA6C0}"/>
              </a:ext>
            </a:extLst>
          </p:cNvPr>
          <p:cNvSpPr txBox="1"/>
          <p:nvPr/>
        </p:nvSpPr>
        <p:spPr>
          <a:xfrm>
            <a:off x="851892" y="2819264"/>
            <a:ext cx="697627" cy="400110"/>
          </a:xfrm>
          <a:prstGeom prst="rect">
            <a:avLst/>
          </a:prstGeom>
          <a:noFill/>
        </p:spPr>
        <p:txBody>
          <a:bodyPr wrap="none" rtlCol="0">
            <a:spAutoFit/>
          </a:bodyPr>
          <a:lstStyle/>
          <a:p>
            <a:r>
              <a:rPr kumimoji="1" lang="ja-JP" altLang="en-US" sz="2000" b="1" dirty="0"/>
              <a:t>目的</a:t>
            </a:r>
          </a:p>
        </p:txBody>
      </p:sp>
      <p:sp>
        <p:nvSpPr>
          <p:cNvPr id="40" name="テキスト ボックス 39">
            <a:extLst>
              <a:ext uri="{FF2B5EF4-FFF2-40B4-BE49-F238E27FC236}">
                <a16:creationId xmlns:a16="http://schemas.microsoft.com/office/drawing/2014/main" id="{B9C3EB0D-8EDD-4759-8564-DB7B15584A8A}"/>
              </a:ext>
            </a:extLst>
          </p:cNvPr>
          <p:cNvSpPr txBox="1"/>
          <p:nvPr/>
        </p:nvSpPr>
        <p:spPr>
          <a:xfrm>
            <a:off x="842619" y="3675698"/>
            <a:ext cx="2407903" cy="338554"/>
          </a:xfrm>
          <a:prstGeom prst="rect">
            <a:avLst/>
          </a:prstGeom>
          <a:noFill/>
        </p:spPr>
        <p:txBody>
          <a:bodyPr wrap="none" rtlCol="0">
            <a:spAutoFit/>
          </a:bodyPr>
          <a:lstStyle/>
          <a:p>
            <a:r>
              <a:rPr kumimoji="1" lang="en-US" altLang="ja-JP" sz="1600" dirty="0"/>
              <a:t>Two-</a:t>
            </a:r>
            <a:r>
              <a:rPr kumimoji="1" lang="en-US" altLang="ja-JP" sz="1600" dirty="0" err="1"/>
              <a:t>Phaze</a:t>
            </a:r>
            <a:r>
              <a:rPr kumimoji="1" lang="en-US" altLang="ja-JP" sz="1600" dirty="0"/>
              <a:t> Framework[]</a:t>
            </a:r>
            <a:endParaRPr kumimoji="1" lang="ja-JP" altLang="en-US" sz="1600" dirty="0"/>
          </a:p>
        </p:txBody>
      </p:sp>
      <p:sp>
        <p:nvSpPr>
          <p:cNvPr id="41" name="テキスト ボックス 40">
            <a:extLst>
              <a:ext uri="{FF2B5EF4-FFF2-40B4-BE49-F238E27FC236}">
                <a16:creationId xmlns:a16="http://schemas.microsoft.com/office/drawing/2014/main" id="{1D770C15-D170-4125-82F2-D71128D8CDDF}"/>
              </a:ext>
            </a:extLst>
          </p:cNvPr>
          <p:cNvSpPr txBox="1"/>
          <p:nvPr/>
        </p:nvSpPr>
        <p:spPr>
          <a:xfrm>
            <a:off x="1272717" y="4067661"/>
            <a:ext cx="1386918" cy="338554"/>
          </a:xfrm>
          <a:prstGeom prst="rect">
            <a:avLst/>
          </a:prstGeom>
          <a:noFill/>
        </p:spPr>
        <p:txBody>
          <a:bodyPr wrap="none" rtlCol="0">
            <a:spAutoFit/>
          </a:bodyPr>
          <a:lstStyle/>
          <a:p>
            <a:r>
              <a:rPr kumimoji="1" lang="ja-JP" altLang="en-US" sz="1600" dirty="0">
                <a:solidFill>
                  <a:schemeClr val="accent4"/>
                </a:solidFill>
              </a:rPr>
              <a:t>理想的な構成</a:t>
            </a:r>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sp>
        <p:nvSpPr>
          <p:cNvPr id="17" name="テキスト ボックス 16">
            <a:extLst>
              <a:ext uri="{FF2B5EF4-FFF2-40B4-BE49-F238E27FC236}">
                <a16:creationId xmlns:a16="http://schemas.microsoft.com/office/drawing/2014/main" id="{8187B418-B42C-4AE8-AA77-9D2C19068E5C}"/>
              </a:ext>
            </a:extLst>
          </p:cNvPr>
          <p:cNvSpPr txBox="1"/>
          <p:nvPr/>
        </p:nvSpPr>
        <p:spPr>
          <a:xfrm>
            <a:off x="407867" y="5829910"/>
            <a:ext cx="3419475" cy="369332"/>
          </a:xfrm>
          <a:prstGeom prst="rect">
            <a:avLst/>
          </a:prstGeom>
          <a:noFill/>
        </p:spPr>
        <p:txBody>
          <a:bodyPr wrap="square" rtlCol="0">
            <a:spAutoFit/>
          </a:bodyPr>
          <a:lstStyle/>
          <a:p>
            <a:pPr algn="ctr"/>
            <a:r>
              <a:rPr kumimoji="1" lang="ja-JP" altLang="en-US" dirty="0"/>
              <a:t>適応型</a:t>
            </a:r>
            <a:r>
              <a:rPr kumimoji="1" lang="en-US" altLang="ja-JP" dirty="0"/>
              <a:t>PSO</a:t>
            </a:r>
            <a:r>
              <a:rPr kumimoji="1" lang="ja-JP" altLang="en-US" dirty="0"/>
              <a:t>＋</a:t>
            </a:r>
            <a:r>
              <a:rPr kumimoji="1" lang="en-US" altLang="ja-JP" dirty="0"/>
              <a:t>Feasibility Rule</a:t>
            </a:r>
            <a:endParaRPr kumimoji="1" lang="ja-JP" altLang="en-US" dirty="0"/>
          </a:p>
        </p:txBody>
      </p:sp>
    </p:spTree>
    <p:extLst>
      <p:ext uri="{BB962C8B-B14F-4D97-AF65-F5344CB8AC3E}">
        <p14:creationId xmlns:p14="http://schemas.microsoft.com/office/powerpoint/2010/main" val="2718992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検証したアルゴリズム案</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今回は下記の構成で適用した。</a:t>
            </a:r>
            <a:endParaRPr lang="en-US" altLang="ja-JP" sz="2800" dirty="0"/>
          </a:p>
          <a:p>
            <a:pPr lvl="1">
              <a:defRPr/>
            </a:pPr>
            <a:r>
              <a:rPr lang="ja-JP" altLang="en-US" sz="2400" dirty="0"/>
              <a:t>ただし、</a:t>
            </a:r>
            <a:r>
              <a:rPr lang="ja-JP" altLang="en-US" sz="2400" dirty="0">
                <a:solidFill>
                  <a:schemeClr val="accent4"/>
                </a:solidFill>
              </a:rPr>
              <a:t>切替条件</a:t>
            </a:r>
            <a:r>
              <a:rPr lang="ja-JP" altLang="en-US" sz="2400" dirty="0"/>
              <a:t>と</a:t>
            </a:r>
            <a:r>
              <a:rPr lang="ja-JP" altLang="en-US" sz="2400" dirty="0">
                <a:solidFill>
                  <a:schemeClr val="accent4"/>
                </a:solidFill>
              </a:rPr>
              <a:t>初期個体</a:t>
            </a:r>
            <a:r>
              <a:rPr lang="ja-JP" altLang="en-US" sz="2400" dirty="0"/>
              <a:t>は暫定的で、この部分の検討は重要</a:t>
            </a:r>
            <a:endParaRPr lang="en-US" altLang="ja-JP" sz="2400" dirty="0"/>
          </a:p>
          <a:p>
            <a:pPr lvl="2">
              <a:lnSpc>
                <a:spcPct val="150000"/>
              </a:lnSpc>
              <a:buFont typeface="Wingdings" panose="05000000000000000000" pitchFamily="2" charset="2"/>
              <a:buChar char="Ø"/>
              <a:defRPr/>
            </a:pPr>
            <a:r>
              <a:rPr lang="ja-JP" altLang="en-US" sz="2000" dirty="0"/>
              <a:t>可能領域に近づくことを優先しているため、反復回数で切り替えるのは得策ではない？</a:t>
            </a:r>
            <a:endParaRPr lang="en-US" altLang="ja-JP" sz="2000" dirty="0"/>
          </a:p>
        </p:txBody>
      </p:sp>
      <mc:AlternateContent xmlns:mc="http://schemas.openxmlformats.org/markup-compatibility/2006" xmlns:a14="http://schemas.microsoft.com/office/drawing/2010/main">
        <mc:Choice Requires="a14">
          <p:graphicFrame>
            <p:nvGraphicFramePr>
              <p:cNvPr id="37" name="表 36">
                <a:extLst>
                  <a:ext uri="{FF2B5EF4-FFF2-40B4-BE49-F238E27FC236}">
                    <a16:creationId xmlns:a16="http://schemas.microsoft.com/office/drawing/2014/main" id="{D797232A-E4C9-4AA8-8361-9EBD1247ADAA}"/>
                  </a:ext>
                </a:extLst>
              </p:cNvPr>
              <p:cNvGraphicFramePr>
                <a:graphicFrameLocks noGrp="1"/>
              </p:cNvGraphicFramePr>
              <p:nvPr>
                <p:extLst>
                  <p:ext uri="{D42A27DB-BD31-4B8C-83A1-F6EECF244321}">
                    <p14:modId xmlns:p14="http://schemas.microsoft.com/office/powerpoint/2010/main" val="1207925897"/>
                  </p:ext>
                </p:extLst>
              </p:nvPr>
            </p:nvGraphicFramePr>
            <p:xfrm>
              <a:off x="3274448" y="3015156"/>
              <a:ext cx="7620000" cy="670560"/>
            </p:xfrm>
            <a:graphic>
              <a:graphicData uri="http://schemas.openxmlformats.org/drawingml/2006/table">
                <a:tbl>
                  <a:tblPr firstRow="1" bandRow="1">
                    <a:tableStyleId>{5C22544A-7EE6-4342-B048-85BDC9FD1C3A}</a:tableStyleId>
                  </a:tblPr>
                  <a:tblGrid>
                    <a:gridCol w="1702140">
                      <a:extLst>
                        <a:ext uri="{9D8B030D-6E8A-4147-A177-3AD203B41FA5}">
                          <a16:colId xmlns:a16="http://schemas.microsoft.com/office/drawing/2014/main" val="422137597"/>
                        </a:ext>
                      </a:extLst>
                    </a:gridCol>
                    <a:gridCol w="3330406">
                      <a:extLst>
                        <a:ext uri="{9D8B030D-6E8A-4147-A177-3AD203B41FA5}">
                          <a16:colId xmlns:a16="http://schemas.microsoft.com/office/drawing/2014/main" val="612450490"/>
                        </a:ext>
                      </a:extLst>
                    </a:gridCol>
                    <a:gridCol w="2587454">
                      <a:extLst>
                        <a:ext uri="{9D8B030D-6E8A-4147-A177-3AD203B41FA5}">
                          <a16:colId xmlns:a16="http://schemas.microsoft.com/office/drawing/2014/main" val="3843131602"/>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選択圧の方向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dirty="0">
                              <a:latin typeface="+mn-lt"/>
                            </a:rPr>
                            <a:t>Feasibility</a:t>
                          </a:r>
                          <a:r>
                            <a:rPr kumimoji="1" lang="en-US" altLang="ja-JP" sz="1600" b="0" i="0" baseline="0" dirty="0">
                              <a:latin typeface="+mn-lt"/>
                            </a:rPr>
                            <a:t>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𝑣</m:t>
                              </m:r>
                            </m:oMath>
                          </a14:m>
                          <a:r>
                            <a:rPr kumimoji="1" lang="ja-JP" altLang="en-US" sz="1600" dirty="0"/>
                            <a:t>優先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3070189"/>
                      </a:ext>
                    </a:extLst>
                  </a:tr>
                </a:tbl>
              </a:graphicData>
            </a:graphic>
          </p:graphicFrame>
        </mc:Choice>
        <mc:Fallback xmlns="">
          <p:graphicFrame>
            <p:nvGraphicFramePr>
              <p:cNvPr id="37" name="表 36">
                <a:extLst>
                  <a:ext uri="{FF2B5EF4-FFF2-40B4-BE49-F238E27FC236}">
                    <a16:creationId xmlns:a16="http://schemas.microsoft.com/office/drawing/2014/main" id="{D797232A-E4C9-4AA8-8361-9EBD1247ADAA}"/>
                  </a:ext>
                </a:extLst>
              </p:cNvPr>
              <p:cNvGraphicFramePr>
                <a:graphicFrameLocks noGrp="1"/>
              </p:cNvGraphicFramePr>
              <p:nvPr>
                <p:extLst>
                  <p:ext uri="{D42A27DB-BD31-4B8C-83A1-F6EECF244321}">
                    <p14:modId xmlns:p14="http://schemas.microsoft.com/office/powerpoint/2010/main" val="1207925897"/>
                  </p:ext>
                </p:extLst>
              </p:nvPr>
            </p:nvGraphicFramePr>
            <p:xfrm>
              <a:off x="3274448" y="3015156"/>
              <a:ext cx="7620000" cy="670560"/>
            </p:xfrm>
            <a:graphic>
              <a:graphicData uri="http://schemas.openxmlformats.org/drawingml/2006/table">
                <a:tbl>
                  <a:tblPr firstRow="1" bandRow="1">
                    <a:tableStyleId>{5C22544A-7EE6-4342-B048-85BDC9FD1C3A}</a:tableStyleId>
                  </a:tblPr>
                  <a:tblGrid>
                    <a:gridCol w="1702140">
                      <a:extLst>
                        <a:ext uri="{9D8B030D-6E8A-4147-A177-3AD203B41FA5}">
                          <a16:colId xmlns:a16="http://schemas.microsoft.com/office/drawing/2014/main" val="422137597"/>
                        </a:ext>
                      </a:extLst>
                    </a:gridCol>
                    <a:gridCol w="3330406">
                      <a:extLst>
                        <a:ext uri="{9D8B030D-6E8A-4147-A177-3AD203B41FA5}">
                          <a16:colId xmlns:a16="http://schemas.microsoft.com/office/drawing/2014/main" val="612450490"/>
                        </a:ext>
                      </a:extLst>
                    </a:gridCol>
                    <a:gridCol w="2587454">
                      <a:extLst>
                        <a:ext uri="{9D8B030D-6E8A-4147-A177-3AD203B41FA5}">
                          <a16:colId xmlns:a16="http://schemas.microsoft.com/office/drawing/2014/main" val="3843131602"/>
                        </a:ext>
                      </a:extLst>
                    </a:gridCol>
                  </a:tblGrid>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選択圧の方向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dirty="0">
                              <a:latin typeface="+mn-lt"/>
                            </a:rPr>
                            <a:t>Feasibility</a:t>
                          </a:r>
                          <a:r>
                            <a:rPr kumimoji="1" lang="en-US" altLang="ja-JP" sz="1600" b="0" i="0" baseline="0" dirty="0">
                              <a:latin typeface="+mn-lt"/>
                            </a:rPr>
                            <a:t>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4588" t="-105455" r="-471" b="-25455"/>
                          </a:stretch>
                        </a:blipFill>
                      </a:tcPr>
                    </a:tc>
                    <a:extLst>
                      <a:ext uri="{0D108BD9-81ED-4DB2-BD59-A6C34878D82A}">
                        <a16:rowId xmlns:a16="http://schemas.microsoft.com/office/drawing/2014/main" val="1513070189"/>
                      </a:ext>
                    </a:extLst>
                  </a:tr>
                </a:tbl>
              </a:graphicData>
            </a:graphic>
          </p:graphicFrame>
        </mc:Fallback>
      </mc:AlternateContent>
      <p:sp>
        <p:nvSpPr>
          <p:cNvPr id="38" name="テキスト ボックス 37">
            <a:extLst>
              <a:ext uri="{FF2B5EF4-FFF2-40B4-BE49-F238E27FC236}">
                <a16:creationId xmlns:a16="http://schemas.microsoft.com/office/drawing/2014/main" id="{27C73D9C-E173-4ABA-B490-2DD742197FF9}"/>
              </a:ext>
            </a:extLst>
          </p:cNvPr>
          <p:cNvSpPr txBox="1"/>
          <p:nvPr/>
        </p:nvSpPr>
        <p:spPr>
          <a:xfrm>
            <a:off x="1060221" y="3193313"/>
            <a:ext cx="1005403" cy="338554"/>
          </a:xfrm>
          <a:prstGeom prst="rect">
            <a:avLst/>
          </a:prstGeom>
          <a:noFill/>
        </p:spPr>
        <p:txBody>
          <a:bodyPr wrap="none" rtlCol="0">
            <a:spAutoFit/>
          </a:bodyPr>
          <a:lstStyle/>
          <a:p>
            <a:pPr algn="ctr"/>
            <a:r>
              <a:rPr kumimoji="1" lang="ja-JP" altLang="en-US" sz="1600" b="1" dirty="0"/>
              <a:t>第一段階</a:t>
            </a:r>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sp>
        <p:nvSpPr>
          <p:cNvPr id="17" name="テキスト ボックス 16">
            <a:extLst>
              <a:ext uri="{FF2B5EF4-FFF2-40B4-BE49-F238E27FC236}">
                <a16:creationId xmlns:a16="http://schemas.microsoft.com/office/drawing/2014/main" id="{D33EF9E5-CACD-469B-AE7D-B464AEC45135}"/>
              </a:ext>
            </a:extLst>
          </p:cNvPr>
          <p:cNvSpPr txBox="1"/>
          <p:nvPr/>
        </p:nvSpPr>
        <p:spPr>
          <a:xfrm>
            <a:off x="1060221" y="5086890"/>
            <a:ext cx="1005403" cy="338554"/>
          </a:xfrm>
          <a:prstGeom prst="rect">
            <a:avLst/>
          </a:prstGeom>
          <a:noFill/>
        </p:spPr>
        <p:txBody>
          <a:bodyPr wrap="none" rtlCol="0">
            <a:spAutoFit/>
          </a:bodyPr>
          <a:lstStyle/>
          <a:p>
            <a:pPr algn="ctr"/>
            <a:r>
              <a:rPr kumimoji="1" lang="ja-JP" altLang="en-US" sz="1600" b="1" dirty="0"/>
              <a:t>第二段階</a:t>
            </a:r>
          </a:p>
        </p:txBody>
      </p:sp>
      <mc:AlternateContent xmlns:mc="http://schemas.openxmlformats.org/markup-compatibility/2006" xmlns:a14="http://schemas.microsoft.com/office/drawing/2010/main">
        <mc:Choice Requires="a14">
          <p:graphicFrame>
            <p:nvGraphicFramePr>
              <p:cNvPr id="20" name="表 19">
                <a:extLst>
                  <a:ext uri="{FF2B5EF4-FFF2-40B4-BE49-F238E27FC236}">
                    <a16:creationId xmlns:a16="http://schemas.microsoft.com/office/drawing/2014/main" id="{B68E316D-8B9B-4B7A-9080-3A9552932C6D}"/>
                  </a:ext>
                </a:extLst>
              </p:cNvPr>
              <p:cNvGraphicFramePr>
                <a:graphicFrameLocks noGrp="1"/>
              </p:cNvGraphicFramePr>
              <p:nvPr>
                <p:extLst>
                  <p:ext uri="{D42A27DB-BD31-4B8C-83A1-F6EECF244321}">
                    <p14:modId xmlns:p14="http://schemas.microsoft.com/office/powerpoint/2010/main" val="3223138350"/>
                  </p:ext>
                </p:extLst>
              </p:nvPr>
            </p:nvGraphicFramePr>
            <p:xfrm>
              <a:off x="3274448" y="4920888"/>
              <a:ext cx="7620000" cy="670560"/>
            </p:xfrm>
            <a:graphic>
              <a:graphicData uri="http://schemas.openxmlformats.org/drawingml/2006/table">
                <a:tbl>
                  <a:tblPr firstRow="1" bandRow="1">
                    <a:tableStyleId>{5C22544A-7EE6-4342-B048-85BDC9FD1C3A}</a:tableStyleId>
                  </a:tblPr>
                  <a:tblGrid>
                    <a:gridCol w="1702140">
                      <a:extLst>
                        <a:ext uri="{9D8B030D-6E8A-4147-A177-3AD203B41FA5}">
                          <a16:colId xmlns:a16="http://schemas.microsoft.com/office/drawing/2014/main" val="422137597"/>
                        </a:ext>
                      </a:extLst>
                    </a:gridCol>
                    <a:gridCol w="3330406">
                      <a:extLst>
                        <a:ext uri="{9D8B030D-6E8A-4147-A177-3AD203B41FA5}">
                          <a16:colId xmlns:a16="http://schemas.microsoft.com/office/drawing/2014/main" val="612450490"/>
                        </a:ext>
                      </a:extLst>
                    </a:gridCol>
                    <a:gridCol w="2587454">
                      <a:extLst>
                        <a:ext uri="{9D8B030D-6E8A-4147-A177-3AD203B41FA5}">
                          <a16:colId xmlns:a16="http://schemas.microsoft.com/office/drawing/2014/main" val="3843131602"/>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選択圧の方向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r>
                            <a:rPr kumimoji="1" lang="ja-JP" altLang="en-US" sz="16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dirty="0"/>
                            <a:t>のパレートフロンティア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3582899"/>
                      </a:ext>
                    </a:extLst>
                  </a:tr>
                </a:tbl>
              </a:graphicData>
            </a:graphic>
          </p:graphicFrame>
        </mc:Choice>
        <mc:Fallback xmlns="">
          <p:graphicFrame>
            <p:nvGraphicFramePr>
              <p:cNvPr id="20" name="表 19">
                <a:extLst>
                  <a:ext uri="{FF2B5EF4-FFF2-40B4-BE49-F238E27FC236}">
                    <a16:creationId xmlns:a16="http://schemas.microsoft.com/office/drawing/2014/main" id="{B68E316D-8B9B-4B7A-9080-3A9552932C6D}"/>
                  </a:ext>
                </a:extLst>
              </p:cNvPr>
              <p:cNvGraphicFramePr>
                <a:graphicFrameLocks noGrp="1"/>
              </p:cNvGraphicFramePr>
              <p:nvPr>
                <p:extLst>
                  <p:ext uri="{D42A27DB-BD31-4B8C-83A1-F6EECF244321}">
                    <p14:modId xmlns:p14="http://schemas.microsoft.com/office/powerpoint/2010/main" val="3223138350"/>
                  </p:ext>
                </p:extLst>
              </p:nvPr>
            </p:nvGraphicFramePr>
            <p:xfrm>
              <a:off x="3274448" y="4920888"/>
              <a:ext cx="7620000" cy="670560"/>
            </p:xfrm>
            <a:graphic>
              <a:graphicData uri="http://schemas.openxmlformats.org/drawingml/2006/table">
                <a:tbl>
                  <a:tblPr firstRow="1" bandRow="1">
                    <a:tableStyleId>{5C22544A-7EE6-4342-B048-85BDC9FD1C3A}</a:tableStyleId>
                  </a:tblPr>
                  <a:tblGrid>
                    <a:gridCol w="1702140">
                      <a:extLst>
                        <a:ext uri="{9D8B030D-6E8A-4147-A177-3AD203B41FA5}">
                          <a16:colId xmlns:a16="http://schemas.microsoft.com/office/drawing/2014/main" val="422137597"/>
                        </a:ext>
                      </a:extLst>
                    </a:gridCol>
                    <a:gridCol w="3330406">
                      <a:extLst>
                        <a:ext uri="{9D8B030D-6E8A-4147-A177-3AD203B41FA5}">
                          <a16:colId xmlns:a16="http://schemas.microsoft.com/office/drawing/2014/main" val="612450490"/>
                        </a:ext>
                      </a:extLst>
                    </a:gridCol>
                    <a:gridCol w="2587454">
                      <a:extLst>
                        <a:ext uri="{9D8B030D-6E8A-4147-A177-3AD203B41FA5}">
                          <a16:colId xmlns:a16="http://schemas.microsoft.com/office/drawing/2014/main" val="3843131602"/>
                        </a:ext>
                      </a:extLst>
                    </a:gridCol>
                  </a:tblGrid>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選択圧の方向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r>
                            <a:rPr kumimoji="1" lang="ja-JP" altLang="en-US" sz="16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4588" t="-107273" r="-471" b="-23636"/>
                          </a:stretch>
                        </a:blipFill>
                      </a:tcPr>
                    </a:tc>
                    <a:extLst>
                      <a:ext uri="{0D108BD9-81ED-4DB2-BD59-A6C34878D82A}">
                        <a16:rowId xmlns:a16="http://schemas.microsoft.com/office/drawing/2014/main" val="3363582899"/>
                      </a:ext>
                    </a:extLst>
                  </a:tr>
                </a:tbl>
              </a:graphicData>
            </a:graphic>
          </p:graphicFrame>
        </mc:Fallback>
      </mc:AlternateContent>
      <p:sp>
        <p:nvSpPr>
          <p:cNvPr id="23" name="二等辺三角形 22">
            <a:extLst>
              <a:ext uri="{FF2B5EF4-FFF2-40B4-BE49-F238E27FC236}">
                <a16:creationId xmlns:a16="http://schemas.microsoft.com/office/drawing/2014/main" id="{6D5B7A4C-7DD0-4746-AD64-9A6B0D537401}"/>
              </a:ext>
            </a:extLst>
          </p:cNvPr>
          <p:cNvSpPr/>
          <p:nvPr/>
        </p:nvSpPr>
        <p:spPr>
          <a:xfrm rot="10800000">
            <a:off x="4084452" y="4181352"/>
            <a:ext cx="920933" cy="2698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4582ED2A-5CEF-4582-854A-D0DC73682B8B}"/>
              </a:ext>
            </a:extLst>
          </p:cNvPr>
          <p:cNvSpPr txBox="1"/>
          <p:nvPr/>
        </p:nvSpPr>
        <p:spPr>
          <a:xfrm>
            <a:off x="5348285" y="3916873"/>
            <a:ext cx="5738816" cy="338554"/>
          </a:xfrm>
          <a:prstGeom prst="rect">
            <a:avLst/>
          </a:prstGeom>
          <a:noFill/>
        </p:spPr>
        <p:txBody>
          <a:bodyPr wrap="square" rtlCol="0">
            <a:spAutoFit/>
          </a:bodyPr>
          <a:lstStyle/>
          <a:p>
            <a:r>
              <a:rPr lang="ja-JP" altLang="en-US" sz="1600" b="1" dirty="0">
                <a:solidFill>
                  <a:schemeClr val="accent4"/>
                </a:solidFill>
              </a:rPr>
              <a:t>切替条件：</a:t>
            </a:r>
            <a:r>
              <a:rPr lang="en-US" altLang="ja-JP" sz="1600" b="1" dirty="0">
                <a:solidFill>
                  <a:schemeClr val="accent4"/>
                </a:solidFill>
              </a:rPr>
              <a:t>p-best</a:t>
            </a:r>
            <a:r>
              <a:rPr lang="ja-JP" altLang="en-US" sz="1600" b="1" dirty="0">
                <a:solidFill>
                  <a:schemeClr val="accent4"/>
                </a:solidFill>
              </a:rPr>
              <a:t>集合のうち、実行可能解が二個以上を占める</a:t>
            </a:r>
          </a:p>
        </p:txBody>
      </p:sp>
      <p:sp>
        <p:nvSpPr>
          <p:cNvPr id="25" name="テキスト ボックス 24">
            <a:extLst>
              <a:ext uri="{FF2B5EF4-FFF2-40B4-BE49-F238E27FC236}">
                <a16:creationId xmlns:a16="http://schemas.microsoft.com/office/drawing/2014/main" id="{D4B5C682-8C01-47DC-88AD-B691D5654E45}"/>
              </a:ext>
            </a:extLst>
          </p:cNvPr>
          <p:cNvSpPr txBox="1"/>
          <p:nvPr/>
        </p:nvSpPr>
        <p:spPr>
          <a:xfrm>
            <a:off x="5348285" y="4351177"/>
            <a:ext cx="5889053" cy="338554"/>
          </a:xfrm>
          <a:prstGeom prst="rect">
            <a:avLst/>
          </a:prstGeom>
          <a:noFill/>
        </p:spPr>
        <p:txBody>
          <a:bodyPr wrap="square" rtlCol="0">
            <a:spAutoFit/>
          </a:bodyPr>
          <a:lstStyle/>
          <a:p>
            <a:r>
              <a:rPr lang="ja-JP" altLang="en-US" sz="1600" b="1" dirty="0">
                <a:solidFill>
                  <a:schemeClr val="accent4"/>
                </a:solidFill>
              </a:rPr>
              <a:t>初期個体：</a:t>
            </a:r>
            <a:r>
              <a:rPr lang="en-US" altLang="ja-JP" sz="1600" b="1" dirty="0">
                <a:solidFill>
                  <a:schemeClr val="accent4"/>
                </a:solidFill>
              </a:rPr>
              <a:t>p-best</a:t>
            </a:r>
            <a:r>
              <a:rPr lang="ja-JP" altLang="en-US" sz="1600" b="1" dirty="0">
                <a:solidFill>
                  <a:schemeClr val="accent4"/>
                </a:solidFill>
              </a:rPr>
              <a:t>集合（各個体の探索履歴の中での最良解）</a:t>
            </a:r>
          </a:p>
        </p:txBody>
      </p:sp>
    </p:spTree>
    <p:extLst>
      <p:ext uri="{BB962C8B-B14F-4D97-AF65-F5344CB8AC3E}">
        <p14:creationId xmlns:p14="http://schemas.microsoft.com/office/powerpoint/2010/main" val="1233348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 ヒストグラム&#10;&#10;自動的に生成された説明">
            <a:extLst>
              <a:ext uri="{FF2B5EF4-FFF2-40B4-BE49-F238E27FC236}">
                <a16:creationId xmlns:a16="http://schemas.microsoft.com/office/drawing/2014/main" id="{62944A9C-A096-4752-B842-DE66CF08B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821" y="2524125"/>
            <a:ext cx="5389122" cy="3562301"/>
          </a:xfrm>
          <a:prstGeom prst="rect">
            <a:avLst/>
          </a:prstGeom>
        </p:spPr>
      </p:pic>
      <p:pic>
        <p:nvPicPr>
          <p:cNvPr id="4" name="図 3">
            <a:extLst>
              <a:ext uri="{FF2B5EF4-FFF2-40B4-BE49-F238E27FC236}">
                <a16:creationId xmlns:a16="http://schemas.microsoft.com/office/drawing/2014/main" id="{EE8ECE51-129C-4748-B636-6366A6812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98" y="2524423"/>
            <a:ext cx="5388670" cy="356805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第二段階の</a:t>
            </a:r>
            <a:r>
              <a:rPr lang="en-US" altLang="ja-JP" sz="2800" dirty="0"/>
              <a:t>MOEA/D</a:t>
            </a:r>
            <a:r>
              <a:rPr lang="ja-JP" altLang="en-US" sz="2800" dirty="0"/>
              <a:t>では、最良解を一度も更新しなかった。</a:t>
            </a:r>
            <a:endParaRPr lang="en-US" altLang="ja-JP" sz="2800" dirty="0"/>
          </a:p>
          <a:p>
            <a:pPr lvl="1">
              <a:defRPr/>
            </a:pPr>
            <a:r>
              <a:rPr lang="ja-JP" altLang="en-US" sz="2400" dirty="0"/>
              <a:t>つまり、</a:t>
            </a:r>
            <a:r>
              <a:rPr lang="en-US" altLang="ja-JP" sz="2400" dirty="0"/>
              <a:t>PSO</a:t>
            </a:r>
            <a:r>
              <a:rPr lang="ja-JP" altLang="en-US" sz="2400" dirty="0"/>
              <a:t>で得た最良解が最終的に良かった</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317B621-6ABA-41B4-B318-2C02BE0411C5}"/>
                  </a:ext>
                </a:extLst>
              </p:cNvPr>
              <p:cNvSpPr txBox="1"/>
              <p:nvPr/>
            </p:nvSpPr>
            <p:spPr>
              <a:xfrm>
                <a:off x="7482916" y="2084176"/>
                <a:ext cx="3146983" cy="338554"/>
              </a:xfrm>
              <a:prstGeom prst="rect">
                <a:avLst/>
              </a:prstGeom>
              <a:noFill/>
            </p:spPr>
            <p:txBody>
              <a:bodyPr wrap="square" rtlCol="0">
                <a:spAutoFit/>
              </a:bodyPr>
              <a:lstStyle/>
              <a:p>
                <a:pPr algn="ctr"/>
                <a:r>
                  <a:rPr kumimoji="1" lang="ja-JP" altLang="en-US" sz="1600" b="1" dirty="0"/>
                  <a:t>パラメータ</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𝑤</m:t>
                    </m:r>
                    <m:r>
                      <a:rPr kumimoji="1" lang="en-US" altLang="ja-JP" sz="1600" b="0" i="1" smtClean="0">
                        <a:latin typeface="Cambria Math" panose="02040503050406030204" pitchFamily="18" charset="0"/>
                      </a:rPr>
                      <m:t>,</m:t>
                    </m:r>
                    <m:r>
                      <a:rPr kumimoji="1" lang="ja-JP" altLang="en-US" sz="1600" b="0" i="1" smtClean="0">
                        <a:latin typeface="Cambria Math" panose="02040503050406030204" pitchFamily="18" charset="0"/>
                      </a:rPr>
                      <m:t>𝛼</m:t>
                    </m:r>
                    <m:r>
                      <a:rPr kumimoji="1" lang="en-US" altLang="ja-JP" sz="1600" b="0" i="1" smtClean="0">
                        <a:latin typeface="Cambria Math" panose="02040503050406030204" pitchFamily="18" charset="0"/>
                      </a:rPr>
                      <m:t>)</m:t>
                    </m:r>
                  </m:oMath>
                </a14:m>
                <a:r>
                  <a:rPr kumimoji="1" lang="ja-JP" altLang="en-US" sz="1600" b="1" dirty="0"/>
                  <a:t>と活性度</a:t>
                </a:r>
                <a14:m>
                  <m:oMath xmlns:m="http://schemas.openxmlformats.org/officeDocument/2006/math">
                    <m:r>
                      <a:rPr kumimoji="1" lang="en-US" altLang="ja-JP" sz="1600" b="0" i="1" smtClean="0">
                        <a:latin typeface="Cambria Math" panose="02040503050406030204" pitchFamily="18" charset="0"/>
                      </a:rPr>
                      <m:t>𝑃</m:t>
                    </m:r>
                  </m:oMath>
                </a14:m>
                <a:endParaRPr kumimoji="1" lang="ja-JP" altLang="en-US" sz="1600" b="1" dirty="0"/>
              </a:p>
            </p:txBody>
          </p:sp>
        </mc:Choice>
        <mc:Fallback xmlns="">
          <p:sp>
            <p:nvSpPr>
              <p:cNvPr id="56" name="テキスト ボックス 55">
                <a:extLst>
                  <a:ext uri="{FF2B5EF4-FFF2-40B4-BE49-F238E27FC236}">
                    <a16:creationId xmlns:a16="http://schemas.microsoft.com/office/drawing/2014/main" id="{5317B621-6ABA-41B4-B318-2C02BE0411C5}"/>
                  </a:ext>
                </a:extLst>
              </p:cNvPr>
              <p:cNvSpPr txBox="1">
                <a:spLocks noRot="1" noChangeAspect="1" noMove="1" noResize="1" noEditPoints="1" noAdjustHandles="1" noChangeArrowheads="1" noChangeShapeType="1" noTextEdit="1"/>
              </p:cNvSpPr>
              <p:nvPr/>
            </p:nvSpPr>
            <p:spPr>
              <a:xfrm>
                <a:off x="7482916" y="2084176"/>
                <a:ext cx="3146983" cy="338554"/>
              </a:xfrm>
              <a:prstGeom prst="rect">
                <a:avLst/>
              </a:prstGeom>
              <a:blipFill>
                <a:blip r:embed="rId4"/>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9DF164C9-AF0C-41DC-BBBF-D0F865038797}"/>
                  </a:ext>
                </a:extLst>
              </p:cNvPr>
              <p:cNvSpPr txBox="1"/>
              <p:nvPr/>
            </p:nvSpPr>
            <p:spPr>
              <a:xfrm>
                <a:off x="1874121" y="2084176"/>
                <a:ext cx="2539284" cy="338554"/>
              </a:xfrm>
              <a:prstGeom prst="rect">
                <a:avLst/>
              </a:prstGeom>
              <a:noFill/>
            </p:spPr>
            <p:txBody>
              <a:bodyPr wrap="square" rtlCol="0">
                <a:spAutoFit/>
              </a:bodyPr>
              <a:lstStyle/>
              <a:p>
                <a:pPr algn="ctr"/>
                <a:r>
                  <a:rPr kumimoji="1" lang="ja-JP" altLang="en-US" sz="1600" b="1" dirty="0"/>
                  <a:t>最良解の</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の推移</a:t>
                </a:r>
              </a:p>
            </p:txBody>
          </p:sp>
        </mc:Choice>
        <mc:Fallback xmlns="">
          <p:sp>
            <p:nvSpPr>
              <p:cNvPr id="57" name="テキスト ボックス 56">
                <a:extLst>
                  <a:ext uri="{FF2B5EF4-FFF2-40B4-BE49-F238E27FC236}">
                    <a16:creationId xmlns:a16="http://schemas.microsoft.com/office/drawing/2014/main" id="{9DF164C9-AF0C-41DC-BBBF-D0F865038797}"/>
                  </a:ext>
                </a:extLst>
              </p:cNvPr>
              <p:cNvSpPr txBox="1">
                <a:spLocks noRot="1" noChangeAspect="1" noMove="1" noResize="1" noEditPoints="1" noAdjustHandles="1" noChangeArrowheads="1" noChangeShapeType="1" noTextEdit="1"/>
              </p:cNvSpPr>
              <p:nvPr/>
            </p:nvSpPr>
            <p:spPr>
              <a:xfrm>
                <a:off x="1874121" y="2084176"/>
                <a:ext cx="2539284" cy="338554"/>
              </a:xfrm>
              <a:prstGeom prst="rect">
                <a:avLst/>
              </a:prstGeom>
              <a:blipFill>
                <a:blip r:embed="rId5"/>
                <a:stretch>
                  <a:fillRect t="-5455" b="-23636"/>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7F0A3D59-843E-4C65-AAAC-D30E46D4F4BF}"/>
              </a:ext>
            </a:extLst>
          </p:cNvPr>
          <p:cNvSpPr txBox="1"/>
          <p:nvPr/>
        </p:nvSpPr>
        <p:spPr>
          <a:xfrm>
            <a:off x="1218693" y="2630124"/>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9.5</a:t>
            </a:r>
            <a:r>
              <a:rPr kumimoji="1" lang="ja-JP" altLang="en-US" sz="1400" dirty="0"/>
              <a:t>分）</a:t>
            </a:r>
          </a:p>
        </p:txBody>
      </p:sp>
      <p:sp>
        <p:nvSpPr>
          <p:cNvPr id="63" name="テキスト ボックス 62">
            <a:extLst>
              <a:ext uri="{FF2B5EF4-FFF2-40B4-BE49-F238E27FC236}">
                <a16:creationId xmlns:a16="http://schemas.microsoft.com/office/drawing/2014/main" id="{4BCEECEF-3E4D-47A8-B660-024701DB066A}"/>
              </a:ext>
            </a:extLst>
          </p:cNvPr>
          <p:cNvSpPr txBox="1"/>
          <p:nvPr/>
        </p:nvSpPr>
        <p:spPr>
          <a:xfrm>
            <a:off x="1346195" y="2908331"/>
            <a:ext cx="2065797" cy="307777"/>
          </a:xfrm>
          <a:prstGeom prst="rect">
            <a:avLst/>
          </a:prstGeom>
          <a:noFill/>
        </p:spPr>
        <p:txBody>
          <a:bodyPr wrap="square" rtlCol="0">
            <a:spAutoFit/>
          </a:bodyPr>
          <a:lstStyle/>
          <a:p>
            <a:pPr algn="ctr"/>
            <a:r>
              <a:rPr kumimoji="1" lang="en-US" altLang="ja-JP" sz="1400" dirty="0"/>
              <a:t>11,600</a:t>
            </a:r>
            <a:r>
              <a:rPr kumimoji="1" lang="ja-JP" altLang="en-US" sz="1400" dirty="0"/>
              <a:t>回で可能解を発見</a:t>
            </a:r>
          </a:p>
        </p:txBody>
      </p:sp>
      <p:sp>
        <p:nvSpPr>
          <p:cNvPr id="30" name="テキスト ボックス 29">
            <a:extLst>
              <a:ext uri="{FF2B5EF4-FFF2-40B4-BE49-F238E27FC236}">
                <a16:creationId xmlns:a16="http://schemas.microsoft.com/office/drawing/2014/main" id="{4795C1D0-4110-4694-935A-4FD428F1B632}"/>
              </a:ext>
            </a:extLst>
          </p:cNvPr>
          <p:cNvSpPr txBox="1"/>
          <p:nvPr/>
        </p:nvSpPr>
        <p:spPr>
          <a:xfrm>
            <a:off x="3844933" y="5144902"/>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16.5</a:t>
            </a:r>
            <a:r>
              <a:rPr kumimoji="1" lang="ja-JP" altLang="en-US" sz="1400" dirty="0"/>
              <a:t>分）</a:t>
            </a:r>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endParaRPr kumimoji="1" lang="en-US" altLang="ja-JP" sz="1600" b="1" dirty="0">
              <a:solidFill>
                <a:schemeClr val="bg1"/>
              </a:solidFill>
            </a:endParaRPr>
          </a:p>
        </p:txBody>
      </p:sp>
      <p:sp>
        <p:nvSpPr>
          <p:cNvPr id="22" name="テキスト ボックス 21">
            <a:extLst>
              <a:ext uri="{FF2B5EF4-FFF2-40B4-BE49-F238E27FC236}">
                <a16:creationId xmlns:a16="http://schemas.microsoft.com/office/drawing/2014/main" id="{2A016CD5-8B79-45C0-92B9-01AC5E479C53}"/>
              </a:ext>
            </a:extLst>
          </p:cNvPr>
          <p:cNvSpPr txBox="1"/>
          <p:nvPr/>
        </p:nvSpPr>
        <p:spPr>
          <a:xfrm>
            <a:off x="234977" y="4205872"/>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5268579" y="4192002"/>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24" name="テキスト ボックス 23">
            <a:extLst>
              <a:ext uri="{FF2B5EF4-FFF2-40B4-BE49-F238E27FC236}">
                <a16:creationId xmlns:a16="http://schemas.microsoft.com/office/drawing/2014/main" id="{5E181240-DB3D-4005-A773-80A903163723}"/>
              </a:ext>
            </a:extLst>
          </p:cNvPr>
          <p:cNvSpPr txBox="1"/>
          <p:nvPr/>
        </p:nvSpPr>
        <p:spPr>
          <a:xfrm>
            <a:off x="3513892" y="5962660"/>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26" name="テキスト ボックス 25">
            <a:extLst>
              <a:ext uri="{FF2B5EF4-FFF2-40B4-BE49-F238E27FC236}">
                <a16:creationId xmlns:a16="http://schemas.microsoft.com/office/drawing/2014/main" id="{9DDE6E25-0524-4663-8337-7BC212A066F8}"/>
              </a:ext>
            </a:extLst>
          </p:cNvPr>
          <p:cNvSpPr txBox="1"/>
          <p:nvPr/>
        </p:nvSpPr>
        <p:spPr>
          <a:xfrm>
            <a:off x="9769047" y="4697310"/>
            <a:ext cx="1244626" cy="307777"/>
          </a:xfrm>
          <a:prstGeom prst="rect">
            <a:avLst/>
          </a:prstGeom>
          <a:noFill/>
        </p:spPr>
        <p:txBody>
          <a:bodyPr wrap="square" rtlCol="0">
            <a:spAutoFit/>
          </a:bodyPr>
          <a:lstStyle/>
          <a:p>
            <a:pPr algn="ctr"/>
            <a:r>
              <a:rPr kumimoji="1" lang="ja-JP" altLang="en-US" sz="1400" dirty="0"/>
              <a:t>第二段階</a:t>
            </a:r>
          </a:p>
        </p:txBody>
      </p:sp>
      <p:sp>
        <p:nvSpPr>
          <p:cNvPr id="28" name="テキスト ボックス 27">
            <a:extLst>
              <a:ext uri="{FF2B5EF4-FFF2-40B4-BE49-F238E27FC236}">
                <a16:creationId xmlns:a16="http://schemas.microsoft.com/office/drawing/2014/main" id="{2366A7CA-B431-42FE-A513-9E20F4A67776}"/>
              </a:ext>
            </a:extLst>
          </p:cNvPr>
          <p:cNvSpPr txBox="1"/>
          <p:nvPr/>
        </p:nvSpPr>
        <p:spPr>
          <a:xfrm>
            <a:off x="11285313" y="4192002"/>
            <a:ext cx="400110" cy="713373"/>
          </a:xfrm>
          <a:prstGeom prst="rect">
            <a:avLst/>
          </a:prstGeom>
          <a:noFill/>
        </p:spPr>
        <p:txBody>
          <a:bodyPr vert="vert270" wrap="square" rtlCol="0">
            <a:spAutoFit/>
          </a:bodyPr>
          <a:lstStyle/>
          <a:p>
            <a:pPr algn="ctr"/>
            <a:r>
              <a:rPr kumimoji="1" lang="ja-JP" altLang="en-US" sz="1400" dirty="0"/>
              <a:t>活性度</a:t>
            </a:r>
          </a:p>
        </p:txBody>
      </p:sp>
      <p:sp>
        <p:nvSpPr>
          <p:cNvPr id="31" name="テキスト ボックス 30">
            <a:extLst>
              <a:ext uri="{FF2B5EF4-FFF2-40B4-BE49-F238E27FC236}">
                <a16:creationId xmlns:a16="http://schemas.microsoft.com/office/drawing/2014/main" id="{FBEF0581-A4CB-42A6-8B48-2AEBEF47EC6C}"/>
              </a:ext>
            </a:extLst>
          </p:cNvPr>
          <p:cNvSpPr txBox="1"/>
          <p:nvPr/>
        </p:nvSpPr>
        <p:spPr>
          <a:xfrm>
            <a:off x="3984933" y="3429000"/>
            <a:ext cx="1010106" cy="307777"/>
          </a:xfrm>
          <a:prstGeom prst="rect">
            <a:avLst/>
          </a:prstGeom>
          <a:noFill/>
        </p:spPr>
        <p:txBody>
          <a:bodyPr wrap="square" rtlCol="0">
            <a:spAutoFit/>
          </a:bodyPr>
          <a:lstStyle/>
          <a:p>
            <a:pPr algn="ctr"/>
            <a:r>
              <a:rPr kumimoji="1" lang="en-US" altLang="ja-JP" sz="1400" dirty="0"/>
              <a:t>469,450</a:t>
            </a:r>
            <a:endParaRPr kumimoji="1" lang="ja-JP" altLang="en-US" sz="1400" dirty="0"/>
          </a:p>
        </p:txBody>
      </p:sp>
      <p:cxnSp>
        <p:nvCxnSpPr>
          <p:cNvPr id="12" name="直線コネクタ 11">
            <a:extLst>
              <a:ext uri="{FF2B5EF4-FFF2-40B4-BE49-F238E27FC236}">
                <a16:creationId xmlns:a16="http://schemas.microsoft.com/office/drawing/2014/main" id="{93118527-5125-48FC-8ABC-3C24086366AF}"/>
              </a:ext>
            </a:extLst>
          </p:cNvPr>
          <p:cNvCxnSpPr/>
          <p:nvPr/>
        </p:nvCxnSpPr>
        <p:spPr>
          <a:xfrm>
            <a:off x="9344025" y="2667087"/>
            <a:ext cx="0" cy="2799462"/>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F596ECA-EF87-4CDB-A923-A192804D8BBC}"/>
              </a:ext>
            </a:extLst>
          </p:cNvPr>
          <p:cNvCxnSpPr>
            <a:cxnSpLocks/>
          </p:cNvCxnSpPr>
          <p:nvPr/>
        </p:nvCxnSpPr>
        <p:spPr>
          <a:xfrm>
            <a:off x="3331977" y="2659693"/>
            <a:ext cx="0" cy="2833300"/>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14D983B4-7EEC-4E76-9159-FF5D100F1DA0}"/>
              </a:ext>
            </a:extLst>
          </p:cNvPr>
          <p:cNvSpPr txBox="1"/>
          <p:nvPr/>
        </p:nvSpPr>
        <p:spPr>
          <a:xfrm>
            <a:off x="8179305" y="4697310"/>
            <a:ext cx="1244626" cy="307777"/>
          </a:xfrm>
          <a:prstGeom prst="rect">
            <a:avLst/>
          </a:prstGeom>
          <a:noFill/>
        </p:spPr>
        <p:txBody>
          <a:bodyPr wrap="square" rtlCol="0">
            <a:spAutoFit/>
          </a:bodyPr>
          <a:lstStyle/>
          <a:p>
            <a:pPr algn="ctr"/>
            <a:r>
              <a:rPr kumimoji="1" lang="ja-JP" altLang="en-US" sz="1400" dirty="0"/>
              <a:t>第一段階</a:t>
            </a:r>
          </a:p>
        </p:txBody>
      </p:sp>
      <p:sp>
        <p:nvSpPr>
          <p:cNvPr id="29" name="テキスト ボックス 28">
            <a:extLst>
              <a:ext uri="{FF2B5EF4-FFF2-40B4-BE49-F238E27FC236}">
                <a16:creationId xmlns:a16="http://schemas.microsoft.com/office/drawing/2014/main" id="{51676192-32F2-46D1-B0A7-B4191AFBA5AF}"/>
              </a:ext>
            </a:extLst>
          </p:cNvPr>
          <p:cNvSpPr txBox="1"/>
          <p:nvPr/>
        </p:nvSpPr>
        <p:spPr>
          <a:xfrm>
            <a:off x="2024280" y="4620676"/>
            <a:ext cx="1244626" cy="307777"/>
          </a:xfrm>
          <a:prstGeom prst="rect">
            <a:avLst/>
          </a:prstGeom>
          <a:noFill/>
        </p:spPr>
        <p:txBody>
          <a:bodyPr wrap="square" rtlCol="0">
            <a:spAutoFit/>
          </a:bodyPr>
          <a:lstStyle/>
          <a:p>
            <a:pPr algn="ctr"/>
            <a:r>
              <a:rPr kumimoji="1" lang="ja-JP" altLang="en-US" sz="1400" dirty="0"/>
              <a:t>第一段階</a:t>
            </a:r>
          </a:p>
        </p:txBody>
      </p:sp>
      <p:sp>
        <p:nvSpPr>
          <p:cNvPr id="36" name="テキスト ボックス 35">
            <a:extLst>
              <a:ext uri="{FF2B5EF4-FFF2-40B4-BE49-F238E27FC236}">
                <a16:creationId xmlns:a16="http://schemas.microsoft.com/office/drawing/2014/main" id="{67F9C024-A556-4691-8074-4EF7EE9FB992}"/>
              </a:ext>
            </a:extLst>
          </p:cNvPr>
          <p:cNvSpPr txBox="1"/>
          <p:nvPr/>
        </p:nvSpPr>
        <p:spPr>
          <a:xfrm>
            <a:off x="3291427" y="4620675"/>
            <a:ext cx="1244626" cy="307777"/>
          </a:xfrm>
          <a:prstGeom prst="rect">
            <a:avLst/>
          </a:prstGeom>
          <a:noFill/>
        </p:spPr>
        <p:txBody>
          <a:bodyPr wrap="square" rtlCol="0">
            <a:spAutoFit/>
          </a:bodyPr>
          <a:lstStyle/>
          <a:p>
            <a:pPr algn="ctr"/>
            <a:r>
              <a:rPr kumimoji="1" lang="ja-JP" altLang="en-US" sz="1400" dirty="0"/>
              <a:t>第二段階</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CE36AC8-1647-4EA8-86FB-53F88BEE9BAD}"/>
                  </a:ext>
                </a:extLst>
              </p:cNvPr>
              <p:cNvSpPr txBox="1"/>
              <p:nvPr/>
            </p:nvSpPr>
            <p:spPr>
              <a:xfrm>
                <a:off x="9423931" y="3307575"/>
                <a:ext cx="1614900" cy="738664"/>
              </a:xfrm>
              <a:prstGeom prst="rect">
                <a:avLst/>
              </a:prstGeom>
              <a:noFill/>
            </p:spPr>
            <p:txBody>
              <a:bodyPr wrap="square" rtlCol="0">
                <a:spAutoFit/>
              </a:bodyPr>
              <a:lstStyle/>
              <a:p>
                <a:pPr algn="ctr"/>
                <a14:m>
                  <m:oMath xmlns:m="http://schemas.openxmlformats.org/officeDocument/2006/math">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=0.5</m:t>
                    </m:r>
                  </m:oMath>
                </a14:m>
                <a:r>
                  <a:rPr kumimoji="1" lang="ja-JP" altLang="en-US" sz="1400" dirty="0"/>
                  <a:t>から開始し、違反量重視に調整されている</a:t>
                </a:r>
              </a:p>
            </p:txBody>
          </p:sp>
        </mc:Choice>
        <mc:Fallback xmlns="">
          <p:sp>
            <p:nvSpPr>
              <p:cNvPr id="37" name="テキスト ボックス 36">
                <a:extLst>
                  <a:ext uri="{FF2B5EF4-FFF2-40B4-BE49-F238E27FC236}">
                    <a16:creationId xmlns:a16="http://schemas.microsoft.com/office/drawing/2014/main" id="{0CE36AC8-1647-4EA8-86FB-53F88BEE9BAD}"/>
                  </a:ext>
                </a:extLst>
              </p:cNvPr>
              <p:cNvSpPr txBox="1">
                <a:spLocks noRot="1" noChangeAspect="1" noMove="1" noResize="1" noEditPoints="1" noAdjustHandles="1" noChangeArrowheads="1" noChangeShapeType="1" noTextEdit="1"/>
              </p:cNvSpPr>
              <p:nvPr/>
            </p:nvSpPr>
            <p:spPr>
              <a:xfrm>
                <a:off x="9423931" y="3307575"/>
                <a:ext cx="1614900" cy="738664"/>
              </a:xfrm>
              <a:prstGeom prst="rect">
                <a:avLst/>
              </a:prstGeom>
              <a:blipFill>
                <a:blip r:embed="rId6"/>
                <a:stretch>
                  <a:fillRect l="-3396" t="-1653" r="-4528" b="-7438"/>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CAAAA527-081D-42E8-A38E-B02FAAABA779}"/>
              </a:ext>
            </a:extLst>
          </p:cNvPr>
          <p:cNvSpPr txBox="1"/>
          <p:nvPr/>
        </p:nvSpPr>
        <p:spPr>
          <a:xfrm>
            <a:off x="7535608" y="3049920"/>
            <a:ext cx="1614900" cy="523220"/>
          </a:xfrm>
          <a:prstGeom prst="rect">
            <a:avLst/>
          </a:prstGeom>
          <a:noFill/>
        </p:spPr>
        <p:txBody>
          <a:bodyPr wrap="square" rtlCol="0">
            <a:spAutoFit/>
          </a:bodyPr>
          <a:lstStyle/>
          <a:p>
            <a:pPr algn="ctr"/>
            <a:r>
              <a:rPr kumimoji="1" lang="ja-JP" altLang="en-US" sz="1400" dirty="0">
                <a:solidFill>
                  <a:schemeClr val="bg1"/>
                </a:solidFill>
              </a:rPr>
              <a:t>活性度制御は実現されている</a:t>
            </a:r>
          </a:p>
        </p:txBody>
      </p:sp>
    </p:spTree>
    <p:extLst>
      <p:ext uri="{BB962C8B-B14F-4D97-AF65-F5344CB8AC3E}">
        <p14:creationId xmlns:p14="http://schemas.microsoft.com/office/powerpoint/2010/main" val="3677584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BE71ED3-9AB5-4AAB-866B-510410B07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76" y="1977470"/>
            <a:ext cx="3546650" cy="2348376"/>
          </a:xfrm>
          <a:prstGeom prst="rect">
            <a:avLst/>
          </a:prstGeom>
        </p:spPr>
      </p:pic>
      <p:pic>
        <p:nvPicPr>
          <p:cNvPr id="9" name="図 8" descr="グラフ&#10;&#10;中程度の精度で自動的に生成された説明">
            <a:extLst>
              <a:ext uri="{FF2B5EF4-FFF2-40B4-BE49-F238E27FC236}">
                <a16:creationId xmlns:a16="http://schemas.microsoft.com/office/drawing/2014/main" id="{CA39083E-63BB-4783-9A58-622F0EF5A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781" y="3994614"/>
            <a:ext cx="3428546" cy="226632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解の軌道</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835395"/>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第二段階では、個体群が暫定の最良解からパレートフロンティア全体を覆う側に移動したため、目標部位から大きく離れた。</a:t>
            </a:r>
            <a:endParaRPr lang="en-US" altLang="ja-JP" sz="28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317B621-6ABA-41B4-B318-2C02BE0411C5}"/>
                  </a:ext>
                </a:extLst>
              </p:cNvPr>
              <p:cNvSpPr txBox="1"/>
              <p:nvPr/>
            </p:nvSpPr>
            <p:spPr>
              <a:xfrm>
                <a:off x="7136328" y="1647843"/>
                <a:ext cx="4030657" cy="338554"/>
              </a:xfrm>
              <a:prstGeom prst="rect">
                <a:avLst/>
              </a:prstGeom>
              <a:noFill/>
            </p:spPr>
            <p:txBody>
              <a:bodyPr wrap="square" rtlCol="0">
                <a:spAutoFit/>
              </a:bodyPr>
              <a:lstStyle/>
              <a:p>
                <a:pPr algn="ct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空間における個体群／</a:t>
                </a:r>
                <a:r>
                  <a:rPr kumimoji="1" lang="en-US" altLang="ja-JP" sz="1600" b="1" dirty="0"/>
                  <a:t>p-best</a:t>
                </a:r>
                <a:r>
                  <a:rPr kumimoji="1" lang="ja-JP" altLang="en-US" sz="1600" b="1" dirty="0"/>
                  <a:t>の軌道</a:t>
                </a:r>
              </a:p>
            </p:txBody>
          </p:sp>
        </mc:Choice>
        <mc:Fallback xmlns="">
          <p:sp>
            <p:nvSpPr>
              <p:cNvPr id="56" name="テキスト ボックス 55">
                <a:extLst>
                  <a:ext uri="{FF2B5EF4-FFF2-40B4-BE49-F238E27FC236}">
                    <a16:creationId xmlns:a16="http://schemas.microsoft.com/office/drawing/2014/main" id="{5317B621-6ABA-41B4-B318-2C02BE0411C5}"/>
                  </a:ext>
                </a:extLst>
              </p:cNvPr>
              <p:cNvSpPr txBox="1">
                <a:spLocks noRot="1" noChangeAspect="1" noMove="1" noResize="1" noEditPoints="1" noAdjustHandles="1" noChangeArrowheads="1" noChangeShapeType="1" noTextEdit="1"/>
              </p:cNvSpPr>
              <p:nvPr/>
            </p:nvSpPr>
            <p:spPr>
              <a:xfrm>
                <a:off x="7136328" y="1647843"/>
                <a:ext cx="4030657" cy="338554"/>
              </a:xfrm>
              <a:prstGeom prst="rect">
                <a:avLst/>
              </a:prstGeom>
              <a:blipFill>
                <a:blip r:embed="rId4"/>
                <a:stretch>
                  <a:fillRect t="-5357" b="-232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9DF164C9-AF0C-41DC-BBBF-D0F865038797}"/>
                  </a:ext>
                </a:extLst>
              </p:cNvPr>
              <p:cNvSpPr txBox="1"/>
              <p:nvPr/>
            </p:nvSpPr>
            <p:spPr>
              <a:xfrm>
                <a:off x="1918272" y="1650732"/>
                <a:ext cx="3137401" cy="338554"/>
              </a:xfrm>
              <a:prstGeom prst="rect">
                <a:avLst/>
              </a:prstGeom>
              <a:noFill/>
            </p:spPr>
            <p:txBody>
              <a:bodyPr wrap="square" rtlCol="0">
                <a:spAutoFit/>
              </a:bodyPr>
              <a:lstStyle/>
              <a:p>
                <a:pPr algn="ctr"/>
                <a:r>
                  <a:rPr kumimoji="1" lang="ja-JP" altLang="en-US" sz="1600" b="1" dirty="0"/>
                  <a:t>個体群／</a:t>
                </a:r>
                <a:r>
                  <a:rPr kumimoji="1" lang="en-US" altLang="ja-JP" sz="1600" b="1" dirty="0"/>
                  <a:t>p-best</a:t>
                </a:r>
                <a:r>
                  <a:rPr kumimoji="1" lang="ja-JP" altLang="en-US" sz="1600" b="1" dirty="0"/>
                  <a:t>の</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の推移</a:t>
                </a:r>
              </a:p>
            </p:txBody>
          </p:sp>
        </mc:Choice>
        <mc:Fallback xmlns="">
          <p:sp>
            <p:nvSpPr>
              <p:cNvPr id="57" name="テキスト ボックス 56">
                <a:extLst>
                  <a:ext uri="{FF2B5EF4-FFF2-40B4-BE49-F238E27FC236}">
                    <a16:creationId xmlns:a16="http://schemas.microsoft.com/office/drawing/2014/main" id="{9DF164C9-AF0C-41DC-BBBF-D0F865038797}"/>
                  </a:ext>
                </a:extLst>
              </p:cNvPr>
              <p:cNvSpPr txBox="1">
                <a:spLocks noRot="1" noChangeAspect="1" noMove="1" noResize="1" noEditPoints="1" noAdjustHandles="1" noChangeArrowheads="1" noChangeShapeType="1" noTextEdit="1"/>
              </p:cNvSpPr>
              <p:nvPr/>
            </p:nvSpPr>
            <p:spPr>
              <a:xfrm>
                <a:off x="1918272" y="1650732"/>
                <a:ext cx="3137401" cy="338554"/>
              </a:xfrm>
              <a:prstGeom prst="rect">
                <a:avLst/>
              </a:prstGeom>
              <a:blipFill>
                <a:blip r:embed="rId5"/>
                <a:stretch>
                  <a:fillRect t="-5455" b="-25455"/>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endParaRPr kumimoji="1" lang="en-US" altLang="ja-JP" sz="1600" b="1" dirty="0">
              <a:solidFill>
                <a:schemeClr val="bg1"/>
              </a:solidFill>
            </a:endParaRPr>
          </a:p>
        </p:txBody>
      </p:sp>
      <p:sp>
        <p:nvSpPr>
          <p:cNvPr id="22" name="テキスト ボックス 21">
            <a:extLst>
              <a:ext uri="{FF2B5EF4-FFF2-40B4-BE49-F238E27FC236}">
                <a16:creationId xmlns:a16="http://schemas.microsoft.com/office/drawing/2014/main" id="{2A016CD5-8B79-45C0-92B9-01AC5E479C53}"/>
              </a:ext>
            </a:extLst>
          </p:cNvPr>
          <p:cNvSpPr txBox="1"/>
          <p:nvPr/>
        </p:nvSpPr>
        <p:spPr>
          <a:xfrm>
            <a:off x="1346625" y="2332786"/>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1356150" y="4356625"/>
            <a:ext cx="400110" cy="1260677"/>
          </a:xfrm>
          <a:prstGeom prst="rect">
            <a:avLst/>
          </a:prstGeom>
          <a:noFill/>
        </p:spPr>
        <p:txBody>
          <a:bodyPr vert="vert270" wrap="square" rtlCol="0">
            <a:spAutoFit/>
          </a:bodyPr>
          <a:lstStyle/>
          <a:p>
            <a:pPr algn="ctr"/>
            <a:r>
              <a:rPr kumimoji="1" lang="ja-JP" altLang="en-US" sz="1400" dirty="0"/>
              <a:t>制約違反量</a:t>
            </a:r>
          </a:p>
        </p:txBody>
      </p:sp>
      <p:cxnSp>
        <p:nvCxnSpPr>
          <p:cNvPr id="32" name="直線コネクタ 31">
            <a:extLst>
              <a:ext uri="{FF2B5EF4-FFF2-40B4-BE49-F238E27FC236}">
                <a16:creationId xmlns:a16="http://schemas.microsoft.com/office/drawing/2014/main" id="{6F596ECA-EF87-4CDB-A923-A192804D8BBC}"/>
              </a:ext>
            </a:extLst>
          </p:cNvPr>
          <p:cNvCxnSpPr>
            <a:cxnSpLocks/>
          </p:cNvCxnSpPr>
          <p:nvPr/>
        </p:nvCxnSpPr>
        <p:spPr>
          <a:xfrm>
            <a:off x="3844933" y="2047585"/>
            <a:ext cx="0" cy="3981619"/>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51676192-32F2-46D1-B0A7-B4191AFBA5AF}"/>
              </a:ext>
            </a:extLst>
          </p:cNvPr>
          <p:cNvSpPr txBox="1"/>
          <p:nvPr/>
        </p:nvSpPr>
        <p:spPr>
          <a:xfrm>
            <a:off x="2741688" y="2122091"/>
            <a:ext cx="1244626" cy="307777"/>
          </a:xfrm>
          <a:prstGeom prst="rect">
            <a:avLst/>
          </a:prstGeom>
          <a:noFill/>
        </p:spPr>
        <p:txBody>
          <a:bodyPr wrap="square" rtlCol="0">
            <a:spAutoFit/>
          </a:bodyPr>
          <a:lstStyle/>
          <a:p>
            <a:pPr algn="ctr"/>
            <a:r>
              <a:rPr kumimoji="1" lang="ja-JP" altLang="en-US" sz="1400" dirty="0"/>
              <a:t>第一段階</a:t>
            </a:r>
          </a:p>
        </p:txBody>
      </p:sp>
      <p:sp>
        <p:nvSpPr>
          <p:cNvPr id="36" name="テキスト ボックス 35">
            <a:extLst>
              <a:ext uri="{FF2B5EF4-FFF2-40B4-BE49-F238E27FC236}">
                <a16:creationId xmlns:a16="http://schemas.microsoft.com/office/drawing/2014/main" id="{67F9C024-A556-4691-8074-4EF7EE9FB992}"/>
              </a:ext>
            </a:extLst>
          </p:cNvPr>
          <p:cNvSpPr txBox="1"/>
          <p:nvPr/>
        </p:nvSpPr>
        <p:spPr>
          <a:xfrm>
            <a:off x="3844932" y="2133907"/>
            <a:ext cx="1244626" cy="307777"/>
          </a:xfrm>
          <a:prstGeom prst="rect">
            <a:avLst/>
          </a:prstGeom>
          <a:noFill/>
        </p:spPr>
        <p:txBody>
          <a:bodyPr wrap="square" rtlCol="0">
            <a:spAutoFit/>
          </a:bodyPr>
          <a:lstStyle/>
          <a:p>
            <a:pPr algn="ctr"/>
            <a:r>
              <a:rPr kumimoji="1" lang="ja-JP" altLang="en-US" sz="1400" dirty="0"/>
              <a:t>第二段階</a:t>
            </a:r>
          </a:p>
        </p:txBody>
      </p:sp>
      <p:pic>
        <p:nvPicPr>
          <p:cNvPr id="13" name="図 12" descr="グラフ, 散布図&#10;&#10;自動的に生成された説明">
            <a:extLst>
              <a:ext uri="{FF2B5EF4-FFF2-40B4-BE49-F238E27FC236}">
                <a16:creationId xmlns:a16="http://schemas.microsoft.com/office/drawing/2014/main" id="{B026D30B-B849-47FA-BA9B-E41B90B6D2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8626" y="2005211"/>
            <a:ext cx="4221205" cy="4229838"/>
          </a:xfrm>
          <a:prstGeom prst="rect">
            <a:avLst/>
          </a:prstGeom>
        </p:spPr>
      </p:pic>
      <p:sp>
        <p:nvSpPr>
          <p:cNvPr id="33" name="テキスト ボックス 32">
            <a:extLst>
              <a:ext uri="{FF2B5EF4-FFF2-40B4-BE49-F238E27FC236}">
                <a16:creationId xmlns:a16="http://schemas.microsoft.com/office/drawing/2014/main" id="{A4B4CF30-6CDD-4324-A33D-E12EBAA369F7}"/>
              </a:ext>
            </a:extLst>
          </p:cNvPr>
          <p:cNvSpPr txBox="1"/>
          <p:nvPr/>
        </p:nvSpPr>
        <p:spPr>
          <a:xfrm>
            <a:off x="6871612" y="4085868"/>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4" name="テキスト ボックス 33">
            <a:extLst>
              <a:ext uri="{FF2B5EF4-FFF2-40B4-BE49-F238E27FC236}">
                <a16:creationId xmlns:a16="http://schemas.microsoft.com/office/drawing/2014/main" id="{D0F1D26B-6ACF-4BA9-B1CB-270BFC30B2AB}"/>
              </a:ext>
            </a:extLst>
          </p:cNvPr>
          <p:cNvSpPr txBox="1"/>
          <p:nvPr/>
        </p:nvSpPr>
        <p:spPr>
          <a:xfrm>
            <a:off x="7980470" y="5894366"/>
            <a:ext cx="1171187" cy="307777"/>
          </a:xfrm>
          <a:prstGeom prst="rect">
            <a:avLst/>
          </a:prstGeom>
          <a:noFill/>
        </p:spPr>
        <p:txBody>
          <a:bodyPr vert="horz" wrap="square" rtlCol="0">
            <a:spAutoFit/>
          </a:bodyPr>
          <a:lstStyle/>
          <a:p>
            <a:pPr algn="ctr"/>
            <a:r>
              <a:rPr kumimoji="1" lang="ja-JP" altLang="en-US" sz="1400" dirty="0"/>
              <a:t>目的関数値</a:t>
            </a:r>
          </a:p>
        </p:txBody>
      </p:sp>
      <p:pic>
        <p:nvPicPr>
          <p:cNvPr id="37" name="図 36">
            <a:extLst>
              <a:ext uri="{FF2B5EF4-FFF2-40B4-BE49-F238E27FC236}">
                <a16:creationId xmlns:a16="http://schemas.microsoft.com/office/drawing/2014/main" id="{09224EC5-DAD9-4300-8524-372058F677DA}"/>
              </a:ext>
            </a:extLst>
          </p:cNvPr>
          <p:cNvPicPr>
            <a:picLocks noChangeAspect="1"/>
          </p:cNvPicPr>
          <p:nvPr/>
        </p:nvPicPr>
        <p:blipFill rotWithShape="1">
          <a:blip r:embed="rId7"/>
          <a:srcRect l="19098" t="73055" b="21105"/>
          <a:stretch/>
        </p:blipFill>
        <p:spPr>
          <a:xfrm>
            <a:off x="4862649" y="108393"/>
            <a:ext cx="5352620" cy="316147"/>
          </a:xfrm>
          <a:prstGeom prst="rect">
            <a:avLst/>
          </a:prstGeom>
        </p:spPr>
      </p:pic>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5ECCA3C-02D8-41F5-AA60-48BBAD033D35}"/>
                  </a:ext>
                </a:extLst>
              </p:cNvPr>
              <p:cNvSpPr txBox="1"/>
              <p:nvPr/>
            </p:nvSpPr>
            <p:spPr>
              <a:xfrm>
                <a:off x="4502563"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1</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38" name="テキスト ボックス 37">
                <a:extLst>
                  <a:ext uri="{FF2B5EF4-FFF2-40B4-BE49-F238E27FC236}">
                    <a16:creationId xmlns:a16="http://schemas.microsoft.com/office/drawing/2014/main" id="{35ECCA3C-02D8-41F5-AA60-48BBAD033D35}"/>
                  </a:ext>
                </a:extLst>
              </p:cNvPr>
              <p:cNvSpPr txBox="1">
                <a:spLocks noRot="1" noChangeAspect="1" noMove="1" noResize="1" noEditPoints="1" noAdjustHandles="1" noChangeArrowheads="1" noChangeShapeType="1" noTextEdit="1"/>
              </p:cNvSpPr>
              <p:nvPr/>
            </p:nvSpPr>
            <p:spPr>
              <a:xfrm>
                <a:off x="4502563" y="407728"/>
                <a:ext cx="997410"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7C5278E-2B31-4D96-8A66-EE00B6FF1934}"/>
                  </a:ext>
                </a:extLst>
              </p:cNvPr>
              <p:cNvSpPr txBox="1"/>
              <p:nvPr/>
            </p:nvSpPr>
            <p:spPr>
              <a:xfrm>
                <a:off x="9613440"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39" name="テキスト ボックス 38">
                <a:extLst>
                  <a:ext uri="{FF2B5EF4-FFF2-40B4-BE49-F238E27FC236}">
                    <a16:creationId xmlns:a16="http://schemas.microsoft.com/office/drawing/2014/main" id="{C7C5278E-2B31-4D96-8A66-EE00B6FF1934}"/>
                  </a:ext>
                </a:extLst>
              </p:cNvPr>
              <p:cNvSpPr txBox="1">
                <a:spLocks noRot="1" noChangeAspect="1" noMove="1" noResize="1" noEditPoints="1" noAdjustHandles="1" noChangeArrowheads="1" noChangeShapeType="1" noTextEdit="1"/>
              </p:cNvSpPr>
              <p:nvPr/>
            </p:nvSpPr>
            <p:spPr>
              <a:xfrm>
                <a:off x="9613440" y="407728"/>
                <a:ext cx="99741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A719BDE5-CBDA-4688-8366-EE9D0F0ADCC0}"/>
                  </a:ext>
                </a:extLst>
              </p:cNvPr>
              <p:cNvSpPr txBox="1"/>
              <p:nvPr/>
            </p:nvSpPr>
            <p:spPr>
              <a:xfrm>
                <a:off x="5090579"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2</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0" name="テキスト ボックス 39">
                <a:extLst>
                  <a:ext uri="{FF2B5EF4-FFF2-40B4-BE49-F238E27FC236}">
                    <a16:creationId xmlns:a16="http://schemas.microsoft.com/office/drawing/2014/main" id="{A719BDE5-CBDA-4688-8366-EE9D0F0ADCC0}"/>
                  </a:ext>
                </a:extLst>
              </p:cNvPr>
              <p:cNvSpPr txBox="1">
                <a:spLocks noRot="1" noChangeAspect="1" noMove="1" noResize="1" noEditPoints="1" noAdjustHandles="1" noChangeArrowheads="1" noChangeShapeType="1" noTextEdit="1"/>
              </p:cNvSpPr>
              <p:nvPr/>
            </p:nvSpPr>
            <p:spPr>
              <a:xfrm>
                <a:off x="5090579" y="407728"/>
                <a:ext cx="997410" cy="307777"/>
              </a:xfrm>
              <a:prstGeom prst="rect">
                <a:avLst/>
              </a:prstGeom>
              <a:blipFill>
                <a:blip r:embed="rId10"/>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7576B37-1B11-474D-81B9-EE76D3819613}"/>
                  </a:ext>
                </a:extLst>
              </p:cNvPr>
              <p:cNvSpPr txBox="1"/>
              <p:nvPr/>
            </p:nvSpPr>
            <p:spPr>
              <a:xfrm>
                <a:off x="5669200"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3</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1" name="テキスト ボックス 40">
                <a:extLst>
                  <a:ext uri="{FF2B5EF4-FFF2-40B4-BE49-F238E27FC236}">
                    <a16:creationId xmlns:a16="http://schemas.microsoft.com/office/drawing/2014/main" id="{17576B37-1B11-474D-81B9-EE76D3819613}"/>
                  </a:ext>
                </a:extLst>
              </p:cNvPr>
              <p:cNvSpPr txBox="1">
                <a:spLocks noRot="1" noChangeAspect="1" noMove="1" noResize="1" noEditPoints="1" noAdjustHandles="1" noChangeArrowheads="1" noChangeShapeType="1" noTextEdit="1"/>
              </p:cNvSpPr>
              <p:nvPr/>
            </p:nvSpPr>
            <p:spPr>
              <a:xfrm>
                <a:off x="5669200" y="407728"/>
                <a:ext cx="997410" cy="307777"/>
              </a:xfrm>
              <a:prstGeom prst="rect">
                <a:avLst/>
              </a:prstGeom>
              <a:blipFill>
                <a:blip r:embed="rId11"/>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08B008C-DED4-4F72-8881-5666774870D4}"/>
                  </a:ext>
                </a:extLst>
              </p:cNvPr>
              <p:cNvSpPr txBox="1"/>
              <p:nvPr/>
            </p:nvSpPr>
            <p:spPr>
              <a:xfrm>
                <a:off x="6891165"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2" name="テキスト ボックス 41">
                <a:extLst>
                  <a:ext uri="{FF2B5EF4-FFF2-40B4-BE49-F238E27FC236}">
                    <a16:creationId xmlns:a16="http://schemas.microsoft.com/office/drawing/2014/main" id="{808B008C-DED4-4F72-8881-5666774870D4}"/>
                  </a:ext>
                </a:extLst>
              </p:cNvPr>
              <p:cNvSpPr txBox="1">
                <a:spLocks noRot="1" noChangeAspect="1" noMove="1" noResize="1" noEditPoints="1" noAdjustHandles="1" noChangeArrowheads="1" noChangeShapeType="1" noTextEdit="1"/>
              </p:cNvSpPr>
              <p:nvPr/>
            </p:nvSpPr>
            <p:spPr>
              <a:xfrm>
                <a:off x="6891165" y="407728"/>
                <a:ext cx="997410"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4FF2271-76CC-42FD-BD7B-11FAA966812F}"/>
                  </a:ext>
                </a:extLst>
              </p:cNvPr>
              <p:cNvSpPr txBox="1"/>
              <p:nvPr/>
            </p:nvSpPr>
            <p:spPr>
              <a:xfrm>
                <a:off x="8932519"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r>
                            <a:rPr lang="en-US" altLang="ja-JP" sz="1400" b="0" i="1" smtClean="0">
                              <a:solidFill>
                                <a:schemeClr val="bg1"/>
                              </a:solidFill>
                              <a:latin typeface="Cambria Math" panose="02040503050406030204" pitchFamily="18" charset="0"/>
                              <a:ea typeface="Cambria Math" panose="02040503050406030204" pitchFamily="18" charset="0"/>
                            </a:rPr>
                            <m:t>−1</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3" name="テキスト ボックス 42">
                <a:extLst>
                  <a:ext uri="{FF2B5EF4-FFF2-40B4-BE49-F238E27FC236}">
                    <a16:creationId xmlns:a16="http://schemas.microsoft.com/office/drawing/2014/main" id="{54FF2271-76CC-42FD-BD7B-11FAA966812F}"/>
                  </a:ext>
                </a:extLst>
              </p:cNvPr>
              <p:cNvSpPr txBox="1">
                <a:spLocks noRot="1" noChangeAspect="1" noMove="1" noResize="1" noEditPoints="1" noAdjustHandles="1" noChangeArrowheads="1" noChangeShapeType="1" noTextEdit="1"/>
              </p:cNvSpPr>
              <p:nvPr/>
            </p:nvSpPr>
            <p:spPr>
              <a:xfrm>
                <a:off x="8932519" y="407728"/>
                <a:ext cx="997410" cy="307777"/>
              </a:xfrm>
              <a:prstGeom prst="rect">
                <a:avLst/>
              </a:prstGeom>
              <a:blipFill>
                <a:blip r:embed="rId13"/>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8470EB6-CC9A-499E-9F76-16E53E423ADA}"/>
                  </a:ext>
                </a:extLst>
              </p:cNvPr>
              <p:cNvSpPr txBox="1"/>
              <p:nvPr/>
            </p:nvSpPr>
            <p:spPr>
              <a:xfrm>
                <a:off x="8154791"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r>
                            <a:rPr lang="en-US" altLang="ja-JP" sz="1400" b="0" i="1" smtClean="0">
                              <a:solidFill>
                                <a:schemeClr val="bg1"/>
                              </a:solidFill>
                              <a:latin typeface="Cambria Math" panose="02040503050406030204" pitchFamily="18" charset="0"/>
                              <a:ea typeface="Cambria Math" panose="02040503050406030204" pitchFamily="18" charset="0"/>
                            </a:rPr>
                            <m:t>−2</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4" name="テキスト ボックス 43">
                <a:extLst>
                  <a:ext uri="{FF2B5EF4-FFF2-40B4-BE49-F238E27FC236}">
                    <a16:creationId xmlns:a16="http://schemas.microsoft.com/office/drawing/2014/main" id="{08470EB6-CC9A-499E-9F76-16E53E423ADA}"/>
                  </a:ext>
                </a:extLst>
              </p:cNvPr>
              <p:cNvSpPr txBox="1">
                <a:spLocks noRot="1" noChangeAspect="1" noMove="1" noResize="1" noEditPoints="1" noAdjustHandles="1" noChangeArrowheads="1" noChangeShapeType="1" noTextEdit="1"/>
              </p:cNvSpPr>
              <p:nvPr/>
            </p:nvSpPr>
            <p:spPr>
              <a:xfrm>
                <a:off x="8154791" y="407728"/>
                <a:ext cx="997410" cy="307777"/>
              </a:xfrm>
              <a:prstGeom prst="rect">
                <a:avLst/>
              </a:prstGeom>
              <a:blipFill>
                <a:blip r:embed="rId14"/>
                <a:stretch>
                  <a:fillRect b="-10000"/>
                </a:stretch>
              </a:blipFill>
            </p:spPr>
            <p:txBody>
              <a:bodyPr/>
              <a:lstStyle/>
              <a:p>
                <a:r>
                  <a:rPr lang="ja-JP" altLang="en-US">
                    <a:noFill/>
                  </a:rPr>
                  <a:t> </a:t>
                </a:r>
              </a:p>
            </p:txBody>
          </p:sp>
        </mc:Fallback>
      </mc:AlternateContent>
      <p:sp>
        <p:nvSpPr>
          <p:cNvPr id="46" name="吹き出し: 角を丸めた四角形 45">
            <a:extLst>
              <a:ext uri="{FF2B5EF4-FFF2-40B4-BE49-F238E27FC236}">
                <a16:creationId xmlns:a16="http://schemas.microsoft.com/office/drawing/2014/main" id="{251AEA8F-54E4-4F54-B1FA-3435C7A00D51}"/>
              </a:ext>
            </a:extLst>
          </p:cNvPr>
          <p:cNvSpPr/>
          <p:nvPr/>
        </p:nvSpPr>
        <p:spPr>
          <a:xfrm>
            <a:off x="9714340" y="4736660"/>
            <a:ext cx="2262070" cy="625429"/>
          </a:xfrm>
          <a:prstGeom prst="wedgeRoundRectCallout">
            <a:avLst>
              <a:gd name="adj1" fmla="val -43956"/>
              <a:gd name="adj2" fmla="val 7859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第一段階で可能解を得た</a:t>
            </a:r>
          </a:p>
        </p:txBody>
      </p:sp>
      <p:sp>
        <p:nvSpPr>
          <p:cNvPr id="48" name="吹き出し: 角を丸めた四角形 47">
            <a:extLst>
              <a:ext uri="{FF2B5EF4-FFF2-40B4-BE49-F238E27FC236}">
                <a16:creationId xmlns:a16="http://schemas.microsoft.com/office/drawing/2014/main" id="{434F301F-3F7B-4FDF-8EA7-567AB6CCA1CA}"/>
              </a:ext>
            </a:extLst>
          </p:cNvPr>
          <p:cNvSpPr/>
          <p:nvPr/>
        </p:nvSpPr>
        <p:spPr>
          <a:xfrm>
            <a:off x="4059456" y="3035497"/>
            <a:ext cx="2812156" cy="637000"/>
          </a:xfrm>
          <a:prstGeom prst="wedgeRoundRectCallout">
            <a:avLst>
              <a:gd name="adj1" fmla="val -43956"/>
              <a:gd name="adj2" fmla="val 7859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v</a:t>
            </a:r>
            <a:r>
              <a:rPr kumimoji="1" lang="ja-JP" altLang="en-US" dirty="0"/>
              <a:t>が悪化するが、</a:t>
            </a:r>
            <a:endParaRPr kumimoji="1" lang="en-US" altLang="ja-JP" dirty="0"/>
          </a:p>
          <a:p>
            <a:pPr algn="ctr"/>
            <a:r>
              <a:rPr kumimoji="1" lang="en-US" altLang="ja-JP" dirty="0"/>
              <a:t>f</a:t>
            </a:r>
            <a:r>
              <a:rPr kumimoji="1" lang="ja-JP" altLang="en-US" dirty="0"/>
              <a:t>が大きく改善する解へ移動</a:t>
            </a:r>
          </a:p>
        </p:txBody>
      </p:sp>
      <p:sp>
        <p:nvSpPr>
          <p:cNvPr id="50" name="吹き出し: 角を丸めた四角形 49">
            <a:extLst>
              <a:ext uri="{FF2B5EF4-FFF2-40B4-BE49-F238E27FC236}">
                <a16:creationId xmlns:a16="http://schemas.microsoft.com/office/drawing/2014/main" id="{51529571-BE58-44E0-8DC1-4BA3CC86A5B0}"/>
              </a:ext>
            </a:extLst>
          </p:cNvPr>
          <p:cNvSpPr/>
          <p:nvPr/>
        </p:nvSpPr>
        <p:spPr>
          <a:xfrm>
            <a:off x="4334087" y="4815804"/>
            <a:ext cx="2069778" cy="636999"/>
          </a:xfrm>
          <a:prstGeom prst="wedgeRoundRectCallout">
            <a:avLst>
              <a:gd name="adj1" fmla="val -43956"/>
              <a:gd name="adj2" fmla="val 7859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徐々に可能領域側へ移動</a:t>
            </a:r>
          </a:p>
        </p:txBody>
      </p:sp>
      <p:sp>
        <p:nvSpPr>
          <p:cNvPr id="51" name="吹き出し: 角を丸めた四角形 50">
            <a:extLst>
              <a:ext uri="{FF2B5EF4-FFF2-40B4-BE49-F238E27FC236}">
                <a16:creationId xmlns:a16="http://schemas.microsoft.com/office/drawing/2014/main" id="{73FAC6B6-87F3-4B2D-A745-5C47002A1897}"/>
              </a:ext>
            </a:extLst>
          </p:cNvPr>
          <p:cNvSpPr/>
          <p:nvPr/>
        </p:nvSpPr>
        <p:spPr>
          <a:xfrm>
            <a:off x="7538957" y="2173416"/>
            <a:ext cx="3560873" cy="625429"/>
          </a:xfrm>
          <a:prstGeom prst="wedgeRoundRectCallout">
            <a:avLst>
              <a:gd name="adj1" fmla="val -35956"/>
              <a:gd name="adj2" fmla="val 369476"/>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第二段階でパレートフロンティア全体へ移動し、目標部位側に調整</a:t>
            </a:r>
          </a:p>
        </p:txBody>
      </p:sp>
      <p:sp>
        <p:nvSpPr>
          <p:cNvPr id="6" name="星: 5 pt 5">
            <a:extLst>
              <a:ext uri="{FF2B5EF4-FFF2-40B4-BE49-F238E27FC236}">
                <a16:creationId xmlns:a16="http://schemas.microsoft.com/office/drawing/2014/main" id="{B72D5883-4AE8-26B3-C8BC-6980CB7747D8}"/>
              </a:ext>
            </a:extLst>
          </p:cNvPr>
          <p:cNvSpPr/>
          <p:nvPr/>
        </p:nvSpPr>
        <p:spPr>
          <a:xfrm>
            <a:off x="7846240" y="5323733"/>
            <a:ext cx="207544" cy="244543"/>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4" name="吹き出し: 角を丸めた四角形 13">
                <a:extLst>
                  <a:ext uri="{FF2B5EF4-FFF2-40B4-BE49-F238E27FC236}">
                    <a16:creationId xmlns:a16="http://schemas.microsoft.com/office/drawing/2014/main" id="{54B58BFF-75B4-FF90-2AD3-D5E100333228}"/>
                  </a:ext>
                </a:extLst>
              </p:cNvPr>
              <p:cNvSpPr/>
              <p:nvPr/>
            </p:nvSpPr>
            <p:spPr>
              <a:xfrm>
                <a:off x="5943132" y="5675628"/>
                <a:ext cx="1844193" cy="565718"/>
              </a:xfrm>
              <a:prstGeom prst="wedgeRoundRectCallout">
                <a:avLst>
                  <a:gd name="adj1" fmla="val 55853"/>
                  <a:gd name="adj2" fmla="val -73591"/>
                  <a:gd name="adj3" fmla="val 16667"/>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1400" b="0" i="1" smtClean="0">
                        <a:solidFill>
                          <a:schemeClr val="tx1"/>
                        </a:solidFill>
                        <a:latin typeface="Cambria Math" panose="02040503050406030204" pitchFamily="18" charset="0"/>
                      </a:rPr>
                      <m:t>(338883, 53)</m:t>
                    </m:r>
                  </m:oMath>
                </a14:m>
                <a:r>
                  <a:rPr kumimoji="1" lang="ja-JP" altLang="en-US" sz="1400" dirty="0">
                    <a:solidFill>
                      <a:schemeClr val="tx1"/>
                    </a:solidFill>
                  </a:rPr>
                  <a:t>の</a:t>
                </a:r>
                <a:endParaRPr kumimoji="1" lang="en-US" altLang="ja-JP" sz="1400" dirty="0">
                  <a:solidFill>
                    <a:schemeClr val="tx1"/>
                  </a:solidFill>
                </a:endParaRPr>
              </a:p>
              <a:p>
                <a:pPr algn="ctr"/>
                <a:r>
                  <a:rPr kumimoji="1" lang="ja-JP" altLang="en-US" sz="1400" dirty="0">
                    <a:solidFill>
                      <a:schemeClr val="tx1"/>
                    </a:solidFill>
                  </a:rPr>
                  <a:t>違反解を確認している</a:t>
                </a:r>
              </a:p>
            </p:txBody>
          </p:sp>
        </mc:Choice>
        <mc:Fallback xmlns="">
          <p:sp>
            <p:nvSpPr>
              <p:cNvPr id="14" name="吹き出し: 角を丸めた四角形 13">
                <a:extLst>
                  <a:ext uri="{FF2B5EF4-FFF2-40B4-BE49-F238E27FC236}">
                    <a16:creationId xmlns:a16="http://schemas.microsoft.com/office/drawing/2014/main" id="{54B58BFF-75B4-FF90-2AD3-D5E100333228}"/>
                  </a:ext>
                </a:extLst>
              </p:cNvPr>
              <p:cNvSpPr>
                <a:spLocks noRot="1" noChangeAspect="1" noMove="1" noResize="1" noEditPoints="1" noAdjustHandles="1" noChangeArrowheads="1" noChangeShapeType="1" noTextEdit="1"/>
              </p:cNvSpPr>
              <p:nvPr/>
            </p:nvSpPr>
            <p:spPr>
              <a:xfrm>
                <a:off x="5943132" y="5675628"/>
                <a:ext cx="1844193" cy="565718"/>
              </a:xfrm>
              <a:prstGeom prst="wedgeRoundRectCallout">
                <a:avLst>
                  <a:gd name="adj1" fmla="val 55853"/>
                  <a:gd name="adj2" fmla="val -73591"/>
                  <a:gd name="adj3" fmla="val 16667"/>
                </a:avLst>
              </a:prstGeom>
              <a:blipFill>
                <a:blip r:embed="rId15"/>
                <a:stretch>
                  <a:fillRect b="-5217"/>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2512536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考察：切替条件と初期個体の影響</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MOEA/D</a:t>
            </a:r>
            <a:r>
              <a:rPr lang="ja-JP" altLang="en-US" sz="2800" dirty="0"/>
              <a:t>はトレードオフ領域へ収束するように個体群を更新する。</a:t>
            </a:r>
          </a:p>
          <a:p>
            <a:pPr lvl="1">
              <a:defRPr/>
            </a:pPr>
            <a:r>
              <a:rPr lang="en-US" altLang="ja-JP" sz="2400" dirty="0"/>
              <a:t>MOEA/D</a:t>
            </a:r>
            <a:r>
              <a:rPr lang="ja-JP" altLang="en-US" sz="2400" dirty="0"/>
              <a:t>での個体群が目標部位を近似するまで探索しないと、最良解は改善しない</a:t>
            </a:r>
            <a:endParaRPr lang="en-US" altLang="ja-JP" sz="2400" dirty="0"/>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pic>
        <p:nvPicPr>
          <p:cNvPr id="13" name="図 12" descr="ダイアグラム&#10;&#10;自動的に生成された説明">
            <a:extLst>
              <a:ext uri="{FF2B5EF4-FFF2-40B4-BE49-F238E27FC236}">
                <a16:creationId xmlns:a16="http://schemas.microsoft.com/office/drawing/2014/main" id="{827329AA-1249-4EB3-A614-3634BBD40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843" y="2715711"/>
            <a:ext cx="4004482" cy="3425154"/>
          </a:xfrm>
          <a:prstGeom prst="rect">
            <a:avLst/>
          </a:prstGeom>
        </p:spPr>
      </p:pic>
      <p:sp>
        <p:nvSpPr>
          <p:cNvPr id="14" name="楕円 13">
            <a:extLst>
              <a:ext uri="{FF2B5EF4-FFF2-40B4-BE49-F238E27FC236}">
                <a16:creationId xmlns:a16="http://schemas.microsoft.com/office/drawing/2014/main" id="{06AF7F7E-0562-47D6-8F77-D9326A48E6D3}"/>
              </a:ext>
            </a:extLst>
          </p:cNvPr>
          <p:cNvSpPr/>
          <p:nvPr/>
        </p:nvSpPr>
        <p:spPr>
          <a:xfrm>
            <a:off x="3814369" y="298384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6C592C33-B4E1-4559-A804-01C0FAF806D1}"/>
              </a:ext>
            </a:extLst>
          </p:cNvPr>
          <p:cNvSpPr/>
          <p:nvPr/>
        </p:nvSpPr>
        <p:spPr>
          <a:xfrm>
            <a:off x="3097002" y="3276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7D8B84E7-9713-46F4-9F31-CE3C7520F8FD}"/>
              </a:ext>
            </a:extLst>
          </p:cNvPr>
          <p:cNvSpPr/>
          <p:nvPr/>
        </p:nvSpPr>
        <p:spPr>
          <a:xfrm>
            <a:off x="4298976" y="3222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607D8331-D88D-4D6E-8DE3-49C447B57A95}"/>
              </a:ext>
            </a:extLst>
          </p:cNvPr>
          <p:cNvSpPr/>
          <p:nvPr/>
        </p:nvSpPr>
        <p:spPr>
          <a:xfrm>
            <a:off x="4491090" y="35750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32CDE47B-FC44-41DE-883C-1E265738EF87}"/>
              </a:ext>
            </a:extLst>
          </p:cNvPr>
          <p:cNvSpPr/>
          <p:nvPr/>
        </p:nvSpPr>
        <p:spPr>
          <a:xfrm>
            <a:off x="3706369" y="35591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2" name="図 21" descr="ダイアグラム&#10;&#10;自動的に生成された説明">
            <a:extLst>
              <a:ext uri="{FF2B5EF4-FFF2-40B4-BE49-F238E27FC236}">
                <a16:creationId xmlns:a16="http://schemas.microsoft.com/office/drawing/2014/main" id="{94D1BE99-CD51-43A8-BC3C-5242D3122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197" y="2715711"/>
            <a:ext cx="4004482" cy="3425154"/>
          </a:xfrm>
          <a:prstGeom prst="rect">
            <a:avLst/>
          </a:prstGeom>
        </p:spPr>
      </p:pic>
      <p:sp>
        <p:nvSpPr>
          <p:cNvPr id="26" name="楕円 25">
            <a:extLst>
              <a:ext uri="{FF2B5EF4-FFF2-40B4-BE49-F238E27FC236}">
                <a16:creationId xmlns:a16="http://schemas.microsoft.com/office/drawing/2014/main" id="{601AD9B6-4A79-49AD-A46F-2CED868CECC3}"/>
              </a:ext>
            </a:extLst>
          </p:cNvPr>
          <p:cNvSpPr/>
          <p:nvPr/>
        </p:nvSpPr>
        <p:spPr>
          <a:xfrm>
            <a:off x="8834044" y="508887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9B9BD576-3858-4855-82A0-C0CCE66E26AA}"/>
              </a:ext>
            </a:extLst>
          </p:cNvPr>
          <p:cNvSpPr/>
          <p:nvPr/>
        </p:nvSpPr>
        <p:spPr>
          <a:xfrm>
            <a:off x="8116677" y="53815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88D58107-FDDD-48B0-A5B0-6383A586DDF3}"/>
              </a:ext>
            </a:extLst>
          </p:cNvPr>
          <p:cNvSpPr/>
          <p:nvPr/>
        </p:nvSpPr>
        <p:spPr>
          <a:xfrm>
            <a:off x="9318651" y="53275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8106E5B4-EA14-4816-9135-37B469B5A7FB}"/>
              </a:ext>
            </a:extLst>
          </p:cNvPr>
          <p:cNvSpPr/>
          <p:nvPr/>
        </p:nvSpPr>
        <p:spPr>
          <a:xfrm>
            <a:off x="9520290" y="57435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72AAC919-9218-4C4F-9314-4E5CC0157465}"/>
              </a:ext>
            </a:extLst>
          </p:cNvPr>
          <p:cNvSpPr/>
          <p:nvPr/>
        </p:nvSpPr>
        <p:spPr>
          <a:xfrm>
            <a:off x="8726044" y="562605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AA423C1-EB5A-40FE-8B26-B2587AADCCBF}"/>
                  </a:ext>
                </a:extLst>
              </p:cNvPr>
              <p:cNvSpPr txBox="1"/>
              <p:nvPr/>
            </p:nvSpPr>
            <p:spPr>
              <a:xfrm>
                <a:off x="314809" y="2176463"/>
                <a:ext cx="5132736" cy="369332"/>
              </a:xfrm>
              <a:prstGeom prst="rect">
                <a:avLst/>
              </a:prstGeom>
              <a:noFill/>
            </p:spPr>
            <p:txBody>
              <a:bodyPr wrap="square" rtlCol="0">
                <a:spAutoFit/>
              </a:bodyPr>
              <a:lstStyle/>
              <a:p>
                <a:pPr algn="ctr"/>
                <a:r>
                  <a:rPr lang="ja-JP" altLang="en-US" dirty="0"/>
                  <a:t>個体群の</a:t>
                </a:r>
                <a14:m>
                  <m:oMath xmlns:m="http://schemas.openxmlformats.org/officeDocument/2006/math">
                    <m:r>
                      <a:rPr kumimoji="1" lang="en-US" altLang="ja-JP" sz="1800" b="0" i="1" smtClean="0">
                        <a:latin typeface="Cambria Math" panose="02040503050406030204" pitchFamily="18" charset="0"/>
                      </a:rPr>
                      <m:t>𝑣</m:t>
                    </m:r>
                  </m:oMath>
                </a14:m>
                <a:r>
                  <a:rPr lang="ja-JP" altLang="en-US" dirty="0"/>
                  <a:t>は小さいが、</a:t>
                </a:r>
                <a14:m>
                  <m:oMath xmlns:m="http://schemas.openxmlformats.org/officeDocument/2006/math">
                    <m:r>
                      <a:rPr kumimoji="1" lang="en-US" altLang="ja-JP" b="0" i="1" smtClean="0">
                        <a:latin typeface="Cambria Math" panose="02040503050406030204" pitchFamily="18" charset="0"/>
                      </a:rPr>
                      <m:t>𝑓</m:t>
                    </m:r>
                  </m:oMath>
                </a14:m>
                <a:r>
                  <a:rPr lang="ja-JP" altLang="en-US" dirty="0"/>
                  <a:t>がまだ悪い</a:t>
                </a:r>
              </a:p>
            </p:txBody>
          </p:sp>
        </mc:Choice>
        <mc:Fallback xmlns="">
          <p:sp>
            <p:nvSpPr>
              <p:cNvPr id="31" name="テキスト ボックス 30">
                <a:extLst>
                  <a:ext uri="{FF2B5EF4-FFF2-40B4-BE49-F238E27FC236}">
                    <a16:creationId xmlns:a16="http://schemas.microsoft.com/office/drawing/2014/main" id="{CAA423C1-EB5A-40FE-8B26-B2587AADCCBF}"/>
                  </a:ext>
                </a:extLst>
              </p:cNvPr>
              <p:cNvSpPr txBox="1">
                <a:spLocks noRot="1" noChangeAspect="1" noMove="1" noResize="1" noEditPoints="1" noAdjustHandles="1" noChangeArrowheads="1" noChangeShapeType="1" noTextEdit="1"/>
              </p:cNvSpPr>
              <p:nvPr/>
            </p:nvSpPr>
            <p:spPr>
              <a:xfrm>
                <a:off x="314809" y="2176463"/>
                <a:ext cx="5132736" cy="369332"/>
              </a:xfrm>
              <a:prstGeom prst="rect">
                <a:avLst/>
              </a:prstGeom>
              <a:blipFill>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10F6473-09B2-4E77-9181-392AE45C5C14}"/>
                  </a:ext>
                </a:extLst>
              </p:cNvPr>
              <p:cNvSpPr txBox="1"/>
              <p:nvPr/>
            </p:nvSpPr>
            <p:spPr>
              <a:xfrm>
                <a:off x="6503542" y="2176463"/>
                <a:ext cx="5630217" cy="369332"/>
              </a:xfrm>
              <a:prstGeom prst="rect">
                <a:avLst/>
              </a:prstGeom>
              <a:noFill/>
            </p:spPr>
            <p:txBody>
              <a:bodyPr wrap="square" rtlCol="0">
                <a:spAutoFit/>
              </a:bodyPr>
              <a:lstStyle/>
              <a:p>
                <a:pPr algn="ctr"/>
                <a14:m>
                  <m:oMath xmlns:m="http://schemas.openxmlformats.org/officeDocument/2006/math">
                    <m:r>
                      <a:rPr kumimoji="1" lang="en-US" altLang="ja-JP" sz="1800" b="0" i="1" smtClean="0">
                        <a:latin typeface="Cambria Math" panose="02040503050406030204" pitchFamily="18" charset="0"/>
                      </a:rPr>
                      <m:t>𝑣</m:t>
                    </m:r>
                  </m:oMath>
                </a14:m>
                <a:r>
                  <a:rPr lang="ja-JP" altLang="en-US" dirty="0"/>
                  <a:t>が悪化してもパレートフロンティアに近づくなら、すぐ更新する</a:t>
                </a:r>
              </a:p>
            </p:txBody>
          </p:sp>
        </mc:Choice>
        <mc:Fallback xmlns="">
          <p:sp>
            <p:nvSpPr>
              <p:cNvPr id="32" name="テキスト ボックス 31">
                <a:extLst>
                  <a:ext uri="{FF2B5EF4-FFF2-40B4-BE49-F238E27FC236}">
                    <a16:creationId xmlns:a16="http://schemas.microsoft.com/office/drawing/2014/main" id="{410F6473-09B2-4E77-9181-392AE45C5C14}"/>
                  </a:ext>
                </a:extLst>
              </p:cNvPr>
              <p:cNvSpPr txBox="1">
                <a:spLocks noRot="1" noChangeAspect="1" noMove="1" noResize="1" noEditPoints="1" noAdjustHandles="1" noChangeArrowheads="1" noChangeShapeType="1" noTextEdit="1"/>
              </p:cNvSpPr>
              <p:nvPr/>
            </p:nvSpPr>
            <p:spPr>
              <a:xfrm>
                <a:off x="6503542" y="2176463"/>
                <a:ext cx="5630217" cy="369332"/>
              </a:xfrm>
              <a:prstGeom prst="rect">
                <a:avLst/>
              </a:prstGeom>
              <a:blipFill>
                <a:blip r:embed="rId4"/>
                <a:stretch>
                  <a:fillRect t="-8197" r="-217" b="-24590"/>
                </a:stretch>
              </a:blipFill>
            </p:spPr>
            <p:txBody>
              <a:bodyPr/>
              <a:lstStyle/>
              <a:p>
                <a:r>
                  <a:rPr lang="ja-JP" altLang="en-US">
                    <a:noFill/>
                  </a:rPr>
                  <a:t> </a:t>
                </a:r>
              </a:p>
            </p:txBody>
          </p:sp>
        </mc:Fallback>
      </mc:AlternateContent>
      <p:sp>
        <p:nvSpPr>
          <p:cNvPr id="33" name="二等辺三角形 32">
            <a:extLst>
              <a:ext uri="{FF2B5EF4-FFF2-40B4-BE49-F238E27FC236}">
                <a16:creationId xmlns:a16="http://schemas.microsoft.com/office/drawing/2014/main" id="{0AED2095-ABC5-491E-9219-FD0C9188BCCD}"/>
              </a:ext>
            </a:extLst>
          </p:cNvPr>
          <p:cNvSpPr/>
          <p:nvPr/>
        </p:nvSpPr>
        <p:spPr>
          <a:xfrm rot="5400000">
            <a:off x="5694236" y="4293385"/>
            <a:ext cx="920933" cy="2698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7B1AAB57-578E-435B-9690-ACEEFEC9D41D}"/>
              </a:ext>
            </a:extLst>
          </p:cNvPr>
          <p:cNvSpPr txBox="1"/>
          <p:nvPr/>
        </p:nvSpPr>
        <p:spPr>
          <a:xfrm>
            <a:off x="5007609" y="3470475"/>
            <a:ext cx="2176781" cy="369332"/>
          </a:xfrm>
          <a:prstGeom prst="rect">
            <a:avLst/>
          </a:prstGeom>
          <a:noFill/>
        </p:spPr>
        <p:txBody>
          <a:bodyPr wrap="square" rtlCol="0">
            <a:spAutoFit/>
          </a:bodyPr>
          <a:lstStyle/>
          <a:p>
            <a:pPr algn="ctr"/>
            <a:r>
              <a:rPr lang="ja-JP" altLang="en-US" dirty="0"/>
              <a:t>このまま切り替えると</a:t>
            </a:r>
          </a:p>
        </p:txBody>
      </p:sp>
      <p:sp>
        <p:nvSpPr>
          <p:cNvPr id="35" name="吹き出し: 角を丸めた四角形 34">
            <a:extLst>
              <a:ext uri="{FF2B5EF4-FFF2-40B4-BE49-F238E27FC236}">
                <a16:creationId xmlns:a16="http://schemas.microsoft.com/office/drawing/2014/main" id="{397626B4-CC67-4F19-95FE-A5F6392B2458}"/>
              </a:ext>
            </a:extLst>
          </p:cNvPr>
          <p:cNvSpPr/>
          <p:nvPr/>
        </p:nvSpPr>
        <p:spPr>
          <a:xfrm>
            <a:off x="3591679" y="4284552"/>
            <a:ext cx="2428121" cy="464342"/>
          </a:xfrm>
          <a:prstGeom prst="wedgeRoundRectCallout">
            <a:avLst>
              <a:gd name="adj1" fmla="val -35718"/>
              <a:gd name="adj2" fmla="val -155255"/>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ja-JP" altLang="en-US" dirty="0"/>
              <a:t>つだけ可能解を得た</a:t>
            </a:r>
          </a:p>
        </p:txBody>
      </p:sp>
      <p:sp>
        <p:nvSpPr>
          <p:cNvPr id="36" name="テキスト ボックス 35">
            <a:extLst>
              <a:ext uri="{FF2B5EF4-FFF2-40B4-BE49-F238E27FC236}">
                <a16:creationId xmlns:a16="http://schemas.microsoft.com/office/drawing/2014/main" id="{C0579BF3-A62A-4F9F-8256-113A64141B8B}"/>
              </a:ext>
            </a:extLst>
          </p:cNvPr>
          <p:cNvSpPr txBox="1"/>
          <p:nvPr/>
        </p:nvSpPr>
        <p:spPr>
          <a:xfrm>
            <a:off x="2144616" y="2735208"/>
            <a:ext cx="1615753" cy="338554"/>
          </a:xfrm>
          <a:prstGeom prst="rect">
            <a:avLst/>
          </a:prstGeom>
          <a:noFill/>
        </p:spPr>
        <p:txBody>
          <a:bodyPr wrap="square" rtlCol="0">
            <a:spAutoFit/>
          </a:bodyPr>
          <a:lstStyle/>
          <a:p>
            <a:pPr algn="ctr"/>
            <a:r>
              <a:rPr lang="en-US" altLang="ja-JP" sz="1600" dirty="0"/>
              <a:t>p-best</a:t>
            </a:r>
            <a:r>
              <a:rPr lang="ja-JP" altLang="en-US" sz="1600" dirty="0"/>
              <a:t>集合</a:t>
            </a:r>
          </a:p>
        </p:txBody>
      </p:sp>
      <p:sp>
        <p:nvSpPr>
          <p:cNvPr id="39" name="テキスト ボックス 38">
            <a:extLst>
              <a:ext uri="{FF2B5EF4-FFF2-40B4-BE49-F238E27FC236}">
                <a16:creationId xmlns:a16="http://schemas.microsoft.com/office/drawing/2014/main" id="{A338CEFE-0400-4F9D-9617-D3D11540D562}"/>
              </a:ext>
            </a:extLst>
          </p:cNvPr>
          <p:cNvSpPr txBox="1"/>
          <p:nvPr/>
        </p:nvSpPr>
        <p:spPr>
          <a:xfrm>
            <a:off x="7503082" y="4957995"/>
            <a:ext cx="1103581" cy="338554"/>
          </a:xfrm>
          <a:prstGeom prst="rect">
            <a:avLst/>
          </a:prstGeom>
          <a:noFill/>
        </p:spPr>
        <p:txBody>
          <a:bodyPr wrap="square" rtlCol="0">
            <a:spAutoFit/>
          </a:bodyPr>
          <a:lstStyle/>
          <a:p>
            <a:pPr algn="ctr"/>
            <a:r>
              <a:rPr lang="ja-JP" altLang="en-US" sz="1600" dirty="0"/>
              <a:t>個体群</a:t>
            </a:r>
          </a:p>
        </p:txBody>
      </p:sp>
      <p:sp>
        <p:nvSpPr>
          <p:cNvPr id="4" name="正方形/長方形 3">
            <a:extLst>
              <a:ext uri="{FF2B5EF4-FFF2-40B4-BE49-F238E27FC236}">
                <a16:creationId xmlns:a16="http://schemas.microsoft.com/office/drawing/2014/main" id="{2B9B3B22-6E51-4B54-86E4-41A0B2A0D977}"/>
              </a:ext>
            </a:extLst>
          </p:cNvPr>
          <p:cNvSpPr/>
          <p:nvPr/>
        </p:nvSpPr>
        <p:spPr>
          <a:xfrm>
            <a:off x="3619195" y="3484413"/>
            <a:ext cx="258849" cy="24454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正方形/長方形 39">
            <a:extLst>
              <a:ext uri="{FF2B5EF4-FFF2-40B4-BE49-F238E27FC236}">
                <a16:creationId xmlns:a16="http://schemas.microsoft.com/office/drawing/2014/main" id="{DB34B95C-115A-4C97-8ADE-C4E3B2BC5240}"/>
              </a:ext>
            </a:extLst>
          </p:cNvPr>
          <p:cNvSpPr/>
          <p:nvPr/>
        </p:nvSpPr>
        <p:spPr>
          <a:xfrm>
            <a:off x="9991420" y="3481328"/>
            <a:ext cx="258849" cy="24454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9D616C78-5C4E-4C91-A38A-22BDC8A1F2D3}"/>
              </a:ext>
            </a:extLst>
          </p:cNvPr>
          <p:cNvSpPr txBox="1"/>
          <p:nvPr/>
        </p:nvSpPr>
        <p:spPr>
          <a:xfrm>
            <a:off x="2886380" y="3730618"/>
            <a:ext cx="1103581" cy="338554"/>
          </a:xfrm>
          <a:prstGeom prst="rect">
            <a:avLst/>
          </a:prstGeom>
          <a:noFill/>
        </p:spPr>
        <p:txBody>
          <a:bodyPr wrap="square" rtlCol="0">
            <a:spAutoFit/>
          </a:bodyPr>
          <a:lstStyle/>
          <a:p>
            <a:pPr algn="ctr"/>
            <a:r>
              <a:rPr lang="ja-JP" altLang="en-US" sz="1600" dirty="0">
                <a:solidFill>
                  <a:schemeClr val="accent4"/>
                </a:solidFill>
              </a:rPr>
              <a:t>最良解</a:t>
            </a:r>
          </a:p>
        </p:txBody>
      </p:sp>
      <p:sp>
        <p:nvSpPr>
          <p:cNvPr id="42" name="テキスト ボックス 41">
            <a:extLst>
              <a:ext uri="{FF2B5EF4-FFF2-40B4-BE49-F238E27FC236}">
                <a16:creationId xmlns:a16="http://schemas.microsoft.com/office/drawing/2014/main" id="{DB7892CA-5374-4EE4-83CA-6EAB87383145}"/>
              </a:ext>
            </a:extLst>
          </p:cNvPr>
          <p:cNvSpPr txBox="1"/>
          <p:nvPr/>
        </p:nvSpPr>
        <p:spPr>
          <a:xfrm>
            <a:off x="9318650" y="3730618"/>
            <a:ext cx="1103581" cy="338554"/>
          </a:xfrm>
          <a:prstGeom prst="rect">
            <a:avLst/>
          </a:prstGeom>
          <a:noFill/>
        </p:spPr>
        <p:txBody>
          <a:bodyPr wrap="square" rtlCol="0">
            <a:spAutoFit/>
          </a:bodyPr>
          <a:lstStyle/>
          <a:p>
            <a:pPr algn="ctr"/>
            <a:r>
              <a:rPr lang="ja-JP" altLang="en-US" sz="1600" dirty="0">
                <a:solidFill>
                  <a:schemeClr val="accent4"/>
                </a:solidFill>
              </a:rPr>
              <a:t>最良解</a:t>
            </a:r>
          </a:p>
        </p:txBody>
      </p:sp>
      <p:sp>
        <p:nvSpPr>
          <p:cNvPr id="43" name="吹き出し: 角を丸めた四角形 42">
            <a:extLst>
              <a:ext uri="{FF2B5EF4-FFF2-40B4-BE49-F238E27FC236}">
                <a16:creationId xmlns:a16="http://schemas.microsoft.com/office/drawing/2014/main" id="{BF42C0FE-3687-4302-B2A6-02DC98A712E7}"/>
              </a:ext>
            </a:extLst>
          </p:cNvPr>
          <p:cNvSpPr/>
          <p:nvPr/>
        </p:nvSpPr>
        <p:spPr>
          <a:xfrm>
            <a:off x="10250269" y="3858919"/>
            <a:ext cx="1203691" cy="369332"/>
          </a:xfrm>
          <a:prstGeom prst="wedgeRoundRectCallout">
            <a:avLst>
              <a:gd name="adj1" fmla="val -39675"/>
              <a:gd name="adj2" fmla="val -106254"/>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停滞する</a:t>
            </a:r>
          </a:p>
        </p:txBody>
      </p:sp>
    </p:spTree>
    <p:extLst>
      <p:ext uri="{BB962C8B-B14F-4D97-AF65-F5344CB8AC3E}">
        <p14:creationId xmlns:p14="http://schemas.microsoft.com/office/powerpoint/2010/main" val="3634573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目的・概要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8"/>
            <a:ext cx="11341887" cy="2527241"/>
          </a:xfrm>
        </p:spPr>
        <p:txBody>
          <a:bodyPr/>
          <a:lstStyle/>
          <a:p>
            <a:r>
              <a:rPr lang="ja-JP" altLang="en-US" sz="3200" dirty="0"/>
              <a:t>石巻工場蒸解工程のスケジューリング問題を実装し、解いた。</a:t>
            </a:r>
            <a:endParaRPr lang="en-US" altLang="ja-JP" sz="3200" dirty="0"/>
          </a:p>
          <a:p>
            <a:r>
              <a:rPr lang="ja-JP" altLang="en-US" sz="3200" dirty="0"/>
              <a:t>今回は、下記条件で検証したので、その結果を報告する。</a:t>
            </a:r>
            <a:endParaRPr lang="en-US" altLang="ja-JP" sz="3200" dirty="0"/>
          </a:p>
          <a:p>
            <a:pPr lvl="1"/>
            <a:r>
              <a:rPr lang="ja-JP" altLang="en-US" sz="2800" dirty="0"/>
              <a:t>目的関数にコストを追加した。</a:t>
            </a:r>
            <a:endParaRPr lang="en-US" altLang="ja-JP" sz="2800" dirty="0"/>
          </a:p>
          <a:p>
            <a:pPr lvl="1"/>
            <a:r>
              <a:rPr lang="ja-JP" altLang="en-US" sz="2800" dirty="0"/>
              <a:t>多目的最適化アプローチと単一目的向けアプローチを適用・比較した。</a:t>
            </a:r>
            <a:endParaRPr lang="en-US" altLang="ja-JP" sz="2800" dirty="0"/>
          </a:p>
          <a:p>
            <a:pPr lvl="1"/>
            <a:r>
              <a:rPr lang="ja-JP" altLang="en-US" sz="2800" dirty="0"/>
              <a:t>二段階アプローチを試し、その課題を整理した。</a:t>
            </a:r>
            <a:endParaRPr lang="en-US" altLang="ja-JP" sz="2800" dirty="0"/>
          </a:p>
          <a:p>
            <a:pPr lvl="1"/>
            <a:r>
              <a:rPr lang="ja-JP" altLang="en-US" sz="2800" dirty="0"/>
              <a:t>以上の検証を通して得た課題を、下期の開発課題として設定した。</a:t>
            </a:r>
            <a:endParaRPr lang="en-US" altLang="ja-JP" sz="2800" dirty="0"/>
          </a:p>
        </p:txBody>
      </p:sp>
    </p:spTree>
    <p:extLst>
      <p:ext uri="{BB962C8B-B14F-4D97-AF65-F5344CB8AC3E}">
        <p14:creationId xmlns:p14="http://schemas.microsoft.com/office/powerpoint/2010/main" val="2679101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EEC6048-0741-45C4-B3C5-1D64C93ED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730" y="2520063"/>
            <a:ext cx="3548330" cy="3672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考察：パレートフロンティアが狭い場合での挙動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50857"/>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トレードオフ領域への収束から制約境界に近づくことは効率的である。</a:t>
            </a:r>
            <a:endParaRPr lang="en-US" altLang="ja-JP" sz="2800" dirty="0"/>
          </a:p>
          <a:p>
            <a:pPr lvl="1">
              <a:defRPr/>
            </a:pPr>
            <a:r>
              <a:rPr lang="ja-JP" altLang="en-US" sz="2400" dirty="0"/>
              <a:t>投稿論文のベンチマーク問題はこれに該当する</a:t>
            </a:r>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663319C-6735-495D-A649-0102E689DB09}"/>
                  </a:ext>
                </a:extLst>
              </p:cNvPr>
              <p:cNvSpPr txBox="1"/>
              <p:nvPr/>
            </p:nvSpPr>
            <p:spPr>
              <a:xfrm>
                <a:off x="946972" y="4455243"/>
                <a:ext cx="1877869" cy="338554"/>
              </a:xfrm>
              <a:prstGeom prst="rect">
                <a:avLst/>
              </a:prstGeom>
              <a:noFill/>
            </p:spPr>
            <p:txBody>
              <a:bodyPr wrap="square" rtlCol="0">
                <a:spAutoFit/>
              </a:bodyPr>
              <a:lstStyle/>
              <a:p>
                <a:pPr algn="ctr"/>
                <a:r>
                  <a:rPr lang="ja-JP" altLang="en-US" sz="1600" dirty="0"/>
                  <a:t>赤：</a:t>
                </a:r>
                <a14:m>
                  <m:oMath xmlns:m="http://schemas.openxmlformats.org/officeDocument/2006/math">
                    <m:r>
                      <a:rPr kumimoji="1" lang="en-US" altLang="ja-JP" sz="1600" b="0" i="1" smtClean="0">
                        <a:latin typeface="Cambria Math" panose="02040503050406030204" pitchFamily="18" charset="0"/>
                      </a:rPr>
                      <m:t>𝑓</m:t>
                    </m:r>
                  </m:oMath>
                </a14:m>
                <a:r>
                  <a:rPr lang="ja-JP" altLang="en-US" sz="1600" dirty="0"/>
                  <a:t>が小さい領域</a:t>
                </a:r>
              </a:p>
            </p:txBody>
          </p:sp>
        </mc:Choice>
        <mc:Fallback xmlns="">
          <p:sp>
            <p:nvSpPr>
              <p:cNvPr id="37" name="テキスト ボックス 36">
                <a:extLst>
                  <a:ext uri="{FF2B5EF4-FFF2-40B4-BE49-F238E27FC236}">
                    <a16:creationId xmlns:a16="http://schemas.microsoft.com/office/drawing/2014/main" id="{5663319C-6735-495D-A649-0102E689DB09}"/>
                  </a:ext>
                </a:extLst>
              </p:cNvPr>
              <p:cNvSpPr txBox="1">
                <a:spLocks noRot="1" noChangeAspect="1" noMove="1" noResize="1" noEditPoints="1" noAdjustHandles="1" noChangeArrowheads="1" noChangeShapeType="1" noTextEdit="1"/>
              </p:cNvSpPr>
              <p:nvPr/>
            </p:nvSpPr>
            <p:spPr>
              <a:xfrm>
                <a:off x="946972" y="4455243"/>
                <a:ext cx="1877869" cy="338554"/>
              </a:xfrm>
              <a:prstGeom prst="rect">
                <a:avLst/>
              </a:prstGeom>
              <a:blipFill>
                <a:blip r:embed="rId3"/>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109DCCB-EB46-41D0-9425-3EC019EB2FE0}"/>
                  </a:ext>
                </a:extLst>
              </p:cNvPr>
              <p:cNvSpPr txBox="1"/>
              <p:nvPr/>
            </p:nvSpPr>
            <p:spPr>
              <a:xfrm>
                <a:off x="3095262" y="3183473"/>
                <a:ext cx="1877869" cy="338554"/>
              </a:xfrm>
              <a:prstGeom prst="rect">
                <a:avLst/>
              </a:prstGeom>
              <a:noFill/>
            </p:spPr>
            <p:txBody>
              <a:bodyPr wrap="square" rtlCol="0">
                <a:spAutoFit/>
              </a:bodyPr>
              <a:lstStyle/>
              <a:p>
                <a:pPr algn="ctr"/>
                <a:r>
                  <a:rPr lang="ja-JP" altLang="en-US" sz="1600" dirty="0"/>
                  <a:t>青：</a:t>
                </a:r>
                <a14:m>
                  <m:oMath xmlns:m="http://schemas.openxmlformats.org/officeDocument/2006/math">
                    <m:r>
                      <a:rPr kumimoji="1" lang="en-US" altLang="ja-JP" sz="1600" b="0" i="1" smtClean="0">
                        <a:latin typeface="Cambria Math" panose="02040503050406030204" pitchFamily="18" charset="0"/>
                      </a:rPr>
                      <m:t>𝑣</m:t>
                    </m:r>
                  </m:oMath>
                </a14:m>
                <a:r>
                  <a:rPr lang="ja-JP" altLang="en-US" sz="1600" dirty="0"/>
                  <a:t>が小さい領域</a:t>
                </a:r>
              </a:p>
            </p:txBody>
          </p:sp>
        </mc:Choice>
        <mc:Fallback xmlns="">
          <p:sp>
            <p:nvSpPr>
              <p:cNvPr id="38" name="テキスト ボックス 37">
                <a:extLst>
                  <a:ext uri="{FF2B5EF4-FFF2-40B4-BE49-F238E27FC236}">
                    <a16:creationId xmlns:a16="http://schemas.microsoft.com/office/drawing/2014/main" id="{0109DCCB-EB46-41D0-9425-3EC019EB2FE0}"/>
                  </a:ext>
                </a:extLst>
              </p:cNvPr>
              <p:cNvSpPr txBox="1">
                <a:spLocks noRot="1" noChangeAspect="1" noMove="1" noResize="1" noEditPoints="1" noAdjustHandles="1" noChangeArrowheads="1" noChangeShapeType="1" noTextEdit="1"/>
              </p:cNvSpPr>
              <p:nvPr/>
            </p:nvSpPr>
            <p:spPr>
              <a:xfrm>
                <a:off x="3095262" y="3183473"/>
                <a:ext cx="1877869" cy="338554"/>
              </a:xfrm>
              <a:prstGeom prst="rect">
                <a:avLst/>
              </a:prstGeom>
              <a:blipFill>
                <a:blip r:embed="rId4"/>
                <a:stretch>
                  <a:fillRect t="-5357" b="-21429"/>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77166B7F-5E8D-4963-B3C5-826414207EB0}"/>
              </a:ext>
            </a:extLst>
          </p:cNvPr>
          <p:cNvSpPr txBox="1"/>
          <p:nvPr/>
        </p:nvSpPr>
        <p:spPr>
          <a:xfrm>
            <a:off x="3091773" y="4455243"/>
            <a:ext cx="1877869" cy="338554"/>
          </a:xfrm>
          <a:prstGeom prst="rect">
            <a:avLst/>
          </a:prstGeom>
          <a:noFill/>
        </p:spPr>
        <p:txBody>
          <a:bodyPr wrap="square" rtlCol="0">
            <a:spAutoFit/>
          </a:bodyPr>
          <a:lstStyle/>
          <a:p>
            <a:pPr algn="ctr"/>
            <a:r>
              <a:rPr lang="ja-JP" altLang="en-US" sz="1600" dirty="0"/>
              <a:t>パレートフロンティア</a:t>
            </a:r>
          </a:p>
        </p:txBody>
      </p:sp>
      <p:sp>
        <p:nvSpPr>
          <p:cNvPr id="46" name="四角形: 角を丸くする 45">
            <a:extLst>
              <a:ext uri="{FF2B5EF4-FFF2-40B4-BE49-F238E27FC236}">
                <a16:creationId xmlns:a16="http://schemas.microsoft.com/office/drawing/2014/main" id="{1470BB34-4C15-4BC1-A9C2-2C5DB7057018}"/>
              </a:ext>
            </a:extLst>
          </p:cNvPr>
          <p:cNvSpPr/>
          <p:nvPr/>
        </p:nvSpPr>
        <p:spPr>
          <a:xfrm rot="2699388">
            <a:off x="2991956" y="3874541"/>
            <a:ext cx="530149" cy="279429"/>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6E61D0C8-3008-447C-BD7D-C752D83AFA36}"/>
                  </a:ext>
                </a:extLst>
              </p:cNvPr>
              <p:cNvSpPr txBox="1"/>
              <p:nvPr/>
            </p:nvSpPr>
            <p:spPr>
              <a:xfrm>
                <a:off x="571984" y="2835294"/>
                <a:ext cx="2230247" cy="338554"/>
              </a:xfrm>
              <a:prstGeom prst="rect">
                <a:avLst/>
              </a:prstGeom>
              <a:noFill/>
            </p:spPr>
            <p:txBody>
              <a:bodyPr wrap="square" rtlCol="0">
                <a:spAutoFit/>
              </a:bodyPr>
              <a:lstStyle/>
              <a:p>
                <a:pPr algn="ctr"/>
                <a:r>
                  <a:rPr lang="ja-JP" altLang="en-US" sz="1600" dirty="0"/>
                  <a:t>灰：</a:t>
                </a:r>
                <a14:m>
                  <m:oMath xmlns:m="http://schemas.openxmlformats.org/officeDocument/2006/math">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&gt;0</m:t>
                    </m:r>
                  </m:oMath>
                </a14:m>
                <a:r>
                  <a:rPr lang="ja-JP" altLang="en-US" sz="1400" dirty="0"/>
                  <a:t>（違反領域）</a:t>
                </a:r>
                <a:endParaRPr lang="ja-JP" altLang="en-US" sz="1600" dirty="0"/>
              </a:p>
            </p:txBody>
          </p:sp>
        </mc:Choice>
        <mc:Fallback xmlns="">
          <p:sp>
            <p:nvSpPr>
              <p:cNvPr id="48" name="テキスト ボックス 47">
                <a:extLst>
                  <a:ext uri="{FF2B5EF4-FFF2-40B4-BE49-F238E27FC236}">
                    <a16:creationId xmlns:a16="http://schemas.microsoft.com/office/drawing/2014/main" id="{6E61D0C8-3008-447C-BD7D-C752D83AFA36}"/>
                  </a:ext>
                </a:extLst>
              </p:cNvPr>
              <p:cNvSpPr txBox="1">
                <a:spLocks noRot="1" noChangeAspect="1" noMove="1" noResize="1" noEditPoints="1" noAdjustHandles="1" noChangeArrowheads="1" noChangeShapeType="1" noTextEdit="1"/>
              </p:cNvSpPr>
              <p:nvPr/>
            </p:nvSpPr>
            <p:spPr>
              <a:xfrm>
                <a:off x="571984" y="2835294"/>
                <a:ext cx="2230247" cy="338554"/>
              </a:xfrm>
              <a:prstGeom prst="rect">
                <a:avLst/>
              </a:prstGeom>
              <a:blipFill>
                <a:blip r:embed="rId5"/>
                <a:stretch>
                  <a:fillRect t="-5357" b="-21429"/>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45DD751A-A5C5-48B5-BDE3-740747DE1319}"/>
              </a:ext>
            </a:extLst>
          </p:cNvPr>
          <p:cNvSpPr txBox="1"/>
          <p:nvPr/>
        </p:nvSpPr>
        <p:spPr>
          <a:xfrm>
            <a:off x="5224501" y="3432643"/>
            <a:ext cx="1205683" cy="369332"/>
          </a:xfrm>
          <a:prstGeom prst="rect">
            <a:avLst/>
          </a:prstGeom>
          <a:noFill/>
        </p:spPr>
        <p:txBody>
          <a:bodyPr wrap="square" rtlCol="0">
            <a:spAutoFit/>
          </a:bodyPr>
          <a:lstStyle/>
          <a:p>
            <a:r>
              <a:rPr lang="ja-JP" altLang="en-US" dirty="0">
                <a:solidFill>
                  <a:schemeClr val="accent2"/>
                </a:solidFill>
              </a:rPr>
              <a:t>有望領域</a:t>
            </a:r>
          </a:p>
        </p:txBody>
      </p:sp>
      <p:sp>
        <p:nvSpPr>
          <p:cNvPr id="50" name="四角形: 角を丸くする 49">
            <a:extLst>
              <a:ext uri="{FF2B5EF4-FFF2-40B4-BE49-F238E27FC236}">
                <a16:creationId xmlns:a16="http://schemas.microsoft.com/office/drawing/2014/main" id="{2BD426A5-FEB3-4726-A988-3FC8DEC1D4E4}"/>
              </a:ext>
            </a:extLst>
          </p:cNvPr>
          <p:cNvSpPr/>
          <p:nvPr/>
        </p:nvSpPr>
        <p:spPr>
          <a:xfrm>
            <a:off x="4783587" y="3435510"/>
            <a:ext cx="372110" cy="369332"/>
          </a:xfrm>
          <a:prstGeom prst="round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吹き出し: 角を丸めた四角形 59">
            <a:extLst>
              <a:ext uri="{FF2B5EF4-FFF2-40B4-BE49-F238E27FC236}">
                <a16:creationId xmlns:a16="http://schemas.microsoft.com/office/drawing/2014/main" id="{8072BB04-FB61-47C5-B6C7-9257A00BAB04}"/>
              </a:ext>
            </a:extLst>
          </p:cNvPr>
          <p:cNvSpPr/>
          <p:nvPr/>
        </p:nvSpPr>
        <p:spPr>
          <a:xfrm>
            <a:off x="5030783" y="5400786"/>
            <a:ext cx="4250138" cy="582878"/>
          </a:xfrm>
          <a:prstGeom prst="wedgeRoundRectCallout">
            <a:avLst>
              <a:gd name="adj1" fmla="val 17457"/>
              <a:gd name="adj2" fmla="val -88283"/>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トレードオフ領域に高速に収束した後、重み調整によって可能領域側に選択圧を高められる</a:t>
            </a:r>
          </a:p>
        </p:txBody>
      </p:sp>
      <p:sp>
        <p:nvSpPr>
          <p:cNvPr id="61" name="吹き出し: 角を丸めた四角形 60">
            <a:extLst>
              <a:ext uri="{FF2B5EF4-FFF2-40B4-BE49-F238E27FC236}">
                <a16:creationId xmlns:a16="http://schemas.microsoft.com/office/drawing/2014/main" id="{1CB5F545-BE67-4171-BD9C-D6500E6DB72C}"/>
              </a:ext>
            </a:extLst>
          </p:cNvPr>
          <p:cNvSpPr/>
          <p:nvPr/>
        </p:nvSpPr>
        <p:spPr>
          <a:xfrm>
            <a:off x="9659689" y="5417503"/>
            <a:ext cx="2295395" cy="569731"/>
          </a:xfrm>
          <a:prstGeom prst="wedgeRoundRectCallout">
            <a:avLst>
              <a:gd name="adj1" fmla="val -14318"/>
              <a:gd name="adj2" fmla="val -94880"/>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徐々に可能領域に近づく</a:t>
            </a:r>
          </a:p>
        </p:txBody>
      </p:sp>
      <p:cxnSp>
        <p:nvCxnSpPr>
          <p:cNvPr id="39" name="直線コネクタ 38">
            <a:extLst>
              <a:ext uri="{FF2B5EF4-FFF2-40B4-BE49-F238E27FC236}">
                <a16:creationId xmlns:a16="http://schemas.microsoft.com/office/drawing/2014/main" id="{4071DFDD-B1B0-4F27-8818-4034981002F0}"/>
              </a:ext>
            </a:extLst>
          </p:cNvPr>
          <p:cNvCxnSpPr>
            <a:cxnSpLocks/>
          </p:cNvCxnSpPr>
          <p:nvPr/>
        </p:nvCxnSpPr>
        <p:spPr>
          <a:xfrm>
            <a:off x="571984" y="2436925"/>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3C75EDD3-8684-4E50-A206-A2DECD791C78}"/>
              </a:ext>
            </a:extLst>
          </p:cNvPr>
          <p:cNvSpPr txBox="1"/>
          <p:nvPr/>
        </p:nvSpPr>
        <p:spPr>
          <a:xfrm>
            <a:off x="1347764" y="2044241"/>
            <a:ext cx="3246045" cy="369332"/>
          </a:xfrm>
          <a:prstGeom prst="rect">
            <a:avLst/>
          </a:prstGeom>
          <a:noFill/>
        </p:spPr>
        <p:txBody>
          <a:bodyPr wrap="square" rtlCol="0">
            <a:spAutoFit/>
          </a:bodyPr>
          <a:lstStyle/>
          <a:p>
            <a:pPr algn="ctr"/>
            <a:r>
              <a:rPr lang="ja-JP" altLang="en-US" dirty="0"/>
              <a:t>パレートフロンティアが狭い例</a:t>
            </a:r>
          </a:p>
        </p:txBody>
      </p:sp>
      <p:cxnSp>
        <p:nvCxnSpPr>
          <p:cNvPr id="41" name="直線コネクタ 40">
            <a:extLst>
              <a:ext uri="{FF2B5EF4-FFF2-40B4-BE49-F238E27FC236}">
                <a16:creationId xmlns:a16="http://schemas.microsoft.com/office/drawing/2014/main" id="{4F7CD2C9-B9B1-4C37-9762-CF175FE8559E}"/>
              </a:ext>
            </a:extLst>
          </p:cNvPr>
          <p:cNvCxnSpPr>
            <a:cxnSpLocks/>
          </p:cNvCxnSpPr>
          <p:nvPr/>
        </p:nvCxnSpPr>
        <p:spPr>
          <a:xfrm>
            <a:off x="6631513" y="2436925"/>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50BBC4E3-C8E3-4ABE-AE16-3B462DA14055}"/>
              </a:ext>
            </a:extLst>
          </p:cNvPr>
          <p:cNvSpPr txBox="1"/>
          <p:nvPr/>
        </p:nvSpPr>
        <p:spPr>
          <a:xfrm>
            <a:off x="7488027" y="2044241"/>
            <a:ext cx="3246045" cy="369332"/>
          </a:xfrm>
          <a:prstGeom prst="rect">
            <a:avLst/>
          </a:prstGeom>
          <a:noFill/>
        </p:spPr>
        <p:txBody>
          <a:bodyPr wrap="square" rtlCol="0">
            <a:spAutoFit/>
          </a:bodyPr>
          <a:lstStyle/>
          <a:p>
            <a:pPr algn="ctr"/>
            <a:r>
              <a:rPr lang="ja-JP" altLang="en-US" dirty="0"/>
              <a:t>探索領域のケース</a:t>
            </a:r>
          </a:p>
        </p:txBody>
      </p:sp>
      <p:sp>
        <p:nvSpPr>
          <p:cNvPr id="43" name="テキスト ボックス 42">
            <a:extLst>
              <a:ext uri="{FF2B5EF4-FFF2-40B4-BE49-F238E27FC236}">
                <a16:creationId xmlns:a16="http://schemas.microsoft.com/office/drawing/2014/main" id="{7F685FE2-424A-4C47-A736-3DF59485F87E}"/>
              </a:ext>
            </a:extLst>
          </p:cNvPr>
          <p:cNvSpPr txBox="1"/>
          <p:nvPr/>
        </p:nvSpPr>
        <p:spPr>
          <a:xfrm>
            <a:off x="6799055" y="2603033"/>
            <a:ext cx="1877869" cy="338554"/>
          </a:xfrm>
          <a:prstGeom prst="rect">
            <a:avLst/>
          </a:prstGeom>
          <a:noFill/>
        </p:spPr>
        <p:txBody>
          <a:bodyPr wrap="square" rtlCol="0">
            <a:spAutoFit/>
          </a:bodyPr>
          <a:lstStyle/>
          <a:p>
            <a:pPr algn="ctr"/>
            <a:r>
              <a:rPr lang="ja-JP" altLang="en-US" sz="1600" b="1" dirty="0"/>
              <a:t>多目的アプローチ</a:t>
            </a:r>
          </a:p>
        </p:txBody>
      </p:sp>
      <p:sp>
        <p:nvSpPr>
          <p:cNvPr id="44" name="テキスト ボックス 43">
            <a:extLst>
              <a:ext uri="{FF2B5EF4-FFF2-40B4-BE49-F238E27FC236}">
                <a16:creationId xmlns:a16="http://schemas.microsoft.com/office/drawing/2014/main" id="{0C28A497-2516-45B7-B211-09CE0E305C9B}"/>
              </a:ext>
            </a:extLst>
          </p:cNvPr>
          <p:cNvSpPr txBox="1"/>
          <p:nvPr/>
        </p:nvSpPr>
        <p:spPr>
          <a:xfrm>
            <a:off x="9544919" y="2603033"/>
            <a:ext cx="1877869" cy="338554"/>
          </a:xfrm>
          <a:prstGeom prst="rect">
            <a:avLst/>
          </a:prstGeom>
          <a:noFill/>
        </p:spPr>
        <p:txBody>
          <a:bodyPr wrap="square" rtlCol="0">
            <a:spAutoFit/>
          </a:bodyPr>
          <a:lstStyle/>
          <a:p>
            <a:pPr algn="ctr"/>
            <a:r>
              <a:rPr lang="en-US" altLang="ja-JP" sz="1600" b="1" dirty="0"/>
              <a:t>Feasibility Rule</a:t>
            </a:r>
            <a:endParaRPr lang="ja-JP" altLang="en-US" sz="1600" b="1" dirty="0"/>
          </a:p>
        </p:txBody>
      </p:sp>
      <p:pic>
        <p:nvPicPr>
          <p:cNvPr id="63" name="図 62">
            <a:extLst>
              <a:ext uri="{FF2B5EF4-FFF2-40B4-BE49-F238E27FC236}">
                <a16:creationId xmlns:a16="http://schemas.microsoft.com/office/drawing/2014/main" id="{32D1F1CE-2A43-4D24-9BAB-E4D416F99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638" y="3066321"/>
            <a:ext cx="2042491" cy="2113678"/>
          </a:xfrm>
          <a:prstGeom prst="rect">
            <a:avLst/>
          </a:prstGeom>
        </p:spPr>
      </p:pic>
      <p:pic>
        <p:nvPicPr>
          <p:cNvPr id="64" name="図 63">
            <a:extLst>
              <a:ext uri="{FF2B5EF4-FFF2-40B4-BE49-F238E27FC236}">
                <a16:creationId xmlns:a16="http://schemas.microsoft.com/office/drawing/2014/main" id="{F8EA418B-E4AF-477A-89FB-840E24D94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5390" y="3066321"/>
            <a:ext cx="2042491" cy="2113678"/>
          </a:xfrm>
          <a:prstGeom prst="rect">
            <a:avLst/>
          </a:prstGeom>
        </p:spPr>
      </p:pic>
      <p:sp>
        <p:nvSpPr>
          <p:cNvPr id="65" name="四角形: 角を丸くする 64">
            <a:extLst>
              <a:ext uri="{FF2B5EF4-FFF2-40B4-BE49-F238E27FC236}">
                <a16:creationId xmlns:a16="http://schemas.microsoft.com/office/drawing/2014/main" id="{CA119A16-7EA5-4251-AC1A-F42733182190}"/>
              </a:ext>
            </a:extLst>
          </p:cNvPr>
          <p:cNvSpPr/>
          <p:nvPr/>
        </p:nvSpPr>
        <p:spPr>
          <a:xfrm rot="18822844">
            <a:off x="7727494" y="3857927"/>
            <a:ext cx="294309" cy="181609"/>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66" name="四角形: 角を丸くする 65">
            <a:extLst>
              <a:ext uri="{FF2B5EF4-FFF2-40B4-BE49-F238E27FC236}">
                <a16:creationId xmlns:a16="http://schemas.microsoft.com/office/drawing/2014/main" id="{0AD9F0AD-CA3D-4BAE-BC32-AD1B15C24F5A}"/>
              </a:ext>
            </a:extLst>
          </p:cNvPr>
          <p:cNvSpPr/>
          <p:nvPr/>
        </p:nvSpPr>
        <p:spPr>
          <a:xfrm>
            <a:off x="10536635" y="3673087"/>
            <a:ext cx="443582" cy="36974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678753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0488E52B-A45F-4130-B731-3BD65D312A1D}"/>
              </a:ext>
            </a:extLst>
          </p:cNvPr>
          <p:cNvPicPr>
            <a:picLocks noChangeAspect="1"/>
          </p:cNvPicPr>
          <p:nvPr/>
        </p:nvPicPr>
        <p:blipFill rotWithShape="1">
          <a:blip r:embed="rId2">
            <a:extLst>
              <a:ext uri="{28A0092B-C50C-407E-A947-70E740481C1C}">
                <a14:useLocalDpi xmlns:a14="http://schemas.microsoft.com/office/drawing/2010/main" val="0"/>
              </a:ext>
            </a:extLst>
          </a:blip>
          <a:srcRect t="5342"/>
          <a:stretch/>
        </p:blipFill>
        <p:spPr>
          <a:xfrm>
            <a:off x="1071102" y="2552700"/>
            <a:ext cx="3799371" cy="3673719"/>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考察：パレートフロンティアが広い場合での挙動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936557"/>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トレードオフ領域への収束は効率的でないことがある。</a:t>
            </a:r>
          </a:p>
          <a:p>
            <a:pPr lvl="1">
              <a:defRPr/>
            </a:pPr>
            <a:r>
              <a:rPr lang="ja-JP" altLang="en-US" sz="2400" dirty="0"/>
              <a:t>例えば、目的関数が線形、多数制約のとき、パレートフロンティアは広くなりやすい</a:t>
            </a:r>
            <a:endParaRPr lang="en-US" altLang="ja-JP" sz="2400" dirty="0"/>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663319C-6735-495D-A649-0102E689DB09}"/>
                  </a:ext>
                </a:extLst>
              </p:cNvPr>
              <p:cNvSpPr txBox="1"/>
              <p:nvPr/>
            </p:nvSpPr>
            <p:spPr>
              <a:xfrm>
                <a:off x="-11614" y="4919594"/>
                <a:ext cx="1877869" cy="338554"/>
              </a:xfrm>
              <a:prstGeom prst="rect">
                <a:avLst/>
              </a:prstGeom>
              <a:noFill/>
            </p:spPr>
            <p:txBody>
              <a:bodyPr wrap="square" rtlCol="0">
                <a:spAutoFit/>
              </a:bodyPr>
              <a:lstStyle/>
              <a:p>
                <a:pPr algn="ctr"/>
                <a:r>
                  <a:rPr lang="ja-JP" altLang="en-US" sz="1600" dirty="0"/>
                  <a:t>赤：</a:t>
                </a:r>
                <a14:m>
                  <m:oMath xmlns:m="http://schemas.openxmlformats.org/officeDocument/2006/math">
                    <m:r>
                      <a:rPr kumimoji="1" lang="en-US" altLang="ja-JP" sz="1600" b="0" i="1" smtClean="0">
                        <a:latin typeface="Cambria Math" panose="02040503050406030204" pitchFamily="18" charset="0"/>
                      </a:rPr>
                      <m:t>𝑓</m:t>
                    </m:r>
                  </m:oMath>
                </a14:m>
                <a:r>
                  <a:rPr lang="ja-JP" altLang="en-US" sz="1600" dirty="0"/>
                  <a:t>が小さい領域</a:t>
                </a:r>
              </a:p>
            </p:txBody>
          </p:sp>
        </mc:Choice>
        <mc:Fallback xmlns="">
          <p:sp>
            <p:nvSpPr>
              <p:cNvPr id="37" name="テキスト ボックス 36">
                <a:extLst>
                  <a:ext uri="{FF2B5EF4-FFF2-40B4-BE49-F238E27FC236}">
                    <a16:creationId xmlns:a16="http://schemas.microsoft.com/office/drawing/2014/main" id="{5663319C-6735-495D-A649-0102E689DB09}"/>
                  </a:ext>
                </a:extLst>
              </p:cNvPr>
              <p:cNvSpPr txBox="1">
                <a:spLocks noRot="1" noChangeAspect="1" noMove="1" noResize="1" noEditPoints="1" noAdjustHandles="1" noChangeArrowheads="1" noChangeShapeType="1" noTextEdit="1"/>
              </p:cNvSpPr>
              <p:nvPr/>
            </p:nvSpPr>
            <p:spPr>
              <a:xfrm>
                <a:off x="-11614" y="4919594"/>
                <a:ext cx="1877869" cy="338554"/>
              </a:xfrm>
              <a:prstGeom prst="rect">
                <a:avLst/>
              </a:prstGeom>
              <a:blipFill>
                <a:blip r:embed="rId3"/>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109DCCB-EB46-41D0-9425-3EC019EB2FE0}"/>
                  </a:ext>
                </a:extLst>
              </p:cNvPr>
              <p:cNvSpPr txBox="1"/>
              <p:nvPr/>
            </p:nvSpPr>
            <p:spPr>
              <a:xfrm>
                <a:off x="4610610" y="2808848"/>
                <a:ext cx="1877869" cy="338554"/>
              </a:xfrm>
              <a:prstGeom prst="rect">
                <a:avLst/>
              </a:prstGeom>
              <a:noFill/>
            </p:spPr>
            <p:txBody>
              <a:bodyPr wrap="square" rtlCol="0">
                <a:spAutoFit/>
              </a:bodyPr>
              <a:lstStyle/>
              <a:p>
                <a:pPr algn="ctr"/>
                <a:r>
                  <a:rPr lang="ja-JP" altLang="en-US" sz="1600" dirty="0"/>
                  <a:t>青：</a:t>
                </a:r>
                <a14:m>
                  <m:oMath xmlns:m="http://schemas.openxmlformats.org/officeDocument/2006/math">
                    <m:r>
                      <a:rPr kumimoji="1" lang="en-US" altLang="ja-JP" sz="1600" b="0" i="1" smtClean="0">
                        <a:latin typeface="Cambria Math" panose="02040503050406030204" pitchFamily="18" charset="0"/>
                      </a:rPr>
                      <m:t>𝑣</m:t>
                    </m:r>
                  </m:oMath>
                </a14:m>
                <a:r>
                  <a:rPr lang="ja-JP" altLang="en-US" sz="1600" dirty="0"/>
                  <a:t>が小さい領域</a:t>
                </a:r>
              </a:p>
            </p:txBody>
          </p:sp>
        </mc:Choice>
        <mc:Fallback xmlns="">
          <p:sp>
            <p:nvSpPr>
              <p:cNvPr id="38" name="テキスト ボックス 37">
                <a:extLst>
                  <a:ext uri="{FF2B5EF4-FFF2-40B4-BE49-F238E27FC236}">
                    <a16:creationId xmlns:a16="http://schemas.microsoft.com/office/drawing/2014/main" id="{0109DCCB-EB46-41D0-9425-3EC019EB2FE0}"/>
                  </a:ext>
                </a:extLst>
              </p:cNvPr>
              <p:cNvSpPr txBox="1">
                <a:spLocks noRot="1" noChangeAspect="1" noMove="1" noResize="1" noEditPoints="1" noAdjustHandles="1" noChangeArrowheads="1" noChangeShapeType="1" noTextEdit="1"/>
              </p:cNvSpPr>
              <p:nvPr/>
            </p:nvSpPr>
            <p:spPr>
              <a:xfrm>
                <a:off x="4610610" y="2808848"/>
                <a:ext cx="1877869" cy="338554"/>
              </a:xfrm>
              <a:prstGeom prst="rect">
                <a:avLst/>
              </a:prstGeom>
              <a:blipFill>
                <a:blip r:embed="rId4"/>
                <a:stretch>
                  <a:fillRect t="-5455" b="-23636"/>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77166B7F-5E8D-4963-B3C5-826414207EB0}"/>
              </a:ext>
            </a:extLst>
          </p:cNvPr>
          <p:cNvSpPr txBox="1"/>
          <p:nvPr/>
        </p:nvSpPr>
        <p:spPr>
          <a:xfrm>
            <a:off x="2280203" y="4750317"/>
            <a:ext cx="1877869" cy="338554"/>
          </a:xfrm>
          <a:prstGeom prst="rect">
            <a:avLst/>
          </a:prstGeom>
          <a:noFill/>
        </p:spPr>
        <p:txBody>
          <a:bodyPr wrap="square" rtlCol="0">
            <a:spAutoFit/>
          </a:bodyPr>
          <a:lstStyle/>
          <a:p>
            <a:pPr algn="ctr"/>
            <a:r>
              <a:rPr lang="ja-JP" altLang="en-US" sz="1600" dirty="0"/>
              <a:t>パレートフロンティア</a:t>
            </a:r>
          </a:p>
        </p:txBody>
      </p:sp>
      <p:sp>
        <p:nvSpPr>
          <p:cNvPr id="46" name="四角形: 角を丸くする 45">
            <a:extLst>
              <a:ext uri="{FF2B5EF4-FFF2-40B4-BE49-F238E27FC236}">
                <a16:creationId xmlns:a16="http://schemas.microsoft.com/office/drawing/2014/main" id="{1470BB34-4C15-4BC1-A9C2-2C5DB7057018}"/>
              </a:ext>
            </a:extLst>
          </p:cNvPr>
          <p:cNvSpPr/>
          <p:nvPr/>
        </p:nvSpPr>
        <p:spPr>
          <a:xfrm rot="2699388">
            <a:off x="3630436" y="2904833"/>
            <a:ext cx="934416" cy="51639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6E61D0C8-3008-447C-BD7D-C752D83AFA36}"/>
                  </a:ext>
                </a:extLst>
              </p:cNvPr>
              <p:cNvSpPr txBox="1"/>
              <p:nvPr/>
            </p:nvSpPr>
            <p:spPr>
              <a:xfrm>
                <a:off x="740540" y="3209276"/>
                <a:ext cx="2230247" cy="338554"/>
              </a:xfrm>
              <a:prstGeom prst="rect">
                <a:avLst/>
              </a:prstGeom>
              <a:noFill/>
            </p:spPr>
            <p:txBody>
              <a:bodyPr wrap="square" rtlCol="0">
                <a:spAutoFit/>
              </a:bodyPr>
              <a:lstStyle/>
              <a:p>
                <a:pPr algn="ctr"/>
                <a:r>
                  <a:rPr lang="ja-JP" altLang="en-US" sz="1600" dirty="0"/>
                  <a:t>灰：</a:t>
                </a:r>
                <a14:m>
                  <m:oMath xmlns:m="http://schemas.openxmlformats.org/officeDocument/2006/math">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&gt;0</m:t>
                    </m:r>
                  </m:oMath>
                </a14:m>
                <a:r>
                  <a:rPr lang="ja-JP" altLang="en-US" sz="1400" dirty="0"/>
                  <a:t>（違反領域）</a:t>
                </a:r>
                <a:endParaRPr lang="ja-JP" altLang="en-US" sz="1600" dirty="0"/>
              </a:p>
            </p:txBody>
          </p:sp>
        </mc:Choice>
        <mc:Fallback xmlns="">
          <p:sp>
            <p:nvSpPr>
              <p:cNvPr id="48" name="テキスト ボックス 47">
                <a:extLst>
                  <a:ext uri="{FF2B5EF4-FFF2-40B4-BE49-F238E27FC236}">
                    <a16:creationId xmlns:a16="http://schemas.microsoft.com/office/drawing/2014/main" id="{6E61D0C8-3008-447C-BD7D-C752D83AFA36}"/>
                  </a:ext>
                </a:extLst>
              </p:cNvPr>
              <p:cNvSpPr txBox="1">
                <a:spLocks noRot="1" noChangeAspect="1" noMove="1" noResize="1" noEditPoints="1" noAdjustHandles="1" noChangeArrowheads="1" noChangeShapeType="1" noTextEdit="1"/>
              </p:cNvSpPr>
              <p:nvPr/>
            </p:nvSpPr>
            <p:spPr>
              <a:xfrm>
                <a:off x="740540" y="3209276"/>
                <a:ext cx="2230247" cy="338554"/>
              </a:xfrm>
              <a:prstGeom prst="rect">
                <a:avLst/>
              </a:prstGeom>
              <a:blipFill>
                <a:blip r:embed="rId5"/>
                <a:stretch>
                  <a:fillRect t="-5357" b="-21429"/>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45DD751A-A5C5-48B5-BDE3-740747DE1319}"/>
              </a:ext>
            </a:extLst>
          </p:cNvPr>
          <p:cNvSpPr txBox="1"/>
          <p:nvPr/>
        </p:nvSpPr>
        <p:spPr>
          <a:xfrm>
            <a:off x="5224501" y="3432643"/>
            <a:ext cx="1205683" cy="369332"/>
          </a:xfrm>
          <a:prstGeom prst="rect">
            <a:avLst/>
          </a:prstGeom>
          <a:noFill/>
        </p:spPr>
        <p:txBody>
          <a:bodyPr wrap="square" rtlCol="0">
            <a:spAutoFit/>
          </a:bodyPr>
          <a:lstStyle/>
          <a:p>
            <a:r>
              <a:rPr lang="ja-JP" altLang="en-US" dirty="0">
                <a:solidFill>
                  <a:schemeClr val="accent2"/>
                </a:solidFill>
              </a:rPr>
              <a:t>有望領域</a:t>
            </a:r>
          </a:p>
        </p:txBody>
      </p:sp>
      <p:sp>
        <p:nvSpPr>
          <p:cNvPr id="50" name="四角形: 角を丸くする 49">
            <a:extLst>
              <a:ext uri="{FF2B5EF4-FFF2-40B4-BE49-F238E27FC236}">
                <a16:creationId xmlns:a16="http://schemas.microsoft.com/office/drawing/2014/main" id="{2BD426A5-FEB3-4726-A988-3FC8DEC1D4E4}"/>
              </a:ext>
            </a:extLst>
          </p:cNvPr>
          <p:cNvSpPr/>
          <p:nvPr/>
        </p:nvSpPr>
        <p:spPr>
          <a:xfrm>
            <a:off x="4783587" y="3435510"/>
            <a:ext cx="372110" cy="369332"/>
          </a:xfrm>
          <a:prstGeom prst="round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51" name="図 50" descr="グラフ, 折れ線グラフ&#10;&#10;自動的に生成された説明">
            <a:extLst>
              <a:ext uri="{FF2B5EF4-FFF2-40B4-BE49-F238E27FC236}">
                <a16:creationId xmlns:a16="http://schemas.microsoft.com/office/drawing/2014/main" id="{87BF08F9-72FB-4145-B90E-3ECBAAA90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088" y="2958540"/>
            <a:ext cx="2161132" cy="2207608"/>
          </a:xfrm>
          <a:prstGeom prst="rect">
            <a:avLst/>
          </a:prstGeom>
        </p:spPr>
      </p:pic>
      <p:pic>
        <p:nvPicPr>
          <p:cNvPr id="53" name="図 52" descr="グラフ, 折れ線グラフ&#10;&#10;自動的に生成された説明">
            <a:extLst>
              <a:ext uri="{FF2B5EF4-FFF2-40B4-BE49-F238E27FC236}">
                <a16:creationId xmlns:a16="http://schemas.microsoft.com/office/drawing/2014/main" id="{CBEF6D33-4AC9-4C46-ACC2-DC407CC9D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3288" y="2958540"/>
            <a:ext cx="2161132" cy="2207608"/>
          </a:xfrm>
          <a:prstGeom prst="rect">
            <a:avLst/>
          </a:prstGeom>
        </p:spPr>
      </p:pic>
      <p:sp>
        <p:nvSpPr>
          <p:cNvPr id="54" name="四角形: 角を丸くする 53">
            <a:extLst>
              <a:ext uri="{FF2B5EF4-FFF2-40B4-BE49-F238E27FC236}">
                <a16:creationId xmlns:a16="http://schemas.microsoft.com/office/drawing/2014/main" id="{5B46D530-FD40-4224-BCC0-67A38C969C20}"/>
              </a:ext>
            </a:extLst>
          </p:cNvPr>
          <p:cNvSpPr/>
          <p:nvPr/>
        </p:nvSpPr>
        <p:spPr>
          <a:xfrm rot="18822844">
            <a:off x="7130858" y="3734620"/>
            <a:ext cx="1487581" cy="42822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55" name="四角形: 角を丸くする 54">
            <a:extLst>
              <a:ext uri="{FF2B5EF4-FFF2-40B4-BE49-F238E27FC236}">
                <a16:creationId xmlns:a16="http://schemas.microsoft.com/office/drawing/2014/main" id="{4C6A55C0-D6E3-485C-B917-E2AE9992FAE5}"/>
              </a:ext>
            </a:extLst>
          </p:cNvPr>
          <p:cNvSpPr/>
          <p:nvPr/>
        </p:nvSpPr>
        <p:spPr>
          <a:xfrm>
            <a:off x="11003786" y="3125932"/>
            <a:ext cx="443582" cy="36974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56" name="テキスト ボックス 55">
            <a:extLst>
              <a:ext uri="{FF2B5EF4-FFF2-40B4-BE49-F238E27FC236}">
                <a16:creationId xmlns:a16="http://schemas.microsoft.com/office/drawing/2014/main" id="{DD19BC81-FA99-470E-8A25-168B5FCE2ABE}"/>
              </a:ext>
            </a:extLst>
          </p:cNvPr>
          <p:cNvSpPr txBox="1"/>
          <p:nvPr/>
        </p:nvSpPr>
        <p:spPr>
          <a:xfrm>
            <a:off x="6799055" y="2603033"/>
            <a:ext cx="1877869" cy="338554"/>
          </a:xfrm>
          <a:prstGeom prst="rect">
            <a:avLst/>
          </a:prstGeom>
          <a:noFill/>
        </p:spPr>
        <p:txBody>
          <a:bodyPr wrap="square" rtlCol="0">
            <a:spAutoFit/>
          </a:bodyPr>
          <a:lstStyle/>
          <a:p>
            <a:pPr algn="ctr"/>
            <a:r>
              <a:rPr lang="ja-JP" altLang="en-US" sz="1600" b="1" dirty="0"/>
              <a:t>多目的アプローチ</a:t>
            </a:r>
          </a:p>
        </p:txBody>
      </p:sp>
      <p:sp>
        <p:nvSpPr>
          <p:cNvPr id="57" name="テキスト ボックス 56">
            <a:extLst>
              <a:ext uri="{FF2B5EF4-FFF2-40B4-BE49-F238E27FC236}">
                <a16:creationId xmlns:a16="http://schemas.microsoft.com/office/drawing/2014/main" id="{FE7A5276-B180-447C-947A-57D4C82C3747}"/>
              </a:ext>
            </a:extLst>
          </p:cNvPr>
          <p:cNvSpPr txBox="1"/>
          <p:nvPr/>
        </p:nvSpPr>
        <p:spPr>
          <a:xfrm>
            <a:off x="9544919" y="2603033"/>
            <a:ext cx="1877869" cy="338554"/>
          </a:xfrm>
          <a:prstGeom prst="rect">
            <a:avLst/>
          </a:prstGeom>
          <a:noFill/>
        </p:spPr>
        <p:txBody>
          <a:bodyPr wrap="square" rtlCol="0">
            <a:spAutoFit/>
          </a:bodyPr>
          <a:lstStyle/>
          <a:p>
            <a:pPr algn="ctr"/>
            <a:r>
              <a:rPr lang="en-US" altLang="ja-JP" sz="1600" b="1" dirty="0"/>
              <a:t>Feasibility Rule</a:t>
            </a:r>
            <a:endParaRPr lang="ja-JP" altLang="en-US" sz="1600" b="1" dirty="0"/>
          </a:p>
        </p:txBody>
      </p:sp>
      <p:sp>
        <p:nvSpPr>
          <p:cNvPr id="58" name="テキスト ボックス 57">
            <a:extLst>
              <a:ext uri="{FF2B5EF4-FFF2-40B4-BE49-F238E27FC236}">
                <a16:creationId xmlns:a16="http://schemas.microsoft.com/office/drawing/2014/main" id="{485087E5-C18E-42CA-B51C-5F6DB5095D25}"/>
              </a:ext>
            </a:extLst>
          </p:cNvPr>
          <p:cNvSpPr txBox="1"/>
          <p:nvPr/>
        </p:nvSpPr>
        <p:spPr>
          <a:xfrm>
            <a:off x="5452882" y="4552013"/>
            <a:ext cx="1329746" cy="338554"/>
          </a:xfrm>
          <a:prstGeom prst="rect">
            <a:avLst/>
          </a:prstGeom>
          <a:noFill/>
        </p:spPr>
        <p:txBody>
          <a:bodyPr wrap="square" rtlCol="0">
            <a:spAutoFit/>
          </a:bodyPr>
          <a:lstStyle/>
          <a:p>
            <a:pPr algn="ctr"/>
            <a:r>
              <a:rPr lang="ja-JP" altLang="en-US" sz="1600" dirty="0">
                <a:solidFill>
                  <a:schemeClr val="accent3"/>
                </a:solidFill>
              </a:rPr>
              <a:t>探索領域</a:t>
            </a:r>
          </a:p>
        </p:txBody>
      </p:sp>
      <p:cxnSp>
        <p:nvCxnSpPr>
          <p:cNvPr id="59" name="直線コネクタ 58">
            <a:extLst>
              <a:ext uri="{FF2B5EF4-FFF2-40B4-BE49-F238E27FC236}">
                <a16:creationId xmlns:a16="http://schemas.microsoft.com/office/drawing/2014/main" id="{CB89497A-FC7B-4280-A475-AF9DBAADDA76}"/>
              </a:ext>
            </a:extLst>
          </p:cNvPr>
          <p:cNvCxnSpPr>
            <a:cxnSpLocks/>
          </p:cNvCxnSpPr>
          <p:nvPr/>
        </p:nvCxnSpPr>
        <p:spPr>
          <a:xfrm>
            <a:off x="6631513" y="2440592"/>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吹き出し: 角を丸めた四角形 59">
            <a:extLst>
              <a:ext uri="{FF2B5EF4-FFF2-40B4-BE49-F238E27FC236}">
                <a16:creationId xmlns:a16="http://schemas.microsoft.com/office/drawing/2014/main" id="{8072BB04-FB61-47C5-B6C7-9257A00BAB04}"/>
              </a:ext>
            </a:extLst>
          </p:cNvPr>
          <p:cNvSpPr/>
          <p:nvPr/>
        </p:nvSpPr>
        <p:spPr>
          <a:xfrm>
            <a:off x="4827801" y="5428859"/>
            <a:ext cx="4675152" cy="587433"/>
          </a:xfrm>
          <a:prstGeom prst="wedgeRoundRectCallout">
            <a:avLst>
              <a:gd name="adj1" fmla="val 17457"/>
              <a:gd name="adj2" fmla="val -88283"/>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重み調整によって、可能領域側に選択圧を強くできるが、トレードオフ領域への圧力が優先される</a:t>
            </a:r>
          </a:p>
        </p:txBody>
      </p:sp>
      <p:sp>
        <p:nvSpPr>
          <p:cNvPr id="61" name="吹き出し: 角を丸めた四角形 60">
            <a:extLst>
              <a:ext uri="{FF2B5EF4-FFF2-40B4-BE49-F238E27FC236}">
                <a16:creationId xmlns:a16="http://schemas.microsoft.com/office/drawing/2014/main" id="{1CB5F545-BE67-4171-BD9C-D6500E6DB72C}"/>
              </a:ext>
            </a:extLst>
          </p:cNvPr>
          <p:cNvSpPr/>
          <p:nvPr/>
        </p:nvSpPr>
        <p:spPr>
          <a:xfrm>
            <a:off x="9554444" y="5428858"/>
            <a:ext cx="2524934" cy="589621"/>
          </a:xfrm>
          <a:prstGeom prst="wedgeRoundRectCallout">
            <a:avLst>
              <a:gd name="adj1" fmla="val -14318"/>
              <a:gd name="adj2" fmla="val -94880"/>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結果的に可能解のほうが最適解に近い</a:t>
            </a:r>
          </a:p>
        </p:txBody>
      </p:sp>
      <p:sp>
        <p:nvSpPr>
          <p:cNvPr id="62" name="四角形: 角を丸くする 61">
            <a:extLst>
              <a:ext uri="{FF2B5EF4-FFF2-40B4-BE49-F238E27FC236}">
                <a16:creationId xmlns:a16="http://schemas.microsoft.com/office/drawing/2014/main" id="{E8297F6D-1D83-410C-95C7-8FB7C0101249}"/>
              </a:ext>
            </a:extLst>
          </p:cNvPr>
          <p:cNvSpPr/>
          <p:nvPr/>
        </p:nvSpPr>
        <p:spPr>
          <a:xfrm>
            <a:off x="5245664" y="4542419"/>
            <a:ext cx="372110" cy="369332"/>
          </a:xfrm>
          <a:prstGeom prst="round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63" name="直線コネクタ 62">
            <a:extLst>
              <a:ext uri="{FF2B5EF4-FFF2-40B4-BE49-F238E27FC236}">
                <a16:creationId xmlns:a16="http://schemas.microsoft.com/office/drawing/2014/main" id="{9C8D5F9D-2041-458B-A3C8-F2527FD009E2}"/>
              </a:ext>
            </a:extLst>
          </p:cNvPr>
          <p:cNvCxnSpPr>
            <a:cxnSpLocks/>
          </p:cNvCxnSpPr>
          <p:nvPr/>
        </p:nvCxnSpPr>
        <p:spPr>
          <a:xfrm>
            <a:off x="571984" y="2433259"/>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E2CAA5EF-6C3C-43B4-926F-A6478595863C}"/>
              </a:ext>
            </a:extLst>
          </p:cNvPr>
          <p:cNvSpPr txBox="1"/>
          <p:nvPr/>
        </p:nvSpPr>
        <p:spPr>
          <a:xfrm>
            <a:off x="1347764" y="2044241"/>
            <a:ext cx="3246045" cy="369332"/>
          </a:xfrm>
          <a:prstGeom prst="rect">
            <a:avLst/>
          </a:prstGeom>
          <a:noFill/>
        </p:spPr>
        <p:txBody>
          <a:bodyPr wrap="square" rtlCol="0">
            <a:spAutoFit/>
          </a:bodyPr>
          <a:lstStyle/>
          <a:p>
            <a:pPr algn="ctr"/>
            <a:r>
              <a:rPr lang="ja-JP" altLang="en-US" dirty="0"/>
              <a:t>パレートフロンティアが広い例</a:t>
            </a:r>
          </a:p>
        </p:txBody>
      </p:sp>
      <p:sp>
        <p:nvSpPr>
          <p:cNvPr id="65" name="テキスト ボックス 64">
            <a:extLst>
              <a:ext uri="{FF2B5EF4-FFF2-40B4-BE49-F238E27FC236}">
                <a16:creationId xmlns:a16="http://schemas.microsoft.com/office/drawing/2014/main" id="{2B841E9A-24EC-4C97-91AE-5CC8FB83D8A6}"/>
              </a:ext>
            </a:extLst>
          </p:cNvPr>
          <p:cNvSpPr txBox="1"/>
          <p:nvPr/>
        </p:nvSpPr>
        <p:spPr>
          <a:xfrm>
            <a:off x="7488027" y="2044241"/>
            <a:ext cx="3246045" cy="369332"/>
          </a:xfrm>
          <a:prstGeom prst="rect">
            <a:avLst/>
          </a:prstGeom>
          <a:noFill/>
        </p:spPr>
        <p:txBody>
          <a:bodyPr wrap="square" rtlCol="0">
            <a:spAutoFit/>
          </a:bodyPr>
          <a:lstStyle/>
          <a:p>
            <a:pPr algn="ctr"/>
            <a:r>
              <a:rPr lang="ja-JP" altLang="en-US" dirty="0"/>
              <a:t>探索領域のケース</a:t>
            </a:r>
          </a:p>
        </p:txBody>
      </p:sp>
    </p:spTree>
    <p:extLst>
      <p:ext uri="{BB962C8B-B14F-4D97-AF65-F5344CB8AC3E}">
        <p14:creationId xmlns:p14="http://schemas.microsoft.com/office/powerpoint/2010/main" val="3863907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まとめ</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936557"/>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パレートフロンティアが広大なとき、違反量減少優先について優秀な近傍生成に基づく探索は、実用時間内で可能解を獲得する効率が良いと考えられる。</a:t>
            </a:r>
          </a:p>
          <a:p>
            <a:pPr lvl="1">
              <a:defRPr/>
            </a:pPr>
            <a:r>
              <a:rPr lang="ja-JP" altLang="en-US" sz="2400" dirty="0"/>
              <a:t>多数制約かつ線形の目的関数を想定</a:t>
            </a:r>
            <a:endParaRPr lang="en-US" altLang="ja-JP" sz="2400" dirty="0"/>
          </a:p>
          <a:p>
            <a:pPr lvl="1">
              <a:defRPr/>
            </a:pPr>
            <a:r>
              <a:rPr lang="ja-JP" altLang="en-US" sz="2400" dirty="0"/>
              <a:t>さらに、線形制約だけを満たす解を初期解に設定すれば、さらなる効率改善が期待できる</a:t>
            </a:r>
            <a:endParaRPr lang="en-US" altLang="ja-JP" sz="2400" dirty="0"/>
          </a:p>
          <a:p>
            <a:pPr lvl="1">
              <a:defRPr/>
            </a:pPr>
            <a:r>
              <a:rPr lang="ja-JP" altLang="en-US" sz="2400" dirty="0"/>
              <a:t>ただし、可能解を得た後は改善が停滞しやすい。特に非連結な可能領域の場合は、局所解にトラップされやすい</a:t>
            </a:r>
            <a:endParaRPr lang="en-US" altLang="ja-JP" sz="2400" dirty="0"/>
          </a:p>
          <a:p>
            <a:pPr>
              <a:defRPr/>
            </a:pPr>
            <a:r>
              <a:rPr lang="ja-JP" altLang="en-US" sz="2800" dirty="0"/>
              <a:t>一方、より最適な可能解を安定して獲得したい場合は、制約境界付近を効率的に探索する方法が必要。</a:t>
            </a:r>
            <a:endParaRPr lang="en-US" altLang="ja-JP" sz="2800" dirty="0"/>
          </a:p>
          <a:p>
            <a:pPr lvl="1">
              <a:defRPr/>
            </a:pPr>
            <a:r>
              <a:rPr lang="ja-JP" altLang="en-US" sz="2400" dirty="0"/>
              <a:t>ただし、少数の可能解を得た後に、そのまま多目的アプローチ</a:t>
            </a:r>
            <a:r>
              <a:rPr lang="ja-JP" altLang="en-US" dirty="0"/>
              <a:t>（問題分割）</a:t>
            </a:r>
            <a:r>
              <a:rPr lang="ja-JP" altLang="en-US" sz="2400" dirty="0"/>
              <a:t>に切り替えても、パレートフロンティアへの収束が優先されてしまう</a:t>
            </a:r>
            <a:endParaRPr lang="en-US" altLang="ja-JP" sz="2400" dirty="0"/>
          </a:p>
          <a:p>
            <a:pPr lvl="1">
              <a:defRPr/>
            </a:pPr>
            <a:r>
              <a:rPr lang="ja-JP" altLang="en-US" sz="2400" dirty="0"/>
              <a:t>二段階アプローチの場合、獲得済の可能解を活かした重み調整が必要</a:t>
            </a:r>
            <a:endParaRPr lang="en-US" altLang="ja-JP" sz="2400" dirty="0"/>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spTree>
    <p:extLst>
      <p:ext uri="{BB962C8B-B14F-4D97-AF65-F5344CB8AC3E}">
        <p14:creationId xmlns:p14="http://schemas.microsoft.com/office/powerpoint/2010/main" val="4265974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二段階アプローチにおける問題分割のスケール差の影響</a:t>
            </a:r>
            <a:endParaRPr lang="en-US" dirty="0"/>
          </a:p>
        </p:txBody>
      </p:sp>
      <mc:AlternateContent xmlns:mc="http://schemas.openxmlformats.org/markup-compatibility/2006" xmlns:a14="http://schemas.microsoft.com/office/drawing/2010/main">
        <mc:Choice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スケール差が大きい場合、影響が大きい方向への更新が優先される。</a:t>
                </a:r>
                <a:endParaRPr lang="en-US" altLang="ja-JP" sz="2800" dirty="0"/>
              </a:p>
              <a:p>
                <a:pPr lvl="1">
                  <a:defRPr/>
                </a:pPr>
                <a:r>
                  <a:rPr lang="ja-JP" altLang="en-US" sz="2400" dirty="0"/>
                  <a:t>先ほどの問題では、</a:t>
                </a:r>
                <a:r>
                  <a:rPr lang="en-US" altLang="ja-JP" sz="2400" dirty="0"/>
                  <a:t> </a:t>
                </a:r>
                <a14:m>
                  <m:oMath xmlns:m="http://schemas.openxmlformats.org/officeDocument/2006/math">
                    <m:r>
                      <a:rPr lang="en-US" altLang="ja-JP" sz="2400" i="1">
                        <a:latin typeface="Cambria Math" panose="02040503050406030204" pitchFamily="18" charset="0"/>
                      </a:rPr>
                      <m:t>𝑓</m:t>
                    </m:r>
                  </m:oMath>
                </a14:m>
                <a:r>
                  <a:rPr lang="ja-JP" altLang="en-US" sz="2400" dirty="0"/>
                  <a:t>が大きく、</a:t>
                </a:r>
                <a14:m>
                  <m:oMath xmlns:m="http://schemas.openxmlformats.org/officeDocument/2006/math">
                    <m:r>
                      <a:rPr lang="en-US" altLang="ja-JP" sz="2400" i="1">
                        <a:latin typeface="Cambria Math" panose="02040503050406030204" pitchFamily="18" charset="0"/>
                      </a:rPr>
                      <m:t>𝑣</m:t>
                    </m:r>
                  </m:oMath>
                </a14:m>
                <a:r>
                  <a:rPr lang="ja-JP" altLang="en-US" sz="2400" dirty="0"/>
                  <a:t>が小さいため、得た可能解が淘汰されやすい</a:t>
                </a:r>
                <a:endParaRPr lang="en-US" altLang="ja-JP" sz="2400" dirty="0"/>
              </a:p>
            </p:txBody>
          </p:sp>
        </mc:Choice>
        <mc:Fallback xmlns="">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408178" y="1060382"/>
                <a:ext cx="11509002" cy="1132378"/>
              </a:xfrm>
              <a:prstGeom prst="rect">
                <a:avLst/>
              </a:prstGeom>
              <a:blipFill>
                <a:blip r:embed="rId2"/>
                <a:stretch>
                  <a:fillRect l="-953" t="-10215"/>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FB2973AE-DC67-4A53-8113-B9AE00A8D93C}"/>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検証３</a:t>
            </a:r>
          </a:p>
        </p:txBody>
      </p:sp>
      <p:pic>
        <p:nvPicPr>
          <p:cNvPr id="5" name="図 4" descr="グラフ, 散布図&#10;&#10;自動的に生成された説明">
            <a:extLst>
              <a:ext uri="{FF2B5EF4-FFF2-40B4-BE49-F238E27FC236}">
                <a16:creationId xmlns:a16="http://schemas.microsoft.com/office/drawing/2014/main" id="{44A33172-895C-CD30-C701-FCEEFB71E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999" y="2013979"/>
            <a:ext cx="4221205" cy="4229838"/>
          </a:xfrm>
          <a:prstGeom prst="rect">
            <a:avLst/>
          </a:prstGeom>
        </p:spPr>
      </p:pic>
      <p:sp>
        <p:nvSpPr>
          <p:cNvPr id="8" name="テキスト ボックス 7">
            <a:extLst>
              <a:ext uri="{FF2B5EF4-FFF2-40B4-BE49-F238E27FC236}">
                <a16:creationId xmlns:a16="http://schemas.microsoft.com/office/drawing/2014/main" id="{AF377055-F5A3-E55C-89FD-21EC8B8233AF}"/>
              </a:ext>
            </a:extLst>
          </p:cNvPr>
          <p:cNvSpPr txBox="1"/>
          <p:nvPr/>
        </p:nvSpPr>
        <p:spPr>
          <a:xfrm>
            <a:off x="3619999" y="4090471"/>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12" name="テキスト ボックス 11">
            <a:extLst>
              <a:ext uri="{FF2B5EF4-FFF2-40B4-BE49-F238E27FC236}">
                <a16:creationId xmlns:a16="http://schemas.microsoft.com/office/drawing/2014/main" id="{E9DB1D00-9ED4-D9E7-1607-F68F7D355D86}"/>
              </a:ext>
            </a:extLst>
          </p:cNvPr>
          <p:cNvSpPr txBox="1"/>
          <p:nvPr/>
        </p:nvSpPr>
        <p:spPr>
          <a:xfrm>
            <a:off x="4728857" y="5898969"/>
            <a:ext cx="1171187" cy="307777"/>
          </a:xfrm>
          <a:prstGeom prst="rect">
            <a:avLst/>
          </a:prstGeom>
          <a:noFill/>
        </p:spPr>
        <p:txBody>
          <a:bodyPr vert="horz" wrap="square" rtlCol="0">
            <a:spAutoFit/>
          </a:bodyPr>
          <a:lstStyle/>
          <a:p>
            <a:pPr algn="ctr"/>
            <a:r>
              <a:rPr kumimoji="1" lang="ja-JP" altLang="en-US" sz="1400" dirty="0"/>
              <a:t>目的関数値</a:t>
            </a:r>
          </a:p>
        </p:txBody>
      </p:sp>
      <p:sp>
        <p:nvSpPr>
          <p:cNvPr id="16" name="吹き出し: 角を丸めた四角形 15">
            <a:extLst>
              <a:ext uri="{FF2B5EF4-FFF2-40B4-BE49-F238E27FC236}">
                <a16:creationId xmlns:a16="http://schemas.microsoft.com/office/drawing/2014/main" id="{31E2769B-E91F-D8EC-BF7F-B0130AD92D42}"/>
              </a:ext>
            </a:extLst>
          </p:cNvPr>
          <p:cNvSpPr/>
          <p:nvPr/>
        </p:nvSpPr>
        <p:spPr>
          <a:xfrm>
            <a:off x="6951445" y="5142134"/>
            <a:ext cx="3059124" cy="516884"/>
          </a:xfrm>
          <a:prstGeom prst="wedgeRoundRectCallout">
            <a:avLst>
              <a:gd name="adj1" fmla="val -62650"/>
              <a:gd name="adj2" fmla="val 29199"/>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第一段階で可能解を得た</a:t>
            </a:r>
          </a:p>
        </p:txBody>
      </p:sp>
      <p:sp>
        <p:nvSpPr>
          <p:cNvPr id="21" name="吹き出し: 角を丸めた四角形 20">
            <a:extLst>
              <a:ext uri="{FF2B5EF4-FFF2-40B4-BE49-F238E27FC236}">
                <a16:creationId xmlns:a16="http://schemas.microsoft.com/office/drawing/2014/main" id="{D88B1570-6BF9-A1AE-3822-FA39CD54B0DE}"/>
              </a:ext>
            </a:extLst>
          </p:cNvPr>
          <p:cNvSpPr/>
          <p:nvPr/>
        </p:nvSpPr>
        <p:spPr>
          <a:xfrm>
            <a:off x="296639" y="5346303"/>
            <a:ext cx="3560873" cy="625429"/>
          </a:xfrm>
          <a:prstGeom prst="wedgeRoundRectCallout">
            <a:avLst>
              <a:gd name="adj1" fmla="val 58432"/>
              <a:gd name="adj2" fmla="val -53330"/>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第二段階でパレートフロンティア全体へ大きく移動してしまう</a:t>
            </a:r>
          </a:p>
        </p:txBody>
      </p:sp>
    </p:spTree>
    <p:extLst>
      <p:ext uri="{BB962C8B-B14F-4D97-AF65-F5344CB8AC3E}">
        <p14:creationId xmlns:p14="http://schemas.microsoft.com/office/powerpoint/2010/main" val="181344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問題分割における正規化方法</a:t>
            </a:r>
            <a:endParaRPr lang="en-US" dirty="0"/>
          </a:p>
        </p:txBody>
      </p:sp>
      <mc:AlternateContent xmlns:mc="http://schemas.openxmlformats.org/markup-compatibility/2006" xmlns:a14="http://schemas.microsoft.com/office/drawing/2010/main">
        <mc:Choice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b="1" dirty="0"/>
                  <a:t>正規化により、</a:t>
                </a:r>
                <a14:m>
                  <m:oMath xmlns:m="http://schemas.openxmlformats.org/officeDocument/2006/math">
                    <m:r>
                      <a:rPr lang="en-US" altLang="ja-JP" sz="2800" b="1" i="0" smtClean="0">
                        <a:latin typeface="Cambria Math" panose="02040503050406030204" pitchFamily="18" charset="0"/>
                      </a:rPr>
                      <m:t>(</m:t>
                    </m:r>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𝑣</m:t>
                    </m:r>
                    <m:r>
                      <a:rPr lang="en-US" altLang="ja-JP" sz="2800" b="0" i="1" smtClean="0">
                        <a:latin typeface="Cambria Math" panose="02040503050406030204" pitchFamily="18" charset="0"/>
                      </a:rPr>
                      <m:t>)</m:t>
                    </m:r>
                  </m:oMath>
                </a14:m>
                <a:r>
                  <a:rPr lang="ja-JP" altLang="en-US" sz="2800" dirty="0"/>
                  <a:t>空間軸のスケール差の影響を緩和したい。</a:t>
                </a:r>
                <a:endParaRPr lang="en-US" altLang="ja-JP" sz="2800" dirty="0"/>
              </a:p>
              <a:p>
                <a:pPr lvl="1">
                  <a:defRPr/>
                </a:pPr>
                <a:r>
                  <a:rPr lang="en-US" altLang="ja-JP" sz="2400" dirty="0"/>
                  <a:t>min-max</a:t>
                </a:r>
                <a:r>
                  <a:rPr lang="ja-JP" altLang="en-US" sz="2400" dirty="0"/>
                  <a:t>スケーリングにより、個体群を正規化済の</a:t>
                </a:r>
                <a14:m>
                  <m:oMath xmlns:m="http://schemas.openxmlformats.org/officeDocument/2006/math">
                    <m:r>
                      <a:rPr lang="en-US" altLang="ja-JP" sz="2400" b="1" i="0"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oMath>
                </a14:m>
                <a:r>
                  <a:rPr lang="ja-JP" altLang="en-US" sz="2400" dirty="0"/>
                  <a:t>空間に変換して評価・選択する</a:t>
                </a:r>
                <a:endParaRPr lang="en-US" altLang="ja-JP" sz="2400" dirty="0"/>
              </a:p>
            </p:txBody>
          </p:sp>
        </mc:Choice>
        <mc:Fallback xmlns="">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408178" y="1060382"/>
                <a:ext cx="11509002" cy="1132378"/>
              </a:xfrm>
              <a:prstGeom prst="rect">
                <a:avLst/>
              </a:prstGeom>
              <a:blipFill>
                <a:blip r:embed="rId2"/>
                <a:stretch>
                  <a:fillRect l="-953" t="-10215" b="-538"/>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FB2973AE-DC67-4A53-8113-B9AE00A8D93C}"/>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検証３</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187E3CB-072E-C9A3-1E93-0B43B21FA051}"/>
                  </a:ext>
                </a:extLst>
              </p:cNvPr>
              <p:cNvSpPr txBox="1"/>
              <p:nvPr/>
            </p:nvSpPr>
            <p:spPr>
              <a:xfrm>
                <a:off x="1082665" y="3088834"/>
                <a:ext cx="4036523" cy="40498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𝑆</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𝑤</m:t>
                              </m:r>
                            </m:e>
                            <m:sup>
                              <m:r>
                                <a:rPr lang="en-US" altLang="ja-JP" b="0" i="1" smtClean="0">
                                  <a:latin typeface="Cambria Math" panose="02040503050406030204" pitchFamily="18" charset="0"/>
                                </a:rPr>
                                <m:t>𝑖</m:t>
                              </m:r>
                            </m:sup>
                          </m:sSup>
                        </m:e>
                      </m:d>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𝑤</m:t>
                          </m:r>
                        </m:e>
                        <m:sup>
                          <m:r>
                            <a:rPr lang="en-US" altLang="ja-JP" i="1">
                              <a:latin typeface="Cambria Math" panose="02040503050406030204" pitchFamily="18" charset="0"/>
                            </a:rPr>
                            <m:t>𝑖</m:t>
                          </m:r>
                        </m:sup>
                      </m:sSup>
                      <m:r>
                        <a:rPr lang="en-US" altLang="ja-JP" b="0" i="1" smtClean="0">
                          <a:latin typeface="Cambria Math" panose="02040503050406030204" pitchFamily="18" charset="0"/>
                        </a:rPr>
                        <m:t>𝑓</m:t>
                      </m:r>
                      <m:r>
                        <a:rPr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𝑤</m:t>
                              </m:r>
                            </m:e>
                            <m:sup>
                              <m:r>
                                <a:rPr lang="en-US" altLang="ja-JP" i="1">
                                  <a:latin typeface="Cambria Math" panose="02040503050406030204" pitchFamily="18" charset="0"/>
                                </a:rPr>
                                <m:t>𝑖</m:t>
                              </m:r>
                            </m:sup>
                          </m:sSup>
                        </m:e>
                      </m:d>
                      <m:r>
                        <a:rPr lang="en-US" altLang="ja-JP" b="0" i="1" smtClean="0">
                          <a:latin typeface="Cambria Math" panose="02040503050406030204" pitchFamily="18" charset="0"/>
                        </a:rPr>
                        <m:t>𝑣</m:t>
                      </m:r>
                      <m:r>
                        <a:rPr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2187E3CB-072E-C9A3-1E93-0B43B21FA051}"/>
                  </a:ext>
                </a:extLst>
              </p:cNvPr>
              <p:cNvSpPr txBox="1">
                <a:spLocks noRot="1" noChangeAspect="1" noMove="1" noResize="1" noEditPoints="1" noAdjustHandles="1" noChangeArrowheads="1" noChangeShapeType="1" noTextEdit="1"/>
              </p:cNvSpPr>
              <p:nvPr/>
            </p:nvSpPr>
            <p:spPr>
              <a:xfrm>
                <a:off x="1082665" y="3088834"/>
                <a:ext cx="4036523" cy="404983"/>
              </a:xfrm>
              <a:prstGeom prst="rect">
                <a:avLst/>
              </a:prstGeom>
              <a:blipFill>
                <a:blip r:embed="rId3"/>
                <a:stretch>
                  <a:fillRect b="-1060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D0CA2452-DBFA-2054-287A-DA1E1139F836}"/>
                  </a:ext>
                </a:extLst>
              </p:cNvPr>
              <p:cNvSpPr txBox="1"/>
              <p:nvPr/>
            </p:nvSpPr>
            <p:spPr>
              <a:xfrm>
                <a:off x="4264570" y="2465708"/>
                <a:ext cx="1065420" cy="314702"/>
              </a:xfrm>
              <a:prstGeom prst="rect">
                <a:avLst/>
              </a:prstGeom>
              <a:noFill/>
            </p:spPr>
            <p:txBody>
              <a:bodyPr wrap="none" rtlCol="0">
                <a:spAutoFit/>
              </a:bodyPr>
              <a:lstStyle/>
              <a:p>
                <a14:m>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𝑖</m:t>
                        </m:r>
                      </m:sup>
                    </m:sSup>
                  </m:oMath>
                </a14:m>
                <a:r>
                  <a:rPr kumimoji="1" lang="ja-JP" altLang="en-US" sz="1400" dirty="0"/>
                  <a:t>：探索点</a:t>
                </a:r>
              </a:p>
            </p:txBody>
          </p:sp>
        </mc:Choice>
        <mc:Fallback xmlns="">
          <p:sp>
            <p:nvSpPr>
              <p:cNvPr id="30" name="テキスト ボックス 29">
                <a:extLst>
                  <a:ext uri="{FF2B5EF4-FFF2-40B4-BE49-F238E27FC236}">
                    <a16:creationId xmlns:a16="http://schemas.microsoft.com/office/drawing/2014/main" id="{D0CA2452-DBFA-2054-287A-DA1E1139F836}"/>
                  </a:ext>
                </a:extLst>
              </p:cNvPr>
              <p:cNvSpPr txBox="1">
                <a:spLocks noRot="1" noChangeAspect="1" noMove="1" noResize="1" noEditPoints="1" noAdjustHandles="1" noChangeArrowheads="1" noChangeShapeType="1" noTextEdit="1"/>
              </p:cNvSpPr>
              <p:nvPr/>
            </p:nvSpPr>
            <p:spPr>
              <a:xfrm>
                <a:off x="4264570" y="2465708"/>
                <a:ext cx="1065420" cy="314702"/>
              </a:xfrm>
              <a:prstGeom prst="rect">
                <a:avLst/>
              </a:prstGeom>
              <a:blipFill>
                <a:blip r:embed="rId4"/>
                <a:stretch>
                  <a:fillRect r="-575" b="-1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02EA59-D844-2A2A-C19E-59C2FE39E94C}"/>
                  </a:ext>
                </a:extLst>
              </p:cNvPr>
              <p:cNvSpPr txBox="1"/>
              <p:nvPr/>
            </p:nvSpPr>
            <p:spPr>
              <a:xfrm>
                <a:off x="1204377" y="3716358"/>
                <a:ext cx="3848657" cy="81439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𝑓</m:t>
                          </m:r>
                          <m:d>
                            <m:dPr>
                              <m:ctrlPr>
                                <a:rPr lang="en-US" altLang="ja-JP" i="1">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𝑘</m:t>
                                  </m:r>
                                </m:e>
                              </m:d>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i="0">
                                  <a:latin typeface="Cambria Math" panose="02040503050406030204" pitchFamily="18" charset="0"/>
                                </a:rPr>
                                <m:t>m</m:t>
                              </m:r>
                              <m:r>
                                <m:rPr>
                                  <m:sty m:val="p"/>
                                </m:rPr>
                                <a:rPr lang="en-US" altLang="ja-JP" b="0" i="0" smtClean="0">
                                  <a:latin typeface="Cambria Math" panose="02040503050406030204" pitchFamily="18" charset="0"/>
                                </a:rPr>
                                <m:t>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r>
                            <a:rPr kumimoji="1"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b="0" i="0" smtClean="0">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smtClean="0">
                                  <a:latin typeface="Cambria Math" panose="02040503050406030204" pitchFamily="18" charset="0"/>
                                </a:rPr>
                                <m:t>𝑘</m:t>
                              </m:r>
                            </m:e>
                          </m:d>
                        </m:den>
                      </m:f>
                    </m:oMath>
                  </m:oMathPara>
                </a14:m>
                <a:endParaRPr kumimoji="1" lang="ja-JP" altLang="en-US" dirty="0"/>
              </a:p>
            </p:txBody>
          </p:sp>
        </mc:Choice>
        <mc:Fallback xmlns="">
          <p:sp>
            <p:nvSpPr>
              <p:cNvPr id="33" name="テキスト ボックス 32">
                <a:extLst>
                  <a:ext uri="{FF2B5EF4-FFF2-40B4-BE49-F238E27FC236}">
                    <a16:creationId xmlns:a16="http://schemas.microsoft.com/office/drawing/2014/main" id="{8C02EA59-D844-2A2A-C19E-59C2FE39E94C}"/>
                  </a:ext>
                </a:extLst>
              </p:cNvPr>
              <p:cNvSpPr txBox="1">
                <a:spLocks noRot="1" noChangeAspect="1" noMove="1" noResize="1" noEditPoints="1" noAdjustHandles="1" noChangeArrowheads="1" noChangeShapeType="1" noTextEdit="1"/>
              </p:cNvSpPr>
              <p:nvPr/>
            </p:nvSpPr>
            <p:spPr>
              <a:xfrm>
                <a:off x="1204377" y="3716358"/>
                <a:ext cx="3848657" cy="81439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6BFE574E-2A82-2809-E2BE-7986CDB4A193}"/>
                  </a:ext>
                </a:extLst>
              </p:cNvPr>
              <p:cNvSpPr txBox="1"/>
              <p:nvPr/>
            </p:nvSpPr>
            <p:spPr>
              <a:xfrm>
                <a:off x="1204376" y="4524536"/>
                <a:ext cx="4597287" cy="84394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𝑣</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e>
                      </m:d>
                      <m:r>
                        <a:rPr lang="en-US" altLang="ja-JP" b="0" i="1" smtClean="0">
                          <a:latin typeface="Cambria Math" panose="02040503050406030204" pitchFamily="18" charset="0"/>
                        </a:rPr>
                        <m:t>=</m:t>
                      </m:r>
                      <m:nary>
                        <m:naryPr>
                          <m:chr m:val="∑"/>
                          <m:limLoc m:val="subSup"/>
                          <m:ctrlPr>
                            <a:rPr lang="en-US" altLang="ja-JP" b="0" i="1" smtClean="0">
                              <a:latin typeface="Cambria Math" panose="02040503050406030204" pitchFamily="18" charset="0"/>
                            </a:rPr>
                          </m:ctrlPr>
                        </m:naryPr>
                        <m:sub>
                          <m:r>
                            <m:rPr>
                              <m:brk m:alnAt="25"/>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f>
                            <m:fPr>
                              <m:ctrlPr>
                                <a:rPr lang="en-US" altLang="ja-JP" i="1">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𝑗</m:t>
                                  </m:r>
                                </m:sub>
                              </m:sSub>
                              <m:d>
                                <m:dPr>
                                  <m:ctrlPr>
                                    <a:rPr lang="en-US" altLang="ja-JP" i="1">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𝑘</m:t>
                                      </m:r>
                                    </m:e>
                                  </m:d>
                                </m:e>
                              </m:d>
                              <m:r>
                                <a:rPr kumimoji="1"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  </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r>
                                <a:rPr kumimoji="1"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𝑗</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den>
                          </m:f>
                        </m:e>
                      </m:nary>
                    </m:oMath>
                  </m:oMathPara>
                </a14:m>
                <a:endParaRPr kumimoji="1" lang="ja-JP" altLang="en-US" dirty="0"/>
              </a:p>
            </p:txBody>
          </p:sp>
        </mc:Choice>
        <mc:Fallback xmlns="">
          <p:sp>
            <p:nvSpPr>
              <p:cNvPr id="35" name="テキスト ボックス 34">
                <a:extLst>
                  <a:ext uri="{FF2B5EF4-FFF2-40B4-BE49-F238E27FC236}">
                    <a16:creationId xmlns:a16="http://schemas.microsoft.com/office/drawing/2014/main" id="{6BFE574E-2A82-2809-E2BE-7986CDB4A193}"/>
                  </a:ext>
                </a:extLst>
              </p:cNvPr>
              <p:cNvSpPr txBox="1">
                <a:spLocks noRot="1" noChangeAspect="1" noMove="1" noResize="1" noEditPoints="1" noAdjustHandles="1" noChangeArrowheads="1" noChangeShapeType="1" noTextEdit="1"/>
              </p:cNvSpPr>
              <p:nvPr/>
            </p:nvSpPr>
            <p:spPr>
              <a:xfrm>
                <a:off x="1204376" y="4524536"/>
                <a:ext cx="4597287" cy="84394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79AE1FB0-7555-EB5C-50D3-7BA7AAF1376E}"/>
                  </a:ext>
                </a:extLst>
              </p:cNvPr>
              <p:cNvSpPr txBox="1"/>
              <p:nvPr/>
            </p:nvSpPr>
            <p:spPr>
              <a:xfrm>
                <a:off x="433904" y="5495355"/>
                <a:ext cx="5040520" cy="338554"/>
              </a:xfrm>
              <a:prstGeom prst="rect">
                <a:avLst/>
              </a:prstGeom>
              <a:noFill/>
            </p:spPr>
            <p:txBody>
              <a:bodyPr wrap="square" rtlCol="0">
                <a:spAutoFit/>
              </a:bodyPr>
              <a:lstStyle/>
              <a:p>
                <a14:m>
                  <m:oMath xmlns:m="http://schemas.openxmlformats.org/officeDocument/2006/math">
                    <m:sSub>
                      <m:sSubPr>
                        <m:ctrlPr>
                          <a:rPr lang="en-US" altLang="ja-JP" sz="1600" i="1" smtClean="0">
                            <a:latin typeface="Cambria Math" panose="02040503050406030204" pitchFamily="18" charset="0"/>
                          </a:rPr>
                        </m:ctrlPr>
                      </m:sSubPr>
                      <m:e>
                        <m:r>
                          <a:rPr lang="en-US" altLang="ja-JP" sz="1600" i="1" smtClean="0">
                            <a:latin typeface="Cambria Math" panose="02040503050406030204" pitchFamily="18" charset="0"/>
                            <a:ea typeface="Cambria Math" panose="02040503050406030204" pitchFamily="18" charset="0"/>
                          </a:rPr>
                          <m:t>∙</m:t>
                        </m:r>
                      </m:e>
                      <m:sub>
                        <m:r>
                          <m:rPr>
                            <m:sty m:val="p"/>
                          </m:rPr>
                          <a:rPr lang="en-US" altLang="ja-JP" sz="1600">
                            <a:latin typeface="Cambria Math" panose="02040503050406030204" pitchFamily="18" charset="0"/>
                          </a:rPr>
                          <m:t>max</m:t>
                        </m:r>
                      </m:sub>
                    </m:sSub>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m:t>
                        </m:r>
                      </m:e>
                      <m:sub>
                        <m:r>
                          <m:rPr>
                            <m:sty m:val="p"/>
                          </m:rPr>
                          <a:rPr lang="en-US" altLang="ja-JP" sz="1600">
                            <a:latin typeface="Cambria Math" panose="02040503050406030204" pitchFamily="18" charset="0"/>
                          </a:rPr>
                          <m:t>m</m:t>
                        </m:r>
                        <m:r>
                          <m:rPr>
                            <m:sty m:val="p"/>
                          </m:rPr>
                          <a:rPr lang="en-US" altLang="ja-JP" sz="1600" b="0" i="0" smtClean="0">
                            <a:latin typeface="Cambria Math" panose="02040503050406030204" pitchFamily="18" charset="0"/>
                          </a:rPr>
                          <m:t>in</m:t>
                        </m:r>
                      </m:sub>
                    </m:sSub>
                  </m:oMath>
                </a14:m>
                <a:r>
                  <a:rPr kumimoji="1" lang="ja-JP" altLang="en-US" sz="1600" dirty="0"/>
                  <a:t>は、探索点群内での最大値、最小値</a:t>
                </a:r>
              </a:p>
            </p:txBody>
          </p:sp>
        </mc:Choice>
        <mc:Fallback xmlns="">
          <p:sp>
            <p:nvSpPr>
              <p:cNvPr id="37" name="テキスト ボックス 36">
                <a:extLst>
                  <a:ext uri="{FF2B5EF4-FFF2-40B4-BE49-F238E27FC236}">
                    <a16:creationId xmlns:a16="http://schemas.microsoft.com/office/drawing/2014/main" id="{79AE1FB0-7555-EB5C-50D3-7BA7AAF1376E}"/>
                  </a:ext>
                </a:extLst>
              </p:cNvPr>
              <p:cNvSpPr txBox="1">
                <a:spLocks noRot="1" noChangeAspect="1" noMove="1" noResize="1" noEditPoints="1" noAdjustHandles="1" noChangeArrowheads="1" noChangeShapeType="1" noTextEdit="1"/>
              </p:cNvSpPr>
              <p:nvPr/>
            </p:nvSpPr>
            <p:spPr>
              <a:xfrm>
                <a:off x="433904" y="5495355"/>
                <a:ext cx="5040520" cy="338554"/>
              </a:xfrm>
              <a:prstGeom prst="rect">
                <a:avLst/>
              </a:prstGeom>
              <a:blipFill>
                <a:blip r:embed="rId7"/>
                <a:stretch>
                  <a:fillRect t="-5357" b="-21429"/>
                </a:stretch>
              </a:blipFill>
            </p:spPr>
            <p:txBody>
              <a:bodyPr/>
              <a:lstStyle/>
              <a:p>
                <a:r>
                  <a:rPr lang="ja-JP" altLang="en-US">
                    <a:noFill/>
                  </a:rPr>
                  <a:t> </a:t>
                </a:r>
              </a:p>
            </p:txBody>
          </p:sp>
        </mc:Fallback>
      </mc:AlternateContent>
      <p:cxnSp>
        <p:nvCxnSpPr>
          <p:cNvPr id="42" name="直線コネクタ 41">
            <a:extLst>
              <a:ext uri="{FF2B5EF4-FFF2-40B4-BE49-F238E27FC236}">
                <a16:creationId xmlns:a16="http://schemas.microsoft.com/office/drawing/2014/main" id="{299A5766-B549-720E-983D-E62D72ED3546}"/>
              </a:ext>
            </a:extLst>
          </p:cNvPr>
          <p:cNvCxnSpPr>
            <a:cxnSpLocks/>
          </p:cNvCxnSpPr>
          <p:nvPr/>
        </p:nvCxnSpPr>
        <p:spPr>
          <a:xfrm>
            <a:off x="478847" y="2822720"/>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DCB1B4C-393A-7B81-E7E7-7B28436E1082}"/>
              </a:ext>
            </a:extLst>
          </p:cNvPr>
          <p:cNvSpPr txBox="1"/>
          <p:nvPr/>
        </p:nvSpPr>
        <p:spPr>
          <a:xfrm>
            <a:off x="1254627" y="2433702"/>
            <a:ext cx="3246045" cy="369332"/>
          </a:xfrm>
          <a:prstGeom prst="rect">
            <a:avLst/>
          </a:prstGeom>
          <a:noFill/>
        </p:spPr>
        <p:txBody>
          <a:bodyPr wrap="square" rtlCol="0">
            <a:spAutoFit/>
          </a:bodyPr>
          <a:lstStyle/>
          <a:p>
            <a:pPr algn="ctr"/>
            <a:r>
              <a:rPr lang="en-US" altLang="ja-JP" dirty="0"/>
              <a:t>min-max</a:t>
            </a:r>
            <a:r>
              <a:rPr lang="ja-JP" altLang="en-US" dirty="0"/>
              <a:t>による正規化</a:t>
            </a:r>
          </a:p>
        </p:txBody>
      </p:sp>
      <p:cxnSp>
        <p:nvCxnSpPr>
          <p:cNvPr id="6" name="直線コネクタ 5">
            <a:extLst>
              <a:ext uri="{FF2B5EF4-FFF2-40B4-BE49-F238E27FC236}">
                <a16:creationId xmlns:a16="http://schemas.microsoft.com/office/drawing/2014/main" id="{91697023-881E-08CA-AC57-0211EC4A185E}"/>
              </a:ext>
            </a:extLst>
          </p:cNvPr>
          <p:cNvCxnSpPr>
            <a:cxnSpLocks/>
          </p:cNvCxnSpPr>
          <p:nvPr/>
        </p:nvCxnSpPr>
        <p:spPr>
          <a:xfrm>
            <a:off x="5908080" y="2822720"/>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57CD73F7-2DA6-CADD-BDEA-BF2C966A98BE}"/>
              </a:ext>
            </a:extLst>
          </p:cNvPr>
          <p:cNvSpPr txBox="1"/>
          <p:nvPr/>
        </p:nvSpPr>
        <p:spPr>
          <a:xfrm>
            <a:off x="7152538" y="2433702"/>
            <a:ext cx="3246045" cy="369332"/>
          </a:xfrm>
          <a:prstGeom prst="rect">
            <a:avLst/>
          </a:prstGeom>
          <a:noFill/>
        </p:spPr>
        <p:txBody>
          <a:bodyPr wrap="square" rtlCol="0">
            <a:spAutoFit/>
          </a:bodyPr>
          <a:lstStyle/>
          <a:p>
            <a:pPr algn="ctr"/>
            <a:r>
              <a:rPr lang="ja-JP" altLang="en-US" dirty="0"/>
              <a:t>正規化による個体群の変換</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F5CCC60-8176-BA0C-4822-C2A07EE308FD}"/>
                  </a:ext>
                </a:extLst>
              </p:cNvPr>
              <p:cNvSpPr txBox="1"/>
              <p:nvPr/>
            </p:nvSpPr>
            <p:spPr>
              <a:xfrm>
                <a:off x="5823410" y="2954436"/>
                <a:ext cx="2739631" cy="338554"/>
              </a:xfrm>
              <a:prstGeom prst="rect">
                <a:avLst/>
              </a:prstGeom>
              <a:noFill/>
            </p:spPr>
            <p:txBody>
              <a:bodyPr wrap="square" rtlCol="0">
                <a:spAutoFit/>
              </a:bodyPr>
              <a:lstStyle/>
              <a:p>
                <a:pPr algn="ctr"/>
                <a14:m>
                  <m:oMath xmlns:m="http://schemas.openxmlformats.org/officeDocument/2006/math">
                    <m:r>
                      <a:rPr lang="en-US" altLang="ja-JP" sz="1600" b="1" i="0" smtClean="0">
                        <a:latin typeface="Cambria Math" panose="02040503050406030204" pitchFamily="18" charset="0"/>
                      </a:rPr>
                      <m:t>(</m:t>
                    </m:r>
                    <m:r>
                      <a:rPr lang="en-US" altLang="ja-JP" sz="1600" b="0" i="1" smtClean="0">
                        <a:latin typeface="Cambria Math" panose="02040503050406030204" pitchFamily="18" charset="0"/>
                      </a:rPr>
                      <m:t>𝑓</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oMath>
                </a14:m>
                <a:r>
                  <a:rPr lang="ja-JP" altLang="en-US" sz="1600" dirty="0"/>
                  <a:t>空間における個体群</a:t>
                </a:r>
              </a:p>
            </p:txBody>
          </p:sp>
        </mc:Choice>
        <mc:Fallback xmlns="">
          <p:sp>
            <p:nvSpPr>
              <p:cNvPr id="11" name="テキスト ボックス 10">
                <a:extLst>
                  <a:ext uri="{FF2B5EF4-FFF2-40B4-BE49-F238E27FC236}">
                    <a16:creationId xmlns:a16="http://schemas.microsoft.com/office/drawing/2014/main" id="{6F5CCC60-8176-BA0C-4822-C2A07EE308FD}"/>
                  </a:ext>
                </a:extLst>
              </p:cNvPr>
              <p:cNvSpPr txBox="1">
                <a:spLocks noRot="1" noChangeAspect="1" noMove="1" noResize="1" noEditPoints="1" noAdjustHandles="1" noChangeArrowheads="1" noChangeShapeType="1" noTextEdit="1"/>
              </p:cNvSpPr>
              <p:nvPr/>
            </p:nvSpPr>
            <p:spPr>
              <a:xfrm>
                <a:off x="5823410" y="2954436"/>
                <a:ext cx="2739631" cy="338554"/>
              </a:xfrm>
              <a:prstGeom prst="rect">
                <a:avLst/>
              </a:prstGeom>
              <a:blipFill>
                <a:blip r:embed="rId8"/>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E856506-57E7-2697-8539-484BA034836D}"/>
                  </a:ext>
                </a:extLst>
              </p:cNvPr>
              <p:cNvSpPr txBox="1"/>
              <p:nvPr/>
            </p:nvSpPr>
            <p:spPr>
              <a:xfrm>
                <a:off x="9005014" y="2948755"/>
                <a:ext cx="2739631" cy="338554"/>
              </a:xfrm>
              <a:prstGeom prst="rect">
                <a:avLst/>
              </a:prstGeom>
              <a:noFill/>
            </p:spPr>
            <p:txBody>
              <a:bodyPr wrap="square" rtlCol="0">
                <a:spAutoFit/>
              </a:bodyPr>
              <a:lstStyle/>
              <a:p>
                <a:pPr algn="ctr"/>
                <a14:m>
                  <m:oMath xmlns:m="http://schemas.openxmlformats.org/officeDocument/2006/math">
                    <m:r>
                      <a:rPr lang="en-US" altLang="ja-JP" sz="1600" b="1" i="0" smtClean="0">
                        <a:latin typeface="Cambria Math" panose="02040503050406030204" pitchFamily="18" charset="0"/>
                      </a:rPr>
                      <m:t>(</m:t>
                    </m:r>
                    <m:r>
                      <a:rPr lang="en-US" altLang="ja-JP" sz="1600" b="0" i="1" smtClean="0">
                        <a:latin typeface="Cambria Math" panose="02040503050406030204" pitchFamily="18" charset="0"/>
                      </a:rPr>
                      <m:t>𝑓</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oMath>
                </a14:m>
                <a:r>
                  <a:rPr lang="ja-JP" altLang="en-US" sz="1600" dirty="0"/>
                  <a:t>空間における個体群</a:t>
                </a:r>
              </a:p>
            </p:txBody>
          </p:sp>
        </mc:Choice>
        <mc:Fallback xmlns="">
          <p:sp>
            <p:nvSpPr>
              <p:cNvPr id="13" name="テキスト ボックス 12">
                <a:extLst>
                  <a:ext uri="{FF2B5EF4-FFF2-40B4-BE49-F238E27FC236}">
                    <a16:creationId xmlns:a16="http://schemas.microsoft.com/office/drawing/2014/main" id="{5E856506-57E7-2697-8539-484BA034836D}"/>
                  </a:ext>
                </a:extLst>
              </p:cNvPr>
              <p:cNvSpPr txBox="1">
                <a:spLocks noRot="1" noChangeAspect="1" noMove="1" noResize="1" noEditPoints="1" noAdjustHandles="1" noChangeArrowheads="1" noChangeShapeType="1" noTextEdit="1"/>
              </p:cNvSpPr>
              <p:nvPr/>
            </p:nvSpPr>
            <p:spPr>
              <a:xfrm>
                <a:off x="9005014" y="2948755"/>
                <a:ext cx="2739631" cy="338554"/>
              </a:xfrm>
              <a:prstGeom prst="rect">
                <a:avLst/>
              </a:prstGeom>
              <a:blipFill>
                <a:blip r:embed="rId9"/>
                <a:stretch>
                  <a:fillRect t="-5455" b="-23636"/>
                </a:stretch>
              </a:blipFill>
            </p:spPr>
            <p:txBody>
              <a:bodyPr/>
              <a:lstStyle/>
              <a:p>
                <a:r>
                  <a:rPr lang="ja-JP" altLang="en-US">
                    <a:noFill/>
                  </a:rPr>
                  <a:t> </a:t>
                </a:r>
              </a:p>
            </p:txBody>
          </p:sp>
        </mc:Fallback>
      </mc:AlternateContent>
      <p:sp>
        <p:nvSpPr>
          <p:cNvPr id="15" name="二等辺三角形 14">
            <a:extLst>
              <a:ext uri="{FF2B5EF4-FFF2-40B4-BE49-F238E27FC236}">
                <a16:creationId xmlns:a16="http://schemas.microsoft.com/office/drawing/2014/main" id="{65705889-BB4C-9D4F-B928-DA79ECA63AAE}"/>
              </a:ext>
            </a:extLst>
          </p:cNvPr>
          <p:cNvSpPr/>
          <p:nvPr/>
        </p:nvSpPr>
        <p:spPr>
          <a:xfrm rot="5400000">
            <a:off x="8487885" y="4498882"/>
            <a:ext cx="663446" cy="177800"/>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図 17">
            <a:extLst>
              <a:ext uri="{FF2B5EF4-FFF2-40B4-BE49-F238E27FC236}">
                <a16:creationId xmlns:a16="http://schemas.microsoft.com/office/drawing/2014/main" id="{C63A7A5A-AAF8-FB31-F253-227BC741F4BE}"/>
              </a:ext>
            </a:extLst>
          </p:cNvPr>
          <p:cNvPicPr>
            <a:picLocks noChangeAspect="1"/>
          </p:cNvPicPr>
          <p:nvPr/>
        </p:nvPicPr>
        <p:blipFill>
          <a:blip r:embed="rId10"/>
          <a:stretch>
            <a:fillRect/>
          </a:stretch>
        </p:blipFill>
        <p:spPr>
          <a:xfrm>
            <a:off x="5856705" y="3323176"/>
            <a:ext cx="2739630" cy="2529213"/>
          </a:xfrm>
          <a:prstGeom prst="rect">
            <a:avLst/>
          </a:prstGeom>
        </p:spPr>
      </p:pic>
      <p:pic>
        <p:nvPicPr>
          <p:cNvPr id="19" name="図 18">
            <a:extLst>
              <a:ext uri="{FF2B5EF4-FFF2-40B4-BE49-F238E27FC236}">
                <a16:creationId xmlns:a16="http://schemas.microsoft.com/office/drawing/2014/main" id="{0688C558-9887-B3ED-25D7-D867BFE09892}"/>
              </a:ext>
            </a:extLst>
          </p:cNvPr>
          <p:cNvPicPr>
            <a:picLocks noChangeAspect="1"/>
          </p:cNvPicPr>
          <p:nvPr/>
        </p:nvPicPr>
        <p:blipFill>
          <a:blip r:embed="rId11"/>
          <a:stretch>
            <a:fillRect/>
          </a:stretch>
        </p:blipFill>
        <p:spPr>
          <a:xfrm>
            <a:off x="9028768" y="3323175"/>
            <a:ext cx="2739630" cy="2529213"/>
          </a:xfrm>
          <a:prstGeom prst="rect">
            <a:avLst/>
          </a:prstGeom>
        </p:spPr>
      </p:pic>
      <p:sp>
        <p:nvSpPr>
          <p:cNvPr id="20" name="正方形/長方形 19">
            <a:extLst>
              <a:ext uri="{FF2B5EF4-FFF2-40B4-BE49-F238E27FC236}">
                <a16:creationId xmlns:a16="http://schemas.microsoft.com/office/drawing/2014/main" id="{ACA05FAF-262B-22C7-15FC-553AEA7CB4AA}"/>
              </a:ext>
            </a:extLst>
          </p:cNvPr>
          <p:cNvSpPr/>
          <p:nvPr/>
        </p:nvSpPr>
        <p:spPr>
          <a:xfrm>
            <a:off x="6866467" y="4389069"/>
            <a:ext cx="1363133" cy="784065"/>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8C542BC2-8705-AEF6-35AF-9E6A75BFF806}"/>
                  </a:ext>
                </a:extLst>
              </p:cNvPr>
              <p:cNvSpPr txBox="1"/>
              <p:nvPr/>
            </p:nvSpPr>
            <p:spPr>
              <a:xfrm>
                <a:off x="478847" y="3157723"/>
                <a:ext cx="689612" cy="2780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200" i="1" smtClean="0">
                          <a:latin typeface="Cambria Math" panose="02040503050406030204" pitchFamily="18" charset="0"/>
                        </a:rPr>
                        <m:t>適合度</m:t>
                      </m:r>
                    </m:oMath>
                  </m:oMathPara>
                </a14:m>
                <a:endParaRPr kumimoji="1" lang="ja-JP" altLang="en-US" sz="1200" dirty="0"/>
              </a:p>
            </p:txBody>
          </p:sp>
        </mc:Choice>
        <mc:Fallback xmlns="">
          <p:sp>
            <p:nvSpPr>
              <p:cNvPr id="22" name="テキスト ボックス 21">
                <a:extLst>
                  <a:ext uri="{FF2B5EF4-FFF2-40B4-BE49-F238E27FC236}">
                    <a16:creationId xmlns:a16="http://schemas.microsoft.com/office/drawing/2014/main" id="{8C542BC2-8705-AEF6-35AF-9E6A75BFF806}"/>
                  </a:ext>
                </a:extLst>
              </p:cNvPr>
              <p:cNvSpPr txBox="1">
                <a:spLocks noRot="1" noChangeAspect="1" noMove="1" noResize="1" noEditPoints="1" noAdjustHandles="1" noChangeArrowheads="1" noChangeShapeType="1" noTextEdit="1"/>
              </p:cNvSpPr>
              <p:nvPr/>
            </p:nvSpPr>
            <p:spPr>
              <a:xfrm>
                <a:off x="478847" y="3157723"/>
                <a:ext cx="689612" cy="278025"/>
              </a:xfrm>
              <a:prstGeom prst="rect">
                <a:avLst/>
              </a:prstGeom>
              <a:blipFill>
                <a:blip r:embed="rId12"/>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F7AD26C5-454F-9C8F-CB43-00940412B672}"/>
              </a:ext>
            </a:extLst>
          </p:cNvPr>
          <p:cNvSpPr txBox="1"/>
          <p:nvPr/>
        </p:nvSpPr>
        <p:spPr>
          <a:xfrm>
            <a:off x="338771" y="4092506"/>
            <a:ext cx="954107" cy="276999"/>
          </a:xfrm>
          <a:prstGeom prst="rect">
            <a:avLst/>
          </a:prstGeom>
          <a:noFill/>
        </p:spPr>
        <p:txBody>
          <a:bodyPr wrap="none" rtlCol="0">
            <a:spAutoFit/>
          </a:bodyPr>
          <a:lstStyle/>
          <a:p>
            <a:r>
              <a:rPr kumimoji="1" lang="ja-JP" altLang="en-US" sz="1200" dirty="0"/>
              <a:t>目的関数値</a:t>
            </a:r>
          </a:p>
        </p:txBody>
      </p:sp>
      <p:sp>
        <p:nvSpPr>
          <p:cNvPr id="26" name="テキスト ボックス 25">
            <a:extLst>
              <a:ext uri="{FF2B5EF4-FFF2-40B4-BE49-F238E27FC236}">
                <a16:creationId xmlns:a16="http://schemas.microsoft.com/office/drawing/2014/main" id="{83189F22-D645-4D11-8571-CBD856D71015}"/>
              </a:ext>
            </a:extLst>
          </p:cNvPr>
          <p:cNvSpPr txBox="1"/>
          <p:nvPr/>
        </p:nvSpPr>
        <p:spPr>
          <a:xfrm>
            <a:off x="338771" y="4857811"/>
            <a:ext cx="954107" cy="276999"/>
          </a:xfrm>
          <a:prstGeom prst="rect">
            <a:avLst/>
          </a:prstGeom>
          <a:noFill/>
        </p:spPr>
        <p:txBody>
          <a:bodyPr wrap="none" rtlCol="0">
            <a:spAutoFit/>
          </a:bodyPr>
          <a:lstStyle/>
          <a:p>
            <a:r>
              <a:rPr kumimoji="1" lang="ja-JP" altLang="en-US" sz="1200" dirty="0"/>
              <a:t>制約違反量</a:t>
            </a:r>
          </a:p>
        </p:txBody>
      </p:sp>
    </p:spTree>
    <p:extLst>
      <p:ext uri="{BB962C8B-B14F-4D97-AF65-F5344CB8AC3E}">
        <p14:creationId xmlns:p14="http://schemas.microsoft.com/office/powerpoint/2010/main" val="2772120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D9D4FD51-F6A6-5EFE-2EDE-9DC0A0A7B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1842" y="2514413"/>
            <a:ext cx="5402976" cy="3571458"/>
          </a:xfrm>
          <a:prstGeom prst="rect">
            <a:avLst/>
          </a:prstGeom>
        </p:spPr>
      </p:pic>
      <p:pic>
        <p:nvPicPr>
          <p:cNvPr id="9" name="図 8">
            <a:extLst>
              <a:ext uri="{FF2B5EF4-FFF2-40B4-BE49-F238E27FC236}">
                <a16:creationId xmlns:a16="http://schemas.microsoft.com/office/drawing/2014/main" id="{AD8AD5EE-596D-4897-2476-1E7A7982A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751" y="2524125"/>
            <a:ext cx="5402976" cy="3562301"/>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第二段階では、最良解を一度も更新しなかった。</a:t>
            </a:r>
            <a:endParaRPr lang="en-US" altLang="ja-JP" sz="2800" dirty="0"/>
          </a:p>
          <a:p>
            <a:pPr lvl="1">
              <a:defRPr/>
            </a:pPr>
            <a:r>
              <a:rPr lang="ja-JP" altLang="en-US" sz="2400" dirty="0"/>
              <a:t>つまり、</a:t>
            </a:r>
            <a:r>
              <a:rPr lang="en-US" altLang="ja-JP" sz="2400" dirty="0"/>
              <a:t>PSO</a:t>
            </a:r>
            <a:r>
              <a:rPr lang="ja-JP" altLang="en-US" sz="2400" dirty="0"/>
              <a:t>で得た最良解が最終的に良かった</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317B621-6ABA-41B4-B318-2C02BE0411C5}"/>
                  </a:ext>
                </a:extLst>
              </p:cNvPr>
              <p:cNvSpPr txBox="1"/>
              <p:nvPr/>
            </p:nvSpPr>
            <p:spPr>
              <a:xfrm>
                <a:off x="7482916" y="2084176"/>
                <a:ext cx="3146983" cy="338554"/>
              </a:xfrm>
              <a:prstGeom prst="rect">
                <a:avLst/>
              </a:prstGeom>
              <a:noFill/>
            </p:spPr>
            <p:txBody>
              <a:bodyPr wrap="square" rtlCol="0">
                <a:spAutoFit/>
              </a:bodyPr>
              <a:lstStyle/>
              <a:p>
                <a:pPr algn="ctr"/>
                <a:r>
                  <a:rPr kumimoji="1" lang="ja-JP" altLang="en-US" sz="1600" b="1" dirty="0"/>
                  <a:t>パラメータ</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𝑤</m:t>
                    </m:r>
                    <m:r>
                      <a:rPr kumimoji="1" lang="en-US" altLang="ja-JP" sz="1600" b="0" i="1" smtClean="0">
                        <a:latin typeface="Cambria Math" panose="02040503050406030204" pitchFamily="18" charset="0"/>
                      </a:rPr>
                      <m:t>,</m:t>
                    </m:r>
                    <m:r>
                      <a:rPr kumimoji="1" lang="ja-JP" altLang="en-US" sz="1600" b="0" i="1" smtClean="0">
                        <a:latin typeface="Cambria Math" panose="02040503050406030204" pitchFamily="18" charset="0"/>
                      </a:rPr>
                      <m:t>𝛼</m:t>
                    </m:r>
                    <m:r>
                      <a:rPr kumimoji="1" lang="en-US" altLang="ja-JP" sz="1600" b="0" i="1" smtClean="0">
                        <a:latin typeface="Cambria Math" panose="02040503050406030204" pitchFamily="18" charset="0"/>
                      </a:rPr>
                      <m:t>)</m:t>
                    </m:r>
                  </m:oMath>
                </a14:m>
                <a:r>
                  <a:rPr kumimoji="1" lang="ja-JP" altLang="en-US" sz="1600" b="1" dirty="0"/>
                  <a:t>と活性度</a:t>
                </a:r>
                <a14:m>
                  <m:oMath xmlns:m="http://schemas.openxmlformats.org/officeDocument/2006/math">
                    <m:r>
                      <a:rPr kumimoji="1" lang="en-US" altLang="ja-JP" sz="1600" b="0" i="1" smtClean="0">
                        <a:latin typeface="Cambria Math" panose="02040503050406030204" pitchFamily="18" charset="0"/>
                      </a:rPr>
                      <m:t>𝑃</m:t>
                    </m:r>
                  </m:oMath>
                </a14:m>
                <a:endParaRPr kumimoji="1" lang="ja-JP" altLang="en-US" sz="1600" b="1" dirty="0"/>
              </a:p>
            </p:txBody>
          </p:sp>
        </mc:Choice>
        <mc:Fallback xmlns="">
          <p:sp>
            <p:nvSpPr>
              <p:cNvPr id="56" name="テキスト ボックス 55">
                <a:extLst>
                  <a:ext uri="{FF2B5EF4-FFF2-40B4-BE49-F238E27FC236}">
                    <a16:creationId xmlns:a16="http://schemas.microsoft.com/office/drawing/2014/main" id="{5317B621-6ABA-41B4-B318-2C02BE0411C5}"/>
                  </a:ext>
                </a:extLst>
              </p:cNvPr>
              <p:cNvSpPr txBox="1">
                <a:spLocks noRot="1" noChangeAspect="1" noMove="1" noResize="1" noEditPoints="1" noAdjustHandles="1" noChangeArrowheads="1" noChangeShapeType="1" noTextEdit="1"/>
              </p:cNvSpPr>
              <p:nvPr/>
            </p:nvSpPr>
            <p:spPr>
              <a:xfrm>
                <a:off x="7482916" y="2084176"/>
                <a:ext cx="3146983" cy="338554"/>
              </a:xfrm>
              <a:prstGeom prst="rect">
                <a:avLst/>
              </a:prstGeom>
              <a:blipFill>
                <a:blip r:embed="rId4"/>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9DF164C9-AF0C-41DC-BBBF-D0F865038797}"/>
                  </a:ext>
                </a:extLst>
              </p:cNvPr>
              <p:cNvSpPr txBox="1"/>
              <p:nvPr/>
            </p:nvSpPr>
            <p:spPr>
              <a:xfrm>
                <a:off x="1874121" y="2084176"/>
                <a:ext cx="2539284" cy="338554"/>
              </a:xfrm>
              <a:prstGeom prst="rect">
                <a:avLst/>
              </a:prstGeom>
              <a:noFill/>
            </p:spPr>
            <p:txBody>
              <a:bodyPr wrap="square" rtlCol="0">
                <a:spAutoFit/>
              </a:bodyPr>
              <a:lstStyle/>
              <a:p>
                <a:pPr algn="ctr"/>
                <a:r>
                  <a:rPr kumimoji="1" lang="ja-JP" altLang="en-US" sz="1600" b="1" dirty="0"/>
                  <a:t>最良解の</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の推移</a:t>
                </a:r>
              </a:p>
            </p:txBody>
          </p:sp>
        </mc:Choice>
        <mc:Fallback xmlns="">
          <p:sp>
            <p:nvSpPr>
              <p:cNvPr id="57" name="テキスト ボックス 56">
                <a:extLst>
                  <a:ext uri="{FF2B5EF4-FFF2-40B4-BE49-F238E27FC236}">
                    <a16:creationId xmlns:a16="http://schemas.microsoft.com/office/drawing/2014/main" id="{9DF164C9-AF0C-41DC-BBBF-D0F865038797}"/>
                  </a:ext>
                </a:extLst>
              </p:cNvPr>
              <p:cNvSpPr txBox="1">
                <a:spLocks noRot="1" noChangeAspect="1" noMove="1" noResize="1" noEditPoints="1" noAdjustHandles="1" noChangeArrowheads="1" noChangeShapeType="1" noTextEdit="1"/>
              </p:cNvSpPr>
              <p:nvPr/>
            </p:nvSpPr>
            <p:spPr>
              <a:xfrm>
                <a:off x="1874121" y="2084176"/>
                <a:ext cx="2539284" cy="338554"/>
              </a:xfrm>
              <a:prstGeom prst="rect">
                <a:avLst/>
              </a:prstGeom>
              <a:blipFill>
                <a:blip r:embed="rId5"/>
                <a:stretch>
                  <a:fillRect t="-5455" b="-23636"/>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7F0A3D59-843E-4C65-AAAC-D30E46D4F4BF}"/>
              </a:ext>
            </a:extLst>
          </p:cNvPr>
          <p:cNvSpPr txBox="1"/>
          <p:nvPr/>
        </p:nvSpPr>
        <p:spPr>
          <a:xfrm>
            <a:off x="1218693" y="2630124"/>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9</a:t>
            </a:r>
            <a:r>
              <a:rPr kumimoji="1" lang="ja-JP" altLang="en-US" sz="1400" dirty="0"/>
              <a:t>分）</a:t>
            </a:r>
          </a:p>
        </p:txBody>
      </p:sp>
      <p:sp>
        <p:nvSpPr>
          <p:cNvPr id="63" name="テキスト ボックス 62">
            <a:extLst>
              <a:ext uri="{FF2B5EF4-FFF2-40B4-BE49-F238E27FC236}">
                <a16:creationId xmlns:a16="http://schemas.microsoft.com/office/drawing/2014/main" id="{4BCEECEF-3E4D-47A8-B660-024701DB066A}"/>
              </a:ext>
            </a:extLst>
          </p:cNvPr>
          <p:cNvSpPr txBox="1"/>
          <p:nvPr/>
        </p:nvSpPr>
        <p:spPr>
          <a:xfrm>
            <a:off x="1420337" y="2883617"/>
            <a:ext cx="2167697" cy="307777"/>
          </a:xfrm>
          <a:prstGeom prst="rect">
            <a:avLst/>
          </a:prstGeom>
          <a:noFill/>
        </p:spPr>
        <p:txBody>
          <a:bodyPr wrap="square" rtlCol="0">
            <a:spAutoFit/>
          </a:bodyPr>
          <a:lstStyle/>
          <a:p>
            <a:pPr algn="ctr"/>
            <a:r>
              <a:rPr kumimoji="1" lang="en-US" altLang="ja-JP" sz="1400" dirty="0"/>
              <a:t>12,560</a:t>
            </a:r>
            <a:r>
              <a:rPr kumimoji="1" lang="ja-JP" altLang="en-US" sz="1400" dirty="0"/>
              <a:t>回で可能解を発見</a:t>
            </a:r>
          </a:p>
        </p:txBody>
      </p:sp>
      <p:sp>
        <p:nvSpPr>
          <p:cNvPr id="30" name="テキスト ボックス 29">
            <a:extLst>
              <a:ext uri="{FF2B5EF4-FFF2-40B4-BE49-F238E27FC236}">
                <a16:creationId xmlns:a16="http://schemas.microsoft.com/office/drawing/2014/main" id="{4795C1D0-4110-4694-935A-4FD428F1B632}"/>
              </a:ext>
            </a:extLst>
          </p:cNvPr>
          <p:cNvSpPr txBox="1"/>
          <p:nvPr/>
        </p:nvSpPr>
        <p:spPr>
          <a:xfrm>
            <a:off x="3844933" y="5144902"/>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14.3</a:t>
            </a:r>
            <a:r>
              <a:rPr kumimoji="1" lang="ja-JP" altLang="en-US" sz="1400" dirty="0"/>
              <a:t>分）</a:t>
            </a:r>
          </a:p>
        </p:txBody>
      </p:sp>
      <p:sp>
        <p:nvSpPr>
          <p:cNvPr id="22" name="テキスト ボックス 21">
            <a:extLst>
              <a:ext uri="{FF2B5EF4-FFF2-40B4-BE49-F238E27FC236}">
                <a16:creationId xmlns:a16="http://schemas.microsoft.com/office/drawing/2014/main" id="{2A016CD5-8B79-45C0-92B9-01AC5E479C53}"/>
              </a:ext>
            </a:extLst>
          </p:cNvPr>
          <p:cNvSpPr txBox="1"/>
          <p:nvPr/>
        </p:nvSpPr>
        <p:spPr>
          <a:xfrm>
            <a:off x="234977" y="4205872"/>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5268579" y="4192002"/>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24" name="テキスト ボックス 23">
            <a:extLst>
              <a:ext uri="{FF2B5EF4-FFF2-40B4-BE49-F238E27FC236}">
                <a16:creationId xmlns:a16="http://schemas.microsoft.com/office/drawing/2014/main" id="{5E181240-DB3D-4005-A773-80A903163723}"/>
              </a:ext>
            </a:extLst>
          </p:cNvPr>
          <p:cNvSpPr txBox="1"/>
          <p:nvPr/>
        </p:nvSpPr>
        <p:spPr>
          <a:xfrm>
            <a:off x="3513892" y="5962660"/>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26" name="テキスト ボックス 25">
            <a:extLst>
              <a:ext uri="{FF2B5EF4-FFF2-40B4-BE49-F238E27FC236}">
                <a16:creationId xmlns:a16="http://schemas.microsoft.com/office/drawing/2014/main" id="{9DDE6E25-0524-4663-8337-7BC212A066F8}"/>
              </a:ext>
            </a:extLst>
          </p:cNvPr>
          <p:cNvSpPr txBox="1"/>
          <p:nvPr/>
        </p:nvSpPr>
        <p:spPr>
          <a:xfrm>
            <a:off x="9731976" y="4697310"/>
            <a:ext cx="1244626" cy="307777"/>
          </a:xfrm>
          <a:prstGeom prst="rect">
            <a:avLst/>
          </a:prstGeom>
          <a:noFill/>
        </p:spPr>
        <p:txBody>
          <a:bodyPr wrap="square" rtlCol="0">
            <a:spAutoFit/>
          </a:bodyPr>
          <a:lstStyle/>
          <a:p>
            <a:pPr algn="ctr"/>
            <a:r>
              <a:rPr kumimoji="1" lang="ja-JP" altLang="en-US" sz="1400" dirty="0"/>
              <a:t>第二段階</a:t>
            </a:r>
          </a:p>
        </p:txBody>
      </p:sp>
      <p:sp>
        <p:nvSpPr>
          <p:cNvPr id="28" name="テキスト ボックス 27">
            <a:extLst>
              <a:ext uri="{FF2B5EF4-FFF2-40B4-BE49-F238E27FC236}">
                <a16:creationId xmlns:a16="http://schemas.microsoft.com/office/drawing/2014/main" id="{2366A7CA-B431-42FE-A513-9E20F4A67776}"/>
              </a:ext>
            </a:extLst>
          </p:cNvPr>
          <p:cNvSpPr txBox="1"/>
          <p:nvPr/>
        </p:nvSpPr>
        <p:spPr>
          <a:xfrm>
            <a:off x="11285313" y="4192002"/>
            <a:ext cx="400110" cy="713373"/>
          </a:xfrm>
          <a:prstGeom prst="rect">
            <a:avLst/>
          </a:prstGeom>
          <a:noFill/>
        </p:spPr>
        <p:txBody>
          <a:bodyPr vert="vert270" wrap="square" rtlCol="0">
            <a:spAutoFit/>
          </a:bodyPr>
          <a:lstStyle/>
          <a:p>
            <a:pPr algn="ctr"/>
            <a:r>
              <a:rPr kumimoji="1" lang="ja-JP" altLang="en-US" sz="1400" dirty="0"/>
              <a:t>活性度</a:t>
            </a:r>
          </a:p>
        </p:txBody>
      </p:sp>
      <p:sp>
        <p:nvSpPr>
          <p:cNvPr id="31" name="テキスト ボックス 30">
            <a:extLst>
              <a:ext uri="{FF2B5EF4-FFF2-40B4-BE49-F238E27FC236}">
                <a16:creationId xmlns:a16="http://schemas.microsoft.com/office/drawing/2014/main" id="{FBEF0581-A4CB-42A6-8B48-2AEBEF47EC6C}"/>
              </a:ext>
            </a:extLst>
          </p:cNvPr>
          <p:cNvSpPr txBox="1"/>
          <p:nvPr/>
        </p:nvSpPr>
        <p:spPr>
          <a:xfrm>
            <a:off x="3984933" y="3713208"/>
            <a:ext cx="1010106" cy="307777"/>
          </a:xfrm>
          <a:prstGeom prst="rect">
            <a:avLst/>
          </a:prstGeom>
          <a:noFill/>
        </p:spPr>
        <p:txBody>
          <a:bodyPr wrap="square" rtlCol="0">
            <a:spAutoFit/>
          </a:bodyPr>
          <a:lstStyle/>
          <a:p>
            <a:pPr algn="ctr"/>
            <a:r>
              <a:rPr kumimoji="1" lang="en-US" altLang="ja-JP" sz="1400" dirty="0"/>
              <a:t>549,943</a:t>
            </a:r>
            <a:endParaRPr kumimoji="1" lang="ja-JP" altLang="en-US" sz="1400" dirty="0"/>
          </a:p>
        </p:txBody>
      </p:sp>
      <p:cxnSp>
        <p:nvCxnSpPr>
          <p:cNvPr id="12" name="直線コネクタ 11">
            <a:extLst>
              <a:ext uri="{FF2B5EF4-FFF2-40B4-BE49-F238E27FC236}">
                <a16:creationId xmlns:a16="http://schemas.microsoft.com/office/drawing/2014/main" id="{93118527-5125-48FC-8ABC-3C24086366AF}"/>
              </a:ext>
            </a:extLst>
          </p:cNvPr>
          <p:cNvCxnSpPr/>
          <p:nvPr/>
        </p:nvCxnSpPr>
        <p:spPr>
          <a:xfrm>
            <a:off x="9517020" y="2667087"/>
            <a:ext cx="0" cy="2799462"/>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F596ECA-EF87-4CDB-A923-A192804D8BBC}"/>
              </a:ext>
            </a:extLst>
          </p:cNvPr>
          <p:cNvCxnSpPr>
            <a:cxnSpLocks/>
          </p:cNvCxnSpPr>
          <p:nvPr/>
        </p:nvCxnSpPr>
        <p:spPr>
          <a:xfrm>
            <a:off x="3554400" y="2659693"/>
            <a:ext cx="0" cy="2833300"/>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14D983B4-7EEC-4E76-9159-FF5D100F1DA0}"/>
              </a:ext>
            </a:extLst>
          </p:cNvPr>
          <p:cNvSpPr txBox="1"/>
          <p:nvPr/>
        </p:nvSpPr>
        <p:spPr>
          <a:xfrm>
            <a:off x="8179305" y="4697310"/>
            <a:ext cx="1244626" cy="307777"/>
          </a:xfrm>
          <a:prstGeom prst="rect">
            <a:avLst/>
          </a:prstGeom>
          <a:noFill/>
        </p:spPr>
        <p:txBody>
          <a:bodyPr wrap="square" rtlCol="0">
            <a:spAutoFit/>
          </a:bodyPr>
          <a:lstStyle/>
          <a:p>
            <a:pPr algn="ctr"/>
            <a:r>
              <a:rPr kumimoji="1" lang="ja-JP" altLang="en-US" sz="1400" dirty="0"/>
              <a:t>第一段階</a:t>
            </a:r>
          </a:p>
        </p:txBody>
      </p:sp>
      <p:sp>
        <p:nvSpPr>
          <p:cNvPr id="29" name="テキスト ボックス 28">
            <a:extLst>
              <a:ext uri="{FF2B5EF4-FFF2-40B4-BE49-F238E27FC236}">
                <a16:creationId xmlns:a16="http://schemas.microsoft.com/office/drawing/2014/main" id="{51676192-32F2-46D1-B0A7-B4191AFBA5AF}"/>
              </a:ext>
            </a:extLst>
          </p:cNvPr>
          <p:cNvSpPr txBox="1"/>
          <p:nvPr/>
        </p:nvSpPr>
        <p:spPr>
          <a:xfrm>
            <a:off x="2024280" y="4620676"/>
            <a:ext cx="1244626" cy="307777"/>
          </a:xfrm>
          <a:prstGeom prst="rect">
            <a:avLst/>
          </a:prstGeom>
          <a:noFill/>
        </p:spPr>
        <p:txBody>
          <a:bodyPr wrap="square" rtlCol="0">
            <a:spAutoFit/>
          </a:bodyPr>
          <a:lstStyle/>
          <a:p>
            <a:pPr algn="ctr"/>
            <a:r>
              <a:rPr kumimoji="1" lang="ja-JP" altLang="en-US" sz="1400" dirty="0"/>
              <a:t>第一段階</a:t>
            </a:r>
          </a:p>
        </p:txBody>
      </p:sp>
      <p:sp>
        <p:nvSpPr>
          <p:cNvPr id="36" name="テキスト ボックス 35">
            <a:extLst>
              <a:ext uri="{FF2B5EF4-FFF2-40B4-BE49-F238E27FC236}">
                <a16:creationId xmlns:a16="http://schemas.microsoft.com/office/drawing/2014/main" id="{67F9C024-A556-4691-8074-4EF7EE9FB992}"/>
              </a:ext>
            </a:extLst>
          </p:cNvPr>
          <p:cNvSpPr txBox="1"/>
          <p:nvPr/>
        </p:nvSpPr>
        <p:spPr>
          <a:xfrm>
            <a:off x="3575634" y="4620675"/>
            <a:ext cx="1244626" cy="307777"/>
          </a:xfrm>
          <a:prstGeom prst="rect">
            <a:avLst/>
          </a:prstGeom>
          <a:noFill/>
        </p:spPr>
        <p:txBody>
          <a:bodyPr wrap="square" rtlCol="0">
            <a:spAutoFit/>
          </a:bodyPr>
          <a:lstStyle/>
          <a:p>
            <a:pPr algn="ctr"/>
            <a:r>
              <a:rPr kumimoji="1" lang="ja-JP" altLang="en-US" sz="1400" dirty="0"/>
              <a:t>第二段階</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CE36AC8-1647-4EA8-86FB-53F88BEE9BAD}"/>
                  </a:ext>
                </a:extLst>
              </p:cNvPr>
              <p:cNvSpPr txBox="1"/>
              <p:nvPr/>
            </p:nvSpPr>
            <p:spPr>
              <a:xfrm>
                <a:off x="9583910" y="3978530"/>
                <a:ext cx="1614900" cy="523220"/>
              </a:xfrm>
              <a:prstGeom prst="rect">
                <a:avLst/>
              </a:prstGeom>
              <a:noFill/>
            </p:spPr>
            <p:txBody>
              <a:bodyPr wrap="square" rtlCol="0">
                <a:spAutoFit/>
              </a:bodyPr>
              <a:lstStyle/>
              <a:p>
                <a:pPr algn="ctr"/>
                <a14:m>
                  <m:oMath xmlns:m="http://schemas.openxmlformats.org/officeDocument/2006/math">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=0.5</m:t>
                    </m:r>
                  </m:oMath>
                </a14:m>
                <a:r>
                  <a:rPr kumimoji="1" lang="ja-JP" altLang="en-US" sz="1400" dirty="0"/>
                  <a:t>から開始し、高い値に調整される</a:t>
                </a:r>
              </a:p>
            </p:txBody>
          </p:sp>
        </mc:Choice>
        <mc:Fallback xmlns="">
          <p:sp>
            <p:nvSpPr>
              <p:cNvPr id="37" name="テキスト ボックス 36">
                <a:extLst>
                  <a:ext uri="{FF2B5EF4-FFF2-40B4-BE49-F238E27FC236}">
                    <a16:creationId xmlns:a16="http://schemas.microsoft.com/office/drawing/2014/main" id="{0CE36AC8-1647-4EA8-86FB-53F88BEE9BAD}"/>
                  </a:ext>
                </a:extLst>
              </p:cNvPr>
              <p:cNvSpPr txBox="1">
                <a:spLocks noRot="1" noChangeAspect="1" noMove="1" noResize="1" noEditPoints="1" noAdjustHandles="1" noChangeArrowheads="1" noChangeShapeType="1" noTextEdit="1"/>
              </p:cNvSpPr>
              <p:nvPr/>
            </p:nvSpPr>
            <p:spPr>
              <a:xfrm>
                <a:off x="9583910" y="3978530"/>
                <a:ext cx="1614900" cy="523220"/>
              </a:xfrm>
              <a:prstGeom prst="rect">
                <a:avLst/>
              </a:prstGeom>
              <a:blipFill>
                <a:blip r:embed="rId6"/>
                <a:stretch>
                  <a:fillRect l="-3774" t="-2353" r="-4906" b="-11765"/>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CAAAA527-081D-42E8-A38E-B02FAAABA779}"/>
              </a:ext>
            </a:extLst>
          </p:cNvPr>
          <p:cNvSpPr txBox="1"/>
          <p:nvPr/>
        </p:nvSpPr>
        <p:spPr>
          <a:xfrm>
            <a:off x="7535608" y="3049920"/>
            <a:ext cx="1614900" cy="523220"/>
          </a:xfrm>
          <a:prstGeom prst="rect">
            <a:avLst/>
          </a:prstGeom>
          <a:noFill/>
        </p:spPr>
        <p:txBody>
          <a:bodyPr wrap="square" rtlCol="0">
            <a:spAutoFit/>
          </a:bodyPr>
          <a:lstStyle/>
          <a:p>
            <a:pPr algn="ctr"/>
            <a:r>
              <a:rPr kumimoji="1" lang="ja-JP" altLang="en-US" sz="1400" dirty="0">
                <a:solidFill>
                  <a:schemeClr val="bg1"/>
                </a:solidFill>
              </a:rPr>
              <a:t>活性度制御は実現されている</a:t>
            </a:r>
          </a:p>
        </p:txBody>
      </p:sp>
      <p:sp>
        <p:nvSpPr>
          <p:cNvPr id="5" name="テキスト ボックス 4">
            <a:extLst>
              <a:ext uri="{FF2B5EF4-FFF2-40B4-BE49-F238E27FC236}">
                <a16:creationId xmlns:a16="http://schemas.microsoft.com/office/drawing/2014/main" id="{520BADE6-E0A6-D3A1-13EA-0693AA7092F7}"/>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検証３</a:t>
            </a:r>
          </a:p>
        </p:txBody>
      </p:sp>
    </p:spTree>
    <p:extLst>
      <p:ext uri="{BB962C8B-B14F-4D97-AF65-F5344CB8AC3E}">
        <p14:creationId xmlns:p14="http://schemas.microsoft.com/office/powerpoint/2010/main" val="1299846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1ADDEA3E-471B-7C93-B9EA-D1C4351FE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012" y="1998335"/>
            <a:ext cx="3490543" cy="2311225"/>
          </a:xfrm>
          <a:prstGeom prst="rect">
            <a:avLst/>
          </a:prstGeom>
        </p:spPr>
      </p:pic>
      <p:pic>
        <p:nvPicPr>
          <p:cNvPr id="17" name="図 16">
            <a:extLst>
              <a:ext uri="{FF2B5EF4-FFF2-40B4-BE49-F238E27FC236}">
                <a16:creationId xmlns:a16="http://schemas.microsoft.com/office/drawing/2014/main" id="{77E7DCAF-BBAE-4EDB-D5EF-F55CB7F5B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055" y="4031540"/>
            <a:ext cx="3379499" cy="2233905"/>
          </a:xfrm>
          <a:prstGeom prst="rect">
            <a:avLst/>
          </a:prstGeom>
        </p:spPr>
      </p:pic>
      <p:pic>
        <p:nvPicPr>
          <p:cNvPr id="15" name="図 14">
            <a:extLst>
              <a:ext uri="{FF2B5EF4-FFF2-40B4-BE49-F238E27FC236}">
                <a16:creationId xmlns:a16="http://schemas.microsoft.com/office/drawing/2014/main" id="{2219B311-E089-3150-8EE5-6986DE7FE1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8627" y="2023469"/>
            <a:ext cx="4215746" cy="4215746"/>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解の軌道</a:t>
            </a:r>
            <a:endParaRPr lang="en-US" dirty="0"/>
          </a:p>
        </p:txBody>
      </p:sp>
      <mc:AlternateContent xmlns:mc="http://schemas.openxmlformats.org/markup-compatibility/2006" xmlns:a14="http://schemas.microsoft.com/office/drawing/2010/main">
        <mc:Choice Requires="a14">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983679"/>
                <a:ext cx="11200645" cy="58515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第二段階では、</a:t>
                </a:r>
                <a14:m>
                  <m:oMath xmlns:m="http://schemas.openxmlformats.org/officeDocument/2006/math">
                    <m:r>
                      <a:rPr kumimoji="1" lang="en-US" altLang="ja-JP" sz="2800" b="0" i="1" smtClean="0">
                        <a:latin typeface="Cambria Math" panose="02040503050406030204" pitchFamily="18" charset="0"/>
                      </a:rPr>
                      <m:t>𝑓</m:t>
                    </m:r>
                  </m:oMath>
                </a14:m>
                <a:r>
                  <a:rPr lang="ja-JP" altLang="en-US" sz="2800" dirty="0"/>
                  <a:t>の改善がより強く影響し、違反量が全く改善しなくなった。</a:t>
                </a:r>
                <a:endParaRPr lang="en-US" altLang="ja-JP" sz="2800" dirty="0"/>
              </a:p>
            </p:txBody>
          </p:sp>
        </mc:Choice>
        <mc:Fallback xmlns="">
          <p:sp>
            <p:nvSpPr>
              <p:cNvPr id="7" name="テキスト プレースホルダー 2">
                <a:extLst>
                  <a:ext uri="{FF2B5EF4-FFF2-40B4-BE49-F238E27FC236}">
                    <a16:creationId xmlns:a16="http://schemas.microsoft.com/office/drawing/2014/main" id="{1D5E606D-4EEA-420F-A801-58B45C8BB641}"/>
                  </a:ext>
                </a:extLst>
              </p:cNvPr>
              <p:cNvSpPr txBox="1">
                <a:spLocks noRot="1" noChangeAspect="1" noMove="1" noResize="1" noEditPoints="1" noAdjustHandles="1" noChangeArrowheads="1" noChangeShapeType="1" noTextEdit="1"/>
              </p:cNvSpPr>
              <p:nvPr/>
            </p:nvSpPr>
            <p:spPr>
              <a:xfrm>
                <a:off x="408178" y="983679"/>
                <a:ext cx="11200645" cy="585151"/>
              </a:xfrm>
              <a:prstGeom prst="rect">
                <a:avLst/>
              </a:prstGeom>
              <a:blipFill>
                <a:blip r:embed="rId5"/>
                <a:stretch>
                  <a:fillRect l="-980" t="-18750" r="-3212" b="-9375"/>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317B621-6ABA-41B4-B318-2C02BE0411C5}"/>
                  </a:ext>
                </a:extLst>
              </p:cNvPr>
              <p:cNvSpPr txBox="1"/>
              <p:nvPr/>
            </p:nvSpPr>
            <p:spPr>
              <a:xfrm>
                <a:off x="7136328" y="1647843"/>
                <a:ext cx="4030657" cy="338554"/>
              </a:xfrm>
              <a:prstGeom prst="rect">
                <a:avLst/>
              </a:prstGeom>
              <a:noFill/>
            </p:spPr>
            <p:txBody>
              <a:bodyPr wrap="square" rtlCol="0">
                <a:spAutoFit/>
              </a:bodyPr>
              <a:lstStyle/>
              <a:p>
                <a:pPr algn="ct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空間における個体群／</a:t>
                </a:r>
                <a:r>
                  <a:rPr kumimoji="1" lang="en-US" altLang="ja-JP" sz="1600" b="1" dirty="0"/>
                  <a:t>p-best</a:t>
                </a:r>
                <a:r>
                  <a:rPr kumimoji="1" lang="ja-JP" altLang="en-US" sz="1600" b="1" dirty="0"/>
                  <a:t>の軌道</a:t>
                </a:r>
              </a:p>
            </p:txBody>
          </p:sp>
        </mc:Choice>
        <mc:Fallback xmlns="">
          <p:sp>
            <p:nvSpPr>
              <p:cNvPr id="56" name="テキスト ボックス 55">
                <a:extLst>
                  <a:ext uri="{FF2B5EF4-FFF2-40B4-BE49-F238E27FC236}">
                    <a16:creationId xmlns:a16="http://schemas.microsoft.com/office/drawing/2014/main" id="{5317B621-6ABA-41B4-B318-2C02BE0411C5}"/>
                  </a:ext>
                </a:extLst>
              </p:cNvPr>
              <p:cNvSpPr txBox="1">
                <a:spLocks noRot="1" noChangeAspect="1" noMove="1" noResize="1" noEditPoints="1" noAdjustHandles="1" noChangeArrowheads="1" noChangeShapeType="1" noTextEdit="1"/>
              </p:cNvSpPr>
              <p:nvPr/>
            </p:nvSpPr>
            <p:spPr>
              <a:xfrm>
                <a:off x="7136328" y="1647843"/>
                <a:ext cx="4030657" cy="338554"/>
              </a:xfrm>
              <a:prstGeom prst="rect">
                <a:avLst/>
              </a:prstGeom>
              <a:blipFill>
                <a:blip r:embed="rId6"/>
                <a:stretch>
                  <a:fillRect t="-5357" b="-232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9DF164C9-AF0C-41DC-BBBF-D0F865038797}"/>
                  </a:ext>
                </a:extLst>
              </p:cNvPr>
              <p:cNvSpPr txBox="1"/>
              <p:nvPr/>
            </p:nvSpPr>
            <p:spPr>
              <a:xfrm>
                <a:off x="1918272" y="1650732"/>
                <a:ext cx="3137401" cy="338554"/>
              </a:xfrm>
              <a:prstGeom prst="rect">
                <a:avLst/>
              </a:prstGeom>
              <a:noFill/>
            </p:spPr>
            <p:txBody>
              <a:bodyPr wrap="square" rtlCol="0">
                <a:spAutoFit/>
              </a:bodyPr>
              <a:lstStyle/>
              <a:p>
                <a:pPr algn="ctr"/>
                <a:r>
                  <a:rPr kumimoji="1" lang="ja-JP" altLang="en-US" sz="1600" b="1" dirty="0"/>
                  <a:t>個体群／</a:t>
                </a:r>
                <a:r>
                  <a:rPr kumimoji="1" lang="en-US" altLang="ja-JP" sz="1600" b="1" dirty="0"/>
                  <a:t>p-best</a:t>
                </a:r>
                <a:r>
                  <a:rPr kumimoji="1" lang="ja-JP" altLang="en-US" sz="1600" b="1" dirty="0"/>
                  <a:t>の</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の推移</a:t>
                </a:r>
              </a:p>
            </p:txBody>
          </p:sp>
        </mc:Choice>
        <mc:Fallback xmlns="">
          <p:sp>
            <p:nvSpPr>
              <p:cNvPr id="57" name="テキスト ボックス 56">
                <a:extLst>
                  <a:ext uri="{FF2B5EF4-FFF2-40B4-BE49-F238E27FC236}">
                    <a16:creationId xmlns:a16="http://schemas.microsoft.com/office/drawing/2014/main" id="{9DF164C9-AF0C-41DC-BBBF-D0F865038797}"/>
                  </a:ext>
                </a:extLst>
              </p:cNvPr>
              <p:cNvSpPr txBox="1">
                <a:spLocks noRot="1" noChangeAspect="1" noMove="1" noResize="1" noEditPoints="1" noAdjustHandles="1" noChangeArrowheads="1" noChangeShapeType="1" noTextEdit="1"/>
              </p:cNvSpPr>
              <p:nvPr/>
            </p:nvSpPr>
            <p:spPr>
              <a:xfrm>
                <a:off x="1918272" y="1650732"/>
                <a:ext cx="3137401" cy="338554"/>
              </a:xfrm>
              <a:prstGeom prst="rect">
                <a:avLst/>
              </a:prstGeom>
              <a:blipFill>
                <a:blip r:embed="rId7"/>
                <a:stretch>
                  <a:fillRect t="-5455" b="-25455"/>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2A016CD5-8B79-45C0-92B9-01AC5E479C53}"/>
              </a:ext>
            </a:extLst>
          </p:cNvPr>
          <p:cNvSpPr txBox="1"/>
          <p:nvPr/>
        </p:nvSpPr>
        <p:spPr>
          <a:xfrm>
            <a:off x="1346625" y="2332786"/>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1356150" y="4356625"/>
            <a:ext cx="400110" cy="1260677"/>
          </a:xfrm>
          <a:prstGeom prst="rect">
            <a:avLst/>
          </a:prstGeom>
          <a:noFill/>
        </p:spPr>
        <p:txBody>
          <a:bodyPr vert="vert270" wrap="square" rtlCol="0">
            <a:spAutoFit/>
          </a:bodyPr>
          <a:lstStyle/>
          <a:p>
            <a:pPr algn="ctr"/>
            <a:r>
              <a:rPr kumimoji="1" lang="ja-JP" altLang="en-US" sz="1400" dirty="0"/>
              <a:t>制約違反量</a:t>
            </a:r>
          </a:p>
        </p:txBody>
      </p:sp>
      <p:cxnSp>
        <p:nvCxnSpPr>
          <p:cNvPr id="32" name="直線コネクタ 31">
            <a:extLst>
              <a:ext uri="{FF2B5EF4-FFF2-40B4-BE49-F238E27FC236}">
                <a16:creationId xmlns:a16="http://schemas.microsoft.com/office/drawing/2014/main" id="{6F596ECA-EF87-4CDB-A923-A192804D8BBC}"/>
              </a:ext>
            </a:extLst>
          </p:cNvPr>
          <p:cNvCxnSpPr>
            <a:cxnSpLocks/>
          </p:cNvCxnSpPr>
          <p:nvPr/>
        </p:nvCxnSpPr>
        <p:spPr>
          <a:xfrm>
            <a:off x="3924529" y="1974041"/>
            <a:ext cx="0" cy="3981619"/>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51676192-32F2-46D1-B0A7-B4191AFBA5AF}"/>
              </a:ext>
            </a:extLst>
          </p:cNvPr>
          <p:cNvSpPr txBox="1"/>
          <p:nvPr/>
        </p:nvSpPr>
        <p:spPr>
          <a:xfrm>
            <a:off x="2741688" y="2035592"/>
            <a:ext cx="1244626" cy="307777"/>
          </a:xfrm>
          <a:prstGeom prst="rect">
            <a:avLst/>
          </a:prstGeom>
          <a:noFill/>
        </p:spPr>
        <p:txBody>
          <a:bodyPr wrap="square" rtlCol="0">
            <a:spAutoFit/>
          </a:bodyPr>
          <a:lstStyle/>
          <a:p>
            <a:pPr algn="ctr"/>
            <a:r>
              <a:rPr kumimoji="1" lang="ja-JP" altLang="en-US" sz="1400" dirty="0"/>
              <a:t>第一段階</a:t>
            </a:r>
          </a:p>
        </p:txBody>
      </p:sp>
      <p:sp>
        <p:nvSpPr>
          <p:cNvPr id="36" name="テキスト ボックス 35">
            <a:extLst>
              <a:ext uri="{FF2B5EF4-FFF2-40B4-BE49-F238E27FC236}">
                <a16:creationId xmlns:a16="http://schemas.microsoft.com/office/drawing/2014/main" id="{67F9C024-A556-4691-8074-4EF7EE9FB992}"/>
              </a:ext>
            </a:extLst>
          </p:cNvPr>
          <p:cNvSpPr txBox="1"/>
          <p:nvPr/>
        </p:nvSpPr>
        <p:spPr>
          <a:xfrm>
            <a:off x="3844932" y="2047408"/>
            <a:ext cx="1244626" cy="307777"/>
          </a:xfrm>
          <a:prstGeom prst="rect">
            <a:avLst/>
          </a:prstGeom>
          <a:noFill/>
        </p:spPr>
        <p:txBody>
          <a:bodyPr wrap="square" rtlCol="0">
            <a:spAutoFit/>
          </a:bodyPr>
          <a:lstStyle/>
          <a:p>
            <a:pPr algn="ctr"/>
            <a:r>
              <a:rPr kumimoji="1" lang="ja-JP" altLang="en-US" sz="1400" dirty="0"/>
              <a:t>第二段階</a:t>
            </a:r>
          </a:p>
        </p:txBody>
      </p:sp>
      <p:sp>
        <p:nvSpPr>
          <p:cNvPr id="33" name="テキスト ボックス 32">
            <a:extLst>
              <a:ext uri="{FF2B5EF4-FFF2-40B4-BE49-F238E27FC236}">
                <a16:creationId xmlns:a16="http://schemas.microsoft.com/office/drawing/2014/main" id="{A4B4CF30-6CDD-4324-A33D-E12EBAA369F7}"/>
              </a:ext>
            </a:extLst>
          </p:cNvPr>
          <p:cNvSpPr txBox="1"/>
          <p:nvPr/>
        </p:nvSpPr>
        <p:spPr>
          <a:xfrm>
            <a:off x="6871612" y="4085868"/>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4" name="テキスト ボックス 33">
            <a:extLst>
              <a:ext uri="{FF2B5EF4-FFF2-40B4-BE49-F238E27FC236}">
                <a16:creationId xmlns:a16="http://schemas.microsoft.com/office/drawing/2014/main" id="{D0F1D26B-6ACF-4BA9-B1CB-270BFC30B2AB}"/>
              </a:ext>
            </a:extLst>
          </p:cNvPr>
          <p:cNvSpPr txBox="1"/>
          <p:nvPr/>
        </p:nvSpPr>
        <p:spPr>
          <a:xfrm>
            <a:off x="7980470" y="5894366"/>
            <a:ext cx="1171187" cy="307777"/>
          </a:xfrm>
          <a:prstGeom prst="rect">
            <a:avLst/>
          </a:prstGeom>
          <a:noFill/>
        </p:spPr>
        <p:txBody>
          <a:bodyPr vert="horz" wrap="square" rtlCol="0">
            <a:spAutoFit/>
          </a:bodyPr>
          <a:lstStyle/>
          <a:p>
            <a:pPr algn="ctr"/>
            <a:r>
              <a:rPr kumimoji="1" lang="ja-JP" altLang="en-US" sz="1400" dirty="0"/>
              <a:t>目的関数値</a:t>
            </a:r>
          </a:p>
        </p:txBody>
      </p:sp>
      <p:pic>
        <p:nvPicPr>
          <p:cNvPr id="37" name="図 36">
            <a:extLst>
              <a:ext uri="{FF2B5EF4-FFF2-40B4-BE49-F238E27FC236}">
                <a16:creationId xmlns:a16="http://schemas.microsoft.com/office/drawing/2014/main" id="{09224EC5-DAD9-4300-8524-372058F677DA}"/>
              </a:ext>
            </a:extLst>
          </p:cNvPr>
          <p:cNvPicPr>
            <a:picLocks noChangeAspect="1"/>
          </p:cNvPicPr>
          <p:nvPr/>
        </p:nvPicPr>
        <p:blipFill rotWithShape="1">
          <a:blip r:embed="rId8"/>
          <a:srcRect l="19098" t="73055" b="21105"/>
          <a:stretch/>
        </p:blipFill>
        <p:spPr>
          <a:xfrm>
            <a:off x="4862649" y="108393"/>
            <a:ext cx="5352620" cy="316147"/>
          </a:xfrm>
          <a:prstGeom prst="rect">
            <a:avLst/>
          </a:prstGeom>
        </p:spPr>
      </p:pic>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5ECCA3C-02D8-41F5-AA60-48BBAD033D35}"/>
                  </a:ext>
                </a:extLst>
              </p:cNvPr>
              <p:cNvSpPr txBox="1"/>
              <p:nvPr/>
            </p:nvSpPr>
            <p:spPr>
              <a:xfrm>
                <a:off x="4502563"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1</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38" name="テキスト ボックス 37">
                <a:extLst>
                  <a:ext uri="{FF2B5EF4-FFF2-40B4-BE49-F238E27FC236}">
                    <a16:creationId xmlns:a16="http://schemas.microsoft.com/office/drawing/2014/main" id="{35ECCA3C-02D8-41F5-AA60-48BBAD033D35}"/>
                  </a:ext>
                </a:extLst>
              </p:cNvPr>
              <p:cNvSpPr txBox="1">
                <a:spLocks noRot="1" noChangeAspect="1" noMove="1" noResize="1" noEditPoints="1" noAdjustHandles="1" noChangeArrowheads="1" noChangeShapeType="1" noTextEdit="1"/>
              </p:cNvSpPr>
              <p:nvPr/>
            </p:nvSpPr>
            <p:spPr>
              <a:xfrm>
                <a:off x="4502563" y="407728"/>
                <a:ext cx="99741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7C5278E-2B31-4D96-8A66-EE00B6FF1934}"/>
                  </a:ext>
                </a:extLst>
              </p:cNvPr>
              <p:cNvSpPr txBox="1"/>
              <p:nvPr/>
            </p:nvSpPr>
            <p:spPr>
              <a:xfrm>
                <a:off x="9613440"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39" name="テキスト ボックス 38">
                <a:extLst>
                  <a:ext uri="{FF2B5EF4-FFF2-40B4-BE49-F238E27FC236}">
                    <a16:creationId xmlns:a16="http://schemas.microsoft.com/office/drawing/2014/main" id="{C7C5278E-2B31-4D96-8A66-EE00B6FF1934}"/>
                  </a:ext>
                </a:extLst>
              </p:cNvPr>
              <p:cNvSpPr txBox="1">
                <a:spLocks noRot="1" noChangeAspect="1" noMove="1" noResize="1" noEditPoints="1" noAdjustHandles="1" noChangeArrowheads="1" noChangeShapeType="1" noTextEdit="1"/>
              </p:cNvSpPr>
              <p:nvPr/>
            </p:nvSpPr>
            <p:spPr>
              <a:xfrm>
                <a:off x="9613440" y="407728"/>
                <a:ext cx="997410" cy="307777"/>
              </a:xfrm>
              <a:prstGeom prst="rect">
                <a:avLst/>
              </a:prstGeom>
              <a:blipFill>
                <a:blip r:embed="rId10"/>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A719BDE5-CBDA-4688-8366-EE9D0F0ADCC0}"/>
                  </a:ext>
                </a:extLst>
              </p:cNvPr>
              <p:cNvSpPr txBox="1"/>
              <p:nvPr/>
            </p:nvSpPr>
            <p:spPr>
              <a:xfrm>
                <a:off x="5090579"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2</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0" name="テキスト ボックス 39">
                <a:extLst>
                  <a:ext uri="{FF2B5EF4-FFF2-40B4-BE49-F238E27FC236}">
                    <a16:creationId xmlns:a16="http://schemas.microsoft.com/office/drawing/2014/main" id="{A719BDE5-CBDA-4688-8366-EE9D0F0ADCC0}"/>
                  </a:ext>
                </a:extLst>
              </p:cNvPr>
              <p:cNvSpPr txBox="1">
                <a:spLocks noRot="1" noChangeAspect="1" noMove="1" noResize="1" noEditPoints="1" noAdjustHandles="1" noChangeArrowheads="1" noChangeShapeType="1" noTextEdit="1"/>
              </p:cNvSpPr>
              <p:nvPr/>
            </p:nvSpPr>
            <p:spPr>
              <a:xfrm>
                <a:off x="5090579" y="407728"/>
                <a:ext cx="997410" cy="307777"/>
              </a:xfrm>
              <a:prstGeom prst="rect">
                <a:avLst/>
              </a:prstGeom>
              <a:blipFill>
                <a:blip r:embed="rId11"/>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7576B37-1B11-474D-81B9-EE76D3819613}"/>
                  </a:ext>
                </a:extLst>
              </p:cNvPr>
              <p:cNvSpPr txBox="1"/>
              <p:nvPr/>
            </p:nvSpPr>
            <p:spPr>
              <a:xfrm>
                <a:off x="5669200"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3</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1" name="テキスト ボックス 40">
                <a:extLst>
                  <a:ext uri="{FF2B5EF4-FFF2-40B4-BE49-F238E27FC236}">
                    <a16:creationId xmlns:a16="http://schemas.microsoft.com/office/drawing/2014/main" id="{17576B37-1B11-474D-81B9-EE76D3819613}"/>
                  </a:ext>
                </a:extLst>
              </p:cNvPr>
              <p:cNvSpPr txBox="1">
                <a:spLocks noRot="1" noChangeAspect="1" noMove="1" noResize="1" noEditPoints="1" noAdjustHandles="1" noChangeArrowheads="1" noChangeShapeType="1" noTextEdit="1"/>
              </p:cNvSpPr>
              <p:nvPr/>
            </p:nvSpPr>
            <p:spPr>
              <a:xfrm>
                <a:off x="5669200" y="407728"/>
                <a:ext cx="997410" cy="307777"/>
              </a:xfrm>
              <a:prstGeom prst="rect">
                <a:avLst/>
              </a:prstGeom>
              <a:blipFill>
                <a:blip r:embed="rId12"/>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08B008C-DED4-4F72-8881-5666774870D4}"/>
                  </a:ext>
                </a:extLst>
              </p:cNvPr>
              <p:cNvSpPr txBox="1"/>
              <p:nvPr/>
            </p:nvSpPr>
            <p:spPr>
              <a:xfrm>
                <a:off x="6891165"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2" name="テキスト ボックス 41">
                <a:extLst>
                  <a:ext uri="{FF2B5EF4-FFF2-40B4-BE49-F238E27FC236}">
                    <a16:creationId xmlns:a16="http://schemas.microsoft.com/office/drawing/2014/main" id="{808B008C-DED4-4F72-8881-5666774870D4}"/>
                  </a:ext>
                </a:extLst>
              </p:cNvPr>
              <p:cNvSpPr txBox="1">
                <a:spLocks noRot="1" noChangeAspect="1" noMove="1" noResize="1" noEditPoints="1" noAdjustHandles="1" noChangeArrowheads="1" noChangeShapeType="1" noTextEdit="1"/>
              </p:cNvSpPr>
              <p:nvPr/>
            </p:nvSpPr>
            <p:spPr>
              <a:xfrm>
                <a:off x="6891165" y="407728"/>
                <a:ext cx="997410"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4FF2271-76CC-42FD-BD7B-11FAA966812F}"/>
                  </a:ext>
                </a:extLst>
              </p:cNvPr>
              <p:cNvSpPr txBox="1"/>
              <p:nvPr/>
            </p:nvSpPr>
            <p:spPr>
              <a:xfrm>
                <a:off x="8932519"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r>
                            <a:rPr lang="en-US" altLang="ja-JP" sz="1400" b="0" i="1" smtClean="0">
                              <a:solidFill>
                                <a:schemeClr val="bg1"/>
                              </a:solidFill>
                              <a:latin typeface="Cambria Math" panose="02040503050406030204" pitchFamily="18" charset="0"/>
                              <a:ea typeface="Cambria Math" panose="02040503050406030204" pitchFamily="18" charset="0"/>
                            </a:rPr>
                            <m:t>−1</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3" name="テキスト ボックス 42">
                <a:extLst>
                  <a:ext uri="{FF2B5EF4-FFF2-40B4-BE49-F238E27FC236}">
                    <a16:creationId xmlns:a16="http://schemas.microsoft.com/office/drawing/2014/main" id="{54FF2271-76CC-42FD-BD7B-11FAA966812F}"/>
                  </a:ext>
                </a:extLst>
              </p:cNvPr>
              <p:cNvSpPr txBox="1">
                <a:spLocks noRot="1" noChangeAspect="1" noMove="1" noResize="1" noEditPoints="1" noAdjustHandles="1" noChangeArrowheads="1" noChangeShapeType="1" noTextEdit="1"/>
              </p:cNvSpPr>
              <p:nvPr/>
            </p:nvSpPr>
            <p:spPr>
              <a:xfrm>
                <a:off x="8932519" y="407728"/>
                <a:ext cx="997410" cy="307777"/>
              </a:xfrm>
              <a:prstGeom prst="rect">
                <a:avLst/>
              </a:prstGeom>
              <a:blipFill>
                <a:blip r:embed="rId1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8470EB6-CC9A-499E-9F76-16E53E423ADA}"/>
                  </a:ext>
                </a:extLst>
              </p:cNvPr>
              <p:cNvSpPr txBox="1"/>
              <p:nvPr/>
            </p:nvSpPr>
            <p:spPr>
              <a:xfrm>
                <a:off x="8154791"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r>
                            <a:rPr lang="en-US" altLang="ja-JP" sz="1400" b="0" i="1" smtClean="0">
                              <a:solidFill>
                                <a:schemeClr val="bg1"/>
                              </a:solidFill>
                              <a:latin typeface="Cambria Math" panose="02040503050406030204" pitchFamily="18" charset="0"/>
                              <a:ea typeface="Cambria Math" panose="02040503050406030204" pitchFamily="18" charset="0"/>
                            </a:rPr>
                            <m:t>−2</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4" name="テキスト ボックス 43">
                <a:extLst>
                  <a:ext uri="{FF2B5EF4-FFF2-40B4-BE49-F238E27FC236}">
                    <a16:creationId xmlns:a16="http://schemas.microsoft.com/office/drawing/2014/main" id="{08470EB6-CC9A-499E-9F76-16E53E423ADA}"/>
                  </a:ext>
                </a:extLst>
              </p:cNvPr>
              <p:cNvSpPr txBox="1">
                <a:spLocks noRot="1" noChangeAspect="1" noMove="1" noResize="1" noEditPoints="1" noAdjustHandles="1" noChangeArrowheads="1" noChangeShapeType="1" noTextEdit="1"/>
              </p:cNvSpPr>
              <p:nvPr/>
            </p:nvSpPr>
            <p:spPr>
              <a:xfrm>
                <a:off x="8154791" y="407728"/>
                <a:ext cx="997410" cy="307777"/>
              </a:xfrm>
              <a:prstGeom prst="rect">
                <a:avLst/>
              </a:prstGeom>
              <a:blipFill>
                <a:blip r:embed="rId15"/>
                <a:stretch>
                  <a:fillRect b="-10000"/>
                </a:stretch>
              </a:blipFill>
            </p:spPr>
            <p:txBody>
              <a:bodyPr/>
              <a:lstStyle/>
              <a:p>
                <a:r>
                  <a:rPr lang="ja-JP" altLang="en-US">
                    <a:noFill/>
                  </a:rPr>
                  <a:t> </a:t>
                </a:r>
              </a:p>
            </p:txBody>
          </p:sp>
        </mc:Fallback>
      </mc:AlternateContent>
      <p:sp>
        <p:nvSpPr>
          <p:cNvPr id="46" name="吹き出し: 角を丸めた四角形 45">
            <a:extLst>
              <a:ext uri="{FF2B5EF4-FFF2-40B4-BE49-F238E27FC236}">
                <a16:creationId xmlns:a16="http://schemas.microsoft.com/office/drawing/2014/main" id="{251AEA8F-54E4-4F54-B1FA-3435C7A00D51}"/>
              </a:ext>
            </a:extLst>
          </p:cNvPr>
          <p:cNvSpPr/>
          <p:nvPr/>
        </p:nvSpPr>
        <p:spPr>
          <a:xfrm>
            <a:off x="9655110" y="4310111"/>
            <a:ext cx="2262070" cy="625429"/>
          </a:xfrm>
          <a:prstGeom prst="wedgeRoundRectCallout">
            <a:avLst>
              <a:gd name="adj1" fmla="val 1384"/>
              <a:gd name="adj2" fmla="val 118107"/>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第一段階で可能解を得た</a:t>
            </a:r>
          </a:p>
        </p:txBody>
      </p:sp>
      <mc:AlternateContent xmlns:mc="http://schemas.openxmlformats.org/markup-compatibility/2006" xmlns:a14="http://schemas.microsoft.com/office/drawing/2010/main">
        <mc:Choice Requires="a14">
          <p:sp>
            <p:nvSpPr>
              <p:cNvPr id="48" name="吹き出し: 角を丸めた四角形 47">
                <a:extLst>
                  <a:ext uri="{FF2B5EF4-FFF2-40B4-BE49-F238E27FC236}">
                    <a16:creationId xmlns:a16="http://schemas.microsoft.com/office/drawing/2014/main" id="{434F301F-3F7B-4FDF-8EA7-567AB6CCA1CA}"/>
                  </a:ext>
                </a:extLst>
              </p:cNvPr>
              <p:cNvSpPr/>
              <p:nvPr/>
            </p:nvSpPr>
            <p:spPr>
              <a:xfrm>
                <a:off x="4059456" y="3002408"/>
                <a:ext cx="2812156" cy="637000"/>
              </a:xfrm>
              <a:prstGeom prst="wedgeRoundRectCallout">
                <a:avLst>
                  <a:gd name="adj1" fmla="val -43956"/>
                  <a:gd name="adj2" fmla="val 7859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1800" b="0" i="1" smtClean="0">
                        <a:latin typeface="Cambria Math" panose="02040503050406030204" pitchFamily="18" charset="0"/>
                      </a:rPr>
                      <m:t>𝑣</m:t>
                    </m:r>
                  </m:oMath>
                </a14:m>
                <a:r>
                  <a:rPr kumimoji="1" lang="ja-JP" altLang="en-US" dirty="0"/>
                  <a:t>が悪化するが、</a:t>
                </a:r>
                <a:endParaRPr kumimoji="1" lang="en-US" altLang="ja-JP" dirty="0"/>
              </a:p>
              <a:p>
                <a:pPr algn="ctr"/>
                <a14:m>
                  <m:oMath xmlns:m="http://schemas.openxmlformats.org/officeDocument/2006/math">
                    <m:r>
                      <a:rPr kumimoji="1" lang="en-US" altLang="ja-JP" sz="1800" b="0" i="1" smtClean="0">
                        <a:latin typeface="Cambria Math" panose="02040503050406030204" pitchFamily="18" charset="0"/>
                      </a:rPr>
                      <m:t>𝑓</m:t>
                    </m:r>
                  </m:oMath>
                </a14:m>
                <a:r>
                  <a:rPr kumimoji="1" lang="ja-JP" altLang="en-US" dirty="0"/>
                  <a:t>が大きく改善する解へ移動</a:t>
                </a:r>
              </a:p>
            </p:txBody>
          </p:sp>
        </mc:Choice>
        <mc:Fallback xmlns="">
          <p:sp>
            <p:nvSpPr>
              <p:cNvPr id="48" name="吹き出し: 角を丸めた四角形 47">
                <a:extLst>
                  <a:ext uri="{FF2B5EF4-FFF2-40B4-BE49-F238E27FC236}">
                    <a16:creationId xmlns:a16="http://schemas.microsoft.com/office/drawing/2014/main" id="{434F301F-3F7B-4FDF-8EA7-567AB6CCA1CA}"/>
                  </a:ext>
                </a:extLst>
              </p:cNvPr>
              <p:cNvSpPr>
                <a:spLocks noRot="1" noChangeAspect="1" noMove="1" noResize="1" noEditPoints="1" noAdjustHandles="1" noChangeArrowheads="1" noChangeShapeType="1" noTextEdit="1"/>
              </p:cNvSpPr>
              <p:nvPr/>
            </p:nvSpPr>
            <p:spPr>
              <a:xfrm>
                <a:off x="4059456" y="3002408"/>
                <a:ext cx="2812156" cy="637000"/>
              </a:xfrm>
              <a:prstGeom prst="wedgeRoundRectCallout">
                <a:avLst>
                  <a:gd name="adj1" fmla="val -43956"/>
                  <a:gd name="adj2" fmla="val 78592"/>
                  <a:gd name="adj3" fmla="val 16667"/>
                </a:avLst>
              </a:prstGeom>
              <a:blipFill>
                <a:blip r:embed="rId16"/>
                <a:stretch>
                  <a:fillRect t="-4478" r="-651"/>
                </a:stretch>
              </a:blipFill>
              <a:ln>
                <a:noFill/>
              </a:ln>
            </p:spPr>
            <p:txBody>
              <a:bodyPr/>
              <a:lstStyle/>
              <a:p>
                <a:r>
                  <a:rPr lang="ja-JP" altLang="en-US">
                    <a:noFill/>
                  </a:rPr>
                  <a:t> </a:t>
                </a:r>
              </a:p>
            </p:txBody>
          </p:sp>
        </mc:Fallback>
      </mc:AlternateContent>
      <p:sp>
        <p:nvSpPr>
          <p:cNvPr id="50" name="吹き出し: 角を丸めた四角形 49">
            <a:extLst>
              <a:ext uri="{FF2B5EF4-FFF2-40B4-BE49-F238E27FC236}">
                <a16:creationId xmlns:a16="http://schemas.microsoft.com/office/drawing/2014/main" id="{51529571-BE58-44E0-8DC1-4BA3CC86A5B0}"/>
              </a:ext>
            </a:extLst>
          </p:cNvPr>
          <p:cNvSpPr/>
          <p:nvPr/>
        </p:nvSpPr>
        <p:spPr>
          <a:xfrm>
            <a:off x="4301146" y="4716206"/>
            <a:ext cx="1754674" cy="636999"/>
          </a:xfrm>
          <a:prstGeom prst="wedgeRoundRectCallout">
            <a:avLst>
              <a:gd name="adj1" fmla="val -43956"/>
              <a:gd name="adj2" fmla="val 7859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全く改善せず</a:t>
            </a:r>
          </a:p>
        </p:txBody>
      </p:sp>
      <mc:AlternateContent xmlns:mc="http://schemas.openxmlformats.org/markup-compatibility/2006" xmlns:a14="http://schemas.microsoft.com/office/drawing/2010/main">
        <mc:Choice Requires="a14">
          <p:sp>
            <p:nvSpPr>
              <p:cNvPr id="51" name="吹き出し: 角を丸めた四角形 50">
                <a:extLst>
                  <a:ext uri="{FF2B5EF4-FFF2-40B4-BE49-F238E27FC236}">
                    <a16:creationId xmlns:a16="http://schemas.microsoft.com/office/drawing/2014/main" id="{73FAC6B6-87F3-4B2D-A745-5C47002A1897}"/>
                  </a:ext>
                </a:extLst>
              </p:cNvPr>
              <p:cNvSpPr/>
              <p:nvPr/>
            </p:nvSpPr>
            <p:spPr>
              <a:xfrm>
                <a:off x="7538958" y="2173416"/>
                <a:ext cx="2390971" cy="625429"/>
              </a:xfrm>
              <a:prstGeom prst="wedgeRoundRectCallout">
                <a:avLst>
                  <a:gd name="adj1" fmla="val -35956"/>
                  <a:gd name="adj2" fmla="val 369476"/>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第二段階で</a:t>
                </a:r>
                <a14:m>
                  <m:oMath xmlns:m="http://schemas.openxmlformats.org/officeDocument/2006/math">
                    <m:r>
                      <a:rPr kumimoji="1" lang="en-US" altLang="ja-JP" sz="1800" b="0" i="1" smtClean="0">
                        <a:latin typeface="Cambria Math" panose="02040503050406030204" pitchFamily="18" charset="0"/>
                      </a:rPr>
                      <m:t>𝑓</m:t>
                    </m:r>
                  </m:oMath>
                </a14:m>
                <a:r>
                  <a:rPr kumimoji="1" lang="ja-JP" altLang="en-US" dirty="0"/>
                  <a:t>の改善が強く影響</a:t>
                </a:r>
              </a:p>
            </p:txBody>
          </p:sp>
        </mc:Choice>
        <mc:Fallback xmlns="">
          <p:sp>
            <p:nvSpPr>
              <p:cNvPr id="51" name="吹き出し: 角を丸めた四角形 50">
                <a:extLst>
                  <a:ext uri="{FF2B5EF4-FFF2-40B4-BE49-F238E27FC236}">
                    <a16:creationId xmlns:a16="http://schemas.microsoft.com/office/drawing/2014/main" id="{73FAC6B6-87F3-4B2D-A745-5C47002A1897}"/>
                  </a:ext>
                </a:extLst>
              </p:cNvPr>
              <p:cNvSpPr>
                <a:spLocks noRot="1" noChangeAspect="1" noMove="1" noResize="1" noEditPoints="1" noAdjustHandles="1" noChangeArrowheads="1" noChangeShapeType="1" noTextEdit="1"/>
              </p:cNvSpPr>
              <p:nvPr/>
            </p:nvSpPr>
            <p:spPr>
              <a:xfrm>
                <a:off x="7538958" y="2173416"/>
                <a:ext cx="2390971" cy="625429"/>
              </a:xfrm>
              <a:prstGeom prst="wedgeRoundRectCallout">
                <a:avLst>
                  <a:gd name="adj1" fmla="val -35956"/>
                  <a:gd name="adj2" fmla="val 369476"/>
                  <a:gd name="adj3" fmla="val 16667"/>
                </a:avLst>
              </a:prstGeom>
              <a:blipFill>
                <a:blip r:embed="rId17"/>
                <a:stretch>
                  <a:fillRect t="-1636"/>
                </a:stretch>
              </a:blipFill>
              <a:ln>
                <a:noFill/>
              </a:ln>
            </p:spPr>
            <p:txBody>
              <a:bodyPr/>
              <a:lstStyle/>
              <a:p>
                <a:r>
                  <a:rPr lang="ja-JP" altLang="en-US">
                    <a:noFill/>
                  </a:rPr>
                  <a:t> </a:t>
                </a:r>
              </a:p>
            </p:txBody>
          </p:sp>
        </mc:Fallback>
      </mc:AlternateContent>
      <p:sp>
        <p:nvSpPr>
          <p:cNvPr id="6" name="星: 5 pt 5">
            <a:extLst>
              <a:ext uri="{FF2B5EF4-FFF2-40B4-BE49-F238E27FC236}">
                <a16:creationId xmlns:a16="http://schemas.microsoft.com/office/drawing/2014/main" id="{B72D5883-4AE8-26B3-C8BC-6980CB7747D8}"/>
              </a:ext>
            </a:extLst>
          </p:cNvPr>
          <p:cNvSpPr/>
          <p:nvPr/>
        </p:nvSpPr>
        <p:spPr>
          <a:xfrm>
            <a:off x="9452622" y="5397874"/>
            <a:ext cx="207544" cy="244543"/>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4" name="吹き出し: 角を丸めた四角形 13">
                <a:extLst>
                  <a:ext uri="{FF2B5EF4-FFF2-40B4-BE49-F238E27FC236}">
                    <a16:creationId xmlns:a16="http://schemas.microsoft.com/office/drawing/2014/main" id="{54B58BFF-75B4-FF90-2AD3-D5E100333228}"/>
                  </a:ext>
                </a:extLst>
              </p:cNvPr>
              <p:cNvSpPr/>
              <p:nvPr/>
            </p:nvSpPr>
            <p:spPr>
              <a:xfrm>
                <a:off x="9518362" y="5909040"/>
                <a:ext cx="1844193" cy="565718"/>
              </a:xfrm>
              <a:prstGeom prst="wedgeRoundRectCallout">
                <a:avLst>
                  <a:gd name="adj1" fmla="val -41302"/>
                  <a:gd name="adj2" fmla="val -93249"/>
                  <a:gd name="adj3" fmla="val 16667"/>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1400" b="0" i="1" smtClean="0">
                        <a:solidFill>
                          <a:schemeClr val="tx1"/>
                        </a:solidFill>
                        <a:latin typeface="Cambria Math" panose="02040503050406030204" pitchFamily="18" charset="0"/>
                      </a:rPr>
                      <m:t>𝑓</m:t>
                    </m:r>
                    <m:r>
                      <a:rPr kumimoji="1" lang="en-US" altLang="ja-JP" sz="1400" b="0" i="1" smtClean="0">
                        <a:solidFill>
                          <a:schemeClr val="tx1"/>
                        </a:solidFill>
                        <a:latin typeface="Cambria Math" panose="02040503050406030204" pitchFamily="18" charset="0"/>
                      </a:rPr>
                      <m:t>=469,450</m:t>
                    </m:r>
                  </m:oMath>
                </a14:m>
                <a:r>
                  <a:rPr kumimoji="1" lang="ja-JP" altLang="en-US" sz="1400" dirty="0">
                    <a:solidFill>
                      <a:schemeClr val="tx1"/>
                    </a:solidFill>
                  </a:rPr>
                  <a:t>の</a:t>
                </a:r>
                <a:endParaRPr kumimoji="1" lang="en-US" altLang="ja-JP" sz="1400" dirty="0">
                  <a:solidFill>
                    <a:schemeClr val="tx1"/>
                  </a:solidFill>
                </a:endParaRPr>
              </a:p>
              <a:p>
                <a:pPr algn="ctr"/>
                <a:r>
                  <a:rPr kumimoji="1" lang="ja-JP" altLang="en-US" sz="1400" dirty="0">
                    <a:solidFill>
                      <a:schemeClr val="tx1"/>
                    </a:solidFill>
                  </a:rPr>
                  <a:t>可能解を確認している</a:t>
                </a:r>
              </a:p>
            </p:txBody>
          </p:sp>
        </mc:Choice>
        <mc:Fallback xmlns="">
          <p:sp>
            <p:nvSpPr>
              <p:cNvPr id="14" name="吹き出し: 角を丸めた四角形 13">
                <a:extLst>
                  <a:ext uri="{FF2B5EF4-FFF2-40B4-BE49-F238E27FC236}">
                    <a16:creationId xmlns:a16="http://schemas.microsoft.com/office/drawing/2014/main" id="{54B58BFF-75B4-FF90-2AD3-D5E100333228}"/>
                  </a:ext>
                </a:extLst>
              </p:cNvPr>
              <p:cNvSpPr>
                <a:spLocks noRot="1" noChangeAspect="1" noMove="1" noResize="1" noEditPoints="1" noAdjustHandles="1" noChangeArrowheads="1" noChangeShapeType="1" noTextEdit="1"/>
              </p:cNvSpPr>
              <p:nvPr/>
            </p:nvSpPr>
            <p:spPr>
              <a:xfrm>
                <a:off x="9518362" y="5909040"/>
                <a:ext cx="1844193" cy="565718"/>
              </a:xfrm>
              <a:prstGeom prst="wedgeRoundRectCallout">
                <a:avLst>
                  <a:gd name="adj1" fmla="val -41302"/>
                  <a:gd name="adj2" fmla="val -93249"/>
                  <a:gd name="adj3" fmla="val 16667"/>
                </a:avLst>
              </a:prstGeom>
              <a:blipFill>
                <a:blip r:embed="rId18"/>
                <a:stretch>
                  <a:fillRect b="-5224"/>
                </a:stretch>
              </a:blipFill>
              <a:ln>
                <a:noFill/>
              </a:ln>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856979B-B6DD-353E-2013-14DE18E19FB1}"/>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検証３</a:t>
            </a:r>
          </a:p>
        </p:txBody>
      </p:sp>
    </p:spTree>
    <p:extLst>
      <p:ext uri="{BB962C8B-B14F-4D97-AF65-F5344CB8AC3E}">
        <p14:creationId xmlns:p14="http://schemas.microsoft.com/office/powerpoint/2010/main" val="2420648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部分円 85">
            <a:extLst>
              <a:ext uri="{FF2B5EF4-FFF2-40B4-BE49-F238E27FC236}">
                <a16:creationId xmlns:a16="http://schemas.microsoft.com/office/drawing/2014/main" id="{761B3647-32E2-4A16-9B95-051557B776E6}"/>
              </a:ext>
            </a:extLst>
          </p:cNvPr>
          <p:cNvSpPr/>
          <p:nvPr/>
        </p:nvSpPr>
        <p:spPr>
          <a:xfrm rot="5400000">
            <a:off x="2367071" y="2342673"/>
            <a:ext cx="2160000" cy="2160000"/>
          </a:xfrm>
          <a:prstGeom prst="pie">
            <a:avLst>
              <a:gd name="adj1" fmla="val 15314341"/>
              <a:gd name="adj2" fmla="val 1617670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考察：正規化の影響</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983679"/>
            <a:ext cx="11200645" cy="58515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選択圧の方向が過度に変わり、目標部位を安定して狙えない。</a:t>
            </a:r>
            <a:endParaRPr lang="en-US" altLang="ja-JP" sz="28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637273" y="6913"/>
            <a:ext cx="1416942" cy="738664"/>
          </a:xfrm>
          <a:prstGeom prst="rect">
            <a:avLst/>
          </a:prstGeom>
          <a:noFill/>
        </p:spPr>
        <p:txBody>
          <a:bodyPr wrap="square" rtlCol="0">
            <a:spAutoFit/>
          </a:bodyPr>
          <a:lstStyle/>
          <a:p>
            <a:pPr algn="ctr"/>
            <a:r>
              <a:rPr kumimoji="1" lang="ja-JP" altLang="en-US" sz="1400" dirty="0">
                <a:solidFill>
                  <a:schemeClr val="bg1"/>
                </a:solidFill>
              </a:rPr>
              <a:t>探索点数</a:t>
            </a:r>
            <a:r>
              <a:rPr kumimoji="1" lang="en-US" altLang="ja-JP" sz="1400" dirty="0">
                <a:solidFill>
                  <a:schemeClr val="bg1"/>
                </a:solidFill>
              </a:rPr>
              <a:t>50</a:t>
            </a:r>
          </a:p>
          <a:p>
            <a:pPr algn="ctr"/>
            <a:r>
              <a:rPr kumimoji="1" lang="en-US" altLang="ja-JP" sz="1400" dirty="0">
                <a:solidFill>
                  <a:schemeClr val="bg1"/>
                </a:solidFill>
              </a:rPr>
              <a:t>100</a:t>
            </a:r>
            <a:r>
              <a:rPr kumimoji="1" lang="ja-JP" altLang="en-US" sz="1400" dirty="0">
                <a:solidFill>
                  <a:schemeClr val="bg1"/>
                </a:solidFill>
              </a:rPr>
              <a:t>次元</a:t>
            </a:r>
            <a:endParaRPr kumimoji="1" lang="en-US" altLang="ja-JP" sz="1400" dirty="0">
              <a:solidFill>
                <a:schemeClr val="bg1"/>
              </a:solidFill>
            </a:endParaRPr>
          </a:p>
          <a:p>
            <a:pPr algn="ctr"/>
            <a:r>
              <a:rPr kumimoji="1" lang="ja-JP" altLang="en-US" sz="1400" dirty="0">
                <a:solidFill>
                  <a:schemeClr val="bg1"/>
                </a:solidFill>
              </a:rPr>
              <a:t>別の問題</a:t>
            </a:r>
          </a:p>
        </p:txBody>
      </p:sp>
      <p:pic>
        <p:nvPicPr>
          <p:cNvPr id="37" name="図 36">
            <a:extLst>
              <a:ext uri="{FF2B5EF4-FFF2-40B4-BE49-F238E27FC236}">
                <a16:creationId xmlns:a16="http://schemas.microsoft.com/office/drawing/2014/main" id="{09224EC5-DAD9-4300-8524-372058F677DA}"/>
              </a:ext>
            </a:extLst>
          </p:cNvPr>
          <p:cNvPicPr>
            <a:picLocks noChangeAspect="1"/>
          </p:cNvPicPr>
          <p:nvPr/>
        </p:nvPicPr>
        <p:blipFill rotWithShape="1">
          <a:blip r:embed="rId2"/>
          <a:srcRect l="19098" t="73055" b="21105"/>
          <a:stretch/>
        </p:blipFill>
        <p:spPr>
          <a:xfrm>
            <a:off x="4862649" y="108393"/>
            <a:ext cx="5352620" cy="316147"/>
          </a:xfrm>
          <a:prstGeom prst="rect">
            <a:avLst/>
          </a:prstGeom>
        </p:spPr>
      </p:pic>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5ECCA3C-02D8-41F5-AA60-48BBAD033D35}"/>
                  </a:ext>
                </a:extLst>
              </p:cNvPr>
              <p:cNvSpPr txBox="1"/>
              <p:nvPr/>
            </p:nvSpPr>
            <p:spPr>
              <a:xfrm>
                <a:off x="4502563"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1</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38" name="テキスト ボックス 37">
                <a:extLst>
                  <a:ext uri="{FF2B5EF4-FFF2-40B4-BE49-F238E27FC236}">
                    <a16:creationId xmlns:a16="http://schemas.microsoft.com/office/drawing/2014/main" id="{35ECCA3C-02D8-41F5-AA60-48BBAD033D35}"/>
                  </a:ext>
                </a:extLst>
              </p:cNvPr>
              <p:cNvSpPr txBox="1">
                <a:spLocks noRot="1" noChangeAspect="1" noMove="1" noResize="1" noEditPoints="1" noAdjustHandles="1" noChangeArrowheads="1" noChangeShapeType="1" noTextEdit="1"/>
              </p:cNvSpPr>
              <p:nvPr/>
            </p:nvSpPr>
            <p:spPr>
              <a:xfrm>
                <a:off x="4502563" y="407728"/>
                <a:ext cx="99741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7C5278E-2B31-4D96-8A66-EE00B6FF1934}"/>
                  </a:ext>
                </a:extLst>
              </p:cNvPr>
              <p:cNvSpPr txBox="1"/>
              <p:nvPr/>
            </p:nvSpPr>
            <p:spPr>
              <a:xfrm>
                <a:off x="9613440"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39" name="テキスト ボックス 38">
                <a:extLst>
                  <a:ext uri="{FF2B5EF4-FFF2-40B4-BE49-F238E27FC236}">
                    <a16:creationId xmlns:a16="http://schemas.microsoft.com/office/drawing/2014/main" id="{C7C5278E-2B31-4D96-8A66-EE00B6FF1934}"/>
                  </a:ext>
                </a:extLst>
              </p:cNvPr>
              <p:cNvSpPr txBox="1">
                <a:spLocks noRot="1" noChangeAspect="1" noMove="1" noResize="1" noEditPoints="1" noAdjustHandles="1" noChangeArrowheads="1" noChangeShapeType="1" noTextEdit="1"/>
              </p:cNvSpPr>
              <p:nvPr/>
            </p:nvSpPr>
            <p:spPr>
              <a:xfrm>
                <a:off x="9613440" y="407728"/>
                <a:ext cx="997410" cy="307777"/>
              </a:xfrm>
              <a:prstGeom prst="rect">
                <a:avLst/>
              </a:prstGeom>
              <a:blipFill>
                <a:blip r:embed="rId10"/>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A719BDE5-CBDA-4688-8366-EE9D0F0ADCC0}"/>
                  </a:ext>
                </a:extLst>
              </p:cNvPr>
              <p:cNvSpPr txBox="1"/>
              <p:nvPr/>
            </p:nvSpPr>
            <p:spPr>
              <a:xfrm>
                <a:off x="5090579"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2</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0" name="テキスト ボックス 39">
                <a:extLst>
                  <a:ext uri="{FF2B5EF4-FFF2-40B4-BE49-F238E27FC236}">
                    <a16:creationId xmlns:a16="http://schemas.microsoft.com/office/drawing/2014/main" id="{A719BDE5-CBDA-4688-8366-EE9D0F0ADCC0}"/>
                  </a:ext>
                </a:extLst>
              </p:cNvPr>
              <p:cNvSpPr txBox="1">
                <a:spLocks noRot="1" noChangeAspect="1" noMove="1" noResize="1" noEditPoints="1" noAdjustHandles="1" noChangeArrowheads="1" noChangeShapeType="1" noTextEdit="1"/>
              </p:cNvSpPr>
              <p:nvPr/>
            </p:nvSpPr>
            <p:spPr>
              <a:xfrm>
                <a:off x="5090579" y="407728"/>
                <a:ext cx="997410" cy="307777"/>
              </a:xfrm>
              <a:prstGeom prst="rect">
                <a:avLst/>
              </a:prstGeom>
              <a:blipFill>
                <a:blip r:embed="rId11"/>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7576B37-1B11-474D-81B9-EE76D3819613}"/>
                  </a:ext>
                </a:extLst>
              </p:cNvPr>
              <p:cNvSpPr txBox="1"/>
              <p:nvPr/>
            </p:nvSpPr>
            <p:spPr>
              <a:xfrm>
                <a:off x="5669200"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3</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1" name="テキスト ボックス 40">
                <a:extLst>
                  <a:ext uri="{FF2B5EF4-FFF2-40B4-BE49-F238E27FC236}">
                    <a16:creationId xmlns:a16="http://schemas.microsoft.com/office/drawing/2014/main" id="{17576B37-1B11-474D-81B9-EE76D3819613}"/>
                  </a:ext>
                </a:extLst>
              </p:cNvPr>
              <p:cNvSpPr txBox="1">
                <a:spLocks noRot="1" noChangeAspect="1" noMove="1" noResize="1" noEditPoints="1" noAdjustHandles="1" noChangeArrowheads="1" noChangeShapeType="1" noTextEdit="1"/>
              </p:cNvSpPr>
              <p:nvPr/>
            </p:nvSpPr>
            <p:spPr>
              <a:xfrm>
                <a:off x="5669200" y="407728"/>
                <a:ext cx="997410" cy="307777"/>
              </a:xfrm>
              <a:prstGeom prst="rect">
                <a:avLst/>
              </a:prstGeom>
              <a:blipFill>
                <a:blip r:embed="rId12"/>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08B008C-DED4-4F72-8881-5666774870D4}"/>
                  </a:ext>
                </a:extLst>
              </p:cNvPr>
              <p:cNvSpPr txBox="1"/>
              <p:nvPr/>
            </p:nvSpPr>
            <p:spPr>
              <a:xfrm>
                <a:off x="6891165"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2" name="テキスト ボックス 41">
                <a:extLst>
                  <a:ext uri="{FF2B5EF4-FFF2-40B4-BE49-F238E27FC236}">
                    <a16:creationId xmlns:a16="http://schemas.microsoft.com/office/drawing/2014/main" id="{808B008C-DED4-4F72-8881-5666774870D4}"/>
                  </a:ext>
                </a:extLst>
              </p:cNvPr>
              <p:cNvSpPr txBox="1">
                <a:spLocks noRot="1" noChangeAspect="1" noMove="1" noResize="1" noEditPoints="1" noAdjustHandles="1" noChangeArrowheads="1" noChangeShapeType="1" noTextEdit="1"/>
              </p:cNvSpPr>
              <p:nvPr/>
            </p:nvSpPr>
            <p:spPr>
              <a:xfrm>
                <a:off x="6891165" y="407728"/>
                <a:ext cx="997410"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4FF2271-76CC-42FD-BD7B-11FAA966812F}"/>
                  </a:ext>
                </a:extLst>
              </p:cNvPr>
              <p:cNvSpPr txBox="1"/>
              <p:nvPr/>
            </p:nvSpPr>
            <p:spPr>
              <a:xfrm>
                <a:off x="8932519"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r>
                            <a:rPr lang="en-US" altLang="ja-JP" sz="1400" b="0" i="1" smtClean="0">
                              <a:solidFill>
                                <a:schemeClr val="bg1"/>
                              </a:solidFill>
                              <a:latin typeface="Cambria Math" panose="02040503050406030204" pitchFamily="18" charset="0"/>
                              <a:ea typeface="Cambria Math" panose="02040503050406030204" pitchFamily="18" charset="0"/>
                            </a:rPr>
                            <m:t>−1</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3" name="テキスト ボックス 42">
                <a:extLst>
                  <a:ext uri="{FF2B5EF4-FFF2-40B4-BE49-F238E27FC236}">
                    <a16:creationId xmlns:a16="http://schemas.microsoft.com/office/drawing/2014/main" id="{54FF2271-76CC-42FD-BD7B-11FAA966812F}"/>
                  </a:ext>
                </a:extLst>
              </p:cNvPr>
              <p:cNvSpPr txBox="1">
                <a:spLocks noRot="1" noChangeAspect="1" noMove="1" noResize="1" noEditPoints="1" noAdjustHandles="1" noChangeArrowheads="1" noChangeShapeType="1" noTextEdit="1"/>
              </p:cNvSpPr>
              <p:nvPr/>
            </p:nvSpPr>
            <p:spPr>
              <a:xfrm>
                <a:off x="8932519" y="407728"/>
                <a:ext cx="997410" cy="307777"/>
              </a:xfrm>
              <a:prstGeom prst="rect">
                <a:avLst/>
              </a:prstGeom>
              <a:blipFill>
                <a:blip r:embed="rId1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8470EB6-CC9A-499E-9F76-16E53E423ADA}"/>
                  </a:ext>
                </a:extLst>
              </p:cNvPr>
              <p:cNvSpPr txBox="1"/>
              <p:nvPr/>
            </p:nvSpPr>
            <p:spPr>
              <a:xfrm>
                <a:off x="8154791"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r>
                            <a:rPr lang="en-US" altLang="ja-JP" sz="1400" b="0" i="1" smtClean="0">
                              <a:solidFill>
                                <a:schemeClr val="bg1"/>
                              </a:solidFill>
                              <a:latin typeface="Cambria Math" panose="02040503050406030204" pitchFamily="18" charset="0"/>
                              <a:ea typeface="Cambria Math" panose="02040503050406030204" pitchFamily="18" charset="0"/>
                            </a:rPr>
                            <m:t>−2</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4" name="テキスト ボックス 43">
                <a:extLst>
                  <a:ext uri="{FF2B5EF4-FFF2-40B4-BE49-F238E27FC236}">
                    <a16:creationId xmlns:a16="http://schemas.microsoft.com/office/drawing/2014/main" id="{08470EB6-CC9A-499E-9F76-16E53E423ADA}"/>
                  </a:ext>
                </a:extLst>
              </p:cNvPr>
              <p:cNvSpPr txBox="1">
                <a:spLocks noRot="1" noChangeAspect="1" noMove="1" noResize="1" noEditPoints="1" noAdjustHandles="1" noChangeArrowheads="1" noChangeShapeType="1" noTextEdit="1"/>
              </p:cNvSpPr>
              <p:nvPr/>
            </p:nvSpPr>
            <p:spPr>
              <a:xfrm>
                <a:off x="8154791" y="407728"/>
                <a:ext cx="997410" cy="307777"/>
              </a:xfrm>
              <a:prstGeom prst="rect">
                <a:avLst/>
              </a:prstGeom>
              <a:blipFill>
                <a:blip r:embed="rId15"/>
                <a:stretch>
                  <a:fillRect b="-1000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856979B-B6DD-353E-2013-14DE18E19FB1}"/>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検証３</a:t>
            </a:r>
          </a:p>
        </p:txBody>
      </p:sp>
      <p:pic>
        <p:nvPicPr>
          <p:cNvPr id="35" name="図 34" descr="グラフ, 散布図&#10;&#10;自動的に生成された説明">
            <a:extLst>
              <a:ext uri="{FF2B5EF4-FFF2-40B4-BE49-F238E27FC236}">
                <a16:creationId xmlns:a16="http://schemas.microsoft.com/office/drawing/2014/main" id="{9AE9F31D-8430-4465-B32E-CA8DB278666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02954" y="1781763"/>
            <a:ext cx="4480569" cy="4480569"/>
          </a:xfrm>
          <a:prstGeom prst="rect">
            <a:avLst/>
          </a:prstGeom>
        </p:spPr>
      </p:pic>
      <mc:AlternateContent xmlns:mc="http://schemas.openxmlformats.org/markup-compatibility/2006">
        <mc:Choice xmlns:a14="http://schemas.microsoft.com/office/drawing/2010/main" Requires="a14">
          <p:sp>
            <p:nvSpPr>
              <p:cNvPr id="45" name="テキスト ボックス 44">
                <a:extLst>
                  <a:ext uri="{FF2B5EF4-FFF2-40B4-BE49-F238E27FC236}">
                    <a16:creationId xmlns:a16="http://schemas.microsoft.com/office/drawing/2014/main" id="{9821707A-3125-4E1E-8ADA-85EE1C7DF1A6}"/>
                  </a:ext>
                </a:extLst>
              </p:cNvPr>
              <p:cNvSpPr txBox="1"/>
              <p:nvPr/>
            </p:nvSpPr>
            <p:spPr>
              <a:xfrm>
                <a:off x="7032712" y="1507587"/>
                <a:ext cx="3360286" cy="338554"/>
              </a:xfrm>
              <a:prstGeom prst="rect">
                <a:avLst/>
              </a:prstGeom>
              <a:noFill/>
            </p:spPr>
            <p:txBody>
              <a:bodyPr wrap="square" rtlCol="0">
                <a:spAutoFit/>
              </a:bodyPr>
              <a:lstStyle/>
              <a:p>
                <a:pPr algn="ctr"/>
                <a:r>
                  <a:rPr lang="en-US" altLang="ja-JP" sz="1600" b="1" dirty="0"/>
                  <a:t>scaled </a:t>
                </a:r>
                <a14:m>
                  <m:oMath xmlns:m="http://schemas.openxmlformats.org/officeDocument/2006/math">
                    <m:r>
                      <a:rPr lang="en-US" altLang="ja-JP" sz="1600" b="0" i="0" smtClean="0">
                        <a:latin typeface="Cambria Math" panose="02040503050406030204" pitchFamily="18" charset="0"/>
                      </a:rPr>
                      <m:t>(</m:t>
                    </m:r>
                    <m:r>
                      <a:rPr lang="en-US" altLang="ja-JP" sz="1600" b="0" i="1" smtClean="0">
                        <a:latin typeface="Cambria Math" panose="02040503050406030204" pitchFamily="18" charset="0"/>
                      </a:rPr>
                      <m:t>𝑓</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oMath>
                </a14:m>
                <a:r>
                  <a:rPr lang="ja-JP" altLang="en-US" sz="1600" b="1" dirty="0"/>
                  <a:t>空間内の個体群の軌跡</a:t>
                </a:r>
                <a:endParaRPr kumimoji="1" lang="ja-JP" altLang="en-US" sz="1600" b="1" dirty="0"/>
              </a:p>
            </p:txBody>
          </p:sp>
        </mc:Choice>
        <mc:Fallback>
          <p:sp>
            <p:nvSpPr>
              <p:cNvPr id="45" name="テキスト ボックス 44">
                <a:extLst>
                  <a:ext uri="{FF2B5EF4-FFF2-40B4-BE49-F238E27FC236}">
                    <a16:creationId xmlns:a16="http://schemas.microsoft.com/office/drawing/2014/main" id="{9821707A-3125-4E1E-8ADA-85EE1C7DF1A6}"/>
                  </a:ext>
                </a:extLst>
              </p:cNvPr>
              <p:cNvSpPr txBox="1">
                <a:spLocks noRot="1" noChangeAspect="1" noMove="1" noResize="1" noEditPoints="1" noAdjustHandles="1" noChangeArrowheads="1" noChangeShapeType="1" noTextEdit="1"/>
              </p:cNvSpPr>
              <p:nvPr/>
            </p:nvSpPr>
            <p:spPr>
              <a:xfrm>
                <a:off x="7032712" y="1507587"/>
                <a:ext cx="3360286" cy="338554"/>
              </a:xfrm>
              <a:prstGeom prst="rect">
                <a:avLst/>
              </a:prstGeom>
              <a:blipFill>
                <a:blip r:embed="rId17"/>
                <a:stretch>
                  <a:fillRect l="-544" t="-5357" r="-363" b="-232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516AAB9F-EA7F-49B2-8B3C-531CAB2B0B42}"/>
                  </a:ext>
                </a:extLst>
              </p:cNvPr>
              <p:cNvSpPr txBox="1"/>
              <p:nvPr/>
            </p:nvSpPr>
            <p:spPr>
              <a:xfrm>
                <a:off x="10644583" y="1960100"/>
                <a:ext cx="1443777" cy="461665"/>
              </a:xfrm>
              <a:prstGeom prst="rect">
                <a:avLst/>
              </a:prstGeom>
              <a:noFill/>
            </p:spPr>
            <p:txBody>
              <a:bodyPr wrap="square" rtlCol="0">
                <a:spAutoFit/>
              </a:bodyPr>
              <a:lstStyle/>
              <a:p>
                <a:pPr algn="ctr"/>
                <a14:m>
                  <m:oMath xmlns:m="http://schemas.openxmlformats.org/officeDocument/2006/math">
                    <m:r>
                      <a:rPr lang="en-US" altLang="ja-JP" sz="1200" b="0" i="1" smtClean="0">
                        <a:solidFill>
                          <a:schemeClr val="accent1"/>
                        </a:solidFill>
                        <a:latin typeface="Cambria Math" panose="02040503050406030204" pitchFamily="18" charset="0"/>
                      </a:rPr>
                      <m:t>𝑖</m:t>
                    </m:r>
                    <m:r>
                      <a:rPr lang="en-US" altLang="ja-JP" sz="1200" b="0" i="1" smtClean="0">
                        <a:solidFill>
                          <a:schemeClr val="accent1"/>
                        </a:solidFill>
                        <a:latin typeface="Cambria Math" panose="02040503050406030204" pitchFamily="18" charset="0"/>
                      </a:rPr>
                      <m:t>=1</m:t>
                    </m:r>
                  </m:oMath>
                </a14:m>
                <a:r>
                  <a:rPr lang="ja-JP" altLang="en-US" sz="1200" dirty="0">
                    <a:solidFill>
                      <a:schemeClr val="accent6">
                        <a:lumMod val="50000"/>
                      </a:schemeClr>
                    </a:solidFill>
                  </a:rPr>
                  <a:t>は探索序盤に左上</a:t>
                </a:r>
                <a:endParaRPr lang="en-US" altLang="ja-JP" sz="1200" dirty="0">
                  <a:solidFill>
                    <a:schemeClr val="accent6">
                      <a:lumMod val="50000"/>
                    </a:schemeClr>
                  </a:solidFill>
                </a:endParaRPr>
              </a:p>
            </p:txBody>
          </p:sp>
        </mc:Choice>
        <mc:Fallback xmlns="">
          <p:sp>
            <p:nvSpPr>
              <p:cNvPr id="49" name="テキスト ボックス 48">
                <a:extLst>
                  <a:ext uri="{FF2B5EF4-FFF2-40B4-BE49-F238E27FC236}">
                    <a16:creationId xmlns:a16="http://schemas.microsoft.com/office/drawing/2014/main" id="{516AAB9F-EA7F-49B2-8B3C-531CAB2B0B42}"/>
                  </a:ext>
                </a:extLst>
              </p:cNvPr>
              <p:cNvSpPr txBox="1">
                <a:spLocks noRot="1" noChangeAspect="1" noMove="1" noResize="1" noEditPoints="1" noAdjustHandles="1" noChangeArrowheads="1" noChangeShapeType="1" noTextEdit="1"/>
              </p:cNvSpPr>
              <p:nvPr/>
            </p:nvSpPr>
            <p:spPr>
              <a:xfrm>
                <a:off x="10644583" y="1960100"/>
                <a:ext cx="1443777" cy="461665"/>
              </a:xfrm>
              <a:prstGeom prst="rect">
                <a:avLst/>
              </a:prstGeom>
              <a:blipFill>
                <a:blip r:embed="rId18"/>
                <a:stretch>
                  <a:fillRect t="-1333" b="-9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A5A17EA-3DCA-4B17-8569-0C7C9D7E40E4}"/>
                  </a:ext>
                </a:extLst>
              </p:cNvPr>
              <p:cNvSpPr txBox="1"/>
              <p:nvPr/>
            </p:nvSpPr>
            <p:spPr>
              <a:xfrm>
                <a:off x="10686926" y="5066262"/>
                <a:ext cx="1471217" cy="649024"/>
              </a:xfrm>
              <a:prstGeom prst="rect">
                <a:avLst/>
              </a:prstGeom>
              <a:noFill/>
            </p:spPr>
            <p:txBody>
              <a:bodyPr wrap="square" rtlCol="0">
                <a:spAutoFit/>
              </a:bodyPr>
              <a:lstStyle/>
              <a:p>
                <a:pPr algn="ctr"/>
                <a14:m>
                  <m:oMath xmlns:m="http://schemas.openxmlformats.org/officeDocument/2006/math">
                    <m:r>
                      <a:rPr lang="ja-JP" altLang="en-US" sz="1200" i="1">
                        <a:solidFill>
                          <a:schemeClr val="accent1"/>
                        </a:solidFill>
                        <a:latin typeface="Cambria Math" panose="02040503050406030204" pitchFamily="18" charset="0"/>
                      </a:rPr>
                      <m:t>多くの</m:t>
                    </m:r>
                  </m:oMath>
                </a14:m>
                <a:r>
                  <a:rPr lang="ja-JP" altLang="en-US" sz="1200" dirty="0">
                    <a:solidFill>
                      <a:schemeClr val="accent6">
                        <a:lumMod val="50000"/>
                      </a:schemeClr>
                    </a:solidFill>
                  </a:rPr>
                  <a:t>個体が、探索中盤以降に右下に局在</a:t>
                </a:r>
                <a:endParaRPr lang="en-US" altLang="ja-JP" sz="1200" dirty="0">
                  <a:solidFill>
                    <a:schemeClr val="accent6">
                      <a:lumMod val="50000"/>
                    </a:schemeClr>
                  </a:solidFill>
                </a:endParaRPr>
              </a:p>
            </p:txBody>
          </p:sp>
        </mc:Choice>
        <mc:Fallback xmlns="">
          <p:sp>
            <p:nvSpPr>
              <p:cNvPr id="52" name="テキスト ボックス 51">
                <a:extLst>
                  <a:ext uri="{FF2B5EF4-FFF2-40B4-BE49-F238E27FC236}">
                    <a16:creationId xmlns:a16="http://schemas.microsoft.com/office/drawing/2014/main" id="{8A5A17EA-3DCA-4B17-8569-0C7C9D7E40E4}"/>
                  </a:ext>
                </a:extLst>
              </p:cNvPr>
              <p:cNvSpPr txBox="1">
                <a:spLocks noRot="1" noChangeAspect="1" noMove="1" noResize="1" noEditPoints="1" noAdjustHandles="1" noChangeArrowheads="1" noChangeShapeType="1" noTextEdit="1"/>
              </p:cNvSpPr>
              <p:nvPr/>
            </p:nvSpPr>
            <p:spPr>
              <a:xfrm>
                <a:off x="10686926" y="5066262"/>
                <a:ext cx="1471217" cy="649024"/>
              </a:xfrm>
              <a:prstGeom prst="rect">
                <a:avLst/>
              </a:prstGeom>
              <a:blipFill>
                <a:blip r:embed="rId19"/>
                <a:stretch>
                  <a:fillRect b="-56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6E92545F-35DE-4AA3-BDB0-5F319FC9FAB1}"/>
                  </a:ext>
                </a:extLst>
              </p:cNvPr>
              <p:cNvSpPr txBox="1"/>
              <p:nvPr/>
            </p:nvSpPr>
            <p:spPr>
              <a:xfrm>
                <a:off x="5129664" y="2737665"/>
                <a:ext cx="1694662" cy="461665"/>
              </a:xfrm>
              <a:prstGeom prst="rect">
                <a:avLst/>
              </a:prstGeom>
              <a:noFill/>
            </p:spPr>
            <p:txBody>
              <a:bodyPr wrap="square" rtlCol="0">
                <a:spAutoFit/>
              </a:bodyPr>
              <a:lstStyle/>
              <a:p>
                <a:pPr algn="ctr"/>
                <a:r>
                  <a:rPr lang="en-US" altLang="ja-JP" sz="1200" b="0" dirty="0">
                    <a:solidFill>
                      <a:schemeClr val="accent4"/>
                    </a:solidFill>
                  </a:rPr>
                  <a:t> </a:t>
                </a:r>
                <a14:m>
                  <m:oMath xmlns:m="http://schemas.openxmlformats.org/officeDocument/2006/math">
                    <m:r>
                      <a:rPr lang="en-US" altLang="ja-JP" sz="1200" b="0" i="1" smtClean="0">
                        <a:solidFill>
                          <a:schemeClr val="accent4"/>
                        </a:solidFill>
                        <a:latin typeface="Cambria Math" panose="02040503050406030204" pitchFamily="18" charset="0"/>
                      </a:rPr>
                      <m:t>𝑖</m:t>
                    </m:r>
                    <m:r>
                      <a:rPr lang="en-US" altLang="ja-JP" sz="1200" b="0" i="1" smtClean="0">
                        <a:solidFill>
                          <a:schemeClr val="accent4"/>
                        </a:solidFill>
                        <a:latin typeface="Cambria Math" panose="02040503050406030204" pitchFamily="18" charset="0"/>
                      </a:rPr>
                      <m:t>=</m:t>
                    </m:r>
                    <m:r>
                      <a:rPr lang="en-US" altLang="ja-JP" sz="1200" b="0" i="1" smtClean="0">
                        <a:solidFill>
                          <a:schemeClr val="accent4"/>
                        </a:solidFill>
                        <a:latin typeface="Cambria Math" panose="02040503050406030204" pitchFamily="18" charset="0"/>
                      </a:rPr>
                      <m:t>𝑚</m:t>
                    </m:r>
                  </m:oMath>
                </a14:m>
                <a:r>
                  <a:rPr lang="ja-JP" altLang="en-US" sz="1200" dirty="0">
                    <a:solidFill>
                      <a:schemeClr val="accent4"/>
                    </a:solidFill>
                  </a:rPr>
                  <a:t>は探索中盤以降、左上と右下を振動</a:t>
                </a:r>
                <a:endParaRPr lang="en-US" altLang="ja-JP" sz="1200" dirty="0">
                  <a:solidFill>
                    <a:schemeClr val="accent4"/>
                  </a:solidFill>
                </a:endParaRPr>
              </a:p>
            </p:txBody>
          </p:sp>
        </mc:Choice>
        <mc:Fallback xmlns="">
          <p:sp>
            <p:nvSpPr>
              <p:cNvPr id="54" name="テキスト ボックス 53">
                <a:extLst>
                  <a:ext uri="{FF2B5EF4-FFF2-40B4-BE49-F238E27FC236}">
                    <a16:creationId xmlns:a16="http://schemas.microsoft.com/office/drawing/2014/main" id="{6E92545F-35DE-4AA3-BDB0-5F319FC9FAB1}"/>
                  </a:ext>
                </a:extLst>
              </p:cNvPr>
              <p:cNvSpPr txBox="1">
                <a:spLocks noRot="1" noChangeAspect="1" noMove="1" noResize="1" noEditPoints="1" noAdjustHandles="1" noChangeArrowheads="1" noChangeShapeType="1" noTextEdit="1"/>
              </p:cNvSpPr>
              <p:nvPr/>
            </p:nvSpPr>
            <p:spPr>
              <a:xfrm>
                <a:off x="5129664" y="2737665"/>
                <a:ext cx="1694662" cy="461665"/>
              </a:xfrm>
              <a:prstGeom prst="rect">
                <a:avLst/>
              </a:prstGeom>
              <a:blipFill>
                <a:blip r:embed="rId20"/>
                <a:stretch>
                  <a:fillRect t="-1316" r="-3597" b="-78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BC103AA-7673-4A2F-A42E-C4A762D62141}"/>
                  </a:ext>
                </a:extLst>
              </p:cNvPr>
              <p:cNvSpPr txBox="1"/>
              <p:nvPr/>
            </p:nvSpPr>
            <p:spPr>
              <a:xfrm>
                <a:off x="5227086" y="1960100"/>
                <a:ext cx="1467107" cy="461665"/>
              </a:xfrm>
              <a:prstGeom prst="rect">
                <a:avLst/>
              </a:prstGeom>
              <a:noFill/>
            </p:spPr>
            <p:txBody>
              <a:bodyPr wrap="square" rtlCol="0">
                <a:spAutoFit/>
              </a:bodyPr>
              <a:lstStyle/>
              <a:p>
                <a:pPr algn="ctr"/>
                <a14:m>
                  <m:oMath xmlns:m="http://schemas.openxmlformats.org/officeDocument/2006/math">
                    <m:r>
                      <a:rPr lang="en-US" altLang="ja-JP" sz="1200" b="0" i="1" smtClean="0">
                        <a:solidFill>
                          <a:schemeClr val="accent4"/>
                        </a:solidFill>
                        <a:latin typeface="Cambria Math" panose="02040503050406030204" pitchFamily="18" charset="0"/>
                      </a:rPr>
                      <m:t>𝑖</m:t>
                    </m:r>
                    <m:r>
                      <a:rPr lang="en-US" altLang="ja-JP" sz="1200" b="0" i="1" smtClean="0">
                        <a:solidFill>
                          <a:schemeClr val="accent4"/>
                        </a:solidFill>
                        <a:latin typeface="Cambria Math" panose="02040503050406030204" pitchFamily="18" charset="0"/>
                      </a:rPr>
                      <m:t>=</m:t>
                    </m:r>
                    <m:r>
                      <a:rPr lang="en-US" altLang="ja-JP" sz="1200" b="0" i="1" smtClean="0">
                        <a:solidFill>
                          <a:schemeClr val="accent4"/>
                        </a:solidFill>
                        <a:latin typeface="Cambria Math" panose="02040503050406030204" pitchFamily="18" charset="0"/>
                      </a:rPr>
                      <m:t>𝑚</m:t>
                    </m:r>
                  </m:oMath>
                </a14:m>
                <a:r>
                  <a:rPr lang="ja-JP" altLang="en-US" sz="1200" dirty="0">
                    <a:solidFill>
                      <a:schemeClr val="accent4"/>
                    </a:solidFill>
                  </a:rPr>
                  <a:t>は探索中盤まで左上に位置</a:t>
                </a:r>
                <a:endParaRPr lang="en-US" altLang="ja-JP" sz="1200" dirty="0">
                  <a:solidFill>
                    <a:schemeClr val="accent4"/>
                  </a:solidFill>
                </a:endParaRPr>
              </a:p>
            </p:txBody>
          </p:sp>
        </mc:Choice>
        <mc:Fallback xmlns="">
          <p:sp>
            <p:nvSpPr>
              <p:cNvPr id="55" name="テキスト ボックス 54">
                <a:extLst>
                  <a:ext uri="{FF2B5EF4-FFF2-40B4-BE49-F238E27FC236}">
                    <a16:creationId xmlns:a16="http://schemas.microsoft.com/office/drawing/2014/main" id="{4BC103AA-7673-4A2F-A42E-C4A762D62141}"/>
                  </a:ext>
                </a:extLst>
              </p:cNvPr>
              <p:cNvSpPr txBox="1">
                <a:spLocks noRot="1" noChangeAspect="1" noMove="1" noResize="1" noEditPoints="1" noAdjustHandles="1" noChangeArrowheads="1" noChangeShapeType="1" noTextEdit="1"/>
              </p:cNvSpPr>
              <p:nvPr/>
            </p:nvSpPr>
            <p:spPr>
              <a:xfrm>
                <a:off x="5227086" y="1960100"/>
                <a:ext cx="1467107" cy="461665"/>
              </a:xfrm>
              <a:prstGeom prst="rect">
                <a:avLst/>
              </a:prstGeom>
              <a:blipFill>
                <a:blip r:embed="rId21"/>
                <a:stretch>
                  <a:fillRect t="-1333" b="-9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8" name="テキスト ボックス 57">
                <a:extLst>
                  <a:ext uri="{FF2B5EF4-FFF2-40B4-BE49-F238E27FC236}">
                    <a16:creationId xmlns:a16="http://schemas.microsoft.com/office/drawing/2014/main" id="{88974A96-7A09-48F3-A72A-4361256E2BBE}"/>
                  </a:ext>
                </a:extLst>
              </p:cNvPr>
              <p:cNvSpPr txBox="1"/>
              <p:nvPr/>
            </p:nvSpPr>
            <p:spPr>
              <a:xfrm>
                <a:off x="1369663" y="1506886"/>
                <a:ext cx="3446495" cy="357021"/>
              </a:xfrm>
              <a:prstGeom prst="rect">
                <a:avLst/>
              </a:prstGeom>
              <a:noFill/>
            </p:spPr>
            <p:txBody>
              <a:bodyPr wrap="square" rtlCol="0">
                <a:spAutoFit/>
              </a:bodyPr>
              <a:lstStyle/>
              <a:p>
                <a:pPr algn="ctr"/>
                <a:r>
                  <a:rPr lang="ja-JP" altLang="en-US" sz="1600" b="1" dirty="0"/>
                  <a:t>各個体の位置ベクトルの角度</a:t>
                </a:r>
                <a14:m>
                  <m:oMath xmlns:m="http://schemas.openxmlformats.org/officeDocument/2006/math">
                    <m:sSubSup>
                      <m:sSubSupPr>
                        <m:ctrlPr>
                          <a:rPr kumimoji="1" lang="en-US" altLang="ja-JP" sz="1600" i="1">
                            <a:latin typeface="Cambria Math" panose="02040503050406030204" pitchFamily="18" charset="0"/>
                          </a:rPr>
                        </m:ctrlPr>
                      </m:sSubSupPr>
                      <m:e>
                        <m:r>
                          <a:rPr kumimoji="1" lang="en-US" altLang="ja-JP" sz="1600" i="1">
                            <a:latin typeface="Cambria Math" panose="02040503050406030204" pitchFamily="18" charset="0"/>
                          </a:rPr>
                          <m:t>𝜃</m:t>
                        </m:r>
                      </m:e>
                      <m:sub>
                        <m:r>
                          <a:rPr kumimoji="1" lang="en-US" altLang="ja-JP" sz="1600" b="1" i="1" smtClean="0">
                            <a:latin typeface="Cambria Math" panose="02040503050406030204" pitchFamily="18" charset="0"/>
                          </a:rPr>
                          <m:t>𝑭</m:t>
                        </m:r>
                      </m:sub>
                      <m:sup>
                        <m:r>
                          <a:rPr kumimoji="1" lang="en-US" altLang="ja-JP" sz="1600" i="1">
                            <a:latin typeface="Cambria Math" panose="02040503050406030204" pitchFamily="18" charset="0"/>
                          </a:rPr>
                          <m:t>𝑖</m:t>
                        </m:r>
                      </m:sup>
                    </m:sSubSup>
                  </m:oMath>
                </a14:m>
                <a:r>
                  <a:rPr lang="ja-JP" altLang="en-US" sz="1600" b="1" dirty="0"/>
                  <a:t>の推移</a:t>
                </a:r>
                <a:endParaRPr kumimoji="1" lang="ja-JP" altLang="en-US" sz="1600" b="1" dirty="0"/>
              </a:p>
            </p:txBody>
          </p:sp>
        </mc:Choice>
        <mc:Fallback>
          <p:sp>
            <p:nvSpPr>
              <p:cNvPr id="58" name="テキスト ボックス 57">
                <a:extLst>
                  <a:ext uri="{FF2B5EF4-FFF2-40B4-BE49-F238E27FC236}">
                    <a16:creationId xmlns:a16="http://schemas.microsoft.com/office/drawing/2014/main" id="{88974A96-7A09-48F3-A72A-4361256E2BBE}"/>
                  </a:ext>
                </a:extLst>
              </p:cNvPr>
              <p:cNvSpPr txBox="1">
                <a:spLocks noRot="1" noChangeAspect="1" noMove="1" noResize="1" noEditPoints="1" noAdjustHandles="1" noChangeArrowheads="1" noChangeShapeType="1" noTextEdit="1"/>
              </p:cNvSpPr>
              <p:nvPr/>
            </p:nvSpPr>
            <p:spPr>
              <a:xfrm>
                <a:off x="1369663" y="1506886"/>
                <a:ext cx="3446495" cy="357021"/>
              </a:xfrm>
              <a:prstGeom prst="rect">
                <a:avLst/>
              </a:prstGeom>
              <a:blipFill>
                <a:blip r:embed="rId22"/>
                <a:stretch>
                  <a:fillRect l="-531" t="-1695" r="-354" b="-18644"/>
                </a:stretch>
              </a:blipFill>
            </p:spPr>
            <p:txBody>
              <a:bodyPr/>
              <a:lstStyle/>
              <a:p>
                <a:r>
                  <a:rPr lang="ja-JP" altLang="en-US">
                    <a:noFill/>
                  </a:rPr>
                  <a:t> </a:t>
                </a:r>
              </a:p>
            </p:txBody>
          </p:sp>
        </mc:Fallback>
      </mc:AlternateContent>
      <p:pic>
        <p:nvPicPr>
          <p:cNvPr id="59" name="図 58">
            <a:extLst>
              <a:ext uri="{FF2B5EF4-FFF2-40B4-BE49-F238E27FC236}">
                <a16:creationId xmlns:a16="http://schemas.microsoft.com/office/drawing/2014/main" id="{E7AE4025-1C74-4B8B-AB49-B93FA9BBC150}"/>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505074" y="3890949"/>
            <a:ext cx="3556075" cy="2350626"/>
          </a:xfrm>
          <a:prstGeom prst="rect">
            <a:avLst/>
          </a:prstGeom>
        </p:spPr>
      </p:pic>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66AAC643-B0B2-4EB2-8742-0E5A263BF9EC}"/>
                  </a:ext>
                </a:extLst>
              </p:cNvPr>
              <p:cNvSpPr txBox="1"/>
              <p:nvPr/>
            </p:nvSpPr>
            <p:spPr>
              <a:xfrm>
                <a:off x="1087010" y="3890949"/>
                <a:ext cx="416204" cy="2115351"/>
              </a:xfrm>
              <a:prstGeom prst="rect">
                <a:avLst/>
              </a:prstGeom>
              <a:noFill/>
            </p:spPr>
            <p:txBody>
              <a:bodyPr vert="vert270" wrap="square" rtlCol="0">
                <a:spAutoFit/>
              </a:bodyPr>
              <a:lstStyle/>
              <a:p>
                <a:pPr algn="ctr"/>
                <a:r>
                  <a:rPr lang="ja-JP" altLang="en-US" sz="1400" dirty="0"/>
                  <a:t>各個体の角度</a:t>
                </a:r>
                <a14:m>
                  <m:oMath xmlns:m="http://schemas.openxmlformats.org/officeDocument/2006/math">
                    <m:sSubSup>
                      <m:sSubSupPr>
                        <m:ctrlPr>
                          <a:rPr kumimoji="1" lang="en-US" altLang="ja-JP" sz="1400" i="1" smtClean="0">
                            <a:latin typeface="Cambria Math" panose="02040503050406030204" pitchFamily="18" charset="0"/>
                          </a:rPr>
                        </m:ctrlPr>
                      </m:sSubSupPr>
                      <m:e>
                        <m:r>
                          <a:rPr kumimoji="1" lang="en-US" altLang="ja-JP" sz="1400" b="0" i="1">
                            <a:latin typeface="Cambria Math" panose="02040503050406030204" pitchFamily="18" charset="0"/>
                          </a:rPr>
                          <m:t>𝜃</m:t>
                        </m:r>
                      </m:e>
                      <m:sub>
                        <m:r>
                          <a:rPr kumimoji="1" lang="en-US" altLang="ja-JP" sz="1400" b="1" i="1" smtClean="0">
                            <a:latin typeface="Cambria Math" panose="02040503050406030204" pitchFamily="18" charset="0"/>
                          </a:rPr>
                          <m:t>𝑭</m:t>
                        </m:r>
                      </m:sub>
                      <m:sup>
                        <m:r>
                          <a:rPr kumimoji="1" lang="en-US" altLang="ja-JP" sz="1400" b="0" i="1" smtClean="0">
                            <a:latin typeface="Cambria Math" panose="02040503050406030204" pitchFamily="18" charset="0"/>
                          </a:rPr>
                          <m:t>𝑖</m:t>
                        </m:r>
                      </m:sup>
                    </m:sSubSup>
                  </m:oMath>
                </a14:m>
                <a:r>
                  <a:rPr kumimoji="1" lang="en-US" altLang="ja-JP" sz="1400" dirty="0"/>
                  <a:t> [deg]</a:t>
                </a:r>
                <a:endParaRPr kumimoji="1" lang="ja-JP" altLang="en-US" sz="1400" dirty="0"/>
              </a:p>
            </p:txBody>
          </p:sp>
        </mc:Choice>
        <mc:Fallback xmlns="">
          <p:sp>
            <p:nvSpPr>
              <p:cNvPr id="61" name="テキスト ボックス 60">
                <a:extLst>
                  <a:ext uri="{FF2B5EF4-FFF2-40B4-BE49-F238E27FC236}">
                    <a16:creationId xmlns:a16="http://schemas.microsoft.com/office/drawing/2014/main" id="{66AAC643-B0B2-4EB2-8742-0E5A263BF9EC}"/>
                  </a:ext>
                </a:extLst>
              </p:cNvPr>
              <p:cNvSpPr txBox="1">
                <a:spLocks noRot="1" noChangeAspect="1" noMove="1" noResize="1" noEditPoints="1" noAdjustHandles="1" noChangeArrowheads="1" noChangeShapeType="1" noTextEdit="1"/>
              </p:cNvSpPr>
              <p:nvPr/>
            </p:nvSpPr>
            <p:spPr>
              <a:xfrm>
                <a:off x="1087010" y="3890949"/>
                <a:ext cx="416204" cy="2115351"/>
              </a:xfrm>
              <a:prstGeom prst="rect">
                <a:avLst/>
              </a:prstGeom>
              <a:blipFill>
                <a:blip r:embed="rId24"/>
                <a:stretch>
                  <a:fillRect r="-2899"/>
                </a:stretch>
              </a:blipFill>
            </p:spPr>
            <p:txBody>
              <a:bodyPr/>
              <a:lstStyle/>
              <a:p>
                <a:r>
                  <a:rPr lang="ja-JP" altLang="en-US">
                    <a:noFill/>
                  </a:rPr>
                  <a:t> </a:t>
                </a:r>
              </a:p>
            </p:txBody>
          </p:sp>
        </mc:Fallback>
      </mc:AlternateContent>
      <p:cxnSp>
        <p:nvCxnSpPr>
          <p:cNvPr id="65" name="直線矢印コネクタ 64">
            <a:extLst>
              <a:ext uri="{FF2B5EF4-FFF2-40B4-BE49-F238E27FC236}">
                <a16:creationId xmlns:a16="http://schemas.microsoft.com/office/drawing/2014/main" id="{CD549631-0F2A-4E73-A028-C7D33DCD894C}"/>
              </a:ext>
            </a:extLst>
          </p:cNvPr>
          <p:cNvCxnSpPr>
            <a:cxnSpLocks/>
          </p:cNvCxnSpPr>
          <p:nvPr/>
        </p:nvCxnSpPr>
        <p:spPr>
          <a:xfrm flipV="1">
            <a:off x="3460164" y="1976938"/>
            <a:ext cx="0" cy="1430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56C9105D-341D-4949-8B1D-A02781A91CEC}"/>
              </a:ext>
            </a:extLst>
          </p:cNvPr>
          <p:cNvCxnSpPr>
            <a:cxnSpLocks/>
          </p:cNvCxnSpPr>
          <p:nvPr/>
        </p:nvCxnSpPr>
        <p:spPr>
          <a:xfrm>
            <a:off x="3460164" y="3407732"/>
            <a:ext cx="1655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3AF5C9DF-E894-42CA-9E96-74CC0B83D85E}"/>
              </a:ext>
            </a:extLst>
          </p:cNvPr>
          <p:cNvSpPr txBox="1"/>
          <p:nvPr/>
        </p:nvSpPr>
        <p:spPr>
          <a:xfrm>
            <a:off x="3702188" y="3414513"/>
            <a:ext cx="1110954" cy="338554"/>
          </a:xfrm>
          <a:prstGeom prst="rect">
            <a:avLst/>
          </a:prstGeom>
          <a:noFill/>
        </p:spPr>
        <p:txBody>
          <a:bodyPr wrap="square" rtlCol="0">
            <a:spAutoFit/>
          </a:bodyPr>
          <a:lstStyle/>
          <a:p>
            <a:pPr algn="ctr"/>
            <a:r>
              <a:rPr kumimoji="1" lang="en-US" altLang="ja-JP" sz="1600" dirty="0"/>
              <a:t>scaled f</a:t>
            </a:r>
            <a:endParaRPr kumimoji="1" lang="ja-JP" altLang="en-US" sz="1600" dirty="0"/>
          </a:p>
        </p:txBody>
      </p:sp>
      <p:sp>
        <p:nvSpPr>
          <p:cNvPr id="68" name="テキスト ボックス 67">
            <a:extLst>
              <a:ext uri="{FF2B5EF4-FFF2-40B4-BE49-F238E27FC236}">
                <a16:creationId xmlns:a16="http://schemas.microsoft.com/office/drawing/2014/main" id="{B2B7AD2E-9078-49EA-B6CE-3D0A7ED12FA9}"/>
              </a:ext>
            </a:extLst>
          </p:cNvPr>
          <p:cNvSpPr txBox="1"/>
          <p:nvPr/>
        </p:nvSpPr>
        <p:spPr>
          <a:xfrm>
            <a:off x="2404680" y="2629944"/>
            <a:ext cx="1110954" cy="338554"/>
          </a:xfrm>
          <a:prstGeom prst="rect">
            <a:avLst/>
          </a:prstGeom>
          <a:noFill/>
        </p:spPr>
        <p:txBody>
          <a:bodyPr wrap="square" rtlCol="0">
            <a:spAutoFit/>
          </a:bodyPr>
          <a:lstStyle/>
          <a:p>
            <a:pPr algn="ctr"/>
            <a:r>
              <a:rPr kumimoji="1" lang="en-US" altLang="ja-JP" sz="1600" dirty="0"/>
              <a:t>scaled v</a:t>
            </a:r>
            <a:endParaRPr kumimoji="1" lang="ja-JP" altLang="en-US" sz="1600" dirty="0"/>
          </a:p>
        </p:txBody>
      </p:sp>
      <p:sp>
        <p:nvSpPr>
          <p:cNvPr id="69" name="テキスト ボックス 68">
            <a:extLst>
              <a:ext uri="{FF2B5EF4-FFF2-40B4-BE49-F238E27FC236}">
                <a16:creationId xmlns:a16="http://schemas.microsoft.com/office/drawing/2014/main" id="{50C476AB-5AA2-42FB-9189-0475CB52C071}"/>
              </a:ext>
            </a:extLst>
          </p:cNvPr>
          <p:cNvSpPr txBox="1"/>
          <p:nvPr/>
        </p:nvSpPr>
        <p:spPr>
          <a:xfrm>
            <a:off x="3261608" y="3417257"/>
            <a:ext cx="367333" cy="338554"/>
          </a:xfrm>
          <a:prstGeom prst="rect">
            <a:avLst/>
          </a:prstGeom>
          <a:noFill/>
        </p:spPr>
        <p:txBody>
          <a:bodyPr wrap="square" rtlCol="0">
            <a:spAutoFit/>
          </a:bodyPr>
          <a:lstStyle/>
          <a:p>
            <a:pPr algn="ctr"/>
            <a:r>
              <a:rPr kumimoji="1" lang="en-US" altLang="ja-JP" sz="1600" dirty="0"/>
              <a:t>0</a:t>
            </a:r>
            <a:endParaRPr kumimoji="1" lang="ja-JP" altLang="en-US" sz="1600" dirty="0"/>
          </a:p>
        </p:txBody>
      </p:sp>
      <p:sp>
        <p:nvSpPr>
          <p:cNvPr id="70" name="テキスト ボックス 69">
            <a:extLst>
              <a:ext uri="{FF2B5EF4-FFF2-40B4-BE49-F238E27FC236}">
                <a16:creationId xmlns:a16="http://schemas.microsoft.com/office/drawing/2014/main" id="{4A8D2EFF-16DC-4587-A178-5B181EF1C905}"/>
              </a:ext>
            </a:extLst>
          </p:cNvPr>
          <p:cNvSpPr txBox="1"/>
          <p:nvPr/>
        </p:nvSpPr>
        <p:spPr>
          <a:xfrm>
            <a:off x="3046674" y="3259723"/>
            <a:ext cx="367333" cy="338554"/>
          </a:xfrm>
          <a:prstGeom prst="rect">
            <a:avLst/>
          </a:prstGeom>
          <a:noFill/>
        </p:spPr>
        <p:txBody>
          <a:bodyPr wrap="square" rtlCol="0">
            <a:spAutoFit/>
          </a:bodyPr>
          <a:lstStyle/>
          <a:p>
            <a:pPr algn="ctr"/>
            <a:r>
              <a:rPr kumimoji="1" lang="en-US" altLang="ja-JP" sz="1600" dirty="0"/>
              <a:t>0</a:t>
            </a:r>
            <a:endParaRPr kumimoji="1" lang="ja-JP" altLang="en-US" sz="1600" dirty="0"/>
          </a:p>
        </p:txBody>
      </p:sp>
      <p:sp>
        <p:nvSpPr>
          <p:cNvPr id="71" name="テキスト ボックス 70">
            <a:extLst>
              <a:ext uri="{FF2B5EF4-FFF2-40B4-BE49-F238E27FC236}">
                <a16:creationId xmlns:a16="http://schemas.microsoft.com/office/drawing/2014/main" id="{59D7277A-8A21-4542-96E2-4AB3A04E3241}"/>
              </a:ext>
            </a:extLst>
          </p:cNvPr>
          <p:cNvSpPr txBox="1"/>
          <p:nvPr/>
        </p:nvSpPr>
        <p:spPr>
          <a:xfrm>
            <a:off x="3040891" y="2013932"/>
            <a:ext cx="367333" cy="338554"/>
          </a:xfrm>
          <a:prstGeom prst="rect">
            <a:avLst/>
          </a:prstGeom>
          <a:noFill/>
        </p:spPr>
        <p:txBody>
          <a:bodyPr wrap="square" rtlCol="0">
            <a:spAutoFit/>
          </a:bodyPr>
          <a:lstStyle/>
          <a:p>
            <a:pPr algn="ctr"/>
            <a:r>
              <a:rPr kumimoji="1" lang="en-US" altLang="ja-JP" sz="1600" dirty="0"/>
              <a:t>1</a:t>
            </a:r>
            <a:endParaRPr kumimoji="1" lang="ja-JP" altLang="en-US" sz="1600" dirty="0"/>
          </a:p>
        </p:txBody>
      </p:sp>
      <p:sp>
        <p:nvSpPr>
          <p:cNvPr id="72" name="テキスト ボックス 71">
            <a:extLst>
              <a:ext uri="{FF2B5EF4-FFF2-40B4-BE49-F238E27FC236}">
                <a16:creationId xmlns:a16="http://schemas.microsoft.com/office/drawing/2014/main" id="{DD2F5905-A17A-44D8-A70C-161AFB8959EA}"/>
              </a:ext>
            </a:extLst>
          </p:cNvPr>
          <p:cNvSpPr txBox="1"/>
          <p:nvPr/>
        </p:nvSpPr>
        <p:spPr>
          <a:xfrm>
            <a:off x="4749606" y="3441674"/>
            <a:ext cx="367333" cy="338554"/>
          </a:xfrm>
          <a:prstGeom prst="rect">
            <a:avLst/>
          </a:prstGeom>
          <a:noFill/>
        </p:spPr>
        <p:txBody>
          <a:bodyPr wrap="square" rtlCol="0">
            <a:spAutoFit/>
          </a:bodyPr>
          <a:lstStyle/>
          <a:p>
            <a:pPr algn="ctr"/>
            <a:r>
              <a:rPr kumimoji="1" lang="en-US" altLang="ja-JP" sz="1600" dirty="0"/>
              <a:t>1</a:t>
            </a:r>
            <a:endParaRPr kumimoji="1" lang="ja-JP" altLang="en-US" sz="1600" dirty="0"/>
          </a:p>
        </p:txBody>
      </p:sp>
      <p:sp>
        <p:nvSpPr>
          <p:cNvPr id="73" name="楕円 72">
            <a:extLst>
              <a:ext uri="{FF2B5EF4-FFF2-40B4-BE49-F238E27FC236}">
                <a16:creationId xmlns:a16="http://schemas.microsoft.com/office/drawing/2014/main" id="{25686189-37DE-4439-B465-E3169B71E141}"/>
              </a:ext>
            </a:extLst>
          </p:cNvPr>
          <p:cNvSpPr/>
          <p:nvPr/>
        </p:nvSpPr>
        <p:spPr>
          <a:xfrm>
            <a:off x="4587086" y="2636492"/>
            <a:ext cx="144000" cy="144000"/>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68A957C5-7420-429F-BA8E-080FC68BD608}"/>
              </a:ext>
            </a:extLst>
          </p:cNvPr>
          <p:cNvCxnSpPr>
            <a:cxnSpLocks/>
            <a:stCxn id="80" idx="3"/>
            <a:endCxn id="69" idx="0"/>
          </p:cNvCxnSpPr>
          <p:nvPr/>
        </p:nvCxnSpPr>
        <p:spPr>
          <a:xfrm flipH="1">
            <a:off x="3445275" y="2335374"/>
            <a:ext cx="841131" cy="1081883"/>
          </a:xfrm>
          <a:prstGeom prst="line">
            <a:avLst/>
          </a:prstGeom>
          <a:ln>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CE2158BF-1FE5-40F4-B3A6-749F4A6CDF13}"/>
              </a:ext>
            </a:extLst>
          </p:cNvPr>
          <p:cNvCxnSpPr>
            <a:cxnSpLocks/>
            <a:stCxn id="73" idx="2"/>
            <a:endCxn id="69" idx="0"/>
          </p:cNvCxnSpPr>
          <p:nvPr/>
        </p:nvCxnSpPr>
        <p:spPr>
          <a:xfrm flipH="1">
            <a:off x="3445275" y="2708492"/>
            <a:ext cx="1141811" cy="708765"/>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8DCC4B44-1618-4DC6-B647-4292FC278B2E}"/>
              </a:ext>
            </a:extLst>
          </p:cNvPr>
          <p:cNvCxnSpPr>
            <a:cxnSpLocks/>
            <a:stCxn id="81" idx="2"/>
            <a:endCxn id="69" idx="0"/>
          </p:cNvCxnSpPr>
          <p:nvPr/>
        </p:nvCxnSpPr>
        <p:spPr>
          <a:xfrm flipH="1">
            <a:off x="3445275" y="3094338"/>
            <a:ext cx="1226883" cy="322919"/>
          </a:xfrm>
          <a:prstGeom prst="line">
            <a:avLst/>
          </a:prstGeom>
          <a:ln>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820D1853-5118-47C4-9030-C5CD08AE598E}"/>
              </a:ext>
            </a:extLst>
          </p:cNvPr>
          <p:cNvCxnSpPr>
            <a:cxnSpLocks/>
            <a:stCxn id="79" idx="4"/>
            <a:endCxn id="69" idx="0"/>
          </p:cNvCxnSpPr>
          <p:nvPr/>
        </p:nvCxnSpPr>
        <p:spPr>
          <a:xfrm flipH="1">
            <a:off x="3445275" y="2243879"/>
            <a:ext cx="5928" cy="117337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40124A81-2FDF-43F5-84CD-C430BD9584A9}"/>
                  </a:ext>
                </a:extLst>
              </p:cNvPr>
              <p:cNvSpPr txBox="1"/>
              <p:nvPr/>
            </p:nvSpPr>
            <p:spPr>
              <a:xfrm>
                <a:off x="439201" y="2491281"/>
                <a:ext cx="2109333" cy="65928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1600" i="1" smtClean="0">
                              <a:latin typeface="Cambria Math" panose="02040503050406030204" pitchFamily="18" charset="0"/>
                            </a:rPr>
                          </m:ctrlPr>
                        </m:sSubSupPr>
                        <m:e>
                          <m:r>
                            <a:rPr kumimoji="1" lang="en-US" altLang="ja-JP" sz="1600" i="1">
                              <a:latin typeface="Cambria Math" panose="02040503050406030204" pitchFamily="18" charset="0"/>
                            </a:rPr>
                            <m:t>𝜃</m:t>
                          </m:r>
                        </m:e>
                        <m:sub>
                          <m:r>
                            <a:rPr kumimoji="1" lang="en-US" altLang="ja-JP" sz="1600" b="1" i="1" smtClean="0">
                              <a:latin typeface="Cambria Math" panose="02040503050406030204" pitchFamily="18" charset="0"/>
                            </a:rPr>
                            <m:t>𝑭</m:t>
                          </m:r>
                        </m:sub>
                        <m:sup>
                          <m:r>
                            <a:rPr kumimoji="1" lang="en-US" altLang="ja-JP" sz="1600" i="1">
                              <a:latin typeface="Cambria Math" panose="02040503050406030204" pitchFamily="18" charset="0"/>
                            </a:rPr>
                            <m:t>𝑖</m:t>
                          </m:r>
                        </m:sup>
                      </m:sSubSup>
                      <m:r>
                        <a:rPr kumimoji="1" lang="en-US" altLang="ja-JP" sz="1600" b="0" i="1" smtClean="0">
                          <a:latin typeface="Cambria Math" panose="02040503050406030204" pitchFamily="18" charset="0"/>
                        </a:rPr>
                        <m:t>=</m:t>
                      </m:r>
                      <m:r>
                        <m:rPr>
                          <m:sty m:val="p"/>
                        </m:rPr>
                        <a:rPr kumimoji="1" lang="en-US" altLang="ja-JP" sz="1600" b="0" i="0" smtClean="0">
                          <a:latin typeface="Cambria Math" panose="02040503050406030204" pitchFamily="18" charset="0"/>
                        </a:rPr>
                        <m:t>arctan</m:t>
                      </m:r>
                      <m:r>
                        <a:rPr kumimoji="1" lang="en-US" altLang="ja-JP" sz="1600" b="0" i="1" smtClean="0">
                          <a:latin typeface="Cambria Math" panose="02040503050406030204" pitchFamily="18" charset="0"/>
                        </a:rPr>
                        <m:t>⁡</m:t>
                      </m:r>
                      <m:d>
                        <m:dPr>
                          <m:ctrlPr>
                            <a:rPr kumimoji="1" lang="en-US" altLang="ja-JP" sz="1600" i="1">
                              <a:latin typeface="Cambria Math" panose="02040503050406030204" pitchFamily="18" charset="0"/>
                            </a:rPr>
                          </m:ctrlPr>
                        </m:dPr>
                        <m:e>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r>
                                <a:rPr kumimoji="1" lang="en-US" altLang="ja-JP" sz="1600" i="1">
                                  <a:latin typeface="Cambria Math" panose="02040503050406030204" pitchFamily="18" charset="0"/>
                                </a:rPr>
                                <m:t>)</m:t>
                              </m:r>
                            </m:num>
                            <m:den>
                              <m:r>
                                <a:rPr kumimoji="1" lang="en-US" altLang="ja-JP" sz="1600" i="1">
                                  <a:latin typeface="Cambria Math" panose="02040503050406030204" pitchFamily="18" charset="0"/>
                                </a:rPr>
                                <m:t>𝑓</m:t>
                              </m:r>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r>
                                <a:rPr kumimoji="1" lang="en-US" altLang="ja-JP" sz="1600" i="1">
                                  <a:latin typeface="Cambria Math" panose="02040503050406030204" pitchFamily="18" charset="0"/>
                                </a:rPr>
                                <m:t>)</m:t>
                              </m:r>
                            </m:den>
                          </m:f>
                        </m:e>
                      </m:d>
                    </m:oMath>
                  </m:oMathPara>
                </a14:m>
                <a:endParaRPr kumimoji="1" lang="ja-JP" altLang="en-US" sz="1600" dirty="0"/>
              </a:p>
            </p:txBody>
          </p:sp>
        </mc:Choice>
        <mc:Fallback xmlns="">
          <p:sp>
            <p:nvSpPr>
              <p:cNvPr id="78" name="テキスト ボックス 77">
                <a:extLst>
                  <a:ext uri="{FF2B5EF4-FFF2-40B4-BE49-F238E27FC236}">
                    <a16:creationId xmlns:a16="http://schemas.microsoft.com/office/drawing/2014/main" id="{40124A81-2FDF-43F5-84CD-C430BD9584A9}"/>
                  </a:ext>
                </a:extLst>
              </p:cNvPr>
              <p:cNvSpPr txBox="1">
                <a:spLocks noRot="1" noChangeAspect="1" noMove="1" noResize="1" noEditPoints="1" noAdjustHandles="1" noChangeArrowheads="1" noChangeShapeType="1" noTextEdit="1"/>
              </p:cNvSpPr>
              <p:nvPr/>
            </p:nvSpPr>
            <p:spPr>
              <a:xfrm>
                <a:off x="439201" y="2491281"/>
                <a:ext cx="2109333" cy="659283"/>
              </a:xfrm>
              <a:prstGeom prst="rect">
                <a:avLst/>
              </a:prstGeom>
              <a:blipFill>
                <a:blip r:embed="rId25"/>
                <a:stretch>
                  <a:fillRect/>
                </a:stretch>
              </a:blipFill>
            </p:spPr>
            <p:txBody>
              <a:bodyPr/>
              <a:lstStyle/>
              <a:p>
                <a:r>
                  <a:rPr lang="ja-JP" altLang="en-US">
                    <a:noFill/>
                  </a:rPr>
                  <a:t> </a:t>
                </a:r>
              </a:p>
            </p:txBody>
          </p:sp>
        </mc:Fallback>
      </mc:AlternateContent>
      <p:sp>
        <p:nvSpPr>
          <p:cNvPr id="79" name="楕円 78">
            <a:extLst>
              <a:ext uri="{FF2B5EF4-FFF2-40B4-BE49-F238E27FC236}">
                <a16:creationId xmlns:a16="http://schemas.microsoft.com/office/drawing/2014/main" id="{38F0755B-690F-4EBC-88D0-A73E47A9897C}"/>
              </a:ext>
            </a:extLst>
          </p:cNvPr>
          <p:cNvSpPr/>
          <p:nvPr/>
        </p:nvSpPr>
        <p:spPr>
          <a:xfrm>
            <a:off x="3379203" y="2099879"/>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10208BFF-9A42-4FE7-B697-71EE2C17AD07}"/>
              </a:ext>
            </a:extLst>
          </p:cNvPr>
          <p:cNvSpPr/>
          <p:nvPr/>
        </p:nvSpPr>
        <p:spPr>
          <a:xfrm>
            <a:off x="4265318" y="2212462"/>
            <a:ext cx="144000" cy="1440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60271361-030C-421B-9955-0EDD468EADDF}"/>
              </a:ext>
            </a:extLst>
          </p:cNvPr>
          <p:cNvSpPr/>
          <p:nvPr/>
        </p:nvSpPr>
        <p:spPr>
          <a:xfrm>
            <a:off x="4672158" y="3022338"/>
            <a:ext cx="144000" cy="144000"/>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405FCDE8-A713-4D5E-8580-9EDBC31DCDE2}"/>
              </a:ext>
            </a:extLst>
          </p:cNvPr>
          <p:cNvSpPr/>
          <p:nvPr/>
        </p:nvSpPr>
        <p:spPr>
          <a:xfrm>
            <a:off x="4854117" y="3335327"/>
            <a:ext cx="144000" cy="14400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部分円 82">
            <a:extLst>
              <a:ext uri="{FF2B5EF4-FFF2-40B4-BE49-F238E27FC236}">
                <a16:creationId xmlns:a16="http://schemas.microsoft.com/office/drawing/2014/main" id="{E11AB598-0D0E-4AF7-B990-02CB634C5A68}"/>
              </a:ext>
            </a:extLst>
          </p:cNvPr>
          <p:cNvSpPr/>
          <p:nvPr/>
        </p:nvSpPr>
        <p:spPr>
          <a:xfrm rot="5400000">
            <a:off x="2596817" y="2514513"/>
            <a:ext cx="1800000" cy="1800000"/>
          </a:xfrm>
          <a:prstGeom prst="pie">
            <a:avLst>
              <a:gd name="adj1" fmla="val 14232307"/>
              <a:gd name="adj2" fmla="val 16212196"/>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部分円 83">
            <a:extLst>
              <a:ext uri="{FF2B5EF4-FFF2-40B4-BE49-F238E27FC236}">
                <a16:creationId xmlns:a16="http://schemas.microsoft.com/office/drawing/2014/main" id="{5B9465FA-EE44-4D25-A77B-1EDAC644F9D0}"/>
              </a:ext>
            </a:extLst>
          </p:cNvPr>
          <p:cNvSpPr/>
          <p:nvPr/>
        </p:nvSpPr>
        <p:spPr>
          <a:xfrm rot="5400000">
            <a:off x="2652542" y="2605171"/>
            <a:ext cx="1620000" cy="1620000"/>
          </a:xfrm>
          <a:prstGeom prst="pie">
            <a:avLst>
              <a:gd name="adj1" fmla="val 12997709"/>
              <a:gd name="adj2" fmla="val 16158351"/>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部分円 84">
            <a:extLst>
              <a:ext uri="{FF2B5EF4-FFF2-40B4-BE49-F238E27FC236}">
                <a16:creationId xmlns:a16="http://schemas.microsoft.com/office/drawing/2014/main" id="{37C05B1A-5ED6-40E1-976A-D398A37E973A}"/>
              </a:ext>
            </a:extLst>
          </p:cNvPr>
          <p:cNvSpPr/>
          <p:nvPr/>
        </p:nvSpPr>
        <p:spPr>
          <a:xfrm rot="5400000">
            <a:off x="2835858" y="2784513"/>
            <a:ext cx="1260000" cy="1260000"/>
          </a:xfrm>
          <a:prstGeom prst="pie">
            <a:avLst>
              <a:gd name="adj1" fmla="val 10765510"/>
              <a:gd name="adj2" fmla="val 1620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185314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3EF55026-4097-420B-A84C-F62ABF35296D}"/>
              </a:ext>
            </a:extLst>
          </p:cNvPr>
          <p:cNvPicPr>
            <a:picLocks noChangeAspect="1"/>
          </p:cNvPicPr>
          <p:nvPr/>
        </p:nvPicPr>
        <p:blipFill>
          <a:blip r:embed="rId2"/>
          <a:stretch>
            <a:fillRect/>
          </a:stretch>
        </p:blipFill>
        <p:spPr>
          <a:xfrm>
            <a:off x="5814231" y="3607985"/>
            <a:ext cx="2766459" cy="2529213"/>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まとめ</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936557"/>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min-max</a:t>
            </a:r>
            <a:r>
              <a:rPr lang="ja-JP" altLang="en-US" sz="2800" dirty="0"/>
              <a:t>に基づく正規化を適用しても、解の改善が全く進まなかった</a:t>
            </a:r>
            <a:br>
              <a:rPr lang="en-US" altLang="ja-JP" sz="2800" dirty="0"/>
            </a:br>
            <a:r>
              <a:rPr lang="ja-JP" altLang="en-US" sz="2800" dirty="0"/>
              <a:t>（スケール差を緩和できていない）。</a:t>
            </a:r>
            <a:endParaRPr lang="en-US" altLang="ja-JP" sz="2800" dirty="0"/>
          </a:p>
          <a:p>
            <a:pPr lvl="1">
              <a:defRPr/>
            </a:pPr>
            <a:r>
              <a:rPr lang="ja-JP" altLang="en-US" sz="2400" dirty="0"/>
              <a:t>このため、過度に偏った方向に選択圧が生じ、パレートフロンティアの目標部位を指向できていないと考えられる</a:t>
            </a:r>
          </a:p>
          <a:p>
            <a:pPr>
              <a:defRPr/>
            </a:pPr>
            <a:r>
              <a:rPr lang="ja-JP" altLang="en-US" sz="2800" dirty="0"/>
              <a:t>二段階目で問題分割を使用する場合、獲得済の可能解を生かした正規化方法が必要だと考えられる。</a:t>
            </a:r>
            <a:endParaRPr lang="en-US" altLang="ja-JP" sz="2800" dirty="0"/>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検証３</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BBE6B49-16D3-4E4C-98FF-111859C43315}"/>
                  </a:ext>
                </a:extLst>
              </p:cNvPr>
              <p:cNvSpPr txBox="1"/>
              <p:nvPr/>
            </p:nvSpPr>
            <p:spPr>
              <a:xfrm>
                <a:off x="5823410" y="3239246"/>
                <a:ext cx="2739631" cy="338554"/>
              </a:xfrm>
              <a:prstGeom prst="rect">
                <a:avLst/>
              </a:prstGeom>
              <a:noFill/>
            </p:spPr>
            <p:txBody>
              <a:bodyPr wrap="square" rtlCol="0">
                <a:spAutoFit/>
              </a:bodyPr>
              <a:lstStyle/>
              <a:p>
                <a:pPr algn="ctr"/>
                <a14:m>
                  <m:oMath xmlns:m="http://schemas.openxmlformats.org/officeDocument/2006/math">
                    <m:r>
                      <a:rPr lang="en-US" altLang="ja-JP" sz="1600" b="1" i="0" smtClean="0">
                        <a:latin typeface="Cambria Math" panose="02040503050406030204" pitchFamily="18" charset="0"/>
                      </a:rPr>
                      <m:t>(</m:t>
                    </m:r>
                    <m:r>
                      <a:rPr lang="en-US" altLang="ja-JP" sz="1600" b="0" i="1" smtClean="0">
                        <a:latin typeface="Cambria Math" panose="02040503050406030204" pitchFamily="18" charset="0"/>
                      </a:rPr>
                      <m:t>𝑓</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oMath>
                </a14:m>
                <a:r>
                  <a:rPr lang="ja-JP" altLang="en-US" sz="1600" dirty="0"/>
                  <a:t>空間における個体群</a:t>
                </a:r>
              </a:p>
            </p:txBody>
          </p:sp>
        </mc:Choice>
        <mc:Fallback xmlns="">
          <p:sp>
            <p:nvSpPr>
              <p:cNvPr id="6" name="テキスト ボックス 5">
                <a:extLst>
                  <a:ext uri="{FF2B5EF4-FFF2-40B4-BE49-F238E27FC236}">
                    <a16:creationId xmlns:a16="http://schemas.microsoft.com/office/drawing/2014/main" id="{0BBE6B49-16D3-4E4C-98FF-111859C43315}"/>
                  </a:ext>
                </a:extLst>
              </p:cNvPr>
              <p:cNvSpPr txBox="1">
                <a:spLocks noRot="1" noChangeAspect="1" noMove="1" noResize="1" noEditPoints="1" noAdjustHandles="1" noChangeArrowheads="1" noChangeShapeType="1" noTextEdit="1"/>
              </p:cNvSpPr>
              <p:nvPr/>
            </p:nvSpPr>
            <p:spPr>
              <a:xfrm>
                <a:off x="5823410" y="3239246"/>
                <a:ext cx="2739631" cy="338554"/>
              </a:xfrm>
              <a:prstGeom prst="rect">
                <a:avLst/>
              </a:prstGeom>
              <a:blipFill>
                <a:blip r:embed="rId3"/>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CE2CC69-4557-409C-B9B6-1A5017853B2E}"/>
                  </a:ext>
                </a:extLst>
              </p:cNvPr>
              <p:cNvSpPr txBox="1"/>
              <p:nvPr/>
            </p:nvSpPr>
            <p:spPr>
              <a:xfrm>
                <a:off x="9005014" y="3233565"/>
                <a:ext cx="2739631" cy="338554"/>
              </a:xfrm>
              <a:prstGeom prst="rect">
                <a:avLst/>
              </a:prstGeom>
              <a:noFill/>
            </p:spPr>
            <p:txBody>
              <a:bodyPr wrap="square" rtlCol="0">
                <a:spAutoFit/>
              </a:bodyPr>
              <a:lstStyle/>
              <a:p>
                <a:pPr algn="ctr"/>
                <a14:m>
                  <m:oMath xmlns:m="http://schemas.openxmlformats.org/officeDocument/2006/math">
                    <m:r>
                      <a:rPr lang="en-US" altLang="ja-JP" sz="1600" b="1" i="0" smtClean="0">
                        <a:latin typeface="Cambria Math" panose="02040503050406030204" pitchFamily="18" charset="0"/>
                      </a:rPr>
                      <m:t>(</m:t>
                    </m:r>
                    <m:r>
                      <a:rPr lang="en-US" altLang="ja-JP" sz="1600" b="0" i="1" smtClean="0">
                        <a:latin typeface="Cambria Math" panose="02040503050406030204" pitchFamily="18" charset="0"/>
                      </a:rPr>
                      <m:t>𝑓</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oMath>
                </a14:m>
                <a:r>
                  <a:rPr lang="ja-JP" altLang="en-US" sz="1600" dirty="0"/>
                  <a:t>空間における個体群</a:t>
                </a:r>
              </a:p>
            </p:txBody>
          </p:sp>
        </mc:Choice>
        <mc:Fallback xmlns="">
          <p:sp>
            <p:nvSpPr>
              <p:cNvPr id="7" name="テキスト ボックス 6">
                <a:extLst>
                  <a:ext uri="{FF2B5EF4-FFF2-40B4-BE49-F238E27FC236}">
                    <a16:creationId xmlns:a16="http://schemas.microsoft.com/office/drawing/2014/main" id="{7CE2CC69-4557-409C-B9B6-1A5017853B2E}"/>
                  </a:ext>
                </a:extLst>
              </p:cNvPr>
              <p:cNvSpPr txBox="1">
                <a:spLocks noRot="1" noChangeAspect="1" noMove="1" noResize="1" noEditPoints="1" noAdjustHandles="1" noChangeArrowheads="1" noChangeShapeType="1" noTextEdit="1"/>
              </p:cNvSpPr>
              <p:nvPr/>
            </p:nvSpPr>
            <p:spPr>
              <a:xfrm>
                <a:off x="9005014" y="3233565"/>
                <a:ext cx="2739631" cy="338554"/>
              </a:xfrm>
              <a:prstGeom prst="rect">
                <a:avLst/>
              </a:prstGeom>
              <a:blipFill>
                <a:blip r:embed="rId4"/>
                <a:stretch>
                  <a:fillRect t="-5357" b="-21429"/>
                </a:stretch>
              </a:blipFill>
            </p:spPr>
            <p:txBody>
              <a:bodyPr/>
              <a:lstStyle/>
              <a:p>
                <a:r>
                  <a:rPr lang="ja-JP" altLang="en-US">
                    <a:noFill/>
                  </a:rPr>
                  <a:t> </a:t>
                </a:r>
              </a:p>
            </p:txBody>
          </p:sp>
        </mc:Fallback>
      </mc:AlternateContent>
      <p:sp>
        <p:nvSpPr>
          <p:cNvPr id="8" name="二等辺三角形 7">
            <a:extLst>
              <a:ext uri="{FF2B5EF4-FFF2-40B4-BE49-F238E27FC236}">
                <a16:creationId xmlns:a16="http://schemas.microsoft.com/office/drawing/2014/main" id="{B0C5283B-F933-426B-BD4D-58A27A3AD2E3}"/>
              </a:ext>
            </a:extLst>
          </p:cNvPr>
          <p:cNvSpPr/>
          <p:nvPr/>
        </p:nvSpPr>
        <p:spPr>
          <a:xfrm rot="5400000">
            <a:off x="8487885" y="4783692"/>
            <a:ext cx="663446" cy="177800"/>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14A0EEAB-289F-4E6A-A344-73C82308ECED}"/>
              </a:ext>
            </a:extLst>
          </p:cNvPr>
          <p:cNvSpPr/>
          <p:nvPr/>
        </p:nvSpPr>
        <p:spPr>
          <a:xfrm>
            <a:off x="6845387" y="4695825"/>
            <a:ext cx="1365163" cy="990600"/>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 name="図 3">
            <a:extLst>
              <a:ext uri="{FF2B5EF4-FFF2-40B4-BE49-F238E27FC236}">
                <a16:creationId xmlns:a16="http://schemas.microsoft.com/office/drawing/2014/main" id="{27CC138A-43EA-4A4A-B4D6-AD9314E69161}"/>
              </a:ext>
            </a:extLst>
          </p:cNvPr>
          <p:cNvPicPr>
            <a:picLocks noChangeAspect="1"/>
          </p:cNvPicPr>
          <p:nvPr/>
        </p:nvPicPr>
        <p:blipFill>
          <a:blip r:embed="rId5"/>
          <a:stretch>
            <a:fillRect/>
          </a:stretch>
        </p:blipFill>
        <p:spPr>
          <a:xfrm>
            <a:off x="9005014" y="3607985"/>
            <a:ext cx="2762223" cy="2529213"/>
          </a:xfrm>
          <a:prstGeom prst="rect">
            <a:avLst/>
          </a:prstGeom>
        </p:spPr>
      </p:pic>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3EE27588-DB24-4385-9352-BEF49B9CC977}"/>
                  </a:ext>
                </a:extLst>
              </p:cNvPr>
              <p:cNvSpPr txBox="1"/>
              <p:nvPr/>
            </p:nvSpPr>
            <p:spPr>
              <a:xfrm>
                <a:off x="821635" y="4444986"/>
                <a:ext cx="4641506" cy="584775"/>
              </a:xfrm>
              <a:prstGeom prst="rect">
                <a:avLst/>
              </a:prstGeom>
              <a:noFill/>
            </p:spPr>
            <p:txBody>
              <a:bodyPr wrap="square" rtlCol="0">
                <a:spAutoFit/>
              </a:bodyPr>
              <a:lstStyle/>
              <a:p>
                <a:pPr algn="ctr"/>
                <a:r>
                  <a:rPr lang="ja-JP" altLang="en-US" sz="1600" b="1" dirty="0"/>
                  <a:t>各世代で正規化する度に、</a:t>
                </a:r>
                <a:r>
                  <a:rPr kumimoji="1" lang="en-US" altLang="ja-JP" sz="1600" b="1" dirty="0"/>
                  <a:t> </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lang="ja-JP" altLang="en-US" sz="1600" b="1" dirty="0"/>
                  <a:t>空間内の個体群が、</a:t>
                </a:r>
                <a:endParaRPr lang="en-US" altLang="ja-JP" sz="1600" b="1" dirty="0"/>
              </a:p>
              <a:p>
                <a:pPr algn="ctr"/>
                <a:r>
                  <a:rPr lang="ja-JP" altLang="en-US" sz="1600" b="1" dirty="0"/>
                  <a:t>空間の一部に局在したり、ある個体だけが大きく動く</a:t>
                </a:r>
                <a:endParaRPr kumimoji="1" lang="ja-JP" altLang="en-US" sz="1600" b="1" dirty="0"/>
              </a:p>
            </p:txBody>
          </p:sp>
        </mc:Choice>
        <mc:Fallback>
          <p:sp>
            <p:nvSpPr>
              <p:cNvPr id="14" name="テキスト ボックス 13">
                <a:extLst>
                  <a:ext uri="{FF2B5EF4-FFF2-40B4-BE49-F238E27FC236}">
                    <a16:creationId xmlns:a16="http://schemas.microsoft.com/office/drawing/2014/main" id="{3EE27588-DB24-4385-9352-BEF49B9CC977}"/>
                  </a:ext>
                </a:extLst>
              </p:cNvPr>
              <p:cNvSpPr txBox="1">
                <a:spLocks noRot="1" noChangeAspect="1" noMove="1" noResize="1" noEditPoints="1" noAdjustHandles="1" noChangeArrowheads="1" noChangeShapeType="1" noTextEdit="1"/>
              </p:cNvSpPr>
              <p:nvPr/>
            </p:nvSpPr>
            <p:spPr>
              <a:xfrm>
                <a:off x="821635" y="4444986"/>
                <a:ext cx="4641506" cy="584775"/>
              </a:xfrm>
              <a:prstGeom prst="rect">
                <a:avLst/>
              </a:prstGeom>
              <a:blipFill>
                <a:blip r:embed="rId6"/>
                <a:stretch>
                  <a:fillRect l="-2234" t="-3125" r="-2234" b="-12500"/>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4C1E2FE8-31A7-4622-B7A2-2FFDFA1B371E}"/>
              </a:ext>
            </a:extLst>
          </p:cNvPr>
          <p:cNvSpPr txBox="1"/>
          <p:nvPr/>
        </p:nvSpPr>
        <p:spPr>
          <a:xfrm>
            <a:off x="9476508" y="4583484"/>
            <a:ext cx="2186980" cy="307777"/>
          </a:xfrm>
          <a:prstGeom prst="rect">
            <a:avLst/>
          </a:prstGeom>
          <a:noFill/>
        </p:spPr>
        <p:txBody>
          <a:bodyPr wrap="square" rtlCol="0">
            <a:spAutoFit/>
          </a:bodyPr>
          <a:lstStyle/>
          <a:p>
            <a:pPr algn="ctr"/>
            <a:r>
              <a:rPr kumimoji="1" lang="ja-JP" altLang="en-US" sz="1400" dirty="0"/>
              <a:t>外れ値の影響を強く受ける</a:t>
            </a:r>
          </a:p>
        </p:txBody>
      </p:sp>
    </p:spTree>
    <p:extLst>
      <p:ext uri="{BB962C8B-B14F-4D97-AF65-F5344CB8AC3E}">
        <p14:creationId xmlns:p14="http://schemas.microsoft.com/office/powerpoint/2010/main" val="3254046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9"/>
            <a:ext cx="11341887" cy="689974"/>
          </a:xfrm>
        </p:spPr>
        <p:txBody>
          <a:bodyPr/>
          <a:lstStyle/>
          <a:p>
            <a:r>
              <a:rPr lang="ja-JP" altLang="en-US" sz="2800" dirty="0"/>
              <a:t>線形計画問題に適用したが、問題と手法の関係の理解が進んだ気がする。</a:t>
            </a:r>
            <a:endParaRPr lang="en-US" altLang="ja-JP" sz="2800" dirty="0"/>
          </a:p>
        </p:txBody>
      </p:sp>
      <p:sp>
        <p:nvSpPr>
          <p:cNvPr id="4" name="テキスト ボックス 3">
            <a:extLst>
              <a:ext uri="{FF2B5EF4-FFF2-40B4-BE49-F238E27FC236}">
                <a16:creationId xmlns:a16="http://schemas.microsoft.com/office/drawing/2014/main" id="{46B462AF-137A-554E-6899-25567458CFF6}"/>
              </a:ext>
            </a:extLst>
          </p:cNvPr>
          <p:cNvSpPr txBox="1"/>
          <p:nvPr/>
        </p:nvSpPr>
        <p:spPr>
          <a:xfrm>
            <a:off x="6918828" y="2506870"/>
            <a:ext cx="3950462" cy="338554"/>
          </a:xfrm>
          <a:prstGeom prst="rect">
            <a:avLst/>
          </a:prstGeom>
          <a:noFill/>
        </p:spPr>
        <p:txBody>
          <a:bodyPr wrap="square" rtlCol="0">
            <a:spAutoFit/>
          </a:bodyPr>
          <a:lstStyle/>
          <a:p>
            <a:pPr algn="ctr"/>
            <a:r>
              <a:rPr kumimoji="1" lang="ja-JP" altLang="en-US" sz="1600" b="1" dirty="0">
                <a:solidFill>
                  <a:schemeClr val="accent1"/>
                </a:solidFill>
              </a:rPr>
              <a:t>制約を満たす解を効率良く獲得できた</a:t>
            </a:r>
            <a:endParaRPr kumimoji="1" lang="en-US" altLang="ja-JP" sz="1600" b="1" dirty="0">
              <a:solidFill>
                <a:schemeClr val="accent1"/>
              </a:solidFill>
            </a:endParaRPr>
          </a:p>
        </p:txBody>
      </p:sp>
      <p:sp>
        <p:nvSpPr>
          <p:cNvPr id="5" name="テキスト ボックス 4">
            <a:extLst>
              <a:ext uri="{FF2B5EF4-FFF2-40B4-BE49-F238E27FC236}">
                <a16:creationId xmlns:a16="http://schemas.microsoft.com/office/drawing/2014/main" id="{56BF655B-1BB0-23D5-4BC9-FCCB26201630}"/>
              </a:ext>
            </a:extLst>
          </p:cNvPr>
          <p:cNvSpPr txBox="1"/>
          <p:nvPr/>
        </p:nvSpPr>
        <p:spPr>
          <a:xfrm>
            <a:off x="7184322" y="1969440"/>
            <a:ext cx="3419475" cy="369332"/>
          </a:xfrm>
          <a:prstGeom prst="rect">
            <a:avLst/>
          </a:prstGeom>
          <a:noFill/>
        </p:spPr>
        <p:txBody>
          <a:bodyPr wrap="square" rtlCol="0">
            <a:spAutoFit/>
          </a:bodyPr>
          <a:lstStyle/>
          <a:p>
            <a:pPr algn="ctr"/>
            <a:r>
              <a:rPr kumimoji="1" lang="ja-JP" altLang="en-US" dirty="0"/>
              <a:t>違反量減少優先アプローチ</a:t>
            </a:r>
          </a:p>
        </p:txBody>
      </p:sp>
      <p:cxnSp>
        <p:nvCxnSpPr>
          <p:cNvPr id="6" name="直線コネクタ 5">
            <a:extLst>
              <a:ext uri="{FF2B5EF4-FFF2-40B4-BE49-F238E27FC236}">
                <a16:creationId xmlns:a16="http://schemas.microsoft.com/office/drawing/2014/main" id="{0A0901A1-0CA7-A207-C280-B88F8C4BC5BC}"/>
              </a:ext>
            </a:extLst>
          </p:cNvPr>
          <p:cNvCxnSpPr>
            <a:cxnSpLocks/>
          </p:cNvCxnSpPr>
          <p:nvPr/>
        </p:nvCxnSpPr>
        <p:spPr>
          <a:xfrm flipH="1">
            <a:off x="6604274" y="2390742"/>
            <a:ext cx="4579570"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AFB89019-EBED-91E4-A4B7-C8C3EF79DBE2}"/>
              </a:ext>
            </a:extLst>
          </p:cNvPr>
          <p:cNvSpPr txBox="1"/>
          <p:nvPr/>
        </p:nvSpPr>
        <p:spPr>
          <a:xfrm>
            <a:off x="1650999" y="1961876"/>
            <a:ext cx="3257733" cy="369332"/>
          </a:xfrm>
          <a:prstGeom prst="rect">
            <a:avLst/>
          </a:prstGeom>
          <a:noFill/>
        </p:spPr>
        <p:txBody>
          <a:bodyPr wrap="square" rtlCol="0">
            <a:spAutoFit/>
          </a:bodyPr>
          <a:lstStyle/>
          <a:p>
            <a:pPr algn="ctr"/>
            <a:r>
              <a:rPr kumimoji="1" lang="ja-JP" altLang="en-US" dirty="0"/>
              <a:t>多目的アプローチ（問題分割）</a:t>
            </a:r>
          </a:p>
        </p:txBody>
      </p:sp>
      <p:cxnSp>
        <p:nvCxnSpPr>
          <p:cNvPr id="8" name="直線コネクタ 7">
            <a:extLst>
              <a:ext uri="{FF2B5EF4-FFF2-40B4-BE49-F238E27FC236}">
                <a16:creationId xmlns:a16="http://schemas.microsoft.com/office/drawing/2014/main" id="{49043AFD-DE0A-3C40-CC26-B2114B646CCF}"/>
              </a:ext>
            </a:extLst>
          </p:cNvPr>
          <p:cNvCxnSpPr>
            <a:cxnSpLocks/>
          </p:cNvCxnSpPr>
          <p:nvPr/>
        </p:nvCxnSpPr>
        <p:spPr>
          <a:xfrm flipH="1">
            <a:off x="1198243" y="2390742"/>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6EA7A03-5080-B4DF-7658-E2810DDC6F01}"/>
                  </a:ext>
                </a:extLst>
              </p:cNvPr>
              <p:cNvSpPr txBox="1"/>
              <p:nvPr/>
            </p:nvSpPr>
            <p:spPr>
              <a:xfrm>
                <a:off x="1138183" y="2902341"/>
                <a:ext cx="4283365" cy="338554"/>
              </a:xfrm>
              <a:prstGeom prst="rect">
                <a:avLst/>
              </a:prstGeom>
              <a:noFill/>
            </p:spPr>
            <p:txBody>
              <a:bodyPr wrap="square" rtlCol="0">
                <a:spAutoFit/>
              </a:bodyPr>
              <a:lstStyle/>
              <a:p>
                <a:pPr algn="ctr"/>
                <a14:m>
                  <m:oMath xmlns:m="http://schemas.openxmlformats.org/officeDocument/2006/math">
                    <m:r>
                      <a:rPr kumimoji="1" lang="en-US" altLang="ja-JP" sz="1600" b="0" i="1" smtClean="0">
                        <a:solidFill>
                          <a:schemeClr val="accent1"/>
                        </a:solidFill>
                        <a:latin typeface="Cambria Math" panose="02040503050406030204" pitchFamily="18" charset="0"/>
                      </a:rPr>
                      <m:t>(</m:t>
                    </m:r>
                    <m:r>
                      <a:rPr kumimoji="1" lang="en-US" altLang="ja-JP" sz="1600" b="0" i="1" smtClean="0">
                        <a:solidFill>
                          <a:schemeClr val="accent1"/>
                        </a:solidFill>
                        <a:latin typeface="Cambria Math" panose="02040503050406030204" pitchFamily="18" charset="0"/>
                      </a:rPr>
                      <m:t>𝑓</m:t>
                    </m:r>
                    <m:r>
                      <a:rPr kumimoji="1" lang="en-US" altLang="ja-JP" sz="1600" b="0" i="1" smtClean="0">
                        <a:solidFill>
                          <a:schemeClr val="accent1"/>
                        </a:solidFill>
                        <a:latin typeface="Cambria Math" panose="02040503050406030204" pitchFamily="18" charset="0"/>
                      </a:rPr>
                      <m:t>,</m:t>
                    </m:r>
                    <m:r>
                      <a:rPr kumimoji="1" lang="en-US" altLang="ja-JP" sz="1600" b="0" i="1" smtClean="0">
                        <a:solidFill>
                          <a:schemeClr val="accent1"/>
                        </a:solidFill>
                        <a:latin typeface="Cambria Math" panose="02040503050406030204" pitchFamily="18" charset="0"/>
                      </a:rPr>
                      <m:t>𝑣</m:t>
                    </m:r>
                    <m:r>
                      <a:rPr kumimoji="1" lang="en-US" altLang="ja-JP" sz="1600" b="0" i="1" smtClean="0">
                        <a:solidFill>
                          <a:schemeClr val="accent1"/>
                        </a:solidFill>
                        <a:latin typeface="Cambria Math" panose="02040503050406030204" pitchFamily="18" charset="0"/>
                      </a:rPr>
                      <m:t>)</m:t>
                    </m:r>
                  </m:oMath>
                </a14:m>
                <a:r>
                  <a:rPr kumimoji="1" lang="ja-JP" altLang="en-US" sz="1600" b="1" dirty="0">
                    <a:solidFill>
                      <a:schemeClr val="accent1"/>
                    </a:solidFill>
                  </a:rPr>
                  <a:t>のパレートフロンティアに近い解を獲得できる</a:t>
                </a:r>
                <a:endParaRPr kumimoji="1" lang="en-US" altLang="ja-JP" sz="1600" b="1" dirty="0">
                  <a:solidFill>
                    <a:schemeClr val="accent1"/>
                  </a:solidFill>
                </a:endParaRPr>
              </a:p>
            </p:txBody>
          </p:sp>
        </mc:Choice>
        <mc:Fallback xmlns="">
          <p:sp>
            <p:nvSpPr>
              <p:cNvPr id="9" name="テキスト ボックス 8">
                <a:extLst>
                  <a:ext uri="{FF2B5EF4-FFF2-40B4-BE49-F238E27FC236}">
                    <a16:creationId xmlns:a16="http://schemas.microsoft.com/office/drawing/2014/main" id="{06EA7A03-5080-B4DF-7658-E2810DDC6F01}"/>
                  </a:ext>
                </a:extLst>
              </p:cNvPr>
              <p:cNvSpPr txBox="1">
                <a:spLocks noRot="1" noChangeAspect="1" noMove="1" noResize="1" noEditPoints="1" noAdjustHandles="1" noChangeArrowheads="1" noChangeShapeType="1" noTextEdit="1"/>
              </p:cNvSpPr>
              <p:nvPr/>
            </p:nvSpPr>
            <p:spPr>
              <a:xfrm>
                <a:off x="1138183" y="2902341"/>
                <a:ext cx="4283365" cy="338554"/>
              </a:xfrm>
              <a:prstGeom prst="rect">
                <a:avLst/>
              </a:prstGeom>
              <a:blipFill>
                <a:blip r:embed="rId2"/>
                <a:stretch>
                  <a:fillRect t="-5357" r="-142" b="-21429"/>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4F6CAC0D-E911-64E9-1409-B8BA7946958E}"/>
              </a:ext>
            </a:extLst>
          </p:cNvPr>
          <p:cNvSpPr txBox="1"/>
          <p:nvPr/>
        </p:nvSpPr>
        <p:spPr>
          <a:xfrm>
            <a:off x="1251438" y="2506870"/>
            <a:ext cx="4056854" cy="338554"/>
          </a:xfrm>
          <a:prstGeom prst="rect">
            <a:avLst/>
          </a:prstGeom>
          <a:noFill/>
        </p:spPr>
        <p:txBody>
          <a:bodyPr wrap="square" rtlCol="0">
            <a:spAutoFit/>
          </a:bodyPr>
          <a:lstStyle/>
          <a:p>
            <a:pPr algn="ctr"/>
            <a:r>
              <a:rPr kumimoji="1" lang="ja-JP" altLang="en-US" sz="1600" b="1" dirty="0">
                <a:solidFill>
                  <a:schemeClr val="accent4"/>
                </a:solidFill>
              </a:rPr>
              <a:t>可能解獲得という点では優位でないことがある</a:t>
            </a:r>
            <a:endParaRPr kumimoji="1" lang="en-US" altLang="ja-JP" sz="1600" b="1" dirty="0">
              <a:solidFill>
                <a:schemeClr val="accent4"/>
              </a:solidFill>
            </a:endParaRPr>
          </a:p>
        </p:txBody>
      </p:sp>
      <p:sp>
        <p:nvSpPr>
          <p:cNvPr id="13" name="テキスト ボックス 12">
            <a:extLst>
              <a:ext uri="{FF2B5EF4-FFF2-40B4-BE49-F238E27FC236}">
                <a16:creationId xmlns:a16="http://schemas.microsoft.com/office/drawing/2014/main" id="{2596C10A-5427-7F02-3AC7-6866DB0B2A49}"/>
              </a:ext>
            </a:extLst>
          </p:cNvPr>
          <p:cNvSpPr txBox="1"/>
          <p:nvPr/>
        </p:nvSpPr>
        <p:spPr>
          <a:xfrm>
            <a:off x="6885643" y="2915595"/>
            <a:ext cx="4016832" cy="338554"/>
          </a:xfrm>
          <a:prstGeom prst="rect">
            <a:avLst/>
          </a:prstGeom>
          <a:noFill/>
        </p:spPr>
        <p:txBody>
          <a:bodyPr wrap="square" rtlCol="0">
            <a:spAutoFit/>
          </a:bodyPr>
          <a:lstStyle/>
          <a:p>
            <a:pPr algn="ctr"/>
            <a:r>
              <a:rPr kumimoji="1" lang="ja-JP" altLang="en-US" sz="1600" b="1" dirty="0">
                <a:solidFill>
                  <a:schemeClr val="accent4"/>
                </a:solidFill>
              </a:rPr>
              <a:t>可能解獲得後、解の改善が停滞しやすい</a:t>
            </a:r>
            <a:endParaRPr kumimoji="1" lang="en-US" altLang="ja-JP" sz="1600" b="1" dirty="0">
              <a:solidFill>
                <a:schemeClr val="accent4"/>
              </a:solidFill>
            </a:endParaRPr>
          </a:p>
        </p:txBody>
      </p:sp>
      <p:sp>
        <p:nvSpPr>
          <p:cNvPr id="15" name="テキスト ボックス 14">
            <a:extLst>
              <a:ext uri="{FF2B5EF4-FFF2-40B4-BE49-F238E27FC236}">
                <a16:creationId xmlns:a16="http://schemas.microsoft.com/office/drawing/2014/main" id="{65A794E5-B039-B7FB-FE0F-79F3202B644E}"/>
              </a:ext>
            </a:extLst>
          </p:cNvPr>
          <p:cNvSpPr txBox="1"/>
          <p:nvPr/>
        </p:nvSpPr>
        <p:spPr>
          <a:xfrm>
            <a:off x="2328333" y="1468972"/>
            <a:ext cx="7535333" cy="400110"/>
          </a:xfrm>
          <a:prstGeom prst="rect">
            <a:avLst/>
          </a:prstGeom>
          <a:noFill/>
        </p:spPr>
        <p:txBody>
          <a:bodyPr wrap="square" rtlCol="0">
            <a:spAutoFit/>
          </a:bodyPr>
          <a:lstStyle/>
          <a:p>
            <a:pPr algn="ctr"/>
            <a:r>
              <a:rPr kumimoji="1" lang="ja-JP" altLang="en-US" sz="2000" dirty="0"/>
              <a:t>想定：パレートフロンティアが広い場合（多数制約、目的関数が線形）</a:t>
            </a:r>
          </a:p>
        </p:txBody>
      </p:sp>
      <p:sp>
        <p:nvSpPr>
          <p:cNvPr id="16" name="二等辺三角形 15">
            <a:extLst>
              <a:ext uri="{FF2B5EF4-FFF2-40B4-BE49-F238E27FC236}">
                <a16:creationId xmlns:a16="http://schemas.microsoft.com/office/drawing/2014/main" id="{13431BEB-2CDF-41DF-0346-F30F4F292135}"/>
              </a:ext>
            </a:extLst>
          </p:cNvPr>
          <p:cNvSpPr/>
          <p:nvPr/>
        </p:nvSpPr>
        <p:spPr>
          <a:xfrm rot="10800000">
            <a:off x="5567798" y="3365569"/>
            <a:ext cx="920933" cy="2698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プレースホルダー 5">
            <a:extLst>
              <a:ext uri="{FF2B5EF4-FFF2-40B4-BE49-F238E27FC236}">
                <a16:creationId xmlns:a16="http://schemas.microsoft.com/office/drawing/2014/main" id="{5F66CDB5-DE42-EB0D-86CF-13229A5CA829}"/>
              </a:ext>
            </a:extLst>
          </p:cNvPr>
          <p:cNvSpPr txBox="1">
            <a:spLocks/>
          </p:cNvSpPr>
          <p:nvPr/>
        </p:nvSpPr>
        <p:spPr>
          <a:xfrm>
            <a:off x="575293" y="3729132"/>
            <a:ext cx="11341887" cy="1936048"/>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dirty="0"/>
              <a:t>よって、より最適な可能解を獲得するには、可能解獲得を優先し、目的関数値を改善する方法（二段階アプローチ）が期待される。</a:t>
            </a:r>
            <a:endParaRPr lang="en-US" altLang="ja-JP" sz="2800" dirty="0"/>
          </a:p>
          <a:p>
            <a:r>
              <a:rPr lang="ja-JP" altLang="en-US" sz="2800" dirty="0"/>
              <a:t>しかし、そのまま二段階目に移行しても、しばらくの間解を改善できない。</a:t>
            </a:r>
            <a:endParaRPr lang="en-US" altLang="ja-JP" sz="2800" dirty="0"/>
          </a:p>
          <a:p>
            <a:pPr lvl="1"/>
            <a:r>
              <a:rPr lang="ja-JP" altLang="en-US" sz="2400" dirty="0"/>
              <a:t>パレートフロンティアへ広がる方向が優先され、目標部位をすぐに近似できない</a:t>
            </a:r>
            <a:endParaRPr lang="en-US" altLang="ja-JP" sz="2400" dirty="0"/>
          </a:p>
          <a:p>
            <a:pPr lvl="1"/>
            <a:r>
              <a:rPr lang="ja-JP" altLang="en-US" sz="2400" dirty="0"/>
              <a:t>切替条件、初期個体、スケール差の対策など、二段階目に適合する上での課題がある</a:t>
            </a:r>
            <a:endParaRPr lang="en-US" altLang="ja-JP" sz="2400" dirty="0"/>
          </a:p>
        </p:txBody>
      </p:sp>
    </p:spTree>
    <p:extLst>
      <p:ext uri="{BB962C8B-B14F-4D97-AF65-F5344CB8AC3E}">
        <p14:creationId xmlns:p14="http://schemas.microsoft.com/office/powerpoint/2010/main" val="3295541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BA8657F7-EA04-429B-BD21-0801CB5FD35B}"/>
              </a:ext>
            </a:extLst>
          </p:cNvPr>
          <p:cNvSpPr txBox="1"/>
          <p:nvPr/>
        </p:nvSpPr>
        <p:spPr>
          <a:xfrm>
            <a:off x="1889256" y="1271644"/>
            <a:ext cx="5026594" cy="4898362"/>
          </a:xfrm>
          <a:prstGeom prst="rect">
            <a:avLst/>
          </a:prstGeom>
          <a:solidFill>
            <a:schemeClr val="bg1">
              <a:lumMod val="85000"/>
            </a:schemeClr>
          </a:solidFill>
        </p:spPr>
        <p:txBody>
          <a:bodyPr wrap="square" rtlCol="0">
            <a:spAutoFit/>
          </a:bodyPr>
          <a:lstStyle/>
          <a:p>
            <a:pPr algn="ctr"/>
            <a:endParaRPr kumimoji="1" lang="en-US" altLang="ja-JP" dirty="0">
              <a:solidFill>
                <a:schemeClr val="bg1"/>
              </a:solidFill>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共同研究計画案</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概要</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nvGraphicFramePr>
        <p:xfrm>
          <a:off x="81623" y="901038"/>
          <a:ext cx="11880000" cy="365760"/>
        </p:xfrm>
        <a:graphic>
          <a:graphicData uri="http://schemas.openxmlformats.org/drawingml/2006/table">
            <a:tbl>
              <a:tblPr firstRow="1" bandRow="1">
                <a:tableStyleId>{69012ECD-51FC-41F1-AA8D-1B2483CD663E}</a:tableStyleId>
              </a:tblPr>
              <a:tblGrid>
                <a:gridCol w="1800000">
                  <a:extLst>
                    <a:ext uri="{9D8B030D-6E8A-4147-A177-3AD203B41FA5}">
                      <a16:colId xmlns:a16="http://schemas.microsoft.com/office/drawing/2014/main" val="593228238"/>
                    </a:ext>
                  </a:extLst>
                </a:gridCol>
                <a:gridCol w="2520000">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314391" y="1885555"/>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314391" y="2868785"/>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65124" y="3749025"/>
            <a:ext cx="1837362" cy="369332"/>
          </a:xfrm>
          <a:prstGeom prst="rect">
            <a:avLst/>
          </a:prstGeom>
          <a:noFill/>
        </p:spPr>
        <p:txBody>
          <a:bodyPr wrap="none" rtlCol="0">
            <a:spAutoFit/>
          </a:bodyPr>
          <a:lstStyle/>
          <a:p>
            <a:r>
              <a:rPr kumimoji="1" lang="ja-JP" altLang="en-US" b="1" dirty="0"/>
              <a:t>合体アルゴリズム</a:t>
            </a:r>
          </a:p>
        </p:txBody>
      </p:sp>
      <p:cxnSp>
        <p:nvCxnSpPr>
          <p:cNvPr id="16" name="直線矢印コネクタ 15">
            <a:extLst>
              <a:ext uri="{FF2B5EF4-FFF2-40B4-BE49-F238E27FC236}">
                <a16:creationId xmlns:a16="http://schemas.microsoft.com/office/drawing/2014/main" id="{B309D90D-7174-4AE1-BFF0-F749B94AC388}"/>
              </a:ext>
            </a:extLst>
          </p:cNvPr>
          <p:cNvCxnSpPr>
            <a:cxnSpLocks/>
          </p:cNvCxnSpPr>
          <p:nvPr/>
        </p:nvCxnSpPr>
        <p:spPr>
          <a:xfrm flipV="1">
            <a:off x="1879731" y="2070221"/>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7" name="テキスト ボックス 16">
            <a:extLst>
              <a:ext uri="{FF2B5EF4-FFF2-40B4-BE49-F238E27FC236}">
                <a16:creationId xmlns:a16="http://schemas.microsoft.com/office/drawing/2014/main" id="{4068102B-CD8A-44B0-88C6-EBFC2E2DD230}"/>
              </a:ext>
            </a:extLst>
          </p:cNvPr>
          <p:cNvSpPr txBox="1"/>
          <p:nvPr/>
        </p:nvSpPr>
        <p:spPr>
          <a:xfrm>
            <a:off x="2037485" y="4165324"/>
            <a:ext cx="889067" cy="369332"/>
          </a:xfrm>
          <a:prstGeom prst="rect">
            <a:avLst/>
          </a:prstGeom>
          <a:noFill/>
        </p:spPr>
        <p:txBody>
          <a:bodyPr wrap="square" rtlCol="0">
            <a:spAutoFit/>
          </a:bodyPr>
          <a:lstStyle/>
          <a:p>
            <a:pPr algn="ctr"/>
            <a:r>
              <a:rPr kumimoji="1" lang="ja-JP" altLang="en-US" dirty="0"/>
              <a:t>熊谷</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14903" y="193184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5122250" y="157867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7973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3849760" y="1702675"/>
            <a:ext cx="1088062" cy="369332"/>
          </a:xfrm>
          <a:prstGeom prst="rect">
            <a:avLst/>
          </a:prstGeom>
          <a:noFill/>
        </p:spPr>
        <p:txBody>
          <a:bodyPr wrap="square" rtlCol="0">
            <a:spAutoFit/>
          </a:bodyPr>
          <a:lstStyle/>
          <a:p>
            <a:pPr algn="ctr"/>
            <a:r>
              <a:rPr kumimoji="1" lang="ja-JP" altLang="en-US" dirty="0"/>
              <a:t>小嶋さん</a:t>
            </a:r>
          </a:p>
        </p:txBody>
      </p:sp>
      <p:cxnSp>
        <p:nvCxnSpPr>
          <p:cNvPr id="30" name="直線矢印コネクタ 29">
            <a:extLst>
              <a:ext uri="{FF2B5EF4-FFF2-40B4-BE49-F238E27FC236}">
                <a16:creationId xmlns:a16="http://schemas.microsoft.com/office/drawing/2014/main" id="{AC9DAE13-EF39-4F77-8FC4-470804B72C22}"/>
              </a:ext>
            </a:extLst>
          </p:cNvPr>
          <p:cNvCxnSpPr>
            <a:cxnSpLocks/>
          </p:cNvCxnSpPr>
          <p:nvPr/>
        </p:nvCxnSpPr>
        <p:spPr>
          <a:xfrm flipV="1">
            <a:off x="1879731" y="3069734"/>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17E5A659-8187-4853-B3DB-A238A362528C}"/>
              </a:ext>
            </a:extLst>
          </p:cNvPr>
          <p:cNvSpPr txBox="1"/>
          <p:nvPr/>
        </p:nvSpPr>
        <p:spPr>
          <a:xfrm>
            <a:off x="3850915" y="2689167"/>
            <a:ext cx="1088062" cy="369332"/>
          </a:xfrm>
          <a:prstGeom prst="rect">
            <a:avLst/>
          </a:prstGeom>
          <a:noFill/>
        </p:spPr>
        <p:txBody>
          <a:bodyPr wrap="square" rtlCol="0">
            <a:spAutoFit/>
          </a:bodyPr>
          <a:lstStyle/>
          <a:p>
            <a:pPr algn="ct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14903" y="292629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46911" y="257312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35" name="二等辺三角形 34">
            <a:extLst>
              <a:ext uri="{FF2B5EF4-FFF2-40B4-BE49-F238E27FC236}">
                <a16:creationId xmlns:a16="http://schemas.microsoft.com/office/drawing/2014/main" id="{0E10CFF3-15C1-43B5-9BA7-EEF30CFA61BE}"/>
              </a:ext>
            </a:extLst>
          </p:cNvPr>
          <p:cNvSpPr/>
          <p:nvPr/>
        </p:nvSpPr>
        <p:spPr>
          <a:xfrm rot="10800000">
            <a:off x="8337629" y="291550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77731316-1854-4EEB-AE17-CF172B21E262}"/>
              </a:ext>
            </a:extLst>
          </p:cNvPr>
          <p:cNvSpPr txBox="1"/>
          <p:nvPr/>
        </p:nvSpPr>
        <p:spPr>
          <a:xfrm>
            <a:off x="7770133" y="2575274"/>
            <a:ext cx="1297828" cy="307777"/>
          </a:xfrm>
          <a:prstGeom prst="rect">
            <a:avLst/>
          </a:prstGeom>
          <a:noFill/>
        </p:spPr>
        <p:txBody>
          <a:bodyPr wrap="square" rtlCol="0">
            <a:spAutoFit/>
          </a:bodyPr>
          <a:lstStyle/>
          <a:p>
            <a:pPr algn="ctr"/>
            <a:r>
              <a:rPr kumimoji="1" lang="en-US" altLang="ja-JP" sz="1400" dirty="0"/>
              <a:t>SICE SSI</a:t>
            </a:r>
            <a:endParaRPr kumimoji="1" lang="ja-JP" altLang="en-US" sz="1400" dirty="0"/>
          </a:p>
        </p:txBody>
      </p:sp>
      <p:sp>
        <p:nvSpPr>
          <p:cNvPr id="6" name="吹き出し: 角を丸めた四角形 5">
            <a:extLst>
              <a:ext uri="{FF2B5EF4-FFF2-40B4-BE49-F238E27FC236}">
                <a16:creationId xmlns:a16="http://schemas.microsoft.com/office/drawing/2014/main" id="{DAC5E1E6-7C72-4E05-A095-847B21713B8B}"/>
              </a:ext>
            </a:extLst>
          </p:cNvPr>
          <p:cNvSpPr/>
          <p:nvPr/>
        </p:nvSpPr>
        <p:spPr>
          <a:xfrm>
            <a:off x="9354970" y="2087811"/>
            <a:ext cx="2112756" cy="468295"/>
          </a:xfrm>
          <a:prstGeom prst="wedgeRoundRectCallout">
            <a:avLst>
              <a:gd name="adj1" fmla="val -54943"/>
              <a:gd name="adj2" fmla="val -80195"/>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論文投稿を目指して、</a:t>
            </a:r>
            <a:endParaRPr lang="en-US" altLang="ja-JP" sz="1400" dirty="0"/>
          </a:p>
          <a:p>
            <a:pPr algn="ctr"/>
            <a:r>
              <a:rPr lang="ja-JP" altLang="en-US" sz="1400" dirty="0"/>
              <a:t>適宜進めるスケジュール感</a:t>
            </a:r>
          </a:p>
        </p:txBody>
      </p:sp>
      <p:sp>
        <p:nvSpPr>
          <p:cNvPr id="37" name="吹き出し: 角を丸めた四角形 36">
            <a:extLst>
              <a:ext uri="{FF2B5EF4-FFF2-40B4-BE49-F238E27FC236}">
                <a16:creationId xmlns:a16="http://schemas.microsoft.com/office/drawing/2014/main" id="{C205E476-63DA-4861-A6F1-9A661CF003E9}"/>
              </a:ext>
            </a:extLst>
          </p:cNvPr>
          <p:cNvSpPr/>
          <p:nvPr/>
        </p:nvSpPr>
        <p:spPr>
          <a:xfrm>
            <a:off x="9354970" y="3018413"/>
            <a:ext cx="2112756" cy="468295"/>
          </a:xfrm>
          <a:prstGeom prst="wedgeRoundRectCallout">
            <a:avLst>
              <a:gd name="adj1" fmla="val -72526"/>
              <a:gd name="adj2" fmla="val -31380"/>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4580507"/>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flipV="1">
            <a:off x="3095444" y="5177962"/>
            <a:ext cx="195024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DBE2DBBD-E074-4D5D-AB69-05033E6C0793}"/>
              </a:ext>
            </a:extLst>
          </p:cNvPr>
          <p:cNvSpPr txBox="1"/>
          <p:nvPr/>
        </p:nvSpPr>
        <p:spPr>
          <a:xfrm>
            <a:off x="3550599" y="4781234"/>
            <a:ext cx="889067" cy="369332"/>
          </a:xfrm>
          <a:prstGeom prst="rect">
            <a:avLst/>
          </a:prstGeom>
          <a:noFill/>
        </p:spPr>
        <p:txBody>
          <a:bodyPr wrap="square" rtlCol="0">
            <a:spAutoFit/>
          </a:bodyPr>
          <a:lstStyle/>
          <a:p>
            <a:pPr algn="ctr"/>
            <a:r>
              <a:rPr kumimoji="1" lang="ja-JP" altLang="en-US" dirty="0"/>
              <a:t>熊谷</a:t>
            </a:r>
          </a:p>
        </p:txBody>
      </p:sp>
      <p:sp>
        <p:nvSpPr>
          <p:cNvPr id="44" name="吹き出し: 角を丸めた四角形 43">
            <a:extLst>
              <a:ext uri="{FF2B5EF4-FFF2-40B4-BE49-F238E27FC236}">
                <a16:creationId xmlns:a16="http://schemas.microsoft.com/office/drawing/2014/main" id="{EE465C8E-95B2-4DE2-B2D9-1D693C71A61F}"/>
              </a:ext>
            </a:extLst>
          </p:cNvPr>
          <p:cNvSpPr/>
          <p:nvPr/>
        </p:nvSpPr>
        <p:spPr>
          <a:xfrm>
            <a:off x="3260427" y="3677692"/>
            <a:ext cx="3193699" cy="468295"/>
          </a:xfrm>
          <a:prstGeom prst="wedgeRoundRectCallout">
            <a:avLst>
              <a:gd name="adj1" fmla="val -64280"/>
              <a:gd name="adj2" fmla="val 61592"/>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2021</a:t>
            </a:r>
            <a:r>
              <a:rPr lang="ja-JP" altLang="en-US" sz="1400" dirty="0"/>
              <a:t>年度開発版を先行して評価し、</a:t>
            </a:r>
            <a:endParaRPr lang="en-US" altLang="ja-JP" sz="1400" dirty="0"/>
          </a:p>
          <a:p>
            <a:pPr algn="ctr"/>
            <a:r>
              <a:rPr lang="ja-JP" altLang="en-US" sz="1400" dirty="0"/>
              <a:t>学生側から進捗があれば、アップデートする</a:t>
            </a:r>
          </a:p>
        </p:txBody>
      </p:sp>
      <p:sp>
        <p:nvSpPr>
          <p:cNvPr id="45" name="テキスト ボックス 44">
            <a:extLst>
              <a:ext uri="{FF2B5EF4-FFF2-40B4-BE49-F238E27FC236}">
                <a16:creationId xmlns:a16="http://schemas.microsoft.com/office/drawing/2014/main" id="{C36495C1-86AB-41EB-BF6B-7762A9820DF3}"/>
              </a:ext>
            </a:extLst>
          </p:cNvPr>
          <p:cNvSpPr txBox="1"/>
          <p:nvPr/>
        </p:nvSpPr>
        <p:spPr>
          <a:xfrm>
            <a:off x="113214" y="5016700"/>
            <a:ext cx="1741182" cy="307777"/>
          </a:xfrm>
          <a:prstGeom prst="rect">
            <a:avLst/>
          </a:prstGeom>
          <a:noFill/>
        </p:spPr>
        <p:txBody>
          <a:bodyPr wrap="none" rtlCol="0">
            <a:spAutoFit/>
          </a:bodyPr>
          <a:lstStyle/>
          <a:p>
            <a:r>
              <a:rPr kumimoji="1" lang="ja-JP" altLang="en-US" sz="1400" dirty="0"/>
              <a:t>スケジュール問題適用</a:t>
            </a:r>
          </a:p>
        </p:txBody>
      </p:sp>
      <p:sp>
        <p:nvSpPr>
          <p:cNvPr id="46" name="テキスト ボックス 45">
            <a:extLst>
              <a:ext uri="{FF2B5EF4-FFF2-40B4-BE49-F238E27FC236}">
                <a16:creationId xmlns:a16="http://schemas.microsoft.com/office/drawing/2014/main" id="{D5C0E911-CA24-4E02-8B80-8FE7CAB2512B}"/>
              </a:ext>
            </a:extLst>
          </p:cNvPr>
          <p:cNvSpPr txBox="1"/>
          <p:nvPr/>
        </p:nvSpPr>
        <p:spPr>
          <a:xfrm>
            <a:off x="532400" y="4413640"/>
            <a:ext cx="902811" cy="307777"/>
          </a:xfrm>
          <a:prstGeom prst="rect">
            <a:avLst/>
          </a:prstGeom>
          <a:noFill/>
        </p:spPr>
        <p:txBody>
          <a:bodyPr wrap="none" rtlCol="0">
            <a:spAutoFit/>
          </a:bodyPr>
          <a:lstStyle/>
          <a:p>
            <a:pPr algn="ctr"/>
            <a:r>
              <a:rPr kumimoji="1" lang="ja-JP" altLang="en-US" sz="1400" dirty="0"/>
              <a:t>性能評価</a:t>
            </a:r>
          </a:p>
        </p:txBody>
      </p:sp>
      <p:sp>
        <p:nvSpPr>
          <p:cNvPr id="47" name="テキスト ボックス 46">
            <a:extLst>
              <a:ext uri="{FF2B5EF4-FFF2-40B4-BE49-F238E27FC236}">
                <a16:creationId xmlns:a16="http://schemas.microsoft.com/office/drawing/2014/main" id="{FAA987F6-EB2D-4636-8218-9CC3ED44E8B1}"/>
              </a:ext>
            </a:extLst>
          </p:cNvPr>
          <p:cNvSpPr txBox="1"/>
          <p:nvPr/>
        </p:nvSpPr>
        <p:spPr>
          <a:xfrm>
            <a:off x="539107" y="5634508"/>
            <a:ext cx="877163" cy="369332"/>
          </a:xfrm>
          <a:prstGeom prst="rect">
            <a:avLst/>
          </a:prstGeom>
          <a:noFill/>
        </p:spPr>
        <p:txBody>
          <a:bodyPr wrap="none" rtlCol="0">
            <a:spAutoFit/>
          </a:bodyPr>
          <a:lstStyle/>
          <a:p>
            <a:r>
              <a:rPr kumimoji="1" lang="ja-JP" altLang="en-US" b="1" dirty="0"/>
              <a:t>並列化</a:t>
            </a:r>
          </a:p>
        </p:txBody>
      </p:sp>
      <p:sp>
        <p:nvSpPr>
          <p:cNvPr id="48" name="吹き出し: 角を丸めた四角形 47">
            <a:extLst>
              <a:ext uri="{FF2B5EF4-FFF2-40B4-BE49-F238E27FC236}">
                <a16:creationId xmlns:a16="http://schemas.microsoft.com/office/drawing/2014/main" id="{7731F378-09EE-4576-BFF8-BF71CFB2A232}"/>
              </a:ext>
            </a:extLst>
          </p:cNvPr>
          <p:cNvSpPr/>
          <p:nvPr/>
        </p:nvSpPr>
        <p:spPr>
          <a:xfrm>
            <a:off x="7489894" y="4736192"/>
            <a:ext cx="1754583" cy="334429"/>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外部発表を目指す</a:t>
            </a:r>
          </a:p>
        </p:txBody>
      </p:sp>
      <p:cxnSp>
        <p:nvCxnSpPr>
          <p:cNvPr id="49" name="直線矢印コネクタ 48">
            <a:extLst>
              <a:ext uri="{FF2B5EF4-FFF2-40B4-BE49-F238E27FC236}">
                <a16:creationId xmlns:a16="http://schemas.microsoft.com/office/drawing/2014/main" id="{BC898112-4EE7-4B66-8163-42B2CEEBC1AE}"/>
              </a:ext>
            </a:extLst>
          </p:cNvPr>
          <p:cNvCxnSpPr>
            <a:cxnSpLocks/>
          </p:cNvCxnSpPr>
          <p:nvPr/>
        </p:nvCxnSpPr>
        <p:spPr>
          <a:xfrm>
            <a:off x="5045688" y="5898027"/>
            <a:ext cx="937205"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51" name="吹き出し: 角を丸めた四角形 50">
            <a:extLst>
              <a:ext uri="{FF2B5EF4-FFF2-40B4-BE49-F238E27FC236}">
                <a16:creationId xmlns:a16="http://schemas.microsoft.com/office/drawing/2014/main" id="{1C8954BD-BAF6-499B-90FA-A2F440E1D330}"/>
              </a:ext>
            </a:extLst>
          </p:cNvPr>
          <p:cNvSpPr/>
          <p:nvPr/>
        </p:nvSpPr>
        <p:spPr>
          <a:xfrm>
            <a:off x="6276624" y="5411077"/>
            <a:ext cx="2225007" cy="468295"/>
          </a:xfrm>
          <a:prstGeom prst="wedgeRoundRectCallout">
            <a:avLst>
              <a:gd name="adj1" fmla="val -63949"/>
              <a:gd name="adj2" fmla="val 285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数千次元で、</a:t>
            </a:r>
            <a:r>
              <a:rPr lang="en-US" altLang="ja-JP" sz="1400" dirty="0"/>
              <a:t>15</a:t>
            </a:r>
            <a:r>
              <a:rPr lang="ja-JP" altLang="en-US" sz="1400" dirty="0"/>
              <a:t>分以内に可能解を得るには必須</a:t>
            </a:r>
          </a:p>
        </p:txBody>
      </p:sp>
      <p:sp>
        <p:nvSpPr>
          <p:cNvPr id="52" name="テキスト ボックス 51">
            <a:extLst>
              <a:ext uri="{FF2B5EF4-FFF2-40B4-BE49-F238E27FC236}">
                <a16:creationId xmlns:a16="http://schemas.microsoft.com/office/drawing/2014/main" id="{7C7E9A40-1CFC-49AA-B808-2D2CD95C94F6}"/>
              </a:ext>
            </a:extLst>
          </p:cNvPr>
          <p:cNvSpPr txBox="1"/>
          <p:nvPr/>
        </p:nvSpPr>
        <p:spPr>
          <a:xfrm>
            <a:off x="5060220" y="5480999"/>
            <a:ext cx="889067" cy="369332"/>
          </a:xfrm>
          <a:prstGeom prst="rect">
            <a:avLst/>
          </a:prstGeom>
          <a:noFill/>
        </p:spPr>
        <p:txBody>
          <a:bodyPr wrap="square" rtlCol="0">
            <a:spAutoFit/>
          </a:bodyPr>
          <a:lstStyle/>
          <a:p>
            <a:pPr algn="ctr"/>
            <a:r>
              <a:rPr kumimoji="1" lang="ja-JP" altLang="en-US" dirty="0"/>
              <a:t>熊谷</a:t>
            </a:r>
          </a:p>
        </p:txBody>
      </p:sp>
      <p:sp>
        <p:nvSpPr>
          <p:cNvPr id="53" name="吹き出し: 角を丸めた四角形 52">
            <a:extLst>
              <a:ext uri="{FF2B5EF4-FFF2-40B4-BE49-F238E27FC236}">
                <a16:creationId xmlns:a16="http://schemas.microsoft.com/office/drawing/2014/main" id="{0E01ED7A-8CD7-4716-AE38-EDC75C671BF6}"/>
              </a:ext>
            </a:extLst>
          </p:cNvPr>
          <p:cNvSpPr/>
          <p:nvPr/>
        </p:nvSpPr>
        <p:spPr>
          <a:xfrm>
            <a:off x="9269836" y="4157259"/>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下期計画は評価結果を踏まえて、設定予定</a:t>
            </a:r>
          </a:p>
        </p:txBody>
      </p:sp>
      <p:cxnSp>
        <p:nvCxnSpPr>
          <p:cNvPr id="58" name="直線矢印コネクタ 57">
            <a:extLst>
              <a:ext uri="{FF2B5EF4-FFF2-40B4-BE49-F238E27FC236}">
                <a16:creationId xmlns:a16="http://schemas.microsoft.com/office/drawing/2014/main" id="{CC34E38C-63AD-493A-A758-84824265F9AB}"/>
              </a:ext>
            </a:extLst>
          </p:cNvPr>
          <p:cNvCxnSpPr>
            <a:cxnSpLocks/>
          </p:cNvCxnSpPr>
          <p:nvPr/>
        </p:nvCxnSpPr>
        <p:spPr>
          <a:xfrm>
            <a:off x="6046284" y="5177962"/>
            <a:ext cx="87985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0" name="テキスト ボックス 59">
            <a:extLst>
              <a:ext uri="{FF2B5EF4-FFF2-40B4-BE49-F238E27FC236}">
                <a16:creationId xmlns:a16="http://schemas.microsoft.com/office/drawing/2014/main" id="{E58AF3C2-45B9-4E61-84FC-7AD691591118}"/>
              </a:ext>
            </a:extLst>
          </p:cNvPr>
          <p:cNvSpPr txBox="1"/>
          <p:nvPr/>
        </p:nvSpPr>
        <p:spPr>
          <a:xfrm>
            <a:off x="6047360" y="4794506"/>
            <a:ext cx="889067" cy="369332"/>
          </a:xfrm>
          <a:prstGeom prst="rect">
            <a:avLst/>
          </a:prstGeom>
          <a:noFill/>
        </p:spPr>
        <p:txBody>
          <a:bodyPr wrap="square" rtlCol="0">
            <a:spAutoFit/>
          </a:bodyPr>
          <a:lstStyle/>
          <a:p>
            <a:pPr algn="ctr"/>
            <a:r>
              <a:rPr kumimoji="1" lang="ja-JP" altLang="en-US" dirty="0"/>
              <a:t>熊谷</a:t>
            </a:r>
          </a:p>
        </p:txBody>
      </p:sp>
      <p:sp>
        <p:nvSpPr>
          <p:cNvPr id="42" name="テキスト ボックス 41">
            <a:extLst>
              <a:ext uri="{FF2B5EF4-FFF2-40B4-BE49-F238E27FC236}">
                <a16:creationId xmlns:a16="http://schemas.microsoft.com/office/drawing/2014/main" id="{B766B844-9CFF-403F-9EEE-4CB4C1129325}"/>
              </a:ext>
            </a:extLst>
          </p:cNvPr>
          <p:cNvSpPr txBox="1"/>
          <p:nvPr/>
        </p:nvSpPr>
        <p:spPr>
          <a:xfrm>
            <a:off x="3529688" y="4357912"/>
            <a:ext cx="889067" cy="369332"/>
          </a:xfrm>
          <a:prstGeom prst="rect">
            <a:avLst/>
          </a:prstGeom>
          <a:solidFill>
            <a:schemeClr val="accent4"/>
          </a:solidFill>
        </p:spPr>
        <p:txBody>
          <a:bodyPr wrap="square" rtlCol="0">
            <a:spAutoFit/>
          </a:bodyPr>
          <a:lstStyle/>
          <a:p>
            <a:pPr algn="ctr"/>
            <a:r>
              <a:rPr kumimoji="1" lang="ja-JP" altLang="en-US" dirty="0">
                <a:solidFill>
                  <a:schemeClr val="bg1"/>
                </a:solidFill>
              </a:rPr>
              <a:t>今回</a:t>
            </a:r>
            <a:endParaRPr kumimoji="1" lang="en-US" altLang="ja-JP" dirty="0">
              <a:solidFill>
                <a:schemeClr val="bg1"/>
              </a:solidFill>
            </a:endParaRPr>
          </a:p>
        </p:txBody>
      </p:sp>
      <p:sp>
        <p:nvSpPr>
          <p:cNvPr id="54" name="二等辺三角形 53">
            <a:extLst>
              <a:ext uri="{FF2B5EF4-FFF2-40B4-BE49-F238E27FC236}">
                <a16:creationId xmlns:a16="http://schemas.microsoft.com/office/drawing/2014/main" id="{720FB6D8-41E6-4B16-984D-607165B8EEFE}"/>
              </a:ext>
            </a:extLst>
          </p:cNvPr>
          <p:cNvSpPr/>
          <p:nvPr/>
        </p:nvSpPr>
        <p:spPr>
          <a:xfrm rot="10800000">
            <a:off x="10635044" y="192147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7C4B9262-91CD-4810-A374-6FA17E16AD7D}"/>
              </a:ext>
            </a:extLst>
          </p:cNvPr>
          <p:cNvSpPr txBox="1"/>
          <p:nvPr/>
        </p:nvSpPr>
        <p:spPr>
          <a:xfrm>
            <a:off x="10068131" y="1577778"/>
            <a:ext cx="1297828" cy="307777"/>
          </a:xfrm>
          <a:prstGeom prst="rect">
            <a:avLst/>
          </a:prstGeom>
          <a:noFill/>
        </p:spPr>
        <p:txBody>
          <a:bodyPr wrap="square" rtlCol="0">
            <a:spAutoFit/>
          </a:bodyPr>
          <a:lstStyle/>
          <a:p>
            <a:pPr algn="ctr"/>
            <a:r>
              <a:rPr kumimoji="1" lang="ja-JP" altLang="en-US" sz="1400" dirty="0"/>
              <a:t>修士論文</a:t>
            </a:r>
          </a:p>
        </p:txBody>
      </p:sp>
      <p:sp>
        <p:nvSpPr>
          <p:cNvPr id="56" name="二等辺三角形 55">
            <a:extLst>
              <a:ext uri="{FF2B5EF4-FFF2-40B4-BE49-F238E27FC236}">
                <a16:creationId xmlns:a16="http://schemas.microsoft.com/office/drawing/2014/main" id="{AF66DA04-F197-41ED-AD33-4368F2512141}"/>
              </a:ext>
            </a:extLst>
          </p:cNvPr>
          <p:cNvSpPr/>
          <p:nvPr/>
        </p:nvSpPr>
        <p:spPr>
          <a:xfrm rot="10800000">
            <a:off x="8900378" y="192534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02E01E71-28CE-4722-8974-139F78BB26FE}"/>
              </a:ext>
            </a:extLst>
          </p:cNvPr>
          <p:cNvSpPr txBox="1"/>
          <p:nvPr/>
        </p:nvSpPr>
        <p:spPr>
          <a:xfrm>
            <a:off x="8333465" y="1581653"/>
            <a:ext cx="1297828" cy="307777"/>
          </a:xfrm>
          <a:prstGeom prst="rect">
            <a:avLst/>
          </a:prstGeom>
          <a:noFill/>
        </p:spPr>
        <p:txBody>
          <a:bodyPr wrap="square" rtlCol="0">
            <a:spAutoFit/>
          </a:bodyPr>
          <a:lstStyle/>
          <a:p>
            <a:pPr algn="ctr"/>
            <a:r>
              <a:rPr kumimoji="1" lang="ja-JP" altLang="en-US" sz="1400" dirty="0"/>
              <a:t>論文投稿</a:t>
            </a:r>
          </a:p>
        </p:txBody>
      </p:sp>
    </p:spTree>
    <p:extLst>
      <p:ext uri="{BB962C8B-B14F-4D97-AF65-F5344CB8AC3E}">
        <p14:creationId xmlns:p14="http://schemas.microsoft.com/office/powerpoint/2010/main" val="2282121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normAutofit/>
          </a:bodyPr>
          <a:lstStyle/>
          <a:p>
            <a:r>
              <a:rPr lang="en-US" altLang="ja-JP" dirty="0"/>
              <a:t>2022</a:t>
            </a:r>
            <a:r>
              <a:rPr lang="ja-JP" altLang="en-US" dirty="0"/>
              <a:t>年度下期の研究開発項目</a:t>
            </a:r>
            <a:endParaRPr kumimoji="1" lang="ja-JP" altLang="en-US" dirty="0"/>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9"/>
            <a:ext cx="11341887" cy="1012766"/>
          </a:xfrm>
        </p:spPr>
        <p:txBody>
          <a:bodyPr/>
          <a:lstStyle/>
          <a:p>
            <a:r>
              <a:rPr lang="ja-JP" altLang="en-US" sz="2800" dirty="0"/>
              <a:t>パレートフロンティアが広い場合を想定し、二段階アプローチをベースとした技術検討・検証を進める。</a:t>
            </a:r>
            <a:endParaRPr lang="en-US" altLang="ja-JP" sz="2800" dirty="0"/>
          </a:p>
        </p:txBody>
      </p:sp>
      <p:graphicFrame>
        <p:nvGraphicFramePr>
          <p:cNvPr id="14" name="表 13">
            <a:extLst>
              <a:ext uri="{FF2B5EF4-FFF2-40B4-BE49-F238E27FC236}">
                <a16:creationId xmlns:a16="http://schemas.microsoft.com/office/drawing/2014/main" id="{5DB63EA7-E3C0-4B64-BE61-53D75F4AE014}"/>
              </a:ext>
            </a:extLst>
          </p:cNvPr>
          <p:cNvGraphicFramePr>
            <a:graphicFrameLocks noGrp="1"/>
          </p:cNvGraphicFramePr>
          <p:nvPr>
            <p:extLst>
              <p:ext uri="{D42A27DB-BD31-4B8C-83A1-F6EECF244321}">
                <p14:modId xmlns:p14="http://schemas.microsoft.com/office/powerpoint/2010/main" val="1071897352"/>
              </p:ext>
            </p:extLst>
          </p:nvPr>
        </p:nvGraphicFramePr>
        <p:xfrm>
          <a:off x="410928" y="1770416"/>
          <a:ext cx="11612378" cy="4450080"/>
        </p:xfrm>
        <a:graphic>
          <a:graphicData uri="http://schemas.openxmlformats.org/drawingml/2006/table">
            <a:tbl>
              <a:tblPr firstRow="1" bandRow="1">
                <a:tableStyleId>{5C22544A-7EE6-4342-B048-85BDC9FD1C3A}</a:tableStyleId>
              </a:tblPr>
              <a:tblGrid>
                <a:gridCol w="2676525">
                  <a:extLst>
                    <a:ext uri="{9D8B030D-6E8A-4147-A177-3AD203B41FA5}">
                      <a16:colId xmlns:a16="http://schemas.microsoft.com/office/drawing/2014/main" val="1489534588"/>
                    </a:ext>
                  </a:extLst>
                </a:gridCol>
                <a:gridCol w="2265597">
                  <a:extLst>
                    <a:ext uri="{9D8B030D-6E8A-4147-A177-3AD203B41FA5}">
                      <a16:colId xmlns:a16="http://schemas.microsoft.com/office/drawing/2014/main" val="2855674475"/>
                    </a:ext>
                  </a:extLst>
                </a:gridCol>
                <a:gridCol w="1724025">
                  <a:extLst>
                    <a:ext uri="{9D8B030D-6E8A-4147-A177-3AD203B41FA5}">
                      <a16:colId xmlns:a16="http://schemas.microsoft.com/office/drawing/2014/main" val="422137597"/>
                    </a:ext>
                  </a:extLst>
                </a:gridCol>
                <a:gridCol w="3819525">
                  <a:extLst>
                    <a:ext uri="{9D8B030D-6E8A-4147-A177-3AD203B41FA5}">
                      <a16:colId xmlns:a16="http://schemas.microsoft.com/office/drawing/2014/main" val="1645929428"/>
                    </a:ext>
                  </a:extLst>
                </a:gridCol>
                <a:gridCol w="1126706">
                  <a:extLst>
                    <a:ext uri="{9D8B030D-6E8A-4147-A177-3AD203B41FA5}">
                      <a16:colId xmlns:a16="http://schemas.microsoft.com/office/drawing/2014/main" val="938337337"/>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大項目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中項目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小項目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小項目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担当</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アルゴリズムの部品開発・検証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第一段階</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（可能領域の特定）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DE</a:t>
                      </a:r>
                      <a:r>
                        <a:rPr kumimoji="1" lang="ja-JP" altLang="en-US" sz="1600" dirty="0"/>
                        <a:t>など、より優秀な近傍生成を使用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1634353"/>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制約違反量削減優先が優位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lumMod val="85000"/>
                      </a:schemeClr>
                    </a:solidFill>
                  </a:tcPr>
                </a:tc>
                <a:extLst>
                  <a:ext uri="{0D108BD9-81ED-4DB2-BD59-A6C34878D82A}">
                    <a16:rowId xmlns:a16="http://schemas.microsoft.com/office/drawing/2014/main" val="527447074"/>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第二段階</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（制約境界付近の探索）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二段階目の問題分割に合致した近傍生成法を検討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佐藤さん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748230"/>
                  </a:ext>
                </a:extLst>
              </a:tr>
              <a:tr h="0">
                <a:tc vMerge="1">
                  <a:txBody>
                    <a:bodyPr/>
                    <a:lstStyle/>
                    <a:p>
                      <a:endParaRPr kumimoji="1" lang="ja-JP" altLang="en-US"/>
                    </a:p>
                  </a:txBody>
                  <a:tcPr/>
                </a:tc>
                <a:tc vMerge="1">
                  <a:txBody>
                    <a:bodyPr/>
                    <a:lstStyle/>
                    <a:p>
                      <a:endParaRPr kumimoji="1" lang="ja-JP" altLang="en-US"/>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可能領域が狭い・非連結な場合での可能解獲得に優れたアルゴリズムを開発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安田さん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64271397"/>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二段階目の適用における問題分割の課題を解決する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小嶋さん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1341364"/>
                  </a:ext>
                </a:extLst>
              </a:tr>
              <a:tr h="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合体アルゴリズムの検証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プラントスケジュール問題への適用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紙パ蒸解工程</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（線形・連続）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実プラント問題で検証し、可能解を得た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6399575"/>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0-1</a:t>
                      </a:r>
                      <a:r>
                        <a:rPr kumimoji="1" lang="ja-JP" altLang="en-US" sz="1400" dirty="0"/>
                        <a:t>整数・非線形性などへの対応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混合変数、非線形性の実プラント問題で検証する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2041949"/>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モデリングとの合体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非線形モデリング・動的モデリングによる制約条件を含む問題で検証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9347376"/>
                  </a:ext>
                </a:extLst>
              </a:tr>
            </a:tbl>
          </a:graphicData>
        </a:graphic>
      </p:graphicFrame>
    </p:spTree>
    <p:extLst>
      <p:ext uri="{BB962C8B-B14F-4D97-AF65-F5344CB8AC3E}">
        <p14:creationId xmlns:p14="http://schemas.microsoft.com/office/powerpoint/2010/main" val="2711646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normAutofit/>
          </a:bodyPr>
          <a:lstStyle/>
          <a:p>
            <a:r>
              <a:rPr lang="en-US" altLang="ja-JP" dirty="0"/>
              <a:t>2022</a:t>
            </a:r>
            <a:r>
              <a:rPr lang="ja-JP" altLang="en-US" dirty="0"/>
              <a:t>年度下期の研究開発計画</a:t>
            </a:r>
            <a:endParaRPr kumimoji="1" lang="ja-JP" altLang="en-US" dirty="0"/>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8" name="テキスト ボックス 7">
            <a:extLst>
              <a:ext uri="{FF2B5EF4-FFF2-40B4-BE49-F238E27FC236}">
                <a16:creationId xmlns:a16="http://schemas.microsoft.com/office/drawing/2014/main" id="{E004ADC0-B3D7-4C58-95ED-24C3716A838F}"/>
              </a:ext>
            </a:extLst>
          </p:cNvPr>
          <p:cNvSpPr txBox="1"/>
          <p:nvPr/>
        </p:nvSpPr>
        <p:spPr>
          <a:xfrm>
            <a:off x="1889900" y="1271644"/>
            <a:ext cx="5026594" cy="4898362"/>
          </a:xfrm>
          <a:prstGeom prst="rect">
            <a:avLst/>
          </a:prstGeom>
          <a:solidFill>
            <a:schemeClr val="bg1">
              <a:lumMod val="85000"/>
            </a:schemeClr>
          </a:solidFill>
        </p:spPr>
        <p:txBody>
          <a:bodyPr wrap="square" rtlCol="0">
            <a:spAutoFit/>
          </a:bodyPr>
          <a:lstStyle/>
          <a:p>
            <a:pPr algn="ctr"/>
            <a:endParaRPr kumimoji="1" lang="en-US" altLang="ja-JP" dirty="0">
              <a:solidFill>
                <a:schemeClr val="bg1"/>
              </a:solidFill>
            </a:endParaRPr>
          </a:p>
        </p:txBody>
      </p:sp>
      <p:graphicFrame>
        <p:nvGraphicFramePr>
          <p:cNvPr id="9" name="コンテンツ プレースホルダー 6">
            <a:extLst>
              <a:ext uri="{FF2B5EF4-FFF2-40B4-BE49-F238E27FC236}">
                <a16:creationId xmlns:a16="http://schemas.microsoft.com/office/drawing/2014/main" id="{06B2E94D-A8C0-4645-B913-E4408D5281D7}"/>
              </a:ext>
            </a:extLst>
          </p:cNvPr>
          <p:cNvGraphicFramePr>
            <a:graphicFrameLocks/>
          </p:cNvGraphicFramePr>
          <p:nvPr/>
        </p:nvGraphicFramePr>
        <p:xfrm>
          <a:off x="81623" y="901038"/>
          <a:ext cx="11880000" cy="365760"/>
        </p:xfrm>
        <a:graphic>
          <a:graphicData uri="http://schemas.openxmlformats.org/drawingml/2006/table">
            <a:tbl>
              <a:tblPr firstRow="1" bandRow="1">
                <a:tableStyleId>{69012ECD-51FC-41F1-AA8D-1B2483CD663E}</a:tableStyleId>
              </a:tblPr>
              <a:tblGrid>
                <a:gridCol w="1800000">
                  <a:extLst>
                    <a:ext uri="{9D8B030D-6E8A-4147-A177-3AD203B41FA5}">
                      <a16:colId xmlns:a16="http://schemas.microsoft.com/office/drawing/2014/main" val="593228238"/>
                    </a:ext>
                  </a:extLst>
                </a:gridCol>
                <a:gridCol w="2520000">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0A4C43E7-4A40-4A45-9B37-DCD5231820C5}"/>
              </a:ext>
            </a:extLst>
          </p:cNvPr>
          <p:cNvSpPr txBox="1"/>
          <p:nvPr/>
        </p:nvSpPr>
        <p:spPr>
          <a:xfrm>
            <a:off x="314391" y="1885555"/>
            <a:ext cx="1338828" cy="369332"/>
          </a:xfrm>
          <a:prstGeom prst="rect">
            <a:avLst/>
          </a:prstGeom>
          <a:noFill/>
        </p:spPr>
        <p:txBody>
          <a:bodyPr wrap="none" rtlCol="0">
            <a:spAutoFit/>
          </a:bodyPr>
          <a:lstStyle/>
          <a:p>
            <a:r>
              <a:rPr kumimoji="1" lang="ja-JP" altLang="en-US" b="1" dirty="0"/>
              <a:t>制約対処法</a:t>
            </a:r>
          </a:p>
        </p:txBody>
      </p:sp>
      <p:sp>
        <p:nvSpPr>
          <p:cNvPr id="11" name="テキスト ボックス 10">
            <a:extLst>
              <a:ext uri="{FF2B5EF4-FFF2-40B4-BE49-F238E27FC236}">
                <a16:creationId xmlns:a16="http://schemas.microsoft.com/office/drawing/2014/main" id="{2D0FCE5E-AAE1-4A31-8E76-1BBB3C41BCD5}"/>
              </a:ext>
            </a:extLst>
          </p:cNvPr>
          <p:cNvSpPr txBox="1"/>
          <p:nvPr/>
        </p:nvSpPr>
        <p:spPr>
          <a:xfrm>
            <a:off x="314391" y="2868785"/>
            <a:ext cx="1338828" cy="369332"/>
          </a:xfrm>
          <a:prstGeom prst="rect">
            <a:avLst/>
          </a:prstGeom>
          <a:noFill/>
        </p:spPr>
        <p:txBody>
          <a:bodyPr wrap="none" rtlCol="0">
            <a:spAutoFit/>
          </a:bodyPr>
          <a:lstStyle/>
          <a:p>
            <a:r>
              <a:rPr kumimoji="1" lang="ja-JP" altLang="en-US" b="1" dirty="0"/>
              <a:t>近傍生成法</a:t>
            </a:r>
          </a:p>
        </p:txBody>
      </p:sp>
      <p:sp>
        <p:nvSpPr>
          <p:cNvPr id="12" name="テキスト ボックス 11">
            <a:extLst>
              <a:ext uri="{FF2B5EF4-FFF2-40B4-BE49-F238E27FC236}">
                <a16:creationId xmlns:a16="http://schemas.microsoft.com/office/drawing/2014/main" id="{F6E34FC7-E578-4F92-9BE0-4962AB66AD43}"/>
              </a:ext>
            </a:extLst>
          </p:cNvPr>
          <p:cNvSpPr txBox="1"/>
          <p:nvPr/>
        </p:nvSpPr>
        <p:spPr>
          <a:xfrm>
            <a:off x="65124" y="3749025"/>
            <a:ext cx="1837362" cy="369332"/>
          </a:xfrm>
          <a:prstGeom prst="rect">
            <a:avLst/>
          </a:prstGeom>
          <a:noFill/>
        </p:spPr>
        <p:txBody>
          <a:bodyPr wrap="none" rtlCol="0">
            <a:spAutoFit/>
          </a:bodyPr>
          <a:lstStyle/>
          <a:p>
            <a:r>
              <a:rPr kumimoji="1" lang="ja-JP" altLang="en-US" b="1" dirty="0"/>
              <a:t>合体アルゴリズム</a:t>
            </a:r>
          </a:p>
        </p:txBody>
      </p:sp>
      <p:cxnSp>
        <p:nvCxnSpPr>
          <p:cNvPr id="13" name="直線矢印コネクタ 12">
            <a:extLst>
              <a:ext uri="{FF2B5EF4-FFF2-40B4-BE49-F238E27FC236}">
                <a16:creationId xmlns:a16="http://schemas.microsoft.com/office/drawing/2014/main" id="{6BBAA7FF-576C-4D0A-BFDE-766E19D55540}"/>
              </a:ext>
            </a:extLst>
          </p:cNvPr>
          <p:cNvCxnSpPr>
            <a:cxnSpLocks/>
          </p:cNvCxnSpPr>
          <p:nvPr/>
        </p:nvCxnSpPr>
        <p:spPr>
          <a:xfrm flipV="1">
            <a:off x="1879731" y="2060141"/>
            <a:ext cx="7586126"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C8291458-E65B-4947-8380-AE6C1A4A70F6}"/>
              </a:ext>
            </a:extLst>
          </p:cNvPr>
          <p:cNvSpPr txBox="1"/>
          <p:nvPr/>
        </p:nvSpPr>
        <p:spPr>
          <a:xfrm>
            <a:off x="2037485" y="4165324"/>
            <a:ext cx="889067" cy="369332"/>
          </a:xfrm>
          <a:prstGeom prst="rect">
            <a:avLst/>
          </a:prstGeom>
          <a:noFill/>
        </p:spPr>
        <p:txBody>
          <a:bodyPr wrap="square" rtlCol="0">
            <a:spAutoFit/>
          </a:bodyPr>
          <a:lstStyle/>
          <a:p>
            <a:pPr algn="ctr"/>
            <a:r>
              <a:rPr kumimoji="1" lang="ja-JP" altLang="en-US" dirty="0"/>
              <a:t>熊谷</a:t>
            </a:r>
          </a:p>
        </p:txBody>
      </p:sp>
      <p:sp>
        <p:nvSpPr>
          <p:cNvPr id="16" name="二等辺三角形 15">
            <a:extLst>
              <a:ext uri="{FF2B5EF4-FFF2-40B4-BE49-F238E27FC236}">
                <a16:creationId xmlns:a16="http://schemas.microsoft.com/office/drawing/2014/main" id="{3491A818-92F2-412A-A5E4-B9DB66ADB1DA}"/>
              </a:ext>
            </a:extLst>
          </p:cNvPr>
          <p:cNvSpPr/>
          <p:nvPr/>
        </p:nvSpPr>
        <p:spPr>
          <a:xfrm rot="10800000">
            <a:off x="6014903" y="193184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87E4035C-94B9-4636-94A4-02E782BB9835}"/>
              </a:ext>
            </a:extLst>
          </p:cNvPr>
          <p:cNvSpPr txBox="1"/>
          <p:nvPr/>
        </p:nvSpPr>
        <p:spPr>
          <a:xfrm>
            <a:off x="5122250" y="157867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18" name="直線コネクタ 17">
            <a:extLst>
              <a:ext uri="{FF2B5EF4-FFF2-40B4-BE49-F238E27FC236}">
                <a16:creationId xmlns:a16="http://schemas.microsoft.com/office/drawing/2014/main" id="{0F1AB81C-0B90-4B9A-80C9-15F8F86E3602}"/>
              </a:ext>
            </a:extLst>
          </p:cNvPr>
          <p:cNvCxnSpPr>
            <a:cxnSpLocks/>
          </p:cNvCxnSpPr>
          <p:nvPr/>
        </p:nvCxnSpPr>
        <p:spPr>
          <a:xfrm>
            <a:off x="187973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91444EB2-7BB5-4B57-A3B3-2643C32727D6}"/>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E017029-8A8C-41BD-888F-4B222C16B593}"/>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BE660C8F-D4C3-44EA-B2E8-9887A6A85D1A}"/>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5660FE4-7023-4638-974C-19EEE2779406}"/>
              </a:ext>
            </a:extLst>
          </p:cNvPr>
          <p:cNvSpPr txBox="1"/>
          <p:nvPr/>
        </p:nvSpPr>
        <p:spPr>
          <a:xfrm>
            <a:off x="3849760" y="1702675"/>
            <a:ext cx="1088062" cy="369332"/>
          </a:xfrm>
          <a:prstGeom prst="rect">
            <a:avLst/>
          </a:prstGeom>
          <a:noFill/>
        </p:spPr>
        <p:txBody>
          <a:bodyPr wrap="square" rtlCol="0">
            <a:spAutoFit/>
          </a:bodyPr>
          <a:lstStyle/>
          <a:p>
            <a:pPr algn="ctr"/>
            <a:r>
              <a:rPr kumimoji="1" lang="ja-JP" altLang="en-US" dirty="0"/>
              <a:t>小嶋さん</a:t>
            </a:r>
          </a:p>
        </p:txBody>
      </p:sp>
      <p:cxnSp>
        <p:nvCxnSpPr>
          <p:cNvPr id="23" name="直線矢印コネクタ 22">
            <a:extLst>
              <a:ext uri="{FF2B5EF4-FFF2-40B4-BE49-F238E27FC236}">
                <a16:creationId xmlns:a16="http://schemas.microsoft.com/office/drawing/2014/main" id="{118BDDFD-FC0A-4AC4-B0D3-5B250C4F513F}"/>
              </a:ext>
            </a:extLst>
          </p:cNvPr>
          <p:cNvCxnSpPr>
            <a:cxnSpLocks/>
          </p:cNvCxnSpPr>
          <p:nvPr/>
        </p:nvCxnSpPr>
        <p:spPr>
          <a:xfrm flipV="1">
            <a:off x="1879731" y="3060388"/>
            <a:ext cx="10081892"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BFB02C4E-DA50-4CAA-988F-5D27B13CEB6A}"/>
              </a:ext>
            </a:extLst>
          </p:cNvPr>
          <p:cNvSpPr txBox="1"/>
          <p:nvPr/>
        </p:nvSpPr>
        <p:spPr>
          <a:xfrm>
            <a:off x="3850915" y="2689167"/>
            <a:ext cx="1088062" cy="369332"/>
          </a:xfrm>
          <a:prstGeom prst="rect">
            <a:avLst/>
          </a:prstGeom>
          <a:noFill/>
        </p:spPr>
        <p:txBody>
          <a:bodyPr wrap="square" rtlCol="0">
            <a:spAutoFit/>
          </a:bodyPr>
          <a:lstStyle/>
          <a:p>
            <a:pPr algn="ctr"/>
            <a:r>
              <a:rPr kumimoji="1" lang="ja-JP" altLang="en-US" dirty="0"/>
              <a:t>佐藤さん</a:t>
            </a:r>
          </a:p>
        </p:txBody>
      </p:sp>
      <p:sp>
        <p:nvSpPr>
          <p:cNvPr id="25" name="二等辺三角形 24">
            <a:extLst>
              <a:ext uri="{FF2B5EF4-FFF2-40B4-BE49-F238E27FC236}">
                <a16:creationId xmlns:a16="http://schemas.microsoft.com/office/drawing/2014/main" id="{A27F6895-9BAF-440B-9225-7BCC102D2A00}"/>
              </a:ext>
            </a:extLst>
          </p:cNvPr>
          <p:cNvSpPr/>
          <p:nvPr/>
        </p:nvSpPr>
        <p:spPr>
          <a:xfrm rot="10800000">
            <a:off x="6014903" y="292629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a:extLst>
              <a:ext uri="{FF2B5EF4-FFF2-40B4-BE49-F238E27FC236}">
                <a16:creationId xmlns:a16="http://schemas.microsoft.com/office/drawing/2014/main" id="{D1DDC890-E573-4F00-9348-BC1B449683A9}"/>
              </a:ext>
            </a:extLst>
          </p:cNvPr>
          <p:cNvSpPr txBox="1"/>
          <p:nvPr/>
        </p:nvSpPr>
        <p:spPr>
          <a:xfrm>
            <a:off x="5146911" y="257312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27" name="二等辺三角形 26">
            <a:extLst>
              <a:ext uri="{FF2B5EF4-FFF2-40B4-BE49-F238E27FC236}">
                <a16:creationId xmlns:a16="http://schemas.microsoft.com/office/drawing/2014/main" id="{5C758A75-1515-43A6-BC5D-95B13A10AE0D}"/>
              </a:ext>
            </a:extLst>
          </p:cNvPr>
          <p:cNvSpPr/>
          <p:nvPr/>
        </p:nvSpPr>
        <p:spPr>
          <a:xfrm rot="10800000">
            <a:off x="11445826" y="2888256"/>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a:extLst>
              <a:ext uri="{FF2B5EF4-FFF2-40B4-BE49-F238E27FC236}">
                <a16:creationId xmlns:a16="http://schemas.microsoft.com/office/drawing/2014/main" id="{F3F47B21-C8FD-4478-9136-C648B7A968C4}"/>
              </a:ext>
            </a:extLst>
          </p:cNvPr>
          <p:cNvSpPr txBox="1"/>
          <p:nvPr/>
        </p:nvSpPr>
        <p:spPr>
          <a:xfrm>
            <a:off x="10363715" y="2573121"/>
            <a:ext cx="1828285" cy="307777"/>
          </a:xfrm>
          <a:prstGeom prst="rect">
            <a:avLst/>
          </a:prstGeom>
          <a:noFill/>
        </p:spPr>
        <p:txBody>
          <a:bodyPr wrap="square" rtlCol="0">
            <a:spAutoFit/>
          </a:bodyPr>
          <a:lstStyle/>
          <a:p>
            <a:pPr algn="ctr"/>
            <a:r>
              <a:rPr kumimoji="1" lang="ja-JP" altLang="en-US" sz="1400" dirty="0"/>
              <a:t>電気学会 全国大会</a:t>
            </a:r>
          </a:p>
        </p:txBody>
      </p:sp>
      <p:sp>
        <p:nvSpPr>
          <p:cNvPr id="29" name="吹き出し: 角を丸めた四角形 28">
            <a:extLst>
              <a:ext uri="{FF2B5EF4-FFF2-40B4-BE49-F238E27FC236}">
                <a16:creationId xmlns:a16="http://schemas.microsoft.com/office/drawing/2014/main" id="{2392E491-1D04-4F47-B33F-CFB9520B47F1}"/>
              </a:ext>
            </a:extLst>
          </p:cNvPr>
          <p:cNvSpPr/>
          <p:nvPr/>
        </p:nvSpPr>
        <p:spPr>
          <a:xfrm>
            <a:off x="7518537" y="2338973"/>
            <a:ext cx="2112756" cy="468295"/>
          </a:xfrm>
          <a:prstGeom prst="wedgeRoundRectCallout">
            <a:avLst>
              <a:gd name="adj1" fmla="val 18543"/>
              <a:gd name="adj2" fmla="val -96466"/>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論文投稿を目指して、</a:t>
            </a:r>
            <a:endParaRPr lang="en-US" altLang="ja-JP" sz="1400" dirty="0"/>
          </a:p>
          <a:p>
            <a:pPr algn="ctr"/>
            <a:r>
              <a:rPr lang="ja-JP" altLang="en-US" sz="1400" dirty="0"/>
              <a:t>適宜進めるスケジュール感</a:t>
            </a:r>
          </a:p>
        </p:txBody>
      </p:sp>
      <p:sp>
        <p:nvSpPr>
          <p:cNvPr id="30" name="吹き出し: 角を丸めた四角形 29">
            <a:extLst>
              <a:ext uri="{FF2B5EF4-FFF2-40B4-BE49-F238E27FC236}">
                <a16:creationId xmlns:a16="http://schemas.microsoft.com/office/drawing/2014/main" id="{ED869ED3-16B8-4A7E-9578-AA8587A0745F}"/>
              </a:ext>
            </a:extLst>
          </p:cNvPr>
          <p:cNvSpPr/>
          <p:nvPr/>
        </p:nvSpPr>
        <p:spPr>
          <a:xfrm>
            <a:off x="9804424" y="3328639"/>
            <a:ext cx="2112756" cy="468295"/>
          </a:xfrm>
          <a:prstGeom prst="wedgeRoundRectCallout">
            <a:avLst>
              <a:gd name="adj1" fmla="val 31616"/>
              <a:gd name="adj2" fmla="val -100535"/>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cxnSp>
        <p:nvCxnSpPr>
          <p:cNvPr id="31" name="直線矢印コネクタ 30">
            <a:extLst>
              <a:ext uri="{FF2B5EF4-FFF2-40B4-BE49-F238E27FC236}">
                <a16:creationId xmlns:a16="http://schemas.microsoft.com/office/drawing/2014/main" id="{B2C4CDD3-71BD-4C2A-B8DA-CA5A938F77FD}"/>
              </a:ext>
            </a:extLst>
          </p:cNvPr>
          <p:cNvCxnSpPr>
            <a:cxnSpLocks/>
          </p:cNvCxnSpPr>
          <p:nvPr/>
        </p:nvCxnSpPr>
        <p:spPr>
          <a:xfrm flipV="1">
            <a:off x="1872357" y="4580507"/>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C93CB225-545A-455A-A708-1470C7CBEBDE}"/>
              </a:ext>
            </a:extLst>
          </p:cNvPr>
          <p:cNvCxnSpPr>
            <a:cxnSpLocks/>
          </p:cNvCxnSpPr>
          <p:nvPr/>
        </p:nvCxnSpPr>
        <p:spPr>
          <a:xfrm flipV="1">
            <a:off x="3095444" y="5177962"/>
            <a:ext cx="195024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3" name="テキスト ボックス 32">
            <a:extLst>
              <a:ext uri="{FF2B5EF4-FFF2-40B4-BE49-F238E27FC236}">
                <a16:creationId xmlns:a16="http://schemas.microsoft.com/office/drawing/2014/main" id="{DFA0A76B-6E8F-4F56-8E14-BAF6E8B10894}"/>
              </a:ext>
            </a:extLst>
          </p:cNvPr>
          <p:cNvSpPr txBox="1"/>
          <p:nvPr/>
        </p:nvSpPr>
        <p:spPr>
          <a:xfrm>
            <a:off x="3550599" y="4781234"/>
            <a:ext cx="889067" cy="369332"/>
          </a:xfrm>
          <a:prstGeom prst="rect">
            <a:avLst/>
          </a:prstGeom>
          <a:noFill/>
        </p:spPr>
        <p:txBody>
          <a:bodyPr wrap="square" rtlCol="0">
            <a:spAutoFit/>
          </a:bodyPr>
          <a:lstStyle/>
          <a:p>
            <a:pPr algn="ctr"/>
            <a:r>
              <a:rPr kumimoji="1" lang="ja-JP" altLang="en-US" dirty="0"/>
              <a:t>熊谷</a:t>
            </a:r>
          </a:p>
        </p:txBody>
      </p:sp>
      <p:sp>
        <p:nvSpPr>
          <p:cNvPr id="36" name="テキスト ボックス 35">
            <a:extLst>
              <a:ext uri="{FF2B5EF4-FFF2-40B4-BE49-F238E27FC236}">
                <a16:creationId xmlns:a16="http://schemas.microsoft.com/office/drawing/2014/main" id="{E8E63CF5-FEF6-4145-BE65-D6E8225F4978}"/>
              </a:ext>
            </a:extLst>
          </p:cNvPr>
          <p:cNvSpPr txBox="1"/>
          <p:nvPr/>
        </p:nvSpPr>
        <p:spPr>
          <a:xfrm>
            <a:off x="113214" y="5016700"/>
            <a:ext cx="1741182" cy="307777"/>
          </a:xfrm>
          <a:prstGeom prst="rect">
            <a:avLst/>
          </a:prstGeom>
          <a:noFill/>
        </p:spPr>
        <p:txBody>
          <a:bodyPr wrap="none" rtlCol="0">
            <a:spAutoFit/>
          </a:bodyPr>
          <a:lstStyle/>
          <a:p>
            <a:r>
              <a:rPr kumimoji="1" lang="ja-JP" altLang="en-US" sz="1400" dirty="0"/>
              <a:t>スケジュール問題適用</a:t>
            </a:r>
          </a:p>
        </p:txBody>
      </p:sp>
      <p:sp>
        <p:nvSpPr>
          <p:cNvPr id="37" name="テキスト ボックス 36">
            <a:extLst>
              <a:ext uri="{FF2B5EF4-FFF2-40B4-BE49-F238E27FC236}">
                <a16:creationId xmlns:a16="http://schemas.microsoft.com/office/drawing/2014/main" id="{58F4BB58-CA15-471D-9FD5-4912BE2CE513}"/>
              </a:ext>
            </a:extLst>
          </p:cNvPr>
          <p:cNvSpPr txBox="1"/>
          <p:nvPr/>
        </p:nvSpPr>
        <p:spPr>
          <a:xfrm>
            <a:off x="532400" y="4413640"/>
            <a:ext cx="902811" cy="307777"/>
          </a:xfrm>
          <a:prstGeom prst="rect">
            <a:avLst/>
          </a:prstGeom>
          <a:noFill/>
        </p:spPr>
        <p:txBody>
          <a:bodyPr wrap="none" rtlCol="0">
            <a:spAutoFit/>
          </a:bodyPr>
          <a:lstStyle/>
          <a:p>
            <a:pPr algn="ctr"/>
            <a:r>
              <a:rPr kumimoji="1" lang="ja-JP" altLang="en-US" sz="1400" dirty="0"/>
              <a:t>性能評価</a:t>
            </a:r>
          </a:p>
        </p:txBody>
      </p:sp>
      <p:sp>
        <p:nvSpPr>
          <p:cNvPr id="38" name="テキスト ボックス 37">
            <a:extLst>
              <a:ext uri="{FF2B5EF4-FFF2-40B4-BE49-F238E27FC236}">
                <a16:creationId xmlns:a16="http://schemas.microsoft.com/office/drawing/2014/main" id="{4BBAD12E-1B57-4FAF-A36E-7DD1AACB12A0}"/>
              </a:ext>
            </a:extLst>
          </p:cNvPr>
          <p:cNvSpPr txBox="1"/>
          <p:nvPr/>
        </p:nvSpPr>
        <p:spPr>
          <a:xfrm>
            <a:off x="539107" y="5634508"/>
            <a:ext cx="877163" cy="369332"/>
          </a:xfrm>
          <a:prstGeom prst="rect">
            <a:avLst/>
          </a:prstGeom>
          <a:noFill/>
        </p:spPr>
        <p:txBody>
          <a:bodyPr wrap="none" rtlCol="0">
            <a:spAutoFit/>
          </a:bodyPr>
          <a:lstStyle/>
          <a:p>
            <a:r>
              <a:rPr kumimoji="1" lang="ja-JP" altLang="en-US" b="1" dirty="0"/>
              <a:t>並列化</a:t>
            </a:r>
          </a:p>
        </p:txBody>
      </p:sp>
      <p:sp>
        <p:nvSpPr>
          <p:cNvPr id="39" name="吹き出し: 角を丸めた四角形 38">
            <a:extLst>
              <a:ext uri="{FF2B5EF4-FFF2-40B4-BE49-F238E27FC236}">
                <a16:creationId xmlns:a16="http://schemas.microsoft.com/office/drawing/2014/main" id="{CC6B0D42-085D-4E17-8832-693A7DD9F372}"/>
              </a:ext>
            </a:extLst>
          </p:cNvPr>
          <p:cNvSpPr/>
          <p:nvPr/>
        </p:nvSpPr>
        <p:spPr>
          <a:xfrm>
            <a:off x="9759854" y="4620421"/>
            <a:ext cx="2247926" cy="623435"/>
          </a:xfrm>
          <a:prstGeom prst="wedgeRoundRectCallout">
            <a:avLst>
              <a:gd name="adj1" fmla="val -62112"/>
              <a:gd name="adj2" fmla="val 3778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混合整数・非線形性などの実プラントへの適用を目指す</a:t>
            </a:r>
          </a:p>
        </p:txBody>
      </p:sp>
      <p:cxnSp>
        <p:nvCxnSpPr>
          <p:cNvPr id="40" name="直線矢印コネクタ 39">
            <a:extLst>
              <a:ext uri="{FF2B5EF4-FFF2-40B4-BE49-F238E27FC236}">
                <a16:creationId xmlns:a16="http://schemas.microsoft.com/office/drawing/2014/main" id="{39F8ADC5-2F96-4E57-86AB-528886098316}"/>
              </a:ext>
            </a:extLst>
          </p:cNvPr>
          <p:cNvCxnSpPr>
            <a:cxnSpLocks/>
          </p:cNvCxnSpPr>
          <p:nvPr/>
        </p:nvCxnSpPr>
        <p:spPr>
          <a:xfrm>
            <a:off x="9461020" y="5953485"/>
            <a:ext cx="937205"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2" name="テキスト ボックス 41">
            <a:extLst>
              <a:ext uri="{FF2B5EF4-FFF2-40B4-BE49-F238E27FC236}">
                <a16:creationId xmlns:a16="http://schemas.microsoft.com/office/drawing/2014/main" id="{6A624E33-8A0A-4051-9441-50E9434108B9}"/>
              </a:ext>
            </a:extLst>
          </p:cNvPr>
          <p:cNvSpPr txBox="1"/>
          <p:nvPr/>
        </p:nvSpPr>
        <p:spPr>
          <a:xfrm>
            <a:off x="9475552" y="5536457"/>
            <a:ext cx="889067" cy="369332"/>
          </a:xfrm>
          <a:prstGeom prst="rect">
            <a:avLst/>
          </a:prstGeom>
          <a:noFill/>
        </p:spPr>
        <p:txBody>
          <a:bodyPr wrap="square" rtlCol="0">
            <a:spAutoFit/>
          </a:bodyPr>
          <a:lstStyle/>
          <a:p>
            <a:pPr algn="ctr"/>
            <a:r>
              <a:rPr kumimoji="1" lang="ja-JP" altLang="en-US" dirty="0"/>
              <a:t>熊谷</a:t>
            </a:r>
          </a:p>
        </p:txBody>
      </p:sp>
      <p:cxnSp>
        <p:nvCxnSpPr>
          <p:cNvPr id="44" name="直線矢印コネクタ 43">
            <a:extLst>
              <a:ext uri="{FF2B5EF4-FFF2-40B4-BE49-F238E27FC236}">
                <a16:creationId xmlns:a16="http://schemas.microsoft.com/office/drawing/2014/main" id="{67A33FE2-97C8-4E7E-8185-14A7C237A8E5}"/>
              </a:ext>
            </a:extLst>
          </p:cNvPr>
          <p:cNvCxnSpPr>
            <a:cxnSpLocks/>
          </p:cNvCxnSpPr>
          <p:nvPr/>
        </p:nvCxnSpPr>
        <p:spPr>
          <a:xfrm>
            <a:off x="6980810" y="5177962"/>
            <a:ext cx="2444642"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5" name="テキスト ボックス 44">
            <a:extLst>
              <a:ext uri="{FF2B5EF4-FFF2-40B4-BE49-F238E27FC236}">
                <a16:creationId xmlns:a16="http://schemas.microsoft.com/office/drawing/2014/main" id="{20FCAB1D-6148-47DD-9198-46039EBBDD98}"/>
              </a:ext>
            </a:extLst>
          </p:cNvPr>
          <p:cNvSpPr txBox="1"/>
          <p:nvPr/>
        </p:nvSpPr>
        <p:spPr>
          <a:xfrm>
            <a:off x="7758597" y="4801256"/>
            <a:ext cx="889067" cy="369332"/>
          </a:xfrm>
          <a:prstGeom prst="rect">
            <a:avLst/>
          </a:prstGeom>
          <a:noFill/>
        </p:spPr>
        <p:txBody>
          <a:bodyPr wrap="square" rtlCol="0">
            <a:spAutoFit/>
          </a:bodyPr>
          <a:lstStyle/>
          <a:p>
            <a:pPr algn="ctr"/>
            <a:r>
              <a:rPr kumimoji="1" lang="ja-JP" altLang="en-US" dirty="0"/>
              <a:t>熊谷</a:t>
            </a:r>
          </a:p>
        </p:txBody>
      </p:sp>
      <p:sp>
        <p:nvSpPr>
          <p:cNvPr id="47" name="二等辺三角形 46">
            <a:extLst>
              <a:ext uri="{FF2B5EF4-FFF2-40B4-BE49-F238E27FC236}">
                <a16:creationId xmlns:a16="http://schemas.microsoft.com/office/drawing/2014/main" id="{42009DD6-220B-4FF3-A331-42D4DADC4F25}"/>
              </a:ext>
            </a:extLst>
          </p:cNvPr>
          <p:cNvSpPr/>
          <p:nvPr/>
        </p:nvSpPr>
        <p:spPr>
          <a:xfrm rot="10800000">
            <a:off x="10635044" y="192147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テキスト ボックス 47">
            <a:extLst>
              <a:ext uri="{FF2B5EF4-FFF2-40B4-BE49-F238E27FC236}">
                <a16:creationId xmlns:a16="http://schemas.microsoft.com/office/drawing/2014/main" id="{93691901-8A53-4096-A6DE-915440FB8FCC}"/>
              </a:ext>
            </a:extLst>
          </p:cNvPr>
          <p:cNvSpPr txBox="1"/>
          <p:nvPr/>
        </p:nvSpPr>
        <p:spPr>
          <a:xfrm>
            <a:off x="10068131" y="1577778"/>
            <a:ext cx="1297828" cy="307777"/>
          </a:xfrm>
          <a:prstGeom prst="rect">
            <a:avLst/>
          </a:prstGeom>
          <a:noFill/>
        </p:spPr>
        <p:txBody>
          <a:bodyPr wrap="square" rtlCol="0">
            <a:spAutoFit/>
          </a:bodyPr>
          <a:lstStyle/>
          <a:p>
            <a:pPr algn="ctr"/>
            <a:r>
              <a:rPr kumimoji="1" lang="ja-JP" altLang="en-US" sz="1400" dirty="0"/>
              <a:t>修士論文</a:t>
            </a:r>
          </a:p>
        </p:txBody>
      </p:sp>
      <p:sp>
        <p:nvSpPr>
          <p:cNvPr id="49" name="二等辺三角形 48">
            <a:extLst>
              <a:ext uri="{FF2B5EF4-FFF2-40B4-BE49-F238E27FC236}">
                <a16:creationId xmlns:a16="http://schemas.microsoft.com/office/drawing/2014/main" id="{76FC2E4C-503A-4495-95C7-F2CAD15AD69C}"/>
              </a:ext>
            </a:extLst>
          </p:cNvPr>
          <p:cNvSpPr/>
          <p:nvPr/>
        </p:nvSpPr>
        <p:spPr>
          <a:xfrm rot="10800000">
            <a:off x="8900378" y="192534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D96AF07D-AE13-4C13-9E57-C56B85EEB383}"/>
              </a:ext>
            </a:extLst>
          </p:cNvPr>
          <p:cNvSpPr txBox="1"/>
          <p:nvPr/>
        </p:nvSpPr>
        <p:spPr>
          <a:xfrm>
            <a:off x="8333465" y="1581653"/>
            <a:ext cx="1297828" cy="307777"/>
          </a:xfrm>
          <a:prstGeom prst="rect">
            <a:avLst/>
          </a:prstGeom>
          <a:noFill/>
        </p:spPr>
        <p:txBody>
          <a:bodyPr wrap="square" rtlCol="0">
            <a:spAutoFit/>
          </a:bodyPr>
          <a:lstStyle/>
          <a:p>
            <a:pPr algn="ctr"/>
            <a:r>
              <a:rPr kumimoji="1" lang="ja-JP" altLang="en-US" sz="1400" dirty="0"/>
              <a:t>論文投稿</a:t>
            </a:r>
          </a:p>
        </p:txBody>
      </p:sp>
    </p:spTree>
    <p:extLst>
      <p:ext uri="{BB962C8B-B14F-4D97-AF65-F5344CB8AC3E}">
        <p14:creationId xmlns:p14="http://schemas.microsoft.com/office/powerpoint/2010/main" val="3776044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32</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目的関数</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E89791BC-E056-4607-A7A9-D24F5D44445E}"/>
                  </a:ext>
                </a:extLst>
              </p:cNvPr>
              <p:cNvSpPr txBox="1"/>
              <p:nvPr/>
            </p:nvSpPr>
            <p:spPr>
              <a:xfrm>
                <a:off x="1721920" y="4973768"/>
                <a:ext cx="251001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=463.584</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68" name="テキスト ボックス 67">
                <a:extLst>
                  <a:ext uri="{FF2B5EF4-FFF2-40B4-BE49-F238E27FC236}">
                    <a16:creationId xmlns:a16="http://schemas.microsoft.com/office/drawing/2014/main" id="{E89791BC-E056-4607-A7A9-D24F5D44445E}"/>
                  </a:ext>
                </a:extLst>
              </p:cNvPr>
              <p:cNvSpPr txBox="1">
                <a:spLocks noRot="1" noChangeAspect="1" noMove="1" noResize="1" noEditPoints="1" noAdjustHandles="1" noChangeArrowheads="1" noChangeShapeType="1" noTextEdit="1"/>
              </p:cNvSpPr>
              <p:nvPr/>
            </p:nvSpPr>
            <p:spPr>
              <a:xfrm>
                <a:off x="1721920" y="4973768"/>
                <a:ext cx="2510014" cy="307777"/>
              </a:xfrm>
              <a:prstGeom prst="rect">
                <a:avLst/>
              </a:prstGeom>
              <a:blipFill>
                <a:blip r:embed="rId3"/>
                <a:stretch>
                  <a:fillRect b="-10000"/>
                </a:stretch>
              </a:blipFill>
            </p:spPr>
            <p:txBody>
              <a:bodyPr/>
              <a:lstStyle/>
              <a:p>
                <a:r>
                  <a:rPr lang="ja-JP" altLang="en-US">
                    <a:noFill/>
                  </a:rPr>
                  <a:t> </a:t>
                </a:r>
              </a:p>
            </p:txBody>
          </p:sp>
        </mc:Fallback>
      </mc:AlternateContent>
      <p:sp>
        <p:nvSpPr>
          <p:cNvPr id="69" name="テキスト ボックス 68">
            <a:extLst>
              <a:ext uri="{FF2B5EF4-FFF2-40B4-BE49-F238E27FC236}">
                <a16:creationId xmlns:a16="http://schemas.microsoft.com/office/drawing/2014/main" id="{232B1A94-9CA5-49AC-85EE-07606210A80C}"/>
              </a:ext>
            </a:extLst>
          </p:cNvPr>
          <p:cNvSpPr txBox="1"/>
          <p:nvPr/>
        </p:nvSpPr>
        <p:spPr>
          <a:xfrm>
            <a:off x="372182" y="1955727"/>
            <a:ext cx="572593" cy="307777"/>
          </a:xfrm>
          <a:prstGeom prst="rect">
            <a:avLst/>
          </a:prstGeom>
          <a:noFill/>
        </p:spPr>
        <p:txBody>
          <a:bodyPr wrap="none" rtlCol="0">
            <a:spAutoFit/>
          </a:bodyPr>
          <a:lstStyle/>
          <a:p>
            <a:pPr algn="ctr"/>
            <a:r>
              <a:rPr kumimoji="1" lang="ja-JP" altLang="en-US" sz="1400" dirty="0"/>
              <a:t>コスト</a:t>
            </a:r>
          </a:p>
        </p:txBody>
      </p:sp>
      <p:sp>
        <p:nvSpPr>
          <p:cNvPr id="70" name="テキスト ボックス 69">
            <a:extLst>
              <a:ext uri="{FF2B5EF4-FFF2-40B4-BE49-F238E27FC236}">
                <a16:creationId xmlns:a16="http://schemas.microsoft.com/office/drawing/2014/main" id="{30FEBA8F-5F08-45F3-B343-FDA62C8BCD3B}"/>
              </a:ext>
            </a:extLst>
          </p:cNvPr>
          <p:cNvSpPr txBox="1"/>
          <p:nvPr/>
        </p:nvSpPr>
        <p:spPr>
          <a:xfrm>
            <a:off x="3177110" y="5305400"/>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C623AE5B-7AD7-4F78-8FF2-DEBBB814CA1D}"/>
                  </a:ext>
                </a:extLst>
              </p:cNvPr>
              <p:cNvSpPr txBox="1"/>
              <p:nvPr/>
            </p:nvSpPr>
            <p:spPr>
              <a:xfrm>
                <a:off x="1728096" y="2679450"/>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=445.41</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2" name="テキスト ボックス 71">
                <a:extLst>
                  <a:ext uri="{FF2B5EF4-FFF2-40B4-BE49-F238E27FC236}">
                    <a16:creationId xmlns:a16="http://schemas.microsoft.com/office/drawing/2014/main" id="{C623AE5B-7AD7-4F78-8FF2-DEBBB814CA1D}"/>
                  </a:ext>
                </a:extLst>
              </p:cNvPr>
              <p:cNvSpPr txBox="1">
                <a:spLocks noRot="1" noChangeAspect="1" noMove="1" noResize="1" noEditPoints="1" noAdjustHandles="1" noChangeArrowheads="1" noChangeShapeType="1" noTextEdit="1"/>
              </p:cNvSpPr>
              <p:nvPr/>
            </p:nvSpPr>
            <p:spPr>
              <a:xfrm>
                <a:off x="1728096" y="2679450"/>
                <a:ext cx="2354754" cy="307777"/>
              </a:xfrm>
              <a:prstGeom prst="rect">
                <a:avLst/>
              </a:prstGeom>
              <a:blipFill>
                <a:blip r:embed="rId4"/>
                <a:stretch>
                  <a:fillRect b="-10000"/>
                </a:stretch>
              </a:blipFill>
            </p:spPr>
            <p:txBody>
              <a:bodyPr/>
              <a:lstStyle/>
              <a:p>
                <a:r>
                  <a:rPr lang="ja-JP" altLang="en-US">
                    <a:noFill/>
                  </a:rPr>
                  <a:t> </a:t>
                </a:r>
              </a:p>
            </p:txBody>
          </p:sp>
        </mc:Fallback>
      </mc:AlternateContent>
      <p:sp>
        <p:nvSpPr>
          <p:cNvPr id="73" name="テキスト ボックス 72">
            <a:extLst>
              <a:ext uri="{FF2B5EF4-FFF2-40B4-BE49-F238E27FC236}">
                <a16:creationId xmlns:a16="http://schemas.microsoft.com/office/drawing/2014/main" id="{561E4EFB-D18C-417B-8B7E-A19AA7E29660}"/>
              </a:ext>
            </a:extLst>
          </p:cNvPr>
          <p:cNvSpPr txBox="1"/>
          <p:nvPr/>
        </p:nvSpPr>
        <p:spPr>
          <a:xfrm>
            <a:off x="2997051" y="2942903"/>
            <a:ext cx="1356916" cy="261610"/>
          </a:xfrm>
          <a:prstGeom prst="rect">
            <a:avLst/>
          </a:prstGeom>
          <a:noFill/>
        </p:spPr>
        <p:txBody>
          <a:bodyPr wrap="square" rtlCol="0">
            <a:spAutoFit/>
          </a:bodyPr>
          <a:lstStyle/>
          <a:p>
            <a:pPr algn="ctr"/>
            <a:r>
              <a:rPr kumimoji="1" lang="ja-JP" altLang="en-US" sz="1100" dirty="0">
                <a:solidFill>
                  <a:schemeClr val="accent1"/>
                </a:solidFill>
              </a:rPr>
              <a:t>上部浸透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88F2B5B-0060-4D4D-9AF6-9F51B039AAF7}"/>
                  </a:ext>
                </a:extLst>
              </p:cNvPr>
              <p:cNvSpPr txBox="1"/>
              <p:nvPr/>
            </p:nvSpPr>
            <p:spPr>
              <a:xfrm>
                <a:off x="1728096" y="3399930"/>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=320.51</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4" name="テキスト ボックス 73">
                <a:extLst>
                  <a:ext uri="{FF2B5EF4-FFF2-40B4-BE49-F238E27FC236}">
                    <a16:creationId xmlns:a16="http://schemas.microsoft.com/office/drawing/2014/main" id="{788F2B5B-0060-4D4D-9AF6-9F51B039AAF7}"/>
                  </a:ext>
                </a:extLst>
              </p:cNvPr>
              <p:cNvSpPr txBox="1">
                <a:spLocks noRot="1" noChangeAspect="1" noMove="1" noResize="1" noEditPoints="1" noAdjustHandles="1" noChangeArrowheads="1" noChangeShapeType="1" noTextEdit="1"/>
              </p:cNvSpPr>
              <p:nvPr/>
            </p:nvSpPr>
            <p:spPr>
              <a:xfrm>
                <a:off x="1728096" y="3399930"/>
                <a:ext cx="2354754" cy="307777"/>
              </a:xfrm>
              <a:prstGeom prst="rect">
                <a:avLst/>
              </a:prstGeom>
              <a:blipFill>
                <a:blip r:embed="rId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30B5D3B0-CA96-45C5-B507-2350D5247F29}"/>
                  </a:ext>
                </a:extLst>
              </p:cNvPr>
              <p:cNvSpPr txBox="1"/>
              <p:nvPr/>
            </p:nvSpPr>
            <p:spPr>
              <a:xfrm>
                <a:off x="1721920" y="4147665"/>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=85.047</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5" name="テキスト ボックス 74">
                <a:extLst>
                  <a:ext uri="{FF2B5EF4-FFF2-40B4-BE49-F238E27FC236}">
                    <a16:creationId xmlns:a16="http://schemas.microsoft.com/office/drawing/2014/main" id="{30B5D3B0-CA96-45C5-B507-2350D5247F29}"/>
                  </a:ext>
                </a:extLst>
              </p:cNvPr>
              <p:cNvSpPr txBox="1">
                <a:spLocks noRot="1" noChangeAspect="1" noMove="1" noResize="1" noEditPoints="1" noAdjustHandles="1" noChangeArrowheads="1" noChangeShapeType="1" noTextEdit="1"/>
              </p:cNvSpPr>
              <p:nvPr/>
            </p:nvSpPr>
            <p:spPr>
              <a:xfrm>
                <a:off x="1721920" y="4147665"/>
                <a:ext cx="2354754" cy="307777"/>
              </a:xfrm>
              <a:prstGeom prst="rect">
                <a:avLst/>
              </a:prstGeom>
              <a:blipFill>
                <a:blip r:embed="rId6"/>
                <a:stretch>
                  <a:fillRect b="-7843"/>
                </a:stretch>
              </a:blipFill>
            </p:spPr>
            <p:txBody>
              <a:bodyPr/>
              <a:lstStyle/>
              <a:p>
                <a:r>
                  <a:rPr lang="ja-JP" altLang="en-US">
                    <a:noFill/>
                  </a:rPr>
                  <a:t> </a:t>
                </a:r>
              </a:p>
            </p:txBody>
          </p:sp>
        </mc:Fallback>
      </mc:AlternateContent>
      <p:sp>
        <p:nvSpPr>
          <p:cNvPr id="76" name="テキスト ボックス 75">
            <a:extLst>
              <a:ext uri="{FF2B5EF4-FFF2-40B4-BE49-F238E27FC236}">
                <a16:creationId xmlns:a16="http://schemas.microsoft.com/office/drawing/2014/main" id="{CD9FE3E1-911B-4D19-B8D4-6A4BC2E638FF}"/>
              </a:ext>
            </a:extLst>
          </p:cNvPr>
          <p:cNvSpPr txBox="1"/>
          <p:nvPr/>
        </p:nvSpPr>
        <p:spPr>
          <a:xfrm>
            <a:off x="2997051" y="4480674"/>
            <a:ext cx="1288664" cy="261610"/>
          </a:xfrm>
          <a:prstGeom prst="rect">
            <a:avLst/>
          </a:prstGeom>
          <a:noFill/>
        </p:spPr>
        <p:txBody>
          <a:bodyPr wrap="square" rtlCol="0">
            <a:spAutoFit/>
          </a:bodyPr>
          <a:lstStyle/>
          <a:p>
            <a:pPr algn="ctr"/>
            <a:r>
              <a:rPr kumimoji="1" lang="ja-JP" altLang="en-US" sz="1100" dirty="0">
                <a:solidFill>
                  <a:schemeClr val="accent1"/>
                </a:solidFill>
              </a:rPr>
              <a:t>蒸解ゾーン</a:t>
            </a:r>
            <a:r>
              <a:rPr kumimoji="1" lang="en-US" altLang="ja-JP" sz="1100" dirty="0">
                <a:solidFill>
                  <a:schemeClr val="accent1"/>
                </a:solidFill>
              </a:rPr>
              <a:t>H</a:t>
            </a:r>
            <a:r>
              <a:rPr kumimoji="1" lang="ja-JP" altLang="en-US" sz="1100" dirty="0">
                <a:solidFill>
                  <a:schemeClr val="accent1"/>
                </a:solidFill>
              </a:rPr>
              <a:t>ファクタ</a:t>
            </a:r>
          </a:p>
        </p:txBody>
      </p:sp>
      <p:sp>
        <p:nvSpPr>
          <p:cNvPr id="77" name="テキスト ボックス 76">
            <a:extLst>
              <a:ext uri="{FF2B5EF4-FFF2-40B4-BE49-F238E27FC236}">
                <a16:creationId xmlns:a16="http://schemas.microsoft.com/office/drawing/2014/main" id="{B611905B-F8BF-4F40-9545-1BF23EC52E03}"/>
              </a:ext>
            </a:extLst>
          </p:cNvPr>
          <p:cNvSpPr txBox="1"/>
          <p:nvPr/>
        </p:nvSpPr>
        <p:spPr>
          <a:xfrm>
            <a:off x="3029386" y="3707707"/>
            <a:ext cx="1287781" cy="261610"/>
          </a:xfrm>
          <a:prstGeom prst="rect">
            <a:avLst/>
          </a:prstGeom>
          <a:noFill/>
        </p:spPr>
        <p:txBody>
          <a:bodyPr wrap="square" rtlCol="0">
            <a:spAutoFit/>
          </a:bodyPr>
          <a:lstStyle/>
          <a:p>
            <a:pPr algn="ctr"/>
            <a:r>
              <a:rPr kumimoji="1" lang="ja-JP" altLang="en-US" sz="1100" dirty="0">
                <a:solidFill>
                  <a:schemeClr val="accent1"/>
                </a:solidFill>
              </a:rPr>
              <a:t>下部浸透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66429D5-5034-4E02-8443-F53854D8FC3D}"/>
                  </a:ext>
                </a:extLst>
              </p:cNvPr>
              <p:cNvSpPr txBox="1"/>
              <p:nvPr/>
            </p:nvSpPr>
            <p:spPr>
              <a:xfrm>
                <a:off x="1614564" y="959101"/>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066429D5-5034-4E02-8443-F53854D8FC3D}"/>
                  </a:ext>
                </a:extLst>
              </p:cNvPr>
              <p:cNvSpPr txBox="1">
                <a:spLocks noRot="1" noChangeAspect="1" noMove="1" noResize="1" noEditPoints="1" noAdjustHandles="1" noChangeArrowheads="1" noChangeShapeType="1" noTextEdit="1"/>
              </p:cNvSpPr>
              <p:nvPr/>
            </p:nvSpPr>
            <p:spPr>
              <a:xfrm>
                <a:off x="1614564" y="959101"/>
                <a:ext cx="6252299" cy="70564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2FC4F1F-665D-4C5B-AE67-6F7CCACAB817}"/>
                  </a:ext>
                </a:extLst>
              </p:cNvPr>
              <p:cNvSpPr txBox="1"/>
              <p:nvPr/>
            </p:nvSpPr>
            <p:spPr>
              <a:xfrm>
                <a:off x="6685446" y="1955727"/>
                <a:ext cx="192977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41" name="テキスト ボックス 40">
                <a:extLst>
                  <a:ext uri="{FF2B5EF4-FFF2-40B4-BE49-F238E27FC236}">
                    <a16:creationId xmlns:a16="http://schemas.microsoft.com/office/drawing/2014/main" id="{42FC4F1F-665D-4C5B-AE67-6F7CCACAB817}"/>
                  </a:ext>
                </a:extLst>
              </p:cNvPr>
              <p:cNvSpPr txBox="1">
                <a:spLocks noRot="1" noChangeAspect="1" noMove="1" noResize="1" noEditPoints="1" noAdjustHandles="1" noChangeArrowheads="1" noChangeShapeType="1" noTextEdit="1"/>
              </p:cNvSpPr>
              <p:nvPr/>
            </p:nvSpPr>
            <p:spPr>
              <a:xfrm>
                <a:off x="6685446" y="1955727"/>
                <a:ext cx="1929773"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3275B61A-410A-468F-AC0D-C95FDFB25773}"/>
                  </a:ext>
                </a:extLst>
              </p:cNvPr>
              <p:cNvSpPr txBox="1"/>
              <p:nvPr/>
            </p:nvSpPr>
            <p:spPr>
              <a:xfrm>
                <a:off x="6781547" y="2454357"/>
                <a:ext cx="251839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𝑣</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1" smtClean="0">
                          <a:latin typeface="Cambria Math" panose="02040503050406030204" pitchFamily="18" charset="0"/>
                        </a:rPr>
                        <m:t>⁡{0,</m:t>
                      </m:r>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3275B61A-410A-468F-AC0D-C95FDFB25773}"/>
                  </a:ext>
                </a:extLst>
              </p:cNvPr>
              <p:cNvSpPr txBox="1">
                <a:spLocks noRot="1" noChangeAspect="1" noMove="1" noResize="1" noEditPoints="1" noAdjustHandles="1" noChangeArrowheads="1" noChangeShapeType="1" noTextEdit="1"/>
              </p:cNvSpPr>
              <p:nvPr/>
            </p:nvSpPr>
            <p:spPr>
              <a:xfrm>
                <a:off x="6781547" y="2454357"/>
                <a:ext cx="2518398" cy="307777"/>
              </a:xfrm>
              <a:prstGeom prst="rect">
                <a:avLst/>
              </a:prstGeom>
              <a:blipFill>
                <a:blip r:embed="rId9"/>
                <a:stretch>
                  <a:fillRect b="-1000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A3BA4012-7C59-41BC-8EDC-03977E10B23A}"/>
              </a:ext>
            </a:extLst>
          </p:cNvPr>
          <p:cNvSpPr txBox="1"/>
          <p:nvPr/>
        </p:nvSpPr>
        <p:spPr>
          <a:xfrm>
            <a:off x="7285573" y="3851086"/>
            <a:ext cx="614271" cy="307777"/>
          </a:xfrm>
          <a:prstGeom prst="rect">
            <a:avLst/>
          </a:prstGeom>
          <a:noFill/>
        </p:spPr>
        <p:txBody>
          <a:bodyPr wrap="none" rtlCol="0">
            <a:spAutoFit/>
          </a:bodyPr>
          <a:lstStyle/>
          <a:p>
            <a:r>
              <a:rPr kumimoji="1" lang="en-US" altLang="ja-JP" sz="1400" dirty="0">
                <a:solidFill>
                  <a:schemeClr val="accent4"/>
                </a:solidFill>
              </a:rPr>
              <a:t>KN</a:t>
            </a:r>
            <a:r>
              <a:rPr kumimoji="1" lang="ja-JP" altLang="en-US" sz="1400" dirty="0">
                <a:solidFill>
                  <a:schemeClr val="accent4"/>
                </a:solidFill>
              </a:rPr>
              <a:t>価</a:t>
            </a:r>
          </a:p>
        </p:txBody>
      </p:sp>
      <p:sp>
        <p:nvSpPr>
          <p:cNvPr id="48" name="テキスト ボックス 47">
            <a:extLst>
              <a:ext uri="{FF2B5EF4-FFF2-40B4-BE49-F238E27FC236}">
                <a16:creationId xmlns:a16="http://schemas.microsoft.com/office/drawing/2014/main" id="{ABB0BAFD-01C8-4279-87F9-EB5A0F42012D}"/>
              </a:ext>
            </a:extLst>
          </p:cNvPr>
          <p:cNvSpPr txBox="1"/>
          <p:nvPr/>
        </p:nvSpPr>
        <p:spPr>
          <a:xfrm>
            <a:off x="4238756" y="2679450"/>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49" name="テキスト ボックス 48">
            <a:extLst>
              <a:ext uri="{FF2B5EF4-FFF2-40B4-BE49-F238E27FC236}">
                <a16:creationId xmlns:a16="http://schemas.microsoft.com/office/drawing/2014/main" id="{B5DA2C4E-1CD8-4535-BCA3-1313BC5CDC57}"/>
              </a:ext>
            </a:extLst>
          </p:cNvPr>
          <p:cNvSpPr txBox="1"/>
          <p:nvPr/>
        </p:nvSpPr>
        <p:spPr>
          <a:xfrm>
            <a:off x="4231934" y="3408093"/>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50" name="テキスト ボックス 49">
            <a:extLst>
              <a:ext uri="{FF2B5EF4-FFF2-40B4-BE49-F238E27FC236}">
                <a16:creationId xmlns:a16="http://schemas.microsoft.com/office/drawing/2014/main" id="{7879F826-5207-433F-8B94-CAA66626B151}"/>
              </a:ext>
            </a:extLst>
          </p:cNvPr>
          <p:cNvSpPr txBox="1"/>
          <p:nvPr/>
        </p:nvSpPr>
        <p:spPr>
          <a:xfrm>
            <a:off x="4238756" y="4147664"/>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51" name="テキスト ボックス 50">
            <a:extLst>
              <a:ext uri="{FF2B5EF4-FFF2-40B4-BE49-F238E27FC236}">
                <a16:creationId xmlns:a16="http://schemas.microsoft.com/office/drawing/2014/main" id="{C0B895B5-7597-4941-A247-7F76C8ECA6AD}"/>
              </a:ext>
            </a:extLst>
          </p:cNvPr>
          <p:cNvSpPr txBox="1"/>
          <p:nvPr/>
        </p:nvSpPr>
        <p:spPr>
          <a:xfrm>
            <a:off x="4231934" y="4973767"/>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29" name="テキスト ボックス 28">
            <a:extLst>
              <a:ext uri="{FF2B5EF4-FFF2-40B4-BE49-F238E27FC236}">
                <a16:creationId xmlns:a16="http://schemas.microsoft.com/office/drawing/2014/main" id="{10830F86-F44B-47F3-9FBD-E12083013036}"/>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sp>
        <p:nvSpPr>
          <p:cNvPr id="30" name="吹き出し: 四角形 29">
            <a:extLst>
              <a:ext uri="{FF2B5EF4-FFF2-40B4-BE49-F238E27FC236}">
                <a16:creationId xmlns:a16="http://schemas.microsoft.com/office/drawing/2014/main" id="{24F0ADD9-5D94-4FD7-B0EC-5514B2DC2A7C}"/>
              </a:ext>
            </a:extLst>
          </p:cNvPr>
          <p:cNvSpPr/>
          <p:nvPr/>
        </p:nvSpPr>
        <p:spPr>
          <a:xfrm>
            <a:off x="9511770" y="4352432"/>
            <a:ext cx="2372903" cy="518094"/>
          </a:xfrm>
          <a:prstGeom prst="wedgeRectCallout">
            <a:avLst>
              <a:gd name="adj1" fmla="val -44081"/>
              <a:gd name="adj2" fmla="val -131151"/>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最適値は</a:t>
            </a:r>
            <a:r>
              <a:rPr kumimoji="1" lang="en-US" altLang="ja-JP" dirty="0">
                <a:solidFill>
                  <a:schemeClr val="bg1"/>
                </a:solidFill>
              </a:rPr>
              <a:t>0</a:t>
            </a:r>
            <a:endParaRPr kumimoji="1" lang="ja-JP" altLang="en-US" dirty="0">
              <a:solidFill>
                <a:schemeClr val="bg1"/>
              </a:solidFill>
            </a:endParaRP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8F791287-43A6-43BF-9F5B-B1A3908699F4}"/>
                  </a:ext>
                </a:extLst>
              </p:cNvPr>
              <p:cNvSpPr txBox="1"/>
              <p:nvPr/>
            </p:nvSpPr>
            <p:spPr>
              <a:xfrm>
                <a:off x="6529272" y="3520842"/>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𝐷</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31" name="テキスト ボックス 30">
                <a:extLst>
                  <a:ext uri="{FF2B5EF4-FFF2-40B4-BE49-F238E27FC236}">
                    <a16:creationId xmlns:a16="http://schemas.microsoft.com/office/drawing/2014/main" id="{8F791287-43A6-43BF-9F5B-B1A3908699F4}"/>
                  </a:ext>
                </a:extLst>
              </p:cNvPr>
              <p:cNvSpPr txBox="1">
                <a:spLocks noRot="1" noChangeAspect="1" noMove="1" noResize="1" noEditPoints="1" noAdjustHandles="1" noChangeArrowheads="1" noChangeShapeType="1" noTextEdit="1"/>
              </p:cNvSpPr>
              <p:nvPr/>
            </p:nvSpPr>
            <p:spPr>
              <a:xfrm>
                <a:off x="6529272" y="3520842"/>
                <a:ext cx="3088069" cy="307777"/>
              </a:xfrm>
              <a:prstGeom prst="rect">
                <a:avLst/>
              </a:prstGeom>
              <a:blipFill>
                <a:blip r:embed="rId10"/>
                <a:stretch>
                  <a:fillRect/>
                </a:stretch>
              </a:blipFill>
            </p:spPr>
            <p:txBody>
              <a:bodyPr/>
              <a:lstStyle/>
              <a:p>
                <a:r>
                  <a:rPr lang="ja-JP" altLang="en-US">
                    <a:noFill/>
                  </a:rPr>
                  <a:t> </a:t>
                </a:r>
              </a:p>
            </p:txBody>
          </p:sp>
        </mc:Fallback>
      </mc:AlternateContent>
      <p:sp>
        <p:nvSpPr>
          <p:cNvPr id="2" name="矢印: 下 1">
            <a:extLst>
              <a:ext uri="{FF2B5EF4-FFF2-40B4-BE49-F238E27FC236}">
                <a16:creationId xmlns:a16="http://schemas.microsoft.com/office/drawing/2014/main" id="{19A160B9-565F-4BBE-98AF-F064F522270E}"/>
              </a:ext>
            </a:extLst>
          </p:cNvPr>
          <p:cNvSpPr/>
          <p:nvPr/>
        </p:nvSpPr>
        <p:spPr>
          <a:xfrm flipV="1">
            <a:off x="7934876" y="2869945"/>
            <a:ext cx="408051" cy="537353"/>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729090BD-D6A8-4932-B8CA-8DAD2B677519}"/>
              </a:ext>
            </a:extLst>
          </p:cNvPr>
          <p:cNvSpPr txBox="1"/>
          <p:nvPr/>
        </p:nvSpPr>
        <p:spPr>
          <a:xfrm>
            <a:off x="8394088" y="3004513"/>
            <a:ext cx="1601721" cy="307777"/>
          </a:xfrm>
          <a:prstGeom prst="rect">
            <a:avLst/>
          </a:prstGeom>
          <a:noFill/>
        </p:spPr>
        <p:txBody>
          <a:bodyPr wrap="none" rtlCol="0">
            <a:spAutoFit/>
          </a:bodyPr>
          <a:lstStyle/>
          <a:p>
            <a:r>
              <a:rPr kumimoji="1" lang="ja-JP" altLang="en-US" sz="1400" dirty="0">
                <a:solidFill>
                  <a:schemeClr val="accent4"/>
                </a:solidFill>
              </a:rPr>
              <a:t>ペナルティとして追加</a:t>
            </a:r>
          </a:p>
        </p:txBody>
      </p:sp>
      <p:sp>
        <p:nvSpPr>
          <p:cNvPr id="34" name="吹き出し: 四角形 33">
            <a:extLst>
              <a:ext uri="{FF2B5EF4-FFF2-40B4-BE49-F238E27FC236}">
                <a16:creationId xmlns:a16="http://schemas.microsoft.com/office/drawing/2014/main" id="{E60F4908-8882-4810-9C79-5BAA337B6916}"/>
              </a:ext>
            </a:extLst>
          </p:cNvPr>
          <p:cNvSpPr/>
          <p:nvPr/>
        </p:nvSpPr>
        <p:spPr>
          <a:xfrm>
            <a:off x="5273319" y="5033522"/>
            <a:ext cx="3016455" cy="865377"/>
          </a:xfrm>
          <a:prstGeom prst="wedgeRectCallout">
            <a:avLst>
              <a:gd name="adj1" fmla="val -44081"/>
              <a:gd name="adj2" fmla="val -131151"/>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制約が満たす解を得られるか？を純粋に調べるために、今回はコストは</a:t>
            </a:r>
            <a:r>
              <a:rPr kumimoji="1" lang="en-US" altLang="ja-JP" dirty="0">
                <a:solidFill>
                  <a:schemeClr val="bg1"/>
                </a:solidFill>
              </a:rPr>
              <a:t>0</a:t>
            </a:r>
            <a:r>
              <a:rPr kumimoji="1" lang="ja-JP" altLang="en-US" dirty="0">
                <a:solidFill>
                  <a:schemeClr val="bg1"/>
                </a:solidFill>
              </a:rPr>
              <a:t>にした</a:t>
            </a:r>
          </a:p>
        </p:txBody>
      </p:sp>
    </p:spTree>
    <p:extLst>
      <p:ext uri="{BB962C8B-B14F-4D97-AF65-F5344CB8AC3E}">
        <p14:creationId xmlns:p14="http://schemas.microsoft.com/office/powerpoint/2010/main" val="822787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制約条件①</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610739"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14711D6E-E186-4A1D-8884-CD875B18438F}"/>
              </a:ext>
            </a:extLst>
          </p:cNvPr>
          <p:cNvSpPr txBox="1"/>
          <p:nvPr/>
        </p:nvSpPr>
        <p:spPr>
          <a:xfrm>
            <a:off x="90930" y="1090950"/>
            <a:ext cx="1269898" cy="523220"/>
          </a:xfrm>
          <a:prstGeom prst="rect">
            <a:avLst/>
          </a:prstGeom>
          <a:noFill/>
        </p:spPr>
        <p:txBody>
          <a:bodyPr wrap="none" rtlCol="0">
            <a:spAutoFit/>
          </a:bodyPr>
          <a:lstStyle/>
          <a:p>
            <a:pPr algn="ctr"/>
            <a:r>
              <a:rPr kumimoji="1" lang="ja-JP" altLang="en-US" sz="1400" dirty="0"/>
              <a:t>オフセット・実績</a:t>
            </a:r>
            <a:endParaRPr kumimoji="1" lang="en-US" altLang="ja-JP" sz="1400" dirty="0"/>
          </a:p>
          <a:p>
            <a:pPr algn="ctr"/>
            <a:r>
              <a:rPr kumimoji="1" lang="ja-JP" altLang="en-US" sz="1400" dirty="0"/>
              <a:t>固定制約</a:t>
            </a: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E6B2865D-455D-49E0-92E3-6D8BF5B818B0}"/>
                  </a:ext>
                </a:extLst>
              </p:cNvPr>
              <p:cNvSpPr txBox="1"/>
              <p:nvPr/>
            </p:nvSpPr>
            <p:spPr>
              <a:xfrm>
                <a:off x="1730522" y="1095824"/>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56" name="テキスト ボックス 55">
                <a:extLst>
                  <a:ext uri="{FF2B5EF4-FFF2-40B4-BE49-F238E27FC236}">
                    <a16:creationId xmlns:a16="http://schemas.microsoft.com/office/drawing/2014/main" id="{E6B2865D-455D-49E0-92E3-6D8BF5B818B0}"/>
                  </a:ext>
                </a:extLst>
              </p:cNvPr>
              <p:cNvSpPr txBox="1">
                <a:spLocks noRot="1" noChangeAspect="1" noMove="1" noResize="1" noEditPoints="1" noAdjustHandles="1" noChangeArrowheads="1" noChangeShapeType="1" noTextEdit="1"/>
              </p:cNvSpPr>
              <p:nvPr/>
            </p:nvSpPr>
            <p:spPr>
              <a:xfrm>
                <a:off x="1730522" y="1095824"/>
                <a:ext cx="2156197"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71BEC419-C3C2-4C0D-8F1A-6C4A1F35BD4F}"/>
                  </a:ext>
                </a:extLst>
              </p:cNvPr>
              <p:cNvSpPr txBox="1"/>
              <p:nvPr/>
            </p:nvSpPr>
            <p:spPr>
              <a:xfrm>
                <a:off x="8380194" y="951652"/>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≤14+1</m:t>
                      </m:r>
                    </m:oMath>
                  </m:oMathPara>
                </a14:m>
                <a:endParaRPr kumimoji="1" lang="ja-JP" altLang="en-US" sz="1400" dirty="0"/>
              </a:p>
            </p:txBody>
          </p:sp>
        </mc:Choice>
        <mc:Fallback xmlns="">
          <p:sp>
            <p:nvSpPr>
              <p:cNvPr id="36" name="テキスト ボックス 35">
                <a:extLst>
                  <a:ext uri="{FF2B5EF4-FFF2-40B4-BE49-F238E27FC236}">
                    <a16:creationId xmlns:a16="http://schemas.microsoft.com/office/drawing/2014/main" id="{71BEC419-C3C2-4C0D-8F1A-6C4A1F35BD4F}"/>
                  </a:ext>
                </a:extLst>
              </p:cNvPr>
              <p:cNvSpPr txBox="1">
                <a:spLocks noRot="1" noChangeAspect="1" noMove="1" noResize="1" noEditPoints="1" noAdjustHandles="1" noChangeArrowheads="1" noChangeShapeType="1" noTextEdit="1"/>
              </p:cNvSpPr>
              <p:nvPr/>
            </p:nvSpPr>
            <p:spPr>
              <a:xfrm>
                <a:off x="8380194" y="951652"/>
                <a:ext cx="215619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925B6F42-AE1A-41FF-B6DE-526B6B2CDF59}"/>
                  </a:ext>
                </a:extLst>
              </p:cNvPr>
              <p:cNvSpPr txBox="1"/>
              <p:nvPr/>
            </p:nvSpPr>
            <p:spPr>
              <a:xfrm>
                <a:off x="6293609" y="1858199"/>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925B6F42-AE1A-41FF-B6DE-526B6B2CDF59}"/>
                  </a:ext>
                </a:extLst>
              </p:cNvPr>
              <p:cNvSpPr txBox="1">
                <a:spLocks noRot="1" noChangeAspect="1" noMove="1" noResize="1" noEditPoints="1" noAdjustHandles="1" noChangeArrowheads="1" noChangeShapeType="1" noTextEdit="1"/>
              </p:cNvSpPr>
              <p:nvPr/>
            </p:nvSpPr>
            <p:spPr>
              <a:xfrm>
                <a:off x="6293609" y="1858199"/>
                <a:ext cx="2156197"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AA626B0-E5EA-4E93-B6CD-0AC30D7EC85E}"/>
                  </a:ext>
                </a:extLst>
              </p:cNvPr>
              <p:cNvSpPr txBox="1"/>
              <p:nvPr/>
            </p:nvSpPr>
            <p:spPr>
              <a:xfrm>
                <a:off x="8906439" y="1862612"/>
                <a:ext cx="110370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42" name="テキスト ボックス 41">
                <a:extLst>
                  <a:ext uri="{FF2B5EF4-FFF2-40B4-BE49-F238E27FC236}">
                    <a16:creationId xmlns:a16="http://schemas.microsoft.com/office/drawing/2014/main" id="{BAA626B0-E5EA-4E93-B6CD-0AC30D7EC85E}"/>
                  </a:ext>
                </a:extLst>
              </p:cNvPr>
              <p:cNvSpPr txBox="1">
                <a:spLocks noRot="1" noChangeAspect="1" noMove="1" noResize="1" noEditPoints="1" noAdjustHandles="1" noChangeArrowheads="1" noChangeShapeType="1" noTextEdit="1"/>
              </p:cNvSpPr>
              <p:nvPr/>
            </p:nvSpPr>
            <p:spPr>
              <a:xfrm>
                <a:off x="8906439" y="1862612"/>
                <a:ext cx="1103705"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75459E6B-8913-4095-AB5B-8A1F998B62C8}"/>
                  </a:ext>
                </a:extLst>
              </p:cNvPr>
              <p:cNvSpPr txBox="1"/>
              <p:nvPr/>
            </p:nvSpPr>
            <p:spPr>
              <a:xfrm>
                <a:off x="1730522" y="1853981"/>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75459E6B-8913-4095-AB5B-8A1F998B62C8}"/>
                  </a:ext>
                </a:extLst>
              </p:cNvPr>
              <p:cNvSpPr txBox="1">
                <a:spLocks noRot="1" noChangeAspect="1" noMove="1" noResize="1" noEditPoints="1" noAdjustHandles="1" noChangeArrowheads="1" noChangeShapeType="1" noTextEdit="1"/>
              </p:cNvSpPr>
              <p:nvPr/>
            </p:nvSpPr>
            <p:spPr>
              <a:xfrm>
                <a:off x="1730522" y="1853981"/>
                <a:ext cx="2156197"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E09C6FE-53B1-4E7E-85B7-D2FFCE1EEEFE}"/>
                  </a:ext>
                </a:extLst>
              </p:cNvPr>
              <p:cNvSpPr txBox="1"/>
              <p:nvPr/>
            </p:nvSpPr>
            <p:spPr>
              <a:xfrm>
                <a:off x="3969017" y="1097362"/>
                <a:ext cx="141283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50" name="テキスト ボックス 49">
                <a:extLst>
                  <a:ext uri="{FF2B5EF4-FFF2-40B4-BE49-F238E27FC236}">
                    <a16:creationId xmlns:a16="http://schemas.microsoft.com/office/drawing/2014/main" id="{5E09C6FE-53B1-4E7E-85B7-D2FFCE1EEEFE}"/>
                  </a:ext>
                </a:extLst>
              </p:cNvPr>
              <p:cNvSpPr txBox="1">
                <a:spLocks noRot="1" noChangeAspect="1" noMove="1" noResize="1" noEditPoints="1" noAdjustHandles="1" noChangeArrowheads="1" noChangeShapeType="1" noTextEdit="1"/>
              </p:cNvSpPr>
              <p:nvPr/>
            </p:nvSpPr>
            <p:spPr>
              <a:xfrm>
                <a:off x="3969017" y="1097362"/>
                <a:ext cx="1412832"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8A40BB30-BD0B-482E-8F43-926692B11331}"/>
                  </a:ext>
                </a:extLst>
              </p:cNvPr>
              <p:cNvSpPr txBox="1"/>
              <p:nvPr/>
            </p:nvSpPr>
            <p:spPr>
              <a:xfrm>
                <a:off x="6293609" y="971761"/>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55" name="テキスト ボックス 54">
                <a:extLst>
                  <a:ext uri="{FF2B5EF4-FFF2-40B4-BE49-F238E27FC236}">
                    <a16:creationId xmlns:a16="http://schemas.microsoft.com/office/drawing/2014/main" id="{8A40BB30-BD0B-482E-8F43-926692B11331}"/>
                  </a:ext>
                </a:extLst>
              </p:cNvPr>
              <p:cNvSpPr txBox="1">
                <a:spLocks noRot="1" noChangeAspect="1" noMove="1" noResize="1" noEditPoints="1" noAdjustHandles="1" noChangeArrowheads="1" noChangeShapeType="1" noTextEdit="1"/>
              </p:cNvSpPr>
              <p:nvPr/>
            </p:nvSpPr>
            <p:spPr>
              <a:xfrm>
                <a:off x="6293609" y="971761"/>
                <a:ext cx="2156197"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255B943F-9B1E-4E76-830C-313C93346BAC}"/>
                  </a:ext>
                </a:extLst>
              </p:cNvPr>
              <p:cNvSpPr txBox="1"/>
              <p:nvPr/>
            </p:nvSpPr>
            <p:spPr>
              <a:xfrm>
                <a:off x="4002566" y="1777889"/>
                <a:ext cx="135779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≤16+1</m:t>
                      </m:r>
                    </m:oMath>
                  </m:oMathPara>
                </a14:m>
                <a:endParaRPr kumimoji="1" lang="ja-JP" altLang="en-US" sz="1400" dirty="0"/>
              </a:p>
            </p:txBody>
          </p:sp>
        </mc:Choice>
        <mc:Fallback xmlns="">
          <p:sp>
            <p:nvSpPr>
              <p:cNvPr id="57" name="テキスト ボックス 56">
                <a:extLst>
                  <a:ext uri="{FF2B5EF4-FFF2-40B4-BE49-F238E27FC236}">
                    <a16:creationId xmlns:a16="http://schemas.microsoft.com/office/drawing/2014/main" id="{255B943F-9B1E-4E76-830C-313C93346BAC}"/>
                  </a:ext>
                </a:extLst>
              </p:cNvPr>
              <p:cNvSpPr txBox="1">
                <a:spLocks noRot="1" noChangeAspect="1" noMove="1" noResize="1" noEditPoints="1" noAdjustHandles="1" noChangeArrowheads="1" noChangeShapeType="1" noTextEdit="1"/>
              </p:cNvSpPr>
              <p:nvPr/>
            </p:nvSpPr>
            <p:spPr>
              <a:xfrm>
                <a:off x="4002566" y="1777889"/>
                <a:ext cx="1357794" cy="307777"/>
              </a:xfrm>
              <a:prstGeom prst="rect">
                <a:avLst/>
              </a:prstGeom>
              <a:blipFill>
                <a:blip r:embed="rId9"/>
                <a:stretch>
                  <a:fillRect/>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06A1A22B-E524-447E-9FA9-5B994C188085}"/>
              </a:ext>
            </a:extLst>
          </p:cNvPr>
          <p:cNvSpPr txBox="1"/>
          <p:nvPr/>
        </p:nvSpPr>
        <p:spPr>
          <a:xfrm>
            <a:off x="1948584" y="1418399"/>
            <a:ext cx="746564" cy="430887"/>
          </a:xfrm>
          <a:prstGeom prst="rect">
            <a:avLst/>
          </a:prstGeom>
          <a:noFill/>
        </p:spPr>
        <p:txBody>
          <a:bodyPr wrap="squar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69" name="テキスト ボックス 68">
            <a:extLst>
              <a:ext uri="{FF2B5EF4-FFF2-40B4-BE49-F238E27FC236}">
                <a16:creationId xmlns:a16="http://schemas.microsoft.com/office/drawing/2014/main" id="{52F50886-86D0-44A7-BF22-4DC6650ECF4E}"/>
              </a:ext>
            </a:extLst>
          </p:cNvPr>
          <p:cNvSpPr txBox="1"/>
          <p:nvPr/>
        </p:nvSpPr>
        <p:spPr>
          <a:xfrm>
            <a:off x="1929920" y="2167525"/>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74" name="テキスト ボックス 73">
            <a:extLst>
              <a:ext uri="{FF2B5EF4-FFF2-40B4-BE49-F238E27FC236}">
                <a16:creationId xmlns:a16="http://schemas.microsoft.com/office/drawing/2014/main" id="{F9A2A50F-1204-485A-BEB3-1F70447826AD}"/>
              </a:ext>
            </a:extLst>
          </p:cNvPr>
          <p:cNvSpPr txBox="1"/>
          <p:nvPr/>
        </p:nvSpPr>
        <p:spPr>
          <a:xfrm>
            <a:off x="6438500" y="1286937"/>
            <a:ext cx="827471"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80" name="テキスト ボックス 79">
            <a:extLst>
              <a:ext uri="{FF2B5EF4-FFF2-40B4-BE49-F238E27FC236}">
                <a16:creationId xmlns:a16="http://schemas.microsoft.com/office/drawing/2014/main" id="{C152E257-1849-424D-B090-0B552A966457}"/>
              </a:ext>
            </a:extLst>
          </p:cNvPr>
          <p:cNvSpPr txBox="1"/>
          <p:nvPr/>
        </p:nvSpPr>
        <p:spPr>
          <a:xfrm>
            <a:off x="6444918" y="2180774"/>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7AA3DC3-2EB2-4DB5-95EE-4CA614462323}"/>
                  </a:ext>
                </a:extLst>
              </p:cNvPr>
              <p:cNvSpPr txBox="1"/>
              <p:nvPr/>
            </p:nvSpPr>
            <p:spPr>
              <a:xfrm>
                <a:off x="2044747" y="3512232"/>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31</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87" name="テキスト ボックス 86">
                <a:extLst>
                  <a:ext uri="{FF2B5EF4-FFF2-40B4-BE49-F238E27FC236}">
                    <a16:creationId xmlns:a16="http://schemas.microsoft.com/office/drawing/2014/main" id="{A7AA3DC3-2EB2-4DB5-95EE-4CA614462323}"/>
                  </a:ext>
                </a:extLst>
              </p:cNvPr>
              <p:cNvSpPr txBox="1">
                <a:spLocks noRot="1" noChangeAspect="1" noMove="1" noResize="1" noEditPoints="1" noAdjustHandles="1" noChangeArrowheads="1" noChangeShapeType="1" noTextEdit="1"/>
              </p:cNvSpPr>
              <p:nvPr/>
            </p:nvSpPr>
            <p:spPr>
              <a:xfrm>
                <a:off x="2044747" y="3512232"/>
                <a:ext cx="3156215" cy="307777"/>
              </a:xfrm>
              <a:prstGeom prst="rect">
                <a:avLst/>
              </a:prstGeom>
              <a:blipFill>
                <a:blip r:embed="rId10"/>
                <a:stretch>
                  <a:fillRect b="-1961"/>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487A61A0-B345-4241-BB95-B8DD35580E9D}"/>
              </a:ext>
            </a:extLst>
          </p:cNvPr>
          <p:cNvSpPr txBox="1"/>
          <p:nvPr/>
        </p:nvSpPr>
        <p:spPr>
          <a:xfrm>
            <a:off x="2630202" y="3803168"/>
            <a:ext cx="1256511" cy="261610"/>
          </a:xfrm>
          <a:prstGeom prst="rect">
            <a:avLst/>
          </a:prstGeom>
          <a:noFill/>
        </p:spPr>
        <p:txBody>
          <a:bodyPr wrap="square" rtlCol="0">
            <a:spAutoFit/>
          </a:bodyPr>
          <a:lstStyle/>
          <a:p>
            <a:pPr algn="ctr"/>
            <a:r>
              <a:rPr kumimoji="1" lang="ja-JP" altLang="en-US" sz="1100" dirty="0">
                <a:solidFill>
                  <a:schemeClr val="accent1"/>
                </a:solidFill>
              </a:rPr>
              <a:t>上部浸透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6EEE63F-8B68-4224-AB58-B25F5DD95392}"/>
                  </a:ext>
                </a:extLst>
              </p:cNvPr>
              <p:cNvSpPr txBox="1"/>
              <p:nvPr/>
            </p:nvSpPr>
            <p:spPr>
              <a:xfrm>
                <a:off x="2044746" y="4165838"/>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32</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89" name="テキスト ボックス 88">
                <a:extLst>
                  <a:ext uri="{FF2B5EF4-FFF2-40B4-BE49-F238E27FC236}">
                    <a16:creationId xmlns:a16="http://schemas.microsoft.com/office/drawing/2014/main" id="{06EEE63F-8B68-4224-AB58-B25F5DD95392}"/>
                  </a:ext>
                </a:extLst>
              </p:cNvPr>
              <p:cNvSpPr txBox="1">
                <a:spLocks noRot="1" noChangeAspect="1" noMove="1" noResize="1" noEditPoints="1" noAdjustHandles="1" noChangeArrowheads="1" noChangeShapeType="1" noTextEdit="1"/>
              </p:cNvSpPr>
              <p:nvPr/>
            </p:nvSpPr>
            <p:spPr>
              <a:xfrm>
                <a:off x="2044746" y="4165838"/>
                <a:ext cx="3156215" cy="307777"/>
              </a:xfrm>
              <a:prstGeom prst="rect">
                <a:avLst/>
              </a:prstGeom>
              <a:blipFill>
                <a:blip r:embed="rId11"/>
                <a:stretch>
                  <a:fillRect b="-1961"/>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F238CA1B-A784-43CC-8534-30A2F66EA365}"/>
              </a:ext>
            </a:extLst>
          </p:cNvPr>
          <p:cNvSpPr txBox="1"/>
          <p:nvPr/>
        </p:nvSpPr>
        <p:spPr>
          <a:xfrm>
            <a:off x="2661698" y="4494606"/>
            <a:ext cx="1225015" cy="261610"/>
          </a:xfrm>
          <a:prstGeom prst="rect">
            <a:avLst/>
          </a:prstGeom>
          <a:noFill/>
        </p:spPr>
        <p:txBody>
          <a:bodyPr wrap="none" rtlCol="0">
            <a:spAutoFit/>
          </a:bodyPr>
          <a:lstStyle/>
          <a:p>
            <a:pPr algn="ctr"/>
            <a:r>
              <a:rPr kumimoji="1" lang="ja-JP" altLang="en-US" sz="1100" dirty="0">
                <a:solidFill>
                  <a:schemeClr val="accent1"/>
                </a:solidFill>
              </a:rPr>
              <a:t>下部浸透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F1B38870-12E0-44FF-AD4F-E70D19E6DF25}"/>
                  </a:ext>
                </a:extLst>
              </p:cNvPr>
              <p:cNvSpPr txBox="1"/>
              <p:nvPr/>
            </p:nvSpPr>
            <p:spPr>
              <a:xfrm>
                <a:off x="2044745" y="4875992"/>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33</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91" name="テキスト ボックス 90">
                <a:extLst>
                  <a:ext uri="{FF2B5EF4-FFF2-40B4-BE49-F238E27FC236}">
                    <a16:creationId xmlns:a16="http://schemas.microsoft.com/office/drawing/2014/main" id="{F1B38870-12E0-44FF-AD4F-E70D19E6DF25}"/>
                  </a:ext>
                </a:extLst>
              </p:cNvPr>
              <p:cNvSpPr txBox="1">
                <a:spLocks noRot="1" noChangeAspect="1" noMove="1" noResize="1" noEditPoints="1" noAdjustHandles="1" noChangeArrowheads="1" noChangeShapeType="1" noTextEdit="1"/>
              </p:cNvSpPr>
              <p:nvPr/>
            </p:nvSpPr>
            <p:spPr>
              <a:xfrm>
                <a:off x="2044745" y="4875992"/>
                <a:ext cx="3156215" cy="307777"/>
              </a:xfrm>
              <a:prstGeom prst="rect">
                <a:avLst/>
              </a:prstGeom>
              <a:blipFill>
                <a:blip r:embed="rId12"/>
                <a:stretch>
                  <a:fillRect b="-4000"/>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057D88AC-4253-48E9-9DFE-F150C6E8BA4F}"/>
              </a:ext>
            </a:extLst>
          </p:cNvPr>
          <p:cNvSpPr txBox="1"/>
          <p:nvPr/>
        </p:nvSpPr>
        <p:spPr>
          <a:xfrm>
            <a:off x="2672677" y="5192789"/>
            <a:ext cx="1276311" cy="261610"/>
          </a:xfrm>
          <a:prstGeom prst="rect">
            <a:avLst/>
          </a:prstGeom>
          <a:noFill/>
        </p:spPr>
        <p:txBody>
          <a:bodyPr wrap="none" rtlCol="0">
            <a:spAutoFit/>
          </a:bodyPr>
          <a:lstStyle/>
          <a:p>
            <a:pPr algn="ctr"/>
            <a:r>
              <a:rPr kumimoji="1" lang="ja-JP" altLang="en-US" sz="1100" dirty="0">
                <a:solidFill>
                  <a:schemeClr val="accent1"/>
                </a:solidFill>
              </a:rPr>
              <a:t>蒸解ゾーン</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6A4F886A-8697-4F92-85E3-600675A976A7}"/>
                  </a:ext>
                </a:extLst>
              </p:cNvPr>
              <p:cNvSpPr txBox="1"/>
              <p:nvPr/>
            </p:nvSpPr>
            <p:spPr>
              <a:xfrm>
                <a:off x="2044745" y="5532065"/>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35</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93" name="テキスト ボックス 92">
                <a:extLst>
                  <a:ext uri="{FF2B5EF4-FFF2-40B4-BE49-F238E27FC236}">
                    <a16:creationId xmlns:a16="http://schemas.microsoft.com/office/drawing/2014/main" id="{6A4F886A-8697-4F92-85E3-600675A976A7}"/>
                  </a:ext>
                </a:extLst>
              </p:cNvPr>
              <p:cNvSpPr txBox="1">
                <a:spLocks noRot="1" noChangeAspect="1" noMove="1" noResize="1" noEditPoints="1" noAdjustHandles="1" noChangeArrowheads="1" noChangeShapeType="1" noTextEdit="1"/>
              </p:cNvSpPr>
              <p:nvPr/>
            </p:nvSpPr>
            <p:spPr>
              <a:xfrm>
                <a:off x="2044745" y="5532065"/>
                <a:ext cx="3156215" cy="307777"/>
              </a:xfrm>
              <a:prstGeom prst="rect">
                <a:avLst/>
              </a:prstGeom>
              <a:blipFill>
                <a:blip r:embed="rId13"/>
                <a:stretch>
                  <a:fillRect b="-1961"/>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4C501CC3-D68B-4E86-80FF-7FF449F56D99}"/>
              </a:ext>
            </a:extLst>
          </p:cNvPr>
          <p:cNvSpPr txBox="1"/>
          <p:nvPr/>
        </p:nvSpPr>
        <p:spPr>
          <a:xfrm>
            <a:off x="2593205" y="5839842"/>
            <a:ext cx="1409361" cy="261610"/>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C2C7598E-C1EF-4471-8CED-B2F0B2624E77}"/>
                  </a:ext>
                </a:extLst>
              </p:cNvPr>
              <p:cNvSpPr txBox="1"/>
              <p:nvPr/>
            </p:nvSpPr>
            <p:spPr>
              <a:xfrm>
                <a:off x="5520289" y="3511328"/>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6" name="テキスト ボックス 95">
                <a:extLst>
                  <a:ext uri="{FF2B5EF4-FFF2-40B4-BE49-F238E27FC236}">
                    <a16:creationId xmlns:a16="http://schemas.microsoft.com/office/drawing/2014/main" id="{C2C7598E-C1EF-4471-8CED-B2F0B2624E77}"/>
                  </a:ext>
                </a:extLst>
              </p:cNvPr>
              <p:cNvSpPr txBox="1">
                <a:spLocks noRot="1" noChangeAspect="1" noMove="1" noResize="1" noEditPoints="1" noAdjustHandles="1" noChangeArrowheads="1" noChangeShapeType="1" noTextEdit="1"/>
              </p:cNvSpPr>
              <p:nvPr/>
            </p:nvSpPr>
            <p:spPr>
              <a:xfrm>
                <a:off x="5520289" y="3511328"/>
                <a:ext cx="1428186" cy="307777"/>
              </a:xfrm>
              <a:prstGeom prst="rect">
                <a:avLst/>
              </a:prstGeom>
              <a:blipFill>
                <a:blip r:embed="rId14"/>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EA79D9EC-ED22-46EB-99A7-FBA79D49BA8C}"/>
                  </a:ext>
                </a:extLst>
              </p:cNvPr>
              <p:cNvSpPr txBox="1"/>
              <p:nvPr/>
            </p:nvSpPr>
            <p:spPr>
              <a:xfrm>
                <a:off x="5528554" y="4162879"/>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7" name="テキスト ボックス 96">
                <a:extLst>
                  <a:ext uri="{FF2B5EF4-FFF2-40B4-BE49-F238E27FC236}">
                    <a16:creationId xmlns:a16="http://schemas.microsoft.com/office/drawing/2014/main" id="{EA79D9EC-ED22-46EB-99A7-FBA79D49BA8C}"/>
                  </a:ext>
                </a:extLst>
              </p:cNvPr>
              <p:cNvSpPr txBox="1">
                <a:spLocks noRot="1" noChangeAspect="1" noMove="1" noResize="1" noEditPoints="1" noAdjustHandles="1" noChangeArrowheads="1" noChangeShapeType="1" noTextEdit="1"/>
              </p:cNvSpPr>
              <p:nvPr/>
            </p:nvSpPr>
            <p:spPr>
              <a:xfrm>
                <a:off x="5528554" y="4162879"/>
                <a:ext cx="1428186" cy="307777"/>
              </a:xfrm>
              <a:prstGeom prst="rect">
                <a:avLst/>
              </a:prstGeom>
              <a:blipFill>
                <a:blip r:embed="rId1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B1C86596-5EB7-464A-A180-7F52F6C42652}"/>
                  </a:ext>
                </a:extLst>
              </p:cNvPr>
              <p:cNvSpPr txBox="1"/>
              <p:nvPr/>
            </p:nvSpPr>
            <p:spPr>
              <a:xfrm>
                <a:off x="5520289" y="4875992"/>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8" name="テキスト ボックス 97">
                <a:extLst>
                  <a:ext uri="{FF2B5EF4-FFF2-40B4-BE49-F238E27FC236}">
                    <a16:creationId xmlns:a16="http://schemas.microsoft.com/office/drawing/2014/main" id="{B1C86596-5EB7-464A-A180-7F52F6C42652}"/>
                  </a:ext>
                </a:extLst>
              </p:cNvPr>
              <p:cNvSpPr txBox="1">
                <a:spLocks noRot="1" noChangeAspect="1" noMove="1" noResize="1" noEditPoints="1" noAdjustHandles="1" noChangeArrowheads="1" noChangeShapeType="1" noTextEdit="1"/>
              </p:cNvSpPr>
              <p:nvPr/>
            </p:nvSpPr>
            <p:spPr>
              <a:xfrm>
                <a:off x="5520289" y="4875992"/>
                <a:ext cx="1428186" cy="307777"/>
              </a:xfrm>
              <a:prstGeom prst="rect">
                <a:avLst/>
              </a:prstGeom>
              <a:blipFill>
                <a:blip r:embed="rId1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B92C2647-31FE-46BA-AB46-7E9516F872D1}"/>
                  </a:ext>
                </a:extLst>
              </p:cNvPr>
              <p:cNvSpPr txBox="1"/>
              <p:nvPr/>
            </p:nvSpPr>
            <p:spPr>
              <a:xfrm>
                <a:off x="5455420" y="5528919"/>
                <a:ext cx="157445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9" name="テキスト ボックス 98">
                <a:extLst>
                  <a:ext uri="{FF2B5EF4-FFF2-40B4-BE49-F238E27FC236}">
                    <a16:creationId xmlns:a16="http://schemas.microsoft.com/office/drawing/2014/main" id="{B92C2647-31FE-46BA-AB46-7E9516F872D1}"/>
                  </a:ext>
                </a:extLst>
              </p:cNvPr>
              <p:cNvSpPr txBox="1">
                <a:spLocks noRot="1" noChangeAspect="1" noMove="1" noResize="1" noEditPoints="1" noAdjustHandles="1" noChangeArrowheads="1" noChangeShapeType="1" noTextEdit="1"/>
              </p:cNvSpPr>
              <p:nvPr/>
            </p:nvSpPr>
            <p:spPr>
              <a:xfrm>
                <a:off x="5455420" y="5528919"/>
                <a:ext cx="1574454" cy="307777"/>
              </a:xfrm>
              <a:prstGeom prst="rect">
                <a:avLst/>
              </a:prstGeom>
              <a:blipFill>
                <a:blip r:embed="rId16"/>
                <a:stretch>
                  <a:fillRect b="-10000"/>
                </a:stretch>
              </a:blipFill>
            </p:spPr>
            <p:txBody>
              <a:bodyPr/>
              <a:lstStyle/>
              <a:p>
                <a:r>
                  <a:rPr lang="ja-JP" altLang="en-US">
                    <a:noFill/>
                  </a:rPr>
                  <a:t> </a:t>
                </a:r>
              </a:p>
            </p:txBody>
          </p:sp>
        </mc:Fallback>
      </mc:AlternateContent>
      <p:sp>
        <p:nvSpPr>
          <p:cNvPr id="103" name="テキスト ボックス 102">
            <a:extLst>
              <a:ext uri="{FF2B5EF4-FFF2-40B4-BE49-F238E27FC236}">
                <a16:creationId xmlns:a16="http://schemas.microsoft.com/office/drawing/2014/main" id="{FC6F36BA-50E2-4B82-90AC-2D155308FBB6}"/>
              </a:ext>
            </a:extLst>
          </p:cNvPr>
          <p:cNvSpPr txBox="1"/>
          <p:nvPr/>
        </p:nvSpPr>
        <p:spPr>
          <a:xfrm>
            <a:off x="225015" y="2889992"/>
            <a:ext cx="1082348" cy="307777"/>
          </a:xfrm>
          <a:prstGeom prst="rect">
            <a:avLst/>
          </a:prstGeom>
          <a:noFill/>
        </p:spPr>
        <p:txBody>
          <a:bodyPr wrap="none" rtlCol="0">
            <a:spAutoFit/>
          </a:bodyPr>
          <a:lstStyle/>
          <a:p>
            <a:pPr algn="ctr"/>
            <a:r>
              <a:rPr kumimoji="1" lang="ja-JP" altLang="en-US" sz="1400" dirty="0"/>
              <a:t>変化幅制約</a:t>
            </a:r>
          </a:p>
        </p:txBody>
      </p:sp>
      <p:sp>
        <p:nvSpPr>
          <p:cNvPr id="39" name="テキスト ボックス 38">
            <a:extLst>
              <a:ext uri="{FF2B5EF4-FFF2-40B4-BE49-F238E27FC236}">
                <a16:creationId xmlns:a16="http://schemas.microsoft.com/office/drawing/2014/main" id="{FED440E0-CF46-44F9-9241-B9C8E4854967}"/>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5EAE86A-7622-4283-893F-50A99AD1603C}"/>
                  </a:ext>
                </a:extLst>
              </p:cNvPr>
              <p:cNvSpPr txBox="1"/>
              <p:nvPr/>
            </p:nvSpPr>
            <p:spPr>
              <a:xfrm>
                <a:off x="2032563" y="2893109"/>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300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30</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F5EAE86A-7622-4283-893F-50A99AD1603C}"/>
                  </a:ext>
                </a:extLst>
              </p:cNvPr>
              <p:cNvSpPr txBox="1">
                <a:spLocks noRot="1" noChangeAspect="1" noMove="1" noResize="1" noEditPoints="1" noAdjustHandles="1" noChangeArrowheads="1" noChangeShapeType="1" noTextEdit="1"/>
              </p:cNvSpPr>
              <p:nvPr/>
            </p:nvSpPr>
            <p:spPr>
              <a:xfrm>
                <a:off x="2032563" y="2893109"/>
                <a:ext cx="3156215" cy="307777"/>
              </a:xfrm>
              <a:prstGeom prst="rect">
                <a:avLst/>
              </a:prstGeom>
              <a:blipFill>
                <a:blip r:embed="rId1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80C43F74-43F3-4565-8659-2A08E91DFAD1}"/>
                  </a:ext>
                </a:extLst>
              </p:cNvPr>
              <p:cNvSpPr txBox="1"/>
              <p:nvPr/>
            </p:nvSpPr>
            <p:spPr>
              <a:xfrm>
                <a:off x="7603199" y="2886050"/>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80C43F74-43F3-4565-8659-2A08E91DFAD1}"/>
                  </a:ext>
                </a:extLst>
              </p:cNvPr>
              <p:cNvSpPr txBox="1">
                <a:spLocks noRot="1" noChangeAspect="1" noMove="1" noResize="1" noEditPoints="1" noAdjustHandles="1" noChangeArrowheads="1" noChangeShapeType="1" noTextEdit="1"/>
              </p:cNvSpPr>
              <p:nvPr/>
            </p:nvSpPr>
            <p:spPr>
              <a:xfrm>
                <a:off x="7603199" y="2886050"/>
                <a:ext cx="1196060" cy="306344"/>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1A9C7AFD-D34C-4A32-8AB8-823F38A89080}"/>
                  </a:ext>
                </a:extLst>
              </p:cNvPr>
              <p:cNvSpPr txBox="1"/>
              <p:nvPr/>
            </p:nvSpPr>
            <p:spPr>
              <a:xfrm>
                <a:off x="5508105" y="2892205"/>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5" name="テキスト ボックス 44">
                <a:extLst>
                  <a:ext uri="{FF2B5EF4-FFF2-40B4-BE49-F238E27FC236}">
                    <a16:creationId xmlns:a16="http://schemas.microsoft.com/office/drawing/2014/main" id="{1A9C7AFD-D34C-4A32-8AB8-823F38A89080}"/>
                  </a:ext>
                </a:extLst>
              </p:cNvPr>
              <p:cNvSpPr txBox="1">
                <a:spLocks noRot="1" noChangeAspect="1" noMove="1" noResize="1" noEditPoints="1" noAdjustHandles="1" noChangeArrowheads="1" noChangeShapeType="1" noTextEdit="1"/>
              </p:cNvSpPr>
              <p:nvPr/>
            </p:nvSpPr>
            <p:spPr>
              <a:xfrm>
                <a:off x="5508105" y="2892205"/>
                <a:ext cx="1428186" cy="307777"/>
              </a:xfrm>
              <a:prstGeom prst="rect">
                <a:avLst/>
              </a:prstGeom>
              <a:blipFill>
                <a:blip r:embed="rId14"/>
                <a:stretch>
                  <a:fillRect b="-9804"/>
                </a:stretch>
              </a:blipFill>
            </p:spPr>
            <p:txBody>
              <a:bodyPr/>
              <a:lstStyle/>
              <a:p>
                <a:r>
                  <a:rPr lang="ja-JP" altLang="en-US">
                    <a:noFill/>
                  </a:rPr>
                  <a:t> </a:t>
                </a:r>
              </a:p>
            </p:txBody>
          </p:sp>
        </mc:Fallback>
      </mc:AlternateContent>
      <p:sp>
        <p:nvSpPr>
          <p:cNvPr id="46" name="テキスト ボックス 45">
            <a:extLst>
              <a:ext uri="{FF2B5EF4-FFF2-40B4-BE49-F238E27FC236}">
                <a16:creationId xmlns:a16="http://schemas.microsoft.com/office/drawing/2014/main" id="{4FCD5ED8-8EE8-4D1B-939C-2C4464C977FB}"/>
              </a:ext>
            </a:extLst>
          </p:cNvPr>
          <p:cNvSpPr txBox="1"/>
          <p:nvPr/>
        </p:nvSpPr>
        <p:spPr>
          <a:xfrm>
            <a:off x="2968168" y="3175040"/>
            <a:ext cx="522900" cy="261610"/>
          </a:xfrm>
          <a:prstGeom prst="rect">
            <a:avLst/>
          </a:prstGeom>
          <a:noFill/>
        </p:spPr>
        <p:txBody>
          <a:bodyPr wrap="none" rtlCol="0">
            <a:spAutoFit/>
          </a:bodyPr>
          <a:lstStyle/>
          <a:p>
            <a:pPr algn="ctr"/>
            <a:r>
              <a:rPr kumimoji="1" lang="en-US" altLang="ja-JP" sz="1100" dirty="0">
                <a:solidFill>
                  <a:schemeClr val="accent4"/>
                </a:solidFill>
              </a:rPr>
              <a:t>KN</a:t>
            </a:r>
            <a:r>
              <a:rPr kumimoji="1" lang="ja-JP" altLang="en-US" sz="1100" dirty="0">
                <a:solidFill>
                  <a:schemeClr val="accent4"/>
                </a:solidFill>
              </a:rPr>
              <a:t>価</a:t>
            </a:r>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3343B776-D30C-48E6-92BD-EF894EF7C8D3}"/>
                  </a:ext>
                </a:extLst>
              </p:cNvPr>
              <p:cNvSpPr txBox="1"/>
              <p:nvPr/>
            </p:nvSpPr>
            <p:spPr>
              <a:xfrm>
                <a:off x="7603199" y="3493856"/>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8" name="テキスト ボックス 47">
                <a:extLst>
                  <a:ext uri="{FF2B5EF4-FFF2-40B4-BE49-F238E27FC236}">
                    <a16:creationId xmlns:a16="http://schemas.microsoft.com/office/drawing/2014/main" id="{3343B776-D30C-48E6-92BD-EF894EF7C8D3}"/>
                  </a:ext>
                </a:extLst>
              </p:cNvPr>
              <p:cNvSpPr txBox="1">
                <a:spLocks noRot="1" noChangeAspect="1" noMove="1" noResize="1" noEditPoints="1" noAdjustHandles="1" noChangeArrowheads="1" noChangeShapeType="1" noTextEdit="1"/>
              </p:cNvSpPr>
              <p:nvPr/>
            </p:nvSpPr>
            <p:spPr>
              <a:xfrm>
                <a:off x="7603199" y="3493856"/>
                <a:ext cx="1196060" cy="306344"/>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14B8B43-FBC4-44C9-B058-126726263A2E}"/>
                  </a:ext>
                </a:extLst>
              </p:cNvPr>
              <p:cNvSpPr txBox="1"/>
              <p:nvPr/>
            </p:nvSpPr>
            <p:spPr>
              <a:xfrm>
                <a:off x="7603199" y="416287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1" name="テキスト ボックス 50">
                <a:extLst>
                  <a:ext uri="{FF2B5EF4-FFF2-40B4-BE49-F238E27FC236}">
                    <a16:creationId xmlns:a16="http://schemas.microsoft.com/office/drawing/2014/main" id="{914B8B43-FBC4-44C9-B058-126726263A2E}"/>
                  </a:ext>
                </a:extLst>
              </p:cNvPr>
              <p:cNvSpPr txBox="1">
                <a:spLocks noRot="1" noChangeAspect="1" noMove="1" noResize="1" noEditPoints="1" noAdjustHandles="1" noChangeArrowheads="1" noChangeShapeType="1" noTextEdit="1"/>
              </p:cNvSpPr>
              <p:nvPr/>
            </p:nvSpPr>
            <p:spPr>
              <a:xfrm>
                <a:off x="7603199" y="4162879"/>
                <a:ext cx="1196060" cy="306344"/>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F3671307-99A8-46BC-BCEA-FF482E03A5AF}"/>
                  </a:ext>
                </a:extLst>
              </p:cNvPr>
              <p:cNvSpPr txBox="1"/>
              <p:nvPr/>
            </p:nvSpPr>
            <p:spPr>
              <a:xfrm>
                <a:off x="7603199" y="4877425"/>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2" name="テキスト ボックス 51">
                <a:extLst>
                  <a:ext uri="{FF2B5EF4-FFF2-40B4-BE49-F238E27FC236}">
                    <a16:creationId xmlns:a16="http://schemas.microsoft.com/office/drawing/2014/main" id="{F3671307-99A8-46BC-BCEA-FF482E03A5AF}"/>
                  </a:ext>
                </a:extLst>
              </p:cNvPr>
              <p:cNvSpPr txBox="1">
                <a:spLocks noRot="1" noChangeAspect="1" noMove="1" noResize="1" noEditPoints="1" noAdjustHandles="1" noChangeArrowheads="1" noChangeShapeType="1" noTextEdit="1"/>
              </p:cNvSpPr>
              <p:nvPr/>
            </p:nvSpPr>
            <p:spPr>
              <a:xfrm>
                <a:off x="7603199" y="4877425"/>
                <a:ext cx="1196060" cy="306344"/>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3DD413D-321C-467F-9364-CE4CD5284965}"/>
                  </a:ext>
                </a:extLst>
              </p:cNvPr>
              <p:cNvSpPr txBox="1"/>
              <p:nvPr/>
            </p:nvSpPr>
            <p:spPr>
              <a:xfrm>
                <a:off x="7603199" y="552891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3" name="テキスト ボックス 52">
                <a:extLst>
                  <a:ext uri="{FF2B5EF4-FFF2-40B4-BE49-F238E27FC236}">
                    <a16:creationId xmlns:a16="http://schemas.microsoft.com/office/drawing/2014/main" id="{13DD413D-321C-467F-9364-CE4CD5284965}"/>
                  </a:ext>
                </a:extLst>
              </p:cNvPr>
              <p:cNvSpPr txBox="1">
                <a:spLocks noRot="1" noChangeAspect="1" noMove="1" noResize="1" noEditPoints="1" noAdjustHandles="1" noChangeArrowheads="1" noChangeShapeType="1" noTextEdit="1"/>
              </p:cNvSpPr>
              <p:nvPr/>
            </p:nvSpPr>
            <p:spPr>
              <a:xfrm>
                <a:off x="7603199" y="5528919"/>
                <a:ext cx="1196060" cy="306344"/>
              </a:xfrm>
              <a:prstGeom prst="rect">
                <a:avLst/>
              </a:prstGeom>
              <a:blipFill>
                <a:blip r:embed="rId19"/>
                <a:stretch>
                  <a:fillRect/>
                </a:stretch>
              </a:blipFill>
            </p:spPr>
            <p:txBody>
              <a:bodyPr/>
              <a:lstStyle/>
              <a:p>
                <a:r>
                  <a:rPr lang="ja-JP" altLang="en-US">
                    <a:noFill/>
                  </a:rPr>
                  <a:t> </a:t>
                </a:r>
              </a:p>
            </p:txBody>
          </p:sp>
        </mc:Fallback>
      </mc:AlternateContent>
      <p:sp>
        <p:nvSpPr>
          <p:cNvPr id="43" name="吹き出し: 四角形 42">
            <a:extLst>
              <a:ext uri="{FF2B5EF4-FFF2-40B4-BE49-F238E27FC236}">
                <a16:creationId xmlns:a16="http://schemas.microsoft.com/office/drawing/2014/main" id="{EC13EA31-610D-4649-8488-C1AF873F3EDA}"/>
              </a:ext>
            </a:extLst>
          </p:cNvPr>
          <p:cNvSpPr/>
          <p:nvPr/>
        </p:nvSpPr>
        <p:spPr>
          <a:xfrm>
            <a:off x="9350712" y="3378518"/>
            <a:ext cx="2497280" cy="453141"/>
          </a:xfrm>
          <a:prstGeom prst="wedgeRectCallout">
            <a:avLst>
              <a:gd name="adj1" fmla="val -61132"/>
              <a:gd name="adj2" fmla="val 27346"/>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今回は制約幅を変える</a:t>
            </a:r>
          </a:p>
        </p:txBody>
      </p:sp>
    </p:spTree>
    <p:extLst>
      <p:ext uri="{BB962C8B-B14F-4D97-AF65-F5344CB8AC3E}">
        <p14:creationId xmlns:p14="http://schemas.microsoft.com/office/powerpoint/2010/main" val="622735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制約条件②</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610739"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7AA3DC3-2EB2-4DB5-95EE-4CA614462323}"/>
                  </a:ext>
                </a:extLst>
              </p:cNvPr>
              <p:cNvSpPr txBox="1"/>
              <p:nvPr/>
            </p:nvSpPr>
            <p:spPr>
              <a:xfrm>
                <a:off x="2008200" y="1027633"/>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31</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19+1</m:t>
                          </m:r>
                        </m:e>
                      </m:d>
                    </m:oMath>
                  </m:oMathPara>
                </a14:m>
                <a:endParaRPr kumimoji="1" lang="ja-JP" altLang="en-US" sz="1400" dirty="0"/>
              </a:p>
            </p:txBody>
          </p:sp>
        </mc:Choice>
        <mc:Fallback xmlns="">
          <p:sp>
            <p:nvSpPr>
              <p:cNvPr id="87" name="テキスト ボックス 86">
                <a:extLst>
                  <a:ext uri="{FF2B5EF4-FFF2-40B4-BE49-F238E27FC236}">
                    <a16:creationId xmlns:a16="http://schemas.microsoft.com/office/drawing/2014/main" id="{A7AA3DC3-2EB2-4DB5-95EE-4CA614462323}"/>
                  </a:ext>
                </a:extLst>
              </p:cNvPr>
              <p:cNvSpPr txBox="1">
                <a:spLocks noRot="1" noChangeAspect="1" noMove="1" noResize="1" noEditPoints="1" noAdjustHandles="1" noChangeArrowheads="1" noChangeShapeType="1" noTextEdit="1"/>
              </p:cNvSpPr>
              <p:nvPr/>
            </p:nvSpPr>
            <p:spPr>
              <a:xfrm>
                <a:off x="2008200" y="1027633"/>
                <a:ext cx="3156215" cy="307777"/>
              </a:xfrm>
              <a:prstGeom prst="rect">
                <a:avLst/>
              </a:prstGeom>
              <a:blipFill>
                <a:blip r:embed="rId2"/>
                <a:stretch>
                  <a:fillRect b="-4000"/>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487A61A0-B345-4241-BB95-B8DD35580E9D}"/>
              </a:ext>
            </a:extLst>
          </p:cNvPr>
          <p:cNvSpPr txBox="1"/>
          <p:nvPr/>
        </p:nvSpPr>
        <p:spPr>
          <a:xfrm>
            <a:off x="2593655" y="1318569"/>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6EEE63F-8B68-4224-AB58-B25F5DD95392}"/>
                  </a:ext>
                </a:extLst>
              </p:cNvPr>
              <p:cNvSpPr txBox="1"/>
              <p:nvPr/>
            </p:nvSpPr>
            <p:spPr>
              <a:xfrm>
                <a:off x="2008199" y="1779480"/>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32</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16+1</m:t>
                          </m:r>
                        </m:e>
                      </m:d>
                    </m:oMath>
                  </m:oMathPara>
                </a14:m>
                <a:endParaRPr kumimoji="1" lang="ja-JP" altLang="en-US" sz="1400" dirty="0"/>
              </a:p>
            </p:txBody>
          </p:sp>
        </mc:Choice>
        <mc:Fallback xmlns="">
          <p:sp>
            <p:nvSpPr>
              <p:cNvPr id="89" name="テキスト ボックス 88">
                <a:extLst>
                  <a:ext uri="{FF2B5EF4-FFF2-40B4-BE49-F238E27FC236}">
                    <a16:creationId xmlns:a16="http://schemas.microsoft.com/office/drawing/2014/main" id="{06EEE63F-8B68-4224-AB58-B25F5DD95392}"/>
                  </a:ext>
                </a:extLst>
              </p:cNvPr>
              <p:cNvSpPr txBox="1">
                <a:spLocks noRot="1" noChangeAspect="1" noMove="1" noResize="1" noEditPoints="1" noAdjustHandles="1" noChangeArrowheads="1" noChangeShapeType="1" noTextEdit="1"/>
              </p:cNvSpPr>
              <p:nvPr/>
            </p:nvSpPr>
            <p:spPr>
              <a:xfrm>
                <a:off x="2008199" y="1779480"/>
                <a:ext cx="3156215" cy="307777"/>
              </a:xfrm>
              <a:prstGeom prst="rect">
                <a:avLst/>
              </a:prstGeom>
              <a:blipFill>
                <a:blip r:embed="rId3"/>
                <a:stretch>
                  <a:fillRect b="-4000"/>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F238CA1B-A784-43CC-8534-30A2F66EA365}"/>
              </a:ext>
            </a:extLst>
          </p:cNvPr>
          <p:cNvSpPr txBox="1"/>
          <p:nvPr/>
        </p:nvSpPr>
        <p:spPr>
          <a:xfrm>
            <a:off x="2594829" y="2121830"/>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F1B38870-12E0-44FF-AD4F-E70D19E6DF25}"/>
                  </a:ext>
                </a:extLst>
              </p:cNvPr>
              <p:cNvSpPr txBox="1"/>
              <p:nvPr/>
            </p:nvSpPr>
            <p:spPr>
              <a:xfrm>
                <a:off x="2008198" y="2587875"/>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33</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14+1</m:t>
                          </m:r>
                        </m:e>
                      </m:d>
                    </m:oMath>
                  </m:oMathPara>
                </a14:m>
                <a:endParaRPr kumimoji="1" lang="ja-JP" altLang="en-US" sz="1400" dirty="0"/>
              </a:p>
            </p:txBody>
          </p:sp>
        </mc:Choice>
        <mc:Fallback xmlns="">
          <p:sp>
            <p:nvSpPr>
              <p:cNvPr id="91" name="テキスト ボックス 90">
                <a:extLst>
                  <a:ext uri="{FF2B5EF4-FFF2-40B4-BE49-F238E27FC236}">
                    <a16:creationId xmlns:a16="http://schemas.microsoft.com/office/drawing/2014/main" id="{F1B38870-12E0-44FF-AD4F-E70D19E6DF25}"/>
                  </a:ext>
                </a:extLst>
              </p:cNvPr>
              <p:cNvSpPr txBox="1">
                <a:spLocks noRot="1" noChangeAspect="1" noMove="1" noResize="1" noEditPoints="1" noAdjustHandles="1" noChangeArrowheads="1" noChangeShapeType="1" noTextEdit="1"/>
              </p:cNvSpPr>
              <p:nvPr/>
            </p:nvSpPr>
            <p:spPr>
              <a:xfrm>
                <a:off x="2008198" y="2587875"/>
                <a:ext cx="3156215" cy="307777"/>
              </a:xfrm>
              <a:prstGeom prst="rect">
                <a:avLst/>
              </a:prstGeom>
              <a:blipFill>
                <a:blip r:embed="rId4"/>
                <a:stretch>
                  <a:fillRect b="-4000"/>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057D88AC-4253-48E9-9DFE-F150C6E8BA4F}"/>
              </a:ext>
            </a:extLst>
          </p:cNvPr>
          <p:cNvSpPr txBox="1"/>
          <p:nvPr/>
        </p:nvSpPr>
        <p:spPr>
          <a:xfrm>
            <a:off x="2593443" y="2920539"/>
            <a:ext cx="800219"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6A4F886A-8697-4F92-85E3-600675A976A7}"/>
                  </a:ext>
                </a:extLst>
              </p:cNvPr>
              <p:cNvSpPr txBox="1"/>
              <p:nvPr/>
            </p:nvSpPr>
            <p:spPr>
              <a:xfrm>
                <a:off x="2008198" y="3372417"/>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35</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19+1</m:t>
                          </m:r>
                        </m:e>
                      </m:d>
                    </m:oMath>
                  </m:oMathPara>
                </a14:m>
                <a:endParaRPr kumimoji="1" lang="ja-JP" altLang="en-US" sz="1400" dirty="0"/>
              </a:p>
            </p:txBody>
          </p:sp>
        </mc:Choice>
        <mc:Fallback xmlns="">
          <p:sp>
            <p:nvSpPr>
              <p:cNvPr id="93" name="テキスト ボックス 92">
                <a:extLst>
                  <a:ext uri="{FF2B5EF4-FFF2-40B4-BE49-F238E27FC236}">
                    <a16:creationId xmlns:a16="http://schemas.microsoft.com/office/drawing/2014/main" id="{6A4F886A-8697-4F92-85E3-600675A976A7}"/>
                  </a:ext>
                </a:extLst>
              </p:cNvPr>
              <p:cNvSpPr txBox="1">
                <a:spLocks noRot="1" noChangeAspect="1" noMove="1" noResize="1" noEditPoints="1" noAdjustHandles="1" noChangeArrowheads="1" noChangeShapeType="1" noTextEdit="1"/>
              </p:cNvSpPr>
              <p:nvPr/>
            </p:nvSpPr>
            <p:spPr>
              <a:xfrm>
                <a:off x="2008198" y="3372417"/>
                <a:ext cx="3156215" cy="307777"/>
              </a:xfrm>
              <a:prstGeom prst="rect">
                <a:avLst/>
              </a:prstGeom>
              <a:blipFill>
                <a:blip r:embed="rId5"/>
                <a:stretch>
                  <a:fillRect b="-1961"/>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4C501CC3-D68B-4E86-80FF-7FF449F56D99}"/>
              </a:ext>
            </a:extLst>
          </p:cNvPr>
          <p:cNvSpPr txBox="1"/>
          <p:nvPr/>
        </p:nvSpPr>
        <p:spPr>
          <a:xfrm>
            <a:off x="2548559" y="3693308"/>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71A2C1E6-D093-45E9-A25B-571FA1AE67C8}"/>
                  </a:ext>
                </a:extLst>
              </p:cNvPr>
              <p:cNvSpPr txBox="1"/>
              <p:nvPr/>
            </p:nvSpPr>
            <p:spPr>
              <a:xfrm>
                <a:off x="7578836" y="1020574"/>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95" name="テキスト ボックス 94">
                <a:extLst>
                  <a:ext uri="{FF2B5EF4-FFF2-40B4-BE49-F238E27FC236}">
                    <a16:creationId xmlns:a16="http://schemas.microsoft.com/office/drawing/2014/main" id="{71A2C1E6-D093-45E9-A25B-571FA1AE67C8}"/>
                  </a:ext>
                </a:extLst>
              </p:cNvPr>
              <p:cNvSpPr txBox="1">
                <a:spLocks noRot="1" noChangeAspect="1" noMove="1" noResize="1" noEditPoints="1" noAdjustHandles="1" noChangeArrowheads="1" noChangeShapeType="1" noTextEdit="1"/>
              </p:cNvSpPr>
              <p:nvPr/>
            </p:nvSpPr>
            <p:spPr>
              <a:xfrm>
                <a:off x="7578836" y="1020574"/>
                <a:ext cx="1196060" cy="30634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C2C7598E-C1EF-4471-8CED-B2F0B2624E77}"/>
                  </a:ext>
                </a:extLst>
              </p:cNvPr>
              <p:cNvSpPr txBox="1"/>
              <p:nvPr/>
            </p:nvSpPr>
            <p:spPr>
              <a:xfrm>
                <a:off x="5483742" y="1026729"/>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6" name="テキスト ボックス 95">
                <a:extLst>
                  <a:ext uri="{FF2B5EF4-FFF2-40B4-BE49-F238E27FC236}">
                    <a16:creationId xmlns:a16="http://schemas.microsoft.com/office/drawing/2014/main" id="{C2C7598E-C1EF-4471-8CED-B2F0B2624E77}"/>
                  </a:ext>
                </a:extLst>
              </p:cNvPr>
              <p:cNvSpPr txBox="1">
                <a:spLocks noRot="1" noChangeAspect="1" noMove="1" noResize="1" noEditPoints="1" noAdjustHandles="1" noChangeArrowheads="1" noChangeShapeType="1" noTextEdit="1"/>
              </p:cNvSpPr>
              <p:nvPr/>
            </p:nvSpPr>
            <p:spPr>
              <a:xfrm>
                <a:off x="5483742" y="1026729"/>
                <a:ext cx="1428186" cy="307777"/>
              </a:xfrm>
              <a:prstGeom prst="rect">
                <a:avLst/>
              </a:prstGeom>
              <a:blipFill>
                <a:blip r:embed="rId7"/>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EA79D9EC-ED22-46EB-99A7-FBA79D49BA8C}"/>
                  </a:ext>
                </a:extLst>
              </p:cNvPr>
              <p:cNvSpPr txBox="1"/>
              <p:nvPr/>
            </p:nvSpPr>
            <p:spPr>
              <a:xfrm>
                <a:off x="5492007" y="1776521"/>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7" name="テキスト ボックス 96">
                <a:extLst>
                  <a:ext uri="{FF2B5EF4-FFF2-40B4-BE49-F238E27FC236}">
                    <a16:creationId xmlns:a16="http://schemas.microsoft.com/office/drawing/2014/main" id="{EA79D9EC-ED22-46EB-99A7-FBA79D49BA8C}"/>
                  </a:ext>
                </a:extLst>
              </p:cNvPr>
              <p:cNvSpPr txBox="1">
                <a:spLocks noRot="1" noChangeAspect="1" noMove="1" noResize="1" noEditPoints="1" noAdjustHandles="1" noChangeArrowheads="1" noChangeShapeType="1" noTextEdit="1"/>
              </p:cNvSpPr>
              <p:nvPr/>
            </p:nvSpPr>
            <p:spPr>
              <a:xfrm>
                <a:off x="5492007" y="1776521"/>
                <a:ext cx="1428186" cy="307777"/>
              </a:xfrm>
              <a:prstGeom prst="rect">
                <a:avLst/>
              </a:prstGeom>
              <a:blipFill>
                <a:blip r:embed="rId7"/>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B1C86596-5EB7-464A-A180-7F52F6C42652}"/>
                  </a:ext>
                </a:extLst>
              </p:cNvPr>
              <p:cNvSpPr txBox="1"/>
              <p:nvPr/>
            </p:nvSpPr>
            <p:spPr>
              <a:xfrm>
                <a:off x="5483742" y="2587875"/>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8" name="テキスト ボックス 97">
                <a:extLst>
                  <a:ext uri="{FF2B5EF4-FFF2-40B4-BE49-F238E27FC236}">
                    <a16:creationId xmlns:a16="http://schemas.microsoft.com/office/drawing/2014/main" id="{B1C86596-5EB7-464A-A180-7F52F6C42652}"/>
                  </a:ext>
                </a:extLst>
              </p:cNvPr>
              <p:cNvSpPr txBox="1">
                <a:spLocks noRot="1" noChangeAspect="1" noMove="1" noResize="1" noEditPoints="1" noAdjustHandles="1" noChangeArrowheads="1" noChangeShapeType="1" noTextEdit="1"/>
              </p:cNvSpPr>
              <p:nvPr/>
            </p:nvSpPr>
            <p:spPr>
              <a:xfrm>
                <a:off x="5483742" y="2587875"/>
                <a:ext cx="1428186"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B92C2647-31FE-46BA-AB46-7E9516F872D1}"/>
                  </a:ext>
                </a:extLst>
              </p:cNvPr>
              <p:cNvSpPr txBox="1"/>
              <p:nvPr/>
            </p:nvSpPr>
            <p:spPr>
              <a:xfrm>
                <a:off x="5418873" y="3361714"/>
                <a:ext cx="157445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−0.5≤</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]≤0.5</m:t>
                      </m:r>
                    </m:oMath>
                  </m:oMathPara>
                </a14:m>
                <a:endParaRPr kumimoji="1" lang="ja-JP" altLang="en-US" sz="1400" dirty="0"/>
              </a:p>
            </p:txBody>
          </p:sp>
        </mc:Choice>
        <mc:Fallback xmlns="">
          <p:sp>
            <p:nvSpPr>
              <p:cNvPr id="99" name="テキスト ボックス 98">
                <a:extLst>
                  <a:ext uri="{FF2B5EF4-FFF2-40B4-BE49-F238E27FC236}">
                    <a16:creationId xmlns:a16="http://schemas.microsoft.com/office/drawing/2014/main" id="{B92C2647-31FE-46BA-AB46-7E9516F872D1}"/>
                  </a:ext>
                </a:extLst>
              </p:cNvPr>
              <p:cNvSpPr txBox="1">
                <a:spLocks noRot="1" noChangeAspect="1" noMove="1" noResize="1" noEditPoints="1" noAdjustHandles="1" noChangeArrowheads="1" noChangeShapeType="1" noTextEdit="1"/>
              </p:cNvSpPr>
              <p:nvPr/>
            </p:nvSpPr>
            <p:spPr>
              <a:xfrm>
                <a:off x="5418873" y="3361714"/>
                <a:ext cx="1574454" cy="307777"/>
              </a:xfrm>
              <a:prstGeom prst="rect">
                <a:avLst/>
              </a:prstGeom>
              <a:blipFill>
                <a:blip r:embed="rId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A16CE9C8-D6F6-4EC5-A1E3-4F9A41F1793C}"/>
                  </a:ext>
                </a:extLst>
              </p:cNvPr>
              <p:cNvSpPr txBox="1"/>
              <p:nvPr/>
            </p:nvSpPr>
            <p:spPr>
              <a:xfrm>
                <a:off x="7588817" y="1780913"/>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≥16+1</m:t>
                      </m:r>
                    </m:oMath>
                  </m:oMathPara>
                </a14:m>
                <a:endParaRPr kumimoji="1" lang="ja-JP" altLang="en-US" sz="1400" dirty="0"/>
              </a:p>
            </p:txBody>
          </p:sp>
        </mc:Choice>
        <mc:Fallback xmlns="">
          <p:sp>
            <p:nvSpPr>
              <p:cNvPr id="100" name="テキスト ボックス 99">
                <a:extLst>
                  <a:ext uri="{FF2B5EF4-FFF2-40B4-BE49-F238E27FC236}">
                    <a16:creationId xmlns:a16="http://schemas.microsoft.com/office/drawing/2014/main" id="{A16CE9C8-D6F6-4EC5-A1E3-4F9A41F1793C}"/>
                  </a:ext>
                </a:extLst>
              </p:cNvPr>
              <p:cNvSpPr txBox="1">
                <a:spLocks noRot="1" noChangeAspect="1" noMove="1" noResize="1" noEditPoints="1" noAdjustHandles="1" noChangeArrowheads="1" noChangeShapeType="1" noTextEdit="1"/>
              </p:cNvSpPr>
              <p:nvPr/>
            </p:nvSpPr>
            <p:spPr>
              <a:xfrm>
                <a:off x="7588817" y="1780913"/>
                <a:ext cx="1196060" cy="306344"/>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E214D8E6-AFEF-4212-BE24-4FD19CA17879}"/>
                  </a:ext>
                </a:extLst>
              </p:cNvPr>
              <p:cNvSpPr txBox="1"/>
              <p:nvPr/>
            </p:nvSpPr>
            <p:spPr>
              <a:xfrm>
                <a:off x="7578836" y="2587875"/>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≥14+1</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E214D8E6-AFEF-4212-BE24-4FD19CA17879}"/>
                  </a:ext>
                </a:extLst>
              </p:cNvPr>
              <p:cNvSpPr txBox="1">
                <a:spLocks noRot="1" noChangeAspect="1" noMove="1" noResize="1" noEditPoints="1" noAdjustHandles="1" noChangeArrowheads="1" noChangeShapeType="1" noTextEdit="1"/>
              </p:cNvSpPr>
              <p:nvPr/>
            </p:nvSpPr>
            <p:spPr>
              <a:xfrm>
                <a:off x="7578836" y="2587875"/>
                <a:ext cx="1196060" cy="306344"/>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11324A2F-FBF2-4F20-8EFC-FC5A4ABEE419}"/>
                  </a:ext>
                </a:extLst>
              </p:cNvPr>
              <p:cNvSpPr txBox="1"/>
              <p:nvPr/>
            </p:nvSpPr>
            <p:spPr>
              <a:xfrm>
                <a:off x="7566652" y="336671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102" name="テキスト ボックス 101">
                <a:extLst>
                  <a:ext uri="{FF2B5EF4-FFF2-40B4-BE49-F238E27FC236}">
                    <a16:creationId xmlns:a16="http://schemas.microsoft.com/office/drawing/2014/main" id="{11324A2F-FBF2-4F20-8EFC-FC5A4ABEE419}"/>
                  </a:ext>
                </a:extLst>
              </p:cNvPr>
              <p:cNvSpPr txBox="1">
                <a:spLocks noRot="1" noChangeAspect="1" noMove="1" noResize="1" noEditPoints="1" noAdjustHandles="1" noChangeArrowheads="1" noChangeShapeType="1" noTextEdit="1"/>
              </p:cNvSpPr>
              <p:nvPr/>
            </p:nvSpPr>
            <p:spPr>
              <a:xfrm>
                <a:off x="7566652" y="3366719"/>
                <a:ext cx="1196060" cy="306344"/>
              </a:xfrm>
              <a:prstGeom prst="rect">
                <a:avLst/>
              </a:prstGeom>
              <a:blipFill>
                <a:blip r:embed="rId6"/>
                <a:stretch>
                  <a:fillRect/>
                </a:stretch>
              </a:blipFill>
            </p:spPr>
            <p:txBody>
              <a:bodyPr/>
              <a:lstStyle/>
              <a:p>
                <a:r>
                  <a:rPr lang="ja-JP" altLang="en-US">
                    <a:noFill/>
                  </a:rPr>
                  <a:t> </a:t>
                </a:r>
              </a:p>
            </p:txBody>
          </p:sp>
        </mc:Fallback>
      </mc:AlternateContent>
      <p:sp>
        <p:nvSpPr>
          <p:cNvPr id="103" name="テキスト ボックス 102">
            <a:extLst>
              <a:ext uri="{FF2B5EF4-FFF2-40B4-BE49-F238E27FC236}">
                <a16:creationId xmlns:a16="http://schemas.microsoft.com/office/drawing/2014/main" id="{FC6F36BA-50E2-4B82-90AC-2D155308FBB6}"/>
              </a:ext>
            </a:extLst>
          </p:cNvPr>
          <p:cNvSpPr txBox="1"/>
          <p:nvPr/>
        </p:nvSpPr>
        <p:spPr>
          <a:xfrm>
            <a:off x="190547" y="1025381"/>
            <a:ext cx="1082348" cy="307777"/>
          </a:xfrm>
          <a:prstGeom prst="rect">
            <a:avLst/>
          </a:prstGeom>
          <a:noFill/>
        </p:spPr>
        <p:txBody>
          <a:bodyPr wrap="none" rtlCol="0">
            <a:spAutoFit/>
          </a:bodyPr>
          <a:lstStyle/>
          <a:p>
            <a:pPr algn="ctr"/>
            <a:r>
              <a:rPr kumimoji="1" lang="ja-JP" altLang="en-US" sz="1400" dirty="0"/>
              <a:t>変化幅制約</a:t>
            </a:r>
          </a:p>
        </p:txBody>
      </p:sp>
      <p:sp>
        <p:nvSpPr>
          <p:cNvPr id="43" name="テキスト ボックス 42">
            <a:extLst>
              <a:ext uri="{FF2B5EF4-FFF2-40B4-BE49-F238E27FC236}">
                <a16:creationId xmlns:a16="http://schemas.microsoft.com/office/drawing/2014/main" id="{C9E74E8E-773C-4744-B259-4DCC9D25DD0F}"/>
              </a:ext>
            </a:extLst>
          </p:cNvPr>
          <p:cNvSpPr txBox="1"/>
          <p:nvPr/>
        </p:nvSpPr>
        <p:spPr>
          <a:xfrm>
            <a:off x="370084" y="1395911"/>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39" name="テキスト ボックス 38">
            <a:extLst>
              <a:ext uri="{FF2B5EF4-FFF2-40B4-BE49-F238E27FC236}">
                <a16:creationId xmlns:a16="http://schemas.microsoft.com/office/drawing/2014/main" id="{FED440E0-CF46-44F9-9241-B9C8E4854967}"/>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spTree>
    <p:extLst>
      <p:ext uri="{BB962C8B-B14F-4D97-AF65-F5344CB8AC3E}">
        <p14:creationId xmlns:p14="http://schemas.microsoft.com/office/powerpoint/2010/main" val="84182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制約条件③</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14711D6E-E186-4A1D-8884-CD875B18438F}"/>
              </a:ext>
            </a:extLst>
          </p:cNvPr>
          <p:cNvSpPr txBox="1"/>
          <p:nvPr/>
        </p:nvSpPr>
        <p:spPr>
          <a:xfrm>
            <a:off x="133409" y="1258179"/>
            <a:ext cx="1184940" cy="307777"/>
          </a:xfrm>
          <a:prstGeom prst="rect">
            <a:avLst/>
          </a:prstGeom>
          <a:noFill/>
        </p:spPr>
        <p:txBody>
          <a:bodyPr wrap="none" rtlCol="0">
            <a:spAutoFit/>
          </a:bodyPr>
          <a:lstStyle/>
          <a:p>
            <a:pPr algn="ctr"/>
            <a:r>
              <a:rPr kumimoji="1" lang="ja-JP" altLang="en-US" sz="1400" dirty="0"/>
              <a:t>釜上部モデル</a:t>
            </a:r>
          </a:p>
        </p:txBody>
      </p:sp>
      <mc:AlternateContent xmlns:mc="http://schemas.openxmlformats.org/markup-compatibility/2006" xmlns:a14="http://schemas.microsoft.com/office/drawing/2010/main">
        <mc:Choice Requires="a14">
          <p:sp>
            <p:nvSpPr>
              <p:cNvPr id="209" name="テキスト ボックス 208">
                <a:extLst>
                  <a:ext uri="{FF2B5EF4-FFF2-40B4-BE49-F238E27FC236}">
                    <a16:creationId xmlns:a16="http://schemas.microsoft.com/office/drawing/2014/main" id="{D3309220-E7C5-4517-8C8C-489635696199}"/>
                  </a:ext>
                </a:extLst>
              </p:cNvPr>
              <p:cNvSpPr txBox="1"/>
              <p:nvPr/>
            </p:nvSpPr>
            <p:spPr>
              <a:xfrm>
                <a:off x="1464492" y="1258179"/>
                <a:ext cx="107116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=−0.512</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+1.110</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+50)−0.363</m:t>
                      </m:r>
                      <m:r>
                        <a:rPr kumimoji="1" lang="en-US" altLang="ja-JP" sz="140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11</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76</m:t>
                      </m:r>
                    </m:oMath>
                  </m:oMathPara>
                </a14:m>
                <a:endParaRPr kumimoji="1" lang="ja-JP" altLang="en-US" sz="1400" dirty="0"/>
              </a:p>
            </p:txBody>
          </p:sp>
        </mc:Choice>
        <mc:Fallback xmlns="">
          <p:sp>
            <p:nvSpPr>
              <p:cNvPr id="209" name="テキスト ボックス 208">
                <a:extLst>
                  <a:ext uri="{FF2B5EF4-FFF2-40B4-BE49-F238E27FC236}">
                    <a16:creationId xmlns:a16="http://schemas.microsoft.com/office/drawing/2014/main" id="{D3309220-E7C5-4517-8C8C-489635696199}"/>
                  </a:ext>
                </a:extLst>
              </p:cNvPr>
              <p:cNvSpPr txBox="1">
                <a:spLocks noRot="1" noChangeAspect="1" noMove="1" noResize="1" noEditPoints="1" noAdjustHandles="1" noChangeArrowheads="1" noChangeShapeType="1" noTextEdit="1"/>
              </p:cNvSpPr>
              <p:nvPr/>
            </p:nvSpPr>
            <p:spPr>
              <a:xfrm>
                <a:off x="1464492" y="1258179"/>
                <a:ext cx="10711669" cy="307777"/>
              </a:xfrm>
              <a:prstGeom prst="rect">
                <a:avLst/>
              </a:prstGeom>
              <a:blipFill>
                <a:blip r:embed="rId2"/>
                <a:stretch>
                  <a:fillRect b="-7843"/>
                </a:stretch>
              </a:blipFill>
            </p:spPr>
            <p:txBody>
              <a:bodyPr/>
              <a:lstStyle/>
              <a:p>
                <a:r>
                  <a:rPr lang="ja-JP" altLang="en-US">
                    <a:noFill/>
                  </a:rPr>
                  <a:t> </a:t>
                </a:r>
              </a:p>
            </p:txBody>
          </p:sp>
        </mc:Fallback>
      </mc:AlternateContent>
      <p:sp>
        <p:nvSpPr>
          <p:cNvPr id="210" name="テキスト ボックス 209">
            <a:extLst>
              <a:ext uri="{FF2B5EF4-FFF2-40B4-BE49-F238E27FC236}">
                <a16:creationId xmlns:a16="http://schemas.microsoft.com/office/drawing/2014/main" id="{4EB14658-72C2-4E42-9E83-9E577140E1E5}"/>
              </a:ext>
            </a:extLst>
          </p:cNvPr>
          <p:cNvSpPr txBox="1"/>
          <p:nvPr/>
        </p:nvSpPr>
        <p:spPr>
          <a:xfrm>
            <a:off x="244817" y="2818047"/>
            <a:ext cx="962123" cy="307777"/>
          </a:xfrm>
          <a:prstGeom prst="rect">
            <a:avLst/>
          </a:prstGeom>
          <a:noFill/>
        </p:spPr>
        <p:txBody>
          <a:bodyPr wrap="non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211" name="テキスト ボックス 210">
                <a:extLst>
                  <a:ext uri="{FF2B5EF4-FFF2-40B4-BE49-F238E27FC236}">
                    <a16:creationId xmlns:a16="http://schemas.microsoft.com/office/drawing/2014/main" id="{66F11185-878B-4849-8AEF-11B3AF2FD100}"/>
                  </a:ext>
                </a:extLst>
              </p:cNvPr>
              <p:cNvSpPr txBox="1"/>
              <p:nvPr/>
            </p:nvSpPr>
            <p:spPr>
              <a:xfrm>
                <a:off x="1584506" y="2818047"/>
                <a:ext cx="10423275"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=0</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+0.254</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+50)+0.223(</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oMath>
                  </m:oMathPara>
                </a14:m>
                <a:endParaRPr kumimoji="1" lang="ja-JP" altLang="en-US" sz="1400" dirty="0"/>
              </a:p>
            </p:txBody>
          </p:sp>
        </mc:Choice>
        <mc:Fallback xmlns="">
          <p:sp>
            <p:nvSpPr>
              <p:cNvPr id="211" name="テキスト ボックス 210">
                <a:extLst>
                  <a:ext uri="{FF2B5EF4-FFF2-40B4-BE49-F238E27FC236}">
                    <a16:creationId xmlns:a16="http://schemas.microsoft.com/office/drawing/2014/main" id="{66F11185-878B-4849-8AEF-11B3AF2FD100}"/>
                  </a:ext>
                </a:extLst>
              </p:cNvPr>
              <p:cNvSpPr txBox="1">
                <a:spLocks noRot="1" noChangeAspect="1" noMove="1" noResize="1" noEditPoints="1" noAdjustHandles="1" noChangeArrowheads="1" noChangeShapeType="1" noTextEdit="1"/>
              </p:cNvSpPr>
              <p:nvPr/>
            </p:nvSpPr>
            <p:spPr>
              <a:xfrm>
                <a:off x="1584506" y="2818047"/>
                <a:ext cx="10423275" cy="307777"/>
              </a:xfrm>
              <a:prstGeom prst="rect">
                <a:avLst/>
              </a:prstGeom>
              <a:blipFill>
                <a:blip r:embed="rId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51E4A8D9-4C3B-487F-A763-6B398F803C2D}"/>
                  </a:ext>
                </a:extLst>
              </p:cNvPr>
              <p:cNvSpPr txBox="1"/>
              <p:nvPr/>
            </p:nvSpPr>
            <p:spPr>
              <a:xfrm>
                <a:off x="1698691" y="4361367"/>
                <a:ext cx="23432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.3916≤</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]≤0.3916</m:t>
                      </m:r>
                    </m:oMath>
                  </m:oMathPara>
                </a14:m>
                <a:endParaRPr kumimoji="1" lang="ja-JP" altLang="en-US" sz="1400" dirty="0"/>
              </a:p>
            </p:txBody>
          </p:sp>
        </mc:Choice>
        <mc:Fallback xmlns="">
          <p:sp>
            <p:nvSpPr>
              <p:cNvPr id="217" name="テキスト ボックス 216">
                <a:extLst>
                  <a:ext uri="{FF2B5EF4-FFF2-40B4-BE49-F238E27FC236}">
                    <a16:creationId xmlns:a16="http://schemas.microsoft.com/office/drawing/2014/main" id="{51E4A8D9-4C3B-487F-A763-6B398F803C2D}"/>
                  </a:ext>
                </a:extLst>
              </p:cNvPr>
              <p:cNvSpPr txBox="1">
                <a:spLocks noRot="1" noChangeAspect="1" noMove="1" noResize="1" noEditPoints="1" noAdjustHandles="1" noChangeArrowheads="1" noChangeShapeType="1" noTextEdit="1"/>
              </p:cNvSpPr>
              <p:nvPr/>
            </p:nvSpPr>
            <p:spPr>
              <a:xfrm>
                <a:off x="1698691" y="4361367"/>
                <a:ext cx="2343270" cy="307777"/>
              </a:xfrm>
              <a:prstGeom prst="rect">
                <a:avLst/>
              </a:prstGeom>
              <a:blipFill>
                <a:blip r:embed="rId4"/>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2" name="テキスト ボックス 221">
                <a:extLst>
                  <a:ext uri="{FF2B5EF4-FFF2-40B4-BE49-F238E27FC236}">
                    <a16:creationId xmlns:a16="http://schemas.microsoft.com/office/drawing/2014/main" id="{048565AD-3414-44BA-B155-1B269CAC24CB}"/>
                  </a:ext>
                </a:extLst>
              </p:cNvPr>
              <p:cNvSpPr txBox="1"/>
              <p:nvPr/>
            </p:nvSpPr>
            <p:spPr>
              <a:xfrm>
                <a:off x="1698691" y="2160207"/>
                <a:ext cx="23432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.4608≤</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]≤0.4608</m:t>
                      </m:r>
                    </m:oMath>
                  </m:oMathPara>
                </a14:m>
                <a:endParaRPr kumimoji="1" lang="ja-JP" altLang="en-US" sz="1400" dirty="0"/>
              </a:p>
            </p:txBody>
          </p:sp>
        </mc:Choice>
        <mc:Fallback xmlns="">
          <p:sp>
            <p:nvSpPr>
              <p:cNvPr id="222" name="テキスト ボックス 221">
                <a:extLst>
                  <a:ext uri="{FF2B5EF4-FFF2-40B4-BE49-F238E27FC236}">
                    <a16:creationId xmlns:a16="http://schemas.microsoft.com/office/drawing/2014/main" id="{048565AD-3414-44BA-B155-1B269CAC24CB}"/>
                  </a:ext>
                </a:extLst>
              </p:cNvPr>
              <p:cNvSpPr txBox="1">
                <a:spLocks noRot="1" noChangeAspect="1" noMove="1" noResize="1" noEditPoints="1" noAdjustHandles="1" noChangeArrowheads="1" noChangeShapeType="1" noTextEdit="1"/>
              </p:cNvSpPr>
              <p:nvPr/>
            </p:nvSpPr>
            <p:spPr>
              <a:xfrm>
                <a:off x="1698691" y="2160207"/>
                <a:ext cx="2343270" cy="307777"/>
              </a:xfrm>
              <a:prstGeom prst="rect">
                <a:avLst/>
              </a:prstGeom>
              <a:blipFill>
                <a:blip r:embed="rId5"/>
                <a:stretch>
                  <a:fillRect b="-9804"/>
                </a:stretch>
              </a:blipFill>
            </p:spPr>
            <p:txBody>
              <a:bodyPr/>
              <a:lstStyle/>
              <a:p>
                <a:r>
                  <a:rPr lang="ja-JP" altLang="en-US">
                    <a:noFill/>
                  </a:rPr>
                  <a:t> </a:t>
                </a:r>
              </a:p>
            </p:txBody>
          </p:sp>
        </mc:Fallback>
      </mc:AlternateContent>
      <p:sp>
        <p:nvSpPr>
          <p:cNvPr id="240" name="テキスト ボックス 239">
            <a:extLst>
              <a:ext uri="{FF2B5EF4-FFF2-40B4-BE49-F238E27FC236}">
                <a16:creationId xmlns:a16="http://schemas.microsoft.com/office/drawing/2014/main" id="{C9EE0DE1-1868-4710-B164-821D0F56F574}"/>
              </a:ext>
            </a:extLst>
          </p:cNvPr>
          <p:cNvSpPr txBox="1"/>
          <p:nvPr/>
        </p:nvSpPr>
        <p:spPr>
          <a:xfrm>
            <a:off x="5622770" y="3084091"/>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1" name="テキスト ボックス 240">
            <a:extLst>
              <a:ext uri="{FF2B5EF4-FFF2-40B4-BE49-F238E27FC236}">
                <a16:creationId xmlns:a16="http://schemas.microsoft.com/office/drawing/2014/main" id="{CFB52437-4000-49F3-BE6B-26F69F13ACD6}"/>
              </a:ext>
            </a:extLst>
          </p:cNvPr>
          <p:cNvSpPr txBox="1"/>
          <p:nvPr/>
        </p:nvSpPr>
        <p:spPr>
          <a:xfrm>
            <a:off x="5842655" y="1548282"/>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2" name="テキスト ボックス 241">
            <a:extLst>
              <a:ext uri="{FF2B5EF4-FFF2-40B4-BE49-F238E27FC236}">
                <a16:creationId xmlns:a16="http://schemas.microsoft.com/office/drawing/2014/main" id="{EFF6F64A-F110-44C9-B493-141F67A8C18A}"/>
              </a:ext>
            </a:extLst>
          </p:cNvPr>
          <p:cNvSpPr txBox="1"/>
          <p:nvPr/>
        </p:nvSpPr>
        <p:spPr>
          <a:xfrm>
            <a:off x="8851925" y="1539561"/>
            <a:ext cx="801823"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3" name="テキスト ボックス 242">
            <a:extLst>
              <a:ext uri="{FF2B5EF4-FFF2-40B4-BE49-F238E27FC236}">
                <a16:creationId xmlns:a16="http://schemas.microsoft.com/office/drawing/2014/main" id="{6A40523B-9489-4432-AC3A-48B1A02E552D}"/>
              </a:ext>
            </a:extLst>
          </p:cNvPr>
          <p:cNvSpPr txBox="1"/>
          <p:nvPr/>
        </p:nvSpPr>
        <p:spPr>
          <a:xfrm>
            <a:off x="2728490" y="1545745"/>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4" name="テキスト ボックス 243">
            <a:extLst>
              <a:ext uri="{FF2B5EF4-FFF2-40B4-BE49-F238E27FC236}">
                <a16:creationId xmlns:a16="http://schemas.microsoft.com/office/drawing/2014/main" id="{C188137D-4CB0-4756-B0F6-AF5F9A88826C}"/>
              </a:ext>
            </a:extLst>
          </p:cNvPr>
          <p:cNvSpPr txBox="1"/>
          <p:nvPr/>
        </p:nvSpPr>
        <p:spPr>
          <a:xfrm>
            <a:off x="8684606" y="3115114"/>
            <a:ext cx="801823"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5" name="テキスト ボックス 244">
            <a:extLst>
              <a:ext uri="{FF2B5EF4-FFF2-40B4-BE49-F238E27FC236}">
                <a16:creationId xmlns:a16="http://schemas.microsoft.com/office/drawing/2014/main" id="{DDE5263D-8D44-44B4-9D51-EA8161986843}"/>
              </a:ext>
            </a:extLst>
          </p:cNvPr>
          <p:cNvSpPr txBox="1"/>
          <p:nvPr/>
        </p:nvSpPr>
        <p:spPr>
          <a:xfrm>
            <a:off x="2413060" y="3084091"/>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6" name="テキスト ボックス 245">
            <a:extLst>
              <a:ext uri="{FF2B5EF4-FFF2-40B4-BE49-F238E27FC236}">
                <a16:creationId xmlns:a16="http://schemas.microsoft.com/office/drawing/2014/main" id="{9C554A68-E074-4097-920F-A963EA94B2D5}"/>
              </a:ext>
            </a:extLst>
          </p:cNvPr>
          <p:cNvSpPr txBox="1"/>
          <p:nvPr/>
        </p:nvSpPr>
        <p:spPr>
          <a:xfrm>
            <a:off x="2840814" y="3835003"/>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p:sp>
        <p:nvSpPr>
          <p:cNvPr id="248" name="テキスト ボックス 247">
            <a:extLst>
              <a:ext uri="{FF2B5EF4-FFF2-40B4-BE49-F238E27FC236}">
                <a16:creationId xmlns:a16="http://schemas.microsoft.com/office/drawing/2014/main" id="{4293B0DD-36C1-44B4-8145-D09452B800B5}"/>
              </a:ext>
            </a:extLst>
          </p:cNvPr>
          <p:cNvSpPr txBox="1"/>
          <p:nvPr/>
        </p:nvSpPr>
        <p:spPr>
          <a:xfrm>
            <a:off x="6032211" y="3833497"/>
            <a:ext cx="522900" cy="261610"/>
          </a:xfrm>
          <a:prstGeom prst="rect">
            <a:avLst/>
          </a:prstGeom>
          <a:noFill/>
        </p:spPr>
        <p:txBody>
          <a:bodyPr wrap="none" rtlCol="0">
            <a:spAutoFit/>
          </a:bodyPr>
          <a:lstStyle/>
          <a:p>
            <a:pPr algn="ctr"/>
            <a:r>
              <a:rPr kumimoji="1" lang="en-US" altLang="ja-JP" sz="1100" dirty="0">
                <a:solidFill>
                  <a:schemeClr val="accent4"/>
                </a:solidFill>
              </a:rPr>
              <a:t>KN</a:t>
            </a:r>
            <a:r>
              <a:rPr kumimoji="1" lang="ja-JP" altLang="en-US" sz="1100" dirty="0">
                <a:solidFill>
                  <a:schemeClr val="accent4"/>
                </a:solidFill>
              </a:rPr>
              <a:t>価</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78367E54-C388-4968-9F7D-2954EDD95520}"/>
                  </a:ext>
                </a:extLst>
              </p:cNvPr>
              <p:cNvSpPr txBox="1"/>
              <p:nvPr/>
            </p:nvSpPr>
            <p:spPr>
              <a:xfrm>
                <a:off x="2167312" y="3553517"/>
                <a:ext cx="7952460"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+3.700 </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+50)+12.</m:t>
                      </m:r>
                      <m:r>
                        <a:rPr kumimoji="1" lang="en-US" altLang="ja-JP" sz="1400" b="0" i="1" smtClean="0">
                          <a:latin typeface="Cambria Math" panose="02040503050406030204" pitchFamily="18" charset="0"/>
                        </a:rPr>
                        <m:t>42(</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b="0" i="1" smtClean="0">
                          <a:latin typeface="Cambria Math" panose="02040503050406030204" pitchFamily="18" charset="0"/>
                        </a:rPr>
                        <m:t>+50)−829.8</m:t>
                      </m:r>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78367E54-C388-4968-9F7D-2954EDD95520}"/>
                  </a:ext>
                </a:extLst>
              </p:cNvPr>
              <p:cNvSpPr txBox="1">
                <a:spLocks noRot="1" noChangeAspect="1" noMove="1" noResize="1" noEditPoints="1" noAdjustHandles="1" noChangeArrowheads="1" noChangeShapeType="1" noTextEdit="1"/>
              </p:cNvSpPr>
              <p:nvPr/>
            </p:nvSpPr>
            <p:spPr>
              <a:xfrm>
                <a:off x="2167312" y="3553517"/>
                <a:ext cx="7952460"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D8090F0E-99BC-476E-BC7C-9330636989E9}"/>
                  </a:ext>
                </a:extLst>
              </p:cNvPr>
              <p:cNvSpPr txBox="1"/>
              <p:nvPr/>
            </p:nvSpPr>
            <p:spPr>
              <a:xfrm>
                <a:off x="4307824" y="2160207"/>
                <a:ext cx="126170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≤32</m:t>
                      </m:r>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D8090F0E-99BC-476E-BC7C-9330636989E9}"/>
                  </a:ext>
                </a:extLst>
              </p:cNvPr>
              <p:cNvSpPr txBox="1">
                <a:spLocks noRot="1" noChangeAspect="1" noMove="1" noResize="1" noEditPoints="1" noAdjustHandles="1" noChangeArrowheads="1" noChangeShapeType="1" noTextEdit="1"/>
              </p:cNvSpPr>
              <p:nvPr/>
            </p:nvSpPr>
            <p:spPr>
              <a:xfrm>
                <a:off x="4307824" y="2160207"/>
                <a:ext cx="1261704"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E1E769C2-BDE6-4C59-8BFD-9C64D0165D2F}"/>
                  </a:ext>
                </a:extLst>
              </p:cNvPr>
              <p:cNvSpPr txBox="1"/>
              <p:nvPr/>
            </p:nvSpPr>
            <p:spPr>
              <a:xfrm>
                <a:off x="4307824" y="4351741"/>
                <a:ext cx="126170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≤32</m:t>
                      </m:r>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E1E769C2-BDE6-4C59-8BFD-9C64D0165D2F}"/>
                  </a:ext>
                </a:extLst>
              </p:cNvPr>
              <p:cNvSpPr txBox="1">
                <a:spLocks noRot="1" noChangeAspect="1" noMove="1" noResize="1" noEditPoints="1" noAdjustHandles="1" noChangeArrowheads="1" noChangeShapeType="1" noTextEdit="1"/>
              </p:cNvSpPr>
              <p:nvPr/>
            </p:nvSpPr>
            <p:spPr>
              <a:xfrm>
                <a:off x="4307824" y="4351741"/>
                <a:ext cx="1261704" cy="307777"/>
              </a:xfrm>
              <a:prstGeom prst="rect">
                <a:avLst/>
              </a:prstGeom>
              <a:blipFill>
                <a:blip r:embed="rId10"/>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F5661C92-5A59-494D-892B-A1A14592FAE9}"/>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spTree>
    <p:extLst>
      <p:ext uri="{BB962C8B-B14F-4D97-AF65-F5344CB8AC3E}">
        <p14:creationId xmlns:p14="http://schemas.microsoft.com/office/powerpoint/2010/main" val="3315918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制約条件④</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2" name="テキスト ボックス 211">
            <a:extLst>
              <a:ext uri="{FF2B5EF4-FFF2-40B4-BE49-F238E27FC236}">
                <a16:creationId xmlns:a16="http://schemas.microsoft.com/office/drawing/2014/main" id="{B8F7B47E-2E32-4105-8520-8EC6E03E461B}"/>
              </a:ext>
            </a:extLst>
          </p:cNvPr>
          <p:cNvSpPr txBox="1"/>
          <p:nvPr/>
        </p:nvSpPr>
        <p:spPr>
          <a:xfrm>
            <a:off x="89811" y="902477"/>
            <a:ext cx="1284010" cy="738664"/>
          </a:xfrm>
          <a:prstGeom prst="rect">
            <a:avLst/>
          </a:prstGeom>
          <a:noFill/>
        </p:spPr>
        <p:txBody>
          <a:bodyPr wrap="square" rtlCol="0">
            <a:spAutoFit/>
          </a:bodyPr>
          <a:lstStyle/>
          <a:p>
            <a:pPr algn="ctr"/>
            <a:r>
              <a:rPr kumimoji="1" lang="ja-JP" altLang="en-US" sz="1400" dirty="0"/>
              <a:t>残アルカリ</a:t>
            </a:r>
            <a:r>
              <a:rPr kumimoji="1" lang="en-US" altLang="ja-JP" sz="1400" dirty="0"/>
              <a:t>×</a:t>
            </a:r>
          </a:p>
          <a:p>
            <a:pPr algn="ctr"/>
            <a:r>
              <a:rPr kumimoji="1" lang="ja-JP" altLang="en-US" sz="1400" dirty="0"/>
              <a:t>滞留時間</a:t>
            </a:r>
            <a:endParaRPr kumimoji="1" lang="en-US" altLang="ja-JP" sz="1400" dirty="0"/>
          </a:p>
          <a:p>
            <a:pPr algn="ctr"/>
            <a:r>
              <a:rPr kumimoji="1" lang="ja-JP" altLang="en-US" sz="1400" dirty="0"/>
              <a:t>下限制約</a:t>
            </a:r>
          </a:p>
        </p:txBody>
      </p:sp>
      <mc:AlternateContent xmlns:mc="http://schemas.openxmlformats.org/markup-compatibility/2006" xmlns:a14="http://schemas.microsoft.com/office/drawing/2010/main">
        <mc:Choice Requires="a14">
          <p:sp>
            <p:nvSpPr>
              <p:cNvPr id="213" name="テキスト ボックス 212">
                <a:extLst>
                  <a:ext uri="{FF2B5EF4-FFF2-40B4-BE49-F238E27FC236}">
                    <a16:creationId xmlns:a16="http://schemas.microsoft.com/office/drawing/2014/main" id="{DC7D4E4B-AF8A-4D24-B789-B6E5F0C54911}"/>
                  </a:ext>
                </a:extLst>
              </p:cNvPr>
              <p:cNvSpPr txBox="1"/>
              <p:nvPr/>
            </p:nvSpPr>
            <p:spPr>
              <a:xfrm>
                <a:off x="1636441" y="1066905"/>
                <a:ext cx="310223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𝐿</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min</m:t>
                      </m:r>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𝐿</m:t>
                          </m:r>
                        </m:e>
                        <m:sub>
                          <m:r>
                            <a:rPr kumimoji="1" lang="en-US" altLang="ja-JP" sz="1400" i="1">
                              <a:latin typeface="Cambria Math" panose="02040503050406030204" pitchFamily="18" charset="0"/>
                            </a:rPr>
                            <m:t>𝑐</m:t>
                          </m:r>
                        </m:sub>
                      </m:sSub>
                      <m:r>
                        <a:rPr kumimoji="1" lang="en-US" altLang="ja-JP" sz="1400" b="0" i="1" smtClean="0">
                          <a:latin typeface="Cambria Math" panose="02040503050406030204" pitchFamily="18" charset="0"/>
                          <a:ea typeface="Cambria Math" panose="02040503050406030204" pitchFamily="18" charset="0"/>
                        </a:rPr>
                        <m:t>,</m:t>
                      </m:r>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b="0" i="1" smtClean="0">
                              <a:latin typeface="Cambria Math" panose="02040503050406030204" pitchFamily="18" charset="0"/>
                              <a:ea typeface="Cambria Math" panose="02040503050406030204" pitchFamily="18" charset="0"/>
                            </a:rPr>
                            <m:t>𝑃</m:t>
                          </m:r>
                        </m:e>
                        <m:sub>
                          <m:r>
                            <a:rPr kumimoji="1" lang="en-US" altLang="ja-JP" sz="1400" b="0" i="1" smtClean="0">
                              <a:latin typeface="Cambria Math" panose="02040503050406030204" pitchFamily="18" charset="0"/>
                              <a:ea typeface="Cambria Math" panose="02040503050406030204" pitchFamily="18" charset="0"/>
                            </a:rPr>
                            <m:t>𝐼𝐷</m:t>
                          </m:r>
                          <m:r>
                            <a:rPr kumimoji="1" lang="en-US" altLang="ja-JP" sz="1400" b="0" i="1" smtClean="0">
                              <a:latin typeface="Cambria Math" panose="02040503050406030204" pitchFamily="18" charset="0"/>
                              <a:ea typeface="Cambria Math" panose="02040503050406030204" pitchFamily="18" charset="0"/>
                            </a:rPr>
                            <m:t>350</m:t>
                          </m:r>
                        </m:sub>
                      </m:sSub>
                      <m:r>
                        <a:rPr kumimoji="1" lang="en-US" altLang="ja-JP" sz="1400" b="0" i="1" smtClean="0">
                          <a:latin typeface="Cambria Math" panose="02040503050406030204" pitchFamily="18" charset="0"/>
                          <a:ea typeface="Cambria Math" panose="02040503050406030204" pitchFamily="18" charset="0"/>
                        </a:rPr>
                        <m:t>[19+1]</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213" name="テキスト ボックス 212">
                <a:extLst>
                  <a:ext uri="{FF2B5EF4-FFF2-40B4-BE49-F238E27FC236}">
                    <a16:creationId xmlns:a16="http://schemas.microsoft.com/office/drawing/2014/main" id="{DC7D4E4B-AF8A-4D24-B789-B6E5F0C54911}"/>
                  </a:ext>
                </a:extLst>
              </p:cNvPr>
              <p:cNvSpPr txBox="1">
                <a:spLocks noRot="1" noChangeAspect="1" noMove="1" noResize="1" noEditPoints="1" noAdjustHandles="1" noChangeArrowheads="1" noChangeShapeType="1" noTextEdit="1"/>
              </p:cNvSpPr>
              <p:nvPr/>
            </p:nvSpPr>
            <p:spPr>
              <a:xfrm>
                <a:off x="1636441" y="1066905"/>
                <a:ext cx="3102236" cy="307777"/>
              </a:xfrm>
              <a:prstGeom prst="rect">
                <a:avLst/>
              </a:prstGeom>
              <a:blipFill>
                <a:blip r:embed="rId2"/>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8" name="テキスト ボックス 217">
                <a:extLst>
                  <a:ext uri="{FF2B5EF4-FFF2-40B4-BE49-F238E27FC236}">
                    <a16:creationId xmlns:a16="http://schemas.microsoft.com/office/drawing/2014/main" id="{351E797A-6784-4F72-80C3-7212802284BB}"/>
                  </a:ext>
                </a:extLst>
              </p:cNvPr>
              <p:cNvSpPr txBox="1"/>
              <p:nvPr/>
            </p:nvSpPr>
            <p:spPr>
              <a:xfrm>
                <a:off x="8019014" y="1061382"/>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𝐿</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218" name="テキスト ボックス 217">
                <a:extLst>
                  <a:ext uri="{FF2B5EF4-FFF2-40B4-BE49-F238E27FC236}">
                    <a16:creationId xmlns:a16="http://schemas.microsoft.com/office/drawing/2014/main" id="{351E797A-6784-4F72-80C3-7212802284BB}"/>
                  </a:ext>
                </a:extLst>
              </p:cNvPr>
              <p:cNvSpPr txBox="1">
                <a:spLocks noRot="1" noChangeAspect="1" noMove="1" noResize="1" noEditPoints="1" noAdjustHandles="1" noChangeArrowheads="1" noChangeShapeType="1" noTextEdit="1"/>
              </p:cNvSpPr>
              <p:nvPr/>
            </p:nvSpPr>
            <p:spPr>
              <a:xfrm>
                <a:off x="8019014" y="1061382"/>
                <a:ext cx="1832570" cy="307777"/>
              </a:xfrm>
              <a:prstGeom prst="rect">
                <a:avLst/>
              </a:prstGeom>
              <a:blipFill>
                <a:blip r:embed="rId3"/>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0ED3836E-9AC9-4FB2-A7DE-DC404E3328FB}"/>
                  </a:ext>
                </a:extLst>
              </p:cNvPr>
              <p:cNvSpPr txBox="1"/>
              <p:nvPr/>
            </p:nvSpPr>
            <p:spPr>
              <a:xfrm>
                <a:off x="4715429" y="2535497"/>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≥21</m:t>
                      </m:r>
                    </m:oMath>
                  </m:oMathPara>
                </a14:m>
                <a:endParaRPr kumimoji="1" lang="ja-JP" altLang="en-US" sz="1400" dirty="0"/>
              </a:p>
            </p:txBody>
          </p:sp>
        </mc:Choice>
        <mc:Fallback xmlns="">
          <p:sp>
            <p:nvSpPr>
              <p:cNvPr id="46" name="テキスト ボックス 45">
                <a:extLst>
                  <a:ext uri="{FF2B5EF4-FFF2-40B4-BE49-F238E27FC236}">
                    <a16:creationId xmlns:a16="http://schemas.microsoft.com/office/drawing/2014/main" id="{0ED3836E-9AC9-4FB2-A7DE-DC404E3328FB}"/>
                  </a:ext>
                </a:extLst>
              </p:cNvPr>
              <p:cNvSpPr txBox="1">
                <a:spLocks noRot="1" noChangeAspect="1" noMove="1" noResize="1" noEditPoints="1" noAdjustHandles="1" noChangeArrowheads="1" noChangeShapeType="1" noTextEdit="1"/>
              </p:cNvSpPr>
              <p:nvPr/>
            </p:nvSpPr>
            <p:spPr>
              <a:xfrm>
                <a:off x="4715429" y="2535497"/>
                <a:ext cx="2156197"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3357E64E-19F4-4108-BFF8-168A7FCBC533}"/>
                  </a:ext>
                </a:extLst>
              </p:cNvPr>
              <p:cNvSpPr txBox="1"/>
              <p:nvPr/>
            </p:nvSpPr>
            <p:spPr>
              <a:xfrm>
                <a:off x="1762760" y="2527649"/>
                <a:ext cx="33357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𝑈</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a:latin typeface="Cambria Math" panose="02040503050406030204" pitchFamily="18" charset="0"/>
                        </a:rPr>
                        <m:t>min</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i="1">
                              <a:latin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𝑃</m:t>
                          </m:r>
                        </m:e>
                        <m:sub>
                          <m:r>
                            <a:rPr kumimoji="1" lang="en-US" altLang="ja-JP" sz="1400" i="1">
                              <a:latin typeface="Cambria Math" panose="02040503050406030204" pitchFamily="18" charset="0"/>
                              <a:ea typeface="Cambria Math" panose="02040503050406030204" pitchFamily="18" charset="0"/>
                            </a:rPr>
                            <m:t>𝐼𝐷</m:t>
                          </m:r>
                          <m:r>
                            <a:rPr kumimoji="1" lang="en-US" altLang="ja-JP" sz="1400" i="1">
                              <a:latin typeface="Cambria Math" panose="02040503050406030204" pitchFamily="18" charset="0"/>
                              <a:ea typeface="Cambria Math" panose="02040503050406030204" pitchFamily="18" charset="0"/>
                            </a:rPr>
                            <m:t>310</m:t>
                          </m:r>
                        </m:sub>
                      </m:sSub>
                      <m:d>
                        <m:dPr>
                          <m:begChr m:val="["/>
                          <m:endChr m:val="]"/>
                          <m:ctrlPr>
                            <a:rPr kumimoji="1" lang="en-US" altLang="ja-JP" sz="1400" i="1">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19+1</m:t>
                          </m:r>
                        </m:e>
                      </m:d>
                      <m:r>
                        <a:rPr kumimoji="1" lang="en-US" altLang="ja-JP" sz="1400" i="1">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ea typeface="Cambria Math" panose="02040503050406030204" pitchFamily="18" charset="0"/>
                        </a:rPr>
                        <m:t>𝑡</m:t>
                      </m:r>
                      <m:r>
                        <a:rPr kumimoji="1" lang="en-US" altLang="ja-JP" sz="1400" i="1">
                          <a:latin typeface="Cambria Math" panose="02040503050406030204" pitchFamily="18" charset="0"/>
                          <a:ea typeface="Cambria Math" panose="02040503050406030204" pitchFamily="18" charset="0"/>
                        </a:rPr>
                        <m:t>}</m:t>
                      </m:r>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3357E64E-19F4-4108-BFF8-168A7FCBC533}"/>
                  </a:ext>
                </a:extLst>
              </p:cNvPr>
              <p:cNvSpPr txBox="1">
                <a:spLocks noRot="1" noChangeAspect="1" noMove="1" noResize="1" noEditPoints="1" noAdjustHandles="1" noChangeArrowheads="1" noChangeShapeType="1" noTextEdit="1"/>
              </p:cNvSpPr>
              <p:nvPr/>
            </p:nvSpPr>
            <p:spPr>
              <a:xfrm>
                <a:off x="1762760" y="2527649"/>
                <a:ext cx="3335713" cy="307777"/>
              </a:xfrm>
              <a:prstGeom prst="rect">
                <a:avLst/>
              </a:prstGeom>
              <a:blipFill>
                <a:blip r:embed="rId5"/>
                <a:stretch>
                  <a:fillRect b="-10000"/>
                </a:stretch>
              </a:blipFill>
            </p:spPr>
            <p:txBody>
              <a:bodyPr/>
              <a:lstStyle/>
              <a:p>
                <a:r>
                  <a:rPr lang="ja-JP" altLang="en-US">
                    <a:noFill/>
                  </a:rPr>
                  <a:t> </a:t>
                </a:r>
              </a:p>
            </p:txBody>
          </p:sp>
        </mc:Fallback>
      </mc:AlternateContent>
      <p:sp>
        <p:nvSpPr>
          <p:cNvPr id="58" name="テキスト ボックス 57">
            <a:extLst>
              <a:ext uri="{FF2B5EF4-FFF2-40B4-BE49-F238E27FC236}">
                <a16:creationId xmlns:a16="http://schemas.microsoft.com/office/drawing/2014/main" id="{3129A54F-102A-4495-A3C5-72234E2833CB}"/>
              </a:ext>
            </a:extLst>
          </p:cNvPr>
          <p:cNvSpPr txBox="1"/>
          <p:nvPr/>
        </p:nvSpPr>
        <p:spPr>
          <a:xfrm>
            <a:off x="8223492" y="1369159"/>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EA3ED902-475D-4002-BC46-BCF4BE2FEEED}"/>
                  </a:ext>
                </a:extLst>
              </p:cNvPr>
              <p:cNvSpPr txBox="1"/>
              <p:nvPr/>
            </p:nvSpPr>
            <p:spPr>
              <a:xfrm>
                <a:off x="9851584" y="1053342"/>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34" name="テキスト ボックス 33">
                <a:extLst>
                  <a:ext uri="{FF2B5EF4-FFF2-40B4-BE49-F238E27FC236}">
                    <a16:creationId xmlns:a16="http://schemas.microsoft.com/office/drawing/2014/main" id="{EA3ED902-475D-4002-BC46-BCF4BE2FEEED}"/>
                  </a:ext>
                </a:extLst>
              </p:cNvPr>
              <p:cNvSpPr txBox="1">
                <a:spLocks noRot="1" noChangeAspect="1" noMove="1" noResize="1" noEditPoints="1" noAdjustHandles="1" noChangeArrowheads="1" noChangeShapeType="1" noTextEdit="1"/>
              </p:cNvSpPr>
              <p:nvPr/>
            </p:nvSpPr>
            <p:spPr>
              <a:xfrm>
                <a:off x="9851584" y="1053342"/>
                <a:ext cx="2156197"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158CE223-029E-4889-BCF3-4F56B21BAD01}"/>
                  </a:ext>
                </a:extLst>
              </p:cNvPr>
              <p:cNvSpPr txBox="1"/>
              <p:nvPr/>
            </p:nvSpPr>
            <p:spPr>
              <a:xfrm>
                <a:off x="1762760" y="1484801"/>
                <a:ext cx="2268283" cy="50481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i="1" smtClean="0">
                              <a:latin typeface="Cambria Math" panose="02040503050406030204" pitchFamily="18" charset="0"/>
                            </a:rPr>
                            <m:t>𝐿</m:t>
                          </m:r>
                        </m:e>
                        <m:sub>
                          <m:r>
                            <a:rPr kumimoji="1" lang="en-US" altLang="ja-JP" sz="1400" b="0" i="1" smtClean="0">
                              <a:latin typeface="Cambria Math" panose="02040503050406030204" pitchFamily="18" charset="0"/>
                            </a:rPr>
                            <m:t>𝑐</m:t>
                          </m:r>
                        </m:sub>
                      </m:sSub>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14</m:t>
                      </m:r>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digester</m:t>
                              </m:r>
                            </m:sub>
                          </m:sSub>
                        </m:num>
                        <m:den>
                          <m:r>
                            <a:rPr kumimoji="1" lang="en-US" altLang="ja-JP" sz="1400" b="0" i="1" smtClean="0">
                              <a:latin typeface="Cambria Math" panose="02040503050406030204" pitchFamily="18" charset="0"/>
                              <a:ea typeface="Cambria Math" panose="02040503050406030204" pitchFamily="18" charset="0"/>
                            </a:rPr>
                            <m:t>858</m:t>
                          </m:r>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b="0" i="1" smtClean="0">
                              <a:latin typeface="Cambria Math" panose="02040503050406030204" pitchFamily="18" charset="0"/>
                              <a:ea typeface="Cambria Math" panose="02040503050406030204" pitchFamily="18" charset="0"/>
                            </a:rPr>
                            <m:t>19</m:t>
                          </m:r>
                        </m:num>
                        <m:den>
                          <m:r>
                            <a:rPr kumimoji="1" lang="en-US" altLang="ja-JP" sz="1400" b="0" i="1" smtClean="0">
                              <a:latin typeface="Cambria Math" panose="02040503050406030204" pitchFamily="18" charset="0"/>
                              <a:ea typeface="Cambria Math" panose="02040503050406030204" pitchFamily="18" charset="0"/>
                            </a:rPr>
                            <m:t>4</m:t>
                          </m:r>
                        </m:den>
                      </m:f>
                    </m:oMath>
                  </m:oMathPara>
                </a14:m>
                <a:endParaRPr kumimoji="1" lang="ja-JP" altLang="en-US" sz="1400" dirty="0"/>
              </a:p>
            </p:txBody>
          </p:sp>
        </mc:Choice>
        <mc:Fallback xmlns="">
          <p:sp>
            <p:nvSpPr>
              <p:cNvPr id="35" name="テキスト ボックス 34">
                <a:extLst>
                  <a:ext uri="{FF2B5EF4-FFF2-40B4-BE49-F238E27FC236}">
                    <a16:creationId xmlns:a16="http://schemas.microsoft.com/office/drawing/2014/main" id="{158CE223-029E-4889-BCF3-4F56B21BAD01}"/>
                  </a:ext>
                </a:extLst>
              </p:cNvPr>
              <p:cNvSpPr txBox="1">
                <a:spLocks noRot="1" noChangeAspect="1" noMove="1" noResize="1" noEditPoints="1" noAdjustHandles="1" noChangeArrowheads="1" noChangeShapeType="1" noTextEdit="1"/>
              </p:cNvSpPr>
              <p:nvPr/>
            </p:nvSpPr>
            <p:spPr>
              <a:xfrm>
                <a:off x="1762760" y="1484801"/>
                <a:ext cx="2268283" cy="504818"/>
              </a:xfrm>
              <a:prstGeom prst="rect">
                <a:avLst/>
              </a:prstGeom>
              <a:blipFill>
                <a:blip r:embed="rId8"/>
                <a:stretch>
                  <a:fillRect b="-2439"/>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692D943B-9C1A-406F-9392-AB5302DE57BD}"/>
              </a:ext>
            </a:extLst>
          </p:cNvPr>
          <p:cNvSpPr txBox="1"/>
          <p:nvPr/>
        </p:nvSpPr>
        <p:spPr>
          <a:xfrm>
            <a:off x="73658" y="2650277"/>
            <a:ext cx="1284010" cy="523220"/>
          </a:xfrm>
          <a:prstGeom prst="rect">
            <a:avLst/>
          </a:prstGeom>
          <a:noFill/>
        </p:spPr>
        <p:txBody>
          <a:bodyPr wrap="square" rtlCol="0">
            <a:spAutoFit/>
          </a:bodyPr>
          <a:lstStyle/>
          <a:p>
            <a:pPr algn="ctr"/>
            <a:r>
              <a:rPr kumimoji="1" lang="en-US" altLang="ja-JP" sz="1400" dirty="0"/>
              <a:t>H</a:t>
            </a:r>
            <a:r>
              <a:rPr kumimoji="1" lang="ja-JP" altLang="en-US" sz="1400" dirty="0"/>
              <a:t>ファクター</a:t>
            </a:r>
            <a:endParaRPr kumimoji="1" lang="en-US" altLang="ja-JP" sz="1400" dirty="0"/>
          </a:p>
          <a:p>
            <a:pPr algn="ctr"/>
            <a:r>
              <a:rPr kumimoji="1" lang="ja-JP" altLang="en-US" sz="1400" dirty="0"/>
              <a:t>上限制約</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C52343B7-AFB4-4B41-B2DE-3EDF127E3067}"/>
                  </a:ext>
                </a:extLst>
              </p:cNvPr>
              <p:cNvSpPr txBox="1"/>
              <p:nvPr/>
            </p:nvSpPr>
            <p:spPr>
              <a:xfrm>
                <a:off x="8019014" y="2455491"/>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𝑈</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C52343B7-AFB4-4B41-B2DE-3EDF127E3067}"/>
                  </a:ext>
                </a:extLst>
              </p:cNvPr>
              <p:cNvSpPr txBox="1">
                <a:spLocks noRot="1" noChangeAspect="1" noMove="1" noResize="1" noEditPoints="1" noAdjustHandles="1" noChangeArrowheads="1" noChangeShapeType="1" noTextEdit="1"/>
              </p:cNvSpPr>
              <p:nvPr/>
            </p:nvSpPr>
            <p:spPr>
              <a:xfrm>
                <a:off x="8019014" y="2455491"/>
                <a:ext cx="183257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4CCA092-5633-45E2-A2BE-5FDDE3905D31}"/>
                  </a:ext>
                </a:extLst>
              </p:cNvPr>
              <p:cNvSpPr txBox="1"/>
              <p:nvPr/>
            </p:nvSpPr>
            <p:spPr>
              <a:xfrm>
                <a:off x="8019014" y="3912073"/>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𝑈</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F4CCA092-5633-45E2-A2BE-5FDDE3905D31}"/>
                  </a:ext>
                </a:extLst>
              </p:cNvPr>
              <p:cNvSpPr txBox="1">
                <a:spLocks noRot="1" noChangeAspect="1" noMove="1" noResize="1" noEditPoints="1" noAdjustHandles="1" noChangeArrowheads="1" noChangeShapeType="1" noTextEdit="1"/>
              </p:cNvSpPr>
              <p:nvPr/>
            </p:nvSpPr>
            <p:spPr>
              <a:xfrm>
                <a:off x="8019014" y="3912073"/>
                <a:ext cx="1832570" cy="307777"/>
              </a:xfrm>
              <a:prstGeom prst="rect">
                <a:avLst/>
              </a:prstGeom>
              <a:blipFill>
                <a:blip r:embed="rId10"/>
                <a:stretch>
                  <a:fillRect b="-1000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55B6D21C-1F3C-47A3-AA1C-9C360F79F5BD}"/>
              </a:ext>
            </a:extLst>
          </p:cNvPr>
          <p:cNvSpPr txBox="1"/>
          <p:nvPr/>
        </p:nvSpPr>
        <p:spPr>
          <a:xfrm>
            <a:off x="8223492" y="2763268"/>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48" name="テキスト ボックス 47">
            <a:extLst>
              <a:ext uri="{FF2B5EF4-FFF2-40B4-BE49-F238E27FC236}">
                <a16:creationId xmlns:a16="http://schemas.microsoft.com/office/drawing/2014/main" id="{D94BF26B-A765-4BA3-968A-610567E288D0}"/>
              </a:ext>
            </a:extLst>
          </p:cNvPr>
          <p:cNvSpPr txBox="1"/>
          <p:nvPr/>
        </p:nvSpPr>
        <p:spPr>
          <a:xfrm>
            <a:off x="8271581" y="4258356"/>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15629169-A8BA-4DA3-93A7-406DA7D8A092}"/>
                  </a:ext>
                </a:extLst>
              </p:cNvPr>
              <p:cNvSpPr txBox="1"/>
              <p:nvPr/>
            </p:nvSpPr>
            <p:spPr>
              <a:xfrm>
                <a:off x="1841736" y="2842734"/>
                <a:ext cx="3203097" cy="57637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b="0" i="1" smtClean="0">
                              <a:latin typeface="Cambria Math" panose="02040503050406030204" pitchFamily="18" charset="0"/>
                            </a:rPr>
                            <m:t>2</m:t>
                          </m:r>
                        </m:sub>
                      </m:sSub>
                      <m:r>
                        <a:rPr kumimoji="1" lang="en-US" altLang="ja-JP" sz="1400" b="0" i="0" smtClean="0">
                          <a:latin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b="0" i="1" smtClean="0">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1</m:t>
                              </m:r>
                            </m:sub>
                          </m:sSub>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all</m:t>
                              </m:r>
                            </m:sub>
                          </m:sSub>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19</m:t>
                          </m:r>
                        </m:num>
                        <m:den>
                          <m:r>
                            <a:rPr kumimoji="1" lang="en-US" altLang="ja-JP" sz="1400" i="1">
                              <a:latin typeface="Cambria Math" panose="02040503050406030204" pitchFamily="18" charset="0"/>
                              <a:ea typeface="Cambria Math" panose="02040503050406030204" pitchFamily="18" charset="0"/>
                            </a:rPr>
                            <m:t>4</m:t>
                          </m:r>
                        </m:den>
                      </m:f>
                      <m:r>
                        <a:rPr kumimoji="1" lang="en-US" altLang="ja-JP" sz="1400" i="1">
                          <a:latin typeface="Cambria Math" panose="02040503050406030204" pitchFamily="18" charset="0"/>
                          <a:ea typeface="Cambria Math" panose="02040503050406030204" pitchFamily="18" charset="0"/>
                        </a:rPr>
                        <m:t>×</m:t>
                      </m:r>
                      <m:r>
                        <m:rPr>
                          <m:sty m:val="p"/>
                        </m:rPr>
                        <a:rPr kumimoji="1" lang="en-US" altLang="ja-JP" sz="1400" b="0" i="0" smtClean="0">
                          <a:latin typeface="Cambria Math" panose="02040503050406030204" pitchFamily="18" charset="0"/>
                          <a:ea typeface="Cambria Math" panose="02040503050406030204" pitchFamily="18" charset="0"/>
                        </a:rPr>
                        <m:t>exp</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43.2−</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16113</m:t>
                              </m:r>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den>
                          </m:f>
                        </m:e>
                      </m:d>
                    </m:oMath>
                  </m:oMathPara>
                </a14:m>
                <a:endParaRPr kumimoji="1" lang="ja-JP" altLang="en-US" sz="1400" dirty="0"/>
              </a:p>
            </p:txBody>
          </p:sp>
        </mc:Choice>
        <mc:Fallback xmlns="">
          <p:sp>
            <p:nvSpPr>
              <p:cNvPr id="52" name="テキスト ボックス 51">
                <a:extLst>
                  <a:ext uri="{FF2B5EF4-FFF2-40B4-BE49-F238E27FC236}">
                    <a16:creationId xmlns:a16="http://schemas.microsoft.com/office/drawing/2014/main" id="{15629169-A8BA-4DA3-93A7-406DA7D8A092}"/>
                  </a:ext>
                </a:extLst>
              </p:cNvPr>
              <p:cNvSpPr txBox="1">
                <a:spLocks noRot="1" noChangeAspect="1" noMove="1" noResize="1" noEditPoints="1" noAdjustHandles="1" noChangeArrowheads="1" noChangeShapeType="1" noTextEdit="1"/>
              </p:cNvSpPr>
              <p:nvPr/>
            </p:nvSpPr>
            <p:spPr>
              <a:xfrm>
                <a:off x="1841736" y="2842734"/>
                <a:ext cx="3203097" cy="576376"/>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87CFC43E-5F6C-456F-982D-817806CA658B}"/>
                  </a:ext>
                </a:extLst>
              </p:cNvPr>
              <p:cNvSpPr txBox="1"/>
              <p:nvPr/>
            </p:nvSpPr>
            <p:spPr>
              <a:xfrm>
                <a:off x="5135694" y="3912789"/>
                <a:ext cx="1315666"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≥18</m:t>
                      </m:r>
                    </m:oMath>
                  </m:oMathPara>
                </a14:m>
                <a:endParaRPr kumimoji="1" lang="ja-JP" altLang="en-US" sz="1400" dirty="0"/>
              </a:p>
            </p:txBody>
          </p:sp>
        </mc:Choice>
        <mc:Fallback xmlns="">
          <p:sp>
            <p:nvSpPr>
              <p:cNvPr id="54" name="テキスト ボックス 53">
                <a:extLst>
                  <a:ext uri="{FF2B5EF4-FFF2-40B4-BE49-F238E27FC236}">
                    <a16:creationId xmlns:a16="http://schemas.microsoft.com/office/drawing/2014/main" id="{87CFC43E-5F6C-456F-982D-817806CA658B}"/>
                  </a:ext>
                </a:extLst>
              </p:cNvPr>
              <p:cNvSpPr txBox="1">
                <a:spLocks noRot="1" noChangeAspect="1" noMove="1" noResize="1" noEditPoints="1" noAdjustHandles="1" noChangeArrowheads="1" noChangeShapeType="1" noTextEdit="1"/>
              </p:cNvSpPr>
              <p:nvPr/>
            </p:nvSpPr>
            <p:spPr>
              <a:xfrm>
                <a:off x="5135694" y="3912789"/>
                <a:ext cx="1315666" cy="30634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66C64FEF-18C8-4EC5-850C-2D2198A9277D}"/>
                  </a:ext>
                </a:extLst>
              </p:cNvPr>
              <p:cNvSpPr txBox="1"/>
              <p:nvPr/>
            </p:nvSpPr>
            <p:spPr>
              <a:xfrm>
                <a:off x="1835003" y="4340731"/>
                <a:ext cx="3203097" cy="57637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b="0" i="1" smtClean="0">
                              <a:latin typeface="Cambria Math" panose="02040503050406030204" pitchFamily="18" charset="0"/>
                            </a:rPr>
                            <m:t>2</m:t>
                          </m:r>
                        </m:sub>
                      </m:sSub>
                      <m:r>
                        <a:rPr kumimoji="1" lang="en-US" altLang="ja-JP" sz="1400" b="0" i="0" smtClean="0">
                          <a:latin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2</m:t>
                              </m:r>
                            </m:sub>
                          </m:sSub>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all</m:t>
                              </m:r>
                            </m:sub>
                          </m:sSub>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6</m:t>
                          </m:r>
                        </m:num>
                        <m:den>
                          <m:r>
                            <a:rPr kumimoji="1" lang="en-US" altLang="ja-JP" sz="1400" i="1">
                              <a:latin typeface="Cambria Math" panose="02040503050406030204" pitchFamily="18" charset="0"/>
                              <a:ea typeface="Cambria Math" panose="02040503050406030204" pitchFamily="18" charset="0"/>
                            </a:rPr>
                            <m:t>4</m:t>
                          </m:r>
                        </m:den>
                      </m:f>
                      <m:r>
                        <a:rPr kumimoji="1" lang="en-US" altLang="ja-JP" sz="1400" i="1">
                          <a:latin typeface="Cambria Math" panose="02040503050406030204" pitchFamily="18" charset="0"/>
                          <a:ea typeface="Cambria Math" panose="02040503050406030204" pitchFamily="18" charset="0"/>
                        </a:rPr>
                        <m:t>×</m:t>
                      </m:r>
                      <m:r>
                        <m:rPr>
                          <m:sty m:val="p"/>
                        </m:rPr>
                        <a:rPr kumimoji="1" lang="en-US" altLang="ja-JP" sz="1400" b="0" i="0" smtClean="0">
                          <a:latin typeface="Cambria Math" panose="02040503050406030204" pitchFamily="18" charset="0"/>
                          <a:ea typeface="Cambria Math" panose="02040503050406030204" pitchFamily="18" charset="0"/>
                        </a:rPr>
                        <m:t>exp</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43.2−</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16113</m:t>
                              </m:r>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den>
                          </m:f>
                        </m:e>
                      </m:d>
                    </m:oMath>
                  </m:oMathPara>
                </a14:m>
                <a:endParaRPr kumimoji="1" lang="ja-JP" altLang="en-US" sz="1400" dirty="0"/>
              </a:p>
            </p:txBody>
          </p:sp>
        </mc:Choice>
        <mc:Fallback xmlns="">
          <p:sp>
            <p:nvSpPr>
              <p:cNvPr id="61" name="テキスト ボックス 60">
                <a:extLst>
                  <a:ext uri="{FF2B5EF4-FFF2-40B4-BE49-F238E27FC236}">
                    <a16:creationId xmlns:a16="http://schemas.microsoft.com/office/drawing/2014/main" id="{66C64FEF-18C8-4EC5-850C-2D2198A9277D}"/>
                  </a:ext>
                </a:extLst>
              </p:cNvPr>
              <p:cNvSpPr txBox="1">
                <a:spLocks noRot="1" noChangeAspect="1" noMove="1" noResize="1" noEditPoints="1" noAdjustHandles="1" noChangeArrowheads="1" noChangeShapeType="1" noTextEdit="1"/>
              </p:cNvSpPr>
              <p:nvPr/>
            </p:nvSpPr>
            <p:spPr>
              <a:xfrm>
                <a:off x="1835003" y="4340731"/>
                <a:ext cx="3203097" cy="576376"/>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A500B574-897E-4B7A-BF00-638238FCE1FC}"/>
                  </a:ext>
                </a:extLst>
              </p:cNvPr>
              <p:cNvSpPr txBox="1"/>
              <p:nvPr/>
            </p:nvSpPr>
            <p:spPr>
              <a:xfrm>
                <a:off x="5038101" y="2984423"/>
                <a:ext cx="1991349" cy="30634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r>
                        <a:rPr kumimoji="1" lang="en-US" altLang="ja-JP" sz="1400" b="0" i="0" smtClean="0">
                          <a:latin typeface="Cambria Math" panose="02040503050406030204" pitchFamily="18" charset="0"/>
                        </a:rPr>
                        <m:t>=</m:t>
                      </m:r>
                      <m:r>
                        <a:rPr kumimoji="1" lang="en-US" altLang="ja-JP" sz="1400" i="1" smtClean="0">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41.258+273</m:t>
                      </m:r>
                    </m:oMath>
                  </m:oMathPara>
                </a14:m>
                <a:endParaRPr kumimoji="1" lang="ja-JP" altLang="en-US" sz="1400" dirty="0"/>
              </a:p>
            </p:txBody>
          </p:sp>
        </mc:Choice>
        <mc:Fallback xmlns="">
          <p:sp>
            <p:nvSpPr>
              <p:cNvPr id="64" name="テキスト ボックス 63">
                <a:extLst>
                  <a:ext uri="{FF2B5EF4-FFF2-40B4-BE49-F238E27FC236}">
                    <a16:creationId xmlns:a16="http://schemas.microsoft.com/office/drawing/2014/main" id="{A500B574-897E-4B7A-BF00-638238FCE1FC}"/>
                  </a:ext>
                </a:extLst>
              </p:cNvPr>
              <p:cNvSpPr txBox="1">
                <a:spLocks noRot="1" noChangeAspect="1" noMove="1" noResize="1" noEditPoints="1" noAdjustHandles="1" noChangeArrowheads="1" noChangeShapeType="1" noTextEdit="1"/>
              </p:cNvSpPr>
              <p:nvPr/>
            </p:nvSpPr>
            <p:spPr>
              <a:xfrm>
                <a:off x="5038101" y="2984423"/>
                <a:ext cx="1991349" cy="306345"/>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F9186903-066D-43ED-8C46-75E2DFCD7ECD}"/>
                  </a:ext>
                </a:extLst>
              </p:cNvPr>
              <p:cNvSpPr txBox="1"/>
              <p:nvPr/>
            </p:nvSpPr>
            <p:spPr>
              <a:xfrm>
                <a:off x="5044833" y="4453337"/>
                <a:ext cx="2156195"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r>
                        <a:rPr kumimoji="1" lang="en-US" altLang="ja-JP" sz="1400" b="0" i="0" smtClean="0">
                          <a:latin typeface="Cambria Math" panose="02040503050406030204" pitchFamily="18" charset="0"/>
                        </a:rPr>
                        <m:t>=</m:t>
                      </m:r>
                      <m:r>
                        <a:rPr kumimoji="1" lang="en-US" altLang="ja-JP" sz="1400" i="1" smtClean="0">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51.3305+273</m:t>
                      </m:r>
                    </m:oMath>
                  </m:oMathPara>
                </a14:m>
                <a:endParaRPr kumimoji="1" lang="ja-JP" altLang="en-US" sz="1400" dirty="0"/>
              </a:p>
            </p:txBody>
          </p:sp>
        </mc:Choice>
        <mc:Fallback xmlns="">
          <p:sp>
            <p:nvSpPr>
              <p:cNvPr id="65" name="テキスト ボックス 64">
                <a:extLst>
                  <a:ext uri="{FF2B5EF4-FFF2-40B4-BE49-F238E27FC236}">
                    <a16:creationId xmlns:a16="http://schemas.microsoft.com/office/drawing/2014/main" id="{F9186903-066D-43ED-8C46-75E2DFCD7ECD}"/>
                  </a:ext>
                </a:extLst>
              </p:cNvPr>
              <p:cNvSpPr txBox="1">
                <a:spLocks noRot="1" noChangeAspect="1" noMove="1" noResize="1" noEditPoints="1" noAdjustHandles="1" noChangeArrowheads="1" noChangeShapeType="1" noTextEdit="1"/>
              </p:cNvSpPr>
              <p:nvPr/>
            </p:nvSpPr>
            <p:spPr>
              <a:xfrm>
                <a:off x="5044833" y="4453337"/>
                <a:ext cx="2156195"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7F3E665-E454-4FE7-BA32-91EA25DA1F10}"/>
                  </a:ext>
                </a:extLst>
              </p:cNvPr>
              <p:cNvSpPr txBox="1"/>
              <p:nvPr/>
            </p:nvSpPr>
            <p:spPr>
              <a:xfrm>
                <a:off x="1847617" y="5253360"/>
                <a:ext cx="3538252" cy="328103"/>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a:latin typeface="Cambria Math" panose="02040503050406030204" pitchFamily="18" charset="0"/>
                              <a:ea typeface="Cambria Math" panose="02040503050406030204" pitchFamily="18" charset="0"/>
                            </a:rPr>
                            <m:t>all</m:t>
                          </m:r>
                        </m:sub>
                      </m:sSub>
                      <m:r>
                        <a:rPr kumimoji="1" lang="en-US" altLang="ja-JP" sz="1400" b="0" i="0" smtClean="0">
                          <a:latin typeface="Cambria Math" panose="02040503050406030204" pitchFamily="18" charset="0"/>
                        </a:rPr>
                        <m:t>=</m:t>
                      </m:r>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1</m:t>
                          </m:r>
                        </m:sub>
                      </m:sSub>
                      <m:r>
                        <a:rPr kumimoji="1" lang="en-US" altLang="ja-JP" sz="1400" b="0" i="1" smtClean="0">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a:latin typeface="Cambria Math" panose="02040503050406030204" pitchFamily="18" charset="0"/>
                              <a:ea typeface="Cambria Math" panose="02040503050406030204" pitchFamily="18" charset="0"/>
                            </a:rPr>
                            <m:t>digester</m:t>
                          </m:r>
                        </m:sub>
                      </m:sSub>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1.8</m:t>
                      </m:r>
                      <m:r>
                        <a:rPr kumimoji="1" lang="en-US" altLang="ja-JP" sz="1400" i="1">
                          <a:latin typeface="Cambria Math" panose="02040503050406030204" pitchFamily="18" charset="0"/>
                          <a:ea typeface="Cambria Math" panose="02040503050406030204" pitchFamily="18" charset="0"/>
                        </a:rPr>
                        <m:t>+2</m:t>
                      </m:r>
                      <m:r>
                        <a:rPr kumimoji="1" lang="en-US" altLang="ja-JP" sz="1400" b="0" i="1" smtClean="0">
                          <a:latin typeface="Cambria Math" panose="02040503050406030204" pitchFamily="18" charset="0"/>
                          <a:ea typeface="Cambria Math" panose="02040503050406030204" pitchFamily="18" charset="0"/>
                        </a:rPr>
                        <m:t>65</m:t>
                      </m:r>
                      <m:r>
                        <a:rPr kumimoji="1" lang="en-US" altLang="ja-JP" sz="1400" i="1">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9</m:t>
                      </m:r>
                    </m:oMath>
                  </m:oMathPara>
                </a14:m>
                <a:endParaRPr kumimoji="1" lang="ja-JP" altLang="en-US" sz="1400" dirty="0"/>
              </a:p>
            </p:txBody>
          </p:sp>
        </mc:Choice>
        <mc:Fallback xmlns="">
          <p:sp>
            <p:nvSpPr>
              <p:cNvPr id="66" name="テキスト ボックス 65">
                <a:extLst>
                  <a:ext uri="{FF2B5EF4-FFF2-40B4-BE49-F238E27FC236}">
                    <a16:creationId xmlns:a16="http://schemas.microsoft.com/office/drawing/2014/main" id="{97F3E665-E454-4FE7-BA32-91EA25DA1F10}"/>
                  </a:ext>
                </a:extLst>
              </p:cNvPr>
              <p:cNvSpPr txBox="1">
                <a:spLocks noRot="1" noChangeAspect="1" noMove="1" noResize="1" noEditPoints="1" noAdjustHandles="1" noChangeArrowheads="1" noChangeShapeType="1" noTextEdit="1"/>
              </p:cNvSpPr>
              <p:nvPr/>
            </p:nvSpPr>
            <p:spPr>
              <a:xfrm>
                <a:off x="1847617" y="5253360"/>
                <a:ext cx="3538252" cy="328103"/>
              </a:xfrm>
              <a:prstGeom prst="rect">
                <a:avLst/>
              </a:prstGeom>
              <a:blipFill>
                <a:blip r:embed="rId16"/>
                <a:stretch>
                  <a:fillRect b="-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4825DAA-FB63-44FE-90B2-2C9DB8E15DFD}"/>
                  </a:ext>
                </a:extLst>
              </p:cNvPr>
              <p:cNvSpPr txBox="1"/>
              <p:nvPr/>
            </p:nvSpPr>
            <p:spPr>
              <a:xfrm>
                <a:off x="1841736" y="3912073"/>
                <a:ext cx="31679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𝑈</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a:latin typeface="Cambria Math" panose="02040503050406030204" pitchFamily="18" charset="0"/>
                        </a:rPr>
                        <m:t>min</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i="1">
                              <a:latin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𝑃</m:t>
                          </m:r>
                        </m:e>
                        <m:sub>
                          <m:r>
                            <a:rPr kumimoji="1" lang="en-US" altLang="ja-JP" sz="1400" i="1">
                              <a:latin typeface="Cambria Math" panose="02040503050406030204" pitchFamily="18" charset="0"/>
                              <a:ea typeface="Cambria Math" panose="02040503050406030204" pitchFamily="18" charset="0"/>
                            </a:rPr>
                            <m:t>𝐼𝐷</m:t>
                          </m:r>
                          <m:r>
                            <a:rPr kumimoji="1" lang="en-US" altLang="ja-JP" sz="1400" i="1">
                              <a:latin typeface="Cambria Math" panose="02040503050406030204" pitchFamily="18" charset="0"/>
                              <a:ea typeface="Cambria Math" panose="02040503050406030204" pitchFamily="18" charset="0"/>
                            </a:rPr>
                            <m:t>320</m:t>
                          </m:r>
                        </m:sub>
                      </m:sSub>
                      <m:d>
                        <m:dPr>
                          <m:begChr m:val="["/>
                          <m:endChr m:val="]"/>
                          <m:ctrlPr>
                            <a:rPr kumimoji="1" lang="en-US" altLang="ja-JP" sz="1400" i="1">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16+1</m:t>
                          </m:r>
                        </m:e>
                      </m:d>
                      <m:r>
                        <a:rPr kumimoji="1" lang="en-US" altLang="ja-JP" sz="1400" i="1">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ea typeface="Cambria Math" panose="02040503050406030204" pitchFamily="18" charset="0"/>
                        </a:rPr>
                        <m:t>𝑡</m:t>
                      </m:r>
                      <m:r>
                        <a:rPr kumimoji="1" lang="en-US" altLang="ja-JP" sz="1400" i="1">
                          <a:latin typeface="Cambria Math" panose="02040503050406030204" pitchFamily="18" charset="0"/>
                          <a:ea typeface="Cambria Math" panose="02040503050406030204" pitchFamily="18" charset="0"/>
                        </a:rPr>
                        <m:t>}</m:t>
                      </m:r>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84825DAA-FB63-44FE-90B2-2C9DB8E15DFD}"/>
                  </a:ext>
                </a:extLst>
              </p:cNvPr>
              <p:cNvSpPr txBox="1">
                <a:spLocks noRot="1" noChangeAspect="1" noMove="1" noResize="1" noEditPoints="1" noAdjustHandles="1" noChangeArrowheads="1" noChangeShapeType="1" noTextEdit="1"/>
              </p:cNvSpPr>
              <p:nvPr/>
            </p:nvSpPr>
            <p:spPr>
              <a:xfrm>
                <a:off x="1841736" y="3912073"/>
                <a:ext cx="3167986" cy="307777"/>
              </a:xfrm>
              <a:prstGeom prst="rect">
                <a:avLst/>
              </a:prstGeom>
              <a:blipFill>
                <a:blip r:embed="rId17"/>
                <a:stretch>
                  <a:fillRect b="-10000"/>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DD17D467-3D07-4416-84A9-FCA3798373F1}"/>
              </a:ext>
            </a:extLst>
          </p:cNvPr>
          <p:cNvSpPr txBox="1"/>
          <p:nvPr/>
        </p:nvSpPr>
        <p:spPr>
          <a:xfrm>
            <a:off x="370084" y="1608553"/>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28" name="テキスト ボックス 27">
            <a:extLst>
              <a:ext uri="{FF2B5EF4-FFF2-40B4-BE49-F238E27FC236}">
                <a16:creationId xmlns:a16="http://schemas.microsoft.com/office/drawing/2014/main" id="{C061F36F-EDB6-4D3E-91FD-FDD0F29CAF6E}"/>
              </a:ext>
            </a:extLst>
          </p:cNvPr>
          <p:cNvSpPr txBox="1"/>
          <p:nvPr/>
        </p:nvSpPr>
        <p:spPr>
          <a:xfrm>
            <a:off x="370084" y="3265221"/>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31" name="テキスト ボックス 30">
            <a:extLst>
              <a:ext uri="{FF2B5EF4-FFF2-40B4-BE49-F238E27FC236}">
                <a16:creationId xmlns:a16="http://schemas.microsoft.com/office/drawing/2014/main" id="{2FAA65BD-C924-4A68-8DC5-464D4B94CE41}"/>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spTree>
    <p:extLst>
      <p:ext uri="{BB962C8B-B14F-4D97-AF65-F5344CB8AC3E}">
        <p14:creationId xmlns:p14="http://schemas.microsoft.com/office/powerpoint/2010/main" val="1224565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実績固定の対処</a:t>
            </a:r>
            <a:endParaRPr lang="en-US" dirty="0"/>
          </a:p>
        </p:txBody>
      </p:sp>
      <p:sp>
        <p:nvSpPr>
          <p:cNvPr id="17" name="テキスト プレースホルダー 2">
            <a:extLst>
              <a:ext uri="{FF2B5EF4-FFF2-40B4-BE49-F238E27FC236}">
                <a16:creationId xmlns:a16="http://schemas.microsoft.com/office/drawing/2014/main" id="{24D04CE3-1CAF-4C95-91FC-34B7384ECBD8}"/>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実績固定に相当する最適化変数を減らす。</a:t>
            </a:r>
            <a:endParaRPr lang="en-US" altLang="ja-JP" sz="2800" dirty="0"/>
          </a:p>
        </p:txBody>
      </p:sp>
      <p:graphicFrame>
        <p:nvGraphicFramePr>
          <p:cNvPr id="7" name="表 3">
            <a:extLst>
              <a:ext uri="{FF2B5EF4-FFF2-40B4-BE49-F238E27FC236}">
                <a16:creationId xmlns:a16="http://schemas.microsoft.com/office/drawing/2014/main" id="{0D61E901-5C5B-48CB-BF8F-92BED9805B0D}"/>
              </a:ext>
            </a:extLst>
          </p:cNvPr>
          <p:cNvGraphicFramePr>
            <a:graphicFrameLocks noGrp="1"/>
          </p:cNvGraphicFramePr>
          <p:nvPr>
            <p:extLst>
              <p:ext uri="{D42A27DB-BD31-4B8C-83A1-F6EECF244321}">
                <p14:modId xmlns:p14="http://schemas.microsoft.com/office/powerpoint/2010/main" val="405735308"/>
              </p:ext>
            </p:extLst>
          </p:nvPr>
        </p:nvGraphicFramePr>
        <p:xfrm>
          <a:off x="1114425" y="2995236"/>
          <a:ext cx="1571624" cy="185420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gridCol w="587375">
                  <a:extLst>
                    <a:ext uri="{9D8B030D-6E8A-4147-A177-3AD203B41FA5}">
                      <a16:colId xmlns:a16="http://schemas.microsoft.com/office/drawing/2014/main" val="491770100"/>
                    </a:ext>
                  </a:extLst>
                </a:gridCol>
              </a:tblGrid>
              <a:tr h="370840">
                <a:tc>
                  <a:txBody>
                    <a:bodyPr/>
                    <a:lstStyle/>
                    <a:p>
                      <a:pPr algn="ctr"/>
                      <a:r>
                        <a:rPr kumimoji="1" lang="en-US" altLang="ja-JP" sz="1400" dirty="0"/>
                        <a:t>t</a:t>
                      </a:r>
                      <a:endParaRPr kumimoji="1" lang="ja-JP" altLang="en-US" sz="1400" dirty="0"/>
                    </a:p>
                  </a:txBody>
                  <a:tcPr anchor="ctr"/>
                </a:tc>
                <a:tc>
                  <a:txBody>
                    <a:bodyPr/>
                    <a:lstStyle/>
                    <a:p>
                      <a:pPr algn="ctr"/>
                      <a:r>
                        <a:rPr kumimoji="1" lang="en-US" altLang="ja-JP" sz="1400" dirty="0"/>
                        <a:t>X1</a:t>
                      </a:r>
                      <a:endParaRPr kumimoji="1" lang="ja-JP" altLang="en-US" sz="1400" dirty="0"/>
                    </a:p>
                  </a:txBody>
                  <a:tcPr anchor="ctr"/>
                </a:tc>
                <a:tc>
                  <a:txBody>
                    <a:bodyPr/>
                    <a:lstStyle/>
                    <a:p>
                      <a:pPr algn="ctr"/>
                      <a:r>
                        <a:rPr kumimoji="1" lang="en-US" altLang="ja-JP" sz="1400" dirty="0"/>
                        <a:t>X2</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12</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bg1">
                        <a:lumMod val="85000"/>
                      </a:schemeClr>
                    </a:solid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9</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1239216552"/>
                  </a:ext>
                </a:extLst>
              </a:tr>
            </a:tbl>
          </a:graphicData>
        </a:graphic>
      </p:graphicFrame>
      <p:sp>
        <p:nvSpPr>
          <p:cNvPr id="8" name="テキスト ボックス 7">
            <a:extLst>
              <a:ext uri="{FF2B5EF4-FFF2-40B4-BE49-F238E27FC236}">
                <a16:creationId xmlns:a16="http://schemas.microsoft.com/office/drawing/2014/main" id="{371D4192-73EC-472C-ACA2-BA839BEE551E}"/>
              </a:ext>
            </a:extLst>
          </p:cNvPr>
          <p:cNvSpPr txBox="1"/>
          <p:nvPr/>
        </p:nvSpPr>
        <p:spPr>
          <a:xfrm>
            <a:off x="1430007" y="2614497"/>
            <a:ext cx="940460" cy="307777"/>
          </a:xfrm>
          <a:prstGeom prst="rect">
            <a:avLst/>
          </a:prstGeom>
          <a:noFill/>
        </p:spPr>
        <p:txBody>
          <a:bodyPr wrap="square" rtlCol="0">
            <a:spAutoFit/>
          </a:bodyPr>
          <a:lstStyle/>
          <a:p>
            <a:pPr algn="ctr"/>
            <a:r>
              <a:rPr kumimoji="1" lang="en-US" altLang="ja-JP" sz="1400" dirty="0"/>
              <a:t>Pattern</a:t>
            </a:r>
            <a:endParaRPr kumimoji="1" lang="ja-JP" altLang="en-US" sz="1400" dirty="0"/>
          </a:p>
        </p:txBody>
      </p:sp>
      <p:sp>
        <p:nvSpPr>
          <p:cNvPr id="9" name="テキスト ボックス 8">
            <a:extLst>
              <a:ext uri="{FF2B5EF4-FFF2-40B4-BE49-F238E27FC236}">
                <a16:creationId xmlns:a16="http://schemas.microsoft.com/office/drawing/2014/main" id="{8BEE6FB0-0837-4200-A582-D82F7898CA0D}"/>
              </a:ext>
            </a:extLst>
          </p:cNvPr>
          <p:cNvSpPr txBox="1"/>
          <p:nvPr/>
        </p:nvSpPr>
        <p:spPr>
          <a:xfrm>
            <a:off x="4876650" y="2713136"/>
            <a:ext cx="1656283" cy="307777"/>
          </a:xfrm>
          <a:prstGeom prst="rect">
            <a:avLst/>
          </a:prstGeom>
          <a:noFill/>
        </p:spPr>
        <p:txBody>
          <a:bodyPr wrap="square" rtlCol="0">
            <a:spAutoFit/>
          </a:bodyPr>
          <a:lstStyle/>
          <a:p>
            <a:pPr algn="ctr"/>
            <a:r>
              <a:rPr kumimoji="1" lang="ja-JP" altLang="en-US" sz="1400" dirty="0"/>
              <a:t>操業計画行列</a:t>
            </a:r>
          </a:p>
        </p:txBody>
      </p:sp>
      <p:graphicFrame>
        <p:nvGraphicFramePr>
          <p:cNvPr id="12" name="表 3">
            <a:extLst>
              <a:ext uri="{FF2B5EF4-FFF2-40B4-BE49-F238E27FC236}">
                <a16:creationId xmlns:a16="http://schemas.microsoft.com/office/drawing/2014/main" id="{5D58BC2F-B2CC-4202-9FEA-B83273AFEC94}"/>
              </a:ext>
            </a:extLst>
          </p:cNvPr>
          <p:cNvGraphicFramePr>
            <a:graphicFrameLocks noGrp="1"/>
          </p:cNvGraphicFramePr>
          <p:nvPr>
            <p:extLst>
              <p:ext uri="{D42A27DB-BD31-4B8C-83A1-F6EECF244321}">
                <p14:modId xmlns:p14="http://schemas.microsoft.com/office/powerpoint/2010/main" val="2719444641"/>
              </p:ext>
            </p:extLst>
          </p:nvPr>
        </p:nvGraphicFramePr>
        <p:xfrm>
          <a:off x="4918980" y="3109536"/>
          <a:ext cx="1571624" cy="185420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gridCol w="587375">
                  <a:extLst>
                    <a:ext uri="{9D8B030D-6E8A-4147-A177-3AD203B41FA5}">
                      <a16:colId xmlns:a16="http://schemas.microsoft.com/office/drawing/2014/main" val="491770100"/>
                    </a:ext>
                  </a:extLst>
                </a:gridCol>
              </a:tblGrid>
              <a:tr h="370840">
                <a:tc>
                  <a:txBody>
                    <a:bodyPr/>
                    <a:lstStyle/>
                    <a:p>
                      <a:pPr algn="ctr"/>
                      <a:r>
                        <a:rPr kumimoji="1" lang="en-US" altLang="ja-JP" sz="1400" dirty="0"/>
                        <a:t>t</a:t>
                      </a:r>
                      <a:endParaRPr kumimoji="1" lang="ja-JP" altLang="en-US" sz="1400" dirty="0"/>
                    </a:p>
                  </a:txBody>
                  <a:tcPr anchor="ctr"/>
                </a:tc>
                <a:tc>
                  <a:txBody>
                    <a:bodyPr/>
                    <a:lstStyle/>
                    <a:p>
                      <a:pPr algn="ctr"/>
                      <a:r>
                        <a:rPr kumimoji="1" lang="en-US" altLang="ja-JP" sz="1400" dirty="0"/>
                        <a:t>X1</a:t>
                      </a:r>
                      <a:endParaRPr kumimoji="1" lang="ja-JP" altLang="en-US" sz="1400" dirty="0"/>
                    </a:p>
                  </a:txBody>
                  <a:tcPr anchor="ctr"/>
                </a:tc>
                <a:tc>
                  <a:txBody>
                    <a:bodyPr/>
                    <a:lstStyle/>
                    <a:p>
                      <a:pPr algn="ctr"/>
                      <a:r>
                        <a:rPr kumimoji="1" lang="en-US" altLang="ja-JP" sz="1400" dirty="0"/>
                        <a:t>X2</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a:t>1.1</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12</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a:t>1.0</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bg1">
                        <a:lumMod val="85000"/>
                      </a:schemeClr>
                    </a:solidFill>
                  </a:tcPr>
                </a:tc>
                <a:tc>
                  <a:txBody>
                    <a:bodyPr/>
                    <a:lstStyle/>
                    <a:p>
                      <a:pPr algn="ctr"/>
                      <a:r>
                        <a:rPr kumimoji="1" lang="en-US" altLang="ja-JP" sz="1400" dirty="0"/>
                        <a:t>2</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a:t>21</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9</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1239216552"/>
                  </a:ext>
                </a:extLst>
              </a:tr>
            </a:tbl>
          </a:graphicData>
        </a:graphic>
      </p:graphicFrame>
      <p:sp>
        <p:nvSpPr>
          <p:cNvPr id="13" name="テキスト ボックス 12">
            <a:extLst>
              <a:ext uri="{FF2B5EF4-FFF2-40B4-BE49-F238E27FC236}">
                <a16:creationId xmlns:a16="http://schemas.microsoft.com/office/drawing/2014/main" id="{E99EEE0E-4299-4760-BCA6-8AB68A8DCEA2}"/>
              </a:ext>
            </a:extLst>
          </p:cNvPr>
          <p:cNvSpPr txBox="1"/>
          <p:nvPr/>
        </p:nvSpPr>
        <p:spPr>
          <a:xfrm>
            <a:off x="9124800" y="2643071"/>
            <a:ext cx="1656283" cy="307777"/>
          </a:xfrm>
          <a:prstGeom prst="rect">
            <a:avLst/>
          </a:prstGeom>
          <a:noFill/>
        </p:spPr>
        <p:txBody>
          <a:bodyPr wrap="square" rtlCol="0">
            <a:spAutoFit/>
          </a:bodyPr>
          <a:lstStyle/>
          <a:p>
            <a:pPr algn="ctr"/>
            <a:r>
              <a:rPr kumimoji="1" lang="ja-JP" altLang="en-US" sz="1400" dirty="0"/>
              <a:t>最適化変数</a:t>
            </a:r>
          </a:p>
        </p:txBody>
      </p:sp>
      <p:sp>
        <p:nvSpPr>
          <p:cNvPr id="15" name="テキスト ボックス 14">
            <a:extLst>
              <a:ext uri="{FF2B5EF4-FFF2-40B4-BE49-F238E27FC236}">
                <a16:creationId xmlns:a16="http://schemas.microsoft.com/office/drawing/2014/main" id="{061289B9-107D-4FC1-A22C-3D01A557121F}"/>
              </a:ext>
            </a:extLst>
          </p:cNvPr>
          <p:cNvSpPr txBox="1"/>
          <p:nvPr/>
        </p:nvSpPr>
        <p:spPr>
          <a:xfrm>
            <a:off x="10193048" y="3408048"/>
            <a:ext cx="588035" cy="307777"/>
          </a:xfrm>
          <a:prstGeom prst="rect">
            <a:avLst/>
          </a:prstGeom>
          <a:noFill/>
        </p:spPr>
        <p:txBody>
          <a:bodyPr wrap="square" rtlCol="0">
            <a:spAutoFit/>
          </a:bodyPr>
          <a:lstStyle/>
          <a:p>
            <a:pPr algn="ctr"/>
            <a:r>
              <a:rPr kumimoji="1" lang="en-US" altLang="ja-JP" sz="1400" dirty="0"/>
              <a:t>(1,1)</a:t>
            </a:r>
            <a:endParaRPr kumimoji="1" lang="ja-JP" altLang="en-US" sz="1400" dirty="0"/>
          </a:p>
        </p:txBody>
      </p:sp>
      <p:sp>
        <p:nvSpPr>
          <p:cNvPr id="16" name="テキスト ボックス 15">
            <a:extLst>
              <a:ext uri="{FF2B5EF4-FFF2-40B4-BE49-F238E27FC236}">
                <a16:creationId xmlns:a16="http://schemas.microsoft.com/office/drawing/2014/main" id="{B8341D91-F13D-4E8D-BEBF-B487BBBED795}"/>
              </a:ext>
            </a:extLst>
          </p:cNvPr>
          <p:cNvSpPr txBox="1"/>
          <p:nvPr/>
        </p:nvSpPr>
        <p:spPr>
          <a:xfrm>
            <a:off x="10193048" y="3781092"/>
            <a:ext cx="588035" cy="307777"/>
          </a:xfrm>
          <a:prstGeom prst="rect">
            <a:avLst/>
          </a:prstGeom>
          <a:noFill/>
        </p:spPr>
        <p:txBody>
          <a:bodyPr wrap="square" rtlCol="0">
            <a:spAutoFit/>
          </a:bodyPr>
          <a:lstStyle/>
          <a:p>
            <a:pPr algn="ctr"/>
            <a:r>
              <a:rPr kumimoji="1" lang="en-US" altLang="ja-JP" sz="1400" dirty="0"/>
              <a:t>(2,1)</a:t>
            </a:r>
            <a:endParaRPr kumimoji="1" lang="ja-JP" altLang="en-US" sz="1400" dirty="0"/>
          </a:p>
        </p:txBody>
      </p:sp>
      <p:graphicFrame>
        <p:nvGraphicFramePr>
          <p:cNvPr id="23" name="表 3">
            <a:extLst>
              <a:ext uri="{FF2B5EF4-FFF2-40B4-BE49-F238E27FC236}">
                <a16:creationId xmlns:a16="http://schemas.microsoft.com/office/drawing/2014/main" id="{07CE3B33-B393-4FE3-A6D9-2BE88CA69242}"/>
              </a:ext>
            </a:extLst>
          </p:cNvPr>
          <p:cNvGraphicFramePr>
            <a:graphicFrameLocks noGrp="1"/>
          </p:cNvGraphicFramePr>
          <p:nvPr>
            <p:extLst>
              <p:ext uri="{D42A27DB-BD31-4B8C-83A1-F6EECF244321}">
                <p14:modId xmlns:p14="http://schemas.microsoft.com/office/powerpoint/2010/main" val="949732718"/>
              </p:ext>
            </p:extLst>
          </p:nvPr>
        </p:nvGraphicFramePr>
        <p:xfrm>
          <a:off x="9209459" y="3023811"/>
          <a:ext cx="984249" cy="222504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tblGrid>
              <a:tr h="370840">
                <a:tc>
                  <a:txBody>
                    <a:bodyPr/>
                    <a:lstStyle/>
                    <a:p>
                      <a:pPr algn="ctr"/>
                      <a:r>
                        <a:rPr kumimoji="1" lang="en-US" altLang="ja-JP" sz="1400" dirty="0" err="1"/>
                        <a:t>i</a:t>
                      </a:r>
                      <a:endParaRPr kumimoji="1" lang="ja-JP" altLang="en-US" sz="1400" dirty="0"/>
                    </a:p>
                  </a:txBody>
                  <a:tcPr anchor="ctr"/>
                </a:tc>
                <a:tc>
                  <a:txBody>
                    <a:bodyPr/>
                    <a:lstStyle/>
                    <a:p>
                      <a:pPr algn="ctr"/>
                      <a:r>
                        <a:rPr kumimoji="1" lang="en-US" altLang="ja-JP" sz="1400" dirty="0"/>
                        <a:t>x</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a:t>1.1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a:t>1.0</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a:t>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1239216552"/>
                  </a:ext>
                </a:extLst>
              </a:tr>
              <a:tr h="370840">
                <a:tc>
                  <a:txBody>
                    <a:bodyPr/>
                    <a:lstStyle/>
                    <a:p>
                      <a:pPr algn="ctr"/>
                      <a:r>
                        <a:rPr kumimoji="1" lang="en-US" altLang="ja-JP" sz="1400" dirty="0"/>
                        <a:t>5</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2130068602"/>
                  </a:ext>
                </a:extLst>
              </a:tr>
            </a:tbl>
          </a:graphicData>
        </a:graphic>
      </p:graphicFrame>
      <p:sp>
        <p:nvSpPr>
          <p:cNvPr id="24" name="テキスト ボックス 23">
            <a:extLst>
              <a:ext uri="{FF2B5EF4-FFF2-40B4-BE49-F238E27FC236}">
                <a16:creationId xmlns:a16="http://schemas.microsoft.com/office/drawing/2014/main" id="{CF12D9BF-6092-4ED9-A149-9C2EE7E71BFE}"/>
              </a:ext>
            </a:extLst>
          </p:cNvPr>
          <p:cNvSpPr txBox="1"/>
          <p:nvPr/>
        </p:nvSpPr>
        <p:spPr>
          <a:xfrm>
            <a:off x="10193048" y="4161832"/>
            <a:ext cx="588035" cy="307777"/>
          </a:xfrm>
          <a:prstGeom prst="rect">
            <a:avLst/>
          </a:prstGeom>
          <a:noFill/>
        </p:spPr>
        <p:txBody>
          <a:bodyPr wrap="square" rtlCol="0">
            <a:spAutoFit/>
          </a:bodyPr>
          <a:lstStyle/>
          <a:p>
            <a:pPr algn="ctr"/>
            <a:r>
              <a:rPr kumimoji="1" lang="en-US" altLang="ja-JP" sz="1400" dirty="0"/>
              <a:t>(4,1)</a:t>
            </a:r>
            <a:endParaRPr kumimoji="1" lang="ja-JP" altLang="en-US" sz="1400" dirty="0"/>
          </a:p>
        </p:txBody>
      </p:sp>
      <p:sp>
        <p:nvSpPr>
          <p:cNvPr id="25" name="テキスト ボックス 24">
            <a:extLst>
              <a:ext uri="{FF2B5EF4-FFF2-40B4-BE49-F238E27FC236}">
                <a16:creationId xmlns:a16="http://schemas.microsoft.com/office/drawing/2014/main" id="{AA033029-2F09-4FF1-908F-01664729CCC5}"/>
              </a:ext>
            </a:extLst>
          </p:cNvPr>
          <p:cNvSpPr txBox="1"/>
          <p:nvPr/>
        </p:nvSpPr>
        <p:spPr>
          <a:xfrm>
            <a:off x="10193048" y="4542572"/>
            <a:ext cx="588035" cy="307777"/>
          </a:xfrm>
          <a:prstGeom prst="rect">
            <a:avLst/>
          </a:prstGeom>
          <a:noFill/>
        </p:spPr>
        <p:txBody>
          <a:bodyPr wrap="square" rtlCol="0">
            <a:spAutoFit/>
          </a:bodyPr>
          <a:lstStyle/>
          <a:p>
            <a:pPr algn="ctr"/>
            <a:r>
              <a:rPr kumimoji="1" lang="en-US" altLang="ja-JP" sz="1400" dirty="0"/>
              <a:t>(2,2)</a:t>
            </a:r>
            <a:endParaRPr kumimoji="1" lang="ja-JP" altLang="en-US" sz="1400" dirty="0"/>
          </a:p>
        </p:txBody>
      </p:sp>
      <p:sp>
        <p:nvSpPr>
          <p:cNvPr id="26" name="テキスト ボックス 25">
            <a:extLst>
              <a:ext uri="{FF2B5EF4-FFF2-40B4-BE49-F238E27FC236}">
                <a16:creationId xmlns:a16="http://schemas.microsoft.com/office/drawing/2014/main" id="{A1782707-FEC5-42A6-A01D-5E06B4DF993F}"/>
              </a:ext>
            </a:extLst>
          </p:cNvPr>
          <p:cNvSpPr txBox="1"/>
          <p:nvPr/>
        </p:nvSpPr>
        <p:spPr>
          <a:xfrm>
            <a:off x="10193048" y="4923312"/>
            <a:ext cx="588035" cy="307777"/>
          </a:xfrm>
          <a:prstGeom prst="rect">
            <a:avLst/>
          </a:prstGeom>
          <a:noFill/>
        </p:spPr>
        <p:txBody>
          <a:bodyPr wrap="square" rtlCol="0">
            <a:spAutoFit/>
          </a:bodyPr>
          <a:lstStyle/>
          <a:p>
            <a:pPr algn="ctr"/>
            <a:r>
              <a:rPr kumimoji="1" lang="en-US" altLang="ja-JP" sz="1400" dirty="0"/>
              <a:t>(3,2)</a:t>
            </a:r>
            <a:endParaRPr kumimoji="1" lang="ja-JP" altLang="en-US" sz="1400" dirty="0"/>
          </a:p>
        </p:txBody>
      </p:sp>
      <p:sp>
        <p:nvSpPr>
          <p:cNvPr id="27" name="二等辺三角形 26">
            <a:extLst>
              <a:ext uri="{FF2B5EF4-FFF2-40B4-BE49-F238E27FC236}">
                <a16:creationId xmlns:a16="http://schemas.microsoft.com/office/drawing/2014/main" id="{C834F284-4C21-461E-A2D4-52D6CC909AE0}"/>
              </a:ext>
            </a:extLst>
          </p:cNvPr>
          <p:cNvSpPr/>
          <p:nvPr/>
        </p:nvSpPr>
        <p:spPr>
          <a:xfrm rot="5400000">
            <a:off x="7543839" y="3239974"/>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二等辺三角形 27">
            <a:extLst>
              <a:ext uri="{FF2B5EF4-FFF2-40B4-BE49-F238E27FC236}">
                <a16:creationId xmlns:a16="http://schemas.microsoft.com/office/drawing/2014/main" id="{29C5A286-586D-4CD0-938B-923BD63C2D33}"/>
              </a:ext>
            </a:extLst>
          </p:cNvPr>
          <p:cNvSpPr/>
          <p:nvPr/>
        </p:nvSpPr>
        <p:spPr>
          <a:xfrm rot="16200000">
            <a:off x="7518080" y="4122183"/>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二等辺三角形 28">
            <a:extLst>
              <a:ext uri="{FF2B5EF4-FFF2-40B4-BE49-F238E27FC236}">
                <a16:creationId xmlns:a16="http://schemas.microsoft.com/office/drawing/2014/main" id="{7159F08E-5F9D-4A32-BAA6-E4480EB84F18}"/>
              </a:ext>
            </a:extLst>
          </p:cNvPr>
          <p:cNvSpPr/>
          <p:nvPr/>
        </p:nvSpPr>
        <p:spPr>
          <a:xfrm rot="5400000">
            <a:off x="3254722" y="3553553"/>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テキスト ボックス 29">
            <a:extLst>
              <a:ext uri="{FF2B5EF4-FFF2-40B4-BE49-F238E27FC236}">
                <a16:creationId xmlns:a16="http://schemas.microsoft.com/office/drawing/2014/main" id="{80AED32B-7838-4591-A0F8-6516BE70395A}"/>
              </a:ext>
            </a:extLst>
          </p:cNvPr>
          <p:cNvSpPr txBox="1"/>
          <p:nvPr/>
        </p:nvSpPr>
        <p:spPr>
          <a:xfrm>
            <a:off x="2995803" y="3150734"/>
            <a:ext cx="940460" cy="307777"/>
          </a:xfrm>
          <a:prstGeom prst="rect">
            <a:avLst/>
          </a:prstGeom>
          <a:noFill/>
        </p:spPr>
        <p:txBody>
          <a:bodyPr wrap="square" rtlCol="0">
            <a:spAutoFit/>
          </a:bodyPr>
          <a:lstStyle/>
          <a:p>
            <a:pPr algn="ctr"/>
            <a:r>
              <a:rPr kumimoji="1" lang="ja-JP" altLang="en-US" sz="1400" dirty="0"/>
              <a:t>定義</a:t>
            </a:r>
          </a:p>
        </p:txBody>
      </p:sp>
      <p:sp>
        <p:nvSpPr>
          <p:cNvPr id="2" name="正方形/長方形 1">
            <a:extLst>
              <a:ext uri="{FF2B5EF4-FFF2-40B4-BE49-F238E27FC236}">
                <a16:creationId xmlns:a16="http://schemas.microsoft.com/office/drawing/2014/main" id="{1B31C107-E36A-42F8-82C7-3706310F4799}"/>
              </a:ext>
            </a:extLst>
          </p:cNvPr>
          <p:cNvSpPr/>
          <p:nvPr/>
        </p:nvSpPr>
        <p:spPr>
          <a:xfrm>
            <a:off x="4362450" y="2614497"/>
            <a:ext cx="6981825" cy="27576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2AA23747-AC3C-40EB-978F-E71C0BEFBEF5}"/>
              </a:ext>
            </a:extLst>
          </p:cNvPr>
          <p:cNvSpPr txBox="1"/>
          <p:nvPr/>
        </p:nvSpPr>
        <p:spPr>
          <a:xfrm>
            <a:off x="7225262" y="2251056"/>
            <a:ext cx="1141784" cy="338554"/>
          </a:xfrm>
          <a:prstGeom prst="rect">
            <a:avLst/>
          </a:prstGeom>
          <a:noFill/>
        </p:spPr>
        <p:txBody>
          <a:bodyPr wrap="square" rtlCol="0">
            <a:spAutoFit/>
          </a:bodyPr>
          <a:lstStyle/>
          <a:p>
            <a:pPr algn="ctr"/>
            <a:r>
              <a:rPr kumimoji="1" lang="ja-JP" altLang="en-US" sz="1600" b="1" dirty="0">
                <a:solidFill>
                  <a:schemeClr val="accent1"/>
                </a:solidFill>
              </a:rPr>
              <a:t>探索過程</a:t>
            </a:r>
          </a:p>
        </p:txBody>
      </p:sp>
      <p:sp>
        <p:nvSpPr>
          <p:cNvPr id="34" name="テキスト ボックス 33">
            <a:extLst>
              <a:ext uri="{FF2B5EF4-FFF2-40B4-BE49-F238E27FC236}">
                <a16:creationId xmlns:a16="http://schemas.microsoft.com/office/drawing/2014/main" id="{1EF8E5FF-219B-47A1-BC52-0F978ED4CC34}"/>
              </a:ext>
            </a:extLst>
          </p:cNvPr>
          <p:cNvSpPr txBox="1"/>
          <p:nvPr/>
        </p:nvSpPr>
        <p:spPr>
          <a:xfrm>
            <a:off x="6885296" y="2966943"/>
            <a:ext cx="1839604" cy="307777"/>
          </a:xfrm>
          <a:prstGeom prst="rect">
            <a:avLst/>
          </a:prstGeom>
          <a:noFill/>
        </p:spPr>
        <p:txBody>
          <a:bodyPr wrap="square" rtlCol="0">
            <a:spAutoFit/>
          </a:bodyPr>
          <a:lstStyle/>
          <a:p>
            <a:pPr algn="ctr"/>
            <a:r>
              <a:rPr kumimoji="1" lang="ja-JP" altLang="en-US" sz="1400" dirty="0"/>
              <a:t>近傍生成のために変換</a:t>
            </a:r>
          </a:p>
        </p:txBody>
      </p:sp>
      <p:sp>
        <p:nvSpPr>
          <p:cNvPr id="35" name="テキスト ボックス 34">
            <a:extLst>
              <a:ext uri="{FF2B5EF4-FFF2-40B4-BE49-F238E27FC236}">
                <a16:creationId xmlns:a16="http://schemas.microsoft.com/office/drawing/2014/main" id="{16EEA65B-0A1D-47BD-9F7F-55297A7DAF32}"/>
              </a:ext>
            </a:extLst>
          </p:cNvPr>
          <p:cNvSpPr txBox="1"/>
          <p:nvPr/>
        </p:nvSpPr>
        <p:spPr>
          <a:xfrm>
            <a:off x="6863237" y="4809847"/>
            <a:ext cx="1861663" cy="307777"/>
          </a:xfrm>
          <a:prstGeom prst="rect">
            <a:avLst/>
          </a:prstGeom>
          <a:noFill/>
        </p:spPr>
        <p:txBody>
          <a:bodyPr wrap="square" rtlCol="0">
            <a:spAutoFit/>
          </a:bodyPr>
          <a:lstStyle/>
          <a:p>
            <a:pPr algn="ctr"/>
            <a:r>
              <a:rPr kumimoji="1" lang="ja-JP" altLang="en-US" sz="1400" dirty="0"/>
              <a:t>解の評価のために変換</a:t>
            </a:r>
          </a:p>
        </p:txBody>
      </p:sp>
      <p:sp>
        <p:nvSpPr>
          <p:cNvPr id="36" name="テキスト ボックス 35">
            <a:extLst>
              <a:ext uri="{FF2B5EF4-FFF2-40B4-BE49-F238E27FC236}">
                <a16:creationId xmlns:a16="http://schemas.microsoft.com/office/drawing/2014/main" id="{2C81BE75-4C1E-4429-BC08-FA175DC176DF}"/>
              </a:ext>
            </a:extLst>
          </p:cNvPr>
          <p:cNvSpPr txBox="1"/>
          <p:nvPr/>
        </p:nvSpPr>
        <p:spPr>
          <a:xfrm>
            <a:off x="715139" y="5064323"/>
            <a:ext cx="2299714" cy="307777"/>
          </a:xfrm>
          <a:prstGeom prst="rect">
            <a:avLst/>
          </a:prstGeom>
          <a:noFill/>
        </p:spPr>
        <p:txBody>
          <a:bodyPr wrap="square" rtlCol="0">
            <a:spAutoFit/>
          </a:bodyPr>
          <a:lstStyle/>
          <a:p>
            <a:pPr algn="ctr"/>
            <a:r>
              <a:rPr kumimoji="1" lang="en-US" altLang="ja-JP" sz="1400" dirty="0"/>
              <a:t>※</a:t>
            </a:r>
            <a:r>
              <a:rPr kumimoji="1" lang="ja-JP" altLang="en-US" sz="1400" dirty="0"/>
              <a:t>上下限なども同様に変換</a:t>
            </a:r>
          </a:p>
        </p:txBody>
      </p:sp>
      <p:sp>
        <p:nvSpPr>
          <p:cNvPr id="31" name="テキスト ボックス 30">
            <a:extLst>
              <a:ext uri="{FF2B5EF4-FFF2-40B4-BE49-F238E27FC236}">
                <a16:creationId xmlns:a16="http://schemas.microsoft.com/office/drawing/2014/main" id="{654BCD55-7C3D-426A-9E30-9119C9B02734}"/>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292527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制約対処法：適応的スカラ化（</a:t>
            </a:r>
            <a:r>
              <a:rPr lang="en-US" altLang="ja-JP" dirty="0"/>
              <a:t>2021</a:t>
            </a:r>
            <a:r>
              <a:rPr lang="ja-JP" altLang="en-US" dirty="0"/>
              <a:t>年版）</a:t>
            </a:r>
            <a:endParaRPr lang="en-US" dirty="0"/>
          </a:p>
        </p:txBody>
      </p:sp>
      <p:pic>
        <p:nvPicPr>
          <p:cNvPr id="8" name="図 7">
            <a:extLst>
              <a:ext uri="{FF2B5EF4-FFF2-40B4-BE49-F238E27FC236}">
                <a16:creationId xmlns:a16="http://schemas.microsoft.com/office/drawing/2014/main" id="{6E98A8FE-9401-48FB-A4FB-FD93CCA2CCE9}"/>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9" name="図 8">
            <a:extLst>
              <a:ext uri="{FF2B5EF4-FFF2-40B4-BE49-F238E27FC236}">
                <a16:creationId xmlns:a16="http://schemas.microsoft.com/office/drawing/2014/main" id="{36868691-07B6-4DCD-9668-4BCB1C7FEFB6}"/>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10" name="図 9">
            <a:extLst>
              <a:ext uri="{FF2B5EF4-FFF2-40B4-BE49-F238E27FC236}">
                <a16:creationId xmlns:a16="http://schemas.microsoft.com/office/drawing/2014/main" id="{F193198C-E19C-47D6-9BB5-054216304D7B}"/>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11" name="テキスト プレースホルダー 2">
            <a:extLst>
              <a:ext uri="{FF2B5EF4-FFF2-40B4-BE49-F238E27FC236}">
                <a16:creationId xmlns:a16="http://schemas.microsoft.com/office/drawing/2014/main" id="{0F08880B-C74D-4B06-8750-DD281E50B507}"/>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有制約における探索戦略に基づく、</a:t>
            </a:r>
            <a:r>
              <a:rPr lang="en-US" altLang="ja-JP" dirty="0"/>
              <a:t>MOEA/D</a:t>
            </a:r>
            <a:r>
              <a:rPr lang="ja-JP" altLang="en-US" dirty="0"/>
              <a:t>の重み調整則を使用。</a:t>
            </a:r>
            <a:endParaRPr lang="en-US" altLang="ja-JP"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2783D0C-5828-4F16-97F2-5909BDF21857}"/>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xmlns="">
          <p:sp>
            <p:nvSpPr>
              <p:cNvPr id="12" name="テキスト ボックス 11">
                <a:extLst>
                  <a:ext uri="{FF2B5EF4-FFF2-40B4-BE49-F238E27FC236}">
                    <a16:creationId xmlns:a16="http://schemas.microsoft.com/office/drawing/2014/main" id="{12783D0C-5828-4F16-97F2-5909BDF21857}"/>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B224D93E-37CC-4023-9C75-49C4F9F25A7F}"/>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14" name="テキスト ボックス 13">
            <a:extLst>
              <a:ext uri="{FF2B5EF4-FFF2-40B4-BE49-F238E27FC236}">
                <a16:creationId xmlns:a16="http://schemas.microsoft.com/office/drawing/2014/main" id="{823E847A-BFBE-45DF-B9D1-AA300ABEA992}"/>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31FB0B0-0B0C-4912-B28E-2AAC3591515D}"/>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xmlns="">
          <p:sp>
            <p:nvSpPr>
              <p:cNvPr id="15" name="テキスト ボックス 14">
                <a:extLst>
                  <a:ext uri="{FF2B5EF4-FFF2-40B4-BE49-F238E27FC236}">
                    <a16:creationId xmlns:a16="http://schemas.microsoft.com/office/drawing/2014/main" id="{831FB0B0-0B0C-4912-B28E-2AAC3591515D}"/>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D5F123E-A450-4C1F-8C49-1BF8AC8F11E4}"/>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xmlns="">
          <p:sp>
            <p:nvSpPr>
              <p:cNvPr id="16" name="テキスト ボックス 15">
                <a:extLst>
                  <a:ext uri="{FF2B5EF4-FFF2-40B4-BE49-F238E27FC236}">
                    <a16:creationId xmlns:a16="http://schemas.microsoft.com/office/drawing/2014/main" id="{8D5F123E-A450-4C1F-8C49-1BF8AC8F11E4}"/>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08CAB6E-C67A-40F5-8481-35D5950B0EBA}"/>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xmlns="">
          <p:sp>
            <p:nvSpPr>
              <p:cNvPr id="17" name="テキスト ボックス 16">
                <a:extLst>
                  <a:ext uri="{FF2B5EF4-FFF2-40B4-BE49-F238E27FC236}">
                    <a16:creationId xmlns:a16="http://schemas.microsoft.com/office/drawing/2014/main" id="{808CAB6E-C67A-40F5-8481-35D5950B0EBA}"/>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3CF3832-D068-4FDC-AE74-0267E81C3C49}"/>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xmlns="">
          <p:sp>
            <p:nvSpPr>
              <p:cNvPr id="18" name="テキスト ボックス 17">
                <a:extLst>
                  <a:ext uri="{FF2B5EF4-FFF2-40B4-BE49-F238E27FC236}">
                    <a16:creationId xmlns:a16="http://schemas.microsoft.com/office/drawing/2014/main" id="{73CF3832-D068-4FDC-AE74-0267E81C3C49}"/>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E7ACC307-4E5C-4AEA-AD50-1A0DD93B62DE}"/>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20" name="テキスト ボックス 19">
            <a:extLst>
              <a:ext uri="{FF2B5EF4-FFF2-40B4-BE49-F238E27FC236}">
                <a16:creationId xmlns:a16="http://schemas.microsoft.com/office/drawing/2014/main" id="{F0150792-BB16-485F-8B8F-F46B97A82EF7}"/>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7703AE5-A5DA-4316-BCD1-14D5ECF3BBCD}"/>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xmlns="">
          <p:sp>
            <p:nvSpPr>
              <p:cNvPr id="21" name="テキスト ボックス 20">
                <a:extLst>
                  <a:ext uri="{FF2B5EF4-FFF2-40B4-BE49-F238E27FC236}">
                    <a16:creationId xmlns:a16="http://schemas.microsoft.com/office/drawing/2014/main" id="{B7703AE5-A5DA-4316-BCD1-14D5ECF3BBCD}"/>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88F3E104-3795-4F8F-AA66-1381AC8C2396}"/>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E532418-491B-4060-881F-3653102299AC}"/>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xmlns="">
          <p:sp>
            <p:nvSpPr>
              <p:cNvPr id="23" name="テキスト ボックス 22">
                <a:extLst>
                  <a:ext uri="{FF2B5EF4-FFF2-40B4-BE49-F238E27FC236}">
                    <a16:creationId xmlns:a16="http://schemas.microsoft.com/office/drawing/2014/main" id="{4E532418-491B-4060-881F-3653102299AC}"/>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42DDE61-D893-4D76-88DC-9DDAD1880064}"/>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24" name="テキスト ボックス 23">
                <a:extLst>
                  <a:ext uri="{FF2B5EF4-FFF2-40B4-BE49-F238E27FC236}">
                    <a16:creationId xmlns:a16="http://schemas.microsoft.com/office/drawing/2014/main" id="{B42DDE61-D893-4D76-88DC-9DDAD1880064}"/>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25" name="図 24">
            <a:extLst>
              <a:ext uri="{FF2B5EF4-FFF2-40B4-BE49-F238E27FC236}">
                <a16:creationId xmlns:a16="http://schemas.microsoft.com/office/drawing/2014/main" id="{27D478B7-1915-44FC-94A5-DE8334C89A3E}"/>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26" name="図 25">
            <a:extLst>
              <a:ext uri="{FF2B5EF4-FFF2-40B4-BE49-F238E27FC236}">
                <a16:creationId xmlns:a16="http://schemas.microsoft.com/office/drawing/2014/main" id="{F4D3F47A-76FD-48F0-BB4B-7FE49B9CFBB3}"/>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27" name="テキスト ボックス 26">
            <a:extLst>
              <a:ext uri="{FF2B5EF4-FFF2-40B4-BE49-F238E27FC236}">
                <a16:creationId xmlns:a16="http://schemas.microsoft.com/office/drawing/2014/main" id="{E5A5266B-C96B-40EA-9B6B-D6536BBFED84}"/>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059885D-6DC4-4149-8C43-663893F57A12}"/>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xmlns="">
          <p:sp>
            <p:nvSpPr>
              <p:cNvPr id="28" name="テキスト ボックス 27">
                <a:extLst>
                  <a:ext uri="{FF2B5EF4-FFF2-40B4-BE49-F238E27FC236}">
                    <a16:creationId xmlns:a16="http://schemas.microsoft.com/office/drawing/2014/main" id="{9059885D-6DC4-4149-8C43-663893F57A12}"/>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29" name="四角形: 角を丸くする 28">
            <a:extLst>
              <a:ext uri="{FF2B5EF4-FFF2-40B4-BE49-F238E27FC236}">
                <a16:creationId xmlns:a16="http://schemas.microsoft.com/office/drawing/2014/main" id="{E07C1625-F3C1-4DB9-B9A1-1E8C677D8F68}"/>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四角形: 角を丸くする 29">
            <a:extLst>
              <a:ext uri="{FF2B5EF4-FFF2-40B4-BE49-F238E27FC236}">
                <a16:creationId xmlns:a16="http://schemas.microsoft.com/office/drawing/2014/main" id="{48644B4C-FA10-45B0-B297-4D310164363A}"/>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DA40BC7A-5A86-4618-97A2-D4C47B97A2C1}"/>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8EDC18A9-6F8F-4FFE-A7CC-768ECE49C63A}"/>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33" name="二等辺三角形 32">
            <a:extLst>
              <a:ext uri="{FF2B5EF4-FFF2-40B4-BE49-F238E27FC236}">
                <a16:creationId xmlns:a16="http://schemas.microsoft.com/office/drawing/2014/main" id="{3BB0702B-2085-42AE-8801-C93202404162}"/>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8140DC1-356A-496D-9406-9CE5D6260FDB}"/>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xmlns="">
          <p:sp>
            <p:nvSpPr>
              <p:cNvPr id="34" name="テキスト ボックス 33">
                <a:extLst>
                  <a:ext uri="{FF2B5EF4-FFF2-40B4-BE49-F238E27FC236}">
                    <a16:creationId xmlns:a16="http://schemas.microsoft.com/office/drawing/2014/main" id="{B8140DC1-356A-496D-9406-9CE5D6260FDB}"/>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C702278F-69C5-4B00-9176-28E57B43696C}"/>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xmlns="">
          <p:sp>
            <p:nvSpPr>
              <p:cNvPr id="35" name="テキスト ボックス 34">
                <a:extLst>
                  <a:ext uri="{FF2B5EF4-FFF2-40B4-BE49-F238E27FC236}">
                    <a16:creationId xmlns:a16="http://schemas.microsoft.com/office/drawing/2014/main" id="{C702278F-69C5-4B00-9176-28E57B43696C}"/>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C768B92-26D4-4EBE-96BA-C58C51537BAD}"/>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36" name="テキスト ボックス 35">
                <a:extLst>
                  <a:ext uri="{FF2B5EF4-FFF2-40B4-BE49-F238E27FC236}">
                    <a16:creationId xmlns:a16="http://schemas.microsoft.com/office/drawing/2014/main" id="{6C768B92-26D4-4EBE-96BA-C58C51537BAD}"/>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32344D7D-FEAB-4F1E-A587-F0B1DDA105A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探索状況を判断し、自律適応的に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xmlns="">
          <p:sp>
            <p:nvSpPr>
              <p:cNvPr id="37" name="テキスト ボックス 36">
                <a:extLst>
                  <a:ext uri="{FF2B5EF4-FFF2-40B4-BE49-F238E27FC236}">
                    <a16:creationId xmlns:a16="http://schemas.microsoft.com/office/drawing/2014/main" id="{32344D7D-FEAB-4F1E-A587-F0B1DDA105A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E7ED4F96-2C57-4798-8785-C6B3490A8EF4}"/>
              </a:ext>
            </a:extLst>
          </p:cNvPr>
          <p:cNvSpPr txBox="1"/>
          <p:nvPr/>
        </p:nvSpPr>
        <p:spPr>
          <a:xfrm>
            <a:off x="712847" y="6343447"/>
            <a:ext cx="10674219" cy="307777"/>
          </a:xfrm>
          <a:prstGeom prst="rect">
            <a:avLst/>
          </a:prstGeom>
          <a:solidFill>
            <a:schemeClr val="bg1"/>
          </a:solidFill>
        </p:spPr>
        <p:txBody>
          <a:bodyPr wrap="square" rtlCol="0">
            <a:spAutoFit/>
          </a:bodyPr>
          <a:lstStyle/>
          <a:p>
            <a:r>
              <a:rPr kumimoji="1" lang="ja-JP" altLang="en-US" sz="1400" dirty="0"/>
              <a:t>安田・熊谷・田村・安田：「</a:t>
            </a:r>
            <a:r>
              <a:rPr lang="ja-JP" altLang="en-US" sz="1400" dirty="0"/>
              <a:t>有制約最適化のための制約条件の目的関数化と適応的重み調整を用いた</a:t>
            </a:r>
            <a:r>
              <a:rPr lang="en-US" altLang="ja-JP" sz="1400" dirty="0"/>
              <a:t>MOEA/D</a:t>
            </a:r>
            <a:r>
              <a:rPr lang="ja-JP" altLang="en-US" sz="1400" dirty="0"/>
              <a:t>」、電気学会 </a:t>
            </a:r>
            <a:r>
              <a:rPr lang="en-US" altLang="ja-JP" sz="1400" dirty="0"/>
              <a:t>C</a:t>
            </a:r>
            <a:r>
              <a:rPr lang="ja-JP" altLang="en-US" sz="1400" dirty="0"/>
              <a:t>部門誌 </a:t>
            </a:r>
            <a:r>
              <a:rPr lang="en-US" altLang="ja-JP" sz="1400" dirty="0"/>
              <a:t>【</a:t>
            </a:r>
            <a:r>
              <a:rPr lang="ja-JP" altLang="en-US" sz="1400" dirty="0"/>
              <a:t>査読中</a:t>
            </a:r>
            <a:r>
              <a:rPr lang="en-US" altLang="ja-JP" sz="1400" dirty="0"/>
              <a:t>】</a:t>
            </a:r>
            <a:endParaRPr kumimoji="1" lang="ja-JP" altLang="en-US" sz="1400" dirty="0"/>
          </a:p>
        </p:txBody>
      </p:sp>
      <p:sp>
        <p:nvSpPr>
          <p:cNvPr id="40" name="テキスト ボックス 39">
            <a:extLst>
              <a:ext uri="{FF2B5EF4-FFF2-40B4-BE49-F238E27FC236}">
                <a16:creationId xmlns:a16="http://schemas.microsoft.com/office/drawing/2014/main" id="{1CD6CBD2-F40E-4D6F-9480-E3D34738F650}"/>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47064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合体アルゴリズムのスケジューリング問題への適用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プラントのスケジューリング問題を作成・検証を実施する。</a:t>
            </a:r>
            <a:endParaRPr lang="en-US" altLang="ja-JP" sz="2800" dirty="0"/>
          </a:p>
          <a:p>
            <a:pPr lvl="1">
              <a:defRPr/>
            </a:pPr>
            <a:r>
              <a:rPr lang="ja-JP" altLang="en-US" sz="2400" dirty="0"/>
              <a:t>テーマの本来の目標に対する達成度合いを正確に評価し、横河側としても成果をまとめて外部発表を狙う</a:t>
            </a:r>
            <a:endParaRPr lang="en-US" altLang="ja-JP" sz="2400" dirty="0"/>
          </a:p>
        </p:txBody>
      </p:sp>
      <p:sp>
        <p:nvSpPr>
          <p:cNvPr id="7" name="フローチャート: 準備 6">
            <a:extLst>
              <a:ext uri="{FF2B5EF4-FFF2-40B4-BE49-F238E27FC236}">
                <a16:creationId xmlns:a16="http://schemas.microsoft.com/office/drawing/2014/main" id="{A10630A9-4BC4-47A1-A2CE-D25AC9E97E44}"/>
              </a:ext>
            </a:extLst>
          </p:cNvPr>
          <p:cNvSpPr/>
          <p:nvPr/>
        </p:nvSpPr>
        <p:spPr>
          <a:xfrm>
            <a:off x="1315366" y="3484075"/>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9" name="フローチャート: 準備 8">
            <a:extLst>
              <a:ext uri="{FF2B5EF4-FFF2-40B4-BE49-F238E27FC236}">
                <a16:creationId xmlns:a16="http://schemas.microsoft.com/office/drawing/2014/main" id="{69FAF7F6-CC86-486D-AE81-2BDC83D66D3A}"/>
              </a:ext>
            </a:extLst>
          </p:cNvPr>
          <p:cNvSpPr/>
          <p:nvPr/>
        </p:nvSpPr>
        <p:spPr>
          <a:xfrm>
            <a:off x="1305206" y="4742471"/>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0" name="テキスト ボックス 9">
            <a:extLst>
              <a:ext uri="{FF2B5EF4-FFF2-40B4-BE49-F238E27FC236}">
                <a16:creationId xmlns:a16="http://schemas.microsoft.com/office/drawing/2014/main" id="{3E15B3BD-4EAA-4E52-BC9A-607F97F78558}"/>
              </a:ext>
            </a:extLst>
          </p:cNvPr>
          <p:cNvSpPr txBox="1"/>
          <p:nvPr/>
        </p:nvSpPr>
        <p:spPr>
          <a:xfrm>
            <a:off x="1211286" y="2590776"/>
            <a:ext cx="1943161" cy="369332"/>
          </a:xfrm>
          <a:prstGeom prst="rect">
            <a:avLst/>
          </a:prstGeom>
          <a:noFill/>
        </p:spPr>
        <p:txBody>
          <a:bodyPr wrap="none" rtlCol="0">
            <a:spAutoFit/>
          </a:bodyPr>
          <a:lstStyle/>
          <a:p>
            <a:r>
              <a:rPr lang="ja-JP" altLang="en-US" b="1" dirty="0">
                <a:solidFill>
                  <a:schemeClr val="accent3"/>
                </a:solidFill>
              </a:rPr>
              <a:t>プラントモデル設定</a:t>
            </a:r>
            <a:endParaRPr kumimoji="1" lang="ja-JP" altLang="en-US" b="1" dirty="0">
              <a:solidFill>
                <a:schemeClr val="accent3"/>
              </a:solidFill>
            </a:endParaRPr>
          </a:p>
        </p:txBody>
      </p:sp>
      <p:cxnSp>
        <p:nvCxnSpPr>
          <p:cNvPr id="11" name="直線矢印コネクタ 10">
            <a:extLst>
              <a:ext uri="{FF2B5EF4-FFF2-40B4-BE49-F238E27FC236}">
                <a16:creationId xmlns:a16="http://schemas.microsoft.com/office/drawing/2014/main" id="{3B04810F-319C-4C47-A3DB-1B715672E52D}"/>
              </a:ext>
            </a:extLst>
          </p:cNvPr>
          <p:cNvCxnSpPr>
            <a:cxnSpLocks/>
            <a:endCxn id="7" idx="1"/>
          </p:cNvCxnSpPr>
          <p:nvPr/>
        </p:nvCxnSpPr>
        <p:spPr>
          <a:xfrm>
            <a:off x="883874" y="3700075"/>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93864D4-5ED3-4101-8A3A-6739F07A9509}"/>
              </a:ext>
            </a:extLst>
          </p:cNvPr>
          <p:cNvCxnSpPr>
            <a:cxnSpLocks/>
            <a:endCxn id="9" idx="1"/>
          </p:cNvCxnSpPr>
          <p:nvPr/>
        </p:nvCxnSpPr>
        <p:spPr>
          <a:xfrm flipV="1">
            <a:off x="893271" y="4958471"/>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A386CC4-4ACC-4AAD-993F-FC05307DB469}"/>
              </a:ext>
            </a:extLst>
          </p:cNvPr>
          <p:cNvCxnSpPr>
            <a:cxnSpLocks/>
            <a:stCxn id="22" idx="3"/>
          </p:cNvCxnSpPr>
          <p:nvPr/>
        </p:nvCxnSpPr>
        <p:spPr>
          <a:xfrm>
            <a:off x="3371488" y="4299713"/>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6">
            <a:extLst>
              <a:ext uri="{FF2B5EF4-FFF2-40B4-BE49-F238E27FC236}">
                <a16:creationId xmlns:a16="http://schemas.microsoft.com/office/drawing/2014/main" id="{EB26A899-4A21-4D8F-B2BD-BA856EAF88C6}"/>
              </a:ext>
            </a:extLst>
          </p:cNvPr>
          <p:cNvCxnSpPr>
            <a:cxnSpLocks/>
            <a:stCxn id="7" idx="3"/>
            <a:endCxn id="22" idx="1"/>
          </p:cNvCxnSpPr>
          <p:nvPr/>
        </p:nvCxnSpPr>
        <p:spPr>
          <a:xfrm>
            <a:off x="1747366" y="3700075"/>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77">
            <a:extLst>
              <a:ext uri="{FF2B5EF4-FFF2-40B4-BE49-F238E27FC236}">
                <a16:creationId xmlns:a16="http://schemas.microsoft.com/office/drawing/2014/main" id="{31DFE50C-8164-4601-8EB6-655D60B34BD6}"/>
              </a:ext>
            </a:extLst>
          </p:cNvPr>
          <p:cNvCxnSpPr>
            <a:cxnSpLocks/>
            <a:stCxn id="9" idx="3"/>
            <a:endCxn id="22" idx="2"/>
          </p:cNvCxnSpPr>
          <p:nvPr/>
        </p:nvCxnSpPr>
        <p:spPr>
          <a:xfrm flipV="1">
            <a:off x="1737206" y="4515713"/>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C73D66-A8D5-4403-8D90-136300A15232}"/>
                  </a:ext>
                </a:extLst>
              </p:cNvPr>
              <p:cNvSpPr txBox="1"/>
              <p:nvPr/>
            </p:nvSpPr>
            <p:spPr>
              <a:xfrm>
                <a:off x="203606" y="3502688"/>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50C73D66-A8D5-4403-8D90-136300A15232}"/>
                  </a:ext>
                </a:extLst>
              </p:cNvPr>
              <p:cNvSpPr txBox="1">
                <a:spLocks noRot="1" noChangeAspect="1" noMove="1" noResize="1" noEditPoints="1" noAdjustHandles="1" noChangeArrowheads="1" noChangeShapeType="1" noTextEdit="1"/>
              </p:cNvSpPr>
              <p:nvPr/>
            </p:nvSpPr>
            <p:spPr>
              <a:xfrm>
                <a:off x="203606" y="3502688"/>
                <a:ext cx="670568" cy="338554"/>
              </a:xfrm>
              <a:prstGeom prst="rect">
                <a:avLst/>
              </a:prstGeom>
              <a:blipFill>
                <a:blip r:embed="rId2"/>
                <a:stretch>
                  <a:fillRect b="-12727"/>
                </a:stretch>
              </a:blipFill>
            </p:spPr>
            <p:txBody>
              <a:bodyPr/>
              <a:lstStyle/>
              <a:p>
                <a:r>
                  <a:rPr lang="ja-JP" altLang="en-US">
                    <a:noFill/>
                  </a:rPr>
                  <a:t> </a:t>
                </a:r>
              </a:p>
            </p:txBody>
          </p:sp>
        </mc:Fallback>
      </mc:AlternateContent>
      <p:sp>
        <p:nvSpPr>
          <p:cNvPr id="22" name="フローチャート: 準備 21">
            <a:extLst>
              <a:ext uri="{FF2B5EF4-FFF2-40B4-BE49-F238E27FC236}">
                <a16:creationId xmlns:a16="http://schemas.microsoft.com/office/drawing/2014/main" id="{E2D86E96-897A-4F2E-8317-0A5B9B0E698E}"/>
              </a:ext>
            </a:extLst>
          </p:cNvPr>
          <p:cNvSpPr/>
          <p:nvPr/>
        </p:nvSpPr>
        <p:spPr>
          <a:xfrm>
            <a:off x="2939488" y="4083713"/>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25" name="テキスト ボックス 24">
            <a:extLst>
              <a:ext uri="{FF2B5EF4-FFF2-40B4-BE49-F238E27FC236}">
                <a16:creationId xmlns:a16="http://schemas.microsoft.com/office/drawing/2014/main" id="{54137090-F817-4206-94F5-BDDF260C390B}"/>
              </a:ext>
            </a:extLst>
          </p:cNvPr>
          <p:cNvSpPr txBox="1"/>
          <p:nvPr/>
        </p:nvSpPr>
        <p:spPr>
          <a:xfrm>
            <a:off x="1185646" y="5562178"/>
            <a:ext cx="2614818" cy="307777"/>
          </a:xfrm>
          <a:prstGeom prst="rect">
            <a:avLst/>
          </a:prstGeom>
          <a:noFill/>
        </p:spPr>
        <p:txBody>
          <a:bodyPr wrap="none" rtlCol="0">
            <a:spAutoFit/>
          </a:bodyPr>
          <a:lstStyle/>
          <a:p>
            <a:r>
              <a:rPr lang="ja-JP" altLang="en-US" sz="1400" dirty="0">
                <a:solidFill>
                  <a:schemeClr val="tx1">
                    <a:lumMod val="65000"/>
                    <a:lumOff val="35000"/>
                  </a:schemeClr>
                </a:solidFill>
              </a:rPr>
              <a:t>設備モデル（特性制約を仮定）</a:t>
            </a:r>
            <a:endParaRPr kumimoji="1" lang="ja-JP" altLang="en-US" sz="1400" dirty="0">
              <a:solidFill>
                <a:schemeClr val="tx1">
                  <a:lumMod val="65000"/>
                  <a:lumOff val="35000"/>
                </a:schemeClr>
              </a:solidFill>
            </a:endParaRPr>
          </a:p>
        </p:txBody>
      </p:sp>
      <p:sp>
        <p:nvSpPr>
          <p:cNvPr id="30" name="テキスト ボックス 29">
            <a:extLst>
              <a:ext uri="{FF2B5EF4-FFF2-40B4-BE49-F238E27FC236}">
                <a16:creationId xmlns:a16="http://schemas.microsoft.com/office/drawing/2014/main" id="{E6F12177-0126-4470-8FD6-5718A7CCC4CC}"/>
              </a:ext>
            </a:extLst>
          </p:cNvPr>
          <p:cNvSpPr txBox="1"/>
          <p:nvPr/>
        </p:nvSpPr>
        <p:spPr>
          <a:xfrm>
            <a:off x="172443" y="4481086"/>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
        <p:nvSpPr>
          <p:cNvPr id="32" name="二等辺三角形 31">
            <a:extLst>
              <a:ext uri="{FF2B5EF4-FFF2-40B4-BE49-F238E27FC236}">
                <a16:creationId xmlns:a16="http://schemas.microsoft.com/office/drawing/2014/main" id="{7348D5FF-458A-48BE-8774-D0C00FFAC2FB}"/>
              </a:ext>
            </a:extLst>
          </p:cNvPr>
          <p:cNvSpPr/>
          <p:nvPr/>
        </p:nvSpPr>
        <p:spPr>
          <a:xfrm rot="5400000">
            <a:off x="4209120"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8FAE617F-4CE5-4A42-AB5E-423F7E7890BD}"/>
              </a:ext>
            </a:extLst>
          </p:cNvPr>
          <p:cNvSpPr txBox="1"/>
          <p:nvPr/>
        </p:nvSpPr>
        <p:spPr>
          <a:xfrm>
            <a:off x="9328145" y="2590776"/>
            <a:ext cx="1569660" cy="369332"/>
          </a:xfrm>
          <a:prstGeom prst="rect">
            <a:avLst/>
          </a:prstGeom>
          <a:noFill/>
        </p:spPr>
        <p:txBody>
          <a:bodyPr wrap="none" rtlCol="0">
            <a:spAutoFit/>
          </a:bodyPr>
          <a:lstStyle/>
          <a:p>
            <a:r>
              <a:rPr kumimoji="1" lang="ja-JP" altLang="en-US" b="1" dirty="0">
                <a:solidFill>
                  <a:schemeClr val="accent3"/>
                </a:solidFill>
              </a:rPr>
              <a:t>操作計画算出</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D833860C-4A7D-4142-AFEF-144CFD58CB80}"/>
                  </a:ext>
                </a:extLst>
              </p:cNvPr>
              <p:cNvSpPr txBox="1"/>
              <p:nvPr/>
            </p:nvSpPr>
            <p:spPr>
              <a:xfrm>
                <a:off x="193828" y="4769076"/>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4" name="テキスト ボックス 33">
                <a:extLst>
                  <a:ext uri="{FF2B5EF4-FFF2-40B4-BE49-F238E27FC236}">
                    <a16:creationId xmlns:a16="http://schemas.microsoft.com/office/drawing/2014/main" id="{D833860C-4A7D-4142-AFEF-144CFD58CB80}"/>
                  </a:ext>
                </a:extLst>
              </p:cNvPr>
              <p:cNvSpPr txBox="1">
                <a:spLocks noRot="1" noChangeAspect="1" noMove="1" noResize="1" noEditPoints="1" noAdjustHandles="1" noChangeArrowheads="1" noChangeShapeType="1" noTextEdit="1"/>
              </p:cNvSpPr>
              <p:nvPr/>
            </p:nvSpPr>
            <p:spPr>
              <a:xfrm>
                <a:off x="193828" y="4769076"/>
                <a:ext cx="690125" cy="338554"/>
              </a:xfrm>
              <a:prstGeom prst="rect">
                <a:avLst/>
              </a:prstGeom>
              <a:blipFill>
                <a:blip r:embed="rId3"/>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8FE3F0D-ECDA-4B79-8850-DAE8B2B42247}"/>
                  </a:ext>
                </a:extLst>
              </p:cNvPr>
              <p:cNvSpPr txBox="1"/>
              <p:nvPr/>
            </p:nvSpPr>
            <p:spPr>
              <a:xfrm>
                <a:off x="3536807" y="3877062"/>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88FE3F0D-ECDA-4B79-8850-DAE8B2B42247}"/>
                  </a:ext>
                </a:extLst>
              </p:cNvPr>
              <p:cNvSpPr txBox="1">
                <a:spLocks noRot="1" noChangeAspect="1" noMove="1" noResize="1" noEditPoints="1" noAdjustHandles="1" noChangeArrowheads="1" noChangeShapeType="1" noTextEdit="1"/>
              </p:cNvSpPr>
              <p:nvPr/>
            </p:nvSpPr>
            <p:spPr>
              <a:xfrm>
                <a:off x="3536807" y="3877062"/>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916B26D-82F7-4312-9579-E17EF2BF091B}"/>
                  </a:ext>
                </a:extLst>
              </p:cNvPr>
              <p:cNvSpPr txBox="1"/>
              <p:nvPr/>
            </p:nvSpPr>
            <p:spPr>
              <a:xfrm>
                <a:off x="2294004" y="350790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6" name="テキスト ボックス 35">
                <a:extLst>
                  <a:ext uri="{FF2B5EF4-FFF2-40B4-BE49-F238E27FC236}">
                    <a16:creationId xmlns:a16="http://schemas.microsoft.com/office/drawing/2014/main" id="{C916B26D-82F7-4312-9579-E17EF2BF091B}"/>
                  </a:ext>
                </a:extLst>
              </p:cNvPr>
              <p:cNvSpPr txBox="1">
                <a:spLocks noRot="1" noChangeAspect="1" noMove="1" noResize="1" noEditPoints="1" noAdjustHandles="1" noChangeArrowheads="1" noChangeShapeType="1" noTextEdit="1"/>
              </p:cNvSpPr>
              <p:nvPr/>
            </p:nvSpPr>
            <p:spPr>
              <a:xfrm>
                <a:off x="2294004" y="3507908"/>
                <a:ext cx="690125" cy="338554"/>
              </a:xfrm>
              <a:prstGeom prst="rect">
                <a:avLst/>
              </a:prstGeom>
              <a:blipFill>
                <a:blip r:embed="rId5"/>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64057B0-B6D0-4977-B8DE-FADE64C33FD0}"/>
                  </a:ext>
                </a:extLst>
              </p:cNvPr>
              <p:cNvSpPr txBox="1"/>
              <p:nvPr/>
            </p:nvSpPr>
            <p:spPr>
              <a:xfrm>
                <a:off x="2071592" y="460627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7" name="テキスト ボックス 36">
                <a:extLst>
                  <a:ext uri="{FF2B5EF4-FFF2-40B4-BE49-F238E27FC236}">
                    <a16:creationId xmlns:a16="http://schemas.microsoft.com/office/drawing/2014/main" id="{464057B0-B6D0-4977-B8DE-FADE64C33FD0}"/>
                  </a:ext>
                </a:extLst>
              </p:cNvPr>
              <p:cNvSpPr txBox="1">
                <a:spLocks noRot="1" noChangeAspect="1" noMove="1" noResize="1" noEditPoints="1" noAdjustHandles="1" noChangeArrowheads="1" noChangeShapeType="1" noTextEdit="1"/>
              </p:cNvSpPr>
              <p:nvPr/>
            </p:nvSpPr>
            <p:spPr>
              <a:xfrm>
                <a:off x="2071592" y="4606278"/>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CE25E455-86C2-407B-BF85-8338244A4C8B}"/>
                  </a:ext>
                </a:extLst>
              </p:cNvPr>
              <p:cNvSpPr txBox="1"/>
              <p:nvPr/>
            </p:nvSpPr>
            <p:spPr>
              <a:xfrm>
                <a:off x="1555712" y="3834988"/>
                <a:ext cx="69018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A</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8" name="テキスト ボックス 37">
                <a:extLst>
                  <a:ext uri="{FF2B5EF4-FFF2-40B4-BE49-F238E27FC236}">
                    <a16:creationId xmlns:a16="http://schemas.microsoft.com/office/drawing/2014/main" id="{CE25E455-86C2-407B-BF85-8338244A4C8B}"/>
                  </a:ext>
                </a:extLst>
              </p:cNvPr>
              <p:cNvSpPr txBox="1">
                <a:spLocks noRot="1" noChangeAspect="1" noMove="1" noResize="1" noEditPoints="1" noAdjustHandles="1" noChangeArrowheads="1" noChangeShapeType="1" noTextEdit="1"/>
              </p:cNvSpPr>
              <p:nvPr/>
            </p:nvSpPr>
            <p:spPr>
              <a:xfrm>
                <a:off x="1555712" y="3834988"/>
                <a:ext cx="690189" cy="338554"/>
              </a:xfrm>
              <a:prstGeom prst="rect">
                <a:avLst/>
              </a:prstGeom>
              <a:blipFill>
                <a:blip r:embed="rId7"/>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0D1DE1C-9555-4BE8-8078-648AC49E500D}"/>
                  </a:ext>
                </a:extLst>
              </p:cNvPr>
              <p:cNvSpPr txBox="1"/>
              <p:nvPr/>
            </p:nvSpPr>
            <p:spPr>
              <a:xfrm>
                <a:off x="1589896" y="5041472"/>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B</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9" name="テキスト ボックス 38">
                <a:extLst>
                  <a:ext uri="{FF2B5EF4-FFF2-40B4-BE49-F238E27FC236}">
                    <a16:creationId xmlns:a16="http://schemas.microsoft.com/office/drawing/2014/main" id="{30D1DE1C-9555-4BE8-8078-648AC49E500D}"/>
                  </a:ext>
                </a:extLst>
              </p:cNvPr>
              <p:cNvSpPr txBox="1">
                <a:spLocks noRot="1" noChangeAspect="1" noMove="1" noResize="1" noEditPoints="1" noAdjustHandles="1" noChangeArrowheads="1" noChangeShapeType="1" noTextEdit="1"/>
              </p:cNvSpPr>
              <p:nvPr/>
            </p:nvSpPr>
            <p:spPr>
              <a:xfrm>
                <a:off x="1589896" y="5041472"/>
                <a:ext cx="691022"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4873E32-D652-400A-8E15-BD981F45D0CF}"/>
                  </a:ext>
                </a:extLst>
              </p:cNvPr>
              <p:cNvSpPr txBox="1"/>
              <p:nvPr/>
            </p:nvSpPr>
            <p:spPr>
              <a:xfrm>
                <a:off x="3220252" y="4397793"/>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40" name="テキスト ボックス 39">
                <a:extLst>
                  <a:ext uri="{FF2B5EF4-FFF2-40B4-BE49-F238E27FC236}">
                    <a16:creationId xmlns:a16="http://schemas.microsoft.com/office/drawing/2014/main" id="{34873E32-D652-400A-8E15-BD981F45D0CF}"/>
                  </a:ext>
                </a:extLst>
              </p:cNvPr>
              <p:cNvSpPr txBox="1">
                <a:spLocks noRot="1" noChangeAspect="1" noMove="1" noResize="1" noEditPoints="1" noAdjustHandles="1" noChangeArrowheads="1" noChangeShapeType="1" noTextEdit="1"/>
              </p:cNvSpPr>
              <p:nvPr/>
            </p:nvSpPr>
            <p:spPr>
              <a:xfrm>
                <a:off x="3220252" y="4397793"/>
                <a:ext cx="691022" cy="338554"/>
              </a:xfrm>
              <a:prstGeom prst="rect">
                <a:avLst/>
              </a:prstGeom>
              <a:blipFill>
                <a:blip r:embed="rId9"/>
                <a:stretch>
                  <a:fillRect b="-10714"/>
                </a:stretch>
              </a:blipFill>
            </p:spPr>
            <p:txBody>
              <a:bodyPr/>
              <a:lstStyle/>
              <a:p>
                <a:r>
                  <a:rPr lang="ja-JP" altLang="en-US">
                    <a:noFill/>
                  </a:rPr>
                  <a:t> </a:t>
                </a:r>
              </a:p>
            </p:txBody>
          </p:sp>
        </mc:Fallback>
      </mc:AlternateContent>
      <p:sp>
        <p:nvSpPr>
          <p:cNvPr id="41" name="二等辺三角形 40">
            <a:extLst>
              <a:ext uri="{FF2B5EF4-FFF2-40B4-BE49-F238E27FC236}">
                <a16:creationId xmlns:a16="http://schemas.microsoft.com/office/drawing/2014/main" id="{88F62F96-FB31-4728-B07B-BACC6CAAC58D}"/>
              </a:ext>
            </a:extLst>
          </p:cNvPr>
          <p:cNvSpPr/>
          <p:nvPr/>
        </p:nvSpPr>
        <p:spPr>
          <a:xfrm rot="5400000">
            <a:off x="7730917"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3" name="直線矢印コネクタ 42">
            <a:extLst>
              <a:ext uri="{FF2B5EF4-FFF2-40B4-BE49-F238E27FC236}">
                <a16:creationId xmlns:a16="http://schemas.microsoft.com/office/drawing/2014/main" id="{FF7BB4F5-C789-4CCD-9E43-328CBDABECBF}"/>
              </a:ext>
            </a:extLst>
          </p:cNvPr>
          <p:cNvCxnSpPr>
            <a:cxnSpLocks/>
          </p:cNvCxnSpPr>
          <p:nvPr/>
        </p:nvCxnSpPr>
        <p:spPr>
          <a:xfrm flipV="1">
            <a:off x="9054119" y="3151305"/>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1AD992-73ED-48CE-8DB6-F0FF47CAD15A}"/>
                  </a:ext>
                </a:extLst>
              </p:cNvPr>
              <p:cNvSpPr txBox="1"/>
              <p:nvPr/>
            </p:nvSpPr>
            <p:spPr>
              <a:xfrm>
                <a:off x="11129528" y="5362342"/>
                <a:ext cx="787652" cy="261610"/>
              </a:xfrm>
              <a:prstGeom prst="rect">
                <a:avLst/>
              </a:prstGeom>
              <a:noFill/>
            </p:spPr>
            <p:txBody>
              <a:bodyPr wrap="none" rtlCol="0">
                <a:spAutoFit/>
              </a:bodyPr>
              <a:lstStyle/>
              <a:p>
                <a:r>
                  <a:rPr kumimoji="1" lang="ja-JP" altLang="en-US" sz="1100" dirty="0"/>
                  <a:t>ステップ数</a:t>
                </a:r>
                <a14:m>
                  <m:oMath xmlns:m="http://schemas.openxmlformats.org/officeDocument/2006/math">
                    <m:r>
                      <a:rPr kumimoji="1" lang="en-US" altLang="ja-JP" sz="1100" i="1" smtClean="0">
                        <a:latin typeface="Cambria Math" panose="02040503050406030204" pitchFamily="18" charset="0"/>
                      </a:rPr>
                      <m:t>𝑡</m:t>
                    </m:r>
                  </m:oMath>
                </a14:m>
                <a:endParaRPr kumimoji="1" lang="ja-JP" altLang="en-US" sz="1100" dirty="0"/>
              </a:p>
            </p:txBody>
          </p:sp>
        </mc:Choice>
        <mc:Fallback xmlns="">
          <p:sp>
            <p:nvSpPr>
              <p:cNvPr id="44" name="テキスト ボックス 43">
                <a:extLst>
                  <a:ext uri="{FF2B5EF4-FFF2-40B4-BE49-F238E27FC236}">
                    <a16:creationId xmlns:a16="http://schemas.microsoft.com/office/drawing/2014/main" id="{D31AD992-73ED-48CE-8DB6-F0FF47CAD15A}"/>
                  </a:ext>
                </a:extLst>
              </p:cNvPr>
              <p:cNvSpPr txBox="1">
                <a:spLocks noRot="1" noChangeAspect="1" noMove="1" noResize="1" noEditPoints="1" noAdjustHandles="1" noChangeArrowheads="1" noChangeShapeType="1" noTextEdit="1"/>
              </p:cNvSpPr>
              <p:nvPr/>
            </p:nvSpPr>
            <p:spPr>
              <a:xfrm>
                <a:off x="11129528" y="5362342"/>
                <a:ext cx="787652" cy="261610"/>
              </a:xfrm>
              <a:prstGeom prst="rect">
                <a:avLst/>
              </a:prstGeom>
              <a:blipFill>
                <a:blip r:embed="rId10"/>
                <a:stretch>
                  <a:fillRect t="-2326" b="-13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77365D87-B8BE-46BE-914C-1A5749307640}"/>
                  </a:ext>
                </a:extLst>
              </p:cNvPr>
              <p:cNvSpPr txBox="1"/>
              <p:nvPr/>
            </p:nvSpPr>
            <p:spPr>
              <a:xfrm>
                <a:off x="8218170" y="3619698"/>
                <a:ext cx="830677" cy="261610"/>
              </a:xfrm>
              <a:prstGeom prst="rect">
                <a:avLst/>
              </a:prstGeom>
              <a:noFill/>
            </p:spPr>
            <p:txBody>
              <a:bodyPr wrap="none" rtlCol="0">
                <a:spAutoFit/>
              </a:bodyPr>
              <a:lstStyle/>
              <a:p>
                <a:r>
                  <a:rPr kumimoji="1" lang="ja-JP" altLang="en-US" sz="1100" dirty="0"/>
                  <a:t>連続変数</a:t>
                </a:r>
                <a14:m>
                  <m:oMath xmlns:m="http://schemas.openxmlformats.org/officeDocument/2006/math">
                    <m:r>
                      <a:rPr kumimoji="1" lang="en-US" altLang="ja-JP" sz="1100" b="0" i="1" smtClean="0">
                        <a:latin typeface="Cambria Math" panose="02040503050406030204" pitchFamily="18" charset="0"/>
                      </a:rPr>
                      <m:t>𝑥</m:t>
                    </m:r>
                  </m:oMath>
                </a14:m>
                <a:endParaRPr kumimoji="1" lang="ja-JP" altLang="en-US" sz="1100" dirty="0"/>
              </a:p>
            </p:txBody>
          </p:sp>
        </mc:Choice>
        <mc:Fallback xmlns="">
          <p:sp>
            <p:nvSpPr>
              <p:cNvPr id="45" name="テキスト ボックス 44">
                <a:extLst>
                  <a:ext uri="{FF2B5EF4-FFF2-40B4-BE49-F238E27FC236}">
                    <a16:creationId xmlns:a16="http://schemas.microsoft.com/office/drawing/2014/main" id="{77365D87-B8BE-46BE-914C-1A5749307640}"/>
                  </a:ext>
                </a:extLst>
              </p:cNvPr>
              <p:cNvSpPr txBox="1">
                <a:spLocks noRot="1" noChangeAspect="1" noMove="1" noResize="1" noEditPoints="1" noAdjustHandles="1" noChangeArrowheads="1" noChangeShapeType="1" noTextEdit="1"/>
              </p:cNvSpPr>
              <p:nvPr/>
            </p:nvSpPr>
            <p:spPr>
              <a:xfrm>
                <a:off x="8218170" y="3619698"/>
                <a:ext cx="830677" cy="261610"/>
              </a:xfrm>
              <a:prstGeom prst="rect">
                <a:avLst/>
              </a:prstGeom>
              <a:blipFill>
                <a:blip r:embed="rId11"/>
                <a:stretch>
                  <a:fillRect t="-2326" b="-13953"/>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08D89255-A07C-41B4-BD29-CE1201D40DD4}"/>
              </a:ext>
            </a:extLst>
          </p:cNvPr>
          <p:cNvCxnSpPr>
            <a:cxnSpLocks/>
          </p:cNvCxnSpPr>
          <p:nvPr/>
        </p:nvCxnSpPr>
        <p:spPr>
          <a:xfrm flipV="1">
            <a:off x="9054119" y="4186826"/>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C53E4EE-8505-4C92-831A-51516805024D}"/>
                  </a:ext>
                </a:extLst>
              </p:cNvPr>
              <p:cNvSpPr txBox="1"/>
              <p:nvPr/>
            </p:nvSpPr>
            <p:spPr>
              <a:xfrm>
                <a:off x="8129376" y="4765780"/>
                <a:ext cx="990464" cy="261610"/>
              </a:xfrm>
              <a:prstGeom prst="rect">
                <a:avLst/>
              </a:prstGeom>
              <a:noFill/>
            </p:spPr>
            <p:txBody>
              <a:bodyPr wrap="none" rtlCol="0">
                <a:spAutoFit/>
              </a:bodyPr>
              <a:lstStyle/>
              <a:p>
                <a:r>
                  <a:rPr kumimoji="1" lang="ja-JP" altLang="en-US" sz="1100" dirty="0"/>
                  <a:t>バイナリ変数</a:t>
                </a:r>
                <a14:m>
                  <m:oMath xmlns:m="http://schemas.openxmlformats.org/officeDocument/2006/math">
                    <m:r>
                      <a:rPr kumimoji="1" lang="en-US" altLang="ja-JP" sz="1100" b="0" i="1" smtClean="0">
                        <a:latin typeface="Cambria Math" panose="02040503050406030204" pitchFamily="18" charset="0"/>
                      </a:rPr>
                      <m:t>𝑏</m:t>
                    </m:r>
                  </m:oMath>
                </a14:m>
                <a:endParaRPr kumimoji="1" lang="ja-JP" altLang="en-US" sz="1100" dirty="0"/>
              </a:p>
            </p:txBody>
          </p:sp>
        </mc:Choice>
        <mc:Fallback xmlns="">
          <p:sp>
            <p:nvSpPr>
              <p:cNvPr id="48" name="テキスト ボックス 47">
                <a:extLst>
                  <a:ext uri="{FF2B5EF4-FFF2-40B4-BE49-F238E27FC236}">
                    <a16:creationId xmlns:a16="http://schemas.microsoft.com/office/drawing/2014/main" id="{AC53E4EE-8505-4C92-831A-51516805024D}"/>
                  </a:ext>
                </a:extLst>
              </p:cNvPr>
              <p:cNvSpPr txBox="1">
                <a:spLocks noRot="1" noChangeAspect="1" noMove="1" noResize="1" noEditPoints="1" noAdjustHandles="1" noChangeArrowheads="1" noChangeShapeType="1" noTextEdit="1"/>
              </p:cNvSpPr>
              <p:nvPr/>
            </p:nvSpPr>
            <p:spPr>
              <a:xfrm>
                <a:off x="8129376" y="4765780"/>
                <a:ext cx="990464" cy="261610"/>
              </a:xfrm>
              <a:prstGeom prst="rect">
                <a:avLst/>
              </a:prstGeom>
              <a:blipFill>
                <a:blip r:embed="rId12"/>
                <a:stretch>
                  <a:fillRect t="-2326" b="-13953"/>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ED34C52A-5EB4-43EC-812D-47E208827FF6}"/>
              </a:ext>
            </a:extLst>
          </p:cNvPr>
          <p:cNvCxnSpPr>
            <a:cxnSpLocks/>
          </p:cNvCxnSpPr>
          <p:nvPr/>
        </p:nvCxnSpPr>
        <p:spPr>
          <a:xfrm flipV="1">
            <a:off x="9054119" y="5309553"/>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96F8950-3D8C-48E2-9E0D-5925CC9CCB1B}"/>
              </a:ext>
            </a:extLst>
          </p:cNvPr>
          <p:cNvSpPr txBox="1"/>
          <p:nvPr/>
        </p:nvSpPr>
        <p:spPr>
          <a:xfrm>
            <a:off x="8694147" y="5144298"/>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53" name="テキスト ボックス 52">
            <a:extLst>
              <a:ext uri="{FF2B5EF4-FFF2-40B4-BE49-F238E27FC236}">
                <a16:creationId xmlns:a16="http://schemas.microsoft.com/office/drawing/2014/main" id="{531C022A-37FC-446E-B8A6-A33426F32CEF}"/>
              </a:ext>
            </a:extLst>
          </p:cNvPr>
          <p:cNvSpPr txBox="1"/>
          <p:nvPr/>
        </p:nvSpPr>
        <p:spPr>
          <a:xfrm>
            <a:off x="8694147" y="4390835"/>
            <a:ext cx="269626" cy="276999"/>
          </a:xfrm>
          <a:prstGeom prst="rect">
            <a:avLst/>
          </a:prstGeom>
          <a:noFill/>
        </p:spPr>
        <p:txBody>
          <a:bodyPr wrap="none" rtlCol="0">
            <a:spAutoFit/>
          </a:bodyPr>
          <a:lstStyle/>
          <a:p>
            <a:r>
              <a:rPr kumimoji="1" lang="en-US" altLang="ja-JP" sz="1200" dirty="0"/>
              <a:t>1</a:t>
            </a:r>
            <a:endParaRPr kumimoji="1" lang="ja-JP" altLang="en-US" sz="1200" dirty="0"/>
          </a:p>
        </p:txBody>
      </p:sp>
      <p:sp>
        <p:nvSpPr>
          <p:cNvPr id="54" name="正方形/長方形 53">
            <a:extLst>
              <a:ext uri="{FF2B5EF4-FFF2-40B4-BE49-F238E27FC236}">
                <a16:creationId xmlns:a16="http://schemas.microsoft.com/office/drawing/2014/main" id="{4088FA46-69BB-4F47-A45A-6666F9A12F28}"/>
              </a:ext>
            </a:extLst>
          </p:cNvPr>
          <p:cNvSpPr/>
          <p:nvPr/>
        </p:nvSpPr>
        <p:spPr>
          <a:xfrm>
            <a:off x="914581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7B8E441E-80F8-4906-89FC-8D617BC176B4}"/>
              </a:ext>
            </a:extLst>
          </p:cNvPr>
          <p:cNvSpPr/>
          <p:nvPr/>
        </p:nvSpPr>
        <p:spPr>
          <a:xfrm>
            <a:off x="9554734"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E0510CE-49FA-4DF9-8560-EBFC6F8B6A6E}"/>
              </a:ext>
            </a:extLst>
          </p:cNvPr>
          <p:cNvSpPr/>
          <p:nvPr/>
        </p:nvSpPr>
        <p:spPr>
          <a:xfrm>
            <a:off x="9992884" y="527063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DECA462B-2F99-4EB3-8C19-6AE4C11A6240}"/>
              </a:ext>
            </a:extLst>
          </p:cNvPr>
          <p:cNvSpPr/>
          <p:nvPr/>
        </p:nvSpPr>
        <p:spPr>
          <a:xfrm>
            <a:off x="10471996"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73111F4-229C-40E0-B62F-8ED1EDF28261}"/>
              </a:ext>
            </a:extLst>
          </p:cNvPr>
          <p:cNvSpPr/>
          <p:nvPr/>
        </p:nvSpPr>
        <p:spPr>
          <a:xfrm>
            <a:off x="10965372"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4132045E-F0AF-4657-90ED-85537744CBEA}"/>
              </a:ext>
            </a:extLst>
          </p:cNvPr>
          <p:cNvSpPr/>
          <p:nvPr/>
        </p:nvSpPr>
        <p:spPr>
          <a:xfrm>
            <a:off x="1145202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67E152C7-5D71-4B88-A454-B5C9AAFAFF0F}"/>
              </a:ext>
            </a:extLst>
          </p:cNvPr>
          <p:cNvSpPr txBox="1"/>
          <p:nvPr/>
        </p:nvSpPr>
        <p:spPr>
          <a:xfrm>
            <a:off x="8694147" y="3970172"/>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63" name="正方形/長方形 62">
            <a:extLst>
              <a:ext uri="{FF2B5EF4-FFF2-40B4-BE49-F238E27FC236}">
                <a16:creationId xmlns:a16="http://schemas.microsoft.com/office/drawing/2014/main" id="{7318241F-1A6F-442F-8C79-C4E89B686DF8}"/>
              </a:ext>
            </a:extLst>
          </p:cNvPr>
          <p:cNvSpPr/>
          <p:nvPr/>
        </p:nvSpPr>
        <p:spPr>
          <a:xfrm>
            <a:off x="9145811" y="344879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013135D9-B270-45DE-8F9F-703D797ED7B9}"/>
              </a:ext>
            </a:extLst>
          </p:cNvPr>
          <p:cNvSpPr/>
          <p:nvPr/>
        </p:nvSpPr>
        <p:spPr>
          <a:xfrm>
            <a:off x="9554734" y="368667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正方形/長方形 64">
            <a:extLst>
              <a:ext uri="{FF2B5EF4-FFF2-40B4-BE49-F238E27FC236}">
                <a16:creationId xmlns:a16="http://schemas.microsoft.com/office/drawing/2014/main" id="{71D15675-2BCE-47EB-B3CC-EE56043D2FE6}"/>
              </a:ext>
            </a:extLst>
          </p:cNvPr>
          <p:cNvSpPr/>
          <p:nvPr/>
        </p:nvSpPr>
        <p:spPr>
          <a:xfrm>
            <a:off x="10471996" y="3781808"/>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正方形/長方形 65">
            <a:extLst>
              <a:ext uri="{FF2B5EF4-FFF2-40B4-BE49-F238E27FC236}">
                <a16:creationId xmlns:a16="http://schemas.microsoft.com/office/drawing/2014/main" id="{709F1470-E88A-4BFF-BA41-141564E815FF}"/>
              </a:ext>
            </a:extLst>
          </p:cNvPr>
          <p:cNvSpPr/>
          <p:nvPr/>
        </p:nvSpPr>
        <p:spPr>
          <a:xfrm>
            <a:off x="10965372" y="360076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FA92BB54-1787-495B-BE9D-83F69184B182}"/>
              </a:ext>
            </a:extLst>
          </p:cNvPr>
          <p:cNvSpPr/>
          <p:nvPr/>
        </p:nvSpPr>
        <p:spPr>
          <a:xfrm>
            <a:off x="11452021" y="3409391"/>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88EEEFF0-D6CF-49BD-AF85-041C4D189D94}"/>
              </a:ext>
            </a:extLst>
          </p:cNvPr>
          <p:cNvSpPr/>
          <p:nvPr/>
        </p:nvSpPr>
        <p:spPr>
          <a:xfrm>
            <a:off x="9992884" y="41343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a:extLst>
              <a:ext uri="{FF2B5EF4-FFF2-40B4-BE49-F238E27FC236}">
                <a16:creationId xmlns:a16="http://schemas.microsoft.com/office/drawing/2014/main" id="{22E146C4-1A92-4A36-9C04-0F0277DD6B5D}"/>
              </a:ext>
            </a:extLst>
          </p:cNvPr>
          <p:cNvCxnSpPr>
            <a:stCxn id="54" idx="3"/>
            <a:endCxn id="56" idx="1"/>
          </p:cNvCxnSpPr>
          <p:nvPr/>
        </p:nvCxnSpPr>
        <p:spPr>
          <a:xfrm>
            <a:off x="9217811" y="4542065"/>
            <a:ext cx="3369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743E6F6-9CAB-46C1-A56A-4BF520552786}"/>
              </a:ext>
            </a:extLst>
          </p:cNvPr>
          <p:cNvCxnSpPr>
            <a:cxnSpLocks/>
            <a:stCxn id="58" idx="3"/>
            <a:endCxn id="59" idx="1"/>
          </p:cNvCxnSpPr>
          <p:nvPr/>
        </p:nvCxnSpPr>
        <p:spPr>
          <a:xfrm>
            <a:off x="10543996" y="4542065"/>
            <a:ext cx="4213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917694C-2881-4B04-904C-9CA265B43793}"/>
              </a:ext>
            </a:extLst>
          </p:cNvPr>
          <p:cNvCxnSpPr>
            <a:cxnSpLocks/>
            <a:stCxn id="59" idx="3"/>
            <a:endCxn id="60" idx="1"/>
          </p:cNvCxnSpPr>
          <p:nvPr/>
        </p:nvCxnSpPr>
        <p:spPr>
          <a:xfrm>
            <a:off x="11037372" y="4542065"/>
            <a:ext cx="414649"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0EAE42F-E0EA-4887-B3B2-33DB5B611485}"/>
              </a:ext>
            </a:extLst>
          </p:cNvPr>
          <p:cNvCxnSpPr>
            <a:cxnSpLocks/>
            <a:stCxn id="57" idx="0"/>
            <a:endCxn id="58" idx="2"/>
          </p:cNvCxnSpPr>
          <p:nvPr/>
        </p:nvCxnSpPr>
        <p:spPr>
          <a:xfrm flipV="1">
            <a:off x="10028884" y="4578065"/>
            <a:ext cx="479112"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9DB4A3E-E269-4246-AD19-29B914D2019A}"/>
              </a:ext>
            </a:extLst>
          </p:cNvPr>
          <p:cNvCxnSpPr>
            <a:cxnSpLocks/>
            <a:stCxn id="56" idx="2"/>
            <a:endCxn id="57" idx="0"/>
          </p:cNvCxnSpPr>
          <p:nvPr/>
        </p:nvCxnSpPr>
        <p:spPr>
          <a:xfrm>
            <a:off x="9590734" y="4578065"/>
            <a:ext cx="438150"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C59491B-7977-49E1-ADC9-9F860BD335F7}"/>
              </a:ext>
            </a:extLst>
          </p:cNvPr>
          <p:cNvCxnSpPr>
            <a:cxnSpLocks/>
            <a:stCxn id="63" idx="3"/>
            <a:endCxn id="64" idx="1"/>
          </p:cNvCxnSpPr>
          <p:nvPr/>
        </p:nvCxnSpPr>
        <p:spPr>
          <a:xfrm>
            <a:off x="9217811" y="3484790"/>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4260184-49AB-430F-8760-7BF44A7B606B}"/>
              </a:ext>
            </a:extLst>
          </p:cNvPr>
          <p:cNvCxnSpPr>
            <a:cxnSpLocks/>
            <a:stCxn id="64" idx="3"/>
            <a:endCxn id="68" idx="0"/>
          </p:cNvCxnSpPr>
          <p:nvPr/>
        </p:nvCxnSpPr>
        <p:spPr>
          <a:xfrm>
            <a:off x="9626734" y="3722679"/>
            <a:ext cx="402150" cy="4116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809E72CE-8411-4190-8AC1-C0605E181C07}"/>
              </a:ext>
            </a:extLst>
          </p:cNvPr>
          <p:cNvCxnSpPr>
            <a:cxnSpLocks/>
            <a:stCxn id="65" idx="1"/>
            <a:endCxn id="68" idx="0"/>
          </p:cNvCxnSpPr>
          <p:nvPr/>
        </p:nvCxnSpPr>
        <p:spPr>
          <a:xfrm flipH="1">
            <a:off x="10028884" y="3817808"/>
            <a:ext cx="443112" cy="31654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7E3FD8D-186D-4C43-99CC-9EF199D1C258}"/>
              </a:ext>
            </a:extLst>
          </p:cNvPr>
          <p:cNvCxnSpPr>
            <a:cxnSpLocks/>
            <a:stCxn id="66" idx="1"/>
            <a:endCxn id="65" idx="3"/>
          </p:cNvCxnSpPr>
          <p:nvPr/>
        </p:nvCxnSpPr>
        <p:spPr>
          <a:xfrm flipH="1">
            <a:off x="10543996" y="3636764"/>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AEF264D-9C54-43E0-B137-075EFDF6F08F}"/>
              </a:ext>
            </a:extLst>
          </p:cNvPr>
          <p:cNvCxnSpPr>
            <a:cxnSpLocks/>
            <a:stCxn id="67" idx="1"/>
            <a:endCxn id="66" idx="3"/>
          </p:cNvCxnSpPr>
          <p:nvPr/>
        </p:nvCxnSpPr>
        <p:spPr>
          <a:xfrm flipH="1">
            <a:off x="11037372" y="3445391"/>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9D6BB0F4-CCF9-47B4-8516-9A1ADC274ED6}"/>
              </a:ext>
            </a:extLst>
          </p:cNvPr>
          <p:cNvSpPr txBox="1"/>
          <p:nvPr/>
        </p:nvSpPr>
        <p:spPr>
          <a:xfrm>
            <a:off x="5201454" y="2590776"/>
            <a:ext cx="2031325" cy="369332"/>
          </a:xfrm>
          <a:prstGeom prst="rect">
            <a:avLst/>
          </a:prstGeom>
          <a:noFill/>
        </p:spPr>
        <p:txBody>
          <a:bodyPr wrap="none" rtlCol="0">
            <a:spAutoFit/>
          </a:bodyPr>
          <a:lstStyle/>
          <a:p>
            <a:r>
              <a:rPr kumimoji="1" lang="ja-JP" altLang="en-US" b="1" dirty="0">
                <a:solidFill>
                  <a:schemeClr val="accent3"/>
                </a:solidFill>
              </a:rPr>
              <a:t>最適化問題定式化</a:t>
            </a:r>
          </a:p>
        </p:txBody>
      </p:sp>
      <p:sp>
        <p:nvSpPr>
          <p:cNvPr id="100" name="テキスト ボックス 99">
            <a:extLst>
              <a:ext uri="{FF2B5EF4-FFF2-40B4-BE49-F238E27FC236}">
                <a16:creationId xmlns:a16="http://schemas.microsoft.com/office/drawing/2014/main" id="{E9CEADB4-8C74-436B-944E-0BF6425C18FB}"/>
              </a:ext>
            </a:extLst>
          </p:cNvPr>
          <p:cNvSpPr txBox="1"/>
          <p:nvPr/>
        </p:nvSpPr>
        <p:spPr>
          <a:xfrm>
            <a:off x="3515424" y="3623262"/>
            <a:ext cx="732893" cy="338554"/>
          </a:xfrm>
          <a:prstGeom prst="rect">
            <a:avLst/>
          </a:prstGeom>
          <a:noFill/>
        </p:spPr>
        <p:txBody>
          <a:bodyPr wrap="none" rtlCol="0">
            <a:spAutoFit/>
          </a:bodyPr>
          <a:lstStyle/>
          <a:p>
            <a:r>
              <a:rPr lang="en-US" altLang="ja-JP" sz="1600" dirty="0"/>
              <a:t>(</a:t>
            </a:r>
            <a:r>
              <a:rPr lang="ja-JP" altLang="en-US" sz="1600" dirty="0"/>
              <a:t>品質</a:t>
            </a:r>
            <a:r>
              <a:rPr lang="en-US" altLang="ja-JP" sz="1600" dirty="0"/>
              <a:t>)</a:t>
            </a:r>
            <a:endParaRPr kumimoji="1" lang="ja-JP" altLang="en-US" sz="1600" dirty="0"/>
          </a:p>
        </p:txBody>
      </p:sp>
      <p:sp>
        <p:nvSpPr>
          <p:cNvPr id="78" name="フローチャート: 準備 77">
            <a:extLst>
              <a:ext uri="{FF2B5EF4-FFF2-40B4-BE49-F238E27FC236}">
                <a16:creationId xmlns:a16="http://schemas.microsoft.com/office/drawing/2014/main" id="{D7FF5E91-AFEA-46B9-9852-60E02554D871}"/>
              </a:ext>
            </a:extLst>
          </p:cNvPr>
          <p:cNvSpPr/>
          <p:nvPr/>
        </p:nvSpPr>
        <p:spPr>
          <a:xfrm>
            <a:off x="764526" y="5536067"/>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D9AD5964-047C-4807-A02F-F713FCCA00E1}"/>
              </a:ext>
            </a:extLst>
          </p:cNvPr>
          <p:cNvSpPr txBox="1"/>
          <p:nvPr/>
        </p:nvSpPr>
        <p:spPr>
          <a:xfrm>
            <a:off x="9495098" y="5507984"/>
            <a:ext cx="1470274" cy="307777"/>
          </a:xfrm>
          <a:prstGeom prst="rect">
            <a:avLst/>
          </a:prstGeom>
          <a:noFill/>
        </p:spPr>
        <p:txBody>
          <a:bodyPr wrap="none" rtlCol="0">
            <a:spAutoFit/>
          </a:bodyPr>
          <a:lstStyle/>
          <a:p>
            <a:r>
              <a:rPr kumimoji="1" lang="ja-JP" altLang="en-US" sz="1400" dirty="0"/>
              <a:t>操業コスト＝〇〇</a:t>
            </a:r>
          </a:p>
        </p:txBody>
      </p:sp>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20F7E41D-2718-4B00-9216-32D9ED8748E5}"/>
                  </a:ext>
                </a:extLst>
              </p:cNvPr>
              <p:cNvSpPr txBox="1"/>
              <p:nvPr/>
            </p:nvSpPr>
            <p:spPr>
              <a:xfrm>
                <a:off x="5653145" y="3166309"/>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𝒃</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20F7E41D-2718-4B00-9216-32D9ED8748E5}"/>
                  </a:ext>
                </a:extLst>
              </p:cNvPr>
              <p:cNvSpPr txBox="1">
                <a:spLocks noRot="1" noChangeAspect="1" noMove="1" noResize="1" noEditPoints="1" noAdjustHandles="1" noChangeArrowheads="1" noChangeShapeType="1" noTextEdit="1"/>
              </p:cNvSpPr>
              <p:nvPr/>
            </p:nvSpPr>
            <p:spPr>
              <a:xfrm>
                <a:off x="5653145" y="3166309"/>
                <a:ext cx="715330"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50757C1A-82F5-4F1F-9F2C-978DE94AE950}"/>
                  </a:ext>
                </a:extLst>
              </p:cNvPr>
              <p:cNvSpPr txBox="1"/>
              <p:nvPr/>
            </p:nvSpPr>
            <p:spPr>
              <a:xfrm>
                <a:off x="4731473" y="3166716"/>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p>
            </p:txBody>
          </p:sp>
        </mc:Choice>
        <mc:Fallback xmlns="">
          <p:sp>
            <p:nvSpPr>
              <p:cNvPr id="104" name="テキスト ボックス 103">
                <a:extLst>
                  <a:ext uri="{FF2B5EF4-FFF2-40B4-BE49-F238E27FC236}">
                    <a16:creationId xmlns:a16="http://schemas.microsoft.com/office/drawing/2014/main" id="{50757C1A-82F5-4F1F-9F2C-978DE94AE950}"/>
                  </a:ext>
                </a:extLst>
              </p:cNvPr>
              <p:cNvSpPr txBox="1">
                <a:spLocks noRot="1" noChangeAspect="1" noMove="1" noResize="1" noEditPoints="1" noAdjustHandles="1" noChangeArrowheads="1" noChangeShapeType="1" noTextEdit="1"/>
              </p:cNvSpPr>
              <p:nvPr/>
            </p:nvSpPr>
            <p:spPr>
              <a:xfrm>
                <a:off x="4731473" y="3166716"/>
                <a:ext cx="846706" cy="307777"/>
              </a:xfrm>
              <a:prstGeom prst="rect">
                <a:avLst/>
              </a:prstGeom>
              <a:blipFill>
                <a:blip r:embed="rId14"/>
                <a:stretch>
                  <a:fillRect r="-1439"/>
                </a:stretch>
              </a:blipFill>
            </p:spPr>
            <p:txBody>
              <a:bodyPr/>
              <a:lstStyle/>
              <a:p>
                <a:r>
                  <a:rPr lang="ja-JP" altLang="en-US">
                    <a:noFill/>
                  </a:rPr>
                  <a:t> </a:t>
                </a:r>
              </a:p>
            </p:txBody>
          </p:sp>
        </mc:Fallback>
      </mc:AlternateContent>
      <p:sp>
        <p:nvSpPr>
          <p:cNvPr id="109" name="テキスト ボックス 108">
            <a:extLst>
              <a:ext uri="{FF2B5EF4-FFF2-40B4-BE49-F238E27FC236}">
                <a16:creationId xmlns:a16="http://schemas.microsoft.com/office/drawing/2014/main" id="{5D04CAF5-CB61-4E77-946F-E6BA74AD279C}"/>
              </a:ext>
            </a:extLst>
          </p:cNvPr>
          <p:cNvSpPr txBox="1"/>
          <p:nvPr/>
        </p:nvSpPr>
        <p:spPr>
          <a:xfrm>
            <a:off x="6583424" y="3166309"/>
            <a:ext cx="1050288" cy="307777"/>
          </a:xfrm>
          <a:prstGeom prst="rect">
            <a:avLst/>
          </a:prstGeom>
          <a:noFill/>
        </p:spPr>
        <p:txBody>
          <a:bodyPr wrap="none" rtlCol="0">
            <a:spAutoFit/>
          </a:bodyPr>
          <a:lstStyle/>
          <a:p>
            <a:r>
              <a:rPr kumimoji="1" lang="en-US" altLang="ja-JP" sz="1400" dirty="0"/>
              <a:t>(</a:t>
            </a:r>
            <a:r>
              <a:rPr kumimoji="1" lang="ja-JP" altLang="en-US" sz="1400" dirty="0"/>
              <a:t>操業コスト</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CD9C337-479F-4231-B8B4-B1DA7345D045}"/>
                  </a:ext>
                </a:extLst>
              </p:cNvPr>
              <p:cNvSpPr txBox="1"/>
              <p:nvPr/>
            </p:nvSpPr>
            <p:spPr>
              <a:xfrm>
                <a:off x="4676789" y="3457235"/>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CCD9C337-479F-4231-B8B4-B1DA7345D045}"/>
                  </a:ext>
                </a:extLst>
              </p:cNvPr>
              <p:cNvSpPr txBox="1">
                <a:spLocks noRot="1" noChangeAspect="1" noMove="1" noResize="1" noEditPoints="1" noAdjustHandles="1" noChangeArrowheads="1" noChangeShapeType="1" noTextEdit="1"/>
              </p:cNvSpPr>
              <p:nvPr/>
            </p:nvSpPr>
            <p:spPr>
              <a:xfrm>
                <a:off x="4676789" y="3457235"/>
                <a:ext cx="846706" cy="307777"/>
              </a:xfrm>
              <a:prstGeom prst="rect">
                <a:avLst/>
              </a:prstGeom>
              <a:blipFill>
                <a:blip r:embed="rId15"/>
                <a:stretch>
                  <a:fillRect b="-7843"/>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A59A247D-ED43-4EB9-BDA7-53E1AC152E6F}"/>
              </a:ext>
            </a:extLst>
          </p:cNvPr>
          <p:cNvSpPr txBox="1"/>
          <p:nvPr/>
        </p:nvSpPr>
        <p:spPr>
          <a:xfrm>
            <a:off x="6817099" y="3799972"/>
            <a:ext cx="841897" cy="307777"/>
          </a:xfrm>
          <a:prstGeom prst="rect">
            <a:avLst/>
          </a:prstGeom>
          <a:noFill/>
        </p:spPr>
        <p:txBody>
          <a:bodyPr wrap="none" rtlCol="0">
            <a:spAutoFit/>
          </a:bodyPr>
          <a:lstStyle/>
          <a:p>
            <a:r>
              <a:rPr kumimoji="1" lang="en-US" altLang="ja-JP" sz="1400" dirty="0"/>
              <a:t>(</a:t>
            </a:r>
            <a:r>
              <a:rPr kumimoji="1" lang="ja-JP" altLang="en-US" sz="1400" dirty="0"/>
              <a:t>上下限</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FBE63071-9872-491F-B038-82AF744A6DDC}"/>
                  </a:ext>
                </a:extLst>
              </p:cNvPr>
              <p:cNvSpPr txBox="1"/>
              <p:nvPr/>
            </p:nvSpPr>
            <p:spPr>
              <a:xfrm>
                <a:off x="5006672" y="3804853"/>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2" name="テキスト ボックス 111">
                <a:extLst>
                  <a:ext uri="{FF2B5EF4-FFF2-40B4-BE49-F238E27FC236}">
                    <a16:creationId xmlns:a16="http://schemas.microsoft.com/office/drawing/2014/main" id="{FBE63071-9872-491F-B038-82AF744A6DDC}"/>
                  </a:ext>
                </a:extLst>
              </p:cNvPr>
              <p:cNvSpPr txBox="1">
                <a:spLocks noRot="1" noChangeAspect="1" noMove="1" noResize="1" noEditPoints="1" noAdjustHandles="1" noChangeArrowheads="1" noChangeShapeType="1" noTextEdit="1"/>
              </p:cNvSpPr>
              <p:nvPr/>
            </p:nvSpPr>
            <p:spPr>
              <a:xfrm>
                <a:off x="5006672" y="3804853"/>
                <a:ext cx="1846149"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3DE1D0ED-807E-4495-8678-91D90895CAFC}"/>
                  </a:ext>
                </a:extLst>
              </p:cNvPr>
              <p:cNvSpPr txBox="1"/>
              <p:nvPr/>
            </p:nvSpPr>
            <p:spPr>
              <a:xfrm>
                <a:off x="5006671" y="4215394"/>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3" name="テキスト ボックス 112">
                <a:extLst>
                  <a:ext uri="{FF2B5EF4-FFF2-40B4-BE49-F238E27FC236}">
                    <a16:creationId xmlns:a16="http://schemas.microsoft.com/office/drawing/2014/main" id="{3DE1D0ED-807E-4495-8678-91D90895CAFC}"/>
                  </a:ext>
                </a:extLst>
              </p:cNvPr>
              <p:cNvSpPr txBox="1">
                <a:spLocks noRot="1" noChangeAspect="1" noMove="1" noResize="1" noEditPoints="1" noAdjustHandles="1" noChangeArrowheads="1" noChangeShapeType="1" noTextEdit="1"/>
              </p:cNvSpPr>
              <p:nvPr/>
            </p:nvSpPr>
            <p:spPr>
              <a:xfrm>
                <a:off x="5006671" y="4215394"/>
                <a:ext cx="1846149" cy="307777"/>
              </a:xfrm>
              <a:prstGeom prst="rect">
                <a:avLst/>
              </a:prstGeom>
              <a:blipFill>
                <a:blip r:embed="rId17"/>
                <a:stretch>
                  <a:fillRect/>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A4F023D3-59FD-43F7-8EBA-4A9B8BCAC585}"/>
              </a:ext>
            </a:extLst>
          </p:cNvPr>
          <p:cNvSpPr txBox="1"/>
          <p:nvPr/>
        </p:nvSpPr>
        <p:spPr>
          <a:xfrm>
            <a:off x="6727128" y="4215393"/>
            <a:ext cx="1021433" cy="307777"/>
          </a:xfrm>
          <a:prstGeom prst="rect">
            <a:avLst/>
          </a:prstGeom>
          <a:noFill/>
        </p:spPr>
        <p:txBody>
          <a:bodyPr wrap="none" rtlCol="0">
            <a:spAutoFit/>
          </a:bodyPr>
          <a:lstStyle/>
          <a:p>
            <a:r>
              <a:rPr kumimoji="1" lang="en-US" altLang="ja-JP" sz="1400" dirty="0"/>
              <a:t>(</a:t>
            </a:r>
            <a:r>
              <a:rPr kumimoji="1" lang="ja-JP" altLang="en-US" sz="1400" dirty="0"/>
              <a:t>実績固定</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C1001833-5EA4-4E8A-8DF0-66DA9FE88DC3}"/>
                  </a:ext>
                </a:extLst>
              </p:cNvPr>
              <p:cNvSpPr txBox="1"/>
              <p:nvPr/>
            </p:nvSpPr>
            <p:spPr>
              <a:xfrm>
                <a:off x="4833523" y="4616573"/>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p>
            </p:txBody>
          </p:sp>
        </mc:Choice>
        <mc:Fallback xmlns="">
          <p:sp>
            <p:nvSpPr>
              <p:cNvPr id="115" name="テキスト ボックス 114">
                <a:extLst>
                  <a:ext uri="{FF2B5EF4-FFF2-40B4-BE49-F238E27FC236}">
                    <a16:creationId xmlns:a16="http://schemas.microsoft.com/office/drawing/2014/main" id="{C1001833-5EA4-4E8A-8DF0-66DA9FE88DC3}"/>
                  </a:ext>
                </a:extLst>
              </p:cNvPr>
              <p:cNvSpPr txBox="1">
                <a:spLocks noRot="1" noChangeAspect="1" noMove="1" noResize="1" noEditPoints="1" noAdjustHandles="1" noChangeArrowheads="1" noChangeShapeType="1" noTextEdit="1"/>
              </p:cNvSpPr>
              <p:nvPr/>
            </p:nvSpPr>
            <p:spPr>
              <a:xfrm>
                <a:off x="4833523" y="4616573"/>
                <a:ext cx="2124324" cy="307777"/>
              </a:xfrm>
              <a:prstGeom prst="rect">
                <a:avLst/>
              </a:prstGeom>
              <a:blipFill>
                <a:blip r:embed="rId18"/>
                <a:stretch>
                  <a:fillRect/>
                </a:stretch>
              </a:blipFill>
            </p:spPr>
            <p:txBody>
              <a:bodyPr/>
              <a:lstStyle/>
              <a:p>
                <a:r>
                  <a:rPr lang="ja-JP" altLang="en-US">
                    <a:noFill/>
                  </a:rPr>
                  <a:t> </a:t>
                </a:r>
              </a:p>
            </p:txBody>
          </p:sp>
        </mc:Fallback>
      </mc:AlternateContent>
      <p:sp>
        <p:nvSpPr>
          <p:cNvPr id="116" name="テキスト ボックス 115">
            <a:extLst>
              <a:ext uri="{FF2B5EF4-FFF2-40B4-BE49-F238E27FC236}">
                <a16:creationId xmlns:a16="http://schemas.microsoft.com/office/drawing/2014/main" id="{78164D6D-686A-405D-A8B8-6E9727A13016}"/>
              </a:ext>
            </a:extLst>
          </p:cNvPr>
          <p:cNvSpPr txBox="1"/>
          <p:nvPr/>
        </p:nvSpPr>
        <p:spPr>
          <a:xfrm>
            <a:off x="6849280" y="4605404"/>
            <a:ext cx="841897" cy="307777"/>
          </a:xfrm>
          <a:prstGeom prst="rect">
            <a:avLst/>
          </a:prstGeom>
          <a:noFill/>
        </p:spPr>
        <p:txBody>
          <a:bodyPr wrap="none" rtlCol="0">
            <a:spAutoFit/>
          </a:bodyPr>
          <a:lstStyle/>
          <a:p>
            <a:r>
              <a:rPr kumimoji="1" lang="en-US" altLang="ja-JP" sz="1400" dirty="0"/>
              <a:t>(</a:t>
            </a:r>
            <a:r>
              <a:rPr kumimoji="1" lang="ja-JP" altLang="en-US" sz="1400" dirty="0"/>
              <a:t>変動幅</a:t>
            </a:r>
            <a:r>
              <a:rPr kumimoji="1" lang="en-US" altLang="ja-JP" sz="1400" dirty="0"/>
              <a:t>)</a:t>
            </a:r>
            <a:endParaRPr kumimoji="1" lang="ja-JP" altLang="en-US" sz="1400" dirty="0"/>
          </a:p>
        </p:txBody>
      </p:sp>
      <p:sp>
        <p:nvSpPr>
          <p:cNvPr id="117" name="テキスト ボックス 116">
            <a:extLst>
              <a:ext uri="{FF2B5EF4-FFF2-40B4-BE49-F238E27FC236}">
                <a16:creationId xmlns:a16="http://schemas.microsoft.com/office/drawing/2014/main" id="{23A0201A-365E-4EA9-8C09-C9B12E757422}"/>
              </a:ext>
            </a:extLst>
          </p:cNvPr>
          <p:cNvSpPr txBox="1"/>
          <p:nvPr/>
        </p:nvSpPr>
        <p:spPr>
          <a:xfrm>
            <a:off x="6727127" y="5292713"/>
            <a:ext cx="1021433" cy="307777"/>
          </a:xfrm>
          <a:prstGeom prst="rect">
            <a:avLst/>
          </a:prstGeom>
          <a:noFill/>
        </p:spPr>
        <p:txBody>
          <a:bodyPr wrap="none" rtlCol="0">
            <a:spAutoFit/>
          </a:bodyPr>
          <a:lstStyle/>
          <a:p>
            <a:r>
              <a:rPr kumimoji="1" lang="en-US" altLang="ja-JP" sz="1400" dirty="0"/>
              <a:t>(</a:t>
            </a:r>
            <a:r>
              <a:rPr kumimoji="1" lang="ja-JP" altLang="en-US" sz="1400" dirty="0"/>
              <a:t>設備特性</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065FAEA-E678-4CD6-A41A-3DB40CA8700F}"/>
                  </a:ext>
                </a:extLst>
              </p:cNvPr>
              <p:cNvSpPr txBox="1"/>
              <p:nvPr/>
            </p:nvSpPr>
            <p:spPr>
              <a:xfrm>
                <a:off x="5415586" y="4998858"/>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8" name="テキスト ボックス 117">
                <a:extLst>
                  <a:ext uri="{FF2B5EF4-FFF2-40B4-BE49-F238E27FC236}">
                    <a16:creationId xmlns:a16="http://schemas.microsoft.com/office/drawing/2014/main" id="{F065FAEA-E678-4CD6-A41A-3DB40CA8700F}"/>
                  </a:ext>
                </a:extLst>
              </p:cNvPr>
              <p:cNvSpPr txBox="1">
                <a:spLocks noRot="1" noChangeAspect="1" noMove="1" noResize="1" noEditPoints="1" noAdjustHandles="1" noChangeArrowheads="1" noChangeShapeType="1" noTextEdit="1"/>
              </p:cNvSpPr>
              <p:nvPr/>
            </p:nvSpPr>
            <p:spPr>
              <a:xfrm>
                <a:off x="5415586" y="4998858"/>
                <a:ext cx="1028318" cy="307777"/>
              </a:xfrm>
              <a:prstGeom prst="rect">
                <a:avLst/>
              </a:prstGeom>
              <a:blipFill>
                <a:blip r:embed="rId1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EE0A4C6C-09C9-4C16-8CC8-A98BC552E2A3}"/>
                  </a:ext>
                </a:extLst>
              </p:cNvPr>
              <p:cNvSpPr txBox="1"/>
              <p:nvPr/>
            </p:nvSpPr>
            <p:spPr>
              <a:xfrm>
                <a:off x="5465192" y="531617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9" name="テキスト ボックス 118">
                <a:extLst>
                  <a:ext uri="{FF2B5EF4-FFF2-40B4-BE49-F238E27FC236}">
                    <a16:creationId xmlns:a16="http://schemas.microsoft.com/office/drawing/2014/main" id="{EE0A4C6C-09C9-4C16-8CC8-A98BC552E2A3}"/>
                  </a:ext>
                </a:extLst>
              </p:cNvPr>
              <p:cNvSpPr txBox="1">
                <a:spLocks noRot="1" noChangeAspect="1" noMove="1" noResize="1" noEditPoints="1" noAdjustHandles="1" noChangeArrowheads="1" noChangeShapeType="1" noTextEdit="1"/>
              </p:cNvSpPr>
              <p:nvPr/>
            </p:nvSpPr>
            <p:spPr>
              <a:xfrm>
                <a:off x="5465192" y="5316175"/>
                <a:ext cx="939576" cy="307777"/>
              </a:xfrm>
              <a:prstGeom prst="rect">
                <a:avLst/>
              </a:prstGeom>
              <a:blipFill>
                <a:blip r:embed="rId20"/>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AECAB82F-89B9-46F7-993B-4F5C053DB020}"/>
                  </a:ext>
                </a:extLst>
              </p:cNvPr>
              <p:cNvSpPr txBox="1"/>
              <p:nvPr/>
            </p:nvSpPr>
            <p:spPr>
              <a:xfrm>
                <a:off x="5463611" y="564336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AECAB82F-89B9-46F7-993B-4F5C053DB020}"/>
                  </a:ext>
                </a:extLst>
              </p:cNvPr>
              <p:cNvSpPr txBox="1">
                <a:spLocks noRot="1" noChangeAspect="1" noMove="1" noResize="1" noEditPoints="1" noAdjustHandles="1" noChangeArrowheads="1" noChangeShapeType="1" noTextEdit="1"/>
              </p:cNvSpPr>
              <p:nvPr/>
            </p:nvSpPr>
            <p:spPr>
              <a:xfrm>
                <a:off x="5463611" y="5643365"/>
                <a:ext cx="939576" cy="307777"/>
              </a:xfrm>
              <a:prstGeom prst="rect">
                <a:avLst/>
              </a:prstGeom>
              <a:blipFill>
                <a:blip r:embed="rId21"/>
                <a:stretch>
                  <a:fillRect b="-10000"/>
                </a:stretch>
              </a:blipFill>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D0FCEA9E-A9F1-4EC8-9250-4B25D8F02F28}"/>
              </a:ext>
            </a:extLst>
          </p:cNvPr>
          <p:cNvSpPr txBox="1"/>
          <p:nvPr/>
        </p:nvSpPr>
        <p:spPr>
          <a:xfrm>
            <a:off x="171122" y="3195805"/>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8C0BD213-7634-4BB5-8BFA-617E84CF3C52}"/>
                  </a:ext>
                </a:extLst>
              </p:cNvPr>
              <p:cNvSpPr txBox="1"/>
              <p:nvPr/>
            </p:nvSpPr>
            <p:spPr>
              <a:xfrm>
                <a:off x="4659017" y="3747649"/>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p>
            </p:txBody>
          </p:sp>
        </mc:Choice>
        <mc:Fallback xmlns="">
          <p:sp>
            <p:nvSpPr>
              <p:cNvPr id="122" name="テキスト ボックス 121">
                <a:extLst>
                  <a:ext uri="{FF2B5EF4-FFF2-40B4-BE49-F238E27FC236}">
                    <a16:creationId xmlns:a16="http://schemas.microsoft.com/office/drawing/2014/main" id="{8C0BD213-7634-4BB5-8BFA-617E84CF3C52}"/>
                  </a:ext>
                </a:extLst>
              </p:cNvPr>
              <p:cNvSpPr txBox="1">
                <a:spLocks noRot="1" noChangeAspect="1" noMove="1" noResize="1" noEditPoints="1" noAdjustHandles="1" noChangeArrowheads="1" noChangeShapeType="1" noTextEdit="1"/>
              </p:cNvSpPr>
              <p:nvPr/>
            </p:nvSpPr>
            <p:spPr>
              <a:xfrm>
                <a:off x="4659017" y="3747649"/>
                <a:ext cx="452566" cy="2353401"/>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C38F63EE-2ABA-4533-B289-EC141F39022B}"/>
                  </a:ext>
                </a:extLst>
              </p:cNvPr>
              <p:cNvSpPr txBox="1"/>
              <p:nvPr/>
            </p:nvSpPr>
            <p:spPr>
              <a:xfrm>
                <a:off x="1211286" y="5861834"/>
                <a:ext cx="1004442" cy="307777"/>
              </a:xfrm>
              <a:prstGeom prst="rect">
                <a:avLst/>
              </a:prstGeom>
              <a:noFill/>
            </p:spPr>
            <p:txBody>
              <a:bodyPr wrap="none" rtlCol="0">
                <a:spAutoFit/>
              </a:bodyPr>
              <a:lstStyle/>
              <a:p>
                <a:r>
                  <a:rPr kumimoji="1" lang="ja-JP" altLang="en-US" sz="1400" dirty="0">
                    <a:solidFill>
                      <a:schemeClr val="tx1">
                        <a:lumMod val="50000"/>
                        <a:lumOff val="50000"/>
                      </a:schemeClr>
                    </a:solidFill>
                  </a:rPr>
                  <a:t>連続変数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𝑥</m:t>
                    </m:r>
                  </m:oMath>
                </a14:m>
                <a:endParaRPr kumimoji="1" lang="ja-JP" altLang="en-US" sz="1400" dirty="0">
                  <a:solidFill>
                    <a:schemeClr val="tx1">
                      <a:lumMod val="50000"/>
                      <a:lumOff val="50000"/>
                    </a:schemeClr>
                  </a:solidFill>
                </a:endParaRPr>
              </a:p>
            </p:txBody>
          </p:sp>
        </mc:Choice>
        <mc:Fallback xmlns="">
          <p:sp>
            <p:nvSpPr>
              <p:cNvPr id="123" name="テキスト ボックス 122">
                <a:extLst>
                  <a:ext uri="{FF2B5EF4-FFF2-40B4-BE49-F238E27FC236}">
                    <a16:creationId xmlns:a16="http://schemas.microsoft.com/office/drawing/2014/main" id="{C38F63EE-2ABA-4533-B289-EC141F39022B}"/>
                  </a:ext>
                </a:extLst>
              </p:cNvPr>
              <p:cNvSpPr txBox="1">
                <a:spLocks noRot="1" noChangeAspect="1" noMove="1" noResize="1" noEditPoints="1" noAdjustHandles="1" noChangeArrowheads="1" noChangeShapeType="1" noTextEdit="1"/>
              </p:cNvSpPr>
              <p:nvPr/>
            </p:nvSpPr>
            <p:spPr>
              <a:xfrm>
                <a:off x="1211286" y="5861834"/>
                <a:ext cx="1004442" cy="307777"/>
              </a:xfrm>
              <a:prstGeom prst="rect">
                <a:avLst/>
              </a:prstGeom>
              <a:blipFill>
                <a:blip r:embed="rId23"/>
                <a:stretch>
                  <a:fillRect l="-1829"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6ACE00C8-12D0-40BC-90B0-80F417ECCED3}"/>
                  </a:ext>
                </a:extLst>
              </p:cNvPr>
              <p:cNvSpPr txBox="1"/>
              <p:nvPr/>
            </p:nvSpPr>
            <p:spPr>
              <a:xfrm>
                <a:off x="2207473" y="5869955"/>
                <a:ext cx="1176091" cy="307777"/>
              </a:xfrm>
              <a:prstGeom prst="rect">
                <a:avLst/>
              </a:prstGeom>
              <a:noFill/>
            </p:spPr>
            <p:txBody>
              <a:bodyPr wrap="none" rtlCol="0">
                <a:spAutoFit/>
              </a:bodyPr>
              <a:lstStyle/>
              <a:p>
                <a:r>
                  <a:rPr kumimoji="1" lang="ja-JP" altLang="en-US" sz="1400" dirty="0">
                    <a:solidFill>
                      <a:schemeClr val="tx1">
                        <a:lumMod val="50000"/>
                        <a:lumOff val="50000"/>
                      </a:schemeClr>
                    </a:solidFill>
                  </a:rPr>
                  <a:t>バイナリ変数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𝑏</m:t>
                    </m:r>
                  </m:oMath>
                </a14:m>
                <a:endParaRPr kumimoji="1" lang="ja-JP" altLang="en-US" sz="1400" dirty="0">
                  <a:solidFill>
                    <a:schemeClr val="tx1">
                      <a:lumMod val="50000"/>
                      <a:lumOff val="50000"/>
                    </a:schemeClr>
                  </a:solidFill>
                </a:endParaRPr>
              </a:p>
            </p:txBody>
          </p:sp>
        </mc:Choice>
        <mc:Fallback xmlns="">
          <p:sp>
            <p:nvSpPr>
              <p:cNvPr id="124" name="テキスト ボックス 123">
                <a:extLst>
                  <a:ext uri="{FF2B5EF4-FFF2-40B4-BE49-F238E27FC236}">
                    <a16:creationId xmlns:a16="http://schemas.microsoft.com/office/drawing/2014/main" id="{6ACE00C8-12D0-40BC-90B0-80F417ECCED3}"/>
                  </a:ext>
                </a:extLst>
              </p:cNvPr>
              <p:cNvSpPr txBox="1">
                <a:spLocks noRot="1" noChangeAspect="1" noMove="1" noResize="1" noEditPoints="1" noAdjustHandles="1" noChangeArrowheads="1" noChangeShapeType="1" noTextEdit="1"/>
              </p:cNvSpPr>
              <p:nvPr/>
            </p:nvSpPr>
            <p:spPr>
              <a:xfrm>
                <a:off x="2207473" y="5869955"/>
                <a:ext cx="1176091" cy="307777"/>
              </a:xfrm>
              <a:prstGeom prst="rect">
                <a:avLst/>
              </a:prstGeom>
              <a:blipFill>
                <a:blip r:embed="rId24"/>
                <a:stretch>
                  <a:fillRect l="-1554" t="-4000" b="-20000"/>
                </a:stretch>
              </a:blipFill>
            </p:spPr>
            <p:txBody>
              <a:bodyPr/>
              <a:lstStyle/>
              <a:p>
                <a:r>
                  <a:rPr lang="ja-JP" altLang="en-US">
                    <a:noFill/>
                  </a:rPr>
                  <a:t> </a:t>
                </a:r>
              </a:p>
            </p:txBody>
          </p:sp>
        </mc:Fallback>
      </mc:AlternateContent>
      <p:cxnSp>
        <p:nvCxnSpPr>
          <p:cNvPr id="81" name="直線コネクタ 80">
            <a:extLst>
              <a:ext uri="{FF2B5EF4-FFF2-40B4-BE49-F238E27FC236}">
                <a16:creationId xmlns:a16="http://schemas.microsoft.com/office/drawing/2014/main" id="{4F1C8806-A9C9-41A8-B4A5-FE49E1755EA4}"/>
              </a:ext>
            </a:extLst>
          </p:cNvPr>
          <p:cNvCxnSpPr>
            <a:cxnSpLocks/>
          </p:cNvCxnSpPr>
          <p:nvPr/>
        </p:nvCxnSpPr>
        <p:spPr>
          <a:xfrm flipH="1">
            <a:off x="291480" y="2960108"/>
            <a:ext cx="39354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910947B-1C31-4540-AE49-2438C77C8D98}"/>
              </a:ext>
            </a:extLst>
          </p:cNvPr>
          <p:cNvCxnSpPr>
            <a:cxnSpLocks/>
          </p:cNvCxnSpPr>
          <p:nvPr/>
        </p:nvCxnSpPr>
        <p:spPr>
          <a:xfrm flipH="1">
            <a:off x="4659017" y="2960108"/>
            <a:ext cx="308954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BBD783FA-0B1C-42C7-A0C2-A227C4B011DB}"/>
              </a:ext>
            </a:extLst>
          </p:cNvPr>
          <p:cNvCxnSpPr>
            <a:cxnSpLocks/>
          </p:cNvCxnSpPr>
          <p:nvPr/>
        </p:nvCxnSpPr>
        <p:spPr>
          <a:xfrm flipH="1" flipV="1">
            <a:off x="8218170" y="2960108"/>
            <a:ext cx="378961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概要</a:t>
            </a:r>
          </a:p>
        </p:txBody>
      </p:sp>
    </p:spTree>
    <p:extLst>
      <p:ext uri="{BB962C8B-B14F-4D97-AF65-F5344CB8AC3E}">
        <p14:creationId xmlns:p14="http://schemas.microsoft.com/office/powerpoint/2010/main" val="40179801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アルゴリズムのパラメータ設定１</a:t>
            </a:r>
            <a:endParaRPr lang="en-US" dirty="0"/>
          </a:p>
        </p:txBody>
      </p:sp>
      <mc:AlternateContent xmlns:mc="http://schemas.openxmlformats.org/markup-compatibility/2006" xmlns:a14="http://schemas.microsoft.com/office/drawing/2010/main">
        <mc:Choice Requires="a14">
          <p:sp>
            <p:nvSpPr>
              <p:cNvPr id="50" name="テキスト プレースホルダー 2">
                <a:extLst>
                  <a:ext uri="{FF2B5EF4-FFF2-40B4-BE49-F238E27FC236}">
                    <a16:creationId xmlns:a16="http://schemas.microsoft.com/office/drawing/2014/main" id="{BA3C3DF7-8DF5-4CED-927E-9C28B2E5AAB9}"/>
                  </a:ext>
                </a:extLst>
              </p:cNvPr>
              <p:cNvSpPr txBox="1">
                <a:spLocks/>
              </p:cNvSpPr>
              <p:nvPr/>
            </p:nvSpPr>
            <p:spPr>
              <a:xfrm>
                <a:off x="408177" y="1038258"/>
                <a:ext cx="11400125" cy="151199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探索点数</a:t>
                </a:r>
                <a14:m>
                  <m:oMath xmlns:m="http://schemas.openxmlformats.org/officeDocument/2006/math">
                    <m:r>
                      <a:rPr lang="en-US" altLang="ja-JP" b="0" i="1" smtClean="0">
                        <a:latin typeface="Cambria Math" panose="02040503050406030204" pitchFamily="18" charset="0"/>
                      </a:rPr>
                      <m:t>𝑚</m:t>
                    </m:r>
                  </m:oMath>
                </a14:m>
                <a:r>
                  <a:rPr lang="ja-JP" altLang="en-US" dirty="0"/>
                  <a:t>：</a:t>
                </a:r>
                <a:r>
                  <a:rPr lang="en-US" altLang="ja-JP" dirty="0"/>
                  <a:t>100</a:t>
                </a:r>
                <a:r>
                  <a:rPr lang="ja-JP" altLang="en-US" dirty="0"/>
                  <a:t>個</a:t>
                </a:r>
                <a:endParaRPr lang="en-US" altLang="ja-JP" dirty="0"/>
              </a:p>
              <a:p>
                <a:pPr>
                  <a:defRPr/>
                </a:pPr>
                <a:r>
                  <a:rPr lang="ja-JP" altLang="en-US" dirty="0"/>
                  <a:t>交叉（</a:t>
                </a:r>
                <a:r>
                  <a:rPr lang="en-US" altLang="ja-JP" dirty="0"/>
                  <a:t>BLX-</a:t>
                </a:r>
                <a14:m>
                  <m:oMath xmlns:m="http://schemas.openxmlformats.org/officeDocument/2006/math">
                    <m:r>
                      <a:rPr lang="ja-JP" altLang="en-US" b="0" i="1" smtClean="0">
                        <a:latin typeface="Cambria Math" panose="02040503050406030204" pitchFamily="18" charset="0"/>
                      </a:rPr>
                      <m:t>𝛼</m:t>
                    </m:r>
                  </m:oMath>
                </a14:m>
                <a:r>
                  <a:rPr lang="ja-JP" altLang="en-US" dirty="0"/>
                  <a:t>）：</a:t>
                </a:r>
                <a14:m>
                  <m:oMath xmlns:m="http://schemas.openxmlformats.org/officeDocument/2006/math">
                    <m:r>
                      <a:rPr lang="ja-JP" altLang="en-US" i="1">
                        <a:latin typeface="Cambria Math" panose="02040503050406030204" pitchFamily="18" charset="0"/>
                      </a:rPr>
                      <m:t>𝛼</m:t>
                    </m:r>
                    <m:r>
                      <a:rPr lang="en-US" altLang="ja-JP" b="0" i="1" smtClean="0">
                        <a:latin typeface="Cambria Math" panose="02040503050406030204" pitchFamily="18" charset="0"/>
                      </a:rPr>
                      <m:t>=0.1</m:t>
                    </m:r>
                  </m:oMath>
                </a14:m>
                <a:endParaRPr lang="en-US" altLang="ja-JP" dirty="0"/>
              </a:p>
              <a:p>
                <a:pPr>
                  <a:defRPr/>
                </a:pPr>
                <a:r>
                  <a:rPr lang="ja-JP" altLang="en-US" dirty="0"/>
                  <a:t>突然変異（</a:t>
                </a:r>
                <a:r>
                  <a:rPr lang="en-US" altLang="ja-JP" dirty="0"/>
                  <a:t>Polynomial Mutation</a:t>
                </a:r>
                <a:r>
                  <a:rPr lang="ja-JP" altLang="en-US" dirty="0"/>
                  <a:t>）：突然変異率</a:t>
                </a:r>
                <a14:m>
                  <m:oMath xmlns:m="http://schemas.openxmlformats.org/officeDocument/2006/math">
                    <m:r>
                      <a:rPr lang="en-US" altLang="ja-JP" b="0" i="1" smtClean="0">
                        <a:latin typeface="Cambria Math" panose="02040503050406030204" pitchFamily="18" charset="0"/>
                      </a:rPr>
                      <m:t>𝑃</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lang="ja-JP" altLang="en-US" dirty="0"/>
                  <a:t>、分布定数</a:t>
                </a:r>
                <a14:m>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l-GR" altLang="ja-JP" i="1" smtClean="0">
                            <a:latin typeface="Cambria Math" panose="02040503050406030204" pitchFamily="18" charset="0"/>
                            <a:ea typeface="Cambria Math" panose="02040503050406030204" pitchFamily="18" charset="0"/>
                          </a:rPr>
                          <m:t>𝜀</m:t>
                        </m:r>
                      </m:e>
                      <m:sub>
                        <m:r>
                          <a:rPr lang="en-US" altLang="ja-JP" b="0" i="1" smtClean="0">
                            <a:latin typeface="Cambria Math" panose="02040503050406030204" pitchFamily="18" charset="0"/>
                            <a:ea typeface="Cambria Math" panose="02040503050406030204" pitchFamily="18" charset="0"/>
                          </a:rPr>
                          <m:t>𝑃𝑀</m:t>
                        </m:r>
                      </m:sub>
                    </m:sSub>
                    <m:r>
                      <a:rPr lang="en-US" altLang="ja-JP" b="0" i="1" smtClean="0">
                        <a:latin typeface="Cambria Math" panose="02040503050406030204" pitchFamily="18" charset="0"/>
                        <a:ea typeface="Cambria Math" panose="02040503050406030204" pitchFamily="18" charset="0"/>
                      </a:rPr>
                      <m:t>=20</m:t>
                    </m:r>
                  </m:oMath>
                </a14:m>
                <a:endParaRPr lang="en-US" altLang="ja-JP" dirty="0"/>
              </a:p>
              <a:p>
                <a:pPr>
                  <a:defRPr/>
                </a:pPr>
                <a:r>
                  <a:rPr lang="ja-JP" altLang="en-US" dirty="0"/>
                  <a:t>上下限考慮：反射（制約を超えた分だけ、内側に反射する）</a:t>
                </a:r>
                <a:endParaRPr lang="en-US" altLang="ja-JP" dirty="0"/>
              </a:p>
              <a:p>
                <a:pPr>
                  <a:defRPr/>
                </a:pPr>
                <a:r>
                  <a:rPr lang="en-US" altLang="ja-JP" dirty="0"/>
                  <a:t>MOEA/D</a:t>
                </a:r>
                <a:r>
                  <a:rPr lang="ja-JP" altLang="en-US" dirty="0"/>
                  <a:t>：近傍数</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r>
                      <a:rPr lang="en-US" altLang="ja-JP" b="0" i="1" smtClean="0">
                        <a:latin typeface="Cambria Math" panose="02040503050406030204" pitchFamily="18" charset="0"/>
                      </a:rPr>
                      <m:t>/10</m:t>
                    </m:r>
                  </m:oMath>
                </a14:m>
                <a:endParaRPr lang="en-US" altLang="ja-JP" dirty="0"/>
              </a:p>
              <a:p>
                <a:pPr>
                  <a:defRPr/>
                </a:pPr>
                <a:r>
                  <a:rPr lang="ja-JP" altLang="en-US" dirty="0"/>
                  <a:t>スカラ化関数：</a:t>
                </a:r>
                <a:r>
                  <a:rPr lang="en-US" altLang="ja-JP" dirty="0"/>
                  <a:t>weighted sum</a:t>
                </a:r>
                <a:r>
                  <a:rPr lang="ja-JP" altLang="en-US" dirty="0"/>
                  <a:t>（正規化無し）</a:t>
                </a:r>
                <a:endParaRPr lang="en-US" altLang="ja-JP" dirty="0"/>
              </a:p>
            </p:txBody>
          </p:sp>
        </mc:Choice>
        <mc:Fallback xmlns="">
          <p:sp>
            <p:nvSpPr>
              <p:cNvPr id="50" name="テキスト プレースホルダー 2">
                <a:extLst>
                  <a:ext uri="{FF2B5EF4-FFF2-40B4-BE49-F238E27FC236}">
                    <a16:creationId xmlns:a16="http://schemas.microsoft.com/office/drawing/2014/main" id="{BA3C3DF7-8DF5-4CED-927E-9C28B2E5AAB9}"/>
                  </a:ext>
                </a:extLst>
              </p:cNvPr>
              <p:cNvSpPr txBox="1">
                <a:spLocks noRot="1" noChangeAspect="1" noMove="1" noResize="1" noEditPoints="1" noAdjustHandles="1" noChangeArrowheads="1" noChangeShapeType="1" noTextEdit="1"/>
              </p:cNvSpPr>
              <p:nvPr/>
            </p:nvSpPr>
            <p:spPr>
              <a:xfrm>
                <a:off x="408177" y="1038258"/>
                <a:ext cx="11400125" cy="1511997"/>
              </a:xfrm>
              <a:prstGeom prst="rect">
                <a:avLst/>
              </a:prstGeom>
              <a:blipFill>
                <a:blip r:embed="rId2"/>
                <a:stretch>
                  <a:fillRect l="-749" t="-6048" b="-88306"/>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38A9CF4C-2C81-4E9D-856C-F11AEE0F17B7}"/>
              </a:ext>
            </a:extLst>
          </p:cNvPr>
          <p:cNvSpPr txBox="1"/>
          <p:nvPr/>
        </p:nvSpPr>
        <p:spPr>
          <a:xfrm>
            <a:off x="408177" y="4114748"/>
            <a:ext cx="4116833" cy="338554"/>
          </a:xfrm>
          <a:prstGeom prst="rect">
            <a:avLst/>
          </a:prstGeom>
          <a:noFill/>
        </p:spPr>
        <p:txBody>
          <a:bodyPr wrap="none" rtlCol="0">
            <a:spAutoFit/>
          </a:bodyPr>
          <a:lstStyle/>
          <a:p>
            <a:r>
              <a:rPr kumimoji="1" lang="ja-JP" altLang="en-US" sz="1600" dirty="0"/>
              <a:t>コードは</a:t>
            </a:r>
            <a:r>
              <a:rPr kumimoji="1" lang="en-US" altLang="ja-JP" sz="1600" dirty="0"/>
              <a:t>Python</a:t>
            </a:r>
            <a:r>
              <a:rPr kumimoji="1" lang="ja-JP" altLang="en-US" sz="1600" dirty="0"/>
              <a:t>で実装、ローカルノート</a:t>
            </a:r>
            <a:r>
              <a:rPr kumimoji="1" lang="en-US" altLang="ja-JP" sz="1600" dirty="0"/>
              <a:t>PC</a:t>
            </a:r>
            <a:r>
              <a:rPr kumimoji="1" lang="ja-JP" altLang="en-US" sz="1600" dirty="0"/>
              <a:t>で計算</a:t>
            </a:r>
          </a:p>
        </p:txBody>
      </p:sp>
      <p:sp>
        <p:nvSpPr>
          <p:cNvPr id="12" name="テキスト ボックス 11">
            <a:extLst>
              <a:ext uri="{FF2B5EF4-FFF2-40B4-BE49-F238E27FC236}">
                <a16:creationId xmlns:a16="http://schemas.microsoft.com/office/drawing/2014/main" id="{C9503FA9-D76A-45DC-8B93-1D83E76E4DF2}"/>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FF3B085-50E9-4AC1-B645-A5B1C7E0130E}"/>
                  </a:ext>
                </a:extLst>
              </p:cNvPr>
              <p:cNvSpPr txBox="1"/>
              <p:nvPr/>
            </p:nvSpPr>
            <p:spPr>
              <a:xfrm>
                <a:off x="5801173" y="318142"/>
                <a:ext cx="2901756" cy="339004"/>
              </a:xfrm>
              <a:prstGeom prst="rect">
                <a:avLst/>
              </a:prstGeom>
              <a:noFill/>
            </p:spPr>
            <p:txBody>
              <a:bodyPr wrap="none" rtlCol="0">
                <a:spAutoFit/>
              </a:bodyPr>
              <a:lstStyle/>
              <a:p>
                <a14:m>
                  <m:oMath xmlns:m="http://schemas.openxmlformats.org/officeDocument/2006/math">
                    <m:r>
                      <a:rPr kumimoji="1" lang="ja-JP" altLang="en-US" sz="1600" i="1" smtClean="0">
                        <a:solidFill>
                          <a:schemeClr val="bg1"/>
                        </a:solidFill>
                        <a:latin typeface="Cambria Math" panose="02040503050406030204" pitchFamily="18" charset="0"/>
                      </a:rPr>
                      <m:t>基本的に</m:t>
                    </m:r>
                  </m:oMath>
                </a14:m>
                <a:r>
                  <a:rPr kumimoji="1" lang="ja-JP" altLang="en-US" sz="1600" dirty="0">
                    <a:solidFill>
                      <a:schemeClr val="bg1"/>
                    </a:solidFill>
                  </a:rPr>
                  <a:t>投稿論文と同様の設定</a:t>
                </a:r>
              </a:p>
            </p:txBody>
          </p:sp>
        </mc:Choice>
        <mc:Fallback xmlns="">
          <p:sp>
            <p:nvSpPr>
              <p:cNvPr id="13" name="テキスト ボックス 12">
                <a:extLst>
                  <a:ext uri="{FF2B5EF4-FFF2-40B4-BE49-F238E27FC236}">
                    <a16:creationId xmlns:a16="http://schemas.microsoft.com/office/drawing/2014/main" id="{3FF3B085-50E9-4AC1-B645-A5B1C7E0130E}"/>
                  </a:ext>
                </a:extLst>
              </p:cNvPr>
              <p:cNvSpPr txBox="1">
                <a:spLocks noRot="1" noChangeAspect="1" noMove="1" noResize="1" noEditPoints="1" noAdjustHandles="1" noChangeArrowheads="1" noChangeShapeType="1" noTextEdit="1"/>
              </p:cNvSpPr>
              <p:nvPr/>
            </p:nvSpPr>
            <p:spPr>
              <a:xfrm>
                <a:off x="5801173" y="318142"/>
                <a:ext cx="2901756" cy="339004"/>
              </a:xfrm>
              <a:prstGeom prst="rect">
                <a:avLst/>
              </a:prstGeom>
              <a:blipFill>
                <a:blip r:embed="rId3"/>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B6611E9-936E-420C-B385-A87CA5563A5B}"/>
                  </a:ext>
                </a:extLst>
              </p:cNvPr>
              <p:cNvSpPr txBox="1"/>
              <p:nvPr/>
            </p:nvSpPr>
            <p:spPr>
              <a:xfrm>
                <a:off x="6562092" y="4210197"/>
                <a:ext cx="2381229" cy="641586"/>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kumimoji="1" lang="ja-JP" altLang="en-US" sz="1600" i="1" smtClean="0">
                          <a:latin typeface="Cambria Math" panose="02040503050406030204" pitchFamily="18" charset="0"/>
                        </a:rPr>
                        <m:t>𝛼</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𝑘</m:t>
                      </m:r>
                      <m:r>
                        <a:rPr kumimoji="1" lang="en-US" altLang="ja-JP" sz="1600" b="0" i="1" smtClean="0">
                          <a:latin typeface="Cambria Math" panose="02040503050406030204" pitchFamily="18" charset="0"/>
                        </a:rPr>
                        <m:t>+1)=</m:t>
                      </m:r>
                      <m:d>
                        <m:dPr>
                          <m:begChr m:val="{"/>
                          <m:endChr m:val=""/>
                          <m:ctrlPr>
                            <a:rPr kumimoji="1" lang="en-US" altLang="ja-JP" sz="1600" b="0" i="1" smtClean="0">
                              <a:latin typeface="Cambria Math" panose="02040503050406030204" pitchFamily="18" charset="0"/>
                            </a:rPr>
                          </m:ctrlPr>
                        </m:dPr>
                        <m:e>
                          <m:eqArr>
                            <m:eqArrPr>
                              <m:ctrlPr>
                                <a:rPr kumimoji="1" lang="en-US" altLang="ja-JP" sz="1600" b="0" i="1" smtClean="0">
                                  <a:latin typeface="Cambria Math" panose="02040503050406030204" pitchFamily="18" charset="0"/>
                                </a:rPr>
                              </m:ctrlPr>
                            </m:eqArrPr>
                            <m:e>
                              <m:r>
                                <a:rPr kumimoji="1" lang="en-US" altLang="ja-JP" sz="1600" i="1">
                                  <a:latin typeface="Cambria Math" panose="02040503050406030204" pitchFamily="18" charset="0"/>
                                </a:rPr>
                                <m:t>0.999</m:t>
                              </m:r>
                              <m:r>
                                <a:rPr kumimoji="1" lang="ja-JP" altLang="en-US" sz="1600" i="1">
                                  <a:latin typeface="Cambria Math" panose="02040503050406030204" pitchFamily="18" charset="0"/>
                                </a:rPr>
                                <m:t>𝛼</m:t>
                              </m:r>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en-US" altLang="ja-JP" sz="1600" b="0" i="1" smtClean="0">
                                  <a:latin typeface="Cambria Math" panose="02040503050406030204" pitchFamily="18" charset="0"/>
                                </a:rPr>
                                <m:t>,</m:t>
                              </m:r>
                              <m:r>
                                <a:rPr kumimoji="1" lang="en-US" altLang="ja-JP" sz="1600" i="1" smtClean="0">
                                  <a:latin typeface="Cambria Math" panose="02040503050406030204" pitchFamily="18" charset="0"/>
                                </a:rPr>
                                <m:t> </m:t>
                              </m:r>
                            </m:e>
                            <m:e>
                              <m:r>
                                <a:rPr kumimoji="1" lang="en-US" altLang="ja-JP" sz="1600" i="1">
                                  <a:latin typeface="Cambria Math" panose="02040503050406030204" pitchFamily="18" charset="0"/>
                                </a:rPr>
                                <m:t>1.001</m:t>
                              </m:r>
                              <m:r>
                                <a:rPr kumimoji="1" lang="ja-JP" altLang="en-US" sz="1600" i="1">
                                  <a:latin typeface="Cambria Math" panose="02040503050406030204" pitchFamily="18" charset="0"/>
                                </a:rPr>
                                <m:t>𝛼</m:t>
                              </m:r>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en-US" altLang="ja-JP" sz="1600" b="0" i="1" smtClean="0">
                                  <a:latin typeface="Cambria Math" panose="02040503050406030204" pitchFamily="18" charset="0"/>
                                </a:rPr>
                                <m:t>,</m:t>
                              </m:r>
                              <m:r>
                                <a:rPr kumimoji="1" lang="en-US" altLang="ja-JP" sz="1600" i="1" dirty="0" smtClean="0">
                                  <a:latin typeface="Cambria Math" panose="02040503050406030204" pitchFamily="18" charset="0"/>
                                </a:rPr>
                                <m:t> </m:t>
                              </m:r>
                            </m:e>
                          </m:eqArr>
                        </m:e>
                      </m:d>
                    </m:oMath>
                  </m:oMathPara>
                </a14:m>
                <a:endParaRPr kumimoji="1" lang="en-US" altLang="ja-JP" sz="1600" i="1" dirty="0">
                  <a:latin typeface="Cambria Math" panose="02040503050406030204" pitchFamily="18" charset="0"/>
                </a:endParaRPr>
              </a:p>
            </p:txBody>
          </p:sp>
        </mc:Choice>
        <mc:Fallback xmlns="">
          <p:sp>
            <p:nvSpPr>
              <p:cNvPr id="14" name="テキスト ボックス 13">
                <a:extLst>
                  <a:ext uri="{FF2B5EF4-FFF2-40B4-BE49-F238E27FC236}">
                    <a16:creationId xmlns:a16="http://schemas.microsoft.com/office/drawing/2014/main" id="{0B6611E9-936E-420C-B385-A87CA5563A5B}"/>
                  </a:ext>
                </a:extLst>
              </p:cNvPr>
              <p:cNvSpPr txBox="1">
                <a:spLocks noRot="1" noChangeAspect="1" noMove="1" noResize="1" noEditPoints="1" noAdjustHandles="1" noChangeArrowheads="1" noChangeShapeType="1" noTextEdit="1"/>
              </p:cNvSpPr>
              <p:nvPr/>
            </p:nvSpPr>
            <p:spPr>
              <a:xfrm>
                <a:off x="6562092" y="4210197"/>
                <a:ext cx="2381229" cy="6415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B2903DD-7785-4EC8-9C96-2009224559E2}"/>
                  </a:ext>
                </a:extLst>
              </p:cNvPr>
              <p:cNvSpPr txBox="1"/>
              <p:nvPr/>
            </p:nvSpPr>
            <p:spPr>
              <a:xfrm>
                <a:off x="8895967" y="4256556"/>
                <a:ext cx="3111814" cy="54886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eqArr>
                        <m:eqArrPr>
                          <m:ctrlPr>
                            <a:rPr kumimoji="1" lang="en-US" altLang="ja-JP" sz="1600" i="1">
                              <a:latin typeface="Cambria Math" panose="02040503050406030204" pitchFamily="18" charset="0"/>
                            </a:rPr>
                          </m:ctrlPr>
                        </m:eqArr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𝑠</m:t>
                              </m:r>
                            </m:sup>
                          </m:sSup>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ja-JP" altLang="en-US" sz="1600" i="1">
                              <a:latin typeface="Cambria Math" panose="02040503050406030204" pitchFamily="18" charset="0"/>
                            </a:rPr>
                            <m:t>が</m:t>
                          </m:r>
                          <m:r>
                            <m:rPr>
                              <m:nor/>
                            </m:rPr>
                            <a:rPr kumimoji="1" lang="ja-JP" altLang="en-US" sz="1600" dirty="0"/>
                            <m:t>非劣解かつ</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𝑡</m:t>
                              </m:r>
                            </m:sup>
                          </m:sSup>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m:rPr>
                              <m:nor/>
                            </m:rPr>
                            <a:rPr kumimoji="1" lang="ja-JP" altLang="en-US" sz="1600" dirty="0"/>
                            <m:t>が違反解</m:t>
                          </m:r>
                        </m:e>
                        <m:e>
                          <m:r>
                            <m:rPr>
                              <m:nor/>
                            </m:rPr>
                            <a:rPr kumimoji="1" lang="en-US" altLang="ja-JP" sz="1600" dirty="0"/>
                            <m:t>otherwise</m:t>
                          </m:r>
                        </m:e>
                      </m:eqArr>
                    </m:oMath>
                  </m:oMathPara>
                </a14:m>
                <a:endParaRPr kumimoji="1" lang="en-US" altLang="ja-JP" sz="1600" i="1" dirty="0">
                  <a:latin typeface="Cambria Math" panose="02040503050406030204" pitchFamily="18" charset="0"/>
                </a:endParaRPr>
              </a:p>
            </p:txBody>
          </p:sp>
        </mc:Choice>
        <mc:Fallback xmlns="">
          <p:sp>
            <p:nvSpPr>
              <p:cNvPr id="15" name="テキスト ボックス 14">
                <a:extLst>
                  <a:ext uri="{FF2B5EF4-FFF2-40B4-BE49-F238E27FC236}">
                    <a16:creationId xmlns:a16="http://schemas.microsoft.com/office/drawing/2014/main" id="{2B2903DD-7785-4EC8-9C96-2009224559E2}"/>
                  </a:ext>
                </a:extLst>
              </p:cNvPr>
              <p:cNvSpPr txBox="1">
                <a:spLocks noRot="1" noChangeAspect="1" noMove="1" noResize="1" noEditPoints="1" noAdjustHandles="1" noChangeArrowheads="1" noChangeShapeType="1" noTextEdit="1"/>
              </p:cNvSpPr>
              <p:nvPr/>
            </p:nvSpPr>
            <p:spPr>
              <a:xfrm>
                <a:off x="8895967" y="4256556"/>
                <a:ext cx="3111814" cy="548868"/>
              </a:xfrm>
              <a:prstGeom prst="rect">
                <a:avLst/>
              </a:prstGeom>
              <a:blipFill>
                <a:blip r:embed="rId5"/>
                <a:stretch>
                  <a:fillRect b="-44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926D9E4-E4BD-43ED-B978-9A72F4C77B48}"/>
                  </a:ext>
                </a:extLst>
              </p:cNvPr>
              <p:cNvSpPr txBox="1"/>
              <p:nvPr/>
            </p:nvSpPr>
            <p:spPr>
              <a:xfrm>
                <a:off x="6562092" y="3871643"/>
                <a:ext cx="1098186" cy="338554"/>
              </a:xfrm>
              <a:prstGeom prst="rect">
                <a:avLst/>
              </a:prstGeom>
              <a:noFill/>
            </p:spPr>
            <p:txBody>
              <a:bodyPr wrap="none" rtlCol="0">
                <a:spAutoFit/>
              </a:bodyPr>
              <a:lstStyle/>
              <a:p>
                <a14:m>
                  <m:oMath xmlns:m="http://schemas.openxmlformats.org/officeDocument/2006/math">
                    <m:r>
                      <a:rPr kumimoji="1" lang="ja-JP" altLang="en-US" sz="1600" i="1" smtClean="0">
                        <a:latin typeface="Cambria Math" panose="02040503050406030204" pitchFamily="18" charset="0"/>
                      </a:rPr>
                      <m:t>𝛼</m:t>
                    </m:r>
                  </m:oMath>
                </a14:m>
                <a:r>
                  <a:rPr kumimoji="1" lang="ja-JP" altLang="en-US" sz="1600" dirty="0"/>
                  <a:t>の調整則</a:t>
                </a:r>
              </a:p>
            </p:txBody>
          </p:sp>
        </mc:Choice>
        <mc:Fallback xmlns="">
          <p:sp>
            <p:nvSpPr>
              <p:cNvPr id="16" name="テキスト ボックス 15">
                <a:extLst>
                  <a:ext uri="{FF2B5EF4-FFF2-40B4-BE49-F238E27FC236}">
                    <a16:creationId xmlns:a16="http://schemas.microsoft.com/office/drawing/2014/main" id="{9926D9E4-E4BD-43ED-B978-9A72F4C77B48}"/>
                  </a:ext>
                </a:extLst>
              </p:cNvPr>
              <p:cNvSpPr txBox="1">
                <a:spLocks noRot="1" noChangeAspect="1" noMove="1" noResize="1" noEditPoints="1" noAdjustHandles="1" noChangeArrowheads="1" noChangeShapeType="1" noTextEdit="1"/>
              </p:cNvSpPr>
              <p:nvPr/>
            </p:nvSpPr>
            <p:spPr>
              <a:xfrm>
                <a:off x="6562092" y="3871643"/>
                <a:ext cx="1098186" cy="338554"/>
              </a:xfrm>
              <a:prstGeom prst="rect">
                <a:avLst/>
              </a:prstGeom>
              <a:blipFill>
                <a:blip r:embed="rId6"/>
                <a:stretch>
                  <a:fillRect t="-5357" r="-1105" b="-2142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38138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94D3C90-92C4-46A9-86C5-F0B941021CE3}"/>
              </a:ext>
            </a:extLst>
          </p:cNvPr>
          <p:cNvPicPr>
            <a:picLocks noChangeAspect="1"/>
          </p:cNvPicPr>
          <p:nvPr/>
        </p:nvPicPr>
        <p:blipFill>
          <a:blip r:embed="rId2"/>
          <a:stretch>
            <a:fillRect/>
          </a:stretch>
        </p:blipFill>
        <p:spPr>
          <a:xfrm>
            <a:off x="2000165" y="2760938"/>
            <a:ext cx="9773989" cy="2502298"/>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適応型</a:t>
            </a:r>
            <a:r>
              <a:rPr lang="en-US" altLang="ja-JP" dirty="0"/>
              <a:t>PSO</a:t>
            </a:r>
            <a:r>
              <a:rPr lang="ja-JP" altLang="en-US" dirty="0"/>
              <a:t>の種類</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69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いずれもパラメータ調整則を付加した</a:t>
            </a:r>
            <a:r>
              <a:rPr lang="en-US" altLang="ja-JP" sz="2800" dirty="0"/>
              <a:t>PSO</a:t>
            </a:r>
            <a:r>
              <a:rPr lang="ja-JP" altLang="en-US" sz="2800" dirty="0"/>
              <a:t>。</a:t>
            </a:r>
            <a:endParaRPr lang="en-US" altLang="ja-JP" sz="2800" dirty="0"/>
          </a:p>
        </p:txBody>
      </p:sp>
      <p:sp>
        <p:nvSpPr>
          <p:cNvPr id="15" name="テキスト ボックス 14">
            <a:extLst>
              <a:ext uri="{FF2B5EF4-FFF2-40B4-BE49-F238E27FC236}">
                <a16:creationId xmlns:a16="http://schemas.microsoft.com/office/drawing/2014/main" id="{3D2135D9-A6AA-4453-9EFB-5EA7A173126A}"/>
              </a:ext>
            </a:extLst>
          </p:cNvPr>
          <p:cNvSpPr txBox="1"/>
          <p:nvPr/>
        </p:nvSpPr>
        <p:spPr>
          <a:xfrm>
            <a:off x="259880" y="1842141"/>
            <a:ext cx="2967329" cy="338554"/>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600" b="1" dirty="0"/>
              <a:t>Activity Feedback PSO[1]</a:t>
            </a:r>
            <a:endParaRPr kumimoji="1" lang="ja-JP" altLang="en-US" sz="1600" b="1" dirty="0"/>
          </a:p>
        </p:txBody>
      </p:sp>
      <p:sp>
        <p:nvSpPr>
          <p:cNvPr id="17" name="テキスト ボックス 16">
            <a:extLst>
              <a:ext uri="{FF2B5EF4-FFF2-40B4-BE49-F238E27FC236}">
                <a16:creationId xmlns:a16="http://schemas.microsoft.com/office/drawing/2014/main" id="{9D8FE0A4-FBC7-4997-9760-CE5FCDE1B1B4}"/>
              </a:ext>
            </a:extLst>
          </p:cNvPr>
          <p:cNvSpPr txBox="1"/>
          <p:nvPr/>
        </p:nvSpPr>
        <p:spPr>
          <a:xfrm>
            <a:off x="259880" y="2225117"/>
            <a:ext cx="2683624" cy="338554"/>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600" b="1" dirty="0"/>
              <a:t>Adaptive CRI-PSO[2]</a:t>
            </a:r>
            <a:endParaRPr kumimoji="1" lang="ja-JP" altLang="en-US" sz="1600" b="1" dirty="0"/>
          </a:p>
        </p:txBody>
      </p:sp>
      <p:sp>
        <p:nvSpPr>
          <p:cNvPr id="20" name="テキスト ボックス 19">
            <a:extLst>
              <a:ext uri="{FF2B5EF4-FFF2-40B4-BE49-F238E27FC236}">
                <a16:creationId xmlns:a16="http://schemas.microsoft.com/office/drawing/2014/main" id="{A90AEDE6-2D86-46CB-978B-6D9A90F00333}"/>
              </a:ext>
            </a:extLst>
          </p:cNvPr>
          <p:cNvSpPr txBox="1"/>
          <p:nvPr/>
        </p:nvSpPr>
        <p:spPr>
          <a:xfrm>
            <a:off x="3227208" y="1841813"/>
            <a:ext cx="8850492" cy="338554"/>
          </a:xfrm>
          <a:prstGeom prst="rect">
            <a:avLst/>
          </a:prstGeom>
          <a:noFill/>
        </p:spPr>
        <p:txBody>
          <a:bodyPr wrap="square" rtlCol="0">
            <a:spAutoFit/>
          </a:bodyPr>
          <a:lstStyle/>
          <a:p>
            <a:r>
              <a:rPr kumimoji="1" lang="en-US" altLang="ja-JP" sz="1600" dirty="0"/>
              <a:t>2008</a:t>
            </a:r>
            <a:r>
              <a:rPr kumimoji="1" lang="ja-JP" altLang="en-US" sz="1600" dirty="0"/>
              <a:t>年に安田研が開発した手法、他のパラメータ調整よりも性能が優れていた（適応性〇、ロバスト性</a:t>
            </a:r>
            <a:r>
              <a:rPr kumimoji="1" lang="en-US" altLang="ja-JP" sz="1600" dirty="0"/>
              <a:t>×</a:t>
            </a:r>
            <a:r>
              <a:rPr kumimoji="1" lang="ja-JP" altLang="en-US" sz="1600" dirty="0"/>
              <a:t>）</a:t>
            </a:r>
          </a:p>
        </p:txBody>
      </p:sp>
      <p:sp>
        <p:nvSpPr>
          <p:cNvPr id="21" name="テキスト ボックス 20">
            <a:extLst>
              <a:ext uri="{FF2B5EF4-FFF2-40B4-BE49-F238E27FC236}">
                <a16:creationId xmlns:a16="http://schemas.microsoft.com/office/drawing/2014/main" id="{A8B72075-B8FF-4E8F-A529-68BBF8A48D20}"/>
              </a:ext>
            </a:extLst>
          </p:cNvPr>
          <p:cNvSpPr txBox="1"/>
          <p:nvPr/>
        </p:nvSpPr>
        <p:spPr>
          <a:xfrm>
            <a:off x="3227208" y="2230782"/>
            <a:ext cx="7222085" cy="338554"/>
          </a:xfrm>
          <a:prstGeom prst="rect">
            <a:avLst/>
          </a:prstGeom>
          <a:noFill/>
        </p:spPr>
        <p:txBody>
          <a:bodyPr wrap="square" rtlCol="0">
            <a:spAutoFit/>
          </a:bodyPr>
          <a:lstStyle/>
          <a:p>
            <a:r>
              <a:rPr kumimoji="1" lang="en-US" altLang="ja-JP" sz="1600" dirty="0"/>
              <a:t>2019</a:t>
            </a:r>
            <a:r>
              <a:rPr kumimoji="1" lang="ja-JP" altLang="en-US" sz="1600" dirty="0"/>
              <a:t>年に熊谷が開発した手法、</a:t>
            </a:r>
            <a:r>
              <a:rPr kumimoji="1" lang="en-US" altLang="ja-JP" sz="1600" dirty="0"/>
              <a:t>AFPSO</a:t>
            </a:r>
            <a:r>
              <a:rPr kumimoji="1" lang="ja-JP" altLang="en-US" sz="1600" dirty="0"/>
              <a:t>よりも優れていた（適応性〇、ロバスト性〇）</a:t>
            </a:r>
          </a:p>
        </p:txBody>
      </p:sp>
      <p:sp>
        <p:nvSpPr>
          <p:cNvPr id="22" name="テキスト ボックス 21">
            <a:extLst>
              <a:ext uri="{FF2B5EF4-FFF2-40B4-BE49-F238E27FC236}">
                <a16:creationId xmlns:a16="http://schemas.microsoft.com/office/drawing/2014/main" id="{E1DBA5B8-5766-499E-B9FE-B4D1A08EE86C}"/>
              </a:ext>
            </a:extLst>
          </p:cNvPr>
          <p:cNvSpPr txBox="1"/>
          <p:nvPr/>
        </p:nvSpPr>
        <p:spPr>
          <a:xfrm>
            <a:off x="284353" y="5860483"/>
            <a:ext cx="7318186" cy="276999"/>
          </a:xfrm>
          <a:prstGeom prst="rect">
            <a:avLst/>
          </a:prstGeom>
          <a:noFill/>
        </p:spPr>
        <p:txBody>
          <a:bodyPr wrap="square" rtlCol="0">
            <a:spAutoFit/>
          </a:bodyPr>
          <a:lstStyle/>
          <a:p>
            <a:r>
              <a:rPr kumimoji="1" lang="en-US" altLang="ja-JP" sz="1200" dirty="0"/>
              <a:t>[2] </a:t>
            </a:r>
            <a:r>
              <a:rPr kumimoji="1" lang="ja-JP" altLang="en-US" sz="1200" dirty="0"/>
              <a:t>熊谷 </a:t>
            </a:r>
            <a:r>
              <a:rPr kumimoji="1" lang="en-US" altLang="ja-JP" sz="1200" dirty="0" err="1"/>
              <a:t>etal</a:t>
            </a:r>
            <a:r>
              <a:rPr kumimoji="1" lang="en-US" altLang="ja-JP" sz="1200" dirty="0"/>
              <a:t>.: “</a:t>
            </a:r>
            <a:r>
              <a:rPr kumimoji="1" lang="ja-JP" altLang="en-US" sz="1200" dirty="0"/>
              <a:t>回転不変性を有する適応型</a:t>
            </a:r>
            <a:r>
              <a:rPr kumimoji="1" lang="en-US" altLang="ja-JP" sz="1200" dirty="0"/>
              <a:t>Particle Swarm Optimization”, </a:t>
            </a:r>
            <a:r>
              <a:rPr kumimoji="1" lang="ja-JP" altLang="en-US" sz="1200" dirty="0"/>
              <a:t>電気学会</a:t>
            </a:r>
            <a:r>
              <a:rPr kumimoji="1" lang="en-US" altLang="ja-JP" sz="1200" dirty="0"/>
              <a:t>C</a:t>
            </a:r>
            <a:r>
              <a:rPr kumimoji="1" lang="ja-JP" altLang="en-US" sz="1200" dirty="0"/>
              <a:t>部門誌</a:t>
            </a:r>
            <a:r>
              <a:rPr kumimoji="1" lang="en-US" altLang="ja-JP" sz="1200" dirty="0"/>
              <a:t>(2019)</a:t>
            </a:r>
            <a:endParaRPr kumimoji="1" lang="ja-JP" altLang="en-US" sz="1200" dirty="0"/>
          </a:p>
        </p:txBody>
      </p:sp>
      <p:sp>
        <p:nvSpPr>
          <p:cNvPr id="23" name="テキスト ボックス 22">
            <a:extLst>
              <a:ext uri="{FF2B5EF4-FFF2-40B4-BE49-F238E27FC236}">
                <a16:creationId xmlns:a16="http://schemas.microsoft.com/office/drawing/2014/main" id="{E4BC7617-AE0F-4443-B823-A4A18B05FA7E}"/>
              </a:ext>
            </a:extLst>
          </p:cNvPr>
          <p:cNvSpPr txBox="1"/>
          <p:nvPr/>
        </p:nvSpPr>
        <p:spPr>
          <a:xfrm>
            <a:off x="284353" y="5623973"/>
            <a:ext cx="10748693" cy="276999"/>
          </a:xfrm>
          <a:prstGeom prst="rect">
            <a:avLst/>
          </a:prstGeom>
          <a:noFill/>
        </p:spPr>
        <p:txBody>
          <a:bodyPr wrap="square" rtlCol="0">
            <a:spAutoFit/>
          </a:bodyPr>
          <a:lstStyle/>
          <a:p>
            <a:r>
              <a:rPr kumimoji="1" lang="en-US" altLang="ja-JP" sz="1200" dirty="0"/>
              <a:t>[1] Yasuda</a:t>
            </a:r>
            <a:r>
              <a:rPr kumimoji="1" lang="ja-JP" altLang="en-US" sz="1200" dirty="0"/>
              <a:t> </a:t>
            </a:r>
            <a:r>
              <a:rPr kumimoji="1" lang="en-US" altLang="ja-JP" sz="1200" dirty="0" err="1"/>
              <a:t>etal</a:t>
            </a:r>
            <a:r>
              <a:rPr kumimoji="1" lang="en-US" altLang="ja-JP" sz="1200" dirty="0"/>
              <a:t>.: “Particle Swarm Optimization: A Numerical Stability Analysis and Parameter Adjustment Based on Swarm Activity”, IEEJ Trans. (2008)</a:t>
            </a:r>
            <a:endParaRPr kumimoji="1" lang="ja-JP" altLang="en-US" sz="1200" dirty="0"/>
          </a:p>
        </p:txBody>
      </p:sp>
      <p:sp>
        <p:nvSpPr>
          <p:cNvPr id="7" name="正方形/長方形 6">
            <a:extLst>
              <a:ext uri="{FF2B5EF4-FFF2-40B4-BE49-F238E27FC236}">
                <a16:creationId xmlns:a16="http://schemas.microsoft.com/office/drawing/2014/main" id="{4FD6B893-4A0D-4033-83B7-EF07562116D9}"/>
              </a:ext>
            </a:extLst>
          </p:cNvPr>
          <p:cNvSpPr/>
          <p:nvPr/>
        </p:nvSpPr>
        <p:spPr>
          <a:xfrm>
            <a:off x="9502894" y="3552774"/>
            <a:ext cx="2155222"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正方形/長方形 24">
            <a:extLst>
              <a:ext uri="{FF2B5EF4-FFF2-40B4-BE49-F238E27FC236}">
                <a16:creationId xmlns:a16="http://schemas.microsoft.com/office/drawing/2014/main" id="{8A55C429-82D7-432D-9207-7A23546ED8D5}"/>
              </a:ext>
            </a:extLst>
          </p:cNvPr>
          <p:cNvSpPr/>
          <p:nvPr/>
        </p:nvSpPr>
        <p:spPr>
          <a:xfrm>
            <a:off x="9502894" y="4570450"/>
            <a:ext cx="2155222" cy="501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 name="直線矢印コネクタ 8">
            <a:extLst>
              <a:ext uri="{FF2B5EF4-FFF2-40B4-BE49-F238E27FC236}">
                <a16:creationId xmlns:a16="http://schemas.microsoft.com/office/drawing/2014/main" id="{B3E10DC4-2CF9-41EE-93C8-E8FDAB76296F}"/>
              </a:ext>
            </a:extLst>
          </p:cNvPr>
          <p:cNvCxnSpPr>
            <a:cxnSpLocks/>
          </p:cNvCxnSpPr>
          <p:nvPr/>
        </p:nvCxnSpPr>
        <p:spPr>
          <a:xfrm flipV="1">
            <a:off x="3586746" y="5263236"/>
            <a:ext cx="8033270" cy="142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0C1EA4E8-DB54-4831-A55F-F043D4F9056E}"/>
              </a:ext>
            </a:extLst>
          </p:cNvPr>
          <p:cNvCxnSpPr>
            <a:cxnSpLocks/>
          </p:cNvCxnSpPr>
          <p:nvPr/>
        </p:nvCxnSpPr>
        <p:spPr>
          <a:xfrm flipV="1">
            <a:off x="1904915" y="3589969"/>
            <a:ext cx="0" cy="147432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B9381E9D-664E-4120-B94A-53E73B548556}"/>
              </a:ext>
            </a:extLst>
          </p:cNvPr>
          <p:cNvSpPr txBox="1"/>
          <p:nvPr/>
        </p:nvSpPr>
        <p:spPr>
          <a:xfrm>
            <a:off x="6716187" y="5263236"/>
            <a:ext cx="1872534" cy="338554"/>
          </a:xfrm>
          <a:prstGeom prst="rect">
            <a:avLst/>
          </a:prstGeom>
          <a:noFill/>
        </p:spPr>
        <p:txBody>
          <a:bodyPr wrap="square" rtlCol="0">
            <a:spAutoFit/>
          </a:bodyPr>
          <a:lstStyle/>
          <a:p>
            <a:pPr algn="ctr"/>
            <a:r>
              <a:rPr kumimoji="1" lang="ja-JP" altLang="en-US" sz="1600" dirty="0"/>
              <a:t>適応性のレベル</a:t>
            </a:r>
          </a:p>
        </p:txBody>
      </p:sp>
      <p:sp>
        <p:nvSpPr>
          <p:cNvPr id="28" name="テキスト ボックス 27">
            <a:extLst>
              <a:ext uri="{FF2B5EF4-FFF2-40B4-BE49-F238E27FC236}">
                <a16:creationId xmlns:a16="http://schemas.microsoft.com/office/drawing/2014/main" id="{D5E2D618-85C2-4135-9119-3BEA7B4EDAF0}"/>
              </a:ext>
            </a:extLst>
          </p:cNvPr>
          <p:cNvSpPr txBox="1"/>
          <p:nvPr/>
        </p:nvSpPr>
        <p:spPr>
          <a:xfrm>
            <a:off x="60957" y="4110885"/>
            <a:ext cx="1872534" cy="338554"/>
          </a:xfrm>
          <a:prstGeom prst="rect">
            <a:avLst/>
          </a:prstGeom>
          <a:noFill/>
        </p:spPr>
        <p:txBody>
          <a:bodyPr wrap="square" rtlCol="0">
            <a:spAutoFit/>
          </a:bodyPr>
          <a:lstStyle/>
          <a:p>
            <a:pPr algn="ctr"/>
            <a:r>
              <a:rPr kumimoji="1" lang="ja-JP" altLang="en-US" sz="1600" dirty="0"/>
              <a:t>ロバスト性のレベル</a:t>
            </a:r>
          </a:p>
        </p:txBody>
      </p:sp>
    </p:spTree>
    <p:extLst>
      <p:ext uri="{BB962C8B-B14F-4D97-AF65-F5344CB8AC3E}">
        <p14:creationId xmlns:p14="http://schemas.microsoft.com/office/powerpoint/2010/main" val="2156734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en-US" altLang="ja-JP" dirty="0"/>
              <a:t>2</a:t>
            </a:r>
            <a:r>
              <a:rPr lang="ja-JP" altLang="en-US" dirty="0"/>
              <a:t>種類の</a:t>
            </a:r>
            <a:r>
              <a:rPr lang="en-US" altLang="ja-JP" dirty="0"/>
              <a:t>PSO</a:t>
            </a:r>
            <a:r>
              <a:rPr lang="ja-JP" altLang="en-US" dirty="0"/>
              <a:t>における近傍の違い</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69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オリジナルは標準基底に依存し、</a:t>
            </a:r>
            <a:r>
              <a:rPr lang="en-US" altLang="ja-JP" sz="2800" dirty="0"/>
              <a:t>CRI-PSO</a:t>
            </a:r>
            <a:r>
              <a:rPr lang="ja-JP" altLang="en-US" sz="2800" dirty="0"/>
              <a:t>は解集合に沿った基底に依存。</a:t>
            </a:r>
            <a:endParaRPr lang="en-US" altLang="ja-JP" sz="2800" dirty="0"/>
          </a:p>
        </p:txBody>
      </p:sp>
      <p:pic>
        <p:nvPicPr>
          <p:cNvPr id="24" name="図 23" descr="文字と写真のスクリーンショット&#10;&#10;自動的に生成された説明">
            <a:extLst>
              <a:ext uri="{FF2B5EF4-FFF2-40B4-BE49-F238E27FC236}">
                <a16:creationId xmlns:a16="http://schemas.microsoft.com/office/drawing/2014/main" id="{30FF2885-29F5-4610-BA9A-A05014544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218" y="2106247"/>
            <a:ext cx="4187952" cy="4150643"/>
          </a:xfrm>
          <a:prstGeom prst="rect">
            <a:avLst/>
          </a:prstGeom>
        </p:spPr>
      </p:pic>
      <p:pic>
        <p:nvPicPr>
          <p:cNvPr id="29" name="図 28" descr="テキスト, 地図 が含まれている画像&#10;&#10;自動的に生成された説明">
            <a:extLst>
              <a:ext uri="{FF2B5EF4-FFF2-40B4-BE49-F238E27FC236}">
                <a16:creationId xmlns:a16="http://schemas.microsoft.com/office/drawing/2014/main" id="{392D84E3-4928-4006-8403-DBDBCD35E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993" y="2106247"/>
            <a:ext cx="4211364" cy="4173846"/>
          </a:xfrm>
          <a:prstGeom prst="rect">
            <a:avLst/>
          </a:prstGeom>
        </p:spPr>
      </p:pic>
      <p:sp>
        <p:nvSpPr>
          <p:cNvPr id="32" name="テキスト ボックス 31">
            <a:extLst>
              <a:ext uri="{FF2B5EF4-FFF2-40B4-BE49-F238E27FC236}">
                <a16:creationId xmlns:a16="http://schemas.microsoft.com/office/drawing/2014/main" id="{184EBC43-7322-417F-9671-362BDF55B974}"/>
              </a:ext>
            </a:extLst>
          </p:cNvPr>
          <p:cNvSpPr txBox="1"/>
          <p:nvPr/>
        </p:nvSpPr>
        <p:spPr>
          <a:xfrm>
            <a:off x="1710120" y="1851094"/>
            <a:ext cx="3579392" cy="338554"/>
          </a:xfrm>
          <a:prstGeom prst="rect">
            <a:avLst/>
          </a:prstGeom>
          <a:noFill/>
        </p:spPr>
        <p:txBody>
          <a:bodyPr wrap="square" rtlCol="0">
            <a:spAutoFit/>
          </a:bodyPr>
          <a:lstStyle/>
          <a:p>
            <a:pPr algn="ctr"/>
            <a:r>
              <a:rPr kumimoji="1" lang="en-US" altLang="ja-JP" sz="1600" dirty="0"/>
              <a:t>PSO</a:t>
            </a:r>
            <a:r>
              <a:rPr kumimoji="1" lang="ja-JP" altLang="en-US" sz="1600" dirty="0"/>
              <a:t>、</a:t>
            </a:r>
            <a:r>
              <a:rPr kumimoji="1" lang="en-US" altLang="ja-JP" sz="1600" dirty="0"/>
              <a:t>Activity Feedback PSO</a:t>
            </a:r>
            <a:r>
              <a:rPr kumimoji="1" lang="ja-JP" altLang="en-US" sz="1600" dirty="0"/>
              <a:t>の近傍</a:t>
            </a:r>
          </a:p>
        </p:txBody>
      </p:sp>
      <p:sp>
        <p:nvSpPr>
          <p:cNvPr id="33" name="テキスト ボックス 32">
            <a:extLst>
              <a:ext uri="{FF2B5EF4-FFF2-40B4-BE49-F238E27FC236}">
                <a16:creationId xmlns:a16="http://schemas.microsoft.com/office/drawing/2014/main" id="{48075E20-ECBE-4B3E-9C6C-75E498CE610B}"/>
              </a:ext>
            </a:extLst>
          </p:cNvPr>
          <p:cNvSpPr txBox="1"/>
          <p:nvPr/>
        </p:nvSpPr>
        <p:spPr>
          <a:xfrm>
            <a:off x="7057329" y="1851094"/>
            <a:ext cx="3579392" cy="338554"/>
          </a:xfrm>
          <a:prstGeom prst="rect">
            <a:avLst/>
          </a:prstGeom>
          <a:noFill/>
        </p:spPr>
        <p:txBody>
          <a:bodyPr wrap="square" rtlCol="0">
            <a:spAutoFit/>
          </a:bodyPr>
          <a:lstStyle/>
          <a:p>
            <a:pPr algn="ctr"/>
            <a:r>
              <a:rPr kumimoji="1" lang="en-US" altLang="ja-JP" sz="1600" dirty="0"/>
              <a:t>CRI-PSO</a:t>
            </a:r>
            <a:r>
              <a:rPr kumimoji="1" lang="ja-JP" altLang="en-US" sz="1600" dirty="0"/>
              <a:t>、</a:t>
            </a:r>
            <a:r>
              <a:rPr kumimoji="1" lang="en-US" altLang="ja-JP" sz="1600" dirty="0"/>
              <a:t>Adaptive CRI-PSO</a:t>
            </a:r>
            <a:r>
              <a:rPr kumimoji="1" lang="ja-JP" altLang="en-US" sz="1600" dirty="0"/>
              <a:t>の近傍</a:t>
            </a:r>
          </a:p>
        </p:txBody>
      </p:sp>
      <p:sp>
        <p:nvSpPr>
          <p:cNvPr id="34" name="テキスト ボックス 33">
            <a:extLst>
              <a:ext uri="{FF2B5EF4-FFF2-40B4-BE49-F238E27FC236}">
                <a16:creationId xmlns:a16="http://schemas.microsoft.com/office/drawing/2014/main" id="{D6C5AB04-0E72-4042-A461-EEDA30304953}"/>
              </a:ext>
            </a:extLst>
          </p:cNvPr>
          <p:cNvSpPr txBox="1"/>
          <p:nvPr/>
        </p:nvSpPr>
        <p:spPr>
          <a:xfrm>
            <a:off x="702715" y="1460720"/>
            <a:ext cx="4680405" cy="338554"/>
          </a:xfrm>
          <a:prstGeom prst="rect">
            <a:avLst/>
          </a:prstGeom>
          <a:noFill/>
        </p:spPr>
        <p:txBody>
          <a:bodyPr wrap="square" rtlCol="0">
            <a:spAutoFit/>
          </a:bodyPr>
          <a:lstStyle/>
          <a:p>
            <a:r>
              <a:rPr kumimoji="1" lang="ja-JP" altLang="en-US" sz="1600" dirty="0"/>
              <a:t>同じ位置から、</a:t>
            </a:r>
            <a:r>
              <a:rPr kumimoji="1" lang="en-US" altLang="ja-JP" sz="1600" dirty="0"/>
              <a:t>100</a:t>
            </a:r>
            <a:r>
              <a:rPr kumimoji="1" lang="ja-JP" altLang="en-US" sz="1600" dirty="0"/>
              <a:t>回近傍解を生成させたときの様子</a:t>
            </a:r>
          </a:p>
        </p:txBody>
      </p:sp>
      <p:sp>
        <p:nvSpPr>
          <p:cNvPr id="35" name="吹き出し: 角を丸めた四角形 34">
            <a:extLst>
              <a:ext uri="{FF2B5EF4-FFF2-40B4-BE49-F238E27FC236}">
                <a16:creationId xmlns:a16="http://schemas.microsoft.com/office/drawing/2014/main" id="{7005BC56-64DA-4567-A5D7-16724D6413BD}"/>
              </a:ext>
            </a:extLst>
          </p:cNvPr>
          <p:cNvSpPr/>
          <p:nvPr/>
        </p:nvSpPr>
        <p:spPr>
          <a:xfrm>
            <a:off x="5989073" y="2471642"/>
            <a:ext cx="5619750" cy="482499"/>
          </a:xfrm>
          <a:prstGeom prst="wedgeRoundRectCallout">
            <a:avLst>
              <a:gd name="adj1" fmla="val -10960"/>
              <a:gd name="adj2" fmla="val 74881"/>
              <a:gd name="adj3" fmla="val 16667"/>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bg1"/>
                </a:solidFill>
              </a:rPr>
              <a:t>良い解を参照しながら、摂動が新たな正規直交基底に沿う</a:t>
            </a:r>
            <a:endParaRPr lang="en-US" altLang="ja-JP" dirty="0">
              <a:solidFill>
                <a:schemeClr val="bg1"/>
              </a:solidFill>
            </a:endParaRPr>
          </a:p>
        </p:txBody>
      </p:sp>
      <p:sp>
        <p:nvSpPr>
          <p:cNvPr id="36" name="吹き出し: 角を丸めた四角形 35">
            <a:extLst>
              <a:ext uri="{FF2B5EF4-FFF2-40B4-BE49-F238E27FC236}">
                <a16:creationId xmlns:a16="http://schemas.microsoft.com/office/drawing/2014/main" id="{6D3A0C7A-63EB-4166-9679-6A6F25AE47FD}"/>
              </a:ext>
            </a:extLst>
          </p:cNvPr>
          <p:cNvSpPr/>
          <p:nvPr/>
        </p:nvSpPr>
        <p:spPr>
          <a:xfrm>
            <a:off x="801810" y="2689326"/>
            <a:ext cx="4341690" cy="469698"/>
          </a:xfrm>
          <a:prstGeom prst="wedgeRoundRectCallout">
            <a:avLst>
              <a:gd name="adj1" fmla="val -10960"/>
              <a:gd name="adj2" fmla="val 74881"/>
              <a:gd name="adj3" fmla="val 16667"/>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bg1"/>
                </a:solidFill>
              </a:rPr>
              <a:t>良い解を参照するが、摂動は標準基底に沿う</a:t>
            </a:r>
            <a:endParaRPr lang="en-US" altLang="ja-JP" dirty="0">
              <a:solidFill>
                <a:schemeClr val="bg1"/>
              </a:solidFill>
            </a:endParaRPr>
          </a:p>
        </p:txBody>
      </p:sp>
      <p:sp>
        <p:nvSpPr>
          <p:cNvPr id="38" name="テキスト ボックス 37">
            <a:extLst>
              <a:ext uri="{FF2B5EF4-FFF2-40B4-BE49-F238E27FC236}">
                <a16:creationId xmlns:a16="http://schemas.microsoft.com/office/drawing/2014/main" id="{C6B73171-BBD6-46F4-8F72-0BA141F376C1}"/>
              </a:ext>
            </a:extLst>
          </p:cNvPr>
          <p:cNvSpPr txBox="1"/>
          <p:nvPr/>
        </p:nvSpPr>
        <p:spPr>
          <a:xfrm>
            <a:off x="5611675" y="6110816"/>
            <a:ext cx="6096000" cy="338554"/>
          </a:xfrm>
          <a:prstGeom prst="rect">
            <a:avLst/>
          </a:prstGeom>
          <a:noFill/>
        </p:spPr>
        <p:txBody>
          <a:bodyPr wrap="square" rtlCol="0">
            <a:spAutoFit/>
          </a:bodyPr>
          <a:lstStyle/>
          <a:p>
            <a:r>
              <a:rPr kumimoji="1" lang="ja-JP" altLang="en-US" sz="1600" dirty="0"/>
              <a:t>新たな基底は、過去の良い解分布の共分散行列を固有値分解して得る</a:t>
            </a:r>
          </a:p>
        </p:txBody>
      </p:sp>
      <p:sp>
        <p:nvSpPr>
          <p:cNvPr id="14" name="テキスト ボックス 13">
            <a:extLst>
              <a:ext uri="{FF2B5EF4-FFF2-40B4-BE49-F238E27FC236}">
                <a16:creationId xmlns:a16="http://schemas.microsoft.com/office/drawing/2014/main" id="{DFB96253-2169-4CF0-AC4B-AF305F6CDBFC}"/>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Tree>
    <p:extLst>
      <p:ext uri="{BB962C8B-B14F-4D97-AF65-F5344CB8AC3E}">
        <p14:creationId xmlns:p14="http://schemas.microsoft.com/office/powerpoint/2010/main" val="1271243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descr="テキスト が含まれている画像&#10;&#10;自動的に生成された説明">
            <a:extLst>
              <a:ext uri="{FF2B5EF4-FFF2-40B4-BE49-F238E27FC236}">
                <a16:creationId xmlns:a16="http://schemas.microsoft.com/office/drawing/2014/main" id="{E6C7E463-42D0-43BD-B2A8-CCFF939F5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178" y="2413033"/>
            <a:ext cx="5015354" cy="303205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ベンチマーク関数における性能比較</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69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多様な条件・手法と比較すると、</a:t>
            </a:r>
            <a:r>
              <a:rPr lang="en-US" altLang="ja-JP" sz="2800" dirty="0"/>
              <a:t>Adaptive CRI-PSO</a:t>
            </a:r>
            <a:r>
              <a:rPr lang="ja-JP" altLang="en-US" sz="2800" dirty="0"/>
              <a:t>が優れていた。</a:t>
            </a:r>
            <a:endParaRPr lang="en-US" altLang="ja-JP" sz="2800" dirty="0"/>
          </a:p>
        </p:txBody>
      </p:sp>
      <p:sp>
        <p:nvSpPr>
          <p:cNvPr id="22" name="テキスト ボックス 21">
            <a:extLst>
              <a:ext uri="{FF2B5EF4-FFF2-40B4-BE49-F238E27FC236}">
                <a16:creationId xmlns:a16="http://schemas.microsoft.com/office/drawing/2014/main" id="{E1DBA5B8-5766-499E-B9FE-B4D1A08EE86C}"/>
              </a:ext>
            </a:extLst>
          </p:cNvPr>
          <p:cNvSpPr txBox="1"/>
          <p:nvPr/>
        </p:nvSpPr>
        <p:spPr>
          <a:xfrm>
            <a:off x="408178" y="5889058"/>
            <a:ext cx="1751915" cy="276999"/>
          </a:xfrm>
          <a:prstGeom prst="rect">
            <a:avLst/>
          </a:prstGeom>
          <a:noFill/>
        </p:spPr>
        <p:txBody>
          <a:bodyPr wrap="square" rtlCol="0">
            <a:spAutoFit/>
          </a:bodyPr>
          <a:lstStyle/>
          <a:p>
            <a:r>
              <a:rPr kumimoji="1" lang="en-US" altLang="ja-JP" sz="1200" dirty="0"/>
              <a:t>[3] </a:t>
            </a:r>
            <a:r>
              <a:rPr kumimoji="1" lang="ja-JP" altLang="en-US" sz="1200" dirty="0"/>
              <a:t>公聴会資料 </a:t>
            </a:r>
            <a:r>
              <a:rPr kumimoji="1" lang="en-US" altLang="ja-JP" sz="1200" dirty="0"/>
              <a:t>(2020)</a:t>
            </a:r>
            <a:endParaRPr kumimoji="1" lang="ja-JP" altLang="en-US" sz="1200" dirty="0"/>
          </a:p>
        </p:txBody>
      </p:sp>
      <p:sp>
        <p:nvSpPr>
          <p:cNvPr id="30" name="テキスト ボックス 29">
            <a:extLst>
              <a:ext uri="{FF2B5EF4-FFF2-40B4-BE49-F238E27FC236}">
                <a16:creationId xmlns:a16="http://schemas.microsoft.com/office/drawing/2014/main" id="{F9CCC941-37FE-4BCC-B1AA-B603B6A8FCF9}"/>
              </a:ext>
            </a:extLst>
          </p:cNvPr>
          <p:cNvSpPr txBox="1"/>
          <p:nvPr/>
        </p:nvSpPr>
        <p:spPr>
          <a:xfrm>
            <a:off x="1126159" y="2019162"/>
            <a:ext cx="3579392" cy="338554"/>
          </a:xfrm>
          <a:prstGeom prst="rect">
            <a:avLst/>
          </a:prstGeom>
          <a:noFill/>
        </p:spPr>
        <p:txBody>
          <a:bodyPr wrap="square" rtlCol="0">
            <a:spAutoFit/>
          </a:bodyPr>
          <a:lstStyle/>
          <a:p>
            <a:pPr algn="ctr"/>
            <a:r>
              <a:rPr kumimoji="1" lang="ja-JP" altLang="en-US" sz="1600" dirty="0"/>
              <a:t>解空間を回転させた状態で性能の変化</a:t>
            </a:r>
          </a:p>
        </p:txBody>
      </p:sp>
      <p:sp>
        <p:nvSpPr>
          <p:cNvPr id="31" name="テキスト ボックス 30">
            <a:extLst>
              <a:ext uri="{FF2B5EF4-FFF2-40B4-BE49-F238E27FC236}">
                <a16:creationId xmlns:a16="http://schemas.microsoft.com/office/drawing/2014/main" id="{1B99857A-5B3F-4EA5-BE1D-009E3BC4CD4C}"/>
              </a:ext>
            </a:extLst>
          </p:cNvPr>
          <p:cNvSpPr txBox="1"/>
          <p:nvPr/>
        </p:nvSpPr>
        <p:spPr>
          <a:xfrm>
            <a:off x="1284135" y="5376145"/>
            <a:ext cx="3579392" cy="338554"/>
          </a:xfrm>
          <a:prstGeom prst="rect">
            <a:avLst/>
          </a:prstGeom>
          <a:noFill/>
        </p:spPr>
        <p:txBody>
          <a:bodyPr wrap="square" rtlCol="0">
            <a:spAutoFit/>
          </a:bodyPr>
          <a:lstStyle/>
          <a:p>
            <a:pPr algn="ctr"/>
            <a:r>
              <a:rPr kumimoji="1" lang="en-US" altLang="ja-JP" sz="1600" dirty="0"/>
              <a:t>AFPSO</a:t>
            </a:r>
            <a:r>
              <a:rPr kumimoji="1" lang="ja-JP" altLang="en-US" sz="1600" dirty="0"/>
              <a:t>は変動、</a:t>
            </a:r>
            <a:r>
              <a:rPr kumimoji="1" lang="en-US" altLang="ja-JP" sz="1600" dirty="0"/>
              <a:t>ACRI-PSO</a:t>
            </a:r>
            <a:r>
              <a:rPr kumimoji="1" lang="ja-JP" altLang="en-US" sz="1600" dirty="0"/>
              <a:t>はロバスト</a:t>
            </a:r>
          </a:p>
        </p:txBody>
      </p:sp>
      <p:pic>
        <p:nvPicPr>
          <p:cNvPr id="2" name="図 1">
            <a:extLst>
              <a:ext uri="{FF2B5EF4-FFF2-40B4-BE49-F238E27FC236}">
                <a16:creationId xmlns:a16="http://schemas.microsoft.com/office/drawing/2014/main" id="{82E8C86F-D8D8-416E-BEB9-52E0C71681D9}"/>
              </a:ext>
            </a:extLst>
          </p:cNvPr>
          <p:cNvPicPr>
            <a:picLocks noChangeAspect="1"/>
          </p:cNvPicPr>
          <p:nvPr/>
        </p:nvPicPr>
        <p:blipFill>
          <a:blip r:embed="rId3"/>
          <a:stretch>
            <a:fillRect/>
          </a:stretch>
        </p:blipFill>
        <p:spPr>
          <a:xfrm>
            <a:off x="5560743" y="1629997"/>
            <a:ext cx="6048080" cy="4536060"/>
          </a:xfrm>
          <a:prstGeom prst="rect">
            <a:avLst/>
          </a:prstGeom>
        </p:spPr>
      </p:pic>
      <p:sp>
        <p:nvSpPr>
          <p:cNvPr id="11" name="テキスト ボックス 10">
            <a:extLst>
              <a:ext uri="{FF2B5EF4-FFF2-40B4-BE49-F238E27FC236}">
                <a16:creationId xmlns:a16="http://schemas.microsoft.com/office/drawing/2014/main" id="{6FC19A80-C237-4112-AF87-079DE248F7C8}"/>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Tree>
    <p:extLst>
      <p:ext uri="{BB962C8B-B14F-4D97-AF65-F5344CB8AC3E}">
        <p14:creationId xmlns:p14="http://schemas.microsoft.com/office/powerpoint/2010/main" val="4273007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図 57">
            <a:extLst>
              <a:ext uri="{FF2B5EF4-FFF2-40B4-BE49-F238E27FC236}">
                <a16:creationId xmlns:a16="http://schemas.microsoft.com/office/drawing/2014/main" id="{2AADE1E4-B83D-411F-B7B3-6566214AF4C2}"/>
              </a:ext>
            </a:extLst>
          </p:cNvPr>
          <p:cNvPicPr>
            <a:picLocks noChangeAspect="1"/>
          </p:cNvPicPr>
          <p:nvPr/>
        </p:nvPicPr>
        <p:blipFill rotWithShape="1">
          <a:blip r:embed="rId2"/>
          <a:srcRect t="15970" r="49449" b="9674"/>
          <a:stretch/>
        </p:blipFill>
        <p:spPr>
          <a:xfrm>
            <a:off x="1451169" y="2981786"/>
            <a:ext cx="3485396" cy="3202478"/>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en-US" altLang="ja-JP" dirty="0"/>
              <a:t>Two-</a:t>
            </a:r>
            <a:r>
              <a:rPr lang="en-US" altLang="ja-JP" dirty="0" err="1"/>
              <a:t>Phaze</a:t>
            </a:r>
            <a:r>
              <a:rPr lang="en-US" altLang="ja-JP" dirty="0"/>
              <a:t> Framework</a:t>
            </a:r>
            <a:r>
              <a:rPr lang="ja-JP" altLang="en-US" dirty="0"/>
              <a:t>（</a:t>
            </a:r>
            <a:r>
              <a:rPr lang="en-US" altLang="ja-JP" dirty="0"/>
              <a:t>TPF</a:t>
            </a:r>
            <a:r>
              <a:rPr lang="ja-JP" altLang="en-US" dirty="0"/>
              <a:t>）</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TPF</a:t>
            </a:r>
            <a:r>
              <a:rPr lang="ja-JP" altLang="en-US" sz="2800" dirty="0"/>
              <a:t>は、この探索戦略と似ている。</a:t>
            </a:r>
            <a:endParaRPr lang="en-US" altLang="ja-JP" sz="2800" dirty="0"/>
          </a:p>
          <a:p>
            <a:pPr lvl="1">
              <a:defRPr/>
            </a:pPr>
            <a:r>
              <a:rPr lang="ja-JP" altLang="en-US" sz="2400" dirty="0"/>
              <a:t>二段階の最適化で構成する方法で、後半は多目的アプローチで解く。</a:t>
            </a:r>
            <a:endParaRPr lang="en-US" altLang="ja-JP" sz="2400" dirty="0"/>
          </a:p>
        </p:txBody>
      </p:sp>
      <p:sp>
        <p:nvSpPr>
          <p:cNvPr id="30" name="テキスト ボックス 29">
            <a:extLst>
              <a:ext uri="{FF2B5EF4-FFF2-40B4-BE49-F238E27FC236}">
                <a16:creationId xmlns:a16="http://schemas.microsoft.com/office/drawing/2014/main" id="{53018A76-2CBE-46D3-A16B-067314D2ABD7}"/>
              </a:ext>
            </a:extLst>
          </p:cNvPr>
          <p:cNvSpPr txBox="1"/>
          <p:nvPr/>
        </p:nvSpPr>
        <p:spPr>
          <a:xfrm>
            <a:off x="1479808" y="2138001"/>
            <a:ext cx="3180532" cy="369332"/>
          </a:xfrm>
          <a:prstGeom prst="rect">
            <a:avLst/>
          </a:prstGeom>
          <a:noFill/>
        </p:spPr>
        <p:txBody>
          <a:bodyPr wrap="square" rtlCol="0">
            <a:spAutoFit/>
          </a:bodyPr>
          <a:lstStyle/>
          <a:p>
            <a:pPr algn="ctr"/>
            <a:r>
              <a:rPr lang="ja-JP" altLang="en-US" b="1" dirty="0"/>
              <a:t>前半（可能解未発見の場合）</a:t>
            </a:r>
          </a:p>
        </p:txBody>
      </p:sp>
      <p:sp>
        <p:nvSpPr>
          <p:cNvPr id="31" name="テキスト ボックス 30">
            <a:extLst>
              <a:ext uri="{FF2B5EF4-FFF2-40B4-BE49-F238E27FC236}">
                <a16:creationId xmlns:a16="http://schemas.microsoft.com/office/drawing/2014/main" id="{2F78A076-FABF-43A0-A8E0-90037E8DA483}"/>
              </a:ext>
            </a:extLst>
          </p:cNvPr>
          <p:cNvSpPr txBox="1"/>
          <p:nvPr/>
        </p:nvSpPr>
        <p:spPr>
          <a:xfrm>
            <a:off x="7507902" y="2137400"/>
            <a:ext cx="3180532" cy="369332"/>
          </a:xfrm>
          <a:prstGeom prst="rect">
            <a:avLst/>
          </a:prstGeom>
          <a:noFill/>
        </p:spPr>
        <p:txBody>
          <a:bodyPr wrap="square" rtlCol="0">
            <a:spAutoFit/>
          </a:bodyPr>
          <a:lstStyle/>
          <a:p>
            <a:pPr algn="ctr"/>
            <a:r>
              <a:rPr lang="ja-JP" altLang="en-US" b="1" dirty="0"/>
              <a:t>後半（可能解発見済の場合）</a:t>
            </a:r>
          </a:p>
        </p:txBody>
      </p:sp>
      <p:cxnSp>
        <p:nvCxnSpPr>
          <p:cNvPr id="32" name="直線コネクタ 31">
            <a:extLst>
              <a:ext uri="{FF2B5EF4-FFF2-40B4-BE49-F238E27FC236}">
                <a16:creationId xmlns:a16="http://schemas.microsoft.com/office/drawing/2014/main" id="{2B767E43-7DBA-4104-8FFB-30B9CB6423C7}"/>
              </a:ext>
            </a:extLst>
          </p:cNvPr>
          <p:cNvCxnSpPr>
            <a:cxnSpLocks/>
          </p:cNvCxnSpPr>
          <p:nvPr/>
        </p:nvCxnSpPr>
        <p:spPr>
          <a:xfrm>
            <a:off x="504461" y="2506732"/>
            <a:ext cx="524797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4C003657-2012-4D7E-9E7E-656714C6EF70}"/>
              </a:ext>
            </a:extLst>
          </p:cNvPr>
          <p:cNvCxnSpPr>
            <a:cxnSpLocks/>
          </p:cNvCxnSpPr>
          <p:nvPr/>
        </p:nvCxnSpPr>
        <p:spPr>
          <a:xfrm>
            <a:off x="6439568" y="2506732"/>
            <a:ext cx="53468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8537025B-9E4B-42C5-8917-6DACCDB80F64}"/>
              </a:ext>
            </a:extLst>
          </p:cNvPr>
          <p:cNvSpPr/>
          <p:nvPr/>
        </p:nvSpPr>
        <p:spPr>
          <a:xfrm>
            <a:off x="3108142" y="324295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F83B60EC-BB31-46EC-95A6-006D134BCDBD}"/>
              </a:ext>
            </a:extLst>
          </p:cNvPr>
          <p:cNvSpPr txBox="1"/>
          <p:nvPr/>
        </p:nvSpPr>
        <p:spPr>
          <a:xfrm>
            <a:off x="3679523" y="3014000"/>
            <a:ext cx="800219" cy="338554"/>
          </a:xfrm>
          <a:prstGeom prst="rect">
            <a:avLst/>
          </a:prstGeom>
          <a:noFill/>
        </p:spPr>
        <p:txBody>
          <a:bodyPr wrap="none" rtlCol="0">
            <a:spAutoFit/>
          </a:bodyPr>
          <a:lstStyle/>
          <a:p>
            <a:r>
              <a:rPr kumimoji="1" lang="ja-JP" altLang="en-US" sz="1600" dirty="0"/>
              <a:t>探索点</a:t>
            </a:r>
          </a:p>
        </p:txBody>
      </p:sp>
      <p:sp>
        <p:nvSpPr>
          <p:cNvPr id="55" name="楕円 54">
            <a:extLst>
              <a:ext uri="{FF2B5EF4-FFF2-40B4-BE49-F238E27FC236}">
                <a16:creationId xmlns:a16="http://schemas.microsoft.com/office/drawing/2014/main" id="{6D2658BE-13AB-4A14-BEE0-94444E06DBF0}"/>
              </a:ext>
            </a:extLst>
          </p:cNvPr>
          <p:cNvSpPr/>
          <p:nvPr/>
        </p:nvSpPr>
        <p:spPr>
          <a:xfrm>
            <a:off x="4308292" y="3438591"/>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16ADA027-52C7-4BB7-B06E-7116B30B23A4}"/>
              </a:ext>
            </a:extLst>
          </p:cNvPr>
          <p:cNvSpPr/>
          <p:nvPr/>
        </p:nvSpPr>
        <p:spPr>
          <a:xfrm>
            <a:off x="2669992" y="354775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68901840-8EE7-4A70-AFD0-5D4F6947DF57}"/>
              </a:ext>
            </a:extLst>
          </p:cNvPr>
          <p:cNvSpPr/>
          <p:nvPr/>
        </p:nvSpPr>
        <p:spPr>
          <a:xfrm>
            <a:off x="3784417" y="3709683"/>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二等辺三角形 58">
            <a:extLst>
              <a:ext uri="{FF2B5EF4-FFF2-40B4-BE49-F238E27FC236}">
                <a16:creationId xmlns:a16="http://schemas.microsoft.com/office/drawing/2014/main" id="{55D0912B-F689-439E-AB9F-D76FCA31D965}"/>
              </a:ext>
            </a:extLst>
          </p:cNvPr>
          <p:cNvSpPr/>
          <p:nvPr/>
        </p:nvSpPr>
        <p:spPr>
          <a:xfrm rot="10800000">
            <a:off x="3301634" y="4179401"/>
            <a:ext cx="920933" cy="3385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0D5ABA22-777B-4761-B207-6B1291D9C298}"/>
              </a:ext>
            </a:extLst>
          </p:cNvPr>
          <p:cNvSpPr txBox="1"/>
          <p:nvPr/>
        </p:nvSpPr>
        <p:spPr>
          <a:xfrm>
            <a:off x="571984" y="2612454"/>
            <a:ext cx="5132736" cy="369332"/>
          </a:xfrm>
          <a:prstGeom prst="rect">
            <a:avLst/>
          </a:prstGeom>
          <a:noFill/>
        </p:spPr>
        <p:txBody>
          <a:bodyPr wrap="square" rtlCol="0">
            <a:spAutoFit/>
          </a:bodyPr>
          <a:lstStyle/>
          <a:p>
            <a:pPr algn="ctr"/>
            <a:r>
              <a:rPr lang="ja-JP" altLang="en-US" dirty="0"/>
              <a:t>可能解発見まで、制約違反量最小化問題を解く</a:t>
            </a:r>
          </a:p>
        </p:txBody>
      </p:sp>
      <p:pic>
        <p:nvPicPr>
          <p:cNvPr id="61" name="図 60">
            <a:extLst>
              <a:ext uri="{FF2B5EF4-FFF2-40B4-BE49-F238E27FC236}">
                <a16:creationId xmlns:a16="http://schemas.microsoft.com/office/drawing/2014/main" id="{491F3898-42EF-4938-A6DA-90E3DC0BA31C}"/>
              </a:ext>
            </a:extLst>
          </p:cNvPr>
          <p:cNvPicPr>
            <a:picLocks noChangeAspect="1"/>
          </p:cNvPicPr>
          <p:nvPr/>
        </p:nvPicPr>
        <p:blipFill rotWithShape="1">
          <a:blip r:embed="rId2"/>
          <a:srcRect t="15970" r="49449" b="9674"/>
          <a:stretch/>
        </p:blipFill>
        <p:spPr>
          <a:xfrm>
            <a:off x="7241138" y="3014000"/>
            <a:ext cx="3485396" cy="3202478"/>
          </a:xfrm>
          <a:prstGeom prst="rect">
            <a:avLst/>
          </a:prstGeom>
        </p:spPr>
      </p:pic>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A7D0B69-BD95-401D-8565-B8C01983CFBD}"/>
                  </a:ext>
                </a:extLst>
              </p:cNvPr>
              <p:cNvSpPr txBox="1"/>
              <p:nvPr/>
            </p:nvSpPr>
            <p:spPr>
              <a:xfrm>
                <a:off x="6418215" y="2612454"/>
                <a:ext cx="5346839" cy="369332"/>
              </a:xfrm>
              <a:prstGeom prst="rect">
                <a:avLst/>
              </a:prstGeom>
              <a:noFill/>
            </p:spPr>
            <p:txBody>
              <a:bodyPr wrap="square" rtlCol="0">
                <a:spAutoFit/>
              </a:bodyPr>
              <a:lstStyle/>
              <a:p>
                <a:pPr algn="ctr"/>
                <a:r>
                  <a:rPr lang="ja-JP" altLang="en-US" dirty="0"/>
                  <a:t>パレートランキング</a:t>
                </a:r>
                <a:r>
                  <a:rPr lang="en-US" altLang="ja-JP" dirty="0"/>
                  <a:t>(NSGA-II)</a:t>
                </a:r>
                <a:r>
                  <a:rPr lang="ja-JP" altLang="en-US" dirty="0"/>
                  <a:t>で</a:t>
                </a:r>
                <a14:m>
                  <m:oMath xmlns:m="http://schemas.openxmlformats.org/officeDocument/2006/math">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m:t>
                    </m:r>
                  </m:oMath>
                </a14:m>
                <a:r>
                  <a:rPr lang="ja-JP" altLang="en-US" dirty="0"/>
                  <a:t>の二目的問題を解く</a:t>
                </a:r>
              </a:p>
            </p:txBody>
          </p:sp>
        </mc:Choice>
        <mc:Fallback xmlns="">
          <p:sp>
            <p:nvSpPr>
              <p:cNvPr id="62" name="テキスト ボックス 61">
                <a:extLst>
                  <a:ext uri="{FF2B5EF4-FFF2-40B4-BE49-F238E27FC236}">
                    <a16:creationId xmlns:a16="http://schemas.microsoft.com/office/drawing/2014/main" id="{AA7D0B69-BD95-401D-8565-B8C01983CFBD}"/>
                  </a:ext>
                </a:extLst>
              </p:cNvPr>
              <p:cNvSpPr txBox="1">
                <a:spLocks noRot="1" noChangeAspect="1" noMove="1" noResize="1" noEditPoints="1" noAdjustHandles="1" noChangeArrowheads="1" noChangeShapeType="1" noTextEdit="1"/>
              </p:cNvSpPr>
              <p:nvPr/>
            </p:nvSpPr>
            <p:spPr>
              <a:xfrm>
                <a:off x="6418215" y="2612454"/>
                <a:ext cx="5346839" cy="369332"/>
              </a:xfrm>
              <a:prstGeom prst="rect">
                <a:avLst/>
              </a:prstGeom>
              <a:blipFill>
                <a:blip r:embed="rId3"/>
                <a:stretch>
                  <a:fillRect l="-1026" t="-10000" r="-912" b="-28333"/>
                </a:stretch>
              </a:blipFill>
            </p:spPr>
            <p:txBody>
              <a:bodyPr/>
              <a:lstStyle/>
              <a:p>
                <a:r>
                  <a:rPr lang="ja-JP" altLang="en-US">
                    <a:noFill/>
                  </a:rPr>
                  <a:t> </a:t>
                </a:r>
              </a:p>
            </p:txBody>
          </p:sp>
        </mc:Fallback>
      </mc:AlternateContent>
      <p:sp>
        <p:nvSpPr>
          <p:cNvPr id="63" name="楕円 62">
            <a:extLst>
              <a:ext uri="{FF2B5EF4-FFF2-40B4-BE49-F238E27FC236}">
                <a16:creationId xmlns:a16="http://schemas.microsoft.com/office/drawing/2014/main" id="{D6C488BD-74FD-442B-97BE-0E870E2F1C6B}"/>
              </a:ext>
            </a:extLst>
          </p:cNvPr>
          <p:cNvSpPr/>
          <p:nvPr/>
        </p:nvSpPr>
        <p:spPr>
          <a:xfrm>
            <a:off x="10051867" y="5800164"/>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9EDBAD6B-025B-4705-9193-077B347D5621}"/>
              </a:ext>
            </a:extLst>
          </p:cNvPr>
          <p:cNvSpPr/>
          <p:nvPr/>
        </p:nvSpPr>
        <p:spPr>
          <a:xfrm>
            <a:off x="4308292" y="344118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67E7A2D5-EA96-4D37-883E-0D4FBEBA6B1B}"/>
              </a:ext>
            </a:extLst>
          </p:cNvPr>
          <p:cNvSpPr/>
          <p:nvPr/>
        </p:nvSpPr>
        <p:spPr>
          <a:xfrm>
            <a:off x="3251017" y="359358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0E7D9572-29A2-4D83-973F-8821CBE1C49E}"/>
              </a:ext>
            </a:extLst>
          </p:cNvPr>
          <p:cNvSpPr/>
          <p:nvPr/>
        </p:nvSpPr>
        <p:spPr>
          <a:xfrm>
            <a:off x="8670742" y="415735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503E950B-5292-4F70-B2AA-F1C4843A012A}"/>
              </a:ext>
            </a:extLst>
          </p:cNvPr>
          <p:cNvSpPr/>
          <p:nvPr/>
        </p:nvSpPr>
        <p:spPr>
          <a:xfrm>
            <a:off x="9566092" y="520510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7469FF8F-CBDC-4108-B364-940A4266C489}"/>
              </a:ext>
            </a:extLst>
          </p:cNvPr>
          <p:cNvSpPr/>
          <p:nvPr/>
        </p:nvSpPr>
        <p:spPr>
          <a:xfrm>
            <a:off x="9242242" y="5023946"/>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896511B4-D66F-41DE-8708-CE1072068BEC}"/>
              </a:ext>
            </a:extLst>
          </p:cNvPr>
          <p:cNvSpPr/>
          <p:nvPr/>
        </p:nvSpPr>
        <p:spPr>
          <a:xfrm>
            <a:off x="8958285" y="461056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108E72AA-FF9F-4B54-9C2E-F9E0DF5C48A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今後の課題</a:t>
            </a:r>
          </a:p>
        </p:txBody>
      </p:sp>
    </p:spTree>
    <p:extLst>
      <p:ext uri="{BB962C8B-B14F-4D97-AF65-F5344CB8AC3E}">
        <p14:creationId xmlns:p14="http://schemas.microsoft.com/office/powerpoint/2010/main" val="312227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図 73">
            <a:extLst>
              <a:ext uri="{FF2B5EF4-FFF2-40B4-BE49-F238E27FC236}">
                <a16:creationId xmlns:a16="http://schemas.microsoft.com/office/drawing/2014/main" id="{3F3B2752-4C77-469A-B731-FF63E96605F5}"/>
              </a:ext>
            </a:extLst>
          </p:cNvPr>
          <p:cNvPicPr>
            <a:picLocks noChangeAspect="1"/>
          </p:cNvPicPr>
          <p:nvPr/>
        </p:nvPicPr>
        <p:blipFill>
          <a:blip r:embed="rId2"/>
          <a:stretch>
            <a:fillRect/>
          </a:stretch>
        </p:blipFill>
        <p:spPr>
          <a:xfrm>
            <a:off x="10366635" y="4069331"/>
            <a:ext cx="1686839" cy="159493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多目的最適化ベースの制約対処法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200645"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有制約最適化では、「フロンティアへの収束」の観点で、問題分割ベースが有利だと考えられる。</a:t>
            </a:r>
            <a:endParaRPr lang="en-US" altLang="ja-JP" sz="2800" dirty="0"/>
          </a:p>
        </p:txBody>
      </p:sp>
      <p:sp>
        <p:nvSpPr>
          <p:cNvPr id="30" name="テキスト ボックス 29">
            <a:extLst>
              <a:ext uri="{FF2B5EF4-FFF2-40B4-BE49-F238E27FC236}">
                <a16:creationId xmlns:a16="http://schemas.microsoft.com/office/drawing/2014/main" id="{53018A76-2CBE-46D3-A16B-067314D2ABD7}"/>
              </a:ext>
            </a:extLst>
          </p:cNvPr>
          <p:cNvSpPr txBox="1"/>
          <p:nvPr/>
        </p:nvSpPr>
        <p:spPr>
          <a:xfrm>
            <a:off x="1548086" y="1998815"/>
            <a:ext cx="3180532" cy="369332"/>
          </a:xfrm>
          <a:prstGeom prst="rect">
            <a:avLst/>
          </a:prstGeom>
          <a:noFill/>
        </p:spPr>
        <p:txBody>
          <a:bodyPr wrap="square" rtlCol="0">
            <a:spAutoFit/>
          </a:bodyPr>
          <a:lstStyle/>
          <a:p>
            <a:pPr algn="ctr"/>
            <a:r>
              <a:rPr lang="ja-JP" altLang="en-US" b="1" dirty="0"/>
              <a:t>パレートランキングベース</a:t>
            </a:r>
            <a:r>
              <a:rPr lang="en-US" altLang="ja-JP" b="1" dirty="0"/>
              <a:t>CHT</a:t>
            </a:r>
            <a:endParaRPr lang="ja-JP" altLang="en-US" b="1" dirty="0"/>
          </a:p>
        </p:txBody>
      </p:sp>
      <p:sp>
        <p:nvSpPr>
          <p:cNvPr id="31" name="テキスト ボックス 30">
            <a:extLst>
              <a:ext uri="{FF2B5EF4-FFF2-40B4-BE49-F238E27FC236}">
                <a16:creationId xmlns:a16="http://schemas.microsoft.com/office/drawing/2014/main" id="{2F78A076-FABF-43A0-A8E0-90037E8DA483}"/>
              </a:ext>
            </a:extLst>
          </p:cNvPr>
          <p:cNvSpPr txBox="1"/>
          <p:nvPr/>
        </p:nvSpPr>
        <p:spPr>
          <a:xfrm>
            <a:off x="7522720" y="2009783"/>
            <a:ext cx="3180532" cy="369332"/>
          </a:xfrm>
          <a:prstGeom prst="rect">
            <a:avLst/>
          </a:prstGeom>
          <a:noFill/>
        </p:spPr>
        <p:txBody>
          <a:bodyPr wrap="square" rtlCol="0">
            <a:spAutoFit/>
          </a:bodyPr>
          <a:lstStyle/>
          <a:p>
            <a:pPr algn="ctr"/>
            <a:r>
              <a:rPr lang="ja-JP" altLang="en-US" b="1" dirty="0"/>
              <a:t>問題分割ベース</a:t>
            </a:r>
            <a:r>
              <a:rPr lang="en-US" altLang="ja-JP" b="1" dirty="0"/>
              <a:t>CHT</a:t>
            </a:r>
            <a:endParaRPr lang="ja-JP" altLang="en-US" b="1" dirty="0"/>
          </a:p>
        </p:txBody>
      </p:sp>
      <p:cxnSp>
        <p:nvCxnSpPr>
          <p:cNvPr id="32" name="直線コネクタ 31">
            <a:extLst>
              <a:ext uri="{FF2B5EF4-FFF2-40B4-BE49-F238E27FC236}">
                <a16:creationId xmlns:a16="http://schemas.microsoft.com/office/drawing/2014/main" id="{2B767E43-7DBA-4104-8FFB-30B9CB6423C7}"/>
              </a:ext>
            </a:extLst>
          </p:cNvPr>
          <p:cNvCxnSpPr>
            <a:cxnSpLocks/>
          </p:cNvCxnSpPr>
          <p:nvPr/>
        </p:nvCxnSpPr>
        <p:spPr>
          <a:xfrm>
            <a:off x="504461" y="2421007"/>
            <a:ext cx="524797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4C003657-2012-4D7E-9E7E-656714C6EF70}"/>
              </a:ext>
            </a:extLst>
          </p:cNvPr>
          <p:cNvCxnSpPr>
            <a:cxnSpLocks/>
          </p:cNvCxnSpPr>
          <p:nvPr/>
        </p:nvCxnSpPr>
        <p:spPr>
          <a:xfrm>
            <a:off x="6439568" y="2421007"/>
            <a:ext cx="53468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D5ABA22-777B-4761-B207-6B1291D9C298}"/>
              </a:ext>
            </a:extLst>
          </p:cNvPr>
          <p:cNvSpPr txBox="1"/>
          <p:nvPr/>
        </p:nvSpPr>
        <p:spPr>
          <a:xfrm>
            <a:off x="529145" y="3030370"/>
            <a:ext cx="5132736" cy="338554"/>
          </a:xfrm>
          <a:prstGeom prst="rect">
            <a:avLst/>
          </a:prstGeom>
          <a:noFill/>
        </p:spPr>
        <p:txBody>
          <a:bodyPr wrap="square" rtlCol="0">
            <a:spAutoFit/>
          </a:bodyPr>
          <a:lstStyle/>
          <a:p>
            <a:pPr algn="ctr"/>
            <a:r>
              <a:rPr lang="ja-JP" altLang="en-US" sz="1600" dirty="0"/>
              <a:t>このため、</a:t>
            </a:r>
            <a:r>
              <a:rPr lang="ja-JP" altLang="en-US" sz="1600" b="1" dirty="0"/>
              <a:t>一定数の実行可能解を保持する</a:t>
            </a:r>
            <a:r>
              <a:rPr lang="ja-JP" altLang="en-US" sz="1600" dirty="0"/>
              <a:t>工夫がなされる</a:t>
            </a:r>
          </a:p>
        </p:txBody>
      </p:sp>
      <p:sp>
        <p:nvSpPr>
          <p:cNvPr id="62" name="テキスト ボックス 61">
            <a:extLst>
              <a:ext uri="{FF2B5EF4-FFF2-40B4-BE49-F238E27FC236}">
                <a16:creationId xmlns:a16="http://schemas.microsoft.com/office/drawing/2014/main" id="{AA7D0B69-BD95-401D-8565-B8C01983CFBD}"/>
              </a:ext>
            </a:extLst>
          </p:cNvPr>
          <p:cNvSpPr txBox="1"/>
          <p:nvPr/>
        </p:nvSpPr>
        <p:spPr>
          <a:xfrm>
            <a:off x="7152390" y="2556796"/>
            <a:ext cx="4057664" cy="584775"/>
          </a:xfrm>
          <a:prstGeom prst="rect">
            <a:avLst/>
          </a:prstGeom>
          <a:noFill/>
        </p:spPr>
        <p:txBody>
          <a:bodyPr wrap="square" rtlCol="0">
            <a:spAutoFit/>
          </a:bodyPr>
          <a:lstStyle/>
          <a:p>
            <a:pPr algn="ctr"/>
            <a:r>
              <a:rPr lang="ja-JP" altLang="en-US" sz="1600" dirty="0"/>
              <a:t>重み調整で選択圧方向を制御することで、</a:t>
            </a:r>
            <a:endParaRPr lang="en-US" altLang="ja-JP" sz="1600" dirty="0"/>
          </a:p>
          <a:p>
            <a:pPr algn="ctr"/>
            <a:r>
              <a:rPr lang="ja-JP" altLang="en-US" sz="1600" dirty="0"/>
              <a:t>パレートフロンティアの目標部位を狙いやすい</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2ABC06B0-8C93-41E6-A9E6-95C10C446F05}"/>
                  </a:ext>
                </a:extLst>
              </p:cNvPr>
              <p:cNvSpPr txBox="1"/>
              <p:nvPr/>
            </p:nvSpPr>
            <p:spPr>
              <a:xfrm>
                <a:off x="1143000" y="3950964"/>
                <a:ext cx="4682467" cy="830997"/>
              </a:xfrm>
              <a:prstGeom prst="rect">
                <a:avLst/>
              </a:prstGeom>
              <a:noFill/>
            </p:spPr>
            <p:txBody>
              <a:bodyPr wrap="square" rtlCol="0">
                <a:spAutoFit/>
              </a:bodyPr>
              <a:lstStyle/>
              <a:p>
                <a:r>
                  <a:rPr lang="ja-JP" altLang="en-US" sz="1600" dirty="0"/>
                  <a:t>個体群で実行可能解と違反解の両方を保持し、</a:t>
                </a:r>
                <a:endParaRPr lang="en-US" altLang="ja-JP" sz="1600" dirty="0"/>
              </a:p>
              <a:p>
                <a:r>
                  <a:rPr lang="ja-JP" altLang="en-US" sz="1600" dirty="0"/>
                  <a:t>可能解同士は目的関数値</a:t>
                </a:r>
                <a14:m>
                  <m:oMath xmlns:m="http://schemas.openxmlformats.org/officeDocument/2006/math">
                    <m:r>
                      <a:rPr kumimoji="1" lang="en-US" altLang="ja-JP" sz="1600" b="0" i="1" smtClean="0">
                        <a:latin typeface="Cambria Math" panose="02040503050406030204" pitchFamily="18" charset="0"/>
                      </a:rPr>
                      <m:t>𝑓</m:t>
                    </m:r>
                  </m:oMath>
                </a14:m>
                <a:r>
                  <a:rPr lang="ja-JP" altLang="en-US" sz="1600" dirty="0"/>
                  <a:t>、</a:t>
                </a:r>
                <a:endParaRPr lang="en-US" altLang="ja-JP" sz="1600" dirty="0"/>
              </a:p>
              <a:p>
                <a:r>
                  <a:rPr lang="ja-JP" altLang="en-US" sz="1600" dirty="0"/>
                  <a:t>違反解同士はパレートランキング</a:t>
                </a:r>
                <a14:m>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lang="ja-JP" altLang="en-US" sz="1600" dirty="0"/>
                  <a:t>で評価・比較する</a:t>
                </a:r>
              </a:p>
            </p:txBody>
          </p:sp>
        </mc:Choice>
        <mc:Fallback xmlns="">
          <p:sp>
            <p:nvSpPr>
              <p:cNvPr id="36" name="テキスト ボックス 35">
                <a:extLst>
                  <a:ext uri="{FF2B5EF4-FFF2-40B4-BE49-F238E27FC236}">
                    <a16:creationId xmlns:a16="http://schemas.microsoft.com/office/drawing/2014/main" id="{2ABC06B0-8C93-41E6-A9E6-95C10C446F05}"/>
                  </a:ext>
                </a:extLst>
              </p:cNvPr>
              <p:cNvSpPr txBox="1">
                <a:spLocks noRot="1" noChangeAspect="1" noMove="1" noResize="1" noEditPoints="1" noAdjustHandles="1" noChangeArrowheads="1" noChangeShapeType="1" noTextEdit="1"/>
              </p:cNvSpPr>
              <p:nvPr/>
            </p:nvSpPr>
            <p:spPr>
              <a:xfrm>
                <a:off x="1143000" y="3950964"/>
                <a:ext cx="4682467" cy="830997"/>
              </a:xfrm>
              <a:prstGeom prst="rect">
                <a:avLst/>
              </a:prstGeom>
              <a:blipFill>
                <a:blip r:embed="rId3"/>
                <a:stretch>
                  <a:fillRect l="-781" t="-2206" b="-8824"/>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9F53150E-48E0-4C1E-AF89-C63C543D0AEA}"/>
              </a:ext>
            </a:extLst>
          </p:cNvPr>
          <p:cNvSpPr txBox="1"/>
          <p:nvPr/>
        </p:nvSpPr>
        <p:spPr>
          <a:xfrm>
            <a:off x="619698" y="3447854"/>
            <a:ext cx="5132736" cy="584775"/>
          </a:xfrm>
          <a:prstGeom prst="rect">
            <a:avLst/>
          </a:prstGeom>
          <a:noFill/>
        </p:spPr>
        <p:txBody>
          <a:bodyPr wrap="square" rtlCol="0">
            <a:spAutoFit/>
          </a:bodyPr>
          <a:lstStyle/>
          <a:p>
            <a:pPr marL="285750" indent="-285750">
              <a:buFont typeface="Wingdings" panose="05000000000000000000" pitchFamily="2" charset="2"/>
              <a:buChar char="Ø"/>
            </a:pPr>
            <a:r>
              <a:rPr lang="en-US" altLang="ja-JP" sz="1600" dirty="0"/>
              <a:t>TPF</a:t>
            </a:r>
            <a:r>
              <a:rPr lang="ja-JP" altLang="en-US" sz="1600" dirty="0"/>
              <a:t>：実行可能解をエリート解として次世代に残す</a:t>
            </a:r>
            <a:endParaRPr lang="en-US" altLang="ja-JP" sz="1600" dirty="0"/>
          </a:p>
          <a:p>
            <a:pPr marL="285750" indent="-285750">
              <a:buFont typeface="Wingdings" panose="05000000000000000000" pitchFamily="2" charset="2"/>
              <a:buChar char="Ø"/>
            </a:pPr>
            <a:r>
              <a:rPr lang="en-US" altLang="ja-JP" sz="1600" dirty="0"/>
              <a:t>IDEA</a:t>
            </a:r>
            <a:r>
              <a:rPr lang="ja-JP" altLang="en-US" sz="1600" dirty="0"/>
              <a:t>：</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D9C30C1-09A8-481F-9E45-D295B3F8CCD3}"/>
                  </a:ext>
                </a:extLst>
              </p:cNvPr>
              <p:cNvSpPr txBox="1"/>
              <p:nvPr/>
            </p:nvSpPr>
            <p:spPr>
              <a:xfrm>
                <a:off x="408178" y="2585564"/>
                <a:ext cx="5344255" cy="338554"/>
              </a:xfrm>
              <a:prstGeom prst="rect">
                <a:avLst/>
              </a:prstGeom>
              <a:noFill/>
            </p:spPr>
            <p:txBody>
              <a:bodyPr wrap="square" rtlCol="0">
                <a:spAutoFit/>
              </a:bodyPr>
              <a:lstStyle/>
              <a:p>
                <a:pPr algn="ctr"/>
                <a:r>
                  <a:rPr lang="ja-JP" altLang="en-US" sz="1600" dirty="0"/>
                  <a:t>可能解は、</a:t>
                </a:r>
                <a14:m>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lang="ja-JP" altLang="en-US" sz="1600" dirty="0"/>
                  <a:t>空間では弱パレート解なので、淘汰されやすい</a:t>
                </a:r>
              </a:p>
            </p:txBody>
          </p:sp>
        </mc:Choice>
        <mc:Fallback xmlns="">
          <p:sp>
            <p:nvSpPr>
              <p:cNvPr id="38" name="テキスト ボックス 37">
                <a:extLst>
                  <a:ext uri="{FF2B5EF4-FFF2-40B4-BE49-F238E27FC236}">
                    <a16:creationId xmlns:a16="http://schemas.microsoft.com/office/drawing/2014/main" id="{0D9C30C1-09A8-481F-9E45-D295B3F8CCD3}"/>
                  </a:ext>
                </a:extLst>
              </p:cNvPr>
              <p:cNvSpPr txBox="1">
                <a:spLocks noRot="1" noChangeAspect="1" noMove="1" noResize="1" noEditPoints="1" noAdjustHandles="1" noChangeArrowheads="1" noChangeShapeType="1" noTextEdit="1"/>
              </p:cNvSpPr>
              <p:nvPr/>
            </p:nvSpPr>
            <p:spPr>
              <a:xfrm>
                <a:off x="408178" y="2585564"/>
                <a:ext cx="5344255" cy="338554"/>
              </a:xfrm>
              <a:prstGeom prst="rect">
                <a:avLst/>
              </a:prstGeom>
              <a:blipFill>
                <a:blip r:embed="rId4"/>
                <a:stretch>
                  <a:fillRect t="-5357" b="-21429"/>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36B77E9C-28C0-4700-922E-B0F0A9B66627}"/>
              </a:ext>
            </a:extLst>
          </p:cNvPr>
          <p:cNvSpPr txBox="1"/>
          <p:nvPr/>
        </p:nvSpPr>
        <p:spPr>
          <a:xfrm>
            <a:off x="583664" y="5465668"/>
            <a:ext cx="5132736" cy="369332"/>
          </a:xfrm>
          <a:prstGeom prst="rect">
            <a:avLst/>
          </a:prstGeom>
          <a:noFill/>
        </p:spPr>
        <p:txBody>
          <a:bodyPr wrap="square" rtlCol="0">
            <a:spAutoFit/>
          </a:bodyPr>
          <a:lstStyle/>
          <a:p>
            <a:pPr algn="ctr"/>
            <a:r>
              <a:rPr lang="ja-JP" altLang="en-US" dirty="0">
                <a:solidFill>
                  <a:schemeClr val="accent4"/>
                </a:solidFill>
              </a:rPr>
              <a:t>課題：パレートフロンティアの目標部位への収束が遅い</a:t>
            </a:r>
          </a:p>
        </p:txBody>
      </p:sp>
      <p:pic>
        <p:nvPicPr>
          <p:cNvPr id="41" name="図 40">
            <a:extLst>
              <a:ext uri="{FF2B5EF4-FFF2-40B4-BE49-F238E27FC236}">
                <a16:creationId xmlns:a16="http://schemas.microsoft.com/office/drawing/2014/main" id="{48529703-BC66-4F06-89A7-548A2ED5F41B}"/>
              </a:ext>
            </a:extLst>
          </p:cNvPr>
          <p:cNvPicPr>
            <a:picLocks noChangeAspect="1"/>
          </p:cNvPicPr>
          <p:nvPr/>
        </p:nvPicPr>
        <p:blipFill rotWithShape="1">
          <a:blip r:embed="rId5"/>
          <a:srcRect t="15970" r="49449" b="9674"/>
          <a:stretch/>
        </p:blipFill>
        <p:spPr>
          <a:xfrm>
            <a:off x="6370826" y="3644449"/>
            <a:ext cx="2130455" cy="1957521"/>
          </a:xfrm>
          <a:prstGeom prst="rect">
            <a:avLst/>
          </a:prstGeom>
        </p:spPr>
      </p:pic>
      <p:cxnSp>
        <p:nvCxnSpPr>
          <p:cNvPr id="42" name="直線矢印コネクタ 41">
            <a:extLst>
              <a:ext uri="{FF2B5EF4-FFF2-40B4-BE49-F238E27FC236}">
                <a16:creationId xmlns:a16="http://schemas.microsoft.com/office/drawing/2014/main" id="{F401717E-763C-4914-8A4C-341A08F9727A}"/>
              </a:ext>
            </a:extLst>
          </p:cNvPr>
          <p:cNvCxnSpPr>
            <a:cxnSpLocks/>
          </p:cNvCxnSpPr>
          <p:nvPr/>
        </p:nvCxnSpPr>
        <p:spPr>
          <a:xfrm flipV="1">
            <a:off x="6652197" y="3952264"/>
            <a:ext cx="0" cy="143079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25216BF-9351-465D-810D-FF20B697E23C}"/>
              </a:ext>
            </a:extLst>
          </p:cNvPr>
          <p:cNvCxnSpPr>
            <a:cxnSpLocks/>
          </p:cNvCxnSpPr>
          <p:nvPr/>
        </p:nvCxnSpPr>
        <p:spPr>
          <a:xfrm flipV="1">
            <a:off x="6656657" y="4156912"/>
            <a:ext cx="172271" cy="126313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3704B15-C15E-43F0-946B-588124F20FCC}"/>
              </a:ext>
            </a:extLst>
          </p:cNvPr>
          <p:cNvCxnSpPr>
            <a:cxnSpLocks/>
          </p:cNvCxnSpPr>
          <p:nvPr/>
        </p:nvCxnSpPr>
        <p:spPr>
          <a:xfrm flipV="1">
            <a:off x="6619861" y="4668013"/>
            <a:ext cx="824177" cy="74981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5E67A60-84B6-4590-A0B9-723600F169A4}"/>
              </a:ext>
            </a:extLst>
          </p:cNvPr>
          <p:cNvCxnSpPr>
            <a:cxnSpLocks/>
          </p:cNvCxnSpPr>
          <p:nvPr/>
        </p:nvCxnSpPr>
        <p:spPr>
          <a:xfrm flipV="1">
            <a:off x="6636254" y="4325499"/>
            <a:ext cx="385347" cy="111528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B6197362-9461-4AAA-8C01-3F6F71D83B13}"/>
              </a:ext>
            </a:extLst>
          </p:cNvPr>
          <p:cNvCxnSpPr>
            <a:cxnSpLocks/>
          </p:cNvCxnSpPr>
          <p:nvPr/>
        </p:nvCxnSpPr>
        <p:spPr>
          <a:xfrm flipV="1">
            <a:off x="6643017" y="4494938"/>
            <a:ext cx="583065" cy="92955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B58D804D-1992-42F4-A337-05521EBFADE7}"/>
              </a:ext>
            </a:extLst>
          </p:cNvPr>
          <p:cNvSpPr txBox="1"/>
          <p:nvPr/>
        </p:nvSpPr>
        <p:spPr>
          <a:xfrm>
            <a:off x="6946008" y="3216524"/>
            <a:ext cx="1138453" cy="338554"/>
          </a:xfrm>
          <a:prstGeom prst="rect">
            <a:avLst/>
          </a:prstGeom>
          <a:noFill/>
        </p:spPr>
        <p:txBody>
          <a:bodyPr wrap="none" rtlCol="0">
            <a:spAutoFit/>
          </a:bodyPr>
          <a:lstStyle/>
          <a:p>
            <a:r>
              <a:rPr kumimoji="1" lang="ja-JP" altLang="en-US" sz="1600" dirty="0"/>
              <a:t>重みを調整</a:t>
            </a:r>
          </a:p>
        </p:txBody>
      </p:sp>
      <p:sp>
        <p:nvSpPr>
          <p:cNvPr id="53" name="楕円 52">
            <a:extLst>
              <a:ext uri="{FF2B5EF4-FFF2-40B4-BE49-F238E27FC236}">
                <a16:creationId xmlns:a16="http://schemas.microsoft.com/office/drawing/2014/main" id="{9CEEEA2F-15BC-4C51-9172-65CB306DEB31}"/>
              </a:ext>
            </a:extLst>
          </p:cNvPr>
          <p:cNvSpPr/>
          <p:nvPr/>
        </p:nvSpPr>
        <p:spPr>
          <a:xfrm>
            <a:off x="8234248" y="4624173"/>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9FF835FF-AB26-4950-905A-4AC86AB4145C}"/>
              </a:ext>
            </a:extLst>
          </p:cNvPr>
          <p:cNvSpPr/>
          <p:nvPr/>
        </p:nvSpPr>
        <p:spPr>
          <a:xfrm>
            <a:off x="7018518" y="3567933"/>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6D37580B-D844-469E-A3BF-37A757D0058E}"/>
              </a:ext>
            </a:extLst>
          </p:cNvPr>
          <p:cNvSpPr/>
          <p:nvPr/>
        </p:nvSpPr>
        <p:spPr>
          <a:xfrm>
            <a:off x="7839547" y="432827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B9C610E6-7C49-4E05-981D-11309D32DF0F}"/>
              </a:ext>
            </a:extLst>
          </p:cNvPr>
          <p:cNvSpPr/>
          <p:nvPr/>
        </p:nvSpPr>
        <p:spPr>
          <a:xfrm>
            <a:off x="7515235" y="4245863"/>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楕円 71">
            <a:extLst>
              <a:ext uri="{FF2B5EF4-FFF2-40B4-BE49-F238E27FC236}">
                <a16:creationId xmlns:a16="http://schemas.microsoft.com/office/drawing/2014/main" id="{D792A4E6-2717-4C71-AC3C-C13F1B473FD0}"/>
              </a:ext>
            </a:extLst>
          </p:cNvPr>
          <p:cNvSpPr/>
          <p:nvPr/>
        </p:nvSpPr>
        <p:spPr>
          <a:xfrm>
            <a:off x="7302332" y="3853838"/>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3" name="図 72">
            <a:extLst>
              <a:ext uri="{FF2B5EF4-FFF2-40B4-BE49-F238E27FC236}">
                <a16:creationId xmlns:a16="http://schemas.microsoft.com/office/drawing/2014/main" id="{7F19E4CD-74B4-4BC2-B96F-6BD9E7C0C62F}"/>
              </a:ext>
            </a:extLst>
          </p:cNvPr>
          <p:cNvPicPr>
            <a:picLocks noChangeAspect="1"/>
          </p:cNvPicPr>
          <p:nvPr/>
        </p:nvPicPr>
        <p:blipFill>
          <a:blip r:embed="rId6"/>
          <a:stretch>
            <a:fillRect/>
          </a:stretch>
        </p:blipFill>
        <p:spPr>
          <a:xfrm>
            <a:off x="8534331" y="4052125"/>
            <a:ext cx="2014451" cy="1627289"/>
          </a:xfrm>
          <a:prstGeom prst="rect">
            <a:avLst/>
          </a:prstGeom>
        </p:spPr>
      </p:pic>
      <p:sp>
        <p:nvSpPr>
          <p:cNvPr id="75" name="テキスト ボックス 74">
            <a:extLst>
              <a:ext uri="{FF2B5EF4-FFF2-40B4-BE49-F238E27FC236}">
                <a16:creationId xmlns:a16="http://schemas.microsoft.com/office/drawing/2014/main" id="{7A12E413-82A4-4186-83DF-B01786400E1C}"/>
              </a:ext>
            </a:extLst>
          </p:cNvPr>
          <p:cNvSpPr txBox="1"/>
          <p:nvPr/>
        </p:nvSpPr>
        <p:spPr>
          <a:xfrm>
            <a:off x="8513965" y="409461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p:sp>
        <p:nvSpPr>
          <p:cNvPr id="34" name="テキスト ボックス 33">
            <a:extLst>
              <a:ext uri="{FF2B5EF4-FFF2-40B4-BE49-F238E27FC236}">
                <a16:creationId xmlns:a16="http://schemas.microsoft.com/office/drawing/2014/main" id="{A1E2090F-8355-4061-9CC3-FFC69E7136A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今後の課題</a:t>
            </a:r>
          </a:p>
        </p:txBody>
      </p:sp>
      <p:sp>
        <p:nvSpPr>
          <p:cNvPr id="35" name="テキスト ボックス 34">
            <a:extLst>
              <a:ext uri="{FF2B5EF4-FFF2-40B4-BE49-F238E27FC236}">
                <a16:creationId xmlns:a16="http://schemas.microsoft.com/office/drawing/2014/main" id="{2073438F-5709-4871-9AAA-E9E3156F7AA2}"/>
              </a:ext>
            </a:extLst>
          </p:cNvPr>
          <p:cNvSpPr txBox="1"/>
          <p:nvPr/>
        </p:nvSpPr>
        <p:spPr>
          <a:xfrm>
            <a:off x="6497982" y="5823077"/>
            <a:ext cx="5310320" cy="369332"/>
          </a:xfrm>
          <a:prstGeom prst="rect">
            <a:avLst/>
          </a:prstGeom>
          <a:noFill/>
        </p:spPr>
        <p:txBody>
          <a:bodyPr wrap="square" rtlCol="0">
            <a:spAutoFit/>
          </a:bodyPr>
          <a:lstStyle/>
          <a:p>
            <a:pPr algn="ctr"/>
            <a:r>
              <a:rPr lang="ja-JP" altLang="en-US" dirty="0">
                <a:solidFill>
                  <a:schemeClr val="accent4"/>
                </a:solidFill>
              </a:rPr>
              <a:t>課題：制約境界付近を特定しやすいことを想定</a:t>
            </a:r>
          </a:p>
        </p:txBody>
      </p:sp>
      <p:sp>
        <p:nvSpPr>
          <p:cNvPr id="40" name="テキスト ボックス 39">
            <a:extLst>
              <a:ext uri="{FF2B5EF4-FFF2-40B4-BE49-F238E27FC236}">
                <a16:creationId xmlns:a16="http://schemas.microsoft.com/office/drawing/2014/main" id="{5B215D15-00C2-4DBB-B0AB-1AD219131BA7}"/>
              </a:ext>
            </a:extLst>
          </p:cNvPr>
          <p:cNvSpPr txBox="1"/>
          <p:nvPr/>
        </p:nvSpPr>
        <p:spPr>
          <a:xfrm>
            <a:off x="8534331" y="3199647"/>
            <a:ext cx="2137124" cy="338554"/>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1600" dirty="0"/>
              <a:t>Adaptive MOEA/D</a:t>
            </a:r>
            <a:endParaRPr kumimoji="1" lang="ja-JP" altLang="en-US" sz="1600" dirty="0"/>
          </a:p>
        </p:txBody>
      </p:sp>
      <p:sp>
        <p:nvSpPr>
          <p:cNvPr id="43" name="テキスト ボックス 42">
            <a:extLst>
              <a:ext uri="{FF2B5EF4-FFF2-40B4-BE49-F238E27FC236}">
                <a16:creationId xmlns:a16="http://schemas.microsoft.com/office/drawing/2014/main" id="{53A7DC81-B0BF-4BF1-A400-15C38054F083}"/>
              </a:ext>
            </a:extLst>
          </p:cNvPr>
          <p:cNvSpPr txBox="1"/>
          <p:nvPr/>
        </p:nvSpPr>
        <p:spPr>
          <a:xfrm>
            <a:off x="8915836" y="3587009"/>
            <a:ext cx="2759089" cy="338554"/>
          </a:xfrm>
          <a:prstGeom prst="rect">
            <a:avLst/>
          </a:prstGeom>
          <a:noFill/>
        </p:spPr>
        <p:txBody>
          <a:bodyPr wrap="none" rtlCol="0">
            <a:spAutoFit/>
          </a:bodyPr>
          <a:lstStyle/>
          <a:p>
            <a:r>
              <a:rPr kumimoji="1" lang="ja-JP" altLang="en-US" sz="1600" dirty="0"/>
              <a:t>制約境界付近を重点的に探索</a:t>
            </a:r>
          </a:p>
        </p:txBody>
      </p:sp>
    </p:spTree>
    <p:extLst>
      <p:ext uri="{BB962C8B-B14F-4D97-AF65-F5344CB8AC3E}">
        <p14:creationId xmlns:p14="http://schemas.microsoft.com/office/powerpoint/2010/main" val="3632529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39222"/>
            <a:ext cx="11400125" cy="518094"/>
          </a:xfrm>
        </p:spPr>
        <p:txBody>
          <a:bodyPr/>
          <a:lstStyle/>
          <a:p>
            <a:r>
              <a:rPr lang="ja-JP" altLang="en-US" dirty="0"/>
              <a:t>決定変数空間での目的関数と制約違反量の景観：</a:t>
            </a:r>
            <a:r>
              <a:rPr lang="en-US" altLang="ja-JP" dirty="0"/>
              <a:t>2</a:t>
            </a:r>
            <a:r>
              <a:rPr lang="ja-JP" altLang="en-US" dirty="0"/>
              <a:t>次元</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46</a:t>
            </a:fld>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9180196D-2537-408C-A8A8-C1263A1F23BC}"/>
                  </a:ext>
                </a:extLst>
              </p:cNvPr>
              <p:cNvSpPr txBox="1"/>
              <p:nvPr/>
            </p:nvSpPr>
            <p:spPr>
              <a:xfrm>
                <a:off x="5443615" y="2572684"/>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[−2,2]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xmlns="">
          <p:sp>
            <p:nvSpPr>
              <p:cNvPr id="21" name="テキスト ボックス 20">
                <a:extLst>
                  <a:ext uri="{FF2B5EF4-FFF2-40B4-BE49-F238E27FC236}">
                    <a16:creationId xmlns:a16="http://schemas.microsoft.com/office/drawing/2014/main" id="{9180196D-2537-408C-A8A8-C1263A1F23BC}"/>
                  </a:ext>
                </a:extLst>
              </p:cNvPr>
              <p:cNvSpPr txBox="1">
                <a:spLocks noRot="1" noChangeAspect="1" noMove="1" noResize="1" noEditPoints="1" noAdjustHandles="1" noChangeArrowheads="1" noChangeShapeType="1" noTextEdit="1"/>
              </p:cNvSpPr>
              <p:nvPr/>
            </p:nvSpPr>
            <p:spPr>
              <a:xfrm>
                <a:off x="5443615" y="2572684"/>
                <a:ext cx="1444762" cy="369332"/>
              </a:xfrm>
              <a:prstGeom prst="rect">
                <a:avLst/>
              </a:prstGeom>
              <a:blipFill>
                <a:blip r:embed="rId2"/>
                <a:stretch>
                  <a:fillRect b="-16393"/>
                </a:stretch>
              </a:blipFill>
            </p:spPr>
            <p:txBody>
              <a:bodyPr/>
              <a:lstStyle/>
              <a:p>
                <a:r>
                  <a:rPr lang="ja-JP" altLang="en-US">
                    <a:noFill/>
                  </a:rPr>
                  <a:t> </a:t>
                </a:r>
              </a:p>
            </p:txBody>
          </p:sp>
        </mc:Fallback>
      </mc:AlternateContent>
      <p:pic>
        <p:nvPicPr>
          <p:cNvPr id="19" name="図 18">
            <a:extLst>
              <a:ext uri="{FF2B5EF4-FFF2-40B4-BE49-F238E27FC236}">
                <a16:creationId xmlns:a16="http://schemas.microsoft.com/office/drawing/2014/main" id="{7A1FE947-DEA3-7CCE-06B6-DF1228EE0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381" y="3019826"/>
            <a:ext cx="3831229" cy="3193858"/>
          </a:xfrm>
          <a:prstGeom prst="rect">
            <a:avLst/>
          </a:prstGeom>
        </p:spPr>
      </p:pic>
      <p:pic>
        <p:nvPicPr>
          <p:cNvPr id="23" name="図 22">
            <a:extLst>
              <a:ext uri="{FF2B5EF4-FFF2-40B4-BE49-F238E27FC236}">
                <a16:creationId xmlns:a16="http://schemas.microsoft.com/office/drawing/2014/main" id="{E191717D-7D66-F9CF-D2B5-7D02FBCB5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4577" y="2955243"/>
            <a:ext cx="3817221" cy="3193858"/>
          </a:xfrm>
          <a:prstGeom prst="rect">
            <a:avLst/>
          </a:prstGeom>
        </p:spPr>
      </p:pic>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7F15952-F31F-18B5-B2EF-84D1FBA192BF}"/>
                  </a:ext>
                </a:extLst>
              </p:cNvPr>
              <p:cNvSpPr txBox="1"/>
              <p:nvPr/>
            </p:nvSpPr>
            <p:spPr>
              <a:xfrm>
                <a:off x="9400806" y="2572684"/>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m:t>
                          </m:r>
                          <m:r>
                            <a:rPr lang="en-US" altLang="ja-JP" i="1">
                              <a:latin typeface="Cambria Math" panose="02040503050406030204" pitchFamily="18" charset="0"/>
                              <a:ea typeface="Cambria Math" panose="02040503050406030204" pitchFamily="18" charset="0"/>
                            </a:rPr>
                            <m:t>,2]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C7F15952-F31F-18B5-B2EF-84D1FBA192BF}"/>
                  </a:ext>
                </a:extLst>
              </p:cNvPr>
              <p:cNvSpPr txBox="1">
                <a:spLocks noRot="1" noChangeAspect="1" noMove="1" noResize="1" noEditPoints="1" noAdjustHandles="1" noChangeArrowheads="1" noChangeShapeType="1" noTextEdit="1"/>
              </p:cNvSpPr>
              <p:nvPr/>
            </p:nvSpPr>
            <p:spPr>
              <a:xfrm>
                <a:off x="9400806" y="2572684"/>
                <a:ext cx="1444762" cy="369332"/>
              </a:xfrm>
              <a:prstGeom prst="rect">
                <a:avLst/>
              </a:prstGeom>
              <a:blipFill>
                <a:blip r:embed="rId5"/>
                <a:stretch>
                  <a:fillRect b="-16393"/>
                </a:stretch>
              </a:blipFill>
            </p:spPr>
            <p:txBody>
              <a:bodyPr/>
              <a:lstStyle/>
              <a:p>
                <a:r>
                  <a:rPr lang="ja-JP" altLang="en-US">
                    <a:noFill/>
                  </a:rPr>
                  <a:t> </a:t>
                </a:r>
              </a:p>
            </p:txBody>
          </p:sp>
        </mc:Fallback>
      </mc:AlternateContent>
      <p:pic>
        <p:nvPicPr>
          <p:cNvPr id="27" name="図 26">
            <a:extLst>
              <a:ext uri="{FF2B5EF4-FFF2-40B4-BE49-F238E27FC236}">
                <a16:creationId xmlns:a16="http://schemas.microsoft.com/office/drawing/2014/main" id="{F11E7B9B-7993-9B40-D222-1B50752A5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555" y="3010861"/>
            <a:ext cx="3817221" cy="3193858"/>
          </a:xfrm>
          <a:prstGeom prst="rect">
            <a:avLst/>
          </a:prstGeom>
        </p:spPr>
      </p:pic>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1A4FF16A-E035-3204-D861-50F2806C9BD7}"/>
                  </a:ext>
                </a:extLst>
              </p:cNvPr>
              <p:cNvSpPr txBox="1"/>
              <p:nvPr/>
            </p:nvSpPr>
            <p:spPr>
              <a:xfrm>
                <a:off x="7152971" y="1453451"/>
                <a:ext cx="2311287" cy="369332"/>
              </a:xfrm>
              <a:prstGeom prst="rect">
                <a:avLst/>
              </a:prstGeom>
              <a:noFill/>
            </p:spPr>
            <p:txBody>
              <a:bodyPr wrap="square" rtlCol="0">
                <a:spAutoFit/>
              </a:bodyPr>
              <a:lstStyle/>
              <a:p>
                <a:pPr algn="ctr"/>
                <a:r>
                  <a:rPr lang="ja-JP" altLang="en-US" dirty="0"/>
                  <a:t>制約違反量</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𝑣</m:t>
                    </m:r>
                  </m:oMath>
                </a14:m>
                <a:r>
                  <a:rPr lang="ja-JP" altLang="en-US" dirty="0"/>
                  <a:t>の景観</a:t>
                </a:r>
              </a:p>
            </p:txBody>
          </p:sp>
        </mc:Choice>
        <mc:Fallback xmlns="">
          <p:sp>
            <p:nvSpPr>
              <p:cNvPr id="29" name="テキスト ボックス 28">
                <a:extLst>
                  <a:ext uri="{FF2B5EF4-FFF2-40B4-BE49-F238E27FC236}">
                    <a16:creationId xmlns:a16="http://schemas.microsoft.com/office/drawing/2014/main" id="{1A4FF16A-E035-3204-D861-50F2806C9BD7}"/>
                  </a:ext>
                </a:extLst>
              </p:cNvPr>
              <p:cNvSpPr txBox="1">
                <a:spLocks noRot="1" noChangeAspect="1" noMove="1" noResize="1" noEditPoints="1" noAdjustHandles="1" noChangeArrowheads="1" noChangeShapeType="1" noTextEdit="1"/>
              </p:cNvSpPr>
              <p:nvPr/>
            </p:nvSpPr>
            <p:spPr>
              <a:xfrm>
                <a:off x="7152971" y="1453451"/>
                <a:ext cx="2311287" cy="369332"/>
              </a:xfrm>
              <a:prstGeom prst="rect">
                <a:avLst/>
              </a:prstGeom>
              <a:blipFill>
                <a:blip r:embed="rId6"/>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2FE3A09-C98E-1B96-5C1B-E6731E8C98A2}"/>
                  </a:ext>
                </a:extLst>
              </p:cNvPr>
              <p:cNvSpPr txBox="1"/>
              <p:nvPr/>
            </p:nvSpPr>
            <p:spPr>
              <a:xfrm>
                <a:off x="1211227" y="1453451"/>
                <a:ext cx="1956011" cy="369332"/>
              </a:xfrm>
              <a:prstGeom prst="rect">
                <a:avLst/>
              </a:prstGeom>
              <a:noFill/>
            </p:spPr>
            <p:txBody>
              <a:bodyPr wrap="square" rtlCol="0">
                <a:spAutoFit/>
              </a:bodyPr>
              <a:lstStyle/>
              <a:p>
                <a:pPr algn="ctr"/>
                <a:r>
                  <a:rPr lang="ja-JP" altLang="en-US" dirty="0"/>
                  <a:t>目的関数</a:t>
                </a:r>
                <a14:m>
                  <m:oMath xmlns:m="http://schemas.openxmlformats.org/officeDocument/2006/math">
                    <m:r>
                      <a:rPr lang="en-US" altLang="ja-JP" i="1" smtClean="0">
                        <a:latin typeface="Cambria Math" panose="02040503050406030204" pitchFamily="18" charset="0"/>
                        <a:ea typeface="Cambria Math" panose="02040503050406030204" pitchFamily="18" charset="0"/>
                      </a:rPr>
                      <m:t>𝑓</m:t>
                    </m:r>
                  </m:oMath>
                </a14:m>
                <a:r>
                  <a:rPr lang="ja-JP" altLang="en-US" dirty="0"/>
                  <a:t>の景観</a:t>
                </a:r>
              </a:p>
            </p:txBody>
          </p:sp>
        </mc:Choice>
        <mc:Fallback xmlns="">
          <p:sp>
            <p:nvSpPr>
              <p:cNvPr id="31" name="テキスト ボックス 30">
                <a:extLst>
                  <a:ext uri="{FF2B5EF4-FFF2-40B4-BE49-F238E27FC236}">
                    <a16:creationId xmlns:a16="http://schemas.microsoft.com/office/drawing/2014/main" id="{22FE3A09-C98E-1B96-5C1B-E6731E8C98A2}"/>
                  </a:ext>
                </a:extLst>
              </p:cNvPr>
              <p:cNvSpPr txBox="1">
                <a:spLocks noRot="1" noChangeAspect="1" noMove="1" noResize="1" noEditPoints="1" noAdjustHandles="1" noChangeArrowheads="1" noChangeShapeType="1" noTextEdit="1"/>
              </p:cNvSpPr>
              <p:nvPr/>
            </p:nvSpPr>
            <p:spPr>
              <a:xfrm>
                <a:off x="1211227" y="1453451"/>
                <a:ext cx="1956011" cy="369332"/>
              </a:xfrm>
              <a:prstGeom prst="rect">
                <a:avLst/>
              </a:prstGeom>
              <a:blipFill>
                <a:blip r:embed="rId7"/>
                <a:stretch>
                  <a:fillRect l="-1246" t="-8197" r="-935"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37023728-A44B-1E90-D074-C5E178B7DE52}"/>
                  </a:ext>
                </a:extLst>
              </p:cNvPr>
              <p:cNvSpPr txBox="1"/>
              <p:nvPr/>
            </p:nvSpPr>
            <p:spPr>
              <a:xfrm>
                <a:off x="1454784" y="2574115"/>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[−2,2]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xmlns="">
          <p:sp>
            <p:nvSpPr>
              <p:cNvPr id="32" name="テキスト ボックス 31">
                <a:extLst>
                  <a:ext uri="{FF2B5EF4-FFF2-40B4-BE49-F238E27FC236}">
                    <a16:creationId xmlns:a16="http://schemas.microsoft.com/office/drawing/2014/main" id="{37023728-A44B-1E90-D074-C5E178B7DE52}"/>
                  </a:ext>
                </a:extLst>
              </p:cNvPr>
              <p:cNvSpPr txBox="1">
                <a:spLocks noRot="1" noChangeAspect="1" noMove="1" noResize="1" noEditPoints="1" noAdjustHandles="1" noChangeArrowheads="1" noChangeShapeType="1" noTextEdit="1"/>
              </p:cNvSpPr>
              <p:nvPr/>
            </p:nvSpPr>
            <p:spPr>
              <a:xfrm>
                <a:off x="1454784" y="2574115"/>
                <a:ext cx="1444762" cy="369332"/>
              </a:xfrm>
              <a:prstGeom prst="rect">
                <a:avLst/>
              </a:prstGeom>
              <a:blipFill>
                <a:blip r:embed="rId8"/>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39AE1B31-1CA8-64A1-8CA7-6AD655BF2A41}"/>
                  </a:ext>
                </a:extLst>
              </p:cNvPr>
              <p:cNvSpPr txBox="1"/>
              <p:nvPr/>
            </p:nvSpPr>
            <p:spPr>
              <a:xfrm>
                <a:off x="501847" y="589672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33" name="テキスト ボックス 32">
                <a:extLst>
                  <a:ext uri="{FF2B5EF4-FFF2-40B4-BE49-F238E27FC236}">
                    <a16:creationId xmlns:a16="http://schemas.microsoft.com/office/drawing/2014/main" id="{39AE1B31-1CA8-64A1-8CA7-6AD655BF2A41}"/>
                  </a:ext>
                </a:extLst>
              </p:cNvPr>
              <p:cNvSpPr txBox="1">
                <a:spLocks noRot="1" noChangeAspect="1" noMove="1" noResize="1" noEditPoints="1" noAdjustHandles="1" noChangeArrowheads="1" noChangeShapeType="1" noTextEdit="1"/>
              </p:cNvSpPr>
              <p:nvPr/>
            </p:nvSpPr>
            <p:spPr>
              <a:xfrm>
                <a:off x="501847" y="5896728"/>
                <a:ext cx="498603"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8AA2CECC-C9E3-6597-50FC-CB48784459B1}"/>
                  </a:ext>
                </a:extLst>
              </p:cNvPr>
              <p:cNvSpPr txBox="1"/>
              <p:nvPr/>
            </p:nvSpPr>
            <p:spPr>
              <a:xfrm>
                <a:off x="3233674" y="589672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34" name="テキスト ボックス 33">
                <a:extLst>
                  <a:ext uri="{FF2B5EF4-FFF2-40B4-BE49-F238E27FC236}">
                    <a16:creationId xmlns:a16="http://schemas.microsoft.com/office/drawing/2014/main" id="{8AA2CECC-C9E3-6597-50FC-CB48784459B1}"/>
                  </a:ext>
                </a:extLst>
              </p:cNvPr>
              <p:cNvSpPr txBox="1">
                <a:spLocks noRot="1" noChangeAspect="1" noMove="1" noResize="1" noEditPoints="1" noAdjustHandles="1" noChangeArrowheads="1" noChangeShapeType="1" noTextEdit="1"/>
              </p:cNvSpPr>
              <p:nvPr/>
            </p:nvSpPr>
            <p:spPr>
              <a:xfrm>
                <a:off x="3233674" y="5896728"/>
                <a:ext cx="498603"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529F339C-7634-5A31-E134-35AA7678384F}"/>
                  </a:ext>
                </a:extLst>
              </p:cNvPr>
              <p:cNvSpPr txBox="1"/>
              <p:nvPr/>
            </p:nvSpPr>
            <p:spPr>
              <a:xfrm>
                <a:off x="187898" y="3132874"/>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42" name="テキスト ボックス 41">
                <a:extLst>
                  <a:ext uri="{FF2B5EF4-FFF2-40B4-BE49-F238E27FC236}">
                    <a16:creationId xmlns:a16="http://schemas.microsoft.com/office/drawing/2014/main" id="{529F339C-7634-5A31-E134-35AA7678384F}"/>
                  </a:ext>
                </a:extLst>
              </p:cNvPr>
              <p:cNvSpPr txBox="1">
                <a:spLocks noRot="1" noChangeAspect="1" noMove="1" noResize="1" noEditPoints="1" noAdjustHandles="1" noChangeArrowheads="1" noChangeShapeType="1" noTextEdit="1"/>
              </p:cNvSpPr>
              <p:nvPr/>
            </p:nvSpPr>
            <p:spPr>
              <a:xfrm>
                <a:off x="187898" y="3132874"/>
                <a:ext cx="498603"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51C6FBDA-D1D1-BE88-E824-302ECD25C315}"/>
                  </a:ext>
                </a:extLst>
              </p:cNvPr>
              <p:cNvSpPr txBox="1"/>
              <p:nvPr/>
            </p:nvSpPr>
            <p:spPr>
              <a:xfrm>
                <a:off x="187898" y="5733660"/>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44" name="テキスト ボックス 43">
                <a:extLst>
                  <a:ext uri="{FF2B5EF4-FFF2-40B4-BE49-F238E27FC236}">
                    <a16:creationId xmlns:a16="http://schemas.microsoft.com/office/drawing/2014/main" id="{51C6FBDA-D1D1-BE88-E824-302ECD25C315}"/>
                  </a:ext>
                </a:extLst>
              </p:cNvPr>
              <p:cNvSpPr txBox="1">
                <a:spLocks noRot="1" noChangeAspect="1" noMove="1" noResize="1" noEditPoints="1" noAdjustHandles="1" noChangeArrowheads="1" noChangeShapeType="1" noTextEdit="1"/>
              </p:cNvSpPr>
              <p:nvPr/>
            </p:nvSpPr>
            <p:spPr>
              <a:xfrm>
                <a:off x="187898" y="5733660"/>
                <a:ext cx="498603"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C43A6129-4A31-DFA4-C031-43B3F910315F}"/>
                  </a:ext>
                </a:extLst>
              </p:cNvPr>
              <p:cNvSpPr txBox="1"/>
              <p:nvPr/>
            </p:nvSpPr>
            <p:spPr>
              <a:xfrm>
                <a:off x="1870687"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xmlns="">
          <p:sp>
            <p:nvSpPr>
              <p:cNvPr id="45" name="テキスト ボックス 44">
                <a:extLst>
                  <a:ext uri="{FF2B5EF4-FFF2-40B4-BE49-F238E27FC236}">
                    <a16:creationId xmlns:a16="http://schemas.microsoft.com/office/drawing/2014/main" id="{C43A6129-4A31-DFA4-C031-43B3F910315F}"/>
                  </a:ext>
                </a:extLst>
              </p:cNvPr>
              <p:cNvSpPr txBox="1">
                <a:spLocks noRot="1" noChangeAspect="1" noMove="1" noResize="1" noEditPoints="1" noAdjustHandles="1" noChangeArrowheads="1" noChangeShapeType="1" noTextEdit="1"/>
              </p:cNvSpPr>
              <p:nvPr/>
            </p:nvSpPr>
            <p:spPr>
              <a:xfrm>
                <a:off x="1870687" y="5905907"/>
                <a:ext cx="49860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F37ABB21-D88A-9BDD-9504-FB4443DBC68E}"/>
                  </a:ext>
                </a:extLst>
              </p:cNvPr>
              <p:cNvSpPr txBox="1"/>
              <p:nvPr/>
            </p:nvSpPr>
            <p:spPr>
              <a:xfrm>
                <a:off x="187898" y="438491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xmlns="">
          <p:sp>
            <p:nvSpPr>
              <p:cNvPr id="46" name="テキスト ボックス 45">
                <a:extLst>
                  <a:ext uri="{FF2B5EF4-FFF2-40B4-BE49-F238E27FC236}">
                    <a16:creationId xmlns:a16="http://schemas.microsoft.com/office/drawing/2014/main" id="{F37ABB21-D88A-9BDD-9504-FB4443DBC68E}"/>
                  </a:ext>
                </a:extLst>
              </p:cNvPr>
              <p:cNvSpPr txBox="1">
                <a:spLocks noRot="1" noChangeAspect="1" noMove="1" noResize="1" noEditPoints="1" noAdjustHandles="1" noChangeArrowheads="1" noChangeShapeType="1" noTextEdit="1"/>
              </p:cNvSpPr>
              <p:nvPr/>
            </p:nvSpPr>
            <p:spPr>
              <a:xfrm>
                <a:off x="187898" y="4384917"/>
                <a:ext cx="498603" cy="307777"/>
              </a:xfrm>
              <a:prstGeom prst="rect">
                <a:avLst/>
              </a:prstGeom>
              <a:blipFill>
                <a:blip r:embed="rId14"/>
                <a:stretch>
                  <a:fillRect/>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D3AC3667-FCA8-2E02-06A5-7CF015BB5F68}"/>
              </a:ext>
            </a:extLst>
          </p:cNvPr>
          <p:cNvSpPr txBox="1"/>
          <p:nvPr/>
        </p:nvSpPr>
        <p:spPr>
          <a:xfrm>
            <a:off x="1969639" y="3273014"/>
            <a:ext cx="1444762" cy="307777"/>
          </a:xfrm>
          <a:prstGeom prst="rect">
            <a:avLst/>
          </a:prstGeom>
          <a:noFill/>
        </p:spPr>
        <p:txBody>
          <a:bodyPr wrap="square" rtlCol="0">
            <a:spAutoFit/>
          </a:bodyPr>
          <a:lstStyle/>
          <a:p>
            <a:pPr algn="ctr"/>
            <a:r>
              <a:rPr lang="ja-JP" altLang="en-US" sz="1400" dirty="0"/>
              <a:t>トレードオフ領域</a:t>
            </a:r>
          </a:p>
        </p:txBody>
      </p:sp>
      <mc:AlternateContent xmlns:mc="http://schemas.openxmlformats.org/markup-compatibility/2006" xmlns:a14="http://schemas.microsoft.com/office/drawing/2010/main">
        <mc:Choice Requires="a14">
          <p:sp>
            <p:nvSpPr>
              <p:cNvPr id="49" name="テキスト プレースホルダー 2">
                <a:extLst>
                  <a:ext uri="{FF2B5EF4-FFF2-40B4-BE49-F238E27FC236}">
                    <a16:creationId xmlns:a16="http://schemas.microsoft.com/office/drawing/2014/main" id="{ACDEE1F2-A540-7B8B-9BBD-9903D284EEC5}"/>
                  </a:ext>
                </a:extLst>
              </p:cNvPr>
              <p:cNvSpPr txBox="1">
                <a:spLocks/>
              </p:cNvSpPr>
              <p:nvPr/>
            </p:nvSpPr>
            <p:spPr>
              <a:xfrm>
                <a:off x="517054" y="878149"/>
                <a:ext cx="11400125" cy="58518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ja-JP" altLang="en-US" sz="2800" dirty="0"/>
                  <a:t>が両方悪い領域と、トレードオフ領域がある</a:t>
                </a:r>
                <a:endParaRPr lang="en-US" altLang="ja-JP" sz="2800" dirty="0"/>
              </a:p>
            </p:txBody>
          </p:sp>
        </mc:Choice>
        <mc:Fallback xmlns="">
          <p:sp>
            <p:nvSpPr>
              <p:cNvPr id="49" name="テキスト プレースホルダー 2">
                <a:extLst>
                  <a:ext uri="{FF2B5EF4-FFF2-40B4-BE49-F238E27FC236}">
                    <a16:creationId xmlns:a16="http://schemas.microsoft.com/office/drawing/2014/main" id="{ACDEE1F2-A540-7B8B-9BBD-9903D284EEC5}"/>
                  </a:ext>
                </a:extLst>
              </p:cNvPr>
              <p:cNvSpPr txBox="1">
                <a:spLocks noRot="1" noChangeAspect="1" noMove="1" noResize="1" noEditPoints="1" noAdjustHandles="1" noChangeArrowheads="1" noChangeShapeType="1" noTextEdit="1"/>
              </p:cNvSpPr>
              <p:nvPr/>
            </p:nvSpPr>
            <p:spPr>
              <a:xfrm>
                <a:off x="517054" y="878149"/>
                <a:ext cx="11400125" cy="585182"/>
              </a:xfrm>
              <a:prstGeom prst="rect">
                <a:avLst/>
              </a:prstGeom>
              <a:blipFill>
                <a:blip r:embed="rId15"/>
                <a:stretch>
                  <a:fillRect t="-18750" b="-9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8F8B95DC-C560-7B96-A7C8-FE330DE60591}"/>
                  </a:ext>
                </a:extLst>
              </p:cNvPr>
              <p:cNvSpPr txBox="1"/>
              <p:nvPr/>
            </p:nvSpPr>
            <p:spPr>
              <a:xfrm>
                <a:off x="2582940"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0" name="テキスト ボックス 49">
                <a:extLst>
                  <a:ext uri="{FF2B5EF4-FFF2-40B4-BE49-F238E27FC236}">
                    <a16:creationId xmlns:a16="http://schemas.microsoft.com/office/drawing/2014/main" id="{8F8B95DC-C560-7B96-A7C8-FE330DE60591}"/>
                  </a:ext>
                </a:extLst>
              </p:cNvPr>
              <p:cNvSpPr txBox="1">
                <a:spLocks noRot="1" noChangeAspect="1" noMove="1" noResize="1" noEditPoints="1" noAdjustHandles="1" noChangeArrowheads="1" noChangeShapeType="1" noTextEdit="1"/>
              </p:cNvSpPr>
              <p:nvPr/>
            </p:nvSpPr>
            <p:spPr>
              <a:xfrm>
                <a:off x="2582940" y="5905907"/>
                <a:ext cx="498603"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DD49C1DE-5511-18C5-EADC-AAA8D57EBEC9}"/>
                  </a:ext>
                </a:extLst>
              </p:cNvPr>
              <p:cNvSpPr txBox="1"/>
              <p:nvPr/>
            </p:nvSpPr>
            <p:spPr>
              <a:xfrm>
                <a:off x="187898" y="3710546"/>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1" name="テキスト ボックス 50">
                <a:extLst>
                  <a:ext uri="{FF2B5EF4-FFF2-40B4-BE49-F238E27FC236}">
                    <a16:creationId xmlns:a16="http://schemas.microsoft.com/office/drawing/2014/main" id="{DD49C1DE-5511-18C5-EADC-AAA8D57EBEC9}"/>
                  </a:ext>
                </a:extLst>
              </p:cNvPr>
              <p:cNvSpPr txBox="1">
                <a:spLocks noRot="1" noChangeAspect="1" noMove="1" noResize="1" noEditPoints="1" noAdjustHandles="1" noChangeArrowheads="1" noChangeShapeType="1" noTextEdit="1"/>
              </p:cNvSpPr>
              <p:nvPr/>
            </p:nvSpPr>
            <p:spPr>
              <a:xfrm>
                <a:off x="187898" y="3710546"/>
                <a:ext cx="498603"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F0715E9B-C537-741E-1891-CB3AA6E2ED20}"/>
                  </a:ext>
                </a:extLst>
              </p:cNvPr>
              <p:cNvSpPr txBox="1"/>
              <p:nvPr/>
            </p:nvSpPr>
            <p:spPr>
              <a:xfrm>
                <a:off x="1139269"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2" name="テキスト ボックス 51">
                <a:extLst>
                  <a:ext uri="{FF2B5EF4-FFF2-40B4-BE49-F238E27FC236}">
                    <a16:creationId xmlns:a16="http://schemas.microsoft.com/office/drawing/2014/main" id="{F0715E9B-C537-741E-1891-CB3AA6E2ED20}"/>
                  </a:ext>
                </a:extLst>
              </p:cNvPr>
              <p:cNvSpPr txBox="1">
                <a:spLocks noRot="1" noChangeAspect="1" noMove="1" noResize="1" noEditPoints="1" noAdjustHandles="1" noChangeArrowheads="1" noChangeShapeType="1" noTextEdit="1"/>
              </p:cNvSpPr>
              <p:nvPr/>
            </p:nvSpPr>
            <p:spPr>
              <a:xfrm>
                <a:off x="1139269" y="5905907"/>
                <a:ext cx="498603"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3ED2D95E-787E-8BB7-35F1-4ACF1A54B1F9}"/>
                  </a:ext>
                </a:extLst>
              </p:cNvPr>
              <p:cNvSpPr txBox="1"/>
              <p:nvPr/>
            </p:nvSpPr>
            <p:spPr>
              <a:xfrm>
                <a:off x="187898" y="505928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3" name="テキスト ボックス 52">
                <a:extLst>
                  <a:ext uri="{FF2B5EF4-FFF2-40B4-BE49-F238E27FC236}">
                    <a16:creationId xmlns:a16="http://schemas.microsoft.com/office/drawing/2014/main" id="{3ED2D95E-787E-8BB7-35F1-4ACF1A54B1F9}"/>
                  </a:ext>
                </a:extLst>
              </p:cNvPr>
              <p:cNvSpPr txBox="1">
                <a:spLocks noRot="1" noChangeAspect="1" noMove="1" noResize="1" noEditPoints="1" noAdjustHandles="1" noChangeArrowheads="1" noChangeShapeType="1" noTextEdit="1"/>
              </p:cNvSpPr>
              <p:nvPr/>
            </p:nvSpPr>
            <p:spPr>
              <a:xfrm>
                <a:off x="187898" y="5059288"/>
                <a:ext cx="498603" cy="307777"/>
              </a:xfrm>
              <a:prstGeom prst="rect">
                <a:avLst/>
              </a:prstGeom>
              <a:blipFill>
                <a:blip r:embed="rId17"/>
                <a:stretch>
                  <a:fillRect/>
                </a:stretch>
              </a:blipFill>
            </p:spPr>
            <p:txBody>
              <a:bodyPr/>
              <a:lstStyle/>
              <a:p>
                <a:r>
                  <a:rPr lang="ja-JP" altLang="en-US">
                    <a:noFill/>
                  </a:rPr>
                  <a:t> </a:t>
                </a:r>
              </a:p>
            </p:txBody>
          </p:sp>
        </mc:Fallback>
      </mc:AlternateContent>
      <p:sp>
        <p:nvSpPr>
          <p:cNvPr id="54" name="四角形: 角を丸くする 53">
            <a:extLst>
              <a:ext uri="{FF2B5EF4-FFF2-40B4-BE49-F238E27FC236}">
                <a16:creationId xmlns:a16="http://schemas.microsoft.com/office/drawing/2014/main" id="{35E4A0F2-9DB3-1A69-1D79-280135E70ACA}"/>
              </a:ext>
            </a:extLst>
          </p:cNvPr>
          <p:cNvSpPr/>
          <p:nvPr/>
        </p:nvSpPr>
        <p:spPr>
          <a:xfrm>
            <a:off x="705140" y="5050696"/>
            <a:ext cx="897864" cy="8028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AB55E82A-8764-FF15-4F10-B0DF424DB78F}"/>
              </a:ext>
            </a:extLst>
          </p:cNvPr>
          <p:cNvSpPr txBox="1"/>
          <p:nvPr/>
        </p:nvSpPr>
        <p:spPr>
          <a:xfrm>
            <a:off x="1454784" y="5106865"/>
            <a:ext cx="1444762" cy="307777"/>
          </a:xfrm>
          <a:prstGeom prst="rect">
            <a:avLst/>
          </a:prstGeom>
          <a:noFill/>
        </p:spPr>
        <p:txBody>
          <a:bodyPr wrap="square" rtlCol="0">
            <a:spAutoFit/>
          </a:bodyPr>
          <a:lstStyle/>
          <a:p>
            <a:pPr algn="ctr"/>
            <a:r>
              <a:rPr lang="ja-JP" altLang="en-US" sz="1400" dirty="0">
                <a:solidFill>
                  <a:srgbClr val="FF0000"/>
                </a:solidFill>
              </a:rPr>
              <a:t>両方悪い領域</a:t>
            </a:r>
          </a:p>
        </p:txBody>
      </p:sp>
      <p:sp>
        <p:nvSpPr>
          <p:cNvPr id="56" name="四角形: 角を丸くする 55">
            <a:extLst>
              <a:ext uri="{FF2B5EF4-FFF2-40B4-BE49-F238E27FC236}">
                <a16:creationId xmlns:a16="http://schemas.microsoft.com/office/drawing/2014/main" id="{0B34087D-A2D2-C246-31EC-765A8E95E3DD}"/>
              </a:ext>
            </a:extLst>
          </p:cNvPr>
          <p:cNvSpPr/>
          <p:nvPr/>
        </p:nvSpPr>
        <p:spPr>
          <a:xfrm>
            <a:off x="4694434" y="5071066"/>
            <a:ext cx="897864" cy="8028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9E4BE26D-9DF4-9A50-76BF-C120476CCB21}"/>
              </a:ext>
            </a:extLst>
          </p:cNvPr>
          <p:cNvSpPr txBox="1"/>
          <p:nvPr/>
        </p:nvSpPr>
        <p:spPr>
          <a:xfrm>
            <a:off x="5466129" y="5123973"/>
            <a:ext cx="1444762" cy="307777"/>
          </a:xfrm>
          <a:prstGeom prst="rect">
            <a:avLst/>
          </a:prstGeom>
          <a:noFill/>
        </p:spPr>
        <p:txBody>
          <a:bodyPr wrap="square" rtlCol="0">
            <a:spAutoFit/>
          </a:bodyPr>
          <a:lstStyle/>
          <a:p>
            <a:pPr algn="ctr"/>
            <a:r>
              <a:rPr lang="ja-JP" altLang="en-US" sz="1400" dirty="0">
                <a:solidFill>
                  <a:srgbClr val="FF0000"/>
                </a:solidFill>
              </a:rPr>
              <a:t>両方悪い領域</a:t>
            </a:r>
          </a:p>
        </p:txBody>
      </p:sp>
      <p:sp>
        <p:nvSpPr>
          <p:cNvPr id="58" name="四角形: 角を丸くする 57">
            <a:extLst>
              <a:ext uri="{FF2B5EF4-FFF2-40B4-BE49-F238E27FC236}">
                <a16:creationId xmlns:a16="http://schemas.microsoft.com/office/drawing/2014/main" id="{74AA48CD-8989-53C3-7111-8D10FE877657}"/>
              </a:ext>
            </a:extLst>
          </p:cNvPr>
          <p:cNvSpPr/>
          <p:nvPr/>
        </p:nvSpPr>
        <p:spPr>
          <a:xfrm rot="18710592">
            <a:off x="5868586" y="3864408"/>
            <a:ext cx="1183264" cy="720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四角形: 角を丸くする 58">
            <a:extLst>
              <a:ext uri="{FF2B5EF4-FFF2-40B4-BE49-F238E27FC236}">
                <a16:creationId xmlns:a16="http://schemas.microsoft.com/office/drawing/2014/main" id="{F05A0D9D-B6BD-10AC-C36A-33FCCFA9F5A5}"/>
              </a:ext>
            </a:extLst>
          </p:cNvPr>
          <p:cNvSpPr/>
          <p:nvPr/>
        </p:nvSpPr>
        <p:spPr>
          <a:xfrm rot="18710592">
            <a:off x="1805247" y="3847106"/>
            <a:ext cx="1183264" cy="720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52EA9537-7974-6BF6-1A00-45F193E90B7E}"/>
              </a:ext>
            </a:extLst>
          </p:cNvPr>
          <p:cNvSpPr txBox="1"/>
          <p:nvPr/>
        </p:nvSpPr>
        <p:spPr>
          <a:xfrm>
            <a:off x="6065144" y="3273014"/>
            <a:ext cx="1444762" cy="307777"/>
          </a:xfrm>
          <a:prstGeom prst="rect">
            <a:avLst/>
          </a:prstGeom>
          <a:noFill/>
        </p:spPr>
        <p:txBody>
          <a:bodyPr wrap="square" rtlCol="0">
            <a:spAutoFit/>
          </a:bodyPr>
          <a:lstStyle/>
          <a:p>
            <a:pPr algn="ctr"/>
            <a:r>
              <a:rPr lang="ja-JP" altLang="en-US" sz="1400" dirty="0"/>
              <a:t>トレードオフ領域</a:t>
            </a:r>
          </a:p>
        </p:txBody>
      </p:sp>
      <p:cxnSp>
        <p:nvCxnSpPr>
          <p:cNvPr id="6" name="直線コネクタ 5">
            <a:extLst>
              <a:ext uri="{FF2B5EF4-FFF2-40B4-BE49-F238E27FC236}">
                <a16:creationId xmlns:a16="http://schemas.microsoft.com/office/drawing/2014/main" id="{556ED4DA-3F64-9872-8EC6-E450EAEC55ED}"/>
              </a:ext>
            </a:extLst>
          </p:cNvPr>
          <p:cNvCxnSpPr/>
          <p:nvPr/>
        </p:nvCxnSpPr>
        <p:spPr>
          <a:xfrm flipV="1">
            <a:off x="2119988" y="3826789"/>
            <a:ext cx="614247" cy="69408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5F3215B3-C2EC-1550-30AF-8B60E0EB46EB}"/>
              </a:ext>
            </a:extLst>
          </p:cNvPr>
          <p:cNvCxnSpPr>
            <a:cxnSpLocks/>
          </p:cNvCxnSpPr>
          <p:nvPr/>
        </p:nvCxnSpPr>
        <p:spPr>
          <a:xfrm flipV="1">
            <a:off x="6096000" y="3864434"/>
            <a:ext cx="691525" cy="70427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360DD1FC-34FA-E15B-F03B-5E271F952712}"/>
              </a:ext>
            </a:extLst>
          </p:cNvPr>
          <p:cNvSpPr txBox="1"/>
          <p:nvPr/>
        </p:nvSpPr>
        <p:spPr>
          <a:xfrm>
            <a:off x="2257662" y="4138529"/>
            <a:ext cx="1398494" cy="261610"/>
          </a:xfrm>
          <a:prstGeom prst="rect">
            <a:avLst/>
          </a:prstGeom>
          <a:noFill/>
        </p:spPr>
        <p:txBody>
          <a:bodyPr wrap="square" rtlCol="0">
            <a:spAutoFit/>
          </a:bodyPr>
          <a:lstStyle/>
          <a:p>
            <a:pPr algn="ctr"/>
            <a:r>
              <a:rPr lang="ja-JP" altLang="en-US" sz="1100" dirty="0"/>
              <a:t>パレートフロンティア</a:t>
            </a:r>
          </a:p>
        </p:txBody>
      </p:sp>
      <p:sp>
        <p:nvSpPr>
          <p:cNvPr id="63" name="テキスト ボックス 62">
            <a:extLst>
              <a:ext uri="{FF2B5EF4-FFF2-40B4-BE49-F238E27FC236}">
                <a16:creationId xmlns:a16="http://schemas.microsoft.com/office/drawing/2014/main" id="{3B30E792-0704-67E6-1A0D-275C82EEB6C4}"/>
              </a:ext>
            </a:extLst>
          </p:cNvPr>
          <p:cNvSpPr txBox="1"/>
          <p:nvPr/>
        </p:nvSpPr>
        <p:spPr>
          <a:xfrm>
            <a:off x="6256997" y="4225988"/>
            <a:ext cx="1398494" cy="261610"/>
          </a:xfrm>
          <a:prstGeom prst="rect">
            <a:avLst/>
          </a:prstGeom>
          <a:noFill/>
        </p:spPr>
        <p:txBody>
          <a:bodyPr wrap="square" rtlCol="0">
            <a:spAutoFit/>
          </a:bodyPr>
          <a:lstStyle/>
          <a:p>
            <a:pPr algn="ctr"/>
            <a:r>
              <a:rPr lang="ja-JP" altLang="en-US" sz="1100" dirty="0"/>
              <a:t>パレートフロンティア</a:t>
            </a:r>
          </a:p>
        </p:txBody>
      </p:sp>
      <p:cxnSp>
        <p:nvCxnSpPr>
          <p:cNvPr id="64" name="直線コネクタ 63">
            <a:extLst>
              <a:ext uri="{FF2B5EF4-FFF2-40B4-BE49-F238E27FC236}">
                <a16:creationId xmlns:a16="http://schemas.microsoft.com/office/drawing/2014/main" id="{ED0BB382-F416-693C-08ED-AB3793BA635E}"/>
              </a:ext>
            </a:extLst>
          </p:cNvPr>
          <p:cNvCxnSpPr>
            <a:cxnSpLocks/>
          </p:cNvCxnSpPr>
          <p:nvPr/>
        </p:nvCxnSpPr>
        <p:spPr>
          <a:xfrm flipV="1">
            <a:off x="8679019" y="4487598"/>
            <a:ext cx="1384028" cy="12926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F8A5D3BB-764E-FF43-B3FC-92B8231503BF}"/>
              </a:ext>
            </a:extLst>
          </p:cNvPr>
          <p:cNvSpPr txBox="1"/>
          <p:nvPr/>
        </p:nvSpPr>
        <p:spPr>
          <a:xfrm>
            <a:off x="9211957" y="5236260"/>
            <a:ext cx="1398494" cy="261610"/>
          </a:xfrm>
          <a:prstGeom prst="rect">
            <a:avLst/>
          </a:prstGeom>
          <a:noFill/>
        </p:spPr>
        <p:txBody>
          <a:bodyPr wrap="square" rtlCol="0">
            <a:spAutoFit/>
          </a:bodyPr>
          <a:lstStyle/>
          <a:p>
            <a:pPr algn="ctr"/>
            <a:r>
              <a:rPr lang="ja-JP" altLang="en-US" sz="1100" dirty="0"/>
              <a:t>パレートフロンティア</a:t>
            </a:r>
          </a:p>
        </p:txBody>
      </p:sp>
      <p:sp>
        <p:nvSpPr>
          <p:cNvPr id="66" name="四角形: 角を丸くする 65">
            <a:extLst>
              <a:ext uri="{FF2B5EF4-FFF2-40B4-BE49-F238E27FC236}">
                <a16:creationId xmlns:a16="http://schemas.microsoft.com/office/drawing/2014/main" id="{F7FC0E37-7A7C-5D6A-3D33-F7AA51191DD1}"/>
              </a:ext>
            </a:extLst>
          </p:cNvPr>
          <p:cNvSpPr/>
          <p:nvPr/>
        </p:nvSpPr>
        <p:spPr>
          <a:xfrm rot="18949826">
            <a:off x="8372385" y="4426460"/>
            <a:ext cx="2304668" cy="11181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74EC5545-3902-32F4-3729-F03082370BD1}"/>
              </a:ext>
            </a:extLst>
          </p:cNvPr>
          <p:cNvSpPr txBox="1"/>
          <p:nvPr/>
        </p:nvSpPr>
        <p:spPr>
          <a:xfrm>
            <a:off x="8609104" y="3666486"/>
            <a:ext cx="1444762" cy="307777"/>
          </a:xfrm>
          <a:prstGeom prst="rect">
            <a:avLst/>
          </a:prstGeom>
          <a:noFill/>
        </p:spPr>
        <p:txBody>
          <a:bodyPr wrap="square" rtlCol="0">
            <a:spAutoFit/>
          </a:bodyPr>
          <a:lstStyle/>
          <a:p>
            <a:pPr algn="ctr"/>
            <a:r>
              <a:rPr lang="ja-JP" altLang="en-US" sz="1400" dirty="0"/>
              <a:t>トレードオフ領域</a:t>
            </a:r>
          </a:p>
        </p:txBody>
      </p:sp>
      <p:sp>
        <p:nvSpPr>
          <p:cNvPr id="70" name="四角形: 角を丸くする 69">
            <a:extLst>
              <a:ext uri="{FF2B5EF4-FFF2-40B4-BE49-F238E27FC236}">
                <a16:creationId xmlns:a16="http://schemas.microsoft.com/office/drawing/2014/main" id="{BCE1E0C9-44A3-892E-6712-C3F2D4BE27B8}"/>
              </a:ext>
            </a:extLst>
          </p:cNvPr>
          <p:cNvSpPr/>
          <p:nvPr/>
        </p:nvSpPr>
        <p:spPr>
          <a:xfrm rot="16200000">
            <a:off x="31433" y="3895713"/>
            <a:ext cx="1840130"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四角形: 角を丸くする 71">
            <a:extLst>
              <a:ext uri="{FF2B5EF4-FFF2-40B4-BE49-F238E27FC236}">
                <a16:creationId xmlns:a16="http://schemas.microsoft.com/office/drawing/2014/main" id="{CC04C6A4-FAD4-9775-E4E6-AACBA0F6D35E}"/>
              </a:ext>
            </a:extLst>
          </p:cNvPr>
          <p:cNvSpPr/>
          <p:nvPr/>
        </p:nvSpPr>
        <p:spPr>
          <a:xfrm rot="16200000">
            <a:off x="4009286" y="3891958"/>
            <a:ext cx="1840130"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四角形: 角を丸くする 72">
            <a:extLst>
              <a:ext uri="{FF2B5EF4-FFF2-40B4-BE49-F238E27FC236}">
                <a16:creationId xmlns:a16="http://schemas.microsoft.com/office/drawing/2014/main" id="{11D5E166-B9ED-43A7-2C9E-63BD7C4B7BFD}"/>
              </a:ext>
            </a:extLst>
          </p:cNvPr>
          <p:cNvSpPr/>
          <p:nvPr/>
        </p:nvSpPr>
        <p:spPr>
          <a:xfrm rot="10800000">
            <a:off x="5592298" y="5407999"/>
            <a:ext cx="1927471"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四角形: 角を丸くする 73">
            <a:extLst>
              <a:ext uri="{FF2B5EF4-FFF2-40B4-BE49-F238E27FC236}">
                <a16:creationId xmlns:a16="http://schemas.microsoft.com/office/drawing/2014/main" id="{3D6CFFCB-DC0B-BC34-2B2C-1CB7A325E33B}"/>
              </a:ext>
            </a:extLst>
          </p:cNvPr>
          <p:cNvSpPr/>
          <p:nvPr/>
        </p:nvSpPr>
        <p:spPr>
          <a:xfrm rot="10800000">
            <a:off x="1621642" y="5383410"/>
            <a:ext cx="1887029"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45B0DE47-2CDF-44C4-8E8D-4414F07F60D9}"/>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補足：検証４</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C933B803-102A-48FD-ACBF-7D2D95425FA6}"/>
                  </a:ext>
                </a:extLst>
              </p:cNvPr>
              <p:cNvSpPr txBox="1"/>
              <p:nvPr/>
            </p:nvSpPr>
            <p:spPr>
              <a:xfrm>
                <a:off x="1115662" y="1841184"/>
                <a:ext cx="2311287" cy="65921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𝑓</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𝑁</m:t>
                          </m:r>
                        </m:den>
                      </m:f>
                      <m:nary>
                        <m:naryPr>
                          <m:chr m:val="∑"/>
                          <m:limLoc m:val="subSup"/>
                          <m:ctrlPr>
                            <a:rPr lang="en-US" altLang="ja-JP" i="1">
                              <a:latin typeface="Cambria Math" panose="02040503050406030204" pitchFamily="18" charset="0"/>
                              <a:ea typeface="Cambria Math" panose="02040503050406030204" pitchFamily="18" charset="0"/>
                            </a:rPr>
                          </m:ctrlPr>
                        </m:naryPr>
                        <m:sub>
                          <m:r>
                            <m:rPr>
                              <m:brk m:alnAt="25"/>
                            </m:rP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𝑁</m:t>
                          </m:r>
                        </m:sup>
                        <m:e>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𝑛</m:t>
                              </m:r>
                            </m:sub>
                            <m:sup>
                              <m:r>
                                <a:rPr lang="en-US" altLang="ja-JP" i="1">
                                  <a:latin typeface="Cambria Math" panose="02040503050406030204" pitchFamily="18" charset="0"/>
                                  <a:ea typeface="Cambria Math" panose="02040503050406030204" pitchFamily="18" charset="0"/>
                                </a:rPr>
                                <m:t>2</m:t>
                              </m:r>
                            </m:sup>
                          </m:sSubSup>
                        </m:e>
                      </m:nary>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C933B803-102A-48FD-ACBF-7D2D95425FA6}"/>
                  </a:ext>
                </a:extLst>
              </p:cNvPr>
              <p:cNvSpPr txBox="1">
                <a:spLocks noRot="1" noChangeAspect="1" noMove="1" noResize="1" noEditPoints="1" noAdjustHandles="1" noChangeArrowheads="1" noChangeShapeType="1" noTextEdit="1"/>
              </p:cNvSpPr>
              <p:nvPr/>
            </p:nvSpPr>
            <p:spPr>
              <a:xfrm>
                <a:off x="1115662" y="1841184"/>
                <a:ext cx="2311287" cy="65921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9652EB37-713D-4A5E-B8DD-AC53B14F1398}"/>
                  </a:ext>
                </a:extLst>
              </p:cNvPr>
              <p:cNvSpPr txBox="1"/>
              <p:nvPr/>
            </p:nvSpPr>
            <p:spPr>
              <a:xfrm>
                <a:off x="6853375" y="1839726"/>
                <a:ext cx="3082812" cy="65921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𝑁</m:t>
                          </m:r>
                        </m:den>
                      </m:f>
                      <m:nary>
                        <m:naryPr>
                          <m:chr m:val="∑"/>
                          <m:limLoc m:val="subSup"/>
                          <m:ctrlPr>
                            <a:rPr lang="en-US" altLang="ja-JP" i="1">
                              <a:latin typeface="Cambria Math" panose="02040503050406030204" pitchFamily="18" charset="0"/>
                              <a:ea typeface="Cambria Math" panose="02040503050406030204" pitchFamily="18" charset="0"/>
                            </a:rPr>
                          </m:ctrlPr>
                        </m:naryPr>
                        <m:sub>
                          <m:r>
                            <m:rPr>
                              <m:brk m:alnAt="25"/>
                            </m:rP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𝑁</m:t>
                          </m:r>
                        </m:sup>
                        <m:e>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𝑛</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𝑑</m:t>
                                  </m:r>
                                </m:e>
                              </m:d>
                            </m:e>
                            <m:sup>
                              <m:r>
                                <a:rPr lang="en-US" altLang="ja-JP" i="1">
                                  <a:latin typeface="Cambria Math" panose="02040503050406030204" pitchFamily="18" charset="0"/>
                                  <a:ea typeface="Cambria Math" panose="02040503050406030204" pitchFamily="18" charset="0"/>
                                </a:rPr>
                                <m:t>2</m:t>
                              </m:r>
                            </m:sup>
                          </m:sSup>
                        </m:e>
                      </m:nary>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9652EB37-713D-4A5E-B8DD-AC53B14F1398}"/>
                  </a:ext>
                </a:extLst>
              </p:cNvPr>
              <p:cNvSpPr txBox="1">
                <a:spLocks noRot="1" noChangeAspect="1" noMove="1" noResize="1" noEditPoints="1" noAdjustHandles="1" noChangeArrowheads="1" noChangeShapeType="1" noTextEdit="1"/>
              </p:cNvSpPr>
              <p:nvPr/>
            </p:nvSpPr>
            <p:spPr>
              <a:xfrm>
                <a:off x="6853375" y="1839726"/>
                <a:ext cx="3082812" cy="659219"/>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C5AE5F3-A543-4B5D-B078-68FFC7B7C25B}"/>
                  </a:ext>
                </a:extLst>
              </p:cNvPr>
              <p:cNvSpPr txBox="1"/>
              <p:nvPr/>
            </p:nvSpPr>
            <p:spPr>
              <a:xfrm>
                <a:off x="9911204" y="1984669"/>
                <a:ext cx="1444762"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𝑑</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10</m:t>
                          </m:r>
                        </m:e>
                        <m:sup>
                          <m:r>
                            <a:rPr lang="en-US" altLang="ja-JP" i="1">
                              <a:latin typeface="Cambria Math" panose="02040503050406030204" pitchFamily="18" charset="0"/>
                              <a:ea typeface="Cambria Math" panose="02040503050406030204" pitchFamily="18" charset="0"/>
                            </a:rPr>
                            <m:t>−4</m:t>
                          </m:r>
                        </m:sup>
                      </m:sSup>
                      <m:r>
                        <a:rPr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71" name="テキスト ボックス 70">
                <a:extLst>
                  <a:ext uri="{FF2B5EF4-FFF2-40B4-BE49-F238E27FC236}">
                    <a16:creationId xmlns:a16="http://schemas.microsoft.com/office/drawing/2014/main" id="{0C5AE5F3-A543-4B5D-B078-68FFC7B7C25B}"/>
                  </a:ext>
                </a:extLst>
              </p:cNvPr>
              <p:cNvSpPr txBox="1">
                <a:spLocks noRot="1" noChangeAspect="1" noMove="1" noResize="1" noEditPoints="1" noAdjustHandles="1" noChangeArrowheads="1" noChangeShapeType="1" noTextEdit="1"/>
              </p:cNvSpPr>
              <p:nvPr/>
            </p:nvSpPr>
            <p:spPr>
              <a:xfrm>
                <a:off x="9911204" y="1984669"/>
                <a:ext cx="1444762" cy="369332"/>
              </a:xfrm>
              <a:prstGeom prst="rect">
                <a:avLst/>
              </a:prstGeom>
              <a:blipFill>
                <a:blip r:embed="rId20"/>
                <a:stretch>
                  <a:fillRect l="-1266" b="-1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2384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18919"/>
                <a:ext cx="11400125" cy="518094"/>
              </a:xfrm>
            </p:spPr>
            <p:txBody>
              <a:bodyPr/>
              <a:lstStyle/>
              <a:p>
                <a:r>
                  <a:rPr lang="en-US" altLang="ja-JP" dirty="0"/>
                  <a:t>(</a:t>
                </a: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en-US" altLang="ja-JP" dirty="0"/>
                  <a:t>)</a:t>
                </a:r>
                <a:r>
                  <a:rPr lang="ja-JP" altLang="en-US" dirty="0"/>
                  <a:t>空間の解の軌跡：</a:t>
                </a:r>
                <a:r>
                  <a:rPr lang="en-US" altLang="ja-JP" dirty="0"/>
                  <a:t>100</a:t>
                </a:r>
                <a:r>
                  <a:rPr lang="ja-JP" altLang="en-US" dirty="0"/>
                  <a:t>次元</a:t>
                </a:r>
                <a:endParaRPr lang="en-US" dirty="0"/>
              </a:p>
            </p:txBody>
          </p:sp>
        </mc:Choice>
        <mc:Fallback xmlns="">
          <p:sp>
            <p:nvSpPr>
              <p:cNvPr id="5" name="タイトル 4">
                <a:extLst>
                  <a:ext uri="{FF2B5EF4-FFF2-40B4-BE49-F238E27FC236}">
                    <a16:creationId xmlns:a16="http://schemas.microsoft.com/office/drawing/2014/main" id="{560C5BD5-1532-4087-ACF7-85710DC69FAA}"/>
                  </a:ext>
                </a:extLst>
              </p:cNvPr>
              <p:cNvSpPr>
                <a:spLocks noGrp="1" noRot="1" noChangeAspect="1" noMove="1" noResize="1" noEditPoints="1" noAdjustHandles="1" noChangeArrowheads="1" noChangeShapeType="1" noTextEdit="1"/>
              </p:cNvSpPr>
              <p:nvPr>
                <p:ph type="title"/>
              </p:nvPr>
            </p:nvSpPr>
            <p:spPr>
              <a:xfrm>
                <a:off x="517055" y="218919"/>
                <a:ext cx="11400125" cy="518094"/>
              </a:xfrm>
              <a:blipFill>
                <a:blip r:embed="rId2"/>
                <a:stretch>
                  <a:fillRect l="-1123" t="-17647" b="-28235"/>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47</a:t>
            </a:fld>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510C5E8-0AA8-CF99-075F-F72952C7FCFA}"/>
                  </a:ext>
                </a:extLst>
              </p:cNvPr>
              <p:cNvSpPr txBox="1"/>
              <p:nvPr/>
            </p:nvSpPr>
            <p:spPr>
              <a:xfrm>
                <a:off x="679795" y="852292"/>
                <a:ext cx="3482771" cy="410112"/>
              </a:xfrm>
              <a:prstGeom prst="rect">
                <a:avLst/>
              </a:prstGeom>
              <a:noFill/>
            </p:spPr>
            <p:txBody>
              <a:bodyPr wrap="square" rtlCol="0">
                <a:spAutoFit/>
              </a:bodyPr>
              <a:lstStyle/>
              <a:p>
                <a:pPr algn="ctr"/>
                <a:r>
                  <a:rPr lang="en-US" altLang="ja-JP" sz="2000" dirty="0"/>
                  <a:t>50</a:t>
                </a:r>
                <a:r>
                  <a:rPr lang="ja-JP" altLang="en-US" sz="2000" dirty="0"/>
                  <a:t>回毎に探索点群</a:t>
                </a:r>
                <a14:m>
                  <m:oMath xmlns:m="http://schemas.openxmlformats.org/officeDocument/2006/math">
                    <m:sSup>
                      <m:sSupPr>
                        <m:ctrlPr>
                          <a:rPr lang="en-US" altLang="ja-JP" sz="2000" b="1" i="1" smtClean="0">
                            <a:latin typeface="Cambria Math" panose="02040503050406030204" pitchFamily="18" charset="0"/>
                            <a:ea typeface="Cambria Math" panose="02040503050406030204" pitchFamily="18" charset="0"/>
                          </a:rPr>
                        </m:ctrlPr>
                      </m:sSupPr>
                      <m:e>
                        <m:r>
                          <a:rPr lang="en-US" altLang="ja-JP" sz="2000" b="1" i="1">
                            <a:latin typeface="Cambria Math" panose="02040503050406030204" pitchFamily="18" charset="0"/>
                            <a:ea typeface="Cambria Math" panose="02040503050406030204" pitchFamily="18" charset="0"/>
                          </a:rPr>
                          <m:t>𝒙</m:t>
                        </m:r>
                      </m:e>
                      <m:sup>
                        <m:r>
                          <a:rPr lang="en-US" altLang="ja-JP" sz="2000" b="0" i="1" smtClean="0">
                            <a:latin typeface="Cambria Math" panose="02040503050406030204" pitchFamily="18" charset="0"/>
                            <a:ea typeface="Cambria Math" panose="02040503050406030204" pitchFamily="18" charset="0"/>
                          </a:rPr>
                          <m:t>𝑖</m:t>
                        </m:r>
                      </m:sup>
                    </m:sSup>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m:t>
                    </m:r>
                  </m:oMath>
                </a14:m>
                <a:r>
                  <a:rPr lang="ja-JP" altLang="en-US" sz="2000" dirty="0"/>
                  <a:t>を描画</a:t>
                </a:r>
              </a:p>
            </p:txBody>
          </p:sp>
        </mc:Choice>
        <mc:Fallback xmlns="">
          <p:sp>
            <p:nvSpPr>
              <p:cNvPr id="30" name="テキスト ボックス 29">
                <a:extLst>
                  <a:ext uri="{FF2B5EF4-FFF2-40B4-BE49-F238E27FC236}">
                    <a16:creationId xmlns:a16="http://schemas.microsoft.com/office/drawing/2014/main" id="{1510C5E8-0AA8-CF99-075F-F72952C7FCFA}"/>
                  </a:ext>
                </a:extLst>
              </p:cNvPr>
              <p:cNvSpPr txBox="1">
                <a:spLocks noRot="1" noChangeAspect="1" noMove="1" noResize="1" noEditPoints="1" noAdjustHandles="1" noChangeArrowheads="1" noChangeShapeType="1" noTextEdit="1"/>
              </p:cNvSpPr>
              <p:nvPr/>
            </p:nvSpPr>
            <p:spPr>
              <a:xfrm>
                <a:off x="679795" y="852292"/>
                <a:ext cx="3482771" cy="410112"/>
              </a:xfrm>
              <a:prstGeom prst="rect">
                <a:avLst/>
              </a:prstGeom>
              <a:blipFill>
                <a:blip r:embed="rId5"/>
                <a:stretch>
                  <a:fillRect l="-1926" t="-8955" r="-1751" b="-26866"/>
                </a:stretch>
              </a:blipFill>
            </p:spPr>
            <p:txBody>
              <a:bodyPr/>
              <a:lstStyle/>
              <a:p>
                <a:r>
                  <a:rPr lang="ja-JP" altLang="en-US">
                    <a:noFill/>
                  </a:rPr>
                  <a:t> </a:t>
                </a:r>
              </a:p>
            </p:txBody>
          </p:sp>
        </mc:Fallback>
      </mc:AlternateContent>
      <p:pic>
        <p:nvPicPr>
          <p:cNvPr id="7" name="図 6" descr="グラフ, 散布図&#10;&#10;自動的に生成された説明">
            <a:extLst>
              <a:ext uri="{FF2B5EF4-FFF2-40B4-BE49-F238E27FC236}">
                <a16:creationId xmlns:a16="http://schemas.microsoft.com/office/drawing/2014/main" id="{7064F6F1-8E27-421D-A172-DB1D3BB17E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2772" y="1826162"/>
            <a:ext cx="4031692" cy="4031692"/>
          </a:xfrm>
          <a:prstGeom prst="rect">
            <a:avLst/>
          </a:prstGeom>
        </p:spPr>
      </p:pic>
      <p:pic>
        <p:nvPicPr>
          <p:cNvPr id="9" name="図 8">
            <a:extLst>
              <a:ext uri="{FF2B5EF4-FFF2-40B4-BE49-F238E27FC236}">
                <a16:creationId xmlns:a16="http://schemas.microsoft.com/office/drawing/2014/main" id="{679B9DAA-5C87-088F-6A02-9850D5DD17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8254" y="1826162"/>
            <a:ext cx="4031692" cy="4031692"/>
          </a:xfrm>
          <a:prstGeom prst="rect">
            <a:avLst/>
          </a:prstGeom>
        </p:spPr>
      </p:pic>
      <p:sp>
        <p:nvSpPr>
          <p:cNvPr id="19" name="テキスト ボックス 18">
            <a:extLst>
              <a:ext uri="{FF2B5EF4-FFF2-40B4-BE49-F238E27FC236}">
                <a16:creationId xmlns:a16="http://schemas.microsoft.com/office/drawing/2014/main" id="{77D5A9BC-9BE2-9195-F82D-BF6615BD8F62}"/>
              </a:ext>
            </a:extLst>
          </p:cNvPr>
          <p:cNvSpPr txBox="1"/>
          <p:nvPr/>
        </p:nvSpPr>
        <p:spPr>
          <a:xfrm>
            <a:off x="4162566" y="893072"/>
            <a:ext cx="1585637" cy="369332"/>
          </a:xfrm>
          <a:prstGeom prst="rect">
            <a:avLst/>
          </a:prstGeom>
          <a:noFill/>
        </p:spPr>
        <p:txBody>
          <a:bodyPr wrap="square" rtlCol="0">
            <a:spAutoFit/>
          </a:bodyPr>
          <a:lstStyle/>
          <a:p>
            <a:pPr algn="ctr"/>
            <a:r>
              <a:rPr lang="ja-JP" altLang="en-US" dirty="0"/>
              <a:t>反復回数</a:t>
            </a:r>
            <a:r>
              <a:rPr lang="en-US" altLang="ja-JP" dirty="0"/>
              <a:t>500</a:t>
            </a:r>
            <a:endParaRPr lang="ja-JP" altLang="en-US" dirty="0"/>
          </a:p>
        </p:txBody>
      </p:sp>
      <p:pic>
        <p:nvPicPr>
          <p:cNvPr id="20" name="図 19">
            <a:extLst>
              <a:ext uri="{FF2B5EF4-FFF2-40B4-BE49-F238E27FC236}">
                <a16:creationId xmlns:a16="http://schemas.microsoft.com/office/drawing/2014/main" id="{6CA08AD3-6B6C-89DD-9D6E-5840A77B416C}"/>
              </a:ext>
            </a:extLst>
          </p:cNvPr>
          <p:cNvPicPr>
            <a:picLocks noChangeAspect="1"/>
          </p:cNvPicPr>
          <p:nvPr/>
        </p:nvPicPr>
        <p:blipFill rotWithShape="1">
          <a:blip r:embed="rId8"/>
          <a:srcRect l="19098" t="73055" b="21105"/>
          <a:stretch/>
        </p:blipFill>
        <p:spPr>
          <a:xfrm>
            <a:off x="6443799" y="746538"/>
            <a:ext cx="5352620" cy="316147"/>
          </a:xfrm>
          <a:prstGeom prst="rect">
            <a:avLst/>
          </a:prstGeom>
        </p:spPr>
      </p:pic>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FF100E3-F4D1-5969-9890-D5BF1B0DFACD}"/>
                  </a:ext>
                </a:extLst>
              </p:cNvPr>
              <p:cNvSpPr txBox="1"/>
              <p:nvPr/>
            </p:nvSpPr>
            <p:spPr>
              <a:xfrm>
                <a:off x="6083713"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1</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2" name="テキスト ボックス 21">
                <a:extLst>
                  <a:ext uri="{FF2B5EF4-FFF2-40B4-BE49-F238E27FC236}">
                    <a16:creationId xmlns:a16="http://schemas.microsoft.com/office/drawing/2014/main" id="{DFF100E3-F4D1-5969-9890-D5BF1B0DFACD}"/>
                  </a:ext>
                </a:extLst>
              </p:cNvPr>
              <p:cNvSpPr txBox="1">
                <a:spLocks noRot="1" noChangeAspect="1" noMove="1" noResize="1" noEditPoints="1" noAdjustHandles="1" noChangeArrowheads="1" noChangeShapeType="1" noTextEdit="1"/>
              </p:cNvSpPr>
              <p:nvPr/>
            </p:nvSpPr>
            <p:spPr>
              <a:xfrm>
                <a:off x="6083713" y="1045873"/>
                <a:ext cx="99741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53FC004F-A0F2-1BAF-6EC9-5EF2133003E4}"/>
                  </a:ext>
                </a:extLst>
              </p:cNvPr>
              <p:cNvSpPr txBox="1"/>
              <p:nvPr/>
            </p:nvSpPr>
            <p:spPr>
              <a:xfrm>
                <a:off x="11194590"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3" name="テキスト ボックス 22">
                <a:extLst>
                  <a:ext uri="{FF2B5EF4-FFF2-40B4-BE49-F238E27FC236}">
                    <a16:creationId xmlns:a16="http://schemas.microsoft.com/office/drawing/2014/main" id="{53FC004F-A0F2-1BAF-6EC9-5EF2133003E4}"/>
                  </a:ext>
                </a:extLst>
              </p:cNvPr>
              <p:cNvSpPr txBox="1">
                <a:spLocks noRot="1" noChangeAspect="1" noMove="1" noResize="1" noEditPoints="1" noAdjustHandles="1" noChangeArrowheads="1" noChangeShapeType="1" noTextEdit="1"/>
              </p:cNvSpPr>
              <p:nvPr/>
            </p:nvSpPr>
            <p:spPr>
              <a:xfrm>
                <a:off x="11194590" y="1045873"/>
                <a:ext cx="997410" cy="307777"/>
              </a:xfrm>
              <a:prstGeom prst="rect">
                <a:avLst/>
              </a:prstGeom>
              <a:blipFill>
                <a:blip r:embed="rId10"/>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13AC8A4-1CEB-C2E2-EFBB-19273DBFBBCF}"/>
                  </a:ext>
                </a:extLst>
              </p:cNvPr>
              <p:cNvSpPr txBox="1"/>
              <p:nvPr/>
            </p:nvSpPr>
            <p:spPr>
              <a:xfrm>
                <a:off x="6671729"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2</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4" name="テキスト ボックス 23">
                <a:extLst>
                  <a:ext uri="{FF2B5EF4-FFF2-40B4-BE49-F238E27FC236}">
                    <a16:creationId xmlns:a16="http://schemas.microsoft.com/office/drawing/2014/main" id="{E13AC8A4-1CEB-C2E2-EFBB-19273DBFBBCF}"/>
                  </a:ext>
                </a:extLst>
              </p:cNvPr>
              <p:cNvSpPr txBox="1">
                <a:spLocks noRot="1" noChangeAspect="1" noMove="1" noResize="1" noEditPoints="1" noAdjustHandles="1" noChangeArrowheads="1" noChangeShapeType="1" noTextEdit="1"/>
              </p:cNvSpPr>
              <p:nvPr/>
            </p:nvSpPr>
            <p:spPr>
              <a:xfrm>
                <a:off x="6671729" y="1045873"/>
                <a:ext cx="997410" cy="307777"/>
              </a:xfrm>
              <a:prstGeom prst="rect">
                <a:avLst/>
              </a:prstGeom>
              <a:blipFill>
                <a:blip r:embed="rId11"/>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5F695FA6-FF7C-C47E-69A5-BE2B6BDD2E06}"/>
                  </a:ext>
                </a:extLst>
              </p:cNvPr>
              <p:cNvSpPr txBox="1"/>
              <p:nvPr/>
            </p:nvSpPr>
            <p:spPr>
              <a:xfrm>
                <a:off x="7250350"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3</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8" name="テキスト ボックス 27">
                <a:extLst>
                  <a:ext uri="{FF2B5EF4-FFF2-40B4-BE49-F238E27FC236}">
                    <a16:creationId xmlns:a16="http://schemas.microsoft.com/office/drawing/2014/main" id="{5F695FA6-FF7C-C47E-69A5-BE2B6BDD2E06}"/>
                  </a:ext>
                </a:extLst>
              </p:cNvPr>
              <p:cNvSpPr txBox="1">
                <a:spLocks noRot="1" noChangeAspect="1" noMove="1" noResize="1" noEditPoints="1" noAdjustHandles="1" noChangeArrowheads="1" noChangeShapeType="1" noTextEdit="1"/>
              </p:cNvSpPr>
              <p:nvPr/>
            </p:nvSpPr>
            <p:spPr>
              <a:xfrm>
                <a:off x="7250350" y="1045873"/>
                <a:ext cx="997410" cy="307777"/>
              </a:xfrm>
              <a:prstGeom prst="rect">
                <a:avLst/>
              </a:prstGeom>
              <a:blipFill>
                <a:blip r:embed="rId12"/>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6518075-553A-5B34-97BA-A948CE1448A0}"/>
                  </a:ext>
                </a:extLst>
              </p:cNvPr>
              <p:cNvSpPr txBox="1"/>
              <p:nvPr/>
            </p:nvSpPr>
            <p:spPr>
              <a:xfrm>
                <a:off x="8472315"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9" name="テキスト ボックス 28">
                <a:extLst>
                  <a:ext uri="{FF2B5EF4-FFF2-40B4-BE49-F238E27FC236}">
                    <a16:creationId xmlns:a16="http://schemas.microsoft.com/office/drawing/2014/main" id="{86518075-553A-5B34-97BA-A948CE1448A0}"/>
                  </a:ext>
                </a:extLst>
              </p:cNvPr>
              <p:cNvSpPr txBox="1">
                <a:spLocks noRot="1" noChangeAspect="1" noMove="1" noResize="1" noEditPoints="1" noAdjustHandles="1" noChangeArrowheads="1" noChangeShapeType="1" noTextEdit="1"/>
              </p:cNvSpPr>
              <p:nvPr/>
            </p:nvSpPr>
            <p:spPr>
              <a:xfrm>
                <a:off x="8472315" y="1045873"/>
                <a:ext cx="997410"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84A77BE-3E36-AE34-C68C-2F4C49F9D2BF}"/>
                  </a:ext>
                </a:extLst>
              </p:cNvPr>
              <p:cNvSpPr txBox="1"/>
              <p:nvPr/>
            </p:nvSpPr>
            <p:spPr>
              <a:xfrm>
                <a:off x="10513669"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r>
                            <a:rPr lang="en-US" altLang="ja-JP" sz="1400" b="0" i="1" smtClean="0">
                              <a:latin typeface="Cambria Math" panose="02040503050406030204" pitchFamily="18" charset="0"/>
                              <a:ea typeface="Cambria Math" panose="02040503050406030204" pitchFamily="18" charset="0"/>
                            </a:rPr>
                            <m:t>−1</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1" name="テキスト ボックス 30">
                <a:extLst>
                  <a:ext uri="{FF2B5EF4-FFF2-40B4-BE49-F238E27FC236}">
                    <a16:creationId xmlns:a16="http://schemas.microsoft.com/office/drawing/2014/main" id="{584A77BE-3E36-AE34-C68C-2F4C49F9D2BF}"/>
                  </a:ext>
                </a:extLst>
              </p:cNvPr>
              <p:cNvSpPr txBox="1">
                <a:spLocks noRot="1" noChangeAspect="1" noMove="1" noResize="1" noEditPoints="1" noAdjustHandles="1" noChangeArrowheads="1" noChangeShapeType="1" noTextEdit="1"/>
              </p:cNvSpPr>
              <p:nvPr/>
            </p:nvSpPr>
            <p:spPr>
              <a:xfrm>
                <a:off x="10513669" y="1045873"/>
                <a:ext cx="997410" cy="307777"/>
              </a:xfrm>
              <a:prstGeom prst="rect">
                <a:avLst/>
              </a:prstGeom>
              <a:blipFill>
                <a:blip r:embed="rId1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0B4B4EC2-3556-E1B3-CA30-21527C8B5D1B}"/>
                  </a:ext>
                </a:extLst>
              </p:cNvPr>
              <p:cNvSpPr txBox="1"/>
              <p:nvPr/>
            </p:nvSpPr>
            <p:spPr>
              <a:xfrm>
                <a:off x="9735941"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r>
                            <a:rPr lang="en-US" altLang="ja-JP" sz="1400" b="0" i="1" smtClean="0">
                              <a:latin typeface="Cambria Math" panose="02040503050406030204" pitchFamily="18" charset="0"/>
                              <a:ea typeface="Cambria Math" panose="02040503050406030204" pitchFamily="18" charset="0"/>
                            </a:rPr>
                            <m:t>−2</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2" name="テキスト ボックス 31">
                <a:extLst>
                  <a:ext uri="{FF2B5EF4-FFF2-40B4-BE49-F238E27FC236}">
                    <a16:creationId xmlns:a16="http://schemas.microsoft.com/office/drawing/2014/main" id="{0B4B4EC2-3556-E1B3-CA30-21527C8B5D1B}"/>
                  </a:ext>
                </a:extLst>
              </p:cNvPr>
              <p:cNvSpPr txBox="1">
                <a:spLocks noRot="1" noChangeAspect="1" noMove="1" noResize="1" noEditPoints="1" noAdjustHandles="1" noChangeArrowheads="1" noChangeShapeType="1" noTextEdit="1"/>
              </p:cNvSpPr>
              <p:nvPr/>
            </p:nvSpPr>
            <p:spPr>
              <a:xfrm>
                <a:off x="9735941" y="1045873"/>
                <a:ext cx="997410" cy="307777"/>
              </a:xfrm>
              <a:prstGeom prst="rect">
                <a:avLst/>
              </a:prstGeom>
              <a:blipFill>
                <a:blip r:embed="rId15"/>
                <a:stretch>
                  <a:fillRect b="-10000"/>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E9B47A00-5EF3-9E0A-4E23-03D4A0867C4F}"/>
              </a:ext>
            </a:extLst>
          </p:cNvPr>
          <p:cNvSpPr txBox="1"/>
          <p:nvPr/>
        </p:nvSpPr>
        <p:spPr>
          <a:xfrm>
            <a:off x="658805" y="5857852"/>
            <a:ext cx="11116623" cy="369332"/>
          </a:xfrm>
          <a:prstGeom prst="rect">
            <a:avLst/>
          </a:prstGeom>
          <a:noFill/>
        </p:spPr>
        <p:txBody>
          <a:bodyPr wrap="square" rtlCol="0">
            <a:spAutoFit/>
          </a:bodyPr>
          <a:lstStyle/>
          <a:p>
            <a:pPr algn="ctr"/>
            <a:r>
              <a:rPr lang="ja-JP" altLang="en-US" dirty="0"/>
              <a:t>等スケールでは、パレートフロンティアを均等に覆うが、異スケールでは、パレートフロンティアの可能解側に徐々に近づく</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E889BCED-7EF4-CFBD-E20C-31AA87A65311}"/>
                  </a:ext>
                </a:extLst>
              </p:cNvPr>
              <p:cNvSpPr txBox="1"/>
              <p:nvPr/>
            </p:nvSpPr>
            <p:spPr>
              <a:xfrm>
                <a:off x="3533872" y="2179325"/>
                <a:ext cx="1997351" cy="369332"/>
              </a:xfrm>
              <a:prstGeom prst="rect">
                <a:avLst/>
              </a:prstGeom>
              <a:noFill/>
            </p:spPr>
            <p:txBody>
              <a:bodyPr wrap="square" rtlCol="0">
                <a:spAutoFit/>
              </a:bodyPr>
              <a:lstStyle/>
              <a:p>
                <a:pPr algn="ctr"/>
                <a14:m>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𝑣</m:t>
                    </m:r>
                  </m:oMath>
                </a14:m>
                <a:r>
                  <a:rPr lang="ja-JP" altLang="en-US" dirty="0"/>
                  <a:t>同時に更新中</a:t>
                </a:r>
              </a:p>
            </p:txBody>
          </p:sp>
        </mc:Choice>
        <mc:Fallback xmlns="">
          <p:sp>
            <p:nvSpPr>
              <p:cNvPr id="34" name="テキスト ボックス 33">
                <a:extLst>
                  <a:ext uri="{FF2B5EF4-FFF2-40B4-BE49-F238E27FC236}">
                    <a16:creationId xmlns:a16="http://schemas.microsoft.com/office/drawing/2014/main" id="{E889BCED-7EF4-CFBD-E20C-31AA87A65311}"/>
                  </a:ext>
                </a:extLst>
              </p:cNvPr>
              <p:cNvSpPr txBox="1">
                <a:spLocks noRot="1" noChangeAspect="1" noMove="1" noResize="1" noEditPoints="1" noAdjustHandles="1" noChangeArrowheads="1" noChangeShapeType="1" noTextEdit="1"/>
              </p:cNvSpPr>
              <p:nvPr/>
            </p:nvSpPr>
            <p:spPr>
              <a:xfrm>
                <a:off x="3533872" y="2179325"/>
                <a:ext cx="1997351" cy="369332"/>
              </a:xfrm>
              <a:prstGeom prst="rect">
                <a:avLst/>
              </a:prstGeom>
              <a:blipFill>
                <a:blip r:embed="rId16"/>
                <a:stretch>
                  <a:fillRect t="-100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E5E004D5-CE33-BFE3-42DC-C3A788F6FF9F}"/>
                  </a:ext>
                </a:extLst>
              </p:cNvPr>
              <p:cNvSpPr txBox="1"/>
              <p:nvPr/>
            </p:nvSpPr>
            <p:spPr>
              <a:xfrm>
                <a:off x="9120108" y="2881102"/>
                <a:ext cx="1884355" cy="369332"/>
              </a:xfrm>
              <a:prstGeom prst="rect">
                <a:avLst/>
              </a:prstGeom>
              <a:noFill/>
            </p:spPr>
            <p:txBody>
              <a:bodyPr wrap="square" rtlCol="0">
                <a:spAutoFit/>
              </a:bodyPr>
              <a:lstStyle/>
              <a:p>
                <a:pPr algn="ctr"/>
                <a14:m>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𝑣</m:t>
                    </m:r>
                  </m:oMath>
                </a14:m>
                <a:r>
                  <a:rPr lang="ja-JP" altLang="en-US" dirty="0"/>
                  <a:t>同時に更新中</a:t>
                </a:r>
              </a:p>
            </p:txBody>
          </p:sp>
        </mc:Choice>
        <mc:Fallback xmlns="">
          <p:sp>
            <p:nvSpPr>
              <p:cNvPr id="35" name="テキスト ボックス 34">
                <a:extLst>
                  <a:ext uri="{FF2B5EF4-FFF2-40B4-BE49-F238E27FC236}">
                    <a16:creationId xmlns:a16="http://schemas.microsoft.com/office/drawing/2014/main" id="{E5E004D5-CE33-BFE3-42DC-C3A788F6FF9F}"/>
                  </a:ext>
                </a:extLst>
              </p:cNvPr>
              <p:cNvSpPr txBox="1">
                <a:spLocks noRot="1" noChangeAspect="1" noMove="1" noResize="1" noEditPoints="1" noAdjustHandles="1" noChangeArrowheads="1" noChangeShapeType="1" noTextEdit="1"/>
              </p:cNvSpPr>
              <p:nvPr/>
            </p:nvSpPr>
            <p:spPr>
              <a:xfrm>
                <a:off x="9120108" y="2881102"/>
                <a:ext cx="1884355" cy="369332"/>
              </a:xfrm>
              <a:prstGeom prst="rect">
                <a:avLst/>
              </a:prstGeom>
              <a:blipFill>
                <a:blip r:embed="rId17"/>
                <a:stretch>
                  <a:fillRect l="-647" t="-10000" r="-2589" b="-26667"/>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135A22C5-4FD3-4644-A0A2-01CB8485049C}"/>
              </a:ext>
            </a:extLst>
          </p:cNvPr>
          <p:cNvSpPr txBox="1"/>
          <p:nvPr/>
        </p:nvSpPr>
        <p:spPr>
          <a:xfrm>
            <a:off x="2517994" y="4305374"/>
            <a:ext cx="1788754" cy="369332"/>
          </a:xfrm>
          <a:prstGeom prst="rect">
            <a:avLst/>
          </a:prstGeom>
          <a:noFill/>
        </p:spPr>
        <p:txBody>
          <a:bodyPr wrap="square" rtlCol="0">
            <a:spAutoFit/>
          </a:bodyPr>
          <a:lstStyle/>
          <a:p>
            <a:pPr algn="ctr"/>
            <a:r>
              <a:rPr lang="ja-JP" altLang="en-US" dirty="0"/>
              <a:t>トレードオフ領域</a:t>
            </a:r>
          </a:p>
        </p:txBody>
      </p:sp>
      <p:sp>
        <p:nvSpPr>
          <p:cNvPr id="37" name="テキスト ボックス 36">
            <a:extLst>
              <a:ext uri="{FF2B5EF4-FFF2-40B4-BE49-F238E27FC236}">
                <a16:creationId xmlns:a16="http://schemas.microsoft.com/office/drawing/2014/main" id="{0DB2F353-63D9-2473-59EA-2FEEB2762E67}"/>
              </a:ext>
            </a:extLst>
          </p:cNvPr>
          <p:cNvSpPr txBox="1"/>
          <p:nvPr/>
        </p:nvSpPr>
        <p:spPr>
          <a:xfrm>
            <a:off x="8575348" y="4777886"/>
            <a:ext cx="1788754" cy="369332"/>
          </a:xfrm>
          <a:prstGeom prst="rect">
            <a:avLst/>
          </a:prstGeom>
          <a:noFill/>
        </p:spPr>
        <p:txBody>
          <a:bodyPr wrap="square" rtlCol="0">
            <a:spAutoFit/>
          </a:bodyPr>
          <a:lstStyle/>
          <a:p>
            <a:pPr algn="ctr"/>
            <a:r>
              <a:rPr lang="ja-JP" altLang="en-US" dirty="0"/>
              <a:t>トレードオフ領域</a:t>
            </a:r>
          </a:p>
        </p:txBody>
      </p:sp>
      <p:sp>
        <p:nvSpPr>
          <p:cNvPr id="27" name="テキスト ボックス 26">
            <a:extLst>
              <a:ext uri="{FF2B5EF4-FFF2-40B4-BE49-F238E27FC236}">
                <a16:creationId xmlns:a16="http://schemas.microsoft.com/office/drawing/2014/main" id="{3FC68C48-A13F-489B-B27A-7431C38A8662}"/>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補足：検証４</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F8F2E3E6-28DB-4644-B2F2-837E63705F08}"/>
                  </a:ext>
                </a:extLst>
              </p:cNvPr>
              <p:cNvSpPr txBox="1"/>
              <p:nvPr/>
            </p:nvSpPr>
            <p:spPr>
              <a:xfrm>
                <a:off x="2570241" y="1465322"/>
                <a:ext cx="2230965" cy="369332"/>
              </a:xfrm>
              <a:prstGeom prst="rect">
                <a:avLst/>
              </a:prstGeom>
              <a:noFill/>
            </p:spPr>
            <p:txBody>
              <a:bodyPr wrap="square" rtlCol="0">
                <a:spAutoFit/>
              </a:bodyPr>
              <a:lstStyle/>
              <a:p>
                <a:pPr algn="ctr"/>
                <a:r>
                  <a:rPr lang="ja-JP" altLang="en-US" dirty="0"/>
                  <a:t>制約関数：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r>
                      <a:rPr lang="en-US" altLang="ja-JP" i="1">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𝒙</m:t>
                    </m:r>
                    <m:r>
                      <a:rPr lang="en-US" altLang="ja-JP" i="1">
                        <a:latin typeface="Cambria Math" panose="02040503050406030204" pitchFamily="18" charset="0"/>
                        <a:ea typeface="Cambria Math" panose="02040503050406030204" pitchFamily="18" charset="0"/>
                      </a:rPr>
                      <m:t>)</m:t>
                    </m:r>
                  </m:oMath>
                </a14:m>
                <a:endParaRPr lang="ja-JP" altLang="en-US" b="1" dirty="0"/>
              </a:p>
            </p:txBody>
          </p:sp>
        </mc:Choice>
        <mc:Fallback xmlns="">
          <p:sp>
            <p:nvSpPr>
              <p:cNvPr id="38" name="テキスト ボックス 37">
                <a:extLst>
                  <a:ext uri="{FF2B5EF4-FFF2-40B4-BE49-F238E27FC236}">
                    <a16:creationId xmlns:a16="http://schemas.microsoft.com/office/drawing/2014/main" id="{F8F2E3E6-28DB-4644-B2F2-837E63705F08}"/>
                  </a:ext>
                </a:extLst>
              </p:cNvPr>
              <p:cNvSpPr txBox="1">
                <a:spLocks noRot="1" noChangeAspect="1" noMove="1" noResize="1" noEditPoints="1" noAdjustHandles="1" noChangeArrowheads="1" noChangeShapeType="1" noTextEdit="1"/>
              </p:cNvSpPr>
              <p:nvPr/>
            </p:nvSpPr>
            <p:spPr>
              <a:xfrm>
                <a:off x="2570241" y="1465322"/>
                <a:ext cx="2230965" cy="369332"/>
              </a:xfrm>
              <a:prstGeom prst="rect">
                <a:avLst/>
              </a:prstGeom>
              <a:blipFill>
                <a:blip r:embed="rId18"/>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AC017E1A-3F18-4407-8323-DF12A8DB3C1F}"/>
                  </a:ext>
                </a:extLst>
              </p:cNvPr>
              <p:cNvSpPr txBox="1"/>
              <p:nvPr/>
            </p:nvSpPr>
            <p:spPr>
              <a:xfrm>
                <a:off x="7799022" y="1465322"/>
                <a:ext cx="2883047" cy="369332"/>
              </a:xfrm>
              <a:prstGeom prst="rect">
                <a:avLst/>
              </a:prstGeom>
              <a:noFill/>
            </p:spPr>
            <p:txBody>
              <a:bodyPr wrap="square" rtlCol="0">
                <a:spAutoFit/>
              </a:bodyPr>
              <a:lstStyle/>
              <a:p>
                <a:pPr algn="ctr"/>
                <a:r>
                  <a:rPr lang="ja-JP" altLang="en-US" dirty="0"/>
                  <a:t>制約関数：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1000</m:t>
                    </m:r>
                    <m:r>
                      <a:rPr lang="en-US" altLang="ja-JP" b="0" i="1" smtClean="0">
                        <a:latin typeface="Cambria Math" panose="02040503050406030204" pitchFamily="18" charset="0"/>
                        <a:ea typeface="Cambria Math" panose="02040503050406030204" pitchFamily="18" charset="0"/>
                      </a:rPr>
                      <m:t>𝑔</m:t>
                    </m:r>
                    <m:r>
                      <a:rPr lang="en-US" altLang="ja-JP" i="1">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𝒙</m:t>
                    </m:r>
                    <m:r>
                      <a:rPr lang="en-US" altLang="ja-JP" i="1">
                        <a:latin typeface="Cambria Math" panose="02040503050406030204" pitchFamily="18" charset="0"/>
                        <a:ea typeface="Cambria Math" panose="02040503050406030204" pitchFamily="18" charset="0"/>
                      </a:rPr>
                      <m:t>)</m:t>
                    </m:r>
                  </m:oMath>
                </a14:m>
                <a:endParaRPr lang="ja-JP" altLang="en-US" b="1" dirty="0"/>
              </a:p>
            </p:txBody>
          </p:sp>
        </mc:Choice>
        <mc:Fallback xmlns="">
          <p:sp>
            <p:nvSpPr>
              <p:cNvPr id="39" name="テキスト ボックス 38">
                <a:extLst>
                  <a:ext uri="{FF2B5EF4-FFF2-40B4-BE49-F238E27FC236}">
                    <a16:creationId xmlns:a16="http://schemas.microsoft.com/office/drawing/2014/main" id="{AC017E1A-3F18-4407-8323-DF12A8DB3C1F}"/>
                  </a:ext>
                </a:extLst>
              </p:cNvPr>
              <p:cNvSpPr txBox="1">
                <a:spLocks noRot="1" noChangeAspect="1" noMove="1" noResize="1" noEditPoints="1" noAdjustHandles="1" noChangeArrowheads="1" noChangeShapeType="1" noTextEdit="1"/>
              </p:cNvSpPr>
              <p:nvPr/>
            </p:nvSpPr>
            <p:spPr>
              <a:xfrm>
                <a:off x="7799022" y="1465322"/>
                <a:ext cx="2883047" cy="369332"/>
              </a:xfrm>
              <a:prstGeom prst="rect">
                <a:avLst/>
              </a:prstGeom>
              <a:blipFill>
                <a:blip r:embed="rId19"/>
                <a:stretch>
                  <a:fillRect t="-8197" b="-24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7323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石巻蒸解工程のスケジューリング問題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概要</a:t>
            </a:r>
          </a:p>
        </p:txBody>
      </p:sp>
      <p:cxnSp>
        <p:nvCxnSpPr>
          <p:cNvPr id="87" name="直線コネクタ 86">
            <a:extLst>
              <a:ext uri="{FF2B5EF4-FFF2-40B4-BE49-F238E27FC236}">
                <a16:creationId xmlns:a16="http://schemas.microsoft.com/office/drawing/2014/main" id="{B33E3B87-E753-4022-93AB-73A7510944A7}"/>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A2B2C06C-F264-4C24-A814-85D2D9F9C591}"/>
              </a:ext>
            </a:extLst>
          </p:cNvPr>
          <p:cNvSpPr txBox="1"/>
          <p:nvPr/>
        </p:nvSpPr>
        <p:spPr>
          <a:xfrm>
            <a:off x="197549" y="1158033"/>
            <a:ext cx="902811" cy="307777"/>
          </a:xfrm>
          <a:prstGeom prst="rect">
            <a:avLst/>
          </a:prstGeom>
          <a:noFill/>
        </p:spPr>
        <p:txBody>
          <a:bodyPr wrap="none" rtlCol="0">
            <a:spAutoFit/>
          </a:bodyPr>
          <a:lstStyle/>
          <a:p>
            <a:pPr algn="ctr"/>
            <a:r>
              <a:rPr kumimoji="1" lang="ja-JP" altLang="en-US" sz="1400" dirty="0"/>
              <a:t>目的関数</a:t>
            </a:r>
          </a:p>
        </p:txBody>
      </p: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348EA3A4-7368-483A-BBCE-2E879901C7FA}"/>
                  </a:ext>
                </a:extLst>
              </p:cNvPr>
              <p:cNvSpPr txBox="1"/>
              <p:nvPr/>
            </p:nvSpPr>
            <p:spPr>
              <a:xfrm>
                <a:off x="1614564" y="959101"/>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105" name="テキスト ボックス 104">
                <a:extLst>
                  <a:ext uri="{FF2B5EF4-FFF2-40B4-BE49-F238E27FC236}">
                    <a16:creationId xmlns:a16="http://schemas.microsoft.com/office/drawing/2014/main" id="{348EA3A4-7368-483A-BBCE-2E879901C7FA}"/>
                  </a:ext>
                </a:extLst>
              </p:cNvPr>
              <p:cNvSpPr txBox="1">
                <a:spLocks noRot="1" noChangeAspect="1" noMove="1" noResize="1" noEditPoints="1" noAdjustHandles="1" noChangeArrowheads="1" noChangeShapeType="1" noTextEdit="1"/>
              </p:cNvSpPr>
              <p:nvPr/>
            </p:nvSpPr>
            <p:spPr>
              <a:xfrm>
                <a:off x="1614564" y="959101"/>
                <a:ext cx="6252299" cy="70564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a:extLst>
                  <a:ext uri="{FF2B5EF4-FFF2-40B4-BE49-F238E27FC236}">
                    <a16:creationId xmlns:a16="http://schemas.microsoft.com/office/drawing/2014/main" id="{2E88B7CE-447C-4562-B0F8-01951A7B9631}"/>
                  </a:ext>
                </a:extLst>
              </p:cNvPr>
              <p:cNvSpPr txBox="1"/>
              <p:nvPr/>
            </p:nvSpPr>
            <p:spPr>
              <a:xfrm>
                <a:off x="7876999" y="1051979"/>
                <a:ext cx="236990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m:rPr>
                          <m:sty m:val="p"/>
                        </m:rPr>
                        <a:rPr kumimoji="1" lang="en-US" altLang="ja-JP" sz="1400">
                          <a:latin typeface="Cambria Math" panose="02040503050406030204" pitchFamily="18" charset="0"/>
                        </a:rPr>
                        <m:t>max</m:t>
                      </m:r>
                      <m:r>
                        <a:rPr kumimoji="1" lang="en-US" altLang="ja-JP" sz="1400" i="1">
                          <a:latin typeface="Cambria Math" panose="02040503050406030204" pitchFamily="18" charset="0"/>
                        </a:rPr>
                        <m:t>⁡{0,</m:t>
                      </m:r>
                      <m:r>
                        <a:rPr kumimoji="1" lang="en-US" altLang="ja-JP" sz="1400" i="1">
                          <a:latin typeface="Cambria Math" panose="02040503050406030204" pitchFamily="18" charset="0"/>
                        </a:rPr>
                        <m:t>𝑔</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𝑡</m:t>
                      </m:r>
                      <m:r>
                        <a:rPr kumimoji="1" lang="en-US" altLang="ja-JP" sz="1400" i="1">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106" name="テキスト ボックス 105">
                <a:extLst>
                  <a:ext uri="{FF2B5EF4-FFF2-40B4-BE49-F238E27FC236}">
                    <a16:creationId xmlns:a16="http://schemas.microsoft.com/office/drawing/2014/main" id="{2E88B7CE-447C-4562-B0F8-01951A7B9631}"/>
                  </a:ext>
                </a:extLst>
              </p:cNvPr>
              <p:cNvSpPr txBox="1">
                <a:spLocks noRot="1" noChangeAspect="1" noMove="1" noResize="1" noEditPoints="1" noAdjustHandles="1" noChangeArrowheads="1" noChangeShapeType="1" noTextEdit="1"/>
              </p:cNvSpPr>
              <p:nvPr/>
            </p:nvSpPr>
            <p:spPr>
              <a:xfrm>
                <a:off x="7876999" y="1051979"/>
                <a:ext cx="2369908" cy="307777"/>
              </a:xfrm>
              <a:prstGeom prst="rect">
                <a:avLst/>
              </a:prstGeom>
              <a:blipFill>
                <a:blip r:embed="rId3"/>
                <a:stretch>
                  <a:fillRect b="-10000"/>
                </a:stretch>
              </a:blipFill>
            </p:spPr>
            <p:txBody>
              <a:bodyPr/>
              <a:lstStyle/>
              <a:p>
                <a:r>
                  <a:rPr lang="ja-JP" altLang="en-US">
                    <a:noFill/>
                  </a:rPr>
                  <a:t> </a:t>
                </a:r>
              </a:p>
            </p:txBody>
          </p:sp>
        </mc:Fallback>
      </mc:AlternateContent>
      <p:sp>
        <p:nvSpPr>
          <p:cNvPr id="108" name="テキスト ボックス 107">
            <a:extLst>
              <a:ext uri="{FF2B5EF4-FFF2-40B4-BE49-F238E27FC236}">
                <a16:creationId xmlns:a16="http://schemas.microsoft.com/office/drawing/2014/main" id="{F4CB7B5C-CD42-4914-BAD4-A8AA2E83597B}"/>
              </a:ext>
            </a:extLst>
          </p:cNvPr>
          <p:cNvSpPr txBox="1"/>
          <p:nvPr/>
        </p:nvSpPr>
        <p:spPr>
          <a:xfrm>
            <a:off x="7312329" y="1051979"/>
            <a:ext cx="614271" cy="307777"/>
          </a:xfrm>
          <a:prstGeom prst="rect">
            <a:avLst/>
          </a:prstGeom>
          <a:noFill/>
        </p:spPr>
        <p:txBody>
          <a:bodyPr wrap="none" rtlCol="0">
            <a:spAutoFit/>
          </a:bodyPr>
          <a:lstStyle/>
          <a:p>
            <a:r>
              <a:rPr kumimoji="1" lang="en-US" altLang="ja-JP" sz="1400" dirty="0">
                <a:solidFill>
                  <a:schemeClr val="accent4"/>
                </a:solidFill>
              </a:rPr>
              <a:t>KN</a:t>
            </a:r>
            <a:r>
              <a:rPr kumimoji="1" lang="ja-JP" altLang="en-US" sz="1400" dirty="0">
                <a:solidFill>
                  <a:schemeClr val="accent4"/>
                </a:solidFill>
              </a:rPr>
              <a:t>価</a:t>
            </a:r>
          </a:p>
        </p:txBody>
      </p:sp>
      <mc:AlternateContent xmlns:mc="http://schemas.openxmlformats.org/markup-compatibility/2006" xmlns:a14="http://schemas.microsoft.com/office/drawing/2010/main">
        <mc:Choice Requires="a14">
          <p:sp>
            <p:nvSpPr>
              <p:cNvPr id="130" name="テキスト ボックス 129">
                <a:extLst>
                  <a:ext uri="{FF2B5EF4-FFF2-40B4-BE49-F238E27FC236}">
                    <a16:creationId xmlns:a16="http://schemas.microsoft.com/office/drawing/2014/main" id="{9501BF21-814C-4B19-B046-8E6DC1CC783A}"/>
                  </a:ext>
                </a:extLst>
              </p:cNvPr>
              <p:cNvSpPr txBox="1"/>
              <p:nvPr/>
            </p:nvSpPr>
            <p:spPr>
              <a:xfrm>
                <a:off x="7876999" y="1419969"/>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𝐷</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130" name="テキスト ボックス 129">
                <a:extLst>
                  <a:ext uri="{FF2B5EF4-FFF2-40B4-BE49-F238E27FC236}">
                    <a16:creationId xmlns:a16="http://schemas.microsoft.com/office/drawing/2014/main" id="{9501BF21-814C-4B19-B046-8E6DC1CC783A}"/>
                  </a:ext>
                </a:extLst>
              </p:cNvPr>
              <p:cNvSpPr txBox="1">
                <a:spLocks noRot="1" noChangeAspect="1" noMove="1" noResize="1" noEditPoints="1" noAdjustHandles="1" noChangeArrowheads="1" noChangeShapeType="1" noTextEdit="1"/>
              </p:cNvSpPr>
              <p:nvPr/>
            </p:nvSpPr>
            <p:spPr>
              <a:xfrm>
                <a:off x="7876999" y="1419969"/>
                <a:ext cx="3088069" cy="307777"/>
              </a:xfrm>
              <a:prstGeom prst="rect">
                <a:avLst/>
              </a:prstGeom>
              <a:blipFill>
                <a:blip r:embed="rId4"/>
                <a:stretch>
                  <a:fillRect/>
                </a:stretch>
              </a:blipFill>
            </p:spPr>
            <p:txBody>
              <a:bodyPr/>
              <a:lstStyle/>
              <a:p>
                <a:r>
                  <a:rPr lang="ja-JP" altLang="en-US">
                    <a:noFill/>
                  </a:rPr>
                  <a:t> </a:t>
                </a:r>
              </a:p>
            </p:txBody>
          </p:sp>
        </mc:Fallback>
      </mc:AlternateContent>
      <p:sp>
        <p:nvSpPr>
          <p:cNvPr id="134" name="テキスト ボックス 133">
            <a:extLst>
              <a:ext uri="{FF2B5EF4-FFF2-40B4-BE49-F238E27FC236}">
                <a16:creationId xmlns:a16="http://schemas.microsoft.com/office/drawing/2014/main" id="{4AE3A801-D731-4BBE-9B40-3267C0BAF1BC}"/>
              </a:ext>
            </a:extLst>
          </p:cNvPr>
          <p:cNvSpPr txBox="1"/>
          <p:nvPr/>
        </p:nvSpPr>
        <p:spPr>
          <a:xfrm>
            <a:off x="3313364" y="1484937"/>
            <a:ext cx="572593" cy="307777"/>
          </a:xfrm>
          <a:prstGeom prst="rect">
            <a:avLst/>
          </a:prstGeom>
          <a:noFill/>
        </p:spPr>
        <p:txBody>
          <a:bodyPr wrap="none" rtlCol="0">
            <a:spAutoFit/>
          </a:bodyPr>
          <a:lstStyle/>
          <a:p>
            <a:pPr algn="ctr"/>
            <a:r>
              <a:rPr kumimoji="1" lang="ja-JP" altLang="en-US" sz="1400" dirty="0"/>
              <a:t>コスト</a:t>
            </a:r>
          </a:p>
        </p:txBody>
      </p:sp>
      <p:sp>
        <p:nvSpPr>
          <p:cNvPr id="135" name="テキスト ボックス 134">
            <a:extLst>
              <a:ext uri="{FF2B5EF4-FFF2-40B4-BE49-F238E27FC236}">
                <a16:creationId xmlns:a16="http://schemas.microsoft.com/office/drawing/2014/main" id="{3AF758D9-A3E8-42AD-98A3-1B11EB73F44C}"/>
              </a:ext>
            </a:extLst>
          </p:cNvPr>
          <p:cNvSpPr txBox="1"/>
          <p:nvPr/>
        </p:nvSpPr>
        <p:spPr>
          <a:xfrm>
            <a:off x="4141734" y="1484937"/>
            <a:ext cx="572593" cy="307777"/>
          </a:xfrm>
          <a:prstGeom prst="rect">
            <a:avLst/>
          </a:prstGeom>
          <a:noFill/>
        </p:spPr>
        <p:txBody>
          <a:bodyPr wrap="none" rtlCol="0">
            <a:spAutoFit/>
          </a:bodyPr>
          <a:lstStyle/>
          <a:p>
            <a:pPr algn="ctr"/>
            <a:r>
              <a:rPr kumimoji="1" lang="ja-JP" altLang="en-US" sz="1400" dirty="0"/>
              <a:t>コスト</a:t>
            </a:r>
          </a:p>
        </p:txBody>
      </p:sp>
      <p:sp>
        <p:nvSpPr>
          <p:cNvPr id="136" name="テキスト ボックス 135">
            <a:extLst>
              <a:ext uri="{FF2B5EF4-FFF2-40B4-BE49-F238E27FC236}">
                <a16:creationId xmlns:a16="http://schemas.microsoft.com/office/drawing/2014/main" id="{BC5271E4-581C-47E4-827C-FC3D3FC7ACF6}"/>
              </a:ext>
            </a:extLst>
          </p:cNvPr>
          <p:cNvSpPr txBox="1"/>
          <p:nvPr/>
        </p:nvSpPr>
        <p:spPr>
          <a:xfrm>
            <a:off x="4987022" y="1484937"/>
            <a:ext cx="572593" cy="307777"/>
          </a:xfrm>
          <a:prstGeom prst="rect">
            <a:avLst/>
          </a:prstGeom>
          <a:noFill/>
        </p:spPr>
        <p:txBody>
          <a:bodyPr wrap="none" rtlCol="0">
            <a:spAutoFit/>
          </a:bodyPr>
          <a:lstStyle/>
          <a:p>
            <a:pPr algn="ctr"/>
            <a:r>
              <a:rPr kumimoji="1" lang="ja-JP" altLang="en-US" sz="1400" dirty="0"/>
              <a:t>コスト</a:t>
            </a:r>
          </a:p>
        </p:txBody>
      </p:sp>
      <p:sp>
        <p:nvSpPr>
          <p:cNvPr id="137" name="テキスト ボックス 136">
            <a:extLst>
              <a:ext uri="{FF2B5EF4-FFF2-40B4-BE49-F238E27FC236}">
                <a16:creationId xmlns:a16="http://schemas.microsoft.com/office/drawing/2014/main" id="{25009418-D6CC-48C9-80DD-00BE2A9F0B6E}"/>
              </a:ext>
            </a:extLst>
          </p:cNvPr>
          <p:cNvSpPr txBox="1"/>
          <p:nvPr/>
        </p:nvSpPr>
        <p:spPr>
          <a:xfrm>
            <a:off x="5911770" y="1484937"/>
            <a:ext cx="572593" cy="307777"/>
          </a:xfrm>
          <a:prstGeom prst="rect">
            <a:avLst/>
          </a:prstGeom>
          <a:noFill/>
        </p:spPr>
        <p:txBody>
          <a:bodyPr wrap="none" rtlCol="0">
            <a:spAutoFit/>
          </a:bodyPr>
          <a:lstStyle/>
          <a:p>
            <a:pPr algn="ctr"/>
            <a:r>
              <a:rPr kumimoji="1" lang="ja-JP" altLang="en-US" sz="1400" dirty="0"/>
              <a:t>コスト</a:t>
            </a:r>
          </a:p>
        </p:txBody>
      </p:sp>
      <p:sp>
        <p:nvSpPr>
          <p:cNvPr id="138" name="テキスト ボックス 137">
            <a:extLst>
              <a:ext uri="{FF2B5EF4-FFF2-40B4-BE49-F238E27FC236}">
                <a16:creationId xmlns:a16="http://schemas.microsoft.com/office/drawing/2014/main" id="{8C08FB67-3112-457C-AD53-89967D4839A3}"/>
              </a:ext>
            </a:extLst>
          </p:cNvPr>
          <p:cNvSpPr txBox="1"/>
          <p:nvPr/>
        </p:nvSpPr>
        <p:spPr>
          <a:xfrm>
            <a:off x="2314187" y="1478514"/>
            <a:ext cx="880369" cy="307777"/>
          </a:xfrm>
          <a:prstGeom prst="rect">
            <a:avLst/>
          </a:prstGeom>
          <a:noFill/>
        </p:spPr>
        <p:txBody>
          <a:bodyPr wrap="none" rtlCol="0">
            <a:spAutoFit/>
          </a:bodyPr>
          <a:lstStyle/>
          <a:p>
            <a:pPr algn="ctr"/>
            <a:r>
              <a:rPr kumimoji="1" lang="ja-JP" altLang="en-US" sz="1400" dirty="0"/>
              <a:t>ペナルティ</a:t>
            </a:r>
          </a:p>
        </p:txBody>
      </p:sp>
      <p:sp>
        <p:nvSpPr>
          <p:cNvPr id="139" name="テキスト ボックス 138">
            <a:extLst>
              <a:ext uri="{FF2B5EF4-FFF2-40B4-BE49-F238E27FC236}">
                <a16:creationId xmlns:a16="http://schemas.microsoft.com/office/drawing/2014/main" id="{9CEA8DEC-696C-4D01-A50A-C6B679750692}"/>
              </a:ext>
            </a:extLst>
          </p:cNvPr>
          <p:cNvSpPr txBox="1"/>
          <p:nvPr/>
        </p:nvSpPr>
        <p:spPr>
          <a:xfrm>
            <a:off x="7884272" y="746992"/>
            <a:ext cx="2385589" cy="307777"/>
          </a:xfrm>
          <a:prstGeom prst="rect">
            <a:avLst/>
          </a:prstGeom>
          <a:noFill/>
        </p:spPr>
        <p:txBody>
          <a:bodyPr wrap="none" rtlCol="0">
            <a:spAutoFit/>
          </a:bodyPr>
          <a:lstStyle/>
          <a:p>
            <a:r>
              <a:rPr kumimoji="1" lang="ja-JP" altLang="en-US" sz="1400" dirty="0">
                <a:solidFill>
                  <a:schemeClr val="accent4"/>
                </a:solidFill>
              </a:rPr>
              <a:t>目標値から逸脱した分を加算</a:t>
            </a:r>
          </a:p>
        </p:txBody>
      </p:sp>
      <p:sp>
        <p:nvSpPr>
          <p:cNvPr id="140" name="テキスト ボックス 139">
            <a:extLst>
              <a:ext uri="{FF2B5EF4-FFF2-40B4-BE49-F238E27FC236}">
                <a16:creationId xmlns:a16="http://schemas.microsoft.com/office/drawing/2014/main" id="{AB993FD8-6F8F-46C6-AA05-A69FFBAF47F2}"/>
              </a:ext>
            </a:extLst>
          </p:cNvPr>
          <p:cNvSpPr txBox="1"/>
          <p:nvPr/>
        </p:nvSpPr>
        <p:spPr>
          <a:xfrm>
            <a:off x="204662" y="2119824"/>
            <a:ext cx="902811" cy="307777"/>
          </a:xfrm>
          <a:prstGeom prst="rect">
            <a:avLst/>
          </a:prstGeom>
          <a:noFill/>
        </p:spPr>
        <p:txBody>
          <a:bodyPr wrap="none" rtlCol="0">
            <a:spAutoFit/>
          </a:bodyPr>
          <a:lstStyle/>
          <a:p>
            <a:pPr algn="ctr"/>
            <a:r>
              <a:rPr kumimoji="1" lang="ja-JP" altLang="en-US" sz="1400" dirty="0"/>
              <a:t>制約条件</a:t>
            </a:r>
          </a:p>
        </p:txBody>
      </p:sp>
      <p:sp>
        <p:nvSpPr>
          <p:cNvPr id="141" name="テキスト ボックス 140">
            <a:extLst>
              <a:ext uri="{FF2B5EF4-FFF2-40B4-BE49-F238E27FC236}">
                <a16:creationId xmlns:a16="http://schemas.microsoft.com/office/drawing/2014/main" id="{2D9D508B-1FB3-4C23-9510-09D3948E7825}"/>
              </a:ext>
            </a:extLst>
          </p:cNvPr>
          <p:cNvSpPr txBox="1"/>
          <p:nvPr/>
        </p:nvSpPr>
        <p:spPr>
          <a:xfrm>
            <a:off x="1576293" y="2773922"/>
            <a:ext cx="2109881" cy="307777"/>
          </a:xfrm>
          <a:prstGeom prst="rect">
            <a:avLst/>
          </a:prstGeom>
          <a:noFill/>
        </p:spPr>
        <p:txBody>
          <a:bodyPr wrap="square" rtlCol="0">
            <a:spAutoFit/>
          </a:bodyPr>
          <a:lstStyle/>
          <a:p>
            <a:pPr algn="ctr"/>
            <a:r>
              <a:rPr kumimoji="1" lang="ja-JP" altLang="en-US" sz="1400" dirty="0"/>
              <a:t>オフセット・実績固定制約</a:t>
            </a:r>
          </a:p>
        </p:txBody>
      </p:sp>
      <p:sp>
        <p:nvSpPr>
          <p:cNvPr id="142" name="テキスト ボックス 141">
            <a:extLst>
              <a:ext uri="{FF2B5EF4-FFF2-40B4-BE49-F238E27FC236}">
                <a16:creationId xmlns:a16="http://schemas.microsoft.com/office/drawing/2014/main" id="{D4C8B393-571F-4A71-A8DF-B2BE2828ED81}"/>
              </a:ext>
            </a:extLst>
          </p:cNvPr>
          <p:cNvSpPr txBox="1"/>
          <p:nvPr/>
        </p:nvSpPr>
        <p:spPr>
          <a:xfrm>
            <a:off x="1623978" y="3455053"/>
            <a:ext cx="1128627" cy="307777"/>
          </a:xfrm>
          <a:prstGeom prst="rect">
            <a:avLst/>
          </a:prstGeom>
          <a:noFill/>
        </p:spPr>
        <p:txBody>
          <a:bodyPr wrap="square" rtlCol="0">
            <a:spAutoFit/>
          </a:bodyPr>
          <a:lstStyle/>
          <a:p>
            <a:pPr algn="ctr"/>
            <a:r>
              <a:rPr kumimoji="1" lang="ja-JP" altLang="en-US" sz="1400" dirty="0"/>
              <a:t>変化幅制約</a:t>
            </a:r>
          </a:p>
        </p:txBody>
      </p:sp>
      <p:sp>
        <p:nvSpPr>
          <p:cNvPr id="143" name="テキスト ボックス 142">
            <a:extLst>
              <a:ext uri="{FF2B5EF4-FFF2-40B4-BE49-F238E27FC236}">
                <a16:creationId xmlns:a16="http://schemas.microsoft.com/office/drawing/2014/main" id="{3FCC5D60-3A91-46A5-99C0-71EDBFB50FBC}"/>
              </a:ext>
            </a:extLst>
          </p:cNvPr>
          <p:cNvSpPr txBox="1"/>
          <p:nvPr/>
        </p:nvSpPr>
        <p:spPr>
          <a:xfrm>
            <a:off x="1632816" y="4179244"/>
            <a:ext cx="1235606" cy="307777"/>
          </a:xfrm>
          <a:prstGeom prst="rect">
            <a:avLst/>
          </a:prstGeom>
          <a:noFill/>
        </p:spPr>
        <p:txBody>
          <a:bodyPr wrap="square" rtlCol="0">
            <a:spAutoFit/>
          </a:bodyPr>
          <a:lstStyle/>
          <a:p>
            <a:pPr algn="ctr"/>
            <a:r>
              <a:rPr kumimoji="1" lang="ja-JP" altLang="en-US" sz="1400" dirty="0"/>
              <a:t>釜上部モデル</a:t>
            </a:r>
          </a:p>
        </p:txBody>
      </p:sp>
      <p:sp>
        <p:nvSpPr>
          <p:cNvPr id="144" name="テキスト ボックス 143">
            <a:extLst>
              <a:ext uri="{FF2B5EF4-FFF2-40B4-BE49-F238E27FC236}">
                <a16:creationId xmlns:a16="http://schemas.microsoft.com/office/drawing/2014/main" id="{B79D9C51-9276-43BC-88C1-744371091309}"/>
              </a:ext>
            </a:extLst>
          </p:cNvPr>
          <p:cNvSpPr txBox="1"/>
          <p:nvPr/>
        </p:nvSpPr>
        <p:spPr>
          <a:xfrm>
            <a:off x="1684091" y="5026523"/>
            <a:ext cx="1003261" cy="307777"/>
          </a:xfrm>
          <a:prstGeom prst="rect">
            <a:avLst/>
          </a:prstGeom>
          <a:noFill/>
        </p:spPr>
        <p:txBody>
          <a:bodyPr wrap="squar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07AD0547-983E-440C-BF0F-F8154016FD3D}"/>
                  </a:ext>
                </a:extLst>
              </p:cNvPr>
              <p:cNvSpPr txBox="1"/>
              <p:nvPr/>
            </p:nvSpPr>
            <p:spPr>
              <a:xfrm>
                <a:off x="3884428" y="2758756"/>
                <a:ext cx="398468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45" name="テキスト ボックス 144">
                <a:extLst>
                  <a:ext uri="{FF2B5EF4-FFF2-40B4-BE49-F238E27FC236}">
                    <a16:creationId xmlns:a16="http://schemas.microsoft.com/office/drawing/2014/main" id="{07AD0547-983E-440C-BF0F-F8154016FD3D}"/>
                  </a:ext>
                </a:extLst>
              </p:cNvPr>
              <p:cNvSpPr txBox="1">
                <a:spLocks noRot="1" noChangeAspect="1" noMove="1" noResize="1" noEditPoints="1" noAdjustHandles="1" noChangeArrowheads="1" noChangeShapeType="1" noTextEdit="1"/>
              </p:cNvSpPr>
              <p:nvPr/>
            </p:nvSpPr>
            <p:spPr>
              <a:xfrm>
                <a:off x="3884428" y="2758756"/>
                <a:ext cx="3984685"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7" name="テキスト ボックス 156">
                <a:extLst>
                  <a:ext uri="{FF2B5EF4-FFF2-40B4-BE49-F238E27FC236}">
                    <a16:creationId xmlns:a16="http://schemas.microsoft.com/office/drawing/2014/main" id="{943DF3AD-D846-4161-8F85-BEA7B22F7D9D}"/>
                  </a:ext>
                </a:extLst>
              </p:cNvPr>
              <p:cNvSpPr txBox="1"/>
              <p:nvPr/>
            </p:nvSpPr>
            <p:spPr>
              <a:xfrm>
                <a:off x="4185352" y="3437604"/>
                <a:ext cx="398468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57" name="テキスト ボックス 156">
                <a:extLst>
                  <a:ext uri="{FF2B5EF4-FFF2-40B4-BE49-F238E27FC236}">
                    <a16:creationId xmlns:a16="http://schemas.microsoft.com/office/drawing/2014/main" id="{943DF3AD-D846-4161-8F85-BEA7B22F7D9D}"/>
                  </a:ext>
                </a:extLst>
              </p:cNvPr>
              <p:cNvSpPr txBox="1">
                <a:spLocks noRot="1" noChangeAspect="1" noMove="1" noResize="1" noEditPoints="1" noAdjustHandles="1" noChangeArrowheads="1" noChangeShapeType="1" noTextEdit="1"/>
              </p:cNvSpPr>
              <p:nvPr/>
            </p:nvSpPr>
            <p:spPr>
              <a:xfrm>
                <a:off x="4185352" y="3437604"/>
                <a:ext cx="3984685"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テキスト ボックス 157">
                <a:extLst>
                  <a:ext uri="{FF2B5EF4-FFF2-40B4-BE49-F238E27FC236}">
                    <a16:creationId xmlns:a16="http://schemas.microsoft.com/office/drawing/2014/main" id="{C2028822-2D7E-48CB-8682-D25235EA000C}"/>
                  </a:ext>
                </a:extLst>
              </p:cNvPr>
              <p:cNvSpPr txBox="1"/>
              <p:nvPr/>
            </p:nvSpPr>
            <p:spPr>
              <a:xfrm>
                <a:off x="4332722" y="4164078"/>
                <a:ext cx="329312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58" name="テキスト ボックス 157">
                <a:extLst>
                  <a:ext uri="{FF2B5EF4-FFF2-40B4-BE49-F238E27FC236}">
                    <a16:creationId xmlns:a16="http://schemas.microsoft.com/office/drawing/2014/main" id="{C2028822-2D7E-48CB-8682-D25235EA000C}"/>
                  </a:ext>
                </a:extLst>
              </p:cNvPr>
              <p:cNvSpPr txBox="1">
                <a:spLocks noRot="1" noChangeAspect="1" noMove="1" noResize="1" noEditPoints="1" noAdjustHandles="1" noChangeArrowheads="1" noChangeShapeType="1" noTextEdit="1"/>
              </p:cNvSpPr>
              <p:nvPr/>
            </p:nvSpPr>
            <p:spPr>
              <a:xfrm>
                <a:off x="4332722" y="4164078"/>
                <a:ext cx="3293129"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9" name="テキスト ボックス 158">
                <a:extLst>
                  <a:ext uri="{FF2B5EF4-FFF2-40B4-BE49-F238E27FC236}">
                    <a16:creationId xmlns:a16="http://schemas.microsoft.com/office/drawing/2014/main" id="{61F14932-0276-4CC9-B420-549DBFE8A82D}"/>
                  </a:ext>
                </a:extLst>
              </p:cNvPr>
              <p:cNvSpPr txBox="1"/>
              <p:nvPr/>
            </p:nvSpPr>
            <p:spPr>
              <a:xfrm>
                <a:off x="4185352" y="5011357"/>
                <a:ext cx="398468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59" name="テキスト ボックス 158">
                <a:extLst>
                  <a:ext uri="{FF2B5EF4-FFF2-40B4-BE49-F238E27FC236}">
                    <a16:creationId xmlns:a16="http://schemas.microsoft.com/office/drawing/2014/main" id="{61F14932-0276-4CC9-B420-549DBFE8A82D}"/>
                  </a:ext>
                </a:extLst>
              </p:cNvPr>
              <p:cNvSpPr txBox="1">
                <a:spLocks noRot="1" noChangeAspect="1" noMove="1" noResize="1" noEditPoints="1" noAdjustHandles="1" noChangeArrowheads="1" noChangeShapeType="1" noTextEdit="1"/>
              </p:cNvSpPr>
              <p:nvPr/>
            </p:nvSpPr>
            <p:spPr>
              <a:xfrm>
                <a:off x="4185352" y="5011357"/>
                <a:ext cx="3984685" cy="307777"/>
              </a:xfrm>
              <a:prstGeom prst="rect">
                <a:avLst/>
              </a:prstGeom>
              <a:blipFill>
                <a:blip r:embed="rId8"/>
                <a:stretch>
                  <a:fillRect/>
                </a:stretch>
              </a:blipFill>
            </p:spPr>
            <p:txBody>
              <a:bodyPr/>
              <a:lstStyle/>
              <a:p>
                <a:r>
                  <a:rPr lang="ja-JP" altLang="en-US">
                    <a:noFill/>
                  </a:rPr>
                  <a:t> </a:t>
                </a:r>
              </a:p>
            </p:txBody>
          </p:sp>
        </mc:Fallback>
      </mc:AlternateContent>
      <p:sp>
        <p:nvSpPr>
          <p:cNvPr id="160" name="テキスト ボックス 159">
            <a:extLst>
              <a:ext uri="{FF2B5EF4-FFF2-40B4-BE49-F238E27FC236}">
                <a16:creationId xmlns:a16="http://schemas.microsoft.com/office/drawing/2014/main" id="{9269AA8A-827C-4F92-9203-8BFE80D836E3}"/>
              </a:ext>
            </a:extLst>
          </p:cNvPr>
          <p:cNvSpPr txBox="1"/>
          <p:nvPr/>
        </p:nvSpPr>
        <p:spPr>
          <a:xfrm>
            <a:off x="1576294" y="5745010"/>
            <a:ext cx="2637260" cy="307777"/>
          </a:xfrm>
          <a:prstGeom prst="rect">
            <a:avLst/>
          </a:prstGeom>
          <a:noFill/>
        </p:spPr>
        <p:txBody>
          <a:bodyPr wrap="none" rtlCol="0">
            <a:spAutoFit/>
          </a:bodyPr>
          <a:lstStyle/>
          <a:p>
            <a:pPr algn="ctr"/>
            <a:r>
              <a:rPr kumimoji="1" lang="en-US" altLang="ja-JP" sz="1400" dirty="0"/>
              <a:t>※</a:t>
            </a:r>
            <a:r>
              <a:rPr kumimoji="1" lang="ja-JP" altLang="en-US" sz="1400" dirty="0"/>
              <a:t>他の制約条件は設定していない</a:t>
            </a:r>
          </a:p>
        </p:txBody>
      </p:sp>
      <p:sp>
        <p:nvSpPr>
          <p:cNvPr id="161" name="テキスト ボックス 160">
            <a:extLst>
              <a:ext uri="{FF2B5EF4-FFF2-40B4-BE49-F238E27FC236}">
                <a16:creationId xmlns:a16="http://schemas.microsoft.com/office/drawing/2014/main" id="{40E66462-1937-436C-ACB7-28FF7C9C56D6}"/>
              </a:ext>
            </a:extLst>
          </p:cNvPr>
          <p:cNvSpPr txBox="1"/>
          <p:nvPr/>
        </p:nvSpPr>
        <p:spPr>
          <a:xfrm>
            <a:off x="1632816" y="2125810"/>
            <a:ext cx="2023366" cy="307777"/>
          </a:xfrm>
          <a:prstGeom prst="rect">
            <a:avLst/>
          </a:prstGeom>
          <a:noFill/>
        </p:spPr>
        <p:txBody>
          <a:bodyPr wrap="square" rtlCol="0">
            <a:spAutoFit/>
          </a:bodyPr>
          <a:lstStyle/>
          <a:p>
            <a:r>
              <a:rPr kumimoji="1" lang="ja-JP" altLang="en-US" sz="1400" dirty="0"/>
              <a:t>上下限制約</a:t>
            </a:r>
          </a:p>
        </p:txBody>
      </p:sp>
      <mc:AlternateContent xmlns:mc="http://schemas.openxmlformats.org/markup-compatibility/2006" xmlns:a14="http://schemas.microsoft.com/office/drawing/2010/main">
        <mc:Choice Requires="a14">
          <p:sp>
            <p:nvSpPr>
              <p:cNvPr id="162" name="テキスト ボックス 161">
                <a:extLst>
                  <a:ext uri="{FF2B5EF4-FFF2-40B4-BE49-F238E27FC236}">
                    <a16:creationId xmlns:a16="http://schemas.microsoft.com/office/drawing/2014/main" id="{341A1DE5-C443-4320-8D9E-AB08DC6F1E81}"/>
                  </a:ext>
                </a:extLst>
              </p:cNvPr>
              <p:cNvSpPr txBox="1"/>
              <p:nvPr/>
            </p:nvSpPr>
            <p:spPr>
              <a:xfrm>
                <a:off x="4103657" y="2122915"/>
                <a:ext cx="398468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62" name="テキスト ボックス 161">
                <a:extLst>
                  <a:ext uri="{FF2B5EF4-FFF2-40B4-BE49-F238E27FC236}">
                    <a16:creationId xmlns:a16="http://schemas.microsoft.com/office/drawing/2014/main" id="{341A1DE5-C443-4320-8D9E-AB08DC6F1E81}"/>
                  </a:ext>
                </a:extLst>
              </p:cNvPr>
              <p:cNvSpPr txBox="1">
                <a:spLocks noRot="1" noChangeAspect="1" noMove="1" noResize="1" noEditPoints="1" noAdjustHandles="1" noChangeArrowheads="1" noChangeShapeType="1" noTextEdit="1"/>
              </p:cNvSpPr>
              <p:nvPr/>
            </p:nvSpPr>
            <p:spPr>
              <a:xfrm>
                <a:off x="4103657" y="2122915"/>
                <a:ext cx="3984685" cy="307777"/>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69851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検証項目</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検証１：コストを導入した状態でも、多目的アプローチよりも単一目的アプローチが可能解の獲得では優位か確認する。</a:t>
            </a:r>
            <a:endParaRPr lang="en-US" altLang="ja-JP" sz="2800" dirty="0"/>
          </a:p>
          <a:p>
            <a:pPr>
              <a:defRPr/>
            </a:pPr>
            <a:r>
              <a:rPr lang="ja-JP" altLang="en-US" sz="2800" dirty="0"/>
              <a:t>検証２：二段階アプローチの課題を確認する。</a:t>
            </a:r>
            <a:endParaRPr lang="en-US" altLang="ja-JP" sz="2800" dirty="0"/>
          </a:p>
          <a:p>
            <a:pPr>
              <a:defRPr/>
            </a:pPr>
            <a:r>
              <a:rPr lang="ja-JP" altLang="en-US" sz="2800" dirty="0"/>
              <a:t>検証３：問題分割における正規化法の課題を確認する。</a:t>
            </a:r>
            <a:endParaRPr lang="en-US" altLang="ja-JP" sz="2800" dirty="0"/>
          </a:p>
        </p:txBody>
      </p:sp>
    </p:spTree>
    <p:extLst>
      <p:ext uri="{BB962C8B-B14F-4D97-AF65-F5344CB8AC3E}">
        <p14:creationId xmlns:p14="http://schemas.microsoft.com/office/powerpoint/2010/main" val="147023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9CC3BD6C-B5BD-DD86-554E-A0BB8FEDAD3C}"/>
                  </a:ext>
                </a:extLst>
              </p:cNvPr>
              <p:cNvGraphicFramePr>
                <a:graphicFrameLocks noGrp="1"/>
              </p:cNvGraphicFramePr>
              <p:nvPr>
                <p:extLst>
                  <p:ext uri="{D42A27DB-BD31-4B8C-83A1-F6EECF244321}">
                    <p14:modId xmlns:p14="http://schemas.microsoft.com/office/powerpoint/2010/main" val="4140265724"/>
                  </p:ext>
                </p:extLst>
              </p:nvPr>
            </p:nvGraphicFramePr>
            <p:xfrm>
              <a:off x="242098" y="2144460"/>
              <a:ext cx="11689038" cy="4039033"/>
            </p:xfrm>
            <a:graphic>
              <a:graphicData uri="http://schemas.openxmlformats.org/drawingml/2006/table">
                <a:tbl>
                  <a:tblPr firstRow="1" bandRow="1">
                    <a:tableStyleId>{5C22544A-7EE6-4342-B048-85BDC9FD1C3A}</a:tableStyleId>
                  </a:tblPr>
                  <a:tblGrid>
                    <a:gridCol w="845297">
                      <a:extLst>
                        <a:ext uri="{9D8B030D-6E8A-4147-A177-3AD203B41FA5}">
                          <a16:colId xmlns:a16="http://schemas.microsoft.com/office/drawing/2014/main" val="937617659"/>
                        </a:ext>
                      </a:extLst>
                    </a:gridCol>
                    <a:gridCol w="619741">
                      <a:extLst>
                        <a:ext uri="{9D8B030D-6E8A-4147-A177-3AD203B41FA5}">
                          <a16:colId xmlns:a16="http://schemas.microsoft.com/office/drawing/2014/main" val="640933973"/>
                        </a:ext>
                      </a:extLst>
                    </a:gridCol>
                    <a:gridCol w="3168000">
                      <a:extLst>
                        <a:ext uri="{9D8B030D-6E8A-4147-A177-3AD203B41FA5}">
                          <a16:colId xmlns:a16="http://schemas.microsoft.com/office/drawing/2014/main" val="2145614959"/>
                        </a:ext>
                      </a:extLst>
                    </a:gridCol>
                    <a:gridCol w="1764000">
                      <a:extLst>
                        <a:ext uri="{9D8B030D-6E8A-4147-A177-3AD203B41FA5}">
                          <a16:colId xmlns:a16="http://schemas.microsoft.com/office/drawing/2014/main" val="612450490"/>
                        </a:ext>
                      </a:extLst>
                    </a:gridCol>
                    <a:gridCol w="1764000">
                      <a:extLst>
                        <a:ext uri="{9D8B030D-6E8A-4147-A177-3AD203B41FA5}">
                          <a16:colId xmlns:a16="http://schemas.microsoft.com/office/drawing/2014/main" val="188455083"/>
                        </a:ext>
                      </a:extLst>
                    </a:gridCol>
                    <a:gridCol w="1764000">
                      <a:extLst>
                        <a:ext uri="{9D8B030D-6E8A-4147-A177-3AD203B41FA5}">
                          <a16:colId xmlns:a16="http://schemas.microsoft.com/office/drawing/2014/main" val="1462014734"/>
                        </a:ext>
                      </a:extLst>
                    </a:gridCol>
                    <a:gridCol w="1764000">
                      <a:extLst>
                        <a:ext uri="{9D8B030D-6E8A-4147-A177-3AD203B41FA5}">
                          <a16:colId xmlns:a16="http://schemas.microsoft.com/office/drawing/2014/main" val="2300472571"/>
                        </a:ext>
                      </a:extLst>
                    </a:gridCol>
                  </a:tblGrid>
                  <a:tr h="828000">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b="1" dirty="0"/>
                            <a:t>ペナルティベース</a:t>
                          </a:r>
                          <a:endParaRPr kumimoji="1" lang="en-US" altLang="ja-JP" sz="2000" b="1" dirty="0"/>
                        </a:p>
                        <a:p>
                          <a:pPr algn="ctr"/>
                          <a14:m>
                            <m:oMath xmlns:m="http://schemas.openxmlformats.org/officeDocument/2006/math">
                              <m:r>
                                <a:rPr kumimoji="1" lang="en-US" altLang="ja-JP" sz="1800" b="1" i="1" smtClean="0">
                                  <a:latin typeface="Cambria Math" panose="02040503050406030204" pitchFamily="18" charset="0"/>
                                </a:rPr>
                                <m:t>𝑭</m:t>
                              </m:r>
                              <m:r>
                                <a:rPr kumimoji="1" lang="en-US" altLang="ja-JP" sz="1800" b="1" i="1" smtClean="0">
                                  <a:latin typeface="Cambria Math" panose="02040503050406030204" pitchFamily="18" charset="0"/>
                                </a:rPr>
                                <m:t>=</m:t>
                              </m:r>
                              <m:r>
                                <a:rPr kumimoji="1" lang="en-US" altLang="ja-JP" sz="1800" b="1" i="1" smtClean="0">
                                  <a:latin typeface="Cambria Math" panose="02040503050406030204" pitchFamily="18" charset="0"/>
                                </a:rPr>
                                <m:t>𝒇</m:t>
                              </m:r>
                              <m:r>
                                <a:rPr kumimoji="1" lang="en-US" altLang="ja-JP" sz="1800" b="1" i="1" smtClean="0">
                                  <a:latin typeface="Cambria Math" panose="02040503050406030204" pitchFamily="18" charset="0"/>
                                </a:rPr>
                                <m:t>+</m:t>
                              </m:r>
                              <m:r>
                                <a:rPr kumimoji="1" lang="en-US" altLang="ja-JP" sz="1800" b="1" i="1" smtClean="0">
                                  <a:latin typeface="Cambria Math" panose="02040503050406030204" pitchFamily="18" charset="0"/>
                                </a:rPr>
                                <m:t>𝒗</m:t>
                              </m:r>
                            </m:oMath>
                          </a14:m>
                          <a:r>
                            <a:rPr kumimoji="1" lang="ja-JP" altLang="en-US" sz="1800" b="1" dirty="0"/>
                            <a:t>で評価</a:t>
                          </a:r>
                          <a:endParaRPr kumimoji="1" lang="en-US" altLang="ja-JP"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2000" b="1" dirty="0"/>
                            <a:t>分離ベース</a:t>
                          </a:r>
                          <a:endParaRPr kumimoji="1" lang="en-US" altLang="ja-JP" sz="2000" b="1" dirty="0"/>
                        </a:p>
                        <a:p>
                          <a:pPr algn="ctr"/>
                          <a14:m>
                            <m:oMath xmlns:m="http://schemas.openxmlformats.org/officeDocument/2006/math">
                              <m:r>
                                <a:rPr kumimoji="1" lang="en-US" altLang="ja-JP" sz="1800" b="1" i="1" smtClean="0">
                                  <a:latin typeface="Cambria Math" panose="02040503050406030204" pitchFamily="18" charset="0"/>
                                </a:rPr>
                                <m:t>𝒇</m:t>
                              </m:r>
                            </m:oMath>
                          </a14:m>
                          <a:r>
                            <a:rPr kumimoji="1" lang="ja-JP" altLang="en-US" sz="1800" b="1" dirty="0"/>
                            <a:t>と</a:t>
                          </a:r>
                          <a14:m>
                            <m:oMath xmlns:m="http://schemas.openxmlformats.org/officeDocument/2006/math">
                              <m:r>
                                <a:rPr kumimoji="1" lang="en-US" altLang="ja-JP" sz="1800" b="1" i="1" smtClean="0">
                                  <a:latin typeface="Cambria Math" panose="02040503050406030204" pitchFamily="18" charset="0"/>
                                </a:rPr>
                                <m:t>𝒗</m:t>
                              </m:r>
                            </m:oMath>
                          </a14:m>
                          <a:r>
                            <a:rPr kumimoji="1" lang="ja-JP" altLang="en-US" sz="1800" b="1" dirty="0"/>
                            <a:t>を分離して評価</a:t>
                          </a:r>
                          <a:endParaRPr kumimoji="1" lang="en-US" altLang="ja-JP"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2000" b="1" dirty="0"/>
                            <a:t>多目的最適化ベース</a:t>
                          </a:r>
                          <a:endParaRPr kumimoji="1" lang="en-US" altLang="ja-JP" sz="2000" b="1" dirty="0"/>
                        </a:p>
                        <a:p>
                          <a:pPr algn="ctr"/>
                          <a14:m>
                            <m:oMath xmlns:m="http://schemas.openxmlformats.org/officeDocument/2006/math">
                              <m:r>
                                <a:rPr kumimoji="1" lang="en-US" altLang="ja-JP" sz="1800" b="1" i="1" smtClean="0">
                                  <a:latin typeface="Cambria Math" panose="02040503050406030204" pitchFamily="18" charset="0"/>
                                </a:rPr>
                                <m:t>(</m:t>
                              </m:r>
                              <m:r>
                                <a:rPr kumimoji="1" lang="en-US" altLang="ja-JP" sz="1800" b="1" i="1" smtClean="0">
                                  <a:latin typeface="Cambria Math" panose="02040503050406030204" pitchFamily="18" charset="0"/>
                                </a:rPr>
                                <m:t>𝒇</m:t>
                              </m:r>
                              <m:r>
                                <a:rPr kumimoji="1" lang="en-US" altLang="ja-JP" sz="1800" b="1" i="1" smtClean="0">
                                  <a:latin typeface="Cambria Math" panose="02040503050406030204" pitchFamily="18" charset="0"/>
                                </a:rPr>
                                <m:t>,</m:t>
                              </m:r>
                              <m:r>
                                <a:rPr kumimoji="1" lang="en-US" altLang="ja-JP" sz="1800" b="1" i="1" smtClean="0">
                                  <a:latin typeface="Cambria Math" panose="02040503050406030204" pitchFamily="18" charset="0"/>
                                </a:rPr>
                                <m:t>𝒗</m:t>
                              </m:r>
                              <m:r>
                                <a:rPr kumimoji="1" lang="en-US" altLang="ja-JP" sz="1800" b="1" i="1" smtClean="0">
                                  <a:latin typeface="Cambria Math" panose="02040503050406030204" pitchFamily="18" charset="0"/>
                                </a:rPr>
                                <m:t>)</m:t>
                              </m:r>
                            </m:oMath>
                          </a14:m>
                          <a:r>
                            <a:rPr kumimoji="1" lang="ja-JP" altLang="en-US" sz="1800" b="1" dirty="0"/>
                            <a:t>の二目的最適化</a:t>
                          </a:r>
                          <a:endParaRPr kumimoji="1" lang="en-US" altLang="ja-JP"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r>
                            <a:rPr kumimoji="1" lang="ja-JP" altLang="en-US" sz="1400" dirty="0"/>
                            <a:t>多目的最適化ベース</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5650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m:t>
                              </m:r>
                            </m:oMath>
                          </a14:m>
                          <a:r>
                            <a:rPr kumimoji="1" lang="ja-JP" altLang="en-US" sz="1800" dirty="0"/>
                            <a:t>の</a:t>
                          </a:r>
                          <a:r>
                            <a:rPr kumimoji="1" lang="en-US" altLang="ja-JP" sz="1800" dirty="0"/>
                            <a:t>2</a:t>
                          </a:r>
                          <a:r>
                            <a:rPr kumimoji="1" lang="ja-JP" altLang="en-US" sz="18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切替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ランキング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パレートランキング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19777559"/>
                      </a:ext>
                    </a:extLst>
                  </a:tr>
                  <a:tr h="88200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4587655"/>
                      </a:ext>
                    </a:extLst>
                  </a:tr>
                  <a:tr h="882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1818111"/>
                      </a:ext>
                    </a:extLst>
                  </a:tr>
                  <a:tr h="882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mc:Choice>
        <mc:Fallback xmlns="">
          <p:graphicFrame>
            <p:nvGraphicFramePr>
              <p:cNvPr id="4" name="表 3">
                <a:extLst>
                  <a:ext uri="{FF2B5EF4-FFF2-40B4-BE49-F238E27FC236}">
                    <a16:creationId xmlns:a16="http://schemas.microsoft.com/office/drawing/2014/main" id="{9CC3BD6C-B5BD-DD86-554E-A0BB8FEDAD3C}"/>
                  </a:ext>
                </a:extLst>
              </p:cNvPr>
              <p:cNvGraphicFramePr>
                <a:graphicFrameLocks noGrp="1"/>
              </p:cNvGraphicFramePr>
              <p:nvPr>
                <p:extLst>
                  <p:ext uri="{D42A27DB-BD31-4B8C-83A1-F6EECF244321}">
                    <p14:modId xmlns:p14="http://schemas.microsoft.com/office/powerpoint/2010/main" val="4140265724"/>
                  </p:ext>
                </p:extLst>
              </p:nvPr>
            </p:nvGraphicFramePr>
            <p:xfrm>
              <a:off x="242098" y="2144460"/>
              <a:ext cx="11689038" cy="4039033"/>
            </p:xfrm>
            <a:graphic>
              <a:graphicData uri="http://schemas.openxmlformats.org/drawingml/2006/table">
                <a:tbl>
                  <a:tblPr firstRow="1" bandRow="1">
                    <a:tableStyleId>{5C22544A-7EE6-4342-B048-85BDC9FD1C3A}</a:tableStyleId>
                  </a:tblPr>
                  <a:tblGrid>
                    <a:gridCol w="845297">
                      <a:extLst>
                        <a:ext uri="{9D8B030D-6E8A-4147-A177-3AD203B41FA5}">
                          <a16:colId xmlns:a16="http://schemas.microsoft.com/office/drawing/2014/main" val="937617659"/>
                        </a:ext>
                      </a:extLst>
                    </a:gridCol>
                    <a:gridCol w="619741">
                      <a:extLst>
                        <a:ext uri="{9D8B030D-6E8A-4147-A177-3AD203B41FA5}">
                          <a16:colId xmlns:a16="http://schemas.microsoft.com/office/drawing/2014/main" val="640933973"/>
                        </a:ext>
                      </a:extLst>
                    </a:gridCol>
                    <a:gridCol w="3168000">
                      <a:extLst>
                        <a:ext uri="{9D8B030D-6E8A-4147-A177-3AD203B41FA5}">
                          <a16:colId xmlns:a16="http://schemas.microsoft.com/office/drawing/2014/main" val="2145614959"/>
                        </a:ext>
                      </a:extLst>
                    </a:gridCol>
                    <a:gridCol w="1764000">
                      <a:extLst>
                        <a:ext uri="{9D8B030D-6E8A-4147-A177-3AD203B41FA5}">
                          <a16:colId xmlns:a16="http://schemas.microsoft.com/office/drawing/2014/main" val="612450490"/>
                        </a:ext>
                      </a:extLst>
                    </a:gridCol>
                    <a:gridCol w="1764000">
                      <a:extLst>
                        <a:ext uri="{9D8B030D-6E8A-4147-A177-3AD203B41FA5}">
                          <a16:colId xmlns:a16="http://schemas.microsoft.com/office/drawing/2014/main" val="188455083"/>
                        </a:ext>
                      </a:extLst>
                    </a:gridCol>
                    <a:gridCol w="1764000">
                      <a:extLst>
                        <a:ext uri="{9D8B030D-6E8A-4147-A177-3AD203B41FA5}">
                          <a16:colId xmlns:a16="http://schemas.microsoft.com/office/drawing/2014/main" val="1462014734"/>
                        </a:ext>
                      </a:extLst>
                    </a:gridCol>
                    <a:gridCol w="1764000">
                      <a:extLst>
                        <a:ext uri="{9D8B030D-6E8A-4147-A177-3AD203B41FA5}">
                          <a16:colId xmlns:a16="http://schemas.microsoft.com/office/drawing/2014/main" val="2300472571"/>
                        </a:ext>
                      </a:extLst>
                    </a:gridCol>
                  </a:tblGrid>
                  <a:tr h="828000">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6538" t="-735" r="-223077" b="-389706"/>
                          </a:stretch>
                        </a:blipFill>
                      </a:tcPr>
                    </a:tc>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1606" t="-735" r="-100345" b="-389706"/>
                          </a:stretch>
                        </a:blipFill>
                      </a:tcPr>
                    </a:tc>
                    <a:tc hMerge="1">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31606" t="-735" r="-345" b="-389706"/>
                          </a:stretch>
                        </a:blipFill>
                      </a:tcPr>
                    </a:tc>
                    <a:tc hMerge="1">
                      <a:txBody>
                        <a:bodyPr/>
                        <a:lstStyle/>
                        <a:p>
                          <a:pPr algn="ctr"/>
                          <a:r>
                            <a:rPr kumimoji="1" lang="ja-JP" altLang="en-US" sz="1400" dirty="0"/>
                            <a:t>多目的最適化ベース</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5650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6538" t="-147312" r="-223077" b="-46989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切替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ランキング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パレートランキング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19777559"/>
                      </a:ext>
                    </a:extLst>
                  </a:tr>
                  <a:tr h="88200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4587655"/>
                      </a:ext>
                    </a:extLst>
                  </a:tr>
                  <a:tr h="882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1818111"/>
                      </a:ext>
                    </a:extLst>
                  </a:tr>
                  <a:tr h="882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mc:Fallback>
      </mc:AlternateContent>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制約対処法の分類</a:t>
            </a:r>
            <a:endParaRPr lang="en-US" dirty="0"/>
          </a:p>
        </p:txBody>
      </p:sp>
      <mc:AlternateContent xmlns:mc="http://schemas.openxmlformats.org/markup-compatibility/2006" xmlns:a14="http://schemas.microsoft.com/office/drawing/2010/main">
        <mc:Choice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56209"/>
                <a:ext cx="11509002" cy="54297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14:m>
                  <m:oMath xmlns:m="http://schemas.openxmlformats.org/officeDocument/2006/math">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𝒇</m:t>
                    </m:r>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𝒗</m:t>
                    </m:r>
                    <m:r>
                      <a:rPr kumimoji="1" lang="en-US" altLang="ja-JP" sz="2800" b="1" i="1" smtClean="0">
                        <a:latin typeface="Cambria Math" panose="02040503050406030204" pitchFamily="18" charset="0"/>
                      </a:rPr>
                      <m:t>)</m:t>
                    </m:r>
                  </m:oMath>
                </a14:m>
                <a:r>
                  <a:rPr lang="ja-JP" altLang="en-US" sz="2800" dirty="0"/>
                  <a:t>のトレードオフ領域の探索は多目的最適化ベースが有利。</a:t>
                </a:r>
                <a:endParaRPr lang="en-US" altLang="ja-JP" sz="2800" dirty="0"/>
              </a:p>
              <a:p>
                <a:pPr lvl="1">
                  <a:defRPr/>
                </a:pPr>
                <a:r>
                  <a:rPr lang="ja-JP" altLang="en-US" sz="2400" dirty="0"/>
                  <a:t>一方、可能領域が狭い場合、そもそも可能解の獲得が困難になりやすい</a:t>
                </a:r>
                <a:endParaRPr lang="en-US" altLang="ja-JP" sz="2400" dirty="0"/>
              </a:p>
            </p:txBody>
          </p:sp>
        </mc:Choice>
        <mc:Fallback xmlns="">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408178" y="1056209"/>
                <a:ext cx="11509002" cy="542974"/>
              </a:xfrm>
              <a:prstGeom prst="rect">
                <a:avLst/>
              </a:prstGeom>
              <a:blipFill>
                <a:blip r:embed="rId3"/>
                <a:stretch>
                  <a:fillRect t="-20225" b="-107865"/>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0648425-8D2E-4A46-B123-B2E9CBD135E5}"/>
              </a:ext>
            </a:extLst>
          </p:cNvPr>
          <p:cNvSpPr txBox="1"/>
          <p:nvPr/>
        </p:nvSpPr>
        <p:spPr>
          <a:xfrm>
            <a:off x="4889308" y="4513138"/>
            <a:ext cx="1766917" cy="369332"/>
          </a:xfrm>
          <a:prstGeom prst="rect">
            <a:avLst/>
          </a:prstGeom>
          <a:noFill/>
        </p:spPr>
        <p:txBody>
          <a:bodyPr wrap="square" rtlCol="0">
            <a:spAutoFit/>
          </a:bodyPr>
          <a:lstStyle/>
          <a:p>
            <a:pPr algn="ctr"/>
            <a:r>
              <a:rPr kumimoji="1" lang="en-US" altLang="ja-JP" dirty="0"/>
              <a:t>Feasibility Rule</a:t>
            </a:r>
            <a:endParaRPr kumimoji="1" lang="ja-JP" altLang="en-US" dirty="0"/>
          </a:p>
        </p:txBody>
      </p:sp>
      <p:sp>
        <p:nvSpPr>
          <p:cNvPr id="23" name="テキスト ボックス 22">
            <a:extLst>
              <a:ext uri="{FF2B5EF4-FFF2-40B4-BE49-F238E27FC236}">
                <a16:creationId xmlns:a16="http://schemas.microsoft.com/office/drawing/2014/main" id="{9A522F8C-993F-4CC6-A1FD-07068EA58406}"/>
              </a:ext>
            </a:extLst>
          </p:cNvPr>
          <p:cNvSpPr txBox="1"/>
          <p:nvPr/>
        </p:nvSpPr>
        <p:spPr>
          <a:xfrm>
            <a:off x="2314103" y="3770050"/>
            <a:ext cx="1916299" cy="369332"/>
          </a:xfrm>
          <a:prstGeom prst="rect">
            <a:avLst/>
          </a:prstGeom>
          <a:noFill/>
        </p:spPr>
        <p:txBody>
          <a:bodyPr wrap="square" rtlCol="0">
            <a:spAutoFit/>
          </a:bodyPr>
          <a:lstStyle/>
          <a:p>
            <a:pPr algn="ctr"/>
            <a:r>
              <a:rPr kumimoji="1" lang="en-US" altLang="ja-JP" dirty="0"/>
              <a:t>Death Penalty</a:t>
            </a:r>
            <a:endParaRPr kumimoji="1" lang="ja-JP" altLang="en-US" dirty="0"/>
          </a:p>
        </p:txBody>
      </p:sp>
      <p:sp>
        <p:nvSpPr>
          <p:cNvPr id="24" name="テキスト ボックス 23">
            <a:extLst>
              <a:ext uri="{FF2B5EF4-FFF2-40B4-BE49-F238E27FC236}">
                <a16:creationId xmlns:a16="http://schemas.microsoft.com/office/drawing/2014/main" id="{1BFD0BDB-B153-4E3B-8C3B-123ED229D81E}"/>
              </a:ext>
            </a:extLst>
          </p:cNvPr>
          <p:cNvSpPr txBox="1"/>
          <p:nvPr/>
        </p:nvSpPr>
        <p:spPr>
          <a:xfrm>
            <a:off x="8612859" y="5423450"/>
            <a:ext cx="1351994" cy="646331"/>
          </a:xfrm>
          <a:prstGeom prst="rect">
            <a:avLst/>
          </a:prstGeom>
          <a:noFill/>
        </p:spPr>
        <p:txBody>
          <a:bodyPr wrap="square" rtlCol="0">
            <a:spAutoFit/>
          </a:bodyPr>
          <a:lstStyle/>
          <a:p>
            <a:pPr algn="ctr"/>
            <a:r>
              <a:rPr kumimoji="1" lang="en-US" altLang="ja-JP" dirty="0"/>
              <a:t>Two-Phase Framework</a:t>
            </a:r>
            <a:endParaRPr kumimoji="1" lang="ja-JP" altLang="en-US" dirty="0"/>
          </a:p>
        </p:txBody>
      </p:sp>
      <p:sp>
        <p:nvSpPr>
          <p:cNvPr id="36" name="テキスト ボックス 35">
            <a:extLst>
              <a:ext uri="{FF2B5EF4-FFF2-40B4-BE49-F238E27FC236}">
                <a16:creationId xmlns:a16="http://schemas.microsoft.com/office/drawing/2014/main" id="{87BA40D0-A8C6-42C2-8900-FCD967871B19}"/>
              </a:ext>
            </a:extLst>
          </p:cNvPr>
          <p:cNvSpPr txBox="1"/>
          <p:nvPr/>
        </p:nvSpPr>
        <p:spPr>
          <a:xfrm>
            <a:off x="447253" y="3485405"/>
            <a:ext cx="430887" cy="2754758"/>
          </a:xfrm>
          <a:prstGeom prst="rect">
            <a:avLst/>
          </a:prstGeom>
          <a:noFill/>
        </p:spPr>
        <p:txBody>
          <a:bodyPr vert="vert270" wrap="square" rtlCol="0">
            <a:spAutoFit/>
          </a:bodyPr>
          <a:lstStyle/>
          <a:p>
            <a:pPr algn="ctr"/>
            <a:r>
              <a:rPr kumimoji="1" lang="ja-JP" altLang="en-US" sz="1600" b="1" dirty="0">
                <a:solidFill>
                  <a:schemeClr val="bg1"/>
                </a:solidFill>
              </a:rPr>
              <a:t>トレードオフ領域の探索効率</a:t>
            </a:r>
          </a:p>
        </p:txBody>
      </p:sp>
      <p:sp>
        <p:nvSpPr>
          <p:cNvPr id="40" name="テキスト ボックス 39">
            <a:extLst>
              <a:ext uri="{FF2B5EF4-FFF2-40B4-BE49-F238E27FC236}">
                <a16:creationId xmlns:a16="http://schemas.microsoft.com/office/drawing/2014/main" id="{EE52DF4F-15AF-487E-97D0-BD727B7BD4F9}"/>
              </a:ext>
            </a:extLst>
          </p:cNvPr>
          <p:cNvSpPr txBox="1"/>
          <p:nvPr/>
        </p:nvSpPr>
        <p:spPr>
          <a:xfrm>
            <a:off x="2314103" y="4700801"/>
            <a:ext cx="1916299" cy="369332"/>
          </a:xfrm>
          <a:prstGeom prst="rect">
            <a:avLst/>
          </a:prstGeom>
          <a:noFill/>
        </p:spPr>
        <p:txBody>
          <a:bodyPr wrap="square" rtlCol="0">
            <a:spAutoFit/>
          </a:bodyPr>
          <a:lstStyle/>
          <a:p>
            <a:pPr algn="ctr"/>
            <a:r>
              <a:rPr kumimoji="1" lang="en-US" altLang="ja-JP" dirty="0"/>
              <a:t>Adaptive Penalty</a:t>
            </a:r>
            <a:endParaRPr kumimoji="1" lang="ja-JP" altLang="en-US" dirty="0"/>
          </a:p>
        </p:txBody>
      </p:sp>
      <p:sp>
        <p:nvSpPr>
          <p:cNvPr id="42" name="テキスト ボックス 41">
            <a:extLst>
              <a:ext uri="{FF2B5EF4-FFF2-40B4-BE49-F238E27FC236}">
                <a16:creationId xmlns:a16="http://schemas.microsoft.com/office/drawing/2014/main" id="{1D5E04A3-56D7-4EDB-9BEE-89B132DFFAE3}"/>
              </a:ext>
            </a:extLst>
          </p:cNvPr>
          <p:cNvSpPr txBox="1"/>
          <p:nvPr/>
        </p:nvSpPr>
        <p:spPr>
          <a:xfrm>
            <a:off x="10491481" y="5435261"/>
            <a:ext cx="1117341" cy="646331"/>
          </a:xfrm>
          <a:prstGeom prst="rect">
            <a:avLst/>
          </a:prstGeom>
          <a:noFill/>
        </p:spPr>
        <p:txBody>
          <a:bodyPr wrap="square" rtlCol="0">
            <a:spAutoFit/>
          </a:bodyPr>
          <a:lstStyle/>
          <a:p>
            <a:pPr algn="ctr"/>
            <a:r>
              <a:rPr kumimoji="1" lang="en-US" altLang="ja-JP" dirty="0">
                <a:solidFill>
                  <a:srgbClr val="FF0000"/>
                </a:solidFill>
              </a:rPr>
              <a:t>Adaptive MOEA/D</a:t>
            </a:r>
            <a:endParaRPr kumimoji="1" lang="ja-JP" altLang="en-US" dirty="0">
              <a:solidFill>
                <a:srgbClr val="FF0000"/>
              </a:solidFill>
            </a:endParaRP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466A389F-447F-4B69-A5C3-E4AD21F18972}"/>
                  </a:ext>
                </a:extLst>
              </p:cNvPr>
              <p:cNvSpPr txBox="1"/>
              <p:nvPr/>
            </p:nvSpPr>
            <p:spPr>
              <a:xfrm>
                <a:off x="5412462" y="4880371"/>
                <a:ext cx="720610" cy="369332"/>
              </a:xfrm>
              <a:prstGeom prst="rect">
                <a:avLst/>
              </a:prstGeom>
              <a:noFill/>
            </p:spPr>
            <p:txBody>
              <a:bodyPr wrap="square" rtlCol="0">
                <a:spAutoFit/>
              </a:bodyPr>
              <a:lstStyle/>
              <a:p>
                <a:pPr algn="ctr"/>
                <a14:m>
                  <m:oMath xmlns:m="http://schemas.openxmlformats.org/officeDocument/2006/math">
                    <m:r>
                      <a:rPr kumimoji="1" lang="ja-JP" altLang="en-US" sz="1800" b="0" i="1" smtClean="0">
                        <a:latin typeface="Cambria Math" panose="02040503050406030204" pitchFamily="18" charset="0"/>
                      </a:rPr>
                      <m:t>𝜀</m:t>
                    </m:r>
                  </m:oMath>
                </a14:m>
                <a:r>
                  <a:rPr kumimoji="1" lang="en-US" altLang="ja-JP" dirty="0"/>
                  <a:t>CM</a:t>
                </a:r>
                <a:endParaRPr kumimoji="1" lang="ja-JP" altLang="en-US" dirty="0"/>
              </a:p>
            </p:txBody>
          </p:sp>
        </mc:Choice>
        <mc:Fallback xmlns="">
          <p:sp>
            <p:nvSpPr>
              <p:cNvPr id="44" name="テキスト ボックス 43">
                <a:extLst>
                  <a:ext uri="{FF2B5EF4-FFF2-40B4-BE49-F238E27FC236}">
                    <a16:creationId xmlns:a16="http://schemas.microsoft.com/office/drawing/2014/main" id="{466A389F-447F-4B69-A5C3-E4AD21F18972}"/>
                  </a:ext>
                </a:extLst>
              </p:cNvPr>
              <p:cNvSpPr txBox="1">
                <a:spLocks noRot="1" noChangeAspect="1" noMove="1" noResize="1" noEditPoints="1" noAdjustHandles="1" noChangeArrowheads="1" noChangeShapeType="1" noTextEdit="1"/>
              </p:cNvSpPr>
              <p:nvPr/>
            </p:nvSpPr>
            <p:spPr>
              <a:xfrm>
                <a:off x="5412462" y="4880371"/>
                <a:ext cx="720610" cy="369332"/>
              </a:xfrm>
              <a:prstGeom prst="rect">
                <a:avLst/>
              </a:prstGeom>
              <a:blipFill>
                <a:blip r:embed="rId4"/>
                <a:stretch>
                  <a:fillRect t="-10000" r="-1695" b="-26667"/>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40426C4A-5568-4F24-B5F8-14ABAB94101B}"/>
              </a:ext>
            </a:extLst>
          </p:cNvPr>
          <p:cNvSpPr txBox="1"/>
          <p:nvPr/>
        </p:nvSpPr>
        <p:spPr>
          <a:xfrm>
            <a:off x="7033500" y="4700801"/>
            <a:ext cx="983365" cy="369332"/>
          </a:xfrm>
          <a:prstGeom prst="rect">
            <a:avLst/>
          </a:prstGeom>
          <a:noFill/>
        </p:spPr>
        <p:txBody>
          <a:bodyPr wrap="square" rtlCol="0">
            <a:spAutoFit/>
          </a:bodyPr>
          <a:lstStyle/>
          <a:p>
            <a:pPr algn="ctr"/>
            <a:r>
              <a:rPr kumimoji="1" lang="en-US" altLang="ja-JP" dirty="0"/>
              <a:t>MCR</a:t>
            </a:r>
            <a:endParaRPr kumimoji="1" lang="ja-JP" altLang="en-US" dirty="0"/>
          </a:p>
        </p:txBody>
      </p:sp>
    </p:spTree>
    <p:extLst>
      <p:ext uri="{BB962C8B-B14F-4D97-AF65-F5344CB8AC3E}">
        <p14:creationId xmlns:p14="http://schemas.microsoft.com/office/powerpoint/2010/main" val="2406436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最適化方法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可能領域が狭い場合、優秀な近傍生成を使うほうが、可能領域への収束という点では有利かもしれない。</a:t>
            </a:r>
            <a:endParaRPr lang="en-US" altLang="ja-JP" sz="28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4ACA468-45C9-4849-B6A3-47973EC1E9C6}"/>
                  </a:ext>
                </a:extLst>
              </p:cNvPr>
              <p:cNvSpPr txBox="1"/>
              <p:nvPr/>
            </p:nvSpPr>
            <p:spPr>
              <a:xfrm>
                <a:off x="6588422" y="3611758"/>
                <a:ext cx="3406894" cy="523220"/>
              </a:xfrm>
              <a:prstGeom prst="rect">
                <a:avLst/>
              </a:prstGeom>
              <a:noFill/>
            </p:spPr>
            <p:txBody>
              <a:bodyPr wrap="square" rtlCol="0">
                <a:spAutoFit/>
              </a:bodyPr>
              <a:lstStyle/>
              <a:p>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b="1" dirty="0"/>
                  <a:t>よりも</a:t>
                </a:r>
                <a14:m>
                  <m:oMath xmlns:m="http://schemas.openxmlformats.org/officeDocument/2006/math">
                    <m:r>
                      <a:rPr kumimoji="1" lang="en-US" altLang="ja-JP" sz="1400" i="1">
                        <a:latin typeface="Cambria Math" panose="02040503050406030204" pitchFamily="18" charset="0"/>
                      </a:rPr>
                      <m:t>𝑣</m:t>
                    </m:r>
                  </m:oMath>
                </a14:m>
                <a:r>
                  <a:rPr kumimoji="1" lang="ja-JP" altLang="en-US" sz="1400" b="1" dirty="0"/>
                  <a:t>を優先して、解を選択する方法</a:t>
                </a:r>
                <a:endParaRPr kumimoji="1" lang="en-US" altLang="ja-JP" sz="1400" b="1" dirty="0"/>
              </a:p>
              <a:p>
                <a:r>
                  <a:rPr kumimoji="1" lang="ja-JP" altLang="en-US" sz="1400" b="1" dirty="0"/>
                  <a:t>基本的に可能領域への選択圧が強い</a:t>
                </a:r>
                <a:endParaRPr kumimoji="1" lang="en-US" altLang="ja-JP" sz="1400" b="1" dirty="0"/>
              </a:p>
            </p:txBody>
          </p:sp>
        </mc:Choice>
        <mc:Fallback xmlns="">
          <p:sp>
            <p:nvSpPr>
              <p:cNvPr id="7" name="テキスト ボックス 6">
                <a:extLst>
                  <a:ext uri="{FF2B5EF4-FFF2-40B4-BE49-F238E27FC236}">
                    <a16:creationId xmlns:a16="http://schemas.microsoft.com/office/drawing/2014/main" id="{D4ACA468-45C9-4849-B6A3-47973EC1E9C6}"/>
                  </a:ext>
                </a:extLst>
              </p:cNvPr>
              <p:cNvSpPr txBox="1">
                <a:spLocks noRot="1" noChangeAspect="1" noMove="1" noResize="1" noEditPoints="1" noAdjustHandles="1" noChangeArrowheads="1" noChangeShapeType="1" noTextEdit="1"/>
              </p:cNvSpPr>
              <p:nvPr/>
            </p:nvSpPr>
            <p:spPr>
              <a:xfrm>
                <a:off x="6588422" y="3611758"/>
                <a:ext cx="3406894" cy="523220"/>
              </a:xfrm>
              <a:prstGeom prst="rect">
                <a:avLst/>
              </a:prstGeom>
              <a:blipFill>
                <a:blip r:embed="rId2"/>
                <a:stretch>
                  <a:fillRect l="-537" t="-1163"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765CE15-BC7C-464E-9A7F-A8D99F2A7A85}"/>
                  </a:ext>
                </a:extLst>
              </p:cNvPr>
              <p:cNvSpPr txBox="1"/>
              <p:nvPr/>
            </p:nvSpPr>
            <p:spPr>
              <a:xfrm>
                <a:off x="5262104" y="4249167"/>
                <a:ext cx="3614554" cy="5729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𝑆</m:t>
                      </m:r>
                      <m:d>
                        <m:dPr>
                          <m:ctrlPr>
                            <a:rPr kumimoji="1" lang="en-US" altLang="ja-JP" sz="140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&lt;</m:t>
                      </m:r>
                      <m:r>
                        <a:rPr kumimoji="1" lang="en-US" altLang="ja-JP" sz="1400" i="1">
                          <a:latin typeface="Cambria Math" panose="02040503050406030204" pitchFamily="18" charset="0"/>
                        </a:rPr>
                        <m:t>𝑆</m:t>
                      </m:r>
                      <m:r>
                        <a:rPr kumimoji="1" lang="en-US" altLang="ja-JP" sz="1400" i="1">
                          <a:latin typeface="Cambria Math" panose="02040503050406030204" pitchFamily="18" charset="0"/>
                        </a:rPr>
                        <m:t>(</m:t>
                      </m:r>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m>
                            <m:mPr>
                              <m:mcs>
                                <m:mc>
                                  <m:mcPr>
                                    <m:count m:val="1"/>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r>
                              <m:e>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𝒚</m:t>
                                    </m:r>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
                        </m:e>
                      </m:d>
                    </m:oMath>
                  </m:oMathPara>
                </a14:m>
                <a:endParaRPr kumimoji="1" lang="ja-JP" altLang="en-US" sz="1400" dirty="0"/>
              </a:p>
            </p:txBody>
          </p:sp>
        </mc:Choice>
        <mc:Fallback xmlns="">
          <p:sp>
            <p:nvSpPr>
              <p:cNvPr id="17" name="テキスト ボックス 16">
                <a:extLst>
                  <a:ext uri="{FF2B5EF4-FFF2-40B4-BE49-F238E27FC236}">
                    <a16:creationId xmlns:a16="http://schemas.microsoft.com/office/drawing/2014/main" id="{1765CE15-BC7C-464E-9A7F-A8D99F2A7A85}"/>
                  </a:ext>
                </a:extLst>
              </p:cNvPr>
              <p:cNvSpPr txBox="1">
                <a:spLocks noRot="1" noChangeAspect="1" noMove="1" noResize="1" noEditPoints="1" noAdjustHandles="1" noChangeArrowheads="1" noChangeShapeType="1" noTextEdit="1"/>
              </p:cNvSpPr>
              <p:nvPr/>
            </p:nvSpPr>
            <p:spPr>
              <a:xfrm>
                <a:off x="5262104" y="4249167"/>
                <a:ext cx="3614554" cy="572914"/>
              </a:xfrm>
              <a:prstGeom prst="rect">
                <a:avLst/>
              </a:prstGeom>
              <a:blipFill>
                <a:blip r:embed="rId3"/>
                <a:stretch>
                  <a:fillRect t="-179787" b="-264894"/>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0648425-8D2E-4A46-B123-B2E9CBD135E5}"/>
              </a:ext>
            </a:extLst>
          </p:cNvPr>
          <p:cNvSpPr txBox="1"/>
          <p:nvPr/>
        </p:nvSpPr>
        <p:spPr>
          <a:xfrm>
            <a:off x="7339011" y="3146168"/>
            <a:ext cx="1916299"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graphicFrame>
        <p:nvGraphicFramePr>
          <p:cNvPr id="20" name="表 19">
            <a:extLst>
              <a:ext uri="{FF2B5EF4-FFF2-40B4-BE49-F238E27FC236}">
                <a16:creationId xmlns:a16="http://schemas.microsoft.com/office/drawing/2014/main" id="{EA27711C-9E5D-4AB2-8512-A8E63E89FEAB}"/>
              </a:ext>
            </a:extLst>
          </p:cNvPr>
          <p:cNvGraphicFramePr>
            <a:graphicFrameLocks noGrp="1"/>
          </p:cNvGraphicFramePr>
          <p:nvPr>
            <p:extLst>
              <p:ext uri="{D42A27DB-BD31-4B8C-83A1-F6EECF244321}">
                <p14:modId xmlns:p14="http://schemas.microsoft.com/office/powerpoint/2010/main" val="1368521978"/>
              </p:ext>
            </p:extLst>
          </p:nvPr>
        </p:nvGraphicFramePr>
        <p:xfrm>
          <a:off x="1264436" y="2001762"/>
          <a:ext cx="9663127" cy="1005840"/>
        </p:xfrm>
        <a:graphic>
          <a:graphicData uri="http://schemas.openxmlformats.org/drawingml/2006/table">
            <a:tbl>
              <a:tblPr firstRow="1" bandRow="1">
                <a:tableStyleId>{5C22544A-7EE6-4342-B048-85BDC9FD1C3A}</a:tableStyleId>
              </a:tblPr>
              <a:tblGrid>
                <a:gridCol w="2316960">
                  <a:extLst>
                    <a:ext uri="{9D8B030D-6E8A-4147-A177-3AD203B41FA5}">
                      <a16:colId xmlns:a16="http://schemas.microsoft.com/office/drawing/2014/main" val="937617659"/>
                    </a:ext>
                  </a:extLst>
                </a:gridCol>
                <a:gridCol w="3792872">
                  <a:extLst>
                    <a:ext uri="{9D8B030D-6E8A-4147-A177-3AD203B41FA5}">
                      <a16:colId xmlns:a16="http://schemas.microsoft.com/office/drawing/2014/main" val="2145614959"/>
                    </a:ext>
                  </a:extLst>
                </a:gridCol>
                <a:gridCol w="3553295">
                  <a:extLst>
                    <a:ext uri="{9D8B030D-6E8A-4147-A177-3AD203B41FA5}">
                      <a16:colId xmlns:a16="http://schemas.microsoft.com/office/drawing/2014/main" val="612450490"/>
                    </a:ext>
                  </a:extLst>
                </a:gridCol>
              </a:tblGrid>
              <a:tr h="246761">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適応型</a:t>
                      </a:r>
                      <a:r>
                        <a:rPr kumimoji="1" lang="en-US" altLang="ja-JP" sz="1600" dirty="0"/>
                        <a:t>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多目的最適化（問題分割）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Feasibility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Activity Feedback PSO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22" name="テキスト ボックス 21">
            <a:extLst>
              <a:ext uri="{FF2B5EF4-FFF2-40B4-BE49-F238E27FC236}">
                <a16:creationId xmlns:a16="http://schemas.microsoft.com/office/drawing/2014/main" id="{D4CBE1CF-3BAF-4A48-9020-05B94BB234D7}"/>
              </a:ext>
            </a:extLst>
          </p:cNvPr>
          <p:cNvSpPr txBox="1"/>
          <p:nvPr/>
        </p:nvSpPr>
        <p:spPr>
          <a:xfrm>
            <a:off x="5407599" y="4995328"/>
            <a:ext cx="1748276" cy="307777"/>
          </a:xfrm>
          <a:prstGeom prst="rect">
            <a:avLst/>
          </a:prstGeom>
          <a:noFill/>
        </p:spPr>
        <p:txBody>
          <a:bodyPr wrap="square" rtlCol="0">
            <a:spAutoFit/>
          </a:bodyPr>
          <a:lstStyle/>
          <a:p>
            <a:r>
              <a:rPr kumimoji="1" lang="ja-JP" altLang="en-US" sz="1400" dirty="0"/>
              <a:t>違反解同士の比較</a:t>
            </a:r>
            <a:endParaRPr kumimoji="1" lang="en-US" altLang="ja-JP" sz="1400" dirty="0"/>
          </a:p>
        </p:txBody>
      </p:sp>
      <p:sp>
        <p:nvSpPr>
          <p:cNvPr id="2" name="左中かっこ 1">
            <a:extLst>
              <a:ext uri="{FF2B5EF4-FFF2-40B4-BE49-F238E27FC236}">
                <a16:creationId xmlns:a16="http://schemas.microsoft.com/office/drawing/2014/main" id="{789C01AC-6354-411D-B891-7C0447E0DBE6}"/>
              </a:ext>
            </a:extLst>
          </p:cNvPr>
          <p:cNvSpPr/>
          <p:nvPr/>
        </p:nvSpPr>
        <p:spPr>
          <a:xfrm>
            <a:off x="5308146" y="5009617"/>
            <a:ext cx="66675" cy="100584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42A1D71-0D97-400A-AA66-2C8957C27A2B}"/>
              </a:ext>
            </a:extLst>
          </p:cNvPr>
          <p:cNvSpPr txBox="1"/>
          <p:nvPr/>
        </p:nvSpPr>
        <p:spPr>
          <a:xfrm>
            <a:off x="5407598" y="5349123"/>
            <a:ext cx="2002851" cy="307777"/>
          </a:xfrm>
          <a:prstGeom prst="rect">
            <a:avLst/>
          </a:prstGeom>
          <a:noFill/>
        </p:spPr>
        <p:txBody>
          <a:bodyPr wrap="square" rtlCol="0">
            <a:spAutoFit/>
          </a:bodyPr>
          <a:lstStyle/>
          <a:p>
            <a:r>
              <a:rPr kumimoji="1" lang="ja-JP" altLang="en-US" sz="1400" dirty="0"/>
              <a:t>可能解と違反解の比較</a:t>
            </a:r>
            <a:endParaRPr kumimoji="1" lang="en-US" altLang="ja-JP" sz="1400" dirty="0"/>
          </a:p>
        </p:txBody>
      </p:sp>
      <p:sp>
        <p:nvSpPr>
          <p:cNvPr id="24" name="テキスト ボックス 23">
            <a:extLst>
              <a:ext uri="{FF2B5EF4-FFF2-40B4-BE49-F238E27FC236}">
                <a16:creationId xmlns:a16="http://schemas.microsoft.com/office/drawing/2014/main" id="{CE04C915-437C-48AA-81E3-38FDA2DDE1FC}"/>
              </a:ext>
            </a:extLst>
          </p:cNvPr>
          <p:cNvSpPr txBox="1"/>
          <p:nvPr/>
        </p:nvSpPr>
        <p:spPr>
          <a:xfrm>
            <a:off x="5407599" y="5702918"/>
            <a:ext cx="1748276" cy="307777"/>
          </a:xfrm>
          <a:prstGeom prst="rect">
            <a:avLst/>
          </a:prstGeom>
          <a:noFill/>
        </p:spPr>
        <p:txBody>
          <a:bodyPr wrap="square" rtlCol="0">
            <a:spAutoFit/>
          </a:bodyPr>
          <a:lstStyle/>
          <a:p>
            <a:r>
              <a:rPr kumimoji="1" lang="ja-JP" altLang="en-US" sz="1400" dirty="0"/>
              <a:t>可能解同士の比較</a:t>
            </a:r>
            <a:endParaRPr kumimoji="1" lang="en-US" altLang="ja-JP" sz="1400" dirty="0"/>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293D5F9-CE62-4C1A-A503-7C4A17FBEF80}"/>
                  </a:ext>
                </a:extLst>
              </p:cNvPr>
              <p:cNvSpPr txBox="1"/>
              <p:nvPr/>
            </p:nvSpPr>
            <p:spPr>
              <a:xfrm>
                <a:off x="7308540" y="4995327"/>
                <a:ext cx="1787871" cy="307777"/>
              </a:xfrm>
              <a:prstGeom prst="rect">
                <a:avLst/>
              </a:prstGeom>
              <a:noFill/>
            </p:spPr>
            <p:txBody>
              <a:bodyPr wrap="square" rtlCol="0">
                <a:spAutoFit/>
              </a:bodyPr>
              <a:lstStyle/>
              <a:p>
                <a:r>
                  <a:rPr kumimoji="1" lang="ja-JP" altLang="en-US" sz="1400" dirty="0"/>
                  <a:t>⇒ </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で比較・選択</a:t>
                </a:r>
              </a:p>
            </p:txBody>
          </p:sp>
        </mc:Choice>
        <mc:Fallback xmlns="">
          <p:sp>
            <p:nvSpPr>
              <p:cNvPr id="25" name="テキスト ボックス 24">
                <a:extLst>
                  <a:ext uri="{FF2B5EF4-FFF2-40B4-BE49-F238E27FC236}">
                    <a16:creationId xmlns:a16="http://schemas.microsoft.com/office/drawing/2014/main" id="{8293D5F9-CE62-4C1A-A503-7C4A17FBEF80}"/>
                  </a:ext>
                </a:extLst>
              </p:cNvPr>
              <p:cNvSpPr txBox="1">
                <a:spLocks noRot="1" noChangeAspect="1" noMove="1" noResize="1" noEditPoints="1" noAdjustHandles="1" noChangeArrowheads="1" noChangeShapeType="1" noTextEdit="1"/>
              </p:cNvSpPr>
              <p:nvPr/>
            </p:nvSpPr>
            <p:spPr>
              <a:xfrm>
                <a:off x="7308540" y="4995327"/>
                <a:ext cx="1787871" cy="307777"/>
              </a:xfrm>
              <a:prstGeom prst="rect">
                <a:avLst/>
              </a:prstGeom>
              <a:blipFill>
                <a:blip r:embed="rId4"/>
                <a:stretch>
                  <a:fillRect l="-1024" t="-3922" b="-19608"/>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6086EFCB-6A7F-4AAA-8AD3-A695BEDEA77A}"/>
              </a:ext>
            </a:extLst>
          </p:cNvPr>
          <p:cNvSpPr txBox="1"/>
          <p:nvPr/>
        </p:nvSpPr>
        <p:spPr>
          <a:xfrm>
            <a:off x="7308540" y="5343974"/>
            <a:ext cx="1681599" cy="307777"/>
          </a:xfrm>
          <a:prstGeom prst="rect">
            <a:avLst/>
          </a:prstGeom>
          <a:noFill/>
        </p:spPr>
        <p:txBody>
          <a:bodyPr wrap="square" rtlCol="0">
            <a:spAutoFit/>
          </a:bodyPr>
          <a:lstStyle/>
          <a:p>
            <a:r>
              <a:rPr kumimoji="1" lang="ja-JP" altLang="en-US" sz="1400" dirty="0"/>
              <a:t>⇒ 可能解を選択</a:t>
            </a: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D9BFF3F-54C0-4EF7-87EA-C8AAA21ABBBC}"/>
                  </a:ext>
                </a:extLst>
              </p:cNvPr>
              <p:cNvSpPr txBox="1"/>
              <p:nvPr/>
            </p:nvSpPr>
            <p:spPr>
              <a:xfrm>
                <a:off x="7308540" y="5702918"/>
                <a:ext cx="1966658" cy="307777"/>
              </a:xfrm>
              <a:prstGeom prst="rect">
                <a:avLst/>
              </a:prstGeom>
              <a:noFill/>
            </p:spPr>
            <p:txBody>
              <a:bodyPr wrap="square" rtlCol="0">
                <a:spAutoFit/>
              </a:bodyPr>
              <a:lstStyle/>
              <a:p>
                <a:r>
                  <a:rPr kumimoji="1" lang="ja-JP" altLang="en-US" sz="1400" dirty="0"/>
                  <a:t>⇒</a:t>
                </a:r>
                <a:r>
                  <a:rPr kumimoji="1" lang="en-US" altLang="ja-JP" sz="1400" b="0" dirty="0"/>
                  <a:t> </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で比較・選択</a:t>
                </a:r>
              </a:p>
            </p:txBody>
          </p:sp>
        </mc:Choice>
        <mc:Fallback xmlns="">
          <p:sp>
            <p:nvSpPr>
              <p:cNvPr id="27" name="テキスト ボックス 26">
                <a:extLst>
                  <a:ext uri="{FF2B5EF4-FFF2-40B4-BE49-F238E27FC236}">
                    <a16:creationId xmlns:a16="http://schemas.microsoft.com/office/drawing/2014/main" id="{0D9BFF3F-54C0-4EF7-87EA-C8AAA21ABBBC}"/>
                  </a:ext>
                </a:extLst>
              </p:cNvPr>
              <p:cNvSpPr txBox="1">
                <a:spLocks noRot="1" noChangeAspect="1" noMove="1" noResize="1" noEditPoints="1" noAdjustHandles="1" noChangeArrowheads="1" noChangeShapeType="1" noTextEdit="1"/>
              </p:cNvSpPr>
              <p:nvPr/>
            </p:nvSpPr>
            <p:spPr>
              <a:xfrm>
                <a:off x="7308540" y="5702918"/>
                <a:ext cx="1966658" cy="307777"/>
              </a:xfrm>
              <a:prstGeom prst="rect">
                <a:avLst/>
              </a:prstGeom>
              <a:blipFill>
                <a:blip r:embed="rId5"/>
                <a:stretch>
                  <a:fillRect l="-929" t="-6000" b="-20000"/>
                </a:stretch>
              </a:blipFill>
            </p:spPr>
            <p:txBody>
              <a:bodyPr/>
              <a:lstStyle/>
              <a:p>
                <a:r>
                  <a:rPr lang="ja-JP" altLang="en-US">
                    <a:noFill/>
                  </a:rPr>
                  <a:t> </a:t>
                </a:r>
              </a:p>
            </p:txBody>
          </p:sp>
        </mc:Fallback>
      </mc:AlternateContent>
      <p:cxnSp>
        <p:nvCxnSpPr>
          <p:cNvPr id="28" name="直線コネクタ 27">
            <a:extLst>
              <a:ext uri="{FF2B5EF4-FFF2-40B4-BE49-F238E27FC236}">
                <a16:creationId xmlns:a16="http://schemas.microsoft.com/office/drawing/2014/main" id="{90771E9E-3948-44E7-BABF-55BDB67FD443}"/>
              </a:ext>
            </a:extLst>
          </p:cNvPr>
          <p:cNvCxnSpPr>
            <a:cxnSpLocks/>
          </p:cNvCxnSpPr>
          <p:nvPr/>
        </p:nvCxnSpPr>
        <p:spPr>
          <a:xfrm flipH="1">
            <a:off x="5231374" y="3494128"/>
            <a:ext cx="609540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E25C1A1-DD77-4C98-AB21-C939B076EFEE}"/>
              </a:ext>
            </a:extLst>
          </p:cNvPr>
          <p:cNvSpPr txBox="1"/>
          <p:nvPr/>
        </p:nvSpPr>
        <p:spPr>
          <a:xfrm>
            <a:off x="1852611" y="3146168"/>
            <a:ext cx="1916299" cy="338554"/>
          </a:xfrm>
          <a:prstGeom prst="rect">
            <a:avLst/>
          </a:prstGeom>
          <a:noFill/>
        </p:spPr>
        <p:txBody>
          <a:bodyPr wrap="square" rtlCol="0">
            <a:spAutoFit/>
          </a:bodyPr>
          <a:lstStyle/>
          <a:p>
            <a:pPr algn="ctr"/>
            <a:r>
              <a:rPr kumimoji="1" lang="en-US" altLang="ja-JP" sz="1600" dirty="0"/>
              <a:t>MOEA/D</a:t>
            </a:r>
            <a:endParaRPr kumimoji="1" lang="ja-JP" altLang="en-US" sz="1600" dirty="0"/>
          </a:p>
        </p:txBody>
      </p:sp>
      <p:cxnSp>
        <p:nvCxnSpPr>
          <p:cNvPr id="30" name="直線コネクタ 29">
            <a:extLst>
              <a:ext uri="{FF2B5EF4-FFF2-40B4-BE49-F238E27FC236}">
                <a16:creationId xmlns:a16="http://schemas.microsoft.com/office/drawing/2014/main" id="{4DCF906D-C021-4CD3-8A0E-0EA534EA6AE7}"/>
              </a:ext>
            </a:extLst>
          </p:cNvPr>
          <p:cNvCxnSpPr>
            <a:cxnSpLocks/>
          </p:cNvCxnSpPr>
          <p:nvPr/>
        </p:nvCxnSpPr>
        <p:spPr>
          <a:xfrm flipH="1">
            <a:off x="720581" y="3494128"/>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5E432DE-38EE-4951-84F6-7EFC4ECACDD3}"/>
                  </a:ext>
                </a:extLst>
              </p:cNvPr>
              <p:cNvSpPr txBox="1"/>
              <p:nvPr/>
            </p:nvSpPr>
            <p:spPr>
              <a:xfrm>
                <a:off x="787903" y="3606519"/>
                <a:ext cx="4163244" cy="523220"/>
              </a:xfrm>
              <a:prstGeom prst="rect">
                <a:avLst/>
              </a:prstGeom>
              <a:noFill/>
            </p:spPr>
            <p:txBody>
              <a:bodyPr wrap="square" rtlCol="0">
                <a:spAutoFit/>
              </a:bodyPr>
              <a:lstStyle/>
              <a:p>
                <a:r>
                  <a:rPr kumimoji="1" lang="ja-JP" altLang="en-US" sz="1400" b="1" dirty="0"/>
                  <a:t>個体に異なる重みを与えて、部分問題に分割する方法</a:t>
                </a:r>
                <a:endParaRPr kumimoji="1" lang="en-US" altLang="ja-JP" sz="1400" b="1" dirty="0"/>
              </a:p>
              <a:p>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b="1" dirty="0"/>
                  <a:t>のパレートフロンティアへの選択圧が強い</a:t>
                </a:r>
                <a:endParaRPr kumimoji="1" lang="en-US" altLang="ja-JP" sz="1400" b="1" dirty="0"/>
              </a:p>
            </p:txBody>
          </p:sp>
        </mc:Choice>
        <mc:Fallback xmlns="">
          <p:sp>
            <p:nvSpPr>
              <p:cNvPr id="32" name="テキスト ボックス 31">
                <a:extLst>
                  <a:ext uri="{FF2B5EF4-FFF2-40B4-BE49-F238E27FC236}">
                    <a16:creationId xmlns:a16="http://schemas.microsoft.com/office/drawing/2014/main" id="{C5E432DE-38EE-4951-84F6-7EFC4ECACDD3}"/>
                  </a:ext>
                </a:extLst>
              </p:cNvPr>
              <p:cNvSpPr txBox="1">
                <a:spLocks noRot="1" noChangeAspect="1" noMove="1" noResize="1" noEditPoints="1" noAdjustHandles="1" noChangeArrowheads="1" noChangeShapeType="1" noTextEdit="1"/>
              </p:cNvSpPr>
              <p:nvPr/>
            </p:nvSpPr>
            <p:spPr>
              <a:xfrm>
                <a:off x="787903" y="3606519"/>
                <a:ext cx="4163244" cy="523220"/>
              </a:xfrm>
              <a:prstGeom prst="rect">
                <a:avLst/>
              </a:prstGeom>
              <a:blipFill>
                <a:blip r:embed="rId6"/>
                <a:stretch>
                  <a:fillRect l="-439" t="-2353" b="-11765"/>
                </a:stretch>
              </a:blipFill>
            </p:spPr>
            <p:txBody>
              <a:bodyPr/>
              <a:lstStyle/>
              <a:p>
                <a:r>
                  <a:rPr lang="ja-JP" altLang="en-US">
                    <a:noFill/>
                  </a:rPr>
                  <a:t> </a:t>
                </a:r>
              </a:p>
            </p:txBody>
          </p:sp>
        </mc:Fallback>
      </mc:AlternateContent>
      <p:pic>
        <p:nvPicPr>
          <p:cNvPr id="33" name="図 32">
            <a:extLst>
              <a:ext uri="{FF2B5EF4-FFF2-40B4-BE49-F238E27FC236}">
                <a16:creationId xmlns:a16="http://schemas.microsoft.com/office/drawing/2014/main" id="{DF1E2794-FF4E-4EEE-8B88-7F939CE0F766}"/>
              </a:ext>
            </a:extLst>
          </p:cNvPr>
          <p:cNvPicPr>
            <a:picLocks noChangeAspect="1"/>
          </p:cNvPicPr>
          <p:nvPr/>
        </p:nvPicPr>
        <p:blipFill rotWithShape="1">
          <a:blip r:embed="rId7"/>
          <a:srcRect t="15970" r="49449" b="9674"/>
          <a:stretch/>
        </p:blipFill>
        <p:spPr>
          <a:xfrm>
            <a:off x="1547705" y="4173041"/>
            <a:ext cx="2164157" cy="1988486"/>
          </a:xfrm>
          <a:prstGeom prst="rect">
            <a:avLst/>
          </a:prstGeom>
        </p:spPr>
      </p:pic>
      <p:sp>
        <p:nvSpPr>
          <p:cNvPr id="34" name="楕円 33">
            <a:extLst>
              <a:ext uri="{FF2B5EF4-FFF2-40B4-BE49-F238E27FC236}">
                <a16:creationId xmlns:a16="http://schemas.microsoft.com/office/drawing/2014/main" id="{AA594373-7BCA-4AEF-8856-3059243BDA5D}"/>
              </a:ext>
            </a:extLst>
          </p:cNvPr>
          <p:cNvSpPr/>
          <p:nvPr/>
        </p:nvSpPr>
        <p:spPr>
          <a:xfrm>
            <a:off x="2776144" y="440307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テキスト ボックス 34">
            <a:extLst>
              <a:ext uri="{FF2B5EF4-FFF2-40B4-BE49-F238E27FC236}">
                <a16:creationId xmlns:a16="http://schemas.microsoft.com/office/drawing/2014/main" id="{9D2CB4AC-74D3-4CC3-AC93-B36C0F7CBFE4}"/>
              </a:ext>
            </a:extLst>
          </p:cNvPr>
          <p:cNvSpPr txBox="1"/>
          <p:nvPr/>
        </p:nvSpPr>
        <p:spPr>
          <a:xfrm>
            <a:off x="3065531" y="4158479"/>
            <a:ext cx="646331" cy="276999"/>
          </a:xfrm>
          <a:prstGeom prst="rect">
            <a:avLst/>
          </a:prstGeom>
          <a:noFill/>
        </p:spPr>
        <p:txBody>
          <a:bodyPr wrap="none" rtlCol="0">
            <a:spAutoFit/>
          </a:bodyPr>
          <a:lstStyle/>
          <a:p>
            <a:r>
              <a:rPr kumimoji="1" lang="ja-JP" altLang="en-US" sz="1200" dirty="0"/>
              <a:t>探索点</a:t>
            </a:r>
          </a:p>
        </p:txBody>
      </p:sp>
      <p:sp>
        <p:nvSpPr>
          <p:cNvPr id="37" name="楕円 36">
            <a:extLst>
              <a:ext uri="{FF2B5EF4-FFF2-40B4-BE49-F238E27FC236}">
                <a16:creationId xmlns:a16="http://schemas.microsoft.com/office/drawing/2014/main" id="{EEABD93B-67F9-4EFE-BB88-F01C03C4E867}"/>
              </a:ext>
            </a:extLst>
          </p:cNvPr>
          <p:cNvSpPr/>
          <p:nvPr/>
        </p:nvSpPr>
        <p:spPr>
          <a:xfrm>
            <a:off x="2445777" y="463853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F221B5A4-ED26-462C-9D85-925553D9D8E7}"/>
              </a:ext>
            </a:extLst>
          </p:cNvPr>
          <p:cNvSpPr/>
          <p:nvPr/>
        </p:nvSpPr>
        <p:spPr>
          <a:xfrm>
            <a:off x="3260751" y="46417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二等辺三角形 38">
            <a:extLst>
              <a:ext uri="{FF2B5EF4-FFF2-40B4-BE49-F238E27FC236}">
                <a16:creationId xmlns:a16="http://schemas.microsoft.com/office/drawing/2014/main" id="{BDECD988-0929-4CC0-A836-EE4A08EDAF27}"/>
              </a:ext>
            </a:extLst>
          </p:cNvPr>
          <p:cNvSpPr/>
          <p:nvPr/>
        </p:nvSpPr>
        <p:spPr>
          <a:xfrm rot="13142737">
            <a:off x="2380581" y="5199698"/>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EBDAD085-0D81-4213-9376-137DAB329781}"/>
              </a:ext>
            </a:extLst>
          </p:cNvPr>
          <p:cNvSpPr/>
          <p:nvPr/>
        </p:nvSpPr>
        <p:spPr>
          <a:xfrm>
            <a:off x="3414765" y="505928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5C755311-A739-434A-BA1E-71993FD1B80F}"/>
              </a:ext>
            </a:extLst>
          </p:cNvPr>
          <p:cNvSpPr/>
          <p:nvPr/>
        </p:nvSpPr>
        <p:spPr>
          <a:xfrm>
            <a:off x="2917640" y="47680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2" name="図 41">
            <a:extLst>
              <a:ext uri="{FF2B5EF4-FFF2-40B4-BE49-F238E27FC236}">
                <a16:creationId xmlns:a16="http://schemas.microsoft.com/office/drawing/2014/main" id="{9385102A-9865-427C-9E55-F32BD379206A}"/>
              </a:ext>
            </a:extLst>
          </p:cNvPr>
          <p:cNvPicPr>
            <a:picLocks noChangeAspect="1"/>
          </p:cNvPicPr>
          <p:nvPr/>
        </p:nvPicPr>
        <p:blipFill rotWithShape="1">
          <a:blip r:embed="rId7"/>
          <a:srcRect t="15970" r="49449" b="9674"/>
          <a:stretch/>
        </p:blipFill>
        <p:spPr>
          <a:xfrm>
            <a:off x="8865973" y="4173041"/>
            <a:ext cx="2164157" cy="1988486"/>
          </a:xfrm>
          <a:prstGeom prst="rect">
            <a:avLst/>
          </a:prstGeom>
        </p:spPr>
      </p:pic>
      <p:sp>
        <p:nvSpPr>
          <p:cNvPr id="44" name="楕円 43">
            <a:extLst>
              <a:ext uri="{FF2B5EF4-FFF2-40B4-BE49-F238E27FC236}">
                <a16:creationId xmlns:a16="http://schemas.microsoft.com/office/drawing/2014/main" id="{934A094E-B8C6-47D8-9E55-9C035D6D22B0}"/>
              </a:ext>
            </a:extLst>
          </p:cNvPr>
          <p:cNvSpPr/>
          <p:nvPr/>
        </p:nvSpPr>
        <p:spPr>
          <a:xfrm>
            <a:off x="10091344" y="42982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0EAD2466-2DD2-48C5-99C8-E91F86C59764}"/>
              </a:ext>
            </a:extLst>
          </p:cNvPr>
          <p:cNvSpPr/>
          <p:nvPr/>
        </p:nvSpPr>
        <p:spPr>
          <a:xfrm>
            <a:off x="9760977" y="4533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AF7A97-5432-440E-9E31-56B1A593500A}"/>
              </a:ext>
            </a:extLst>
          </p:cNvPr>
          <p:cNvSpPr/>
          <p:nvPr/>
        </p:nvSpPr>
        <p:spPr>
          <a:xfrm>
            <a:off x="10575951" y="453693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4D265BCF-5B45-4307-8FD0-DC7F18CE3BD9}"/>
              </a:ext>
            </a:extLst>
          </p:cNvPr>
          <p:cNvSpPr/>
          <p:nvPr/>
        </p:nvSpPr>
        <p:spPr>
          <a:xfrm>
            <a:off x="10729965" y="495450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6C364E0B-8EBB-452F-B1CB-D51B108BA6C6}"/>
              </a:ext>
            </a:extLst>
          </p:cNvPr>
          <p:cNvSpPr/>
          <p:nvPr/>
        </p:nvSpPr>
        <p:spPr>
          <a:xfrm>
            <a:off x="10232840" y="46633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二等辺三角形 49">
            <a:extLst>
              <a:ext uri="{FF2B5EF4-FFF2-40B4-BE49-F238E27FC236}">
                <a16:creationId xmlns:a16="http://schemas.microsoft.com/office/drawing/2014/main" id="{D8B1DEC0-6B40-458F-BEB0-6A987E6B77A3}"/>
              </a:ext>
            </a:extLst>
          </p:cNvPr>
          <p:cNvSpPr/>
          <p:nvPr/>
        </p:nvSpPr>
        <p:spPr>
          <a:xfrm rot="10800000">
            <a:off x="9878506" y="5171640"/>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ボックス 50">
            <a:extLst>
              <a:ext uri="{FF2B5EF4-FFF2-40B4-BE49-F238E27FC236}">
                <a16:creationId xmlns:a16="http://schemas.microsoft.com/office/drawing/2014/main" id="{93967934-A115-4C7A-8835-D8B00AA7596A}"/>
              </a:ext>
            </a:extLst>
          </p:cNvPr>
          <p:cNvSpPr txBox="1"/>
          <p:nvPr/>
        </p:nvSpPr>
        <p:spPr>
          <a:xfrm>
            <a:off x="10373132" y="4039711"/>
            <a:ext cx="646331" cy="276999"/>
          </a:xfrm>
          <a:prstGeom prst="rect">
            <a:avLst/>
          </a:prstGeom>
          <a:noFill/>
        </p:spPr>
        <p:txBody>
          <a:bodyPr wrap="none" rtlCol="0">
            <a:spAutoFit/>
          </a:bodyPr>
          <a:lstStyle/>
          <a:p>
            <a:r>
              <a:rPr kumimoji="1" lang="ja-JP" altLang="en-US" sz="1200" dirty="0"/>
              <a:t>探索点</a:t>
            </a:r>
          </a:p>
        </p:txBody>
      </p:sp>
    </p:spTree>
    <p:extLst>
      <p:ext uri="{BB962C8B-B14F-4D97-AF65-F5344CB8AC3E}">
        <p14:creationId xmlns:p14="http://schemas.microsoft.com/office/powerpoint/2010/main" val="285240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結果まとめ（前回、コスト無し）</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計算時間・探索性能の両面で、ペナルティ変換＋</a:t>
            </a:r>
            <a:r>
              <a:rPr lang="en-US" altLang="ja-JP" sz="2800" dirty="0"/>
              <a:t>PSO</a:t>
            </a:r>
            <a:r>
              <a:rPr lang="ja-JP" altLang="en-US" sz="2800" dirty="0"/>
              <a:t>ベースの方法が優れていた。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mc:AlternateContent xmlns:mc="http://schemas.openxmlformats.org/markup-compatibility/2006" xmlns:a14="http://schemas.microsoft.com/office/drawing/2010/main">
        <mc:Choice Requires="a14">
          <p:graphicFrame>
            <p:nvGraphicFramePr>
              <p:cNvPr id="49" name="表 48">
                <a:extLst>
                  <a:ext uri="{FF2B5EF4-FFF2-40B4-BE49-F238E27FC236}">
                    <a16:creationId xmlns:a16="http://schemas.microsoft.com/office/drawing/2014/main" id="{54A3C2CE-2C18-4C19-84F6-501BBF361CF4}"/>
                  </a:ext>
                </a:extLst>
              </p:cNvPr>
              <p:cNvGraphicFramePr>
                <a:graphicFrameLocks noGrp="1"/>
              </p:cNvGraphicFramePr>
              <p:nvPr>
                <p:extLst>
                  <p:ext uri="{D42A27DB-BD31-4B8C-83A1-F6EECF244321}">
                    <p14:modId xmlns:p14="http://schemas.microsoft.com/office/powerpoint/2010/main" val="3310354770"/>
                  </p:ext>
                </p:extLst>
              </p:nvPr>
            </p:nvGraphicFramePr>
            <p:xfrm>
              <a:off x="1362110" y="2543364"/>
              <a:ext cx="10246714" cy="914400"/>
            </p:xfrm>
            <a:graphic>
              <a:graphicData uri="http://schemas.openxmlformats.org/drawingml/2006/table">
                <a:tbl>
                  <a:tblPr firstRow="1" bandRow="1">
                    <a:tableStyleId>{5C22544A-7EE6-4342-B048-85BDC9FD1C3A}</a:tableStyleId>
                  </a:tblPr>
                  <a:tblGrid>
                    <a:gridCol w="2404323">
                      <a:extLst>
                        <a:ext uri="{9D8B030D-6E8A-4147-A177-3AD203B41FA5}">
                          <a16:colId xmlns:a16="http://schemas.microsoft.com/office/drawing/2014/main" val="937617659"/>
                        </a:ext>
                      </a:extLst>
                    </a:gridCol>
                    <a:gridCol w="2234317">
                      <a:extLst>
                        <a:ext uri="{9D8B030D-6E8A-4147-A177-3AD203B41FA5}">
                          <a16:colId xmlns:a16="http://schemas.microsoft.com/office/drawing/2014/main" val="2145614959"/>
                        </a:ext>
                      </a:extLst>
                    </a:gridCol>
                    <a:gridCol w="2009775">
                      <a:extLst>
                        <a:ext uri="{9D8B030D-6E8A-4147-A177-3AD203B41FA5}">
                          <a16:colId xmlns:a16="http://schemas.microsoft.com/office/drawing/2014/main" val="612450490"/>
                        </a:ext>
                      </a:extLst>
                    </a:gridCol>
                    <a:gridCol w="3598299">
                      <a:extLst>
                        <a:ext uri="{9D8B030D-6E8A-4147-A177-3AD203B41FA5}">
                          <a16:colId xmlns:a16="http://schemas.microsoft.com/office/drawing/2014/main" val="2300472571"/>
                        </a:ext>
                      </a:extLst>
                    </a:gridCol>
                  </a:tblGrid>
                  <a:tr h="22766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AFPSO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dirty="0"/>
                            <a:t>の</a:t>
                          </a:r>
                          <a:r>
                            <a:rPr kumimoji="1" lang="en-US" altLang="ja-JP" sz="1400" dirty="0"/>
                            <a:t>2</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ペナルティの</a:t>
                          </a:r>
                          <a:r>
                            <a:rPr kumimoji="1" lang="en-US" altLang="ja-JP" sz="1400" dirty="0"/>
                            <a:t>1</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ペナルティの</a:t>
                          </a:r>
                          <a:r>
                            <a:rPr kumimoji="1" lang="en-US" altLang="ja-JP" sz="1400" dirty="0"/>
                            <a:t>1</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実数値</a:t>
                          </a:r>
                          <a:r>
                            <a:rPr kumimoji="1" lang="en-US" altLang="ja-JP" sz="1400" dirty="0"/>
                            <a:t>GA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CRI-PSO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mc:Choice>
        <mc:Fallback xmlns="">
          <p:graphicFrame>
            <p:nvGraphicFramePr>
              <p:cNvPr id="49" name="表 48">
                <a:extLst>
                  <a:ext uri="{FF2B5EF4-FFF2-40B4-BE49-F238E27FC236}">
                    <a16:creationId xmlns:a16="http://schemas.microsoft.com/office/drawing/2014/main" id="{54A3C2CE-2C18-4C19-84F6-501BBF361CF4}"/>
                  </a:ext>
                </a:extLst>
              </p:cNvPr>
              <p:cNvGraphicFramePr>
                <a:graphicFrameLocks noGrp="1"/>
              </p:cNvGraphicFramePr>
              <p:nvPr>
                <p:extLst>
                  <p:ext uri="{D42A27DB-BD31-4B8C-83A1-F6EECF244321}">
                    <p14:modId xmlns:p14="http://schemas.microsoft.com/office/powerpoint/2010/main" val="3310354770"/>
                  </p:ext>
                </p:extLst>
              </p:nvPr>
            </p:nvGraphicFramePr>
            <p:xfrm>
              <a:off x="1362110" y="2543364"/>
              <a:ext cx="10246714" cy="914400"/>
            </p:xfrm>
            <a:graphic>
              <a:graphicData uri="http://schemas.openxmlformats.org/drawingml/2006/table">
                <a:tbl>
                  <a:tblPr firstRow="1" bandRow="1">
                    <a:tableStyleId>{5C22544A-7EE6-4342-B048-85BDC9FD1C3A}</a:tableStyleId>
                  </a:tblPr>
                  <a:tblGrid>
                    <a:gridCol w="2404323">
                      <a:extLst>
                        <a:ext uri="{9D8B030D-6E8A-4147-A177-3AD203B41FA5}">
                          <a16:colId xmlns:a16="http://schemas.microsoft.com/office/drawing/2014/main" val="937617659"/>
                        </a:ext>
                      </a:extLst>
                    </a:gridCol>
                    <a:gridCol w="2234317">
                      <a:extLst>
                        <a:ext uri="{9D8B030D-6E8A-4147-A177-3AD203B41FA5}">
                          <a16:colId xmlns:a16="http://schemas.microsoft.com/office/drawing/2014/main" val="2145614959"/>
                        </a:ext>
                      </a:extLst>
                    </a:gridCol>
                    <a:gridCol w="2009775">
                      <a:extLst>
                        <a:ext uri="{9D8B030D-6E8A-4147-A177-3AD203B41FA5}">
                          <a16:colId xmlns:a16="http://schemas.microsoft.com/office/drawing/2014/main" val="612450490"/>
                        </a:ext>
                      </a:extLst>
                    </a:gridCol>
                    <a:gridCol w="3598299">
                      <a:extLst>
                        <a:ext uri="{9D8B030D-6E8A-4147-A177-3AD203B41FA5}">
                          <a16:colId xmlns:a16="http://schemas.microsoft.com/office/drawing/2014/main" val="2300472571"/>
                        </a:ext>
                      </a:extLst>
                    </a:gridCol>
                  </a:tblGrid>
                  <a:tr h="30480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AFPSO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8197" t="-101961" r="-252186" b="-11960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ペナルティの</a:t>
                          </a:r>
                          <a:r>
                            <a:rPr kumimoji="1" lang="en-US" altLang="ja-JP" sz="1400" dirty="0"/>
                            <a:t>1</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ペナルティの</a:t>
                          </a:r>
                          <a:r>
                            <a:rPr kumimoji="1" lang="en-US" altLang="ja-JP" sz="1400" dirty="0"/>
                            <a:t>1</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実数値</a:t>
                          </a:r>
                          <a:r>
                            <a:rPr kumimoji="1" lang="en-US" altLang="ja-JP" sz="1400" dirty="0"/>
                            <a:t>GA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CRI-PSO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mc:Fallback>
      </mc:AlternateContent>
      <p:sp>
        <p:nvSpPr>
          <p:cNvPr id="53" name="テキスト ボックス 52">
            <a:extLst>
              <a:ext uri="{FF2B5EF4-FFF2-40B4-BE49-F238E27FC236}">
                <a16:creationId xmlns:a16="http://schemas.microsoft.com/office/drawing/2014/main" id="{0715258B-8900-4896-B5BB-5A5C4947F134}"/>
              </a:ext>
            </a:extLst>
          </p:cNvPr>
          <p:cNvSpPr txBox="1"/>
          <p:nvPr/>
        </p:nvSpPr>
        <p:spPr>
          <a:xfrm>
            <a:off x="489858" y="4721888"/>
            <a:ext cx="696758" cy="307777"/>
          </a:xfrm>
          <a:prstGeom prst="rect">
            <a:avLst/>
          </a:prstGeom>
          <a:noFill/>
        </p:spPr>
        <p:txBody>
          <a:bodyPr wrap="square" rtlCol="0">
            <a:spAutoFit/>
          </a:bodyPr>
          <a:lstStyle/>
          <a:p>
            <a:r>
              <a:rPr kumimoji="1" lang="ja-JP" altLang="en-US" sz="1400" b="1" dirty="0"/>
              <a:t>結果</a:t>
            </a:r>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2626530172"/>
                  </p:ext>
                </p:extLst>
              </p:nvPr>
            </p:nvGraphicFramePr>
            <p:xfrm>
              <a:off x="1362111" y="3641337"/>
              <a:ext cx="10246714" cy="2468880"/>
            </p:xfrm>
            <a:graphic>
              <a:graphicData uri="http://schemas.openxmlformats.org/drawingml/2006/table">
                <a:tbl>
                  <a:tblPr firstRow="1" bandRow="1">
                    <a:tableStyleId>{5C22544A-7EE6-4342-B048-85BDC9FD1C3A}</a:tableStyleId>
                  </a:tblPr>
                  <a:tblGrid>
                    <a:gridCol w="2418000">
                      <a:extLst>
                        <a:ext uri="{9D8B030D-6E8A-4147-A177-3AD203B41FA5}">
                          <a16:colId xmlns:a16="http://schemas.microsoft.com/office/drawing/2014/main" val="937617659"/>
                        </a:ext>
                      </a:extLst>
                    </a:gridCol>
                    <a:gridCol w="2211114">
                      <a:extLst>
                        <a:ext uri="{9D8B030D-6E8A-4147-A177-3AD203B41FA5}">
                          <a16:colId xmlns:a16="http://schemas.microsoft.com/office/drawing/2014/main" val="422137597"/>
                        </a:ext>
                      </a:extLst>
                    </a:gridCol>
                    <a:gridCol w="2026800">
                      <a:extLst>
                        <a:ext uri="{9D8B030D-6E8A-4147-A177-3AD203B41FA5}">
                          <a16:colId xmlns:a16="http://schemas.microsoft.com/office/drawing/2014/main" val="612450490"/>
                        </a:ext>
                      </a:extLst>
                    </a:gridCol>
                    <a:gridCol w="1867530">
                      <a:extLst>
                        <a:ext uri="{9D8B030D-6E8A-4147-A177-3AD203B41FA5}">
                          <a16:colId xmlns:a16="http://schemas.microsoft.com/office/drawing/2014/main" val="1645929428"/>
                        </a:ext>
                      </a:extLst>
                    </a:gridCol>
                    <a:gridCol w="1723270">
                      <a:extLst>
                        <a:ext uri="{9D8B030D-6E8A-4147-A177-3AD203B41FA5}">
                          <a16:colId xmlns:a16="http://schemas.microsoft.com/office/drawing/2014/main" val="3066716899"/>
                        </a:ext>
                      </a:extLst>
                    </a:gridCol>
                  </a:tblGrid>
                  <a:tr h="22766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AFPSO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a:t>
                          </a:r>
                          <a14:m>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oMath>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0.38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64553564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最良解の目的関数値</a:t>
                          </a:r>
                          <a14:m>
                            <m:oMath xmlns:m="http://schemas.openxmlformats.org/officeDocument/2006/math">
                              <m:r>
                                <a:rPr kumimoji="1" lang="en-US" altLang="ja-JP" sz="1400" b="0" i="1" smtClean="0">
                                  <a:latin typeface="Cambria Math" panose="02040503050406030204" pitchFamily="18" charset="0"/>
                                </a:rPr>
                                <m:t>𝑓</m:t>
                              </m:r>
                            </m:oMath>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最良解の制約違反量</a:t>
                          </a:r>
                          <a14:m>
                            <m:oMath xmlns:m="http://schemas.openxmlformats.org/officeDocument/2006/math">
                              <m:r>
                                <a:rPr kumimoji="1" lang="en-US" altLang="ja-JP" sz="1400" b="0" i="1" smtClean="0">
                                  <a:latin typeface="Cambria Math" panose="02040503050406030204" pitchFamily="18" charset="0"/>
                                </a:rPr>
                                <m:t>𝑣</m:t>
                              </m:r>
                            </m:oMath>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0.1707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0.0004 (</a:t>
                          </a:r>
                          <a:r>
                            <a:rPr kumimoji="1" lang="ja-JP" altLang="en-US" sz="1400" dirty="0"/>
                            <a:t>特性式</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0.1703 (</a:t>
                          </a:r>
                          <a:r>
                            <a:rPr kumimoji="1" lang="ja-JP" altLang="en-US" sz="1400" dirty="0"/>
                            <a:t>変動幅</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0.381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0.149 (</a:t>
                          </a:r>
                          <a:r>
                            <a:rPr kumimoji="1" lang="ja-JP" altLang="en-US" sz="1400" dirty="0"/>
                            <a:t>変動幅</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0.232 (</a:t>
                          </a:r>
                          <a:r>
                            <a:rPr kumimoji="1" lang="ja-JP" altLang="en-US" sz="1400" dirty="0"/>
                            <a:t>特性式</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31.5min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12.6min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可能解は約</a:t>
                          </a:r>
                          <a:r>
                            <a:rPr kumimoji="1" lang="en-US" altLang="ja-JP" sz="1400" dirty="0"/>
                            <a:t>7</a:t>
                          </a:r>
                          <a:r>
                            <a:rPr kumimoji="1" lang="ja-JP" altLang="en-US" sz="1400" dirty="0"/>
                            <a:t>分</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11.7min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18.0min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可能解は約</a:t>
                          </a:r>
                          <a:r>
                            <a:rPr kumimoji="1" lang="en-US" altLang="ja-JP" sz="1400" dirty="0"/>
                            <a:t>16.5</a:t>
                          </a:r>
                          <a:r>
                            <a:rPr kumimoji="1" lang="ja-JP" altLang="en-US" sz="1400" dirty="0"/>
                            <a:t>分</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Choice>
        <mc:Fallback xmlns="">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2626530172"/>
                  </p:ext>
                </p:extLst>
              </p:nvPr>
            </p:nvGraphicFramePr>
            <p:xfrm>
              <a:off x="1362111" y="3641337"/>
              <a:ext cx="10246714" cy="2468880"/>
            </p:xfrm>
            <a:graphic>
              <a:graphicData uri="http://schemas.openxmlformats.org/drawingml/2006/table">
                <a:tbl>
                  <a:tblPr firstRow="1" bandRow="1">
                    <a:tableStyleId>{5C22544A-7EE6-4342-B048-85BDC9FD1C3A}</a:tableStyleId>
                  </a:tblPr>
                  <a:tblGrid>
                    <a:gridCol w="2418000">
                      <a:extLst>
                        <a:ext uri="{9D8B030D-6E8A-4147-A177-3AD203B41FA5}">
                          <a16:colId xmlns:a16="http://schemas.microsoft.com/office/drawing/2014/main" val="937617659"/>
                        </a:ext>
                      </a:extLst>
                    </a:gridCol>
                    <a:gridCol w="2211114">
                      <a:extLst>
                        <a:ext uri="{9D8B030D-6E8A-4147-A177-3AD203B41FA5}">
                          <a16:colId xmlns:a16="http://schemas.microsoft.com/office/drawing/2014/main" val="422137597"/>
                        </a:ext>
                      </a:extLst>
                    </a:gridCol>
                    <a:gridCol w="2026800">
                      <a:extLst>
                        <a:ext uri="{9D8B030D-6E8A-4147-A177-3AD203B41FA5}">
                          <a16:colId xmlns:a16="http://schemas.microsoft.com/office/drawing/2014/main" val="612450490"/>
                        </a:ext>
                      </a:extLst>
                    </a:gridCol>
                    <a:gridCol w="1867530">
                      <a:extLst>
                        <a:ext uri="{9D8B030D-6E8A-4147-A177-3AD203B41FA5}">
                          <a16:colId xmlns:a16="http://schemas.microsoft.com/office/drawing/2014/main" val="1645929428"/>
                        </a:ext>
                      </a:extLst>
                    </a:gridCol>
                    <a:gridCol w="1723270">
                      <a:extLst>
                        <a:ext uri="{9D8B030D-6E8A-4147-A177-3AD203B41FA5}">
                          <a16:colId xmlns:a16="http://schemas.microsoft.com/office/drawing/2014/main" val="3066716899"/>
                        </a:ext>
                      </a:extLst>
                    </a:gridCol>
                  </a:tblGrid>
                  <a:tr h="30480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AFPSO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30480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2" t="-202000" r="-324181" b="-534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0.38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645535641"/>
                      </a:ext>
                    </a:extLst>
                  </a:tr>
                  <a:tr h="30480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2" t="-302000" r="-324181" b="-434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73152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2" t="-166116" r="-324181" b="-7933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0.1707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0.0004 (</a:t>
                          </a:r>
                          <a:r>
                            <a:rPr kumimoji="1" lang="ja-JP" altLang="en-US" sz="1400" dirty="0"/>
                            <a:t>特性式</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0.1703 (</a:t>
                          </a:r>
                          <a:r>
                            <a:rPr kumimoji="1" lang="ja-JP" altLang="en-US" sz="1400" dirty="0"/>
                            <a:t>変動幅</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0.381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0.149 (</a:t>
                          </a:r>
                          <a:r>
                            <a:rPr kumimoji="1" lang="ja-JP" altLang="en-US" sz="1400" dirty="0"/>
                            <a:t>変動幅</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0.232 (</a:t>
                          </a:r>
                          <a:r>
                            <a:rPr kumimoji="1" lang="ja-JP" altLang="en-US" sz="1400" dirty="0"/>
                            <a:t>特性式</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518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31.5min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12.6min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可能解は約</a:t>
                          </a:r>
                          <a:r>
                            <a:rPr kumimoji="1" lang="en-US" altLang="ja-JP" sz="1400" dirty="0"/>
                            <a:t>7</a:t>
                          </a:r>
                          <a:r>
                            <a:rPr kumimoji="1" lang="ja-JP" altLang="en-US" sz="1400" dirty="0"/>
                            <a:t>分</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11.7min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18.0min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可能解は約</a:t>
                          </a:r>
                          <a:r>
                            <a:rPr kumimoji="1" lang="en-US" altLang="ja-JP" sz="1400" dirty="0"/>
                            <a:t>16.5</a:t>
                          </a:r>
                          <a:r>
                            <a:rPr kumimoji="1" lang="ja-JP" altLang="en-US" sz="1400" dirty="0"/>
                            <a:t>分</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Fallback>
      </mc:AlternateContent>
      <p:sp>
        <p:nvSpPr>
          <p:cNvPr id="10" name="テキスト ボックス 9">
            <a:extLst>
              <a:ext uri="{FF2B5EF4-FFF2-40B4-BE49-F238E27FC236}">
                <a16:creationId xmlns:a16="http://schemas.microsoft.com/office/drawing/2014/main" id="{3784AA9C-1035-4FDA-B3C2-B18FD11CE653}"/>
              </a:ext>
            </a:extLst>
          </p:cNvPr>
          <p:cNvSpPr txBox="1"/>
          <p:nvPr/>
        </p:nvSpPr>
        <p:spPr>
          <a:xfrm>
            <a:off x="228637" y="2987839"/>
            <a:ext cx="1219200" cy="307777"/>
          </a:xfrm>
          <a:prstGeom prst="rect">
            <a:avLst/>
          </a:prstGeom>
          <a:noFill/>
        </p:spPr>
        <p:txBody>
          <a:bodyPr wrap="square" rtlCol="0">
            <a:spAutoFit/>
          </a:bodyPr>
          <a:lstStyle/>
          <a:p>
            <a:r>
              <a:rPr kumimoji="1" lang="ja-JP" altLang="en-US" sz="1400" b="1" dirty="0"/>
              <a:t>探索方式</a:t>
            </a:r>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Tree>
    <p:extLst>
      <p:ext uri="{BB962C8B-B14F-4D97-AF65-F5344CB8AC3E}">
        <p14:creationId xmlns:p14="http://schemas.microsoft.com/office/powerpoint/2010/main" val="801811060"/>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8822</TotalTime>
  <Words>5945</Words>
  <Application>Microsoft Office PowerPoint</Application>
  <PresentationFormat>ワイド画面</PresentationFormat>
  <Paragraphs>1056</Paragraphs>
  <Slides>47</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47</vt:i4>
      </vt:variant>
    </vt:vector>
  </HeadingPairs>
  <TitlesOfParts>
    <vt:vector size="53" baseType="lpstr">
      <vt:lpstr>Meiryo UI</vt:lpstr>
      <vt:lpstr>游ゴシック</vt:lpstr>
      <vt:lpstr>Arial</vt:lpstr>
      <vt:lpstr>Cambria Math</vt:lpstr>
      <vt:lpstr>Wingdings</vt:lpstr>
      <vt:lpstr>Yokogawa_Template_Standard</vt:lpstr>
      <vt:lpstr>スケジューリング問題の検証</vt:lpstr>
      <vt:lpstr>目的・概要</vt:lpstr>
      <vt:lpstr>2022年度 共同研究計画案</vt:lpstr>
      <vt:lpstr>合体アルゴリズムのスケジューリング問題への適用</vt:lpstr>
      <vt:lpstr>石巻蒸解工程のスケジューリング問題</vt:lpstr>
      <vt:lpstr>検証項目</vt:lpstr>
      <vt:lpstr>制約対処法の分類</vt:lpstr>
      <vt:lpstr>最適化方法</vt:lpstr>
      <vt:lpstr>結果まとめ（前回、コスト無し）</vt:lpstr>
      <vt:lpstr>結果まとめ（今回）</vt:lpstr>
      <vt:lpstr>探索性能：最良解の推移</vt:lpstr>
      <vt:lpstr>算出された操作計画</vt:lpstr>
      <vt:lpstr>まとめ</vt:lpstr>
      <vt:lpstr>可能領域が狭い場合の探索戦略</vt:lpstr>
      <vt:lpstr>探索戦略に基づく理想的な構成</vt:lpstr>
      <vt:lpstr>検証したアルゴリズム案</vt:lpstr>
      <vt:lpstr>探索性能：最良解の推移</vt:lpstr>
      <vt:lpstr>解の軌道</vt:lpstr>
      <vt:lpstr>考察：切替条件と初期個体の影響</vt:lpstr>
      <vt:lpstr>考察：パレートフロンティアが狭い場合での挙動</vt:lpstr>
      <vt:lpstr>考察：パレートフロンティアが広い場合での挙動</vt:lpstr>
      <vt:lpstr>まとめ</vt:lpstr>
      <vt:lpstr>二段階アプローチにおける問題分割のスケール差の影響</vt:lpstr>
      <vt:lpstr>問題分割における正規化方法</vt:lpstr>
      <vt:lpstr>探索性能：最良解の推移</vt:lpstr>
      <vt:lpstr>解の軌道</vt:lpstr>
      <vt:lpstr>考察：正規化の影響</vt:lpstr>
      <vt:lpstr>まとめ</vt:lpstr>
      <vt:lpstr>まとめ</vt:lpstr>
      <vt:lpstr>2022年度下期の研究開発項目</vt:lpstr>
      <vt:lpstr>2022年度下期の研究開発計画</vt:lpstr>
      <vt:lpstr>PowerPoint プレゼンテーション</vt:lpstr>
      <vt:lpstr>目的関数</vt:lpstr>
      <vt:lpstr>制約条件①</vt:lpstr>
      <vt:lpstr>制約条件②</vt:lpstr>
      <vt:lpstr>制約条件③</vt:lpstr>
      <vt:lpstr>制約条件④</vt:lpstr>
      <vt:lpstr>実績固定の対処</vt:lpstr>
      <vt:lpstr>制約対処法：適応的スカラ化（2021年版）</vt:lpstr>
      <vt:lpstr>アルゴリズムのパラメータ設定１</vt:lpstr>
      <vt:lpstr>適応型PSOの種類</vt:lpstr>
      <vt:lpstr>2種類のPSOにおける近傍の違い</vt:lpstr>
      <vt:lpstr>ベンチマーク関数における性能比較</vt:lpstr>
      <vt:lpstr>Two-Phaze Framework（TPF）</vt:lpstr>
      <vt:lpstr>多目的最適化ベースの制約対処法</vt:lpstr>
      <vt:lpstr>決定変数空間での目的関数と制約違反量の景観：2次元</vt:lpstr>
      <vt:lpstr>(f,v)空間の解の軌跡：100次元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927</cp:revision>
  <dcterms:created xsi:type="dcterms:W3CDTF">2022-01-26T00:23:42Z</dcterms:created>
  <dcterms:modified xsi:type="dcterms:W3CDTF">2022-09-21T03:33:58Z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2022-08-22T08:48:15Z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a4f826a0-5456-4304-84e1-18ae0b7f15a8</vt:lpwstr>
  </property>
  <property fmtid="{D5CDD505-2E9C-101B-9397-08002B2CF9AE}" pid="8" name="MSIP_Label_69b5a962-1a7a-4bf8-819d-07a170110954_ContentBits">
    <vt:lpwstr>0</vt:lpwstr>
  </property>
</Properties>
</file>