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17"/>
  </p:notesMasterIdLst>
  <p:sldIdLst>
    <p:sldId id="269" r:id="rId2"/>
    <p:sldId id="548" r:id="rId3"/>
    <p:sldId id="553" r:id="rId4"/>
    <p:sldId id="554" r:id="rId5"/>
    <p:sldId id="555" r:id="rId6"/>
    <p:sldId id="292" r:id="rId7"/>
    <p:sldId id="540" r:id="rId8"/>
    <p:sldId id="545" r:id="rId9"/>
    <p:sldId id="549" r:id="rId10"/>
    <p:sldId id="558" r:id="rId11"/>
    <p:sldId id="547" r:id="rId12"/>
    <p:sldId id="557" r:id="rId13"/>
    <p:sldId id="556" r:id="rId14"/>
    <p:sldId id="550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79" autoAdjust="0"/>
    <p:restoredTop sz="93784" autoAdjust="0"/>
  </p:normalViewPr>
  <p:slideViewPr>
    <p:cSldViewPr snapToGrid="0">
      <p:cViewPr varScale="1">
        <p:scale>
          <a:sx n="67" d="100"/>
          <a:sy n="67" d="100"/>
        </p:scale>
        <p:origin x="48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2023/8/4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8 25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sv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5" Type="http://schemas.openxmlformats.org/officeDocument/2006/relationships/image" Target="../media/image20.pn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回の進め方のご相談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ja-JP" altLang="en-US" dirty="0"/>
              <a:t>横河電機株式会社</a:t>
            </a:r>
            <a:r>
              <a:rPr lang="en-US" altLang="ja-JP" dirty="0"/>
              <a:t> </a:t>
            </a:r>
            <a:r>
              <a:rPr lang="ja-JP" altLang="en-US" dirty="0"/>
              <a:t>マーケティング本部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2023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25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400" dirty="0">
                <a:solidFill>
                  <a:schemeClr val="bg1"/>
                </a:solidFill>
              </a:rPr>
              <a:t>SIC SoS</a:t>
            </a:r>
            <a:r>
              <a:rPr lang="ja-JP" altLang="en-US" sz="2400" dirty="0">
                <a:solidFill>
                  <a:schemeClr val="bg1"/>
                </a:solidFill>
              </a:rPr>
              <a:t>分科会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正方形/長方形 1170">
            <a:extLst>
              <a:ext uri="{FF2B5EF4-FFF2-40B4-BE49-F238E27FC236}">
                <a16:creationId xmlns:a16="http://schemas.microsoft.com/office/drawing/2014/main" id="{3C01996F-97A0-EAFF-D040-C39F4B107207}"/>
              </a:ext>
            </a:extLst>
          </p:cNvPr>
          <p:cNvSpPr/>
          <p:nvPr/>
        </p:nvSpPr>
        <p:spPr>
          <a:xfrm>
            <a:off x="6585860" y="1910443"/>
            <a:ext cx="5331320" cy="42872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70" name="正方形/長方形 1169">
            <a:extLst>
              <a:ext uri="{FF2B5EF4-FFF2-40B4-BE49-F238E27FC236}">
                <a16:creationId xmlns:a16="http://schemas.microsoft.com/office/drawing/2014/main" id="{1AEB7DA5-6628-BD40-C28E-39B047F83BA7}"/>
              </a:ext>
            </a:extLst>
          </p:cNvPr>
          <p:cNvSpPr/>
          <p:nvPr/>
        </p:nvSpPr>
        <p:spPr>
          <a:xfrm>
            <a:off x="243778" y="1910443"/>
            <a:ext cx="6112283" cy="42872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25" name="四角形: 角を丸くする 1124">
            <a:extLst>
              <a:ext uri="{FF2B5EF4-FFF2-40B4-BE49-F238E27FC236}">
                <a16:creationId xmlns:a16="http://schemas.microsoft.com/office/drawing/2014/main" id="{1234FC3E-B824-E9D2-49D2-9BD90DCBEE7F}"/>
              </a:ext>
            </a:extLst>
          </p:cNvPr>
          <p:cNvSpPr/>
          <p:nvPr/>
        </p:nvSpPr>
        <p:spPr>
          <a:xfrm>
            <a:off x="9396030" y="3464638"/>
            <a:ext cx="971938" cy="15370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四角形: 角を丸くする 107">
            <a:extLst>
              <a:ext uri="{FF2B5EF4-FFF2-40B4-BE49-F238E27FC236}">
                <a16:creationId xmlns:a16="http://schemas.microsoft.com/office/drawing/2014/main" id="{D3522ADB-2A7C-C68E-B113-DD0B3A473618}"/>
              </a:ext>
            </a:extLst>
          </p:cNvPr>
          <p:cNvSpPr/>
          <p:nvPr/>
        </p:nvSpPr>
        <p:spPr>
          <a:xfrm>
            <a:off x="2735243" y="5417029"/>
            <a:ext cx="3008880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CE445C96-8CF7-8DBA-B623-71C63B4FF270}"/>
              </a:ext>
            </a:extLst>
          </p:cNvPr>
          <p:cNvSpPr/>
          <p:nvPr/>
        </p:nvSpPr>
        <p:spPr>
          <a:xfrm>
            <a:off x="2764304" y="3864768"/>
            <a:ext cx="2980292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2C78B123-6910-D861-3E3A-08710680E592}"/>
              </a:ext>
            </a:extLst>
          </p:cNvPr>
          <p:cNvSpPr/>
          <p:nvPr/>
        </p:nvSpPr>
        <p:spPr>
          <a:xfrm>
            <a:off x="2765442" y="2416046"/>
            <a:ext cx="2978681" cy="73676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の事例：電力システム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593" y="1024731"/>
            <a:ext cx="11341887" cy="527020"/>
          </a:xfrm>
        </p:spPr>
        <p:txBody>
          <a:bodyPr/>
          <a:lstStyle/>
          <a:p>
            <a:r>
              <a:rPr lang="ja-JP" altLang="en-US" dirty="0"/>
              <a:t>電力需給平衡や全体コスト削減を達成するように、複数事業者間、需給間で連携する。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7A024C-7D8F-360F-8A8D-648C5869C1B0}"/>
              </a:ext>
            </a:extLst>
          </p:cNvPr>
          <p:cNvSpPr txBox="1"/>
          <p:nvPr/>
        </p:nvSpPr>
        <p:spPr>
          <a:xfrm>
            <a:off x="219735" y="1554441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電力系統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8A8104-CC79-E77B-BC36-42E195AEAD84}"/>
              </a:ext>
            </a:extLst>
          </p:cNvPr>
          <p:cNvSpPr txBox="1"/>
          <p:nvPr/>
        </p:nvSpPr>
        <p:spPr>
          <a:xfrm>
            <a:off x="10577093" y="1545326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C103DD-1A4E-681E-2315-5421EA5D79C3}"/>
              </a:ext>
            </a:extLst>
          </p:cNvPr>
          <p:cNvSpPr txBox="1"/>
          <p:nvPr/>
        </p:nvSpPr>
        <p:spPr>
          <a:xfrm>
            <a:off x="5693255" y="2184113"/>
            <a:ext cx="1386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発電事業者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7687598-2BD2-33D3-FEFD-73E9A71DAC12}"/>
              </a:ext>
            </a:extLst>
          </p:cNvPr>
          <p:cNvSpPr txBox="1"/>
          <p:nvPr/>
        </p:nvSpPr>
        <p:spPr>
          <a:xfrm>
            <a:off x="5693255" y="3611559"/>
            <a:ext cx="1464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送配電事業者</a:t>
            </a:r>
          </a:p>
        </p:txBody>
      </p:sp>
      <p:pic>
        <p:nvPicPr>
          <p:cNvPr id="30" name="グラフィックス 29" descr="建物 単色塗りつぶし">
            <a:extLst>
              <a:ext uri="{FF2B5EF4-FFF2-40B4-BE49-F238E27FC236}">
                <a16:creationId xmlns:a16="http://schemas.microsoft.com/office/drawing/2014/main" id="{64741E04-9D00-4E52-70EB-7A9F11284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6955" y="3980873"/>
            <a:ext cx="531671" cy="53167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588065C-ABF0-A109-C07B-32DE44BE94C5}"/>
              </a:ext>
            </a:extLst>
          </p:cNvPr>
          <p:cNvSpPr txBox="1"/>
          <p:nvPr/>
        </p:nvSpPr>
        <p:spPr>
          <a:xfrm>
            <a:off x="5693255" y="5396267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需要家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608B068-B544-4ED8-3415-05099D989AD4}"/>
              </a:ext>
            </a:extLst>
          </p:cNvPr>
          <p:cNvCxnSpPr>
            <a:cxnSpLocks/>
          </p:cNvCxnSpPr>
          <p:nvPr/>
        </p:nvCxnSpPr>
        <p:spPr>
          <a:xfrm>
            <a:off x="5021332" y="3255429"/>
            <a:ext cx="0" cy="753854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0" name="グループ化 1059">
            <a:extLst>
              <a:ext uri="{FF2B5EF4-FFF2-40B4-BE49-F238E27FC236}">
                <a16:creationId xmlns:a16="http://schemas.microsoft.com/office/drawing/2014/main" id="{96D2B325-9638-6A76-A5DF-37DA76920FE1}"/>
              </a:ext>
            </a:extLst>
          </p:cNvPr>
          <p:cNvGrpSpPr/>
          <p:nvPr/>
        </p:nvGrpSpPr>
        <p:grpSpPr>
          <a:xfrm>
            <a:off x="363938" y="5411817"/>
            <a:ext cx="1741039" cy="736762"/>
            <a:chOff x="4869709" y="5419009"/>
            <a:chExt cx="1741039" cy="736762"/>
          </a:xfrm>
        </p:grpSpPr>
        <p:sp>
          <p:nvSpPr>
            <p:cNvPr id="1050" name="四角形: 角を丸くする 1049">
              <a:extLst>
                <a:ext uri="{FF2B5EF4-FFF2-40B4-BE49-F238E27FC236}">
                  <a16:creationId xmlns:a16="http://schemas.microsoft.com/office/drawing/2014/main" id="{5599D7B5-08EE-47B5-E84C-B154EC531B89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058" name="グループ化 1057">
              <a:extLst>
                <a:ext uri="{FF2B5EF4-FFF2-40B4-BE49-F238E27FC236}">
                  <a16:creationId xmlns:a16="http://schemas.microsoft.com/office/drawing/2014/main" id="{3BE02C81-349A-6CE9-C4DF-E20E3388850E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89" name="グラフィックス 88" descr="風力タービン 単色塗りつぶし">
                <a:extLst>
                  <a:ext uri="{FF2B5EF4-FFF2-40B4-BE49-F238E27FC236}">
                    <a16:creationId xmlns:a16="http://schemas.microsoft.com/office/drawing/2014/main" id="{B2ACB2A9-1740-A0B0-D1FD-9DD324AA1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0" name="グラフィックス 89" descr="ソーラー パネル 単色塗りつぶし">
                <a:extLst>
                  <a:ext uri="{FF2B5EF4-FFF2-40B4-BE49-F238E27FC236}">
                    <a16:creationId xmlns:a16="http://schemas.microsoft.com/office/drawing/2014/main" id="{BC644D85-1AF1-9E6A-5619-39F470D1E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91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B7B00088-D7C6-482A-4743-5C9AF53224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F26A17B7-5952-38AC-2040-3A329911F249}"/>
              </a:ext>
            </a:extLst>
          </p:cNvPr>
          <p:cNvSpPr txBox="1"/>
          <p:nvPr/>
        </p:nvSpPr>
        <p:spPr>
          <a:xfrm>
            <a:off x="5693255" y="3888390"/>
            <a:ext cx="811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</a:t>
            </a:r>
          </a:p>
        </p:txBody>
      </p:sp>
      <p:sp>
        <p:nvSpPr>
          <p:cNvPr id="1038" name="テキスト ボックス 1037">
            <a:extLst>
              <a:ext uri="{FF2B5EF4-FFF2-40B4-BE49-F238E27FC236}">
                <a16:creationId xmlns:a16="http://schemas.microsoft.com/office/drawing/2014/main" id="{09145DB0-2B4B-E983-E487-4A94061F2D5C}"/>
              </a:ext>
            </a:extLst>
          </p:cNvPr>
          <p:cNvSpPr txBox="1"/>
          <p:nvPr/>
        </p:nvSpPr>
        <p:spPr>
          <a:xfrm>
            <a:off x="3055529" y="1917621"/>
            <a:ext cx="7557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1039" name="テキスト ボックス 1038">
            <a:extLst>
              <a:ext uri="{FF2B5EF4-FFF2-40B4-BE49-F238E27FC236}">
                <a16:creationId xmlns:a16="http://schemas.microsoft.com/office/drawing/2014/main" id="{FC0BE510-E92D-633C-6706-E6A5B6586128}"/>
              </a:ext>
            </a:extLst>
          </p:cNvPr>
          <p:cNvSpPr txBox="1"/>
          <p:nvPr/>
        </p:nvSpPr>
        <p:spPr>
          <a:xfrm>
            <a:off x="4603132" y="1917621"/>
            <a:ext cx="83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地域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cxnSp>
        <p:nvCxnSpPr>
          <p:cNvPr id="1040" name="直線矢印コネクタ 1039">
            <a:extLst>
              <a:ext uri="{FF2B5EF4-FFF2-40B4-BE49-F238E27FC236}">
                <a16:creationId xmlns:a16="http://schemas.microsoft.com/office/drawing/2014/main" id="{5ACCFD7E-769A-0B93-8BB1-8E023963B0AB}"/>
              </a:ext>
            </a:extLst>
          </p:cNvPr>
          <p:cNvCxnSpPr>
            <a:cxnSpLocks/>
            <a:stCxn id="1050" idx="3"/>
            <a:endCxn id="108" idx="1"/>
          </p:cNvCxnSpPr>
          <p:nvPr/>
        </p:nvCxnSpPr>
        <p:spPr>
          <a:xfrm>
            <a:off x="2104977" y="5780198"/>
            <a:ext cx="630266" cy="5212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テキスト ボックス 1042">
            <a:extLst>
              <a:ext uri="{FF2B5EF4-FFF2-40B4-BE49-F238E27FC236}">
                <a16:creationId xmlns:a16="http://schemas.microsoft.com/office/drawing/2014/main" id="{45A1DA15-1D4D-FDF4-9F9E-83D934B4891E}"/>
              </a:ext>
            </a:extLst>
          </p:cNvPr>
          <p:cNvSpPr txBox="1"/>
          <p:nvPr/>
        </p:nvSpPr>
        <p:spPr>
          <a:xfrm>
            <a:off x="5693255" y="2452606"/>
            <a:ext cx="1420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地域電力／新電力</a:t>
            </a:r>
            <a:endParaRPr kumimoji="1" lang="en-US" altLang="ja-JP" sz="1200" dirty="0"/>
          </a:p>
        </p:txBody>
      </p:sp>
      <p:pic>
        <p:nvPicPr>
          <p:cNvPr id="1120" name="グラフィックス 1119" descr="建物 単色塗りつぶし">
            <a:extLst>
              <a:ext uri="{FF2B5EF4-FFF2-40B4-BE49-F238E27FC236}">
                <a16:creationId xmlns:a16="http://schemas.microsoft.com/office/drawing/2014/main" id="{17E191E4-B541-A130-6F23-1675EA863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2543" y="3980708"/>
            <a:ext cx="531671" cy="531671"/>
          </a:xfrm>
          <a:prstGeom prst="rect">
            <a:avLst/>
          </a:prstGeom>
        </p:spPr>
      </p:pic>
      <p:pic>
        <p:nvPicPr>
          <p:cNvPr id="1124" name="グラフィックス 1123" descr="建物 単色塗りつぶし">
            <a:extLst>
              <a:ext uri="{FF2B5EF4-FFF2-40B4-BE49-F238E27FC236}">
                <a16:creationId xmlns:a16="http://schemas.microsoft.com/office/drawing/2014/main" id="{151544E6-1A47-01A4-C8B7-BDF84E3BD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6082" y="2591106"/>
            <a:ext cx="449861" cy="449861"/>
          </a:xfrm>
          <a:prstGeom prst="rect">
            <a:avLst/>
          </a:prstGeom>
        </p:spPr>
      </p:pic>
      <p:sp>
        <p:nvSpPr>
          <p:cNvPr id="1153" name="テキスト ボックス 1152">
            <a:extLst>
              <a:ext uri="{FF2B5EF4-FFF2-40B4-BE49-F238E27FC236}">
                <a16:creationId xmlns:a16="http://schemas.microsoft.com/office/drawing/2014/main" id="{4B4DF57D-9240-515E-DB51-B4832186C507}"/>
              </a:ext>
            </a:extLst>
          </p:cNvPr>
          <p:cNvSpPr txBox="1"/>
          <p:nvPr/>
        </p:nvSpPr>
        <p:spPr>
          <a:xfrm>
            <a:off x="3805437" y="3951731"/>
            <a:ext cx="85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電力融通</a:t>
            </a:r>
          </a:p>
        </p:txBody>
      </p:sp>
      <p:sp>
        <p:nvSpPr>
          <p:cNvPr id="7" name="矢印: 左右 6">
            <a:extLst>
              <a:ext uri="{FF2B5EF4-FFF2-40B4-BE49-F238E27FC236}">
                <a16:creationId xmlns:a16="http://schemas.microsoft.com/office/drawing/2014/main" id="{EB831B15-AC93-13B4-817B-2F280C7D05CA}"/>
              </a:ext>
            </a:extLst>
          </p:cNvPr>
          <p:cNvSpPr/>
          <p:nvPr/>
        </p:nvSpPr>
        <p:spPr>
          <a:xfrm rot="5400000">
            <a:off x="1733996" y="4033599"/>
            <a:ext cx="1364881" cy="194186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76EC6A2-A577-F573-AF08-A6993E89A433}"/>
              </a:ext>
            </a:extLst>
          </p:cNvPr>
          <p:cNvSpPr txBox="1"/>
          <p:nvPr/>
        </p:nvSpPr>
        <p:spPr>
          <a:xfrm>
            <a:off x="1089323" y="4044311"/>
            <a:ext cx="1226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電力需給平衡</a:t>
            </a:r>
          </a:p>
        </p:txBody>
      </p:sp>
      <p:pic>
        <p:nvPicPr>
          <p:cNvPr id="49" name="グラフィックス 48" descr="稲妻 単色塗りつぶし">
            <a:extLst>
              <a:ext uri="{FF2B5EF4-FFF2-40B4-BE49-F238E27FC236}">
                <a16:creationId xmlns:a16="http://schemas.microsoft.com/office/drawing/2014/main" id="{F9DB27DA-B24B-15D4-4BCB-4229959F60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5019" y="5091336"/>
            <a:ext cx="312523" cy="312523"/>
          </a:xfrm>
          <a:prstGeom prst="rect">
            <a:avLst/>
          </a:prstGeom>
        </p:spPr>
      </p:pic>
      <p:pic>
        <p:nvPicPr>
          <p:cNvPr id="58" name="グラフィックス 57" descr="硬貨 単色塗りつぶし">
            <a:extLst>
              <a:ext uri="{FF2B5EF4-FFF2-40B4-BE49-F238E27FC236}">
                <a16:creationId xmlns:a16="http://schemas.microsoft.com/office/drawing/2014/main" id="{73A8933E-62D9-211D-067F-94E4F07517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2384453"/>
            <a:ext cx="323974" cy="323974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1A4115B-72FE-B6FE-5BC7-FD3B48814B34}"/>
              </a:ext>
            </a:extLst>
          </p:cNvPr>
          <p:cNvSpPr txBox="1"/>
          <p:nvPr/>
        </p:nvSpPr>
        <p:spPr>
          <a:xfrm>
            <a:off x="8418765" y="4257179"/>
            <a:ext cx="937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託送料金＋インバランス</a:t>
            </a:r>
          </a:p>
        </p:txBody>
      </p:sp>
      <p:pic>
        <p:nvPicPr>
          <p:cNvPr id="64" name="グラフィックス 63" descr="硬貨 単色塗りつぶし">
            <a:extLst>
              <a:ext uri="{FF2B5EF4-FFF2-40B4-BE49-F238E27FC236}">
                <a16:creationId xmlns:a16="http://schemas.microsoft.com/office/drawing/2014/main" id="{F40366DD-C795-6951-FBC8-987DF761767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5435631"/>
            <a:ext cx="323974" cy="323974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F984A3E-9AF2-E1AE-D307-DAF701B40B87}"/>
              </a:ext>
            </a:extLst>
          </p:cNvPr>
          <p:cNvSpPr txBox="1"/>
          <p:nvPr/>
        </p:nvSpPr>
        <p:spPr>
          <a:xfrm>
            <a:off x="10323103" y="3992249"/>
            <a:ext cx="1754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小売電気事業者</a:t>
            </a:r>
            <a:endParaRPr kumimoji="1" lang="en-US" altLang="ja-JP" sz="16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880BEA1-53E6-54DE-E1ED-877C20F6B8F5}"/>
              </a:ext>
            </a:extLst>
          </p:cNvPr>
          <p:cNvSpPr txBox="1"/>
          <p:nvPr/>
        </p:nvSpPr>
        <p:spPr>
          <a:xfrm>
            <a:off x="8418765" y="2410944"/>
            <a:ext cx="762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発電料金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FCC2876B-AD1A-816D-8895-468B1622363F}"/>
              </a:ext>
            </a:extLst>
          </p:cNvPr>
          <p:cNvSpPr/>
          <p:nvPr/>
        </p:nvSpPr>
        <p:spPr>
          <a:xfrm>
            <a:off x="565232" y="5051391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7DEFE423-263D-1E9F-0EBD-451DFB12BBDA}"/>
              </a:ext>
            </a:extLst>
          </p:cNvPr>
          <p:cNvSpPr/>
          <p:nvPr/>
        </p:nvSpPr>
        <p:spPr>
          <a:xfrm>
            <a:off x="5934676" y="1807222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発送電分離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9981B686-5FD5-E30B-426D-832BA2BB3E12}"/>
              </a:ext>
            </a:extLst>
          </p:cNvPr>
          <p:cNvSpPr/>
          <p:nvPr/>
        </p:nvSpPr>
        <p:spPr>
          <a:xfrm>
            <a:off x="10512789" y="3555947"/>
            <a:ext cx="1106157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小売自由化</a:t>
            </a:r>
          </a:p>
        </p:txBody>
      </p:sp>
      <p:sp>
        <p:nvSpPr>
          <p:cNvPr id="106" name="四角形: 角を丸くする 105">
            <a:extLst>
              <a:ext uri="{FF2B5EF4-FFF2-40B4-BE49-F238E27FC236}">
                <a16:creationId xmlns:a16="http://schemas.microsoft.com/office/drawing/2014/main" id="{A0E2026D-3FB5-C35B-5FAC-9450F8D8B101}"/>
              </a:ext>
            </a:extLst>
          </p:cNvPr>
          <p:cNvSpPr/>
          <p:nvPr/>
        </p:nvSpPr>
        <p:spPr>
          <a:xfrm>
            <a:off x="2820532" y="2236519"/>
            <a:ext cx="1225696" cy="389418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0" name="グラフィックス 109" descr="ホーム 単色塗りつぶし">
            <a:extLst>
              <a:ext uri="{FF2B5EF4-FFF2-40B4-BE49-F238E27FC236}">
                <a16:creationId xmlns:a16="http://schemas.microsoft.com/office/drawing/2014/main" id="{CEAD6A98-CBDB-F12F-BB9D-83CFD5066B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79399" y="5615069"/>
            <a:ext cx="410309" cy="410309"/>
          </a:xfrm>
          <a:prstGeom prst="rect">
            <a:avLst/>
          </a:prstGeom>
        </p:spPr>
      </p:pic>
      <p:pic>
        <p:nvPicPr>
          <p:cNvPr id="111" name="グラフィックス 110" descr="工場 単色塗りつぶし">
            <a:extLst>
              <a:ext uri="{FF2B5EF4-FFF2-40B4-BE49-F238E27FC236}">
                <a16:creationId xmlns:a16="http://schemas.microsoft.com/office/drawing/2014/main" id="{7691CF54-57D9-38A3-32B1-FEFBA43CE31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35858" y="5615069"/>
            <a:ext cx="410309" cy="410309"/>
          </a:xfrm>
          <a:prstGeom prst="rect">
            <a:avLst/>
          </a:prstGeom>
        </p:spPr>
      </p:pic>
      <p:pic>
        <p:nvPicPr>
          <p:cNvPr id="112" name="グラフィックス 111" descr="ホーム 単色塗りつぶし">
            <a:extLst>
              <a:ext uri="{FF2B5EF4-FFF2-40B4-BE49-F238E27FC236}">
                <a16:creationId xmlns:a16="http://schemas.microsoft.com/office/drawing/2014/main" id="{493BCA2F-C778-8FD6-FF9F-EC1364A79A8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74328" y="5615069"/>
            <a:ext cx="410309" cy="410309"/>
          </a:xfrm>
          <a:prstGeom prst="rect">
            <a:avLst/>
          </a:prstGeom>
        </p:spPr>
      </p:pic>
      <p:pic>
        <p:nvPicPr>
          <p:cNvPr id="113" name="グラフィックス 112" descr="工場 単色塗りつぶし">
            <a:extLst>
              <a:ext uri="{FF2B5EF4-FFF2-40B4-BE49-F238E27FC236}">
                <a16:creationId xmlns:a16="http://schemas.microsoft.com/office/drawing/2014/main" id="{F54EAEB6-5926-87E5-62D2-F076534DF9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57687" y="5615069"/>
            <a:ext cx="410309" cy="410309"/>
          </a:xfrm>
          <a:prstGeom prst="rect">
            <a:avLst/>
          </a:prstGeom>
        </p:spPr>
      </p:pic>
      <p:sp>
        <p:nvSpPr>
          <p:cNvPr id="114" name="四角形: 角を丸くする 113">
            <a:extLst>
              <a:ext uri="{FF2B5EF4-FFF2-40B4-BE49-F238E27FC236}">
                <a16:creationId xmlns:a16="http://schemas.microsoft.com/office/drawing/2014/main" id="{6BA4CAF0-5658-EFDA-0AC3-4FA799424FAA}"/>
              </a:ext>
            </a:extLst>
          </p:cNvPr>
          <p:cNvSpPr/>
          <p:nvPr/>
        </p:nvSpPr>
        <p:spPr>
          <a:xfrm>
            <a:off x="4386364" y="2242523"/>
            <a:ext cx="1265209" cy="38861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16" name="図 115">
            <a:extLst>
              <a:ext uri="{FF2B5EF4-FFF2-40B4-BE49-F238E27FC236}">
                <a16:creationId xmlns:a16="http://schemas.microsoft.com/office/drawing/2014/main" id="{DECF4747-D7C2-27CF-294A-75719DC73AA9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53678" y="2544341"/>
            <a:ext cx="461750" cy="461750"/>
          </a:xfrm>
          <a:prstGeom prst="rect">
            <a:avLst/>
          </a:prstGeom>
        </p:spPr>
      </p:pic>
      <p:pic>
        <p:nvPicPr>
          <p:cNvPr id="117" name="グラフィックス 116" descr="建物 単色塗りつぶし">
            <a:extLst>
              <a:ext uri="{FF2B5EF4-FFF2-40B4-BE49-F238E27FC236}">
                <a16:creationId xmlns:a16="http://schemas.microsoft.com/office/drawing/2014/main" id="{6FBC352D-3B8E-4AB3-8D19-FC31AF3F5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37911" y="2591106"/>
            <a:ext cx="449861" cy="449861"/>
          </a:xfrm>
          <a:prstGeom prst="rect">
            <a:avLst/>
          </a:prstGeom>
        </p:spPr>
      </p:pic>
      <p:pic>
        <p:nvPicPr>
          <p:cNvPr id="118" name="図 117">
            <a:extLst>
              <a:ext uri="{FF2B5EF4-FFF2-40B4-BE49-F238E27FC236}">
                <a16:creationId xmlns:a16="http://schemas.microsoft.com/office/drawing/2014/main" id="{3AFEEB2D-4E11-FCAA-A917-804ACD11581A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48607" y="2544341"/>
            <a:ext cx="461750" cy="461750"/>
          </a:xfrm>
          <a:prstGeom prst="rect">
            <a:avLst/>
          </a:prstGeom>
        </p:spPr>
      </p:pic>
      <p:cxnSp>
        <p:nvCxnSpPr>
          <p:cNvPr id="1028" name="直線矢印コネクタ 1027">
            <a:extLst>
              <a:ext uri="{FF2B5EF4-FFF2-40B4-BE49-F238E27FC236}">
                <a16:creationId xmlns:a16="http://schemas.microsoft.com/office/drawing/2014/main" id="{D20EDFD0-63D1-7462-2958-02091F3BE4D8}"/>
              </a:ext>
            </a:extLst>
          </p:cNvPr>
          <p:cNvCxnSpPr>
            <a:cxnSpLocks/>
          </p:cNvCxnSpPr>
          <p:nvPr/>
        </p:nvCxnSpPr>
        <p:spPr>
          <a:xfrm>
            <a:off x="3430268" y="3253380"/>
            <a:ext cx="5476" cy="756068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矢印: 左右 1090">
            <a:extLst>
              <a:ext uri="{FF2B5EF4-FFF2-40B4-BE49-F238E27FC236}">
                <a16:creationId xmlns:a16="http://schemas.microsoft.com/office/drawing/2014/main" id="{579B75B1-F0D8-C719-BEA6-304A60E47892}"/>
              </a:ext>
            </a:extLst>
          </p:cNvPr>
          <p:cNvSpPr/>
          <p:nvPr/>
        </p:nvSpPr>
        <p:spPr>
          <a:xfrm>
            <a:off x="3760273" y="4202488"/>
            <a:ext cx="912480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036" name="直線矢印コネクタ 1035">
            <a:extLst>
              <a:ext uri="{FF2B5EF4-FFF2-40B4-BE49-F238E27FC236}">
                <a16:creationId xmlns:a16="http://schemas.microsoft.com/office/drawing/2014/main" id="{203FC419-86FC-54F8-52A0-DE90CE6DD2AD}"/>
              </a:ext>
            </a:extLst>
          </p:cNvPr>
          <p:cNvCxnSpPr>
            <a:cxnSpLocks/>
          </p:cNvCxnSpPr>
          <p:nvPr/>
        </p:nvCxnSpPr>
        <p:spPr>
          <a:xfrm flipH="1">
            <a:off x="3430268" y="4541119"/>
            <a:ext cx="5476" cy="941867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直線矢印コネクタ 1041">
            <a:extLst>
              <a:ext uri="{FF2B5EF4-FFF2-40B4-BE49-F238E27FC236}">
                <a16:creationId xmlns:a16="http://schemas.microsoft.com/office/drawing/2014/main" id="{FFC11E30-FC24-DB84-BBDB-206CF2AEFC79}"/>
              </a:ext>
            </a:extLst>
          </p:cNvPr>
          <p:cNvCxnSpPr>
            <a:cxnSpLocks/>
          </p:cNvCxnSpPr>
          <p:nvPr/>
        </p:nvCxnSpPr>
        <p:spPr>
          <a:xfrm>
            <a:off x="5021332" y="4540954"/>
            <a:ext cx="0" cy="952356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グラフィックス 1047" descr="稲妻 単色塗りつぶし">
            <a:extLst>
              <a:ext uri="{FF2B5EF4-FFF2-40B4-BE49-F238E27FC236}">
                <a16:creationId xmlns:a16="http://schemas.microsoft.com/office/drawing/2014/main" id="{027E8E27-F766-A742-6A7B-8339920451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62347" y="3464638"/>
            <a:ext cx="312523" cy="312523"/>
          </a:xfrm>
          <a:prstGeom prst="rect">
            <a:avLst/>
          </a:prstGeom>
        </p:spPr>
      </p:pic>
      <p:pic>
        <p:nvPicPr>
          <p:cNvPr id="1086" name="図 1085">
            <a:extLst>
              <a:ext uri="{FF2B5EF4-FFF2-40B4-BE49-F238E27FC236}">
                <a16:creationId xmlns:a16="http://schemas.microsoft.com/office/drawing/2014/main" id="{947DD4A2-39B6-5DCF-547D-84257E3DDD73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8013" y="4309793"/>
            <a:ext cx="510156" cy="510156"/>
          </a:xfrm>
          <a:prstGeom prst="rect">
            <a:avLst/>
          </a:prstGeom>
        </p:spPr>
      </p:pic>
      <p:sp>
        <p:nvSpPr>
          <p:cNvPr id="1126" name="テキスト ボックス 1125">
            <a:extLst>
              <a:ext uri="{FF2B5EF4-FFF2-40B4-BE49-F238E27FC236}">
                <a16:creationId xmlns:a16="http://schemas.microsoft.com/office/drawing/2014/main" id="{E6CB3B6E-C282-F938-EF46-8E6525E2D275}"/>
              </a:ext>
            </a:extLst>
          </p:cNvPr>
          <p:cNvSpPr txBox="1"/>
          <p:nvPr/>
        </p:nvSpPr>
        <p:spPr>
          <a:xfrm>
            <a:off x="8418765" y="5478415"/>
            <a:ext cx="762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電気料金</a:t>
            </a:r>
          </a:p>
        </p:txBody>
      </p:sp>
      <p:sp>
        <p:nvSpPr>
          <p:cNvPr id="1188" name="テキスト ボックス 1187">
            <a:extLst>
              <a:ext uri="{FF2B5EF4-FFF2-40B4-BE49-F238E27FC236}">
                <a16:creationId xmlns:a16="http://schemas.microsoft.com/office/drawing/2014/main" id="{91A95BC8-B7C1-1BB1-249F-C43A17710F37}"/>
              </a:ext>
            </a:extLst>
          </p:cNvPr>
          <p:cNvSpPr txBox="1"/>
          <p:nvPr/>
        </p:nvSpPr>
        <p:spPr>
          <a:xfrm>
            <a:off x="7781001" y="5907447"/>
            <a:ext cx="4137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※DR</a:t>
            </a:r>
            <a:r>
              <a:rPr kumimoji="1" lang="ja-JP" altLang="en-US" sz="1400" dirty="0"/>
              <a:t>やアグリゲーターの参入によって、さらに複雑化する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29E6ABC1-AEAF-95D7-CFF0-C9AC4FC8910B}"/>
              </a:ext>
            </a:extLst>
          </p:cNvPr>
          <p:cNvCxnSpPr>
            <a:cxnSpLocks/>
          </p:cNvCxnSpPr>
          <p:nvPr/>
        </p:nvCxnSpPr>
        <p:spPr>
          <a:xfrm flipV="1">
            <a:off x="5746486" y="5001661"/>
            <a:ext cx="4137404" cy="783749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33CC4222-8438-0D98-93EE-A5FAE6F1AD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46487" y="4233149"/>
            <a:ext cx="3651434" cy="2402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グラフィックス 18" descr="硬貨 単色塗りつぶし">
            <a:extLst>
              <a:ext uri="{FF2B5EF4-FFF2-40B4-BE49-F238E27FC236}">
                <a16:creationId xmlns:a16="http://schemas.microsoft.com/office/drawing/2014/main" id="{1F894F7A-F654-480B-2C20-D84F9AADDB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073581" y="4295861"/>
            <a:ext cx="323974" cy="323974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D2EABAB-BC65-D955-70E5-44A68052F342}"/>
              </a:ext>
            </a:extLst>
          </p:cNvPr>
          <p:cNvSpPr txBox="1"/>
          <p:nvPr/>
        </p:nvSpPr>
        <p:spPr>
          <a:xfrm>
            <a:off x="10322463" y="4288595"/>
            <a:ext cx="14868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地域電力／新電力</a:t>
            </a:r>
            <a:endParaRPr kumimoji="1" lang="en-US" altLang="ja-JP" sz="1200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1FF44528-8BE1-B20B-9948-70AFDC364D7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75083" y="1055831"/>
            <a:ext cx="680211" cy="4137404"/>
          </a:xfrm>
          <a:prstGeom prst="bentConnector2">
            <a:avLst/>
          </a:prstGeom>
          <a:ln w="38100">
            <a:solidFill>
              <a:schemeClr val="accent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6" name="グラフィックス 1135" descr="建物 単色塗りつぶし">
            <a:extLst>
              <a:ext uri="{FF2B5EF4-FFF2-40B4-BE49-F238E27FC236}">
                <a16:creationId xmlns:a16="http://schemas.microsoft.com/office/drawing/2014/main" id="{EA0DD855-C5A8-9E38-B92C-4C5B5542F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8221" y="3609763"/>
            <a:ext cx="449861" cy="449861"/>
          </a:xfrm>
          <a:prstGeom prst="rect">
            <a:avLst/>
          </a:prstGeom>
        </p:spPr>
      </p:pic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147EB113-BC13-0CED-0F79-B7FA6238635F}"/>
              </a:ext>
            </a:extLst>
          </p:cNvPr>
          <p:cNvSpPr/>
          <p:nvPr/>
        </p:nvSpPr>
        <p:spPr>
          <a:xfrm>
            <a:off x="7271260" y="2355324"/>
            <a:ext cx="531064" cy="22645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電力取引市場</a:t>
            </a:r>
          </a:p>
        </p:txBody>
      </p:sp>
      <p:grpSp>
        <p:nvGrpSpPr>
          <p:cNvPr id="1160" name="グループ化 1159">
            <a:extLst>
              <a:ext uri="{FF2B5EF4-FFF2-40B4-BE49-F238E27FC236}">
                <a16:creationId xmlns:a16="http://schemas.microsoft.com/office/drawing/2014/main" id="{19F5B964-16E6-C30A-BD7C-E0DA1FE6543E}"/>
              </a:ext>
            </a:extLst>
          </p:cNvPr>
          <p:cNvGrpSpPr/>
          <p:nvPr/>
        </p:nvGrpSpPr>
        <p:grpSpPr>
          <a:xfrm>
            <a:off x="363938" y="2423727"/>
            <a:ext cx="1741039" cy="736762"/>
            <a:chOff x="4869709" y="5419009"/>
            <a:chExt cx="1741039" cy="736762"/>
          </a:xfrm>
        </p:grpSpPr>
        <p:sp>
          <p:nvSpPr>
            <p:cNvPr id="1161" name="四角形: 角を丸くする 1160">
              <a:extLst>
                <a:ext uri="{FF2B5EF4-FFF2-40B4-BE49-F238E27FC236}">
                  <a16:creationId xmlns:a16="http://schemas.microsoft.com/office/drawing/2014/main" id="{20F7C98E-9193-FE81-7294-9DCF99041C1B}"/>
                </a:ext>
              </a:extLst>
            </p:cNvPr>
            <p:cNvSpPr/>
            <p:nvPr/>
          </p:nvSpPr>
          <p:spPr>
            <a:xfrm>
              <a:off x="4869709" y="5419009"/>
              <a:ext cx="1741039" cy="73676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grpSp>
          <p:nvGrpSpPr>
            <p:cNvPr id="1162" name="グループ化 1161">
              <a:extLst>
                <a:ext uri="{FF2B5EF4-FFF2-40B4-BE49-F238E27FC236}">
                  <a16:creationId xmlns:a16="http://schemas.microsoft.com/office/drawing/2014/main" id="{FE5E12E4-0466-4432-43BB-CA974FC71997}"/>
                </a:ext>
              </a:extLst>
            </p:cNvPr>
            <p:cNvGrpSpPr/>
            <p:nvPr/>
          </p:nvGrpSpPr>
          <p:grpSpPr>
            <a:xfrm>
              <a:off x="4933061" y="5549797"/>
              <a:ext cx="1550390" cy="513981"/>
              <a:chOff x="4933061" y="5549797"/>
              <a:chExt cx="1550390" cy="513981"/>
            </a:xfrm>
          </p:grpSpPr>
          <p:pic>
            <p:nvPicPr>
              <p:cNvPr id="1163" name="グラフィックス 1162" descr="風力タービン 単色塗りつぶし">
                <a:extLst>
                  <a:ext uri="{FF2B5EF4-FFF2-40B4-BE49-F238E27FC236}">
                    <a16:creationId xmlns:a16="http://schemas.microsoft.com/office/drawing/2014/main" id="{A212A6A4-05CC-97D2-8E06-F45D9B292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050218" y="5586879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164" name="グラフィックス 1163" descr="ソーラー パネル 単色塗りつぶし">
                <a:extLst>
                  <a:ext uri="{FF2B5EF4-FFF2-40B4-BE49-F238E27FC236}">
                    <a16:creationId xmlns:a16="http://schemas.microsoft.com/office/drawing/2014/main" id="{1789D455-88B7-83EE-1951-1958A32E0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523612" y="5570773"/>
                <a:ext cx="433233" cy="433233"/>
              </a:xfrm>
              <a:prstGeom prst="rect">
                <a:avLst/>
              </a:prstGeom>
            </p:spPr>
          </p:pic>
          <p:pic>
            <p:nvPicPr>
              <p:cNvPr id="1165" name="Picture 2" descr="バッテリー | フリーのアイコンイラスト素材 icon-pit">
                <a:extLst>
                  <a:ext uri="{FF2B5EF4-FFF2-40B4-BE49-F238E27FC236}">
                    <a16:creationId xmlns:a16="http://schemas.microsoft.com/office/drawing/2014/main" id="{B2ED5176-587F-F618-2813-BD0C78A859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33061" y="5549797"/>
                <a:ext cx="513981" cy="5139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66" name="正方形/長方形 1165">
            <a:extLst>
              <a:ext uri="{FF2B5EF4-FFF2-40B4-BE49-F238E27FC236}">
                <a16:creationId xmlns:a16="http://schemas.microsoft.com/office/drawing/2014/main" id="{F5E70860-01A4-B130-3838-04154198BFE4}"/>
              </a:ext>
            </a:extLst>
          </p:cNvPr>
          <p:cNvSpPr/>
          <p:nvPr/>
        </p:nvSpPr>
        <p:spPr>
          <a:xfrm>
            <a:off x="565232" y="2054285"/>
            <a:ext cx="1338450" cy="2950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分散型電源</a:t>
            </a:r>
          </a:p>
        </p:txBody>
      </p:sp>
      <p:cxnSp>
        <p:nvCxnSpPr>
          <p:cNvPr id="1167" name="直線矢印コネクタ 1166">
            <a:extLst>
              <a:ext uri="{FF2B5EF4-FFF2-40B4-BE49-F238E27FC236}">
                <a16:creationId xmlns:a16="http://schemas.microsoft.com/office/drawing/2014/main" id="{FFAD340E-A0B8-B8B5-20B2-3B3F4E37B99A}"/>
              </a:ext>
            </a:extLst>
          </p:cNvPr>
          <p:cNvCxnSpPr>
            <a:cxnSpLocks/>
            <a:stCxn id="1161" idx="3"/>
            <a:endCxn id="105" idx="1"/>
          </p:cNvCxnSpPr>
          <p:nvPr/>
        </p:nvCxnSpPr>
        <p:spPr>
          <a:xfrm flipV="1">
            <a:off x="2104977" y="2784427"/>
            <a:ext cx="660465" cy="7681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589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C1B96E1-030E-8A55-5E63-A7ADDF246FA9}"/>
              </a:ext>
            </a:extLst>
          </p:cNvPr>
          <p:cNvSpPr/>
          <p:nvPr/>
        </p:nvSpPr>
        <p:spPr>
          <a:xfrm>
            <a:off x="532037" y="2023991"/>
            <a:ext cx="5210413" cy="4173731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F7ADD804-BF1E-0EC8-9A6C-0F3F2C3882C5}"/>
              </a:ext>
            </a:extLst>
          </p:cNvPr>
          <p:cNvSpPr/>
          <p:nvPr/>
        </p:nvSpPr>
        <p:spPr>
          <a:xfrm>
            <a:off x="3306477" y="4316819"/>
            <a:ext cx="882032" cy="1450944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771EC-E86A-618A-D2C6-F765196200A4}"/>
              </a:ext>
            </a:extLst>
          </p:cNvPr>
          <p:cNvSpPr/>
          <p:nvPr/>
        </p:nvSpPr>
        <p:spPr>
          <a:xfrm>
            <a:off x="3306477" y="2566762"/>
            <a:ext cx="882032" cy="1424001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19050">
            <a:solidFill>
              <a:schemeClr val="accent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59CB67E-1ADD-EEE3-4253-4C12D63496E0}"/>
              </a:ext>
            </a:extLst>
          </p:cNvPr>
          <p:cNvCxnSpPr>
            <a:cxnSpLocks/>
          </p:cNvCxnSpPr>
          <p:nvPr/>
        </p:nvCxnSpPr>
        <p:spPr>
          <a:xfrm flipH="1">
            <a:off x="3528149" y="2559408"/>
            <a:ext cx="11982" cy="2520438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FB930EB-A0B3-7E09-E9E9-41C2C63F9B05}"/>
              </a:ext>
            </a:extLst>
          </p:cNvPr>
          <p:cNvSpPr/>
          <p:nvPr/>
        </p:nvSpPr>
        <p:spPr>
          <a:xfrm>
            <a:off x="6958387" y="2000251"/>
            <a:ext cx="4716558" cy="41974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の事例：鉄道の相互直通運転の運行管理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27550"/>
          </a:xfrm>
        </p:spPr>
        <p:txBody>
          <a:bodyPr/>
          <a:lstStyle/>
          <a:p>
            <a:r>
              <a:rPr lang="ja-JP" altLang="en-US" dirty="0"/>
              <a:t>ターミナル駅の乗換混雑緩和や所要時間削減のために、鉄道事業者間で連携する。</a:t>
            </a:r>
            <a:endParaRPr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79CF5E-7171-055D-9D06-E4403A22B763}"/>
              </a:ext>
            </a:extLst>
          </p:cNvPr>
          <p:cNvCxnSpPr>
            <a:cxnSpLocks/>
          </p:cNvCxnSpPr>
          <p:nvPr/>
        </p:nvCxnSpPr>
        <p:spPr>
          <a:xfrm flipH="1">
            <a:off x="3927659" y="3196271"/>
            <a:ext cx="11982" cy="2520438"/>
          </a:xfrm>
          <a:prstGeom prst="line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グラフィックス 13" descr="路面電車 単色塗りつぶし">
            <a:extLst>
              <a:ext uri="{FF2B5EF4-FFF2-40B4-BE49-F238E27FC236}">
                <a16:creationId xmlns:a16="http://schemas.microsoft.com/office/drawing/2014/main" id="{427E5E76-9284-054C-C0B1-005EE88F5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722" y="5206052"/>
            <a:ext cx="474193" cy="474193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36CB1-EBC6-6D6E-3A1B-6CCC7DB023F9}"/>
              </a:ext>
            </a:extLst>
          </p:cNvPr>
          <p:cNvSpPr/>
          <p:nvPr/>
        </p:nvSpPr>
        <p:spPr>
          <a:xfrm>
            <a:off x="3162776" y="2206522"/>
            <a:ext cx="1169435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pic>
        <p:nvPicPr>
          <p:cNvPr id="27" name="グラフィックス 26" descr="路面電車 単色塗りつぶし">
            <a:extLst>
              <a:ext uri="{FF2B5EF4-FFF2-40B4-BE49-F238E27FC236}">
                <a16:creationId xmlns:a16="http://schemas.microsoft.com/office/drawing/2014/main" id="{46936ECC-9554-6C82-53C5-8D1154F65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1866" y="2494999"/>
            <a:ext cx="474193" cy="474193"/>
          </a:xfrm>
          <a:prstGeom prst="rect">
            <a:avLst/>
          </a:prstGeom>
        </p:spPr>
      </p:pic>
      <p:pic>
        <p:nvPicPr>
          <p:cNvPr id="43" name="グラフィックス 42" descr="路面電車 単色塗りつぶし">
            <a:extLst>
              <a:ext uri="{FF2B5EF4-FFF2-40B4-BE49-F238E27FC236}">
                <a16:creationId xmlns:a16="http://schemas.microsoft.com/office/drawing/2014/main" id="{5971B6E4-1F0F-A70E-3585-B9A92595F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2722" y="3387032"/>
            <a:ext cx="474193" cy="474193"/>
          </a:xfrm>
          <a:prstGeom prst="rect">
            <a:avLst/>
          </a:prstGeom>
        </p:spPr>
      </p:pic>
      <p:pic>
        <p:nvPicPr>
          <p:cNvPr id="45" name="グラフィックス 44" descr="パイロット男性 単色塗りつぶし">
            <a:extLst>
              <a:ext uri="{FF2B5EF4-FFF2-40B4-BE49-F238E27FC236}">
                <a16:creationId xmlns:a16="http://schemas.microsoft.com/office/drawing/2014/main" id="{6F7B6F67-B8AE-780A-57A8-1C8F0CCC2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88508" y="5151364"/>
            <a:ext cx="583569" cy="583569"/>
          </a:xfrm>
          <a:prstGeom prst="rect">
            <a:avLst/>
          </a:prstGeom>
        </p:spPr>
      </p:pic>
      <p:pic>
        <p:nvPicPr>
          <p:cNvPr id="48" name="グラフィックス 47" descr="パイロット女性 単色塗りつぶし">
            <a:extLst>
              <a:ext uri="{FF2B5EF4-FFF2-40B4-BE49-F238E27FC236}">
                <a16:creationId xmlns:a16="http://schemas.microsoft.com/office/drawing/2014/main" id="{CC66D20E-480F-107C-07F0-7A2FD94CC4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08245" y="3352081"/>
            <a:ext cx="544094" cy="544094"/>
          </a:xfrm>
          <a:prstGeom prst="rect">
            <a:avLst/>
          </a:prstGeom>
        </p:spPr>
      </p:pic>
      <p:pic>
        <p:nvPicPr>
          <p:cNvPr id="49" name="グラフィックス 48" descr="パイロット女性 単色塗りつぶし">
            <a:extLst>
              <a:ext uri="{FF2B5EF4-FFF2-40B4-BE49-F238E27FC236}">
                <a16:creationId xmlns:a16="http://schemas.microsoft.com/office/drawing/2014/main" id="{13615C81-F4C7-34AC-740A-9BAF533F89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49405" y="2460048"/>
            <a:ext cx="544094" cy="544094"/>
          </a:xfrm>
          <a:prstGeom prst="rect">
            <a:avLst/>
          </a:prstGeom>
        </p:spPr>
      </p:pic>
      <p:pic>
        <p:nvPicPr>
          <p:cNvPr id="50" name="グラフィックス 49" descr="路面電車 単色塗りつぶし">
            <a:extLst>
              <a:ext uri="{FF2B5EF4-FFF2-40B4-BE49-F238E27FC236}">
                <a16:creationId xmlns:a16="http://schemas.microsoft.com/office/drawing/2014/main" id="{2438B0C4-8A26-144A-552D-3705CA3C6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1866" y="4415305"/>
            <a:ext cx="474193" cy="474193"/>
          </a:xfrm>
          <a:prstGeom prst="rect">
            <a:avLst/>
          </a:prstGeom>
        </p:spPr>
      </p:pic>
      <p:pic>
        <p:nvPicPr>
          <p:cNvPr id="51" name="グラフィックス 50" descr="パイロット男性 単色塗りつぶし">
            <a:extLst>
              <a:ext uri="{FF2B5EF4-FFF2-40B4-BE49-F238E27FC236}">
                <a16:creationId xmlns:a16="http://schemas.microsoft.com/office/drawing/2014/main" id="{C71F823B-9BE8-EF26-AE9D-A291EB72C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29668" y="4348161"/>
            <a:ext cx="583569" cy="583569"/>
          </a:xfrm>
          <a:prstGeom prst="rect">
            <a:avLst/>
          </a:prstGeom>
        </p:spPr>
      </p:pic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D2049FF-0CDA-8FB1-7E1E-EAA4015A9982}"/>
              </a:ext>
            </a:extLst>
          </p:cNvPr>
          <p:cNvCxnSpPr>
            <a:cxnSpLocks/>
          </p:cNvCxnSpPr>
          <p:nvPr/>
        </p:nvCxnSpPr>
        <p:spPr>
          <a:xfrm>
            <a:off x="1995183" y="3265420"/>
            <a:ext cx="0" cy="796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19BC0B1-2C05-81FC-6230-C86B905CD688}"/>
              </a:ext>
            </a:extLst>
          </p:cNvPr>
          <p:cNvSpPr txBox="1"/>
          <p:nvPr/>
        </p:nvSpPr>
        <p:spPr>
          <a:xfrm>
            <a:off x="707489" y="3509781"/>
            <a:ext cx="1270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相互直通区間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E1EF27-EE25-E981-0C1E-929CF2348F31}"/>
              </a:ext>
            </a:extLst>
          </p:cNvPr>
          <p:cNvSpPr txBox="1"/>
          <p:nvPr/>
        </p:nvSpPr>
        <p:spPr>
          <a:xfrm>
            <a:off x="459483" y="1661697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鉄道路線</a:t>
            </a:r>
          </a:p>
        </p:txBody>
      </p:sp>
      <p:pic>
        <p:nvPicPr>
          <p:cNvPr id="60" name="グラフィックス 59" descr="建物 単色塗りつぶし">
            <a:extLst>
              <a:ext uri="{FF2B5EF4-FFF2-40B4-BE49-F238E27FC236}">
                <a16:creationId xmlns:a16="http://schemas.microsoft.com/office/drawing/2014/main" id="{3F134911-628A-350B-EFFF-2846E8AF6D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35947" y="3344351"/>
            <a:ext cx="603387" cy="603387"/>
          </a:xfrm>
          <a:prstGeom prst="rect">
            <a:avLst/>
          </a:prstGeom>
        </p:spPr>
      </p:pic>
      <p:pic>
        <p:nvPicPr>
          <p:cNvPr id="61" name="グラフィックス 60" descr="建物 単色塗りつぶし">
            <a:extLst>
              <a:ext uri="{FF2B5EF4-FFF2-40B4-BE49-F238E27FC236}">
                <a16:creationId xmlns:a16="http://schemas.microsoft.com/office/drawing/2014/main" id="{EA5FA4A0-4A19-37F8-C93F-B1E2DCC3E8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74610" y="3359993"/>
            <a:ext cx="603387" cy="603387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920C0A7-C5F0-8FED-61EF-51BFE22E1812}"/>
              </a:ext>
            </a:extLst>
          </p:cNvPr>
          <p:cNvSpPr txBox="1"/>
          <p:nvPr/>
        </p:nvSpPr>
        <p:spPr>
          <a:xfrm>
            <a:off x="7617200" y="2405519"/>
            <a:ext cx="1318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6B36083-3B4D-9449-1F37-B790E6B315C6}"/>
              </a:ext>
            </a:extLst>
          </p:cNvPr>
          <p:cNvSpPr txBox="1"/>
          <p:nvPr/>
        </p:nvSpPr>
        <p:spPr>
          <a:xfrm>
            <a:off x="9925050" y="2425064"/>
            <a:ext cx="1318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FF0BDF9-7DD2-6AFA-89F9-A11AC2C74EC1}"/>
              </a:ext>
            </a:extLst>
          </p:cNvPr>
          <p:cNvSpPr txBox="1"/>
          <p:nvPr/>
        </p:nvSpPr>
        <p:spPr>
          <a:xfrm>
            <a:off x="6904984" y="1623941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66" name="矢印: 左右 65">
            <a:extLst>
              <a:ext uri="{FF2B5EF4-FFF2-40B4-BE49-F238E27FC236}">
                <a16:creationId xmlns:a16="http://schemas.microsoft.com/office/drawing/2014/main" id="{BCC34350-BDBA-0388-274B-B55EC55C016D}"/>
              </a:ext>
            </a:extLst>
          </p:cNvPr>
          <p:cNvSpPr/>
          <p:nvPr/>
        </p:nvSpPr>
        <p:spPr>
          <a:xfrm>
            <a:off x="9222849" y="3561405"/>
            <a:ext cx="468245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05A221D-E779-94FF-19F0-6FE3A5AF060E}"/>
              </a:ext>
            </a:extLst>
          </p:cNvPr>
          <p:cNvSpPr txBox="1"/>
          <p:nvPr/>
        </p:nvSpPr>
        <p:spPr>
          <a:xfrm>
            <a:off x="8710849" y="3852263"/>
            <a:ext cx="1519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賃貸料金の均等化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0212523-F1B5-CB2F-20BF-F555B8B9173E}"/>
              </a:ext>
            </a:extLst>
          </p:cNvPr>
          <p:cNvSpPr txBox="1"/>
          <p:nvPr/>
        </p:nvSpPr>
        <p:spPr>
          <a:xfrm>
            <a:off x="7474884" y="5432600"/>
            <a:ext cx="1519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運賃収入の分配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F3E59FB-173E-9CD9-588B-C8D1E342E4DB}"/>
              </a:ext>
            </a:extLst>
          </p:cNvPr>
          <p:cNvSpPr txBox="1"/>
          <p:nvPr/>
        </p:nvSpPr>
        <p:spPr>
          <a:xfrm>
            <a:off x="7896482" y="5786634"/>
            <a:ext cx="20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運転距離や乗客数に応じて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ED4584-4BD4-6116-90E2-269F63DD3BD0}"/>
              </a:ext>
            </a:extLst>
          </p:cNvPr>
          <p:cNvSpPr txBox="1"/>
          <p:nvPr/>
        </p:nvSpPr>
        <p:spPr>
          <a:xfrm>
            <a:off x="8910766" y="5213466"/>
            <a:ext cx="202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直通区間のダイヤ改正は、事業者間の利害を調整しながら、多くの時間を要する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C2B63DA-B650-E70F-BBF9-70264C26CC6E}"/>
              </a:ext>
            </a:extLst>
          </p:cNvPr>
          <p:cNvSpPr/>
          <p:nvPr/>
        </p:nvSpPr>
        <p:spPr>
          <a:xfrm>
            <a:off x="3162776" y="5732103"/>
            <a:ext cx="1169435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62201E-C628-CCFD-E7B8-149F5B9E794D}"/>
              </a:ext>
            </a:extLst>
          </p:cNvPr>
          <p:cNvSpPr/>
          <p:nvPr/>
        </p:nvSpPr>
        <p:spPr>
          <a:xfrm>
            <a:off x="3162776" y="2997884"/>
            <a:ext cx="1169435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A66B4FC-EC8C-9838-67DF-3BBA3DA1D049}"/>
              </a:ext>
            </a:extLst>
          </p:cNvPr>
          <p:cNvSpPr/>
          <p:nvPr/>
        </p:nvSpPr>
        <p:spPr>
          <a:xfrm>
            <a:off x="3162776" y="4870058"/>
            <a:ext cx="1169435" cy="361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9F4EB5-8855-96D9-258C-7BBC4F7CAC69}"/>
              </a:ext>
            </a:extLst>
          </p:cNvPr>
          <p:cNvSpPr/>
          <p:nvPr/>
        </p:nvSpPr>
        <p:spPr>
          <a:xfrm>
            <a:off x="3009069" y="3947738"/>
            <a:ext cx="1476849" cy="391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ターミナル駅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5D0228E8-32FC-4066-FFF2-D2893BA6F6E1}"/>
              </a:ext>
            </a:extLst>
          </p:cNvPr>
          <p:cNvCxnSpPr>
            <a:cxnSpLocks/>
          </p:cNvCxnSpPr>
          <p:nvPr/>
        </p:nvCxnSpPr>
        <p:spPr>
          <a:xfrm>
            <a:off x="2005816" y="4266782"/>
            <a:ext cx="0" cy="796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69640A-C646-286A-4B75-4C84BFB29280}"/>
              </a:ext>
            </a:extLst>
          </p:cNvPr>
          <p:cNvSpPr txBox="1"/>
          <p:nvPr/>
        </p:nvSpPr>
        <p:spPr>
          <a:xfrm>
            <a:off x="718122" y="4511143"/>
            <a:ext cx="1270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相互直通区間</a:t>
            </a:r>
          </a:p>
        </p:txBody>
      </p:sp>
    </p:spTree>
    <p:extLst>
      <p:ext uri="{BB962C8B-B14F-4D97-AF65-F5344CB8AC3E}">
        <p14:creationId xmlns:p14="http://schemas.microsoft.com/office/powerpoint/2010/main" val="156119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C1B96E1-030E-8A55-5E63-A7ADDF246FA9}"/>
              </a:ext>
            </a:extLst>
          </p:cNvPr>
          <p:cNvSpPr/>
          <p:nvPr/>
        </p:nvSpPr>
        <p:spPr>
          <a:xfrm>
            <a:off x="535849" y="2733676"/>
            <a:ext cx="11139096" cy="2320218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22333EF-7D5E-5999-502F-295F66AA004E}"/>
              </a:ext>
            </a:extLst>
          </p:cNvPr>
          <p:cNvCxnSpPr>
            <a:cxnSpLocks/>
          </p:cNvCxnSpPr>
          <p:nvPr/>
        </p:nvCxnSpPr>
        <p:spPr>
          <a:xfrm>
            <a:off x="1569311" y="3924138"/>
            <a:ext cx="4196238" cy="0"/>
          </a:xfrm>
          <a:prstGeom prst="line">
            <a:avLst/>
          </a:prstGeom>
          <a:ln w="19050"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B037BDA-6E8D-51B6-2434-9402FDE48651}"/>
              </a:ext>
            </a:extLst>
          </p:cNvPr>
          <p:cNvCxnSpPr>
            <a:cxnSpLocks/>
          </p:cNvCxnSpPr>
          <p:nvPr/>
        </p:nvCxnSpPr>
        <p:spPr>
          <a:xfrm>
            <a:off x="1578836" y="3586000"/>
            <a:ext cx="4196238" cy="0"/>
          </a:xfrm>
          <a:prstGeom prst="line">
            <a:avLst/>
          </a:prstGeom>
          <a:ln w="19050"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D675A7B-8012-E736-C180-CD0F0CA071FE}"/>
              </a:ext>
            </a:extLst>
          </p:cNvPr>
          <p:cNvCxnSpPr>
            <a:cxnSpLocks/>
          </p:cNvCxnSpPr>
          <p:nvPr/>
        </p:nvCxnSpPr>
        <p:spPr>
          <a:xfrm>
            <a:off x="6241086" y="3924138"/>
            <a:ext cx="4196238" cy="0"/>
          </a:xfrm>
          <a:prstGeom prst="line">
            <a:avLst/>
          </a:prstGeom>
          <a:ln w="19050"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A346565-3289-8FDB-B5F5-1050002EC75C}"/>
              </a:ext>
            </a:extLst>
          </p:cNvPr>
          <p:cNvCxnSpPr>
            <a:cxnSpLocks/>
          </p:cNvCxnSpPr>
          <p:nvPr/>
        </p:nvCxnSpPr>
        <p:spPr>
          <a:xfrm>
            <a:off x="6250611" y="3586000"/>
            <a:ext cx="4196238" cy="0"/>
          </a:xfrm>
          <a:prstGeom prst="line">
            <a:avLst/>
          </a:prstGeom>
          <a:ln w="19050"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の事例：鉄道の相互直通運転の運行管理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27550"/>
          </a:xfrm>
        </p:spPr>
        <p:txBody>
          <a:bodyPr/>
          <a:lstStyle/>
          <a:p>
            <a:r>
              <a:rPr lang="ja-JP" altLang="en-US" dirty="0"/>
              <a:t>ターミナル駅の乗換混雑緩和や所要時間削減のために、鉄道事業者間で連携する。</a:t>
            </a:r>
            <a:endParaRPr lang="en-US" altLang="ja-JP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579CF5E-7171-055D-9D06-E4403A22B763}"/>
              </a:ext>
            </a:extLst>
          </p:cNvPr>
          <p:cNvCxnSpPr>
            <a:cxnSpLocks/>
          </p:cNvCxnSpPr>
          <p:nvPr/>
        </p:nvCxnSpPr>
        <p:spPr>
          <a:xfrm>
            <a:off x="4210952" y="3705510"/>
            <a:ext cx="6221372" cy="0"/>
          </a:xfrm>
          <a:prstGeom prst="line">
            <a:avLst/>
          </a:prstGeom>
          <a:ln w="5715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5AEE7-20F7-539F-FA76-A91D0C9B0954}"/>
              </a:ext>
            </a:extLst>
          </p:cNvPr>
          <p:cNvCxnSpPr>
            <a:cxnSpLocks/>
          </p:cNvCxnSpPr>
          <p:nvPr/>
        </p:nvCxnSpPr>
        <p:spPr>
          <a:xfrm>
            <a:off x="1569311" y="3821907"/>
            <a:ext cx="6281738" cy="0"/>
          </a:xfrm>
          <a:prstGeom prst="line">
            <a:avLst/>
          </a:prstGeom>
          <a:ln w="57150">
            <a:solidFill>
              <a:schemeClr val="accent4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89941AA-3460-F9CD-9F77-CA2BD6106892}"/>
              </a:ext>
            </a:extLst>
          </p:cNvPr>
          <p:cNvSpPr/>
          <p:nvPr/>
        </p:nvSpPr>
        <p:spPr>
          <a:xfrm>
            <a:off x="5774599" y="2905126"/>
            <a:ext cx="447675" cy="1685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ターミナル駅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8B4EF2C-3F28-AAAD-E3D7-B5C6FD2FC97F}"/>
              </a:ext>
            </a:extLst>
          </p:cNvPr>
          <p:cNvSpPr/>
          <p:nvPr/>
        </p:nvSpPr>
        <p:spPr>
          <a:xfrm>
            <a:off x="10456136" y="3192659"/>
            <a:ext cx="447675" cy="1155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pic>
        <p:nvPicPr>
          <p:cNvPr id="14" name="グラフィックス 13" descr="路面電車 単色塗りつぶし">
            <a:extLst>
              <a:ext uri="{FF2B5EF4-FFF2-40B4-BE49-F238E27FC236}">
                <a16:creationId xmlns:a16="http://schemas.microsoft.com/office/drawing/2014/main" id="{427E5E76-9284-054C-C0B1-005EE88F5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2419" y="2989722"/>
            <a:ext cx="474193" cy="474193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8F36CB1-EBC6-6D6E-3A1B-6CCC7DB023F9}"/>
              </a:ext>
            </a:extLst>
          </p:cNvPr>
          <p:cNvSpPr/>
          <p:nvPr/>
        </p:nvSpPr>
        <p:spPr>
          <a:xfrm>
            <a:off x="1121636" y="3248026"/>
            <a:ext cx="447675" cy="1109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2AE674A-73D0-1418-B4F8-C78F07D27E96}"/>
              </a:ext>
            </a:extLst>
          </p:cNvPr>
          <p:cNvSpPr/>
          <p:nvPr/>
        </p:nvSpPr>
        <p:spPr>
          <a:xfrm>
            <a:off x="3763277" y="3238501"/>
            <a:ext cx="447675" cy="1109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pic>
        <p:nvPicPr>
          <p:cNvPr id="27" name="グラフィックス 26" descr="路面電車 単色塗りつぶし">
            <a:extLst>
              <a:ext uri="{FF2B5EF4-FFF2-40B4-BE49-F238E27FC236}">
                <a16:creationId xmlns:a16="http://schemas.microsoft.com/office/drawing/2014/main" id="{46936ECC-9554-6C82-53C5-8D1154F65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6552" y="4034543"/>
            <a:ext cx="474193" cy="474193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5D8135B-E6A1-9013-D196-6EAAD6D183B2}"/>
              </a:ext>
            </a:extLst>
          </p:cNvPr>
          <p:cNvSpPr/>
          <p:nvPr/>
        </p:nvSpPr>
        <p:spPr>
          <a:xfrm>
            <a:off x="7843193" y="3197830"/>
            <a:ext cx="447675" cy="11096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駅</a:t>
            </a:r>
          </a:p>
        </p:txBody>
      </p:sp>
      <p:pic>
        <p:nvPicPr>
          <p:cNvPr id="43" name="グラフィックス 42" descr="路面電車 単色塗りつぶし">
            <a:extLst>
              <a:ext uri="{FF2B5EF4-FFF2-40B4-BE49-F238E27FC236}">
                <a16:creationId xmlns:a16="http://schemas.microsoft.com/office/drawing/2014/main" id="{5971B6E4-1F0F-A70E-3585-B9A92595F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6337" y="2989722"/>
            <a:ext cx="474193" cy="474193"/>
          </a:xfrm>
          <a:prstGeom prst="rect">
            <a:avLst/>
          </a:prstGeom>
        </p:spPr>
      </p:pic>
      <p:pic>
        <p:nvPicPr>
          <p:cNvPr id="45" name="グラフィックス 44" descr="パイロット男性 単色塗りつぶし">
            <a:extLst>
              <a:ext uri="{FF2B5EF4-FFF2-40B4-BE49-F238E27FC236}">
                <a16:creationId xmlns:a16="http://schemas.microsoft.com/office/drawing/2014/main" id="{6F7B6F67-B8AE-780A-57A8-1C8F0CCC2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06764" y="2935034"/>
            <a:ext cx="583569" cy="583569"/>
          </a:xfrm>
          <a:prstGeom prst="rect">
            <a:avLst/>
          </a:prstGeom>
        </p:spPr>
      </p:pic>
      <p:pic>
        <p:nvPicPr>
          <p:cNvPr id="48" name="グラフィックス 47" descr="パイロット女性 単色塗りつぶし">
            <a:extLst>
              <a:ext uri="{FF2B5EF4-FFF2-40B4-BE49-F238E27FC236}">
                <a16:creationId xmlns:a16="http://schemas.microsoft.com/office/drawing/2014/main" id="{CC66D20E-480F-107C-07F0-7A2FD94CC4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77317" y="2954771"/>
            <a:ext cx="544094" cy="544094"/>
          </a:xfrm>
          <a:prstGeom prst="rect">
            <a:avLst/>
          </a:prstGeom>
        </p:spPr>
      </p:pic>
      <p:pic>
        <p:nvPicPr>
          <p:cNvPr id="49" name="グラフィックス 48" descr="パイロット女性 単色塗りつぶし">
            <a:extLst>
              <a:ext uri="{FF2B5EF4-FFF2-40B4-BE49-F238E27FC236}">
                <a16:creationId xmlns:a16="http://schemas.microsoft.com/office/drawing/2014/main" id="{13615C81-F4C7-34AC-740A-9BAF533F89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24268" y="3999592"/>
            <a:ext cx="544094" cy="544094"/>
          </a:xfrm>
          <a:prstGeom prst="rect">
            <a:avLst/>
          </a:prstGeom>
        </p:spPr>
      </p:pic>
      <p:pic>
        <p:nvPicPr>
          <p:cNvPr id="50" name="グラフィックス 49" descr="路面電車 単色塗りつぶし">
            <a:extLst>
              <a:ext uri="{FF2B5EF4-FFF2-40B4-BE49-F238E27FC236}">
                <a16:creationId xmlns:a16="http://schemas.microsoft.com/office/drawing/2014/main" id="{2438B0C4-8A26-144A-552D-3705CA3C6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00835" y="4034543"/>
            <a:ext cx="474193" cy="474193"/>
          </a:xfrm>
          <a:prstGeom prst="rect">
            <a:avLst/>
          </a:prstGeom>
        </p:spPr>
      </p:pic>
      <p:pic>
        <p:nvPicPr>
          <p:cNvPr id="51" name="グラフィックス 50" descr="パイロット男性 単色塗りつぶし">
            <a:extLst>
              <a:ext uri="{FF2B5EF4-FFF2-40B4-BE49-F238E27FC236}">
                <a16:creationId xmlns:a16="http://schemas.microsoft.com/office/drawing/2014/main" id="{C71F823B-9BE8-EF26-AE9D-A291EB72C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2803" y="3979855"/>
            <a:ext cx="583569" cy="583569"/>
          </a:xfrm>
          <a:prstGeom prst="rect">
            <a:avLst/>
          </a:prstGeom>
        </p:spPr>
      </p:pic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D2049FF-0CDA-8FB1-7E1E-EAA4015A9982}"/>
              </a:ext>
            </a:extLst>
          </p:cNvPr>
          <p:cNvCxnSpPr>
            <a:cxnSpLocks/>
          </p:cNvCxnSpPr>
          <p:nvPr/>
        </p:nvCxnSpPr>
        <p:spPr>
          <a:xfrm>
            <a:off x="4288699" y="4657725"/>
            <a:ext cx="147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903935F-64B3-874A-B226-1221D8A703A0}"/>
              </a:ext>
            </a:extLst>
          </p:cNvPr>
          <p:cNvCxnSpPr>
            <a:cxnSpLocks/>
          </p:cNvCxnSpPr>
          <p:nvPr/>
        </p:nvCxnSpPr>
        <p:spPr>
          <a:xfrm>
            <a:off x="6253110" y="4657725"/>
            <a:ext cx="14768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19BC0B1-2C05-81FC-6230-C86B905CD688}"/>
              </a:ext>
            </a:extLst>
          </p:cNvPr>
          <p:cNvSpPr txBox="1"/>
          <p:nvPr/>
        </p:nvSpPr>
        <p:spPr>
          <a:xfrm>
            <a:off x="4401653" y="4746116"/>
            <a:ext cx="1270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相互直通区間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55FEF36-3AC5-7C19-40E7-BF064C77A094}"/>
              </a:ext>
            </a:extLst>
          </p:cNvPr>
          <p:cNvSpPr txBox="1"/>
          <p:nvPr/>
        </p:nvSpPr>
        <p:spPr>
          <a:xfrm>
            <a:off x="6253110" y="4746116"/>
            <a:ext cx="1476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相互直通区間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1E1EF27-EE25-E981-0C1E-929CF2348F31}"/>
              </a:ext>
            </a:extLst>
          </p:cNvPr>
          <p:cNvSpPr txBox="1"/>
          <p:nvPr/>
        </p:nvSpPr>
        <p:spPr>
          <a:xfrm>
            <a:off x="459483" y="2395122"/>
            <a:ext cx="1174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2"/>
                </a:solidFill>
              </a:rPr>
              <a:t>鉄道路線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8FB930EB-A0B3-7E09-E9E9-41C2C63F9B05}"/>
              </a:ext>
            </a:extLst>
          </p:cNvPr>
          <p:cNvSpPr/>
          <p:nvPr/>
        </p:nvSpPr>
        <p:spPr>
          <a:xfrm>
            <a:off x="517055" y="5202883"/>
            <a:ext cx="11157890" cy="9948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60" name="グラフィックス 59" descr="建物 単色塗りつぶし">
            <a:extLst>
              <a:ext uri="{FF2B5EF4-FFF2-40B4-BE49-F238E27FC236}">
                <a16:creationId xmlns:a16="http://schemas.microsoft.com/office/drawing/2014/main" id="{3F134911-628A-350B-EFFF-2846E8AF6D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7448" y="5501549"/>
            <a:ext cx="603387" cy="603387"/>
          </a:xfrm>
          <a:prstGeom prst="rect">
            <a:avLst/>
          </a:prstGeom>
        </p:spPr>
      </p:pic>
      <p:pic>
        <p:nvPicPr>
          <p:cNvPr id="61" name="グラフィックス 60" descr="建物 単色塗りつぶし">
            <a:extLst>
              <a:ext uri="{FF2B5EF4-FFF2-40B4-BE49-F238E27FC236}">
                <a16:creationId xmlns:a16="http://schemas.microsoft.com/office/drawing/2014/main" id="{EA5FA4A0-4A19-37F8-C93F-B1E2DCC3E8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37048" y="5502661"/>
            <a:ext cx="603387" cy="603387"/>
          </a:xfrm>
          <a:prstGeom prst="rect">
            <a:avLst/>
          </a:prstGeom>
        </p:spPr>
      </p:pic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920C0A7-C5F0-8FED-61EF-51BFE22E1812}"/>
              </a:ext>
            </a:extLst>
          </p:cNvPr>
          <p:cNvSpPr txBox="1"/>
          <p:nvPr/>
        </p:nvSpPr>
        <p:spPr>
          <a:xfrm>
            <a:off x="4051076" y="5198078"/>
            <a:ext cx="1318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A</a:t>
            </a:r>
            <a:endParaRPr kumimoji="1" lang="ja-JP" altLang="en-US" sz="1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6B36083-3B4D-9449-1F37-B790E6B315C6}"/>
              </a:ext>
            </a:extLst>
          </p:cNvPr>
          <p:cNvSpPr txBox="1"/>
          <p:nvPr/>
        </p:nvSpPr>
        <p:spPr>
          <a:xfrm>
            <a:off x="6105397" y="5198078"/>
            <a:ext cx="1318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鉄道事業者</a:t>
            </a:r>
            <a:r>
              <a:rPr kumimoji="1" lang="en-US" altLang="ja-JP" sz="1400" dirty="0"/>
              <a:t>B</a:t>
            </a:r>
            <a:endParaRPr kumimoji="1" lang="ja-JP" altLang="en-US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FF0BDF9-7DD2-6AFA-89F9-A11AC2C74EC1}"/>
              </a:ext>
            </a:extLst>
          </p:cNvPr>
          <p:cNvSpPr txBox="1"/>
          <p:nvPr/>
        </p:nvSpPr>
        <p:spPr>
          <a:xfrm>
            <a:off x="421727" y="5053893"/>
            <a:ext cx="1340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3"/>
                </a:solidFill>
              </a:rPr>
              <a:t>支払システム</a:t>
            </a:r>
          </a:p>
        </p:txBody>
      </p:sp>
      <p:sp>
        <p:nvSpPr>
          <p:cNvPr id="66" name="矢印: 左右 65">
            <a:extLst>
              <a:ext uri="{FF2B5EF4-FFF2-40B4-BE49-F238E27FC236}">
                <a16:creationId xmlns:a16="http://schemas.microsoft.com/office/drawing/2014/main" id="{BCC34350-BDBA-0388-274B-B55EC55C016D}"/>
              </a:ext>
            </a:extLst>
          </p:cNvPr>
          <p:cNvSpPr/>
          <p:nvPr/>
        </p:nvSpPr>
        <p:spPr>
          <a:xfrm>
            <a:off x="5545242" y="5761467"/>
            <a:ext cx="468245" cy="169277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E05A221D-E779-94FF-19F0-6FE3A5AF060E}"/>
              </a:ext>
            </a:extLst>
          </p:cNvPr>
          <p:cNvSpPr txBox="1"/>
          <p:nvPr/>
        </p:nvSpPr>
        <p:spPr>
          <a:xfrm>
            <a:off x="4995657" y="5432600"/>
            <a:ext cx="1519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賃貸料金の均等化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0212523-F1B5-CB2F-20BF-F555B8B9173E}"/>
              </a:ext>
            </a:extLst>
          </p:cNvPr>
          <p:cNvSpPr txBox="1"/>
          <p:nvPr/>
        </p:nvSpPr>
        <p:spPr>
          <a:xfrm>
            <a:off x="7474884" y="5432600"/>
            <a:ext cx="1519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運賃収入の分配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9F3E59FB-173E-9CD9-588B-C8D1E342E4DB}"/>
              </a:ext>
            </a:extLst>
          </p:cNvPr>
          <p:cNvSpPr txBox="1"/>
          <p:nvPr/>
        </p:nvSpPr>
        <p:spPr>
          <a:xfrm>
            <a:off x="7896482" y="5786634"/>
            <a:ext cx="2028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運転距離や乗客数に応じて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ED4584-4BD4-6116-90E2-269F63DD3BD0}"/>
              </a:ext>
            </a:extLst>
          </p:cNvPr>
          <p:cNvSpPr txBox="1"/>
          <p:nvPr/>
        </p:nvSpPr>
        <p:spPr>
          <a:xfrm>
            <a:off x="8910766" y="5213466"/>
            <a:ext cx="2028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直通区間のダイヤ改正は、事業者間の利害を調整しながら、多くの時間を要する</a:t>
            </a:r>
          </a:p>
        </p:txBody>
      </p:sp>
    </p:spTree>
    <p:extLst>
      <p:ext uri="{BB962C8B-B14F-4D97-AF65-F5344CB8AC3E}">
        <p14:creationId xmlns:p14="http://schemas.microsoft.com/office/powerpoint/2010/main" val="1709377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の事例：鉄道の相互直通運転（相互乗入）の運行管理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全体の乗換混雑緩和のために、他社の車両を借りて、自社路線を自社の運転士が運転する。</a:t>
            </a:r>
            <a:endParaRPr lang="en-US" altLang="ja-JP" dirty="0"/>
          </a:p>
          <a:p>
            <a:r>
              <a:rPr lang="ja-JP" altLang="en-US" dirty="0"/>
              <a:t>運転距離や乗客数に応じて、事業者間の車両賃貸料金を抑えたり、運賃収入を分配する。</a:t>
            </a:r>
            <a:endParaRPr lang="en-US" altLang="ja-JP" dirty="0"/>
          </a:p>
          <a:p>
            <a:r>
              <a:rPr lang="ja-JP" altLang="en-US" dirty="0"/>
              <a:t>相互乗入区間のダイヤ改正は、事業者間の利害を調整しながら、多くの時間を要する。</a:t>
            </a:r>
            <a:endParaRPr lang="en-US" altLang="ja-JP" dirty="0"/>
          </a:p>
          <a:p>
            <a:pPr lvl="1"/>
            <a:r>
              <a:rPr lang="ja-JP" altLang="en-US" dirty="0"/>
              <a:t>バイパス効果（ターミナル駅への回避）</a:t>
            </a:r>
            <a:endParaRPr lang="en-US" altLang="ja-JP" dirty="0"/>
          </a:p>
          <a:p>
            <a:pPr lvl="1"/>
            <a:r>
              <a:rPr lang="ja-JP" altLang="en-US" dirty="0"/>
              <a:t>既存交通機関（特にターミナル駅）の混雑緩和、郊外から都心へのアクセスの利便性（速達性／快適性）向上、輸送効率性向上</a:t>
            </a:r>
            <a:endParaRPr lang="en-US" altLang="ja-JP" dirty="0"/>
          </a:p>
          <a:p>
            <a:pPr lvl="1"/>
            <a:r>
              <a:rPr lang="ja-JP" altLang="en-US" dirty="0"/>
              <a:t>利用者にとっては、乗り換え解消、運賃低下、移動時間短縮、路線や駅の混雑緩和によるストレス低減、一方、遅延の波及効果が大きい</a:t>
            </a:r>
            <a:endParaRPr lang="en-US" altLang="ja-JP" dirty="0"/>
          </a:p>
          <a:p>
            <a:pPr lvl="1"/>
            <a:r>
              <a:rPr lang="ja-JP" altLang="en-US" dirty="0"/>
              <a:t>事業者にとっては、利用者増加による増収、事故や混雑による遅延リスク低下、一方、ダイヤ改正が困難</a:t>
            </a:r>
            <a:endParaRPr lang="en-US" altLang="ja-JP" dirty="0"/>
          </a:p>
          <a:p>
            <a:r>
              <a:rPr lang="en-US" altLang="ja-JP" dirty="0"/>
              <a:t>5</a:t>
            </a:r>
            <a:r>
              <a:rPr lang="ja-JP" altLang="en-US" dirty="0"/>
              <a:t>社相互直通運転のための運行管理システム（東京メトロ、日立製作所）</a:t>
            </a:r>
            <a:endParaRPr lang="en-US" altLang="ja-JP" dirty="0"/>
          </a:p>
          <a:p>
            <a:pPr lvl="1"/>
            <a:r>
              <a:rPr lang="ja-JP" altLang="en-US" dirty="0"/>
              <a:t>要素システム間の境界における相互作用を厳密に設計している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67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まずは、来週前半にこの提言を分科会事務局に話してみる。</a:t>
            </a:r>
            <a:endParaRPr lang="en-US" altLang="ja-JP" dirty="0"/>
          </a:p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回（</a:t>
            </a:r>
            <a:r>
              <a:rPr lang="en-US" altLang="ja-JP" dirty="0"/>
              <a:t>8/30</a:t>
            </a:r>
            <a:r>
              <a:rPr lang="ja-JP" altLang="en-US" dirty="0"/>
              <a:t>）に、このままの内容をメンバーに話してみるか、事務局の方で引き取ってもらうか、相談する。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34514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今回のご相談事項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5605" y="1071368"/>
            <a:ext cx="11490726" cy="1365016"/>
          </a:xfrm>
        </p:spPr>
        <p:txBody>
          <a:bodyPr/>
          <a:lstStyle/>
          <a:p>
            <a:r>
              <a:rPr lang="en-US" altLang="ja-JP" sz="2800" dirty="0"/>
              <a:t>SoS</a:t>
            </a:r>
            <a:r>
              <a:rPr lang="ja-JP" altLang="en-US" sz="2800" dirty="0"/>
              <a:t>分科会の議論の進め方について、事務局にご相談したいと考えています。</a:t>
            </a:r>
            <a:endParaRPr lang="en-US" altLang="ja-JP" sz="2400" dirty="0"/>
          </a:p>
          <a:p>
            <a:pPr lvl="1"/>
            <a:r>
              <a:rPr lang="ja-JP" altLang="en-US" sz="2400" dirty="0"/>
              <a:t>特に、直近の議論の進め方と議論する軸の設定について、案がございます</a:t>
            </a:r>
            <a:endParaRPr lang="en-US" altLang="ja-JP" sz="2400" dirty="0"/>
          </a:p>
          <a:p>
            <a:endParaRPr lang="en-US" altLang="ja-JP" sz="2800" dirty="0"/>
          </a:p>
          <a:p>
            <a:r>
              <a:rPr lang="ja-JP" altLang="en-US" sz="2800" dirty="0"/>
              <a:t>今回は事務局の方々からご意向・ご意見をお聞かせください。</a:t>
            </a:r>
            <a:endParaRPr lang="en-US" altLang="ja-JP" sz="2800" dirty="0"/>
          </a:p>
          <a:p>
            <a:pPr lvl="1"/>
            <a:r>
              <a:rPr lang="ja-JP" altLang="en-US" sz="2400" dirty="0"/>
              <a:t>あくまで熊谷の案なので、事務局の方々に第</a:t>
            </a:r>
            <a:r>
              <a:rPr lang="en-US" altLang="ja-JP" sz="2400" dirty="0"/>
              <a:t>6</a:t>
            </a:r>
            <a:r>
              <a:rPr lang="ja-JP" altLang="en-US" sz="2400" dirty="0"/>
              <a:t>回およびそれ以降の進め方を判断いただく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419602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背景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90FC9A-C705-D4E7-368C-A78C9B9F302B}"/>
              </a:ext>
            </a:extLst>
          </p:cNvPr>
          <p:cNvSpPr txBox="1"/>
          <p:nvPr/>
        </p:nvSpPr>
        <p:spPr>
          <a:xfrm>
            <a:off x="7518643" y="1794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*CPHS: Cyber-Physical Human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D53A6A-F45E-5FA0-D5F3-223D60A3E659}"/>
              </a:ext>
            </a:extLst>
          </p:cNvPr>
          <p:cNvSpPr txBox="1"/>
          <p:nvPr/>
        </p:nvSpPr>
        <p:spPr>
          <a:xfrm>
            <a:off x="7518642" y="331412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bg1"/>
                </a:solidFill>
              </a:rPr>
              <a:t>*SoS: System of Systems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5FDFB4-967A-06E6-B204-27B3EF559BF5}"/>
              </a:ext>
            </a:extLst>
          </p:cNvPr>
          <p:cNvSpPr txBox="1"/>
          <p:nvPr/>
        </p:nvSpPr>
        <p:spPr>
          <a:xfrm>
            <a:off x="483717" y="1510784"/>
            <a:ext cx="5426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目的：</a:t>
            </a:r>
            <a:r>
              <a:rPr lang="en-US" altLang="ja-JP" dirty="0"/>
              <a:t>CPHS</a:t>
            </a:r>
            <a:r>
              <a:rPr lang="ja-JP" altLang="en-US" dirty="0"/>
              <a:t>の観点から</a:t>
            </a:r>
            <a:r>
              <a:rPr lang="en-US" altLang="ja-JP" dirty="0"/>
              <a:t>SoS</a:t>
            </a:r>
            <a:r>
              <a:rPr lang="ja-JP" altLang="en-US" dirty="0"/>
              <a:t>を議論し、課題の提示、あるいは課題解決を図るための方策を提言すること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主な対象：人間系を含む</a:t>
            </a:r>
            <a:r>
              <a:rPr kumimoji="1" lang="en-US" altLang="ja-JP" dirty="0"/>
              <a:t>SoS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4203E9-5600-40D6-2AE8-BAFC8086EA20}"/>
              </a:ext>
            </a:extLst>
          </p:cNvPr>
          <p:cNvSpPr txBox="1"/>
          <p:nvPr/>
        </p:nvSpPr>
        <p:spPr>
          <a:xfrm>
            <a:off x="6281738" y="1508228"/>
            <a:ext cx="5577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各メンバーの背景が異なることもあり、</a:t>
            </a:r>
            <a:r>
              <a:rPr lang="en-US" altLang="ja-JP" dirty="0"/>
              <a:t>SoS</a:t>
            </a:r>
            <a:r>
              <a:rPr lang="ja-JP" altLang="en-US" dirty="0"/>
              <a:t>に対する認識に多少の差異を感じた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D53C05-2631-6F2F-4635-3784B8BABD7D}"/>
              </a:ext>
            </a:extLst>
          </p:cNvPr>
          <p:cNvSpPr txBox="1"/>
          <p:nvPr/>
        </p:nvSpPr>
        <p:spPr>
          <a:xfrm>
            <a:off x="425057" y="2511385"/>
            <a:ext cx="113418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accent1"/>
                </a:solidFill>
              </a:rPr>
              <a:t>SoS</a:t>
            </a:r>
            <a:r>
              <a:rPr lang="ja-JP" altLang="en-US" sz="2000" b="1" dirty="0">
                <a:solidFill>
                  <a:schemeClr val="accent1"/>
                </a:solidFill>
              </a:rPr>
              <a:t>や</a:t>
            </a:r>
            <a:r>
              <a:rPr lang="en-US" altLang="ja-JP" sz="2000" b="1" dirty="0">
                <a:solidFill>
                  <a:schemeClr val="accent1"/>
                </a:solidFill>
              </a:rPr>
              <a:t>CPHS</a:t>
            </a:r>
            <a:r>
              <a:rPr lang="ja-JP" altLang="en-US" sz="2000" b="1" dirty="0">
                <a:solidFill>
                  <a:schemeClr val="accent1"/>
                </a:solidFill>
              </a:rPr>
              <a:t>の共通の認識や軸をいくつか置くと、調査済の事例や個々の意見をよりまとめやすくなると考えた。</a:t>
            </a:r>
            <a:endParaRPr kumimoji="1" lang="ja-JP" altLang="en-US" sz="2000" b="1" dirty="0">
              <a:solidFill>
                <a:schemeClr val="accent1"/>
              </a:solidFill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29B479-E453-456B-CA84-156B978033AA}"/>
              </a:ext>
            </a:extLst>
          </p:cNvPr>
          <p:cNvCxnSpPr>
            <a:cxnSpLocks/>
          </p:cNvCxnSpPr>
          <p:nvPr/>
        </p:nvCxnSpPr>
        <p:spPr>
          <a:xfrm>
            <a:off x="546182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4163DC0-EAC1-9703-38C6-F3B991A915EF}"/>
              </a:ext>
            </a:extLst>
          </p:cNvPr>
          <p:cNvCxnSpPr>
            <a:cxnSpLocks/>
          </p:cNvCxnSpPr>
          <p:nvPr/>
        </p:nvCxnSpPr>
        <p:spPr>
          <a:xfrm>
            <a:off x="6419533" y="1319212"/>
            <a:ext cx="5301615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94E660-0707-3ACA-7687-133682240EE7}"/>
              </a:ext>
            </a:extLst>
          </p:cNvPr>
          <p:cNvSpPr txBox="1"/>
          <p:nvPr/>
        </p:nvSpPr>
        <p:spPr>
          <a:xfrm>
            <a:off x="907233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SoS</a:t>
            </a:r>
            <a:r>
              <a:rPr lang="ja-JP" altLang="en-US" b="1" dirty="0"/>
              <a:t>分科会の目的と対象</a:t>
            </a:r>
            <a:endParaRPr kumimoji="1" lang="ja-JP" altLang="en-US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59C469F-4A48-49A5-DE99-F5D15E4B2CE4}"/>
              </a:ext>
            </a:extLst>
          </p:cNvPr>
          <p:cNvSpPr txBox="1"/>
          <p:nvPr/>
        </p:nvSpPr>
        <p:spPr>
          <a:xfrm>
            <a:off x="6780584" y="923694"/>
            <a:ext cx="457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第</a:t>
            </a:r>
            <a:r>
              <a:rPr kumimoji="1" lang="en-US" altLang="ja-JP" b="1" dirty="0"/>
              <a:t>5</a:t>
            </a:r>
            <a:r>
              <a:rPr kumimoji="1" lang="ja-JP" altLang="en-US" b="1" dirty="0"/>
              <a:t>回（</a:t>
            </a:r>
            <a:r>
              <a:rPr kumimoji="1" lang="en-US" altLang="ja-JP" b="1" dirty="0"/>
              <a:t>7</a:t>
            </a:r>
            <a:r>
              <a:rPr kumimoji="1" lang="ja-JP" altLang="en-US" b="1" dirty="0"/>
              <a:t>月</a:t>
            </a:r>
            <a:r>
              <a:rPr kumimoji="1" lang="en-US" altLang="ja-JP" b="1" dirty="0"/>
              <a:t>20</a:t>
            </a:r>
            <a:r>
              <a:rPr kumimoji="1" lang="ja-JP" altLang="en-US" b="1" dirty="0"/>
              <a:t>日）の感想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221BD3-2826-D93C-4303-96FBF2EC6933}"/>
              </a:ext>
            </a:extLst>
          </p:cNvPr>
          <p:cNvSpPr txBox="1"/>
          <p:nvPr/>
        </p:nvSpPr>
        <p:spPr>
          <a:xfrm>
            <a:off x="545069" y="3086858"/>
            <a:ext cx="73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例）</a:t>
            </a:r>
            <a:endParaRPr kumimoji="1" lang="ja-JP" altLang="en-US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D0261CA-E05B-2C79-3FDA-F7635947CB18}"/>
              </a:ext>
            </a:extLst>
          </p:cNvPr>
          <p:cNvSpPr/>
          <p:nvPr/>
        </p:nvSpPr>
        <p:spPr>
          <a:xfrm>
            <a:off x="1811173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FE70714-D976-A1A2-9BAC-5FB247EB3D3D}"/>
              </a:ext>
            </a:extLst>
          </p:cNvPr>
          <p:cNvSpPr/>
          <p:nvPr/>
        </p:nvSpPr>
        <p:spPr>
          <a:xfrm>
            <a:off x="1811173" y="5092086"/>
            <a:ext cx="1727886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A34930FE-80AC-3F23-A6A5-DF685879BDDC}"/>
              </a:ext>
            </a:extLst>
          </p:cNvPr>
          <p:cNvSpPr/>
          <p:nvPr/>
        </p:nvSpPr>
        <p:spPr>
          <a:xfrm>
            <a:off x="6038397" y="4617731"/>
            <a:ext cx="481913" cy="4077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7D46B9-D0B2-2598-3BE1-2FA0C4C67DF2}"/>
              </a:ext>
            </a:extLst>
          </p:cNvPr>
          <p:cNvSpPr txBox="1"/>
          <p:nvPr/>
        </p:nvSpPr>
        <p:spPr>
          <a:xfrm>
            <a:off x="6898112" y="4467674"/>
            <a:ext cx="44619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各区分特有の、</a:t>
            </a:r>
            <a:r>
              <a:rPr kumimoji="1" lang="en-US" altLang="ja-JP" sz="2000" b="1" dirty="0"/>
              <a:t>SoS</a:t>
            </a:r>
            <a:r>
              <a:rPr kumimoji="1" lang="ja-JP" altLang="en-US" sz="2000" b="1" dirty="0"/>
              <a:t>構築・運用の課題あるいは適切なアプローチをまとめる</a:t>
            </a:r>
            <a:r>
              <a:rPr kumimoji="1" lang="ja-JP" altLang="en-US" sz="2000" dirty="0"/>
              <a:t>など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8682813-429A-4BD6-6121-C0544768BD19}"/>
              </a:ext>
            </a:extLst>
          </p:cNvPr>
          <p:cNvSpPr txBox="1"/>
          <p:nvPr/>
        </p:nvSpPr>
        <p:spPr>
          <a:xfrm>
            <a:off x="545069" y="3938876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3614106-0C0B-6787-2847-8AEDD2C8E288}"/>
              </a:ext>
            </a:extLst>
          </p:cNvPr>
          <p:cNvSpPr txBox="1"/>
          <p:nvPr/>
        </p:nvSpPr>
        <p:spPr>
          <a:xfrm>
            <a:off x="1756940" y="3086858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1F5AE04-5F4A-28B0-3D7A-863E656EFDCD}"/>
              </a:ext>
            </a:extLst>
          </p:cNvPr>
          <p:cNvSpPr/>
          <p:nvPr/>
        </p:nvSpPr>
        <p:spPr>
          <a:xfrm>
            <a:off x="1272919" y="3938876"/>
            <a:ext cx="366975" cy="22036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SoS</a:t>
            </a:r>
            <a:r>
              <a:rPr kumimoji="1" lang="ja-JP" altLang="en-US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50CC503-A801-DF6C-DE70-12ABDCBD35DA}"/>
              </a:ext>
            </a:extLst>
          </p:cNvPr>
          <p:cNvSpPr/>
          <p:nvPr/>
        </p:nvSpPr>
        <p:spPr>
          <a:xfrm rot="5400000">
            <a:off x="3481085" y="1768616"/>
            <a:ext cx="395250" cy="3735071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B2D627F3-4AF1-0B9F-CCB9-C43883790760}"/>
              </a:ext>
            </a:extLst>
          </p:cNvPr>
          <p:cNvSpPr/>
          <p:nvPr/>
        </p:nvSpPr>
        <p:spPr>
          <a:xfrm>
            <a:off x="3818361" y="393887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AE6B360-415D-ABB8-3CAC-0C4FFA5BC11B}"/>
              </a:ext>
            </a:extLst>
          </p:cNvPr>
          <p:cNvSpPr/>
          <p:nvPr/>
        </p:nvSpPr>
        <p:spPr>
          <a:xfrm>
            <a:off x="3818361" y="5092086"/>
            <a:ext cx="1727885" cy="105042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8FDAA45-6AB4-212D-92D8-4FCB03C7768B}"/>
              </a:ext>
            </a:extLst>
          </p:cNvPr>
          <p:cNvSpPr txBox="1"/>
          <p:nvPr/>
        </p:nvSpPr>
        <p:spPr>
          <a:xfrm>
            <a:off x="5953272" y="3747623"/>
            <a:ext cx="590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3"/>
                </a:solidFill>
              </a:rPr>
              <a:t>独立な</a:t>
            </a:r>
            <a:r>
              <a:rPr lang="en-US" altLang="ja-JP" dirty="0">
                <a:solidFill>
                  <a:schemeClr val="accent3"/>
                </a:solidFill>
              </a:rPr>
              <a:t>2</a:t>
            </a:r>
            <a:r>
              <a:rPr lang="ja-JP" altLang="en-US" dirty="0">
                <a:solidFill>
                  <a:schemeClr val="accent3"/>
                </a:solidFill>
              </a:rPr>
              <a:t>軸に基づく区分が、本会特有の視点になると考えられる</a:t>
            </a:r>
            <a:endParaRPr kumimoji="1" lang="ja-JP" altLang="en-US" dirty="0">
              <a:solidFill>
                <a:schemeClr val="accent3"/>
              </a:solidFill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1958132-DEB0-4C88-B80D-3FE099C3BC39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609672" y="3932289"/>
            <a:ext cx="343600" cy="184666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95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第</a:t>
            </a:r>
            <a:r>
              <a:rPr lang="en-US" altLang="ja-JP" dirty="0"/>
              <a:t>6</a:t>
            </a:r>
            <a:r>
              <a:rPr lang="ja-JP" altLang="en-US" dirty="0"/>
              <a:t>回（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30</a:t>
            </a:r>
            <a:r>
              <a:rPr lang="ja-JP" altLang="en-US" dirty="0"/>
              <a:t>日）に向けてのご相談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まずは、</a:t>
            </a:r>
            <a:r>
              <a:rPr lang="en-US" altLang="ja-JP" sz="2800" dirty="0"/>
              <a:t>SoS</a:t>
            </a:r>
            <a:r>
              <a:rPr lang="ja-JP" altLang="en-US" sz="2800" dirty="0"/>
              <a:t>の共通認識を形成させていただきたい。</a:t>
            </a:r>
            <a:endParaRPr lang="en-US" altLang="ja-JP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459D355-19AF-B0B9-1D64-4772B42B0373}"/>
              </a:ext>
            </a:extLst>
          </p:cNvPr>
          <p:cNvSpPr txBox="1"/>
          <p:nvPr/>
        </p:nvSpPr>
        <p:spPr>
          <a:xfrm>
            <a:off x="361780" y="5829354"/>
            <a:ext cx="70396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[1] http://is.eei.eng.osaka-u.ac.jp/hatanaka/CPHS/index.php</a:t>
            </a:r>
            <a:endParaRPr kumimoji="1" lang="ja-JP" altLang="en-US" sz="16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9949C0-560B-4455-8279-8D66CF0FFCEE}"/>
              </a:ext>
            </a:extLst>
          </p:cNvPr>
          <p:cNvSpPr/>
          <p:nvPr/>
        </p:nvSpPr>
        <p:spPr>
          <a:xfrm rot="5400000">
            <a:off x="3125009" y="-47021"/>
            <a:ext cx="448223" cy="43888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2000" dirty="0">
                <a:solidFill>
                  <a:schemeClr val="bg1"/>
                </a:solidFill>
              </a:rPr>
              <a:t>SoS</a:t>
            </a:r>
            <a:r>
              <a:rPr kumimoji="1" lang="ja-JP" altLang="en-US" sz="2000" dirty="0">
                <a:solidFill>
                  <a:schemeClr val="bg1"/>
                </a:solidFill>
              </a:rPr>
              <a:t>の分類を表す軸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407FD6-DF2C-6E74-20A5-DE222E611C2D}"/>
              </a:ext>
            </a:extLst>
          </p:cNvPr>
          <p:cNvSpPr/>
          <p:nvPr/>
        </p:nvSpPr>
        <p:spPr>
          <a:xfrm rot="5400000">
            <a:off x="8880870" y="103659"/>
            <a:ext cx="448225" cy="4087499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人とシステムの関係を表す軸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28C450-C738-609C-F641-4CD42649A120}"/>
              </a:ext>
            </a:extLst>
          </p:cNvPr>
          <p:cNvSpPr txBox="1"/>
          <p:nvPr/>
        </p:nvSpPr>
        <p:spPr>
          <a:xfrm>
            <a:off x="471296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縦軸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169219D-C3EC-FB33-3CAD-56C4906022A3}"/>
              </a:ext>
            </a:extLst>
          </p:cNvPr>
          <p:cNvSpPr txBox="1"/>
          <p:nvPr/>
        </p:nvSpPr>
        <p:spPr>
          <a:xfrm>
            <a:off x="6359988" y="1962742"/>
            <a:ext cx="640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横軸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8224BE-131C-C604-BCBA-3F7A96488F58}"/>
              </a:ext>
            </a:extLst>
          </p:cNvPr>
          <p:cNvSpPr txBox="1"/>
          <p:nvPr/>
        </p:nvSpPr>
        <p:spPr>
          <a:xfrm>
            <a:off x="2091819" y="3336411"/>
            <a:ext cx="251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各事例を</a:t>
            </a:r>
            <a:r>
              <a:rPr kumimoji="1" lang="en-US" altLang="ja-JP" dirty="0">
                <a:solidFill>
                  <a:schemeClr val="accent1"/>
                </a:solidFill>
              </a:rPr>
              <a:t>SoS</a:t>
            </a:r>
            <a:r>
              <a:rPr kumimoji="1" lang="ja-JP" altLang="en-US" dirty="0">
                <a:solidFill>
                  <a:schemeClr val="accent1"/>
                </a:solidFill>
              </a:rPr>
              <a:t>として解析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F0D5DA-A41F-ED9C-07F7-0A450C9FEB36}"/>
              </a:ext>
            </a:extLst>
          </p:cNvPr>
          <p:cNvSpPr txBox="1"/>
          <p:nvPr/>
        </p:nvSpPr>
        <p:spPr>
          <a:xfrm>
            <a:off x="6919497" y="3336411"/>
            <a:ext cx="438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4"/>
                </a:solidFill>
              </a:rPr>
              <a:t>CPHS</a:t>
            </a:r>
            <a:r>
              <a:rPr kumimoji="1" lang="ja-JP" altLang="en-US" dirty="0">
                <a:solidFill>
                  <a:schemeClr val="accent4"/>
                </a:solidFill>
              </a:rPr>
              <a:t>として各事例における人の影響を解析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4B4ABE-FBC0-2E18-5991-4F17FA69D52B}"/>
              </a:ext>
            </a:extLst>
          </p:cNvPr>
          <p:cNvSpPr txBox="1"/>
          <p:nvPr/>
        </p:nvSpPr>
        <p:spPr>
          <a:xfrm>
            <a:off x="823832" y="2610302"/>
            <a:ext cx="5050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一般的な</a:t>
            </a:r>
            <a:r>
              <a:rPr lang="en-US" altLang="ja-JP" dirty="0"/>
              <a:t>SoS</a:t>
            </a:r>
            <a:r>
              <a:rPr lang="ja-JP" altLang="en-US" dirty="0"/>
              <a:t>の定義・分類を共有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en-US" altLang="ja-JP" dirty="0"/>
              <a:t>SoS</a:t>
            </a:r>
            <a:r>
              <a:rPr kumimoji="1" lang="ja-JP" altLang="en-US" dirty="0"/>
              <a:t>の分類を表す軸を例示し、適切な軸に改良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D4A30F-FA4E-BF1E-100B-CE808456772A}"/>
              </a:ext>
            </a:extLst>
          </p:cNvPr>
          <p:cNvSpPr txBox="1"/>
          <p:nvPr/>
        </p:nvSpPr>
        <p:spPr>
          <a:xfrm>
            <a:off x="6556338" y="2610302"/>
            <a:ext cx="509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文献から引用・参考にして、人とシステムの関係を表す軸の候補を挙げ、</a:t>
            </a:r>
            <a:r>
              <a:rPr kumimoji="1" lang="ja-JP" altLang="en-US" dirty="0"/>
              <a:t>適切な軸に改良</a:t>
            </a:r>
            <a:endParaRPr kumimoji="1" lang="en-US" altLang="ja-JP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3F7EB0A-5E46-931B-5F19-6F8E959DF058}"/>
              </a:ext>
            </a:extLst>
          </p:cNvPr>
          <p:cNvSpPr txBox="1"/>
          <p:nvPr/>
        </p:nvSpPr>
        <p:spPr>
          <a:xfrm>
            <a:off x="6535344" y="5081932"/>
            <a:ext cx="5139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5750">
              <a:buFont typeface="Wingdings" panose="05000000000000000000" pitchFamily="2" charset="2"/>
              <a:buChar char="l"/>
            </a:pPr>
            <a:r>
              <a:rPr lang="en-US" altLang="ja-JP" sz="1600" dirty="0"/>
              <a:t>SICE </a:t>
            </a:r>
            <a:r>
              <a:rPr lang="ja-JP" altLang="en-US" sz="1600" dirty="0"/>
              <a:t>制御部門 </a:t>
            </a:r>
            <a:r>
              <a:rPr lang="en-US" altLang="ja-JP" sz="1600" dirty="0"/>
              <a:t>CPHS</a:t>
            </a:r>
            <a:r>
              <a:rPr lang="ja-JP" altLang="en-US" sz="1600" dirty="0"/>
              <a:t>調査委員会による</a:t>
            </a:r>
            <a:r>
              <a:rPr lang="en-US" altLang="ja-JP" sz="1600" dirty="0"/>
              <a:t>4</a:t>
            </a:r>
            <a:r>
              <a:rPr lang="ja-JP" altLang="en-US" sz="1600" dirty="0"/>
              <a:t>分類 </a:t>
            </a:r>
            <a:r>
              <a:rPr lang="en-US" altLang="ja-JP" sz="1600" dirty="0"/>
              <a:t>[1]</a:t>
            </a:r>
          </a:p>
          <a:p>
            <a:pPr marL="0" lvl="1" indent="-285750">
              <a:buFont typeface="Wingdings" panose="05000000000000000000" pitchFamily="2" charset="2"/>
              <a:buChar char="l"/>
            </a:pPr>
            <a:r>
              <a:rPr lang="ja-JP" altLang="en-US" sz="1600" dirty="0"/>
              <a:t>分科会第</a:t>
            </a:r>
            <a:r>
              <a:rPr lang="en-US" altLang="ja-JP" sz="1600" dirty="0"/>
              <a:t>3</a:t>
            </a:r>
            <a:r>
              <a:rPr lang="ja-JP" altLang="en-US" sz="1600" dirty="0"/>
              <a:t>回の</a:t>
            </a:r>
            <a:r>
              <a:rPr lang="en-US" altLang="ja-JP" sz="1600" dirty="0"/>
              <a:t>3</a:t>
            </a:r>
            <a:r>
              <a:rPr lang="ja-JP" altLang="en-US" sz="1600" dirty="0"/>
              <a:t>分類</a:t>
            </a:r>
            <a:r>
              <a:rPr lang="ja-JP" altLang="en-US" sz="1400" dirty="0"/>
              <a:t>（人中心／全体最適／データ連携）</a:t>
            </a:r>
            <a:endParaRPr lang="en-US" altLang="ja-JP" sz="1400" dirty="0"/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982FB1BA-EF95-C46D-7CC8-B1CEBCE39B67}"/>
              </a:ext>
            </a:extLst>
          </p:cNvPr>
          <p:cNvSpPr/>
          <p:nvPr/>
        </p:nvSpPr>
        <p:spPr>
          <a:xfrm>
            <a:off x="3168145" y="3855482"/>
            <a:ext cx="361950" cy="59055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4018C2A3-D008-6AEA-7A9E-EEA8A64B8971}"/>
              </a:ext>
            </a:extLst>
          </p:cNvPr>
          <p:cNvSpPr/>
          <p:nvPr/>
        </p:nvSpPr>
        <p:spPr>
          <a:xfrm>
            <a:off x="8924007" y="3855482"/>
            <a:ext cx="361950" cy="59055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D76FAD-5985-5558-D918-CCAF5E2C774B}"/>
              </a:ext>
            </a:extLst>
          </p:cNvPr>
          <p:cNvSpPr txBox="1"/>
          <p:nvPr/>
        </p:nvSpPr>
        <p:spPr>
          <a:xfrm>
            <a:off x="1578606" y="4648227"/>
            <a:ext cx="3541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今回、熊谷が文献に基づいてご紹介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2784EA-0637-E88E-AC05-2D76136A2719}"/>
              </a:ext>
            </a:extLst>
          </p:cNvPr>
          <p:cNvSpPr txBox="1"/>
          <p:nvPr/>
        </p:nvSpPr>
        <p:spPr>
          <a:xfrm>
            <a:off x="6890922" y="4648227"/>
            <a:ext cx="4428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別の回で、調査事例と照らし合わせながら議論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6582D96-29A5-4467-EB4A-EDFFE9D16845}"/>
              </a:ext>
            </a:extLst>
          </p:cNvPr>
          <p:cNvSpPr txBox="1"/>
          <p:nvPr/>
        </p:nvSpPr>
        <p:spPr>
          <a:xfrm>
            <a:off x="3530095" y="3996869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2CB8DFA-5492-8024-8180-FD1DAEDE2786}"/>
              </a:ext>
            </a:extLst>
          </p:cNvPr>
          <p:cNvSpPr txBox="1"/>
          <p:nvPr/>
        </p:nvSpPr>
        <p:spPr>
          <a:xfrm>
            <a:off x="9285957" y="3996869"/>
            <a:ext cx="155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土台形成のために</a:t>
            </a:r>
          </a:p>
        </p:txBody>
      </p:sp>
    </p:spTree>
    <p:extLst>
      <p:ext uri="{BB962C8B-B14F-4D97-AF65-F5344CB8AC3E}">
        <p14:creationId xmlns:p14="http://schemas.microsoft.com/office/powerpoint/2010/main" val="325076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の文献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5033"/>
          </a:xfrm>
        </p:spPr>
        <p:txBody>
          <a:bodyPr/>
          <a:lstStyle/>
          <a:p>
            <a:r>
              <a:rPr lang="ja-JP" altLang="en-US" sz="2800" dirty="0"/>
              <a:t>一般的な</a:t>
            </a:r>
            <a:r>
              <a:rPr lang="en-US" altLang="ja-JP" sz="2800" dirty="0"/>
              <a:t>SoS</a:t>
            </a:r>
            <a:r>
              <a:rPr lang="ja-JP" altLang="en-US" sz="2800" dirty="0"/>
              <a:t>の定義・分類</a:t>
            </a:r>
            <a:r>
              <a:rPr lang="en-US" altLang="ja-JP" sz="2800" dirty="0"/>
              <a:t>[2, 3]</a:t>
            </a:r>
          </a:p>
          <a:p>
            <a:r>
              <a:rPr lang="ja-JP" altLang="en-US" sz="2800" dirty="0"/>
              <a:t>貝原先生による</a:t>
            </a:r>
            <a:r>
              <a:rPr lang="en-US" altLang="ja-JP" sz="2800" dirty="0"/>
              <a:t>SoS</a:t>
            </a:r>
            <a:r>
              <a:rPr lang="ja-JP" altLang="en-US" sz="2800" dirty="0"/>
              <a:t>の解説</a:t>
            </a:r>
            <a:r>
              <a:rPr lang="en-US" altLang="ja-JP" sz="2800" dirty="0"/>
              <a:t>[4]</a:t>
            </a:r>
          </a:p>
          <a:p>
            <a:pPr lvl="1"/>
            <a:r>
              <a:rPr lang="en-US" altLang="ja-JP" dirty="0"/>
              <a:t>SICE </a:t>
            </a:r>
            <a:r>
              <a:rPr lang="ja-JP" altLang="en-US" dirty="0"/>
              <a:t>システム・情報部門 スマーターワールド調査研究会による特集号</a:t>
            </a:r>
            <a:endParaRPr lang="en-US" altLang="ja-JP" dirty="0"/>
          </a:p>
          <a:p>
            <a:pPr lvl="1"/>
            <a:r>
              <a:rPr lang="en-US" altLang="ja-JP" dirty="0"/>
              <a:t>SIC</a:t>
            </a:r>
            <a:r>
              <a:rPr lang="ja-JP" altLang="en-US" dirty="0"/>
              <a:t> 学術協議会メンバー</a:t>
            </a:r>
            <a:r>
              <a:rPr lang="ja-JP" altLang="en-US" sz="1800" dirty="0"/>
              <a:t>（貝原先生、喜多先生、高橋先生、黒江先生、寺野先生、倉橋先生）</a:t>
            </a:r>
            <a:r>
              <a:rPr lang="ja-JP" altLang="en-US" dirty="0"/>
              <a:t>や、熊谷の指導教員</a:t>
            </a:r>
            <a:r>
              <a:rPr lang="ja-JP" altLang="en-US" sz="1800" dirty="0"/>
              <a:t>（都立大 安田先生）</a:t>
            </a:r>
            <a:r>
              <a:rPr lang="ja-JP" altLang="en-US" dirty="0"/>
              <a:t>も執筆</a:t>
            </a:r>
            <a:r>
              <a:rPr lang="ja-JP" altLang="en-US" sz="1800" dirty="0"/>
              <a:t>（</a:t>
            </a:r>
            <a:r>
              <a:rPr lang="en-US" altLang="ja-JP" sz="1800" dirty="0"/>
              <a:t>2020</a:t>
            </a:r>
            <a:r>
              <a:rPr lang="ja-JP" altLang="en-US" sz="1800" dirty="0"/>
              <a:t>年には熊谷も執筆）</a:t>
            </a:r>
            <a:endParaRPr lang="en-US" altLang="ja-JP" dirty="0"/>
          </a:p>
          <a:p>
            <a:endParaRPr lang="en-US" altLang="ja-JP" sz="28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0B705B6-DC83-D2F8-A52D-60587BE4F683}"/>
              </a:ext>
            </a:extLst>
          </p:cNvPr>
          <p:cNvSpPr txBox="1"/>
          <p:nvPr/>
        </p:nvSpPr>
        <p:spPr>
          <a:xfrm>
            <a:off x="361779" y="4960848"/>
            <a:ext cx="10925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[2] M.W. Maier: “Architecting Principles for Systems-of-Systems, Systems Engineering,” Vol.1, No.4, pp.267-284 (1999)</a:t>
            </a:r>
            <a:endParaRPr kumimoji="1" lang="ja-JP" altLang="en-US" sz="16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413248-1597-7517-D850-ABDDD6911874}"/>
              </a:ext>
            </a:extLst>
          </p:cNvPr>
          <p:cNvSpPr txBox="1"/>
          <p:nvPr/>
        </p:nvSpPr>
        <p:spPr>
          <a:xfrm>
            <a:off x="361779" y="5870186"/>
            <a:ext cx="10096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[4] </a:t>
            </a:r>
            <a:r>
              <a:rPr lang="ja-JP" altLang="en-US" sz="1600" dirty="0"/>
              <a:t>貝原俊也・下原勝憲：「</a:t>
            </a:r>
            <a:r>
              <a:rPr lang="en-US" altLang="ja-JP" sz="1600" dirty="0"/>
              <a:t>System of Systems</a:t>
            </a:r>
            <a:r>
              <a:rPr lang="ja-JP" altLang="en-US" sz="1600" dirty="0"/>
              <a:t>コンセプトと超スマート社会」、計測と制御、</a:t>
            </a:r>
            <a:r>
              <a:rPr lang="en-US" altLang="ja-JP" sz="1600" dirty="0"/>
              <a:t>Vol.55</a:t>
            </a:r>
            <a:r>
              <a:rPr lang="ja-JP" altLang="en-US" sz="1600" dirty="0"/>
              <a:t>、</a:t>
            </a:r>
            <a:r>
              <a:rPr lang="en-US" altLang="ja-JP" sz="1600" dirty="0"/>
              <a:t>No.4</a:t>
            </a:r>
            <a:r>
              <a:rPr lang="ja-JP" altLang="en-US" sz="1600" dirty="0"/>
              <a:t>（</a:t>
            </a:r>
            <a:r>
              <a:rPr lang="en-US" altLang="ja-JP" sz="1600" dirty="0"/>
              <a:t>2016</a:t>
            </a:r>
            <a:r>
              <a:rPr lang="ja-JP" altLang="en-US" sz="1600" dirty="0"/>
              <a:t>）</a:t>
            </a:r>
            <a:endParaRPr kumimoji="1" lang="ja-JP" altLang="en-US" sz="16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CC77F6D-BCEC-F6CF-6799-5CC84F2E4ED5}"/>
              </a:ext>
            </a:extLst>
          </p:cNvPr>
          <p:cNvSpPr txBox="1"/>
          <p:nvPr/>
        </p:nvSpPr>
        <p:spPr>
          <a:xfrm>
            <a:off x="361779" y="5285411"/>
            <a:ext cx="117444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[3] J. </a:t>
            </a:r>
            <a:r>
              <a:rPr lang="en-US" altLang="ja-JP" sz="1600" dirty="0" err="1"/>
              <a:t>Dahmann</a:t>
            </a:r>
            <a:r>
              <a:rPr lang="en-US" altLang="ja-JP" sz="1600" dirty="0"/>
              <a:t> and K. Baldwin: “Understanding the Current State of US Defense Systems of Systems and the Implications for Systems Engineering,” IEEE Systems Conference, pp.7-10 (2008)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15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の定義（</a:t>
            </a:r>
            <a:r>
              <a:rPr lang="en-US" altLang="ja-JP" dirty="0"/>
              <a:t>Maier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79670" cy="4415034"/>
          </a:xfrm>
        </p:spPr>
        <p:txBody>
          <a:bodyPr/>
          <a:lstStyle/>
          <a:p>
            <a:r>
              <a:rPr lang="ja-JP" altLang="en-US" dirty="0"/>
              <a:t>システムの定義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ある特定の機能を実行するために組織化された、要素群の集まり（共通の目的を達成したい）</a:t>
            </a:r>
            <a:endParaRPr lang="en-US" altLang="ja-JP" dirty="0"/>
          </a:p>
          <a:p>
            <a:pPr lvl="1"/>
            <a:r>
              <a:rPr lang="ja-JP" altLang="en-US" dirty="0"/>
              <a:t>個々の要素に還元できない挙動や機能を生成する、要素群の集まり（特有の相互作用を有する）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en-US" altLang="ja-JP" dirty="0"/>
              <a:t>SoS</a:t>
            </a:r>
            <a:r>
              <a:rPr lang="ja-JP" altLang="en-US" dirty="0"/>
              <a:t>（あるいは</a:t>
            </a:r>
            <a:r>
              <a:rPr lang="en-US" altLang="ja-JP" dirty="0"/>
              <a:t>Collaborative System</a:t>
            </a:r>
            <a:r>
              <a:rPr lang="ja-JP" altLang="en-US" dirty="0"/>
              <a:t>）の定義</a:t>
            </a:r>
            <a:r>
              <a:rPr lang="en-US" altLang="ja-JP" dirty="0"/>
              <a:t>[2, 4]</a:t>
            </a:r>
          </a:p>
          <a:p>
            <a:pPr lvl="1"/>
            <a:r>
              <a:rPr lang="ja-JP" altLang="en-US" dirty="0"/>
              <a:t>要素システムの運用的独立性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が要素システムに分解された場合でも、要素システムは有用なものとして、個々独立に動作する</a:t>
            </a:r>
            <a:endParaRPr lang="en-US" altLang="ja-JP" sz="1800" dirty="0"/>
          </a:p>
          <a:p>
            <a:pPr lvl="1"/>
            <a:r>
              <a:rPr lang="ja-JP" altLang="en-US" dirty="0"/>
              <a:t>要素システムの管理的独立性</a:t>
            </a:r>
            <a:endParaRPr lang="en-US" altLang="ja-JP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個々の要素システムがシステムの管理権限を保有する</a:t>
            </a:r>
            <a:endParaRPr lang="en-US" altLang="ja-JP" sz="18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ja-JP" sz="1800" dirty="0"/>
              <a:t>SoS</a:t>
            </a:r>
            <a:r>
              <a:rPr lang="ja-JP" altLang="en-US" sz="1800" dirty="0"/>
              <a:t>として連携して用いられる場合でも、要素システムは独立に運用可能な存在である</a:t>
            </a:r>
            <a:endParaRPr lang="en-US" altLang="ja-JP" sz="1800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F46280B4-0B37-EB36-4927-1C0A4E648E3C}"/>
              </a:ext>
            </a:extLst>
          </p:cNvPr>
          <p:cNvSpPr/>
          <p:nvPr/>
        </p:nvSpPr>
        <p:spPr>
          <a:xfrm>
            <a:off x="9001171" y="2641719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9925332-F789-B156-DB4B-CE3B92386699}"/>
              </a:ext>
            </a:extLst>
          </p:cNvPr>
          <p:cNvSpPr/>
          <p:nvPr/>
        </p:nvSpPr>
        <p:spPr>
          <a:xfrm>
            <a:off x="9638394" y="299980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FDDD374-6AA0-DB1E-5247-B92F0159240C}"/>
              </a:ext>
            </a:extLst>
          </p:cNvPr>
          <p:cNvSpPr/>
          <p:nvPr/>
        </p:nvSpPr>
        <p:spPr>
          <a:xfrm>
            <a:off x="10163926" y="275464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8AF1870E-BF63-9557-1D57-674021752AAC}"/>
              </a:ext>
            </a:extLst>
          </p:cNvPr>
          <p:cNvSpPr/>
          <p:nvPr/>
        </p:nvSpPr>
        <p:spPr>
          <a:xfrm>
            <a:off x="10515109" y="325159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1455050-42B9-3341-D0EF-0400D5BEB53B}"/>
              </a:ext>
            </a:extLst>
          </p:cNvPr>
          <p:cNvSpPr/>
          <p:nvPr/>
        </p:nvSpPr>
        <p:spPr>
          <a:xfrm>
            <a:off x="9432984" y="30329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B18DF93-7678-0BB0-A553-FEFFB13F22F3}"/>
              </a:ext>
            </a:extLst>
          </p:cNvPr>
          <p:cNvSpPr/>
          <p:nvPr/>
        </p:nvSpPr>
        <p:spPr>
          <a:xfrm>
            <a:off x="9625140" y="318533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CFB3729-84AB-2426-2024-C33E01E71B82}"/>
              </a:ext>
            </a:extLst>
          </p:cNvPr>
          <p:cNvSpPr/>
          <p:nvPr/>
        </p:nvSpPr>
        <p:spPr>
          <a:xfrm>
            <a:off x="10442220" y="33658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30E515E1-4E98-D3DB-16ED-2C434C83D640}"/>
              </a:ext>
            </a:extLst>
          </p:cNvPr>
          <p:cNvSpPr/>
          <p:nvPr/>
        </p:nvSpPr>
        <p:spPr>
          <a:xfrm>
            <a:off x="10303072" y="321184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3FD23D5-33D9-843E-21E4-35CADEEE5807}"/>
              </a:ext>
            </a:extLst>
          </p:cNvPr>
          <p:cNvSpPr/>
          <p:nvPr/>
        </p:nvSpPr>
        <p:spPr>
          <a:xfrm>
            <a:off x="10415721" y="284740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5C19A9A-1D48-0A98-9A5A-D37332B53739}"/>
              </a:ext>
            </a:extLst>
          </p:cNvPr>
          <p:cNvSpPr/>
          <p:nvPr/>
        </p:nvSpPr>
        <p:spPr>
          <a:xfrm>
            <a:off x="9278380" y="292898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9C450D9-3172-4A32-FB36-8EBED4167363}"/>
              </a:ext>
            </a:extLst>
          </p:cNvPr>
          <p:cNvSpPr/>
          <p:nvPr/>
        </p:nvSpPr>
        <p:spPr>
          <a:xfrm>
            <a:off x="10029609" y="2711334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899BEDF-5A91-D4F3-60D1-6760462DA823}"/>
              </a:ext>
            </a:extLst>
          </p:cNvPr>
          <p:cNvSpPr/>
          <p:nvPr/>
        </p:nvSpPr>
        <p:spPr>
          <a:xfrm>
            <a:off x="10174973" y="3134394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23816FE3-3619-18C8-28B5-DB8C9382A11A}"/>
              </a:ext>
            </a:extLst>
          </p:cNvPr>
          <p:cNvSpPr/>
          <p:nvPr/>
        </p:nvSpPr>
        <p:spPr>
          <a:xfrm>
            <a:off x="10269942" y="292691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2CD38C-2457-869A-BA28-6A7425B7FD6B}"/>
              </a:ext>
            </a:extLst>
          </p:cNvPr>
          <p:cNvSpPr txBox="1"/>
          <p:nvPr/>
        </p:nvSpPr>
        <p:spPr>
          <a:xfrm>
            <a:off x="8522565" y="2543844"/>
            <a:ext cx="577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SoS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4CBBFE-F9F9-528A-DEE9-1495663A8824}"/>
              </a:ext>
            </a:extLst>
          </p:cNvPr>
          <p:cNvSpPr txBox="1"/>
          <p:nvPr/>
        </p:nvSpPr>
        <p:spPr>
          <a:xfrm>
            <a:off x="8115300" y="3392845"/>
            <a:ext cx="1225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要素システム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3F542BC-AE49-4BB0-8D54-CBB98FA3DF80}"/>
              </a:ext>
            </a:extLst>
          </p:cNvPr>
          <p:cNvCxnSpPr>
            <a:cxnSpLocks/>
            <a:stCxn id="6" idx="1"/>
            <a:endCxn id="20" idx="3"/>
          </p:cNvCxnSpPr>
          <p:nvPr/>
        </p:nvCxnSpPr>
        <p:spPr>
          <a:xfrm flipH="1" flipV="1">
            <a:off x="9099961" y="2697733"/>
            <a:ext cx="223340" cy="856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513F5B4-0929-5495-26DC-B86480DB0DED}"/>
              </a:ext>
            </a:extLst>
          </p:cNvPr>
          <p:cNvCxnSpPr>
            <a:cxnSpLocks/>
            <a:stCxn id="21" idx="0"/>
            <a:endCxn id="16" idx="2"/>
          </p:cNvCxnSpPr>
          <p:nvPr/>
        </p:nvCxnSpPr>
        <p:spPr>
          <a:xfrm flipV="1">
            <a:off x="8728265" y="3132309"/>
            <a:ext cx="550115" cy="26053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29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の分類（</a:t>
            </a:r>
            <a:r>
              <a:rPr lang="en-US" altLang="ja-JP" dirty="0"/>
              <a:t>Maier, </a:t>
            </a:r>
            <a:r>
              <a:rPr lang="en-US" altLang="ja-JP" dirty="0" err="1"/>
              <a:t>Dahmann</a:t>
            </a:r>
            <a:r>
              <a:rPr lang="en-US" altLang="ja-JP" dirty="0"/>
              <a:t> and K. Baldwin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594148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や要素システムの管理権限によって、</a:t>
            </a:r>
            <a:r>
              <a:rPr lang="en-US" altLang="ja-JP" dirty="0"/>
              <a:t>4</a:t>
            </a:r>
            <a:r>
              <a:rPr lang="ja-JP" altLang="en-US" dirty="0"/>
              <a:t>つに大別できる</a:t>
            </a:r>
            <a:r>
              <a:rPr lang="en-US" altLang="ja-JP" dirty="0"/>
              <a:t>[2, 3, 4]</a:t>
            </a:r>
            <a:r>
              <a:rPr lang="ja-JP" altLang="en-US" dirty="0"/>
              <a:t>。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141AB4-65A9-47B4-6565-D4DF18626365}"/>
              </a:ext>
            </a:extLst>
          </p:cNvPr>
          <p:cNvSpPr/>
          <p:nvPr/>
        </p:nvSpPr>
        <p:spPr>
          <a:xfrm>
            <a:off x="349701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BE9DF9-13BA-E2D9-AC4C-820B21B30037}"/>
              </a:ext>
            </a:extLst>
          </p:cNvPr>
          <p:cNvSpPr/>
          <p:nvPr/>
        </p:nvSpPr>
        <p:spPr>
          <a:xfrm>
            <a:off x="3337585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8F39078-A198-DE6D-E43F-9B1E477DE40A}"/>
              </a:ext>
            </a:extLst>
          </p:cNvPr>
          <p:cNvSpPr/>
          <p:nvPr/>
        </p:nvSpPr>
        <p:spPr>
          <a:xfrm>
            <a:off x="6325469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FC45EED-7552-EFF9-9C17-BD4404DCA6C6}"/>
              </a:ext>
            </a:extLst>
          </p:cNvPr>
          <p:cNvSpPr/>
          <p:nvPr/>
        </p:nvSpPr>
        <p:spPr>
          <a:xfrm>
            <a:off x="9345948" y="1708537"/>
            <a:ext cx="2520000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774532-CFE1-DA4D-99C4-9DF7F174A3C4}"/>
              </a:ext>
            </a:extLst>
          </p:cNvPr>
          <p:cNvSpPr txBox="1"/>
          <p:nvPr/>
        </p:nvSpPr>
        <p:spPr>
          <a:xfrm>
            <a:off x="238538" y="2305104"/>
            <a:ext cx="27829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要素システムは全体のために管理構築され、通常はそれに従属する。</a:t>
            </a:r>
            <a:endParaRPr lang="en-US" altLang="ja-JP" sz="1200" dirty="0"/>
          </a:p>
          <a:p>
            <a:pPr algn="ctr"/>
            <a:r>
              <a:rPr kumimoji="1" lang="ja-JP" altLang="en-US" sz="1200" dirty="0"/>
              <a:t>つまり、管理権限が独立しておらず、完全なトップダウン方式。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99DAFF0-1C9B-94B2-0B23-C80EE0971B45}"/>
              </a:ext>
            </a:extLst>
          </p:cNvPr>
          <p:cNvSpPr txBox="1"/>
          <p:nvPr/>
        </p:nvSpPr>
        <p:spPr>
          <a:xfrm>
            <a:off x="3150046" y="2305104"/>
            <a:ext cx="2938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要素システムは</a:t>
            </a:r>
            <a:r>
              <a:rPr lang="en-US" altLang="ja-JP" sz="1200" dirty="0"/>
              <a:t>SoS</a:t>
            </a:r>
            <a:r>
              <a:rPr lang="ja-JP" altLang="en-US" sz="1200" dirty="0"/>
              <a:t>管理者からの要請に対して承認・合意することで、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として共同する</a:t>
            </a:r>
            <a:r>
              <a:rPr kumimoji="1" lang="ja-JP" altLang="en-US" sz="1200" dirty="0"/>
              <a:t>。</a:t>
            </a:r>
            <a:endParaRPr kumimoji="1" lang="en-US" altLang="ja-JP" sz="1200" dirty="0"/>
          </a:p>
          <a:p>
            <a:pPr algn="ctr"/>
            <a:r>
              <a:rPr kumimoji="1" lang="ja-JP" altLang="en-US" sz="1200" dirty="0"/>
              <a:t>一部トップダウン方式。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F56852-636B-E2E3-269F-561BC403695E}"/>
              </a:ext>
            </a:extLst>
          </p:cNvPr>
          <p:cNvSpPr txBox="1"/>
          <p:nvPr/>
        </p:nvSpPr>
        <p:spPr>
          <a:xfrm>
            <a:off x="6217116" y="2305104"/>
            <a:ext cx="269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要素システム間の相互作用によって、</a:t>
            </a:r>
            <a:r>
              <a:rPr lang="en-US" altLang="ja-JP" sz="1200" dirty="0"/>
              <a:t>SoS</a:t>
            </a:r>
            <a:r>
              <a:rPr lang="ja-JP" altLang="en-US" sz="1200" dirty="0"/>
              <a:t>全体の目的が形成・合意されることで、</a:t>
            </a:r>
            <a:endParaRPr lang="en-US" altLang="ja-JP" sz="1200" dirty="0"/>
          </a:p>
          <a:p>
            <a:pPr algn="ctr"/>
            <a:r>
              <a:rPr lang="ja-JP" altLang="en-US" sz="1200" dirty="0"/>
              <a:t>要素システムが組織化される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E9C833-5318-66F6-A443-1320C332FDF6}"/>
              </a:ext>
            </a:extLst>
          </p:cNvPr>
          <p:cNvSpPr txBox="1"/>
          <p:nvPr/>
        </p:nvSpPr>
        <p:spPr>
          <a:xfrm>
            <a:off x="9265607" y="2305104"/>
            <a:ext cx="269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要素システム間の相互作用から、結果的に</a:t>
            </a:r>
            <a:r>
              <a:rPr lang="en-US" altLang="ja-JP" sz="1200" dirty="0"/>
              <a:t>SoS</a:t>
            </a:r>
            <a:r>
              <a:rPr lang="ja-JP" altLang="en-US" sz="1200" dirty="0"/>
              <a:t>としての振る舞いが創発する</a:t>
            </a:r>
            <a:r>
              <a:rPr kumimoji="1" lang="ja-JP" altLang="en-US" sz="1200" dirty="0"/>
              <a:t>。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058127EA-8D11-124A-86CD-A1A58D321781}"/>
              </a:ext>
            </a:extLst>
          </p:cNvPr>
          <p:cNvSpPr/>
          <p:nvPr/>
        </p:nvSpPr>
        <p:spPr>
          <a:xfrm>
            <a:off x="485821" y="4264302"/>
            <a:ext cx="2199641" cy="9674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9697F344-638D-B6E6-BAF3-2BC4525DE750}"/>
              </a:ext>
            </a:extLst>
          </p:cNvPr>
          <p:cNvSpPr/>
          <p:nvPr/>
        </p:nvSpPr>
        <p:spPr>
          <a:xfrm>
            <a:off x="3519471" y="4264303"/>
            <a:ext cx="2199641" cy="96740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825F1BE0-250A-234A-148C-CDCEEAC1D1D6}"/>
              </a:ext>
            </a:extLst>
          </p:cNvPr>
          <p:cNvSpPr/>
          <p:nvPr/>
        </p:nvSpPr>
        <p:spPr>
          <a:xfrm>
            <a:off x="6480315" y="4268983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B9857323-47D0-E547-B09D-0F21926DF855}"/>
              </a:ext>
            </a:extLst>
          </p:cNvPr>
          <p:cNvSpPr/>
          <p:nvPr/>
        </p:nvSpPr>
        <p:spPr>
          <a:xfrm>
            <a:off x="9473532" y="4263324"/>
            <a:ext cx="2199641" cy="9627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B9E75926-555E-D608-0444-38F363D2C842}"/>
              </a:ext>
            </a:extLst>
          </p:cNvPr>
          <p:cNvSpPr/>
          <p:nvPr/>
        </p:nvSpPr>
        <p:spPr>
          <a:xfrm>
            <a:off x="1123044" y="462238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43DDFFCD-731A-9172-FCD7-856518FB5C82}"/>
              </a:ext>
            </a:extLst>
          </p:cNvPr>
          <p:cNvSpPr/>
          <p:nvPr/>
        </p:nvSpPr>
        <p:spPr>
          <a:xfrm>
            <a:off x="1648576" y="43772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3CCC686-25EF-04EB-573C-C8C2178BCB7A}"/>
              </a:ext>
            </a:extLst>
          </p:cNvPr>
          <p:cNvSpPr/>
          <p:nvPr/>
        </p:nvSpPr>
        <p:spPr>
          <a:xfrm>
            <a:off x="1999759" y="487417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D0E698E-5F99-C557-B970-B62BCE149CF3}"/>
              </a:ext>
            </a:extLst>
          </p:cNvPr>
          <p:cNvSpPr/>
          <p:nvPr/>
        </p:nvSpPr>
        <p:spPr>
          <a:xfrm>
            <a:off x="917634" y="46555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AFBED9A-E3DB-F4A9-834F-042173382CB5}"/>
              </a:ext>
            </a:extLst>
          </p:cNvPr>
          <p:cNvSpPr/>
          <p:nvPr/>
        </p:nvSpPr>
        <p:spPr>
          <a:xfrm>
            <a:off x="1109790" y="480792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C32FEB98-4ED5-8802-21F7-AAB25AAC0DF7}"/>
              </a:ext>
            </a:extLst>
          </p:cNvPr>
          <p:cNvSpPr/>
          <p:nvPr/>
        </p:nvSpPr>
        <p:spPr>
          <a:xfrm>
            <a:off x="1926870" y="498848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BD6D86ED-3E3B-DFDC-D498-ABE02EB8C159}"/>
              </a:ext>
            </a:extLst>
          </p:cNvPr>
          <p:cNvSpPr/>
          <p:nvPr/>
        </p:nvSpPr>
        <p:spPr>
          <a:xfrm>
            <a:off x="1787722" y="483442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82CC1CC6-1286-9042-7F8E-768E68E44C03}"/>
              </a:ext>
            </a:extLst>
          </p:cNvPr>
          <p:cNvSpPr/>
          <p:nvPr/>
        </p:nvSpPr>
        <p:spPr>
          <a:xfrm>
            <a:off x="1900371" y="44699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FB2118C9-C095-E861-28F8-673E3F2B59AD}"/>
              </a:ext>
            </a:extLst>
          </p:cNvPr>
          <p:cNvSpPr/>
          <p:nvPr/>
        </p:nvSpPr>
        <p:spPr>
          <a:xfrm>
            <a:off x="763030" y="4551569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8CA239FE-82BD-6379-9FDE-64A022E66C5C}"/>
              </a:ext>
            </a:extLst>
          </p:cNvPr>
          <p:cNvSpPr/>
          <p:nvPr/>
        </p:nvSpPr>
        <p:spPr>
          <a:xfrm>
            <a:off x="1514259" y="4333917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C9D3A938-93CE-1EDC-602A-4C5109E800D2}"/>
              </a:ext>
            </a:extLst>
          </p:cNvPr>
          <p:cNvSpPr/>
          <p:nvPr/>
        </p:nvSpPr>
        <p:spPr>
          <a:xfrm>
            <a:off x="1659623" y="4756977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1AA90CC2-F8D8-BC90-264F-EB918577FE5D}"/>
              </a:ext>
            </a:extLst>
          </p:cNvPr>
          <p:cNvSpPr/>
          <p:nvPr/>
        </p:nvSpPr>
        <p:spPr>
          <a:xfrm>
            <a:off x="1754592" y="454950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657EB1E-204E-DF85-2209-2257ACA1372F}"/>
              </a:ext>
            </a:extLst>
          </p:cNvPr>
          <p:cNvSpPr/>
          <p:nvPr/>
        </p:nvSpPr>
        <p:spPr>
          <a:xfrm>
            <a:off x="4188441" y="461576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6B81F6DE-0351-B892-E9FF-BB89F34F45B8}"/>
              </a:ext>
            </a:extLst>
          </p:cNvPr>
          <p:cNvSpPr/>
          <p:nvPr/>
        </p:nvSpPr>
        <p:spPr>
          <a:xfrm>
            <a:off x="4685398" y="43705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41E0311-9F1D-267B-CC44-98117832DBE1}"/>
              </a:ext>
            </a:extLst>
          </p:cNvPr>
          <p:cNvSpPr/>
          <p:nvPr/>
        </p:nvSpPr>
        <p:spPr>
          <a:xfrm>
            <a:off x="5036581" y="486755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0511B6E2-2E02-AB56-12A2-350C02C3E01B}"/>
              </a:ext>
            </a:extLst>
          </p:cNvPr>
          <p:cNvSpPr/>
          <p:nvPr/>
        </p:nvSpPr>
        <p:spPr>
          <a:xfrm>
            <a:off x="3983031" y="46488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1BA39B8A-BA62-611A-FA2B-F4F09895F457}"/>
              </a:ext>
            </a:extLst>
          </p:cNvPr>
          <p:cNvSpPr/>
          <p:nvPr/>
        </p:nvSpPr>
        <p:spPr>
          <a:xfrm>
            <a:off x="4175187" y="480129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FED8E9E7-1C53-1EB7-DCA2-0F5009400D26}"/>
              </a:ext>
            </a:extLst>
          </p:cNvPr>
          <p:cNvSpPr/>
          <p:nvPr/>
        </p:nvSpPr>
        <p:spPr>
          <a:xfrm>
            <a:off x="4963692" y="498185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BE0A10D3-8E8F-F717-5680-E3A69E4CCEB3}"/>
              </a:ext>
            </a:extLst>
          </p:cNvPr>
          <p:cNvSpPr/>
          <p:nvPr/>
        </p:nvSpPr>
        <p:spPr>
          <a:xfrm>
            <a:off x="4824544" y="4827799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3610DC8-0D2E-8668-90B7-1CCD810CF9F5}"/>
              </a:ext>
            </a:extLst>
          </p:cNvPr>
          <p:cNvSpPr/>
          <p:nvPr/>
        </p:nvSpPr>
        <p:spPr>
          <a:xfrm>
            <a:off x="4937193" y="44633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18DA2FA3-2AB0-ABFC-67F4-516788E44E0A}"/>
              </a:ext>
            </a:extLst>
          </p:cNvPr>
          <p:cNvSpPr/>
          <p:nvPr/>
        </p:nvSpPr>
        <p:spPr>
          <a:xfrm>
            <a:off x="3828427" y="4544943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EE4BC9C5-B5A7-56C3-2E8D-9C040A73A941}"/>
              </a:ext>
            </a:extLst>
          </p:cNvPr>
          <p:cNvSpPr/>
          <p:nvPr/>
        </p:nvSpPr>
        <p:spPr>
          <a:xfrm>
            <a:off x="4551081" y="4327291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3E3BADB8-C560-65EE-F2E6-C88872895B23}"/>
              </a:ext>
            </a:extLst>
          </p:cNvPr>
          <p:cNvSpPr/>
          <p:nvPr/>
        </p:nvSpPr>
        <p:spPr>
          <a:xfrm>
            <a:off x="4696445" y="4750351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75D5C00-2FFA-5D0A-96F1-DAC6D0A73C67}"/>
              </a:ext>
            </a:extLst>
          </p:cNvPr>
          <p:cNvSpPr/>
          <p:nvPr/>
        </p:nvSpPr>
        <p:spPr>
          <a:xfrm>
            <a:off x="4791414" y="4542876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5D9C295B-A357-0447-1384-DF6B939F18C4}"/>
              </a:ext>
            </a:extLst>
          </p:cNvPr>
          <p:cNvSpPr/>
          <p:nvPr/>
        </p:nvSpPr>
        <p:spPr>
          <a:xfrm>
            <a:off x="7156930" y="461576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9A9CF732-D57A-39BA-D474-D34078C8A86B}"/>
              </a:ext>
            </a:extLst>
          </p:cNvPr>
          <p:cNvSpPr/>
          <p:nvPr/>
        </p:nvSpPr>
        <p:spPr>
          <a:xfrm>
            <a:off x="7653887" y="437059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A25411F-2197-E4E5-F093-C211BCF91D81}"/>
              </a:ext>
            </a:extLst>
          </p:cNvPr>
          <p:cNvSpPr/>
          <p:nvPr/>
        </p:nvSpPr>
        <p:spPr>
          <a:xfrm>
            <a:off x="8005070" y="4867552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77CFC02D-DEC3-5D31-9E76-2B1FFAC23713}"/>
              </a:ext>
            </a:extLst>
          </p:cNvPr>
          <p:cNvSpPr/>
          <p:nvPr/>
        </p:nvSpPr>
        <p:spPr>
          <a:xfrm>
            <a:off x="6951520" y="46488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B667551E-B79D-2349-3F60-D82F864E804A}"/>
              </a:ext>
            </a:extLst>
          </p:cNvPr>
          <p:cNvSpPr/>
          <p:nvPr/>
        </p:nvSpPr>
        <p:spPr>
          <a:xfrm>
            <a:off x="7143676" y="480129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0E5D5564-9D4A-652F-7312-ED99B143F34B}"/>
              </a:ext>
            </a:extLst>
          </p:cNvPr>
          <p:cNvSpPr/>
          <p:nvPr/>
        </p:nvSpPr>
        <p:spPr>
          <a:xfrm>
            <a:off x="7932181" y="498185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A33871C-8051-5E40-91AA-8B4C11F58894}"/>
              </a:ext>
            </a:extLst>
          </p:cNvPr>
          <p:cNvSpPr/>
          <p:nvPr/>
        </p:nvSpPr>
        <p:spPr>
          <a:xfrm>
            <a:off x="7793033" y="482779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F4FADF0-B895-9788-563F-36601A677576}"/>
              </a:ext>
            </a:extLst>
          </p:cNvPr>
          <p:cNvSpPr/>
          <p:nvPr/>
        </p:nvSpPr>
        <p:spPr>
          <a:xfrm>
            <a:off x="7905682" y="446336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133753A-FB1A-81E2-5D3E-7C4BD9F0FC30}"/>
              </a:ext>
            </a:extLst>
          </p:cNvPr>
          <p:cNvSpPr/>
          <p:nvPr/>
        </p:nvSpPr>
        <p:spPr>
          <a:xfrm>
            <a:off x="6796916" y="4544942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DEB820CD-C4BB-3132-E672-BA3AEAC58F98}"/>
              </a:ext>
            </a:extLst>
          </p:cNvPr>
          <p:cNvSpPr/>
          <p:nvPr/>
        </p:nvSpPr>
        <p:spPr>
          <a:xfrm>
            <a:off x="7519570" y="4327290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C82F59A4-6E7D-9DB1-253C-89C7603698E0}"/>
              </a:ext>
            </a:extLst>
          </p:cNvPr>
          <p:cNvSpPr/>
          <p:nvPr/>
        </p:nvSpPr>
        <p:spPr>
          <a:xfrm>
            <a:off x="7664934" y="4750350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278D4E0E-DFAC-EEA1-FB6E-A5E252AC09D1}"/>
              </a:ext>
            </a:extLst>
          </p:cNvPr>
          <p:cNvSpPr/>
          <p:nvPr/>
        </p:nvSpPr>
        <p:spPr>
          <a:xfrm>
            <a:off x="7759903" y="4542875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EC74C3B4-2440-AFE5-9630-79812E85DA6F}"/>
              </a:ext>
            </a:extLst>
          </p:cNvPr>
          <p:cNvSpPr/>
          <p:nvPr/>
        </p:nvSpPr>
        <p:spPr>
          <a:xfrm>
            <a:off x="10145298" y="462238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B331B6D3-8F43-083C-3384-4396076F7A5D}"/>
              </a:ext>
            </a:extLst>
          </p:cNvPr>
          <p:cNvSpPr/>
          <p:nvPr/>
        </p:nvSpPr>
        <p:spPr>
          <a:xfrm>
            <a:off x="10642255" y="4377223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D5631833-3F43-2070-50CE-1A2BCAB0ABFF}"/>
              </a:ext>
            </a:extLst>
          </p:cNvPr>
          <p:cNvSpPr/>
          <p:nvPr/>
        </p:nvSpPr>
        <p:spPr>
          <a:xfrm>
            <a:off x="10993438" y="4874178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2" name="楕円 61">
            <a:extLst>
              <a:ext uri="{FF2B5EF4-FFF2-40B4-BE49-F238E27FC236}">
                <a16:creationId xmlns:a16="http://schemas.microsoft.com/office/drawing/2014/main" id="{375D870C-3F50-5C38-695A-777E1CF0754A}"/>
              </a:ext>
            </a:extLst>
          </p:cNvPr>
          <p:cNvSpPr/>
          <p:nvPr/>
        </p:nvSpPr>
        <p:spPr>
          <a:xfrm>
            <a:off x="9939888" y="46555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FB0636D7-9D19-5D40-ED11-95AAEB55309A}"/>
              </a:ext>
            </a:extLst>
          </p:cNvPr>
          <p:cNvSpPr/>
          <p:nvPr/>
        </p:nvSpPr>
        <p:spPr>
          <a:xfrm>
            <a:off x="10132044" y="4807920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ABEF06A0-2EEA-E72A-7207-D8F6367778E2}"/>
              </a:ext>
            </a:extLst>
          </p:cNvPr>
          <p:cNvSpPr/>
          <p:nvPr/>
        </p:nvSpPr>
        <p:spPr>
          <a:xfrm>
            <a:off x="10920549" y="498848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44D2A4F6-982B-34C7-CB3B-4596FD43B304}"/>
              </a:ext>
            </a:extLst>
          </p:cNvPr>
          <p:cNvSpPr/>
          <p:nvPr/>
        </p:nvSpPr>
        <p:spPr>
          <a:xfrm>
            <a:off x="10781401" y="4834424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D458E154-E486-82AC-2E8E-7B74BADAFEC5}"/>
              </a:ext>
            </a:extLst>
          </p:cNvPr>
          <p:cNvSpPr/>
          <p:nvPr/>
        </p:nvSpPr>
        <p:spPr>
          <a:xfrm>
            <a:off x="10894050" y="4469987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7" name="楕円 66">
            <a:extLst>
              <a:ext uri="{FF2B5EF4-FFF2-40B4-BE49-F238E27FC236}">
                <a16:creationId xmlns:a16="http://schemas.microsoft.com/office/drawing/2014/main" id="{A40A6AE2-79A5-F68E-9DBC-7417C4930E4D}"/>
              </a:ext>
            </a:extLst>
          </p:cNvPr>
          <p:cNvSpPr/>
          <p:nvPr/>
        </p:nvSpPr>
        <p:spPr>
          <a:xfrm>
            <a:off x="9785284" y="4551568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E2FB0A55-3DDD-E168-3972-1CDFAE32B603}"/>
              </a:ext>
            </a:extLst>
          </p:cNvPr>
          <p:cNvSpPr/>
          <p:nvPr/>
        </p:nvSpPr>
        <p:spPr>
          <a:xfrm>
            <a:off x="10507938" y="4333916"/>
            <a:ext cx="615699" cy="3348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B2731440-1E89-9A5D-4C0D-D7B18799E9A9}"/>
              </a:ext>
            </a:extLst>
          </p:cNvPr>
          <p:cNvSpPr/>
          <p:nvPr/>
        </p:nvSpPr>
        <p:spPr>
          <a:xfrm>
            <a:off x="10653302" y="4756976"/>
            <a:ext cx="615699" cy="40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楕円 69">
            <a:extLst>
              <a:ext uri="{FF2B5EF4-FFF2-40B4-BE49-F238E27FC236}">
                <a16:creationId xmlns:a16="http://schemas.microsoft.com/office/drawing/2014/main" id="{29E90D63-BE91-F822-8EAE-5935E4E77925}"/>
              </a:ext>
            </a:extLst>
          </p:cNvPr>
          <p:cNvSpPr/>
          <p:nvPr/>
        </p:nvSpPr>
        <p:spPr>
          <a:xfrm>
            <a:off x="10748271" y="4549501"/>
            <a:ext cx="108000" cy="108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矢印: 右 76">
            <a:extLst>
              <a:ext uri="{FF2B5EF4-FFF2-40B4-BE49-F238E27FC236}">
                <a16:creationId xmlns:a16="http://schemas.microsoft.com/office/drawing/2014/main" id="{05B7B01B-A18C-D45D-3FD3-839697C20190}"/>
              </a:ext>
            </a:extLst>
          </p:cNvPr>
          <p:cNvSpPr/>
          <p:nvPr/>
        </p:nvSpPr>
        <p:spPr>
          <a:xfrm rot="5400000">
            <a:off x="7133753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8" name="矢印: 右 77">
            <a:extLst>
              <a:ext uri="{FF2B5EF4-FFF2-40B4-BE49-F238E27FC236}">
                <a16:creationId xmlns:a16="http://schemas.microsoft.com/office/drawing/2014/main" id="{C3484158-FC26-36C4-7D97-E83B6AA0E6C7}"/>
              </a:ext>
            </a:extLst>
          </p:cNvPr>
          <p:cNvSpPr/>
          <p:nvPr/>
        </p:nvSpPr>
        <p:spPr>
          <a:xfrm rot="16200000">
            <a:off x="7660880" y="3888665"/>
            <a:ext cx="377343" cy="224678"/>
          </a:xfrm>
          <a:prstGeom prst="rightArrow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0" name="矢印: 右 79">
            <a:extLst>
              <a:ext uri="{FF2B5EF4-FFF2-40B4-BE49-F238E27FC236}">
                <a16:creationId xmlns:a16="http://schemas.microsoft.com/office/drawing/2014/main" id="{9326E32D-6EAD-7E01-BDB0-DC4C81B38ABA}"/>
              </a:ext>
            </a:extLst>
          </p:cNvPr>
          <p:cNvSpPr/>
          <p:nvPr/>
        </p:nvSpPr>
        <p:spPr>
          <a:xfrm rot="5400000">
            <a:off x="4178957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矢印: 右 80">
            <a:extLst>
              <a:ext uri="{FF2B5EF4-FFF2-40B4-BE49-F238E27FC236}">
                <a16:creationId xmlns:a16="http://schemas.microsoft.com/office/drawing/2014/main" id="{0705E309-DD07-58E9-1F22-1CCC9D109776}"/>
              </a:ext>
            </a:extLst>
          </p:cNvPr>
          <p:cNvSpPr/>
          <p:nvPr/>
        </p:nvSpPr>
        <p:spPr>
          <a:xfrm rot="16200000">
            <a:off x="4706083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矢印: 右 81">
            <a:extLst>
              <a:ext uri="{FF2B5EF4-FFF2-40B4-BE49-F238E27FC236}">
                <a16:creationId xmlns:a16="http://schemas.microsoft.com/office/drawing/2014/main" id="{3A63D505-CBA8-A1C3-276A-713CB625FA8A}"/>
              </a:ext>
            </a:extLst>
          </p:cNvPr>
          <p:cNvSpPr/>
          <p:nvPr/>
        </p:nvSpPr>
        <p:spPr>
          <a:xfrm rot="5400000">
            <a:off x="1097890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矢印: 右 82">
            <a:extLst>
              <a:ext uri="{FF2B5EF4-FFF2-40B4-BE49-F238E27FC236}">
                <a16:creationId xmlns:a16="http://schemas.microsoft.com/office/drawing/2014/main" id="{9A415C77-8589-ABD8-615C-F5897327F46E}"/>
              </a:ext>
            </a:extLst>
          </p:cNvPr>
          <p:cNvSpPr/>
          <p:nvPr/>
        </p:nvSpPr>
        <p:spPr>
          <a:xfrm rot="16200000">
            <a:off x="1653591" y="3888665"/>
            <a:ext cx="377343" cy="22467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D0EE660-A5C2-03D9-A49C-325E5071EA35}"/>
              </a:ext>
            </a:extLst>
          </p:cNvPr>
          <p:cNvSpPr txBox="1"/>
          <p:nvPr/>
        </p:nvSpPr>
        <p:spPr>
          <a:xfrm>
            <a:off x="7932181" y="3862505"/>
            <a:ext cx="91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特定不可</a:t>
            </a:r>
            <a:endParaRPr kumimoji="1" lang="ja-JP" altLang="en-US" sz="12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A95C1BB-25A1-9BDC-7864-8B61226BFB75}"/>
              </a:ext>
            </a:extLst>
          </p:cNvPr>
          <p:cNvSpPr txBox="1"/>
          <p:nvPr/>
        </p:nvSpPr>
        <p:spPr>
          <a:xfrm>
            <a:off x="9916759" y="3298775"/>
            <a:ext cx="1313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存在しない</a:t>
            </a:r>
            <a:endParaRPr kumimoji="1" lang="ja-JP" altLang="en-US" sz="16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FA22FBE-3C7C-D000-E4D6-FFBF67448BDE}"/>
              </a:ext>
            </a:extLst>
          </p:cNvPr>
          <p:cNvSpPr txBox="1"/>
          <p:nvPr/>
        </p:nvSpPr>
        <p:spPr>
          <a:xfrm>
            <a:off x="6562719" y="5431626"/>
            <a:ext cx="2003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全体の目的が形成・合意</a:t>
            </a:r>
            <a:endParaRPr kumimoji="1" lang="ja-JP" altLang="en-US" sz="1200" dirty="0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1ADA7EB-7D4F-D856-AD65-D1411C399022}"/>
              </a:ext>
            </a:extLst>
          </p:cNvPr>
          <p:cNvSpPr txBox="1"/>
          <p:nvPr/>
        </p:nvSpPr>
        <p:spPr>
          <a:xfrm>
            <a:off x="292738" y="5431626"/>
            <a:ext cx="2635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独立の目的および管理権限が弱い</a:t>
            </a:r>
            <a:endParaRPr kumimoji="1" lang="ja-JP" altLang="en-US" sz="1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B1F2046-85B5-BB66-B93E-A5C074F7E003}"/>
              </a:ext>
            </a:extLst>
          </p:cNvPr>
          <p:cNvSpPr txBox="1"/>
          <p:nvPr/>
        </p:nvSpPr>
        <p:spPr>
          <a:xfrm>
            <a:off x="3385525" y="5431626"/>
            <a:ext cx="2447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独立の目的および管理権限が強い</a:t>
            </a:r>
            <a:endParaRPr kumimoji="1" lang="ja-JP" altLang="en-US" sz="1200" dirty="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65B9B71-A70A-5B00-EEF7-B243F542FE8F}"/>
              </a:ext>
            </a:extLst>
          </p:cNvPr>
          <p:cNvSpPr txBox="1"/>
          <p:nvPr/>
        </p:nvSpPr>
        <p:spPr>
          <a:xfrm>
            <a:off x="1943386" y="3862505"/>
            <a:ext cx="561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従属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DCC6E7E-7E4E-9CFB-F560-54347A790C50}"/>
              </a:ext>
            </a:extLst>
          </p:cNvPr>
          <p:cNvSpPr txBox="1"/>
          <p:nvPr/>
        </p:nvSpPr>
        <p:spPr>
          <a:xfrm>
            <a:off x="191943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トップダウン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465D08-BF88-AE98-4753-5DCB69981E4E}"/>
              </a:ext>
            </a:extLst>
          </p:cNvPr>
          <p:cNvSpPr txBox="1"/>
          <p:nvPr/>
        </p:nvSpPr>
        <p:spPr>
          <a:xfrm>
            <a:off x="328270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要請</a:t>
            </a:r>
            <a:endParaRPr kumimoji="1" lang="en-US" altLang="ja-JP" sz="12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3853F25-9D48-91DA-7A4F-BE7D3F22BF5D}"/>
              </a:ext>
            </a:extLst>
          </p:cNvPr>
          <p:cNvSpPr txBox="1"/>
          <p:nvPr/>
        </p:nvSpPr>
        <p:spPr>
          <a:xfrm>
            <a:off x="4980256" y="386250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承認・合意</a:t>
            </a:r>
            <a:endParaRPr kumimoji="1" lang="en-US" altLang="ja-JP" sz="1200" dirty="0"/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6071D9C-D443-E0B9-BCE2-FB1AFFB51CD0}"/>
              </a:ext>
            </a:extLst>
          </p:cNvPr>
          <p:cNvSpPr txBox="1"/>
          <p:nvPr/>
        </p:nvSpPr>
        <p:spPr>
          <a:xfrm>
            <a:off x="9258844" y="5431626"/>
            <a:ext cx="2694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偶発・創発的に全体の目的が形成・合意</a:t>
            </a:r>
            <a:endParaRPr kumimoji="1" lang="ja-JP" altLang="en-US" sz="1200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E37E4F6-4906-F426-EA3F-509FA2461ABD}"/>
              </a:ext>
            </a:extLst>
          </p:cNvPr>
          <p:cNvSpPr txBox="1"/>
          <p:nvPr/>
        </p:nvSpPr>
        <p:spPr>
          <a:xfrm>
            <a:off x="6562719" y="3862505"/>
            <a:ext cx="6473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誘導</a:t>
            </a:r>
            <a:endParaRPr kumimoji="1" lang="ja-JP" altLang="en-US" sz="1200" dirty="0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5FAF3C73-3B2B-4A55-F9C6-3CAAA67296A1}"/>
              </a:ext>
            </a:extLst>
          </p:cNvPr>
          <p:cNvSpPr/>
          <p:nvPr/>
        </p:nvSpPr>
        <p:spPr>
          <a:xfrm>
            <a:off x="724829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91F2385D-5102-B5CE-3B45-B2BE34424AF7}"/>
              </a:ext>
            </a:extLst>
          </p:cNvPr>
          <p:cNvSpPr/>
          <p:nvPr/>
        </p:nvSpPr>
        <p:spPr>
          <a:xfrm>
            <a:off x="3765035" y="3307570"/>
            <a:ext cx="1739612" cy="3209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0D4A1C7C-94F9-8684-D32E-3F0BC1F04B90}"/>
              </a:ext>
            </a:extLst>
          </p:cNvPr>
          <p:cNvSpPr/>
          <p:nvPr/>
        </p:nvSpPr>
        <p:spPr>
          <a:xfrm>
            <a:off x="6710329" y="3307570"/>
            <a:ext cx="1739612" cy="320965"/>
          </a:xfrm>
          <a:prstGeom prst="roundRect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SoS</a:t>
            </a:r>
            <a:r>
              <a:rPr kumimoji="1" lang="ja-JP" altLang="en-US" sz="1600" dirty="0">
                <a:solidFill>
                  <a:schemeClr val="tx1"/>
                </a:solidFill>
              </a:rPr>
              <a:t>管理者・目的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BAB38B-5F1B-BD21-6B94-0EA355799D3F}"/>
              </a:ext>
            </a:extLst>
          </p:cNvPr>
          <p:cNvSpPr txBox="1"/>
          <p:nvPr/>
        </p:nvSpPr>
        <p:spPr>
          <a:xfrm>
            <a:off x="387213" y="5854386"/>
            <a:ext cx="2395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例：米国の防衛システム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CF272C-C86A-4021-EA94-4180070750A2}"/>
              </a:ext>
            </a:extLst>
          </p:cNvPr>
          <p:cNvSpPr txBox="1"/>
          <p:nvPr/>
        </p:nvSpPr>
        <p:spPr>
          <a:xfrm>
            <a:off x="2928213" y="5854386"/>
            <a:ext cx="329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例：組織の異なる工場間でリソースの連携・連動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7C088A-3E0D-C636-C04A-5D5D496772CA}"/>
              </a:ext>
            </a:extLst>
          </p:cNvPr>
          <p:cNvSpPr txBox="1"/>
          <p:nvPr/>
        </p:nvSpPr>
        <p:spPr>
          <a:xfrm>
            <a:off x="7044716" y="5854386"/>
            <a:ext cx="4056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b="1" dirty="0"/>
              <a:t>多様な主体が種々の</a:t>
            </a:r>
            <a:r>
              <a:rPr kumimoji="1" lang="en-US" altLang="ja-JP" sz="1200" b="1" dirty="0"/>
              <a:t>SoS</a:t>
            </a:r>
            <a:r>
              <a:rPr kumimoji="1" lang="ja-JP" altLang="en-US" sz="1200" b="1" dirty="0"/>
              <a:t>をボトムアップ的・動的に形成・利用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6F072D-AD99-87E1-CE31-457BAED8F42F}"/>
              </a:ext>
            </a:extLst>
          </p:cNvPr>
          <p:cNvSpPr txBox="1"/>
          <p:nvPr/>
        </p:nvSpPr>
        <p:spPr>
          <a:xfrm>
            <a:off x="10093133" y="3929135"/>
            <a:ext cx="972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ボトムアップ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64959-302F-2846-4232-06997ADF7CC5}"/>
              </a:ext>
            </a:extLst>
          </p:cNvPr>
          <p:cNvSpPr txBox="1"/>
          <p:nvPr/>
        </p:nvSpPr>
        <p:spPr>
          <a:xfrm>
            <a:off x="10653302" y="731220"/>
            <a:ext cx="1573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下図は、熊谷が作成</a:t>
            </a:r>
          </a:p>
        </p:txBody>
      </p:sp>
    </p:spTree>
    <p:extLst>
      <p:ext uri="{BB962C8B-B14F-4D97-AF65-F5344CB8AC3E}">
        <p14:creationId xmlns:p14="http://schemas.microsoft.com/office/powerpoint/2010/main" val="47205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の各事例を分析する上での観点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6" y="1071367"/>
            <a:ext cx="10998670" cy="4123486"/>
          </a:xfrm>
        </p:spPr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は「協調」がキーワード</a:t>
            </a:r>
            <a:endParaRPr lang="en-US" altLang="ja-JP" dirty="0"/>
          </a:p>
          <a:p>
            <a:pPr lvl="1"/>
            <a:r>
              <a:rPr lang="ja-JP" altLang="en-US" dirty="0"/>
              <a:t>協調：</a:t>
            </a:r>
            <a:r>
              <a:rPr lang="ja-JP" altLang="en-US" b="1" dirty="0">
                <a:solidFill>
                  <a:schemeClr val="accent1"/>
                </a:solidFill>
              </a:rPr>
              <a:t>対立する立場の者同士</a:t>
            </a:r>
            <a:r>
              <a:rPr lang="ja-JP" altLang="en-US" dirty="0"/>
              <a:t>が、互いに調和して、</a:t>
            </a:r>
            <a:r>
              <a:rPr lang="ja-JP" altLang="en-US" b="1" dirty="0">
                <a:solidFill>
                  <a:schemeClr val="accent1"/>
                </a:solidFill>
              </a:rPr>
              <a:t>共通の問題を解決しよう</a:t>
            </a:r>
            <a:r>
              <a:rPr lang="ja-JP" altLang="en-US" dirty="0"/>
              <a:t>とすること</a:t>
            </a:r>
            <a:endParaRPr lang="en-US" altLang="ja-JP" dirty="0"/>
          </a:p>
          <a:p>
            <a:pPr lvl="1"/>
            <a:r>
              <a:rPr lang="ja-JP" altLang="en-US" dirty="0"/>
              <a:t>労使協調、国際協調など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協調に基づく</a:t>
            </a:r>
            <a:r>
              <a:rPr lang="en-US" altLang="ja-JP" dirty="0"/>
              <a:t>SoS</a:t>
            </a:r>
            <a:r>
              <a:rPr lang="ja-JP" altLang="en-US" dirty="0"/>
              <a:t>分析の観点</a:t>
            </a:r>
            <a:endParaRPr lang="en-US" altLang="ja-JP" dirty="0"/>
          </a:p>
          <a:p>
            <a:pPr lvl="1"/>
            <a:r>
              <a:rPr lang="en-US" altLang="ja-JP" dirty="0"/>
              <a:t>1. </a:t>
            </a:r>
            <a:r>
              <a:rPr lang="ja-JP" altLang="en-US" dirty="0"/>
              <a:t>各要素システムは、独立な運用・管理が可能か？</a:t>
            </a:r>
            <a:endParaRPr lang="en-US" altLang="ja-JP" dirty="0"/>
          </a:p>
          <a:p>
            <a:pPr lvl="1"/>
            <a:r>
              <a:rPr lang="en-US" altLang="ja-JP" dirty="0"/>
              <a:t>2. </a:t>
            </a:r>
            <a:r>
              <a:rPr lang="ja-JP" altLang="en-US" dirty="0"/>
              <a:t>各要素システム同士は、本来利害で対立する関係か？</a:t>
            </a:r>
            <a:endParaRPr lang="en-US" altLang="ja-JP" dirty="0"/>
          </a:p>
          <a:p>
            <a:pPr lvl="1"/>
            <a:r>
              <a:rPr lang="en-US" altLang="ja-JP" dirty="0"/>
              <a:t>3. SoS</a:t>
            </a:r>
            <a:r>
              <a:rPr lang="ja-JP" altLang="en-US" dirty="0"/>
              <a:t>全体の管理体制および目的は何か？</a:t>
            </a:r>
            <a:endParaRPr lang="en-US" altLang="ja-JP" dirty="0"/>
          </a:p>
          <a:p>
            <a:pPr lvl="1"/>
            <a:r>
              <a:rPr lang="en-US" altLang="ja-JP" dirty="0"/>
              <a:t>4. </a:t>
            </a:r>
            <a:r>
              <a:rPr lang="ja-JP" altLang="en-US" dirty="0"/>
              <a:t>各要素システムは、自身の利益と</a:t>
            </a:r>
            <a:r>
              <a:rPr lang="en-US" altLang="ja-JP" dirty="0"/>
              <a:t>SoS</a:t>
            </a:r>
            <a:r>
              <a:rPr lang="ja-JP" altLang="en-US" dirty="0"/>
              <a:t>全体の目的の両立が可能な構造か？</a:t>
            </a:r>
            <a:endParaRPr lang="en-US" altLang="ja-JP" dirty="0"/>
          </a:p>
          <a:p>
            <a:pPr marL="828000" lvl="2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ja-JP" altLang="en-US" sz="1800" dirty="0"/>
              <a:t>相互の状況に応じて、短期的には、自身の利益を犠牲にして全体の目的を優先することもあるが、長期的には自身の利益に繋がるケースも含む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89947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SoS</a:t>
            </a:r>
            <a:r>
              <a:rPr lang="ja-JP" altLang="en-US" dirty="0"/>
              <a:t>の分類軸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A809889B-886C-09D3-E0E0-05C8C4A3F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608270" cy="518095"/>
          </a:xfrm>
        </p:spPr>
        <p:txBody>
          <a:bodyPr/>
          <a:lstStyle/>
          <a:p>
            <a:r>
              <a:rPr lang="ja-JP" altLang="en-US" dirty="0"/>
              <a:t>（人間の存在を一度忘れて）協調のタイプで分類</a:t>
            </a:r>
            <a:endParaRPr lang="en-US" altLang="ja-JP" dirty="0"/>
          </a:p>
          <a:p>
            <a:pPr lvl="1"/>
            <a:r>
              <a:rPr lang="ja-JP" altLang="en-US" dirty="0"/>
              <a:t>例：</a:t>
            </a:r>
            <a:r>
              <a:rPr lang="en-US" altLang="ja-JP" dirty="0"/>
              <a:t>Maier</a:t>
            </a:r>
            <a:r>
              <a:rPr lang="ja-JP" altLang="en-US" dirty="0"/>
              <a:t>の分類を再解釈すると、</a:t>
            </a:r>
            <a:r>
              <a:rPr lang="en-US" altLang="ja-JP" dirty="0"/>
              <a:t>SoS</a:t>
            </a:r>
            <a:r>
              <a:rPr lang="ja-JP" altLang="en-US" dirty="0"/>
              <a:t>全体の目的形成、管理体制、要素システムの独立性に帰結する</a:t>
            </a:r>
            <a:r>
              <a:rPr lang="en-US" altLang="ja-JP" dirty="0"/>
              <a:t>[5]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6ADEF4-07E1-5728-9A57-E6EA3583BA23}"/>
              </a:ext>
            </a:extLst>
          </p:cNvPr>
          <p:cNvSpPr txBox="1"/>
          <p:nvPr/>
        </p:nvSpPr>
        <p:spPr>
          <a:xfrm>
            <a:off x="68279" y="3759049"/>
            <a:ext cx="176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/>
              <a:t>SoS</a:t>
            </a:r>
            <a:r>
              <a:rPr lang="ja-JP" altLang="en-US" sz="1600" b="1" dirty="0"/>
              <a:t>の目的形成</a:t>
            </a:r>
            <a:endParaRPr kumimoji="1" lang="ja-JP" altLang="en-US" sz="16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1D93F1F-F423-ECEC-491D-0691DBF66508}"/>
              </a:ext>
            </a:extLst>
          </p:cNvPr>
          <p:cNvSpPr txBox="1"/>
          <p:nvPr/>
        </p:nvSpPr>
        <p:spPr>
          <a:xfrm>
            <a:off x="196511" y="4719778"/>
            <a:ext cx="150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相互関係</a:t>
            </a:r>
            <a:endParaRPr kumimoji="1" lang="ja-JP" altLang="en-US" sz="16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F465353-E1EF-C304-8E12-A568E25E309F}"/>
              </a:ext>
            </a:extLst>
          </p:cNvPr>
          <p:cNvSpPr/>
          <p:nvPr/>
        </p:nvSpPr>
        <p:spPr>
          <a:xfrm>
            <a:off x="3111304" y="2603887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指揮命令型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70B3671-CFF4-04BF-91DC-F3F0C38F63B6}"/>
              </a:ext>
            </a:extLst>
          </p:cNvPr>
          <p:cNvSpPr/>
          <p:nvPr/>
        </p:nvSpPr>
        <p:spPr>
          <a:xfrm>
            <a:off x="5093920" y="2603887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要請承認型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1900A9-F231-65A4-5433-DED0D3F46D39}"/>
              </a:ext>
            </a:extLst>
          </p:cNvPr>
          <p:cNvSpPr/>
          <p:nvPr/>
        </p:nvSpPr>
        <p:spPr>
          <a:xfrm>
            <a:off x="7124161" y="2603887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協力型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E78837-F3C1-0E95-A208-99B7D08838CF}"/>
              </a:ext>
            </a:extLst>
          </p:cNvPr>
          <p:cNvSpPr/>
          <p:nvPr/>
        </p:nvSpPr>
        <p:spPr>
          <a:xfrm>
            <a:off x="9106776" y="2603887"/>
            <a:ext cx="1721195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bg1"/>
                </a:solidFill>
              </a:rPr>
              <a:t>仮想型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BD18824-88BA-05CD-8EFA-670C2AB4B899}"/>
              </a:ext>
            </a:extLst>
          </p:cNvPr>
          <p:cNvSpPr txBox="1"/>
          <p:nvPr/>
        </p:nvSpPr>
        <p:spPr>
          <a:xfrm>
            <a:off x="3436981" y="3232825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トップダウン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5B25B4-85D9-9857-AEC2-18F407D6DBD5}"/>
              </a:ext>
            </a:extLst>
          </p:cNvPr>
          <p:cNvSpPr txBox="1"/>
          <p:nvPr/>
        </p:nvSpPr>
        <p:spPr>
          <a:xfrm>
            <a:off x="5419597" y="3232825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要請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C642D7-AE98-5223-65CF-E73C94CB248D}"/>
              </a:ext>
            </a:extLst>
          </p:cNvPr>
          <p:cNvSpPr txBox="1"/>
          <p:nvPr/>
        </p:nvSpPr>
        <p:spPr>
          <a:xfrm>
            <a:off x="7449838" y="3231972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誘導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C5038E9-0CD2-AF46-44CC-82B956AC8DF2}"/>
              </a:ext>
            </a:extLst>
          </p:cNvPr>
          <p:cNvSpPr txBox="1"/>
          <p:nvPr/>
        </p:nvSpPr>
        <p:spPr>
          <a:xfrm>
            <a:off x="9432453" y="3230593"/>
            <a:ext cx="1069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創発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DB03D9-10A9-B1A1-9A6B-0332523F03AE}"/>
              </a:ext>
            </a:extLst>
          </p:cNvPr>
          <p:cNvSpPr txBox="1"/>
          <p:nvPr/>
        </p:nvSpPr>
        <p:spPr>
          <a:xfrm>
            <a:off x="2070746" y="471977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従属的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2630F5-FBF3-77F6-02E7-733FCC83A167}"/>
              </a:ext>
            </a:extLst>
          </p:cNvPr>
          <p:cNvSpPr txBox="1"/>
          <p:nvPr/>
        </p:nvSpPr>
        <p:spPr>
          <a:xfrm>
            <a:off x="361779" y="5665698"/>
            <a:ext cx="11668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[5] B. Collins et. al. : “Relative Comparison of the Rate of Convergence of Collaborative Systems of Systems: A Quantified Case Study” (2016)</a:t>
            </a:r>
            <a:endParaRPr kumimoji="1" lang="ja-JP" altLang="en-US" sz="1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BA74DD-044A-6B97-82E6-76048484B041}"/>
              </a:ext>
            </a:extLst>
          </p:cNvPr>
          <p:cNvSpPr txBox="1"/>
          <p:nvPr/>
        </p:nvSpPr>
        <p:spPr>
          <a:xfrm>
            <a:off x="68279" y="4230241"/>
            <a:ext cx="17614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/>
              <a:t>SoS</a:t>
            </a:r>
            <a:r>
              <a:rPr lang="ja-JP" altLang="en-US" sz="1600" b="1" dirty="0"/>
              <a:t>の管理体制</a:t>
            </a:r>
            <a:endParaRPr kumimoji="1" lang="ja-JP" altLang="en-US" sz="1600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774D42D-0152-01A0-A502-F766A3D775A7}"/>
              </a:ext>
            </a:extLst>
          </p:cNvPr>
          <p:cNvSpPr txBox="1"/>
          <p:nvPr/>
        </p:nvSpPr>
        <p:spPr>
          <a:xfrm>
            <a:off x="10914710" y="4719778"/>
            <a:ext cx="8841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独立的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AA2421-3B41-D168-72AB-FA541D0E2CBA}"/>
              </a:ext>
            </a:extLst>
          </p:cNvPr>
          <p:cNvSpPr txBox="1"/>
          <p:nvPr/>
        </p:nvSpPr>
        <p:spPr>
          <a:xfrm>
            <a:off x="1844604" y="4230241"/>
            <a:ext cx="1336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中央集中型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B55656-4ACE-1C1C-0255-7350931F9E0F}"/>
              </a:ext>
            </a:extLst>
          </p:cNvPr>
          <p:cNvSpPr txBox="1"/>
          <p:nvPr/>
        </p:nvSpPr>
        <p:spPr>
          <a:xfrm>
            <a:off x="10688569" y="4230241"/>
            <a:ext cx="133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団体分散型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17FBE3F-F060-C36C-EBFA-9D184C354AB8}"/>
              </a:ext>
            </a:extLst>
          </p:cNvPr>
          <p:cNvSpPr txBox="1"/>
          <p:nvPr/>
        </p:nvSpPr>
        <p:spPr>
          <a:xfrm>
            <a:off x="10496196" y="3759049"/>
            <a:ext cx="1721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下意上達／動的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90A6B76-90B1-382D-6DD1-1328775EF039}"/>
              </a:ext>
            </a:extLst>
          </p:cNvPr>
          <p:cNvSpPr txBox="1"/>
          <p:nvPr/>
        </p:nvSpPr>
        <p:spPr>
          <a:xfrm>
            <a:off x="1652232" y="3759049"/>
            <a:ext cx="1721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上意下達／静的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685783C-BAC7-6C9C-1F11-880A79CEDA90}"/>
              </a:ext>
            </a:extLst>
          </p:cNvPr>
          <p:cNvCxnSpPr>
            <a:cxnSpLocks/>
          </p:cNvCxnSpPr>
          <p:nvPr/>
        </p:nvCxnSpPr>
        <p:spPr>
          <a:xfrm>
            <a:off x="3397394" y="4399518"/>
            <a:ext cx="708004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56641AE-B9E6-9E4C-3380-D3AAE20945B9}"/>
              </a:ext>
            </a:extLst>
          </p:cNvPr>
          <p:cNvCxnSpPr>
            <a:cxnSpLocks/>
          </p:cNvCxnSpPr>
          <p:nvPr/>
        </p:nvCxnSpPr>
        <p:spPr>
          <a:xfrm>
            <a:off x="3397394" y="4889055"/>
            <a:ext cx="708004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90D76B4-0721-D6B4-2613-D1020BA62A54}"/>
              </a:ext>
            </a:extLst>
          </p:cNvPr>
          <p:cNvCxnSpPr>
            <a:cxnSpLocks/>
          </p:cNvCxnSpPr>
          <p:nvPr/>
        </p:nvCxnSpPr>
        <p:spPr>
          <a:xfrm>
            <a:off x="3397394" y="3928326"/>
            <a:ext cx="708004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729381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8627</TotalTime>
  <Words>1838</Words>
  <Application>Microsoft Office PowerPoint</Application>
  <PresentationFormat>ワイド画面</PresentationFormat>
  <Paragraphs>217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Meiryo UI</vt:lpstr>
      <vt:lpstr>游ゴシック</vt:lpstr>
      <vt:lpstr>Arial</vt:lpstr>
      <vt:lpstr>Wingdings</vt:lpstr>
      <vt:lpstr>Yokogawa_Template_Standard</vt:lpstr>
      <vt:lpstr>第6回の進め方のご相談</vt:lpstr>
      <vt:lpstr>今回のご相談事項</vt:lpstr>
      <vt:lpstr>背景</vt:lpstr>
      <vt:lpstr>第6回（8月30日）に向けてのご相談</vt:lpstr>
      <vt:lpstr>SoSの文献</vt:lpstr>
      <vt:lpstr>SoSの定義（Maier）</vt:lpstr>
      <vt:lpstr>SoSの分類（Maier, Dahmann and K. Baldwin）</vt:lpstr>
      <vt:lpstr>SoSの各事例を分析する上での観点</vt:lpstr>
      <vt:lpstr>SoSの分類軸</vt:lpstr>
      <vt:lpstr>SoSの事例：電力システム</vt:lpstr>
      <vt:lpstr>SoSの事例：鉄道の相互直通運転の運行管理</vt:lpstr>
      <vt:lpstr>SoSの事例：鉄道の相互直通運転の運行管理</vt:lpstr>
      <vt:lpstr>SoSの事例：鉄道の相互直通運転（相互乗入）の運行管理</vt:lpstr>
      <vt:lpstr>まとめ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1408</cp:revision>
  <dcterms:created xsi:type="dcterms:W3CDTF">2022-01-26T00:23:42Z</dcterms:created>
  <dcterms:modified xsi:type="dcterms:W3CDTF">2023-08-04T10:42:59Z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