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5"/>
  </p:notesMasterIdLst>
  <p:sldIdLst>
    <p:sldId id="269" r:id="rId2"/>
    <p:sldId id="567" r:id="rId3"/>
    <p:sldId id="569" r:id="rId4"/>
    <p:sldId id="575" r:id="rId5"/>
    <p:sldId id="555" r:id="rId6"/>
    <p:sldId id="292" r:id="rId7"/>
    <p:sldId id="540" r:id="rId8"/>
    <p:sldId id="558" r:id="rId9"/>
    <p:sldId id="561" r:id="rId10"/>
    <p:sldId id="560" r:id="rId11"/>
    <p:sldId id="568" r:id="rId12"/>
    <p:sldId id="572" r:id="rId13"/>
    <p:sldId id="573" r:id="rId14"/>
    <p:sldId id="574" r:id="rId15"/>
    <p:sldId id="571" r:id="rId16"/>
    <p:sldId id="570" r:id="rId17"/>
    <p:sldId id="576" r:id="rId18"/>
    <p:sldId id="577" r:id="rId19"/>
    <p:sldId id="550" r:id="rId20"/>
    <p:sldId id="286" r:id="rId21"/>
    <p:sldId id="547" r:id="rId22"/>
    <p:sldId id="553" r:id="rId23"/>
    <p:sldId id="55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92683" autoAdjust="0"/>
  </p:normalViewPr>
  <p:slideViewPr>
    <p:cSldViewPr snapToGrid="0">
      <p:cViewPr varScale="1">
        <p:scale>
          <a:sx n="75" d="100"/>
          <a:sy n="75" d="100"/>
        </p:scale>
        <p:origin x="160" y="6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(0:00~0:08)</a:t>
            </a:r>
            <a:r>
              <a:rPr kumimoji="1" lang="ja-JP" altLang="en-US" dirty="0"/>
              <a:t>横河電機の熊谷です。本日は</a:t>
            </a:r>
            <a:r>
              <a:rPr kumimoji="1" lang="en-US" altLang="ja-JP" dirty="0"/>
              <a:t>Smart~</a:t>
            </a:r>
            <a:r>
              <a:rPr kumimoji="1" lang="ja-JP" altLang="en-US" dirty="0"/>
              <a:t>について発表します。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242720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(5:56~6:31 35sec) </a:t>
            </a:r>
            <a:r>
              <a:rPr kumimoji="1" lang="ja-JP" altLang="en-US" dirty="0"/>
              <a:t>紹介したように、現時点では要請承認型や協力型の事例が存在します。しかし、将来的には、</a:t>
            </a:r>
            <a:r>
              <a:rPr kumimoji="1" lang="en-US" altLang="ja-JP" dirty="0"/>
              <a:t>CPHS</a:t>
            </a:r>
            <a:r>
              <a:rPr kumimoji="1" lang="ja-JP" altLang="en-US" dirty="0"/>
              <a:t>で仮想空間から物理空間にフィードバックを受けることや、接続されるシステムが増加することなどを踏まえると、人間を誘導することで形成する協力型や、ボトムアップで創発する仮想型の</a:t>
            </a:r>
            <a:r>
              <a:rPr kumimoji="1" lang="en-US" altLang="ja-JP" dirty="0"/>
              <a:t>SoS</a:t>
            </a:r>
            <a:r>
              <a:rPr kumimoji="1" lang="ja-JP" altLang="en-US" dirty="0"/>
              <a:t>が増加すると推測されます。ここまでは一般的な</a:t>
            </a:r>
            <a:r>
              <a:rPr kumimoji="1" lang="en-US" altLang="ja-JP" dirty="0"/>
              <a:t>SoS</a:t>
            </a:r>
            <a:r>
              <a:rPr kumimoji="1" lang="ja-JP" altLang="en-US" dirty="0"/>
              <a:t>の定義や事例をご紹介しました。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490945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(6:31~7:01 30sec) </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4091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(7:01~7:41 40sec)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985574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(7:41~8:13 30sec)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1592794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(8:13~8:33 20sec)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1736397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(8:33~9:33 60sec)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213302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(9:33~10:33 60sec)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44677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(10:33~11:33 60sec)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1810643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(11:33~12:33 60sec)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2451618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(12:33~13:03 30sec)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2652037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(0:08~0:16 8sec)</a:t>
            </a:r>
            <a:r>
              <a:rPr kumimoji="1" lang="ja-JP" altLang="en-US" dirty="0"/>
              <a:t>発表は</a:t>
            </a:r>
            <a:r>
              <a:rPr kumimoji="1" lang="en-US" altLang="ja-JP" dirty="0"/>
              <a:t>System of Systems</a:t>
            </a:r>
            <a:r>
              <a:rPr kumimoji="1" lang="ja-JP" altLang="en-US" dirty="0"/>
              <a:t>（</a:t>
            </a:r>
            <a:r>
              <a:rPr kumimoji="1" lang="en-US" altLang="ja-JP" dirty="0"/>
              <a:t>SoS</a:t>
            </a:r>
            <a:r>
              <a:rPr kumimoji="1" lang="ja-JP" altLang="en-US" dirty="0"/>
              <a:t>）の話、製造業の話、</a:t>
            </a:r>
            <a:r>
              <a:rPr kumimoji="1" lang="en-US" altLang="ja-JP" dirty="0"/>
              <a:t>CPHS</a:t>
            </a:r>
            <a:r>
              <a:rPr kumimoji="1" lang="ja-JP" altLang="en-US" dirty="0"/>
              <a:t>への展望の順にお話します。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1729541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(0:16~0:56 40sec) 2016</a:t>
            </a:r>
            <a:r>
              <a:rPr kumimoji="1" lang="ja-JP" altLang="en-US" dirty="0"/>
              <a:t>年に</a:t>
            </a:r>
            <a:r>
              <a:rPr kumimoji="1" lang="en-US" altLang="ja-JP" dirty="0"/>
              <a:t>Society 5.0</a:t>
            </a:r>
            <a:r>
              <a:rPr kumimoji="1" lang="ja-JP" altLang="en-US" dirty="0"/>
              <a:t>が未来社会構想として提唱されて以降、その実現に向けて産官学で研究開発や実証実験が進められています。</a:t>
            </a:r>
            <a:r>
              <a:rPr kumimoji="1" lang="en-US" altLang="ja-JP" dirty="0"/>
              <a:t>Society 5.0</a:t>
            </a:r>
            <a:r>
              <a:rPr kumimoji="1" lang="ja-JP" altLang="en-US" dirty="0"/>
              <a:t>では</a:t>
            </a:r>
            <a:r>
              <a:rPr kumimoji="1" lang="en-US" altLang="ja-JP" dirty="0"/>
              <a:t>IoT</a:t>
            </a:r>
            <a:r>
              <a:rPr kumimoji="1" lang="ja-JP" altLang="en-US" dirty="0"/>
              <a:t>で現実空間の情報を常にセンシングし、仮想空間で分析した後、新たな情報を現実空間の機械や人間に自動的に提示する構図です。これは、仮想空間と現実空間が高度に融合し、人間中心に機能しているイメージです。この概念は</a:t>
            </a:r>
            <a:r>
              <a:rPr kumimoji="1" lang="en-US" altLang="ja-JP" dirty="0"/>
              <a:t>CPHS</a:t>
            </a:r>
            <a:r>
              <a:rPr kumimoji="1" lang="ja-JP" altLang="en-US" dirty="0"/>
              <a:t>の概念と～。また、～と言えます。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136433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(0:56~1:36 40sec) </a:t>
            </a:r>
            <a:r>
              <a:rPr kumimoji="1" lang="ja-JP" altLang="en-US" dirty="0"/>
              <a:t>一方、弊社横河は、創業以降、計測・制御・情報の技術を軸として、産業界のプラント・工場を主なお客様としてきました。左下のように、近年は制御システムと計測機器が売上の大半を占めています。しかし、近年は</a:t>
            </a:r>
            <a:r>
              <a:rPr kumimoji="1" lang="en-US" altLang="ja-JP" dirty="0"/>
              <a:t>Society5.0</a:t>
            </a:r>
            <a:r>
              <a:rPr kumimoji="1" lang="ja-JP" altLang="en-US" dirty="0"/>
              <a:t>やサステナビリティ目標の達成に向けて、右下のように重点的な取り組みや横河を含む業界構造が変容しています。これは</a:t>
            </a:r>
            <a:r>
              <a:rPr kumimoji="1" lang="en-US" altLang="ja-JP" dirty="0"/>
              <a:t>Smart Manufacturing</a:t>
            </a:r>
            <a:r>
              <a:rPr kumimoji="1" lang="ja-JP" altLang="en-US" dirty="0"/>
              <a:t>や</a:t>
            </a:r>
            <a:r>
              <a:rPr kumimoji="1" lang="en-US" altLang="ja-JP" dirty="0"/>
              <a:t>SoS</a:t>
            </a:r>
            <a:r>
              <a:rPr kumimoji="1" lang="ja-JP" altLang="en-US" dirty="0"/>
              <a:t>の影響を強く受けています。本発表では、製造業と</a:t>
            </a:r>
            <a:r>
              <a:rPr kumimoji="1" lang="en-US" altLang="ja-JP" dirty="0"/>
              <a:t>SoS</a:t>
            </a:r>
            <a:r>
              <a:rPr kumimoji="1" lang="ja-JP" altLang="en-US" dirty="0"/>
              <a:t>の関係、地域エネルギー管理システム</a:t>
            </a:r>
            <a:r>
              <a:rPr kumimoji="1" lang="en-US" altLang="ja-JP" dirty="0"/>
              <a:t>CEMS</a:t>
            </a:r>
            <a:r>
              <a:rPr kumimoji="1" lang="ja-JP" altLang="en-US" dirty="0"/>
              <a:t>の事例、最後に</a:t>
            </a:r>
            <a:r>
              <a:rPr kumimoji="1" lang="en-US" altLang="ja-JP" dirty="0"/>
              <a:t>CPHS</a:t>
            </a:r>
            <a:r>
              <a:rPr kumimoji="1" lang="ja-JP" altLang="en-US" dirty="0"/>
              <a:t>への展望についてお話します。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403654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(1:36~2:00 24sec) </a:t>
            </a:r>
            <a:r>
              <a:rPr kumimoji="1" lang="ja-JP" altLang="en-US" dirty="0"/>
              <a:t>まず学術的な</a:t>
            </a:r>
            <a:r>
              <a:rPr kumimoji="1" lang="en-US" altLang="ja-JP" dirty="0"/>
              <a:t>SoS</a:t>
            </a:r>
            <a:r>
              <a:rPr kumimoji="1" lang="ja-JP" altLang="en-US" dirty="0"/>
              <a:t>の定義や分類を紹介します。古典的には</a:t>
            </a:r>
            <a:r>
              <a:rPr kumimoji="1" lang="en-US" altLang="ja-JP" dirty="0"/>
              <a:t>Maier</a:t>
            </a:r>
            <a:r>
              <a:rPr kumimoji="1" lang="ja-JP" altLang="en-US" dirty="0"/>
              <a:t>による定義やそれを踏まえた</a:t>
            </a:r>
            <a:r>
              <a:rPr kumimoji="1" lang="en-US" altLang="ja-JP" dirty="0"/>
              <a:t>INCOSE</a:t>
            </a:r>
            <a:r>
              <a:rPr kumimoji="1" lang="ja-JP" altLang="en-US" dirty="0"/>
              <a:t>の定義がよく知られていて、国内でも</a:t>
            </a:r>
            <a:r>
              <a:rPr kumimoji="1" lang="en-US" altLang="ja-JP" dirty="0"/>
              <a:t>SICE</a:t>
            </a:r>
            <a:r>
              <a:rPr kumimoji="1" lang="ja-JP" altLang="en-US" dirty="0"/>
              <a:t>のスマーターワールド調査研究会が</a:t>
            </a:r>
            <a:r>
              <a:rPr kumimoji="1" lang="en-US" altLang="ja-JP" dirty="0"/>
              <a:t>SoS</a:t>
            </a:r>
            <a:r>
              <a:rPr kumimoji="1" lang="ja-JP" altLang="en-US" dirty="0"/>
              <a:t>の解説をしています。また、近年は実態に合わせて</a:t>
            </a:r>
            <a:r>
              <a:rPr kumimoji="1" lang="en-US" altLang="ja-JP" dirty="0"/>
              <a:t>SoS</a:t>
            </a:r>
            <a:r>
              <a:rPr kumimoji="1" lang="ja-JP" altLang="en-US" dirty="0"/>
              <a:t>の定義も多様化しつつあることが指摘されていますが、本日は古典的な定義をご紹介します。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753541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(2:00~2:43 43sec) </a:t>
            </a:r>
            <a:r>
              <a:rPr kumimoji="1" lang="ja-JP" altLang="en-US" dirty="0"/>
              <a:t>システムの定義としては、ある特定の機能を実行するために組織化されていて、かつ個々の要素に還元できない挙動や機能を生成する、要素群の集まりとします。前者は共通の目的を達成する構造であるという特徴、後者はシステム特有の相互作用があるという特徴を表しています。このとき、</a:t>
            </a:r>
            <a:r>
              <a:rPr kumimoji="1" lang="en-US" altLang="ja-JP" dirty="0"/>
              <a:t>SoS</a:t>
            </a:r>
            <a:r>
              <a:rPr kumimoji="1" lang="ja-JP" altLang="en-US" dirty="0"/>
              <a:t>のイメージは、右図のように、各要素が集まってサブシステムを構成していて、サブシステム同士が集まって大きなシステムを形成する図でよく表現されます。この定義では、要素システムの運用的独立性と管理的独立性の二つを満たすこととされています。前者は要素システム単位に分解されても個々に機能できること、後者は管理者が各要素システムに独立に存在することを意味し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27298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(2:43~3:53 70sec) SoS</a:t>
            </a:r>
            <a:r>
              <a:rPr kumimoji="1" lang="ja-JP" altLang="en-US" dirty="0"/>
              <a:t>の代表的な分類も紹介します。この分類では、</a:t>
            </a:r>
            <a:r>
              <a:rPr kumimoji="1" lang="en-US" altLang="ja-JP" dirty="0"/>
              <a:t>SoS</a:t>
            </a:r>
            <a:r>
              <a:rPr kumimoji="1" lang="ja-JP" altLang="en-US" dirty="0"/>
              <a:t>は、全体や要素システムの管理権限によって、</a:t>
            </a:r>
            <a:r>
              <a:rPr kumimoji="1" lang="en-US" altLang="ja-JP" dirty="0"/>
              <a:t>4</a:t>
            </a:r>
            <a:r>
              <a:rPr kumimoji="1" lang="ja-JP" altLang="en-US" dirty="0"/>
              <a:t>つに大別されます。一番左の指揮命令型は全体のために管理構築されて、要素システムはそれに従属するタイプで、完全なトップダウン方式です。左から</a:t>
            </a:r>
            <a:r>
              <a:rPr kumimoji="1" lang="en-US" altLang="ja-JP" dirty="0"/>
              <a:t>2</a:t>
            </a:r>
            <a:r>
              <a:rPr kumimoji="1" lang="ja-JP" altLang="en-US" dirty="0"/>
              <a:t>番目の要請承認型は</a:t>
            </a:r>
            <a:r>
              <a:rPr kumimoji="1" lang="en-US" altLang="ja-JP" dirty="0"/>
              <a:t>SoS</a:t>
            </a:r>
            <a:r>
              <a:rPr kumimoji="1" lang="ja-JP" altLang="en-US" dirty="0"/>
              <a:t>管理者からの要請に対して、承認・合意することで</a:t>
            </a:r>
            <a:r>
              <a:rPr kumimoji="1" lang="en-US" altLang="ja-JP" dirty="0"/>
              <a:t>SoS</a:t>
            </a:r>
            <a:r>
              <a:rPr kumimoji="1" lang="ja-JP" altLang="en-US" dirty="0"/>
              <a:t>として共同するタイプで、一部トップダウン方式です。右から</a:t>
            </a:r>
            <a:r>
              <a:rPr kumimoji="1" lang="en-US" altLang="ja-JP" dirty="0"/>
              <a:t>2</a:t>
            </a:r>
            <a:r>
              <a:rPr kumimoji="1" lang="ja-JP" altLang="en-US" dirty="0"/>
              <a:t>番目の協力型は、</a:t>
            </a:r>
            <a:r>
              <a:rPr kumimoji="1" lang="en-US" altLang="ja-JP" dirty="0"/>
              <a:t>SoS</a:t>
            </a:r>
            <a:r>
              <a:rPr kumimoji="1" lang="ja-JP" altLang="en-US" dirty="0"/>
              <a:t>の目的を明確に特定できないが、要素システム間の相互作用によって</a:t>
            </a:r>
            <a:r>
              <a:rPr kumimoji="1" lang="en-US" altLang="ja-JP" dirty="0"/>
              <a:t>SoS</a:t>
            </a:r>
            <a:r>
              <a:rPr kumimoji="1" lang="ja-JP" altLang="en-US" dirty="0"/>
              <a:t>全体の目的が形成・合意されることで組織化されるタイプです。一番右の仮想型は、</a:t>
            </a:r>
            <a:r>
              <a:rPr kumimoji="1" lang="en-US" altLang="ja-JP" dirty="0"/>
              <a:t>SoS</a:t>
            </a:r>
            <a:r>
              <a:rPr kumimoji="1" lang="ja-JP" altLang="en-US" dirty="0"/>
              <a:t>管理者がいない中で、相互作用だけでボトムアップ的に</a:t>
            </a:r>
            <a:r>
              <a:rPr kumimoji="1" lang="en-US" altLang="ja-JP" dirty="0"/>
              <a:t>SoS</a:t>
            </a:r>
            <a:r>
              <a:rPr kumimoji="1" lang="ja-JP" altLang="en-US" dirty="0"/>
              <a:t>が形成されるタイプです。これは左側にいくと従属的かつトップダウンで、右側にいくと独立的かつボトムアップだと解釈できます。以上から、</a:t>
            </a:r>
            <a:r>
              <a:rPr kumimoji="1" lang="en-US" altLang="ja-JP" dirty="0"/>
              <a:t>SoS</a:t>
            </a:r>
            <a:r>
              <a:rPr kumimoji="1" lang="ja-JP" altLang="en-US" dirty="0"/>
              <a:t>は、互いに独立な組織がボトムアップ的に協調構造を形成する点が特徴的だと考えられます。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89702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(3:53~4:56 63sec) </a:t>
            </a:r>
            <a:r>
              <a:rPr kumimoji="1" lang="ja-JP" altLang="en-US" dirty="0"/>
              <a:t>一般的な事例を</a:t>
            </a:r>
            <a:r>
              <a:rPr kumimoji="1" lang="en-US" altLang="ja-JP" dirty="0"/>
              <a:t>SoS</a:t>
            </a:r>
            <a:r>
              <a:rPr kumimoji="1" lang="ja-JP" altLang="en-US" dirty="0"/>
              <a:t>として解釈していきます。これは国内の電力システムを図示したもので、左側が電力系統、右側が支払システムです。まず、</a:t>
            </a:r>
            <a:r>
              <a:rPr kumimoji="1" lang="en-US" altLang="ja-JP" dirty="0"/>
              <a:t>2016</a:t>
            </a:r>
            <a:r>
              <a:rPr kumimoji="1" lang="ja-JP" altLang="en-US" dirty="0"/>
              <a:t>年の発送電分離によって、運用が地域毎に分断されていた垂直構造から、異なる事業者が各部門を運用する水平構造へ変容しました。また、小売自由化によって、いわゆる新電力を始めとする事業者が参入し、電力卸市場と連動した電力売買によって、委託料金やインバランス料金などを支払いながら電力を調達する仕組みとなりました。さらに、環境負荷の観点から、発電側・需要側の両方で分散型電源の導入が進んでいます。このように、電力システムでは、多様な立場の事業者が存在するので、ローカルな管理目的は相反しますが、電力需給平衡という全体目的のためにグローバル的には協調する構造が形成されています。加えて、需要家は一方向に受けるだけでなく、分散型電源で自ら発電することや、需要パターンを変化させるデマンドレスポンスに対応するなど、需要家の意思決定も需給平衡に影響を与える構造となっています。このため、要請承認型と協力型のハイブリッドな</a:t>
            </a:r>
            <a:r>
              <a:rPr kumimoji="1" lang="en-US" altLang="ja-JP" dirty="0"/>
              <a:t>SoS</a:t>
            </a:r>
            <a:r>
              <a:rPr kumimoji="1" lang="ja-JP" altLang="en-US" dirty="0"/>
              <a:t>といえます。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389586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(4:56~5:56 60sec) </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1054827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12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8.svg"/><Relationship Id="rId18" Type="http://schemas.openxmlformats.org/officeDocument/2006/relationships/image" Target="../media/image63.png"/><Relationship Id="rId26" Type="http://schemas.openxmlformats.org/officeDocument/2006/relationships/image" Target="../media/image67.jpg"/><Relationship Id="rId3" Type="http://schemas.openxmlformats.org/officeDocument/2006/relationships/image" Target="../media/image17.png"/><Relationship Id="rId21" Type="http://schemas.openxmlformats.org/officeDocument/2006/relationships/image" Target="../media/image66.svg"/><Relationship Id="rId7" Type="http://schemas.openxmlformats.org/officeDocument/2006/relationships/image" Target="../media/image14.png"/><Relationship Id="rId12" Type="http://schemas.openxmlformats.org/officeDocument/2006/relationships/image" Target="../media/image57.png"/><Relationship Id="rId17" Type="http://schemas.openxmlformats.org/officeDocument/2006/relationships/image" Target="../media/image62.svg"/><Relationship Id="rId25" Type="http://schemas.openxmlformats.org/officeDocument/2006/relationships/image" Target="../media/image20.svg"/><Relationship Id="rId2" Type="http://schemas.openxmlformats.org/officeDocument/2006/relationships/notesSlide" Target="../notesSlides/notesSlide15.xml"/><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12.xml"/><Relationship Id="rId6" Type="http://schemas.openxmlformats.org/officeDocument/2006/relationships/image" Target="../media/image24.svg"/><Relationship Id="rId11" Type="http://schemas.openxmlformats.org/officeDocument/2006/relationships/image" Target="../media/image56.svg"/><Relationship Id="rId24" Type="http://schemas.openxmlformats.org/officeDocument/2006/relationships/image" Target="../media/image19.png"/><Relationship Id="rId5" Type="http://schemas.openxmlformats.org/officeDocument/2006/relationships/image" Target="../media/image23.png"/><Relationship Id="rId15" Type="http://schemas.openxmlformats.org/officeDocument/2006/relationships/image" Target="../media/image60.png"/><Relationship Id="rId23" Type="http://schemas.openxmlformats.org/officeDocument/2006/relationships/image" Target="../media/image11.svg"/><Relationship Id="rId10" Type="http://schemas.openxmlformats.org/officeDocument/2006/relationships/image" Target="../media/image55.png"/><Relationship Id="rId19" Type="http://schemas.openxmlformats.org/officeDocument/2006/relationships/image" Target="../media/image64.svg"/><Relationship Id="rId4" Type="http://schemas.openxmlformats.org/officeDocument/2006/relationships/image" Target="../media/image18.svg"/><Relationship Id="rId9" Type="http://schemas.openxmlformats.org/officeDocument/2006/relationships/image" Target="../media/image16.png"/><Relationship Id="rId14" Type="http://schemas.openxmlformats.org/officeDocument/2006/relationships/image" Target="../media/image59.png"/><Relationship Id="rId22"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13.svg"/><Relationship Id="rId18" Type="http://schemas.openxmlformats.org/officeDocument/2006/relationships/image" Target="../media/image71.png"/><Relationship Id="rId26" Type="http://schemas.openxmlformats.org/officeDocument/2006/relationships/image" Target="../media/image18.svg"/><Relationship Id="rId3" Type="http://schemas.openxmlformats.org/officeDocument/2006/relationships/image" Target="../media/image68.png"/><Relationship Id="rId21" Type="http://schemas.openxmlformats.org/officeDocument/2006/relationships/image" Target="../media/image72.png"/><Relationship Id="rId7" Type="http://schemas.openxmlformats.org/officeDocument/2006/relationships/image" Target="../media/image39.svg"/><Relationship Id="rId12" Type="http://schemas.openxmlformats.org/officeDocument/2006/relationships/image" Target="../media/image12.png"/><Relationship Id="rId17" Type="http://schemas.openxmlformats.org/officeDocument/2006/relationships/image" Target="../media/image60.png"/><Relationship Id="rId25" Type="http://schemas.openxmlformats.org/officeDocument/2006/relationships/image" Target="../media/image17.png"/><Relationship Id="rId2" Type="http://schemas.openxmlformats.org/officeDocument/2006/relationships/notesSlide" Target="../notesSlides/notesSlide17.xml"/><Relationship Id="rId16" Type="http://schemas.openxmlformats.org/officeDocument/2006/relationships/image" Target="../media/image16.png"/><Relationship Id="rId20" Type="http://schemas.openxmlformats.org/officeDocument/2006/relationships/image" Target="../media/image58.svg"/><Relationship Id="rId1" Type="http://schemas.openxmlformats.org/officeDocument/2006/relationships/slideLayout" Target="../slideLayouts/slideLayout12.xml"/><Relationship Id="rId6" Type="http://schemas.openxmlformats.org/officeDocument/2006/relationships/image" Target="../media/image38.png"/><Relationship Id="rId11" Type="http://schemas.openxmlformats.org/officeDocument/2006/relationships/image" Target="../media/image62.svg"/><Relationship Id="rId24" Type="http://schemas.openxmlformats.org/officeDocument/2006/relationships/image" Target="../media/image11.svg"/><Relationship Id="rId5" Type="http://schemas.openxmlformats.org/officeDocument/2006/relationships/image" Target="../media/image24.svg"/><Relationship Id="rId15" Type="http://schemas.openxmlformats.org/officeDocument/2006/relationships/image" Target="../media/image15.svg"/><Relationship Id="rId23" Type="http://schemas.openxmlformats.org/officeDocument/2006/relationships/image" Target="../media/image10.png"/><Relationship Id="rId10" Type="http://schemas.openxmlformats.org/officeDocument/2006/relationships/image" Target="../media/image61.png"/><Relationship Id="rId19" Type="http://schemas.openxmlformats.org/officeDocument/2006/relationships/image" Target="../media/image57.png"/><Relationship Id="rId4" Type="http://schemas.openxmlformats.org/officeDocument/2006/relationships/image" Target="../media/image23.png"/><Relationship Id="rId9" Type="http://schemas.openxmlformats.org/officeDocument/2006/relationships/image" Target="../media/image70.svg"/><Relationship Id="rId14" Type="http://schemas.openxmlformats.org/officeDocument/2006/relationships/image" Target="../media/image14.png"/><Relationship Id="rId22" Type="http://schemas.openxmlformats.org/officeDocument/2006/relationships/image" Target="../media/image73.svg"/></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38.png"/><Relationship Id="rId18" Type="http://schemas.openxmlformats.org/officeDocument/2006/relationships/image" Target="../media/image79.svg"/><Relationship Id="rId3" Type="http://schemas.openxmlformats.org/officeDocument/2006/relationships/image" Target="../media/image23.png"/><Relationship Id="rId21" Type="http://schemas.openxmlformats.org/officeDocument/2006/relationships/image" Target="../media/image80.png"/><Relationship Id="rId7" Type="http://schemas.openxmlformats.org/officeDocument/2006/relationships/image" Target="../media/image21.png"/><Relationship Id="rId12" Type="http://schemas.openxmlformats.org/officeDocument/2006/relationships/image" Target="../media/image11.svg"/><Relationship Id="rId17" Type="http://schemas.openxmlformats.org/officeDocument/2006/relationships/image" Target="../media/image78.png"/><Relationship Id="rId2" Type="http://schemas.openxmlformats.org/officeDocument/2006/relationships/notesSlide" Target="../notesSlides/notesSlide18.xml"/><Relationship Id="rId16" Type="http://schemas.openxmlformats.org/officeDocument/2006/relationships/image" Target="../media/image77.svg"/><Relationship Id="rId20" Type="http://schemas.openxmlformats.org/officeDocument/2006/relationships/image" Target="../media/image70.svg"/><Relationship Id="rId1" Type="http://schemas.openxmlformats.org/officeDocument/2006/relationships/slideLayout" Target="../slideLayouts/slideLayout12.xml"/><Relationship Id="rId6" Type="http://schemas.openxmlformats.org/officeDocument/2006/relationships/image" Target="../media/image75.svg"/><Relationship Id="rId11" Type="http://schemas.openxmlformats.org/officeDocument/2006/relationships/image" Target="../media/image10.png"/><Relationship Id="rId5" Type="http://schemas.openxmlformats.org/officeDocument/2006/relationships/image" Target="../media/image74.png"/><Relationship Id="rId15" Type="http://schemas.openxmlformats.org/officeDocument/2006/relationships/image" Target="../media/image76.png"/><Relationship Id="rId10" Type="http://schemas.openxmlformats.org/officeDocument/2006/relationships/image" Target="../media/image62.svg"/><Relationship Id="rId19" Type="http://schemas.openxmlformats.org/officeDocument/2006/relationships/image" Target="../media/image69.png"/><Relationship Id="rId4" Type="http://schemas.openxmlformats.org/officeDocument/2006/relationships/image" Target="../media/image24.svg"/><Relationship Id="rId9" Type="http://schemas.openxmlformats.org/officeDocument/2006/relationships/image" Target="../media/image61.png"/><Relationship Id="rId14" Type="http://schemas.openxmlformats.org/officeDocument/2006/relationships/image" Target="../media/image39.svg"/><Relationship Id="rId22" Type="http://schemas.openxmlformats.org/officeDocument/2006/relationships/image" Target="../media/image81.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3.svg"/><Relationship Id="rId18" Type="http://schemas.openxmlformats.org/officeDocument/2006/relationships/image" Target="../media/image30.png"/><Relationship Id="rId3" Type="http://schemas.openxmlformats.org/officeDocument/2006/relationships/image" Target="../media/image45.svg"/><Relationship Id="rId21" Type="http://schemas.openxmlformats.org/officeDocument/2006/relationships/image" Target="../media/image20.svg"/><Relationship Id="rId7" Type="http://schemas.openxmlformats.org/officeDocument/2006/relationships/image" Target="../media/image47.svg"/><Relationship Id="rId12" Type="http://schemas.openxmlformats.org/officeDocument/2006/relationships/image" Target="../media/image42.png"/><Relationship Id="rId17" Type="http://schemas.openxmlformats.org/officeDocument/2006/relationships/image" Target="../media/image49.svg"/><Relationship Id="rId2" Type="http://schemas.openxmlformats.org/officeDocument/2006/relationships/image" Target="../media/image44.png"/><Relationship Id="rId16" Type="http://schemas.openxmlformats.org/officeDocument/2006/relationships/image" Target="../media/image48.png"/><Relationship Id="rId20"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46.png"/><Relationship Id="rId11" Type="http://schemas.openxmlformats.org/officeDocument/2006/relationships/image" Target="../media/image29.svg"/><Relationship Id="rId5" Type="http://schemas.openxmlformats.org/officeDocument/2006/relationships/image" Target="../media/image41.svg"/><Relationship Id="rId15" Type="http://schemas.openxmlformats.org/officeDocument/2006/relationships/image" Target="../media/image51.svg"/><Relationship Id="rId10" Type="http://schemas.openxmlformats.org/officeDocument/2006/relationships/image" Target="../media/image28.png"/><Relationship Id="rId19" Type="http://schemas.openxmlformats.org/officeDocument/2006/relationships/image" Target="../media/image31.svg"/><Relationship Id="rId4" Type="http://schemas.openxmlformats.org/officeDocument/2006/relationships/image" Target="../media/image40.png"/><Relationship Id="rId9" Type="http://schemas.openxmlformats.org/officeDocument/2006/relationships/image" Target="../media/image27.svg"/><Relationship Id="rId14" Type="http://schemas.openxmlformats.org/officeDocument/2006/relationships/image" Target="../media/image5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notesSlide" Target="../notesSlides/notesSlide8.xml"/><Relationship Id="rId16"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13.svg"/><Relationship Id="rId11" Type="http://schemas.openxmlformats.org/officeDocument/2006/relationships/image" Target="../media/image18.svg"/><Relationship Id="rId5" Type="http://schemas.openxmlformats.org/officeDocument/2006/relationships/image" Target="../media/image12.pn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4.png"/><Relationship Id="rId18" Type="http://schemas.openxmlformats.org/officeDocument/2006/relationships/image" Target="../media/image39.svg"/><Relationship Id="rId26" Type="http://schemas.openxmlformats.org/officeDocument/2006/relationships/image" Target="../media/image47.svg"/><Relationship Id="rId3" Type="http://schemas.openxmlformats.org/officeDocument/2006/relationships/image" Target="../media/image26.png"/><Relationship Id="rId21" Type="http://schemas.openxmlformats.org/officeDocument/2006/relationships/image" Target="../media/image42.png"/><Relationship Id="rId7" Type="http://schemas.openxmlformats.org/officeDocument/2006/relationships/image" Target="../media/image30.png"/><Relationship Id="rId12" Type="http://schemas.openxmlformats.org/officeDocument/2006/relationships/image" Target="../media/image33.sv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notesSlide" Target="../notesSlides/notesSlide9.xml"/><Relationship Id="rId16" Type="http://schemas.openxmlformats.org/officeDocument/2006/relationships/image" Target="../media/image37.svg"/><Relationship Id="rId20" Type="http://schemas.openxmlformats.org/officeDocument/2006/relationships/image" Target="../media/image41.svg"/><Relationship Id="rId29"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29.svg"/><Relationship Id="rId11" Type="http://schemas.openxmlformats.org/officeDocument/2006/relationships/image" Target="../media/image32.png"/><Relationship Id="rId24" Type="http://schemas.openxmlformats.org/officeDocument/2006/relationships/image" Target="../media/image45.svg"/><Relationship Id="rId5" Type="http://schemas.openxmlformats.org/officeDocument/2006/relationships/image" Target="../media/image28.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svg"/><Relationship Id="rId10" Type="http://schemas.openxmlformats.org/officeDocument/2006/relationships/image" Target="../media/image20.svg"/><Relationship Id="rId19" Type="http://schemas.openxmlformats.org/officeDocument/2006/relationships/image" Target="../media/image40.png"/><Relationship Id="rId4" Type="http://schemas.openxmlformats.org/officeDocument/2006/relationships/image" Target="../media/image27.svg"/><Relationship Id="rId9" Type="http://schemas.openxmlformats.org/officeDocument/2006/relationships/image" Target="../media/image19.png"/><Relationship Id="rId14" Type="http://schemas.openxmlformats.org/officeDocument/2006/relationships/image" Target="../media/image35.svg"/><Relationship Id="rId22" Type="http://schemas.openxmlformats.org/officeDocument/2006/relationships/image" Target="../media/image43.svg"/><Relationship Id="rId27" Type="http://schemas.openxmlformats.org/officeDocument/2006/relationships/image" Target="../media/image48.png"/><Relationship Id="rId30" Type="http://schemas.openxmlformats.org/officeDocument/2006/relationships/image" Target="../media/image5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Smart Manufacturing</a:t>
            </a:r>
            <a:r>
              <a:rPr lang="ja-JP" altLang="en-US" dirty="0"/>
              <a:t>と</a:t>
            </a:r>
            <a:br>
              <a:rPr lang="en-US" altLang="ja-JP" dirty="0"/>
            </a:br>
            <a:r>
              <a:rPr lang="en-US" altLang="ja-JP" dirty="0"/>
              <a:t>System of Systems</a:t>
            </a:r>
            <a:endParaRPr lang="ja-JP" altLang="en-US"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〇熊谷　渉、鎌田 健一、奥田 有紀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12</a:t>
            </a:r>
            <a:r>
              <a:rPr lang="ja-JP" altLang="en-US" dirty="0"/>
              <a:t>月</a:t>
            </a:r>
            <a:r>
              <a:rPr lang="en-US" altLang="ja-JP" dirty="0"/>
              <a:t>17</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第</a:t>
            </a:r>
            <a:r>
              <a:rPr lang="en-US" altLang="ja-JP" sz="2400" dirty="0">
                <a:solidFill>
                  <a:schemeClr val="bg1"/>
                </a:solidFill>
              </a:rPr>
              <a:t>14</a:t>
            </a:r>
            <a:r>
              <a:rPr lang="ja-JP" altLang="en-US" sz="2400" dirty="0">
                <a:solidFill>
                  <a:schemeClr val="bg1"/>
                </a:solidFill>
              </a:rPr>
              <a:t>回横幹連合コンファレンス</a:t>
            </a:r>
          </a:p>
        </p:txBody>
      </p:sp>
      <p:sp>
        <p:nvSpPr>
          <p:cNvPr id="2" name="テキスト プレースホルダー 6">
            <a:extLst>
              <a:ext uri="{FF2B5EF4-FFF2-40B4-BE49-F238E27FC236}">
                <a16:creationId xmlns:a16="http://schemas.microsoft.com/office/drawing/2014/main" id="{6A0F5E29-3FA6-403A-5098-A7BA9A0506E3}"/>
              </a:ext>
            </a:extLst>
          </p:cNvPr>
          <p:cNvSpPr txBox="1">
            <a:spLocks/>
          </p:cNvSpPr>
          <p:nvPr/>
        </p:nvSpPr>
        <p:spPr>
          <a:xfrm>
            <a:off x="5264402" y="307380"/>
            <a:ext cx="5956048" cy="26721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Tx/>
              <a:buNone/>
              <a:defRPr kumimoji="1"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dirty="0"/>
              <a:t>OS15: Cyber Physical Human Systems</a:t>
            </a:r>
            <a:r>
              <a:rPr lang="ja-JP" altLang="en-US" sz="1800" dirty="0"/>
              <a:t>が導く未来 </a:t>
            </a:r>
            <a:r>
              <a:rPr lang="en-US" altLang="ja-JP" sz="1800" dirty="0"/>
              <a:t>B-4-3</a:t>
            </a:r>
            <a:endParaRPr lang="ja-JP" altLang="en-US" sz="1800" dirty="0"/>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現時点では、要請承認型や協力型の事例が存在する。</a:t>
            </a:r>
            <a:endParaRPr lang="en-US" altLang="ja-JP" dirty="0"/>
          </a:p>
          <a:p>
            <a:r>
              <a:rPr lang="ja-JP" altLang="en-US" dirty="0"/>
              <a:t>将来的には協力型や仮想型が増加すると推測される。</a:t>
            </a:r>
            <a:endParaRPr lang="en-US" altLang="ja-JP" dirty="0"/>
          </a:p>
          <a:p>
            <a:pPr lvl="1"/>
            <a:r>
              <a:rPr lang="en-US" altLang="ja-JP" dirty="0"/>
              <a:t>CPHS</a:t>
            </a:r>
            <a:r>
              <a:rPr lang="ja-JP" altLang="en-US" dirty="0"/>
              <a:t>（仮想空間からのフィードバック）、</a:t>
            </a:r>
            <a:r>
              <a:rPr lang="en-US" altLang="ja-JP" dirty="0"/>
              <a:t>SoS</a:t>
            </a:r>
            <a:r>
              <a:rPr lang="ja-JP" altLang="en-US" dirty="0"/>
              <a:t>（接続されるシステムの増加）</a:t>
            </a:r>
            <a:endParaRPr lang="en-US" altLang="ja-JP" dirty="0"/>
          </a:p>
        </p:txBody>
      </p:sp>
      <p:sp>
        <p:nvSpPr>
          <p:cNvPr id="8" name="正方形/長方形 7">
            <a:extLst>
              <a:ext uri="{FF2B5EF4-FFF2-40B4-BE49-F238E27FC236}">
                <a16:creationId xmlns:a16="http://schemas.microsoft.com/office/drawing/2014/main" id="{FF465353-E1EF-C304-8E12-A568E25E309F}"/>
              </a:ext>
            </a:extLst>
          </p:cNvPr>
          <p:cNvSpPr/>
          <p:nvPr/>
        </p:nvSpPr>
        <p:spPr>
          <a:xfrm>
            <a:off x="129005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指揮命令型</a:t>
            </a:r>
            <a:endParaRPr kumimoji="1" lang="en-US" altLang="ja-JP"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395660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要請承認型</a:t>
            </a:r>
            <a:endParaRPr kumimoji="1" lang="en-US" altLang="ja-JP"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662315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協力型</a:t>
            </a:r>
            <a:endParaRPr kumimoji="1" lang="en-US" altLang="ja-JP"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289705"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仮想型</a:t>
            </a:r>
            <a:endParaRPr kumimoji="1" lang="en-US" altLang="ja-JP"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1615729" y="3663349"/>
            <a:ext cx="1069841" cy="338554"/>
          </a:xfrm>
          <a:prstGeom prst="rect">
            <a:avLst/>
          </a:prstGeom>
          <a:noFill/>
        </p:spPr>
        <p:txBody>
          <a:bodyPr wrap="square" rtlCol="0">
            <a:spAutoFit/>
          </a:bodyPr>
          <a:lstStyle/>
          <a:p>
            <a:pPr algn="ctr"/>
            <a:r>
              <a:rPr kumimoji="1" lang="ja-JP" altLang="en-US" sz="1600" dirty="0"/>
              <a:t>トップダウン</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6789697" y="3663349"/>
            <a:ext cx="1388109" cy="338554"/>
          </a:xfrm>
          <a:prstGeom prst="rect">
            <a:avLst/>
          </a:prstGeom>
          <a:noFill/>
        </p:spPr>
        <p:txBody>
          <a:bodyPr wrap="square" rtlCol="0">
            <a:spAutoFit/>
          </a:bodyPr>
          <a:lstStyle/>
          <a:p>
            <a:pPr algn="ctr"/>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9615382" y="3663349"/>
            <a:ext cx="1069841" cy="338554"/>
          </a:xfrm>
          <a:prstGeom prst="rect">
            <a:avLst/>
          </a:prstGeom>
          <a:noFill/>
        </p:spPr>
        <p:txBody>
          <a:bodyPr wrap="square" rtlCol="0">
            <a:spAutoFit/>
          </a:bodyPr>
          <a:lstStyle/>
          <a:p>
            <a:pPr algn="ctr"/>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00148" y="2641746"/>
            <a:ext cx="884166" cy="338554"/>
          </a:xfrm>
          <a:prstGeom prst="rect">
            <a:avLst/>
          </a:prstGeom>
          <a:noFill/>
        </p:spPr>
        <p:txBody>
          <a:bodyPr wrap="square" rtlCol="0">
            <a:spAutoFit/>
          </a:bodyPr>
          <a:lstStyle/>
          <a:p>
            <a:pPr algn="ctr"/>
            <a:r>
              <a:rPr kumimoji="1" lang="ja-JP" altLang="en-US" sz="1600" b="1" dirty="0">
                <a:solidFill>
                  <a:schemeClr val="accent3"/>
                </a:solidFill>
              </a:rPr>
              <a:t>従属的</a:t>
            </a:r>
          </a:p>
        </p:txBody>
      </p:sp>
      <p:sp>
        <p:nvSpPr>
          <p:cNvPr id="19" name="テキスト ボックス 18">
            <a:extLst>
              <a:ext uri="{FF2B5EF4-FFF2-40B4-BE49-F238E27FC236}">
                <a16:creationId xmlns:a16="http://schemas.microsoft.com/office/drawing/2014/main" id="{32171D14-DFC8-B23F-7712-F39ADC47F39D}"/>
              </a:ext>
            </a:extLst>
          </p:cNvPr>
          <p:cNvSpPr txBox="1"/>
          <p:nvPr/>
        </p:nvSpPr>
        <p:spPr>
          <a:xfrm>
            <a:off x="11056579" y="2641746"/>
            <a:ext cx="884166" cy="338554"/>
          </a:xfrm>
          <a:prstGeom prst="rect">
            <a:avLst/>
          </a:prstGeom>
          <a:noFill/>
        </p:spPr>
        <p:txBody>
          <a:bodyPr wrap="square" rtlCol="0">
            <a:spAutoFit/>
          </a:bodyPr>
          <a:lstStyle/>
          <a:p>
            <a:pPr algn="ctr"/>
            <a:r>
              <a:rPr kumimoji="1" lang="ja-JP" altLang="en-US" sz="1600" b="1" dirty="0">
                <a:solidFill>
                  <a:schemeClr val="accent3"/>
                </a:solidFill>
              </a:rPr>
              <a:t>独立的</a:t>
            </a:r>
          </a:p>
        </p:txBody>
      </p:sp>
      <p:sp>
        <p:nvSpPr>
          <p:cNvPr id="4" name="正方形/長方形 3">
            <a:extLst>
              <a:ext uri="{FF2B5EF4-FFF2-40B4-BE49-F238E27FC236}">
                <a16:creationId xmlns:a16="http://schemas.microsoft.com/office/drawing/2014/main" id="{9DB58101-1640-2409-832F-380625C65D50}"/>
              </a:ext>
            </a:extLst>
          </p:cNvPr>
          <p:cNvSpPr/>
          <p:nvPr/>
        </p:nvSpPr>
        <p:spPr>
          <a:xfrm rot="5400000">
            <a:off x="5886780" y="-2049400"/>
            <a:ext cx="527394" cy="97208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SoS</a:t>
            </a:r>
            <a:r>
              <a:rPr kumimoji="1" lang="ja-JP" altLang="en-US" b="1" dirty="0">
                <a:solidFill>
                  <a:schemeClr val="bg1"/>
                </a:solidFill>
              </a:rPr>
              <a:t>における協調のタイプ</a:t>
            </a:r>
          </a:p>
        </p:txBody>
      </p:sp>
      <p:sp>
        <p:nvSpPr>
          <p:cNvPr id="2" name="テキスト ボックス 1">
            <a:extLst>
              <a:ext uri="{FF2B5EF4-FFF2-40B4-BE49-F238E27FC236}">
                <a16:creationId xmlns:a16="http://schemas.microsoft.com/office/drawing/2014/main" id="{E1F785C2-D33F-4373-87BD-CC24645659E1}"/>
              </a:ext>
            </a:extLst>
          </p:cNvPr>
          <p:cNvSpPr txBox="1"/>
          <p:nvPr/>
        </p:nvSpPr>
        <p:spPr>
          <a:xfrm>
            <a:off x="3956603" y="4367999"/>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電力システム</a:t>
            </a:r>
          </a:p>
        </p:txBody>
      </p:sp>
      <p:sp>
        <p:nvSpPr>
          <p:cNvPr id="6" name="テキスト ボックス 5">
            <a:extLst>
              <a:ext uri="{FF2B5EF4-FFF2-40B4-BE49-F238E27FC236}">
                <a16:creationId xmlns:a16="http://schemas.microsoft.com/office/drawing/2014/main" id="{2293C6AD-50D5-FC3D-4ADD-8E318CB8E6DD}"/>
              </a:ext>
            </a:extLst>
          </p:cNvPr>
          <p:cNvSpPr txBox="1"/>
          <p:nvPr/>
        </p:nvSpPr>
        <p:spPr>
          <a:xfrm>
            <a:off x="3956602" y="4846222"/>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鉄道相互直通運転</a:t>
            </a:r>
          </a:p>
        </p:txBody>
      </p:sp>
      <p:sp>
        <p:nvSpPr>
          <p:cNvPr id="7" name="テキスト ボックス 6">
            <a:extLst>
              <a:ext uri="{FF2B5EF4-FFF2-40B4-BE49-F238E27FC236}">
                <a16:creationId xmlns:a16="http://schemas.microsoft.com/office/drawing/2014/main" id="{A5D63D70-BC3E-BC00-E1AD-D2372665C8F0}"/>
              </a:ext>
            </a:extLst>
          </p:cNvPr>
          <p:cNvSpPr txBox="1"/>
          <p:nvPr/>
        </p:nvSpPr>
        <p:spPr>
          <a:xfrm>
            <a:off x="4906742" y="3998087"/>
            <a:ext cx="2487463" cy="338554"/>
          </a:xfrm>
          <a:prstGeom prst="rect">
            <a:avLst/>
          </a:prstGeom>
          <a:noFill/>
        </p:spPr>
        <p:txBody>
          <a:bodyPr wrap="square" rtlCol="0">
            <a:spAutoFit/>
          </a:bodyPr>
          <a:lstStyle/>
          <a:p>
            <a:pPr algn="ctr"/>
            <a:r>
              <a:rPr kumimoji="1" lang="ja-JP" altLang="en-US" sz="1600" b="1" dirty="0">
                <a:solidFill>
                  <a:schemeClr val="accent4"/>
                </a:solidFill>
              </a:rPr>
              <a:t>要請承認＋協力の混合型</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事例分類例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28603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Smart Manufacturing</a:t>
            </a:r>
            <a:r>
              <a:rPr lang="ja-JP" altLang="en-US" dirty="0"/>
              <a:t>は、プラントを中心とした</a:t>
            </a:r>
            <a:r>
              <a:rPr lang="en-US" altLang="ja-JP" dirty="0"/>
              <a:t>SoS</a:t>
            </a:r>
            <a:r>
              <a:rPr lang="ja-JP" altLang="en-US" dirty="0"/>
              <a:t>を目指す取り組みである。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2" name="テキスト ボックス 21">
            <a:extLst>
              <a:ext uri="{FF2B5EF4-FFF2-40B4-BE49-F238E27FC236}">
                <a16:creationId xmlns:a16="http://schemas.microsoft.com/office/drawing/2014/main" id="{467D15A9-707F-1494-27B0-4EC9AA75964D}"/>
              </a:ext>
            </a:extLst>
          </p:cNvPr>
          <p:cNvSpPr txBox="1"/>
          <p:nvPr/>
        </p:nvSpPr>
        <p:spPr>
          <a:xfrm>
            <a:off x="1497260" y="2019067"/>
            <a:ext cx="9197480" cy="400110"/>
          </a:xfrm>
          <a:prstGeom prst="rect">
            <a:avLst/>
          </a:prstGeom>
          <a:noFill/>
        </p:spPr>
        <p:txBody>
          <a:bodyPr wrap="square" rtlCol="0">
            <a:spAutoFit/>
          </a:bodyPr>
          <a:lstStyle/>
          <a:p>
            <a:r>
              <a:rPr kumimoji="1" lang="en-US" altLang="ja-JP" sz="2000" dirty="0"/>
              <a:t>IoT</a:t>
            </a:r>
            <a:r>
              <a:rPr kumimoji="1" lang="ja-JP" altLang="en-US" sz="2000" dirty="0"/>
              <a:t>・デジタル技術によって、データ取得・利活用を最大限に生かした現場運用にする。</a:t>
            </a:r>
          </a:p>
        </p:txBody>
      </p:sp>
      <p:sp>
        <p:nvSpPr>
          <p:cNvPr id="24" name="テキスト ボックス 23">
            <a:extLst>
              <a:ext uri="{FF2B5EF4-FFF2-40B4-BE49-F238E27FC236}">
                <a16:creationId xmlns:a16="http://schemas.microsoft.com/office/drawing/2014/main" id="{834E239F-F28A-C315-0BCB-3327B3EACF60}"/>
              </a:ext>
            </a:extLst>
          </p:cNvPr>
          <p:cNvSpPr txBox="1"/>
          <p:nvPr/>
        </p:nvSpPr>
        <p:spPr>
          <a:xfrm>
            <a:off x="658323" y="3686175"/>
            <a:ext cx="4159720" cy="707886"/>
          </a:xfrm>
          <a:prstGeom prst="rect">
            <a:avLst/>
          </a:prstGeom>
          <a:noFill/>
        </p:spPr>
        <p:txBody>
          <a:bodyPr wrap="square" rtlCol="0">
            <a:spAutoFit/>
          </a:bodyPr>
          <a:lstStyle/>
          <a:p>
            <a:r>
              <a:rPr kumimoji="1" lang="ja-JP" altLang="en-US" sz="2000" dirty="0"/>
              <a:t>プラント内の機械・システムをスマートに連携させる取り組み</a:t>
            </a:r>
          </a:p>
        </p:txBody>
      </p:sp>
      <p:sp>
        <p:nvSpPr>
          <p:cNvPr id="25" name="テキスト ボックス 24">
            <a:extLst>
              <a:ext uri="{FF2B5EF4-FFF2-40B4-BE49-F238E27FC236}">
                <a16:creationId xmlns:a16="http://schemas.microsoft.com/office/drawing/2014/main" id="{1FCD6BE1-909B-36BD-226D-0B1EF0670EF5}"/>
              </a:ext>
            </a:extLst>
          </p:cNvPr>
          <p:cNvSpPr txBox="1"/>
          <p:nvPr/>
        </p:nvSpPr>
        <p:spPr>
          <a:xfrm>
            <a:off x="6535020" y="3667125"/>
            <a:ext cx="4159720" cy="707886"/>
          </a:xfrm>
          <a:prstGeom prst="rect">
            <a:avLst/>
          </a:prstGeom>
          <a:noFill/>
        </p:spPr>
        <p:txBody>
          <a:bodyPr wrap="square" rtlCol="0">
            <a:spAutoFit/>
          </a:bodyPr>
          <a:lstStyle/>
          <a:p>
            <a:r>
              <a:rPr kumimoji="1" lang="ja-JP" altLang="en-US" sz="2000" dirty="0"/>
              <a:t>プラントや企業単位を超えたもの同士を連携</a:t>
            </a:r>
          </a:p>
        </p:txBody>
      </p:sp>
      <p:sp>
        <p:nvSpPr>
          <p:cNvPr id="26" name="正方形/長方形 25">
            <a:extLst>
              <a:ext uri="{FF2B5EF4-FFF2-40B4-BE49-F238E27FC236}">
                <a16:creationId xmlns:a16="http://schemas.microsoft.com/office/drawing/2014/main" id="{C4CD861A-DC65-4F5B-0665-29733978986B}"/>
              </a:ext>
            </a:extLst>
          </p:cNvPr>
          <p:cNvSpPr/>
          <p:nvPr/>
        </p:nvSpPr>
        <p:spPr>
          <a:xfrm>
            <a:off x="1497260" y="2751669"/>
            <a:ext cx="2481846"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Factory</a:t>
            </a:r>
          </a:p>
        </p:txBody>
      </p:sp>
      <p:sp>
        <p:nvSpPr>
          <p:cNvPr id="27" name="正方形/長方形 26">
            <a:extLst>
              <a:ext uri="{FF2B5EF4-FFF2-40B4-BE49-F238E27FC236}">
                <a16:creationId xmlns:a16="http://schemas.microsoft.com/office/drawing/2014/main" id="{5D217662-B057-38F7-E752-ECC841FFA283}"/>
              </a:ext>
            </a:extLst>
          </p:cNvPr>
          <p:cNvSpPr/>
          <p:nvPr/>
        </p:nvSpPr>
        <p:spPr>
          <a:xfrm>
            <a:off x="5889155" y="2751669"/>
            <a:ext cx="527685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Manufacturing / Connected Industries</a:t>
            </a:r>
          </a:p>
        </p:txBody>
      </p:sp>
      <p:sp>
        <p:nvSpPr>
          <p:cNvPr id="2" name="正方形/長方形 1">
            <a:extLst>
              <a:ext uri="{FF2B5EF4-FFF2-40B4-BE49-F238E27FC236}">
                <a16:creationId xmlns:a16="http://schemas.microsoft.com/office/drawing/2014/main" id="{997658B7-6227-2BA0-8E15-5F3C9459364E}"/>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spTree>
    <p:extLst>
      <p:ext uri="{BB962C8B-B14F-4D97-AF65-F5344CB8AC3E}">
        <p14:creationId xmlns:p14="http://schemas.microsoft.com/office/powerpoint/2010/main" val="277074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デジタル技術の活用によって、お客様の</a:t>
            </a:r>
            <a:r>
              <a:rPr lang="en-US" altLang="ja-JP" dirty="0"/>
              <a:t>DX</a:t>
            </a:r>
            <a:r>
              <a:rPr lang="ja-JP" altLang="en-US" dirty="0"/>
              <a:t>に貢献する。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の価値提供</a:t>
            </a:r>
            <a:endParaRPr lang="en-US" altLang="ja-JP"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EEB11405-427B-0279-AFFE-03080A0C811E}"/>
              </a:ext>
            </a:extLst>
          </p:cNvPr>
          <p:cNvSpPr txBox="1"/>
          <p:nvPr/>
        </p:nvSpPr>
        <p:spPr>
          <a:xfrm>
            <a:off x="7201318" y="5663322"/>
            <a:ext cx="4455065" cy="461665"/>
          </a:xfrm>
          <a:prstGeom prst="rect">
            <a:avLst/>
          </a:prstGeom>
          <a:noFill/>
        </p:spPr>
        <p:txBody>
          <a:bodyPr wrap="square" rtlCol="0">
            <a:spAutoFit/>
          </a:bodyPr>
          <a:lstStyle/>
          <a:p>
            <a:r>
              <a:rPr kumimoji="1" lang="en-US" altLang="ja-JP" sz="1200" dirty="0"/>
              <a:t>※https://www.yokogawa.co.jp/solutions/featured-topics/digital-transformation/smart-manufacturing/</a:t>
            </a:r>
            <a:endParaRPr kumimoji="1" lang="ja-JP" altLang="en-US" sz="1200" dirty="0"/>
          </a:p>
        </p:txBody>
      </p:sp>
      <p:pic>
        <p:nvPicPr>
          <p:cNvPr id="1026" name="Picture 2" descr="autonomy level">
            <a:extLst>
              <a:ext uri="{FF2B5EF4-FFF2-40B4-BE49-F238E27FC236}">
                <a16:creationId xmlns:a16="http://schemas.microsoft.com/office/drawing/2014/main" id="{5502E2A2-1EC8-9378-C50A-B34461EB80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9"/>
          <a:stretch/>
        </p:blipFill>
        <p:spPr bwMode="auto">
          <a:xfrm>
            <a:off x="0" y="2502284"/>
            <a:ext cx="6718868" cy="3170846"/>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6B40F8C9-1CD0-27C5-B260-3E6840B32048}"/>
              </a:ext>
            </a:extLst>
          </p:cNvPr>
          <p:cNvSpPr/>
          <p:nvPr/>
        </p:nvSpPr>
        <p:spPr>
          <a:xfrm>
            <a:off x="762418" y="1666339"/>
            <a:ext cx="5628792"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Industrial Automation to Industrial Autonomy (IA2IA</a:t>
            </a:r>
            <a:r>
              <a:rPr kumimoji="1" lang="en-US" altLang="ja-JP" sz="1050" dirty="0"/>
              <a:t>TM</a:t>
            </a:r>
            <a:r>
              <a:rPr kumimoji="1" lang="en-US" altLang="ja-JP" dirty="0"/>
              <a:t>)</a:t>
            </a:r>
            <a:endParaRPr kumimoji="1" lang="ja-JP" altLang="en-US" dirty="0"/>
          </a:p>
        </p:txBody>
      </p:sp>
      <p:pic>
        <p:nvPicPr>
          <p:cNvPr id="10" name="図 9">
            <a:extLst>
              <a:ext uri="{FF2B5EF4-FFF2-40B4-BE49-F238E27FC236}">
                <a16:creationId xmlns:a16="http://schemas.microsoft.com/office/drawing/2014/main" id="{7C10BCDE-FA4E-4619-563C-1A76AC8835AB}"/>
              </a:ext>
            </a:extLst>
          </p:cNvPr>
          <p:cNvPicPr>
            <a:picLocks noChangeAspect="1"/>
          </p:cNvPicPr>
          <p:nvPr/>
        </p:nvPicPr>
        <p:blipFill rotWithShape="1">
          <a:blip r:embed="rId4"/>
          <a:srcRect t="11888"/>
          <a:stretch/>
        </p:blipFill>
        <p:spPr>
          <a:xfrm>
            <a:off x="6689321" y="2502284"/>
            <a:ext cx="5436004" cy="3170846"/>
          </a:xfrm>
          <a:prstGeom prst="rect">
            <a:avLst/>
          </a:prstGeom>
        </p:spPr>
      </p:pic>
      <p:sp>
        <p:nvSpPr>
          <p:cNvPr id="11" name="テキスト ボックス 10">
            <a:extLst>
              <a:ext uri="{FF2B5EF4-FFF2-40B4-BE49-F238E27FC236}">
                <a16:creationId xmlns:a16="http://schemas.microsoft.com/office/drawing/2014/main" id="{627D61DA-1281-783F-DE52-0D459750422A}"/>
              </a:ext>
            </a:extLst>
          </p:cNvPr>
          <p:cNvSpPr txBox="1"/>
          <p:nvPr/>
        </p:nvSpPr>
        <p:spPr>
          <a:xfrm>
            <a:off x="762418" y="5663322"/>
            <a:ext cx="4455065" cy="276999"/>
          </a:xfrm>
          <a:prstGeom prst="rect">
            <a:avLst/>
          </a:prstGeom>
          <a:noFill/>
        </p:spPr>
        <p:txBody>
          <a:bodyPr wrap="square" rtlCol="0">
            <a:spAutoFit/>
          </a:bodyPr>
          <a:lstStyle/>
          <a:p>
            <a:r>
              <a:rPr kumimoji="1" lang="en-US" altLang="ja-JP" sz="1200" dirty="0"/>
              <a:t>※https://www.yokogawa.co.jp/solutions/featured-topics/ia2ia/</a:t>
            </a:r>
            <a:endParaRPr kumimoji="1" lang="ja-JP" altLang="en-US" sz="1200" dirty="0"/>
          </a:p>
        </p:txBody>
      </p:sp>
      <p:sp>
        <p:nvSpPr>
          <p:cNvPr id="12" name="正方形/長方形 11">
            <a:extLst>
              <a:ext uri="{FF2B5EF4-FFF2-40B4-BE49-F238E27FC236}">
                <a16:creationId xmlns:a16="http://schemas.microsoft.com/office/drawing/2014/main" id="{403AF79D-CEED-7DA6-2785-8A66ACEB0FAB}"/>
              </a:ext>
            </a:extLst>
          </p:cNvPr>
          <p:cNvSpPr/>
          <p:nvPr/>
        </p:nvSpPr>
        <p:spPr>
          <a:xfrm>
            <a:off x="7051825" y="1666339"/>
            <a:ext cx="4486275"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endParaRPr kumimoji="1" lang="ja-JP" altLang="en-US" dirty="0"/>
          </a:p>
        </p:txBody>
      </p:sp>
      <p:sp>
        <p:nvSpPr>
          <p:cNvPr id="13" name="テキスト ボックス 12">
            <a:extLst>
              <a:ext uri="{FF2B5EF4-FFF2-40B4-BE49-F238E27FC236}">
                <a16:creationId xmlns:a16="http://schemas.microsoft.com/office/drawing/2014/main" id="{371AC109-43C0-41DA-1E9B-8AACBA124DA9}"/>
              </a:ext>
            </a:extLst>
          </p:cNvPr>
          <p:cNvSpPr txBox="1"/>
          <p:nvPr/>
        </p:nvSpPr>
        <p:spPr>
          <a:xfrm>
            <a:off x="1005272" y="2214210"/>
            <a:ext cx="5143083" cy="338554"/>
          </a:xfrm>
          <a:prstGeom prst="rect">
            <a:avLst/>
          </a:prstGeom>
          <a:noFill/>
        </p:spPr>
        <p:txBody>
          <a:bodyPr wrap="square" rtlCol="0">
            <a:spAutoFit/>
          </a:bodyPr>
          <a:lstStyle/>
          <a:p>
            <a:r>
              <a:rPr kumimoji="1" lang="ja-JP" altLang="en-US" sz="1600" b="1" dirty="0"/>
              <a:t>プラント操業の自律化（環境を学習、適応する機能）</a:t>
            </a:r>
          </a:p>
        </p:txBody>
      </p:sp>
      <p:sp>
        <p:nvSpPr>
          <p:cNvPr id="15" name="二等辺三角形 14">
            <a:extLst>
              <a:ext uri="{FF2B5EF4-FFF2-40B4-BE49-F238E27FC236}">
                <a16:creationId xmlns:a16="http://schemas.microsoft.com/office/drawing/2014/main" id="{E2184CD5-2F69-52F5-C45B-F8EBD683E501}"/>
              </a:ext>
            </a:extLst>
          </p:cNvPr>
          <p:cNvSpPr/>
          <p:nvPr/>
        </p:nvSpPr>
        <p:spPr>
          <a:xfrm rot="5400000">
            <a:off x="776972"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AF86B971-2018-584A-086A-B034DEB8AFCF}"/>
              </a:ext>
            </a:extLst>
          </p:cNvPr>
          <p:cNvSpPr txBox="1"/>
          <p:nvPr/>
        </p:nvSpPr>
        <p:spPr>
          <a:xfrm>
            <a:off x="7345880" y="2214210"/>
            <a:ext cx="3707665" cy="338554"/>
          </a:xfrm>
          <a:prstGeom prst="rect">
            <a:avLst/>
          </a:prstGeom>
          <a:noFill/>
        </p:spPr>
        <p:txBody>
          <a:bodyPr wrap="square" rtlCol="0">
            <a:spAutoFit/>
          </a:bodyPr>
          <a:lstStyle/>
          <a:p>
            <a:r>
              <a:rPr kumimoji="1" lang="en-US" altLang="ja-JP" sz="1600" b="1" dirty="0"/>
              <a:t>End to End</a:t>
            </a:r>
            <a:r>
              <a:rPr kumimoji="1" lang="ja-JP" altLang="en-US" sz="1600" b="1" dirty="0"/>
              <a:t>なパフォーマンス改善</a:t>
            </a:r>
          </a:p>
        </p:txBody>
      </p:sp>
      <p:sp>
        <p:nvSpPr>
          <p:cNvPr id="17" name="二等辺三角形 16">
            <a:extLst>
              <a:ext uri="{FF2B5EF4-FFF2-40B4-BE49-F238E27FC236}">
                <a16:creationId xmlns:a16="http://schemas.microsoft.com/office/drawing/2014/main" id="{EFD7582F-FCFF-E7A4-F52D-D606146E8CDB}"/>
              </a:ext>
            </a:extLst>
          </p:cNvPr>
          <p:cNvSpPr/>
          <p:nvPr/>
        </p:nvSpPr>
        <p:spPr>
          <a:xfrm rot="5400000">
            <a:off x="7080140"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7519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SoS</a:t>
            </a:r>
            <a:r>
              <a:rPr lang="ja-JP" altLang="en-US" dirty="0"/>
              <a:t>を前提としたグローバル構想のもとで、価値・サービスの提供を目指すことを宣言。</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が目指す</a:t>
            </a:r>
            <a:r>
              <a:rPr lang="en-US" altLang="ja-JP" dirty="0"/>
              <a:t>SoS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pic>
        <p:nvPicPr>
          <p:cNvPr id="18" name="図 17">
            <a:extLst>
              <a:ext uri="{FF2B5EF4-FFF2-40B4-BE49-F238E27FC236}">
                <a16:creationId xmlns:a16="http://schemas.microsoft.com/office/drawing/2014/main" id="{733F612E-F590-6F42-185B-2C7F688FF2E6}"/>
              </a:ext>
            </a:extLst>
          </p:cNvPr>
          <p:cNvPicPr>
            <a:picLocks noChangeAspect="1"/>
          </p:cNvPicPr>
          <p:nvPr/>
        </p:nvPicPr>
        <p:blipFill>
          <a:blip r:embed="rId3"/>
          <a:stretch>
            <a:fillRect/>
          </a:stretch>
        </p:blipFill>
        <p:spPr>
          <a:xfrm>
            <a:off x="495783" y="2046262"/>
            <a:ext cx="4387850" cy="3479800"/>
          </a:xfrm>
          <a:prstGeom prst="rect">
            <a:avLst/>
          </a:prstGeom>
        </p:spPr>
      </p:pic>
      <p:sp>
        <p:nvSpPr>
          <p:cNvPr id="2" name="テキスト ボックス 1">
            <a:extLst>
              <a:ext uri="{FF2B5EF4-FFF2-40B4-BE49-F238E27FC236}">
                <a16:creationId xmlns:a16="http://schemas.microsoft.com/office/drawing/2014/main" id="{EEB11405-427B-0279-AFFE-03080A0C811E}"/>
              </a:ext>
            </a:extLst>
          </p:cNvPr>
          <p:cNvSpPr txBox="1"/>
          <p:nvPr/>
        </p:nvSpPr>
        <p:spPr>
          <a:xfrm>
            <a:off x="440855" y="5614613"/>
            <a:ext cx="5038242" cy="338554"/>
          </a:xfrm>
          <a:prstGeom prst="rect">
            <a:avLst/>
          </a:prstGeom>
          <a:noFill/>
        </p:spPr>
        <p:txBody>
          <a:bodyPr wrap="square" rtlCol="0">
            <a:spAutoFit/>
          </a:bodyPr>
          <a:lstStyle/>
          <a:p>
            <a:r>
              <a:rPr kumimoji="1" lang="en-US" altLang="ja-JP" sz="1600" dirty="0"/>
              <a:t>※</a:t>
            </a:r>
            <a:r>
              <a:rPr kumimoji="1" lang="ja-JP" altLang="en-US" sz="1600" dirty="0"/>
              <a:t>横河電機 中期経営計画「</a:t>
            </a:r>
            <a:r>
              <a:rPr kumimoji="1" lang="en-US" altLang="ja-JP" sz="1600" dirty="0"/>
              <a:t>Accelerate Growth 2023</a:t>
            </a:r>
            <a:r>
              <a:rPr kumimoji="1" lang="ja-JP" altLang="en-US" sz="1600" dirty="0"/>
              <a:t>」</a:t>
            </a:r>
          </a:p>
        </p:txBody>
      </p:sp>
      <p:sp>
        <p:nvSpPr>
          <p:cNvPr id="4" name="テキスト ボックス 3">
            <a:extLst>
              <a:ext uri="{FF2B5EF4-FFF2-40B4-BE49-F238E27FC236}">
                <a16:creationId xmlns:a16="http://schemas.microsoft.com/office/drawing/2014/main" id="{E5103F94-6DF8-A099-D41A-0521B1D29CDB}"/>
              </a:ext>
            </a:extLst>
          </p:cNvPr>
          <p:cNvSpPr txBox="1"/>
          <p:nvPr/>
        </p:nvSpPr>
        <p:spPr>
          <a:xfrm>
            <a:off x="865077" y="1703216"/>
            <a:ext cx="3785305" cy="369332"/>
          </a:xfrm>
          <a:prstGeom prst="rect">
            <a:avLst/>
          </a:prstGeom>
          <a:noFill/>
        </p:spPr>
        <p:txBody>
          <a:bodyPr wrap="square" rtlCol="0">
            <a:spAutoFit/>
          </a:bodyPr>
          <a:lstStyle/>
          <a:p>
            <a:pPr algn="ctr"/>
            <a:r>
              <a:rPr kumimoji="1" lang="en-US" altLang="ja-JP" dirty="0"/>
              <a:t>YOKOGAWA</a:t>
            </a:r>
            <a:r>
              <a:rPr kumimoji="1" lang="ja-JP" altLang="en-US" dirty="0"/>
              <a:t>が目指す</a:t>
            </a:r>
            <a:r>
              <a:rPr kumimoji="1" lang="en-US" altLang="ja-JP" dirty="0"/>
              <a:t>SoS</a:t>
            </a:r>
            <a:r>
              <a:rPr kumimoji="1" lang="ja-JP" altLang="en-US" dirty="0"/>
              <a:t>の概観</a:t>
            </a:r>
          </a:p>
        </p:txBody>
      </p:sp>
      <p:sp>
        <p:nvSpPr>
          <p:cNvPr id="6" name="テキスト ボックス 5">
            <a:extLst>
              <a:ext uri="{FF2B5EF4-FFF2-40B4-BE49-F238E27FC236}">
                <a16:creationId xmlns:a16="http://schemas.microsoft.com/office/drawing/2014/main" id="{387DC6AB-3E2A-97AF-F3E0-8B60DFBE1EEA}"/>
              </a:ext>
            </a:extLst>
          </p:cNvPr>
          <p:cNvSpPr txBox="1"/>
          <p:nvPr/>
        </p:nvSpPr>
        <p:spPr>
          <a:xfrm>
            <a:off x="5572125" y="3248094"/>
            <a:ext cx="5724525" cy="707886"/>
          </a:xfrm>
          <a:prstGeom prst="rect">
            <a:avLst/>
          </a:prstGeom>
          <a:noFill/>
        </p:spPr>
        <p:txBody>
          <a:bodyPr wrap="square" rtlCol="0">
            <a:spAutoFit/>
          </a:bodyPr>
          <a:lstStyle/>
          <a:p>
            <a:r>
              <a:rPr kumimoji="1" lang="en-US" altLang="ja-JP" sz="2000" b="1" dirty="0">
                <a:solidFill>
                  <a:schemeClr val="accent1"/>
                </a:solidFill>
              </a:rPr>
              <a:t>SoS</a:t>
            </a:r>
            <a:r>
              <a:rPr kumimoji="1" lang="ja-JP" altLang="en-US" sz="2000" b="1" dirty="0">
                <a:solidFill>
                  <a:schemeClr val="accent1"/>
                </a:solidFill>
              </a:rPr>
              <a:t>が社会実装された世界でのインテグレータとなり、全体最適による価値創出を目指す。</a:t>
            </a:r>
          </a:p>
        </p:txBody>
      </p:sp>
      <p:sp>
        <p:nvSpPr>
          <p:cNvPr id="7" name="矢印: 右 6">
            <a:extLst>
              <a:ext uri="{FF2B5EF4-FFF2-40B4-BE49-F238E27FC236}">
                <a16:creationId xmlns:a16="http://schemas.microsoft.com/office/drawing/2014/main" id="{DDCB6E54-198A-CDA3-6A06-E695E3DD41BC}"/>
              </a:ext>
            </a:extLst>
          </p:cNvPr>
          <p:cNvSpPr/>
          <p:nvPr/>
        </p:nvSpPr>
        <p:spPr>
          <a:xfrm>
            <a:off x="5063654" y="3489698"/>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15260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15">
            <a:extLst>
              <a:ext uri="{FF2B5EF4-FFF2-40B4-BE49-F238E27FC236}">
                <a16:creationId xmlns:a16="http://schemas.microsoft.com/office/drawing/2014/main" id="{02586CD8-4DC2-A286-0ADA-8FE07F981E9C}"/>
              </a:ext>
            </a:extLst>
          </p:cNvPr>
          <p:cNvSpPr/>
          <p:nvPr/>
        </p:nvSpPr>
        <p:spPr>
          <a:xfrm>
            <a:off x="3130934" y="3714009"/>
            <a:ext cx="5769928" cy="1617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2EFC6314-5651-446E-8348-4F7C8AEAD7CE}"/>
              </a:ext>
            </a:extLst>
          </p:cNvPr>
          <p:cNvSpPr/>
          <p:nvPr/>
        </p:nvSpPr>
        <p:spPr>
          <a:xfrm>
            <a:off x="3130934" y="3714009"/>
            <a:ext cx="4693603" cy="1617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86DEDA3C-1E83-D428-7425-4E3A04407FA4}"/>
              </a:ext>
            </a:extLst>
          </p:cNvPr>
          <p:cNvSpPr/>
          <p:nvPr/>
        </p:nvSpPr>
        <p:spPr>
          <a:xfrm>
            <a:off x="3130934" y="4007625"/>
            <a:ext cx="3217228" cy="10305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従来の顧客に閉じたローカルなサービスではなく、グローバル構想のもとで、</a:t>
            </a:r>
            <a:r>
              <a:rPr lang="en-US" altLang="ja-JP" dirty="0"/>
              <a:t>SoS</a:t>
            </a:r>
            <a:r>
              <a:rPr lang="ja-JP" altLang="en-US" dirty="0"/>
              <a:t>を前提とした価値・サービスを提供する形態を目指す傾向にある。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製造業の将来構想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8" name="楕円 7">
            <a:extLst>
              <a:ext uri="{FF2B5EF4-FFF2-40B4-BE49-F238E27FC236}">
                <a16:creationId xmlns:a16="http://schemas.microsoft.com/office/drawing/2014/main" id="{25AF066E-60E4-FA5B-CDE0-3EF47CBAFB11}"/>
              </a:ext>
            </a:extLst>
          </p:cNvPr>
          <p:cNvSpPr/>
          <p:nvPr/>
        </p:nvSpPr>
        <p:spPr>
          <a:xfrm>
            <a:off x="3169034" y="4342819"/>
            <a:ext cx="1609725" cy="5180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0C73A1B-8B30-CC98-99F6-95A3CAE36AA0}"/>
              </a:ext>
            </a:extLst>
          </p:cNvPr>
          <p:cNvSpPr txBox="1"/>
          <p:nvPr/>
        </p:nvSpPr>
        <p:spPr>
          <a:xfrm>
            <a:off x="3546623" y="4432589"/>
            <a:ext cx="854545" cy="338554"/>
          </a:xfrm>
          <a:prstGeom prst="rect">
            <a:avLst/>
          </a:prstGeom>
          <a:noFill/>
        </p:spPr>
        <p:txBody>
          <a:bodyPr wrap="square" rtlCol="0">
            <a:spAutoFit/>
          </a:bodyPr>
          <a:lstStyle/>
          <a:p>
            <a:r>
              <a:rPr kumimoji="1" lang="ja-JP" altLang="en-US" sz="1600" dirty="0"/>
              <a:t>プラント</a:t>
            </a:r>
          </a:p>
        </p:txBody>
      </p:sp>
      <p:sp>
        <p:nvSpPr>
          <p:cNvPr id="12" name="テキスト ボックス 11">
            <a:extLst>
              <a:ext uri="{FF2B5EF4-FFF2-40B4-BE49-F238E27FC236}">
                <a16:creationId xmlns:a16="http://schemas.microsoft.com/office/drawing/2014/main" id="{A307CC04-2572-42AA-4BA9-C8C285D0EC2A}"/>
              </a:ext>
            </a:extLst>
          </p:cNvPr>
          <p:cNvSpPr txBox="1"/>
          <p:nvPr/>
        </p:nvSpPr>
        <p:spPr>
          <a:xfrm>
            <a:off x="4908850" y="4222456"/>
            <a:ext cx="854545" cy="338554"/>
          </a:xfrm>
          <a:prstGeom prst="rect">
            <a:avLst/>
          </a:prstGeom>
          <a:noFill/>
        </p:spPr>
        <p:txBody>
          <a:bodyPr wrap="square" rtlCol="0">
            <a:spAutoFit/>
          </a:bodyPr>
          <a:lstStyle/>
          <a:p>
            <a:r>
              <a:rPr kumimoji="1" lang="ja-JP" altLang="en-US" sz="1600" dirty="0"/>
              <a:t>企業</a:t>
            </a:r>
          </a:p>
        </p:txBody>
      </p:sp>
      <p:sp>
        <p:nvSpPr>
          <p:cNvPr id="15" name="テキスト ボックス 14">
            <a:extLst>
              <a:ext uri="{FF2B5EF4-FFF2-40B4-BE49-F238E27FC236}">
                <a16:creationId xmlns:a16="http://schemas.microsoft.com/office/drawing/2014/main" id="{8388659A-E180-F687-BF24-DA15B767BA7A}"/>
              </a:ext>
            </a:extLst>
          </p:cNvPr>
          <p:cNvSpPr txBox="1"/>
          <p:nvPr/>
        </p:nvSpPr>
        <p:spPr>
          <a:xfrm>
            <a:off x="6294996" y="4140201"/>
            <a:ext cx="1063058" cy="584775"/>
          </a:xfrm>
          <a:prstGeom prst="rect">
            <a:avLst/>
          </a:prstGeom>
          <a:noFill/>
        </p:spPr>
        <p:txBody>
          <a:bodyPr wrap="square" rtlCol="0">
            <a:spAutoFit/>
          </a:bodyPr>
          <a:lstStyle/>
          <a:p>
            <a:r>
              <a:rPr kumimoji="1" lang="ja-JP" altLang="en-US" sz="1600" dirty="0"/>
              <a:t>サプライチェーン</a:t>
            </a:r>
          </a:p>
        </p:txBody>
      </p:sp>
      <p:sp>
        <p:nvSpPr>
          <p:cNvPr id="17" name="テキスト ボックス 16">
            <a:extLst>
              <a:ext uri="{FF2B5EF4-FFF2-40B4-BE49-F238E27FC236}">
                <a16:creationId xmlns:a16="http://schemas.microsoft.com/office/drawing/2014/main" id="{33028F63-7C7B-B254-33C2-ED0E02151C68}"/>
              </a:ext>
            </a:extLst>
          </p:cNvPr>
          <p:cNvSpPr txBox="1"/>
          <p:nvPr/>
        </p:nvSpPr>
        <p:spPr>
          <a:xfrm>
            <a:off x="7994092" y="4342819"/>
            <a:ext cx="760008" cy="346621"/>
          </a:xfrm>
          <a:prstGeom prst="rect">
            <a:avLst/>
          </a:prstGeom>
          <a:noFill/>
        </p:spPr>
        <p:txBody>
          <a:bodyPr wrap="square" rtlCol="0">
            <a:spAutoFit/>
          </a:bodyPr>
          <a:lstStyle/>
          <a:p>
            <a:r>
              <a:rPr kumimoji="1" lang="ja-JP" altLang="en-US" sz="1600" dirty="0"/>
              <a:t>社会</a:t>
            </a:r>
          </a:p>
        </p:txBody>
      </p:sp>
      <p:sp>
        <p:nvSpPr>
          <p:cNvPr id="20" name="テキスト ボックス 19">
            <a:extLst>
              <a:ext uri="{FF2B5EF4-FFF2-40B4-BE49-F238E27FC236}">
                <a16:creationId xmlns:a16="http://schemas.microsoft.com/office/drawing/2014/main" id="{7902B866-D134-4F2C-4722-C7ACDE31B0BE}"/>
              </a:ext>
            </a:extLst>
          </p:cNvPr>
          <p:cNvSpPr txBox="1"/>
          <p:nvPr/>
        </p:nvSpPr>
        <p:spPr>
          <a:xfrm>
            <a:off x="2162085" y="2588620"/>
            <a:ext cx="7663691" cy="369332"/>
          </a:xfrm>
          <a:prstGeom prst="rect">
            <a:avLst/>
          </a:prstGeom>
          <a:noFill/>
        </p:spPr>
        <p:txBody>
          <a:bodyPr wrap="square" rtlCol="0">
            <a:spAutoFit/>
          </a:bodyPr>
          <a:lstStyle/>
          <a:p>
            <a:pPr algn="ctr"/>
            <a:r>
              <a:rPr kumimoji="1" lang="ja-JP" altLang="en-US" dirty="0"/>
              <a:t>社会・地域とのインフラ同士あるいはサプライチェーン全体が連携したグローバル構想</a:t>
            </a:r>
          </a:p>
        </p:txBody>
      </p:sp>
      <p:sp>
        <p:nvSpPr>
          <p:cNvPr id="2" name="正方形/長方形 1">
            <a:extLst>
              <a:ext uri="{FF2B5EF4-FFF2-40B4-BE49-F238E27FC236}">
                <a16:creationId xmlns:a16="http://schemas.microsoft.com/office/drawing/2014/main" id="{C8D78F62-38F3-6040-BE4C-A8B5EA700B8E}"/>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spTree>
    <p:extLst>
      <p:ext uri="{BB962C8B-B14F-4D97-AF65-F5344CB8AC3E}">
        <p14:creationId xmlns:p14="http://schemas.microsoft.com/office/powerpoint/2010/main" val="232992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5652429" cy="853432"/>
          </a:xfrm>
        </p:spPr>
        <p:txBody>
          <a:bodyPr/>
          <a:lstStyle/>
          <a:p>
            <a:r>
              <a:rPr lang="en-US" altLang="ja-JP" sz="2000" dirty="0"/>
              <a:t>YOKOGAWA</a:t>
            </a:r>
            <a:r>
              <a:rPr lang="ja-JP" altLang="en-US" sz="2000" dirty="0"/>
              <a:t>が工業団地向けの地域エネルギー管理システム</a:t>
            </a:r>
            <a:r>
              <a:rPr lang="en-US" altLang="ja-JP" sz="2000" dirty="0"/>
              <a:t>CEMS</a:t>
            </a:r>
            <a:r>
              <a:rPr lang="ja-JP" altLang="en-US" sz="2000" dirty="0"/>
              <a:t>を構築した事例。</a:t>
            </a:r>
            <a:endParaRPr lang="en-US" altLang="ja-JP" sz="2000" dirty="0"/>
          </a:p>
          <a:p>
            <a:r>
              <a:rPr lang="ja-JP" altLang="en-US" sz="2000" dirty="0"/>
              <a:t>複数の工場と住居地帯が隣接している工業団地に、中心的な事業体が運営する自家発電設備を活用する</a:t>
            </a:r>
            <a:r>
              <a:rPr lang="en-US" altLang="ja-JP" sz="2000" dirty="0"/>
              <a:t>CEMS</a:t>
            </a:r>
            <a:r>
              <a:rPr lang="ja-JP" altLang="en-US" sz="2000" dirty="0"/>
              <a:t>が導入された。</a:t>
            </a:r>
            <a:endParaRPr lang="en-US" altLang="ja-JP" sz="2000" dirty="0"/>
          </a:p>
          <a:p>
            <a:pPr lvl="1"/>
            <a:r>
              <a:rPr lang="ja-JP" altLang="en-US" sz="1800" dirty="0"/>
              <a:t>具体的には、ガスコジェネ・太陽光発電・蓄電池から供給される電力や熱と、大手地域電力会社やガス会社から購入した電力・都市ガスを、全体の</a:t>
            </a:r>
            <a:r>
              <a:rPr lang="en-US" altLang="ja-JP" sz="1800" dirty="0"/>
              <a:t>EMS</a:t>
            </a:r>
            <a:r>
              <a:rPr lang="ja-JP" altLang="en-US" sz="1800" dirty="0"/>
              <a:t>によって制御・最適化し、工業団地の</a:t>
            </a:r>
            <a:r>
              <a:rPr lang="en-US" altLang="ja-JP" sz="1800" dirty="0"/>
              <a:t>7</a:t>
            </a:r>
            <a:r>
              <a:rPr lang="ja-JP" altLang="en-US" sz="1800" dirty="0"/>
              <a:t>工場へ効率的にエネルギー供給する。</a:t>
            </a:r>
            <a:endParaRPr lang="en-US" altLang="ja-JP" sz="1800" dirty="0"/>
          </a:p>
          <a:p>
            <a:pPr lvl="1"/>
            <a:r>
              <a:rPr lang="ja-JP" altLang="en-US" sz="1800" dirty="0"/>
              <a:t>需要抑制</a:t>
            </a:r>
            <a:r>
              <a:rPr lang="ja-JP" altLang="en-US" sz="1600" dirty="0"/>
              <a:t>（</a:t>
            </a:r>
            <a:r>
              <a:rPr lang="en-US" altLang="ja-JP" sz="1600" dirty="0"/>
              <a:t>Dynamic Pricing</a:t>
            </a:r>
            <a:r>
              <a:rPr lang="ja-JP" altLang="en-US" sz="1600" dirty="0"/>
              <a:t>やデマンドレスポンス）</a:t>
            </a:r>
            <a:r>
              <a:rPr lang="ja-JP" altLang="en-US" sz="1800" dirty="0"/>
              <a:t>を</a:t>
            </a:r>
            <a:br>
              <a:rPr lang="en-US" altLang="ja-JP" sz="1800" dirty="0"/>
            </a:br>
            <a:r>
              <a:rPr lang="ja-JP" altLang="en-US" sz="1800" dirty="0"/>
              <a:t>要請することで、より高度な需給平衡を実現している。</a:t>
            </a:r>
            <a:endParaRPr lang="en-US" altLang="ja-JP" sz="1800" dirty="0"/>
          </a:p>
          <a:p>
            <a:pPr lvl="1"/>
            <a:r>
              <a:rPr lang="ja-JP" altLang="en-US" sz="1800" dirty="0"/>
              <a:t>長期停電などの非常時には、工業団地への最低限のエネルギー供給だけでなく、電力会社に安価で売電して電力供給を支援する。</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地域エネルギー管理システム</a:t>
            </a:r>
            <a:r>
              <a:rPr lang="en-US" altLang="ja-JP" dirty="0"/>
              <a:t>CEMS</a:t>
            </a:r>
            <a:r>
              <a:rPr lang="ja-JP" altLang="en-US" dirty="0"/>
              <a:t>の事例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地域エネルギー管理システムの事例</a:t>
            </a:r>
            <a:endParaRPr kumimoji="1" lang="ja-JP" altLang="en-US" sz="1600" b="1" dirty="0">
              <a:solidFill>
                <a:schemeClr val="bg1"/>
              </a:solidFill>
            </a:endParaRPr>
          </a:p>
        </p:txBody>
      </p:sp>
      <p:sp>
        <p:nvSpPr>
          <p:cNvPr id="17" name="正方形/長方形 16">
            <a:extLst>
              <a:ext uri="{FF2B5EF4-FFF2-40B4-BE49-F238E27FC236}">
                <a16:creationId xmlns:a16="http://schemas.microsoft.com/office/drawing/2014/main" id="{96B64BDC-6DA7-803A-5091-92CD01DD9803}"/>
              </a:ext>
            </a:extLst>
          </p:cNvPr>
          <p:cNvSpPr/>
          <p:nvPr/>
        </p:nvSpPr>
        <p:spPr>
          <a:xfrm>
            <a:off x="8176382" y="1331696"/>
            <a:ext cx="1767648"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1BC51371-7D5A-58D4-3807-74B1E917547F}"/>
              </a:ext>
            </a:extLst>
          </p:cNvPr>
          <p:cNvSpPr/>
          <p:nvPr/>
        </p:nvSpPr>
        <p:spPr>
          <a:xfrm>
            <a:off x="10208667" y="1332727"/>
            <a:ext cx="1689974"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8909238F-FB28-9937-A7C6-34BEA70256DD}"/>
              </a:ext>
            </a:extLst>
          </p:cNvPr>
          <p:cNvSpPr/>
          <p:nvPr/>
        </p:nvSpPr>
        <p:spPr>
          <a:xfrm>
            <a:off x="6339285" y="4766774"/>
            <a:ext cx="5559903" cy="1140153"/>
          </a:xfrm>
          <a:prstGeom prst="rect">
            <a:avLst/>
          </a:prstGeom>
          <a:solidFill>
            <a:schemeClr val="accent4">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91D66BEC-AF11-CDA2-5C6A-F19FF1A724C9}"/>
              </a:ext>
            </a:extLst>
          </p:cNvPr>
          <p:cNvSpPr/>
          <p:nvPr/>
        </p:nvSpPr>
        <p:spPr>
          <a:xfrm>
            <a:off x="6345565" y="2764173"/>
            <a:ext cx="5553623" cy="1726394"/>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2" name="コネクタ: カギ線 21">
            <a:extLst>
              <a:ext uri="{FF2B5EF4-FFF2-40B4-BE49-F238E27FC236}">
                <a16:creationId xmlns:a16="http://schemas.microsoft.com/office/drawing/2014/main" id="{1B4D4ECE-B633-9C79-47C3-23C6ABAC5CED}"/>
              </a:ext>
            </a:extLst>
          </p:cNvPr>
          <p:cNvCxnSpPr>
            <a:cxnSpLocks/>
            <a:stCxn id="72" idx="4"/>
            <a:endCxn id="73" idx="0"/>
          </p:cNvCxnSpPr>
          <p:nvPr/>
        </p:nvCxnSpPr>
        <p:spPr>
          <a:xfrm rot="5400000">
            <a:off x="7186667" y="3414150"/>
            <a:ext cx="930467" cy="2124075"/>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9BA1FB1-3953-5373-397D-DD7C74D02825}"/>
              </a:ext>
            </a:extLst>
          </p:cNvPr>
          <p:cNvSpPr/>
          <p:nvPr/>
        </p:nvSpPr>
        <p:spPr>
          <a:xfrm>
            <a:off x="8476161" y="2898617"/>
            <a:ext cx="1228005" cy="1096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稲妻 単色塗りつぶし">
            <a:extLst>
              <a:ext uri="{FF2B5EF4-FFF2-40B4-BE49-F238E27FC236}">
                <a16:creationId xmlns:a16="http://schemas.microsoft.com/office/drawing/2014/main" id="{07989F0E-B5EC-37C4-391C-4ABFC74A65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20377" y="2343582"/>
            <a:ext cx="312523" cy="312523"/>
          </a:xfrm>
          <a:prstGeom prst="rect">
            <a:avLst/>
          </a:prstGeom>
        </p:spPr>
      </p:pic>
      <p:pic>
        <p:nvPicPr>
          <p:cNvPr id="26" name="グラフィックス 25" descr="工場 単色塗りつぶし">
            <a:extLst>
              <a:ext uri="{FF2B5EF4-FFF2-40B4-BE49-F238E27FC236}">
                <a16:creationId xmlns:a16="http://schemas.microsoft.com/office/drawing/2014/main" id="{28027E40-E6EC-758A-30C8-9374ADEBC8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37865" y="4947783"/>
            <a:ext cx="590699" cy="590699"/>
          </a:xfrm>
          <a:prstGeom prst="rect">
            <a:avLst/>
          </a:prstGeom>
        </p:spPr>
      </p:pic>
      <p:cxnSp>
        <p:nvCxnSpPr>
          <p:cNvPr id="27" name="直線矢印コネクタ 26">
            <a:extLst>
              <a:ext uri="{FF2B5EF4-FFF2-40B4-BE49-F238E27FC236}">
                <a16:creationId xmlns:a16="http://schemas.microsoft.com/office/drawing/2014/main" id="{17F8AA6E-68D9-F9FE-F5CF-F85DA33CAEE4}"/>
              </a:ext>
            </a:extLst>
          </p:cNvPr>
          <p:cNvCxnSpPr>
            <a:cxnSpLocks/>
            <a:stCxn id="29" idx="3"/>
            <a:endCxn id="24" idx="1"/>
          </p:cNvCxnSpPr>
          <p:nvPr/>
        </p:nvCxnSpPr>
        <p:spPr>
          <a:xfrm flipV="1">
            <a:off x="7840599" y="3446861"/>
            <a:ext cx="635562" cy="2303"/>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グラフィックス 27" descr="稲妻 単色塗りつぶし">
            <a:extLst>
              <a:ext uri="{FF2B5EF4-FFF2-40B4-BE49-F238E27FC236}">
                <a16:creationId xmlns:a16="http://schemas.microsoft.com/office/drawing/2014/main" id="{98C22E6A-9FF8-8F01-4A5B-B9EF656791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00971" y="4084768"/>
            <a:ext cx="312523" cy="312523"/>
          </a:xfrm>
          <a:prstGeom prst="rect">
            <a:avLst/>
          </a:prstGeom>
        </p:spPr>
      </p:pic>
      <p:sp>
        <p:nvSpPr>
          <p:cNvPr id="29" name="四角形: 角を丸くする 28">
            <a:extLst>
              <a:ext uri="{FF2B5EF4-FFF2-40B4-BE49-F238E27FC236}">
                <a16:creationId xmlns:a16="http://schemas.microsoft.com/office/drawing/2014/main" id="{2B073259-9B8F-5C7C-6F2F-01011431E138}"/>
              </a:ext>
            </a:extLst>
          </p:cNvPr>
          <p:cNvSpPr/>
          <p:nvPr/>
        </p:nvSpPr>
        <p:spPr>
          <a:xfrm>
            <a:off x="6532531" y="3114272"/>
            <a:ext cx="1308068" cy="6697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グラフィックス 29" descr="ソーラー パネル 単色塗りつぶし">
            <a:extLst>
              <a:ext uri="{FF2B5EF4-FFF2-40B4-BE49-F238E27FC236}">
                <a16:creationId xmlns:a16="http://schemas.microsoft.com/office/drawing/2014/main" id="{B5CDF36A-BB49-962F-7776-11E0355AC46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8715" y="3241506"/>
            <a:ext cx="433233" cy="433233"/>
          </a:xfrm>
          <a:prstGeom prst="rect">
            <a:avLst/>
          </a:prstGeom>
        </p:spPr>
      </p:pic>
      <p:pic>
        <p:nvPicPr>
          <p:cNvPr id="31" name="Picture 2" descr="バッテリー | フリーのアイコンイラスト素材 icon-pit">
            <a:extLst>
              <a:ext uri="{FF2B5EF4-FFF2-40B4-BE49-F238E27FC236}">
                <a16:creationId xmlns:a16="http://schemas.microsoft.com/office/drawing/2014/main" id="{09F75FCD-7A09-4392-8548-717073608B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8164" y="3220530"/>
            <a:ext cx="513981" cy="513981"/>
          </a:xfrm>
          <a:prstGeom prst="rect">
            <a:avLst/>
          </a:prstGeom>
          <a:noFill/>
          <a:extLst>
            <a:ext uri="{909E8E84-426E-40DD-AFC4-6F175D3DCCD1}">
              <a14:hiddenFill xmlns:a14="http://schemas.microsoft.com/office/drawing/2010/main">
                <a:solidFill>
                  <a:srgbClr val="FFFFFF"/>
                </a:solidFill>
              </a14:hiddenFill>
            </a:ext>
          </a:extLst>
        </p:spPr>
      </p:pic>
      <p:pic>
        <p:nvPicPr>
          <p:cNvPr id="32" name="グラフィックス 31" descr="倉庫 単色塗りつぶし">
            <a:extLst>
              <a:ext uri="{FF2B5EF4-FFF2-40B4-BE49-F238E27FC236}">
                <a16:creationId xmlns:a16="http://schemas.microsoft.com/office/drawing/2014/main" id="{3B36FA68-3923-013C-A991-CBC8100032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3121" y="2168294"/>
            <a:ext cx="927027" cy="927027"/>
          </a:xfrm>
          <a:prstGeom prst="rect">
            <a:avLst/>
          </a:prstGeom>
        </p:spPr>
      </p:pic>
      <p:pic>
        <p:nvPicPr>
          <p:cNvPr id="33" name="グラフィックス 32" descr="工場 単色塗りつぶし">
            <a:extLst>
              <a:ext uri="{FF2B5EF4-FFF2-40B4-BE49-F238E27FC236}">
                <a16:creationId xmlns:a16="http://schemas.microsoft.com/office/drawing/2014/main" id="{6E7D7017-FA7C-B0B6-5EC0-10ABBBB460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28206" y="4947783"/>
            <a:ext cx="590699" cy="590699"/>
          </a:xfrm>
          <a:prstGeom prst="rect">
            <a:avLst/>
          </a:prstGeom>
        </p:spPr>
      </p:pic>
      <p:pic>
        <p:nvPicPr>
          <p:cNvPr id="34" name="グラフィックス 33" descr="工場 単色塗りつぶし">
            <a:extLst>
              <a:ext uri="{FF2B5EF4-FFF2-40B4-BE49-F238E27FC236}">
                <a16:creationId xmlns:a16="http://schemas.microsoft.com/office/drawing/2014/main" id="{035BCB61-2EF3-42DB-98D6-108DF5BF31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18547" y="4947783"/>
            <a:ext cx="590699" cy="590699"/>
          </a:xfrm>
          <a:prstGeom prst="rect">
            <a:avLst/>
          </a:prstGeom>
        </p:spPr>
      </p:pic>
      <p:pic>
        <p:nvPicPr>
          <p:cNvPr id="35" name="グラフィックス 34" descr="工場 単色塗りつぶし">
            <a:extLst>
              <a:ext uri="{FF2B5EF4-FFF2-40B4-BE49-F238E27FC236}">
                <a16:creationId xmlns:a16="http://schemas.microsoft.com/office/drawing/2014/main" id="{CF65C02D-F2CF-74B8-0F69-044305E861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8888" y="4947783"/>
            <a:ext cx="590699" cy="590699"/>
          </a:xfrm>
          <a:prstGeom prst="rect">
            <a:avLst/>
          </a:prstGeom>
        </p:spPr>
      </p:pic>
      <p:pic>
        <p:nvPicPr>
          <p:cNvPr id="36" name="グラフィックス 35" descr="工場 単色塗りつぶし">
            <a:extLst>
              <a:ext uri="{FF2B5EF4-FFF2-40B4-BE49-F238E27FC236}">
                <a16:creationId xmlns:a16="http://schemas.microsoft.com/office/drawing/2014/main" id="{3044D6C3-0819-C4D1-9021-1DCA402A50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99229" y="4947783"/>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16C852F6-F974-4365-31FE-D0B3830481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89570" y="4947783"/>
            <a:ext cx="590699" cy="590699"/>
          </a:xfrm>
          <a:prstGeom prst="rect">
            <a:avLst/>
          </a:prstGeom>
        </p:spPr>
      </p:pic>
      <p:pic>
        <p:nvPicPr>
          <p:cNvPr id="38" name="グラフィックス 37" descr="工場 単色塗りつぶし">
            <a:extLst>
              <a:ext uri="{FF2B5EF4-FFF2-40B4-BE49-F238E27FC236}">
                <a16:creationId xmlns:a16="http://schemas.microsoft.com/office/drawing/2014/main" id="{A6137A06-5EE5-16AC-AC42-5CD11DB7A7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79910" y="4947783"/>
            <a:ext cx="590699" cy="590699"/>
          </a:xfrm>
          <a:prstGeom prst="rect">
            <a:avLst/>
          </a:prstGeom>
        </p:spPr>
      </p:pic>
      <p:cxnSp>
        <p:nvCxnSpPr>
          <p:cNvPr id="39" name="コネクタ: カギ線 38">
            <a:extLst>
              <a:ext uri="{FF2B5EF4-FFF2-40B4-BE49-F238E27FC236}">
                <a16:creationId xmlns:a16="http://schemas.microsoft.com/office/drawing/2014/main" id="{55AE7B4C-7CA3-B7EB-B063-0C8881801BDD}"/>
              </a:ext>
            </a:extLst>
          </p:cNvPr>
          <p:cNvCxnSpPr>
            <a:cxnSpLocks/>
            <a:stCxn id="24" idx="2"/>
            <a:endCxn id="38" idx="0"/>
          </p:cNvCxnSpPr>
          <p:nvPr/>
        </p:nvCxnSpPr>
        <p:spPr>
          <a:xfrm rot="16200000" flipH="1">
            <a:off x="9806373" y="3278896"/>
            <a:ext cx="952678" cy="238509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411AD7AE-E8C7-8941-C08A-F9C2222ECE08}"/>
              </a:ext>
            </a:extLst>
          </p:cNvPr>
          <p:cNvCxnSpPr>
            <a:cxnSpLocks/>
            <a:stCxn id="24" idx="2"/>
            <a:endCxn id="37" idx="0"/>
          </p:cNvCxnSpPr>
          <p:nvPr/>
        </p:nvCxnSpPr>
        <p:spPr>
          <a:xfrm rot="16200000" flipH="1">
            <a:off x="9411203" y="3674066"/>
            <a:ext cx="952678" cy="159475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76ACF3BB-2920-C4D3-B994-405275A9FF81}"/>
              </a:ext>
            </a:extLst>
          </p:cNvPr>
          <p:cNvCxnSpPr>
            <a:cxnSpLocks/>
            <a:stCxn id="24" idx="2"/>
            <a:endCxn id="36" idx="0"/>
          </p:cNvCxnSpPr>
          <p:nvPr/>
        </p:nvCxnSpPr>
        <p:spPr>
          <a:xfrm rot="16200000" flipH="1">
            <a:off x="9016032" y="4069236"/>
            <a:ext cx="952678" cy="804415"/>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F383AAF9-8B2E-0DE4-5A81-A7883F1BA316}"/>
              </a:ext>
            </a:extLst>
          </p:cNvPr>
          <p:cNvCxnSpPr>
            <a:cxnSpLocks/>
            <a:stCxn id="24" idx="2"/>
            <a:endCxn id="35" idx="0"/>
          </p:cNvCxnSpPr>
          <p:nvPr/>
        </p:nvCxnSpPr>
        <p:spPr>
          <a:xfrm rot="16200000" flipH="1">
            <a:off x="8620862" y="4464407"/>
            <a:ext cx="952678" cy="14074"/>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489C0D37-05F2-BF04-3C18-77D466E95C7A}"/>
              </a:ext>
            </a:extLst>
          </p:cNvPr>
          <p:cNvCxnSpPr>
            <a:cxnSpLocks/>
            <a:stCxn id="24" idx="2"/>
            <a:endCxn id="34" idx="0"/>
          </p:cNvCxnSpPr>
          <p:nvPr/>
        </p:nvCxnSpPr>
        <p:spPr>
          <a:xfrm rot="5400000">
            <a:off x="8225692" y="4083311"/>
            <a:ext cx="952678" cy="776267"/>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72E848B-0F5A-25B1-8718-FDAD9DA4C9A5}"/>
              </a:ext>
            </a:extLst>
          </p:cNvPr>
          <p:cNvCxnSpPr>
            <a:cxnSpLocks/>
            <a:stCxn id="24" idx="2"/>
            <a:endCxn id="33" idx="0"/>
          </p:cNvCxnSpPr>
          <p:nvPr/>
        </p:nvCxnSpPr>
        <p:spPr>
          <a:xfrm rot="5400000">
            <a:off x="7830521" y="3688140"/>
            <a:ext cx="952678" cy="1566608"/>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CDFE9160-A00E-C50E-5FAB-1E1521D728D4}"/>
              </a:ext>
            </a:extLst>
          </p:cNvPr>
          <p:cNvCxnSpPr>
            <a:cxnSpLocks/>
            <a:stCxn id="24" idx="2"/>
            <a:endCxn id="26" idx="0"/>
          </p:cNvCxnSpPr>
          <p:nvPr/>
        </p:nvCxnSpPr>
        <p:spPr>
          <a:xfrm rot="5400000">
            <a:off x="7435351" y="3292970"/>
            <a:ext cx="952678" cy="2356949"/>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3F65238D-3F5B-0B03-6A0A-5485854AFCB2}"/>
              </a:ext>
            </a:extLst>
          </p:cNvPr>
          <p:cNvSpPr txBox="1"/>
          <p:nvPr/>
        </p:nvSpPr>
        <p:spPr>
          <a:xfrm>
            <a:off x="6246453" y="3770229"/>
            <a:ext cx="1792614" cy="307777"/>
          </a:xfrm>
          <a:prstGeom prst="rect">
            <a:avLst/>
          </a:prstGeom>
          <a:noFill/>
        </p:spPr>
        <p:txBody>
          <a:bodyPr wrap="square" rtlCol="0">
            <a:spAutoFit/>
          </a:bodyPr>
          <a:lstStyle/>
          <a:p>
            <a:pPr algn="ctr"/>
            <a:r>
              <a:rPr kumimoji="1" lang="ja-JP" altLang="en-US" sz="1400" dirty="0"/>
              <a:t>再生可能エネルギー</a:t>
            </a:r>
          </a:p>
        </p:txBody>
      </p:sp>
      <p:pic>
        <p:nvPicPr>
          <p:cNvPr id="47" name="グラフィックス 46" descr="送電塔 単色塗りつぶし">
            <a:extLst>
              <a:ext uri="{FF2B5EF4-FFF2-40B4-BE49-F238E27FC236}">
                <a16:creationId xmlns:a16="http://schemas.microsoft.com/office/drawing/2014/main" id="{727BFFBC-7108-794C-68F9-FE7FDEC5CD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23562" y="1589734"/>
            <a:ext cx="537120" cy="537120"/>
          </a:xfrm>
          <a:prstGeom prst="rect">
            <a:avLst/>
          </a:prstGeom>
        </p:spPr>
      </p:pic>
      <p:pic>
        <p:nvPicPr>
          <p:cNvPr id="48" name="Picture 4" descr="ガスタンクのアイコン">
            <a:extLst>
              <a:ext uri="{FF2B5EF4-FFF2-40B4-BE49-F238E27FC236}">
                <a16:creationId xmlns:a16="http://schemas.microsoft.com/office/drawing/2014/main" id="{806E4B23-AD4C-3240-615C-8D8B018B7A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70088" y="1518602"/>
            <a:ext cx="693850" cy="6938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ogeneration Icon 1233995">
            <a:extLst>
              <a:ext uri="{FF2B5EF4-FFF2-40B4-BE49-F238E27FC236}">
                <a16:creationId xmlns:a16="http://schemas.microsoft.com/office/drawing/2014/main" id="{C1B94C42-F14A-7EE0-2F38-F5A6B0935C72}"/>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6009" t="24441" r="15451" b="24287"/>
          <a:stretch/>
        </p:blipFill>
        <p:spPr bwMode="auto">
          <a:xfrm>
            <a:off x="10828781" y="3087157"/>
            <a:ext cx="848674" cy="634870"/>
          </a:xfrm>
          <a:prstGeom prst="rect">
            <a:avLst/>
          </a:prstGeom>
          <a:noFill/>
          <a:extLst>
            <a:ext uri="{909E8E84-426E-40DD-AFC4-6F175D3DCCD1}">
              <a14:hiddenFill xmlns:a14="http://schemas.microsoft.com/office/drawing/2010/main">
                <a:solidFill>
                  <a:srgbClr val="FFFFFF"/>
                </a:solidFill>
              </a14:hiddenFill>
            </a:ext>
          </a:extLst>
        </p:spPr>
      </p:pic>
      <p:pic>
        <p:nvPicPr>
          <p:cNvPr id="50" name="グラフィックス 49" descr="建設作業員男性 単色塗りつぶし">
            <a:extLst>
              <a:ext uri="{FF2B5EF4-FFF2-40B4-BE49-F238E27FC236}">
                <a16:creationId xmlns:a16="http://schemas.microsoft.com/office/drawing/2014/main" id="{FC470CFD-5E92-78FA-8952-40710134B48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184014" y="3069696"/>
            <a:ext cx="565753" cy="565753"/>
          </a:xfrm>
          <a:prstGeom prst="rect">
            <a:avLst/>
          </a:prstGeom>
        </p:spPr>
      </p:pic>
      <p:cxnSp>
        <p:nvCxnSpPr>
          <p:cNvPr id="51" name="直線矢印コネクタ 50">
            <a:extLst>
              <a:ext uri="{FF2B5EF4-FFF2-40B4-BE49-F238E27FC236}">
                <a16:creationId xmlns:a16="http://schemas.microsoft.com/office/drawing/2014/main" id="{B1C1A252-5797-7DA1-CD62-A4CF2D273729}"/>
              </a:ext>
            </a:extLst>
          </p:cNvPr>
          <p:cNvCxnSpPr>
            <a:cxnSpLocks/>
          </p:cNvCxnSpPr>
          <p:nvPr/>
        </p:nvCxnSpPr>
        <p:spPr>
          <a:xfrm>
            <a:off x="11077461" y="2186159"/>
            <a:ext cx="4206" cy="900998"/>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8B9AC7D-FCBA-AC4F-F53D-762F3BA610A3}"/>
              </a:ext>
            </a:extLst>
          </p:cNvPr>
          <p:cNvSpPr txBox="1"/>
          <p:nvPr/>
        </p:nvSpPr>
        <p:spPr>
          <a:xfrm>
            <a:off x="8166466" y="1336515"/>
            <a:ext cx="1058405" cy="307777"/>
          </a:xfrm>
          <a:prstGeom prst="rect">
            <a:avLst/>
          </a:prstGeom>
          <a:noFill/>
        </p:spPr>
        <p:txBody>
          <a:bodyPr wrap="square" rtlCol="0">
            <a:spAutoFit/>
          </a:bodyPr>
          <a:lstStyle/>
          <a:p>
            <a:pPr algn="ctr"/>
            <a:r>
              <a:rPr kumimoji="1" lang="ja-JP" altLang="en-US" sz="1400" dirty="0"/>
              <a:t>電力系統</a:t>
            </a:r>
          </a:p>
        </p:txBody>
      </p:sp>
      <p:sp>
        <p:nvSpPr>
          <p:cNvPr id="53" name="正方形/長方形 52">
            <a:extLst>
              <a:ext uri="{FF2B5EF4-FFF2-40B4-BE49-F238E27FC236}">
                <a16:creationId xmlns:a16="http://schemas.microsoft.com/office/drawing/2014/main" id="{5BAB5B8B-FFC3-3E0A-395A-6B545EB4886D}"/>
              </a:ext>
            </a:extLst>
          </p:cNvPr>
          <p:cNvSpPr/>
          <p:nvPr/>
        </p:nvSpPr>
        <p:spPr>
          <a:xfrm>
            <a:off x="8676183" y="3621712"/>
            <a:ext cx="831072" cy="26821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CEMS</a:t>
            </a:r>
            <a:endParaRPr kumimoji="1" lang="ja-JP" altLang="en-US" sz="1400" dirty="0">
              <a:solidFill>
                <a:schemeClr val="bg1"/>
              </a:solidFill>
            </a:endParaRPr>
          </a:p>
        </p:txBody>
      </p:sp>
      <p:sp>
        <p:nvSpPr>
          <p:cNvPr id="54" name="テキスト ボックス 53">
            <a:extLst>
              <a:ext uri="{FF2B5EF4-FFF2-40B4-BE49-F238E27FC236}">
                <a16:creationId xmlns:a16="http://schemas.microsoft.com/office/drawing/2014/main" id="{215566B6-E36B-29EF-5484-FD227ACACE79}"/>
              </a:ext>
            </a:extLst>
          </p:cNvPr>
          <p:cNvSpPr txBox="1"/>
          <p:nvPr/>
        </p:nvSpPr>
        <p:spPr>
          <a:xfrm>
            <a:off x="7598123" y="5902779"/>
            <a:ext cx="3012227" cy="338554"/>
          </a:xfrm>
          <a:prstGeom prst="rect">
            <a:avLst/>
          </a:prstGeom>
          <a:noFill/>
        </p:spPr>
        <p:txBody>
          <a:bodyPr wrap="square" rtlCol="0">
            <a:spAutoFit/>
          </a:bodyPr>
          <a:lstStyle/>
          <a:p>
            <a:pPr algn="ctr"/>
            <a:r>
              <a:rPr kumimoji="1" lang="ja-JP" altLang="en-US" sz="1600" b="1" dirty="0">
                <a:solidFill>
                  <a:schemeClr val="accent4"/>
                </a:solidFill>
              </a:rPr>
              <a:t>工業団地 </a:t>
            </a:r>
            <a:r>
              <a:rPr kumimoji="1" lang="en-US" altLang="ja-JP" sz="1600" b="1" dirty="0">
                <a:solidFill>
                  <a:schemeClr val="accent4"/>
                </a:solidFill>
              </a:rPr>
              <a:t>(7</a:t>
            </a:r>
            <a:r>
              <a:rPr kumimoji="1" lang="ja-JP" altLang="en-US" sz="1600" b="1" dirty="0">
                <a:solidFill>
                  <a:schemeClr val="accent4"/>
                </a:solidFill>
              </a:rPr>
              <a:t>工場</a:t>
            </a:r>
            <a:r>
              <a:rPr kumimoji="1" lang="en-US" altLang="ja-JP" sz="1600" b="1" dirty="0">
                <a:solidFill>
                  <a:schemeClr val="accent4"/>
                </a:solidFill>
              </a:rPr>
              <a:t>)</a:t>
            </a:r>
            <a:endParaRPr kumimoji="1" lang="ja-JP" altLang="en-US" sz="1600" b="1" dirty="0">
              <a:solidFill>
                <a:schemeClr val="accent4"/>
              </a:solidFill>
            </a:endParaRPr>
          </a:p>
        </p:txBody>
      </p:sp>
      <p:sp>
        <p:nvSpPr>
          <p:cNvPr id="55" name="テキスト ボックス 54">
            <a:extLst>
              <a:ext uri="{FF2B5EF4-FFF2-40B4-BE49-F238E27FC236}">
                <a16:creationId xmlns:a16="http://schemas.microsoft.com/office/drawing/2014/main" id="{185B0D31-7834-3EA7-6681-50582B7124C2}"/>
              </a:ext>
            </a:extLst>
          </p:cNvPr>
          <p:cNvSpPr txBox="1"/>
          <p:nvPr/>
        </p:nvSpPr>
        <p:spPr>
          <a:xfrm>
            <a:off x="6195612" y="1927289"/>
            <a:ext cx="1442044" cy="338554"/>
          </a:xfrm>
          <a:prstGeom prst="rect">
            <a:avLst/>
          </a:prstGeom>
          <a:noFill/>
        </p:spPr>
        <p:txBody>
          <a:bodyPr wrap="square" rtlCol="0">
            <a:spAutoFit/>
          </a:bodyPr>
          <a:lstStyle/>
          <a:p>
            <a:pPr algn="ctr"/>
            <a:r>
              <a:rPr kumimoji="1" lang="ja-JP" altLang="en-US" sz="1600" b="1" dirty="0">
                <a:solidFill>
                  <a:schemeClr val="accent1"/>
                </a:solidFill>
              </a:rPr>
              <a:t>中央事業体</a:t>
            </a:r>
          </a:p>
        </p:txBody>
      </p:sp>
      <p:sp>
        <p:nvSpPr>
          <p:cNvPr id="56" name="テキスト ボックス 55">
            <a:extLst>
              <a:ext uri="{FF2B5EF4-FFF2-40B4-BE49-F238E27FC236}">
                <a16:creationId xmlns:a16="http://schemas.microsoft.com/office/drawing/2014/main" id="{EA503EE9-00CB-7E78-6439-345B4DC94B7E}"/>
              </a:ext>
            </a:extLst>
          </p:cNvPr>
          <p:cNvSpPr txBox="1"/>
          <p:nvPr/>
        </p:nvSpPr>
        <p:spPr>
          <a:xfrm>
            <a:off x="10593735" y="3732119"/>
            <a:ext cx="1293389" cy="307777"/>
          </a:xfrm>
          <a:prstGeom prst="rect">
            <a:avLst/>
          </a:prstGeom>
          <a:noFill/>
        </p:spPr>
        <p:txBody>
          <a:bodyPr wrap="square" rtlCol="0">
            <a:spAutoFit/>
          </a:bodyPr>
          <a:lstStyle/>
          <a:p>
            <a:pPr algn="ctr"/>
            <a:r>
              <a:rPr kumimoji="1" lang="ja-JP" altLang="en-US" sz="1400" dirty="0"/>
              <a:t>コジェネシステム</a:t>
            </a:r>
          </a:p>
        </p:txBody>
      </p:sp>
      <p:pic>
        <p:nvPicPr>
          <p:cNvPr id="57" name="グラフィックス 56" descr="コンピューター 単色塗りつぶし">
            <a:extLst>
              <a:ext uri="{FF2B5EF4-FFF2-40B4-BE49-F238E27FC236}">
                <a16:creationId xmlns:a16="http://schemas.microsoft.com/office/drawing/2014/main" id="{C3D7DB72-B829-BA66-14E0-A8DE2E60BB7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559325" y="3037658"/>
            <a:ext cx="636637" cy="636637"/>
          </a:xfrm>
          <a:prstGeom prst="rect">
            <a:avLst/>
          </a:prstGeom>
        </p:spPr>
      </p:pic>
      <p:pic>
        <p:nvPicPr>
          <p:cNvPr id="58" name="グラフィックス 57" descr="コンピューター 単色塗りつぶし">
            <a:extLst>
              <a:ext uri="{FF2B5EF4-FFF2-40B4-BE49-F238E27FC236}">
                <a16:creationId xmlns:a16="http://schemas.microsoft.com/office/drawing/2014/main" id="{D424885C-DA5E-FE2B-F23F-914DE788633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346011" y="5503343"/>
            <a:ext cx="380924" cy="380924"/>
          </a:xfrm>
          <a:prstGeom prst="rect">
            <a:avLst/>
          </a:prstGeom>
        </p:spPr>
      </p:pic>
      <p:pic>
        <p:nvPicPr>
          <p:cNvPr id="59" name="グラフィックス 58" descr="コンピューター 単色塗りつぶし">
            <a:extLst>
              <a:ext uri="{FF2B5EF4-FFF2-40B4-BE49-F238E27FC236}">
                <a16:creationId xmlns:a16="http://schemas.microsoft.com/office/drawing/2014/main" id="{837A5D6A-5823-B9B0-E9BC-E0DE7499015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577336" y="5503343"/>
            <a:ext cx="380924" cy="380924"/>
          </a:xfrm>
          <a:prstGeom prst="rect">
            <a:avLst/>
          </a:prstGeom>
        </p:spPr>
      </p:pic>
      <p:pic>
        <p:nvPicPr>
          <p:cNvPr id="60" name="グラフィックス 59" descr="コンピューター 単色塗りつぶし">
            <a:extLst>
              <a:ext uri="{FF2B5EF4-FFF2-40B4-BE49-F238E27FC236}">
                <a16:creationId xmlns:a16="http://schemas.microsoft.com/office/drawing/2014/main" id="{ADCF1B60-33C3-04D1-1C31-4C5D680F35D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136018" y="5503343"/>
            <a:ext cx="380924" cy="380924"/>
          </a:xfrm>
          <a:prstGeom prst="rect">
            <a:avLst/>
          </a:prstGeom>
        </p:spPr>
      </p:pic>
      <p:pic>
        <p:nvPicPr>
          <p:cNvPr id="61" name="グラフィックス 60" descr="コンピューター 単色塗りつぶし">
            <a:extLst>
              <a:ext uri="{FF2B5EF4-FFF2-40B4-BE49-F238E27FC236}">
                <a16:creationId xmlns:a16="http://schemas.microsoft.com/office/drawing/2014/main" id="{D57380E2-9A53-0584-7E0B-DAA4545231F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30225" y="5503343"/>
            <a:ext cx="380924" cy="380924"/>
          </a:xfrm>
          <a:prstGeom prst="rect">
            <a:avLst/>
          </a:prstGeom>
        </p:spPr>
      </p:pic>
      <p:pic>
        <p:nvPicPr>
          <p:cNvPr id="62" name="グラフィックス 61" descr="コンピューター 単色塗りつぶし">
            <a:extLst>
              <a:ext uri="{FF2B5EF4-FFF2-40B4-BE49-F238E27FC236}">
                <a16:creationId xmlns:a16="http://schemas.microsoft.com/office/drawing/2014/main" id="{DFF4B878-2556-B666-24D1-B63F0DBF212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698436" y="5503343"/>
            <a:ext cx="380924" cy="380924"/>
          </a:xfrm>
          <a:prstGeom prst="rect">
            <a:avLst/>
          </a:prstGeom>
        </p:spPr>
      </p:pic>
      <p:pic>
        <p:nvPicPr>
          <p:cNvPr id="63" name="グラフィックス 62" descr="コンピューター 単色塗りつぶし">
            <a:extLst>
              <a:ext uri="{FF2B5EF4-FFF2-40B4-BE49-F238E27FC236}">
                <a16:creationId xmlns:a16="http://schemas.microsoft.com/office/drawing/2014/main" id="{A998DCF3-86B2-BD7A-4A8C-596856918D6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516086" y="5503343"/>
            <a:ext cx="380924" cy="380924"/>
          </a:xfrm>
          <a:prstGeom prst="rect">
            <a:avLst/>
          </a:prstGeom>
        </p:spPr>
      </p:pic>
      <p:pic>
        <p:nvPicPr>
          <p:cNvPr id="64" name="グラフィックス 63" descr="コンピューター 単色塗りつぶし">
            <a:extLst>
              <a:ext uri="{FF2B5EF4-FFF2-40B4-BE49-F238E27FC236}">
                <a16:creationId xmlns:a16="http://schemas.microsoft.com/office/drawing/2014/main" id="{472790CF-F76B-DA8D-1FC8-F814912914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282650" y="5503343"/>
            <a:ext cx="380924" cy="380924"/>
          </a:xfrm>
          <a:prstGeom prst="rect">
            <a:avLst/>
          </a:prstGeom>
        </p:spPr>
      </p:pic>
      <p:sp>
        <p:nvSpPr>
          <p:cNvPr id="65" name="テキスト ボックス 64">
            <a:extLst>
              <a:ext uri="{FF2B5EF4-FFF2-40B4-BE49-F238E27FC236}">
                <a16:creationId xmlns:a16="http://schemas.microsoft.com/office/drawing/2014/main" id="{90B4E7CC-05F3-25B4-FC5F-D1271E25A875}"/>
              </a:ext>
            </a:extLst>
          </p:cNvPr>
          <p:cNvSpPr txBox="1"/>
          <p:nvPr/>
        </p:nvSpPr>
        <p:spPr>
          <a:xfrm>
            <a:off x="6357128" y="5874731"/>
            <a:ext cx="848674" cy="307777"/>
          </a:xfrm>
          <a:prstGeom prst="rect">
            <a:avLst/>
          </a:prstGeom>
          <a:noFill/>
        </p:spPr>
        <p:txBody>
          <a:bodyPr wrap="square" rtlCol="0">
            <a:spAutoFit/>
          </a:bodyPr>
          <a:lstStyle/>
          <a:p>
            <a:pPr algn="ctr"/>
            <a:r>
              <a:rPr kumimoji="1" lang="en-US" altLang="ja-JP" sz="1400" dirty="0"/>
              <a:t>FEMS</a:t>
            </a:r>
            <a:endParaRPr kumimoji="1" lang="ja-JP" altLang="en-US" sz="1400" dirty="0"/>
          </a:p>
        </p:txBody>
      </p:sp>
      <p:cxnSp>
        <p:nvCxnSpPr>
          <p:cNvPr id="66" name="直線矢印コネクタ 65">
            <a:extLst>
              <a:ext uri="{FF2B5EF4-FFF2-40B4-BE49-F238E27FC236}">
                <a16:creationId xmlns:a16="http://schemas.microsoft.com/office/drawing/2014/main" id="{830946CE-05A7-48BA-D881-B568515E97A7}"/>
              </a:ext>
            </a:extLst>
          </p:cNvPr>
          <p:cNvCxnSpPr>
            <a:cxnSpLocks/>
          </p:cNvCxnSpPr>
          <p:nvPr/>
        </p:nvCxnSpPr>
        <p:spPr>
          <a:xfrm flipH="1">
            <a:off x="8910957" y="2185128"/>
            <a:ext cx="6374" cy="7425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FE20DC2-1B3A-43F6-B044-AF40941FCEEE}"/>
              </a:ext>
            </a:extLst>
          </p:cNvPr>
          <p:cNvCxnSpPr>
            <a:cxnSpLocks/>
          </p:cNvCxnSpPr>
          <p:nvPr/>
        </p:nvCxnSpPr>
        <p:spPr>
          <a:xfrm flipH="1">
            <a:off x="9825091" y="3422481"/>
            <a:ext cx="915098"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4C4023E-E60B-93A5-9764-AAF0857224E5}"/>
              </a:ext>
            </a:extLst>
          </p:cNvPr>
          <p:cNvCxnSpPr>
            <a:cxnSpLocks/>
          </p:cNvCxnSpPr>
          <p:nvPr/>
        </p:nvCxnSpPr>
        <p:spPr>
          <a:xfrm>
            <a:off x="9887470" y="3578299"/>
            <a:ext cx="910744" cy="0"/>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37C6922-530A-972E-A611-D36A67F0112B}"/>
              </a:ext>
            </a:extLst>
          </p:cNvPr>
          <p:cNvSpPr txBox="1"/>
          <p:nvPr/>
        </p:nvSpPr>
        <p:spPr>
          <a:xfrm>
            <a:off x="9774326" y="3590662"/>
            <a:ext cx="1024474" cy="313857"/>
          </a:xfrm>
          <a:prstGeom prst="rect">
            <a:avLst/>
          </a:prstGeom>
          <a:noFill/>
        </p:spPr>
        <p:txBody>
          <a:bodyPr wrap="square" rtlCol="0">
            <a:spAutoFit/>
          </a:bodyPr>
          <a:lstStyle/>
          <a:p>
            <a:pPr algn="ctr"/>
            <a:r>
              <a:rPr kumimoji="1" lang="ja-JP" altLang="en-US" sz="1400" dirty="0"/>
              <a:t>操作</a:t>
            </a:r>
          </a:p>
        </p:txBody>
      </p:sp>
      <p:pic>
        <p:nvPicPr>
          <p:cNvPr id="70" name="グラフィックス 69" descr="稲妻 単色塗りつぶし">
            <a:extLst>
              <a:ext uri="{FF2B5EF4-FFF2-40B4-BE49-F238E27FC236}">
                <a16:creationId xmlns:a16="http://schemas.microsoft.com/office/drawing/2014/main" id="{7011C61E-8892-36E7-CE27-180ABC6F9D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05930" y="3073291"/>
            <a:ext cx="312523" cy="312523"/>
          </a:xfrm>
          <a:prstGeom prst="rect">
            <a:avLst/>
          </a:prstGeom>
        </p:spPr>
      </p:pic>
      <p:pic>
        <p:nvPicPr>
          <p:cNvPr id="71" name="グラフィックス 70" descr="稲妻 単色塗りつぶし">
            <a:extLst>
              <a:ext uri="{FF2B5EF4-FFF2-40B4-BE49-F238E27FC236}">
                <a16:creationId xmlns:a16="http://schemas.microsoft.com/office/drawing/2014/main" id="{33146C52-DFD0-9E18-8D10-BAA708A939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22313" y="2967083"/>
            <a:ext cx="312523" cy="312523"/>
          </a:xfrm>
          <a:prstGeom prst="rect">
            <a:avLst/>
          </a:prstGeom>
        </p:spPr>
      </p:pic>
      <p:sp>
        <p:nvSpPr>
          <p:cNvPr id="72" name="楕円 71">
            <a:extLst>
              <a:ext uri="{FF2B5EF4-FFF2-40B4-BE49-F238E27FC236}">
                <a16:creationId xmlns:a16="http://schemas.microsoft.com/office/drawing/2014/main" id="{A15872E4-B9E9-97D4-DBBF-1DD67E1F50AD}"/>
              </a:ext>
            </a:extLst>
          </p:cNvPr>
          <p:cNvSpPr/>
          <p:nvPr/>
        </p:nvSpPr>
        <p:spPr>
          <a:xfrm>
            <a:off x="8671074" y="3941296"/>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1E9F7E0F-2A3F-3D99-A10D-F216EA4FCDF6}"/>
              </a:ext>
            </a:extLst>
          </p:cNvPr>
          <p:cNvSpPr/>
          <p:nvPr/>
        </p:nvSpPr>
        <p:spPr>
          <a:xfrm>
            <a:off x="6546999"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05B8E1CA-1524-044A-71D9-FE617734C757}"/>
              </a:ext>
            </a:extLst>
          </p:cNvPr>
          <p:cNvSpPr/>
          <p:nvPr/>
        </p:nvSpPr>
        <p:spPr>
          <a:xfrm>
            <a:off x="7337574"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5" name="コネクタ: カギ線 74">
            <a:extLst>
              <a:ext uri="{FF2B5EF4-FFF2-40B4-BE49-F238E27FC236}">
                <a16:creationId xmlns:a16="http://schemas.microsoft.com/office/drawing/2014/main" id="{F86F440F-4BB4-38CA-B004-B9A4AA4CC7C0}"/>
              </a:ext>
            </a:extLst>
          </p:cNvPr>
          <p:cNvCxnSpPr>
            <a:cxnSpLocks/>
            <a:stCxn id="72" idx="4"/>
            <a:endCxn id="74" idx="7"/>
          </p:cNvCxnSpPr>
          <p:nvPr/>
        </p:nvCxnSpPr>
        <p:spPr>
          <a:xfrm rot="5400000">
            <a:off x="7592007" y="3829692"/>
            <a:ext cx="940668" cy="1303192"/>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6" name="グラフィックス 75" descr="火 枠線">
            <a:extLst>
              <a:ext uri="{FF2B5EF4-FFF2-40B4-BE49-F238E27FC236}">
                <a16:creationId xmlns:a16="http://schemas.microsoft.com/office/drawing/2014/main" id="{17E250A1-F201-B757-2BAD-A2027EC4CA9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713021" y="2332188"/>
            <a:ext cx="314085" cy="314085"/>
          </a:xfrm>
          <a:prstGeom prst="rect">
            <a:avLst/>
          </a:prstGeom>
        </p:spPr>
      </p:pic>
      <p:cxnSp>
        <p:nvCxnSpPr>
          <p:cNvPr id="77" name="直線矢印コネクタ 76">
            <a:extLst>
              <a:ext uri="{FF2B5EF4-FFF2-40B4-BE49-F238E27FC236}">
                <a16:creationId xmlns:a16="http://schemas.microsoft.com/office/drawing/2014/main" id="{22EFB396-E803-DDF8-D533-41DC20114041}"/>
              </a:ext>
            </a:extLst>
          </p:cNvPr>
          <p:cNvCxnSpPr>
            <a:cxnSpLocks/>
          </p:cNvCxnSpPr>
          <p:nvPr/>
        </p:nvCxnSpPr>
        <p:spPr>
          <a:xfrm>
            <a:off x="9519949" y="3995104"/>
            <a:ext cx="0" cy="495463"/>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87926D4-9DE2-BAA9-A46A-97756E881F0C}"/>
              </a:ext>
            </a:extLst>
          </p:cNvPr>
          <p:cNvSpPr txBox="1"/>
          <p:nvPr/>
        </p:nvSpPr>
        <p:spPr>
          <a:xfrm>
            <a:off x="9466890" y="4083462"/>
            <a:ext cx="1255015" cy="307777"/>
          </a:xfrm>
          <a:prstGeom prst="rect">
            <a:avLst/>
          </a:prstGeom>
          <a:noFill/>
        </p:spPr>
        <p:txBody>
          <a:bodyPr wrap="square" rtlCol="0">
            <a:spAutoFit/>
          </a:bodyPr>
          <a:lstStyle/>
          <a:p>
            <a:pPr algn="ctr"/>
            <a:r>
              <a:rPr kumimoji="1" lang="ja-JP" altLang="en-US" sz="1400" dirty="0"/>
              <a:t>需要抑制要請</a:t>
            </a:r>
          </a:p>
        </p:txBody>
      </p:sp>
      <p:cxnSp>
        <p:nvCxnSpPr>
          <p:cNvPr id="79" name="直線矢印コネクタ 78">
            <a:extLst>
              <a:ext uri="{FF2B5EF4-FFF2-40B4-BE49-F238E27FC236}">
                <a16:creationId xmlns:a16="http://schemas.microsoft.com/office/drawing/2014/main" id="{0CCE2580-753F-51DF-D6F6-74F94A319294}"/>
              </a:ext>
            </a:extLst>
          </p:cNvPr>
          <p:cNvCxnSpPr>
            <a:cxnSpLocks/>
          </p:cNvCxnSpPr>
          <p:nvPr/>
        </p:nvCxnSpPr>
        <p:spPr>
          <a:xfrm flipH="1">
            <a:off x="9819833" y="3317706"/>
            <a:ext cx="915098" cy="0"/>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0" name="グラフィックス 79" descr="建物 単色塗りつぶし">
            <a:extLst>
              <a:ext uri="{FF2B5EF4-FFF2-40B4-BE49-F238E27FC236}">
                <a16:creationId xmlns:a16="http://schemas.microsoft.com/office/drawing/2014/main" id="{D47A3426-CC9A-543D-0624-5607AC69AB5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209910" y="1592916"/>
            <a:ext cx="534703" cy="534703"/>
          </a:xfrm>
          <a:prstGeom prst="rect">
            <a:avLst/>
          </a:prstGeom>
        </p:spPr>
      </p:pic>
      <p:sp>
        <p:nvSpPr>
          <p:cNvPr id="81" name="テキスト ボックス 80">
            <a:extLst>
              <a:ext uri="{FF2B5EF4-FFF2-40B4-BE49-F238E27FC236}">
                <a16:creationId xmlns:a16="http://schemas.microsoft.com/office/drawing/2014/main" id="{AF5F74E3-5887-5D08-AC2A-8F15D0D2B2DC}"/>
              </a:ext>
            </a:extLst>
          </p:cNvPr>
          <p:cNvSpPr txBox="1"/>
          <p:nvPr/>
        </p:nvSpPr>
        <p:spPr>
          <a:xfrm>
            <a:off x="8040016" y="1045526"/>
            <a:ext cx="2029819" cy="307777"/>
          </a:xfrm>
          <a:prstGeom prst="rect">
            <a:avLst/>
          </a:prstGeom>
          <a:noFill/>
        </p:spPr>
        <p:txBody>
          <a:bodyPr wrap="square" rtlCol="0">
            <a:spAutoFit/>
          </a:bodyPr>
          <a:lstStyle/>
          <a:p>
            <a:pPr algn="ctr"/>
            <a:r>
              <a:rPr kumimoji="1" lang="ja-JP" altLang="en-US" sz="1400" b="1" dirty="0">
                <a:solidFill>
                  <a:schemeClr val="accent3"/>
                </a:solidFill>
              </a:rPr>
              <a:t>大手地域電力会社</a:t>
            </a:r>
          </a:p>
        </p:txBody>
      </p:sp>
      <p:cxnSp>
        <p:nvCxnSpPr>
          <p:cNvPr id="82" name="直線矢印コネクタ 81">
            <a:extLst>
              <a:ext uri="{FF2B5EF4-FFF2-40B4-BE49-F238E27FC236}">
                <a16:creationId xmlns:a16="http://schemas.microsoft.com/office/drawing/2014/main" id="{48716F23-8972-7A51-5BD0-A2BBA1B3C35A}"/>
              </a:ext>
            </a:extLst>
          </p:cNvPr>
          <p:cNvCxnSpPr>
            <a:cxnSpLocks/>
          </p:cNvCxnSpPr>
          <p:nvPr/>
        </p:nvCxnSpPr>
        <p:spPr>
          <a:xfrm flipV="1">
            <a:off x="9237750"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3" name="グラフィックス 82" descr="硬貨 単色塗りつぶし">
            <a:extLst>
              <a:ext uri="{FF2B5EF4-FFF2-40B4-BE49-F238E27FC236}">
                <a16:creationId xmlns:a16="http://schemas.microsoft.com/office/drawing/2014/main" id="{7C655780-34C2-8A79-61D6-B365F9AFD27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292391" y="2333174"/>
            <a:ext cx="323974" cy="323974"/>
          </a:xfrm>
          <a:prstGeom prst="rect">
            <a:avLst/>
          </a:prstGeom>
        </p:spPr>
      </p:pic>
      <p:pic>
        <p:nvPicPr>
          <p:cNvPr id="84" name="グラフィックス 83" descr="硬貨 単色塗りつぶし">
            <a:extLst>
              <a:ext uri="{FF2B5EF4-FFF2-40B4-BE49-F238E27FC236}">
                <a16:creationId xmlns:a16="http://schemas.microsoft.com/office/drawing/2014/main" id="{C926F4C2-D01D-0EAD-E42A-BA82E0F72C5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474341" y="2333174"/>
            <a:ext cx="323974" cy="323974"/>
          </a:xfrm>
          <a:prstGeom prst="rect">
            <a:avLst/>
          </a:prstGeom>
        </p:spPr>
      </p:pic>
      <p:sp>
        <p:nvSpPr>
          <p:cNvPr id="85" name="テキスト ボックス 84">
            <a:extLst>
              <a:ext uri="{FF2B5EF4-FFF2-40B4-BE49-F238E27FC236}">
                <a16:creationId xmlns:a16="http://schemas.microsoft.com/office/drawing/2014/main" id="{2D31F21E-A4FC-3C7B-BD34-78A095030807}"/>
              </a:ext>
            </a:extLst>
          </p:cNvPr>
          <p:cNvSpPr txBox="1"/>
          <p:nvPr/>
        </p:nvSpPr>
        <p:spPr>
          <a:xfrm>
            <a:off x="10155716" y="1053412"/>
            <a:ext cx="1716797" cy="307777"/>
          </a:xfrm>
          <a:prstGeom prst="rect">
            <a:avLst/>
          </a:prstGeom>
          <a:noFill/>
        </p:spPr>
        <p:txBody>
          <a:bodyPr wrap="square" rtlCol="0">
            <a:spAutoFit/>
          </a:bodyPr>
          <a:lstStyle/>
          <a:p>
            <a:pPr algn="ctr"/>
            <a:r>
              <a:rPr kumimoji="1" lang="ja-JP" altLang="en-US" sz="1400" b="1" dirty="0">
                <a:solidFill>
                  <a:schemeClr val="accent3"/>
                </a:solidFill>
              </a:rPr>
              <a:t>ガス会社</a:t>
            </a:r>
          </a:p>
        </p:txBody>
      </p:sp>
      <p:pic>
        <p:nvPicPr>
          <p:cNvPr id="86" name="グラフィックス 85" descr="建物 単色塗りつぶし">
            <a:extLst>
              <a:ext uri="{FF2B5EF4-FFF2-40B4-BE49-F238E27FC236}">
                <a16:creationId xmlns:a16="http://schemas.microsoft.com/office/drawing/2014/main" id="{ADDF5A6D-996B-064D-1522-BF0B5DE393E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178756" y="1601645"/>
            <a:ext cx="534703" cy="534703"/>
          </a:xfrm>
          <a:prstGeom prst="rect">
            <a:avLst/>
          </a:prstGeom>
        </p:spPr>
      </p:pic>
      <p:sp>
        <p:nvSpPr>
          <p:cNvPr id="87" name="テキスト ボックス 86">
            <a:extLst>
              <a:ext uri="{FF2B5EF4-FFF2-40B4-BE49-F238E27FC236}">
                <a16:creationId xmlns:a16="http://schemas.microsoft.com/office/drawing/2014/main" id="{451A8DF6-2311-4FC2-E131-39C4803A0D65}"/>
              </a:ext>
            </a:extLst>
          </p:cNvPr>
          <p:cNvSpPr txBox="1"/>
          <p:nvPr/>
        </p:nvSpPr>
        <p:spPr>
          <a:xfrm>
            <a:off x="10155716" y="1337654"/>
            <a:ext cx="1058405" cy="307777"/>
          </a:xfrm>
          <a:prstGeom prst="rect">
            <a:avLst/>
          </a:prstGeom>
          <a:noFill/>
        </p:spPr>
        <p:txBody>
          <a:bodyPr wrap="square" rtlCol="0">
            <a:spAutoFit/>
          </a:bodyPr>
          <a:lstStyle/>
          <a:p>
            <a:pPr algn="ctr"/>
            <a:r>
              <a:rPr kumimoji="1" lang="ja-JP" altLang="en-US" sz="1400" dirty="0"/>
              <a:t>都市ガス</a:t>
            </a:r>
          </a:p>
        </p:txBody>
      </p:sp>
      <p:pic>
        <p:nvPicPr>
          <p:cNvPr id="88" name="図 87" descr="アイコン&#10;&#10;低い精度で自動的に生成された説明">
            <a:extLst>
              <a:ext uri="{FF2B5EF4-FFF2-40B4-BE49-F238E27FC236}">
                <a16:creationId xmlns:a16="http://schemas.microsoft.com/office/drawing/2014/main" id="{06D83AC7-4DCC-7291-1618-282C1115EB1F}"/>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8339609" y="4103946"/>
            <a:ext cx="304729" cy="274167"/>
          </a:xfrm>
          <a:prstGeom prst="rect">
            <a:avLst/>
          </a:prstGeom>
        </p:spPr>
      </p:pic>
      <p:pic>
        <p:nvPicPr>
          <p:cNvPr id="89" name="図 88" descr="アイコン&#10;&#10;低い精度で自動的に生成された説明">
            <a:extLst>
              <a:ext uri="{FF2B5EF4-FFF2-40B4-BE49-F238E27FC236}">
                <a16:creationId xmlns:a16="http://schemas.microsoft.com/office/drawing/2014/main" id="{67847D09-3C88-54AF-5942-A427167EB24B}"/>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9961972" y="2986261"/>
            <a:ext cx="304729" cy="274167"/>
          </a:xfrm>
          <a:prstGeom prst="rect">
            <a:avLst/>
          </a:prstGeom>
        </p:spPr>
      </p:pic>
      <p:cxnSp>
        <p:nvCxnSpPr>
          <p:cNvPr id="90" name="直線矢印コネクタ 89">
            <a:extLst>
              <a:ext uri="{FF2B5EF4-FFF2-40B4-BE49-F238E27FC236}">
                <a16:creationId xmlns:a16="http://schemas.microsoft.com/office/drawing/2014/main" id="{949D696E-7EC0-004E-8E54-7800C6C6E651}"/>
              </a:ext>
            </a:extLst>
          </p:cNvPr>
          <p:cNvCxnSpPr>
            <a:cxnSpLocks/>
          </p:cNvCxnSpPr>
          <p:nvPr/>
        </p:nvCxnSpPr>
        <p:spPr>
          <a:xfrm flipV="1">
            <a:off x="11446107"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19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IA2IA</a:t>
            </a:r>
            <a:r>
              <a:rPr lang="ja-JP" altLang="en-US" dirty="0"/>
              <a:t>、</a:t>
            </a:r>
            <a:r>
              <a:rPr lang="en-US" altLang="ja-JP" dirty="0"/>
              <a:t>Smart Factory</a:t>
            </a:r>
            <a:r>
              <a:rPr lang="ja-JP" altLang="en-US" dirty="0"/>
              <a:t>、仮想空間と現実空間の融合によって、工場内の機械・システムの操業が自律化、設備同士がスマートに連携する。</a:t>
            </a:r>
            <a:endParaRPr lang="en-US" altLang="ja-JP" dirty="0"/>
          </a:p>
          <a:p>
            <a:pPr lvl="1"/>
            <a:r>
              <a:rPr lang="ja-JP" altLang="en-US" dirty="0"/>
              <a:t>この方針は、プラント操業現場から、重要な意思決定者を除き、従来業務を行うオペレータ（人間）が削減する方向に向かう。このため、ローカルな範囲においては、人間との直接的な接点が疎になる可能性がある。</a:t>
            </a:r>
            <a:endParaRPr lang="en-US" altLang="ja-JP" dirty="0"/>
          </a:p>
          <a:p>
            <a:r>
              <a:rPr lang="ja-JP" altLang="en-US" dirty="0"/>
              <a:t>一方、</a:t>
            </a:r>
            <a:r>
              <a:rPr lang="en-US" altLang="ja-JP" dirty="0"/>
              <a:t>Smart</a:t>
            </a:r>
            <a:r>
              <a:rPr lang="ja-JP" altLang="en-US" dirty="0"/>
              <a:t> </a:t>
            </a:r>
            <a:r>
              <a:rPr lang="en-US" altLang="ja-JP" dirty="0"/>
              <a:t>Manufacturing</a:t>
            </a:r>
            <a:r>
              <a:rPr lang="ja-JP" altLang="en-US" dirty="0"/>
              <a:t>、</a:t>
            </a:r>
            <a:r>
              <a:rPr lang="en-US" altLang="ja-JP" dirty="0"/>
              <a:t>Connected Industries</a:t>
            </a:r>
            <a:r>
              <a:rPr lang="ja-JP" altLang="en-US" dirty="0"/>
              <a:t>によって、プラントが産業インフラとして、サプライチェーンや地域全体との繋がりが強化されて</a:t>
            </a:r>
            <a:r>
              <a:rPr lang="en-US" altLang="ja-JP" dirty="0"/>
              <a:t>SoS</a:t>
            </a:r>
            <a:r>
              <a:rPr lang="ja-JP" altLang="en-US" dirty="0"/>
              <a:t>に発展する。</a:t>
            </a:r>
            <a:endParaRPr lang="en-US" altLang="ja-JP" dirty="0"/>
          </a:p>
          <a:p>
            <a:pPr lvl="1"/>
            <a:r>
              <a:rPr lang="ja-JP" altLang="en-US" dirty="0"/>
              <a:t>グローバルな範囲において人間との間接的な接点が増加することが期待される。</a:t>
            </a:r>
            <a:endParaRPr lang="en-US" altLang="ja-JP" dirty="0"/>
          </a:p>
          <a:p>
            <a:r>
              <a:rPr lang="ja-JP" altLang="en-US" dirty="0"/>
              <a:t>プラントを起点とした</a:t>
            </a:r>
            <a:r>
              <a:rPr lang="en-US" altLang="ja-JP" dirty="0"/>
              <a:t>SoS</a:t>
            </a:r>
            <a:r>
              <a:rPr lang="ja-JP" altLang="en-US" dirty="0"/>
              <a:t>の管理・最適化が実現されていくにつれて、影響範囲は、生産者</a:t>
            </a:r>
            <a:r>
              <a:rPr lang="en-US" altLang="ja-JP" dirty="0"/>
              <a:t>-</a:t>
            </a:r>
            <a:r>
              <a:rPr lang="ja-JP" altLang="en-US" dirty="0"/>
              <a:t>消費者間などの限定的な経済的合理性だけでなく、間接的に携わる人間を含めたサプライチェーン全体に拡大されていく。</a:t>
            </a:r>
            <a:endParaRPr lang="en-US" altLang="ja-JP" dirty="0"/>
          </a:p>
          <a:p>
            <a:pPr lvl="1"/>
            <a:r>
              <a:rPr lang="ja-JP" altLang="en-US" dirty="0"/>
              <a:t>環境マネジメント・評価：温室効果ガス排出のスコープも間接的な評価を導入</a:t>
            </a:r>
            <a:endParaRPr lang="en-US" altLang="ja-JP" dirty="0"/>
          </a:p>
          <a:p>
            <a:pPr lvl="1"/>
            <a:r>
              <a:rPr lang="ja-JP" altLang="en-US" dirty="0"/>
              <a:t>間接的な影響まで考慮した、サービス・価値の提供を目指す</a:t>
            </a:r>
            <a:r>
              <a:rPr lang="ja-JP" altLang="en-US" sz="1800" dirty="0"/>
              <a:t>（ブロックチェーンによるエネルギートラッキング）</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産業界のプラント・工場の将来の姿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Tree>
    <p:extLst>
      <p:ext uri="{BB962C8B-B14F-4D97-AF65-F5344CB8AC3E}">
        <p14:creationId xmlns:p14="http://schemas.microsoft.com/office/powerpoint/2010/main" val="272177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楕円 226">
            <a:extLst>
              <a:ext uri="{FF2B5EF4-FFF2-40B4-BE49-F238E27FC236}">
                <a16:creationId xmlns:a16="http://schemas.microsoft.com/office/drawing/2014/main" id="{C1F7CE14-2F68-D4A3-5322-683127A7C24A}"/>
              </a:ext>
            </a:extLst>
          </p:cNvPr>
          <p:cNvSpPr/>
          <p:nvPr/>
        </p:nvSpPr>
        <p:spPr>
          <a:xfrm>
            <a:off x="6536351" y="4352373"/>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4" name="楕円 223">
            <a:extLst>
              <a:ext uri="{FF2B5EF4-FFF2-40B4-BE49-F238E27FC236}">
                <a16:creationId xmlns:a16="http://schemas.microsoft.com/office/drawing/2014/main" id="{F7AEC9E7-2EE1-A880-CAAB-C1E8BC4B0656}"/>
              </a:ext>
            </a:extLst>
          </p:cNvPr>
          <p:cNvSpPr/>
          <p:nvPr/>
        </p:nvSpPr>
        <p:spPr>
          <a:xfrm>
            <a:off x="8219314" y="2882249"/>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9" name="楕円 228">
            <a:extLst>
              <a:ext uri="{FF2B5EF4-FFF2-40B4-BE49-F238E27FC236}">
                <a16:creationId xmlns:a16="http://schemas.microsoft.com/office/drawing/2014/main" id="{2155A99A-842F-C8CC-7C62-1798AFA824FB}"/>
              </a:ext>
            </a:extLst>
          </p:cNvPr>
          <p:cNvSpPr/>
          <p:nvPr/>
        </p:nvSpPr>
        <p:spPr>
          <a:xfrm>
            <a:off x="9378597" y="4747638"/>
            <a:ext cx="1698383" cy="912951"/>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85" name="グループ化 184">
            <a:extLst>
              <a:ext uri="{FF2B5EF4-FFF2-40B4-BE49-F238E27FC236}">
                <a16:creationId xmlns:a16="http://schemas.microsoft.com/office/drawing/2014/main" id="{38B9694A-4917-DDC3-2B53-DCE22357E1AD}"/>
              </a:ext>
            </a:extLst>
          </p:cNvPr>
          <p:cNvGrpSpPr/>
          <p:nvPr/>
        </p:nvGrpSpPr>
        <p:grpSpPr>
          <a:xfrm>
            <a:off x="3167733" y="3435979"/>
            <a:ext cx="618174" cy="2250887"/>
            <a:chOff x="4816929" y="2889925"/>
            <a:chExt cx="648864" cy="2876882"/>
          </a:xfrm>
        </p:grpSpPr>
        <p:sp>
          <p:nvSpPr>
            <p:cNvPr id="186" name="楕円 185">
              <a:extLst>
                <a:ext uri="{FF2B5EF4-FFF2-40B4-BE49-F238E27FC236}">
                  <a16:creationId xmlns:a16="http://schemas.microsoft.com/office/drawing/2014/main" id="{E22344DC-B539-1C15-5341-DC3F29888D82}"/>
                </a:ext>
              </a:extLst>
            </p:cNvPr>
            <p:cNvSpPr/>
            <p:nvPr/>
          </p:nvSpPr>
          <p:spPr>
            <a:xfrm>
              <a:off x="4816929" y="2889925"/>
              <a:ext cx="648864" cy="2876882"/>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7" name="直線コネクタ 186">
              <a:extLst>
                <a:ext uri="{FF2B5EF4-FFF2-40B4-BE49-F238E27FC236}">
                  <a16:creationId xmlns:a16="http://schemas.microsoft.com/office/drawing/2014/main" id="{4DAC1E90-E366-0234-F2B6-1F77850BF476}"/>
                </a:ext>
              </a:extLst>
            </p:cNvPr>
            <p:cNvCxnSpPr>
              <a:stCxn id="186" idx="1"/>
              <a:endCxn id="186" idx="5"/>
            </p:cNvCxnSpPr>
            <p:nvPr/>
          </p:nvCxnSpPr>
          <p:spPr>
            <a:xfrm>
              <a:off x="4911953" y="3311235"/>
              <a:ext cx="458816" cy="2034262"/>
            </a:xfrm>
            <a:prstGeom prst="line">
              <a:avLst/>
            </a:prstGeom>
            <a:ln>
              <a:solidFill>
                <a:schemeClr val="accent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FAC621BD-0688-9AA6-091A-FC292666F45E}"/>
                </a:ext>
              </a:extLst>
            </p:cNvPr>
            <p:cNvCxnSpPr>
              <a:cxnSpLocks/>
              <a:stCxn id="186" idx="7"/>
              <a:endCxn id="186" idx="3"/>
            </p:cNvCxnSpPr>
            <p:nvPr/>
          </p:nvCxnSpPr>
          <p:spPr>
            <a:xfrm flipH="1">
              <a:off x="4911953" y="3311235"/>
              <a:ext cx="458816" cy="2034262"/>
            </a:xfrm>
            <a:prstGeom prst="line">
              <a:avLst/>
            </a:prstGeom>
            <a:ln>
              <a:solidFill>
                <a:schemeClr val="accent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07" name="図 106">
            <a:extLst>
              <a:ext uri="{FF2B5EF4-FFF2-40B4-BE49-F238E27FC236}">
                <a16:creationId xmlns:a16="http://schemas.microsoft.com/office/drawing/2014/main" id="{A9ACF471-D592-7114-A0E3-7D5CEB779D1B}"/>
              </a:ext>
            </a:extLst>
          </p:cNvPr>
          <p:cNvPicPr>
            <a:picLocks noChangeAspect="1"/>
          </p:cNvPicPr>
          <p:nvPr/>
        </p:nvPicPr>
        <p:blipFill>
          <a:blip r:embed="rId3"/>
          <a:stretch>
            <a:fillRect/>
          </a:stretch>
        </p:blipFill>
        <p:spPr>
          <a:xfrm>
            <a:off x="1361567" y="5204056"/>
            <a:ext cx="406005" cy="406005"/>
          </a:xfrm>
          <a:prstGeom prst="rect">
            <a:avLst/>
          </a:prstGeom>
        </p:spPr>
      </p:pic>
      <p:sp>
        <p:nvSpPr>
          <p:cNvPr id="77" name="四角形: 角を丸くする 76">
            <a:extLst>
              <a:ext uri="{FF2B5EF4-FFF2-40B4-BE49-F238E27FC236}">
                <a16:creationId xmlns:a16="http://schemas.microsoft.com/office/drawing/2014/main" id="{9BF7759C-5A94-101E-5A4C-15CD83640FE6}"/>
              </a:ext>
            </a:extLst>
          </p:cNvPr>
          <p:cNvSpPr/>
          <p:nvPr/>
        </p:nvSpPr>
        <p:spPr>
          <a:xfrm>
            <a:off x="939067" y="4416096"/>
            <a:ext cx="1741040" cy="11589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0" name="四角形: 角を丸くする 59">
            <a:extLst>
              <a:ext uri="{FF2B5EF4-FFF2-40B4-BE49-F238E27FC236}">
                <a16:creationId xmlns:a16="http://schemas.microsoft.com/office/drawing/2014/main" id="{74AB2F0C-12BF-52E1-4E7A-E6D6C9B519AF}"/>
              </a:ext>
            </a:extLst>
          </p:cNvPr>
          <p:cNvSpPr/>
          <p:nvPr/>
        </p:nvSpPr>
        <p:spPr>
          <a:xfrm>
            <a:off x="943474" y="3399781"/>
            <a:ext cx="174104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プラントやエネルギー管理の労働人口密度は減少する。</a:t>
            </a:r>
            <a:endParaRPr lang="en-US" altLang="ja-JP" dirty="0"/>
          </a:p>
          <a:p>
            <a:r>
              <a:rPr lang="ja-JP" altLang="en-US" dirty="0"/>
              <a:t>エネルギーの地産地消に伴い、小型プラントが分散配置</a:t>
            </a:r>
            <a:r>
              <a:rPr lang="ja-JP" altLang="en-US" sz="2000" dirty="0"/>
              <a:t>（日常的なエネルギー網の局所化）</a:t>
            </a:r>
            <a:r>
              <a:rPr lang="ja-JP" altLang="en-US" dirty="0"/>
              <a:t>。</a:t>
            </a:r>
            <a:endParaRPr lang="en-US" altLang="ja-JP" dirty="0"/>
          </a:p>
          <a:p>
            <a:r>
              <a:rPr lang="ja-JP" altLang="en-US" dirty="0"/>
              <a:t>一方、近隣地域同士がリンクし、融通・影響範囲は拡大。</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プラント</a:t>
            </a:r>
            <a:r>
              <a:rPr lang="en-US" altLang="ja-JP" dirty="0"/>
              <a:t>SoS</a:t>
            </a:r>
            <a:r>
              <a:rPr lang="ja-JP" altLang="en-US" dirty="0"/>
              <a:t>を含む将来モデル：エネルギー</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34" name="テキスト ボックス 33">
            <a:extLst>
              <a:ext uri="{FF2B5EF4-FFF2-40B4-BE49-F238E27FC236}">
                <a16:creationId xmlns:a16="http://schemas.microsoft.com/office/drawing/2014/main" id="{6808E143-586B-5E54-948B-2DE1541779D4}"/>
              </a:ext>
            </a:extLst>
          </p:cNvPr>
          <p:cNvSpPr txBox="1"/>
          <p:nvPr/>
        </p:nvSpPr>
        <p:spPr>
          <a:xfrm>
            <a:off x="1345161" y="2425907"/>
            <a:ext cx="3322866" cy="369332"/>
          </a:xfrm>
          <a:prstGeom prst="rect">
            <a:avLst/>
          </a:prstGeom>
          <a:noFill/>
        </p:spPr>
        <p:txBody>
          <a:bodyPr wrap="square" rtlCol="0">
            <a:spAutoFit/>
          </a:bodyPr>
          <a:lstStyle/>
          <a:p>
            <a:pPr algn="ctr"/>
            <a:r>
              <a:rPr kumimoji="1" lang="ja-JP" altLang="en-US" b="1" dirty="0">
                <a:solidFill>
                  <a:schemeClr val="accent1"/>
                </a:solidFill>
              </a:rPr>
              <a:t>エネルギーの地産地消モデル</a:t>
            </a:r>
          </a:p>
        </p:txBody>
      </p:sp>
      <p:pic>
        <p:nvPicPr>
          <p:cNvPr id="53" name="グラフィックス 52" descr="工場 単色塗りつぶし">
            <a:extLst>
              <a:ext uri="{FF2B5EF4-FFF2-40B4-BE49-F238E27FC236}">
                <a16:creationId xmlns:a16="http://schemas.microsoft.com/office/drawing/2014/main" id="{1F4D6C70-55E3-D120-3515-2721A7F7D1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4347" y="3496659"/>
            <a:ext cx="590699" cy="590699"/>
          </a:xfrm>
          <a:prstGeom prst="rect">
            <a:avLst/>
          </a:prstGeom>
        </p:spPr>
      </p:pic>
      <p:sp>
        <p:nvSpPr>
          <p:cNvPr id="22" name="正方形/長方形 21">
            <a:extLst>
              <a:ext uri="{FF2B5EF4-FFF2-40B4-BE49-F238E27FC236}">
                <a16:creationId xmlns:a16="http://schemas.microsoft.com/office/drawing/2014/main" id="{5F59272D-9E05-E948-AD9B-ACA6C3BC9928}"/>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pic>
        <p:nvPicPr>
          <p:cNvPr id="25" name="グラフィックス 24" descr="ユーザー 単色塗りつぶし">
            <a:extLst>
              <a:ext uri="{FF2B5EF4-FFF2-40B4-BE49-F238E27FC236}">
                <a16:creationId xmlns:a16="http://schemas.microsoft.com/office/drawing/2014/main" id="{EB179433-E51A-9251-4BD4-C4E5FA4981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67" y="4570761"/>
            <a:ext cx="345232" cy="345232"/>
          </a:xfrm>
          <a:prstGeom prst="rect">
            <a:avLst/>
          </a:prstGeom>
        </p:spPr>
      </p:pic>
      <p:sp>
        <p:nvSpPr>
          <p:cNvPr id="97" name="吹き出し: 四角形 96">
            <a:extLst>
              <a:ext uri="{FF2B5EF4-FFF2-40B4-BE49-F238E27FC236}">
                <a16:creationId xmlns:a16="http://schemas.microsoft.com/office/drawing/2014/main" id="{D3C7E867-38F6-9EB7-C586-14807EE7F56D}"/>
              </a:ext>
            </a:extLst>
          </p:cNvPr>
          <p:cNvSpPr/>
          <p:nvPr/>
        </p:nvSpPr>
        <p:spPr>
          <a:xfrm>
            <a:off x="2422116" y="5761718"/>
            <a:ext cx="2824794" cy="477853"/>
          </a:xfrm>
          <a:prstGeom prst="wedgeRectCallout">
            <a:avLst>
              <a:gd name="adj1" fmla="val -25867"/>
              <a:gd name="adj2" fmla="val -10438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エネルギー市場のやりとりは仮想化・自動化され、監視者も削減</a:t>
            </a:r>
          </a:p>
        </p:txBody>
      </p:sp>
      <p:pic>
        <p:nvPicPr>
          <p:cNvPr id="115" name="グラフィックス 114" descr="家 単色塗りつぶし">
            <a:extLst>
              <a:ext uri="{FF2B5EF4-FFF2-40B4-BE49-F238E27FC236}">
                <a16:creationId xmlns:a16="http://schemas.microsoft.com/office/drawing/2014/main" id="{6C9D6278-34ED-3203-24CC-C27946019D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03059" y="4767869"/>
            <a:ext cx="624076" cy="624076"/>
          </a:xfrm>
          <a:prstGeom prst="rect">
            <a:avLst/>
          </a:prstGeom>
        </p:spPr>
      </p:pic>
      <p:pic>
        <p:nvPicPr>
          <p:cNvPr id="136" name="グラフィックス 135" descr="建設作業員男性 単色塗りつぶし">
            <a:extLst>
              <a:ext uri="{FF2B5EF4-FFF2-40B4-BE49-F238E27FC236}">
                <a16:creationId xmlns:a16="http://schemas.microsoft.com/office/drawing/2014/main" id="{ACF1D056-5028-A9DE-2289-10614637ABB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4651" y="3432430"/>
            <a:ext cx="331136" cy="331136"/>
          </a:xfrm>
          <a:prstGeom prst="rect">
            <a:avLst/>
          </a:prstGeom>
        </p:spPr>
      </p:pic>
      <p:sp>
        <p:nvSpPr>
          <p:cNvPr id="16" name="四角形: 角を丸くする 15">
            <a:extLst>
              <a:ext uri="{FF2B5EF4-FFF2-40B4-BE49-F238E27FC236}">
                <a16:creationId xmlns:a16="http://schemas.microsoft.com/office/drawing/2014/main" id="{22D8CE65-A80F-0D88-C79E-58C6728261C3}"/>
              </a:ext>
            </a:extLst>
          </p:cNvPr>
          <p:cNvSpPr/>
          <p:nvPr/>
        </p:nvSpPr>
        <p:spPr>
          <a:xfrm>
            <a:off x="4168664" y="3452036"/>
            <a:ext cx="761213" cy="22396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風力タービン 単色塗りつぶし">
            <a:extLst>
              <a:ext uri="{FF2B5EF4-FFF2-40B4-BE49-F238E27FC236}">
                <a16:creationId xmlns:a16="http://schemas.microsoft.com/office/drawing/2014/main" id="{64BB3778-5BE7-03E5-9E37-FAA75DC8F08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32654" y="4604760"/>
            <a:ext cx="433233" cy="433233"/>
          </a:xfrm>
          <a:prstGeom prst="rect">
            <a:avLst/>
          </a:prstGeom>
        </p:spPr>
      </p:pic>
      <p:pic>
        <p:nvPicPr>
          <p:cNvPr id="20" name="グラフィックス 19" descr="ソーラー パネル 単色塗りつぶし">
            <a:extLst>
              <a:ext uri="{FF2B5EF4-FFF2-40B4-BE49-F238E27FC236}">
                <a16:creationId xmlns:a16="http://schemas.microsoft.com/office/drawing/2014/main" id="{FC26D08F-1C62-943C-B424-54F29B2BE9A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32654" y="4012209"/>
            <a:ext cx="433233" cy="433233"/>
          </a:xfrm>
          <a:prstGeom prst="rect">
            <a:avLst/>
          </a:prstGeom>
        </p:spPr>
      </p:pic>
      <p:pic>
        <p:nvPicPr>
          <p:cNvPr id="29" name="Picture 2" descr="バッテリー | フリーのアイコンイラスト素材 icon-pit">
            <a:extLst>
              <a:ext uri="{FF2B5EF4-FFF2-40B4-BE49-F238E27FC236}">
                <a16:creationId xmlns:a16="http://schemas.microsoft.com/office/drawing/2014/main" id="{FFFA055F-4D85-04AC-E4BB-7240FC5EC5F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2280" y="3466862"/>
            <a:ext cx="513981" cy="513981"/>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矢印コネクタ 34">
            <a:extLst>
              <a:ext uri="{FF2B5EF4-FFF2-40B4-BE49-F238E27FC236}">
                <a16:creationId xmlns:a16="http://schemas.microsoft.com/office/drawing/2014/main" id="{6F17A001-3484-C190-6B5B-8E6468493104}"/>
              </a:ext>
            </a:extLst>
          </p:cNvPr>
          <p:cNvCxnSpPr>
            <a:cxnSpLocks/>
            <a:endCxn id="186" idx="1"/>
          </p:cNvCxnSpPr>
          <p:nvPr/>
        </p:nvCxnSpPr>
        <p:spPr>
          <a:xfrm>
            <a:off x="2680107" y="3585808"/>
            <a:ext cx="578155" cy="17980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8" name="Picture 6" descr="cogeneration Icon 1233995">
            <a:extLst>
              <a:ext uri="{FF2B5EF4-FFF2-40B4-BE49-F238E27FC236}">
                <a16:creationId xmlns:a16="http://schemas.microsoft.com/office/drawing/2014/main" id="{820616AE-05A9-6369-DB14-2780419136DE}"/>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6009" t="24441" r="15451" b="24287"/>
          <a:stretch/>
        </p:blipFill>
        <p:spPr bwMode="auto">
          <a:xfrm>
            <a:off x="1226357" y="3621595"/>
            <a:ext cx="572877" cy="428554"/>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直線矢印コネクタ 83">
            <a:extLst>
              <a:ext uri="{FF2B5EF4-FFF2-40B4-BE49-F238E27FC236}">
                <a16:creationId xmlns:a16="http://schemas.microsoft.com/office/drawing/2014/main" id="{812E624B-042E-E74F-25F3-657F91EB9467}"/>
              </a:ext>
            </a:extLst>
          </p:cNvPr>
          <p:cNvCxnSpPr>
            <a:cxnSpLocks/>
            <a:stCxn id="16" idx="1"/>
            <a:endCxn id="186" idx="6"/>
          </p:cNvCxnSpPr>
          <p:nvPr/>
        </p:nvCxnSpPr>
        <p:spPr>
          <a:xfrm flipH="1" flipV="1">
            <a:off x="3785907" y="4561423"/>
            <a:ext cx="382757" cy="1044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3DE83FAA-7BD4-9D37-C9BA-CC2D3D95AD9E}"/>
              </a:ext>
            </a:extLst>
          </p:cNvPr>
          <p:cNvCxnSpPr>
            <a:cxnSpLocks/>
            <a:endCxn id="186" idx="2"/>
          </p:cNvCxnSpPr>
          <p:nvPr/>
        </p:nvCxnSpPr>
        <p:spPr>
          <a:xfrm flipV="1">
            <a:off x="2659613" y="4561423"/>
            <a:ext cx="508120" cy="1426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6" name="図 105">
            <a:extLst>
              <a:ext uri="{FF2B5EF4-FFF2-40B4-BE49-F238E27FC236}">
                <a16:creationId xmlns:a16="http://schemas.microsoft.com/office/drawing/2014/main" id="{11EC12FE-2ECD-68EF-AAB7-8629CA1D6A0B}"/>
              </a:ext>
            </a:extLst>
          </p:cNvPr>
          <p:cNvPicPr>
            <a:picLocks noChangeAspect="1"/>
          </p:cNvPicPr>
          <p:nvPr/>
        </p:nvPicPr>
        <p:blipFill>
          <a:blip r:embed="rId18"/>
          <a:stretch>
            <a:fillRect/>
          </a:stretch>
        </p:blipFill>
        <p:spPr>
          <a:xfrm>
            <a:off x="1323239" y="4620565"/>
            <a:ext cx="444337" cy="444337"/>
          </a:xfrm>
          <a:prstGeom prst="rect">
            <a:avLst/>
          </a:prstGeom>
        </p:spPr>
      </p:pic>
      <p:sp>
        <p:nvSpPr>
          <p:cNvPr id="111" name="テキスト ボックス 110">
            <a:extLst>
              <a:ext uri="{FF2B5EF4-FFF2-40B4-BE49-F238E27FC236}">
                <a16:creationId xmlns:a16="http://schemas.microsoft.com/office/drawing/2014/main" id="{062F6BA1-034C-CF9A-5361-AC9A12816496}"/>
              </a:ext>
            </a:extLst>
          </p:cNvPr>
          <p:cNvSpPr txBox="1"/>
          <p:nvPr/>
        </p:nvSpPr>
        <p:spPr>
          <a:xfrm>
            <a:off x="912727" y="4420834"/>
            <a:ext cx="1311082" cy="261610"/>
          </a:xfrm>
          <a:prstGeom prst="rect">
            <a:avLst/>
          </a:prstGeom>
          <a:noFill/>
        </p:spPr>
        <p:txBody>
          <a:bodyPr wrap="square" rtlCol="0">
            <a:spAutoFit/>
          </a:bodyPr>
          <a:lstStyle/>
          <a:p>
            <a:pPr algn="ctr"/>
            <a:r>
              <a:rPr kumimoji="1" lang="ja-JP" altLang="en-US" sz="1100" b="1" dirty="0"/>
              <a:t>ヒートポンプ給湯器</a:t>
            </a:r>
          </a:p>
        </p:txBody>
      </p:sp>
      <p:sp>
        <p:nvSpPr>
          <p:cNvPr id="112" name="テキスト ボックス 111">
            <a:extLst>
              <a:ext uri="{FF2B5EF4-FFF2-40B4-BE49-F238E27FC236}">
                <a16:creationId xmlns:a16="http://schemas.microsoft.com/office/drawing/2014/main" id="{F8760E61-3CFE-E256-CD2F-DB5E9F13C53F}"/>
              </a:ext>
            </a:extLst>
          </p:cNvPr>
          <p:cNvSpPr txBox="1"/>
          <p:nvPr/>
        </p:nvSpPr>
        <p:spPr>
          <a:xfrm>
            <a:off x="1328730" y="5062078"/>
            <a:ext cx="444337" cy="261610"/>
          </a:xfrm>
          <a:prstGeom prst="rect">
            <a:avLst/>
          </a:prstGeom>
          <a:noFill/>
        </p:spPr>
        <p:txBody>
          <a:bodyPr wrap="square" rtlCol="0">
            <a:spAutoFit/>
          </a:bodyPr>
          <a:lstStyle/>
          <a:p>
            <a:pPr algn="ctr"/>
            <a:r>
              <a:rPr kumimoji="1" lang="en-US" altLang="ja-JP" sz="1100" b="1" dirty="0"/>
              <a:t>EV</a:t>
            </a:r>
            <a:endParaRPr kumimoji="1" lang="ja-JP" altLang="en-US" sz="1100" b="1" dirty="0"/>
          </a:p>
        </p:txBody>
      </p:sp>
      <p:pic>
        <p:nvPicPr>
          <p:cNvPr id="114" name="グラフィックス 113" descr="送電塔 単色塗りつぶし">
            <a:extLst>
              <a:ext uri="{FF2B5EF4-FFF2-40B4-BE49-F238E27FC236}">
                <a16:creationId xmlns:a16="http://schemas.microsoft.com/office/drawing/2014/main" id="{525DDFF8-83B9-E5E0-2437-0871347DE70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208260" y="3237413"/>
            <a:ext cx="537120" cy="537120"/>
          </a:xfrm>
          <a:prstGeom prst="rect">
            <a:avLst/>
          </a:prstGeom>
        </p:spPr>
      </p:pic>
      <p:sp>
        <p:nvSpPr>
          <p:cNvPr id="125" name="テキスト ボックス 124">
            <a:extLst>
              <a:ext uri="{FF2B5EF4-FFF2-40B4-BE49-F238E27FC236}">
                <a16:creationId xmlns:a16="http://schemas.microsoft.com/office/drawing/2014/main" id="{70203F49-AB7C-A13F-BADB-CB9F9502D20D}"/>
              </a:ext>
            </a:extLst>
          </p:cNvPr>
          <p:cNvSpPr txBox="1"/>
          <p:nvPr/>
        </p:nvSpPr>
        <p:spPr>
          <a:xfrm>
            <a:off x="1112011" y="3396803"/>
            <a:ext cx="672792" cy="261610"/>
          </a:xfrm>
          <a:prstGeom prst="rect">
            <a:avLst/>
          </a:prstGeom>
          <a:noFill/>
        </p:spPr>
        <p:txBody>
          <a:bodyPr wrap="square" rtlCol="0">
            <a:spAutoFit/>
          </a:bodyPr>
          <a:lstStyle/>
          <a:p>
            <a:pPr algn="ctr"/>
            <a:r>
              <a:rPr kumimoji="1" lang="ja-JP" altLang="en-US" sz="1100" b="1" dirty="0"/>
              <a:t>コジェネ</a:t>
            </a:r>
          </a:p>
        </p:txBody>
      </p:sp>
      <p:grpSp>
        <p:nvGrpSpPr>
          <p:cNvPr id="162" name="グループ化 161">
            <a:extLst>
              <a:ext uri="{FF2B5EF4-FFF2-40B4-BE49-F238E27FC236}">
                <a16:creationId xmlns:a16="http://schemas.microsoft.com/office/drawing/2014/main" id="{95BDE831-166A-B4F7-8F92-2E51C42F938B}"/>
              </a:ext>
            </a:extLst>
          </p:cNvPr>
          <p:cNvGrpSpPr/>
          <p:nvPr/>
        </p:nvGrpSpPr>
        <p:grpSpPr>
          <a:xfrm>
            <a:off x="4297270" y="5122958"/>
            <a:ext cx="504000" cy="504000"/>
            <a:chOff x="7026469" y="2794605"/>
            <a:chExt cx="504000" cy="504000"/>
          </a:xfrm>
        </p:grpSpPr>
        <p:sp>
          <p:nvSpPr>
            <p:cNvPr id="160" name="楕円 159">
              <a:extLst>
                <a:ext uri="{FF2B5EF4-FFF2-40B4-BE49-F238E27FC236}">
                  <a16:creationId xmlns:a16="http://schemas.microsoft.com/office/drawing/2014/main" id="{5180C3E4-B291-1BF5-8997-EE743FDC1824}"/>
                </a:ext>
              </a:extLst>
            </p:cNvPr>
            <p:cNvSpPr/>
            <p:nvPr/>
          </p:nvSpPr>
          <p:spPr>
            <a:xfrm>
              <a:off x="7026469" y="2794605"/>
              <a:ext cx="504000" cy="50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9" name="楕円 158">
              <a:extLst>
                <a:ext uri="{FF2B5EF4-FFF2-40B4-BE49-F238E27FC236}">
                  <a16:creationId xmlns:a16="http://schemas.microsoft.com/office/drawing/2014/main" id="{F1E9387E-F701-4904-A2FB-EC6D90F5EFBA}"/>
                </a:ext>
              </a:extLst>
            </p:cNvPr>
            <p:cNvSpPr/>
            <p:nvPr/>
          </p:nvSpPr>
          <p:spPr>
            <a:xfrm>
              <a:off x="7080469" y="2848605"/>
              <a:ext cx="396000" cy="396000"/>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1" name="テキスト ボックス 160">
              <a:extLst>
                <a:ext uri="{FF2B5EF4-FFF2-40B4-BE49-F238E27FC236}">
                  <a16:creationId xmlns:a16="http://schemas.microsoft.com/office/drawing/2014/main" id="{4830DABA-3ED0-DA41-39BD-E160B91FC20D}"/>
                </a:ext>
              </a:extLst>
            </p:cNvPr>
            <p:cNvSpPr txBox="1"/>
            <p:nvPr/>
          </p:nvSpPr>
          <p:spPr>
            <a:xfrm>
              <a:off x="7084681" y="2892717"/>
              <a:ext cx="387577" cy="307777"/>
            </a:xfrm>
            <a:prstGeom prst="rect">
              <a:avLst/>
            </a:prstGeom>
            <a:noFill/>
          </p:spPr>
          <p:txBody>
            <a:bodyPr wrap="square" rtlCol="0">
              <a:spAutoFit/>
            </a:bodyPr>
            <a:lstStyle/>
            <a:p>
              <a:pPr algn="ctr"/>
              <a:r>
                <a:rPr kumimoji="1" lang="en-US" altLang="ja-JP" sz="1400" b="1" dirty="0">
                  <a:solidFill>
                    <a:schemeClr val="bg1"/>
                  </a:solidFill>
                </a:rPr>
                <a:t>H</a:t>
              </a:r>
              <a:r>
                <a:rPr kumimoji="1" lang="en-US" altLang="ja-JP" sz="1400" b="1" baseline="-25000" dirty="0">
                  <a:solidFill>
                    <a:schemeClr val="bg1"/>
                  </a:solidFill>
                </a:rPr>
                <a:t>2</a:t>
              </a:r>
              <a:endParaRPr kumimoji="1" lang="ja-JP" altLang="en-US" sz="1400" b="1" baseline="-25000" dirty="0">
                <a:solidFill>
                  <a:schemeClr val="bg1"/>
                </a:solidFill>
              </a:endParaRPr>
            </a:p>
          </p:txBody>
        </p:sp>
      </p:grpSp>
      <p:pic>
        <p:nvPicPr>
          <p:cNvPr id="167" name="グラフィックス 166" descr="工場 単色塗りつぶし">
            <a:extLst>
              <a:ext uri="{FF2B5EF4-FFF2-40B4-BE49-F238E27FC236}">
                <a16:creationId xmlns:a16="http://schemas.microsoft.com/office/drawing/2014/main" id="{F6CA7F7E-8A45-D258-ABAC-BE1F449556C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055678" y="5261636"/>
            <a:ext cx="477853" cy="477853"/>
          </a:xfrm>
          <a:prstGeom prst="rect">
            <a:avLst/>
          </a:prstGeom>
        </p:spPr>
      </p:pic>
      <p:sp>
        <p:nvSpPr>
          <p:cNvPr id="190" name="テキスト ボックス 189">
            <a:extLst>
              <a:ext uri="{FF2B5EF4-FFF2-40B4-BE49-F238E27FC236}">
                <a16:creationId xmlns:a16="http://schemas.microsoft.com/office/drawing/2014/main" id="{88848349-1751-DD4C-51DA-3D09C3C59250}"/>
              </a:ext>
            </a:extLst>
          </p:cNvPr>
          <p:cNvSpPr txBox="1"/>
          <p:nvPr/>
        </p:nvSpPr>
        <p:spPr>
          <a:xfrm>
            <a:off x="2800434" y="2927267"/>
            <a:ext cx="1338024" cy="307777"/>
          </a:xfrm>
          <a:prstGeom prst="rect">
            <a:avLst/>
          </a:prstGeom>
          <a:noFill/>
        </p:spPr>
        <p:txBody>
          <a:bodyPr wrap="square" rtlCol="0">
            <a:spAutoFit/>
          </a:bodyPr>
          <a:lstStyle/>
          <a:p>
            <a:pPr algn="ctr"/>
            <a:r>
              <a:rPr kumimoji="1" lang="ja-JP" altLang="en-US" sz="1400" b="1" dirty="0"/>
              <a:t>電力グリッド</a:t>
            </a:r>
          </a:p>
        </p:txBody>
      </p:sp>
      <p:cxnSp>
        <p:nvCxnSpPr>
          <p:cNvPr id="195" name="直線矢印コネクタ 194">
            <a:extLst>
              <a:ext uri="{FF2B5EF4-FFF2-40B4-BE49-F238E27FC236}">
                <a16:creationId xmlns:a16="http://schemas.microsoft.com/office/drawing/2014/main" id="{43427D7D-EE00-CF08-F537-6787D673EDC2}"/>
              </a:ext>
            </a:extLst>
          </p:cNvPr>
          <p:cNvCxnSpPr>
            <a:cxnSpLocks/>
          </p:cNvCxnSpPr>
          <p:nvPr/>
        </p:nvCxnSpPr>
        <p:spPr>
          <a:xfrm flipH="1" flipV="1">
            <a:off x="2716843" y="3964180"/>
            <a:ext cx="450890" cy="13089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a:extLst>
              <a:ext uri="{FF2B5EF4-FFF2-40B4-BE49-F238E27FC236}">
                <a16:creationId xmlns:a16="http://schemas.microsoft.com/office/drawing/2014/main" id="{38BE61DE-FCDA-DDE8-5E6C-7F9AB2F0AB56}"/>
              </a:ext>
            </a:extLst>
          </p:cNvPr>
          <p:cNvCxnSpPr>
            <a:cxnSpLocks/>
          </p:cNvCxnSpPr>
          <p:nvPr/>
        </p:nvCxnSpPr>
        <p:spPr>
          <a:xfrm flipH="1">
            <a:off x="2680107" y="5023652"/>
            <a:ext cx="493121" cy="18040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07" name="グラフィックス 206" descr="ソーラー パネル 単色塗りつぶし">
            <a:extLst>
              <a:ext uri="{FF2B5EF4-FFF2-40B4-BE49-F238E27FC236}">
                <a16:creationId xmlns:a16="http://schemas.microsoft.com/office/drawing/2014/main" id="{F495F425-0BDF-81AC-952D-2437F02D42F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5898" y="4873361"/>
            <a:ext cx="329263" cy="329263"/>
          </a:xfrm>
          <a:prstGeom prst="rect">
            <a:avLst/>
          </a:prstGeom>
        </p:spPr>
      </p:pic>
      <p:sp>
        <p:nvSpPr>
          <p:cNvPr id="212" name="吹き出し: 四角形 211">
            <a:extLst>
              <a:ext uri="{FF2B5EF4-FFF2-40B4-BE49-F238E27FC236}">
                <a16:creationId xmlns:a16="http://schemas.microsoft.com/office/drawing/2014/main" id="{DD98B554-BBB3-DA69-BBF2-E13FC2B5257E}"/>
              </a:ext>
            </a:extLst>
          </p:cNvPr>
          <p:cNvSpPr/>
          <p:nvPr/>
        </p:nvSpPr>
        <p:spPr>
          <a:xfrm>
            <a:off x="988879" y="2906146"/>
            <a:ext cx="1591847" cy="296709"/>
          </a:xfrm>
          <a:prstGeom prst="wedgeRectCallout">
            <a:avLst>
              <a:gd name="adj1" fmla="val 32464"/>
              <a:gd name="adj2" fmla="val 1214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オペレータは削減</a:t>
            </a:r>
          </a:p>
        </p:txBody>
      </p:sp>
      <p:sp>
        <p:nvSpPr>
          <p:cNvPr id="217" name="吹き出し: 四角形 216">
            <a:extLst>
              <a:ext uri="{FF2B5EF4-FFF2-40B4-BE49-F238E27FC236}">
                <a16:creationId xmlns:a16="http://schemas.microsoft.com/office/drawing/2014/main" id="{7EB04B9E-C18E-B8E1-FDF3-249C1177B8CF}"/>
              </a:ext>
            </a:extLst>
          </p:cNvPr>
          <p:cNvSpPr/>
          <p:nvPr/>
        </p:nvSpPr>
        <p:spPr>
          <a:xfrm>
            <a:off x="325382" y="5767887"/>
            <a:ext cx="1995713" cy="477853"/>
          </a:xfrm>
          <a:prstGeom prst="wedgeRectCallout">
            <a:avLst>
              <a:gd name="adj1" fmla="val 25186"/>
              <a:gd name="adj2" fmla="val -907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需要家・発電調整力の両方の役割として介入</a:t>
            </a:r>
          </a:p>
        </p:txBody>
      </p:sp>
      <p:pic>
        <p:nvPicPr>
          <p:cNvPr id="219" name="グラフィックス 218" descr="ソーラー パネル 単色塗りつぶし">
            <a:extLst>
              <a:ext uri="{FF2B5EF4-FFF2-40B4-BE49-F238E27FC236}">
                <a16:creationId xmlns:a16="http://schemas.microsoft.com/office/drawing/2014/main" id="{D023535D-4E08-1687-87A3-B7A4BE034A9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30130" y="3243842"/>
            <a:ext cx="247748" cy="247748"/>
          </a:xfrm>
          <a:prstGeom prst="rect">
            <a:avLst/>
          </a:prstGeom>
        </p:spPr>
      </p:pic>
      <p:pic>
        <p:nvPicPr>
          <p:cNvPr id="221" name="グラフィックス 220" descr="家 単色塗りつぶし">
            <a:extLst>
              <a:ext uri="{FF2B5EF4-FFF2-40B4-BE49-F238E27FC236}">
                <a16:creationId xmlns:a16="http://schemas.microsoft.com/office/drawing/2014/main" id="{893D7024-7F83-2904-FCFD-38E2897EC3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22605" y="3378664"/>
            <a:ext cx="406005" cy="406005"/>
          </a:xfrm>
          <a:prstGeom prst="rect">
            <a:avLst/>
          </a:prstGeom>
        </p:spPr>
      </p:pic>
      <p:pic>
        <p:nvPicPr>
          <p:cNvPr id="222" name="グラフィックス 221" descr="家 単色塗りつぶし">
            <a:extLst>
              <a:ext uri="{FF2B5EF4-FFF2-40B4-BE49-F238E27FC236}">
                <a16:creationId xmlns:a16="http://schemas.microsoft.com/office/drawing/2014/main" id="{8C7A17FC-7B22-D8F4-F70C-0A852B1C2F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634" y="3883869"/>
            <a:ext cx="406005" cy="406005"/>
          </a:xfrm>
          <a:prstGeom prst="rect">
            <a:avLst/>
          </a:prstGeom>
        </p:spPr>
      </p:pic>
      <p:pic>
        <p:nvPicPr>
          <p:cNvPr id="223" name="グラフィックス 222" descr="家 単色塗りつぶし">
            <a:extLst>
              <a:ext uri="{FF2B5EF4-FFF2-40B4-BE49-F238E27FC236}">
                <a16:creationId xmlns:a16="http://schemas.microsoft.com/office/drawing/2014/main" id="{6ED3D647-34F9-8743-EC1E-283ABEAA40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9020" y="3693173"/>
            <a:ext cx="406005" cy="406005"/>
          </a:xfrm>
          <a:prstGeom prst="rect">
            <a:avLst/>
          </a:prstGeom>
        </p:spPr>
      </p:pic>
      <p:pic>
        <p:nvPicPr>
          <p:cNvPr id="225" name="グラフィックス 224" descr="建物 単色塗りつぶし">
            <a:extLst>
              <a:ext uri="{FF2B5EF4-FFF2-40B4-BE49-F238E27FC236}">
                <a16:creationId xmlns:a16="http://schemas.microsoft.com/office/drawing/2014/main" id="{EA788014-6632-BD3F-4F98-94AD60D864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866740" y="3117079"/>
            <a:ext cx="374961" cy="374961"/>
          </a:xfrm>
          <a:prstGeom prst="rect">
            <a:avLst/>
          </a:prstGeom>
        </p:spPr>
      </p:pic>
      <p:pic>
        <p:nvPicPr>
          <p:cNvPr id="226" name="グラフィックス 225" descr="ソーラー パネル 単色塗りつぶし">
            <a:extLst>
              <a:ext uri="{FF2B5EF4-FFF2-40B4-BE49-F238E27FC236}">
                <a16:creationId xmlns:a16="http://schemas.microsoft.com/office/drawing/2014/main" id="{3BCBD9F2-25A9-59F0-F482-353FBB31279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742866" y="2949073"/>
            <a:ext cx="247748" cy="247748"/>
          </a:xfrm>
          <a:prstGeom prst="rect">
            <a:avLst/>
          </a:prstGeom>
        </p:spPr>
      </p:pic>
      <p:cxnSp>
        <p:nvCxnSpPr>
          <p:cNvPr id="231" name="直線コネクタ 230">
            <a:extLst>
              <a:ext uri="{FF2B5EF4-FFF2-40B4-BE49-F238E27FC236}">
                <a16:creationId xmlns:a16="http://schemas.microsoft.com/office/drawing/2014/main" id="{547FED54-3949-FF2B-3C13-6652655C89CD}"/>
              </a:ext>
            </a:extLst>
          </p:cNvPr>
          <p:cNvCxnSpPr>
            <a:cxnSpLocks/>
            <a:stCxn id="224" idx="5"/>
            <a:endCxn id="229" idx="0"/>
          </p:cNvCxnSpPr>
          <p:nvPr/>
        </p:nvCxnSpPr>
        <p:spPr>
          <a:xfrm>
            <a:off x="9850290" y="4187881"/>
            <a:ext cx="377499" cy="559757"/>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778398CA-7164-EF90-4818-B50A6ECFA00B}"/>
              </a:ext>
            </a:extLst>
          </p:cNvPr>
          <p:cNvCxnSpPr>
            <a:cxnSpLocks/>
            <a:stCxn id="224" idx="3"/>
            <a:endCxn id="227" idx="7"/>
          </p:cNvCxnSpPr>
          <p:nvPr/>
        </p:nvCxnSpPr>
        <p:spPr>
          <a:xfrm flipH="1">
            <a:off x="8167327" y="4187881"/>
            <a:ext cx="331818" cy="388503"/>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31441CA3-ACD0-0367-5967-1821D8940A1C}"/>
              </a:ext>
            </a:extLst>
          </p:cNvPr>
          <p:cNvCxnSpPr>
            <a:cxnSpLocks/>
            <a:stCxn id="229" idx="2"/>
            <a:endCxn id="227" idx="6"/>
          </p:cNvCxnSpPr>
          <p:nvPr/>
        </p:nvCxnSpPr>
        <p:spPr>
          <a:xfrm flipH="1" flipV="1">
            <a:off x="8447158" y="5117195"/>
            <a:ext cx="931439" cy="86919"/>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4" name="グラフィックス 243" descr="工場 単色塗りつぶし">
            <a:extLst>
              <a:ext uri="{FF2B5EF4-FFF2-40B4-BE49-F238E27FC236}">
                <a16:creationId xmlns:a16="http://schemas.microsoft.com/office/drawing/2014/main" id="{84735DD1-F9BD-001C-F8D2-81958E1981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13757" y="4978344"/>
            <a:ext cx="418535" cy="418535"/>
          </a:xfrm>
          <a:prstGeom prst="rect">
            <a:avLst/>
          </a:prstGeom>
        </p:spPr>
      </p:pic>
      <p:pic>
        <p:nvPicPr>
          <p:cNvPr id="247" name="グラフィックス 246" descr="工場 単色塗りつぶし">
            <a:extLst>
              <a:ext uri="{FF2B5EF4-FFF2-40B4-BE49-F238E27FC236}">
                <a16:creationId xmlns:a16="http://schemas.microsoft.com/office/drawing/2014/main" id="{99B9A50B-A188-AC60-4847-0AC07A15FC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6641" y="4975638"/>
            <a:ext cx="418535" cy="418535"/>
          </a:xfrm>
          <a:prstGeom prst="rect">
            <a:avLst/>
          </a:prstGeom>
        </p:spPr>
      </p:pic>
      <p:pic>
        <p:nvPicPr>
          <p:cNvPr id="248" name="グラフィックス 247" descr="工場 単色塗りつぶし">
            <a:extLst>
              <a:ext uri="{FF2B5EF4-FFF2-40B4-BE49-F238E27FC236}">
                <a16:creationId xmlns:a16="http://schemas.microsoft.com/office/drawing/2014/main" id="{CB2476F7-EC28-7358-CD68-216770743D5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674911" y="5015947"/>
            <a:ext cx="418535" cy="418535"/>
          </a:xfrm>
          <a:prstGeom prst="rect">
            <a:avLst/>
          </a:prstGeom>
        </p:spPr>
      </p:pic>
      <p:sp>
        <p:nvSpPr>
          <p:cNvPr id="254" name="吹き出し: 四角形 253">
            <a:extLst>
              <a:ext uri="{FF2B5EF4-FFF2-40B4-BE49-F238E27FC236}">
                <a16:creationId xmlns:a16="http://schemas.microsoft.com/office/drawing/2014/main" id="{6E9E5B3F-66C8-FDEF-0106-B7D33BA15C1F}"/>
              </a:ext>
            </a:extLst>
          </p:cNvPr>
          <p:cNvSpPr/>
          <p:nvPr/>
        </p:nvSpPr>
        <p:spPr>
          <a:xfrm>
            <a:off x="5811124" y="5881322"/>
            <a:ext cx="4083939" cy="477853"/>
          </a:xfrm>
          <a:prstGeom prst="wedgeRectCallout">
            <a:avLst>
              <a:gd name="adj1" fmla="val -17191"/>
              <a:gd name="adj2" fmla="val -890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バイオマス発電、</a:t>
            </a:r>
            <a:r>
              <a:rPr kumimoji="1" lang="en-US" altLang="ja-JP" sz="1400" dirty="0">
                <a:solidFill>
                  <a:schemeClr val="tx1"/>
                </a:solidFill>
              </a:rPr>
              <a:t>CO2</a:t>
            </a:r>
            <a:r>
              <a:rPr kumimoji="1" lang="ja-JP" altLang="en-US" sz="1400" dirty="0">
                <a:solidFill>
                  <a:schemeClr val="tx1"/>
                </a:solidFill>
              </a:rPr>
              <a:t>回収、メタネーション、</a:t>
            </a:r>
            <a:endParaRPr kumimoji="1" lang="en-US" altLang="ja-JP" sz="1400" dirty="0">
              <a:solidFill>
                <a:schemeClr val="tx1"/>
              </a:solidFill>
            </a:endParaRPr>
          </a:p>
          <a:p>
            <a:pPr algn="ctr"/>
            <a:r>
              <a:rPr kumimoji="1" lang="ja-JP" altLang="en-US" sz="1400" dirty="0">
                <a:solidFill>
                  <a:schemeClr val="tx1"/>
                </a:solidFill>
              </a:rPr>
              <a:t>プラスチックリサイクル、水電解など小型プラントが散在</a:t>
            </a:r>
          </a:p>
        </p:txBody>
      </p:sp>
      <p:pic>
        <p:nvPicPr>
          <p:cNvPr id="257" name="グラフィックス 256" descr="稲妻 単色塗りつぶし">
            <a:extLst>
              <a:ext uri="{FF2B5EF4-FFF2-40B4-BE49-F238E27FC236}">
                <a16:creationId xmlns:a16="http://schemas.microsoft.com/office/drawing/2014/main" id="{9E9761E1-F076-9B34-EDC5-29E28322A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13403" y="3305839"/>
            <a:ext cx="312523" cy="312523"/>
          </a:xfrm>
          <a:prstGeom prst="rect">
            <a:avLst/>
          </a:prstGeom>
        </p:spPr>
      </p:pic>
      <p:pic>
        <p:nvPicPr>
          <p:cNvPr id="258" name="グラフィックス 257" descr="稲妻 単色塗りつぶし">
            <a:extLst>
              <a:ext uri="{FF2B5EF4-FFF2-40B4-BE49-F238E27FC236}">
                <a16:creationId xmlns:a16="http://schemas.microsoft.com/office/drawing/2014/main" id="{8315C818-A5A0-FCFA-C599-FA210666674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857553" y="4188169"/>
            <a:ext cx="312523" cy="312523"/>
          </a:xfrm>
          <a:prstGeom prst="rect">
            <a:avLst/>
          </a:prstGeom>
        </p:spPr>
      </p:pic>
      <p:pic>
        <p:nvPicPr>
          <p:cNvPr id="259" name="グラフィックス 258" descr="ソーラー パネル 単色塗りつぶし">
            <a:extLst>
              <a:ext uri="{FF2B5EF4-FFF2-40B4-BE49-F238E27FC236}">
                <a16:creationId xmlns:a16="http://schemas.microsoft.com/office/drawing/2014/main" id="{FBCC0DB2-7F09-42A7-FE95-E814357B409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857375" y="3759995"/>
            <a:ext cx="247748" cy="247748"/>
          </a:xfrm>
          <a:prstGeom prst="rect">
            <a:avLst/>
          </a:prstGeom>
        </p:spPr>
      </p:pic>
      <p:pic>
        <p:nvPicPr>
          <p:cNvPr id="262" name="グラフィックス 261" descr="ソーラー パネル 単色塗りつぶし">
            <a:extLst>
              <a:ext uri="{FF2B5EF4-FFF2-40B4-BE49-F238E27FC236}">
                <a16:creationId xmlns:a16="http://schemas.microsoft.com/office/drawing/2014/main" id="{CCFA50FE-E0EC-5B58-A4BF-8823AF15E8D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2292" y="4454933"/>
            <a:ext cx="247748" cy="247748"/>
          </a:xfrm>
          <a:prstGeom prst="rect">
            <a:avLst/>
          </a:prstGeom>
        </p:spPr>
      </p:pic>
      <p:pic>
        <p:nvPicPr>
          <p:cNvPr id="265" name="グラフィックス 264" descr="ソーラー パネル 単色塗りつぶし">
            <a:extLst>
              <a:ext uri="{FF2B5EF4-FFF2-40B4-BE49-F238E27FC236}">
                <a16:creationId xmlns:a16="http://schemas.microsoft.com/office/drawing/2014/main" id="{74F4F2CB-7A78-A36E-DD2E-02339EA390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14757" y="4611151"/>
            <a:ext cx="247748" cy="247748"/>
          </a:xfrm>
          <a:prstGeom prst="rect">
            <a:avLst/>
          </a:prstGeom>
        </p:spPr>
      </p:pic>
      <p:pic>
        <p:nvPicPr>
          <p:cNvPr id="266" name="グラフィックス 265" descr="家 単色塗りつぶし">
            <a:extLst>
              <a:ext uri="{FF2B5EF4-FFF2-40B4-BE49-F238E27FC236}">
                <a16:creationId xmlns:a16="http://schemas.microsoft.com/office/drawing/2014/main" id="{648EA8EB-BFB6-2950-375B-CC01DD122C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15396" y="4770465"/>
            <a:ext cx="406005" cy="406005"/>
          </a:xfrm>
          <a:prstGeom prst="rect">
            <a:avLst/>
          </a:prstGeom>
        </p:spPr>
      </p:pic>
      <p:pic>
        <p:nvPicPr>
          <p:cNvPr id="267" name="グラフィックス 266" descr="家 単色塗りつぶし">
            <a:extLst>
              <a:ext uri="{FF2B5EF4-FFF2-40B4-BE49-F238E27FC236}">
                <a16:creationId xmlns:a16="http://schemas.microsoft.com/office/drawing/2014/main" id="{F5E48873-EF89-79E7-220F-DC65215734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85605" y="5127244"/>
            <a:ext cx="406005" cy="406005"/>
          </a:xfrm>
          <a:prstGeom prst="rect">
            <a:avLst/>
          </a:prstGeom>
        </p:spPr>
      </p:pic>
      <p:pic>
        <p:nvPicPr>
          <p:cNvPr id="268" name="グラフィックス 267" descr="建物 単色塗りつぶし">
            <a:extLst>
              <a:ext uri="{FF2B5EF4-FFF2-40B4-BE49-F238E27FC236}">
                <a16:creationId xmlns:a16="http://schemas.microsoft.com/office/drawing/2014/main" id="{EB7F998C-1170-E2A9-4B5D-628947A054E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649161" y="4573680"/>
            <a:ext cx="374961" cy="374961"/>
          </a:xfrm>
          <a:prstGeom prst="rect">
            <a:avLst/>
          </a:prstGeom>
        </p:spPr>
      </p:pic>
      <p:pic>
        <p:nvPicPr>
          <p:cNvPr id="269" name="グラフィックス 268" descr="ソーラー パネル 単色塗りつぶし">
            <a:extLst>
              <a:ext uri="{FF2B5EF4-FFF2-40B4-BE49-F238E27FC236}">
                <a16:creationId xmlns:a16="http://schemas.microsoft.com/office/drawing/2014/main" id="{A0B06924-1686-1432-4914-90465C87FB4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05346" y="5003370"/>
            <a:ext cx="247748" cy="247748"/>
          </a:xfrm>
          <a:prstGeom prst="rect">
            <a:avLst/>
          </a:prstGeom>
        </p:spPr>
      </p:pic>
      <p:sp>
        <p:nvSpPr>
          <p:cNvPr id="282" name="テキスト ボックス 281">
            <a:extLst>
              <a:ext uri="{FF2B5EF4-FFF2-40B4-BE49-F238E27FC236}">
                <a16:creationId xmlns:a16="http://schemas.microsoft.com/office/drawing/2014/main" id="{3B0527F4-482A-1468-21EB-688F0532777C}"/>
              </a:ext>
            </a:extLst>
          </p:cNvPr>
          <p:cNvSpPr txBox="1"/>
          <p:nvPr/>
        </p:nvSpPr>
        <p:spPr>
          <a:xfrm>
            <a:off x="6193522" y="430469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B</a:t>
            </a:r>
          </a:p>
        </p:txBody>
      </p:sp>
      <p:sp>
        <p:nvSpPr>
          <p:cNvPr id="283" name="テキスト ボックス 282">
            <a:extLst>
              <a:ext uri="{FF2B5EF4-FFF2-40B4-BE49-F238E27FC236}">
                <a16:creationId xmlns:a16="http://schemas.microsoft.com/office/drawing/2014/main" id="{26DFE19B-316D-B6D8-B8F0-70B6DCE944A1}"/>
              </a:ext>
            </a:extLst>
          </p:cNvPr>
          <p:cNvSpPr txBox="1"/>
          <p:nvPr/>
        </p:nvSpPr>
        <p:spPr>
          <a:xfrm>
            <a:off x="7871838" y="282858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A</a:t>
            </a:r>
          </a:p>
        </p:txBody>
      </p:sp>
      <p:sp>
        <p:nvSpPr>
          <p:cNvPr id="284" name="テキスト ボックス 283">
            <a:extLst>
              <a:ext uri="{FF2B5EF4-FFF2-40B4-BE49-F238E27FC236}">
                <a16:creationId xmlns:a16="http://schemas.microsoft.com/office/drawing/2014/main" id="{772DBE6A-FF07-4694-B6DC-DDF8F31D84B5}"/>
              </a:ext>
            </a:extLst>
          </p:cNvPr>
          <p:cNvSpPr txBox="1"/>
          <p:nvPr/>
        </p:nvSpPr>
        <p:spPr>
          <a:xfrm>
            <a:off x="10647455" y="4421647"/>
            <a:ext cx="1037099" cy="307777"/>
          </a:xfrm>
          <a:prstGeom prst="rect">
            <a:avLst/>
          </a:prstGeom>
          <a:noFill/>
        </p:spPr>
        <p:txBody>
          <a:bodyPr wrap="square" rtlCol="0">
            <a:spAutoFit/>
          </a:bodyPr>
          <a:lstStyle/>
          <a:p>
            <a:pPr algn="ctr"/>
            <a:r>
              <a:rPr kumimoji="1" lang="ja-JP" altLang="en-US" sz="1400" b="1" dirty="0"/>
              <a:t>工業地域</a:t>
            </a:r>
            <a:endParaRPr kumimoji="1" lang="en-US" altLang="ja-JP" sz="1400" b="1" dirty="0"/>
          </a:p>
        </p:txBody>
      </p:sp>
      <p:pic>
        <p:nvPicPr>
          <p:cNvPr id="285" name="グラフィックス 284" descr="送電塔 単色塗りつぶし">
            <a:extLst>
              <a:ext uri="{FF2B5EF4-FFF2-40B4-BE49-F238E27FC236}">
                <a16:creationId xmlns:a16="http://schemas.microsoft.com/office/drawing/2014/main" id="{E408BC63-26FA-F0C0-0F23-C250B64E225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209136" y="4231656"/>
            <a:ext cx="307777" cy="307777"/>
          </a:xfrm>
          <a:prstGeom prst="rect">
            <a:avLst/>
          </a:prstGeom>
        </p:spPr>
      </p:pic>
      <p:pic>
        <p:nvPicPr>
          <p:cNvPr id="286" name="グラフィックス 285" descr="送電塔 単色塗りつぶし">
            <a:extLst>
              <a:ext uri="{FF2B5EF4-FFF2-40B4-BE49-F238E27FC236}">
                <a16:creationId xmlns:a16="http://schemas.microsoft.com/office/drawing/2014/main" id="{75D2DF21-30E4-FDDD-52E5-962DA1F85E0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751534" y="5004904"/>
            <a:ext cx="307777" cy="307777"/>
          </a:xfrm>
          <a:prstGeom prst="rect">
            <a:avLst/>
          </a:prstGeom>
        </p:spPr>
      </p:pic>
      <p:pic>
        <p:nvPicPr>
          <p:cNvPr id="287" name="グラフィックス 286" descr="送電塔 単色塗りつぶし">
            <a:extLst>
              <a:ext uri="{FF2B5EF4-FFF2-40B4-BE49-F238E27FC236}">
                <a16:creationId xmlns:a16="http://schemas.microsoft.com/office/drawing/2014/main" id="{2D7EAC02-E591-2BBF-59E7-9E903095F24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920011" y="4244219"/>
            <a:ext cx="307777" cy="307777"/>
          </a:xfrm>
          <a:prstGeom prst="rect">
            <a:avLst/>
          </a:prstGeom>
        </p:spPr>
      </p:pic>
      <p:sp>
        <p:nvSpPr>
          <p:cNvPr id="288" name="吹き出し: 四角形 287">
            <a:extLst>
              <a:ext uri="{FF2B5EF4-FFF2-40B4-BE49-F238E27FC236}">
                <a16:creationId xmlns:a16="http://schemas.microsoft.com/office/drawing/2014/main" id="{A4CDB423-BA30-C406-966B-5DDD6EFC15BE}"/>
              </a:ext>
            </a:extLst>
          </p:cNvPr>
          <p:cNvSpPr/>
          <p:nvPr/>
        </p:nvSpPr>
        <p:spPr>
          <a:xfrm>
            <a:off x="5837932" y="3610334"/>
            <a:ext cx="2216852" cy="446380"/>
          </a:xfrm>
          <a:prstGeom prst="wedgeRectCallout">
            <a:avLst>
              <a:gd name="adj1" fmla="val 53287"/>
              <a:gd name="adj2" fmla="val 941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過不足時に近隣地域同士の融通も発生</a:t>
            </a:r>
          </a:p>
        </p:txBody>
      </p:sp>
      <p:pic>
        <p:nvPicPr>
          <p:cNvPr id="289" name="グラフィックス 288" descr="工場 単色塗りつぶし">
            <a:extLst>
              <a:ext uri="{FF2B5EF4-FFF2-40B4-BE49-F238E27FC236}">
                <a16:creationId xmlns:a16="http://schemas.microsoft.com/office/drawing/2014/main" id="{72336916-4179-C1B0-E424-4BF9507A003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30892" y="2986770"/>
            <a:ext cx="418535" cy="418535"/>
          </a:xfrm>
          <a:prstGeom prst="rect">
            <a:avLst/>
          </a:prstGeom>
        </p:spPr>
      </p:pic>
      <p:pic>
        <p:nvPicPr>
          <p:cNvPr id="290" name="グラフィックス 289" descr="工場 単色塗りつぶし">
            <a:extLst>
              <a:ext uri="{FF2B5EF4-FFF2-40B4-BE49-F238E27FC236}">
                <a16:creationId xmlns:a16="http://schemas.microsoft.com/office/drawing/2014/main" id="{5BC7F73C-D8CF-D644-1D30-5EE016204CB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570761" y="3302305"/>
            <a:ext cx="418535" cy="418535"/>
          </a:xfrm>
          <a:prstGeom prst="rect">
            <a:avLst/>
          </a:prstGeom>
        </p:spPr>
      </p:pic>
      <p:pic>
        <p:nvPicPr>
          <p:cNvPr id="291" name="グラフィックス 290" descr="ソーラー パネル 単色塗りつぶし">
            <a:extLst>
              <a:ext uri="{FF2B5EF4-FFF2-40B4-BE49-F238E27FC236}">
                <a16:creationId xmlns:a16="http://schemas.microsoft.com/office/drawing/2014/main" id="{976900F6-CC34-CA4B-283B-C8893B4145F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46541" y="3569495"/>
            <a:ext cx="247748" cy="247748"/>
          </a:xfrm>
          <a:prstGeom prst="rect">
            <a:avLst/>
          </a:prstGeom>
        </p:spPr>
      </p:pic>
      <p:pic>
        <p:nvPicPr>
          <p:cNvPr id="292" name="図 291">
            <a:extLst>
              <a:ext uri="{FF2B5EF4-FFF2-40B4-BE49-F238E27FC236}">
                <a16:creationId xmlns:a16="http://schemas.microsoft.com/office/drawing/2014/main" id="{6F091909-3A29-DBC9-54C6-4D36C055166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848914" y="4786750"/>
            <a:ext cx="289717" cy="289717"/>
          </a:xfrm>
          <a:prstGeom prst="rect">
            <a:avLst/>
          </a:prstGeom>
        </p:spPr>
      </p:pic>
      <p:pic>
        <p:nvPicPr>
          <p:cNvPr id="293" name="図 292">
            <a:extLst>
              <a:ext uri="{FF2B5EF4-FFF2-40B4-BE49-F238E27FC236}">
                <a16:creationId xmlns:a16="http://schemas.microsoft.com/office/drawing/2014/main" id="{5E9B2535-E1A8-3D35-8997-DB4B82FD8F5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10995" y="5193386"/>
            <a:ext cx="289717" cy="289717"/>
          </a:xfrm>
          <a:prstGeom prst="rect">
            <a:avLst/>
          </a:prstGeom>
        </p:spPr>
      </p:pic>
      <p:pic>
        <p:nvPicPr>
          <p:cNvPr id="294" name="図 293">
            <a:extLst>
              <a:ext uri="{FF2B5EF4-FFF2-40B4-BE49-F238E27FC236}">
                <a16:creationId xmlns:a16="http://schemas.microsoft.com/office/drawing/2014/main" id="{E9B6DB54-3A03-7694-C352-1EF751AF5C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1663" y="3549235"/>
            <a:ext cx="289717" cy="289717"/>
          </a:xfrm>
          <a:prstGeom prst="rect">
            <a:avLst/>
          </a:prstGeom>
        </p:spPr>
      </p:pic>
      <p:pic>
        <p:nvPicPr>
          <p:cNvPr id="295" name="図 294">
            <a:extLst>
              <a:ext uri="{FF2B5EF4-FFF2-40B4-BE49-F238E27FC236}">
                <a16:creationId xmlns:a16="http://schemas.microsoft.com/office/drawing/2014/main" id="{555CB19F-DB9F-D803-5F2D-77641B14D69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664478" y="4011802"/>
            <a:ext cx="289717" cy="289717"/>
          </a:xfrm>
          <a:prstGeom prst="rect">
            <a:avLst/>
          </a:prstGeom>
        </p:spPr>
      </p:pic>
      <p:sp>
        <p:nvSpPr>
          <p:cNvPr id="296" name="テキスト ボックス 295">
            <a:extLst>
              <a:ext uri="{FF2B5EF4-FFF2-40B4-BE49-F238E27FC236}">
                <a16:creationId xmlns:a16="http://schemas.microsoft.com/office/drawing/2014/main" id="{52464044-6986-0D04-0D4A-E98B1A6ABB48}"/>
              </a:ext>
            </a:extLst>
          </p:cNvPr>
          <p:cNvSpPr txBox="1"/>
          <p:nvPr/>
        </p:nvSpPr>
        <p:spPr>
          <a:xfrm>
            <a:off x="7096958" y="2424127"/>
            <a:ext cx="3551187" cy="369332"/>
          </a:xfrm>
          <a:prstGeom prst="rect">
            <a:avLst/>
          </a:prstGeom>
          <a:noFill/>
        </p:spPr>
        <p:txBody>
          <a:bodyPr wrap="square" rtlCol="0">
            <a:spAutoFit/>
          </a:bodyPr>
          <a:lstStyle/>
          <a:p>
            <a:pPr algn="ctr"/>
            <a:r>
              <a:rPr kumimoji="1" lang="ja-JP" altLang="en-US" b="1" dirty="0">
                <a:solidFill>
                  <a:schemeClr val="accent1"/>
                </a:solidFill>
              </a:rPr>
              <a:t>エネルギーベースのプラント</a:t>
            </a:r>
            <a:r>
              <a:rPr kumimoji="1" lang="en-US" altLang="ja-JP" b="1" dirty="0">
                <a:solidFill>
                  <a:schemeClr val="accent1"/>
                </a:solidFill>
              </a:rPr>
              <a:t>SoS</a:t>
            </a:r>
            <a:endParaRPr kumimoji="1" lang="ja-JP" altLang="en-US" b="1" dirty="0">
              <a:solidFill>
                <a:schemeClr val="accent1"/>
              </a:solidFill>
            </a:endParaRPr>
          </a:p>
        </p:txBody>
      </p:sp>
    </p:spTree>
    <p:extLst>
      <p:ext uri="{BB962C8B-B14F-4D97-AF65-F5344CB8AC3E}">
        <p14:creationId xmlns:p14="http://schemas.microsoft.com/office/powerpoint/2010/main" val="74577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原料の物流ネットワークが分散化し、人間の労働範囲も変わると想像される。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プラント</a:t>
            </a:r>
            <a:r>
              <a:rPr lang="en-US" altLang="ja-JP" dirty="0"/>
              <a:t>SoS</a:t>
            </a:r>
            <a:r>
              <a:rPr lang="ja-JP" altLang="en-US" dirty="0"/>
              <a:t>を含む将来モデル：製造原料</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pic>
        <p:nvPicPr>
          <p:cNvPr id="4" name="グラフィックス 3" descr="工場 単色塗りつぶし">
            <a:extLst>
              <a:ext uri="{FF2B5EF4-FFF2-40B4-BE49-F238E27FC236}">
                <a16:creationId xmlns:a16="http://schemas.microsoft.com/office/drawing/2014/main" id="{A9AFB708-B55B-68D8-498C-AFF0FE8040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29537" y="4211030"/>
            <a:ext cx="590699" cy="590699"/>
          </a:xfrm>
          <a:prstGeom prst="rect">
            <a:avLst/>
          </a:prstGeom>
        </p:spPr>
      </p:pic>
      <p:pic>
        <p:nvPicPr>
          <p:cNvPr id="6" name="グラフィックス 5" descr="工場 単色塗りつぶし">
            <a:extLst>
              <a:ext uri="{FF2B5EF4-FFF2-40B4-BE49-F238E27FC236}">
                <a16:creationId xmlns:a16="http://schemas.microsoft.com/office/drawing/2014/main" id="{75BE4103-A8A4-D57D-0F56-8D06B240C1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29536" y="3327514"/>
            <a:ext cx="590699" cy="590699"/>
          </a:xfrm>
          <a:prstGeom prst="rect">
            <a:avLst/>
          </a:prstGeom>
        </p:spPr>
      </p:pic>
      <p:pic>
        <p:nvPicPr>
          <p:cNvPr id="7" name="グラフィックス 6" descr="工場 単色塗りつぶし">
            <a:extLst>
              <a:ext uri="{FF2B5EF4-FFF2-40B4-BE49-F238E27FC236}">
                <a16:creationId xmlns:a16="http://schemas.microsoft.com/office/drawing/2014/main" id="{B7630B04-D73E-4458-4E31-88D73B268B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29536" y="5094546"/>
            <a:ext cx="590699" cy="590699"/>
          </a:xfrm>
          <a:prstGeom prst="rect">
            <a:avLst/>
          </a:prstGeom>
        </p:spPr>
      </p:pic>
      <p:pic>
        <p:nvPicPr>
          <p:cNvPr id="10" name="グラフィックス 9" descr="トラック 単色塗りつぶし">
            <a:extLst>
              <a:ext uri="{FF2B5EF4-FFF2-40B4-BE49-F238E27FC236}">
                <a16:creationId xmlns:a16="http://schemas.microsoft.com/office/drawing/2014/main" id="{50EF488D-ECAD-F182-344E-057D4BF9A1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89165" y="3333478"/>
            <a:ext cx="590699" cy="590699"/>
          </a:xfrm>
          <a:prstGeom prst="rect">
            <a:avLst/>
          </a:prstGeom>
        </p:spPr>
      </p:pic>
      <p:pic>
        <p:nvPicPr>
          <p:cNvPr id="11" name="グラフィックス 10" descr="トラック 単色塗りつぶし">
            <a:extLst>
              <a:ext uri="{FF2B5EF4-FFF2-40B4-BE49-F238E27FC236}">
                <a16:creationId xmlns:a16="http://schemas.microsoft.com/office/drawing/2014/main" id="{6D23E8C3-8C74-FE29-4C98-066405685E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89165" y="4211030"/>
            <a:ext cx="590699" cy="590699"/>
          </a:xfrm>
          <a:prstGeom prst="rect">
            <a:avLst/>
          </a:prstGeom>
        </p:spPr>
      </p:pic>
      <p:pic>
        <p:nvPicPr>
          <p:cNvPr id="12" name="グラフィックス 11" descr="トラック 単色塗りつぶし">
            <a:extLst>
              <a:ext uri="{FF2B5EF4-FFF2-40B4-BE49-F238E27FC236}">
                <a16:creationId xmlns:a16="http://schemas.microsoft.com/office/drawing/2014/main" id="{5A645E73-5C74-760C-EC82-9417872550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17137" y="5094545"/>
            <a:ext cx="590699" cy="590699"/>
          </a:xfrm>
          <a:prstGeom prst="rect">
            <a:avLst/>
          </a:prstGeom>
        </p:spPr>
      </p:pic>
      <p:pic>
        <p:nvPicPr>
          <p:cNvPr id="13" name="グラフィックス 12" descr="トラック 単色塗りつぶし">
            <a:extLst>
              <a:ext uri="{FF2B5EF4-FFF2-40B4-BE49-F238E27FC236}">
                <a16:creationId xmlns:a16="http://schemas.microsoft.com/office/drawing/2014/main" id="{681E80A5-A73F-F74C-4563-8A69CD0109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0539" y="3327514"/>
            <a:ext cx="590699" cy="590699"/>
          </a:xfrm>
          <a:prstGeom prst="rect">
            <a:avLst/>
          </a:prstGeom>
        </p:spPr>
      </p:pic>
      <p:pic>
        <p:nvPicPr>
          <p:cNvPr id="15" name="グラフィックス 14" descr="トラック 単色塗りつぶし">
            <a:extLst>
              <a:ext uri="{FF2B5EF4-FFF2-40B4-BE49-F238E27FC236}">
                <a16:creationId xmlns:a16="http://schemas.microsoft.com/office/drawing/2014/main" id="{30D42A90-2B28-F702-465E-FEA2059071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0538" y="4207965"/>
            <a:ext cx="590699" cy="590699"/>
          </a:xfrm>
          <a:prstGeom prst="rect">
            <a:avLst/>
          </a:prstGeom>
        </p:spPr>
      </p:pic>
      <p:pic>
        <p:nvPicPr>
          <p:cNvPr id="21" name="グラフィックス 20" descr="ホーム 単色塗りつぶし">
            <a:extLst>
              <a:ext uri="{FF2B5EF4-FFF2-40B4-BE49-F238E27FC236}">
                <a16:creationId xmlns:a16="http://schemas.microsoft.com/office/drawing/2014/main" id="{4FB805A8-6C42-D7B1-429D-18303B3C49E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7573" y="4098772"/>
            <a:ext cx="498245" cy="498245"/>
          </a:xfrm>
          <a:prstGeom prst="rect">
            <a:avLst/>
          </a:prstGeom>
        </p:spPr>
      </p:pic>
      <p:cxnSp>
        <p:nvCxnSpPr>
          <p:cNvPr id="23" name="直線矢印コネクタ 22">
            <a:extLst>
              <a:ext uri="{FF2B5EF4-FFF2-40B4-BE49-F238E27FC236}">
                <a16:creationId xmlns:a16="http://schemas.microsoft.com/office/drawing/2014/main" id="{BC023419-864B-6A7C-8B26-1D8CC404A60A}"/>
              </a:ext>
            </a:extLst>
          </p:cNvPr>
          <p:cNvCxnSpPr>
            <a:cxnSpLocks/>
          </p:cNvCxnSpPr>
          <p:nvPr/>
        </p:nvCxnSpPr>
        <p:spPr>
          <a:xfrm>
            <a:off x="3890459" y="2747950"/>
            <a:ext cx="1170078" cy="80070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8520FE5D-147B-F8AA-F6EA-546AFE526DBE}"/>
              </a:ext>
            </a:extLst>
          </p:cNvPr>
          <p:cNvCxnSpPr>
            <a:cxnSpLocks/>
            <a:stCxn id="13" idx="3"/>
            <a:endCxn id="10" idx="1"/>
          </p:cNvCxnSpPr>
          <p:nvPr/>
        </p:nvCxnSpPr>
        <p:spPr>
          <a:xfrm>
            <a:off x="5651238" y="3622864"/>
            <a:ext cx="1037927" cy="596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7F3E480-CD02-01E1-BAAB-ECD033AFC299}"/>
              </a:ext>
            </a:extLst>
          </p:cNvPr>
          <p:cNvCxnSpPr>
            <a:cxnSpLocks/>
            <a:stCxn id="10" idx="3"/>
            <a:endCxn id="6" idx="1"/>
          </p:cNvCxnSpPr>
          <p:nvPr/>
        </p:nvCxnSpPr>
        <p:spPr>
          <a:xfrm flipV="1">
            <a:off x="7279864" y="3622864"/>
            <a:ext cx="649672" cy="596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6F6B992-2418-2419-2B77-8A7A3CEFE4DA}"/>
              </a:ext>
            </a:extLst>
          </p:cNvPr>
          <p:cNvSpPr txBox="1"/>
          <p:nvPr/>
        </p:nvSpPr>
        <p:spPr>
          <a:xfrm>
            <a:off x="3524211" y="1528882"/>
            <a:ext cx="3870020" cy="369332"/>
          </a:xfrm>
          <a:prstGeom prst="rect">
            <a:avLst/>
          </a:prstGeom>
          <a:noFill/>
        </p:spPr>
        <p:txBody>
          <a:bodyPr wrap="square" rtlCol="0">
            <a:spAutoFit/>
          </a:bodyPr>
          <a:lstStyle/>
          <a:p>
            <a:pPr algn="ctr"/>
            <a:r>
              <a:rPr kumimoji="1" lang="ja-JP" altLang="en-US" b="1" dirty="0">
                <a:solidFill>
                  <a:schemeClr val="accent1"/>
                </a:solidFill>
              </a:rPr>
              <a:t>リサイクル原料の地産地消モデル</a:t>
            </a:r>
          </a:p>
        </p:txBody>
      </p:sp>
      <p:pic>
        <p:nvPicPr>
          <p:cNvPr id="73" name="グラフィックス 72" descr="建設作業員男性 単色塗りつぶし">
            <a:extLst>
              <a:ext uri="{FF2B5EF4-FFF2-40B4-BE49-F238E27FC236}">
                <a16:creationId xmlns:a16="http://schemas.microsoft.com/office/drawing/2014/main" id="{3333A73E-6B74-04CC-1576-BB2CD81A9D5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00371" y="3062319"/>
            <a:ext cx="406674" cy="406674"/>
          </a:xfrm>
          <a:prstGeom prst="rect">
            <a:avLst/>
          </a:prstGeom>
        </p:spPr>
      </p:pic>
      <p:pic>
        <p:nvPicPr>
          <p:cNvPr id="74" name="グラフィックス 73" descr="建設作業員男性 単色塗りつぶし">
            <a:extLst>
              <a:ext uri="{FF2B5EF4-FFF2-40B4-BE49-F238E27FC236}">
                <a16:creationId xmlns:a16="http://schemas.microsoft.com/office/drawing/2014/main" id="{EEA8BDB0-8B7E-1271-8AD5-FD0EE8EBAD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38037" y="3062319"/>
            <a:ext cx="406674" cy="406674"/>
          </a:xfrm>
          <a:prstGeom prst="rect">
            <a:avLst/>
          </a:prstGeom>
        </p:spPr>
      </p:pic>
      <p:pic>
        <p:nvPicPr>
          <p:cNvPr id="80" name="グラフィックス 79" descr="建設作業員男性 単色塗りつぶし">
            <a:extLst>
              <a:ext uri="{FF2B5EF4-FFF2-40B4-BE49-F238E27FC236}">
                <a16:creationId xmlns:a16="http://schemas.microsoft.com/office/drawing/2014/main" id="{8BE31DDA-21D8-58A0-CCAE-AD253EFB3F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57841" y="3062319"/>
            <a:ext cx="406674" cy="406674"/>
          </a:xfrm>
          <a:prstGeom prst="rect">
            <a:avLst/>
          </a:prstGeom>
        </p:spPr>
      </p:pic>
      <p:pic>
        <p:nvPicPr>
          <p:cNvPr id="82" name="グラフィックス 81" descr="建設作業員男性 単色塗りつぶし">
            <a:extLst>
              <a:ext uri="{FF2B5EF4-FFF2-40B4-BE49-F238E27FC236}">
                <a16:creationId xmlns:a16="http://schemas.microsoft.com/office/drawing/2014/main" id="{05E1810B-6C6E-A571-FAB0-2E790892EF5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91991" y="3986035"/>
            <a:ext cx="406674" cy="406674"/>
          </a:xfrm>
          <a:prstGeom prst="rect">
            <a:avLst/>
          </a:prstGeom>
        </p:spPr>
      </p:pic>
      <p:pic>
        <p:nvPicPr>
          <p:cNvPr id="83" name="グラフィックス 82" descr="建設作業員男性 単色塗りつぶし">
            <a:extLst>
              <a:ext uri="{FF2B5EF4-FFF2-40B4-BE49-F238E27FC236}">
                <a16:creationId xmlns:a16="http://schemas.microsoft.com/office/drawing/2014/main" id="{4F7838BB-2016-AAF0-D583-362556CF32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29657" y="3986035"/>
            <a:ext cx="406674" cy="406674"/>
          </a:xfrm>
          <a:prstGeom prst="rect">
            <a:avLst/>
          </a:prstGeom>
        </p:spPr>
      </p:pic>
      <p:pic>
        <p:nvPicPr>
          <p:cNvPr id="85" name="グラフィックス 84" descr="建設作業員男性 単色塗りつぶし">
            <a:extLst>
              <a:ext uri="{FF2B5EF4-FFF2-40B4-BE49-F238E27FC236}">
                <a16:creationId xmlns:a16="http://schemas.microsoft.com/office/drawing/2014/main" id="{DF5523DB-611A-98CF-A5EA-0A88CA482A8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50252" y="4856011"/>
            <a:ext cx="406674" cy="406674"/>
          </a:xfrm>
          <a:prstGeom prst="rect">
            <a:avLst/>
          </a:prstGeom>
        </p:spPr>
      </p:pic>
      <p:pic>
        <p:nvPicPr>
          <p:cNvPr id="89" name="グラフィックス 88" descr="建物 単色塗りつぶし">
            <a:extLst>
              <a:ext uri="{FF2B5EF4-FFF2-40B4-BE49-F238E27FC236}">
                <a16:creationId xmlns:a16="http://schemas.microsoft.com/office/drawing/2014/main" id="{84F980F5-501B-9552-FF03-2111CD23542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337721" y="3451332"/>
            <a:ext cx="534703" cy="534703"/>
          </a:xfrm>
          <a:prstGeom prst="rect">
            <a:avLst/>
          </a:prstGeom>
        </p:spPr>
      </p:pic>
      <p:cxnSp>
        <p:nvCxnSpPr>
          <p:cNvPr id="92" name="直線矢印コネクタ 91">
            <a:extLst>
              <a:ext uri="{FF2B5EF4-FFF2-40B4-BE49-F238E27FC236}">
                <a16:creationId xmlns:a16="http://schemas.microsoft.com/office/drawing/2014/main" id="{1887F393-89FC-F5D4-6F17-D8201AA454AA}"/>
              </a:ext>
            </a:extLst>
          </p:cNvPr>
          <p:cNvCxnSpPr>
            <a:cxnSpLocks/>
            <a:stCxn id="89" idx="3"/>
          </p:cNvCxnSpPr>
          <p:nvPr/>
        </p:nvCxnSpPr>
        <p:spPr>
          <a:xfrm>
            <a:off x="3872424" y="3718684"/>
            <a:ext cx="352855" cy="61234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01F67B8B-3F03-C037-F229-BFC231093279}"/>
              </a:ext>
            </a:extLst>
          </p:cNvPr>
          <p:cNvCxnSpPr>
            <a:cxnSpLocks/>
          </p:cNvCxnSpPr>
          <p:nvPr/>
        </p:nvCxnSpPr>
        <p:spPr>
          <a:xfrm>
            <a:off x="4707684" y="4331029"/>
            <a:ext cx="210552" cy="6168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11CECFB9-685F-D2DB-0953-89DADBCEC07B}"/>
              </a:ext>
            </a:extLst>
          </p:cNvPr>
          <p:cNvCxnSpPr>
            <a:cxnSpLocks/>
          </p:cNvCxnSpPr>
          <p:nvPr/>
        </p:nvCxnSpPr>
        <p:spPr>
          <a:xfrm flipV="1">
            <a:off x="4077389" y="4697033"/>
            <a:ext cx="404421" cy="78223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吹き出し: 四角形 7">
            <a:extLst>
              <a:ext uri="{FF2B5EF4-FFF2-40B4-BE49-F238E27FC236}">
                <a16:creationId xmlns:a16="http://schemas.microsoft.com/office/drawing/2014/main" id="{0B52C7BB-24E2-52EE-A65C-668DEC553B22}"/>
              </a:ext>
            </a:extLst>
          </p:cNvPr>
          <p:cNvSpPr/>
          <p:nvPr/>
        </p:nvSpPr>
        <p:spPr>
          <a:xfrm>
            <a:off x="2382611" y="2000508"/>
            <a:ext cx="2817760" cy="336887"/>
          </a:xfrm>
          <a:prstGeom prst="wedgeRectCallout">
            <a:avLst>
              <a:gd name="adj1" fmla="val 32713"/>
              <a:gd name="adj2" fmla="val 1089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分散的な原料を効率的に回収</a:t>
            </a:r>
            <a:endParaRPr kumimoji="1" lang="en-US" altLang="ja-JP" sz="1600" dirty="0">
              <a:solidFill>
                <a:schemeClr val="tx1"/>
              </a:solidFill>
            </a:endParaRPr>
          </a:p>
        </p:txBody>
      </p:sp>
      <p:sp>
        <p:nvSpPr>
          <p:cNvPr id="17" name="吹き出し: 四角形 16">
            <a:extLst>
              <a:ext uri="{FF2B5EF4-FFF2-40B4-BE49-F238E27FC236}">
                <a16:creationId xmlns:a16="http://schemas.microsoft.com/office/drawing/2014/main" id="{6A0C1CD2-A6ED-42B5-6198-D14356952490}"/>
              </a:ext>
            </a:extLst>
          </p:cNvPr>
          <p:cNvSpPr/>
          <p:nvPr/>
        </p:nvSpPr>
        <p:spPr>
          <a:xfrm>
            <a:off x="5757762" y="2214670"/>
            <a:ext cx="3133504" cy="584875"/>
          </a:xfrm>
          <a:prstGeom prst="wedgeRectCallout">
            <a:avLst>
              <a:gd name="adj1" fmla="val -26137"/>
              <a:gd name="adj2" fmla="val 945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中継運送方式となり、短距離往復が主流に（移動半径が狭くなる）</a:t>
            </a:r>
            <a:endParaRPr kumimoji="1" lang="ja-JP" altLang="en-US" sz="1400" dirty="0">
              <a:solidFill>
                <a:schemeClr val="tx1"/>
              </a:solidFill>
            </a:endParaRPr>
          </a:p>
        </p:txBody>
      </p:sp>
      <p:sp>
        <p:nvSpPr>
          <p:cNvPr id="22" name="正方形/長方形 21">
            <a:extLst>
              <a:ext uri="{FF2B5EF4-FFF2-40B4-BE49-F238E27FC236}">
                <a16:creationId xmlns:a16="http://schemas.microsoft.com/office/drawing/2014/main" id="{5F59272D-9E05-E948-AD9B-ACA6C3BC9928}"/>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pic>
        <p:nvPicPr>
          <p:cNvPr id="28" name="グラフィックス 27" descr="ユーザー 単色塗りつぶし">
            <a:extLst>
              <a:ext uri="{FF2B5EF4-FFF2-40B4-BE49-F238E27FC236}">
                <a16:creationId xmlns:a16="http://schemas.microsoft.com/office/drawing/2014/main" id="{07CA773C-DBDC-F53F-D5DB-752F4D21074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655009" y="5233424"/>
            <a:ext cx="345232" cy="345232"/>
          </a:xfrm>
          <a:prstGeom prst="rect">
            <a:avLst/>
          </a:prstGeom>
        </p:spPr>
      </p:pic>
      <p:pic>
        <p:nvPicPr>
          <p:cNvPr id="30" name="グラフィックス 29" descr="ユーザー 単色塗りつぶし">
            <a:extLst>
              <a:ext uri="{FF2B5EF4-FFF2-40B4-BE49-F238E27FC236}">
                <a16:creationId xmlns:a16="http://schemas.microsoft.com/office/drawing/2014/main" id="{56641B07-9E2F-2527-122F-D7E2AE64630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50424" y="2741293"/>
            <a:ext cx="345232" cy="345232"/>
          </a:xfrm>
          <a:prstGeom prst="rect">
            <a:avLst/>
          </a:prstGeom>
        </p:spPr>
      </p:pic>
      <p:sp>
        <p:nvSpPr>
          <p:cNvPr id="32" name="テキスト ボックス 31">
            <a:extLst>
              <a:ext uri="{FF2B5EF4-FFF2-40B4-BE49-F238E27FC236}">
                <a16:creationId xmlns:a16="http://schemas.microsoft.com/office/drawing/2014/main" id="{0BEE7088-3010-683A-9FAF-90ACC390A96E}"/>
              </a:ext>
            </a:extLst>
          </p:cNvPr>
          <p:cNvSpPr txBox="1"/>
          <p:nvPr/>
        </p:nvSpPr>
        <p:spPr>
          <a:xfrm>
            <a:off x="3719376" y="4332905"/>
            <a:ext cx="628813" cy="338554"/>
          </a:xfrm>
          <a:prstGeom prst="rect">
            <a:avLst/>
          </a:prstGeom>
          <a:noFill/>
        </p:spPr>
        <p:txBody>
          <a:bodyPr wrap="square" rtlCol="0">
            <a:spAutoFit/>
          </a:bodyPr>
          <a:lstStyle/>
          <a:p>
            <a:pPr algn="ctr"/>
            <a:r>
              <a:rPr kumimoji="1" lang="ja-JP" altLang="en-US" sz="1600" b="1" dirty="0"/>
              <a:t>店舗</a:t>
            </a:r>
          </a:p>
        </p:txBody>
      </p:sp>
      <p:sp>
        <p:nvSpPr>
          <p:cNvPr id="33" name="テキスト ボックス 32">
            <a:extLst>
              <a:ext uri="{FF2B5EF4-FFF2-40B4-BE49-F238E27FC236}">
                <a16:creationId xmlns:a16="http://schemas.microsoft.com/office/drawing/2014/main" id="{B714EB60-7964-6BDC-6A9F-EE3AE718399E}"/>
              </a:ext>
            </a:extLst>
          </p:cNvPr>
          <p:cNvSpPr txBox="1"/>
          <p:nvPr/>
        </p:nvSpPr>
        <p:spPr>
          <a:xfrm>
            <a:off x="3164307" y="3964495"/>
            <a:ext cx="874386" cy="276999"/>
          </a:xfrm>
          <a:prstGeom prst="rect">
            <a:avLst/>
          </a:prstGeom>
          <a:noFill/>
        </p:spPr>
        <p:txBody>
          <a:bodyPr wrap="square" rtlCol="0">
            <a:spAutoFit/>
          </a:bodyPr>
          <a:lstStyle/>
          <a:p>
            <a:pPr algn="ctr"/>
            <a:r>
              <a:rPr kumimoji="1" lang="ja-JP" altLang="en-US" sz="1200" dirty="0"/>
              <a:t>事業体</a:t>
            </a:r>
          </a:p>
        </p:txBody>
      </p:sp>
      <p:cxnSp>
        <p:nvCxnSpPr>
          <p:cNvPr id="38" name="直線矢印コネクタ 37">
            <a:extLst>
              <a:ext uri="{FF2B5EF4-FFF2-40B4-BE49-F238E27FC236}">
                <a16:creationId xmlns:a16="http://schemas.microsoft.com/office/drawing/2014/main" id="{0E960B2A-27A1-93C5-E7B9-55D1BCC33510}"/>
              </a:ext>
            </a:extLst>
          </p:cNvPr>
          <p:cNvCxnSpPr>
            <a:cxnSpLocks/>
          </p:cNvCxnSpPr>
          <p:nvPr/>
        </p:nvCxnSpPr>
        <p:spPr>
          <a:xfrm>
            <a:off x="4683456" y="4290760"/>
            <a:ext cx="377081" cy="109913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F811762C-91A1-C33D-BC07-79C45F0E1720}"/>
              </a:ext>
            </a:extLst>
          </p:cNvPr>
          <p:cNvCxnSpPr>
            <a:cxnSpLocks/>
            <a:stCxn id="15" idx="3"/>
            <a:endCxn id="11" idx="1"/>
          </p:cNvCxnSpPr>
          <p:nvPr/>
        </p:nvCxnSpPr>
        <p:spPr>
          <a:xfrm>
            <a:off x="5651237" y="4503315"/>
            <a:ext cx="1037928" cy="30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B2C71592-3650-5EF6-5340-0FF304333B00}"/>
              </a:ext>
            </a:extLst>
          </p:cNvPr>
          <p:cNvCxnSpPr>
            <a:cxnSpLocks/>
            <a:stCxn id="11" idx="3"/>
            <a:endCxn id="4" idx="1"/>
          </p:cNvCxnSpPr>
          <p:nvPr/>
        </p:nvCxnSpPr>
        <p:spPr>
          <a:xfrm>
            <a:off x="7279864" y="4506380"/>
            <a:ext cx="64967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CBF8EA28-2843-0EF2-AE5F-A36C94D83989}"/>
              </a:ext>
            </a:extLst>
          </p:cNvPr>
          <p:cNvCxnSpPr>
            <a:cxnSpLocks/>
            <a:stCxn id="12" idx="3"/>
            <a:endCxn id="7" idx="1"/>
          </p:cNvCxnSpPr>
          <p:nvPr/>
        </p:nvCxnSpPr>
        <p:spPr>
          <a:xfrm>
            <a:off x="7307836" y="5389895"/>
            <a:ext cx="621700" cy="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5EEC4F3C-D617-22B3-0410-F9873C287C99}"/>
              </a:ext>
            </a:extLst>
          </p:cNvPr>
          <p:cNvCxnSpPr>
            <a:cxnSpLocks/>
            <a:endCxn id="12" idx="1"/>
          </p:cNvCxnSpPr>
          <p:nvPr/>
        </p:nvCxnSpPr>
        <p:spPr>
          <a:xfrm>
            <a:off x="5651236" y="5389894"/>
            <a:ext cx="1065901" cy="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61" name="グラフィックス 60" descr="バス 単色塗りつぶし">
            <a:extLst>
              <a:ext uri="{FF2B5EF4-FFF2-40B4-BE49-F238E27FC236}">
                <a16:creationId xmlns:a16="http://schemas.microsoft.com/office/drawing/2014/main" id="{07A208B4-0761-2BE9-AD8E-3B093D54F5C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77907" y="5109027"/>
            <a:ext cx="574048" cy="574048"/>
          </a:xfrm>
          <a:prstGeom prst="rect">
            <a:avLst/>
          </a:prstGeom>
        </p:spPr>
      </p:pic>
      <p:grpSp>
        <p:nvGrpSpPr>
          <p:cNvPr id="62" name="グループ化 61">
            <a:extLst>
              <a:ext uri="{FF2B5EF4-FFF2-40B4-BE49-F238E27FC236}">
                <a16:creationId xmlns:a16="http://schemas.microsoft.com/office/drawing/2014/main" id="{6E3BC307-C82E-A217-5185-4B9910236503}"/>
              </a:ext>
            </a:extLst>
          </p:cNvPr>
          <p:cNvGrpSpPr/>
          <p:nvPr/>
        </p:nvGrpSpPr>
        <p:grpSpPr>
          <a:xfrm>
            <a:off x="5227643" y="4831224"/>
            <a:ext cx="414196" cy="414196"/>
            <a:chOff x="2547277" y="5339454"/>
            <a:chExt cx="414196" cy="414196"/>
          </a:xfrm>
        </p:grpSpPr>
        <p:sp>
          <p:nvSpPr>
            <p:cNvPr id="63" name="正方形/長方形 62">
              <a:extLst>
                <a:ext uri="{FF2B5EF4-FFF2-40B4-BE49-F238E27FC236}">
                  <a16:creationId xmlns:a16="http://schemas.microsoft.com/office/drawing/2014/main" id="{28B94987-0226-6136-6C60-E3DA5D84765F}"/>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68" name="グラフィックス 67" descr="パイロット男性 単色塗りつぶし">
              <a:extLst>
                <a:ext uri="{FF2B5EF4-FFF2-40B4-BE49-F238E27FC236}">
                  <a16:creationId xmlns:a16="http://schemas.microsoft.com/office/drawing/2014/main" id="{40543D63-5148-F423-427A-E568B6BE6E3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547277" y="5339454"/>
              <a:ext cx="414196" cy="414196"/>
            </a:xfrm>
            <a:prstGeom prst="rect">
              <a:avLst/>
            </a:prstGeom>
          </p:spPr>
        </p:pic>
      </p:grpSp>
      <p:sp>
        <p:nvSpPr>
          <p:cNvPr id="69" name="吹き出し: 四角形 68">
            <a:extLst>
              <a:ext uri="{FF2B5EF4-FFF2-40B4-BE49-F238E27FC236}">
                <a16:creationId xmlns:a16="http://schemas.microsoft.com/office/drawing/2014/main" id="{8F0ECB4C-0289-0CAF-2F82-87FE7043A069}"/>
              </a:ext>
            </a:extLst>
          </p:cNvPr>
          <p:cNvSpPr/>
          <p:nvPr/>
        </p:nvSpPr>
        <p:spPr>
          <a:xfrm>
            <a:off x="5007587" y="5795294"/>
            <a:ext cx="2613087" cy="383280"/>
          </a:xfrm>
          <a:prstGeom prst="wedgeRectCallout">
            <a:avLst>
              <a:gd name="adj1" fmla="val -26232"/>
              <a:gd name="adj2" fmla="val -10050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配送・移動サービスとの融合</a:t>
            </a:r>
            <a:endParaRPr kumimoji="1" lang="ja-JP" altLang="en-US" sz="1400" dirty="0">
              <a:solidFill>
                <a:schemeClr val="tx1"/>
              </a:solidFill>
            </a:endParaRPr>
          </a:p>
        </p:txBody>
      </p:sp>
      <p:sp>
        <p:nvSpPr>
          <p:cNvPr id="71" name="テキスト ボックス 70">
            <a:extLst>
              <a:ext uri="{FF2B5EF4-FFF2-40B4-BE49-F238E27FC236}">
                <a16:creationId xmlns:a16="http://schemas.microsoft.com/office/drawing/2014/main" id="{5DE9AE27-BA20-0D29-A012-131AADAE33F8}"/>
              </a:ext>
            </a:extLst>
          </p:cNvPr>
          <p:cNvSpPr txBox="1"/>
          <p:nvPr/>
        </p:nvSpPr>
        <p:spPr>
          <a:xfrm>
            <a:off x="4030291" y="2647373"/>
            <a:ext cx="1487440" cy="461665"/>
          </a:xfrm>
          <a:prstGeom prst="rect">
            <a:avLst/>
          </a:prstGeom>
          <a:noFill/>
        </p:spPr>
        <p:txBody>
          <a:bodyPr wrap="square" rtlCol="0">
            <a:spAutoFit/>
          </a:bodyPr>
          <a:lstStyle/>
          <a:p>
            <a:pPr algn="ctr"/>
            <a:r>
              <a:rPr kumimoji="1" lang="ja-JP" altLang="en-US" sz="1200" dirty="0"/>
              <a:t>住宅街を回収トラックが巡回</a:t>
            </a:r>
          </a:p>
        </p:txBody>
      </p:sp>
      <p:sp>
        <p:nvSpPr>
          <p:cNvPr id="72" name="テキスト ボックス 71">
            <a:extLst>
              <a:ext uri="{FF2B5EF4-FFF2-40B4-BE49-F238E27FC236}">
                <a16:creationId xmlns:a16="http://schemas.microsoft.com/office/drawing/2014/main" id="{60E18D2C-EA02-2FC5-CBA5-5109F46543AC}"/>
              </a:ext>
            </a:extLst>
          </p:cNvPr>
          <p:cNvSpPr txBox="1"/>
          <p:nvPr/>
        </p:nvSpPr>
        <p:spPr>
          <a:xfrm>
            <a:off x="2925367" y="4644675"/>
            <a:ext cx="1487440" cy="461665"/>
          </a:xfrm>
          <a:prstGeom prst="rect">
            <a:avLst/>
          </a:prstGeom>
          <a:noFill/>
        </p:spPr>
        <p:txBody>
          <a:bodyPr wrap="square" rtlCol="0">
            <a:spAutoFit/>
          </a:bodyPr>
          <a:lstStyle/>
          <a:p>
            <a:pPr algn="ctr"/>
            <a:r>
              <a:rPr kumimoji="1" lang="ja-JP" altLang="en-US" sz="1200" dirty="0">
                <a:solidFill>
                  <a:schemeClr val="tx1"/>
                </a:solidFill>
              </a:rPr>
              <a:t>衣類等回収ボックスを分散配置</a:t>
            </a:r>
            <a:endParaRPr kumimoji="1" lang="ja-JP" altLang="en-US" sz="1200" dirty="0"/>
          </a:p>
        </p:txBody>
      </p:sp>
      <p:sp>
        <p:nvSpPr>
          <p:cNvPr id="96" name="テキスト ボックス 95">
            <a:extLst>
              <a:ext uri="{FF2B5EF4-FFF2-40B4-BE49-F238E27FC236}">
                <a16:creationId xmlns:a16="http://schemas.microsoft.com/office/drawing/2014/main" id="{3F2CBA9C-4A6C-750F-B361-59BA673B5C19}"/>
              </a:ext>
            </a:extLst>
          </p:cNvPr>
          <p:cNvSpPr txBox="1"/>
          <p:nvPr/>
        </p:nvSpPr>
        <p:spPr>
          <a:xfrm>
            <a:off x="7007556" y="2770575"/>
            <a:ext cx="1487440" cy="276999"/>
          </a:xfrm>
          <a:prstGeom prst="rect">
            <a:avLst/>
          </a:prstGeom>
          <a:noFill/>
        </p:spPr>
        <p:txBody>
          <a:bodyPr wrap="square" rtlCol="0">
            <a:spAutoFit/>
          </a:bodyPr>
          <a:lstStyle/>
          <a:p>
            <a:pPr algn="ctr"/>
            <a:r>
              <a:rPr kumimoji="1" lang="en-US" altLang="ja-JP" sz="1200" dirty="0"/>
              <a:t>Physical Internet</a:t>
            </a:r>
            <a:endParaRPr kumimoji="1" lang="ja-JP" altLang="en-US" sz="1200" dirty="0"/>
          </a:p>
        </p:txBody>
      </p:sp>
      <p:pic>
        <p:nvPicPr>
          <p:cNvPr id="103" name="グラフィックス 102" descr="家 単色塗りつぶし">
            <a:extLst>
              <a:ext uri="{FF2B5EF4-FFF2-40B4-BE49-F238E27FC236}">
                <a16:creationId xmlns:a16="http://schemas.microsoft.com/office/drawing/2014/main" id="{67F98D34-E8EB-4E1F-D35C-E6C6EFB6784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279384" y="2376035"/>
            <a:ext cx="628814" cy="628814"/>
          </a:xfrm>
          <a:prstGeom prst="rect">
            <a:avLst/>
          </a:prstGeom>
        </p:spPr>
      </p:pic>
      <p:pic>
        <p:nvPicPr>
          <p:cNvPr id="104" name="グラフィックス 103" descr="家 単色塗りつぶし">
            <a:extLst>
              <a:ext uri="{FF2B5EF4-FFF2-40B4-BE49-F238E27FC236}">
                <a16:creationId xmlns:a16="http://schemas.microsoft.com/office/drawing/2014/main" id="{F117000A-EB3F-A360-8812-57DD5F44C3A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249310" y="5412187"/>
            <a:ext cx="628814" cy="628814"/>
          </a:xfrm>
          <a:prstGeom prst="rect">
            <a:avLst/>
          </a:prstGeom>
        </p:spPr>
      </p:pic>
      <p:pic>
        <p:nvPicPr>
          <p:cNvPr id="105" name="グラフィックス 104" descr="ユーザー 単色塗りつぶし">
            <a:extLst>
              <a:ext uri="{FF2B5EF4-FFF2-40B4-BE49-F238E27FC236}">
                <a16:creationId xmlns:a16="http://schemas.microsoft.com/office/drawing/2014/main" id="{C7FCE912-112C-D939-02A1-36420100CB9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442726" y="3824544"/>
            <a:ext cx="345232" cy="345232"/>
          </a:xfrm>
          <a:prstGeom prst="rect">
            <a:avLst/>
          </a:prstGeom>
        </p:spPr>
      </p:pic>
      <p:pic>
        <p:nvPicPr>
          <p:cNvPr id="108" name="グラフィックス 107" descr="オフィス ワーカー (男性) 単色塗りつぶし">
            <a:extLst>
              <a:ext uri="{FF2B5EF4-FFF2-40B4-BE49-F238E27FC236}">
                <a16:creationId xmlns:a16="http://schemas.microsoft.com/office/drawing/2014/main" id="{5FBC42B8-6C56-D87E-5A3C-3AC55641613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054025" y="3617553"/>
            <a:ext cx="387566" cy="387566"/>
          </a:xfrm>
          <a:prstGeom prst="rect">
            <a:avLst/>
          </a:prstGeom>
        </p:spPr>
      </p:pic>
      <p:sp>
        <p:nvSpPr>
          <p:cNvPr id="2" name="吹き出し: 四角形 1">
            <a:extLst>
              <a:ext uri="{FF2B5EF4-FFF2-40B4-BE49-F238E27FC236}">
                <a16:creationId xmlns:a16="http://schemas.microsoft.com/office/drawing/2014/main" id="{C8F985AA-FDAD-3A1D-2BDA-38B1864539BA}"/>
              </a:ext>
            </a:extLst>
          </p:cNvPr>
          <p:cNvSpPr/>
          <p:nvPr/>
        </p:nvSpPr>
        <p:spPr>
          <a:xfrm>
            <a:off x="5459221" y="-632217"/>
            <a:ext cx="6142013" cy="705026"/>
          </a:xfrm>
          <a:prstGeom prst="wedgeRectCallout">
            <a:avLst>
              <a:gd name="adj1" fmla="val -34120"/>
              <a:gd name="adj2" fmla="val 1453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altLang="ja-JP" sz="1600" dirty="0">
                <a:solidFill>
                  <a:schemeClr val="tx1"/>
                </a:solidFill>
              </a:rPr>
              <a:t>p17</a:t>
            </a:r>
            <a:r>
              <a:rPr lang="ja-JP" altLang="en-US" sz="1600" dirty="0">
                <a:solidFill>
                  <a:schemeClr val="tx1"/>
                </a:solidFill>
              </a:rPr>
              <a:t>はビジーなので、分けてもいいのではいいかなと思います。</a:t>
            </a:r>
          </a:p>
          <a:p>
            <a:pPr rtl="0"/>
            <a:r>
              <a:rPr lang="ja-JP" altLang="en-US" sz="1600" dirty="0">
                <a:solidFill>
                  <a:schemeClr val="tx1"/>
                </a:solidFill>
              </a:rPr>
              <a:t>「人間の”労働範囲”」だけだと物理的に働く場所だけのイメージにならないでしょうか。”内容”も付け加えた方が良いかと思います。</a:t>
            </a:r>
          </a:p>
        </p:txBody>
      </p:sp>
    </p:spTree>
    <p:extLst>
      <p:ext uri="{BB962C8B-B14F-4D97-AF65-F5344CB8AC3E}">
        <p14:creationId xmlns:p14="http://schemas.microsoft.com/office/powerpoint/2010/main" val="1614072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en-US" altLang="ja-JP" sz="2800" dirty="0"/>
              <a:t>SoS</a:t>
            </a:r>
            <a:r>
              <a:rPr lang="ja-JP" altLang="en-US" sz="2800" dirty="0"/>
              <a:t>の一般的な定義・事例を概観した後、製造業と</a:t>
            </a:r>
            <a:r>
              <a:rPr lang="en-US" altLang="ja-JP" sz="2800" dirty="0"/>
              <a:t>SoS</a:t>
            </a:r>
            <a:r>
              <a:rPr lang="ja-JP" altLang="en-US" sz="2800" dirty="0"/>
              <a:t>の関係、地域エネルギー管理システムの事例を紹介した。</a:t>
            </a:r>
            <a:endParaRPr lang="en-US" altLang="ja-JP" dirty="0"/>
          </a:p>
          <a:p>
            <a:r>
              <a:rPr lang="en-US" altLang="ja-JP" sz="2800" dirty="0"/>
              <a:t>Society 5.0</a:t>
            </a:r>
            <a:r>
              <a:rPr lang="ja-JP" altLang="en-US" sz="2800" dirty="0"/>
              <a:t>の構想では、プラントの</a:t>
            </a:r>
            <a:r>
              <a:rPr lang="en-US" altLang="ja-JP" sz="2800" dirty="0"/>
              <a:t>SoS</a:t>
            </a:r>
            <a:r>
              <a:rPr lang="ja-JP" altLang="en-US" sz="2800" dirty="0"/>
              <a:t>化・</a:t>
            </a:r>
            <a:r>
              <a:rPr lang="en-US" altLang="ja-JP" sz="2800" dirty="0"/>
              <a:t>CPHS</a:t>
            </a:r>
            <a:r>
              <a:rPr lang="ja-JP" altLang="en-US" sz="2800" dirty="0"/>
              <a:t>化に伴って、サプライチェーン全体（人間を含む）への影響が拡大されていくことが予想される。</a:t>
            </a:r>
            <a:endParaRPr lang="en-US" altLang="ja-JP" sz="2800" dirty="0"/>
          </a:p>
          <a:p>
            <a:r>
              <a:rPr lang="en-US" altLang="ja-JP" sz="2800" dirty="0"/>
              <a:t>YOKOGAWA</a:t>
            </a:r>
            <a:r>
              <a:rPr lang="ja-JP" altLang="en-US" sz="2800" dirty="0"/>
              <a:t>は、間接的な影響を考慮したサービス・価値を提供することを目指す。</a:t>
            </a:r>
            <a:endParaRPr lang="en-US" altLang="ja-JP" sz="2800" dirty="0"/>
          </a:p>
        </p:txBody>
      </p:sp>
    </p:spTree>
    <p:extLst>
      <p:ext uri="{BB962C8B-B14F-4D97-AF65-F5344CB8AC3E}">
        <p14:creationId xmlns:p14="http://schemas.microsoft.com/office/powerpoint/2010/main" val="53451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3872F-E955-4F4B-A5EF-E1E2819950A9}"/>
              </a:ext>
            </a:extLst>
          </p:cNvPr>
          <p:cNvSpPr>
            <a:spLocks noGrp="1"/>
          </p:cNvSpPr>
          <p:nvPr>
            <p:ph type="title"/>
          </p:nvPr>
        </p:nvSpPr>
        <p:spPr/>
        <p:txBody>
          <a:bodyPr/>
          <a:lstStyle/>
          <a:p>
            <a:r>
              <a:rPr kumimoji="1" lang="ja-JP" altLang="en-US" dirty="0"/>
              <a:t>目次</a:t>
            </a:r>
          </a:p>
        </p:txBody>
      </p:sp>
      <p:sp>
        <p:nvSpPr>
          <p:cNvPr id="3" name="スライド番号プレースホルダー 2">
            <a:extLst>
              <a:ext uri="{FF2B5EF4-FFF2-40B4-BE49-F238E27FC236}">
                <a16:creationId xmlns:a16="http://schemas.microsoft.com/office/drawing/2014/main" id="{00641E23-A323-38F8-E2EF-361E93E8E852}"/>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7C007EA5-7BCC-A71E-CB75-CBD2AF9575F9}"/>
              </a:ext>
            </a:extLst>
          </p:cNvPr>
          <p:cNvSpPr>
            <a:spLocks noGrp="1"/>
          </p:cNvSpPr>
          <p:nvPr>
            <p:ph type="body" sz="quarter" idx="13"/>
          </p:nvPr>
        </p:nvSpPr>
        <p:spPr/>
        <p:txBody>
          <a:bodyPr/>
          <a:lstStyle/>
          <a:p>
            <a:r>
              <a:rPr kumimoji="1" lang="ja-JP" altLang="en-US" dirty="0"/>
              <a:t>背景</a:t>
            </a:r>
            <a:endParaRPr kumimoji="1" lang="en-US" altLang="ja-JP" dirty="0"/>
          </a:p>
          <a:p>
            <a:r>
              <a:rPr kumimoji="1" lang="en-US" altLang="ja-JP" dirty="0"/>
              <a:t>System of Systems</a:t>
            </a:r>
            <a:r>
              <a:rPr kumimoji="1" lang="ja-JP" altLang="en-US" dirty="0"/>
              <a:t>の定義と事例</a:t>
            </a:r>
            <a:endParaRPr kumimoji="1" lang="en-US" altLang="ja-JP" dirty="0"/>
          </a:p>
          <a:p>
            <a:r>
              <a:rPr kumimoji="1" lang="ja-JP" altLang="en-US" dirty="0"/>
              <a:t>製造業と</a:t>
            </a:r>
            <a:r>
              <a:rPr kumimoji="1" lang="en-US" altLang="ja-JP" dirty="0"/>
              <a:t>System of Systems</a:t>
            </a:r>
          </a:p>
          <a:p>
            <a:r>
              <a:rPr kumimoji="1" lang="en-US" altLang="ja-JP" dirty="0"/>
              <a:t>Cyber</a:t>
            </a:r>
            <a:r>
              <a:rPr kumimoji="1" lang="ja-JP" altLang="en-US" dirty="0"/>
              <a:t> </a:t>
            </a:r>
            <a:r>
              <a:rPr kumimoji="1" lang="en-US" altLang="ja-JP" dirty="0"/>
              <a:t>Physical</a:t>
            </a:r>
            <a:r>
              <a:rPr kumimoji="1" lang="ja-JP" altLang="en-US" dirty="0"/>
              <a:t> </a:t>
            </a:r>
            <a:r>
              <a:rPr kumimoji="1" lang="en-US" altLang="ja-JP" dirty="0"/>
              <a:t>Human Systems</a:t>
            </a:r>
            <a:r>
              <a:rPr kumimoji="1" lang="ja-JP" altLang="en-US" dirty="0"/>
              <a:t>への展望</a:t>
            </a:r>
          </a:p>
        </p:txBody>
      </p:sp>
    </p:spTree>
    <p:extLst>
      <p:ext uri="{BB962C8B-B14F-4D97-AF65-F5344CB8AC3E}">
        <p14:creationId xmlns:p14="http://schemas.microsoft.com/office/powerpoint/2010/main" val="236326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20</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a:extLst>
              <a:ext uri="{FF2B5EF4-FFF2-40B4-BE49-F238E27FC236}">
                <a16:creationId xmlns:a16="http://schemas.microsoft.com/office/drawing/2014/main" id="{B4C9F537-B8E7-C310-38E3-010BD44DCD66}"/>
              </a:ext>
            </a:extLst>
          </p:cNvPr>
          <p:cNvSpPr/>
          <p:nvPr/>
        </p:nvSpPr>
        <p:spPr>
          <a:xfrm>
            <a:off x="1131837" y="4207199"/>
            <a:ext cx="1451188" cy="1731717"/>
          </a:xfrm>
          <a:prstGeom prst="rect">
            <a:avLst/>
          </a:prstGeom>
          <a:solidFill>
            <a:schemeClr val="accent1">
              <a:lumMod val="40000"/>
              <a:lumOff val="60000"/>
              <a:alpha val="50000"/>
            </a:schemeClr>
          </a:solid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24" name="グループ化 123">
            <a:extLst>
              <a:ext uri="{FF2B5EF4-FFF2-40B4-BE49-F238E27FC236}">
                <a16:creationId xmlns:a16="http://schemas.microsoft.com/office/drawing/2014/main" id="{ED4024DD-858A-BAE1-51B5-30723B81C5BB}"/>
              </a:ext>
            </a:extLst>
          </p:cNvPr>
          <p:cNvGrpSpPr/>
          <p:nvPr/>
        </p:nvGrpSpPr>
        <p:grpSpPr>
          <a:xfrm>
            <a:off x="1891788" y="5320089"/>
            <a:ext cx="474193" cy="474193"/>
            <a:chOff x="2153046" y="5320089"/>
            <a:chExt cx="474193" cy="474193"/>
          </a:xfrm>
        </p:grpSpPr>
        <p:sp>
          <p:nvSpPr>
            <p:cNvPr id="117" name="正方形/長方形 116">
              <a:extLst>
                <a:ext uri="{FF2B5EF4-FFF2-40B4-BE49-F238E27FC236}">
                  <a16:creationId xmlns:a16="http://schemas.microsoft.com/office/drawing/2014/main" id="{878B891B-4ACB-3E7A-82A5-54A113F0C45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 name="グラフィックス 13" descr="路面電車 単色塗りつぶし">
              <a:extLst>
                <a:ext uri="{FF2B5EF4-FFF2-40B4-BE49-F238E27FC236}">
                  <a16:creationId xmlns:a16="http://schemas.microsoft.com/office/drawing/2014/main" id="{427E5E76-9284-054C-C0B1-005EE88F54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sp>
        <p:nvSpPr>
          <p:cNvPr id="72" name="フリーフォーム: 図形 71">
            <a:extLst>
              <a:ext uri="{FF2B5EF4-FFF2-40B4-BE49-F238E27FC236}">
                <a16:creationId xmlns:a16="http://schemas.microsoft.com/office/drawing/2014/main" id="{DAF5E0C7-92B1-AEF5-F232-3F732D249C87}"/>
              </a:ext>
            </a:extLst>
          </p:cNvPr>
          <p:cNvSpPr/>
          <p:nvPr/>
        </p:nvSpPr>
        <p:spPr>
          <a:xfrm>
            <a:off x="2548697" y="3093045"/>
            <a:ext cx="2046576" cy="2170179"/>
          </a:xfrm>
          <a:custGeom>
            <a:avLst/>
            <a:gdLst>
              <a:gd name="connsiteX0" fmla="*/ 0 w 2046576"/>
              <a:gd name="connsiteY0" fmla="*/ 0 h 2170179"/>
              <a:gd name="connsiteX1" fmla="*/ 2046576 w 2046576"/>
              <a:gd name="connsiteY1" fmla="*/ 0 h 2170179"/>
              <a:gd name="connsiteX2" fmla="*/ 2046576 w 2046576"/>
              <a:gd name="connsiteY2" fmla="*/ 322384 h 2170179"/>
              <a:gd name="connsiteX3" fmla="*/ 2040915 w 2046576"/>
              <a:gd name="connsiteY3" fmla="*/ 322384 h 2170179"/>
              <a:gd name="connsiteX4" fmla="*/ 2040915 w 2046576"/>
              <a:gd name="connsiteY4" fmla="*/ 2170179 h 2170179"/>
              <a:gd name="connsiteX5" fmla="*/ 1165320 w 2046576"/>
              <a:gd name="connsiteY5" fmla="*/ 2170179 h 2170179"/>
              <a:gd name="connsiteX6" fmla="*/ 1165320 w 2046576"/>
              <a:gd name="connsiteY6" fmla="*/ 322384 h 2170179"/>
              <a:gd name="connsiteX7" fmla="*/ 0 w 2046576"/>
              <a:gd name="connsiteY7" fmla="*/ 322384 h 217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6576" h="2170179">
                <a:moveTo>
                  <a:pt x="0" y="0"/>
                </a:moveTo>
                <a:lnTo>
                  <a:pt x="2046576" y="0"/>
                </a:lnTo>
                <a:lnTo>
                  <a:pt x="2046576" y="322384"/>
                </a:lnTo>
                <a:lnTo>
                  <a:pt x="2040915" y="322384"/>
                </a:lnTo>
                <a:lnTo>
                  <a:pt x="2040915" y="2170179"/>
                </a:lnTo>
                <a:lnTo>
                  <a:pt x="1165320" y="2170179"/>
                </a:lnTo>
                <a:lnTo>
                  <a:pt x="1165320" y="322384"/>
                </a:lnTo>
                <a:lnTo>
                  <a:pt x="0" y="322384"/>
                </a:lnTo>
                <a:close/>
              </a:path>
            </a:pathLst>
          </a:custGeom>
          <a:solidFill>
            <a:schemeClr val="accent5">
              <a:lumMod val="20000"/>
              <a:lumOff val="80000"/>
              <a:alpha val="50000"/>
            </a:schemeClr>
          </a:solidFill>
          <a:ln w="1905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cxnSp>
        <p:nvCxnSpPr>
          <p:cNvPr id="87" name="直線コネクタ 86">
            <a:extLst>
              <a:ext uri="{FF2B5EF4-FFF2-40B4-BE49-F238E27FC236}">
                <a16:creationId xmlns:a16="http://schemas.microsoft.com/office/drawing/2014/main" id="{ED022CEA-3AD3-65A8-8F3B-6239ECDED9B2}"/>
              </a:ext>
            </a:extLst>
          </p:cNvPr>
          <p:cNvCxnSpPr>
            <a:cxnSpLocks/>
          </p:cNvCxnSpPr>
          <p:nvPr/>
        </p:nvCxnSpPr>
        <p:spPr>
          <a:xfrm flipV="1">
            <a:off x="4008664" y="3306536"/>
            <a:ext cx="0" cy="1725187"/>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 name="グループ化 72">
            <a:extLst>
              <a:ext uri="{FF2B5EF4-FFF2-40B4-BE49-F238E27FC236}">
                <a16:creationId xmlns:a16="http://schemas.microsoft.com/office/drawing/2014/main" id="{600A526A-9BBC-5C92-5EE5-3EADD059C869}"/>
              </a:ext>
            </a:extLst>
          </p:cNvPr>
          <p:cNvGrpSpPr/>
          <p:nvPr/>
        </p:nvGrpSpPr>
        <p:grpSpPr>
          <a:xfrm>
            <a:off x="2808267" y="3210473"/>
            <a:ext cx="1415874" cy="1821250"/>
            <a:chOff x="3059188" y="3217624"/>
            <a:chExt cx="1415874" cy="1821250"/>
          </a:xfrm>
        </p:grpSpPr>
        <p:cxnSp>
          <p:nvCxnSpPr>
            <p:cNvPr id="28" name="直線コネクタ 27">
              <a:extLst>
                <a:ext uri="{FF2B5EF4-FFF2-40B4-BE49-F238E27FC236}">
                  <a16:creationId xmlns:a16="http://schemas.microsoft.com/office/drawing/2014/main" id="{F4E075AC-A959-810B-8FDE-257068AE98F0}"/>
                </a:ext>
              </a:extLst>
            </p:cNvPr>
            <p:cNvCxnSpPr>
              <a:cxnSpLocks/>
            </p:cNvCxnSpPr>
            <p:nvPr/>
          </p:nvCxnSpPr>
          <p:spPr>
            <a:xfrm>
              <a:off x="4447804" y="3217624"/>
              <a:ext cx="0" cy="182125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0E176C5-6BCB-AF81-9F41-A78262684A84}"/>
                </a:ext>
              </a:extLst>
            </p:cNvPr>
            <p:cNvCxnSpPr>
              <a:cxnSpLocks/>
              <a:endCxn id="2" idx="3"/>
            </p:cNvCxnSpPr>
            <p:nvPr/>
          </p:nvCxnSpPr>
          <p:spPr>
            <a:xfrm flipH="1">
              <a:off x="3059188" y="3250545"/>
              <a:ext cx="1415874" cy="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正方形/長方形 25">
            <a:extLst>
              <a:ext uri="{FF2B5EF4-FFF2-40B4-BE49-F238E27FC236}">
                <a16:creationId xmlns:a16="http://schemas.microsoft.com/office/drawing/2014/main" id="{099771EC-E86A-618A-D2C6-F765196200A4}"/>
              </a:ext>
            </a:extLst>
          </p:cNvPr>
          <p:cNvSpPr/>
          <p:nvPr/>
        </p:nvSpPr>
        <p:spPr>
          <a:xfrm>
            <a:off x="1116819" y="2425064"/>
            <a:ext cx="1451188" cy="1731717"/>
          </a:xfrm>
          <a:prstGeom prst="rect">
            <a:avLst/>
          </a:prstGeom>
          <a:solidFill>
            <a:schemeClr val="accent4">
              <a:lumMod val="40000"/>
              <a:lumOff val="60000"/>
              <a:alpha val="50000"/>
            </a:schemeClr>
          </a:solid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コネクタ 33">
            <a:extLst>
              <a:ext uri="{FF2B5EF4-FFF2-40B4-BE49-F238E27FC236}">
                <a16:creationId xmlns:a16="http://schemas.microsoft.com/office/drawing/2014/main" id="{73212CA4-AABE-78A7-731A-D0869D586D41}"/>
              </a:ext>
            </a:extLst>
          </p:cNvPr>
          <p:cNvCxnSpPr>
            <a:cxnSpLocks/>
          </p:cNvCxnSpPr>
          <p:nvPr/>
        </p:nvCxnSpPr>
        <p:spPr>
          <a:xfrm flipH="1">
            <a:off x="2178165" y="2451834"/>
            <a:ext cx="0" cy="730082"/>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9ABDAE-D274-6CCC-0699-01A542ED7E17}"/>
              </a:ext>
            </a:extLst>
          </p:cNvPr>
          <p:cNvCxnSpPr>
            <a:cxnSpLocks/>
          </p:cNvCxnSpPr>
          <p:nvPr/>
        </p:nvCxnSpPr>
        <p:spPr>
          <a:xfrm flipH="1">
            <a:off x="1464159" y="2475034"/>
            <a:ext cx="0" cy="2588248"/>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cxnSp>
        <p:nvCxnSpPr>
          <p:cNvPr id="4" name="直線コネクタ 3">
            <a:extLst>
              <a:ext uri="{FF2B5EF4-FFF2-40B4-BE49-F238E27FC236}">
                <a16:creationId xmlns:a16="http://schemas.microsoft.com/office/drawing/2014/main" id="{E579CF5E-7171-055D-9D06-E4403A22B763}"/>
              </a:ext>
            </a:extLst>
          </p:cNvPr>
          <p:cNvCxnSpPr>
            <a:cxnSpLocks/>
          </p:cNvCxnSpPr>
          <p:nvPr/>
        </p:nvCxnSpPr>
        <p:spPr>
          <a:xfrm>
            <a:off x="1848615" y="3265420"/>
            <a:ext cx="1256" cy="2568875"/>
          </a:xfrm>
          <a:prstGeom prst="line">
            <a:avLst/>
          </a:prstGeom>
          <a:ln w="5715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E8F36CB1-EBC6-6D6E-3A1B-6CCC7DB023F9}"/>
              </a:ext>
            </a:extLst>
          </p:cNvPr>
          <p:cNvSpPr/>
          <p:nvPr/>
        </p:nvSpPr>
        <p:spPr>
          <a:xfrm>
            <a:off x="901784" y="2206522"/>
            <a:ext cx="1900492" cy="352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19" name="グループ化 118">
            <a:extLst>
              <a:ext uri="{FF2B5EF4-FFF2-40B4-BE49-F238E27FC236}">
                <a16:creationId xmlns:a16="http://schemas.microsoft.com/office/drawing/2014/main" id="{83407E04-A085-AE65-A0FB-0A4C6BAA82B2}"/>
              </a:ext>
            </a:extLst>
          </p:cNvPr>
          <p:cNvGrpSpPr/>
          <p:nvPr/>
        </p:nvGrpSpPr>
        <p:grpSpPr>
          <a:xfrm>
            <a:off x="2289420" y="5350087"/>
            <a:ext cx="414196" cy="414196"/>
            <a:chOff x="2547277" y="5339454"/>
            <a:chExt cx="414196" cy="414196"/>
          </a:xfrm>
        </p:grpSpPr>
        <p:sp>
          <p:nvSpPr>
            <p:cNvPr id="118" name="正方形/長方形 117">
              <a:extLst>
                <a:ext uri="{FF2B5EF4-FFF2-40B4-BE49-F238E27FC236}">
                  <a16:creationId xmlns:a16="http://schemas.microsoft.com/office/drawing/2014/main" id="{8FF07B14-031E-D1C2-C0F3-47D691A8B20E}"/>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6F7B6F67-B8AE-780A-57A8-1C8F0CCC2C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8" name="グループ化 127">
            <a:extLst>
              <a:ext uri="{FF2B5EF4-FFF2-40B4-BE49-F238E27FC236}">
                <a16:creationId xmlns:a16="http://schemas.microsoft.com/office/drawing/2014/main" id="{AAB342D0-6E89-59E2-815A-35AA69591ACD}"/>
              </a:ext>
            </a:extLst>
          </p:cNvPr>
          <p:cNvGrpSpPr/>
          <p:nvPr/>
        </p:nvGrpSpPr>
        <p:grpSpPr>
          <a:xfrm>
            <a:off x="940886" y="4423230"/>
            <a:ext cx="474193" cy="474193"/>
            <a:chOff x="3512739" y="5422711"/>
            <a:chExt cx="474193" cy="474193"/>
          </a:xfrm>
        </p:grpSpPr>
        <p:sp>
          <p:nvSpPr>
            <p:cNvPr id="123" name="正方形/長方形 122">
              <a:extLst>
                <a:ext uri="{FF2B5EF4-FFF2-40B4-BE49-F238E27FC236}">
                  <a16:creationId xmlns:a16="http://schemas.microsoft.com/office/drawing/2014/main" id="{C3D7CE64-9B01-B076-E954-42CB13508078}"/>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0" name="グラフィックス 49" descr="路面電車 単色塗りつぶし">
              <a:extLst>
                <a:ext uri="{FF2B5EF4-FFF2-40B4-BE49-F238E27FC236}">
                  <a16:creationId xmlns:a16="http://schemas.microsoft.com/office/drawing/2014/main" id="{2438B0C4-8A26-144A-552D-3705CA3C6F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cxnSp>
        <p:nvCxnSpPr>
          <p:cNvPr id="53" name="直線矢印コネクタ 52">
            <a:extLst>
              <a:ext uri="{FF2B5EF4-FFF2-40B4-BE49-F238E27FC236}">
                <a16:creationId xmlns:a16="http://schemas.microsoft.com/office/drawing/2014/main" id="{CD2049FF-0CDA-8FB1-7E1E-EAA4015A9982}"/>
              </a:ext>
            </a:extLst>
          </p:cNvPr>
          <p:cNvCxnSpPr>
            <a:cxnSpLocks/>
          </p:cNvCxnSpPr>
          <p:nvPr/>
        </p:nvCxnSpPr>
        <p:spPr>
          <a:xfrm>
            <a:off x="496247" y="3265420"/>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094" y="4286448"/>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sp>
        <p:nvSpPr>
          <p:cNvPr id="2" name="正方形/長方形 1">
            <a:extLst>
              <a:ext uri="{FF2B5EF4-FFF2-40B4-BE49-F238E27FC236}">
                <a16:creationId xmlns:a16="http://schemas.microsoft.com/office/drawing/2014/main" id="{FA62201E-C628-CCFD-E7B8-149F5B9E794D}"/>
              </a:ext>
            </a:extLst>
          </p:cNvPr>
          <p:cNvSpPr/>
          <p:nvPr/>
        </p:nvSpPr>
        <p:spPr>
          <a:xfrm>
            <a:off x="895793" y="3062536"/>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0" name="正方形/長方形 9">
            <a:extLst>
              <a:ext uri="{FF2B5EF4-FFF2-40B4-BE49-F238E27FC236}">
                <a16:creationId xmlns:a16="http://schemas.microsoft.com/office/drawing/2014/main" id="{219F4EB5-8855-96D9-258C-7BBC4F7CAC69}"/>
              </a:ext>
            </a:extLst>
          </p:cNvPr>
          <p:cNvSpPr/>
          <p:nvPr/>
        </p:nvSpPr>
        <p:spPr>
          <a:xfrm>
            <a:off x="892575" y="3957888"/>
            <a:ext cx="1918721"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ターミナル駅</a:t>
            </a:r>
          </a:p>
        </p:txBody>
      </p:sp>
      <p:cxnSp>
        <p:nvCxnSpPr>
          <p:cNvPr id="30" name="直線矢印コネクタ 29">
            <a:extLst>
              <a:ext uri="{FF2B5EF4-FFF2-40B4-BE49-F238E27FC236}">
                <a16:creationId xmlns:a16="http://schemas.microsoft.com/office/drawing/2014/main" id="{5D0228E8-32FC-4066-FFF2-D2893BA6F6E1}"/>
              </a:ext>
            </a:extLst>
          </p:cNvPr>
          <p:cNvCxnSpPr>
            <a:cxnSpLocks/>
          </p:cNvCxnSpPr>
          <p:nvPr/>
        </p:nvCxnSpPr>
        <p:spPr>
          <a:xfrm>
            <a:off x="496247" y="4266782"/>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DB2E1A49-BF80-7636-DF60-D8366F9D4DE8}"/>
              </a:ext>
            </a:extLst>
          </p:cNvPr>
          <p:cNvSpPr/>
          <p:nvPr/>
        </p:nvSpPr>
        <p:spPr>
          <a:xfrm>
            <a:off x="3571985" y="3957888"/>
            <a:ext cx="1169435"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1" name="正方形/長方形 10">
            <a:extLst>
              <a:ext uri="{FF2B5EF4-FFF2-40B4-BE49-F238E27FC236}">
                <a16:creationId xmlns:a16="http://schemas.microsoft.com/office/drawing/2014/main" id="{3EE46E56-3DBC-C450-FCC1-9C4478B32603}"/>
              </a:ext>
            </a:extLst>
          </p:cNvPr>
          <p:cNvSpPr/>
          <p:nvPr/>
        </p:nvSpPr>
        <p:spPr>
          <a:xfrm>
            <a:off x="3571985" y="4925986"/>
            <a:ext cx="1169435" cy="366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39" name="正方形/長方形 38">
            <a:extLst>
              <a:ext uri="{FF2B5EF4-FFF2-40B4-BE49-F238E27FC236}">
                <a16:creationId xmlns:a16="http://schemas.microsoft.com/office/drawing/2014/main" id="{D5B60F07-4730-5D82-0CB5-ECD53C3FE110}"/>
              </a:ext>
            </a:extLst>
          </p:cNvPr>
          <p:cNvSpPr/>
          <p:nvPr/>
        </p:nvSpPr>
        <p:spPr>
          <a:xfrm>
            <a:off x="895793" y="4931730"/>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40" name="正方形/長方形 39">
            <a:extLst>
              <a:ext uri="{FF2B5EF4-FFF2-40B4-BE49-F238E27FC236}">
                <a16:creationId xmlns:a16="http://schemas.microsoft.com/office/drawing/2014/main" id="{472C6C34-E560-C936-0075-B3B611A7E558}"/>
              </a:ext>
            </a:extLst>
          </p:cNvPr>
          <p:cNvSpPr/>
          <p:nvPr/>
        </p:nvSpPr>
        <p:spPr>
          <a:xfrm>
            <a:off x="895793" y="5758058"/>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38" name="グループ化 137">
            <a:extLst>
              <a:ext uri="{FF2B5EF4-FFF2-40B4-BE49-F238E27FC236}">
                <a16:creationId xmlns:a16="http://schemas.microsoft.com/office/drawing/2014/main" id="{EF706857-DC62-6324-8849-AA8085B0B4A1}"/>
              </a:ext>
            </a:extLst>
          </p:cNvPr>
          <p:cNvGrpSpPr/>
          <p:nvPr/>
        </p:nvGrpSpPr>
        <p:grpSpPr>
          <a:xfrm>
            <a:off x="577339" y="2606472"/>
            <a:ext cx="420806" cy="420806"/>
            <a:chOff x="3369128" y="5472430"/>
            <a:chExt cx="420806" cy="420806"/>
          </a:xfrm>
        </p:grpSpPr>
        <p:sp>
          <p:nvSpPr>
            <p:cNvPr id="136" name="正方形/長方形 135">
              <a:extLst>
                <a:ext uri="{FF2B5EF4-FFF2-40B4-BE49-F238E27FC236}">
                  <a16:creationId xmlns:a16="http://schemas.microsoft.com/office/drawing/2014/main" id="{B88AFBD4-B611-E18E-DEF8-21AF41700009}"/>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6" name="グラフィックス 75" descr="パイロット女性 単色塗りつぶし">
              <a:extLst>
                <a:ext uri="{FF2B5EF4-FFF2-40B4-BE49-F238E27FC236}">
                  <a16:creationId xmlns:a16="http://schemas.microsoft.com/office/drawing/2014/main" id="{90692502-F027-1EDB-53DD-1605A8080B1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55" name="グループ化 154">
            <a:extLst>
              <a:ext uri="{FF2B5EF4-FFF2-40B4-BE49-F238E27FC236}">
                <a16:creationId xmlns:a16="http://schemas.microsoft.com/office/drawing/2014/main" id="{6BD52442-647F-17EB-7397-E433AAF3F16D}"/>
              </a:ext>
            </a:extLst>
          </p:cNvPr>
          <p:cNvGrpSpPr/>
          <p:nvPr/>
        </p:nvGrpSpPr>
        <p:grpSpPr>
          <a:xfrm>
            <a:off x="4176040" y="4421572"/>
            <a:ext cx="474193" cy="474193"/>
            <a:chOff x="3765530" y="5530504"/>
            <a:chExt cx="474193" cy="474193"/>
          </a:xfrm>
        </p:grpSpPr>
        <p:sp>
          <p:nvSpPr>
            <p:cNvPr id="153" name="正方形/長方形 152">
              <a:extLst>
                <a:ext uri="{FF2B5EF4-FFF2-40B4-BE49-F238E27FC236}">
                  <a16:creationId xmlns:a16="http://schemas.microsoft.com/office/drawing/2014/main" id="{516B72A9-A773-BB09-42AF-8442120144F2}"/>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7" name="グラフィックス 76" descr="路面電車 単色塗りつぶし">
              <a:extLst>
                <a:ext uri="{FF2B5EF4-FFF2-40B4-BE49-F238E27FC236}">
                  <a16:creationId xmlns:a16="http://schemas.microsoft.com/office/drawing/2014/main" id="{692189CF-47EA-57EA-0201-A5C787B7095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grpSp>
        <p:nvGrpSpPr>
          <p:cNvPr id="148" name="グループ化 147">
            <a:extLst>
              <a:ext uri="{FF2B5EF4-FFF2-40B4-BE49-F238E27FC236}">
                <a16:creationId xmlns:a16="http://schemas.microsoft.com/office/drawing/2014/main" id="{23DE600B-0A08-C8C5-469C-801DF629415D}"/>
              </a:ext>
            </a:extLst>
          </p:cNvPr>
          <p:cNvGrpSpPr/>
          <p:nvPr/>
        </p:nvGrpSpPr>
        <p:grpSpPr>
          <a:xfrm>
            <a:off x="4625117" y="4451364"/>
            <a:ext cx="414196" cy="414196"/>
            <a:chOff x="3334711" y="5493996"/>
            <a:chExt cx="414196" cy="414196"/>
          </a:xfrm>
        </p:grpSpPr>
        <p:sp>
          <p:nvSpPr>
            <p:cNvPr id="146" name="正方形/長方形 145">
              <a:extLst>
                <a:ext uri="{FF2B5EF4-FFF2-40B4-BE49-F238E27FC236}">
                  <a16:creationId xmlns:a16="http://schemas.microsoft.com/office/drawing/2014/main" id="{F25FADE5-FD52-9966-3824-C688FEEDD278}"/>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8" name="グラフィックス 77" descr="パイロット男性 単色塗りつぶし">
              <a:extLst>
                <a:ext uri="{FF2B5EF4-FFF2-40B4-BE49-F238E27FC236}">
                  <a16:creationId xmlns:a16="http://schemas.microsoft.com/office/drawing/2014/main" id="{7DDDA06B-2454-A6C5-93C4-BD57C1D490D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cxnSp>
        <p:nvCxnSpPr>
          <p:cNvPr id="80" name="直線矢印コネクタ 79">
            <a:extLst>
              <a:ext uri="{FF2B5EF4-FFF2-40B4-BE49-F238E27FC236}">
                <a16:creationId xmlns:a16="http://schemas.microsoft.com/office/drawing/2014/main" id="{A7DFCE4E-314B-1C68-E20D-312B322A7B6E}"/>
              </a:ext>
            </a:extLst>
          </p:cNvPr>
          <p:cNvCxnSpPr>
            <a:cxnSpLocks/>
          </p:cNvCxnSpPr>
          <p:nvPr/>
        </p:nvCxnSpPr>
        <p:spPr>
          <a:xfrm>
            <a:off x="3144449" y="2464113"/>
            <a:ext cx="0" cy="5984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84" name="直線コネクタ 83">
            <a:extLst>
              <a:ext uri="{FF2B5EF4-FFF2-40B4-BE49-F238E27FC236}">
                <a16:creationId xmlns:a16="http://schemas.microsoft.com/office/drawing/2014/main" id="{12D71270-F4DA-B8A3-E62A-CA33E082DB97}"/>
              </a:ext>
            </a:extLst>
          </p:cNvPr>
          <p:cNvCxnSpPr>
            <a:cxnSpLocks/>
          </p:cNvCxnSpPr>
          <p:nvPr/>
        </p:nvCxnSpPr>
        <p:spPr>
          <a:xfrm flipH="1">
            <a:off x="2816336" y="3315363"/>
            <a:ext cx="1192328" cy="1"/>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3320846" y="2585308"/>
            <a:ext cx="1214511"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 name="グループ化 6">
            <a:extLst>
              <a:ext uri="{FF2B5EF4-FFF2-40B4-BE49-F238E27FC236}">
                <a16:creationId xmlns:a16="http://schemas.microsoft.com/office/drawing/2014/main" id="{DBB8F8AE-96F9-A85E-2BE5-6C01942D4B41}"/>
              </a:ext>
            </a:extLst>
          </p:cNvPr>
          <p:cNvGrpSpPr/>
          <p:nvPr/>
        </p:nvGrpSpPr>
        <p:grpSpPr>
          <a:xfrm>
            <a:off x="3227107" y="5856750"/>
            <a:ext cx="1632091" cy="307777"/>
            <a:chOff x="2255361" y="1760593"/>
            <a:chExt cx="1632091" cy="307777"/>
          </a:xfrm>
        </p:grpSpPr>
        <p:sp>
          <p:nvSpPr>
            <p:cNvPr id="31" name="テキスト ボックス 30">
              <a:extLst>
                <a:ext uri="{FF2B5EF4-FFF2-40B4-BE49-F238E27FC236}">
                  <a16:creationId xmlns:a16="http://schemas.microsoft.com/office/drawing/2014/main" id="{4D69640A-C646-286A-4B75-4C84BFB29280}"/>
                </a:ext>
              </a:extLst>
            </p:cNvPr>
            <p:cNvSpPr txBox="1"/>
            <p:nvPr/>
          </p:nvSpPr>
          <p:spPr>
            <a:xfrm>
              <a:off x="2617339" y="1760593"/>
              <a:ext cx="1270113" cy="307777"/>
            </a:xfrm>
            <a:prstGeom prst="rect">
              <a:avLst/>
            </a:prstGeom>
            <a:noFill/>
          </p:spPr>
          <p:txBody>
            <a:bodyPr wrap="square" rtlCol="0">
              <a:spAutoFit/>
            </a:bodyPr>
            <a:lstStyle/>
            <a:p>
              <a:pPr algn="ctr"/>
              <a:r>
                <a:rPr kumimoji="1" lang="ja-JP" altLang="en-US" sz="1400" dirty="0"/>
                <a:t>相互直通区間</a:t>
              </a:r>
            </a:p>
          </p:txBody>
        </p:sp>
        <p:cxnSp>
          <p:nvCxnSpPr>
            <p:cNvPr id="112" name="直線矢印コネクタ 111">
              <a:extLst>
                <a:ext uri="{FF2B5EF4-FFF2-40B4-BE49-F238E27FC236}">
                  <a16:creationId xmlns:a16="http://schemas.microsoft.com/office/drawing/2014/main" id="{FA8E287D-040F-255C-05F2-C2DC2C2759BA}"/>
                </a:ext>
              </a:extLst>
            </p:cNvPr>
            <p:cNvCxnSpPr>
              <a:cxnSpLocks/>
            </p:cNvCxnSpPr>
            <p:nvPr/>
          </p:nvCxnSpPr>
          <p:spPr>
            <a:xfrm flipH="1">
              <a:off x="2255361" y="1899350"/>
              <a:ext cx="36134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3246715" y="2246138"/>
            <a:ext cx="1354189" cy="307777"/>
          </a:xfrm>
          <a:prstGeom prst="rect">
            <a:avLst/>
          </a:prstGeom>
          <a:noFill/>
        </p:spPr>
        <p:txBody>
          <a:bodyPr wrap="square" rtlCol="0">
            <a:spAutoFit/>
          </a:bodyPr>
          <a:lstStyle/>
          <a:p>
            <a:pPr algn="ctr"/>
            <a:r>
              <a:rPr kumimoji="1" lang="ja-JP" altLang="en-US" sz="1400" b="1" dirty="0"/>
              <a:t>乗客の分散</a:t>
            </a:r>
          </a:p>
        </p:txBody>
      </p:sp>
      <p:grpSp>
        <p:nvGrpSpPr>
          <p:cNvPr id="120" name="グループ化 119">
            <a:extLst>
              <a:ext uri="{FF2B5EF4-FFF2-40B4-BE49-F238E27FC236}">
                <a16:creationId xmlns:a16="http://schemas.microsoft.com/office/drawing/2014/main" id="{BB9CEA40-ABE6-233E-1CCE-207213833317}"/>
              </a:ext>
            </a:extLst>
          </p:cNvPr>
          <p:cNvGrpSpPr/>
          <p:nvPr/>
        </p:nvGrpSpPr>
        <p:grpSpPr>
          <a:xfrm>
            <a:off x="575591" y="4465982"/>
            <a:ext cx="414196" cy="414196"/>
            <a:chOff x="2547277" y="5339454"/>
            <a:chExt cx="414196" cy="414196"/>
          </a:xfrm>
        </p:grpSpPr>
        <p:sp>
          <p:nvSpPr>
            <p:cNvPr id="121" name="正方形/長方形 120">
              <a:extLst>
                <a:ext uri="{FF2B5EF4-FFF2-40B4-BE49-F238E27FC236}">
                  <a16:creationId xmlns:a16="http://schemas.microsoft.com/office/drawing/2014/main" id="{0CCBF196-333C-24AD-45B1-13AAD0D03F33}"/>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2" name="グラフィックス 121" descr="パイロット男性 単色塗りつぶし">
              <a:extLst>
                <a:ext uri="{FF2B5EF4-FFF2-40B4-BE49-F238E27FC236}">
                  <a16:creationId xmlns:a16="http://schemas.microsoft.com/office/drawing/2014/main" id="{7481CF70-D77E-7B43-2B63-0580D029BD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5" name="グループ化 124">
            <a:extLst>
              <a:ext uri="{FF2B5EF4-FFF2-40B4-BE49-F238E27FC236}">
                <a16:creationId xmlns:a16="http://schemas.microsoft.com/office/drawing/2014/main" id="{6D44C88A-9379-DB95-4567-BA5DFEEEBBDC}"/>
              </a:ext>
            </a:extLst>
          </p:cNvPr>
          <p:cNvGrpSpPr/>
          <p:nvPr/>
        </p:nvGrpSpPr>
        <p:grpSpPr>
          <a:xfrm>
            <a:off x="1897364" y="3458286"/>
            <a:ext cx="474193" cy="474193"/>
            <a:chOff x="2153046" y="5320089"/>
            <a:chExt cx="474193" cy="474193"/>
          </a:xfrm>
        </p:grpSpPr>
        <p:sp>
          <p:nvSpPr>
            <p:cNvPr id="126" name="正方形/長方形 125">
              <a:extLst>
                <a:ext uri="{FF2B5EF4-FFF2-40B4-BE49-F238E27FC236}">
                  <a16:creationId xmlns:a16="http://schemas.microsoft.com/office/drawing/2014/main" id="{131BF3CB-CF42-7247-1F58-496FB85ABC6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7" name="グラフィックス 126" descr="路面電車 単色塗りつぶし">
              <a:extLst>
                <a:ext uri="{FF2B5EF4-FFF2-40B4-BE49-F238E27FC236}">
                  <a16:creationId xmlns:a16="http://schemas.microsoft.com/office/drawing/2014/main" id="{97B14F88-2B65-A9D4-9D63-12710FDD9B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grpSp>
        <p:nvGrpSpPr>
          <p:cNvPr id="129" name="グループ化 128">
            <a:extLst>
              <a:ext uri="{FF2B5EF4-FFF2-40B4-BE49-F238E27FC236}">
                <a16:creationId xmlns:a16="http://schemas.microsoft.com/office/drawing/2014/main" id="{E845A553-1E39-F6FD-DF73-C4D5B13A9D1E}"/>
              </a:ext>
            </a:extLst>
          </p:cNvPr>
          <p:cNvGrpSpPr/>
          <p:nvPr/>
        </p:nvGrpSpPr>
        <p:grpSpPr>
          <a:xfrm>
            <a:off x="940659" y="2579779"/>
            <a:ext cx="474193" cy="474193"/>
            <a:chOff x="3512739" y="5422711"/>
            <a:chExt cx="474193" cy="474193"/>
          </a:xfrm>
        </p:grpSpPr>
        <p:sp>
          <p:nvSpPr>
            <p:cNvPr id="130" name="正方形/長方形 129">
              <a:extLst>
                <a:ext uri="{FF2B5EF4-FFF2-40B4-BE49-F238E27FC236}">
                  <a16:creationId xmlns:a16="http://schemas.microsoft.com/office/drawing/2014/main" id="{54CF7BD6-4F9F-E92E-7F9D-0ABAC434EC6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1" name="グラフィックス 130" descr="路面電車 単色塗りつぶし">
              <a:extLst>
                <a:ext uri="{FF2B5EF4-FFF2-40B4-BE49-F238E27FC236}">
                  <a16:creationId xmlns:a16="http://schemas.microsoft.com/office/drawing/2014/main" id="{EA3FF513-E621-1700-8AC1-97F4F2C849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2" name="グループ化 131">
            <a:extLst>
              <a:ext uri="{FF2B5EF4-FFF2-40B4-BE49-F238E27FC236}">
                <a16:creationId xmlns:a16="http://schemas.microsoft.com/office/drawing/2014/main" id="{961A92BF-703F-7CAF-D765-2B491B4CA3B7}"/>
              </a:ext>
            </a:extLst>
          </p:cNvPr>
          <p:cNvGrpSpPr/>
          <p:nvPr/>
        </p:nvGrpSpPr>
        <p:grpSpPr>
          <a:xfrm>
            <a:off x="3556986" y="3458286"/>
            <a:ext cx="474193" cy="474193"/>
            <a:chOff x="3512739" y="5422711"/>
            <a:chExt cx="474193" cy="474193"/>
          </a:xfrm>
        </p:grpSpPr>
        <p:sp>
          <p:nvSpPr>
            <p:cNvPr id="133" name="正方形/長方形 132">
              <a:extLst>
                <a:ext uri="{FF2B5EF4-FFF2-40B4-BE49-F238E27FC236}">
                  <a16:creationId xmlns:a16="http://schemas.microsoft.com/office/drawing/2014/main" id="{A26C8C75-87CC-25DD-279F-395E71A73FDC}"/>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4" name="グラフィックス 133" descr="路面電車 単色塗りつぶし">
              <a:extLst>
                <a:ext uri="{FF2B5EF4-FFF2-40B4-BE49-F238E27FC236}">
                  <a16:creationId xmlns:a16="http://schemas.microsoft.com/office/drawing/2014/main" id="{BBD52E8D-B1C9-C62F-44B0-CDF78693E9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9" name="グループ化 138">
            <a:extLst>
              <a:ext uri="{FF2B5EF4-FFF2-40B4-BE49-F238E27FC236}">
                <a16:creationId xmlns:a16="http://schemas.microsoft.com/office/drawing/2014/main" id="{941C5E84-F650-43AA-B409-7E5607CA2D0A}"/>
              </a:ext>
            </a:extLst>
          </p:cNvPr>
          <p:cNvGrpSpPr/>
          <p:nvPr/>
        </p:nvGrpSpPr>
        <p:grpSpPr>
          <a:xfrm>
            <a:off x="2580185" y="2606472"/>
            <a:ext cx="420806" cy="420806"/>
            <a:chOff x="3369128" y="5472430"/>
            <a:chExt cx="420806" cy="420806"/>
          </a:xfrm>
        </p:grpSpPr>
        <p:sp>
          <p:nvSpPr>
            <p:cNvPr id="140" name="正方形/長方形 139">
              <a:extLst>
                <a:ext uri="{FF2B5EF4-FFF2-40B4-BE49-F238E27FC236}">
                  <a16:creationId xmlns:a16="http://schemas.microsoft.com/office/drawing/2014/main" id="{B2E4CB7A-0534-A75D-D6DF-7FAFDE0CF69F}"/>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1" name="グラフィックス 140" descr="パイロット女性 単色塗りつぶし">
              <a:extLst>
                <a:ext uri="{FF2B5EF4-FFF2-40B4-BE49-F238E27FC236}">
                  <a16:creationId xmlns:a16="http://schemas.microsoft.com/office/drawing/2014/main" id="{5733B389-FFCA-8D97-EB38-B9CC28388B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2" name="グループ化 141">
            <a:extLst>
              <a:ext uri="{FF2B5EF4-FFF2-40B4-BE49-F238E27FC236}">
                <a16:creationId xmlns:a16="http://schemas.microsoft.com/office/drawing/2014/main" id="{799207FB-0A1B-AC38-CFE9-3FB8D8AD5AEB}"/>
              </a:ext>
            </a:extLst>
          </p:cNvPr>
          <p:cNvGrpSpPr/>
          <p:nvPr/>
        </p:nvGrpSpPr>
        <p:grpSpPr>
          <a:xfrm>
            <a:off x="2286115" y="3484979"/>
            <a:ext cx="420806" cy="420806"/>
            <a:chOff x="3369128" y="5472430"/>
            <a:chExt cx="420806" cy="420806"/>
          </a:xfrm>
        </p:grpSpPr>
        <p:sp>
          <p:nvSpPr>
            <p:cNvPr id="143" name="正方形/長方形 142">
              <a:extLst>
                <a:ext uri="{FF2B5EF4-FFF2-40B4-BE49-F238E27FC236}">
                  <a16:creationId xmlns:a16="http://schemas.microsoft.com/office/drawing/2014/main" id="{2D095560-7919-F328-B4C9-5E433E4C61B0}"/>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4" name="グラフィックス 143" descr="パイロット女性 単色塗りつぶし">
              <a:extLst>
                <a:ext uri="{FF2B5EF4-FFF2-40B4-BE49-F238E27FC236}">
                  <a16:creationId xmlns:a16="http://schemas.microsoft.com/office/drawing/2014/main" id="{EF72E7DD-11D6-690A-8361-711385E41BE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9" name="グループ化 148">
            <a:extLst>
              <a:ext uri="{FF2B5EF4-FFF2-40B4-BE49-F238E27FC236}">
                <a16:creationId xmlns:a16="http://schemas.microsoft.com/office/drawing/2014/main" id="{623CC480-4F25-9864-A513-264D49B36004}"/>
              </a:ext>
            </a:extLst>
          </p:cNvPr>
          <p:cNvGrpSpPr/>
          <p:nvPr/>
        </p:nvGrpSpPr>
        <p:grpSpPr>
          <a:xfrm>
            <a:off x="3225174" y="3488284"/>
            <a:ext cx="414196" cy="414196"/>
            <a:chOff x="3334711" y="5493996"/>
            <a:chExt cx="414196" cy="414196"/>
          </a:xfrm>
        </p:grpSpPr>
        <p:sp>
          <p:nvSpPr>
            <p:cNvPr id="150" name="正方形/長方形 149">
              <a:extLst>
                <a:ext uri="{FF2B5EF4-FFF2-40B4-BE49-F238E27FC236}">
                  <a16:creationId xmlns:a16="http://schemas.microsoft.com/office/drawing/2014/main" id="{D9E78933-B4FC-4CF7-5D09-31A7623FCEA4}"/>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1" name="グラフィックス 150" descr="パイロット男性 単色塗りつぶし">
              <a:extLst>
                <a:ext uri="{FF2B5EF4-FFF2-40B4-BE49-F238E27FC236}">
                  <a16:creationId xmlns:a16="http://schemas.microsoft.com/office/drawing/2014/main" id="{065EFE2F-8584-F67E-558C-30D4352FB3A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grpSp>
        <p:nvGrpSpPr>
          <p:cNvPr id="156" name="グループ化 155">
            <a:extLst>
              <a:ext uri="{FF2B5EF4-FFF2-40B4-BE49-F238E27FC236}">
                <a16:creationId xmlns:a16="http://schemas.microsoft.com/office/drawing/2014/main" id="{14A0867A-BDE0-4638-016B-DE1F55B74CFB}"/>
              </a:ext>
            </a:extLst>
          </p:cNvPr>
          <p:cNvGrpSpPr/>
          <p:nvPr/>
        </p:nvGrpSpPr>
        <p:grpSpPr>
          <a:xfrm>
            <a:off x="2158428" y="2579779"/>
            <a:ext cx="474193" cy="474193"/>
            <a:chOff x="3765530" y="5530504"/>
            <a:chExt cx="474193" cy="474193"/>
          </a:xfrm>
        </p:grpSpPr>
        <p:sp>
          <p:nvSpPr>
            <p:cNvPr id="157" name="正方形/長方形 156">
              <a:extLst>
                <a:ext uri="{FF2B5EF4-FFF2-40B4-BE49-F238E27FC236}">
                  <a16:creationId xmlns:a16="http://schemas.microsoft.com/office/drawing/2014/main" id="{F915D4F2-54B3-2EFB-008E-C7F44B46CA11}"/>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8" name="グラフィックス 157" descr="路面電車 単色塗りつぶし">
              <a:extLst>
                <a:ext uri="{FF2B5EF4-FFF2-40B4-BE49-F238E27FC236}">
                  <a16:creationId xmlns:a16="http://schemas.microsoft.com/office/drawing/2014/main" id="{3DEF2507-C02F-0C4E-8E00-8F547A2C97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a:stCxn id="61" idx="2"/>
            <a:endCxn id="20" idx="0"/>
          </p:cNvCxnSpPr>
          <p:nvPr/>
        </p:nvCxnSpPr>
        <p:spPr>
          <a:xfrm>
            <a:off x="6879293"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a:stCxn id="60" idx="2"/>
            <a:endCxn id="19" idx="0"/>
          </p:cNvCxnSpPr>
          <p:nvPr/>
        </p:nvCxnSpPr>
        <p:spPr>
          <a:xfrm>
            <a:off x="8758985"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ECF07E5D-CADD-DD86-B2AE-667F2C9E6C9B}"/>
              </a:ext>
            </a:extLst>
          </p:cNvPr>
          <p:cNvCxnSpPr>
            <a:cxnSpLocks/>
            <a:endCxn id="13" idx="1"/>
          </p:cNvCxnSpPr>
          <p:nvPr/>
        </p:nvCxnSpPr>
        <p:spPr>
          <a:xfrm>
            <a:off x="5090718" y="3179571"/>
            <a:ext cx="832041"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1E9D7AB0-7121-4D56-2D94-64F49D3B0218}"/>
              </a:ext>
            </a:extLst>
          </p:cNvPr>
          <p:cNvCxnSpPr>
            <a:cxnSpLocks/>
            <a:endCxn id="17" idx="1"/>
          </p:cNvCxnSpPr>
          <p:nvPr/>
        </p:nvCxnSpPr>
        <p:spPr>
          <a:xfrm>
            <a:off x="5090718" y="5176670"/>
            <a:ext cx="832040" cy="0"/>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154569" y="5319309"/>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985954" y="2776191"/>
            <a:ext cx="977625" cy="307777"/>
          </a:xfrm>
          <a:prstGeom prst="rect">
            <a:avLst/>
          </a:prstGeom>
          <a:noFill/>
        </p:spPr>
        <p:txBody>
          <a:bodyPr wrap="square" rtlCol="0">
            <a:spAutoFit/>
          </a:bodyPr>
          <a:lstStyle/>
          <a:p>
            <a:pPr algn="ctr"/>
            <a:r>
              <a:rPr kumimoji="1" lang="ja-JP" altLang="en-US" sz="1400" dirty="0"/>
              <a:t>運転状況</a:t>
            </a:r>
          </a:p>
        </p:txBody>
      </p:sp>
    </p:spTree>
    <p:extLst>
      <p:ext uri="{BB962C8B-B14F-4D97-AF65-F5344CB8AC3E}">
        <p14:creationId xmlns:p14="http://schemas.microsoft.com/office/powerpoint/2010/main" val="1561192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背景</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2" name="テキスト ボックス 1">
            <a:extLst>
              <a:ext uri="{FF2B5EF4-FFF2-40B4-BE49-F238E27FC236}">
                <a16:creationId xmlns:a16="http://schemas.microsoft.com/office/drawing/2014/main" id="{1990FC9A-C705-D4E7-368C-A78C9B9F302B}"/>
              </a:ext>
            </a:extLst>
          </p:cNvPr>
          <p:cNvSpPr txBox="1"/>
          <p:nvPr/>
        </p:nvSpPr>
        <p:spPr>
          <a:xfrm>
            <a:off x="7518643" y="17942"/>
            <a:ext cx="4579513" cy="369332"/>
          </a:xfrm>
          <a:prstGeom prst="rect">
            <a:avLst/>
          </a:prstGeom>
          <a:noFill/>
        </p:spPr>
        <p:txBody>
          <a:bodyPr wrap="square" rtlCol="0">
            <a:spAutoFit/>
          </a:bodyPr>
          <a:lstStyle/>
          <a:p>
            <a:r>
              <a:rPr lang="en-US" altLang="ja-JP" dirty="0">
                <a:solidFill>
                  <a:schemeClr val="bg1"/>
                </a:solidFill>
              </a:rPr>
              <a:t>*CPHS: Cyber-Physical Human Systems</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FAD53A6A-F45E-5FA0-D5F3-223D60A3E659}"/>
              </a:ext>
            </a:extLst>
          </p:cNvPr>
          <p:cNvSpPr txBox="1"/>
          <p:nvPr/>
        </p:nvSpPr>
        <p:spPr>
          <a:xfrm>
            <a:off x="7518642" y="331412"/>
            <a:ext cx="4579513" cy="369332"/>
          </a:xfrm>
          <a:prstGeom prst="rect">
            <a:avLst/>
          </a:prstGeom>
          <a:noFill/>
        </p:spPr>
        <p:txBody>
          <a:bodyPr wrap="square" rtlCol="0">
            <a:spAutoFit/>
          </a:bodyPr>
          <a:lstStyle/>
          <a:p>
            <a:r>
              <a:rPr lang="en-US" altLang="ja-JP" dirty="0">
                <a:solidFill>
                  <a:schemeClr val="bg1"/>
                </a:solidFill>
              </a:rPr>
              <a:t>*SoS: System of Systems</a:t>
            </a:r>
            <a:endParaRPr kumimoji="1" lang="ja-JP" altLang="en-US" dirty="0">
              <a:solidFill>
                <a:schemeClr val="bg1"/>
              </a:solidFill>
            </a:endParaRPr>
          </a:p>
        </p:txBody>
      </p:sp>
      <p:sp>
        <p:nvSpPr>
          <p:cNvPr id="8" name="テキスト ボックス 7">
            <a:extLst>
              <a:ext uri="{FF2B5EF4-FFF2-40B4-BE49-F238E27FC236}">
                <a16:creationId xmlns:a16="http://schemas.microsoft.com/office/drawing/2014/main" id="{215FDFB4-967A-06E6-B204-27B3EF559BF5}"/>
              </a:ext>
            </a:extLst>
          </p:cNvPr>
          <p:cNvSpPr txBox="1"/>
          <p:nvPr/>
        </p:nvSpPr>
        <p:spPr>
          <a:xfrm>
            <a:off x="428297" y="1510784"/>
            <a:ext cx="5426545" cy="923330"/>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目的：</a:t>
            </a:r>
            <a:r>
              <a:rPr lang="en-US" altLang="ja-JP" dirty="0"/>
              <a:t>CPHS</a:t>
            </a:r>
            <a:r>
              <a:rPr lang="ja-JP" altLang="en-US" dirty="0"/>
              <a:t>の観点から</a:t>
            </a:r>
            <a:r>
              <a:rPr lang="en-US" altLang="ja-JP" dirty="0"/>
              <a:t>SoS</a:t>
            </a:r>
            <a:r>
              <a:rPr lang="ja-JP" altLang="en-US" dirty="0"/>
              <a:t>を議論し、課題の提示、あるいは課題解決を図るための方策を提言すること</a:t>
            </a:r>
            <a:endParaRPr lang="en-US" altLang="ja-JP" dirty="0"/>
          </a:p>
          <a:p>
            <a:pPr marL="285750" indent="-285750">
              <a:buFont typeface="Wingdings" panose="05000000000000000000" pitchFamily="2" charset="2"/>
              <a:buChar char="Ø"/>
            </a:pPr>
            <a:r>
              <a:rPr kumimoji="1" lang="ja-JP" altLang="en-US" dirty="0"/>
              <a:t>主な対象：人間系を含む</a:t>
            </a:r>
            <a:r>
              <a:rPr kumimoji="1" lang="en-US" altLang="ja-JP" dirty="0"/>
              <a:t>SoS</a:t>
            </a:r>
            <a:endParaRPr kumimoji="1" lang="ja-JP" altLang="en-US" dirty="0"/>
          </a:p>
        </p:txBody>
      </p:sp>
      <p:sp>
        <p:nvSpPr>
          <p:cNvPr id="11" name="テキスト ボックス 10">
            <a:extLst>
              <a:ext uri="{FF2B5EF4-FFF2-40B4-BE49-F238E27FC236}">
                <a16:creationId xmlns:a16="http://schemas.microsoft.com/office/drawing/2014/main" id="{774203E9-5600-40D6-2AE8-BAFC8086EA20}"/>
              </a:ext>
            </a:extLst>
          </p:cNvPr>
          <p:cNvSpPr txBox="1"/>
          <p:nvPr/>
        </p:nvSpPr>
        <p:spPr>
          <a:xfrm>
            <a:off x="6226318" y="1508228"/>
            <a:ext cx="5577204"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各メンバーの背景が異なることもあり、</a:t>
            </a:r>
            <a:r>
              <a:rPr lang="en-US" altLang="ja-JP" dirty="0"/>
              <a:t>SoS</a:t>
            </a:r>
            <a:r>
              <a:rPr lang="ja-JP" altLang="en-US" dirty="0"/>
              <a:t>に対する認識に多少の差異を感じた</a:t>
            </a:r>
            <a:endParaRPr kumimoji="1" lang="ja-JP" altLang="en-US" dirty="0"/>
          </a:p>
        </p:txBody>
      </p:sp>
      <p:sp>
        <p:nvSpPr>
          <p:cNvPr id="12" name="テキスト ボックス 11">
            <a:extLst>
              <a:ext uri="{FF2B5EF4-FFF2-40B4-BE49-F238E27FC236}">
                <a16:creationId xmlns:a16="http://schemas.microsoft.com/office/drawing/2014/main" id="{93D53C05-2631-6F2F-4635-3784B8BABD7D}"/>
              </a:ext>
            </a:extLst>
          </p:cNvPr>
          <p:cNvSpPr txBox="1"/>
          <p:nvPr/>
        </p:nvSpPr>
        <p:spPr>
          <a:xfrm>
            <a:off x="425057" y="2511385"/>
            <a:ext cx="11341886" cy="400110"/>
          </a:xfrm>
          <a:prstGeom prst="rect">
            <a:avLst/>
          </a:prstGeom>
          <a:noFill/>
        </p:spPr>
        <p:txBody>
          <a:bodyPr wrap="square" rtlCol="0">
            <a:spAutoFit/>
          </a:bodyPr>
          <a:lstStyle/>
          <a:p>
            <a:pPr algn="ctr"/>
            <a:r>
              <a:rPr lang="en-US" altLang="ja-JP" sz="2000" b="1" dirty="0">
                <a:solidFill>
                  <a:schemeClr val="accent1"/>
                </a:solidFill>
              </a:rPr>
              <a:t>SoS</a:t>
            </a:r>
            <a:r>
              <a:rPr lang="ja-JP" altLang="en-US" sz="2000" b="1" dirty="0">
                <a:solidFill>
                  <a:schemeClr val="accent1"/>
                </a:solidFill>
              </a:rPr>
              <a:t>や</a:t>
            </a:r>
            <a:r>
              <a:rPr lang="en-US" altLang="ja-JP" sz="2000" b="1" dirty="0">
                <a:solidFill>
                  <a:schemeClr val="accent1"/>
                </a:solidFill>
              </a:rPr>
              <a:t>CPHS</a:t>
            </a:r>
            <a:r>
              <a:rPr lang="ja-JP" altLang="en-US" sz="2000" b="1" dirty="0">
                <a:solidFill>
                  <a:schemeClr val="accent1"/>
                </a:solidFill>
              </a:rPr>
              <a:t>の共通の認識や軸をいくつか置くと、調査済の事例や個々の意見をよりまとめやすくなると考えた。</a:t>
            </a:r>
            <a:endParaRPr kumimoji="1" lang="ja-JP" altLang="en-US" sz="2000" b="1" dirty="0">
              <a:solidFill>
                <a:schemeClr val="accent1"/>
              </a:solidFill>
            </a:endParaRPr>
          </a:p>
        </p:txBody>
      </p:sp>
      <p:cxnSp>
        <p:nvCxnSpPr>
          <p:cNvPr id="16" name="直線コネクタ 15">
            <a:extLst>
              <a:ext uri="{FF2B5EF4-FFF2-40B4-BE49-F238E27FC236}">
                <a16:creationId xmlns:a16="http://schemas.microsoft.com/office/drawing/2014/main" id="{E529B479-E453-456B-CA84-156B978033AA}"/>
              </a:ext>
            </a:extLst>
          </p:cNvPr>
          <p:cNvCxnSpPr>
            <a:cxnSpLocks/>
          </p:cNvCxnSpPr>
          <p:nvPr/>
        </p:nvCxnSpPr>
        <p:spPr>
          <a:xfrm>
            <a:off x="490762" y="1319212"/>
            <a:ext cx="5301615" cy="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4163DC0-EAC1-9703-38C6-F3B991A915EF}"/>
              </a:ext>
            </a:extLst>
          </p:cNvPr>
          <p:cNvCxnSpPr>
            <a:cxnSpLocks/>
          </p:cNvCxnSpPr>
          <p:nvPr/>
        </p:nvCxnSpPr>
        <p:spPr>
          <a:xfrm>
            <a:off x="6364113" y="1319212"/>
            <a:ext cx="5301615" cy="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394E660-0707-3ACA-7687-133682240EE7}"/>
              </a:ext>
            </a:extLst>
          </p:cNvPr>
          <p:cNvSpPr txBox="1"/>
          <p:nvPr/>
        </p:nvSpPr>
        <p:spPr>
          <a:xfrm>
            <a:off x="851813" y="923694"/>
            <a:ext cx="4579513" cy="369332"/>
          </a:xfrm>
          <a:prstGeom prst="rect">
            <a:avLst/>
          </a:prstGeom>
          <a:noFill/>
        </p:spPr>
        <p:txBody>
          <a:bodyPr wrap="square" rtlCol="0">
            <a:spAutoFit/>
          </a:bodyPr>
          <a:lstStyle/>
          <a:p>
            <a:pPr algn="ctr"/>
            <a:r>
              <a:rPr lang="en-US" altLang="ja-JP" b="1" dirty="0"/>
              <a:t>SoS</a:t>
            </a:r>
            <a:r>
              <a:rPr lang="ja-JP" altLang="en-US" b="1" dirty="0"/>
              <a:t>分科会の目的と対象</a:t>
            </a:r>
            <a:endParaRPr kumimoji="1" lang="ja-JP" altLang="en-US" b="1" dirty="0"/>
          </a:p>
        </p:txBody>
      </p:sp>
      <p:sp>
        <p:nvSpPr>
          <p:cNvPr id="19" name="テキスト ボックス 18">
            <a:extLst>
              <a:ext uri="{FF2B5EF4-FFF2-40B4-BE49-F238E27FC236}">
                <a16:creationId xmlns:a16="http://schemas.microsoft.com/office/drawing/2014/main" id="{A59C469F-4A48-49A5-DE99-F5D15E4B2CE4}"/>
              </a:ext>
            </a:extLst>
          </p:cNvPr>
          <p:cNvSpPr txBox="1"/>
          <p:nvPr/>
        </p:nvSpPr>
        <p:spPr>
          <a:xfrm>
            <a:off x="6725164" y="923694"/>
            <a:ext cx="4579513" cy="369332"/>
          </a:xfrm>
          <a:prstGeom prst="rect">
            <a:avLst/>
          </a:prstGeom>
          <a:noFill/>
        </p:spPr>
        <p:txBody>
          <a:bodyPr wrap="square" rtlCol="0">
            <a:spAutoFit/>
          </a:bodyPr>
          <a:lstStyle/>
          <a:p>
            <a:pPr algn="ctr"/>
            <a:r>
              <a:rPr kumimoji="1" lang="ja-JP" altLang="en-US" b="1" dirty="0"/>
              <a:t>第</a:t>
            </a:r>
            <a:r>
              <a:rPr kumimoji="1" lang="en-US" altLang="ja-JP" b="1" dirty="0"/>
              <a:t>5</a:t>
            </a:r>
            <a:r>
              <a:rPr kumimoji="1" lang="ja-JP" altLang="en-US" b="1" dirty="0"/>
              <a:t>回（</a:t>
            </a:r>
            <a:r>
              <a:rPr kumimoji="1" lang="en-US" altLang="ja-JP" b="1" dirty="0"/>
              <a:t>7</a:t>
            </a:r>
            <a:r>
              <a:rPr kumimoji="1" lang="ja-JP" altLang="en-US" b="1" dirty="0"/>
              <a:t>月</a:t>
            </a:r>
            <a:r>
              <a:rPr kumimoji="1" lang="en-US" altLang="ja-JP" b="1" dirty="0"/>
              <a:t>20</a:t>
            </a:r>
            <a:r>
              <a:rPr kumimoji="1" lang="ja-JP" altLang="en-US" b="1" dirty="0"/>
              <a:t>日）の感想</a:t>
            </a:r>
          </a:p>
        </p:txBody>
      </p:sp>
      <p:sp>
        <p:nvSpPr>
          <p:cNvPr id="20" name="テキスト ボックス 19">
            <a:extLst>
              <a:ext uri="{FF2B5EF4-FFF2-40B4-BE49-F238E27FC236}">
                <a16:creationId xmlns:a16="http://schemas.microsoft.com/office/drawing/2014/main" id="{6B221BD3-2826-D93C-4303-96FBF2EC6933}"/>
              </a:ext>
            </a:extLst>
          </p:cNvPr>
          <p:cNvSpPr txBox="1"/>
          <p:nvPr/>
        </p:nvSpPr>
        <p:spPr>
          <a:xfrm>
            <a:off x="545069" y="3086858"/>
            <a:ext cx="738818" cy="369332"/>
          </a:xfrm>
          <a:prstGeom prst="rect">
            <a:avLst/>
          </a:prstGeom>
          <a:noFill/>
        </p:spPr>
        <p:txBody>
          <a:bodyPr wrap="square" rtlCol="0">
            <a:spAutoFit/>
          </a:bodyPr>
          <a:lstStyle/>
          <a:p>
            <a:pPr algn="ctr"/>
            <a:r>
              <a:rPr lang="ja-JP" altLang="en-US" dirty="0"/>
              <a:t>例）</a:t>
            </a:r>
            <a:endParaRPr kumimoji="1" lang="ja-JP" altLang="en-US" dirty="0"/>
          </a:p>
        </p:txBody>
      </p:sp>
      <p:sp>
        <p:nvSpPr>
          <p:cNvPr id="21" name="四角形: 角を丸くする 20">
            <a:extLst>
              <a:ext uri="{FF2B5EF4-FFF2-40B4-BE49-F238E27FC236}">
                <a16:creationId xmlns:a16="http://schemas.microsoft.com/office/drawing/2014/main" id="{8D0261CA-E05B-2C79-3FDA-F7635947CB18}"/>
              </a:ext>
            </a:extLst>
          </p:cNvPr>
          <p:cNvSpPr/>
          <p:nvPr/>
        </p:nvSpPr>
        <p:spPr>
          <a:xfrm>
            <a:off x="1811173" y="393887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四角形: 角を丸くする 21">
            <a:extLst>
              <a:ext uri="{FF2B5EF4-FFF2-40B4-BE49-F238E27FC236}">
                <a16:creationId xmlns:a16="http://schemas.microsoft.com/office/drawing/2014/main" id="{2FE70714-D976-A1A2-9BAC-5FB247EB3D3D}"/>
              </a:ext>
            </a:extLst>
          </p:cNvPr>
          <p:cNvSpPr/>
          <p:nvPr/>
        </p:nvSpPr>
        <p:spPr>
          <a:xfrm>
            <a:off x="1811173" y="5092086"/>
            <a:ext cx="1727886"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5C7D46B9-D0B2-2598-3BE1-2FA0C4C67DF2}"/>
              </a:ext>
            </a:extLst>
          </p:cNvPr>
          <p:cNvSpPr txBox="1"/>
          <p:nvPr/>
        </p:nvSpPr>
        <p:spPr>
          <a:xfrm>
            <a:off x="6898112" y="4467674"/>
            <a:ext cx="4461985" cy="707886"/>
          </a:xfrm>
          <a:prstGeom prst="rect">
            <a:avLst/>
          </a:prstGeom>
          <a:noFill/>
        </p:spPr>
        <p:txBody>
          <a:bodyPr wrap="square" rtlCol="0">
            <a:spAutoFit/>
          </a:bodyPr>
          <a:lstStyle/>
          <a:p>
            <a:r>
              <a:rPr kumimoji="1" lang="ja-JP" altLang="en-US" sz="2000" b="1" dirty="0"/>
              <a:t>各区分特有の、</a:t>
            </a:r>
            <a:r>
              <a:rPr kumimoji="1" lang="en-US" altLang="ja-JP" sz="2000" b="1" dirty="0"/>
              <a:t>SoS</a:t>
            </a:r>
            <a:r>
              <a:rPr kumimoji="1" lang="ja-JP" altLang="en-US" sz="2000" b="1" dirty="0"/>
              <a:t>構築・運用の課題あるいは適切なアプローチをまとめる</a:t>
            </a:r>
            <a:r>
              <a:rPr kumimoji="1" lang="ja-JP" altLang="en-US" sz="2000" dirty="0"/>
              <a:t>など</a:t>
            </a:r>
          </a:p>
        </p:txBody>
      </p:sp>
      <p:sp>
        <p:nvSpPr>
          <p:cNvPr id="25" name="テキスト ボックス 24">
            <a:extLst>
              <a:ext uri="{FF2B5EF4-FFF2-40B4-BE49-F238E27FC236}">
                <a16:creationId xmlns:a16="http://schemas.microsoft.com/office/drawing/2014/main" id="{48682813-429A-4BD6-6121-C0544768BD19}"/>
              </a:ext>
            </a:extLst>
          </p:cNvPr>
          <p:cNvSpPr txBox="1"/>
          <p:nvPr/>
        </p:nvSpPr>
        <p:spPr>
          <a:xfrm>
            <a:off x="545069" y="3938876"/>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26" name="テキスト ボックス 25">
            <a:extLst>
              <a:ext uri="{FF2B5EF4-FFF2-40B4-BE49-F238E27FC236}">
                <a16:creationId xmlns:a16="http://schemas.microsoft.com/office/drawing/2014/main" id="{53614106-0C0B-6787-2847-8AEDD2C8E288}"/>
              </a:ext>
            </a:extLst>
          </p:cNvPr>
          <p:cNvSpPr txBox="1"/>
          <p:nvPr/>
        </p:nvSpPr>
        <p:spPr>
          <a:xfrm>
            <a:off x="1756940" y="3086858"/>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27" name="正方形/長方形 26">
            <a:extLst>
              <a:ext uri="{FF2B5EF4-FFF2-40B4-BE49-F238E27FC236}">
                <a16:creationId xmlns:a16="http://schemas.microsoft.com/office/drawing/2014/main" id="{21F5AE04-5F4A-28B0-3D7A-863E656EFDCD}"/>
              </a:ext>
            </a:extLst>
          </p:cNvPr>
          <p:cNvSpPr/>
          <p:nvPr/>
        </p:nvSpPr>
        <p:spPr>
          <a:xfrm>
            <a:off x="1272919" y="3938876"/>
            <a:ext cx="366975" cy="22036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rPr>
              <a:t>SoS</a:t>
            </a:r>
            <a:r>
              <a:rPr kumimoji="1" lang="ja-JP" altLang="en-US" dirty="0">
                <a:solidFill>
                  <a:schemeClr val="bg1"/>
                </a:solidFill>
              </a:rPr>
              <a:t>の分類を表す軸</a:t>
            </a:r>
          </a:p>
        </p:txBody>
      </p:sp>
      <p:sp>
        <p:nvSpPr>
          <p:cNvPr id="28" name="正方形/長方形 27">
            <a:extLst>
              <a:ext uri="{FF2B5EF4-FFF2-40B4-BE49-F238E27FC236}">
                <a16:creationId xmlns:a16="http://schemas.microsoft.com/office/drawing/2014/main" id="{D50CC503-A801-DF6C-DE70-12ABDCBD35DA}"/>
              </a:ext>
            </a:extLst>
          </p:cNvPr>
          <p:cNvSpPr/>
          <p:nvPr/>
        </p:nvSpPr>
        <p:spPr>
          <a:xfrm rot="5400000">
            <a:off x="3481085" y="1768616"/>
            <a:ext cx="395250" cy="373507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dirty="0">
                <a:solidFill>
                  <a:schemeClr val="bg1"/>
                </a:solidFill>
              </a:rPr>
              <a:t>人とシステムの関係を表す軸</a:t>
            </a:r>
          </a:p>
        </p:txBody>
      </p:sp>
      <p:sp>
        <p:nvSpPr>
          <p:cNvPr id="29" name="四角形: 角を丸くする 28">
            <a:extLst>
              <a:ext uri="{FF2B5EF4-FFF2-40B4-BE49-F238E27FC236}">
                <a16:creationId xmlns:a16="http://schemas.microsoft.com/office/drawing/2014/main" id="{B2D627F3-4AF1-0B9F-CCB9-C43883790760}"/>
              </a:ext>
            </a:extLst>
          </p:cNvPr>
          <p:cNvSpPr/>
          <p:nvPr/>
        </p:nvSpPr>
        <p:spPr>
          <a:xfrm>
            <a:off x="3818361" y="393887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四角形: 角を丸くする 29">
            <a:extLst>
              <a:ext uri="{FF2B5EF4-FFF2-40B4-BE49-F238E27FC236}">
                <a16:creationId xmlns:a16="http://schemas.microsoft.com/office/drawing/2014/main" id="{2AE6B360-415D-ABB8-3CAC-0C4FFA5BC11B}"/>
              </a:ext>
            </a:extLst>
          </p:cNvPr>
          <p:cNvSpPr/>
          <p:nvPr/>
        </p:nvSpPr>
        <p:spPr>
          <a:xfrm>
            <a:off x="3818361" y="509208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a:extLst>
              <a:ext uri="{FF2B5EF4-FFF2-40B4-BE49-F238E27FC236}">
                <a16:creationId xmlns:a16="http://schemas.microsoft.com/office/drawing/2014/main" id="{C8FDAA45-6AB4-212D-92D8-4FCB03C7768B}"/>
              </a:ext>
            </a:extLst>
          </p:cNvPr>
          <p:cNvSpPr txBox="1"/>
          <p:nvPr/>
        </p:nvSpPr>
        <p:spPr>
          <a:xfrm>
            <a:off x="5953272" y="3747623"/>
            <a:ext cx="5906757" cy="369332"/>
          </a:xfrm>
          <a:prstGeom prst="rect">
            <a:avLst/>
          </a:prstGeom>
          <a:noFill/>
        </p:spPr>
        <p:txBody>
          <a:bodyPr wrap="square" rtlCol="0">
            <a:spAutoFit/>
          </a:bodyPr>
          <a:lstStyle/>
          <a:p>
            <a:pPr algn="ctr"/>
            <a:r>
              <a:rPr lang="ja-JP" altLang="en-US" dirty="0">
                <a:solidFill>
                  <a:schemeClr val="accent3"/>
                </a:solidFill>
              </a:rPr>
              <a:t>独立な</a:t>
            </a:r>
            <a:r>
              <a:rPr lang="en-US" altLang="ja-JP" dirty="0">
                <a:solidFill>
                  <a:schemeClr val="accent3"/>
                </a:solidFill>
              </a:rPr>
              <a:t>2</a:t>
            </a:r>
            <a:r>
              <a:rPr lang="ja-JP" altLang="en-US" dirty="0">
                <a:solidFill>
                  <a:schemeClr val="accent3"/>
                </a:solidFill>
              </a:rPr>
              <a:t>軸に基づく区分が、本会特有の視点になると考えられる</a:t>
            </a:r>
            <a:endParaRPr kumimoji="1" lang="ja-JP" altLang="en-US" dirty="0">
              <a:solidFill>
                <a:schemeClr val="accent3"/>
              </a:solidFill>
            </a:endParaRPr>
          </a:p>
        </p:txBody>
      </p:sp>
      <p:cxnSp>
        <p:nvCxnSpPr>
          <p:cNvPr id="33" name="直線コネクタ 32">
            <a:extLst>
              <a:ext uri="{FF2B5EF4-FFF2-40B4-BE49-F238E27FC236}">
                <a16:creationId xmlns:a16="http://schemas.microsoft.com/office/drawing/2014/main" id="{71958132-DEB0-4C88-B80D-3FE099C3BC39}"/>
              </a:ext>
            </a:extLst>
          </p:cNvPr>
          <p:cNvCxnSpPr>
            <a:cxnSpLocks/>
            <a:endCxn id="31" idx="1"/>
          </p:cNvCxnSpPr>
          <p:nvPr/>
        </p:nvCxnSpPr>
        <p:spPr>
          <a:xfrm flipV="1">
            <a:off x="5609672" y="3932289"/>
            <a:ext cx="343600" cy="184666"/>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二等辺三角形 5">
            <a:extLst>
              <a:ext uri="{FF2B5EF4-FFF2-40B4-BE49-F238E27FC236}">
                <a16:creationId xmlns:a16="http://schemas.microsoft.com/office/drawing/2014/main" id="{1F16803E-33BD-9595-BC36-74FE5D01A35A}"/>
              </a:ext>
            </a:extLst>
          </p:cNvPr>
          <p:cNvSpPr/>
          <p:nvPr/>
        </p:nvSpPr>
        <p:spPr>
          <a:xfrm rot="5400000">
            <a:off x="5755695" y="4636951"/>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43954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6</a:t>
            </a:r>
            <a:r>
              <a:rPr lang="ja-JP" altLang="en-US" dirty="0"/>
              <a:t>回</a:t>
            </a:r>
            <a:r>
              <a:rPr lang="ja-JP" altLang="en-US" sz="2400" dirty="0"/>
              <a:t>（</a:t>
            </a:r>
            <a:r>
              <a:rPr lang="en-US" altLang="ja-JP" sz="2400" dirty="0"/>
              <a:t>8</a:t>
            </a:r>
            <a:r>
              <a:rPr lang="ja-JP" altLang="en-US" sz="2400" dirty="0"/>
              <a:t>月</a:t>
            </a:r>
            <a:r>
              <a:rPr lang="en-US" altLang="ja-JP" sz="2400" dirty="0"/>
              <a:t>30</a:t>
            </a:r>
            <a:r>
              <a:rPr lang="ja-JP" altLang="en-US" sz="2400" dirty="0"/>
              <a:t>日）</a:t>
            </a:r>
            <a:r>
              <a:rPr lang="ja-JP" altLang="en-US" dirty="0"/>
              <a:t>に向けてのご相談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まずは、</a:t>
            </a:r>
            <a:r>
              <a:rPr lang="en-US" altLang="ja-JP" sz="2800" dirty="0"/>
              <a:t>SoS</a:t>
            </a:r>
            <a:r>
              <a:rPr lang="ja-JP" altLang="en-US" sz="2800" dirty="0"/>
              <a:t>の共通認識を形成させていただきたい。</a:t>
            </a:r>
            <a:endParaRPr lang="en-US" altLang="ja-JP" sz="2800" dirty="0"/>
          </a:p>
        </p:txBody>
      </p:sp>
      <p:sp>
        <p:nvSpPr>
          <p:cNvPr id="2" name="テキスト ボックス 1">
            <a:extLst>
              <a:ext uri="{FF2B5EF4-FFF2-40B4-BE49-F238E27FC236}">
                <a16:creationId xmlns:a16="http://schemas.microsoft.com/office/drawing/2014/main" id="{F459D355-19AF-B0B9-1D64-4772B42B0373}"/>
              </a:ext>
            </a:extLst>
          </p:cNvPr>
          <p:cNvSpPr txBox="1"/>
          <p:nvPr/>
        </p:nvSpPr>
        <p:spPr>
          <a:xfrm>
            <a:off x="361780" y="5829354"/>
            <a:ext cx="7039685" cy="338554"/>
          </a:xfrm>
          <a:prstGeom prst="rect">
            <a:avLst/>
          </a:prstGeom>
          <a:noFill/>
        </p:spPr>
        <p:txBody>
          <a:bodyPr wrap="square" rtlCol="0">
            <a:spAutoFit/>
          </a:bodyPr>
          <a:lstStyle/>
          <a:p>
            <a:r>
              <a:rPr lang="en-US" altLang="ja-JP" sz="1600" dirty="0"/>
              <a:t>[1] http://is.eei.eng.osaka-u.ac.jp/hatanaka/CPHS/index.php</a:t>
            </a:r>
            <a:endParaRPr kumimoji="1" lang="ja-JP" altLang="en-US" sz="1600" dirty="0"/>
          </a:p>
        </p:txBody>
      </p:sp>
      <p:sp>
        <p:nvSpPr>
          <p:cNvPr id="4" name="正方形/長方形 3">
            <a:extLst>
              <a:ext uri="{FF2B5EF4-FFF2-40B4-BE49-F238E27FC236}">
                <a16:creationId xmlns:a16="http://schemas.microsoft.com/office/drawing/2014/main" id="{6C9949C0-560B-4455-8279-8D66CF0FFCEE}"/>
              </a:ext>
            </a:extLst>
          </p:cNvPr>
          <p:cNvSpPr/>
          <p:nvPr/>
        </p:nvSpPr>
        <p:spPr>
          <a:xfrm rot="5400000">
            <a:off x="3139497" y="-47021"/>
            <a:ext cx="448223" cy="438885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2000" dirty="0">
                <a:solidFill>
                  <a:schemeClr val="bg1"/>
                </a:solidFill>
              </a:rPr>
              <a:t>SoS</a:t>
            </a:r>
            <a:r>
              <a:rPr kumimoji="1" lang="ja-JP" altLang="en-US" sz="2000" dirty="0">
                <a:solidFill>
                  <a:schemeClr val="bg1"/>
                </a:solidFill>
              </a:rPr>
              <a:t>の分類を表す軸</a:t>
            </a:r>
          </a:p>
        </p:txBody>
      </p:sp>
      <p:sp>
        <p:nvSpPr>
          <p:cNvPr id="7" name="正方形/長方形 6">
            <a:extLst>
              <a:ext uri="{FF2B5EF4-FFF2-40B4-BE49-F238E27FC236}">
                <a16:creationId xmlns:a16="http://schemas.microsoft.com/office/drawing/2014/main" id="{2E407FD6-DF2C-6E74-20A5-DE222E611C2D}"/>
              </a:ext>
            </a:extLst>
          </p:cNvPr>
          <p:cNvSpPr/>
          <p:nvPr/>
        </p:nvSpPr>
        <p:spPr>
          <a:xfrm rot="5400000">
            <a:off x="8880871" y="103659"/>
            <a:ext cx="448225" cy="408749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2000" dirty="0">
                <a:solidFill>
                  <a:schemeClr val="bg1"/>
                </a:solidFill>
              </a:rPr>
              <a:t>人とシステムの関係を表す軸</a:t>
            </a:r>
          </a:p>
        </p:txBody>
      </p:sp>
      <p:sp>
        <p:nvSpPr>
          <p:cNvPr id="8" name="テキスト ボックス 7">
            <a:extLst>
              <a:ext uri="{FF2B5EF4-FFF2-40B4-BE49-F238E27FC236}">
                <a16:creationId xmlns:a16="http://schemas.microsoft.com/office/drawing/2014/main" id="{2D28C450-C738-609C-F641-4CD42649A120}"/>
              </a:ext>
            </a:extLst>
          </p:cNvPr>
          <p:cNvSpPr txBox="1"/>
          <p:nvPr/>
        </p:nvSpPr>
        <p:spPr>
          <a:xfrm>
            <a:off x="471296" y="1962742"/>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10" name="テキスト ボックス 9">
            <a:extLst>
              <a:ext uri="{FF2B5EF4-FFF2-40B4-BE49-F238E27FC236}">
                <a16:creationId xmlns:a16="http://schemas.microsoft.com/office/drawing/2014/main" id="{8169219D-C3EC-FB33-3CAD-56C4906022A3}"/>
              </a:ext>
            </a:extLst>
          </p:cNvPr>
          <p:cNvSpPr txBox="1"/>
          <p:nvPr/>
        </p:nvSpPr>
        <p:spPr>
          <a:xfrm>
            <a:off x="6359988" y="1962742"/>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11" name="テキスト ボックス 10">
            <a:extLst>
              <a:ext uri="{FF2B5EF4-FFF2-40B4-BE49-F238E27FC236}">
                <a16:creationId xmlns:a16="http://schemas.microsoft.com/office/drawing/2014/main" id="{9F8224BE-131C-C604-BCBA-3F7A96488F58}"/>
              </a:ext>
            </a:extLst>
          </p:cNvPr>
          <p:cNvSpPr txBox="1"/>
          <p:nvPr/>
        </p:nvSpPr>
        <p:spPr>
          <a:xfrm>
            <a:off x="2091819" y="3336411"/>
            <a:ext cx="2514602" cy="369332"/>
          </a:xfrm>
          <a:prstGeom prst="rect">
            <a:avLst/>
          </a:prstGeom>
          <a:noFill/>
        </p:spPr>
        <p:txBody>
          <a:bodyPr wrap="square" rtlCol="0">
            <a:spAutoFit/>
          </a:bodyPr>
          <a:lstStyle/>
          <a:p>
            <a:pPr algn="ctr"/>
            <a:r>
              <a:rPr kumimoji="1" lang="ja-JP" altLang="en-US" dirty="0">
                <a:solidFill>
                  <a:schemeClr val="accent1"/>
                </a:solidFill>
              </a:rPr>
              <a:t>各事例を</a:t>
            </a:r>
            <a:r>
              <a:rPr kumimoji="1" lang="en-US" altLang="ja-JP" dirty="0">
                <a:solidFill>
                  <a:schemeClr val="accent1"/>
                </a:solidFill>
              </a:rPr>
              <a:t>SoS</a:t>
            </a:r>
            <a:r>
              <a:rPr kumimoji="1" lang="ja-JP" altLang="en-US" dirty="0">
                <a:solidFill>
                  <a:schemeClr val="accent1"/>
                </a:solidFill>
              </a:rPr>
              <a:t>として解析</a:t>
            </a:r>
          </a:p>
        </p:txBody>
      </p:sp>
      <p:sp>
        <p:nvSpPr>
          <p:cNvPr id="12" name="テキスト ボックス 11">
            <a:extLst>
              <a:ext uri="{FF2B5EF4-FFF2-40B4-BE49-F238E27FC236}">
                <a16:creationId xmlns:a16="http://schemas.microsoft.com/office/drawing/2014/main" id="{08F0D5DA-A41F-ED9C-07F7-0A450C9FEB36}"/>
              </a:ext>
            </a:extLst>
          </p:cNvPr>
          <p:cNvSpPr txBox="1"/>
          <p:nvPr/>
        </p:nvSpPr>
        <p:spPr>
          <a:xfrm>
            <a:off x="6919497" y="3336411"/>
            <a:ext cx="4383188" cy="369332"/>
          </a:xfrm>
          <a:prstGeom prst="rect">
            <a:avLst/>
          </a:prstGeom>
          <a:noFill/>
        </p:spPr>
        <p:txBody>
          <a:bodyPr wrap="square" rtlCol="0">
            <a:spAutoFit/>
          </a:bodyPr>
          <a:lstStyle/>
          <a:p>
            <a:pPr algn="ctr"/>
            <a:r>
              <a:rPr kumimoji="1" lang="en-US" altLang="ja-JP" dirty="0">
                <a:solidFill>
                  <a:schemeClr val="accent4"/>
                </a:solidFill>
              </a:rPr>
              <a:t>CPHS</a:t>
            </a:r>
            <a:r>
              <a:rPr kumimoji="1" lang="ja-JP" altLang="en-US" dirty="0">
                <a:solidFill>
                  <a:schemeClr val="accent4"/>
                </a:solidFill>
              </a:rPr>
              <a:t>として各事例における人の影響を解析</a:t>
            </a:r>
          </a:p>
        </p:txBody>
      </p:sp>
      <p:sp>
        <p:nvSpPr>
          <p:cNvPr id="13" name="テキスト ボックス 12">
            <a:extLst>
              <a:ext uri="{FF2B5EF4-FFF2-40B4-BE49-F238E27FC236}">
                <a16:creationId xmlns:a16="http://schemas.microsoft.com/office/drawing/2014/main" id="{E04B4ABE-FBC0-2E18-5991-4F17FA69D52B}"/>
              </a:ext>
            </a:extLst>
          </p:cNvPr>
          <p:cNvSpPr txBox="1"/>
          <p:nvPr/>
        </p:nvSpPr>
        <p:spPr>
          <a:xfrm>
            <a:off x="823832" y="2610302"/>
            <a:ext cx="5050577"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一般的な</a:t>
            </a:r>
            <a:r>
              <a:rPr lang="en-US" altLang="ja-JP" dirty="0"/>
              <a:t>SoS</a:t>
            </a:r>
            <a:r>
              <a:rPr lang="ja-JP" altLang="en-US" dirty="0"/>
              <a:t>の定義・分類を共有</a:t>
            </a:r>
            <a:endParaRPr lang="en-US" altLang="ja-JP" dirty="0"/>
          </a:p>
          <a:p>
            <a:pPr marL="285750" indent="-285750">
              <a:buFont typeface="Wingdings" panose="05000000000000000000" pitchFamily="2" charset="2"/>
              <a:buChar char="Ø"/>
            </a:pPr>
            <a:r>
              <a:rPr kumimoji="1" lang="en-US" altLang="ja-JP" dirty="0"/>
              <a:t>SoS</a:t>
            </a:r>
            <a:r>
              <a:rPr kumimoji="1" lang="ja-JP" altLang="en-US" dirty="0"/>
              <a:t>の分類を表す軸を例示し、適切な軸に改良</a:t>
            </a:r>
          </a:p>
        </p:txBody>
      </p:sp>
      <p:sp>
        <p:nvSpPr>
          <p:cNvPr id="14" name="テキスト ボックス 13">
            <a:extLst>
              <a:ext uri="{FF2B5EF4-FFF2-40B4-BE49-F238E27FC236}">
                <a16:creationId xmlns:a16="http://schemas.microsoft.com/office/drawing/2014/main" id="{07D4A30F-FA4E-BF1E-100B-CE808456772A}"/>
              </a:ext>
            </a:extLst>
          </p:cNvPr>
          <p:cNvSpPr txBox="1"/>
          <p:nvPr/>
        </p:nvSpPr>
        <p:spPr>
          <a:xfrm>
            <a:off x="6556338" y="2610302"/>
            <a:ext cx="5097289"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文献から引用・参考にして、人とシステムの関係を表す軸の候補を挙げ、</a:t>
            </a:r>
            <a:r>
              <a:rPr kumimoji="1" lang="ja-JP" altLang="en-US" dirty="0"/>
              <a:t>適切な軸に改良</a:t>
            </a:r>
            <a:endParaRPr kumimoji="1" lang="en-US" altLang="ja-JP" dirty="0"/>
          </a:p>
        </p:txBody>
      </p:sp>
      <p:sp>
        <p:nvSpPr>
          <p:cNvPr id="15" name="テキスト ボックス 14">
            <a:extLst>
              <a:ext uri="{FF2B5EF4-FFF2-40B4-BE49-F238E27FC236}">
                <a16:creationId xmlns:a16="http://schemas.microsoft.com/office/drawing/2014/main" id="{43F7EB0A-5E46-931B-5F19-6F8E959DF058}"/>
              </a:ext>
            </a:extLst>
          </p:cNvPr>
          <p:cNvSpPr txBox="1"/>
          <p:nvPr/>
        </p:nvSpPr>
        <p:spPr>
          <a:xfrm>
            <a:off x="6535344" y="5081932"/>
            <a:ext cx="5139276" cy="584775"/>
          </a:xfrm>
          <a:prstGeom prst="rect">
            <a:avLst/>
          </a:prstGeom>
          <a:noFill/>
        </p:spPr>
        <p:txBody>
          <a:bodyPr wrap="square" rtlCol="0">
            <a:spAutoFit/>
          </a:bodyPr>
          <a:lstStyle/>
          <a:p>
            <a:pPr marL="0" lvl="1" indent="-285750">
              <a:buFont typeface="Wingdings" panose="05000000000000000000" pitchFamily="2" charset="2"/>
              <a:buChar char="l"/>
            </a:pPr>
            <a:r>
              <a:rPr lang="en-US" altLang="ja-JP" sz="1600" dirty="0"/>
              <a:t>SICE </a:t>
            </a:r>
            <a:r>
              <a:rPr lang="ja-JP" altLang="en-US" sz="1600" dirty="0"/>
              <a:t>制御部門 </a:t>
            </a:r>
            <a:r>
              <a:rPr lang="en-US" altLang="ja-JP" sz="1600" dirty="0"/>
              <a:t>CPHS</a:t>
            </a:r>
            <a:r>
              <a:rPr lang="ja-JP" altLang="en-US" sz="1600" dirty="0"/>
              <a:t>調査委員会による</a:t>
            </a:r>
            <a:r>
              <a:rPr lang="en-US" altLang="ja-JP" sz="1600" dirty="0"/>
              <a:t>4</a:t>
            </a:r>
            <a:r>
              <a:rPr lang="ja-JP" altLang="en-US" sz="1600" dirty="0"/>
              <a:t>分類 </a:t>
            </a:r>
            <a:r>
              <a:rPr lang="en-US" altLang="ja-JP" sz="1600" dirty="0"/>
              <a:t>[1]</a:t>
            </a:r>
          </a:p>
          <a:p>
            <a:pPr marL="0" lvl="1" indent="-285750">
              <a:buFont typeface="Wingdings" panose="05000000000000000000" pitchFamily="2" charset="2"/>
              <a:buChar char="l"/>
            </a:pPr>
            <a:r>
              <a:rPr lang="ja-JP" altLang="en-US" sz="1600" dirty="0"/>
              <a:t>分科会第</a:t>
            </a:r>
            <a:r>
              <a:rPr lang="en-US" altLang="ja-JP" sz="1600" dirty="0"/>
              <a:t>3</a:t>
            </a:r>
            <a:r>
              <a:rPr lang="ja-JP" altLang="en-US" sz="1600" dirty="0"/>
              <a:t>回の</a:t>
            </a:r>
            <a:r>
              <a:rPr lang="en-US" altLang="ja-JP" sz="1600" dirty="0"/>
              <a:t>3</a:t>
            </a:r>
            <a:r>
              <a:rPr lang="ja-JP" altLang="en-US" sz="1600" dirty="0"/>
              <a:t>分類</a:t>
            </a:r>
            <a:r>
              <a:rPr lang="ja-JP" altLang="en-US" sz="1400" dirty="0"/>
              <a:t>（人中心／全体最適／データ連携）</a:t>
            </a:r>
            <a:endParaRPr lang="en-US" altLang="ja-JP" sz="1400" dirty="0"/>
          </a:p>
        </p:txBody>
      </p:sp>
      <p:sp>
        <p:nvSpPr>
          <p:cNvPr id="18" name="テキスト ボックス 17">
            <a:extLst>
              <a:ext uri="{FF2B5EF4-FFF2-40B4-BE49-F238E27FC236}">
                <a16:creationId xmlns:a16="http://schemas.microsoft.com/office/drawing/2014/main" id="{6BD76FAD-5985-5558-D918-CCAF5E2C774B}"/>
              </a:ext>
            </a:extLst>
          </p:cNvPr>
          <p:cNvSpPr txBox="1"/>
          <p:nvPr/>
        </p:nvSpPr>
        <p:spPr>
          <a:xfrm>
            <a:off x="1578606" y="4648227"/>
            <a:ext cx="3541029" cy="369332"/>
          </a:xfrm>
          <a:prstGeom prst="rect">
            <a:avLst/>
          </a:prstGeom>
          <a:noFill/>
        </p:spPr>
        <p:txBody>
          <a:bodyPr wrap="square" rtlCol="0">
            <a:spAutoFit/>
          </a:bodyPr>
          <a:lstStyle/>
          <a:p>
            <a:pPr algn="ctr"/>
            <a:r>
              <a:rPr kumimoji="1" lang="ja-JP" altLang="en-US" dirty="0"/>
              <a:t>今回、熊谷が文献に基づいてご紹介</a:t>
            </a:r>
          </a:p>
        </p:txBody>
      </p:sp>
      <p:sp>
        <p:nvSpPr>
          <p:cNvPr id="19" name="テキスト ボックス 18">
            <a:extLst>
              <a:ext uri="{FF2B5EF4-FFF2-40B4-BE49-F238E27FC236}">
                <a16:creationId xmlns:a16="http://schemas.microsoft.com/office/drawing/2014/main" id="{042784EA-0637-E88E-AC05-2D76136A2719}"/>
              </a:ext>
            </a:extLst>
          </p:cNvPr>
          <p:cNvSpPr txBox="1"/>
          <p:nvPr/>
        </p:nvSpPr>
        <p:spPr>
          <a:xfrm>
            <a:off x="6890922" y="4648227"/>
            <a:ext cx="4428121" cy="369332"/>
          </a:xfrm>
          <a:prstGeom prst="rect">
            <a:avLst/>
          </a:prstGeom>
          <a:noFill/>
        </p:spPr>
        <p:txBody>
          <a:bodyPr wrap="square" rtlCol="0">
            <a:spAutoFit/>
          </a:bodyPr>
          <a:lstStyle/>
          <a:p>
            <a:pPr algn="ctr"/>
            <a:r>
              <a:rPr kumimoji="1" lang="ja-JP" altLang="en-US" dirty="0"/>
              <a:t>別の回で、調査事例と照らし合わせながら議論</a:t>
            </a:r>
          </a:p>
        </p:txBody>
      </p:sp>
      <p:sp>
        <p:nvSpPr>
          <p:cNvPr id="20" name="テキスト ボックス 19">
            <a:extLst>
              <a:ext uri="{FF2B5EF4-FFF2-40B4-BE49-F238E27FC236}">
                <a16:creationId xmlns:a16="http://schemas.microsoft.com/office/drawing/2014/main" id="{F6582D96-29A5-4467-EB4A-EDFFE9D16845}"/>
              </a:ext>
            </a:extLst>
          </p:cNvPr>
          <p:cNvSpPr txBox="1"/>
          <p:nvPr/>
        </p:nvSpPr>
        <p:spPr>
          <a:xfrm>
            <a:off x="3827658" y="4115360"/>
            <a:ext cx="1557526" cy="307777"/>
          </a:xfrm>
          <a:prstGeom prst="rect">
            <a:avLst/>
          </a:prstGeom>
          <a:noFill/>
        </p:spPr>
        <p:txBody>
          <a:bodyPr wrap="square" rtlCol="0">
            <a:spAutoFit/>
          </a:bodyPr>
          <a:lstStyle/>
          <a:p>
            <a:pPr algn="ctr"/>
            <a:r>
              <a:rPr kumimoji="1" lang="ja-JP" altLang="en-US" sz="1400" dirty="0"/>
              <a:t>土台形成のために</a:t>
            </a:r>
          </a:p>
        </p:txBody>
      </p:sp>
      <p:sp>
        <p:nvSpPr>
          <p:cNvPr id="21" name="テキスト ボックス 20">
            <a:extLst>
              <a:ext uri="{FF2B5EF4-FFF2-40B4-BE49-F238E27FC236}">
                <a16:creationId xmlns:a16="http://schemas.microsoft.com/office/drawing/2014/main" id="{82CB8DFA-5492-8024-8180-FD1DAEDE2786}"/>
              </a:ext>
            </a:extLst>
          </p:cNvPr>
          <p:cNvSpPr txBox="1"/>
          <p:nvPr/>
        </p:nvSpPr>
        <p:spPr>
          <a:xfrm>
            <a:off x="9629952" y="4115360"/>
            <a:ext cx="1557526" cy="307777"/>
          </a:xfrm>
          <a:prstGeom prst="rect">
            <a:avLst/>
          </a:prstGeom>
          <a:noFill/>
        </p:spPr>
        <p:txBody>
          <a:bodyPr wrap="square" rtlCol="0">
            <a:spAutoFit/>
          </a:bodyPr>
          <a:lstStyle/>
          <a:p>
            <a:pPr algn="ctr"/>
            <a:r>
              <a:rPr kumimoji="1" lang="ja-JP" altLang="en-US" sz="1400" dirty="0"/>
              <a:t>土台形成のために</a:t>
            </a:r>
          </a:p>
        </p:txBody>
      </p:sp>
      <p:sp>
        <p:nvSpPr>
          <p:cNvPr id="6" name="二等辺三角形 5">
            <a:extLst>
              <a:ext uri="{FF2B5EF4-FFF2-40B4-BE49-F238E27FC236}">
                <a16:creationId xmlns:a16="http://schemas.microsoft.com/office/drawing/2014/main" id="{60DA2EE8-8B03-4F9C-169D-6D0932D494C1}"/>
              </a:ext>
            </a:extLst>
          </p:cNvPr>
          <p:cNvSpPr/>
          <p:nvPr/>
        </p:nvSpPr>
        <p:spPr>
          <a:xfrm rot="10800000">
            <a:off x="2824149" y="4084582"/>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56982D24-0443-C19E-4AE1-AAD97E335648}"/>
              </a:ext>
            </a:extLst>
          </p:cNvPr>
          <p:cNvSpPr/>
          <p:nvPr/>
        </p:nvSpPr>
        <p:spPr>
          <a:xfrm rot="10800000">
            <a:off x="8580011" y="4084582"/>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5076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未来社会構想として提唱され、「仮想空間と現実空間が高度に融合したシステムにより、経済発展と社会的課題の解決を両方する人間中心の社会」である。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超スマート社会（</a:t>
            </a:r>
            <a:r>
              <a:rPr lang="en-US" altLang="ja-JP" dirty="0"/>
              <a:t>Society 5.0</a:t>
            </a:r>
            <a:r>
              <a:rPr lang="ja-JP" altLang="en-US" dirty="0"/>
              <a:t>）</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pic>
        <p:nvPicPr>
          <p:cNvPr id="2" name="図 1">
            <a:extLst>
              <a:ext uri="{FF2B5EF4-FFF2-40B4-BE49-F238E27FC236}">
                <a16:creationId xmlns:a16="http://schemas.microsoft.com/office/drawing/2014/main" id="{9E06CFD8-D37B-F8B0-A5BD-118F71F701BA}"/>
              </a:ext>
            </a:extLst>
          </p:cNvPr>
          <p:cNvPicPr>
            <a:picLocks noChangeAspect="1"/>
          </p:cNvPicPr>
          <p:nvPr/>
        </p:nvPicPr>
        <p:blipFill>
          <a:blip r:embed="rId3"/>
          <a:stretch>
            <a:fillRect/>
          </a:stretch>
        </p:blipFill>
        <p:spPr>
          <a:xfrm>
            <a:off x="506931" y="2052910"/>
            <a:ext cx="6078706" cy="3656721"/>
          </a:xfrm>
          <a:prstGeom prst="rect">
            <a:avLst/>
          </a:prstGeom>
        </p:spPr>
      </p:pic>
      <p:sp>
        <p:nvSpPr>
          <p:cNvPr id="4" name="テキスト ボックス 3">
            <a:extLst>
              <a:ext uri="{FF2B5EF4-FFF2-40B4-BE49-F238E27FC236}">
                <a16:creationId xmlns:a16="http://schemas.microsoft.com/office/drawing/2014/main" id="{028EA308-696A-7C97-EBE4-071BE4A9850E}"/>
              </a:ext>
            </a:extLst>
          </p:cNvPr>
          <p:cNvSpPr txBox="1"/>
          <p:nvPr/>
        </p:nvSpPr>
        <p:spPr>
          <a:xfrm>
            <a:off x="6772836" y="3168895"/>
            <a:ext cx="5035466" cy="1754326"/>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b="1" dirty="0"/>
              <a:t>Cyber Physical Human Systems</a:t>
            </a:r>
            <a:r>
              <a:rPr kumimoji="1" lang="ja-JP" altLang="en-US" b="1" dirty="0"/>
              <a:t>（</a:t>
            </a:r>
            <a:r>
              <a:rPr kumimoji="1" lang="en-US" altLang="ja-JP" b="1" dirty="0"/>
              <a:t>CPHS</a:t>
            </a:r>
            <a:r>
              <a:rPr kumimoji="1" lang="ja-JP" altLang="en-US" b="1" dirty="0"/>
              <a:t>）</a:t>
            </a:r>
            <a:r>
              <a:rPr kumimoji="1" lang="ja-JP" altLang="en-US" dirty="0"/>
              <a:t>の概念と類似している</a:t>
            </a:r>
            <a:endParaRPr kumimoji="1" lang="en-US" altLang="ja-JP" dirty="0"/>
          </a:p>
          <a:p>
            <a:pPr marL="285750" indent="-285750">
              <a:buFont typeface="Wingdings" panose="05000000000000000000" pitchFamily="2" charset="2"/>
              <a:buChar char="Ø"/>
            </a:pPr>
            <a:r>
              <a:rPr kumimoji="1" lang="ja-JP" altLang="en-US" dirty="0"/>
              <a:t>異業種のインフラ同士が連携し合って超システム化するため、</a:t>
            </a:r>
            <a:r>
              <a:rPr kumimoji="1" lang="en-US" altLang="ja-JP" b="1" dirty="0"/>
              <a:t>System of Systems</a:t>
            </a:r>
            <a:r>
              <a:rPr kumimoji="1" lang="ja-JP" altLang="en-US" b="1" dirty="0"/>
              <a:t>（</a:t>
            </a:r>
            <a:r>
              <a:rPr kumimoji="1" lang="en-US" altLang="ja-JP" b="1" dirty="0"/>
              <a:t>SoS</a:t>
            </a:r>
            <a:r>
              <a:rPr kumimoji="1" lang="ja-JP" altLang="en-US" b="1" dirty="0"/>
              <a:t>）</a:t>
            </a:r>
            <a:r>
              <a:rPr kumimoji="1" lang="ja-JP" altLang="en-US" dirty="0"/>
              <a:t>とも関連が深い</a:t>
            </a:r>
          </a:p>
          <a:p>
            <a:pPr marL="285750" indent="-285750">
              <a:buFont typeface="Wingdings" panose="05000000000000000000" pitchFamily="2" charset="2"/>
              <a:buChar char="Ø"/>
            </a:pPr>
            <a:endParaRPr kumimoji="1" lang="ja-JP" altLang="en-US" dirty="0"/>
          </a:p>
        </p:txBody>
      </p:sp>
      <p:sp>
        <p:nvSpPr>
          <p:cNvPr id="7" name="テキスト ボックス 6">
            <a:extLst>
              <a:ext uri="{FF2B5EF4-FFF2-40B4-BE49-F238E27FC236}">
                <a16:creationId xmlns:a16="http://schemas.microsoft.com/office/drawing/2014/main" id="{80D45956-626F-4478-71DB-F06853001CB7}"/>
              </a:ext>
            </a:extLst>
          </p:cNvPr>
          <p:cNvSpPr txBox="1"/>
          <p:nvPr/>
        </p:nvSpPr>
        <p:spPr>
          <a:xfrm>
            <a:off x="571983" y="5892511"/>
            <a:ext cx="6013654" cy="338554"/>
          </a:xfrm>
          <a:prstGeom prst="rect">
            <a:avLst/>
          </a:prstGeom>
          <a:noFill/>
        </p:spPr>
        <p:txBody>
          <a:bodyPr wrap="square" rtlCol="0">
            <a:spAutoFit/>
          </a:bodyPr>
          <a:lstStyle/>
          <a:p>
            <a:r>
              <a:rPr kumimoji="1" lang="ja-JP" altLang="en-US" sz="1600" dirty="0"/>
              <a:t>内閣府</a:t>
            </a:r>
            <a:r>
              <a:rPr kumimoji="1" lang="en-US" altLang="ja-JP" sz="1600" dirty="0"/>
              <a:t>HP</a:t>
            </a:r>
            <a:r>
              <a:rPr kumimoji="1" lang="ja-JP" altLang="en-US" sz="1600" dirty="0"/>
              <a:t>：</a:t>
            </a:r>
            <a:r>
              <a:rPr kumimoji="1" lang="en-US" altLang="ja-JP" sz="1600" dirty="0"/>
              <a:t>https://www8.cao.go.jp/cstp/society5_0/</a:t>
            </a:r>
            <a:endParaRPr kumimoji="1" lang="ja-JP" altLang="en-US" sz="1600" dirty="0"/>
          </a:p>
        </p:txBody>
      </p:sp>
    </p:spTree>
    <p:extLst>
      <p:ext uri="{BB962C8B-B14F-4D97-AF65-F5344CB8AC3E}">
        <p14:creationId xmlns:p14="http://schemas.microsoft.com/office/powerpoint/2010/main" val="392997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YOKOGAWA</a:t>
            </a:r>
            <a:r>
              <a:rPr lang="ja-JP" altLang="en-US" dirty="0"/>
              <a:t>は、産業界のプラント・工場のお客様としてきた。</a:t>
            </a:r>
            <a:endParaRPr lang="en-US" altLang="ja-JP" dirty="0"/>
          </a:p>
          <a:p>
            <a:r>
              <a:rPr lang="ja-JP" altLang="en-US" dirty="0"/>
              <a:t>しかし、近年は</a:t>
            </a:r>
            <a:r>
              <a:rPr lang="en-US" altLang="ja-JP" dirty="0"/>
              <a:t>Society5.0</a:t>
            </a:r>
            <a:r>
              <a:rPr lang="ja-JP" altLang="en-US" dirty="0"/>
              <a:t>やサステナビリティ目標の達成に向けて、重点的な取り組みやその業界構造が変容している。</a:t>
            </a:r>
            <a:endParaRPr lang="en-US" altLang="ja-JP" dirty="0"/>
          </a:p>
          <a:p>
            <a:pPr lvl="1"/>
            <a:r>
              <a:rPr lang="ja-JP" altLang="en-US" dirty="0"/>
              <a:t>特に、</a:t>
            </a:r>
            <a:r>
              <a:rPr lang="en-US" altLang="ja-JP" dirty="0"/>
              <a:t>Smart Manufacturing</a:t>
            </a:r>
            <a:r>
              <a:rPr lang="ja-JP" altLang="en-US" dirty="0"/>
              <a:t>や</a:t>
            </a:r>
            <a:r>
              <a:rPr lang="en-US" altLang="ja-JP" dirty="0"/>
              <a:t>System of Systems</a:t>
            </a:r>
            <a:r>
              <a:rPr lang="ja-JP" altLang="en-US" dirty="0"/>
              <a:t>（</a:t>
            </a:r>
            <a:r>
              <a:rPr lang="en-US" altLang="ja-JP" dirty="0"/>
              <a:t>SoS</a:t>
            </a:r>
            <a:r>
              <a:rPr lang="ja-JP" altLang="en-US" dirty="0"/>
              <a:t>）の影響を強く受けている</a:t>
            </a:r>
            <a:endParaRPr lang="en-US" altLang="ja-JP" dirty="0"/>
          </a:p>
          <a:p>
            <a:r>
              <a:rPr lang="ja-JP" altLang="en-US" dirty="0"/>
              <a:t>本発表は、製造業と</a:t>
            </a:r>
            <a:r>
              <a:rPr lang="en-US" altLang="ja-JP" dirty="0"/>
              <a:t>SoS</a:t>
            </a:r>
            <a:r>
              <a:rPr lang="ja-JP" altLang="en-US" dirty="0"/>
              <a:t>の関係、地域エネルギー管理システムの事例、</a:t>
            </a:r>
            <a:r>
              <a:rPr lang="en-US" altLang="ja-JP" dirty="0"/>
              <a:t>CPHS</a:t>
            </a:r>
            <a:r>
              <a:rPr lang="ja-JP" altLang="en-US" dirty="0"/>
              <a:t>への展望をお話する。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と</a:t>
            </a:r>
            <a:r>
              <a:rPr lang="en-US" altLang="ja-JP" dirty="0"/>
              <a:t>SoS</a:t>
            </a:r>
            <a:r>
              <a:rPr lang="ja-JP" altLang="en-US" dirty="0"/>
              <a:t>・</a:t>
            </a:r>
            <a:r>
              <a:rPr lang="en-US" altLang="ja-JP" dirty="0"/>
              <a:t>CPHS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pic>
        <p:nvPicPr>
          <p:cNvPr id="23" name="図 22">
            <a:extLst>
              <a:ext uri="{FF2B5EF4-FFF2-40B4-BE49-F238E27FC236}">
                <a16:creationId xmlns:a16="http://schemas.microsoft.com/office/drawing/2014/main" id="{D3E75CB5-4FE2-8CA4-EE97-754AACF93301}"/>
              </a:ext>
            </a:extLst>
          </p:cNvPr>
          <p:cNvPicPr>
            <a:picLocks noChangeAspect="1"/>
          </p:cNvPicPr>
          <p:nvPr/>
        </p:nvPicPr>
        <p:blipFill>
          <a:blip r:embed="rId3"/>
          <a:stretch>
            <a:fillRect/>
          </a:stretch>
        </p:blipFill>
        <p:spPr>
          <a:xfrm>
            <a:off x="318978" y="4003365"/>
            <a:ext cx="5943600" cy="2194559"/>
          </a:xfrm>
          <a:prstGeom prst="rect">
            <a:avLst/>
          </a:prstGeom>
        </p:spPr>
      </p:pic>
      <p:sp>
        <p:nvSpPr>
          <p:cNvPr id="24" name="テキスト ボックス 23">
            <a:extLst>
              <a:ext uri="{FF2B5EF4-FFF2-40B4-BE49-F238E27FC236}">
                <a16:creationId xmlns:a16="http://schemas.microsoft.com/office/drawing/2014/main" id="{DC765357-45F4-D9C7-B564-981F31CB7309}"/>
              </a:ext>
            </a:extLst>
          </p:cNvPr>
          <p:cNvSpPr txBox="1"/>
          <p:nvPr/>
        </p:nvSpPr>
        <p:spPr>
          <a:xfrm>
            <a:off x="187444" y="3634352"/>
            <a:ext cx="6107029" cy="338554"/>
          </a:xfrm>
          <a:prstGeom prst="rect">
            <a:avLst/>
          </a:prstGeom>
          <a:noFill/>
        </p:spPr>
        <p:txBody>
          <a:bodyPr wrap="square" rtlCol="0">
            <a:spAutoFit/>
          </a:bodyPr>
          <a:lstStyle/>
          <a:p>
            <a:pPr algn="ctr"/>
            <a:r>
              <a:rPr kumimoji="1" lang="en-US" altLang="ja-JP" sz="1600" b="1" dirty="0">
                <a:solidFill>
                  <a:schemeClr val="accent1"/>
                </a:solidFill>
              </a:rPr>
              <a:t>1915</a:t>
            </a:r>
            <a:r>
              <a:rPr kumimoji="1" lang="ja-JP" altLang="en-US" sz="1600" b="1" dirty="0">
                <a:solidFill>
                  <a:schemeClr val="accent1"/>
                </a:solidFill>
              </a:rPr>
              <a:t>年以降、計測・制御・情報の技術を軸に、社会課題の解決に貢献</a:t>
            </a:r>
          </a:p>
        </p:txBody>
      </p:sp>
      <p:pic>
        <p:nvPicPr>
          <p:cNvPr id="25" name="図 24">
            <a:extLst>
              <a:ext uri="{FF2B5EF4-FFF2-40B4-BE49-F238E27FC236}">
                <a16:creationId xmlns:a16="http://schemas.microsoft.com/office/drawing/2014/main" id="{34BC9291-38F5-CAFD-A423-98578F00EC2D}"/>
              </a:ext>
            </a:extLst>
          </p:cNvPr>
          <p:cNvPicPr>
            <a:picLocks noChangeAspect="1"/>
          </p:cNvPicPr>
          <p:nvPr/>
        </p:nvPicPr>
        <p:blipFill>
          <a:blip r:embed="rId4"/>
          <a:stretch>
            <a:fillRect/>
          </a:stretch>
        </p:blipFill>
        <p:spPr>
          <a:xfrm>
            <a:off x="6497153" y="3687517"/>
            <a:ext cx="5641681" cy="2550040"/>
          </a:xfrm>
          <a:prstGeom prst="rect">
            <a:avLst/>
          </a:prstGeom>
        </p:spPr>
      </p:pic>
      <p:sp>
        <p:nvSpPr>
          <p:cNvPr id="26" name="吹き出し: 四角形 25">
            <a:extLst>
              <a:ext uri="{FF2B5EF4-FFF2-40B4-BE49-F238E27FC236}">
                <a16:creationId xmlns:a16="http://schemas.microsoft.com/office/drawing/2014/main" id="{F553A228-7C0B-4447-697C-6154E72DF46A}"/>
              </a:ext>
            </a:extLst>
          </p:cNvPr>
          <p:cNvSpPr/>
          <p:nvPr/>
        </p:nvSpPr>
        <p:spPr>
          <a:xfrm>
            <a:off x="4550734" y="6285626"/>
            <a:ext cx="4720856" cy="518095"/>
          </a:xfrm>
          <a:prstGeom prst="wedgeRectCallout">
            <a:avLst>
              <a:gd name="adj1" fmla="val 13080"/>
              <a:gd name="adj2" fmla="val -759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altLang="ja-JP" sz="1600" dirty="0">
                <a:solidFill>
                  <a:schemeClr val="bg1"/>
                </a:solidFill>
              </a:rPr>
              <a:t>Evolution2015, Transformation2020</a:t>
            </a:r>
            <a:r>
              <a:rPr lang="ja-JP" altLang="en-US" sz="1600" dirty="0">
                <a:solidFill>
                  <a:schemeClr val="bg1"/>
                </a:solidFill>
              </a:rPr>
              <a:t>など改革を強調</a:t>
            </a:r>
          </a:p>
        </p:txBody>
      </p:sp>
    </p:spTree>
    <p:extLst>
      <p:ext uri="{BB962C8B-B14F-4D97-AF65-F5344CB8AC3E}">
        <p14:creationId xmlns:p14="http://schemas.microsoft.com/office/powerpoint/2010/main" val="321468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一般的な</a:t>
            </a:r>
            <a:r>
              <a:rPr lang="en-US" altLang="ja-JP" sz="2800" dirty="0"/>
              <a:t>SoS</a:t>
            </a:r>
            <a:r>
              <a:rPr lang="ja-JP" altLang="en-US" sz="2800" dirty="0"/>
              <a:t>の定義・分類</a:t>
            </a:r>
            <a:r>
              <a:rPr lang="en-US" altLang="ja-JP" sz="2800" dirty="0"/>
              <a:t>[2, 3]</a:t>
            </a:r>
          </a:p>
          <a:p>
            <a:pPr lvl="1"/>
            <a:r>
              <a:rPr lang="ja-JP" altLang="en-US" sz="2400" dirty="0"/>
              <a:t>提案者</a:t>
            </a:r>
            <a:r>
              <a:rPr lang="en-US" altLang="ja-JP" sz="2400" dirty="0"/>
              <a:t>Maier</a:t>
            </a:r>
            <a:r>
              <a:rPr lang="ja-JP" altLang="en-US" sz="2400" dirty="0"/>
              <a:t>による定義</a:t>
            </a:r>
            <a:r>
              <a:rPr lang="en-US" altLang="ja-JP" sz="2400" dirty="0"/>
              <a:t>(1999)</a:t>
            </a:r>
          </a:p>
          <a:p>
            <a:pPr lvl="1"/>
            <a:r>
              <a:rPr lang="en-US" altLang="ja-JP" sz="2400" dirty="0"/>
              <a:t>INCOSE(The international Council on Systems Engineering)</a:t>
            </a:r>
            <a:r>
              <a:rPr lang="ja-JP" altLang="en-US" sz="2400" dirty="0"/>
              <a:t>による定義</a:t>
            </a:r>
            <a:endParaRPr lang="en-US" altLang="ja-JP" sz="2400" dirty="0"/>
          </a:p>
          <a:p>
            <a:r>
              <a:rPr lang="en-US" altLang="ja-JP" sz="2800" dirty="0"/>
              <a:t>SoS</a:t>
            </a:r>
            <a:r>
              <a:rPr lang="ja-JP" altLang="en-US" sz="2800" dirty="0"/>
              <a:t>の解説</a:t>
            </a:r>
            <a:r>
              <a:rPr lang="en-US" altLang="ja-JP" sz="2800" dirty="0"/>
              <a:t>[4]</a:t>
            </a:r>
          </a:p>
          <a:p>
            <a:pPr lvl="1"/>
            <a:r>
              <a:rPr lang="en-US" altLang="ja-JP" dirty="0"/>
              <a:t>SICE </a:t>
            </a:r>
            <a:r>
              <a:rPr lang="ja-JP" altLang="en-US" dirty="0"/>
              <a:t>システム・情報部門 スマーターワールド調査研究会による特集号</a:t>
            </a:r>
            <a:endParaRPr lang="en-US" altLang="ja-JP" dirty="0"/>
          </a:p>
          <a:p>
            <a:r>
              <a:rPr lang="ja-JP" altLang="en-US" dirty="0"/>
              <a:t>近年は実態に合わせて</a:t>
            </a:r>
            <a:r>
              <a:rPr lang="en-US" altLang="ja-JP" dirty="0"/>
              <a:t>SoS</a:t>
            </a:r>
            <a:r>
              <a:rPr lang="ja-JP" altLang="en-US" dirty="0"/>
              <a:t>の定義も多様化しつつある</a:t>
            </a:r>
            <a:r>
              <a:rPr lang="en-US" altLang="ja-JP" dirty="0"/>
              <a:t>[5]</a:t>
            </a:r>
          </a:p>
        </p:txBody>
      </p:sp>
      <p:sp>
        <p:nvSpPr>
          <p:cNvPr id="23" name="テキスト ボックス 22">
            <a:extLst>
              <a:ext uri="{FF2B5EF4-FFF2-40B4-BE49-F238E27FC236}">
                <a16:creationId xmlns:a16="http://schemas.microsoft.com/office/drawing/2014/main" id="{10B705B6-DC83-D2F8-A52D-60587BE4F683}"/>
              </a:ext>
            </a:extLst>
          </p:cNvPr>
          <p:cNvSpPr txBox="1"/>
          <p:nvPr/>
        </p:nvSpPr>
        <p:spPr>
          <a:xfrm>
            <a:off x="361779" y="4210076"/>
            <a:ext cx="10925345" cy="338554"/>
          </a:xfrm>
          <a:prstGeom prst="rect">
            <a:avLst/>
          </a:prstGeom>
          <a:noFill/>
        </p:spPr>
        <p:txBody>
          <a:bodyPr wrap="square" rtlCol="0">
            <a:spAutoFit/>
          </a:bodyPr>
          <a:lstStyle/>
          <a:p>
            <a:r>
              <a:rPr lang="en-US" altLang="ja-JP" sz="1600" dirty="0"/>
              <a:t>[2] M.W. Maier: “Architecting Principles for Systems-of-Systems, Systems Engineering,” Vol.1, No.4, pp.267-284 (1999)</a:t>
            </a:r>
            <a:endParaRPr kumimoji="1" lang="ja-JP" altLang="en-US" sz="1600" dirty="0"/>
          </a:p>
        </p:txBody>
      </p:sp>
      <p:sp>
        <p:nvSpPr>
          <p:cNvPr id="24" name="テキスト ボックス 23">
            <a:extLst>
              <a:ext uri="{FF2B5EF4-FFF2-40B4-BE49-F238E27FC236}">
                <a16:creationId xmlns:a16="http://schemas.microsoft.com/office/drawing/2014/main" id="{3F413248-1597-7517-D850-ABDDD6911874}"/>
              </a:ext>
            </a:extLst>
          </p:cNvPr>
          <p:cNvSpPr txBox="1"/>
          <p:nvPr/>
        </p:nvSpPr>
        <p:spPr>
          <a:xfrm>
            <a:off x="361779" y="5119414"/>
            <a:ext cx="10096671" cy="338554"/>
          </a:xfrm>
          <a:prstGeom prst="rect">
            <a:avLst/>
          </a:prstGeom>
          <a:noFill/>
        </p:spPr>
        <p:txBody>
          <a:bodyPr wrap="square" rtlCol="0">
            <a:spAutoFit/>
          </a:bodyPr>
          <a:lstStyle/>
          <a:p>
            <a:r>
              <a:rPr lang="en-US" altLang="ja-JP" sz="1600" dirty="0"/>
              <a:t>[4]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
        <p:nvSpPr>
          <p:cNvPr id="26" name="テキスト ボックス 25">
            <a:extLst>
              <a:ext uri="{FF2B5EF4-FFF2-40B4-BE49-F238E27FC236}">
                <a16:creationId xmlns:a16="http://schemas.microsoft.com/office/drawing/2014/main" id="{9CC77F6D-BCEC-F6CF-6799-5CC84F2E4ED5}"/>
              </a:ext>
            </a:extLst>
          </p:cNvPr>
          <p:cNvSpPr txBox="1"/>
          <p:nvPr/>
        </p:nvSpPr>
        <p:spPr>
          <a:xfrm>
            <a:off x="361779" y="4534639"/>
            <a:ext cx="11744495" cy="584775"/>
          </a:xfrm>
          <a:prstGeom prst="rect">
            <a:avLst/>
          </a:prstGeom>
          <a:noFill/>
        </p:spPr>
        <p:txBody>
          <a:bodyPr wrap="square">
            <a:spAutoFit/>
          </a:bodyPr>
          <a:lstStyle/>
          <a:p>
            <a:r>
              <a:rPr lang="en-US" altLang="ja-JP" sz="1600" dirty="0"/>
              <a:t>[3] J. </a:t>
            </a:r>
            <a:r>
              <a:rPr lang="en-US" altLang="ja-JP" sz="1600" dirty="0" err="1"/>
              <a:t>Dahmann</a:t>
            </a:r>
            <a:r>
              <a:rPr lang="en-US" altLang="ja-JP" sz="1600" dirty="0"/>
              <a:t> and K. Baldwin: “Understanding the Current State of US Defense Systems of Systems and the Implications for Systems Engineering,” IEEE Systems Conference, pp.7-10 (2008)</a:t>
            </a:r>
            <a:endParaRPr lang="ja-JP" altLang="en-US" sz="1600" dirty="0"/>
          </a:p>
        </p:txBody>
      </p:sp>
      <p:sp>
        <p:nvSpPr>
          <p:cNvPr id="7" name="タイトル 1">
            <a:extLst>
              <a:ext uri="{FF2B5EF4-FFF2-40B4-BE49-F238E27FC236}">
                <a16:creationId xmlns:a16="http://schemas.microsoft.com/office/drawing/2014/main" id="{21B7F148-8336-A0ED-F68B-BA6CD910FFDD}"/>
              </a:ext>
            </a:extLst>
          </p:cNvPr>
          <p:cNvSpPr>
            <a:spLocks noGrp="1"/>
          </p:cNvSpPr>
          <p:nvPr>
            <p:ph type="title"/>
          </p:nvPr>
        </p:nvSpPr>
        <p:spPr>
          <a:xfrm>
            <a:off x="517055" y="241034"/>
            <a:ext cx="11400125" cy="518094"/>
          </a:xfrm>
        </p:spPr>
        <p:txBody>
          <a:bodyPr/>
          <a:lstStyle/>
          <a:p>
            <a:r>
              <a:rPr lang="en-US" altLang="ja-JP" dirty="0"/>
              <a:t>SoS</a:t>
            </a:r>
            <a:r>
              <a:rPr lang="ja-JP" altLang="en-US" dirty="0"/>
              <a:t>の文献</a:t>
            </a:r>
            <a:endParaRPr lang="en-US" dirty="0"/>
          </a:p>
        </p:txBody>
      </p:sp>
      <p:sp>
        <p:nvSpPr>
          <p:cNvPr id="8" name="テキスト ボックス 7">
            <a:extLst>
              <a:ext uri="{FF2B5EF4-FFF2-40B4-BE49-F238E27FC236}">
                <a16:creationId xmlns:a16="http://schemas.microsoft.com/office/drawing/2014/main" id="{084C8341-C791-C2B1-CDC1-22AC2E8A00E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
        <p:nvSpPr>
          <p:cNvPr id="4" name="テキスト ボックス 3">
            <a:extLst>
              <a:ext uri="{FF2B5EF4-FFF2-40B4-BE49-F238E27FC236}">
                <a16:creationId xmlns:a16="http://schemas.microsoft.com/office/drawing/2014/main" id="{CEFCA4FD-CA25-8B99-E0DD-8BA5F90B8F7A}"/>
              </a:ext>
            </a:extLst>
          </p:cNvPr>
          <p:cNvSpPr txBox="1"/>
          <p:nvPr/>
        </p:nvSpPr>
        <p:spPr>
          <a:xfrm>
            <a:off x="361779" y="5451911"/>
            <a:ext cx="11646002" cy="584775"/>
          </a:xfrm>
          <a:prstGeom prst="rect">
            <a:avLst/>
          </a:prstGeom>
          <a:noFill/>
        </p:spPr>
        <p:txBody>
          <a:bodyPr wrap="square" rtlCol="0">
            <a:spAutoFit/>
          </a:bodyPr>
          <a:lstStyle/>
          <a:p>
            <a:r>
              <a:rPr lang="en-US" altLang="ja-JP" sz="1600" dirty="0"/>
              <a:t>[5] Z. Fang : “System-of-Systems Architecture Selection: A Survey of Issues, Methods, and Opportunities,” IEEE systems Journal,</a:t>
            </a:r>
            <a:r>
              <a:rPr lang="ja-JP" altLang="en-US" sz="1600" dirty="0"/>
              <a:t> </a:t>
            </a:r>
            <a:r>
              <a:rPr lang="en-US" altLang="ja-JP" sz="1600" dirty="0"/>
              <a:t>Vol.16, No.3 (2022)</a:t>
            </a:r>
            <a:endParaRPr kumimoji="1" lang="ja-JP" altLang="en-US" sz="1600" dirty="0"/>
          </a:p>
        </p:txBody>
      </p:sp>
    </p:spTree>
    <p:extLst>
      <p:ext uri="{BB962C8B-B14F-4D97-AF65-F5344CB8AC3E}">
        <p14:creationId xmlns:p14="http://schemas.microsoft.com/office/powerpoint/2010/main" val="408151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ja-JP" altLang="en-US" dirty="0"/>
              <a:t>システムの定義</a:t>
            </a:r>
            <a:r>
              <a:rPr lang="en-US" altLang="ja-JP" dirty="0"/>
              <a:t>[2, 4]</a:t>
            </a:r>
          </a:p>
          <a:p>
            <a:pPr lvl="1"/>
            <a:r>
              <a:rPr lang="ja-JP" altLang="en-US" dirty="0"/>
              <a:t>ある特定の機能を実行するために組織化された、要素群の集まり（</a:t>
            </a:r>
            <a:r>
              <a:rPr lang="ja-JP" altLang="en-US" dirty="0">
                <a:solidFill>
                  <a:schemeClr val="accent1"/>
                </a:solidFill>
              </a:rPr>
              <a:t>共通の目的を達成できる</a:t>
            </a:r>
            <a:r>
              <a:rPr lang="ja-JP" altLang="en-US" dirty="0"/>
              <a:t>）</a:t>
            </a:r>
            <a:endParaRPr lang="en-US" altLang="ja-JP" dirty="0"/>
          </a:p>
          <a:p>
            <a:pPr lvl="1"/>
            <a:r>
              <a:rPr lang="ja-JP" altLang="en-US" dirty="0"/>
              <a:t>個々の要素に還元できない挙動や機能を生成する、要素群の集まり（</a:t>
            </a:r>
            <a:r>
              <a:rPr lang="ja-JP" altLang="en-US" dirty="0">
                <a:solidFill>
                  <a:schemeClr val="accent1"/>
                </a:solidFill>
              </a:rPr>
              <a:t>特有の相互作用を有する</a:t>
            </a:r>
            <a:r>
              <a:rPr lang="ja-JP" altLang="en-US" dirty="0"/>
              <a:t>）</a:t>
            </a:r>
            <a:endParaRPr lang="en-US" altLang="ja-JP" dirty="0"/>
          </a:p>
          <a:p>
            <a:pPr lvl="1"/>
            <a:endParaRPr lang="en-US" altLang="ja-JP" dirty="0"/>
          </a:p>
          <a:p>
            <a:r>
              <a:rPr lang="en-US" altLang="ja-JP" dirty="0"/>
              <a:t>SoS</a:t>
            </a:r>
            <a:r>
              <a:rPr lang="ja-JP" altLang="en-US" dirty="0"/>
              <a:t>（あるいは</a:t>
            </a:r>
            <a:r>
              <a:rPr lang="en-US" altLang="ja-JP" dirty="0"/>
              <a:t>Collaborative System</a:t>
            </a:r>
            <a:r>
              <a:rPr lang="ja-JP" altLang="en-US" dirty="0"/>
              <a:t>）の定義</a:t>
            </a:r>
            <a:r>
              <a:rPr lang="en-US" altLang="ja-JP" dirty="0"/>
              <a:t>[2, 4]</a:t>
            </a:r>
          </a:p>
          <a:p>
            <a:pPr lvl="1"/>
            <a:r>
              <a:rPr lang="ja-JP" altLang="en-US" dirty="0"/>
              <a:t>要素システムの運用的独立性</a:t>
            </a:r>
            <a:endParaRPr lang="en-US" altLang="ja-JP" dirty="0"/>
          </a:p>
          <a:p>
            <a:pPr lvl="2">
              <a:spcBef>
                <a:spcPts val="1200"/>
              </a:spcBef>
              <a:buFont typeface="Wingdings" panose="05000000000000000000" pitchFamily="2" charset="2"/>
              <a:buChar char="Ø"/>
            </a:pPr>
            <a:r>
              <a:rPr lang="en-US" altLang="ja-JP" sz="1800" dirty="0"/>
              <a:t>SoS</a:t>
            </a:r>
            <a:r>
              <a:rPr lang="ja-JP" altLang="en-US" sz="1800" dirty="0"/>
              <a:t>が要素システムに分解された場合でも、要素システムは有用なものとして、個々独立に動作する</a:t>
            </a:r>
            <a:endParaRPr lang="en-US" altLang="ja-JP" sz="1800" dirty="0"/>
          </a:p>
          <a:p>
            <a:pPr lvl="1"/>
            <a:r>
              <a:rPr lang="ja-JP" altLang="en-US" dirty="0"/>
              <a:t>要素システムの管理的独立性</a:t>
            </a:r>
            <a:endParaRPr lang="en-US" altLang="ja-JP" dirty="0"/>
          </a:p>
          <a:p>
            <a:pPr lvl="2">
              <a:spcBef>
                <a:spcPts val="1200"/>
              </a:spcBef>
              <a:buFont typeface="Wingdings" panose="05000000000000000000" pitchFamily="2" charset="2"/>
              <a:buChar char="Ø"/>
            </a:pPr>
            <a:r>
              <a:rPr lang="ja-JP" altLang="en-US" sz="1800" dirty="0"/>
              <a:t>個々の要素システムがシステムの管理権限を保有する</a:t>
            </a:r>
            <a:endParaRPr lang="en-US" altLang="ja-JP" sz="1800" dirty="0"/>
          </a:p>
          <a:p>
            <a:pPr lvl="2">
              <a:spcBef>
                <a:spcPts val="1200"/>
              </a:spcBef>
              <a:buFont typeface="Wingdings" panose="05000000000000000000" pitchFamily="2" charset="2"/>
              <a:buChar char="Ø"/>
            </a:pPr>
            <a:r>
              <a:rPr lang="en-US" altLang="ja-JP" sz="1800" dirty="0"/>
              <a:t>SoS</a:t>
            </a:r>
            <a:r>
              <a:rPr lang="ja-JP" altLang="en-US" sz="1800" dirty="0"/>
              <a:t>として連携して用いられる場合でも、要素システムは独立に運用可能な存在である</a:t>
            </a:r>
            <a:endParaRPr lang="en-US" altLang="ja-JP" sz="1800" dirty="0"/>
          </a:p>
        </p:txBody>
      </p:sp>
      <p:sp>
        <p:nvSpPr>
          <p:cNvPr id="6" name="楕円 5">
            <a:extLst>
              <a:ext uri="{FF2B5EF4-FFF2-40B4-BE49-F238E27FC236}">
                <a16:creationId xmlns:a16="http://schemas.microsoft.com/office/drawing/2014/main" id="{F46280B4-0B37-EB36-4927-1C0A4E648E3C}"/>
              </a:ext>
            </a:extLst>
          </p:cNvPr>
          <p:cNvSpPr/>
          <p:nvPr/>
        </p:nvSpPr>
        <p:spPr>
          <a:xfrm>
            <a:off x="9001171" y="2641719"/>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B9925332-F789-B156-DB4B-CE3B92386699}"/>
              </a:ext>
            </a:extLst>
          </p:cNvPr>
          <p:cNvSpPr/>
          <p:nvPr/>
        </p:nvSpPr>
        <p:spPr>
          <a:xfrm>
            <a:off x="9638394" y="29998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FDDD374-6AA0-DB1E-5247-B92F0159240C}"/>
              </a:ext>
            </a:extLst>
          </p:cNvPr>
          <p:cNvSpPr/>
          <p:nvPr/>
        </p:nvSpPr>
        <p:spPr>
          <a:xfrm>
            <a:off x="10163926" y="27546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8AF1870E-BF63-9557-1D57-674021752AAC}"/>
              </a:ext>
            </a:extLst>
          </p:cNvPr>
          <p:cNvSpPr/>
          <p:nvPr/>
        </p:nvSpPr>
        <p:spPr>
          <a:xfrm>
            <a:off x="10515109" y="32515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D1455050-42B9-3341-D0EF-0400D5BEB53B}"/>
              </a:ext>
            </a:extLst>
          </p:cNvPr>
          <p:cNvSpPr/>
          <p:nvPr/>
        </p:nvSpPr>
        <p:spPr>
          <a:xfrm>
            <a:off x="9432984" y="30329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3B18DF93-7678-0BB0-A553-FEFFB13F22F3}"/>
              </a:ext>
            </a:extLst>
          </p:cNvPr>
          <p:cNvSpPr/>
          <p:nvPr/>
        </p:nvSpPr>
        <p:spPr>
          <a:xfrm>
            <a:off x="9625140" y="31853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4CFB3729-84AB-2426-2024-C33E01E71B82}"/>
              </a:ext>
            </a:extLst>
          </p:cNvPr>
          <p:cNvSpPr/>
          <p:nvPr/>
        </p:nvSpPr>
        <p:spPr>
          <a:xfrm>
            <a:off x="10442220" y="33658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30E515E1-4E98-D3DB-16ED-2C434C83D640}"/>
              </a:ext>
            </a:extLst>
          </p:cNvPr>
          <p:cNvSpPr/>
          <p:nvPr/>
        </p:nvSpPr>
        <p:spPr>
          <a:xfrm>
            <a:off x="10303072" y="321184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3FD23D5-33D9-843E-21E4-35CADEEE5807}"/>
              </a:ext>
            </a:extLst>
          </p:cNvPr>
          <p:cNvSpPr/>
          <p:nvPr/>
        </p:nvSpPr>
        <p:spPr>
          <a:xfrm>
            <a:off x="10415721" y="284740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5C19A9A-1D48-0A98-9A5A-D37332B53739}"/>
              </a:ext>
            </a:extLst>
          </p:cNvPr>
          <p:cNvSpPr/>
          <p:nvPr/>
        </p:nvSpPr>
        <p:spPr>
          <a:xfrm>
            <a:off x="9278380" y="292898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39C450D9-3172-4A32-FB36-8EBED4167363}"/>
              </a:ext>
            </a:extLst>
          </p:cNvPr>
          <p:cNvSpPr/>
          <p:nvPr/>
        </p:nvSpPr>
        <p:spPr>
          <a:xfrm>
            <a:off x="10029609" y="2711334"/>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899BEDF-5A91-D4F3-60D1-6760462DA823}"/>
              </a:ext>
            </a:extLst>
          </p:cNvPr>
          <p:cNvSpPr/>
          <p:nvPr/>
        </p:nvSpPr>
        <p:spPr>
          <a:xfrm>
            <a:off x="10174973" y="3134394"/>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23816FE3-3619-18C8-28B5-DB8C9382A11A}"/>
              </a:ext>
            </a:extLst>
          </p:cNvPr>
          <p:cNvSpPr/>
          <p:nvPr/>
        </p:nvSpPr>
        <p:spPr>
          <a:xfrm>
            <a:off x="10269942" y="292691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0F2CD38C-2457-869A-BA28-6A7425B7FD6B}"/>
              </a:ext>
            </a:extLst>
          </p:cNvPr>
          <p:cNvSpPr txBox="1"/>
          <p:nvPr/>
        </p:nvSpPr>
        <p:spPr>
          <a:xfrm>
            <a:off x="8522565" y="2543844"/>
            <a:ext cx="577396" cy="307777"/>
          </a:xfrm>
          <a:prstGeom prst="rect">
            <a:avLst/>
          </a:prstGeom>
          <a:noFill/>
        </p:spPr>
        <p:txBody>
          <a:bodyPr wrap="square" rtlCol="0">
            <a:spAutoFit/>
          </a:bodyPr>
          <a:lstStyle/>
          <a:p>
            <a:pPr algn="ctr"/>
            <a:r>
              <a:rPr kumimoji="1" lang="en-US" altLang="ja-JP" sz="1400" dirty="0"/>
              <a:t>SoS</a:t>
            </a:r>
            <a:endParaRPr kumimoji="1" lang="ja-JP" altLang="en-US" sz="1400" dirty="0"/>
          </a:p>
        </p:txBody>
      </p:sp>
      <p:sp>
        <p:nvSpPr>
          <p:cNvPr id="21" name="テキスト ボックス 20">
            <a:extLst>
              <a:ext uri="{FF2B5EF4-FFF2-40B4-BE49-F238E27FC236}">
                <a16:creationId xmlns:a16="http://schemas.microsoft.com/office/drawing/2014/main" id="{0B4CBBFE-F9F9-528A-DEE9-1495663A8824}"/>
              </a:ext>
            </a:extLst>
          </p:cNvPr>
          <p:cNvSpPr txBox="1"/>
          <p:nvPr/>
        </p:nvSpPr>
        <p:spPr>
          <a:xfrm>
            <a:off x="8115300" y="3392845"/>
            <a:ext cx="1225929" cy="307777"/>
          </a:xfrm>
          <a:prstGeom prst="rect">
            <a:avLst/>
          </a:prstGeom>
          <a:noFill/>
        </p:spPr>
        <p:txBody>
          <a:bodyPr wrap="square" rtlCol="0">
            <a:spAutoFit/>
          </a:bodyPr>
          <a:lstStyle/>
          <a:p>
            <a:pPr algn="ctr"/>
            <a:r>
              <a:rPr kumimoji="1" lang="ja-JP" altLang="en-US" sz="1400" dirty="0"/>
              <a:t>要素システム</a:t>
            </a:r>
          </a:p>
        </p:txBody>
      </p:sp>
      <p:cxnSp>
        <p:nvCxnSpPr>
          <p:cNvPr id="23" name="直線コネクタ 22">
            <a:extLst>
              <a:ext uri="{FF2B5EF4-FFF2-40B4-BE49-F238E27FC236}">
                <a16:creationId xmlns:a16="http://schemas.microsoft.com/office/drawing/2014/main" id="{13F542BC-AE49-4BB0-8D54-CBB98FA3DF80}"/>
              </a:ext>
            </a:extLst>
          </p:cNvPr>
          <p:cNvCxnSpPr>
            <a:cxnSpLocks/>
            <a:stCxn id="6" idx="1"/>
            <a:endCxn id="20" idx="3"/>
          </p:cNvCxnSpPr>
          <p:nvPr/>
        </p:nvCxnSpPr>
        <p:spPr>
          <a:xfrm flipH="1" flipV="1">
            <a:off x="9099961" y="2697733"/>
            <a:ext cx="223340" cy="856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513F5B4-0929-5495-26DC-B86480DB0DED}"/>
              </a:ext>
            </a:extLst>
          </p:cNvPr>
          <p:cNvCxnSpPr>
            <a:cxnSpLocks/>
            <a:stCxn id="21" idx="0"/>
            <a:endCxn id="16" idx="2"/>
          </p:cNvCxnSpPr>
          <p:nvPr/>
        </p:nvCxnSpPr>
        <p:spPr>
          <a:xfrm flipV="1">
            <a:off x="8728265" y="3132309"/>
            <a:ext cx="550115" cy="26053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タイトル 1">
            <a:extLst>
              <a:ext uri="{FF2B5EF4-FFF2-40B4-BE49-F238E27FC236}">
                <a16:creationId xmlns:a16="http://schemas.microsoft.com/office/drawing/2014/main" id="{CB495B2F-B9EA-922D-782E-1604DE9DBA87}"/>
              </a:ext>
            </a:extLst>
          </p:cNvPr>
          <p:cNvSpPr>
            <a:spLocks noGrp="1"/>
          </p:cNvSpPr>
          <p:nvPr>
            <p:ph type="title"/>
          </p:nvPr>
        </p:nvSpPr>
        <p:spPr>
          <a:xfrm>
            <a:off x="517055" y="241034"/>
            <a:ext cx="11400125" cy="518094"/>
          </a:xfrm>
        </p:spPr>
        <p:txBody>
          <a:bodyPr/>
          <a:lstStyle/>
          <a:p>
            <a:r>
              <a:rPr lang="en-US" altLang="ja-JP" dirty="0"/>
              <a:t>SoS</a:t>
            </a:r>
            <a:r>
              <a:rPr lang="ja-JP" altLang="en-US" dirty="0"/>
              <a:t>の定義（</a:t>
            </a:r>
            <a:r>
              <a:rPr lang="en-US" altLang="ja-JP" dirty="0"/>
              <a:t>Maier</a:t>
            </a:r>
            <a:r>
              <a:rPr lang="ja-JP" altLang="en-US" dirty="0"/>
              <a:t>）</a:t>
            </a:r>
            <a:endParaRPr lang="en-US" dirty="0"/>
          </a:p>
        </p:txBody>
      </p:sp>
      <p:sp>
        <p:nvSpPr>
          <p:cNvPr id="2" name="テキスト ボックス 1">
            <a:extLst>
              <a:ext uri="{FF2B5EF4-FFF2-40B4-BE49-F238E27FC236}">
                <a16:creationId xmlns:a16="http://schemas.microsoft.com/office/drawing/2014/main" id="{7183E1C3-C2A0-7474-77A9-72D5BC9BE1BC}"/>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cxnSp>
        <p:nvCxnSpPr>
          <p:cNvPr id="4" name="直線コネクタ 3">
            <a:extLst>
              <a:ext uri="{FF2B5EF4-FFF2-40B4-BE49-F238E27FC236}">
                <a16:creationId xmlns:a16="http://schemas.microsoft.com/office/drawing/2014/main" id="{EACD6852-873F-3684-5F5C-A923258D6675}"/>
              </a:ext>
            </a:extLst>
          </p:cNvPr>
          <p:cNvCxnSpPr>
            <a:cxnSpLocks/>
            <a:stCxn id="15" idx="7"/>
            <a:endCxn id="26" idx="2"/>
          </p:cNvCxnSpPr>
          <p:nvPr/>
        </p:nvCxnSpPr>
        <p:spPr>
          <a:xfrm flipV="1">
            <a:off x="10507905" y="2662014"/>
            <a:ext cx="621751" cy="20120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395AB61-0B78-6EFD-63DF-390358EEC599}"/>
              </a:ext>
            </a:extLst>
          </p:cNvPr>
          <p:cNvSpPr txBox="1"/>
          <p:nvPr/>
        </p:nvSpPr>
        <p:spPr>
          <a:xfrm>
            <a:off x="10323963" y="2354237"/>
            <a:ext cx="1611385" cy="307777"/>
          </a:xfrm>
          <a:prstGeom prst="rect">
            <a:avLst/>
          </a:prstGeom>
          <a:noFill/>
        </p:spPr>
        <p:txBody>
          <a:bodyPr wrap="square" rtlCol="0">
            <a:spAutoFit/>
          </a:bodyPr>
          <a:lstStyle/>
          <a:p>
            <a:pPr algn="ctr"/>
            <a:r>
              <a:rPr kumimoji="1" lang="ja-JP" altLang="en-US" sz="1400" dirty="0"/>
              <a:t>要素システムの要素</a:t>
            </a:r>
          </a:p>
        </p:txBody>
      </p:sp>
      <p:sp>
        <p:nvSpPr>
          <p:cNvPr id="28" name="テキスト ボックス 27">
            <a:extLst>
              <a:ext uri="{FF2B5EF4-FFF2-40B4-BE49-F238E27FC236}">
                <a16:creationId xmlns:a16="http://schemas.microsoft.com/office/drawing/2014/main" id="{06219F94-185E-39F5-A878-0F35FA05BB8D}"/>
              </a:ext>
            </a:extLst>
          </p:cNvPr>
          <p:cNvSpPr txBox="1"/>
          <p:nvPr/>
        </p:nvSpPr>
        <p:spPr>
          <a:xfrm>
            <a:off x="4371186" y="3389676"/>
            <a:ext cx="3333974" cy="369332"/>
          </a:xfrm>
          <a:prstGeom prst="rect">
            <a:avLst/>
          </a:prstGeom>
          <a:noFill/>
        </p:spPr>
        <p:txBody>
          <a:bodyPr wrap="square" rtlCol="0">
            <a:spAutoFit/>
          </a:bodyPr>
          <a:lstStyle/>
          <a:p>
            <a:r>
              <a:rPr kumimoji="1" lang="ja-JP" altLang="en-US" b="1" dirty="0">
                <a:solidFill>
                  <a:schemeClr val="accent1"/>
                </a:solidFill>
              </a:rPr>
              <a:t>各要素システムの独立的な動作</a:t>
            </a:r>
          </a:p>
        </p:txBody>
      </p:sp>
      <p:sp>
        <p:nvSpPr>
          <p:cNvPr id="29" name="テキスト ボックス 28">
            <a:extLst>
              <a:ext uri="{FF2B5EF4-FFF2-40B4-BE49-F238E27FC236}">
                <a16:creationId xmlns:a16="http://schemas.microsoft.com/office/drawing/2014/main" id="{FFE56B40-4D03-E925-DA17-012F5EE6E355}"/>
              </a:ext>
            </a:extLst>
          </p:cNvPr>
          <p:cNvSpPr txBox="1"/>
          <p:nvPr/>
        </p:nvSpPr>
        <p:spPr>
          <a:xfrm>
            <a:off x="4371186" y="4243267"/>
            <a:ext cx="3623697" cy="369332"/>
          </a:xfrm>
          <a:prstGeom prst="rect">
            <a:avLst/>
          </a:prstGeom>
          <a:noFill/>
        </p:spPr>
        <p:txBody>
          <a:bodyPr wrap="square" rtlCol="0">
            <a:spAutoFit/>
          </a:bodyPr>
          <a:lstStyle/>
          <a:p>
            <a:r>
              <a:rPr kumimoji="1" lang="ja-JP" altLang="en-US" b="1" dirty="0">
                <a:solidFill>
                  <a:schemeClr val="accent1"/>
                </a:solidFill>
              </a:rPr>
              <a:t>各要素システムの独立的な管理者</a:t>
            </a:r>
          </a:p>
        </p:txBody>
      </p:sp>
    </p:spTree>
    <p:extLst>
      <p:ext uri="{BB962C8B-B14F-4D97-AF65-F5344CB8AC3E}">
        <p14:creationId xmlns:p14="http://schemas.microsoft.com/office/powerpoint/2010/main" val="253829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78860"/>
            <a:ext cx="11341887" cy="594148"/>
          </a:xfrm>
        </p:spPr>
        <p:txBody>
          <a:bodyPr/>
          <a:lstStyle/>
          <a:p>
            <a:r>
              <a:rPr lang="en-US" altLang="ja-JP" dirty="0"/>
              <a:t>SoS</a:t>
            </a:r>
            <a:r>
              <a:rPr lang="ja-JP" altLang="en-US" dirty="0"/>
              <a:t>や要素システムの管理権限によって、</a:t>
            </a:r>
            <a:r>
              <a:rPr lang="en-US" altLang="ja-JP" dirty="0"/>
              <a:t>4</a:t>
            </a:r>
            <a:r>
              <a:rPr lang="ja-JP" altLang="en-US" dirty="0"/>
              <a:t>つに大別できる</a:t>
            </a:r>
            <a:r>
              <a:rPr lang="en-US" altLang="ja-JP" dirty="0"/>
              <a:t>[2, 3, 4]</a:t>
            </a:r>
            <a:r>
              <a:rPr lang="ja-JP" altLang="en-US" dirty="0"/>
              <a:t>。</a:t>
            </a:r>
            <a:endParaRPr lang="en-US" altLang="ja-JP" dirty="0"/>
          </a:p>
          <a:p>
            <a:r>
              <a:rPr lang="ja-JP" altLang="en-US" dirty="0"/>
              <a:t>互いに独立な組織がボトムアップ的に</a:t>
            </a:r>
            <a:r>
              <a:rPr lang="ja-JP" altLang="en-US" dirty="0">
                <a:solidFill>
                  <a:schemeClr val="accent1"/>
                </a:solidFill>
              </a:rPr>
              <a:t>協調構造を形成する</a:t>
            </a:r>
            <a:r>
              <a:rPr lang="ja-JP" altLang="en-US" dirty="0"/>
              <a:t>点が特徴的。</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45948"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485579"/>
            <a:ext cx="2782930" cy="646331"/>
          </a:xfrm>
          <a:prstGeom prst="rect">
            <a:avLst/>
          </a:prstGeom>
          <a:noFill/>
        </p:spPr>
        <p:txBody>
          <a:bodyPr wrap="square" rtlCol="0">
            <a:spAutoFit/>
          </a:bodyPr>
          <a:lstStyle/>
          <a:p>
            <a:r>
              <a:rPr lang="ja-JP" altLang="en-US" sz="1200" dirty="0"/>
              <a:t>要素システムは全体のために管理構築され、通常はそれに従属する。</a:t>
            </a: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485579"/>
            <a:ext cx="2938492" cy="646331"/>
          </a:xfrm>
          <a:prstGeom prst="rect">
            <a:avLst/>
          </a:prstGeom>
          <a:noFill/>
        </p:spPr>
        <p:txBody>
          <a:bodyPr wrap="square" rtlCol="0">
            <a:spAutoFit/>
          </a:bodyPr>
          <a:lstStyle/>
          <a:p>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485579"/>
            <a:ext cx="2694209" cy="646331"/>
          </a:xfrm>
          <a:prstGeom prst="rect">
            <a:avLst/>
          </a:prstGeom>
          <a:noFill/>
        </p:spPr>
        <p:txBody>
          <a:bodyPr wrap="square" rtlCol="0">
            <a:spAutoFit/>
          </a:bodyPr>
          <a:lstStyle/>
          <a:p>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485579"/>
            <a:ext cx="2694209" cy="461665"/>
          </a:xfrm>
          <a:prstGeom prst="rect">
            <a:avLst/>
          </a:prstGeom>
          <a:noFill/>
        </p:spPr>
        <p:txBody>
          <a:bodyPr wrap="square" rtlCol="0">
            <a:spAutoFit/>
          </a:bodyPr>
          <a:lstStyle/>
          <a:p>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26430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26430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26898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26332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62238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3772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87417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6555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8079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988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8344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469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55156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33391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75697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5495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615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3705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86755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6488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8012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98185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8277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4633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54494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32729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75035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54287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615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3705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8675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6488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8012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98185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8277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4633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54494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32729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75035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5428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6223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3772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8741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6555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8079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988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8344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4699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5515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3339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7569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5495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88866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88866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888667"/>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86250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29877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43162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43162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43162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386250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1943" y="386250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86250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86250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58844" y="5431626"/>
            <a:ext cx="2694208" cy="276999"/>
          </a:xfrm>
          <a:prstGeom prst="rect">
            <a:avLst/>
          </a:prstGeom>
          <a:noFill/>
        </p:spPr>
        <p:txBody>
          <a:bodyPr wrap="square" rtlCol="0">
            <a:spAutoFit/>
          </a:bodyPr>
          <a:lstStyle/>
          <a:p>
            <a:pPr algn="ctr"/>
            <a:r>
              <a:rPr lang="ja-JP" altLang="en-US" sz="1200" dirty="0"/>
              <a:t>偶発・創発的に全体の目的が形成・合意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86250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30757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8" name="テキスト ボックス 7">
            <a:extLst>
              <a:ext uri="{FF2B5EF4-FFF2-40B4-BE49-F238E27FC236}">
                <a16:creationId xmlns:a16="http://schemas.microsoft.com/office/drawing/2014/main" id="{C3BAB38B-5F1B-BD21-6B94-0EA355799D3F}"/>
              </a:ext>
            </a:extLst>
          </p:cNvPr>
          <p:cNvSpPr txBox="1"/>
          <p:nvPr/>
        </p:nvSpPr>
        <p:spPr>
          <a:xfrm>
            <a:off x="387213" y="5854386"/>
            <a:ext cx="2395886" cy="276999"/>
          </a:xfrm>
          <a:prstGeom prst="rect">
            <a:avLst/>
          </a:prstGeom>
          <a:noFill/>
        </p:spPr>
        <p:txBody>
          <a:bodyPr wrap="square" rtlCol="0">
            <a:spAutoFit/>
          </a:bodyPr>
          <a:lstStyle/>
          <a:p>
            <a:pPr algn="ctr"/>
            <a:r>
              <a:rPr kumimoji="1" lang="ja-JP" altLang="en-US" sz="1200" b="1" dirty="0"/>
              <a:t>例：米国の防衛システム</a:t>
            </a:r>
          </a:p>
        </p:txBody>
      </p:sp>
      <p:sp>
        <p:nvSpPr>
          <p:cNvPr id="12" name="テキスト ボックス 11">
            <a:extLst>
              <a:ext uri="{FF2B5EF4-FFF2-40B4-BE49-F238E27FC236}">
                <a16:creationId xmlns:a16="http://schemas.microsoft.com/office/drawing/2014/main" id="{5BCF272C-C86A-4021-EA94-4180070750A2}"/>
              </a:ext>
            </a:extLst>
          </p:cNvPr>
          <p:cNvSpPr txBox="1"/>
          <p:nvPr/>
        </p:nvSpPr>
        <p:spPr>
          <a:xfrm>
            <a:off x="2928213" y="5854386"/>
            <a:ext cx="3299074" cy="276999"/>
          </a:xfrm>
          <a:prstGeom prst="rect">
            <a:avLst/>
          </a:prstGeom>
          <a:noFill/>
        </p:spPr>
        <p:txBody>
          <a:bodyPr wrap="square" rtlCol="0">
            <a:spAutoFit/>
          </a:bodyPr>
          <a:lstStyle/>
          <a:p>
            <a:pPr algn="ctr"/>
            <a:r>
              <a:rPr kumimoji="1" lang="ja-JP" altLang="en-US" sz="1200" b="1" dirty="0"/>
              <a:t>例：組織の異なる工場間でリソースの連携・連動</a:t>
            </a:r>
          </a:p>
        </p:txBody>
      </p:sp>
      <p:sp>
        <p:nvSpPr>
          <p:cNvPr id="13" name="テキスト ボックス 12">
            <a:extLst>
              <a:ext uri="{FF2B5EF4-FFF2-40B4-BE49-F238E27FC236}">
                <a16:creationId xmlns:a16="http://schemas.microsoft.com/office/drawing/2014/main" id="{457C088A-3E0D-C636-C04A-5D5D496772CA}"/>
              </a:ext>
            </a:extLst>
          </p:cNvPr>
          <p:cNvSpPr txBox="1"/>
          <p:nvPr/>
        </p:nvSpPr>
        <p:spPr>
          <a:xfrm>
            <a:off x="7044716" y="5854386"/>
            <a:ext cx="4056722" cy="276999"/>
          </a:xfrm>
          <a:prstGeom prst="rect">
            <a:avLst/>
          </a:prstGeom>
          <a:noFill/>
        </p:spPr>
        <p:txBody>
          <a:bodyPr wrap="square" rtlCol="0">
            <a:spAutoFit/>
          </a:bodyPr>
          <a:lstStyle/>
          <a:p>
            <a:pPr algn="ctr"/>
            <a:r>
              <a:rPr kumimoji="1" lang="ja-JP" altLang="en-US" sz="1200" b="1" dirty="0"/>
              <a:t>多様な主体が種々の</a:t>
            </a:r>
            <a:r>
              <a:rPr kumimoji="1" lang="en-US" altLang="ja-JP" sz="1200" b="1" dirty="0"/>
              <a:t>SoS</a:t>
            </a:r>
            <a:r>
              <a:rPr kumimoji="1" lang="ja-JP" altLang="en-US" sz="1200" b="1" dirty="0"/>
              <a:t>をボトムアップ的・動的に形成・利用</a:t>
            </a:r>
          </a:p>
        </p:txBody>
      </p:sp>
      <p:sp>
        <p:nvSpPr>
          <p:cNvPr id="15" name="テキスト ボックス 14">
            <a:extLst>
              <a:ext uri="{FF2B5EF4-FFF2-40B4-BE49-F238E27FC236}">
                <a16:creationId xmlns:a16="http://schemas.microsoft.com/office/drawing/2014/main" id="{CB6F072D-AD99-87E1-CE31-457BAED8F42F}"/>
              </a:ext>
            </a:extLst>
          </p:cNvPr>
          <p:cNvSpPr txBox="1"/>
          <p:nvPr/>
        </p:nvSpPr>
        <p:spPr>
          <a:xfrm>
            <a:off x="10093133" y="3929135"/>
            <a:ext cx="972583" cy="276999"/>
          </a:xfrm>
          <a:prstGeom prst="rect">
            <a:avLst/>
          </a:prstGeom>
          <a:noFill/>
        </p:spPr>
        <p:txBody>
          <a:bodyPr wrap="square" rtlCol="0">
            <a:spAutoFit/>
          </a:bodyPr>
          <a:lstStyle/>
          <a:p>
            <a:pPr algn="ctr"/>
            <a:r>
              <a:rPr kumimoji="1" lang="ja-JP" altLang="en-US" sz="1200" dirty="0"/>
              <a:t>ボトムアップ</a:t>
            </a:r>
          </a:p>
        </p:txBody>
      </p:sp>
      <p:sp>
        <p:nvSpPr>
          <p:cNvPr id="71" name="タイトル 1">
            <a:extLst>
              <a:ext uri="{FF2B5EF4-FFF2-40B4-BE49-F238E27FC236}">
                <a16:creationId xmlns:a16="http://schemas.microsoft.com/office/drawing/2014/main" id="{3D75C8B4-640F-3345-C151-80AF423C653E}"/>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の分類（</a:t>
            </a:r>
            <a:r>
              <a:rPr lang="en-US" altLang="ja-JP" dirty="0"/>
              <a:t>Maier, </a:t>
            </a:r>
            <a:r>
              <a:rPr lang="en-US" altLang="ja-JP" dirty="0" err="1"/>
              <a:t>Dahmann</a:t>
            </a:r>
            <a:r>
              <a:rPr lang="en-US" altLang="ja-JP" dirty="0"/>
              <a:t> and K. Baldwin</a:t>
            </a:r>
            <a:r>
              <a:rPr lang="ja-JP" altLang="en-US" dirty="0"/>
              <a:t>）</a:t>
            </a:r>
            <a:endParaRPr lang="en-US" dirty="0"/>
          </a:p>
        </p:txBody>
      </p:sp>
      <p:sp>
        <p:nvSpPr>
          <p:cNvPr id="5" name="テキスト ボックス 4">
            <a:extLst>
              <a:ext uri="{FF2B5EF4-FFF2-40B4-BE49-F238E27FC236}">
                <a16:creationId xmlns:a16="http://schemas.microsoft.com/office/drawing/2014/main" id="{2EAA430F-0ECB-5F28-84BE-52EA2191928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47205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正方形/長方形 1170">
            <a:extLst>
              <a:ext uri="{FF2B5EF4-FFF2-40B4-BE49-F238E27FC236}">
                <a16:creationId xmlns:a16="http://schemas.microsoft.com/office/drawing/2014/main" id="{3C01996F-97A0-EAFF-D040-C39F4B107207}"/>
              </a:ext>
            </a:extLst>
          </p:cNvPr>
          <p:cNvSpPr/>
          <p:nvPr/>
        </p:nvSpPr>
        <p:spPr>
          <a:xfrm>
            <a:off x="6585860" y="1910443"/>
            <a:ext cx="5331320" cy="42872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0" name="正方形/長方形 1169">
            <a:extLst>
              <a:ext uri="{FF2B5EF4-FFF2-40B4-BE49-F238E27FC236}">
                <a16:creationId xmlns:a16="http://schemas.microsoft.com/office/drawing/2014/main" id="{1AEB7DA5-6628-BD40-C28E-39B047F83BA7}"/>
              </a:ext>
            </a:extLst>
          </p:cNvPr>
          <p:cNvSpPr/>
          <p:nvPr/>
        </p:nvSpPr>
        <p:spPr>
          <a:xfrm>
            <a:off x="243778" y="1910443"/>
            <a:ext cx="6112283" cy="4287279"/>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5" name="四角形: 角を丸くする 1124">
            <a:extLst>
              <a:ext uri="{FF2B5EF4-FFF2-40B4-BE49-F238E27FC236}">
                <a16:creationId xmlns:a16="http://schemas.microsoft.com/office/drawing/2014/main" id="{1234FC3E-B824-E9D2-49D2-9BD90DCBEE7F}"/>
              </a:ext>
            </a:extLst>
          </p:cNvPr>
          <p:cNvSpPr/>
          <p:nvPr/>
        </p:nvSpPr>
        <p:spPr>
          <a:xfrm>
            <a:off x="9396030" y="3464638"/>
            <a:ext cx="971938" cy="15370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四角形: 角を丸くする 107">
            <a:extLst>
              <a:ext uri="{FF2B5EF4-FFF2-40B4-BE49-F238E27FC236}">
                <a16:creationId xmlns:a16="http://schemas.microsoft.com/office/drawing/2014/main" id="{D3522ADB-2A7C-C68E-B113-DD0B3A473618}"/>
              </a:ext>
            </a:extLst>
          </p:cNvPr>
          <p:cNvSpPr/>
          <p:nvPr/>
        </p:nvSpPr>
        <p:spPr>
          <a:xfrm>
            <a:off x="2735243" y="5417029"/>
            <a:ext cx="300888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四角形: 角を丸くする 106">
            <a:extLst>
              <a:ext uri="{FF2B5EF4-FFF2-40B4-BE49-F238E27FC236}">
                <a16:creationId xmlns:a16="http://schemas.microsoft.com/office/drawing/2014/main" id="{CE445C96-8CF7-8DBA-B623-71C63B4FF270}"/>
              </a:ext>
            </a:extLst>
          </p:cNvPr>
          <p:cNvSpPr/>
          <p:nvPr/>
        </p:nvSpPr>
        <p:spPr>
          <a:xfrm>
            <a:off x="2764304" y="3864768"/>
            <a:ext cx="2980292"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四角形: 角を丸くする 104">
            <a:extLst>
              <a:ext uri="{FF2B5EF4-FFF2-40B4-BE49-F238E27FC236}">
                <a16:creationId xmlns:a16="http://schemas.microsoft.com/office/drawing/2014/main" id="{2C78B123-6910-D861-3E3A-08710680E592}"/>
              </a:ext>
            </a:extLst>
          </p:cNvPr>
          <p:cNvSpPr/>
          <p:nvPr/>
        </p:nvSpPr>
        <p:spPr>
          <a:xfrm>
            <a:off x="2765442" y="2416046"/>
            <a:ext cx="2978681"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1593" y="1024731"/>
            <a:ext cx="11341887" cy="527020"/>
          </a:xfrm>
        </p:spPr>
        <p:txBody>
          <a:bodyPr/>
          <a:lstStyle/>
          <a:p>
            <a:r>
              <a:rPr lang="ja-JP" altLang="en-US" dirty="0"/>
              <a:t>電力需給平衡や全体コスト削減を達成するように、複数事業者間、需給間で連携する。</a:t>
            </a:r>
            <a:endParaRPr lang="en-US" altLang="ja-JP" dirty="0"/>
          </a:p>
        </p:txBody>
      </p:sp>
      <p:sp>
        <p:nvSpPr>
          <p:cNvPr id="8" name="テキスト ボックス 7">
            <a:extLst>
              <a:ext uri="{FF2B5EF4-FFF2-40B4-BE49-F238E27FC236}">
                <a16:creationId xmlns:a16="http://schemas.microsoft.com/office/drawing/2014/main" id="{DB7A024C-7D8F-360F-8A8D-648C5869C1B0}"/>
              </a:ext>
            </a:extLst>
          </p:cNvPr>
          <p:cNvSpPr txBox="1"/>
          <p:nvPr/>
        </p:nvSpPr>
        <p:spPr>
          <a:xfrm>
            <a:off x="219735" y="1554441"/>
            <a:ext cx="1174189" cy="338554"/>
          </a:xfrm>
          <a:prstGeom prst="rect">
            <a:avLst/>
          </a:prstGeom>
          <a:noFill/>
        </p:spPr>
        <p:txBody>
          <a:bodyPr wrap="square" rtlCol="0">
            <a:spAutoFit/>
          </a:bodyPr>
          <a:lstStyle/>
          <a:p>
            <a:pPr algn="ctr"/>
            <a:r>
              <a:rPr kumimoji="1" lang="ja-JP" altLang="en-US" sz="1600" b="1" dirty="0">
                <a:solidFill>
                  <a:schemeClr val="accent2"/>
                </a:solidFill>
              </a:rPr>
              <a:t>電力系統</a:t>
            </a:r>
          </a:p>
        </p:txBody>
      </p:sp>
      <p:sp>
        <p:nvSpPr>
          <p:cNvPr id="10" name="テキスト ボックス 9">
            <a:extLst>
              <a:ext uri="{FF2B5EF4-FFF2-40B4-BE49-F238E27FC236}">
                <a16:creationId xmlns:a16="http://schemas.microsoft.com/office/drawing/2014/main" id="{1B8A8104-CC79-E77B-BC36-42E195AEAD84}"/>
              </a:ext>
            </a:extLst>
          </p:cNvPr>
          <p:cNvSpPr txBox="1"/>
          <p:nvPr/>
        </p:nvSpPr>
        <p:spPr>
          <a:xfrm>
            <a:off x="10577093" y="1545326"/>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28" name="テキスト ボックス 27">
            <a:extLst>
              <a:ext uri="{FF2B5EF4-FFF2-40B4-BE49-F238E27FC236}">
                <a16:creationId xmlns:a16="http://schemas.microsoft.com/office/drawing/2014/main" id="{62C103DD-1A4E-681E-2315-5421EA5D79C3}"/>
              </a:ext>
            </a:extLst>
          </p:cNvPr>
          <p:cNvSpPr txBox="1"/>
          <p:nvPr/>
        </p:nvSpPr>
        <p:spPr>
          <a:xfrm>
            <a:off x="5693255" y="2184113"/>
            <a:ext cx="1386596" cy="338554"/>
          </a:xfrm>
          <a:prstGeom prst="rect">
            <a:avLst/>
          </a:prstGeom>
          <a:noFill/>
        </p:spPr>
        <p:txBody>
          <a:bodyPr wrap="square" rtlCol="0">
            <a:spAutoFit/>
          </a:bodyPr>
          <a:lstStyle/>
          <a:p>
            <a:r>
              <a:rPr kumimoji="1" lang="ja-JP" altLang="en-US" sz="1600" dirty="0"/>
              <a:t>発電事業者</a:t>
            </a:r>
          </a:p>
        </p:txBody>
      </p:sp>
      <p:sp>
        <p:nvSpPr>
          <p:cNvPr id="29" name="テキスト ボックス 28">
            <a:extLst>
              <a:ext uri="{FF2B5EF4-FFF2-40B4-BE49-F238E27FC236}">
                <a16:creationId xmlns:a16="http://schemas.microsoft.com/office/drawing/2014/main" id="{87687598-2BD2-33D3-FEFD-73E9A71DAC12}"/>
              </a:ext>
            </a:extLst>
          </p:cNvPr>
          <p:cNvSpPr txBox="1"/>
          <p:nvPr/>
        </p:nvSpPr>
        <p:spPr>
          <a:xfrm>
            <a:off x="5693255" y="3611559"/>
            <a:ext cx="1464877" cy="338554"/>
          </a:xfrm>
          <a:prstGeom prst="rect">
            <a:avLst/>
          </a:prstGeom>
          <a:noFill/>
        </p:spPr>
        <p:txBody>
          <a:bodyPr wrap="square" rtlCol="0">
            <a:spAutoFit/>
          </a:bodyPr>
          <a:lstStyle/>
          <a:p>
            <a:r>
              <a:rPr kumimoji="1" lang="ja-JP" altLang="en-US" sz="1600" dirty="0"/>
              <a:t>送配電事業者</a:t>
            </a:r>
          </a:p>
        </p:txBody>
      </p:sp>
      <p:pic>
        <p:nvPicPr>
          <p:cNvPr id="30" name="グラフィックス 29" descr="建物 単色塗りつぶし">
            <a:extLst>
              <a:ext uri="{FF2B5EF4-FFF2-40B4-BE49-F238E27FC236}">
                <a16:creationId xmlns:a16="http://schemas.microsoft.com/office/drawing/2014/main" id="{64741E04-9D00-4E52-70EB-7A9F11284C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6955" y="3980873"/>
            <a:ext cx="531671" cy="531671"/>
          </a:xfrm>
          <a:prstGeom prst="rect">
            <a:avLst/>
          </a:prstGeom>
        </p:spPr>
      </p:pic>
      <p:sp>
        <p:nvSpPr>
          <p:cNvPr id="33" name="テキスト ボックス 32">
            <a:extLst>
              <a:ext uri="{FF2B5EF4-FFF2-40B4-BE49-F238E27FC236}">
                <a16:creationId xmlns:a16="http://schemas.microsoft.com/office/drawing/2014/main" id="{3588065C-ABF0-A109-C07B-32DE44BE94C5}"/>
              </a:ext>
            </a:extLst>
          </p:cNvPr>
          <p:cNvSpPr txBox="1"/>
          <p:nvPr/>
        </p:nvSpPr>
        <p:spPr>
          <a:xfrm>
            <a:off x="5693255" y="5396267"/>
            <a:ext cx="914400" cy="338554"/>
          </a:xfrm>
          <a:prstGeom prst="rect">
            <a:avLst/>
          </a:prstGeom>
          <a:noFill/>
        </p:spPr>
        <p:txBody>
          <a:bodyPr wrap="square" rtlCol="0">
            <a:spAutoFit/>
          </a:bodyPr>
          <a:lstStyle/>
          <a:p>
            <a:pPr algn="ctr"/>
            <a:r>
              <a:rPr kumimoji="1" lang="ja-JP" altLang="en-US" sz="1600" dirty="0"/>
              <a:t>需要家</a:t>
            </a:r>
          </a:p>
        </p:txBody>
      </p:sp>
      <p:cxnSp>
        <p:nvCxnSpPr>
          <p:cNvPr id="35" name="直線矢印コネクタ 34">
            <a:extLst>
              <a:ext uri="{FF2B5EF4-FFF2-40B4-BE49-F238E27FC236}">
                <a16:creationId xmlns:a16="http://schemas.microsoft.com/office/drawing/2014/main" id="{6608B068-B544-4ED8-3415-05099D989AD4}"/>
              </a:ext>
            </a:extLst>
          </p:cNvPr>
          <p:cNvCxnSpPr>
            <a:cxnSpLocks/>
          </p:cNvCxnSpPr>
          <p:nvPr/>
        </p:nvCxnSpPr>
        <p:spPr>
          <a:xfrm>
            <a:off x="5021332" y="3157458"/>
            <a:ext cx="0" cy="75385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60" name="グループ化 1059">
            <a:extLst>
              <a:ext uri="{FF2B5EF4-FFF2-40B4-BE49-F238E27FC236}">
                <a16:creationId xmlns:a16="http://schemas.microsoft.com/office/drawing/2014/main" id="{96D2B325-9638-6A76-A5DF-37DA76920FE1}"/>
              </a:ext>
            </a:extLst>
          </p:cNvPr>
          <p:cNvGrpSpPr/>
          <p:nvPr/>
        </p:nvGrpSpPr>
        <p:grpSpPr>
          <a:xfrm>
            <a:off x="363938" y="5411817"/>
            <a:ext cx="1741039" cy="736762"/>
            <a:chOff x="4869709" y="5419009"/>
            <a:chExt cx="1741039" cy="736762"/>
          </a:xfrm>
        </p:grpSpPr>
        <p:sp>
          <p:nvSpPr>
            <p:cNvPr id="1050" name="四角形: 角を丸くする 1049">
              <a:extLst>
                <a:ext uri="{FF2B5EF4-FFF2-40B4-BE49-F238E27FC236}">
                  <a16:creationId xmlns:a16="http://schemas.microsoft.com/office/drawing/2014/main" id="{5599D7B5-08EE-47B5-E84C-B154EC531B89}"/>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58" name="グループ化 1057">
              <a:extLst>
                <a:ext uri="{FF2B5EF4-FFF2-40B4-BE49-F238E27FC236}">
                  <a16:creationId xmlns:a16="http://schemas.microsoft.com/office/drawing/2014/main" id="{3BE02C81-349A-6CE9-C4DF-E20E3388850E}"/>
                </a:ext>
              </a:extLst>
            </p:cNvPr>
            <p:cNvGrpSpPr/>
            <p:nvPr/>
          </p:nvGrpSpPr>
          <p:grpSpPr>
            <a:xfrm>
              <a:off x="4933061" y="5549797"/>
              <a:ext cx="1550390" cy="513981"/>
              <a:chOff x="4933061" y="5549797"/>
              <a:chExt cx="1550390" cy="513981"/>
            </a:xfrm>
          </p:grpSpPr>
          <p:pic>
            <p:nvPicPr>
              <p:cNvPr id="89" name="グラフィックス 88" descr="風力タービン 単色塗りつぶし">
                <a:extLst>
                  <a:ext uri="{FF2B5EF4-FFF2-40B4-BE49-F238E27FC236}">
                    <a16:creationId xmlns:a16="http://schemas.microsoft.com/office/drawing/2014/main" id="{B2ACB2A9-1740-A0B0-D1FD-9DD324AA10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50218" y="5586879"/>
                <a:ext cx="433233" cy="433233"/>
              </a:xfrm>
              <a:prstGeom prst="rect">
                <a:avLst/>
              </a:prstGeom>
            </p:spPr>
          </p:pic>
          <p:pic>
            <p:nvPicPr>
              <p:cNvPr id="90" name="グラフィックス 89" descr="ソーラー パネル 単色塗りつぶし">
                <a:extLst>
                  <a:ext uri="{FF2B5EF4-FFF2-40B4-BE49-F238E27FC236}">
                    <a16:creationId xmlns:a16="http://schemas.microsoft.com/office/drawing/2014/main" id="{BC644D85-1AF1-9E6A-5619-39F470D1E2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23612" y="5570773"/>
                <a:ext cx="433233" cy="433233"/>
              </a:xfrm>
              <a:prstGeom prst="rect">
                <a:avLst/>
              </a:prstGeom>
            </p:spPr>
          </p:pic>
          <p:pic>
            <p:nvPicPr>
              <p:cNvPr id="91" name="Picture 2" descr="バッテリー | フリーのアイコンイラスト素材 icon-pit">
                <a:extLst>
                  <a:ext uri="{FF2B5EF4-FFF2-40B4-BE49-F238E27FC236}">
                    <a16:creationId xmlns:a16="http://schemas.microsoft.com/office/drawing/2014/main" id="{B7B00088-D7C6-482A-4743-5C9AF53224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25" name="テキスト ボックス 1024">
            <a:extLst>
              <a:ext uri="{FF2B5EF4-FFF2-40B4-BE49-F238E27FC236}">
                <a16:creationId xmlns:a16="http://schemas.microsoft.com/office/drawing/2014/main" id="{F26A17B7-5952-38AC-2040-3A329911F249}"/>
              </a:ext>
            </a:extLst>
          </p:cNvPr>
          <p:cNvSpPr txBox="1"/>
          <p:nvPr/>
        </p:nvSpPr>
        <p:spPr>
          <a:xfrm>
            <a:off x="5693255" y="3888390"/>
            <a:ext cx="811774" cy="276999"/>
          </a:xfrm>
          <a:prstGeom prst="rect">
            <a:avLst/>
          </a:prstGeom>
          <a:noFill/>
        </p:spPr>
        <p:txBody>
          <a:bodyPr wrap="square" rtlCol="0">
            <a:spAutoFit/>
          </a:bodyPr>
          <a:lstStyle/>
          <a:p>
            <a:r>
              <a:rPr kumimoji="1" lang="ja-JP" altLang="en-US" sz="1200" dirty="0"/>
              <a:t>地域電力</a:t>
            </a:r>
          </a:p>
        </p:txBody>
      </p:sp>
      <p:sp>
        <p:nvSpPr>
          <p:cNvPr id="1038" name="テキスト ボックス 1037">
            <a:extLst>
              <a:ext uri="{FF2B5EF4-FFF2-40B4-BE49-F238E27FC236}">
                <a16:creationId xmlns:a16="http://schemas.microsoft.com/office/drawing/2014/main" id="{09145DB0-2B4B-E983-E487-4A94061F2D5C}"/>
              </a:ext>
            </a:extLst>
          </p:cNvPr>
          <p:cNvSpPr txBox="1"/>
          <p:nvPr/>
        </p:nvSpPr>
        <p:spPr>
          <a:xfrm>
            <a:off x="3063186" y="1917621"/>
            <a:ext cx="755703" cy="307777"/>
          </a:xfrm>
          <a:prstGeom prst="rect">
            <a:avLst/>
          </a:prstGeom>
          <a:noFill/>
        </p:spPr>
        <p:txBody>
          <a:bodyPr wrap="square" rtlCol="0">
            <a:spAutoFit/>
          </a:bodyPr>
          <a:lstStyle/>
          <a:p>
            <a:pPr algn="ctr"/>
            <a:r>
              <a:rPr kumimoji="1" lang="ja-JP" altLang="en-US" sz="1400" dirty="0"/>
              <a:t>地域</a:t>
            </a:r>
            <a:r>
              <a:rPr kumimoji="1" lang="en-US" altLang="ja-JP" sz="1400" dirty="0"/>
              <a:t>A</a:t>
            </a:r>
            <a:endParaRPr kumimoji="1" lang="ja-JP" altLang="en-US" sz="1400" dirty="0"/>
          </a:p>
        </p:txBody>
      </p:sp>
      <p:sp>
        <p:nvSpPr>
          <p:cNvPr id="1039" name="テキスト ボックス 1038">
            <a:extLst>
              <a:ext uri="{FF2B5EF4-FFF2-40B4-BE49-F238E27FC236}">
                <a16:creationId xmlns:a16="http://schemas.microsoft.com/office/drawing/2014/main" id="{FC0BE510-E92D-633C-6706-E6A5B6586128}"/>
              </a:ext>
            </a:extLst>
          </p:cNvPr>
          <p:cNvSpPr txBox="1"/>
          <p:nvPr/>
        </p:nvSpPr>
        <p:spPr>
          <a:xfrm>
            <a:off x="4626587" y="1917621"/>
            <a:ext cx="831672" cy="307777"/>
          </a:xfrm>
          <a:prstGeom prst="rect">
            <a:avLst/>
          </a:prstGeom>
          <a:noFill/>
        </p:spPr>
        <p:txBody>
          <a:bodyPr wrap="square" rtlCol="0">
            <a:spAutoFit/>
          </a:bodyPr>
          <a:lstStyle/>
          <a:p>
            <a:pPr algn="ctr"/>
            <a:r>
              <a:rPr kumimoji="1" lang="ja-JP" altLang="en-US" sz="1400" dirty="0"/>
              <a:t>地域</a:t>
            </a:r>
            <a:r>
              <a:rPr kumimoji="1" lang="en-US" altLang="ja-JP" sz="1400" dirty="0"/>
              <a:t>B</a:t>
            </a:r>
            <a:endParaRPr kumimoji="1" lang="ja-JP" altLang="en-US" sz="1400" dirty="0"/>
          </a:p>
        </p:txBody>
      </p:sp>
      <p:cxnSp>
        <p:nvCxnSpPr>
          <p:cNvPr id="1040" name="直線矢印コネクタ 1039">
            <a:extLst>
              <a:ext uri="{FF2B5EF4-FFF2-40B4-BE49-F238E27FC236}">
                <a16:creationId xmlns:a16="http://schemas.microsoft.com/office/drawing/2014/main" id="{5ACCFD7E-769A-0B93-8BB1-8E023963B0AB}"/>
              </a:ext>
            </a:extLst>
          </p:cNvPr>
          <p:cNvCxnSpPr>
            <a:cxnSpLocks/>
            <a:stCxn id="1050" idx="3"/>
            <a:endCxn id="108" idx="1"/>
          </p:cNvCxnSpPr>
          <p:nvPr/>
        </p:nvCxnSpPr>
        <p:spPr>
          <a:xfrm>
            <a:off x="2104977" y="5780198"/>
            <a:ext cx="630266" cy="521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45A1DA15-1D4D-FDF4-9F9E-83D934B4891E}"/>
              </a:ext>
            </a:extLst>
          </p:cNvPr>
          <p:cNvSpPr txBox="1"/>
          <p:nvPr/>
        </p:nvSpPr>
        <p:spPr>
          <a:xfrm>
            <a:off x="5693255" y="2452606"/>
            <a:ext cx="1420296"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pic>
        <p:nvPicPr>
          <p:cNvPr id="1120" name="グラフィックス 1119" descr="建物 単色塗りつぶし">
            <a:extLst>
              <a:ext uri="{FF2B5EF4-FFF2-40B4-BE49-F238E27FC236}">
                <a16:creationId xmlns:a16="http://schemas.microsoft.com/office/drawing/2014/main" id="{17E191E4-B541-A130-6F23-1675EA863B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2543" y="3980708"/>
            <a:ext cx="531671" cy="531671"/>
          </a:xfrm>
          <a:prstGeom prst="rect">
            <a:avLst/>
          </a:prstGeom>
        </p:spPr>
      </p:pic>
      <p:pic>
        <p:nvPicPr>
          <p:cNvPr id="1124" name="グラフィックス 1123" descr="建物 単色塗りつぶし">
            <a:extLst>
              <a:ext uri="{FF2B5EF4-FFF2-40B4-BE49-F238E27FC236}">
                <a16:creationId xmlns:a16="http://schemas.microsoft.com/office/drawing/2014/main" id="{151544E6-1A47-01A4-C8B7-BDF84E3BDD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6082" y="2591106"/>
            <a:ext cx="449861" cy="449861"/>
          </a:xfrm>
          <a:prstGeom prst="rect">
            <a:avLst/>
          </a:prstGeom>
        </p:spPr>
      </p:pic>
      <p:sp>
        <p:nvSpPr>
          <p:cNvPr id="1153" name="テキスト ボックス 1152">
            <a:extLst>
              <a:ext uri="{FF2B5EF4-FFF2-40B4-BE49-F238E27FC236}">
                <a16:creationId xmlns:a16="http://schemas.microsoft.com/office/drawing/2014/main" id="{4B4DF57D-9240-515E-DB51-B4832186C507}"/>
              </a:ext>
            </a:extLst>
          </p:cNvPr>
          <p:cNvSpPr txBox="1"/>
          <p:nvPr/>
        </p:nvSpPr>
        <p:spPr>
          <a:xfrm>
            <a:off x="3805437" y="3951731"/>
            <a:ext cx="853280" cy="276999"/>
          </a:xfrm>
          <a:prstGeom prst="rect">
            <a:avLst/>
          </a:prstGeom>
          <a:noFill/>
        </p:spPr>
        <p:txBody>
          <a:bodyPr wrap="square" rtlCol="0">
            <a:spAutoFit/>
          </a:bodyPr>
          <a:lstStyle/>
          <a:p>
            <a:pPr algn="ctr"/>
            <a:r>
              <a:rPr kumimoji="1" lang="ja-JP" altLang="en-US" sz="1200" b="1" dirty="0"/>
              <a:t>電力融通</a:t>
            </a:r>
          </a:p>
        </p:txBody>
      </p:sp>
      <p:sp>
        <p:nvSpPr>
          <p:cNvPr id="7" name="矢印: 左右 6">
            <a:extLst>
              <a:ext uri="{FF2B5EF4-FFF2-40B4-BE49-F238E27FC236}">
                <a16:creationId xmlns:a16="http://schemas.microsoft.com/office/drawing/2014/main" id="{EB831B15-AC93-13B4-817B-2F280C7D05CA}"/>
              </a:ext>
            </a:extLst>
          </p:cNvPr>
          <p:cNvSpPr/>
          <p:nvPr/>
        </p:nvSpPr>
        <p:spPr>
          <a:xfrm rot="5400000">
            <a:off x="1733996" y="4033599"/>
            <a:ext cx="1364881" cy="19418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976EC6A2-A577-F573-AF08-A6993E89A433}"/>
              </a:ext>
            </a:extLst>
          </p:cNvPr>
          <p:cNvSpPr txBox="1"/>
          <p:nvPr/>
        </p:nvSpPr>
        <p:spPr>
          <a:xfrm>
            <a:off x="1089323" y="4044311"/>
            <a:ext cx="1226203" cy="276999"/>
          </a:xfrm>
          <a:prstGeom prst="rect">
            <a:avLst/>
          </a:prstGeom>
          <a:noFill/>
        </p:spPr>
        <p:txBody>
          <a:bodyPr wrap="square" rtlCol="0">
            <a:spAutoFit/>
          </a:bodyPr>
          <a:lstStyle/>
          <a:p>
            <a:pPr algn="ctr"/>
            <a:r>
              <a:rPr kumimoji="1" lang="ja-JP" altLang="en-US" sz="1200" b="1" dirty="0"/>
              <a:t>電力需給平衡</a:t>
            </a:r>
          </a:p>
        </p:txBody>
      </p:sp>
      <p:pic>
        <p:nvPicPr>
          <p:cNvPr id="49" name="グラフィックス 48" descr="稲妻 単色塗りつぶし">
            <a:extLst>
              <a:ext uri="{FF2B5EF4-FFF2-40B4-BE49-F238E27FC236}">
                <a16:creationId xmlns:a16="http://schemas.microsoft.com/office/drawing/2014/main" id="{F9DB27DA-B24B-15D4-4BCB-4229959F60D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2347" y="4878956"/>
            <a:ext cx="312523" cy="312523"/>
          </a:xfrm>
          <a:prstGeom prst="rect">
            <a:avLst/>
          </a:prstGeom>
        </p:spPr>
      </p:pic>
      <p:pic>
        <p:nvPicPr>
          <p:cNvPr id="58" name="グラフィックス 57" descr="硬貨 単色塗りつぶし">
            <a:extLst>
              <a:ext uri="{FF2B5EF4-FFF2-40B4-BE49-F238E27FC236}">
                <a16:creationId xmlns:a16="http://schemas.microsoft.com/office/drawing/2014/main" id="{73A8933E-62D9-211D-067F-94E4F07517C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2384453"/>
            <a:ext cx="323974" cy="323974"/>
          </a:xfrm>
          <a:prstGeom prst="rect">
            <a:avLst/>
          </a:prstGeom>
        </p:spPr>
      </p:pic>
      <p:sp>
        <p:nvSpPr>
          <p:cNvPr id="59" name="テキスト ボックス 58">
            <a:extLst>
              <a:ext uri="{FF2B5EF4-FFF2-40B4-BE49-F238E27FC236}">
                <a16:creationId xmlns:a16="http://schemas.microsoft.com/office/drawing/2014/main" id="{51A4115B-72FE-B6FE-5BC7-FD3B48814B34}"/>
              </a:ext>
            </a:extLst>
          </p:cNvPr>
          <p:cNvSpPr txBox="1"/>
          <p:nvPr/>
        </p:nvSpPr>
        <p:spPr>
          <a:xfrm>
            <a:off x="8371877" y="4257179"/>
            <a:ext cx="1031539" cy="461665"/>
          </a:xfrm>
          <a:prstGeom prst="rect">
            <a:avLst/>
          </a:prstGeom>
          <a:noFill/>
        </p:spPr>
        <p:txBody>
          <a:bodyPr wrap="square" rtlCol="0">
            <a:spAutoFit/>
          </a:bodyPr>
          <a:lstStyle/>
          <a:p>
            <a:r>
              <a:rPr kumimoji="1" lang="ja-JP" altLang="en-US" sz="1200" dirty="0"/>
              <a:t>託送料金＋インバランス</a:t>
            </a:r>
          </a:p>
        </p:txBody>
      </p:sp>
      <p:pic>
        <p:nvPicPr>
          <p:cNvPr id="64" name="グラフィックス 63" descr="硬貨 単色塗りつぶし">
            <a:extLst>
              <a:ext uri="{FF2B5EF4-FFF2-40B4-BE49-F238E27FC236}">
                <a16:creationId xmlns:a16="http://schemas.microsoft.com/office/drawing/2014/main" id="{F40366DD-C795-6951-FBC8-987DF761767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5435631"/>
            <a:ext cx="323974" cy="323974"/>
          </a:xfrm>
          <a:prstGeom prst="rect">
            <a:avLst/>
          </a:prstGeom>
        </p:spPr>
      </p:pic>
      <p:sp>
        <p:nvSpPr>
          <p:cNvPr id="67" name="テキスト ボックス 66">
            <a:extLst>
              <a:ext uri="{FF2B5EF4-FFF2-40B4-BE49-F238E27FC236}">
                <a16:creationId xmlns:a16="http://schemas.microsoft.com/office/drawing/2014/main" id="{AF984A3E-9AF2-E1AE-D307-DAF701B40B87}"/>
              </a:ext>
            </a:extLst>
          </p:cNvPr>
          <p:cNvSpPr txBox="1"/>
          <p:nvPr/>
        </p:nvSpPr>
        <p:spPr>
          <a:xfrm>
            <a:off x="10323103" y="3992249"/>
            <a:ext cx="1754522" cy="338554"/>
          </a:xfrm>
          <a:prstGeom prst="rect">
            <a:avLst/>
          </a:prstGeom>
          <a:noFill/>
        </p:spPr>
        <p:txBody>
          <a:bodyPr wrap="square" rtlCol="0">
            <a:spAutoFit/>
          </a:bodyPr>
          <a:lstStyle/>
          <a:p>
            <a:r>
              <a:rPr kumimoji="1" lang="ja-JP" altLang="en-US" sz="1600" dirty="0"/>
              <a:t>小売電気事業者</a:t>
            </a:r>
            <a:endParaRPr kumimoji="1" lang="en-US" altLang="ja-JP" sz="1600" dirty="0"/>
          </a:p>
        </p:txBody>
      </p:sp>
      <p:sp>
        <p:nvSpPr>
          <p:cNvPr id="75" name="テキスト ボックス 74">
            <a:extLst>
              <a:ext uri="{FF2B5EF4-FFF2-40B4-BE49-F238E27FC236}">
                <a16:creationId xmlns:a16="http://schemas.microsoft.com/office/drawing/2014/main" id="{1880BEA1-53E6-54DE-E1ED-877C20F6B8F5}"/>
              </a:ext>
            </a:extLst>
          </p:cNvPr>
          <p:cNvSpPr txBox="1"/>
          <p:nvPr/>
        </p:nvSpPr>
        <p:spPr>
          <a:xfrm>
            <a:off x="8380626" y="2410944"/>
            <a:ext cx="839071" cy="461665"/>
          </a:xfrm>
          <a:prstGeom prst="rect">
            <a:avLst/>
          </a:prstGeom>
          <a:noFill/>
        </p:spPr>
        <p:txBody>
          <a:bodyPr wrap="square" rtlCol="0">
            <a:spAutoFit/>
          </a:bodyPr>
          <a:lstStyle/>
          <a:p>
            <a:r>
              <a:rPr kumimoji="1" lang="ja-JP" altLang="en-US" sz="1200" dirty="0"/>
              <a:t>発電料金</a:t>
            </a:r>
          </a:p>
        </p:txBody>
      </p:sp>
      <p:sp>
        <p:nvSpPr>
          <p:cNvPr id="101" name="正方形/長方形 100">
            <a:extLst>
              <a:ext uri="{FF2B5EF4-FFF2-40B4-BE49-F238E27FC236}">
                <a16:creationId xmlns:a16="http://schemas.microsoft.com/office/drawing/2014/main" id="{FCC2876B-AD1A-816D-8895-468B1622363F}"/>
              </a:ext>
            </a:extLst>
          </p:cNvPr>
          <p:cNvSpPr/>
          <p:nvPr/>
        </p:nvSpPr>
        <p:spPr>
          <a:xfrm>
            <a:off x="565232" y="5051391"/>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sp>
        <p:nvSpPr>
          <p:cNvPr id="102" name="正方形/長方形 101">
            <a:extLst>
              <a:ext uri="{FF2B5EF4-FFF2-40B4-BE49-F238E27FC236}">
                <a16:creationId xmlns:a16="http://schemas.microsoft.com/office/drawing/2014/main" id="{7DEFE423-263D-1E9F-0EBD-451DFB12BBDA}"/>
              </a:ext>
            </a:extLst>
          </p:cNvPr>
          <p:cNvSpPr/>
          <p:nvPr/>
        </p:nvSpPr>
        <p:spPr>
          <a:xfrm>
            <a:off x="5733462" y="3144262"/>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発送電分離</a:t>
            </a:r>
          </a:p>
        </p:txBody>
      </p:sp>
      <p:sp>
        <p:nvSpPr>
          <p:cNvPr id="103" name="正方形/長方形 102">
            <a:extLst>
              <a:ext uri="{FF2B5EF4-FFF2-40B4-BE49-F238E27FC236}">
                <a16:creationId xmlns:a16="http://schemas.microsoft.com/office/drawing/2014/main" id="{9981B686-5FD5-E30B-426D-832BA2BB3E12}"/>
              </a:ext>
            </a:extLst>
          </p:cNvPr>
          <p:cNvSpPr/>
          <p:nvPr/>
        </p:nvSpPr>
        <p:spPr>
          <a:xfrm>
            <a:off x="10512789" y="3555947"/>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小売自由化</a:t>
            </a:r>
          </a:p>
        </p:txBody>
      </p:sp>
      <p:sp>
        <p:nvSpPr>
          <p:cNvPr id="106" name="四角形: 角を丸くする 105">
            <a:extLst>
              <a:ext uri="{FF2B5EF4-FFF2-40B4-BE49-F238E27FC236}">
                <a16:creationId xmlns:a16="http://schemas.microsoft.com/office/drawing/2014/main" id="{A0E2026D-3FB5-C35B-5FAC-9450F8D8B101}"/>
              </a:ext>
            </a:extLst>
          </p:cNvPr>
          <p:cNvSpPr/>
          <p:nvPr/>
        </p:nvSpPr>
        <p:spPr>
          <a:xfrm>
            <a:off x="2820532" y="2236519"/>
            <a:ext cx="1225696" cy="38941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0" name="グラフィックス 109" descr="ホーム 単色塗りつぶし">
            <a:extLst>
              <a:ext uri="{FF2B5EF4-FFF2-40B4-BE49-F238E27FC236}">
                <a16:creationId xmlns:a16="http://schemas.microsoft.com/office/drawing/2014/main" id="{CEAD6A98-CBDB-F12F-BB9D-83CFD5066B6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79399" y="5615069"/>
            <a:ext cx="410309" cy="410309"/>
          </a:xfrm>
          <a:prstGeom prst="rect">
            <a:avLst/>
          </a:prstGeom>
        </p:spPr>
      </p:pic>
      <p:pic>
        <p:nvPicPr>
          <p:cNvPr id="111" name="グラフィックス 110" descr="工場 単色塗りつぶし">
            <a:extLst>
              <a:ext uri="{FF2B5EF4-FFF2-40B4-BE49-F238E27FC236}">
                <a16:creationId xmlns:a16="http://schemas.microsoft.com/office/drawing/2014/main" id="{7691CF54-57D9-38A3-32B1-FEFBA43CE31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935858" y="5615069"/>
            <a:ext cx="410309" cy="410309"/>
          </a:xfrm>
          <a:prstGeom prst="rect">
            <a:avLst/>
          </a:prstGeom>
        </p:spPr>
      </p:pic>
      <p:pic>
        <p:nvPicPr>
          <p:cNvPr id="112" name="グラフィックス 111" descr="ホーム 単色塗りつぶし">
            <a:extLst>
              <a:ext uri="{FF2B5EF4-FFF2-40B4-BE49-F238E27FC236}">
                <a16:creationId xmlns:a16="http://schemas.microsoft.com/office/drawing/2014/main" id="{493BCA2F-C778-8FD6-FF9F-EC1364A79A8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074328" y="5615069"/>
            <a:ext cx="410309" cy="410309"/>
          </a:xfrm>
          <a:prstGeom prst="rect">
            <a:avLst/>
          </a:prstGeom>
        </p:spPr>
      </p:pic>
      <p:pic>
        <p:nvPicPr>
          <p:cNvPr id="113" name="グラフィックス 112" descr="工場 単色塗りつぶし">
            <a:extLst>
              <a:ext uri="{FF2B5EF4-FFF2-40B4-BE49-F238E27FC236}">
                <a16:creationId xmlns:a16="http://schemas.microsoft.com/office/drawing/2014/main" id="{F54EAEB6-5926-87E5-62D2-F076534DF99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557687" y="5615069"/>
            <a:ext cx="410309" cy="410309"/>
          </a:xfrm>
          <a:prstGeom prst="rect">
            <a:avLst/>
          </a:prstGeom>
        </p:spPr>
      </p:pic>
      <p:sp>
        <p:nvSpPr>
          <p:cNvPr id="114" name="四角形: 角を丸くする 113">
            <a:extLst>
              <a:ext uri="{FF2B5EF4-FFF2-40B4-BE49-F238E27FC236}">
                <a16:creationId xmlns:a16="http://schemas.microsoft.com/office/drawing/2014/main" id="{6BA4CAF0-5658-EFDA-0AC3-4FA799424FAA}"/>
              </a:ext>
            </a:extLst>
          </p:cNvPr>
          <p:cNvSpPr/>
          <p:nvPr/>
        </p:nvSpPr>
        <p:spPr>
          <a:xfrm>
            <a:off x="4386364" y="2242523"/>
            <a:ext cx="1265209" cy="388617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 name="図 115">
            <a:extLst>
              <a:ext uri="{FF2B5EF4-FFF2-40B4-BE49-F238E27FC236}">
                <a16:creationId xmlns:a16="http://schemas.microsoft.com/office/drawing/2014/main" id="{DECF4747-D7C2-27CF-294A-75719DC73AA9}"/>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3453678" y="2544341"/>
            <a:ext cx="461750" cy="461750"/>
          </a:xfrm>
          <a:prstGeom prst="rect">
            <a:avLst/>
          </a:prstGeom>
        </p:spPr>
      </p:pic>
      <p:pic>
        <p:nvPicPr>
          <p:cNvPr id="117" name="グラフィックス 116" descr="建物 単色塗りつぶし">
            <a:extLst>
              <a:ext uri="{FF2B5EF4-FFF2-40B4-BE49-F238E27FC236}">
                <a16:creationId xmlns:a16="http://schemas.microsoft.com/office/drawing/2014/main" id="{6FBC352D-3B8E-4AB3-8D19-FC31AF3F59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7911" y="2591106"/>
            <a:ext cx="449861" cy="449861"/>
          </a:xfrm>
          <a:prstGeom prst="rect">
            <a:avLst/>
          </a:prstGeom>
        </p:spPr>
      </p:pic>
      <p:pic>
        <p:nvPicPr>
          <p:cNvPr id="118" name="図 117">
            <a:extLst>
              <a:ext uri="{FF2B5EF4-FFF2-40B4-BE49-F238E27FC236}">
                <a16:creationId xmlns:a16="http://schemas.microsoft.com/office/drawing/2014/main" id="{3AFEEB2D-4E11-FCAA-A917-804ACD11581A}"/>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5048607" y="2544341"/>
            <a:ext cx="461750" cy="461750"/>
          </a:xfrm>
          <a:prstGeom prst="rect">
            <a:avLst/>
          </a:prstGeom>
        </p:spPr>
      </p:pic>
      <p:cxnSp>
        <p:nvCxnSpPr>
          <p:cNvPr id="1028" name="直線矢印コネクタ 1027">
            <a:extLst>
              <a:ext uri="{FF2B5EF4-FFF2-40B4-BE49-F238E27FC236}">
                <a16:creationId xmlns:a16="http://schemas.microsoft.com/office/drawing/2014/main" id="{D20EDFD0-63D1-7462-2958-02091F3BE4D8}"/>
              </a:ext>
            </a:extLst>
          </p:cNvPr>
          <p:cNvCxnSpPr>
            <a:cxnSpLocks/>
          </p:cNvCxnSpPr>
          <p:nvPr/>
        </p:nvCxnSpPr>
        <p:spPr>
          <a:xfrm>
            <a:off x="3430268" y="3155409"/>
            <a:ext cx="5476" cy="75606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91" name="矢印: 左右 1090">
            <a:extLst>
              <a:ext uri="{FF2B5EF4-FFF2-40B4-BE49-F238E27FC236}">
                <a16:creationId xmlns:a16="http://schemas.microsoft.com/office/drawing/2014/main" id="{579B75B1-F0D8-C719-BEA6-304A60E47892}"/>
              </a:ext>
            </a:extLst>
          </p:cNvPr>
          <p:cNvSpPr/>
          <p:nvPr/>
        </p:nvSpPr>
        <p:spPr>
          <a:xfrm>
            <a:off x="3760273" y="4202488"/>
            <a:ext cx="912480"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36" name="直線矢印コネクタ 1035">
            <a:extLst>
              <a:ext uri="{FF2B5EF4-FFF2-40B4-BE49-F238E27FC236}">
                <a16:creationId xmlns:a16="http://schemas.microsoft.com/office/drawing/2014/main" id="{203FC419-86FC-54F8-52A0-DE90CE6DD2AD}"/>
              </a:ext>
            </a:extLst>
          </p:cNvPr>
          <p:cNvCxnSpPr>
            <a:cxnSpLocks/>
          </p:cNvCxnSpPr>
          <p:nvPr/>
        </p:nvCxnSpPr>
        <p:spPr>
          <a:xfrm flipH="1">
            <a:off x="3430268" y="4541119"/>
            <a:ext cx="5476" cy="94186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FFC11E30-FC24-DB84-BBDB-206CF2AEFC79}"/>
              </a:ext>
            </a:extLst>
          </p:cNvPr>
          <p:cNvCxnSpPr>
            <a:cxnSpLocks/>
          </p:cNvCxnSpPr>
          <p:nvPr/>
        </p:nvCxnSpPr>
        <p:spPr>
          <a:xfrm>
            <a:off x="5021332" y="4540954"/>
            <a:ext cx="0" cy="95235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48" name="グラフィックス 1047" descr="稲妻 単色塗りつぶし">
            <a:extLst>
              <a:ext uri="{FF2B5EF4-FFF2-40B4-BE49-F238E27FC236}">
                <a16:creationId xmlns:a16="http://schemas.microsoft.com/office/drawing/2014/main" id="{027E8E27-F766-A742-6A7B-83399204510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2347" y="3350338"/>
            <a:ext cx="312523" cy="312523"/>
          </a:xfrm>
          <a:prstGeom prst="rect">
            <a:avLst/>
          </a:prstGeom>
        </p:spPr>
      </p:pic>
      <p:pic>
        <p:nvPicPr>
          <p:cNvPr id="1086" name="図 1085">
            <a:extLst>
              <a:ext uri="{FF2B5EF4-FFF2-40B4-BE49-F238E27FC236}">
                <a16:creationId xmlns:a16="http://schemas.microsoft.com/office/drawing/2014/main" id="{947DD4A2-39B6-5DCF-547D-84257E3DDD73}"/>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9628013" y="4309793"/>
            <a:ext cx="510156" cy="510156"/>
          </a:xfrm>
          <a:prstGeom prst="rect">
            <a:avLst/>
          </a:prstGeom>
        </p:spPr>
      </p:pic>
      <p:sp>
        <p:nvSpPr>
          <p:cNvPr id="1126" name="テキスト ボックス 1125">
            <a:extLst>
              <a:ext uri="{FF2B5EF4-FFF2-40B4-BE49-F238E27FC236}">
                <a16:creationId xmlns:a16="http://schemas.microsoft.com/office/drawing/2014/main" id="{E6CB3B6E-C282-F938-EF46-8E6525E2D275}"/>
              </a:ext>
            </a:extLst>
          </p:cNvPr>
          <p:cNvSpPr txBox="1"/>
          <p:nvPr/>
        </p:nvSpPr>
        <p:spPr>
          <a:xfrm>
            <a:off x="8380626" y="5478415"/>
            <a:ext cx="839071" cy="461665"/>
          </a:xfrm>
          <a:prstGeom prst="rect">
            <a:avLst/>
          </a:prstGeom>
          <a:noFill/>
        </p:spPr>
        <p:txBody>
          <a:bodyPr wrap="square" rtlCol="0">
            <a:spAutoFit/>
          </a:bodyPr>
          <a:lstStyle/>
          <a:p>
            <a:r>
              <a:rPr kumimoji="1" lang="ja-JP" altLang="en-US" sz="1200" dirty="0"/>
              <a:t>電気料金</a:t>
            </a:r>
          </a:p>
        </p:txBody>
      </p:sp>
      <p:sp>
        <p:nvSpPr>
          <p:cNvPr id="1188" name="テキスト ボックス 1187">
            <a:extLst>
              <a:ext uri="{FF2B5EF4-FFF2-40B4-BE49-F238E27FC236}">
                <a16:creationId xmlns:a16="http://schemas.microsoft.com/office/drawing/2014/main" id="{91A95BC8-B7C1-1BB1-249F-C43A17710F37}"/>
              </a:ext>
            </a:extLst>
          </p:cNvPr>
          <p:cNvSpPr txBox="1"/>
          <p:nvPr/>
        </p:nvSpPr>
        <p:spPr>
          <a:xfrm>
            <a:off x="7781001" y="5907447"/>
            <a:ext cx="4137403" cy="307777"/>
          </a:xfrm>
          <a:prstGeom prst="rect">
            <a:avLst/>
          </a:prstGeom>
          <a:noFill/>
        </p:spPr>
        <p:txBody>
          <a:bodyPr wrap="square" rtlCol="0">
            <a:spAutoFit/>
          </a:bodyPr>
          <a:lstStyle/>
          <a:p>
            <a:pPr algn="ctr"/>
            <a:r>
              <a:rPr kumimoji="1" lang="en-US" altLang="ja-JP" sz="1400" dirty="0"/>
              <a:t>※DR</a:t>
            </a:r>
            <a:r>
              <a:rPr kumimoji="1" lang="ja-JP" altLang="en-US" sz="1400" dirty="0"/>
              <a:t>やアグリゲーターの参入によって、さらに複雑化する</a:t>
            </a:r>
          </a:p>
        </p:txBody>
      </p:sp>
      <p:cxnSp>
        <p:nvCxnSpPr>
          <p:cNvPr id="13" name="コネクタ: カギ線 12">
            <a:extLst>
              <a:ext uri="{FF2B5EF4-FFF2-40B4-BE49-F238E27FC236}">
                <a16:creationId xmlns:a16="http://schemas.microsoft.com/office/drawing/2014/main" id="{29E6ABC1-AEAF-95D7-CFF0-C9AC4FC8910B}"/>
              </a:ext>
            </a:extLst>
          </p:cNvPr>
          <p:cNvCxnSpPr>
            <a:cxnSpLocks/>
          </p:cNvCxnSpPr>
          <p:nvPr/>
        </p:nvCxnSpPr>
        <p:spPr>
          <a:xfrm flipV="1">
            <a:off x="5746486" y="5001661"/>
            <a:ext cx="4137404" cy="783749"/>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33CC4222-8438-0D98-93EE-A5FAE6F1AD54}"/>
              </a:ext>
            </a:extLst>
          </p:cNvPr>
          <p:cNvCxnSpPr>
            <a:cxnSpLocks/>
          </p:cNvCxnSpPr>
          <p:nvPr/>
        </p:nvCxnSpPr>
        <p:spPr>
          <a:xfrm rot="10800000" flipV="1">
            <a:off x="5746487" y="4233149"/>
            <a:ext cx="3651434" cy="24029"/>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18" descr="硬貨 単色塗りつぶし">
            <a:extLst>
              <a:ext uri="{FF2B5EF4-FFF2-40B4-BE49-F238E27FC236}">
                <a16:creationId xmlns:a16="http://schemas.microsoft.com/office/drawing/2014/main" id="{1F894F7A-F654-480B-2C20-D84F9AADDBD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4295861"/>
            <a:ext cx="323974" cy="323974"/>
          </a:xfrm>
          <a:prstGeom prst="rect">
            <a:avLst/>
          </a:prstGeom>
        </p:spPr>
      </p:pic>
      <p:sp>
        <p:nvSpPr>
          <p:cNvPr id="20" name="テキスト ボックス 19">
            <a:extLst>
              <a:ext uri="{FF2B5EF4-FFF2-40B4-BE49-F238E27FC236}">
                <a16:creationId xmlns:a16="http://schemas.microsoft.com/office/drawing/2014/main" id="{7D2EABAB-BC65-D955-70E5-44A68052F342}"/>
              </a:ext>
            </a:extLst>
          </p:cNvPr>
          <p:cNvSpPr txBox="1"/>
          <p:nvPr/>
        </p:nvSpPr>
        <p:spPr>
          <a:xfrm>
            <a:off x="10322463" y="4288595"/>
            <a:ext cx="1486811"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cxnSp>
        <p:nvCxnSpPr>
          <p:cNvPr id="22" name="コネクタ: カギ線 21">
            <a:extLst>
              <a:ext uri="{FF2B5EF4-FFF2-40B4-BE49-F238E27FC236}">
                <a16:creationId xmlns:a16="http://schemas.microsoft.com/office/drawing/2014/main" id="{1FF44528-8BE1-B20B-9948-70AFDC364D74}"/>
              </a:ext>
            </a:extLst>
          </p:cNvPr>
          <p:cNvCxnSpPr>
            <a:cxnSpLocks/>
          </p:cNvCxnSpPr>
          <p:nvPr/>
        </p:nvCxnSpPr>
        <p:spPr>
          <a:xfrm rot="16200000" flipV="1">
            <a:off x="7475083" y="1055829"/>
            <a:ext cx="680211" cy="4137404"/>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36" name="グラフィックス 1135" descr="建物 単色塗りつぶし">
            <a:extLst>
              <a:ext uri="{FF2B5EF4-FFF2-40B4-BE49-F238E27FC236}">
                <a16:creationId xmlns:a16="http://schemas.microsoft.com/office/drawing/2014/main" id="{EA0DD855-C5A8-9E38-B92C-4C5B5542F7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48221" y="3609763"/>
            <a:ext cx="449861" cy="449861"/>
          </a:xfrm>
          <a:prstGeom prst="rect">
            <a:avLst/>
          </a:prstGeom>
        </p:spPr>
      </p:pic>
      <p:sp>
        <p:nvSpPr>
          <p:cNvPr id="109" name="四角形: 角を丸くする 108">
            <a:extLst>
              <a:ext uri="{FF2B5EF4-FFF2-40B4-BE49-F238E27FC236}">
                <a16:creationId xmlns:a16="http://schemas.microsoft.com/office/drawing/2014/main" id="{147EB113-BC13-0CED-0F79-B7FA6238635F}"/>
              </a:ext>
            </a:extLst>
          </p:cNvPr>
          <p:cNvSpPr/>
          <p:nvPr/>
        </p:nvSpPr>
        <p:spPr>
          <a:xfrm>
            <a:off x="7271260" y="2355324"/>
            <a:ext cx="531064" cy="226451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電力取引市場</a:t>
            </a:r>
          </a:p>
        </p:txBody>
      </p:sp>
      <p:sp>
        <p:nvSpPr>
          <p:cNvPr id="1161" name="四角形: 角を丸くする 1160">
            <a:extLst>
              <a:ext uri="{FF2B5EF4-FFF2-40B4-BE49-F238E27FC236}">
                <a16:creationId xmlns:a16="http://schemas.microsoft.com/office/drawing/2014/main" id="{20F7C98E-9193-FE81-7294-9DCF99041C1B}"/>
              </a:ext>
            </a:extLst>
          </p:cNvPr>
          <p:cNvSpPr/>
          <p:nvPr/>
        </p:nvSpPr>
        <p:spPr>
          <a:xfrm>
            <a:off x="363938" y="2416044"/>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3" name="グラフィックス 1162" descr="風力タービン 単色塗りつぶし">
            <a:extLst>
              <a:ext uri="{FF2B5EF4-FFF2-40B4-BE49-F238E27FC236}">
                <a16:creationId xmlns:a16="http://schemas.microsoft.com/office/drawing/2014/main" id="{A212A6A4-05CC-97D2-8E06-F45D9B292E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4447" y="2583914"/>
            <a:ext cx="433233" cy="433233"/>
          </a:xfrm>
          <a:prstGeom prst="rect">
            <a:avLst/>
          </a:prstGeom>
        </p:spPr>
      </p:pic>
      <p:pic>
        <p:nvPicPr>
          <p:cNvPr id="1164" name="グラフィックス 1163" descr="ソーラー パネル 単色塗りつぶし">
            <a:extLst>
              <a:ext uri="{FF2B5EF4-FFF2-40B4-BE49-F238E27FC236}">
                <a16:creationId xmlns:a16="http://schemas.microsoft.com/office/drawing/2014/main" id="{1789D455-88B7-83EE-1951-1958A32E07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7841" y="2567808"/>
            <a:ext cx="433233" cy="433233"/>
          </a:xfrm>
          <a:prstGeom prst="rect">
            <a:avLst/>
          </a:prstGeom>
        </p:spPr>
      </p:pic>
      <p:pic>
        <p:nvPicPr>
          <p:cNvPr id="1165" name="Picture 2" descr="バッテリー | フリーのアイコンイラスト素材 icon-pit">
            <a:extLst>
              <a:ext uri="{FF2B5EF4-FFF2-40B4-BE49-F238E27FC236}">
                <a16:creationId xmlns:a16="http://schemas.microsoft.com/office/drawing/2014/main" id="{B2ED5176-587F-F618-2813-BD0C78A859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90" y="2546832"/>
            <a:ext cx="513981" cy="513981"/>
          </a:xfrm>
          <a:prstGeom prst="rect">
            <a:avLst/>
          </a:prstGeom>
          <a:noFill/>
          <a:extLst>
            <a:ext uri="{909E8E84-426E-40DD-AFC4-6F175D3DCCD1}">
              <a14:hiddenFill xmlns:a14="http://schemas.microsoft.com/office/drawing/2010/main">
                <a:solidFill>
                  <a:srgbClr val="FFFFFF"/>
                </a:solidFill>
              </a14:hiddenFill>
            </a:ext>
          </a:extLst>
        </p:spPr>
      </p:pic>
      <p:sp>
        <p:nvSpPr>
          <p:cNvPr id="1166" name="正方形/長方形 1165">
            <a:extLst>
              <a:ext uri="{FF2B5EF4-FFF2-40B4-BE49-F238E27FC236}">
                <a16:creationId xmlns:a16="http://schemas.microsoft.com/office/drawing/2014/main" id="{F5E70860-01A4-B130-3838-04154198BFE4}"/>
              </a:ext>
            </a:extLst>
          </p:cNvPr>
          <p:cNvSpPr/>
          <p:nvPr/>
        </p:nvSpPr>
        <p:spPr>
          <a:xfrm>
            <a:off x="565232" y="2054285"/>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cxnSp>
        <p:nvCxnSpPr>
          <p:cNvPr id="1167" name="直線矢印コネクタ 1166">
            <a:extLst>
              <a:ext uri="{FF2B5EF4-FFF2-40B4-BE49-F238E27FC236}">
                <a16:creationId xmlns:a16="http://schemas.microsoft.com/office/drawing/2014/main" id="{FFAD340E-A0B8-B8B5-20B2-3B3F4E37B99A}"/>
              </a:ext>
            </a:extLst>
          </p:cNvPr>
          <p:cNvCxnSpPr>
            <a:cxnSpLocks/>
            <a:stCxn id="1161" idx="3"/>
            <a:endCxn id="105" idx="1"/>
          </p:cNvCxnSpPr>
          <p:nvPr/>
        </p:nvCxnSpPr>
        <p:spPr>
          <a:xfrm>
            <a:off x="2104977" y="2784425"/>
            <a:ext cx="660465" cy="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961594A8-A24D-03AE-F308-61B1B3007963}"/>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タイトル 1">
            <a:extLst>
              <a:ext uri="{FF2B5EF4-FFF2-40B4-BE49-F238E27FC236}">
                <a16:creationId xmlns:a16="http://schemas.microsoft.com/office/drawing/2014/main" id="{32652772-894A-6B4F-8C55-FFFCDF53D1AA}"/>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の事例：電力システム</a:t>
            </a:r>
            <a:endParaRPr lang="en-US" dirty="0"/>
          </a:p>
        </p:txBody>
      </p:sp>
      <p:sp>
        <p:nvSpPr>
          <p:cNvPr id="4" name="テキスト ボックス 3">
            <a:extLst>
              <a:ext uri="{FF2B5EF4-FFF2-40B4-BE49-F238E27FC236}">
                <a16:creationId xmlns:a16="http://schemas.microsoft.com/office/drawing/2014/main" id="{6E3FA933-CE81-8E2F-4189-636788EC21C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73558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4" name="直線矢印コネクタ 93">
            <a:extLst>
              <a:ext uri="{FF2B5EF4-FFF2-40B4-BE49-F238E27FC236}">
                <a16:creationId xmlns:a16="http://schemas.microsoft.com/office/drawing/2014/main" id="{19B23FAE-3CAF-0B1A-BA92-55C843696ED8}"/>
              </a:ext>
            </a:extLst>
          </p:cNvPr>
          <p:cNvCxnSpPr>
            <a:cxnSpLocks/>
          </p:cNvCxnSpPr>
          <p:nvPr/>
        </p:nvCxnSpPr>
        <p:spPr>
          <a:xfrm>
            <a:off x="25930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EC5BEDA-2B2C-5EF2-3E0E-0ECE797A35E7}"/>
              </a:ext>
            </a:extLst>
          </p:cNvPr>
          <p:cNvCxnSpPr>
            <a:cxnSpLocks/>
          </p:cNvCxnSpPr>
          <p:nvPr/>
        </p:nvCxnSpPr>
        <p:spPr>
          <a:xfrm>
            <a:off x="38503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1A5C0FE-838B-FA3A-7ADB-F0E37728B494}"/>
              </a:ext>
            </a:extLst>
          </p:cNvPr>
          <p:cNvCxnSpPr>
            <a:cxnSpLocks/>
          </p:cNvCxnSpPr>
          <p:nvPr/>
        </p:nvCxnSpPr>
        <p:spPr>
          <a:xfrm>
            <a:off x="12976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4AB3B0A7-7181-5B48-A7E7-3EBF0A2376BF}"/>
              </a:ext>
            </a:extLst>
          </p:cNvPr>
          <p:cNvSpPr/>
          <p:nvPr/>
        </p:nvSpPr>
        <p:spPr>
          <a:xfrm>
            <a:off x="498322" y="509267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四角形: 角を丸くする 9">
            <a:extLst>
              <a:ext uri="{FF2B5EF4-FFF2-40B4-BE49-F238E27FC236}">
                <a16:creationId xmlns:a16="http://schemas.microsoft.com/office/drawing/2014/main" id="{535ECB7C-9660-F092-2BD3-ACEE37D250CF}"/>
              </a:ext>
            </a:extLst>
          </p:cNvPr>
          <p:cNvSpPr/>
          <p:nvPr/>
        </p:nvSpPr>
        <p:spPr>
          <a:xfrm>
            <a:off x="509719" y="3834330"/>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99A69533-5A5D-292F-A103-5541A2F5F939}"/>
              </a:ext>
            </a:extLst>
          </p:cNvPr>
          <p:cNvSpPr/>
          <p:nvPr/>
        </p:nvSpPr>
        <p:spPr>
          <a:xfrm>
            <a:off x="509719" y="262610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299" y="4067543"/>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1757836" y="6052837"/>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1902141" y="6199784"/>
            <a:ext cx="1354189" cy="307777"/>
          </a:xfrm>
          <a:prstGeom prst="rect">
            <a:avLst/>
          </a:prstGeom>
          <a:noFill/>
        </p:spPr>
        <p:txBody>
          <a:bodyPr wrap="square" rtlCol="0">
            <a:spAutoFit/>
          </a:bodyPr>
          <a:lstStyle/>
          <a:p>
            <a:pPr algn="ctr"/>
            <a:r>
              <a:rPr kumimoji="1" lang="ja-JP" altLang="en-US" sz="1400" b="1" dirty="0"/>
              <a:t>乗客の分散</a:t>
            </a:r>
          </a:p>
        </p:txBody>
      </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p:cNvCxnSpPr>
          <p:nvPr/>
        </p:nvCxnSpPr>
        <p:spPr>
          <a:xfrm>
            <a:off x="6879292"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p:cNvCxnSpPr>
          <p:nvPr/>
        </p:nvCxnSpPr>
        <p:spPr>
          <a:xfrm>
            <a:off x="8752970"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001686" y="5611628"/>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823679" y="2557808"/>
            <a:ext cx="977625" cy="307777"/>
          </a:xfrm>
          <a:prstGeom prst="rect">
            <a:avLst/>
          </a:prstGeom>
          <a:noFill/>
        </p:spPr>
        <p:txBody>
          <a:bodyPr wrap="square" rtlCol="0">
            <a:spAutoFit/>
          </a:bodyPr>
          <a:lstStyle/>
          <a:p>
            <a:pPr algn="ctr"/>
            <a:r>
              <a:rPr kumimoji="1" lang="ja-JP" altLang="en-US" sz="1400" dirty="0"/>
              <a:t>運転状況</a:t>
            </a:r>
          </a:p>
        </p:txBody>
      </p:sp>
      <p:pic>
        <p:nvPicPr>
          <p:cNvPr id="52" name="グラフィックス 51" descr="線路 単色塗りつぶし">
            <a:extLst>
              <a:ext uri="{FF2B5EF4-FFF2-40B4-BE49-F238E27FC236}">
                <a16:creationId xmlns:a16="http://schemas.microsoft.com/office/drawing/2014/main" id="{57A13326-296A-73B8-778E-48C50D4EA7B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0767" y="2756699"/>
            <a:ext cx="704673" cy="704673"/>
          </a:xfrm>
          <a:prstGeom prst="rect">
            <a:avLst/>
          </a:prstGeom>
        </p:spPr>
      </p:pic>
      <p:pic>
        <p:nvPicPr>
          <p:cNvPr id="55" name="グラフィックス 54" descr="線路 単色塗りつぶし">
            <a:extLst>
              <a:ext uri="{FF2B5EF4-FFF2-40B4-BE49-F238E27FC236}">
                <a16:creationId xmlns:a16="http://schemas.microsoft.com/office/drawing/2014/main" id="{5CD85198-5BBE-F22D-3302-C1AC02BB071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34222" y="2756699"/>
            <a:ext cx="704673" cy="704673"/>
          </a:xfrm>
          <a:prstGeom prst="rect">
            <a:avLst/>
          </a:prstGeom>
        </p:spPr>
      </p:pic>
      <p:pic>
        <p:nvPicPr>
          <p:cNvPr id="64" name="グラフィックス 63" descr="線路 単色塗りつぶし">
            <a:extLst>
              <a:ext uri="{FF2B5EF4-FFF2-40B4-BE49-F238E27FC236}">
                <a16:creationId xmlns:a16="http://schemas.microsoft.com/office/drawing/2014/main" id="{46AFE91C-E17A-1371-732C-CB1B9EC666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495540" y="2756699"/>
            <a:ext cx="704673" cy="704673"/>
          </a:xfrm>
          <a:prstGeom prst="rect">
            <a:avLst/>
          </a:prstGeom>
        </p:spPr>
      </p:pic>
      <p:sp>
        <p:nvSpPr>
          <p:cNvPr id="4" name="四角形: 角を丸くする 3">
            <a:extLst>
              <a:ext uri="{FF2B5EF4-FFF2-40B4-BE49-F238E27FC236}">
                <a16:creationId xmlns:a16="http://schemas.microsoft.com/office/drawing/2014/main" id="{3DCE1B78-B230-6363-2B4E-E7373E31B59D}"/>
              </a:ext>
            </a:extLst>
          </p:cNvPr>
          <p:cNvSpPr/>
          <p:nvPr/>
        </p:nvSpPr>
        <p:spPr>
          <a:xfrm>
            <a:off x="2025878" y="2356799"/>
            <a:ext cx="1067152" cy="367432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四角形: 角を丸くする 5">
            <a:extLst>
              <a:ext uri="{FF2B5EF4-FFF2-40B4-BE49-F238E27FC236}">
                <a16:creationId xmlns:a16="http://schemas.microsoft.com/office/drawing/2014/main" id="{8F100ECC-EB9D-E833-BC87-4ECD8CC73A13}"/>
              </a:ext>
            </a:extLst>
          </p:cNvPr>
          <p:cNvSpPr/>
          <p:nvPr/>
        </p:nvSpPr>
        <p:spPr>
          <a:xfrm>
            <a:off x="3314300" y="2356797"/>
            <a:ext cx="1067152" cy="367432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ユーザー 単色塗りつぶし">
            <a:extLst>
              <a:ext uri="{FF2B5EF4-FFF2-40B4-BE49-F238E27FC236}">
                <a16:creationId xmlns:a16="http://schemas.microsoft.com/office/drawing/2014/main" id="{A075AC1A-DA00-A5BA-8FA7-7CABD58F8D8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1925" y="5300890"/>
            <a:ext cx="555687" cy="555687"/>
          </a:xfrm>
          <a:prstGeom prst="rect">
            <a:avLst/>
          </a:prstGeom>
        </p:spPr>
      </p:pic>
      <p:grpSp>
        <p:nvGrpSpPr>
          <p:cNvPr id="23" name="グループ化 22">
            <a:extLst>
              <a:ext uri="{FF2B5EF4-FFF2-40B4-BE49-F238E27FC236}">
                <a16:creationId xmlns:a16="http://schemas.microsoft.com/office/drawing/2014/main" id="{F064D76A-8B9E-9A36-8685-D8555FBA3AA3}"/>
              </a:ext>
            </a:extLst>
          </p:cNvPr>
          <p:cNvGrpSpPr/>
          <p:nvPr/>
        </p:nvGrpSpPr>
        <p:grpSpPr>
          <a:xfrm>
            <a:off x="2025561" y="2647214"/>
            <a:ext cx="414196" cy="414196"/>
            <a:chOff x="2547277" y="5339454"/>
            <a:chExt cx="414196" cy="414196"/>
          </a:xfrm>
        </p:grpSpPr>
        <p:sp>
          <p:nvSpPr>
            <p:cNvPr id="26" name="正方形/長方形 25">
              <a:extLst>
                <a:ext uri="{FF2B5EF4-FFF2-40B4-BE49-F238E27FC236}">
                  <a16:creationId xmlns:a16="http://schemas.microsoft.com/office/drawing/2014/main" id="{8934DEAC-B646-7449-31E5-17CADBA636E2}"/>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28" name="グラフィックス 27" descr="パイロット男性 単色塗りつぶし">
              <a:extLst>
                <a:ext uri="{FF2B5EF4-FFF2-40B4-BE49-F238E27FC236}">
                  <a16:creationId xmlns:a16="http://schemas.microsoft.com/office/drawing/2014/main" id="{4D94B809-559D-0384-48CC-936C74D0BC6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47277" y="5339454"/>
              <a:ext cx="414196" cy="414196"/>
            </a:xfrm>
            <a:prstGeom prst="rect">
              <a:avLst/>
            </a:prstGeom>
          </p:spPr>
        </p:pic>
      </p:grpSp>
      <p:grpSp>
        <p:nvGrpSpPr>
          <p:cNvPr id="29" name="グループ化 28">
            <a:extLst>
              <a:ext uri="{FF2B5EF4-FFF2-40B4-BE49-F238E27FC236}">
                <a16:creationId xmlns:a16="http://schemas.microsoft.com/office/drawing/2014/main" id="{5224F80C-1180-7772-9F78-E77D518B1141}"/>
              </a:ext>
            </a:extLst>
          </p:cNvPr>
          <p:cNvGrpSpPr/>
          <p:nvPr/>
        </p:nvGrpSpPr>
        <p:grpSpPr>
          <a:xfrm>
            <a:off x="701437" y="2643909"/>
            <a:ext cx="420806" cy="420806"/>
            <a:chOff x="3369128" y="5472430"/>
            <a:chExt cx="420806" cy="420806"/>
          </a:xfrm>
        </p:grpSpPr>
        <p:sp>
          <p:nvSpPr>
            <p:cNvPr id="30" name="正方形/長方形 29">
              <a:extLst>
                <a:ext uri="{FF2B5EF4-FFF2-40B4-BE49-F238E27FC236}">
                  <a16:creationId xmlns:a16="http://schemas.microsoft.com/office/drawing/2014/main" id="{78242B85-6BE7-C709-C14B-B5C603BE04E8}"/>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4" name="グラフィックス 33" descr="パイロット女性 単色塗りつぶし">
              <a:extLst>
                <a:ext uri="{FF2B5EF4-FFF2-40B4-BE49-F238E27FC236}">
                  <a16:creationId xmlns:a16="http://schemas.microsoft.com/office/drawing/2014/main" id="{E8F36943-99AE-54FA-5873-4A55CC5EFE2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369128" y="5472430"/>
              <a:ext cx="420806" cy="420806"/>
            </a:xfrm>
            <a:prstGeom prst="rect">
              <a:avLst/>
            </a:prstGeom>
          </p:spPr>
        </p:pic>
      </p:grpSp>
      <p:grpSp>
        <p:nvGrpSpPr>
          <p:cNvPr id="36" name="グループ化 35">
            <a:extLst>
              <a:ext uri="{FF2B5EF4-FFF2-40B4-BE49-F238E27FC236}">
                <a16:creationId xmlns:a16="http://schemas.microsoft.com/office/drawing/2014/main" id="{B49B0467-848D-2E86-FA27-8030FF679464}"/>
              </a:ext>
            </a:extLst>
          </p:cNvPr>
          <p:cNvGrpSpPr/>
          <p:nvPr/>
        </p:nvGrpSpPr>
        <p:grpSpPr>
          <a:xfrm>
            <a:off x="2185706" y="3893756"/>
            <a:ext cx="793994" cy="751764"/>
            <a:chOff x="2153046" y="5320089"/>
            <a:chExt cx="474193" cy="474193"/>
          </a:xfrm>
        </p:grpSpPr>
        <p:sp>
          <p:nvSpPr>
            <p:cNvPr id="37" name="正方形/長方形 36">
              <a:extLst>
                <a:ext uri="{FF2B5EF4-FFF2-40B4-BE49-F238E27FC236}">
                  <a16:creationId xmlns:a16="http://schemas.microsoft.com/office/drawing/2014/main" id="{66E1678E-484F-281F-862E-FC6554A5FC3E}"/>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8" name="グラフィックス 37" descr="路面電車 単色塗りつぶし">
              <a:extLst>
                <a:ext uri="{FF2B5EF4-FFF2-40B4-BE49-F238E27FC236}">
                  <a16:creationId xmlns:a16="http://schemas.microsoft.com/office/drawing/2014/main" id="{F7E42E5E-9C25-E5C2-F040-0D6186E7431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53046" y="5320089"/>
              <a:ext cx="474193" cy="474193"/>
            </a:xfrm>
            <a:prstGeom prst="rect">
              <a:avLst/>
            </a:prstGeom>
          </p:spPr>
        </p:pic>
      </p:grpSp>
      <p:grpSp>
        <p:nvGrpSpPr>
          <p:cNvPr id="39" name="グループ化 38">
            <a:extLst>
              <a:ext uri="{FF2B5EF4-FFF2-40B4-BE49-F238E27FC236}">
                <a16:creationId xmlns:a16="http://schemas.microsoft.com/office/drawing/2014/main" id="{4395B327-CA75-ED44-E031-A8BFF54B8129}"/>
              </a:ext>
            </a:extLst>
          </p:cNvPr>
          <p:cNvGrpSpPr/>
          <p:nvPr/>
        </p:nvGrpSpPr>
        <p:grpSpPr>
          <a:xfrm>
            <a:off x="902695" y="3899050"/>
            <a:ext cx="755861" cy="741177"/>
            <a:chOff x="3512739" y="5422711"/>
            <a:chExt cx="474193" cy="474193"/>
          </a:xfrm>
        </p:grpSpPr>
        <p:sp>
          <p:nvSpPr>
            <p:cNvPr id="40" name="正方形/長方形 39">
              <a:extLst>
                <a:ext uri="{FF2B5EF4-FFF2-40B4-BE49-F238E27FC236}">
                  <a16:creationId xmlns:a16="http://schemas.microsoft.com/office/drawing/2014/main" id="{DAEED9E3-2BF0-F7C5-685D-D0F59E4F307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2" name="グラフィックス 41" descr="路面電車 単色塗りつぶし">
              <a:extLst>
                <a:ext uri="{FF2B5EF4-FFF2-40B4-BE49-F238E27FC236}">
                  <a16:creationId xmlns:a16="http://schemas.microsoft.com/office/drawing/2014/main" id="{A5002852-F21D-173F-771A-3788CACDD33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512739" y="5422711"/>
              <a:ext cx="474193" cy="474193"/>
            </a:xfrm>
            <a:prstGeom prst="rect">
              <a:avLst/>
            </a:prstGeom>
          </p:spPr>
        </p:pic>
      </p:grpSp>
      <p:grpSp>
        <p:nvGrpSpPr>
          <p:cNvPr id="43" name="グループ化 42">
            <a:extLst>
              <a:ext uri="{FF2B5EF4-FFF2-40B4-BE49-F238E27FC236}">
                <a16:creationId xmlns:a16="http://schemas.microsoft.com/office/drawing/2014/main" id="{11141A09-450F-2C05-3313-6F71545D27B4}"/>
              </a:ext>
            </a:extLst>
          </p:cNvPr>
          <p:cNvGrpSpPr/>
          <p:nvPr/>
        </p:nvGrpSpPr>
        <p:grpSpPr>
          <a:xfrm>
            <a:off x="3288849" y="2647214"/>
            <a:ext cx="414196" cy="414196"/>
            <a:chOff x="3334711" y="5493996"/>
            <a:chExt cx="414196" cy="414196"/>
          </a:xfrm>
        </p:grpSpPr>
        <p:sp>
          <p:nvSpPr>
            <p:cNvPr id="44" name="正方形/長方形 43">
              <a:extLst>
                <a:ext uri="{FF2B5EF4-FFF2-40B4-BE49-F238E27FC236}">
                  <a16:creationId xmlns:a16="http://schemas.microsoft.com/office/drawing/2014/main" id="{394B9AE9-BB63-BC43-0A12-97C0E9155B73}"/>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9606143A-FF37-5101-73B3-AB561D92931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334711" y="5493996"/>
              <a:ext cx="414196" cy="414196"/>
            </a:xfrm>
            <a:prstGeom prst="rect">
              <a:avLst/>
            </a:prstGeom>
          </p:spPr>
        </p:pic>
      </p:grpSp>
      <p:grpSp>
        <p:nvGrpSpPr>
          <p:cNvPr id="50" name="グループ化 49">
            <a:extLst>
              <a:ext uri="{FF2B5EF4-FFF2-40B4-BE49-F238E27FC236}">
                <a16:creationId xmlns:a16="http://schemas.microsoft.com/office/drawing/2014/main" id="{38AA04F2-BA0D-B589-CC98-0F3C9D948A5C}"/>
              </a:ext>
            </a:extLst>
          </p:cNvPr>
          <p:cNvGrpSpPr/>
          <p:nvPr/>
        </p:nvGrpSpPr>
        <p:grpSpPr>
          <a:xfrm>
            <a:off x="3454441" y="3898751"/>
            <a:ext cx="786870" cy="741773"/>
            <a:chOff x="3765530" y="5530504"/>
            <a:chExt cx="474193" cy="474193"/>
          </a:xfrm>
        </p:grpSpPr>
        <p:sp>
          <p:nvSpPr>
            <p:cNvPr id="51" name="正方形/長方形 50">
              <a:extLst>
                <a:ext uri="{FF2B5EF4-FFF2-40B4-BE49-F238E27FC236}">
                  <a16:creationId xmlns:a16="http://schemas.microsoft.com/office/drawing/2014/main" id="{BE9DC7C6-6A75-FEF4-974B-4BEB0595D237}"/>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3" name="グラフィックス 52" descr="路面電車 単色塗りつぶし">
              <a:extLst>
                <a:ext uri="{FF2B5EF4-FFF2-40B4-BE49-F238E27FC236}">
                  <a16:creationId xmlns:a16="http://schemas.microsoft.com/office/drawing/2014/main" id="{1FF495D6-D074-DADC-99BD-24C28AE2F7E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765530" y="5530504"/>
              <a:ext cx="474193" cy="474193"/>
            </a:xfrm>
            <a:prstGeom prst="rect">
              <a:avLst/>
            </a:prstGeom>
          </p:spPr>
        </p:pic>
      </p:grpSp>
      <p:pic>
        <p:nvPicPr>
          <p:cNvPr id="56" name="グラフィックス 55" descr="ユーザー 単色塗りつぶし">
            <a:extLst>
              <a:ext uri="{FF2B5EF4-FFF2-40B4-BE49-F238E27FC236}">
                <a16:creationId xmlns:a16="http://schemas.microsoft.com/office/drawing/2014/main" id="{5C80DC60-78BD-A7A7-23BE-C4C3BBFE957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88607" y="5300889"/>
            <a:ext cx="555687" cy="555687"/>
          </a:xfrm>
          <a:prstGeom prst="rect">
            <a:avLst/>
          </a:prstGeom>
        </p:spPr>
      </p:pic>
      <p:pic>
        <p:nvPicPr>
          <p:cNvPr id="72" name="グラフィックス 71" descr="ユーザー 単色塗りつぶし">
            <a:extLst>
              <a:ext uri="{FF2B5EF4-FFF2-40B4-BE49-F238E27FC236}">
                <a16:creationId xmlns:a16="http://schemas.microsoft.com/office/drawing/2014/main" id="{349FD6E0-C395-641C-1A32-3795F7566FF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570033" y="5287863"/>
            <a:ext cx="555687" cy="555687"/>
          </a:xfrm>
          <a:prstGeom prst="rect">
            <a:avLst/>
          </a:prstGeom>
        </p:spPr>
      </p:pic>
      <p:sp>
        <p:nvSpPr>
          <p:cNvPr id="74" name="テキスト ボックス 73">
            <a:extLst>
              <a:ext uri="{FF2B5EF4-FFF2-40B4-BE49-F238E27FC236}">
                <a16:creationId xmlns:a16="http://schemas.microsoft.com/office/drawing/2014/main" id="{2A369DF4-7DA2-8073-9DBD-4D0A653BBCBB}"/>
              </a:ext>
            </a:extLst>
          </p:cNvPr>
          <p:cNvSpPr txBox="1"/>
          <p:nvPr/>
        </p:nvSpPr>
        <p:spPr>
          <a:xfrm>
            <a:off x="577339"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76" name="テキスト ボックス 75">
            <a:extLst>
              <a:ext uri="{FF2B5EF4-FFF2-40B4-BE49-F238E27FC236}">
                <a16:creationId xmlns:a16="http://schemas.microsoft.com/office/drawing/2014/main" id="{D3538EAC-AE1B-E2FE-088D-25CB27264CBF}"/>
              </a:ext>
            </a:extLst>
          </p:cNvPr>
          <p:cNvSpPr txBox="1"/>
          <p:nvPr/>
        </p:nvSpPr>
        <p:spPr>
          <a:xfrm>
            <a:off x="186102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77" name="テキスト ボックス 76">
            <a:extLst>
              <a:ext uri="{FF2B5EF4-FFF2-40B4-BE49-F238E27FC236}">
                <a16:creationId xmlns:a16="http://schemas.microsoft.com/office/drawing/2014/main" id="{1E11A323-4F12-3C56-8952-67BB934E244F}"/>
              </a:ext>
            </a:extLst>
          </p:cNvPr>
          <p:cNvSpPr txBox="1"/>
          <p:nvPr/>
        </p:nvSpPr>
        <p:spPr>
          <a:xfrm>
            <a:off x="313726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78" name="コネクタ: カギ線 77">
            <a:extLst>
              <a:ext uri="{FF2B5EF4-FFF2-40B4-BE49-F238E27FC236}">
                <a16:creationId xmlns:a16="http://schemas.microsoft.com/office/drawing/2014/main" id="{B9026C36-78E7-E67E-41D5-2DC471672145}"/>
              </a:ext>
            </a:extLst>
          </p:cNvPr>
          <p:cNvCxnSpPr>
            <a:cxnSpLocks/>
            <a:stCxn id="73" idx="3"/>
            <a:endCxn id="17" idx="1"/>
          </p:cNvCxnSpPr>
          <p:nvPr/>
        </p:nvCxnSpPr>
        <p:spPr>
          <a:xfrm flipV="1">
            <a:off x="4634354" y="5176670"/>
            <a:ext cx="1288404" cy="351311"/>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矢印: 左右 83">
            <a:extLst>
              <a:ext uri="{FF2B5EF4-FFF2-40B4-BE49-F238E27FC236}">
                <a16:creationId xmlns:a16="http://schemas.microsoft.com/office/drawing/2014/main" id="{F56CAB18-4EE6-3DD3-1311-281E35288ABE}"/>
              </a:ext>
            </a:extLst>
          </p:cNvPr>
          <p:cNvSpPr/>
          <p:nvPr/>
        </p:nvSpPr>
        <p:spPr>
          <a:xfrm>
            <a:off x="1757836" y="4624865"/>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05E85C86-1260-FC4F-C0E4-826408C9B74A}"/>
              </a:ext>
            </a:extLst>
          </p:cNvPr>
          <p:cNvSpPr txBox="1"/>
          <p:nvPr/>
        </p:nvSpPr>
        <p:spPr>
          <a:xfrm>
            <a:off x="2005559" y="4729801"/>
            <a:ext cx="1119165" cy="307777"/>
          </a:xfrm>
          <a:prstGeom prst="rect">
            <a:avLst/>
          </a:prstGeom>
          <a:noFill/>
        </p:spPr>
        <p:txBody>
          <a:bodyPr wrap="square" rtlCol="0">
            <a:spAutoFit/>
          </a:bodyPr>
          <a:lstStyle/>
          <a:p>
            <a:pPr algn="ctr"/>
            <a:r>
              <a:rPr kumimoji="1" lang="ja-JP" altLang="en-US" sz="1400" b="1" dirty="0"/>
              <a:t>車両賃貸</a:t>
            </a:r>
          </a:p>
        </p:txBody>
      </p:sp>
      <p:sp>
        <p:nvSpPr>
          <p:cNvPr id="2" name="四角形: 角を丸くする 1">
            <a:extLst>
              <a:ext uri="{FF2B5EF4-FFF2-40B4-BE49-F238E27FC236}">
                <a16:creationId xmlns:a16="http://schemas.microsoft.com/office/drawing/2014/main" id="{54A179B6-70C8-AB91-BD29-ED508689A3CD}"/>
              </a:ext>
            </a:extLst>
          </p:cNvPr>
          <p:cNvSpPr/>
          <p:nvPr/>
        </p:nvSpPr>
        <p:spPr>
          <a:xfrm>
            <a:off x="767896" y="2356799"/>
            <a:ext cx="1067152" cy="36850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コネクタ: カギ線 85">
            <a:extLst>
              <a:ext uri="{FF2B5EF4-FFF2-40B4-BE49-F238E27FC236}">
                <a16:creationId xmlns:a16="http://schemas.microsoft.com/office/drawing/2014/main" id="{7185C352-3690-9974-15EA-292B39FC7B7F}"/>
              </a:ext>
            </a:extLst>
          </p:cNvPr>
          <p:cNvCxnSpPr>
            <a:cxnSpLocks/>
          </p:cNvCxnSpPr>
          <p:nvPr/>
        </p:nvCxnSpPr>
        <p:spPr>
          <a:xfrm>
            <a:off x="4645751" y="2928061"/>
            <a:ext cx="1277008" cy="118160"/>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タイトル 1">
            <a:extLst>
              <a:ext uri="{FF2B5EF4-FFF2-40B4-BE49-F238E27FC236}">
                <a16:creationId xmlns:a16="http://schemas.microsoft.com/office/drawing/2014/main" id="{51F6AB76-6F40-9EC7-73F5-0E26E5087F56}"/>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の事例：鉄道の直通相互運転</a:t>
            </a:r>
            <a:endParaRPr lang="en-US" dirty="0"/>
          </a:p>
        </p:txBody>
      </p:sp>
      <p:cxnSp>
        <p:nvCxnSpPr>
          <p:cNvPr id="5" name="コネクタ: カギ線 4">
            <a:extLst>
              <a:ext uri="{FF2B5EF4-FFF2-40B4-BE49-F238E27FC236}">
                <a16:creationId xmlns:a16="http://schemas.microsoft.com/office/drawing/2014/main" id="{3BD59C7C-0C2A-9943-F306-9E9A63546450}"/>
              </a:ext>
            </a:extLst>
          </p:cNvPr>
          <p:cNvCxnSpPr>
            <a:cxnSpLocks/>
          </p:cNvCxnSpPr>
          <p:nvPr/>
        </p:nvCxnSpPr>
        <p:spPr>
          <a:xfrm rot="10800000">
            <a:off x="4645752" y="3190876"/>
            <a:ext cx="1277007" cy="104773"/>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D4DE07D-C623-E9C3-8883-13D2DFA90AAC}"/>
              </a:ext>
            </a:extLst>
          </p:cNvPr>
          <p:cNvSpPr txBox="1"/>
          <p:nvPr/>
        </p:nvSpPr>
        <p:spPr>
          <a:xfrm>
            <a:off x="4832296" y="3378601"/>
            <a:ext cx="977625" cy="307777"/>
          </a:xfrm>
          <a:prstGeom prst="rect">
            <a:avLst/>
          </a:prstGeom>
          <a:noFill/>
        </p:spPr>
        <p:txBody>
          <a:bodyPr wrap="square" rtlCol="0">
            <a:spAutoFit/>
          </a:bodyPr>
          <a:lstStyle/>
          <a:p>
            <a:pPr algn="ctr"/>
            <a:r>
              <a:rPr kumimoji="1" lang="ja-JP" altLang="en-US" sz="1400" dirty="0"/>
              <a:t>運転ダイヤ</a:t>
            </a:r>
          </a:p>
        </p:txBody>
      </p:sp>
      <p:sp>
        <p:nvSpPr>
          <p:cNvPr id="7" name="テキスト ボックス 6">
            <a:extLst>
              <a:ext uri="{FF2B5EF4-FFF2-40B4-BE49-F238E27FC236}">
                <a16:creationId xmlns:a16="http://schemas.microsoft.com/office/drawing/2014/main" id="{02C7ED3C-7E9F-41EC-88BA-6B23FC0A811E}"/>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40983864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11759</TotalTime>
  <Words>4074</Words>
  <Application>Microsoft Office PowerPoint</Application>
  <PresentationFormat>ワイド画面</PresentationFormat>
  <Paragraphs>375</Paragraphs>
  <Slides>23</Slides>
  <Notes>20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Meiryo UI</vt:lpstr>
      <vt:lpstr>游ゴシック</vt:lpstr>
      <vt:lpstr>Arial</vt:lpstr>
      <vt:lpstr>Wingdings</vt:lpstr>
      <vt:lpstr>Yokogawa_Template_Standard</vt:lpstr>
      <vt:lpstr>Smart Manufacturingと System of Systems</vt:lpstr>
      <vt:lpstr>目次</vt:lpstr>
      <vt:lpstr>PowerPoint プレゼンテーション</vt:lpstr>
      <vt:lpstr>PowerPoint プレゼンテーション</vt:lpstr>
      <vt:lpstr>SoSの文献</vt:lpstr>
      <vt:lpstr>SoSの定義（Maier）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PowerPoint プレゼンテーション</vt:lpstr>
      <vt:lpstr>SoSの事例：鉄道の相互直通運転の運行管理</vt:lpstr>
      <vt:lpstr>背景</vt:lpstr>
      <vt:lpstr>第6回（8月30日）に向けてのご相談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渉 熊谷</cp:lastModifiedBy>
  <cp:revision>1721</cp:revision>
  <dcterms:created xsi:type="dcterms:W3CDTF">2022-01-26T00:23:42Z</dcterms:created>
  <dcterms:modified xsi:type="dcterms:W3CDTF">2023-12-16T09:12:11Z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