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5"/>
  </p:notesMasterIdLst>
  <p:sldIdLst>
    <p:sldId id="1552"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1" r:id="rId16"/>
    <p:sldId id="256" r:id="rId17"/>
    <p:sldId id="1573" r:id="rId18"/>
    <p:sldId id="1239" r:id="rId19"/>
    <p:sldId id="1235" r:id="rId20"/>
    <p:sldId id="1231" r:id="rId21"/>
    <p:sldId id="1228" r:id="rId22"/>
    <p:sldId id="1229" r:id="rId23"/>
    <p:sldId id="1237" r:id="rId24"/>
    <p:sldId id="1238" r:id="rId25"/>
    <p:sldId id="1236" r:id="rId26"/>
    <p:sldId id="1556" r:id="rId27"/>
    <p:sldId id="1557" r:id="rId28"/>
    <p:sldId id="1564" r:id="rId29"/>
    <p:sldId id="1558" r:id="rId30"/>
    <p:sldId id="1565" r:id="rId31"/>
    <p:sldId id="1568" r:id="rId32"/>
    <p:sldId id="1566" r:id="rId33"/>
    <p:sldId id="1567" r:id="rId34"/>
    <p:sldId id="1569" r:id="rId35"/>
    <p:sldId id="1242" r:id="rId36"/>
    <p:sldId id="1188" r:id="rId37"/>
    <p:sldId id="1202" r:id="rId38"/>
    <p:sldId id="1192" r:id="rId39"/>
    <p:sldId id="1193" r:id="rId40"/>
    <p:sldId id="1190" r:id="rId41"/>
    <p:sldId id="1191" r:id="rId42"/>
    <p:sldId id="1189" r:id="rId43"/>
    <p:sldId id="258" r:id="rId44"/>
    <p:sldId id="263" r:id="rId45"/>
    <p:sldId id="260" r:id="rId46"/>
    <p:sldId id="262" r:id="rId47"/>
    <p:sldId id="1216" r:id="rId48"/>
    <p:sldId id="1215" r:id="rId49"/>
    <p:sldId id="1232" r:id="rId50"/>
    <p:sldId id="1233" r:id="rId51"/>
    <p:sldId id="1226" r:id="rId52"/>
    <p:sldId id="1227" r:id="rId53"/>
    <p:sldId id="1230" r:id="rId54"/>
    <p:sldId id="1220" r:id="rId55"/>
    <p:sldId id="1221" r:id="rId56"/>
    <p:sldId id="1222" r:id="rId57"/>
    <p:sldId id="1223" r:id="rId58"/>
    <p:sldId id="1224" r:id="rId59"/>
    <p:sldId id="1225" r:id="rId60"/>
    <p:sldId id="1218" r:id="rId61"/>
    <p:sldId id="1219" r:id="rId62"/>
    <p:sldId id="1250" r:id="rId63"/>
    <p:sldId id="286"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62" d="100"/>
          <a:sy n="62" d="100"/>
        </p:scale>
        <p:origin x="676" y="5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40</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11.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10.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3.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1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extLst>
              <p:ext uri="{D42A27DB-BD31-4B8C-83A1-F6EECF244321}">
                <p14:modId xmlns:p14="http://schemas.microsoft.com/office/powerpoint/2010/main" val="3136721867"/>
              </p:ext>
            </p:extLst>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４．講評</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Tree>
    <p:extLst>
      <p:ext uri="{BB962C8B-B14F-4D97-AF65-F5344CB8AC3E}">
        <p14:creationId xmlns:p14="http://schemas.microsoft.com/office/powerpoint/2010/main" val="19593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7" name="四角形: 角を丸くする 8">
            <a:extLst>
              <a:ext uri="{FF2B5EF4-FFF2-40B4-BE49-F238E27FC236}">
                <a16:creationId xmlns:a16="http://schemas.microsoft.com/office/drawing/2014/main" id="{978753CD-C4E8-C938-01D8-D7B8114B68BC}"/>
              </a:ext>
            </a:extLst>
          </p:cNvPr>
          <p:cNvSpPr/>
          <p:nvPr/>
        </p:nvSpPr>
        <p:spPr>
          <a:xfrm>
            <a:off x="1476374" y="2028437"/>
            <a:ext cx="5647767"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339595" y="2028437"/>
            <a:ext cx="1963280"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b="16638"/>
          <a:stretch/>
        </p:blipFill>
        <p:spPr>
          <a:xfrm>
            <a:off x="2628600" y="1629446"/>
            <a:ext cx="2115141" cy="71432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0661" y="1516876"/>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8616410" y="3020978"/>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1650927" y="2988368"/>
            <a:ext cx="730969" cy="276999"/>
          </a:xfrm>
          <a:prstGeom prst="rect">
            <a:avLst/>
          </a:prstGeom>
          <a:solidFill>
            <a:schemeClr val="bg1"/>
          </a:solid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2381896" y="2642119"/>
            <a:ext cx="1076870" cy="484749"/>
          </a:xfrm>
          <a:prstGeom prst="bentConnector3">
            <a:avLst>
              <a:gd name="adj1" fmla="val 32310"/>
            </a:avLst>
          </a:prstGeom>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3458766" y="2503619"/>
            <a:ext cx="3233257" cy="276999"/>
          </a:xfrm>
          <a:prstGeom prst="rect">
            <a:avLst/>
          </a:prstGeom>
          <a:solidFill>
            <a:schemeClr val="bg1"/>
          </a:solidFill>
        </p:spPr>
        <p:txBody>
          <a:bodyPr wrap="none" lIns="0" tIns="0" rIns="0" bIns="0" rtlCol="0">
            <a:spAutoFit/>
          </a:bodyPr>
          <a:lstStyle/>
          <a:p>
            <a:r>
              <a:rPr kumimoji="1" lang="ja-JP" altLang="en-US" dirty="0"/>
              <a:t>鵜飼、征矢、鎌田：モデリング技術</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3458766" y="2988367"/>
            <a:ext cx="1846659" cy="276999"/>
          </a:xfrm>
          <a:prstGeom prst="rect">
            <a:avLst/>
          </a:prstGeom>
          <a:solidFill>
            <a:schemeClr val="bg1"/>
          </a:solidFill>
        </p:spPr>
        <p:txBody>
          <a:bodyPr wrap="none" lIns="0" tIns="0" rIns="0" bIns="0" rtlCol="0">
            <a:spAutoFit/>
          </a:bodyPr>
          <a:lstStyle/>
          <a:p>
            <a:r>
              <a:rPr kumimoji="1" lang="ja-JP" altLang="en-US" dirty="0"/>
              <a:t>熊谷：最適化技術</a:t>
            </a:r>
          </a:p>
        </p:txBody>
      </p:sp>
      <p:cxnSp>
        <p:nvCxnSpPr>
          <p:cNvPr id="52" name="コネクタ: カギ線 23">
            <a:extLst>
              <a:ext uri="{FF2B5EF4-FFF2-40B4-BE49-F238E27FC236}">
                <a16:creationId xmlns:a16="http://schemas.microsoft.com/office/drawing/2014/main" id="{7C88FC96-946A-4542-261F-1DD13E22BC2D}"/>
              </a:ext>
            </a:extLst>
          </p:cNvPr>
          <p:cNvCxnSpPr>
            <a:cxnSpLocks/>
            <a:stCxn id="48" idx="3"/>
            <a:endCxn id="51" idx="1"/>
          </p:cNvCxnSpPr>
          <p:nvPr/>
        </p:nvCxnSpPr>
        <p:spPr>
          <a:xfrm flipV="1">
            <a:off x="2381896" y="3126867"/>
            <a:ext cx="107687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D0BD03D-4709-E0EC-77A7-69106A267E0D}"/>
              </a:ext>
            </a:extLst>
          </p:cNvPr>
          <p:cNvSpPr txBox="1"/>
          <p:nvPr/>
        </p:nvSpPr>
        <p:spPr>
          <a:xfrm>
            <a:off x="3076897" y="3450488"/>
            <a:ext cx="3736600" cy="553998"/>
          </a:xfrm>
          <a:prstGeom prst="rect">
            <a:avLst/>
          </a:prstGeom>
          <a:solidFill>
            <a:schemeClr val="bg1"/>
          </a:solidFill>
        </p:spPr>
        <p:txBody>
          <a:bodyPr wrap="none" lIns="0" tIns="0" rIns="0" bIns="0" rtlCol="0">
            <a:spAutoFit/>
          </a:bodyPr>
          <a:lstStyle/>
          <a:p>
            <a:r>
              <a:rPr kumimoji="1" lang="en-US" altLang="ja-JP" dirty="0" err="1"/>
              <a:t>OEGr</a:t>
            </a:r>
            <a:r>
              <a:rPr kumimoji="1" lang="en-US" altLang="ja-JP" dirty="0"/>
              <a:t>.</a:t>
            </a:r>
            <a:r>
              <a:rPr kumimoji="1" lang="ja-JP" altLang="en-US" dirty="0"/>
              <a:t> </a:t>
            </a:r>
            <a:r>
              <a:rPr lang="ja-JP" altLang="en-US" dirty="0"/>
              <a:t>最適化チームメンバー</a:t>
            </a:r>
            <a:r>
              <a:rPr kumimoji="1" lang="ja-JP" altLang="en-US" dirty="0"/>
              <a:t>：</a:t>
            </a:r>
            <a:endParaRPr kumimoji="1" lang="en-US" altLang="ja-JP" dirty="0"/>
          </a:p>
          <a:p>
            <a:r>
              <a:rPr kumimoji="1" lang="ja-JP" altLang="en-US" dirty="0"/>
              <a:t>      技術アドバイス、</a:t>
            </a:r>
            <a:r>
              <a:rPr kumimoji="1" lang="en-US" altLang="ja-JP" dirty="0"/>
              <a:t>FS</a:t>
            </a:r>
            <a:r>
              <a:rPr kumimoji="1" lang="ja-JP" altLang="en-US" dirty="0"/>
              <a:t>・実証実験実施</a:t>
            </a:r>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596429" y="2195700"/>
            <a:ext cx="655629" cy="307777"/>
          </a:xfrm>
          <a:prstGeom prst="rect">
            <a:avLst/>
          </a:prstGeom>
          <a:solidFill>
            <a:schemeClr val="bg1"/>
          </a:solidFill>
        </p:spPr>
        <p:txBody>
          <a:bodyPr wrap="none" lIns="0" tIns="0" rIns="0" bIns="0" rtlCol="0">
            <a:spAutoFit/>
          </a:bodyPr>
          <a:lstStyle/>
          <a:p>
            <a:r>
              <a:rPr kumimoji="1" lang="ja-JP" altLang="en-US" sz="2000"/>
              <a:t>計</a:t>
            </a:r>
            <a:r>
              <a:rPr kumimoji="1" lang="en-US" altLang="ja-JP" sz="2000" dirty="0"/>
              <a:t>9</a:t>
            </a:r>
            <a:r>
              <a:rPr kumimoji="1" lang="ja-JP" altLang="en-US" sz="2000"/>
              <a:t>名</a:t>
            </a:r>
            <a:endParaRPr kumimoji="1" lang="ja-JP" altLang="en-US" sz="2000" dirty="0"/>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2381896" y="3126868"/>
            <a:ext cx="695001" cy="6006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8457" y="2995718"/>
            <a:ext cx="692150" cy="29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295207" y="2642118"/>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6815577" y="4564390"/>
            <a:ext cx="3648298" cy="865274"/>
          </a:xfrm>
          <a:prstGeom prst="wedgeRectCallout">
            <a:avLst>
              <a:gd name="adj1" fmla="val 17320"/>
              <a:gd name="adj2" fmla="val -8738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とカーネル部分空間同定法を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17329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18745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モデリング性能は、非線型性・動特性を考慮しても、大きな改善はなかった。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2312471" y="5448572"/>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870573" y="5448572"/>
            <a:ext cx="1204185" cy="338554"/>
          </a:xfrm>
          <a:prstGeom prst="rect">
            <a:avLst/>
          </a:prstGeom>
          <a:noFill/>
        </p:spPr>
        <p:txBody>
          <a:bodyPr wrap="square" rtlCol="0">
            <a:spAutoFit/>
          </a:bodyPr>
          <a:lstStyle/>
          <a:p>
            <a:pPr algn="ctr"/>
            <a:r>
              <a:rPr kumimoji="1" lang="ja-JP" altLang="en-US" sz="1600" dirty="0"/>
              <a:t>線型・静的</a:t>
            </a:r>
            <a:endParaRPr kumimoji="1" lang="en-US" altLang="ja-JP" sz="1600" dirty="0"/>
          </a:p>
        </p:txBody>
      </p:sp>
      <p:sp>
        <p:nvSpPr>
          <p:cNvPr id="9" name="テキスト ボックス 8">
            <a:extLst>
              <a:ext uri="{FF2B5EF4-FFF2-40B4-BE49-F238E27FC236}">
                <a16:creationId xmlns:a16="http://schemas.microsoft.com/office/drawing/2014/main" id="{6074B693-10E1-62E7-A486-DA031BA9F2B2}"/>
              </a:ext>
            </a:extLst>
          </p:cNvPr>
          <p:cNvSpPr txBox="1"/>
          <p:nvPr/>
        </p:nvSpPr>
        <p:spPr>
          <a:xfrm>
            <a:off x="3845312" y="5448572"/>
            <a:ext cx="1204185" cy="338554"/>
          </a:xfrm>
          <a:prstGeom prst="rect">
            <a:avLst/>
          </a:prstGeom>
          <a:noFill/>
        </p:spPr>
        <p:txBody>
          <a:bodyPr wrap="square" rtlCol="0">
            <a:spAutoFit/>
          </a:bodyPr>
          <a:lstStyle/>
          <a:p>
            <a:pPr algn="ctr"/>
            <a:r>
              <a:rPr kumimoji="1" lang="ja-JP" altLang="en-US" sz="1600" dirty="0"/>
              <a:t>線型・</a:t>
            </a:r>
            <a:r>
              <a:rPr kumimoji="1" lang="ja-JP" altLang="en-US" sz="1600" dirty="0">
                <a:solidFill>
                  <a:schemeClr val="accent4"/>
                </a:solidFill>
              </a:rPr>
              <a:t>動的</a:t>
            </a:r>
            <a:endParaRPr kumimoji="1" lang="en-US" altLang="ja-JP" sz="1600" dirty="0">
              <a:solidFill>
                <a:schemeClr val="accent4"/>
              </a:solidFill>
            </a:endParaRPr>
          </a:p>
        </p:txBody>
      </p:sp>
      <p:pic>
        <p:nvPicPr>
          <p:cNvPr id="10" name="図 9">
            <a:extLst>
              <a:ext uri="{FF2B5EF4-FFF2-40B4-BE49-F238E27FC236}">
                <a16:creationId xmlns:a16="http://schemas.microsoft.com/office/drawing/2014/main" id="{474FB34E-C2DD-E7B0-1EF1-EADD7DE7D9FC}"/>
              </a:ext>
            </a:extLst>
          </p:cNvPr>
          <p:cNvPicPr>
            <a:picLocks noChangeAspect="1"/>
          </p:cNvPicPr>
          <p:nvPr/>
        </p:nvPicPr>
        <p:blipFill>
          <a:blip r:embed="rId2"/>
          <a:stretch>
            <a:fillRect/>
          </a:stretch>
        </p:blipFill>
        <p:spPr>
          <a:xfrm>
            <a:off x="1630701" y="1843151"/>
            <a:ext cx="8666637" cy="3613764"/>
          </a:xfrm>
          <a:prstGeom prst="rect">
            <a:avLst/>
          </a:prstGeom>
        </p:spPr>
      </p:pic>
      <p:sp>
        <p:nvSpPr>
          <p:cNvPr id="11" name="テキスト ボックス 10">
            <a:extLst>
              <a:ext uri="{FF2B5EF4-FFF2-40B4-BE49-F238E27FC236}">
                <a16:creationId xmlns:a16="http://schemas.microsoft.com/office/drawing/2014/main" id="{C4D72B4A-8641-AAD3-A846-A0DD1A7E14F5}"/>
              </a:ext>
            </a:extLst>
          </p:cNvPr>
          <p:cNvSpPr txBox="1"/>
          <p:nvPr/>
        </p:nvSpPr>
        <p:spPr>
          <a:xfrm>
            <a:off x="4836426" y="5448572"/>
            <a:ext cx="1204185" cy="338554"/>
          </a:xfrm>
          <a:prstGeom prst="rect">
            <a:avLst/>
          </a:prstGeom>
          <a:noFill/>
        </p:spPr>
        <p:txBody>
          <a:bodyPr wrap="square" rtlCol="0">
            <a:spAutoFit/>
          </a:bodyPr>
          <a:lstStyle/>
          <a:p>
            <a:pPr algn="ctr"/>
            <a:r>
              <a:rPr kumimoji="1" lang="ja-JP" altLang="en-US" sz="1600" dirty="0"/>
              <a:t>線型・</a:t>
            </a:r>
            <a:r>
              <a:rPr kumimoji="1" lang="ja-JP" altLang="en-US" sz="1600" dirty="0">
                <a:solidFill>
                  <a:schemeClr val="accent4"/>
                </a:solidFill>
              </a:rPr>
              <a:t>動的</a:t>
            </a:r>
            <a:endParaRPr kumimoji="1" lang="en-US" altLang="ja-JP" sz="1600" dirty="0">
              <a:solidFill>
                <a:schemeClr val="accent4"/>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5570558" y="5906062"/>
            <a:ext cx="120418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5975803" y="5448572"/>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4" name="テキスト ボックス 13">
            <a:extLst>
              <a:ext uri="{FF2B5EF4-FFF2-40B4-BE49-F238E27FC236}">
                <a16:creationId xmlns:a16="http://schemas.microsoft.com/office/drawing/2014/main" id="{21889E6A-B74F-57CA-4D8D-50FDDB48A801}"/>
              </a:ext>
            </a:extLst>
          </p:cNvPr>
          <p:cNvSpPr txBox="1"/>
          <p:nvPr/>
        </p:nvSpPr>
        <p:spPr>
          <a:xfrm>
            <a:off x="8461096" y="5448572"/>
            <a:ext cx="1626104" cy="338554"/>
          </a:xfrm>
          <a:prstGeom prst="rect">
            <a:avLst/>
          </a:prstGeom>
          <a:noFill/>
        </p:spPr>
        <p:txBody>
          <a:bodyPr wrap="square" rtlCol="0">
            <a:spAutoFit/>
          </a:bodyPr>
          <a:lstStyle/>
          <a:p>
            <a:pPr algn="ctr"/>
            <a:r>
              <a:rPr kumimoji="1" lang="ja-JP" altLang="en-US" sz="1600" dirty="0">
                <a:solidFill>
                  <a:schemeClr val="accent4"/>
                </a:solidFill>
              </a:rPr>
              <a:t>区分線型・動的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8108502" y="5906062"/>
            <a:ext cx="1204185" cy="338554"/>
          </a:xfrm>
          <a:prstGeom prst="rect">
            <a:avLst/>
          </a:prstGeom>
          <a:noFill/>
        </p:spPr>
        <p:txBody>
          <a:bodyPr wrap="square" rtlCol="0">
            <a:spAutoFit/>
          </a:bodyPr>
          <a:lstStyle/>
          <a:p>
            <a:pPr algn="ctr"/>
            <a:r>
              <a:rPr kumimoji="1" lang="en-US" altLang="ja-JP" sz="1600" dirty="0"/>
              <a:t>DVBF</a:t>
            </a:r>
          </a:p>
        </p:txBody>
      </p:sp>
      <p:sp>
        <p:nvSpPr>
          <p:cNvPr id="16" name="テキスト ボックス 15">
            <a:extLst>
              <a:ext uri="{FF2B5EF4-FFF2-40B4-BE49-F238E27FC236}">
                <a16:creationId xmlns:a16="http://schemas.microsoft.com/office/drawing/2014/main" id="{0BE3B2A4-6197-3653-91EA-FA87B027CEE7}"/>
              </a:ext>
            </a:extLst>
          </p:cNvPr>
          <p:cNvSpPr txBox="1"/>
          <p:nvPr/>
        </p:nvSpPr>
        <p:spPr>
          <a:xfrm>
            <a:off x="7381132" y="5448572"/>
            <a:ext cx="1204185" cy="338554"/>
          </a:xfrm>
          <a:prstGeom prst="rect">
            <a:avLst/>
          </a:prstGeom>
          <a:noFill/>
        </p:spPr>
        <p:txBody>
          <a:bodyPr wrap="square" rtlCol="0">
            <a:spAutoFit/>
          </a:bodyPr>
          <a:lstStyle/>
          <a:p>
            <a:pPr algn="ctr"/>
            <a:r>
              <a:rPr kumimoji="1" lang="ja-JP" altLang="en-US" sz="1600" dirty="0"/>
              <a:t>線型・</a:t>
            </a:r>
            <a:r>
              <a:rPr kumimoji="1" lang="ja-JP" altLang="en-US" sz="1600" dirty="0">
                <a:solidFill>
                  <a:schemeClr val="accent4"/>
                </a:solidFill>
              </a:rPr>
              <a:t>動的</a:t>
            </a:r>
            <a:endParaRPr kumimoji="1" lang="en-US" altLang="ja-JP" sz="1600" dirty="0">
              <a:solidFill>
                <a:schemeClr val="accent4"/>
              </a:solidFill>
            </a:endParaRP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177375" y="2017812"/>
            <a:ext cx="4270624" cy="276999"/>
          </a:xfrm>
          <a:prstGeom prst="rect">
            <a:avLst/>
          </a:prstGeom>
          <a:noFill/>
        </p:spPr>
        <p:txBody>
          <a:bodyPr wrap="square" rtlCol="0">
            <a:spAutoFit/>
          </a:bodyPr>
          <a:lstStyle/>
          <a:p>
            <a:r>
              <a:rPr kumimoji="1" lang="ja-JP" altLang="en-US" sz="1200" dirty="0"/>
              <a:t>予測誤差：検証期間の</a:t>
            </a:r>
            <a:r>
              <a:rPr kumimoji="1" lang="en-US" altLang="ja-JP" sz="1200" dirty="0"/>
              <a:t>RMSE</a:t>
            </a:r>
            <a:r>
              <a:rPr kumimoji="1" lang="ja-JP" altLang="en-US" sz="1200" dirty="0"/>
              <a:t>、定常偏差：偏差の</a:t>
            </a:r>
            <a:r>
              <a:rPr kumimoji="1" lang="en-US" altLang="ja-JP" sz="1200" dirty="0"/>
              <a:t>RMSE</a:t>
            </a:r>
            <a:endParaRPr kumimoji="1" lang="en-US" altLang="ja-JP" sz="2000" dirty="0"/>
          </a:p>
        </p:txBody>
      </p:sp>
      <p:sp>
        <p:nvSpPr>
          <p:cNvPr id="18" name="左中かっこ 17">
            <a:extLst>
              <a:ext uri="{FF2B5EF4-FFF2-40B4-BE49-F238E27FC236}">
                <a16:creationId xmlns:a16="http://schemas.microsoft.com/office/drawing/2014/main" id="{C7760ED4-8011-1FE6-6F37-07C6AFD7CD0A}"/>
              </a:ext>
            </a:extLst>
          </p:cNvPr>
          <p:cNvSpPr/>
          <p:nvPr/>
        </p:nvSpPr>
        <p:spPr>
          <a:xfrm rot="16200000">
            <a:off x="8624539" y="4804170"/>
            <a:ext cx="180560" cy="2096174"/>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3037192" y="5787126"/>
            <a:ext cx="82247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4005344" y="5787126"/>
            <a:ext cx="822475" cy="338554"/>
          </a:xfrm>
          <a:prstGeom prst="rect">
            <a:avLst/>
          </a:prstGeom>
          <a:noFill/>
        </p:spPr>
        <p:txBody>
          <a:bodyPr wrap="square" rtlCol="0">
            <a:spAutoFit/>
          </a:bodyPr>
          <a:lstStyle/>
          <a:p>
            <a:pPr algn="ctr"/>
            <a:r>
              <a:rPr kumimoji="1" lang="en-US" altLang="ja-JP" sz="1600" dirty="0"/>
              <a:t>FIR</a:t>
            </a:r>
          </a:p>
        </p:txBody>
      </p:sp>
      <p:sp>
        <p:nvSpPr>
          <p:cNvPr id="21" name="左中かっこ 20">
            <a:extLst>
              <a:ext uri="{FF2B5EF4-FFF2-40B4-BE49-F238E27FC236}">
                <a16:creationId xmlns:a16="http://schemas.microsoft.com/office/drawing/2014/main" id="{182FFD43-B91E-73DE-FCB5-F664DEE294F2}"/>
              </a:ext>
            </a:extLst>
          </p:cNvPr>
          <p:cNvSpPr/>
          <p:nvPr/>
        </p:nvSpPr>
        <p:spPr>
          <a:xfrm rot="16200000">
            <a:off x="6040563" y="4804170"/>
            <a:ext cx="180560" cy="2096174"/>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吹き出し: 四角形 21">
            <a:extLst>
              <a:ext uri="{FF2B5EF4-FFF2-40B4-BE49-F238E27FC236}">
                <a16:creationId xmlns:a16="http://schemas.microsoft.com/office/drawing/2014/main" id="{42624E35-88B5-6BB1-A007-22FFFFF8CA35}"/>
              </a:ext>
            </a:extLst>
          </p:cNvPr>
          <p:cNvSpPr/>
          <p:nvPr/>
        </p:nvSpPr>
        <p:spPr>
          <a:xfrm>
            <a:off x="3845312" y="2600114"/>
            <a:ext cx="2540113" cy="630072"/>
          </a:xfrm>
          <a:prstGeom prst="wedgeRectCallout">
            <a:avLst>
              <a:gd name="adj1" fmla="val 34270"/>
              <a:gd name="adj2" fmla="val 10428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動特性だけは定常偏差が</a:t>
            </a:r>
            <a:endParaRPr kumimoji="1" lang="en-US" altLang="ja-JP" sz="1600" dirty="0">
              <a:solidFill>
                <a:schemeClr val="bg1"/>
              </a:solidFill>
            </a:endParaRPr>
          </a:p>
          <a:p>
            <a:pPr algn="ctr"/>
            <a:r>
              <a:rPr kumimoji="1" lang="ja-JP" altLang="en-US" sz="1600" dirty="0">
                <a:solidFill>
                  <a:schemeClr val="bg1"/>
                </a:solidFill>
              </a:rPr>
              <a:t>若干改善する</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9123453" y="2279682"/>
            <a:ext cx="2884328" cy="630072"/>
          </a:xfrm>
          <a:prstGeom prst="wedgeRectCallout">
            <a:avLst>
              <a:gd name="adj1" fmla="val -21070"/>
              <a:gd name="adj2" fmla="val 79828"/>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予測誤差と制御性能の間に相関が基本的に見られない</a:t>
            </a:r>
          </a:p>
        </p:txBody>
      </p:sp>
    </p:spTree>
    <p:extLst>
      <p:ext uri="{BB962C8B-B14F-4D97-AF65-F5344CB8AC3E}">
        <p14:creationId xmlns:p14="http://schemas.microsoft.com/office/powerpoint/2010/main" val="48569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stCxn id="33" idx="3"/>
            <a:endCxn id="6" idx="1"/>
          </p:cNvCxnSpPr>
          <p:nvPr/>
        </p:nvCxnSpPr>
        <p:spPr>
          <a:xfrm>
            <a:off x="5032147" y="2998746"/>
            <a:ext cx="1509074" cy="24887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stCxn id="42" idx="0"/>
            <a:endCxn id="40" idx="1"/>
          </p:cNvCxnSpPr>
          <p:nvPr/>
        </p:nvCxnSpPr>
        <p:spPr>
          <a:xfrm flipV="1">
            <a:off x="2998840" y="1561912"/>
            <a:ext cx="3542381" cy="18729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44995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技術評価パターン</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749897" y="2277952"/>
          <a:ext cx="11258974" cy="1854200"/>
        </p:xfrm>
        <a:graphic>
          <a:graphicData uri="http://schemas.openxmlformats.org/drawingml/2006/table">
            <a:tbl>
              <a:tblPr firstRow="1" bandRow="1">
                <a:tableStyleId>{5C22544A-7EE6-4342-B048-85BDC9FD1C3A}</a:tableStyleId>
              </a:tblPr>
              <a:tblGrid>
                <a:gridCol w="1084740">
                  <a:extLst>
                    <a:ext uri="{9D8B030D-6E8A-4147-A177-3AD203B41FA5}">
                      <a16:colId xmlns:a16="http://schemas.microsoft.com/office/drawing/2014/main" val="750485839"/>
                    </a:ext>
                  </a:extLst>
                </a:gridCol>
                <a:gridCol w="2743200">
                  <a:extLst>
                    <a:ext uri="{9D8B030D-6E8A-4147-A177-3AD203B41FA5}">
                      <a16:colId xmlns:a16="http://schemas.microsoft.com/office/drawing/2014/main" val="594600994"/>
                    </a:ext>
                  </a:extLst>
                </a:gridCol>
                <a:gridCol w="7431034">
                  <a:extLst>
                    <a:ext uri="{9D8B030D-6E8A-4147-A177-3AD203B41FA5}">
                      <a16:colId xmlns:a16="http://schemas.microsoft.com/office/drawing/2014/main" val="2525058001"/>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問題の特定の性質を変更したとき、性能を確認する。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(BB)</a:t>
                      </a:r>
                      <a:r>
                        <a:rPr kumimoji="1" lang="ja-JP" altLang="en-US" dirty="0"/>
                        <a:t>かつ机上の問題で、性能を確認する。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graphicFrame>
        <p:nvGraphicFramePr>
          <p:cNvPr id="6" name="表 5">
            <a:extLst>
              <a:ext uri="{FF2B5EF4-FFF2-40B4-BE49-F238E27FC236}">
                <a16:creationId xmlns:a16="http://schemas.microsoft.com/office/drawing/2014/main" id="{9DFBD340-4F3A-35F2-A8AD-7761A36078CC}"/>
              </a:ext>
            </a:extLst>
          </p:cNvPr>
          <p:cNvGraphicFramePr>
            <a:graphicFrameLocks noGrp="1"/>
          </p:cNvGraphicFramePr>
          <p:nvPr/>
        </p:nvGraphicFramePr>
        <p:xfrm>
          <a:off x="749897" y="4304997"/>
          <a:ext cx="11258971" cy="1854200"/>
        </p:xfrm>
        <a:graphic>
          <a:graphicData uri="http://schemas.openxmlformats.org/drawingml/2006/table">
            <a:tbl>
              <a:tblPr firstRow="1" bandRow="1">
                <a:tableStyleId>{5C22544A-7EE6-4342-B048-85BDC9FD1C3A}</a:tableStyleId>
              </a:tblPr>
              <a:tblGrid>
                <a:gridCol w="1088391">
                  <a:extLst>
                    <a:ext uri="{9D8B030D-6E8A-4147-A177-3AD203B41FA5}">
                      <a16:colId xmlns:a16="http://schemas.microsoft.com/office/drawing/2014/main" val="750485839"/>
                    </a:ext>
                  </a:extLst>
                </a:gridCol>
                <a:gridCol w="2733008">
                  <a:extLst>
                    <a:ext uri="{9D8B030D-6E8A-4147-A177-3AD203B41FA5}">
                      <a16:colId xmlns:a16="http://schemas.microsoft.com/office/drawing/2014/main" val="594600994"/>
                    </a:ext>
                  </a:extLst>
                </a:gridCol>
                <a:gridCol w="1648529">
                  <a:extLst>
                    <a:ext uri="{9D8B030D-6E8A-4147-A177-3AD203B41FA5}">
                      <a16:colId xmlns:a16="http://schemas.microsoft.com/office/drawing/2014/main" val="1727802862"/>
                    </a:ext>
                  </a:extLst>
                </a:gridCol>
                <a:gridCol w="2743200">
                  <a:extLst>
                    <a:ext uri="{9D8B030D-6E8A-4147-A177-3AD203B41FA5}">
                      <a16:colId xmlns:a16="http://schemas.microsoft.com/office/drawing/2014/main" val="1999500007"/>
                    </a:ext>
                  </a:extLst>
                </a:gridCol>
                <a:gridCol w="1638300">
                  <a:extLst>
                    <a:ext uri="{9D8B030D-6E8A-4147-A177-3AD203B41FA5}">
                      <a16:colId xmlns:a16="http://schemas.microsoft.com/office/drawing/2014/main" val="3288233361"/>
                    </a:ext>
                  </a:extLst>
                </a:gridCol>
                <a:gridCol w="1407543">
                  <a:extLst>
                    <a:ext uri="{9D8B030D-6E8A-4147-A177-3AD203B41FA5}">
                      <a16:colId xmlns:a16="http://schemas.microsoft.com/office/drawing/2014/main" val="1296698012"/>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一部データ駆動</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(BB)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(WB)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729230"/>
          </a:xfrm>
        </p:spPr>
        <p:txBody>
          <a:bodyPr/>
          <a:lstStyle/>
          <a:p>
            <a:r>
              <a:rPr lang="ja-JP" altLang="en-US" sz="2800" dirty="0"/>
              <a:t>特に重要な観点に注力した評価パターンを抜粋するのが良い。</a:t>
            </a:r>
          </a:p>
        </p:txBody>
      </p:sp>
      <p:sp>
        <p:nvSpPr>
          <p:cNvPr id="9" name="左中かっこ 8">
            <a:extLst>
              <a:ext uri="{FF2B5EF4-FFF2-40B4-BE49-F238E27FC236}">
                <a16:creationId xmlns:a16="http://schemas.microsoft.com/office/drawing/2014/main" id="{2ACADD04-A767-C7F6-1EC8-4E04931DE0FF}"/>
              </a:ext>
            </a:extLst>
          </p:cNvPr>
          <p:cNvSpPr/>
          <p:nvPr/>
        </p:nvSpPr>
        <p:spPr>
          <a:xfrm>
            <a:off x="504825" y="5422018"/>
            <a:ext cx="209550" cy="72923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4E2E403-AAF2-5ECE-530A-F8368B163109}"/>
              </a:ext>
            </a:extLst>
          </p:cNvPr>
          <p:cNvSpPr txBox="1"/>
          <p:nvPr/>
        </p:nvSpPr>
        <p:spPr>
          <a:xfrm>
            <a:off x="0" y="5224865"/>
            <a:ext cx="877163" cy="369332"/>
          </a:xfrm>
          <a:prstGeom prst="rect">
            <a:avLst/>
          </a:prstGeom>
          <a:noFill/>
        </p:spPr>
        <p:txBody>
          <a:bodyPr wrap="none" rtlCol="0">
            <a:spAutoFit/>
          </a:bodyPr>
          <a:lstStyle/>
          <a:p>
            <a:r>
              <a:rPr kumimoji="1" lang="ja-JP" altLang="en-US" b="1" dirty="0"/>
              <a:t>適切？</a:t>
            </a:r>
          </a:p>
        </p:txBody>
      </p:sp>
    </p:spTree>
    <p:extLst>
      <p:ext uri="{BB962C8B-B14F-4D97-AF65-F5344CB8AC3E}">
        <p14:creationId xmlns:p14="http://schemas.microsoft.com/office/powerpoint/2010/main" val="1646883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9887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360785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2486304"/>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2574388"/>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2"/>
            <a:ext cx="11509002" cy="93628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膜の状態などを考慮しながら薬液投入コストを最小化する。</a:t>
            </a:r>
            <a:endParaRPr lang="en-US" altLang="ja-JP" sz="2800" dirty="0"/>
          </a:p>
          <a:p>
            <a:pPr lvl="1">
              <a:defRPr/>
            </a:pPr>
            <a:r>
              <a:rPr lang="ja-JP" altLang="en-US" sz="2400" dirty="0"/>
              <a:t>再生水製造量の維持、水質基準、</a:t>
            </a:r>
            <a:r>
              <a:rPr lang="en-US" altLang="ja-JP" sz="2400" dirty="0"/>
              <a:t> RO</a:t>
            </a:r>
            <a:r>
              <a:rPr lang="ja-JP" altLang="en-US" sz="2400" dirty="0"/>
              <a:t>膜洗浄、 </a:t>
            </a:r>
            <a:r>
              <a:rPr lang="en-US" altLang="ja-JP" sz="2400" dirty="0"/>
              <a:t>RO</a:t>
            </a:r>
            <a:r>
              <a:rPr lang="ja-JP" altLang="en-US" sz="2400" dirty="0"/>
              <a:t>膜の寿命など</a:t>
            </a:r>
            <a:endParaRPr lang="en-US" altLang="ja-JP" sz="2400" dirty="0"/>
          </a:p>
        </p:txBody>
      </p:sp>
    </p:spTree>
    <p:extLst>
      <p:ext uri="{BB962C8B-B14F-4D97-AF65-F5344CB8AC3E}">
        <p14:creationId xmlns:p14="http://schemas.microsoft.com/office/powerpoint/2010/main" val="136902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845573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Tree>
    <p:extLst>
      <p:ext uri="{BB962C8B-B14F-4D97-AF65-F5344CB8AC3E}">
        <p14:creationId xmlns:p14="http://schemas.microsoft.com/office/powerpoint/2010/main" val="3883447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Tree>
    <p:extLst>
      <p:ext uri="{BB962C8B-B14F-4D97-AF65-F5344CB8AC3E}">
        <p14:creationId xmlns:p14="http://schemas.microsoft.com/office/powerpoint/2010/main" val="3490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下記の状況から、テーマの大幅な見直しが必要と判断し、クローズに至った。</a:t>
            </a:r>
            <a:endParaRPr lang="en-US" altLang="ja-JP" dirty="0"/>
          </a:p>
          <a:p>
            <a:pPr lvl="1">
              <a:defRPr/>
            </a:pPr>
            <a:r>
              <a:rPr lang="ja-JP" altLang="en-US" sz="1800" dirty="0"/>
              <a:t>技術評価：モデル精度が目標未達で、既存市場でのモデリング工数削減に貢献できないと判断。</a:t>
            </a:r>
            <a:endParaRPr lang="en-US" altLang="ja-JP" sz="1800" dirty="0"/>
          </a:p>
          <a:p>
            <a:pPr lvl="1">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defRPr/>
            </a:pPr>
            <a:r>
              <a:rPr lang="ja-JP" altLang="en-US" sz="1800" dirty="0"/>
              <a:t>前テーマビジネス：成果報酬契約は</a:t>
            </a:r>
            <a:r>
              <a:rPr lang="en-US" altLang="ja-JP" sz="1800" dirty="0"/>
              <a:t>1</a:t>
            </a:r>
            <a:r>
              <a:rPr lang="ja-JP" altLang="en-US" sz="1800" dirty="0"/>
              <a:t>件（日本製紙石巻）。有償</a:t>
            </a:r>
            <a:r>
              <a:rPr lang="en-US" altLang="ja-JP" sz="1800" dirty="0"/>
              <a:t>FS</a:t>
            </a:r>
            <a:r>
              <a:rPr lang="ja-JP" altLang="en-US" sz="1800" dirty="0"/>
              <a:t>やシステム売りとしての受注はあるが、スケールしない。技術だけを更新しても同様の状況に陥る可能性がある</a:t>
            </a:r>
            <a:endParaRPr lang="en-US" altLang="ja-JP" sz="1800" dirty="0"/>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5903253" y="16167"/>
            <a:ext cx="7050747" cy="8251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再生水</a:t>
            </a:r>
            <a:r>
              <a:rPr kumimoji="1" lang="en-US" altLang="ja-JP" sz="2000" dirty="0"/>
              <a:t>RO</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6770019" y="2287585"/>
            <a:ext cx="3981591" cy="431105"/>
          </a:xfrm>
          <a:prstGeom prst="wedgeRectCallout">
            <a:avLst>
              <a:gd name="adj1" fmla="val -16758"/>
              <a:gd name="adj2" fmla="val 8179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遠藤さん資料によると、初期導入費用、予算計画立てられない問題。</a:t>
            </a:r>
          </a:p>
        </p:txBody>
      </p:sp>
      <p:sp>
        <p:nvSpPr>
          <p:cNvPr id="29" name="吹き出し: 四角形 28">
            <a:extLst>
              <a:ext uri="{FF2B5EF4-FFF2-40B4-BE49-F238E27FC236}">
                <a16:creationId xmlns:a16="http://schemas.microsoft.com/office/drawing/2014/main" id="{F94E99BC-2670-4BA9-BF06-0BBA1E9DEA45}"/>
              </a:ext>
            </a:extLst>
          </p:cNvPr>
          <p:cNvSpPr/>
          <p:nvPr/>
        </p:nvSpPr>
        <p:spPr>
          <a:xfrm>
            <a:off x="9801306" y="2360871"/>
            <a:ext cx="2201744" cy="431105"/>
          </a:xfrm>
          <a:prstGeom prst="wedgeRectCallout">
            <a:avLst>
              <a:gd name="adj1" fmla="val -16758"/>
              <a:gd name="adj2" fmla="val 8179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表現は変える。</a:t>
            </a:r>
          </a:p>
        </p:txBody>
      </p:sp>
    </p:spTree>
    <p:extLst>
      <p:ext uri="{BB962C8B-B14F-4D97-AF65-F5344CB8AC3E}">
        <p14:creationId xmlns:p14="http://schemas.microsoft.com/office/powerpoint/2010/main" val="160780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p:txBody>
      </p:sp>
    </p:spTree>
    <p:extLst>
      <p:ext uri="{BB962C8B-B14F-4D97-AF65-F5344CB8AC3E}">
        <p14:creationId xmlns:p14="http://schemas.microsoft.com/office/powerpoint/2010/main" val="2770431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a:defRPr/>
            </a:pPr>
            <a:endParaRPr lang="en-US" altLang="ja-JP" sz="2800" dirty="0"/>
          </a:p>
          <a:p>
            <a:pPr>
              <a:defRPr/>
            </a:pPr>
            <a:r>
              <a:rPr lang="ja-JP" altLang="en-US" sz="2800" dirty="0"/>
              <a:t>残件</a:t>
            </a:r>
            <a:endParaRPr lang="en-US" altLang="ja-JP" sz="2800" dirty="0"/>
          </a:p>
          <a:p>
            <a:pPr lvl="1">
              <a:defRPr/>
            </a:pPr>
            <a:r>
              <a:rPr lang="ja-JP" altLang="en-US" sz="2400" dirty="0"/>
              <a:t>研究報告書の作成・提出</a:t>
            </a:r>
            <a:endParaRPr lang="en-US" altLang="ja-JP" sz="2400" dirty="0"/>
          </a:p>
          <a:p>
            <a:pPr lvl="1">
              <a:defRPr/>
            </a:pPr>
            <a:endParaRPr lang="en-US" altLang="ja-JP" sz="2400"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反省点を踏まえて今後の方向性を見出したことが伝わると良いと思います。</a:t>
            </a:r>
          </a:p>
        </p:txBody>
      </p:sp>
    </p:spTree>
    <p:extLst>
      <p:ext uri="{BB962C8B-B14F-4D97-AF65-F5344CB8AC3E}">
        <p14:creationId xmlns:p14="http://schemas.microsoft.com/office/powerpoint/2010/main" val="1255775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36</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
        <p:nvSpPr>
          <p:cNvPr id="5" name="吹き出し: 四角形 4">
            <a:extLst>
              <a:ext uri="{FF2B5EF4-FFF2-40B4-BE49-F238E27FC236}">
                <a16:creationId xmlns:a16="http://schemas.microsoft.com/office/drawing/2014/main" id="{CD7A9E5E-21DB-451C-9F65-77C8CB216052}"/>
              </a:ext>
            </a:extLst>
          </p:cNvPr>
          <p:cNvSpPr/>
          <p:nvPr/>
        </p:nvSpPr>
        <p:spPr>
          <a:xfrm>
            <a:off x="6096001" y="261249"/>
            <a:ext cx="6096000" cy="38176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総括のスライドがあると、ポイントが分かりやすいと思います。</a:t>
            </a:r>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1.08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3954</TotalTime>
  <Words>9446</Words>
  <Application>Microsoft Office PowerPoint</Application>
  <PresentationFormat>ワイド画面</PresentationFormat>
  <Paragraphs>1463</Paragraphs>
  <Slides>63</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63</vt:i4>
      </vt:variant>
    </vt:vector>
  </HeadingPairs>
  <TitlesOfParts>
    <vt:vector size="69"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M1. 動的システム学習からのアプローチ &gt;&gt; 検証手段</vt:lpstr>
      <vt:lpstr>検証結果</vt:lpstr>
      <vt:lpstr>有制約・混合整数・大域的最適化技術へのアプローチ</vt:lpstr>
      <vt:lpstr>技術評価の観点</vt:lpstr>
      <vt:lpstr>技術評価パターン</vt:lpstr>
      <vt:lpstr>データ駆動制約問題での検証：最適化問題</vt:lpstr>
      <vt:lpstr>データ駆動制約問題での検証：結果まとめ</vt:lpstr>
      <vt:lpstr>RO運転計画問題での検証：最適化問題</vt:lpstr>
      <vt:lpstr>RO運転計画問題での検証：結果まとめ</vt:lpstr>
      <vt:lpstr>まとめ</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448</cp:revision>
  <dcterms:created xsi:type="dcterms:W3CDTF">2022-02-14T06:25:58Z</dcterms:created>
  <dcterms:modified xsi:type="dcterms:W3CDTF">2023-12-08T08:56:27Z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