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7"/>
  </p:notesMasterIdLst>
  <p:sldIdLst>
    <p:sldId id="269" r:id="rId2"/>
    <p:sldId id="548" r:id="rId3"/>
    <p:sldId id="553" r:id="rId4"/>
    <p:sldId id="554" r:id="rId5"/>
    <p:sldId id="555" r:id="rId6"/>
    <p:sldId id="292" r:id="rId7"/>
    <p:sldId id="540" r:id="rId8"/>
    <p:sldId id="545" r:id="rId9"/>
    <p:sldId id="559" r:id="rId10"/>
    <p:sldId id="558" r:id="rId11"/>
    <p:sldId id="561" r:id="rId12"/>
    <p:sldId id="560" r:id="rId13"/>
    <p:sldId id="550" r:id="rId14"/>
    <p:sldId id="286" r:id="rId15"/>
    <p:sldId id="54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3784" autoAdjust="0"/>
  </p:normalViewPr>
  <p:slideViewPr>
    <p:cSldViewPr snapToGrid="0">
      <p:cViewPr varScale="1">
        <p:scale>
          <a:sx n="67" d="100"/>
          <a:sy n="67" d="100"/>
        </p:scale>
        <p:origin x="480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8 25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4.svg"/><Relationship Id="rId21" Type="http://schemas.openxmlformats.org/officeDocument/2006/relationships/image" Target="../media/image40.svg"/><Relationship Id="rId7" Type="http://schemas.openxmlformats.org/officeDocument/2006/relationships/image" Target="../media/image28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5" Type="http://schemas.openxmlformats.org/officeDocument/2006/relationships/image" Target="../media/image44.svg"/><Relationship Id="rId2" Type="http://schemas.openxmlformats.org/officeDocument/2006/relationships/image" Target="../media/image23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0.svg"/><Relationship Id="rId24" Type="http://schemas.openxmlformats.org/officeDocument/2006/relationships/image" Target="../media/image43.pn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23" Type="http://schemas.openxmlformats.org/officeDocument/2006/relationships/image" Target="../media/image42.sv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5.png"/><Relationship Id="rId9" Type="http://schemas.openxmlformats.org/officeDocument/2006/relationships/image" Target="../media/image17.sv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0.svg"/><Relationship Id="rId18" Type="http://schemas.openxmlformats.org/officeDocument/2006/relationships/image" Target="../media/image27.png"/><Relationship Id="rId3" Type="http://schemas.openxmlformats.org/officeDocument/2006/relationships/image" Target="../media/image42.svg"/><Relationship Id="rId21" Type="http://schemas.openxmlformats.org/officeDocument/2006/relationships/image" Target="../media/image17.svg"/><Relationship Id="rId7" Type="http://schemas.openxmlformats.org/officeDocument/2006/relationships/image" Target="../media/image44.svg"/><Relationship Id="rId12" Type="http://schemas.openxmlformats.org/officeDocument/2006/relationships/image" Target="../media/image39.png"/><Relationship Id="rId17" Type="http://schemas.openxmlformats.org/officeDocument/2006/relationships/image" Target="../media/image46.svg"/><Relationship Id="rId2" Type="http://schemas.openxmlformats.org/officeDocument/2006/relationships/image" Target="../media/image41.png"/><Relationship Id="rId16" Type="http://schemas.openxmlformats.org/officeDocument/2006/relationships/image" Target="../media/image45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11" Type="http://schemas.openxmlformats.org/officeDocument/2006/relationships/image" Target="../media/image26.svg"/><Relationship Id="rId5" Type="http://schemas.openxmlformats.org/officeDocument/2006/relationships/image" Target="../media/image38.svg"/><Relationship Id="rId15" Type="http://schemas.openxmlformats.org/officeDocument/2006/relationships/image" Target="../media/image48.svg"/><Relationship Id="rId10" Type="http://schemas.openxmlformats.org/officeDocument/2006/relationships/image" Target="../media/image25.png"/><Relationship Id="rId19" Type="http://schemas.openxmlformats.org/officeDocument/2006/relationships/image" Target="../media/image28.svg"/><Relationship Id="rId4" Type="http://schemas.openxmlformats.org/officeDocument/2006/relationships/image" Target="../media/image37.png"/><Relationship Id="rId9" Type="http://schemas.openxmlformats.org/officeDocument/2006/relationships/image" Target="../media/image24.svg"/><Relationship Id="rId1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回の進め方のご相談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渉，</a:t>
            </a:r>
            <a:r>
              <a:rPr lang="en-US" altLang="ja-JP" dirty="0"/>
              <a:t>Ph. D.</a:t>
            </a:r>
            <a:endParaRPr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横河電機株式会社</a:t>
            </a:r>
            <a:r>
              <a:rPr lang="en-US" altLang="ja-JP" dirty="0"/>
              <a:t> </a:t>
            </a:r>
            <a:r>
              <a:rPr lang="ja-JP" altLang="en-US" dirty="0"/>
              <a:t>マーケティング本部 イノベーションセンター</a:t>
            </a:r>
            <a:endParaRPr lang="en-US" altLang="ja-JP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25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SIC SoS</a:t>
            </a:r>
            <a:r>
              <a:rPr lang="ja-JP" altLang="en-US" sz="2400" dirty="0">
                <a:solidFill>
                  <a:schemeClr val="bg1"/>
                </a:solidFill>
              </a:rPr>
              <a:t>分科会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正方形/長方形 1170">
            <a:extLst>
              <a:ext uri="{FF2B5EF4-FFF2-40B4-BE49-F238E27FC236}">
                <a16:creationId xmlns:a16="http://schemas.microsoft.com/office/drawing/2014/main" id="{3C01996F-97A0-EAFF-D040-C39F4B107207}"/>
              </a:ext>
            </a:extLst>
          </p:cNvPr>
          <p:cNvSpPr/>
          <p:nvPr/>
        </p:nvSpPr>
        <p:spPr>
          <a:xfrm>
            <a:off x="6585860" y="1910443"/>
            <a:ext cx="5331320" cy="4287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70" name="正方形/長方形 1169">
            <a:extLst>
              <a:ext uri="{FF2B5EF4-FFF2-40B4-BE49-F238E27FC236}">
                <a16:creationId xmlns:a16="http://schemas.microsoft.com/office/drawing/2014/main" id="{1AEB7DA5-6628-BD40-C28E-39B047F83BA7}"/>
              </a:ext>
            </a:extLst>
          </p:cNvPr>
          <p:cNvSpPr/>
          <p:nvPr/>
        </p:nvSpPr>
        <p:spPr>
          <a:xfrm>
            <a:off x="243778" y="1910443"/>
            <a:ext cx="6112283" cy="4287279"/>
          </a:xfrm>
          <a:prstGeom prst="rect">
            <a:avLst/>
          </a:prstGeom>
          <a:solidFill>
            <a:schemeClr val="accent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25" name="四角形: 角を丸くする 1124">
            <a:extLst>
              <a:ext uri="{FF2B5EF4-FFF2-40B4-BE49-F238E27FC236}">
                <a16:creationId xmlns:a16="http://schemas.microsoft.com/office/drawing/2014/main" id="{1234FC3E-B824-E9D2-49D2-9BD90DCBEE7F}"/>
              </a:ext>
            </a:extLst>
          </p:cNvPr>
          <p:cNvSpPr/>
          <p:nvPr/>
        </p:nvSpPr>
        <p:spPr>
          <a:xfrm>
            <a:off x="9396030" y="3464638"/>
            <a:ext cx="971938" cy="15370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D3522ADB-2A7C-C68E-B113-DD0B3A473618}"/>
              </a:ext>
            </a:extLst>
          </p:cNvPr>
          <p:cNvSpPr/>
          <p:nvPr/>
        </p:nvSpPr>
        <p:spPr>
          <a:xfrm>
            <a:off x="2735243" y="5417029"/>
            <a:ext cx="3008880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CE445C96-8CF7-8DBA-B623-71C63B4FF270}"/>
              </a:ext>
            </a:extLst>
          </p:cNvPr>
          <p:cNvSpPr/>
          <p:nvPr/>
        </p:nvSpPr>
        <p:spPr>
          <a:xfrm>
            <a:off x="2764304" y="3864768"/>
            <a:ext cx="2980292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2C78B123-6910-D861-3E3A-08710680E592}"/>
              </a:ext>
            </a:extLst>
          </p:cNvPr>
          <p:cNvSpPr/>
          <p:nvPr/>
        </p:nvSpPr>
        <p:spPr>
          <a:xfrm>
            <a:off x="2765442" y="2416046"/>
            <a:ext cx="2978681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593" y="1024731"/>
            <a:ext cx="11341887" cy="527020"/>
          </a:xfrm>
        </p:spPr>
        <p:txBody>
          <a:bodyPr/>
          <a:lstStyle/>
          <a:p>
            <a:r>
              <a:rPr lang="ja-JP" altLang="en-US" dirty="0"/>
              <a:t>電力需給平衡や全体コスト削減を達成するように、複数事業者間、需給間で連携する。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7A024C-7D8F-360F-8A8D-648C5869C1B0}"/>
              </a:ext>
            </a:extLst>
          </p:cNvPr>
          <p:cNvSpPr txBox="1"/>
          <p:nvPr/>
        </p:nvSpPr>
        <p:spPr>
          <a:xfrm>
            <a:off x="219735" y="1554441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電力系統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8A8104-CC79-E77B-BC36-42E195AEAD84}"/>
              </a:ext>
            </a:extLst>
          </p:cNvPr>
          <p:cNvSpPr txBox="1"/>
          <p:nvPr/>
        </p:nvSpPr>
        <p:spPr>
          <a:xfrm>
            <a:off x="10577093" y="1545326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2C103DD-1A4E-681E-2315-5421EA5D79C3}"/>
              </a:ext>
            </a:extLst>
          </p:cNvPr>
          <p:cNvSpPr txBox="1"/>
          <p:nvPr/>
        </p:nvSpPr>
        <p:spPr>
          <a:xfrm>
            <a:off x="5693255" y="2184113"/>
            <a:ext cx="1386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発電事業者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7687598-2BD2-33D3-FEFD-73E9A71DAC12}"/>
              </a:ext>
            </a:extLst>
          </p:cNvPr>
          <p:cNvSpPr txBox="1"/>
          <p:nvPr/>
        </p:nvSpPr>
        <p:spPr>
          <a:xfrm>
            <a:off x="5693255" y="3611559"/>
            <a:ext cx="1464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送配電事業者</a:t>
            </a:r>
          </a:p>
        </p:txBody>
      </p:sp>
      <p:pic>
        <p:nvPicPr>
          <p:cNvPr id="30" name="グラフィックス 29" descr="建物 単色塗りつぶし">
            <a:extLst>
              <a:ext uri="{FF2B5EF4-FFF2-40B4-BE49-F238E27FC236}">
                <a16:creationId xmlns:a16="http://schemas.microsoft.com/office/drawing/2014/main" id="{64741E04-9D00-4E52-70EB-7A9F11284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6955" y="3980873"/>
            <a:ext cx="531671" cy="53167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588065C-ABF0-A109-C07B-32DE44BE94C5}"/>
              </a:ext>
            </a:extLst>
          </p:cNvPr>
          <p:cNvSpPr txBox="1"/>
          <p:nvPr/>
        </p:nvSpPr>
        <p:spPr>
          <a:xfrm>
            <a:off x="5693255" y="539626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需要家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608B068-B544-4ED8-3415-05099D989AD4}"/>
              </a:ext>
            </a:extLst>
          </p:cNvPr>
          <p:cNvCxnSpPr>
            <a:cxnSpLocks/>
          </p:cNvCxnSpPr>
          <p:nvPr/>
        </p:nvCxnSpPr>
        <p:spPr>
          <a:xfrm>
            <a:off x="5021332" y="3157458"/>
            <a:ext cx="0" cy="753854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0" name="グループ化 1059">
            <a:extLst>
              <a:ext uri="{FF2B5EF4-FFF2-40B4-BE49-F238E27FC236}">
                <a16:creationId xmlns:a16="http://schemas.microsoft.com/office/drawing/2014/main" id="{96D2B325-9638-6A76-A5DF-37DA76920FE1}"/>
              </a:ext>
            </a:extLst>
          </p:cNvPr>
          <p:cNvGrpSpPr/>
          <p:nvPr/>
        </p:nvGrpSpPr>
        <p:grpSpPr>
          <a:xfrm>
            <a:off x="363938" y="5411817"/>
            <a:ext cx="1741039" cy="736762"/>
            <a:chOff x="4869709" y="5419009"/>
            <a:chExt cx="1741039" cy="736762"/>
          </a:xfrm>
        </p:grpSpPr>
        <p:sp>
          <p:nvSpPr>
            <p:cNvPr id="1050" name="四角形: 角を丸くする 1049">
              <a:extLst>
                <a:ext uri="{FF2B5EF4-FFF2-40B4-BE49-F238E27FC236}">
                  <a16:creationId xmlns:a16="http://schemas.microsoft.com/office/drawing/2014/main" id="{5599D7B5-08EE-47B5-E84C-B154EC531B89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058" name="グループ化 1057">
              <a:extLst>
                <a:ext uri="{FF2B5EF4-FFF2-40B4-BE49-F238E27FC236}">
                  <a16:creationId xmlns:a16="http://schemas.microsoft.com/office/drawing/2014/main" id="{3BE02C81-349A-6CE9-C4DF-E20E3388850E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89" name="グラフィックス 88" descr="風力タービン 単色塗りつぶし">
                <a:extLst>
                  <a:ext uri="{FF2B5EF4-FFF2-40B4-BE49-F238E27FC236}">
                    <a16:creationId xmlns:a16="http://schemas.microsoft.com/office/drawing/2014/main" id="{B2ACB2A9-1740-A0B0-D1FD-9DD324AA1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0" name="グラフィックス 89" descr="ソーラー パネル 単色塗りつぶし">
                <a:extLst>
                  <a:ext uri="{FF2B5EF4-FFF2-40B4-BE49-F238E27FC236}">
                    <a16:creationId xmlns:a16="http://schemas.microsoft.com/office/drawing/2014/main" id="{BC644D85-1AF1-9E6A-5619-39F470D1E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1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B7B00088-D7C6-482A-4743-5C9AF53224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F26A17B7-5952-38AC-2040-3A329911F249}"/>
              </a:ext>
            </a:extLst>
          </p:cNvPr>
          <p:cNvSpPr txBox="1"/>
          <p:nvPr/>
        </p:nvSpPr>
        <p:spPr>
          <a:xfrm>
            <a:off x="5693255" y="3888390"/>
            <a:ext cx="811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</a:t>
            </a:r>
          </a:p>
        </p:txBody>
      </p:sp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09145DB0-2B4B-E983-E487-4A94061F2D5C}"/>
              </a:ext>
            </a:extLst>
          </p:cNvPr>
          <p:cNvSpPr txBox="1"/>
          <p:nvPr/>
        </p:nvSpPr>
        <p:spPr>
          <a:xfrm>
            <a:off x="3063186" y="1917621"/>
            <a:ext cx="75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1039" name="テキスト ボックス 1038">
            <a:extLst>
              <a:ext uri="{FF2B5EF4-FFF2-40B4-BE49-F238E27FC236}">
                <a16:creationId xmlns:a16="http://schemas.microsoft.com/office/drawing/2014/main" id="{FC0BE510-E92D-633C-6706-E6A5B6586128}"/>
              </a:ext>
            </a:extLst>
          </p:cNvPr>
          <p:cNvSpPr txBox="1"/>
          <p:nvPr/>
        </p:nvSpPr>
        <p:spPr>
          <a:xfrm>
            <a:off x="4626587" y="1917621"/>
            <a:ext cx="83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cxnSp>
        <p:nvCxnSpPr>
          <p:cNvPr id="1040" name="直線矢印コネクタ 1039">
            <a:extLst>
              <a:ext uri="{FF2B5EF4-FFF2-40B4-BE49-F238E27FC236}">
                <a16:creationId xmlns:a16="http://schemas.microsoft.com/office/drawing/2014/main" id="{5ACCFD7E-769A-0B93-8BB1-8E023963B0AB}"/>
              </a:ext>
            </a:extLst>
          </p:cNvPr>
          <p:cNvCxnSpPr>
            <a:cxnSpLocks/>
            <a:stCxn id="1050" idx="3"/>
            <a:endCxn id="108" idx="1"/>
          </p:cNvCxnSpPr>
          <p:nvPr/>
        </p:nvCxnSpPr>
        <p:spPr>
          <a:xfrm>
            <a:off x="2104977" y="5780198"/>
            <a:ext cx="630266" cy="521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45A1DA15-1D4D-FDF4-9F9E-83D934B4891E}"/>
              </a:ext>
            </a:extLst>
          </p:cNvPr>
          <p:cNvSpPr txBox="1"/>
          <p:nvPr/>
        </p:nvSpPr>
        <p:spPr>
          <a:xfrm>
            <a:off x="5693255" y="2452606"/>
            <a:ext cx="142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地域電力／新電力</a:t>
            </a:r>
            <a:endParaRPr kumimoji="1" lang="en-US" altLang="ja-JP" sz="1200" dirty="0"/>
          </a:p>
        </p:txBody>
      </p:sp>
      <p:pic>
        <p:nvPicPr>
          <p:cNvPr id="1120" name="グラフィックス 1119" descr="建物 単色塗りつぶし">
            <a:extLst>
              <a:ext uri="{FF2B5EF4-FFF2-40B4-BE49-F238E27FC236}">
                <a16:creationId xmlns:a16="http://schemas.microsoft.com/office/drawing/2014/main" id="{17E191E4-B541-A130-6F23-1675EA863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2543" y="3980708"/>
            <a:ext cx="531671" cy="531671"/>
          </a:xfrm>
          <a:prstGeom prst="rect">
            <a:avLst/>
          </a:prstGeom>
        </p:spPr>
      </p:pic>
      <p:pic>
        <p:nvPicPr>
          <p:cNvPr id="1124" name="グラフィックス 1123" descr="建物 単色塗りつぶし">
            <a:extLst>
              <a:ext uri="{FF2B5EF4-FFF2-40B4-BE49-F238E27FC236}">
                <a16:creationId xmlns:a16="http://schemas.microsoft.com/office/drawing/2014/main" id="{151544E6-1A47-01A4-C8B7-BDF84E3BD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6082" y="2591106"/>
            <a:ext cx="449861" cy="449861"/>
          </a:xfrm>
          <a:prstGeom prst="rect">
            <a:avLst/>
          </a:prstGeom>
        </p:spPr>
      </p:pic>
      <p:sp>
        <p:nvSpPr>
          <p:cNvPr id="1153" name="テキスト ボックス 1152">
            <a:extLst>
              <a:ext uri="{FF2B5EF4-FFF2-40B4-BE49-F238E27FC236}">
                <a16:creationId xmlns:a16="http://schemas.microsoft.com/office/drawing/2014/main" id="{4B4DF57D-9240-515E-DB51-B4832186C507}"/>
              </a:ext>
            </a:extLst>
          </p:cNvPr>
          <p:cNvSpPr txBox="1"/>
          <p:nvPr/>
        </p:nvSpPr>
        <p:spPr>
          <a:xfrm>
            <a:off x="3805437" y="3951731"/>
            <a:ext cx="85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電力融通</a:t>
            </a:r>
          </a:p>
        </p:txBody>
      </p:sp>
      <p:sp>
        <p:nvSpPr>
          <p:cNvPr id="7" name="矢印: 左右 6">
            <a:extLst>
              <a:ext uri="{FF2B5EF4-FFF2-40B4-BE49-F238E27FC236}">
                <a16:creationId xmlns:a16="http://schemas.microsoft.com/office/drawing/2014/main" id="{EB831B15-AC93-13B4-817B-2F280C7D05CA}"/>
              </a:ext>
            </a:extLst>
          </p:cNvPr>
          <p:cNvSpPr/>
          <p:nvPr/>
        </p:nvSpPr>
        <p:spPr>
          <a:xfrm rot="5400000">
            <a:off x="1733996" y="4033599"/>
            <a:ext cx="1364881" cy="19418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6EC6A2-A577-F573-AF08-A6993E89A433}"/>
              </a:ext>
            </a:extLst>
          </p:cNvPr>
          <p:cNvSpPr txBox="1"/>
          <p:nvPr/>
        </p:nvSpPr>
        <p:spPr>
          <a:xfrm>
            <a:off x="1089323" y="4044311"/>
            <a:ext cx="1226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電力需給平衡</a:t>
            </a:r>
          </a:p>
        </p:txBody>
      </p:sp>
      <p:pic>
        <p:nvPicPr>
          <p:cNvPr id="49" name="グラフィックス 48" descr="稲妻 単色塗りつぶし">
            <a:extLst>
              <a:ext uri="{FF2B5EF4-FFF2-40B4-BE49-F238E27FC236}">
                <a16:creationId xmlns:a16="http://schemas.microsoft.com/office/drawing/2014/main" id="{F9DB27DA-B24B-15D4-4BCB-4229959F60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62347" y="4878956"/>
            <a:ext cx="312523" cy="312523"/>
          </a:xfrm>
          <a:prstGeom prst="rect">
            <a:avLst/>
          </a:prstGeom>
        </p:spPr>
      </p:pic>
      <p:pic>
        <p:nvPicPr>
          <p:cNvPr id="58" name="グラフィックス 57" descr="硬貨 単色塗りつぶし">
            <a:extLst>
              <a:ext uri="{FF2B5EF4-FFF2-40B4-BE49-F238E27FC236}">
                <a16:creationId xmlns:a16="http://schemas.microsoft.com/office/drawing/2014/main" id="{73A8933E-62D9-211D-067F-94E4F07517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2384453"/>
            <a:ext cx="323974" cy="323974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1A4115B-72FE-B6FE-5BC7-FD3B48814B34}"/>
              </a:ext>
            </a:extLst>
          </p:cNvPr>
          <p:cNvSpPr txBox="1"/>
          <p:nvPr/>
        </p:nvSpPr>
        <p:spPr>
          <a:xfrm>
            <a:off x="8371877" y="4257179"/>
            <a:ext cx="103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託送料金＋インバランス</a:t>
            </a:r>
          </a:p>
        </p:txBody>
      </p:sp>
      <p:pic>
        <p:nvPicPr>
          <p:cNvPr id="64" name="グラフィックス 63" descr="硬貨 単色塗りつぶし">
            <a:extLst>
              <a:ext uri="{FF2B5EF4-FFF2-40B4-BE49-F238E27FC236}">
                <a16:creationId xmlns:a16="http://schemas.microsoft.com/office/drawing/2014/main" id="{F40366DD-C795-6951-FBC8-987DF76176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5435631"/>
            <a:ext cx="323974" cy="323974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F984A3E-9AF2-E1AE-D307-DAF701B40B87}"/>
              </a:ext>
            </a:extLst>
          </p:cNvPr>
          <p:cNvSpPr txBox="1"/>
          <p:nvPr/>
        </p:nvSpPr>
        <p:spPr>
          <a:xfrm>
            <a:off x="10323103" y="3992249"/>
            <a:ext cx="1754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小売電気事業者</a:t>
            </a:r>
            <a:endParaRPr kumimoji="1" lang="en-US" altLang="ja-JP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880BEA1-53E6-54DE-E1ED-877C20F6B8F5}"/>
              </a:ext>
            </a:extLst>
          </p:cNvPr>
          <p:cNvSpPr txBox="1"/>
          <p:nvPr/>
        </p:nvSpPr>
        <p:spPr>
          <a:xfrm>
            <a:off x="8380626" y="2410944"/>
            <a:ext cx="83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発電料金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CC2876B-AD1A-816D-8895-468B1622363F}"/>
              </a:ext>
            </a:extLst>
          </p:cNvPr>
          <p:cNvSpPr/>
          <p:nvPr/>
        </p:nvSpPr>
        <p:spPr>
          <a:xfrm>
            <a:off x="565232" y="5051391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7DEFE423-263D-1E9F-0EBD-451DFB12BBDA}"/>
              </a:ext>
            </a:extLst>
          </p:cNvPr>
          <p:cNvSpPr/>
          <p:nvPr/>
        </p:nvSpPr>
        <p:spPr>
          <a:xfrm>
            <a:off x="5934676" y="1807222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発送電分離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981B686-5FD5-E30B-426D-832BA2BB3E12}"/>
              </a:ext>
            </a:extLst>
          </p:cNvPr>
          <p:cNvSpPr/>
          <p:nvPr/>
        </p:nvSpPr>
        <p:spPr>
          <a:xfrm>
            <a:off x="10512789" y="3555947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小売自由化</a:t>
            </a:r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A0E2026D-3FB5-C35B-5FAC-9450F8D8B101}"/>
              </a:ext>
            </a:extLst>
          </p:cNvPr>
          <p:cNvSpPr/>
          <p:nvPr/>
        </p:nvSpPr>
        <p:spPr>
          <a:xfrm>
            <a:off x="2820532" y="2236519"/>
            <a:ext cx="1225696" cy="38941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0" name="グラフィックス 109" descr="ホーム 単色塗りつぶし">
            <a:extLst>
              <a:ext uri="{FF2B5EF4-FFF2-40B4-BE49-F238E27FC236}">
                <a16:creationId xmlns:a16="http://schemas.microsoft.com/office/drawing/2014/main" id="{CEAD6A98-CBDB-F12F-BB9D-83CFD5066B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79399" y="5615069"/>
            <a:ext cx="410309" cy="410309"/>
          </a:xfrm>
          <a:prstGeom prst="rect">
            <a:avLst/>
          </a:prstGeom>
        </p:spPr>
      </p:pic>
      <p:pic>
        <p:nvPicPr>
          <p:cNvPr id="111" name="グラフィックス 110" descr="工場 単色塗りつぶし">
            <a:extLst>
              <a:ext uri="{FF2B5EF4-FFF2-40B4-BE49-F238E27FC236}">
                <a16:creationId xmlns:a16="http://schemas.microsoft.com/office/drawing/2014/main" id="{7691CF54-57D9-38A3-32B1-FEFBA43CE3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35858" y="5615069"/>
            <a:ext cx="410309" cy="410309"/>
          </a:xfrm>
          <a:prstGeom prst="rect">
            <a:avLst/>
          </a:prstGeom>
        </p:spPr>
      </p:pic>
      <p:pic>
        <p:nvPicPr>
          <p:cNvPr id="112" name="グラフィックス 111" descr="ホーム 単色塗りつぶし">
            <a:extLst>
              <a:ext uri="{FF2B5EF4-FFF2-40B4-BE49-F238E27FC236}">
                <a16:creationId xmlns:a16="http://schemas.microsoft.com/office/drawing/2014/main" id="{493BCA2F-C778-8FD6-FF9F-EC1364A79A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74328" y="5615069"/>
            <a:ext cx="410309" cy="410309"/>
          </a:xfrm>
          <a:prstGeom prst="rect">
            <a:avLst/>
          </a:prstGeom>
        </p:spPr>
      </p:pic>
      <p:pic>
        <p:nvPicPr>
          <p:cNvPr id="113" name="グラフィックス 112" descr="工場 単色塗りつぶし">
            <a:extLst>
              <a:ext uri="{FF2B5EF4-FFF2-40B4-BE49-F238E27FC236}">
                <a16:creationId xmlns:a16="http://schemas.microsoft.com/office/drawing/2014/main" id="{F54EAEB6-5926-87E5-62D2-F076534DF9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57687" y="5615069"/>
            <a:ext cx="410309" cy="410309"/>
          </a:xfrm>
          <a:prstGeom prst="rect">
            <a:avLst/>
          </a:prstGeom>
        </p:spPr>
      </p:pic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6BA4CAF0-5658-EFDA-0AC3-4FA799424FAA}"/>
              </a:ext>
            </a:extLst>
          </p:cNvPr>
          <p:cNvSpPr/>
          <p:nvPr/>
        </p:nvSpPr>
        <p:spPr>
          <a:xfrm>
            <a:off x="4386364" y="2242523"/>
            <a:ext cx="1265209" cy="38861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6" name="図 115">
            <a:extLst>
              <a:ext uri="{FF2B5EF4-FFF2-40B4-BE49-F238E27FC236}">
                <a16:creationId xmlns:a16="http://schemas.microsoft.com/office/drawing/2014/main" id="{DECF4747-D7C2-27CF-294A-75719DC73AA9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3678" y="2544341"/>
            <a:ext cx="461750" cy="461750"/>
          </a:xfrm>
          <a:prstGeom prst="rect">
            <a:avLst/>
          </a:prstGeom>
        </p:spPr>
      </p:pic>
      <p:pic>
        <p:nvPicPr>
          <p:cNvPr id="117" name="グラフィックス 116" descr="建物 単色塗りつぶし">
            <a:extLst>
              <a:ext uri="{FF2B5EF4-FFF2-40B4-BE49-F238E27FC236}">
                <a16:creationId xmlns:a16="http://schemas.microsoft.com/office/drawing/2014/main" id="{6FBC352D-3B8E-4AB3-8D19-FC31AF3F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7911" y="2591106"/>
            <a:ext cx="449861" cy="449861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3AFEEB2D-4E11-FCAA-A917-804ACD11581A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8607" y="2544341"/>
            <a:ext cx="461750" cy="461750"/>
          </a:xfrm>
          <a:prstGeom prst="rect">
            <a:avLst/>
          </a:prstGeom>
        </p:spPr>
      </p:pic>
      <p:cxnSp>
        <p:nvCxnSpPr>
          <p:cNvPr id="1028" name="直線矢印コネクタ 1027">
            <a:extLst>
              <a:ext uri="{FF2B5EF4-FFF2-40B4-BE49-F238E27FC236}">
                <a16:creationId xmlns:a16="http://schemas.microsoft.com/office/drawing/2014/main" id="{D20EDFD0-63D1-7462-2958-02091F3BE4D8}"/>
              </a:ext>
            </a:extLst>
          </p:cNvPr>
          <p:cNvCxnSpPr>
            <a:cxnSpLocks/>
          </p:cNvCxnSpPr>
          <p:nvPr/>
        </p:nvCxnSpPr>
        <p:spPr>
          <a:xfrm>
            <a:off x="3430268" y="3155409"/>
            <a:ext cx="5476" cy="756068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矢印: 左右 1090">
            <a:extLst>
              <a:ext uri="{FF2B5EF4-FFF2-40B4-BE49-F238E27FC236}">
                <a16:creationId xmlns:a16="http://schemas.microsoft.com/office/drawing/2014/main" id="{579B75B1-F0D8-C719-BEA6-304A60E47892}"/>
              </a:ext>
            </a:extLst>
          </p:cNvPr>
          <p:cNvSpPr/>
          <p:nvPr/>
        </p:nvSpPr>
        <p:spPr>
          <a:xfrm>
            <a:off x="3760273" y="4202488"/>
            <a:ext cx="912480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36" name="直線矢印コネクタ 1035">
            <a:extLst>
              <a:ext uri="{FF2B5EF4-FFF2-40B4-BE49-F238E27FC236}">
                <a16:creationId xmlns:a16="http://schemas.microsoft.com/office/drawing/2014/main" id="{203FC419-86FC-54F8-52A0-DE90CE6DD2AD}"/>
              </a:ext>
            </a:extLst>
          </p:cNvPr>
          <p:cNvCxnSpPr>
            <a:cxnSpLocks/>
          </p:cNvCxnSpPr>
          <p:nvPr/>
        </p:nvCxnSpPr>
        <p:spPr>
          <a:xfrm flipH="1">
            <a:off x="3430268" y="4541119"/>
            <a:ext cx="5476" cy="94186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矢印コネクタ 1041">
            <a:extLst>
              <a:ext uri="{FF2B5EF4-FFF2-40B4-BE49-F238E27FC236}">
                <a16:creationId xmlns:a16="http://schemas.microsoft.com/office/drawing/2014/main" id="{FFC11E30-FC24-DB84-BBDB-206CF2AEFC79}"/>
              </a:ext>
            </a:extLst>
          </p:cNvPr>
          <p:cNvCxnSpPr>
            <a:cxnSpLocks/>
          </p:cNvCxnSpPr>
          <p:nvPr/>
        </p:nvCxnSpPr>
        <p:spPr>
          <a:xfrm>
            <a:off x="5021332" y="4540954"/>
            <a:ext cx="0" cy="952356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グラフィックス 1047" descr="稲妻 単色塗りつぶし">
            <a:extLst>
              <a:ext uri="{FF2B5EF4-FFF2-40B4-BE49-F238E27FC236}">
                <a16:creationId xmlns:a16="http://schemas.microsoft.com/office/drawing/2014/main" id="{027E8E27-F766-A742-6A7B-8339920451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62347" y="3350338"/>
            <a:ext cx="312523" cy="312523"/>
          </a:xfrm>
          <a:prstGeom prst="rect">
            <a:avLst/>
          </a:prstGeom>
        </p:spPr>
      </p:pic>
      <p:pic>
        <p:nvPicPr>
          <p:cNvPr id="1086" name="図 1085">
            <a:extLst>
              <a:ext uri="{FF2B5EF4-FFF2-40B4-BE49-F238E27FC236}">
                <a16:creationId xmlns:a16="http://schemas.microsoft.com/office/drawing/2014/main" id="{947DD4A2-39B6-5DCF-547D-84257E3DDD73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8013" y="4309793"/>
            <a:ext cx="510156" cy="510156"/>
          </a:xfrm>
          <a:prstGeom prst="rect">
            <a:avLst/>
          </a:prstGeom>
        </p:spPr>
      </p:pic>
      <p:sp>
        <p:nvSpPr>
          <p:cNvPr id="1126" name="テキスト ボックス 1125">
            <a:extLst>
              <a:ext uri="{FF2B5EF4-FFF2-40B4-BE49-F238E27FC236}">
                <a16:creationId xmlns:a16="http://schemas.microsoft.com/office/drawing/2014/main" id="{E6CB3B6E-C282-F938-EF46-8E6525E2D275}"/>
              </a:ext>
            </a:extLst>
          </p:cNvPr>
          <p:cNvSpPr txBox="1"/>
          <p:nvPr/>
        </p:nvSpPr>
        <p:spPr>
          <a:xfrm>
            <a:off x="8380626" y="5478415"/>
            <a:ext cx="83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電気料金</a:t>
            </a:r>
          </a:p>
        </p:txBody>
      </p:sp>
      <p:sp>
        <p:nvSpPr>
          <p:cNvPr id="1188" name="テキスト ボックス 1187">
            <a:extLst>
              <a:ext uri="{FF2B5EF4-FFF2-40B4-BE49-F238E27FC236}">
                <a16:creationId xmlns:a16="http://schemas.microsoft.com/office/drawing/2014/main" id="{91A95BC8-B7C1-1BB1-249F-C43A17710F37}"/>
              </a:ext>
            </a:extLst>
          </p:cNvPr>
          <p:cNvSpPr txBox="1"/>
          <p:nvPr/>
        </p:nvSpPr>
        <p:spPr>
          <a:xfrm>
            <a:off x="7781001" y="5907447"/>
            <a:ext cx="4137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※DR</a:t>
            </a:r>
            <a:r>
              <a:rPr kumimoji="1" lang="ja-JP" altLang="en-US" sz="1400" dirty="0"/>
              <a:t>やアグリゲーターの参入によって、さらに複雑化する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29E6ABC1-AEAF-95D7-CFF0-C9AC4FC8910B}"/>
              </a:ext>
            </a:extLst>
          </p:cNvPr>
          <p:cNvCxnSpPr>
            <a:cxnSpLocks/>
          </p:cNvCxnSpPr>
          <p:nvPr/>
        </p:nvCxnSpPr>
        <p:spPr>
          <a:xfrm flipV="1">
            <a:off x="5746486" y="5001661"/>
            <a:ext cx="4137404" cy="783749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3CC4222-8438-0D98-93EE-A5FAE6F1AD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46487" y="4233149"/>
            <a:ext cx="3651434" cy="240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グラフィックス 18" descr="硬貨 単色塗りつぶし">
            <a:extLst>
              <a:ext uri="{FF2B5EF4-FFF2-40B4-BE49-F238E27FC236}">
                <a16:creationId xmlns:a16="http://schemas.microsoft.com/office/drawing/2014/main" id="{1F894F7A-F654-480B-2C20-D84F9AADDB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4295861"/>
            <a:ext cx="323974" cy="323974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D2EABAB-BC65-D955-70E5-44A68052F342}"/>
              </a:ext>
            </a:extLst>
          </p:cNvPr>
          <p:cNvSpPr txBox="1"/>
          <p:nvPr/>
        </p:nvSpPr>
        <p:spPr>
          <a:xfrm>
            <a:off x="10322463" y="4288595"/>
            <a:ext cx="148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地域電力／新電力</a:t>
            </a:r>
            <a:endParaRPr kumimoji="1" lang="en-US" altLang="ja-JP" sz="1200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1FF44528-8BE1-B20B-9948-70AFDC364D7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75083" y="1055829"/>
            <a:ext cx="680211" cy="413740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6" name="グラフィックス 1135" descr="建物 単色塗りつぶし">
            <a:extLst>
              <a:ext uri="{FF2B5EF4-FFF2-40B4-BE49-F238E27FC236}">
                <a16:creationId xmlns:a16="http://schemas.microsoft.com/office/drawing/2014/main" id="{EA0DD855-C5A8-9E38-B92C-4C5B5542F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221" y="3609763"/>
            <a:ext cx="449861" cy="449861"/>
          </a:xfrm>
          <a:prstGeom prst="rect">
            <a:avLst/>
          </a:prstGeom>
        </p:spPr>
      </p:pic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147EB113-BC13-0CED-0F79-B7FA6238635F}"/>
              </a:ext>
            </a:extLst>
          </p:cNvPr>
          <p:cNvSpPr/>
          <p:nvPr/>
        </p:nvSpPr>
        <p:spPr>
          <a:xfrm>
            <a:off x="7271260" y="2355324"/>
            <a:ext cx="531064" cy="22645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電力取引市場</a:t>
            </a:r>
          </a:p>
        </p:txBody>
      </p:sp>
      <p:grpSp>
        <p:nvGrpSpPr>
          <p:cNvPr id="1160" name="グループ化 1159">
            <a:extLst>
              <a:ext uri="{FF2B5EF4-FFF2-40B4-BE49-F238E27FC236}">
                <a16:creationId xmlns:a16="http://schemas.microsoft.com/office/drawing/2014/main" id="{19F5B964-16E6-C30A-BD7C-E0DA1FE6543E}"/>
              </a:ext>
            </a:extLst>
          </p:cNvPr>
          <p:cNvGrpSpPr/>
          <p:nvPr/>
        </p:nvGrpSpPr>
        <p:grpSpPr>
          <a:xfrm>
            <a:off x="363938" y="2423727"/>
            <a:ext cx="1741039" cy="736762"/>
            <a:chOff x="4869709" y="5419009"/>
            <a:chExt cx="1741039" cy="736762"/>
          </a:xfrm>
        </p:grpSpPr>
        <p:sp>
          <p:nvSpPr>
            <p:cNvPr id="1161" name="四角形: 角を丸くする 1160">
              <a:extLst>
                <a:ext uri="{FF2B5EF4-FFF2-40B4-BE49-F238E27FC236}">
                  <a16:creationId xmlns:a16="http://schemas.microsoft.com/office/drawing/2014/main" id="{20F7C98E-9193-FE81-7294-9DCF99041C1B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162" name="グループ化 1161">
              <a:extLst>
                <a:ext uri="{FF2B5EF4-FFF2-40B4-BE49-F238E27FC236}">
                  <a16:creationId xmlns:a16="http://schemas.microsoft.com/office/drawing/2014/main" id="{FE5E12E4-0466-4432-43BB-CA974FC71997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1163" name="グラフィックス 1162" descr="風力タービン 単色塗りつぶし">
                <a:extLst>
                  <a:ext uri="{FF2B5EF4-FFF2-40B4-BE49-F238E27FC236}">
                    <a16:creationId xmlns:a16="http://schemas.microsoft.com/office/drawing/2014/main" id="{A212A6A4-05CC-97D2-8E06-F45D9B292E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164" name="グラフィックス 1163" descr="ソーラー パネル 単色塗りつぶし">
                <a:extLst>
                  <a:ext uri="{FF2B5EF4-FFF2-40B4-BE49-F238E27FC236}">
                    <a16:creationId xmlns:a16="http://schemas.microsoft.com/office/drawing/2014/main" id="{1789D455-88B7-83EE-1951-1958A32E0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165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B2ED5176-587F-F618-2813-BD0C78A859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66" name="正方形/長方形 1165">
            <a:extLst>
              <a:ext uri="{FF2B5EF4-FFF2-40B4-BE49-F238E27FC236}">
                <a16:creationId xmlns:a16="http://schemas.microsoft.com/office/drawing/2014/main" id="{F5E70860-01A4-B130-3838-04154198BFE4}"/>
              </a:ext>
            </a:extLst>
          </p:cNvPr>
          <p:cNvSpPr/>
          <p:nvPr/>
        </p:nvSpPr>
        <p:spPr>
          <a:xfrm>
            <a:off x="565232" y="2054285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cxnSp>
        <p:nvCxnSpPr>
          <p:cNvPr id="1167" name="直線矢印コネクタ 1166">
            <a:extLst>
              <a:ext uri="{FF2B5EF4-FFF2-40B4-BE49-F238E27FC236}">
                <a16:creationId xmlns:a16="http://schemas.microsoft.com/office/drawing/2014/main" id="{FFAD340E-A0B8-B8B5-20B2-3B3F4E37B99A}"/>
              </a:ext>
            </a:extLst>
          </p:cNvPr>
          <p:cNvCxnSpPr>
            <a:cxnSpLocks/>
            <a:stCxn id="1161" idx="3"/>
            <a:endCxn id="105" idx="1"/>
          </p:cNvCxnSpPr>
          <p:nvPr/>
        </p:nvCxnSpPr>
        <p:spPr>
          <a:xfrm flipV="1">
            <a:off x="2104977" y="2784427"/>
            <a:ext cx="660465" cy="7681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1594A8-A24D-03AE-F308-61B1B3007963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32652772-894A-6B4F-8C55-FFFCDF53D1AA}"/>
              </a:ext>
            </a:extLst>
          </p:cNvPr>
          <p:cNvSpPr txBox="1">
            <a:spLocks/>
          </p:cNvSpPr>
          <p:nvPr/>
        </p:nvSpPr>
        <p:spPr>
          <a:xfrm>
            <a:off x="517055" y="241080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SoS</a:t>
            </a:r>
            <a:r>
              <a:rPr lang="ja-JP" altLang="en-US" dirty="0"/>
              <a:t>の事例：電力システム</a:t>
            </a:r>
            <a:endParaRPr 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7B967F-81B5-04C3-8EBB-3ECA77C951AD}"/>
              </a:ext>
            </a:extLst>
          </p:cNvPr>
          <p:cNvSpPr txBox="1"/>
          <p:nvPr/>
        </p:nvSpPr>
        <p:spPr>
          <a:xfrm>
            <a:off x="571984" y="-20366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SoS</a:t>
            </a:r>
            <a:r>
              <a:rPr lang="ja-JP" altLang="en-US" sz="1600" b="1" dirty="0">
                <a:solidFill>
                  <a:schemeClr val="bg1"/>
                </a:solidFill>
              </a:rPr>
              <a:t>の事例分析・分類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8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C1B96E1-030E-8A55-5E63-A7ADDF246FA9}"/>
              </a:ext>
            </a:extLst>
          </p:cNvPr>
          <p:cNvSpPr/>
          <p:nvPr/>
        </p:nvSpPr>
        <p:spPr>
          <a:xfrm>
            <a:off x="255797" y="2049235"/>
            <a:ext cx="4834921" cy="414848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19B23FAE-3CAF-0B1A-BA92-55C843696ED8}"/>
              </a:ext>
            </a:extLst>
          </p:cNvPr>
          <p:cNvCxnSpPr>
            <a:cxnSpLocks/>
          </p:cNvCxnSpPr>
          <p:nvPr/>
        </p:nvCxnSpPr>
        <p:spPr>
          <a:xfrm>
            <a:off x="2593042" y="3496719"/>
            <a:ext cx="0" cy="159595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CEC5BEDA-2B2C-5EF2-3E0E-0ECE797A35E7}"/>
              </a:ext>
            </a:extLst>
          </p:cNvPr>
          <p:cNvCxnSpPr>
            <a:cxnSpLocks/>
          </p:cNvCxnSpPr>
          <p:nvPr/>
        </p:nvCxnSpPr>
        <p:spPr>
          <a:xfrm>
            <a:off x="3850342" y="3496719"/>
            <a:ext cx="0" cy="159595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1A5C0FE-838B-FA3A-7ADB-F0E37728B494}"/>
              </a:ext>
            </a:extLst>
          </p:cNvPr>
          <p:cNvCxnSpPr>
            <a:cxnSpLocks/>
          </p:cNvCxnSpPr>
          <p:nvPr/>
        </p:nvCxnSpPr>
        <p:spPr>
          <a:xfrm>
            <a:off x="1297642" y="3496719"/>
            <a:ext cx="0" cy="1595953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4AB3B0A7-7181-5B48-A7E7-3EBF0A2376BF}"/>
              </a:ext>
            </a:extLst>
          </p:cNvPr>
          <p:cNvSpPr/>
          <p:nvPr/>
        </p:nvSpPr>
        <p:spPr>
          <a:xfrm>
            <a:off x="498322" y="5092672"/>
            <a:ext cx="4136032" cy="870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35ECB7C-9660-F092-2BD3-ACEE37D250CF}"/>
              </a:ext>
            </a:extLst>
          </p:cNvPr>
          <p:cNvSpPr/>
          <p:nvPr/>
        </p:nvSpPr>
        <p:spPr>
          <a:xfrm>
            <a:off x="509719" y="3834330"/>
            <a:ext cx="4136032" cy="870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99A69533-5A5D-292F-A103-5541A2F5F939}"/>
              </a:ext>
            </a:extLst>
          </p:cNvPr>
          <p:cNvSpPr/>
          <p:nvPr/>
        </p:nvSpPr>
        <p:spPr>
          <a:xfrm>
            <a:off x="509719" y="2626102"/>
            <a:ext cx="4136032" cy="870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FB930EB-A0B3-7E09-E9E9-41C2C63F9B05}"/>
              </a:ext>
            </a:extLst>
          </p:cNvPr>
          <p:cNvSpPr/>
          <p:nvPr/>
        </p:nvSpPr>
        <p:spPr>
          <a:xfrm>
            <a:off x="5562547" y="4390708"/>
            <a:ext cx="6380846" cy="18070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592C457-8971-1978-1761-A8EEB7BE8AAE}"/>
              </a:ext>
            </a:extLst>
          </p:cNvPr>
          <p:cNvSpPr/>
          <p:nvPr/>
        </p:nvSpPr>
        <p:spPr>
          <a:xfrm>
            <a:off x="5922758" y="4688257"/>
            <a:ext cx="5684889" cy="976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F9DCC26-0CA5-AF4A-0996-082D515A3ABB}"/>
              </a:ext>
            </a:extLst>
          </p:cNvPr>
          <p:cNvSpPr/>
          <p:nvPr/>
        </p:nvSpPr>
        <p:spPr>
          <a:xfrm>
            <a:off x="5568769" y="2049235"/>
            <a:ext cx="6374624" cy="1959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D50FB3C-6093-E2BA-EBD4-A202B3A64602}"/>
              </a:ext>
            </a:extLst>
          </p:cNvPr>
          <p:cNvSpPr/>
          <p:nvPr/>
        </p:nvSpPr>
        <p:spPr>
          <a:xfrm>
            <a:off x="5922759" y="2691158"/>
            <a:ext cx="5684889" cy="976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867260"/>
            <a:ext cx="11341887" cy="627550"/>
          </a:xfrm>
        </p:spPr>
        <p:txBody>
          <a:bodyPr/>
          <a:lstStyle/>
          <a:p>
            <a:r>
              <a:rPr lang="ja-JP" altLang="en-US" dirty="0"/>
              <a:t>ターミナル駅の乗換混雑緩和や速達性向上のために、事業者間、需給間で連携する。</a:t>
            </a:r>
            <a:endParaRPr lang="en-US" altLang="ja-JP" dirty="0"/>
          </a:p>
          <a:p>
            <a:pPr lvl="1"/>
            <a:r>
              <a:rPr lang="ja-JP" altLang="en-US" dirty="0"/>
              <a:t>他社の車両を借りて、自社の運転士が自社路線を運転</a:t>
            </a:r>
            <a:endParaRPr lang="en-US" altLang="ja-JP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E1EF27-EE25-E981-0C1E-929CF2348F31}"/>
              </a:ext>
            </a:extLst>
          </p:cNvPr>
          <p:cNvSpPr txBox="1"/>
          <p:nvPr/>
        </p:nvSpPr>
        <p:spPr>
          <a:xfrm>
            <a:off x="198225" y="1767829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鉄道路線</a:t>
            </a:r>
          </a:p>
        </p:txBody>
      </p:sp>
      <p:pic>
        <p:nvPicPr>
          <p:cNvPr id="60" name="グラフィックス 59" descr="建物 単色塗りつぶし">
            <a:extLst>
              <a:ext uri="{FF2B5EF4-FFF2-40B4-BE49-F238E27FC236}">
                <a16:creationId xmlns:a16="http://schemas.microsoft.com/office/drawing/2014/main" id="{3F134911-628A-350B-EFFF-2846E8AF6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7291" y="2956172"/>
            <a:ext cx="603387" cy="603387"/>
          </a:xfrm>
          <a:prstGeom prst="rect">
            <a:avLst/>
          </a:prstGeom>
        </p:spPr>
      </p:pic>
      <p:pic>
        <p:nvPicPr>
          <p:cNvPr id="61" name="グラフィックス 60" descr="建物 単色塗りつぶし">
            <a:extLst>
              <a:ext uri="{FF2B5EF4-FFF2-40B4-BE49-F238E27FC236}">
                <a16:creationId xmlns:a16="http://schemas.microsoft.com/office/drawing/2014/main" id="{EA5FA4A0-4A19-37F8-C93F-B1E2DCC3E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7599" y="2956172"/>
            <a:ext cx="603387" cy="603387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920C0A7-C5F0-8FED-61EF-51BFE22E1812}"/>
              </a:ext>
            </a:extLst>
          </p:cNvPr>
          <p:cNvSpPr txBox="1"/>
          <p:nvPr/>
        </p:nvSpPr>
        <p:spPr>
          <a:xfrm>
            <a:off x="6155914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6B36083-3B4D-9449-1F37-B790E6B315C6}"/>
              </a:ext>
            </a:extLst>
          </p:cNvPr>
          <p:cNvSpPr txBox="1"/>
          <p:nvPr/>
        </p:nvSpPr>
        <p:spPr>
          <a:xfrm>
            <a:off x="8028741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FF0BDF9-7DD2-6AFA-89F9-A11AC2C74EC1}"/>
              </a:ext>
            </a:extLst>
          </p:cNvPr>
          <p:cNvSpPr txBox="1"/>
          <p:nvPr/>
        </p:nvSpPr>
        <p:spPr>
          <a:xfrm>
            <a:off x="5504009" y="4052155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05A221D-E779-94FF-19F0-6FE3A5AF060E}"/>
              </a:ext>
            </a:extLst>
          </p:cNvPr>
          <p:cNvSpPr txBox="1"/>
          <p:nvPr/>
        </p:nvSpPr>
        <p:spPr>
          <a:xfrm>
            <a:off x="7634716" y="5758181"/>
            <a:ext cx="223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車両賃貸料金の均等化／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0212523-F1B5-CB2F-20BF-F555B8B9173E}"/>
              </a:ext>
            </a:extLst>
          </p:cNvPr>
          <p:cNvSpPr txBox="1"/>
          <p:nvPr/>
        </p:nvSpPr>
        <p:spPr>
          <a:xfrm>
            <a:off x="7643859" y="5961658"/>
            <a:ext cx="182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運賃収入の分配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F3E59FB-173E-9CD9-588B-C8D1E342E4DB}"/>
              </a:ext>
            </a:extLst>
          </p:cNvPr>
          <p:cNvSpPr txBox="1"/>
          <p:nvPr/>
        </p:nvSpPr>
        <p:spPr>
          <a:xfrm>
            <a:off x="6831299" y="4067543"/>
            <a:ext cx="1676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運転距離／乗客数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ED4584-4BD4-6116-90E2-269F63DD3BD0}"/>
              </a:ext>
            </a:extLst>
          </p:cNvPr>
          <p:cNvSpPr txBox="1"/>
          <p:nvPr/>
        </p:nvSpPr>
        <p:spPr>
          <a:xfrm>
            <a:off x="6782067" y="2682821"/>
            <a:ext cx="202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直通区間のダイヤ改正</a:t>
            </a:r>
          </a:p>
        </p:txBody>
      </p:sp>
      <p:pic>
        <p:nvPicPr>
          <p:cNvPr id="82" name="グラフィックス 81" descr="建物 単色塗りつぶし">
            <a:extLst>
              <a:ext uri="{FF2B5EF4-FFF2-40B4-BE49-F238E27FC236}">
                <a16:creationId xmlns:a16="http://schemas.microsoft.com/office/drawing/2014/main" id="{3FAFC5C5-5198-3902-81BB-953FCF5A3C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6982" y="2956172"/>
            <a:ext cx="603387" cy="603387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BE868F3-117A-6E03-71D0-EA1FA5C79262}"/>
              </a:ext>
            </a:extLst>
          </p:cNvPr>
          <p:cNvSpPr txBox="1"/>
          <p:nvPr/>
        </p:nvSpPr>
        <p:spPr>
          <a:xfrm>
            <a:off x="9905779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9B7652EB-5CD1-02AE-EFD2-7BF19ED2583E}"/>
              </a:ext>
            </a:extLst>
          </p:cNvPr>
          <p:cNvCxnSpPr/>
          <p:nvPr/>
        </p:nvCxnSpPr>
        <p:spPr>
          <a:xfrm>
            <a:off x="7272631" y="5150173"/>
            <a:ext cx="104131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5A39E06-6B59-94F1-4384-7A56CF1C7211}"/>
              </a:ext>
            </a:extLst>
          </p:cNvPr>
          <p:cNvCxnSpPr/>
          <p:nvPr/>
        </p:nvCxnSpPr>
        <p:spPr>
          <a:xfrm>
            <a:off x="9187057" y="5143510"/>
            <a:ext cx="104131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グラフィックス 106" descr="硬貨 単色塗りつぶし">
            <a:extLst>
              <a:ext uri="{FF2B5EF4-FFF2-40B4-BE49-F238E27FC236}">
                <a16:creationId xmlns:a16="http://schemas.microsoft.com/office/drawing/2014/main" id="{C20B339A-E009-2D3E-BCCB-A9136630C3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5029" y="5223022"/>
            <a:ext cx="323974" cy="323974"/>
          </a:xfrm>
          <a:prstGeom prst="rect">
            <a:avLst/>
          </a:prstGeom>
        </p:spPr>
      </p:pic>
      <p:pic>
        <p:nvPicPr>
          <p:cNvPr id="108" name="グラフィックス 107" descr="硬貨 単色塗りつぶし">
            <a:extLst>
              <a:ext uri="{FF2B5EF4-FFF2-40B4-BE49-F238E27FC236}">
                <a16:creationId xmlns:a16="http://schemas.microsoft.com/office/drawing/2014/main" id="{C566C3A0-8E4D-0F74-1BF2-070A6BCDAC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22498" y="5223022"/>
            <a:ext cx="323974" cy="323974"/>
          </a:xfrm>
          <a:prstGeom prst="rect">
            <a:avLst/>
          </a:prstGeom>
        </p:spPr>
      </p:pic>
      <p:sp>
        <p:nvSpPr>
          <p:cNvPr id="111" name="矢印: 左右 110">
            <a:extLst>
              <a:ext uri="{FF2B5EF4-FFF2-40B4-BE49-F238E27FC236}">
                <a16:creationId xmlns:a16="http://schemas.microsoft.com/office/drawing/2014/main" id="{398A17E0-7D5E-B368-D3E3-F186AC3EA1EC}"/>
              </a:ext>
            </a:extLst>
          </p:cNvPr>
          <p:cNvSpPr/>
          <p:nvPr/>
        </p:nvSpPr>
        <p:spPr>
          <a:xfrm>
            <a:off x="1757836" y="6052837"/>
            <a:ext cx="1616514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4B304C7-63D9-400E-AB30-4767EAA5C6DD}"/>
              </a:ext>
            </a:extLst>
          </p:cNvPr>
          <p:cNvSpPr txBox="1"/>
          <p:nvPr/>
        </p:nvSpPr>
        <p:spPr>
          <a:xfrm>
            <a:off x="1902141" y="6199784"/>
            <a:ext cx="135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乗客の分散</a:t>
            </a: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6B9EFE85-ED2E-9CE7-B245-4F2E0B9DC73E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E533E5-8D54-4A2A-B022-7AB748D03758}"/>
              </a:ext>
            </a:extLst>
          </p:cNvPr>
          <p:cNvSpPr txBox="1"/>
          <p:nvPr/>
        </p:nvSpPr>
        <p:spPr>
          <a:xfrm>
            <a:off x="5490216" y="1732372"/>
            <a:ext cx="1758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4"/>
                </a:solidFill>
              </a:rPr>
              <a:t>運行管理システム</a:t>
            </a:r>
          </a:p>
        </p:txBody>
      </p:sp>
      <p:pic>
        <p:nvPicPr>
          <p:cNvPr id="19" name="グラフィックス 18" descr="建物 単色塗りつぶし">
            <a:extLst>
              <a:ext uri="{FF2B5EF4-FFF2-40B4-BE49-F238E27FC236}">
                <a16:creationId xmlns:a16="http://schemas.microsoft.com/office/drawing/2014/main" id="{323A3FD9-04D7-CEEF-CF98-0863952E9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7291" y="4905544"/>
            <a:ext cx="603387" cy="603387"/>
          </a:xfrm>
          <a:prstGeom prst="rect">
            <a:avLst/>
          </a:prstGeom>
        </p:spPr>
      </p:pic>
      <p:pic>
        <p:nvPicPr>
          <p:cNvPr id="20" name="グラフィックス 19" descr="建物 単色塗りつぶし">
            <a:extLst>
              <a:ext uri="{FF2B5EF4-FFF2-40B4-BE49-F238E27FC236}">
                <a16:creationId xmlns:a16="http://schemas.microsoft.com/office/drawing/2014/main" id="{E6348732-911F-30ED-0A3A-B5D12F0F1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7599" y="4905544"/>
            <a:ext cx="603387" cy="603387"/>
          </a:xfrm>
          <a:prstGeom prst="rect">
            <a:avLst/>
          </a:prstGeom>
        </p:spPr>
      </p:pic>
      <p:pic>
        <p:nvPicPr>
          <p:cNvPr id="21" name="グラフィックス 20" descr="建物 単色塗りつぶし">
            <a:extLst>
              <a:ext uri="{FF2B5EF4-FFF2-40B4-BE49-F238E27FC236}">
                <a16:creationId xmlns:a16="http://schemas.microsoft.com/office/drawing/2014/main" id="{6609D167-68FA-4339-18C2-4C99321D49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6982" y="4905544"/>
            <a:ext cx="603387" cy="603387"/>
          </a:xfrm>
          <a:prstGeom prst="rect">
            <a:avLst/>
          </a:prstGeom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52CAD3D-2134-3DEB-9776-7912A57B2629}"/>
              </a:ext>
            </a:extLst>
          </p:cNvPr>
          <p:cNvSpPr/>
          <p:nvPr/>
        </p:nvSpPr>
        <p:spPr>
          <a:xfrm>
            <a:off x="6184416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B6A3B9F-BFA3-C789-2022-1C6EA07C02D9}"/>
              </a:ext>
            </a:extLst>
          </p:cNvPr>
          <p:cNvSpPr/>
          <p:nvPr/>
        </p:nvSpPr>
        <p:spPr>
          <a:xfrm>
            <a:off x="8043759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8CFCA1B-D832-1FB6-D987-846F663D08CC}"/>
              </a:ext>
            </a:extLst>
          </p:cNvPr>
          <p:cNvSpPr/>
          <p:nvPr/>
        </p:nvSpPr>
        <p:spPr>
          <a:xfrm>
            <a:off x="9903102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120AB9-6AD1-E3EF-9EF3-B41ED599B84C}"/>
              </a:ext>
            </a:extLst>
          </p:cNvPr>
          <p:cNvCxnSpPr>
            <a:cxnSpLocks/>
          </p:cNvCxnSpPr>
          <p:nvPr/>
        </p:nvCxnSpPr>
        <p:spPr>
          <a:xfrm>
            <a:off x="6879292" y="3559559"/>
            <a:ext cx="0" cy="134598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624D294-11EA-2CDA-6206-B56E28A98A1A}"/>
              </a:ext>
            </a:extLst>
          </p:cNvPr>
          <p:cNvCxnSpPr>
            <a:cxnSpLocks/>
          </p:cNvCxnSpPr>
          <p:nvPr/>
        </p:nvCxnSpPr>
        <p:spPr>
          <a:xfrm>
            <a:off x="8752970" y="3559559"/>
            <a:ext cx="0" cy="134598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20C8C82-A675-7FAB-A2A2-6099D6670E02}"/>
              </a:ext>
            </a:extLst>
          </p:cNvPr>
          <p:cNvCxnSpPr>
            <a:cxnSpLocks/>
            <a:stCxn id="82" idx="2"/>
            <a:endCxn id="21" idx="0"/>
          </p:cNvCxnSpPr>
          <p:nvPr/>
        </p:nvCxnSpPr>
        <p:spPr>
          <a:xfrm>
            <a:off x="10638676" y="3559559"/>
            <a:ext cx="0" cy="1345985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矢印: 左右 65">
            <a:extLst>
              <a:ext uri="{FF2B5EF4-FFF2-40B4-BE49-F238E27FC236}">
                <a16:creationId xmlns:a16="http://schemas.microsoft.com/office/drawing/2014/main" id="{BCC34350-BDBA-0388-274B-B55EC55C016D}"/>
              </a:ext>
            </a:extLst>
          </p:cNvPr>
          <p:cNvSpPr/>
          <p:nvPr/>
        </p:nvSpPr>
        <p:spPr>
          <a:xfrm>
            <a:off x="7401982" y="5563358"/>
            <a:ext cx="2710112" cy="19173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0EB2247-85E9-1F00-D9C3-D6F98B905193}"/>
              </a:ext>
            </a:extLst>
          </p:cNvPr>
          <p:cNvCxnSpPr/>
          <p:nvPr/>
        </p:nvCxnSpPr>
        <p:spPr>
          <a:xfrm>
            <a:off x="7241437" y="3242906"/>
            <a:ext cx="1041317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4430EC4-ABD3-4ADC-B514-0E43CC231D78}"/>
              </a:ext>
            </a:extLst>
          </p:cNvPr>
          <p:cNvCxnSpPr/>
          <p:nvPr/>
        </p:nvCxnSpPr>
        <p:spPr>
          <a:xfrm>
            <a:off x="9155863" y="3236243"/>
            <a:ext cx="1041317" cy="0"/>
          </a:xfrm>
          <a:prstGeom prst="straightConnector1">
            <a:avLst/>
          </a:prstGeom>
          <a:ln w="28575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AA589D-C280-885B-E7E4-B91473847145}"/>
              </a:ext>
            </a:extLst>
          </p:cNvPr>
          <p:cNvSpPr txBox="1"/>
          <p:nvPr/>
        </p:nvSpPr>
        <p:spPr>
          <a:xfrm>
            <a:off x="5001686" y="5611628"/>
            <a:ext cx="648555" cy="31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運賃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E2B8AB4-DA17-6BAE-F4FA-FB4FFE676C68}"/>
              </a:ext>
            </a:extLst>
          </p:cNvPr>
          <p:cNvSpPr txBox="1"/>
          <p:nvPr/>
        </p:nvSpPr>
        <p:spPr>
          <a:xfrm>
            <a:off x="4823679" y="2557808"/>
            <a:ext cx="97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運転状況</a:t>
            </a:r>
          </a:p>
        </p:txBody>
      </p:sp>
      <p:pic>
        <p:nvPicPr>
          <p:cNvPr id="52" name="グラフィックス 51" descr="線路 単色塗りつぶし">
            <a:extLst>
              <a:ext uri="{FF2B5EF4-FFF2-40B4-BE49-F238E27FC236}">
                <a16:creationId xmlns:a16="http://schemas.microsoft.com/office/drawing/2014/main" id="{57A13326-296A-73B8-778E-48C50D4EA7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0767" y="2756699"/>
            <a:ext cx="704673" cy="704673"/>
          </a:xfrm>
          <a:prstGeom prst="rect">
            <a:avLst/>
          </a:prstGeom>
        </p:spPr>
      </p:pic>
      <p:pic>
        <p:nvPicPr>
          <p:cNvPr id="55" name="グラフィックス 54" descr="線路 単色塗りつぶし">
            <a:extLst>
              <a:ext uri="{FF2B5EF4-FFF2-40B4-BE49-F238E27FC236}">
                <a16:creationId xmlns:a16="http://schemas.microsoft.com/office/drawing/2014/main" id="{5CD85198-5BBE-F22D-3302-C1AC02BB07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34222" y="2756699"/>
            <a:ext cx="704673" cy="704673"/>
          </a:xfrm>
          <a:prstGeom prst="rect">
            <a:avLst/>
          </a:prstGeom>
        </p:spPr>
      </p:pic>
      <p:pic>
        <p:nvPicPr>
          <p:cNvPr id="64" name="グラフィックス 63" descr="線路 単色塗りつぶし">
            <a:extLst>
              <a:ext uri="{FF2B5EF4-FFF2-40B4-BE49-F238E27FC236}">
                <a16:creationId xmlns:a16="http://schemas.microsoft.com/office/drawing/2014/main" id="{46AFE91C-E17A-1371-732C-CB1B9EC6666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95540" y="2756699"/>
            <a:ext cx="704673" cy="704673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DCE1B78-B230-6363-2B4E-E7373E31B59D}"/>
              </a:ext>
            </a:extLst>
          </p:cNvPr>
          <p:cNvSpPr/>
          <p:nvPr/>
        </p:nvSpPr>
        <p:spPr>
          <a:xfrm>
            <a:off x="2025878" y="2356799"/>
            <a:ext cx="1067152" cy="367432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F100ECC-EB9D-E833-BC87-4ECD8CC73A13}"/>
              </a:ext>
            </a:extLst>
          </p:cNvPr>
          <p:cNvSpPr/>
          <p:nvPr/>
        </p:nvSpPr>
        <p:spPr>
          <a:xfrm>
            <a:off x="3314300" y="2356797"/>
            <a:ext cx="1067152" cy="367432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8" name="グラフィックス 17" descr="ユーザー 単色塗りつぶし">
            <a:extLst>
              <a:ext uri="{FF2B5EF4-FFF2-40B4-BE49-F238E27FC236}">
                <a16:creationId xmlns:a16="http://schemas.microsoft.com/office/drawing/2014/main" id="{A075AC1A-DA00-A5BA-8FA7-7CABD58F8D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11925" y="5300890"/>
            <a:ext cx="555687" cy="555687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064D76A-8B9E-9A36-8685-D8555FBA3AA3}"/>
              </a:ext>
            </a:extLst>
          </p:cNvPr>
          <p:cNvGrpSpPr/>
          <p:nvPr/>
        </p:nvGrpSpPr>
        <p:grpSpPr>
          <a:xfrm>
            <a:off x="2025561" y="2647214"/>
            <a:ext cx="414196" cy="414196"/>
            <a:chOff x="2547277" y="5339454"/>
            <a:chExt cx="414196" cy="414196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934DEAC-B646-7449-31E5-17CADBA636E2}"/>
                </a:ext>
              </a:extLst>
            </p:cNvPr>
            <p:cNvSpPr/>
            <p:nvPr/>
          </p:nvSpPr>
          <p:spPr>
            <a:xfrm>
              <a:off x="2608141" y="5348200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8" name="グラフィックス 27" descr="パイロット男性 単色塗りつぶし">
              <a:extLst>
                <a:ext uri="{FF2B5EF4-FFF2-40B4-BE49-F238E27FC236}">
                  <a16:creationId xmlns:a16="http://schemas.microsoft.com/office/drawing/2014/main" id="{4D94B809-559D-0384-48CC-936C74D0B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547277" y="5339454"/>
              <a:ext cx="414196" cy="414196"/>
            </a:xfrm>
            <a:prstGeom prst="rect">
              <a:avLst/>
            </a:prstGeom>
          </p:spPr>
        </p:pic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224F80C-1180-7772-9F78-E77D518B1141}"/>
              </a:ext>
            </a:extLst>
          </p:cNvPr>
          <p:cNvGrpSpPr/>
          <p:nvPr/>
        </p:nvGrpSpPr>
        <p:grpSpPr>
          <a:xfrm>
            <a:off x="701437" y="2643909"/>
            <a:ext cx="420806" cy="420806"/>
            <a:chOff x="3369128" y="5472430"/>
            <a:chExt cx="420806" cy="420806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78242B85-6BE7-C709-C14B-B5C603BE04E8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4" name="グラフィックス 33" descr="パイロット女性 単色塗りつぶし">
              <a:extLst>
                <a:ext uri="{FF2B5EF4-FFF2-40B4-BE49-F238E27FC236}">
                  <a16:creationId xmlns:a16="http://schemas.microsoft.com/office/drawing/2014/main" id="{E8F36943-99AE-54FA-5873-4A55CC5EF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B49B0467-848D-2E86-FA27-8030FF679464}"/>
              </a:ext>
            </a:extLst>
          </p:cNvPr>
          <p:cNvGrpSpPr/>
          <p:nvPr/>
        </p:nvGrpSpPr>
        <p:grpSpPr>
          <a:xfrm>
            <a:off x="2185706" y="3893756"/>
            <a:ext cx="793994" cy="751764"/>
            <a:chOff x="2153046" y="5320089"/>
            <a:chExt cx="474193" cy="47419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6E1678E-484F-281F-862E-FC6554A5FC3E}"/>
                </a:ext>
              </a:extLst>
            </p:cNvPr>
            <p:cNvSpPr/>
            <p:nvPr/>
          </p:nvSpPr>
          <p:spPr>
            <a:xfrm>
              <a:off x="2230239" y="533901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8" name="グラフィックス 37" descr="路面電車 単色塗りつぶし">
              <a:extLst>
                <a:ext uri="{FF2B5EF4-FFF2-40B4-BE49-F238E27FC236}">
                  <a16:creationId xmlns:a16="http://schemas.microsoft.com/office/drawing/2014/main" id="{F7E42E5E-9C25-E5C2-F040-0D6186E74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2153046" y="5320089"/>
              <a:ext cx="474193" cy="474193"/>
            </a:xfrm>
            <a:prstGeom prst="rect">
              <a:avLst/>
            </a:prstGeom>
          </p:spPr>
        </p:pic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4395B327-CA75-ED44-E031-A8BFF54B8129}"/>
              </a:ext>
            </a:extLst>
          </p:cNvPr>
          <p:cNvGrpSpPr/>
          <p:nvPr/>
        </p:nvGrpSpPr>
        <p:grpSpPr>
          <a:xfrm>
            <a:off x="902695" y="3899050"/>
            <a:ext cx="755861" cy="741177"/>
            <a:chOff x="3512739" y="5422711"/>
            <a:chExt cx="474193" cy="474193"/>
          </a:xfrm>
        </p:grpSpPr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DAEED9E3-2BF0-F7C5-685D-D0F59E4F3072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2" name="グラフィックス 41" descr="路面電車 単色塗りつぶし">
              <a:extLst>
                <a:ext uri="{FF2B5EF4-FFF2-40B4-BE49-F238E27FC236}">
                  <a16:creationId xmlns:a16="http://schemas.microsoft.com/office/drawing/2014/main" id="{A5002852-F21D-173F-771A-3788CACDD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1141A09-450F-2C05-3313-6F71545D27B4}"/>
              </a:ext>
            </a:extLst>
          </p:cNvPr>
          <p:cNvGrpSpPr/>
          <p:nvPr/>
        </p:nvGrpSpPr>
        <p:grpSpPr>
          <a:xfrm>
            <a:off x="3288849" y="2647214"/>
            <a:ext cx="414196" cy="414196"/>
            <a:chOff x="3334711" y="5493996"/>
            <a:chExt cx="414196" cy="414196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394B9AE9-BB63-BC43-0A12-97C0E9155B73}"/>
                </a:ext>
              </a:extLst>
            </p:cNvPr>
            <p:cNvSpPr/>
            <p:nvPr/>
          </p:nvSpPr>
          <p:spPr>
            <a:xfrm>
              <a:off x="3384943" y="5532121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5" name="グラフィックス 44" descr="パイロット男性 単色塗りつぶし">
              <a:extLst>
                <a:ext uri="{FF2B5EF4-FFF2-40B4-BE49-F238E27FC236}">
                  <a16:creationId xmlns:a16="http://schemas.microsoft.com/office/drawing/2014/main" id="{9606143A-FF37-5101-73B3-AB561D929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334711" y="5493996"/>
              <a:ext cx="414196" cy="414196"/>
            </a:xfrm>
            <a:prstGeom prst="rect">
              <a:avLst/>
            </a:prstGeom>
          </p:spPr>
        </p:pic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38AA04F2-BA0D-B589-CC98-0F3C9D948A5C}"/>
              </a:ext>
            </a:extLst>
          </p:cNvPr>
          <p:cNvGrpSpPr/>
          <p:nvPr/>
        </p:nvGrpSpPr>
        <p:grpSpPr>
          <a:xfrm>
            <a:off x="3454441" y="3898751"/>
            <a:ext cx="786870" cy="741773"/>
            <a:chOff x="3765530" y="5530504"/>
            <a:chExt cx="474193" cy="474193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BE9DC7C6-6A75-FEF4-974B-4BEB0595D237}"/>
                </a:ext>
              </a:extLst>
            </p:cNvPr>
            <p:cNvSpPr/>
            <p:nvPr/>
          </p:nvSpPr>
          <p:spPr>
            <a:xfrm>
              <a:off x="3845760" y="5533194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3" name="グラフィックス 52" descr="路面電車 単色塗りつぶし">
              <a:extLst>
                <a:ext uri="{FF2B5EF4-FFF2-40B4-BE49-F238E27FC236}">
                  <a16:creationId xmlns:a16="http://schemas.microsoft.com/office/drawing/2014/main" id="{1FF495D6-D074-DADC-99BD-24C28AE2F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3765530" y="5530504"/>
              <a:ext cx="474193" cy="474193"/>
            </a:xfrm>
            <a:prstGeom prst="rect">
              <a:avLst/>
            </a:prstGeom>
          </p:spPr>
        </p:pic>
      </p:grpSp>
      <p:pic>
        <p:nvPicPr>
          <p:cNvPr id="56" name="グラフィックス 55" descr="ユーザー 単色塗りつぶし">
            <a:extLst>
              <a:ext uri="{FF2B5EF4-FFF2-40B4-BE49-F238E27FC236}">
                <a16:creationId xmlns:a16="http://schemas.microsoft.com/office/drawing/2014/main" id="{5C80DC60-78BD-A7A7-23BE-C4C3BBFE957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88607" y="5300889"/>
            <a:ext cx="555687" cy="555687"/>
          </a:xfrm>
          <a:prstGeom prst="rect">
            <a:avLst/>
          </a:prstGeom>
        </p:spPr>
      </p:pic>
      <p:pic>
        <p:nvPicPr>
          <p:cNvPr id="72" name="グラフィックス 71" descr="ユーザー 単色塗りつぶし">
            <a:extLst>
              <a:ext uri="{FF2B5EF4-FFF2-40B4-BE49-F238E27FC236}">
                <a16:creationId xmlns:a16="http://schemas.microsoft.com/office/drawing/2014/main" id="{349FD6E0-C395-641C-1A32-3795F7566F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70033" y="5287863"/>
            <a:ext cx="555687" cy="555687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A369DF4-7DA2-8073-9DBD-4D0A653BBCBB}"/>
              </a:ext>
            </a:extLst>
          </p:cNvPr>
          <p:cNvSpPr txBox="1"/>
          <p:nvPr/>
        </p:nvSpPr>
        <p:spPr>
          <a:xfrm>
            <a:off x="577339" y="2049369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3538EAC-AE1B-E2FE-088D-25CB27264CBF}"/>
              </a:ext>
            </a:extLst>
          </p:cNvPr>
          <p:cNvSpPr txBox="1"/>
          <p:nvPr/>
        </p:nvSpPr>
        <p:spPr>
          <a:xfrm>
            <a:off x="1861024" y="2049369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E11A323-4F12-3C56-8952-67BB934E244F}"/>
              </a:ext>
            </a:extLst>
          </p:cNvPr>
          <p:cNvSpPr txBox="1"/>
          <p:nvPr/>
        </p:nvSpPr>
        <p:spPr>
          <a:xfrm>
            <a:off x="3137264" y="2049369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cxnSp>
        <p:nvCxnSpPr>
          <p:cNvPr id="78" name="コネクタ: カギ線 77">
            <a:extLst>
              <a:ext uri="{FF2B5EF4-FFF2-40B4-BE49-F238E27FC236}">
                <a16:creationId xmlns:a16="http://schemas.microsoft.com/office/drawing/2014/main" id="{B9026C36-78E7-E67E-41D5-2DC471672145}"/>
              </a:ext>
            </a:extLst>
          </p:cNvPr>
          <p:cNvCxnSpPr>
            <a:cxnSpLocks/>
            <a:stCxn id="73" idx="3"/>
            <a:endCxn id="17" idx="1"/>
          </p:cNvCxnSpPr>
          <p:nvPr/>
        </p:nvCxnSpPr>
        <p:spPr>
          <a:xfrm flipV="1">
            <a:off x="4634354" y="5176670"/>
            <a:ext cx="1288404" cy="35131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矢印: 左右 83">
            <a:extLst>
              <a:ext uri="{FF2B5EF4-FFF2-40B4-BE49-F238E27FC236}">
                <a16:creationId xmlns:a16="http://schemas.microsoft.com/office/drawing/2014/main" id="{F56CAB18-4EE6-3DD3-1311-281E35288ABE}"/>
              </a:ext>
            </a:extLst>
          </p:cNvPr>
          <p:cNvSpPr/>
          <p:nvPr/>
        </p:nvSpPr>
        <p:spPr>
          <a:xfrm>
            <a:off x="1757836" y="4624865"/>
            <a:ext cx="1616514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5E85C86-1260-FC4F-C0E4-826408C9B74A}"/>
              </a:ext>
            </a:extLst>
          </p:cNvPr>
          <p:cNvSpPr txBox="1"/>
          <p:nvPr/>
        </p:nvSpPr>
        <p:spPr>
          <a:xfrm>
            <a:off x="2005559" y="4729801"/>
            <a:ext cx="1119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車両賃貸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4A179B6-70C8-AB91-BD29-ED508689A3CD}"/>
              </a:ext>
            </a:extLst>
          </p:cNvPr>
          <p:cNvSpPr/>
          <p:nvPr/>
        </p:nvSpPr>
        <p:spPr>
          <a:xfrm>
            <a:off x="767896" y="2356799"/>
            <a:ext cx="1067152" cy="368507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6" name="コネクタ: カギ線 85">
            <a:extLst>
              <a:ext uri="{FF2B5EF4-FFF2-40B4-BE49-F238E27FC236}">
                <a16:creationId xmlns:a16="http://schemas.microsoft.com/office/drawing/2014/main" id="{7185C352-3690-9974-15EA-292B39FC7B7F}"/>
              </a:ext>
            </a:extLst>
          </p:cNvPr>
          <p:cNvCxnSpPr>
            <a:cxnSpLocks/>
          </p:cNvCxnSpPr>
          <p:nvPr/>
        </p:nvCxnSpPr>
        <p:spPr>
          <a:xfrm>
            <a:off x="4645751" y="2928061"/>
            <a:ext cx="1277008" cy="11816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タイトル 1">
            <a:extLst>
              <a:ext uri="{FF2B5EF4-FFF2-40B4-BE49-F238E27FC236}">
                <a16:creationId xmlns:a16="http://schemas.microsoft.com/office/drawing/2014/main" id="{51F6AB76-6F40-9EC7-73F5-0E26E5087F56}"/>
              </a:ext>
            </a:extLst>
          </p:cNvPr>
          <p:cNvSpPr txBox="1">
            <a:spLocks/>
          </p:cNvSpPr>
          <p:nvPr/>
        </p:nvSpPr>
        <p:spPr>
          <a:xfrm>
            <a:off x="517055" y="241080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SoS</a:t>
            </a:r>
            <a:r>
              <a:rPr lang="ja-JP" altLang="en-US" dirty="0"/>
              <a:t>の事例：鉄道の直通相互運転</a:t>
            </a:r>
            <a:endParaRPr lang="en-US" dirty="0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FFF4A54-00DC-6A1C-5621-38804821E24D}"/>
              </a:ext>
            </a:extLst>
          </p:cNvPr>
          <p:cNvSpPr txBox="1"/>
          <p:nvPr/>
        </p:nvSpPr>
        <p:spPr>
          <a:xfrm>
            <a:off x="571984" y="-20366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SoS</a:t>
            </a:r>
            <a:r>
              <a:rPr lang="ja-JP" altLang="en-US" sz="1600" b="1" dirty="0">
                <a:solidFill>
                  <a:schemeClr val="bg1"/>
                </a:solidFill>
              </a:rPr>
              <a:t>の事例分析・分類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3BD59C7C-0C2A-9943-F306-9E9A63546450}"/>
              </a:ext>
            </a:extLst>
          </p:cNvPr>
          <p:cNvCxnSpPr>
            <a:cxnSpLocks/>
          </p:cNvCxnSpPr>
          <p:nvPr/>
        </p:nvCxnSpPr>
        <p:spPr>
          <a:xfrm rot="10800000">
            <a:off x="4645752" y="3190876"/>
            <a:ext cx="1277007" cy="10477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D4DE07D-C623-E9C3-8883-13D2DFA90AAC}"/>
              </a:ext>
            </a:extLst>
          </p:cNvPr>
          <p:cNvSpPr txBox="1"/>
          <p:nvPr/>
        </p:nvSpPr>
        <p:spPr>
          <a:xfrm>
            <a:off x="4832296" y="3378601"/>
            <a:ext cx="97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運転ダイヤ</a:t>
            </a:r>
          </a:p>
        </p:txBody>
      </p:sp>
    </p:spTree>
    <p:extLst>
      <p:ext uri="{BB962C8B-B14F-4D97-AF65-F5344CB8AC3E}">
        <p14:creationId xmlns:p14="http://schemas.microsoft.com/office/powerpoint/2010/main" val="140983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608270" cy="518095"/>
          </a:xfrm>
        </p:spPr>
        <p:txBody>
          <a:bodyPr/>
          <a:lstStyle/>
          <a:p>
            <a:r>
              <a:rPr lang="ja-JP" altLang="en-US" dirty="0"/>
              <a:t>より一般的な軸・事例から議論し、そこに我々なりの事例やアレンジを加えていく方法もある。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465353-E1EF-C304-8E12-A568E25E309F}"/>
              </a:ext>
            </a:extLst>
          </p:cNvPr>
          <p:cNvSpPr/>
          <p:nvPr/>
        </p:nvSpPr>
        <p:spPr>
          <a:xfrm>
            <a:off x="1290054" y="2886370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指揮命令型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0B3671-CFF4-04BF-91DC-F3F0C38F63B6}"/>
              </a:ext>
            </a:extLst>
          </p:cNvPr>
          <p:cNvSpPr/>
          <p:nvPr/>
        </p:nvSpPr>
        <p:spPr>
          <a:xfrm>
            <a:off x="3956604" y="2886370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要請承認型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1900A9-F231-65A4-5433-DED0D3F46D39}"/>
              </a:ext>
            </a:extLst>
          </p:cNvPr>
          <p:cNvSpPr/>
          <p:nvPr/>
        </p:nvSpPr>
        <p:spPr>
          <a:xfrm>
            <a:off x="6623154" y="2886370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協力型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E78837-F3C1-0E95-A208-99B7D08838CF}"/>
              </a:ext>
            </a:extLst>
          </p:cNvPr>
          <p:cNvSpPr/>
          <p:nvPr/>
        </p:nvSpPr>
        <p:spPr>
          <a:xfrm>
            <a:off x="9289705" y="2886370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仮想型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D18824-88BA-05CD-8EFA-670C2AB4B899}"/>
              </a:ext>
            </a:extLst>
          </p:cNvPr>
          <p:cNvSpPr txBox="1"/>
          <p:nvPr/>
        </p:nvSpPr>
        <p:spPr>
          <a:xfrm>
            <a:off x="1615729" y="3386621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トップダウン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642D7-AE98-5223-65CF-E73C94CB248D}"/>
              </a:ext>
            </a:extLst>
          </p:cNvPr>
          <p:cNvSpPr txBox="1"/>
          <p:nvPr/>
        </p:nvSpPr>
        <p:spPr>
          <a:xfrm>
            <a:off x="6789697" y="3386621"/>
            <a:ext cx="1388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誘導・組織化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5038E9-0CD2-AF46-44CC-82B956AC8DF2}"/>
              </a:ext>
            </a:extLst>
          </p:cNvPr>
          <p:cNvSpPr txBox="1"/>
          <p:nvPr/>
        </p:nvSpPr>
        <p:spPr>
          <a:xfrm>
            <a:off x="9615382" y="3386621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創発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DB03D9-10A9-B1A1-9A6B-0332523F03AE}"/>
              </a:ext>
            </a:extLst>
          </p:cNvPr>
          <p:cNvSpPr txBox="1"/>
          <p:nvPr/>
        </p:nvSpPr>
        <p:spPr>
          <a:xfrm>
            <a:off x="300148" y="236501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従属的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2171D14-DFC8-B23F-7712-F39ADC47F39D}"/>
              </a:ext>
            </a:extLst>
          </p:cNvPr>
          <p:cNvSpPr txBox="1"/>
          <p:nvPr/>
        </p:nvSpPr>
        <p:spPr>
          <a:xfrm>
            <a:off x="11056579" y="236501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独立的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DB58101-1640-2409-832F-380625C65D50}"/>
              </a:ext>
            </a:extLst>
          </p:cNvPr>
          <p:cNvSpPr/>
          <p:nvPr/>
        </p:nvSpPr>
        <p:spPr>
          <a:xfrm rot="5400000">
            <a:off x="5886780" y="-2326128"/>
            <a:ext cx="527394" cy="972084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b="1" dirty="0">
                <a:solidFill>
                  <a:schemeClr val="bg1"/>
                </a:solidFill>
              </a:rPr>
              <a:t>SoS</a:t>
            </a:r>
            <a:r>
              <a:rPr kumimoji="1" lang="ja-JP" altLang="en-US" b="1" dirty="0">
                <a:solidFill>
                  <a:schemeClr val="bg1"/>
                </a:solidFill>
              </a:rPr>
              <a:t>における協調のタイプ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1F785C2-D33F-4373-87BD-CC24645659E1}"/>
              </a:ext>
            </a:extLst>
          </p:cNvPr>
          <p:cNvSpPr txBox="1"/>
          <p:nvPr/>
        </p:nvSpPr>
        <p:spPr>
          <a:xfrm>
            <a:off x="3956603" y="4091271"/>
            <a:ext cx="4387745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電力システム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293C6AD-50D5-FC3D-4ADD-8E318CB8E6DD}"/>
              </a:ext>
            </a:extLst>
          </p:cNvPr>
          <p:cNvSpPr txBox="1"/>
          <p:nvPr/>
        </p:nvSpPr>
        <p:spPr>
          <a:xfrm>
            <a:off x="3956602" y="4569494"/>
            <a:ext cx="4387745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鉄道相互直通運転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D63D70-BC3E-BC00-E1AD-D2372665C8F0}"/>
              </a:ext>
            </a:extLst>
          </p:cNvPr>
          <p:cNvSpPr txBox="1"/>
          <p:nvPr/>
        </p:nvSpPr>
        <p:spPr>
          <a:xfrm>
            <a:off x="4906742" y="3721359"/>
            <a:ext cx="2487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要請承認＋協力の混合型</a:t>
            </a: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56C30C21-41CA-6461-0D79-7FF41180DEB5}"/>
              </a:ext>
            </a:extLst>
          </p:cNvPr>
          <p:cNvSpPr txBox="1">
            <a:spLocks/>
          </p:cNvSpPr>
          <p:nvPr/>
        </p:nvSpPr>
        <p:spPr>
          <a:xfrm>
            <a:off x="517055" y="241080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軸に基づく事例分類の例</a:t>
            </a:r>
            <a:endParaRPr 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D693FB7-BEF6-8814-DFD2-417642DD43AA}"/>
              </a:ext>
            </a:extLst>
          </p:cNvPr>
          <p:cNvSpPr txBox="1"/>
          <p:nvPr/>
        </p:nvSpPr>
        <p:spPr>
          <a:xfrm>
            <a:off x="571984" y="-20366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SoS</a:t>
            </a:r>
            <a:r>
              <a:rPr lang="ja-JP" altLang="en-US" sz="1600" b="1" dirty="0">
                <a:solidFill>
                  <a:schemeClr val="bg1"/>
                </a:solidFill>
              </a:rPr>
              <a:t>の事例分析・分類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3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sz="2800" dirty="0"/>
              <a:t>「</a:t>
            </a:r>
            <a:r>
              <a:rPr lang="en-US" altLang="ja-JP" sz="2800" dirty="0"/>
              <a:t>SoS</a:t>
            </a:r>
            <a:r>
              <a:rPr lang="ja-JP" altLang="en-US" sz="2800" dirty="0"/>
              <a:t>の共通認識を合わせる」について、事務局の皆様方からご意見を伺いたい。</a:t>
            </a:r>
            <a:endParaRPr lang="en-US" altLang="ja-JP" sz="2800" dirty="0"/>
          </a:p>
          <a:p>
            <a:r>
              <a:rPr lang="ja-JP" altLang="en-US" sz="2800" dirty="0"/>
              <a:t>もし賛同いただけるなら、第</a:t>
            </a:r>
            <a:r>
              <a:rPr lang="en-US" altLang="ja-JP" sz="2800" dirty="0"/>
              <a:t>6</a:t>
            </a:r>
            <a:r>
              <a:rPr lang="ja-JP" altLang="en-US" sz="2800" dirty="0"/>
              <a:t>回（</a:t>
            </a:r>
            <a:r>
              <a:rPr lang="en-US" altLang="ja-JP" sz="2800" dirty="0"/>
              <a:t>8</a:t>
            </a:r>
            <a:r>
              <a:rPr lang="ja-JP" altLang="en-US" sz="2800" dirty="0"/>
              <a:t>月</a:t>
            </a:r>
            <a:r>
              <a:rPr lang="en-US" altLang="ja-JP" sz="2800" dirty="0"/>
              <a:t>30</a:t>
            </a:r>
            <a:r>
              <a:rPr lang="ja-JP" altLang="en-US" sz="2800" dirty="0"/>
              <a:t>日）への導入の仕方をご相談したい。</a:t>
            </a:r>
            <a:endParaRPr lang="en-US" altLang="ja-JP" sz="2800" dirty="0"/>
          </a:p>
          <a:p>
            <a:pPr lvl="1"/>
            <a:r>
              <a:rPr lang="ja-JP" altLang="en-US" sz="2400" dirty="0"/>
              <a:t>熊谷から今回の資料をメンバーの皆様へご説明することになっても、</a:t>
            </a:r>
            <a:r>
              <a:rPr lang="en-US" altLang="ja-JP" sz="2400" dirty="0"/>
              <a:t>OK</a:t>
            </a:r>
            <a:r>
              <a:rPr lang="ja-JP" altLang="en-US" sz="2400" dirty="0"/>
              <a:t>です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53451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FB930EB-A0B3-7E09-E9E9-41C2C63F9B05}"/>
              </a:ext>
            </a:extLst>
          </p:cNvPr>
          <p:cNvSpPr/>
          <p:nvPr/>
        </p:nvSpPr>
        <p:spPr>
          <a:xfrm>
            <a:off x="5562547" y="4390708"/>
            <a:ext cx="6380846" cy="18070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592C457-8971-1978-1761-A8EEB7BE8AAE}"/>
              </a:ext>
            </a:extLst>
          </p:cNvPr>
          <p:cNvSpPr/>
          <p:nvPr/>
        </p:nvSpPr>
        <p:spPr>
          <a:xfrm>
            <a:off x="5922758" y="4688257"/>
            <a:ext cx="5684889" cy="976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F9DCC26-0CA5-AF4A-0996-082D515A3ABB}"/>
              </a:ext>
            </a:extLst>
          </p:cNvPr>
          <p:cNvSpPr/>
          <p:nvPr/>
        </p:nvSpPr>
        <p:spPr>
          <a:xfrm>
            <a:off x="5568769" y="2049235"/>
            <a:ext cx="6374624" cy="19591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D50FB3C-6093-E2BA-EBD4-A202B3A64602}"/>
              </a:ext>
            </a:extLst>
          </p:cNvPr>
          <p:cNvSpPr/>
          <p:nvPr/>
        </p:nvSpPr>
        <p:spPr>
          <a:xfrm>
            <a:off x="5922759" y="2691158"/>
            <a:ext cx="5684889" cy="9768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C1B96E1-030E-8A55-5E63-A7ADDF246FA9}"/>
              </a:ext>
            </a:extLst>
          </p:cNvPr>
          <p:cNvSpPr/>
          <p:nvPr/>
        </p:nvSpPr>
        <p:spPr>
          <a:xfrm>
            <a:off x="255797" y="2049235"/>
            <a:ext cx="4834921" cy="4148487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B4C9F537-B8E7-C310-38E3-010BD44DCD66}"/>
              </a:ext>
            </a:extLst>
          </p:cNvPr>
          <p:cNvSpPr/>
          <p:nvPr/>
        </p:nvSpPr>
        <p:spPr>
          <a:xfrm>
            <a:off x="1131837" y="4207199"/>
            <a:ext cx="1451188" cy="1731717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124" name="グループ化 123">
            <a:extLst>
              <a:ext uri="{FF2B5EF4-FFF2-40B4-BE49-F238E27FC236}">
                <a16:creationId xmlns:a16="http://schemas.microsoft.com/office/drawing/2014/main" id="{ED4024DD-858A-BAE1-51B5-30723B81C5BB}"/>
              </a:ext>
            </a:extLst>
          </p:cNvPr>
          <p:cNvGrpSpPr/>
          <p:nvPr/>
        </p:nvGrpSpPr>
        <p:grpSpPr>
          <a:xfrm>
            <a:off x="1891788" y="5320089"/>
            <a:ext cx="474193" cy="474193"/>
            <a:chOff x="2153046" y="5320089"/>
            <a:chExt cx="474193" cy="474193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878B891B-4ACB-3E7A-82A5-54A113F0C457}"/>
                </a:ext>
              </a:extLst>
            </p:cNvPr>
            <p:cNvSpPr/>
            <p:nvPr/>
          </p:nvSpPr>
          <p:spPr>
            <a:xfrm>
              <a:off x="2230239" y="533901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" name="グラフィックス 13" descr="路面電車 単色塗りつぶし">
              <a:extLst>
                <a:ext uri="{FF2B5EF4-FFF2-40B4-BE49-F238E27FC236}">
                  <a16:creationId xmlns:a16="http://schemas.microsoft.com/office/drawing/2014/main" id="{427E5E76-9284-054C-C0B1-005EE88F5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3046" y="5320089"/>
              <a:ext cx="474193" cy="474193"/>
            </a:xfrm>
            <a:prstGeom prst="rect">
              <a:avLst/>
            </a:prstGeom>
          </p:spPr>
        </p:pic>
      </p:grpSp>
      <p:sp>
        <p:nvSpPr>
          <p:cNvPr id="72" name="フリーフォーム: 図形 71">
            <a:extLst>
              <a:ext uri="{FF2B5EF4-FFF2-40B4-BE49-F238E27FC236}">
                <a16:creationId xmlns:a16="http://schemas.microsoft.com/office/drawing/2014/main" id="{DAF5E0C7-92B1-AEF5-F232-3F732D249C87}"/>
              </a:ext>
            </a:extLst>
          </p:cNvPr>
          <p:cNvSpPr/>
          <p:nvPr/>
        </p:nvSpPr>
        <p:spPr>
          <a:xfrm>
            <a:off x="2548697" y="3093045"/>
            <a:ext cx="2046576" cy="2170179"/>
          </a:xfrm>
          <a:custGeom>
            <a:avLst/>
            <a:gdLst>
              <a:gd name="connsiteX0" fmla="*/ 0 w 2046576"/>
              <a:gd name="connsiteY0" fmla="*/ 0 h 2170179"/>
              <a:gd name="connsiteX1" fmla="*/ 2046576 w 2046576"/>
              <a:gd name="connsiteY1" fmla="*/ 0 h 2170179"/>
              <a:gd name="connsiteX2" fmla="*/ 2046576 w 2046576"/>
              <a:gd name="connsiteY2" fmla="*/ 322384 h 2170179"/>
              <a:gd name="connsiteX3" fmla="*/ 2040915 w 2046576"/>
              <a:gd name="connsiteY3" fmla="*/ 322384 h 2170179"/>
              <a:gd name="connsiteX4" fmla="*/ 2040915 w 2046576"/>
              <a:gd name="connsiteY4" fmla="*/ 2170179 h 2170179"/>
              <a:gd name="connsiteX5" fmla="*/ 1165320 w 2046576"/>
              <a:gd name="connsiteY5" fmla="*/ 2170179 h 2170179"/>
              <a:gd name="connsiteX6" fmla="*/ 1165320 w 2046576"/>
              <a:gd name="connsiteY6" fmla="*/ 322384 h 2170179"/>
              <a:gd name="connsiteX7" fmla="*/ 0 w 2046576"/>
              <a:gd name="connsiteY7" fmla="*/ 322384 h 2170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6576" h="2170179">
                <a:moveTo>
                  <a:pt x="0" y="0"/>
                </a:moveTo>
                <a:lnTo>
                  <a:pt x="2046576" y="0"/>
                </a:lnTo>
                <a:lnTo>
                  <a:pt x="2046576" y="322384"/>
                </a:lnTo>
                <a:lnTo>
                  <a:pt x="2040915" y="322384"/>
                </a:lnTo>
                <a:lnTo>
                  <a:pt x="2040915" y="2170179"/>
                </a:lnTo>
                <a:lnTo>
                  <a:pt x="1165320" y="2170179"/>
                </a:lnTo>
                <a:lnTo>
                  <a:pt x="1165320" y="322384"/>
                </a:lnTo>
                <a:lnTo>
                  <a:pt x="0" y="322384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  <a:alpha val="50000"/>
            </a:schemeClr>
          </a:solidFill>
          <a:ln w="1905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ED022CEA-3AD3-65A8-8F3B-6239ECDED9B2}"/>
              </a:ext>
            </a:extLst>
          </p:cNvPr>
          <p:cNvCxnSpPr>
            <a:cxnSpLocks/>
          </p:cNvCxnSpPr>
          <p:nvPr/>
        </p:nvCxnSpPr>
        <p:spPr>
          <a:xfrm flipV="1">
            <a:off x="4008664" y="3306536"/>
            <a:ext cx="0" cy="1725187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600A526A-9BBC-5C92-5EE5-3EADD059C869}"/>
              </a:ext>
            </a:extLst>
          </p:cNvPr>
          <p:cNvGrpSpPr/>
          <p:nvPr/>
        </p:nvGrpSpPr>
        <p:grpSpPr>
          <a:xfrm>
            <a:off x="2808267" y="3210473"/>
            <a:ext cx="1415874" cy="1821250"/>
            <a:chOff x="3059188" y="3217624"/>
            <a:chExt cx="1415874" cy="1821250"/>
          </a:xfrm>
        </p:grpSpPr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F4E075AC-A959-810B-8FDE-257068AE98F0}"/>
                </a:ext>
              </a:extLst>
            </p:cNvPr>
            <p:cNvCxnSpPr>
              <a:cxnSpLocks/>
            </p:cNvCxnSpPr>
            <p:nvPr/>
          </p:nvCxnSpPr>
          <p:spPr>
            <a:xfrm>
              <a:off x="4447804" y="3217624"/>
              <a:ext cx="0" cy="1821250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30E176C5-6BCB-AF81-9F41-A78262684A84}"/>
                </a:ext>
              </a:extLst>
            </p:cNvPr>
            <p:cNvCxnSpPr>
              <a:cxnSpLocks/>
              <a:endCxn id="2" idx="3"/>
            </p:cNvCxnSpPr>
            <p:nvPr/>
          </p:nvCxnSpPr>
          <p:spPr>
            <a:xfrm flipH="1">
              <a:off x="3059188" y="3250545"/>
              <a:ext cx="1415874" cy="0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771EC-E86A-618A-D2C6-F765196200A4}"/>
              </a:ext>
            </a:extLst>
          </p:cNvPr>
          <p:cNvSpPr/>
          <p:nvPr/>
        </p:nvSpPr>
        <p:spPr>
          <a:xfrm>
            <a:off x="1116819" y="2425064"/>
            <a:ext cx="1451188" cy="1731717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19050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3212CA4-AABE-78A7-731A-D0869D586D41}"/>
              </a:ext>
            </a:extLst>
          </p:cNvPr>
          <p:cNvCxnSpPr>
            <a:cxnSpLocks/>
          </p:cNvCxnSpPr>
          <p:nvPr/>
        </p:nvCxnSpPr>
        <p:spPr>
          <a:xfrm flipH="1">
            <a:off x="2178165" y="2451834"/>
            <a:ext cx="0" cy="730082"/>
          </a:xfrm>
          <a:prstGeom prst="line">
            <a:avLst/>
          </a:prstGeom>
          <a:ln w="57150">
            <a:solidFill>
              <a:schemeClr val="accent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F9ABDAE-D274-6CCC-0699-01A542ED7E17}"/>
              </a:ext>
            </a:extLst>
          </p:cNvPr>
          <p:cNvCxnSpPr>
            <a:cxnSpLocks/>
          </p:cNvCxnSpPr>
          <p:nvPr/>
        </p:nvCxnSpPr>
        <p:spPr>
          <a:xfrm flipH="1">
            <a:off x="1464159" y="2475034"/>
            <a:ext cx="0" cy="2588248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の事例：鉄道の相互直通運転の運行管理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867260"/>
            <a:ext cx="11341887" cy="627550"/>
          </a:xfrm>
        </p:spPr>
        <p:txBody>
          <a:bodyPr/>
          <a:lstStyle/>
          <a:p>
            <a:r>
              <a:rPr lang="ja-JP" altLang="en-US" dirty="0"/>
              <a:t>ターミナル駅の乗換混雑緩和や速達性向上のために、事業者間、需給間で連携する。</a:t>
            </a:r>
            <a:endParaRPr lang="en-US" altLang="ja-JP" dirty="0"/>
          </a:p>
          <a:p>
            <a:pPr lvl="1"/>
            <a:r>
              <a:rPr lang="ja-JP" altLang="en-US" dirty="0"/>
              <a:t>他社の車両を借りて、自社の運転士が自社路線を運転</a:t>
            </a:r>
            <a:endParaRPr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579CF5E-7171-055D-9D06-E4403A22B763}"/>
              </a:ext>
            </a:extLst>
          </p:cNvPr>
          <p:cNvCxnSpPr>
            <a:cxnSpLocks/>
          </p:cNvCxnSpPr>
          <p:nvPr/>
        </p:nvCxnSpPr>
        <p:spPr>
          <a:xfrm>
            <a:off x="1848615" y="3265420"/>
            <a:ext cx="1256" cy="2568875"/>
          </a:xfrm>
          <a:prstGeom prst="line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F36CB1-EBC6-6D6E-3A1B-6CCC7DB023F9}"/>
              </a:ext>
            </a:extLst>
          </p:cNvPr>
          <p:cNvSpPr/>
          <p:nvPr/>
        </p:nvSpPr>
        <p:spPr>
          <a:xfrm>
            <a:off x="901784" y="2206522"/>
            <a:ext cx="1900492" cy="3528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83407E04-A085-AE65-A0FB-0A4C6BAA82B2}"/>
              </a:ext>
            </a:extLst>
          </p:cNvPr>
          <p:cNvGrpSpPr/>
          <p:nvPr/>
        </p:nvGrpSpPr>
        <p:grpSpPr>
          <a:xfrm>
            <a:off x="2289420" y="5350087"/>
            <a:ext cx="414196" cy="414196"/>
            <a:chOff x="2547277" y="5339454"/>
            <a:chExt cx="414196" cy="414196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8FF07B14-031E-D1C2-C0F3-47D691A8B20E}"/>
                </a:ext>
              </a:extLst>
            </p:cNvPr>
            <p:cNvSpPr/>
            <p:nvPr/>
          </p:nvSpPr>
          <p:spPr>
            <a:xfrm>
              <a:off x="2608141" y="5348200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45" name="グラフィックス 44" descr="パイロット男性 単色塗りつぶし">
              <a:extLst>
                <a:ext uri="{FF2B5EF4-FFF2-40B4-BE49-F238E27FC236}">
                  <a16:creationId xmlns:a16="http://schemas.microsoft.com/office/drawing/2014/main" id="{6F7B6F67-B8AE-780A-57A8-1C8F0CCC2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7277" y="5339454"/>
              <a:ext cx="414196" cy="414196"/>
            </a:xfrm>
            <a:prstGeom prst="rect">
              <a:avLst/>
            </a:prstGeom>
          </p:spPr>
        </p:pic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AAB342D0-6E89-59E2-815A-35AA69591ACD}"/>
              </a:ext>
            </a:extLst>
          </p:cNvPr>
          <p:cNvGrpSpPr/>
          <p:nvPr/>
        </p:nvGrpSpPr>
        <p:grpSpPr>
          <a:xfrm>
            <a:off x="940886" y="4423230"/>
            <a:ext cx="474193" cy="474193"/>
            <a:chOff x="3512739" y="5422711"/>
            <a:chExt cx="474193" cy="474193"/>
          </a:xfrm>
        </p:grpSpPr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C3D7CE64-9B01-B076-E954-42CB13508078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50" name="グラフィックス 49" descr="路面電車 単色塗りつぶし">
              <a:extLst>
                <a:ext uri="{FF2B5EF4-FFF2-40B4-BE49-F238E27FC236}">
                  <a16:creationId xmlns:a16="http://schemas.microsoft.com/office/drawing/2014/main" id="{2438B0C4-8A26-144A-552D-3705CA3C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D2049FF-0CDA-8FB1-7E1E-EAA4015A9982}"/>
              </a:ext>
            </a:extLst>
          </p:cNvPr>
          <p:cNvCxnSpPr>
            <a:cxnSpLocks/>
          </p:cNvCxnSpPr>
          <p:nvPr/>
        </p:nvCxnSpPr>
        <p:spPr>
          <a:xfrm>
            <a:off x="496247" y="3265420"/>
            <a:ext cx="0" cy="7965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E1EF27-EE25-E981-0C1E-929CF2348F31}"/>
              </a:ext>
            </a:extLst>
          </p:cNvPr>
          <p:cNvSpPr txBox="1"/>
          <p:nvPr/>
        </p:nvSpPr>
        <p:spPr>
          <a:xfrm>
            <a:off x="198225" y="1767829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鉄道路線</a:t>
            </a:r>
          </a:p>
        </p:txBody>
      </p:sp>
      <p:pic>
        <p:nvPicPr>
          <p:cNvPr id="60" name="グラフィックス 59" descr="建物 単色塗りつぶし">
            <a:extLst>
              <a:ext uri="{FF2B5EF4-FFF2-40B4-BE49-F238E27FC236}">
                <a16:creationId xmlns:a16="http://schemas.microsoft.com/office/drawing/2014/main" id="{3F134911-628A-350B-EFFF-2846E8AF6D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57291" y="2956172"/>
            <a:ext cx="603387" cy="603387"/>
          </a:xfrm>
          <a:prstGeom prst="rect">
            <a:avLst/>
          </a:prstGeom>
        </p:spPr>
      </p:pic>
      <p:pic>
        <p:nvPicPr>
          <p:cNvPr id="61" name="グラフィックス 60" descr="建物 単色塗りつぶし">
            <a:extLst>
              <a:ext uri="{FF2B5EF4-FFF2-40B4-BE49-F238E27FC236}">
                <a16:creationId xmlns:a16="http://schemas.microsoft.com/office/drawing/2014/main" id="{EA5FA4A0-4A19-37F8-C93F-B1E2DCC3E8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7599" y="2956172"/>
            <a:ext cx="603387" cy="603387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920C0A7-C5F0-8FED-61EF-51BFE22E1812}"/>
              </a:ext>
            </a:extLst>
          </p:cNvPr>
          <p:cNvSpPr txBox="1"/>
          <p:nvPr/>
        </p:nvSpPr>
        <p:spPr>
          <a:xfrm>
            <a:off x="6155914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6B36083-3B4D-9449-1F37-B790E6B315C6}"/>
              </a:ext>
            </a:extLst>
          </p:cNvPr>
          <p:cNvSpPr txBox="1"/>
          <p:nvPr/>
        </p:nvSpPr>
        <p:spPr>
          <a:xfrm>
            <a:off x="8028741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FF0BDF9-7DD2-6AFA-89F9-A11AC2C74EC1}"/>
              </a:ext>
            </a:extLst>
          </p:cNvPr>
          <p:cNvSpPr txBox="1"/>
          <p:nvPr/>
        </p:nvSpPr>
        <p:spPr>
          <a:xfrm>
            <a:off x="5504009" y="4052155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05A221D-E779-94FF-19F0-6FE3A5AF060E}"/>
              </a:ext>
            </a:extLst>
          </p:cNvPr>
          <p:cNvSpPr txBox="1"/>
          <p:nvPr/>
        </p:nvSpPr>
        <p:spPr>
          <a:xfrm>
            <a:off x="7634716" y="5758181"/>
            <a:ext cx="223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車両賃貸料金の均等化／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0212523-F1B5-CB2F-20BF-F555B8B9173E}"/>
              </a:ext>
            </a:extLst>
          </p:cNvPr>
          <p:cNvSpPr txBox="1"/>
          <p:nvPr/>
        </p:nvSpPr>
        <p:spPr>
          <a:xfrm>
            <a:off x="7643859" y="5961658"/>
            <a:ext cx="182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運賃収入の分配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F3E59FB-173E-9CD9-588B-C8D1E342E4DB}"/>
              </a:ext>
            </a:extLst>
          </p:cNvPr>
          <p:cNvSpPr txBox="1"/>
          <p:nvPr/>
        </p:nvSpPr>
        <p:spPr>
          <a:xfrm>
            <a:off x="6831094" y="4286448"/>
            <a:ext cx="1676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運転距離／乗客数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ED4584-4BD4-6116-90E2-269F63DD3BD0}"/>
              </a:ext>
            </a:extLst>
          </p:cNvPr>
          <p:cNvSpPr txBox="1"/>
          <p:nvPr/>
        </p:nvSpPr>
        <p:spPr>
          <a:xfrm>
            <a:off x="6782067" y="2682821"/>
            <a:ext cx="202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直通区間のダイヤ改正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62201E-C628-CCFD-E7B8-149F5B9E794D}"/>
              </a:ext>
            </a:extLst>
          </p:cNvPr>
          <p:cNvSpPr/>
          <p:nvPr/>
        </p:nvSpPr>
        <p:spPr>
          <a:xfrm>
            <a:off x="895793" y="3062536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9F4EB5-8855-96D9-258C-7BBC4F7CAC69}"/>
              </a:ext>
            </a:extLst>
          </p:cNvPr>
          <p:cNvSpPr/>
          <p:nvPr/>
        </p:nvSpPr>
        <p:spPr>
          <a:xfrm>
            <a:off x="892575" y="3957888"/>
            <a:ext cx="1918721" cy="39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ターミナル駅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D0228E8-32FC-4066-FFF2-D2893BA6F6E1}"/>
              </a:ext>
            </a:extLst>
          </p:cNvPr>
          <p:cNvCxnSpPr>
            <a:cxnSpLocks/>
          </p:cNvCxnSpPr>
          <p:nvPr/>
        </p:nvCxnSpPr>
        <p:spPr>
          <a:xfrm>
            <a:off x="496247" y="4266782"/>
            <a:ext cx="0" cy="7965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2E1A49-BF80-7636-DF60-D8366F9D4DE8}"/>
              </a:ext>
            </a:extLst>
          </p:cNvPr>
          <p:cNvSpPr/>
          <p:nvPr/>
        </p:nvSpPr>
        <p:spPr>
          <a:xfrm>
            <a:off x="3571985" y="3957888"/>
            <a:ext cx="1169435" cy="39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EE46E56-3DBC-C450-FCC1-9C4478B32603}"/>
              </a:ext>
            </a:extLst>
          </p:cNvPr>
          <p:cNvSpPr/>
          <p:nvPr/>
        </p:nvSpPr>
        <p:spPr>
          <a:xfrm>
            <a:off x="3571985" y="4925986"/>
            <a:ext cx="1169435" cy="3664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5B60F07-4730-5D82-0CB5-ECD53C3FE110}"/>
              </a:ext>
            </a:extLst>
          </p:cNvPr>
          <p:cNvSpPr/>
          <p:nvPr/>
        </p:nvSpPr>
        <p:spPr>
          <a:xfrm>
            <a:off x="895793" y="4931730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472C6C34-E560-C936-0075-B3B611A7E558}"/>
              </a:ext>
            </a:extLst>
          </p:cNvPr>
          <p:cNvSpPr/>
          <p:nvPr/>
        </p:nvSpPr>
        <p:spPr>
          <a:xfrm>
            <a:off x="895793" y="5758058"/>
            <a:ext cx="1912474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grpSp>
        <p:nvGrpSpPr>
          <p:cNvPr id="138" name="グループ化 137">
            <a:extLst>
              <a:ext uri="{FF2B5EF4-FFF2-40B4-BE49-F238E27FC236}">
                <a16:creationId xmlns:a16="http://schemas.microsoft.com/office/drawing/2014/main" id="{EF706857-DC62-6324-8849-AA8085B0B4A1}"/>
              </a:ext>
            </a:extLst>
          </p:cNvPr>
          <p:cNvGrpSpPr/>
          <p:nvPr/>
        </p:nvGrpSpPr>
        <p:grpSpPr>
          <a:xfrm>
            <a:off x="577339" y="2606472"/>
            <a:ext cx="420806" cy="420806"/>
            <a:chOff x="3369128" y="5472430"/>
            <a:chExt cx="420806" cy="420806"/>
          </a:xfrm>
        </p:grpSpPr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B88AFBD4-B611-E18E-DEF8-21AF41700009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6" name="グラフィックス 75" descr="パイロット女性 単色塗りつぶし">
              <a:extLst>
                <a:ext uri="{FF2B5EF4-FFF2-40B4-BE49-F238E27FC236}">
                  <a16:creationId xmlns:a16="http://schemas.microsoft.com/office/drawing/2014/main" id="{90692502-F027-1EDB-53DD-1605A808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6BD52442-647F-17EB-7397-E433AAF3F16D}"/>
              </a:ext>
            </a:extLst>
          </p:cNvPr>
          <p:cNvGrpSpPr/>
          <p:nvPr/>
        </p:nvGrpSpPr>
        <p:grpSpPr>
          <a:xfrm>
            <a:off x="4176040" y="4421572"/>
            <a:ext cx="474193" cy="474193"/>
            <a:chOff x="3765530" y="5530504"/>
            <a:chExt cx="474193" cy="474193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516B72A9-A773-BB09-42AF-8442120144F2}"/>
                </a:ext>
              </a:extLst>
            </p:cNvPr>
            <p:cNvSpPr/>
            <p:nvPr/>
          </p:nvSpPr>
          <p:spPr>
            <a:xfrm>
              <a:off x="3845760" y="5533194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7" name="グラフィックス 76" descr="路面電車 単色塗りつぶし">
              <a:extLst>
                <a:ext uri="{FF2B5EF4-FFF2-40B4-BE49-F238E27FC236}">
                  <a16:creationId xmlns:a16="http://schemas.microsoft.com/office/drawing/2014/main" id="{692189CF-47EA-57EA-0201-A5C787B70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5530" y="5530504"/>
              <a:ext cx="474193" cy="474193"/>
            </a:xfrm>
            <a:prstGeom prst="rect">
              <a:avLst/>
            </a:prstGeom>
          </p:spPr>
        </p:pic>
      </p:grp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23DE600B-0A08-C8C5-469C-801DF629415D}"/>
              </a:ext>
            </a:extLst>
          </p:cNvPr>
          <p:cNvGrpSpPr/>
          <p:nvPr/>
        </p:nvGrpSpPr>
        <p:grpSpPr>
          <a:xfrm>
            <a:off x="4625117" y="4451364"/>
            <a:ext cx="414196" cy="414196"/>
            <a:chOff x="3334711" y="5493996"/>
            <a:chExt cx="414196" cy="414196"/>
          </a:xfrm>
        </p:grpSpPr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F25FADE5-FD52-9966-3824-C688FEEDD278}"/>
                </a:ext>
              </a:extLst>
            </p:cNvPr>
            <p:cNvSpPr/>
            <p:nvPr/>
          </p:nvSpPr>
          <p:spPr>
            <a:xfrm>
              <a:off x="3384943" y="5532121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8" name="グラフィックス 77" descr="パイロット男性 単色塗りつぶし">
              <a:extLst>
                <a:ext uri="{FF2B5EF4-FFF2-40B4-BE49-F238E27FC236}">
                  <a16:creationId xmlns:a16="http://schemas.microsoft.com/office/drawing/2014/main" id="{7DDDA06B-2454-A6C5-93C4-BD57C1D49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4711" y="5493996"/>
              <a:ext cx="414196" cy="414196"/>
            </a:xfrm>
            <a:prstGeom prst="rect">
              <a:avLst/>
            </a:prstGeom>
          </p:spPr>
        </p:pic>
      </p:grp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7DFCE4E-314B-1C68-E20D-312B322A7B6E}"/>
              </a:ext>
            </a:extLst>
          </p:cNvPr>
          <p:cNvCxnSpPr>
            <a:cxnSpLocks/>
          </p:cNvCxnSpPr>
          <p:nvPr/>
        </p:nvCxnSpPr>
        <p:spPr>
          <a:xfrm>
            <a:off x="3144449" y="2464113"/>
            <a:ext cx="0" cy="5984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グラフィックス 81" descr="建物 単色塗りつぶし">
            <a:extLst>
              <a:ext uri="{FF2B5EF4-FFF2-40B4-BE49-F238E27FC236}">
                <a16:creationId xmlns:a16="http://schemas.microsoft.com/office/drawing/2014/main" id="{3FAFC5C5-5198-3902-81BB-953FCF5A3C1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36982" y="2956172"/>
            <a:ext cx="603387" cy="603387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5BE868F3-117A-6E03-71D0-EA1FA5C79262}"/>
              </a:ext>
            </a:extLst>
          </p:cNvPr>
          <p:cNvSpPr txBox="1"/>
          <p:nvPr/>
        </p:nvSpPr>
        <p:spPr>
          <a:xfrm>
            <a:off x="9905779" y="2052918"/>
            <a:ext cx="1474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C</a:t>
            </a:r>
            <a:endParaRPr kumimoji="1" lang="ja-JP" altLang="en-US" sz="1400" dirty="0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12D71270-F4DA-B8A3-E62A-CA33E082DB97}"/>
              </a:ext>
            </a:extLst>
          </p:cNvPr>
          <p:cNvCxnSpPr>
            <a:cxnSpLocks/>
          </p:cNvCxnSpPr>
          <p:nvPr/>
        </p:nvCxnSpPr>
        <p:spPr>
          <a:xfrm flipH="1">
            <a:off x="2816336" y="3315363"/>
            <a:ext cx="1192328" cy="1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9B7652EB-5CD1-02AE-EFD2-7BF19ED2583E}"/>
              </a:ext>
            </a:extLst>
          </p:cNvPr>
          <p:cNvCxnSpPr/>
          <p:nvPr/>
        </p:nvCxnSpPr>
        <p:spPr>
          <a:xfrm>
            <a:off x="7272631" y="5150173"/>
            <a:ext cx="104131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5A39E06-6B59-94F1-4384-7A56CF1C7211}"/>
              </a:ext>
            </a:extLst>
          </p:cNvPr>
          <p:cNvCxnSpPr/>
          <p:nvPr/>
        </p:nvCxnSpPr>
        <p:spPr>
          <a:xfrm>
            <a:off x="9187057" y="5143510"/>
            <a:ext cx="1041317" cy="0"/>
          </a:xfrm>
          <a:prstGeom prst="straightConnector1">
            <a:avLst/>
          </a:prstGeom>
          <a:ln w="28575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グラフィックス 106" descr="硬貨 単色塗りつぶし">
            <a:extLst>
              <a:ext uri="{FF2B5EF4-FFF2-40B4-BE49-F238E27FC236}">
                <a16:creationId xmlns:a16="http://schemas.microsoft.com/office/drawing/2014/main" id="{C20B339A-E009-2D3E-BCCB-A9136630C3E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655029" y="5223022"/>
            <a:ext cx="323974" cy="323974"/>
          </a:xfrm>
          <a:prstGeom prst="rect">
            <a:avLst/>
          </a:prstGeom>
        </p:spPr>
      </p:pic>
      <p:pic>
        <p:nvPicPr>
          <p:cNvPr id="108" name="グラフィックス 107" descr="硬貨 単色塗りつぶし">
            <a:extLst>
              <a:ext uri="{FF2B5EF4-FFF2-40B4-BE49-F238E27FC236}">
                <a16:creationId xmlns:a16="http://schemas.microsoft.com/office/drawing/2014/main" id="{C566C3A0-8E4D-0F74-1BF2-070A6BCDAC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522498" y="5223022"/>
            <a:ext cx="323974" cy="323974"/>
          </a:xfrm>
          <a:prstGeom prst="rect">
            <a:avLst/>
          </a:prstGeom>
        </p:spPr>
      </p:pic>
      <p:sp>
        <p:nvSpPr>
          <p:cNvPr id="111" name="矢印: 左右 110">
            <a:extLst>
              <a:ext uri="{FF2B5EF4-FFF2-40B4-BE49-F238E27FC236}">
                <a16:creationId xmlns:a16="http://schemas.microsoft.com/office/drawing/2014/main" id="{398A17E0-7D5E-B368-D3E3-F186AC3EA1EC}"/>
              </a:ext>
            </a:extLst>
          </p:cNvPr>
          <p:cNvSpPr/>
          <p:nvPr/>
        </p:nvSpPr>
        <p:spPr>
          <a:xfrm>
            <a:off x="3320846" y="2585308"/>
            <a:ext cx="1214511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BB8F8AE-96F9-A85E-2BE5-6C01942D4B41}"/>
              </a:ext>
            </a:extLst>
          </p:cNvPr>
          <p:cNvGrpSpPr/>
          <p:nvPr/>
        </p:nvGrpSpPr>
        <p:grpSpPr>
          <a:xfrm>
            <a:off x="3227107" y="5856750"/>
            <a:ext cx="1632091" cy="307777"/>
            <a:chOff x="2255361" y="1760593"/>
            <a:chExt cx="1632091" cy="307777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D69640A-C646-286A-4B75-4C84BFB29280}"/>
                </a:ext>
              </a:extLst>
            </p:cNvPr>
            <p:cNvSpPr txBox="1"/>
            <p:nvPr/>
          </p:nvSpPr>
          <p:spPr>
            <a:xfrm>
              <a:off x="2617339" y="1760593"/>
              <a:ext cx="1270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400" dirty="0"/>
                <a:t>相互直通区間</a:t>
              </a:r>
            </a:p>
          </p:txBody>
        </p: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FA8E287D-040F-255C-05F2-C2DC2C2759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5361" y="1899350"/>
              <a:ext cx="361349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4B304C7-63D9-400E-AB30-4767EAA5C6DD}"/>
              </a:ext>
            </a:extLst>
          </p:cNvPr>
          <p:cNvSpPr txBox="1"/>
          <p:nvPr/>
        </p:nvSpPr>
        <p:spPr>
          <a:xfrm>
            <a:off x="3246715" y="2246138"/>
            <a:ext cx="1354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乗客の分散</a:t>
            </a:r>
          </a:p>
        </p:txBody>
      </p: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BB9CEA40-ABE6-233E-1CCE-207213833317}"/>
              </a:ext>
            </a:extLst>
          </p:cNvPr>
          <p:cNvGrpSpPr/>
          <p:nvPr/>
        </p:nvGrpSpPr>
        <p:grpSpPr>
          <a:xfrm>
            <a:off x="575591" y="4465982"/>
            <a:ext cx="414196" cy="414196"/>
            <a:chOff x="2547277" y="5339454"/>
            <a:chExt cx="414196" cy="414196"/>
          </a:xfrm>
        </p:grpSpPr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0CCBF196-333C-24AD-45B1-13AAD0D03F33}"/>
                </a:ext>
              </a:extLst>
            </p:cNvPr>
            <p:cNvSpPr/>
            <p:nvPr/>
          </p:nvSpPr>
          <p:spPr>
            <a:xfrm>
              <a:off x="2608141" y="5348200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2" name="グラフィックス 121" descr="パイロット男性 単色塗りつぶし">
              <a:extLst>
                <a:ext uri="{FF2B5EF4-FFF2-40B4-BE49-F238E27FC236}">
                  <a16:creationId xmlns:a16="http://schemas.microsoft.com/office/drawing/2014/main" id="{7481CF70-D77E-7B43-2B63-0580D029B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47277" y="5339454"/>
              <a:ext cx="414196" cy="414196"/>
            </a:xfrm>
            <a:prstGeom prst="rect">
              <a:avLst/>
            </a:prstGeom>
          </p:spPr>
        </p:pic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6D44C88A-9379-DB95-4567-BA5DFEEEBBDC}"/>
              </a:ext>
            </a:extLst>
          </p:cNvPr>
          <p:cNvGrpSpPr/>
          <p:nvPr/>
        </p:nvGrpSpPr>
        <p:grpSpPr>
          <a:xfrm>
            <a:off x="1897364" y="3458286"/>
            <a:ext cx="474193" cy="474193"/>
            <a:chOff x="2153046" y="5320089"/>
            <a:chExt cx="474193" cy="474193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131BF3CB-CF42-7247-1F58-496FB85ABC67}"/>
                </a:ext>
              </a:extLst>
            </p:cNvPr>
            <p:cNvSpPr/>
            <p:nvPr/>
          </p:nvSpPr>
          <p:spPr>
            <a:xfrm>
              <a:off x="2230239" y="533901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7" name="グラフィックス 126" descr="路面電車 単色塗りつぶし">
              <a:extLst>
                <a:ext uri="{FF2B5EF4-FFF2-40B4-BE49-F238E27FC236}">
                  <a16:creationId xmlns:a16="http://schemas.microsoft.com/office/drawing/2014/main" id="{97B14F88-2B65-A9D4-9D63-12710FDD9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53046" y="5320089"/>
              <a:ext cx="474193" cy="474193"/>
            </a:xfrm>
            <a:prstGeom prst="rect">
              <a:avLst/>
            </a:prstGeom>
          </p:spPr>
        </p:pic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E845A553-1E39-F6FD-DF73-C4D5B13A9D1E}"/>
              </a:ext>
            </a:extLst>
          </p:cNvPr>
          <p:cNvGrpSpPr/>
          <p:nvPr/>
        </p:nvGrpSpPr>
        <p:grpSpPr>
          <a:xfrm>
            <a:off x="940659" y="2579779"/>
            <a:ext cx="474193" cy="474193"/>
            <a:chOff x="3512739" y="5422711"/>
            <a:chExt cx="474193" cy="474193"/>
          </a:xfrm>
        </p:grpSpPr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54CF7BD6-4F9F-E92E-7F9D-0ABAC434EC62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1" name="グラフィックス 130" descr="路面電車 単色塗りつぶし">
              <a:extLst>
                <a:ext uri="{FF2B5EF4-FFF2-40B4-BE49-F238E27FC236}">
                  <a16:creationId xmlns:a16="http://schemas.microsoft.com/office/drawing/2014/main" id="{EA3FF513-E621-1700-8AC1-97F4F2C84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961A92BF-703F-7CAF-D765-2B491B4CA3B7}"/>
              </a:ext>
            </a:extLst>
          </p:cNvPr>
          <p:cNvGrpSpPr/>
          <p:nvPr/>
        </p:nvGrpSpPr>
        <p:grpSpPr>
          <a:xfrm>
            <a:off x="3556986" y="3458286"/>
            <a:ext cx="474193" cy="474193"/>
            <a:chOff x="3512739" y="5422711"/>
            <a:chExt cx="474193" cy="474193"/>
          </a:xfrm>
        </p:grpSpPr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A26C8C75-87CC-25DD-279F-395E71A73FDC}"/>
                </a:ext>
              </a:extLst>
            </p:cNvPr>
            <p:cNvSpPr/>
            <p:nvPr/>
          </p:nvSpPr>
          <p:spPr>
            <a:xfrm>
              <a:off x="3595101" y="5423971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34" name="グラフィックス 133" descr="路面電車 単色塗りつぶし">
              <a:extLst>
                <a:ext uri="{FF2B5EF4-FFF2-40B4-BE49-F238E27FC236}">
                  <a16:creationId xmlns:a16="http://schemas.microsoft.com/office/drawing/2014/main" id="{BBD52E8D-B1C9-C62F-44B0-CDF78693E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512739" y="5422711"/>
              <a:ext cx="474193" cy="474193"/>
            </a:xfrm>
            <a:prstGeom prst="rect">
              <a:avLst/>
            </a:prstGeom>
          </p:spPr>
        </p:pic>
      </p:grp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941C5E84-F650-43AA-B409-7E5607CA2D0A}"/>
              </a:ext>
            </a:extLst>
          </p:cNvPr>
          <p:cNvGrpSpPr/>
          <p:nvPr/>
        </p:nvGrpSpPr>
        <p:grpSpPr>
          <a:xfrm>
            <a:off x="2580185" y="2606472"/>
            <a:ext cx="420806" cy="420806"/>
            <a:chOff x="3369128" y="5472430"/>
            <a:chExt cx="420806" cy="420806"/>
          </a:xfrm>
        </p:grpSpPr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B2E4CB7A-0534-A75D-D6DF-7FAFDE0CF69F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1" name="グラフィックス 140" descr="パイロット女性 単色塗りつぶし">
              <a:extLst>
                <a:ext uri="{FF2B5EF4-FFF2-40B4-BE49-F238E27FC236}">
                  <a16:creationId xmlns:a16="http://schemas.microsoft.com/office/drawing/2014/main" id="{5733B389-FFCA-8D97-EB38-B9CC28388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799207FB-0A1B-AC38-CFE9-3FB8D8AD5AEB}"/>
              </a:ext>
            </a:extLst>
          </p:cNvPr>
          <p:cNvGrpSpPr/>
          <p:nvPr/>
        </p:nvGrpSpPr>
        <p:grpSpPr>
          <a:xfrm>
            <a:off x="2286115" y="3484979"/>
            <a:ext cx="420806" cy="420806"/>
            <a:chOff x="3369128" y="5472430"/>
            <a:chExt cx="420806" cy="420806"/>
          </a:xfrm>
        </p:grpSpPr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2D095560-7919-F328-B4C9-5E433E4C61B0}"/>
                </a:ext>
              </a:extLst>
            </p:cNvPr>
            <p:cNvSpPr/>
            <p:nvPr/>
          </p:nvSpPr>
          <p:spPr>
            <a:xfrm>
              <a:off x="3422665" y="5499099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44" name="グラフィックス 143" descr="パイロット女性 単色塗りつぶし">
              <a:extLst>
                <a:ext uri="{FF2B5EF4-FFF2-40B4-BE49-F238E27FC236}">
                  <a16:creationId xmlns:a16="http://schemas.microsoft.com/office/drawing/2014/main" id="{EF72E7DD-11D6-690A-8361-711385E41B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69128" y="5472430"/>
              <a:ext cx="420806" cy="420806"/>
            </a:xfrm>
            <a:prstGeom prst="rect">
              <a:avLst/>
            </a:prstGeom>
          </p:spPr>
        </p:pic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623CC480-4F25-9864-A513-264D49B36004}"/>
              </a:ext>
            </a:extLst>
          </p:cNvPr>
          <p:cNvGrpSpPr/>
          <p:nvPr/>
        </p:nvGrpSpPr>
        <p:grpSpPr>
          <a:xfrm>
            <a:off x="3225174" y="3488284"/>
            <a:ext cx="414196" cy="414196"/>
            <a:chOff x="3334711" y="5493996"/>
            <a:chExt cx="414196" cy="414196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D9E78933-B4FC-4CF7-5D09-31A7623FCEA4}"/>
                </a:ext>
              </a:extLst>
            </p:cNvPr>
            <p:cNvSpPr/>
            <p:nvPr/>
          </p:nvSpPr>
          <p:spPr>
            <a:xfrm>
              <a:off x="3384943" y="5532121"/>
              <a:ext cx="313733" cy="367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1" name="グラフィックス 150" descr="パイロット男性 単色塗りつぶし">
              <a:extLst>
                <a:ext uri="{FF2B5EF4-FFF2-40B4-BE49-F238E27FC236}">
                  <a16:creationId xmlns:a16="http://schemas.microsoft.com/office/drawing/2014/main" id="{065EFE2F-8584-F67E-558C-30D4352FB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4711" y="5493996"/>
              <a:ext cx="414196" cy="414196"/>
            </a:xfrm>
            <a:prstGeom prst="rect">
              <a:avLst/>
            </a:prstGeom>
          </p:spPr>
        </p:pic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14A0867A-BDE0-4638-016B-DE1F55B74CFB}"/>
              </a:ext>
            </a:extLst>
          </p:cNvPr>
          <p:cNvGrpSpPr/>
          <p:nvPr/>
        </p:nvGrpSpPr>
        <p:grpSpPr>
          <a:xfrm>
            <a:off x="2158428" y="2579779"/>
            <a:ext cx="474193" cy="474193"/>
            <a:chOff x="3765530" y="5530504"/>
            <a:chExt cx="474193" cy="474193"/>
          </a:xfrm>
        </p:grpSpPr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F915D4F2-54B3-2EFB-008E-C7F44B46CA11}"/>
                </a:ext>
              </a:extLst>
            </p:cNvPr>
            <p:cNvSpPr/>
            <p:nvPr/>
          </p:nvSpPr>
          <p:spPr>
            <a:xfrm>
              <a:off x="3845760" y="5533194"/>
              <a:ext cx="313733" cy="4446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8" name="グラフィックス 157" descr="路面電車 単色塗りつぶし">
              <a:extLst>
                <a:ext uri="{FF2B5EF4-FFF2-40B4-BE49-F238E27FC236}">
                  <a16:creationId xmlns:a16="http://schemas.microsoft.com/office/drawing/2014/main" id="{3DEF2507-C02F-0C4E-8E00-8F547A2C97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5530" y="5530504"/>
              <a:ext cx="474193" cy="474193"/>
            </a:xfrm>
            <a:prstGeom prst="rect">
              <a:avLst/>
            </a:prstGeom>
          </p:spPr>
        </p:pic>
      </p:grp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6B9EFE85-ED2E-9CE7-B245-4F2E0B9DC73E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E533E5-8D54-4A2A-B022-7AB748D03758}"/>
              </a:ext>
            </a:extLst>
          </p:cNvPr>
          <p:cNvSpPr txBox="1"/>
          <p:nvPr/>
        </p:nvSpPr>
        <p:spPr>
          <a:xfrm>
            <a:off x="5490216" y="1732372"/>
            <a:ext cx="1758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4"/>
                </a:solidFill>
              </a:rPr>
              <a:t>運行管理システム</a:t>
            </a:r>
          </a:p>
        </p:txBody>
      </p:sp>
      <p:pic>
        <p:nvPicPr>
          <p:cNvPr id="19" name="グラフィックス 18" descr="建物 単色塗りつぶし">
            <a:extLst>
              <a:ext uri="{FF2B5EF4-FFF2-40B4-BE49-F238E27FC236}">
                <a16:creationId xmlns:a16="http://schemas.microsoft.com/office/drawing/2014/main" id="{323A3FD9-04D7-CEEF-CF98-0863952E98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57291" y="4905544"/>
            <a:ext cx="603387" cy="603387"/>
          </a:xfrm>
          <a:prstGeom prst="rect">
            <a:avLst/>
          </a:prstGeom>
        </p:spPr>
      </p:pic>
      <p:pic>
        <p:nvPicPr>
          <p:cNvPr id="20" name="グラフィックス 19" descr="建物 単色塗りつぶし">
            <a:extLst>
              <a:ext uri="{FF2B5EF4-FFF2-40B4-BE49-F238E27FC236}">
                <a16:creationId xmlns:a16="http://schemas.microsoft.com/office/drawing/2014/main" id="{E6348732-911F-30ED-0A3A-B5D12F0F11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77599" y="4905544"/>
            <a:ext cx="603387" cy="603387"/>
          </a:xfrm>
          <a:prstGeom prst="rect">
            <a:avLst/>
          </a:prstGeom>
        </p:spPr>
      </p:pic>
      <p:pic>
        <p:nvPicPr>
          <p:cNvPr id="21" name="グラフィックス 20" descr="建物 単色塗りつぶし">
            <a:extLst>
              <a:ext uri="{FF2B5EF4-FFF2-40B4-BE49-F238E27FC236}">
                <a16:creationId xmlns:a16="http://schemas.microsoft.com/office/drawing/2014/main" id="{6609D167-68FA-4339-18C2-4C99321D491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36982" y="4905544"/>
            <a:ext cx="603387" cy="603387"/>
          </a:xfrm>
          <a:prstGeom prst="rect">
            <a:avLst/>
          </a:prstGeom>
        </p:spPr>
      </p:pic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52CAD3D-2134-3DEB-9776-7912A57B2629}"/>
              </a:ext>
            </a:extLst>
          </p:cNvPr>
          <p:cNvSpPr/>
          <p:nvPr/>
        </p:nvSpPr>
        <p:spPr>
          <a:xfrm>
            <a:off x="6184416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B6A3B9F-BFA3-C789-2022-1C6EA07C02D9}"/>
              </a:ext>
            </a:extLst>
          </p:cNvPr>
          <p:cNvSpPr/>
          <p:nvPr/>
        </p:nvSpPr>
        <p:spPr>
          <a:xfrm>
            <a:off x="8043759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68CFCA1B-D832-1FB6-D987-846F663D08CC}"/>
              </a:ext>
            </a:extLst>
          </p:cNvPr>
          <p:cNvSpPr/>
          <p:nvPr/>
        </p:nvSpPr>
        <p:spPr>
          <a:xfrm>
            <a:off x="9903102" y="2356799"/>
            <a:ext cx="1420379" cy="343748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B120AB9-6AD1-E3EF-9EF3-B41ED599B84C}"/>
              </a:ext>
            </a:extLst>
          </p:cNvPr>
          <p:cNvCxnSpPr>
            <a:cxnSpLocks/>
            <a:stCxn id="61" idx="2"/>
            <a:endCxn id="20" idx="0"/>
          </p:cNvCxnSpPr>
          <p:nvPr/>
        </p:nvCxnSpPr>
        <p:spPr>
          <a:xfrm>
            <a:off x="6879293" y="3559559"/>
            <a:ext cx="0" cy="1345985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D624D294-11EA-2CDA-6206-B56E28A98A1A}"/>
              </a:ext>
            </a:extLst>
          </p:cNvPr>
          <p:cNvCxnSpPr>
            <a:cxnSpLocks/>
            <a:stCxn id="60" idx="2"/>
            <a:endCxn id="19" idx="0"/>
          </p:cNvCxnSpPr>
          <p:nvPr/>
        </p:nvCxnSpPr>
        <p:spPr>
          <a:xfrm>
            <a:off x="8758985" y="3559559"/>
            <a:ext cx="0" cy="1345985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20C8C82-A675-7FAB-A2A2-6099D6670E02}"/>
              </a:ext>
            </a:extLst>
          </p:cNvPr>
          <p:cNvCxnSpPr>
            <a:cxnSpLocks/>
            <a:stCxn id="82" idx="2"/>
            <a:endCxn id="21" idx="0"/>
          </p:cNvCxnSpPr>
          <p:nvPr/>
        </p:nvCxnSpPr>
        <p:spPr>
          <a:xfrm>
            <a:off x="10638676" y="3559559"/>
            <a:ext cx="0" cy="1345985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矢印: 左右 65">
            <a:extLst>
              <a:ext uri="{FF2B5EF4-FFF2-40B4-BE49-F238E27FC236}">
                <a16:creationId xmlns:a16="http://schemas.microsoft.com/office/drawing/2014/main" id="{BCC34350-BDBA-0388-274B-B55EC55C016D}"/>
              </a:ext>
            </a:extLst>
          </p:cNvPr>
          <p:cNvSpPr/>
          <p:nvPr/>
        </p:nvSpPr>
        <p:spPr>
          <a:xfrm>
            <a:off x="7401982" y="5563358"/>
            <a:ext cx="2710112" cy="19173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0EB2247-85E9-1F00-D9C3-D6F98B905193}"/>
              </a:ext>
            </a:extLst>
          </p:cNvPr>
          <p:cNvCxnSpPr/>
          <p:nvPr/>
        </p:nvCxnSpPr>
        <p:spPr>
          <a:xfrm>
            <a:off x="7241437" y="3242906"/>
            <a:ext cx="1041317" cy="0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4430EC4-ABD3-4ADC-B514-0E43CC231D78}"/>
              </a:ext>
            </a:extLst>
          </p:cNvPr>
          <p:cNvCxnSpPr/>
          <p:nvPr/>
        </p:nvCxnSpPr>
        <p:spPr>
          <a:xfrm>
            <a:off x="9155863" y="3236243"/>
            <a:ext cx="1041317" cy="0"/>
          </a:xfrm>
          <a:prstGeom prst="straightConnector1">
            <a:avLst/>
          </a:prstGeom>
          <a:ln w="28575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CF07E5D-CADD-DD86-B2AE-667F2C9E6C9B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090718" y="3179571"/>
            <a:ext cx="832041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E9D7AB0-7121-4D56-2D94-64F49D3B021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090718" y="5176670"/>
            <a:ext cx="832040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DAA589D-C280-885B-E7E4-B91473847145}"/>
              </a:ext>
            </a:extLst>
          </p:cNvPr>
          <p:cNvSpPr txBox="1"/>
          <p:nvPr/>
        </p:nvSpPr>
        <p:spPr>
          <a:xfrm>
            <a:off x="5154569" y="5319309"/>
            <a:ext cx="648555" cy="31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運賃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E2B8AB4-DA17-6BAE-F4FA-FB4FFE676C68}"/>
              </a:ext>
            </a:extLst>
          </p:cNvPr>
          <p:cNvSpPr txBox="1"/>
          <p:nvPr/>
        </p:nvSpPr>
        <p:spPr>
          <a:xfrm>
            <a:off x="4985954" y="2776191"/>
            <a:ext cx="97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運転状況</a:t>
            </a:r>
          </a:p>
        </p:txBody>
      </p:sp>
    </p:spTree>
    <p:extLst>
      <p:ext uri="{BB962C8B-B14F-4D97-AF65-F5344CB8AC3E}">
        <p14:creationId xmlns:p14="http://schemas.microsoft.com/office/powerpoint/2010/main" val="156119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今回のご相談事項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5605" y="1071368"/>
            <a:ext cx="11490726" cy="1365016"/>
          </a:xfrm>
        </p:spPr>
        <p:txBody>
          <a:bodyPr/>
          <a:lstStyle/>
          <a:p>
            <a:r>
              <a:rPr lang="en-US" altLang="ja-JP" sz="2800" dirty="0"/>
              <a:t>SoS</a:t>
            </a:r>
            <a:r>
              <a:rPr lang="ja-JP" altLang="en-US" sz="2800" dirty="0"/>
              <a:t>分科会の議論の進め方について、ご相談させてください。</a:t>
            </a:r>
            <a:endParaRPr lang="en-US" altLang="ja-JP" sz="2400" dirty="0"/>
          </a:p>
          <a:p>
            <a:pPr lvl="1"/>
            <a:r>
              <a:rPr lang="ja-JP" altLang="en-US" sz="2400" dirty="0"/>
              <a:t>特に、直近の議論の進め方と議論する軸の設定について、案がございます</a:t>
            </a:r>
            <a:endParaRPr lang="en-US" altLang="ja-JP" sz="2400" dirty="0"/>
          </a:p>
          <a:p>
            <a:endParaRPr lang="en-US" altLang="ja-JP" sz="2800" dirty="0"/>
          </a:p>
          <a:p>
            <a:r>
              <a:rPr lang="ja-JP" altLang="en-US" sz="2800" dirty="0"/>
              <a:t>事務局の方々からご意向・ご意見をお聞かせください。</a:t>
            </a:r>
            <a:endParaRPr lang="en-US" altLang="ja-JP" sz="2800" dirty="0"/>
          </a:p>
          <a:p>
            <a:pPr lvl="1"/>
            <a:r>
              <a:rPr lang="ja-JP" altLang="en-US" sz="2400" dirty="0"/>
              <a:t>あくまで熊谷の案なので、事務局の方々に第</a:t>
            </a:r>
            <a:r>
              <a:rPr lang="en-US" altLang="ja-JP" sz="2400" dirty="0"/>
              <a:t>6</a:t>
            </a:r>
            <a:r>
              <a:rPr lang="ja-JP" altLang="en-US" sz="2400" dirty="0"/>
              <a:t>回およびそれ以降の進め方を判断いただく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196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90FC9A-C705-D4E7-368C-A78C9B9F302B}"/>
              </a:ext>
            </a:extLst>
          </p:cNvPr>
          <p:cNvSpPr txBox="1"/>
          <p:nvPr/>
        </p:nvSpPr>
        <p:spPr>
          <a:xfrm>
            <a:off x="7518643" y="1794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*CPHS: Cyber-Physical Human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D53A6A-F45E-5FA0-D5F3-223D60A3E659}"/>
              </a:ext>
            </a:extLst>
          </p:cNvPr>
          <p:cNvSpPr txBox="1"/>
          <p:nvPr/>
        </p:nvSpPr>
        <p:spPr>
          <a:xfrm>
            <a:off x="7518642" y="33141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*SoS: System of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5FDFB4-967A-06E6-B204-27B3EF559BF5}"/>
              </a:ext>
            </a:extLst>
          </p:cNvPr>
          <p:cNvSpPr txBox="1"/>
          <p:nvPr/>
        </p:nvSpPr>
        <p:spPr>
          <a:xfrm>
            <a:off x="428297" y="1510784"/>
            <a:ext cx="542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目的：</a:t>
            </a:r>
            <a:r>
              <a:rPr lang="en-US" altLang="ja-JP" dirty="0"/>
              <a:t>CPHS</a:t>
            </a:r>
            <a:r>
              <a:rPr lang="ja-JP" altLang="en-US" dirty="0"/>
              <a:t>の観点から</a:t>
            </a:r>
            <a:r>
              <a:rPr lang="en-US" altLang="ja-JP" dirty="0"/>
              <a:t>SoS</a:t>
            </a:r>
            <a:r>
              <a:rPr lang="ja-JP" altLang="en-US" dirty="0"/>
              <a:t>を議論し、課題の提示、あるいは課題解決を図るための方策を提言すること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主な対象：人間系を含む</a:t>
            </a:r>
            <a:r>
              <a:rPr kumimoji="1" lang="en-US" altLang="ja-JP" dirty="0"/>
              <a:t>SoS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4203E9-5600-40D6-2AE8-BAFC8086EA20}"/>
              </a:ext>
            </a:extLst>
          </p:cNvPr>
          <p:cNvSpPr txBox="1"/>
          <p:nvPr/>
        </p:nvSpPr>
        <p:spPr>
          <a:xfrm>
            <a:off x="6226318" y="1508228"/>
            <a:ext cx="557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各メンバーの背景が異なることもあり、</a:t>
            </a:r>
            <a:r>
              <a:rPr lang="en-US" altLang="ja-JP" dirty="0"/>
              <a:t>SoS</a:t>
            </a:r>
            <a:r>
              <a:rPr lang="ja-JP" altLang="en-US" dirty="0"/>
              <a:t>に対する認識に多少の差異を感じた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D53C05-2631-6F2F-4635-3784B8BABD7D}"/>
              </a:ext>
            </a:extLst>
          </p:cNvPr>
          <p:cNvSpPr txBox="1"/>
          <p:nvPr/>
        </p:nvSpPr>
        <p:spPr>
          <a:xfrm>
            <a:off x="425057" y="2511385"/>
            <a:ext cx="1134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accent1"/>
                </a:solidFill>
              </a:rPr>
              <a:t>SoS</a:t>
            </a:r>
            <a:r>
              <a:rPr lang="ja-JP" altLang="en-US" sz="2000" b="1" dirty="0">
                <a:solidFill>
                  <a:schemeClr val="accent1"/>
                </a:solidFill>
              </a:rPr>
              <a:t>や</a:t>
            </a:r>
            <a:r>
              <a:rPr lang="en-US" altLang="ja-JP" sz="2000" b="1" dirty="0">
                <a:solidFill>
                  <a:schemeClr val="accent1"/>
                </a:solidFill>
              </a:rPr>
              <a:t>CPHS</a:t>
            </a:r>
            <a:r>
              <a:rPr lang="ja-JP" altLang="en-US" sz="2000" b="1" dirty="0">
                <a:solidFill>
                  <a:schemeClr val="accent1"/>
                </a:solidFill>
              </a:rPr>
              <a:t>の共通の認識や軸をいくつか置くと、調査済の事例や個々の意見をよりまとめやすくなると考えた。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29B479-E453-456B-CA84-156B978033AA}"/>
              </a:ext>
            </a:extLst>
          </p:cNvPr>
          <p:cNvCxnSpPr>
            <a:cxnSpLocks/>
          </p:cNvCxnSpPr>
          <p:nvPr/>
        </p:nvCxnSpPr>
        <p:spPr>
          <a:xfrm>
            <a:off x="490762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4163DC0-EAC1-9703-38C6-F3B991A915EF}"/>
              </a:ext>
            </a:extLst>
          </p:cNvPr>
          <p:cNvCxnSpPr>
            <a:cxnSpLocks/>
          </p:cNvCxnSpPr>
          <p:nvPr/>
        </p:nvCxnSpPr>
        <p:spPr>
          <a:xfrm>
            <a:off x="6364113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394E660-0707-3ACA-7687-133682240EE7}"/>
              </a:ext>
            </a:extLst>
          </p:cNvPr>
          <p:cNvSpPr txBox="1"/>
          <p:nvPr/>
        </p:nvSpPr>
        <p:spPr>
          <a:xfrm>
            <a:off x="851813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SoS</a:t>
            </a:r>
            <a:r>
              <a:rPr lang="ja-JP" altLang="en-US" b="1" dirty="0"/>
              <a:t>分科会の目的と対象</a:t>
            </a:r>
            <a:endParaRPr kumimoji="1" lang="ja-JP" altLang="en-US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59C469F-4A48-49A5-DE99-F5D15E4B2CE4}"/>
              </a:ext>
            </a:extLst>
          </p:cNvPr>
          <p:cNvSpPr txBox="1"/>
          <p:nvPr/>
        </p:nvSpPr>
        <p:spPr>
          <a:xfrm>
            <a:off x="6725164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第</a:t>
            </a:r>
            <a:r>
              <a:rPr kumimoji="1" lang="en-US" altLang="ja-JP" b="1" dirty="0"/>
              <a:t>5</a:t>
            </a:r>
            <a:r>
              <a:rPr kumimoji="1" lang="ja-JP" altLang="en-US" b="1" dirty="0"/>
              <a:t>回（</a:t>
            </a:r>
            <a:r>
              <a:rPr kumimoji="1" lang="en-US" altLang="ja-JP" b="1" dirty="0"/>
              <a:t>7</a:t>
            </a:r>
            <a:r>
              <a:rPr kumimoji="1" lang="ja-JP" altLang="en-US" b="1" dirty="0"/>
              <a:t>月</a:t>
            </a:r>
            <a:r>
              <a:rPr kumimoji="1" lang="en-US" altLang="ja-JP" b="1" dirty="0"/>
              <a:t>20</a:t>
            </a:r>
            <a:r>
              <a:rPr kumimoji="1" lang="ja-JP" altLang="en-US" b="1" dirty="0"/>
              <a:t>日）の感想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221BD3-2826-D93C-4303-96FBF2EC6933}"/>
              </a:ext>
            </a:extLst>
          </p:cNvPr>
          <p:cNvSpPr txBox="1"/>
          <p:nvPr/>
        </p:nvSpPr>
        <p:spPr>
          <a:xfrm>
            <a:off x="545069" y="3086858"/>
            <a:ext cx="7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例）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D0261CA-E05B-2C79-3FDA-F7635947CB18}"/>
              </a:ext>
            </a:extLst>
          </p:cNvPr>
          <p:cNvSpPr/>
          <p:nvPr/>
        </p:nvSpPr>
        <p:spPr>
          <a:xfrm>
            <a:off x="1811173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FE70714-D976-A1A2-9BAC-5FB247EB3D3D}"/>
              </a:ext>
            </a:extLst>
          </p:cNvPr>
          <p:cNvSpPr/>
          <p:nvPr/>
        </p:nvSpPr>
        <p:spPr>
          <a:xfrm>
            <a:off x="1811173" y="5092086"/>
            <a:ext cx="1727886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7D46B9-D0B2-2598-3BE1-2FA0C4C67DF2}"/>
              </a:ext>
            </a:extLst>
          </p:cNvPr>
          <p:cNvSpPr txBox="1"/>
          <p:nvPr/>
        </p:nvSpPr>
        <p:spPr>
          <a:xfrm>
            <a:off x="6898112" y="4467674"/>
            <a:ext cx="4461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各区分特有の、</a:t>
            </a:r>
            <a:r>
              <a:rPr kumimoji="1" lang="en-US" altLang="ja-JP" sz="2000" b="1" dirty="0"/>
              <a:t>SoS</a:t>
            </a:r>
            <a:r>
              <a:rPr kumimoji="1" lang="ja-JP" altLang="en-US" sz="2000" b="1" dirty="0"/>
              <a:t>構築・運用の課題あるいは適切なアプローチをまとめる</a:t>
            </a:r>
            <a:r>
              <a:rPr kumimoji="1" lang="ja-JP" altLang="en-US" sz="2000" dirty="0"/>
              <a:t>など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8682813-429A-4BD6-6121-C0544768BD19}"/>
              </a:ext>
            </a:extLst>
          </p:cNvPr>
          <p:cNvSpPr txBox="1"/>
          <p:nvPr/>
        </p:nvSpPr>
        <p:spPr>
          <a:xfrm>
            <a:off x="545069" y="3938876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3614106-0C0B-6787-2847-8AEDD2C8E288}"/>
              </a:ext>
            </a:extLst>
          </p:cNvPr>
          <p:cNvSpPr txBox="1"/>
          <p:nvPr/>
        </p:nvSpPr>
        <p:spPr>
          <a:xfrm>
            <a:off x="1756940" y="3086858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1F5AE04-5F4A-28B0-3D7A-863E656EFDCD}"/>
              </a:ext>
            </a:extLst>
          </p:cNvPr>
          <p:cNvSpPr/>
          <p:nvPr/>
        </p:nvSpPr>
        <p:spPr>
          <a:xfrm>
            <a:off x="1272919" y="3938876"/>
            <a:ext cx="366975" cy="22036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SoS</a:t>
            </a:r>
            <a:r>
              <a:rPr kumimoji="1" lang="ja-JP" altLang="en-US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50CC503-A801-DF6C-DE70-12ABDCBD35DA}"/>
              </a:ext>
            </a:extLst>
          </p:cNvPr>
          <p:cNvSpPr/>
          <p:nvPr/>
        </p:nvSpPr>
        <p:spPr>
          <a:xfrm rot="5400000">
            <a:off x="3481085" y="1768616"/>
            <a:ext cx="395250" cy="373507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B2D627F3-4AF1-0B9F-CCB9-C43883790760}"/>
              </a:ext>
            </a:extLst>
          </p:cNvPr>
          <p:cNvSpPr/>
          <p:nvPr/>
        </p:nvSpPr>
        <p:spPr>
          <a:xfrm>
            <a:off x="3818361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AE6B360-415D-ABB8-3CAC-0C4FFA5BC11B}"/>
              </a:ext>
            </a:extLst>
          </p:cNvPr>
          <p:cNvSpPr/>
          <p:nvPr/>
        </p:nvSpPr>
        <p:spPr>
          <a:xfrm>
            <a:off x="3818361" y="509208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8FDAA45-6AB4-212D-92D8-4FCB03C7768B}"/>
              </a:ext>
            </a:extLst>
          </p:cNvPr>
          <p:cNvSpPr txBox="1"/>
          <p:nvPr/>
        </p:nvSpPr>
        <p:spPr>
          <a:xfrm>
            <a:off x="5953272" y="3747623"/>
            <a:ext cx="590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3"/>
                </a:solidFill>
              </a:rPr>
              <a:t>独立な</a:t>
            </a:r>
            <a:r>
              <a:rPr lang="en-US" altLang="ja-JP" dirty="0">
                <a:solidFill>
                  <a:schemeClr val="accent3"/>
                </a:solidFill>
              </a:rPr>
              <a:t>2</a:t>
            </a:r>
            <a:r>
              <a:rPr lang="ja-JP" altLang="en-US" dirty="0">
                <a:solidFill>
                  <a:schemeClr val="accent3"/>
                </a:solidFill>
              </a:rPr>
              <a:t>軸に基づく区分が、本会特有の視点になると考えられる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1958132-DEB0-4C88-B80D-3FE099C3BC39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609672" y="3932289"/>
            <a:ext cx="343600" cy="184666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1F16803E-33BD-9595-BC36-74FE5D01A35A}"/>
              </a:ext>
            </a:extLst>
          </p:cNvPr>
          <p:cNvSpPr/>
          <p:nvPr/>
        </p:nvSpPr>
        <p:spPr>
          <a:xfrm rot="5400000">
            <a:off x="5755695" y="4636951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95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</a:t>
            </a:r>
            <a:r>
              <a:rPr lang="ja-JP" altLang="en-US" sz="2400" dirty="0"/>
              <a:t>（</a:t>
            </a:r>
            <a:r>
              <a:rPr lang="en-US" altLang="ja-JP" sz="2400" dirty="0"/>
              <a:t>8</a:t>
            </a:r>
            <a:r>
              <a:rPr lang="ja-JP" altLang="en-US" sz="2400" dirty="0"/>
              <a:t>月</a:t>
            </a:r>
            <a:r>
              <a:rPr lang="en-US" altLang="ja-JP" sz="2400" dirty="0"/>
              <a:t>30</a:t>
            </a:r>
            <a:r>
              <a:rPr lang="ja-JP" altLang="en-US" sz="2400" dirty="0"/>
              <a:t>日）</a:t>
            </a:r>
            <a:r>
              <a:rPr lang="ja-JP" altLang="en-US" dirty="0"/>
              <a:t>に向けてのご相談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まずは、</a:t>
            </a:r>
            <a:r>
              <a:rPr lang="en-US" altLang="ja-JP" sz="2800" dirty="0"/>
              <a:t>SoS</a:t>
            </a:r>
            <a:r>
              <a:rPr lang="ja-JP" altLang="en-US" sz="2800" dirty="0"/>
              <a:t>の共通認識を形成させていただきたい。</a:t>
            </a:r>
            <a:endParaRPr lang="en-US" altLang="ja-JP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59D355-19AF-B0B9-1D64-4772B42B0373}"/>
              </a:ext>
            </a:extLst>
          </p:cNvPr>
          <p:cNvSpPr txBox="1"/>
          <p:nvPr/>
        </p:nvSpPr>
        <p:spPr>
          <a:xfrm>
            <a:off x="361780" y="5829354"/>
            <a:ext cx="7039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[1] http://is.eei.eng.osaka-u.ac.jp/hatanaka/CPHS/index.php</a:t>
            </a:r>
            <a:endParaRPr kumimoji="1" lang="ja-JP" altLang="en-US" sz="1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9949C0-560B-4455-8279-8D66CF0FFCEE}"/>
              </a:ext>
            </a:extLst>
          </p:cNvPr>
          <p:cNvSpPr/>
          <p:nvPr/>
        </p:nvSpPr>
        <p:spPr>
          <a:xfrm rot="5400000">
            <a:off x="3139497" y="-47021"/>
            <a:ext cx="448223" cy="43888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</a:rPr>
              <a:t>SoS</a:t>
            </a:r>
            <a:r>
              <a:rPr kumimoji="1" lang="ja-JP" altLang="en-US" sz="2000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407FD6-DF2C-6E74-20A5-DE222E611C2D}"/>
              </a:ext>
            </a:extLst>
          </p:cNvPr>
          <p:cNvSpPr/>
          <p:nvPr/>
        </p:nvSpPr>
        <p:spPr>
          <a:xfrm rot="5400000">
            <a:off x="8880871" y="103659"/>
            <a:ext cx="448225" cy="4087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sz="2000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28C450-C738-609C-F641-4CD42649A120}"/>
              </a:ext>
            </a:extLst>
          </p:cNvPr>
          <p:cNvSpPr txBox="1"/>
          <p:nvPr/>
        </p:nvSpPr>
        <p:spPr>
          <a:xfrm>
            <a:off x="471296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169219D-C3EC-FB33-3CAD-56C4906022A3}"/>
              </a:ext>
            </a:extLst>
          </p:cNvPr>
          <p:cNvSpPr txBox="1"/>
          <p:nvPr/>
        </p:nvSpPr>
        <p:spPr>
          <a:xfrm>
            <a:off x="6359988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8224BE-131C-C604-BCBA-3F7A96488F58}"/>
              </a:ext>
            </a:extLst>
          </p:cNvPr>
          <p:cNvSpPr txBox="1"/>
          <p:nvPr/>
        </p:nvSpPr>
        <p:spPr>
          <a:xfrm>
            <a:off x="2091819" y="3336411"/>
            <a:ext cx="251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各事例を</a:t>
            </a:r>
            <a:r>
              <a:rPr kumimoji="1" lang="en-US" altLang="ja-JP" dirty="0">
                <a:solidFill>
                  <a:schemeClr val="accent1"/>
                </a:solidFill>
              </a:rPr>
              <a:t>SoS</a:t>
            </a:r>
            <a:r>
              <a:rPr kumimoji="1" lang="ja-JP" altLang="en-US" dirty="0">
                <a:solidFill>
                  <a:schemeClr val="accent1"/>
                </a:solidFill>
              </a:rPr>
              <a:t>として解析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F0D5DA-A41F-ED9C-07F7-0A450C9FEB36}"/>
              </a:ext>
            </a:extLst>
          </p:cNvPr>
          <p:cNvSpPr txBox="1"/>
          <p:nvPr/>
        </p:nvSpPr>
        <p:spPr>
          <a:xfrm>
            <a:off x="6919497" y="3336411"/>
            <a:ext cx="438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4"/>
                </a:solidFill>
              </a:rPr>
              <a:t>CPHS</a:t>
            </a:r>
            <a:r>
              <a:rPr kumimoji="1" lang="ja-JP" altLang="en-US" dirty="0">
                <a:solidFill>
                  <a:schemeClr val="accent4"/>
                </a:solidFill>
              </a:rPr>
              <a:t>として各事例における人の影響を解析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4B4ABE-FBC0-2E18-5991-4F17FA69D52B}"/>
              </a:ext>
            </a:extLst>
          </p:cNvPr>
          <p:cNvSpPr txBox="1"/>
          <p:nvPr/>
        </p:nvSpPr>
        <p:spPr>
          <a:xfrm>
            <a:off x="823832" y="2610302"/>
            <a:ext cx="505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一般的な</a:t>
            </a:r>
            <a:r>
              <a:rPr lang="en-US" altLang="ja-JP" dirty="0"/>
              <a:t>SoS</a:t>
            </a:r>
            <a:r>
              <a:rPr lang="ja-JP" altLang="en-US" dirty="0"/>
              <a:t>の定義・分類を共有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SoS</a:t>
            </a:r>
            <a:r>
              <a:rPr kumimoji="1" lang="ja-JP" altLang="en-US" dirty="0"/>
              <a:t>の分類を表す軸を例示し、適切な軸に改良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D4A30F-FA4E-BF1E-100B-CE808456772A}"/>
              </a:ext>
            </a:extLst>
          </p:cNvPr>
          <p:cNvSpPr txBox="1"/>
          <p:nvPr/>
        </p:nvSpPr>
        <p:spPr>
          <a:xfrm>
            <a:off x="6556338" y="2610302"/>
            <a:ext cx="509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文献から引用・参考にして、人とシステムの関係を表す軸の候補を挙げ、</a:t>
            </a:r>
            <a:r>
              <a:rPr kumimoji="1" lang="ja-JP" altLang="en-US" dirty="0"/>
              <a:t>適切な軸に改良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F7EB0A-5E46-931B-5F19-6F8E959DF058}"/>
              </a:ext>
            </a:extLst>
          </p:cNvPr>
          <p:cNvSpPr txBox="1"/>
          <p:nvPr/>
        </p:nvSpPr>
        <p:spPr>
          <a:xfrm>
            <a:off x="6535344" y="5081932"/>
            <a:ext cx="5139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l"/>
            </a:pPr>
            <a:r>
              <a:rPr lang="en-US" altLang="ja-JP" sz="1600" dirty="0"/>
              <a:t>SICE </a:t>
            </a:r>
            <a:r>
              <a:rPr lang="ja-JP" altLang="en-US" sz="1600" dirty="0"/>
              <a:t>制御部門 </a:t>
            </a:r>
            <a:r>
              <a:rPr lang="en-US" altLang="ja-JP" sz="1600" dirty="0"/>
              <a:t>CPHS</a:t>
            </a:r>
            <a:r>
              <a:rPr lang="ja-JP" altLang="en-US" sz="1600" dirty="0"/>
              <a:t>調査委員会による</a:t>
            </a:r>
            <a:r>
              <a:rPr lang="en-US" altLang="ja-JP" sz="1600" dirty="0"/>
              <a:t>4</a:t>
            </a:r>
            <a:r>
              <a:rPr lang="ja-JP" altLang="en-US" sz="1600" dirty="0"/>
              <a:t>分類 </a:t>
            </a:r>
            <a:r>
              <a:rPr lang="en-US" altLang="ja-JP" sz="1600" dirty="0"/>
              <a:t>[1]</a:t>
            </a:r>
          </a:p>
          <a:p>
            <a:pPr marL="0" lvl="1" indent="-285750">
              <a:buFont typeface="Wingdings" panose="05000000000000000000" pitchFamily="2" charset="2"/>
              <a:buChar char="l"/>
            </a:pPr>
            <a:r>
              <a:rPr lang="ja-JP" altLang="en-US" sz="1600" dirty="0"/>
              <a:t>分科会第</a:t>
            </a:r>
            <a:r>
              <a:rPr lang="en-US" altLang="ja-JP" sz="1600" dirty="0"/>
              <a:t>3</a:t>
            </a:r>
            <a:r>
              <a:rPr lang="ja-JP" altLang="en-US" sz="1600" dirty="0"/>
              <a:t>回の</a:t>
            </a:r>
            <a:r>
              <a:rPr lang="en-US" altLang="ja-JP" sz="1600" dirty="0"/>
              <a:t>3</a:t>
            </a:r>
            <a:r>
              <a:rPr lang="ja-JP" altLang="en-US" sz="1600" dirty="0"/>
              <a:t>分類</a:t>
            </a:r>
            <a:r>
              <a:rPr lang="ja-JP" altLang="en-US" sz="1400" dirty="0"/>
              <a:t>（人中心／全体最適／データ連携）</a:t>
            </a:r>
            <a:endParaRPr lang="en-US" altLang="ja-JP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D76FAD-5985-5558-D918-CCAF5E2C774B}"/>
              </a:ext>
            </a:extLst>
          </p:cNvPr>
          <p:cNvSpPr txBox="1"/>
          <p:nvPr/>
        </p:nvSpPr>
        <p:spPr>
          <a:xfrm>
            <a:off x="1578606" y="4648227"/>
            <a:ext cx="354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今回、熊谷が文献に基づいてご紹介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2784EA-0637-E88E-AC05-2D76136A2719}"/>
              </a:ext>
            </a:extLst>
          </p:cNvPr>
          <p:cNvSpPr txBox="1"/>
          <p:nvPr/>
        </p:nvSpPr>
        <p:spPr>
          <a:xfrm>
            <a:off x="6890922" y="4648227"/>
            <a:ext cx="442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別の回で、調査事例と照らし合わせながら議論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6582D96-29A5-4467-EB4A-EDFFE9D16845}"/>
              </a:ext>
            </a:extLst>
          </p:cNvPr>
          <p:cNvSpPr txBox="1"/>
          <p:nvPr/>
        </p:nvSpPr>
        <p:spPr>
          <a:xfrm>
            <a:off x="3827658" y="4115360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CB8DFA-5492-8024-8180-FD1DAEDE2786}"/>
              </a:ext>
            </a:extLst>
          </p:cNvPr>
          <p:cNvSpPr txBox="1"/>
          <p:nvPr/>
        </p:nvSpPr>
        <p:spPr>
          <a:xfrm>
            <a:off x="9629952" y="4115360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60DA2EE8-8B03-4F9C-169D-6D0932D494C1}"/>
              </a:ext>
            </a:extLst>
          </p:cNvPr>
          <p:cNvSpPr/>
          <p:nvPr/>
        </p:nvSpPr>
        <p:spPr>
          <a:xfrm rot="10800000">
            <a:off x="2824149" y="4084582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56982D24-0443-C19E-4AE1-AAD97E335648}"/>
              </a:ext>
            </a:extLst>
          </p:cNvPr>
          <p:cNvSpPr/>
          <p:nvPr/>
        </p:nvSpPr>
        <p:spPr>
          <a:xfrm rot="10800000">
            <a:off x="8580011" y="4084582"/>
            <a:ext cx="1049941" cy="3693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76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一般的な</a:t>
            </a:r>
            <a:r>
              <a:rPr lang="en-US" altLang="ja-JP" sz="2800" dirty="0"/>
              <a:t>SoS</a:t>
            </a:r>
            <a:r>
              <a:rPr lang="ja-JP" altLang="en-US" sz="2800" dirty="0"/>
              <a:t>の定義・分類</a:t>
            </a:r>
            <a:r>
              <a:rPr lang="en-US" altLang="ja-JP" sz="2800" dirty="0"/>
              <a:t>[2, 3]</a:t>
            </a:r>
          </a:p>
          <a:p>
            <a:pPr lvl="1"/>
            <a:r>
              <a:rPr lang="ja-JP" altLang="en-US" sz="2400" dirty="0"/>
              <a:t>提案者</a:t>
            </a:r>
            <a:r>
              <a:rPr lang="en-US" altLang="ja-JP" sz="2400" dirty="0"/>
              <a:t>Maier</a:t>
            </a:r>
            <a:r>
              <a:rPr lang="ja-JP" altLang="en-US" sz="2400" dirty="0"/>
              <a:t>による定義</a:t>
            </a:r>
            <a:endParaRPr lang="en-US" altLang="ja-JP" sz="2400" dirty="0"/>
          </a:p>
          <a:p>
            <a:pPr lvl="1"/>
            <a:r>
              <a:rPr lang="en-US" altLang="ja-JP" sz="2400" dirty="0"/>
              <a:t>INCOSE(The international Council on Systems Engineering)</a:t>
            </a:r>
            <a:r>
              <a:rPr lang="ja-JP" altLang="en-US" sz="2400" dirty="0"/>
              <a:t>による定義</a:t>
            </a:r>
            <a:endParaRPr lang="en-US" altLang="ja-JP" sz="2400" dirty="0"/>
          </a:p>
          <a:p>
            <a:r>
              <a:rPr lang="ja-JP" altLang="en-US" sz="2800" dirty="0"/>
              <a:t>貝原先生による</a:t>
            </a:r>
            <a:r>
              <a:rPr lang="en-US" altLang="ja-JP" sz="2800" dirty="0"/>
              <a:t>SoS</a:t>
            </a:r>
            <a:r>
              <a:rPr lang="ja-JP" altLang="en-US" sz="2800" dirty="0"/>
              <a:t>の解説</a:t>
            </a:r>
            <a:r>
              <a:rPr lang="en-US" altLang="ja-JP" sz="2800" dirty="0"/>
              <a:t>[4]</a:t>
            </a:r>
          </a:p>
          <a:p>
            <a:pPr lvl="1"/>
            <a:r>
              <a:rPr lang="en-US" altLang="ja-JP" dirty="0"/>
              <a:t>SICE </a:t>
            </a:r>
            <a:r>
              <a:rPr lang="ja-JP" altLang="en-US" dirty="0"/>
              <a:t>システム・情報部門 スマーターワールド調査研究会による特集号</a:t>
            </a:r>
            <a:endParaRPr lang="en-US" altLang="ja-JP" dirty="0"/>
          </a:p>
          <a:p>
            <a:pPr lvl="1"/>
            <a:r>
              <a:rPr lang="en-US" altLang="ja-JP" dirty="0"/>
              <a:t>SIC</a:t>
            </a:r>
            <a:r>
              <a:rPr lang="ja-JP" altLang="en-US" dirty="0"/>
              <a:t> 学術協議会メンバー</a:t>
            </a:r>
            <a:r>
              <a:rPr lang="en-US" altLang="ja-JP" sz="1800" dirty="0"/>
              <a:t>*</a:t>
            </a:r>
            <a:r>
              <a:rPr lang="ja-JP" altLang="en-US" dirty="0"/>
              <a:t>や、熊谷の指導教員</a:t>
            </a:r>
            <a:r>
              <a:rPr lang="ja-JP" altLang="en-US" sz="1800" dirty="0"/>
              <a:t>（都立大 安田先生）</a:t>
            </a:r>
            <a:r>
              <a:rPr lang="ja-JP" altLang="en-US" dirty="0"/>
              <a:t>が執筆</a:t>
            </a:r>
            <a:r>
              <a:rPr lang="ja-JP" altLang="en-US" sz="1800" dirty="0"/>
              <a:t>（</a:t>
            </a:r>
            <a:r>
              <a:rPr lang="en-US" altLang="ja-JP" sz="1800" dirty="0"/>
              <a:t>2020</a:t>
            </a:r>
            <a:r>
              <a:rPr lang="ja-JP" altLang="en-US" sz="1800" dirty="0"/>
              <a:t>年には熊谷も執筆）</a:t>
            </a:r>
            <a:endParaRPr lang="en-US" altLang="ja-JP" dirty="0"/>
          </a:p>
          <a:p>
            <a:endParaRPr lang="en-US" altLang="ja-JP" sz="28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0B705B6-DC83-D2F8-A52D-60587BE4F683}"/>
              </a:ext>
            </a:extLst>
          </p:cNvPr>
          <p:cNvSpPr txBox="1"/>
          <p:nvPr/>
        </p:nvSpPr>
        <p:spPr>
          <a:xfrm>
            <a:off x="361779" y="4960848"/>
            <a:ext cx="1092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[2] M.W. Maier: “Architecting Principles for Systems-of-Systems, Systems Engineering,” Vol.1, No.4, pp.267-284 (1999)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F413248-1597-7517-D850-ABDDD6911874}"/>
              </a:ext>
            </a:extLst>
          </p:cNvPr>
          <p:cNvSpPr txBox="1"/>
          <p:nvPr/>
        </p:nvSpPr>
        <p:spPr>
          <a:xfrm>
            <a:off x="361779" y="5870186"/>
            <a:ext cx="1009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[4] </a:t>
            </a:r>
            <a:r>
              <a:rPr lang="ja-JP" altLang="en-US" sz="1600" dirty="0"/>
              <a:t>貝原俊也・下原勝憲：「</a:t>
            </a:r>
            <a:r>
              <a:rPr lang="en-US" altLang="ja-JP" sz="1600" dirty="0"/>
              <a:t>System of Systems</a:t>
            </a:r>
            <a:r>
              <a:rPr lang="ja-JP" altLang="en-US" sz="1600" dirty="0"/>
              <a:t>コンセプトと超スマート社会」、計測と制御、</a:t>
            </a:r>
            <a:r>
              <a:rPr lang="en-US" altLang="ja-JP" sz="1600" dirty="0"/>
              <a:t>Vol.55</a:t>
            </a:r>
            <a:r>
              <a:rPr lang="ja-JP" altLang="en-US" sz="1600" dirty="0"/>
              <a:t>、</a:t>
            </a:r>
            <a:r>
              <a:rPr lang="en-US" altLang="ja-JP" sz="1600" dirty="0"/>
              <a:t>No.4</a:t>
            </a:r>
            <a:r>
              <a:rPr lang="ja-JP" altLang="en-US" sz="1600" dirty="0"/>
              <a:t>（</a:t>
            </a:r>
            <a:r>
              <a:rPr lang="en-US" altLang="ja-JP" sz="1600" dirty="0"/>
              <a:t>2016</a:t>
            </a:r>
            <a:r>
              <a:rPr lang="ja-JP" altLang="en-US" sz="1600" dirty="0"/>
              <a:t>）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CC77F6D-BCEC-F6CF-6799-5CC84F2E4ED5}"/>
              </a:ext>
            </a:extLst>
          </p:cNvPr>
          <p:cNvSpPr txBox="1"/>
          <p:nvPr/>
        </p:nvSpPr>
        <p:spPr>
          <a:xfrm>
            <a:off x="361779" y="5285411"/>
            <a:ext cx="117444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[3] J. </a:t>
            </a:r>
            <a:r>
              <a:rPr lang="en-US" altLang="ja-JP" sz="1600" dirty="0" err="1"/>
              <a:t>Dahmann</a:t>
            </a:r>
            <a:r>
              <a:rPr lang="en-US" altLang="ja-JP" sz="1600" dirty="0"/>
              <a:t> and K. Baldwin: “Understanding the Current State of US Defense Systems of Systems and the Implications for Systems Engineering,” IEEE Systems Conference, pp.7-10 (2008)</a:t>
            </a:r>
            <a:endParaRPr lang="ja-JP" altLang="en-US" sz="1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C8D0A6-9BF4-8F7B-DEE6-D688AA392B0B}"/>
              </a:ext>
            </a:extLst>
          </p:cNvPr>
          <p:cNvSpPr txBox="1"/>
          <p:nvPr/>
        </p:nvSpPr>
        <p:spPr>
          <a:xfrm>
            <a:off x="361778" y="4615299"/>
            <a:ext cx="1092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*</a:t>
            </a:r>
            <a:r>
              <a:rPr lang="ja-JP" altLang="en-US" sz="1600" dirty="0"/>
              <a:t>貝原先生、喜多先生、倉橋先生、黒江先生、高橋先生、寺野先生</a:t>
            </a:r>
            <a:endParaRPr kumimoji="1" lang="ja-JP" altLang="en-US" sz="1600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1B7F148-8336-A0ED-F68B-BA6CD910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の文献</a:t>
            </a:r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4C8341-C791-C2B1-CDC1-22AC2E8A00EA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一般的な</a:t>
            </a:r>
            <a:r>
              <a:rPr lang="en-US" altLang="ja-JP" sz="1600" b="1" dirty="0">
                <a:solidFill>
                  <a:schemeClr val="bg1"/>
                </a:solidFill>
              </a:rPr>
              <a:t>SoS</a:t>
            </a:r>
            <a:r>
              <a:rPr lang="ja-JP" altLang="en-US" sz="1600" b="1" dirty="0">
                <a:solidFill>
                  <a:schemeClr val="bg1"/>
                </a:solidFill>
              </a:rPr>
              <a:t>の定義・分類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79670" cy="4415034"/>
          </a:xfrm>
        </p:spPr>
        <p:txBody>
          <a:bodyPr/>
          <a:lstStyle/>
          <a:p>
            <a:r>
              <a:rPr lang="ja-JP" altLang="en-US" dirty="0"/>
              <a:t>システムの定義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ある特定の機能を実行するために組織化された、要素群の集まり（共通の目的を達成したい）</a:t>
            </a:r>
            <a:endParaRPr lang="en-US" altLang="ja-JP" dirty="0"/>
          </a:p>
          <a:p>
            <a:pPr lvl="1"/>
            <a:r>
              <a:rPr lang="ja-JP" altLang="en-US" dirty="0"/>
              <a:t>個々の要素に還元できない挙動や機能を生成する、要素群の集まり（特有の相互作用を有する）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SoS</a:t>
            </a:r>
            <a:r>
              <a:rPr lang="ja-JP" altLang="en-US" dirty="0"/>
              <a:t>（あるいは</a:t>
            </a:r>
            <a:r>
              <a:rPr lang="en-US" altLang="ja-JP" dirty="0"/>
              <a:t>Collaborative System</a:t>
            </a:r>
            <a:r>
              <a:rPr lang="ja-JP" altLang="en-US" dirty="0"/>
              <a:t>）の定義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要素システムの運用的独立性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が要素システムに分解された場合でも、要素システムは有用なものとして、個々独立に動作する</a:t>
            </a:r>
            <a:endParaRPr lang="en-US" altLang="ja-JP" sz="1800" dirty="0"/>
          </a:p>
          <a:p>
            <a:pPr lvl="1"/>
            <a:r>
              <a:rPr lang="ja-JP" altLang="en-US" dirty="0"/>
              <a:t>要素システムの管理的独立性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個々の要素システムがシステムの管理権限を保有する</a:t>
            </a:r>
            <a:endParaRPr lang="en-US" altLang="ja-JP" sz="18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として連携して用いられる場合でも、要素システムは独立に運用可能な存在である</a:t>
            </a:r>
            <a:endParaRPr lang="en-US" altLang="ja-JP" sz="18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46280B4-0B37-EB36-4927-1C0A4E648E3C}"/>
              </a:ext>
            </a:extLst>
          </p:cNvPr>
          <p:cNvSpPr/>
          <p:nvPr/>
        </p:nvSpPr>
        <p:spPr>
          <a:xfrm>
            <a:off x="9001171" y="2641719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925332-F789-B156-DB4B-CE3B92386699}"/>
              </a:ext>
            </a:extLst>
          </p:cNvPr>
          <p:cNvSpPr/>
          <p:nvPr/>
        </p:nvSpPr>
        <p:spPr>
          <a:xfrm>
            <a:off x="9638394" y="299980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FDDD374-6AA0-DB1E-5247-B92F0159240C}"/>
              </a:ext>
            </a:extLst>
          </p:cNvPr>
          <p:cNvSpPr/>
          <p:nvPr/>
        </p:nvSpPr>
        <p:spPr>
          <a:xfrm>
            <a:off x="10163926" y="275464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AF1870E-BF63-9557-1D57-674021752AAC}"/>
              </a:ext>
            </a:extLst>
          </p:cNvPr>
          <p:cNvSpPr/>
          <p:nvPr/>
        </p:nvSpPr>
        <p:spPr>
          <a:xfrm>
            <a:off x="10515109" y="325159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1455050-42B9-3341-D0EF-0400D5BEB53B}"/>
              </a:ext>
            </a:extLst>
          </p:cNvPr>
          <p:cNvSpPr/>
          <p:nvPr/>
        </p:nvSpPr>
        <p:spPr>
          <a:xfrm>
            <a:off x="9432984" y="30329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B18DF93-7678-0BB0-A553-FEFFB13F22F3}"/>
              </a:ext>
            </a:extLst>
          </p:cNvPr>
          <p:cNvSpPr/>
          <p:nvPr/>
        </p:nvSpPr>
        <p:spPr>
          <a:xfrm>
            <a:off x="9625140" y="31853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CFB3729-84AB-2426-2024-C33E01E71B82}"/>
              </a:ext>
            </a:extLst>
          </p:cNvPr>
          <p:cNvSpPr/>
          <p:nvPr/>
        </p:nvSpPr>
        <p:spPr>
          <a:xfrm>
            <a:off x="10442220" y="33658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0E515E1-4E98-D3DB-16ED-2C434C83D640}"/>
              </a:ext>
            </a:extLst>
          </p:cNvPr>
          <p:cNvSpPr/>
          <p:nvPr/>
        </p:nvSpPr>
        <p:spPr>
          <a:xfrm>
            <a:off x="10303072" y="321184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3FD23D5-33D9-843E-21E4-35CADEEE5807}"/>
              </a:ext>
            </a:extLst>
          </p:cNvPr>
          <p:cNvSpPr/>
          <p:nvPr/>
        </p:nvSpPr>
        <p:spPr>
          <a:xfrm>
            <a:off x="10415721" y="284740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5C19A9A-1D48-0A98-9A5A-D37332B53739}"/>
              </a:ext>
            </a:extLst>
          </p:cNvPr>
          <p:cNvSpPr/>
          <p:nvPr/>
        </p:nvSpPr>
        <p:spPr>
          <a:xfrm>
            <a:off x="9278380" y="292898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C450D9-3172-4A32-FB36-8EBED4167363}"/>
              </a:ext>
            </a:extLst>
          </p:cNvPr>
          <p:cNvSpPr/>
          <p:nvPr/>
        </p:nvSpPr>
        <p:spPr>
          <a:xfrm>
            <a:off x="10029609" y="2711334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899BEDF-5A91-D4F3-60D1-6760462DA823}"/>
              </a:ext>
            </a:extLst>
          </p:cNvPr>
          <p:cNvSpPr/>
          <p:nvPr/>
        </p:nvSpPr>
        <p:spPr>
          <a:xfrm>
            <a:off x="10174973" y="3134394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3816FE3-3619-18C8-28B5-DB8C9382A11A}"/>
              </a:ext>
            </a:extLst>
          </p:cNvPr>
          <p:cNvSpPr/>
          <p:nvPr/>
        </p:nvSpPr>
        <p:spPr>
          <a:xfrm>
            <a:off x="10269942" y="292691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2CD38C-2457-869A-BA28-6A7425B7FD6B}"/>
              </a:ext>
            </a:extLst>
          </p:cNvPr>
          <p:cNvSpPr txBox="1"/>
          <p:nvPr/>
        </p:nvSpPr>
        <p:spPr>
          <a:xfrm>
            <a:off x="8522565" y="2543844"/>
            <a:ext cx="57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SoS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4CBBFE-F9F9-528A-DEE9-1495663A8824}"/>
              </a:ext>
            </a:extLst>
          </p:cNvPr>
          <p:cNvSpPr txBox="1"/>
          <p:nvPr/>
        </p:nvSpPr>
        <p:spPr>
          <a:xfrm>
            <a:off x="8115300" y="3392845"/>
            <a:ext cx="122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要素システム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3F542BC-AE49-4BB0-8D54-CBB98FA3DF80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9099961" y="2697733"/>
            <a:ext cx="223340" cy="856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513F5B4-0929-5495-26DC-B86480DB0DED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flipV="1">
            <a:off x="8728265" y="3132309"/>
            <a:ext cx="550115" cy="260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タイトル 1">
            <a:extLst>
              <a:ext uri="{FF2B5EF4-FFF2-40B4-BE49-F238E27FC236}">
                <a16:creationId xmlns:a16="http://schemas.microsoft.com/office/drawing/2014/main" id="{CB495B2F-B9EA-922D-782E-1604DE9D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の定義（</a:t>
            </a:r>
            <a:r>
              <a:rPr lang="en-US" altLang="ja-JP" dirty="0"/>
              <a:t>Maier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C9DB5A3-CC8E-4746-26A1-D54993F2A51B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一般的な</a:t>
            </a:r>
            <a:r>
              <a:rPr lang="en-US" altLang="ja-JP" sz="1600" b="1" dirty="0">
                <a:solidFill>
                  <a:schemeClr val="bg1"/>
                </a:solidFill>
              </a:rPr>
              <a:t>SoS</a:t>
            </a:r>
            <a:r>
              <a:rPr lang="ja-JP" altLang="en-US" sz="1600" b="1" dirty="0">
                <a:solidFill>
                  <a:schemeClr val="bg1"/>
                </a:solidFill>
              </a:rPr>
              <a:t>の定義・分類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594148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や要素システムの管理権限によって、</a:t>
            </a:r>
            <a:r>
              <a:rPr lang="en-US" altLang="ja-JP" dirty="0"/>
              <a:t>4</a:t>
            </a:r>
            <a:r>
              <a:rPr lang="ja-JP" altLang="en-US" dirty="0"/>
              <a:t>つに大別できる</a:t>
            </a:r>
            <a:r>
              <a:rPr lang="en-US" altLang="ja-JP" dirty="0"/>
              <a:t>[2, 3, 4]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141AB4-65A9-47B4-6565-D4DF18626365}"/>
              </a:ext>
            </a:extLst>
          </p:cNvPr>
          <p:cNvSpPr/>
          <p:nvPr/>
        </p:nvSpPr>
        <p:spPr>
          <a:xfrm>
            <a:off x="349701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BE9DF9-13BA-E2D9-AC4C-820B21B30037}"/>
              </a:ext>
            </a:extLst>
          </p:cNvPr>
          <p:cNvSpPr/>
          <p:nvPr/>
        </p:nvSpPr>
        <p:spPr>
          <a:xfrm>
            <a:off x="3337585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8F39078-A198-DE6D-E43F-9B1E477DE40A}"/>
              </a:ext>
            </a:extLst>
          </p:cNvPr>
          <p:cNvSpPr/>
          <p:nvPr/>
        </p:nvSpPr>
        <p:spPr>
          <a:xfrm>
            <a:off x="6325469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C45EED-7552-EFF9-9C17-BD4404DCA6C6}"/>
              </a:ext>
            </a:extLst>
          </p:cNvPr>
          <p:cNvSpPr/>
          <p:nvPr/>
        </p:nvSpPr>
        <p:spPr>
          <a:xfrm>
            <a:off x="9345948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774532-CFE1-DA4D-99C4-9DF7F174A3C4}"/>
              </a:ext>
            </a:extLst>
          </p:cNvPr>
          <p:cNvSpPr txBox="1"/>
          <p:nvPr/>
        </p:nvSpPr>
        <p:spPr>
          <a:xfrm>
            <a:off x="238538" y="2305104"/>
            <a:ext cx="278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要素システムは全体のために管理構築され、通常はそれに従属する。</a:t>
            </a:r>
            <a:r>
              <a:rPr kumimoji="1" lang="ja-JP" altLang="en-US" sz="1200" dirty="0"/>
              <a:t>つまり、管理権限が独立しておらず、完全なトップダウン方式。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9DAFF0-1C9B-94B2-0B23-C80EE0971B45}"/>
              </a:ext>
            </a:extLst>
          </p:cNvPr>
          <p:cNvSpPr txBox="1"/>
          <p:nvPr/>
        </p:nvSpPr>
        <p:spPr>
          <a:xfrm>
            <a:off x="3150046" y="2305104"/>
            <a:ext cx="293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要素システムは</a:t>
            </a:r>
            <a:r>
              <a:rPr lang="en-US" altLang="ja-JP" sz="1200" dirty="0"/>
              <a:t>SoS</a:t>
            </a:r>
            <a:r>
              <a:rPr lang="ja-JP" altLang="en-US" sz="1200" dirty="0"/>
              <a:t>管理者からの要請に対して承認・合意することで、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として共同する</a:t>
            </a:r>
            <a:r>
              <a:rPr kumimoji="1" lang="ja-JP" altLang="en-US" sz="1200" dirty="0"/>
              <a:t>。</a:t>
            </a:r>
            <a:endParaRPr kumimoji="1" lang="en-US" altLang="ja-JP" sz="1200" dirty="0"/>
          </a:p>
          <a:p>
            <a:r>
              <a:rPr kumimoji="1" lang="ja-JP" altLang="en-US" sz="1200" dirty="0"/>
              <a:t>一部トップダウン方式。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F56852-636B-E2E3-269F-561BC403695E}"/>
              </a:ext>
            </a:extLst>
          </p:cNvPr>
          <p:cNvSpPr txBox="1"/>
          <p:nvPr/>
        </p:nvSpPr>
        <p:spPr>
          <a:xfrm>
            <a:off x="6217116" y="2305104"/>
            <a:ext cx="269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要素システム間の相互作用によって、</a:t>
            </a:r>
            <a:r>
              <a:rPr lang="en-US" altLang="ja-JP" sz="1200" dirty="0"/>
              <a:t>SoS</a:t>
            </a:r>
            <a:r>
              <a:rPr lang="ja-JP" altLang="en-US" sz="1200" dirty="0"/>
              <a:t>全体の目的が形成・合意されることで、</a:t>
            </a:r>
            <a:endParaRPr lang="en-US" altLang="ja-JP" sz="1200" dirty="0"/>
          </a:p>
          <a:p>
            <a:r>
              <a:rPr lang="ja-JP" altLang="en-US" sz="1200" dirty="0"/>
              <a:t>要素システムが組織化される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E9C833-5318-66F6-A443-1320C332FDF6}"/>
              </a:ext>
            </a:extLst>
          </p:cNvPr>
          <p:cNvSpPr txBox="1"/>
          <p:nvPr/>
        </p:nvSpPr>
        <p:spPr>
          <a:xfrm>
            <a:off x="9265607" y="2305104"/>
            <a:ext cx="26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要素システム間の相互作用から、結果的に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としての振る舞いが創発する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058127EA-8D11-124A-86CD-A1A58D321781}"/>
              </a:ext>
            </a:extLst>
          </p:cNvPr>
          <p:cNvSpPr/>
          <p:nvPr/>
        </p:nvSpPr>
        <p:spPr>
          <a:xfrm>
            <a:off x="485821" y="4264302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697F344-638D-B6E6-BAF3-2BC4525DE750}"/>
              </a:ext>
            </a:extLst>
          </p:cNvPr>
          <p:cNvSpPr/>
          <p:nvPr/>
        </p:nvSpPr>
        <p:spPr>
          <a:xfrm>
            <a:off x="3519471" y="4264303"/>
            <a:ext cx="2199641" cy="9674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825F1BE0-250A-234A-148C-CDCEEAC1D1D6}"/>
              </a:ext>
            </a:extLst>
          </p:cNvPr>
          <p:cNvSpPr/>
          <p:nvPr/>
        </p:nvSpPr>
        <p:spPr>
          <a:xfrm>
            <a:off x="6480315" y="4268983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9857323-47D0-E547-B09D-0F21926DF855}"/>
              </a:ext>
            </a:extLst>
          </p:cNvPr>
          <p:cNvSpPr/>
          <p:nvPr/>
        </p:nvSpPr>
        <p:spPr>
          <a:xfrm>
            <a:off x="9473532" y="4263324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B9E75926-555E-D608-0444-38F363D2C842}"/>
              </a:ext>
            </a:extLst>
          </p:cNvPr>
          <p:cNvSpPr/>
          <p:nvPr/>
        </p:nvSpPr>
        <p:spPr>
          <a:xfrm>
            <a:off x="1123044" y="462238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3DDFFCD-731A-9172-FCD7-856518FB5C82}"/>
              </a:ext>
            </a:extLst>
          </p:cNvPr>
          <p:cNvSpPr/>
          <p:nvPr/>
        </p:nvSpPr>
        <p:spPr>
          <a:xfrm>
            <a:off x="1648576" y="43772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3CCC686-25EF-04EB-573C-C8C2178BCB7A}"/>
              </a:ext>
            </a:extLst>
          </p:cNvPr>
          <p:cNvSpPr/>
          <p:nvPr/>
        </p:nvSpPr>
        <p:spPr>
          <a:xfrm>
            <a:off x="1999759" y="487417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D0E698E-5F99-C557-B970-B62BCE149CF3}"/>
              </a:ext>
            </a:extLst>
          </p:cNvPr>
          <p:cNvSpPr/>
          <p:nvPr/>
        </p:nvSpPr>
        <p:spPr>
          <a:xfrm>
            <a:off x="917634" y="46555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AFBED9A-E3DB-F4A9-834F-042173382CB5}"/>
              </a:ext>
            </a:extLst>
          </p:cNvPr>
          <p:cNvSpPr/>
          <p:nvPr/>
        </p:nvSpPr>
        <p:spPr>
          <a:xfrm>
            <a:off x="1109790" y="48079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32FEB98-4ED5-8802-21F7-AAB25AAC0DF7}"/>
              </a:ext>
            </a:extLst>
          </p:cNvPr>
          <p:cNvSpPr/>
          <p:nvPr/>
        </p:nvSpPr>
        <p:spPr>
          <a:xfrm>
            <a:off x="1926870" y="498848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D6D86ED-3E3B-DFDC-D498-ABE02EB8C159}"/>
              </a:ext>
            </a:extLst>
          </p:cNvPr>
          <p:cNvSpPr/>
          <p:nvPr/>
        </p:nvSpPr>
        <p:spPr>
          <a:xfrm>
            <a:off x="1787722" y="483442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2CC1CC6-1286-9042-7F8E-768E68E44C03}"/>
              </a:ext>
            </a:extLst>
          </p:cNvPr>
          <p:cNvSpPr/>
          <p:nvPr/>
        </p:nvSpPr>
        <p:spPr>
          <a:xfrm>
            <a:off x="1900371" y="44699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FB2118C9-C095-E861-28F8-673E3F2B59AD}"/>
              </a:ext>
            </a:extLst>
          </p:cNvPr>
          <p:cNvSpPr/>
          <p:nvPr/>
        </p:nvSpPr>
        <p:spPr>
          <a:xfrm>
            <a:off x="763030" y="4551569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CA239FE-82BD-6379-9FDE-64A022E66C5C}"/>
              </a:ext>
            </a:extLst>
          </p:cNvPr>
          <p:cNvSpPr/>
          <p:nvPr/>
        </p:nvSpPr>
        <p:spPr>
          <a:xfrm>
            <a:off x="1514259" y="4333917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9D3A938-93CE-1EDC-602A-4C5109E800D2}"/>
              </a:ext>
            </a:extLst>
          </p:cNvPr>
          <p:cNvSpPr/>
          <p:nvPr/>
        </p:nvSpPr>
        <p:spPr>
          <a:xfrm>
            <a:off x="1659623" y="4756977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1AA90CC2-F8D8-BC90-264F-EB918577FE5D}"/>
              </a:ext>
            </a:extLst>
          </p:cNvPr>
          <p:cNvSpPr/>
          <p:nvPr/>
        </p:nvSpPr>
        <p:spPr>
          <a:xfrm>
            <a:off x="1754592" y="454950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657EB1E-204E-DF85-2209-2257ACA1372F}"/>
              </a:ext>
            </a:extLst>
          </p:cNvPr>
          <p:cNvSpPr/>
          <p:nvPr/>
        </p:nvSpPr>
        <p:spPr>
          <a:xfrm>
            <a:off x="4188441" y="461576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6B81F6DE-0351-B892-E9FF-BB89F34F45B8}"/>
              </a:ext>
            </a:extLst>
          </p:cNvPr>
          <p:cNvSpPr/>
          <p:nvPr/>
        </p:nvSpPr>
        <p:spPr>
          <a:xfrm>
            <a:off x="4685398" y="43705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41E0311-9F1D-267B-CC44-98117832DBE1}"/>
              </a:ext>
            </a:extLst>
          </p:cNvPr>
          <p:cNvSpPr/>
          <p:nvPr/>
        </p:nvSpPr>
        <p:spPr>
          <a:xfrm>
            <a:off x="5036581" y="486755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0511B6E2-2E02-AB56-12A2-350C02C3E01B}"/>
              </a:ext>
            </a:extLst>
          </p:cNvPr>
          <p:cNvSpPr/>
          <p:nvPr/>
        </p:nvSpPr>
        <p:spPr>
          <a:xfrm>
            <a:off x="3983031" y="46488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1BA39B8A-BA62-611A-FA2B-F4F09895F457}"/>
              </a:ext>
            </a:extLst>
          </p:cNvPr>
          <p:cNvSpPr/>
          <p:nvPr/>
        </p:nvSpPr>
        <p:spPr>
          <a:xfrm>
            <a:off x="4175187" y="48012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FED8E9E7-1C53-1EB7-DCA2-0F5009400D26}"/>
              </a:ext>
            </a:extLst>
          </p:cNvPr>
          <p:cNvSpPr/>
          <p:nvPr/>
        </p:nvSpPr>
        <p:spPr>
          <a:xfrm>
            <a:off x="4963692" y="498185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0A10D3-8E8F-F717-5680-E3A69E4CCEB3}"/>
              </a:ext>
            </a:extLst>
          </p:cNvPr>
          <p:cNvSpPr/>
          <p:nvPr/>
        </p:nvSpPr>
        <p:spPr>
          <a:xfrm>
            <a:off x="4824544" y="48277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3610DC8-0D2E-8668-90B7-1CCD810CF9F5}"/>
              </a:ext>
            </a:extLst>
          </p:cNvPr>
          <p:cNvSpPr/>
          <p:nvPr/>
        </p:nvSpPr>
        <p:spPr>
          <a:xfrm>
            <a:off x="4937193" y="44633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8DA2FA3-2AB0-ABFC-67F4-516788E44E0A}"/>
              </a:ext>
            </a:extLst>
          </p:cNvPr>
          <p:cNvSpPr/>
          <p:nvPr/>
        </p:nvSpPr>
        <p:spPr>
          <a:xfrm>
            <a:off x="3828427" y="4544943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E4BC9C5-B5A7-56C3-2E8D-9C040A73A941}"/>
              </a:ext>
            </a:extLst>
          </p:cNvPr>
          <p:cNvSpPr/>
          <p:nvPr/>
        </p:nvSpPr>
        <p:spPr>
          <a:xfrm>
            <a:off x="4551081" y="4327291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3E3BADB8-C560-65EE-F2E6-C88872895B23}"/>
              </a:ext>
            </a:extLst>
          </p:cNvPr>
          <p:cNvSpPr/>
          <p:nvPr/>
        </p:nvSpPr>
        <p:spPr>
          <a:xfrm>
            <a:off x="4696445" y="4750351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D75D5C00-2FFA-5D0A-96F1-DAC6D0A73C67}"/>
              </a:ext>
            </a:extLst>
          </p:cNvPr>
          <p:cNvSpPr/>
          <p:nvPr/>
        </p:nvSpPr>
        <p:spPr>
          <a:xfrm>
            <a:off x="4791414" y="454287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5D9C295B-A357-0447-1384-DF6B939F18C4}"/>
              </a:ext>
            </a:extLst>
          </p:cNvPr>
          <p:cNvSpPr/>
          <p:nvPr/>
        </p:nvSpPr>
        <p:spPr>
          <a:xfrm>
            <a:off x="7156930" y="46157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A9CF732-D57A-39BA-D474-D34078C8A86B}"/>
              </a:ext>
            </a:extLst>
          </p:cNvPr>
          <p:cNvSpPr/>
          <p:nvPr/>
        </p:nvSpPr>
        <p:spPr>
          <a:xfrm>
            <a:off x="7653887" y="437059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A25411F-2197-E4E5-F093-C211BCF91D81}"/>
              </a:ext>
            </a:extLst>
          </p:cNvPr>
          <p:cNvSpPr/>
          <p:nvPr/>
        </p:nvSpPr>
        <p:spPr>
          <a:xfrm>
            <a:off x="8005070" y="486755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77CFC02D-DEC3-5D31-9E76-2B1FFAC23713}"/>
              </a:ext>
            </a:extLst>
          </p:cNvPr>
          <p:cNvSpPr/>
          <p:nvPr/>
        </p:nvSpPr>
        <p:spPr>
          <a:xfrm>
            <a:off x="6951520" y="46488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667551E-B79D-2349-3F60-D82F864E804A}"/>
              </a:ext>
            </a:extLst>
          </p:cNvPr>
          <p:cNvSpPr/>
          <p:nvPr/>
        </p:nvSpPr>
        <p:spPr>
          <a:xfrm>
            <a:off x="7143676" y="48012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0E5D5564-9D4A-652F-7312-ED99B143F34B}"/>
              </a:ext>
            </a:extLst>
          </p:cNvPr>
          <p:cNvSpPr/>
          <p:nvPr/>
        </p:nvSpPr>
        <p:spPr>
          <a:xfrm>
            <a:off x="7932181" y="498185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A33871C-8051-5E40-91AA-8B4C11F58894}"/>
              </a:ext>
            </a:extLst>
          </p:cNvPr>
          <p:cNvSpPr/>
          <p:nvPr/>
        </p:nvSpPr>
        <p:spPr>
          <a:xfrm>
            <a:off x="7793033" y="48277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F4FADF0-B895-9788-563F-36601A677576}"/>
              </a:ext>
            </a:extLst>
          </p:cNvPr>
          <p:cNvSpPr/>
          <p:nvPr/>
        </p:nvSpPr>
        <p:spPr>
          <a:xfrm>
            <a:off x="7905682" y="446336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133753A-FB1A-81E2-5D3E-7C4BD9F0FC30}"/>
              </a:ext>
            </a:extLst>
          </p:cNvPr>
          <p:cNvSpPr/>
          <p:nvPr/>
        </p:nvSpPr>
        <p:spPr>
          <a:xfrm>
            <a:off x="6796916" y="4544942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DEB820CD-C4BB-3132-E672-BA3AEAC58F98}"/>
              </a:ext>
            </a:extLst>
          </p:cNvPr>
          <p:cNvSpPr/>
          <p:nvPr/>
        </p:nvSpPr>
        <p:spPr>
          <a:xfrm>
            <a:off x="7519570" y="4327290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C82F59A4-6E7D-9DB1-253C-89C7603698E0}"/>
              </a:ext>
            </a:extLst>
          </p:cNvPr>
          <p:cNvSpPr/>
          <p:nvPr/>
        </p:nvSpPr>
        <p:spPr>
          <a:xfrm>
            <a:off x="7664934" y="4750350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278D4E0E-DFAC-EEA1-FB6E-A5E252AC09D1}"/>
              </a:ext>
            </a:extLst>
          </p:cNvPr>
          <p:cNvSpPr/>
          <p:nvPr/>
        </p:nvSpPr>
        <p:spPr>
          <a:xfrm>
            <a:off x="7759903" y="454287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EC74C3B4-2440-AFE5-9630-79812E85DA6F}"/>
              </a:ext>
            </a:extLst>
          </p:cNvPr>
          <p:cNvSpPr/>
          <p:nvPr/>
        </p:nvSpPr>
        <p:spPr>
          <a:xfrm>
            <a:off x="10145298" y="46223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B331B6D3-8F43-083C-3384-4396076F7A5D}"/>
              </a:ext>
            </a:extLst>
          </p:cNvPr>
          <p:cNvSpPr/>
          <p:nvPr/>
        </p:nvSpPr>
        <p:spPr>
          <a:xfrm>
            <a:off x="10642255" y="437722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D5631833-3F43-2070-50CE-1A2BCAB0ABFF}"/>
              </a:ext>
            </a:extLst>
          </p:cNvPr>
          <p:cNvSpPr/>
          <p:nvPr/>
        </p:nvSpPr>
        <p:spPr>
          <a:xfrm>
            <a:off x="10993438" y="487417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5D870C-3F50-5C38-695A-777E1CF0754A}"/>
              </a:ext>
            </a:extLst>
          </p:cNvPr>
          <p:cNvSpPr/>
          <p:nvPr/>
        </p:nvSpPr>
        <p:spPr>
          <a:xfrm>
            <a:off x="9939888" y="46555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FB0636D7-9D19-5D40-ED11-95AAEB55309A}"/>
              </a:ext>
            </a:extLst>
          </p:cNvPr>
          <p:cNvSpPr/>
          <p:nvPr/>
        </p:nvSpPr>
        <p:spPr>
          <a:xfrm>
            <a:off x="10132044" y="48079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ABEF06A0-2EEA-E72A-7207-D8F6367778E2}"/>
              </a:ext>
            </a:extLst>
          </p:cNvPr>
          <p:cNvSpPr/>
          <p:nvPr/>
        </p:nvSpPr>
        <p:spPr>
          <a:xfrm>
            <a:off x="10920549" y="498848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44D2A4F6-982B-34C7-CB3B-4596FD43B304}"/>
              </a:ext>
            </a:extLst>
          </p:cNvPr>
          <p:cNvSpPr/>
          <p:nvPr/>
        </p:nvSpPr>
        <p:spPr>
          <a:xfrm>
            <a:off x="10781401" y="48344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D458E154-E486-82AC-2E8E-7B74BADAFEC5}"/>
              </a:ext>
            </a:extLst>
          </p:cNvPr>
          <p:cNvSpPr/>
          <p:nvPr/>
        </p:nvSpPr>
        <p:spPr>
          <a:xfrm>
            <a:off x="10894050" y="446998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A40A6AE2-79A5-F68E-9DBC-7417C4930E4D}"/>
              </a:ext>
            </a:extLst>
          </p:cNvPr>
          <p:cNvSpPr/>
          <p:nvPr/>
        </p:nvSpPr>
        <p:spPr>
          <a:xfrm>
            <a:off x="9785284" y="4551568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E2FB0A55-3DDD-E168-3972-1CDFAE32B603}"/>
              </a:ext>
            </a:extLst>
          </p:cNvPr>
          <p:cNvSpPr/>
          <p:nvPr/>
        </p:nvSpPr>
        <p:spPr>
          <a:xfrm>
            <a:off x="10507938" y="4333916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B2731440-1E89-9A5D-4C0D-D7B18799E9A9}"/>
              </a:ext>
            </a:extLst>
          </p:cNvPr>
          <p:cNvSpPr/>
          <p:nvPr/>
        </p:nvSpPr>
        <p:spPr>
          <a:xfrm>
            <a:off x="10653302" y="475697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29E90D63-BE91-F822-8EAE-5935E4E77925}"/>
              </a:ext>
            </a:extLst>
          </p:cNvPr>
          <p:cNvSpPr/>
          <p:nvPr/>
        </p:nvSpPr>
        <p:spPr>
          <a:xfrm>
            <a:off x="10748271" y="454950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矢印: 右 76">
            <a:extLst>
              <a:ext uri="{FF2B5EF4-FFF2-40B4-BE49-F238E27FC236}">
                <a16:creationId xmlns:a16="http://schemas.microsoft.com/office/drawing/2014/main" id="{05B7B01B-A18C-D45D-3FD3-839697C20190}"/>
              </a:ext>
            </a:extLst>
          </p:cNvPr>
          <p:cNvSpPr/>
          <p:nvPr/>
        </p:nvSpPr>
        <p:spPr>
          <a:xfrm rot="5400000">
            <a:off x="7133753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矢印: 右 77">
            <a:extLst>
              <a:ext uri="{FF2B5EF4-FFF2-40B4-BE49-F238E27FC236}">
                <a16:creationId xmlns:a16="http://schemas.microsoft.com/office/drawing/2014/main" id="{C3484158-FC26-36C4-7D97-E83B6AA0E6C7}"/>
              </a:ext>
            </a:extLst>
          </p:cNvPr>
          <p:cNvSpPr/>
          <p:nvPr/>
        </p:nvSpPr>
        <p:spPr>
          <a:xfrm rot="16200000">
            <a:off x="7660880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矢印: 右 79">
            <a:extLst>
              <a:ext uri="{FF2B5EF4-FFF2-40B4-BE49-F238E27FC236}">
                <a16:creationId xmlns:a16="http://schemas.microsoft.com/office/drawing/2014/main" id="{9326E32D-6EAD-7E01-BDB0-DC4C81B38ABA}"/>
              </a:ext>
            </a:extLst>
          </p:cNvPr>
          <p:cNvSpPr/>
          <p:nvPr/>
        </p:nvSpPr>
        <p:spPr>
          <a:xfrm rot="5400000">
            <a:off x="4178957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矢印: 右 80">
            <a:extLst>
              <a:ext uri="{FF2B5EF4-FFF2-40B4-BE49-F238E27FC236}">
                <a16:creationId xmlns:a16="http://schemas.microsoft.com/office/drawing/2014/main" id="{0705E309-DD07-58E9-1F22-1CCC9D109776}"/>
              </a:ext>
            </a:extLst>
          </p:cNvPr>
          <p:cNvSpPr/>
          <p:nvPr/>
        </p:nvSpPr>
        <p:spPr>
          <a:xfrm rot="16200000">
            <a:off x="4706083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矢印: 右 81">
            <a:extLst>
              <a:ext uri="{FF2B5EF4-FFF2-40B4-BE49-F238E27FC236}">
                <a16:creationId xmlns:a16="http://schemas.microsoft.com/office/drawing/2014/main" id="{3A63D505-CBA8-A1C3-276A-713CB625FA8A}"/>
              </a:ext>
            </a:extLst>
          </p:cNvPr>
          <p:cNvSpPr/>
          <p:nvPr/>
        </p:nvSpPr>
        <p:spPr>
          <a:xfrm rot="5400000">
            <a:off x="1097890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矢印: 右 82">
            <a:extLst>
              <a:ext uri="{FF2B5EF4-FFF2-40B4-BE49-F238E27FC236}">
                <a16:creationId xmlns:a16="http://schemas.microsoft.com/office/drawing/2014/main" id="{9A415C77-8589-ABD8-615C-F5897327F46E}"/>
              </a:ext>
            </a:extLst>
          </p:cNvPr>
          <p:cNvSpPr/>
          <p:nvPr/>
        </p:nvSpPr>
        <p:spPr>
          <a:xfrm rot="16200000">
            <a:off x="1653591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D0EE660-A5C2-03D9-A49C-325E5071EA35}"/>
              </a:ext>
            </a:extLst>
          </p:cNvPr>
          <p:cNvSpPr txBox="1"/>
          <p:nvPr/>
        </p:nvSpPr>
        <p:spPr>
          <a:xfrm>
            <a:off x="7932181" y="3862505"/>
            <a:ext cx="91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特定不可</a:t>
            </a:r>
            <a:endParaRPr kumimoji="1" lang="ja-JP" altLang="en-US" sz="12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A95C1BB-25A1-9BDC-7864-8B61226BFB75}"/>
              </a:ext>
            </a:extLst>
          </p:cNvPr>
          <p:cNvSpPr txBox="1"/>
          <p:nvPr/>
        </p:nvSpPr>
        <p:spPr>
          <a:xfrm>
            <a:off x="9916759" y="3298775"/>
            <a:ext cx="1313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存在しない</a:t>
            </a:r>
            <a:endParaRPr kumimoji="1" lang="ja-JP" altLang="en-US" sz="16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FA22FBE-3C7C-D000-E4D6-FFBF67448BDE}"/>
              </a:ext>
            </a:extLst>
          </p:cNvPr>
          <p:cNvSpPr txBox="1"/>
          <p:nvPr/>
        </p:nvSpPr>
        <p:spPr>
          <a:xfrm>
            <a:off x="6562719" y="5431626"/>
            <a:ext cx="200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全体の目的が形成・合意</a:t>
            </a:r>
            <a:endParaRPr kumimoji="1" lang="ja-JP" altLang="en-US" sz="12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1ADA7EB-7D4F-D856-AD65-D1411C399022}"/>
              </a:ext>
            </a:extLst>
          </p:cNvPr>
          <p:cNvSpPr txBox="1"/>
          <p:nvPr/>
        </p:nvSpPr>
        <p:spPr>
          <a:xfrm>
            <a:off x="292738" y="5431626"/>
            <a:ext cx="263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独立の目的および管理権限が弱い</a:t>
            </a:r>
            <a:endParaRPr kumimoji="1" lang="ja-JP" altLang="en-US" sz="1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B1F2046-85B5-BB66-B93E-A5C074F7E003}"/>
              </a:ext>
            </a:extLst>
          </p:cNvPr>
          <p:cNvSpPr txBox="1"/>
          <p:nvPr/>
        </p:nvSpPr>
        <p:spPr>
          <a:xfrm>
            <a:off x="3385525" y="5431626"/>
            <a:ext cx="2447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独立の目的および管理権限が強い</a:t>
            </a:r>
            <a:endParaRPr kumimoji="1" lang="ja-JP" altLang="en-US" sz="12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65B9B71-A70A-5B00-EEF7-B243F542FE8F}"/>
              </a:ext>
            </a:extLst>
          </p:cNvPr>
          <p:cNvSpPr txBox="1"/>
          <p:nvPr/>
        </p:nvSpPr>
        <p:spPr>
          <a:xfrm>
            <a:off x="1943386" y="3862505"/>
            <a:ext cx="56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従属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DCC6E7E-7E4E-9CFB-F560-54347A790C50}"/>
              </a:ext>
            </a:extLst>
          </p:cNvPr>
          <p:cNvSpPr txBox="1"/>
          <p:nvPr/>
        </p:nvSpPr>
        <p:spPr>
          <a:xfrm>
            <a:off x="191943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トップダウン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465D08-BF88-AE98-4753-5DCB69981E4E}"/>
              </a:ext>
            </a:extLst>
          </p:cNvPr>
          <p:cNvSpPr txBox="1"/>
          <p:nvPr/>
        </p:nvSpPr>
        <p:spPr>
          <a:xfrm>
            <a:off x="328270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要請</a:t>
            </a:r>
            <a:endParaRPr kumimoji="1" lang="en-US" altLang="ja-JP" sz="12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3853F25-9D48-91DA-7A4F-BE7D3F22BF5D}"/>
              </a:ext>
            </a:extLst>
          </p:cNvPr>
          <p:cNvSpPr txBox="1"/>
          <p:nvPr/>
        </p:nvSpPr>
        <p:spPr>
          <a:xfrm>
            <a:off x="498025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承認・合意</a:t>
            </a:r>
            <a:endParaRPr kumimoji="1" lang="en-US" altLang="ja-JP" sz="12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6071D9C-D443-E0B9-BCE2-FB1AFFB51CD0}"/>
              </a:ext>
            </a:extLst>
          </p:cNvPr>
          <p:cNvSpPr txBox="1"/>
          <p:nvPr/>
        </p:nvSpPr>
        <p:spPr>
          <a:xfrm>
            <a:off x="9258844" y="5431626"/>
            <a:ext cx="2694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偶発・創発的に全体の目的が形成・合意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E37E4F6-4906-F426-EA3F-509FA2461ABD}"/>
              </a:ext>
            </a:extLst>
          </p:cNvPr>
          <p:cNvSpPr txBox="1"/>
          <p:nvPr/>
        </p:nvSpPr>
        <p:spPr>
          <a:xfrm>
            <a:off x="6562719" y="3862505"/>
            <a:ext cx="647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誘導</a:t>
            </a:r>
            <a:endParaRPr kumimoji="1" lang="ja-JP" altLang="en-US" sz="1200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5FAF3C73-3B2B-4A55-F9C6-3CAAA67296A1}"/>
              </a:ext>
            </a:extLst>
          </p:cNvPr>
          <p:cNvSpPr/>
          <p:nvPr/>
        </p:nvSpPr>
        <p:spPr>
          <a:xfrm>
            <a:off x="724829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1F2385D-5102-B5CE-3B45-B2BE34424AF7}"/>
              </a:ext>
            </a:extLst>
          </p:cNvPr>
          <p:cNvSpPr/>
          <p:nvPr/>
        </p:nvSpPr>
        <p:spPr>
          <a:xfrm>
            <a:off x="3765035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0D4A1C7C-94F9-8684-D32E-3F0BC1F04B90}"/>
              </a:ext>
            </a:extLst>
          </p:cNvPr>
          <p:cNvSpPr/>
          <p:nvPr/>
        </p:nvSpPr>
        <p:spPr>
          <a:xfrm>
            <a:off x="6710329" y="3307570"/>
            <a:ext cx="1739612" cy="320965"/>
          </a:xfrm>
          <a:prstGeom prst="round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BAB38B-5F1B-BD21-6B94-0EA355799D3F}"/>
              </a:ext>
            </a:extLst>
          </p:cNvPr>
          <p:cNvSpPr txBox="1"/>
          <p:nvPr/>
        </p:nvSpPr>
        <p:spPr>
          <a:xfrm>
            <a:off x="387213" y="5854386"/>
            <a:ext cx="239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例：米国の防衛システム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CF272C-C86A-4021-EA94-4180070750A2}"/>
              </a:ext>
            </a:extLst>
          </p:cNvPr>
          <p:cNvSpPr txBox="1"/>
          <p:nvPr/>
        </p:nvSpPr>
        <p:spPr>
          <a:xfrm>
            <a:off x="2928213" y="5854386"/>
            <a:ext cx="329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例：組織の異なる工場間でリソースの連携・連動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7C088A-3E0D-C636-C04A-5D5D496772CA}"/>
              </a:ext>
            </a:extLst>
          </p:cNvPr>
          <p:cNvSpPr txBox="1"/>
          <p:nvPr/>
        </p:nvSpPr>
        <p:spPr>
          <a:xfrm>
            <a:off x="7044716" y="5854386"/>
            <a:ext cx="40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多様な主体が種々の</a:t>
            </a:r>
            <a:r>
              <a:rPr kumimoji="1" lang="en-US" altLang="ja-JP" sz="1200" b="1" dirty="0"/>
              <a:t>SoS</a:t>
            </a:r>
            <a:r>
              <a:rPr kumimoji="1" lang="ja-JP" altLang="en-US" sz="1200" b="1" dirty="0"/>
              <a:t>をボトムアップ的・動的に形成・利用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6F072D-AD99-87E1-CE31-457BAED8F42F}"/>
              </a:ext>
            </a:extLst>
          </p:cNvPr>
          <p:cNvSpPr txBox="1"/>
          <p:nvPr/>
        </p:nvSpPr>
        <p:spPr>
          <a:xfrm>
            <a:off x="10093133" y="392913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ボトムアップ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64959-302F-2846-4232-06997ADF7CC5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  <p:sp>
        <p:nvSpPr>
          <p:cNvPr id="71" name="タイトル 1">
            <a:extLst>
              <a:ext uri="{FF2B5EF4-FFF2-40B4-BE49-F238E27FC236}">
                <a16:creationId xmlns:a16="http://schemas.microsoft.com/office/drawing/2014/main" id="{3D75C8B4-640F-3345-C151-80AF423C653E}"/>
              </a:ext>
            </a:extLst>
          </p:cNvPr>
          <p:cNvSpPr txBox="1">
            <a:spLocks/>
          </p:cNvSpPr>
          <p:nvPr/>
        </p:nvSpPr>
        <p:spPr>
          <a:xfrm>
            <a:off x="517055" y="241034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SoS</a:t>
            </a:r>
            <a:r>
              <a:rPr lang="ja-JP" altLang="en-US" dirty="0"/>
              <a:t>の分類（</a:t>
            </a:r>
            <a:r>
              <a:rPr lang="en-US" altLang="ja-JP" dirty="0"/>
              <a:t>Maier, </a:t>
            </a:r>
            <a:r>
              <a:rPr lang="en-US" altLang="ja-JP" dirty="0" err="1"/>
              <a:t>Dahmann</a:t>
            </a:r>
            <a:r>
              <a:rPr lang="en-US" altLang="ja-JP" dirty="0"/>
              <a:t> and K. Baldwin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3E9ED72-9E2A-862B-3F8A-E5AD8AC4236C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一般的な</a:t>
            </a:r>
            <a:r>
              <a:rPr lang="en-US" altLang="ja-JP" sz="1600" b="1" dirty="0">
                <a:solidFill>
                  <a:schemeClr val="bg1"/>
                </a:solidFill>
              </a:rPr>
              <a:t>SoS</a:t>
            </a:r>
            <a:r>
              <a:rPr lang="ja-JP" altLang="en-US" sz="1600" b="1" dirty="0">
                <a:solidFill>
                  <a:schemeClr val="bg1"/>
                </a:solidFill>
              </a:rPr>
              <a:t>の定義・分類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5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0651687" cy="4123486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は「協調」がキーワード</a:t>
            </a:r>
            <a:endParaRPr lang="en-US" altLang="ja-JP" dirty="0"/>
          </a:p>
          <a:p>
            <a:pPr lvl="1"/>
            <a:r>
              <a:rPr lang="ja-JP" altLang="en-US" dirty="0"/>
              <a:t>協調：</a:t>
            </a:r>
            <a:r>
              <a:rPr lang="ja-JP" altLang="en-US" b="1" dirty="0">
                <a:solidFill>
                  <a:schemeClr val="accent1"/>
                </a:solidFill>
              </a:rPr>
              <a:t>対立する立場の者同士</a:t>
            </a:r>
            <a:r>
              <a:rPr lang="ja-JP" altLang="en-US" dirty="0"/>
              <a:t>が、</a:t>
            </a:r>
            <a:r>
              <a:rPr lang="ja-JP" altLang="en-US" b="1" dirty="0">
                <a:solidFill>
                  <a:schemeClr val="accent1"/>
                </a:solidFill>
              </a:rPr>
              <a:t>共通の問題</a:t>
            </a:r>
            <a:r>
              <a:rPr lang="ja-JP" altLang="en-US" dirty="0"/>
              <a:t>解決・</a:t>
            </a:r>
            <a:r>
              <a:rPr lang="ja-JP" altLang="en-US" b="1" dirty="0">
                <a:solidFill>
                  <a:schemeClr val="accent1"/>
                </a:solidFill>
              </a:rPr>
              <a:t>目的</a:t>
            </a:r>
            <a:r>
              <a:rPr lang="ja-JP" altLang="en-US" dirty="0"/>
              <a:t>達成するために調和・連携すること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労使協調、国際協調など</a:t>
            </a:r>
            <a:endParaRPr lang="en-US" altLang="ja-JP" sz="1800" dirty="0"/>
          </a:p>
          <a:p>
            <a:r>
              <a:rPr lang="ja-JP" altLang="en-US" dirty="0"/>
              <a:t>協調に基づく</a:t>
            </a:r>
            <a:r>
              <a:rPr lang="en-US" altLang="ja-JP" dirty="0"/>
              <a:t>SoS</a:t>
            </a:r>
            <a:r>
              <a:rPr lang="ja-JP" altLang="en-US" dirty="0"/>
              <a:t>分析の観点</a:t>
            </a:r>
            <a:endParaRPr lang="en-US" altLang="ja-JP" dirty="0"/>
          </a:p>
          <a:p>
            <a:pPr lvl="1"/>
            <a:r>
              <a:rPr lang="en-US" altLang="ja-JP" dirty="0"/>
              <a:t>1. </a:t>
            </a:r>
            <a:r>
              <a:rPr lang="ja-JP" altLang="en-US" dirty="0"/>
              <a:t>各要素システムは、独立な運用・管理が可能か？</a:t>
            </a:r>
            <a:endParaRPr lang="en-US" altLang="ja-JP" dirty="0"/>
          </a:p>
          <a:p>
            <a:pPr lvl="1"/>
            <a:r>
              <a:rPr lang="en-US" altLang="ja-JP" dirty="0"/>
              <a:t>2. </a:t>
            </a:r>
            <a:r>
              <a:rPr lang="ja-JP" altLang="en-US" dirty="0"/>
              <a:t>各要素システム同士は、本来利害で対立する関係か？</a:t>
            </a:r>
            <a:endParaRPr lang="en-US" altLang="ja-JP" dirty="0"/>
          </a:p>
          <a:p>
            <a:pPr lvl="1"/>
            <a:r>
              <a:rPr lang="en-US" altLang="ja-JP" dirty="0"/>
              <a:t>3. SoS</a:t>
            </a:r>
            <a:r>
              <a:rPr lang="ja-JP" altLang="en-US" dirty="0"/>
              <a:t>全体の管理体制および目的は何か？</a:t>
            </a:r>
            <a:endParaRPr lang="en-US" altLang="ja-JP" dirty="0"/>
          </a:p>
          <a:p>
            <a:pPr lvl="1"/>
            <a:r>
              <a:rPr lang="en-US" altLang="ja-JP" dirty="0"/>
              <a:t>4. </a:t>
            </a:r>
            <a:r>
              <a:rPr lang="ja-JP" altLang="en-US" dirty="0"/>
              <a:t>各要素システムは、自身の利益と</a:t>
            </a:r>
            <a:r>
              <a:rPr lang="en-US" altLang="ja-JP" dirty="0"/>
              <a:t>SoS</a:t>
            </a:r>
            <a:r>
              <a:rPr lang="ja-JP" altLang="en-US" dirty="0"/>
              <a:t>全体の目的の両立が可能な構造か？</a:t>
            </a:r>
            <a:endParaRPr lang="en-US" altLang="ja-JP" dirty="0"/>
          </a:p>
          <a:p>
            <a:pPr marL="828000"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相互の状況に応じて、短期的には、自身の利益を犠牲にして全体の目的を優先することもあるが、</a:t>
            </a:r>
            <a:br>
              <a:rPr lang="en-US" altLang="ja-JP" sz="1800" dirty="0"/>
            </a:br>
            <a:r>
              <a:rPr lang="ja-JP" altLang="en-US" sz="1800" dirty="0"/>
              <a:t>長期的には自身の利益に繋がるケースも含む</a:t>
            </a:r>
            <a:endParaRPr lang="en-US" altLang="ja-JP" sz="1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5D05F2C-12F0-66BE-70EF-556587DD14D3}"/>
              </a:ext>
            </a:extLst>
          </p:cNvPr>
          <p:cNvSpPr txBox="1">
            <a:spLocks/>
          </p:cNvSpPr>
          <p:nvPr/>
        </p:nvSpPr>
        <p:spPr>
          <a:xfrm>
            <a:off x="517055" y="241034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SoS</a:t>
            </a:r>
            <a:r>
              <a:rPr lang="ja-JP" altLang="en-US" dirty="0"/>
              <a:t>事例分析のポイント</a:t>
            </a:r>
            <a:endParaRPr 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F79C85-35C0-1C0D-C231-28EBF0377DBB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SoS</a:t>
            </a:r>
            <a:r>
              <a:rPr lang="ja-JP" altLang="en-US" sz="1600" b="1" dirty="0">
                <a:solidFill>
                  <a:schemeClr val="bg1"/>
                </a:solidFill>
              </a:rPr>
              <a:t>の事例分析・分類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47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608270" cy="518095"/>
          </a:xfrm>
        </p:spPr>
        <p:txBody>
          <a:bodyPr/>
          <a:lstStyle/>
          <a:p>
            <a:r>
              <a:rPr lang="ja-JP" altLang="en-US" dirty="0"/>
              <a:t>協調のタイプで分類</a:t>
            </a:r>
            <a:endParaRPr lang="en-US" altLang="ja-JP" dirty="0"/>
          </a:p>
          <a:p>
            <a:pPr lvl="1"/>
            <a:r>
              <a:rPr lang="ja-JP" altLang="en-US" dirty="0"/>
              <a:t>例：</a:t>
            </a:r>
            <a:r>
              <a:rPr lang="en-US" altLang="ja-JP" dirty="0"/>
              <a:t>Maier</a:t>
            </a:r>
            <a:r>
              <a:rPr lang="ja-JP" altLang="en-US" dirty="0"/>
              <a:t>の分類を再解釈すると、</a:t>
            </a:r>
            <a:r>
              <a:rPr lang="en-US" altLang="ja-JP" dirty="0"/>
              <a:t>SoS</a:t>
            </a:r>
            <a:r>
              <a:rPr lang="ja-JP" altLang="en-US" dirty="0"/>
              <a:t>全体の管理体制や要素システムの独立性に帰結する</a:t>
            </a:r>
            <a:r>
              <a:rPr lang="en-US" altLang="ja-JP" dirty="0"/>
              <a:t>[5]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465353-E1EF-C304-8E12-A568E25E309F}"/>
              </a:ext>
            </a:extLst>
          </p:cNvPr>
          <p:cNvSpPr/>
          <p:nvPr/>
        </p:nvSpPr>
        <p:spPr>
          <a:xfrm>
            <a:off x="1620254" y="2801242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0B3671-CFF4-04BF-91DC-F3F0C38F63B6}"/>
              </a:ext>
            </a:extLst>
          </p:cNvPr>
          <p:cNvSpPr/>
          <p:nvPr/>
        </p:nvSpPr>
        <p:spPr>
          <a:xfrm>
            <a:off x="1620254" y="3473758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1900A9-F231-65A4-5433-DED0D3F46D39}"/>
              </a:ext>
            </a:extLst>
          </p:cNvPr>
          <p:cNvSpPr/>
          <p:nvPr/>
        </p:nvSpPr>
        <p:spPr>
          <a:xfrm>
            <a:off x="1620254" y="4146274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E78837-F3C1-0E95-A208-99B7D08838CF}"/>
              </a:ext>
            </a:extLst>
          </p:cNvPr>
          <p:cNvSpPr/>
          <p:nvPr/>
        </p:nvSpPr>
        <p:spPr>
          <a:xfrm>
            <a:off x="1614947" y="4818791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D18824-88BA-05CD-8EFA-670C2AB4B899}"/>
              </a:ext>
            </a:extLst>
          </p:cNvPr>
          <p:cNvSpPr txBox="1"/>
          <p:nvPr/>
        </p:nvSpPr>
        <p:spPr>
          <a:xfrm>
            <a:off x="3404095" y="2879529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トップダウン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5B25B4-85D9-9857-AEC2-18F407D6DBD5}"/>
              </a:ext>
            </a:extLst>
          </p:cNvPr>
          <p:cNvSpPr txBox="1"/>
          <p:nvPr/>
        </p:nvSpPr>
        <p:spPr>
          <a:xfrm>
            <a:off x="3404095" y="3558492"/>
            <a:ext cx="1189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要請・承認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642D7-AE98-5223-65CF-E73C94CB248D}"/>
              </a:ext>
            </a:extLst>
          </p:cNvPr>
          <p:cNvSpPr txBox="1"/>
          <p:nvPr/>
        </p:nvSpPr>
        <p:spPr>
          <a:xfrm>
            <a:off x="3404095" y="4222266"/>
            <a:ext cx="1388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誘導・組織化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5038E9-0CD2-AF46-44CC-82B956AC8DF2}"/>
              </a:ext>
            </a:extLst>
          </p:cNvPr>
          <p:cNvSpPr txBox="1"/>
          <p:nvPr/>
        </p:nvSpPr>
        <p:spPr>
          <a:xfrm>
            <a:off x="3404095" y="4897078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創発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DB03D9-10A9-B1A1-9A6B-0332523F03AE}"/>
              </a:ext>
            </a:extLst>
          </p:cNvPr>
          <p:cNvSpPr txBox="1"/>
          <p:nvPr/>
        </p:nvSpPr>
        <p:spPr>
          <a:xfrm>
            <a:off x="9360377" y="2879529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従属的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2630F5-FBF3-77F6-02E7-733FCC83A167}"/>
              </a:ext>
            </a:extLst>
          </p:cNvPr>
          <p:cNvSpPr txBox="1"/>
          <p:nvPr/>
        </p:nvSpPr>
        <p:spPr>
          <a:xfrm>
            <a:off x="361779" y="5665698"/>
            <a:ext cx="11668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[5] B. Collins et. al. : “Relative Comparison of the Rate of Convergence of Collaborative Systems of Systems: A Quantified Case Study” (2016)</a:t>
            </a:r>
            <a:endParaRPr kumimoji="1"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AA2421-3B41-D168-72AB-FA541D0E2CBA}"/>
              </a:ext>
            </a:extLst>
          </p:cNvPr>
          <p:cNvSpPr txBox="1"/>
          <p:nvPr/>
        </p:nvSpPr>
        <p:spPr>
          <a:xfrm>
            <a:off x="7018999" y="2879529"/>
            <a:ext cx="133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中央集中型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B55656-4ACE-1C1C-0255-7350931F9E0F}"/>
              </a:ext>
            </a:extLst>
          </p:cNvPr>
          <p:cNvSpPr txBox="1"/>
          <p:nvPr/>
        </p:nvSpPr>
        <p:spPr>
          <a:xfrm>
            <a:off x="7019000" y="4897078"/>
            <a:ext cx="133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地方分散型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17FBE3F-F060-C36C-EBFA-9D184C354AB8}"/>
              </a:ext>
            </a:extLst>
          </p:cNvPr>
          <p:cNvSpPr txBox="1"/>
          <p:nvPr/>
        </p:nvSpPr>
        <p:spPr>
          <a:xfrm>
            <a:off x="4984189" y="4897078"/>
            <a:ext cx="11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動的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90A6B76-90B1-382D-6DD1-1328775EF039}"/>
              </a:ext>
            </a:extLst>
          </p:cNvPr>
          <p:cNvSpPr txBox="1"/>
          <p:nvPr/>
        </p:nvSpPr>
        <p:spPr>
          <a:xfrm>
            <a:off x="4984189" y="2879529"/>
            <a:ext cx="117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静的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90D76B4-0721-D6B4-2613-D1020BA62A54}"/>
              </a:ext>
            </a:extLst>
          </p:cNvPr>
          <p:cNvCxnSpPr>
            <a:cxnSpLocks/>
          </p:cNvCxnSpPr>
          <p:nvPr/>
        </p:nvCxnSpPr>
        <p:spPr>
          <a:xfrm>
            <a:off x="5571988" y="3240856"/>
            <a:ext cx="0" cy="1586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2171D14-DFC8-B23F-7712-F39ADC47F39D}"/>
              </a:ext>
            </a:extLst>
          </p:cNvPr>
          <p:cNvSpPr txBox="1"/>
          <p:nvPr/>
        </p:nvSpPr>
        <p:spPr>
          <a:xfrm>
            <a:off x="9360377" y="489707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/>
              <a:t>独立的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159E03-9BDD-4BC3-DC77-DC8EF25EEB3B}"/>
              </a:ext>
            </a:extLst>
          </p:cNvPr>
          <p:cNvCxnSpPr>
            <a:cxnSpLocks/>
          </p:cNvCxnSpPr>
          <p:nvPr/>
        </p:nvCxnSpPr>
        <p:spPr>
          <a:xfrm>
            <a:off x="7687224" y="3240856"/>
            <a:ext cx="0" cy="1586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48B9FCA-834A-4B70-DC42-DA06CBBF56BE}"/>
              </a:ext>
            </a:extLst>
          </p:cNvPr>
          <p:cNvCxnSpPr>
            <a:cxnSpLocks/>
          </p:cNvCxnSpPr>
          <p:nvPr/>
        </p:nvCxnSpPr>
        <p:spPr>
          <a:xfrm>
            <a:off x="9802460" y="3240856"/>
            <a:ext cx="0" cy="158637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A88A49B-6165-B761-936A-8B0F27B0A750}"/>
              </a:ext>
            </a:extLst>
          </p:cNvPr>
          <p:cNvSpPr/>
          <p:nvPr/>
        </p:nvSpPr>
        <p:spPr>
          <a:xfrm>
            <a:off x="4593941" y="2259406"/>
            <a:ext cx="1956094" cy="450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SoS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の目的形成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43090795-A23D-C7DE-1A88-E15489DF97F8}"/>
              </a:ext>
            </a:extLst>
          </p:cNvPr>
          <p:cNvSpPr/>
          <p:nvPr/>
        </p:nvSpPr>
        <p:spPr>
          <a:xfrm>
            <a:off x="6709177" y="2259583"/>
            <a:ext cx="1956094" cy="450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</a:rPr>
              <a:t>SoS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の管理体制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E38BCA1-E785-4D5C-E9AA-576BC86FA9B1}"/>
              </a:ext>
            </a:extLst>
          </p:cNvPr>
          <p:cNvSpPr/>
          <p:nvPr/>
        </p:nvSpPr>
        <p:spPr>
          <a:xfrm>
            <a:off x="8824413" y="2259406"/>
            <a:ext cx="1956094" cy="450116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bg1"/>
                </a:solidFill>
              </a:rPr>
              <a:t>相互関係</a:t>
            </a:r>
            <a:endParaRPr kumimoji="1" lang="en-US" altLang="ja-JP" sz="1600" b="1" dirty="0">
              <a:solidFill>
                <a:schemeClr val="bg1"/>
              </a:solidFill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332D4200-111A-5D0F-6209-CEE703DBD446}"/>
              </a:ext>
            </a:extLst>
          </p:cNvPr>
          <p:cNvSpPr txBox="1">
            <a:spLocks/>
          </p:cNvSpPr>
          <p:nvPr/>
        </p:nvSpPr>
        <p:spPr>
          <a:xfrm>
            <a:off x="517055" y="241034"/>
            <a:ext cx="11400125" cy="518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SoS</a:t>
            </a:r>
            <a:r>
              <a:rPr lang="ja-JP" altLang="en-US" dirty="0"/>
              <a:t>の分類軸の案</a:t>
            </a:r>
            <a:endParaRPr 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6059E0-7732-0A30-4CF4-2F09C37A7B2D}"/>
              </a:ext>
            </a:extLst>
          </p:cNvPr>
          <p:cNvSpPr txBox="1"/>
          <p:nvPr/>
        </p:nvSpPr>
        <p:spPr>
          <a:xfrm>
            <a:off x="571984" y="-20412"/>
            <a:ext cx="3682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SoS</a:t>
            </a:r>
            <a:r>
              <a:rPr lang="ja-JP" altLang="en-US" sz="1600" b="1" dirty="0">
                <a:solidFill>
                  <a:schemeClr val="bg1"/>
                </a:solidFill>
              </a:rPr>
              <a:t>の事例分析・分類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544213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10017</TotalTime>
  <Words>1806</Words>
  <Application>Microsoft Office PowerPoint</Application>
  <PresentationFormat>ワイド画面</PresentationFormat>
  <Paragraphs>245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Meiryo UI</vt:lpstr>
      <vt:lpstr>游ゴシック</vt:lpstr>
      <vt:lpstr>Arial</vt:lpstr>
      <vt:lpstr>Wingdings</vt:lpstr>
      <vt:lpstr>Yokogawa_Template_Standard</vt:lpstr>
      <vt:lpstr>第6回の進め方のご相談</vt:lpstr>
      <vt:lpstr>今回のご相談事項</vt:lpstr>
      <vt:lpstr>背景</vt:lpstr>
      <vt:lpstr>第6回（8月30日）に向けてのご相談</vt:lpstr>
      <vt:lpstr>SoSの文献</vt:lpstr>
      <vt:lpstr>SoSの定義（Maier）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まとめ</vt:lpstr>
      <vt:lpstr>PowerPoint プレゼンテーション</vt:lpstr>
      <vt:lpstr>SoSの事例：鉄道の相互直通運転の運行管理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1521</cp:revision>
  <dcterms:created xsi:type="dcterms:W3CDTF">2022-01-26T00:23:42Z</dcterms:created>
  <dcterms:modified xsi:type="dcterms:W3CDTF">2023-08-25T00:54:21Z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2022-10-06T04:21:01Z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ebd0d739-9851-4406-bae2-76da78976127</vt:lpwstr>
  </property>
  <property fmtid="{D5CDD505-2E9C-101B-9397-08002B2CF9AE}" pid="8" name="MSIP_Label_69b5a962-1a7a-4bf8-819d-07a170110954_ContentBits">
    <vt:lpwstr>0</vt:lpwstr>
  </property>
</Properties>
</file>