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8"/>
  </p:notesMasterIdLst>
  <p:sldIdLst>
    <p:sldId id="1578"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74" r:id="rId17"/>
    <p:sldId id="1575" r:id="rId18"/>
    <p:sldId id="1239" r:id="rId19"/>
    <p:sldId id="1231" r:id="rId20"/>
    <p:sldId id="1237" r:id="rId21"/>
    <p:sldId id="1238" r:id="rId22"/>
    <p:sldId id="1228" r:id="rId23"/>
    <p:sldId id="1556" r:id="rId24"/>
    <p:sldId id="1557" r:id="rId25"/>
    <p:sldId id="1564" r:id="rId26"/>
    <p:sldId id="1579" r:id="rId27"/>
    <p:sldId id="1580" r:id="rId28"/>
    <p:sldId id="1568" r:id="rId29"/>
    <p:sldId id="1566" r:id="rId30"/>
    <p:sldId id="1567" r:id="rId31"/>
    <p:sldId id="1569" r:id="rId32"/>
    <p:sldId id="1581" r:id="rId33"/>
    <p:sldId id="1582" r:id="rId34"/>
    <p:sldId id="1188" r:id="rId35"/>
    <p:sldId id="1202" r:id="rId36"/>
    <p:sldId id="1192" r:id="rId37"/>
    <p:sldId id="1193" r:id="rId38"/>
    <p:sldId id="1190" r:id="rId39"/>
    <p:sldId id="1191" r:id="rId40"/>
    <p:sldId id="1189" r:id="rId41"/>
    <p:sldId id="1571" r:id="rId42"/>
    <p:sldId id="256" r:id="rId43"/>
    <p:sldId id="258" r:id="rId44"/>
    <p:sldId id="263" r:id="rId45"/>
    <p:sldId id="260" r:id="rId46"/>
    <p:sldId id="262" r:id="rId47"/>
    <p:sldId id="1216" r:id="rId48"/>
    <p:sldId id="1215" r:id="rId49"/>
    <p:sldId id="1583" r:id="rId50"/>
    <p:sldId id="1584" r:id="rId51"/>
    <p:sldId id="1232" r:id="rId52"/>
    <p:sldId id="1233" r:id="rId53"/>
    <p:sldId id="1226" r:id="rId54"/>
    <p:sldId id="1227" r:id="rId55"/>
    <p:sldId id="1230" r:id="rId56"/>
    <p:sldId id="1235" r:id="rId57"/>
    <p:sldId id="1220" r:id="rId58"/>
    <p:sldId id="1221" r:id="rId59"/>
    <p:sldId id="1222" r:id="rId60"/>
    <p:sldId id="1223" r:id="rId61"/>
    <p:sldId id="1224" r:id="rId62"/>
    <p:sldId id="1225" r:id="rId63"/>
    <p:sldId id="1218" r:id="rId64"/>
    <p:sldId id="1219" r:id="rId65"/>
    <p:sldId id="1250" r:id="rId66"/>
    <p:sldId id="286"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66" d="100"/>
          <a:sy n="66" d="100"/>
        </p:scale>
        <p:origin x="516" y="4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38</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19.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35.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31.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30.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3.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110.png"/></Relationships>
</file>

<file path=ppt/slides/_rels/slide52.xml.rels><?xml version="1.0" encoding="UTF-8" standalone="yes"?>
<Relationships xmlns="http://schemas.openxmlformats.org/package/2006/relationships"><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slideLayout" Target="../slideLayouts/slideLayout13.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53.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image" Target="../media/image56.png"/><Relationship Id="rId7" Type="http://schemas.openxmlformats.org/officeDocument/2006/relationships/image" Target="../media/image68.png"/><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image" Target="../media/image55.png"/><Relationship Id="rId16" Type="http://schemas.openxmlformats.org/officeDocument/2006/relationships/image" Target="../media/image77.png"/><Relationship Id="rId1" Type="http://schemas.openxmlformats.org/officeDocument/2006/relationships/slideLayout" Target="../slideLayouts/slideLayout13.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1.png"/><Relationship Id="rId9" Type="http://schemas.openxmlformats.org/officeDocument/2006/relationships/image" Target="../media/image70.png"/><Relationship Id="rId14" Type="http://schemas.openxmlformats.org/officeDocument/2006/relationships/image" Target="../media/image7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a:t>
                      </a:r>
                      <a:r>
                        <a:rPr kumimoji="1" lang="ja-JP" altLang="en-US" sz="1800" b="0" i="0" u="none" strike="noStrike" cap="none" normalizeH="0" baseline="0">
                          <a:ln>
                            <a:noFill/>
                          </a:ln>
                          <a:solidFill>
                            <a:schemeClr val="tx1"/>
                          </a:solidFill>
                          <a:effectLst/>
                          <a:latin typeface="+mn-ea"/>
                          <a:ea typeface="+mn-ea"/>
                        </a:rPr>
                        <a:t>．講評・判定</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
        <p:nvSpPr>
          <p:cNvPr id="3" name="吹き出し: 四角形 2">
            <a:extLst>
              <a:ext uri="{FF2B5EF4-FFF2-40B4-BE49-F238E27FC236}">
                <a16:creationId xmlns:a16="http://schemas.microsoft.com/office/drawing/2014/main" id="{0E7C4577-0753-11F6-8BB4-FAE00303D739}"/>
              </a:ext>
            </a:extLst>
          </p:cNvPr>
          <p:cNvSpPr/>
          <p:nvPr/>
        </p:nvSpPr>
        <p:spPr>
          <a:xfrm>
            <a:off x="6314173" y="178967"/>
            <a:ext cx="5603007"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残件：</a:t>
            </a:r>
            <a:r>
              <a:rPr kumimoji="1" lang="en-US" altLang="ja-JP" sz="1600" dirty="0">
                <a:solidFill>
                  <a:schemeClr val="tx1"/>
                </a:solidFill>
              </a:rPr>
              <a:t>p4,p8,p10-11,p15-17,p24,p26-27,p29,p31-33</a:t>
            </a:r>
          </a:p>
          <a:p>
            <a:r>
              <a:rPr kumimoji="1" lang="ja-JP" altLang="en-US" sz="1600" dirty="0">
                <a:solidFill>
                  <a:schemeClr val="tx1"/>
                </a:solidFill>
              </a:rPr>
              <a:t>⇒リソースやスケジュールなど、確実に埋める箇所を優先してください</a:t>
            </a:r>
            <a:endParaRPr kumimoji="1" lang="en-US" altLang="ja-JP" sz="1600" dirty="0">
              <a:solidFill>
                <a:schemeClr val="tx1"/>
              </a:solidFill>
            </a:endParaRPr>
          </a:p>
        </p:txBody>
      </p:sp>
    </p:spTree>
    <p:extLst>
      <p:ext uri="{BB962C8B-B14F-4D97-AF65-F5344CB8AC3E}">
        <p14:creationId xmlns:p14="http://schemas.microsoft.com/office/powerpoint/2010/main" val="420179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
        <p:nvSpPr>
          <p:cNvPr id="37" name="正方形/長方形 36">
            <a:extLst>
              <a:ext uri="{FF2B5EF4-FFF2-40B4-BE49-F238E27FC236}">
                <a16:creationId xmlns:a16="http://schemas.microsoft.com/office/drawing/2014/main" id="{D1DA7441-5C2E-5AB9-3DC0-8166F7EFB931}"/>
              </a:ext>
            </a:extLst>
          </p:cNvPr>
          <p:cNvSpPr/>
          <p:nvPr/>
        </p:nvSpPr>
        <p:spPr>
          <a:xfrm>
            <a:off x="10036579" y="124922"/>
            <a:ext cx="1880601" cy="5180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solidFill>
                  <a:schemeClr val="tx1"/>
                </a:solidFill>
              </a:rPr>
              <a:t>要作成</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7" name="四角形: 角を丸くする 8">
            <a:extLst>
              <a:ext uri="{FF2B5EF4-FFF2-40B4-BE49-F238E27FC236}">
                <a16:creationId xmlns:a16="http://schemas.microsoft.com/office/drawing/2014/main" id="{978753CD-C4E8-C938-01D8-D7B8114B68BC}"/>
              </a:ext>
            </a:extLst>
          </p:cNvPr>
          <p:cNvSpPr/>
          <p:nvPr/>
        </p:nvSpPr>
        <p:spPr>
          <a:xfrm>
            <a:off x="1476374" y="2028437"/>
            <a:ext cx="5647767"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339595" y="2028437"/>
            <a:ext cx="1963280"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b="16638"/>
          <a:stretch/>
        </p:blipFill>
        <p:spPr>
          <a:xfrm>
            <a:off x="2628600" y="1629446"/>
            <a:ext cx="2115141" cy="71432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0661" y="1516876"/>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8616410" y="3020978"/>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1650927" y="2988368"/>
            <a:ext cx="730969" cy="276999"/>
          </a:xfrm>
          <a:prstGeom prst="rect">
            <a:avLst/>
          </a:prstGeom>
          <a:solidFill>
            <a:schemeClr val="bg1"/>
          </a:solid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2381896" y="2642119"/>
            <a:ext cx="1076870" cy="484749"/>
          </a:xfrm>
          <a:prstGeom prst="bentConnector3">
            <a:avLst>
              <a:gd name="adj1" fmla="val 32310"/>
            </a:avLst>
          </a:prstGeom>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3458766" y="2503619"/>
            <a:ext cx="3233257" cy="276999"/>
          </a:xfrm>
          <a:prstGeom prst="rect">
            <a:avLst/>
          </a:prstGeom>
          <a:solidFill>
            <a:schemeClr val="bg1"/>
          </a:solidFill>
        </p:spPr>
        <p:txBody>
          <a:bodyPr wrap="none" lIns="0" tIns="0" rIns="0" bIns="0" rtlCol="0">
            <a:spAutoFit/>
          </a:bodyPr>
          <a:lstStyle/>
          <a:p>
            <a:r>
              <a:rPr kumimoji="1" lang="ja-JP" altLang="en-US" dirty="0"/>
              <a:t>鵜飼、征矢、鎌田：モデリング技術</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3458766" y="2988367"/>
            <a:ext cx="1846659" cy="276999"/>
          </a:xfrm>
          <a:prstGeom prst="rect">
            <a:avLst/>
          </a:prstGeom>
          <a:solidFill>
            <a:schemeClr val="bg1"/>
          </a:solidFill>
        </p:spPr>
        <p:txBody>
          <a:bodyPr wrap="none" lIns="0" tIns="0" rIns="0" bIns="0" rtlCol="0">
            <a:spAutoFit/>
          </a:bodyPr>
          <a:lstStyle/>
          <a:p>
            <a:r>
              <a:rPr kumimoji="1" lang="ja-JP" altLang="en-US" dirty="0"/>
              <a:t>熊谷：最適化技術</a:t>
            </a:r>
          </a:p>
        </p:txBody>
      </p:sp>
      <p:cxnSp>
        <p:nvCxnSpPr>
          <p:cNvPr id="52" name="コネクタ: カギ線 23">
            <a:extLst>
              <a:ext uri="{FF2B5EF4-FFF2-40B4-BE49-F238E27FC236}">
                <a16:creationId xmlns:a16="http://schemas.microsoft.com/office/drawing/2014/main" id="{7C88FC96-946A-4542-261F-1DD13E22BC2D}"/>
              </a:ext>
            </a:extLst>
          </p:cNvPr>
          <p:cNvCxnSpPr>
            <a:cxnSpLocks/>
            <a:stCxn id="48" idx="3"/>
            <a:endCxn id="51" idx="1"/>
          </p:cNvCxnSpPr>
          <p:nvPr/>
        </p:nvCxnSpPr>
        <p:spPr>
          <a:xfrm flipV="1">
            <a:off x="2381896" y="3126867"/>
            <a:ext cx="107687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D0BD03D-4709-E0EC-77A7-69106A267E0D}"/>
              </a:ext>
            </a:extLst>
          </p:cNvPr>
          <p:cNvSpPr txBox="1"/>
          <p:nvPr/>
        </p:nvSpPr>
        <p:spPr>
          <a:xfrm>
            <a:off x="3076897" y="3450488"/>
            <a:ext cx="3736600" cy="553998"/>
          </a:xfrm>
          <a:prstGeom prst="rect">
            <a:avLst/>
          </a:prstGeom>
          <a:solidFill>
            <a:schemeClr val="bg1"/>
          </a:solidFill>
        </p:spPr>
        <p:txBody>
          <a:bodyPr wrap="none" lIns="0" tIns="0" rIns="0" bIns="0" rtlCol="0">
            <a:spAutoFit/>
          </a:bodyPr>
          <a:lstStyle/>
          <a:p>
            <a:r>
              <a:rPr kumimoji="1" lang="en-US" altLang="ja-JP" dirty="0" err="1"/>
              <a:t>OEGr</a:t>
            </a:r>
            <a:r>
              <a:rPr kumimoji="1" lang="en-US" altLang="ja-JP" dirty="0"/>
              <a:t>.</a:t>
            </a:r>
            <a:r>
              <a:rPr kumimoji="1" lang="ja-JP" altLang="en-US" dirty="0"/>
              <a:t> </a:t>
            </a:r>
            <a:r>
              <a:rPr lang="ja-JP" altLang="en-US" dirty="0"/>
              <a:t>最適化チームメンバー</a:t>
            </a:r>
            <a:r>
              <a:rPr kumimoji="1" lang="ja-JP" altLang="en-US" dirty="0"/>
              <a:t>：</a:t>
            </a:r>
            <a:endParaRPr kumimoji="1" lang="en-US" altLang="ja-JP" dirty="0"/>
          </a:p>
          <a:p>
            <a:r>
              <a:rPr kumimoji="1" lang="ja-JP" altLang="en-US" dirty="0"/>
              <a:t>      技術アドバイス、</a:t>
            </a:r>
            <a:r>
              <a:rPr kumimoji="1" lang="en-US" altLang="ja-JP" dirty="0"/>
              <a:t>FS</a:t>
            </a:r>
            <a:r>
              <a:rPr kumimoji="1" lang="ja-JP" altLang="en-US" dirty="0"/>
              <a:t>・実証実験実施</a:t>
            </a:r>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596429" y="2195700"/>
            <a:ext cx="655629" cy="307777"/>
          </a:xfrm>
          <a:prstGeom prst="rect">
            <a:avLst/>
          </a:prstGeom>
          <a:solidFill>
            <a:schemeClr val="bg1"/>
          </a:solidFill>
        </p:spPr>
        <p:txBody>
          <a:bodyPr wrap="none" lIns="0" tIns="0" rIns="0" bIns="0" rtlCol="0">
            <a:spAutoFit/>
          </a:bodyPr>
          <a:lstStyle/>
          <a:p>
            <a:r>
              <a:rPr kumimoji="1" lang="ja-JP" altLang="en-US" sz="2000"/>
              <a:t>計</a:t>
            </a:r>
            <a:r>
              <a:rPr kumimoji="1" lang="en-US" altLang="ja-JP" sz="2000" dirty="0"/>
              <a:t>9</a:t>
            </a:r>
            <a:r>
              <a:rPr kumimoji="1" lang="ja-JP" altLang="en-US" sz="2000"/>
              <a:t>名</a:t>
            </a:r>
            <a:endParaRPr kumimoji="1" lang="ja-JP" altLang="en-US" sz="2000" dirty="0"/>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2381896" y="3126868"/>
            <a:ext cx="695001" cy="6006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8457" y="2995718"/>
            <a:ext cx="692150" cy="29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295207" y="2642118"/>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6815577" y="4564390"/>
            <a:ext cx="3648298" cy="865274"/>
          </a:xfrm>
          <a:prstGeom prst="wedgeRectCallout">
            <a:avLst>
              <a:gd name="adj1" fmla="val 17320"/>
              <a:gd name="adj2" fmla="val -8738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781141" y="4072280"/>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1121266" y="406961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280898" y="4270637"/>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283238" y="2405377"/>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紙パ蒸解工程のデータを用いて、各手法の予測性能と制御性能を評価した。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0559" y="2535029"/>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94194" y="2645360"/>
            <a:ext cx="1360559" cy="646331"/>
          </a:xfrm>
          <a:prstGeom prst="rect">
            <a:avLst/>
          </a:prstGeom>
          <a:noFill/>
        </p:spPr>
        <p:txBody>
          <a:bodyPr wrap="square" rtlCol="0">
            <a:spAutoFit/>
          </a:bodyPr>
          <a:lstStyle/>
          <a:p>
            <a:pPr algn="ctr"/>
            <a:r>
              <a:rPr kumimoji="1" lang="ja-JP" altLang="en-US" dirty="0"/>
              <a:t>蒸解プラント</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04982" y="5043587"/>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66664" y="3819559"/>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66914" y="4968683"/>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06702" y="3815044"/>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239838" y="2450438"/>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239404" y="4296731"/>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17133335"/>
              </p:ext>
            </p:extLst>
          </p:nvPr>
        </p:nvGraphicFramePr>
        <p:xfrm>
          <a:off x="6686547" y="2264470"/>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6686546" y="5085642"/>
            <a:ext cx="4472233"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MLR</a:t>
            </a:r>
            <a:r>
              <a:rPr kumimoji="1" lang="ja-JP" altLang="en-US" dirty="0"/>
              <a:t>：線形重回帰</a:t>
            </a:r>
            <a:endParaRPr kumimoji="1" lang="en-US" altLang="ja-JP" dirty="0"/>
          </a:p>
          <a:p>
            <a:pPr marL="285750" indent="-285750">
              <a:buFont typeface="Wingdings" panose="05000000000000000000" pitchFamily="2" charset="2"/>
              <a:buChar char="Ø"/>
            </a:pPr>
            <a:r>
              <a:rPr kumimoji="1" lang="en-US" altLang="ja-JP" dirty="0"/>
              <a:t>FIR</a:t>
            </a:r>
            <a:r>
              <a:rPr kumimoji="1" lang="ja-JP" altLang="en-US" dirty="0"/>
              <a:t>：有限インパルス応答フィルタ</a:t>
            </a:r>
            <a:endParaRPr kumimoji="1" lang="en-US" altLang="ja-JP" dirty="0"/>
          </a:p>
          <a:p>
            <a:pPr marL="285750" indent="-285750">
              <a:buFont typeface="Wingdings" panose="05000000000000000000" pitchFamily="2" charset="2"/>
              <a:buChar char="Ø"/>
            </a:pPr>
            <a:r>
              <a:rPr kumimoji="1" lang="en-US" altLang="ja-JP" dirty="0"/>
              <a:t>K-SID</a:t>
            </a:r>
            <a:r>
              <a:rPr kumimoji="1" lang="ja-JP" altLang="en-US" dirty="0"/>
              <a:t>：カーネル部分空間同定法</a:t>
            </a:r>
            <a:endParaRPr kumimoji="1" lang="en-US" altLang="ja-JP" dirty="0"/>
          </a:p>
          <a:p>
            <a:pPr marL="285750" indent="-285750">
              <a:buFont typeface="Wingdings" panose="05000000000000000000" pitchFamily="2" charset="2"/>
              <a:buChar char="Ø"/>
            </a:pPr>
            <a:r>
              <a:rPr kumimoji="1" lang="en-US" altLang="ja-JP" dirty="0"/>
              <a:t>DVBF</a:t>
            </a:r>
            <a:r>
              <a:rPr kumimoji="1" lang="ja-JP" altLang="en-US" dirty="0"/>
              <a:t>：深層変分ベイズフィルタ</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380421" y="1733051"/>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506426" y="1740216"/>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312044" y="2120830"/>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604396" y="2120830"/>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5181170" y="4840951"/>
                <a:ext cx="831715" cy="307777"/>
              </a:xfrm>
              <a:prstGeom prst="rect">
                <a:avLst/>
              </a:prstGeom>
              <a:noFill/>
            </p:spPr>
            <p:txBody>
              <a:bodyPr wrap="square" rtlCol="0" anchor="ctr">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5181170" y="4840951"/>
                <a:ext cx="831715" cy="307777"/>
              </a:xfrm>
              <a:prstGeom prst="rect">
                <a:avLst/>
              </a:prstGeom>
              <a:blipFill>
                <a:blip r:embed="rId8"/>
                <a:stretch>
                  <a:fillRect l="-1471" t="-1961" r="-22059"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3907" y="3413409"/>
            <a:ext cx="464901" cy="464901"/>
          </a:xfrm>
          <a:prstGeom prst="rect">
            <a:avLst/>
          </a:prstGeom>
        </p:spPr>
      </p:pic>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646042" y="2948325"/>
                <a:ext cx="655257"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646042" y="2948325"/>
                <a:ext cx="655257" cy="307777"/>
              </a:xfrm>
              <a:prstGeom prst="rect">
                <a:avLst/>
              </a:prstGeom>
              <a:blipFill>
                <a:blip r:embed="rId9"/>
                <a:stretch>
                  <a:fillRect l="-1852"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904631" y="2946224"/>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904631" y="2946224"/>
                <a:ext cx="959362" cy="307777"/>
              </a:xfrm>
              <a:prstGeom prst="rect">
                <a:avLst/>
              </a:prstGeom>
              <a:blipFill>
                <a:blip r:embed="rId10"/>
                <a:stretch>
                  <a:fillRect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904631" y="3491971"/>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904631" y="3491971"/>
                <a:ext cx="959362" cy="307777"/>
              </a:xfrm>
              <a:prstGeom prst="rect">
                <a:avLst/>
              </a:prstGeom>
              <a:blipFill>
                <a:blip r:embed="rId11"/>
                <a:stretch>
                  <a:fillRect t="-4000" r="-11465"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4313" y="2840519"/>
            <a:ext cx="522948" cy="522948"/>
          </a:xfrm>
          <a:prstGeom prst="rect">
            <a:avLst/>
          </a:prstGeom>
        </p:spPr>
      </p:pic>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4497" y="5097120"/>
            <a:ext cx="391330" cy="391330"/>
          </a:xfrm>
          <a:prstGeom prst="rect">
            <a:avLst/>
          </a:prstGeom>
        </p:spPr>
      </p:pic>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1F2300B-E3E2-9C7D-EBB0-785C0273C994}"/>
                  </a:ext>
                </a:extLst>
              </p:cNvPr>
              <p:cNvSpPr txBox="1"/>
              <p:nvPr/>
            </p:nvSpPr>
            <p:spPr>
              <a:xfrm>
                <a:off x="3168912" y="4840950"/>
                <a:ext cx="657227" cy="307777"/>
              </a:xfrm>
              <a:prstGeom prst="rect">
                <a:avLst/>
              </a:prstGeom>
              <a:noFill/>
            </p:spPr>
            <p:txBody>
              <a:bodyPr wrap="square" rtlCol="0" anchor="ctr">
                <a:spAutoFit/>
              </a:bodyPr>
              <a:lstStyle/>
              <a:p>
                <a:pPr algn="ctr"/>
                <a:r>
                  <a:rPr kumimoji="1" lang="ja-JP" altLang="en-US" sz="1400" dirty="0"/>
                  <a:t>偏差</a:t>
                </a:r>
                <a14:m>
                  <m:oMath xmlns:m="http://schemas.openxmlformats.org/officeDocument/2006/math">
                    <m:r>
                      <a:rPr kumimoji="1" lang="en-US" altLang="ja-JP" sz="1400" b="0" i="1" smtClean="0">
                        <a:latin typeface="Cambria Math" panose="02040503050406030204" pitchFamily="18" charset="0"/>
                      </a:rPr>
                      <m:t>𝑒</m:t>
                    </m:r>
                  </m:oMath>
                </a14:m>
                <a:endParaRPr kumimoji="1" lang="ja-JP" altLang="en-US" sz="1400" dirty="0"/>
              </a:p>
            </p:txBody>
          </p:sp>
        </mc:Choice>
        <mc:Fallback xmlns="">
          <p:sp>
            <p:nvSpPr>
              <p:cNvPr id="49" name="テキスト ボックス 48">
                <a:extLst>
                  <a:ext uri="{FF2B5EF4-FFF2-40B4-BE49-F238E27FC236}">
                    <a16:creationId xmlns:a16="http://schemas.microsoft.com/office/drawing/2014/main" id="{01F2300B-E3E2-9C7D-EBB0-785C0273C994}"/>
                  </a:ext>
                </a:extLst>
              </p:cNvPr>
              <p:cNvSpPr txBox="1">
                <a:spLocks noRot="1" noChangeAspect="1" noMove="1" noResize="1" noEditPoints="1" noAdjustHandles="1" noChangeArrowheads="1" noChangeShapeType="1" noTextEdit="1"/>
              </p:cNvSpPr>
              <p:nvPr/>
            </p:nvSpPr>
            <p:spPr>
              <a:xfrm>
                <a:off x="3168912" y="4840950"/>
                <a:ext cx="657227" cy="307777"/>
              </a:xfrm>
              <a:prstGeom prst="rect">
                <a:avLst/>
              </a:prstGeom>
              <a:blipFill>
                <a:blip r:embed="rId12"/>
                <a:stretch>
                  <a:fillRect l="-926" t="-196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908249" y="4840951"/>
                <a:ext cx="1037235" cy="307777"/>
              </a:xfrm>
              <a:prstGeom prst="rect">
                <a:avLst/>
              </a:prstGeom>
              <a:noFill/>
            </p:spPr>
            <p:txBody>
              <a:bodyPr wrap="square" rtlCol="0" anchor="ctr">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908249" y="4840951"/>
                <a:ext cx="1037235" cy="307777"/>
              </a:xfrm>
              <a:prstGeom prst="rect">
                <a:avLst/>
              </a:prstGeom>
              <a:blipFill>
                <a:blip r:embed="rId13"/>
                <a:stretch>
                  <a:fillRect t="-1961"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522341" y="2499591"/>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3134042" y="4313340"/>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（入力決定するケースでの性能）</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6371" y="4940104"/>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207273" y="5292785"/>
            <a:ext cx="40722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272734" y="5291811"/>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164734" y="5238785"/>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5005827" y="5292785"/>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16248" y="5238785"/>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24248" y="5292785"/>
            <a:ext cx="380734"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651282" y="5291811"/>
            <a:ext cx="564966"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244491" y="4372542"/>
            <a:ext cx="12700" cy="1948486"/>
          </a:xfrm>
          <a:prstGeom prst="bentConnector3">
            <a:avLst>
              <a:gd name="adj1" fmla="val 246977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75822" y="5315500"/>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75822" y="5315500"/>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82765" y="501312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82765" y="5013127"/>
                <a:ext cx="271299" cy="307777"/>
              </a:xfrm>
              <a:prstGeom prst="rect">
                <a:avLst/>
              </a:prstGeom>
              <a:blipFill>
                <a:blip r:embed="rId15"/>
                <a:stretch>
                  <a:fillRect l="-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473625" y="4840951"/>
                <a:ext cx="632527" cy="307777"/>
              </a:xfrm>
              <a:prstGeom prst="rect">
                <a:avLst/>
              </a:prstGeom>
              <a:noFill/>
            </p:spPr>
            <p:txBody>
              <a:bodyPr wrap="square" rtlCol="0" anchor="ctr">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473625" y="4840951"/>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ただし、外挿の扱いの説明をどうするか。</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モデルの使い方が違うので、入出力と合わせた図で示したが、目標値に追従するグラフで示す方法も誤差や偏差を直接示せるのであり得るかも。</a:t>
            </a:r>
          </a:p>
        </p:txBody>
      </p:sp>
      <p:cxnSp>
        <p:nvCxnSpPr>
          <p:cNvPr id="12" name="直線矢印コネクタ 11">
            <a:extLst>
              <a:ext uri="{FF2B5EF4-FFF2-40B4-BE49-F238E27FC236}">
                <a16:creationId xmlns:a16="http://schemas.microsoft.com/office/drawing/2014/main" id="{972CF509-65A4-D394-0C7F-7649F69CF16A}"/>
              </a:ext>
            </a:extLst>
          </p:cNvPr>
          <p:cNvCxnSpPr>
            <a:cxnSpLocks/>
            <a:stCxn id="40" idx="3"/>
            <a:endCxn id="43" idx="1"/>
          </p:cNvCxnSpPr>
          <p:nvPr/>
        </p:nvCxnSpPr>
        <p:spPr>
          <a:xfrm flipV="1">
            <a:off x="3301299" y="3101993"/>
            <a:ext cx="553014" cy="221"/>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868A92D-6513-63A1-11E8-6921E91C16EC}"/>
              </a:ext>
            </a:extLst>
          </p:cNvPr>
          <p:cNvCxnSpPr>
            <a:cxnSpLocks/>
            <a:stCxn id="43" idx="3"/>
            <a:endCxn id="41" idx="1"/>
          </p:cNvCxnSpPr>
          <p:nvPr/>
        </p:nvCxnSpPr>
        <p:spPr>
          <a:xfrm flipV="1">
            <a:off x="4377261" y="3100113"/>
            <a:ext cx="527370" cy="188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0D2B13E-B498-CC5A-73DA-ABE8815CDC91}"/>
              </a:ext>
            </a:extLst>
          </p:cNvPr>
          <p:cNvCxnSpPr>
            <a:cxnSpLocks/>
            <a:stCxn id="40" idx="2"/>
            <a:endCxn id="29" idx="1"/>
          </p:cNvCxnSpPr>
          <p:nvPr/>
        </p:nvCxnSpPr>
        <p:spPr>
          <a:xfrm rot="16200000" flipH="1">
            <a:off x="3233910" y="2995863"/>
            <a:ext cx="389758" cy="910236"/>
          </a:xfrm>
          <a:prstGeom prst="bentConnector2">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0C875E74-2B82-D904-B256-73C8693AD22B}"/>
              </a:ext>
            </a:extLst>
          </p:cNvPr>
          <p:cNvCxnSpPr>
            <a:cxnSpLocks/>
            <a:stCxn id="29" idx="3"/>
            <a:endCxn id="42" idx="1"/>
          </p:cNvCxnSpPr>
          <p:nvPr/>
        </p:nvCxnSpPr>
        <p:spPr>
          <a:xfrm>
            <a:off x="4348808" y="3645860"/>
            <a:ext cx="555823"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907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1839433" y="-495"/>
            <a:ext cx="10077747"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言いたいことは、①両性質を考慮しても、予測性能・制御性能が大きく改善しないこと、②相関しないから最適化計算への応用も期待できないこと（予測性能からモデル選択するのが困難）の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36CB775-9478-7190-357B-3DFDD4D8142C}"/>
              </a:ext>
            </a:extLst>
          </p:cNvPr>
          <p:cNvSpPr txBox="1"/>
          <p:nvPr/>
        </p:nvSpPr>
        <p:spPr>
          <a:xfrm>
            <a:off x="241576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10" name="テキスト ボックス 9">
            <a:extLst>
              <a:ext uri="{FF2B5EF4-FFF2-40B4-BE49-F238E27FC236}">
                <a16:creationId xmlns:a16="http://schemas.microsoft.com/office/drawing/2014/main" id="{A46D3192-BD41-ACE0-5FEE-A3AF51695B1F}"/>
              </a:ext>
            </a:extLst>
          </p:cNvPr>
          <p:cNvSpPr txBox="1"/>
          <p:nvPr/>
        </p:nvSpPr>
        <p:spPr>
          <a:xfrm>
            <a:off x="7338468"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4" name="テキスト ボックス 13">
            <a:extLst>
              <a:ext uri="{FF2B5EF4-FFF2-40B4-BE49-F238E27FC236}">
                <a16:creationId xmlns:a16="http://schemas.microsoft.com/office/drawing/2014/main" id="{6F085C78-4451-11B1-87F4-B5D60F93F0C0}"/>
              </a:ext>
            </a:extLst>
          </p:cNvPr>
          <p:cNvSpPr txBox="1"/>
          <p:nvPr/>
        </p:nvSpPr>
        <p:spPr>
          <a:xfrm>
            <a:off x="3394656"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6" name="テキスト ボックス 15">
            <a:extLst>
              <a:ext uri="{FF2B5EF4-FFF2-40B4-BE49-F238E27FC236}">
                <a16:creationId xmlns:a16="http://schemas.microsoft.com/office/drawing/2014/main" id="{3FB40569-B2D3-3795-7293-C75C8A52C0E5}"/>
              </a:ext>
            </a:extLst>
          </p:cNvPr>
          <p:cNvSpPr txBox="1"/>
          <p:nvPr/>
        </p:nvSpPr>
        <p:spPr>
          <a:xfrm>
            <a:off x="7654050"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8" name="テキスト ボックス 17">
            <a:extLst>
              <a:ext uri="{FF2B5EF4-FFF2-40B4-BE49-F238E27FC236}">
                <a16:creationId xmlns:a16="http://schemas.microsoft.com/office/drawing/2014/main" id="{90B39E15-7E3B-CE04-6E9D-FF4C18492D80}"/>
              </a:ext>
            </a:extLst>
          </p:cNvPr>
          <p:cNvSpPr txBox="1"/>
          <p:nvPr/>
        </p:nvSpPr>
        <p:spPr>
          <a:xfrm>
            <a:off x="9615406"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21" name="テキスト ボックス 20">
            <a:extLst>
              <a:ext uri="{FF2B5EF4-FFF2-40B4-BE49-F238E27FC236}">
                <a16:creationId xmlns:a16="http://schemas.microsoft.com/office/drawing/2014/main" id="{1903E1D5-5868-4EEA-2122-F5B14F884375}"/>
              </a:ext>
            </a:extLst>
          </p:cNvPr>
          <p:cNvSpPr txBox="1"/>
          <p:nvPr/>
        </p:nvSpPr>
        <p:spPr>
          <a:xfrm>
            <a:off x="5676433"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22" name="テキスト ボックス 21">
            <a:extLst>
              <a:ext uri="{FF2B5EF4-FFF2-40B4-BE49-F238E27FC236}">
                <a16:creationId xmlns:a16="http://schemas.microsoft.com/office/drawing/2014/main" id="{3209AB2D-D54D-82B7-9E2C-1DC883B0E9E5}"/>
              </a:ext>
            </a:extLst>
          </p:cNvPr>
          <p:cNvSpPr txBox="1"/>
          <p:nvPr/>
        </p:nvSpPr>
        <p:spPr>
          <a:xfrm>
            <a:off x="5652829"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26" name="テキスト ボックス 25">
            <a:extLst>
              <a:ext uri="{FF2B5EF4-FFF2-40B4-BE49-F238E27FC236}">
                <a16:creationId xmlns:a16="http://schemas.microsoft.com/office/drawing/2014/main" id="{B6907E12-EBE0-C5FA-D360-A63757E132D9}"/>
              </a:ext>
            </a:extLst>
          </p:cNvPr>
          <p:cNvSpPr txBox="1"/>
          <p:nvPr/>
        </p:nvSpPr>
        <p:spPr>
          <a:xfrm>
            <a:off x="9608192"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29" name="テキスト ボックス 28">
            <a:extLst>
              <a:ext uri="{FF2B5EF4-FFF2-40B4-BE49-F238E27FC236}">
                <a16:creationId xmlns:a16="http://schemas.microsoft.com/office/drawing/2014/main" id="{2CB48BD6-9BB1-CA88-BE95-840013CE70E3}"/>
              </a:ext>
            </a:extLst>
          </p:cNvPr>
          <p:cNvSpPr txBox="1"/>
          <p:nvPr/>
        </p:nvSpPr>
        <p:spPr>
          <a:xfrm>
            <a:off x="371271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0" name="テキスト ボックス 29">
            <a:extLst>
              <a:ext uri="{FF2B5EF4-FFF2-40B4-BE49-F238E27FC236}">
                <a16:creationId xmlns:a16="http://schemas.microsoft.com/office/drawing/2014/main" id="{31D5F6A7-4732-B5B3-AA85-0F06F3108DDE}"/>
              </a:ext>
            </a:extLst>
          </p:cNvPr>
          <p:cNvSpPr txBox="1"/>
          <p:nvPr/>
        </p:nvSpPr>
        <p:spPr>
          <a:xfrm>
            <a:off x="272552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31" name="テキスト ボックス 30">
            <a:extLst>
              <a:ext uri="{FF2B5EF4-FFF2-40B4-BE49-F238E27FC236}">
                <a16:creationId xmlns:a16="http://schemas.microsoft.com/office/drawing/2014/main" id="{2940363F-4275-37A4-6752-D28D10A5D444}"/>
              </a:ext>
            </a:extLst>
          </p:cNvPr>
          <p:cNvSpPr txBox="1"/>
          <p:nvPr/>
        </p:nvSpPr>
        <p:spPr>
          <a:xfrm>
            <a:off x="4391652"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32" name="テキスト ボックス 31">
            <a:extLst>
              <a:ext uri="{FF2B5EF4-FFF2-40B4-BE49-F238E27FC236}">
                <a16:creationId xmlns:a16="http://schemas.microsoft.com/office/drawing/2014/main" id="{983C6EBA-3818-D632-7EF0-8454BFAAE90E}"/>
              </a:ext>
            </a:extLst>
          </p:cNvPr>
          <p:cNvSpPr txBox="1"/>
          <p:nvPr/>
        </p:nvSpPr>
        <p:spPr>
          <a:xfrm>
            <a:off x="4700972"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Tree>
    <p:extLst>
      <p:ext uri="{BB962C8B-B14F-4D97-AF65-F5344CB8AC3E}">
        <p14:creationId xmlns:p14="http://schemas.microsoft.com/office/powerpoint/2010/main" val="32042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a:extLst>
              <a:ext uri="{FF2B5EF4-FFF2-40B4-BE49-F238E27FC236}">
                <a16:creationId xmlns:a16="http://schemas.microsoft.com/office/drawing/2014/main" id="{85B4BEF0-2C37-3F9F-ECFE-345BBDE3FE2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48971"/>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3016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3710"/>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851" y="4572806"/>
            <a:ext cx="18000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2B57CB3-14D2-BC09-6570-6A981C58116C}"/>
              </a:ext>
            </a:extLst>
          </p:cNvPr>
          <p:cNvSpPr txBox="1"/>
          <p:nvPr/>
        </p:nvSpPr>
        <p:spPr>
          <a:xfrm>
            <a:off x="2349505" y="3429000"/>
            <a:ext cx="626933" cy="338554"/>
          </a:xfrm>
          <a:prstGeom prst="rect">
            <a:avLst/>
          </a:prstGeom>
          <a:noFill/>
        </p:spPr>
        <p:txBody>
          <a:bodyPr wrap="square" rtlCol="0">
            <a:spAutoFit/>
          </a:bodyPr>
          <a:lstStyle/>
          <a:p>
            <a:pPr algn="ctr"/>
            <a:r>
              <a:rPr kumimoji="1" lang="en-US" altLang="ja-JP" sz="1600" b="1" dirty="0">
                <a:solidFill>
                  <a:schemeClr val="accent1"/>
                </a:solidFill>
              </a:rPr>
              <a:t>1.09</a:t>
            </a:r>
          </a:p>
        </p:txBody>
      </p:sp>
      <p:sp>
        <p:nvSpPr>
          <p:cNvPr id="9" name="テキスト ボックス 8">
            <a:extLst>
              <a:ext uri="{FF2B5EF4-FFF2-40B4-BE49-F238E27FC236}">
                <a16:creationId xmlns:a16="http://schemas.microsoft.com/office/drawing/2014/main" id="{992DE1B9-40E5-14FB-F62E-C5EC3965A75A}"/>
              </a:ext>
            </a:extLst>
          </p:cNvPr>
          <p:cNvSpPr txBox="1"/>
          <p:nvPr/>
        </p:nvSpPr>
        <p:spPr>
          <a:xfrm>
            <a:off x="7258956" y="3412386"/>
            <a:ext cx="591248" cy="338554"/>
          </a:xfrm>
          <a:prstGeom prst="rect">
            <a:avLst/>
          </a:prstGeom>
          <a:noFill/>
        </p:spPr>
        <p:txBody>
          <a:bodyPr wrap="square" rtlCol="0">
            <a:spAutoFit/>
          </a:bodyPr>
          <a:lstStyle/>
          <a:p>
            <a:pPr algn="ctr"/>
            <a:r>
              <a:rPr kumimoji="1" lang="en-US" altLang="ja-JP" sz="1600" b="1" dirty="0">
                <a:solidFill>
                  <a:schemeClr val="accent1"/>
                </a:solidFill>
              </a:rPr>
              <a:t>1.13</a:t>
            </a:r>
          </a:p>
        </p:txBody>
      </p:sp>
      <p:sp>
        <p:nvSpPr>
          <p:cNvPr id="10" name="テキスト ボックス 9">
            <a:extLst>
              <a:ext uri="{FF2B5EF4-FFF2-40B4-BE49-F238E27FC236}">
                <a16:creationId xmlns:a16="http://schemas.microsoft.com/office/drawing/2014/main" id="{1BE9DA26-B088-011F-364F-57764B428611}"/>
              </a:ext>
            </a:extLst>
          </p:cNvPr>
          <p:cNvSpPr txBox="1"/>
          <p:nvPr/>
        </p:nvSpPr>
        <p:spPr>
          <a:xfrm>
            <a:off x="3315144" y="3414655"/>
            <a:ext cx="626933" cy="338554"/>
          </a:xfrm>
          <a:prstGeom prst="rect">
            <a:avLst/>
          </a:prstGeom>
          <a:noFill/>
        </p:spPr>
        <p:txBody>
          <a:bodyPr wrap="square" rtlCol="0">
            <a:spAutoFit/>
          </a:bodyPr>
          <a:lstStyle/>
          <a:p>
            <a:pPr algn="ctr"/>
            <a:r>
              <a:rPr kumimoji="1" lang="en-US" altLang="ja-JP" sz="1600" b="1" dirty="0">
                <a:solidFill>
                  <a:schemeClr val="accent1"/>
                </a:solidFill>
              </a:rPr>
              <a:t>1.12</a:t>
            </a:r>
          </a:p>
        </p:txBody>
      </p:sp>
      <p:sp>
        <p:nvSpPr>
          <p:cNvPr id="11" name="テキスト ボックス 10">
            <a:extLst>
              <a:ext uri="{FF2B5EF4-FFF2-40B4-BE49-F238E27FC236}">
                <a16:creationId xmlns:a16="http://schemas.microsoft.com/office/drawing/2014/main" id="{7BF0FCDE-0C64-E832-6FF1-A0A40121D6B0}"/>
              </a:ext>
            </a:extLst>
          </p:cNvPr>
          <p:cNvSpPr txBox="1"/>
          <p:nvPr/>
        </p:nvSpPr>
        <p:spPr>
          <a:xfrm>
            <a:off x="7561286" y="4249177"/>
            <a:ext cx="591248" cy="338554"/>
          </a:xfrm>
          <a:prstGeom prst="rect">
            <a:avLst/>
          </a:prstGeom>
          <a:noFill/>
        </p:spPr>
        <p:txBody>
          <a:bodyPr wrap="square" rtlCol="0">
            <a:spAutoFit/>
          </a:bodyPr>
          <a:lstStyle/>
          <a:p>
            <a:pPr algn="ctr"/>
            <a:r>
              <a:rPr kumimoji="1" lang="en-US" altLang="ja-JP" sz="1600" b="1" dirty="0">
                <a:solidFill>
                  <a:schemeClr val="accent4"/>
                </a:solidFill>
              </a:rPr>
              <a:t>0.51</a:t>
            </a:r>
          </a:p>
        </p:txBody>
      </p:sp>
      <p:sp>
        <p:nvSpPr>
          <p:cNvPr id="12" name="テキスト ボックス 11">
            <a:extLst>
              <a:ext uri="{FF2B5EF4-FFF2-40B4-BE49-F238E27FC236}">
                <a16:creationId xmlns:a16="http://schemas.microsoft.com/office/drawing/2014/main" id="{62C98D9C-240B-A375-1B10-90AAE14CCDEB}"/>
              </a:ext>
            </a:extLst>
          </p:cNvPr>
          <p:cNvSpPr txBox="1"/>
          <p:nvPr/>
        </p:nvSpPr>
        <p:spPr>
          <a:xfrm>
            <a:off x="9509390" y="4103405"/>
            <a:ext cx="591249" cy="338554"/>
          </a:xfrm>
          <a:prstGeom prst="rect">
            <a:avLst/>
          </a:prstGeom>
          <a:noFill/>
        </p:spPr>
        <p:txBody>
          <a:bodyPr wrap="square" rtlCol="0">
            <a:spAutoFit/>
          </a:bodyPr>
          <a:lstStyle/>
          <a:p>
            <a:pPr algn="ctr"/>
            <a:r>
              <a:rPr kumimoji="1" lang="en-US" altLang="ja-JP" sz="1600" b="1" dirty="0">
                <a:solidFill>
                  <a:schemeClr val="accent4"/>
                </a:solidFill>
              </a:rPr>
              <a:t>0.55</a:t>
            </a:r>
          </a:p>
        </p:txBody>
      </p:sp>
      <p:sp>
        <p:nvSpPr>
          <p:cNvPr id="13" name="テキスト ボックス 12">
            <a:extLst>
              <a:ext uri="{FF2B5EF4-FFF2-40B4-BE49-F238E27FC236}">
                <a16:creationId xmlns:a16="http://schemas.microsoft.com/office/drawing/2014/main" id="{FBA4E5AB-E699-C5D4-49DF-12A1812CBCC1}"/>
              </a:ext>
            </a:extLst>
          </p:cNvPr>
          <p:cNvSpPr txBox="1"/>
          <p:nvPr/>
        </p:nvSpPr>
        <p:spPr>
          <a:xfrm>
            <a:off x="5583669" y="4103405"/>
            <a:ext cx="591249" cy="338554"/>
          </a:xfrm>
          <a:prstGeom prst="rect">
            <a:avLst/>
          </a:prstGeom>
          <a:noFill/>
        </p:spPr>
        <p:txBody>
          <a:bodyPr wrap="square" rtlCol="0">
            <a:spAutoFit/>
          </a:bodyPr>
          <a:lstStyle/>
          <a:p>
            <a:pPr algn="ctr"/>
            <a:r>
              <a:rPr kumimoji="1" lang="en-US" altLang="ja-JP" sz="1600" b="1" dirty="0">
                <a:solidFill>
                  <a:schemeClr val="accent4"/>
                </a:solidFill>
              </a:rPr>
              <a:t>0.56</a:t>
            </a:r>
          </a:p>
        </p:txBody>
      </p:sp>
      <p:sp>
        <p:nvSpPr>
          <p:cNvPr id="14" name="テキスト ボックス 13">
            <a:extLst>
              <a:ext uri="{FF2B5EF4-FFF2-40B4-BE49-F238E27FC236}">
                <a16:creationId xmlns:a16="http://schemas.microsoft.com/office/drawing/2014/main" id="{1427122F-3923-ECBE-D83D-6B4CB10CCA32}"/>
              </a:ext>
            </a:extLst>
          </p:cNvPr>
          <p:cNvSpPr txBox="1"/>
          <p:nvPr/>
        </p:nvSpPr>
        <p:spPr>
          <a:xfrm>
            <a:off x="5613073" y="3139791"/>
            <a:ext cx="591248" cy="338554"/>
          </a:xfrm>
          <a:prstGeom prst="rect">
            <a:avLst/>
          </a:prstGeom>
          <a:noFill/>
        </p:spPr>
        <p:txBody>
          <a:bodyPr wrap="square" rtlCol="0">
            <a:spAutoFit/>
          </a:bodyPr>
          <a:lstStyle/>
          <a:p>
            <a:pPr algn="ctr"/>
            <a:r>
              <a:rPr kumimoji="1" lang="en-US" altLang="ja-JP" sz="1600" dirty="0">
                <a:solidFill>
                  <a:schemeClr val="accent1"/>
                </a:solidFill>
              </a:rPr>
              <a:t>1.39</a:t>
            </a:r>
          </a:p>
        </p:txBody>
      </p:sp>
      <p:sp>
        <p:nvSpPr>
          <p:cNvPr id="15" name="テキスト ボックス 14">
            <a:extLst>
              <a:ext uri="{FF2B5EF4-FFF2-40B4-BE49-F238E27FC236}">
                <a16:creationId xmlns:a16="http://schemas.microsoft.com/office/drawing/2014/main" id="{D903DE67-FE88-31D4-8F7A-F4CD12083978}"/>
              </a:ext>
            </a:extLst>
          </p:cNvPr>
          <p:cNvSpPr txBox="1"/>
          <p:nvPr/>
        </p:nvSpPr>
        <p:spPr>
          <a:xfrm>
            <a:off x="9502176" y="3145939"/>
            <a:ext cx="591248" cy="338554"/>
          </a:xfrm>
          <a:prstGeom prst="rect">
            <a:avLst/>
          </a:prstGeom>
          <a:noFill/>
        </p:spPr>
        <p:txBody>
          <a:bodyPr wrap="square" rtlCol="0">
            <a:spAutoFit/>
          </a:bodyPr>
          <a:lstStyle/>
          <a:p>
            <a:pPr algn="ctr"/>
            <a:r>
              <a:rPr kumimoji="1" lang="en-US" altLang="ja-JP" sz="1600" dirty="0">
                <a:solidFill>
                  <a:schemeClr val="accent1"/>
                </a:solidFill>
              </a:rPr>
              <a:t>1.44</a:t>
            </a:r>
          </a:p>
        </p:txBody>
      </p:sp>
      <p:sp>
        <p:nvSpPr>
          <p:cNvPr id="16" name="テキスト ボックス 15">
            <a:extLst>
              <a:ext uri="{FF2B5EF4-FFF2-40B4-BE49-F238E27FC236}">
                <a16:creationId xmlns:a16="http://schemas.microsoft.com/office/drawing/2014/main" id="{47831685-9142-54D1-AABB-70A43F3724F1}"/>
              </a:ext>
            </a:extLst>
          </p:cNvPr>
          <p:cNvSpPr txBox="1"/>
          <p:nvPr/>
        </p:nvSpPr>
        <p:spPr>
          <a:xfrm>
            <a:off x="3646452" y="4071764"/>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7" name="テキスト ボックス 16">
            <a:extLst>
              <a:ext uri="{FF2B5EF4-FFF2-40B4-BE49-F238E27FC236}">
                <a16:creationId xmlns:a16="http://schemas.microsoft.com/office/drawing/2014/main" id="{559EDB72-F08D-F287-8AFF-8ECAD10F4553}"/>
              </a:ext>
            </a:extLst>
          </p:cNvPr>
          <p:cNvSpPr txBox="1"/>
          <p:nvPr/>
        </p:nvSpPr>
        <p:spPr>
          <a:xfrm>
            <a:off x="2659267" y="4093887"/>
            <a:ext cx="591249" cy="338554"/>
          </a:xfrm>
          <a:prstGeom prst="rect">
            <a:avLst/>
          </a:prstGeom>
          <a:noFill/>
        </p:spPr>
        <p:txBody>
          <a:bodyPr wrap="square" rtlCol="0">
            <a:spAutoFit/>
          </a:bodyPr>
          <a:lstStyle/>
          <a:p>
            <a:pPr algn="ctr"/>
            <a:r>
              <a:rPr kumimoji="1" lang="en-US" altLang="ja-JP" sz="1600" dirty="0">
                <a:solidFill>
                  <a:schemeClr val="accent4"/>
                </a:solidFill>
              </a:rPr>
              <a:t>0.62</a:t>
            </a:r>
          </a:p>
        </p:txBody>
      </p:sp>
      <p:sp>
        <p:nvSpPr>
          <p:cNvPr id="18" name="テキスト ボックス 17">
            <a:extLst>
              <a:ext uri="{FF2B5EF4-FFF2-40B4-BE49-F238E27FC236}">
                <a16:creationId xmlns:a16="http://schemas.microsoft.com/office/drawing/2014/main" id="{887DAE81-FE54-0472-69FC-43C70DADF38D}"/>
              </a:ext>
            </a:extLst>
          </p:cNvPr>
          <p:cNvSpPr txBox="1"/>
          <p:nvPr/>
        </p:nvSpPr>
        <p:spPr>
          <a:xfrm>
            <a:off x="4298888" y="3324241"/>
            <a:ext cx="626933" cy="338554"/>
          </a:xfrm>
          <a:prstGeom prst="rect">
            <a:avLst/>
          </a:prstGeom>
          <a:noFill/>
        </p:spPr>
        <p:txBody>
          <a:bodyPr wrap="square" rtlCol="0">
            <a:spAutoFit/>
          </a:bodyPr>
          <a:lstStyle/>
          <a:p>
            <a:pPr algn="ctr"/>
            <a:r>
              <a:rPr kumimoji="1" lang="en-US" altLang="ja-JP" sz="1600" dirty="0">
                <a:solidFill>
                  <a:schemeClr val="accent1"/>
                </a:solidFill>
              </a:rPr>
              <a:t>1.17</a:t>
            </a:r>
          </a:p>
        </p:txBody>
      </p:sp>
      <p:sp>
        <p:nvSpPr>
          <p:cNvPr id="19" name="テキスト ボックス 18">
            <a:extLst>
              <a:ext uri="{FF2B5EF4-FFF2-40B4-BE49-F238E27FC236}">
                <a16:creationId xmlns:a16="http://schemas.microsoft.com/office/drawing/2014/main" id="{CD65FE5F-7525-4039-1602-15621B0E2405}"/>
              </a:ext>
            </a:extLst>
          </p:cNvPr>
          <p:cNvSpPr txBox="1"/>
          <p:nvPr/>
        </p:nvSpPr>
        <p:spPr>
          <a:xfrm>
            <a:off x="4608208" y="4118010"/>
            <a:ext cx="591249" cy="338554"/>
          </a:xfrm>
          <a:prstGeom prst="rect">
            <a:avLst/>
          </a:prstGeom>
          <a:noFill/>
        </p:spPr>
        <p:txBody>
          <a:bodyPr wrap="square" rtlCol="0">
            <a:spAutoFit/>
          </a:bodyPr>
          <a:lstStyle/>
          <a:p>
            <a:pPr algn="ctr"/>
            <a:r>
              <a:rPr kumimoji="1" lang="en-US" altLang="ja-JP" sz="1600" dirty="0">
                <a:solidFill>
                  <a:schemeClr val="accent4"/>
                </a:solidFill>
              </a:rPr>
              <a:t>0.58</a:t>
            </a:r>
          </a:p>
        </p:txBody>
      </p:sp>
      <p:sp>
        <p:nvSpPr>
          <p:cNvPr id="21" name="吹き出し: 四角形 20">
            <a:extLst>
              <a:ext uri="{FF2B5EF4-FFF2-40B4-BE49-F238E27FC236}">
                <a16:creationId xmlns:a16="http://schemas.microsoft.com/office/drawing/2014/main" id="{AB03C936-B2B4-3D09-8948-3ABB22EC46B2}"/>
              </a:ext>
            </a:extLst>
          </p:cNvPr>
          <p:cNvSpPr/>
          <p:nvPr/>
        </p:nvSpPr>
        <p:spPr>
          <a:xfrm>
            <a:off x="65272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予測誤差と制御性能の間の相関が低い</a:t>
            </a:r>
          </a:p>
        </p:txBody>
      </p:sp>
      <p:sp>
        <p:nvSpPr>
          <p:cNvPr id="22" name="吹き出し: 四角形 21">
            <a:extLst>
              <a:ext uri="{FF2B5EF4-FFF2-40B4-BE49-F238E27FC236}">
                <a16:creationId xmlns:a16="http://schemas.microsoft.com/office/drawing/2014/main" id="{E271E16E-42AD-3790-76B0-B0331EE5F7BA}"/>
              </a:ext>
            </a:extLst>
          </p:cNvPr>
          <p:cNvSpPr/>
          <p:nvPr/>
        </p:nvSpPr>
        <p:spPr>
          <a:xfrm>
            <a:off x="2149526" y="2389576"/>
            <a:ext cx="2795060" cy="630072"/>
          </a:xfrm>
          <a:prstGeom prst="wedgeRectCallout">
            <a:avLst>
              <a:gd name="adj1" fmla="val 29048"/>
              <a:gd name="adj2" fmla="val 76779"/>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Tree>
    <p:extLst>
      <p:ext uri="{BB962C8B-B14F-4D97-AF65-F5344CB8AC3E}">
        <p14:creationId xmlns:p14="http://schemas.microsoft.com/office/powerpoint/2010/main" val="226992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検証概要</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667361"/>
          </a:xfrm>
        </p:spPr>
        <p:txBody>
          <a:bodyPr/>
          <a:lstStyle/>
          <a:p>
            <a:r>
              <a:rPr lang="ja-JP" altLang="en-US" sz="2800" dirty="0"/>
              <a:t>有制約大域的最適化技術</a:t>
            </a:r>
            <a:r>
              <a:rPr lang="en-US" altLang="ja-JP" sz="2800" dirty="0"/>
              <a:t>*</a:t>
            </a:r>
            <a:r>
              <a:rPr lang="ja-JP" altLang="en-US" sz="2800" dirty="0"/>
              <a:t>を開発し、下記問題設定で性能検証した。</a:t>
            </a:r>
          </a:p>
        </p:txBody>
      </p:sp>
      <p:sp>
        <p:nvSpPr>
          <p:cNvPr id="7" name="テキスト ボックス 6">
            <a:extLst>
              <a:ext uri="{FF2B5EF4-FFF2-40B4-BE49-F238E27FC236}">
                <a16:creationId xmlns:a16="http://schemas.microsoft.com/office/drawing/2014/main" id="{1FABB6E0-1C11-495C-F4C1-CB9E828CAE8F}"/>
              </a:ext>
            </a:extLst>
          </p:cNvPr>
          <p:cNvSpPr txBox="1"/>
          <p:nvPr/>
        </p:nvSpPr>
        <p:spPr>
          <a:xfrm>
            <a:off x="1235427" y="2025834"/>
            <a:ext cx="9562233" cy="369332"/>
          </a:xfrm>
          <a:prstGeom prst="rect">
            <a:avLst/>
          </a:prstGeom>
          <a:noFill/>
        </p:spPr>
        <p:txBody>
          <a:bodyPr wrap="none" rtlCol="0">
            <a:spAutoFit/>
          </a:bodyPr>
          <a:lstStyle/>
          <a:p>
            <a:r>
              <a:rPr kumimoji="1" lang="ja-JP" altLang="en-US" dirty="0"/>
              <a:t>実データでモデリングしたプラントモデルを用いて、実規模相当のスケジューリング問題での性能を確認する</a:t>
            </a:r>
          </a:p>
        </p:txBody>
      </p:sp>
      <p:graphicFrame>
        <p:nvGraphicFramePr>
          <p:cNvPr id="11" name="表 10">
            <a:extLst>
              <a:ext uri="{FF2B5EF4-FFF2-40B4-BE49-F238E27FC236}">
                <a16:creationId xmlns:a16="http://schemas.microsoft.com/office/drawing/2014/main" id="{7EC59206-5EC3-5324-D054-30B15CC04B16}"/>
              </a:ext>
            </a:extLst>
          </p:cNvPr>
          <p:cNvGraphicFramePr>
            <a:graphicFrameLocks noGrp="1"/>
          </p:cNvGraphicFramePr>
          <p:nvPr>
            <p:extLst>
              <p:ext uri="{D42A27DB-BD31-4B8C-83A1-F6EECF244321}">
                <p14:modId xmlns:p14="http://schemas.microsoft.com/office/powerpoint/2010/main" val="2335751187"/>
              </p:ext>
            </p:extLst>
          </p:nvPr>
        </p:nvGraphicFramePr>
        <p:xfrm>
          <a:off x="1263671" y="2496331"/>
          <a:ext cx="9548564" cy="1112520"/>
        </p:xfrm>
        <a:graphic>
          <a:graphicData uri="http://schemas.openxmlformats.org/drawingml/2006/table">
            <a:tbl>
              <a:tblPr firstRow="1" bandRow="1">
                <a:tableStyleId>{5C22544A-7EE6-4342-B048-85BDC9FD1C3A}</a:tableStyleId>
              </a:tblPr>
              <a:tblGrid>
                <a:gridCol w="2851129">
                  <a:extLst>
                    <a:ext uri="{9D8B030D-6E8A-4147-A177-3AD203B41FA5}">
                      <a16:colId xmlns:a16="http://schemas.microsoft.com/office/drawing/2014/main" val="594600994"/>
                    </a:ext>
                  </a:extLst>
                </a:gridCol>
                <a:gridCol w="3027157">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データ駆動モデリング＋最適化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線型</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523675088"/>
                  </a:ext>
                </a:extLst>
              </a:tr>
            </a:tbl>
          </a:graphicData>
        </a:graphic>
      </p:graphicFrame>
      <p:graphicFrame>
        <p:nvGraphicFramePr>
          <p:cNvPr id="12" name="表 11">
            <a:extLst>
              <a:ext uri="{FF2B5EF4-FFF2-40B4-BE49-F238E27FC236}">
                <a16:creationId xmlns:a16="http://schemas.microsoft.com/office/drawing/2014/main" id="{2D591749-739C-36BD-BD47-0710ABA107C8}"/>
              </a:ext>
            </a:extLst>
          </p:cNvPr>
          <p:cNvGraphicFramePr>
            <a:graphicFrameLocks noGrp="1"/>
          </p:cNvGraphicFramePr>
          <p:nvPr>
            <p:extLst>
              <p:ext uri="{D42A27DB-BD31-4B8C-83A1-F6EECF244321}">
                <p14:modId xmlns:p14="http://schemas.microsoft.com/office/powerpoint/2010/main" val="1051144983"/>
              </p:ext>
            </p:extLst>
          </p:nvPr>
        </p:nvGraphicFramePr>
        <p:xfrm>
          <a:off x="1263671" y="4559024"/>
          <a:ext cx="9548564" cy="1112520"/>
        </p:xfrm>
        <a:graphic>
          <a:graphicData uri="http://schemas.openxmlformats.org/drawingml/2006/table">
            <a:tbl>
              <a:tblPr firstRow="1" bandRow="1">
                <a:tableStyleId>{5C22544A-7EE6-4342-B048-85BDC9FD1C3A}</a:tableStyleId>
              </a:tblPr>
              <a:tblGrid>
                <a:gridCol w="2875843">
                  <a:extLst>
                    <a:ext uri="{9D8B030D-6E8A-4147-A177-3AD203B41FA5}">
                      <a16:colId xmlns:a16="http://schemas.microsoft.com/office/drawing/2014/main" val="594600994"/>
                    </a:ext>
                  </a:extLst>
                </a:gridCol>
                <a:gridCol w="3002443">
                  <a:extLst>
                    <a:ext uri="{9D8B030D-6E8A-4147-A177-3AD203B41FA5}">
                      <a16:colId xmlns:a16="http://schemas.microsoft.com/office/drawing/2014/main" val="1999500007"/>
                    </a:ext>
                  </a:extLst>
                </a:gridCol>
                <a:gridCol w="2522764">
                  <a:extLst>
                    <a:ext uri="{9D8B030D-6E8A-4147-A177-3AD203B41FA5}">
                      <a16:colId xmlns:a16="http://schemas.microsoft.com/office/drawing/2014/main" val="3288233361"/>
                    </a:ext>
                  </a:extLst>
                </a:gridCol>
                <a:gridCol w="1147514">
                  <a:extLst>
                    <a:ext uri="{9D8B030D-6E8A-4147-A177-3AD203B41FA5}">
                      <a16:colId xmlns:a16="http://schemas.microsoft.com/office/drawing/2014/main" val="1296698012"/>
                    </a:ext>
                  </a:extLst>
                </a:gridCol>
              </a:tblGrid>
              <a:tr h="370840">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最適化問題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マニュアルモデル＋最適化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非線型（凸／非凸）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503812"/>
                  </a:ext>
                </a:extLst>
              </a:tr>
              <a:tr h="370840">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solidFill>
                            <a:schemeClr val="tx1"/>
                          </a:solidFill>
                        </a:rPr>
                        <a:t>データ駆動</a:t>
                      </a:r>
                      <a:r>
                        <a:rPr kumimoji="1" lang="ja-JP" altLang="en-US" dirty="0"/>
                        <a:t>モデリング＋最適化</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非線型（非凸）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2608831"/>
                  </a:ext>
                </a:extLst>
              </a:tr>
            </a:tbl>
          </a:graphicData>
        </a:graphic>
      </p:graphicFrame>
      <p:sp>
        <p:nvSpPr>
          <p:cNvPr id="15" name="テキスト ボックス 14">
            <a:extLst>
              <a:ext uri="{FF2B5EF4-FFF2-40B4-BE49-F238E27FC236}">
                <a16:creationId xmlns:a16="http://schemas.microsoft.com/office/drawing/2014/main" id="{1EFB8CB9-567F-B2AE-B24E-352706625F6A}"/>
              </a:ext>
            </a:extLst>
          </p:cNvPr>
          <p:cNvSpPr txBox="1"/>
          <p:nvPr/>
        </p:nvSpPr>
        <p:spPr>
          <a:xfrm>
            <a:off x="275793" y="3763413"/>
            <a:ext cx="2089033"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非線型制約問題</a:t>
            </a:r>
          </a:p>
        </p:txBody>
      </p:sp>
      <p:sp>
        <p:nvSpPr>
          <p:cNvPr id="16" name="テキスト ボックス 15">
            <a:extLst>
              <a:ext uri="{FF2B5EF4-FFF2-40B4-BE49-F238E27FC236}">
                <a16:creationId xmlns:a16="http://schemas.microsoft.com/office/drawing/2014/main" id="{7280EC64-01A4-1D6A-89BF-E0CA42348C9F}"/>
              </a:ext>
            </a:extLst>
          </p:cNvPr>
          <p:cNvSpPr txBox="1"/>
          <p:nvPr/>
        </p:nvSpPr>
        <p:spPr>
          <a:xfrm>
            <a:off x="275793" y="1617295"/>
            <a:ext cx="2592376"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solidFill>
                  <a:schemeClr val="accent1"/>
                </a:solidFill>
              </a:rPr>
              <a:t>プラント操業計画問題</a:t>
            </a:r>
          </a:p>
        </p:txBody>
      </p:sp>
      <p:sp>
        <p:nvSpPr>
          <p:cNvPr id="17" name="テキスト ボックス 16">
            <a:extLst>
              <a:ext uri="{FF2B5EF4-FFF2-40B4-BE49-F238E27FC236}">
                <a16:creationId xmlns:a16="http://schemas.microsoft.com/office/drawing/2014/main" id="{D53F705E-8C8A-0273-3C47-641F65047877}"/>
              </a:ext>
            </a:extLst>
          </p:cNvPr>
          <p:cNvSpPr txBox="1"/>
          <p:nvPr/>
        </p:nvSpPr>
        <p:spPr>
          <a:xfrm>
            <a:off x="1235426" y="4140909"/>
            <a:ext cx="8393644" cy="369332"/>
          </a:xfrm>
          <a:prstGeom prst="rect">
            <a:avLst/>
          </a:prstGeom>
          <a:noFill/>
        </p:spPr>
        <p:txBody>
          <a:bodyPr wrap="none" rtlCol="0">
            <a:spAutoFit/>
          </a:bodyPr>
          <a:lstStyle/>
          <a:p>
            <a:r>
              <a:rPr kumimoji="1" lang="ja-JP" altLang="en-US" dirty="0"/>
              <a:t>机上生成したデータからモデリングで非線型制約を抽出し、その制約への適用性を確認する</a:t>
            </a:r>
          </a:p>
        </p:txBody>
      </p:sp>
      <p:sp>
        <p:nvSpPr>
          <p:cNvPr id="18" name="テキスト ボックス 17">
            <a:extLst>
              <a:ext uri="{FF2B5EF4-FFF2-40B4-BE49-F238E27FC236}">
                <a16:creationId xmlns:a16="http://schemas.microsoft.com/office/drawing/2014/main" id="{0D81BDE6-2A09-4057-D8D1-3861547A2865}"/>
              </a:ext>
            </a:extLst>
          </p:cNvPr>
          <p:cNvSpPr txBox="1"/>
          <p:nvPr/>
        </p:nvSpPr>
        <p:spPr>
          <a:xfrm>
            <a:off x="9826777" y="3612722"/>
            <a:ext cx="1540806" cy="369332"/>
          </a:xfrm>
          <a:prstGeom prst="rect">
            <a:avLst/>
          </a:prstGeom>
          <a:noFill/>
        </p:spPr>
        <p:txBody>
          <a:bodyPr wrap="none" rtlCol="0">
            <a:spAutoFit/>
          </a:bodyPr>
          <a:lstStyle/>
          <a:p>
            <a:r>
              <a:rPr kumimoji="1" lang="en-US" altLang="ja-JP" dirty="0">
                <a:solidFill>
                  <a:schemeClr val="accent2"/>
                </a:solidFill>
              </a:rPr>
              <a:t>p20,21</a:t>
            </a:r>
            <a:r>
              <a:rPr kumimoji="1" lang="ja-JP" altLang="en-US" dirty="0">
                <a:solidFill>
                  <a:schemeClr val="accent2"/>
                </a:solidFill>
              </a:rPr>
              <a:t>で説明</a:t>
            </a:r>
          </a:p>
        </p:txBody>
      </p:sp>
      <p:sp>
        <p:nvSpPr>
          <p:cNvPr id="19" name="テキスト ボックス 18">
            <a:extLst>
              <a:ext uri="{FF2B5EF4-FFF2-40B4-BE49-F238E27FC236}">
                <a16:creationId xmlns:a16="http://schemas.microsoft.com/office/drawing/2014/main" id="{E4C3BBFA-5715-94C9-C601-45B191DE24A1}"/>
              </a:ext>
            </a:extLst>
          </p:cNvPr>
          <p:cNvSpPr txBox="1"/>
          <p:nvPr/>
        </p:nvSpPr>
        <p:spPr>
          <a:xfrm>
            <a:off x="9826777" y="5667426"/>
            <a:ext cx="1247457" cy="369332"/>
          </a:xfrm>
          <a:prstGeom prst="rect">
            <a:avLst/>
          </a:prstGeom>
          <a:noFill/>
        </p:spPr>
        <p:txBody>
          <a:bodyPr wrap="none" rtlCol="0">
            <a:spAutoFit/>
          </a:bodyPr>
          <a:lstStyle/>
          <a:p>
            <a:r>
              <a:rPr kumimoji="1" lang="en-US" altLang="ja-JP" dirty="0">
                <a:solidFill>
                  <a:schemeClr val="accent2"/>
                </a:solidFill>
              </a:rPr>
              <a:t>p22</a:t>
            </a:r>
            <a:r>
              <a:rPr kumimoji="1" lang="ja-JP" altLang="en-US" dirty="0">
                <a:solidFill>
                  <a:schemeClr val="accent2"/>
                </a:solidFill>
              </a:rPr>
              <a:t>で説明</a:t>
            </a:r>
          </a:p>
        </p:txBody>
      </p:sp>
      <p:sp>
        <p:nvSpPr>
          <p:cNvPr id="20" name="テキスト ボックス 19">
            <a:extLst>
              <a:ext uri="{FF2B5EF4-FFF2-40B4-BE49-F238E27FC236}">
                <a16:creationId xmlns:a16="http://schemas.microsoft.com/office/drawing/2014/main" id="{65618C81-9E1A-A3B0-0D91-D6E4CF34D25F}"/>
              </a:ext>
            </a:extLst>
          </p:cNvPr>
          <p:cNvSpPr txBox="1"/>
          <p:nvPr/>
        </p:nvSpPr>
        <p:spPr>
          <a:xfrm>
            <a:off x="1263671" y="5852092"/>
            <a:ext cx="5421677" cy="369332"/>
          </a:xfrm>
          <a:prstGeom prst="rect">
            <a:avLst/>
          </a:prstGeom>
          <a:noFill/>
        </p:spPr>
        <p:txBody>
          <a:bodyPr wrap="none" rtlCol="0">
            <a:spAutoFit/>
          </a:bodyPr>
          <a:lstStyle/>
          <a:p>
            <a:r>
              <a:rPr kumimoji="1" lang="en-US" altLang="ja-JP" dirty="0"/>
              <a:t>※</a:t>
            </a:r>
            <a:r>
              <a:rPr kumimoji="1" lang="ja-JP" altLang="en-US" dirty="0"/>
              <a:t>本テーマのモデリング技術と組み合わせた検証は未実施</a:t>
            </a:r>
          </a:p>
        </p:txBody>
      </p:sp>
      <p:sp>
        <p:nvSpPr>
          <p:cNvPr id="4" name="テキスト ボックス 3">
            <a:extLst>
              <a:ext uri="{FF2B5EF4-FFF2-40B4-BE49-F238E27FC236}">
                <a16:creationId xmlns:a16="http://schemas.microsoft.com/office/drawing/2014/main" id="{FE173498-F58A-50B1-4271-D6EBEB915957}"/>
              </a:ext>
            </a:extLst>
          </p:cNvPr>
          <p:cNvSpPr txBox="1"/>
          <p:nvPr/>
        </p:nvSpPr>
        <p:spPr>
          <a:xfrm>
            <a:off x="7207470" y="1512949"/>
            <a:ext cx="3866764" cy="369332"/>
          </a:xfrm>
          <a:prstGeom prst="rect">
            <a:avLst/>
          </a:prstGeom>
          <a:noFill/>
        </p:spPr>
        <p:txBody>
          <a:bodyPr wrap="none" rtlCol="0">
            <a:spAutoFit/>
          </a:bodyPr>
          <a:lstStyle/>
          <a:p>
            <a:r>
              <a:rPr kumimoji="1" lang="en-US" altLang="ja-JP" dirty="0"/>
              <a:t>※</a:t>
            </a:r>
            <a:r>
              <a:rPr kumimoji="1" lang="ja-JP" altLang="en-US" dirty="0"/>
              <a:t>東京都立大と共同研究で開発・検証</a:t>
            </a:r>
          </a:p>
        </p:txBody>
      </p:sp>
    </p:spTree>
    <p:extLst>
      <p:ext uri="{BB962C8B-B14F-4D97-AF65-F5344CB8AC3E}">
        <p14:creationId xmlns:p14="http://schemas.microsoft.com/office/powerpoint/2010/main" val="164688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3240065"/>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3587646"/>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3"/>
            <a:ext cx="11509002" cy="67216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プロセスの実データを用いてモデルを構築し、</a:t>
            </a:r>
            <a:r>
              <a:rPr lang="en-US" altLang="ja-JP" sz="2800" dirty="0"/>
              <a:t>1</a:t>
            </a:r>
            <a:r>
              <a:rPr lang="ja-JP" altLang="en-US" sz="2800" dirty="0"/>
              <a:t>か月の操業計画を計算。</a:t>
            </a:r>
            <a:endParaRPr lang="en-US" altLang="ja-JP" sz="2800" dirty="0"/>
          </a:p>
        </p:txBody>
      </p:sp>
      <p:sp>
        <p:nvSpPr>
          <p:cNvPr id="5" name="テキスト ボックス 4">
            <a:extLst>
              <a:ext uri="{FF2B5EF4-FFF2-40B4-BE49-F238E27FC236}">
                <a16:creationId xmlns:a16="http://schemas.microsoft.com/office/drawing/2014/main" id="{93CBC05A-2341-3761-431F-A63571643640}"/>
              </a:ext>
            </a:extLst>
          </p:cNvPr>
          <p:cNvSpPr txBox="1"/>
          <p:nvPr/>
        </p:nvSpPr>
        <p:spPr>
          <a:xfrm>
            <a:off x="7032626" y="1996008"/>
            <a:ext cx="4231287" cy="369332"/>
          </a:xfrm>
          <a:prstGeom prst="rect">
            <a:avLst/>
          </a:prstGeom>
          <a:noFill/>
        </p:spPr>
        <p:txBody>
          <a:bodyPr wrap="none" rtlCol="0">
            <a:spAutoFit/>
          </a:bodyPr>
          <a:lstStyle/>
          <a:p>
            <a:r>
              <a:rPr kumimoji="1" lang="ja-JP" altLang="en-US" dirty="0"/>
              <a:t>再生水</a:t>
            </a:r>
            <a:r>
              <a:rPr kumimoji="1" lang="en-US" altLang="ja-JP" dirty="0"/>
              <a:t>PJT  </a:t>
            </a:r>
            <a:r>
              <a:rPr kumimoji="1" lang="ja-JP" altLang="en-US" dirty="0"/>
              <a:t>オレンジ郡水道局  </a:t>
            </a:r>
            <a:r>
              <a:rPr kumimoji="1" lang="en-US" altLang="ja-JP" dirty="0"/>
              <a:t>RO</a:t>
            </a:r>
            <a:r>
              <a:rPr kumimoji="1" lang="ja-JP" altLang="en-US" dirty="0"/>
              <a:t>プロセス</a:t>
            </a:r>
            <a:endParaRPr kumimoji="1" lang="en-US" altLang="ja-JP" dirty="0"/>
          </a:p>
        </p:txBody>
      </p:sp>
      <p:sp>
        <p:nvSpPr>
          <p:cNvPr id="6" name="テキスト ボックス 5">
            <a:extLst>
              <a:ext uri="{FF2B5EF4-FFF2-40B4-BE49-F238E27FC236}">
                <a16:creationId xmlns:a16="http://schemas.microsoft.com/office/drawing/2014/main" id="{18294E03-2261-0D02-9EC1-145C397C61E9}"/>
              </a:ext>
            </a:extLst>
          </p:cNvPr>
          <p:cNvSpPr txBox="1"/>
          <p:nvPr/>
        </p:nvSpPr>
        <p:spPr>
          <a:xfrm>
            <a:off x="2109362" y="1996008"/>
            <a:ext cx="2045753" cy="369332"/>
          </a:xfrm>
          <a:prstGeom prst="rect">
            <a:avLst/>
          </a:prstGeom>
          <a:noFill/>
        </p:spPr>
        <p:txBody>
          <a:bodyPr wrap="none" rtlCol="0">
            <a:spAutoFit/>
          </a:bodyPr>
          <a:lstStyle/>
          <a:p>
            <a:r>
              <a:rPr kumimoji="1" lang="ja-JP" altLang="en-US" dirty="0"/>
              <a:t>再生水プロセス概要</a:t>
            </a:r>
            <a:endParaRPr kumimoji="1" lang="en-US" altLang="ja-JP" dirty="0"/>
          </a:p>
        </p:txBody>
      </p:sp>
      <p:sp>
        <p:nvSpPr>
          <p:cNvPr id="10" name="テキスト ボックス 9">
            <a:extLst>
              <a:ext uri="{FF2B5EF4-FFF2-40B4-BE49-F238E27FC236}">
                <a16:creationId xmlns:a16="http://schemas.microsoft.com/office/drawing/2014/main" id="{688063FE-BA2C-CCB4-1691-AD1BD1F277AC}"/>
              </a:ext>
            </a:extLst>
          </p:cNvPr>
          <p:cNvSpPr txBox="1"/>
          <p:nvPr/>
        </p:nvSpPr>
        <p:spPr>
          <a:xfrm>
            <a:off x="583303" y="2680686"/>
            <a:ext cx="5097870" cy="369332"/>
          </a:xfrm>
          <a:prstGeom prst="rect">
            <a:avLst/>
          </a:prstGeom>
          <a:noFill/>
        </p:spPr>
        <p:txBody>
          <a:bodyPr wrap="none" rtlCol="0">
            <a:spAutoFit/>
          </a:bodyPr>
          <a:lstStyle/>
          <a:p>
            <a:r>
              <a:rPr kumimoji="1" lang="en-US" altLang="ja-JP" b="1" dirty="0"/>
              <a:t>RO</a:t>
            </a:r>
            <a:r>
              <a:rPr kumimoji="1" lang="ja-JP" altLang="en-US" b="1" dirty="0"/>
              <a:t>膜の状態などを考慮しながら薬液コストを最小化</a:t>
            </a:r>
            <a:endParaRPr kumimoji="1" lang="en-US" altLang="ja-JP" b="1" dirty="0"/>
          </a:p>
        </p:txBody>
      </p:sp>
      <p:sp>
        <p:nvSpPr>
          <p:cNvPr id="11" name="テキスト ボックス 10">
            <a:extLst>
              <a:ext uri="{FF2B5EF4-FFF2-40B4-BE49-F238E27FC236}">
                <a16:creationId xmlns:a16="http://schemas.microsoft.com/office/drawing/2014/main" id="{A4910441-11A5-EC42-8686-08810A57CFFF}"/>
              </a:ext>
            </a:extLst>
          </p:cNvPr>
          <p:cNvSpPr txBox="1"/>
          <p:nvPr/>
        </p:nvSpPr>
        <p:spPr>
          <a:xfrm>
            <a:off x="603681" y="3062373"/>
            <a:ext cx="4354077" cy="369332"/>
          </a:xfrm>
          <a:prstGeom prst="rect">
            <a:avLst/>
          </a:prstGeom>
          <a:noFill/>
        </p:spPr>
        <p:txBody>
          <a:bodyPr wrap="none" rtlCol="0">
            <a:spAutoFit/>
          </a:bodyPr>
          <a:lstStyle/>
          <a:p>
            <a:r>
              <a:rPr kumimoji="1" lang="ja-JP" altLang="en-US" dirty="0"/>
              <a:t>水質基準、膜の詰まり、膜洗浄、膜寿命など</a:t>
            </a:r>
            <a:endParaRPr kumimoji="1" lang="en-US" altLang="ja-JP" dirty="0"/>
          </a:p>
        </p:txBody>
      </p:sp>
      <p:sp>
        <p:nvSpPr>
          <p:cNvPr id="12" name="テキスト ボックス 11">
            <a:extLst>
              <a:ext uri="{FF2B5EF4-FFF2-40B4-BE49-F238E27FC236}">
                <a16:creationId xmlns:a16="http://schemas.microsoft.com/office/drawing/2014/main" id="{8133FA04-76B2-8A76-F4E8-4775D7223A3F}"/>
              </a:ext>
            </a:extLst>
          </p:cNvPr>
          <p:cNvSpPr txBox="1"/>
          <p:nvPr/>
        </p:nvSpPr>
        <p:spPr>
          <a:xfrm>
            <a:off x="6472406" y="2697087"/>
            <a:ext cx="5325497" cy="369332"/>
          </a:xfrm>
          <a:prstGeom prst="rect">
            <a:avLst/>
          </a:prstGeom>
          <a:noFill/>
        </p:spPr>
        <p:txBody>
          <a:bodyPr wrap="none" rtlCol="0">
            <a:spAutoFit/>
          </a:bodyPr>
          <a:lstStyle/>
          <a:p>
            <a:r>
              <a:rPr kumimoji="1" lang="ja-JP" altLang="en-US" b="1" dirty="0"/>
              <a:t>線型重回帰で各膜の水質モデルを学習し、問題を構築</a:t>
            </a:r>
            <a:endParaRPr kumimoji="1" lang="en-US" altLang="ja-JP" b="1" dirty="0"/>
          </a:p>
        </p:txBody>
      </p:sp>
      <p:cxnSp>
        <p:nvCxnSpPr>
          <p:cNvPr id="13" name="直線コネクタ 12">
            <a:extLst>
              <a:ext uri="{FF2B5EF4-FFF2-40B4-BE49-F238E27FC236}">
                <a16:creationId xmlns:a16="http://schemas.microsoft.com/office/drawing/2014/main" id="{1E97DE43-A1A7-FFA7-36B4-FEEE74448475}"/>
              </a:ext>
            </a:extLst>
          </p:cNvPr>
          <p:cNvCxnSpPr>
            <a:cxnSpLocks/>
          </p:cNvCxnSpPr>
          <p:nvPr/>
        </p:nvCxnSpPr>
        <p:spPr>
          <a:xfrm>
            <a:off x="188474" y="2380322"/>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02EFE06-ED8E-8E31-626C-42BA6A759030}"/>
              </a:ext>
            </a:extLst>
          </p:cNvPr>
          <p:cNvCxnSpPr>
            <a:cxnSpLocks/>
          </p:cNvCxnSpPr>
          <p:nvPr/>
        </p:nvCxnSpPr>
        <p:spPr>
          <a:xfrm>
            <a:off x="6269574" y="23803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02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運転計画問題での検証：結果まとめ（抜粋）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様々な制約条件を満たしながら、コストを削減する操業計画が得られた。</a:t>
            </a:r>
            <a:endParaRPr lang="en-US" altLang="ja-JP" sz="2800" dirty="0"/>
          </a:p>
        </p:txBody>
      </p:sp>
      <p:sp>
        <p:nvSpPr>
          <p:cNvPr id="6" name="テキスト ボックス 5">
            <a:extLst>
              <a:ext uri="{FF2B5EF4-FFF2-40B4-BE49-F238E27FC236}">
                <a16:creationId xmlns:a16="http://schemas.microsoft.com/office/drawing/2014/main" id="{9281B82B-8FE5-5CE2-169C-E700571BD190}"/>
              </a:ext>
            </a:extLst>
          </p:cNvPr>
          <p:cNvSpPr txBox="1"/>
          <p:nvPr/>
        </p:nvSpPr>
        <p:spPr>
          <a:xfrm>
            <a:off x="1198813" y="1801249"/>
            <a:ext cx="4141369" cy="369332"/>
          </a:xfrm>
          <a:prstGeom prst="rect">
            <a:avLst/>
          </a:prstGeom>
          <a:noFill/>
        </p:spPr>
        <p:txBody>
          <a:bodyPr wrap="square" rtlCol="0">
            <a:spAutoFit/>
          </a:bodyPr>
          <a:lstStyle/>
          <a:p>
            <a:pPr algn="ctr"/>
            <a:r>
              <a:rPr kumimoji="1" lang="en-US" altLang="ja-JP" b="1" dirty="0">
                <a:solidFill>
                  <a:schemeClr val="accent1"/>
                </a:solidFill>
              </a:rPr>
              <a:t>TOC</a:t>
            </a:r>
            <a:r>
              <a:rPr kumimoji="1" lang="ja-JP" altLang="en-US" b="1" dirty="0">
                <a:solidFill>
                  <a:schemeClr val="accent1"/>
                </a:solidFill>
              </a:rPr>
              <a:t>除去率：水中の有機物の除去率</a:t>
            </a:r>
          </a:p>
        </p:txBody>
      </p:sp>
      <p:sp>
        <p:nvSpPr>
          <p:cNvPr id="7" name="テキスト ボックス 6">
            <a:extLst>
              <a:ext uri="{FF2B5EF4-FFF2-40B4-BE49-F238E27FC236}">
                <a16:creationId xmlns:a16="http://schemas.microsoft.com/office/drawing/2014/main" id="{B773BB10-A62C-494F-F9B5-37054A40FBE1}"/>
              </a:ext>
            </a:extLst>
          </p:cNvPr>
          <p:cNvSpPr txBox="1"/>
          <p:nvPr/>
        </p:nvSpPr>
        <p:spPr>
          <a:xfrm>
            <a:off x="1479441" y="2116708"/>
            <a:ext cx="3548699" cy="338554"/>
          </a:xfrm>
          <a:prstGeom prst="rect">
            <a:avLst/>
          </a:prstGeom>
          <a:noFill/>
        </p:spPr>
        <p:txBody>
          <a:bodyPr wrap="square" rtlCol="0">
            <a:spAutoFit/>
          </a:bodyPr>
          <a:lstStyle/>
          <a:p>
            <a:pPr algn="ctr"/>
            <a:r>
              <a:rPr kumimoji="1" lang="ja-JP" altLang="en-US" sz="1600" b="1" dirty="0"/>
              <a:t>最適計画は、水質基準を遵守している</a:t>
            </a:r>
          </a:p>
        </p:txBody>
      </p:sp>
      <p:pic>
        <p:nvPicPr>
          <p:cNvPr id="8" name="図 7">
            <a:extLst>
              <a:ext uri="{FF2B5EF4-FFF2-40B4-BE49-F238E27FC236}">
                <a16:creationId xmlns:a16="http://schemas.microsoft.com/office/drawing/2014/main" id="{086594A8-55A0-3EBA-A614-9C8FCB5ADC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198" y="2451466"/>
            <a:ext cx="5985802" cy="2841584"/>
          </a:xfrm>
          <a:prstGeom prst="rect">
            <a:avLst/>
          </a:prstGeom>
          <a:noFill/>
          <a:ln>
            <a:noFill/>
          </a:ln>
        </p:spPr>
      </p:pic>
      <p:pic>
        <p:nvPicPr>
          <p:cNvPr id="9" name="図 8">
            <a:extLst>
              <a:ext uri="{FF2B5EF4-FFF2-40B4-BE49-F238E27FC236}">
                <a16:creationId xmlns:a16="http://schemas.microsoft.com/office/drawing/2014/main" id="{F93A5AF9-BD1E-3935-81DE-C2993BC2A1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8855" y="2451466"/>
            <a:ext cx="5940894" cy="2790689"/>
          </a:xfrm>
          <a:prstGeom prst="rect">
            <a:avLst/>
          </a:prstGeom>
          <a:noFill/>
          <a:ln>
            <a:noFill/>
          </a:ln>
        </p:spPr>
      </p:pic>
      <p:sp>
        <p:nvSpPr>
          <p:cNvPr id="10" name="テキスト ボックス 9">
            <a:extLst>
              <a:ext uri="{FF2B5EF4-FFF2-40B4-BE49-F238E27FC236}">
                <a16:creationId xmlns:a16="http://schemas.microsoft.com/office/drawing/2014/main" id="{72E395B9-82D3-83AF-4E74-B5489B4B8C29}"/>
              </a:ext>
            </a:extLst>
          </p:cNvPr>
          <p:cNvSpPr txBox="1"/>
          <p:nvPr/>
        </p:nvSpPr>
        <p:spPr>
          <a:xfrm>
            <a:off x="6753742" y="1801249"/>
            <a:ext cx="4631120" cy="369332"/>
          </a:xfrm>
          <a:prstGeom prst="rect">
            <a:avLst/>
          </a:prstGeom>
          <a:noFill/>
        </p:spPr>
        <p:txBody>
          <a:bodyPr wrap="square" rtlCol="0">
            <a:spAutoFit/>
          </a:bodyPr>
          <a:lstStyle/>
          <a:p>
            <a:pPr algn="ctr"/>
            <a:r>
              <a:rPr kumimoji="1" lang="ja-JP" altLang="en-US" b="1" dirty="0">
                <a:solidFill>
                  <a:schemeClr val="accent1"/>
                </a:solidFill>
              </a:rPr>
              <a:t>スケール防止剤：</a:t>
            </a:r>
            <a:r>
              <a:rPr kumimoji="1" lang="en-US" altLang="ja-JP" b="1" dirty="0">
                <a:solidFill>
                  <a:schemeClr val="accent1"/>
                </a:solidFill>
              </a:rPr>
              <a:t>RO</a:t>
            </a:r>
            <a:r>
              <a:rPr kumimoji="1" lang="ja-JP" altLang="en-US" b="1" dirty="0">
                <a:solidFill>
                  <a:schemeClr val="accent1"/>
                </a:solidFill>
              </a:rPr>
              <a:t>膜詰まりを防止する薬液</a:t>
            </a:r>
          </a:p>
        </p:txBody>
      </p:sp>
      <p:sp>
        <p:nvSpPr>
          <p:cNvPr id="11" name="テキスト ボックス 10">
            <a:extLst>
              <a:ext uri="{FF2B5EF4-FFF2-40B4-BE49-F238E27FC236}">
                <a16:creationId xmlns:a16="http://schemas.microsoft.com/office/drawing/2014/main" id="{7CA74270-9619-09B5-E34E-F68D0CE5EE2E}"/>
              </a:ext>
            </a:extLst>
          </p:cNvPr>
          <p:cNvSpPr txBox="1"/>
          <p:nvPr/>
        </p:nvSpPr>
        <p:spPr>
          <a:xfrm>
            <a:off x="7107804" y="2116329"/>
            <a:ext cx="4178409" cy="338554"/>
          </a:xfrm>
          <a:prstGeom prst="rect">
            <a:avLst/>
          </a:prstGeom>
          <a:noFill/>
        </p:spPr>
        <p:txBody>
          <a:bodyPr wrap="square" rtlCol="0">
            <a:spAutoFit/>
          </a:bodyPr>
          <a:lstStyle/>
          <a:p>
            <a:pPr algn="ctr"/>
            <a:r>
              <a:rPr kumimoji="1" lang="ja-JP" altLang="en-US" sz="1600" b="1" dirty="0"/>
              <a:t>薬液コストは、操業実績よりも削減されている</a:t>
            </a:r>
          </a:p>
        </p:txBody>
      </p:sp>
      <p:sp>
        <p:nvSpPr>
          <p:cNvPr id="12" name="吹き出し: 角を丸めた四角形 11">
            <a:extLst>
              <a:ext uri="{FF2B5EF4-FFF2-40B4-BE49-F238E27FC236}">
                <a16:creationId xmlns:a16="http://schemas.microsoft.com/office/drawing/2014/main" id="{994B9C1B-ACA7-CE26-9FB5-2C3A5B9454C2}"/>
              </a:ext>
            </a:extLst>
          </p:cNvPr>
          <p:cNvSpPr/>
          <p:nvPr/>
        </p:nvSpPr>
        <p:spPr>
          <a:xfrm>
            <a:off x="7818714" y="5373434"/>
            <a:ext cx="4098466" cy="632205"/>
          </a:xfrm>
          <a:prstGeom prst="wedgeRoundRectCallout">
            <a:avLst>
              <a:gd name="adj1" fmla="val -33227"/>
              <a:gd name="adj2" fmla="val -8841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より滑らかにするには、変動幅制約を厳しくする必要があるが、可能解獲得が困難となる</a:t>
            </a:r>
          </a:p>
        </p:txBody>
      </p:sp>
      <p:cxnSp>
        <p:nvCxnSpPr>
          <p:cNvPr id="15" name="直線コネクタ 14">
            <a:extLst>
              <a:ext uri="{FF2B5EF4-FFF2-40B4-BE49-F238E27FC236}">
                <a16:creationId xmlns:a16="http://schemas.microsoft.com/office/drawing/2014/main" id="{8C24D5B6-7255-D055-4AE9-7F05EB150926}"/>
              </a:ext>
            </a:extLst>
          </p:cNvPr>
          <p:cNvCxnSpPr/>
          <p:nvPr/>
        </p:nvCxnSpPr>
        <p:spPr>
          <a:xfrm>
            <a:off x="798897" y="4408371"/>
            <a:ext cx="5043638" cy="0"/>
          </a:xfrm>
          <a:prstGeom prst="line">
            <a:avLst/>
          </a:prstGeom>
          <a:ln w="19050">
            <a:solidFill>
              <a:schemeClr val="accent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727F058-D742-7403-6F7C-747C03727D7C}"/>
              </a:ext>
            </a:extLst>
          </p:cNvPr>
          <p:cNvSpPr txBox="1"/>
          <p:nvPr/>
        </p:nvSpPr>
        <p:spPr>
          <a:xfrm>
            <a:off x="673820" y="4107441"/>
            <a:ext cx="934484" cy="307777"/>
          </a:xfrm>
          <a:prstGeom prst="rect">
            <a:avLst/>
          </a:prstGeom>
          <a:noFill/>
        </p:spPr>
        <p:txBody>
          <a:bodyPr wrap="square" rtlCol="0">
            <a:spAutoFit/>
          </a:bodyPr>
          <a:lstStyle/>
          <a:p>
            <a:pPr algn="ctr"/>
            <a:r>
              <a:rPr kumimoji="1" lang="ja-JP" altLang="en-US" sz="1400" b="1" dirty="0">
                <a:solidFill>
                  <a:schemeClr val="accent4"/>
                </a:solidFill>
              </a:rPr>
              <a:t>水質基準</a:t>
            </a:r>
          </a:p>
        </p:txBody>
      </p:sp>
      <p:sp>
        <p:nvSpPr>
          <p:cNvPr id="17" name="テキスト ボックス 16">
            <a:extLst>
              <a:ext uri="{FF2B5EF4-FFF2-40B4-BE49-F238E27FC236}">
                <a16:creationId xmlns:a16="http://schemas.microsoft.com/office/drawing/2014/main" id="{394601E0-59C0-0D6D-6D81-E3FC1FD5EB41}"/>
              </a:ext>
            </a:extLst>
          </p:cNvPr>
          <p:cNvSpPr txBox="1"/>
          <p:nvPr/>
        </p:nvSpPr>
        <p:spPr>
          <a:xfrm>
            <a:off x="6631389" y="1426790"/>
            <a:ext cx="5396029" cy="369332"/>
          </a:xfrm>
          <a:prstGeom prst="rect">
            <a:avLst/>
          </a:prstGeom>
          <a:noFill/>
        </p:spPr>
        <p:txBody>
          <a:bodyPr wrap="none" rtlCol="0">
            <a:spAutoFit/>
          </a:bodyPr>
          <a:lstStyle/>
          <a:p>
            <a:r>
              <a:rPr kumimoji="1" lang="ja-JP" altLang="en-US" dirty="0"/>
              <a:t>前週学習</a:t>
            </a:r>
            <a:r>
              <a:rPr kumimoji="1" lang="en-US" altLang="ja-JP" dirty="0"/>
              <a:t>&amp;</a:t>
            </a:r>
            <a:r>
              <a:rPr kumimoji="1" lang="ja-JP" altLang="en-US" dirty="0"/>
              <a:t>翌週最適化を</a:t>
            </a:r>
            <a:r>
              <a:rPr kumimoji="1" lang="en-US" altLang="ja-JP" dirty="0"/>
              <a:t>5</a:t>
            </a:r>
            <a:r>
              <a:rPr kumimoji="1" lang="ja-JP" altLang="en-US" dirty="0"/>
              <a:t>週分計算して、結果を繋げた</a:t>
            </a:r>
            <a:endParaRPr kumimoji="1" lang="en-US" altLang="ja-JP" dirty="0"/>
          </a:p>
        </p:txBody>
      </p:sp>
      <p:sp>
        <p:nvSpPr>
          <p:cNvPr id="18" name="テキスト ボックス 17">
            <a:extLst>
              <a:ext uri="{FF2B5EF4-FFF2-40B4-BE49-F238E27FC236}">
                <a16:creationId xmlns:a16="http://schemas.microsoft.com/office/drawing/2014/main" id="{98E760C1-6DED-B8B4-FE83-1907C60353B8}"/>
              </a:ext>
            </a:extLst>
          </p:cNvPr>
          <p:cNvSpPr txBox="1"/>
          <p:nvPr/>
        </p:nvSpPr>
        <p:spPr>
          <a:xfrm>
            <a:off x="400306" y="5667085"/>
            <a:ext cx="5940891" cy="338554"/>
          </a:xfrm>
          <a:prstGeom prst="rect">
            <a:avLst/>
          </a:prstGeom>
          <a:noFill/>
        </p:spPr>
        <p:txBody>
          <a:bodyPr wrap="square" rtlCol="0">
            <a:spAutoFit/>
          </a:bodyPr>
          <a:lstStyle/>
          <a:p>
            <a:r>
              <a:rPr kumimoji="1" lang="en-US" altLang="ja-JP" sz="1600" b="0" dirty="0"/>
              <a:t>SHADE</a:t>
            </a:r>
            <a:r>
              <a:rPr kumimoji="1" lang="ja-JP" altLang="en-US" sz="1600" dirty="0"/>
              <a:t> </a:t>
            </a:r>
            <a:r>
              <a:rPr kumimoji="1" lang="en-US" altLang="ja-JP" sz="1600" b="0" dirty="0"/>
              <a:t>+</a:t>
            </a:r>
            <a:r>
              <a:rPr kumimoji="1" lang="ja-JP" altLang="en-US" sz="1600" b="0" dirty="0"/>
              <a:t> </a:t>
            </a:r>
            <a:r>
              <a:rPr kumimoji="1" lang="en-US" altLang="ja-JP" sz="1600" b="0" dirty="0"/>
              <a:t>Feasibility Rule</a:t>
            </a:r>
            <a:r>
              <a:rPr kumimoji="1" lang="ja-JP" altLang="en-US" sz="1600" b="0" dirty="0"/>
              <a:t>を使用、</a:t>
            </a:r>
            <a:r>
              <a:rPr kumimoji="1" lang="en-US" altLang="ja-JP" sz="1600" b="0" dirty="0"/>
              <a:t>5000</a:t>
            </a:r>
            <a:r>
              <a:rPr kumimoji="1" lang="ja-JP" altLang="en-US" sz="1600" b="0" dirty="0"/>
              <a:t>反復、</a:t>
            </a:r>
            <a:r>
              <a:rPr kumimoji="1" lang="en-US" altLang="ja-JP" sz="1600" b="0" dirty="0"/>
              <a:t>100</a:t>
            </a:r>
            <a:r>
              <a:rPr kumimoji="1" lang="ja-JP" altLang="en-US" sz="1600" b="0" dirty="0"/>
              <a:t>個体</a:t>
            </a:r>
            <a:endParaRPr kumimoji="1" lang="en-US" altLang="ja-JP" sz="1600" b="0" dirty="0"/>
          </a:p>
        </p:txBody>
      </p:sp>
      <p:sp>
        <p:nvSpPr>
          <p:cNvPr id="19" name="テキスト ボックス 18">
            <a:extLst>
              <a:ext uri="{FF2B5EF4-FFF2-40B4-BE49-F238E27FC236}">
                <a16:creationId xmlns:a16="http://schemas.microsoft.com/office/drawing/2014/main" id="{E103FC8C-5102-6FB7-FE9C-B2B798FC050E}"/>
              </a:ext>
            </a:extLst>
          </p:cNvPr>
          <p:cNvSpPr txBox="1"/>
          <p:nvPr/>
        </p:nvSpPr>
        <p:spPr>
          <a:xfrm>
            <a:off x="400307" y="5974862"/>
            <a:ext cx="6064599" cy="307777"/>
          </a:xfrm>
          <a:prstGeom prst="rect">
            <a:avLst/>
          </a:prstGeom>
          <a:noFill/>
        </p:spPr>
        <p:txBody>
          <a:bodyPr wrap="square" rtlCol="0">
            <a:spAutoFit/>
          </a:bodyPr>
          <a:lstStyle/>
          <a:p>
            <a:r>
              <a:rPr kumimoji="1" lang="ja-JP" altLang="en-US" sz="1400" dirty="0"/>
              <a:t>ノート</a:t>
            </a:r>
            <a:r>
              <a:rPr kumimoji="1" lang="en-US" altLang="ja-JP" sz="1400" dirty="0"/>
              <a:t>PC</a:t>
            </a:r>
            <a:r>
              <a:rPr kumimoji="1" lang="ja-JP" altLang="en-US" sz="1400" dirty="0"/>
              <a:t>（</a:t>
            </a:r>
            <a:r>
              <a:rPr kumimoji="1" lang="en-US" altLang="ja-JP" sz="1400" dirty="0"/>
              <a:t>Intel Core i5-1145G7(2.60GHz)</a:t>
            </a:r>
            <a:r>
              <a:rPr kumimoji="1" lang="ja-JP" altLang="en-US" sz="1400" dirty="0"/>
              <a:t>、内蔵</a:t>
            </a:r>
            <a:r>
              <a:rPr kumimoji="1" lang="en-US" altLang="ja-JP" sz="1400" dirty="0"/>
              <a:t>GPU 11th Gen</a:t>
            </a:r>
            <a:r>
              <a:rPr kumimoji="1" lang="ja-JP" altLang="en-US" sz="1400" dirty="0"/>
              <a:t>）</a:t>
            </a:r>
          </a:p>
        </p:txBody>
      </p:sp>
      <p:sp>
        <p:nvSpPr>
          <p:cNvPr id="20" name="テキスト ボックス 19">
            <a:extLst>
              <a:ext uri="{FF2B5EF4-FFF2-40B4-BE49-F238E27FC236}">
                <a16:creationId xmlns:a16="http://schemas.microsoft.com/office/drawing/2014/main" id="{0C620D21-FA08-9F76-E452-D84D0191595D}"/>
              </a:ext>
            </a:extLst>
          </p:cNvPr>
          <p:cNvSpPr txBox="1"/>
          <p:nvPr/>
        </p:nvSpPr>
        <p:spPr>
          <a:xfrm>
            <a:off x="400305" y="5388597"/>
            <a:ext cx="7184402" cy="338554"/>
          </a:xfrm>
          <a:prstGeom prst="rect">
            <a:avLst/>
          </a:prstGeom>
          <a:noFill/>
        </p:spPr>
        <p:txBody>
          <a:bodyPr wrap="square" rtlCol="0">
            <a:spAutoFit/>
          </a:bodyPr>
          <a:lstStyle/>
          <a:p>
            <a:r>
              <a:rPr kumimoji="1" lang="en-US" altLang="ja-JP" sz="1600" b="0" dirty="0"/>
              <a:t>1</a:t>
            </a:r>
            <a:r>
              <a:rPr kumimoji="1" lang="ja-JP" altLang="en-US" sz="1600" b="0" dirty="0"/>
              <a:t>週間計画の計算時間：約</a:t>
            </a:r>
            <a:r>
              <a:rPr kumimoji="1" lang="en-US" altLang="ja-JP" sz="1600" b="0" dirty="0"/>
              <a:t>10</a:t>
            </a:r>
            <a:r>
              <a:rPr kumimoji="1" lang="ja-JP" altLang="en-US" sz="1600" b="0" dirty="0"/>
              <a:t>分、問題規模：</a:t>
            </a:r>
            <a:r>
              <a:rPr kumimoji="1" lang="en-US" altLang="ja-JP" sz="1600" b="0" dirty="0"/>
              <a:t>336</a:t>
            </a:r>
            <a:r>
              <a:rPr kumimoji="1" lang="ja-JP" altLang="en-US" sz="1600" dirty="0"/>
              <a:t>変数</a:t>
            </a:r>
            <a:r>
              <a:rPr kumimoji="1" lang="ja-JP" altLang="en-US" sz="1600" b="0" dirty="0"/>
              <a:t>、</a:t>
            </a:r>
            <a:r>
              <a:rPr kumimoji="1" lang="en-US" altLang="ja-JP" sz="1600" b="0" dirty="0"/>
              <a:t>1859</a:t>
            </a:r>
            <a:r>
              <a:rPr kumimoji="1" lang="ja-JP" altLang="en-US" sz="1600" b="0" dirty="0"/>
              <a:t>制約、</a:t>
            </a:r>
            <a:r>
              <a:rPr kumimoji="1" lang="en-US" altLang="ja-JP" sz="1600" dirty="0"/>
              <a:t>1</a:t>
            </a:r>
            <a:r>
              <a:rPr kumimoji="1" lang="ja-JP" altLang="en-US" sz="1600" dirty="0"/>
              <a:t>時間データ</a:t>
            </a:r>
            <a:endParaRPr kumimoji="1" lang="en-US" altLang="ja-JP" sz="1600" b="0" dirty="0"/>
          </a:p>
        </p:txBody>
      </p:sp>
      <p:sp>
        <p:nvSpPr>
          <p:cNvPr id="21" name="吹き出し: 角を丸めた四角形 20">
            <a:extLst>
              <a:ext uri="{FF2B5EF4-FFF2-40B4-BE49-F238E27FC236}">
                <a16:creationId xmlns:a16="http://schemas.microsoft.com/office/drawing/2014/main" id="{E53C7248-8740-8490-F5E7-E084E49E0B69}"/>
              </a:ext>
            </a:extLst>
          </p:cNvPr>
          <p:cNvSpPr/>
          <p:nvPr/>
        </p:nvSpPr>
        <p:spPr>
          <a:xfrm>
            <a:off x="4147499" y="5020135"/>
            <a:ext cx="3390071" cy="338555"/>
          </a:xfrm>
          <a:prstGeom prst="wedgeRoundRectCallout">
            <a:avLst>
              <a:gd name="adj1" fmla="val -29820"/>
              <a:gd name="adj2" fmla="val -10547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各週で特性が異なるのはモデルに起因</a:t>
            </a:r>
          </a:p>
        </p:txBody>
      </p:sp>
    </p:spTree>
    <p:extLst>
      <p:ext uri="{BB962C8B-B14F-4D97-AF65-F5344CB8AC3E}">
        <p14:creationId xmlns:p14="http://schemas.microsoft.com/office/powerpoint/2010/main" val="84557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人工データから抽出した非凸な制約を課した問題に適用し、性能を検証。</a:t>
            </a:r>
            <a:endParaRPr lang="en-US" altLang="ja-JP" sz="2800" dirty="0"/>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2"/>
          <a:stretch>
            <a:fillRect/>
          </a:stretch>
        </p:blipFill>
        <p:spPr>
          <a:xfrm>
            <a:off x="4210626"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3"/>
          <a:stretch>
            <a:fillRect/>
          </a:stretch>
        </p:blipFill>
        <p:spPr>
          <a:xfrm>
            <a:off x="807880" y="2559975"/>
            <a:ext cx="3176962" cy="3124512"/>
          </a:xfrm>
          <a:prstGeom prst="rect">
            <a:avLst/>
          </a:prstGeom>
        </p:spPr>
      </p:pic>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2740838"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2740838" y="5953340"/>
                <a:ext cx="4314779" cy="307777"/>
              </a:xfrm>
              <a:prstGeom prst="rect">
                <a:avLst/>
              </a:prstGeom>
              <a:blipFill>
                <a:blip r:embed="rId4"/>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58833" y="2034349"/>
            <a:ext cx="7491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1818310" y="1655522"/>
            <a:ext cx="4397358"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次元球殻型の人工データ）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1741343"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4990653"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4990653" y="5651934"/>
                <a:ext cx="1778372" cy="307777"/>
              </a:xfrm>
              <a:prstGeom prst="rect">
                <a:avLst/>
              </a:prstGeom>
              <a:blipFill>
                <a:blip r:embed="rId5"/>
                <a:stretch>
                  <a:fillRect l="-344" t="-3922" r="-687"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256F8EBB-65D9-7E79-2526-CC6958595788}"/>
              </a:ext>
            </a:extLst>
          </p:cNvPr>
          <p:cNvSpPr txBox="1"/>
          <p:nvPr/>
        </p:nvSpPr>
        <p:spPr>
          <a:xfrm>
            <a:off x="298059" y="2152886"/>
            <a:ext cx="3769234" cy="523220"/>
          </a:xfrm>
          <a:prstGeom prst="rect">
            <a:avLst/>
          </a:prstGeom>
          <a:noFill/>
        </p:spPr>
        <p:txBody>
          <a:bodyPr wrap="square" rtlCol="0">
            <a:spAutoFit/>
          </a:bodyPr>
          <a:lstStyle/>
          <a:p>
            <a:pPr algn="ctr"/>
            <a:r>
              <a:rPr kumimoji="1" lang="en-US" altLang="ja-JP" sz="1400" b="1" dirty="0" err="1">
                <a:solidFill>
                  <a:schemeClr val="accent1"/>
                </a:solidFill>
              </a:rPr>
              <a:t>AutoEncoder</a:t>
            </a:r>
            <a:r>
              <a:rPr kumimoji="1" lang="ja-JP" altLang="en-US" sz="1400" b="1" dirty="0">
                <a:solidFill>
                  <a:schemeClr val="accent1"/>
                </a:solidFill>
              </a:rPr>
              <a:t>で人工データの特性を抽出し、</a:t>
            </a:r>
            <a:endParaRPr kumimoji="1" lang="en-US" altLang="ja-JP" sz="1400" b="1" dirty="0">
              <a:solidFill>
                <a:schemeClr val="accent1"/>
              </a:solidFill>
            </a:endParaRPr>
          </a:p>
          <a:p>
            <a:pPr algn="ctr"/>
            <a:r>
              <a:rPr kumimoji="1" lang="ja-JP" altLang="en-US" sz="1400" b="1" dirty="0">
                <a:solidFill>
                  <a:schemeClr val="accent1"/>
                </a:solidFill>
              </a:rPr>
              <a:t>非凸な特性を満たす領域を制約条件として課した</a:t>
            </a:r>
          </a:p>
        </p:txBody>
      </p: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35848" y="4352879"/>
                <a:ext cx="1143099" cy="523220"/>
              </a:xfrm>
              <a:prstGeom prst="rect">
                <a:avLst/>
              </a:prstGeom>
              <a:noFill/>
            </p:spPr>
            <p:txBody>
              <a:bodyPr wrap="square" rtlCol="0">
                <a:spAutoFit/>
              </a:bodyPr>
              <a:lstStyle/>
              <a:p>
                <a:pPr algn="ctr"/>
                <a:r>
                  <a:rPr kumimoji="1" lang="ja-JP" altLang="en-US" sz="1400" b="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35848" y="4352879"/>
                <a:ext cx="1143099" cy="523220"/>
              </a:xfrm>
              <a:prstGeom prst="rect">
                <a:avLst/>
              </a:prstGeom>
              <a:blipFill>
                <a:blip r:embed="rId6"/>
                <a:stretch>
                  <a:fillRect t="-2326" b="-1162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7"/>
          <a:stretch>
            <a:fillRect/>
          </a:stretch>
        </p:blipFill>
        <p:spPr>
          <a:xfrm>
            <a:off x="184219" y="5942885"/>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21986" y="366006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1578881" y="3813953"/>
            <a:ext cx="501763" cy="1865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flipV="1">
            <a:off x="1178947" y="4591740"/>
            <a:ext cx="229084" cy="2274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1408031"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2080644"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6061170"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4938986"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5129631"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D44D2156-6D0B-4E02-74B0-6F4D0E3E8551}"/>
              </a:ext>
            </a:extLst>
          </p:cNvPr>
          <p:cNvSpPr txBox="1"/>
          <p:nvPr/>
        </p:nvSpPr>
        <p:spPr>
          <a:xfrm>
            <a:off x="5305496" y="4759846"/>
            <a:ext cx="2058576" cy="523220"/>
          </a:xfrm>
          <a:prstGeom prst="rect">
            <a:avLst/>
          </a:prstGeom>
          <a:noFill/>
        </p:spPr>
        <p:txBody>
          <a:bodyPr wrap="none" rtlCol="0">
            <a:spAutoFit/>
          </a:bodyPr>
          <a:lstStyle/>
          <a:p>
            <a:pPr algn="ctr"/>
            <a:r>
              <a:rPr kumimoji="1" lang="ja-JP" altLang="en-US" sz="1400" dirty="0"/>
              <a:t>目的関数と制約違反量の</a:t>
            </a:r>
            <a:endParaRPr kumimoji="1" lang="en-US" altLang="ja-JP" sz="1400" dirty="0"/>
          </a:p>
          <a:p>
            <a:pPr algn="ctr"/>
            <a:r>
              <a:rPr kumimoji="1" lang="ja-JP" altLang="en-US" sz="1400" dirty="0"/>
              <a:t>パレートフロンティア</a:t>
            </a:r>
          </a:p>
        </p:txBody>
      </p:sp>
      <p:cxnSp>
        <p:nvCxnSpPr>
          <p:cNvPr id="69" name="直線コネクタ 68">
            <a:extLst>
              <a:ext uri="{FF2B5EF4-FFF2-40B4-BE49-F238E27FC236}">
                <a16:creationId xmlns:a16="http://schemas.microsoft.com/office/drawing/2014/main" id="{E5BADDE1-B4F8-7CBE-31F3-9905ED9F4AD3}"/>
              </a:ext>
            </a:extLst>
          </p:cNvPr>
          <p:cNvCxnSpPr>
            <a:cxnSpLocks/>
          </p:cNvCxnSpPr>
          <p:nvPr/>
        </p:nvCxnSpPr>
        <p:spPr>
          <a:xfrm>
            <a:off x="5644805" y="4268384"/>
            <a:ext cx="511687" cy="5054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10101173" y="2928047"/>
                <a:ext cx="203980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10101173" y="2928047"/>
                <a:ext cx="2039809" cy="307777"/>
              </a:xfrm>
              <a:prstGeom prst="rect">
                <a:avLst/>
              </a:prstGeom>
              <a:blipFill>
                <a:blip r:embed="rId8"/>
                <a:stretch>
                  <a:fillRect b="-78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22766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目的関数値</a:t>
                          </a:r>
                          <a14:m>
                            <m:oMath xmlns:m="http://schemas.openxmlformats.org/officeDocument/2006/math">
                              <m:r>
                                <a:rPr kumimoji="1" lang="en-US" altLang="ja-JP" sz="1600" b="0" i="1" smtClean="0">
                                  <a:latin typeface="Cambria Math" panose="02040503050406030204" pitchFamily="18" charset="0"/>
                                </a:rPr>
                                <m:t>𝑓</m:t>
                              </m:r>
                            </m:oMath>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Choice>
        <mc:Fallback>
          <p:graphicFrame>
            <p:nvGraphicFramePr>
              <p:cNvPr id="10" name="表 9">
                <a:extLst>
                  <a:ext uri="{FF2B5EF4-FFF2-40B4-BE49-F238E27FC236}">
                    <a16:creationId xmlns:a16="http://schemas.microsoft.com/office/drawing/2014/main" id="{623ED05D-CC44-9A26-6B24-CA2A6571FF41}"/>
                  </a:ext>
                </a:extLst>
              </p:cNvPr>
              <p:cNvGraphicFramePr>
                <a:graphicFrameLocks noGrp="1"/>
              </p:cNvGraphicFramePr>
              <p:nvPr>
                <p:extLst>
                  <p:ext uri="{D42A27DB-BD31-4B8C-83A1-F6EECF244321}">
                    <p14:modId xmlns:p14="http://schemas.microsoft.com/office/powerpoint/2010/main" val="1531959893"/>
                  </p:ext>
                </p:extLst>
              </p:nvPr>
            </p:nvGraphicFramePr>
            <p:xfrm>
              <a:off x="7646173" y="3278587"/>
              <a:ext cx="4415387" cy="1249680"/>
            </p:xfrm>
            <a:graphic>
              <a:graphicData uri="http://schemas.openxmlformats.org/drawingml/2006/table">
                <a:tbl>
                  <a:tblPr firstRow="1" bandRow="1">
                    <a:tableStyleId>{5C22544A-7EE6-4342-B048-85BDC9FD1C3A}</a:tableStyleId>
                  </a:tblPr>
                  <a:tblGrid>
                    <a:gridCol w="1934678">
                      <a:extLst>
                        <a:ext uri="{9D8B030D-6E8A-4147-A177-3AD203B41FA5}">
                          <a16:colId xmlns:a16="http://schemas.microsoft.com/office/drawing/2014/main" val="937617659"/>
                        </a:ext>
                      </a:extLst>
                    </a:gridCol>
                    <a:gridCol w="1190924">
                      <a:extLst>
                        <a:ext uri="{9D8B030D-6E8A-4147-A177-3AD203B41FA5}">
                          <a16:colId xmlns:a16="http://schemas.microsoft.com/office/drawing/2014/main" val="1998136728"/>
                        </a:ext>
                      </a:extLst>
                    </a:gridCol>
                    <a:gridCol w="1289785">
                      <a:extLst>
                        <a:ext uri="{9D8B030D-6E8A-4147-A177-3AD203B41FA5}">
                          <a16:colId xmlns:a16="http://schemas.microsoft.com/office/drawing/2014/main" val="1130734182"/>
                        </a:ext>
                      </a:extLst>
                    </a:gridCol>
                  </a:tblGrid>
                  <a:tr h="335280">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条件</a:t>
                          </a:r>
                          <a:r>
                            <a:rPr kumimoji="1" lang="en-US" altLang="ja-JP" sz="16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3528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14" t="-101786" r="-128616" b="-1946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0.396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0.384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計算時間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（可能解獲得まで）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21.8</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6.32</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26.4</a:t>
                          </a:r>
                          <a:r>
                            <a:rPr kumimoji="1" lang="ja-JP" altLang="en-US" sz="1600" dirty="0"/>
                            <a:t>秒</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r>
                            <a:rPr kumimoji="1" lang="en-US" altLang="ja-JP" sz="1600" dirty="0"/>
                            <a:t>1.06</a:t>
                          </a:r>
                          <a:r>
                            <a:rPr kumimoji="1" lang="ja-JP" altLang="en-US" sz="1600" dirty="0"/>
                            <a:t>秒）</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mc:Fallback>
      </mc:AlternateContent>
      <p:sp>
        <p:nvSpPr>
          <p:cNvPr id="11" name="テキスト ボックス 10">
            <a:extLst>
              <a:ext uri="{FF2B5EF4-FFF2-40B4-BE49-F238E27FC236}">
                <a16:creationId xmlns:a16="http://schemas.microsoft.com/office/drawing/2014/main" id="{CBC0F310-D0EA-0BAC-ADED-63ABF0DE8BF6}"/>
              </a:ext>
            </a:extLst>
          </p:cNvPr>
          <p:cNvSpPr txBox="1"/>
          <p:nvPr/>
        </p:nvSpPr>
        <p:spPr>
          <a:xfrm>
            <a:off x="7646173" y="2522217"/>
            <a:ext cx="2988237" cy="307777"/>
          </a:xfrm>
          <a:prstGeom prst="rect">
            <a:avLst/>
          </a:prstGeom>
          <a:noFill/>
        </p:spPr>
        <p:txBody>
          <a:bodyPr wrap="square" rtlCol="0">
            <a:spAutoFit/>
          </a:bodyPr>
          <a:lstStyle/>
          <a:p>
            <a:pPr algn="ctr"/>
            <a:r>
              <a:rPr kumimoji="1" lang="en-US" altLang="ja-JP" sz="1400" b="0" dirty="0"/>
              <a:t>SHADE</a:t>
            </a:r>
            <a:r>
              <a:rPr kumimoji="1" lang="ja-JP" altLang="en-US" sz="1400" dirty="0"/>
              <a:t> </a:t>
            </a:r>
            <a:r>
              <a:rPr kumimoji="1" lang="en-US" altLang="ja-JP" sz="1400" b="0" dirty="0"/>
              <a:t>+</a:t>
            </a:r>
            <a:r>
              <a:rPr kumimoji="1" lang="ja-JP" altLang="en-US" sz="1400" b="0" dirty="0"/>
              <a:t> </a:t>
            </a:r>
            <a:r>
              <a:rPr kumimoji="1" lang="en-US" altLang="ja-JP" sz="1400" b="0" dirty="0"/>
              <a:t>Feasibility Rule</a:t>
            </a:r>
            <a:r>
              <a:rPr kumimoji="1" lang="ja-JP" altLang="en-US" sz="1400" b="0" dirty="0"/>
              <a:t>を使用</a:t>
            </a:r>
            <a:endParaRPr kumimoji="1" lang="en-US" altLang="ja-JP" sz="1400" b="0" dirty="0"/>
          </a:p>
        </p:txBody>
      </p:sp>
      <p:sp>
        <p:nvSpPr>
          <p:cNvPr id="13" name="テキスト ボックス 12">
            <a:extLst>
              <a:ext uri="{FF2B5EF4-FFF2-40B4-BE49-F238E27FC236}">
                <a16:creationId xmlns:a16="http://schemas.microsoft.com/office/drawing/2014/main" id="{BC79C05E-6517-AE38-5947-C12BF1EFB5C6}"/>
              </a:ext>
            </a:extLst>
          </p:cNvPr>
          <p:cNvSpPr txBox="1"/>
          <p:nvPr/>
        </p:nvSpPr>
        <p:spPr>
          <a:xfrm>
            <a:off x="7603047" y="5283066"/>
            <a:ext cx="4537935" cy="584775"/>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5" name="テキスト ボックス 14">
            <a:extLst>
              <a:ext uri="{FF2B5EF4-FFF2-40B4-BE49-F238E27FC236}">
                <a16:creationId xmlns:a16="http://schemas.microsoft.com/office/drawing/2014/main" id="{4474E018-8C58-2F84-29A8-30140FCF6889}"/>
              </a:ext>
            </a:extLst>
          </p:cNvPr>
          <p:cNvSpPr txBox="1"/>
          <p:nvPr/>
        </p:nvSpPr>
        <p:spPr>
          <a:xfrm>
            <a:off x="7607312" y="4612762"/>
            <a:ext cx="2585848" cy="584775"/>
          </a:xfrm>
          <a:prstGeom prst="rect">
            <a:avLst/>
          </a:prstGeom>
          <a:noFill/>
        </p:spPr>
        <p:txBody>
          <a:bodyPr wrap="square" rtlCol="0">
            <a:spAutoFit/>
          </a:bodyPr>
          <a:lstStyle/>
          <a:p>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cxnSp>
        <p:nvCxnSpPr>
          <p:cNvPr id="16" name="直線コネクタ 15">
            <a:extLst>
              <a:ext uri="{FF2B5EF4-FFF2-40B4-BE49-F238E27FC236}">
                <a16:creationId xmlns:a16="http://schemas.microsoft.com/office/drawing/2014/main" id="{3C71351C-A581-5C52-9071-167DE75BB80B}"/>
              </a:ext>
            </a:extLst>
          </p:cNvPr>
          <p:cNvCxnSpPr>
            <a:cxnSpLocks/>
          </p:cNvCxnSpPr>
          <p:nvPr/>
        </p:nvCxnSpPr>
        <p:spPr>
          <a:xfrm>
            <a:off x="7623208" y="2032133"/>
            <a:ext cx="4470727"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D8D1A3-68E6-CA7E-1904-72F91F6696A3}"/>
              </a:ext>
            </a:extLst>
          </p:cNvPr>
          <p:cNvSpPr txBox="1"/>
          <p:nvPr/>
        </p:nvSpPr>
        <p:spPr>
          <a:xfrm>
            <a:off x="9332709" y="1655522"/>
            <a:ext cx="1005403" cy="338554"/>
          </a:xfrm>
          <a:prstGeom prst="rect">
            <a:avLst/>
          </a:prstGeom>
          <a:noFill/>
        </p:spPr>
        <p:txBody>
          <a:bodyPr wrap="none" rtlCol="0">
            <a:spAutoFit/>
          </a:bodyPr>
          <a:lstStyle/>
          <a:p>
            <a:pPr algn="ctr"/>
            <a:r>
              <a:rPr kumimoji="1" lang="ja-JP" altLang="en-US" sz="1600" dirty="0"/>
              <a:t>検証結果</a:t>
            </a:r>
          </a:p>
        </p:txBody>
      </p:sp>
      <p:cxnSp>
        <p:nvCxnSpPr>
          <p:cNvPr id="19" name="直線コネクタ 18">
            <a:extLst>
              <a:ext uri="{FF2B5EF4-FFF2-40B4-BE49-F238E27FC236}">
                <a16:creationId xmlns:a16="http://schemas.microsoft.com/office/drawing/2014/main" id="{B03E2E22-6EBF-AD5E-59F9-C7A947FAE0BD}"/>
              </a:ext>
            </a:extLst>
          </p:cNvPr>
          <p:cNvCxnSpPr>
            <a:cxnSpLocks/>
          </p:cNvCxnSpPr>
          <p:nvPr/>
        </p:nvCxnSpPr>
        <p:spPr>
          <a:xfrm flipV="1">
            <a:off x="2733271" y="3484494"/>
            <a:ext cx="210863" cy="23923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A6CD5A-8F9D-9EED-E501-A10391604814}"/>
              </a:ext>
            </a:extLst>
          </p:cNvPr>
          <p:cNvSpPr txBox="1"/>
          <p:nvPr/>
        </p:nvSpPr>
        <p:spPr>
          <a:xfrm>
            <a:off x="2503428" y="3136857"/>
            <a:ext cx="994013" cy="307777"/>
          </a:xfrm>
          <a:prstGeom prst="rect">
            <a:avLst/>
          </a:prstGeom>
          <a:noFill/>
        </p:spPr>
        <p:txBody>
          <a:bodyPr wrap="square" rtlCol="0">
            <a:spAutoFit/>
          </a:bodyPr>
          <a:lstStyle/>
          <a:p>
            <a:pPr algn="ctr"/>
            <a:r>
              <a:rPr kumimoji="1" lang="ja-JP" altLang="en-US" sz="1400" dirty="0"/>
              <a:t>学習データ</a:t>
            </a:r>
          </a:p>
        </p:txBody>
      </p:sp>
      <p:sp>
        <p:nvSpPr>
          <p:cNvPr id="53" name="テキスト ボックス 52">
            <a:extLst>
              <a:ext uri="{FF2B5EF4-FFF2-40B4-BE49-F238E27FC236}">
                <a16:creationId xmlns:a16="http://schemas.microsoft.com/office/drawing/2014/main" id="{6C73CCFE-8CCD-7D97-2183-4CFD91056159}"/>
              </a:ext>
            </a:extLst>
          </p:cNvPr>
          <p:cNvSpPr txBox="1"/>
          <p:nvPr/>
        </p:nvSpPr>
        <p:spPr>
          <a:xfrm>
            <a:off x="4808489" y="2186213"/>
            <a:ext cx="994013" cy="307777"/>
          </a:xfrm>
          <a:prstGeom prst="rect">
            <a:avLst/>
          </a:prstGeom>
          <a:noFill/>
        </p:spPr>
        <p:txBody>
          <a:bodyPr wrap="square" rtlCol="0">
            <a:spAutoFit/>
          </a:bodyPr>
          <a:lstStyle/>
          <a:p>
            <a:pPr algn="ctr"/>
            <a:r>
              <a:rPr kumimoji="1" lang="ja-JP" altLang="en-US" sz="1400" dirty="0"/>
              <a:t>学習データ</a:t>
            </a:r>
          </a:p>
        </p:txBody>
      </p:sp>
      <p:sp>
        <p:nvSpPr>
          <p:cNvPr id="54" name="テキスト ボックス 53">
            <a:extLst>
              <a:ext uri="{FF2B5EF4-FFF2-40B4-BE49-F238E27FC236}">
                <a16:creationId xmlns:a16="http://schemas.microsoft.com/office/drawing/2014/main" id="{F6F1CAED-FA26-7010-FA97-A7496F3AE318}"/>
              </a:ext>
            </a:extLst>
          </p:cNvPr>
          <p:cNvSpPr txBox="1"/>
          <p:nvPr/>
        </p:nvSpPr>
        <p:spPr>
          <a:xfrm>
            <a:off x="5972824" y="2178745"/>
            <a:ext cx="1332088" cy="307777"/>
          </a:xfrm>
          <a:prstGeom prst="rect">
            <a:avLst/>
          </a:prstGeom>
          <a:noFill/>
        </p:spPr>
        <p:txBody>
          <a:bodyPr wrap="square" rtlCol="0">
            <a:spAutoFit/>
          </a:bodyPr>
          <a:lstStyle/>
          <a:p>
            <a:pPr algn="ctr"/>
            <a:r>
              <a:rPr kumimoji="1" lang="ja-JP" altLang="en-US" sz="1400" dirty="0"/>
              <a:t>実行可能領域</a:t>
            </a:r>
          </a:p>
        </p:txBody>
      </p:sp>
      <p:sp>
        <p:nvSpPr>
          <p:cNvPr id="72" name="テキスト ボックス 71">
            <a:extLst>
              <a:ext uri="{FF2B5EF4-FFF2-40B4-BE49-F238E27FC236}">
                <a16:creationId xmlns:a16="http://schemas.microsoft.com/office/drawing/2014/main" id="{9549D5D5-2415-9C18-E207-35478590C85A}"/>
              </a:ext>
            </a:extLst>
          </p:cNvPr>
          <p:cNvSpPr txBox="1"/>
          <p:nvPr/>
        </p:nvSpPr>
        <p:spPr>
          <a:xfrm>
            <a:off x="7718027" y="2179560"/>
            <a:ext cx="4234766" cy="338554"/>
          </a:xfrm>
          <a:prstGeom prst="rect">
            <a:avLst/>
          </a:prstGeom>
          <a:noFill/>
        </p:spPr>
        <p:txBody>
          <a:bodyPr wrap="square" rtlCol="0">
            <a:spAutoFit/>
          </a:bodyPr>
          <a:lstStyle/>
          <a:p>
            <a:r>
              <a:rPr kumimoji="1" lang="ja-JP" altLang="en-US" sz="1600" b="1" dirty="0">
                <a:solidFill>
                  <a:schemeClr val="accent1"/>
                </a:solidFill>
              </a:rPr>
              <a:t>非凸な制約でも、実行可能な準最適解を得た</a:t>
            </a:r>
          </a:p>
        </p:txBody>
      </p:sp>
      <p:sp>
        <p:nvSpPr>
          <p:cNvPr id="73" name="楕円 72">
            <a:extLst>
              <a:ext uri="{FF2B5EF4-FFF2-40B4-BE49-F238E27FC236}">
                <a16:creationId xmlns:a16="http://schemas.microsoft.com/office/drawing/2014/main" id="{FCE32F5A-EF0F-1AA2-53F9-F9B74C50DE71}"/>
              </a:ext>
            </a:extLst>
          </p:cNvPr>
          <p:cNvSpPr/>
          <p:nvPr/>
        </p:nvSpPr>
        <p:spPr>
          <a:xfrm>
            <a:off x="4725998" y="2297672"/>
            <a:ext cx="68123" cy="7045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正方形/長方形 73">
            <a:extLst>
              <a:ext uri="{FF2B5EF4-FFF2-40B4-BE49-F238E27FC236}">
                <a16:creationId xmlns:a16="http://schemas.microsoft.com/office/drawing/2014/main" id="{3A2AC423-7201-9684-9FD5-49692CE7FC65}"/>
              </a:ext>
            </a:extLst>
          </p:cNvPr>
          <p:cNvSpPr/>
          <p:nvPr/>
        </p:nvSpPr>
        <p:spPr>
          <a:xfrm>
            <a:off x="5867381" y="2239921"/>
            <a:ext cx="142691" cy="144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298878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
        <p:nvSpPr>
          <p:cNvPr id="2" name="吹き出し: 四角形 1">
            <a:extLst>
              <a:ext uri="{FF2B5EF4-FFF2-40B4-BE49-F238E27FC236}">
                <a16:creationId xmlns:a16="http://schemas.microsoft.com/office/drawing/2014/main" id="{6D973CDF-5B51-990E-9895-28C4605A60B2}"/>
              </a:ext>
            </a:extLst>
          </p:cNvPr>
          <p:cNvSpPr/>
          <p:nvPr/>
        </p:nvSpPr>
        <p:spPr>
          <a:xfrm>
            <a:off x="3380013" y="0"/>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化技術検証で、開発したモデリングと組合せた検証が未実施なのは、「モデリング単体の検証で予測精度が線形と同等だったため、見込みが無いと判断したから。一方、最適化技術の非凸なモデルへの適用可能性を見るために、確実かつ簡易な</a:t>
            </a:r>
            <a:r>
              <a:rPr kumimoji="1" lang="en-US" altLang="ja-JP" sz="1600" dirty="0">
                <a:solidFill>
                  <a:schemeClr val="tx1"/>
                </a:solidFill>
              </a:rPr>
              <a:t>AE</a:t>
            </a:r>
            <a:r>
              <a:rPr kumimoji="1" lang="ja-JP" altLang="en-US" sz="1600" dirty="0">
                <a:solidFill>
                  <a:schemeClr val="tx1"/>
                </a:solidFill>
              </a:rPr>
              <a:t>を使用した検証を実施した」と説明</a:t>
            </a:r>
          </a:p>
        </p:txBody>
      </p:sp>
    </p:spTree>
    <p:extLst>
      <p:ext uri="{BB962C8B-B14F-4D97-AF65-F5344CB8AC3E}">
        <p14:creationId xmlns:p14="http://schemas.microsoft.com/office/powerpoint/2010/main" val="349080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a:t>
            </a:r>
            <a:r>
              <a:rPr lang="ja-JP" altLang="en-US"/>
              <a:t>し、現行テーマはクローズしたい。</a:t>
            </a:r>
            <a:endParaRPr lang="en-US" altLang="ja-JP" dirty="0"/>
          </a:p>
          <a:p>
            <a:pPr lvl="1">
              <a:spcBef>
                <a:spcPts val="900"/>
              </a:spcBef>
              <a:defRPr/>
            </a:pPr>
            <a:r>
              <a:rPr lang="ja-JP" altLang="en-US" sz="1800" dirty="0"/>
              <a:t>技術評価：モデル精度が目標未達で、既存市場でのモデリング工数削減に貢献できないと判断。</a:t>
            </a:r>
            <a:endParaRPr lang="en-US" altLang="ja-JP" sz="1800" dirty="0"/>
          </a:p>
          <a:p>
            <a:pPr lvl="1">
              <a:spcBef>
                <a:spcPts val="900"/>
              </a:spcBef>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spcBef>
                <a:spcPts val="900"/>
              </a:spcBef>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spcBef>
                <a:spcPts val="900"/>
              </a:spcBef>
              <a:defRPr/>
            </a:pPr>
            <a:r>
              <a:rPr lang="ja-JP" altLang="en-US" sz="1800"/>
              <a:t>前テーマビジネス：有償</a:t>
            </a:r>
            <a:r>
              <a:rPr lang="en-US" altLang="ja-JP" sz="1800" dirty="0"/>
              <a:t>FS</a:t>
            </a:r>
            <a:r>
              <a:rPr lang="ja-JP" altLang="en-US" sz="1800"/>
              <a:t>やシステム売りとしての受注はあるが、成果</a:t>
            </a:r>
            <a:r>
              <a:rPr lang="ja-JP" altLang="en-US" sz="1800" dirty="0"/>
              <a:t>報酬</a:t>
            </a:r>
            <a:r>
              <a:rPr lang="ja-JP" altLang="en-US" sz="1800"/>
              <a:t>契約は</a:t>
            </a:r>
            <a:r>
              <a:rPr lang="en-US" altLang="ja-JP" sz="1800" dirty="0"/>
              <a:t>3</a:t>
            </a:r>
            <a:r>
              <a:rPr lang="ja-JP" altLang="en-US" sz="1800"/>
              <a:t>件</a:t>
            </a:r>
            <a:r>
              <a:rPr lang="en-US" altLang="ja-JP" sz="1800" dirty="0"/>
              <a:t> (</a:t>
            </a:r>
            <a:r>
              <a:rPr lang="ja-JP" altLang="en-US" sz="1800"/>
              <a:t>石巻</a:t>
            </a:r>
            <a:r>
              <a:rPr lang="en-US" altLang="ja-JP" sz="1800" dirty="0"/>
              <a:t>2KP/1KP</a:t>
            </a:r>
            <a:r>
              <a:rPr lang="ja-JP" altLang="en-US" sz="1800"/>
              <a:t>、秋田晒</a:t>
            </a:r>
            <a:r>
              <a:rPr lang="en-US" altLang="ja-JP" sz="1800" dirty="0"/>
              <a:t>)</a:t>
            </a:r>
            <a:r>
              <a:rPr lang="ja-JP" altLang="en-US" sz="1800"/>
              <a:t>。技術により精度向上・工数削減を実現したとしても、成果報酬契約がとれないとビジネスが拡大しにくい。</a:t>
            </a:r>
            <a:endParaRPr lang="en-US" altLang="ja-JP" sz="1800" dirty="0"/>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a:t>
            </a:r>
            <a:r>
              <a:rPr kumimoji="1" lang="ja-JP" altLang="en-US" sz="2000"/>
              <a:t>水</a:t>
            </a:r>
            <a:r>
              <a:rPr kumimoji="1" lang="en-US" altLang="ja-JP" sz="2000" dirty="0"/>
              <a:t>RO</a:t>
            </a:r>
            <a:r>
              <a:rPr kumimoji="1" lang="ja-JP" altLang="en-US" sz="2000"/>
              <a:t>膜／</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7315614" y="118718"/>
            <a:ext cx="4894223" cy="1156289"/>
          </a:xfrm>
          <a:prstGeom prst="wedgeRectCallout">
            <a:avLst>
              <a:gd name="adj1" fmla="val -60703"/>
              <a:gd name="adj2" fmla="val 1677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ビジネス上の課題は聞かれると思うので、予備資料に置いておく。</a:t>
            </a:r>
            <a:endParaRPr kumimoji="1" lang="en-US" altLang="ja-JP" dirty="0">
              <a:solidFill>
                <a:schemeClr val="tx1"/>
              </a:solidFill>
            </a:endParaRPr>
          </a:p>
          <a:p>
            <a:r>
              <a:rPr kumimoji="1" lang="en-US" altLang="ja-JP" dirty="0">
                <a:solidFill>
                  <a:schemeClr val="tx1"/>
                </a:solidFill>
              </a:rPr>
              <a:t>YJP</a:t>
            </a:r>
            <a:r>
              <a:rPr kumimoji="1" lang="ja-JP" altLang="en-US">
                <a:solidFill>
                  <a:schemeClr val="tx1"/>
                </a:solidFill>
              </a:rPr>
              <a:t>資料</a:t>
            </a:r>
            <a:r>
              <a:rPr kumimoji="1" lang="ja-JP" altLang="en-US" dirty="0">
                <a:solidFill>
                  <a:schemeClr val="tx1"/>
                </a:solidFill>
              </a:rPr>
              <a:t>によると、初期導入費用、予算計画</a:t>
            </a:r>
            <a:r>
              <a:rPr kumimoji="1" lang="ja-JP" altLang="en-US">
                <a:solidFill>
                  <a:schemeClr val="tx1"/>
                </a:solidFill>
              </a:rPr>
              <a:t>立てられない問題などがあると分析しているようだが</a:t>
            </a:r>
            <a:r>
              <a:rPr kumimoji="1" lang="en-US" altLang="ja-JP" dirty="0">
                <a:solidFill>
                  <a:schemeClr val="tx1"/>
                </a:solidFill>
              </a:rPr>
              <a:t>……</a:t>
            </a:r>
          </a:p>
        </p:txBody>
      </p:sp>
      <p:sp>
        <p:nvSpPr>
          <p:cNvPr id="31" name="吹き出し: 四角形 27">
            <a:extLst>
              <a:ext uri="{FF2B5EF4-FFF2-40B4-BE49-F238E27FC236}">
                <a16:creationId xmlns:a16="http://schemas.microsoft.com/office/drawing/2014/main" id="{70069717-5CB0-354C-AA6F-EA47D730A381}"/>
              </a:ext>
            </a:extLst>
          </p:cNvPr>
          <p:cNvSpPr/>
          <p:nvPr/>
        </p:nvSpPr>
        <p:spPr>
          <a:xfrm>
            <a:off x="11220350" y="4073921"/>
            <a:ext cx="4894223" cy="1748940"/>
          </a:xfrm>
          <a:prstGeom prst="wedgeRectCallout">
            <a:avLst>
              <a:gd name="adj1" fmla="val -68335"/>
              <a:gd name="adj2" fmla="val -29341"/>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もう少し考える</a:t>
            </a:r>
            <a:r>
              <a:rPr kumimoji="1" lang="en-US" altLang="ja-JP" dirty="0">
                <a:solidFill>
                  <a:schemeClr val="tx1"/>
                </a:solidFill>
              </a:rPr>
              <a:t>:</a:t>
            </a:r>
          </a:p>
          <a:p>
            <a:r>
              <a:rPr kumimoji="1" lang="ja-JP" altLang="en-US">
                <a:solidFill>
                  <a:schemeClr val="tx1"/>
                </a:solidFill>
              </a:rPr>
              <a:t>取得不可なのが原因なのか</a:t>
            </a:r>
            <a:r>
              <a:rPr kumimoji="1" lang="en-US" altLang="ja-JP" dirty="0">
                <a:solidFill>
                  <a:schemeClr val="tx1"/>
                </a:solidFill>
              </a:rPr>
              <a:t>? </a:t>
            </a:r>
            <a:r>
              <a:rPr kumimoji="1" lang="ja-JP" altLang="en-US">
                <a:solidFill>
                  <a:schemeClr val="tx1"/>
                </a:solidFill>
              </a:rPr>
              <a:t>モデル化に直結するデータが取れなくても、結果としての現象は測れているはずで、それでなぜ統計モデルが作れないのか。</a:t>
            </a:r>
            <a:endParaRPr kumimoji="1" lang="en-US" altLang="ja-JP" dirty="0">
              <a:solidFill>
                <a:schemeClr val="tx1"/>
              </a:solidFill>
            </a:endParaRPr>
          </a:p>
          <a:p>
            <a:r>
              <a:rPr kumimoji="1" lang="ja-JP" altLang="en-US">
                <a:solidFill>
                  <a:schemeClr val="tx1"/>
                </a:solidFill>
              </a:rPr>
              <a:t>計測可能なデータ量</a:t>
            </a:r>
            <a:r>
              <a:rPr kumimoji="1" lang="en-US" altLang="ja-JP" dirty="0">
                <a:solidFill>
                  <a:schemeClr val="tx1"/>
                </a:solidFill>
              </a:rPr>
              <a:t> (</a:t>
            </a:r>
            <a:r>
              <a:rPr kumimoji="1" lang="ja-JP" altLang="en-US">
                <a:solidFill>
                  <a:schemeClr val="tx1"/>
                </a:solidFill>
              </a:rPr>
              <a:t>変数の数、サンプルサイズ</a:t>
            </a:r>
            <a:r>
              <a:rPr kumimoji="1" lang="en-US" altLang="ja-JP" dirty="0">
                <a:solidFill>
                  <a:schemeClr val="tx1"/>
                </a:solidFill>
              </a:rPr>
              <a:t>) </a:t>
            </a:r>
            <a:r>
              <a:rPr kumimoji="1" lang="ja-JP" altLang="en-US">
                <a:solidFill>
                  <a:schemeClr val="tx1"/>
                </a:solidFill>
              </a:rPr>
              <a:t>が少ないので、モデルを一意に特定できない</a:t>
            </a:r>
            <a:r>
              <a:rPr kumimoji="1" lang="en-US" altLang="ja-JP" dirty="0">
                <a:solidFill>
                  <a:schemeClr val="tx1"/>
                </a:solidFill>
              </a:rPr>
              <a:t>?</a:t>
            </a:r>
            <a:endParaRPr kumimoji="1" lang="ja-JP" altLang="en-US" dirty="0">
              <a:solidFill>
                <a:schemeClr val="tx1"/>
              </a:solidFill>
            </a:endParaRPr>
          </a:p>
        </p:txBody>
      </p:sp>
      <p:sp>
        <p:nvSpPr>
          <p:cNvPr id="33" name="吹き出し: 四角形 27">
            <a:extLst>
              <a:ext uri="{FF2B5EF4-FFF2-40B4-BE49-F238E27FC236}">
                <a16:creationId xmlns:a16="http://schemas.microsoft.com/office/drawing/2014/main" id="{A202D5A8-CA95-6140-9A59-C49C2818EC05}"/>
              </a:ext>
            </a:extLst>
          </p:cNvPr>
          <p:cNvSpPr/>
          <p:nvPr/>
        </p:nvSpPr>
        <p:spPr>
          <a:xfrm>
            <a:off x="10535671" y="2071141"/>
            <a:ext cx="1073152" cy="419219"/>
          </a:xfrm>
          <a:prstGeom prst="wedgeRectCallout">
            <a:avLst>
              <a:gd name="adj1" fmla="val -36701"/>
              <a:gd name="adj2" fmla="val 7865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正しい</a:t>
            </a:r>
            <a:r>
              <a:rPr kumimoji="1" lang="en-US" altLang="ja-JP" dirty="0">
                <a:solidFill>
                  <a:schemeClr val="tx1"/>
                </a:solidFill>
              </a:rPr>
              <a:t>?</a:t>
            </a:r>
          </a:p>
        </p:txBody>
      </p:sp>
    </p:spTree>
    <p:extLst>
      <p:ext uri="{BB962C8B-B14F-4D97-AF65-F5344CB8AC3E}">
        <p14:creationId xmlns:p14="http://schemas.microsoft.com/office/powerpoint/2010/main" val="542290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ソフトウェア実装</a:t>
            </a:r>
            <a:endParaRPr kumimoji="1" lang="en-US" altLang="ja-JP" dirty="0"/>
          </a:p>
          <a:p>
            <a:pPr lvl="1"/>
            <a:r>
              <a:rPr lang="en-US" altLang="ja-JP" dirty="0"/>
              <a:t>DVBF</a:t>
            </a:r>
          </a:p>
          <a:p>
            <a:pPr lvl="1"/>
            <a:r>
              <a:rPr lang="ja-JP" altLang="en-US" dirty="0"/>
              <a:t>カーネル部分空間同定法</a:t>
            </a:r>
            <a:endParaRPr lang="en-US" altLang="ja-JP" dirty="0"/>
          </a:p>
          <a:p>
            <a:pPr lvl="1"/>
            <a:r>
              <a:rPr lang="en-US" altLang="ja-JP" dirty="0"/>
              <a:t>SHADE + FS</a:t>
            </a:r>
          </a:p>
          <a:p>
            <a:pPr lvl="1"/>
            <a:r>
              <a:rPr lang="en-US" altLang="ja-JP" dirty="0"/>
              <a:t>…</a:t>
            </a:r>
          </a:p>
          <a:p>
            <a:pPr lvl="1"/>
            <a:r>
              <a:rPr lang="en-US" altLang="ja-JP" dirty="0"/>
              <a:t>(</a:t>
            </a:r>
            <a:r>
              <a:rPr lang="ja-JP" altLang="en-US" dirty="0"/>
              <a:t>蒸解の反応を模したモデルもここに並べる</a:t>
            </a:r>
            <a:r>
              <a:rPr lang="en-US" altLang="ja-JP" dirty="0"/>
              <a:t>?)</a:t>
            </a:r>
          </a:p>
          <a:p>
            <a:r>
              <a:rPr kumimoji="1" lang="ja-JP" altLang="en-US" dirty="0"/>
              <a:t>知財提案</a:t>
            </a:r>
            <a:r>
              <a:rPr kumimoji="1" lang="en-US" altLang="ja-JP" dirty="0"/>
              <a:t> </a:t>
            </a:r>
            <a:r>
              <a:rPr lang="en-US" altLang="ja-JP" dirty="0"/>
              <a:t>6</a:t>
            </a:r>
            <a:r>
              <a:rPr kumimoji="1" lang="ja-JP" altLang="en-US" dirty="0"/>
              <a:t>件</a:t>
            </a:r>
            <a:endParaRPr kumimoji="1" lang="en-US" altLang="ja-JP" dirty="0"/>
          </a:p>
          <a:p>
            <a:pPr lvl="1"/>
            <a:r>
              <a:rPr lang="ja-JP" altLang="en-US" dirty="0"/>
              <a:t>特許ビジュアライゼーション</a:t>
            </a:r>
            <a:r>
              <a:rPr lang="en-US" altLang="ja-JP" dirty="0"/>
              <a:t> 5</a:t>
            </a:r>
            <a:r>
              <a:rPr lang="ja-JP" altLang="en-US" dirty="0"/>
              <a:t>件</a:t>
            </a:r>
            <a:r>
              <a:rPr lang="en-US" altLang="ja-JP" dirty="0"/>
              <a:t> (</a:t>
            </a:r>
            <a:r>
              <a:rPr lang="ja-JP" altLang="en-US" dirty="0"/>
              <a:t>余裕度に応じた運転、プラントモデルの調整、請求額のための評価、モデルの作成、</a:t>
            </a:r>
            <a:r>
              <a:rPr lang="en-US" altLang="ja-JP" dirty="0"/>
              <a:t>CBF) </a:t>
            </a:r>
            <a:r>
              <a:rPr lang="ja-JP" altLang="en-US" dirty="0"/>
              <a:t>→ うち</a:t>
            </a:r>
            <a:r>
              <a:rPr lang="en-US" altLang="ja-JP" dirty="0"/>
              <a:t>1</a:t>
            </a:r>
            <a:r>
              <a:rPr lang="ja-JP" altLang="en-US" dirty="0"/>
              <a:t>件は取りやめ、</a:t>
            </a:r>
            <a:r>
              <a:rPr lang="en-US" altLang="ja-JP" dirty="0"/>
              <a:t>4</a:t>
            </a:r>
            <a:r>
              <a:rPr lang="ja-JP" altLang="en-US" dirty="0"/>
              <a:t>件継続中</a:t>
            </a:r>
            <a:endParaRPr lang="en-US" altLang="ja-JP" dirty="0"/>
          </a:p>
          <a:p>
            <a:pPr lvl="1"/>
            <a:r>
              <a:rPr kumimoji="1" lang="ja-JP" altLang="en-US" dirty="0"/>
              <a:t>プラント運転支援システム </a:t>
            </a:r>
            <a:r>
              <a:rPr kumimoji="1" lang="en-US" altLang="ja-JP" dirty="0"/>
              <a:t>(</a:t>
            </a:r>
            <a:r>
              <a:rPr kumimoji="1" lang="ja-JP" altLang="en-US" dirty="0"/>
              <a:t>予定</a:t>
            </a:r>
            <a:r>
              <a:rPr kumimoji="1" lang="en-US" altLang="ja-JP" dirty="0"/>
              <a:t>, </a:t>
            </a:r>
            <a:r>
              <a:rPr kumimoji="1" lang="ja-JP" altLang="en-US" dirty="0"/>
              <a:t>鵜飼さんの</a:t>
            </a:r>
            <a:r>
              <a:rPr kumimoji="1" lang="en-US" altLang="ja-JP" dirty="0"/>
              <a:t>)</a:t>
            </a:r>
          </a:p>
        </p:txBody>
      </p:sp>
      <p:sp>
        <p:nvSpPr>
          <p:cNvPr id="10" name="正方形/長方形 9">
            <a:extLst>
              <a:ext uri="{FF2B5EF4-FFF2-40B4-BE49-F238E27FC236}">
                <a16:creationId xmlns:a16="http://schemas.microsoft.com/office/drawing/2014/main" id="{80891B17-260A-1747-A756-5C88743F3B33}"/>
              </a:ext>
            </a:extLst>
          </p:cNvPr>
          <p:cNvSpPr/>
          <p:nvPr/>
        </p:nvSpPr>
        <p:spPr>
          <a:xfrm>
            <a:off x="6877767" y="112042"/>
            <a:ext cx="5130014" cy="27213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kumimoji="1" lang="ja-JP" altLang="en-US">
                <a:solidFill>
                  <a:schemeClr val="tx1"/>
                </a:solidFill>
              </a:rPr>
              <a:t>モデリングと最適化で分けるのではなく、</a:t>
            </a:r>
            <a:endParaRPr kumimoji="1" lang="en-US" altLang="ja-JP" dirty="0">
              <a:solidFill>
                <a:schemeClr val="tx1"/>
              </a:solidFill>
            </a:endParaRPr>
          </a:p>
          <a:p>
            <a:pPr marL="285750" indent="-285750">
              <a:buFont typeface="Arial" panose="020B0604020202020204" pitchFamily="34" charset="0"/>
              <a:buChar char="•"/>
            </a:pPr>
            <a:r>
              <a:rPr kumimoji="1" lang="ja-JP" altLang="en-US">
                <a:solidFill>
                  <a:schemeClr val="tx1"/>
                </a:solidFill>
              </a:rPr>
              <a:t>実装</a:t>
            </a:r>
            <a:endParaRPr kumimoji="1" lang="en-US" altLang="ja-JP" dirty="0">
              <a:solidFill>
                <a:schemeClr val="tx1"/>
              </a:solidFill>
            </a:endParaRPr>
          </a:p>
          <a:p>
            <a:pPr marL="742950" lvl="1" indent="-285750">
              <a:buFont typeface="Arial" panose="020B0604020202020204" pitchFamily="34" charset="0"/>
              <a:buChar char="•"/>
            </a:pPr>
            <a:r>
              <a:rPr kumimoji="1" lang="en-US" altLang="ja-JP" dirty="0">
                <a:solidFill>
                  <a:schemeClr val="tx1"/>
                </a:solidFill>
              </a:rPr>
              <a:t>DVBF</a:t>
            </a:r>
          </a:p>
          <a:p>
            <a:pPr marL="742950" lvl="1" indent="-285750">
              <a:buFont typeface="Arial" panose="020B0604020202020204" pitchFamily="34" charset="0"/>
              <a:buChar char="•"/>
            </a:pPr>
            <a:r>
              <a:rPr kumimoji="1" lang="en-US" altLang="ja-JP" dirty="0">
                <a:solidFill>
                  <a:schemeClr val="tx1"/>
                </a:solidFill>
              </a:rPr>
              <a:t>K-SID</a:t>
            </a:r>
          </a:p>
          <a:p>
            <a:pPr marL="742950" lvl="1" indent="-285750">
              <a:buFont typeface="Arial" panose="020B0604020202020204" pitchFamily="34" charset="0"/>
              <a:buChar char="•"/>
            </a:pPr>
            <a:r>
              <a:rPr kumimoji="1" lang="en-US" altLang="ja-JP" dirty="0">
                <a:solidFill>
                  <a:schemeClr val="tx1"/>
                </a:solidFill>
              </a:rPr>
              <a:t>SHADE + FS</a:t>
            </a:r>
          </a:p>
          <a:p>
            <a:pPr marL="742950" lvl="1" indent="-285750">
              <a:buFont typeface="Arial" panose="020B0604020202020204" pitchFamily="34" charset="0"/>
              <a:buChar char="•"/>
            </a:pPr>
            <a:r>
              <a:rPr kumimoji="1" lang="en-US" altLang="ja-JP" dirty="0">
                <a:solidFill>
                  <a:schemeClr val="tx1"/>
                </a:solidFill>
              </a:rPr>
              <a:t>……</a:t>
            </a:r>
          </a:p>
          <a:p>
            <a:pPr marL="742950" lvl="1" indent="-285750">
              <a:buFont typeface="Arial" panose="020B0604020202020204" pitchFamily="34" charset="0"/>
              <a:buChar char="•"/>
            </a:pPr>
            <a:r>
              <a:rPr kumimoji="1" lang="en-US" altLang="ja-JP" dirty="0">
                <a:solidFill>
                  <a:schemeClr val="tx1"/>
                </a:solidFill>
              </a:rPr>
              <a:t>(</a:t>
            </a:r>
            <a:r>
              <a:rPr kumimoji="1" lang="ja-JP" altLang="en-US">
                <a:solidFill>
                  <a:schemeClr val="tx1"/>
                </a:solidFill>
              </a:rPr>
              <a:t>蒸解の反応を模したモデルもここに並べる</a:t>
            </a:r>
            <a:r>
              <a:rPr kumimoji="1" lang="en-US" altLang="ja-JP" dirty="0">
                <a:solidFill>
                  <a:schemeClr val="tx1"/>
                </a:solidFill>
              </a:rPr>
              <a:t>?)</a:t>
            </a:r>
          </a:p>
          <a:p>
            <a:pPr marL="285750" indent="-285750">
              <a:buFont typeface="Arial" panose="020B0604020202020204" pitchFamily="34" charset="0"/>
              <a:buChar char="•"/>
            </a:pPr>
            <a:r>
              <a:rPr kumimoji="1" lang="ja-JP" altLang="en-US">
                <a:solidFill>
                  <a:schemeClr val="tx1"/>
                </a:solidFill>
              </a:rPr>
              <a:t>知財</a:t>
            </a:r>
            <a:endParaRPr kumimoji="1" lang="en-US" altLang="ja-JP" dirty="0">
              <a:solidFill>
                <a:schemeClr val="tx1"/>
              </a:solidFill>
            </a:endParaRPr>
          </a:p>
          <a:p>
            <a:r>
              <a:rPr kumimoji="1" lang="ja-JP" altLang="en-US">
                <a:solidFill>
                  <a:schemeClr val="tx1"/>
                </a:solidFill>
              </a:rPr>
              <a:t>みたいに並べるか</a:t>
            </a:r>
          </a:p>
        </p:txBody>
      </p:sp>
    </p:spTree>
    <p:extLst>
      <p:ext uri="{BB962C8B-B14F-4D97-AF65-F5344CB8AC3E}">
        <p14:creationId xmlns:p14="http://schemas.microsoft.com/office/powerpoint/2010/main" val="348313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a:t>
            </a:r>
            <a:r>
              <a:rPr lang="ja-JP" altLang="en-US" sz="2800" dirty="0"/>
              <a:t>既存の紙・水以外の</a:t>
            </a:r>
            <a:r>
              <a:rPr lang="en-US" altLang="ja-JP" sz="2800" dirty="0"/>
              <a:t>) </a:t>
            </a:r>
            <a:r>
              <a:rPr lang="ja-JP" altLang="en-US" sz="2800" dirty="0"/>
              <a:t>対象プロセスの分析が進んでいれば、技術的に難易度が高そうだと判明した時点で、達成可能な性能でカバーできる市場に対象を変更するなど、方向性の修正もあり得たかも知れないが、できなかった。</a:t>
            </a:r>
            <a:endParaRPr lang="en-US" altLang="ja-JP" sz="2800" dirty="0"/>
          </a:p>
          <a:p>
            <a:r>
              <a:rPr lang="ja-JP" altLang="en-US" sz="2800" dirty="0"/>
              <a:t>前テーマで経験を積んだ製紙・水処理のモデル化で課題を分析した結果として、動特性・非線形性のモデル化に取り組んだ</a:t>
            </a:r>
            <a:r>
              <a:rPr lang="en-US" altLang="ja-JP" sz="2800" dirty="0"/>
              <a:t> (</a:t>
            </a:r>
            <a:r>
              <a:rPr lang="ja-JP" altLang="en-US" sz="2800" dirty="0"/>
              <a:t>これ自体は今でも課題だと認識している</a:t>
            </a:r>
            <a:r>
              <a:rPr lang="en-US" altLang="ja-JP" sz="2800" dirty="0"/>
              <a:t>)</a:t>
            </a:r>
            <a:r>
              <a:rPr lang="ja-JP" altLang="en-US" sz="2800" dirty="0"/>
              <a:t>。一方、その後取り組んでいる</a:t>
            </a:r>
            <a:r>
              <a:rPr lang="en-US" altLang="ja-JP" sz="2800" dirty="0"/>
              <a:t>RO</a:t>
            </a:r>
            <a:r>
              <a:rPr lang="ja-JP" altLang="en-US" sz="2800" dirty="0"/>
              <a:t>膜のモデル化やリサイクル化学などでは、劣化や詰まりなど長期的に累積する現象</a:t>
            </a:r>
            <a:r>
              <a:rPr lang="en-US" altLang="ja-JP" sz="2800" dirty="0"/>
              <a:t> (</a:t>
            </a:r>
            <a:r>
              <a:rPr lang="ja-JP" altLang="en-US" sz="2800" dirty="0"/>
              <a:t>一連のデータ取得に時間がかかるのでサンプルサイズが小さい</a:t>
            </a:r>
            <a:r>
              <a:rPr lang="en-US" altLang="ja-JP" sz="2800" dirty="0"/>
              <a:t>) </a:t>
            </a:r>
            <a:r>
              <a:rPr lang="ja-JP" altLang="en-US" sz="2800" dirty="0"/>
              <a:t>を扱わなければならなかったり、現象の複雑さに対して測定点が少なかったりして、</a:t>
            </a:r>
            <a:endParaRPr lang="en-US" altLang="ja-JP" sz="2800" dirty="0"/>
          </a:p>
          <a:p>
            <a:r>
              <a:rPr lang="ja-JP" altLang="en-US" sz="2800" dirty="0"/>
              <a:t>モデル化に関しては何が問題か実は切り分けられていない</a:t>
            </a:r>
            <a:r>
              <a:rPr lang="en-US" altLang="ja-JP" sz="2800" dirty="0"/>
              <a:t>?</a:t>
            </a:r>
          </a:p>
          <a:p>
            <a:pPr lvl="1"/>
            <a:r>
              <a:rPr lang="ja-JP" altLang="en-US" sz="2400" dirty="0"/>
              <a:t>モデリング技術の限界でうまくモデル化できていないのか</a:t>
            </a:r>
            <a:r>
              <a:rPr lang="en-US" altLang="ja-JP" sz="2400" dirty="0"/>
              <a:t>?</a:t>
            </a:r>
          </a:p>
          <a:p>
            <a:pPr lvl="1"/>
            <a:r>
              <a:rPr lang="ja-JP" altLang="en-US" sz="2400" dirty="0"/>
              <a:t>実は未測定の外乱の影響などの方が大きいのか</a:t>
            </a:r>
            <a:r>
              <a:rPr lang="en-US" altLang="ja-JP" sz="2400" dirty="0"/>
              <a:t>?</a:t>
            </a:r>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5672380" y="101143"/>
            <a:ext cx="6244800" cy="5180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まずは細かいところも書いてみた後、テーマクローズと今後を繋げられるように、分析結果を抜粋すると良いと思います。</a:t>
            </a:r>
          </a:p>
        </p:txBody>
      </p:sp>
      <p:sp>
        <p:nvSpPr>
          <p:cNvPr id="9" name="吹き出し: 四角形 4">
            <a:extLst>
              <a:ext uri="{FF2B5EF4-FFF2-40B4-BE49-F238E27FC236}">
                <a16:creationId xmlns:a16="http://schemas.microsoft.com/office/drawing/2014/main" id="{167D5BDE-AFED-C843-9BE9-CE9E51FD6F13}"/>
              </a:ext>
            </a:extLst>
          </p:cNvPr>
          <p:cNvSpPr/>
          <p:nvPr/>
        </p:nvSpPr>
        <p:spPr>
          <a:xfrm>
            <a:off x="2106501" y="115119"/>
            <a:ext cx="2817924"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a:solidFill>
                  <a:schemeClr val="tx1"/>
                </a:solidFill>
              </a:rPr>
              <a:t>まずは文で書いたが長くて漠としているので後で整理する。</a:t>
            </a:r>
            <a:endParaRPr kumimoji="1" lang="ja-JP" altLang="en-US" dirty="0">
              <a:solidFill>
                <a:schemeClr val="tx1"/>
              </a:solidFill>
            </a:endParaRPr>
          </a:p>
        </p:txBody>
      </p:sp>
    </p:spTree>
    <p:extLst>
      <p:ext uri="{BB962C8B-B14F-4D97-AF65-F5344CB8AC3E}">
        <p14:creationId xmlns:p14="http://schemas.microsoft.com/office/powerpoint/2010/main" val="3590374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a:t>市場の将来性を元にモデル化の必要なプロセスを見直す。</a:t>
            </a:r>
            <a:endParaRPr lang="en-US" altLang="ja-JP" sz="2800" dirty="0"/>
          </a:p>
          <a:p>
            <a:pPr lvl="1">
              <a:defRPr/>
            </a:pPr>
            <a:r>
              <a:rPr lang="ja-JP" altLang="en-US" sz="2400"/>
              <a:t>それらのプロセスはどのような特性を持つか</a:t>
            </a:r>
            <a:endParaRPr lang="en-US" altLang="ja-JP" sz="2400" dirty="0"/>
          </a:p>
          <a:p>
            <a:pPr lvl="1">
              <a:defRPr/>
            </a:pPr>
            <a:r>
              <a:rPr lang="ja-JP" altLang="en-US" sz="2400"/>
              <a:t>モデル化対称の複雑性、データの入手性、</a:t>
            </a:r>
            <a:r>
              <a:rPr lang="en-US" altLang="ja-JP" sz="2400" dirty="0"/>
              <a:t>…</a:t>
            </a:r>
            <a:r>
              <a:rPr lang="ja-JP" altLang="en-US" sz="2400"/>
              <a:t>、をもとに、どのようなモデル化を行うべきか</a:t>
            </a:r>
            <a:endParaRPr lang="en-US" altLang="ja-JP" sz="2400" dirty="0"/>
          </a:p>
          <a:p>
            <a:pPr lvl="2">
              <a:defRPr/>
            </a:pPr>
            <a:r>
              <a:rPr lang="ja-JP" altLang="en-US" sz="2000"/>
              <a:t>物理的なモデルを作るべきなのはどこで、どのような知見が必要か。統計的なモデルを作るべきなのはどこで、どのような特性を捉えられれば良いか。</a:t>
            </a:r>
            <a:endParaRPr lang="en-US" altLang="ja-JP" sz="2000" dirty="0"/>
          </a:p>
          <a:p>
            <a:pPr>
              <a:defRPr/>
            </a:pPr>
            <a:r>
              <a:rPr lang="ja-JP" altLang="en-US" sz="2800"/>
              <a:t>その上で、それらのプロセスのモデル化に必要な新技術を開発する新テーマを、</a:t>
            </a:r>
            <a:r>
              <a:rPr lang="en-US" altLang="ja-JP" sz="2800" dirty="0"/>
              <a:t>FY24</a:t>
            </a:r>
            <a:r>
              <a:rPr lang="ja-JP" altLang="en-US" sz="2800"/>
              <a:t>上期に立ち上げる。</a:t>
            </a:r>
            <a:endParaRPr lang="en-US" altLang="ja-JP" sz="2800" dirty="0"/>
          </a:p>
          <a:p>
            <a:pPr>
              <a:defRPr/>
            </a:pPr>
            <a:r>
              <a:rPr lang="ja-JP" altLang="en-US" sz="2800"/>
              <a:t>本テーマの元で活動していた項目の今後</a:t>
            </a:r>
            <a:endParaRPr lang="en-US" altLang="ja-JP" sz="2800" dirty="0"/>
          </a:p>
          <a:p>
            <a:pPr lvl="1">
              <a:defRPr/>
            </a:pPr>
            <a:r>
              <a:rPr lang="en-US" altLang="ja-JP" sz="2400" dirty="0"/>
              <a:t>RO</a:t>
            </a:r>
            <a:r>
              <a:rPr lang="ja-JP" altLang="en-US" sz="2400"/>
              <a:t>膜のモデル化</a:t>
            </a:r>
            <a:r>
              <a:rPr lang="en-US" altLang="ja-JP" sz="2400" dirty="0"/>
              <a:t> → TBD</a:t>
            </a:r>
          </a:p>
          <a:p>
            <a:pPr lvl="1">
              <a:defRPr/>
            </a:pPr>
            <a:r>
              <a:rPr lang="en-US" altLang="ja-JP" sz="2400" dirty="0"/>
              <a:t>DDMO</a:t>
            </a:r>
            <a:r>
              <a:rPr lang="ja-JP" altLang="en-US" sz="2400"/>
              <a:t>関連</a:t>
            </a:r>
            <a:r>
              <a:rPr lang="en-US" altLang="ja-JP" sz="2400" dirty="0"/>
              <a:t> (</a:t>
            </a:r>
            <a:r>
              <a:rPr lang="ja-JP" altLang="en-US" sz="2400"/>
              <a:t>米国再生水の水処理部分への</a:t>
            </a:r>
            <a:r>
              <a:rPr lang="en-US" altLang="ja-JP" sz="2400" dirty="0"/>
              <a:t>DDMO</a:t>
            </a:r>
            <a:r>
              <a:rPr lang="ja-JP" altLang="en-US" sz="2400"/>
              <a:t>の適用、</a:t>
            </a:r>
            <a:r>
              <a:rPr lang="en-US" altLang="ja-JP" sz="2400" dirty="0"/>
              <a:t>DDMO on XRAI</a:t>
            </a:r>
            <a:r>
              <a:rPr lang="ja-JP" altLang="en-US" sz="2400"/>
              <a:t>、モデルビルダーメンテナンス、最近はほぼないが</a:t>
            </a:r>
            <a:r>
              <a:rPr lang="en-US" altLang="ja-JP" sz="2400" dirty="0" err="1"/>
              <a:t>DDMOnEX</a:t>
            </a:r>
            <a:r>
              <a:rPr lang="en-US" altLang="ja-JP" sz="2400" dirty="0"/>
              <a:t>/DERMS</a:t>
            </a:r>
            <a:r>
              <a:rPr lang="ja-JP" altLang="en-US" sz="2400"/>
              <a:t>サポート</a:t>
            </a:r>
            <a:r>
              <a:rPr lang="en-US" altLang="ja-JP" sz="2400" dirty="0"/>
              <a:t>) → TBD</a:t>
            </a:r>
          </a:p>
          <a:p>
            <a:pPr>
              <a:defRPr/>
            </a:pPr>
            <a:r>
              <a:rPr lang="ja-JP" altLang="en-US" sz="2800"/>
              <a:t>残</a:t>
            </a:r>
            <a:r>
              <a:rPr lang="ja-JP" altLang="en-US" sz="2800" dirty="0"/>
              <a:t>件</a:t>
            </a:r>
            <a:endParaRPr lang="en-US" altLang="ja-JP" sz="2800" dirty="0"/>
          </a:p>
          <a:p>
            <a:pPr lvl="1">
              <a:defRPr/>
            </a:pPr>
            <a:r>
              <a:rPr lang="ja-JP" altLang="en-US" sz="2400" dirty="0"/>
              <a:t>研究報告書の作成・提出</a:t>
            </a:r>
            <a:endParaRPr lang="en-US" altLang="ja-JP" sz="2400" dirty="0"/>
          </a:p>
          <a:p>
            <a:pPr lvl="1">
              <a:defRPr/>
            </a:pPr>
            <a:endParaRPr lang="en-US" altLang="ja-JP" sz="2400"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反省点を踏まえて今後の方向性を見出したことが伝わると良いと思います。</a:t>
            </a:r>
          </a:p>
        </p:txBody>
      </p:sp>
    </p:spTree>
    <p:extLst>
      <p:ext uri="{BB962C8B-B14F-4D97-AF65-F5344CB8AC3E}">
        <p14:creationId xmlns:p14="http://schemas.microsoft.com/office/powerpoint/2010/main" val="1291692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34</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47</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54877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327319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Tree>
    <p:extLst>
      <p:ext uri="{BB962C8B-B14F-4D97-AF65-F5344CB8AC3E}">
        <p14:creationId xmlns:p14="http://schemas.microsoft.com/office/powerpoint/2010/main" val="19845686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64</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65</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a:xfrm>
            <a:off x="517055" y="1071367"/>
            <a:ext cx="11341887" cy="468605"/>
          </a:xfrm>
        </p:spPr>
        <p:txBody>
          <a:bodyPr>
            <a:normAutofit fontScale="92500"/>
          </a:bodyPr>
          <a:lstStyle/>
          <a:p>
            <a:r>
              <a:rPr lang="ja-JP" altLang="en-US" dirty="0"/>
              <a:t>生産プロセスデータの動特性・非線型性に対応可能なモデリング・最適化技術の開発を目指す。</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274604" y="125843"/>
            <a:ext cx="7408189"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どんな技術を開発するのか？非線形性・動特性を考慮したモデリングが入ると、従来から何が変わるか？など</a:t>
            </a:r>
            <a:endParaRPr kumimoji="1" lang="en-US" altLang="ja-JP" sz="1600" dirty="0">
              <a:solidFill>
                <a:schemeClr val="tx1"/>
              </a:solidFill>
            </a:endParaRPr>
          </a:p>
        </p:txBody>
      </p:sp>
      <p:pic>
        <p:nvPicPr>
          <p:cNvPr id="8" name="図 7">
            <a:extLst>
              <a:ext uri="{FF2B5EF4-FFF2-40B4-BE49-F238E27FC236}">
                <a16:creationId xmlns:a16="http://schemas.microsoft.com/office/drawing/2014/main" id="{45CDFA16-823F-B24B-5B8E-0CEC713D309D}"/>
              </a:ext>
            </a:extLst>
          </p:cNvPr>
          <p:cNvPicPr>
            <a:picLocks noChangeAspect="1"/>
          </p:cNvPicPr>
          <p:nvPr/>
        </p:nvPicPr>
        <p:blipFill>
          <a:blip r:embed="rId2"/>
          <a:stretch>
            <a:fillRect/>
          </a:stretch>
        </p:blipFill>
        <p:spPr>
          <a:xfrm>
            <a:off x="257172" y="2145028"/>
            <a:ext cx="4836888" cy="3627666"/>
          </a:xfrm>
          <a:prstGeom prst="rect">
            <a:avLst/>
          </a:prstGeom>
        </p:spPr>
      </p:pic>
      <p:sp>
        <p:nvSpPr>
          <p:cNvPr id="9" name="正方形/長方形 8">
            <a:extLst>
              <a:ext uri="{FF2B5EF4-FFF2-40B4-BE49-F238E27FC236}">
                <a16:creationId xmlns:a16="http://schemas.microsoft.com/office/drawing/2014/main" id="{A6357CEE-5D08-9E96-B347-5B5495A2AE2E}"/>
              </a:ext>
            </a:extLst>
          </p:cNvPr>
          <p:cNvSpPr/>
          <p:nvPr/>
        </p:nvSpPr>
        <p:spPr>
          <a:xfrm>
            <a:off x="3858516" y="5772694"/>
            <a:ext cx="1157968"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LR0</a:t>
            </a:r>
            <a:r>
              <a:rPr kumimoji="1" lang="ja-JP" altLang="en-US" dirty="0">
                <a:solidFill>
                  <a:schemeClr val="tx1"/>
                </a:solidFill>
              </a:rPr>
              <a:t>資料</a:t>
            </a:r>
          </a:p>
        </p:txBody>
      </p:sp>
      <p:sp>
        <p:nvSpPr>
          <p:cNvPr id="10" name="正方形/長方形 9">
            <a:extLst>
              <a:ext uri="{FF2B5EF4-FFF2-40B4-BE49-F238E27FC236}">
                <a16:creationId xmlns:a16="http://schemas.microsoft.com/office/drawing/2014/main" id="{759D4EF4-ABD7-20DC-DF1F-AAA85D7EFAF6}"/>
              </a:ext>
            </a:extLst>
          </p:cNvPr>
          <p:cNvSpPr/>
          <p:nvPr/>
        </p:nvSpPr>
        <p:spPr>
          <a:xfrm>
            <a:off x="7469462" y="3546434"/>
            <a:ext cx="1828800" cy="510563"/>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DDMO</a:t>
            </a:r>
            <a:endParaRPr kumimoji="1" lang="ja-JP" altLang="en-US" dirty="0">
              <a:solidFill>
                <a:schemeClr val="bg1"/>
              </a:solidFill>
            </a:endParaRPr>
          </a:p>
        </p:txBody>
      </p:sp>
      <p:sp>
        <p:nvSpPr>
          <p:cNvPr id="16" name="正方形/長方形 15">
            <a:extLst>
              <a:ext uri="{FF2B5EF4-FFF2-40B4-BE49-F238E27FC236}">
                <a16:creationId xmlns:a16="http://schemas.microsoft.com/office/drawing/2014/main" id="{610660CD-EE25-5339-DD83-512589688DB5}"/>
              </a:ext>
            </a:extLst>
          </p:cNvPr>
          <p:cNvSpPr/>
          <p:nvPr/>
        </p:nvSpPr>
        <p:spPr>
          <a:xfrm>
            <a:off x="9792694" y="3546434"/>
            <a:ext cx="1828800" cy="510563"/>
          </a:xfrm>
          <a:prstGeom prst="rect">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提案技術</a:t>
            </a:r>
          </a:p>
        </p:txBody>
      </p:sp>
      <p:sp>
        <p:nvSpPr>
          <p:cNvPr id="17" name="テキスト ボックス 16">
            <a:extLst>
              <a:ext uri="{FF2B5EF4-FFF2-40B4-BE49-F238E27FC236}">
                <a16:creationId xmlns:a16="http://schemas.microsoft.com/office/drawing/2014/main" id="{AC8B641A-2A14-CCD0-FA2A-0A1C2089E2ED}"/>
              </a:ext>
            </a:extLst>
          </p:cNvPr>
          <p:cNvSpPr txBox="1"/>
          <p:nvPr/>
        </p:nvSpPr>
        <p:spPr>
          <a:xfrm>
            <a:off x="893718" y="1728691"/>
            <a:ext cx="3563796" cy="369332"/>
          </a:xfrm>
          <a:prstGeom prst="rect">
            <a:avLst/>
          </a:prstGeom>
          <a:noFill/>
        </p:spPr>
        <p:txBody>
          <a:bodyPr wrap="none" rtlCol="0">
            <a:spAutoFit/>
          </a:bodyPr>
          <a:lstStyle/>
          <a:p>
            <a:r>
              <a:rPr kumimoji="1" lang="en-US" altLang="ja-JP" dirty="0"/>
              <a:t>DDMO</a:t>
            </a:r>
            <a:r>
              <a:rPr kumimoji="1" lang="ja-JP" altLang="en-US" dirty="0"/>
              <a:t>が生産プロセスで起こる課題</a:t>
            </a:r>
          </a:p>
        </p:txBody>
      </p:sp>
      <p:sp>
        <p:nvSpPr>
          <p:cNvPr id="18" name="正方形/長方形 17">
            <a:extLst>
              <a:ext uri="{FF2B5EF4-FFF2-40B4-BE49-F238E27FC236}">
                <a16:creationId xmlns:a16="http://schemas.microsoft.com/office/drawing/2014/main" id="{8B23E7B2-88E5-0C9A-3367-F1C6A2A229C5}"/>
              </a:ext>
            </a:extLst>
          </p:cNvPr>
          <p:cNvSpPr/>
          <p:nvPr/>
        </p:nvSpPr>
        <p:spPr>
          <a:xfrm>
            <a:off x="5361464" y="4313300"/>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モデリング</a:t>
            </a:r>
          </a:p>
        </p:txBody>
      </p:sp>
      <p:sp>
        <p:nvSpPr>
          <p:cNvPr id="19" name="正方形/長方形 18">
            <a:extLst>
              <a:ext uri="{FF2B5EF4-FFF2-40B4-BE49-F238E27FC236}">
                <a16:creationId xmlns:a16="http://schemas.microsoft.com/office/drawing/2014/main" id="{E6C1115A-AAC1-3A0E-4C99-F01305E59953}"/>
              </a:ext>
            </a:extLst>
          </p:cNvPr>
          <p:cNvSpPr/>
          <p:nvPr/>
        </p:nvSpPr>
        <p:spPr>
          <a:xfrm>
            <a:off x="5361466" y="5314868"/>
            <a:ext cx="1518355" cy="6177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最適化</a:t>
            </a:r>
          </a:p>
        </p:txBody>
      </p:sp>
      <p:sp>
        <p:nvSpPr>
          <p:cNvPr id="23" name="テキスト ボックス 22">
            <a:extLst>
              <a:ext uri="{FF2B5EF4-FFF2-40B4-BE49-F238E27FC236}">
                <a16:creationId xmlns:a16="http://schemas.microsoft.com/office/drawing/2014/main" id="{A7CCA536-BFEF-DE80-3AC5-8E5B91339D22}"/>
              </a:ext>
            </a:extLst>
          </p:cNvPr>
          <p:cNvSpPr txBox="1"/>
          <p:nvPr/>
        </p:nvSpPr>
        <p:spPr>
          <a:xfrm>
            <a:off x="7018598" y="4313300"/>
            <a:ext cx="2730529" cy="646331"/>
          </a:xfrm>
          <a:prstGeom prst="rect">
            <a:avLst/>
          </a:prstGeom>
          <a:noFill/>
        </p:spPr>
        <p:txBody>
          <a:bodyPr wrap="square" rtlCol="0">
            <a:spAutoFit/>
          </a:bodyPr>
          <a:lstStyle/>
          <a:p>
            <a:r>
              <a:rPr kumimoji="1" lang="ja-JP" altLang="en-US" dirty="0"/>
              <a:t>静的・線型性＋試行錯誤</a:t>
            </a:r>
            <a:endParaRPr kumimoji="1" lang="en-US" altLang="ja-JP" dirty="0"/>
          </a:p>
          <a:p>
            <a:r>
              <a:rPr kumimoji="1" lang="ja-JP" altLang="en-US" dirty="0"/>
              <a:t>（一部動的対応）</a:t>
            </a:r>
          </a:p>
        </p:txBody>
      </p:sp>
      <p:sp>
        <p:nvSpPr>
          <p:cNvPr id="24" name="テキスト ボックス 23">
            <a:extLst>
              <a:ext uri="{FF2B5EF4-FFF2-40B4-BE49-F238E27FC236}">
                <a16:creationId xmlns:a16="http://schemas.microsoft.com/office/drawing/2014/main" id="{7EBD5B16-AD6D-599A-9841-F3E74D744B1F}"/>
              </a:ext>
            </a:extLst>
          </p:cNvPr>
          <p:cNvSpPr txBox="1"/>
          <p:nvPr/>
        </p:nvSpPr>
        <p:spPr>
          <a:xfrm>
            <a:off x="7278977" y="5439092"/>
            <a:ext cx="2209770" cy="369332"/>
          </a:xfrm>
          <a:prstGeom prst="rect">
            <a:avLst/>
          </a:prstGeom>
          <a:noFill/>
        </p:spPr>
        <p:txBody>
          <a:bodyPr wrap="square" rtlCol="0">
            <a:spAutoFit/>
          </a:bodyPr>
          <a:lstStyle/>
          <a:p>
            <a:r>
              <a:rPr kumimoji="1" lang="ja-JP" altLang="en-US" dirty="0"/>
              <a:t>線型</a:t>
            </a:r>
          </a:p>
        </p:txBody>
      </p:sp>
      <p:sp>
        <p:nvSpPr>
          <p:cNvPr id="25" name="テキスト ボックス 24">
            <a:extLst>
              <a:ext uri="{FF2B5EF4-FFF2-40B4-BE49-F238E27FC236}">
                <a16:creationId xmlns:a16="http://schemas.microsoft.com/office/drawing/2014/main" id="{9E404905-86C3-B23D-9BDF-DA0AAC5CE898}"/>
              </a:ext>
            </a:extLst>
          </p:cNvPr>
          <p:cNvSpPr txBox="1"/>
          <p:nvPr/>
        </p:nvSpPr>
        <p:spPr>
          <a:xfrm>
            <a:off x="9554083" y="5441878"/>
            <a:ext cx="2306022" cy="369332"/>
          </a:xfrm>
          <a:prstGeom prst="rect">
            <a:avLst/>
          </a:prstGeom>
          <a:noFill/>
        </p:spPr>
        <p:txBody>
          <a:bodyPr wrap="square" rtlCol="0">
            <a:spAutoFit/>
          </a:bodyPr>
          <a:lstStyle/>
          <a:p>
            <a:r>
              <a:rPr kumimoji="1" lang="ja-JP" altLang="en-US" dirty="0"/>
              <a:t>非線型</a:t>
            </a:r>
            <a:r>
              <a:rPr kumimoji="1" lang="ja-JP" altLang="en-US" sz="1400" dirty="0"/>
              <a:t>（ブラックボックス）</a:t>
            </a:r>
            <a:endParaRPr kumimoji="1" lang="ja-JP" altLang="en-US" dirty="0"/>
          </a:p>
        </p:txBody>
      </p:sp>
      <p:sp>
        <p:nvSpPr>
          <p:cNvPr id="26" name="テキスト ボックス 25">
            <a:extLst>
              <a:ext uri="{FF2B5EF4-FFF2-40B4-BE49-F238E27FC236}">
                <a16:creationId xmlns:a16="http://schemas.microsoft.com/office/drawing/2014/main" id="{71BE22F7-640E-9525-6C25-34A115D00C7E}"/>
              </a:ext>
            </a:extLst>
          </p:cNvPr>
          <p:cNvSpPr txBox="1"/>
          <p:nvPr/>
        </p:nvSpPr>
        <p:spPr>
          <a:xfrm>
            <a:off x="9612844" y="4328836"/>
            <a:ext cx="2188500" cy="369332"/>
          </a:xfrm>
          <a:prstGeom prst="rect">
            <a:avLst/>
          </a:prstGeom>
          <a:noFill/>
        </p:spPr>
        <p:txBody>
          <a:bodyPr wrap="square" rtlCol="0">
            <a:spAutoFit/>
          </a:bodyPr>
          <a:lstStyle/>
          <a:p>
            <a:r>
              <a:rPr kumimoji="1" lang="ja-JP" altLang="en-US" dirty="0"/>
              <a:t>動的・非線型性</a:t>
            </a:r>
            <a:endParaRPr kumimoji="1" lang="en-US" altLang="ja-JP" dirty="0"/>
          </a:p>
        </p:txBody>
      </p:sp>
      <p:cxnSp>
        <p:nvCxnSpPr>
          <p:cNvPr id="28" name="直線矢印コネクタ 27">
            <a:extLst>
              <a:ext uri="{FF2B5EF4-FFF2-40B4-BE49-F238E27FC236}">
                <a16:creationId xmlns:a16="http://schemas.microsoft.com/office/drawing/2014/main" id="{8836FAE0-A1DB-868D-652D-DD72D31B1C81}"/>
              </a:ext>
            </a:extLst>
          </p:cNvPr>
          <p:cNvCxnSpPr>
            <a:cxnSpLocks/>
          </p:cNvCxnSpPr>
          <p:nvPr/>
        </p:nvCxnSpPr>
        <p:spPr>
          <a:xfrm>
            <a:off x="6362299" y="2780218"/>
            <a:ext cx="4985886"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F254A818-073D-A829-8589-93A46FE05CFD}"/>
              </a:ext>
            </a:extLst>
          </p:cNvPr>
          <p:cNvSpPr txBox="1"/>
          <p:nvPr/>
        </p:nvSpPr>
        <p:spPr>
          <a:xfrm>
            <a:off x="6609407" y="2903823"/>
            <a:ext cx="1745320" cy="369332"/>
          </a:xfrm>
          <a:prstGeom prst="rect">
            <a:avLst/>
          </a:prstGeom>
          <a:noFill/>
        </p:spPr>
        <p:txBody>
          <a:bodyPr wrap="square" rtlCol="0">
            <a:spAutoFit/>
          </a:bodyPr>
          <a:lstStyle/>
          <a:p>
            <a:pPr algn="ctr"/>
            <a:r>
              <a:rPr kumimoji="1" lang="ja-JP" altLang="en-US" dirty="0"/>
              <a:t>静特性・線型性</a:t>
            </a:r>
          </a:p>
        </p:txBody>
      </p:sp>
      <p:sp>
        <p:nvSpPr>
          <p:cNvPr id="31" name="テキスト ボックス 30">
            <a:extLst>
              <a:ext uri="{FF2B5EF4-FFF2-40B4-BE49-F238E27FC236}">
                <a16:creationId xmlns:a16="http://schemas.microsoft.com/office/drawing/2014/main" id="{2F2D3BD5-B20C-9FED-EA2F-E096ED4BFB3B}"/>
              </a:ext>
            </a:extLst>
          </p:cNvPr>
          <p:cNvSpPr txBox="1"/>
          <p:nvPr/>
        </p:nvSpPr>
        <p:spPr>
          <a:xfrm>
            <a:off x="6792288" y="1759533"/>
            <a:ext cx="1518355" cy="369332"/>
          </a:xfrm>
          <a:prstGeom prst="rect">
            <a:avLst/>
          </a:prstGeom>
          <a:noFill/>
        </p:spPr>
        <p:txBody>
          <a:bodyPr wrap="square" rtlCol="0">
            <a:spAutoFit/>
          </a:bodyPr>
          <a:lstStyle/>
          <a:p>
            <a:pPr algn="ctr"/>
            <a:r>
              <a:rPr kumimoji="1" lang="ja-JP" altLang="en-US" dirty="0"/>
              <a:t>ユーティリティ</a:t>
            </a:r>
          </a:p>
        </p:txBody>
      </p:sp>
      <p:sp>
        <p:nvSpPr>
          <p:cNvPr id="32" name="テキスト ボックス 31">
            <a:extLst>
              <a:ext uri="{FF2B5EF4-FFF2-40B4-BE49-F238E27FC236}">
                <a16:creationId xmlns:a16="http://schemas.microsoft.com/office/drawing/2014/main" id="{EC777887-0B61-C307-A5B5-841A62B32D85}"/>
              </a:ext>
            </a:extLst>
          </p:cNvPr>
          <p:cNvSpPr txBox="1"/>
          <p:nvPr/>
        </p:nvSpPr>
        <p:spPr>
          <a:xfrm>
            <a:off x="8601182" y="1752619"/>
            <a:ext cx="2383024" cy="369332"/>
          </a:xfrm>
          <a:prstGeom prst="rect">
            <a:avLst/>
          </a:prstGeom>
          <a:noFill/>
        </p:spPr>
        <p:txBody>
          <a:bodyPr wrap="square" rtlCol="0">
            <a:spAutoFit/>
          </a:bodyPr>
          <a:lstStyle/>
          <a:p>
            <a:pPr algn="ctr"/>
            <a:r>
              <a:rPr kumimoji="1" lang="ja-JP" altLang="en-US" dirty="0"/>
              <a:t>紙パ蒸解、下水曝気</a:t>
            </a:r>
          </a:p>
        </p:txBody>
      </p:sp>
      <p:sp>
        <p:nvSpPr>
          <p:cNvPr id="33" name="テキスト ボックス 32">
            <a:extLst>
              <a:ext uri="{FF2B5EF4-FFF2-40B4-BE49-F238E27FC236}">
                <a16:creationId xmlns:a16="http://schemas.microsoft.com/office/drawing/2014/main" id="{46317CB4-C36E-A9E5-96A3-D47393D05630}"/>
              </a:ext>
            </a:extLst>
          </p:cNvPr>
          <p:cNvSpPr txBox="1"/>
          <p:nvPr/>
        </p:nvSpPr>
        <p:spPr>
          <a:xfrm>
            <a:off x="8431539" y="2252173"/>
            <a:ext cx="2722336" cy="369332"/>
          </a:xfrm>
          <a:prstGeom prst="rect">
            <a:avLst/>
          </a:prstGeom>
          <a:noFill/>
        </p:spPr>
        <p:txBody>
          <a:bodyPr wrap="square" rtlCol="0">
            <a:spAutoFit/>
          </a:bodyPr>
          <a:lstStyle/>
          <a:p>
            <a:pPr algn="ctr"/>
            <a:r>
              <a:rPr kumimoji="1" lang="ja-JP" altLang="en-US" dirty="0"/>
              <a:t>化学リサイクル、再生水</a:t>
            </a:r>
          </a:p>
        </p:txBody>
      </p:sp>
      <p:sp>
        <p:nvSpPr>
          <p:cNvPr id="34" name="テキスト ボックス 33">
            <a:extLst>
              <a:ext uri="{FF2B5EF4-FFF2-40B4-BE49-F238E27FC236}">
                <a16:creationId xmlns:a16="http://schemas.microsoft.com/office/drawing/2014/main" id="{77F88B51-4389-10E3-8E3C-FD1A4D282A30}"/>
              </a:ext>
            </a:extLst>
          </p:cNvPr>
          <p:cNvSpPr txBox="1"/>
          <p:nvPr/>
        </p:nvSpPr>
        <p:spPr>
          <a:xfrm>
            <a:off x="9186541" y="2903823"/>
            <a:ext cx="1945656" cy="369332"/>
          </a:xfrm>
          <a:prstGeom prst="rect">
            <a:avLst/>
          </a:prstGeom>
          <a:noFill/>
        </p:spPr>
        <p:txBody>
          <a:bodyPr wrap="square" rtlCol="0">
            <a:spAutoFit/>
          </a:bodyPr>
          <a:lstStyle/>
          <a:p>
            <a:pPr algn="ctr"/>
            <a:r>
              <a:rPr kumimoji="1" lang="ja-JP" altLang="en-US" dirty="0"/>
              <a:t>動特性・非線型性</a:t>
            </a:r>
          </a:p>
        </p:txBody>
      </p:sp>
      <p:sp>
        <p:nvSpPr>
          <p:cNvPr id="35" name="正方形/長方形 34">
            <a:extLst>
              <a:ext uri="{FF2B5EF4-FFF2-40B4-BE49-F238E27FC236}">
                <a16:creationId xmlns:a16="http://schemas.microsoft.com/office/drawing/2014/main" id="{1686F153-A5B9-5368-A1C6-39AE03AB50C4}"/>
              </a:ext>
            </a:extLst>
          </p:cNvPr>
          <p:cNvSpPr/>
          <p:nvPr/>
        </p:nvSpPr>
        <p:spPr>
          <a:xfrm>
            <a:off x="6609407" y="1752619"/>
            <a:ext cx="4688875" cy="407492"/>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正方形/長方形 35">
            <a:extLst>
              <a:ext uri="{FF2B5EF4-FFF2-40B4-BE49-F238E27FC236}">
                <a16:creationId xmlns:a16="http://schemas.microsoft.com/office/drawing/2014/main" id="{1F10C727-57F4-5A56-2E6F-A9077C2629E2}"/>
              </a:ext>
            </a:extLst>
          </p:cNvPr>
          <p:cNvSpPr/>
          <p:nvPr/>
        </p:nvSpPr>
        <p:spPr>
          <a:xfrm>
            <a:off x="8493524" y="1643820"/>
            <a:ext cx="2722336" cy="1101911"/>
          </a:xfrm>
          <a:prstGeom prst="rect">
            <a:avLst/>
          </a:prstGeom>
          <a:noFill/>
          <a:ln w="2857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4521</TotalTime>
  <Words>10901</Words>
  <Application>Microsoft Office PowerPoint</Application>
  <PresentationFormat>ワイド画面</PresentationFormat>
  <Paragraphs>1633</Paragraphs>
  <Slides>66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66</vt:i4>
      </vt:variant>
    </vt:vector>
  </HeadingPairs>
  <TitlesOfParts>
    <vt:vector size="72"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検証結果</vt:lpstr>
      <vt:lpstr>検証結果</vt:lpstr>
      <vt:lpstr>有制約・混合整数・大域的最適化技術へのアプローチ</vt:lpstr>
      <vt:lpstr>検証概要</vt:lpstr>
      <vt:lpstr>RO運転計画問題での検証：最適化問題</vt:lpstr>
      <vt:lpstr>RO運転計画問題での検証：結果まとめ（抜粋）</vt:lpstr>
      <vt:lpstr>データ駆動制約問題での検証</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データ駆動制約問題での検証：最適化問題</vt:lpstr>
      <vt:lpstr>データ駆動制約問題での検証：結果まとめ</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技術評価の観点</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Kumagai, Wataru (Wataru.Kumagai@yokogawa.com)</cp:lastModifiedBy>
  <cp:revision>607</cp:revision>
  <dcterms:created xsi:type="dcterms:W3CDTF">2022-02-14T06:25:58Z</dcterms:created>
  <dcterms:modified xsi:type="dcterms:W3CDTF">2023-12-11T10:26:30Z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