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4"/>
  </p:notesMasterIdLst>
  <p:sldIdLst>
    <p:sldId id="269" r:id="rId2"/>
    <p:sldId id="567" r:id="rId3"/>
    <p:sldId id="569" r:id="rId4"/>
    <p:sldId id="555" r:id="rId5"/>
    <p:sldId id="292" r:id="rId6"/>
    <p:sldId id="540" r:id="rId7"/>
    <p:sldId id="545" r:id="rId8"/>
    <p:sldId id="559" r:id="rId9"/>
    <p:sldId id="558" r:id="rId10"/>
    <p:sldId id="561" r:id="rId11"/>
    <p:sldId id="560" r:id="rId12"/>
    <p:sldId id="568" r:id="rId13"/>
    <p:sldId id="572" r:id="rId14"/>
    <p:sldId id="573" r:id="rId15"/>
    <p:sldId id="574" r:id="rId16"/>
    <p:sldId id="571" r:id="rId17"/>
    <p:sldId id="570" r:id="rId18"/>
    <p:sldId id="550" r:id="rId19"/>
    <p:sldId id="286" r:id="rId20"/>
    <p:sldId id="547" r:id="rId21"/>
    <p:sldId id="553" r:id="rId22"/>
    <p:sldId id="55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4.svg"/><Relationship Id="rId21" Type="http://schemas.openxmlformats.org/officeDocument/2006/relationships/image" Target="../media/image40.svg"/><Relationship Id="rId7" Type="http://schemas.openxmlformats.org/officeDocument/2006/relationships/image" Target="../media/image28.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44.svg"/><Relationship Id="rId2" Type="http://schemas.openxmlformats.org/officeDocument/2006/relationships/image" Target="../media/image23.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sv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6.svg"/><Relationship Id="rId15" Type="http://schemas.openxmlformats.org/officeDocument/2006/relationships/image" Target="../media/image34.svg"/><Relationship Id="rId23" Type="http://schemas.openxmlformats.org/officeDocument/2006/relationships/image" Target="../media/image42.sv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svg"/><Relationship Id="rId4" Type="http://schemas.openxmlformats.org/officeDocument/2006/relationships/image" Target="../media/image25.png"/><Relationship Id="rId9" Type="http://schemas.openxmlformats.org/officeDocument/2006/relationships/image" Target="../media/image17.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56.png"/><Relationship Id="rId18" Type="http://schemas.openxmlformats.org/officeDocument/2006/relationships/image" Target="../media/image61.svg"/><Relationship Id="rId3" Type="http://schemas.openxmlformats.org/officeDocument/2006/relationships/image" Target="../media/image15.svg"/><Relationship Id="rId21" Type="http://schemas.openxmlformats.org/officeDocument/2006/relationships/image" Target="../media/image7.png"/><Relationship Id="rId7" Type="http://schemas.openxmlformats.org/officeDocument/2006/relationships/image" Target="../media/image12.svg"/><Relationship Id="rId12" Type="http://schemas.openxmlformats.org/officeDocument/2006/relationships/image" Target="../media/image55.svg"/><Relationship Id="rId17" Type="http://schemas.openxmlformats.org/officeDocument/2006/relationships/image" Target="../media/image60.png"/><Relationship Id="rId25" Type="http://schemas.openxmlformats.org/officeDocument/2006/relationships/image" Target="../media/image64.jpg"/><Relationship Id="rId2" Type="http://schemas.openxmlformats.org/officeDocument/2006/relationships/image" Target="../media/image14.png"/><Relationship Id="rId16" Type="http://schemas.openxmlformats.org/officeDocument/2006/relationships/image" Target="../media/image59.svg"/><Relationship Id="rId20" Type="http://schemas.openxmlformats.org/officeDocument/2006/relationships/image" Target="../media/image63.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54.png"/><Relationship Id="rId24"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58.png"/><Relationship Id="rId23" Type="http://schemas.openxmlformats.org/officeDocument/2006/relationships/image" Target="../media/image16.png"/><Relationship Id="rId10" Type="http://schemas.openxmlformats.org/officeDocument/2006/relationships/image" Target="../media/image53.svg"/><Relationship Id="rId19" Type="http://schemas.openxmlformats.org/officeDocument/2006/relationships/image" Target="../media/image62.png"/><Relationship Id="rId4" Type="http://schemas.openxmlformats.org/officeDocument/2006/relationships/image" Target="../media/image20.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0.svg"/><Relationship Id="rId18" Type="http://schemas.openxmlformats.org/officeDocument/2006/relationships/image" Target="../media/image27.png"/><Relationship Id="rId3" Type="http://schemas.openxmlformats.org/officeDocument/2006/relationships/image" Target="../media/image42.svg"/><Relationship Id="rId21" Type="http://schemas.openxmlformats.org/officeDocument/2006/relationships/image" Target="../media/image17.svg"/><Relationship Id="rId7" Type="http://schemas.openxmlformats.org/officeDocument/2006/relationships/image" Target="../media/image44.svg"/><Relationship Id="rId12" Type="http://schemas.openxmlformats.org/officeDocument/2006/relationships/image" Target="../media/image39.png"/><Relationship Id="rId17" Type="http://schemas.openxmlformats.org/officeDocument/2006/relationships/image" Target="../media/image46.svg"/><Relationship Id="rId2" Type="http://schemas.openxmlformats.org/officeDocument/2006/relationships/image" Target="../media/image41.png"/><Relationship Id="rId16" Type="http://schemas.openxmlformats.org/officeDocument/2006/relationships/image" Target="../media/image45.png"/><Relationship Id="rId20"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43.png"/><Relationship Id="rId11" Type="http://schemas.openxmlformats.org/officeDocument/2006/relationships/image" Target="../media/image26.svg"/><Relationship Id="rId5" Type="http://schemas.openxmlformats.org/officeDocument/2006/relationships/image" Target="../media/image38.svg"/><Relationship Id="rId15" Type="http://schemas.openxmlformats.org/officeDocument/2006/relationships/image" Target="../media/image48.svg"/><Relationship Id="rId10" Type="http://schemas.openxmlformats.org/officeDocument/2006/relationships/image" Target="../media/image25.png"/><Relationship Id="rId19" Type="http://schemas.openxmlformats.org/officeDocument/2006/relationships/image" Target="../media/image28.svg"/><Relationship Id="rId4" Type="http://schemas.openxmlformats.org/officeDocument/2006/relationships/image" Target="../media/image37.png"/><Relationship Id="rId9" Type="http://schemas.openxmlformats.org/officeDocument/2006/relationships/image" Target="../media/image24.sv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より一般的な軸・事例から議論し、そこに我々なりの事例やアレンジを加えていく方法もある。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軸に基づく事例分類の例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Connected Industries</a:t>
            </a:r>
          </a:p>
        </p:txBody>
      </p:sp>
    </p:spTree>
    <p:extLst>
      <p:ext uri="{BB962C8B-B14F-4D97-AF65-F5344CB8AC3E}">
        <p14:creationId xmlns:p14="http://schemas.microsoft.com/office/powerpoint/2010/main" val="277074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3"/>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a:t>
            </a:r>
            <a:r>
              <a:rPr lang="en-US" altLang="ja-JP" dirty="0"/>
              <a:t>SoS</a:t>
            </a:r>
            <a:r>
              <a:rPr lang="ja-JP" altLang="en-US" dirty="0"/>
              <a:t>が社会実装された世界でインテグレータとなり、全体最適の価値創出を目指す」。</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2"/>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5440997" y="3855592"/>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5440997" y="3855592"/>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5440997" y="4149208"/>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a:t>
            </a:r>
            <a:r>
              <a:rPr lang="en-US" altLang="ja-JP" dirty="0"/>
              <a:t>SoS</a:t>
            </a:r>
            <a:r>
              <a:rPr lang="ja-JP" altLang="en-US" dirty="0"/>
              <a:t>が社会実装された世界でインテグレータとなり、全体最適の価値創出を目指す」。</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8" name="楕円 7">
            <a:extLst>
              <a:ext uri="{FF2B5EF4-FFF2-40B4-BE49-F238E27FC236}">
                <a16:creationId xmlns:a16="http://schemas.microsoft.com/office/drawing/2014/main" id="{25AF066E-60E4-FA5B-CDE0-3EF47CBAFB11}"/>
              </a:ext>
            </a:extLst>
          </p:cNvPr>
          <p:cNvSpPr/>
          <p:nvPr/>
        </p:nvSpPr>
        <p:spPr>
          <a:xfrm>
            <a:off x="5479097" y="4484402"/>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5856686" y="4574172"/>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7218913" y="4364039"/>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8605059" y="4281784"/>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10304155" y="4484402"/>
            <a:ext cx="760008" cy="346621"/>
          </a:xfrm>
          <a:prstGeom prst="rect">
            <a:avLst/>
          </a:prstGeom>
          <a:noFill/>
        </p:spPr>
        <p:txBody>
          <a:bodyPr wrap="square" rtlCol="0">
            <a:spAutoFit/>
          </a:bodyPr>
          <a:lstStyle/>
          <a:p>
            <a:r>
              <a:rPr kumimoji="1" lang="ja-JP" altLang="en-US" sz="1600" dirty="0"/>
              <a:t>社会</a:t>
            </a:r>
          </a:p>
        </p:txBody>
      </p:sp>
      <p:sp>
        <p:nvSpPr>
          <p:cNvPr id="19" name="テキスト ボックス 18">
            <a:extLst>
              <a:ext uri="{FF2B5EF4-FFF2-40B4-BE49-F238E27FC236}">
                <a16:creationId xmlns:a16="http://schemas.microsoft.com/office/drawing/2014/main" id="{6107F659-CFF3-340C-BE49-0A0F8CEE21CB}"/>
              </a:ext>
            </a:extLst>
          </p:cNvPr>
          <p:cNvSpPr txBox="1"/>
          <p:nvPr/>
        </p:nvSpPr>
        <p:spPr>
          <a:xfrm>
            <a:off x="6096000" y="2879423"/>
            <a:ext cx="4777617" cy="369332"/>
          </a:xfrm>
          <a:prstGeom prst="rect">
            <a:avLst/>
          </a:prstGeom>
          <a:noFill/>
        </p:spPr>
        <p:txBody>
          <a:bodyPr wrap="square" rtlCol="0">
            <a:spAutoFit/>
          </a:bodyPr>
          <a:lstStyle/>
          <a:p>
            <a:pPr algn="ctr"/>
            <a:r>
              <a:rPr kumimoji="1" lang="ja-JP" altLang="en-US" dirty="0"/>
              <a:t>従来の顧客に閉じたローカルなサービスではなく、</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4144611" y="3239749"/>
            <a:ext cx="7663691" cy="646331"/>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社会・地域とのインフラ同士あるいはサプライチェーン全体が連携したグローバルな構想のもとで、</a:t>
            </a:r>
            <a:r>
              <a:rPr kumimoji="1" lang="en-US" altLang="ja-JP" dirty="0"/>
              <a:t>SoS</a:t>
            </a:r>
            <a:r>
              <a:rPr kumimoji="1" lang="ja-JP" altLang="en-US" dirty="0"/>
              <a:t>を前提とした価値・サービスを提供する携帯を目指す傾向にある。</a:t>
            </a:r>
          </a:p>
        </p:txBody>
      </p:sp>
    </p:spTree>
    <p:extLst>
      <p:ext uri="{BB962C8B-B14F-4D97-AF65-F5344CB8AC3E}">
        <p14:creationId xmlns:p14="http://schemas.microsoft.com/office/powerpoint/2010/main" val="232992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78557" cy="853432"/>
          </a:xfrm>
        </p:spPr>
        <p:txBody>
          <a:bodyPr/>
          <a:lstStyle/>
          <a:p>
            <a:r>
              <a:rPr lang="ja-JP" altLang="en-US" sz="2000" dirty="0"/>
              <a:t>横河電機が工業団地向けの地域エネルギー管理システムを構築した事例。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また、</a:t>
            </a:r>
            <a:r>
              <a:rPr lang="en-US" altLang="ja-JP" sz="1800" dirty="0"/>
              <a:t>Dynamic Pricing</a:t>
            </a:r>
            <a:r>
              <a:rPr lang="ja-JP" altLang="en-US" sz="1800" dirty="0"/>
              <a:t>やデマンドレスポンスなどの需要抑制を要請・誘導することで、より高度な需給平衡を実現している。</a:t>
            </a:r>
            <a:endParaRPr lang="en-US" altLang="ja-JP" sz="1800" dirty="0"/>
          </a:p>
          <a:p>
            <a:pPr lvl="1"/>
            <a:r>
              <a:rPr lang="ja-JP" altLang="en-US" sz="1800" dirty="0"/>
              <a:t>長期停電などの非常時には、工業団地への最低限のエネルギー供給だけでなく、</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、仮想空間と現実空間の融合によって、工場内の機械・システムが操業の自律化、設備同士がスマートに連携する。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pPr lvl="1"/>
            <a:r>
              <a:rPr lang="ja-JP" altLang="en-US" dirty="0"/>
              <a:t>プラントを起点とした</a:t>
            </a:r>
            <a:r>
              <a:rPr lang="en-US" altLang="ja-JP" dirty="0"/>
              <a:t>SoS</a:t>
            </a:r>
            <a:r>
              <a:rPr lang="ja-JP" altLang="en-US" dirty="0"/>
              <a:t>の管理・最適化が実現されてくにつれて、各自の責任は、生産者・消費者間という限られた範囲の経済的合理性に限らず、間接排出に携わる人間を含めたサプライチェーン全体へと拡大されていく。</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sz="2800" dirty="0"/>
              <a:t>「</a:t>
            </a:r>
            <a:r>
              <a:rPr lang="en-US" altLang="ja-JP" sz="2800" dirty="0"/>
              <a:t>SoS</a:t>
            </a:r>
            <a:r>
              <a:rPr lang="ja-JP" altLang="en-US" sz="2800" dirty="0"/>
              <a:t>の共通認識を合わせる」について、事務局の皆様方からご意見を伺いたい。</a:t>
            </a:r>
            <a:endParaRPr lang="en-US" altLang="ja-JP" sz="2800" dirty="0"/>
          </a:p>
          <a:p>
            <a:r>
              <a:rPr lang="ja-JP" altLang="en-US" sz="2800" dirty="0"/>
              <a:t>もし賛同いただけるなら、第</a:t>
            </a:r>
            <a:r>
              <a:rPr lang="en-US" altLang="ja-JP" sz="2800" dirty="0"/>
              <a:t>6</a:t>
            </a:r>
            <a:r>
              <a:rPr lang="ja-JP" altLang="en-US" sz="2800" dirty="0"/>
              <a:t>回（</a:t>
            </a:r>
            <a:r>
              <a:rPr lang="en-US" altLang="ja-JP" sz="2800" dirty="0"/>
              <a:t>8</a:t>
            </a:r>
            <a:r>
              <a:rPr lang="ja-JP" altLang="en-US" sz="2800" dirty="0"/>
              <a:t>月</a:t>
            </a:r>
            <a:r>
              <a:rPr lang="en-US" altLang="ja-JP" sz="2800" dirty="0"/>
              <a:t>30</a:t>
            </a:r>
            <a:r>
              <a:rPr lang="ja-JP" altLang="en-US" sz="2800" dirty="0"/>
              <a:t>日）への導入の仕方をご相談したい。</a:t>
            </a:r>
            <a:endParaRPr lang="en-US" altLang="ja-JP" sz="2800" dirty="0"/>
          </a:p>
          <a:p>
            <a:pPr lvl="1"/>
            <a:r>
              <a:rPr lang="ja-JP" altLang="en-US" sz="2400" dirty="0"/>
              <a:t>熊谷から今回の資料をメンバーの皆様へご説明することになっても、</a:t>
            </a:r>
            <a:r>
              <a:rPr lang="en-US" altLang="ja-JP" sz="2400" dirty="0"/>
              <a:t>OK</a:t>
            </a:r>
            <a:r>
              <a:rPr lang="ja-JP" altLang="en-US" sz="2400" dirty="0"/>
              <a:t>です</a:t>
            </a:r>
            <a:endParaRPr lang="en-US" altLang="ja-JP" sz="24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Society5.0</a:t>
            </a:r>
            <a:r>
              <a:rPr lang="ja-JP" altLang="en-US" dirty="0"/>
              <a:t>は、「仮想空間と現実空間が高度に融合したシステムにより、経済発展と社会的課題の解決を両方する人間中心の社会」。</a:t>
            </a:r>
            <a:endParaRPr lang="en-US" altLang="ja-JP" dirty="0"/>
          </a:p>
          <a:p>
            <a:pPr lvl="1"/>
            <a:r>
              <a:rPr lang="en-US" altLang="ja-JP" dirty="0"/>
              <a:t>Cyber Physical Human Systems</a:t>
            </a:r>
            <a:r>
              <a:rPr lang="ja-JP" altLang="en-US" dirty="0"/>
              <a:t>（</a:t>
            </a:r>
            <a:r>
              <a:rPr lang="en-US" altLang="ja-JP" dirty="0"/>
              <a:t>CPHS</a:t>
            </a:r>
            <a:r>
              <a:rPr lang="ja-JP" altLang="en-US" dirty="0"/>
              <a:t>）の概念と類似している</a:t>
            </a:r>
            <a:endParaRPr lang="en-US" altLang="ja-JP" dirty="0"/>
          </a:p>
          <a:p>
            <a:pPr lvl="1"/>
            <a:r>
              <a:rPr lang="ja-JP" altLang="en-US" dirty="0"/>
              <a:t>異業種のインフラ同士が連携し合って超システム化するため、</a:t>
            </a:r>
            <a:r>
              <a:rPr lang="en-US" altLang="ja-JP" dirty="0"/>
              <a:t> System of Systems</a:t>
            </a:r>
            <a:r>
              <a:rPr lang="ja-JP" altLang="en-US" dirty="0"/>
              <a:t>（</a:t>
            </a:r>
            <a:r>
              <a:rPr lang="en-US" altLang="ja-JP" dirty="0"/>
              <a:t>SoS</a:t>
            </a:r>
            <a:r>
              <a:rPr lang="ja-JP" altLang="en-US" dirty="0"/>
              <a:t>）とも関連が深い</a:t>
            </a:r>
            <a:endParaRPr lang="en-US" altLang="ja-JP" dirty="0"/>
          </a:p>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背景</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ja-JP" altLang="en-US" sz="2800" dirty="0"/>
              <a:t>貝原先生による</a:t>
            </a:r>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pPr lvl="1"/>
            <a:r>
              <a:rPr lang="en-US" altLang="ja-JP" dirty="0"/>
              <a:t>SIC</a:t>
            </a:r>
            <a:r>
              <a:rPr lang="ja-JP" altLang="en-US" dirty="0"/>
              <a:t> 学術協議会メンバー</a:t>
            </a:r>
            <a:r>
              <a:rPr lang="en-US" altLang="ja-JP" sz="1800" dirty="0"/>
              <a:t>*</a:t>
            </a:r>
            <a:r>
              <a:rPr lang="ja-JP" altLang="en-US" dirty="0"/>
              <a:t>や、熊谷の指導教員</a:t>
            </a:r>
            <a:r>
              <a:rPr lang="ja-JP" altLang="en-US" sz="1800" dirty="0"/>
              <a:t>（都立大 安田先生）</a:t>
            </a:r>
            <a:r>
              <a:rPr lang="ja-JP" altLang="en-US" dirty="0"/>
              <a:t>が執筆</a:t>
            </a:r>
            <a:r>
              <a:rPr lang="ja-JP" altLang="en-US" sz="1800" dirty="0"/>
              <a:t>（</a:t>
            </a:r>
            <a:r>
              <a:rPr lang="en-US" altLang="ja-JP" sz="1800" dirty="0"/>
              <a:t>2020</a:t>
            </a:r>
            <a:r>
              <a:rPr lang="ja-JP" altLang="en-US" sz="1800" dirty="0"/>
              <a:t>年には熊谷も執筆）</a:t>
            </a:r>
            <a:endParaRPr lang="en-US" altLang="ja-JP" dirty="0"/>
          </a:p>
          <a:p>
            <a:endParaRPr lang="en-US" altLang="ja-JP" sz="2800" dirty="0"/>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960848"/>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870186"/>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5285411"/>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2" name="テキスト ボックス 1">
            <a:extLst>
              <a:ext uri="{FF2B5EF4-FFF2-40B4-BE49-F238E27FC236}">
                <a16:creationId xmlns:a16="http://schemas.microsoft.com/office/drawing/2014/main" id="{55C8D0A6-9BF4-8F7B-DEE6-D688AA392B0B}"/>
              </a:ext>
            </a:extLst>
          </p:cNvPr>
          <p:cNvSpPr txBox="1"/>
          <p:nvPr/>
        </p:nvSpPr>
        <p:spPr>
          <a:xfrm>
            <a:off x="361778" y="4615299"/>
            <a:ext cx="10925345" cy="338554"/>
          </a:xfrm>
          <a:prstGeom prst="rect">
            <a:avLst/>
          </a:prstGeom>
          <a:noFill/>
        </p:spPr>
        <p:txBody>
          <a:bodyPr wrap="square" rtlCol="0">
            <a:spAutoFit/>
          </a:bodyPr>
          <a:lstStyle/>
          <a:p>
            <a:r>
              <a:rPr lang="en-US" altLang="ja-JP" sz="1600" dirty="0"/>
              <a:t>*</a:t>
            </a:r>
            <a:r>
              <a:rPr lang="ja-JP" altLang="en-US" sz="1600" dirty="0"/>
              <a:t>貝原先生、喜多先生、倉橋先生、黒江先生、高橋先生、寺野先生</a:t>
            </a:r>
            <a:endParaRPr kumimoji="1"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08151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18" name="テキスト ボックス 17">
            <a:extLst>
              <a:ext uri="{FF2B5EF4-FFF2-40B4-BE49-F238E27FC236}">
                <a16:creationId xmlns:a16="http://schemas.microsoft.com/office/drawing/2014/main" id="{56864959-302F-2846-4232-06997ADF7CC5}"/>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0651687" cy="4123486"/>
          </a:xfrm>
        </p:spPr>
        <p:txBody>
          <a:bodyPr/>
          <a:lstStyle/>
          <a:p>
            <a:r>
              <a:rPr lang="en-US" altLang="ja-JP" dirty="0"/>
              <a:t>SoS</a:t>
            </a:r>
            <a:r>
              <a:rPr lang="ja-JP" altLang="en-US" dirty="0"/>
              <a:t>は「協調」がキーワード</a:t>
            </a:r>
            <a:endParaRPr lang="en-US" altLang="ja-JP" dirty="0"/>
          </a:p>
          <a:p>
            <a:pPr lvl="1"/>
            <a:r>
              <a:rPr lang="ja-JP" altLang="en-US" dirty="0"/>
              <a:t>協調：</a:t>
            </a:r>
            <a:r>
              <a:rPr lang="ja-JP" altLang="en-US" b="1" dirty="0">
                <a:solidFill>
                  <a:schemeClr val="accent1"/>
                </a:solidFill>
              </a:rPr>
              <a:t>対立する立場の者同士</a:t>
            </a:r>
            <a:r>
              <a:rPr lang="ja-JP" altLang="en-US" dirty="0"/>
              <a:t>が、</a:t>
            </a:r>
            <a:r>
              <a:rPr lang="ja-JP" altLang="en-US" b="1" dirty="0">
                <a:solidFill>
                  <a:schemeClr val="accent1"/>
                </a:solidFill>
              </a:rPr>
              <a:t>共通の問題</a:t>
            </a:r>
            <a:r>
              <a:rPr lang="ja-JP" altLang="en-US" dirty="0"/>
              <a:t>解決・</a:t>
            </a:r>
            <a:r>
              <a:rPr lang="ja-JP" altLang="en-US" b="1" dirty="0">
                <a:solidFill>
                  <a:schemeClr val="accent1"/>
                </a:solidFill>
              </a:rPr>
              <a:t>目的</a:t>
            </a:r>
            <a:r>
              <a:rPr lang="ja-JP" altLang="en-US" dirty="0"/>
              <a:t>達成するために調和・連携すること</a:t>
            </a:r>
            <a:endParaRPr lang="en-US" altLang="ja-JP" dirty="0"/>
          </a:p>
          <a:p>
            <a:pPr lvl="2">
              <a:spcBef>
                <a:spcPts val="1200"/>
              </a:spcBef>
              <a:buFont typeface="Wingdings" panose="05000000000000000000" pitchFamily="2" charset="2"/>
              <a:buChar char="Ø"/>
            </a:pPr>
            <a:r>
              <a:rPr lang="ja-JP" altLang="en-US" sz="1800" dirty="0"/>
              <a:t>労使協調、国際協調など</a:t>
            </a:r>
            <a:endParaRPr lang="en-US" altLang="ja-JP" sz="1800" dirty="0"/>
          </a:p>
          <a:p>
            <a:r>
              <a:rPr lang="ja-JP" altLang="en-US" dirty="0"/>
              <a:t>協調に基づく</a:t>
            </a:r>
            <a:r>
              <a:rPr lang="en-US" altLang="ja-JP" dirty="0"/>
              <a:t>SoS</a:t>
            </a:r>
            <a:r>
              <a:rPr lang="ja-JP" altLang="en-US" dirty="0"/>
              <a:t>分析の観点</a:t>
            </a:r>
            <a:endParaRPr lang="en-US" altLang="ja-JP" dirty="0"/>
          </a:p>
          <a:p>
            <a:pPr lvl="1"/>
            <a:r>
              <a:rPr lang="en-US" altLang="ja-JP" dirty="0"/>
              <a:t>1. </a:t>
            </a:r>
            <a:r>
              <a:rPr lang="ja-JP" altLang="en-US" dirty="0"/>
              <a:t>各要素システムは、独立な運用・管理が可能か？</a:t>
            </a:r>
            <a:endParaRPr lang="en-US" altLang="ja-JP" dirty="0"/>
          </a:p>
          <a:p>
            <a:pPr lvl="1"/>
            <a:r>
              <a:rPr lang="en-US" altLang="ja-JP" dirty="0"/>
              <a:t>2. </a:t>
            </a:r>
            <a:r>
              <a:rPr lang="ja-JP" altLang="en-US" dirty="0"/>
              <a:t>各要素システム同士は、本来利害で対立する関係か？</a:t>
            </a:r>
            <a:endParaRPr lang="en-US" altLang="ja-JP" dirty="0"/>
          </a:p>
          <a:p>
            <a:pPr lvl="1"/>
            <a:r>
              <a:rPr lang="en-US" altLang="ja-JP" dirty="0"/>
              <a:t>3. SoS</a:t>
            </a:r>
            <a:r>
              <a:rPr lang="ja-JP" altLang="en-US" dirty="0"/>
              <a:t>全体の管理体制および目的は何か？</a:t>
            </a:r>
            <a:endParaRPr lang="en-US" altLang="ja-JP" dirty="0"/>
          </a:p>
          <a:p>
            <a:pPr lvl="1"/>
            <a:r>
              <a:rPr lang="en-US" altLang="ja-JP" dirty="0"/>
              <a:t>4. </a:t>
            </a:r>
            <a:r>
              <a:rPr lang="ja-JP" altLang="en-US" dirty="0"/>
              <a:t>各要素システムは、自身の利益と</a:t>
            </a:r>
            <a:r>
              <a:rPr lang="en-US" altLang="ja-JP" dirty="0"/>
              <a:t>SoS</a:t>
            </a:r>
            <a:r>
              <a:rPr lang="ja-JP" altLang="en-US" dirty="0"/>
              <a:t>全体の目的の両立が可能な構造か？</a:t>
            </a:r>
            <a:endParaRPr lang="en-US" altLang="ja-JP" dirty="0"/>
          </a:p>
          <a:p>
            <a:pPr marL="828000" lvl="2">
              <a:spcBef>
                <a:spcPts val="1200"/>
              </a:spcBef>
              <a:buFont typeface="Wingdings" panose="05000000000000000000" pitchFamily="2" charset="2"/>
              <a:buChar char="Ø"/>
            </a:pPr>
            <a:r>
              <a:rPr lang="ja-JP" altLang="en-US" sz="1800" dirty="0"/>
              <a:t>相互の状況に応じて、短期的には、自身の利益を犠牲にして全体の目的を優先することもあるが、</a:t>
            </a:r>
            <a:br>
              <a:rPr lang="en-US" altLang="ja-JP" sz="1800" dirty="0"/>
            </a:br>
            <a:r>
              <a:rPr lang="ja-JP" altLang="en-US" sz="1800" dirty="0"/>
              <a:t>長期的には自身の利益に繋がるケースも含む</a:t>
            </a:r>
            <a:endParaRPr lang="en-US" altLang="ja-JP" sz="1800" dirty="0"/>
          </a:p>
        </p:txBody>
      </p:sp>
      <p:sp>
        <p:nvSpPr>
          <p:cNvPr id="2" name="タイトル 1">
            <a:extLst>
              <a:ext uri="{FF2B5EF4-FFF2-40B4-BE49-F238E27FC236}">
                <a16:creationId xmlns:a16="http://schemas.microsoft.com/office/drawing/2014/main" id="{15D05F2C-12F0-66BE-70EF-556587DD14D3}"/>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事例分析のポイント</a:t>
            </a:r>
            <a:endParaRPr lang="en-US" dirty="0"/>
          </a:p>
        </p:txBody>
      </p:sp>
      <p:sp>
        <p:nvSpPr>
          <p:cNvPr id="5" name="テキスト ボックス 4">
            <a:extLst>
              <a:ext uri="{FF2B5EF4-FFF2-40B4-BE49-F238E27FC236}">
                <a16:creationId xmlns:a16="http://schemas.microsoft.com/office/drawing/2014/main" id="{EDD4812D-E65D-6990-87A9-EE8EB0611839}"/>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8994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協調のタイプで分類</a:t>
            </a:r>
            <a:endParaRPr lang="en-US" altLang="ja-JP" dirty="0"/>
          </a:p>
          <a:p>
            <a:pPr lvl="1"/>
            <a:r>
              <a:rPr lang="ja-JP" altLang="en-US" dirty="0"/>
              <a:t>例：</a:t>
            </a:r>
            <a:r>
              <a:rPr lang="en-US" altLang="ja-JP" dirty="0"/>
              <a:t>Maier</a:t>
            </a:r>
            <a:r>
              <a:rPr lang="ja-JP" altLang="en-US" dirty="0"/>
              <a:t>の分類を再解釈すると、</a:t>
            </a:r>
            <a:r>
              <a:rPr lang="en-US" altLang="ja-JP" dirty="0"/>
              <a:t>SoS</a:t>
            </a:r>
            <a:r>
              <a:rPr lang="ja-JP" altLang="en-US" dirty="0"/>
              <a:t>全体の管理体制や要素システムの独立性に帰結する</a:t>
            </a:r>
            <a:r>
              <a:rPr lang="en-US" altLang="ja-JP" dirty="0"/>
              <a:t>[5]</a:t>
            </a:r>
          </a:p>
        </p:txBody>
      </p:sp>
      <p:sp>
        <p:nvSpPr>
          <p:cNvPr id="8" name="正方形/長方形 7">
            <a:extLst>
              <a:ext uri="{FF2B5EF4-FFF2-40B4-BE49-F238E27FC236}">
                <a16:creationId xmlns:a16="http://schemas.microsoft.com/office/drawing/2014/main" id="{FF465353-E1EF-C304-8E12-A568E25E309F}"/>
              </a:ext>
            </a:extLst>
          </p:cNvPr>
          <p:cNvSpPr/>
          <p:nvPr/>
        </p:nvSpPr>
        <p:spPr>
          <a:xfrm>
            <a:off x="1620254" y="2801242"/>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1620254" y="347375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1620254" y="4146274"/>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1614947" y="48187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3404095" y="2879529"/>
            <a:ext cx="1069841" cy="338554"/>
          </a:xfrm>
          <a:prstGeom prst="rect">
            <a:avLst/>
          </a:prstGeom>
          <a:noFill/>
        </p:spPr>
        <p:txBody>
          <a:bodyPr wrap="square" rtlCol="0">
            <a:spAutoFit/>
          </a:bodyPr>
          <a:lstStyle/>
          <a:p>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3404095" y="3558492"/>
            <a:ext cx="1189846" cy="338554"/>
          </a:xfrm>
          <a:prstGeom prst="rect">
            <a:avLst/>
          </a:prstGeom>
          <a:noFill/>
        </p:spPr>
        <p:txBody>
          <a:bodyPr wrap="square" rtlCol="0">
            <a:spAutoFit/>
          </a:bodyPr>
          <a:lstStyle/>
          <a:p>
            <a:r>
              <a:rPr kumimoji="1" lang="ja-JP" altLang="en-US" sz="1600" dirty="0"/>
              <a:t>要請・承認</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3404095" y="4222266"/>
            <a:ext cx="1388109" cy="338554"/>
          </a:xfrm>
          <a:prstGeom prst="rect">
            <a:avLst/>
          </a:prstGeom>
          <a:noFill/>
        </p:spPr>
        <p:txBody>
          <a:bodyPr wrap="square" rtlCol="0">
            <a:spAutoFit/>
          </a:bodyPr>
          <a:lstStyle/>
          <a:p>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3404095" y="4897078"/>
            <a:ext cx="1069841" cy="338554"/>
          </a:xfrm>
          <a:prstGeom prst="rect">
            <a:avLst/>
          </a:prstGeom>
          <a:noFill/>
        </p:spPr>
        <p:txBody>
          <a:bodyPr wrap="square" rtlCol="0">
            <a:spAutoFit/>
          </a:bodyPr>
          <a:lstStyle/>
          <a:p>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9360377" y="2879529"/>
            <a:ext cx="884166" cy="338554"/>
          </a:xfrm>
          <a:prstGeom prst="rect">
            <a:avLst/>
          </a:prstGeom>
          <a:noFill/>
        </p:spPr>
        <p:txBody>
          <a:bodyPr wrap="square" rtlCol="0">
            <a:spAutoFit/>
          </a:bodyPr>
          <a:lstStyle/>
          <a:p>
            <a:pPr algn="ctr"/>
            <a:r>
              <a:rPr kumimoji="1" lang="ja-JP" altLang="en-US" sz="1600" b="1" dirty="0"/>
              <a:t>従属的</a:t>
            </a:r>
          </a:p>
        </p:txBody>
      </p:sp>
      <p:sp>
        <p:nvSpPr>
          <p:cNvPr id="2" name="テキスト ボックス 1">
            <a:extLst>
              <a:ext uri="{FF2B5EF4-FFF2-40B4-BE49-F238E27FC236}">
                <a16:creationId xmlns:a16="http://schemas.microsoft.com/office/drawing/2014/main" id="{C52630F5-FBF3-77F6-02E7-733FCC83A167}"/>
              </a:ext>
            </a:extLst>
          </p:cNvPr>
          <p:cNvSpPr txBox="1"/>
          <p:nvPr/>
        </p:nvSpPr>
        <p:spPr>
          <a:xfrm>
            <a:off x="361779" y="5665698"/>
            <a:ext cx="11668157" cy="584775"/>
          </a:xfrm>
          <a:prstGeom prst="rect">
            <a:avLst/>
          </a:prstGeom>
          <a:noFill/>
        </p:spPr>
        <p:txBody>
          <a:bodyPr wrap="square" rtlCol="0">
            <a:spAutoFit/>
          </a:bodyPr>
          <a:lstStyle/>
          <a:p>
            <a:r>
              <a:rPr lang="en-US" altLang="ja-JP" sz="1600" dirty="0"/>
              <a:t>[5] B. Collins et. al. : “Relative Comparison of the Rate of Convergence of Collaborative Systems of Systems: A Quantified Case Study” (2016)</a:t>
            </a:r>
            <a:endParaRPr kumimoji="1" lang="ja-JP" altLang="en-US" sz="1600" dirty="0"/>
          </a:p>
        </p:txBody>
      </p:sp>
      <p:sp>
        <p:nvSpPr>
          <p:cNvPr id="30" name="テキスト ボックス 29">
            <a:extLst>
              <a:ext uri="{FF2B5EF4-FFF2-40B4-BE49-F238E27FC236}">
                <a16:creationId xmlns:a16="http://schemas.microsoft.com/office/drawing/2014/main" id="{71AA2421-3B41-D168-72AB-FA541D0E2CBA}"/>
              </a:ext>
            </a:extLst>
          </p:cNvPr>
          <p:cNvSpPr txBox="1"/>
          <p:nvPr/>
        </p:nvSpPr>
        <p:spPr>
          <a:xfrm>
            <a:off x="7018999" y="2879529"/>
            <a:ext cx="1336450" cy="338554"/>
          </a:xfrm>
          <a:prstGeom prst="rect">
            <a:avLst/>
          </a:prstGeom>
          <a:noFill/>
        </p:spPr>
        <p:txBody>
          <a:bodyPr wrap="square" rtlCol="0">
            <a:spAutoFit/>
          </a:bodyPr>
          <a:lstStyle/>
          <a:p>
            <a:pPr algn="ctr"/>
            <a:r>
              <a:rPr kumimoji="1" lang="ja-JP" altLang="en-US" sz="1600" b="1" dirty="0"/>
              <a:t>中央集中型</a:t>
            </a:r>
          </a:p>
        </p:txBody>
      </p:sp>
      <p:sp>
        <p:nvSpPr>
          <p:cNvPr id="31" name="テキスト ボックス 30">
            <a:extLst>
              <a:ext uri="{FF2B5EF4-FFF2-40B4-BE49-F238E27FC236}">
                <a16:creationId xmlns:a16="http://schemas.microsoft.com/office/drawing/2014/main" id="{71B55656-4ACE-1C1C-0255-7350931F9E0F}"/>
              </a:ext>
            </a:extLst>
          </p:cNvPr>
          <p:cNvSpPr txBox="1"/>
          <p:nvPr/>
        </p:nvSpPr>
        <p:spPr>
          <a:xfrm>
            <a:off x="7019000" y="4897078"/>
            <a:ext cx="1336449" cy="338554"/>
          </a:xfrm>
          <a:prstGeom prst="rect">
            <a:avLst/>
          </a:prstGeom>
          <a:noFill/>
        </p:spPr>
        <p:txBody>
          <a:bodyPr wrap="square" rtlCol="0">
            <a:spAutoFit/>
          </a:bodyPr>
          <a:lstStyle/>
          <a:p>
            <a:pPr algn="ctr"/>
            <a:r>
              <a:rPr kumimoji="1" lang="ja-JP" altLang="en-US" sz="1600" b="1" dirty="0"/>
              <a:t>地方分散型</a:t>
            </a:r>
          </a:p>
        </p:txBody>
      </p:sp>
      <p:sp>
        <p:nvSpPr>
          <p:cNvPr id="32" name="テキスト ボックス 31">
            <a:extLst>
              <a:ext uri="{FF2B5EF4-FFF2-40B4-BE49-F238E27FC236}">
                <a16:creationId xmlns:a16="http://schemas.microsoft.com/office/drawing/2014/main" id="{317FBE3F-F060-C36C-EBFA-9D184C354AB8}"/>
              </a:ext>
            </a:extLst>
          </p:cNvPr>
          <p:cNvSpPr txBox="1"/>
          <p:nvPr/>
        </p:nvSpPr>
        <p:spPr>
          <a:xfrm>
            <a:off x="4984189" y="4897078"/>
            <a:ext cx="1175599" cy="338554"/>
          </a:xfrm>
          <a:prstGeom prst="rect">
            <a:avLst/>
          </a:prstGeom>
          <a:noFill/>
        </p:spPr>
        <p:txBody>
          <a:bodyPr wrap="square" rtlCol="0">
            <a:spAutoFit/>
          </a:bodyPr>
          <a:lstStyle/>
          <a:p>
            <a:pPr algn="ctr"/>
            <a:r>
              <a:rPr kumimoji="1" lang="ja-JP" altLang="en-US" sz="1600" b="1" dirty="0"/>
              <a:t>動的</a:t>
            </a:r>
          </a:p>
        </p:txBody>
      </p:sp>
      <p:sp>
        <p:nvSpPr>
          <p:cNvPr id="33" name="テキスト ボックス 32">
            <a:extLst>
              <a:ext uri="{FF2B5EF4-FFF2-40B4-BE49-F238E27FC236}">
                <a16:creationId xmlns:a16="http://schemas.microsoft.com/office/drawing/2014/main" id="{490A6B76-90B1-382D-6DD1-1328775EF039}"/>
              </a:ext>
            </a:extLst>
          </p:cNvPr>
          <p:cNvSpPr txBox="1"/>
          <p:nvPr/>
        </p:nvSpPr>
        <p:spPr>
          <a:xfrm>
            <a:off x="4984189" y="2879529"/>
            <a:ext cx="1175599" cy="338554"/>
          </a:xfrm>
          <a:prstGeom prst="rect">
            <a:avLst/>
          </a:prstGeom>
          <a:noFill/>
        </p:spPr>
        <p:txBody>
          <a:bodyPr wrap="square" rtlCol="0">
            <a:spAutoFit/>
          </a:bodyPr>
          <a:lstStyle/>
          <a:p>
            <a:pPr algn="ctr"/>
            <a:r>
              <a:rPr kumimoji="1" lang="ja-JP" altLang="en-US" sz="1600" b="1" dirty="0"/>
              <a:t>静的</a:t>
            </a:r>
          </a:p>
        </p:txBody>
      </p:sp>
      <p:cxnSp>
        <p:nvCxnSpPr>
          <p:cNvPr id="43" name="直線矢印コネクタ 42">
            <a:extLst>
              <a:ext uri="{FF2B5EF4-FFF2-40B4-BE49-F238E27FC236}">
                <a16:creationId xmlns:a16="http://schemas.microsoft.com/office/drawing/2014/main" id="{990D76B4-0721-D6B4-2613-D1020BA62A54}"/>
              </a:ext>
            </a:extLst>
          </p:cNvPr>
          <p:cNvCxnSpPr>
            <a:cxnSpLocks/>
          </p:cNvCxnSpPr>
          <p:nvPr/>
        </p:nvCxnSpPr>
        <p:spPr>
          <a:xfrm>
            <a:off x="5571988"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2171D14-DFC8-B23F-7712-F39ADC47F39D}"/>
              </a:ext>
            </a:extLst>
          </p:cNvPr>
          <p:cNvSpPr txBox="1"/>
          <p:nvPr/>
        </p:nvSpPr>
        <p:spPr>
          <a:xfrm>
            <a:off x="9360377" y="4897078"/>
            <a:ext cx="884166" cy="338554"/>
          </a:xfrm>
          <a:prstGeom prst="rect">
            <a:avLst/>
          </a:prstGeom>
          <a:noFill/>
        </p:spPr>
        <p:txBody>
          <a:bodyPr wrap="square" rtlCol="0">
            <a:spAutoFit/>
          </a:bodyPr>
          <a:lstStyle/>
          <a:p>
            <a:pPr algn="ctr"/>
            <a:r>
              <a:rPr kumimoji="1" lang="ja-JP" altLang="en-US" sz="1600" b="1" dirty="0"/>
              <a:t>独立的</a:t>
            </a:r>
          </a:p>
        </p:txBody>
      </p:sp>
      <p:cxnSp>
        <p:nvCxnSpPr>
          <p:cNvPr id="25" name="直線矢印コネクタ 24">
            <a:extLst>
              <a:ext uri="{FF2B5EF4-FFF2-40B4-BE49-F238E27FC236}">
                <a16:creationId xmlns:a16="http://schemas.microsoft.com/office/drawing/2014/main" id="{71159E03-9BDD-4BC3-DC77-DC8EF25EEB3B}"/>
              </a:ext>
            </a:extLst>
          </p:cNvPr>
          <p:cNvCxnSpPr>
            <a:cxnSpLocks/>
          </p:cNvCxnSpPr>
          <p:nvPr/>
        </p:nvCxnSpPr>
        <p:spPr>
          <a:xfrm>
            <a:off x="7687224"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48B9FCA-834A-4B70-DC42-DA06CBBF56BE}"/>
              </a:ext>
            </a:extLst>
          </p:cNvPr>
          <p:cNvCxnSpPr>
            <a:cxnSpLocks/>
          </p:cNvCxnSpPr>
          <p:nvPr/>
        </p:nvCxnSpPr>
        <p:spPr>
          <a:xfrm>
            <a:off x="9802460"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A88A49B-6165-B761-936A-8B0F27B0A750}"/>
              </a:ext>
            </a:extLst>
          </p:cNvPr>
          <p:cNvSpPr/>
          <p:nvPr/>
        </p:nvSpPr>
        <p:spPr>
          <a:xfrm>
            <a:off x="4593941"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の目的形成</a:t>
            </a:r>
            <a:endParaRPr kumimoji="1" lang="en-US" altLang="ja-JP" sz="1600" b="1" dirty="0">
              <a:solidFill>
                <a:schemeClr val="bg1"/>
              </a:solidFill>
            </a:endParaRPr>
          </a:p>
        </p:txBody>
      </p:sp>
      <p:sp>
        <p:nvSpPr>
          <p:cNvPr id="37" name="正方形/長方形 36">
            <a:extLst>
              <a:ext uri="{FF2B5EF4-FFF2-40B4-BE49-F238E27FC236}">
                <a16:creationId xmlns:a16="http://schemas.microsoft.com/office/drawing/2014/main" id="{43090795-A23D-C7DE-1A88-E15489DF97F8}"/>
              </a:ext>
            </a:extLst>
          </p:cNvPr>
          <p:cNvSpPr/>
          <p:nvPr/>
        </p:nvSpPr>
        <p:spPr>
          <a:xfrm>
            <a:off x="6709177" y="2259583"/>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の管理体制</a:t>
            </a:r>
            <a:endParaRPr kumimoji="1" lang="en-US" altLang="ja-JP" sz="1600" b="1" dirty="0">
              <a:solidFill>
                <a:schemeClr val="bg1"/>
              </a:solidFill>
            </a:endParaRPr>
          </a:p>
        </p:txBody>
      </p:sp>
      <p:sp>
        <p:nvSpPr>
          <p:cNvPr id="38" name="正方形/長方形 37">
            <a:extLst>
              <a:ext uri="{FF2B5EF4-FFF2-40B4-BE49-F238E27FC236}">
                <a16:creationId xmlns:a16="http://schemas.microsoft.com/office/drawing/2014/main" id="{8E38BCA1-E785-4D5C-E9AA-576BC86FA9B1}"/>
              </a:ext>
            </a:extLst>
          </p:cNvPr>
          <p:cNvSpPr/>
          <p:nvPr/>
        </p:nvSpPr>
        <p:spPr>
          <a:xfrm>
            <a:off x="8824413"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相互関係</a:t>
            </a:r>
            <a:endParaRPr kumimoji="1" lang="en-US" altLang="ja-JP" sz="1600" b="1" dirty="0">
              <a:solidFill>
                <a:schemeClr val="bg1"/>
              </a:solidFill>
            </a:endParaRPr>
          </a:p>
        </p:txBody>
      </p:sp>
      <p:sp>
        <p:nvSpPr>
          <p:cNvPr id="4" name="タイトル 1">
            <a:extLst>
              <a:ext uri="{FF2B5EF4-FFF2-40B4-BE49-F238E27FC236}">
                <a16:creationId xmlns:a16="http://schemas.microsoft.com/office/drawing/2014/main" id="{332D4200-111A-5D0F-6209-CEE703DBD446}"/>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の分類軸の案</a:t>
            </a:r>
            <a:endParaRPr lang="en-US" dirty="0"/>
          </a:p>
        </p:txBody>
      </p:sp>
      <p:sp>
        <p:nvSpPr>
          <p:cNvPr id="5" name="テキスト ボックス 4">
            <a:extLst>
              <a:ext uri="{FF2B5EF4-FFF2-40B4-BE49-F238E27FC236}">
                <a16:creationId xmlns:a16="http://schemas.microsoft.com/office/drawing/2014/main" id="{B639C2B7-58CA-9E86-DBE2-F172860F80F3}"/>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72954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934676" y="180722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11228</TotalTime>
  <Words>2753</Words>
  <Application>Microsoft Office PowerPoint</Application>
  <PresentationFormat>ワイド画面</PresentationFormat>
  <Paragraphs>319</Paragraphs>
  <Slides>22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1565</cp:revision>
  <dcterms:created xsi:type="dcterms:W3CDTF">2022-01-26T00:23:42Z</dcterms:created>
  <dcterms:modified xsi:type="dcterms:W3CDTF">2023-12-01T07:44:09Z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