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69" r:id="rId2"/>
    <p:sldId id="315" r:id="rId3"/>
    <p:sldId id="300" r:id="rId4"/>
    <p:sldId id="319" r:id="rId5"/>
    <p:sldId id="317" r:id="rId6"/>
    <p:sldId id="322" r:id="rId7"/>
    <p:sldId id="321" r:id="rId8"/>
    <p:sldId id="325" r:id="rId9"/>
    <p:sldId id="326" r:id="rId10"/>
    <p:sldId id="324" r:id="rId11"/>
    <p:sldId id="327" r:id="rId12"/>
    <p:sldId id="328" r:id="rId13"/>
    <p:sldId id="329" r:id="rId14"/>
    <p:sldId id="330" r:id="rId15"/>
    <p:sldId id="323" r:id="rId16"/>
    <p:sldId id="286" r:id="rId17"/>
    <p:sldId id="314" r:id="rId18"/>
    <p:sldId id="320" r:id="rId19"/>
    <p:sldId id="31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45" autoAdjust="0"/>
    <p:restoredTop sz="82213" autoAdjust="0"/>
  </p:normalViewPr>
  <p:slideViewPr>
    <p:cSldViewPr snapToGrid="0">
      <p:cViewPr varScale="1">
        <p:scale>
          <a:sx n="50" d="100"/>
          <a:sy n="50" d="100"/>
        </p:scale>
        <p:origin x="52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BAC6B0-2706-417E-80ED-6FFED5F0D3A1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B3ACA739-93D4-4253-8D7D-E451E669E7D3}">
      <dgm:prSet phldrT="[テキスト]" custT="1"/>
      <dgm:spPr/>
      <dgm:t>
        <a:bodyPr/>
        <a:lstStyle/>
        <a:p>
          <a:r>
            <a:rPr lang="en-US" altLang="en-US" sz="1800" dirty="0"/>
            <a:t>1st_conductivity(out)</a:t>
          </a:r>
          <a:endParaRPr lang="ja-JP" altLang="en-US" sz="1800" dirty="0"/>
        </a:p>
      </dgm:t>
    </dgm:pt>
    <dgm:pt modelId="{C6AD03D3-B4B7-42CC-B8B9-F0D44B1E9C1F}" type="parTrans" cxnId="{E1BE271C-14EE-4374-B7AC-D8D42DD8B9DE}">
      <dgm:prSet/>
      <dgm:spPr/>
      <dgm:t>
        <a:bodyPr/>
        <a:lstStyle/>
        <a:p>
          <a:endParaRPr lang="ja-JP" altLang="en-US"/>
        </a:p>
      </dgm:t>
    </dgm:pt>
    <dgm:pt modelId="{8E1381D9-210E-4640-9078-25568C545A85}" type="sibTrans" cxnId="{E1BE271C-14EE-4374-B7AC-D8D42DD8B9DE}">
      <dgm:prSet/>
      <dgm:spPr/>
      <dgm:t>
        <a:bodyPr/>
        <a:lstStyle/>
        <a:p>
          <a:endParaRPr lang="ja-JP" altLang="en-US"/>
        </a:p>
      </dgm:t>
    </dgm:pt>
    <dgm:pt modelId="{440E15C4-53C4-4D63-8207-645F3E07B2D0}">
      <dgm:prSet phldrT="[テキスト]" custT="1"/>
      <dgm:spPr/>
      <dgm:t>
        <a:bodyPr/>
        <a:lstStyle/>
        <a:p>
          <a:r>
            <a:rPr lang="en-US" altLang="en-US" sz="1800" dirty="0"/>
            <a:t>3rd_conductivity(out)</a:t>
          </a:r>
          <a:endParaRPr lang="ja-JP" altLang="en-US" sz="1800" dirty="0"/>
        </a:p>
      </dgm:t>
    </dgm:pt>
    <dgm:pt modelId="{67961C6D-9984-4EAC-803D-650F09A35F5B}" type="sibTrans" cxnId="{7586C84C-0BE8-42FA-B05C-0AF9112ACA45}">
      <dgm:prSet/>
      <dgm:spPr/>
      <dgm:t>
        <a:bodyPr/>
        <a:lstStyle/>
        <a:p>
          <a:endParaRPr lang="ja-JP" altLang="en-US"/>
        </a:p>
      </dgm:t>
    </dgm:pt>
    <dgm:pt modelId="{389B31DE-FFCE-4A83-B0FD-0147336E135E}" type="parTrans" cxnId="{7586C84C-0BE8-42FA-B05C-0AF9112ACA45}">
      <dgm:prSet/>
      <dgm:spPr/>
      <dgm:t>
        <a:bodyPr/>
        <a:lstStyle/>
        <a:p>
          <a:endParaRPr lang="ja-JP" altLang="en-US"/>
        </a:p>
      </dgm:t>
    </dgm:pt>
    <dgm:pt modelId="{DF01E9FA-DAED-4BC4-A983-91F80EE3494B}">
      <dgm:prSet phldrT="[テキスト]" custT="1"/>
      <dgm:spPr/>
      <dgm:t>
        <a:bodyPr/>
        <a:lstStyle/>
        <a:p>
          <a:r>
            <a:rPr lang="en-US" altLang="en-US" sz="1800" dirty="0"/>
            <a:t>1st_conductivity(in)</a:t>
          </a:r>
          <a:endParaRPr lang="ja-JP" altLang="en-US" sz="1800" dirty="0"/>
        </a:p>
      </dgm:t>
    </dgm:pt>
    <dgm:pt modelId="{8CAD66F9-D57B-421F-BA44-931DD62B5B9F}" type="parTrans" cxnId="{EA420F1B-E23A-46D5-8DED-B9A3ADF71039}">
      <dgm:prSet/>
      <dgm:spPr/>
      <dgm:t>
        <a:bodyPr/>
        <a:lstStyle/>
        <a:p>
          <a:endParaRPr lang="ja-JP" altLang="en-US"/>
        </a:p>
      </dgm:t>
    </dgm:pt>
    <dgm:pt modelId="{716515B1-CDFE-4D2F-B141-D7517CB174DF}" type="sibTrans" cxnId="{EA420F1B-E23A-46D5-8DED-B9A3ADF71039}">
      <dgm:prSet/>
      <dgm:spPr/>
      <dgm:t>
        <a:bodyPr/>
        <a:lstStyle/>
        <a:p>
          <a:endParaRPr lang="ja-JP" altLang="en-US"/>
        </a:p>
      </dgm:t>
    </dgm:pt>
    <dgm:pt modelId="{99B0DDE5-84D8-4B89-9A8B-80F07D3E507F}">
      <dgm:prSet phldrT="[テキスト]" custT="1"/>
      <dgm:spPr/>
      <dgm:t>
        <a:bodyPr/>
        <a:lstStyle/>
        <a:p>
          <a:r>
            <a:rPr lang="en-US" altLang="en-US" sz="1800" dirty="0"/>
            <a:t>2nd_conductivity(out)</a:t>
          </a:r>
          <a:endParaRPr lang="ja-JP" altLang="en-US" sz="1800" dirty="0"/>
        </a:p>
      </dgm:t>
    </dgm:pt>
    <dgm:pt modelId="{B5004A44-CBE3-472E-9BE4-83A32A7FFB15}" type="sibTrans" cxnId="{95EC37F0-BEAB-4EF8-97EE-BBCCF2F1FADB}">
      <dgm:prSet/>
      <dgm:spPr/>
      <dgm:t>
        <a:bodyPr/>
        <a:lstStyle/>
        <a:p>
          <a:endParaRPr lang="ja-JP" altLang="en-US"/>
        </a:p>
      </dgm:t>
    </dgm:pt>
    <dgm:pt modelId="{03A6B020-7A3C-4245-8398-0550F63644B6}" type="parTrans" cxnId="{95EC37F0-BEAB-4EF8-97EE-BBCCF2F1FADB}">
      <dgm:prSet/>
      <dgm:spPr/>
      <dgm:t>
        <a:bodyPr/>
        <a:lstStyle/>
        <a:p>
          <a:endParaRPr lang="ja-JP" altLang="en-US"/>
        </a:p>
      </dgm:t>
    </dgm:pt>
    <dgm:pt modelId="{5D57EC1A-4351-4434-A469-14DE9A54593E}" type="pres">
      <dgm:prSet presAssocID="{C3BAC6B0-2706-417E-80ED-6FFED5F0D3A1}" presName="Name0" presStyleCnt="0">
        <dgm:presLayoutVars>
          <dgm:dir/>
          <dgm:resizeHandles val="exact"/>
        </dgm:presLayoutVars>
      </dgm:prSet>
      <dgm:spPr/>
    </dgm:pt>
    <dgm:pt modelId="{74BCC8D2-C6A7-4A82-91C9-B4245F8FC6D2}" type="pres">
      <dgm:prSet presAssocID="{B3ACA739-93D4-4253-8D7D-E451E669E7D3}" presName="compNode" presStyleCnt="0"/>
      <dgm:spPr/>
    </dgm:pt>
    <dgm:pt modelId="{58AC23F6-00B0-4E0B-9C35-C2A8F188997F}" type="pres">
      <dgm:prSet presAssocID="{B3ACA739-93D4-4253-8D7D-E451E669E7D3}" presName="pictRect" presStyleLbl="node1" presStyleIdx="0" presStyleCnt="4" custScaleX="116754" custScaleY="116754" custLinFactNeighborY="4193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5A75EAAC-6B02-434F-BEEC-4B34CF755B3E}" type="pres">
      <dgm:prSet presAssocID="{B3ACA739-93D4-4253-8D7D-E451E669E7D3}" presName="textRect" presStyleLbl="revTx" presStyleIdx="0" presStyleCnt="4" custScaleY="54835" custLinFactNeighborY="60145">
        <dgm:presLayoutVars>
          <dgm:bulletEnabled val="1"/>
        </dgm:presLayoutVars>
      </dgm:prSet>
      <dgm:spPr/>
    </dgm:pt>
    <dgm:pt modelId="{8BFC0A71-847D-461D-898E-2557D0C1AFC4}" type="pres">
      <dgm:prSet presAssocID="{8E1381D9-210E-4640-9078-25568C545A85}" presName="sibTrans" presStyleLbl="sibTrans2D1" presStyleIdx="0" presStyleCnt="0"/>
      <dgm:spPr/>
    </dgm:pt>
    <dgm:pt modelId="{4AFF1962-CB46-445F-AE66-28416DE22B21}" type="pres">
      <dgm:prSet presAssocID="{99B0DDE5-84D8-4B89-9A8B-80F07D3E507F}" presName="compNode" presStyleCnt="0"/>
      <dgm:spPr/>
    </dgm:pt>
    <dgm:pt modelId="{BA517D23-D784-4C38-9BCD-2A3703713E1A}" type="pres">
      <dgm:prSet presAssocID="{99B0DDE5-84D8-4B89-9A8B-80F07D3E507F}" presName="pictRect" presStyleLbl="node1" presStyleIdx="1" presStyleCnt="4" custScaleX="116754" custScaleY="116754" custLinFactNeighborY="4193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B7279469-B205-4AAD-A6CF-3B593B254A18}" type="pres">
      <dgm:prSet presAssocID="{99B0DDE5-84D8-4B89-9A8B-80F07D3E507F}" presName="textRect" presStyleLbl="revTx" presStyleIdx="1" presStyleCnt="4" custScaleY="54835" custLinFactNeighborY="60145">
        <dgm:presLayoutVars>
          <dgm:bulletEnabled val="1"/>
        </dgm:presLayoutVars>
      </dgm:prSet>
      <dgm:spPr/>
    </dgm:pt>
    <dgm:pt modelId="{19474478-A4A9-473E-8914-3B745FF07EE8}" type="pres">
      <dgm:prSet presAssocID="{B5004A44-CBE3-472E-9BE4-83A32A7FFB15}" presName="sibTrans" presStyleLbl="sibTrans2D1" presStyleIdx="0" presStyleCnt="0"/>
      <dgm:spPr/>
    </dgm:pt>
    <dgm:pt modelId="{F8C36710-8C4C-4BA4-9EDC-127B0A95C7C6}" type="pres">
      <dgm:prSet presAssocID="{440E15C4-53C4-4D63-8207-645F3E07B2D0}" presName="compNode" presStyleCnt="0"/>
      <dgm:spPr/>
    </dgm:pt>
    <dgm:pt modelId="{BDCEC0BB-6E92-4343-A3AC-762987B00075}" type="pres">
      <dgm:prSet presAssocID="{440E15C4-53C4-4D63-8207-645F3E07B2D0}" presName="pictRect" presStyleLbl="node1" presStyleIdx="2" presStyleCnt="4" custScaleX="116754" custScaleY="116754" custLinFactNeighborY="707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9B9441DE-83D1-43DE-857F-1622F5A1A541}" type="pres">
      <dgm:prSet presAssocID="{440E15C4-53C4-4D63-8207-645F3E07B2D0}" presName="textRect" presStyleLbl="revTx" presStyleIdx="2" presStyleCnt="4" custScaleY="54835" custLinFactNeighborY="-4599">
        <dgm:presLayoutVars>
          <dgm:bulletEnabled val="1"/>
        </dgm:presLayoutVars>
      </dgm:prSet>
      <dgm:spPr/>
    </dgm:pt>
    <dgm:pt modelId="{A2629C2D-E4DC-4637-A488-BB15D88336C4}" type="pres">
      <dgm:prSet presAssocID="{67961C6D-9984-4EAC-803D-650F09A35F5B}" presName="sibTrans" presStyleLbl="sibTrans2D1" presStyleIdx="0" presStyleCnt="0"/>
      <dgm:spPr/>
    </dgm:pt>
    <dgm:pt modelId="{22A8E44E-E0E1-4B0B-83B5-C50B0102AE33}" type="pres">
      <dgm:prSet presAssocID="{DF01E9FA-DAED-4BC4-A983-91F80EE3494B}" presName="compNode" presStyleCnt="0"/>
      <dgm:spPr/>
    </dgm:pt>
    <dgm:pt modelId="{90E336A2-4F22-4D47-81D2-26CBC4CDC8C1}" type="pres">
      <dgm:prSet presAssocID="{DF01E9FA-DAED-4BC4-A983-91F80EE3494B}" presName="pictRect" presStyleLbl="node1" presStyleIdx="3" presStyleCnt="4" custScaleX="116754" custScaleY="116754" custLinFactNeighborY="707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90239A86-1A1B-4511-BE71-42ED44760F1B}" type="pres">
      <dgm:prSet presAssocID="{DF01E9FA-DAED-4BC4-A983-91F80EE3494B}" presName="textRect" presStyleLbl="revTx" presStyleIdx="3" presStyleCnt="4" custScaleY="54835" custLinFactNeighborY="-4599">
        <dgm:presLayoutVars>
          <dgm:bulletEnabled val="1"/>
        </dgm:presLayoutVars>
      </dgm:prSet>
      <dgm:spPr/>
    </dgm:pt>
  </dgm:ptLst>
  <dgm:cxnLst>
    <dgm:cxn modelId="{EA420F1B-E23A-46D5-8DED-B9A3ADF71039}" srcId="{C3BAC6B0-2706-417E-80ED-6FFED5F0D3A1}" destId="{DF01E9FA-DAED-4BC4-A983-91F80EE3494B}" srcOrd="3" destOrd="0" parTransId="{8CAD66F9-D57B-421F-BA44-931DD62B5B9F}" sibTransId="{716515B1-CDFE-4D2F-B141-D7517CB174DF}"/>
    <dgm:cxn modelId="{E1BE271C-14EE-4374-B7AC-D8D42DD8B9DE}" srcId="{C3BAC6B0-2706-417E-80ED-6FFED5F0D3A1}" destId="{B3ACA739-93D4-4253-8D7D-E451E669E7D3}" srcOrd="0" destOrd="0" parTransId="{C6AD03D3-B4B7-42CC-B8B9-F0D44B1E9C1F}" sibTransId="{8E1381D9-210E-4640-9078-25568C545A85}"/>
    <dgm:cxn modelId="{CAC5E22A-BD5C-4A8A-A80C-04863FDC5782}" type="presOf" srcId="{B5004A44-CBE3-472E-9BE4-83A32A7FFB15}" destId="{19474478-A4A9-473E-8914-3B745FF07EE8}" srcOrd="0" destOrd="0" presId="urn:microsoft.com/office/officeart/2005/8/layout/pList1"/>
    <dgm:cxn modelId="{DD8B4B6B-F89C-45C7-963C-A4B4417E9F41}" type="presOf" srcId="{67961C6D-9984-4EAC-803D-650F09A35F5B}" destId="{A2629C2D-E4DC-4637-A488-BB15D88336C4}" srcOrd="0" destOrd="0" presId="urn:microsoft.com/office/officeart/2005/8/layout/pList1"/>
    <dgm:cxn modelId="{7586C84C-0BE8-42FA-B05C-0AF9112ACA45}" srcId="{C3BAC6B0-2706-417E-80ED-6FFED5F0D3A1}" destId="{440E15C4-53C4-4D63-8207-645F3E07B2D0}" srcOrd="2" destOrd="0" parTransId="{389B31DE-FFCE-4A83-B0FD-0147336E135E}" sibTransId="{67961C6D-9984-4EAC-803D-650F09A35F5B}"/>
    <dgm:cxn modelId="{BB170977-7600-45D2-8B1B-4D26662578DA}" type="presOf" srcId="{DF01E9FA-DAED-4BC4-A983-91F80EE3494B}" destId="{90239A86-1A1B-4511-BE71-42ED44760F1B}" srcOrd="0" destOrd="0" presId="urn:microsoft.com/office/officeart/2005/8/layout/pList1"/>
    <dgm:cxn modelId="{9F112D8F-0E96-4B2C-921B-4B7F5D8E3C4F}" type="presOf" srcId="{440E15C4-53C4-4D63-8207-645F3E07B2D0}" destId="{9B9441DE-83D1-43DE-857F-1622F5A1A541}" srcOrd="0" destOrd="0" presId="urn:microsoft.com/office/officeart/2005/8/layout/pList1"/>
    <dgm:cxn modelId="{76821DAE-EAE6-4499-8E3F-3D4FA8DDC5A1}" type="presOf" srcId="{B3ACA739-93D4-4253-8D7D-E451E669E7D3}" destId="{5A75EAAC-6B02-434F-BEEC-4B34CF755B3E}" srcOrd="0" destOrd="0" presId="urn:microsoft.com/office/officeart/2005/8/layout/pList1"/>
    <dgm:cxn modelId="{679A6CAE-9548-48F1-B4E3-A59D928C2F69}" type="presOf" srcId="{C3BAC6B0-2706-417E-80ED-6FFED5F0D3A1}" destId="{5D57EC1A-4351-4434-A469-14DE9A54593E}" srcOrd="0" destOrd="0" presId="urn:microsoft.com/office/officeart/2005/8/layout/pList1"/>
    <dgm:cxn modelId="{CEA90FD8-567E-47BB-827D-9C7D28A2391E}" type="presOf" srcId="{99B0DDE5-84D8-4B89-9A8B-80F07D3E507F}" destId="{B7279469-B205-4AAD-A6CF-3B593B254A18}" srcOrd="0" destOrd="0" presId="urn:microsoft.com/office/officeart/2005/8/layout/pList1"/>
    <dgm:cxn modelId="{95EC37F0-BEAB-4EF8-97EE-BBCCF2F1FADB}" srcId="{C3BAC6B0-2706-417E-80ED-6FFED5F0D3A1}" destId="{99B0DDE5-84D8-4B89-9A8B-80F07D3E507F}" srcOrd="1" destOrd="0" parTransId="{03A6B020-7A3C-4245-8398-0550F63644B6}" sibTransId="{B5004A44-CBE3-472E-9BE4-83A32A7FFB15}"/>
    <dgm:cxn modelId="{BEE9FEF8-0174-4906-A1F4-4B4A4D05B443}" type="presOf" srcId="{8E1381D9-210E-4640-9078-25568C545A85}" destId="{8BFC0A71-847D-461D-898E-2557D0C1AFC4}" srcOrd="0" destOrd="0" presId="urn:microsoft.com/office/officeart/2005/8/layout/pList1"/>
    <dgm:cxn modelId="{92BE97A5-1AE5-4B15-8C9D-5CF26D632938}" type="presParOf" srcId="{5D57EC1A-4351-4434-A469-14DE9A54593E}" destId="{74BCC8D2-C6A7-4A82-91C9-B4245F8FC6D2}" srcOrd="0" destOrd="0" presId="urn:microsoft.com/office/officeart/2005/8/layout/pList1"/>
    <dgm:cxn modelId="{1218889E-B76D-4D3B-97A3-84CD732F21B6}" type="presParOf" srcId="{74BCC8D2-C6A7-4A82-91C9-B4245F8FC6D2}" destId="{58AC23F6-00B0-4E0B-9C35-C2A8F188997F}" srcOrd="0" destOrd="0" presId="urn:microsoft.com/office/officeart/2005/8/layout/pList1"/>
    <dgm:cxn modelId="{40C5B899-936B-4F1B-BA28-90181EA959EC}" type="presParOf" srcId="{74BCC8D2-C6A7-4A82-91C9-B4245F8FC6D2}" destId="{5A75EAAC-6B02-434F-BEEC-4B34CF755B3E}" srcOrd="1" destOrd="0" presId="urn:microsoft.com/office/officeart/2005/8/layout/pList1"/>
    <dgm:cxn modelId="{A674CE82-60FD-4335-A7E1-2AB03A76ED0C}" type="presParOf" srcId="{5D57EC1A-4351-4434-A469-14DE9A54593E}" destId="{8BFC0A71-847D-461D-898E-2557D0C1AFC4}" srcOrd="1" destOrd="0" presId="urn:microsoft.com/office/officeart/2005/8/layout/pList1"/>
    <dgm:cxn modelId="{D16F5E24-3458-4EE4-B304-71DDC6ABA206}" type="presParOf" srcId="{5D57EC1A-4351-4434-A469-14DE9A54593E}" destId="{4AFF1962-CB46-445F-AE66-28416DE22B21}" srcOrd="2" destOrd="0" presId="urn:microsoft.com/office/officeart/2005/8/layout/pList1"/>
    <dgm:cxn modelId="{C5BBB957-302D-4397-881D-815D5E0C7A21}" type="presParOf" srcId="{4AFF1962-CB46-445F-AE66-28416DE22B21}" destId="{BA517D23-D784-4C38-9BCD-2A3703713E1A}" srcOrd="0" destOrd="0" presId="urn:microsoft.com/office/officeart/2005/8/layout/pList1"/>
    <dgm:cxn modelId="{9A82D2D1-C68F-4CE2-B4D3-4F845D145C56}" type="presParOf" srcId="{4AFF1962-CB46-445F-AE66-28416DE22B21}" destId="{B7279469-B205-4AAD-A6CF-3B593B254A18}" srcOrd="1" destOrd="0" presId="urn:microsoft.com/office/officeart/2005/8/layout/pList1"/>
    <dgm:cxn modelId="{A464CB88-4FEF-4830-8304-87B168A25AD0}" type="presParOf" srcId="{5D57EC1A-4351-4434-A469-14DE9A54593E}" destId="{19474478-A4A9-473E-8914-3B745FF07EE8}" srcOrd="3" destOrd="0" presId="urn:microsoft.com/office/officeart/2005/8/layout/pList1"/>
    <dgm:cxn modelId="{934B1701-1D2F-4376-9180-E1364BDE8524}" type="presParOf" srcId="{5D57EC1A-4351-4434-A469-14DE9A54593E}" destId="{F8C36710-8C4C-4BA4-9EDC-127B0A95C7C6}" srcOrd="4" destOrd="0" presId="urn:microsoft.com/office/officeart/2005/8/layout/pList1"/>
    <dgm:cxn modelId="{E1A499E2-F9E2-4A78-AB9C-ABC1BA9867CC}" type="presParOf" srcId="{F8C36710-8C4C-4BA4-9EDC-127B0A95C7C6}" destId="{BDCEC0BB-6E92-4343-A3AC-762987B00075}" srcOrd="0" destOrd="0" presId="urn:microsoft.com/office/officeart/2005/8/layout/pList1"/>
    <dgm:cxn modelId="{8FA94B9D-B283-40BA-8106-F2E0F644728A}" type="presParOf" srcId="{F8C36710-8C4C-4BA4-9EDC-127B0A95C7C6}" destId="{9B9441DE-83D1-43DE-857F-1622F5A1A541}" srcOrd="1" destOrd="0" presId="urn:microsoft.com/office/officeart/2005/8/layout/pList1"/>
    <dgm:cxn modelId="{99D122E5-6C41-4CDA-AFE4-338AE3EADAF1}" type="presParOf" srcId="{5D57EC1A-4351-4434-A469-14DE9A54593E}" destId="{A2629C2D-E4DC-4637-A488-BB15D88336C4}" srcOrd="5" destOrd="0" presId="urn:microsoft.com/office/officeart/2005/8/layout/pList1"/>
    <dgm:cxn modelId="{FA4320C5-ACC8-4207-AF7B-0C2EADCA2005}" type="presParOf" srcId="{5D57EC1A-4351-4434-A469-14DE9A54593E}" destId="{22A8E44E-E0E1-4B0B-83B5-C50B0102AE33}" srcOrd="6" destOrd="0" presId="urn:microsoft.com/office/officeart/2005/8/layout/pList1"/>
    <dgm:cxn modelId="{9159B3C3-50C3-421C-9DCF-48835FD1B0CB}" type="presParOf" srcId="{22A8E44E-E0E1-4B0B-83B5-C50B0102AE33}" destId="{90E336A2-4F22-4D47-81D2-26CBC4CDC8C1}" srcOrd="0" destOrd="0" presId="urn:microsoft.com/office/officeart/2005/8/layout/pList1"/>
    <dgm:cxn modelId="{05E33874-7075-4B0C-86F6-0F0BFDEF46B7}" type="presParOf" srcId="{22A8E44E-E0E1-4B0B-83B5-C50B0102AE33}" destId="{90239A86-1A1B-4511-BE71-42ED44760F1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C23F6-00B0-4E0B-9C35-C2A8F188997F}">
      <dsp:nvSpPr>
        <dsp:cNvPr id="0" name=""/>
        <dsp:cNvSpPr/>
      </dsp:nvSpPr>
      <dsp:spPr>
        <a:xfrm>
          <a:off x="185432" y="809734"/>
          <a:ext cx="3271064" cy="2253763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5EAAC-6B02-434F-BEEC-4B34CF755B3E}">
      <dsp:nvSpPr>
        <dsp:cNvPr id="0" name=""/>
        <dsp:cNvSpPr/>
      </dsp:nvSpPr>
      <dsp:spPr>
        <a:xfrm>
          <a:off x="420128" y="2952224"/>
          <a:ext cx="2801672" cy="56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1st_conductivity(out)</a:t>
          </a:r>
          <a:endParaRPr lang="ja-JP" altLang="en-US" sz="1800" kern="1200" dirty="0"/>
        </a:p>
      </dsp:txBody>
      <dsp:txXfrm>
        <a:off x="420128" y="2952224"/>
        <a:ext cx="2801672" cy="569966"/>
      </dsp:txXfrm>
    </dsp:sp>
    <dsp:sp modelId="{BA517D23-D784-4C38-9BCD-2A3703713E1A}">
      <dsp:nvSpPr>
        <dsp:cNvPr id="0" name=""/>
        <dsp:cNvSpPr/>
      </dsp:nvSpPr>
      <dsp:spPr>
        <a:xfrm>
          <a:off x="3736781" y="809734"/>
          <a:ext cx="3271064" cy="2253763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79469-B205-4AAD-A6CF-3B593B254A18}">
      <dsp:nvSpPr>
        <dsp:cNvPr id="0" name=""/>
        <dsp:cNvSpPr/>
      </dsp:nvSpPr>
      <dsp:spPr>
        <a:xfrm>
          <a:off x="3971478" y="2952224"/>
          <a:ext cx="2801672" cy="56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2nd_conductivity(out)</a:t>
          </a:r>
          <a:endParaRPr lang="ja-JP" altLang="en-US" sz="1800" kern="1200" dirty="0"/>
        </a:p>
      </dsp:txBody>
      <dsp:txXfrm>
        <a:off x="3971478" y="2952224"/>
        <a:ext cx="2801672" cy="569966"/>
      </dsp:txXfrm>
    </dsp:sp>
    <dsp:sp modelId="{BDCEC0BB-6E92-4343-A3AC-762987B00075}">
      <dsp:nvSpPr>
        <dsp:cNvPr id="0" name=""/>
        <dsp:cNvSpPr/>
      </dsp:nvSpPr>
      <dsp:spPr>
        <a:xfrm>
          <a:off x="185432" y="3313828"/>
          <a:ext cx="3271064" cy="2253763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441DE-83D1-43DE-857F-1622F5A1A541}">
      <dsp:nvSpPr>
        <dsp:cNvPr id="0" name=""/>
        <dsp:cNvSpPr/>
      </dsp:nvSpPr>
      <dsp:spPr>
        <a:xfrm>
          <a:off x="420128" y="5456180"/>
          <a:ext cx="2801672" cy="56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3rd_conductivity(out)</a:t>
          </a:r>
          <a:endParaRPr lang="ja-JP" altLang="en-US" sz="1800" kern="1200" dirty="0"/>
        </a:p>
      </dsp:txBody>
      <dsp:txXfrm>
        <a:off x="420128" y="5456180"/>
        <a:ext cx="2801672" cy="569966"/>
      </dsp:txXfrm>
    </dsp:sp>
    <dsp:sp modelId="{90E336A2-4F22-4D47-81D2-26CBC4CDC8C1}">
      <dsp:nvSpPr>
        <dsp:cNvPr id="0" name=""/>
        <dsp:cNvSpPr/>
      </dsp:nvSpPr>
      <dsp:spPr>
        <a:xfrm>
          <a:off x="3736781" y="3313828"/>
          <a:ext cx="3271064" cy="2253763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39A86-1A1B-4511-BE71-42ED44760F1B}">
      <dsp:nvSpPr>
        <dsp:cNvPr id="0" name=""/>
        <dsp:cNvSpPr/>
      </dsp:nvSpPr>
      <dsp:spPr>
        <a:xfrm>
          <a:off x="3971478" y="5456180"/>
          <a:ext cx="2801672" cy="56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1st_conductivity(in)</a:t>
          </a:r>
          <a:endParaRPr lang="ja-JP" altLang="en-US" sz="1800" kern="1200" dirty="0"/>
        </a:p>
      </dsp:txBody>
      <dsp:txXfrm>
        <a:off x="3971478" y="5456180"/>
        <a:ext cx="2801672" cy="569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11 29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1st Quarterly Report </a:t>
            </a:r>
            <a:r>
              <a:rPr lang="ja-JP" altLang="en-US" dirty="0"/>
              <a:t>案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</a:t>
            </a:r>
            <a:r>
              <a:rPr lang="ja-JP" altLang="ja-JP" dirty="0"/>
              <a:t>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22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</a:rPr>
              <a:t>NAWI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50825"/>
            <a:ext cx="11400125" cy="518094"/>
          </a:xfrm>
        </p:spPr>
        <p:txBody>
          <a:bodyPr/>
          <a:lstStyle/>
          <a:p>
            <a:r>
              <a:rPr lang="ja-JP" altLang="en-US" dirty="0"/>
              <a:t>導電率のトレンド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D57C2FF-1E5A-4525-8C88-EA3A260E7783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Data Pre-Analysis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80" name="テキスト プレースホルダー 5">
            <a:extLst>
              <a:ext uri="{FF2B5EF4-FFF2-40B4-BE49-F238E27FC236}">
                <a16:creationId xmlns:a16="http://schemas.microsoft.com/office/drawing/2014/main" id="{18FECEE6-9DAC-4666-93E0-98F58FACCC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0165"/>
          </a:xfrm>
        </p:spPr>
        <p:txBody>
          <a:bodyPr/>
          <a:lstStyle/>
          <a:p>
            <a:r>
              <a:rPr lang="ja-JP" altLang="en-US" sz="2800" dirty="0"/>
              <a:t>透過導電率が増加する様子から、膜の詰まりが予想される。</a:t>
            </a:r>
            <a:endParaRPr lang="en-US" altLang="ja-JP" sz="2800" dirty="0"/>
          </a:p>
        </p:txBody>
      </p:sp>
      <p:graphicFrame>
        <p:nvGraphicFramePr>
          <p:cNvPr id="87" name="コンテンツ プレースホルダー 10">
            <a:extLst>
              <a:ext uri="{FF2B5EF4-FFF2-40B4-BE49-F238E27FC236}">
                <a16:creationId xmlns:a16="http://schemas.microsoft.com/office/drawing/2014/main" id="{59EE0E9B-1375-49E3-ADBA-F808DCA58F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269745"/>
              </p:ext>
            </p:extLst>
          </p:nvPr>
        </p:nvGraphicFramePr>
        <p:xfrm>
          <a:off x="0" y="783771"/>
          <a:ext cx="7193279" cy="6074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13164CBC-6C62-4F2C-9B18-02F7433449BE}"/>
              </a:ext>
            </a:extLst>
          </p:cNvPr>
          <p:cNvSpPr/>
          <p:nvPr/>
        </p:nvSpPr>
        <p:spPr>
          <a:xfrm>
            <a:off x="1074418" y="1797492"/>
            <a:ext cx="350521" cy="1656000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51E2C85-EBA5-4382-BB55-8ACB29A2D4EE}"/>
              </a:ext>
            </a:extLst>
          </p:cNvPr>
          <p:cNvSpPr/>
          <p:nvPr/>
        </p:nvSpPr>
        <p:spPr>
          <a:xfrm>
            <a:off x="2499357" y="1805111"/>
            <a:ext cx="578781" cy="1656000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42333C4F-6D80-4D10-936E-CC152F617EFE}"/>
              </a:ext>
            </a:extLst>
          </p:cNvPr>
          <p:cNvSpPr/>
          <p:nvPr/>
        </p:nvSpPr>
        <p:spPr>
          <a:xfrm>
            <a:off x="5924549" y="1805111"/>
            <a:ext cx="721845" cy="1656000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CB34ED3-47C1-404D-9E25-98986B244535}"/>
              </a:ext>
            </a:extLst>
          </p:cNvPr>
          <p:cNvSpPr/>
          <p:nvPr/>
        </p:nvSpPr>
        <p:spPr>
          <a:xfrm>
            <a:off x="2499357" y="4315807"/>
            <a:ext cx="578781" cy="1656000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2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50825"/>
            <a:ext cx="11400125" cy="518094"/>
          </a:xfrm>
        </p:spPr>
        <p:txBody>
          <a:bodyPr/>
          <a:lstStyle/>
          <a:p>
            <a:r>
              <a:rPr lang="ja-JP" altLang="en-US" dirty="0"/>
              <a:t>差圧と導電率の散布図（</a:t>
            </a:r>
            <a:r>
              <a:rPr lang="en-US" altLang="ja-JP" dirty="0"/>
              <a:t>3</a:t>
            </a:r>
            <a:r>
              <a:rPr lang="ja-JP" altLang="en-US" dirty="0"/>
              <a:t>か月の）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D57C2FF-1E5A-4525-8C88-EA3A260E7783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Data Pre-Analysis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80" name="テキスト プレースホルダー 5">
            <a:extLst>
              <a:ext uri="{FF2B5EF4-FFF2-40B4-BE49-F238E27FC236}">
                <a16:creationId xmlns:a16="http://schemas.microsoft.com/office/drawing/2014/main" id="{18FECEE6-9DAC-4666-93E0-98F58FACCC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0165"/>
          </a:xfrm>
        </p:spPr>
        <p:txBody>
          <a:bodyPr/>
          <a:lstStyle/>
          <a:p>
            <a:r>
              <a:rPr lang="ja-JP" altLang="en-US" sz="2800" dirty="0"/>
              <a:t>負の相関がある。</a:t>
            </a:r>
            <a:endParaRPr lang="en-US" altLang="ja-JP" sz="28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4DD4B90-9F29-419D-A67E-3ECB0EFA32D3}"/>
              </a:ext>
            </a:extLst>
          </p:cNvPr>
          <p:cNvSpPr/>
          <p:nvPr/>
        </p:nvSpPr>
        <p:spPr>
          <a:xfrm>
            <a:off x="339634" y="5819231"/>
            <a:ext cx="11668147" cy="732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</a:rPr>
              <a:t>左図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r>
              <a:rPr lang="ja-JP" altLang="en-US" dirty="0">
                <a:solidFill>
                  <a:schemeClr val="tx1"/>
                </a:solidFill>
              </a:rPr>
              <a:t> 入口の圧力が増加すると出口の導電率が減少する</a:t>
            </a:r>
            <a:r>
              <a:rPr lang="en-US" altLang="ja-JP" dirty="0">
                <a:solidFill>
                  <a:schemeClr val="tx1"/>
                </a:solidFill>
              </a:rPr>
              <a:t>		(</a:t>
            </a:r>
            <a:r>
              <a:rPr lang="ja-JP" altLang="en-US" dirty="0">
                <a:solidFill>
                  <a:schemeClr val="tx1"/>
                </a:solidFill>
              </a:rPr>
              <a:t>右図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r>
              <a:rPr lang="ja-JP" altLang="en-US" dirty="0">
                <a:solidFill>
                  <a:schemeClr val="tx1"/>
                </a:solidFill>
              </a:rPr>
              <a:t>　入口の圧力と</a:t>
            </a:r>
            <a:r>
              <a:rPr lang="en-US" altLang="ja-JP" dirty="0">
                <a:solidFill>
                  <a:schemeClr val="tx1"/>
                </a:solidFill>
              </a:rPr>
              <a:t>TOC</a:t>
            </a:r>
            <a:r>
              <a:rPr lang="ja-JP" altLang="en-US" dirty="0">
                <a:solidFill>
                  <a:schemeClr val="tx1"/>
                </a:solidFill>
              </a:rPr>
              <a:t>に関係性は見られない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1" name="図 20" descr="グラフ, 散布図&#10;&#10;自動的に生成された説明">
            <a:extLst>
              <a:ext uri="{FF2B5EF4-FFF2-40B4-BE49-F238E27FC236}">
                <a16:creationId xmlns:a16="http://schemas.microsoft.com/office/drawing/2014/main" id="{7EC420FD-0725-4C65-A02E-E828240FC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89" y="2112252"/>
            <a:ext cx="4932635" cy="3699477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1EAE4C7-A01F-4A5F-BEAF-9B56D66207EA}"/>
              </a:ext>
            </a:extLst>
          </p:cNvPr>
          <p:cNvSpPr txBox="1"/>
          <p:nvPr/>
        </p:nvSpPr>
        <p:spPr>
          <a:xfrm>
            <a:off x="8701532" y="19667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2022</a:t>
            </a:r>
            <a:r>
              <a:rPr kumimoji="1" lang="ja-JP" altLang="en-US" dirty="0"/>
              <a:t>年</a:t>
            </a:r>
            <a:r>
              <a:rPr kumimoji="1" lang="en-US" altLang="ja-JP" dirty="0"/>
              <a:t>4</a:t>
            </a:r>
            <a:r>
              <a:rPr kumimoji="1" lang="ja-JP" altLang="en-US" dirty="0"/>
              <a:t>月</a:t>
            </a:r>
            <a:r>
              <a:rPr kumimoji="1" lang="en-US" altLang="ja-JP" dirty="0"/>
              <a:t>~7</a:t>
            </a:r>
            <a:r>
              <a:rPr kumimoji="1" lang="ja-JP" altLang="en-US" dirty="0"/>
              <a:t>月（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か月データ）</a:t>
            </a:r>
          </a:p>
        </p:txBody>
      </p:sp>
    </p:spTree>
    <p:extLst>
      <p:ext uri="{BB962C8B-B14F-4D97-AF65-F5344CB8AC3E}">
        <p14:creationId xmlns:p14="http://schemas.microsoft.com/office/powerpoint/2010/main" val="248109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50825"/>
            <a:ext cx="11400125" cy="518094"/>
          </a:xfrm>
        </p:spPr>
        <p:txBody>
          <a:bodyPr/>
          <a:lstStyle/>
          <a:p>
            <a:r>
              <a:rPr lang="ja-JP" altLang="en-US" dirty="0"/>
              <a:t>導電率の変化幅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D57C2FF-1E5A-4525-8C88-EA3A260E7783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Data Pre-Analysis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A688F0A-0A8E-4241-9BFD-E3AA6B6E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30" y="768919"/>
            <a:ext cx="4313513" cy="259269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2615830-6FEF-417C-A9FD-76CD0A114FB6}"/>
              </a:ext>
            </a:extLst>
          </p:cNvPr>
          <p:cNvSpPr txBox="1"/>
          <p:nvPr/>
        </p:nvSpPr>
        <p:spPr>
          <a:xfrm>
            <a:off x="2471365" y="331171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1st stage inflow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FA7D77B-E7CA-43B5-80F7-32C5F732E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13" y="768919"/>
            <a:ext cx="4313513" cy="2592697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37EFBC5-5863-4946-9DC0-A6C58E041BC4}"/>
              </a:ext>
            </a:extLst>
          </p:cNvPr>
          <p:cNvSpPr txBox="1"/>
          <p:nvPr/>
        </p:nvSpPr>
        <p:spPr>
          <a:xfrm>
            <a:off x="7868846" y="331171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2nd stage inflow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7806392-44AE-4ADA-8169-E730A1A37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329" y="3631154"/>
            <a:ext cx="4313513" cy="259269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0BE3315-28EF-4AD0-9CC0-EAEB4A91A83F}"/>
              </a:ext>
            </a:extLst>
          </p:cNvPr>
          <p:cNvSpPr txBox="1"/>
          <p:nvPr/>
        </p:nvSpPr>
        <p:spPr>
          <a:xfrm>
            <a:off x="2471365" y="61798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3rd stage inflow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3DE4456-65EB-4D84-9B36-8BA1BA777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613" y="3631154"/>
            <a:ext cx="4313513" cy="259269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CE9919D-D891-40FA-8BEF-30172F994F2A}"/>
              </a:ext>
            </a:extLst>
          </p:cNvPr>
          <p:cNvSpPr txBox="1"/>
          <p:nvPr/>
        </p:nvSpPr>
        <p:spPr>
          <a:xfrm>
            <a:off x="7758726" y="622385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combined permeate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968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50825"/>
            <a:ext cx="11400125" cy="518094"/>
          </a:xfrm>
        </p:spPr>
        <p:txBody>
          <a:bodyPr/>
          <a:lstStyle/>
          <a:p>
            <a:r>
              <a:rPr lang="ja-JP" altLang="en-US" dirty="0"/>
              <a:t>導電率：変化幅⇒絶対値⇒</a:t>
            </a:r>
            <a:r>
              <a:rPr lang="en-US" altLang="ja-JP" dirty="0"/>
              <a:t>1</a:t>
            </a:r>
            <a:r>
              <a:rPr lang="ja-JP" altLang="en-US" dirty="0"/>
              <a:t>週間平均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D57C2FF-1E5A-4525-8C88-EA3A260E7783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Data Pre-Analysis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2615830-6FEF-417C-A9FD-76CD0A114FB6}"/>
              </a:ext>
            </a:extLst>
          </p:cNvPr>
          <p:cNvSpPr txBox="1"/>
          <p:nvPr/>
        </p:nvSpPr>
        <p:spPr>
          <a:xfrm>
            <a:off x="2261815" y="331171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1st stage permeate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37EFBC5-5863-4946-9DC0-A6C58E041BC4}"/>
              </a:ext>
            </a:extLst>
          </p:cNvPr>
          <p:cNvSpPr txBox="1"/>
          <p:nvPr/>
        </p:nvSpPr>
        <p:spPr>
          <a:xfrm>
            <a:off x="7659296" y="331171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2nd stage permeate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0BE3315-28EF-4AD0-9CC0-EAEB4A91A83F}"/>
              </a:ext>
            </a:extLst>
          </p:cNvPr>
          <p:cNvSpPr txBox="1"/>
          <p:nvPr/>
        </p:nvSpPr>
        <p:spPr>
          <a:xfrm>
            <a:off x="2261815" y="617981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3rd stage permeate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CE9919D-D891-40FA-8BEF-30172F994F2A}"/>
              </a:ext>
            </a:extLst>
          </p:cNvPr>
          <p:cNvSpPr txBox="1"/>
          <p:nvPr/>
        </p:nvSpPr>
        <p:spPr>
          <a:xfrm>
            <a:off x="7758726" y="622385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combined permeate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EFA299C-889B-4368-9895-7CBA63E7E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29" y="772038"/>
            <a:ext cx="4313513" cy="259269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9E7EDCD-5259-43FB-BC54-EA190C7A7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13" y="765781"/>
            <a:ext cx="4313513" cy="25926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D36E115-44CF-4A32-896B-1BD8F357E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329" y="3656200"/>
            <a:ext cx="4313513" cy="259269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A5DEEEA-558B-4FAC-B117-59C68D12E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613" y="3648344"/>
            <a:ext cx="4313513" cy="25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6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50825"/>
            <a:ext cx="11400125" cy="518094"/>
          </a:xfrm>
        </p:spPr>
        <p:txBody>
          <a:bodyPr/>
          <a:lstStyle/>
          <a:p>
            <a:r>
              <a:rPr lang="ja-JP" altLang="en-US" dirty="0"/>
              <a:t>導電率：外れ値除外⇒変化幅⇒絶対値⇒</a:t>
            </a:r>
            <a:r>
              <a:rPr lang="en-US" altLang="ja-JP" dirty="0"/>
              <a:t>1</a:t>
            </a:r>
            <a:r>
              <a:rPr lang="ja-JP" altLang="en-US" dirty="0"/>
              <a:t>週間平均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D57C2FF-1E5A-4525-8C88-EA3A260E7783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Data Pre-Analysis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2615830-6FEF-417C-A9FD-76CD0A114FB6}"/>
              </a:ext>
            </a:extLst>
          </p:cNvPr>
          <p:cNvSpPr txBox="1"/>
          <p:nvPr/>
        </p:nvSpPr>
        <p:spPr>
          <a:xfrm>
            <a:off x="1280740" y="3311719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1st stage permeate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40</a:t>
            </a:r>
            <a:r>
              <a:rPr kumimoji="1" lang="ja-JP" altLang="en-US" dirty="0"/>
              <a:t>以下に限定）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37EFBC5-5863-4946-9DC0-A6C58E041BC4}"/>
              </a:ext>
            </a:extLst>
          </p:cNvPr>
          <p:cNvSpPr txBox="1"/>
          <p:nvPr/>
        </p:nvSpPr>
        <p:spPr>
          <a:xfrm>
            <a:off x="6752242" y="3311719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2nd stage permeate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45</a:t>
            </a:r>
            <a:r>
              <a:rPr kumimoji="1" lang="ja-JP" altLang="en-US" dirty="0"/>
              <a:t>以下に限定）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0BE3315-28EF-4AD0-9CC0-EAEB4A91A83F}"/>
              </a:ext>
            </a:extLst>
          </p:cNvPr>
          <p:cNvSpPr txBox="1"/>
          <p:nvPr/>
        </p:nvSpPr>
        <p:spPr>
          <a:xfrm>
            <a:off x="1318840" y="6179815"/>
            <a:ext cx="40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3rd stage permeate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50</a:t>
            </a:r>
            <a:r>
              <a:rPr kumimoji="1" lang="ja-JP" altLang="en-US" dirty="0"/>
              <a:t>以下に限定）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CE9919D-D891-40FA-8BEF-30172F994F2A}"/>
              </a:ext>
            </a:extLst>
          </p:cNvPr>
          <p:cNvSpPr txBox="1"/>
          <p:nvPr/>
        </p:nvSpPr>
        <p:spPr>
          <a:xfrm>
            <a:off x="6895226" y="6223851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combined permeate</a:t>
            </a:r>
            <a:r>
              <a:rPr kumimoji="1" lang="ja-JP" altLang="en-US" dirty="0"/>
              <a:t>（</a:t>
            </a:r>
            <a:r>
              <a:rPr kumimoji="1" lang="en-US" altLang="ja-JP" dirty="0"/>
              <a:t>60</a:t>
            </a:r>
            <a:r>
              <a:rPr kumimoji="1" lang="ja-JP" altLang="en-US" dirty="0"/>
              <a:t>以下に限定）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91CB4F8B-983E-4CB9-BEE1-0243C57E5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13" y="780634"/>
            <a:ext cx="4312529" cy="259210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800103A-7CE4-45C4-A613-9A26DA8D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089" y="771109"/>
            <a:ext cx="4303914" cy="258692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40EEF80-C07E-43EB-BF5D-6A4198BA3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625" y="3618325"/>
            <a:ext cx="4311217" cy="259131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B75D77A-A2E6-413C-AA4B-CDE85DBB6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090" y="3615831"/>
            <a:ext cx="4303914" cy="258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50825"/>
            <a:ext cx="11400125" cy="518094"/>
          </a:xfrm>
        </p:spPr>
        <p:txBody>
          <a:bodyPr/>
          <a:lstStyle/>
          <a:p>
            <a:r>
              <a:rPr lang="en-US" altLang="ja-JP" dirty="0"/>
              <a:t>Future Issue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0165"/>
          </a:xfrm>
        </p:spPr>
        <p:txBody>
          <a:bodyPr/>
          <a:lstStyle/>
          <a:p>
            <a:r>
              <a:rPr lang="ja-JP" altLang="en-US" sz="2800" dirty="0"/>
              <a:t>追加のプレ解析を行う。</a:t>
            </a:r>
            <a:endParaRPr lang="en-US" altLang="ja-JP" sz="2800" dirty="0"/>
          </a:p>
          <a:p>
            <a:pPr lvl="1"/>
            <a:r>
              <a:rPr lang="ja-JP" altLang="en-US" sz="2400" dirty="0"/>
              <a:t>流量を温度補正する。</a:t>
            </a:r>
            <a:endParaRPr lang="en-US" altLang="ja-JP" sz="2400" dirty="0"/>
          </a:p>
          <a:p>
            <a:pPr lvl="1"/>
            <a:r>
              <a:rPr lang="en-US" altLang="ja-JP" sz="2400" dirty="0"/>
              <a:t>RO Feed</a:t>
            </a:r>
            <a:r>
              <a:rPr lang="ja-JP" altLang="en-US" sz="2400" dirty="0"/>
              <a:t>の薬液添加量も確認する。</a:t>
            </a:r>
            <a:endParaRPr lang="en-US" altLang="ja-JP" sz="2400" dirty="0"/>
          </a:p>
          <a:p>
            <a:r>
              <a:rPr lang="ja-JP" altLang="en-US" sz="2800" dirty="0"/>
              <a:t>透過水質を予測するモデルを構築・検証する。</a:t>
            </a:r>
            <a:endParaRPr lang="en-US" altLang="ja-JP" sz="2800" dirty="0"/>
          </a:p>
          <a:p>
            <a:r>
              <a:rPr lang="ja-JP" altLang="en-US" sz="2800" dirty="0"/>
              <a:t>予測モデルを用いて、計算機上で最適化シミュレーションを実施する。</a:t>
            </a:r>
            <a:endParaRPr lang="en-US" altLang="ja-JP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78A06C2-9BE0-4228-8673-300CDCCC55B4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Future</a:t>
            </a:r>
            <a:r>
              <a:rPr lang="ja-JP" altLang="en-US" sz="1600" b="1" dirty="0">
                <a:solidFill>
                  <a:schemeClr val="bg1"/>
                </a:solidFill>
              </a:rPr>
              <a:t> </a:t>
            </a:r>
            <a:r>
              <a:rPr lang="en-US" altLang="ja-JP" sz="1600" b="1" dirty="0">
                <a:solidFill>
                  <a:schemeClr val="bg1"/>
                </a:solidFill>
              </a:rPr>
              <a:t>Issue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57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908E310-9126-42CF-9D16-FE71D8339250}"/>
              </a:ext>
            </a:extLst>
          </p:cNvPr>
          <p:cNvCxnSpPr>
            <a:cxnSpLocks/>
          </p:cNvCxnSpPr>
          <p:nvPr/>
        </p:nvCxnSpPr>
        <p:spPr>
          <a:xfrm flipH="1">
            <a:off x="0" y="4991100"/>
            <a:ext cx="121158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5940B86-52B3-4FA8-A52A-6FD5AE7AAE6B}"/>
              </a:ext>
            </a:extLst>
          </p:cNvPr>
          <p:cNvCxnSpPr>
            <a:cxnSpLocks/>
          </p:cNvCxnSpPr>
          <p:nvPr/>
        </p:nvCxnSpPr>
        <p:spPr>
          <a:xfrm>
            <a:off x="1940666" y="1602078"/>
            <a:ext cx="0" cy="443677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1F5D227-715A-4AE4-A979-1FCEBD0086DC}"/>
              </a:ext>
            </a:extLst>
          </p:cNvPr>
          <p:cNvCxnSpPr>
            <a:cxnSpLocks/>
          </p:cNvCxnSpPr>
          <p:nvPr/>
        </p:nvCxnSpPr>
        <p:spPr>
          <a:xfrm>
            <a:off x="4457973" y="1602078"/>
            <a:ext cx="0" cy="44367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D991EAB-216D-4A98-B602-F7A31986893B}"/>
              </a:ext>
            </a:extLst>
          </p:cNvPr>
          <p:cNvCxnSpPr>
            <a:cxnSpLocks/>
          </p:cNvCxnSpPr>
          <p:nvPr/>
        </p:nvCxnSpPr>
        <p:spPr>
          <a:xfrm>
            <a:off x="6982098" y="1602078"/>
            <a:ext cx="0" cy="44367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58272"/>
            <a:ext cx="11400125" cy="518094"/>
          </a:xfrm>
        </p:spPr>
        <p:txBody>
          <a:bodyPr/>
          <a:lstStyle/>
          <a:p>
            <a:r>
              <a:rPr lang="en-US" altLang="ja-JP" dirty="0"/>
              <a:t>NAWI PJT</a:t>
            </a:r>
            <a:r>
              <a:rPr lang="ja-JP" altLang="en-US" dirty="0"/>
              <a:t>：スケジュール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267952-0902-4A58-A8B6-7F73B56B8CD3}"/>
              </a:ext>
            </a:extLst>
          </p:cNvPr>
          <p:cNvSpPr txBox="1"/>
          <p:nvPr/>
        </p:nvSpPr>
        <p:spPr>
          <a:xfrm>
            <a:off x="3886284" y="2992192"/>
            <a:ext cx="1336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¼ Report</a:t>
            </a:r>
            <a:endParaRPr kumimoji="1" lang="ja-JP" altLang="en-US" sz="1600" dirty="0"/>
          </a:p>
        </p:txBody>
      </p:sp>
      <p:graphicFrame>
        <p:nvGraphicFramePr>
          <p:cNvPr id="10" name="コンテンツ プレースホルダー 6">
            <a:extLst>
              <a:ext uri="{FF2B5EF4-FFF2-40B4-BE49-F238E27FC236}">
                <a16:creationId xmlns:a16="http://schemas.microsoft.com/office/drawing/2014/main" id="{9ECED55F-E71D-4A94-9E8D-4F5143CAA7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503429"/>
              </p:ext>
            </p:extLst>
          </p:nvPr>
        </p:nvGraphicFramePr>
        <p:xfrm>
          <a:off x="138773" y="901038"/>
          <a:ext cx="11880000" cy="701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593228238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3320444244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450184774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491870823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869470032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542889882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316652153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652370762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188904564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206129786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55273274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9541736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59110547"/>
                    </a:ext>
                  </a:extLst>
                </a:gridCol>
              </a:tblGrid>
              <a:tr h="26614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</a:t>
                      </a:r>
                      <a:r>
                        <a:rPr kumimoji="1" lang="ja-JP" altLang="en-US" dirty="0"/>
                        <a:t>年度 </a:t>
                      </a:r>
                      <a:r>
                        <a:rPr kumimoji="1" lang="en-US" altLang="ja-JP" dirty="0"/>
                        <a:t>3Q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</a:t>
                      </a:r>
                      <a:r>
                        <a:rPr kumimoji="1" lang="ja-JP" altLang="en-US" dirty="0"/>
                        <a:t>年度 </a:t>
                      </a:r>
                      <a:r>
                        <a:rPr kumimoji="1" lang="en-US" altLang="ja-JP" dirty="0"/>
                        <a:t>4Q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2023</a:t>
                      </a:r>
                      <a:r>
                        <a:rPr kumimoji="1" lang="ja-JP" altLang="en-US" dirty="0"/>
                        <a:t>年度 </a:t>
                      </a:r>
                      <a:r>
                        <a:rPr kumimoji="1" lang="en-US" altLang="ja-JP" dirty="0"/>
                        <a:t>1Q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2023</a:t>
                      </a:r>
                      <a:r>
                        <a:rPr kumimoji="1" lang="ja-JP" altLang="en-US" dirty="0"/>
                        <a:t>年度 </a:t>
                      </a:r>
                      <a:r>
                        <a:rPr kumimoji="1" lang="en-US" altLang="ja-JP" dirty="0"/>
                        <a:t>2Q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2526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10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11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12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070490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B05BA6-854C-4E3E-9B9B-C2F10BBD7594}"/>
              </a:ext>
            </a:extLst>
          </p:cNvPr>
          <p:cNvSpPr txBox="1"/>
          <p:nvPr/>
        </p:nvSpPr>
        <p:spPr>
          <a:xfrm>
            <a:off x="-91046" y="2671184"/>
            <a:ext cx="212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オンラインデータの受領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414A98-70CE-4F09-8FC5-BD5C716CC9FF}"/>
              </a:ext>
            </a:extLst>
          </p:cNvPr>
          <p:cNvSpPr txBox="1"/>
          <p:nvPr/>
        </p:nvSpPr>
        <p:spPr>
          <a:xfrm>
            <a:off x="30487" y="1904362"/>
            <a:ext cx="186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Task1. </a:t>
            </a:r>
            <a:r>
              <a:rPr kumimoji="1" lang="ja-JP" altLang="en-US" dirty="0"/>
              <a:t>机上評価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B4A72CF-DAE4-409F-8528-5B53D17D8D97}"/>
              </a:ext>
            </a:extLst>
          </p:cNvPr>
          <p:cNvCxnSpPr>
            <a:cxnSpLocks/>
          </p:cNvCxnSpPr>
          <p:nvPr/>
        </p:nvCxnSpPr>
        <p:spPr>
          <a:xfrm flipV="1">
            <a:off x="1950191" y="2072473"/>
            <a:ext cx="9251209" cy="1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8FAF870-33A0-4697-9DA4-50658A0D96D9}"/>
              </a:ext>
            </a:extLst>
          </p:cNvPr>
          <p:cNvCxnSpPr>
            <a:cxnSpLocks/>
          </p:cNvCxnSpPr>
          <p:nvPr/>
        </p:nvCxnSpPr>
        <p:spPr>
          <a:xfrm>
            <a:off x="1933848" y="2836272"/>
            <a:ext cx="1712724" cy="0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D2582C9-76EB-4576-8EA6-9E9DA24E4029}"/>
              </a:ext>
            </a:extLst>
          </p:cNvPr>
          <p:cNvSpPr txBox="1"/>
          <p:nvPr/>
        </p:nvSpPr>
        <p:spPr>
          <a:xfrm>
            <a:off x="19051" y="3487565"/>
            <a:ext cx="1931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accent4"/>
                </a:solidFill>
              </a:rPr>
              <a:t>RO</a:t>
            </a:r>
            <a:r>
              <a:rPr kumimoji="1" lang="ja-JP" altLang="en-US" sz="1600" dirty="0">
                <a:solidFill>
                  <a:schemeClr val="accent4"/>
                </a:solidFill>
              </a:rPr>
              <a:t>高度処理最適化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142A3DE-F534-46E5-98D9-637F5E764227}"/>
              </a:ext>
            </a:extLst>
          </p:cNvPr>
          <p:cNvCxnSpPr>
            <a:cxnSpLocks/>
          </p:cNvCxnSpPr>
          <p:nvPr/>
        </p:nvCxnSpPr>
        <p:spPr>
          <a:xfrm>
            <a:off x="3646572" y="3644384"/>
            <a:ext cx="5049753" cy="0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3EACC90-4CB3-4406-A48D-CF8D49687149}"/>
              </a:ext>
            </a:extLst>
          </p:cNvPr>
          <p:cNvCxnSpPr>
            <a:cxnSpLocks/>
          </p:cNvCxnSpPr>
          <p:nvPr/>
        </p:nvCxnSpPr>
        <p:spPr>
          <a:xfrm>
            <a:off x="9496698" y="1602078"/>
            <a:ext cx="0" cy="44367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F134F21-F501-4B42-B940-D4F809E6BBD7}"/>
              </a:ext>
            </a:extLst>
          </p:cNvPr>
          <p:cNvSpPr txBox="1"/>
          <p:nvPr/>
        </p:nvSpPr>
        <p:spPr>
          <a:xfrm>
            <a:off x="189542" y="4335290"/>
            <a:ext cx="1560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プラン選択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C713590-F246-44A0-A94C-CD8B71BD2E92}"/>
              </a:ext>
            </a:extLst>
          </p:cNvPr>
          <p:cNvCxnSpPr>
            <a:cxnSpLocks/>
          </p:cNvCxnSpPr>
          <p:nvPr/>
        </p:nvCxnSpPr>
        <p:spPr>
          <a:xfrm>
            <a:off x="8696325" y="4504567"/>
            <a:ext cx="2505075" cy="0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D596634-2734-4FA5-A083-32DC68329102}"/>
              </a:ext>
            </a:extLst>
          </p:cNvPr>
          <p:cNvSpPr txBox="1"/>
          <p:nvPr/>
        </p:nvSpPr>
        <p:spPr>
          <a:xfrm>
            <a:off x="30487" y="5237469"/>
            <a:ext cx="1865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Task2. </a:t>
            </a:r>
            <a:r>
              <a:rPr kumimoji="1" lang="ja-JP" altLang="en-US" dirty="0"/>
              <a:t>パイロット実装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評価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634F19B-9CB1-49AD-A39B-C6FAEE7EC21A}"/>
              </a:ext>
            </a:extLst>
          </p:cNvPr>
          <p:cNvSpPr txBox="1"/>
          <p:nvPr/>
        </p:nvSpPr>
        <p:spPr>
          <a:xfrm>
            <a:off x="7818077" y="2977925"/>
            <a:ext cx="1369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最終報告会</a:t>
            </a:r>
          </a:p>
        </p:txBody>
      </p:sp>
      <p:sp>
        <p:nvSpPr>
          <p:cNvPr id="43" name="二等辺三角形 42">
            <a:extLst>
              <a:ext uri="{FF2B5EF4-FFF2-40B4-BE49-F238E27FC236}">
                <a16:creationId xmlns:a16="http://schemas.microsoft.com/office/drawing/2014/main" id="{B341110F-D1A2-42A7-A6C8-8B68A4D1C584}"/>
              </a:ext>
            </a:extLst>
          </p:cNvPr>
          <p:cNvSpPr/>
          <p:nvPr/>
        </p:nvSpPr>
        <p:spPr>
          <a:xfrm flipV="1">
            <a:off x="8286170" y="3378542"/>
            <a:ext cx="410253" cy="21804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F9378772-470E-424D-92D1-9C01FFB8A16E}"/>
              </a:ext>
            </a:extLst>
          </p:cNvPr>
          <p:cNvCxnSpPr>
            <a:cxnSpLocks/>
          </p:cNvCxnSpPr>
          <p:nvPr/>
        </p:nvCxnSpPr>
        <p:spPr>
          <a:xfrm flipV="1">
            <a:off x="11221015" y="5646781"/>
            <a:ext cx="725495" cy="1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FFC8EFE-0774-4517-A888-5DA08DB26282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補足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EF2E40F8-3C17-4ADE-97C6-2E4C79D5E114}"/>
              </a:ext>
            </a:extLst>
          </p:cNvPr>
          <p:cNvSpPr/>
          <p:nvPr/>
        </p:nvSpPr>
        <p:spPr>
          <a:xfrm flipV="1">
            <a:off x="4338770" y="3378542"/>
            <a:ext cx="410253" cy="21804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1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F11151E-E2B7-4E3A-85E3-C826F0FF7B77}"/>
              </a:ext>
            </a:extLst>
          </p:cNvPr>
          <p:cNvSpPr/>
          <p:nvPr/>
        </p:nvSpPr>
        <p:spPr>
          <a:xfrm>
            <a:off x="2009776" y="1897894"/>
            <a:ext cx="9998005" cy="41409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6AEB7CB-1CB6-4056-8462-C0939F4351E4}"/>
              </a:ext>
            </a:extLst>
          </p:cNvPr>
          <p:cNvSpPr/>
          <p:nvPr/>
        </p:nvSpPr>
        <p:spPr>
          <a:xfrm>
            <a:off x="2126788" y="2033422"/>
            <a:ext cx="9681514" cy="26909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68959F0-9718-4142-AEFE-BA590C3A62E7}"/>
              </a:ext>
            </a:extLst>
          </p:cNvPr>
          <p:cNvSpPr/>
          <p:nvPr/>
        </p:nvSpPr>
        <p:spPr>
          <a:xfrm>
            <a:off x="2311863" y="2173678"/>
            <a:ext cx="7753349" cy="11545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50825"/>
            <a:ext cx="11400125" cy="518094"/>
          </a:xfrm>
        </p:spPr>
        <p:txBody>
          <a:bodyPr/>
          <a:lstStyle/>
          <a:p>
            <a:r>
              <a:rPr lang="ja-JP" altLang="en-US" dirty="0"/>
              <a:t>細分化された目的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0165"/>
          </a:xfrm>
        </p:spPr>
        <p:txBody>
          <a:bodyPr/>
          <a:lstStyle/>
          <a:p>
            <a:r>
              <a:rPr lang="ja-JP" altLang="en-US" sz="2800" dirty="0"/>
              <a:t>目的を細分化すると、下記の</a:t>
            </a:r>
            <a:r>
              <a:rPr lang="en-US" altLang="ja-JP" sz="2800" dirty="0"/>
              <a:t>3</a:t>
            </a:r>
            <a:r>
              <a:rPr lang="ja-JP" altLang="en-US" sz="2800" dirty="0"/>
              <a:t>段階に分けられる。</a:t>
            </a:r>
            <a:endParaRPr lang="en-US" altLang="ja-JP" sz="2800" dirty="0"/>
          </a:p>
          <a:p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C1FA309-9A34-48FA-8814-E3337948DD3C}"/>
              </a:ext>
            </a:extLst>
          </p:cNvPr>
          <p:cNvSpPr txBox="1"/>
          <p:nvPr/>
        </p:nvSpPr>
        <p:spPr>
          <a:xfrm>
            <a:off x="2374430" y="4829436"/>
            <a:ext cx="6293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4"/>
                </a:solidFill>
              </a:rPr>
              <a:t>（</a:t>
            </a:r>
            <a:r>
              <a:rPr kumimoji="1" lang="en-US" altLang="ja-JP" sz="2000" b="1" dirty="0">
                <a:solidFill>
                  <a:schemeClr val="accent4"/>
                </a:solidFill>
              </a:rPr>
              <a:t>3</a:t>
            </a:r>
            <a:r>
              <a:rPr kumimoji="1" lang="ja-JP" altLang="en-US" sz="2000" b="1" dirty="0">
                <a:solidFill>
                  <a:schemeClr val="accent4"/>
                </a:solidFill>
              </a:rPr>
              <a:t>）</a:t>
            </a:r>
            <a:r>
              <a:rPr kumimoji="1" lang="en-US" altLang="ja-JP" sz="2000" b="1" dirty="0">
                <a:solidFill>
                  <a:schemeClr val="accent4"/>
                </a:solidFill>
              </a:rPr>
              <a:t>RO</a:t>
            </a:r>
            <a:r>
              <a:rPr kumimoji="1" lang="ja-JP" altLang="en-US" sz="2000" b="1" dirty="0">
                <a:solidFill>
                  <a:schemeClr val="accent4"/>
                </a:solidFill>
              </a:rPr>
              <a:t>膜劣化も考慮した運転</a:t>
            </a:r>
            <a:r>
              <a:rPr kumimoji="1" lang="ja-JP" altLang="en-US" sz="2000" dirty="0">
                <a:solidFill>
                  <a:schemeClr val="accent4"/>
                </a:solidFill>
              </a:rPr>
              <a:t>（膜延命）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158FDF-6F8A-4566-BAD7-DA64286E70C5}"/>
              </a:ext>
            </a:extLst>
          </p:cNvPr>
          <p:cNvSpPr txBox="1"/>
          <p:nvPr/>
        </p:nvSpPr>
        <p:spPr>
          <a:xfrm>
            <a:off x="2374429" y="2316142"/>
            <a:ext cx="7121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2"/>
                </a:solidFill>
              </a:rPr>
              <a:t>（</a:t>
            </a:r>
            <a:r>
              <a:rPr kumimoji="1" lang="en-US" altLang="ja-JP" sz="2000" b="1" dirty="0">
                <a:solidFill>
                  <a:schemeClr val="accent2"/>
                </a:solidFill>
              </a:rPr>
              <a:t>1</a:t>
            </a:r>
            <a:r>
              <a:rPr kumimoji="1" lang="ja-JP" altLang="en-US" sz="2000" b="1" dirty="0">
                <a:solidFill>
                  <a:schemeClr val="accent2"/>
                </a:solidFill>
              </a:rPr>
              <a:t>）流入・透過水質を考慮した運転</a:t>
            </a:r>
            <a:r>
              <a:rPr kumimoji="1" lang="ja-JP" altLang="en-US" sz="2000" dirty="0">
                <a:solidFill>
                  <a:schemeClr val="accent2"/>
                </a:solidFill>
              </a:rPr>
              <a:t>（水質の確保）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787045-5D4E-48E1-BD0D-293338FF4A8E}"/>
              </a:ext>
            </a:extLst>
          </p:cNvPr>
          <p:cNvSpPr txBox="1"/>
          <p:nvPr/>
        </p:nvSpPr>
        <p:spPr>
          <a:xfrm>
            <a:off x="2374429" y="3510335"/>
            <a:ext cx="6817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3">
                    <a:lumMod val="75000"/>
                  </a:schemeClr>
                </a:solidFill>
              </a:rPr>
              <a:t>（</a:t>
            </a:r>
            <a:r>
              <a:rPr kumimoji="1" lang="en-US" altLang="ja-JP" sz="20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kumimoji="1" lang="ja-JP" altLang="en-US" sz="2000" b="1" dirty="0">
                <a:solidFill>
                  <a:schemeClr val="accent3">
                    <a:lumMod val="75000"/>
                  </a:schemeClr>
                </a:solidFill>
              </a:rPr>
              <a:t>）</a:t>
            </a:r>
            <a:r>
              <a:rPr kumimoji="1" lang="en-US" altLang="ja-JP" sz="2000" b="1" dirty="0">
                <a:solidFill>
                  <a:schemeClr val="accent3">
                    <a:lumMod val="75000"/>
                  </a:schemeClr>
                </a:solidFill>
              </a:rPr>
              <a:t>RO</a:t>
            </a:r>
            <a:r>
              <a:rPr kumimoji="1" lang="ja-JP" altLang="en-US" sz="2000" b="1" dirty="0">
                <a:solidFill>
                  <a:schemeClr val="accent3">
                    <a:lumMod val="75000"/>
                  </a:schemeClr>
                </a:solidFill>
              </a:rPr>
              <a:t>膜閉塞状態も考慮した運転</a:t>
            </a:r>
            <a:r>
              <a:rPr kumimoji="1" lang="ja-JP" altLang="en-US" sz="2000" dirty="0">
                <a:solidFill>
                  <a:schemeClr val="accent3">
                    <a:lumMod val="75000"/>
                  </a:schemeClr>
                </a:solidFill>
              </a:rPr>
              <a:t>（膜閉塞状態の監視）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58AE49A3-5AB9-4482-95DC-0A19C7D96E96}"/>
              </a:ext>
            </a:extLst>
          </p:cNvPr>
          <p:cNvSpPr/>
          <p:nvPr/>
        </p:nvSpPr>
        <p:spPr>
          <a:xfrm rot="16200000">
            <a:off x="2619994" y="2784121"/>
            <a:ext cx="234205" cy="4056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B87CE3-F971-4E22-A804-A45B260D7273}"/>
              </a:ext>
            </a:extLst>
          </p:cNvPr>
          <p:cNvSpPr txBox="1"/>
          <p:nvPr/>
        </p:nvSpPr>
        <p:spPr>
          <a:xfrm>
            <a:off x="3111386" y="2799504"/>
            <a:ext cx="652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再生水需要をギリギリ満たすように、過度な薬液添加を削減</a:t>
            </a: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BC9876CB-148B-43FE-849C-9F3FD4F11863}"/>
              </a:ext>
            </a:extLst>
          </p:cNvPr>
          <p:cNvSpPr/>
          <p:nvPr/>
        </p:nvSpPr>
        <p:spPr>
          <a:xfrm rot="16200000">
            <a:off x="2619991" y="3928077"/>
            <a:ext cx="234205" cy="4056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D6A2CE-1B5D-4AE6-AA46-0C8472317724}"/>
              </a:ext>
            </a:extLst>
          </p:cNvPr>
          <p:cNvSpPr txBox="1"/>
          <p:nvPr/>
        </p:nvSpPr>
        <p:spPr>
          <a:xfrm>
            <a:off x="3111385" y="3943460"/>
            <a:ext cx="8816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閉塞度が基準を満たすときに膜を洗浄する、最低限の閉塞防止を実施</a:t>
            </a:r>
            <a:endParaRPr kumimoji="1" lang="en-US" altLang="ja-JP" sz="2000" dirty="0"/>
          </a:p>
          <a:p>
            <a:r>
              <a:rPr kumimoji="1" lang="ja-JP" altLang="en-US" sz="2000" dirty="0"/>
              <a:t>（過度な薬液洗浄／閉塞防止剤を削減）</a:t>
            </a:r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4A2A25CC-EA88-414F-9974-AD31B50AAB42}"/>
              </a:ext>
            </a:extLst>
          </p:cNvPr>
          <p:cNvSpPr/>
          <p:nvPr/>
        </p:nvSpPr>
        <p:spPr>
          <a:xfrm rot="16200000">
            <a:off x="2619989" y="5223681"/>
            <a:ext cx="234205" cy="4056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5DD762A-9EF6-401B-A3E2-D46B0186BF1D}"/>
              </a:ext>
            </a:extLst>
          </p:cNvPr>
          <p:cNvSpPr txBox="1"/>
          <p:nvPr/>
        </p:nvSpPr>
        <p:spPr>
          <a:xfrm>
            <a:off x="3111382" y="5239064"/>
            <a:ext cx="8337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運転を継続し、膜寿命が基準を満たすときに膜を交換（無駄な交換を削減）</a:t>
            </a:r>
            <a:endParaRPr kumimoji="1" lang="en-US" altLang="ja-JP" sz="2000" dirty="0"/>
          </a:p>
          <a:p>
            <a:r>
              <a:rPr kumimoji="1" lang="ja-JP" altLang="en-US" sz="2000" dirty="0"/>
              <a:t>（膜劣化が激しい場合はそれをカバーして、延命させるなど）</a:t>
            </a:r>
            <a:endParaRPr kumimoji="1" lang="en-US" altLang="ja-JP" sz="2000" dirty="0"/>
          </a:p>
        </p:txBody>
      </p:sp>
      <p:sp>
        <p:nvSpPr>
          <p:cNvPr id="21" name="右中かっこ 20">
            <a:extLst>
              <a:ext uri="{FF2B5EF4-FFF2-40B4-BE49-F238E27FC236}">
                <a16:creationId xmlns:a16="http://schemas.microsoft.com/office/drawing/2014/main" id="{E955D4C8-C790-4112-BCB4-0C6A659CEA71}"/>
              </a:ext>
            </a:extLst>
          </p:cNvPr>
          <p:cNvSpPr/>
          <p:nvPr/>
        </p:nvSpPr>
        <p:spPr>
          <a:xfrm rot="10800000">
            <a:off x="1596849" y="3360549"/>
            <a:ext cx="317676" cy="2678299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EA0F806-B452-4F06-A326-E76B799B3903}"/>
              </a:ext>
            </a:extLst>
          </p:cNvPr>
          <p:cNvSpPr txBox="1"/>
          <p:nvPr/>
        </p:nvSpPr>
        <p:spPr>
          <a:xfrm>
            <a:off x="85130" y="2415785"/>
            <a:ext cx="1449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膜状態固定の最適化</a:t>
            </a:r>
            <a:endParaRPr kumimoji="1" lang="ja-JP" altLang="en-US" dirty="0"/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7B9E8167-6D70-49BE-9818-5844466A66BD}"/>
              </a:ext>
            </a:extLst>
          </p:cNvPr>
          <p:cNvSpPr/>
          <p:nvPr/>
        </p:nvSpPr>
        <p:spPr>
          <a:xfrm rot="10800000">
            <a:off x="1594790" y="2173678"/>
            <a:ext cx="319735" cy="1130545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7D4771B-AA8C-4F5C-B93B-BF7BE3A59FC5}"/>
              </a:ext>
            </a:extLst>
          </p:cNvPr>
          <p:cNvSpPr txBox="1"/>
          <p:nvPr/>
        </p:nvSpPr>
        <p:spPr>
          <a:xfrm>
            <a:off x="85130" y="4259896"/>
            <a:ext cx="1449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膜状態監視を活かした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最適化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78A06C2-9BE0-4228-8673-300CDCCC55B4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補足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AD859EB5-23FB-98E3-D677-C2937A9EA03D}"/>
              </a:ext>
            </a:extLst>
          </p:cNvPr>
          <p:cNvSpPr/>
          <p:nvPr/>
        </p:nvSpPr>
        <p:spPr>
          <a:xfrm>
            <a:off x="9191625" y="944192"/>
            <a:ext cx="2014916" cy="443487"/>
          </a:xfrm>
          <a:prstGeom prst="wedgeRoundRectCallout">
            <a:avLst>
              <a:gd name="adj1" fmla="val -36849"/>
              <a:gd name="adj2" fmla="val 9878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熊谷の案で、暫定的</a:t>
            </a:r>
          </a:p>
        </p:txBody>
      </p:sp>
    </p:spTree>
    <p:extLst>
      <p:ext uri="{BB962C8B-B14F-4D97-AF65-F5344CB8AC3E}">
        <p14:creationId xmlns:p14="http://schemas.microsoft.com/office/powerpoint/2010/main" val="2611298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8F4CE000-44DC-4685-8A60-117C3AEF16D0}"/>
              </a:ext>
            </a:extLst>
          </p:cNvPr>
          <p:cNvSpPr/>
          <p:nvPr/>
        </p:nvSpPr>
        <p:spPr>
          <a:xfrm>
            <a:off x="8384338" y="2480877"/>
            <a:ext cx="1865659" cy="17925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7E7E0E4-753E-4956-8B6D-772267AD2664}"/>
              </a:ext>
            </a:extLst>
          </p:cNvPr>
          <p:cNvSpPr/>
          <p:nvPr/>
        </p:nvSpPr>
        <p:spPr>
          <a:xfrm>
            <a:off x="517055" y="2480877"/>
            <a:ext cx="2561642" cy="1797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4974"/>
            <a:ext cx="11400125" cy="518094"/>
          </a:xfrm>
        </p:spPr>
        <p:txBody>
          <a:bodyPr/>
          <a:lstStyle/>
          <a:p>
            <a:r>
              <a:rPr lang="ja-JP" altLang="en-US" dirty="0"/>
              <a:t>重点的に考慮すべき箇所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206"/>
            <a:ext cx="11341887" cy="600165"/>
          </a:xfrm>
        </p:spPr>
        <p:txBody>
          <a:bodyPr/>
          <a:lstStyle/>
          <a:p>
            <a:r>
              <a:rPr lang="ja-JP" altLang="en-US" sz="2800" dirty="0"/>
              <a:t>操作・考慮する箇所を段階的に広げていく。</a:t>
            </a:r>
            <a:endParaRPr lang="en-US" altLang="ja-JP" sz="2800" dirty="0"/>
          </a:p>
          <a:p>
            <a:pPr lvl="1"/>
            <a:r>
              <a:rPr lang="ja-JP" altLang="en-US" sz="2400" dirty="0"/>
              <a:t>操作量を考慮しない場合、最適化計算時には実績値に固定する（</a:t>
            </a:r>
            <a:r>
              <a:rPr lang="en-US" altLang="ja-JP" sz="2400" dirty="0"/>
              <a:t>given</a:t>
            </a:r>
            <a:r>
              <a:rPr lang="ja-JP" altLang="en-US" sz="2400" dirty="0"/>
              <a:t>）</a:t>
            </a:r>
            <a:endParaRPr lang="en-US" altLang="ja-JP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501BBA-935B-49C2-8357-E8D9E6BE1E26}"/>
              </a:ext>
            </a:extLst>
          </p:cNvPr>
          <p:cNvSpPr/>
          <p:nvPr/>
        </p:nvSpPr>
        <p:spPr>
          <a:xfrm>
            <a:off x="5662210" y="3571001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79A6497-EC0C-423A-98FD-03B427A6869B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2794926" y="3742681"/>
            <a:ext cx="28672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017D92A-D0B8-4B63-A615-F4994882625E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6815737" y="3742681"/>
            <a:ext cx="1839579" cy="49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下 14">
            <a:extLst>
              <a:ext uri="{FF2B5EF4-FFF2-40B4-BE49-F238E27FC236}">
                <a16:creationId xmlns:a16="http://schemas.microsoft.com/office/drawing/2014/main" id="{D539CEC7-5453-4C25-B58E-74BA7CF2B2A0}"/>
              </a:ext>
            </a:extLst>
          </p:cNvPr>
          <p:cNvSpPr/>
          <p:nvPr/>
        </p:nvSpPr>
        <p:spPr>
          <a:xfrm>
            <a:off x="1037078" y="3202101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9D973339-E49A-442B-BD70-A8C3034A7BFA}"/>
              </a:ext>
            </a:extLst>
          </p:cNvPr>
          <p:cNvSpPr/>
          <p:nvPr/>
        </p:nvSpPr>
        <p:spPr>
          <a:xfrm>
            <a:off x="3662502" y="3202101"/>
            <a:ext cx="283388" cy="4908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61652E1-0217-49EF-AF0C-FAEE30BB1D72}"/>
              </a:ext>
            </a:extLst>
          </p:cNvPr>
          <p:cNvSpPr txBox="1"/>
          <p:nvPr/>
        </p:nvSpPr>
        <p:spPr>
          <a:xfrm>
            <a:off x="657417" y="2665967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E87013-A320-45AE-9FE0-3179B97794E6}"/>
              </a:ext>
            </a:extLst>
          </p:cNvPr>
          <p:cNvSpPr/>
          <p:nvPr/>
        </p:nvSpPr>
        <p:spPr>
          <a:xfrm>
            <a:off x="1798493" y="3534948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7645954-7F5D-476F-AA64-93484D5F6BC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1950" y="3742681"/>
            <a:ext cx="143654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CCD820A-7BD1-4FC2-A11C-C082D0F22AAA}"/>
              </a:ext>
            </a:extLst>
          </p:cNvPr>
          <p:cNvSpPr txBox="1"/>
          <p:nvPr/>
        </p:nvSpPr>
        <p:spPr>
          <a:xfrm>
            <a:off x="2979002" y="2778136"/>
            <a:ext cx="16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水質調整剤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AC3D667-4061-4171-8B13-55C471739259}"/>
              </a:ext>
            </a:extLst>
          </p:cNvPr>
          <p:cNvSpPr txBox="1"/>
          <p:nvPr/>
        </p:nvSpPr>
        <p:spPr>
          <a:xfrm>
            <a:off x="10723483" y="3575807"/>
            <a:ext cx="87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再生水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C5ECCF7-2E94-4C69-B3A8-73384F647A0E}"/>
              </a:ext>
            </a:extLst>
          </p:cNvPr>
          <p:cNvSpPr/>
          <p:nvPr/>
        </p:nvSpPr>
        <p:spPr>
          <a:xfrm>
            <a:off x="8655316" y="3571000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</a:t>
            </a:r>
            <a:r>
              <a:rPr kumimoji="1" lang="ja-JP" altLang="en-US" dirty="0">
                <a:solidFill>
                  <a:schemeClr val="tx1"/>
                </a:solidFill>
              </a:rPr>
              <a:t>／</a:t>
            </a:r>
            <a:r>
              <a:rPr kumimoji="1" lang="en-US" altLang="ja-JP" dirty="0">
                <a:solidFill>
                  <a:schemeClr val="tx1"/>
                </a:solidFill>
              </a:rPr>
              <a:t>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C442719-D89B-41C1-9444-FA5A7A6CCEB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9905686" y="3745084"/>
            <a:ext cx="817797" cy="25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矢印: 下 35">
            <a:extLst>
              <a:ext uri="{FF2B5EF4-FFF2-40B4-BE49-F238E27FC236}">
                <a16:creationId xmlns:a16="http://schemas.microsoft.com/office/drawing/2014/main" id="{7EBFEFE4-FE8F-4014-A573-693D6D619060}"/>
              </a:ext>
            </a:extLst>
          </p:cNvPr>
          <p:cNvSpPr/>
          <p:nvPr/>
        </p:nvSpPr>
        <p:spPr>
          <a:xfrm>
            <a:off x="9138807" y="3111739"/>
            <a:ext cx="283388" cy="400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DA21DED-5A9E-451C-A1B5-44751791EB84}"/>
              </a:ext>
            </a:extLst>
          </p:cNvPr>
          <p:cNvSpPr txBox="1"/>
          <p:nvPr/>
        </p:nvSpPr>
        <p:spPr>
          <a:xfrm>
            <a:off x="8355859" y="2676700"/>
            <a:ext cx="18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UV</a:t>
            </a:r>
            <a:r>
              <a:rPr kumimoji="1" lang="ja-JP" altLang="en-US" dirty="0"/>
              <a:t>照射／薬剤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F12E881-4939-42D1-A889-4443D2E01AC5}"/>
              </a:ext>
            </a:extLst>
          </p:cNvPr>
          <p:cNvSpPr txBox="1"/>
          <p:nvPr/>
        </p:nvSpPr>
        <p:spPr>
          <a:xfrm>
            <a:off x="4194721" y="2423103"/>
            <a:ext cx="143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閉塞防止剤</a:t>
            </a:r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E0DED757-5143-4B02-8E98-D4857AAC6C5F}"/>
              </a:ext>
            </a:extLst>
          </p:cNvPr>
          <p:cNvSpPr/>
          <p:nvPr/>
        </p:nvSpPr>
        <p:spPr>
          <a:xfrm>
            <a:off x="4769470" y="3192409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427CE4BE-49FA-4749-97CC-48CD9D054E05}"/>
              </a:ext>
            </a:extLst>
          </p:cNvPr>
          <p:cNvSpPr/>
          <p:nvPr/>
        </p:nvSpPr>
        <p:spPr>
          <a:xfrm flipV="1">
            <a:off x="737929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63D0E94-4915-4668-A0AC-F4864F90EC5D}"/>
              </a:ext>
            </a:extLst>
          </p:cNvPr>
          <p:cNvSpPr txBox="1"/>
          <p:nvPr/>
        </p:nvSpPr>
        <p:spPr>
          <a:xfrm>
            <a:off x="6894421" y="4418019"/>
            <a:ext cx="145191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水質需要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B8CDD79-010C-421E-BE6C-17BBA5B450F4}"/>
              </a:ext>
            </a:extLst>
          </p:cNvPr>
          <p:cNvSpPr txBox="1"/>
          <p:nvPr/>
        </p:nvSpPr>
        <p:spPr>
          <a:xfrm>
            <a:off x="370990" y="5132156"/>
            <a:ext cx="606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2"/>
                </a:solidFill>
              </a:rPr>
              <a:t>（</a:t>
            </a:r>
            <a:r>
              <a:rPr kumimoji="1" lang="en-US" altLang="ja-JP" sz="1600" b="1" dirty="0">
                <a:solidFill>
                  <a:schemeClr val="accent2"/>
                </a:solidFill>
              </a:rPr>
              <a:t>1</a:t>
            </a:r>
            <a:r>
              <a:rPr kumimoji="1" lang="ja-JP" altLang="en-US" sz="1600" b="1" dirty="0">
                <a:solidFill>
                  <a:schemeClr val="accent2"/>
                </a:solidFill>
              </a:rPr>
              <a:t>）流入・透過水質を考慮した運転</a:t>
            </a:r>
            <a:r>
              <a:rPr kumimoji="1" lang="ja-JP" altLang="en-US" sz="1600" dirty="0">
                <a:solidFill>
                  <a:schemeClr val="accent2"/>
                </a:solidFill>
              </a:rPr>
              <a:t>（水質の確保）</a:t>
            </a:r>
            <a:endParaRPr kumimoji="1" lang="en-US" altLang="ja-JP" sz="1600" dirty="0">
              <a:solidFill>
                <a:schemeClr val="accent2"/>
              </a:solidFill>
            </a:endParaRPr>
          </a:p>
          <a:p>
            <a:r>
              <a:rPr kumimoji="1" lang="ja-JP" altLang="en-US" sz="1600" b="1" dirty="0">
                <a:solidFill>
                  <a:schemeClr val="accent3">
                    <a:lumMod val="75000"/>
                  </a:schemeClr>
                </a:solidFill>
              </a:rPr>
              <a:t>（</a:t>
            </a:r>
            <a:r>
              <a:rPr kumimoji="1" lang="en-US" altLang="ja-JP" sz="16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kumimoji="1" lang="ja-JP" altLang="en-US" sz="1600" b="1" dirty="0">
                <a:solidFill>
                  <a:schemeClr val="accent3">
                    <a:lumMod val="75000"/>
                  </a:schemeClr>
                </a:solidFill>
              </a:rPr>
              <a:t>）</a:t>
            </a:r>
            <a:r>
              <a:rPr kumimoji="1" lang="en-US" altLang="ja-JP" sz="1600" b="1" dirty="0">
                <a:solidFill>
                  <a:schemeClr val="accent3">
                    <a:lumMod val="75000"/>
                  </a:schemeClr>
                </a:solidFill>
              </a:rPr>
              <a:t>RO</a:t>
            </a:r>
            <a:r>
              <a:rPr kumimoji="1" lang="ja-JP" altLang="en-US" sz="1600" b="1" dirty="0">
                <a:solidFill>
                  <a:schemeClr val="accent3">
                    <a:lumMod val="75000"/>
                  </a:schemeClr>
                </a:solidFill>
              </a:rPr>
              <a:t>膜閉塞状態も考慮した運転</a:t>
            </a:r>
            <a:r>
              <a:rPr kumimoji="1" lang="ja-JP" altLang="en-US" sz="1600" dirty="0">
                <a:solidFill>
                  <a:schemeClr val="accent3">
                    <a:lumMod val="75000"/>
                  </a:schemeClr>
                </a:solidFill>
              </a:rPr>
              <a:t>（膜閉塞状態の監視）</a:t>
            </a:r>
          </a:p>
          <a:p>
            <a:r>
              <a:rPr kumimoji="1" lang="ja-JP" altLang="en-US" sz="1600" b="1" dirty="0">
                <a:solidFill>
                  <a:schemeClr val="accent4"/>
                </a:solidFill>
              </a:rPr>
              <a:t>（</a:t>
            </a:r>
            <a:r>
              <a:rPr kumimoji="1" lang="en-US" altLang="ja-JP" sz="1600" b="1" dirty="0">
                <a:solidFill>
                  <a:schemeClr val="accent4"/>
                </a:solidFill>
              </a:rPr>
              <a:t>3</a:t>
            </a:r>
            <a:r>
              <a:rPr kumimoji="1" lang="ja-JP" altLang="en-US" sz="1600" b="1" dirty="0">
                <a:solidFill>
                  <a:schemeClr val="accent4"/>
                </a:solidFill>
              </a:rPr>
              <a:t>）</a:t>
            </a:r>
            <a:r>
              <a:rPr kumimoji="1" lang="en-US" altLang="ja-JP" sz="1600" b="1" dirty="0">
                <a:solidFill>
                  <a:schemeClr val="accent4"/>
                </a:solidFill>
              </a:rPr>
              <a:t>RO</a:t>
            </a:r>
            <a:r>
              <a:rPr kumimoji="1" lang="ja-JP" altLang="en-US" sz="1600" b="1" dirty="0">
                <a:solidFill>
                  <a:schemeClr val="accent4"/>
                </a:solidFill>
              </a:rPr>
              <a:t>膜劣化も考慮した運転</a:t>
            </a:r>
            <a:r>
              <a:rPr kumimoji="1" lang="ja-JP" altLang="en-US" sz="1600" dirty="0">
                <a:solidFill>
                  <a:schemeClr val="accent4"/>
                </a:solidFill>
              </a:rPr>
              <a:t>（膜延命）</a:t>
            </a:r>
          </a:p>
        </p:txBody>
      </p:sp>
      <p:sp>
        <p:nvSpPr>
          <p:cNvPr id="43" name="二等辺三角形 42">
            <a:extLst>
              <a:ext uri="{FF2B5EF4-FFF2-40B4-BE49-F238E27FC236}">
                <a16:creationId xmlns:a16="http://schemas.microsoft.com/office/drawing/2014/main" id="{F53136A2-94AE-43D4-B33E-EF57401E592D}"/>
              </a:ext>
            </a:extLst>
          </p:cNvPr>
          <p:cNvSpPr/>
          <p:nvPr/>
        </p:nvSpPr>
        <p:spPr>
          <a:xfrm flipV="1">
            <a:off x="5685747" y="4060325"/>
            <a:ext cx="410253" cy="218046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84E23DB-8C77-4FCD-9435-34A95C7786B5}"/>
              </a:ext>
            </a:extLst>
          </p:cNvPr>
          <p:cNvSpPr txBox="1"/>
          <p:nvPr/>
        </p:nvSpPr>
        <p:spPr>
          <a:xfrm>
            <a:off x="5253902" y="4418018"/>
            <a:ext cx="1283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膜閉塞度</a:t>
            </a:r>
          </a:p>
        </p:txBody>
      </p:sp>
      <p:sp>
        <p:nvSpPr>
          <p:cNvPr id="45" name="矢印: 下 44">
            <a:extLst>
              <a:ext uri="{FF2B5EF4-FFF2-40B4-BE49-F238E27FC236}">
                <a16:creationId xmlns:a16="http://schemas.microsoft.com/office/drawing/2014/main" id="{AD8C1BA6-DB7B-49A4-AED5-732ECDF57FAE}"/>
              </a:ext>
            </a:extLst>
          </p:cNvPr>
          <p:cNvSpPr/>
          <p:nvPr/>
        </p:nvSpPr>
        <p:spPr>
          <a:xfrm>
            <a:off x="6079467" y="2935183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0B4D0E2-0B2C-463C-B6F4-7D2EF00A7B0F}"/>
              </a:ext>
            </a:extLst>
          </p:cNvPr>
          <p:cNvSpPr txBox="1"/>
          <p:nvPr/>
        </p:nvSpPr>
        <p:spPr>
          <a:xfrm>
            <a:off x="5643306" y="2419923"/>
            <a:ext cx="115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膜洗浄</a:t>
            </a:r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AE03510A-7FFE-4F25-8AD4-1C823ECD850E}"/>
              </a:ext>
            </a:extLst>
          </p:cNvPr>
          <p:cNvSpPr/>
          <p:nvPr/>
        </p:nvSpPr>
        <p:spPr>
          <a:xfrm flipV="1">
            <a:off x="6362855" y="4060325"/>
            <a:ext cx="410253" cy="21804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C160C7B-3673-4820-BE0C-726FDE774561}"/>
              </a:ext>
            </a:extLst>
          </p:cNvPr>
          <p:cNvSpPr txBox="1"/>
          <p:nvPr/>
        </p:nvSpPr>
        <p:spPr>
          <a:xfrm>
            <a:off x="6072933" y="4713293"/>
            <a:ext cx="994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膜寿命</a:t>
            </a:r>
          </a:p>
        </p:txBody>
      </p:sp>
      <p:sp>
        <p:nvSpPr>
          <p:cNvPr id="50" name="右中かっこ 49">
            <a:extLst>
              <a:ext uri="{FF2B5EF4-FFF2-40B4-BE49-F238E27FC236}">
                <a16:creationId xmlns:a16="http://schemas.microsoft.com/office/drawing/2014/main" id="{D2A7FA27-2B47-41BB-8062-01A7B7516A8C}"/>
              </a:ext>
            </a:extLst>
          </p:cNvPr>
          <p:cNvSpPr/>
          <p:nvPr/>
        </p:nvSpPr>
        <p:spPr>
          <a:xfrm>
            <a:off x="6027147" y="5452383"/>
            <a:ext cx="164103" cy="508851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2EF95BD-7CDF-4627-B7AF-87CE576CDDAD}"/>
              </a:ext>
            </a:extLst>
          </p:cNvPr>
          <p:cNvSpPr txBox="1"/>
          <p:nvPr/>
        </p:nvSpPr>
        <p:spPr>
          <a:xfrm>
            <a:off x="6362855" y="5537531"/>
            <a:ext cx="1628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膜状態監視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81FE3F58-CDAD-4A82-9B66-29409D5ED20E}"/>
              </a:ext>
            </a:extLst>
          </p:cNvPr>
          <p:cNvSpPr/>
          <p:nvPr/>
        </p:nvSpPr>
        <p:spPr>
          <a:xfrm>
            <a:off x="9687246" y="5741200"/>
            <a:ext cx="436879" cy="3823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E765745-16C0-447C-B1F4-588DBA3D57E7}"/>
              </a:ext>
            </a:extLst>
          </p:cNvPr>
          <p:cNvSpPr txBox="1"/>
          <p:nvPr/>
        </p:nvSpPr>
        <p:spPr>
          <a:xfrm>
            <a:off x="10107771" y="5605635"/>
            <a:ext cx="164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常に</a:t>
            </a:r>
            <a:r>
              <a:rPr kumimoji="1" lang="en-US" altLang="ja-JP" sz="1600" dirty="0"/>
              <a:t>given</a:t>
            </a:r>
            <a:r>
              <a:rPr kumimoji="1" lang="ja-JP" altLang="en-US" sz="1600" dirty="0"/>
              <a:t>として扱う範囲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1E19215-AD45-4267-B0EB-26F4B15852E3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補足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9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構成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208220" cy="2148083"/>
          </a:xfrm>
        </p:spPr>
        <p:txBody>
          <a:bodyPr/>
          <a:lstStyle/>
          <a:p>
            <a:r>
              <a:rPr lang="ja-JP" altLang="en-US" dirty="0"/>
              <a:t>ワードベースでまとめる。</a:t>
            </a:r>
            <a:endParaRPr lang="en-US" altLang="ja-JP" dirty="0"/>
          </a:p>
          <a:p>
            <a:pPr lvl="1"/>
            <a:r>
              <a:rPr lang="en-US" altLang="ja-JP" dirty="0"/>
              <a:t>Task 5.17.1 – Desktop Evaluations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dirty="0"/>
              <a:t>Subtask 5 – Data-Driven Model Optimization for Chloramine and Anti-</a:t>
            </a:r>
            <a:r>
              <a:rPr lang="en-US" altLang="ja-JP" dirty="0" err="1"/>
              <a:t>Scalant</a:t>
            </a:r>
            <a:r>
              <a:rPr lang="en-US" altLang="ja-JP" dirty="0"/>
              <a:t> Dosing</a:t>
            </a:r>
          </a:p>
          <a:p>
            <a:r>
              <a:rPr lang="en-US" altLang="ja-JP" dirty="0"/>
              <a:t>a. </a:t>
            </a:r>
            <a:r>
              <a:rPr lang="ja-JP" altLang="en-US" dirty="0"/>
              <a:t>予算執行状況（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31</a:t>
            </a:r>
            <a:r>
              <a:rPr lang="ja-JP" altLang="en-US" dirty="0"/>
              <a:t>日まで）</a:t>
            </a:r>
            <a:endParaRPr lang="en-US" altLang="ja-JP" dirty="0"/>
          </a:p>
          <a:p>
            <a:r>
              <a:rPr lang="en-US" altLang="ja-JP" dirty="0"/>
              <a:t>b. </a:t>
            </a:r>
            <a:r>
              <a:rPr lang="ja-JP" altLang="en-US" dirty="0"/>
              <a:t>成果サマリ。</a:t>
            </a:r>
            <a:endParaRPr lang="en-US" altLang="ja-JP" dirty="0"/>
          </a:p>
          <a:p>
            <a:pPr lvl="1"/>
            <a:r>
              <a:rPr lang="ja-JP" altLang="en-US" dirty="0"/>
              <a:t>最大</a:t>
            </a:r>
            <a:r>
              <a:rPr lang="en-US" altLang="ja-JP" dirty="0"/>
              <a:t>2</a:t>
            </a:r>
            <a:r>
              <a:rPr lang="ja-JP" altLang="en-US" dirty="0"/>
              <a:t>つの段落で</a:t>
            </a:r>
            <a:endParaRPr lang="en-US" altLang="ja-JP" dirty="0"/>
          </a:p>
          <a:p>
            <a:pPr lvl="1"/>
            <a:r>
              <a:rPr lang="en-US" altLang="ja-JP" dirty="0"/>
              <a:t>Kyle</a:t>
            </a:r>
            <a:r>
              <a:rPr lang="ja-JP" altLang="en-US" dirty="0"/>
              <a:t>さんに送付していたドラフトを参考にする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430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成果サマリ　構成案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208220" cy="2148083"/>
          </a:xfrm>
        </p:spPr>
        <p:txBody>
          <a:bodyPr/>
          <a:lstStyle/>
          <a:p>
            <a:r>
              <a:rPr lang="en-US" altLang="ja-JP" sz="2800" dirty="0"/>
              <a:t>1. Analytical Policy</a:t>
            </a:r>
          </a:p>
          <a:p>
            <a:r>
              <a:rPr lang="en-US" altLang="ja-JP" sz="2800" dirty="0"/>
              <a:t>2. Data Pre-Analysis</a:t>
            </a:r>
          </a:p>
          <a:p>
            <a:r>
              <a:rPr lang="en-US" altLang="ja-JP" sz="2800" dirty="0"/>
              <a:t>3. Future Issue</a:t>
            </a:r>
          </a:p>
        </p:txBody>
      </p:sp>
    </p:spTree>
    <p:extLst>
      <p:ext uri="{BB962C8B-B14F-4D97-AF65-F5344CB8AC3E}">
        <p14:creationId xmlns:p14="http://schemas.microsoft.com/office/powerpoint/2010/main" val="261789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F11151E-E2B7-4E3A-85E3-C826F0FF7B77}"/>
              </a:ext>
            </a:extLst>
          </p:cNvPr>
          <p:cNvSpPr/>
          <p:nvPr/>
        </p:nvSpPr>
        <p:spPr>
          <a:xfrm>
            <a:off x="2009776" y="1761413"/>
            <a:ext cx="9998005" cy="42645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6AEB7CB-1CB6-4056-8462-C0939F4351E4}"/>
              </a:ext>
            </a:extLst>
          </p:cNvPr>
          <p:cNvSpPr/>
          <p:nvPr/>
        </p:nvSpPr>
        <p:spPr>
          <a:xfrm>
            <a:off x="2126788" y="1896942"/>
            <a:ext cx="9681514" cy="26909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68959F0-9718-4142-AEFE-BA590C3A62E7}"/>
              </a:ext>
            </a:extLst>
          </p:cNvPr>
          <p:cNvSpPr/>
          <p:nvPr/>
        </p:nvSpPr>
        <p:spPr>
          <a:xfrm>
            <a:off x="2311863" y="2037198"/>
            <a:ext cx="8576248" cy="11545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50825"/>
            <a:ext cx="11400125" cy="518094"/>
          </a:xfrm>
        </p:spPr>
        <p:txBody>
          <a:bodyPr/>
          <a:lstStyle/>
          <a:p>
            <a:r>
              <a:rPr lang="en-US" altLang="ja-JP" dirty="0"/>
              <a:t>Subdivided Objective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0165"/>
          </a:xfrm>
        </p:spPr>
        <p:txBody>
          <a:bodyPr/>
          <a:lstStyle/>
          <a:p>
            <a:r>
              <a:rPr lang="en-US" altLang="ja-JP" sz="2800" dirty="0"/>
              <a:t>The objective can be subdivided into the following three stages.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C1FA309-9A34-48FA-8814-E3337948DD3C}"/>
              </a:ext>
            </a:extLst>
          </p:cNvPr>
          <p:cNvSpPr txBox="1"/>
          <p:nvPr/>
        </p:nvSpPr>
        <p:spPr>
          <a:xfrm>
            <a:off x="2374430" y="4747548"/>
            <a:ext cx="892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4"/>
                </a:solidFill>
              </a:rPr>
              <a:t>（</a:t>
            </a:r>
            <a:r>
              <a:rPr kumimoji="1" lang="en-US" altLang="ja-JP" b="1" dirty="0">
                <a:solidFill>
                  <a:schemeClr val="accent4"/>
                </a:solidFill>
              </a:rPr>
              <a:t>3</a:t>
            </a:r>
            <a:r>
              <a:rPr kumimoji="1" lang="ja-JP" altLang="en-US" b="1" dirty="0">
                <a:solidFill>
                  <a:schemeClr val="accent4"/>
                </a:solidFill>
              </a:rPr>
              <a:t>）</a:t>
            </a:r>
            <a:r>
              <a:rPr kumimoji="1" lang="en-US" altLang="ja-JP" b="1" dirty="0">
                <a:solidFill>
                  <a:schemeClr val="accent4"/>
                </a:solidFill>
              </a:rPr>
              <a:t>Considering deterioration</a:t>
            </a:r>
            <a:r>
              <a:rPr kumimoji="1" lang="ja-JP" altLang="en-US" b="1" dirty="0">
                <a:solidFill>
                  <a:schemeClr val="accent4"/>
                </a:solidFill>
              </a:rPr>
              <a:t> </a:t>
            </a:r>
            <a:r>
              <a:rPr kumimoji="1" lang="en-US" altLang="ja-JP" b="1" dirty="0">
                <a:solidFill>
                  <a:schemeClr val="accent4"/>
                </a:solidFill>
              </a:rPr>
              <a:t>of</a:t>
            </a:r>
            <a:r>
              <a:rPr kumimoji="1" lang="ja-JP" altLang="en-US" b="1" dirty="0">
                <a:solidFill>
                  <a:schemeClr val="accent4"/>
                </a:solidFill>
              </a:rPr>
              <a:t> </a:t>
            </a:r>
            <a:r>
              <a:rPr kumimoji="1" lang="en-US" altLang="ja-JP" b="1" dirty="0">
                <a:solidFill>
                  <a:schemeClr val="accent4"/>
                </a:solidFill>
              </a:rPr>
              <a:t>RO</a:t>
            </a:r>
            <a:r>
              <a:rPr kumimoji="1" lang="ja-JP" altLang="en-US" b="1" dirty="0">
                <a:solidFill>
                  <a:schemeClr val="accent4"/>
                </a:solidFill>
              </a:rPr>
              <a:t> </a:t>
            </a:r>
            <a:r>
              <a:rPr kumimoji="1" lang="en-US" altLang="ja-JP" b="1" dirty="0">
                <a:solidFill>
                  <a:schemeClr val="accent4"/>
                </a:solidFill>
              </a:rPr>
              <a:t>membrane </a:t>
            </a:r>
            <a:r>
              <a:rPr kumimoji="1" lang="en-US" altLang="ja-JP" dirty="0">
                <a:solidFill>
                  <a:schemeClr val="accent4"/>
                </a:solidFill>
              </a:rPr>
              <a:t>(the life extension)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158FDF-6F8A-4566-BAD7-DA64286E70C5}"/>
              </a:ext>
            </a:extLst>
          </p:cNvPr>
          <p:cNvSpPr txBox="1"/>
          <p:nvPr/>
        </p:nvSpPr>
        <p:spPr>
          <a:xfrm>
            <a:off x="2407453" y="2206958"/>
            <a:ext cx="857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2"/>
                </a:solidFill>
              </a:rPr>
              <a:t>（</a:t>
            </a:r>
            <a:r>
              <a:rPr kumimoji="1" lang="en-US" altLang="ja-JP" b="1" dirty="0">
                <a:solidFill>
                  <a:schemeClr val="accent2"/>
                </a:solidFill>
              </a:rPr>
              <a:t>1</a:t>
            </a:r>
            <a:r>
              <a:rPr kumimoji="1" lang="ja-JP" altLang="en-US" b="1" dirty="0">
                <a:solidFill>
                  <a:schemeClr val="accent2"/>
                </a:solidFill>
              </a:rPr>
              <a:t>）</a:t>
            </a:r>
            <a:r>
              <a:rPr kumimoji="1" lang="en-US" altLang="ja-JP" b="1" dirty="0">
                <a:solidFill>
                  <a:schemeClr val="accent2"/>
                </a:solidFill>
              </a:rPr>
              <a:t>Considering permeate water quality and supply flow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787045-5D4E-48E1-BD0D-293338FF4A8E}"/>
              </a:ext>
            </a:extLst>
          </p:cNvPr>
          <p:cNvSpPr txBox="1"/>
          <p:nvPr/>
        </p:nvSpPr>
        <p:spPr>
          <a:xfrm>
            <a:off x="2374429" y="3373855"/>
            <a:ext cx="90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3">
                    <a:lumMod val="75000"/>
                  </a:schemeClr>
                </a:solidFill>
              </a:rPr>
              <a:t>（</a:t>
            </a:r>
            <a:r>
              <a:rPr kumimoji="1" lang="en-US" altLang="ja-JP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kumimoji="1" lang="ja-JP" altLang="en-US" b="1" dirty="0">
                <a:solidFill>
                  <a:schemeClr val="accent3">
                    <a:lumMod val="75000"/>
                  </a:schemeClr>
                </a:solidFill>
              </a:rPr>
              <a:t>）</a:t>
            </a:r>
            <a:r>
              <a:rPr kumimoji="1" lang="en-US" altLang="ja-JP" b="1" dirty="0">
                <a:solidFill>
                  <a:schemeClr val="accent3">
                    <a:lumMod val="75000"/>
                  </a:schemeClr>
                </a:solidFill>
              </a:rPr>
              <a:t>Considering clogging status of RO membrane </a:t>
            </a:r>
            <a:r>
              <a:rPr kumimoji="1" lang="en-US" altLang="ja-JP" dirty="0">
                <a:solidFill>
                  <a:schemeClr val="accent3">
                    <a:lumMod val="75000"/>
                  </a:schemeClr>
                </a:solidFill>
              </a:rPr>
              <a:t>(monitoring the clogging)</a:t>
            </a:r>
            <a:endParaRPr kumimoji="1" lang="ja-JP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58AE49A3-5AB9-4482-95DC-0A19C7D96E96}"/>
              </a:ext>
            </a:extLst>
          </p:cNvPr>
          <p:cNvSpPr/>
          <p:nvPr/>
        </p:nvSpPr>
        <p:spPr>
          <a:xfrm rot="16200000">
            <a:off x="2619994" y="2647641"/>
            <a:ext cx="234205" cy="4056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B87CE3-F971-4E22-A804-A45B260D7273}"/>
              </a:ext>
            </a:extLst>
          </p:cNvPr>
          <p:cNvSpPr txBox="1"/>
          <p:nvPr/>
        </p:nvSpPr>
        <p:spPr>
          <a:xfrm>
            <a:off x="3111386" y="2663024"/>
            <a:ext cx="7070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Reduce excessive chemical dosage to meet water demand</a:t>
            </a:r>
            <a:endParaRPr kumimoji="1" lang="ja-JP" altLang="en-US" sz="2000" dirty="0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BC9876CB-148B-43FE-849C-9F3FD4F11863}"/>
              </a:ext>
            </a:extLst>
          </p:cNvPr>
          <p:cNvSpPr/>
          <p:nvPr/>
        </p:nvSpPr>
        <p:spPr>
          <a:xfrm rot="16200000">
            <a:off x="2619991" y="3791597"/>
            <a:ext cx="234205" cy="4056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D6A2CE-1B5D-4AE6-AA46-0C8472317724}"/>
              </a:ext>
            </a:extLst>
          </p:cNvPr>
          <p:cNvSpPr txBox="1"/>
          <p:nvPr/>
        </p:nvSpPr>
        <p:spPr>
          <a:xfrm>
            <a:off x="3111382" y="3794834"/>
            <a:ext cx="8188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Cleaning when the clogging status reaches the criteria limit rather than periodically (reduces excessive chemical cleaning)</a:t>
            </a:r>
            <a:endParaRPr kumimoji="1" lang="ja-JP" altLang="en-US" sz="2000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4A2A25CC-EA88-414F-9974-AD31B50AAB42}"/>
              </a:ext>
            </a:extLst>
          </p:cNvPr>
          <p:cNvSpPr/>
          <p:nvPr/>
        </p:nvSpPr>
        <p:spPr>
          <a:xfrm rot="16200000">
            <a:off x="2619989" y="5087201"/>
            <a:ext cx="234205" cy="4056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5DD762A-9EF6-401B-A3E2-D46B0186BF1D}"/>
              </a:ext>
            </a:extLst>
          </p:cNvPr>
          <p:cNvSpPr txBox="1"/>
          <p:nvPr/>
        </p:nvSpPr>
        <p:spPr>
          <a:xfrm>
            <a:off x="3111382" y="5102584"/>
            <a:ext cx="8553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Continue operation until replacement criteria based on expecting life </a:t>
            </a:r>
          </a:p>
          <a:p>
            <a:r>
              <a:rPr kumimoji="1" lang="en-US" altLang="ja-JP" dirty="0"/>
              <a:t>(Prevent unnecessary replacement)</a:t>
            </a:r>
          </a:p>
          <a:p>
            <a:r>
              <a:rPr kumimoji="1" lang="en-US" altLang="ja-JP" dirty="0"/>
              <a:t>(How continue operation and extent to the life if deterioration is severe, etc.)</a:t>
            </a:r>
          </a:p>
        </p:txBody>
      </p:sp>
      <p:sp>
        <p:nvSpPr>
          <p:cNvPr id="21" name="右中かっこ 20">
            <a:extLst>
              <a:ext uri="{FF2B5EF4-FFF2-40B4-BE49-F238E27FC236}">
                <a16:creationId xmlns:a16="http://schemas.microsoft.com/office/drawing/2014/main" id="{E955D4C8-C790-4112-BCB4-0C6A659CEA71}"/>
              </a:ext>
            </a:extLst>
          </p:cNvPr>
          <p:cNvSpPr/>
          <p:nvPr/>
        </p:nvSpPr>
        <p:spPr>
          <a:xfrm rot="10800000">
            <a:off x="1596849" y="3224069"/>
            <a:ext cx="317676" cy="2678299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EA0F806-B452-4F06-A326-E76B799B3903}"/>
              </a:ext>
            </a:extLst>
          </p:cNvPr>
          <p:cNvSpPr txBox="1"/>
          <p:nvPr/>
        </p:nvSpPr>
        <p:spPr>
          <a:xfrm>
            <a:off x="85130" y="2279305"/>
            <a:ext cx="1449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/>
              <a:t>Optimization of membrane condition fixed</a:t>
            </a:r>
            <a:endParaRPr kumimoji="1" lang="ja-JP" altLang="en-US" sz="1400" dirty="0"/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7B9E8167-6D70-49BE-9818-5844466A66BD}"/>
              </a:ext>
            </a:extLst>
          </p:cNvPr>
          <p:cNvSpPr/>
          <p:nvPr/>
        </p:nvSpPr>
        <p:spPr>
          <a:xfrm rot="10800000">
            <a:off x="1594790" y="2037198"/>
            <a:ext cx="319735" cy="1130545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7D4771B-AA8C-4F5C-B93B-BF7BE3A59FC5}"/>
              </a:ext>
            </a:extLst>
          </p:cNvPr>
          <p:cNvSpPr txBox="1"/>
          <p:nvPr/>
        </p:nvSpPr>
        <p:spPr>
          <a:xfrm>
            <a:off x="85130" y="3782218"/>
            <a:ext cx="1449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Monitoring membrane condition taking advantage of optimization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78A06C2-9BE0-4228-8673-300CDCCC55B4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Analytical Policy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85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8F4CE000-44DC-4685-8A60-117C3AEF16D0}"/>
              </a:ext>
            </a:extLst>
          </p:cNvPr>
          <p:cNvSpPr/>
          <p:nvPr/>
        </p:nvSpPr>
        <p:spPr>
          <a:xfrm>
            <a:off x="8384338" y="2480877"/>
            <a:ext cx="1865659" cy="17925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7E7E0E4-753E-4956-8B6D-772267AD2664}"/>
              </a:ext>
            </a:extLst>
          </p:cNvPr>
          <p:cNvSpPr/>
          <p:nvPr/>
        </p:nvSpPr>
        <p:spPr>
          <a:xfrm>
            <a:off x="517055" y="2480877"/>
            <a:ext cx="2561642" cy="1797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4974"/>
            <a:ext cx="11400125" cy="518094"/>
          </a:xfrm>
        </p:spPr>
        <p:txBody>
          <a:bodyPr/>
          <a:lstStyle/>
          <a:p>
            <a:r>
              <a:rPr lang="en-US" altLang="ja-JP" dirty="0"/>
              <a:t>Where to be focusing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206"/>
            <a:ext cx="11341887" cy="600165"/>
          </a:xfrm>
        </p:spPr>
        <p:txBody>
          <a:bodyPr/>
          <a:lstStyle/>
          <a:p>
            <a:r>
              <a:rPr lang="en-US" altLang="ja-JP" dirty="0"/>
              <a:t>Expand the control and considered value step by step.</a:t>
            </a:r>
          </a:p>
          <a:p>
            <a:pPr lvl="1"/>
            <a:r>
              <a:rPr lang="en-US" altLang="ja-JP" dirty="0"/>
              <a:t>Fix to the actual value when optimization calculation if the value is not considered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501BBA-935B-49C2-8357-E8D9E6BE1E26}"/>
              </a:ext>
            </a:extLst>
          </p:cNvPr>
          <p:cNvSpPr/>
          <p:nvPr/>
        </p:nvSpPr>
        <p:spPr>
          <a:xfrm>
            <a:off x="5662210" y="3571001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79A6497-EC0C-423A-98FD-03B427A6869B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2794926" y="3742681"/>
            <a:ext cx="28672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017D92A-D0B8-4B63-A615-F4994882625E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6815737" y="3742681"/>
            <a:ext cx="1839579" cy="49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下 14">
            <a:extLst>
              <a:ext uri="{FF2B5EF4-FFF2-40B4-BE49-F238E27FC236}">
                <a16:creationId xmlns:a16="http://schemas.microsoft.com/office/drawing/2014/main" id="{D539CEC7-5453-4C25-B58E-74BA7CF2B2A0}"/>
              </a:ext>
            </a:extLst>
          </p:cNvPr>
          <p:cNvSpPr/>
          <p:nvPr/>
        </p:nvSpPr>
        <p:spPr>
          <a:xfrm>
            <a:off x="1037078" y="3202101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9D973339-E49A-442B-BD70-A8C3034A7BFA}"/>
              </a:ext>
            </a:extLst>
          </p:cNvPr>
          <p:cNvSpPr/>
          <p:nvPr/>
        </p:nvSpPr>
        <p:spPr>
          <a:xfrm>
            <a:off x="3662502" y="3202101"/>
            <a:ext cx="283388" cy="4908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61652E1-0217-49EF-AF0C-FAEE30BB1D72}"/>
              </a:ext>
            </a:extLst>
          </p:cNvPr>
          <p:cNvSpPr txBox="1"/>
          <p:nvPr/>
        </p:nvSpPr>
        <p:spPr>
          <a:xfrm>
            <a:off x="657417" y="2665967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E87013-A320-45AE-9FE0-3179B97794E6}"/>
              </a:ext>
            </a:extLst>
          </p:cNvPr>
          <p:cNvSpPr/>
          <p:nvPr/>
        </p:nvSpPr>
        <p:spPr>
          <a:xfrm>
            <a:off x="1798493" y="3534948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7645954-7F5D-476F-AA64-93484D5F6BC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1950" y="3742681"/>
            <a:ext cx="143654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CCD820A-7BD1-4FC2-A11C-C082D0F22AAA}"/>
              </a:ext>
            </a:extLst>
          </p:cNvPr>
          <p:cNvSpPr txBox="1"/>
          <p:nvPr/>
        </p:nvSpPr>
        <p:spPr>
          <a:xfrm>
            <a:off x="2979002" y="2778136"/>
            <a:ext cx="16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Acid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AC3D667-4061-4171-8B13-55C471739259}"/>
              </a:ext>
            </a:extLst>
          </p:cNvPr>
          <p:cNvSpPr txBox="1"/>
          <p:nvPr/>
        </p:nvSpPr>
        <p:spPr>
          <a:xfrm>
            <a:off x="10717709" y="3461816"/>
            <a:ext cx="87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Potable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Water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C5ECCF7-2E94-4C69-B3A8-73384F647A0E}"/>
              </a:ext>
            </a:extLst>
          </p:cNvPr>
          <p:cNvSpPr/>
          <p:nvPr/>
        </p:nvSpPr>
        <p:spPr>
          <a:xfrm>
            <a:off x="8655316" y="3571001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</a:t>
            </a:r>
            <a:r>
              <a:rPr kumimoji="1" lang="ja-JP" altLang="en-US" dirty="0">
                <a:solidFill>
                  <a:schemeClr val="tx1"/>
                </a:solidFill>
              </a:rPr>
              <a:t>／</a:t>
            </a:r>
            <a:r>
              <a:rPr kumimoji="1" lang="en-US" altLang="ja-JP" dirty="0">
                <a:solidFill>
                  <a:schemeClr val="tx1"/>
                </a:solidFill>
              </a:rPr>
              <a:t>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C442719-D89B-41C1-9444-FA5A7A6CCEB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9905686" y="3747651"/>
            <a:ext cx="812023" cy="65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矢印: 下 35">
            <a:extLst>
              <a:ext uri="{FF2B5EF4-FFF2-40B4-BE49-F238E27FC236}">
                <a16:creationId xmlns:a16="http://schemas.microsoft.com/office/drawing/2014/main" id="{7EBFEFE4-FE8F-4014-A573-693D6D619060}"/>
              </a:ext>
            </a:extLst>
          </p:cNvPr>
          <p:cNvSpPr/>
          <p:nvPr/>
        </p:nvSpPr>
        <p:spPr>
          <a:xfrm>
            <a:off x="9138807" y="3111739"/>
            <a:ext cx="283388" cy="400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DA21DED-5A9E-451C-A1B5-44751791EB84}"/>
              </a:ext>
            </a:extLst>
          </p:cNvPr>
          <p:cNvSpPr txBox="1"/>
          <p:nvPr/>
        </p:nvSpPr>
        <p:spPr>
          <a:xfrm>
            <a:off x="8260323" y="2485630"/>
            <a:ext cx="2030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UV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Radiation with </a:t>
            </a:r>
            <a:r>
              <a:rPr kumimoji="1" lang="en-SG" altLang="ja-JP" sz="1600" dirty="0"/>
              <a:t>H</a:t>
            </a:r>
            <a:r>
              <a:rPr kumimoji="1" lang="en-SG" altLang="ja-JP" sz="1600" baseline="-25000" dirty="0"/>
              <a:t>2</a:t>
            </a:r>
            <a:r>
              <a:rPr kumimoji="1" lang="en-SG" altLang="ja-JP" sz="1600" dirty="0"/>
              <a:t>O</a:t>
            </a:r>
            <a:r>
              <a:rPr kumimoji="1" lang="en-SG" altLang="ja-JP" sz="1600" baseline="-25000" dirty="0"/>
              <a:t>2</a:t>
            </a:r>
            <a:r>
              <a:rPr kumimoji="1" lang="en-SG" altLang="ja-JP" sz="1600" dirty="0"/>
              <a:t> or </a:t>
            </a:r>
            <a:r>
              <a:rPr kumimoji="1" lang="en-SG" altLang="ja-JP" sz="1600" dirty="0" err="1"/>
              <a:t>NaClO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F12E881-4939-42D1-A889-4443D2E01AC5}"/>
              </a:ext>
            </a:extLst>
          </p:cNvPr>
          <p:cNvSpPr txBox="1"/>
          <p:nvPr/>
        </p:nvSpPr>
        <p:spPr>
          <a:xfrm>
            <a:off x="4194721" y="2423103"/>
            <a:ext cx="143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Anti-</a:t>
            </a:r>
            <a:r>
              <a:rPr kumimoji="1" lang="en-US" altLang="ja-JP" dirty="0" err="1"/>
              <a:t>Scalant</a:t>
            </a:r>
            <a:endParaRPr kumimoji="1" lang="ja-JP" altLang="en-US" dirty="0"/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E0DED757-5143-4B02-8E98-D4857AAC6C5F}"/>
              </a:ext>
            </a:extLst>
          </p:cNvPr>
          <p:cNvSpPr/>
          <p:nvPr/>
        </p:nvSpPr>
        <p:spPr>
          <a:xfrm>
            <a:off x="4769470" y="3192409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427CE4BE-49FA-4749-97CC-48CD9D054E05}"/>
              </a:ext>
            </a:extLst>
          </p:cNvPr>
          <p:cNvSpPr/>
          <p:nvPr/>
        </p:nvSpPr>
        <p:spPr>
          <a:xfrm flipV="1">
            <a:off x="737929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63D0E94-4915-4668-A0AC-F4864F90EC5D}"/>
              </a:ext>
            </a:extLst>
          </p:cNvPr>
          <p:cNvSpPr txBox="1"/>
          <p:nvPr/>
        </p:nvSpPr>
        <p:spPr>
          <a:xfrm>
            <a:off x="6894421" y="4418019"/>
            <a:ext cx="1451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Water quality</a:t>
            </a:r>
            <a:endParaRPr kumimoji="1" lang="ja-JP" altLang="en-US" sz="16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B8CDD79-010C-421E-BE6C-17BBA5B450F4}"/>
              </a:ext>
            </a:extLst>
          </p:cNvPr>
          <p:cNvSpPr txBox="1"/>
          <p:nvPr/>
        </p:nvSpPr>
        <p:spPr>
          <a:xfrm>
            <a:off x="780574" y="5176165"/>
            <a:ext cx="733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(1) Considering permeate water quality and supply flow</a:t>
            </a:r>
          </a:p>
          <a:p>
            <a:r>
              <a:rPr kumimoji="1" lang="en-US" altLang="ja-JP" sz="1600" b="1" dirty="0">
                <a:solidFill>
                  <a:schemeClr val="accent3">
                    <a:lumMod val="75000"/>
                  </a:schemeClr>
                </a:solidFill>
              </a:rPr>
              <a:t>(2) Considering clogging status of RO membrane </a:t>
            </a:r>
            <a:r>
              <a:rPr kumimoji="1" lang="en-US" altLang="ja-JP" sz="1600" dirty="0">
                <a:solidFill>
                  <a:schemeClr val="accent3">
                    <a:lumMod val="75000"/>
                  </a:schemeClr>
                </a:solidFill>
              </a:rPr>
              <a:t>(monitoring the clogging) </a:t>
            </a:r>
          </a:p>
          <a:p>
            <a:r>
              <a:rPr kumimoji="1" lang="en-US" altLang="ja-JP" sz="1600" b="1" dirty="0">
                <a:solidFill>
                  <a:schemeClr val="accent4"/>
                </a:solidFill>
              </a:rPr>
              <a:t>(3) Considering deterioration</a:t>
            </a:r>
            <a:r>
              <a:rPr kumimoji="1" lang="ja-JP" altLang="en-US" sz="1600" b="1" dirty="0">
                <a:solidFill>
                  <a:schemeClr val="accent4"/>
                </a:solidFill>
              </a:rPr>
              <a:t> </a:t>
            </a:r>
            <a:r>
              <a:rPr kumimoji="1" lang="en-US" altLang="ja-JP" sz="1600" b="1" dirty="0">
                <a:solidFill>
                  <a:schemeClr val="accent4"/>
                </a:solidFill>
              </a:rPr>
              <a:t>of</a:t>
            </a:r>
            <a:r>
              <a:rPr kumimoji="1" lang="ja-JP" altLang="en-US" sz="1600" b="1" dirty="0">
                <a:solidFill>
                  <a:schemeClr val="accent4"/>
                </a:solidFill>
              </a:rPr>
              <a:t> </a:t>
            </a:r>
            <a:r>
              <a:rPr kumimoji="1" lang="en-US" altLang="ja-JP" sz="1600" b="1" dirty="0">
                <a:solidFill>
                  <a:schemeClr val="accent4"/>
                </a:solidFill>
              </a:rPr>
              <a:t>RO</a:t>
            </a:r>
            <a:r>
              <a:rPr kumimoji="1" lang="ja-JP" altLang="en-US" sz="1600" b="1" dirty="0">
                <a:solidFill>
                  <a:schemeClr val="accent4"/>
                </a:solidFill>
              </a:rPr>
              <a:t> </a:t>
            </a:r>
            <a:r>
              <a:rPr kumimoji="1" lang="en-US" altLang="ja-JP" sz="1600" b="1" dirty="0">
                <a:solidFill>
                  <a:schemeClr val="accent4"/>
                </a:solidFill>
              </a:rPr>
              <a:t>membrane </a:t>
            </a:r>
            <a:r>
              <a:rPr kumimoji="1" lang="en-US" altLang="ja-JP" sz="1600" dirty="0">
                <a:solidFill>
                  <a:schemeClr val="accent4"/>
                </a:solidFill>
              </a:rPr>
              <a:t>(the life extension)</a:t>
            </a:r>
            <a:endParaRPr kumimoji="1" lang="ja-JP" altLang="en-US" sz="1600" dirty="0">
              <a:solidFill>
                <a:schemeClr val="accent4"/>
              </a:solidFill>
            </a:endParaRPr>
          </a:p>
        </p:txBody>
      </p:sp>
      <p:sp>
        <p:nvSpPr>
          <p:cNvPr id="43" name="二等辺三角形 42">
            <a:extLst>
              <a:ext uri="{FF2B5EF4-FFF2-40B4-BE49-F238E27FC236}">
                <a16:creationId xmlns:a16="http://schemas.microsoft.com/office/drawing/2014/main" id="{F53136A2-94AE-43D4-B33E-EF57401E592D}"/>
              </a:ext>
            </a:extLst>
          </p:cNvPr>
          <p:cNvSpPr/>
          <p:nvPr/>
        </p:nvSpPr>
        <p:spPr>
          <a:xfrm flipV="1">
            <a:off x="5685747" y="4060325"/>
            <a:ext cx="410253" cy="218046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84E23DB-8C77-4FCD-9435-34A95C7786B5}"/>
              </a:ext>
            </a:extLst>
          </p:cNvPr>
          <p:cNvSpPr txBox="1"/>
          <p:nvPr/>
        </p:nvSpPr>
        <p:spPr>
          <a:xfrm>
            <a:off x="4363160" y="4377074"/>
            <a:ext cx="194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Degree of Clogging</a:t>
            </a:r>
            <a:endParaRPr kumimoji="1" lang="ja-JP" altLang="en-US" sz="1600" dirty="0"/>
          </a:p>
        </p:txBody>
      </p:sp>
      <p:sp>
        <p:nvSpPr>
          <p:cNvPr id="45" name="矢印: 下 44">
            <a:extLst>
              <a:ext uri="{FF2B5EF4-FFF2-40B4-BE49-F238E27FC236}">
                <a16:creationId xmlns:a16="http://schemas.microsoft.com/office/drawing/2014/main" id="{AD8C1BA6-DB7B-49A4-AED5-732ECDF57FAE}"/>
              </a:ext>
            </a:extLst>
          </p:cNvPr>
          <p:cNvSpPr/>
          <p:nvPr/>
        </p:nvSpPr>
        <p:spPr>
          <a:xfrm>
            <a:off x="6079467" y="2935183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0B4D0E2-0B2C-463C-B6F4-7D2EF00A7B0F}"/>
              </a:ext>
            </a:extLst>
          </p:cNvPr>
          <p:cNvSpPr txBox="1"/>
          <p:nvPr/>
        </p:nvSpPr>
        <p:spPr>
          <a:xfrm>
            <a:off x="5534122" y="2215204"/>
            <a:ext cx="136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Membrane cleaning</a:t>
            </a:r>
            <a:endParaRPr kumimoji="1" lang="ja-JP" altLang="en-US" dirty="0"/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AE03510A-7FFE-4F25-8AD4-1C823ECD850E}"/>
              </a:ext>
            </a:extLst>
          </p:cNvPr>
          <p:cNvSpPr/>
          <p:nvPr/>
        </p:nvSpPr>
        <p:spPr>
          <a:xfrm flipV="1">
            <a:off x="6362855" y="4060325"/>
            <a:ext cx="410253" cy="21804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C160C7B-3673-4820-BE0C-726FDE774561}"/>
              </a:ext>
            </a:extLst>
          </p:cNvPr>
          <p:cNvSpPr txBox="1"/>
          <p:nvPr/>
        </p:nvSpPr>
        <p:spPr>
          <a:xfrm>
            <a:off x="5685747" y="4713217"/>
            <a:ext cx="1716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Membrane life</a:t>
            </a:r>
            <a:endParaRPr kumimoji="1" lang="ja-JP" altLang="en-US" sz="1600" dirty="0"/>
          </a:p>
        </p:txBody>
      </p:sp>
      <p:sp>
        <p:nvSpPr>
          <p:cNvPr id="50" name="右中かっこ 49">
            <a:extLst>
              <a:ext uri="{FF2B5EF4-FFF2-40B4-BE49-F238E27FC236}">
                <a16:creationId xmlns:a16="http://schemas.microsoft.com/office/drawing/2014/main" id="{D2A7FA27-2B47-41BB-8062-01A7B7516A8C}"/>
              </a:ext>
            </a:extLst>
          </p:cNvPr>
          <p:cNvSpPr/>
          <p:nvPr/>
        </p:nvSpPr>
        <p:spPr>
          <a:xfrm>
            <a:off x="8033373" y="5452383"/>
            <a:ext cx="164103" cy="508851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2EF95BD-7CDF-4627-B7AF-87CE576CDDAD}"/>
              </a:ext>
            </a:extLst>
          </p:cNvPr>
          <p:cNvSpPr txBox="1"/>
          <p:nvPr/>
        </p:nvSpPr>
        <p:spPr>
          <a:xfrm>
            <a:off x="8374789" y="5537531"/>
            <a:ext cx="277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Monitoring membrane status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B0BEDCB-767B-479F-9A9F-C888EB94015B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Analytical Policy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D6F05CC-5CCB-4A60-B40F-F841D23CD4BA}"/>
              </a:ext>
            </a:extLst>
          </p:cNvPr>
          <p:cNvSpPr txBox="1"/>
          <p:nvPr/>
        </p:nvSpPr>
        <p:spPr>
          <a:xfrm>
            <a:off x="8496328" y="4260458"/>
            <a:ext cx="1641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>
                    <a:lumMod val="50000"/>
                  </a:schemeClr>
                </a:solidFill>
              </a:rPr>
              <a:t>Given Region</a:t>
            </a:r>
            <a:endParaRPr kumimoji="1" lang="ja-JP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E1159627-850F-4ACE-B093-BBE7BAC686A9}"/>
              </a:ext>
            </a:extLst>
          </p:cNvPr>
          <p:cNvSpPr txBox="1"/>
          <p:nvPr/>
        </p:nvSpPr>
        <p:spPr>
          <a:xfrm>
            <a:off x="977037" y="4248742"/>
            <a:ext cx="1641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>
                    <a:lumMod val="50000"/>
                  </a:schemeClr>
                </a:solidFill>
              </a:rPr>
              <a:t>Given Region</a:t>
            </a:r>
            <a:endParaRPr kumimoji="1" lang="ja-JP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54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50825"/>
            <a:ext cx="11400125" cy="518094"/>
          </a:xfrm>
        </p:spPr>
        <p:txBody>
          <a:bodyPr/>
          <a:lstStyle/>
          <a:p>
            <a:r>
              <a:rPr lang="ja-JP" altLang="en-US" dirty="0"/>
              <a:t>全体進捗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0165"/>
          </a:xfrm>
        </p:spPr>
        <p:txBody>
          <a:bodyPr/>
          <a:lstStyle/>
          <a:p>
            <a:r>
              <a:rPr lang="en-US" altLang="ja-JP" sz="2800" dirty="0"/>
              <a:t>LVMWD</a:t>
            </a:r>
            <a:r>
              <a:rPr lang="ja-JP" altLang="en-US" sz="2800" dirty="0"/>
              <a:t>と</a:t>
            </a:r>
            <a:r>
              <a:rPr lang="en-US" altLang="ja-JP" sz="2800" dirty="0"/>
              <a:t>OCWD</a:t>
            </a:r>
            <a:r>
              <a:rPr lang="ja-JP" altLang="en-US" sz="2800" dirty="0"/>
              <a:t>からオンラインデータを受領し、追加で操業データやプラント情報を問い合わせている。</a:t>
            </a:r>
            <a:endParaRPr lang="en-US" altLang="ja-JP" sz="2800" dirty="0"/>
          </a:p>
          <a:p>
            <a:r>
              <a:rPr lang="ja-JP" altLang="en-US" sz="2800" dirty="0"/>
              <a:t>今は</a:t>
            </a:r>
            <a:r>
              <a:rPr lang="en-US" altLang="ja-JP" sz="2800" dirty="0"/>
              <a:t>LVMWD</a:t>
            </a:r>
            <a:r>
              <a:rPr lang="ja-JP" altLang="en-US" sz="2800" dirty="0"/>
              <a:t>のデータの傾向を調べている。</a:t>
            </a:r>
            <a:endParaRPr lang="en-US" altLang="ja-JP" sz="2800" dirty="0"/>
          </a:p>
          <a:p>
            <a:pPr lvl="1"/>
            <a:r>
              <a:rPr lang="ja-JP" altLang="en-US" sz="2400" dirty="0"/>
              <a:t>なので、今回はこの内容を抜粋する</a:t>
            </a:r>
            <a:endParaRPr lang="en-US" altLang="ja-JP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78A06C2-9BE0-4228-8673-300CDCCC55B4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Data Pre-Analysis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56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50825"/>
            <a:ext cx="11400125" cy="518094"/>
          </a:xfrm>
        </p:spPr>
        <p:txBody>
          <a:bodyPr/>
          <a:lstStyle/>
          <a:p>
            <a:r>
              <a:rPr lang="en-US" altLang="ja-JP" dirty="0"/>
              <a:t>LVMWD</a:t>
            </a:r>
            <a:r>
              <a:rPr lang="ja-JP" altLang="en-US" dirty="0"/>
              <a:t>の</a:t>
            </a:r>
            <a:r>
              <a:rPr lang="en-US" altLang="ja-JP" dirty="0"/>
              <a:t>RO</a:t>
            </a:r>
            <a:r>
              <a:rPr lang="ja-JP" altLang="en-US" dirty="0"/>
              <a:t>システムとデータ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D57C2FF-1E5A-4525-8C88-EA3A260E7783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Data Pre-Analysis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8E2C4BF-DD84-45C6-8384-428A1F8A1382}"/>
              </a:ext>
            </a:extLst>
          </p:cNvPr>
          <p:cNvCxnSpPr>
            <a:cxnSpLocks/>
            <a:stCxn id="76" idx="1"/>
            <a:endCxn id="30" idx="3"/>
          </p:cNvCxnSpPr>
          <p:nvPr/>
        </p:nvCxnSpPr>
        <p:spPr>
          <a:xfrm flipH="1">
            <a:off x="5367594" y="2422606"/>
            <a:ext cx="5164119" cy="2621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C3D2CDD-BD5A-45E7-9810-B17C387588C5}"/>
              </a:ext>
            </a:extLst>
          </p:cNvPr>
          <p:cNvGrpSpPr/>
          <p:nvPr/>
        </p:nvGrpSpPr>
        <p:grpSpPr>
          <a:xfrm>
            <a:off x="3663712" y="2192879"/>
            <a:ext cx="1703882" cy="464695"/>
            <a:chOff x="2495862" y="1266669"/>
            <a:chExt cx="1439056" cy="4646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558A24E-690A-4E67-93A1-E16125A71E80}"/>
                </a:ext>
              </a:extLst>
            </p:cNvPr>
            <p:cNvSpPr/>
            <p:nvPr/>
          </p:nvSpPr>
          <p:spPr>
            <a:xfrm>
              <a:off x="2495862" y="1266669"/>
              <a:ext cx="1439056" cy="464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67810845-D420-4F72-80CB-58297287693C}"/>
                </a:ext>
              </a:extLst>
            </p:cNvPr>
            <p:cNvCxnSpPr>
              <a:cxnSpLocks/>
            </p:cNvCxnSpPr>
            <p:nvPr/>
          </p:nvCxnSpPr>
          <p:spPr>
            <a:xfrm>
              <a:off x="2495862" y="1274164"/>
              <a:ext cx="1439056" cy="4572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BE14768-155B-4C48-972E-97E38B68765D}"/>
              </a:ext>
            </a:extLst>
          </p:cNvPr>
          <p:cNvGrpSpPr/>
          <p:nvPr/>
        </p:nvGrpSpPr>
        <p:grpSpPr>
          <a:xfrm>
            <a:off x="4325776" y="3468202"/>
            <a:ext cx="1703882" cy="464695"/>
            <a:chOff x="2495862" y="1266669"/>
            <a:chExt cx="1439056" cy="4646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C5F0CC01-CDE5-460B-9107-D3666CBFBC08}"/>
                </a:ext>
              </a:extLst>
            </p:cNvPr>
            <p:cNvSpPr/>
            <p:nvPr/>
          </p:nvSpPr>
          <p:spPr>
            <a:xfrm>
              <a:off x="2495862" y="1266669"/>
              <a:ext cx="1439056" cy="464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64B087D8-E449-4DA6-AA3F-C954A1946865}"/>
                </a:ext>
              </a:extLst>
            </p:cNvPr>
            <p:cNvCxnSpPr>
              <a:cxnSpLocks/>
            </p:cNvCxnSpPr>
            <p:nvPr/>
          </p:nvCxnSpPr>
          <p:spPr>
            <a:xfrm>
              <a:off x="2495862" y="1274164"/>
              <a:ext cx="1439056" cy="4572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7E8564A-D7B3-4532-945E-B09577B463E6}"/>
              </a:ext>
            </a:extLst>
          </p:cNvPr>
          <p:cNvGrpSpPr/>
          <p:nvPr/>
        </p:nvGrpSpPr>
        <p:grpSpPr>
          <a:xfrm>
            <a:off x="4990488" y="4820114"/>
            <a:ext cx="1703882" cy="464695"/>
            <a:chOff x="2495862" y="1266669"/>
            <a:chExt cx="1439056" cy="4646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2D648CEC-F9E9-4F3B-BEBD-A2D7BCF89652}"/>
                </a:ext>
              </a:extLst>
            </p:cNvPr>
            <p:cNvSpPr/>
            <p:nvPr/>
          </p:nvSpPr>
          <p:spPr>
            <a:xfrm>
              <a:off x="2495862" y="1266669"/>
              <a:ext cx="1439056" cy="464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292D55CF-0E1A-4F4F-A6AF-9109B380CB3B}"/>
                </a:ext>
              </a:extLst>
            </p:cNvPr>
            <p:cNvCxnSpPr>
              <a:cxnSpLocks/>
            </p:cNvCxnSpPr>
            <p:nvPr/>
          </p:nvCxnSpPr>
          <p:spPr>
            <a:xfrm>
              <a:off x="2495862" y="1274164"/>
              <a:ext cx="1439056" cy="4572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9BFD8FA-D672-4643-8AC5-A74B4AAF7A26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382036" y="2425227"/>
            <a:ext cx="1281676" cy="0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1538DB5-EF70-45AE-B184-91281D2B7262}"/>
              </a:ext>
            </a:extLst>
          </p:cNvPr>
          <p:cNvCxnSpPr>
            <a:cxnSpLocks/>
          </p:cNvCxnSpPr>
          <p:nvPr/>
        </p:nvCxnSpPr>
        <p:spPr>
          <a:xfrm flipV="1">
            <a:off x="6037467" y="2446589"/>
            <a:ext cx="1727220" cy="1296000"/>
          </a:xfrm>
          <a:prstGeom prst="bentConnector3">
            <a:avLst>
              <a:gd name="adj1" fmla="val 99903"/>
            </a:avLst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0A29DCC5-4D8D-4064-8B8C-0A6D66698554}"/>
              </a:ext>
            </a:extLst>
          </p:cNvPr>
          <p:cNvCxnSpPr>
            <a:cxnSpLocks/>
          </p:cNvCxnSpPr>
          <p:nvPr/>
        </p:nvCxnSpPr>
        <p:spPr>
          <a:xfrm flipV="1">
            <a:off x="6685608" y="2446589"/>
            <a:ext cx="1724572" cy="2592000"/>
          </a:xfrm>
          <a:prstGeom prst="bentConnector3">
            <a:avLst>
              <a:gd name="adj1" fmla="val 99980"/>
            </a:avLst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56D3B73B-897E-4322-86CC-BEC7F8A705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96051" y="2872550"/>
            <a:ext cx="1044000" cy="612000"/>
          </a:xfrm>
          <a:prstGeom prst="bentConnector2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958B0435-1C8E-480A-A475-735EC9B06D9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23727" y="4188461"/>
            <a:ext cx="1116000" cy="612000"/>
          </a:xfrm>
          <a:prstGeom prst="bentConnector2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4E2A9ABB-D141-40FF-AF95-67994DB97142}"/>
              </a:ext>
            </a:extLst>
          </p:cNvPr>
          <p:cNvSpPr/>
          <p:nvPr/>
        </p:nvSpPr>
        <p:spPr>
          <a:xfrm>
            <a:off x="4265625" y="4935039"/>
            <a:ext cx="242339" cy="242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</a:rPr>
              <a:t>P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44" name="フローチャート: 和接合 43">
            <a:extLst>
              <a:ext uri="{FF2B5EF4-FFF2-40B4-BE49-F238E27FC236}">
                <a16:creationId xmlns:a16="http://schemas.microsoft.com/office/drawing/2014/main" id="{5BA399B2-A89F-4A37-963C-7F33D3C723CA}"/>
              </a:ext>
            </a:extLst>
          </p:cNvPr>
          <p:cNvSpPr/>
          <p:nvPr/>
        </p:nvSpPr>
        <p:spPr>
          <a:xfrm>
            <a:off x="2729132" y="2296680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ローチャート: 和接合 44">
            <a:extLst>
              <a:ext uri="{FF2B5EF4-FFF2-40B4-BE49-F238E27FC236}">
                <a16:creationId xmlns:a16="http://schemas.microsoft.com/office/drawing/2014/main" id="{C52FE798-95F4-455E-AD5A-740526B5D1E5}"/>
              </a:ext>
            </a:extLst>
          </p:cNvPr>
          <p:cNvSpPr/>
          <p:nvPr/>
        </p:nvSpPr>
        <p:spPr>
          <a:xfrm>
            <a:off x="6195195" y="2290254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ローチャート: 和接合 45">
            <a:extLst>
              <a:ext uri="{FF2B5EF4-FFF2-40B4-BE49-F238E27FC236}">
                <a16:creationId xmlns:a16="http://schemas.microsoft.com/office/drawing/2014/main" id="{04682614-D63B-477D-BA89-C7EEA87F7F8C}"/>
              </a:ext>
            </a:extLst>
          </p:cNvPr>
          <p:cNvSpPr/>
          <p:nvPr/>
        </p:nvSpPr>
        <p:spPr>
          <a:xfrm>
            <a:off x="6839191" y="3560703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2A3BD06-3C86-40B8-B3D8-81394159F2FB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5842429" y="5284809"/>
            <a:ext cx="0" cy="614595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9C07774-507E-4723-BF13-EAC2001E2950}"/>
              </a:ext>
            </a:extLst>
          </p:cNvPr>
          <p:cNvSpPr txBox="1"/>
          <p:nvPr/>
        </p:nvSpPr>
        <p:spPr>
          <a:xfrm>
            <a:off x="5321883" y="1859728"/>
            <a:ext cx="2014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Permeate </a:t>
            </a:r>
            <a:r>
              <a:rPr kumimoji="1" lang="en-US" altLang="ja-JP" sz="1100" b="1" dirty="0">
                <a:solidFill>
                  <a:schemeClr val="accent6"/>
                </a:solidFill>
              </a:rPr>
              <a:t>Flow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Permeate </a:t>
            </a:r>
            <a:r>
              <a:rPr lang="en-US" altLang="ja-JP" sz="1100" b="1" dirty="0">
                <a:solidFill>
                  <a:srgbClr val="FFC000"/>
                </a:solidFill>
              </a:rPr>
              <a:t>Conductivity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DE1100A-5C09-44C5-919A-DFD5967B6898}"/>
              </a:ext>
            </a:extLst>
          </p:cNvPr>
          <p:cNvSpPr txBox="1"/>
          <p:nvPr/>
        </p:nvSpPr>
        <p:spPr>
          <a:xfrm>
            <a:off x="5937543" y="3149927"/>
            <a:ext cx="2014752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Permeate </a:t>
            </a:r>
            <a:r>
              <a:rPr kumimoji="1" lang="en-US" altLang="ja-JP" sz="1100" b="1" dirty="0">
                <a:solidFill>
                  <a:schemeClr val="accent6"/>
                </a:solidFill>
              </a:rPr>
              <a:t>Flow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Permeate </a:t>
            </a:r>
            <a:r>
              <a:rPr lang="en-US" altLang="ja-JP" sz="1100" b="1" dirty="0">
                <a:solidFill>
                  <a:srgbClr val="FFC000"/>
                </a:solidFill>
              </a:rPr>
              <a:t>Conductivity</a:t>
            </a:r>
          </a:p>
        </p:txBody>
      </p:sp>
      <p:sp>
        <p:nvSpPr>
          <p:cNvPr id="50" name="フローチャート: 和接合 49">
            <a:extLst>
              <a:ext uri="{FF2B5EF4-FFF2-40B4-BE49-F238E27FC236}">
                <a16:creationId xmlns:a16="http://schemas.microsoft.com/office/drawing/2014/main" id="{B1A3EDA9-3542-446C-AF57-E83536AFE0C8}"/>
              </a:ext>
            </a:extLst>
          </p:cNvPr>
          <p:cNvSpPr/>
          <p:nvPr/>
        </p:nvSpPr>
        <p:spPr>
          <a:xfrm>
            <a:off x="8780502" y="2290253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ABA0319-3D6A-4D64-B899-007726A23E18}"/>
              </a:ext>
            </a:extLst>
          </p:cNvPr>
          <p:cNvSpPr txBox="1"/>
          <p:nvPr/>
        </p:nvSpPr>
        <p:spPr>
          <a:xfrm>
            <a:off x="7505478" y="1862228"/>
            <a:ext cx="2713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Combined Permeate </a:t>
            </a:r>
            <a:r>
              <a:rPr kumimoji="1" lang="en-US" altLang="ja-JP" sz="1100" b="1" dirty="0">
                <a:solidFill>
                  <a:schemeClr val="accent4"/>
                </a:solidFill>
              </a:rPr>
              <a:t>TOC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Combined Permeate </a:t>
            </a:r>
            <a:r>
              <a:rPr lang="en-US" altLang="ja-JP" sz="1100" b="1" dirty="0">
                <a:solidFill>
                  <a:srgbClr val="FFC000"/>
                </a:solidFill>
              </a:rPr>
              <a:t>Conductivity</a:t>
            </a:r>
          </a:p>
        </p:txBody>
      </p:sp>
      <p:sp>
        <p:nvSpPr>
          <p:cNvPr id="52" name="フローチャート: 和接合 51">
            <a:extLst>
              <a:ext uri="{FF2B5EF4-FFF2-40B4-BE49-F238E27FC236}">
                <a16:creationId xmlns:a16="http://schemas.microsoft.com/office/drawing/2014/main" id="{1DE1D8F5-5F9A-4481-BB4E-78D4FB0DF59F}"/>
              </a:ext>
            </a:extLst>
          </p:cNvPr>
          <p:cNvSpPr/>
          <p:nvPr/>
        </p:nvSpPr>
        <p:spPr>
          <a:xfrm>
            <a:off x="5719077" y="5459753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B304FF7-1859-48BB-A232-8AF75CABF6B5}"/>
              </a:ext>
            </a:extLst>
          </p:cNvPr>
          <p:cNvSpPr txBox="1"/>
          <p:nvPr/>
        </p:nvSpPr>
        <p:spPr>
          <a:xfrm>
            <a:off x="4101904" y="2150827"/>
            <a:ext cx="154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 1</a:t>
            </a:r>
            <a:r>
              <a:rPr kumimoji="1" lang="en-US" altLang="ja-JP" sz="12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Stage</a:t>
            </a:r>
            <a:endParaRPr kumimoji="1" lang="ja-JP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301A618-948D-46CC-B2B7-8E4AC29F0825}"/>
              </a:ext>
            </a:extLst>
          </p:cNvPr>
          <p:cNvSpPr txBox="1"/>
          <p:nvPr/>
        </p:nvSpPr>
        <p:spPr>
          <a:xfrm>
            <a:off x="4756527" y="3452993"/>
            <a:ext cx="154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 2</a:t>
            </a:r>
            <a:r>
              <a:rPr kumimoji="1" lang="en-US" altLang="ja-JP" sz="12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Stage</a:t>
            </a:r>
            <a:endParaRPr kumimoji="1" lang="ja-JP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9C7CE3A-A6CB-42BC-A632-C0E9606D8D57}"/>
              </a:ext>
            </a:extLst>
          </p:cNvPr>
          <p:cNvSpPr txBox="1"/>
          <p:nvPr/>
        </p:nvSpPr>
        <p:spPr>
          <a:xfrm>
            <a:off x="5424820" y="4791515"/>
            <a:ext cx="154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 3</a:t>
            </a:r>
            <a:r>
              <a:rPr kumimoji="1" lang="en-US" altLang="ja-JP" sz="12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rd</a:t>
            </a:r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Stage</a:t>
            </a:r>
            <a:endParaRPr kumimoji="1" lang="ja-JP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フローチャート: 和接合 55">
            <a:extLst>
              <a:ext uri="{FF2B5EF4-FFF2-40B4-BE49-F238E27FC236}">
                <a16:creationId xmlns:a16="http://schemas.microsoft.com/office/drawing/2014/main" id="{DD6A7780-FDE3-45AC-99F1-B107A89E55C8}"/>
              </a:ext>
            </a:extLst>
          </p:cNvPr>
          <p:cNvSpPr/>
          <p:nvPr/>
        </p:nvSpPr>
        <p:spPr>
          <a:xfrm>
            <a:off x="3921727" y="3568195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フローチャート: 和接合 56">
            <a:extLst>
              <a:ext uri="{FF2B5EF4-FFF2-40B4-BE49-F238E27FC236}">
                <a16:creationId xmlns:a16="http://schemas.microsoft.com/office/drawing/2014/main" id="{DFCD9C9F-054B-4507-809B-A0CD168D878C}"/>
              </a:ext>
            </a:extLst>
          </p:cNvPr>
          <p:cNvSpPr/>
          <p:nvPr/>
        </p:nvSpPr>
        <p:spPr>
          <a:xfrm>
            <a:off x="4245912" y="4261981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ローチャート: 和接合 57">
            <a:extLst>
              <a:ext uri="{FF2B5EF4-FFF2-40B4-BE49-F238E27FC236}">
                <a16:creationId xmlns:a16="http://schemas.microsoft.com/office/drawing/2014/main" id="{CBD59DA1-8005-4F65-B824-47F2C2EC99D0}"/>
              </a:ext>
            </a:extLst>
          </p:cNvPr>
          <p:cNvSpPr/>
          <p:nvPr/>
        </p:nvSpPr>
        <p:spPr>
          <a:xfrm>
            <a:off x="4593557" y="4922519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738511A-0F98-47EA-B9D6-5999E505DB93}"/>
              </a:ext>
            </a:extLst>
          </p:cNvPr>
          <p:cNvSpPr txBox="1"/>
          <p:nvPr/>
        </p:nvSpPr>
        <p:spPr>
          <a:xfrm>
            <a:off x="3944531" y="3230208"/>
            <a:ext cx="117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/>
              <a:t>Feed </a:t>
            </a:r>
            <a:r>
              <a:rPr lang="en-US" altLang="ja-JP" sz="1100" b="1" dirty="0">
                <a:solidFill>
                  <a:schemeClr val="accent3"/>
                </a:solidFill>
              </a:rPr>
              <a:t>Pressure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BAC6278-2BF5-45F8-BC99-15CE899CC90A}"/>
              </a:ext>
            </a:extLst>
          </p:cNvPr>
          <p:cNvCxnSpPr>
            <a:cxnSpLocks/>
          </p:cNvCxnSpPr>
          <p:nvPr/>
        </p:nvCxnSpPr>
        <p:spPr>
          <a:xfrm flipH="1">
            <a:off x="4067275" y="3465705"/>
            <a:ext cx="113579" cy="10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EAD0ABA-E1C3-426E-86BF-530FF5D96CE6}"/>
              </a:ext>
            </a:extLst>
          </p:cNvPr>
          <p:cNvSpPr txBox="1"/>
          <p:nvPr/>
        </p:nvSpPr>
        <p:spPr>
          <a:xfrm>
            <a:off x="2448764" y="4289203"/>
            <a:ext cx="186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/>
              <a:t>Concentrate </a:t>
            </a:r>
            <a:r>
              <a:rPr lang="en-US" altLang="ja-JP" sz="1100" b="1" dirty="0">
                <a:solidFill>
                  <a:schemeClr val="accent3"/>
                </a:solidFill>
              </a:rPr>
              <a:t>Pressure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FF1E09A-1C42-46CF-BFC9-1D9B891EA478}"/>
              </a:ext>
            </a:extLst>
          </p:cNvPr>
          <p:cNvSpPr txBox="1"/>
          <p:nvPr/>
        </p:nvSpPr>
        <p:spPr>
          <a:xfrm>
            <a:off x="4621353" y="4575419"/>
            <a:ext cx="117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/>
              <a:t>Feed </a:t>
            </a:r>
            <a:r>
              <a:rPr lang="en-US" altLang="ja-JP" sz="1100" b="1" dirty="0">
                <a:solidFill>
                  <a:schemeClr val="accent3"/>
                </a:solidFill>
              </a:rPr>
              <a:t>Pressure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70D40A-B905-4BB3-B2C3-A58AFC8241D3}"/>
              </a:ext>
            </a:extLst>
          </p:cNvPr>
          <p:cNvCxnSpPr>
            <a:cxnSpLocks/>
          </p:cNvCxnSpPr>
          <p:nvPr/>
        </p:nvCxnSpPr>
        <p:spPr>
          <a:xfrm flipH="1">
            <a:off x="4744097" y="4810916"/>
            <a:ext cx="113579" cy="10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A69E8EE6-C566-4C92-8682-A3ECE7052426}"/>
              </a:ext>
            </a:extLst>
          </p:cNvPr>
          <p:cNvSpPr/>
          <p:nvPr/>
        </p:nvSpPr>
        <p:spPr>
          <a:xfrm>
            <a:off x="2355452" y="2308089"/>
            <a:ext cx="242339" cy="242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</a:rPr>
              <a:t>P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EFC8434-7671-4EA9-BD36-1A1655AD3298}"/>
              </a:ext>
            </a:extLst>
          </p:cNvPr>
          <p:cNvSpPr txBox="1"/>
          <p:nvPr/>
        </p:nvSpPr>
        <p:spPr>
          <a:xfrm>
            <a:off x="2253055" y="1346440"/>
            <a:ext cx="1906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Feed Free Chlorine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Feed </a:t>
            </a:r>
            <a:r>
              <a:rPr lang="en-US" altLang="ja-JP" sz="1100" b="1" dirty="0">
                <a:solidFill>
                  <a:srgbClr val="FFC000"/>
                </a:solidFill>
              </a:rPr>
              <a:t>Conductivity</a:t>
            </a:r>
          </a:p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Feed pH, </a:t>
            </a:r>
            <a:r>
              <a:rPr kumimoji="1" lang="en-US" altLang="ja-JP" sz="1100" b="1" dirty="0">
                <a:solidFill>
                  <a:schemeClr val="accent4"/>
                </a:solidFill>
              </a:rPr>
              <a:t>TOC</a:t>
            </a:r>
            <a:r>
              <a:rPr kumimoji="1" lang="en-US" altLang="ja-JP" sz="1100" b="1" dirty="0"/>
              <a:t>, </a:t>
            </a:r>
            <a:r>
              <a:rPr kumimoji="1" lang="en-US" altLang="ja-JP" sz="1100" b="1" dirty="0">
                <a:solidFill>
                  <a:srgbClr val="00B0F0"/>
                </a:solidFill>
              </a:rPr>
              <a:t>Temp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Feed </a:t>
            </a:r>
            <a:r>
              <a:rPr lang="en-US" altLang="ja-JP" sz="1100" b="1" dirty="0">
                <a:solidFill>
                  <a:schemeClr val="accent3"/>
                </a:solidFill>
              </a:rPr>
              <a:t>Pressure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Feed </a:t>
            </a:r>
            <a:r>
              <a:rPr lang="en-US" altLang="ja-JP" sz="1100" b="1" dirty="0">
                <a:solidFill>
                  <a:schemeClr val="accent6"/>
                </a:solidFill>
              </a:rPr>
              <a:t>Flow</a:t>
            </a:r>
            <a:r>
              <a:rPr lang="en-US" altLang="ja-JP" sz="1100" b="1" dirty="0"/>
              <a:t> (Calc)</a:t>
            </a:r>
            <a:endParaRPr kumimoji="1" lang="ja-JP" altLang="en-US" sz="1100" b="1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07B59F4-C6A1-495A-8FB0-CF49AD1E28AF}"/>
              </a:ext>
            </a:extLst>
          </p:cNvPr>
          <p:cNvSpPr txBox="1"/>
          <p:nvPr/>
        </p:nvSpPr>
        <p:spPr>
          <a:xfrm>
            <a:off x="5961610" y="5462670"/>
            <a:ext cx="2014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/>
              <a:t>・</a:t>
            </a:r>
            <a:r>
              <a:rPr lang="en-US" altLang="ja-JP" sz="1100" b="1" dirty="0"/>
              <a:t>Concentrate </a:t>
            </a:r>
            <a:r>
              <a:rPr lang="en-US" altLang="ja-JP" sz="1100" b="1" dirty="0">
                <a:solidFill>
                  <a:schemeClr val="accent3"/>
                </a:solidFill>
              </a:rPr>
              <a:t>Pressure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Concentrate</a:t>
            </a:r>
            <a:r>
              <a:rPr lang="ja-JP" altLang="en-US" sz="1100" b="1" dirty="0"/>
              <a:t> </a:t>
            </a:r>
            <a:r>
              <a:rPr lang="en-US" altLang="ja-JP" sz="1100" b="1" dirty="0">
                <a:solidFill>
                  <a:schemeClr val="accent6"/>
                </a:solidFill>
              </a:rPr>
              <a:t>Flow</a:t>
            </a:r>
          </a:p>
        </p:txBody>
      </p:sp>
      <p:sp>
        <p:nvSpPr>
          <p:cNvPr id="67" name="フローチャート: 和接合 66">
            <a:extLst>
              <a:ext uri="{FF2B5EF4-FFF2-40B4-BE49-F238E27FC236}">
                <a16:creationId xmlns:a16="http://schemas.microsoft.com/office/drawing/2014/main" id="{AEFCB776-C3EB-4C97-A16E-E21D91111DB6}"/>
              </a:ext>
            </a:extLst>
          </p:cNvPr>
          <p:cNvSpPr/>
          <p:nvPr/>
        </p:nvSpPr>
        <p:spPr>
          <a:xfrm>
            <a:off x="7523814" y="4912615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B7D25C7-9FA1-44EB-B267-347BBECEE2C1}"/>
              </a:ext>
            </a:extLst>
          </p:cNvPr>
          <p:cNvSpPr txBox="1"/>
          <p:nvPr/>
        </p:nvSpPr>
        <p:spPr>
          <a:xfrm>
            <a:off x="6602446" y="4502827"/>
            <a:ext cx="2014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Permeate </a:t>
            </a:r>
            <a:r>
              <a:rPr kumimoji="1" lang="en-US" altLang="ja-JP" sz="1100" b="1" dirty="0">
                <a:solidFill>
                  <a:schemeClr val="accent6"/>
                </a:solidFill>
              </a:rPr>
              <a:t>Flow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Permeate </a:t>
            </a:r>
            <a:r>
              <a:rPr lang="en-US" altLang="ja-JP" sz="1100" b="1" dirty="0">
                <a:solidFill>
                  <a:srgbClr val="FFC000"/>
                </a:solidFill>
              </a:rPr>
              <a:t>Conductivity</a:t>
            </a: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EC36645B-E25E-4F8E-89DA-785A8987978C}"/>
              </a:ext>
            </a:extLst>
          </p:cNvPr>
          <p:cNvCxnSpPr>
            <a:cxnSpLocks/>
          </p:cNvCxnSpPr>
          <p:nvPr/>
        </p:nvCxnSpPr>
        <p:spPr>
          <a:xfrm flipH="1">
            <a:off x="4011165" y="4392848"/>
            <a:ext cx="148290" cy="545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D402871E-CBE1-4A75-B418-18834FB91C30}"/>
              </a:ext>
            </a:extLst>
          </p:cNvPr>
          <p:cNvCxnSpPr>
            <a:cxnSpLocks/>
            <a:stCxn id="64" idx="2"/>
            <a:endCxn id="72" idx="3"/>
          </p:cNvCxnSpPr>
          <p:nvPr/>
        </p:nvCxnSpPr>
        <p:spPr>
          <a:xfrm flipH="1">
            <a:off x="1277655" y="2429259"/>
            <a:ext cx="1077797" cy="13071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C07ECB5-A332-43DF-ACA1-FB907864965D}"/>
              </a:ext>
            </a:extLst>
          </p:cNvPr>
          <p:cNvSpPr/>
          <p:nvPr/>
        </p:nvSpPr>
        <p:spPr>
          <a:xfrm>
            <a:off x="281222" y="2234597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3120C028-7A9E-48F8-AC00-77645A09FD2A}"/>
              </a:ext>
            </a:extLst>
          </p:cNvPr>
          <p:cNvSpPr/>
          <p:nvPr/>
        </p:nvSpPr>
        <p:spPr>
          <a:xfrm>
            <a:off x="10531713" y="2245956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 / 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21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50825"/>
            <a:ext cx="11400125" cy="518094"/>
          </a:xfrm>
        </p:spPr>
        <p:txBody>
          <a:bodyPr/>
          <a:lstStyle/>
          <a:p>
            <a:r>
              <a:rPr lang="ja-JP" altLang="en-US" dirty="0"/>
              <a:t>モジュール間差圧のトレンド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D57C2FF-1E5A-4525-8C88-EA3A260E7783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Data Pre-Analysis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71" name="図 70" descr="グラフ, 散布図&#10;&#10;自動的に生成された説明">
            <a:extLst>
              <a:ext uri="{FF2B5EF4-FFF2-40B4-BE49-F238E27FC236}">
                <a16:creationId xmlns:a16="http://schemas.microsoft.com/office/drawing/2014/main" id="{3EF7A00C-4438-47A4-9EB8-F76EC7D5D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/>
          <a:stretch/>
        </p:blipFill>
        <p:spPr>
          <a:xfrm>
            <a:off x="0" y="2113464"/>
            <a:ext cx="4252785" cy="3359409"/>
          </a:xfrm>
          <a:prstGeom prst="rect">
            <a:avLst/>
          </a:prstGeom>
        </p:spPr>
      </p:pic>
      <p:pic>
        <p:nvPicPr>
          <p:cNvPr id="73" name="図 72" descr="グラフ, 散布図&#10;&#10;自動的に生成された説明">
            <a:extLst>
              <a:ext uri="{FF2B5EF4-FFF2-40B4-BE49-F238E27FC236}">
                <a16:creationId xmlns:a16="http://schemas.microsoft.com/office/drawing/2014/main" id="{6EEC429F-A8D7-43F4-9E5D-0530A9D53C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/>
          <a:stretch/>
        </p:blipFill>
        <p:spPr>
          <a:xfrm>
            <a:off x="3969607" y="2113463"/>
            <a:ext cx="4252785" cy="3359409"/>
          </a:xfrm>
          <a:prstGeom prst="rect">
            <a:avLst/>
          </a:prstGeom>
        </p:spPr>
      </p:pic>
      <p:pic>
        <p:nvPicPr>
          <p:cNvPr id="74" name="図 73" descr="グラフ, 散布図&#10;&#10;自動的に生成された説明">
            <a:extLst>
              <a:ext uri="{FF2B5EF4-FFF2-40B4-BE49-F238E27FC236}">
                <a16:creationId xmlns:a16="http://schemas.microsoft.com/office/drawing/2014/main" id="{C13A2D6C-6D6C-4A8F-A5CE-6D323B178B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/>
          <a:stretch/>
        </p:blipFill>
        <p:spPr>
          <a:xfrm>
            <a:off x="7939217" y="2113463"/>
            <a:ext cx="4252785" cy="3359409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D871446-4084-453B-9E1A-C5D8FC871849}"/>
              </a:ext>
            </a:extLst>
          </p:cNvPr>
          <p:cNvSpPr txBox="1"/>
          <p:nvPr/>
        </p:nvSpPr>
        <p:spPr>
          <a:xfrm>
            <a:off x="1152683" y="526585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ja-JP" altLang="en-US" dirty="0"/>
              <a:t>　</a:t>
            </a:r>
            <a:r>
              <a:rPr kumimoji="1" lang="en-US" altLang="ja-JP" dirty="0"/>
              <a:t>Stage</a:t>
            </a:r>
            <a:r>
              <a:rPr kumimoji="1" lang="ja-JP" altLang="en-US" dirty="0"/>
              <a:t>　</a:t>
            </a:r>
            <a:r>
              <a:rPr kumimoji="1" lang="en-US" altLang="ja-JP" dirty="0"/>
              <a:t>DP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A107A82-9EF0-4584-A5A9-7E263E449226}"/>
              </a:ext>
            </a:extLst>
          </p:cNvPr>
          <p:cNvSpPr txBox="1"/>
          <p:nvPr/>
        </p:nvSpPr>
        <p:spPr>
          <a:xfrm>
            <a:off x="5263880" y="5288206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en-US" altLang="ja-JP" baseline="30000" dirty="0"/>
              <a:t>nd</a:t>
            </a:r>
            <a:r>
              <a:rPr kumimoji="1" lang="ja-JP" altLang="en-US" dirty="0"/>
              <a:t>　</a:t>
            </a:r>
            <a:r>
              <a:rPr kumimoji="1" lang="en-US" altLang="ja-JP" dirty="0"/>
              <a:t>Stage</a:t>
            </a:r>
            <a:r>
              <a:rPr kumimoji="1" lang="ja-JP" altLang="en-US" dirty="0"/>
              <a:t>　</a:t>
            </a:r>
            <a:r>
              <a:rPr kumimoji="1" lang="en-US" altLang="ja-JP" dirty="0"/>
              <a:t>DP</a:t>
            </a:r>
            <a:endParaRPr kumimoji="1" lang="ja-JP" altLang="en-US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A7747C5-2653-4135-A305-7DB8E73D5BE8}"/>
              </a:ext>
            </a:extLst>
          </p:cNvPr>
          <p:cNvSpPr txBox="1"/>
          <p:nvPr/>
        </p:nvSpPr>
        <p:spPr>
          <a:xfrm>
            <a:off x="9233487" y="5265858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en-US" altLang="ja-JP" baseline="30000" dirty="0"/>
              <a:t>rd</a:t>
            </a:r>
            <a:r>
              <a:rPr lang="en-US" altLang="ja-JP" dirty="0"/>
              <a:t>  </a:t>
            </a:r>
            <a:r>
              <a:rPr kumimoji="1" lang="en-US" altLang="ja-JP" dirty="0"/>
              <a:t>Stage</a:t>
            </a:r>
            <a:r>
              <a:rPr kumimoji="1" lang="ja-JP" altLang="en-US" dirty="0"/>
              <a:t>　</a:t>
            </a:r>
            <a:r>
              <a:rPr kumimoji="1" lang="en-US" altLang="ja-JP" dirty="0"/>
              <a:t>DP</a:t>
            </a:r>
            <a:endParaRPr kumimoji="1" lang="ja-JP" altLang="en-US" dirty="0"/>
          </a:p>
        </p:txBody>
      </p:sp>
      <p:sp>
        <p:nvSpPr>
          <p:cNvPr id="80" name="テキスト プレースホルダー 5">
            <a:extLst>
              <a:ext uri="{FF2B5EF4-FFF2-40B4-BE49-F238E27FC236}">
                <a16:creationId xmlns:a16="http://schemas.microsoft.com/office/drawing/2014/main" id="{18FECEE6-9DAC-4666-93E0-98F58FACCC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0165"/>
          </a:xfrm>
        </p:spPr>
        <p:txBody>
          <a:bodyPr/>
          <a:lstStyle/>
          <a:p>
            <a:r>
              <a:rPr lang="ja-JP" altLang="en-US" sz="2800" dirty="0"/>
              <a:t>洗浄のタイミングで大きく値が変わるが、一定期間の中で微小に変わる様子が見られる。</a:t>
            </a:r>
            <a:endParaRPr lang="en-US" altLang="ja-JP" sz="2800" dirty="0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DFD211E-01BD-4371-BCC4-8EE9614AD1AA}"/>
              </a:ext>
            </a:extLst>
          </p:cNvPr>
          <p:cNvCxnSpPr>
            <a:cxnSpLocks/>
          </p:cNvCxnSpPr>
          <p:nvPr/>
        </p:nvCxnSpPr>
        <p:spPr>
          <a:xfrm>
            <a:off x="711812" y="2475143"/>
            <a:ext cx="0" cy="2357693"/>
          </a:xfrm>
          <a:prstGeom prst="line">
            <a:avLst/>
          </a:prstGeom>
          <a:ln w="19050">
            <a:solidFill>
              <a:schemeClr val="accent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C1B8DB21-4C87-4FAB-99A6-782FD79F4FC9}"/>
              </a:ext>
            </a:extLst>
          </p:cNvPr>
          <p:cNvCxnSpPr>
            <a:cxnSpLocks/>
          </p:cNvCxnSpPr>
          <p:nvPr/>
        </p:nvCxnSpPr>
        <p:spPr>
          <a:xfrm>
            <a:off x="983683" y="2475143"/>
            <a:ext cx="0" cy="2357693"/>
          </a:xfrm>
          <a:prstGeom prst="line">
            <a:avLst/>
          </a:prstGeom>
          <a:ln w="19050">
            <a:solidFill>
              <a:schemeClr val="accent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30E33FC4-36DB-445B-8C2F-A416BB4E5867}"/>
              </a:ext>
            </a:extLst>
          </p:cNvPr>
          <p:cNvCxnSpPr>
            <a:cxnSpLocks/>
          </p:cNvCxnSpPr>
          <p:nvPr/>
        </p:nvCxnSpPr>
        <p:spPr>
          <a:xfrm>
            <a:off x="1465648" y="2475143"/>
            <a:ext cx="0" cy="2357693"/>
          </a:xfrm>
          <a:prstGeom prst="line">
            <a:avLst/>
          </a:prstGeom>
          <a:ln w="19050">
            <a:solidFill>
              <a:schemeClr val="accent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CA8DB1CD-FAB9-48AF-95CA-0165C9A72E80}"/>
              </a:ext>
            </a:extLst>
          </p:cNvPr>
          <p:cNvCxnSpPr>
            <a:cxnSpLocks/>
          </p:cNvCxnSpPr>
          <p:nvPr/>
        </p:nvCxnSpPr>
        <p:spPr>
          <a:xfrm>
            <a:off x="2233363" y="2475143"/>
            <a:ext cx="0" cy="2357693"/>
          </a:xfrm>
          <a:prstGeom prst="line">
            <a:avLst/>
          </a:prstGeom>
          <a:ln w="19050">
            <a:solidFill>
              <a:schemeClr val="accent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56673250-E040-4538-AE8B-2963E24C30B1}"/>
              </a:ext>
            </a:extLst>
          </p:cNvPr>
          <p:cNvCxnSpPr>
            <a:cxnSpLocks/>
          </p:cNvCxnSpPr>
          <p:nvPr/>
        </p:nvCxnSpPr>
        <p:spPr>
          <a:xfrm>
            <a:off x="3242468" y="2806037"/>
            <a:ext cx="0" cy="2042555"/>
          </a:xfrm>
          <a:prstGeom prst="line">
            <a:avLst/>
          </a:prstGeom>
          <a:ln w="19050">
            <a:solidFill>
              <a:schemeClr val="accent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025FECE1-9545-4689-8415-B6BE181DA493}"/>
              </a:ext>
            </a:extLst>
          </p:cNvPr>
          <p:cNvCxnSpPr>
            <a:cxnSpLocks/>
          </p:cNvCxnSpPr>
          <p:nvPr/>
        </p:nvCxnSpPr>
        <p:spPr>
          <a:xfrm>
            <a:off x="2762681" y="2475143"/>
            <a:ext cx="0" cy="2357693"/>
          </a:xfrm>
          <a:prstGeom prst="line">
            <a:avLst/>
          </a:prstGeom>
          <a:ln w="19050">
            <a:solidFill>
              <a:schemeClr val="accent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0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50825"/>
            <a:ext cx="11400125" cy="518094"/>
          </a:xfrm>
        </p:spPr>
        <p:txBody>
          <a:bodyPr/>
          <a:lstStyle/>
          <a:p>
            <a:r>
              <a:rPr lang="en-US" altLang="ja-JP" dirty="0"/>
              <a:t>TOC</a:t>
            </a:r>
            <a:r>
              <a:rPr lang="ja-JP" altLang="en-US" dirty="0"/>
              <a:t>除去率のトレンド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D57C2FF-1E5A-4525-8C88-EA3A260E7783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Data Pre-Analysis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80" name="テキスト プレースホルダー 5">
            <a:extLst>
              <a:ext uri="{FF2B5EF4-FFF2-40B4-BE49-F238E27FC236}">
                <a16:creationId xmlns:a16="http://schemas.microsoft.com/office/drawing/2014/main" id="{18FECEE6-9DAC-4666-93E0-98F58FACCC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0165"/>
          </a:xfrm>
        </p:spPr>
        <p:txBody>
          <a:bodyPr/>
          <a:lstStyle/>
          <a:p>
            <a:r>
              <a:rPr lang="en-US" altLang="ja-JP" sz="2800" dirty="0"/>
              <a:t>TOC</a:t>
            </a:r>
            <a:r>
              <a:rPr lang="ja-JP" altLang="en-US" sz="2800" dirty="0"/>
              <a:t>除去率は、ほぼ</a:t>
            </a:r>
            <a:r>
              <a:rPr lang="en-US" altLang="ja-JP" sz="2800" dirty="0"/>
              <a:t>95%</a:t>
            </a:r>
            <a:r>
              <a:rPr lang="ja-JP" altLang="en-US" sz="2800" dirty="0"/>
              <a:t>でキープしている。</a:t>
            </a:r>
            <a:endParaRPr lang="en-US" altLang="ja-JP" sz="2800" dirty="0"/>
          </a:p>
        </p:txBody>
      </p:sp>
      <p:pic>
        <p:nvPicPr>
          <p:cNvPr id="6" name="図 5" descr="グラフ, 散布図&#10;&#10;自動的に生成された説明">
            <a:extLst>
              <a:ext uri="{FF2B5EF4-FFF2-40B4-BE49-F238E27FC236}">
                <a16:creationId xmlns:a16="http://schemas.microsoft.com/office/drawing/2014/main" id="{90A42501-C502-4235-8DBF-1E09887DC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187" y="1765737"/>
            <a:ext cx="5596972" cy="41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02952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7920</TotalTime>
  <Words>1126</Words>
  <Application>Microsoft Office PowerPoint</Application>
  <PresentationFormat>ワイド画面</PresentationFormat>
  <Paragraphs>212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Meiryo UI</vt:lpstr>
      <vt:lpstr>游ゴシック</vt:lpstr>
      <vt:lpstr>Arial</vt:lpstr>
      <vt:lpstr>Wingdings</vt:lpstr>
      <vt:lpstr>Yokogawa_Template_Standard</vt:lpstr>
      <vt:lpstr>1st Quarterly Report 案</vt:lpstr>
      <vt:lpstr>構成</vt:lpstr>
      <vt:lpstr>成果サマリ　構成案</vt:lpstr>
      <vt:lpstr>Subdivided Objective</vt:lpstr>
      <vt:lpstr>Where to be focusing</vt:lpstr>
      <vt:lpstr>全体進捗</vt:lpstr>
      <vt:lpstr>LVMWDのROシステムとデータ</vt:lpstr>
      <vt:lpstr>モジュール間差圧のトレンド</vt:lpstr>
      <vt:lpstr>TOC除去率のトレンド</vt:lpstr>
      <vt:lpstr>導電率のトレンド</vt:lpstr>
      <vt:lpstr>差圧と導電率の散布図（3か月の）</vt:lpstr>
      <vt:lpstr>導電率の変化幅</vt:lpstr>
      <vt:lpstr>導電率：変化幅⇒絶対値⇒1週間平均</vt:lpstr>
      <vt:lpstr>導電率：外れ値除外⇒変化幅⇒絶対値⇒1週間平均</vt:lpstr>
      <vt:lpstr>Future Issue</vt:lpstr>
      <vt:lpstr>PowerPoint プレゼンテーション</vt:lpstr>
      <vt:lpstr>NAWI PJT：スケジュール</vt:lpstr>
      <vt:lpstr>細分化された目的</vt:lpstr>
      <vt:lpstr>重点的に考慮すべき箇所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1283</cp:revision>
  <dcterms:created xsi:type="dcterms:W3CDTF">2022-01-26T00:23:42Z</dcterms:created>
  <dcterms:modified xsi:type="dcterms:W3CDTF">2022-12-29T10:34:05Z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2022-08-25T05:09:57Z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166f826b-dd36-49fe-896d-f501c2b1a726</vt:lpwstr>
  </property>
  <property fmtid="{D5CDD505-2E9C-101B-9397-08002B2CF9AE}" pid="8" name="MSIP_Label_69b5a962-1a7a-4bf8-819d-07a170110954_ContentBits">
    <vt:lpwstr>0</vt:lpwstr>
  </property>
</Properties>
</file>