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838840884" r:id="rId5"/>
    <p:sldId id="268" r:id="rId6"/>
    <p:sldId id="838840916" r:id="rId7"/>
    <p:sldId id="838840918" r:id="rId8"/>
    <p:sldId id="838840919" r:id="rId9"/>
    <p:sldId id="838840920" r:id="rId10"/>
    <p:sldId id="838840921" r:id="rId11"/>
    <p:sldId id="838840944" r:id="rId12"/>
    <p:sldId id="838840954" r:id="rId13"/>
    <p:sldId id="838840955" r:id="rId14"/>
    <p:sldId id="838840949" r:id="rId15"/>
    <p:sldId id="838840956" r:id="rId16"/>
    <p:sldId id="838840952" r:id="rId17"/>
    <p:sldId id="838840953" r:id="rId18"/>
    <p:sldId id="838840967" r:id="rId19"/>
    <p:sldId id="838840968" r:id="rId20"/>
    <p:sldId id="838840945" r:id="rId21"/>
    <p:sldId id="838840939" r:id="rId22"/>
    <p:sldId id="838840942" r:id="rId23"/>
    <p:sldId id="838840883" r:id="rId24"/>
  </p:sldIdLst>
  <p:sldSz cx="9144000" cy="5143500" type="screen16x9"/>
  <p:notesSz cx="6858000" cy="98758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O Application" id="{EBCF0874-7072-4419-AE08-B7E1BF8E9054}">
          <p14:sldIdLst>
            <p14:sldId id="838840884"/>
            <p14:sldId id="268"/>
            <p14:sldId id="838840916"/>
            <p14:sldId id="838840918"/>
            <p14:sldId id="838840919"/>
            <p14:sldId id="838840920"/>
            <p14:sldId id="838840921"/>
            <p14:sldId id="838840944"/>
            <p14:sldId id="838840954"/>
            <p14:sldId id="838840955"/>
            <p14:sldId id="838840949"/>
            <p14:sldId id="838840956"/>
            <p14:sldId id="838840952"/>
            <p14:sldId id="838840953"/>
            <p14:sldId id="838840967"/>
            <p14:sldId id="838840968"/>
            <p14:sldId id="838840945"/>
            <p14:sldId id="838840939"/>
            <p14:sldId id="838840942"/>
            <p14:sldId id="8388408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ijima, Seiko (Seiko.Iijima@yokogawa.com)" initials="IS(" lastIdx="2" clrIdx="0">
    <p:extLst>
      <p:ext uri="{19B8F6BF-5375-455C-9EA6-DF929625EA0E}">
        <p15:presenceInfo xmlns:p15="http://schemas.microsoft.com/office/powerpoint/2012/main" userId="Iijima, Seiko (Seiko.Iijima@yokogawa.com)" providerId="None"/>
      </p:ext>
    </p:extLst>
  </p:cmAuthor>
  <p:cmAuthor id="2" name="Matsui, Yasuhiro (Yasuhiro.Matsui@jp.yokogawa.com)" initials="MY(" lastIdx="5" clrIdx="1">
    <p:extLst>
      <p:ext uri="{19B8F6BF-5375-455C-9EA6-DF929625EA0E}">
        <p15:presenceInfo xmlns:p15="http://schemas.microsoft.com/office/powerpoint/2012/main" userId="S-1-5-21-1078081533-1275210071-682003330-3064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9AD"/>
    <a:srgbClr val="FFFFFF"/>
    <a:srgbClr val="339933"/>
    <a:srgbClr val="FFFFCC"/>
    <a:srgbClr val="FFFF00"/>
    <a:srgbClr val="CCECFF"/>
    <a:srgbClr val="B8DCFF"/>
    <a:srgbClr val="EDF7E1"/>
    <a:srgbClr val="DDF0C8"/>
    <a:srgbClr val="FFCC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3" autoAdjust="0"/>
  </p:normalViewPr>
  <p:slideViewPr>
    <p:cSldViewPr snapToGrid="0">
      <p:cViewPr varScale="1">
        <p:scale>
          <a:sx n="100" d="100"/>
          <a:sy n="100" d="100"/>
        </p:scale>
        <p:origin x="931" y="58"/>
      </p:cViewPr>
      <p:guideLst>
        <p:guide orient="horz" pos="1620"/>
        <p:guide pos="1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A20B783-B685-4C67-A049-E02386F01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2D4938-2070-42CC-A1E0-F394B2E3D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81FEC-3086-492C-B259-F09400B0190B}" type="datetimeFigureOut">
              <a:rPr kumimoji="1" lang="ja-JP" altLang="en-US" smtClean="0"/>
              <a:t>2022/12/2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A8EBE0-9D89-4F30-BF6C-A5E3FD25DF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80538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FBE8F3-9587-4340-B607-EA2F64B092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380538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00154-FB33-4CC2-968A-C614DC272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803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3791"/>
          </a:xfrm>
          <a:prstGeom prst="rect">
            <a:avLst/>
          </a:prstGeom>
        </p:spPr>
        <p:txBody>
          <a:bodyPr vert="horz" lIns="92144" tIns="46072" rIns="92144" bIns="4607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3791"/>
          </a:xfrm>
          <a:prstGeom prst="rect">
            <a:avLst/>
          </a:prstGeom>
        </p:spPr>
        <p:txBody>
          <a:bodyPr vert="horz" lIns="92144" tIns="46072" rIns="92144" bIns="46072" rtlCol="0"/>
          <a:lstStyle>
            <a:lvl1pPr algn="r">
              <a:defRPr sz="1200"/>
            </a:lvl1pPr>
          </a:lstStyle>
          <a:p>
            <a:fld id="{603A0772-E784-46DA-9A8A-1C05940AE517}" type="datetimeFigureOut">
              <a:rPr kumimoji="1" lang="ja-JP" altLang="en-US" smtClean="0"/>
              <a:t>2022/12/2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4938" y="739775"/>
            <a:ext cx="6588125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44" tIns="46072" rIns="92144" bIns="4607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1" y="4691023"/>
            <a:ext cx="5486400" cy="4444128"/>
          </a:xfrm>
          <a:prstGeom prst="rect">
            <a:avLst/>
          </a:prstGeom>
        </p:spPr>
        <p:txBody>
          <a:bodyPr vert="horz" lIns="92144" tIns="46072" rIns="92144" bIns="4607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380333"/>
            <a:ext cx="2971800" cy="493791"/>
          </a:xfrm>
          <a:prstGeom prst="rect">
            <a:avLst/>
          </a:prstGeom>
        </p:spPr>
        <p:txBody>
          <a:bodyPr vert="horz" lIns="92144" tIns="46072" rIns="92144" bIns="4607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9380333"/>
            <a:ext cx="2971800" cy="493791"/>
          </a:xfrm>
          <a:prstGeom prst="rect">
            <a:avLst/>
          </a:prstGeom>
        </p:spPr>
        <p:txBody>
          <a:bodyPr vert="horz" lIns="92144" tIns="46072" rIns="92144" bIns="46072" rtlCol="0" anchor="b"/>
          <a:lstStyle>
            <a:lvl1pPr algn="r">
              <a:defRPr sz="1200"/>
            </a:lvl1pPr>
          </a:lstStyle>
          <a:p>
            <a:fld id="{F1A76C46-CD84-41C3-8F47-9AFE05013F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0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4D362-0C91-4230-A806-FC27EBB66FF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01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77390" y="857157"/>
            <a:ext cx="5286786" cy="305258"/>
          </a:xfrm>
          <a:noFill/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ja-JP" altLang="en-US" sz="2400" b="1" baseline="0">
                <a:solidFill>
                  <a:schemeClr val="bg1"/>
                </a:solidFill>
                <a:latin typeface="+mn-lt"/>
                <a:cs typeface="ＭＳ Ｐ明朝"/>
              </a:defRPr>
            </a:lvl1pPr>
          </a:lstStyle>
          <a:p>
            <a:r>
              <a:rPr lang="en-US" altLang="ja-JP"/>
              <a:t>Theme Title Here</a:t>
            </a: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305909"/>
            <a:ext cx="5307864" cy="97855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Presentation Title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5029200"/>
            <a:ext cx="2133600" cy="86499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3484071"/>
            <a:ext cx="3867622" cy="36695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kumimoji="1" lang="en-US" altLang="ja-JP"/>
              <a:t>Presenter Name</a:t>
            </a:r>
            <a:endParaRPr kumimoji="1" lang="ja-JP" altLang="en-US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390" y="3825373"/>
            <a:ext cx="3867622" cy="526819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r>
              <a:rPr kumimoji="1" lang="en-US" altLang="ja-JP"/>
              <a:t>Profile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390" y="4448413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/>
              <a:t>Aug</a:t>
            </a:r>
            <a:r>
              <a:rPr kumimoji="1" lang="ja-JP" altLang="en-US"/>
              <a:t> </a:t>
            </a:r>
            <a:r>
              <a:rPr kumimoji="1" lang="en-US" altLang="ja-JP"/>
              <a:t>21st, 2020</a:t>
            </a:r>
            <a:endParaRPr kumimoji="1" lang="ja-JP" altLang="en-US"/>
          </a:p>
        </p:txBody>
      </p:sp>
      <p:pic>
        <p:nvPicPr>
          <p:cNvPr id="14" name="図 13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49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9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5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コンテンツ プレースホルダー 11"/>
          <p:cNvSpPr>
            <a:spLocks noGrp="1"/>
          </p:cNvSpPr>
          <p:nvPr>
            <p:ph sz="quarter" idx="16" hasCustomPrompt="1"/>
          </p:nvPr>
        </p:nvSpPr>
        <p:spPr>
          <a:xfrm>
            <a:off x="4700905" y="713185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9" name="図 18" descr="名称未設定-3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03665" y="2219583"/>
            <a:ext cx="6358188" cy="417041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Ending page title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303666" y="2639154"/>
            <a:ext cx="6263951" cy="84318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1025525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kumimoji="1" lang="en-US" altLang="ja-JP"/>
              <a:t>message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61" y="571133"/>
            <a:ext cx="2495339" cy="4130938"/>
          </a:xfrm>
          <a:prstGeom prst="rect">
            <a:avLst/>
          </a:prstGeom>
        </p:spPr>
      </p:pic>
      <p:pic>
        <p:nvPicPr>
          <p:cNvPr id="9" name="図 8" descr="名称未設定-2-0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39" y="1275548"/>
            <a:ext cx="5088758" cy="70113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E19069-5DDB-435D-9FD1-A05E97DAC1A9}"/>
              </a:ext>
            </a:extLst>
          </p:cNvPr>
          <p:cNvSpPr/>
          <p:nvPr userDrawn="1"/>
        </p:nvSpPr>
        <p:spPr>
          <a:xfrm>
            <a:off x="295929" y="43923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ja-JP" sz="70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54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18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77390" y="857157"/>
            <a:ext cx="5286786" cy="305258"/>
          </a:xfrm>
          <a:noFill/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ja-JP" altLang="en-US" sz="2400" b="1" baseline="0">
                <a:solidFill>
                  <a:schemeClr val="bg1"/>
                </a:solidFill>
                <a:latin typeface="+mn-lt"/>
                <a:cs typeface="ＭＳ Ｐ明朝"/>
              </a:defRPr>
            </a:lvl1pPr>
          </a:lstStyle>
          <a:p>
            <a:r>
              <a:rPr lang="en-US" altLang="ja-JP"/>
              <a:t>Theme Title Here</a:t>
            </a: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305909"/>
            <a:ext cx="5307864" cy="97855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Presentation Title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5029200"/>
            <a:ext cx="2133600" cy="86499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3484071"/>
            <a:ext cx="3867622" cy="36695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kumimoji="1" lang="en-US" altLang="ja-JP"/>
              <a:t>Presenter Name</a:t>
            </a:r>
            <a:endParaRPr kumimoji="1" lang="ja-JP" altLang="en-US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390" y="3825373"/>
            <a:ext cx="3867622" cy="526819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r>
              <a:rPr kumimoji="1" lang="en-US" altLang="ja-JP"/>
              <a:t>Profile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390" y="4448413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/>
              <a:t>March 23, 2016</a:t>
            </a:r>
            <a:endParaRPr kumimoji="1" lang="ja-JP" altLang="en-US"/>
          </a:p>
        </p:txBody>
      </p:sp>
      <p:pic>
        <p:nvPicPr>
          <p:cNvPr id="14" name="図 13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49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1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571500"/>
            <a:ext cx="9144000" cy="41374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857157"/>
            <a:ext cx="5307864" cy="431035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Agenda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1381125"/>
            <a:ext cx="5270500" cy="2961085"/>
          </a:xfrm>
        </p:spPr>
        <p:txBody>
          <a:bodyPr>
            <a:norm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>
                <a:latin typeface="+mn-lt"/>
              </a:rPr>
              <a:t>High Lighted Contents</a:t>
            </a:r>
          </a:p>
        </p:txBody>
      </p:sp>
      <p:pic>
        <p:nvPicPr>
          <p:cNvPr id="7" name="図 6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92218" y="650079"/>
            <a:ext cx="2451781" cy="40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4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49" y="569685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05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_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9685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_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79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_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75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_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11" name="図 10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8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5"/>
            <a:ext cx="8636154" cy="491826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名称未設定-3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8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571500"/>
            <a:ext cx="9144000" cy="41374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857157"/>
            <a:ext cx="5307864" cy="431035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Agenda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1381125"/>
            <a:ext cx="5270500" cy="2961085"/>
          </a:xfrm>
        </p:spPr>
        <p:txBody>
          <a:bodyPr>
            <a:norm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>
                <a:latin typeface="+mn-lt"/>
              </a:rPr>
              <a:t>High Lighted Contents</a:t>
            </a:r>
          </a:p>
        </p:txBody>
      </p:sp>
      <p:pic>
        <p:nvPicPr>
          <p:cNvPr id="7" name="図 6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92218" y="650079"/>
            <a:ext cx="2451781" cy="40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49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7" name="図 16" descr="名称未設定-3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94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5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コンテンツ プレースホルダー 11"/>
          <p:cNvSpPr>
            <a:spLocks noGrp="1"/>
          </p:cNvSpPr>
          <p:nvPr>
            <p:ph sz="quarter" idx="16" hasCustomPrompt="1"/>
          </p:nvPr>
        </p:nvSpPr>
        <p:spPr>
          <a:xfrm>
            <a:off x="4700905" y="713185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9" name="図 18" descr="名称未設定-3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05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03665" y="2219583"/>
            <a:ext cx="6358188" cy="417041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Ending page title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303666" y="2639154"/>
            <a:ext cx="6263951" cy="84318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1025525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kumimoji="1" lang="en-US" altLang="ja-JP"/>
              <a:t>message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61" y="571133"/>
            <a:ext cx="2495339" cy="4130938"/>
          </a:xfrm>
          <a:prstGeom prst="rect">
            <a:avLst/>
          </a:prstGeom>
        </p:spPr>
      </p:pic>
      <p:pic>
        <p:nvPicPr>
          <p:cNvPr id="9" name="図 8" descr="名称未設定-2-0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39" y="1275548"/>
            <a:ext cx="5088758" cy="70113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E19069-5DDB-435D-9FD1-A05E97DAC1A9}"/>
              </a:ext>
            </a:extLst>
          </p:cNvPr>
          <p:cNvSpPr/>
          <p:nvPr userDrawn="1"/>
        </p:nvSpPr>
        <p:spPr>
          <a:xfrm>
            <a:off x="295929" y="43923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ja-JP" sz="70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98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77390" y="857157"/>
            <a:ext cx="5286786" cy="305258"/>
          </a:xfrm>
          <a:noFill/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ja-JP" altLang="en-US" sz="2400" b="1" baseline="0">
                <a:solidFill>
                  <a:schemeClr val="bg1"/>
                </a:solidFill>
                <a:latin typeface="+mn-lt"/>
                <a:cs typeface="ＭＳ Ｐ明朝"/>
              </a:defRPr>
            </a:lvl1pPr>
          </a:lstStyle>
          <a:p>
            <a:r>
              <a:rPr lang="en-US" altLang="ja-JP"/>
              <a:t>Theme Title Here</a:t>
            </a: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305909"/>
            <a:ext cx="5307864" cy="97855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Presentation Title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5029200"/>
            <a:ext cx="2133600" cy="86499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3484071"/>
            <a:ext cx="3867622" cy="36695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kumimoji="1" lang="en-US" altLang="ja-JP"/>
              <a:t>Presenter Name</a:t>
            </a:r>
            <a:endParaRPr kumimoji="1" lang="ja-JP" altLang="en-US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390" y="3825373"/>
            <a:ext cx="3867622" cy="526819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r>
              <a:rPr kumimoji="1" lang="en-US" altLang="ja-JP"/>
              <a:t>Profile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390" y="4448413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/>
              <a:t>March 23, 2016</a:t>
            </a:r>
            <a:endParaRPr kumimoji="1" lang="ja-JP" altLang="en-US"/>
          </a:p>
        </p:txBody>
      </p:sp>
      <p:pic>
        <p:nvPicPr>
          <p:cNvPr id="14" name="図 13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49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35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571500"/>
            <a:ext cx="9144000" cy="41374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857157"/>
            <a:ext cx="5307864" cy="431035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Agenda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1381125"/>
            <a:ext cx="5270500" cy="2961085"/>
          </a:xfrm>
        </p:spPr>
        <p:txBody>
          <a:bodyPr>
            <a:norm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>
                <a:latin typeface="+mn-lt"/>
              </a:rPr>
              <a:t>High Lighted Contents</a:t>
            </a:r>
          </a:p>
        </p:txBody>
      </p:sp>
      <p:pic>
        <p:nvPicPr>
          <p:cNvPr id="7" name="図 6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92218" y="650079"/>
            <a:ext cx="2451781" cy="40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2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49" y="569685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10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_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9685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76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_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1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_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03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parator_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11" name="図 10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49" y="569685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146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5"/>
            <a:ext cx="8636154" cy="491826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名称未設定-3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738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7" name="図 16" descr="名称未設定-3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343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5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コンテンツ プレースホルダー 11"/>
          <p:cNvSpPr>
            <a:spLocks noGrp="1"/>
          </p:cNvSpPr>
          <p:nvPr>
            <p:ph sz="quarter" idx="16" hasCustomPrompt="1"/>
          </p:nvPr>
        </p:nvSpPr>
        <p:spPr>
          <a:xfrm>
            <a:off x="4700905" y="713185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9" name="図 18" descr="名称未設定-3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95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03665" y="2219583"/>
            <a:ext cx="6358188" cy="417041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Ending page title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303666" y="2639154"/>
            <a:ext cx="6263951" cy="84318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1025525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kumimoji="1" lang="en-US" altLang="ja-JP"/>
              <a:t>message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61" y="571133"/>
            <a:ext cx="2495339" cy="4130938"/>
          </a:xfrm>
          <a:prstGeom prst="rect">
            <a:avLst/>
          </a:prstGeom>
        </p:spPr>
      </p:pic>
      <p:pic>
        <p:nvPicPr>
          <p:cNvPr id="9" name="図 8" descr="名称未設定-2-01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39" y="1275548"/>
            <a:ext cx="5088758" cy="70113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E19069-5DDB-435D-9FD1-A05E97DAC1A9}"/>
              </a:ext>
            </a:extLst>
          </p:cNvPr>
          <p:cNvSpPr/>
          <p:nvPr userDrawn="1"/>
        </p:nvSpPr>
        <p:spPr>
          <a:xfrm>
            <a:off x="295929" y="43923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ja-JP" sz="70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30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77390" y="857157"/>
            <a:ext cx="5286786" cy="305258"/>
          </a:xfrm>
          <a:noFill/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ja-JP" altLang="en-US" sz="2400" b="1" baseline="0">
                <a:solidFill>
                  <a:schemeClr val="bg1"/>
                </a:solidFill>
                <a:latin typeface="+mn-lt"/>
                <a:cs typeface="ＭＳ Ｐ明朝"/>
              </a:defRPr>
            </a:lvl1pPr>
          </a:lstStyle>
          <a:p>
            <a:r>
              <a:rPr lang="en-US" altLang="ja-JP"/>
              <a:t>Theme Title Here</a:t>
            </a: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305909"/>
            <a:ext cx="5307864" cy="97855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Presentation Title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5029200"/>
            <a:ext cx="2133600" cy="86499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3484071"/>
            <a:ext cx="3867622" cy="36695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/>
            </a:lvl1pPr>
          </a:lstStyle>
          <a:p>
            <a:pPr lvl="0"/>
            <a:r>
              <a:rPr kumimoji="1" lang="en-US" altLang="ja-JP"/>
              <a:t>Presenter Name</a:t>
            </a:r>
            <a:endParaRPr kumimoji="1" lang="ja-JP" altLang="en-US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390" y="3825373"/>
            <a:ext cx="3867622" cy="526819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r>
              <a:rPr kumimoji="1" lang="en-US" altLang="ja-JP"/>
              <a:t>Profile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390" y="4448413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/>
            </a:lvl1pPr>
          </a:lstStyle>
          <a:p>
            <a:pPr lvl="0"/>
            <a:r>
              <a:rPr kumimoji="1" lang="en-US" altLang="ja-JP"/>
              <a:t>September 11, 2019</a:t>
            </a:r>
            <a:endParaRPr kumimoji="1" lang="ja-JP" altLang="en-US"/>
          </a:p>
        </p:txBody>
      </p:sp>
      <p:pic>
        <p:nvPicPr>
          <p:cNvPr id="14" name="図 13" descr="ppt資料07-1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49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72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571500"/>
            <a:ext cx="9144000" cy="41374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857157"/>
            <a:ext cx="5307864" cy="431035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Agenda Here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0" y="1381125"/>
            <a:ext cx="5270500" cy="2961085"/>
          </a:xfrm>
        </p:spPr>
        <p:txBody>
          <a:bodyPr>
            <a:norm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>
                <a:latin typeface="+mn-lt"/>
              </a:rPr>
              <a:t>High Lighted Contents</a:t>
            </a:r>
          </a:p>
        </p:txBody>
      </p:sp>
      <p:pic>
        <p:nvPicPr>
          <p:cNvPr id="7" name="図 6" descr="ppt資料07-1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92218" y="650079"/>
            <a:ext cx="2451781" cy="40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79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o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49" y="569685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1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or_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9685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18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or_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23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or_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9685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159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parator_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11" name="図 10" descr="ppt資料07-1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666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5"/>
            <a:ext cx="8636154" cy="491826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50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7" name="図 16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367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5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コンテンツ プレースホルダー 11"/>
          <p:cNvSpPr>
            <a:spLocks noGrp="1"/>
          </p:cNvSpPr>
          <p:nvPr>
            <p:ph sz="quarter" idx="16" hasCustomPrompt="1"/>
          </p:nvPr>
        </p:nvSpPr>
        <p:spPr>
          <a:xfrm>
            <a:off x="4700905" y="713185"/>
            <a:ext cx="4206256" cy="5072158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9" name="図 18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915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03665" y="2219583"/>
            <a:ext cx="6358188" cy="417041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Ending page title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303666" y="2639154"/>
            <a:ext cx="6263951" cy="84318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1025525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kumimoji="1" lang="en-US" altLang="ja-JP"/>
              <a:t>message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 descr="ppt資料07-14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48661" y="571133"/>
            <a:ext cx="2495339" cy="4130938"/>
          </a:xfrm>
          <a:prstGeom prst="rect">
            <a:avLst/>
          </a:prstGeom>
        </p:spPr>
      </p:pic>
      <p:pic>
        <p:nvPicPr>
          <p:cNvPr id="9" name="図 8" descr="名称未設定-2-01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539" y="1275548"/>
            <a:ext cx="5088758" cy="70113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7E19069-5DDB-435D-9FD1-A05E97DAC1A9}"/>
              </a:ext>
            </a:extLst>
          </p:cNvPr>
          <p:cNvSpPr/>
          <p:nvPr userDrawn="1"/>
        </p:nvSpPr>
        <p:spPr>
          <a:xfrm>
            <a:off x="295929" y="43923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ja-JP" sz="70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35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3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5" name="図 1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8" y="556077"/>
            <a:ext cx="3344753" cy="4152833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77390" y="857157"/>
            <a:ext cx="5286786" cy="305258"/>
          </a:xfrm>
          <a:noFill/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ja-JP" altLang="en-US" sz="1800" b="1" baseline="0">
                <a:solidFill>
                  <a:schemeClr val="bg1"/>
                </a:solidFill>
                <a:latin typeface="+mn-lt"/>
                <a:cs typeface="ＭＳ Ｐ明朝"/>
              </a:defRPr>
            </a:lvl1pPr>
          </a:lstStyle>
          <a:p>
            <a:r>
              <a:rPr lang="en-US" altLang="ja-JP"/>
              <a:t>Theme Title Here</a:t>
            </a: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305909"/>
            <a:ext cx="5307864" cy="978559"/>
          </a:xfrm>
        </p:spPr>
        <p:txBody>
          <a:bodyPr anchor="t">
            <a:normAutofit/>
          </a:bodyPr>
          <a:lstStyle>
            <a:lvl1pPr>
              <a:defRPr sz="2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Presentation Title Here</a:t>
            </a:r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1" y="3480331"/>
            <a:ext cx="3867622" cy="3100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 b="1"/>
            </a:lvl1pPr>
          </a:lstStyle>
          <a:p>
            <a:pPr lvl="0"/>
            <a:r>
              <a:rPr kumimoji="1" lang="en-US" altLang="ja-JP"/>
              <a:t>Presenter Name</a:t>
            </a:r>
            <a:endParaRPr kumimoji="1" lang="ja-JP" altLang="en-US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391" y="3807790"/>
            <a:ext cx="3867622" cy="622072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050" b="0"/>
            </a:lvl1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r>
              <a:rPr kumimoji="1" lang="en-US" altLang="ja-JP"/>
              <a:t>Profile</a:t>
            </a:r>
          </a:p>
          <a:p>
            <a:pPr lvl="0"/>
            <a:r>
              <a:rPr kumimoji="1" lang="en-US" altLang="ja-JP"/>
              <a:t>Profile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391" y="4448413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050" b="0"/>
            </a:lvl1pPr>
          </a:lstStyle>
          <a:p>
            <a:pPr lvl="0"/>
            <a:r>
              <a:rPr kumimoji="1" lang="en-US" altLang="ja-JP"/>
              <a:t>June 1, 2019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6082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554183"/>
            <a:ext cx="9144000" cy="41422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766" t="26158" b="3134"/>
          <a:stretch/>
        </p:blipFill>
        <p:spPr>
          <a:xfrm>
            <a:off x="5463479" y="1059557"/>
            <a:ext cx="3677941" cy="36368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857158"/>
            <a:ext cx="5307864" cy="431035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Agenda Here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1" y="1381126"/>
            <a:ext cx="5270500" cy="2961085"/>
          </a:xfrm>
        </p:spPr>
        <p:txBody>
          <a:bodyPr>
            <a:normAutofit/>
          </a:bodyPr>
          <a:lstStyle>
            <a:lvl1pPr marL="342900" indent="-342900"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>
                <a:latin typeface="+mn-lt"/>
              </a:rPr>
              <a:t>High Lighted Contents</a:t>
            </a:r>
          </a:p>
        </p:txBody>
      </p:sp>
    </p:spTree>
    <p:extLst>
      <p:ext uri="{BB962C8B-B14F-4D97-AF65-F5344CB8AC3E}">
        <p14:creationId xmlns:p14="http://schemas.microsoft.com/office/powerpoint/2010/main" val="32617281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o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8" y="556077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52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or_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8" y="556077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513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B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8" y="556077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335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or_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8" y="556077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239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or_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8" y="556077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577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parator_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8" y="556077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532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8" y="1"/>
            <a:ext cx="1187823" cy="55469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6" y="2"/>
            <a:ext cx="1187823" cy="5546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134211"/>
            <a:ext cx="8463160" cy="362591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6"/>
            <a:ext cx="8636154" cy="3688702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8269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8" y="1"/>
            <a:ext cx="1187823" cy="55469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6" y="2"/>
            <a:ext cx="1187823" cy="5546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134211"/>
            <a:ext cx="8463160" cy="362591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5408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8" y="1"/>
            <a:ext cx="1187823" cy="55469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6" y="2"/>
            <a:ext cx="1187823" cy="5546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134211"/>
            <a:ext cx="8463160" cy="362591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5"/>
            <a:ext cx="4206256" cy="2580707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3" name="コンテンツ プレースホルダー 11"/>
          <p:cNvSpPr>
            <a:spLocks noGrp="1"/>
          </p:cNvSpPr>
          <p:nvPr>
            <p:ph sz="quarter" idx="16" hasCustomPrompt="1"/>
          </p:nvPr>
        </p:nvSpPr>
        <p:spPr>
          <a:xfrm>
            <a:off x="4700906" y="713185"/>
            <a:ext cx="4206256" cy="2580707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8380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554182"/>
            <a:ext cx="9144000" cy="29223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03665" y="2219583"/>
            <a:ext cx="6358188" cy="417041"/>
          </a:xfrm>
        </p:spPr>
        <p:txBody>
          <a:bodyPr anchor="b">
            <a:normAutofit/>
          </a:bodyPr>
          <a:lstStyle>
            <a:lvl1pPr>
              <a:defRPr sz="2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Ending page title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303666" y="2639154"/>
            <a:ext cx="6263951" cy="84318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1500"/>
            </a:lvl2pPr>
            <a:lvl3pPr marL="769144" indent="0">
              <a:buFontTx/>
              <a:buNone/>
              <a:defRPr sz="1500"/>
            </a:lvl3pPr>
            <a:lvl4pPr marL="1028700" indent="0">
              <a:buFontTx/>
              <a:buNone/>
              <a:defRPr sz="1500"/>
            </a:lvl4pPr>
            <a:lvl5pPr marL="1371600" indent="0">
              <a:buFontTx/>
              <a:buNone/>
              <a:defRPr sz="1500"/>
            </a:lvl5pPr>
          </a:lstStyle>
          <a:p>
            <a:pPr lvl="0"/>
            <a:r>
              <a:rPr kumimoji="1" lang="en-US" altLang="ja-JP"/>
              <a:t>message</a:t>
            </a:r>
          </a:p>
        </p:txBody>
      </p:sp>
      <p:pic>
        <p:nvPicPr>
          <p:cNvPr id="8" name="Picture 2" descr="C:\Users\00108231\Desktop\co-nega-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453" y="1394239"/>
            <a:ext cx="4796266" cy="2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 descr="ppt資料07-14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8" y="556077"/>
            <a:ext cx="3344753" cy="415283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 userDrawn="1"/>
        </p:nvSpPr>
        <p:spPr>
          <a:xfrm>
            <a:off x="194723" y="5010176"/>
            <a:ext cx="35560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>
                <a:solidFill>
                  <a:srgbClr val="646464"/>
                </a:solidFill>
                <a:latin typeface="+mn-lt"/>
              </a:rPr>
              <a:t>Co-innovating tomorrow is a </a:t>
            </a:r>
            <a:r>
              <a:rPr lang="en-US" altLang="ja-JP" sz="525">
                <a:solidFill>
                  <a:srgbClr val="646464"/>
                </a:solidFill>
                <a:latin typeface="+mn-lt"/>
              </a:rPr>
              <a:t>registered trademark of Yokogawa Electric </a:t>
            </a:r>
            <a:r>
              <a:rPr lang="en-US" altLang="ja-JP" sz="525" i="1">
                <a:solidFill>
                  <a:srgbClr val="646464"/>
                </a:solidFill>
                <a:latin typeface="+mn-lt"/>
              </a:rPr>
              <a:t>Corporation.</a:t>
            </a:r>
            <a:endParaRPr kumimoji="1" lang="ja-JP" altLang="en-US" sz="525" i="1">
              <a:solidFill>
                <a:srgbClr val="64646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233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4"/>
            <a:ext cx="9144000" cy="291230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15" name="図 1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9" y="556078"/>
            <a:ext cx="3344753" cy="4152833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77390" y="857158"/>
            <a:ext cx="5286786" cy="305258"/>
          </a:xfrm>
          <a:noFill/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ja-JP" altLang="en-US" sz="1800" b="1" baseline="0">
                <a:solidFill>
                  <a:schemeClr val="bg1"/>
                </a:solidFill>
                <a:latin typeface="+mn-lt"/>
                <a:cs typeface="ＭＳ Ｐ明朝"/>
              </a:defRPr>
            </a:lvl1pPr>
          </a:lstStyle>
          <a:p>
            <a:r>
              <a:rPr lang="en-US" altLang="ja-JP"/>
              <a:t>Theme Title Here</a:t>
            </a: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305910"/>
            <a:ext cx="5307864" cy="978559"/>
          </a:xfrm>
        </p:spPr>
        <p:txBody>
          <a:bodyPr anchor="t">
            <a:normAutofit/>
          </a:bodyPr>
          <a:lstStyle>
            <a:lvl1pPr>
              <a:defRPr sz="27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Presentation Title Here</a:t>
            </a:r>
            <a:endParaRPr kumimoji="1" lang="ja-JP" altLang="en-US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2" y="3480331"/>
            <a:ext cx="3867622" cy="3100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 b="1"/>
            </a:lvl1pPr>
          </a:lstStyle>
          <a:p>
            <a:pPr lvl="0"/>
            <a:r>
              <a:rPr kumimoji="1" lang="en-US" altLang="ja-JP"/>
              <a:t>Presenter Name</a:t>
            </a:r>
            <a:endParaRPr kumimoji="1" lang="ja-JP" altLang="en-US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4" hasCustomPrompt="1"/>
          </p:nvPr>
        </p:nvSpPr>
        <p:spPr>
          <a:xfrm>
            <a:off x="277392" y="3807791"/>
            <a:ext cx="3867622" cy="622072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050" b="0"/>
            </a:lvl1pPr>
          </a:lstStyle>
          <a:p>
            <a:pPr lvl="0"/>
            <a:r>
              <a:rPr kumimoji="1" lang="en-US" altLang="ja-JP"/>
              <a:t>Profile</a:t>
            </a:r>
          </a:p>
          <a:p>
            <a:pPr lvl="0"/>
            <a:r>
              <a:rPr kumimoji="1" lang="en-US" altLang="ja-JP"/>
              <a:t>Profile</a:t>
            </a:r>
          </a:p>
          <a:p>
            <a:pPr lvl="0"/>
            <a:r>
              <a:rPr kumimoji="1" lang="en-US" altLang="ja-JP"/>
              <a:t>Profile</a:t>
            </a:r>
          </a:p>
        </p:txBody>
      </p:sp>
      <p:sp>
        <p:nvSpPr>
          <p:cNvPr id="13" name="テキスト プレースホルダー 10"/>
          <p:cNvSpPr>
            <a:spLocks noGrp="1"/>
          </p:cNvSpPr>
          <p:nvPr>
            <p:ph type="body" sz="quarter" idx="15" hasCustomPrompt="1"/>
          </p:nvPr>
        </p:nvSpPr>
        <p:spPr>
          <a:xfrm>
            <a:off x="277392" y="4448413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050" b="0"/>
            </a:lvl1pPr>
          </a:lstStyle>
          <a:p>
            <a:pPr lvl="0"/>
            <a:r>
              <a:rPr kumimoji="1" lang="en-US" altLang="ja-JP"/>
              <a:t>June 1, 2019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48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554184"/>
            <a:ext cx="9144000" cy="414222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9766" t="26158" b="3134"/>
          <a:stretch/>
        </p:blipFill>
        <p:spPr>
          <a:xfrm>
            <a:off x="5463480" y="1059557"/>
            <a:ext cx="3677941" cy="36368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857159"/>
            <a:ext cx="5307864" cy="431035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Agenda Here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 hasCustomPrompt="1"/>
          </p:nvPr>
        </p:nvSpPr>
        <p:spPr>
          <a:xfrm>
            <a:off x="277392" y="1381127"/>
            <a:ext cx="5270500" cy="2961085"/>
          </a:xfrm>
        </p:spPr>
        <p:txBody>
          <a:bodyPr>
            <a:normAutofit/>
          </a:bodyPr>
          <a:lstStyle>
            <a:lvl1pPr marL="342892" indent="-342892">
              <a:buClr>
                <a:schemeClr val="bg1"/>
              </a:buClr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>
                <a:latin typeface="+mn-lt"/>
              </a:rPr>
              <a:t>High Lighted Contents</a:t>
            </a:r>
          </a:p>
        </p:txBody>
      </p:sp>
    </p:spTree>
    <p:extLst>
      <p:ext uri="{BB962C8B-B14F-4D97-AF65-F5344CB8AC3E}">
        <p14:creationId xmlns:p14="http://schemas.microsoft.com/office/powerpoint/2010/main" val="14072876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o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9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9" y="556078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9" name="図 8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120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or_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9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9" y="556078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73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arator_B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9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9" y="556078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5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or_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9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9" y="556078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24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or_G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9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9" y="556078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857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parator_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59954"/>
            <a:ext cx="9144000" cy="292238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9"/>
            <a:ext cx="5307864" cy="1882147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5" name="図 4" descr="ppt資料07-14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9" y="556078"/>
            <a:ext cx="3344753" cy="41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931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9" y="1"/>
            <a:ext cx="1187823" cy="55469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6" y="3"/>
            <a:ext cx="1187823" cy="5546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134212"/>
            <a:ext cx="8463160" cy="362591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7"/>
            <a:ext cx="8636154" cy="3688702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148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9" y="1"/>
            <a:ext cx="1187823" cy="55469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6" y="3"/>
            <a:ext cx="1187823" cy="5546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134212"/>
            <a:ext cx="8463160" cy="362591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7787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9" name="図 8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9" y="1"/>
            <a:ext cx="1187823" cy="554690"/>
          </a:xfrm>
          <a:prstGeom prst="rect">
            <a:avLst/>
          </a:prstGeom>
        </p:spPr>
      </p:pic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名称未設定-3-11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7956176" y="3"/>
            <a:ext cx="1187823" cy="55469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134212"/>
            <a:ext cx="8463160" cy="362591"/>
          </a:xfrm>
        </p:spPr>
        <p:txBody>
          <a:bodyPr>
            <a:no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6"/>
            <a:ext cx="4206256" cy="2580707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3" name="コンテンツ プレースホルダー 11"/>
          <p:cNvSpPr>
            <a:spLocks noGrp="1"/>
          </p:cNvSpPr>
          <p:nvPr>
            <p:ph sz="quarter" idx="16" hasCustomPrompt="1"/>
          </p:nvPr>
        </p:nvSpPr>
        <p:spPr>
          <a:xfrm>
            <a:off x="4700907" y="713186"/>
            <a:ext cx="4206256" cy="2580707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9692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554182"/>
            <a:ext cx="9144000" cy="292238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303665" y="2219584"/>
            <a:ext cx="6358188" cy="417041"/>
          </a:xfrm>
        </p:spPr>
        <p:txBody>
          <a:bodyPr anchor="b">
            <a:normAutofit/>
          </a:bodyPr>
          <a:lstStyle>
            <a:lvl1pPr>
              <a:defRPr sz="2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/>
              <a:t>Ending page title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303667" y="2639154"/>
            <a:ext cx="6263951" cy="84318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342892" indent="0">
              <a:buFontTx/>
              <a:buNone/>
              <a:defRPr sz="1500"/>
            </a:lvl2pPr>
            <a:lvl3pPr marL="769125" indent="0">
              <a:buFontTx/>
              <a:buNone/>
              <a:defRPr sz="1500"/>
            </a:lvl3pPr>
            <a:lvl4pPr marL="1028675" indent="0">
              <a:buFontTx/>
              <a:buNone/>
              <a:defRPr sz="1500"/>
            </a:lvl4pPr>
            <a:lvl5pPr marL="1371566" indent="0">
              <a:buFontTx/>
              <a:buNone/>
              <a:defRPr sz="1500"/>
            </a:lvl5pPr>
          </a:lstStyle>
          <a:p>
            <a:pPr lvl="0"/>
            <a:r>
              <a:rPr kumimoji="1" lang="en-US" altLang="ja-JP"/>
              <a:t>message</a:t>
            </a:r>
          </a:p>
        </p:txBody>
      </p:sp>
      <p:pic>
        <p:nvPicPr>
          <p:cNvPr id="8" name="Picture 2" descr="C:\Users\00108231\Desktop\co-nega-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453" y="1394239"/>
            <a:ext cx="4796266" cy="28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 descr="ppt資料07-14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5799249" y="556078"/>
            <a:ext cx="3344753" cy="415283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 userDrawn="1"/>
        </p:nvSpPr>
        <p:spPr>
          <a:xfrm>
            <a:off x="194724" y="5010176"/>
            <a:ext cx="3556000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25">
                <a:solidFill>
                  <a:srgbClr val="646464"/>
                </a:solidFill>
                <a:latin typeface="+mn-lt"/>
              </a:rPr>
              <a:t>Co-innovating tomorrow is a </a:t>
            </a:r>
            <a:r>
              <a:rPr lang="en-US" altLang="ja-JP" sz="525">
                <a:solidFill>
                  <a:srgbClr val="646464"/>
                </a:solidFill>
                <a:latin typeface="+mn-lt"/>
              </a:rPr>
              <a:t>registered trademark of Yokogawa Electric </a:t>
            </a:r>
            <a:r>
              <a:rPr lang="en-US" altLang="ja-JP" sz="525" i="1">
                <a:solidFill>
                  <a:srgbClr val="646464"/>
                </a:solidFill>
                <a:latin typeface="+mn-lt"/>
              </a:rPr>
              <a:t>Corporation.</a:t>
            </a:r>
            <a:endParaRPr kumimoji="1" lang="ja-JP" altLang="en-US" sz="525" i="1">
              <a:solidFill>
                <a:srgbClr val="64646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65123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1D97-C7FF-A5AE-AA07-0F87FA75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EF7B-82A1-7CF5-19B5-367A2892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FDE0-3513-B1FB-11CC-0AA3A045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101-8361-45A2-8014-31A497AB6C08}" type="datetime1">
              <a:rPr lang="en-SG" smtClean="0"/>
              <a:t>02/12/2022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35A3-1420-6691-F31E-F0ABE97A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04E6-A41D-5F8C-AB0E-0745923D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4CA7-E9B5-4CDE-B904-9605F998791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66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_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554182"/>
            <a:ext cx="9144000" cy="291230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A9BE1287-D590-4421-910E-33B99E005C4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77390" y="1278108"/>
            <a:ext cx="5307864" cy="1882147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/>
              <a:t>Theme title here</a:t>
            </a:r>
            <a:endParaRPr kumimoji="1" lang="ja-JP" altLang="en-US"/>
          </a:p>
        </p:txBody>
      </p:sp>
      <p:pic>
        <p:nvPicPr>
          <p:cNvPr id="11" name="図 10" descr="ppt資料07-1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316" b="9473"/>
          <a:stretch/>
        </p:blipFill>
        <p:spPr>
          <a:xfrm>
            <a:off x="6656532" y="561802"/>
            <a:ext cx="2495339" cy="41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5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 hasCustomPrompt="1"/>
          </p:nvPr>
        </p:nvSpPr>
        <p:spPr>
          <a:xfrm>
            <a:off x="223641" y="713185"/>
            <a:ext cx="8636154" cy="4918269"/>
          </a:xfrm>
        </p:spPr>
        <p:txBody>
          <a:bodyPr>
            <a:spAutoFit/>
          </a:bodyPr>
          <a:lstStyle>
            <a:lvl5pPr>
              <a:defRPr/>
            </a:lvl5pPr>
          </a:lstStyle>
          <a:p>
            <a:pPr lvl="0"/>
            <a:r>
              <a:rPr kumimoji="1" lang="en-US" altLang="ja-JP"/>
              <a:t>First point; Arial, 28 points</a:t>
            </a:r>
            <a:endParaRPr kumimoji="1" lang="ja-JP" altLang="en-US"/>
          </a:p>
          <a:p>
            <a:pPr lvl="1"/>
            <a:r>
              <a:rPr kumimoji="1" lang="en-US" altLang="ja-JP"/>
              <a:t>Sub point; Arial, 24 points</a:t>
            </a:r>
            <a:endParaRPr kumimoji="1" lang="ja-JP" altLang="en-US"/>
          </a:p>
          <a:p>
            <a:pPr lvl="2"/>
            <a:r>
              <a:rPr kumimoji="1" lang="en-US" altLang="ja-JP"/>
              <a:t>Other sub point; Arial, 20 points</a:t>
            </a:r>
            <a:endParaRPr kumimoji="1" lang="ja-JP" altLang="en-US"/>
          </a:p>
          <a:p>
            <a:pPr lvl="3"/>
            <a:r>
              <a:rPr kumimoji="1" lang="en-US" altLang="ja-JP"/>
              <a:t>Other sub point; Arial, 18 points</a:t>
            </a:r>
            <a:endParaRPr kumimoji="1" lang="ja-JP" altLang="en-US"/>
          </a:p>
          <a:p>
            <a:pPr lvl="4"/>
            <a:r>
              <a:rPr kumimoji="1" lang="en-US" altLang="ja-JP"/>
              <a:t>Last sub point; Arial, 16 points</a:t>
            </a:r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en-US" altLang="ja-JP"/>
          </a:p>
          <a:p>
            <a:pPr lvl="4"/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名称未設定-3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4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プレースホルダー 13"/>
          <p:cNvSpPr>
            <a:spLocks noGrp="1"/>
          </p:cNvSpPr>
          <p:nvPr>
            <p:ph type="sldNum" sz="quarter" idx="15"/>
          </p:nvPr>
        </p:nvSpPr>
        <p:spPr>
          <a:xfrm>
            <a:off x="3505200" y="4983814"/>
            <a:ext cx="2133600" cy="131885"/>
          </a:xfrm>
          <a:prstGeom prst="rect">
            <a:avLst/>
          </a:prstGeo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0" y="1"/>
            <a:ext cx="9144000" cy="554690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 userDrawn="1"/>
        </p:nvCxnSpPr>
        <p:spPr>
          <a:xfrm>
            <a:off x="0" y="554691"/>
            <a:ext cx="9144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タイトル 1"/>
          <p:cNvSpPr>
            <a:spLocks noGrp="1"/>
          </p:cNvSpPr>
          <p:nvPr>
            <p:ph type="title" hasCustomPrompt="1"/>
          </p:nvPr>
        </p:nvSpPr>
        <p:spPr>
          <a:xfrm>
            <a:off x="223641" y="68894"/>
            <a:ext cx="7949975" cy="4128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Slide title; Arial, Bold, 24 points</a:t>
            </a:r>
            <a:endParaRPr kumimoji="1" lang="ja-JP" altLang="en-US"/>
          </a:p>
        </p:txBody>
      </p:sp>
      <p:pic>
        <p:nvPicPr>
          <p:cNvPr id="17" name="図 16" descr="名称未設定-3-11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57" t="53382" b="11808"/>
          <a:stretch/>
        </p:blipFill>
        <p:spPr>
          <a:xfrm>
            <a:off x="8265372" y="1"/>
            <a:ext cx="878628" cy="5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4696402"/>
            <a:ext cx="9144000" cy="447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3642" y="134211"/>
            <a:ext cx="8660867" cy="359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Master Title; Arial, Bold, 24 points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47136" y="820181"/>
            <a:ext cx="8631195" cy="377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ja-JP"/>
              <a:t>First point; Arial, 28 points</a:t>
            </a:r>
            <a:endParaRPr lang="ja-JP" altLang="en-US"/>
          </a:p>
          <a:p>
            <a:pPr lvl="1"/>
            <a:r>
              <a:rPr lang="en-US" altLang="ja-JP"/>
              <a:t>Sub point; Arial, 24 points</a:t>
            </a:r>
            <a:endParaRPr lang="ja-JP" altLang="en-US"/>
          </a:p>
          <a:p>
            <a:pPr lvl="2"/>
            <a:r>
              <a:rPr lang="en-US" altLang="ja-JP"/>
              <a:t>Other sub point; Arial, 20 points</a:t>
            </a:r>
            <a:endParaRPr lang="ja-JP" altLang="en-US"/>
          </a:p>
          <a:p>
            <a:pPr lvl="3"/>
            <a:r>
              <a:rPr lang="en-US" altLang="ja-JP"/>
              <a:t>Other sub point; Arial, 18 points</a:t>
            </a:r>
            <a:endParaRPr lang="ja-JP" altLang="en-US"/>
          </a:p>
          <a:p>
            <a:pPr lvl="4"/>
            <a:r>
              <a:rPr lang="en-US" altLang="ja-JP"/>
              <a:t>Last sub point; Arial, 16 points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192185" y="4741835"/>
            <a:ext cx="4681501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| Document Number | </a:t>
            </a:r>
            <a:r>
              <a:rPr kumimoji="1" lang="en-US" altLang="ja-JP" sz="8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May 26, 2022 | 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© Yokogawa</a:t>
            </a:r>
            <a:r>
              <a:rPr kumimoji="1" lang="ja-JP" altLang="en-US" sz="8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 </a:t>
            </a:r>
            <a:r>
              <a:rPr kumimoji="1" lang="en-US" altLang="ja-JP" sz="800" baseline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Electric Corporation</a:t>
            </a:r>
            <a:endParaRPr kumimoji="1" lang="ja-JP" altLang="en-US" sz="800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4"/>
          </p:nvPr>
        </p:nvSpPr>
        <p:spPr>
          <a:xfrm>
            <a:off x="3505200" y="5043537"/>
            <a:ext cx="2133600" cy="60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14F4-B038-4CDD-8850-825343F583C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21"/>
          <p:cNvCxnSpPr/>
          <p:nvPr/>
        </p:nvCxnSpPr>
        <p:spPr>
          <a:xfrm>
            <a:off x="0" y="4696859"/>
            <a:ext cx="9144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C:\Users\00108231\Desktop\c.PNG"/>
          <p:cNvPicPr>
            <a:picLocks noChangeAspect="1" noChangeArrowheads="1"/>
          </p:cNvPicPr>
          <p:nvPr userDrawn="1"/>
        </p:nvPicPr>
        <p:blipFill>
          <a:blip r:embed="rId7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490" y="4852028"/>
            <a:ext cx="1636312" cy="17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00108231\Desktop\y.PNG"/>
          <p:cNvPicPr>
            <a:picLocks noChangeAspect="1" noChangeArrowheads="1"/>
          </p:cNvPicPr>
          <p:nvPr userDrawn="1"/>
        </p:nvPicPr>
        <p:blipFill>
          <a:blip r:embed="rId7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1540" y="4828926"/>
            <a:ext cx="1279524" cy="2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2" r:id="rId3"/>
    <p:sldLayoutId id="2147483678" r:id="rId4"/>
    <p:sldLayoutId id="2147483680" r:id="rId5"/>
    <p:sldLayoutId id="2147483681" r:id="rId6"/>
    <p:sldLayoutId id="2147483682" r:id="rId7"/>
    <p:sldLayoutId id="2147483654" r:id="rId8"/>
    <p:sldLayoutId id="2147483683" r:id="rId9"/>
    <p:sldLayoutId id="2147483684" r:id="rId10"/>
    <p:sldLayoutId id="2147483674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  <p:sldLayoutId id="2147483739" r:id="rId32"/>
    <p:sldLayoutId id="2147483740" r:id="rId33"/>
    <p:sldLayoutId id="2147483783" r:id="rId34"/>
    <p:sldLayoutId id="2147483784" r:id="rId35"/>
    <p:sldLayoutId id="2147483785" r:id="rId36"/>
    <p:sldLayoutId id="2147483786" r:id="rId37"/>
    <p:sldLayoutId id="2147483787" r:id="rId38"/>
    <p:sldLayoutId id="2147483788" r:id="rId39"/>
    <p:sldLayoutId id="2147483789" r:id="rId40"/>
    <p:sldLayoutId id="2147483790" r:id="rId41"/>
    <p:sldLayoutId id="2147483791" r:id="rId42"/>
    <p:sldLayoutId id="2147483792" r:id="rId43"/>
    <p:sldLayoutId id="2147483793" r:id="rId44"/>
    <p:sldLayoutId id="2147483798" r:id="rId45"/>
    <p:sldLayoutId id="2147483799" r:id="rId46"/>
    <p:sldLayoutId id="2147483800" r:id="rId47"/>
    <p:sldLayoutId id="2147483801" r:id="rId48"/>
    <p:sldLayoutId id="2147483802" r:id="rId49"/>
    <p:sldLayoutId id="2147483803" r:id="rId50"/>
    <p:sldLayoutId id="2147483804" r:id="rId51"/>
    <p:sldLayoutId id="2147483805" r:id="rId52"/>
    <p:sldLayoutId id="2147483806" r:id="rId53"/>
    <p:sldLayoutId id="2147483807" r:id="rId54"/>
    <p:sldLayoutId id="2147483808" r:id="rId55"/>
    <p:sldLayoutId id="2147483809" r:id="rId56"/>
    <p:sldLayoutId id="2147483840" r:id="rId57"/>
    <p:sldLayoutId id="2147483841" r:id="rId58"/>
    <p:sldLayoutId id="2147483842" r:id="rId59"/>
    <p:sldLayoutId id="2147483843" r:id="rId60"/>
    <p:sldLayoutId id="2147483844" r:id="rId61"/>
    <p:sldLayoutId id="2147483845" r:id="rId62"/>
    <p:sldLayoutId id="2147483846" r:id="rId63"/>
    <p:sldLayoutId id="2147483847" r:id="rId64"/>
    <p:sldLayoutId id="2147483848" r:id="rId65"/>
    <p:sldLayoutId id="2147483849" r:id="rId66"/>
    <p:sldLayoutId id="2147483850" r:id="rId67"/>
    <p:sldLayoutId id="2147483851" r:id="rId68"/>
    <p:sldLayoutId id="2147483852" r:id="rId6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2425" algn="l" defTabSz="9144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u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4125" indent="-228600" algn="l" defTabSz="9144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Ø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Wingdings" panose="05000000000000000000" pitchFamily="2" charset="2"/>
        <a:buChar char="ü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7FF2F-C1F6-4F17-FA23-E2D7B807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1287-D590-4421-910E-33B99E005C40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A0A93-7345-AE07-CFFB-22AF8A270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90" y="1278109"/>
            <a:ext cx="7091150" cy="642132"/>
          </a:xfrm>
        </p:spPr>
        <p:txBody>
          <a:bodyPr/>
          <a:lstStyle/>
          <a:p>
            <a:r>
              <a:rPr lang="en-US" dirty="0"/>
              <a:t>Cost Calculation for UF Optimization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075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3B77-342D-3AB0-EECB-3B6F900B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Constraint on Chemical (Hypo) Load on Membrane during MC &amp; RC</a:t>
            </a:r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C3B3-EAEA-48F2-E988-86386ACE37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D33D5-6D9D-9C5E-D410-9725984F6802}"/>
              </a:ext>
            </a:extLst>
          </p:cNvPr>
          <p:cNvSpPr txBox="1"/>
          <p:nvPr/>
        </p:nvSpPr>
        <p:spPr>
          <a:xfrm>
            <a:off x="0" y="812119"/>
            <a:ext cx="9207062" cy="1945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Maximum allowable chemical load of Hypo on UF2 membrane is </a:t>
            </a:r>
            <a:r>
              <a:rPr lang="en-US" sz="1400" b="1" dirty="0"/>
              <a:t>1,000,000 ppm*</a:t>
            </a:r>
            <a:r>
              <a:rPr lang="en-US" sz="1400" b="1" dirty="0" err="1"/>
              <a:t>hr</a:t>
            </a:r>
            <a:r>
              <a:rPr lang="en-US" sz="1400" b="1" dirty="0"/>
              <a:t> </a:t>
            </a:r>
            <a:r>
              <a:rPr lang="en-US" sz="1400" dirty="0"/>
              <a:t>for </a:t>
            </a:r>
            <a:r>
              <a:rPr lang="en-US" sz="1400" b="1" dirty="0"/>
              <a:t>10 years </a:t>
            </a:r>
            <a:r>
              <a:rPr lang="en-US" sz="1400" dirty="0"/>
              <a:t>of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Maximum allowable chemical load of Hypo on UF2 membrane is </a:t>
            </a:r>
            <a:r>
              <a:rPr lang="en-US" sz="1400" b="1" dirty="0"/>
              <a:t>100,000 ppm*</a:t>
            </a:r>
            <a:r>
              <a:rPr lang="en-US" sz="1400" b="1" dirty="0" err="1"/>
              <a:t>hr</a:t>
            </a:r>
            <a:r>
              <a:rPr lang="en-US" sz="1400" b="1" dirty="0"/>
              <a:t> </a:t>
            </a:r>
            <a:r>
              <a:rPr lang="en-US" sz="1400" dirty="0"/>
              <a:t>=(100,000/10) </a:t>
            </a:r>
            <a:r>
              <a:rPr lang="en-US" sz="1400" b="1" dirty="0"/>
              <a:t>per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CCE9AD"/>
                </a:highlight>
              </a:rPr>
              <a:t>Maximum allowable chemical load of Hypo on UF2 membrane is </a:t>
            </a:r>
            <a:r>
              <a:rPr lang="en-US" sz="1400" b="1" dirty="0">
                <a:highlight>
                  <a:srgbClr val="CCE9AD"/>
                </a:highlight>
              </a:rPr>
              <a:t>8,333.34 ppm*</a:t>
            </a:r>
            <a:r>
              <a:rPr lang="en-US" sz="1400" b="1" dirty="0" err="1">
                <a:highlight>
                  <a:srgbClr val="CCE9AD"/>
                </a:highlight>
              </a:rPr>
              <a:t>hr</a:t>
            </a:r>
            <a:r>
              <a:rPr lang="en-US" sz="1400" b="1" dirty="0">
                <a:highlight>
                  <a:srgbClr val="CCE9AD"/>
                </a:highlight>
              </a:rPr>
              <a:t> </a:t>
            </a:r>
            <a:r>
              <a:rPr lang="en-US" sz="1400" dirty="0">
                <a:highlight>
                  <a:srgbClr val="CCE9AD"/>
                </a:highlight>
              </a:rPr>
              <a:t>=(10,000/12) </a:t>
            </a:r>
            <a:r>
              <a:rPr lang="en-US" sz="1400" b="1" dirty="0">
                <a:highlight>
                  <a:srgbClr val="CCE9AD"/>
                </a:highlight>
              </a:rPr>
              <a:t>per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CCE9AD"/>
                </a:highlight>
              </a:rPr>
              <a:t>Typically, One RC is done with 2,000 ppm Hypo per month for 3 </a:t>
            </a:r>
            <a:r>
              <a:rPr lang="en-US" sz="1400" b="1" dirty="0" err="1">
                <a:highlight>
                  <a:srgbClr val="CCE9AD"/>
                </a:highlight>
              </a:rPr>
              <a:t>hr</a:t>
            </a:r>
            <a:r>
              <a:rPr lang="en-US" sz="1400" b="1" dirty="0">
                <a:highlight>
                  <a:srgbClr val="CCE9AD"/>
                </a:highlight>
              </a:rPr>
              <a:t> duration, (2,000*3)=6,000 ppm*</a:t>
            </a:r>
            <a:r>
              <a:rPr lang="en-US" sz="1400" b="1" dirty="0" err="1">
                <a:highlight>
                  <a:srgbClr val="CCE9AD"/>
                </a:highlight>
              </a:rPr>
              <a:t>hr</a:t>
            </a:r>
            <a:endParaRPr lang="en-US" sz="1400" b="1" dirty="0">
              <a:highlight>
                <a:srgbClr val="CCE9AD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CCE9AD"/>
                </a:highlight>
              </a:rPr>
              <a:t>Hence, maximum allowable MC chemical load for Hypo is (8,333.34-6,000)=2,333.34 ppm*</a:t>
            </a:r>
            <a:r>
              <a:rPr lang="en-US" sz="1400" b="1" dirty="0" err="1">
                <a:highlight>
                  <a:srgbClr val="CCE9AD"/>
                </a:highlight>
              </a:rPr>
              <a:t>hr</a:t>
            </a:r>
            <a:r>
              <a:rPr lang="en-US" sz="1400" b="1" dirty="0">
                <a:highlight>
                  <a:srgbClr val="CCE9AD"/>
                </a:highlight>
              </a:rPr>
              <a:t> per month</a:t>
            </a:r>
          </a:p>
        </p:txBody>
      </p:sp>
    </p:spTree>
    <p:extLst>
      <p:ext uri="{BB962C8B-B14F-4D97-AF65-F5344CB8AC3E}">
        <p14:creationId xmlns:p14="http://schemas.microsoft.com/office/powerpoint/2010/main" val="174414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038-B879-F9DA-1486-4301BA43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01"/>
            <a:ext cx="9080938" cy="412860"/>
          </a:xfrm>
        </p:spPr>
        <p:txBody>
          <a:bodyPr/>
          <a:lstStyle/>
          <a:p>
            <a:r>
              <a:rPr kumimoji="1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Optimized Operation for 25 GFD flux with Permeability loss&lt;0.02gfd/psi, </a:t>
            </a:r>
            <a:r>
              <a:rPr kumimoji="1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MCChemLoad</a:t>
            </a:r>
            <a:r>
              <a:rPr kumimoji="1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&lt;2333ppm*h (GA Iteration=500)</a:t>
            </a:r>
            <a:endParaRPr lang="en-SG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721C-75A1-3815-2BF3-29E5BDF12B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6503C-643A-35F8-FF7D-2431C59B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1" y="541189"/>
            <a:ext cx="8570135" cy="2168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DE3CB-C4C5-A2E9-0989-68B09E4D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7954"/>
            <a:ext cx="9144000" cy="2273290"/>
          </a:xfrm>
          <a:prstGeom prst="rect">
            <a:avLst/>
          </a:prstGeom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2906254-73E2-DB6E-3374-65D3D903C591}"/>
              </a:ext>
            </a:extLst>
          </p:cNvPr>
          <p:cNvGraphicFramePr>
            <a:graphicFrameLocks noGrp="1"/>
          </p:cNvGraphicFramePr>
          <p:nvPr/>
        </p:nvGraphicFramePr>
        <p:xfrm>
          <a:off x="1918137" y="2658156"/>
          <a:ext cx="6096000" cy="105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766">
                  <a:extLst>
                    <a:ext uri="{9D8B030D-6E8A-4147-A177-3AD203B41FA5}">
                      <a16:colId xmlns:a16="http://schemas.microsoft.com/office/drawing/2014/main" val="3506333126"/>
                    </a:ext>
                  </a:extLst>
                </a:gridCol>
                <a:gridCol w="3691234">
                  <a:extLst>
                    <a:ext uri="{9D8B030D-6E8A-4147-A177-3AD203B41FA5}">
                      <a16:colId xmlns:a16="http://schemas.microsoft.com/office/drawing/2014/main" val="11548249"/>
                    </a:ext>
                  </a:extLst>
                </a:gridCol>
              </a:tblGrid>
              <a:tr h="16596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Estimated Cost for Actual Op ($)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Estimated Cost for recommended Optimized op ($)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8524"/>
                  </a:ext>
                </a:extLst>
              </a:tr>
              <a:tr h="18488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USD </a:t>
                      </a:r>
                      <a:r>
                        <a:rPr lang="en-US" sz="800" b="1" dirty="0"/>
                        <a:t>26.83</a:t>
                      </a:r>
                      <a:r>
                        <a:rPr lang="en-US" sz="800" dirty="0"/>
                        <a:t> (5 MCs – 500 ppm)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USD </a:t>
                      </a:r>
                      <a:r>
                        <a:rPr lang="en-US" sz="800" b="1" dirty="0"/>
                        <a:t>23.01 </a:t>
                      </a:r>
                      <a:r>
                        <a:rPr lang="en-US" sz="800" dirty="0"/>
                        <a:t>(5 MC -300 ppm)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6681"/>
                  </a:ext>
                </a:extLst>
              </a:tr>
              <a:tr h="29052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Overall Permeability drop</a:t>
                      </a:r>
                      <a:r>
                        <a:rPr lang="en-US" sz="800" dirty="0"/>
                        <a:t> (1.854 GFD/psi)</a:t>
                      </a:r>
                    </a:p>
                    <a:p>
                      <a:pPr algn="ctr"/>
                      <a:r>
                        <a:rPr lang="en-US" sz="800" b="1" dirty="0"/>
                        <a:t>Increase in TMP </a:t>
                      </a:r>
                      <a:r>
                        <a:rPr lang="en-US" sz="800" dirty="0"/>
                        <a:t>(-1.541 psi)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Overall Permeability drop </a:t>
                      </a:r>
                      <a:r>
                        <a:rPr lang="en-US" sz="800" dirty="0"/>
                        <a:t>(1.669 GFD/psi)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Increase in TMP </a:t>
                      </a:r>
                      <a:r>
                        <a:rPr lang="en-US" sz="800" dirty="0"/>
                        <a:t>(0.599 psi)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6300"/>
                  </a:ext>
                </a:extLst>
              </a:tr>
              <a:tr h="290528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Cost per M3 water: </a:t>
                      </a:r>
                      <a:r>
                        <a:rPr lang="en-US" sz="800" dirty="0"/>
                        <a:t>0.01605 USD/M3 </a:t>
                      </a:r>
                      <a:endParaRPr lang="en-SG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Cost Per M3 Water: </a:t>
                      </a:r>
                      <a:r>
                        <a:rPr lang="en-US" sz="800" dirty="0"/>
                        <a:t>0.01469 USD/M3</a:t>
                      </a:r>
                      <a:endParaRPr lang="en-SG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8833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2D01F2-452C-C973-20E0-001224B302A6}"/>
              </a:ext>
            </a:extLst>
          </p:cNvPr>
          <p:cNvSpPr/>
          <p:nvPr/>
        </p:nvSpPr>
        <p:spPr>
          <a:xfrm>
            <a:off x="2207172" y="603164"/>
            <a:ext cx="4553082" cy="809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8.5% Reduction in Operation cost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/>
              <a:t>Actual, Operation with 25 </a:t>
            </a:r>
            <a:r>
              <a:rPr lang="en-US" sz="800" b="1" dirty="0" err="1"/>
              <a:t>gfd</a:t>
            </a:r>
            <a:r>
              <a:rPr lang="en-US" sz="800" b="1" dirty="0"/>
              <a:t> flux involving 4 MCs in ~33 days at ~7 days interval with 500 ppm Hypo is bit away from the optimal operation. Hence, more than 12% reduction in cost can be achieved through optimization</a:t>
            </a:r>
            <a:endParaRPr lang="en-SG" sz="800" b="1" dirty="0"/>
          </a:p>
          <a:p>
            <a:pPr algn="ctr"/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254489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51C6587-CF97-9FB5-FCA8-B7DDCA205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7" y="2705363"/>
            <a:ext cx="9036794" cy="2285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4A28B6-8F66-4DBD-60B8-CBE0B01F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1" y="512503"/>
            <a:ext cx="9144000" cy="219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D86038-B879-F9DA-1486-4301BA43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01"/>
            <a:ext cx="9080938" cy="412860"/>
          </a:xfrm>
        </p:spPr>
        <p:txBody>
          <a:bodyPr/>
          <a:lstStyle/>
          <a:p>
            <a:r>
              <a:rPr kumimoji="1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Optimized Operation for 25 GFD flux with Permeability loss&lt;0.02gfd/psi, </a:t>
            </a:r>
            <a:r>
              <a:rPr kumimoji="1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MCChemLoad</a:t>
            </a:r>
            <a:r>
              <a:rPr kumimoji="1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&lt;2333ppm*h (GA Iteration=300)</a:t>
            </a:r>
            <a:endParaRPr lang="en-SG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D721C-75A1-3815-2BF3-29E5BDF12B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22906254-73E2-DB6E-3374-65D3D903C59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705363"/>
          <a:ext cx="6096000" cy="103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341">
                  <a:extLst>
                    <a:ext uri="{9D8B030D-6E8A-4147-A177-3AD203B41FA5}">
                      <a16:colId xmlns:a16="http://schemas.microsoft.com/office/drawing/2014/main" val="3506333126"/>
                    </a:ext>
                  </a:extLst>
                </a:gridCol>
                <a:gridCol w="3514659">
                  <a:extLst>
                    <a:ext uri="{9D8B030D-6E8A-4147-A177-3AD203B41FA5}">
                      <a16:colId xmlns:a16="http://schemas.microsoft.com/office/drawing/2014/main" val="11548249"/>
                    </a:ext>
                  </a:extLst>
                </a:gridCol>
              </a:tblGrid>
              <a:tr h="1997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Estimated Cost for Actual Op ($)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Estimated Cost for recommended Optimized op ($)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8524"/>
                  </a:ext>
                </a:extLst>
              </a:tr>
              <a:tr h="19972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USD </a:t>
                      </a:r>
                      <a:r>
                        <a:rPr lang="en-US" sz="800" b="1" dirty="0"/>
                        <a:t>22.40</a:t>
                      </a:r>
                      <a:r>
                        <a:rPr lang="en-US" sz="800" dirty="0"/>
                        <a:t> (4 MCs – 500 ppm)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USD </a:t>
                      </a:r>
                      <a:r>
                        <a:rPr lang="en-US" sz="800" b="1" dirty="0"/>
                        <a:t>20.91 </a:t>
                      </a:r>
                      <a:r>
                        <a:rPr lang="en-US" sz="800" dirty="0"/>
                        <a:t>(4 MC:3MCs-300 ppm, 1MC-500 ppm)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6681"/>
                  </a:ext>
                </a:extLst>
              </a:tr>
              <a:tr h="313851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Overall Permeability drop</a:t>
                      </a:r>
                      <a:r>
                        <a:rPr lang="en-US" sz="800" dirty="0"/>
                        <a:t> (0.5880 GFD/psi)</a:t>
                      </a:r>
                    </a:p>
                    <a:p>
                      <a:pPr algn="ctr"/>
                      <a:r>
                        <a:rPr lang="en-US" sz="800" b="1" dirty="0"/>
                        <a:t>Increase in TMP </a:t>
                      </a:r>
                      <a:r>
                        <a:rPr lang="en-US" sz="800" dirty="0"/>
                        <a:t>(0.0001 psi)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Overall Permeability drop </a:t>
                      </a:r>
                      <a:r>
                        <a:rPr lang="en-US" sz="800" dirty="0"/>
                        <a:t>(0.3935 GFD/psi)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Increase in TMP </a:t>
                      </a:r>
                      <a:r>
                        <a:rPr lang="en-US" sz="800" dirty="0"/>
                        <a:t>(0.03986 psi)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6300"/>
                  </a:ext>
                </a:extLst>
              </a:tr>
              <a:tr h="27196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Cost per M3 water: </a:t>
                      </a:r>
                      <a:r>
                        <a:rPr lang="en-SG" sz="800" dirty="0"/>
                        <a:t>0.01563</a:t>
                      </a:r>
                      <a:r>
                        <a:rPr lang="en-US" sz="800" dirty="0"/>
                        <a:t> USD/M3 </a:t>
                      </a:r>
                      <a:endParaRPr lang="en-SG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Cost Per M3 Water: </a:t>
                      </a:r>
                      <a:r>
                        <a:rPr lang="en-SG" sz="800" dirty="0"/>
                        <a:t>0.01461</a:t>
                      </a:r>
                      <a:r>
                        <a:rPr lang="en-US" sz="800" dirty="0"/>
                        <a:t> USD/M3</a:t>
                      </a:r>
                      <a:endParaRPr lang="en-SG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8833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2D01F2-452C-C973-20E0-001224B302A6}"/>
              </a:ext>
            </a:extLst>
          </p:cNvPr>
          <p:cNvSpPr/>
          <p:nvPr/>
        </p:nvSpPr>
        <p:spPr>
          <a:xfrm>
            <a:off x="2207172" y="603164"/>
            <a:ext cx="5543156" cy="809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6.52% Reduction in Operation cost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/>
              <a:t>Actual, Operation with 25 </a:t>
            </a:r>
            <a:r>
              <a:rPr lang="en-US" sz="800" b="1" dirty="0" err="1"/>
              <a:t>gfd</a:t>
            </a:r>
            <a:r>
              <a:rPr lang="en-US" sz="800" b="1" dirty="0"/>
              <a:t> flux involving 4 MCs in ~33 days at ~7 days interval with 500 ppm Hypo is very close to the optimal operation (4Mcs, 3 with 300 &amp; 1 with 500 ppm at ~7days interval). Hence, reduction in cost achieved through optimization is less than 7%</a:t>
            </a: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398201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49DD-5CAA-7778-7E05-4201520B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0" y="0"/>
            <a:ext cx="8948507" cy="412860"/>
          </a:xfrm>
        </p:spPr>
        <p:txBody>
          <a:bodyPr/>
          <a:lstStyle/>
          <a:p>
            <a:r>
              <a:rPr kumimoji="1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Optimized Operation for 44.93 GFD flux with Permeability loss&lt;0.02gfd/psi, </a:t>
            </a:r>
            <a:r>
              <a:rPr kumimoji="1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MCChemLoad</a:t>
            </a:r>
            <a:r>
              <a:rPr kumimoji="1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&lt;2333ppm*h, 12% reduction in production cost/m3 </a:t>
            </a:r>
            <a:br>
              <a:rPr kumimoji="1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</a:br>
            <a:r>
              <a:rPr kumimoji="1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eiryo UI"/>
                <a:cs typeface="+mj-cs"/>
              </a:rPr>
              <a:t>(Terminated after GA Iterations = 62)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12686-A090-B14E-6B57-CEC5137DFE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66071-A6E8-3BD3-A7BF-B925B065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" y="481754"/>
            <a:ext cx="9144000" cy="2089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A29310-B94C-50BA-3743-ECDBE9F1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2491"/>
            <a:ext cx="9144000" cy="2317265"/>
          </a:xfrm>
          <a:prstGeom prst="rect">
            <a:avLst/>
          </a:prstGeom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085E443B-B989-1C52-6AE3-6C9EAC903909}"/>
              </a:ext>
            </a:extLst>
          </p:cNvPr>
          <p:cNvGraphicFramePr>
            <a:graphicFrameLocks noGrp="1"/>
          </p:cNvGraphicFramePr>
          <p:nvPr/>
        </p:nvGraphicFramePr>
        <p:xfrm>
          <a:off x="1371320" y="2571750"/>
          <a:ext cx="6096000" cy="100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083">
                  <a:extLst>
                    <a:ext uri="{9D8B030D-6E8A-4147-A177-3AD203B41FA5}">
                      <a16:colId xmlns:a16="http://schemas.microsoft.com/office/drawing/2014/main" val="3506333126"/>
                    </a:ext>
                  </a:extLst>
                </a:gridCol>
                <a:gridCol w="3298917">
                  <a:extLst>
                    <a:ext uri="{9D8B030D-6E8A-4147-A177-3AD203B41FA5}">
                      <a16:colId xmlns:a16="http://schemas.microsoft.com/office/drawing/2014/main" val="11548249"/>
                    </a:ext>
                  </a:extLst>
                </a:gridCol>
              </a:tblGrid>
              <a:tr h="1961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Estimated Cost for Actual Op ($)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Estimated Cost for recommended Optimized Op ($)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8524"/>
                  </a:ext>
                </a:extLst>
              </a:tr>
              <a:tr h="1961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USD </a:t>
                      </a:r>
                      <a:r>
                        <a:rPr lang="en-US" sz="800" b="1" dirty="0"/>
                        <a:t>39.10</a:t>
                      </a:r>
                      <a:r>
                        <a:rPr lang="en-US" sz="800" dirty="0"/>
                        <a:t> (7 MCs – 500 ppm)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USD </a:t>
                      </a:r>
                      <a:r>
                        <a:rPr lang="en-US" sz="800" b="1" dirty="0"/>
                        <a:t>34.12 </a:t>
                      </a:r>
                      <a:r>
                        <a:rPr lang="en-US" sz="800" dirty="0"/>
                        <a:t>(5 MC -300 ppm)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6681"/>
                  </a:ext>
                </a:extLst>
              </a:tr>
              <a:tr h="30820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Overall Permeability drop</a:t>
                      </a:r>
                      <a:r>
                        <a:rPr lang="en-US" sz="800" dirty="0"/>
                        <a:t> (3.774 GFD/psi)</a:t>
                      </a:r>
                    </a:p>
                    <a:p>
                      <a:pPr algn="ctr"/>
                      <a:r>
                        <a:rPr lang="en-US" sz="800" b="1" dirty="0"/>
                        <a:t>Increase in TMP </a:t>
                      </a:r>
                      <a:r>
                        <a:rPr lang="en-US" sz="800" dirty="0"/>
                        <a:t>(3.829 psi)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Overall Permeability drop </a:t>
                      </a:r>
                      <a:r>
                        <a:rPr lang="en-US" sz="800" dirty="0"/>
                        <a:t>(2.298 GFD/psi)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Increase in TMP </a:t>
                      </a:r>
                      <a:r>
                        <a:rPr lang="en-US" sz="800" dirty="0"/>
                        <a:t>(1.432 psi)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6300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Cost per M3 water: </a:t>
                      </a:r>
                      <a:r>
                        <a:rPr lang="en-US" sz="800" dirty="0"/>
                        <a:t>0.01764 USD/M3 </a:t>
                      </a:r>
                      <a:endParaRPr lang="en-SG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Cost Per M3 Water: </a:t>
                      </a:r>
                      <a:r>
                        <a:rPr lang="en-US" sz="800" dirty="0"/>
                        <a:t>0.01539 USD/M3</a:t>
                      </a:r>
                      <a:endParaRPr lang="en-SG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8833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CFE453-3C33-4D32-3F45-A889CCCFAA73}"/>
              </a:ext>
            </a:extLst>
          </p:cNvPr>
          <p:cNvSpPr/>
          <p:nvPr/>
        </p:nvSpPr>
        <p:spPr>
          <a:xfrm>
            <a:off x="4307139" y="3935073"/>
            <a:ext cx="4435364" cy="789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12.75% Reduction in Operation cost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/>
              <a:t>Actual, Operation with 45 </a:t>
            </a:r>
            <a:r>
              <a:rPr lang="en-US" sz="800" b="1" dirty="0" err="1"/>
              <a:t>gfd</a:t>
            </a:r>
            <a:r>
              <a:rPr lang="en-US" sz="800" b="1" dirty="0"/>
              <a:t> flux involving 7 MCs in 27.5 days at ~3.5 days interval with 500 ppm Hypo is away from the optimal operation (5 MCs all 300 ppm at an interval of ~4.5 days). Hence, more than 12% reduction in cost can be achieved through optimization</a:t>
            </a: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210291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B8D-109D-895F-D430-AF603411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9" y="68894"/>
            <a:ext cx="8942202" cy="412860"/>
          </a:xfrm>
        </p:spPr>
        <p:txBody>
          <a:bodyPr/>
          <a:lstStyle/>
          <a:p>
            <a:r>
              <a:rPr lang="en-SG" sz="1200" dirty="0"/>
              <a:t>Optimized Operation for 44.93 GFD flux with Permeability loss&lt;0.02gfd/psi, </a:t>
            </a:r>
            <a:r>
              <a:rPr lang="en-SG" sz="1200" dirty="0" err="1"/>
              <a:t>MCChemLoad</a:t>
            </a:r>
            <a:r>
              <a:rPr lang="en-SG" sz="1200" dirty="0"/>
              <a:t>&lt;2333ppm*h, 12% reduction in production cost/m3 not achieved even after GA Iterations = 3000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B8F5C-A91B-E28E-89BA-82DC1B6ADF2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13</a:t>
            </a:fld>
            <a:endParaRPr lang="ja-JP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E7D7F-11C1-48FC-A430-1627E60E4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4928"/>
            <a:ext cx="9068325" cy="2006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5EA15-ECCD-A39F-D418-9AAE5CF89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9144000" cy="2295225"/>
          </a:xfrm>
          <a:prstGeom prst="rect">
            <a:avLst/>
          </a:prstGeom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F64EA6F-617E-E794-7C9B-DA99C1421ECA}"/>
              </a:ext>
            </a:extLst>
          </p:cNvPr>
          <p:cNvGraphicFramePr>
            <a:graphicFrameLocks noGrp="1"/>
          </p:cNvGraphicFramePr>
          <p:nvPr/>
        </p:nvGraphicFramePr>
        <p:xfrm>
          <a:off x="358404" y="2654924"/>
          <a:ext cx="6096000" cy="1003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083">
                  <a:extLst>
                    <a:ext uri="{9D8B030D-6E8A-4147-A177-3AD203B41FA5}">
                      <a16:colId xmlns:a16="http://schemas.microsoft.com/office/drawing/2014/main" val="3506333126"/>
                    </a:ext>
                  </a:extLst>
                </a:gridCol>
                <a:gridCol w="3298917">
                  <a:extLst>
                    <a:ext uri="{9D8B030D-6E8A-4147-A177-3AD203B41FA5}">
                      <a16:colId xmlns:a16="http://schemas.microsoft.com/office/drawing/2014/main" val="11548249"/>
                    </a:ext>
                  </a:extLst>
                </a:gridCol>
              </a:tblGrid>
              <a:tr h="14331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Estimated Cost for Actual Op ($)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Estimated Cost for recommended Optimized Op ($)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8524"/>
                  </a:ext>
                </a:extLst>
              </a:tr>
              <a:tr h="1961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USD </a:t>
                      </a:r>
                      <a:r>
                        <a:rPr lang="en-US" sz="800" b="1" dirty="0"/>
                        <a:t>37.54</a:t>
                      </a:r>
                      <a:r>
                        <a:rPr lang="en-US" sz="800" dirty="0"/>
                        <a:t> (6 MCs @~4days interval– 500 ppm)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USD </a:t>
                      </a:r>
                      <a:r>
                        <a:rPr lang="en-US" sz="800" b="1" dirty="0"/>
                        <a:t>35.44 </a:t>
                      </a:r>
                      <a:r>
                        <a:rPr lang="en-US" sz="800" dirty="0"/>
                        <a:t>(8 MC -300 ppm)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6681"/>
                  </a:ext>
                </a:extLst>
              </a:tr>
              <a:tr h="30820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Overall Permeability drop</a:t>
                      </a:r>
                      <a:r>
                        <a:rPr lang="en-US" sz="800" dirty="0"/>
                        <a:t> (3.31 GFD/psi)</a:t>
                      </a:r>
                    </a:p>
                    <a:p>
                      <a:pPr algn="ctr"/>
                      <a:r>
                        <a:rPr lang="en-US" sz="800" b="1" dirty="0"/>
                        <a:t>Increase in TMP </a:t>
                      </a:r>
                      <a:r>
                        <a:rPr lang="en-US" sz="800" dirty="0"/>
                        <a:t>(2.22 psi)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Overall Permeability drop </a:t>
                      </a:r>
                      <a:r>
                        <a:rPr lang="en-US" sz="800" dirty="0"/>
                        <a:t>(2.73 GFD/psi)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Increase in TMP </a:t>
                      </a:r>
                      <a:r>
                        <a:rPr lang="en-US" sz="800" dirty="0"/>
                        <a:t>(1.56 psi)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6300"/>
                  </a:ext>
                </a:extLst>
              </a:tr>
              <a:tr h="241519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Cost per M3 water: </a:t>
                      </a:r>
                      <a:r>
                        <a:rPr lang="en-US" sz="800" dirty="0"/>
                        <a:t>0.01631 USD/M3 </a:t>
                      </a:r>
                      <a:endParaRPr lang="en-SG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Cost Per M3 Water: </a:t>
                      </a:r>
                      <a:r>
                        <a:rPr lang="en-US" sz="800" dirty="0"/>
                        <a:t>0.01546 USD/M3</a:t>
                      </a:r>
                      <a:endParaRPr lang="en-SG" sz="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8833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7A00E2-F6E8-1A10-6BCC-E9C9880416C4}"/>
              </a:ext>
            </a:extLst>
          </p:cNvPr>
          <p:cNvSpPr/>
          <p:nvPr/>
        </p:nvSpPr>
        <p:spPr>
          <a:xfrm>
            <a:off x="5896303" y="2828003"/>
            <a:ext cx="3115267" cy="1050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5.21% Reduction in Operation cost</a:t>
            </a:r>
          </a:p>
          <a:p>
            <a:pPr algn="ctr"/>
            <a:endParaRPr lang="en-US" sz="800" b="1" dirty="0"/>
          </a:p>
          <a:p>
            <a:pPr algn="ctr"/>
            <a:r>
              <a:rPr lang="en-US" sz="800" b="1" dirty="0"/>
              <a:t>Actual, Operation with ~45 </a:t>
            </a:r>
            <a:r>
              <a:rPr lang="en-US" sz="800" b="1" dirty="0" err="1"/>
              <a:t>gfd</a:t>
            </a:r>
            <a:r>
              <a:rPr lang="en-US" sz="800" b="1" dirty="0"/>
              <a:t> flux involving 6 MCs in 28.5 days at ~4 days interval with 500 ppm Hypo is close to the optimal operation (8 MCs 300 ppm at an interval  of ~3 days). Hence, reduction in cost achieved through optimization is less than 6%</a:t>
            </a: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2610683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14236AE-9470-0FD0-01E1-1DC039E0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571751"/>
            <a:ext cx="8901113" cy="2250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149DD-5CAA-7778-7E05-4201520B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0" y="27800"/>
            <a:ext cx="8699030" cy="412860"/>
          </a:xfrm>
        </p:spPr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latin typeface="Arial"/>
                <a:ea typeface="Meiryo UI"/>
              </a:rPr>
              <a:t>UF Optimization @ 45 GFD flux – Permeability Plot</a:t>
            </a:r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12686-A090-B14E-6B57-CEC5137DFE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051076-55CA-2D3B-0EB1-8C95575C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571030"/>
            <a:ext cx="8843963" cy="21409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FF847-E92E-CB1E-58B7-FD8D4CE48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51" y="3143130"/>
            <a:ext cx="413094" cy="329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AF3CED-23D5-9FA4-30B6-D1F4EEB64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922" y="1004308"/>
            <a:ext cx="318984" cy="3189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67F23-7DEC-116D-5BB6-91EEB27B3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079" y="1079378"/>
            <a:ext cx="318984" cy="3189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289E17-6360-3BD8-C9AB-B1EFFDB28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236" y="1163800"/>
            <a:ext cx="318984" cy="3189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9DBBCD-E288-3796-47BD-B2A4EF005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272" y="1238870"/>
            <a:ext cx="318984" cy="3189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3FEEE6-8270-B037-1CC2-D503CFE9C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308" y="1252068"/>
            <a:ext cx="318984" cy="3189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6E6D6A-F74B-1D35-6342-395D27095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344" y="1310093"/>
            <a:ext cx="318984" cy="3189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BD027E6-09DC-3228-C063-DBAF4B15E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381" y="1323292"/>
            <a:ext cx="318984" cy="3189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94F7CF-846E-4D2C-9A3F-A3D6410914A2}"/>
              </a:ext>
            </a:extLst>
          </p:cNvPr>
          <p:cNvSpPr txBox="1"/>
          <p:nvPr/>
        </p:nvSpPr>
        <p:spPr>
          <a:xfrm>
            <a:off x="5569762" y="2762656"/>
            <a:ext cx="20231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Actual</a:t>
            </a:r>
            <a:r>
              <a:rPr lang="en-US" sz="1350" b="1" dirty="0"/>
              <a:t> Vs </a:t>
            </a:r>
            <a:r>
              <a:rPr lang="en-US" sz="1350" b="1" dirty="0">
                <a:solidFill>
                  <a:srgbClr val="00B050"/>
                </a:solidFill>
              </a:rPr>
              <a:t>Optimized</a:t>
            </a:r>
            <a:endParaRPr lang="en-SG" sz="1350" b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8E14D7-1E86-8BA3-65BD-AC83D6B34B95}"/>
              </a:ext>
            </a:extLst>
          </p:cNvPr>
          <p:cNvSpPr txBox="1"/>
          <p:nvPr/>
        </p:nvSpPr>
        <p:spPr>
          <a:xfrm>
            <a:off x="5569762" y="671127"/>
            <a:ext cx="20231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Actual Operation</a:t>
            </a:r>
            <a:endParaRPr lang="en-SG" sz="1350" b="1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42E9D-7069-445A-3DA5-7F123A57C885}"/>
              </a:ext>
            </a:extLst>
          </p:cNvPr>
          <p:cNvSpPr txBox="1"/>
          <p:nvPr/>
        </p:nvSpPr>
        <p:spPr>
          <a:xfrm>
            <a:off x="7309110" y="2178565"/>
            <a:ext cx="20231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70C0"/>
                </a:solidFill>
              </a:rPr>
              <a:t>7X 500 PPM MC</a:t>
            </a:r>
            <a:endParaRPr lang="en-SG" sz="1350" b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B778C2-3200-625A-B7E9-A74A2B5FEAB9}"/>
              </a:ext>
            </a:extLst>
          </p:cNvPr>
          <p:cNvSpPr txBox="1"/>
          <p:nvPr/>
        </p:nvSpPr>
        <p:spPr>
          <a:xfrm>
            <a:off x="6704751" y="4390838"/>
            <a:ext cx="25032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rgbClr val="00B050"/>
                </a:solidFill>
              </a:rPr>
              <a:t>1X 500 + 3X 300 PPM MC</a:t>
            </a:r>
            <a:endParaRPr lang="en-SG" sz="1350" b="1" dirty="0">
              <a:solidFill>
                <a:srgbClr val="00B05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CE4945-6CA3-3DC8-6131-700208383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238" y="3174255"/>
            <a:ext cx="413094" cy="3295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44522FA-EB72-9A4D-7C17-CDCDD220E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216" y="3183047"/>
            <a:ext cx="413094" cy="3295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78B7B23-455E-AC4E-FC11-1C5300DAF3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759" y="3220867"/>
            <a:ext cx="318984" cy="3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12686-A090-B14E-6B57-CEC5137DFEC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3534524" y="4931655"/>
            <a:ext cx="2133600" cy="131885"/>
          </a:xfrm>
        </p:spPr>
        <p:txBody>
          <a:bodyPr/>
          <a:lstStyle/>
          <a:p>
            <a:fld id="{336047B0-28A3-4E6B-B788-3893CBF6298A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6BEDEC0-E80C-4676-B5DF-CAA7D637A8A1}"/>
              </a:ext>
            </a:extLst>
          </p:cNvPr>
          <p:cNvGraphicFramePr>
            <a:graphicFrameLocks noGrp="1"/>
          </p:cNvGraphicFramePr>
          <p:nvPr/>
        </p:nvGraphicFramePr>
        <p:xfrm>
          <a:off x="132447" y="720494"/>
          <a:ext cx="4320000" cy="239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0">
                  <a:extLst>
                    <a:ext uri="{9D8B030D-6E8A-4147-A177-3AD203B41FA5}">
                      <a16:colId xmlns:a16="http://schemas.microsoft.com/office/drawing/2014/main" val="3506333126"/>
                    </a:ext>
                  </a:extLst>
                </a:gridCol>
              </a:tblGrid>
              <a:tr h="352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+mj-ea"/>
                        </a:rPr>
                        <a:t>Estimated Cost for Actual Operation </a:t>
                      </a:r>
                      <a:endParaRPr lang="en-SG" sz="14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852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vl="1" algn="l"/>
                      <a:r>
                        <a:rPr lang="en-US" sz="1400" b="0" dirty="0">
                          <a:latin typeface="+mn-lt"/>
                          <a:ea typeface="+mj-ea"/>
                        </a:rPr>
                        <a:t>500 ppm x 7 - Maintenance Cleaning</a:t>
                      </a:r>
                      <a:endParaRPr lang="en-SG" sz="1400" b="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4780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+mn-lt"/>
                          <a:ea typeface="+mj-ea"/>
                        </a:rPr>
                        <a:t>UF Operations Cost: MC Hypo + Power + Production</a:t>
                      </a:r>
                    </a:p>
                    <a:p>
                      <a:pPr lvl="1" algn="ctr"/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+mn-lt"/>
                          <a:ea typeface="+mj-ea"/>
                        </a:rPr>
                        <a:t>$39.1</a:t>
                      </a:r>
                      <a:endParaRPr lang="en-SG" sz="1400" b="0" dirty="0">
                        <a:solidFill>
                          <a:srgbClr val="FF0000"/>
                        </a:solidFill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668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+mn-lt"/>
                          <a:ea typeface="+mj-ea"/>
                        </a:rPr>
                        <a:t>Power Consumption Indices</a:t>
                      </a:r>
                    </a:p>
                    <a:p>
                      <a:pPr lvl="1" algn="l"/>
                      <a:r>
                        <a:rPr lang="en-US" sz="1400" b="0" dirty="0">
                          <a:latin typeface="+mn-lt"/>
                          <a:ea typeface="+mj-ea"/>
                        </a:rPr>
                        <a:t>Overall Permeability drop : 3.8 GFD/psi</a:t>
                      </a:r>
                    </a:p>
                    <a:p>
                      <a:pPr lvl="1" algn="l"/>
                      <a:r>
                        <a:rPr lang="en-US" sz="1400" b="0" dirty="0">
                          <a:latin typeface="+mn-lt"/>
                          <a:ea typeface="+mj-ea"/>
                        </a:rPr>
                        <a:t>Increase in TMP               : 3.8 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63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+mn-lt"/>
                          <a:ea typeface="+mj-ea"/>
                        </a:rPr>
                        <a:t>Cost per m</a:t>
                      </a:r>
                      <a:r>
                        <a:rPr lang="en-US" sz="1400" b="1" baseline="30000" dirty="0">
                          <a:latin typeface="+mn-lt"/>
                          <a:ea typeface="+mj-ea"/>
                        </a:rPr>
                        <a:t>3</a:t>
                      </a:r>
                      <a:r>
                        <a:rPr lang="en-US" sz="1400" b="1" dirty="0">
                          <a:latin typeface="+mn-lt"/>
                          <a:ea typeface="+mj-ea"/>
                        </a:rPr>
                        <a:t> and </a:t>
                      </a:r>
                      <a:r>
                        <a:rPr lang="en-US" sz="1400" b="1" dirty="0" err="1">
                          <a:latin typeface="+mn-lt"/>
                          <a:ea typeface="+mj-ea"/>
                        </a:rPr>
                        <a:t>kgal</a:t>
                      </a:r>
                      <a:endParaRPr lang="en-US" sz="1400" b="1" dirty="0">
                        <a:latin typeface="+mn-lt"/>
                        <a:ea typeface="+mj-ea"/>
                      </a:endParaRPr>
                    </a:p>
                    <a:p>
                      <a:pPr lvl="1" algn="l"/>
                      <a:r>
                        <a:rPr lang="en-US" sz="1400" dirty="0">
                          <a:latin typeface="+mn-lt"/>
                          <a:ea typeface="+mj-ea"/>
                        </a:rPr>
                        <a:t>0.018 $/m</a:t>
                      </a:r>
                      <a:r>
                        <a:rPr lang="en-US" sz="1400" baseline="30000" dirty="0">
                          <a:latin typeface="+mn-lt"/>
                          <a:ea typeface="+mj-ea"/>
                        </a:rPr>
                        <a:t>3</a:t>
                      </a:r>
                      <a:r>
                        <a:rPr lang="en-US" sz="1400" dirty="0">
                          <a:latin typeface="+mn-lt"/>
                          <a:ea typeface="+mj-ea"/>
                        </a:rPr>
                        <a:t> and  0.068 $/</a:t>
                      </a:r>
                      <a:r>
                        <a:rPr lang="en-US" sz="1400" dirty="0" err="1">
                          <a:latin typeface="+mn-lt"/>
                          <a:ea typeface="+mj-ea"/>
                        </a:rPr>
                        <a:t>kgal</a:t>
                      </a:r>
                      <a:endParaRPr lang="en-SG" sz="1400" dirty="0">
                        <a:latin typeface="+mn-lt"/>
                        <a:ea typeface="+mj-ea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88337"/>
                  </a:ext>
                </a:extLst>
              </a:tr>
            </a:tbl>
          </a:graphicData>
        </a:graphic>
      </p:graphicFrame>
      <p:sp>
        <p:nvSpPr>
          <p:cNvPr id="3" name="矢印: 右 2">
            <a:extLst>
              <a:ext uri="{FF2B5EF4-FFF2-40B4-BE49-F238E27FC236}">
                <a16:creationId xmlns:a16="http://schemas.microsoft.com/office/drawing/2014/main" id="{1641F049-A9AE-42CC-97EE-36E041F18BB1}"/>
              </a:ext>
            </a:extLst>
          </p:cNvPr>
          <p:cNvSpPr/>
          <p:nvPr/>
        </p:nvSpPr>
        <p:spPr>
          <a:xfrm>
            <a:off x="4369762" y="1434010"/>
            <a:ext cx="463127" cy="363474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ADCE50A-4EB7-4A3D-9819-60F44DD5BA49}"/>
              </a:ext>
            </a:extLst>
          </p:cNvPr>
          <p:cNvSpPr/>
          <p:nvPr/>
        </p:nvSpPr>
        <p:spPr>
          <a:xfrm>
            <a:off x="4369762" y="2074539"/>
            <a:ext cx="463127" cy="363474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34332F04-5B13-4935-A3F6-8754AA94CC49}"/>
              </a:ext>
            </a:extLst>
          </p:cNvPr>
          <p:cNvSpPr/>
          <p:nvPr/>
        </p:nvSpPr>
        <p:spPr>
          <a:xfrm>
            <a:off x="4362307" y="2673956"/>
            <a:ext cx="463127" cy="363474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solidFill>
                <a:schemeClr val="tx1"/>
              </a:solidFill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2BEC1A31-523F-4045-B36D-DCDCB1D82EA8}"/>
              </a:ext>
            </a:extLst>
          </p:cNvPr>
          <p:cNvGraphicFramePr>
            <a:graphicFrameLocks noGrp="1"/>
          </p:cNvGraphicFramePr>
          <p:nvPr/>
        </p:nvGraphicFramePr>
        <p:xfrm>
          <a:off x="4855548" y="728189"/>
          <a:ext cx="4185000" cy="26083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85000">
                  <a:extLst>
                    <a:ext uri="{9D8B030D-6E8A-4147-A177-3AD203B41FA5}">
                      <a16:colId xmlns:a16="http://schemas.microsoft.com/office/drawing/2014/main" val="3506333126"/>
                    </a:ext>
                  </a:extLst>
                </a:gridCol>
              </a:tblGrid>
              <a:tr h="3528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Estimated Cost for Optimized Operation </a:t>
                      </a:r>
                      <a:endParaRPr lang="en-SG" sz="1400" dirty="0"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852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vl="0"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500 ppm x 1 + 300 ppm X 3 - Maintenance Cleaning</a:t>
                      </a:r>
                      <a:endParaRPr lang="en-SG" sz="1400" b="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164457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UF Operations Cost: MC Hypo + Power + Production</a:t>
                      </a:r>
                    </a:p>
                    <a:p>
                      <a:pPr lvl="1" algn="ctr"/>
                      <a:r>
                        <a:rPr lang="en-US" sz="1400" b="0" dirty="0">
                          <a:solidFill>
                            <a:srgbClr val="00B050"/>
                          </a:solidFill>
                        </a:rPr>
                        <a:t>$33.9</a:t>
                      </a:r>
                      <a:endParaRPr lang="en-SG" sz="1400" b="0" dirty="0">
                        <a:solidFill>
                          <a:srgbClr val="00B050"/>
                        </a:solidFill>
                        <a:latin typeface="+mn-lt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668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Consumption Indices</a:t>
                      </a:r>
                    </a:p>
                    <a:p>
                      <a:pPr lvl="1" algn="l"/>
                      <a:r>
                        <a:rPr lang="en-US" sz="1400" b="0" dirty="0"/>
                        <a:t>Overall Permeability drop: 2.8 GFD/psi</a:t>
                      </a:r>
                    </a:p>
                    <a:p>
                      <a:pPr lvl="1" algn="l"/>
                      <a:r>
                        <a:rPr lang="en-US" sz="1400" b="0" dirty="0"/>
                        <a:t>Increase in TMP              : 2.0 psi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63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per m</a:t>
                      </a:r>
                      <a:r>
                        <a:rPr kumimoji="1" lang="en-US" sz="1400" b="1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kumimoji="1"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kgal</a:t>
                      </a:r>
                      <a:endParaRPr kumimoji="1"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 algn="l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0.015 $/m</a:t>
                      </a:r>
                      <a:r>
                        <a:rPr lang="en-US" sz="140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and  0.057 $/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kgal</a:t>
                      </a:r>
                      <a:endParaRPr lang="en-SG" sz="1400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88337"/>
                  </a:ext>
                </a:extLst>
              </a:tr>
            </a:tbl>
          </a:graphicData>
        </a:graphic>
      </p:graphicFrame>
      <p:sp>
        <p:nvSpPr>
          <p:cNvPr id="5" name="爆発: 14 pt 4">
            <a:extLst>
              <a:ext uri="{FF2B5EF4-FFF2-40B4-BE49-F238E27FC236}">
                <a16:creationId xmlns:a16="http://schemas.microsoft.com/office/drawing/2014/main" id="{B18B3AA0-B4FC-4674-8570-C1BCBE30BE7F}"/>
              </a:ext>
            </a:extLst>
          </p:cNvPr>
          <p:cNvSpPr/>
          <p:nvPr/>
        </p:nvSpPr>
        <p:spPr>
          <a:xfrm>
            <a:off x="2041208" y="3147414"/>
            <a:ext cx="5425563" cy="1597843"/>
          </a:xfrm>
          <a:prstGeom prst="irregularSeal2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2160" algn="l"/>
              </a:tabLst>
            </a:pPr>
            <a:r>
              <a:rPr lang="en-US" altLang="ja-JP" sz="1500" b="1" dirty="0">
                <a:solidFill>
                  <a:schemeClr val="bg1"/>
                </a:solidFill>
              </a:rPr>
              <a:t>13% Reduction in chemical &amp; power costs </a:t>
            </a:r>
            <a:endParaRPr lang="ja-JP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5DFB7C18-4681-49D8-880B-741520D2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UF Optimization Effect</a:t>
            </a:r>
            <a:endParaRPr lang="ja-JP" altLang="en-US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8E19A4B0-06A6-22E8-F551-B7E006D0375F}"/>
              </a:ext>
            </a:extLst>
          </p:cNvPr>
          <p:cNvSpPr/>
          <p:nvPr/>
        </p:nvSpPr>
        <p:spPr>
          <a:xfrm>
            <a:off x="8333961" y="2117035"/>
            <a:ext cx="104361" cy="1863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8B7952D-27EB-28F1-EBE4-34D9A4B795D9}"/>
              </a:ext>
            </a:extLst>
          </p:cNvPr>
          <p:cNvSpPr/>
          <p:nvPr/>
        </p:nvSpPr>
        <p:spPr>
          <a:xfrm>
            <a:off x="7873954" y="2324515"/>
            <a:ext cx="104361" cy="1863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4F10102-4BC0-4FEB-DA90-1E0905CED431}"/>
              </a:ext>
            </a:extLst>
          </p:cNvPr>
          <p:cNvSpPr/>
          <p:nvPr/>
        </p:nvSpPr>
        <p:spPr>
          <a:xfrm>
            <a:off x="7389743" y="1599596"/>
            <a:ext cx="104361" cy="1863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A9AB812-07E8-C314-70B1-96E79678CA0C}"/>
              </a:ext>
            </a:extLst>
          </p:cNvPr>
          <p:cNvSpPr/>
          <p:nvPr/>
        </p:nvSpPr>
        <p:spPr>
          <a:xfrm>
            <a:off x="7533538" y="2811529"/>
            <a:ext cx="104361" cy="18635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4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7FF2F-C1F6-4F17-FA23-E2D7B807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1287-D590-4421-910E-33B99E005C40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A0A93-7345-AE07-CFFB-22AF8A270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90" y="1278109"/>
            <a:ext cx="7091150" cy="642132"/>
          </a:xfrm>
        </p:spPr>
        <p:txBody>
          <a:bodyPr>
            <a:normAutofit/>
          </a:bodyPr>
          <a:lstStyle/>
          <a:p>
            <a:r>
              <a:rPr lang="en-US" dirty="0"/>
              <a:t>Input Parameters for Optimization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03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2A4A-05A6-2BC1-27B1-EE6DF9B5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parameters required for Optimization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EF7D2-0D4A-7E25-53B2-DDE2E0FFF6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17</a:t>
            </a:fld>
            <a:endParaRPr lang="ja-JP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12EEC4-7FE4-D3C3-7823-0ED85BB9D363}"/>
              </a:ext>
            </a:extLst>
          </p:cNvPr>
          <p:cNvGraphicFramePr>
            <a:graphicFrameLocks noGrp="1"/>
          </p:cNvGraphicFramePr>
          <p:nvPr/>
        </p:nvGraphicFramePr>
        <p:xfrm>
          <a:off x="129047" y="556236"/>
          <a:ext cx="7892447" cy="403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652">
                  <a:extLst>
                    <a:ext uri="{9D8B030D-6E8A-4147-A177-3AD203B41FA5}">
                      <a16:colId xmlns:a16="http://schemas.microsoft.com/office/drawing/2014/main" val="1384380561"/>
                    </a:ext>
                  </a:extLst>
                </a:gridCol>
                <a:gridCol w="1519795">
                  <a:extLst>
                    <a:ext uri="{9D8B030D-6E8A-4147-A177-3AD203B41FA5}">
                      <a16:colId xmlns:a16="http://schemas.microsoft.com/office/drawing/2014/main" val="123967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Parameters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Values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82437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Event Data of last RC/MC Event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To be read from online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52528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 Membrane Area (ft^2)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538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96816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Volume of water consumed per BW (Backwash Volume in gallon</a:t>
                      </a:r>
                      <a:r>
                        <a:rPr lang="en-SG" sz="600" dirty="0"/>
                        <a:t>)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9.5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0474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Volume of water consumed per MC (Maintenance Cleaning Volume in gallon</a:t>
                      </a:r>
                      <a:r>
                        <a:rPr lang="en-SG" sz="600" dirty="0"/>
                        <a:t>)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50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93543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Volume of water consumed per RC (Recovery Cleaning Volume in gallon</a:t>
                      </a:r>
                      <a:r>
                        <a:rPr lang="en-SG" sz="600" dirty="0"/>
                        <a:t>)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150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798613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Time duration of each production in between BW (min)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20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85018"/>
                  </a:ext>
                </a:extLst>
              </a:tr>
              <a:tr h="189404">
                <a:tc>
                  <a:txBody>
                    <a:bodyPr/>
                    <a:lstStyle/>
                    <a:p>
                      <a:r>
                        <a:rPr lang="en-US" sz="600" dirty="0"/>
                        <a:t>Time duration per Backwash  (BW Duration in min)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07726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Time duration per MC  (MC Duration in min) 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40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98752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Time duration per RC  (RC Duration in min) 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180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89447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Hypochlorite chemical concentrations available for MC (ppm)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[300, 500, 700, 900, 1100]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1158"/>
                  </a:ext>
                </a:extLst>
              </a:tr>
              <a:tr h="1933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Hypochlorite chemical concentrations available for RC (ppm)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[2000]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80688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Citric acid chemical concentrations available for RC (ppm)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[2000]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25379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Maximum and Minimum time interval between 2 MCs (in days)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Max 7 days &amp; Min 2 days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35709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Constant operating flux for optimization (</a:t>
                      </a:r>
                      <a:r>
                        <a:rPr lang="en-US" sz="600" dirty="0" err="1"/>
                        <a:t>gfd</a:t>
                      </a:r>
                      <a:r>
                        <a:rPr lang="en-US" sz="600" dirty="0"/>
                        <a:t>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40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88299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Total time duration for optimization (Time horizon for optimization) in days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30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221888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Minimum achievable recovery rate (%), Recovery rate must be more than this value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95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87645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Maximum allowable permeability loss after the time duration of optimization, Loss in permeability must be less than this value (in </a:t>
                      </a:r>
                      <a:r>
                        <a:rPr lang="en-US" sz="600" dirty="0" err="1"/>
                        <a:t>gfd</a:t>
                      </a:r>
                      <a:r>
                        <a:rPr lang="en-US" sz="600" dirty="0"/>
                        <a:t>/psi) 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0.02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11680"/>
                  </a:ext>
                </a:extLst>
              </a:tr>
              <a:tr h="185850">
                <a:tc>
                  <a:txBody>
                    <a:bodyPr/>
                    <a:lstStyle/>
                    <a:p>
                      <a:r>
                        <a:rPr lang="en-US" sz="600" dirty="0"/>
                        <a:t>Target number of MCs during the optimization time horizon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6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36568"/>
                  </a:ext>
                </a:extLst>
              </a:tr>
              <a:tr h="207188">
                <a:tc>
                  <a:txBody>
                    <a:bodyPr/>
                    <a:lstStyle/>
                    <a:p>
                      <a:r>
                        <a:rPr lang="en-US" sz="600" dirty="0"/>
                        <a:t>Population size in GA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50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48176"/>
                  </a:ext>
                </a:extLst>
              </a:tr>
              <a:tr h="329202">
                <a:tc>
                  <a:txBody>
                    <a:bodyPr/>
                    <a:lstStyle/>
                    <a:p>
                      <a:r>
                        <a:rPr lang="en-US" sz="600" dirty="0"/>
                        <a:t>Number of  Iteration in GA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100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18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159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5021-B330-1B1F-4CED-DE2083A6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EB65-36BC-5504-0EE3-08829B31C2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FBBB8-DB98-AE04-CAC0-CEEA9E5F18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18</a:t>
            </a:fld>
            <a:endParaRPr lang="ja-JP" alt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9A98CE-F78A-363B-513F-EAABB5626692}"/>
              </a:ext>
            </a:extLst>
          </p:cNvPr>
          <p:cNvGraphicFramePr>
            <a:graphicFrameLocks noGrp="1"/>
          </p:cNvGraphicFramePr>
          <p:nvPr/>
        </p:nvGraphicFramePr>
        <p:xfrm>
          <a:off x="387601" y="790759"/>
          <a:ext cx="7892447" cy="1696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2652">
                  <a:extLst>
                    <a:ext uri="{9D8B030D-6E8A-4147-A177-3AD203B41FA5}">
                      <a16:colId xmlns:a16="http://schemas.microsoft.com/office/drawing/2014/main" val="1384380561"/>
                    </a:ext>
                  </a:extLst>
                </a:gridCol>
                <a:gridCol w="1519795">
                  <a:extLst>
                    <a:ext uri="{9D8B030D-6E8A-4147-A177-3AD203B41FA5}">
                      <a16:colId xmlns:a16="http://schemas.microsoft.com/office/drawing/2014/main" val="1239670000"/>
                    </a:ext>
                  </a:extLst>
                </a:gridCol>
              </a:tblGrid>
              <a:tr h="227321">
                <a:tc>
                  <a:txBody>
                    <a:bodyPr/>
                    <a:lstStyle/>
                    <a:p>
                      <a:r>
                        <a:rPr lang="en-US" sz="600" dirty="0"/>
                        <a:t>Parameters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Values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82437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Average Filtrate side pressure (</a:t>
                      </a:r>
                      <a:r>
                        <a:rPr lang="en-US" sz="600" dirty="0" err="1"/>
                        <a:t>psig</a:t>
                      </a:r>
                      <a:r>
                        <a:rPr lang="en-US" sz="600" dirty="0"/>
                        <a:t>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1.49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52528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Height difference between feed &amp; filtrate side pressure transmitters (psi)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3.7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996816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Membrane Feed Pump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0.6 (60%)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890474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Cost of electricity (USD/kWh)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0.14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93543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Average discharge pressure of CIP pump (</a:t>
                      </a:r>
                      <a:r>
                        <a:rPr lang="en-US" sz="600" dirty="0" err="1"/>
                        <a:t>psig</a:t>
                      </a:r>
                      <a:r>
                        <a:rPr lang="en-US" sz="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22.5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798613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CIP pump Efficiency</a:t>
                      </a:r>
                      <a:endParaRPr lang="en-SG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0.6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85018"/>
                  </a:ext>
                </a:extLst>
              </a:tr>
              <a:tr h="189404">
                <a:tc>
                  <a:txBody>
                    <a:bodyPr/>
                    <a:lstStyle/>
                    <a:p>
                      <a:r>
                        <a:rPr lang="en-US" sz="600" dirty="0"/>
                        <a:t>Volume of std Hypo solution required per ppm (gallon</a:t>
                      </a:r>
                      <a:r>
                        <a:rPr lang="en-SG" sz="600" dirty="0"/>
                        <a:t>)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0.0008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07726"/>
                  </a:ext>
                </a:extLst>
              </a:tr>
              <a:tr h="176718">
                <a:tc>
                  <a:txBody>
                    <a:bodyPr/>
                    <a:lstStyle/>
                    <a:p>
                      <a:r>
                        <a:rPr lang="en-US" sz="600" dirty="0"/>
                        <a:t>Cost of std Hypo solution (USD/gallon</a:t>
                      </a:r>
                      <a:r>
                        <a:rPr lang="en-SG" sz="600" dirty="0"/>
                        <a:t>)</a:t>
                      </a:r>
                      <a:endParaRPr 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3</a:t>
                      </a:r>
                      <a:endParaRPr lang="en-SG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19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56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7081-37BF-80AE-3D02-52DE5B08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47" y="0"/>
            <a:ext cx="8124604" cy="42264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Scenario 1: Given Fixed Flux and Period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E51-E201-9561-92C5-DBB1CD07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25" y="422644"/>
            <a:ext cx="8390965" cy="472085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900" b="1" dirty="0"/>
              <a:t>Input from user:  </a:t>
            </a:r>
          </a:p>
          <a:p>
            <a:pPr lvl="1" algn="just"/>
            <a:r>
              <a:rPr lang="en-US" sz="900" dirty="0"/>
              <a:t>Fixed Flux </a:t>
            </a:r>
          </a:p>
          <a:p>
            <a:pPr lvl="1" algn="just"/>
            <a:r>
              <a:rPr lang="en-US" sz="900" dirty="0"/>
              <a:t>Period  (Default 30 days)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900" b="1" dirty="0"/>
              <a:t>Objectives:</a:t>
            </a:r>
          </a:p>
          <a:p>
            <a:pPr lvl="1" algn="just"/>
            <a:r>
              <a:rPr lang="en-US" sz="900" dirty="0"/>
              <a:t>Minimize Total cost of operation</a:t>
            </a:r>
          </a:p>
          <a:p>
            <a:pPr marL="342900" lvl="1" indent="0" algn="just">
              <a:buNone/>
            </a:pPr>
            <a:r>
              <a:rPr lang="en-US" sz="900" dirty="0"/>
              <a:t>(Energy cost for pumping the water during production + Pumping cost for (BW+MC+RC) + Chemical cost for MC and RC) </a:t>
            </a:r>
          </a:p>
          <a:p>
            <a:pPr lvl="1" algn="just"/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Minimize membrane life span loss due to chemical exposure</a:t>
            </a:r>
          </a:p>
          <a:p>
            <a:pPr lvl="1" algn="just"/>
            <a:r>
              <a:rPr lang="en-US" sz="900" dirty="0"/>
              <a:t>Meet recovery rate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900" b="1" dirty="0"/>
              <a:t>Assumption/ Constraints: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900" dirty="0"/>
              <a:t>Membrane parameters (Area, maximum allowable TMP)</a:t>
            </a:r>
          </a:p>
          <a:p>
            <a:pPr marL="685800" lvl="1" indent="-342900" algn="just">
              <a:buFont typeface="+mj-lt"/>
              <a:buAutoNum type="arabicPeriod"/>
            </a:pPr>
            <a:r>
              <a:rPr lang="en-US" sz="900" dirty="0"/>
              <a:t>Operation parameters 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900" dirty="0"/>
              <a:t>Fixed duration for MC, BW and RC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900" dirty="0"/>
              <a:t>Constant water consumption for MC, BW  and RC  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900" dirty="0"/>
              <a:t>Hypo Chemical dosage range for MC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(300 to 1100 ppm)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900" dirty="0"/>
              <a:t>Chemical cleaning (MC) interval(&gt;2 days,&lt;7 days)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900" dirty="0"/>
              <a:t>Permeability loss between 2 RCs &lt;X% (0.02 </a:t>
            </a:r>
            <a:r>
              <a:rPr lang="en-US" sz="900" dirty="0" err="1"/>
              <a:t>gfd</a:t>
            </a:r>
            <a:r>
              <a:rPr lang="en-US" sz="900" dirty="0"/>
              <a:t>/psi) 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900" dirty="0"/>
              <a:t>Recovery rate&gt; 95%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900" dirty="0"/>
              <a:t>TMP can be used calculate pump head during production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900" dirty="0"/>
              <a:t>Pump Efficiency curve will be used to calculate Electrical energy consumption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en-US" sz="900" dirty="0"/>
              <a:t>Constant pump flow and head during BW, MC and RC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900" b="1" dirty="0"/>
              <a:t>Output/Decision variables: </a:t>
            </a:r>
          </a:p>
          <a:p>
            <a:pPr lvl="1" algn="just"/>
            <a:r>
              <a:rPr lang="en-US" sz="900" dirty="0"/>
              <a:t>Optimum number of MCs </a:t>
            </a:r>
          </a:p>
          <a:p>
            <a:pPr lvl="1" algn="just"/>
            <a:r>
              <a:rPr lang="en-US" sz="900" dirty="0"/>
              <a:t>Optimum MC intervals (Dates of recommended MC)</a:t>
            </a:r>
          </a:p>
          <a:p>
            <a:pPr lvl="1" algn="just"/>
            <a:r>
              <a:rPr lang="en-US" sz="900" dirty="0"/>
              <a:t>Optimum MCs dosage (Chemical Conc in each MC)</a:t>
            </a:r>
          </a:p>
          <a:p>
            <a:pPr marL="457200" lvl="1" indent="0" algn="just">
              <a:buNone/>
            </a:pP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C6E27-10B8-1087-63F5-CD2308A5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54CA7-E9B5-4CDE-B904-9605F998791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3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C296-164A-A25B-B875-6FC8F3AF8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B5A0-A7D2-4CD4-5813-F303BAE464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2E39D-5EA0-BBF2-FE62-16110CE8C0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361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70B6-D17E-E833-E50D-C6737EC2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Calculation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48B3B-A924-A808-B808-0686DC5A84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BCCF9-B95D-5EAF-12BB-10EBE42F14CD}"/>
              </a:ext>
            </a:extLst>
          </p:cNvPr>
          <p:cNvSpPr txBox="1"/>
          <p:nvPr/>
        </p:nvSpPr>
        <p:spPr>
          <a:xfrm>
            <a:off x="0" y="609600"/>
            <a:ext cx="9250930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 Cost components are considered for cost Calculation:</a:t>
            </a:r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Cost of pumping feed water thru the membrane during the production modes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Cost of pumping the chemical solution thru the membrane during MCs</a:t>
            </a:r>
          </a:p>
          <a:p>
            <a:pPr marL="342900" indent="-342900">
              <a:buFont typeface="+mj-lt"/>
              <a:buAutoNum type="arabicPeriod"/>
            </a:pPr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Sum of Chemical cost in all MCs</a:t>
            </a:r>
          </a:p>
          <a:p>
            <a:r>
              <a:rPr lang="en-US" sz="1400" dirty="0"/>
              <a:t>	</a:t>
            </a:r>
          </a:p>
          <a:p>
            <a:r>
              <a:rPr lang="en-US" sz="1400" dirty="0"/>
              <a:t>4. Cost for pumping the chemical solution thru the membrane during RC at the end of 30 days period </a:t>
            </a:r>
          </a:p>
          <a:p>
            <a:r>
              <a:rPr lang="en-US" sz="1400" dirty="0"/>
              <a:t>	(This cost is Constant Always &amp; hence can be ignored)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/>
              <a:t>5. Chemical cost in RC (Since chemical concentrations are not varied in RC, This cost is Constant Always &amp; hence</a:t>
            </a:r>
          </a:p>
          <a:p>
            <a:r>
              <a:rPr lang="en-US" sz="1400" dirty="0"/>
              <a:t>       can be ignored)</a:t>
            </a:r>
          </a:p>
          <a:p>
            <a:endParaRPr lang="en-US" sz="1400" dirty="0"/>
          </a:p>
          <a:p>
            <a:r>
              <a:rPr lang="en-US" sz="1400" b="1" dirty="0"/>
              <a:t>Total cost is sum of above 5 cost components (4 &amp; 5 can be ignored as they are constant)</a:t>
            </a:r>
          </a:p>
        </p:txBody>
      </p:sp>
    </p:spTree>
    <p:extLst>
      <p:ext uri="{BB962C8B-B14F-4D97-AF65-F5344CB8AC3E}">
        <p14:creationId xmlns:p14="http://schemas.microsoft.com/office/powerpoint/2010/main" val="381916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F7FD-7A37-4265-863A-3BDF24AC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" y="68894"/>
            <a:ext cx="8892540" cy="412860"/>
          </a:xfrm>
        </p:spPr>
        <p:txBody>
          <a:bodyPr/>
          <a:lstStyle/>
          <a:p>
            <a:r>
              <a:rPr lang="en-US" sz="1800" b="1" dirty="0"/>
              <a:t>Cost of pumping feed water thru the membrane during the production modes</a:t>
            </a:r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31D1-147B-9FC3-79A1-A47B29EC0D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A6233-58E8-1100-8E63-C90E57B7E44D}"/>
              </a:ext>
            </a:extLst>
          </p:cNvPr>
          <p:cNvSpPr txBox="1"/>
          <p:nvPr/>
        </p:nvSpPr>
        <p:spPr>
          <a:xfrm>
            <a:off x="-19804" y="558504"/>
            <a:ext cx="705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Predict TMP in all production modes based on SAO models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DFDAC-0124-B8A8-69AC-0393AA93B30F}"/>
              </a:ext>
            </a:extLst>
          </p:cNvPr>
          <p:cNvSpPr txBox="1"/>
          <p:nvPr/>
        </p:nvSpPr>
        <p:spPr>
          <a:xfrm>
            <a:off x="-19804" y="881943"/>
            <a:ext cx="914449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Estimate Predicted Feed Pressure in all production modes from predicted TMP</a:t>
            </a:r>
          </a:p>
          <a:p>
            <a:endParaRPr lang="en-US" sz="1400" b="1" i="1" dirty="0"/>
          </a:p>
          <a:p>
            <a:r>
              <a:rPr lang="en-US" sz="1400" b="1" i="1" dirty="0"/>
              <a:t>Predicted Feed Pressure = Predicted TMP + Avg. Filtrate Press (~1.5) + Height difference (~3.7)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B87E5E-6F65-E856-1EF1-1895480554AC}"/>
              </a:ext>
            </a:extLst>
          </p:cNvPr>
          <p:cNvGrpSpPr/>
          <p:nvPr/>
        </p:nvGrpSpPr>
        <p:grpSpPr>
          <a:xfrm>
            <a:off x="-53341" y="1759154"/>
            <a:ext cx="9144000" cy="2196221"/>
            <a:chOff x="-53341" y="1759154"/>
            <a:chExt cx="9144000" cy="21962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D6F026-3E31-DD04-CE2F-AD7EA178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3341" y="1759154"/>
              <a:ext cx="9144000" cy="219622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1C9DAA-F5BD-3DF2-3004-B5DA79334E3F}"/>
                </a:ext>
              </a:extLst>
            </p:cNvPr>
            <p:cNvSpPr txBox="1"/>
            <p:nvPr/>
          </p:nvSpPr>
          <p:spPr>
            <a:xfrm>
              <a:off x="1182338" y="2434627"/>
              <a:ext cx="1582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MAPE = 4.87%</a:t>
              </a:r>
              <a:endParaRPr lang="en-SG" sz="16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7107CD-0B5B-F08E-DB97-7F07ED5B444C}"/>
              </a:ext>
            </a:extLst>
          </p:cNvPr>
          <p:cNvSpPr txBox="1"/>
          <p:nvPr/>
        </p:nvSpPr>
        <p:spPr>
          <a:xfrm>
            <a:off x="-53341" y="3920675"/>
            <a:ext cx="74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Calculate feed water Pump discharge flowrate, </a:t>
            </a:r>
            <a:r>
              <a:rPr lang="en-US" sz="1400" b="1" i="1" dirty="0"/>
              <a:t>flux*membrane area</a:t>
            </a:r>
            <a:endParaRPr lang="en-SG" sz="1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43D9EB-DC0C-C5EF-C749-E62089FE14D1}"/>
              </a:ext>
            </a:extLst>
          </p:cNvPr>
          <p:cNvSpPr txBox="1"/>
          <p:nvPr/>
        </p:nvSpPr>
        <p:spPr>
          <a:xfrm>
            <a:off x="-53341" y="4387525"/>
            <a:ext cx="897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Step 4: Estimate Pump Output power at each timestamp in kW</a:t>
            </a:r>
            <a:r>
              <a:rPr lang="en-US" dirty="0"/>
              <a:t>, </a:t>
            </a:r>
            <a:r>
              <a:rPr lang="en-US" sz="1400" b="1" i="1" dirty="0"/>
              <a:t>Pout = flowrate*predicted pressure</a:t>
            </a:r>
            <a:endParaRPr lang="en-SG" sz="1400" b="1" i="1" dirty="0"/>
          </a:p>
        </p:txBody>
      </p:sp>
    </p:spTree>
    <p:extLst>
      <p:ext uri="{BB962C8B-B14F-4D97-AF65-F5344CB8AC3E}">
        <p14:creationId xmlns:p14="http://schemas.microsoft.com/office/powerpoint/2010/main" val="240943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F7FD-7A37-4265-863A-3BDF24AC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1" y="68894"/>
            <a:ext cx="8892540" cy="412860"/>
          </a:xfrm>
        </p:spPr>
        <p:txBody>
          <a:bodyPr/>
          <a:lstStyle/>
          <a:p>
            <a:r>
              <a:rPr lang="en-US" sz="1800" b="1" dirty="0"/>
              <a:t>Cost of pumping feed water thru the membrane during the production modes</a:t>
            </a:r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31D1-147B-9FC3-79A1-A47B29EC0D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A6233-58E8-1100-8E63-C90E57B7E44D}"/>
              </a:ext>
            </a:extLst>
          </p:cNvPr>
          <p:cNvSpPr txBox="1"/>
          <p:nvPr/>
        </p:nvSpPr>
        <p:spPr>
          <a:xfrm>
            <a:off x="-53341" y="573724"/>
            <a:ext cx="9265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 5: Integrate Pump Output power (Pout) at each timestamp to obtain total output power in kWh </a:t>
            </a:r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DFDAC-0124-B8A8-69AC-0393AA93B30F}"/>
              </a:ext>
            </a:extLst>
          </p:cNvPr>
          <p:cNvSpPr txBox="1"/>
          <p:nvPr/>
        </p:nvSpPr>
        <p:spPr>
          <a:xfrm>
            <a:off x="-491" y="943056"/>
            <a:ext cx="861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6: Obtain total input power to Pump in </a:t>
            </a:r>
            <a:r>
              <a:rPr lang="en-US" dirty="0" err="1"/>
              <a:t>KWh</a:t>
            </a:r>
            <a:r>
              <a:rPr lang="en-US" dirty="0"/>
              <a:t> </a:t>
            </a:r>
            <a:r>
              <a:rPr lang="en-US" sz="1400" b="1" i="1" dirty="0" err="1"/>
              <a:t>Pin_Total</a:t>
            </a:r>
            <a:r>
              <a:rPr lang="en-US" dirty="0"/>
              <a:t>=</a:t>
            </a:r>
            <a:r>
              <a:rPr lang="en-US" sz="1200" b="1" i="1" dirty="0"/>
              <a:t>Total output power/Efficiency(0.6)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7D425-537F-AE87-AEEA-6CAFAFE1E18B}"/>
              </a:ext>
            </a:extLst>
          </p:cNvPr>
          <p:cNvSpPr txBox="1"/>
          <p:nvPr/>
        </p:nvSpPr>
        <p:spPr>
          <a:xfrm>
            <a:off x="-491" y="1366598"/>
            <a:ext cx="87486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7: Estimate the total pumping cost, </a:t>
            </a:r>
            <a:r>
              <a:rPr lang="en-US" sz="1200" b="1" i="1" dirty="0"/>
              <a:t>Total input power (</a:t>
            </a:r>
            <a:r>
              <a:rPr lang="en-US" sz="1200" b="1" i="1" dirty="0" err="1"/>
              <a:t>KWh</a:t>
            </a:r>
            <a:r>
              <a:rPr lang="en-US" sz="1200" b="1" i="1" dirty="0"/>
              <a:t>)* ($/</a:t>
            </a:r>
            <a:r>
              <a:rPr lang="en-US" sz="1200" b="1" i="1" dirty="0" err="1"/>
              <a:t>KWh</a:t>
            </a:r>
            <a:r>
              <a:rPr lang="en-US" sz="1200" b="1" i="1" dirty="0"/>
              <a:t>) cost of electricity per kWh</a:t>
            </a:r>
          </a:p>
          <a:p>
            <a:endParaRPr lang="en-US" sz="1200" b="1" i="1" dirty="0"/>
          </a:p>
          <a:p>
            <a:r>
              <a:rPr lang="en-US" sz="1600" b="1" dirty="0">
                <a:solidFill>
                  <a:schemeClr val="accent1"/>
                </a:solidFill>
              </a:rPr>
              <a:t>Cost of electricity is assumed to be constant $0.14/kWh</a:t>
            </a:r>
          </a:p>
        </p:txBody>
      </p:sp>
    </p:spTree>
    <p:extLst>
      <p:ext uri="{BB962C8B-B14F-4D97-AF65-F5344CB8AC3E}">
        <p14:creationId xmlns:p14="http://schemas.microsoft.com/office/powerpoint/2010/main" val="327092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F1A1-B059-C845-B108-2BAFFD11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Cost of pumping the chemical solution thru the membrane during MCs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8AECF-2637-5131-F0C3-D3C1D4A165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5668D-7206-EC21-E09C-8F6CE41F150D}"/>
              </a:ext>
            </a:extLst>
          </p:cNvPr>
          <p:cNvSpPr txBox="1"/>
          <p:nvPr/>
        </p:nvSpPr>
        <p:spPr>
          <a:xfrm>
            <a:off x="1" y="586740"/>
            <a:ext cx="9144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Assumptions:</a:t>
            </a:r>
          </a:p>
          <a:p>
            <a:r>
              <a:rPr lang="en-US" sz="1600" dirty="0"/>
              <a:t>Constant flow (110 gallon/MC) and Constant discharge Pressure (10m of water) for all MC</a:t>
            </a:r>
          </a:p>
          <a:p>
            <a:endParaRPr lang="en-US" sz="1600" dirty="0"/>
          </a:p>
          <a:p>
            <a:r>
              <a:rPr lang="en-US" sz="1600" dirty="0"/>
              <a:t>Total power consumption in each MC, (in kWh) = (Total flow*Pressure)/Efficiency(0.6)</a:t>
            </a:r>
          </a:p>
          <a:p>
            <a:endParaRPr lang="en-US" sz="1600" dirty="0"/>
          </a:p>
          <a:p>
            <a:r>
              <a:rPr lang="en-US" sz="1300" b="1" i="1" dirty="0"/>
              <a:t>Pumping cost in all MCs = No. of MCs X Total power consumption in each MC (in kWh) X ($/kWh) power cost </a:t>
            </a:r>
            <a:endParaRPr lang="en-SG" sz="1300" b="1" i="1" dirty="0"/>
          </a:p>
        </p:txBody>
      </p:sp>
    </p:spTree>
    <p:extLst>
      <p:ext uri="{BB962C8B-B14F-4D97-AF65-F5344CB8AC3E}">
        <p14:creationId xmlns:p14="http://schemas.microsoft.com/office/powerpoint/2010/main" val="234099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300-F806-5AE3-A523-CEF28F6E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Chemical in MC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81482-967C-2A5F-C723-CB0D635A1C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B7003-407F-88BF-E687-C5EDFA6D998D}"/>
              </a:ext>
            </a:extLst>
          </p:cNvPr>
          <p:cNvSpPr txBox="1"/>
          <p:nvPr/>
        </p:nvSpPr>
        <p:spPr>
          <a:xfrm>
            <a:off x="144988" y="593461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Assumptions:</a:t>
            </a:r>
          </a:p>
          <a:p>
            <a:r>
              <a:rPr lang="en-US" dirty="0"/>
              <a:t>Only cleaning with Hypochlorite is considered in MC</a:t>
            </a:r>
            <a:endParaRPr lang="en-SG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E026FF-7538-8991-8FEF-7E548EB8C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74921"/>
              </p:ext>
            </p:extLst>
          </p:nvPr>
        </p:nvGraphicFramePr>
        <p:xfrm>
          <a:off x="165168" y="1210901"/>
          <a:ext cx="806692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268">
                  <a:extLst>
                    <a:ext uri="{9D8B030D-6E8A-4147-A177-3AD203B41FA5}">
                      <a16:colId xmlns:a16="http://schemas.microsoft.com/office/drawing/2014/main" val="31592648"/>
                    </a:ext>
                  </a:extLst>
                </a:gridCol>
                <a:gridCol w="2579012">
                  <a:extLst>
                    <a:ext uri="{9D8B030D-6E8A-4147-A177-3AD203B41FA5}">
                      <a16:colId xmlns:a16="http://schemas.microsoft.com/office/drawing/2014/main" val="3101410938"/>
                    </a:ext>
                  </a:extLst>
                </a:gridCol>
                <a:gridCol w="1640305">
                  <a:extLst>
                    <a:ext uri="{9D8B030D-6E8A-4147-A177-3AD203B41FA5}">
                      <a16:colId xmlns:a16="http://schemas.microsoft.com/office/drawing/2014/main" val="168728024"/>
                    </a:ext>
                  </a:extLst>
                </a:gridCol>
                <a:gridCol w="1575335">
                  <a:extLst>
                    <a:ext uri="{9D8B030D-6E8A-4147-A177-3AD203B41FA5}">
                      <a16:colId xmlns:a16="http://schemas.microsoft.com/office/drawing/2014/main" val="182148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MC Hypo (</a:t>
                      </a:r>
                      <a:r>
                        <a:rPr lang="en-US" sz="1200" dirty="0" err="1"/>
                        <a:t>NaOCl</a:t>
                      </a:r>
                      <a:r>
                        <a:rPr lang="en-US" sz="1200" dirty="0"/>
                        <a:t>) Conc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Amount of 12.5% </a:t>
                      </a:r>
                      <a:r>
                        <a:rPr lang="en-US" sz="1200" dirty="0" err="1"/>
                        <a:t>NaOCl</a:t>
                      </a:r>
                      <a:r>
                        <a:rPr lang="en-US" sz="1200" dirty="0"/>
                        <a:t> solution required  (gal)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Cost of </a:t>
                      </a:r>
                      <a:r>
                        <a:rPr lang="en-US" sz="1200" dirty="0" err="1"/>
                        <a:t>NaOCl</a:t>
                      </a:r>
                      <a:r>
                        <a:rPr lang="en-US" sz="1200" dirty="0"/>
                        <a:t> solution ($/gal)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Chemical Cost</a:t>
                      </a:r>
                    </a:p>
                    <a:p>
                      <a:pPr algn="ctr"/>
                      <a:r>
                        <a:rPr lang="en-US" sz="1200" dirty="0"/>
                        <a:t>($)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50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300 ppm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5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 ppm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50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700 ppm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1.68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900 ppm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0.72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2.16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1100 ppm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0.88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2.64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71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1200 ppm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2.88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4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1500 ppm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3.6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43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2000 ppm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4.8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0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862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7FF2F-C1F6-4F17-FA23-E2D7B807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1287-D590-4421-910E-33B99E005C4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A0A93-7345-AE07-CFFB-22AF8A270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89" y="1278109"/>
            <a:ext cx="8526075" cy="642132"/>
          </a:xfrm>
        </p:spPr>
        <p:txBody>
          <a:bodyPr>
            <a:normAutofit fontScale="90000"/>
          </a:bodyPr>
          <a:lstStyle/>
          <a:p>
            <a:r>
              <a:rPr lang="en-US" dirty="0"/>
              <a:t>UF Process Optimization: Minimization of Total cost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4715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3B77-342D-3AB0-EECB-3B6F900B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Constraint on Permeability loss </a:t>
            </a:r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C3B3-EAEA-48F2-E988-86386ACE37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6047B0-28A3-4E6B-B788-3893CBF6298A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D33D5-6D9D-9C5E-D410-9725984F6802}"/>
              </a:ext>
            </a:extLst>
          </p:cNvPr>
          <p:cNvSpPr txBox="1"/>
          <p:nvPr/>
        </p:nvSpPr>
        <p:spPr>
          <a:xfrm>
            <a:off x="44142" y="812119"/>
            <a:ext cx="9099857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Less than 10% permeability loss (measured after a recovery clean) in the first year of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Less than 30% permeability loss (measured after a recovery clean) over 10 years of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Maximum permeability observed for UF2 is 10.8 </a:t>
            </a:r>
            <a:r>
              <a:rPr lang="en-US" sz="1400" dirty="0" err="1"/>
              <a:t>gfd</a:t>
            </a:r>
            <a:r>
              <a:rPr lang="en-US" sz="1400" dirty="0"/>
              <a:t>/psi at 20°C.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Therefore, after a recovery clean, UF2 permeability should remain above 9.72 </a:t>
            </a:r>
            <a:r>
              <a:rPr lang="en-US" sz="1400" dirty="0" err="1"/>
              <a:t>gfd</a:t>
            </a:r>
            <a:r>
              <a:rPr lang="en-US" sz="1400" dirty="0"/>
              <a:t>/psi =(10.8 -10% of 10.8) at 20°C for the first year of operation.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After 10 years, the permeability after a recovery clean should be higher than 7.56 </a:t>
            </a:r>
            <a:r>
              <a:rPr lang="en-US" sz="1400" dirty="0" err="1"/>
              <a:t>gfd</a:t>
            </a:r>
            <a:r>
              <a:rPr lang="en-US" sz="1400" dirty="0"/>
              <a:t>/psi = (10.8-30%of 10.8) at 20°C for UF2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0.24 </a:t>
            </a:r>
            <a:r>
              <a:rPr lang="en-US" sz="1400" dirty="0" err="1"/>
              <a:t>gfd</a:t>
            </a:r>
            <a:r>
              <a:rPr lang="en-US" sz="1400" dirty="0"/>
              <a:t>/psi =(9.72-7.56)/9 is the maximum allowable loss per year for year 2 to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</a:rPr>
              <a:t>0.02 </a:t>
            </a:r>
            <a:r>
              <a:rPr lang="en-US" sz="1400" dirty="0" err="1">
                <a:highlight>
                  <a:srgbClr val="FFFF00"/>
                </a:highlight>
              </a:rPr>
              <a:t>gfd</a:t>
            </a:r>
            <a:r>
              <a:rPr lang="en-US" sz="1400" dirty="0">
                <a:highlight>
                  <a:srgbClr val="FFFF00"/>
                </a:highlight>
              </a:rPr>
              <a:t>/psi = (0.24/12) is the maximum allowable loss per month for year 2 to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3833741"/>
      </p:ext>
    </p:extLst>
  </p:cSld>
  <p:clrMapOvr>
    <a:masterClrMapping/>
  </p:clrMapOvr>
</p:sld>
</file>

<file path=ppt/theme/theme1.xml><?xml version="1.0" encoding="utf-8"?>
<a:theme xmlns:a="http://schemas.openxmlformats.org/drawingml/2006/main" name="CoInnovation_PPT_Template_2016_white">
  <a:themeElements>
    <a:clrScheme name="ユーザー定義 5">
      <a:dk1>
        <a:srgbClr val="000000"/>
      </a:dk1>
      <a:lt1>
        <a:srgbClr val="FFFFFF"/>
      </a:lt1>
      <a:dk2>
        <a:srgbClr val="004F9B"/>
      </a:dk2>
      <a:lt2>
        <a:srgbClr val="6683A7"/>
      </a:lt2>
      <a:accent1>
        <a:srgbClr val="00316C"/>
      </a:accent1>
      <a:accent2>
        <a:srgbClr val="F1BC1A"/>
      </a:accent2>
      <a:accent3>
        <a:srgbClr val="007E65"/>
      </a:accent3>
      <a:accent4>
        <a:srgbClr val="CE4E21"/>
      </a:accent4>
      <a:accent5>
        <a:srgbClr val="7A8E99"/>
      </a:accent5>
      <a:accent6>
        <a:srgbClr val="B7DCFF"/>
      </a:accent6>
      <a:hlink>
        <a:srgbClr val="00316C"/>
      </a:hlink>
      <a:folHlink>
        <a:srgbClr val="A5A5A5"/>
      </a:folHlink>
    </a:clrScheme>
    <a:fontScheme name="横河New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-innovating_PPT_Template_tm_w.potx" id="{B246B84E-E6B3-43BC-B3C4-1F4BA2E38CA4}" vid="{235B74FC-360F-4BC2-AED4-255999990DB4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E5A539073A6BF47BA8FDD3FBDB148C0" ma:contentTypeVersion="6" ma:contentTypeDescription="新しいドキュメントを作成します。" ma:contentTypeScope="" ma:versionID="0b86133579fe9d605aba59b50bf4ae18">
  <xsd:schema xmlns:xsd="http://www.w3.org/2001/XMLSchema" xmlns:xs="http://www.w3.org/2001/XMLSchema" xmlns:p="http://schemas.microsoft.com/office/2006/metadata/properties" xmlns:ns2="1697f6f0-c570-4092-818a-e4209cdf6d24" xmlns:ns3="3f3ab806-4eae-40e3-99d2-827322074034" targetNamespace="http://schemas.microsoft.com/office/2006/metadata/properties" ma:root="true" ma:fieldsID="382643f247d125e2a322c3657c2b9ce8" ns2:_="" ns3:_="">
    <xsd:import namespace="1697f6f0-c570-4092-818a-e4209cdf6d24"/>
    <xsd:import namespace="3f3ab806-4eae-40e3-99d2-8273220740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97f6f0-c570-4092-818a-e4209cdf6d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3ab806-4eae-40e3-99d2-82732207403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3ab806-4eae-40e3-99d2-827322074034">
      <UserInfo>
        <DisplayName>SAO - CIC Monthly Report メンバー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2CFC0D9-286A-43F1-BD08-A950400F4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97f6f0-c570-4092-818a-e4209cdf6d24"/>
    <ds:schemaRef ds:uri="3f3ab806-4eae-40e3-99d2-8273220740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B0B5E3-CBC9-4EC2-819E-57E44F5C1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163301-5C70-4861-87CF-89C0330B1D2F}">
  <ds:schemaRefs>
    <ds:schemaRef ds:uri="1697f6f0-c570-4092-818a-e4209cdf6d2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3f3ab806-4eae-40e3-99d2-82732207403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86622</TotalTime>
  <Words>2174</Words>
  <Application>Microsoft Office PowerPoint</Application>
  <PresentationFormat>On-screen Show (16:9)</PresentationFormat>
  <Paragraphs>284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Yu Gothic</vt:lpstr>
      <vt:lpstr>Arial</vt:lpstr>
      <vt:lpstr>Calibri</vt:lpstr>
      <vt:lpstr>Times New Roman</vt:lpstr>
      <vt:lpstr>Wingdings</vt:lpstr>
      <vt:lpstr>CoInnovation_PPT_Template_2016_white</vt:lpstr>
      <vt:lpstr>Cost Calculation for UF Optimization</vt:lpstr>
      <vt:lpstr>Optimization Scenario 1: Given Fixed Flux and Period</vt:lpstr>
      <vt:lpstr>Cost Calculation</vt:lpstr>
      <vt:lpstr>Cost of pumping feed water thru the membrane during the production modes</vt:lpstr>
      <vt:lpstr>Cost of pumping feed water thru the membrane during the production modes</vt:lpstr>
      <vt:lpstr>Cost of pumping the chemical solution thru the membrane during MCs</vt:lpstr>
      <vt:lpstr>Cost of Chemical in MC</vt:lpstr>
      <vt:lpstr>UF Process Optimization: Minimization of Total cost</vt:lpstr>
      <vt:lpstr>Constraint on Permeability loss </vt:lpstr>
      <vt:lpstr>Constraint on Chemical (Hypo) Load on Membrane during MC &amp; RC</vt:lpstr>
      <vt:lpstr>Optimized Operation for 25 GFD flux with Permeability loss&lt;0.02gfd/psi, MCChemLoad&lt;2333ppm*h (GA Iteration=500)</vt:lpstr>
      <vt:lpstr>Optimized Operation for 25 GFD flux with Permeability loss&lt;0.02gfd/psi, MCChemLoad&lt;2333ppm*h (GA Iteration=300)</vt:lpstr>
      <vt:lpstr>Optimized Operation for 44.93 GFD flux with Permeability loss&lt;0.02gfd/psi, MCChemLoad&lt;2333ppm*h, 12% reduction in production cost/m3  (Terminated after GA Iterations = 62)</vt:lpstr>
      <vt:lpstr>Optimized Operation for 44.93 GFD flux with Permeability loss&lt;0.02gfd/psi, MCChemLoad&lt;2333ppm*h, 12% reduction in production cost/m3 not achieved even after GA Iterations = 3000</vt:lpstr>
      <vt:lpstr>UF Optimization @ 45 GFD flux – Permeability Plot</vt:lpstr>
      <vt:lpstr>UF Optimization Effect</vt:lpstr>
      <vt:lpstr>Input Parameters for Optimization</vt:lpstr>
      <vt:lpstr>Input parameters required for Optimization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全体のストーリー</dc:title>
  <dc:creator>Komatsu, Hideki (Hideki.Komatsu@jp.yokogawa.com)</dc:creator>
  <cp:lastModifiedBy>Kaushik Ghosh</cp:lastModifiedBy>
  <cp:revision>137</cp:revision>
  <cp:lastPrinted>2020-07-17T08:04:37Z</cp:lastPrinted>
  <dcterms:created xsi:type="dcterms:W3CDTF">2020-07-06T04:45:57Z</dcterms:created>
  <dcterms:modified xsi:type="dcterms:W3CDTF">2022-12-02T02:51:42Z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0x010100CE5A539073A6BF47BA8FDD3FBDB148C0</vt:lpwstr>
  </property>
  <property fmtid="{D5CDD505-2E9C-101B-9397-08002B2CF9AE}" pid="3" name="MSIP_Label_69b5a962-1a7a-4bf8-819d-07a170110954_Enabled">
    <vt:lpwstr>true</vt:lpwstr>
  </property>
  <property fmtid="{D5CDD505-2E9C-101B-9397-08002B2CF9AE}" pid="4" name="MSIP_Label_69b5a962-1a7a-4bf8-819d-07a170110954_SetDate">
    <vt:lpwstr>2022-08-24T05:47:38Z</vt:lpwstr>
  </property>
  <property fmtid="{D5CDD505-2E9C-101B-9397-08002B2CF9AE}" pid="5" name="MSIP_Label_69b5a962-1a7a-4bf8-819d-07a170110954_Method">
    <vt:lpwstr>Standard</vt:lpwstr>
  </property>
  <property fmtid="{D5CDD505-2E9C-101B-9397-08002B2CF9AE}" pid="6" name="MSIP_Label_69b5a962-1a7a-4bf8-819d-07a170110954_Name">
    <vt:lpwstr>InternalUse</vt:lpwstr>
  </property>
  <property fmtid="{D5CDD505-2E9C-101B-9397-08002B2CF9AE}" pid="7" name="MSIP_Label_69b5a962-1a7a-4bf8-819d-07a170110954_SiteId">
    <vt:lpwstr>0da2a83b-13d9-4a35-965f-ec53a220ed9d</vt:lpwstr>
  </property>
  <property fmtid="{D5CDD505-2E9C-101B-9397-08002B2CF9AE}" pid="8" name="MSIP_Label_69b5a962-1a7a-4bf8-819d-07a170110954_ActionId">
    <vt:lpwstr>33871066-5f92-48b3-9157-ed3475407332</vt:lpwstr>
  </property>
  <property fmtid="{D5CDD505-2E9C-101B-9397-08002B2CF9AE}" pid="9" name="MSIP_Label_69b5a962-1a7a-4bf8-819d-07a170110954_ContentBits">
    <vt:lpwstr>0</vt:lpwstr>
  </property>
</Properties>
</file>