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1"/>
  </p:notesMasterIdLst>
  <p:sldIdLst>
    <p:sldId id="269" r:id="rId2"/>
    <p:sldId id="292" r:id="rId3"/>
    <p:sldId id="567" r:id="rId4"/>
    <p:sldId id="576" r:id="rId5"/>
    <p:sldId id="575" r:id="rId6"/>
    <p:sldId id="577" r:id="rId7"/>
    <p:sldId id="578" r:id="rId8"/>
    <p:sldId id="579" r:id="rId9"/>
    <p:sldId id="581" r:id="rId10"/>
    <p:sldId id="545" r:id="rId11"/>
    <p:sldId id="550" r:id="rId12"/>
    <p:sldId id="551" r:id="rId13"/>
    <p:sldId id="580" r:id="rId14"/>
    <p:sldId id="572" r:id="rId15"/>
    <p:sldId id="286" r:id="rId16"/>
    <p:sldId id="312" r:id="rId17"/>
    <p:sldId id="274" r:id="rId18"/>
    <p:sldId id="290" r:id="rId19"/>
    <p:sldId id="54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3784" autoAdjust="0"/>
  </p:normalViewPr>
  <p:slideViewPr>
    <p:cSldViewPr snapToGrid="0">
      <p:cViewPr varScale="1">
        <p:scale>
          <a:sx n="67" d="100"/>
          <a:sy n="67" d="100"/>
        </p:scale>
        <p:origin x="452"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定例</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7</a:t>
            </a:r>
            <a:r>
              <a:rPr lang="ja-JP" altLang="en-US" dirty="0"/>
              <a:t>月</a:t>
            </a:r>
            <a:r>
              <a:rPr lang="en-US" altLang="ja-JP" dirty="0"/>
              <a:t>31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折れ線グラフ&#10;&#10;自動的に生成された説明">
            <a:extLst>
              <a:ext uri="{FF2B5EF4-FFF2-40B4-BE49-F238E27FC236}">
                <a16:creationId xmlns:a16="http://schemas.microsoft.com/office/drawing/2014/main" id="{E7A142E7-322F-E13B-9838-A13AAC7B8C79}"/>
              </a:ext>
            </a:extLst>
          </p:cNvPr>
          <p:cNvPicPr>
            <a:picLocks noChangeAspect="1"/>
          </p:cNvPicPr>
          <p:nvPr/>
        </p:nvPicPr>
        <p:blipFill>
          <a:blip r:embed="rId2"/>
          <a:stretch>
            <a:fillRect/>
          </a:stretch>
        </p:blipFill>
        <p:spPr>
          <a:xfrm>
            <a:off x="2492746" y="1565493"/>
            <a:ext cx="6882351" cy="4545390"/>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4"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実行可能解を得て、コストを改善する解が得られている。</a:t>
            </a:r>
            <a:endParaRPr lang="en-US" altLang="ja-JP" sz="2800" dirty="0"/>
          </a:p>
        </p:txBody>
      </p:sp>
      <p:sp>
        <p:nvSpPr>
          <p:cNvPr id="4" name="テキスト ボックス 3">
            <a:extLst>
              <a:ext uri="{FF2B5EF4-FFF2-40B4-BE49-F238E27FC236}">
                <a16:creationId xmlns:a16="http://schemas.microsoft.com/office/drawing/2014/main" id="{9FD4039F-9A1A-F40E-E273-A7C08FFB6CCB}"/>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61872531-945B-F809-D6E7-C651E751040F}"/>
              </a:ext>
            </a:extLst>
          </p:cNvPr>
          <p:cNvSpPr txBox="1"/>
          <p:nvPr/>
        </p:nvSpPr>
        <p:spPr>
          <a:xfrm>
            <a:off x="8966026" y="5386853"/>
            <a:ext cx="2659695" cy="369332"/>
          </a:xfrm>
          <a:prstGeom prst="rect">
            <a:avLst/>
          </a:prstGeom>
          <a:noFill/>
        </p:spPr>
        <p:txBody>
          <a:bodyPr wrap="square" rtlCol="0">
            <a:spAutoFit/>
          </a:bodyPr>
          <a:lstStyle/>
          <a:p>
            <a:r>
              <a:rPr kumimoji="1" lang="en-US" altLang="ja-JP" b="1" dirty="0">
                <a:solidFill>
                  <a:schemeClr val="accent1"/>
                </a:solidFill>
              </a:rPr>
              <a:t>10,000</a:t>
            </a:r>
            <a:r>
              <a:rPr kumimoji="1" lang="ja-JP" altLang="en-US" b="1" dirty="0">
                <a:solidFill>
                  <a:schemeClr val="accent1"/>
                </a:solidFill>
              </a:rPr>
              <a:t>の半分で止めた</a:t>
            </a:r>
            <a:endParaRPr kumimoji="1" lang="ja-JP" altLang="en-US" b="1" dirty="0">
              <a:solidFill>
                <a:srgbClr val="FFC000"/>
              </a:solidFill>
            </a:endParaRPr>
          </a:p>
        </p:txBody>
      </p:sp>
      <p:sp>
        <p:nvSpPr>
          <p:cNvPr id="6" name="テキスト ボックス 5">
            <a:extLst>
              <a:ext uri="{FF2B5EF4-FFF2-40B4-BE49-F238E27FC236}">
                <a16:creationId xmlns:a16="http://schemas.microsoft.com/office/drawing/2014/main" id="{F55B5657-51CD-B9AD-E107-2C120C3727A7}"/>
              </a:ext>
            </a:extLst>
          </p:cNvPr>
          <p:cNvSpPr txBox="1"/>
          <p:nvPr/>
        </p:nvSpPr>
        <p:spPr>
          <a:xfrm>
            <a:off x="9371307" y="1565493"/>
            <a:ext cx="2447924" cy="1200329"/>
          </a:xfrm>
          <a:prstGeom prst="rect">
            <a:avLst/>
          </a:prstGeom>
          <a:noFill/>
        </p:spPr>
        <p:txBody>
          <a:bodyPr wrap="square" rtlCol="0">
            <a:spAutoFit/>
          </a:bodyPr>
          <a:lstStyle/>
          <a:p>
            <a:r>
              <a:rPr kumimoji="1" lang="en-US" altLang="ja-JP" b="1" dirty="0">
                <a:solidFill>
                  <a:schemeClr val="accent1"/>
                </a:solidFill>
              </a:rPr>
              <a:t>Blue: Objective Function Value f(x) </a:t>
            </a:r>
            <a:r>
              <a:rPr kumimoji="1" lang="en-US" altLang="ja-JP" b="1" dirty="0"/>
              <a:t>/</a:t>
            </a:r>
            <a:r>
              <a:rPr kumimoji="1" lang="ja-JP" altLang="en-US" b="1" dirty="0">
                <a:solidFill>
                  <a:schemeClr val="accent1"/>
                </a:solidFill>
              </a:rPr>
              <a:t> </a:t>
            </a:r>
            <a:endParaRPr kumimoji="1" lang="en-US" altLang="ja-JP" b="1" dirty="0">
              <a:solidFill>
                <a:schemeClr val="accent1"/>
              </a:solidFill>
            </a:endParaRPr>
          </a:p>
          <a:p>
            <a:r>
              <a:rPr kumimoji="1" lang="en-US" altLang="ja-JP" b="1" dirty="0">
                <a:solidFill>
                  <a:srgbClr val="FFC000"/>
                </a:solidFill>
              </a:rPr>
              <a:t>Orange: Constraint Violation v(x)</a:t>
            </a:r>
            <a:endParaRPr kumimoji="1" lang="ja-JP" altLang="en-US" b="1" dirty="0">
              <a:solidFill>
                <a:srgbClr val="FFC000"/>
              </a:solidFill>
            </a:endParaRPr>
          </a:p>
        </p:txBody>
      </p:sp>
    </p:spTree>
    <p:extLst>
      <p:ext uri="{BB962C8B-B14F-4D97-AF65-F5344CB8AC3E}">
        <p14:creationId xmlns:p14="http://schemas.microsoft.com/office/powerpoint/2010/main" val="26955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操作計画：コスト変数と固定変数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351998" y="2568796"/>
            <a:ext cx="3359003" cy="337879"/>
          </a:xfrm>
          <a:prstGeom prst="rect">
            <a:avLst/>
          </a:prstGeom>
          <a:noFill/>
        </p:spPr>
        <p:txBody>
          <a:bodyPr wrap="square" rtlCol="0">
            <a:spAutoFit/>
          </a:bodyPr>
          <a:lstStyle/>
          <a:p>
            <a:pPr algn="ctr"/>
            <a:r>
              <a:rPr kumimoji="1" lang="en-US" altLang="ja-JP" sz="1600" b="1" dirty="0">
                <a:solidFill>
                  <a:schemeClr val="accent1"/>
                </a:solidFill>
              </a:rPr>
              <a:t>Sulfuric Acid [ton/30min]</a:t>
            </a:r>
            <a:r>
              <a:rPr kumimoji="1" lang="ja-JP" altLang="en-US" sz="1200" b="1" dirty="0">
                <a:solidFill>
                  <a:schemeClr val="accent1"/>
                </a:solidFill>
              </a:rPr>
              <a:t>（コスト）</a:t>
            </a:r>
            <a:endParaRPr kumimoji="1" lang="ja-JP" altLang="en-US" sz="1600" b="1" dirty="0">
              <a:solidFill>
                <a:srgbClr val="FFC000"/>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784394" y="2229567"/>
            <a:ext cx="2487270"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830890" y="4204328"/>
            <a:ext cx="2468882"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7346540" y="4214265"/>
            <a:ext cx="2531399"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7462382" y="2229567"/>
            <a:ext cx="2324702"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[ppm]</a:t>
            </a:r>
            <a:r>
              <a:rPr kumimoji="1" lang="ja-JP" altLang="en-US" sz="1200" b="1" dirty="0">
                <a:solidFill>
                  <a:schemeClr val="accent1"/>
                </a:solidFill>
              </a:rPr>
              <a:t>（固定）</a:t>
            </a:r>
            <a:endParaRPr kumimoji="1" lang="ja-JP" altLang="en-US" sz="1600" b="1" dirty="0">
              <a:solidFill>
                <a:srgbClr val="FFC000"/>
              </a:solidFill>
            </a:endParaRPr>
          </a:p>
        </p:txBody>
      </p:sp>
      <p:sp>
        <p:nvSpPr>
          <p:cNvPr id="14" name="テキスト ボックス 13">
            <a:extLst>
              <a:ext uri="{FF2B5EF4-FFF2-40B4-BE49-F238E27FC236}">
                <a16:creationId xmlns:a16="http://schemas.microsoft.com/office/drawing/2014/main" id="{DB272418-078F-2E67-B23A-00759C03953D}"/>
              </a:ext>
            </a:extLst>
          </p:cNvPr>
          <p:cNvSpPr txBox="1"/>
          <p:nvPr/>
        </p:nvSpPr>
        <p:spPr>
          <a:xfrm>
            <a:off x="4020671" y="2568121"/>
            <a:ext cx="2927662" cy="338554"/>
          </a:xfrm>
          <a:prstGeom prst="rect">
            <a:avLst/>
          </a:prstGeom>
          <a:noFill/>
        </p:spPr>
        <p:txBody>
          <a:bodyPr wrap="square" rtlCol="0">
            <a:spAutoFit/>
          </a:bodyPr>
          <a:lstStyle/>
          <a:p>
            <a:pPr algn="ctr"/>
            <a:r>
              <a:rPr kumimoji="1" lang="en-US" altLang="ja-JP" sz="1600" b="1" dirty="0">
                <a:solidFill>
                  <a:schemeClr val="accent1"/>
                </a:solidFill>
              </a:rPr>
              <a:t>Inhibitor [ton/30min] </a:t>
            </a:r>
            <a:r>
              <a:rPr kumimoji="1" lang="ja-JP" altLang="en-US" sz="1200" b="1" dirty="0">
                <a:solidFill>
                  <a:schemeClr val="accent1"/>
                </a:solidFill>
              </a:rPr>
              <a:t>（コスト）</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sp>
        <p:nvSpPr>
          <p:cNvPr id="23" name="テキスト プレースホルダー 2">
            <a:extLst>
              <a:ext uri="{FF2B5EF4-FFF2-40B4-BE49-F238E27FC236}">
                <a16:creationId xmlns:a16="http://schemas.microsoft.com/office/drawing/2014/main" id="{077196FF-5DE3-50AB-C3EF-CC550550A823}"/>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探索途中だが、コスト削減する解が得られている。</a:t>
            </a:r>
            <a:endParaRPr lang="en-US" altLang="ja-JP" sz="2800" dirty="0"/>
          </a:p>
        </p:txBody>
      </p:sp>
      <p:pic>
        <p:nvPicPr>
          <p:cNvPr id="7" name="図 6" descr="グラフ&#10;&#10;自動的に生成された説明">
            <a:extLst>
              <a:ext uri="{FF2B5EF4-FFF2-40B4-BE49-F238E27FC236}">
                <a16:creationId xmlns:a16="http://schemas.microsoft.com/office/drawing/2014/main" id="{F5C14EB3-A0BF-CF91-6BAF-A99677FFA56B}"/>
              </a:ext>
            </a:extLst>
          </p:cNvPr>
          <p:cNvPicPr>
            <a:picLocks noChangeAspect="1"/>
          </p:cNvPicPr>
          <p:nvPr/>
        </p:nvPicPr>
        <p:blipFill>
          <a:blip r:embed="rId2"/>
          <a:stretch>
            <a:fillRect/>
          </a:stretch>
        </p:blipFill>
        <p:spPr>
          <a:xfrm>
            <a:off x="228191" y="3003038"/>
            <a:ext cx="3286155" cy="2070108"/>
          </a:xfrm>
          <a:prstGeom prst="rect">
            <a:avLst/>
          </a:prstGeom>
        </p:spPr>
      </p:pic>
      <p:pic>
        <p:nvPicPr>
          <p:cNvPr id="16" name="図 15" descr="グラフ&#10;&#10;自動的に生成された説明">
            <a:extLst>
              <a:ext uri="{FF2B5EF4-FFF2-40B4-BE49-F238E27FC236}">
                <a16:creationId xmlns:a16="http://schemas.microsoft.com/office/drawing/2014/main" id="{6B0267F1-5210-04B2-D41D-BF0AD0949F8B}"/>
              </a:ext>
            </a:extLst>
          </p:cNvPr>
          <p:cNvPicPr>
            <a:picLocks noChangeAspect="1"/>
          </p:cNvPicPr>
          <p:nvPr/>
        </p:nvPicPr>
        <p:blipFill>
          <a:blip r:embed="rId3"/>
          <a:stretch>
            <a:fillRect/>
          </a:stretch>
        </p:blipFill>
        <p:spPr>
          <a:xfrm>
            <a:off x="3711001" y="3003038"/>
            <a:ext cx="3279394" cy="2034336"/>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A11AEF7-D7A5-ABB1-F165-14C7162BEE87}"/>
              </a:ext>
            </a:extLst>
          </p:cNvPr>
          <p:cNvPicPr>
            <a:picLocks noChangeAspect="1"/>
          </p:cNvPicPr>
          <p:nvPr/>
        </p:nvPicPr>
        <p:blipFill>
          <a:blip r:embed="rId4"/>
          <a:stretch>
            <a:fillRect/>
          </a:stretch>
        </p:blipFill>
        <p:spPr>
          <a:xfrm>
            <a:off x="7311072" y="4535786"/>
            <a:ext cx="2437475" cy="1607081"/>
          </a:xfrm>
          <a:prstGeom prst="rect">
            <a:avLst/>
          </a:prstGeom>
        </p:spPr>
      </p:pic>
      <p:pic>
        <p:nvPicPr>
          <p:cNvPr id="28" name="図 27" descr="グラフ, 折れ線グラフ&#10;&#10;自動的に生成された説明">
            <a:extLst>
              <a:ext uri="{FF2B5EF4-FFF2-40B4-BE49-F238E27FC236}">
                <a16:creationId xmlns:a16="http://schemas.microsoft.com/office/drawing/2014/main" id="{D71C9024-EC7E-64CE-E43B-5C4810F44212}"/>
              </a:ext>
            </a:extLst>
          </p:cNvPr>
          <p:cNvPicPr>
            <a:picLocks noChangeAspect="1"/>
          </p:cNvPicPr>
          <p:nvPr/>
        </p:nvPicPr>
        <p:blipFill>
          <a:blip r:embed="rId5"/>
          <a:stretch>
            <a:fillRect/>
          </a:stretch>
        </p:blipFill>
        <p:spPr>
          <a:xfrm>
            <a:off x="7245098" y="2590844"/>
            <a:ext cx="2503449" cy="1654822"/>
          </a:xfrm>
          <a:prstGeom prst="rect">
            <a:avLst/>
          </a:prstGeom>
        </p:spPr>
      </p:pic>
      <p:pic>
        <p:nvPicPr>
          <p:cNvPr id="30" name="図 29" descr="グラフ&#10;&#10;自動的に生成された説明">
            <a:extLst>
              <a:ext uri="{FF2B5EF4-FFF2-40B4-BE49-F238E27FC236}">
                <a16:creationId xmlns:a16="http://schemas.microsoft.com/office/drawing/2014/main" id="{34449396-8E50-F64B-37ED-6C357A92AFC8}"/>
              </a:ext>
            </a:extLst>
          </p:cNvPr>
          <p:cNvPicPr>
            <a:picLocks noChangeAspect="1"/>
          </p:cNvPicPr>
          <p:nvPr/>
        </p:nvPicPr>
        <p:blipFill>
          <a:blip r:embed="rId6"/>
          <a:stretch>
            <a:fillRect/>
          </a:stretch>
        </p:blipFill>
        <p:spPr>
          <a:xfrm>
            <a:off x="9733346" y="4532945"/>
            <a:ext cx="2435522" cy="1609922"/>
          </a:xfrm>
          <a:prstGeom prst="rect">
            <a:avLst/>
          </a:prstGeom>
        </p:spPr>
      </p:pic>
      <p:pic>
        <p:nvPicPr>
          <p:cNvPr id="32" name="図 31" descr="グラフ, 折れ線グラフ&#10;&#10;自動的に生成された説明">
            <a:extLst>
              <a:ext uri="{FF2B5EF4-FFF2-40B4-BE49-F238E27FC236}">
                <a16:creationId xmlns:a16="http://schemas.microsoft.com/office/drawing/2014/main" id="{BFBF64F5-CA70-8AD5-640B-E92A0C85B98C}"/>
              </a:ext>
            </a:extLst>
          </p:cNvPr>
          <p:cNvPicPr>
            <a:picLocks noChangeAspect="1"/>
          </p:cNvPicPr>
          <p:nvPr/>
        </p:nvPicPr>
        <p:blipFill>
          <a:blip r:embed="rId7"/>
          <a:stretch>
            <a:fillRect/>
          </a:stretch>
        </p:blipFill>
        <p:spPr>
          <a:xfrm>
            <a:off x="9723069" y="2595209"/>
            <a:ext cx="2456075" cy="1591145"/>
          </a:xfrm>
          <a:prstGeom prst="rect">
            <a:avLst/>
          </a:prstGeom>
        </p:spPr>
      </p:pic>
      <p:sp>
        <p:nvSpPr>
          <p:cNvPr id="33" name="テキスト ボックス 32">
            <a:extLst>
              <a:ext uri="{FF2B5EF4-FFF2-40B4-BE49-F238E27FC236}">
                <a16:creationId xmlns:a16="http://schemas.microsoft.com/office/drawing/2014/main" id="{A5DDBF28-0DB4-8ADB-0616-C12623CD6003}"/>
              </a:ext>
            </a:extLst>
          </p:cNvPr>
          <p:cNvSpPr txBox="1"/>
          <p:nvPr/>
        </p:nvSpPr>
        <p:spPr>
          <a:xfrm>
            <a:off x="0" y="1827268"/>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graphicFrame>
        <p:nvGraphicFramePr>
          <p:cNvPr id="34" name="表 20">
            <a:extLst>
              <a:ext uri="{FF2B5EF4-FFF2-40B4-BE49-F238E27FC236}">
                <a16:creationId xmlns:a16="http://schemas.microsoft.com/office/drawing/2014/main" id="{7D45001B-CCCE-DB51-1639-1E53889E6A05}"/>
              </a:ext>
            </a:extLst>
          </p:cNvPr>
          <p:cNvGraphicFramePr>
            <a:graphicFrameLocks noGrp="1"/>
          </p:cNvGraphicFramePr>
          <p:nvPr>
            <p:extLst>
              <p:ext uri="{D42A27DB-BD31-4B8C-83A1-F6EECF244321}">
                <p14:modId xmlns:p14="http://schemas.microsoft.com/office/powerpoint/2010/main" val="2960034037"/>
              </p:ext>
            </p:extLst>
          </p:nvPr>
        </p:nvGraphicFramePr>
        <p:xfrm>
          <a:off x="1662306" y="5133737"/>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79161598"/>
                    </a:ext>
                  </a:extLst>
                </a:gridCol>
                <a:gridCol w="1354667">
                  <a:extLst>
                    <a:ext uri="{9D8B030D-6E8A-4147-A177-3AD203B41FA5}">
                      <a16:colId xmlns:a16="http://schemas.microsoft.com/office/drawing/2014/main" val="404849043"/>
                    </a:ext>
                  </a:extLst>
                </a:gridCol>
                <a:gridCol w="1354667">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Inhibitor</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Actual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0.19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0.028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Optimized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0.18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spTree>
    <p:extLst>
      <p:ext uri="{BB962C8B-B14F-4D97-AF65-F5344CB8AC3E}">
        <p14:creationId xmlns:p14="http://schemas.microsoft.com/office/powerpoint/2010/main" val="89476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LRV</a:t>
            </a:r>
            <a:r>
              <a:rPr lang="ja-JP" altLang="en-US" sz="2800" dirty="0"/>
              <a:t>基準は守られている。</a:t>
            </a:r>
            <a:endParaRPr lang="en-US" altLang="ja-JP" sz="28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graphicFrame>
        <p:nvGraphicFramePr>
          <p:cNvPr id="8" name="表 20">
            <a:extLst>
              <a:ext uri="{FF2B5EF4-FFF2-40B4-BE49-F238E27FC236}">
                <a16:creationId xmlns:a16="http://schemas.microsoft.com/office/drawing/2014/main" id="{2F865D6D-8C2D-812F-B67B-EE8197BFA9C2}"/>
              </a:ext>
            </a:extLst>
          </p:cNvPr>
          <p:cNvGraphicFramePr>
            <a:graphicFrameLocks noGrp="1"/>
          </p:cNvGraphicFramePr>
          <p:nvPr>
            <p:extLst>
              <p:ext uri="{D42A27DB-BD31-4B8C-83A1-F6EECF244321}">
                <p14:modId xmlns:p14="http://schemas.microsoft.com/office/powerpoint/2010/main" val="3097861124"/>
              </p:ext>
            </p:extLst>
          </p:nvPr>
        </p:nvGraphicFramePr>
        <p:xfrm>
          <a:off x="1365362" y="5128214"/>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79161598"/>
                    </a:ext>
                  </a:extLst>
                </a:gridCol>
                <a:gridCol w="1354667">
                  <a:extLst>
                    <a:ext uri="{9D8B030D-6E8A-4147-A177-3AD203B41FA5}">
                      <a16:colId xmlns:a16="http://schemas.microsoft.com/office/drawing/2014/main" val="404849043"/>
                    </a:ext>
                  </a:extLst>
                </a:gridCol>
                <a:gridCol w="1354667">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Optimized</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0.055 ppm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0.055 ppm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graphicFrame>
        <p:nvGraphicFramePr>
          <p:cNvPr id="10" name="表 20">
            <a:extLst>
              <a:ext uri="{FF2B5EF4-FFF2-40B4-BE49-F238E27FC236}">
                <a16:creationId xmlns:a16="http://schemas.microsoft.com/office/drawing/2014/main" id="{563D8712-4012-C450-3D6D-05673CDB2776}"/>
              </a:ext>
            </a:extLst>
          </p:cNvPr>
          <p:cNvGraphicFramePr>
            <a:graphicFrameLocks noGrp="1"/>
          </p:cNvGraphicFramePr>
          <p:nvPr>
            <p:extLst>
              <p:ext uri="{D42A27DB-BD31-4B8C-83A1-F6EECF244321}">
                <p14:modId xmlns:p14="http://schemas.microsoft.com/office/powerpoint/2010/main" val="165418851"/>
              </p:ext>
            </p:extLst>
          </p:nvPr>
        </p:nvGraphicFramePr>
        <p:xfrm>
          <a:off x="6777461" y="5130073"/>
          <a:ext cx="4660047" cy="1112520"/>
        </p:xfrm>
        <a:graphic>
          <a:graphicData uri="http://schemas.openxmlformats.org/drawingml/2006/table">
            <a:tbl>
              <a:tblPr firstRow="1" bandRow="1">
                <a:tableStyleId>{5C22544A-7EE6-4342-B048-85BDC9FD1C3A}</a:tableStyleId>
              </a:tblPr>
              <a:tblGrid>
                <a:gridCol w="1553349">
                  <a:extLst>
                    <a:ext uri="{9D8B030D-6E8A-4147-A177-3AD203B41FA5}">
                      <a16:colId xmlns:a16="http://schemas.microsoft.com/office/drawing/2014/main" val="2679161598"/>
                    </a:ext>
                  </a:extLst>
                </a:gridCol>
                <a:gridCol w="1553349">
                  <a:extLst>
                    <a:ext uri="{9D8B030D-6E8A-4147-A177-3AD203B41FA5}">
                      <a16:colId xmlns:a16="http://schemas.microsoft.com/office/drawing/2014/main" val="404849043"/>
                    </a:ext>
                  </a:extLst>
                </a:gridCol>
                <a:gridCol w="1553349">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Optimized</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23.56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19.78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1.96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1.88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pic>
        <p:nvPicPr>
          <p:cNvPr id="13" name="図 12" descr="グラフ&#10;&#10;自動的に生成された説明">
            <a:extLst>
              <a:ext uri="{FF2B5EF4-FFF2-40B4-BE49-F238E27FC236}">
                <a16:creationId xmlns:a16="http://schemas.microsoft.com/office/drawing/2014/main" id="{9C396BD1-AAD3-8246-E311-F6093511CF6B}"/>
              </a:ext>
            </a:extLst>
          </p:cNvPr>
          <p:cNvPicPr>
            <a:picLocks noChangeAspect="1"/>
          </p:cNvPicPr>
          <p:nvPr/>
        </p:nvPicPr>
        <p:blipFill>
          <a:blip r:embed="rId2"/>
          <a:stretch>
            <a:fillRect/>
          </a:stretch>
        </p:blipFill>
        <p:spPr>
          <a:xfrm>
            <a:off x="6262417" y="1810078"/>
            <a:ext cx="5394971" cy="3346711"/>
          </a:xfrm>
          <a:prstGeom prst="rect">
            <a:avLst/>
          </a:prstGeom>
        </p:spPr>
      </p:pic>
      <p:sp>
        <p:nvSpPr>
          <p:cNvPr id="14" name="テキスト ボックス 13">
            <a:extLst>
              <a:ext uri="{FF2B5EF4-FFF2-40B4-BE49-F238E27FC236}">
                <a16:creationId xmlns:a16="http://schemas.microsoft.com/office/drawing/2014/main" id="{038C3D59-B923-DA33-13C0-D3D7EAA3D461}"/>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sp>
        <p:nvSpPr>
          <p:cNvPr id="17" name="テキスト ボックス 16">
            <a:extLst>
              <a:ext uri="{FF2B5EF4-FFF2-40B4-BE49-F238E27FC236}">
                <a16:creationId xmlns:a16="http://schemas.microsoft.com/office/drawing/2014/main" id="{B7FD0D64-FAE0-F802-708E-0F519DC3AD5D}"/>
              </a:ext>
            </a:extLst>
          </p:cNvPr>
          <p:cNvSpPr txBox="1"/>
          <p:nvPr/>
        </p:nvSpPr>
        <p:spPr>
          <a:xfrm>
            <a:off x="7336833"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00CBE8DC-457F-342E-F831-C6F07D2779DA}"/>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[ppm]</a:t>
            </a:r>
            <a:endParaRPr kumimoji="1" lang="ja-JP" altLang="en-US" sz="1600" b="1" dirty="0">
              <a:solidFill>
                <a:srgbClr val="FFC000"/>
              </a:solidFill>
            </a:endParaRPr>
          </a:p>
        </p:txBody>
      </p:sp>
      <p:pic>
        <p:nvPicPr>
          <p:cNvPr id="21" name="図 20" descr="グラフ, 折れ線グラフ&#10;&#10;自動的に生成された説明">
            <a:extLst>
              <a:ext uri="{FF2B5EF4-FFF2-40B4-BE49-F238E27FC236}">
                <a16:creationId xmlns:a16="http://schemas.microsoft.com/office/drawing/2014/main" id="{9642539B-F5F5-FA9E-40A8-EF41CD274998}"/>
              </a:ext>
            </a:extLst>
          </p:cNvPr>
          <p:cNvPicPr>
            <a:picLocks noChangeAspect="1"/>
          </p:cNvPicPr>
          <p:nvPr/>
        </p:nvPicPr>
        <p:blipFill>
          <a:blip r:embed="rId3"/>
          <a:stretch>
            <a:fillRect/>
          </a:stretch>
        </p:blipFill>
        <p:spPr>
          <a:xfrm>
            <a:off x="609466" y="1810077"/>
            <a:ext cx="5394971" cy="3346711"/>
          </a:xfrm>
          <a:prstGeom prst="rect">
            <a:avLst/>
          </a:prstGeom>
        </p:spPr>
      </p:pic>
    </p:spTree>
    <p:extLst>
      <p:ext uri="{BB962C8B-B14F-4D97-AF65-F5344CB8AC3E}">
        <p14:creationId xmlns:p14="http://schemas.microsoft.com/office/powerpoint/2010/main" val="148922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コスト換算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約</a:t>
            </a:r>
            <a:r>
              <a:rPr lang="en-US" altLang="ja-JP" sz="2800" dirty="0"/>
              <a:t>1,000$/day</a:t>
            </a:r>
            <a:r>
              <a:rPr lang="en-US" altLang="ja-JP" sz="2000" dirty="0"/>
              <a:t>(0.3M$/year, 5.2M\/year)</a:t>
            </a:r>
            <a:r>
              <a:rPr lang="ja-JP" altLang="en-US" sz="2800" dirty="0"/>
              <a:t>の削減効果と見積もれる。</a:t>
            </a:r>
            <a:endParaRPr lang="en-US" altLang="ja-JP" sz="28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graphicFrame>
        <p:nvGraphicFramePr>
          <p:cNvPr id="8" name="表 20">
            <a:extLst>
              <a:ext uri="{FF2B5EF4-FFF2-40B4-BE49-F238E27FC236}">
                <a16:creationId xmlns:a16="http://schemas.microsoft.com/office/drawing/2014/main" id="{4D7545C1-07BB-18D9-6121-81F0C7B92652}"/>
              </a:ext>
            </a:extLst>
          </p:cNvPr>
          <p:cNvGraphicFramePr>
            <a:graphicFrameLocks noGrp="1"/>
          </p:cNvGraphicFramePr>
          <p:nvPr>
            <p:extLst>
              <p:ext uri="{D42A27DB-BD31-4B8C-83A1-F6EECF244321}">
                <p14:modId xmlns:p14="http://schemas.microsoft.com/office/powerpoint/2010/main" val="1266276509"/>
              </p:ext>
            </p:extLst>
          </p:nvPr>
        </p:nvGraphicFramePr>
        <p:xfrm>
          <a:off x="872885" y="2196086"/>
          <a:ext cx="10446229" cy="3169920"/>
        </p:xfrm>
        <a:graphic>
          <a:graphicData uri="http://schemas.openxmlformats.org/drawingml/2006/table">
            <a:tbl>
              <a:tblPr firstRow="1" bandRow="1">
                <a:tableStyleId>{5C22544A-7EE6-4342-B048-85BDC9FD1C3A}</a:tableStyleId>
              </a:tblPr>
              <a:tblGrid>
                <a:gridCol w="2665589">
                  <a:extLst>
                    <a:ext uri="{9D8B030D-6E8A-4147-A177-3AD203B41FA5}">
                      <a16:colId xmlns:a16="http://schemas.microsoft.com/office/drawing/2014/main" val="2679161598"/>
                    </a:ext>
                  </a:extLst>
                </a:gridCol>
                <a:gridCol w="1945160">
                  <a:extLst>
                    <a:ext uri="{9D8B030D-6E8A-4147-A177-3AD203B41FA5}">
                      <a16:colId xmlns:a16="http://schemas.microsoft.com/office/drawing/2014/main" val="404849043"/>
                    </a:ext>
                  </a:extLst>
                </a:gridCol>
                <a:gridCol w="1945160">
                  <a:extLst>
                    <a:ext uri="{9D8B030D-6E8A-4147-A177-3AD203B41FA5}">
                      <a16:colId xmlns:a16="http://schemas.microsoft.com/office/drawing/2014/main" val="3570210715"/>
                    </a:ext>
                  </a:extLst>
                </a:gridCol>
                <a:gridCol w="1945160">
                  <a:extLst>
                    <a:ext uri="{9D8B030D-6E8A-4147-A177-3AD203B41FA5}">
                      <a16:colId xmlns:a16="http://schemas.microsoft.com/office/drawing/2014/main" val="2263649889"/>
                    </a:ext>
                  </a:extLst>
                </a:gridCol>
                <a:gridCol w="1945160">
                  <a:extLst>
                    <a:ext uri="{9D8B030D-6E8A-4147-A177-3AD203B41FA5}">
                      <a16:colId xmlns:a16="http://schemas.microsoft.com/office/drawing/2014/main" val="1764668753"/>
                    </a:ext>
                  </a:extLst>
                </a:gridCol>
              </a:tblGrid>
              <a:tr h="370840">
                <a:tc>
                  <a:txBody>
                    <a:bodyPr/>
                    <a:lstStyle/>
                    <a:p>
                      <a:pPr algn="ctr"/>
                      <a:r>
                        <a:rPr kumimoji="1" lang="en-US" altLang="ja-JP" sz="2000" dirty="0"/>
                        <a:t>Variable</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Actual</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Optimized</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err="1"/>
                        <a:t>Opt</a:t>
                      </a:r>
                      <a:r>
                        <a:rPr kumimoji="1" lang="en-US" altLang="ja-JP" sz="2000" dirty="0"/>
                        <a:t> - Act</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Cost [$/day]</a:t>
                      </a:r>
                      <a:endParaRPr kumimoji="1" lang="ja-JP" alt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l"/>
                      <a:r>
                        <a:rPr kumimoji="1" lang="en-US" altLang="ja-JP" sz="2000" dirty="0"/>
                        <a:t>Acid [ton/30min]</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0.19</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0.18</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- 119.04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l"/>
                      <a:r>
                        <a:rPr kumimoji="1" lang="en-US" altLang="ja-JP" sz="2000" dirty="0"/>
                        <a:t>Inhibitor [ton/30min]</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0.028</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0.021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- 0.007</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- 880.32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r h="370840">
                <a:tc>
                  <a:txBody>
                    <a:bodyPr/>
                    <a:lstStyle/>
                    <a:p>
                      <a:pPr algn="l"/>
                      <a:r>
                        <a:rPr kumimoji="1" lang="en-US" altLang="ja-JP" sz="2000" dirty="0"/>
                        <a:t>EC</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23.6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19.8</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8709670"/>
                  </a:ext>
                </a:extLst>
              </a:tr>
              <a:tr h="370840">
                <a:tc>
                  <a:txBody>
                    <a:bodyPr/>
                    <a:lstStyle/>
                    <a:p>
                      <a:pPr algn="l"/>
                      <a:r>
                        <a:rPr kumimoji="1" lang="en-US" altLang="ja-JP" sz="2000" dirty="0"/>
                        <a:t>TOC</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0.055</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0.055</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+ 0.00004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9215927"/>
                  </a:ext>
                </a:extLst>
              </a:tr>
              <a:tr h="370840">
                <a:tc>
                  <a:txBody>
                    <a:bodyPr/>
                    <a:lstStyle/>
                    <a:p>
                      <a:pPr algn="l"/>
                      <a:r>
                        <a:rPr kumimoji="1" lang="en-US" altLang="ja-JP" sz="2000" dirty="0"/>
                        <a:t>EC LRV</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1.88</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1.96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+ 0.08</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3742831"/>
                  </a:ext>
                </a:extLst>
              </a:tr>
              <a:tr h="370840">
                <a:tc>
                  <a:txBody>
                    <a:bodyPr/>
                    <a:lstStyle/>
                    <a:p>
                      <a:pPr algn="l"/>
                      <a:r>
                        <a:rPr kumimoji="1" lang="en-US" altLang="ja-JP" sz="2000" dirty="0"/>
                        <a:t>TOC LRV</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2.22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2.22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- 0.00023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155844"/>
                  </a:ext>
                </a:extLst>
              </a:tr>
              <a:tr h="370840">
                <a:tc>
                  <a:txBody>
                    <a:bodyPr/>
                    <a:lstStyle/>
                    <a:p>
                      <a:pPr algn="l"/>
                      <a:r>
                        <a:rPr kumimoji="1" lang="en-US" altLang="ja-JP" sz="2000" dirty="0"/>
                        <a:t>Total Cost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- 999.36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4633228"/>
                  </a:ext>
                </a:extLst>
              </a:tr>
            </a:tbl>
          </a:graphicData>
        </a:graphic>
      </p:graphicFrame>
    </p:spTree>
    <p:extLst>
      <p:ext uri="{BB962C8B-B14F-4D97-AF65-F5344CB8AC3E}">
        <p14:creationId xmlns:p14="http://schemas.microsoft.com/office/powerpoint/2010/main" val="222165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予測モデルを</a:t>
            </a:r>
            <a:r>
              <a:rPr lang="en-US" altLang="ja-JP" sz="2800" dirty="0"/>
              <a:t>RF</a:t>
            </a:r>
            <a:r>
              <a:rPr lang="ja-JP" altLang="en-US" sz="2800" dirty="0"/>
              <a:t>で代替したが、解の評価に時間がかかりすぎて、同様の最適化計算が現実的ではなかった。</a:t>
            </a:r>
            <a:endParaRPr lang="en-US" altLang="ja-JP" sz="2800" dirty="0"/>
          </a:p>
          <a:p>
            <a:pPr lvl="1">
              <a:defRPr/>
            </a:pPr>
            <a:r>
              <a:rPr lang="en-US" altLang="ja-JP" sz="2400" dirty="0"/>
              <a:t>MLR</a:t>
            </a:r>
            <a:r>
              <a:rPr lang="ja-JP" altLang="en-US" sz="2400" dirty="0"/>
              <a:t>を使った最適化計算時間は約</a:t>
            </a:r>
            <a:r>
              <a:rPr lang="en-US" altLang="ja-JP" sz="2400" dirty="0"/>
              <a:t>20min</a:t>
            </a:r>
            <a:r>
              <a:rPr lang="ja-JP" altLang="en-US" sz="2400" dirty="0"/>
              <a:t>、</a:t>
            </a:r>
            <a:r>
              <a:rPr lang="en-US" altLang="ja-JP" sz="2400" dirty="0"/>
              <a:t>RF</a:t>
            </a:r>
            <a:r>
              <a:rPr lang="ja-JP" altLang="en-US" sz="2400" dirty="0"/>
              <a:t>の場合は約</a:t>
            </a:r>
            <a:r>
              <a:rPr lang="en-US" altLang="ja-JP" sz="2400" dirty="0"/>
              <a:t>6,200min</a:t>
            </a:r>
            <a:r>
              <a:rPr lang="ja-JP" altLang="en-US" sz="2400" dirty="0"/>
              <a:t>（</a:t>
            </a:r>
            <a:r>
              <a:rPr lang="en-US" altLang="ja-JP" sz="2400" dirty="0"/>
              <a:t>103hour</a:t>
            </a:r>
            <a:r>
              <a:rPr lang="ja-JP" altLang="en-US" sz="2400" dirty="0"/>
              <a:t>）で、</a:t>
            </a:r>
            <a:r>
              <a:rPr lang="en-US" altLang="ja-JP" sz="2400" dirty="0"/>
              <a:t>MLR</a:t>
            </a:r>
            <a:r>
              <a:rPr lang="ja-JP" altLang="en-US" sz="2400" dirty="0"/>
              <a:t>の</a:t>
            </a:r>
            <a:r>
              <a:rPr lang="en-US" altLang="ja-JP" sz="2400" dirty="0"/>
              <a:t>300</a:t>
            </a:r>
            <a:r>
              <a:rPr lang="ja-JP" altLang="en-US" sz="2400" dirty="0"/>
              <a:t>倍の時間を要すると見積もられる。</a:t>
            </a:r>
            <a:endParaRPr lang="en-US" altLang="ja-JP" sz="2800" dirty="0"/>
          </a:p>
          <a:p>
            <a:pPr>
              <a:defRPr/>
            </a:pPr>
            <a:r>
              <a:rPr lang="ja-JP" altLang="en-US" sz="2800" dirty="0"/>
              <a:t>クラスタ分析</a:t>
            </a:r>
            <a:endParaRPr lang="en-US" altLang="ja-JP" sz="2800" dirty="0"/>
          </a:p>
          <a:p>
            <a:pPr lvl="1">
              <a:defRPr/>
            </a:pPr>
            <a:r>
              <a:rPr lang="ja-JP" altLang="en-US" sz="2400" dirty="0"/>
              <a:t>クラスタの切り替わりが、</a:t>
            </a:r>
            <a:r>
              <a:rPr lang="en-US" altLang="ja-JP" sz="2400" dirty="0"/>
              <a:t>CIP</a:t>
            </a:r>
            <a:r>
              <a:rPr lang="ja-JP" altLang="en-US" sz="2400" dirty="0"/>
              <a:t>、導電率の変化と関係がある箇所があったため、膜つまりとの関連性も期待される。</a:t>
            </a:r>
            <a:endParaRPr lang="en-US" altLang="ja-JP" sz="2400" dirty="0"/>
          </a:p>
          <a:p>
            <a:pPr lvl="1">
              <a:defRPr/>
            </a:pPr>
            <a:r>
              <a:rPr lang="ja-JP" altLang="en-US" sz="2400" dirty="0"/>
              <a:t>一方、全てのクラスタが膜閉塞状態を説明しているわけではないと考えられる。</a:t>
            </a:r>
            <a:endParaRPr lang="en-US" altLang="ja-JP" sz="2400" dirty="0"/>
          </a:p>
          <a:p>
            <a:pPr lvl="2">
              <a:defRPr/>
            </a:pPr>
            <a:r>
              <a:rPr lang="en-US" altLang="ja-JP" sz="2400" dirty="0"/>
              <a:t>CIP</a:t>
            </a:r>
            <a:r>
              <a:rPr lang="ja-JP" altLang="en-US" sz="2400" dirty="0"/>
              <a:t>前後で、同じクラスタに戻るのではなく、違うクラスタになってしまう（同じ状態に戻るわけではない）</a:t>
            </a:r>
            <a:endParaRPr lang="en-US" altLang="ja-JP" sz="2400" dirty="0"/>
          </a:p>
          <a:p>
            <a:pPr lvl="2">
              <a:defRPr/>
            </a:pPr>
            <a:r>
              <a:rPr lang="en-US" altLang="ja-JP" sz="2400" dirty="0"/>
              <a:t>CIP</a:t>
            </a:r>
            <a:r>
              <a:rPr lang="ja-JP" altLang="en-US" sz="2400" dirty="0"/>
              <a:t>以外のタイミングでも、クラスタが切り替わる</a:t>
            </a:r>
            <a:endParaRPr lang="en-US" altLang="ja-JP" sz="2400" dirty="0"/>
          </a:p>
          <a:p>
            <a:pPr lvl="1">
              <a:defRPr/>
            </a:pPr>
            <a:r>
              <a:rPr lang="ja-JP" altLang="en-US" sz="2400" dirty="0"/>
              <a:t>なので、来週はモジュール間差圧を直接入力してクラスタリングする。</a:t>
            </a: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データ分析</a:t>
            </a:r>
            <a:endParaRPr kumimoji="1" lang="ja-JP" altLang="en-US" sz="1600" b="1" dirty="0">
              <a:solidFill>
                <a:schemeClr val="bg1"/>
              </a:solidFill>
            </a:endParaRPr>
          </a:p>
        </p:txBody>
      </p:sp>
    </p:spTree>
    <p:extLst>
      <p:ext uri="{BB962C8B-B14F-4D97-AF65-F5344CB8AC3E}">
        <p14:creationId xmlns:p14="http://schemas.microsoft.com/office/powerpoint/2010/main" val="202277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正方形/長方形 210">
            <a:extLst>
              <a:ext uri="{FF2B5EF4-FFF2-40B4-BE49-F238E27FC236}">
                <a16:creationId xmlns:a16="http://schemas.microsoft.com/office/drawing/2014/main" id="{4C66C558-9BB2-4C4F-9F4B-68AA46540AEA}"/>
              </a:ext>
            </a:extLst>
          </p:cNvPr>
          <p:cNvSpPr/>
          <p:nvPr/>
        </p:nvSpPr>
        <p:spPr>
          <a:xfrm>
            <a:off x="1162567" y="2251211"/>
            <a:ext cx="4793857"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42" name="グループ化 41">
            <a:extLst>
              <a:ext uri="{FF2B5EF4-FFF2-40B4-BE49-F238E27FC236}">
                <a16:creationId xmlns:a16="http://schemas.microsoft.com/office/drawing/2014/main" id="{16521D31-5BB2-45E1-B129-E3AC023497C8}"/>
              </a:ext>
            </a:extLst>
          </p:cNvPr>
          <p:cNvGrpSpPr/>
          <p:nvPr/>
        </p:nvGrpSpPr>
        <p:grpSpPr>
          <a:xfrm>
            <a:off x="4938320" y="2592473"/>
            <a:ext cx="1763460" cy="2415434"/>
            <a:chOff x="4938320" y="3332213"/>
            <a:chExt cx="1763460" cy="2415434"/>
          </a:xfrm>
        </p:grpSpPr>
        <p:cxnSp>
          <p:nvCxnSpPr>
            <p:cNvPr id="105" name="直線矢印コネクタ 104">
              <a:extLst>
                <a:ext uri="{FF2B5EF4-FFF2-40B4-BE49-F238E27FC236}">
                  <a16:creationId xmlns:a16="http://schemas.microsoft.com/office/drawing/2014/main" id="{EDC8FC66-F5D7-4B72-93BD-0B0FFBF43159}"/>
                </a:ext>
              </a:extLst>
            </p:cNvPr>
            <p:cNvCxnSpPr>
              <a:cxnSpLocks/>
            </p:cNvCxnSpPr>
            <p:nvPr/>
          </p:nvCxnSpPr>
          <p:spPr>
            <a:xfrm>
              <a:off x="6136245" y="3332213"/>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3512BA-0A33-4018-89E1-7A00B2751489}"/>
                </a:ext>
              </a:extLst>
            </p:cNvPr>
            <p:cNvCxnSpPr>
              <a:cxnSpLocks/>
            </p:cNvCxnSpPr>
            <p:nvPr/>
          </p:nvCxnSpPr>
          <p:spPr>
            <a:xfrm flipV="1">
              <a:off x="4938320" y="4571827"/>
              <a:ext cx="1189676" cy="3587"/>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9311D8E5-00B0-4551-AAB2-5532AA731A88}"/>
                </a:ext>
              </a:extLst>
            </p:cNvPr>
            <p:cNvCxnSpPr>
              <a:cxnSpLocks/>
            </p:cNvCxnSpPr>
            <p:nvPr/>
          </p:nvCxnSpPr>
          <p:spPr>
            <a:xfrm>
              <a:off x="6148851" y="3333558"/>
              <a:ext cx="0" cy="2414089"/>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101B34D4-DCE8-4B46-9398-58CE5952ECC2}"/>
                </a:ext>
              </a:extLst>
            </p:cNvPr>
            <p:cNvCxnSpPr>
              <a:cxnSpLocks/>
            </p:cNvCxnSpPr>
            <p:nvPr/>
          </p:nvCxnSpPr>
          <p:spPr>
            <a:xfrm>
              <a:off x="6136245" y="574764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83F84D3-C6CA-42F9-8F82-87AEDE10AAC7}"/>
                </a:ext>
              </a:extLst>
            </p:cNvPr>
            <p:cNvCxnSpPr>
              <a:cxnSpLocks/>
            </p:cNvCxnSpPr>
            <p:nvPr/>
          </p:nvCxnSpPr>
          <p:spPr>
            <a:xfrm>
              <a:off x="6136186" y="399245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12EE962-FA1D-47A0-9ED8-EBEEE3B0AC98}"/>
                </a:ext>
              </a:extLst>
            </p:cNvPr>
            <p:cNvCxnSpPr>
              <a:cxnSpLocks/>
            </p:cNvCxnSpPr>
            <p:nvPr/>
          </p:nvCxnSpPr>
          <p:spPr>
            <a:xfrm>
              <a:off x="6136186" y="4891479"/>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EF915CD-E16E-4EDA-BAE9-6B8EDAA2700E}"/>
                </a:ext>
              </a:extLst>
            </p:cNvPr>
            <p:cNvCxnSpPr>
              <a:cxnSpLocks/>
            </p:cNvCxnSpPr>
            <p:nvPr/>
          </p:nvCxnSpPr>
          <p:spPr>
            <a:xfrm>
              <a:off x="6136186" y="427060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A4DF30F-A365-453A-B26B-7034AE8F15C8}"/>
                </a:ext>
              </a:extLst>
            </p:cNvPr>
            <p:cNvCxnSpPr>
              <a:cxnSpLocks/>
            </p:cNvCxnSpPr>
            <p:nvPr/>
          </p:nvCxnSpPr>
          <p:spPr>
            <a:xfrm>
              <a:off x="6136186" y="4540602"/>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43161AFD-DF5B-4CB5-B98A-E0B7BC21400C}"/>
                </a:ext>
              </a:extLst>
            </p:cNvPr>
            <p:cNvCxnSpPr>
              <a:cxnSpLocks/>
            </p:cNvCxnSpPr>
            <p:nvPr/>
          </p:nvCxnSpPr>
          <p:spPr>
            <a:xfrm>
              <a:off x="6136186" y="512253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3" name="楕円 202">
              <a:extLst>
                <a:ext uri="{FF2B5EF4-FFF2-40B4-BE49-F238E27FC236}">
                  <a16:creationId xmlns:a16="http://schemas.microsoft.com/office/drawing/2014/main" id="{80AE05EE-625B-4DB1-9E12-26742AD77F61}"/>
                </a:ext>
              </a:extLst>
            </p:cNvPr>
            <p:cNvSpPr/>
            <p:nvPr/>
          </p:nvSpPr>
          <p:spPr>
            <a:xfrm>
              <a:off x="6104542" y="456122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10" name="直線矢印コネクタ 209">
            <a:extLst>
              <a:ext uri="{FF2B5EF4-FFF2-40B4-BE49-F238E27FC236}">
                <a16:creationId xmlns:a16="http://schemas.microsoft.com/office/drawing/2014/main" id="{E55D1017-FF6F-48B7-9E93-499AE06305B8}"/>
              </a:ext>
            </a:extLst>
          </p:cNvPr>
          <p:cNvCxnSpPr>
            <a:cxnSpLocks/>
            <a:stCxn id="181" idx="3"/>
            <a:endCxn id="177" idx="1"/>
          </p:cNvCxnSpPr>
          <p:nvPr/>
        </p:nvCxnSpPr>
        <p:spPr>
          <a:xfrm>
            <a:off x="1110133" y="3834323"/>
            <a:ext cx="2971708" cy="2696"/>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Feed and Permeate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正方形/長方形 6">
            <a:extLst>
              <a:ext uri="{FF2B5EF4-FFF2-40B4-BE49-F238E27FC236}">
                <a16:creationId xmlns:a16="http://schemas.microsoft.com/office/drawing/2014/main" id="{686AD986-6694-4519-9BF9-C247E0C2C0A8}"/>
              </a:ext>
            </a:extLst>
          </p:cNvPr>
          <p:cNvSpPr/>
          <p:nvPr/>
        </p:nvSpPr>
        <p:spPr>
          <a:xfrm>
            <a:off x="6701205" y="2251211"/>
            <a:ext cx="2141330"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9" name="図 8">
            <a:extLst>
              <a:ext uri="{FF2B5EF4-FFF2-40B4-BE49-F238E27FC236}">
                <a16:creationId xmlns:a16="http://schemas.microsoft.com/office/drawing/2014/main" id="{DA9A0627-ADFC-40D2-B5D9-658442C98571}"/>
              </a:ext>
            </a:extLst>
          </p:cNvPr>
          <p:cNvPicPr>
            <a:picLocks noChangeAspect="1"/>
          </p:cNvPicPr>
          <p:nvPr/>
        </p:nvPicPr>
        <p:blipFill>
          <a:blip r:embed="rId2"/>
          <a:stretch>
            <a:fillRect/>
          </a:stretch>
        </p:blipFill>
        <p:spPr>
          <a:xfrm>
            <a:off x="6792527" y="4498493"/>
            <a:ext cx="1883630" cy="600486"/>
          </a:xfrm>
          <a:prstGeom prst="rect">
            <a:avLst/>
          </a:prstGeom>
        </p:spPr>
      </p:pic>
      <p:pic>
        <p:nvPicPr>
          <p:cNvPr id="10" name="図 9">
            <a:extLst>
              <a:ext uri="{FF2B5EF4-FFF2-40B4-BE49-F238E27FC236}">
                <a16:creationId xmlns:a16="http://schemas.microsoft.com/office/drawing/2014/main" id="{F97B4F7E-A865-4D2C-A417-B947A1DD28C4}"/>
              </a:ext>
            </a:extLst>
          </p:cNvPr>
          <p:cNvPicPr>
            <a:picLocks noChangeAspect="1"/>
          </p:cNvPicPr>
          <p:nvPr/>
        </p:nvPicPr>
        <p:blipFill>
          <a:blip r:embed="rId3"/>
          <a:stretch>
            <a:fillRect/>
          </a:stretch>
        </p:blipFill>
        <p:spPr>
          <a:xfrm>
            <a:off x="6795508" y="2366189"/>
            <a:ext cx="1873770" cy="600487"/>
          </a:xfrm>
          <a:prstGeom prst="rect">
            <a:avLst/>
          </a:prstGeom>
        </p:spPr>
      </p:pic>
      <p:sp>
        <p:nvSpPr>
          <p:cNvPr id="173" name="テキスト ボックス 172">
            <a:extLst>
              <a:ext uri="{FF2B5EF4-FFF2-40B4-BE49-F238E27FC236}">
                <a16:creationId xmlns:a16="http://schemas.microsoft.com/office/drawing/2014/main" id="{0937CF06-0408-4958-BD16-793BA6680732}"/>
              </a:ext>
            </a:extLst>
          </p:cNvPr>
          <p:cNvSpPr txBox="1"/>
          <p:nvPr/>
        </p:nvSpPr>
        <p:spPr>
          <a:xfrm>
            <a:off x="7525593" y="3432780"/>
            <a:ext cx="615553" cy="947549"/>
          </a:xfrm>
          <a:prstGeom prst="rect">
            <a:avLst/>
          </a:prstGeom>
          <a:noFill/>
        </p:spPr>
        <p:txBody>
          <a:bodyPr vert="eaVert" wrap="square" rtlCol="0">
            <a:spAutoFit/>
          </a:bodyPr>
          <a:lstStyle/>
          <a:p>
            <a:r>
              <a:rPr lang="en-US" altLang="ja-JP" sz="2800" dirty="0"/>
              <a:t>…</a:t>
            </a:r>
            <a:endParaRPr kumimoji="1" lang="ja-JP" altLang="en-US" sz="2800" dirty="0"/>
          </a:p>
        </p:txBody>
      </p:sp>
      <p:sp>
        <p:nvSpPr>
          <p:cNvPr id="174" name="テキスト ボックス 173">
            <a:extLst>
              <a:ext uri="{FF2B5EF4-FFF2-40B4-BE49-F238E27FC236}">
                <a16:creationId xmlns:a16="http://schemas.microsoft.com/office/drawing/2014/main" id="{0163C907-2237-4A11-B149-EE90B6DB05B7}"/>
              </a:ext>
            </a:extLst>
          </p:cNvPr>
          <p:cNvSpPr txBox="1"/>
          <p:nvPr/>
        </p:nvSpPr>
        <p:spPr>
          <a:xfrm>
            <a:off x="6660110" y="1855168"/>
            <a:ext cx="2141329" cy="338554"/>
          </a:xfrm>
          <a:prstGeom prst="rect">
            <a:avLst/>
          </a:prstGeom>
          <a:noFill/>
        </p:spPr>
        <p:txBody>
          <a:bodyPr wrap="square" rtlCol="0">
            <a:spAutoFit/>
          </a:bodyPr>
          <a:lstStyle/>
          <a:p>
            <a:pPr algn="ctr"/>
            <a:r>
              <a:rPr kumimoji="1" lang="en-US" altLang="ja-JP" sz="1600" b="1" dirty="0"/>
              <a:t>RO Unit System</a:t>
            </a:r>
            <a:endParaRPr kumimoji="1" lang="ja-JP" altLang="en-US" sz="1600" b="1" dirty="0"/>
          </a:p>
        </p:txBody>
      </p:sp>
      <p:sp>
        <p:nvSpPr>
          <p:cNvPr id="175" name="二等辺三角形 174">
            <a:extLst>
              <a:ext uri="{FF2B5EF4-FFF2-40B4-BE49-F238E27FC236}">
                <a16:creationId xmlns:a16="http://schemas.microsoft.com/office/drawing/2014/main" id="{62F2014E-F436-4A37-9F5C-B18223CB6132}"/>
              </a:ext>
            </a:extLst>
          </p:cNvPr>
          <p:cNvSpPr/>
          <p:nvPr/>
        </p:nvSpPr>
        <p:spPr>
          <a:xfrm>
            <a:off x="5442325" y="3769988"/>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楕円 175">
            <a:extLst>
              <a:ext uri="{FF2B5EF4-FFF2-40B4-BE49-F238E27FC236}">
                <a16:creationId xmlns:a16="http://schemas.microsoft.com/office/drawing/2014/main" id="{5FF544C1-82BC-49AF-85BE-31DEBFCA0397}"/>
              </a:ext>
            </a:extLst>
          </p:cNvPr>
          <p:cNvSpPr/>
          <p:nvPr/>
        </p:nvSpPr>
        <p:spPr>
          <a:xfrm>
            <a:off x="5464209" y="3688169"/>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77" name="正方形/長方形 176">
            <a:extLst>
              <a:ext uri="{FF2B5EF4-FFF2-40B4-BE49-F238E27FC236}">
                <a16:creationId xmlns:a16="http://schemas.microsoft.com/office/drawing/2014/main" id="{A7C0913B-1369-4E7A-97EB-6FD7A45001B4}"/>
              </a:ext>
            </a:extLst>
          </p:cNvPr>
          <p:cNvSpPr/>
          <p:nvPr/>
        </p:nvSpPr>
        <p:spPr>
          <a:xfrm>
            <a:off x="4081841" y="3623409"/>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Cartridge Filters</a:t>
            </a:r>
            <a:endParaRPr kumimoji="1" lang="ja-JP" altLang="en-US" sz="1400" dirty="0">
              <a:solidFill>
                <a:schemeClr val="tx1"/>
              </a:solidFill>
            </a:endParaRPr>
          </a:p>
        </p:txBody>
      </p:sp>
      <p:sp>
        <p:nvSpPr>
          <p:cNvPr id="179" name="二等辺三角形 178">
            <a:extLst>
              <a:ext uri="{FF2B5EF4-FFF2-40B4-BE49-F238E27FC236}">
                <a16:creationId xmlns:a16="http://schemas.microsoft.com/office/drawing/2014/main" id="{A9906DDB-2D1B-4316-A911-C5DC61EA4777}"/>
              </a:ext>
            </a:extLst>
          </p:cNvPr>
          <p:cNvSpPr/>
          <p:nvPr/>
        </p:nvSpPr>
        <p:spPr>
          <a:xfrm>
            <a:off x="1472788" y="3776390"/>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楕円 179">
            <a:extLst>
              <a:ext uri="{FF2B5EF4-FFF2-40B4-BE49-F238E27FC236}">
                <a16:creationId xmlns:a16="http://schemas.microsoft.com/office/drawing/2014/main" id="{76C2B7C9-D1E7-45A0-9741-10D876E2289C}"/>
              </a:ext>
            </a:extLst>
          </p:cNvPr>
          <p:cNvSpPr/>
          <p:nvPr/>
        </p:nvSpPr>
        <p:spPr>
          <a:xfrm>
            <a:off x="1494672" y="3694571"/>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81" name="正方形/長方形 180">
            <a:extLst>
              <a:ext uri="{FF2B5EF4-FFF2-40B4-BE49-F238E27FC236}">
                <a16:creationId xmlns:a16="http://schemas.microsoft.com/office/drawing/2014/main" id="{087A3E43-CE04-43CF-8B0A-29304A4A5908}"/>
              </a:ext>
            </a:extLst>
          </p:cNvPr>
          <p:cNvSpPr/>
          <p:nvPr/>
        </p:nvSpPr>
        <p:spPr>
          <a:xfrm>
            <a:off x="151553" y="3620713"/>
            <a:ext cx="958580"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MF Break Tank</a:t>
            </a:r>
            <a:endParaRPr kumimoji="1" lang="ja-JP" altLang="en-US" sz="1400" dirty="0">
              <a:solidFill>
                <a:schemeClr val="tx1"/>
              </a:solidFill>
            </a:endParaRPr>
          </a:p>
        </p:txBody>
      </p:sp>
      <p:sp>
        <p:nvSpPr>
          <p:cNvPr id="185" name="テキスト ボックス 184">
            <a:extLst>
              <a:ext uri="{FF2B5EF4-FFF2-40B4-BE49-F238E27FC236}">
                <a16:creationId xmlns:a16="http://schemas.microsoft.com/office/drawing/2014/main" id="{9D457323-8400-44B2-B1D6-0D08734A36CD}"/>
              </a:ext>
            </a:extLst>
          </p:cNvPr>
          <p:cNvSpPr txBox="1"/>
          <p:nvPr/>
        </p:nvSpPr>
        <p:spPr>
          <a:xfrm>
            <a:off x="955026" y="4064792"/>
            <a:ext cx="1356609" cy="461665"/>
          </a:xfrm>
          <a:prstGeom prst="rect">
            <a:avLst/>
          </a:prstGeom>
          <a:noFill/>
        </p:spPr>
        <p:txBody>
          <a:bodyPr wrap="square" rtlCol="0">
            <a:spAutoFit/>
          </a:bodyPr>
          <a:lstStyle/>
          <a:p>
            <a:pPr algn="ctr"/>
            <a:r>
              <a:rPr kumimoji="1" lang="en-US" altLang="ja-JP" sz="1200" b="1" dirty="0"/>
              <a:t>RO Transfer Pump Station</a:t>
            </a:r>
            <a:endParaRPr kumimoji="1" lang="ja-JP" altLang="en-US" sz="1200" b="1" dirty="0"/>
          </a:p>
        </p:txBody>
      </p:sp>
      <p:sp>
        <p:nvSpPr>
          <p:cNvPr id="186" name="テキスト ボックス 185">
            <a:extLst>
              <a:ext uri="{FF2B5EF4-FFF2-40B4-BE49-F238E27FC236}">
                <a16:creationId xmlns:a16="http://schemas.microsoft.com/office/drawing/2014/main" id="{874960CF-FA28-4327-B487-3A490A8C5B42}"/>
              </a:ext>
            </a:extLst>
          </p:cNvPr>
          <p:cNvSpPr txBox="1"/>
          <p:nvPr/>
        </p:nvSpPr>
        <p:spPr>
          <a:xfrm>
            <a:off x="5070982" y="4059797"/>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187" name="正方形/長方形 186">
            <a:extLst>
              <a:ext uri="{FF2B5EF4-FFF2-40B4-BE49-F238E27FC236}">
                <a16:creationId xmlns:a16="http://schemas.microsoft.com/office/drawing/2014/main" id="{74972777-7998-4335-8A90-9B7296B9A3C5}"/>
              </a:ext>
            </a:extLst>
          </p:cNvPr>
          <p:cNvSpPr/>
          <p:nvPr/>
        </p:nvSpPr>
        <p:spPr>
          <a:xfrm>
            <a:off x="1508061"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Sulfuric Acid</a:t>
            </a:r>
            <a:endParaRPr kumimoji="1" lang="ja-JP" altLang="en-US" sz="1200" dirty="0">
              <a:solidFill>
                <a:schemeClr val="accent3">
                  <a:lumMod val="75000"/>
                </a:schemeClr>
              </a:solidFill>
            </a:endParaRPr>
          </a:p>
        </p:txBody>
      </p:sp>
      <p:sp>
        <p:nvSpPr>
          <p:cNvPr id="188" name="正方形/長方形 187">
            <a:extLst>
              <a:ext uri="{FF2B5EF4-FFF2-40B4-BE49-F238E27FC236}">
                <a16:creationId xmlns:a16="http://schemas.microsoft.com/office/drawing/2014/main" id="{93803089-A6B8-4926-8CFF-EE06CCA599E6}"/>
              </a:ext>
            </a:extLst>
          </p:cNvPr>
          <p:cNvSpPr/>
          <p:nvPr/>
        </p:nvSpPr>
        <p:spPr>
          <a:xfrm>
            <a:off x="2788790"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Anti-</a:t>
            </a:r>
            <a:r>
              <a:rPr kumimoji="1" lang="en-US" altLang="ja-JP" sz="1200" dirty="0" err="1">
                <a:solidFill>
                  <a:schemeClr val="accent3">
                    <a:lumMod val="75000"/>
                  </a:schemeClr>
                </a:solidFill>
              </a:rPr>
              <a:t>Scalant</a:t>
            </a:r>
            <a:r>
              <a:rPr kumimoji="1" lang="en-US" altLang="ja-JP" sz="1200" dirty="0">
                <a:solidFill>
                  <a:schemeClr val="accent3">
                    <a:lumMod val="75000"/>
                  </a:schemeClr>
                </a:solidFill>
              </a:rPr>
              <a:t> Addition</a:t>
            </a:r>
            <a:endParaRPr kumimoji="1" lang="ja-JP" altLang="en-US" sz="1200" dirty="0">
              <a:solidFill>
                <a:schemeClr val="accent3">
                  <a:lumMod val="75000"/>
                </a:schemeClr>
              </a:solidFill>
            </a:endParaRPr>
          </a:p>
        </p:txBody>
      </p:sp>
      <p:cxnSp>
        <p:nvCxnSpPr>
          <p:cNvPr id="190" name="コネクタ: カギ線 189">
            <a:extLst>
              <a:ext uri="{FF2B5EF4-FFF2-40B4-BE49-F238E27FC236}">
                <a16:creationId xmlns:a16="http://schemas.microsoft.com/office/drawing/2014/main" id="{8772D18C-051D-4EAE-B20F-AD48F8545794}"/>
              </a:ext>
            </a:extLst>
          </p:cNvPr>
          <p:cNvCxnSpPr>
            <a:cxnSpLocks/>
            <a:stCxn id="187" idx="2"/>
            <a:endCxn id="209" idx="1"/>
          </p:cNvCxnSpPr>
          <p:nvPr/>
        </p:nvCxnSpPr>
        <p:spPr>
          <a:xfrm rot="16200000" flipH="1">
            <a:off x="1843749" y="3259023"/>
            <a:ext cx="733400" cy="36918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a:extLst>
              <a:ext uri="{FF2B5EF4-FFF2-40B4-BE49-F238E27FC236}">
                <a16:creationId xmlns:a16="http://schemas.microsoft.com/office/drawing/2014/main" id="{3381D2CE-2187-447F-9CCB-56E2AB62C9A1}"/>
              </a:ext>
            </a:extLst>
          </p:cNvPr>
          <p:cNvCxnSpPr>
            <a:cxnSpLocks/>
            <a:stCxn id="188" idx="2"/>
            <a:endCxn id="208" idx="1"/>
          </p:cNvCxnSpPr>
          <p:nvPr/>
        </p:nvCxnSpPr>
        <p:spPr>
          <a:xfrm rot="5400000">
            <a:off x="2716137" y="3219869"/>
            <a:ext cx="733400" cy="44749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A33AA1D-60CD-41F9-81A4-7058F4FABF35}"/>
              </a:ext>
            </a:extLst>
          </p:cNvPr>
          <p:cNvSpPr txBox="1"/>
          <p:nvPr/>
        </p:nvSpPr>
        <p:spPr>
          <a:xfrm>
            <a:off x="1786039" y="4550643"/>
            <a:ext cx="3369734"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TOC, Ammonia, </a:t>
            </a:r>
            <a:r>
              <a:rPr lang="en-US" altLang="ja-JP" sz="1200" dirty="0"/>
              <a:t>pH</a:t>
            </a:r>
            <a:r>
              <a:rPr kumimoji="1" lang="en-US" altLang="ja-JP" sz="1200" dirty="0"/>
              <a:t>, Turbidity, Conductivity, </a:t>
            </a:r>
          </a:p>
          <a:p>
            <a:r>
              <a:rPr kumimoji="1" lang="en-US" altLang="ja-JP" sz="1200" dirty="0"/>
              <a:t>       Total Chlorine, Free Chlorine</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194" name="フローチャート: 和接合 193">
            <a:extLst>
              <a:ext uri="{FF2B5EF4-FFF2-40B4-BE49-F238E27FC236}">
                <a16:creationId xmlns:a16="http://schemas.microsoft.com/office/drawing/2014/main" id="{8AD50169-B130-4EA1-8F38-DFB0329628BD}"/>
              </a:ext>
            </a:extLst>
          </p:cNvPr>
          <p:cNvSpPr/>
          <p:nvPr/>
        </p:nvSpPr>
        <p:spPr>
          <a:xfrm>
            <a:off x="3359497" y="37227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5" name="直線コネクタ 194">
            <a:extLst>
              <a:ext uri="{FF2B5EF4-FFF2-40B4-BE49-F238E27FC236}">
                <a16:creationId xmlns:a16="http://schemas.microsoft.com/office/drawing/2014/main" id="{B2D0188E-AC5F-4BED-AE57-9434EA36589B}"/>
              </a:ext>
            </a:extLst>
          </p:cNvPr>
          <p:cNvCxnSpPr>
            <a:cxnSpLocks/>
            <a:stCxn id="194" idx="4"/>
            <a:endCxn id="193" idx="0"/>
          </p:cNvCxnSpPr>
          <p:nvPr/>
        </p:nvCxnSpPr>
        <p:spPr>
          <a:xfrm flipH="1">
            <a:off x="3470906" y="3945598"/>
            <a:ext cx="1" cy="6050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正方形/長方形 195">
            <a:extLst>
              <a:ext uri="{FF2B5EF4-FFF2-40B4-BE49-F238E27FC236}">
                <a16:creationId xmlns:a16="http://schemas.microsoft.com/office/drawing/2014/main" id="{846A2BFE-B51D-4B98-9337-FB188B8F90D0}"/>
              </a:ext>
            </a:extLst>
          </p:cNvPr>
          <p:cNvSpPr/>
          <p:nvPr/>
        </p:nvSpPr>
        <p:spPr>
          <a:xfrm>
            <a:off x="10968059" y="2961266"/>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C313D538-AEC3-411D-B4D9-65A72D29C3A1}"/>
              </a:ext>
            </a:extLst>
          </p:cNvPr>
          <p:cNvSpPr/>
          <p:nvPr/>
        </p:nvSpPr>
        <p:spPr>
          <a:xfrm>
            <a:off x="10827960" y="494370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grpSp>
        <p:nvGrpSpPr>
          <p:cNvPr id="44" name="グループ化 43">
            <a:extLst>
              <a:ext uri="{FF2B5EF4-FFF2-40B4-BE49-F238E27FC236}">
                <a16:creationId xmlns:a16="http://schemas.microsoft.com/office/drawing/2014/main" id="{5C6D7E34-B68F-4EA2-ABF4-6BF315C5F49A}"/>
              </a:ext>
            </a:extLst>
          </p:cNvPr>
          <p:cNvGrpSpPr/>
          <p:nvPr/>
        </p:nvGrpSpPr>
        <p:grpSpPr>
          <a:xfrm>
            <a:off x="8834555" y="2609636"/>
            <a:ext cx="2613115" cy="2414089"/>
            <a:chOff x="8834555" y="3349376"/>
            <a:chExt cx="2613115" cy="2414089"/>
          </a:xfrm>
        </p:grpSpPr>
        <p:cxnSp>
          <p:nvCxnSpPr>
            <p:cNvPr id="142" name="直線コネクタ 141">
              <a:extLst>
                <a:ext uri="{FF2B5EF4-FFF2-40B4-BE49-F238E27FC236}">
                  <a16:creationId xmlns:a16="http://schemas.microsoft.com/office/drawing/2014/main" id="{FC132D5C-2D1A-4ADF-AE03-B4C518430F55}"/>
                </a:ext>
              </a:extLst>
            </p:cNvPr>
            <p:cNvCxnSpPr>
              <a:cxnSpLocks/>
            </p:cNvCxnSpPr>
            <p:nvPr/>
          </p:nvCxnSpPr>
          <p:spPr>
            <a:xfrm>
              <a:off x="8834557" y="3356853"/>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8246DF54-DAEE-4579-8E5A-033215FB1348}"/>
                </a:ext>
              </a:extLst>
            </p:cNvPr>
            <p:cNvCxnSpPr>
              <a:cxnSpLocks/>
            </p:cNvCxnSpPr>
            <p:nvPr/>
          </p:nvCxnSpPr>
          <p:spPr>
            <a:xfrm>
              <a:off x="8834555" y="395897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D224E750-5E2A-4E96-A57C-86152DD25A16}"/>
                </a:ext>
              </a:extLst>
            </p:cNvPr>
            <p:cNvCxnSpPr>
              <a:cxnSpLocks/>
            </p:cNvCxnSpPr>
            <p:nvPr/>
          </p:nvCxnSpPr>
          <p:spPr>
            <a:xfrm>
              <a:off x="8834555" y="4241784"/>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DBC45E4C-E230-4BBF-8AEB-5CCDA58C1382}"/>
                </a:ext>
              </a:extLst>
            </p:cNvPr>
            <p:cNvCxnSpPr>
              <a:cxnSpLocks/>
            </p:cNvCxnSpPr>
            <p:nvPr/>
          </p:nvCxnSpPr>
          <p:spPr>
            <a:xfrm>
              <a:off x="8834557" y="453772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4E23778-72DA-408E-8C97-962E51B46715}"/>
                </a:ext>
              </a:extLst>
            </p:cNvPr>
            <p:cNvCxnSpPr>
              <a:cxnSpLocks/>
            </p:cNvCxnSpPr>
            <p:nvPr/>
          </p:nvCxnSpPr>
          <p:spPr>
            <a:xfrm>
              <a:off x="8834555" y="4829459"/>
              <a:ext cx="900000" cy="549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E94B78F-F327-4CE4-BA4C-9E9368E41C26}"/>
                </a:ext>
              </a:extLst>
            </p:cNvPr>
            <p:cNvCxnSpPr>
              <a:cxnSpLocks/>
            </p:cNvCxnSpPr>
            <p:nvPr/>
          </p:nvCxnSpPr>
          <p:spPr>
            <a:xfrm>
              <a:off x="8834555" y="5122400"/>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1913890F-06A7-4A32-9F89-694D2571169E}"/>
                </a:ext>
              </a:extLst>
            </p:cNvPr>
            <p:cNvCxnSpPr>
              <a:cxnSpLocks/>
            </p:cNvCxnSpPr>
            <p:nvPr/>
          </p:nvCxnSpPr>
          <p:spPr>
            <a:xfrm>
              <a:off x="8834557" y="5763465"/>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0B8E9CC8-190B-4657-9516-A8E4D0F142D7}"/>
                </a:ext>
              </a:extLst>
            </p:cNvPr>
            <p:cNvCxnSpPr>
              <a:cxnSpLocks/>
            </p:cNvCxnSpPr>
            <p:nvPr/>
          </p:nvCxnSpPr>
          <p:spPr>
            <a:xfrm>
              <a:off x="9734557" y="3349376"/>
              <a:ext cx="0" cy="241408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F0A7738D-92D5-4AEF-B6AF-C4A6AEC2A50C}"/>
                </a:ext>
              </a:extLst>
            </p:cNvPr>
            <p:cNvCxnSpPr>
              <a:cxnSpLocks/>
              <a:stCxn id="200" idx="6"/>
              <a:endCxn id="197" idx="0"/>
            </p:cNvCxnSpPr>
            <p:nvPr/>
          </p:nvCxnSpPr>
          <p:spPr>
            <a:xfrm>
              <a:off x="9783660" y="5478737"/>
              <a:ext cx="1664010" cy="235532"/>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0" name="楕円 199">
              <a:extLst>
                <a:ext uri="{FF2B5EF4-FFF2-40B4-BE49-F238E27FC236}">
                  <a16:creationId xmlns:a16="http://schemas.microsoft.com/office/drawing/2014/main" id="{C4E8945E-C418-4FEC-977D-A315900809B9}"/>
                </a:ext>
              </a:extLst>
            </p:cNvPr>
            <p:cNvSpPr/>
            <p:nvPr/>
          </p:nvSpPr>
          <p:spPr>
            <a:xfrm>
              <a:off x="9693659" y="5437957"/>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2" name="フローチャート: 和接合 171">
            <a:extLst>
              <a:ext uri="{FF2B5EF4-FFF2-40B4-BE49-F238E27FC236}">
                <a16:creationId xmlns:a16="http://schemas.microsoft.com/office/drawing/2014/main" id="{97F2817D-9CEF-4DFC-B33C-D00E406C2297}"/>
              </a:ext>
            </a:extLst>
          </p:cNvPr>
          <p:cNvSpPr/>
          <p:nvPr/>
        </p:nvSpPr>
        <p:spPr>
          <a:xfrm>
            <a:off x="10658051" y="460534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DDD53614-3F5A-4F0F-AC44-9CDCE1AAD02F}"/>
              </a:ext>
            </a:extLst>
          </p:cNvPr>
          <p:cNvGrpSpPr/>
          <p:nvPr/>
        </p:nvGrpSpPr>
        <p:grpSpPr>
          <a:xfrm>
            <a:off x="9153053" y="2446002"/>
            <a:ext cx="2294616" cy="2414089"/>
            <a:chOff x="9153053" y="3216564"/>
            <a:chExt cx="2294616" cy="2414089"/>
          </a:xfrm>
        </p:grpSpPr>
        <p:cxnSp>
          <p:nvCxnSpPr>
            <p:cNvPr id="133" name="直線コネクタ 132">
              <a:extLst>
                <a:ext uri="{FF2B5EF4-FFF2-40B4-BE49-F238E27FC236}">
                  <a16:creationId xmlns:a16="http://schemas.microsoft.com/office/drawing/2014/main" id="{FBAB9D7D-00A3-4173-A21A-C8E6FA9A4CEF}"/>
                </a:ext>
              </a:extLst>
            </p:cNvPr>
            <p:cNvCxnSpPr/>
            <p:nvPr/>
          </p:nvCxnSpPr>
          <p:spPr>
            <a:xfrm>
              <a:off x="9153053" y="321656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1D9FC25-376A-4DB6-BFFB-27A7FA754EAF}"/>
                </a:ext>
              </a:extLst>
            </p:cNvPr>
            <p:cNvCxnSpPr/>
            <p:nvPr/>
          </p:nvCxnSpPr>
          <p:spPr>
            <a:xfrm>
              <a:off x="9153053" y="3923122"/>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C10BFA8-86BB-47A5-9875-5F551B03150E}"/>
                </a:ext>
              </a:extLst>
            </p:cNvPr>
            <p:cNvCxnSpPr/>
            <p:nvPr/>
          </p:nvCxnSpPr>
          <p:spPr>
            <a:xfrm>
              <a:off x="9153054" y="420823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6C773147-E381-48E9-B30C-2843D057C3A7}"/>
                </a:ext>
              </a:extLst>
            </p:cNvPr>
            <p:cNvCxnSpPr/>
            <p:nvPr/>
          </p:nvCxnSpPr>
          <p:spPr>
            <a:xfrm>
              <a:off x="9153054" y="448883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0CF11AF-44A3-40F5-83D7-0824B7F63094}"/>
                </a:ext>
              </a:extLst>
            </p:cNvPr>
            <p:cNvCxnSpPr/>
            <p:nvPr/>
          </p:nvCxnSpPr>
          <p:spPr>
            <a:xfrm>
              <a:off x="9153053" y="478463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30533366-25A4-4E58-B8A9-ABF4CC207819}"/>
                </a:ext>
              </a:extLst>
            </p:cNvPr>
            <p:cNvCxnSpPr/>
            <p:nvPr/>
          </p:nvCxnSpPr>
          <p:spPr>
            <a:xfrm>
              <a:off x="9153054" y="508176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0FB0D9C-7DE1-4D37-AAA5-3D60B0821E0B}"/>
                </a:ext>
              </a:extLst>
            </p:cNvPr>
            <p:cNvCxnSpPr/>
            <p:nvPr/>
          </p:nvCxnSpPr>
          <p:spPr>
            <a:xfrm>
              <a:off x="9153054" y="562404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17BAA34-16F7-48E1-A53C-27D3E653CBA6}"/>
                </a:ext>
              </a:extLst>
            </p:cNvPr>
            <p:cNvCxnSpPr>
              <a:cxnSpLocks/>
            </p:cNvCxnSpPr>
            <p:nvPr/>
          </p:nvCxnSpPr>
          <p:spPr>
            <a:xfrm>
              <a:off x="10330004" y="3216564"/>
              <a:ext cx="0" cy="2414089"/>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BB260789-5E2F-4863-802A-A59533790B1F}"/>
                </a:ext>
              </a:extLst>
            </p:cNvPr>
            <p:cNvCxnSpPr>
              <a:cxnSpLocks/>
            </p:cNvCxnSpPr>
            <p:nvPr/>
          </p:nvCxnSpPr>
          <p:spPr>
            <a:xfrm>
              <a:off x="10367571" y="3514598"/>
              <a:ext cx="1080098" cy="217164"/>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D6F93C6C-0A44-43DF-B54E-7AB40EE16E7D}"/>
                </a:ext>
              </a:extLst>
            </p:cNvPr>
            <p:cNvSpPr/>
            <p:nvPr/>
          </p:nvSpPr>
          <p:spPr>
            <a:xfrm>
              <a:off x="10277570" y="3473884"/>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0" name="フローチャート: 和接合 169">
            <a:extLst>
              <a:ext uri="{FF2B5EF4-FFF2-40B4-BE49-F238E27FC236}">
                <a16:creationId xmlns:a16="http://schemas.microsoft.com/office/drawing/2014/main" id="{0B1D8A6E-C728-42EF-A8B7-7E5F6E4D6C2B}"/>
              </a:ext>
            </a:extLst>
          </p:cNvPr>
          <p:cNvSpPr/>
          <p:nvPr/>
        </p:nvSpPr>
        <p:spPr>
          <a:xfrm>
            <a:off x="10676773" y="259818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6" name="直線コネクタ 205">
            <a:extLst>
              <a:ext uri="{FF2B5EF4-FFF2-40B4-BE49-F238E27FC236}">
                <a16:creationId xmlns:a16="http://schemas.microsoft.com/office/drawing/2014/main" id="{D8AD2C1B-E2BD-41BF-9719-0C95D7C93A80}"/>
              </a:ext>
            </a:extLst>
          </p:cNvPr>
          <p:cNvCxnSpPr>
            <a:cxnSpLocks/>
          </p:cNvCxnSpPr>
          <p:nvPr/>
        </p:nvCxnSpPr>
        <p:spPr>
          <a:xfrm>
            <a:off x="10535549" y="1917501"/>
            <a:ext cx="273579" cy="7115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BB09D3C9-3232-437E-917D-FF540E0FB599}"/>
              </a:ext>
            </a:extLst>
          </p:cNvPr>
          <p:cNvSpPr txBox="1"/>
          <p:nvPr/>
        </p:nvSpPr>
        <p:spPr>
          <a:xfrm>
            <a:off x="8924581" y="1455836"/>
            <a:ext cx="3221934"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Conductivity, TOC</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208" name="楕円 207">
            <a:extLst>
              <a:ext uri="{FF2B5EF4-FFF2-40B4-BE49-F238E27FC236}">
                <a16:creationId xmlns:a16="http://schemas.microsoft.com/office/drawing/2014/main" id="{8A0AA8F3-8A84-46B0-A3D2-3D71983A62F6}"/>
              </a:ext>
            </a:extLst>
          </p:cNvPr>
          <p:cNvSpPr/>
          <p:nvPr/>
        </p:nvSpPr>
        <p:spPr>
          <a:xfrm>
            <a:off x="2845908"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601AB136-33F1-48FB-9127-D8E60A5C4155}"/>
              </a:ext>
            </a:extLst>
          </p:cNvPr>
          <p:cNvSpPr/>
          <p:nvPr/>
        </p:nvSpPr>
        <p:spPr>
          <a:xfrm>
            <a:off x="2381863"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テキスト ボックス 211">
            <a:extLst>
              <a:ext uri="{FF2B5EF4-FFF2-40B4-BE49-F238E27FC236}">
                <a16:creationId xmlns:a16="http://schemas.microsoft.com/office/drawing/2014/main" id="{BEB99EBA-8C7C-4AFD-A9B5-DF81158BA290}"/>
              </a:ext>
            </a:extLst>
          </p:cNvPr>
          <p:cNvSpPr txBox="1"/>
          <p:nvPr/>
        </p:nvSpPr>
        <p:spPr>
          <a:xfrm>
            <a:off x="2511651" y="1862767"/>
            <a:ext cx="2141329" cy="338554"/>
          </a:xfrm>
          <a:prstGeom prst="rect">
            <a:avLst/>
          </a:prstGeom>
          <a:noFill/>
        </p:spPr>
        <p:txBody>
          <a:bodyPr wrap="square" rtlCol="0">
            <a:spAutoFit/>
          </a:bodyPr>
          <a:lstStyle/>
          <a:p>
            <a:pPr algn="ctr"/>
            <a:r>
              <a:rPr kumimoji="1" lang="en-US" altLang="ja-JP" sz="1600" b="1" dirty="0"/>
              <a:t>RO Feed</a:t>
            </a:r>
            <a:endParaRPr kumimoji="1" lang="ja-JP" altLang="en-US" sz="1600" b="1" dirty="0"/>
          </a:p>
        </p:txBody>
      </p:sp>
    </p:spTree>
    <p:extLst>
      <p:ext uri="{BB962C8B-B14F-4D97-AF65-F5344CB8AC3E}">
        <p14:creationId xmlns:p14="http://schemas.microsoft.com/office/powerpoint/2010/main" val="373602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コネクタ: カギ線 108">
            <a:extLst>
              <a:ext uri="{FF2B5EF4-FFF2-40B4-BE49-F238E27FC236}">
                <a16:creationId xmlns:a16="http://schemas.microsoft.com/office/drawing/2014/main" id="{63D0DE2F-98CD-4BC8-A322-EB605047D136}"/>
              </a:ext>
            </a:extLst>
          </p:cNvPr>
          <p:cNvCxnSpPr>
            <a:cxnSpLocks/>
            <a:stCxn id="277" idx="2"/>
            <a:endCxn id="276" idx="2"/>
          </p:cNvCxnSpPr>
          <p:nvPr/>
        </p:nvCxnSpPr>
        <p:spPr>
          <a:xfrm rot="10800000" flipH="1" flipV="1">
            <a:off x="4404180" y="3348567"/>
            <a:ext cx="1859633" cy="1027413"/>
          </a:xfrm>
          <a:prstGeom prst="bentConnector3">
            <a:avLst>
              <a:gd name="adj1" fmla="val -5649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F573AED8-74E0-4274-81E8-C1094FEC2277}"/>
              </a:ext>
            </a:extLst>
          </p:cNvPr>
          <p:cNvCxnSpPr>
            <a:cxnSpLocks/>
            <a:stCxn id="199" idx="4"/>
            <a:endCxn id="63" idx="1"/>
          </p:cNvCxnSpPr>
          <p:nvPr/>
        </p:nvCxnSpPr>
        <p:spPr>
          <a:xfrm rot="16200000" flipH="1">
            <a:off x="6063965" y="3863390"/>
            <a:ext cx="761543" cy="266112"/>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 name="コネクタ: カギ線 204">
            <a:extLst>
              <a:ext uri="{FF2B5EF4-FFF2-40B4-BE49-F238E27FC236}">
                <a16:creationId xmlns:a16="http://schemas.microsoft.com/office/drawing/2014/main" id="{CB562A60-2092-4122-A95F-784ACFDD20EC}"/>
              </a:ext>
            </a:extLst>
          </p:cNvPr>
          <p:cNvCxnSpPr>
            <a:cxnSpLocks/>
            <a:stCxn id="58" idx="3"/>
            <a:endCxn id="195" idx="0"/>
          </p:cNvCxnSpPr>
          <p:nvPr/>
        </p:nvCxnSpPr>
        <p:spPr>
          <a:xfrm>
            <a:off x="5984168" y="1917277"/>
            <a:ext cx="5626523" cy="994865"/>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 name="コネクタ: カギ線 203">
            <a:extLst>
              <a:ext uri="{FF2B5EF4-FFF2-40B4-BE49-F238E27FC236}">
                <a16:creationId xmlns:a16="http://schemas.microsoft.com/office/drawing/2014/main" id="{EB89C89F-BF28-4A00-9D59-9DD9C53866DA}"/>
              </a:ext>
            </a:extLst>
          </p:cNvPr>
          <p:cNvCxnSpPr>
            <a:cxnSpLocks/>
            <a:stCxn id="202" idx="6"/>
            <a:endCxn id="203" idx="4"/>
          </p:cNvCxnSpPr>
          <p:nvPr/>
        </p:nvCxnSpPr>
        <p:spPr>
          <a:xfrm flipV="1">
            <a:off x="7023344" y="1964659"/>
            <a:ext cx="3282110" cy="2854819"/>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コネクタ: カギ線 197">
            <a:extLst>
              <a:ext uri="{FF2B5EF4-FFF2-40B4-BE49-F238E27FC236}">
                <a16:creationId xmlns:a16="http://schemas.microsoft.com/office/drawing/2014/main" id="{89684427-FECD-4167-AA77-EBBF4D3B972B}"/>
              </a:ext>
            </a:extLst>
          </p:cNvPr>
          <p:cNvCxnSpPr>
            <a:cxnSpLocks/>
            <a:stCxn id="27" idx="4"/>
            <a:endCxn id="197" idx="1"/>
          </p:cNvCxnSpPr>
          <p:nvPr/>
        </p:nvCxnSpPr>
        <p:spPr>
          <a:xfrm rot="16200000" flipH="1">
            <a:off x="8305210" y="3310783"/>
            <a:ext cx="926318" cy="3576630"/>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645089B4-ADE1-4CAA-AC13-CFB2939A6B22}"/>
              </a:ext>
            </a:extLst>
          </p:cNvPr>
          <p:cNvCxnSpPr>
            <a:cxnSpLocks/>
            <a:stCxn id="72" idx="3"/>
            <a:endCxn id="58" idx="1"/>
          </p:cNvCxnSpPr>
          <p:nvPr/>
        </p:nvCxnSpPr>
        <p:spPr>
          <a:xfrm flipV="1">
            <a:off x="1351587" y="1917277"/>
            <a:ext cx="2998653" cy="6867"/>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Unit B01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57" name="スライド番号プレースホルダー 2">
            <a:extLst>
              <a:ext uri="{FF2B5EF4-FFF2-40B4-BE49-F238E27FC236}">
                <a16:creationId xmlns:a16="http://schemas.microsoft.com/office/drawing/2014/main" id="{6C64D4F9-2BA0-4454-8E95-9BB8378DCC43}"/>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ja-JP"/>
            </a:defPPr>
            <a:lvl1pPr marL="0" algn="r" defTabSz="914400" rtl="0" eaLnBrk="1" latinLnBrk="0" hangingPunct="1">
              <a:defRPr kumimoji="1" sz="1100" b="1"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584EAAFE-CFE5-40AD-8E95-5BFF290DC5CF}" type="slidenum">
              <a:rPr lang="ja-JP" altLang="en-US" smtClean="0">
                <a:solidFill>
                  <a:prstClr val="black"/>
                </a:solidFill>
                <a:latin typeface="Arial"/>
                <a:ea typeface="Meiryo UI"/>
              </a:rPr>
              <a:pPr>
                <a:defRPr/>
              </a:pPr>
              <a:t>18</a:t>
            </a:fld>
            <a:endParaRPr lang="ja-JP" altLang="en-US">
              <a:solidFill>
                <a:prstClr val="black"/>
              </a:solidFill>
              <a:latin typeface="Arial"/>
              <a:ea typeface="Meiryo UI"/>
            </a:endParaRPr>
          </a:p>
        </p:txBody>
      </p:sp>
      <p:sp>
        <p:nvSpPr>
          <p:cNvPr id="58" name="正方形/長方形 57">
            <a:extLst>
              <a:ext uri="{FF2B5EF4-FFF2-40B4-BE49-F238E27FC236}">
                <a16:creationId xmlns:a16="http://schemas.microsoft.com/office/drawing/2014/main" id="{7B7B4F78-59DF-4D0E-8F49-BF03C5F937B7}"/>
              </a:ext>
            </a:extLst>
          </p:cNvPr>
          <p:cNvSpPr/>
          <p:nvPr/>
        </p:nvSpPr>
        <p:spPr>
          <a:xfrm>
            <a:off x="4350240" y="1703667"/>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0" name="直線コネクタ 59">
            <a:extLst>
              <a:ext uri="{FF2B5EF4-FFF2-40B4-BE49-F238E27FC236}">
                <a16:creationId xmlns:a16="http://schemas.microsoft.com/office/drawing/2014/main" id="{ED4E2124-92A3-4B01-BE1E-E8576C948677}"/>
              </a:ext>
            </a:extLst>
          </p:cNvPr>
          <p:cNvCxnSpPr/>
          <p:nvPr/>
        </p:nvCxnSpPr>
        <p:spPr>
          <a:xfrm>
            <a:off x="4350240" y="1703667"/>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B5881326-7563-462A-9EC1-C93D587FF942}"/>
              </a:ext>
            </a:extLst>
          </p:cNvPr>
          <p:cNvSpPr/>
          <p:nvPr/>
        </p:nvSpPr>
        <p:spPr>
          <a:xfrm>
            <a:off x="6220698" y="3149415"/>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2" name="直線コネクタ 61">
            <a:extLst>
              <a:ext uri="{FF2B5EF4-FFF2-40B4-BE49-F238E27FC236}">
                <a16:creationId xmlns:a16="http://schemas.microsoft.com/office/drawing/2014/main" id="{43ED47BB-1F7C-4BA6-A327-EBEED95ACEF2}"/>
              </a:ext>
            </a:extLst>
          </p:cNvPr>
          <p:cNvCxnSpPr/>
          <p:nvPr/>
        </p:nvCxnSpPr>
        <p:spPr>
          <a:xfrm>
            <a:off x="6228193" y="3149415"/>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002F5B12-6A13-4F7B-81B5-3361023766F3}"/>
              </a:ext>
            </a:extLst>
          </p:cNvPr>
          <p:cNvSpPr/>
          <p:nvPr/>
        </p:nvSpPr>
        <p:spPr>
          <a:xfrm>
            <a:off x="6577792" y="4163608"/>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0AA81526-BE5D-415E-9043-B81D86E2FE65}"/>
              </a:ext>
            </a:extLst>
          </p:cNvPr>
          <p:cNvCxnSpPr/>
          <p:nvPr/>
        </p:nvCxnSpPr>
        <p:spPr>
          <a:xfrm>
            <a:off x="6577792" y="4163608"/>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39914495-4FEF-4904-A86D-EAA924707EAF}"/>
              </a:ext>
            </a:extLst>
          </p:cNvPr>
          <p:cNvCxnSpPr>
            <a:cxnSpLocks/>
            <a:stCxn id="201" idx="4"/>
            <a:endCxn id="61" idx="1"/>
          </p:cNvCxnSpPr>
          <p:nvPr/>
        </p:nvCxnSpPr>
        <p:spPr>
          <a:xfrm rot="16200000" flipH="1">
            <a:off x="4737869" y="1880195"/>
            <a:ext cx="1207235" cy="1758423"/>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3679F0-5ED1-4A4F-AC4E-2684FEFAFBCE}"/>
              </a:ext>
            </a:extLst>
          </p:cNvPr>
          <p:cNvCxnSpPr>
            <a:cxnSpLocks/>
            <a:stCxn id="61" idx="3"/>
            <a:endCxn id="222" idx="4"/>
          </p:cNvCxnSpPr>
          <p:nvPr/>
        </p:nvCxnSpPr>
        <p:spPr>
          <a:xfrm flipV="1">
            <a:off x="7854626" y="1964659"/>
            <a:ext cx="1615193" cy="1398366"/>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503C547B-DB7D-4F4C-81E8-37E35DA8472A}"/>
              </a:ext>
            </a:extLst>
          </p:cNvPr>
          <p:cNvCxnSpPr>
            <a:cxnSpLocks/>
            <a:stCxn id="63" idx="3"/>
            <a:endCxn id="209" idx="4"/>
          </p:cNvCxnSpPr>
          <p:nvPr/>
        </p:nvCxnSpPr>
        <p:spPr>
          <a:xfrm flipV="1">
            <a:off x="8211720" y="1964659"/>
            <a:ext cx="1650231" cy="2412559"/>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CB6AE1CD-B758-4BA8-B19E-E3148B70B051}"/>
              </a:ext>
            </a:extLst>
          </p:cNvPr>
          <p:cNvSpPr/>
          <p:nvPr/>
        </p:nvSpPr>
        <p:spPr>
          <a:xfrm>
            <a:off x="1777657" y="1860437"/>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B6A9C82-FF7E-4ED3-8A0B-D94C9B5157A1}"/>
              </a:ext>
            </a:extLst>
          </p:cNvPr>
          <p:cNvSpPr/>
          <p:nvPr/>
        </p:nvSpPr>
        <p:spPr>
          <a:xfrm>
            <a:off x="1799541" y="1778618"/>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2" name="正方形/長方形 71">
            <a:extLst>
              <a:ext uri="{FF2B5EF4-FFF2-40B4-BE49-F238E27FC236}">
                <a16:creationId xmlns:a16="http://schemas.microsoft.com/office/drawing/2014/main" id="{4EE4B0D3-BB74-42C9-A925-71C4FF8AF9A0}"/>
              </a:ext>
            </a:extLst>
          </p:cNvPr>
          <p:cNvSpPr/>
          <p:nvPr/>
        </p:nvSpPr>
        <p:spPr>
          <a:xfrm>
            <a:off x="392368" y="1710534"/>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RO Feed</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602D1BE6-50A2-4B75-891C-6FC02D71BB01}"/>
              </a:ext>
            </a:extLst>
          </p:cNvPr>
          <p:cNvSpPr txBox="1"/>
          <p:nvPr/>
        </p:nvSpPr>
        <p:spPr>
          <a:xfrm>
            <a:off x="1383036" y="2149454"/>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74" name="二等辺三角形 73">
            <a:extLst>
              <a:ext uri="{FF2B5EF4-FFF2-40B4-BE49-F238E27FC236}">
                <a16:creationId xmlns:a16="http://schemas.microsoft.com/office/drawing/2014/main" id="{08065698-65F4-4487-97CA-3F3C4C8FC22C}"/>
              </a:ext>
            </a:extLst>
          </p:cNvPr>
          <p:cNvSpPr/>
          <p:nvPr/>
        </p:nvSpPr>
        <p:spPr>
          <a:xfrm>
            <a:off x="4640776" y="3264159"/>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5BEF9DC4-A2B2-48CD-8D35-2A0FB4E57A4A}"/>
              </a:ext>
            </a:extLst>
          </p:cNvPr>
          <p:cNvSpPr/>
          <p:nvPr/>
        </p:nvSpPr>
        <p:spPr>
          <a:xfrm>
            <a:off x="4662660" y="3182340"/>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B2001BFE-D884-422C-A265-BDB80A96EFC1}"/>
              </a:ext>
            </a:extLst>
          </p:cNvPr>
          <p:cNvSpPr txBox="1"/>
          <p:nvPr/>
        </p:nvSpPr>
        <p:spPr>
          <a:xfrm>
            <a:off x="4123014" y="3543670"/>
            <a:ext cx="1356609" cy="276999"/>
          </a:xfrm>
          <a:prstGeom prst="rect">
            <a:avLst/>
          </a:prstGeom>
          <a:noFill/>
        </p:spPr>
        <p:txBody>
          <a:bodyPr wrap="square" rtlCol="0">
            <a:spAutoFit/>
          </a:bodyPr>
          <a:lstStyle/>
          <a:p>
            <a:pPr algn="ctr"/>
            <a:r>
              <a:rPr kumimoji="1" lang="en-US" altLang="ja-JP" sz="1200" b="1" dirty="0"/>
              <a:t>Booster Pump</a:t>
            </a:r>
            <a:endParaRPr kumimoji="1" lang="ja-JP" altLang="en-US" sz="1200" b="1" dirty="0"/>
          </a:p>
        </p:txBody>
      </p:sp>
      <p:pic>
        <p:nvPicPr>
          <p:cNvPr id="78" name="図 77">
            <a:extLst>
              <a:ext uri="{FF2B5EF4-FFF2-40B4-BE49-F238E27FC236}">
                <a16:creationId xmlns:a16="http://schemas.microsoft.com/office/drawing/2014/main" id="{5097ABC2-9DCB-4C63-B923-BE7BE890D859}"/>
              </a:ext>
            </a:extLst>
          </p:cNvPr>
          <p:cNvPicPr>
            <a:picLocks noChangeAspect="1"/>
          </p:cNvPicPr>
          <p:nvPr/>
        </p:nvPicPr>
        <p:blipFill>
          <a:blip r:embed="rId2"/>
          <a:stretch>
            <a:fillRect/>
          </a:stretch>
        </p:blipFill>
        <p:spPr>
          <a:xfrm>
            <a:off x="4342745" y="2805814"/>
            <a:ext cx="216298" cy="253916"/>
          </a:xfrm>
          <a:prstGeom prst="rect">
            <a:avLst/>
          </a:prstGeom>
        </p:spPr>
      </p:pic>
      <p:pic>
        <p:nvPicPr>
          <p:cNvPr id="79" name="図 78">
            <a:extLst>
              <a:ext uri="{FF2B5EF4-FFF2-40B4-BE49-F238E27FC236}">
                <a16:creationId xmlns:a16="http://schemas.microsoft.com/office/drawing/2014/main" id="{7BEC91F2-B9BD-48AD-9112-C274A9A263A8}"/>
              </a:ext>
            </a:extLst>
          </p:cNvPr>
          <p:cNvPicPr>
            <a:picLocks noChangeAspect="1"/>
          </p:cNvPicPr>
          <p:nvPr/>
        </p:nvPicPr>
        <p:blipFill>
          <a:blip r:embed="rId2"/>
          <a:stretch>
            <a:fillRect/>
          </a:stretch>
        </p:blipFill>
        <p:spPr>
          <a:xfrm>
            <a:off x="5267665" y="3194943"/>
            <a:ext cx="216298" cy="253916"/>
          </a:xfrm>
          <a:prstGeom prst="rect">
            <a:avLst/>
          </a:prstGeom>
        </p:spPr>
      </p:pic>
      <p:sp>
        <p:nvSpPr>
          <p:cNvPr id="82" name="フローチャート: 和接合 81">
            <a:extLst>
              <a:ext uri="{FF2B5EF4-FFF2-40B4-BE49-F238E27FC236}">
                <a16:creationId xmlns:a16="http://schemas.microsoft.com/office/drawing/2014/main" id="{D8EBEC1C-D0F3-48E8-8188-9DB3587462C9}"/>
              </a:ext>
            </a:extLst>
          </p:cNvPr>
          <p:cNvSpPr/>
          <p:nvPr/>
        </p:nvSpPr>
        <p:spPr>
          <a:xfrm>
            <a:off x="2597981" y="181125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F2507C0-AE18-4420-BC11-D8E4A57F3D3B}"/>
              </a:ext>
            </a:extLst>
          </p:cNvPr>
          <p:cNvSpPr txBox="1"/>
          <p:nvPr/>
        </p:nvSpPr>
        <p:spPr>
          <a:xfrm>
            <a:off x="2273833" y="1553303"/>
            <a:ext cx="873773" cy="276999"/>
          </a:xfrm>
          <a:prstGeom prst="rect">
            <a:avLst/>
          </a:prstGeom>
          <a:noFill/>
        </p:spPr>
        <p:txBody>
          <a:bodyPr wrap="square" rtlCol="0">
            <a:spAutoFit/>
          </a:bodyPr>
          <a:lstStyle/>
          <a:p>
            <a:pPr algn="ctr"/>
            <a:r>
              <a:rPr kumimoji="1" lang="en-US" altLang="ja-JP" sz="1200" dirty="0">
                <a:highlight>
                  <a:srgbClr val="FFFF00"/>
                </a:highlight>
              </a:rPr>
              <a:t>FW Press</a:t>
            </a:r>
            <a:endParaRPr kumimoji="1" lang="ja-JP" altLang="en-US" sz="1200" dirty="0">
              <a:highlight>
                <a:srgbClr val="FFFF00"/>
              </a:highlight>
            </a:endParaRPr>
          </a:p>
        </p:txBody>
      </p:sp>
      <p:cxnSp>
        <p:nvCxnSpPr>
          <p:cNvPr id="84" name="コネクタ: カギ線 83">
            <a:extLst>
              <a:ext uri="{FF2B5EF4-FFF2-40B4-BE49-F238E27FC236}">
                <a16:creationId xmlns:a16="http://schemas.microsoft.com/office/drawing/2014/main" id="{F2560AEB-3928-4FE5-8E17-A353AD12A4BA}"/>
              </a:ext>
            </a:extLst>
          </p:cNvPr>
          <p:cNvCxnSpPr>
            <a:cxnSpLocks/>
            <a:stCxn id="256" idx="4"/>
            <a:endCxn id="139" idx="2"/>
          </p:cNvCxnSpPr>
          <p:nvPr/>
        </p:nvCxnSpPr>
        <p:spPr>
          <a:xfrm rot="16200000" flipH="1">
            <a:off x="3693509" y="1607000"/>
            <a:ext cx="365374" cy="1078735"/>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フローチャート: 和接合 84">
            <a:extLst>
              <a:ext uri="{FF2B5EF4-FFF2-40B4-BE49-F238E27FC236}">
                <a16:creationId xmlns:a16="http://schemas.microsoft.com/office/drawing/2014/main" id="{BF4E2C9B-BDA6-4293-A83C-74AB988DACE0}"/>
              </a:ext>
            </a:extLst>
          </p:cNvPr>
          <p:cNvSpPr/>
          <p:nvPr/>
        </p:nvSpPr>
        <p:spPr>
          <a:xfrm>
            <a:off x="3223193" y="219982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1042C33-D814-411E-9065-D13ECD55C41A}"/>
              </a:ext>
            </a:extLst>
          </p:cNvPr>
          <p:cNvSpPr txBox="1"/>
          <p:nvPr/>
        </p:nvSpPr>
        <p:spPr>
          <a:xfrm>
            <a:off x="2487208" y="2447241"/>
            <a:ext cx="847394" cy="261610"/>
          </a:xfrm>
          <a:prstGeom prst="rect">
            <a:avLst/>
          </a:prstGeom>
          <a:noFill/>
        </p:spPr>
        <p:txBody>
          <a:bodyPr wrap="square">
            <a:spAutoFit/>
          </a:bodyPr>
          <a:lstStyle/>
          <a:p>
            <a:r>
              <a:rPr lang="en-US" altLang="ja-JP" sz="1050" dirty="0">
                <a:highlight>
                  <a:srgbClr val="FF00FF"/>
                </a:highlight>
              </a:rPr>
              <a:t>FW B1 DP </a:t>
            </a:r>
            <a:endParaRPr lang="ja-JP" altLang="en-US" sz="1050" dirty="0">
              <a:highlight>
                <a:srgbClr val="FF00FF"/>
              </a:highlight>
            </a:endParaRPr>
          </a:p>
        </p:txBody>
      </p:sp>
      <p:cxnSp>
        <p:nvCxnSpPr>
          <p:cNvPr id="87" name="直線コネクタ 86">
            <a:extLst>
              <a:ext uri="{FF2B5EF4-FFF2-40B4-BE49-F238E27FC236}">
                <a16:creationId xmlns:a16="http://schemas.microsoft.com/office/drawing/2014/main" id="{34E631D2-F91A-4A84-BD6E-63B74C91D65D}"/>
              </a:ext>
            </a:extLst>
          </p:cNvPr>
          <p:cNvCxnSpPr>
            <a:cxnSpLocks/>
            <a:stCxn id="86" idx="0"/>
            <a:endCxn id="85" idx="2"/>
          </p:cNvCxnSpPr>
          <p:nvPr/>
        </p:nvCxnSpPr>
        <p:spPr>
          <a:xfrm flipV="1">
            <a:off x="2910905" y="2311233"/>
            <a:ext cx="312288" cy="1360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FF87A78-7C76-4567-8E48-7CF24CBE83D8}"/>
              </a:ext>
            </a:extLst>
          </p:cNvPr>
          <p:cNvSpPr txBox="1"/>
          <p:nvPr/>
        </p:nvSpPr>
        <p:spPr>
          <a:xfrm>
            <a:off x="3056163" y="2784784"/>
            <a:ext cx="1243620" cy="253916"/>
          </a:xfrm>
          <a:prstGeom prst="rect">
            <a:avLst/>
          </a:prstGeom>
          <a:noFill/>
        </p:spPr>
        <p:txBody>
          <a:bodyPr wrap="square">
            <a:spAutoFit/>
          </a:bodyPr>
          <a:lstStyle/>
          <a:p>
            <a:r>
              <a:rPr lang="en-US" altLang="ja-JP" sz="1050" dirty="0">
                <a:highlight>
                  <a:srgbClr val="FFFF00"/>
                </a:highlight>
              </a:rPr>
              <a:t>CONC B1 Press</a:t>
            </a:r>
            <a:endParaRPr lang="ja-JP" altLang="en-US" sz="1050" dirty="0">
              <a:highlight>
                <a:srgbClr val="FFFF00"/>
              </a:highlight>
            </a:endParaRPr>
          </a:p>
        </p:txBody>
      </p:sp>
      <p:sp>
        <p:nvSpPr>
          <p:cNvPr id="89" name="フローチャート: 和接合 88">
            <a:extLst>
              <a:ext uri="{FF2B5EF4-FFF2-40B4-BE49-F238E27FC236}">
                <a16:creationId xmlns:a16="http://schemas.microsoft.com/office/drawing/2014/main" id="{F9289C2D-0BD1-4E2D-8995-EF4B552218B7}"/>
              </a:ext>
            </a:extLst>
          </p:cNvPr>
          <p:cNvSpPr/>
          <p:nvPr/>
        </p:nvSpPr>
        <p:spPr>
          <a:xfrm>
            <a:off x="5819697" y="325241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883D782C-FD52-4E79-966C-4EB6AD423757}"/>
              </a:ext>
            </a:extLst>
          </p:cNvPr>
          <p:cNvCxnSpPr>
            <a:cxnSpLocks/>
            <a:stCxn id="89" idx="0"/>
            <a:endCxn id="91" idx="2"/>
          </p:cNvCxnSpPr>
          <p:nvPr/>
        </p:nvCxnSpPr>
        <p:spPr>
          <a:xfrm flipV="1">
            <a:off x="5931107" y="3063798"/>
            <a:ext cx="5391" cy="188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E0B6CC80-2224-4D5B-A605-67546D1077C4}"/>
              </a:ext>
            </a:extLst>
          </p:cNvPr>
          <p:cNvSpPr txBox="1"/>
          <p:nvPr/>
        </p:nvSpPr>
        <p:spPr>
          <a:xfrm>
            <a:off x="5431769" y="2809882"/>
            <a:ext cx="1009457" cy="253916"/>
          </a:xfrm>
          <a:prstGeom prst="rect">
            <a:avLst/>
          </a:prstGeom>
          <a:noFill/>
        </p:spPr>
        <p:txBody>
          <a:bodyPr wrap="square">
            <a:spAutoFit/>
          </a:bodyPr>
          <a:lstStyle/>
          <a:p>
            <a:r>
              <a:rPr lang="en-US" altLang="ja-JP" sz="1050" dirty="0">
                <a:highlight>
                  <a:srgbClr val="FFFF00"/>
                </a:highlight>
              </a:rPr>
              <a:t>FW B2 Press </a:t>
            </a:r>
            <a:endParaRPr lang="ja-JP" altLang="en-US" sz="1050" dirty="0">
              <a:highlight>
                <a:srgbClr val="FFFF00"/>
              </a:highlight>
            </a:endParaRPr>
          </a:p>
        </p:txBody>
      </p:sp>
      <p:sp>
        <p:nvSpPr>
          <p:cNvPr id="93" name="フローチャート: 和接合 92">
            <a:extLst>
              <a:ext uri="{FF2B5EF4-FFF2-40B4-BE49-F238E27FC236}">
                <a16:creationId xmlns:a16="http://schemas.microsoft.com/office/drawing/2014/main" id="{7B515252-FA8F-4B38-BA6E-80EE61B3AFFD}"/>
              </a:ext>
            </a:extLst>
          </p:cNvPr>
          <p:cNvSpPr/>
          <p:nvPr/>
        </p:nvSpPr>
        <p:spPr>
          <a:xfrm>
            <a:off x="3244148" y="371942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8B47072-6752-4C38-B4E2-BFD320691448}"/>
              </a:ext>
            </a:extLst>
          </p:cNvPr>
          <p:cNvSpPr txBox="1"/>
          <p:nvPr/>
        </p:nvSpPr>
        <p:spPr>
          <a:xfrm>
            <a:off x="2464675" y="3712121"/>
            <a:ext cx="847394" cy="261610"/>
          </a:xfrm>
          <a:prstGeom prst="rect">
            <a:avLst/>
          </a:prstGeom>
          <a:noFill/>
        </p:spPr>
        <p:txBody>
          <a:bodyPr wrap="square">
            <a:spAutoFit/>
          </a:bodyPr>
          <a:lstStyle/>
          <a:p>
            <a:r>
              <a:rPr lang="en-US" altLang="ja-JP" sz="1050" dirty="0">
                <a:highlight>
                  <a:srgbClr val="FF00FF"/>
                </a:highlight>
              </a:rPr>
              <a:t>FW B2 DP </a:t>
            </a:r>
            <a:endParaRPr lang="ja-JP" altLang="en-US" sz="1050" dirty="0">
              <a:highlight>
                <a:srgbClr val="FF00FF"/>
              </a:highlight>
            </a:endParaRPr>
          </a:p>
        </p:txBody>
      </p:sp>
      <p:sp>
        <p:nvSpPr>
          <p:cNvPr id="106" name="テキスト ボックス 105">
            <a:extLst>
              <a:ext uri="{FF2B5EF4-FFF2-40B4-BE49-F238E27FC236}">
                <a16:creationId xmlns:a16="http://schemas.microsoft.com/office/drawing/2014/main" id="{C678E661-D8D5-4DEC-BFC8-6FEEF14B965F}"/>
              </a:ext>
            </a:extLst>
          </p:cNvPr>
          <p:cNvSpPr txBox="1"/>
          <p:nvPr/>
        </p:nvSpPr>
        <p:spPr>
          <a:xfrm>
            <a:off x="2482445" y="4824380"/>
            <a:ext cx="847394" cy="261610"/>
          </a:xfrm>
          <a:prstGeom prst="rect">
            <a:avLst/>
          </a:prstGeom>
          <a:noFill/>
        </p:spPr>
        <p:txBody>
          <a:bodyPr wrap="square">
            <a:spAutoFit/>
          </a:bodyPr>
          <a:lstStyle/>
          <a:p>
            <a:r>
              <a:rPr lang="en-US" altLang="ja-JP" sz="1050" dirty="0">
                <a:highlight>
                  <a:srgbClr val="FF00FF"/>
                </a:highlight>
              </a:rPr>
              <a:t>FW B3 DP </a:t>
            </a:r>
            <a:endParaRPr lang="ja-JP" altLang="en-US" sz="1050" dirty="0">
              <a:highlight>
                <a:srgbClr val="FF00FF"/>
              </a:highlight>
            </a:endParaRPr>
          </a:p>
        </p:txBody>
      </p:sp>
      <p:sp>
        <p:nvSpPr>
          <p:cNvPr id="113" name="テキスト ボックス 112">
            <a:extLst>
              <a:ext uri="{FF2B5EF4-FFF2-40B4-BE49-F238E27FC236}">
                <a16:creationId xmlns:a16="http://schemas.microsoft.com/office/drawing/2014/main" id="{9D1DF416-CC7E-4A52-99E3-13FB605A3DF1}"/>
              </a:ext>
            </a:extLst>
          </p:cNvPr>
          <p:cNvSpPr txBox="1"/>
          <p:nvPr/>
        </p:nvSpPr>
        <p:spPr>
          <a:xfrm>
            <a:off x="988270" y="3731808"/>
            <a:ext cx="927831" cy="253916"/>
          </a:xfrm>
          <a:prstGeom prst="rect">
            <a:avLst/>
          </a:prstGeom>
          <a:noFill/>
        </p:spPr>
        <p:txBody>
          <a:bodyPr wrap="square">
            <a:spAutoFit/>
          </a:bodyPr>
          <a:lstStyle/>
          <a:p>
            <a:r>
              <a:rPr lang="en-US" altLang="ja-JP" sz="1050" dirty="0">
                <a:highlight>
                  <a:srgbClr val="FF00FF"/>
                </a:highlight>
              </a:rPr>
              <a:t>FW B23 DP </a:t>
            </a:r>
            <a:endParaRPr lang="ja-JP" altLang="en-US" sz="1050" dirty="0">
              <a:highlight>
                <a:srgbClr val="FF00FF"/>
              </a:highlight>
            </a:endParaRPr>
          </a:p>
        </p:txBody>
      </p:sp>
      <p:sp>
        <p:nvSpPr>
          <p:cNvPr id="115" name="フローチャート: 和接合 114">
            <a:extLst>
              <a:ext uri="{FF2B5EF4-FFF2-40B4-BE49-F238E27FC236}">
                <a16:creationId xmlns:a16="http://schemas.microsoft.com/office/drawing/2014/main" id="{D8F37D86-D81A-48AE-856C-4D84AEA2EFEC}"/>
              </a:ext>
            </a:extLst>
          </p:cNvPr>
          <p:cNvSpPr/>
          <p:nvPr/>
        </p:nvSpPr>
        <p:spPr>
          <a:xfrm>
            <a:off x="6191893" y="3864811"/>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テキスト ボックス 120">
            <a:extLst>
              <a:ext uri="{FF2B5EF4-FFF2-40B4-BE49-F238E27FC236}">
                <a16:creationId xmlns:a16="http://schemas.microsoft.com/office/drawing/2014/main" id="{814A9C44-7DAD-4272-9B48-57D56E3D1681}"/>
              </a:ext>
            </a:extLst>
          </p:cNvPr>
          <p:cNvSpPr txBox="1"/>
          <p:nvPr/>
        </p:nvSpPr>
        <p:spPr>
          <a:xfrm>
            <a:off x="6707123" y="3699505"/>
            <a:ext cx="969866" cy="253916"/>
          </a:xfrm>
          <a:prstGeom prst="rect">
            <a:avLst/>
          </a:prstGeom>
          <a:noFill/>
        </p:spPr>
        <p:txBody>
          <a:bodyPr wrap="square">
            <a:spAutoFit/>
          </a:bodyPr>
          <a:lstStyle/>
          <a:p>
            <a:r>
              <a:rPr lang="en-US" altLang="ja-JP" sz="1050" dirty="0">
                <a:highlight>
                  <a:srgbClr val="FFFF00"/>
                </a:highlight>
              </a:rPr>
              <a:t>FW B3 Press </a:t>
            </a:r>
            <a:endParaRPr lang="ja-JP" altLang="en-US" sz="1050" dirty="0">
              <a:highlight>
                <a:srgbClr val="FFFF00"/>
              </a:highlight>
            </a:endParaRPr>
          </a:p>
        </p:txBody>
      </p:sp>
      <p:sp>
        <p:nvSpPr>
          <p:cNvPr id="122" name="フローチャート: 和接合 121">
            <a:extLst>
              <a:ext uri="{FF2B5EF4-FFF2-40B4-BE49-F238E27FC236}">
                <a16:creationId xmlns:a16="http://schemas.microsoft.com/office/drawing/2014/main" id="{4E5641BE-CD46-4DC9-9473-0313F53B8C4C}"/>
              </a:ext>
            </a:extLst>
          </p:cNvPr>
          <p:cNvSpPr/>
          <p:nvPr/>
        </p:nvSpPr>
        <p:spPr>
          <a:xfrm>
            <a:off x="4346263" y="247926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フローチャート: 和接合 122">
            <a:extLst>
              <a:ext uri="{FF2B5EF4-FFF2-40B4-BE49-F238E27FC236}">
                <a16:creationId xmlns:a16="http://schemas.microsoft.com/office/drawing/2014/main" id="{78B8CC0F-A8CE-4901-99D2-1F77EF4A8A08}"/>
              </a:ext>
            </a:extLst>
          </p:cNvPr>
          <p:cNvSpPr/>
          <p:nvPr/>
        </p:nvSpPr>
        <p:spPr>
          <a:xfrm>
            <a:off x="6861625" y="50642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a:extLst>
              <a:ext uri="{FF2B5EF4-FFF2-40B4-BE49-F238E27FC236}">
                <a16:creationId xmlns:a16="http://schemas.microsoft.com/office/drawing/2014/main" id="{7E1E74CD-2FE5-4122-B99C-FA09F507C960}"/>
              </a:ext>
            </a:extLst>
          </p:cNvPr>
          <p:cNvSpPr txBox="1"/>
          <p:nvPr/>
        </p:nvSpPr>
        <p:spPr>
          <a:xfrm>
            <a:off x="5926223" y="5073343"/>
            <a:ext cx="1009457" cy="253916"/>
          </a:xfrm>
          <a:prstGeom prst="rect">
            <a:avLst/>
          </a:prstGeom>
          <a:noFill/>
        </p:spPr>
        <p:txBody>
          <a:bodyPr wrap="square">
            <a:spAutoFit/>
          </a:bodyPr>
          <a:lstStyle/>
          <a:p>
            <a:r>
              <a:rPr lang="en-US" altLang="ja-JP" sz="1050" dirty="0">
                <a:highlight>
                  <a:srgbClr val="FFFF00"/>
                </a:highlight>
              </a:rPr>
              <a:t>CONC Press </a:t>
            </a:r>
            <a:endParaRPr lang="ja-JP" altLang="en-US" sz="1050" dirty="0">
              <a:highlight>
                <a:srgbClr val="FFFF00"/>
              </a:highlight>
            </a:endParaRPr>
          </a:p>
        </p:txBody>
      </p:sp>
      <p:sp>
        <p:nvSpPr>
          <p:cNvPr id="128" name="フローチャート: 和接合 127">
            <a:extLst>
              <a:ext uri="{FF2B5EF4-FFF2-40B4-BE49-F238E27FC236}">
                <a16:creationId xmlns:a16="http://schemas.microsoft.com/office/drawing/2014/main" id="{6877831F-B789-479A-8457-5949D318C54F}"/>
              </a:ext>
            </a:extLst>
          </p:cNvPr>
          <p:cNvSpPr/>
          <p:nvPr/>
        </p:nvSpPr>
        <p:spPr>
          <a:xfrm>
            <a:off x="10201599" y="3659892"/>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テキスト ボックス 128">
            <a:extLst>
              <a:ext uri="{FF2B5EF4-FFF2-40B4-BE49-F238E27FC236}">
                <a16:creationId xmlns:a16="http://schemas.microsoft.com/office/drawing/2014/main" id="{455A4644-52FB-4765-B5AA-7BEFC6E4CF02}"/>
              </a:ext>
            </a:extLst>
          </p:cNvPr>
          <p:cNvSpPr txBox="1"/>
          <p:nvPr/>
        </p:nvSpPr>
        <p:spPr>
          <a:xfrm>
            <a:off x="10635533" y="3635983"/>
            <a:ext cx="1235179" cy="253916"/>
          </a:xfrm>
          <a:prstGeom prst="rect">
            <a:avLst/>
          </a:prstGeom>
          <a:noFill/>
        </p:spPr>
        <p:txBody>
          <a:bodyPr wrap="square">
            <a:spAutoFit/>
          </a:bodyPr>
          <a:lstStyle/>
          <a:p>
            <a:r>
              <a:rPr lang="en-US" altLang="ja-JP" sz="1050" dirty="0">
                <a:highlight>
                  <a:srgbClr val="FFFF00"/>
                </a:highlight>
              </a:rPr>
              <a:t>Membrane Press </a:t>
            </a:r>
            <a:endParaRPr lang="ja-JP" altLang="en-US" sz="1050" dirty="0">
              <a:highlight>
                <a:srgbClr val="FFFF00"/>
              </a:highlight>
            </a:endParaRPr>
          </a:p>
        </p:txBody>
      </p:sp>
      <p:sp>
        <p:nvSpPr>
          <p:cNvPr id="132" name="テキスト ボックス 131">
            <a:extLst>
              <a:ext uri="{FF2B5EF4-FFF2-40B4-BE49-F238E27FC236}">
                <a16:creationId xmlns:a16="http://schemas.microsoft.com/office/drawing/2014/main" id="{293C0694-0127-4E15-B6AC-E8D0C9BD3667}"/>
              </a:ext>
            </a:extLst>
          </p:cNvPr>
          <p:cNvSpPr txBox="1"/>
          <p:nvPr/>
        </p:nvSpPr>
        <p:spPr>
          <a:xfrm>
            <a:off x="10604711" y="1520933"/>
            <a:ext cx="912567" cy="253916"/>
          </a:xfrm>
          <a:prstGeom prst="rect">
            <a:avLst/>
          </a:prstGeom>
          <a:noFill/>
        </p:spPr>
        <p:txBody>
          <a:bodyPr wrap="square">
            <a:spAutoFit/>
          </a:bodyPr>
          <a:lstStyle/>
          <a:p>
            <a:r>
              <a:rPr lang="en-US" altLang="ja-JP" sz="1050" dirty="0">
                <a:highlight>
                  <a:srgbClr val="FFFF00"/>
                </a:highlight>
              </a:rPr>
              <a:t>Perm Press </a:t>
            </a:r>
            <a:endParaRPr lang="ja-JP" altLang="en-US" sz="1050" dirty="0">
              <a:highlight>
                <a:srgbClr val="FFFF00"/>
              </a:highlight>
            </a:endParaRPr>
          </a:p>
        </p:txBody>
      </p:sp>
      <p:sp>
        <p:nvSpPr>
          <p:cNvPr id="151" name="フローチャート: 和接合 150">
            <a:extLst>
              <a:ext uri="{FF2B5EF4-FFF2-40B4-BE49-F238E27FC236}">
                <a16:creationId xmlns:a16="http://schemas.microsoft.com/office/drawing/2014/main" id="{1E982C80-F37B-47E4-A591-119E6D0B8EE3}"/>
              </a:ext>
            </a:extLst>
          </p:cNvPr>
          <p:cNvSpPr/>
          <p:nvPr/>
        </p:nvSpPr>
        <p:spPr>
          <a:xfrm>
            <a:off x="11491719" y="226059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D43FB611-2738-4634-A850-668190942521}"/>
              </a:ext>
            </a:extLst>
          </p:cNvPr>
          <p:cNvCxnSpPr>
            <a:cxnSpLocks/>
            <a:stCxn id="153" idx="3"/>
            <a:endCxn id="151" idx="2"/>
          </p:cNvCxnSpPr>
          <p:nvPr/>
        </p:nvCxnSpPr>
        <p:spPr>
          <a:xfrm flipV="1">
            <a:off x="11341969" y="2372009"/>
            <a:ext cx="149750" cy="696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17963DE0-BEFB-47DC-974D-ADAA20FE6D4D}"/>
              </a:ext>
            </a:extLst>
          </p:cNvPr>
          <p:cNvSpPr txBox="1"/>
          <p:nvPr/>
        </p:nvSpPr>
        <p:spPr>
          <a:xfrm>
            <a:off x="10431360" y="2233868"/>
            <a:ext cx="910609" cy="415498"/>
          </a:xfrm>
          <a:prstGeom prst="rect">
            <a:avLst/>
          </a:prstGeom>
          <a:noFill/>
        </p:spPr>
        <p:txBody>
          <a:bodyPr wrap="square">
            <a:spAutoFit/>
          </a:bodyPr>
          <a:lstStyle/>
          <a:p>
            <a:r>
              <a:rPr lang="en-US" altLang="ja-JP" sz="1050" dirty="0">
                <a:highlight>
                  <a:srgbClr val="00FF00"/>
                </a:highlight>
              </a:rPr>
              <a:t>Perm Flow</a:t>
            </a:r>
            <a:r>
              <a:rPr lang="en-US" altLang="ja-JP" sz="1050" dirty="0"/>
              <a:t>,</a:t>
            </a:r>
          </a:p>
          <a:p>
            <a:r>
              <a:rPr lang="en-US" altLang="ja-JP" sz="1050" dirty="0">
                <a:highlight>
                  <a:srgbClr val="00FFFF"/>
                </a:highlight>
              </a:rPr>
              <a:t>Perm Cond </a:t>
            </a:r>
            <a:endParaRPr lang="ja-JP" altLang="en-US" sz="1050" dirty="0">
              <a:highlight>
                <a:srgbClr val="00FFFF"/>
              </a:highlight>
            </a:endParaRPr>
          </a:p>
        </p:txBody>
      </p:sp>
      <p:sp>
        <p:nvSpPr>
          <p:cNvPr id="155" name="フローチャート: 和接合 154">
            <a:extLst>
              <a:ext uri="{FF2B5EF4-FFF2-40B4-BE49-F238E27FC236}">
                <a16:creationId xmlns:a16="http://schemas.microsoft.com/office/drawing/2014/main" id="{4C911E49-2C6F-430A-80AA-6E27EB09C61E}"/>
              </a:ext>
            </a:extLst>
          </p:cNvPr>
          <p:cNvSpPr/>
          <p:nvPr/>
        </p:nvSpPr>
        <p:spPr>
          <a:xfrm>
            <a:off x="9136930" y="544935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6" name="図 155">
            <a:extLst>
              <a:ext uri="{FF2B5EF4-FFF2-40B4-BE49-F238E27FC236}">
                <a16:creationId xmlns:a16="http://schemas.microsoft.com/office/drawing/2014/main" id="{028313E3-9C14-49C8-8684-93F8B7765800}"/>
              </a:ext>
            </a:extLst>
          </p:cNvPr>
          <p:cNvPicPr>
            <a:picLocks noChangeAspect="1"/>
          </p:cNvPicPr>
          <p:nvPr/>
        </p:nvPicPr>
        <p:blipFill>
          <a:blip r:embed="rId3"/>
          <a:stretch>
            <a:fillRect/>
          </a:stretch>
        </p:blipFill>
        <p:spPr>
          <a:xfrm>
            <a:off x="7949055" y="5334533"/>
            <a:ext cx="256957" cy="293092"/>
          </a:xfrm>
          <a:prstGeom prst="rect">
            <a:avLst/>
          </a:prstGeom>
        </p:spPr>
      </p:pic>
      <p:sp>
        <p:nvSpPr>
          <p:cNvPr id="157" name="テキスト ボックス 156">
            <a:extLst>
              <a:ext uri="{FF2B5EF4-FFF2-40B4-BE49-F238E27FC236}">
                <a16:creationId xmlns:a16="http://schemas.microsoft.com/office/drawing/2014/main" id="{352D2590-DFCB-45AA-94B2-51526710E3B4}"/>
              </a:ext>
            </a:extLst>
          </p:cNvPr>
          <p:cNvSpPr txBox="1"/>
          <p:nvPr/>
        </p:nvSpPr>
        <p:spPr>
          <a:xfrm>
            <a:off x="8451810" y="5143710"/>
            <a:ext cx="1622559" cy="253916"/>
          </a:xfrm>
          <a:prstGeom prst="rect">
            <a:avLst/>
          </a:prstGeom>
          <a:noFill/>
        </p:spPr>
        <p:txBody>
          <a:bodyPr wrap="square">
            <a:spAutoFit/>
          </a:bodyPr>
          <a:lstStyle/>
          <a:p>
            <a:r>
              <a:rPr lang="en-US" altLang="ja-JP" sz="1050" dirty="0">
                <a:highlight>
                  <a:srgbClr val="00FFFF"/>
                </a:highlight>
              </a:rPr>
              <a:t>Conc Cond</a:t>
            </a:r>
            <a:r>
              <a:rPr lang="en-US" altLang="ja-JP" sz="1050" dirty="0"/>
              <a:t>, </a:t>
            </a:r>
            <a:r>
              <a:rPr lang="en-US" altLang="ja-JP" sz="1050" dirty="0">
                <a:highlight>
                  <a:srgbClr val="00FF00"/>
                </a:highlight>
              </a:rPr>
              <a:t>Conc Flow </a:t>
            </a:r>
            <a:endParaRPr lang="ja-JP" altLang="en-US" sz="1050" dirty="0">
              <a:highlight>
                <a:srgbClr val="00FF00"/>
              </a:highlight>
            </a:endParaRPr>
          </a:p>
        </p:txBody>
      </p:sp>
      <p:sp>
        <p:nvSpPr>
          <p:cNvPr id="159" name="フローチャート: 和接合 158">
            <a:extLst>
              <a:ext uri="{FF2B5EF4-FFF2-40B4-BE49-F238E27FC236}">
                <a16:creationId xmlns:a16="http://schemas.microsoft.com/office/drawing/2014/main" id="{363B6EF8-4CDF-4E76-ACC0-C83E15185520}"/>
              </a:ext>
            </a:extLst>
          </p:cNvPr>
          <p:cNvSpPr/>
          <p:nvPr/>
        </p:nvSpPr>
        <p:spPr>
          <a:xfrm>
            <a:off x="9355556" y="241323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フローチャート: 和接合 159">
            <a:extLst>
              <a:ext uri="{FF2B5EF4-FFF2-40B4-BE49-F238E27FC236}">
                <a16:creationId xmlns:a16="http://schemas.microsoft.com/office/drawing/2014/main" id="{975239FE-07F1-4F07-A3FF-EE1CA6FA6AF4}"/>
              </a:ext>
            </a:extLst>
          </p:cNvPr>
          <p:cNvSpPr/>
          <p:nvPr/>
        </p:nvSpPr>
        <p:spPr>
          <a:xfrm>
            <a:off x="9745831" y="366587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77263A3C-E874-4FB4-8F2A-560EC4FAE4D2}"/>
              </a:ext>
            </a:extLst>
          </p:cNvPr>
          <p:cNvSpPr txBox="1"/>
          <p:nvPr/>
        </p:nvSpPr>
        <p:spPr>
          <a:xfrm>
            <a:off x="7956259" y="2043274"/>
            <a:ext cx="1351277" cy="415498"/>
          </a:xfrm>
          <a:prstGeom prst="rect">
            <a:avLst/>
          </a:prstGeom>
          <a:noFill/>
        </p:spPr>
        <p:txBody>
          <a:bodyPr wrap="square">
            <a:spAutoFit/>
          </a:bodyPr>
          <a:lstStyle/>
          <a:p>
            <a:r>
              <a:rPr lang="en-US" altLang="ja-JP" sz="1050" dirty="0">
                <a:highlight>
                  <a:srgbClr val="00FF00"/>
                </a:highlight>
              </a:rPr>
              <a:t>Blank 2 Perm Flow</a:t>
            </a:r>
            <a:r>
              <a:rPr lang="en-US" altLang="ja-JP" sz="1050" dirty="0"/>
              <a:t>,</a:t>
            </a:r>
          </a:p>
          <a:p>
            <a:r>
              <a:rPr lang="en-US" altLang="ja-JP" sz="1050" dirty="0">
                <a:highlight>
                  <a:srgbClr val="00FFFF"/>
                </a:highlight>
              </a:rPr>
              <a:t>Blank 2 Perm Cond </a:t>
            </a:r>
            <a:endParaRPr lang="ja-JP" altLang="en-US" sz="1050" dirty="0">
              <a:highlight>
                <a:srgbClr val="00FFFF"/>
              </a:highlight>
            </a:endParaRPr>
          </a:p>
        </p:txBody>
      </p:sp>
      <p:cxnSp>
        <p:nvCxnSpPr>
          <p:cNvPr id="162" name="直線コネクタ 161">
            <a:extLst>
              <a:ext uri="{FF2B5EF4-FFF2-40B4-BE49-F238E27FC236}">
                <a16:creationId xmlns:a16="http://schemas.microsoft.com/office/drawing/2014/main" id="{AFD19FC0-B487-473B-9738-DE7835094ABA}"/>
              </a:ext>
            </a:extLst>
          </p:cNvPr>
          <p:cNvCxnSpPr>
            <a:cxnSpLocks/>
            <a:endCxn id="159" idx="2"/>
          </p:cNvCxnSpPr>
          <p:nvPr/>
        </p:nvCxnSpPr>
        <p:spPr>
          <a:xfrm>
            <a:off x="9125792" y="2422642"/>
            <a:ext cx="229764" cy="10200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5704E737-79E4-4CCE-B68D-F7D100846D16}"/>
              </a:ext>
            </a:extLst>
          </p:cNvPr>
          <p:cNvSpPr txBox="1"/>
          <p:nvPr/>
        </p:nvSpPr>
        <p:spPr>
          <a:xfrm>
            <a:off x="7957538" y="3642646"/>
            <a:ext cx="1352315" cy="415498"/>
          </a:xfrm>
          <a:prstGeom prst="rect">
            <a:avLst/>
          </a:prstGeom>
          <a:noFill/>
        </p:spPr>
        <p:txBody>
          <a:bodyPr wrap="square">
            <a:spAutoFit/>
          </a:bodyPr>
          <a:lstStyle/>
          <a:p>
            <a:r>
              <a:rPr lang="en-US" altLang="ja-JP" sz="1050" dirty="0">
                <a:highlight>
                  <a:srgbClr val="00FF00"/>
                </a:highlight>
              </a:rPr>
              <a:t>Blank 3 Perm Flow</a:t>
            </a:r>
            <a:r>
              <a:rPr lang="en-US" altLang="ja-JP" sz="1050" dirty="0"/>
              <a:t>,</a:t>
            </a:r>
          </a:p>
          <a:p>
            <a:r>
              <a:rPr lang="en-US" altLang="ja-JP" sz="1050" dirty="0">
                <a:highlight>
                  <a:srgbClr val="00FFFF"/>
                </a:highlight>
              </a:rPr>
              <a:t>Blank 3 Perm Cond </a:t>
            </a:r>
            <a:endParaRPr lang="ja-JP" altLang="en-US" sz="1050" dirty="0">
              <a:highlight>
                <a:srgbClr val="00FFFF"/>
              </a:highlight>
            </a:endParaRPr>
          </a:p>
        </p:txBody>
      </p:sp>
      <p:sp>
        <p:nvSpPr>
          <p:cNvPr id="165" name="フローチャート: 和接合 164">
            <a:extLst>
              <a:ext uri="{FF2B5EF4-FFF2-40B4-BE49-F238E27FC236}">
                <a16:creationId xmlns:a16="http://schemas.microsoft.com/office/drawing/2014/main" id="{E619CBD2-691B-47DF-BEC8-F5E4FF4ADC68}"/>
              </a:ext>
            </a:extLst>
          </p:cNvPr>
          <p:cNvSpPr/>
          <p:nvPr/>
        </p:nvSpPr>
        <p:spPr>
          <a:xfrm>
            <a:off x="7122050" y="182449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6" name="テキスト ボックス 165">
            <a:extLst>
              <a:ext uri="{FF2B5EF4-FFF2-40B4-BE49-F238E27FC236}">
                <a16:creationId xmlns:a16="http://schemas.microsoft.com/office/drawing/2014/main" id="{46196D18-47A9-4455-B699-0EC94DD295C4}"/>
              </a:ext>
            </a:extLst>
          </p:cNvPr>
          <p:cNvSpPr txBox="1"/>
          <p:nvPr/>
        </p:nvSpPr>
        <p:spPr>
          <a:xfrm>
            <a:off x="6499313" y="1422768"/>
            <a:ext cx="1460995" cy="415498"/>
          </a:xfrm>
          <a:prstGeom prst="rect">
            <a:avLst/>
          </a:prstGeom>
          <a:noFill/>
        </p:spPr>
        <p:txBody>
          <a:bodyPr wrap="square">
            <a:spAutoFit/>
          </a:bodyPr>
          <a:lstStyle/>
          <a:p>
            <a:r>
              <a:rPr lang="en-US" altLang="ja-JP" sz="1050" dirty="0">
                <a:highlight>
                  <a:srgbClr val="00FF00"/>
                </a:highlight>
              </a:rPr>
              <a:t>Blank 1 Perm Flow</a:t>
            </a:r>
            <a:r>
              <a:rPr lang="en-US" altLang="ja-JP" sz="1050" dirty="0"/>
              <a:t>,</a:t>
            </a:r>
          </a:p>
          <a:p>
            <a:r>
              <a:rPr lang="en-US" altLang="ja-JP" sz="1050" dirty="0">
                <a:highlight>
                  <a:srgbClr val="00FFFF"/>
                </a:highlight>
              </a:rPr>
              <a:t>Blank 1 Perm Cond </a:t>
            </a:r>
            <a:endParaRPr lang="ja-JP" altLang="en-US" sz="1050" dirty="0">
              <a:highlight>
                <a:srgbClr val="00FFFF"/>
              </a:highlight>
            </a:endParaRPr>
          </a:p>
        </p:txBody>
      </p:sp>
      <p:cxnSp>
        <p:nvCxnSpPr>
          <p:cNvPr id="167" name="直線コネクタ 166">
            <a:extLst>
              <a:ext uri="{FF2B5EF4-FFF2-40B4-BE49-F238E27FC236}">
                <a16:creationId xmlns:a16="http://schemas.microsoft.com/office/drawing/2014/main" id="{6D3AF7CE-AB43-4136-9604-8C3F2A70401D}"/>
              </a:ext>
            </a:extLst>
          </p:cNvPr>
          <p:cNvCxnSpPr>
            <a:cxnSpLocks/>
            <a:stCxn id="122" idx="2"/>
          </p:cNvCxnSpPr>
          <p:nvPr/>
        </p:nvCxnSpPr>
        <p:spPr>
          <a:xfrm flipH="1">
            <a:off x="4025124" y="2590675"/>
            <a:ext cx="321139" cy="168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1C2DAEBA-EB9F-454B-B860-EEFC04F467AF}"/>
              </a:ext>
            </a:extLst>
          </p:cNvPr>
          <p:cNvSpPr txBox="1"/>
          <p:nvPr/>
        </p:nvSpPr>
        <p:spPr>
          <a:xfrm>
            <a:off x="6232867" y="2250149"/>
            <a:ext cx="1460995" cy="253916"/>
          </a:xfrm>
          <a:prstGeom prst="rect">
            <a:avLst/>
          </a:prstGeom>
          <a:noFill/>
        </p:spPr>
        <p:txBody>
          <a:bodyPr wrap="square">
            <a:spAutoFit/>
          </a:bodyPr>
          <a:lstStyle/>
          <a:p>
            <a:pPr algn="ctr"/>
            <a:r>
              <a:rPr lang="en-US" altLang="ja-JP" sz="1050" dirty="0">
                <a:highlight>
                  <a:srgbClr val="00FF00"/>
                </a:highlight>
              </a:rPr>
              <a:t>Blank 2-3 Perm Flow</a:t>
            </a:r>
            <a:endParaRPr lang="ja-JP" altLang="en-US" sz="1050" dirty="0">
              <a:highlight>
                <a:srgbClr val="00FF00"/>
              </a:highlight>
            </a:endParaRPr>
          </a:p>
        </p:txBody>
      </p:sp>
      <p:sp>
        <p:nvSpPr>
          <p:cNvPr id="186" name="テキスト ボックス 185">
            <a:extLst>
              <a:ext uri="{FF2B5EF4-FFF2-40B4-BE49-F238E27FC236}">
                <a16:creationId xmlns:a16="http://schemas.microsoft.com/office/drawing/2014/main" id="{C691D35A-9B08-4DF2-86BA-D467ED32BCE9}"/>
              </a:ext>
            </a:extLst>
          </p:cNvPr>
          <p:cNvSpPr txBox="1"/>
          <p:nvPr/>
        </p:nvSpPr>
        <p:spPr>
          <a:xfrm>
            <a:off x="5437384" y="1666993"/>
            <a:ext cx="440856" cy="307777"/>
          </a:xfrm>
          <a:prstGeom prst="rect">
            <a:avLst/>
          </a:prstGeom>
          <a:noFill/>
        </p:spPr>
        <p:txBody>
          <a:bodyPr wrap="square" rtlCol="0">
            <a:spAutoFit/>
          </a:bodyPr>
          <a:lstStyle/>
          <a:p>
            <a:r>
              <a:rPr kumimoji="1" lang="en-US" altLang="ja-JP" sz="1400" dirty="0"/>
              <a:t>1</a:t>
            </a:r>
            <a:r>
              <a:rPr kumimoji="1" lang="en-US" altLang="ja-JP" sz="1400" baseline="30000" dirty="0"/>
              <a:t>st</a:t>
            </a:r>
            <a:r>
              <a:rPr kumimoji="1" lang="en-US" altLang="ja-JP" sz="1400" dirty="0"/>
              <a:t> </a:t>
            </a:r>
            <a:endParaRPr kumimoji="1" lang="ja-JP" altLang="en-US" sz="1400" dirty="0"/>
          </a:p>
        </p:txBody>
      </p:sp>
      <p:sp>
        <p:nvSpPr>
          <p:cNvPr id="187" name="テキスト ボックス 186">
            <a:extLst>
              <a:ext uri="{FF2B5EF4-FFF2-40B4-BE49-F238E27FC236}">
                <a16:creationId xmlns:a16="http://schemas.microsoft.com/office/drawing/2014/main" id="{D147E401-2DD4-4C25-8862-087E26FA5F89}"/>
              </a:ext>
            </a:extLst>
          </p:cNvPr>
          <p:cNvSpPr txBox="1"/>
          <p:nvPr/>
        </p:nvSpPr>
        <p:spPr>
          <a:xfrm>
            <a:off x="7485519" y="3125558"/>
            <a:ext cx="440856" cy="307777"/>
          </a:xfrm>
          <a:prstGeom prst="rect">
            <a:avLst/>
          </a:prstGeom>
          <a:noFill/>
        </p:spPr>
        <p:txBody>
          <a:bodyPr wrap="square" rtlCol="0">
            <a:spAutoFit/>
          </a:bodyPr>
          <a:lstStyle/>
          <a:p>
            <a:r>
              <a:rPr kumimoji="1" lang="en-US" altLang="ja-JP" sz="1400" dirty="0"/>
              <a:t>2</a:t>
            </a:r>
            <a:r>
              <a:rPr kumimoji="1" lang="en-US" altLang="ja-JP" sz="1400" baseline="30000" dirty="0"/>
              <a:t>nd</a:t>
            </a:r>
            <a:r>
              <a:rPr kumimoji="1" lang="en-US" altLang="ja-JP" sz="1400" dirty="0"/>
              <a:t> </a:t>
            </a:r>
            <a:endParaRPr kumimoji="1" lang="ja-JP" altLang="en-US" sz="1400" dirty="0"/>
          </a:p>
        </p:txBody>
      </p:sp>
      <p:sp>
        <p:nvSpPr>
          <p:cNvPr id="188" name="テキスト ボックス 187">
            <a:extLst>
              <a:ext uri="{FF2B5EF4-FFF2-40B4-BE49-F238E27FC236}">
                <a16:creationId xmlns:a16="http://schemas.microsoft.com/office/drawing/2014/main" id="{5426B86F-6733-4C4B-A430-761D99459827}"/>
              </a:ext>
            </a:extLst>
          </p:cNvPr>
          <p:cNvSpPr txBox="1"/>
          <p:nvPr/>
        </p:nvSpPr>
        <p:spPr>
          <a:xfrm>
            <a:off x="7686935" y="4140844"/>
            <a:ext cx="440856" cy="307777"/>
          </a:xfrm>
          <a:prstGeom prst="rect">
            <a:avLst/>
          </a:prstGeom>
          <a:noFill/>
        </p:spPr>
        <p:txBody>
          <a:bodyPr wrap="square" rtlCol="0">
            <a:spAutoFit/>
          </a:bodyPr>
          <a:lstStyle/>
          <a:p>
            <a:r>
              <a:rPr kumimoji="1" lang="en-US" altLang="ja-JP" sz="1400" dirty="0"/>
              <a:t>3</a:t>
            </a:r>
            <a:r>
              <a:rPr kumimoji="1" lang="en-US" altLang="ja-JP" sz="1400" baseline="30000" dirty="0"/>
              <a:t>rd</a:t>
            </a:r>
            <a:r>
              <a:rPr kumimoji="1" lang="en-US" altLang="ja-JP" sz="1400" dirty="0"/>
              <a:t> </a:t>
            </a:r>
            <a:endParaRPr kumimoji="1" lang="ja-JP" altLang="en-US" sz="1400" dirty="0"/>
          </a:p>
        </p:txBody>
      </p:sp>
      <p:sp>
        <p:nvSpPr>
          <p:cNvPr id="190" name="テキスト ボックス 189">
            <a:extLst>
              <a:ext uri="{FF2B5EF4-FFF2-40B4-BE49-F238E27FC236}">
                <a16:creationId xmlns:a16="http://schemas.microsoft.com/office/drawing/2014/main" id="{0F9E03BC-624C-4C1E-BA03-F26154D23D58}"/>
              </a:ext>
            </a:extLst>
          </p:cNvPr>
          <p:cNvSpPr txBox="1"/>
          <p:nvPr/>
        </p:nvSpPr>
        <p:spPr>
          <a:xfrm>
            <a:off x="90894" y="4849556"/>
            <a:ext cx="1957742" cy="954107"/>
          </a:xfrm>
          <a:prstGeom prst="rect">
            <a:avLst/>
          </a:prstGeom>
          <a:noFill/>
        </p:spPr>
        <p:txBody>
          <a:bodyPr wrap="square" rtlCol="0">
            <a:spAutoFit/>
          </a:bodyPr>
          <a:lstStyle/>
          <a:p>
            <a:r>
              <a:rPr kumimoji="1" lang="en-US" altLang="ja-JP" sz="1400" dirty="0">
                <a:highlight>
                  <a:srgbClr val="00FF00"/>
                </a:highlight>
              </a:rPr>
              <a:t>Flow</a:t>
            </a:r>
          </a:p>
          <a:p>
            <a:r>
              <a:rPr lang="en-US" altLang="ja-JP" sz="1400" dirty="0">
                <a:highlight>
                  <a:srgbClr val="FFFF00"/>
                </a:highlight>
              </a:rPr>
              <a:t>Pressure</a:t>
            </a:r>
            <a:endParaRPr kumimoji="1" lang="en-US" altLang="ja-JP" sz="1400" dirty="0">
              <a:highlight>
                <a:srgbClr val="FFFF00"/>
              </a:highlight>
            </a:endParaRPr>
          </a:p>
          <a:p>
            <a:r>
              <a:rPr lang="en-US" altLang="ja-JP" sz="1400" dirty="0">
                <a:highlight>
                  <a:srgbClr val="00FFFF"/>
                </a:highlight>
              </a:rPr>
              <a:t>Conductivity</a:t>
            </a:r>
          </a:p>
          <a:p>
            <a:r>
              <a:rPr kumimoji="1" lang="en-US" altLang="ja-JP" sz="1400" dirty="0">
                <a:highlight>
                  <a:srgbClr val="FF00FF"/>
                </a:highlight>
              </a:rPr>
              <a:t>Differential Pressure</a:t>
            </a:r>
            <a:endParaRPr kumimoji="1" lang="ja-JP" altLang="en-US" sz="1400" dirty="0">
              <a:highlight>
                <a:srgbClr val="FF00FF"/>
              </a:highlight>
            </a:endParaRPr>
          </a:p>
        </p:txBody>
      </p:sp>
      <p:sp>
        <p:nvSpPr>
          <p:cNvPr id="192" name="正方形/長方形 191">
            <a:extLst>
              <a:ext uri="{FF2B5EF4-FFF2-40B4-BE49-F238E27FC236}">
                <a16:creationId xmlns:a16="http://schemas.microsoft.com/office/drawing/2014/main" id="{C8B9A336-2B36-4D82-A0E7-08DF5FBB75CC}"/>
              </a:ext>
            </a:extLst>
          </p:cNvPr>
          <p:cNvSpPr/>
          <p:nvPr/>
        </p:nvSpPr>
        <p:spPr>
          <a:xfrm>
            <a:off x="60914" y="4802961"/>
            <a:ext cx="1845993" cy="10607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正方形/長方形 194">
            <a:extLst>
              <a:ext uri="{FF2B5EF4-FFF2-40B4-BE49-F238E27FC236}">
                <a16:creationId xmlns:a16="http://schemas.microsoft.com/office/drawing/2014/main" id="{F826290C-099A-4895-B327-E3E5B928DB4D}"/>
              </a:ext>
            </a:extLst>
          </p:cNvPr>
          <p:cNvSpPr/>
          <p:nvPr/>
        </p:nvSpPr>
        <p:spPr>
          <a:xfrm>
            <a:off x="11131081" y="2912142"/>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4BDA70D2-33DB-441F-AD36-BDB2F2801D5C}"/>
              </a:ext>
            </a:extLst>
          </p:cNvPr>
          <p:cNvSpPr/>
          <p:nvPr/>
        </p:nvSpPr>
        <p:spPr>
          <a:xfrm>
            <a:off x="10556684" y="534864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sp>
        <p:nvSpPr>
          <p:cNvPr id="27" name="楕円 26">
            <a:extLst>
              <a:ext uri="{FF2B5EF4-FFF2-40B4-BE49-F238E27FC236}">
                <a16:creationId xmlns:a16="http://schemas.microsoft.com/office/drawing/2014/main" id="{2E43B7AE-0C15-4B76-BC05-5E6F604F6E5B}"/>
              </a:ext>
            </a:extLst>
          </p:cNvPr>
          <p:cNvSpPr/>
          <p:nvPr/>
        </p:nvSpPr>
        <p:spPr>
          <a:xfrm>
            <a:off x="6935053" y="455438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9" name="楕円 198">
            <a:extLst>
              <a:ext uri="{FF2B5EF4-FFF2-40B4-BE49-F238E27FC236}">
                <a16:creationId xmlns:a16="http://schemas.microsoft.com/office/drawing/2014/main" id="{CEA7EA3F-B51E-4A78-8906-9B25C6402A5B}"/>
              </a:ext>
            </a:extLst>
          </p:cNvPr>
          <p:cNvSpPr/>
          <p:nvPr/>
        </p:nvSpPr>
        <p:spPr>
          <a:xfrm>
            <a:off x="6266679" y="3534116"/>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1" name="楕円 200">
            <a:extLst>
              <a:ext uri="{FF2B5EF4-FFF2-40B4-BE49-F238E27FC236}">
                <a16:creationId xmlns:a16="http://schemas.microsoft.com/office/drawing/2014/main" id="{78D54D10-1134-4295-9FA7-F92A7793AFA5}"/>
              </a:ext>
            </a:extLst>
          </p:cNvPr>
          <p:cNvSpPr/>
          <p:nvPr/>
        </p:nvSpPr>
        <p:spPr>
          <a:xfrm>
            <a:off x="4417274" y="207423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フローチャート: 和接合 205">
            <a:extLst>
              <a:ext uri="{FF2B5EF4-FFF2-40B4-BE49-F238E27FC236}">
                <a16:creationId xmlns:a16="http://schemas.microsoft.com/office/drawing/2014/main" id="{A1E29CA0-5A5A-4612-ADB7-8838398143D7}"/>
              </a:ext>
            </a:extLst>
          </p:cNvPr>
          <p:cNvSpPr/>
          <p:nvPr/>
        </p:nvSpPr>
        <p:spPr>
          <a:xfrm>
            <a:off x="10953575" y="1808750"/>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8" name="直線コネクタ 207">
            <a:extLst>
              <a:ext uri="{FF2B5EF4-FFF2-40B4-BE49-F238E27FC236}">
                <a16:creationId xmlns:a16="http://schemas.microsoft.com/office/drawing/2014/main" id="{51C591AC-101B-47E3-97C1-8878394E8386}"/>
              </a:ext>
            </a:extLst>
          </p:cNvPr>
          <p:cNvCxnSpPr>
            <a:cxnSpLocks/>
            <a:stCxn id="128" idx="6"/>
            <a:endCxn id="129" idx="1"/>
          </p:cNvCxnSpPr>
          <p:nvPr/>
        </p:nvCxnSpPr>
        <p:spPr>
          <a:xfrm flipV="1">
            <a:off x="10424418" y="3762941"/>
            <a:ext cx="211115" cy="83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コネクタ: カギ線 216">
            <a:extLst>
              <a:ext uri="{FF2B5EF4-FFF2-40B4-BE49-F238E27FC236}">
                <a16:creationId xmlns:a16="http://schemas.microsoft.com/office/drawing/2014/main" id="{BA044CC4-D6BF-4165-89A9-5A4780A3FB0A}"/>
              </a:ext>
            </a:extLst>
          </p:cNvPr>
          <p:cNvCxnSpPr>
            <a:cxnSpLocks/>
            <a:stCxn id="161" idx="2"/>
            <a:endCxn id="163" idx="0"/>
          </p:cNvCxnSpPr>
          <p:nvPr/>
        </p:nvCxnSpPr>
        <p:spPr>
          <a:xfrm rot="16200000" flipH="1">
            <a:off x="8040860" y="3049810"/>
            <a:ext cx="1183874" cy="1798"/>
          </a:xfrm>
          <a:prstGeom prst="bentConnector3">
            <a:avLst>
              <a:gd name="adj1" fmla="val 50000"/>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71D5348A-0FC5-4387-A733-F0541DDDE2B0}"/>
              </a:ext>
            </a:extLst>
          </p:cNvPr>
          <p:cNvCxnSpPr>
            <a:cxnSpLocks/>
            <a:stCxn id="160" idx="2"/>
            <a:endCxn id="163" idx="3"/>
          </p:cNvCxnSpPr>
          <p:nvPr/>
        </p:nvCxnSpPr>
        <p:spPr>
          <a:xfrm flipH="1">
            <a:off x="9309853" y="3777285"/>
            <a:ext cx="435978" cy="731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60AE352A-0519-487E-97F1-D25E22595452}"/>
              </a:ext>
            </a:extLst>
          </p:cNvPr>
          <p:cNvCxnSpPr>
            <a:cxnSpLocks/>
            <a:stCxn id="115" idx="6"/>
            <a:endCxn id="121" idx="1"/>
          </p:cNvCxnSpPr>
          <p:nvPr/>
        </p:nvCxnSpPr>
        <p:spPr>
          <a:xfrm flipV="1">
            <a:off x="6414712" y="3826463"/>
            <a:ext cx="292411" cy="14975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5" name="楕円 254">
            <a:extLst>
              <a:ext uri="{FF2B5EF4-FFF2-40B4-BE49-F238E27FC236}">
                <a16:creationId xmlns:a16="http://schemas.microsoft.com/office/drawing/2014/main" id="{92FE5B90-ACEC-4BBD-AEC2-43411FF25801}"/>
              </a:ext>
            </a:extLst>
          </p:cNvPr>
          <p:cNvSpPr/>
          <p:nvPr/>
        </p:nvSpPr>
        <p:spPr>
          <a:xfrm>
            <a:off x="8592111" y="2611119"/>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6" name="楕円 255">
            <a:extLst>
              <a:ext uri="{FF2B5EF4-FFF2-40B4-BE49-F238E27FC236}">
                <a16:creationId xmlns:a16="http://schemas.microsoft.com/office/drawing/2014/main" id="{24ED485A-9372-43C6-9628-82454E5515E1}"/>
              </a:ext>
            </a:extLst>
          </p:cNvPr>
          <p:cNvSpPr/>
          <p:nvPr/>
        </p:nvSpPr>
        <p:spPr>
          <a:xfrm>
            <a:off x="3291828" y="1882122"/>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8" name="楕円 257">
            <a:extLst>
              <a:ext uri="{FF2B5EF4-FFF2-40B4-BE49-F238E27FC236}">
                <a16:creationId xmlns:a16="http://schemas.microsoft.com/office/drawing/2014/main" id="{286C9307-30C2-4D8F-A346-E51352933621}"/>
              </a:ext>
            </a:extLst>
          </p:cNvPr>
          <p:cNvSpPr/>
          <p:nvPr/>
        </p:nvSpPr>
        <p:spPr>
          <a:xfrm>
            <a:off x="4409302" y="251667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6" name="コネクタ: カギ線 265">
            <a:extLst>
              <a:ext uri="{FF2B5EF4-FFF2-40B4-BE49-F238E27FC236}">
                <a16:creationId xmlns:a16="http://schemas.microsoft.com/office/drawing/2014/main" id="{AB165283-8C56-47EB-9199-553F38CE21C6}"/>
              </a:ext>
            </a:extLst>
          </p:cNvPr>
          <p:cNvCxnSpPr>
            <a:cxnSpLocks/>
            <a:stCxn id="75" idx="0"/>
            <a:endCxn id="255" idx="2"/>
          </p:cNvCxnSpPr>
          <p:nvPr/>
        </p:nvCxnSpPr>
        <p:spPr>
          <a:xfrm rot="5400000" flipH="1" flipV="1">
            <a:off x="6431495" y="1021724"/>
            <a:ext cx="530441" cy="3790792"/>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和接合 180">
            <a:extLst>
              <a:ext uri="{FF2B5EF4-FFF2-40B4-BE49-F238E27FC236}">
                <a16:creationId xmlns:a16="http://schemas.microsoft.com/office/drawing/2014/main" id="{C6E439DC-7957-4A31-9C3C-C9332ADC0995}"/>
              </a:ext>
            </a:extLst>
          </p:cNvPr>
          <p:cNvSpPr/>
          <p:nvPr/>
        </p:nvSpPr>
        <p:spPr>
          <a:xfrm>
            <a:off x="6851467" y="251682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6" name="楕円 275">
            <a:extLst>
              <a:ext uri="{FF2B5EF4-FFF2-40B4-BE49-F238E27FC236}">
                <a16:creationId xmlns:a16="http://schemas.microsoft.com/office/drawing/2014/main" id="{CF94439E-33B7-420E-8036-1F1BD5B6071F}"/>
              </a:ext>
            </a:extLst>
          </p:cNvPr>
          <p:cNvSpPr/>
          <p:nvPr/>
        </p:nvSpPr>
        <p:spPr>
          <a:xfrm>
            <a:off x="6263814" y="433520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楕円 276">
            <a:extLst>
              <a:ext uri="{FF2B5EF4-FFF2-40B4-BE49-F238E27FC236}">
                <a16:creationId xmlns:a16="http://schemas.microsoft.com/office/drawing/2014/main" id="{2BB88FA3-6CCC-4C75-BF9F-DBAD03937D84}"/>
              </a:ext>
            </a:extLst>
          </p:cNvPr>
          <p:cNvSpPr/>
          <p:nvPr/>
        </p:nvSpPr>
        <p:spPr>
          <a:xfrm>
            <a:off x="4404181" y="330778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8" name="楕円 277">
            <a:extLst>
              <a:ext uri="{FF2B5EF4-FFF2-40B4-BE49-F238E27FC236}">
                <a16:creationId xmlns:a16="http://schemas.microsoft.com/office/drawing/2014/main" id="{12D5237A-716A-4745-B672-AC00482B44D2}"/>
              </a:ext>
            </a:extLst>
          </p:cNvPr>
          <p:cNvSpPr/>
          <p:nvPr/>
        </p:nvSpPr>
        <p:spPr>
          <a:xfrm>
            <a:off x="6919631" y="551501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楕円 201">
            <a:extLst>
              <a:ext uri="{FF2B5EF4-FFF2-40B4-BE49-F238E27FC236}">
                <a16:creationId xmlns:a16="http://schemas.microsoft.com/office/drawing/2014/main" id="{273D74DD-045B-4598-90E4-C95B94D42D72}"/>
              </a:ext>
            </a:extLst>
          </p:cNvPr>
          <p:cNvSpPr/>
          <p:nvPr/>
        </p:nvSpPr>
        <p:spPr>
          <a:xfrm>
            <a:off x="6933343" y="477869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楕円 202">
            <a:extLst>
              <a:ext uri="{FF2B5EF4-FFF2-40B4-BE49-F238E27FC236}">
                <a16:creationId xmlns:a16="http://schemas.microsoft.com/office/drawing/2014/main" id="{60182B0A-E8A7-4F2D-88D3-2C05D3DF7809}"/>
              </a:ext>
            </a:extLst>
          </p:cNvPr>
          <p:cNvSpPr/>
          <p:nvPr/>
        </p:nvSpPr>
        <p:spPr>
          <a:xfrm>
            <a:off x="10260453"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538372AA-4DC6-4DAC-B898-F0A1A56BC26D}"/>
              </a:ext>
            </a:extLst>
          </p:cNvPr>
          <p:cNvSpPr/>
          <p:nvPr/>
        </p:nvSpPr>
        <p:spPr>
          <a:xfrm>
            <a:off x="9816950"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楕円 221">
            <a:extLst>
              <a:ext uri="{FF2B5EF4-FFF2-40B4-BE49-F238E27FC236}">
                <a16:creationId xmlns:a16="http://schemas.microsoft.com/office/drawing/2014/main" id="{CCDA710C-4FB0-465F-8507-85B130AE2997}"/>
              </a:ext>
            </a:extLst>
          </p:cNvPr>
          <p:cNvSpPr/>
          <p:nvPr/>
        </p:nvSpPr>
        <p:spPr>
          <a:xfrm>
            <a:off x="9424818"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1" name="コネクタ: カギ線 280">
            <a:extLst>
              <a:ext uri="{FF2B5EF4-FFF2-40B4-BE49-F238E27FC236}">
                <a16:creationId xmlns:a16="http://schemas.microsoft.com/office/drawing/2014/main" id="{6EE4633A-1D9E-4DEE-ADE4-2F260D5B9E33}"/>
              </a:ext>
            </a:extLst>
          </p:cNvPr>
          <p:cNvCxnSpPr>
            <a:cxnSpLocks/>
          </p:cNvCxnSpPr>
          <p:nvPr/>
        </p:nvCxnSpPr>
        <p:spPr>
          <a:xfrm rot="10800000" flipH="1" flipV="1">
            <a:off x="6263813" y="4375362"/>
            <a:ext cx="655817" cy="1179810"/>
          </a:xfrm>
          <a:prstGeom prst="bentConnector3">
            <a:avLst>
              <a:gd name="adj1" fmla="val -440611"/>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フローチャート: 和接合 103">
            <a:extLst>
              <a:ext uri="{FF2B5EF4-FFF2-40B4-BE49-F238E27FC236}">
                <a16:creationId xmlns:a16="http://schemas.microsoft.com/office/drawing/2014/main" id="{C4F4FE65-2238-4994-9710-2168CE3679E9}"/>
              </a:ext>
            </a:extLst>
          </p:cNvPr>
          <p:cNvSpPr/>
          <p:nvPr/>
        </p:nvSpPr>
        <p:spPr>
          <a:xfrm>
            <a:off x="3244148" y="483453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 name="コネクタ: カギ線 113">
            <a:extLst>
              <a:ext uri="{FF2B5EF4-FFF2-40B4-BE49-F238E27FC236}">
                <a16:creationId xmlns:a16="http://schemas.microsoft.com/office/drawing/2014/main" id="{86E72AAC-31FF-4D6E-A7B4-CB5BDD84982F}"/>
              </a:ext>
            </a:extLst>
          </p:cNvPr>
          <p:cNvCxnSpPr>
            <a:cxnSpLocks/>
            <a:stCxn id="277" idx="2"/>
            <a:endCxn id="278" idx="2"/>
          </p:cNvCxnSpPr>
          <p:nvPr/>
        </p:nvCxnSpPr>
        <p:spPr>
          <a:xfrm rot="10800000" flipH="1" flipV="1">
            <a:off x="4404181" y="3348567"/>
            <a:ext cx="2515450" cy="2207223"/>
          </a:xfrm>
          <a:prstGeom prst="bentConnector3">
            <a:avLst>
              <a:gd name="adj1" fmla="val -96495"/>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フローチャート: 和接合 110">
            <a:extLst>
              <a:ext uri="{FF2B5EF4-FFF2-40B4-BE49-F238E27FC236}">
                <a16:creationId xmlns:a16="http://schemas.microsoft.com/office/drawing/2014/main" id="{50A16CCA-AB44-48F6-A9D5-4166351BA27D}"/>
              </a:ext>
            </a:extLst>
          </p:cNvPr>
          <p:cNvSpPr/>
          <p:nvPr/>
        </p:nvSpPr>
        <p:spPr>
          <a:xfrm>
            <a:off x="1863667" y="372155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9" name="楕円 138">
            <a:extLst>
              <a:ext uri="{FF2B5EF4-FFF2-40B4-BE49-F238E27FC236}">
                <a16:creationId xmlns:a16="http://schemas.microsoft.com/office/drawing/2014/main" id="{169B0272-8847-41DA-81ED-7B45F01E47D0}"/>
              </a:ext>
            </a:extLst>
          </p:cNvPr>
          <p:cNvSpPr/>
          <p:nvPr/>
        </p:nvSpPr>
        <p:spPr>
          <a:xfrm>
            <a:off x="4415564" y="2288275"/>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908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条件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最適化期間（</a:t>
            </a:r>
            <a:r>
              <a:rPr lang="en-US" altLang="ja-JP" sz="2800" dirty="0"/>
              <a:t>30</a:t>
            </a:r>
            <a:r>
              <a:rPr lang="ja-JP" altLang="en-US" sz="2800" dirty="0"/>
              <a:t>分間隔データ、</a:t>
            </a:r>
            <a:r>
              <a:rPr lang="en-US" altLang="ja-JP" sz="2800" dirty="0"/>
              <a:t>1</a:t>
            </a:r>
            <a:r>
              <a:rPr lang="ja-JP" altLang="en-US" sz="2800" dirty="0"/>
              <a:t>週間：</a:t>
            </a:r>
            <a:r>
              <a:rPr lang="en-US" altLang="ja-JP" sz="2800" dirty="0"/>
              <a:t>337steps</a:t>
            </a:r>
            <a:r>
              <a:rPr lang="ja-JP" altLang="en-US" sz="2800" dirty="0"/>
              <a:t>）</a:t>
            </a:r>
            <a:endParaRPr lang="en-US" altLang="ja-JP" sz="2800" dirty="0"/>
          </a:p>
          <a:p>
            <a:pPr lvl="1">
              <a:defRPr/>
            </a:pPr>
            <a:r>
              <a:rPr lang="en-US" altLang="ja-JP" sz="2400" dirty="0"/>
              <a:t>LVMWD</a:t>
            </a:r>
            <a:r>
              <a:rPr lang="ja-JP" altLang="en-US" sz="2400" dirty="0"/>
              <a:t>：</a:t>
            </a:r>
            <a:r>
              <a:rPr lang="en-US" altLang="ja-JP" sz="2400" dirty="0"/>
              <a:t>2022/03/14 0:00 – 2022/03/20 0:00</a:t>
            </a:r>
          </a:p>
          <a:p>
            <a:pPr lvl="1">
              <a:defRPr/>
            </a:pPr>
            <a:r>
              <a:rPr lang="en-US" altLang="ja-JP" sz="2400" dirty="0"/>
              <a:t>OCWD</a:t>
            </a:r>
            <a:r>
              <a:rPr lang="ja-JP" altLang="en-US" sz="2400" dirty="0"/>
              <a:t>：</a:t>
            </a:r>
            <a:r>
              <a:rPr lang="en-US" altLang="ja-JP" sz="2400" dirty="0"/>
              <a:t>2022/05/20 0:00 – 2022/05/27 0:00</a:t>
            </a:r>
          </a:p>
          <a:p>
            <a:pPr lvl="2">
              <a:spcBef>
                <a:spcPts val="1200"/>
              </a:spcBef>
              <a:defRPr/>
            </a:pPr>
            <a:r>
              <a:rPr lang="ja-JP" altLang="en-US" sz="2000" dirty="0"/>
              <a:t>水質予測モデルの学習期間直後の</a:t>
            </a:r>
            <a:r>
              <a:rPr lang="en-US" altLang="ja-JP" sz="2000" dirty="0"/>
              <a:t>1</a:t>
            </a:r>
            <a:r>
              <a:rPr lang="ja-JP" altLang="en-US" sz="2000" dirty="0"/>
              <a:t>週間</a:t>
            </a:r>
            <a:endParaRPr lang="en-US" altLang="ja-JP" sz="2000" dirty="0"/>
          </a:p>
          <a:p>
            <a:pPr>
              <a:defRPr/>
            </a:pPr>
            <a:r>
              <a:rPr lang="ja-JP" altLang="en-US" sz="2800" dirty="0"/>
              <a:t>アルゴリズム</a:t>
            </a:r>
            <a:endParaRPr lang="en-US" altLang="ja-JP" sz="2800" dirty="0"/>
          </a:p>
          <a:p>
            <a:pPr lvl="1">
              <a:defRPr/>
            </a:pPr>
            <a:r>
              <a:rPr lang="en-US" altLang="ja-JP" sz="2400" dirty="0"/>
              <a:t>SHADE + Feasibility Rule</a:t>
            </a:r>
          </a:p>
          <a:p>
            <a:pPr lvl="1">
              <a:defRPr/>
            </a:pPr>
            <a:r>
              <a:rPr lang="ja-JP" altLang="en-US" sz="2400" dirty="0"/>
              <a:t>反復回数</a:t>
            </a:r>
            <a:r>
              <a:rPr lang="en-US" altLang="ja-JP" sz="2400" dirty="0"/>
              <a:t>/</a:t>
            </a:r>
            <a:r>
              <a:rPr lang="ja-JP" altLang="en-US" sz="2400" dirty="0"/>
              <a:t>世代数：</a:t>
            </a:r>
            <a:r>
              <a:rPr lang="en-US" altLang="ja-JP" sz="2400" dirty="0"/>
              <a:t>500</a:t>
            </a:r>
          </a:p>
          <a:p>
            <a:pPr lvl="1">
              <a:defRPr/>
            </a:pPr>
            <a:r>
              <a:rPr lang="ja-JP" altLang="en-US" sz="2400" dirty="0"/>
              <a:t>個体数：</a:t>
            </a:r>
            <a:r>
              <a:rPr lang="en-US" altLang="ja-JP" sz="2400" dirty="0"/>
              <a:t>100</a:t>
            </a:r>
          </a:p>
        </p:txBody>
      </p:sp>
    </p:spTree>
    <p:extLst>
      <p:ext uri="{BB962C8B-B14F-4D97-AF65-F5344CB8AC3E}">
        <p14:creationId xmlns:p14="http://schemas.microsoft.com/office/powerpoint/2010/main" val="213032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1936643" y="3998480"/>
            <a:ext cx="9871659" cy="1011217"/>
          </a:xfrm>
        </p:spPr>
        <p:txBody>
          <a:bodyPr/>
          <a:lstStyle/>
          <a:p>
            <a:r>
              <a:rPr lang="ja-JP" altLang="en-US" dirty="0"/>
              <a:t>膜詰まりモデリングのために、差圧を入れて、クラスタ分析の続きを実施する。</a:t>
            </a:r>
            <a:endParaRPr lang="en-US" altLang="ja-JP" dirty="0"/>
          </a:p>
          <a:p>
            <a:r>
              <a:rPr lang="ja-JP" altLang="en-US" dirty="0"/>
              <a:t>現実的な時間で、</a:t>
            </a:r>
            <a:r>
              <a:rPr lang="en-US" altLang="ja-JP" dirty="0"/>
              <a:t>RF</a:t>
            </a:r>
            <a:r>
              <a:rPr lang="ja-JP" altLang="en-US" dirty="0"/>
              <a:t>を予測モデルとした最適化計算をするための課題を解決する。</a:t>
            </a:r>
            <a:endParaRPr lang="en-US" altLang="ja-JP" dirty="0"/>
          </a:p>
          <a:p>
            <a:r>
              <a:rPr lang="ja-JP" altLang="en-US" dirty="0"/>
              <a:t>長期の最適化で効果試算する。</a:t>
            </a:r>
            <a:endParaRPr lang="en-US" altLang="ja-JP" dirty="0"/>
          </a:p>
        </p:txBody>
      </p:sp>
      <p:sp>
        <p:nvSpPr>
          <p:cNvPr id="4" name="正方形/長方形 3">
            <a:extLst>
              <a:ext uri="{FF2B5EF4-FFF2-40B4-BE49-F238E27FC236}">
                <a16:creationId xmlns:a16="http://schemas.microsoft.com/office/drawing/2014/main" id="{728516AD-70EC-0738-9826-ED65C63FA8BB}"/>
              </a:ext>
            </a:extLst>
          </p:cNvPr>
          <p:cNvSpPr/>
          <p:nvPr/>
        </p:nvSpPr>
        <p:spPr>
          <a:xfrm>
            <a:off x="272496" y="1198139"/>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個人目的</a:t>
            </a:r>
            <a:endParaRPr kumimoji="1" lang="en-US" altLang="ja-JP" sz="2000" b="1" dirty="0">
              <a:solidFill>
                <a:schemeClr val="bg1"/>
              </a:solidFill>
            </a:endParaRPr>
          </a:p>
        </p:txBody>
      </p:sp>
      <p:sp>
        <p:nvSpPr>
          <p:cNvPr id="7" name="正方形/長方形 6">
            <a:extLst>
              <a:ext uri="{FF2B5EF4-FFF2-40B4-BE49-F238E27FC236}">
                <a16:creationId xmlns:a16="http://schemas.microsoft.com/office/drawing/2014/main" id="{BBFA9DF1-4763-FFBF-A09D-4A4E683C1615}"/>
              </a:ext>
            </a:extLst>
          </p:cNvPr>
          <p:cNvSpPr/>
          <p:nvPr/>
        </p:nvSpPr>
        <p:spPr>
          <a:xfrm>
            <a:off x="272496" y="2479907"/>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今週進捗</a:t>
            </a:r>
            <a:endParaRPr kumimoji="1" lang="en-US" altLang="ja-JP" sz="2000" b="1" dirty="0">
              <a:solidFill>
                <a:schemeClr val="bg1"/>
              </a:solidFill>
            </a:endParaRPr>
          </a:p>
        </p:txBody>
      </p:sp>
      <p:sp>
        <p:nvSpPr>
          <p:cNvPr id="8" name="正方形/長方形 7">
            <a:extLst>
              <a:ext uri="{FF2B5EF4-FFF2-40B4-BE49-F238E27FC236}">
                <a16:creationId xmlns:a16="http://schemas.microsoft.com/office/drawing/2014/main" id="{A19F015C-016D-BE9D-0FC9-9C59644466AD}"/>
              </a:ext>
            </a:extLst>
          </p:cNvPr>
          <p:cNvSpPr/>
          <p:nvPr/>
        </p:nvSpPr>
        <p:spPr>
          <a:xfrm>
            <a:off x="272496" y="3998480"/>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来週目標</a:t>
            </a:r>
            <a:endParaRPr kumimoji="1" lang="en-US" altLang="ja-JP" sz="2000" b="1" dirty="0">
              <a:solidFill>
                <a:schemeClr val="bg1"/>
              </a:solidFill>
            </a:endParaRPr>
          </a:p>
        </p:txBody>
      </p:sp>
      <p:sp>
        <p:nvSpPr>
          <p:cNvPr id="10" name="テキスト プレースホルダー 5">
            <a:extLst>
              <a:ext uri="{FF2B5EF4-FFF2-40B4-BE49-F238E27FC236}">
                <a16:creationId xmlns:a16="http://schemas.microsoft.com/office/drawing/2014/main" id="{BA26D444-247C-B347-BC23-C58AB81701BB}"/>
              </a:ext>
            </a:extLst>
          </p:cNvPr>
          <p:cNvSpPr txBox="1">
            <a:spLocks/>
          </p:cNvSpPr>
          <p:nvPr/>
        </p:nvSpPr>
        <p:spPr>
          <a:xfrm>
            <a:off x="1936643" y="1198139"/>
            <a:ext cx="9980537" cy="794227"/>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Task1</a:t>
            </a:r>
            <a:r>
              <a:rPr lang="ja-JP" altLang="en-US" dirty="0"/>
              <a:t>のための最適化モデルを構築し、効果試算を実施する。</a:t>
            </a:r>
            <a:endParaRPr lang="en-US" altLang="ja-JP" dirty="0"/>
          </a:p>
          <a:p>
            <a:r>
              <a:rPr lang="en-US" altLang="ja-JP" dirty="0"/>
              <a:t>Task2</a:t>
            </a:r>
            <a:r>
              <a:rPr lang="ja-JP" altLang="en-US" dirty="0"/>
              <a:t>を見据えた最適化システム構成案を検討する。</a:t>
            </a:r>
            <a:endParaRPr lang="en-US" altLang="ja-JP" dirty="0"/>
          </a:p>
        </p:txBody>
      </p:sp>
      <p:sp>
        <p:nvSpPr>
          <p:cNvPr id="11" name="テキスト プレースホルダー 5">
            <a:extLst>
              <a:ext uri="{FF2B5EF4-FFF2-40B4-BE49-F238E27FC236}">
                <a16:creationId xmlns:a16="http://schemas.microsoft.com/office/drawing/2014/main" id="{CBEDC103-E604-B4D5-FDF0-9F3B9520BE13}"/>
              </a:ext>
            </a:extLst>
          </p:cNvPr>
          <p:cNvSpPr txBox="1">
            <a:spLocks/>
          </p:cNvSpPr>
          <p:nvPr/>
        </p:nvSpPr>
        <p:spPr>
          <a:xfrm>
            <a:off x="1936643" y="2463725"/>
            <a:ext cx="9980537" cy="794227"/>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前回の</a:t>
            </a:r>
            <a:r>
              <a:rPr lang="en-US" altLang="ja-JP" dirty="0"/>
              <a:t>RO</a:t>
            </a:r>
            <a:r>
              <a:rPr lang="ja-JP" altLang="en-US" dirty="0"/>
              <a:t>最適化シミュレーションのコードにいくつか機能を追加した。</a:t>
            </a:r>
            <a:endParaRPr lang="en-US" altLang="ja-JP" dirty="0"/>
          </a:p>
          <a:p>
            <a:r>
              <a:rPr lang="ja-JP" altLang="en-US" dirty="0"/>
              <a:t>上下限制約を狭めて、再度計算した。</a:t>
            </a:r>
            <a:endParaRPr lang="en-US" altLang="ja-JP" dirty="0"/>
          </a:p>
        </p:txBody>
      </p:sp>
    </p:spTree>
    <p:extLst>
      <p:ext uri="{BB962C8B-B14F-4D97-AF65-F5344CB8AC3E}">
        <p14:creationId xmlns:p14="http://schemas.microsoft.com/office/powerpoint/2010/main" val="253829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前回からの改善点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下記の機能構成とし、上から順に実行する。</a:t>
            </a:r>
            <a:endParaRPr lang="en-US" altLang="ja-JP" sz="28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a:t>
            </a:r>
            <a:endParaRPr kumimoji="1" lang="ja-JP" altLang="en-US" sz="1600" b="1" dirty="0">
              <a:solidFill>
                <a:schemeClr val="bg1"/>
              </a:solidFill>
            </a:endParaRPr>
          </a:p>
        </p:txBody>
      </p:sp>
      <p:sp>
        <p:nvSpPr>
          <p:cNvPr id="8" name="正方形/長方形 7">
            <a:extLst>
              <a:ext uri="{FF2B5EF4-FFF2-40B4-BE49-F238E27FC236}">
                <a16:creationId xmlns:a16="http://schemas.microsoft.com/office/drawing/2014/main" id="{FD988954-691F-658B-88AF-91CBCE2DA15F}"/>
              </a:ext>
            </a:extLst>
          </p:cNvPr>
          <p:cNvSpPr/>
          <p:nvPr/>
        </p:nvSpPr>
        <p:spPr>
          <a:xfrm>
            <a:off x="982108" y="1866428"/>
            <a:ext cx="2346879"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Preprocessing</a:t>
            </a:r>
          </a:p>
        </p:txBody>
      </p:sp>
      <p:sp>
        <p:nvSpPr>
          <p:cNvPr id="9" name="正方形/長方形 8">
            <a:extLst>
              <a:ext uri="{FF2B5EF4-FFF2-40B4-BE49-F238E27FC236}">
                <a16:creationId xmlns:a16="http://schemas.microsoft.com/office/drawing/2014/main" id="{4B526F9D-83AB-8CE8-1FAA-A494FCCD9C40}"/>
              </a:ext>
            </a:extLst>
          </p:cNvPr>
          <p:cNvSpPr/>
          <p:nvPr/>
        </p:nvSpPr>
        <p:spPr>
          <a:xfrm>
            <a:off x="982627" y="2906150"/>
            <a:ext cx="2346879"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Generate Model</a:t>
            </a:r>
          </a:p>
        </p:txBody>
      </p:sp>
      <p:sp>
        <p:nvSpPr>
          <p:cNvPr id="10" name="正方形/長方形 9">
            <a:extLst>
              <a:ext uri="{FF2B5EF4-FFF2-40B4-BE49-F238E27FC236}">
                <a16:creationId xmlns:a16="http://schemas.microsoft.com/office/drawing/2014/main" id="{5C293479-82AC-39AE-E007-47048BBD1F89}"/>
              </a:ext>
            </a:extLst>
          </p:cNvPr>
          <p:cNvSpPr/>
          <p:nvPr/>
        </p:nvSpPr>
        <p:spPr>
          <a:xfrm>
            <a:off x="982627" y="3778719"/>
            <a:ext cx="2346879"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Generate Param</a:t>
            </a:r>
          </a:p>
        </p:txBody>
      </p:sp>
      <p:sp>
        <p:nvSpPr>
          <p:cNvPr id="11" name="正方形/長方形 10">
            <a:extLst>
              <a:ext uri="{FF2B5EF4-FFF2-40B4-BE49-F238E27FC236}">
                <a16:creationId xmlns:a16="http://schemas.microsoft.com/office/drawing/2014/main" id="{74DEBB70-205D-575E-A609-4153C5DD8886}"/>
              </a:ext>
            </a:extLst>
          </p:cNvPr>
          <p:cNvSpPr/>
          <p:nvPr/>
        </p:nvSpPr>
        <p:spPr>
          <a:xfrm>
            <a:off x="982626" y="4598929"/>
            <a:ext cx="2346879"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Validate Problem</a:t>
            </a:r>
          </a:p>
        </p:txBody>
      </p:sp>
      <p:sp>
        <p:nvSpPr>
          <p:cNvPr id="12" name="正方形/長方形 11">
            <a:extLst>
              <a:ext uri="{FF2B5EF4-FFF2-40B4-BE49-F238E27FC236}">
                <a16:creationId xmlns:a16="http://schemas.microsoft.com/office/drawing/2014/main" id="{44BC755D-B98C-76A8-4C89-6D9CB19339FE}"/>
              </a:ext>
            </a:extLst>
          </p:cNvPr>
          <p:cNvSpPr/>
          <p:nvPr/>
        </p:nvSpPr>
        <p:spPr>
          <a:xfrm>
            <a:off x="982626" y="5461973"/>
            <a:ext cx="2346879"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bg1"/>
                </a:solidFill>
              </a:rPr>
              <a:t>Optimize</a:t>
            </a:r>
          </a:p>
        </p:txBody>
      </p:sp>
      <p:sp>
        <p:nvSpPr>
          <p:cNvPr id="13" name="テキスト ボックス 12">
            <a:extLst>
              <a:ext uri="{FF2B5EF4-FFF2-40B4-BE49-F238E27FC236}">
                <a16:creationId xmlns:a16="http://schemas.microsoft.com/office/drawing/2014/main" id="{0CC42A65-9FA0-081E-577D-322511906142}"/>
              </a:ext>
            </a:extLst>
          </p:cNvPr>
          <p:cNvSpPr txBox="1"/>
          <p:nvPr/>
        </p:nvSpPr>
        <p:spPr>
          <a:xfrm>
            <a:off x="7019925" y="1816170"/>
            <a:ext cx="4171950" cy="646331"/>
          </a:xfrm>
          <a:prstGeom prst="rect">
            <a:avLst/>
          </a:prstGeom>
          <a:noFill/>
        </p:spPr>
        <p:txBody>
          <a:bodyPr wrap="square" rtlCol="0">
            <a:spAutoFit/>
          </a:bodyPr>
          <a:lstStyle/>
          <a:p>
            <a:r>
              <a:rPr kumimoji="1" lang="ja-JP" altLang="en-US" b="1" dirty="0">
                <a:solidFill>
                  <a:schemeClr val="accent1"/>
                </a:solidFill>
              </a:rPr>
              <a:t>データを前処理・計算用タグを追加して、ファイル形式を統一する</a:t>
            </a:r>
            <a:endParaRPr kumimoji="1" lang="en-US" altLang="ja-JP" b="1" dirty="0">
              <a:solidFill>
                <a:schemeClr val="accent1"/>
              </a:solidFill>
            </a:endParaRPr>
          </a:p>
        </p:txBody>
      </p:sp>
      <p:sp>
        <p:nvSpPr>
          <p:cNvPr id="14" name="テキスト ボックス 13">
            <a:extLst>
              <a:ext uri="{FF2B5EF4-FFF2-40B4-BE49-F238E27FC236}">
                <a16:creationId xmlns:a16="http://schemas.microsoft.com/office/drawing/2014/main" id="{1A94EB19-E68F-1CF6-37FA-530EF3DD0A87}"/>
              </a:ext>
            </a:extLst>
          </p:cNvPr>
          <p:cNvSpPr txBox="1"/>
          <p:nvPr/>
        </p:nvSpPr>
        <p:spPr>
          <a:xfrm>
            <a:off x="3460073" y="2978299"/>
            <a:ext cx="8199932" cy="369332"/>
          </a:xfrm>
          <a:prstGeom prst="rect">
            <a:avLst/>
          </a:prstGeom>
          <a:noFill/>
        </p:spPr>
        <p:txBody>
          <a:bodyPr wrap="square" rtlCol="0">
            <a:spAutoFit/>
          </a:bodyPr>
          <a:lstStyle/>
          <a:p>
            <a:r>
              <a:rPr kumimoji="1" lang="ja-JP" altLang="en-US" b="1" dirty="0">
                <a:solidFill>
                  <a:schemeClr val="accent1"/>
                </a:solidFill>
              </a:rPr>
              <a:t>学習期間のデータを用いて、指定したモデリング手法で予測モデルファイルを生成する</a:t>
            </a:r>
            <a:endParaRPr kumimoji="1" lang="en-US" altLang="ja-JP" b="1" dirty="0">
              <a:solidFill>
                <a:schemeClr val="accent1"/>
              </a:solidFill>
            </a:endParaRPr>
          </a:p>
        </p:txBody>
      </p:sp>
      <p:sp>
        <p:nvSpPr>
          <p:cNvPr id="15" name="テキスト ボックス 14">
            <a:extLst>
              <a:ext uri="{FF2B5EF4-FFF2-40B4-BE49-F238E27FC236}">
                <a16:creationId xmlns:a16="http://schemas.microsoft.com/office/drawing/2014/main" id="{AB923F1D-8C00-CE2E-71E6-794B80D98444}"/>
              </a:ext>
            </a:extLst>
          </p:cNvPr>
          <p:cNvSpPr txBox="1"/>
          <p:nvPr/>
        </p:nvSpPr>
        <p:spPr>
          <a:xfrm>
            <a:off x="3460073" y="3844994"/>
            <a:ext cx="7731802" cy="369332"/>
          </a:xfrm>
          <a:prstGeom prst="rect">
            <a:avLst/>
          </a:prstGeom>
          <a:noFill/>
        </p:spPr>
        <p:txBody>
          <a:bodyPr wrap="square" rtlCol="0">
            <a:spAutoFit/>
          </a:bodyPr>
          <a:lstStyle/>
          <a:p>
            <a:r>
              <a:rPr kumimoji="1" lang="ja-JP" altLang="en-US" b="1" dirty="0">
                <a:solidFill>
                  <a:schemeClr val="accent1"/>
                </a:solidFill>
              </a:rPr>
              <a:t>最適化期間のデータを用いて、最適化用パラメータファイルを生成する</a:t>
            </a:r>
            <a:endParaRPr kumimoji="1" lang="en-US" altLang="ja-JP" b="1" dirty="0">
              <a:solidFill>
                <a:schemeClr val="accent1"/>
              </a:solidFill>
            </a:endParaRPr>
          </a:p>
        </p:txBody>
      </p:sp>
      <p:sp>
        <p:nvSpPr>
          <p:cNvPr id="17" name="テキスト ボックス 16">
            <a:extLst>
              <a:ext uri="{FF2B5EF4-FFF2-40B4-BE49-F238E27FC236}">
                <a16:creationId xmlns:a16="http://schemas.microsoft.com/office/drawing/2014/main" id="{36A7ADA4-4C39-E322-581D-A262C33D6093}"/>
              </a:ext>
            </a:extLst>
          </p:cNvPr>
          <p:cNvSpPr txBox="1"/>
          <p:nvPr/>
        </p:nvSpPr>
        <p:spPr>
          <a:xfrm>
            <a:off x="3460073" y="4663449"/>
            <a:ext cx="7731802" cy="369332"/>
          </a:xfrm>
          <a:prstGeom prst="rect">
            <a:avLst/>
          </a:prstGeom>
          <a:noFill/>
        </p:spPr>
        <p:txBody>
          <a:bodyPr wrap="square" rtlCol="0">
            <a:spAutoFit/>
          </a:bodyPr>
          <a:lstStyle/>
          <a:p>
            <a:r>
              <a:rPr kumimoji="1" lang="ja-JP" altLang="en-US" b="1" dirty="0">
                <a:solidFill>
                  <a:schemeClr val="accent1"/>
                </a:solidFill>
              </a:rPr>
              <a:t>最適化変数を全て実績値に固定した状態で、構築した問題に入力し、予測する</a:t>
            </a:r>
            <a:endParaRPr kumimoji="1" lang="en-US" altLang="ja-JP" b="1" dirty="0">
              <a:solidFill>
                <a:schemeClr val="accent1"/>
              </a:solidFill>
            </a:endParaRPr>
          </a:p>
        </p:txBody>
      </p:sp>
      <p:sp>
        <p:nvSpPr>
          <p:cNvPr id="18" name="テキスト ボックス 17">
            <a:extLst>
              <a:ext uri="{FF2B5EF4-FFF2-40B4-BE49-F238E27FC236}">
                <a16:creationId xmlns:a16="http://schemas.microsoft.com/office/drawing/2014/main" id="{4F122EF5-B82A-CC6B-9737-F78A4C768E0A}"/>
              </a:ext>
            </a:extLst>
          </p:cNvPr>
          <p:cNvSpPr txBox="1"/>
          <p:nvPr/>
        </p:nvSpPr>
        <p:spPr>
          <a:xfrm>
            <a:off x="3460073" y="5500073"/>
            <a:ext cx="7731802" cy="369332"/>
          </a:xfrm>
          <a:prstGeom prst="rect">
            <a:avLst/>
          </a:prstGeom>
          <a:noFill/>
        </p:spPr>
        <p:txBody>
          <a:bodyPr wrap="square" rtlCol="0">
            <a:spAutoFit/>
          </a:bodyPr>
          <a:lstStyle/>
          <a:p>
            <a:r>
              <a:rPr kumimoji="1" lang="ja-JP" altLang="en-US" b="1" dirty="0">
                <a:solidFill>
                  <a:schemeClr val="accent1"/>
                </a:solidFill>
              </a:rPr>
              <a:t>構築したプラントスケジューリング問題を、最適化手法で解く</a:t>
            </a:r>
            <a:endParaRPr kumimoji="1" lang="en-US" altLang="ja-JP" b="1" dirty="0">
              <a:solidFill>
                <a:schemeClr val="accent1"/>
              </a:solidFill>
            </a:endParaRPr>
          </a:p>
        </p:txBody>
      </p:sp>
      <p:sp>
        <p:nvSpPr>
          <p:cNvPr id="19" name="テキスト ボックス 18">
            <a:extLst>
              <a:ext uri="{FF2B5EF4-FFF2-40B4-BE49-F238E27FC236}">
                <a16:creationId xmlns:a16="http://schemas.microsoft.com/office/drawing/2014/main" id="{C9FE4AA2-9A7F-90B3-2787-89DE6E64BE98}"/>
              </a:ext>
            </a:extLst>
          </p:cNvPr>
          <p:cNvSpPr txBox="1"/>
          <p:nvPr/>
        </p:nvSpPr>
        <p:spPr>
          <a:xfrm>
            <a:off x="187807" y="2962348"/>
            <a:ext cx="642027" cy="369332"/>
          </a:xfrm>
          <a:prstGeom prst="rect">
            <a:avLst/>
          </a:prstGeom>
          <a:noFill/>
        </p:spPr>
        <p:txBody>
          <a:bodyPr wrap="square" rtlCol="0">
            <a:spAutoFit/>
          </a:bodyPr>
          <a:lstStyle/>
          <a:p>
            <a:r>
              <a:rPr kumimoji="1" lang="ja-JP" altLang="en-US" b="1" dirty="0">
                <a:solidFill>
                  <a:schemeClr val="accent1"/>
                </a:solidFill>
              </a:rPr>
              <a:t>新規</a:t>
            </a:r>
            <a:endParaRPr kumimoji="1" lang="en-US" altLang="ja-JP" b="1" dirty="0">
              <a:solidFill>
                <a:schemeClr val="accent1"/>
              </a:solidFill>
            </a:endParaRPr>
          </a:p>
        </p:txBody>
      </p:sp>
      <p:sp>
        <p:nvSpPr>
          <p:cNvPr id="20" name="テキスト ボックス 19">
            <a:extLst>
              <a:ext uri="{FF2B5EF4-FFF2-40B4-BE49-F238E27FC236}">
                <a16:creationId xmlns:a16="http://schemas.microsoft.com/office/drawing/2014/main" id="{9AB4860D-B6C5-0D3F-C7B0-BB1A7A759159}"/>
              </a:ext>
            </a:extLst>
          </p:cNvPr>
          <p:cNvSpPr txBox="1"/>
          <p:nvPr/>
        </p:nvSpPr>
        <p:spPr>
          <a:xfrm>
            <a:off x="187807" y="4642482"/>
            <a:ext cx="642027" cy="369332"/>
          </a:xfrm>
          <a:prstGeom prst="rect">
            <a:avLst/>
          </a:prstGeom>
          <a:noFill/>
        </p:spPr>
        <p:txBody>
          <a:bodyPr wrap="square" rtlCol="0">
            <a:spAutoFit/>
          </a:bodyPr>
          <a:lstStyle/>
          <a:p>
            <a:r>
              <a:rPr kumimoji="1" lang="ja-JP" altLang="en-US" b="1" dirty="0">
                <a:solidFill>
                  <a:schemeClr val="accent1"/>
                </a:solidFill>
              </a:rPr>
              <a:t>新規</a:t>
            </a:r>
            <a:endParaRPr kumimoji="1" lang="en-US" altLang="ja-JP" b="1" dirty="0">
              <a:solidFill>
                <a:schemeClr val="accent1"/>
              </a:solidFill>
            </a:endParaRPr>
          </a:p>
        </p:txBody>
      </p:sp>
      <p:pic>
        <p:nvPicPr>
          <p:cNvPr id="7" name="グラフィックス 6" descr="紙 単色塗りつぶし">
            <a:extLst>
              <a:ext uri="{FF2B5EF4-FFF2-40B4-BE49-F238E27FC236}">
                <a16:creationId xmlns:a16="http://schemas.microsoft.com/office/drawing/2014/main" id="{B72F255F-0D0C-9491-7FE6-4A5F00820C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9700" y="1798430"/>
            <a:ext cx="609600" cy="609600"/>
          </a:xfrm>
          <a:prstGeom prst="rect">
            <a:avLst/>
          </a:prstGeom>
        </p:spPr>
      </p:pic>
      <p:cxnSp>
        <p:nvCxnSpPr>
          <p:cNvPr id="21" name="直線矢印コネクタ 20">
            <a:extLst>
              <a:ext uri="{FF2B5EF4-FFF2-40B4-BE49-F238E27FC236}">
                <a16:creationId xmlns:a16="http://schemas.microsoft.com/office/drawing/2014/main" id="{797308A6-CFE1-D144-BE29-5D0172487356}"/>
              </a:ext>
            </a:extLst>
          </p:cNvPr>
          <p:cNvCxnSpPr>
            <a:cxnSpLocks/>
            <a:stCxn id="7" idx="3"/>
            <a:endCxn id="22" idx="1"/>
          </p:cNvCxnSpPr>
          <p:nvPr/>
        </p:nvCxnSpPr>
        <p:spPr>
          <a:xfrm>
            <a:off x="4559300" y="2103230"/>
            <a:ext cx="1526320" cy="2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2" name="グラフィックス 21" descr="紙 単色塗りつぶし">
            <a:extLst>
              <a:ext uri="{FF2B5EF4-FFF2-40B4-BE49-F238E27FC236}">
                <a16:creationId xmlns:a16="http://schemas.microsoft.com/office/drawing/2014/main" id="{A3F49E41-531F-5916-DB6E-FD03115C12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620" y="1798693"/>
            <a:ext cx="609600" cy="609600"/>
          </a:xfrm>
          <a:prstGeom prst="rect">
            <a:avLst/>
          </a:prstGeom>
        </p:spPr>
      </p:pic>
    </p:spTree>
    <p:extLst>
      <p:ext uri="{BB962C8B-B14F-4D97-AF65-F5344CB8AC3E}">
        <p14:creationId xmlns:p14="http://schemas.microsoft.com/office/powerpoint/2010/main" val="387172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 折れ線グラフ&#10;&#10;自動的に生成された説明">
            <a:extLst>
              <a:ext uri="{FF2B5EF4-FFF2-40B4-BE49-F238E27FC236}">
                <a16:creationId xmlns:a16="http://schemas.microsoft.com/office/drawing/2014/main" id="{F2E10D66-811B-E41D-88CB-0DF411D45F77}"/>
              </a:ext>
            </a:extLst>
          </p:cNvPr>
          <p:cNvPicPr>
            <a:picLocks noChangeAspect="1"/>
          </p:cNvPicPr>
          <p:nvPr/>
        </p:nvPicPr>
        <p:blipFill>
          <a:blip r:embed="rId2"/>
          <a:stretch>
            <a:fillRect/>
          </a:stretch>
        </p:blipFill>
        <p:spPr>
          <a:xfrm>
            <a:off x="644796" y="1850306"/>
            <a:ext cx="5284059" cy="3277908"/>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927E3BE4-CD9B-0C81-3823-41CC49A56C16}"/>
              </a:ext>
            </a:extLst>
          </p:cNvPr>
          <p:cNvPicPr>
            <a:picLocks noChangeAspect="1"/>
          </p:cNvPicPr>
          <p:nvPr/>
        </p:nvPicPr>
        <p:blipFill>
          <a:blip r:embed="rId3"/>
          <a:stretch>
            <a:fillRect/>
          </a:stretch>
        </p:blipFill>
        <p:spPr>
          <a:xfrm>
            <a:off x="6322689" y="1850306"/>
            <a:ext cx="5284059" cy="3277908"/>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トレンドをほぼ捉えており、平均値もほぼ等しい。</a:t>
            </a:r>
            <a:endParaRPr lang="en-US" altLang="ja-JP" sz="2800" dirty="0"/>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7336833"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[mg/L]</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予測結果 </a:t>
            </a:r>
            <a:r>
              <a:rPr lang="en-US" altLang="ja-JP" sz="1600" b="1" dirty="0">
                <a:solidFill>
                  <a:schemeClr val="bg1"/>
                </a:solidFill>
              </a:rPr>
              <a:t>&gt; LVMWD</a:t>
            </a:r>
            <a:endParaRPr kumimoji="1" lang="ja-JP" altLang="en-US" sz="1600" b="1" dirty="0">
              <a:solidFill>
                <a:schemeClr val="bg1"/>
              </a:solidFill>
            </a:endParaRPr>
          </a:p>
        </p:txBody>
      </p:sp>
      <p:sp>
        <p:nvSpPr>
          <p:cNvPr id="16" name="テキスト ボックス 15">
            <a:extLst>
              <a:ext uri="{FF2B5EF4-FFF2-40B4-BE49-F238E27FC236}">
                <a16:creationId xmlns:a16="http://schemas.microsoft.com/office/drawing/2014/main" id="{7588CE6F-92AD-F84E-BAE1-59AEA98C75A1}"/>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graphicFrame>
        <p:nvGraphicFramePr>
          <p:cNvPr id="6" name="表 20">
            <a:extLst>
              <a:ext uri="{FF2B5EF4-FFF2-40B4-BE49-F238E27FC236}">
                <a16:creationId xmlns:a16="http://schemas.microsoft.com/office/drawing/2014/main" id="{A9B3BAAF-7E7E-F881-AFBC-BA5E1229F0AD}"/>
              </a:ext>
            </a:extLst>
          </p:cNvPr>
          <p:cNvGraphicFramePr>
            <a:graphicFrameLocks noGrp="1"/>
          </p:cNvGraphicFramePr>
          <p:nvPr>
            <p:extLst>
              <p:ext uri="{D42A27DB-BD31-4B8C-83A1-F6EECF244321}">
                <p14:modId xmlns:p14="http://schemas.microsoft.com/office/powerpoint/2010/main" val="2441151756"/>
              </p:ext>
            </p:extLst>
          </p:nvPr>
        </p:nvGraphicFramePr>
        <p:xfrm>
          <a:off x="1462346" y="5128214"/>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79161598"/>
                    </a:ext>
                  </a:extLst>
                </a:gridCol>
                <a:gridCol w="1354667">
                  <a:extLst>
                    <a:ext uri="{9D8B030D-6E8A-4147-A177-3AD203B41FA5}">
                      <a16:colId xmlns:a16="http://schemas.microsoft.com/office/drawing/2014/main" val="404849043"/>
                    </a:ext>
                  </a:extLst>
                </a:gridCol>
                <a:gridCol w="1354667">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Predict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0.067 mg/L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0.064 mg/L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graphicFrame>
        <p:nvGraphicFramePr>
          <p:cNvPr id="9" name="表 20">
            <a:extLst>
              <a:ext uri="{FF2B5EF4-FFF2-40B4-BE49-F238E27FC236}">
                <a16:creationId xmlns:a16="http://schemas.microsoft.com/office/drawing/2014/main" id="{8107F982-84AE-B9E8-DBB0-9003DB75EB3B}"/>
              </a:ext>
            </a:extLst>
          </p:cNvPr>
          <p:cNvGraphicFramePr>
            <a:graphicFrameLocks noGrp="1"/>
          </p:cNvGraphicFramePr>
          <p:nvPr>
            <p:extLst>
              <p:ext uri="{D42A27DB-BD31-4B8C-83A1-F6EECF244321}">
                <p14:modId xmlns:p14="http://schemas.microsoft.com/office/powerpoint/2010/main" val="2701626787"/>
              </p:ext>
            </p:extLst>
          </p:nvPr>
        </p:nvGraphicFramePr>
        <p:xfrm>
          <a:off x="6798378" y="5128214"/>
          <a:ext cx="4588695" cy="1112520"/>
        </p:xfrm>
        <a:graphic>
          <a:graphicData uri="http://schemas.openxmlformats.org/drawingml/2006/table">
            <a:tbl>
              <a:tblPr firstRow="1" bandRow="1">
                <a:tableStyleId>{5C22544A-7EE6-4342-B048-85BDC9FD1C3A}</a:tableStyleId>
              </a:tblPr>
              <a:tblGrid>
                <a:gridCol w="1529565">
                  <a:extLst>
                    <a:ext uri="{9D8B030D-6E8A-4147-A177-3AD203B41FA5}">
                      <a16:colId xmlns:a16="http://schemas.microsoft.com/office/drawing/2014/main" val="2679161598"/>
                    </a:ext>
                  </a:extLst>
                </a:gridCol>
                <a:gridCol w="1529565">
                  <a:extLst>
                    <a:ext uri="{9D8B030D-6E8A-4147-A177-3AD203B41FA5}">
                      <a16:colId xmlns:a16="http://schemas.microsoft.com/office/drawing/2014/main" val="404849043"/>
                    </a:ext>
                  </a:extLst>
                </a:gridCol>
                <a:gridCol w="1529565">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Predict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20.76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21.09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1.83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1.82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spTree>
    <p:extLst>
      <p:ext uri="{BB962C8B-B14F-4D97-AF65-F5344CB8AC3E}">
        <p14:creationId xmlns:p14="http://schemas.microsoft.com/office/powerpoint/2010/main" val="187953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8788A48-58B0-6CD3-5EB8-CAC6E6F4022F}"/>
              </a:ext>
            </a:extLst>
          </p:cNvPr>
          <p:cNvPicPr>
            <a:picLocks noChangeAspect="1"/>
          </p:cNvPicPr>
          <p:nvPr/>
        </p:nvPicPr>
        <p:blipFill>
          <a:blip r:embed="rId2"/>
          <a:stretch>
            <a:fillRect/>
          </a:stretch>
        </p:blipFill>
        <p:spPr>
          <a:xfrm>
            <a:off x="6234276" y="1837553"/>
            <a:ext cx="5412099" cy="3357336"/>
          </a:xfrm>
          <a:prstGeom prst="rect">
            <a:avLst/>
          </a:prstGeom>
        </p:spPr>
      </p:pic>
      <p:pic>
        <p:nvPicPr>
          <p:cNvPr id="8" name="図 7">
            <a:extLst>
              <a:ext uri="{FF2B5EF4-FFF2-40B4-BE49-F238E27FC236}">
                <a16:creationId xmlns:a16="http://schemas.microsoft.com/office/drawing/2014/main" id="{F473A40C-1FD8-A5B3-E487-AAD936871F9F}"/>
              </a:ext>
            </a:extLst>
          </p:cNvPr>
          <p:cNvPicPr>
            <a:picLocks noChangeAspect="1"/>
          </p:cNvPicPr>
          <p:nvPr/>
        </p:nvPicPr>
        <p:blipFill>
          <a:blip r:embed="rId3"/>
          <a:stretch>
            <a:fillRect/>
          </a:stretch>
        </p:blipFill>
        <p:spPr>
          <a:xfrm>
            <a:off x="478949" y="1837553"/>
            <a:ext cx="5412099" cy="3357336"/>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トレンドは大まかに捉えているが、</a:t>
            </a:r>
            <a:r>
              <a:rPr lang="en-US" altLang="ja-JP" sz="2800" dirty="0"/>
              <a:t>EC</a:t>
            </a:r>
            <a:r>
              <a:rPr lang="ja-JP" altLang="en-US" sz="2800" dirty="0"/>
              <a:t>の予測値が実績よりも若干低い。</a:t>
            </a:r>
            <a:endParaRPr lang="en-US" altLang="ja-JP" sz="2800" dirty="0"/>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7336833"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[ppm]</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予測結果 </a:t>
            </a:r>
            <a:r>
              <a:rPr lang="en-US" altLang="ja-JP" sz="1600" b="1" dirty="0">
                <a:solidFill>
                  <a:schemeClr val="bg1"/>
                </a:solidFill>
              </a:rPr>
              <a:t>&gt; OCWD</a:t>
            </a:r>
            <a:endParaRPr kumimoji="1" lang="ja-JP" altLang="en-US" sz="1600" b="1" dirty="0">
              <a:solidFill>
                <a:schemeClr val="bg1"/>
              </a:solidFill>
            </a:endParaRPr>
          </a:p>
        </p:txBody>
      </p:sp>
      <p:graphicFrame>
        <p:nvGraphicFramePr>
          <p:cNvPr id="6" name="表 20">
            <a:extLst>
              <a:ext uri="{FF2B5EF4-FFF2-40B4-BE49-F238E27FC236}">
                <a16:creationId xmlns:a16="http://schemas.microsoft.com/office/drawing/2014/main" id="{A9B3BAAF-7E7E-F881-AFBC-BA5E1229F0AD}"/>
              </a:ext>
            </a:extLst>
          </p:cNvPr>
          <p:cNvGraphicFramePr>
            <a:graphicFrameLocks noGrp="1"/>
          </p:cNvGraphicFramePr>
          <p:nvPr>
            <p:extLst>
              <p:ext uri="{D42A27DB-BD31-4B8C-83A1-F6EECF244321}">
                <p14:modId xmlns:p14="http://schemas.microsoft.com/office/powerpoint/2010/main" val="1420867602"/>
              </p:ext>
            </p:extLst>
          </p:nvPr>
        </p:nvGraphicFramePr>
        <p:xfrm>
          <a:off x="1365362" y="5128214"/>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79161598"/>
                    </a:ext>
                  </a:extLst>
                </a:gridCol>
                <a:gridCol w="1354667">
                  <a:extLst>
                    <a:ext uri="{9D8B030D-6E8A-4147-A177-3AD203B41FA5}">
                      <a16:colId xmlns:a16="http://schemas.microsoft.com/office/drawing/2014/main" val="404849043"/>
                    </a:ext>
                  </a:extLst>
                </a:gridCol>
                <a:gridCol w="1354667">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Predict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0.055 ppm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0.052 ppm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2.24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graphicFrame>
        <p:nvGraphicFramePr>
          <p:cNvPr id="9" name="表 20">
            <a:extLst>
              <a:ext uri="{FF2B5EF4-FFF2-40B4-BE49-F238E27FC236}">
                <a16:creationId xmlns:a16="http://schemas.microsoft.com/office/drawing/2014/main" id="{8107F982-84AE-B9E8-DBB0-9003DB75EB3B}"/>
              </a:ext>
            </a:extLst>
          </p:cNvPr>
          <p:cNvGraphicFramePr>
            <a:graphicFrameLocks noGrp="1"/>
          </p:cNvGraphicFramePr>
          <p:nvPr>
            <p:extLst>
              <p:ext uri="{D42A27DB-BD31-4B8C-83A1-F6EECF244321}">
                <p14:modId xmlns:p14="http://schemas.microsoft.com/office/powerpoint/2010/main" val="1234840007"/>
              </p:ext>
            </p:extLst>
          </p:nvPr>
        </p:nvGraphicFramePr>
        <p:xfrm>
          <a:off x="6777461" y="5130073"/>
          <a:ext cx="4660047" cy="1112520"/>
        </p:xfrm>
        <a:graphic>
          <a:graphicData uri="http://schemas.openxmlformats.org/drawingml/2006/table">
            <a:tbl>
              <a:tblPr firstRow="1" bandRow="1">
                <a:tableStyleId>{5C22544A-7EE6-4342-B048-85BDC9FD1C3A}</a:tableStyleId>
              </a:tblPr>
              <a:tblGrid>
                <a:gridCol w="1553349">
                  <a:extLst>
                    <a:ext uri="{9D8B030D-6E8A-4147-A177-3AD203B41FA5}">
                      <a16:colId xmlns:a16="http://schemas.microsoft.com/office/drawing/2014/main" val="2679161598"/>
                    </a:ext>
                  </a:extLst>
                </a:gridCol>
                <a:gridCol w="1553349">
                  <a:extLst>
                    <a:ext uri="{9D8B030D-6E8A-4147-A177-3AD203B41FA5}">
                      <a16:colId xmlns:a16="http://schemas.microsoft.com/office/drawing/2014/main" val="404849043"/>
                    </a:ext>
                  </a:extLst>
                </a:gridCol>
                <a:gridCol w="1553349">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Predict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23.56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20.90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1.96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1.88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sp>
        <p:nvSpPr>
          <p:cNvPr id="11" name="テキスト ボックス 10">
            <a:extLst>
              <a:ext uri="{FF2B5EF4-FFF2-40B4-BE49-F238E27FC236}">
                <a16:creationId xmlns:a16="http://schemas.microsoft.com/office/drawing/2014/main" id="{B567027E-DE34-FF1D-66BB-A109E3AE6342}"/>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spTree>
    <p:extLst>
      <p:ext uri="{BB962C8B-B14F-4D97-AF65-F5344CB8AC3E}">
        <p14:creationId xmlns:p14="http://schemas.microsoft.com/office/powerpoint/2010/main" val="113234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折れ線グラフ, ヒストグラム&#10;&#10;自動的に生成された説明">
            <a:extLst>
              <a:ext uri="{FF2B5EF4-FFF2-40B4-BE49-F238E27FC236}">
                <a16:creationId xmlns:a16="http://schemas.microsoft.com/office/drawing/2014/main" id="{D25B93E5-A526-22F3-AD35-F8F9368E48F7}"/>
              </a:ext>
            </a:extLst>
          </p:cNvPr>
          <p:cNvPicPr>
            <a:picLocks noChangeAspect="1"/>
          </p:cNvPicPr>
          <p:nvPr/>
        </p:nvPicPr>
        <p:blipFill>
          <a:blip r:embed="rId2"/>
          <a:stretch>
            <a:fillRect/>
          </a:stretch>
        </p:blipFill>
        <p:spPr>
          <a:xfrm>
            <a:off x="2446015" y="1565493"/>
            <a:ext cx="7038709" cy="4652706"/>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4"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実行可能解を得て、コストを改善する解が得られている。</a:t>
            </a:r>
            <a:endParaRPr lang="en-US" altLang="ja-JP" sz="2800" dirty="0"/>
          </a:p>
        </p:txBody>
      </p:sp>
      <p:sp>
        <p:nvSpPr>
          <p:cNvPr id="4" name="テキスト ボックス 3">
            <a:extLst>
              <a:ext uri="{FF2B5EF4-FFF2-40B4-BE49-F238E27FC236}">
                <a16:creationId xmlns:a16="http://schemas.microsoft.com/office/drawing/2014/main" id="{9FD4039F-9A1A-F40E-E273-A7C08FFB6CCB}"/>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sp>
        <p:nvSpPr>
          <p:cNvPr id="6" name="テキスト ボックス 5">
            <a:extLst>
              <a:ext uri="{FF2B5EF4-FFF2-40B4-BE49-F238E27FC236}">
                <a16:creationId xmlns:a16="http://schemas.microsoft.com/office/drawing/2014/main" id="{AFB86111-034F-AC96-8E00-E7FE44001C83}"/>
              </a:ext>
            </a:extLst>
          </p:cNvPr>
          <p:cNvSpPr txBox="1"/>
          <p:nvPr/>
        </p:nvSpPr>
        <p:spPr>
          <a:xfrm>
            <a:off x="9371307" y="1565493"/>
            <a:ext cx="2447924" cy="1200329"/>
          </a:xfrm>
          <a:prstGeom prst="rect">
            <a:avLst/>
          </a:prstGeom>
          <a:noFill/>
        </p:spPr>
        <p:txBody>
          <a:bodyPr wrap="square" rtlCol="0">
            <a:spAutoFit/>
          </a:bodyPr>
          <a:lstStyle/>
          <a:p>
            <a:r>
              <a:rPr kumimoji="1" lang="en-US" altLang="ja-JP" b="1" dirty="0">
                <a:solidFill>
                  <a:schemeClr val="accent1"/>
                </a:solidFill>
              </a:rPr>
              <a:t>Blue: Objective Function Value f(x) </a:t>
            </a:r>
            <a:r>
              <a:rPr kumimoji="1" lang="en-US" altLang="ja-JP" b="1" dirty="0"/>
              <a:t>/</a:t>
            </a:r>
            <a:r>
              <a:rPr kumimoji="1" lang="ja-JP" altLang="en-US" b="1" dirty="0">
                <a:solidFill>
                  <a:schemeClr val="accent1"/>
                </a:solidFill>
              </a:rPr>
              <a:t> </a:t>
            </a:r>
            <a:endParaRPr kumimoji="1" lang="en-US" altLang="ja-JP" b="1" dirty="0">
              <a:solidFill>
                <a:schemeClr val="accent1"/>
              </a:solidFill>
            </a:endParaRPr>
          </a:p>
          <a:p>
            <a:r>
              <a:rPr kumimoji="1" lang="en-US" altLang="ja-JP" b="1" dirty="0">
                <a:solidFill>
                  <a:srgbClr val="FFC000"/>
                </a:solidFill>
              </a:rPr>
              <a:t>Orange: Constraint Violation v(x)</a:t>
            </a:r>
            <a:endParaRPr kumimoji="1" lang="ja-JP" altLang="en-US" b="1" dirty="0">
              <a:solidFill>
                <a:srgbClr val="FFC000"/>
              </a:solidFill>
            </a:endParaRPr>
          </a:p>
        </p:txBody>
      </p:sp>
    </p:spTree>
    <p:extLst>
      <p:ext uri="{BB962C8B-B14F-4D97-AF65-F5344CB8AC3E}">
        <p14:creationId xmlns:p14="http://schemas.microsoft.com/office/powerpoint/2010/main" val="412244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操作計画：コスト変数と固定変数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2121823" y="2248493"/>
            <a:ext cx="3426611" cy="338554"/>
          </a:xfrm>
          <a:prstGeom prst="rect">
            <a:avLst/>
          </a:prstGeom>
          <a:noFill/>
        </p:spPr>
        <p:txBody>
          <a:bodyPr wrap="square" rtlCol="0">
            <a:spAutoFit/>
          </a:bodyPr>
          <a:lstStyle/>
          <a:p>
            <a:pPr algn="ctr"/>
            <a:r>
              <a:rPr kumimoji="1" lang="en-US" altLang="ja-JP" sz="1600" b="1" dirty="0">
                <a:solidFill>
                  <a:schemeClr val="accent1"/>
                </a:solidFill>
              </a:rPr>
              <a:t>Total Chlorine [ton/day]</a:t>
            </a:r>
            <a:r>
              <a:rPr kumimoji="1" lang="ja-JP" altLang="en-US" sz="1200" b="1" dirty="0">
                <a:solidFill>
                  <a:schemeClr val="accent1"/>
                </a:solidFill>
              </a:rPr>
              <a:t>（コスト）</a:t>
            </a:r>
            <a:endParaRPr kumimoji="1" lang="ja-JP" altLang="en-US" sz="1600" b="1" dirty="0">
              <a:solidFill>
                <a:srgbClr val="FFC000"/>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784394" y="2229567"/>
            <a:ext cx="2487270"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830890" y="4204328"/>
            <a:ext cx="2468882"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7346540" y="4214265"/>
            <a:ext cx="2531399"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7462382" y="2229567"/>
            <a:ext cx="2324702"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[mg/L]</a:t>
            </a:r>
            <a:r>
              <a:rPr kumimoji="1" lang="ja-JP" altLang="en-US" sz="1200" b="1" dirty="0">
                <a:solidFill>
                  <a:schemeClr val="accent1"/>
                </a:solidFill>
              </a:rPr>
              <a:t>（固定）</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sp>
        <p:nvSpPr>
          <p:cNvPr id="23" name="テキスト プレースホルダー 2">
            <a:extLst>
              <a:ext uri="{FF2B5EF4-FFF2-40B4-BE49-F238E27FC236}">
                <a16:creationId xmlns:a16="http://schemas.microsoft.com/office/drawing/2014/main" id="{077196FF-5DE3-50AB-C3EF-CC550550A823}"/>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探索途中だが、わずかにコスト削減する解が得られている。</a:t>
            </a:r>
            <a:endParaRPr lang="en-US" altLang="ja-JP" sz="2800" dirty="0"/>
          </a:p>
        </p:txBody>
      </p:sp>
      <p:pic>
        <p:nvPicPr>
          <p:cNvPr id="7" name="図 6" descr="グラフ&#10;&#10;自動的に生成された説明">
            <a:extLst>
              <a:ext uri="{FF2B5EF4-FFF2-40B4-BE49-F238E27FC236}">
                <a16:creationId xmlns:a16="http://schemas.microsoft.com/office/drawing/2014/main" id="{5464D830-43E4-60EE-F172-60E32BA18D22}"/>
              </a:ext>
            </a:extLst>
          </p:cNvPr>
          <p:cNvPicPr>
            <a:picLocks noChangeAspect="1"/>
          </p:cNvPicPr>
          <p:nvPr/>
        </p:nvPicPr>
        <p:blipFill>
          <a:blip r:embed="rId2"/>
          <a:stretch>
            <a:fillRect/>
          </a:stretch>
        </p:blipFill>
        <p:spPr>
          <a:xfrm>
            <a:off x="1662306" y="2568121"/>
            <a:ext cx="4155633" cy="2617834"/>
          </a:xfrm>
          <a:prstGeom prst="rect">
            <a:avLst/>
          </a:prstGeom>
        </p:spPr>
      </p:pic>
      <p:sp>
        <p:nvSpPr>
          <p:cNvPr id="8" name="テキスト ボックス 7">
            <a:extLst>
              <a:ext uri="{FF2B5EF4-FFF2-40B4-BE49-F238E27FC236}">
                <a16:creationId xmlns:a16="http://schemas.microsoft.com/office/drawing/2014/main" id="{A8608477-2BFC-F0DB-642D-068682686D2B}"/>
              </a:ext>
            </a:extLst>
          </p:cNvPr>
          <p:cNvSpPr txBox="1"/>
          <p:nvPr/>
        </p:nvSpPr>
        <p:spPr>
          <a:xfrm>
            <a:off x="0" y="1827268"/>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pic>
        <p:nvPicPr>
          <p:cNvPr id="24" name="図 23" descr="グラフ&#10;&#10;自動的に生成された説明">
            <a:extLst>
              <a:ext uri="{FF2B5EF4-FFF2-40B4-BE49-F238E27FC236}">
                <a16:creationId xmlns:a16="http://schemas.microsoft.com/office/drawing/2014/main" id="{DCC76521-979B-90AA-793D-AC65FDD187DC}"/>
              </a:ext>
            </a:extLst>
          </p:cNvPr>
          <p:cNvPicPr>
            <a:picLocks noChangeAspect="1"/>
          </p:cNvPicPr>
          <p:nvPr/>
        </p:nvPicPr>
        <p:blipFill>
          <a:blip r:embed="rId3"/>
          <a:stretch>
            <a:fillRect/>
          </a:stretch>
        </p:blipFill>
        <p:spPr>
          <a:xfrm>
            <a:off x="7198827" y="2568121"/>
            <a:ext cx="2531400" cy="1638213"/>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288FEF19-D299-C0D8-388E-2B4587B92877}"/>
              </a:ext>
            </a:extLst>
          </p:cNvPr>
          <p:cNvPicPr>
            <a:picLocks noChangeAspect="1"/>
          </p:cNvPicPr>
          <p:nvPr/>
        </p:nvPicPr>
        <p:blipFill>
          <a:blip r:embed="rId4"/>
          <a:stretch>
            <a:fillRect/>
          </a:stretch>
        </p:blipFill>
        <p:spPr>
          <a:xfrm>
            <a:off x="9730311" y="2587047"/>
            <a:ext cx="2461689" cy="1627218"/>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8B5AD4FF-263C-23D8-8D88-76E5688FCDC2}"/>
              </a:ext>
            </a:extLst>
          </p:cNvPr>
          <p:cNvPicPr>
            <a:picLocks noChangeAspect="1"/>
          </p:cNvPicPr>
          <p:nvPr/>
        </p:nvPicPr>
        <p:blipFill>
          <a:blip r:embed="rId5"/>
          <a:stretch>
            <a:fillRect/>
          </a:stretch>
        </p:blipFill>
        <p:spPr>
          <a:xfrm>
            <a:off x="9745720" y="4574277"/>
            <a:ext cx="2442827" cy="1614750"/>
          </a:xfrm>
          <a:prstGeom prst="rect">
            <a:avLst/>
          </a:prstGeom>
        </p:spPr>
      </p:pic>
      <p:pic>
        <p:nvPicPr>
          <p:cNvPr id="31" name="図 30" descr="グラフ, 折れ線グラフ&#10;&#10;自動的に生成された説明">
            <a:extLst>
              <a:ext uri="{FF2B5EF4-FFF2-40B4-BE49-F238E27FC236}">
                <a16:creationId xmlns:a16="http://schemas.microsoft.com/office/drawing/2014/main" id="{4853156F-7612-C6DA-B88E-A9869B6B586A}"/>
              </a:ext>
            </a:extLst>
          </p:cNvPr>
          <p:cNvPicPr>
            <a:picLocks noChangeAspect="1"/>
          </p:cNvPicPr>
          <p:nvPr/>
        </p:nvPicPr>
        <p:blipFill>
          <a:blip r:embed="rId6"/>
          <a:stretch>
            <a:fillRect/>
          </a:stretch>
        </p:blipFill>
        <p:spPr>
          <a:xfrm>
            <a:off x="7243113" y="4643585"/>
            <a:ext cx="2442827" cy="1610609"/>
          </a:xfrm>
          <a:prstGeom prst="rect">
            <a:avLst/>
          </a:prstGeom>
        </p:spPr>
      </p:pic>
      <p:graphicFrame>
        <p:nvGraphicFramePr>
          <p:cNvPr id="32" name="表 20">
            <a:extLst>
              <a:ext uri="{FF2B5EF4-FFF2-40B4-BE49-F238E27FC236}">
                <a16:creationId xmlns:a16="http://schemas.microsoft.com/office/drawing/2014/main" id="{CBF303BF-0FFD-D40D-BD92-7DACD160CBE5}"/>
              </a:ext>
            </a:extLst>
          </p:cNvPr>
          <p:cNvGraphicFramePr>
            <a:graphicFrameLocks noGrp="1"/>
          </p:cNvGraphicFramePr>
          <p:nvPr>
            <p:extLst>
              <p:ext uri="{D42A27DB-BD31-4B8C-83A1-F6EECF244321}">
                <p14:modId xmlns:p14="http://schemas.microsoft.com/office/powerpoint/2010/main" val="2794876886"/>
              </p:ext>
            </p:extLst>
          </p:nvPr>
        </p:nvGraphicFramePr>
        <p:xfrm>
          <a:off x="1662305" y="5133737"/>
          <a:ext cx="4155634" cy="1112520"/>
        </p:xfrm>
        <a:graphic>
          <a:graphicData uri="http://schemas.openxmlformats.org/drawingml/2006/table">
            <a:tbl>
              <a:tblPr firstRow="1" bandRow="1">
                <a:tableStyleId>{5C22544A-7EE6-4342-B048-85BDC9FD1C3A}</a:tableStyleId>
              </a:tblPr>
              <a:tblGrid>
                <a:gridCol w="2077817">
                  <a:extLst>
                    <a:ext uri="{9D8B030D-6E8A-4147-A177-3AD203B41FA5}">
                      <a16:colId xmlns:a16="http://schemas.microsoft.com/office/drawing/2014/main" val="2679161598"/>
                    </a:ext>
                  </a:extLst>
                </a:gridCol>
                <a:gridCol w="2077817">
                  <a:extLst>
                    <a:ext uri="{9D8B030D-6E8A-4147-A177-3AD203B41FA5}">
                      <a16:colId xmlns:a16="http://schemas.microsoft.com/office/drawing/2014/main" val="404849043"/>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Total Chlorine</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Actual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0.399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Optimized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0.397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spTree>
    <p:extLst>
      <p:ext uri="{BB962C8B-B14F-4D97-AF65-F5344CB8AC3E}">
        <p14:creationId xmlns:p14="http://schemas.microsoft.com/office/powerpoint/2010/main" val="335863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LRV</a:t>
            </a:r>
            <a:r>
              <a:rPr lang="ja-JP" altLang="en-US" sz="2800" dirty="0"/>
              <a:t>基準は守られている。</a:t>
            </a:r>
            <a:endParaRPr lang="en-US" altLang="ja-JP" sz="28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sp>
        <p:nvSpPr>
          <p:cNvPr id="7" name="テキスト ボックス 6">
            <a:extLst>
              <a:ext uri="{FF2B5EF4-FFF2-40B4-BE49-F238E27FC236}">
                <a16:creationId xmlns:a16="http://schemas.microsoft.com/office/drawing/2014/main" id="{6091407B-58EF-0FCD-96B3-5439171FC91B}"/>
              </a:ext>
            </a:extLst>
          </p:cNvPr>
          <p:cNvSpPr txBox="1"/>
          <p:nvPr/>
        </p:nvSpPr>
        <p:spPr>
          <a:xfrm>
            <a:off x="7336833"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8" name="テキスト ボックス 7">
            <a:extLst>
              <a:ext uri="{FF2B5EF4-FFF2-40B4-BE49-F238E27FC236}">
                <a16:creationId xmlns:a16="http://schemas.microsoft.com/office/drawing/2014/main" id="{24F9AFDC-5736-6147-631A-31EFEA9FF1D6}"/>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[mg/L]</a:t>
            </a:r>
            <a:endParaRPr kumimoji="1" lang="ja-JP" altLang="en-US" sz="1600" b="1" dirty="0">
              <a:solidFill>
                <a:srgbClr val="FFC000"/>
              </a:solidFill>
            </a:endParaRPr>
          </a:p>
        </p:txBody>
      </p:sp>
      <p:graphicFrame>
        <p:nvGraphicFramePr>
          <p:cNvPr id="10" name="表 20">
            <a:extLst>
              <a:ext uri="{FF2B5EF4-FFF2-40B4-BE49-F238E27FC236}">
                <a16:creationId xmlns:a16="http://schemas.microsoft.com/office/drawing/2014/main" id="{C73D4EAC-2A33-B5CF-88B1-20B3279C2461}"/>
              </a:ext>
            </a:extLst>
          </p:cNvPr>
          <p:cNvGraphicFramePr>
            <a:graphicFrameLocks noGrp="1"/>
          </p:cNvGraphicFramePr>
          <p:nvPr>
            <p:extLst>
              <p:ext uri="{D42A27DB-BD31-4B8C-83A1-F6EECF244321}">
                <p14:modId xmlns:p14="http://schemas.microsoft.com/office/powerpoint/2010/main" val="829342788"/>
              </p:ext>
            </p:extLst>
          </p:nvPr>
        </p:nvGraphicFramePr>
        <p:xfrm>
          <a:off x="1462346" y="5128214"/>
          <a:ext cx="4064001"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79161598"/>
                    </a:ext>
                  </a:extLst>
                </a:gridCol>
                <a:gridCol w="1354667">
                  <a:extLst>
                    <a:ext uri="{9D8B030D-6E8A-4147-A177-3AD203B41FA5}">
                      <a16:colId xmlns:a16="http://schemas.microsoft.com/office/drawing/2014/main" val="404849043"/>
                    </a:ext>
                  </a:extLst>
                </a:gridCol>
                <a:gridCol w="1354667">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Optimized</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0.067 mg/L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0.064 mg/L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graphicFrame>
        <p:nvGraphicFramePr>
          <p:cNvPr id="11" name="表 20">
            <a:extLst>
              <a:ext uri="{FF2B5EF4-FFF2-40B4-BE49-F238E27FC236}">
                <a16:creationId xmlns:a16="http://schemas.microsoft.com/office/drawing/2014/main" id="{A7A56280-7D90-6C14-5486-21D76706BCE8}"/>
              </a:ext>
            </a:extLst>
          </p:cNvPr>
          <p:cNvGraphicFramePr>
            <a:graphicFrameLocks noGrp="1"/>
          </p:cNvGraphicFramePr>
          <p:nvPr>
            <p:extLst>
              <p:ext uri="{D42A27DB-BD31-4B8C-83A1-F6EECF244321}">
                <p14:modId xmlns:p14="http://schemas.microsoft.com/office/powerpoint/2010/main" val="404981342"/>
              </p:ext>
            </p:extLst>
          </p:nvPr>
        </p:nvGraphicFramePr>
        <p:xfrm>
          <a:off x="6798378" y="5128214"/>
          <a:ext cx="4588695" cy="1112520"/>
        </p:xfrm>
        <a:graphic>
          <a:graphicData uri="http://schemas.openxmlformats.org/drawingml/2006/table">
            <a:tbl>
              <a:tblPr firstRow="1" bandRow="1">
                <a:tableStyleId>{5C22544A-7EE6-4342-B048-85BDC9FD1C3A}</a:tableStyleId>
              </a:tblPr>
              <a:tblGrid>
                <a:gridCol w="1529565">
                  <a:extLst>
                    <a:ext uri="{9D8B030D-6E8A-4147-A177-3AD203B41FA5}">
                      <a16:colId xmlns:a16="http://schemas.microsoft.com/office/drawing/2014/main" val="2679161598"/>
                    </a:ext>
                  </a:extLst>
                </a:gridCol>
                <a:gridCol w="1529565">
                  <a:extLst>
                    <a:ext uri="{9D8B030D-6E8A-4147-A177-3AD203B41FA5}">
                      <a16:colId xmlns:a16="http://schemas.microsoft.com/office/drawing/2014/main" val="404849043"/>
                    </a:ext>
                  </a:extLst>
                </a:gridCol>
                <a:gridCol w="1529565">
                  <a:extLst>
                    <a:ext uri="{9D8B030D-6E8A-4147-A177-3AD203B41FA5}">
                      <a16:colId xmlns:a16="http://schemas.microsoft.com/office/drawing/2014/main" val="3570210715"/>
                    </a:ext>
                  </a:extLst>
                </a:gridCol>
              </a:tblGrid>
              <a:tr h="370840">
                <a:tc>
                  <a:txBody>
                    <a:bodyPr/>
                    <a:lstStyle/>
                    <a:p>
                      <a:pPr algn="ctr"/>
                      <a:r>
                        <a:rPr kumimoji="1" lang="en-US" altLang="ja-JP" dirty="0"/>
                        <a:t>Index</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Actual</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Optimized</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ctr"/>
                      <a:r>
                        <a:rPr kumimoji="1" lang="en-US" altLang="ja-JP" dirty="0"/>
                        <a:t>Data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20.76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21.09 </a:t>
                      </a:r>
                      <a:r>
                        <a:rPr kumimoji="1" lang="en-US" altLang="ja-JP" dirty="0" err="1"/>
                        <a:t>uS</a:t>
                      </a:r>
                      <a:r>
                        <a:rPr kumimoji="1" lang="en-US" altLang="ja-JP" dirty="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ctr"/>
                      <a:r>
                        <a:rPr kumimoji="1" lang="en-US" altLang="ja-JP" dirty="0"/>
                        <a:t>LRV Ave.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1.82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t>1.83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8350735"/>
                  </a:ext>
                </a:extLst>
              </a:tr>
            </a:tbl>
          </a:graphicData>
        </a:graphic>
      </p:graphicFrame>
      <p:sp>
        <p:nvSpPr>
          <p:cNvPr id="13" name="テキスト ボックス 12">
            <a:extLst>
              <a:ext uri="{FF2B5EF4-FFF2-40B4-BE49-F238E27FC236}">
                <a16:creationId xmlns:a16="http://schemas.microsoft.com/office/drawing/2014/main" id="{1EE697C0-5D47-86B8-4DFA-B23036CC6C83}"/>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pic>
        <p:nvPicPr>
          <p:cNvPr id="17" name="図 16" descr="グラフ&#10;&#10;自動的に生成された説明">
            <a:extLst>
              <a:ext uri="{FF2B5EF4-FFF2-40B4-BE49-F238E27FC236}">
                <a16:creationId xmlns:a16="http://schemas.microsoft.com/office/drawing/2014/main" id="{A9078354-2EB6-3C48-35E6-D3B3F7617342}"/>
              </a:ext>
            </a:extLst>
          </p:cNvPr>
          <p:cNvPicPr>
            <a:picLocks noChangeAspect="1"/>
          </p:cNvPicPr>
          <p:nvPr/>
        </p:nvPicPr>
        <p:blipFill>
          <a:blip r:embed="rId2"/>
          <a:stretch>
            <a:fillRect/>
          </a:stretch>
        </p:blipFill>
        <p:spPr>
          <a:xfrm>
            <a:off x="6476188" y="1894903"/>
            <a:ext cx="5132635" cy="3183974"/>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D47EACE9-5342-58AE-44C7-80F5A9B2EF8F}"/>
              </a:ext>
            </a:extLst>
          </p:cNvPr>
          <p:cNvPicPr>
            <a:picLocks noChangeAspect="1"/>
          </p:cNvPicPr>
          <p:nvPr/>
        </p:nvPicPr>
        <p:blipFill>
          <a:blip r:embed="rId3"/>
          <a:stretch>
            <a:fillRect/>
          </a:stretch>
        </p:blipFill>
        <p:spPr>
          <a:xfrm>
            <a:off x="777202" y="1850306"/>
            <a:ext cx="5204527" cy="3228571"/>
          </a:xfrm>
          <a:prstGeom prst="rect">
            <a:avLst/>
          </a:prstGeom>
        </p:spPr>
      </p:pic>
    </p:spTree>
    <p:extLst>
      <p:ext uri="{BB962C8B-B14F-4D97-AF65-F5344CB8AC3E}">
        <p14:creationId xmlns:p14="http://schemas.microsoft.com/office/powerpoint/2010/main" val="94921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コスト換算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このくらいの計算だと、ほぼ改善の余地が無いと見積もれる。</a:t>
            </a:r>
            <a:endParaRPr lang="en-US" altLang="ja-JP" sz="2800" dirty="0"/>
          </a:p>
          <a:p>
            <a:pPr lvl="1">
              <a:defRPr/>
            </a:pPr>
            <a:r>
              <a:rPr lang="ja-JP" altLang="en-US" sz="2400" dirty="0"/>
              <a:t>ただ、若干改善が停滞気味なので、何らかの制約に課されて改善できない可能性もある</a:t>
            </a: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graphicFrame>
        <p:nvGraphicFramePr>
          <p:cNvPr id="8" name="表 20">
            <a:extLst>
              <a:ext uri="{FF2B5EF4-FFF2-40B4-BE49-F238E27FC236}">
                <a16:creationId xmlns:a16="http://schemas.microsoft.com/office/drawing/2014/main" id="{4D7545C1-07BB-18D9-6121-81F0C7B92652}"/>
              </a:ext>
            </a:extLst>
          </p:cNvPr>
          <p:cNvGraphicFramePr>
            <a:graphicFrameLocks noGrp="1"/>
          </p:cNvGraphicFramePr>
          <p:nvPr>
            <p:extLst>
              <p:ext uri="{D42A27DB-BD31-4B8C-83A1-F6EECF244321}">
                <p14:modId xmlns:p14="http://schemas.microsoft.com/office/powerpoint/2010/main" val="582835089"/>
              </p:ext>
            </p:extLst>
          </p:nvPr>
        </p:nvGraphicFramePr>
        <p:xfrm>
          <a:off x="571984" y="2535720"/>
          <a:ext cx="10783537" cy="2377440"/>
        </p:xfrm>
        <a:graphic>
          <a:graphicData uri="http://schemas.openxmlformats.org/drawingml/2006/table">
            <a:tbl>
              <a:tblPr firstRow="1" bandRow="1">
                <a:tableStyleId>{5C22544A-7EE6-4342-B048-85BDC9FD1C3A}</a:tableStyleId>
              </a:tblPr>
              <a:tblGrid>
                <a:gridCol w="3002897">
                  <a:extLst>
                    <a:ext uri="{9D8B030D-6E8A-4147-A177-3AD203B41FA5}">
                      <a16:colId xmlns:a16="http://schemas.microsoft.com/office/drawing/2014/main" val="2679161598"/>
                    </a:ext>
                  </a:extLst>
                </a:gridCol>
                <a:gridCol w="1945160">
                  <a:extLst>
                    <a:ext uri="{9D8B030D-6E8A-4147-A177-3AD203B41FA5}">
                      <a16:colId xmlns:a16="http://schemas.microsoft.com/office/drawing/2014/main" val="404849043"/>
                    </a:ext>
                  </a:extLst>
                </a:gridCol>
                <a:gridCol w="1945160">
                  <a:extLst>
                    <a:ext uri="{9D8B030D-6E8A-4147-A177-3AD203B41FA5}">
                      <a16:colId xmlns:a16="http://schemas.microsoft.com/office/drawing/2014/main" val="3570210715"/>
                    </a:ext>
                  </a:extLst>
                </a:gridCol>
                <a:gridCol w="1945160">
                  <a:extLst>
                    <a:ext uri="{9D8B030D-6E8A-4147-A177-3AD203B41FA5}">
                      <a16:colId xmlns:a16="http://schemas.microsoft.com/office/drawing/2014/main" val="2263649889"/>
                    </a:ext>
                  </a:extLst>
                </a:gridCol>
                <a:gridCol w="1945160">
                  <a:extLst>
                    <a:ext uri="{9D8B030D-6E8A-4147-A177-3AD203B41FA5}">
                      <a16:colId xmlns:a16="http://schemas.microsoft.com/office/drawing/2014/main" val="1764668753"/>
                    </a:ext>
                  </a:extLst>
                </a:gridCol>
              </a:tblGrid>
              <a:tr h="370840">
                <a:tc>
                  <a:txBody>
                    <a:bodyPr/>
                    <a:lstStyle/>
                    <a:p>
                      <a:pPr algn="ctr"/>
                      <a:r>
                        <a:rPr kumimoji="1" lang="en-US" altLang="ja-JP" sz="2000" dirty="0"/>
                        <a:t>Variable</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Actual</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Optimized</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err="1"/>
                        <a:t>Opt</a:t>
                      </a:r>
                      <a:r>
                        <a:rPr kumimoji="1" lang="en-US" altLang="ja-JP" sz="2000" dirty="0"/>
                        <a:t> - Act</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Cost</a:t>
                      </a:r>
                      <a:endParaRPr kumimoji="1" lang="ja-JP" alt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l"/>
                      <a:r>
                        <a:rPr kumimoji="1" lang="en-US" altLang="ja-JP" sz="2000" dirty="0"/>
                        <a:t>Total Chlorine [ton/day]</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0.399</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0.397</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l"/>
                      <a:r>
                        <a:rPr kumimoji="1" lang="en-US" altLang="ja-JP" sz="2000" dirty="0"/>
                        <a:t>EC</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20.76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21.09</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8709670"/>
                  </a:ext>
                </a:extLst>
              </a:tr>
              <a:tr h="370840">
                <a:tc>
                  <a:txBody>
                    <a:bodyPr/>
                    <a:lstStyle/>
                    <a:p>
                      <a:pPr algn="l"/>
                      <a:r>
                        <a:rPr kumimoji="1" lang="en-US" altLang="ja-JP" sz="2000" dirty="0"/>
                        <a:t>TOC</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0.067</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0.064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9215927"/>
                  </a:ext>
                </a:extLst>
              </a:tr>
              <a:tr h="370840">
                <a:tc>
                  <a:txBody>
                    <a:bodyPr/>
                    <a:lstStyle/>
                    <a:p>
                      <a:pPr algn="l"/>
                      <a:r>
                        <a:rPr kumimoji="1" lang="en-US" altLang="ja-JP" sz="2000" dirty="0"/>
                        <a:t>EC LRV</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1.82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1.83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3742831"/>
                  </a:ext>
                </a:extLst>
              </a:tr>
              <a:tr h="370840">
                <a:tc>
                  <a:txBody>
                    <a:bodyPr/>
                    <a:lstStyle/>
                    <a:p>
                      <a:pPr algn="l"/>
                      <a:r>
                        <a:rPr kumimoji="1" lang="en-US" altLang="ja-JP" sz="2000" dirty="0"/>
                        <a:t>TOC LRV</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2.01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2.03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155844"/>
                  </a:ext>
                </a:extLst>
              </a:tr>
            </a:tbl>
          </a:graphicData>
        </a:graphic>
      </p:graphicFrame>
    </p:spTree>
    <p:extLst>
      <p:ext uri="{BB962C8B-B14F-4D97-AF65-F5344CB8AC3E}">
        <p14:creationId xmlns:p14="http://schemas.microsoft.com/office/powerpoint/2010/main" val="943464774"/>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7746</TotalTime>
  <Words>1600</Words>
  <Application>Microsoft Office PowerPoint</Application>
  <PresentationFormat>ワイド画面</PresentationFormat>
  <Paragraphs>397</Paragraphs>
  <Slides>19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Meiryo UI</vt:lpstr>
      <vt:lpstr>游ゴシック</vt:lpstr>
      <vt:lpstr>Arial</vt:lpstr>
      <vt:lpstr>Wingdings</vt:lpstr>
      <vt:lpstr>Yokogawa_Template_Standard</vt:lpstr>
      <vt:lpstr>定例</vt:lpstr>
      <vt:lpstr>概要</vt:lpstr>
      <vt:lpstr>前回からの改善点</vt:lpstr>
      <vt:lpstr>透過水質</vt:lpstr>
      <vt:lpstr>透過水質</vt:lpstr>
      <vt:lpstr>探索結果（最良解の推移）</vt:lpstr>
      <vt:lpstr>操作計画：コスト変数と固定変数</vt:lpstr>
      <vt:lpstr>操作計画：透過水質</vt:lpstr>
      <vt:lpstr>コスト換算</vt:lpstr>
      <vt:lpstr>探索結果（最良解の推移）</vt:lpstr>
      <vt:lpstr>操作計画：コスト変数と固定変数</vt:lpstr>
      <vt:lpstr>操作計画：透過水質</vt:lpstr>
      <vt:lpstr>コスト換算</vt:lpstr>
      <vt:lpstr>まとめ</vt:lpstr>
      <vt:lpstr>PowerPoint プレゼンテーション</vt:lpstr>
      <vt:lpstr>[LVMWD] RO System Configuration and Measurement Points</vt:lpstr>
      <vt:lpstr>[OCWD] RO Feed and Permeate System Configuration</vt:lpstr>
      <vt:lpstr>[OCWD] RO Unit B01 System Configuration</vt:lpstr>
      <vt:lpstr>条件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Wataru Kumagai</cp:lastModifiedBy>
  <cp:revision>1308</cp:revision>
  <dcterms:created xsi:type="dcterms:W3CDTF">2022-01-26T00:23:42Z</dcterms:created>
  <dcterms:modified xsi:type="dcterms:W3CDTF">2023-07-31T08:54:04Z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