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24"/>
  </p:notesMasterIdLst>
  <p:sldIdLst>
    <p:sldId id="269" r:id="rId2"/>
    <p:sldId id="292" r:id="rId3"/>
    <p:sldId id="542" r:id="rId4"/>
    <p:sldId id="543" r:id="rId5"/>
    <p:sldId id="547" r:id="rId6"/>
    <p:sldId id="552" r:id="rId7"/>
    <p:sldId id="544" r:id="rId8"/>
    <p:sldId id="549" r:id="rId9"/>
    <p:sldId id="546" r:id="rId10"/>
    <p:sldId id="545" r:id="rId11"/>
    <p:sldId id="550" r:id="rId12"/>
    <p:sldId id="551" r:id="rId13"/>
    <p:sldId id="286" r:id="rId14"/>
    <p:sldId id="517" r:id="rId15"/>
    <p:sldId id="467" r:id="rId16"/>
    <p:sldId id="446" r:id="rId17"/>
    <p:sldId id="464" r:id="rId18"/>
    <p:sldId id="312" r:id="rId19"/>
    <p:sldId id="274" r:id="rId20"/>
    <p:sldId id="290" r:id="rId21"/>
    <p:sldId id="332" r:id="rId22"/>
    <p:sldId id="33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0.png"/><Relationship Id="rId7" Type="http://schemas.openxmlformats.org/officeDocument/2006/relationships/image" Target="../media/image11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0.png"/><Relationship Id="rId5" Type="http://schemas.openxmlformats.org/officeDocument/2006/relationships/image" Target="../media/image910.png"/><Relationship Id="rId4" Type="http://schemas.openxmlformats.org/officeDocument/2006/relationships/image" Target="../media/image7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3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1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7.png"/><Relationship Id="rId3" Type="http://schemas.openxmlformats.org/officeDocument/2006/relationships/image" Target="../media/image101.png"/><Relationship Id="rId7" Type="http://schemas.openxmlformats.org/officeDocument/2006/relationships/image" Target="../media/image115.png"/><Relationship Id="rId12" Type="http://schemas.openxmlformats.org/officeDocument/2006/relationships/image" Target="../media/image12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4.png"/><Relationship Id="rId11" Type="http://schemas.openxmlformats.org/officeDocument/2006/relationships/image" Target="../media/image123.png"/><Relationship Id="rId5" Type="http://schemas.openxmlformats.org/officeDocument/2006/relationships/image" Target="../media/image113.png"/><Relationship Id="rId15" Type="http://schemas.openxmlformats.org/officeDocument/2006/relationships/image" Target="../media/image129.png"/><Relationship Id="rId10" Type="http://schemas.openxmlformats.org/officeDocument/2006/relationships/image" Target="../media/image118.png"/><Relationship Id="rId4" Type="http://schemas.openxmlformats.org/officeDocument/2006/relationships/image" Target="../media/image104.png"/><Relationship Id="rId9" Type="http://schemas.openxmlformats.org/officeDocument/2006/relationships/image" Target="../media/image117.png"/><Relationship Id="rId14" Type="http://schemas.openxmlformats.org/officeDocument/2006/relationships/image" Target="../media/image1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定例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7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探索結果（最良解の推移）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OCWD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制約違反量の改善がほぼ停滞している</a:t>
            </a:r>
            <a:r>
              <a:rPr lang="ja-JP" altLang="en-US" dirty="0"/>
              <a:t>（可能解が得られない可能性が高い）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8F26C5-27D4-077C-63F7-479687AD869E}"/>
              </a:ext>
            </a:extLst>
          </p:cNvPr>
          <p:cNvSpPr txBox="1"/>
          <p:nvPr/>
        </p:nvSpPr>
        <p:spPr>
          <a:xfrm>
            <a:off x="9441773" y="1565493"/>
            <a:ext cx="265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青線：目的関数値</a:t>
            </a:r>
            <a:r>
              <a:rPr kumimoji="1" lang="en-US" altLang="ja-JP" b="1" dirty="0">
                <a:solidFill>
                  <a:schemeClr val="accent1"/>
                </a:solidFill>
              </a:rPr>
              <a:t>f(x)</a:t>
            </a:r>
          </a:p>
          <a:p>
            <a:r>
              <a:rPr kumimoji="1" lang="ja-JP" altLang="en-US" b="1" dirty="0">
                <a:solidFill>
                  <a:srgbClr val="FFC000"/>
                </a:solidFill>
              </a:rPr>
              <a:t>橙線：制約違反量</a:t>
            </a:r>
            <a:r>
              <a:rPr kumimoji="1" lang="en-US" altLang="ja-JP" b="1" dirty="0">
                <a:solidFill>
                  <a:srgbClr val="FFC000"/>
                </a:solidFill>
              </a:rPr>
              <a:t>v(x)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AD3BCC6B-59EB-7089-9F68-5D15C6D31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66" y="1565493"/>
            <a:ext cx="7247707" cy="47908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A8EBB46-EEA2-33C8-E10B-D4AE0D63BB68}"/>
                  </a:ext>
                </a:extLst>
              </p:cNvPr>
              <p:cNvSpPr txBox="1"/>
              <p:nvPr/>
            </p:nvSpPr>
            <p:spPr>
              <a:xfrm>
                <a:off x="9071381" y="5037475"/>
                <a:ext cx="26389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accent1"/>
                    </a:solidFill>
                  </a:rPr>
                  <a:t>目的関数値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33,594</m:t>
                    </m:r>
                  </m:oMath>
                </a14:m>
                <a:endParaRPr kumimoji="1" lang="en-US" altLang="ja-JP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A8EBB46-EEA2-33C8-E10B-D4AE0D63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381" y="5037475"/>
                <a:ext cx="2638949" cy="369332"/>
              </a:xfrm>
              <a:prstGeom prst="rect">
                <a:avLst/>
              </a:prstGeom>
              <a:blipFill>
                <a:blip r:embed="rId3"/>
                <a:stretch>
                  <a:fillRect l="-1848"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BF6B49-D90F-F549-D53F-B9967195CF50}"/>
                  </a:ext>
                </a:extLst>
              </p:cNvPr>
              <p:cNvSpPr txBox="1"/>
              <p:nvPr/>
            </p:nvSpPr>
            <p:spPr>
              <a:xfrm>
                <a:off x="9071381" y="5325377"/>
                <a:ext cx="2845799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rgbClr val="FFC000"/>
                    </a:solidFill>
                  </a:rPr>
                  <a:t>制約違反量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4.07×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kumimoji="1" lang="en-US" altLang="ja-JP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5BF6B49-D90F-F549-D53F-B9967195C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381" y="5325377"/>
                <a:ext cx="2845799" cy="372410"/>
              </a:xfrm>
              <a:prstGeom prst="rect">
                <a:avLst/>
              </a:prstGeom>
              <a:blipFill>
                <a:blip r:embed="rId4"/>
                <a:stretch>
                  <a:fillRect l="-1713" t="-983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5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操作計画：コスト変数と固定変数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OCWD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35DE4B-0CB5-DC24-2DCC-BE1D77BC9402}"/>
              </a:ext>
            </a:extLst>
          </p:cNvPr>
          <p:cNvSpPr txBox="1"/>
          <p:nvPr/>
        </p:nvSpPr>
        <p:spPr>
          <a:xfrm>
            <a:off x="153252" y="2229567"/>
            <a:ext cx="3066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Sulfuric Acid [ton/day]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（コスト）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7C4B27-4701-1BFE-97D4-70F454904FB4}"/>
              </a:ext>
            </a:extLst>
          </p:cNvPr>
          <p:cNvSpPr txBox="1"/>
          <p:nvPr/>
        </p:nvSpPr>
        <p:spPr>
          <a:xfrm>
            <a:off x="124677" y="1542202"/>
            <a:ext cx="195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上：実績データ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b="1" dirty="0">
                <a:solidFill>
                  <a:schemeClr val="accent1"/>
                </a:solidFill>
              </a:rPr>
              <a:t>下：最適化結果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BF4635-9DD3-7FAA-6C54-3F7101788E59}"/>
              </a:ext>
            </a:extLst>
          </p:cNvPr>
          <p:cNvSpPr txBox="1"/>
          <p:nvPr/>
        </p:nvSpPr>
        <p:spPr>
          <a:xfrm>
            <a:off x="9784394" y="2229567"/>
            <a:ext cx="2487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流入圧力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[psi]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3A5DAD-4115-D142-7687-3725198C4BFD}"/>
              </a:ext>
            </a:extLst>
          </p:cNvPr>
          <p:cNvSpPr txBox="1"/>
          <p:nvPr/>
        </p:nvSpPr>
        <p:spPr>
          <a:xfrm>
            <a:off x="9830890" y="4204328"/>
            <a:ext cx="246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流入量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gpm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300875-BA85-C3DA-41D8-11B954F66234}"/>
              </a:ext>
            </a:extLst>
          </p:cNvPr>
          <p:cNvSpPr txBox="1"/>
          <p:nvPr/>
        </p:nvSpPr>
        <p:spPr>
          <a:xfrm>
            <a:off x="7346540" y="4214265"/>
            <a:ext cx="2531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2000" b="1" dirty="0">
              <a:solidFill>
                <a:srgbClr val="FFC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1992DB-DBD0-2D6E-B378-E63030E27EF6}"/>
              </a:ext>
            </a:extLst>
          </p:cNvPr>
          <p:cNvSpPr txBox="1"/>
          <p:nvPr/>
        </p:nvSpPr>
        <p:spPr>
          <a:xfrm>
            <a:off x="7462382" y="2229567"/>
            <a:ext cx="232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流入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TOC [ppm]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272418-078F-2E67-B23A-00759C03953D}"/>
              </a:ext>
            </a:extLst>
          </p:cNvPr>
          <p:cNvSpPr txBox="1"/>
          <p:nvPr/>
        </p:nvSpPr>
        <p:spPr>
          <a:xfrm>
            <a:off x="3050571" y="2261076"/>
            <a:ext cx="266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Inhibitor [ton/day] 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（コスト）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17" name="図 16" descr="グラフ, 折れ線グラフ&#10;&#10;自動的に生成された説明">
            <a:extLst>
              <a:ext uri="{FF2B5EF4-FFF2-40B4-BE49-F238E27FC236}">
                <a16:creationId xmlns:a16="http://schemas.microsoft.com/office/drawing/2014/main" id="{00DA46F6-9D67-0B8C-C6FB-24EE8461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165" y="2560613"/>
            <a:ext cx="2487270" cy="1644127"/>
          </a:xfrm>
          <a:prstGeom prst="rect">
            <a:avLst/>
          </a:prstGeom>
        </p:spPr>
      </p:pic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715E37DD-B130-334C-128A-EE39AB31C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436" y="2577110"/>
            <a:ext cx="2458431" cy="1592671"/>
          </a:xfrm>
          <a:prstGeom prst="rect">
            <a:avLst/>
          </a:prstGeom>
        </p:spPr>
      </p:pic>
      <p:pic>
        <p:nvPicPr>
          <p:cNvPr id="22" name="図 21" descr="グラフ, 折れ線グラフ&#10;&#10;自動的に生成された説明">
            <a:extLst>
              <a:ext uri="{FF2B5EF4-FFF2-40B4-BE49-F238E27FC236}">
                <a16:creationId xmlns:a16="http://schemas.microsoft.com/office/drawing/2014/main" id="{5600BB1D-1D63-D32A-AD43-543EE2140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503" y="4561808"/>
            <a:ext cx="2531400" cy="1669008"/>
          </a:xfrm>
          <a:prstGeom prst="rect">
            <a:avLst/>
          </a:prstGeom>
        </p:spPr>
      </p:pic>
      <p:pic>
        <p:nvPicPr>
          <p:cNvPr id="25" name="図 24" descr="グラフ&#10;&#10;自動的に生成された説明">
            <a:extLst>
              <a:ext uri="{FF2B5EF4-FFF2-40B4-BE49-F238E27FC236}">
                <a16:creationId xmlns:a16="http://schemas.microsoft.com/office/drawing/2014/main" id="{18F0465E-4E8F-B975-D594-D32B6B978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6169" y="4561808"/>
            <a:ext cx="2375831" cy="1570465"/>
          </a:xfrm>
          <a:prstGeom prst="rect">
            <a:avLst/>
          </a:prstGeom>
        </p:spPr>
      </p:pic>
      <p:pic>
        <p:nvPicPr>
          <p:cNvPr id="27" name="図 26" descr="グラフ&#10;&#10;自動的に生成された説明">
            <a:extLst>
              <a:ext uri="{FF2B5EF4-FFF2-40B4-BE49-F238E27FC236}">
                <a16:creationId xmlns:a16="http://schemas.microsoft.com/office/drawing/2014/main" id="{6F3B4CBC-868B-D580-6DAB-4D359932C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6052" y="2628142"/>
            <a:ext cx="2487269" cy="1669595"/>
          </a:xfrm>
          <a:prstGeom prst="rect">
            <a:avLst/>
          </a:prstGeom>
        </p:spPr>
      </p:pic>
      <p:pic>
        <p:nvPicPr>
          <p:cNvPr id="31" name="図 30" descr="グラフ&#10;&#10;自動的に生成された説明">
            <a:extLst>
              <a:ext uri="{FF2B5EF4-FFF2-40B4-BE49-F238E27FC236}">
                <a16:creationId xmlns:a16="http://schemas.microsoft.com/office/drawing/2014/main" id="{AFC8B482-2674-1EFE-E593-EE2CE432A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745" y="2652109"/>
            <a:ext cx="2487268" cy="1644127"/>
          </a:xfrm>
          <a:prstGeom prst="rect">
            <a:avLst/>
          </a:prstGeom>
        </p:spPr>
      </p:pic>
      <p:pic>
        <p:nvPicPr>
          <p:cNvPr id="6" name="図 5" descr="グラフ, テーブル&#10;&#10;自動的に生成された説明">
            <a:extLst>
              <a:ext uri="{FF2B5EF4-FFF2-40B4-BE49-F238E27FC236}">
                <a16:creationId xmlns:a16="http://schemas.microsoft.com/office/drawing/2014/main" id="{1FAA7D70-F20F-BB45-3F65-8D06335F14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6218" y="4461102"/>
            <a:ext cx="2524910" cy="1669008"/>
          </a:xfrm>
          <a:prstGeom prst="rect">
            <a:avLst/>
          </a:prstGeom>
        </p:spPr>
      </p:pic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F6EE3037-4649-E4D8-9AA2-1E07520BFA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77" y="4461102"/>
            <a:ext cx="2531399" cy="1699217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CCDB02A-5DB5-A639-CA43-B791FED45F7F}"/>
              </a:ext>
            </a:extLst>
          </p:cNvPr>
          <p:cNvSpPr txBox="1"/>
          <p:nvPr/>
        </p:nvSpPr>
        <p:spPr>
          <a:xfrm>
            <a:off x="4054138" y="4934647"/>
            <a:ext cx="2661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accent1"/>
                </a:solidFill>
              </a:rPr>
              <a:t>他の変数では予測値を動かせないため、制約を満たそうと上限まで増加した？</a:t>
            </a:r>
            <a:endParaRPr kumimoji="1" lang="ja-JP" altLang="en-US" sz="1200" b="1" dirty="0">
              <a:solidFill>
                <a:srgbClr val="FFC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9916E-7886-B822-D111-986FBE15D802}"/>
              </a:ext>
            </a:extLst>
          </p:cNvPr>
          <p:cNvSpPr txBox="1"/>
          <p:nvPr/>
        </p:nvSpPr>
        <p:spPr>
          <a:xfrm>
            <a:off x="561060" y="4563691"/>
            <a:ext cx="2391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>
                <a:solidFill>
                  <a:schemeClr val="accent1"/>
                </a:solidFill>
              </a:rPr>
              <a:t>コスト削減なので基本的に低下する</a:t>
            </a:r>
            <a:endParaRPr kumimoji="1" lang="ja-JP" altLang="en-US" sz="1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76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操作計画：透過水質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OCWD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実績値と予測結果のスケールが異なるため、入力データやモデルを疑う。</a:t>
            </a:r>
            <a:endParaRPr lang="en-US" altLang="ja-JP" sz="28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7C4B27-4701-1BFE-97D4-70F454904FB4}"/>
              </a:ext>
            </a:extLst>
          </p:cNvPr>
          <p:cNvSpPr txBox="1"/>
          <p:nvPr/>
        </p:nvSpPr>
        <p:spPr>
          <a:xfrm>
            <a:off x="124677" y="1542202"/>
            <a:ext cx="195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上：実績データ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b="1" dirty="0">
                <a:solidFill>
                  <a:schemeClr val="accent1"/>
                </a:solidFill>
              </a:rPr>
              <a:t>下：最適化結果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FBEC1BC9-90F9-34D8-3CC5-6136333E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803" y="2622369"/>
            <a:ext cx="2352527" cy="1555060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A4EAE030-251C-78E0-8A96-0FF92D3D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99" y="2622370"/>
            <a:ext cx="2352527" cy="1555060"/>
          </a:xfrm>
          <a:prstGeom prst="rect">
            <a:avLst/>
          </a:prstGeom>
        </p:spPr>
      </p:pic>
      <p:pic>
        <p:nvPicPr>
          <p:cNvPr id="19" name="図 18" descr="グラフ, 折れ線グラフ&#10;&#10;自動的に生成された説明">
            <a:extLst>
              <a:ext uri="{FF2B5EF4-FFF2-40B4-BE49-F238E27FC236}">
                <a16:creationId xmlns:a16="http://schemas.microsoft.com/office/drawing/2014/main" id="{D7154DD8-16C8-F1E1-825E-B4E1609D9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716" y="2622369"/>
            <a:ext cx="2358574" cy="1555060"/>
          </a:xfrm>
          <a:prstGeom prst="rect">
            <a:avLst/>
          </a:prstGeom>
        </p:spPr>
      </p:pic>
      <p:pic>
        <p:nvPicPr>
          <p:cNvPr id="23" name="図 22" descr="グラフ&#10;&#10;自動的に生成された説明">
            <a:extLst>
              <a:ext uri="{FF2B5EF4-FFF2-40B4-BE49-F238E27FC236}">
                <a16:creationId xmlns:a16="http://schemas.microsoft.com/office/drawing/2014/main" id="{9AB52F00-5565-1988-A82C-F8985DE84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050" y="2587533"/>
            <a:ext cx="2457928" cy="1624732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8E8FD91-323C-1356-A3B2-52683FD02BF8}"/>
              </a:ext>
            </a:extLst>
          </p:cNvPr>
          <p:cNvSpPr txBox="1"/>
          <p:nvPr/>
        </p:nvSpPr>
        <p:spPr>
          <a:xfrm>
            <a:off x="8763763" y="2229567"/>
            <a:ext cx="214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S3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BD84F51-2185-9A4C-87CE-101F2711377E}"/>
              </a:ext>
            </a:extLst>
          </p:cNvPr>
          <p:cNvSpPr txBox="1"/>
          <p:nvPr/>
        </p:nvSpPr>
        <p:spPr>
          <a:xfrm>
            <a:off x="6462618" y="2230033"/>
            <a:ext cx="2140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S2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EA9EF8-AEC8-F5AA-8972-C9BE1F390AB2}"/>
              </a:ext>
            </a:extLst>
          </p:cNvPr>
          <p:cNvSpPr txBox="1"/>
          <p:nvPr/>
        </p:nvSpPr>
        <p:spPr>
          <a:xfrm>
            <a:off x="3978228" y="2229567"/>
            <a:ext cx="205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22FF2A9-818E-D21A-2539-DA1D0DE4B06B}"/>
              </a:ext>
            </a:extLst>
          </p:cNvPr>
          <p:cNvSpPr txBox="1"/>
          <p:nvPr/>
        </p:nvSpPr>
        <p:spPr>
          <a:xfrm>
            <a:off x="1620654" y="2229567"/>
            <a:ext cx="205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TOC [ppm]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82C42D64-D2B5-1888-58E5-A38BBA9F2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929" y="4240551"/>
            <a:ext cx="2352527" cy="1535123"/>
          </a:xfrm>
          <a:prstGeom prst="rect">
            <a:avLst/>
          </a:prstGeom>
        </p:spPr>
      </p:pic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AE5284D2-1C6D-25AE-2BD2-43D823F6E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931" y="4235277"/>
            <a:ext cx="2341396" cy="1543734"/>
          </a:xfrm>
          <a:prstGeom prst="rect">
            <a:avLst/>
          </a:prstGeom>
        </p:spPr>
      </p:pic>
      <p:pic>
        <p:nvPicPr>
          <p:cNvPr id="12" name="図 11" descr="グラフ&#10;&#10;自動的に生成された説明">
            <a:extLst>
              <a:ext uri="{FF2B5EF4-FFF2-40B4-BE49-F238E27FC236}">
                <a16:creationId xmlns:a16="http://schemas.microsoft.com/office/drawing/2014/main" id="{6C591EAD-B01C-8C33-67A8-54F95F8988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0802" y="4231315"/>
            <a:ext cx="2352528" cy="1555060"/>
          </a:xfrm>
          <a:prstGeom prst="rect">
            <a:avLst/>
          </a:prstGeom>
        </p:spPr>
      </p:pic>
      <p:pic>
        <p:nvPicPr>
          <p:cNvPr id="15" name="図 14" descr="グラフ, 折れ線グラフ&#10;&#10;自動的に生成された説明">
            <a:extLst>
              <a:ext uri="{FF2B5EF4-FFF2-40B4-BE49-F238E27FC236}">
                <a16:creationId xmlns:a16="http://schemas.microsoft.com/office/drawing/2014/main" id="{98669E72-829B-B23E-A7AE-571D0A0CB8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7674" y="4250076"/>
            <a:ext cx="2426601" cy="162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最適化プロトコル案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下記を構成し始めている。</a:t>
            </a:r>
            <a:endParaRPr lang="en-US" altLang="ja-JP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背景整理</a:t>
            </a:r>
          </a:p>
        </p:txBody>
      </p:sp>
      <p:sp>
        <p:nvSpPr>
          <p:cNvPr id="21" name="矢印: 五方向 20">
            <a:extLst>
              <a:ext uri="{FF2B5EF4-FFF2-40B4-BE49-F238E27FC236}">
                <a16:creationId xmlns:a16="http://schemas.microsoft.com/office/drawing/2014/main" id="{3CA66C9E-22F9-3485-51A6-031FB06270AA}"/>
              </a:ext>
            </a:extLst>
          </p:cNvPr>
          <p:cNvSpPr/>
          <p:nvPr/>
        </p:nvSpPr>
        <p:spPr>
          <a:xfrm rot="5400000">
            <a:off x="752874" y="1786804"/>
            <a:ext cx="912046" cy="1562365"/>
          </a:xfrm>
          <a:prstGeom prst="homePlate">
            <a:avLst>
              <a:gd name="adj" fmla="val 20654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main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23" name="矢印: 五方向 22">
            <a:extLst>
              <a:ext uri="{FF2B5EF4-FFF2-40B4-BE49-F238E27FC236}">
                <a16:creationId xmlns:a16="http://schemas.microsoft.com/office/drawing/2014/main" id="{BDEB934F-EBF8-1E75-4E90-7841E66DB52D}"/>
              </a:ext>
            </a:extLst>
          </p:cNvPr>
          <p:cNvSpPr/>
          <p:nvPr/>
        </p:nvSpPr>
        <p:spPr>
          <a:xfrm rot="5400000">
            <a:off x="2784642" y="2938878"/>
            <a:ext cx="942270" cy="1608952"/>
          </a:xfrm>
          <a:prstGeom prst="homePlate">
            <a:avLst>
              <a:gd name="adj" fmla="val 20873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アルゴリズム部</a:t>
            </a:r>
          </a:p>
        </p:txBody>
      </p:sp>
      <p:sp>
        <p:nvSpPr>
          <p:cNvPr id="26" name="矢印: 五方向 25">
            <a:extLst>
              <a:ext uri="{FF2B5EF4-FFF2-40B4-BE49-F238E27FC236}">
                <a16:creationId xmlns:a16="http://schemas.microsoft.com/office/drawing/2014/main" id="{6A2BB13D-C556-6839-6E92-D06BCF0DDCAB}"/>
              </a:ext>
            </a:extLst>
          </p:cNvPr>
          <p:cNvSpPr/>
          <p:nvPr/>
        </p:nvSpPr>
        <p:spPr>
          <a:xfrm rot="5400000">
            <a:off x="2784642" y="1798171"/>
            <a:ext cx="942270" cy="1608952"/>
          </a:xfrm>
          <a:prstGeom prst="homePlate">
            <a:avLst>
              <a:gd name="adj" fmla="val 19925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問題定義部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632B90-80E4-9820-F251-D210EF28A260}"/>
              </a:ext>
            </a:extLst>
          </p:cNvPr>
          <p:cNvSpPr txBox="1"/>
          <p:nvPr/>
        </p:nvSpPr>
        <p:spPr>
          <a:xfrm>
            <a:off x="4751738" y="2233315"/>
            <a:ext cx="49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目的関数、制約条件、最適化変数定義など</a:t>
            </a:r>
            <a:endParaRPr kumimoji="1" lang="en-US" altLang="ja-JP" b="1" dirty="0"/>
          </a:p>
          <a:p>
            <a:r>
              <a:rPr kumimoji="1" lang="ja-JP" altLang="en-US" b="1" dirty="0"/>
              <a:t>（ここで外部のモデルも呼び出す）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49A2E2E-49E3-BB7A-BFD3-DA73B93B34FD}"/>
              </a:ext>
            </a:extLst>
          </p:cNvPr>
          <p:cNvSpPr txBox="1"/>
          <p:nvPr/>
        </p:nvSpPr>
        <p:spPr>
          <a:xfrm>
            <a:off x="4751738" y="3398698"/>
            <a:ext cx="484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最適化を解く部分</a:t>
            </a:r>
          </a:p>
        </p:txBody>
      </p:sp>
    </p:spTree>
    <p:extLst>
      <p:ext uri="{BB962C8B-B14F-4D97-AF65-F5344CB8AC3E}">
        <p14:creationId xmlns:p14="http://schemas.microsoft.com/office/powerpoint/2010/main" val="223257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7" name="タイトル 1">
            <a:extLst>
              <a:ext uri="{FF2B5EF4-FFF2-40B4-BE49-F238E27FC236}">
                <a16:creationId xmlns:a16="http://schemas.microsoft.com/office/drawing/2014/main" id="{4316DF47-0830-4A6D-AF30-C589259E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制約対処法の分類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プレースホルダー 2">
                <a:extLst>
                  <a:ext uri="{FF2B5EF4-FFF2-40B4-BE49-F238E27FC236}">
                    <a16:creationId xmlns:a16="http://schemas.microsoft.com/office/drawing/2014/main" id="{C9267424-E1F2-4834-9AAF-37679E597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178" y="1056209"/>
                <a:ext cx="11509002" cy="542974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85750" marR="0" indent="-28575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buFont typeface="Wingdings" panose="05000000000000000000" pitchFamily="2" charset="2"/>
                  <a:buChar char="n"/>
                  <a:tabLst/>
                  <a:defRPr kumimoji="1"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8163" indent="-196850" algn="l" defTabSz="914400" rtl="0" eaLnBrk="1" latinLnBrk="0" hangingPunct="1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Tx/>
                  <a:buNone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800" dirty="0"/>
                  <a:t>のトレードオフ領域の探索は多目的最適化ベースが有利。</a:t>
                </a:r>
                <a:endParaRPr lang="en-US" altLang="ja-JP" sz="2800" dirty="0"/>
              </a:p>
            </p:txBody>
          </p:sp>
        </mc:Choice>
        <mc:Fallback xmlns="">
          <p:sp>
            <p:nvSpPr>
              <p:cNvPr id="52" name="テキスト プレースホルダー 2">
                <a:extLst>
                  <a:ext uri="{FF2B5EF4-FFF2-40B4-BE49-F238E27FC236}">
                    <a16:creationId xmlns:a16="http://schemas.microsoft.com/office/drawing/2014/main" id="{C9267424-E1F2-4834-9AAF-37679E59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78" y="1056209"/>
                <a:ext cx="11509002" cy="542974"/>
              </a:xfrm>
              <a:prstGeom prst="rect">
                <a:avLst/>
              </a:prstGeom>
              <a:blipFill>
                <a:blip r:embed="rId3"/>
                <a:stretch>
                  <a:fillRect t="-20225" b="-179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0648425-8D2E-4A46-B123-B2E9CBD135E5}"/>
              </a:ext>
            </a:extLst>
          </p:cNvPr>
          <p:cNvSpPr txBox="1"/>
          <p:nvPr/>
        </p:nvSpPr>
        <p:spPr>
          <a:xfrm>
            <a:off x="4889893" y="4785554"/>
            <a:ext cx="176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Feasibility Rule</a:t>
            </a:r>
            <a:r>
              <a:rPr kumimoji="1" lang="ja-JP" altLang="en-US" dirty="0"/>
              <a:t>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A522F8C-993F-4CC6-A1FD-07068EA58406}"/>
              </a:ext>
            </a:extLst>
          </p:cNvPr>
          <p:cNvSpPr txBox="1"/>
          <p:nvPr/>
        </p:nvSpPr>
        <p:spPr>
          <a:xfrm>
            <a:off x="2408909" y="4623629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Death Penalty</a:t>
            </a:r>
            <a:r>
              <a:rPr kumimoji="1" lang="ja-JP" altLang="en-US" dirty="0"/>
              <a:t>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BFD0BDB-B153-4E3B-8C3B-123ED229D81E}"/>
              </a:ext>
            </a:extLst>
          </p:cNvPr>
          <p:cNvSpPr txBox="1"/>
          <p:nvPr/>
        </p:nvSpPr>
        <p:spPr>
          <a:xfrm>
            <a:off x="8704965" y="4806714"/>
            <a:ext cx="1351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Two-Phase Framework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E52DF4F-15AF-487E-97D0-BD727B7BD4F9}"/>
              </a:ext>
            </a:extLst>
          </p:cNvPr>
          <p:cNvSpPr txBox="1"/>
          <p:nvPr/>
        </p:nvSpPr>
        <p:spPr>
          <a:xfrm>
            <a:off x="2408909" y="4992304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Adaptive Penalty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D5E04A3-56D7-4EDB-9BEE-89B132DFFAE3}"/>
              </a:ext>
            </a:extLst>
          </p:cNvPr>
          <p:cNvSpPr txBox="1"/>
          <p:nvPr/>
        </p:nvSpPr>
        <p:spPr>
          <a:xfrm>
            <a:off x="10660355" y="4806714"/>
            <a:ext cx="11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Adaptive MOEA/D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66A389F-447F-4B69-A5C3-E4AD21F18972}"/>
                  </a:ext>
                </a:extLst>
              </p:cNvPr>
              <p:cNvSpPr txBox="1"/>
              <p:nvPr/>
            </p:nvSpPr>
            <p:spPr>
              <a:xfrm>
                <a:off x="5413046" y="5154229"/>
                <a:ext cx="720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ja-JP" altLang="en-US" sz="1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ja-JP" dirty="0"/>
                  <a:t>CM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466A389F-447F-4B69-A5C3-E4AD21F18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046" y="5154229"/>
                <a:ext cx="720610" cy="369332"/>
              </a:xfrm>
              <a:prstGeom prst="rect">
                <a:avLst/>
              </a:prstGeom>
              <a:blipFill>
                <a:blip r:embed="rId4"/>
                <a:stretch>
                  <a:fillRect t="-10000" r="-254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0426C4A-5568-4F24-B5F8-14ABAB94101B}"/>
              </a:ext>
            </a:extLst>
          </p:cNvPr>
          <p:cNvSpPr txBox="1"/>
          <p:nvPr/>
        </p:nvSpPr>
        <p:spPr>
          <a:xfrm>
            <a:off x="7019232" y="4785554"/>
            <a:ext cx="9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MCR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0BE8F3-F806-493F-B66D-19BA4B15CE6E}"/>
              </a:ext>
            </a:extLst>
          </p:cNvPr>
          <p:cNvSpPr txBox="1"/>
          <p:nvPr/>
        </p:nvSpPr>
        <p:spPr>
          <a:xfrm>
            <a:off x="571984" y="-20412"/>
            <a:ext cx="5257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補足：アルゴリズム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7F0CC70-F0E2-4CDE-B4CA-2D9678B8D830}"/>
              </a:ext>
            </a:extLst>
          </p:cNvPr>
          <p:cNvSpPr/>
          <p:nvPr/>
        </p:nvSpPr>
        <p:spPr>
          <a:xfrm>
            <a:off x="1933574" y="1856951"/>
            <a:ext cx="2866967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ペナルティベース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36FA066-76C9-4CA8-B99A-57F383FCBD08}"/>
              </a:ext>
            </a:extLst>
          </p:cNvPr>
          <p:cNvSpPr/>
          <p:nvPr/>
        </p:nvSpPr>
        <p:spPr>
          <a:xfrm>
            <a:off x="4889308" y="1856951"/>
            <a:ext cx="3445068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分離ベース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566209-24AB-4394-B0F7-609B95FA0674}"/>
              </a:ext>
            </a:extLst>
          </p:cNvPr>
          <p:cNvSpPr/>
          <p:nvPr/>
        </p:nvSpPr>
        <p:spPr>
          <a:xfrm>
            <a:off x="8489816" y="1856951"/>
            <a:ext cx="3494039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多目的最適化ベース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37DFE9E-A658-485D-BF74-60AB3DD9EA5B}"/>
              </a:ext>
            </a:extLst>
          </p:cNvPr>
          <p:cNvSpPr/>
          <p:nvPr/>
        </p:nvSpPr>
        <p:spPr>
          <a:xfrm>
            <a:off x="10368076" y="4362601"/>
            <a:ext cx="1615779" cy="3490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問題分割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7B1A8D3-CCBD-4E2E-831A-06C1CF28A53E}"/>
              </a:ext>
            </a:extLst>
          </p:cNvPr>
          <p:cNvSpPr/>
          <p:nvPr/>
        </p:nvSpPr>
        <p:spPr>
          <a:xfrm>
            <a:off x="8489816" y="4361871"/>
            <a:ext cx="1720267" cy="350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パレートランキング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EC9F912-ED0F-4616-AC1F-E5FE652A0CA7}"/>
              </a:ext>
            </a:extLst>
          </p:cNvPr>
          <p:cNvSpPr/>
          <p:nvPr/>
        </p:nvSpPr>
        <p:spPr>
          <a:xfrm>
            <a:off x="6684416" y="4368207"/>
            <a:ext cx="1649960" cy="3378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ランキング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1693377-1EE6-4DD8-A645-2E6C2D78D2C4}"/>
              </a:ext>
            </a:extLst>
          </p:cNvPr>
          <p:cNvSpPr/>
          <p:nvPr/>
        </p:nvSpPr>
        <p:spPr>
          <a:xfrm>
            <a:off x="4889308" y="4372127"/>
            <a:ext cx="1680670" cy="3300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切替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C73A26F-BB0B-42BA-9116-BE0BED6D177C}"/>
              </a:ext>
            </a:extLst>
          </p:cNvPr>
          <p:cNvSpPr txBox="1"/>
          <p:nvPr/>
        </p:nvSpPr>
        <p:spPr>
          <a:xfrm>
            <a:off x="324224" y="2647221"/>
            <a:ext cx="139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6DF9008-A655-42F6-88D1-2E588EB880A3}"/>
                  </a:ext>
                </a:extLst>
              </p:cNvPr>
              <p:cNvSpPr txBox="1"/>
              <p:nvPr/>
            </p:nvSpPr>
            <p:spPr>
              <a:xfrm>
                <a:off x="2408909" y="2647221"/>
                <a:ext cx="19162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で評価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6DF9008-A655-42F6-88D1-2E588EB88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909" y="2647221"/>
                <a:ext cx="1916299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5F8247D-461E-49C8-8006-E126172BB55D}"/>
                  </a:ext>
                </a:extLst>
              </p:cNvPr>
              <p:cNvSpPr txBox="1"/>
              <p:nvPr/>
            </p:nvSpPr>
            <p:spPr>
              <a:xfrm>
                <a:off x="5552486" y="2647221"/>
                <a:ext cx="2118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と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を分離して評価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5F8247D-461E-49C8-8006-E126172BB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486" y="2647221"/>
                <a:ext cx="2118709" cy="369332"/>
              </a:xfrm>
              <a:prstGeom prst="rect">
                <a:avLst/>
              </a:prstGeom>
              <a:blipFill>
                <a:blip r:embed="rId6"/>
                <a:stretch>
                  <a:fillRect t="-8197" r="-576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19A297A-D9F6-4E36-8EAD-A37E34570B5C}"/>
                  </a:ext>
                </a:extLst>
              </p:cNvPr>
              <p:cNvSpPr txBox="1"/>
              <p:nvPr/>
            </p:nvSpPr>
            <p:spPr>
              <a:xfrm>
                <a:off x="9110805" y="2647221"/>
                <a:ext cx="2300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の二目的最適化</a:t>
                </a: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19A297A-D9F6-4E36-8EAD-A37E34570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05" y="2647221"/>
                <a:ext cx="2300145" cy="369332"/>
              </a:xfrm>
              <a:prstGeom prst="rect">
                <a:avLst/>
              </a:prstGeom>
              <a:blipFill>
                <a:blip r:embed="rId7"/>
                <a:stretch>
                  <a:fillRect l="-796" t="-8197" r="-2122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62B4C24-19F0-4E6F-B799-B9D18CFAAFF0}"/>
              </a:ext>
            </a:extLst>
          </p:cNvPr>
          <p:cNvSpPr txBox="1"/>
          <p:nvPr/>
        </p:nvSpPr>
        <p:spPr>
          <a:xfrm>
            <a:off x="324224" y="4846113"/>
            <a:ext cx="139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例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8E10CEF-B226-405D-AA23-B34B4CC4DED3}"/>
              </a:ext>
            </a:extLst>
          </p:cNvPr>
          <p:cNvCxnSpPr>
            <a:cxnSpLocks/>
          </p:cNvCxnSpPr>
          <p:nvPr/>
        </p:nvCxnSpPr>
        <p:spPr>
          <a:xfrm flipH="1">
            <a:off x="304470" y="3101057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8C6D809-C0AC-49A3-940B-D549E23E640B}"/>
              </a:ext>
            </a:extLst>
          </p:cNvPr>
          <p:cNvCxnSpPr>
            <a:cxnSpLocks/>
          </p:cNvCxnSpPr>
          <p:nvPr/>
        </p:nvCxnSpPr>
        <p:spPr>
          <a:xfrm flipH="1">
            <a:off x="251074" y="5662252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5AE37CD-39B0-4B29-A051-3C254DD6C5DB}"/>
              </a:ext>
            </a:extLst>
          </p:cNvPr>
          <p:cNvSpPr txBox="1"/>
          <p:nvPr/>
        </p:nvSpPr>
        <p:spPr>
          <a:xfrm>
            <a:off x="251074" y="3422962"/>
            <a:ext cx="1539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トレードオフ領域の探索効率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DE24E3E-54D8-471D-B5BF-E6D71FE89FFB}"/>
              </a:ext>
            </a:extLst>
          </p:cNvPr>
          <p:cNvCxnSpPr>
            <a:cxnSpLocks/>
          </p:cNvCxnSpPr>
          <p:nvPr/>
        </p:nvCxnSpPr>
        <p:spPr>
          <a:xfrm flipH="1">
            <a:off x="304470" y="4072607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C99ED17-012C-4CFA-9573-FEFEE6E48FDD}"/>
              </a:ext>
            </a:extLst>
          </p:cNvPr>
          <p:cNvSpPr txBox="1"/>
          <p:nvPr/>
        </p:nvSpPr>
        <p:spPr>
          <a:xfrm>
            <a:off x="2409767" y="3530683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F819735-321B-4A85-A9F2-3BA58D287EC8}"/>
              </a:ext>
            </a:extLst>
          </p:cNvPr>
          <p:cNvSpPr txBox="1"/>
          <p:nvPr/>
        </p:nvSpPr>
        <p:spPr>
          <a:xfrm>
            <a:off x="5720632" y="3530683"/>
            <a:ext cx="191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DD8EE1-FF2A-4A2F-AC19-ACECFC195FCE}"/>
              </a:ext>
            </a:extLst>
          </p:cNvPr>
          <p:cNvSpPr txBox="1"/>
          <p:nvPr/>
        </p:nvSpPr>
        <p:spPr>
          <a:xfrm>
            <a:off x="9302727" y="3530651"/>
            <a:ext cx="1916299" cy="369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高</a:t>
            </a:r>
          </a:p>
        </p:txBody>
      </p:sp>
    </p:spTree>
    <p:extLst>
      <p:ext uri="{BB962C8B-B14F-4D97-AF65-F5344CB8AC3E}">
        <p14:creationId xmlns:p14="http://schemas.microsoft.com/office/powerpoint/2010/main" val="56926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最適化方法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0E4A-77B5-BD07-44C5-ED61949CD4D1}"/>
              </a:ext>
            </a:extLst>
          </p:cNvPr>
          <p:cNvSpPr txBox="1"/>
          <p:nvPr/>
        </p:nvSpPr>
        <p:spPr>
          <a:xfrm>
            <a:off x="571984" y="-20412"/>
            <a:ext cx="7267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補足：アルゴリズム</a:t>
            </a:r>
          </a:p>
        </p:txBody>
      </p:sp>
      <p:sp>
        <p:nvSpPr>
          <p:cNvPr id="28" name="テキスト プレースホルダー 2">
            <a:extLst>
              <a:ext uri="{FF2B5EF4-FFF2-40B4-BE49-F238E27FC236}">
                <a16:creationId xmlns:a16="http://schemas.microsoft.com/office/drawing/2014/main" id="{CE049596-26DB-4181-B335-6C4B911FA2A6}"/>
              </a:ext>
            </a:extLst>
          </p:cNvPr>
          <p:cNvSpPr txBox="1">
            <a:spLocks/>
          </p:cNvSpPr>
          <p:nvPr/>
        </p:nvSpPr>
        <p:spPr>
          <a:xfrm>
            <a:off x="408178" y="921833"/>
            <a:ext cx="11509002" cy="113237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多目的アプローチ以外に、制約違反量削減優先も採用した。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仮説：可能領域への収束の観点では、違反量削減で優秀な近傍生成を使うほうが有利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4AEB750-904F-47F9-A00C-5614F2A159BF}"/>
                  </a:ext>
                </a:extLst>
              </p:cNvPr>
              <p:cNvSpPr txBox="1"/>
              <p:nvPr/>
            </p:nvSpPr>
            <p:spPr>
              <a:xfrm>
                <a:off x="6588422" y="3611758"/>
                <a:ext cx="34068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400" b="1" dirty="0"/>
                  <a:t>よりも</a:t>
                </a:r>
                <a14:m>
                  <m:oMath xmlns:m="http://schemas.openxmlformats.org/officeDocument/2006/math">
                    <m:r>
                      <a:rPr kumimoji="1" lang="en-US" altLang="ja-JP" sz="1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1400" b="1" dirty="0"/>
                  <a:t>を優先して、解を選択する方法</a:t>
                </a:r>
                <a:endParaRPr kumimoji="1" lang="en-US" altLang="ja-JP" sz="1400" b="1" dirty="0"/>
              </a:p>
              <a:p>
                <a:r>
                  <a:rPr kumimoji="1" lang="ja-JP" altLang="en-US" sz="1400" b="1" dirty="0"/>
                  <a:t>基本的に可能領域への選択圧が強い</a:t>
                </a:r>
                <a:endParaRPr kumimoji="1" lang="en-US" altLang="ja-JP" sz="1400" b="1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4AEB750-904F-47F9-A00C-5614F2A15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22" y="3611758"/>
                <a:ext cx="3406894" cy="523220"/>
              </a:xfrm>
              <a:prstGeom prst="rect">
                <a:avLst/>
              </a:prstGeom>
              <a:blipFill>
                <a:blip r:embed="rId2"/>
                <a:stretch>
                  <a:fillRect l="-537" t="-1163" b="-116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D373F0-2167-44CC-9BBB-623949DC869B}"/>
                  </a:ext>
                </a:extLst>
              </p:cNvPr>
              <p:cNvSpPr txBox="1"/>
              <p:nvPr/>
            </p:nvSpPr>
            <p:spPr>
              <a:xfrm>
                <a:off x="5262104" y="4249167"/>
                <a:ext cx="3614554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kumimoji="1"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1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ja-JP" sz="1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kumimoji="1" lang="en-US" altLang="ja-JP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D373F0-2167-44CC-9BBB-623949DC8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04" y="4249167"/>
                <a:ext cx="3614554" cy="572914"/>
              </a:xfrm>
              <a:prstGeom prst="rect">
                <a:avLst/>
              </a:prstGeom>
              <a:blipFill>
                <a:blip r:embed="rId3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64DE453-CFCF-4371-8452-5EF083998C26}"/>
              </a:ext>
            </a:extLst>
          </p:cNvPr>
          <p:cNvSpPr txBox="1"/>
          <p:nvPr/>
        </p:nvSpPr>
        <p:spPr>
          <a:xfrm>
            <a:off x="7339011" y="3146168"/>
            <a:ext cx="19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Feasibility Rule</a:t>
            </a:r>
            <a:endParaRPr kumimoji="1" lang="ja-JP" altLang="en-US" sz="1600" dirty="0"/>
          </a:p>
        </p:txBody>
      </p:sp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9FBBF7D2-18CB-4C80-9FCD-CD555EA1339C}"/>
              </a:ext>
            </a:extLst>
          </p:cNvPr>
          <p:cNvGraphicFramePr>
            <a:graphicFrameLocks noGrp="1"/>
          </p:cNvGraphicFramePr>
          <p:nvPr/>
        </p:nvGraphicFramePr>
        <p:xfrm>
          <a:off x="1026311" y="2001762"/>
          <a:ext cx="10156039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960">
                  <a:extLst>
                    <a:ext uri="{9D8B030D-6E8A-4147-A177-3AD203B41FA5}">
                      <a16:colId xmlns:a16="http://schemas.microsoft.com/office/drawing/2014/main" val="937617659"/>
                    </a:ext>
                  </a:extLst>
                </a:gridCol>
                <a:gridCol w="3792872">
                  <a:extLst>
                    <a:ext uri="{9D8B030D-6E8A-4147-A177-3AD203B41FA5}">
                      <a16:colId xmlns:a16="http://schemas.microsoft.com/office/drawing/2014/main" val="2145614959"/>
                    </a:ext>
                  </a:extLst>
                </a:gridCol>
                <a:gridCol w="4046207">
                  <a:extLst>
                    <a:ext uri="{9D8B030D-6E8A-4147-A177-3AD203B41FA5}">
                      <a16:colId xmlns:a16="http://schemas.microsoft.com/office/drawing/2014/main" val="612450490"/>
                    </a:ext>
                  </a:extLst>
                </a:gridCol>
              </a:tblGrid>
              <a:tr h="24676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  <a:endParaRPr kumimoji="1" lang="en-US" altLang="ja-JP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Adaptive MOEA/D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適応型</a:t>
                      </a:r>
                      <a:r>
                        <a:rPr kumimoji="1" lang="en-US" altLang="ja-JP" sz="1600" dirty="0"/>
                        <a:t>PSO</a:t>
                      </a:r>
                      <a:r>
                        <a:rPr kumimoji="1" lang="ja-JP" altLang="en-US" sz="1600" dirty="0"/>
                        <a:t>／適応型</a:t>
                      </a:r>
                      <a:r>
                        <a:rPr kumimoji="1" lang="en-US" altLang="ja-JP" sz="1600" dirty="0"/>
                        <a:t>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11591"/>
                  </a:ext>
                </a:extLst>
              </a:tr>
              <a:tr h="246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解の評価・選択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多目的最適化（問題分割）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Feasibility Rule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777559"/>
                  </a:ext>
                </a:extLst>
              </a:tr>
              <a:tr h="246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近傍生成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実数値</a:t>
                      </a:r>
                      <a:r>
                        <a:rPr kumimoji="1" lang="en-US" altLang="ja-JP" sz="1600" dirty="0"/>
                        <a:t>GA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Activity Feedback PSO</a:t>
                      </a:r>
                      <a:r>
                        <a:rPr kumimoji="1" lang="ja-JP" altLang="en-US" sz="1600" dirty="0"/>
                        <a:t>／</a:t>
                      </a:r>
                      <a:r>
                        <a:rPr kumimoji="1" lang="en-US" altLang="ja-JP" sz="1600" dirty="0"/>
                        <a:t>JADE</a:t>
                      </a:r>
                      <a:r>
                        <a:rPr kumimoji="1" lang="ja-JP" altLang="en-US" sz="1600" dirty="0"/>
                        <a:t>／</a:t>
                      </a:r>
                      <a:r>
                        <a:rPr kumimoji="1" lang="en-US" altLang="ja-JP" sz="1600" dirty="0"/>
                        <a:t>SHADE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195583"/>
                  </a:ext>
                </a:extLst>
              </a:tr>
            </a:tbl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EEC470-A37A-4B96-8BB0-F5110EA35D4E}"/>
              </a:ext>
            </a:extLst>
          </p:cNvPr>
          <p:cNvSpPr txBox="1"/>
          <p:nvPr/>
        </p:nvSpPr>
        <p:spPr>
          <a:xfrm>
            <a:off x="5407599" y="4995328"/>
            <a:ext cx="174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違反解同士の比較</a:t>
            </a:r>
            <a:endParaRPr kumimoji="1" lang="en-US" altLang="ja-JP" sz="1400" dirty="0"/>
          </a:p>
        </p:txBody>
      </p:sp>
      <p:sp>
        <p:nvSpPr>
          <p:cNvPr id="34" name="左中かっこ 33">
            <a:extLst>
              <a:ext uri="{FF2B5EF4-FFF2-40B4-BE49-F238E27FC236}">
                <a16:creationId xmlns:a16="http://schemas.microsoft.com/office/drawing/2014/main" id="{5137A4E7-0673-4964-83D3-15CDCEC8DCC7}"/>
              </a:ext>
            </a:extLst>
          </p:cNvPr>
          <p:cNvSpPr/>
          <p:nvPr/>
        </p:nvSpPr>
        <p:spPr>
          <a:xfrm>
            <a:off x="5308146" y="5009617"/>
            <a:ext cx="66675" cy="100584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671F751-8483-473C-B1D6-D530F16F80F6}"/>
              </a:ext>
            </a:extLst>
          </p:cNvPr>
          <p:cNvSpPr txBox="1"/>
          <p:nvPr/>
        </p:nvSpPr>
        <p:spPr>
          <a:xfrm>
            <a:off x="5407598" y="5349123"/>
            <a:ext cx="2002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可能解と違反解の比較</a:t>
            </a:r>
            <a:endParaRPr kumimoji="1" lang="en-US" altLang="ja-JP" sz="1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45BC743-A2BD-4CC2-963A-CBB01107F093}"/>
              </a:ext>
            </a:extLst>
          </p:cNvPr>
          <p:cNvSpPr txBox="1"/>
          <p:nvPr/>
        </p:nvSpPr>
        <p:spPr>
          <a:xfrm>
            <a:off x="5407599" y="5702918"/>
            <a:ext cx="174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可能解同士の比較</a:t>
            </a:r>
            <a:endParaRPr kumimoji="1" lang="en-US" altLang="ja-JP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CFA072A-C36B-48D2-BB39-02283C49FEA1}"/>
                  </a:ext>
                </a:extLst>
              </p:cNvPr>
              <p:cNvSpPr txBox="1"/>
              <p:nvPr/>
            </p:nvSpPr>
            <p:spPr>
              <a:xfrm>
                <a:off x="7308540" y="4995327"/>
                <a:ext cx="1787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⇒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ja-JP" altLang="en-US" sz="1400" dirty="0"/>
                  <a:t>で比較・選択</a:t>
                </a: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DCFA072A-C36B-48D2-BB39-02283C49F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540" y="4995327"/>
                <a:ext cx="1787871" cy="307777"/>
              </a:xfrm>
              <a:prstGeom prst="rect">
                <a:avLst/>
              </a:prstGeom>
              <a:blipFill>
                <a:blip r:embed="rId4"/>
                <a:stretch>
                  <a:fillRect l="-1024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143413C-53BB-4D36-B64B-2960C5F34802}"/>
              </a:ext>
            </a:extLst>
          </p:cNvPr>
          <p:cNvSpPr txBox="1"/>
          <p:nvPr/>
        </p:nvSpPr>
        <p:spPr>
          <a:xfrm>
            <a:off x="7308540" y="5343974"/>
            <a:ext cx="1681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⇒ 可能解を選択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96C3A0E-D717-4C2D-8292-FABB48CEADC1}"/>
                  </a:ext>
                </a:extLst>
              </p:cNvPr>
              <p:cNvSpPr txBox="1"/>
              <p:nvPr/>
            </p:nvSpPr>
            <p:spPr>
              <a:xfrm>
                <a:off x="7308540" y="5702918"/>
                <a:ext cx="19666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/>
                  <a:t>⇒</a:t>
                </a:r>
                <a:r>
                  <a:rPr kumimoji="1" lang="en-US" altLang="ja-JP" sz="14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sz="1400" dirty="0"/>
                  <a:t>で比較・選択</a:t>
                </a: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96C3A0E-D717-4C2D-8292-FABB48CE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540" y="5702918"/>
                <a:ext cx="1966658" cy="307777"/>
              </a:xfrm>
              <a:prstGeom prst="rect">
                <a:avLst/>
              </a:prstGeom>
              <a:blipFill>
                <a:blip r:embed="rId5"/>
                <a:stretch>
                  <a:fillRect l="-929" t="-6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B4A9879-7879-49B4-9F82-CBAE4330D027}"/>
              </a:ext>
            </a:extLst>
          </p:cNvPr>
          <p:cNvCxnSpPr>
            <a:cxnSpLocks/>
          </p:cNvCxnSpPr>
          <p:nvPr/>
        </p:nvCxnSpPr>
        <p:spPr>
          <a:xfrm flipH="1">
            <a:off x="5231374" y="3494128"/>
            <a:ext cx="6095408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EBF8CA9-FB15-424B-B35D-AED7D1B5252A}"/>
              </a:ext>
            </a:extLst>
          </p:cNvPr>
          <p:cNvSpPr txBox="1"/>
          <p:nvPr/>
        </p:nvSpPr>
        <p:spPr>
          <a:xfrm>
            <a:off x="1852611" y="3146168"/>
            <a:ext cx="19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MOEA/D</a:t>
            </a:r>
            <a:endParaRPr kumimoji="1" lang="ja-JP" altLang="en-US" sz="1600" dirty="0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8777B65-FAB5-4964-9417-99EC5099E6D2}"/>
              </a:ext>
            </a:extLst>
          </p:cNvPr>
          <p:cNvCxnSpPr>
            <a:cxnSpLocks/>
          </p:cNvCxnSpPr>
          <p:nvPr/>
        </p:nvCxnSpPr>
        <p:spPr>
          <a:xfrm flipH="1">
            <a:off x="720581" y="3494128"/>
            <a:ext cx="41632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4A8018A-95E6-4EEE-ABC8-76FE3E73776B}"/>
                  </a:ext>
                </a:extLst>
              </p:cNvPr>
              <p:cNvSpPr txBox="1"/>
              <p:nvPr/>
            </p:nvSpPr>
            <p:spPr>
              <a:xfrm>
                <a:off x="787903" y="3606519"/>
                <a:ext cx="4163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b="1" dirty="0"/>
                  <a:t>個体に異なる重みを与えて、部分問題に分割する方法</a:t>
                </a:r>
                <a:endParaRPr kumimoji="1" lang="en-US" altLang="ja-JP" sz="1400" b="1" dirty="0"/>
              </a:p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1400" b="1" dirty="0"/>
                  <a:t>のパレートフロンティアへの選択圧が強い</a:t>
                </a:r>
                <a:endParaRPr kumimoji="1" lang="en-US" altLang="ja-JP" sz="1400" b="1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74A8018A-95E6-4EEE-ABC8-76FE3E73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03" y="3606519"/>
                <a:ext cx="4163244" cy="523220"/>
              </a:xfrm>
              <a:prstGeom prst="rect">
                <a:avLst/>
              </a:prstGeom>
              <a:blipFill>
                <a:blip r:embed="rId6"/>
                <a:stretch>
                  <a:fillRect l="-439" t="-2353" b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" name="図 64">
            <a:extLst>
              <a:ext uri="{FF2B5EF4-FFF2-40B4-BE49-F238E27FC236}">
                <a16:creationId xmlns:a16="http://schemas.microsoft.com/office/drawing/2014/main" id="{9B6482BB-C0FD-4A0E-8E0B-0FD5B9504E3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70" r="49449" b="9674"/>
          <a:stretch/>
        </p:blipFill>
        <p:spPr>
          <a:xfrm>
            <a:off x="1547705" y="4173041"/>
            <a:ext cx="2164157" cy="1988486"/>
          </a:xfrm>
          <a:prstGeom prst="rect">
            <a:avLst/>
          </a:prstGeom>
        </p:spPr>
      </p:pic>
      <p:sp>
        <p:nvSpPr>
          <p:cNvPr id="66" name="楕円 65">
            <a:extLst>
              <a:ext uri="{FF2B5EF4-FFF2-40B4-BE49-F238E27FC236}">
                <a16:creationId xmlns:a16="http://schemas.microsoft.com/office/drawing/2014/main" id="{43602D1D-2029-4CCF-A529-C1400C24D103}"/>
              </a:ext>
            </a:extLst>
          </p:cNvPr>
          <p:cNvSpPr/>
          <p:nvPr/>
        </p:nvSpPr>
        <p:spPr>
          <a:xfrm>
            <a:off x="2776144" y="440307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3151F19-6E14-40EC-B91A-3BEA6B1BBD24}"/>
              </a:ext>
            </a:extLst>
          </p:cNvPr>
          <p:cNvSpPr txBox="1"/>
          <p:nvPr/>
        </p:nvSpPr>
        <p:spPr>
          <a:xfrm>
            <a:off x="3065531" y="415847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探索点</a:t>
            </a: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B91F0D61-427E-43B2-852E-8BB3B42638D3}"/>
              </a:ext>
            </a:extLst>
          </p:cNvPr>
          <p:cNvSpPr/>
          <p:nvPr/>
        </p:nvSpPr>
        <p:spPr>
          <a:xfrm>
            <a:off x="2445777" y="463853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1001422E-E42A-4C09-BA9C-1A5ABFC3D40B}"/>
              </a:ext>
            </a:extLst>
          </p:cNvPr>
          <p:cNvSpPr/>
          <p:nvPr/>
        </p:nvSpPr>
        <p:spPr>
          <a:xfrm>
            <a:off x="3260751" y="464170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AE901C88-F7B9-4056-9015-6EF93E4200FF}"/>
              </a:ext>
            </a:extLst>
          </p:cNvPr>
          <p:cNvSpPr/>
          <p:nvPr/>
        </p:nvSpPr>
        <p:spPr>
          <a:xfrm rot="13142737">
            <a:off x="2380581" y="5199698"/>
            <a:ext cx="791126" cy="17986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1B712183-BD01-4C03-A924-48C86F27DE57}"/>
              </a:ext>
            </a:extLst>
          </p:cNvPr>
          <p:cNvSpPr/>
          <p:nvPr/>
        </p:nvSpPr>
        <p:spPr>
          <a:xfrm>
            <a:off x="3414765" y="505928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7D9827E4-3224-42BE-B21D-149EA996CDC1}"/>
              </a:ext>
            </a:extLst>
          </p:cNvPr>
          <p:cNvSpPr/>
          <p:nvPr/>
        </p:nvSpPr>
        <p:spPr>
          <a:xfrm>
            <a:off x="2917640" y="47680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507AC4E1-B253-41C2-AB6C-67FB1194339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970" r="49449" b="9674"/>
          <a:stretch/>
        </p:blipFill>
        <p:spPr>
          <a:xfrm>
            <a:off x="8865973" y="4173041"/>
            <a:ext cx="2164157" cy="1988486"/>
          </a:xfrm>
          <a:prstGeom prst="rect">
            <a:avLst/>
          </a:prstGeom>
        </p:spPr>
      </p:pic>
      <p:sp>
        <p:nvSpPr>
          <p:cNvPr id="74" name="楕円 73">
            <a:extLst>
              <a:ext uri="{FF2B5EF4-FFF2-40B4-BE49-F238E27FC236}">
                <a16:creationId xmlns:a16="http://schemas.microsoft.com/office/drawing/2014/main" id="{1CE11A7F-4A12-413C-87A6-46F14F5A2E76}"/>
              </a:ext>
            </a:extLst>
          </p:cNvPr>
          <p:cNvSpPr/>
          <p:nvPr/>
        </p:nvSpPr>
        <p:spPr>
          <a:xfrm>
            <a:off x="10091344" y="42982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BC1EA19C-E919-453D-AF65-DF34D291D06C}"/>
              </a:ext>
            </a:extLst>
          </p:cNvPr>
          <p:cNvSpPr/>
          <p:nvPr/>
        </p:nvSpPr>
        <p:spPr>
          <a:xfrm>
            <a:off x="9760977" y="4533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B78C14DC-51E4-4CC4-B1CD-4A80F725481C}"/>
              </a:ext>
            </a:extLst>
          </p:cNvPr>
          <p:cNvSpPr/>
          <p:nvPr/>
        </p:nvSpPr>
        <p:spPr>
          <a:xfrm>
            <a:off x="10575951" y="453693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F0D519CF-D5CF-4131-BAB2-97D815E60DA6}"/>
              </a:ext>
            </a:extLst>
          </p:cNvPr>
          <p:cNvSpPr/>
          <p:nvPr/>
        </p:nvSpPr>
        <p:spPr>
          <a:xfrm>
            <a:off x="10729965" y="495450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A1EFA62C-A634-4027-8613-A16A65CF90A8}"/>
              </a:ext>
            </a:extLst>
          </p:cNvPr>
          <p:cNvSpPr/>
          <p:nvPr/>
        </p:nvSpPr>
        <p:spPr>
          <a:xfrm>
            <a:off x="10232840" y="46633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F7C6796D-A677-4B2C-9555-F2802C37CB38}"/>
              </a:ext>
            </a:extLst>
          </p:cNvPr>
          <p:cNvSpPr/>
          <p:nvPr/>
        </p:nvSpPr>
        <p:spPr>
          <a:xfrm rot="10800000">
            <a:off x="9868977" y="5167284"/>
            <a:ext cx="791126" cy="17986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6F90A929-0003-4FAC-8C08-DD88EF03B455}"/>
              </a:ext>
            </a:extLst>
          </p:cNvPr>
          <p:cNvSpPr txBox="1"/>
          <p:nvPr/>
        </p:nvSpPr>
        <p:spPr>
          <a:xfrm>
            <a:off x="10373132" y="403971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探索点</a:t>
            </a:r>
          </a:p>
        </p:txBody>
      </p:sp>
    </p:spTree>
    <p:extLst>
      <p:ext uri="{BB962C8B-B14F-4D97-AF65-F5344CB8AC3E}">
        <p14:creationId xmlns:p14="http://schemas.microsoft.com/office/powerpoint/2010/main" val="299317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先行研究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63F42F52-0594-4323-9EB5-C8E2E4FF5897}"/>
              </a:ext>
            </a:extLst>
          </p:cNvPr>
          <p:cNvSpPr txBox="1">
            <a:spLocks/>
          </p:cNvSpPr>
          <p:nvPr/>
        </p:nvSpPr>
        <p:spPr>
          <a:xfrm>
            <a:off x="408178" y="1060382"/>
            <a:ext cx="11509002" cy="90640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/>
              <a:t>DE</a:t>
            </a:r>
            <a:r>
              <a:rPr lang="ja-JP" altLang="en-US" sz="2800" dirty="0"/>
              <a:t>の突然変異前に、実数部とバイナリ部に分離させ、バイナリ部は論理和・論理積の演算で実施する</a:t>
            </a:r>
            <a:r>
              <a:rPr lang="en-US" altLang="ja-JP" sz="2800" dirty="0"/>
              <a:t>[3,4]</a:t>
            </a:r>
            <a:r>
              <a:rPr lang="ja-JP" altLang="en-US" sz="2800" dirty="0"/>
              <a:t>。</a:t>
            </a:r>
            <a:endParaRPr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C30E4A-77B5-BD07-44C5-ED61949CD4D1}"/>
              </a:ext>
            </a:extLst>
          </p:cNvPr>
          <p:cNvSpPr txBox="1"/>
          <p:nvPr/>
        </p:nvSpPr>
        <p:spPr>
          <a:xfrm>
            <a:off x="571984" y="-20412"/>
            <a:ext cx="6660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補足：バイナリ変数の対処法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40927A-754A-5820-CEBA-9C82FFB0532D}"/>
              </a:ext>
            </a:extLst>
          </p:cNvPr>
          <p:cNvSpPr txBox="1"/>
          <p:nvPr/>
        </p:nvSpPr>
        <p:spPr>
          <a:xfrm>
            <a:off x="289351" y="5759518"/>
            <a:ext cx="11073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[3] D. Jia et al.: “An Efficient Binary Differential Evolution with Parameter Adaptation” (2013)</a:t>
            </a:r>
          </a:p>
          <a:p>
            <a:r>
              <a:rPr kumimoji="1" lang="en-US" altLang="ja-JP" sz="1400" dirty="0"/>
              <a:t>[4] A.P. Engelbrecht et al.: “Binary Differential Evolution Strategies” IEEE CEC (2007)</a:t>
            </a:r>
            <a:endParaRPr kumimoji="1" lang="ja-JP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C69251-4F62-9279-ABFD-0F1E22FF894D}"/>
                  </a:ext>
                </a:extLst>
              </p:cNvPr>
              <p:cNvSpPr txBox="1"/>
              <p:nvPr/>
            </p:nvSpPr>
            <p:spPr>
              <a:xfrm>
                <a:off x="966230" y="4161395"/>
                <a:ext cx="235717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)^</m:t>
                      </m:r>
                      <m:r>
                        <a:rPr kumimoji="1" lang="en-US" altLang="ja-JP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1C69251-4F62-9279-ABFD-0F1E22FF8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30" y="4161395"/>
                <a:ext cx="2357176" cy="378245"/>
              </a:xfrm>
              <a:prstGeom prst="rect">
                <a:avLst/>
              </a:prstGeom>
              <a:blipFill>
                <a:blip r:embed="rId2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8F6A9A-D839-57CD-A848-FE27A0267C44}"/>
              </a:ext>
            </a:extLst>
          </p:cNvPr>
          <p:cNvSpPr txBox="1"/>
          <p:nvPr/>
        </p:nvSpPr>
        <p:spPr>
          <a:xfrm>
            <a:off x="458757" y="2028912"/>
            <a:ext cx="2821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0" dirty="0"/>
              <a:t>Mutation: DE/rand/1[3]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37DABB9-40F7-CD91-CE0C-645AC7C40ED7}"/>
                  </a:ext>
                </a:extLst>
              </p:cNvPr>
              <p:cNvSpPr txBox="1"/>
              <p:nvPr/>
            </p:nvSpPr>
            <p:spPr>
              <a:xfrm>
                <a:off x="966230" y="4470700"/>
                <a:ext cx="3453374" cy="389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&amp;(</m:t>
                      </m:r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)^</m:t>
                      </m:r>
                      <m:sSubSup>
                        <m:sSub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37DABB9-40F7-CD91-CE0C-645AC7C4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30" y="4470700"/>
                <a:ext cx="3453374" cy="389530"/>
              </a:xfrm>
              <a:prstGeom prst="rect">
                <a:avLst/>
              </a:prstGeom>
              <a:blipFill>
                <a:blip r:embed="rId3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9C580E-B339-6276-868B-3D9BF2EF2E8E}"/>
                  </a:ext>
                </a:extLst>
              </p:cNvPr>
              <p:cNvSpPr txBox="1"/>
              <p:nvPr/>
            </p:nvSpPr>
            <p:spPr>
              <a:xfrm>
                <a:off x="458758" y="3836022"/>
                <a:ext cx="414248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バイナリ部の個体：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49C580E-B339-6276-868B-3D9BF2EF2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8" y="3836022"/>
                <a:ext cx="4142487" cy="378245"/>
              </a:xfrm>
              <a:prstGeom prst="rect">
                <a:avLst/>
              </a:prstGeom>
              <a:blipFill>
                <a:blip r:embed="rId4"/>
                <a:stretch>
                  <a:fillRect l="-1176" t="-6452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41E606-F437-C3AE-CE81-54F0FA2F12CA}"/>
                  </a:ext>
                </a:extLst>
              </p:cNvPr>
              <p:cNvSpPr txBox="1"/>
              <p:nvPr/>
            </p:nvSpPr>
            <p:spPr>
              <a:xfrm>
                <a:off x="451748" y="3113736"/>
                <a:ext cx="4142487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実数部の個体：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41E606-F437-C3AE-CE81-54F0FA2F1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48" y="3113736"/>
                <a:ext cx="4142487" cy="378245"/>
              </a:xfrm>
              <a:prstGeom prst="rect">
                <a:avLst/>
              </a:prstGeom>
              <a:blipFill>
                <a:blip r:embed="rId5"/>
                <a:stretch>
                  <a:fillRect l="-1176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70B590-37C4-3E6F-6FBF-E16730CC985E}"/>
                  </a:ext>
                </a:extLst>
              </p:cNvPr>
              <p:cNvSpPr txBox="1"/>
              <p:nvPr/>
            </p:nvSpPr>
            <p:spPr>
              <a:xfrm>
                <a:off x="458758" y="2578082"/>
                <a:ext cx="2651595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混合変数の個体：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C70B590-37C4-3E6F-6FBF-E16730CC9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58" y="2578082"/>
                <a:ext cx="2651595" cy="378245"/>
              </a:xfrm>
              <a:prstGeom prst="rect">
                <a:avLst/>
              </a:prstGeom>
              <a:blipFill>
                <a:blip r:embed="rId6"/>
                <a:stretch>
                  <a:fillRect l="-1839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2DE67E2-83DB-9D64-CF45-AE470E6B1323}"/>
                  </a:ext>
                </a:extLst>
              </p:cNvPr>
              <p:cNvSpPr txBox="1"/>
              <p:nvPr/>
            </p:nvSpPr>
            <p:spPr>
              <a:xfrm>
                <a:off x="966230" y="3439459"/>
                <a:ext cx="4049721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2DE67E2-83DB-9D64-CF45-AE470E6B1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30" y="3439459"/>
                <a:ext cx="4049721" cy="378245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9C452AE-3DE8-C88B-86D8-46F625613397}"/>
                  </a:ext>
                </a:extLst>
              </p:cNvPr>
              <p:cNvSpPr txBox="1"/>
              <p:nvPr/>
            </p:nvSpPr>
            <p:spPr>
              <a:xfrm>
                <a:off x="491811" y="5331088"/>
                <a:ext cx="2597988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混合変数の個体：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9C452AE-3DE8-C88B-86D8-46F625613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11" y="5331088"/>
                <a:ext cx="2597988" cy="378245"/>
              </a:xfrm>
              <a:prstGeom prst="rect">
                <a:avLst/>
              </a:prstGeom>
              <a:blipFill>
                <a:blip r:embed="rId8"/>
                <a:stretch>
                  <a:fillRect l="-2113" t="-8065" b="-241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ADD7B6-E602-4396-84AD-C86EB482E56C}"/>
                  </a:ext>
                </a:extLst>
              </p:cNvPr>
              <p:cNvSpPr txBox="1"/>
              <p:nvPr/>
            </p:nvSpPr>
            <p:spPr>
              <a:xfrm>
                <a:off x="4419604" y="4497467"/>
                <a:ext cx="17968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ADD7B6-E602-4396-84AD-C86EB482E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4" y="4497467"/>
                <a:ext cx="1796852" cy="369332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 20">
                <a:extLst>
                  <a:ext uri="{FF2B5EF4-FFF2-40B4-BE49-F238E27FC236}">
                    <a16:creationId xmlns:a16="http://schemas.microsoft.com/office/drawing/2014/main" id="{C2FA2142-A54A-F21D-3D83-D91EAB365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75"/>
                  </p:ext>
                </p:extLst>
              </p:nvPr>
            </p:nvGraphicFramePr>
            <p:xfrm>
              <a:off x="6970714" y="2791232"/>
              <a:ext cx="46003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315">
                      <a:extLst>
                        <a:ext uri="{9D8B030D-6E8A-4147-A177-3AD203B41FA5}">
                          <a16:colId xmlns:a16="http://schemas.microsoft.com/office/drawing/2014/main" val="39722073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1820630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91988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9217924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278988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223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350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86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kumimoji="1" lang="en-US" altLang="ja-JP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59764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 20">
                <a:extLst>
                  <a:ext uri="{FF2B5EF4-FFF2-40B4-BE49-F238E27FC236}">
                    <a16:creationId xmlns:a16="http://schemas.microsoft.com/office/drawing/2014/main" id="{C2FA2142-A54A-F21D-3D83-D91EAB365C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6175"/>
                  </p:ext>
                </p:extLst>
              </p:nvPr>
            </p:nvGraphicFramePr>
            <p:xfrm>
              <a:off x="6970714" y="2791232"/>
              <a:ext cx="4600315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0315">
                      <a:extLst>
                        <a:ext uri="{9D8B030D-6E8A-4147-A177-3AD203B41FA5}">
                          <a16:colId xmlns:a16="http://schemas.microsoft.com/office/drawing/2014/main" val="397220730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1818206305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209198849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092179246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2789882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8197" r="-362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8223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106452" r="-362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943502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209836" r="-362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86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610" t="-309836" r="-362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kumimoji="1" lang="ja-JP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859764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488C10F-8105-D7BA-9A2D-BC3CA1E83648}"/>
              </a:ext>
            </a:extLst>
          </p:cNvPr>
          <p:cNvSpPr txBox="1"/>
          <p:nvPr/>
        </p:nvSpPr>
        <p:spPr>
          <a:xfrm>
            <a:off x="7897480" y="2250978"/>
            <a:ext cx="2715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真理値表</a:t>
            </a:r>
            <a:endParaRPr kumimoji="1" lang="en-US" altLang="ja-JP" sz="2000" b="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A69530E-778A-8146-767D-FA11061A4A5A}"/>
              </a:ext>
            </a:extLst>
          </p:cNvPr>
          <p:cNvSpPr txBox="1"/>
          <p:nvPr/>
        </p:nvSpPr>
        <p:spPr>
          <a:xfrm>
            <a:off x="6240676" y="4497467"/>
            <a:ext cx="580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差分ベクトルを、</a:t>
            </a:r>
            <a:r>
              <a:rPr kumimoji="1" lang="en-US" altLang="ja-JP" b="1" dirty="0" err="1"/>
              <a:t>xor</a:t>
            </a:r>
            <a:r>
              <a:rPr kumimoji="1" lang="ja-JP" altLang="en-US" b="1" dirty="0"/>
              <a:t>で差分が出たときに</a:t>
            </a:r>
            <a:r>
              <a:rPr kumimoji="1" lang="en-US" altLang="ja-JP" b="1" dirty="0"/>
              <a:t>1</a:t>
            </a:r>
            <a:r>
              <a:rPr kumimoji="1" lang="ja-JP" altLang="en-US" b="1" dirty="0"/>
              <a:t>となるように表現</a:t>
            </a:r>
          </a:p>
        </p:txBody>
      </p:sp>
      <p:graphicFrame>
        <p:nvGraphicFramePr>
          <p:cNvPr id="10" name="表 14">
            <a:extLst>
              <a:ext uri="{FF2B5EF4-FFF2-40B4-BE49-F238E27FC236}">
                <a16:creationId xmlns:a16="http://schemas.microsoft.com/office/drawing/2014/main" id="{E2B882B1-C34D-48F8-B975-035A42C6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87360"/>
              </p:ext>
            </p:extLst>
          </p:nvPr>
        </p:nvGraphicFramePr>
        <p:xfrm>
          <a:off x="3174738" y="2605268"/>
          <a:ext cx="2715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8">
                  <a:extLst>
                    <a:ext uri="{9D8B030D-6E8A-4147-A177-3AD203B41FA5}">
                      <a16:colId xmlns:a16="http://schemas.microsoft.com/office/drawing/2014/main" val="260838567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23741749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342032940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05185696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208155781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450295517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901525942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422726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07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04DBD06-7AC5-4C27-8D9E-0FBD9E13B6C7}"/>
                  </a:ext>
                </a:extLst>
              </p:cNvPr>
              <p:cNvSpPr txBox="1"/>
              <p:nvPr/>
            </p:nvSpPr>
            <p:spPr>
              <a:xfrm>
                <a:off x="5862368" y="2056953"/>
                <a:ext cx="179685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1"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kumimoji="1"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600" b="1" dirty="0"/>
                  <a:t>)</a:t>
                </a:r>
                <a:endParaRPr kumimoji="1" lang="ja-JP" altLang="en-US" sz="1600" b="1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04DBD06-7AC5-4C27-8D9E-0FBD9E13B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368" y="2056953"/>
                <a:ext cx="1796852" cy="338554"/>
              </a:xfrm>
              <a:prstGeom prst="rect">
                <a:avLst/>
              </a:prstGeom>
              <a:blipFill>
                <a:blip r:embed="rId11"/>
                <a:stretch>
                  <a:fillRect l="-2041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F6AE792C-F5DF-4D11-A134-32C2DCD2A995}"/>
              </a:ext>
            </a:extLst>
          </p:cNvPr>
          <p:cNvSpPr/>
          <p:nvPr/>
        </p:nvSpPr>
        <p:spPr>
          <a:xfrm rot="5400000">
            <a:off x="3802717" y="1854336"/>
            <a:ext cx="90866" cy="129045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左中かっこ 23">
            <a:extLst>
              <a:ext uri="{FF2B5EF4-FFF2-40B4-BE49-F238E27FC236}">
                <a16:creationId xmlns:a16="http://schemas.microsoft.com/office/drawing/2014/main" id="{2D24A6FF-55AB-4F30-84CD-17B22804794A}"/>
              </a:ext>
            </a:extLst>
          </p:cNvPr>
          <p:cNvSpPr/>
          <p:nvPr/>
        </p:nvSpPr>
        <p:spPr>
          <a:xfrm rot="5400000">
            <a:off x="5145203" y="1854525"/>
            <a:ext cx="90866" cy="129045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531FD7E-DB6D-40F6-8241-CAF5F9F7940B}"/>
                  </a:ext>
                </a:extLst>
              </p:cNvPr>
              <p:cNvSpPr txBox="1"/>
              <p:nvPr/>
            </p:nvSpPr>
            <p:spPr>
              <a:xfrm>
                <a:off x="3304711" y="2048040"/>
                <a:ext cx="1203799" cy="392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531FD7E-DB6D-40F6-8241-CAF5F9F7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711" y="2048040"/>
                <a:ext cx="1203799" cy="3925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5130794-E964-467E-97C6-18D830692988}"/>
                  </a:ext>
                </a:extLst>
              </p:cNvPr>
              <p:cNvSpPr txBox="1"/>
              <p:nvPr/>
            </p:nvSpPr>
            <p:spPr>
              <a:xfrm>
                <a:off x="4532730" y="2045924"/>
                <a:ext cx="1482937" cy="37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5130794-E964-467E-97C6-18D83069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30" y="2045924"/>
                <a:ext cx="1482937" cy="3782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表 14">
            <a:extLst>
              <a:ext uri="{FF2B5EF4-FFF2-40B4-BE49-F238E27FC236}">
                <a16:creationId xmlns:a16="http://schemas.microsoft.com/office/drawing/2014/main" id="{28E57893-B99A-4E00-8F3B-A4A6A3A3D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97521"/>
              </p:ext>
            </p:extLst>
          </p:nvPr>
        </p:nvGraphicFramePr>
        <p:xfrm>
          <a:off x="3061612" y="5357634"/>
          <a:ext cx="2715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8">
                  <a:extLst>
                    <a:ext uri="{9D8B030D-6E8A-4147-A177-3AD203B41FA5}">
                      <a16:colId xmlns:a16="http://schemas.microsoft.com/office/drawing/2014/main" val="260838567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23741749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3342032940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051856965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208155781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1450295517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2901525942"/>
                    </a:ext>
                  </a:extLst>
                </a:gridCol>
                <a:gridCol w="339498">
                  <a:extLst>
                    <a:ext uri="{9D8B030D-6E8A-4147-A177-3AD203B41FA5}">
                      <a16:colId xmlns:a16="http://schemas.microsoft.com/office/drawing/2014/main" val="4227269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0715"/>
                  </a:ext>
                </a:extLst>
              </a:tr>
            </a:tbl>
          </a:graphicData>
        </a:graphic>
      </p:graphicFrame>
      <p:sp>
        <p:nvSpPr>
          <p:cNvPr id="28" name="左中かっこ 27">
            <a:extLst>
              <a:ext uri="{FF2B5EF4-FFF2-40B4-BE49-F238E27FC236}">
                <a16:creationId xmlns:a16="http://schemas.microsoft.com/office/drawing/2014/main" id="{85169DDC-ACDF-4F54-A537-597C688A507F}"/>
              </a:ext>
            </a:extLst>
          </p:cNvPr>
          <p:cNvSpPr/>
          <p:nvPr/>
        </p:nvSpPr>
        <p:spPr>
          <a:xfrm rot="5400000">
            <a:off x="3689591" y="4663852"/>
            <a:ext cx="90866" cy="1290452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左中かっこ 28">
            <a:extLst>
              <a:ext uri="{FF2B5EF4-FFF2-40B4-BE49-F238E27FC236}">
                <a16:creationId xmlns:a16="http://schemas.microsoft.com/office/drawing/2014/main" id="{E0E79546-3597-4677-988A-39B79BD2CC56}"/>
              </a:ext>
            </a:extLst>
          </p:cNvPr>
          <p:cNvSpPr/>
          <p:nvPr/>
        </p:nvSpPr>
        <p:spPr>
          <a:xfrm rot="5400000">
            <a:off x="5032077" y="4664041"/>
            <a:ext cx="90866" cy="1290452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563C5D6-6C74-4F24-B58A-EB8320A53502}"/>
                  </a:ext>
                </a:extLst>
              </p:cNvPr>
              <p:cNvSpPr txBox="1"/>
              <p:nvPr/>
            </p:nvSpPr>
            <p:spPr>
              <a:xfrm>
                <a:off x="3191585" y="4857556"/>
                <a:ext cx="1203799" cy="392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563C5D6-6C74-4F24-B58A-EB8320A5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585" y="4857556"/>
                <a:ext cx="1203799" cy="3925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E4EDD4E-6F08-4794-8B09-50AE634FC050}"/>
                  </a:ext>
                </a:extLst>
              </p:cNvPr>
              <p:cNvSpPr txBox="1"/>
              <p:nvPr/>
            </p:nvSpPr>
            <p:spPr>
              <a:xfrm>
                <a:off x="4419604" y="4855440"/>
                <a:ext cx="1482937" cy="37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e>
                      <m:sup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1" lang="ja-JP" altLang="en-US" b="1" dirty="0"/>
                  <a:t>　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E4EDD4E-6F08-4794-8B09-50AE634FC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4" y="4855440"/>
                <a:ext cx="1482937" cy="378246"/>
              </a:xfrm>
              <a:prstGeom prst="rect">
                <a:avLst/>
              </a:prstGeom>
              <a:blipFill>
                <a:blip r:embed="rId15"/>
                <a:stretch>
                  <a:fillRect t="-15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60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ED85FA-B9A2-4876-AE33-3CF012F1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[LVMWD] RO System Configuration and Measurement Points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9151EF-015B-47A0-A02E-55D89C5B3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C6352F3-B2A0-4401-A806-F067AF1EF0B4}"/>
              </a:ext>
            </a:extLst>
          </p:cNvPr>
          <p:cNvGrpSpPr/>
          <p:nvPr/>
        </p:nvGrpSpPr>
        <p:grpSpPr>
          <a:xfrm>
            <a:off x="1633946" y="2296041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37F03D8-2BBC-4B3A-B9DC-942EC0B14031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D93D0B5-0BBF-4093-AEF7-21E3B92D996D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7C7D187-D80B-4482-917C-F868227175A9}"/>
              </a:ext>
            </a:extLst>
          </p:cNvPr>
          <p:cNvGrpSpPr/>
          <p:nvPr/>
        </p:nvGrpSpPr>
        <p:grpSpPr>
          <a:xfrm>
            <a:off x="2296010" y="3100512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1C30129-8B80-4988-BF88-C2EB0719D060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79F29E1-A2A9-4134-BAD7-F0A59405A624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71F7831-E058-4DE9-AB8A-6BE36316DCCB}"/>
              </a:ext>
            </a:extLst>
          </p:cNvPr>
          <p:cNvGrpSpPr/>
          <p:nvPr/>
        </p:nvGrpSpPr>
        <p:grpSpPr>
          <a:xfrm>
            <a:off x="2960722" y="3947455"/>
            <a:ext cx="1703882" cy="464695"/>
            <a:chOff x="2495862" y="1266669"/>
            <a:chExt cx="1439056" cy="46469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60369CD-462C-44C5-9702-DA2B8A8BDCEF}"/>
                </a:ext>
              </a:extLst>
            </p:cNvPr>
            <p:cNvSpPr/>
            <p:nvPr/>
          </p:nvSpPr>
          <p:spPr>
            <a:xfrm>
              <a:off x="2495862" y="1266669"/>
              <a:ext cx="1439056" cy="4646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F560B7-5F89-43BB-ADF2-514C44A2056C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62" y="1274164"/>
              <a:ext cx="1439056" cy="45720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1A93A8E-669D-4D10-8C47-3CB8CF1410A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2270" y="2528389"/>
            <a:ext cx="1281676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CB5E92A-787C-4D52-AE78-1190EAD1AE5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337828" y="2528389"/>
            <a:ext cx="6870477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40A0ADC8-4D16-4378-ADB0-ECB98F1B04E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999892" y="2517232"/>
            <a:ext cx="1727220" cy="815628"/>
          </a:xfrm>
          <a:prstGeom prst="bentConnector3">
            <a:avLst>
              <a:gd name="adj1" fmla="val 99903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33F29AF-E43C-448E-A7BC-9F06E76C5880}"/>
              </a:ext>
            </a:extLst>
          </p:cNvPr>
          <p:cNvCxnSpPr>
            <a:cxnSpLocks/>
          </p:cNvCxnSpPr>
          <p:nvPr/>
        </p:nvCxnSpPr>
        <p:spPr>
          <a:xfrm flipV="1">
            <a:off x="4664604" y="2532052"/>
            <a:ext cx="1724572" cy="1640256"/>
          </a:xfrm>
          <a:prstGeom prst="bentConnector3">
            <a:avLst>
              <a:gd name="adj1" fmla="val 99980"/>
            </a:avLst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09AB1A80-111B-4404-A6A0-87DE9D96568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00285" y="2738860"/>
            <a:ext cx="576000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DCB6ADD-8385-4C70-8A9B-262EE96130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44663" y="3566504"/>
            <a:ext cx="614596" cy="612000"/>
          </a:xfrm>
          <a:prstGeom prst="bentConnector2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647252D-FBDF-4B85-9391-6954B6B1FA23}"/>
              </a:ext>
            </a:extLst>
          </p:cNvPr>
          <p:cNvSpPr/>
          <p:nvPr/>
        </p:nvSpPr>
        <p:spPr>
          <a:xfrm>
            <a:off x="2235859" y="4062380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1" name="フローチャート: 和接合 20">
            <a:extLst>
              <a:ext uri="{FF2B5EF4-FFF2-40B4-BE49-F238E27FC236}">
                <a16:creationId xmlns:a16="http://schemas.microsoft.com/office/drawing/2014/main" id="{4948E8BE-599B-4A6F-A69B-E51F16F3E25D}"/>
              </a:ext>
            </a:extLst>
          </p:cNvPr>
          <p:cNvSpPr/>
          <p:nvPr/>
        </p:nvSpPr>
        <p:spPr>
          <a:xfrm>
            <a:off x="699366" y="2399842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ローチャート: 和接合 21">
            <a:extLst>
              <a:ext uri="{FF2B5EF4-FFF2-40B4-BE49-F238E27FC236}">
                <a16:creationId xmlns:a16="http://schemas.microsoft.com/office/drawing/2014/main" id="{6C81DADB-01C4-43FA-9EA4-B707B479B741}"/>
              </a:ext>
            </a:extLst>
          </p:cNvPr>
          <p:cNvSpPr/>
          <p:nvPr/>
        </p:nvSpPr>
        <p:spPr>
          <a:xfrm>
            <a:off x="4165429" y="2393416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: 和接合 22">
            <a:extLst>
              <a:ext uri="{FF2B5EF4-FFF2-40B4-BE49-F238E27FC236}">
                <a16:creationId xmlns:a16="http://schemas.microsoft.com/office/drawing/2014/main" id="{18125954-1EBC-4817-96B8-F251AEB7339A}"/>
              </a:ext>
            </a:extLst>
          </p:cNvPr>
          <p:cNvSpPr/>
          <p:nvPr/>
        </p:nvSpPr>
        <p:spPr>
          <a:xfrm>
            <a:off x="4809425" y="3193013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フローチャート: 和接合 23">
            <a:extLst>
              <a:ext uri="{FF2B5EF4-FFF2-40B4-BE49-F238E27FC236}">
                <a16:creationId xmlns:a16="http://schemas.microsoft.com/office/drawing/2014/main" id="{8775F075-344E-4631-8141-3E00005BAE4C}"/>
              </a:ext>
            </a:extLst>
          </p:cNvPr>
          <p:cNvSpPr/>
          <p:nvPr/>
        </p:nvSpPr>
        <p:spPr>
          <a:xfrm>
            <a:off x="5494048" y="4039956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825DB26-621D-4B35-97B5-4BBC46C5615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12663" y="4412150"/>
            <a:ext cx="0" cy="614595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AC1F11-BCED-4ECC-8033-0089EA9B6885}"/>
              </a:ext>
            </a:extLst>
          </p:cNvPr>
          <p:cNvSpPr txBox="1"/>
          <p:nvPr/>
        </p:nvSpPr>
        <p:spPr>
          <a:xfrm>
            <a:off x="223289" y="1449602"/>
            <a:ext cx="1906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Free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Conductivity</a:t>
            </a:r>
          </a:p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Feed pH, TOC, Temp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Feed Flow (Calc)</a:t>
            </a:r>
            <a:endParaRPr kumimoji="1" lang="ja-JP" altLang="en-US" sz="1100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518087-6D69-46FE-B745-5E0EBF3E0777}"/>
              </a:ext>
            </a:extLst>
          </p:cNvPr>
          <p:cNvSpPr txBox="1"/>
          <p:nvPr/>
        </p:nvSpPr>
        <p:spPr>
          <a:xfrm>
            <a:off x="3292117" y="1962890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94A6A7-1F6F-41EF-A0FE-715BC100E785}"/>
              </a:ext>
            </a:extLst>
          </p:cNvPr>
          <p:cNvSpPr txBox="1"/>
          <p:nvPr/>
        </p:nvSpPr>
        <p:spPr>
          <a:xfrm>
            <a:off x="3907777" y="2782237"/>
            <a:ext cx="2014752" cy="43088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5A2AA03-3C6E-4F05-B5EA-B344F6CC9AD3}"/>
              </a:ext>
            </a:extLst>
          </p:cNvPr>
          <p:cNvSpPr txBox="1"/>
          <p:nvPr/>
        </p:nvSpPr>
        <p:spPr>
          <a:xfrm>
            <a:off x="4572680" y="3630168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Permeate Flow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Permeate Conductivity</a:t>
            </a:r>
          </a:p>
        </p:txBody>
      </p:sp>
      <p:sp>
        <p:nvSpPr>
          <p:cNvPr id="30" name="フローチャート: 和接合 29">
            <a:extLst>
              <a:ext uri="{FF2B5EF4-FFF2-40B4-BE49-F238E27FC236}">
                <a16:creationId xmlns:a16="http://schemas.microsoft.com/office/drawing/2014/main" id="{950BCE8F-24F6-49F9-9FF8-6F5047D45660}"/>
              </a:ext>
            </a:extLst>
          </p:cNvPr>
          <p:cNvSpPr/>
          <p:nvPr/>
        </p:nvSpPr>
        <p:spPr>
          <a:xfrm>
            <a:off x="6750736" y="239341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60C4499-4444-4EDB-88EB-354B3CD17620}"/>
              </a:ext>
            </a:extLst>
          </p:cNvPr>
          <p:cNvSpPr txBox="1"/>
          <p:nvPr/>
        </p:nvSpPr>
        <p:spPr>
          <a:xfrm>
            <a:off x="5475712" y="1965390"/>
            <a:ext cx="27139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Combined Permeate TOC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Combined Permeate Conductivity</a:t>
            </a:r>
          </a:p>
        </p:txBody>
      </p:sp>
      <p:sp>
        <p:nvSpPr>
          <p:cNvPr id="32" name="フローチャート: 和接合 31">
            <a:extLst>
              <a:ext uri="{FF2B5EF4-FFF2-40B4-BE49-F238E27FC236}">
                <a16:creationId xmlns:a16="http://schemas.microsoft.com/office/drawing/2014/main" id="{628C0375-0574-4D27-83EA-37C56B616B46}"/>
              </a:ext>
            </a:extLst>
          </p:cNvPr>
          <p:cNvSpPr/>
          <p:nvPr/>
        </p:nvSpPr>
        <p:spPr>
          <a:xfrm>
            <a:off x="3689311" y="4587094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DF2326-2A9E-4FA1-9B5C-211358100339}"/>
              </a:ext>
            </a:extLst>
          </p:cNvPr>
          <p:cNvSpPr txBox="1"/>
          <p:nvPr/>
        </p:nvSpPr>
        <p:spPr>
          <a:xfrm>
            <a:off x="3931844" y="4590011"/>
            <a:ext cx="2014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 Pressure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Concentrate</a:t>
            </a:r>
            <a:r>
              <a:rPr lang="ja-JP" altLang="en-US" sz="1100" b="1" dirty="0"/>
              <a:t> </a:t>
            </a:r>
            <a:r>
              <a:rPr lang="en-US" altLang="ja-JP" sz="1100" b="1" dirty="0"/>
              <a:t>Flow</a:t>
            </a:r>
          </a:p>
        </p:txBody>
      </p:sp>
      <p:sp>
        <p:nvSpPr>
          <p:cNvPr id="34" name="フローチャート: 和接合 33">
            <a:extLst>
              <a:ext uri="{FF2B5EF4-FFF2-40B4-BE49-F238E27FC236}">
                <a16:creationId xmlns:a16="http://schemas.microsoft.com/office/drawing/2014/main" id="{22D2BCA7-3989-41FC-B49C-605709C2FD84}"/>
              </a:ext>
            </a:extLst>
          </p:cNvPr>
          <p:cNvSpPr/>
          <p:nvPr/>
        </p:nvSpPr>
        <p:spPr>
          <a:xfrm>
            <a:off x="8694688" y="2387349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ED0977E-4CFE-4938-8357-6FA73D84A215}"/>
              </a:ext>
            </a:extLst>
          </p:cNvPr>
          <p:cNvSpPr txBox="1"/>
          <p:nvPr/>
        </p:nvSpPr>
        <p:spPr>
          <a:xfrm>
            <a:off x="8009933" y="1449602"/>
            <a:ext cx="17563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lang="en-US" altLang="ja-JP" sz="1100" b="1" dirty="0"/>
              <a:t>Inlet Free Chlorine</a:t>
            </a:r>
            <a:endParaRPr kumimoji="1" lang="en-US" altLang="ja-JP" sz="1100" b="1" dirty="0"/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Total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pH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UVT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Flow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7B7B9AA-461A-4BE3-8D99-439E42228FA3}"/>
              </a:ext>
            </a:extLst>
          </p:cNvPr>
          <p:cNvSpPr/>
          <p:nvPr/>
        </p:nvSpPr>
        <p:spPr>
          <a:xfrm>
            <a:off x="9421287" y="2296040"/>
            <a:ext cx="884453" cy="4646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UV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53BD4A12-7812-4D75-AB70-CD41837DA53D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0305740" y="2528388"/>
            <a:ext cx="1409078" cy="0"/>
          </a:xfrm>
          <a:prstGeom prst="straightConnector1">
            <a:avLst/>
          </a:prstGeom>
          <a:ln w="19050">
            <a:solidFill>
              <a:schemeClr val="accent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ローチャート: 和接合 37">
            <a:extLst>
              <a:ext uri="{FF2B5EF4-FFF2-40B4-BE49-F238E27FC236}">
                <a16:creationId xmlns:a16="http://schemas.microsoft.com/office/drawing/2014/main" id="{111F372A-02D8-49B7-B4B3-3BDC055E818F}"/>
              </a:ext>
            </a:extLst>
          </p:cNvPr>
          <p:cNvSpPr/>
          <p:nvPr/>
        </p:nvSpPr>
        <p:spPr>
          <a:xfrm>
            <a:off x="10794439" y="2404567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9D6AFC3-F18C-4F01-9425-CBD2A842B71C}"/>
              </a:ext>
            </a:extLst>
          </p:cNvPr>
          <p:cNvSpPr txBox="1"/>
          <p:nvPr/>
        </p:nvSpPr>
        <p:spPr>
          <a:xfrm>
            <a:off x="10277308" y="1790170"/>
            <a:ext cx="19124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Outlet</a:t>
            </a:r>
            <a:r>
              <a:rPr lang="en-US" altLang="ja-JP" sz="1100" b="1" dirty="0"/>
              <a:t> Free Chlorine</a:t>
            </a:r>
            <a:endParaRPr kumimoji="1" lang="en-US" altLang="ja-JP" sz="1100" b="1" dirty="0"/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Outlet Total Chlorine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Inlet UVT</a:t>
            </a:r>
          </a:p>
        </p:txBody>
      </p:sp>
      <p:sp>
        <p:nvSpPr>
          <p:cNvPr id="40" name="フローチャート: 和接合 39">
            <a:extLst>
              <a:ext uri="{FF2B5EF4-FFF2-40B4-BE49-F238E27FC236}">
                <a16:creationId xmlns:a16="http://schemas.microsoft.com/office/drawing/2014/main" id="{1C55EBEC-9B4D-4220-BD97-517D62BE5924}"/>
              </a:ext>
            </a:extLst>
          </p:cNvPr>
          <p:cNvSpPr/>
          <p:nvPr/>
        </p:nvSpPr>
        <p:spPr>
          <a:xfrm>
            <a:off x="9731159" y="276280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074BCF-78DA-4A6B-A21E-FD1EB17469CA}"/>
              </a:ext>
            </a:extLst>
          </p:cNvPr>
          <p:cNvSpPr txBox="1"/>
          <p:nvPr/>
        </p:nvSpPr>
        <p:spPr>
          <a:xfrm>
            <a:off x="9139393" y="3002207"/>
            <a:ext cx="281526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/>
              <a:t>・</a:t>
            </a:r>
            <a:r>
              <a:rPr kumimoji="1" lang="en-US" altLang="ja-JP" sz="1100" b="1" dirty="0"/>
              <a:t>UV Dose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UV Intensity</a:t>
            </a:r>
          </a:p>
          <a:p>
            <a:r>
              <a:rPr lang="ja-JP" altLang="en-US" sz="1100" b="1" dirty="0"/>
              <a:t>・</a:t>
            </a:r>
            <a:r>
              <a:rPr lang="en-US" altLang="ja-JP" sz="1100" b="1" dirty="0"/>
              <a:t>UV Lamp Power (Constant 50%)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AF3109F-C531-43F4-8DD8-4F8252A1127E}"/>
              </a:ext>
            </a:extLst>
          </p:cNvPr>
          <p:cNvSpPr txBox="1"/>
          <p:nvPr/>
        </p:nvSpPr>
        <p:spPr>
          <a:xfrm>
            <a:off x="2073643" y="2272752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1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2BCE313-F0FB-4875-BDD8-92491FA0A07D}"/>
              </a:ext>
            </a:extLst>
          </p:cNvPr>
          <p:cNvSpPr txBox="1"/>
          <p:nvPr/>
        </p:nvSpPr>
        <p:spPr>
          <a:xfrm>
            <a:off x="2726761" y="3085303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2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8A627C5-4CB0-42AD-8715-B1BCA3C83039}"/>
              </a:ext>
            </a:extLst>
          </p:cNvPr>
          <p:cNvSpPr txBox="1"/>
          <p:nvPr/>
        </p:nvSpPr>
        <p:spPr>
          <a:xfrm>
            <a:off x="3395054" y="3918856"/>
            <a:ext cx="154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 3</a:t>
            </a:r>
            <a:r>
              <a:rPr kumimoji="1" lang="en-US" altLang="ja-JP" sz="12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kumimoji="1" lang="en-US" altLang="ja-JP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Stage</a:t>
            </a:r>
            <a:endParaRPr kumimoji="1" lang="ja-JP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フローチャート: 和接合 45">
            <a:extLst>
              <a:ext uri="{FF2B5EF4-FFF2-40B4-BE49-F238E27FC236}">
                <a16:creationId xmlns:a16="http://schemas.microsoft.com/office/drawing/2014/main" id="{42083F9F-7AC1-483B-ABF4-642F47E06688}"/>
              </a:ext>
            </a:extLst>
          </p:cNvPr>
          <p:cNvSpPr/>
          <p:nvPr/>
        </p:nvSpPr>
        <p:spPr>
          <a:xfrm>
            <a:off x="1891961" y="3200505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ローチャート: 和接合 46">
            <a:extLst>
              <a:ext uri="{FF2B5EF4-FFF2-40B4-BE49-F238E27FC236}">
                <a16:creationId xmlns:a16="http://schemas.microsoft.com/office/drawing/2014/main" id="{9F1B1A4E-0EEF-4852-A255-5AAA8EFB6E80}"/>
              </a:ext>
            </a:extLst>
          </p:cNvPr>
          <p:cNvSpPr/>
          <p:nvPr/>
        </p:nvSpPr>
        <p:spPr>
          <a:xfrm>
            <a:off x="2216146" y="3682751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ローチャート: 和接合 47">
            <a:extLst>
              <a:ext uri="{FF2B5EF4-FFF2-40B4-BE49-F238E27FC236}">
                <a16:creationId xmlns:a16="http://schemas.microsoft.com/office/drawing/2014/main" id="{792E8AE6-1094-4309-A3C5-AE659235B1BC}"/>
              </a:ext>
            </a:extLst>
          </p:cNvPr>
          <p:cNvSpPr/>
          <p:nvPr/>
        </p:nvSpPr>
        <p:spPr>
          <a:xfrm>
            <a:off x="2563791" y="404986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7DA287B-3F23-45B2-915D-037BE84F9B66}"/>
              </a:ext>
            </a:extLst>
          </p:cNvPr>
          <p:cNvSpPr txBox="1"/>
          <p:nvPr/>
        </p:nvSpPr>
        <p:spPr>
          <a:xfrm>
            <a:off x="1914765" y="2862518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Pressure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92C4933-11C4-4D0D-992A-656FEF768ED3}"/>
              </a:ext>
            </a:extLst>
          </p:cNvPr>
          <p:cNvCxnSpPr>
            <a:cxnSpLocks/>
          </p:cNvCxnSpPr>
          <p:nvPr/>
        </p:nvCxnSpPr>
        <p:spPr>
          <a:xfrm flipH="1">
            <a:off x="2037509" y="3098015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3D6C062-1C7D-41C7-808F-9E4CBD10398C}"/>
              </a:ext>
            </a:extLst>
          </p:cNvPr>
          <p:cNvSpPr txBox="1"/>
          <p:nvPr/>
        </p:nvSpPr>
        <p:spPr>
          <a:xfrm>
            <a:off x="418998" y="3709973"/>
            <a:ext cx="1869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Concentrate Pressure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54AC7EE-733A-4BFA-B554-1F87049FAD73}"/>
              </a:ext>
            </a:extLst>
          </p:cNvPr>
          <p:cNvSpPr txBox="1"/>
          <p:nvPr/>
        </p:nvSpPr>
        <p:spPr>
          <a:xfrm>
            <a:off x="2591587" y="3702760"/>
            <a:ext cx="11713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/>
              <a:t>Feed Pressure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5A392922-DC57-4308-B95C-9F4BF2C83B4C}"/>
              </a:ext>
            </a:extLst>
          </p:cNvPr>
          <p:cNvCxnSpPr>
            <a:cxnSpLocks/>
          </p:cNvCxnSpPr>
          <p:nvPr/>
        </p:nvCxnSpPr>
        <p:spPr>
          <a:xfrm flipH="1">
            <a:off x="2714331" y="3938257"/>
            <a:ext cx="113579" cy="10886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楕円 53">
            <a:extLst>
              <a:ext uri="{FF2B5EF4-FFF2-40B4-BE49-F238E27FC236}">
                <a16:creationId xmlns:a16="http://schemas.microsoft.com/office/drawing/2014/main" id="{6DCD039F-972A-447F-B17F-CE12A7E41FBE}"/>
              </a:ext>
            </a:extLst>
          </p:cNvPr>
          <p:cNvSpPr/>
          <p:nvPr/>
        </p:nvSpPr>
        <p:spPr>
          <a:xfrm>
            <a:off x="325686" y="2411251"/>
            <a:ext cx="242339" cy="24233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55" name="吹き出し: 角を丸めた四角形 54">
            <a:extLst>
              <a:ext uri="{FF2B5EF4-FFF2-40B4-BE49-F238E27FC236}">
                <a16:creationId xmlns:a16="http://schemas.microsoft.com/office/drawing/2014/main" id="{BF0414F1-8564-408C-8D7C-EE6D616C15FC}"/>
              </a:ext>
            </a:extLst>
          </p:cNvPr>
          <p:cNvSpPr/>
          <p:nvPr/>
        </p:nvSpPr>
        <p:spPr>
          <a:xfrm>
            <a:off x="65053" y="2901720"/>
            <a:ext cx="1423896" cy="659237"/>
          </a:xfrm>
          <a:prstGeom prst="wedgeRoundRectCallout">
            <a:avLst>
              <a:gd name="adj1" fmla="val -23128"/>
              <a:gd name="adj2" fmla="val -80346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rgbClr val="FF0000"/>
                </a:solidFill>
              </a:rPr>
              <a:t>This pump decides the feed flow to RO.</a:t>
            </a:r>
            <a:endParaRPr kumimoji="1" lang="ja-JP" altLang="en-US" sz="1200" dirty="0">
              <a:solidFill>
                <a:srgbClr val="FF0000"/>
              </a:solidFill>
            </a:endParaRP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7B7F767-BAB4-4FF4-AF40-D4C75024D5C8}"/>
              </a:ext>
            </a:extLst>
          </p:cNvPr>
          <p:cNvGrpSpPr/>
          <p:nvPr/>
        </p:nvGrpSpPr>
        <p:grpSpPr>
          <a:xfrm>
            <a:off x="1423403" y="1948405"/>
            <a:ext cx="214673" cy="261610"/>
            <a:chOff x="3224663" y="253090"/>
            <a:chExt cx="241868" cy="294751"/>
          </a:xfrm>
        </p:grpSpPr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7CBAA0CA-991A-4FB6-A963-09A530887BFF}"/>
                </a:ext>
              </a:extLst>
            </p:cNvPr>
            <p:cNvSpPr txBox="1"/>
            <p:nvPr/>
          </p:nvSpPr>
          <p:spPr>
            <a:xfrm>
              <a:off x="3224663" y="253090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a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DCC8531C-2276-4143-A3D8-598D0D9FB3A6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E2068C8-8B5B-4A42-A288-FE39664EBF7E}"/>
              </a:ext>
            </a:extLst>
          </p:cNvPr>
          <p:cNvGrpSpPr/>
          <p:nvPr/>
        </p:nvGrpSpPr>
        <p:grpSpPr>
          <a:xfrm>
            <a:off x="2981239" y="2873285"/>
            <a:ext cx="214673" cy="261610"/>
            <a:chOff x="3224663" y="278422"/>
            <a:chExt cx="241868" cy="294751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BF3816C-0107-4875-8B00-9DF3F7FECA22}"/>
                </a:ext>
              </a:extLst>
            </p:cNvPr>
            <p:cNvSpPr txBox="1"/>
            <p:nvPr/>
          </p:nvSpPr>
          <p:spPr>
            <a:xfrm>
              <a:off x="3224663" y="278422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FF0000"/>
                  </a:solidFill>
                </a:rPr>
                <a:t>b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A252B525-ED74-4438-B132-C26A00067C74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F8EEE9AA-036F-4F1E-ABF4-F0E9FD327687}"/>
              </a:ext>
            </a:extLst>
          </p:cNvPr>
          <p:cNvGrpSpPr/>
          <p:nvPr/>
        </p:nvGrpSpPr>
        <p:grpSpPr>
          <a:xfrm>
            <a:off x="1972982" y="3703149"/>
            <a:ext cx="214673" cy="261610"/>
            <a:chOff x="3224663" y="245402"/>
            <a:chExt cx="241868" cy="294751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92FAAF1-A183-4D9B-9279-0AD75393F667}"/>
                </a:ext>
              </a:extLst>
            </p:cNvPr>
            <p:cNvSpPr txBox="1"/>
            <p:nvPr/>
          </p:nvSpPr>
          <p:spPr>
            <a:xfrm>
              <a:off x="3224663" y="245402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c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BED5AEFA-BDDB-47F5-899B-616766F823C5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AF9EFBB-1EBB-48D8-A4A0-123FE933D041}"/>
              </a:ext>
            </a:extLst>
          </p:cNvPr>
          <p:cNvGrpSpPr/>
          <p:nvPr/>
        </p:nvGrpSpPr>
        <p:grpSpPr>
          <a:xfrm>
            <a:off x="3651664" y="3700996"/>
            <a:ext cx="214673" cy="261610"/>
            <a:chOff x="3224663" y="268466"/>
            <a:chExt cx="241868" cy="294751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62136734-EE24-4E47-9176-E9123E803151}"/>
                </a:ext>
              </a:extLst>
            </p:cNvPr>
            <p:cNvSpPr txBox="1"/>
            <p:nvPr/>
          </p:nvSpPr>
          <p:spPr>
            <a:xfrm>
              <a:off x="3224663" y="268466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>
                  <a:solidFill>
                    <a:srgbClr val="FF0000"/>
                  </a:solidFill>
                </a:rPr>
                <a:t>d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AA13A88-32BD-48A5-9392-E23FBEA633FB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5BEBDDCC-5F26-4D7C-9690-02CD9A7048D3}"/>
              </a:ext>
            </a:extLst>
          </p:cNvPr>
          <p:cNvGrpSpPr/>
          <p:nvPr/>
        </p:nvGrpSpPr>
        <p:grpSpPr>
          <a:xfrm>
            <a:off x="5640053" y="4576543"/>
            <a:ext cx="214673" cy="261610"/>
            <a:chOff x="3224663" y="253090"/>
            <a:chExt cx="241868" cy="294751"/>
          </a:xfrm>
        </p:grpSpPr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104A89B-34E5-459C-A454-D9CD63F69E79}"/>
                </a:ext>
              </a:extLst>
            </p:cNvPr>
            <p:cNvSpPr txBox="1"/>
            <p:nvPr/>
          </p:nvSpPr>
          <p:spPr>
            <a:xfrm>
              <a:off x="3224663" y="253090"/>
              <a:ext cx="241868" cy="29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0000"/>
                  </a:solidFill>
                </a:rPr>
                <a:t>e</a:t>
              </a:r>
              <a:endParaRPr kumimoji="1" lang="ja-JP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FA499F8-3F3A-47DF-BC59-A0DF2C09A464}"/>
                </a:ext>
              </a:extLst>
            </p:cNvPr>
            <p:cNvSpPr/>
            <p:nvPr/>
          </p:nvSpPr>
          <p:spPr>
            <a:xfrm>
              <a:off x="3277101" y="310706"/>
              <a:ext cx="181395" cy="181395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FBB0DCF-276C-6671-46B3-DA548035E2FA}"/>
              </a:ext>
            </a:extLst>
          </p:cNvPr>
          <p:cNvGrpSpPr/>
          <p:nvPr/>
        </p:nvGrpSpPr>
        <p:grpSpPr>
          <a:xfrm>
            <a:off x="181804" y="4208593"/>
            <a:ext cx="2054056" cy="896299"/>
            <a:chOff x="181804" y="5328473"/>
            <a:chExt cx="2054056" cy="896299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1014A79E-9A55-406F-96F4-892ACE419AB1}"/>
                </a:ext>
              </a:extLst>
            </p:cNvPr>
            <p:cNvSpPr txBox="1"/>
            <p:nvPr/>
          </p:nvSpPr>
          <p:spPr>
            <a:xfrm>
              <a:off x="181804" y="5328473"/>
              <a:ext cx="2054056" cy="884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/>
                <a:t>&lt;Differential Pressure&gt;</a:t>
              </a:r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Stage 1 =     </a:t>
              </a:r>
              <a:r>
                <a:rPr lang="ja-JP" altLang="en-US" sz="1200" dirty="0"/>
                <a:t>－</a:t>
              </a:r>
              <a:endParaRPr lang="en-US" altLang="ja-JP" sz="1200" dirty="0"/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kumimoji="1" lang="en-US" altLang="ja-JP" sz="1200" dirty="0"/>
                <a:t>Stage 2 </a:t>
              </a:r>
              <a:r>
                <a:rPr lang="en-US" altLang="ja-JP" sz="1200" dirty="0"/>
                <a:t>=     </a:t>
              </a:r>
              <a:r>
                <a:rPr lang="ja-JP" altLang="en-US" sz="1200" dirty="0"/>
                <a:t>－</a:t>
              </a:r>
              <a:endParaRPr kumimoji="1" lang="en-US" altLang="ja-JP" sz="1200" dirty="0"/>
            </a:p>
            <a:p>
              <a:pPr marL="285750" indent="-285750">
                <a:lnSpc>
                  <a:spcPts val="1600"/>
                </a:lnSpc>
                <a:buFont typeface="Arial" panose="020B0604020202020204" pitchFamily="34" charset="0"/>
                <a:buChar char="•"/>
              </a:pPr>
              <a:r>
                <a:rPr lang="en-US" altLang="ja-JP" sz="1200" dirty="0"/>
                <a:t>Stage 3 =     </a:t>
              </a:r>
              <a:r>
                <a:rPr lang="ja-JP" altLang="en-US" sz="1200" dirty="0"/>
                <a:t>－</a:t>
              </a:r>
              <a:endParaRPr lang="en-US" altLang="ja-JP" sz="1200" dirty="0"/>
            </a:p>
          </p:txBody>
        </p:sp>
        <p:grpSp>
          <p:nvGrpSpPr>
            <p:cNvPr id="72" name="グループ化 71">
              <a:extLst>
                <a:ext uri="{FF2B5EF4-FFF2-40B4-BE49-F238E27FC236}">
                  <a16:creationId xmlns:a16="http://schemas.microsoft.com/office/drawing/2014/main" id="{33FF8A35-1FD7-4A19-BCEE-BFC4DDA9C458}"/>
                </a:ext>
              </a:extLst>
            </p:cNvPr>
            <p:cNvGrpSpPr/>
            <p:nvPr/>
          </p:nvGrpSpPr>
          <p:grpSpPr>
            <a:xfrm>
              <a:off x="1228139" y="5520342"/>
              <a:ext cx="214673" cy="261610"/>
              <a:chOff x="3224663" y="253090"/>
              <a:chExt cx="241868" cy="294751"/>
            </a:xfrm>
          </p:grpSpPr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7F8F08B-846A-4853-B0A5-91187BCB3289}"/>
                  </a:ext>
                </a:extLst>
              </p:cNvPr>
              <p:cNvSpPr txBox="1"/>
              <p:nvPr/>
            </p:nvSpPr>
            <p:spPr>
              <a:xfrm>
                <a:off x="3224663" y="253090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a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47998560-D6F3-4DC3-A6E6-9305D8AA5EFD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2C9F28E-147C-465B-9676-EE1E4612318C}"/>
                </a:ext>
              </a:extLst>
            </p:cNvPr>
            <p:cNvGrpSpPr/>
            <p:nvPr/>
          </p:nvGrpSpPr>
          <p:grpSpPr>
            <a:xfrm>
              <a:off x="1589812" y="5535332"/>
              <a:ext cx="214673" cy="261610"/>
              <a:chOff x="3224663" y="269978"/>
              <a:chExt cx="241868" cy="294751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C90C5784-9A90-4496-B71F-50AA2BAC4F42}"/>
                  </a:ext>
                </a:extLst>
              </p:cNvPr>
              <p:cNvSpPr txBox="1"/>
              <p:nvPr/>
            </p:nvSpPr>
            <p:spPr>
              <a:xfrm>
                <a:off x="3224663" y="269978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b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54183F40-097B-4E3C-971E-3D5256D342BC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64CF1772-252E-4B06-9F11-4FF8A39C1E6C}"/>
                </a:ext>
              </a:extLst>
            </p:cNvPr>
            <p:cNvGrpSpPr/>
            <p:nvPr/>
          </p:nvGrpSpPr>
          <p:grpSpPr>
            <a:xfrm>
              <a:off x="1225307" y="5752355"/>
              <a:ext cx="214673" cy="261610"/>
              <a:chOff x="3224663" y="269978"/>
              <a:chExt cx="241868" cy="294751"/>
            </a:xfrm>
          </p:grpSpPr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54DE749D-3C0C-40DB-83BA-F2B3CF61CD5B}"/>
                  </a:ext>
                </a:extLst>
              </p:cNvPr>
              <p:cNvSpPr txBox="1"/>
              <p:nvPr/>
            </p:nvSpPr>
            <p:spPr>
              <a:xfrm>
                <a:off x="3224663" y="269978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b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539F7C5C-8CF2-4EC5-8E29-6BBFBF27974D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EB46C3C3-DAB8-4317-AC6A-A5E24E4827D6}"/>
                </a:ext>
              </a:extLst>
            </p:cNvPr>
            <p:cNvGrpSpPr/>
            <p:nvPr/>
          </p:nvGrpSpPr>
          <p:grpSpPr>
            <a:xfrm>
              <a:off x="1585529" y="5730687"/>
              <a:ext cx="214673" cy="261610"/>
              <a:chOff x="3224663" y="245402"/>
              <a:chExt cx="241868" cy="294751"/>
            </a:xfrm>
          </p:grpSpPr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B619B388-A73B-4BC4-9931-27F88ACFCCD5}"/>
                  </a:ext>
                </a:extLst>
              </p:cNvPr>
              <p:cNvSpPr txBox="1"/>
              <p:nvPr/>
            </p:nvSpPr>
            <p:spPr>
              <a:xfrm>
                <a:off x="3224663" y="245402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c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73DC6E02-20F6-4EBD-804B-0C8A33FD5C7F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17089BD7-234B-4E63-9471-B2B9527F9E85}"/>
                </a:ext>
              </a:extLst>
            </p:cNvPr>
            <p:cNvGrpSpPr/>
            <p:nvPr/>
          </p:nvGrpSpPr>
          <p:grpSpPr>
            <a:xfrm>
              <a:off x="1224881" y="5963162"/>
              <a:ext cx="214673" cy="261610"/>
              <a:chOff x="3224663" y="268466"/>
              <a:chExt cx="241868" cy="294751"/>
            </a:xfrm>
          </p:grpSpPr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036C4FDE-E7CF-4B06-AE5F-EE8C8A204F44}"/>
                  </a:ext>
                </a:extLst>
              </p:cNvPr>
              <p:cNvSpPr txBox="1"/>
              <p:nvPr/>
            </p:nvSpPr>
            <p:spPr>
              <a:xfrm>
                <a:off x="3224663" y="268466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dirty="0">
                    <a:solidFill>
                      <a:srgbClr val="FF0000"/>
                    </a:solidFill>
                  </a:rPr>
                  <a:t>d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BE7D35F9-589E-4BD9-9585-8DEA32A3BDBA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136BAA44-517D-4D4D-8625-CA43C6D07E6D}"/>
                </a:ext>
              </a:extLst>
            </p:cNvPr>
            <p:cNvGrpSpPr/>
            <p:nvPr/>
          </p:nvGrpSpPr>
          <p:grpSpPr>
            <a:xfrm>
              <a:off x="1585103" y="5950489"/>
              <a:ext cx="214673" cy="261610"/>
              <a:chOff x="3224663" y="253090"/>
              <a:chExt cx="241868" cy="294751"/>
            </a:xfrm>
          </p:grpSpPr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9FE27124-2BE0-41F9-850F-43C1C588D142}"/>
                  </a:ext>
                </a:extLst>
              </p:cNvPr>
              <p:cNvSpPr txBox="1"/>
              <p:nvPr/>
            </p:nvSpPr>
            <p:spPr>
              <a:xfrm>
                <a:off x="3224663" y="253090"/>
                <a:ext cx="241868" cy="2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00" dirty="0">
                    <a:solidFill>
                      <a:srgbClr val="FF0000"/>
                    </a:solidFill>
                  </a:rPr>
                  <a:t>e</a:t>
                </a:r>
                <a:endParaRPr kumimoji="1" lang="ja-JP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FA6F4EA3-83A0-4689-8347-9590076F0F4F}"/>
                  </a:ext>
                </a:extLst>
              </p:cNvPr>
              <p:cNvSpPr/>
              <p:nvPr/>
            </p:nvSpPr>
            <p:spPr>
              <a:xfrm>
                <a:off x="3277101" y="310706"/>
                <a:ext cx="181395" cy="181395"/>
              </a:xfrm>
              <a:prstGeom prst="ellipse">
                <a:avLst/>
              </a:prstGeom>
              <a:noFill/>
              <a:ln w="63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142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4C66C558-9BB2-4C4F-9F4B-68AA46540AEA}"/>
              </a:ext>
            </a:extLst>
          </p:cNvPr>
          <p:cNvSpPr/>
          <p:nvPr/>
        </p:nvSpPr>
        <p:spPr>
          <a:xfrm>
            <a:off x="1162567" y="2251211"/>
            <a:ext cx="4793857" cy="29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6521D31-5BB2-45E1-B129-E3AC023497C8}"/>
              </a:ext>
            </a:extLst>
          </p:cNvPr>
          <p:cNvGrpSpPr/>
          <p:nvPr/>
        </p:nvGrpSpPr>
        <p:grpSpPr>
          <a:xfrm>
            <a:off x="4938320" y="2592473"/>
            <a:ext cx="1763460" cy="2415434"/>
            <a:chOff x="4938320" y="3332213"/>
            <a:chExt cx="1763460" cy="2415434"/>
          </a:xfrm>
        </p:grpSpPr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EDC8FC66-F5D7-4B72-93BD-0B0FFBF43159}"/>
                </a:ext>
              </a:extLst>
            </p:cNvPr>
            <p:cNvCxnSpPr>
              <a:cxnSpLocks/>
            </p:cNvCxnSpPr>
            <p:nvPr/>
          </p:nvCxnSpPr>
          <p:spPr>
            <a:xfrm>
              <a:off x="6136245" y="3332213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A3512BA-0A33-4018-89E1-7A00B2751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8320" y="4571827"/>
              <a:ext cx="1189676" cy="3587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9311D8E5-00B0-4551-AAB2-5532AA731A88}"/>
                </a:ext>
              </a:extLst>
            </p:cNvPr>
            <p:cNvCxnSpPr>
              <a:cxnSpLocks/>
            </p:cNvCxnSpPr>
            <p:nvPr/>
          </p:nvCxnSpPr>
          <p:spPr>
            <a:xfrm>
              <a:off x="6148851" y="3333558"/>
              <a:ext cx="0" cy="2414089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101B34D4-DCE8-4B46-9398-58CE5952ECC2}"/>
                </a:ext>
              </a:extLst>
            </p:cNvPr>
            <p:cNvCxnSpPr>
              <a:cxnSpLocks/>
            </p:cNvCxnSpPr>
            <p:nvPr/>
          </p:nvCxnSpPr>
          <p:spPr>
            <a:xfrm>
              <a:off x="6136245" y="5747647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E83F84D3-C6CA-42F9-8F82-87AEDE10AAC7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3992457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矢印コネクタ 116">
              <a:extLst>
                <a:ext uri="{FF2B5EF4-FFF2-40B4-BE49-F238E27FC236}">
                  <a16:creationId xmlns:a16="http://schemas.microsoft.com/office/drawing/2014/main" id="{512EE962-FA1D-47A0-9ED8-EBEEE3B0AC98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891479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矢印コネクタ 117">
              <a:extLst>
                <a:ext uri="{FF2B5EF4-FFF2-40B4-BE49-F238E27FC236}">
                  <a16:creationId xmlns:a16="http://schemas.microsoft.com/office/drawing/2014/main" id="{4EF915CD-E16E-4EDA-BAE9-6B8EDAA2700E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270604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矢印コネクタ 118">
              <a:extLst>
                <a:ext uri="{FF2B5EF4-FFF2-40B4-BE49-F238E27FC236}">
                  <a16:creationId xmlns:a16="http://schemas.microsoft.com/office/drawing/2014/main" id="{3A4DF30F-A365-453A-B26B-7034AE8F15C8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4540602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43161AFD-DF5B-4CB5-B98A-E0B7BC21400C}"/>
                </a:ext>
              </a:extLst>
            </p:cNvPr>
            <p:cNvCxnSpPr>
              <a:cxnSpLocks/>
            </p:cNvCxnSpPr>
            <p:nvPr/>
          </p:nvCxnSpPr>
          <p:spPr>
            <a:xfrm>
              <a:off x="6136186" y="5122534"/>
              <a:ext cx="565535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80AE05EE-625B-4DB1-9E12-26742AD77F61}"/>
                </a:ext>
              </a:extLst>
            </p:cNvPr>
            <p:cNvSpPr/>
            <p:nvPr/>
          </p:nvSpPr>
          <p:spPr>
            <a:xfrm>
              <a:off x="6104542" y="4561228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E55D1017-FF6F-48B7-9E93-499AE06305B8}"/>
              </a:ext>
            </a:extLst>
          </p:cNvPr>
          <p:cNvCxnSpPr>
            <a:cxnSpLocks/>
            <a:stCxn id="181" idx="3"/>
            <a:endCxn id="177" idx="1"/>
          </p:cNvCxnSpPr>
          <p:nvPr/>
        </p:nvCxnSpPr>
        <p:spPr>
          <a:xfrm>
            <a:off x="1110133" y="3834323"/>
            <a:ext cx="2971708" cy="2696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RO Feed and Permeate System Configuration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6AD986-6694-4519-9BF9-C247E0C2C0A8}"/>
              </a:ext>
            </a:extLst>
          </p:cNvPr>
          <p:cNvSpPr/>
          <p:nvPr/>
        </p:nvSpPr>
        <p:spPr>
          <a:xfrm>
            <a:off x="6701205" y="2251211"/>
            <a:ext cx="2141330" cy="2934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A9A0627-ADFC-40D2-B5D9-658442C9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27" y="4498493"/>
            <a:ext cx="1883630" cy="60048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97B4F7E-A865-4D2C-A417-B947A1DD2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08" y="2366189"/>
            <a:ext cx="1873770" cy="600487"/>
          </a:xfrm>
          <a:prstGeom prst="rect">
            <a:avLst/>
          </a:prstGeom>
        </p:spPr>
      </p:pic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937CF06-0408-4958-BD16-793BA6680732}"/>
              </a:ext>
            </a:extLst>
          </p:cNvPr>
          <p:cNvSpPr txBox="1"/>
          <p:nvPr/>
        </p:nvSpPr>
        <p:spPr>
          <a:xfrm>
            <a:off x="7525593" y="3432780"/>
            <a:ext cx="615553" cy="94754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sz="2800" dirty="0"/>
              <a:t>…</a:t>
            </a:r>
            <a:endParaRPr kumimoji="1" lang="ja-JP" altLang="en-US" sz="2800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0163C907-2237-4A11-B149-EE90B6DB05B7}"/>
              </a:ext>
            </a:extLst>
          </p:cNvPr>
          <p:cNvSpPr txBox="1"/>
          <p:nvPr/>
        </p:nvSpPr>
        <p:spPr>
          <a:xfrm>
            <a:off x="6660110" y="1855168"/>
            <a:ext cx="214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 Unit System</a:t>
            </a:r>
            <a:endParaRPr kumimoji="1" lang="ja-JP" altLang="en-US" sz="1600" b="1" dirty="0"/>
          </a:p>
        </p:txBody>
      </p:sp>
      <p:sp>
        <p:nvSpPr>
          <p:cNvPr id="175" name="二等辺三角形 174">
            <a:extLst>
              <a:ext uri="{FF2B5EF4-FFF2-40B4-BE49-F238E27FC236}">
                <a16:creationId xmlns:a16="http://schemas.microsoft.com/office/drawing/2014/main" id="{62F2014E-F436-4A37-9F5C-B18223CB6132}"/>
              </a:ext>
            </a:extLst>
          </p:cNvPr>
          <p:cNvSpPr/>
          <p:nvPr/>
        </p:nvSpPr>
        <p:spPr>
          <a:xfrm>
            <a:off x="5442325" y="3769988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6" name="楕円 175">
            <a:extLst>
              <a:ext uri="{FF2B5EF4-FFF2-40B4-BE49-F238E27FC236}">
                <a16:creationId xmlns:a16="http://schemas.microsoft.com/office/drawing/2014/main" id="{5FF544C1-82BC-49AF-85BE-31DEBFCA0397}"/>
              </a:ext>
            </a:extLst>
          </p:cNvPr>
          <p:cNvSpPr/>
          <p:nvPr/>
        </p:nvSpPr>
        <p:spPr>
          <a:xfrm>
            <a:off x="5464209" y="3688169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A7C0913B-1369-4E7A-97EB-6FD7A45001B4}"/>
              </a:ext>
            </a:extLst>
          </p:cNvPr>
          <p:cNvSpPr/>
          <p:nvPr/>
        </p:nvSpPr>
        <p:spPr>
          <a:xfrm>
            <a:off x="4081841" y="3623409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Cartridge Filters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9" name="二等辺三角形 178">
            <a:extLst>
              <a:ext uri="{FF2B5EF4-FFF2-40B4-BE49-F238E27FC236}">
                <a16:creationId xmlns:a16="http://schemas.microsoft.com/office/drawing/2014/main" id="{A9906DDB-2D1B-4316-A911-C5DC61EA4777}"/>
              </a:ext>
            </a:extLst>
          </p:cNvPr>
          <p:cNvSpPr/>
          <p:nvPr/>
        </p:nvSpPr>
        <p:spPr>
          <a:xfrm>
            <a:off x="1472788" y="3776390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0" name="楕円 179">
            <a:extLst>
              <a:ext uri="{FF2B5EF4-FFF2-40B4-BE49-F238E27FC236}">
                <a16:creationId xmlns:a16="http://schemas.microsoft.com/office/drawing/2014/main" id="{76C2B7C9-D1E7-45A0-9741-10D876E2289C}"/>
              </a:ext>
            </a:extLst>
          </p:cNvPr>
          <p:cNvSpPr/>
          <p:nvPr/>
        </p:nvSpPr>
        <p:spPr>
          <a:xfrm>
            <a:off x="1494672" y="3694571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087A3E43-CE04-43CF-8B0A-29304A4A5908}"/>
              </a:ext>
            </a:extLst>
          </p:cNvPr>
          <p:cNvSpPr/>
          <p:nvPr/>
        </p:nvSpPr>
        <p:spPr>
          <a:xfrm>
            <a:off x="151553" y="3620713"/>
            <a:ext cx="958580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MF Break Tank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9D457323-8400-44B2-B1D6-0D08734A36CD}"/>
              </a:ext>
            </a:extLst>
          </p:cNvPr>
          <p:cNvSpPr txBox="1"/>
          <p:nvPr/>
        </p:nvSpPr>
        <p:spPr>
          <a:xfrm>
            <a:off x="955026" y="4064792"/>
            <a:ext cx="1356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Transfer Pump Station</a:t>
            </a:r>
            <a:endParaRPr kumimoji="1" lang="ja-JP" altLang="en-US" sz="1200" b="1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874960CF-FA28-4327-B487-3A490A8C5B42}"/>
              </a:ext>
            </a:extLst>
          </p:cNvPr>
          <p:cNvSpPr txBox="1"/>
          <p:nvPr/>
        </p:nvSpPr>
        <p:spPr>
          <a:xfrm>
            <a:off x="5070982" y="4059797"/>
            <a:ext cx="10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Feed Pump</a:t>
            </a:r>
            <a:endParaRPr kumimoji="1" lang="ja-JP" altLang="en-US" sz="1200" b="1" dirty="0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74972777-7998-4335-8A90-9B7296B9A3C5}"/>
              </a:ext>
            </a:extLst>
          </p:cNvPr>
          <p:cNvSpPr/>
          <p:nvPr/>
        </p:nvSpPr>
        <p:spPr>
          <a:xfrm>
            <a:off x="1508061" y="2649698"/>
            <a:ext cx="1035590" cy="427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Sulfuric Acid</a:t>
            </a:r>
            <a:endParaRPr kumimoji="1" lang="ja-JP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93803089-A6B8-4926-8CFF-EE06CCA599E6}"/>
              </a:ext>
            </a:extLst>
          </p:cNvPr>
          <p:cNvSpPr/>
          <p:nvPr/>
        </p:nvSpPr>
        <p:spPr>
          <a:xfrm>
            <a:off x="2788790" y="2649698"/>
            <a:ext cx="1035590" cy="42721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Anti-</a:t>
            </a:r>
            <a:r>
              <a:rPr kumimoji="1" lang="en-US" altLang="ja-JP" sz="1200" dirty="0" err="1">
                <a:solidFill>
                  <a:schemeClr val="accent3">
                    <a:lumMod val="75000"/>
                  </a:schemeClr>
                </a:solidFill>
              </a:rPr>
              <a:t>Scalant</a:t>
            </a:r>
            <a:r>
              <a:rPr kumimoji="1" lang="en-US" altLang="ja-JP" sz="1200" dirty="0">
                <a:solidFill>
                  <a:schemeClr val="accent3">
                    <a:lumMod val="75000"/>
                  </a:schemeClr>
                </a:solidFill>
              </a:rPr>
              <a:t> Addition</a:t>
            </a:r>
            <a:endParaRPr kumimoji="1" lang="ja-JP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8772D18C-051D-4EAE-B20F-AD48F8545794}"/>
              </a:ext>
            </a:extLst>
          </p:cNvPr>
          <p:cNvCxnSpPr>
            <a:cxnSpLocks/>
            <a:stCxn id="187" idx="2"/>
            <a:endCxn id="209" idx="1"/>
          </p:cNvCxnSpPr>
          <p:nvPr/>
        </p:nvCxnSpPr>
        <p:spPr>
          <a:xfrm rot="16200000" flipH="1">
            <a:off x="1843749" y="3259023"/>
            <a:ext cx="733400" cy="369187"/>
          </a:xfrm>
          <a:prstGeom prst="bentConnector3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3381D2CE-2187-447F-9CCB-56E2AB62C9A1}"/>
              </a:ext>
            </a:extLst>
          </p:cNvPr>
          <p:cNvCxnSpPr>
            <a:cxnSpLocks/>
            <a:stCxn id="188" idx="2"/>
            <a:endCxn id="208" idx="1"/>
          </p:cNvCxnSpPr>
          <p:nvPr/>
        </p:nvCxnSpPr>
        <p:spPr>
          <a:xfrm rot="5400000">
            <a:off x="2716137" y="3219869"/>
            <a:ext cx="733400" cy="447497"/>
          </a:xfrm>
          <a:prstGeom prst="bentConnector3">
            <a:avLst/>
          </a:prstGeom>
          <a:ln w="28575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EA33AA1D-60CD-41F9-81A4-7058F4FABF35}"/>
              </a:ext>
            </a:extLst>
          </p:cNvPr>
          <p:cNvSpPr txBox="1"/>
          <p:nvPr/>
        </p:nvSpPr>
        <p:spPr>
          <a:xfrm>
            <a:off x="1786039" y="4550643"/>
            <a:ext cx="3369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TOC, Ammonia, </a:t>
            </a:r>
            <a:r>
              <a:rPr lang="en-US" altLang="ja-JP" sz="1200" dirty="0"/>
              <a:t>pH</a:t>
            </a:r>
            <a:r>
              <a:rPr kumimoji="1" lang="en-US" altLang="ja-JP" sz="1200" dirty="0"/>
              <a:t>, Turbidity, Conductivity, </a:t>
            </a:r>
          </a:p>
          <a:p>
            <a:r>
              <a:rPr kumimoji="1" lang="en-US" altLang="ja-JP" sz="1200" dirty="0"/>
              <a:t>       Total Chlorine, Free Chlorine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XACT920 (Si, P, S, K, Ca, Fe, Sr, TDS)</a:t>
            </a:r>
            <a:endParaRPr kumimoji="1" lang="ja-JP" altLang="en-US" sz="1200" dirty="0"/>
          </a:p>
        </p:txBody>
      </p:sp>
      <p:sp>
        <p:nvSpPr>
          <p:cNvPr id="194" name="フローチャート: 和接合 193">
            <a:extLst>
              <a:ext uri="{FF2B5EF4-FFF2-40B4-BE49-F238E27FC236}">
                <a16:creationId xmlns:a16="http://schemas.microsoft.com/office/drawing/2014/main" id="{8AD50169-B130-4EA1-8F38-DFB0329628BD}"/>
              </a:ext>
            </a:extLst>
          </p:cNvPr>
          <p:cNvSpPr/>
          <p:nvPr/>
        </p:nvSpPr>
        <p:spPr>
          <a:xfrm>
            <a:off x="3359497" y="372277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B2D0188E-AC5F-4BED-AE57-9434EA36589B}"/>
              </a:ext>
            </a:extLst>
          </p:cNvPr>
          <p:cNvCxnSpPr>
            <a:cxnSpLocks/>
            <a:stCxn id="194" idx="4"/>
            <a:endCxn id="193" idx="0"/>
          </p:cNvCxnSpPr>
          <p:nvPr/>
        </p:nvCxnSpPr>
        <p:spPr>
          <a:xfrm flipH="1">
            <a:off x="3470906" y="3945598"/>
            <a:ext cx="1" cy="6050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846A2BFE-B51D-4B98-9337-FB188B8F90D0}"/>
              </a:ext>
            </a:extLst>
          </p:cNvPr>
          <p:cNvSpPr/>
          <p:nvPr/>
        </p:nvSpPr>
        <p:spPr>
          <a:xfrm>
            <a:off x="10968059" y="2961266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C313D538-AEC3-411D-B4D9-65A72D29C3A1}"/>
              </a:ext>
            </a:extLst>
          </p:cNvPr>
          <p:cNvSpPr/>
          <p:nvPr/>
        </p:nvSpPr>
        <p:spPr>
          <a:xfrm>
            <a:off x="10827960" y="4943707"/>
            <a:ext cx="12394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Concentrate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C6D7E34-B68F-4EA2-ABF4-6BF315C5F49A}"/>
              </a:ext>
            </a:extLst>
          </p:cNvPr>
          <p:cNvGrpSpPr/>
          <p:nvPr/>
        </p:nvGrpSpPr>
        <p:grpSpPr>
          <a:xfrm>
            <a:off x="8834555" y="2609636"/>
            <a:ext cx="2613115" cy="2414089"/>
            <a:chOff x="8834555" y="3349376"/>
            <a:chExt cx="2613115" cy="2414089"/>
          </a:xfrm>
        </p:grpSpPr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FC132D5C-2D1A-4ADF-AE03-B4C518430F55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3356853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8246DF54-DAEE-4579-8E5A-033215FB1348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3958972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D224E750-5E2A-4E96-A57C-86152DD25A16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4241784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BC45E4C-E230-4BBF-8AEB-5CCDA58C1382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4537722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F4E23778-72DA-408E-8C97-962E51B46715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4829459"/>
              <a:ext cx="900000" cy="549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9E94B78F-F327-4CE4-BA4C-9E9368E41C26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5" y="5122400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1913890F-06A7-4A32-9F89-694D2571169E}"/>
                </a:ext>
              </a:extLst>
            </p:cNvPr>
            <p:cNvCxnSpPr>
              <a:cxnSpLocks/>
            </p:cNvCxnSpPr>
            <p:nvPr/>
          </p:nvCxnSpPr>
          <p:spPr>
            <a:xfrm>
              <a:off x="8834557" y="5763465"/>
              <a:ext cx="900000" cy="0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線コネクタ 148">
              <a:extLst>
                <a:ext uri="{FF2B5EF4-FFF2-40B4-BE49-F238E27FC236}">
                  <a16:creationId xmlns:a16="http://schemas.microsoft.com/office/drawing/2014/main" id="{0B8E9CC8-190B-4657-9516-A8E4D0F142D7}"/>
                </a:ext>
              </a:extLst>
            </p:cNvPr>
            <p:cNvCxnSpPr>
              <a:cxnSpLocks/>
            </p:cNvCxnSpPr>
            <p:nvPr/>
          </p:nvCxnSpPr>
          <p:spPr>
            <a:xfrm>
              <a:off x="9734557" y="3349376"/>
              <a:ext cx="0" cy="2414089"/>
            </a:xfrm>
            <a:prstGeom prst="line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コネクタ: カギ線 198">
              <a:extLst>
                <a:ext uri="{FF2B5EF4-FFF2-40B4-BE49-F238E27FC236}">
                  <a16:creationId xmlns:a16="http://schemas.microsoft.com/office/drawing/2014/main" id="{F0A7738D-92D5-4AEF-B6AF-C4A6AEC2A50C}"/>
                </a:ext>
              </a:extLst>
            </p:cNvPr>
            <p:cNvCxnSpPr>
              <a:cxnSpLocks/>
              <a:stCxn id="200" idx="6"/>
              <a:endCxn id="197" idx="0"/>
            </p:cNvCxnSpPr>
            <p:nvPr/>
          </p:nvCxnSpPr>
          <p:spPr>
            <a:xfrm>
              <a:off x="9783660" y="5478737"/>
              <a:ext cx="1664010" cy="235532"/>
            </a:xfrm>
            <a:prstGeom prst="bentConnector2">
              <a:avLst/>
            </a:prstGeom>
            <a:ln w="28575">
              <a:solidFill>
                <a:schemeClr val="accent4">
                  <a:lumMod val="5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楕円 199">
              <a:extLst>
                <a:ext uri="{FF2B5EF4-FFF2-40B4-BE49-F238E27FC236}">
                  <a16:creationId xmlns:a16="http://schemas.microsoft.com/office/drawing/2014/main" id="{C4E8945E-C418-4FEC-977D-A315900809B9}"/>
                </a:ext>
              </a:extLst>
            </p:cNvPr>
            <p:cNvSpPr/>
            <p:nvPr/>
          </p:nvSpPr>
          <p:spPr>
            <a:xfrm>
              <a:off x="9693659" y="5437957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2" name="フローチャート: 和接合 171">
            <a:extLst>
              <a:ext uri="{FF2B5EF4-FFF2-40B4-BE49-F238E27FC236}">
                <a16:creationId xmlns:a16="http://schemas.microsoft.com/office/drawing/2014/main" id="{97F2817D-9CEF-4DFC-B33C-D00E406C2297}"/>
              </a:ext>
            </a:extLst>
          </p:cNvPr>
          <p:cNvSpPr/>
          <p:nvPr/>
        </p:nvSpPr>
        <p:spPr>
          <a:xfrm>
            <a:off x="10658051" y="4605340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DD53614-3F5A-4F0F-AC44-9CDCE1AAD02F}"/>
              </a:ext>
            </a:extLst>
          </p:cNvPr>
          <p:cNvGrpSpPr/>
          <p:nvPr/>
        </p:nvGrpSpPr>
        <p:grpSpPr>
          <a:xfrm>
            <a:off x="9153053" y="2446002"/>
            <a:ext cx="2294616" cy="2414089"/>
            <a:chOff x="9153053" y="3216564"/>
            <a:chExt cx="2294616" cy="2414089"/>
          </a:xfrm>
        </p:grpSpPr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BAB9D7D-00A3-4173-A21A-C8E6FA9A4CEF}"/>
                </a:ext>
              </a:extLst>
            </p:cNvPr>
            <p:cNvCxnSpPr/>
            <p:nvPr/>
          </p:nvCxnSpPr>
          <p:spPr>
            <a:xfrm>
              <a:off x="9153053" y="3216564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A1D9FC25-376A-4DB6-BFFB-27A7FA754EAF}"/>
                </a:ext>
              </a:extLst>
            </p:cNvPr>
            <p:cNvCxnSpPr/>
            <p:nvPr/>
          </p:nvCxnSpPr>
          <p:spPr>
            <a:xfrm>
              <a:off x="9153053" y="3923122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2C10BFA8-86BB-47A5-9875-5F551B03150E}"/>
                </a:ext>
              </a:extLst>
            </p:cNvPr>
            <p:cNvCxnSpPr/>
            <p:nvPr/>
          </p:nvCxnSpPr>
          <p:spPr>
            <a:xfrm>
              <a:off x="9153054" y="4208237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6C773147-E381-48E9-B30C-2843D057C3A7}"/>
                </a:ext>
              </a:extLst>
            </p:cNvPr>
            <p:cNvCxnSpPr/>
            <p:nvPr/>
          </p:nvCxnSpPr>
          <p:spPr>
            <a:xfrm>
              <a:off x="9153054" y="4488836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コネクタ 136">
              <a:extLst>
                <a:ext uri="{FF2B5EF4-FFF2-40B4-BE49-F238E27FC236}">
                  <a16:creationId xmlns:a16="http://schemas.microsoft.com/office/drawing/2014/main" id="{40CF11AF-44A3-40F5-83D7-0824B7F63094}"/>
                </a:ext>
              </a:extLst>
            </p:cNvPr>
            <p:cNvCxnSpPr/>
            <p:nvPr/>
          </p:nvCxnSpPr>
          <p:spPr>
            <a:xfrm>
              <a:off x="9153053" y="4784634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コネクタ 137">
              <a:extLst>
                <a:ext uri="{FF2B5EF4-FFF2-40B4-BE49-F238E27FC236}">
                  <a16:creationId xmlns:a16="http://schemas.microsoft.com/office/drawing/2014/main" id="{30533366-25A4-4E58-B8A9-ABF4CC207819}"/>
                </a:ext>
              </a:extLst>
            </p:cNvPr>
            <p:cNvCxnSpPr/>
            <p:nvPr/>
          </p:nvCxnSpPr>
          <p:spPr>
            <a:xfrm>
              <a:off x="9153054" y="5081766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C0FB0D9C-7DE1-4D37-AAA5-3D60B0821E0B}"/>
                </a:ext>
              </a:extLst>
            </p:cNvPr>
            <p:cNvCxnSpPr/>
            <p:nvPr/>
          </p:nvCxnSpPr>
          <p:spPr>
            <a:xfrm>
              <a:off x="9153054" y="5624047"/>
              <a:ext cx="1176950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317BAA34-16F7-48E1-A53C-27D3E653CB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004" y="3216564"/>
              <a:ext cx="0" cy="2414089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BB260789-5E2F-4863-802A-A59533790B1F}"/>
                </a:ext>
              </a:extLst>
            </p:cNvPr>
            <p:cNvCxnSpPr>
              <a:cxnSpLocks/>
            </p:cNvCxnSpPr>
            <p:nvPr/>
          </p:nvCxnSpPr>
          <p:spPr>
            <a:xfrm>
              <a:off x="10367571" y="3514598"/>
              <a:ext cx="1080098" cy="217164"/>
            </a:xfrm>
            <a:prstGeom prst="bentConnector2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D6F93C6C-0A44-43DF-B54E-7AB40EE16E7D}"/>
                </a:ext>
              </a:extLst>
            </p:cNvPr>
            <p:cNvSpPr/>
            <p:nvPr/>
          </p:nvSpPr>
          <p:spPr>
            <a:xfrm>
              <a:off x="10277570" y="3473884"/>
              <a:ext cx="90001" cy="815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0" name="フローチャート: 和接合 169">
            <a:extLst>
              <a:ext uri="{FF2B5EF4-FFF2-40B4-BE49-F238E27FC236}">
                <a16:creationId xmlns:a16="http://schemas.microsoft.com/office/drawing/2014/main" id="{0B1D8A6E-C728-42EF-A8B7-7E5F6E4D6C2B}"/>
              </a:ext>
            </a:extLst>
          </p:cNvPr>
          <p:cNvSpPr/>
          <p:nvPr/>
        </p:nvSpPr>
        <p:spPr>
          <a:xfrm>
            <a:off x="10676773" y="2598181"/>
            <a:ext cx="264707" cy="264707"/>
          </a:xfrm>
          <a:prstGeom prst="flowChartSummingJunction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6" name="直線コネクタ 205">
            <a:extLst>
              <a:ext uri="{FF2B5EF4-FFF2-40B4-BE49-F238E27FC236}">
                <a16:creationId xmlns:a16="http://schemas.microsoft.com/office/drawing/2014/main" id="{D8AD2C1B-E2BD-41BF-9719-0C95D7C93A80}"/>
              </a:ext>
            </a:extLst>
          </p:cNvPr>
          <p:cNvCxnSpPr>
            <a:cxnSpLocks/>
          </p:cNvCxnSpPr>
          <p:nvPr/>
        </p:nvCxnSpPr>
        <p:spPr>
          <a:xfrm>
            <a:off x="10535549" y="1917501"/>
            <a:ext cx="273579" cy="711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B09D3C9-3232-437E-917D-FF540E0FB599}"/>
              </a:ext>
            </a:extLst>
          </p:cNvPr>
          <p:cNvSpPr txBox="1"/>
          <p:nvPr/>
        </p:nvSpPr>
        <p:spPr>
          <a:xfrm>
            <a:off x="8924581" y="1455836"/>
            <a:ext cx="322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Conductivity, TOC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XACT920 (Si, P, S, K, Ca, Fe, Sr, TDS)</a:t>
            </a:r>
            <a:endParaRPr kumimoji="1" lang="ja-JP" altLang="en-US" sz="1200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8A0AA8F3-8A84-46B0-A3D2-3D71983A62F6}"/>
              </a:ext>
            </a:extLst>
          </p:cNvPr>
          <p:cNvSpPr/>
          <p:nvPr/>
        </p:nvSpPr>
        <p:spPr>
          <a:xfrm>
            <a:off x="2845908" y="3798373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601AB136-33F1-48FB-9127-D8E60A5C4155}"/>
              </a:ext>
            </a:extLst>
          </p:cNvPr>
          <p:cNvSpPr/>
          <p:nvPr/>
        </p:nvSpPr>
        <p:spPr>
          <a:xfrm>
            <a:off x="2381863" y="3798373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BEB99EBA-8C7C-4AFD-A9B5-DF81158BA290}"/>
              </a:ext>
            </a:extLst>
          </p:cNvPr>
          <p:cNvSpPr txBox="1"/>
          <p:nvPr/>
        </p:nvSpPr>
        <p:spPr>
          <a:xfrm>
            <a:off x="2511651" y="1862767"/>
            <a:ext cx="214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 Feed</a:t>
            </a:r>
            <a:endParaRPr kumimoji="1"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36028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概要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36643" y="4436630"/>
            <a:ext cx="9871659" cy="1011217"/>
          </a:xfrm>
        </p:spPr>
        <p:txBody>
          <a:bodyPr/>
          <a:lstStyle/>
          <a:p>
            <a:r>
              <a:rPr lang="ja-JP" altLang="en-US" dirty="0"/>
              <a:t>通常設定では、制約条件を満たす解が得られないため、モデル自体の精度やデータ処理を見直す（データ処理は井本さん＋征矢さんの方法に従う）。</a:t>
            </a:r>
            <a:endParaRPr lang="en-US" altLang="ja-JP" dirty="0"/>
          </a:p>
          <a:p>
            <a:r>
              <a:rPr lang="ja-JP" altLang="en-US" dirty="0"/>
              <a:t>再度データ分析をしてみて、水質予測と</a:t>
            </a:r>
            <a:r>
              <a:rPr lang="en-US" altLang="ja-JP" dirty="0"/>
              <a:t>fouling/scaling</a:t>
            </a:r>
            <a:r>
              <a:rPr lang="ja-JP" altLang="en-US" dirty="0"/>
              <a:t>推定の糸口を見直す。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8516AD-70EC-0738-9826-ED65C63FA8BB}"/>
              </a:ext>
            </a:extLst>
          </p:cNvPr>
          <p:cNvSpPr/>
          <p:nvPr/>
        </p:nvSpPr>
        <p:spPr>
          <a:xfrm>
            <a:off x="272496" y="1198139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個人目的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FA9DF1-4763-FFBF-A09D-4A4E683C1615}"/>
              </a:ext>
            </a:extLst>
          </p:cNvPr>
          <p:cNvSpPr/>
          <p:nvPr/>
        </p:nvSpPr>
        <p:spPr>
          <a:xfrm>
            <a:off x="272496" y="2479907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今週進捗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19F015C-016D-BE9D-0FC9-9C59644466AD}"/>
              </a:ext>
            </a:extLst>
          </p:cNvPr>
          <p:cNvSpPr/>
          <p:nvPr/>
        </p:nvSpPr>
        <p:spPr>
          <a:xfrm>
            <a:off x="272496" y="4436630"/>
            <a:ext cx="1575354" cy="4660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/>
                </a:solidFill>
              </a:rPr>
              <a:t>来週目標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10" name="テキスト プレースホルダー 5">
            <a:extLst>
              <a:ext uri="{FF2B5EF4-FFF2-40B4-BE49-F238E27FC236}">
                <a16:creationId xmlns:a16="http://schemas.microsoft.com/office/drawing/2014/main" id="{BA26D444-247C-B347-BC23-C58AB81701BB}"/>
              </a:ext>
            </a:extLst>
          </p:cNvPr>
          <p:cNvSpPr txBox="1">
            <a:spLocks/>
          </p:cNvSpPr>
          <p:nvPr/>
        </p:nvSpPr>
        <p:spPr>
          <a:xfrm>
            <a:off x="1936643" y="1198139"/>
            <a:ext cx="9980537" cy="79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Task1</a:t>
            </a:r>
            <a:r>
              <a:rPr lang="ja-JP" altLang="en-US" dirty="0"/>
              <a:t>のための最適化モデルを構築し、効果試算を実施する。</a:t>
            </a:r>
            <a:endParaRPr lang="en-US" altLang="ja-JP" dirty="0"/>
          </a:p>
          <a:p>
            <a:r>
              <a:rPr lang="en-US" altLang="ja-JP" dirty="0"/>
              <a:t>Task2</a:t>
            </a:r>
            <a:r>
              <a:rPr lang="ja-JP" altLang="en-US" dirty="0"/>
              <a:t>を見据えた最適化システム構成案を検討する。</a:t>
            </a:r>
            <a:endParaRPr lang="en-US" altLang="ja-JP" dirty="0"/>
          </a:p>
        </p:txBody>
      </p:sp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CBEDC103-E604-B4D5-FDF0-9F3B9520BE13}"/>
              </a:ext>
            </a:extLst>
          </p:cNvPr>
          <p:cNvSpPr txBox="1">
            <a:spLocks/>
          </p:cNvSpPr>
          <p:nvPr/>
        </p:nvSpPr>
        <p:spPr>
          <a:xfrm>
            <a:off x="1936643" y="2463725"/>
            <a:ext cx="9980537" cy="794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LVMWD,OCWD</a:t>
            </a:r>
            <a:r>
              <a:rPr lang="ja-JP" altLang="en-US" dirty="0"/>
              <a:t>の</a:t>
            </a:r>
            <a:r>
              <a:rPr lang="en-US" altLang="ja-JP" dirty="0"/>
              <a:t>RO</a:t>
            </a:r>
            <a:r>
              <a:rPr lang="ja-JP" altLang="en-US" dirty="0"/>
              <a:t>最適化シミュレーションを井本さんの水質予測モデルで実行した。</a:t>
            </a:r>
            <a:endParaRPr lang="en-US" altLang="ja-JP" dirty="0"/>
          </a:p>
          <a:p>
            <a:r>
              <a:rPr lang="ja-JP" altLang="en-US" dirty="0"/>
              <a:t>管理ツールでソースコードを共有したため、メンバーがデータやモデルを置換すれば、ローカル環境で最適化計算を実行できるようにした。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63D0DE2F-98CD-4BC8-A322-EB605047D136}"/>
              </a:ext>
            </a:extLst>
          </p:cNvPr>
          <p:cNvCxnSpPr>
            <a:cxnSpLocks/>
            <a:stCxn id="277" idx="2"/>
            <a:endCxn id="276" idx="2"/>
          </p:cNvCxnSpPr>
          <p:nvPr/>
        </p:nvCxnSpPr>
        <p:spPr>
          <a:xfrm rot="10800000" flipH="1" flipV="1">
            <a:off x="4404180" y="3348567"/>
            <a:ext cx="1859633" cy="1027413"/>
          </a:xfrm>
          <a:prstGeom prst="bentConnector3">
            <a:avLst>
              <a:gd name="adj1" fmla="val -56492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コネクタ: カギ線 199">
            <a:extLst>
              <a:ext uri="{FF2B5EF4-FFF2-40B4-BE49-F238E27FC236}">
                <a16:creationId xmlns:a16="http://schemas.microsoft.com/office/drawing/2014/main" id="{F573AED8-74E0-4274-81E8-C1094FEC2277}"/>
              </a:ext>
            </a:extLst>
          </p:cNvPr>
          <p:cNvCxnSpPr>
            <a:cxnSpLocks/>
            <a:stCxn id="199" idx="4"/>
            <a:endCxn id="63" idx="1"/>
          </p:cNvCxnSpPr>
          <p:nvPr/>
        </p:nvCxnSpPr>
        <p:spPr>
          <a:xfrm rot="16200000" flipH="1">
            <a:off x="6063965" y="3863390"/>
            <a:ext cx="761543" cy="266112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コネクタ: カギ線 204">
            <a:extLst>
              <a:ext uri="{FF2B5EF4-FFF2-40B4-BE49-F238E27FC236}">
                <a16:creationId xmlns:a16="http://schemas.microsoft.com/office/drawing/2014/main" id="{CB562A60-2092-4122-A95F-784ACFDD20EC}"/>
              </a:ext>
            </a:extLst>
          </p:cNvPr>
          <p:cNvCxnSpPr>
            <a:cxnSpLocks/>
            <a:stCxn id="58" idx="3"/>
            <a:endCxn id="195" idx="0"/>
          </p:cNvCxnSpPr>
          <p:nvPr/>
        </p:nvCxnSpPr>
        <p:spPr>
          <a:xfrm>
            <a:off x="5984168" y="1917277"/>
            <a:ext cx="5626523" cy="994865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コネクタ: カギ線 203">
            <a:extLst>
              <a:ext uri="{FF2B5EF4-FFF2-40B4-BE49-F238E27FC236}">
                <a16:creationId xmlns:a16="http://schemas.microsoft.com/office/drawing/2014/main" id="{EB89C89F-BF28-4A00-9D59-9DD9C53866DA}"/>
              </a:ext>
            </a:extLst>
          </p:cNvPr>
          <p:cNvCxnSpPr>
            <a:cxnSpLocks/>
            <a:stCxn id="202" idx="6"/>
            <a:endCxn id="203" idx="4"/>
          </p:cNvCxnSpPr>
          <p:nvPr/>
        </p:nvCxnSpPr>
        <p:spPr>
          <a:xfrm flipV="1">
            <a:off x="7023344" y="1964659"/>
            <a:ext cx="3282110" cy="2854819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89684427-FECD-4167-AA77-EBBF4D3B972B}"/>
              </a:ext>
            </a:extLst>
          </p:cNvPr>
          <p:cNvCxnSpPr>
            <a:cxnSpLocks/>
            <a:stCxn id="27" idx="4"/>
            <a:endCxn id="197" idx="1"/>
          </p:cNvCxnSpPr>
          <p:nvPr/>
        </p:nvCxnSpPr>
        <p:spPr>
          <a:xfrm rot="16200000" flipH="1">
            <a:off x="8305210" y="3310783"/>
            <a:ext cx="926318" cy="3576630"/>
          </a:xfrm>
          <a:prstGeom prst="bentConnector2">
            <a:avLst/>
          </a:prstGeom>
          <a:ln w="28575">
            <a:solidFill>
              <a:schemeClr val="accent4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矢印コネクタ 192">
            <a:extLst>
              <a:ext uri="{FF2B5EF4-FFF2-40B4-BE49-F238E27FC236}">
                <a16:creationId xmlns:a16="http://schemas.microsoft.com/office/drawing/2014/main" id="{645089B4-ADE1-4CAA-AC13-CFB2939A6B22}"/>
              </a:ext>
            </a:extLst>
          </p:cNvPr>
          <p:cNvCxnSpPr>
            <a:cxnSpLocks/>
            <a:stCxn id="72" idx="3"/>
            <a:endCxn id="58" idx="1"/>
          </p:cNvCxnSpPr>
          <p:nvPr/>
        </p:nvCxnSpPr>
        <p:spPr>
          <a:xfrm flipV="1">
            <a:off x="1351587" y="1917277"/>
            <a:ext cx="2998653" cy="6867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RO Unit B01 System Configuration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57" name="スライド番号プレースホルダー 2">
            <a:extLst>
              <a:ext uri="{FF2B5EF4-FFF2-40B4-BE49-F238E27FC236}">
                <a16:creationId xmlns:a16="http://schemas.microsoft.com/office/drawing/2014/main" id="{6C64D4F9-2BA0-4454-8E95-9BB8378DCC43}"/>
              </a:ext>
            </a:extLst>
          </p:cNvPr>
          <p:cNvSpPr txBox="1">
            <a:spLocks/>
          </p:cNvSpPr>
          <p:nvPr/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84EAAFE-CFE5-40AD-8E95-5BFF290DC5CF}" type="slidenum">
              <a:rPr lang="ja-JP" altLang="en-US" smtClean="0">
                <a:solidFill>
                  <a:prstClr val="black"/>
                </a:solidFill>
                <a:latin typeface="Arial"/>
                <a:ea typeface="Meiryo UI"/>
              </a:rPr>
              <a:pPr>
                <a:defRPr/>
              </a:pPr>
              <a:t>20</a:t>
            </a:fld>
            <a:endParaRPr lang="ja-JP" altLang="en-US">
              <a:solidFill>
                <a:prstClr val="black"/>
              </a:solidFill>
              <a:latin typeface="Arial"/>
              <a:ea typeface="Meiryo UI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B7B4F78-59DF-4D0E-8F49-BF03C5F937B7}"/>
              </a:ext>
            </a:extLst>
          </p:cNvPr>
          <p:cNvSpPr/>
          <p:nvPr/>
        </p:nvSpPr>
        <p:spPr>
          <a:xfrm>
            <a:off x="4350240" y="1703667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D4E2124-92A3-4B01-BE1E-E8576C948677}"/>
              </a:ext>
            </a:extLst>
          </p:cNvPr>
          <p:cNvCxnSpPr/>
          <p:nvPr/>
        </p:nvCxnSpPr>
        <p:spPr>
          <a:xfrm>
            <a:off x="4350240" y="1703667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5881326-7563-462A-9EC1-C93D587FF942}"/>
              </a:ext>
            </a:extLst>
          </p:cNvPr>
          <p:cNvSpPr/>
          <p:nvPr/>
        </p:nvSpPr>
        <p:spPr>
          <a:xfrm>
            <a:off x="6220698" y="3149415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3ED47BB-1F7C-4BA6-A327-EBEED95ACEF2}"/>
              </a:ext>
            </a:extLst>
          </p:cNvPr>
          <p:cNvCxnSpPr/>
          <p:nvPr/>
        </p:nvCxnSpPr>
        <p:spPr>
          <a:xfrm>
            <a:off x="6228193" y="3149415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02F5B12-6A13-4F7B-81B5-3361023766F3}"/>
              </a:ext>
            </a:extLst>
          </p:cNvPr>
          <p:cNvSpPr/>
          <p:nvPr/>
        </p:nvSpPr>
        <p:spPr>
          <a:xfrm>
            <a:off x="6577792" y="4163608"/>
            <a:ext cx="1633928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AA81526-BE5D-415E-9043-B81D86E2FE65}"/>
              </a:ext>
            </a:extLst>
          </p:cNvPr>
          <p:cNvCxnSpPr/>
          <p:nvPr/>
        </p:nvCxnSpPr>
        <p:spPr>
          <a:xfrm>
            <a:off x="6577792" y="4163608"/>
            <a:ext cx="1633928" cy="4272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39914495-4FEF-4904-A86D-EAA924707EAF}"/>
              </a:ext>
            </a:extLst>
          </p:cNvPr>
          <p:cNvCxnSpPr>
            <a:cxnSpLocks/>
            <a:stCxn id="201" idx="4"/>
            <a:endCxn id="61" idx="1"/>
          </p:cNvCxnSpPr>
          <p:nvPr/>
        </p:nvCxnSpPr>
        <p:spPr>
          <a:xfrm rot="16200000" flipH="1">
            <a:off x="4737869" y="1880195"/>
            <a:ext cx="1207235" cy="1758423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B83679F0-5ED1-4A4F-AC4E-2684FEFAFBCE}"/>
              </a:ext>
            </a:extLst>
          </p:cNvPr>
          <p:cNvCxnSpPr>
            <a:cxnSpLocks/>
            <a:stCxn id="61" idx="3"/>
            <a:endCxn id="222" idx="4"/>
          </p:cNvCxnSpPr>
          <p:nvPr/>
        </p:nvCxnSpPr>
        <p:spPr>
          <a:xfrm flipV="1">
            <a:off x="7854626" y="1964659"/>
            <a:ext cx="1615193" cy="1398366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503C547B-DB7D-4F4C-81E8-37E35DA8472A}"/>
              </a:ext>
            </a:extLst>
          </p:cNvPr>
          <p:cNvCxnSpPr>
            <a:cxnSpLocks/>
            <a:stCxn id="63" idx="3"/>
            <a:endCxn id="209" idx="4"/>
          </p:cNvCxnSpPr>
          <p:nvPr/>
        </p:nvCxnSpPr>
        <p:spPr>
          <a:xfrm flipV="1">
            <a:off x="8211720" y="1964659"/>
            <a:ext cx="1650231" cy="2412559"/>
          </a:xfrm>
          <a:prstGeom prst="bentConnector2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CB6AE1CD-B758-4BA8-B19E-E3148B70B051}"/>
              </a:ext>
            </a:extLst>
          </p:cNvPr>
          <p:cNvSpPr/>
          <p:nvPr/>
        </p:nvSpPr>
        <p:spPr>
          <a:xfrm>
            <a:off x="1777657" y="1860437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BB6A9C82-FF7E-4ED3-8A0B-D94C9B5157A1}"/>
              </a:ext>
            </a:extLst>
          </p:cNvPr>
          <p:cNvSpPr/>
          <p:nvPr/>
        </p:nvSpPr>
        <p:spPr>
          <a:xfrm>
            <a:off x="1799541" y="1778618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EE4B0D3-BB74-42C9-A925-71C4FF8AF9A0}"/>
              </a:ext>
            </a:extLst>
          </p:cNvPr>
          <p:cNvSpPr/>
          <p:nvPr/>
        </p:nvSpPr>
        <p:spPr>
          <a:xfrm>
            <a:off x="392368" y="1710534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RO Feed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02D1BE6-50A2-4B75-891C-6FC02D71BB01}"/>
              </a:ext>
            </a:extLst>
          </p:cNvPr>
          <p:cNvSpPr txBox="1"/>
          <p:nvPr/>
        </p:nvSpPr>
        <p:spPr>
          <a:xfrm>
            <a:off x="1383036" y="2149454"/>
            <a:ext cx="109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RO Feed Pump</a:t>
            </a:r>
            <a:endParaRPr kumimoji="1" lang="ja-JP" altLang="en-US" sz="1200" b="1" dirty="0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08065698-65F4-4487-97CA-3F3C4C8FC22C}"/>
              </a:ext>
            </a:extLst>
          </p:cNvPr>
          <p:cNvSpPr/>
          <p:nvPr/>
        </p:nvSpPr>
        <p:spPr>
          <a:xfrm>
            <a:off x="4640776" y="3264159"/>
            <a:ext cx="321687" cy="27731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5BEF9DC4-A2B2-48CD-8D35-2A0FB4E57A4A}"/>
              </a:ext>
            </a:extLst>
          </p:cNvPr>
          <p:cNvSpPr/>
          <p:nvPr/>
        </p:nvSpPr>
        <p:spPr>
          <a:xfrm>
            <a:off x="4662660" y="3182340"/>
            <a:ext cx="277318" cy="2773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2001BFE-D884-422C-A265-BDB80A96EFC1}"/>
              </a:ext>
            </a:extLst>
          </p:cNvPr>
          <p:cNvSpPr txBox="1"/>
          <p:nvPr/>
        </p:nvSpPr>
        <p:spPr>
          <a:xfrm>
            <a:off x="4123014" y="3543670"/>
            <a:ext cx="1356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Booster Pump</a:t>
            </a:r>
            <a:endParaRPr kumimoji="1" lang="ja-JP" altLang="en-US" sz="1200" b="1" dirty="0"/>
          </a:p>
        </p:txBody>
      </p:sp>
      <p:pic>
        <p:nvPicPr>
          <p:cNvPr id="78" name="図 77">
            <a:extLst>
              <a:ext uri="{FF2B5EF4-FFF2-40B4-BE49-F238E27FC236}">
                <a16:creationId xmlns:a16="http://schemas.microsoft.com/office/drawing/2014/main" id="{5097ABC2-9DCB-4C63-B923-BE7BE890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745" y="2805814"/>
            <a:ext cx="216298" cy="253916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7BEC91F2-B9BD-48AD-9112-C274A9A2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65" y="3194943"/>
            <a:ext cx="216298" cy="253916"/>
          </a:xfrm>
          <a:prstGeom prst="rect">
            <a:avLst/>
          </a:prstGeom>
        </p:spPr>
      </p:pic>
      <p:sp>
        <p:nvSpPr>
          <p:cNvPr id="82" name="フローチャート: 和接合 81">
            <a:extLst>
              <a:ext uri="{FF2B5EF4-FFF2-40B4-BE49-F238E27FC236}">
                <a16:creationId xmlns:a16="http://schemas.microsoft.com/office/drawing/2014/main" id="{D8EBEC1C-D0F3-48E8-8188-9DB3587462C9}"/>
              </a:ext>
            </a:extLst>
          </p:cNvPr>
          <p:cNvSpPr/>
          <p:nvPr/>
        </p:nvSpPr>
        <p:spPr>
          <a:xfrm>
            <a:off x="2597981" y="1811253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F2507C0-AE18-4420-BC11-D8E4A57F3D3B}"/>
              </a:ext>
            </a:extLst>
          </p:cNvPr>
          <p:cNvSpPr txBox="1"/>
          <p:nvPr/>
        </p:nvSpPr>
        <p:spPr>
          <a:xfrm>
            <a:off x="2273833" y="1553303"/>
            <a:ext cx="87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highlight>
                  <a:srgbClr val="FFFF00"/>
                </a:highlight>
              </a:rPr>
              <a:t>FW Press</a:t>
            </a:r>
            <a:endParaRPr kumimoji="1" lang="ja-JP" altLang="en-US" sz="1200" dirty="0">
              <a:highlight>
                <a:srgbClr val="FFFF00"/>
              </a:highlight>
            </a:endParaRP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F2560AEB-3928-4FE5-8E17-A353AD12A4BA}"/>
              </a:ext>
            </a:extLst>
          </p:cNvPr>
          <p:cNvCxnSpPr>
            <a:cxnSpLocks/>
            <a:stCxn id="256" idx="4"/>
            <a:endCxn id="139" idx="2"/>
          </p:cNvCxnSpPr>
          <p:nvPr/>
        </p:nvCxnSpPr>
        <p:spPr>
          <a:xfrm rot="16200000" flipH="1">
            <a:off x="3693509" y="1607000"/>
            <a:ext cx="365374" cy="1078735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フローチャート: 和接合 84">
            <a:extLst>
              <a:ext uri="{FF2B5EF4-FFF2-40B4-BE49-F238E27FC236}">
                <a16:creationId xmlns:a16="http://schemas.microsoft.com/office/drawing/2014/main" id="{BF4E2C9B-BDA6-4293-A83C-74AB988DACE0}"/>
              </a:ext>
            </a:extLst>
          </p:cNvPr>
          <p:cNvSpPr/>
          <p:nvPr/>
        </p:nvSpPr>
        <p:spPr>
          <a:xfrm>
            <a:off x="3223193" y="2199823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1042C33-D814-411E-9065-D13ECD55C41A}"/>
              </a:ext>
            </a:extLst>
          </p:cNvPr>
          <p:cNvSpPr txBox="1"/>
          <p:nvPr/>
        </p:nvSpPr>
        <p:spPr>
          <a:xfrm>
            <a:off x="2487208" y="2447241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B1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4E631D2-F91A-4A84-BD6E-63B74C91D65D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2910905" y="2311233"/>
            <a:ext cx="312288" cy="1360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FF87A78-7C76-4567-8E48-7CF24CBE83D8}"/>
              </a:ext>
            </a:extLst>
          </p:cNvPr>
          <p:cNvSpPr txBox="1"/>
          <p:nvPr/>
        </p:nvSpPr>
        <p:spPr>
          <a:xfrm>
            <a:off x="3056163" y="2784784"/>
            <a:ext cx="124362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CONC B1 Press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89" name="フローチャート: 和接合 88">
            <a:extLst>
              <a:ext uri="{FF2B5EF4-FFF2-40B4-BE49-F238E27FC236}">
                <a16:creationId xmlns:a16="http://schemas.microsoft.com/office/drawing/2014/main" id="{F9289C2D-0BD1-4E2D-8995-EF4B552218B7}"/>
              </a:ext>
            </a:extLst>
          </p:cNvPr>
          <p:cNvSpPr/>
          <p:nvPr/>
        </p:nvSpPr>
        <p:spPr>
          <a:xfrm>
            <a:off x="5819697" y="325241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83D782C-FD52-4E79-966C-4EB6AD423757}"/>
              </a:ext>
            </a:extLst>
          </p:cNvPr>
          <p:cNvCxnSpPr>
            <a:cxnSpLocks/>
            <a:stCxn id="89" idx="0"/>
            <a:endCxn id="91" idx="2"/>
          </p:cNvCxnSpPr>
          <p:nvPr/>
        </p:nvCxnSpPr>
        <p:spPr>
          <a:xfrm flipV="1">
            <a:off x="5931107" y="3063798"/>
            <a:ext cx="5391" cy="1886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0B6CC80-2224-4D5B-A605-67546D1077C4}"/>
              </a:ext>
            </a:extLst>
          </p:cNvPr>
          <p:cNvSpPr txBox="1"/>
          <p:nvPr/>
        </p:nvSpPr>
        <p:spPr>
          <a:xfrm>
            <a:off x="5431769" y="2809882"/>
            <a:ext cx="10094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FW B2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93" name="フローチャート: 和接合 92">
            <a:extLst>
              <a:ext uri="{FF2B5EF4-FFF2-40B4-BE49-F238E27FC236}">
                <a16:creationId xmlns:a16="http://schemas.microsoft.com/office/drawing/2014/main" id="{7B515252-FA8F-4B38-BA6E-80EE61B3AFFD}"/>
              </a:ext>
            </a:extLst>
          </p:cNvPr>
          <p:cNvSpPr/>
          <p:nvPr/>
        </p:nvSpPr>
        <p:spPr>
          <a:xfrm>
            <a:off x="3244148" y="3719424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8B47072-6752-4C38-B4E2-BFD320691448}"/>
              </a:ext>
            </a:extLst>
          </p:cNvPr>
          <p:cNvSpPr txBox="1"/>
          <p:nvPr/>
        </p:nvSpPr>
        <p:spPr>
          <a:xfrm>
            <a:off x="2464675" y="3712121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B2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C678E661-D8D5-4DEC-BFC8-6FEEF14B965F}"/>
              </a:ext>
            </a:extLst>
          </p:cNvPr>
          <p:cNvSpPr txBox="1"/>
          <p:nvPr/>
        </p:nvSpPr>
        <p:spPr>
          <a:xfrm>
            <a:off x="2482445" y="4824380"/>
            <a:ext cx="84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B3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D1DF416-CC7E-4A52-99E3-13FB605A3DF1}"/>
              </a:ext>
            </a:extLst>
          </p:cNvPr>
          <p:cNvSpPr txBox="1"/>
          <p:nvPr/>
        </p:nvSpPr>
        <p:spPr>
          <a:xfrm>
            <a:off x="988270" y="3731808"/>
            <a:ext cx="92783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00FF"/>
                </a:highlight>
              </a:rPr>
              <a:t>FW B23 DP </a:t>
            </a:r>
            <a:endParaRPr lang="ja-JP" altLang="en-US" sz="1050" dirty="0">
              <a:highlight>
                <a:srgbClr val="FF00FF"/>
              </a:highlight>
            </a:endParaRPr>
          </a:p>
        </p:txBody>
      </p:sp>
      <p:sp>
        <p:nvSpPr>
          <p:cNvPr id="115" name="フローチャート: 和接合 114">
            <a:extLst>
              <a:ext uri="{FF2B5EF4-FFF2-40B4-BE49-F238E27FC236}">
                <a16:creationId xmlns:a16="http://schemas.microsoft.com/office/drawing/2014/main" id="{D8F37D86-D81A-48AE-856C-4D84AEA2EFEC}"/>
              </a:ext>
            </a:extLst>
          </p:cNvPr>
          <p:cNvSpPr/>
          <p:nvPr/>
        </p:nvSpPr>
        <p:spPr>
          <a:xfrm>
            <a:off x="6191893" y="3864811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14A9C44-7DAD-4272-9B48-57D56E3D1681}"/>
              </a:ext>
            </a:extLst>
          </p:cNvPr>
          <p:cNvSpPr txBox="1"/>
          <p:nvPr/>
        </p:nvSpPr>
        <p:spPr>
          <a:xfrm>
            <a:off x="6707123" y="3699505"/>
            <a:ext cx="9698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FW B3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22" name="フローチャート: 和接合 121">
            <a:extLst>
              <a:ext uri="{FF2B5EF4-FFF2-40B4-BE49-F238E27FC236}">
                <a16:creationId xmlns:a16="http://schemas.microsoft.com/office/drawing/2014/main" id="{4E5641BE-CD46-4DC9-9473-0313F53B8C4C}"/>
              </a:ext>
            </a:extLst>
          </p:cNvPr>
          <p:cNvSpPr/>
          <p:nvPr/>
        </p:nvSpPr>
        <p:spPr>
          <a:xfrm>
            <a:off x="4346263" y="247926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3" name="フローチャート: 和接合 122">
            <a:extLst>
              <a:ext uri="{FF2B5EF4-FFF2-40B4-BE49-F238E27FC236}">
                <a16:creationId xmlns:a16="http://schemas.microsoft.com/office/drawing/2014/main" id="{78B8CC0F-A8CE-4901-99D2-1F77EF4A8A08}"/>
              </a:ext>
            </a:extLst>
          </p:cNvPr>
          <p:cNvSpPr/>
          <p:nvPr/>
        </p:nvSpPr>
        <p:spPr>
          <a:xfrm>
            <a:off x="6861625" y="506427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7E1E74CD-2FE5-4122-B99C-FA09F507C960}"/>
              </a:ext>
            </a:extLst>
          </p:cNvPr>
          <p:cNvSpPr txBox="1"/>
          <p:nvPr/>
        </p:nvSpPr>
        <p:spPr>
          <a:xfrm>
            <a:off x="5926223" y="5073343"/>
            <a:ext cx="10094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CONC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28" name="フローチャート: 和接合 127">
            <a:extLst>
              <a:ext uri="{FF2B5EF4-FFF2-40B4-BE49-F238E27FC236}">
                <a16:creationId xmlns:a16="http://schemas.microsoft.com/office/drawing/2014/main" id="{6877831F-B789-479A-8457-5949D318C54F}"/>
              </a:ext>
            </a:extLst>
          </p:cNvPr>
          <p:cNvSpPr/>
          <p:nvPr/>
        </p:nvSpPr>
        <p:spPr>
          <a:xfrm>
            <a:off x="10201599" y="3659892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55A4644-52FB-4765-B5AA-7BEFC6E4CF02}"/>
              </a:ext>
            </a:extLst>
          </p:cNvPr>
          <p:cNvSpPr txBox="1"/>
          <p:nvPr/>
        </p:nvSpPr>
        <p:spPr>
          <a:xfrm>
            <a:off x="10635533" y="3635983"/>
            <a:ext cx="12351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Membrane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293C0694-0127-4E15-B6AC-E8D0C9BD3667}"/>
              </a:ext>
            </a:extLst>
          </p:cNvPr>
          <p:cNvSpPr txBox="1"/>
          <p:nvPr/>
        </p:nvSpPr>
        <p:spPr>
          <a:xfrm>
            <a:off x="10604711" y="1520933"/>
            <a:ext cx="9125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FFFF00"/>
                </a:highlight>
              </a:rPr>
              <a:t>Perm Press </a:t>
            </a:r>
            <a:endParaRPr lang="ja-JP" altLang="en-US" sz="1050" dirty="0">
              <a:highlight>
                <a:srgbClr val="FFFF00"/>
              </a:highlight>
            </a:endParaRPr>
          </a:p>
        </p:txBody>
      </p:sp>
      <p:sp>
        <p:nvSpPr>
          <p:cNvPr id="151" name="フローチャート: 和接合 150">
            <a:extLst>
              <a:ext uri="{FF2B5EF4-FFF2-40B4-BE49-F238E27FC236}">
                <a16:creationId xmlns:a16="http://schemas.microsoft.com/office/drawing/2014/main" id="{1E982C80-F37B-47E4-A591-119E6D0B8EE3}"/>
              </a:ext>
            </a:extLst>
          </p:cNvPr>
          <p:cNvSpPr/>
          <p:nvPr/>
        </p:nvSpPr>
        <p:spPr>
          <a:xfrm>
            <a:off x="11491719" y="226059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D43FB611-2738-4634-A850-668190942521}"/>
              </a:ext>
            </a:extLst>
          </p:cNvPr>
          <p:cNvCxnSpPr>
            <a:cxnSpLocks/>
            <a:stCxn id="153" idx="3"/>
            <a:endCxn id="151" idx="2"/>
          </p:cNvCxnSpPr>
          <p:nvPr/>
        </p:nvCxnSpPr>
        <p:spPr>
          <a:xfrm flipV="1">
            <a:off x="11341969" y="2372009"/>
            <a:ext cx="149750" cy="696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17963DE0-BEFB-47DC-974D-ADAA20FE6D4D}"/>
              </a:ext>
            </a:extLst>
          </p:cNvPr>
          <p:cNvSpPr txBox="1"/>
          <p:nvPr/>
        </p:nvSpPr>
        <p:spPr>
          <a:xfrm>
            <a:off x="10431360" y="2233868"/>
            <a:ext cx="9106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sp>
        <p:nvSpPr>
          <p:cNvPr id="155" name="フローチャート: 和接合 154">
            <a:extLst>
              <a:ext uri="{FF2B5EF4-FFF2-40B4-BE49-F238E27FC236}">
                <a16:creationId xmlns:a16="http://schemas.microsoft.com/office/drawing/2014/main" id="{4C911E49-2C6F-430A-80AA-6E27EB09C61E}"/>
              </a:ext>
            </a:extLst>
          </p:cNvPr>
          <p:cNvSpPr/>
          <p:nvPr/>
        </p:nvSpPr>
        <p:spPr>
          <a:xfrm>
            <a:off x="9136930" y="544935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56" name="図 155">
            <a:extLst>
              <a:ext uri="{FF2B5EF4-FFF2-40B4-BE49-F238E27FC236}">
                <a16:creationId xmlns:a16="http://schemas.microsoft.com/office/drawing/2014/main" id="{028313E3-9C14-49C8-8684-93F8B776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055" y="5334533"/>
            <a:ext cx="256957" cy="293092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52D2590-DFCB-45AA-94B2-51526710E3B4}"/>
              </a:ext>
            </a:extLst>
          </p:cNvPr>
          <p:cNvSpPr txBox="1"/>
          <p:nvPr/>
        </p:nvSpPr>
        <p:spPr>
          <a:xfrm>
            <a:off x="8451810" y="5143710"/>
            <a:ext cx="162255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FF"/>
                </a:highlight>
              </a:rPr>
              <a:t>Conc Cond</a:t>
            </a:r>
            <a:r>
              <a:rPr lang="en-US" altLang="ja-JP" sz="1050" dirty="0"/>
              <a:t>, </a:t>
            </a:r>
            <a:r>
              <a:rPr lang="en-US" altLang="ja-JP" sz="1050" dirty="0">
                <a:highlight>
                  <a:srgbClr val="00FF00"/>
                </a:highlight>
              </a:rPr>
              <a:t>Conc Flow </a:t>
            </a:r>
            <a:endParaRPr lang="ja-JP" altLang="en-US" sz="1050" dirty="0">
              <a:highlight>
                <a:srgbClr val="00FF00"/>
              </a:highlight>
            </a:endParaRPr>
          </a:p>
        </p:txBody>
      </p:sp>
      <p:sp>
        <p:nvSpPr>
          <p:cNvPr id="159" name="フローチャート: 和接合 158">
            <a:extLst>
              <a:ext uri="{FF2B5EF4-FFF2-40B4-BE49-F238E27FC236}">
                <a16:creationId xmlns:a16="http://schemas.microsoft.com/office/drawing/2014/main" id="{363B6EF8-4CDF-4E76-ACC0-C83E15185520}"/>
              </a:ext>
            </a:extLst>
          </p:cNvPr>
          <p:cNvSpPr/>
          <p:nvPr/>
        </p:nvSpPr>
        <p:spPr>
          <a:xfrm>
            <a:off x="9355556" y="241323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0" name="フローチャート: 和接合 159">
            <a:extLst>
              <a:ext uri="{FF2B5EF4-FFF2-40B4-BE49-F238E27FC236}">
                <a16:creationId xmlns:a16="http://schemas.microsoft.com/office/drawing/2014/main" id="{975239FE-07F1-4F07-A3FF-EE1CA6FA6AF4}"/>
              </a:ext>
            </a:extLst>
          </p:cNvPr>
          <p:cNvSpPr/>
          <p:nvPr/>
        </p:nvSpPr>
        <p:spPr>
          <a:xfrm>
            <a:off x="9745831" y="366587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77263A3C-E874-4FB4-8F2A-560EC4FAE4D2}"/>
              </a:ext>
            </a:extLst>
          </p:cNvPr>
          <p:cNvSpPr txBox="1"/>
          <p:nvPr/>
        </p:nvSpPr>
        <p:spPr>
          <a:xfrm>
            <a:off x="7956259" y="2043274"/>
            <a:ext cx="13512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2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2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AFD19FC0-B487-473B-9738-DE7835094ABA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9125792" y="2422642"/>
            <a:ext cx="229764" cy="1020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5704E737-79E4-4CCE-B68D-F7D100846D16}"/>
              </a:ext>
            </a:extLst>
          </p:cNvPr>
          <p:cNvSpPr txBox="1"/>
          <p:nvPr/>
        </p:nvSpPr>
        <p:spPr>
          <a:xfrm>
            <a:off x="7957538" y="3642646"/>
            <a:ext cx="135231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3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3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sp>
        <p:nvSpPr>
          <p:cNvPr id="165" name="フローチャート: 和接合 164">
            <a:extLst>
              <a:ext uri="{FF2B5EF4-FFF2-40B4-BE49-F238E27FC236}">
                <a16:creationId xmlns:a16="http://schemas.microsoft.com/office/drawing/2014/main" id="{E619CBD2-691B-47DF-BEC8-F5E4FF4ADC68}"/>
              </a:ext>
            </a:extLst>
          </p:cNvPr>
          <p:cNvSpPr/>
          <p:nvPr/>
        </p:nvSpPr>
        <p:spPr>
          <a:xfrm>
            <a:off x="7122050" y="1824495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46196D18-47A9-4455-B699-0EC94DD295C4}"/>
              </a:ext>
            </a:extLst>
          </p:cNvPr>
          <p:cNvSpPr txBox="1"/>
          <p:nvPr/>
        </p:nvSpPr>
        <p:spPr>
          <a:xfrm>
            <a:off x="6499313" y="1422768"/>
            <a:ext cx="146099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dirty="0">
                <a:highlight>
                  <a:srgbClr val="00FF00"/>
                </a:highlight>
              </a:rPr>
              <a:t>Blank 1 Perm Flow</a:t>
            </a:r>
            <a:r>
              <a:rPr lang="en-US" altLang="ja-JP" sz="1050" dirty="0"/>
              <a:t>,</a:t>
            </a:r>
          </a:p>
          <a:p>
            <a:r>
              <a:rPr lang="en-US" altLang="ja-JP" sz="1050" dirty="0">
                <a:highlight>
                  <a:srgbClr val="00FFFF"/>
                </a:highlight>
              </a:rPr>
              <a:t>Blank 1 Perm Cond </a:t>
            </a:r>
            <a:endParaRPr lang="ja-JP" altLang="en-US" sz="1050" dirty="0">
              <a:highlight>
                <a:srgbClr val="00FFFF"/>
              </a:highlight>
            </a:endParaRPr>
          </a:p>
        </p:txBody>
      </p: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6D3AF7CE-AB43-4136-9604-8C3F2A70401D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4025124" y="2590675"/>
            <a:ext cx="321139" cy="16873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C2DAEBA-EB9F-454B-B860-EEFC04F467AF}"/>
              </a:ext>
            </a:extLst>
          </p:cNvPr>
          <p:cNvSpPr txBox="1"/>
          <p:nvPr/>
        </p:nvSpPr>
        <p:spPr>
          <a:xfrm>
            <a:off x="6232867" y="2250149"/>
            <a:ext cx="14609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050" dirty="0">
                <a:highlight>
                  <a:srgbClr val="00FF00"/>
                </a:highlight>
              </a:rPr>
              <a:t>Blank 2-3 Perm Flow</a:t>
            </a:r>
            <a:endParaRPr lang="ja-JP" altLang="en-US" sz="1050" dirty="0">
              <a:highlight>
                <a:srgbClr val="00FF00"/>
              </a:highlight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691D35A-9B08-4DF2-86BA-D467ED32BCE9}"/>
              </a:ext>
            </a:extLst>
          </p:cNvPr>
          <p:cNvSpPr txBox="1"/>
          <p:nvPr/>
        </p:nvSpPr>
        <p:spPr>
          <a:xfrm>
            <a:off x="5437384" y="1666993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</a:t>
            </a:r>
            <a:r>
              <a:rPr kumimoji="1" lang="en-US" altLang="ja-JP" sz="1400" baseline="30000" dirty="0"/>
              <a:t>st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D147E401-2DD4-4C25-8862-087E26FA5F89}"/>
              </a:ext>
            </a:extLst>
          </p:cNvPr>
          <p:cNvSpPr txBox="1"/>
          <p:nvPr/>
        </p:nvSpPr>
        <p:spPr>
          <a:xfrm>
            <a:off x="7485519" y="3125558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</a:t>
            </a:r>
            <a:r>
              <a:rPr kumimoji="1" lang="en-US" altLang="ja-JP" sz="1400" baseline="30000" dirty="0"/>
              <a:t>nd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5426B86F-6733-4C4B-A430-761D99459827}"/>
              </a:ext>
            </a:extLst>
          </p:cNvPr>
          <p:cNvSpPr txBox="1"/>
          <p:nvPr/>
        </p:nvSpPr>
        <p:spPr>
          <a:xfrm>
            <a:off x="7686935" y="4140844"/>
            <a:ext cx="440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3</a:t>
            </a:r>
            <a:r>
              <a:rPr kumimoji="1" lang="en-US" altLang="ja-JP" sz="1400" baseline="30000" dirty="0"/>
              <a:t>rd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F9E03BC-624C-4C1E-BA03-F26154D23D58}"/>
              </a:ext>
            </a:extLst>
          </p:cNvPr>
          <p:cNvSpPr txBox="1"/>
          <p:nvPr/>
        </p:nvSpPr>
        <p:spPr>
          <a:xfrm>
            <a:off x="90894" y="4849556"/>
            <a:ext cx="1957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highlight>
                  <a:srgbClr val="00FF00"/>
                </a:highlight>
              </a:rPr>
              <a:t>Flow</a:t>
            </a:r>
          </a:p>
          <a:p>
            <a:r>
              <a:rPr lang="en-US" altLang="ja-JP" sz="1400" dirty="0">
                <a:highlight>
                  <a:srgbClr val="FFFF00"/>
                </a:highlight>
              </a:rPr>
              <a:t>Pressure</a:t>
            </a:r>
            <a:endParaRPr kumimoji="1" lang="en-US" altLang="ja-JP" sz="1400" dirty="0">
              <a:highlight>
                <a:srgbClr val="FFFF00"/>
              </a:highlight>
            </a:endParaRPr>
          </a:p>
          <a:p>
            <a:r>
              <a:rPr lang="en-US" altLang="ja-JP" sz="1400" dirty="0">
                <a:highlight>
                  <a:srgbClr val="00FFFF"/>
                </a:highlight>
              </a:rPr>
              <a:t>Conductivity</a:t>
            </a:r>
          </a:p>
          <a:p>
            <a:r>
              <a:rPr kumimoji="1" lang="en-US" altLang="ja-JP" sz="1400" dirty="0">
                <a:highlight>
                  <a:srgbClr val="FF00FF"/>
                </a:highlight>
              </a:rPr>
              <a:t>Differential Pressure</a:t>
            </a:r>
            <a:endParaRPr kumimoji="1" lang="ja-JP" altLang="en-US" sz="1400" dirty="0">
              <a:highlight>
                <a:srgbClr val="FF00FF"/>
              </a:highlight>
            </a:endParaRP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C8B9A336-2B36-4D82-A0E7-08DF5FBB75CC}"/>
              </a:ext>
            </a:extLst>
          </p:cNvPr>
          <p:cNvSpPr/>
          <p:nvPr/>
        </p:nvSpPr>
        <p:spPr>
          <a:xfrm>
            <a:off x="60914" y="4802961"/>
            <a:ext cx="1845993" cy="10607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F826290C-099A-4895-B327-E3E5B928DB4D}"/>
              </a:ext>
            </a:extLst>
          </p:cNvPr>
          <p:cNvSpPr/>
          <p:nvPr/>
        </p:nvSpPr>
        <p:spPr>
          <a:xfrm>
            <a:off x="11131081" y="2912142"/>
            <a:ext cx="9592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ROP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4BDA70D2-33DB-441F-AD36-BDB2F2801D5C}"/>
              </a:ext>
            </a:extLst>
          </p:cNvPr>
          <p:cNvSpPr/>
          <p:nvPr/>
        </p:nvSpPr>
        <p:spPr>
          <a:xfrm>
            <a:off x="10556684" y="5348647"/>
            <a:ext cx="1239419" cy="427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Concentrate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2E43B7AE-0C15-4B76-BC05-5E6F604F6E5B}"/>
              </a:ext>
            </a:extLst>
          </p:cNvPr>
          <p:cNvSpPr/>
          <p:nvPr/>
        </p:nvSpPr>
        <p:spPr>
          <a:xfrm>
            <a:off x="6935053" y="455438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CEA7EA3F-B51E-4A78-8906-9B25C6402A5B}"/>
              </a:ext>
            </a:extLst>
          </p:cNvPr>
          <p:cNvSpPr/>
          <p:nvPr/>
        </p:nvSpPr>
        <p:spPr>
          <a:xfrm>
            <a:off x="6266679" y="3534116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1" name="楕円 200">
            <a:extLst>
              <a:ext uri="{FF2B5EF4-FFF2-40B4-BE49-F238E27FC236}">
                <a16:creationId xmlns:a16="http://schemas.microsoft.com/office/drawing/2014/main" id="{78D54D10-1134-4295-9FA7-F92A7793AFA5}"/>
              </a:ext>
            </a:extLst>
          </p:cNvPr>
          <p:cNvSpPr/>
          <p:nvPr/>
        </p:nvSpPr>
        <p:spPr>
          <a:xfrm>
            <a:off x="4417274" y="207423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6" name="フローチャート: 和接合 205">
            <a:extLst>
              <a:ext uri="{FF2B5EF4-FFF2-40B4-BE49-F238E27FC236}">
                <a16:creationId xmlns:a16="http://schemas.microsoft.com/office/drawing/2014/main" id="{A1E29CA0-5A5A-4612-ADB7-8838398143D7}"/>
              </a:ext>
            </a:extLst>
          </p:cNvPr>
          <p:cNvSpPr/>
          <p:nvPr/>
        </p:nvSpPr>
        <p:spPr>
          <a:xfrm>
            <a:off x="10953575" y="1808750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51C591AC-101B-47E3-97C1-8878394E8386}"/>
              </a:ext>
            </a:extLst>
          </p:cNvPr>
          <p:cNvCxnSpPr>
            <a:cxnSpLocks/>
            <a:stCxn id="128" idx="6"/>
            <a:endCxn id="129" idx="1"/>
          </p:cNvCxnSpPr>
          <p:nvPr/>
        </p:nvCxnSpPr>
        <p:spPr>
          <a:xfrm flipV="1">
            <a:off x="10424418" y="3762941"/>
            <a:ext cx="211115" cy="83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コネクタ: カギ線 216">
            <a:extLst>
              <a:ext uri="{FF2B5EF4-FFF2-40B4-BE49-F238E27FC236}">
                <a16:creationId xmlns:a16="http://schemas.microsoft.com/office/drawing/2014/main" id="{BA044CC4-D6BF-4165-89A9-5A4780A3FB0A}"/>
              </a:ext>
            </a:extLst>
          </p:cNvPr>
          <p:cNvCxnSpPr>
            <a:cxnSpLocks/>
            <a:stCxn id="161" idx="2"/>
            <a:endCxn id="163" idx="0"/>
          </p:cNvCxnSpPr>
          <p:nvPr/>
        </p:nvCxnSpPr>
        <p:spPr>
          <a:xfrm rot="16200000" flipH="1">
            <a:off x="8040860" y="3049810"/>
            <a:ext cx="1183874" cy="17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71D5348A-0FC5-4387-A733-F0541DDDE2B0}"/>
              </a:ext>
            </a:extLst>
          </p:cNvPr>
          <p:cNvCxnSpPr>
            <a:cxnSpLocks/>
            <a:stCxn id="160" idx="2"/>
            <a:endCxn id="163" idx="3"/>
          </p:cNvCxnSpPr>
          <p:nvPr/>
        </p:nvCxnSpPr>
        <p:spPr>
          <a:xfrm flipH="1">
            <a:off x="9309853" y="3777285"/>
            <a:ext cx="435978" cy="731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60AE352A-0519-487E-97F1-D25E22595452}"/>
              </a:ext>
            </a:extLst>
          </p:cNvPr>
          <p:cNvCxnSpPr>
            <a:cxnSpLocks/>
            <a:stCxn id="115" idx="6"/>
            <a:endCxn id="121" idx="1"/>
          </p:cNvCxnSpPr>
          <p:nvPr/>
        </p:nvCxnSpPr>
        <p:spPr>
          <a:xfrm flipV="1">
            <a:off x="6414712" y="3826463"/>
            <a:ext cx="292411" cy="149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楕円 254">
            <a:extLst>
              <a:ext uri="{FF2B5EF4-FFF2-40B4-BE49-F238E27FC236}">
                <a16:creationId xmlns:a16="http://schemas.microsoft.com/office/drawing/2014/main" id="{92FE5B90-ACEC-4BBD-AEC2-43411FF25801}"/>
              </a:ext>
            </a:extLst>
          </p:cNvPr>
          <p:cNvSpPr/>
          <p:nvPr/>
        </p:nvSpPr>
        <p:spPr>
          <a:xfrm>
            <a:off x="8592111" y="2611119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24ED485A-9372-43C6-9628-82454E5515E1}"/>
              </a:ext>
            </a:extLst>
          </p:cNvPr>
          <p:cNvSpPr/>
          <p:nvPr/>
        </p:nvSpPr>
        <p:spPr>
          <a:xfrm>
            <a:off x="3291828" y="1882122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8" name="楕円 257">
            <a:extLst>
              <a:ext uri="{FF2B5EF4-FFF2-40B4-BE49-F238E27FC236}">
                <a16:creationId xmlns:a16="http://schemas.microsoft.com/office/drawing/2014/main" id="{286C9307-30C2-4D8F-A346-E51352933621}"/>
              </a:ext>
            </a:extLst>
          </p:cNvPr>
          <p:cNvSpPr/>
          <p:nvPr/>
        </p:nvSpPr>
        <p:spPr>
          <a:xfrm>
            <a:off x="4409302" y="251667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6" name="コネクタ: カギ線 265">
            <a:extLst>
              <a:ext uri="{FF2B5EF4-FFF2-40B4-BE49-F238E27FC236}">
                <a16:creationId xmlns:a16="http://schemas.microsoft.com/office/drawing/2014/main" id="{AB165283-8C56-47EB-9199-553F38CE21C6}"/>
              </a:ext>
            </a:extLst>
          </p:cNvPr>
          <p:cNvCxnSpPr>
            <a:cxnSpLocks/>
            <a:stCxn id="75" idx="0"/>
            <a:endCxn id="255" idx="2"/>
          </p:cNvCxnSpPr>
          <p:nvPr/>
        </p:nvCxnSpPr>
        <p:spPr>
          <a:xfrm rot="5400000" flipH="1" flipV="1">
            <a:off x="6431495" y="1021724"/>
            <a:ext cx="530441" cy="3790792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フローチャート: 和接合 180">
            <a:extLst>
              <a:ext uri="{FF2B5EF4-FFF2-40B4-BE49-F238E27FC236}">
                <a16:creationId xmlns:a16="http://schemas.microsoft.com/office/drawing/2014/main" id="{C6E439DC-7957-4A31-9C3C-C9332ADC0995}"/>
              </a:ext>
            </a:extLst>
          </p:cNvPr>
          <p:cNvSpPr/>
          <p:nvPr/>
        </p:nvSpPr>
        <p:spPr>
          <a:xfrm>
            <a:off x="6851467" y="2516828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6" name="楕円 275">
            <a:extLst>
              <a:ext uri="{FF2B5EF4-FFF2-40B4-BE49-F238E27FC236}">
                <a16:creationId xmlns:a16="http://schemas.microsoft.com/office/drawing/2014/main" id="{CF94439E-33B7-420E-8036-1F1BD5B6071F}"/>
              </a:ext>
            </a:extLst>
          </p:cNvPr>
          <p:cNvSpPr/>
          <p:nvPr/>
        </p:nvSpPr>
        <p:spPr>
          <a:xfrm>
            <a:off x="6263814" y="433520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7" name="楕円 276">
            <a:extLst>
              <a:ext uri="{FF2B5EF4-FFF2-40B4-BE49-F238E27FC236}">
                <a16:creationId xmlns:a16="http://schemas.microsoft.com/office/drawing/2014/main" id="{2BB88FA3-6CCC-4C75-BF9F-DBAD03937D84}"/>
              </a:ext>
            </a:extLst>
          </p:cNvPr>
          <p:cNvSpPr/>
          <p:nvPr/>
        </p:nvSpPr>
        <p:spPr>
          <a:xfrm>
            <a:off x="4404181" y="3307788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12D5237A-716A-4745-B672-AC00482B44D2}"/>
              </a:ext>
            </a:extLst>
          </p:cNvPr>
          <p:cNvSpPr/>
          <p:nvPr/>
        </p:nvSpPr>
        <p:spPr>
          <a:xfrm>
            <a:off x="6919631" y="5515011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2" name="楕円 201">
            <a:extLst>
              <a:ext uri="{FF2B5EF4-FFF2-40B4-BE49-F238E27FC236}">
                <a16:creationId xmlns:a16="http://schemas.microsoft.com/office/drawing/2014/main" id="{273D74DD-045B-4598-90E4-C95B94D42D72}"/>
              </a:ext>
            </a:extLst>
          </p:cNvPr>
          <p:cNvSpPr/>
          <p:nvPr/>
        </p:nvSpPr>
        <p:spPr>
          <a:xfrm>
            <a:off x="6933343" y="4778698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60182B0A-E8A7-4F2D-88D3-2C05D3DF7809}"/>
              </a:ext>
            </a:extLst>
          </p:cNvPr>
          <p:cNvSpPr/>
          <p:nvPr/>
        </p:nvSpPr>
        <p:spPr>
          <a:xfrm>
            <a:off x="10260453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9" name="楕円 208">
            <a:extLst>
              <a:ext uri="{FF2B5EF4-FFF2-40B4-BE49-F238E27FC236}">
                <a16:creationId xmlns:a16="http://schemas.microsoft.com/office/drawing/2014/main" id="{538372AA-4DC6-4DAC-B898-F0A1A56BC26D}"/>
              </a:ext>
            </a:extLst>
          </p:cNvPr>
          <p:cNvSpPr/>
          <p:nvPr/>
        </p:nvSpPr>
        <p:spPr>
          <a:xfrm>
            <a:off x="9816950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2" name="楕円 221">
            <a:extLst>
              <a:ext uri="{FF2B5EF4-FFF2-40B4-BE49-F238E27FC236}">
                <a16:creationId xmlns:a16="http://schemas.microsoft.com/office/drawing/2014/main" id="{CCDA710C-4FB0-465F-8507-85B130AE2997}"/>
              </a:ext>
            </a:extLst>
          </p:cNvPr>
          <p:cNvSpPr/>
          <p:nvPr/>
        </p:nvSpPr>
        <p:spPr>
          <a:xfrm>
            <a:off x="9424818" y="1883100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1" name="コネクタ: カギ線 280">
            <a:extLst>
              <a:ext uri="{FF2B5EF4-FFF2-40B4-BE49-F238E27FC236}">
                <a16:creationId xmlns:a16="http://schemas.microsoft.com/office/drawing/2014/main" id="{6EE4633A-1D9E-4DEE-ADE4-2F260D5B9E3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263813" y="4375362"/>
            <a:ext cx="655817" cy="1179810"/>
          </a:xfrm>
          <a:prstGeom prst="bentConnector3">
            <a:avLst>
              <a:gd name="adj1" fmla="val -440611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フローチャート: 和接合 103">
            <a:extLst>
              <a:ext uri="{FF2B5EF4-FFF2-40B4-BE49-F238E27FC236}">
                <a16:creationId xmlns:a16="http://schemas.microsoft.com/office/drawing/2014/main" id="{C4F4FE65-2238-4994-9710-2168CE3679E9}"/>
              </a:ext>
            </a:extLst>
          </p:cNvPr>
          <p:cNvSpPr/>
          <p:nvPr/>
        </p:nvSpPr>
        <p:spPr>
          <a:xfrm>
            <a:off x="3244148" y="4834539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4" name="コネクタ: カギ線 113">
            <a:extLst>
              <a:ext uri="{FF2B5EF4-FFF2-40B4-BE49-F238E27FC236}">
                <a16:creationId xmlns:a16="http://schemas.microsoft.com/office/drawing/2014/main" id="{86E72AAC-31FF-4D6E-A7B4-CB5BDD84982F}"/>
              </a:ext>
            </a:extLst>
          </p:cNvPr>
          <p:cNvCxnSpPr>
            <a:cxnSpLocks/>
            <a:stCxn id="277" idx="2"/>
            <a:endCxn id="278" idx="2"/>
          </p:cNvCxnSpPr>
          <p:nvPr/>
        </p:nvCxnSpPr>
        <p:spPr>
          <a:xfrm rot="10800000" flipH="1" flipV="1">
            <a:off x="4404181" y="3348567"/>
            <a:ext cx="2515450" cy="2207223"/>
          </a:xfrm>
          <a:prstGeom prst="bentConnector3">
            <a:avLst>
              <a:gd name="adj1" fmla="val -96495"/>
            </a:avLst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フローチャート: 和接合 110">
            <a:extLst>
              <a:ext uri="{FF2B5EF4-FFF2-40B4-BE49-F238E27FC236}">
                <a16:creationId xmlns:a16="http://schemas.microsoft.com/office/drawing/2014/main" id="{50A16CCA-AB44-48F6-A9D5-4166351BA27D}"/>
              </a:ext>
            </a:extLst>
          </p:cNvPr>
          <p:cNvSpPr/>
          <p:nvPr/>
        </p:nvSpPr>
        <p:spPr>
          <a:xfrm>
            <a:off x="1863667" y="3721554"/>
            <a:ext cx="222819" cy="222819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69B0272-8847-41DA-81ED-7B45F01E47D0}"/>
              </a:ext>
            </a:extLst>
          </p:cNvPr>
          <p:cNvSpPr/>
          <p:nvPr/>
        </p:nvSpPr>
        <p:spPr>
          <a:xfrm>
            <a:off x="4415564" y="2288275"/>
            <a:ext cx="90001" cy="815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80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[LVMWD] </a:t>
            </a:r>
            <a:r>
              <a:rPr lang="en-US" altLang="ja-JP" dirty="0"/>
              <a:t>Monitoring and Manipulation Range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293168"/>
                  </p:ext>
                </p:extLst>
              </p:nvPr>
            </p:nvGraphicFramePr>
            <p:xfrm>
              <a:off x="358588" y="2728415"/>
              <a:ext cx="1155859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706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41930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1290917">
                      <a:extLst>
                        <a:ext uri="{9D8B030D-6E8A-4147-A177-3AD203B41FA5}">
                          <a16:colId xmlns:a16="http://schemas.microsoft.com/office/drawing/2014/main" val="3387544930"/>
                        </a:ext>
                      </a:extLst>
                    </a:gridCol>
                    <a:gridCol w="331694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1021977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482261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ID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Permeate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AIT_41092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AIT_41292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AIT_41392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60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Each Stage Conductivity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0137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AIT_41810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6673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AI_31094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UF Filtrate Total Chlorine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ons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293168"/>
                  </p:ext>
                </p:extLst>
              </p:nvPr>
            </p:nvGraphicFramePr>
            <p:xfrm>
              <a:off x="358588" y="2728415"/>
              <a:ext cx="1155859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4706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41930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1290917">
                      <a:extLst>
                        <a:ext uri="{9D8B030D-6E8A-4147-A177-3AD203B41FA5}">
                          <a16:colId xmlns:a16="http://schemas.microsoft.com/office/drawing/2014/main" val="3387544930"/>
                        </a:ext>
                      </a:extLst>
                    </a:gridCol>
                    <a:gridCol w="331694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1021977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59859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482261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ID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Permeate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AIT_41092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108197" r="-298810" b="-6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AIT_41292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208197" r="-298810" b="-5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50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AIT_41392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Stage3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308197" r="-298810" b="-4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60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Each Stage Conductivity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0137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AIT_41810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508197" r="-298810" b="-2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  <a:endParaRPr lang="en-US" sz="1600" b="0" i="0" u="none" strike="noStrike" dirty="0">
                            <a:solidFill>
                              <a:schemeClr val="accent4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chemeClr val="accent4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66739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AI_31094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UF Filtrate Total Chlorine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32738" t="-708197" r="-29881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1785F8-975D-B642-CC85-B3DEB5B7A21C}"/>
              </a:ext>
            </a:extLst>
          </p:cNvPr>
          <p:cNvSpPr txBox="1"/>
          <p:nvPr/>
        </p:nvSpPr>
        <p:spPr>
          <a:xfrm>
            <a:off x="358588" y="5841076"/>
            <a:ext cx="107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There are removal ratio data trend charts in the appendix.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ADD8CB-81AF-6371-82C7-B65B7943EE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738384"/>
          </a:xfrm>
        </p:spPr>
        <p:txBody>
          <a:bodyPr/>
          <a:lstStyle/>
          <a:p>
            <a:r>
              <a:rPr lang="ja-JP" altLang="en-US" dirty="0"/>
              <a:t>回答を得た。</a:t>
            </a:r>
          </a:p>
        </p:txBody>
      </p:sp>
    </p:spTree>
    <p:extLst>
      <p:ext uri="{BB962C8B-B14F-4D97-AF65-F5344CB8AC3E}">
        <p14:creationId xmlns:p14="http://schemas.microsoft.com/office/powerpoint/2010/main" val="2107471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1896D-A6DD-4E6C-A33D-66403F0B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[OCWD] </a:t>
            </a:r>
            <a:r>
              <a:rPr lang="en-US" altLang="ja-JP" dirty="0"/>
              <a:t>Monitoring and Manipulation Range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DD28ED-65A0-4C93-9C90-3BC954512A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C91DF4-E8FD-4B13-AC9C-2D3F641B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937805"/>
            <a:ext cx="11341887" cy="603321"/>
          </a:xfrm>
        </p:spPr>
        <p:txBody>
          <a:bodyPr/>
          <a:lstStyle/>
          <a:p>
            <a:r>
              <a:rPr lang="ja-JP" altLang="en-US" sz="2800" dirty="0"/>
              <a:t>回答なし（まだ問い合わせていない？）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5022" y="2543483"/>
              <a:ext cx="1096595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5798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70892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388330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906959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02436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566566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40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μS</m:t>
                                </m:r>
                                <m: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Each 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Stage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32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pm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9832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Sulfric Acid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ons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Threshold Inhibitor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6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600" b="0" i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游ゴシック" panose="020B0400000000000000" pitchFamily="50" charset="-128"/>
                                  </a:rPr>
                                  <m:t>ons</m:t>
                                </m:r>
                              </m:oMath>
                            </m:oMathPara>
                          </a14:m>
                          <a:endParaRPr lang="en-US" altLang="ja-JP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9628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0C25521B-08DC-8016-483C-AD7B96A180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1745538"/>
                  </p:ext>
                </p:extLst>
              </p:nvPr>
            </p:nvGraphicFramePr>
            <p:xfrm>
              <a:off x="705022" y="2543483"/>
              <a:ext cx="10965952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5798">
                      <a:extLst>
                        <a:ext uri="{9D8B030D-6E8A-4147-A177-3AD203B41FA5}">
                          <a16:colId xmlns:a16="http://schemas.microsoft.com/office/drawing/2014/main" val="38987684"/>
                        </a:ext>
                      </a:extLst>
                    </a:gridCol>
                    <a:gridCol w="1570892">
                      <a:extLst>
                        <a:ext uri="{9D8B030D-6E8A-4147-A177-3AD203B41FA5}">
                          <a16:colId xmlns:a16="http://schemas.microsoft.com/office/drawing/2014/main" val="308406356"/>
                        </a:ext>
                      </a:extLst>
                    </a:gridCol>
                    <a:gridCol w="3883301">
                      <a:extLst>
                        <a:ext uri="{9D8B030D-6E8A-4147-A177-3AD203B41FA5}">
                          <a16:colId xmlns:a16="http://schemas.microsoft.com/office/drawing/2014/main" val="2440472734"/>
                        </a:ext>
                      </a:extLst>
                    </a:gridCol>
                    <a:gridCol w="906959">
                      <a:extLst>
                        <a:ext uri="{9D8B030D-6E8A-4147-A177-3AD203B41FA5}">
                          <a16:colId xmlns:a16="http://schemas.microsoft.com/office/drawing/2014/main" val="4156228483"/>
                        </a:ext>
                      </a:extLst>
                    </a:gridCol>
                    <a:gridCol w="1502436">
                      <a:extLst>
                        <a:ext uri="{9D8B030D-6E8A-4147-A177-3AD203B41FA5}">
                          <a16:colId xmlns:a16="http://schemas.microsoft.com/office/drawing/2014/main" val="1463535423"/>
                        </a:ext>
                      </a:extLst>
                    </a:gridCol>
                    <a:gridCol w="1566566">
                      <a:extLst>
                        <a:ext uri="{9D8B030D-6E8A-4147-A177-3AD203B41FA5}">
                          <a16:colId xmlns:a16="http://schemas.microsoft.com/office/drawing/2014/main" val="443813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Type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Location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Tag Name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Lower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Upper Limit</a:t>
                          </a:r>
                          <a:endParaRPr kumimoji="1" lang="ja-JP" alt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56014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1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108197" r="-339597" b="-7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541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2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208197" r="-339597" b="-6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40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275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RO_B01 Blank 3 Permeate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308197" r="-339597" b="-5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738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Unit B01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</a:t>
                          </a: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Each 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Stage Conductivity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3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72321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RO_Permeate</a:t>
                          </a:r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506557" r="-33959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0.15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283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Monitoring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Permeate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LRV of RO Permeate TOC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-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2.5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98322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Sulfric Acid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706557" r="-339597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12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5325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Manipulation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RO Feed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游ゴシック" panose="020B0400000000000000" pitchFamily="50" charset="-128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6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Threshold Inhibitor Usage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0470" t="-806557" r="-33959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0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游ゴシック" panose="020B0400000000000000" pitchFamily="50" charset="-128"/>
                            </a:rPr>
                            <a:t>1.5</a:t>
                          </a: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796286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D7004D-A208-71F2-7D71-3F95EE1D6A39}"/>
              </a:ext>
            </a:extLst>
          </p:cNvPr>
          <p:cNvSpPr txBox="1"/>
          <p:nvPr/>
        </p:nvSpPr>
        <p:spPr>
          <a:xfrm>
            <a:off x="358588" y="5896134"/>
            <a:ext cx="107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There are removal ratio data trend charts in the appendix.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527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シミュレーションの手順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最適化シミュレーションモデル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下記のスクリプトを作成し、実行した。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1. </a:t>
            </a:r>
            <a:r>
              <a:rPr lang="ja-JP" altLang="en-US" sz="2400" dirty="0"/>
              <a:t>マスターデータから最適化期間に該当するパラメータ設定シートを作成する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2. </a:t>
            </a:r>
            <a:r>
              <a:rPr lang="ja-JP" altLang="en-US" sz="2400" dirty="0"/>
              <a:t>モデルファイルリストとパラメータ設定シートから、シミュレーション条件を生成する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3. </a:t>
            </a:r>
            <a:r>
              <a:rPr lang="ja-JP" altLang="en-US" sz="2400" dirty="0"/>
              <a:t>最適化計算を実行する</a:t>
            </a:r>
            <a:endParaRPr lang="en-US" altLang="ja-JP" sz="2400" dirty="0"/>
          </a:p>
          <a:p>
            <a:pPr lvl="1">
              <a:defRPr/>
            </a:pPr>
            <a:r>
              <a:rPr lang="en-US" altLang="ja-JP" sz="2400" dirty="0"/>
              <a:t>4. </a:t>
            </a:r>
            <a:r>
              <a:rPr lang="ja-JP" altLang="en-US" sz="2400" dirty="0"/>
              <a:t>操作計画を導出する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2986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条件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最適化シミュレーションモデル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最適化期間（</a:t>
            </a:r>
            <a:r>
              <a:rPr lang="en-US" altLang="ja-JP" sz="2800" dirty="0"/>
              <a:t>30</a:t>
            </a:r>
            <a:r>
              <a:rPr lang="ja-JP" altLang="en-US" sz="2800" dirty="0"/>
              <a:t>分間隔データ、</a:t>
            </a:r>
            <a:r>
              <a:rPr lang="en-US" altLang="ja-JP" sz="2800" dirty="0"/>
              <a:t>1</a:t>
            </a:r>
            <a:r>
              <a:rPr lang="ja-JP" altLang="en-US" sz="2800" dirty="0"/>
              <a:t>週間：</a:t>
            </a:r>
            <a:r>
              <a:rPr lang="en-US" altLang="ja-JP" sz="2800" dirty="0"/>
              <a:t>337steps</a:t>
            </a:r>
            <a:r>
              <a:rPr lang="ja-JP" altLang="en-US" sz="2800" dirty="0"/>
              <a:t>）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LVMWD</a:t>
            </a:r>
            <a:r>
              <a:rPr lang="ja-JP" altLang="en-US" sz="2400" dirty="0"/>
              <a:t>：</a:t>
            </a:r>
            <a:r>
              <a:rPr lang="en-US" altLang="ja-JP" sz="2400" dirty="0"/>
              <a:t>2022/03/14 0:00 – 2022/03/21 0:00</a:t>
            </a:r>
          </a:p>
          <a:p>
            <a:pPr lvl="1">
              <a:defRPr/>
            </a:pPr>
            <a:r>
              <a:rPr lang="en-US" altLang="ja-JP" sz="2400" dirty="0"/>
              <a:t>OCWD</a:t>
            </a:r>
            <a:r>
              <a:rPr lang="ja-JP" altLang="en-US" sz="2400" dirty="0"/>
              <a:t>：</a:t>
            </a:r>
            <a:r>
              <a:rPr lang="en-US" altLang="ja-JP" sz="2400" dirty="0"/>
              <a:t>2022/05/20 0:00 – 2022/05/27 0:00</a:t>
            </a:r>
          </a:p>
          <a:p>
            <a:pPr lvl="2">
              <a:spcBef>
                <a:spcPts val="1200"/>
              </a:spcBef>
              <a:defRPr/>
            </a:pPr>
            <a:r>
              <a:rPr lang="ja-JP" altLang="en-US" sz="2000" dirty="0"/>
              <a:t>水質予測モデルの学習期間直後の</a:t>
            </a:r>
            <a:r>
              <a:rPr lang="en-US" altLang="ja-JP" sz="2000" dirty="0"/>
              <a:t>1</a:t>
            </a:r>
            <a:r>
              <a:rPr lang="ja-JP" altLang="en-US" sz="2000" dirty="0"/>
              <a:t>週間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アルゴリズム</a:t>
            </a:r>
            <a:endParaRPr lang="en-US" altLang="ja-JP" sz="2800" dirty="0"/>
          </a:p>
          <a:p>
            <a:pPr lvl="1">
              <a:defRPr/>
            </a:pPr>
            <a:r>
              <a:rPr lang="en-US" altLang="ja-JP" sz="2400" dirty="0"/>
              <a:t>SHADE + Feasibility Rule</a:t>
            </a:r>
          </a:p>
          <a:p>
            <a:pPr lvl="1">
              <a:defRPr/>
            </a:pPr>
            <a:r>
              <a:rPr lang="ja-JP" altLang="en-US" sz="2400" dirty="0"/>
              <a:t>反復回数</a:t>
            </a:r>
            <a:r>
              <a:rPr lang="en-US" altLang="ja-JP" sz="2400" dirty="0"/>
              <a:t>/</a:t>
            </a:r>
            <a:r>
              <a:rPr lang="ja-JP" altLang="en-US" sz="2400" dirty="0"/>
              <a:t>世代数：</a:t>
            </a:r>
            <a:r>
              <a:rPr lang="en-US" altLang="ja-JP" sz="2400" dirty="0"/>
              <a:t>1000</a:t>
            </a:r>
          </a:p>
          <a:p>
            <a:pPr lvl="1">
              <a:defRPr/>
            </a:pPr>
            <a:r>
              <a:rPr lang="ja-JP" altLang="en-US" sz="2400" dirty="0"/>
              <a:t>個体数：</a:t>
            </a:r>
            <a:r>
              <a:rPr lang="en-US" altLang="ja-JP" sz="24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25379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主要な制約条件（水質の上下限値）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最適化シミュレーションモデル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理想的な制約があるが、妥当な計算ができることを確認するために、制約を大幅に緩和した状態で計算した。</a:t>
            </a:r>
            <a:endParaRPr lang="en-US" altLang="ja-JP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16">
                <a:extLst>
                  <a:ext uri="{FF2B5EF4-FFF2-40B4-BE49-F238E27FC236}">
                    <a16:creationId xmlns:a16="http://schemas.microsoft.com/office/drawing/2014/main" id="{18CA9595-CF0C-3698-A09A-B43638C5D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760884"/>
                  </p:ext>
                </p:extLst>
              </p:nvPr>
            </p:nvGraphicFramePr>
            <p:xfrm>
              <a:off x="398325" y="2346681"/>
              <a:ext cx="55078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9704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996826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  <a:gridCol w="1092912">
                      <a:extLst>
                        <a:ext uri="{9D8B030D-6E8A-4147-A177-3AD203B41FA5}">
                          <a16:colId xmlns:a16="http://schemas.microsoft.com/office/drawing/2014/main" val="4124636105"/>
                        </a:ext>
                      </a:extLst>
                    </a:gridCol>
                  </a:tblGrid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Description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Units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理想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0277787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2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37134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60]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3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712795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Permeate TOC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mg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0.15]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[0,1]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554726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520905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866861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70991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TOC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361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16">
                <a:extLst>
                  <a:ext uri="{FF2B5EF4-FFF2-40B4-BE49-F238E27FC236}">
                    <a16:creationId xmlns:a16="http://schemas.microsoft.com/office/drawing/2014/main" id="{18CA9595-CF0C-3698-A09A-B43638C5D8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5760884"/>
                  </p:ext>
                </p:extLst>
              </p:nvPr>
            </p:nvGraphicFramePr>
            <p:xfrm>
              <a:off x="398325" y="2346681"/>
              <a:ext cx="5507800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9704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996826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  <a:gridCol w="1092912">
                      <a:extLst>
                        <a:ext uri="{9D8B030D-6E8A-4147-A177-3AD203B41FA5}">
                          <a16:colId xmlns:a16="http://schemas.microsoft.com/office/drawing/2014/main" val="412463610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Description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Units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理想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601" t="-102000" r="-201840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0277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601" t="-202000" r="-201840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2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3713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601" t="-302000" r="-201840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60]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3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7127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Permeate TOC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4601" t="-394118" r="-201840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0.15]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[0,1]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5547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5209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8668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7099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TOC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[1, 2.0]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361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830707B-2691-CFFA-0BD7-2C215CA983AE}"/>
              </a:ext>
            </a:extLst>
          </p:cNvPr>
          <p:cNvSpPr txBox="1"/>
          <p:nvPr/>
        </p:nvSpPr>
        <p:spPr>
          <a:xfrm>
            <a:off x="2504526" y="1955757"/>
            <a:ext cx="11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LVMWD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91B45-B49D-99E1-1223-8DD7BCE0D666}"/>
              </a:ext>
            </a:extLst>
          </p:cNvPr>
          <p:cNvSpPr txBox="1"/>
          <p:nvPr/>
        </p:nvSpPr>
        <p:spPr>
          <a:xfrm>
            <a:off x="8507214" y="1955757"/>
            <a:ext cx="118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>
                <a:solidFill>
                  <a:schemeClr val="accent1"/>
                </a:solidFill>
              </a:rPr>
              <a:t>OCWD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16">
                <a:extLst>
                  <a:ext uri="{FF2B5EF4-FFF2-40B4-BE49-F238E27FC236}">
                    <a16:creationId xmlns:a16="http://schemas.microsoft.com/office/drawing/2014/main" id="{FE7A0290-78E4-F527-79CE-9DC42D1DAE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361518"/>
                  </p:ext>
                </p:extLst>
              </p:nvPr>
            </p:nvGraphicFramePr>
            <p:xfrm>
              <a:off x="6330065" y="2346681"/>
              <a:ext cx="557212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9704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996826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  <a:gridCol w="1157238">
                      <a:extLst>
                        <a:ext uri="{9D8B030D-6E8A-4147-A177-3AD203B41FA5}">
                          <a16:colId xmlns:a16="http://schemas.microsoft.com/office/drawing/2014/main" val="4124636105"/>
                        </a:ext>
                      </a:extLst>
                    </a:gridCol>
                  </a:tblGrid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Description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Units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理想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[10, 95]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2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0277787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[20, 200]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10^4]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37134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μS</m:t>
                                </m:r>
                                <m: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[60, 350]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5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712795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Permeate TOC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ja-JP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ppm</m:t>
                                </m:r>
                              </m:oMath>
                            </m:oMathPara>
                          </a14:m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0.15]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[0,1]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554726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520905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866861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709918"/>
                      </a:ext>
                    </a:extLst>
                  </a:tr>
                  <a:tr h="30390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TOC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361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16">
                <a:extLst>
                  <a:ext uri="{FF2B5EF4-FFF2-40B4-BE49-F238E27FC236}">
                    <a16:creationId xmlns:a16="http://schemas.microsoft.com/office/drawing/2014/main" id="{FE7A0290-78E4-F527-79CE-9DC42D1DAE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4361518"/>
                  </p:ext>
                </p:extLst>
              </p:nvPr>
            </p:nvGraphicFramePr>
            <p:xfrm>
              <a:off x="6330065" y="2346681"/>
              <a:ext cx="5572126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9704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996826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898358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  <a:gridCol w="1157238">
                      <a:extLst>
                        <a:ext uri="{9D8B030D-6E8A-4147-A177-3AD203B41FA5}">
                          <a16:colId xmlns:a16="http://schemas.microsoft.com/office/drawing/2014/main" val="4124636105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Description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Units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1400" dirty="0"/>
                            <a:t>理想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ja-JP" altLang="en-US" sz="1400" dirty="0"/>
                            <a:t>今回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01" t="-102000" r="-208589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[10, 95]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[0, 2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70277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01" t="-202000" r="-208589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[20, 200]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10^4]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37134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Permeate EC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01" t="-302000" r="-208589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[60, 350]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5</a:t>
                          </a:r>
                          <a:r>
                            <a:rPr kumimoji="1" lang="ja-JP" altLang="en-US" sz="1400" dirty="0"/>
                            <a:t>・</a:t>
                          </a:r>
                          <a:r>
                            <a:rPr kumimoji="1" lang="en-US" altLang="ja-JP" sz="1400" dirty="0"/>
                            <a:t>10^3]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3471279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Permeate TOC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4601" t="-394118" r="-208589" b="-4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 0.15]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[0,1]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05547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400" dirty="0"/>
                            <a:t>Stage 1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95209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2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86686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Stage 3 EC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2.3]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7099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TOC LRV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-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400" dirty="0"/>
                            <a:t>[1.5, 2.5]</a:t>
                          </a:r>
                          <a:endParaRPr kumimoji="1" lang="ja-JP" altLang="en-US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361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20C94A-4005-B109-8038-9106320DD5CA}"/>
                  </a:ext>
                </a:extLst>
              </p:cNvPr>
              <p:cNvSpPr txBox="1"/>
              <p:nvPr/>
            </p:nvSpPr>
            <p:spPr>
              <a:xfrm>
                <a:off x="331419" y="5520925"/>
                <a:ext cx="10256244" cy="394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>
                    <a:solidFill>
                      <a:schemeClr val="accent1"/>
                    </a:solidFill>
                  </a:rPr>
                  <a:t>流入水質と透過水質の矛盾が無いように、各水質に対して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feed</m:t>
                        </m:r>
                      </m:sub>
                    </m:sSub>
                    <m:r>
                      <a:rPr kumimoji="1" lang="en-US" altLang="ja-JP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kumimoji="1" lang="en-US" altLang="ja-JP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perm</m:t>
                        </m:r>
                      </m:sub>
                    </m:sSub>
                    <m:r>
                      <a:rPr kumimoji="1" lang="ja-JP" alt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b="1" dirty="0">
                    <a:solidFill>
                      <a:schemeClr val="accent1"/>
                    </a:solidFill>
                  </a:rPr>
                  <a:t>制約条件を追加した。</a:t>
                </a:r>
                <a:endParaRPr kumimoji="1" lang="en-US" altLang="ja-JP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D20C94A-4005-B109-8038-9106320DD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9" y="5520925"/>
                <a:ext cx="10256244" cy="394019"/>
              </a:xfrm>
              <a:prstGeom prst="rect">
                <a:avLst/>
              </a:prstGeom>
              <a:blipFill>
                <a:blip r:embed="rId4"/>
                <a:stretch>
                  <a:fillRect l="-475" t="-10938" b="-171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27E2F5E-A9ED-56F3-44B5-B1D3BA568EFD}"/>
              </a:ext>
            </a:extLst>
          </p:cNvPr>
          <p:cNvSpPr txBox="1"/>
          <p:nvPr/>
        </p:nvSpPr>
        <p:spPr>
          <a:xfrm>
            <a:off x="331419" y="5149916"/>
            <a:ext cx="654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各水質予測値が負になった場合は、</a:t>
            </a:r>
            <a:r>
              <a:rPr kumimoji="1" lang="en-US" altLang="ja-JP" b="1" dirty="0">
                <a:solidFill>
                  <a:schemeClr val="accent1"/>
                </a:solidFill>
              </a:rPr>
              <a:t>0</a:t>
            </a:r>
            <a:r>
              <a:rPr kumimoji="1" lang="ja-JP" altLang="en-US" b="1" dirty="0">
                <a:solidFill>
                  <a:schemeClr val="accent1"/>
                </a:solidFill>
              </a:rPr>
              <a:t>に補正した。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0D3173-5575-7BE5-DA86-0F8B75A9D7F2}"/>
              </a:ext>
            </a:extLst>
          </p:cNvPr>
          <p:cNvSpPr txBox="1"/>
          <p:nvPr/>
        </p:nvSpPr>
        <p:spPr>
          <a:xfrm>
            <a:off x="331418" y="5879178"/>
            <a:ext cx="1102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LRV</a:t>
            </a:r>
            <a:r>
              <a:rPr kumimoji="1" lang="ja-JP" altLang="en-US" b="1" dirty="0">
                <a:solidFill>
                  <a:schemeClr val="accent1"/>
                </a:solidFill>
              </a:rPr>
              <a:t>の対数計算の前に、各水質が</a:t>
            </a:r>
            <a:r>
              <a:rPr kumimoji="1" lang="en-US" altLang="ja-JP" b="1" dirty="0">
                <a:solidFill>
                  <a:schemeClr val="accent1"/>
                </a:solidFill>
              </a:rPr>
              <a:t>0.0001</a:t>
            </a:r>
            <a:r>
              <a:rPr kumimoji="1" lang="ja-JP" altLang="en-US" b="1" dirty="0">
                <a:solidFill>
                  <a:schemeClr val="accent1"/>
                </a:solidFill>
              </a:rPr>
              <a:t>以下になったら、補正してから代入した（</a:t>
            </a:r>
            <a:r>
              <a:rPr kumimoji="1" lang="en-US" altLang="ja-JP" b="1" dirty="0">
                <a:solidFill>
                  <a:schemeClr val="accent1"/>
                </a:solidFill>
              </a:rPr>
              <a:t>log</a:t>
            </a:r>
            <a:r>
              <a:rPr kumimoji="1" lang="ja-JP" altLang="en-US" b="1" dirty="0">
                <a:solidFill>
                  <a:schemeClr val="accent1"/>
                </a:solidFill>
              </a:rPr>
              <a:t>の計算エラーとなるため）。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3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問題規模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最適化シミュレーションモデル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下記の問題規模となった。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ノート</a:t>
            </a:r>
            <a:r>
              <a:rPr lang="en-US" altLang="ja-JP" sz="2400" dirty="0"/>
              <a:t>PC</a:t>
            </a:r>
            <a:r>
              <a:rPr lang="ja-JP" altLang="en-US" sz="2400" dirty="0"/>
              <a:t>での計算時間は、</a:t>
            </a:r>
            <a:r>
              <a:rPr lang="en-US" altLang="ja-JP" sz="2400" dirty="0"/>
              <a:t>LVMWD</a:t>
            </a:r>
            <a:r>
              <a:rPr lang="ja-JP" altLang="en-US" sz="2400" dirty="0"/>
              <a:t>は</a:t>
            </a:r>
            <a:r>
              <a:rPr lang="en-US" altLang="ja-JP" sz="2400" dirty="0"/>
              <a:t>2.2</a:t>
            </a:r>
            <a:r>
              <a:rPr lang="ja-JP" altLang="en-US" sz="2400" dirty="0"/>
              <a:t>分、</a:t>
            </a:r>
            <a:r>
              <a:rPr lang="en-US" altLang="ja-JP" sz="2400" dirty="0"/>
              <a:t>OCWD</a:t>
            </a:r>
            <a:r>
              <a:rPr lang="ja-JP" altLang="en-US" sz="2400" dirty="0"/>
              <a:t>は</a:t>
            </a:r>
            <a:r>
              <a:rPr lang="en-US" altLang="ja-JP" sz="2400" dirty="0"/>
              <a:t>2.7</a:t>
            </a:r>
            <a:r>
              <a:rPr lang="ja-JP" altLang="en-US" sz="2400" dirty="0"/>
              <a:t>分</a:t>
            </a:r>
            <a:endParaRPr lang="en-US" altLang="ja-JP" sz="2400" dirty="0"/>
          </a:p>
        </p:txBody>
      </p:sp>
      <p:graphicFrame>
        <p:nvGraphicFramePr>
          <p:cNvPr id="4" name="表 16">
            <a:extLst>
              <a:ext uri="{FF2B5EF4-FFF2-40B4-BE49-F238E27FC236}">
                <a16:creationId xmlns:a16="http://schemas.microsoft.com/office/drawing/2014/main" id="{2FB5D16E-3C10-0BA2-C0F5-C0C5C8A93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508183"/>
              </p:ext>
            </p:extLst>
          </p:nvPr>
        </p:nvGraphicFramePr>
        <p:xfrm>
          <a:off x="1082198" y="2880360"/>
          <a:ext cx="100276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635">
                  <a:extLst>
                    <a:ext uri="{9D8B030D-6E8A-4147-A177-3AD203B41FA5}">
                      <a16:colId xmlns:a16="http://schemas.microsoft.com/office/drawing/2014/main" val="1472866304"/>
                    </a:ext>
                  </a:extLst>
                </a:gridCol>
                <a:gridCol w="2596406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2012525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1627412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1740626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3039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プラントモデル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最適化変数の個数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Timestep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次元数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制約数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30390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LVMWD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i="0" dirty="0"/>
                        <a:t>337</a:t>
                      </a:r>
                      <a:endParaRPr kumimoji="1" lang="ja-JP" altLang="en-US" sz="1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336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5054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3039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OCWD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i="0" dirty="0"/>
                        <a:t>337</a:t>
                      </a:r>
                      <a:endParaRPr kumimoji="1" lang="ja-JP" altLang="en-US" sz="18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672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5390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71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862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探索結果（最良解の推移）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LVMWD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245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制約違反量の改善がほぼ停滞している</a:t>
            </a:r>
            <a:r>
              <a:rPr lang="ja-JP" altLang="en-US" dirty="0"/>
              <a:t>（可能解が得られない可能性が高い）</a:t>
            </a:r>
            <a:endParaRPr lang="en-US" altLang="ja-JP" sz="2800" dirty="0"/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F7D22AE7-5DB5-6F6D-E2EC-99E174FD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98" y="1539885"/>
            <a:ext cx="7202403" cy="474870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8F26C5-27D4-077C-63F7-479687AD869E}"/>
              </a:ext>
            </a:extLst>
          </p:cNvPr>
          <p:cNvSpPr txBox="1"/>
          <p:nvPr/>
        </p:nvSpPr>
        <p:spPr>
          <a:xfrm>
            <a:off x="9428935" y="1565493"/>
            <a:ext cx="265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青線：目的関数値</a:t>
            </a:r>
            <a:r>
              <a:rPr kumimoji="1" lang="en-US" altLang="ja-JP" b="1" dirty="0">
                <a:solidFill>
                  <a:schemeClr val="accent1"/>
                </a:solidFill>
              </a:rPr>
              <a:t>f(x)</a:t>
            </a:r>
          </a:p>
          <a:p>
            <a:r>
              <a:rPr kumimoji="1" lang="ja-JP" altLang="en-US" b="1" dirty="0">
                <a:solidFill>
                  <a:srgbClr val="FFC000"/>
                </a:solidFill>
              </a:rPr>
              <a:t>橙線：制約違反量</a:t>
            </a:r>
            <a:r>
              <a:rPr kumimoji="1" lang="en-US" altLang="ja-JP" b="1" dirty="0">
                <a:solidFill>
                  <a:srgbClr val="FFC000"/>
                </a:solidFill>
              </a:rPr>
              <a:t>v(x)</a:t>
            </a:r>
            <a:endParaRPr kumimoji="1" lang="ja-JP" alt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2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操作計画：コスト変数／固定変数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LVMWD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9" name="図 8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E987A19A-CE6C-6A4E-2051-DACE15C03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802" y="4403544"/>
            <a:ext cx="2387467" cy="1578156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35DE4B-0CB5-DC24-2DCC-BE1D77BC9402}"/>
              </a:ext>
            </a:extLst>
          </p:cNvPr>
          <p:cNvSpPr txBox="1"/>
          <p:nvPr/>
        </p:nvSpPr>
        <p:spPr>
          <a:xfrm>
            <a:off x="858102" y="2229567"/>
            <a:ext cx="3190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Total Chlorine [ton/day]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（コスト）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23" name="図 22" descr="グラフ, 折れ線グラフ&#10;&#10;自動的に生成された説明">
            <a:extLst>
              <a:ext uri="{FF2B5EF4-FFF2-40B4-BE49-F238E27FC236}">
                <a16:creationId xmlns:a16="http://schemas.microsoft.com/office/drawing/2014/main" id="{EDD47B32-86E4-5880-2C8A-F73AB7DD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77" y="2611580"/>
            <a:ext cx="2387467" cy="157411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7C4B27-4701-1BFE-97D4-70F454904FB4}"/>
              </a:ext>
            </a:extLst>
          </p:cNvPr>
          <p:cNvSpPr txBox="1"/>
          <p:nvPr/>
        </p:nvSpPr>
        <p:spPr>
          <a:xfrm>
            <a:off x="1096227" y="1539777"/>
            <a:ext cx="195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上：実績データ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b="1" dirty="0">
                <a:solidFill>
                  <a:schemeClr val="accent1"/>
                </a:solidFill>
              </a:rPr>
              <a:t>下：最適化結果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B72DB455-20D6-16E5-F48D-FDF5ACDDB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822" y="2568121"/>
            <a:ext cx="2387468" cy="1613713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BF4635-9DD3-7FAA-6C54-3F7101788E59}"/>
              </a:ext>
            </a:extLst>
          </p:cNvPr>
          <p:cNvSpPr txBox="1"/>
          <p:nvPr/>
        </p:nvSpPr>
        <p:spPr>
          <a:xfrm>
            <a:off x="9451019" y="2222876"/>
            <a:ext cx="2342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流入圧力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[psi]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3A5DAD-4115-D142-7687-3725198C4BFD}"/>
              </a:ext>
            </a:extLst>
          </p:cNvPr>
          <p:cNvSpPr txBox="1"/>
          <p:nvPr/>
        </p:nvSpPr>
        <p:spPr>
          <a:xfrm>
            <a:off x="9506563" y="4190982"/>
            <a:ext cx="2342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流入量 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gpm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2800" b="1" dirty="0">
              <a:solidFill>
                <a:srgbClr val="FFC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8300875-BA85-C3DA-41D8-11B954F66234}"/>
              </a:ext>
            </a:extLst>
          </p:cNvPr>
          <p:cNvSpPr txBox="1"/>
          <p:nvPr/>
        </p:nvSpPr>
        <p:spPr>
          <a:xfrm>
            <a:off x="6757974" y="4190982"/>
            <a:ext cx="271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流入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2000" b="1" dirty="0">
              <a:solidFill>
                <a:srgbClr val="FFC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1992DB-DBD0-2D6E-B378-E63030E27EF6}"/>
              </a:ext>
            </a:extLst>
          </p:cNvPr>
          <p:cNvSpPr txBox="1"/>
          <p:nvPr/>
        </p:nvSpPr>
        <p:spPr>
          <a:xfrm>
            <a:off x="6946978" y="2222876"/>
            <a:ext cx="2387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流入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TOC [mg/L]</a:t>
            </a:r>
            <a:r>
              <a:rPr kumimoji="1" lang="ja-JP" altLang="en-US" sz="1200" b="1" dirty="0">
                <a:solidFill>
                  <a:schemeClr val="accent1"/>
                </a:solidFill>
              </a:rPr>
              <a:t>（固定）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28" name="図 27" descr="グラフ, 折れ線グラフ&#10;&#10;自動的に生成された説明">
            <a:extLst>
              <a:ext uri="{FF2B5EF4-FFF2-40B4-BE49-F238E27FC236}">
                <a16:creationId xmlns:a16="http://schemas.microsoft.com/office/drawing/2014/main" id="{7E472089-E69D-1334-2C4F-C718874DC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746" y="2581089"/>
            <a:ext cx="2387469" cy="1613714"/>
          </a:xfrm>
          <a:prstGeom prst="rect">
            <a:avLst/>
          </a:prstGeom>
        </p:spPr>
      </p:pic>
      <p:pic>
        <p:nvPicPr>
          <p:cNvPr id="33" name="図 32" descr="グラフ, 折れ線グラフ&#10;&#10;自動的に生成された説明">
            <a:extLst>
              <a:ext uri="{FF2B5EF4-FFF2-40B4-BE49-F238E27FC236}">
                <a16:creationId xmlns:a16="http://schemas.microsoft.com/office/drawing/2014/main" id="{BFF3D74D-0519-4130-7AB1-AE5A8AF7B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822" y="4552407"/>
            <a:ext cx="2395133" cy="1583223"/>
          </a:xfrm>
          <a:prstGeom prst="rect">
            <a:avLst/>
          </a:prstGeom>
        </p:spPr>
      </p:pic>
      <p:pic>
        <p:nvPicPr>
          <p:cNvPr id="35" name="図 34" descr="グラフ, 折れ線グラフ&#10;&#10;自動的に生成された説明">
            <a:extLst>
              <a:ext uri="{FF2B5EF4-FFF2-40B4-BE49-F238E27FC236}">
                <a16:creationId xmlns:a16="http://schemas.microsoft.com/office/drawing/2014/main" id="{713B7E2D-2115-45F0-6DC0-8DE883075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2857" y="4552407"/>
            <a:ext cx="2342358" cy="1583223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C32C1BB-566B-215A-9865-02395FCD6FFF}"/>
              </a:ext>
            </a:extLst>
          </p:cNvPr>
          <p:cNvSpPr txBox="1"/>
          <p:nvPr/>
        </p:nvSpPr>
        <p:spPr>
          <a:xfrm>
            <a:off x="8426970" y="1643439"/>
            <a:ext cx="195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1"/>
                </a:solidFill>
              </a:rPr>
              <a:t>固定変数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2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操作計画：透過水質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最適化結果 </a:t>
            </a:r>
            <a:r>
              <a:rPr lang="en-US" altLang="ja-JP" sz="1600" b="1" dirty="0">
                <a:solidFill>
                  <a:schemeClr val="bg1"/>
                </a:solidFill>
              </a:rPr>
              <a:t>&gt; LVMWD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17FF10F9-9DF7-EF41-43A9-02C8844C77F8}"/>
              </a:ext>
            </a:extLst>
          </p:cNvPr>
          <p:cNvSpPr txBox="1">
            <a:spLocks/>
          </p:cNvSpPr>
          <p:nvPr/>
        </p:nvSpPr>
        <p:spPr>
          <a:xfrm>
            <a:off x="517054" y="1020574"/>
            <a:ext cx="11490727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実績値と予測結果のスケールが異なるため、モデル精度を疑う。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8F26C5-27D4-077C-63F7-479687AD869E}"/>
              </a:ext>
            </a:extLst>
          </p:cNvPr>
          <p:cNvSpPr txBox="1"/>
          <p:nvPr/>
        </p:nvSpPr>
        <p:spPr>
          <a:xfrm>
            <a:off x="8763763" y="2229567"/>
            <a:ext cx="2140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S3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30688D2F-4738-1D16-C701-B0F93C31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590" y="4403544"/>
            <a:ext cx="2393604" cy="1578156"/>
          </a:xfrm>
          <a:prstGeom prst="rect">
            <a:avLst/>
          </a:prstGeom>
        </p:spPr>
      </p:pic>
      <p:pic>
        <p:nvPicPr>
          <p:cNvPr id="14" name="図 13" descr="グラフ, 折れ線グラフ&#10;&#10;自動的に生成された説明">
            <a:extLst>
              <a:ext uri="{FF2B5EF4-FFF2-40B4-BE49-F238E27FC236}">
                <a16:creationId xmlns:a16="http://schemas.microsoft.com/office/drawing/2014/main" id="{258345C9-3F5B-8C0A-9B1C-7B5AD370A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401" y="4403544"/>
            <a:ext cx="2393604" cy="1578156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BE7930F0-4DED-BA10-8B9F-E4390843B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024" y="4403544"/>
            <a:ext cx="2387466" cy="157815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C5ABFE-3FC5-48CA-B604-A4D0D55F18E9}"/>
              </a:ext>
            </a:extLst>
          </p:cNvPr>
          <p:cNvSpPr txBox="1"/>
          <p:nvPr/>
        </p:nvSpPr>
        <p:spPr>
          <a:xfrm>
            <a:off x="6462618" y="2230033"/>
            <a:ext cx="2140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S2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5B46A5-E528-C267-99DA-E6420350AC97}"/>
              </a:ext>
            </a:extLst>
          </p:cNvPr>
          <p:cNvSpPr txBox="1"/>
          <p:nvPr/>
        </p:nvSpPr>
        <p:spPr>
          <a:xfrm>
            <a:off x="3978228" y="2229567"/>
            <a:ext cx="205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accent1"/>
                </a:solidFill>
              </a:rPr>
              <a:t>S1</a:t>
            </a:r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EC [</a:t>
            </a:r>
            <a:r>
              <a:rPr kumimoji="1" lang="en-US" altLang="ja-JP" sz="1600" b="1" dirty="0" err="1">
                <a:solidFill>
                  <a:schemeClr val="accent1"/>
                </a:solidFill>
              </a:rPr>
              <a:t>uS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/cm]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20" name="図 19" descr="グラフ, テーブル&#10;&#10;自動的に生成された説明">
            <a:extLst>
              <a:ext uri="{FF2B5EF4-FFF2-40B4-BE49-F238E27FC236}">
                <a16:creationId xmlns:a16="http://schemas.microsoft.com/office/drawing/2014/main" id="{58EBEE5A-22DC-075B-8869-4F42A6CFF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9249" y="4403545"/>
            <a:ext cx="2387466" cy="1578155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48DC38E-E4E3-6CDC-152F-91EDDFDBD4AB}"/>
              </a:ext>
            </a:extLst>
          </p:cNvPr>
          <p:cNvSpPr txBox="1"/>
          <p:nvPr/>
        </p:nvSpPr>
        <p:spPr>
          <a:xfrm>
            <a:off x="1620654" y="2229567"/>
            <a:ext cx="205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透過</a:t>
            </a:r>
            <a:r>
              <a:rPr kumimoji="1" lang="en-US" altLang="ja-JP" sz="1600" b="1" dirty="0">
                <a:solidFill>
                  <a:schemeClr val="accent1"/>
                </a:solidFill>
              </a:rPr>
              <a:t>TOC [mg/L]</a:t>
            </a:r>
            <a:endParaRPr kumimoji="1" lang="ja-JP" altLang="en-US" sz="1600" b="1" dirty="0">
              <a:solidFill>
                <a:srgbClr val="FFC000"/>
              </a:solidFill>
            </a:endParaRPr>
          </a:p>
        </p:txBody>
      </p:sp>
      <p:pic>
        <p:nvPicPr>
          <p:cNvPr id="25" name="図 24" descr="グラフ, 折れ線グラフ&#10;&#10;自動的に生成された説明">
            <a:extLst>
              <a:ext uri="{FF2B5EF4-FFF2-40B4-BE49-F238E27FC236}">
                <a16:creationId xmlns:a16="http://schemas.microsoft.com/office/drawing/2014/main" id="{A11AB05F-CECA-76F6-A83A-AE6A6C846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474" y="2611581"/>
            <a:ext cx="2457927" cy="1624732"/>
          </a:xfrm>
          <a:prstGeom prst="rect">
            <a:avLst/>
          </a:prstGeom>
        </p:spPr>
      </p:pic>
      <p:pic>
        <p:nvPicPr>
          <p:cNvPr id="27" name="図 26" descr="グラフ, 折れ線グラフ&#10;&#10;自動的に生成された説明">
            <a:extLst>
              <a:ext uri="{FF2B5EF4-FFF2-40B4-BE49-F238E27FC236}">
                <a16:creationId xmlns:a16="http://schemas.microsoft.com/office/drawing/2014/main" id="{415B0CE1-19F5-BC9F-C8B4-8B2B425D3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401" y="2611580"/>
            <a:ext cx="2457930" cy="1624733"/>
          </a:xfrm>
          <a:prstGeom prst="rect">
            <a:avLst/>
          </a:prstGeom>
        </p:spPr>
      </p:pic>
      <p:pic>
        <p:nvPicPr>
          <p:cNvPr id="29" name="図 28" descr="グラフ, 折れ線グラフ&#10;&#10;自動的に生成された説明">
            <a:extLst>
              <a:ext uri="{FF2B5EF4-FFF2-40B4-BE49-F238E27FC236}">
                <a16:creationId xmlns:a16="http://schemas.microsoft.com/office/drawing/2014/main" id="{25A71900-E629-8FB7-35A9-DEB784C66D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0803" y="2630630"/>
            <a:ext cx="2352527" cy="155506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27C4B27-4701-1BFE-97D4-70F454904FB4}"/>
              </a:ext>
            </a:extLst>
          </p:cNvPr>
          <p:cNvSpPr txBox="1"/>
          <p:nvPr/>
        </p:nvSpPr>
        <p:spPr>
          <a:xfrm>
            <a:off x="124677" y="1542202"/>
            <a:ext cx="1951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上：実績データ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b="1" dirty="0">
                <a:solidFill>
                  <a:schemeClr val="accent1"/>
                </a:solidFill>
              </a:rPr>
              <a:t>下：最適化結果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pic>
        <p:nvPicPr>
          <p:cNvPr id="32" name="図 31" descr="グラフ, 折れ線グラフ&#10;&#10;自動的に生成された説明">
            <a:extLst>
              <a:ext uri="{FF2B5EF4-FFF2-40B4-BE49-F238E27FC236}">
                <a16:creationId xmlns:a16="http://schemas.microsoft.com/office/drawing/2014/main" id="{C4DF1400-0F4F-7551-09C8-C5BDC4FCB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0509" y="2611580"/>
            <a:ext cx="2322639" cy="156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414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6433</TotalTime>
  <Words>2266</Words>
  <Application>Microsoft Office PowerPoint</Application>
  <PresentationFormat>ワイド画面</PresentationFormat>
  <Paragraphs>534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定例</vt:lpstr>
      <vt:lpstr>概要</vt:lpstr>
      <vt:lpstr>シミュレーションの手順</vt:lpstr>
      <vt:lpstr>条件</vt:lpstr>
      <vt:lpstr>主要な制約条件（水質の上下限値）</vt:lpstr>
      <vt:lpstr>問題規模</vt:lpstr>
      <vt:lpstr>探索結果（最良解の推移）</vt:lpstr>
      <vt:lpstr>操作計画：コスト変数／固定変数</vt:lpstr>
      <vt:lpstr>操作計画：透過水質</vt:lpstr>
      <vt:lpstr>探索結果（最良解の推移）</vt:lpstr>
      <vt:lpstr>操作計画：コスト変数と固定変数</vt:lpstr>
      <vt:lpstr>操作計画：透過水質</vt:lpstr>
      <vt:lpstr>PowerPoint プレゼンテーション</vt:lpstr>
      <vt:lpstr>最適化プロトコル案</vt:lpstr>
      <vt:lpstr>制約対処法の分類</vt:lpstr>
      <vt:lpstr>最適化方法</vt:lpstr>
      <vt:lpstr>先行研究</vt:lpstr>
      <vt:lpstr>[LVMWD] RO System Configuration and Measurement Points</vt:lpstr>
      <vt:lpstr>[OCWD] RO Feed and Permeate System Configuration</vt:lpstr>
      <vt:lpstr>[OCWD] RO Unit B01 System Configuration</vt:lpstr>
      <vt:lpstr>[LVMWD] Monitoring and Manipulation Range</vt:lpstr>
      <vt:lpstr>[OCWD] Monitoring and Manipulation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1080</cp:revision>
  <dcterms:created xsi:type="dcterms:W3CDTF">2022-01-26T00:23:42Z</dcterms:created>
  <dcterms:modified xsi:type="dcterms:W3CDTF">2023-07-03T12:29:50Z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