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5"/>
  </p:notesMasterIdLst>
  <p:sldIdLst>
    <p:sldId id="269" r:id="rId2"/>
    <p:sldId id="539" r:id="rId3"/>
    <p:sldId id="292" r:id="rId4"/>
    <p:sldId id="540" r:id="rId5"/>
    <p:sldId id="286" r:id="rId6"/>
    <p:sldId id="467" r:id="rId7"/>
    <p:sldId id="446" r:id="rId8"/>
    <p:sldId id="464" r:id="rId9"/>
    <p:sldId id="312" r:id="rId10"/>
    <p:sldId id="274" r:id="rId11"/>
    <p:sldId id="290" r:id="rId12"/>
    <p:sldId id="332" r:id="rId13"/>
    <p:sldId id="33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48" d="100"/>
          <a:sy n="48" d="100"/>
        </p:scale>
        <p:origin x="40" y="76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2023/7/29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7.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7.png"/><Relationship Id="rId2" Type="http://schemas.openxmlformats.org/officeDocument/2006/relationships/image" Target="../media/image420.png"/><Relationship Id="rId1" Type="http://schemas.openxmlformats.org/officeDocument/2006/relationships/slideLayout" Target="../slideLayouts/slideLayout5.xml"/><Relationship Id="rId6" Type="http://schemas.openxmlformats.org/officeDocument/2006/relationships/image" Target="../media/image461.png"/><Relationship Id="rId5" Type="http://schemas.openxmlformats.org/officeDocument/2006/relationships/image" Target="../media/image450.png"/><Relationship Id="rId4" Type="http://schemas.openxmlformats.org/officeDocument/2006/relationships/image" Target="../media/image440.png"/></Relationships>
</file>

<file path=ppt/slides/_rels/slide8.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11</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[LVMWD]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108197" r="-298810" b="-6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208197" r="-298810" b="-5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308197" r="-298810" b="-4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508197" r="-298810" b="-2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708197" r="-298810"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Fallback>
      </mc:AlternateContent>
      <p:sp>
        <p:nvSpPr>
          <p:cNvPr id="6" name="テキスト ボックス 5">
            <a:extLst>
              <a:ext uri="{FF2B5EF4-FFF2-40B4-BE49-F238E27FC236}">
                <a16:creationId xmlns:a16="http://schemas.microsoft.com/office/drawing/2014/main" id="{4D1785F8-975D-B642-CC85-B3DEB5B7A21C}"/>
              </a:ext>
            </a:extLst>
          </p:cNvPr>
          <p:cNvSpPr txBox="1"/>
          <p:nvPr/>
        </p:nvSpPr>
        <p:spPr>
          <a:xfrm>
            <a:off x="358588" y="5841076"/>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
        <p:nvSpPr>
          <p:cNvPr id="8" name="テキスト プレースホルダー 7">
            <a:extLst>
              <a:ext uri="{FF2B5EF4-FFF2-40B4-BE49-F238E27FC236}">
                <a16:creationId xmlns:a16="http://schemas.microsoft.com/office/drawing/2014/main" id="{9FADD8CB-81AF-6371-82C7-B65B7943EE41}"/>
              </a:ext>
            </a:extLst>
          </p:cNvPr>
          <p:cNvSpPr>
            <a:spLocks noGrp="1"/>
          </p:cNvSpPr>
          <p:nvPr>
            <p:ph type="body" sz="quarter" idx="11"/>
          </p:nvPr>
        </p:nvSpPr>
        <p:spPr>
          <a:xfrm>
            <a:off x="517055" y="1071367"/>
            <a:ext cx="11341887" cy="738384"/>
          </a:xfrm>
        </p:spPr>
        <p:txBody>
          <a:bodyPr/>
          <a:lstStyle/>
          <a:p>
            <a:r>
              <a:rPr lang="ja-JP" altLang="en-US" dirty="0"/>
              <a:t>回答を得た。</a:t>
            </a:r>
          </a:p>
        </p:txBody>
      </p:sp>
    </p:spTree>
    <p:extLst>
      <p:ext uri="{BB962C8B-B14F-4D97-AF65-F5344CB8AC3E}">
        <p14:creationId xmlns:p14="http://schemas.microsoft.com/office/powerpoint/2010/main" val="2107471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 name="テキスト プレースホルダー 3">
            <a:extLst>
              <a:ext uri="{FF2B5EF4-FFF2-40B4-BE49-F238E27FC236}">
                <a16:creationId xmlns:a16="http://schemas.microsoft.com/office/drawing/2014/main" id="{45C91DF4-E8FD-4B13-AC9C-2D3F641B7B61}"/>
              </a:ext>
            </a:extLst>
          </p:cNvPr>
          <p:cNvSpPr>
            <a:spLocks noGrp="1"/>
          </p:cNvSpPr>
          <p:nvPr>
            <p:ph type="body" sz="quarter" idx="11"/>
          </p:nvPr>
        </p:nvSpPr>
        <p:spPr>
          <a:xfrm>
            <a:off x="517055" y="937805"/>
            <a:ext cx="11341887" cy="603321"/>
          </a:xfrm>
        </p:spPr>
        <p:txBody>
          <a:bodyPr/>
          <a:lstStyle/>
          <a:p>
            <a:r>
              <a:rPr lang="ja-JP" altLang="en-US" sz="2800" dirty="0"/>
              <a:t>回答なし（まだ問い合わせていない？）</a:t>
            </a:r>
            <a:endParaRPr lang="en-US" altLang="ja-JP" sz="2800" dirty="0"/>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altLang="ja-JP"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3441745538"/>
                  </p:ext>
                </p:extLst>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108197" r="-339597" b="-7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208197" r="-339597" b="-6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308197" r="-339597" b="-5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506557" r="-339597" b="-3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706557" r="-339597" b="-1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806557" r="-339597"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Fallback>
      </mc:AlternateContent>
      <p:sp>
        <p:nvSpPr>
          <p:cNvPr id="6" name="テキスト ボックス 5">
            <a:extLst>
              <a:ext uri="{FF2B5EF4-FFF2-40B4-BE49-F238E27FC236}">
                <a16:creationId xmlns:a16="http://schemas.microsoft.com/office/drawing/2014/main" id="{88D7004D-A208-71F2-7D71-3F95EE1D6A39}"/>
              </a:ext>
            </a:extLst>
          </p:cNvPr>
          <p:cNvSpPr txBox="1"/>
          <p:nvPr/>
        </p:nvSpPr>
        <p:spPr>
          <a:xfrm>
            <a:off x="358588" y="5896134"/>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Tree>
    <p:extLst>
      <p:ext uri="{BB962C8B-B14F-4D97-AF65-F5344CB8AC3E}">
        <p14:creationId xmlns:p14="http://schemas.microsoft.com/office/powerpoint/2010/main" val="2085273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分科会の目的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dirty="0"/>
              <a:t>人の観点から、</a:t>
            </a:r>
            <a:r>
              <a:rPr lang="en-US" altLang="ja-JP" dirty="0"/>
              <a:t>SoS</a:t>
            </a:r>
            <a:r>
              <a:rPr lang="ja-JP" altLang="en-US" dirty="0"/>
              <a:t>の構築／管理に関する知見を提言したい</a:t>
            </a:r>
            <a:endParaRPr lang="en-US" altLang="ja-JP" dirty="0"/>
          </a:p>
          <a:p>
            <a:endParaRPr lang="en-US" altLang="ja-JP" dirty="0"/>
          </a:p>
          <a:p>
            <a:r>
              <a:rPr lang="ja-JP" altLang="en-US" dirty="0"/>
              <a:t>人とシステムの相互作用の軸</a:t>
            </a:r>
            <a:endParaRPr lang="en-US" altLang="ja-JP" dirty="0"/>
          </a:p>
          <a:p>
            <a:pPr lvl="1"/>
            <a:r>
              <a:rPr lang="ja-JP" altLang="en-US" dirty="0"/>
              <a:t>人からシステムへの影響度が緩く、より高度かつ上位の目的を達成したい場合、インセンティブによって人を誘導させて実現したい</a:t>
            </a:r>
            <a:endParaRPr lang="en-US" altLang="ja-JP" dirty="0"/>
          </a:p>
          <a:p>
            <a:pPr lvl="1"/>
            <a:r>
              <a:rPr lang="ja-JP" altLang="en-US" dirty="0"/>
              <a:t>人からシステムへの影響度が強く、簡潔で下位の目的を達成したい場合、人が／人を直接制御したくなる</a:t>
            </a:r>
            <a:endParaRPr lang="en-US" altLang="ja-JP" dirty="0"/>
          </a:p>
          <a:p>
            <a:pPr lvl="1"/>
            <a:r>
              <a:rPr lang="ja-JP" altLang="en-US" dirty="0"/>
              <a:t>ナッジ理論、藤田先生の分類（</a:t>
            </a:r>
            <a:r>
              <a:rPr lang="en-US" altLang="ja-JP" dirty="0"/>
              <a:t>A~D</a:t>
            </a:r>
            <a:r>
              <a:rPr lang="ja-JP" altLang="en-US" dirty="0"/>
              <a:t>）</a:t>
            </a:r>
            <a:endParaRPr lang="en-US" altLang="ja-JP" dirty="0"/>
          </a:p>
          <a:p>
            <a:pPr lvl="1"/>
            <a:endParaRPr lang="en-US" altLang="ja-JP" dirty="0"/>
          </a:p>
          <a:p>
            <a:r>
              <a:rPr lang="en-US" altLang="ja-JP" dirty="0"/>
              <a:t>SoS</a:t>
            </a:r>
            <a:r>
              <a:rPr lang="ja-JP" altLang="en-US" dirty="0"/>
              <a:t>の軸（人には直接依存しないが、</a:t>
            </a:r>
            <a:r>
              <a:rPr lang="en-US" altLang="ja-JP" dirty="0"/>
              <a:t>SoS</a:t>
            </a:r>
            <a:r>
              <a:rPr lang="ja-JP" altLang="en-US" dirty="0"/>
              <a:t>にかかわる軸）</a:t>
            </a:r>
            <a:endParaRPr lang="en-US" altLang="ja-JP" dirty="0"/>
          </a:p>
          <a:p>
            <a:pPr lvl="1"/>
            <a:r>
              <a:rPr lang="ja-JP" altLang="en-US" dirty="0"/>
              <a:t>要素システムの独立度（またがるシステムや人の多さ）、運用の複雑さ？、管理タイプ</a:t>
            </a:r>
            <a:endParaRPr lang="en-US" altLang="ja-JP" sz="2000" dirty="0"/>
          </a:p>
        </p:txBody>
      </p:sp>
    </p:spTree>
    <p:extLst>
      <p:ext uri="{BB962C8B-B14F-4D97-AF65-F5344CB8AC3E}">
        <p14:creationId xmlns:p14="http://schemas.microsoft.com/office/powerpoint/2010/main" val="2950271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システムは下記を満たすものであると定義</a:t>
            </a:r>
            <a:endParaRPr lang="en-US" altLang="ja-JP" dirty="0"/>
          </a:p>
          <a:p>
            <a:pPr lvl="1"/>
            <a:r>
              <a:rPr lang="ja-JP" altLang="en-US" dirty="0"/>
              <a:t>ある特定の機能を実行するために組織化された要素群の集まり</a:t>
            </a:r>
            <a:endParaRPr lang="en-US" altLang="ja-JP" dirty="0"/>
          </a:p>
          <a:p>
            <a:pPr lvl="1"/>
            <a:r>
              <a:rPr lang="ja-JP" altLang="en-US" dirty="0"/>
              <a:t>いかなる個々の要素にも還元できない振る舞いや機能を生成する要素群の集まり</a:t>
            </a:r>
            <a:endParaRPr lang="en-US" altLang="ja-JP" dirty="0"/>
          </a:p>
          <a:p>
            <a:r>
              <a:rPr lang="en-US" altLang="ja-JP" dirty="0"/>
              <a:t>SoS</a:t>
            </a:r>
            <a:r>
              <a:rPr lang="ja-JP" altLang="en-US" dirty="0"/>
              <a:t>の定義</a:t>
            </a:r>
            <a:endParaRPr lang="en-US" altLang="ja-JP" dirty="0"/>
          </a:p>
          <a:p>
            <a:pPr lvl="1"/>
            <a:r>
              <a:rPr lang="ja-JP" altLang="en-US" dirty="0"/>
              <a:t>要素システムの運用的独立性</a:t>
            </a:r>
            <a:endParaRPr lang="en-US" altLang="ja-JP" dirty="0"/>
          </a:p>
          <a:p>
            <a:pPr lvl="2"/>
            <a:r>
              <a:rPr lang="en-US" altLang="ja-JP" sz="1800" dirty="0"/>
              <a:t>SoS</a:t>
            </a:r>
            <a:r>
              <a:rPr lang="ja-JP" altLang="en-US" sz="1800" dirty="0"/>
              <a:t>が要素システムに分解された場合でも、要素システムは有用なものとしてここ独立に動作する</a:t>
            </a:r>
            <a:endParaRPr lang="en-US" altLang="ja-JP" sz="1800" dirty="0"/>
          </a:p>
          <a:p>
            <a:pPr lvl="1"/>
            <a:r>
              <a:rPr lang="ja-JP" altLang="en-US" dirty="0"/>
              <a:t>要素システムの管理的独立性</a:t>
            </a:r>
            <a:endParaRPr lang="en-US" altLang="ja-JP" dirty="0"/>
          </a:p>
          <a:p>
            <a:pPr lvl="2"/>
            <a:r>
              <a:rPr lang="ja-JP" altLang="en-US" sz="1800" dirty="0"/>
              <a:t>システムを動作させる</a:t>
            </a:r>
            <a:r>
              <a:rPr lang="en-US" altLang="ja-JP" sz="1800" dirty="0"/>
              <a:t>/</a:t>
            </a:r>
            <a:r>
              <a:rPr lang="ja-JP" altLang="en-US" sz="1800" dirty="0"/>
              <a:t>させないといったシステムの管理権限も個々の要素システムが有する</a:t>
            </a:r>
            <a:endParaRPr lang="en-US" altLang="ja-JP" sz="1800" dirty="0"/>
          </a:p>
          <a:p>
            <a:pPr lvl="2"/>
            <a:r>
              <a:rPr lang="en-US" altLang="ja-JP" sz="1800" dirty="0"/>
              <a:t>SoS</a:t>
            </a:r>
            <a:r>
              <a:rPr lang="ja-JP" altLang="en-US" sz="1800" dirty="0"/>
              <a:t>として連携して用いられる場合も要素システムは独立に運用可能な存在である</a:t>
            </a:r>
            <a:endParaRPr lang="en-US" altLang="ja-JP" sz="1800" dirty="0"/>
          </a:p>
        </p:txBody>
      </p:sp>
    </p:spTree>
    <p:extLst>
      <p:ext uri="{BB962C8B-B14F-4D97-AF65-F5344CB8AC3E}">
        <p14:creationId xmlns:p14="http://schemas.microsoft.com/office/powerpoint/2010/main" val="253829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や要素システムの管理や目的の在り方によって、</a:t>
            </a:r>
            <a:r>
              <a:rPr lang="en-US" altLang="ja-JP" dirty="0"/>
              <a:t>4</a:t>
            </a:r>
            <a:r>
              <a:rPr lang="ja-JP" altLang="en-US" dirty="0"/>
              <a:t>つに大別できる。</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5180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5180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5180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13354" y="15180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8" name="テキスト ボックス 7">
            <a:extLst>
              <a:ext uri="{FF2B5EF4-FFF2-40B4-BE49-F238E27FC236}">
                <a16:creationId xmlns:a16="http://schemas.microsoft.com/office/drawing/2014/main" id="{C3106610-4556-A7D2-0753-2DEAB9C728B0}"/>
              </a:ext>
            </a:extLst>
          </p:cNvPr>
          <p:cNvSpPr txBox="1"/>
          <p:nvPr/>
        </p:nvSpPr>
        <p:spPr>
          <a:xfrm>
            <a:off x="208148" y="2122127"/>
            <a:ext cx="3000416" cy="461665"/>
          </a:xfrm>
          <a:prstGeom prst="rect">
            <a:avLst/>
          </a:prstGeom>
          <a:noFill/>
        </p:spPr>
        <p:txBody>
          <a:bodyPr wrap="square" rtlCol="0">
            <a:spAutoFit/>
          </a:bodyPr>
          <a:lstStyle/>
          <a:p>
            <a:pPr algn="ctr"/>
            <a:r>
              <a:rPr lang="en-US" altLang="ja-JP" sz="1200" dirty="0"/>
              <a:t>SoS</a:t>
            </a:r>
            <a:r>
              <a:rPr lang="ja-JP" altLang="en-US" sz="1200" dirty="0"/>
              <a:t>全体の管理者と目的が明確で、</a:t>
            </a:r>
            <a:endParaRPr lang="en-US" altLang="ja-JP" sz="1200" dirty="0"/>
          </a:p>
          <a:p>
            <a:pPr algn="ctr"/>
            <a:r>
              <a:rPr lang="ja-JP" altLang="en-US" sz="1200" dirty="0"/>
              <a:t>要素が独立の目的および管理権限を有さない</a:t>
            </a:r>
            <a:endParaRPr lang="en-US" altLang="ja-JP" sz="1200" dirty="0"/>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995834"/>
            <a:ext cx="2694209" cy="830997"/>
          </a:xfrm>
          <a:prstGeom prst="rect">
            <a:avLst/>
          </a:prstGeom>
          <a:noFill/>
        </p:spPr>
        <p:txBody>
          <a:bodyPr wrap="square" rtlCol="0">
            <a:spAutoFit/>
          </a:bodyPr>
          <a:lstStyle/>
          <a:p>
            <a:pPr algn="ctr"/>
            <a:r>
              <a:rPr lang="ja-JP" altLang="en-US" sz="1200" dirty="0"/>
              <a:t>要素システムはそのために管理構築され、通常はそれに従属する。</a:t>
            </a:r>
            <a:endParaRPr lang="en-US" altLang="ja-JP" sz="1200" dirty="0"/>
          </a:p>
          <a:p>
            <a:pPr algn="ct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981379"/>
            <a:ext cx="2938492" cy="646331"/>
          </a:xfrm>
          <a:prstGeom prst="rect">
            <a:avLst/>
          </a:prstGeom>
          <a:noFill/>
        </p:spPr>
        <p:txBody>
          <a:bodyPr wrap="square" rtlCol="0">
            <a:spAutoFit/>
          </a:bodyPr>
          <a:lstStyle/>
          <a:p>
            <a:pPr algn="ctr"/>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pPr algn="ctr"/>
            <a:r>
              <a:rPr kumimoji="1" lang="ja-JP" altLang="en-US" sz="1200" dirty="0"/>
              <a:t>一部トップダウン方式。</a:t>
            </a:r>
          </a:p>
        </p:txBody>
      </p:sp>
      <p:sp>
        <p:nvSpPr>
          <p:cNvPr id="12" name="テキスト ボックス 11">
            <a:extLst>
              <a:ext uri="{FF2B5EF4-FFF2-40B4-BE49-F238E27FC236}">
                <a16:creationId xmlns:a16="http://schemas.microsoft.com/office/drawing/2014/main" id="{0F0381C2-1561-CDA7-5DB2-78789CDE87AA}"/>
              </a:ext>
            </a:extLst>
          </p:cNvPr>
          <p:cNvSpPr txBox="1"/>
          <p:nvPr/>
        </p:nvSpPr>
        <p:spPr>
          <a:xfrm>
            <a:off x="3185164" y="2122127"/>
            <a:ext cx="2845520" cy="461665"/>
          </a:xfrm>
          <a:prstGeom prst="rect">
            <a:avLst/>
          </a:prstGeom>
          <a:noFill/>
        </p:spPr>
        <p:txBody>
          <a:bodyPr wrap="square" rtlCol="0">
            <a:spAutoFit/>
          </a:bodyPr>
          <a:lstStyle/>
          <a:p>
            <a:pPr algn="ctr"/>
            <a:r>
              <a:rPr lang="en-US" altLang="ja-JP" sz="1200" dirty="0"/>
              <a:t>SoS</a:t>
            </a:r>
            <a:r>
              <a:rPr lang="ja-JP" altLang="en-US" sz="1200" dirty="0"/>
              <a:t>全体の管理者と目的が明確だが、</a:t>
            </a:r>
            <a:endParaRPr lang="en-US" altLang="ja-JP" sz="1200" dirty="0"/>
          </a:p>
          <a:p>
            <a:pPr algn="ctr"/>
            <a:r>
              <a:rPr kumimoji="1" lang="ja-JP" altLang="en-US" sz="1200" dirty="0"/>
              <a:t>要素が独立の目的および管理権限を有する</a:t>
            </a:r>
            <a:endParaRPr kumimoji="1" lang="en-US" altLang="ja-JP" sz="1200" dirty="0"/>
          </a:p>
        </p:txBody>
      </p:sp>
      <p:sp>
        <p:nvSpPr>
          <p:cNvPr id="13" name="テキスト ボックス 12">
            <a:extLst>
              <a:ext uri="{FF2B5EF4-FFF2-40B4-BE49-F238E27FC236}">
                <a16:creationId xmlns:a16="http://schemas.microsoft.com/office/drawing/2014/main" id="{F176BBB0-90EB-EB53-6B49-5FE6ECCBB2BF}"/>
              </a:ext>
            </a:extLst>
          </p:cNvPr>
          <p:cNvSpPr txBox="1"/>
          <p:nvPr/>
        </p:nvSpPr>
        <p:spPr>
          <a:xfrm>
            <a:off x="6161318" y="2214460"/>
            <a:ext cx="2845520" cy="276999"/>
          </a:xfrm>
          <a:prstGeom prst="rect">
            <a:avLst/>
          </a:prstGeom>
          <a:noFill/>
        </p:spPr>
        <p:txBody>
          <a:bodyPr wrap="square" rtlCol="0">
            <a:spAutoFit/>
          </a:bodyPr>
          <a:lstStyle/>
          <a:p>
            <a:pPr algn="ctr"/>
            <a:r>
              <a:rPr lang="en-US" altLang="ja-JP" sz="1200" dirty="0"/>
              <a:t>SoS</a:t>
            </a:r>
            <a:r>
              <a:rPr lang="ja-JP" altLang="en-US" sz="1200" dirty="0"/>
              <a:t>全体の管理者や目的が特定されない</a:t>
            </a:r>
            <a:endParaRPr kumimoji="1" lang="ja-JP" altLang="en-US" sz="1200" dirty="0"/>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3031243"/>
            <a:ext cx="2694209" cy="646331"/>
          </a:xfrm>
          <a:prstGeom prst="rect">
            <a:avLst/>
          </a:prstGeom>
          <a:noFill/>
        </p:spPr>
        <p:txBody>
          <a:bodyPr wrap="square" rtlCol="0">
            <a:spAutoFit/>
          </a:bodyPr>
          <a:lstStyle/>
          <a:p>
            <a:pPr algn="ctr"/>
            <a:r>
              <a:rPr lang="ja-JP" altLang="en-US" sz="1200" dirty="0"/>
              <a:t>要素システム間の相互作用によって、</a:t>
            </a:r>
            <a:r>
              <a:rPr lang="en-US" altLang="ja-JP" sz="1200" dirty="0"/>
              <a:t>SoS</a:t>
            </a:r>
            <a:r>
              <a:rPr lang="ja-JP" altLang="en-US" sz="1200" dirty="0"/>
              <a:t>全体の目的が形成・合意されることで、要素システムが組織化される</a:t>
            </a:r>
            <a:r>
              <a:rPr kumimoji="1" lang="ja-JP" altLang="en-US" sz="1200" dirty="0"/>
              <a:t>。</a:t>
            </a:r>
          </a:p>
        </p:txBody>
      </p:sp>
      <p:sp>
        <p:nvSpPr>
          <p:cNvPr id="15" name="テキスト ボックス 14">
            <a:extLst>
              <a:ext uri="{FF2B5EF4-FFF2-40B4-BE49-F238E27FC236}">
                <a16:creationId xmlns:a16="http://schemas.microsoft.com/office/drawing/2014/main" id="{A47BD21D-DA5A-AB2B-CC73-180EBD35D98E}"/>
              </a:ext>
            </a:extLst>
          </p:cNvPr>
          <p:cNvSpPr txBox="1"/>
          <p:nvPr/>
        </p:nvSpPr>
        <p:spPr>
          <a:xfrm>
            <a:off x="9228953" y="2214460"/>
            <a:ext cx="2694209" cy="276999"/>
          </a:xfrm>
          <a:prstGeom prst="rect">
            <a:avLst/>
          </a:prstGeom>
          <a:noFill/>
        </p:spPr>
        <p:txBody>
          <a:bodyPr wrap="square" rtlCol="0">
            <a:spAutoFit/>
          </a:bodyPr>
          <a:lstStyle/>
          <a:p>
            <a:pPr algn="ctr"/>
            <a:r>
              <a:rPr lang="en-US" altLang="ja-JP" sz="1200" dirty="0"/>
              <a:t>SoS</a:t>
            </a:r>
            <a:r>
              <a:rPr lang="ja-JP" altLang="en-US" sz="1200" dirty="0"/>
              <a:t>全体の管理者や目的が存在しない</a:t>
            </a:r>
            <a:endParaRPr kumimoji="1" lang="ja-JP" altLang="en-US" sz="1200" dirty="0"/>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3031243"/>
            <a:ext cx="2694209" cy="461665"/>
          </a:xfrm>
          <a:prstGeom prst="rect">
            <a:avLst/>
          </a:prstGeom>
          <a:noFill/>
        </p:spPr>
        <p:txBody>
          <a:bodyPr wrap="square" rtlCol="0">
            <a:spAutoFit/>
          </a:bodyPr>
          <a:lstStyle/>
          <a:p>
            <a:pPr algn="ctr"/>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cxnSp>
        <p:nvCxnSpPr>
          <p:cNvPr id="18" name="直線矢印コネクタ 17">
            <a:extLst>
              <a:ext uri="{FF2B5EF4-FFF2-40B4-BE49-F238E27FC236}">
                <a16:creationId xmlns:a16="http://schemas.microsoft.com/office/drawing/2014/main" id="{03934EBD-FE4E-8058-ED5F-052490911E6C}"/>
              </a:ext>
            </a:extLst>
          </p:cNvPr>
          <p:cNvCxnSpPr/>
          <p:nvPr/>
        </p:nvCxnSpPr>
        <p:spPr>
          <a:xfrm>
            <a:off x="408214" y="2824016"/>
            <a:ext cx="11400088"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楕円 18">
            <a:extLst>
              <a:ext uri="{FF2B5EF4-FFF2-40B4-BE49-F238E27FC236}">
                <a16:creationId xmlns:a16="http://schemas.microsoft.com/office/drawing/2014/main" id="{058127EA-8D11-124A-86CD-A1A58D321781}"/>
              </a:ext>
            </a:extLst>
          </p:cNvPr>
          <p:cNvSpPr/>
          <p:nvPr/>
        </p:nvSpPr>
        <p:spPr>
          <a:xfrm>
            <a:off x="485821" y="5035827"/>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5035828"/>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5040508"/>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3" y="5035827"/>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027794" y="539391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524751" y="514874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875934" y="564570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822384" y="54270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014540" y="557944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803045" y="57981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663897" y="560595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776546" y="524151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667780" y="53230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390434" y="5105442"/>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535798" y="552850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630767" y="532102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53872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51421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56390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54204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55728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5791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55993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52348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53164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50988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55218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53144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53872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514212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563907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54204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55728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579148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55993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523488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531646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5098815"/>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5521875"/>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531440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539391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514874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564570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542704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557944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57981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560594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524151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532309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510544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552850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532102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8C3D9A0B-143F-BEA0-6665-53528D5B95C0}"/>
              </a:ext>
            </a:extLst>
          </p:cNvPr>
          <p:cNvSpPr/>
          <p:nvPr/>
        </p:nvSpPr>
        <p:spPr>
          <a:xfrm>
            <a:off x="485821" y="4033013"/>
            <a:ext cx="2199641" cy="4398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06DEFB18-8634-ACB0-D065-330983EE88B0}"/>
              </a:ext>
            </a:extLst>
          </p:cNvPr>
          <p:cNvSpPr/>
          <p:nvPr/>
        </p:nvSpPr>
        <p:spPr>
          <a:xfrm>
            <a:off x="3519470" y="3989111"/>
            <a:ext cx="2199641" cy="4398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C92F0929-7498-22DA-6EE4-3C8B368F76F7}"/>
              </a:ext>
            </a:extLst>
          </p:cNvPr>
          <p:cNvSpPr/>
          <p:nvPr/>
        </p:nvSpPr>
        <p:spPr>
          <a:xfrm>
            <a:off x="6480315" y="4013477"/>
            <a:ext cx="2199641" cy="439875"/>
          </a:xfrm>
          <a:prstGeom prst="ellipse">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79"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217057"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44183"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145515"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72641" y="4660190"/>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40557" y="4641990"/>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10145298" y="4090735"/>
            <a:ext cx="917456" cy="276999"/>
          </a:xfrm>
          <a:prstGeom prst="rect">
            <a:avLst/>
          </a:prstGeom>
          <a:noFill/>
        </p:spPr>
        <p:txBody>
          <a:bodyPr wrap="square" rtlCol="0">
            <a:spAutoFit/>
          </a:bodyPr>
          <a:lstStyle/>
          <a:p>
            <a:pPr algn="ctr"/>
            <a:r>
              <a:rPr lang="ja-JP" altLang="en-US" sz="1200" dirty="0"/>
              <a:t>存在しない</a:t>
            </a:r>
            <a:endParaRPr kumimoji="1" lang="ja-JP" altLang="en-US" sz="12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787344" y="6003429"/>
            <a:ext cx="1553752" cy="276999"/>
          </a:xfrm>
          <a:prstGeom prst="rect">
            <a:avLst/>
          </a:prstGeom>
          <a:noFill/>
        </p:spPr>
        <p:txBody>
          <a:bodyPr wrap="square" rtlCol="0">
            <a:spAutoFit/>
          </a:bodyPr>
          <a:lstStyle/>
          <a:p>
            <a:pPr algn="ctr"/>
            <a:r>
              <a:rPr lang="ja-JP" altLang="en-US" sz="1200" dirty="0"/>
              <a:t>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549689" y="5974668"/>
            <a:ext cx="2071904" cy="461665"/>
          </a:xfrm>
          <a:prstGeom prst="rect">
            <a:avLst/>
          </a:prstGeom>
          <a:noFill/>
        </p:spPr>
        <p:txBody>
          <a:bodyPr wrap="square" rtlCol="0">
            <a:spAutoFit/>
          </a:bodyPr>
          <a:lstStyle/>
          <a:p>
            <a:pPr algn="ctr"/>
            <a:r>
              <a:rPr lang="ja-JP" altLang="en-US" sz="1200" dirty="0"/>
              <a:t>独立の目的および管理権限を有さない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583338" y="5992479"/>
            <a:ext cx="2071904" cy="461665"/>
          </a:xfrm>
          <a:prstGeom prst="rect">
            <a:avLst/>
          </a:prstGeom>
          <a:noFill/>
        </p:spPr>
        <p:txBody>
          <a:bodyPr wrap="square" rtlCol="0">
            <a:spAutoFit/>
          </a:bodyPr>
          <a:lstStyle/>
          <a:p>
            <a:pPr algn="ctr"/>
            <a:r>
              <a:rPr lang="ja-JP" altLang="en-US" sz="1200" dirty="0"/>
              <a:t>独立の目的および管理権限を有する</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29934" y="4649298"/>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238538" y="4630652"/>
            <a:ext cx="972583" cy="276999"/>
          </a:xfrm>
          <a:prstGeom prst="rect">
            <a:avLst/>
          </a:prstGeom>
          <a:noFill/>
        </p:spPr>
        <p:txBody>
          <a:bodyPr wrap="square" rtlCol="0">
            <a:spAutoFit/>
          </a:bodyPr>
          <a:lstStyle/>
          <a:p>
            <a:pPr algn="ctr"/>
            <a:r>
              <a:rPr kumimoji="1" lang="ja-JP" altLang="en-US" sz="1200" dirty="0"/>
              <a:t>トップダウン</a:t>
            </a:r>
          </a:p>
        </p:txBody>
      </p:sp>
    </p:spTree>
    <p:extLst>
      <p:ext uri="{BB962C8B-B14F-4D97-AF65-F5344CB8AC3E}">
        <p14:creationId xmlns:p14="http://schemas.microsoft.com/office/powerpoint/2010/main" val="472050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5</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72670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8" name="テキスト プレースホルダー 2">
            <a:extLst>
              <a:ext uri="{FF2B5EF4-FFF2-40B4-BE49-F238E27FC236}">
                <a16:creationId xmlns:a16="http://schemas.microsoft.com/office/drawing/2014/main" id="{CE049596-26DB-4181-B335-6C4B911FA2A6}"/>
              </a:ext>
            </a:extLst>
          </p:cNvPr>
          <p:cNvSpPr txBox="1">
            <a:spLocks/>
          </p:cNvSpPr>
          <p:nvPr/>
        </p:nvSpPr>
        <p:spPr>
          <a:xfrm>
            <a:off x="408178" y="921833"/>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多目的アプローチ以外に、制約違反量削減優先も採用した。</a:t>
            </a:r>
            <a:endParaRPr lang="en-US" altLang="ja-JP" sz="2800" dirty="0"/>
          </a:p>
          <a:p>
            <a:pPr lvl="1">
              <a:defRPr/>
            </a:pPr>
            <a:r>
              <a:rPr lang="ja-JP" altLang="en-US" sz="2400" dirty="0"/>
              <a:t>仮説：可能領域への収束の観点では、違反量削減で優秀な近傍生成を使うほうが有利</a:t>
            </a:r>
            <a:endParaRPr lang="en-US" altLang="ja-JP" sz="2400"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4AEB750-904F-47F9-A00C-5614F2A159BF}"/>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29" name="テキスト ボックス 28">
                <a:extLst>
                  <a:ext uri="{FF2B5EF4-FFF2-40B4-BE49-F238E27FC236}">
                    <a16:creationId xmlns:a16="http://schemas.microsoft.com/office/drawing/2014/main" id="{84AEB750-904F-47F9-A00C-5614F2A159BF}"/>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9CD373F0-2167-44CC-9BBB-623949DC869B}"/>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9CD373F0-2167-44CC-9BBB-623949DC869B}"/>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64DE453-CFCF-4371-8452-5EF083998C26}"/>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32" name="表 31">
            <a:extLst>
              <a:ext uri="{FF2B5EF4-FFF2-40B4-BE49-F238E27FC236}">
                <a16:creationId xmlns:a16="http://schemas.microsoft.com/office/drawing/2014/main" id="{9FBBF7D2-18CB-4C80-9FCD-CD555EA1339C}"/>
              </a:ext>
            </a:extLst>
          </p:cNvPr>
          <p:cNvGraphicFramePr>
            <a:graphicFrameLocks noGrp="1"/>
          </p:cNvGraphicFramePr>
          <p:nvPr/>
        </p:nvGraphicFramePr>
        <p:xfrm>
          <a:off x="1026311" y="200176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r>
                        <a:rPr kumimoji="1" lang="ja-JP" altLang="en-US" sz="1600" dirty="0"/>
                        <a:t>／</a:t>
                      </a:r>
                      <a:r>
                        <a:rPr kumimoji="1" lang="en-US" altLang="ja-JP" sz="1600" dirty="0"/>
                        <a:t>JADE</a:t>
                      </a:r>
                      <a:r>
                        <a:rPr kumimoji="1" lang="ja-JP" altLang="en-US" sz="1600" dirty="0"/>
                        <a:t>／</a:t>
                      </a:r>
                      <a:r>
                        <a:rPr kumimoji="1" lang="en-US" altLang="ja-JP" sz="1600" dirty="0"/>
                        <a:t>SHADE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33" name="テキスト ボックス 32">
            <a:extLst>
              <a:ext uri="{FF2B5EF4-FFF2-40B4-BE49-F238E27FC236}">
                <a16:creationId xmlns:a16="http://schemas.microsoft.com/office/drawing/2014/main" id="{48EEC470-A37A-4B96-8BB0-F5110EA35D4E}"/>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34" name="左中かっこ 33">
            <a:extLst>
              <a:ext uri="{FF2B5EF4-FFF2-40B4-BE49-F238E27FC236}">
                <a16:creationId xmlns:a16="http://schemas.microsoft.com/office/drawing/2014/main" id="{5137A4E7-0673-4964-83D3-15CDCEC8DCC7}"/>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671F751-8483-473C-B1D6-D530F16F80F6}"/>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57" name="テキスト ボックス 56">
            <a:extLst>
              <a:ext uri="{FF2B5EF4-FFF2-40B4-BE49-F238E27FC236}">
                <a16:creationId xmlns:a16="http://schemas.microsoft.com/office/drawing/2014/main" id="{845BC743-A2BD-4CC2-963A-CBB01107F093}"/>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CFA072A-C36B-48D2-BB39-02283C49FEA1}"/>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8" name="テキスト ボックス 57">
                <a:extLst>
                  <a:ext uri="{FF2B5EF4-FFF2-40B4-BE49-F238E27FC236}">
                    <a16:creationId xmlns:a16="http://schemas.microsoft.com/office/drawing/2014/main" id="{DCFA072A-C36B-48D2-BB39-02283C49FEA1}"/>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2143413C-53BB-4D36-B64B-2960C5F34802}"/>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96C3A0E-D717-4C2D-8292-FABB48CEADC1}"/>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60" name="テキスト ボックス 59">
                <a:extLst>
                  <a:ext uri="{FF2B5EF4-FFF2-40B4-BE49-F238E27FC236}">
                    <a16:creationId xmlns:a16="http://schemas.microsoft.com/office/drawing/2014/main" id="{E96C3A0E-D717-4C2D-8292-FABB48CEADC1}"/>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4B4A9879-7879-49B4-9F82-CBAE4330D027}"/>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0EBF8CA9-FB15-424B-B35D-AED7D1B5252A}"/>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63" name="直線コネクタ 62">
            <a:extLst>
              <a:ext uri="{FF2B5EF4-FFF2-40B4-BE49-F238E27FC236}">
                <a16:creationId xmlns:a16="http://schemas.microsoft.com/office/drawing/2014/main" id="{68777B65-FAB5-4964-9417-99EC5099E6D2}"/>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4A8018A-95E6-4EEE-ABC8-76FE3E73776B}"/>
                  </a:ext>
                </a:extLst>
              </p:cNvPr>
              <p:cNvSpPr txBox="1"/>
              <p:nvPr/>
            </p:nvSpPr>
            <p:spPr>
              <a:xfrm>
                <a:off x="787903" y="3606519"/>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64" name="テキスト ボックス 63">
                <a:extLst>
                  <a:ext uri="{FF2B5EF4-FFF2-40B4-BE49-F238E27FC236}">
                    <a16:creationId xmlns:a16="http://schemas.microsoft.com/office/drawing/2014/main" id="{74A8018A-95E6-4EEE-ABC8-76FE3E73776B}"/>
                  </a:ext>
                </a:extLst>
              </p:cNvPr>
              <p:cNvSpPr txBox="1">
                <a:spLocks noRot="1" noChangeAspect="1" noMove="1" noResize="1" noEditPoints="1" noAdjustHandles="1" noChangeArrowheads="1" noChangeShapeType="1" noTextEdit="1"/>
              </p:cNvSpPr>
              <p:nvPr/>
            </p:nvSpPr>
            <p:spPr>
              <a:xfrm>
                <a:off x="787903" y="3606519"/>
                <a:ext cx="4163244" cy="523220"/>
              </a:xfrm>
              <a:prstGeom prst="rect">
                <a:avLst/>
              </a:prstGeom>
              <a:blipFill>
                <a:blip r:embed="rId6"/>
                <a:stretch>
                  <a:fillRect l="-439" t="-2353" b="-11765"/>
                </a:stretch>
              </a:blipFill>
            </p:spPr>
            <p:txBody>
              <a:bodyPr/>
              <a:lstStyle/>
              <a:p>
                <a:r>
                  <a:rPr lang="ja-JP" altLang="en-US">
                    <a:noFill/>
                  </a:rPr>
                  <a:t> </a:t>
                </a:r>
              </a:p>
            </p:txBody>
          </p:sp>
        </mc:Fallback>
      </mc:AlternateContent>
      <p:pic>
        <p:nvPicPr>
          <p:cNvPr id="65" name="図 64">
            <a:extLst>
              <a:ext uri="{FF2B5EF4-FFF2-40B4-BE49-F238E27FC236}">
                <a16:creationId xmlns:a16="http://schemas.microsoft.com/office/drawing/2014/main" id="{9B6482BB-C0FD-4A0E-8E0B-0FD5B9504E3D}"/>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66" name="楕円 65">
            <a:extLst>
              <a:ext uri="{FF2B5EF4-FFF2-40B4-BE49-F238E27FC236}">
                <a16:creationId xmlns:a16="http://schemas.microsoft.com/office/drawing/2014/main" id="{43602D1D-2029-4CCF-A529-C1400C24D103}"/>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63151F19-6E14-40EC-B91A-3BEA6B1BBD2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68" name="楕円 67">
            <a:extLst>
              <a:ext uri="{FF2B5EF4-FFF2-40B4-BE49-F238E27FC236}">
                <a16:creationId xmlns:a16="http://schemas.microsoft.com/office/drawing/2014/main" id="{B91F0D61-427E-43B2-852E-8BB3B42638D3}"/>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1001422E-E42A-4C09-BA9C-1A5ABFC3D40B}"/>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二等辺三角形 69">
            <a:extLst>
              <a:ext uri="{FF2B5EF4-FFF2-40B4-BE49-F238E27FC236}">
                <a16:creationId xmlns:a16="http://schemas.microsoft.com/office/drawing/2014/main" id="{AE901C88-F7B9-4056-9015-6EF93E4200FF}"/>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1B712183-BD01-4C03-A924-48C86F27DE57}"/>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7D9827E4-3224-42BE-B21D-149EA996CDC1}"/>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507AC4E1-B253-41C2-AB6C-67FB11943396}"/>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74" name="楕円 73">
            <a:extLst>
              <a:ext uri="{FF2B5EF4-FFF2-40B4-BE49-F238E27FC236}">
                <a16:creationId xmlns:a16="http://schemas.microsoft.com/office/drawing/2014/main" id="{1CE11A7F-4A12-413C-87A6-46F14F5A2E76}"/>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BC1EA19C-E919-453D-AF65-DF34D291D06C}"/>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楕円 75">
            <a:extLst>
              <a:ext uri="{FF2B5EF4-FFF2-40B4-BE49-F238E27FC236}">
                <a16:creationId xmlns:a16="http://schemas.microsoft.com/office/drawing/2014/main" id="{B78C14DC-51E4-4CC4-B1CD-4A80F725481C}"/>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楕円 76">
            <a:extLst>
              <a:ext uri="{FF2B5EF4-FFF2-40B4-BE49-F238E27FC236}">
                <a16:creationId xmlns:a16="http://schemas.microsoft.com/office/drawing/2014/main" id="{F0D519CF-D5CF-4131-BAB2-97D815E60DA6}"/>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楕円 77">
            <a:extLst>
              <a:ext uri="{FF2B5EF4-FFF2-40B4-BE49-F238E27FC236}">
                <a16:creationId xmlns:a16="http://schemas.microsoft.com/office/drawing/2014/main" id="{A1EFA62C-A634-4027-8613-A16A65CF90A8}"/>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二等辺三角形 78">
            <a:extLst>
              <a:ext uri="{FF2B5EF4-FFF2-40B4-BE49-F238E27FC236}">
                <a16:creationId xmlns:a16="http://schemas.microsoft.com/office/drawing/2014/main" id="{F7C6796D-A677-4B2C-9555-F2802C37CB38}"/>
              </a:ext>
            </a:extLst>
          </p:cNvPr>
          <p:cNvSpPr/>
          <p:nvPr/>
        </p:nvSpPr>
        <p:spPr>
          <a:xfrm rot="10800000">
            <a:off x="9868977" y="516728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6F90A929-0003-4FAC-8C08-DD88EF03B455}"/>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99317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6200</TotalTime>
  <Words>1601</Words>
  <Application>Microsoft Office PowerPoint</Application>
  <PresentationFormat>ワイド画面</PresentationFormat>
  <Paragraphs>383</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游ゴシック</vt:lpstr>
      <vt:lpstr>Arial</vt:lpstr>
      <vt:lpstr>Cambria Math</vt:lpstr>
      <vt:lpstr>Wingdings</vt:lpstr>
      <vt:lpstr>Yokogawa_Template_Standard</vt:lpstr>
      <vt:lpstr>第6回</vt:lpstr>
      <vt:lpstr>分科会の目的</vt:lpstr>
      <vt:lpstr>SoSの定義（Maier）</vt:lpstr>
      <vt:lpstr>SoSの分類（Maier）</vt:lpstr>
      <vt:lpstr>PowerPoint プレゼンテーション</vt:lpstr>
      <vt:lpstr>制約対処法の分類</vt:lpstr>
      <vt:lpstr>最適化方法</vt:lpstr>
      <vt:lpstr>先行研究</vt:lpstr>
      <vt:lpstr>[LVMWD] RO System Configuration and Measurement Points</vt:lpstr>
      <vt:lpstr>[OCWD] RO Feed and Permeate System Configuration</vt:lpstr>
      <vt:lpstr>[OCWD] RO Unit B01 System Configuration</vt:lpstr>
      <vt:lpstr>[LVMWD] Monitoring and Manipulation Range</vt:lpstr>
      <vt:lpstr>[OCWD] Monitoring and Manipulation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渉 熊谷</cp:lastModifiedBy>
  <cp:revision>1007</cp:revision>
  <dcterms:created xsi:type="dcterms:W3CDTF">2022-01-26T00:23:42Z</dcterms:created>
  <dcterms:modified xsi:type="dcterms:W3CDTF">2023-07-28T19:18:04Z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