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1"/>
  </p:notesMasterIdLst>
  <p:sldIdLst>
    <p:sldId id="269" r:id="rId2"/>
    <p:sldId id="358" r:id="rId3"/>
    <p:sldId id="477" r:id="rId4"/>
    <p:sldId id="473" r:id="rId5"/>
    <p:sldId id="478" r:id="rId6"/>
    <p:sldId id="481" r:id="rId7"/>
    <p:sldId id="480" r:id="rId8"/>
    <p:sldId id="482" r:id="rId9"/>
    <p:sldId id="472" r:id="rId10"/>
    <p:sldId id="435" r:id="rId11"/>
    <p:sldId id="416" r:id="rId12"/>
    <p:sldId id="474" r:id="rId13"/>
    <p:sldId id="475" r:id="rId14"/>
    <p:sldId id="484" r:id="rId15"/>
    <p:sldId id="485" r:id="rId16"/>
    <p:sldId id="483" r:id="rId17"/>
    <p:sldId id="338" r:id="rId18"/>
    <p:sldId id="331" r:id="rId19"/>
    <p:sldId id="464" r:id="rId20"/>
    <p:sldId id="461" r:id="rId21"/>
    <p:sldId id="286" r:id="rId22"/>
    <p:sldId id="373" r:id="rId23"/>
    <p:sldId id="466" r:id="rId24"/>
    <p:sldId id="469" r:id="rId25"/>
    <p:sldId id="467" r:id="rId26"/>
    <p:sldId id="468" r:id="rId27"/>
    <p:sldId id="470" r:id="rId28"/>
    <p:sldId id="471" r:id="rId29"/>
    <p:sldId id="4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AA089A-B630-4E4C-A889-B364FF9961F5}" v="152" dt="2023-03-02T16:41:01.86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66" autoAdjust="0"/>
    <p:restoredTop sz="82213" autoAdjust="0"/>
  </p:normalViewPr>
  <p:slideViewPr>
    <p:cSldViewPr snapToGrid="0">
      <p:cViewPr varScale="1">
        <p:scale>
          <a:sx n="75" d="100"/>
          <a:sy n="75" d="100"/>
        </p:scale>
        <p:origin x="36" y="18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熊谷 渉" userId="b7a4e8598c9bd55e" providerId="LiveId" clId="{EEAA089A-B630-4E4C-A889-B364FF9961F5}"/>
    <pc:docChg chg="undo custSel addSld modSld sldOrd">
      <pc:chgData name="熊谷 渉" userId="b7a4e8598c9bd55e" providerId="LiveId" clId="{EEAA089A-B630-4E4C-A889-B364FF9961F5}" dt="2023-03-02T16:47:02.903" v="1416" actId="20577"/>
      <pc:docMkLst>
        <pc:docMk/>
      </pc:docMkLst>
      <pc:sldChg chg="modSp mod">
        <pc:chgData name="熊谷 渉" userId="b7a4e8598c9bd55e" providerId="LiveId" clId="{EEAA089A-B630-4E4C-A889-B364FF9961F5}" dt="2023-03-02T15:06:56.579" v="40" actId="1037"/>
        <pc:sldMkLst>
          <pc:docMk/>
          <pc:sldMk cId="3137347960" sldId="475"/>
        </pc:sldMkLst>
        <pc:spChg chg="mod">
          <ac:chgData name="熊谷 渉" userId="b7a4e8598c9bd55e" providerId="LiveId" clId="{EEAA089A-B630-4E4C-A889-B364FF9961F5}" dt="2023-03-02T15:06:14.275" v="7" actId="20577"/>
          <ac:spMkLst>
            <pc:docMk/>
            <pc:sldMk cId="3137347960" sldId="475"/>
            <ac:spMk id="2" creationId="{3DF058F9-220C-494C-A522-7EB3101CCCC4}"/>
          </ac:spMkLst>
        </pc:spChg>
        <pc:spChg chg="mod">
          <ac:chgData name="熊谷 渉" userId="b7a4e8598c9bd55e" providerId="LiveId" clId="{EEAA089A-B630-4E4C-A889-B364FF9961F5}" dt="2023-03-02T15:06:52.979" v="35" actId="1038"/>
          <ac:spMkLst>
            <pc:docMk/>
            <pc:sldMk cId="3137347960" sldId="475"/>
            <ac:spMk id="8" creationId="{18417407-90D8-4253-90B2-FF3DCB2339C8}"/>
          </ac:spMkLst>
        </pc:spChg>
        <pc:spChg chg="mod">
          <ac:chgData name="熊谷 渉" userId="b7a4e8598c9bd55e" providerId="LiveId" clId="{EEAA089A-B630-4E4C-A889-B364FF9961F5}" dt="2023-03-02T15:06:56.579" v="40" actId="1037"/>
          <ac:spMkLst>
            <pc:docMk/>
            <pc:sldMk cId="3137347960" sldId="475"/>
            <ac:spMk id="9" creationId="{83FC7EE9-EDD1-4AB7-81EE-63991F87E2BD}"/>
          </ac:spMkLst>
        </pc:spChg>
        <pc:graphicFrameChg chg="mod modGraphic">
          <ac:chgData name="熊谷 渉" userId="b7a4e8598c9bd55e" providerId="LiveId" clId="{EEAA089A-B630-4E4C-A889-B364FF9961F5}" dt="2023-03-02T15:06:48.578" v="28" actId="1038"/>
          <ac:graphicFrameMkLst>
            <pc:docMk/>
            <pc:sldMk cId="3137347960" sldId="475"/>
            <ac:graphicFrameMk id="7" creationId="{5A61892A-94EA-4D29-9C1A-5096405CC76E}"/>
          </ac:graphicFrameMkLst>
        </pc:graphicFrameChg>
      </pc:sldChg>
      <pc:sldChg chg="delSp modSp mod">
        <pc:chgData name="熊谷 渉" userId="b7a4e8598c9bd55e" providerId="LiveId" clId="{EEAA089A-B630-4E4C-A889-B364FF9961F5}" dt="2023-03-02T16:47:02.903" v="1416" actId="20577"/>
        <pc:sldMkLst>
          <pc:docMk/>
          <pc:sldMk cId="784909062" sldId="483"/>
        </pc:sldMkLst>
        <pc:spChg chg="del">
          <ac:chgData name="熊谷 渉" userId="b7a4e8598c9bd55e" providerId="LiveId" clId="{EEAA089A-B630-4E4C-A889-B364FF9961F5}" dt="2023-03-02T16:36:41.377" v="1108" actId="478"/>
          <ac:spMkLst>
            <pc:docMk/>
            <pc:sldMk cId="784909062" sldId="483"/>
            <ac:spMk id="8" creationId="{18417407-90D8-4253-90B2-FF3DCB2339C8}"/>
          </ac:spMkLst>
        </pc:spChg>
        <pc:spChg chg="del">
          <ac:chgData name="熊谷 渉" userId="b7a4e8598c9bd55e" providerId="LiveId" clId="{EEAA089A-B630-4E4C-A889-B364FF9961F5}" dt="2023-03-02T16:36:41.377" v="1108" actId="478"/>
          <ac:spMkLst>
            <pc:docMk/>
            <pc:sldMk cId="784909062" sldId="483"/>
            <ac:spMk id="9" creationId="{83FC7EE9-EDD1-4AB7-81EE-63991F87E2BD}"/>
          </ac:spMkLst>
        </pc:spChg>
        <pc:spChg chg="mod">
          <ac:chgData name="熊谷 渉" userId="b7a4e8598c9bd55e" providerId="LiveId" clId="{EEAA089A-B630-4E4C-A889-B364FF9961F5}" dt="2023-03-02T16:47:02.903" v="1416" actId="20577"/>
          <ac:spMkLst>
            <pc:docMk/>
            <pc:sldMk cId="784909062" sldId="483"/>
            <ac:spMk id="10" creationId="{1510B217-F30F-4EC2-8A0A-DF4388F04270}"/>
          </ac:spMkLst>
        </pc:spChg>
        <pc:graphicFrameChg chg="mod modGraphic">
          <ac:chgData name="熊谷 渉" userId="b7a4e8598c9bd55e" providerId="LiveId" clId="{EEAA089A-B630-4E4C-A889-B364FF9961F5}" dt="2023-03-02T16:42:52.587" v="1173" actId="14734"/>
          <ac:graphicFrameMkLst>
            <pc:docMk/>
            <pc:sldMk cId="784909062" sldId="483"/>
            <ac:graphicFrameMk id="7" creationId="{5A61892A-94EA-4D29-9C1A-5096405CC76E}"/>
          </ac:graphicFrameMkLst>
        </pc:graphicFrameChg>
      </pc:sldChg>
      <pc:sldChg chg="modSp mod">
        <pc:chgData name="熊谷 渉" userId="b7a4e8598c9bd55e" providerId="LiveId" clId="{EEAA089A-B630-4E4C-A889-B364FF9961F5}" dt="2023-03-02T15:18:20.592" v="65" actId="20577"/>
        <pc:sldMkLst>
          <pc:docMk/>
          <pc:sldMk cId="3904396736" sldId="484"/>
        </pc:sldMkLst>
        <pc:spChg chg="mod">
          <ac:chgData name="熊谷 渉" userId="b7a4e8598c9bd55e" providerId="LiveId" clId="{EEAA089A-B630-4E4C-A889-B364FF9961F5}" dt="2023-03-02T15:18:20.592" v="65" actId="20577"/>
          <ac:spMkLst>
            <pc:docMk/>
            <pc:sldMk cId="3904396736" sldId="484"/>
            <ac:spMk id="10" creationId="{1510B217-F30F-4EC2-8A0A-DF4388F04270}"/>
          </ac:spMkLst>
        </pc:spChg>
        <pc:spChg chg="mod">
          <ac:chgData name="熊谷 渉" userId="b7a4e8598c9bd55e" providerId="LiveId" clId="{EEAA089A-B630-4E4C-A889-B364FF9961F5}" dt="2023-03-02T15:07:27.800" v="42" actId="1076"/>
          <ac:spMkLst>
            <pc:docMk/>
            <pc:sldMk cId="3904396736" sldId="484"/>
            <ac:spMk id="17" creationId="{D743ADB8-34EB-4874-B424-5BCE2C45D5B3}"/>
          </ac:spMkLst>
        </pc:spChg>
      </pc:sldChg>
      <pc:sldChg chg="modSp mod">
        <pc:chgData name="熊谷 渉" userId="b7a4e8598c9bd55e" providerId="LiveId" clId="{EEAA089A-B630-4E4C-A889-B364FF9961F5}" dt="2023-03-02T15:38:52.302" v="508" actId="14100"/>
        <pc:sldMkLst>
          <pc:docMk/>
          <pc:sldMk cId="2429041098" sldId="485"/>
        </pc:sldMkLst>
        <pc:spChg chg="mod">
          <ac:chgData name="熊谷 渉" userId="b7a4e8598c9bd55e" providerId="LiveId" clId="{EEAA089A-B630-4E4C-A889-B364FF9961F5}" dt="2023-03-02T15:28:11.683" v="474" actId="1036"/>
          <ac:spMkLst>
            <pc:docMk/>
            <pc:sldMk cId="2429041098" sldId="485"/>
            <ac:spMk id="7" creationId="{31F1BC6C-AF0E-47C0-8DFC-2EBE76F4C911}"/>
          </ac:spMkLst>
        </pc:spChg>
        <pc:spChg chg="mod">
          <ac:chgData name="熊谷 渉" userId="b7a4e8598c9bd55e" providerId="LiveId" clId="{EEAA089A-B630-4E4C-A889-B364FF9961F5}" dt="2023-03-02T15:28:11.683" v="474" actId="1036"/>
          <ac:spMkLst>
            <pc:docMk/>
            <pc:sldMk cId="2429041098" sldId="485"/>
            <ac:spMk id="9" creationId="{B1AF8790-C71B-4012-ABE2-FED8C28A2BF6}"/>
          </ac:spMkLst>
        </pc:spChg>
        <pc:spChg chg="mod">
          <ac:chgData name="熊谷 渉" userId="b7a4e8598c9bd55e" providerId="LiveId" clId="{EEAA089A-B630-4E4C-A889-B364FF9961F5}" dt="2023-03-02T15:28:00.756" v="473" actId="20577"/>
          <ac:spMkLst>
            <pc:docMk/>
            <pc:sldMk cId="2429041098" sldId="485"/>
            <ac:spMk id="10" creationId="{1510B217-F30F-4EC2-8A0A-DF4388F04270}"/>
          </ac:spMkLst>
        </pc:spChg>
        <pc:spChg chg="mod">
          <ac:chgData name="熊谷 渉" userId="b7a4e8598c9bd55e" providerId="LiveId" clId="{EEAA089A-B630-4E4C-A889-B364FF9961F5}" dt="2023-03-02T15:38:52.302" v="508" actId="14100"/>
          <ac:spMkLst>
            <pc:docMk/>
            <pc:sldMk cId="2429041098" sldId="485"/>
            <ac:spMk id="13" creationId="{A76DCE93-A548-460C-A123-FB03D6B38A3E}"/>
          </ac:spMkLst>
        </pc:spChg>
        <pc:spChg chg="mod">
          <ac:chgData name="熊谷 渉" userId="b7a4e8598c9bd55e" providerId="LiveId" clId="{EEAA089A-B630-4E4C-A889-B364FF9961F5}" dt="2023-03-02T15:38:26.364" v="498" actId="14100"/>
          <ac:spMkLst>
            <pc:docMk/>
            <pc:sldMk cId="2429041098" sldId="485"/>
            <ac:spMk id="14" creationId="{08C42B7A-0077-4CD8-9471-8849CB760FA0}"/>
          </ac:spMkLst>
        </pc:spChg>
        <pc:spChg chg="mod">
          <ac:chgData name="熊谷 渉" userId="b7a4e8598c9bd55e" providerId="LiveId" clId="{EEAA089A-B630-4E4C-A889-B364FF9961F5}" dt="2023-03-02T15:38:28.399" v="499" actId="1076"/>
          <ac:spMkLst>
            <pc:docMk/>
            <pc:sldMk cId="2429041098" sldId="485"/>
            <ac:spMk id="15" creationId="{CFC0BABC-2645-4A8A-BD72-A2E4476328A8}"/>
          </ac:spMkLst>
        </pc:spChg>
      </pc:sldChg>
      <pc:sldChg chg="addSp delSp modSp add mod ord">
        <pc:chgData name="熊谷 渉" userId="b7a4e8598c9bd55e" providerId="LiveId" clId="{EEAA089A-B630-4E4C-A889-B364FF9961F5}" dt="2023-03-02T16:36:07.755" v="1104"/>
        <pc:sldMkLst>
          <pc:docMk/>
          <pc:sldMk cId="894612775" sldId="486"/>
        </pc:sldMkLst>
        <pc:spChg chg="mod">
          <ac:chgData name="熊谷 渉" userId="b7a4e8598c9bd55e" providerId="LiveId" clId="{EEAA089A-B630-4E4C-A889-B364FF9961F5}" dt="2023-03-02T15:51:53.921" v="541" actId="20577"/>
          <ac:spMkLst>
            <pc:docMk/>
            <pc:sldMk cId="894612775" sldId="486"/>
            <ac:spMk id="2" creationId="{3DF058F9-220C-494C-A522-7EB3101CCCC4}"/>
          </ac:spMkLst>
        </pc:spChg>
        <pc:spChg chg="add mod">
          <ac:chgData name="熊谷 渉" userId="b7a4e8598c9bd55e" providerId="LiveId" clId="{EEAA089A-B630-4E4C-A889-B364FF9961F5}" dt="2023-03-02T16:25:02.117" v="667" actId="1076"/>
          <ac:spMkLst>
            <pc:docMk/>
            <pc:sldMk cId="894612775" sldId="486"/>
            <ac:spMk id="5" creationId="{A67469D2-3ABA-9C80-9C4E-1FC199109C60}"/>
          </ac:spMkLst>
        </pc:spChg>
        <pc:spChg chg="add del mod">
          <ac:chgData name="熊谷 渉" userId="b7a4e8598c9bd55e" providerId="LiveId" clId="{EEAA089A-B630-4E4C-A889-B364FF9961F5}" dt="2023-03-02T16:21:16.177" v="621" actId="478"/>
          <ac:spMkLst>
            <pc:docMk/>
            <pc:sldMk cId="894612775" sldId="486"/>
            <ac:spMk id="6" creationId="{4C7EAB50-F167-41CE-938D-AB80EBBB64DE}"/>
          </ac:spMkLst>
        </pc:spChg>
        <pc:spChg chg="del">
          <ac:chgData name="熊谷 渉" userId="b7a4e8598c9bd55e" providerId="LiveId" clId="{EEAA089A-B630-4E4C-A889-B364FF9961F5}" dt="2023-03-02T15:51:45.621" v="511" actId="478"/>
          <ac:spMkLst>
            <pc:docMk/>
            <pc:sldMk cId="894612775" sldId="486"/>
            <ac:spMk id="7" creationId="{31F1BC6C-AF0E-47C0-8DFC-2EBE76F4C911}"/>
          </ac:spMkLst>
        </pc:spChg>
        <pc:spChg chg="del">
          <ac:chgData name="熊谷 渉" userId="b7a4e8598c9bd55e" providerId="LiveId" clId="{EEAA089A-B630-4E4C-A889-B364FF9961F5}" dt="2023-03-02T15:51:42.141" v="510" actId="478"/>
          <ac:spMkLst>
            <pc:docMk/>
            <pc:sldMk cId="894612775" sldId="486"/>
            <ac:spMk id="8" creationId="{4086120A-BA3D-4E0F-BF95-115D165DEC4A}"/>
          </ac:spMkLst>
        </pc:spChg>
        <pc:spChg chg="del">
          <ac:chgData name="熊谷 渉" userId="b7a4e8598c9bd55e" providerId="LiveId" clId="{EEAA089A-B630-4E4C-A889-B364FF9961F5}" dt="2023-03-02T15:52:44.537" v="544" actId="478"/>
          <ac:spMkLst>
            <pc:docMk/>
            <pc:sldMk cId="894612775" sldId="486"/>
            <ac:spMk id="9" creationId="{B1AF8790-C71B-4012-ABE2-FED8C28A2BF6}"/>
          </ac:spMkLst>
        </pc:spChg>
        <pc:spChg chg="mod">
          <ac:chgData name="熊谷 渉" userId="b7a4e8598c9bd55e" providerId="LiveId" clId="{EEAA089A-B630-4E4C-A889-B364FF9961F5}" dt="2023-03-02T16:31:00.206" v="959" actId="20577"/>
          <ac:spMkLst>
            <pc:docMk/>
            <pc:sldMk cId="894612775" sldId="486"/>
            <ac:spMk id="10" creationId="{1510B217-F30F-4EC2-8A0A-DF4388F04270}"/>
          </ac:spMkLst>
        </pc:spChg>
        <pc:spChg chg="del">
          <ac:chgData name="熊谷 渉" userId="b7a4e8598c9bd55e" providerId="LiveId" clId="{EEAA089A-B630-4E4C-A889-B364FF9961F5}" dt="2023-03-02T16:21:23.354" v="624" actId="478"/>
          <ac:spMkLst>
            <pc:docMk/>
            <pc:sldMk cId="894612775" sldId="486"/>
            <ac:spMk id="11" creationId="{B7D7461E-FCB5-4747-800A-716631AA4CFB}"/>
          </ac:spMkLst>
        </pc:spChg>
        <pc:spChg chg="del">
          <ac:chgData name="熊谷 渉" userId="b7a4e8598c9bd55e" providerId="LiveId" clId="{EEAA089A-B630-4E4C-A889-B364FF9961F5}" dt="2023-03-02T16:21:23.354" v="624" actId="478"/>
          <ac:spMkLst>
            <pc:docMk/>
            <pc:sldMk cId="894612775" sldId="486"/>
            <ac:spMk id="12" creationId="{3EB276F5-B566-4972-8D74-350B36DB8E44}"/>
          </ac:spMkLst>
        </pc:spChg>
        <pc:spChg chg="mod">
          <ac:chgData name="熊谷 渉" userId="b7a4e8598c9bd55e" providerId="LiveId" clId="{EEAA089A-B630-4E4C-A889-B364FF9961F5}" dt="2023-03-02T16:27:47.459" v="730" actId="1076"/>
          <ac:spMkLst>
            <pc:docMk/>
            <pc:sldMk cId="894612775" sldId="486"/>
            <ac:spMk id="13" creationId="{A76DCE93-A548-460C-A123-FB03D6B38A3E}"/>
          </ac:spMkLst>
        </pc:spChg>
        <pc:spChg chg="del">
          <ac:chgData name="熊谷 渉" userId="b7a4e8598c9bd55e" providerId="LiveId" clId="{EEAA089A-B630-4E4C-A889-B364FF9961F5}" dt="2023-03-02T15:52:22.213" v="543" actId="478"/>
          <ac:spMkLst>
            <pc:docMk/>
            <pc:sldMk cId="894612775" sldId="486"/>
            <ac:spMk id="14" creationId="{08C42B7A-0077-4CD8-9471-8849CB760FA0}"/>
          </ac:spMkLst>
        </pc:spChg>
        <pc:spChg chg="del">
          <ac:chgData name="熊谷 渉" userId="b7a4e8598c9bd55e" providerId="LiveId" clId="{EEAA089A-B630-4E4C-A889-B364FF9961F5}" dt="2023-03-02T16:21:23.354" v="624" actId="478"/>
          <ac:spMkLst>
            <pc:docMk/>
            <pc:sldMk cId="894612775" sldId="486"/>
            <ac:spMk id="15" creationId="{CFC0BABC-2645-4A8A-BD72-A2E4476328A8}"/>
          </ac:spMkLst>
        </pc:spChg>
        <pc:spChg chg="del">
          <ac:chgData name="熊谷 渉" userId="b7a4e8598c9bd55e" providerId="LiveId" clId="{EEAA089A-B630-4E4C-A889-B364FF9961F5}" dt="2023-03-02T16:21:23.354" v="624" actId="478"/>
          <ac:spMkLst>
            <pc:docMk/>
            <pc:sldMk cId="894612775" sldId="486"/>
            <ac:spMk id="16" creationId="{93617AB3-E066-4153-8286-B98394A7F8B0}"/>
          </ac:spMkLst>
        </pc:spChg>
        <pc:spChg chg="mod">
          <ac:chgData name="熊谷 渉" userId="b7a4e8598c9bd55e" providerId="LiveId" clId="{EEAA089A-B630-4E4C-A889-B364FF9961F5}" dt="2023-03-02T16:31:19.616" v="965" actId="1035"/>
          <ac:spMkLst>
            <pc:docMk/>
            <pc:sldMk cId="894612775" sldId="486"/>
            <ac:spMk id="17" creationId="{3AA79492-2115-43A9-9E41-203E0129007E}"/>
          </ac:spMkLst>
        </pc:spChg>
        <pc:spChg chg="add mod">
          <ac:chgData name="熊谷 渉" userId="b7a4e8598c9bd55e" providerId="LiveId" clId="{EEAA089A-B630-4E4C-A889-B364FF9961F5}" dt="2023-03-02T16:27:08.055" v="729" actId="120"/>
          <ac:spMkLst>
            <pc:docMk/>
            <pc:sldMk cId="894612775" sldId="486"/>
            <ac:spMk id="19" creationId="{97883DAB-8E87-4870-7C12-22F6662C1E40}"/>
          </ac:spMkLst>
        </pc:spChg>
        <pc:spChg chg="add mod">
          <ac:chgData name="熊谷 渉" userId="b7a4e8598c9bd55e" providerId="LiveId" clId="{EEAA089A-B630-4E4C-A889-B364FF9961F5}" dt="2023-03-02T16:28:18.406" v="736" actId="20577"/>
          <ac:spMkLst>
            <pc:docMk/>
            <pc:sldMk cId="894612775" sldId="486"/>
            <ac:spMk id="20" creationId="{24F38962-3596-FE16-0F04-B0F6C50B513E}"/>
          </ac:spMkLst>
        </pc:spChg>
        <pc:spChg chg="add mod">
          <ac:chgData name="熊谷 渉" userId="b7a4e8598c9bd55e" providerId="LiveId" clId="{EEAA089A-B630-4E4C-A889-B364FF9961F5}" dt="2023-03-02T16:27:08.055" v="729" actId="120"/>
          <ac:spMkLst>
            <pc:docMk/>
            <pc:sldMk cId="894612775" sldId="486"/>
            <ac:spMk id="21" creationId="{3209556C-2B1A-055C-E159-D096100D2B3E}"/>
          </ac:spMkLst>
        </pc:spChg>
        <pc:spChg chg="add mod">
          <ac:chgData name="熊谷 渉" userId="b7a4e8598c9bd55e" providerId="LiveId" clId="{EEAA089A-B630-4E4C-A889-B364FF9961F5}" dt="2023-03-02T16:27:08.055" v="729" actId="120"/>
          <ac:spMkLst>
            <pc:docMk/>
            <pc:sldMk cId="894612775" sldId="486"/>
            <ac:spMk id="22" creationId="{C4BB6627-5F65-7C86-B707-389FAE3FDCAF}"/>
          </ac:spMkLst>
        </pc:spChg>
        <pc:spChg chg="add mod">
          <ac:chgData name="熊谷 渉" userId="b7a4e8598c9bd55e" providerId="LiveId" clId="{EEAA089A-B630-4E4C-A889-B364FF9961F5}" dt="2023-03-02T16:32:40.625" v="986" actId="1076"/>
          <ac:spMkLst>
            <pc:docMk/>
            <pc:sldMk cId="894612775" sldId="486"/>
            <ac:spMk id="23" creationId="{80C4530C-4739-6C65-BD64-0742AEBC7C23}"/>
          </ac:spMkLst>
        </pc:spChg>
        <pc:spChg chg="add mod">
          <ac:chgData name="熊谷 渉" userId="b7a4e8598c9bd55e" providerId="LiveId" clId="{EEAA089A-B630-4E4C-A889-B364FF9961F5}" dt="2023-03-02T16:34:39.879" v="1094" actId="688"/>
          <ac:spMkLst>
            <pc:docMk/>
            <pc:sldMk cId="894612775" sldId="486"/>
            <ac:spMk id="28" creationId="{7A6DA6E6-A990-1638-C224-7FBE5937A053}"/>
          </ac:spMkLst>
        </pc:spChg>
        <pc:spChg chg="add mod">
          <ac:chgData name="熊谷 渉" userId="b7a4e8598c9bd55e" providerId="LiveId" clId="{EEAA089A-B630-4E4C-A889-B364FF9961F5}" dt="2023-03-02T16:34:39.879" v="1094" actId="688"/>
          <ac:spMkLst>
            <pc:docMk/>
            <pc:sldMk cId="894612775" sldId="486"/>
            <ac:spMk id="29" creationId="{02E29434-A9F3-1AC4-FB7F-23A75CB8CFFD}"/>
          </ac:spMkLst>
        </pc:spChg>
        <pc:spChg chg="add mod">
          <ac:chgData name="熊谷 渉" userId="b7a4e8598c9bd55e" providerId="LiveId" clId="{EEAA089A-B630-4E4C-A889-B364FF9961F5}" dt="2023-03-02T16:34:39.879" v="1094" actId="688"/>
          <ac:spMkLst>
            <pc:docMk/>
            <pc:sldMk cId="894612775" sldId="486"/>
            <ac:spMk id="30" creationId="{0B0ED9C5-9A38-0795-B238-9A153DC2D680}"/>
          </ac:spMkLst>
        </pc:spChg>
        <pc:spChg chg="add mod">
          <ac:chgData name="熊谷 渉" userId="b7a4e8598c9bd55e" providerId="LiveId" clId="{EEAA089A-B630-4E4C-A889-B364FF9961F5}" dt="2023-03-02T16:34:39.879" v="1094" actId="688"/>
          <ac:spMkLst>
            <pc:docMk/>
            <pc:sldMk cId="894612775" sldId="486"/>
            <ac:spMk id="31" creationId="{49850CD4-C762-5E8B-2C5B-8F4878D9F81F}"/>
          </ac:spMkLst>
        </pc:spChg>
        <pc:spChg chg="add mod">
          <ac:chgData name="熊谷 渉" userId="b7a4e8598c9bd55e" providerId="LiveId" clId="{EEAA089A-B630-4E4C-A889-B364FF9961F5}" dt="2023-03-02T16:34:39.879" v="1094" actId="688"/>
          <ac:spMkLst>
            <pc:docMk/>
            <pc:sldMk cId="894612775" sldId="486"/>
            <ac:spMk id="32" creationId="{A38E174C-0053-F49D-E236-D0B8AA02748F}"/>
          </ac:spMkLst>
        </pc:spChg>
        <pc:spChg chg="add mod">
          <ac:chgData name="熊谷 渉" userId="b7a4e8598c9bd55e" providerId="LiveId" clId="{EEAA089A-B630-4E4C-A889-B364FF9961F5}" dt="2023-03-02T16:34:39.879" v="1094" actId="688"/>
          <ac:spMkLst>
            <pc:docMk/>
            <pc:sldMk cId="894612775" sldId="486"/>
            <ac:spMk id="33" creationId="{3AC992F3-C220-6D57-977C-D08B577D875E}"/>
          </ac:spMkLst>
        </pc:spChg>
        <pc:spChg chg="add mod">
          <ac:chgData name="熊谷 渉" userId="b7a4e8598c9bd55e" providerId="LiveId" clId="{EEAA089A-B630-4E4C-A889-B364FF9961F5}" dt="2023-03-02T16:34:39.879" v="1094" actId="688"/>
          <ac:spMkLst>
            <pc:docMk/>
            <pc:sldMk cId="894612775" sldId="486"/>
            <ac:spMk id="34" creationId="{DB7E66ED-DA1D-27E0-0DDB-C9AADA2EF0E5}"/>
          </ac:spMkLst>
        </pc:spChg>
        <pc:spChg chg="add mod">
          <ac:chgData name="熊谷 渉" userId="b7a4e8598c9bd55e" providerId="LiveId" clId="{EEAA089A-B630-4E4C-A889-B364FF9961F5}" dt="2023-03-02T16:34:39.879" v="1094" actId="688"/>
          <ac:spMkLst>
            <pc:docMk/>
            <pc:sldMk cId="894612775" sldId="486"/>
            <ac:spMk id="35" creationId="{798818C1-B44F-5830-5FFD-623315055ECC}"/>
          </ac:spMkLst>
        </pc:spChg>
        <pc:spChg chg="add del mod">
          <ac:chgData name="熊谷 渉" userId="b7a4e8598c9bd55e" providerId="LiveId" clId="{EEAA089A-B630-4E4C-A889-B364FF9961F5}" dt="2023-03-02T16:34:36.905" v="1092"/>
          <ac:spMkLst>
            <pc:docMk/>
            <pc:sldMk cId="894612775" sldId="486"/>
            <ac:spMk id="38" creationId="{2CCA4ACC-8B39-BA30-1F3F-2E121CE31DB1}"/>
          </ac:spMkLst>
        </pc:spChg>
        <pc:spChg chg="add del mod">
          <ac:chgData name="熊谷 渉" userId="b7a4e8598c9bd55e" providerId="LiveId" clId="{EEAA089A-B630-4E4C-A889-B364FF9961F5}" dt="2023-03-02T16:34:36.905" v="1092"/>
          <ac:spMkLst>
            <pc:docMk/>
            <pc:sldMk cId="894612775" sldId="486"/>
            <ac:spMk id="39" creationId="{EA7E6A8C-7EC5-7CFD-B8B8-5E6FF6FB6583}"/>
          </ac:spMkLst>
        </pc:spChg>
        <pc:spChg chg="add del mod">
          <ac:chgData name="熊谷 渉" userId="b7a4e8598c9bd55e" providerId="LiveId" clId="{EEAA089A-B630-4E4C-A889-B364FF9961F5}" dt="2023-03-02T16:34:36.905" v="1092"/>
          <ac:spMkLst>
            <pc:docMk/>
            <pc:sldMk cId="894612775" sldId="486"/>
            <ac:spMk id="40" creationId="{B900A5E0-E432-018E-4B95-FEB61D58B854}"/>
          </ac:spMkLst>
        </pc:spChg>
        <pc:spChg chg="add del mod">
          <ac:chgData name="熊谷 渉" userId="b7a4e8598c9bd55e" providerId="LiveId" clId="{EEAA089A-B630-4E4C-A889-B364FF9961F5}" dt="2023-03-02T16:34:36.905" v="1092"/>
          <ac:spMkLst>
            <pc:docMk/>
            <pc:sldMk cId="894612775" sldId="486"/>
            <ac:spMk id="41" creationId="{83BF8E75-E866-FF19-5D1E-8F5F25650809}"/>
          </ac:spMkLst>
        </pc:spChg>
        <pc:spChg chg="add del mod">
          <ac:chgData name="熊谷 渉" userId="b7a4e8598c9bd55e" providerId="LiveId" clId="{EEAA089A-B630-4E4C-A889-B364FF9961F5}" dt="2023-03-02T16:34:36.905" v="1092"/>
          <ac:spMkLst>
            <pc:docMk/>
            <pc:sldMk cId="894612775" sldId="486"/>
            <ac:spMk id="42" creationId="{1686E195-1810-023F-BAE7-EE31652CC22C}"/>
          </ac:spMkLst>
        </pc:spChg>
        <pc:spChg chg="add del mod">
          <ac:chgData name="熊谷 渉" userId="b7a4e8598c9bd55e" providerId="LiveId" clId="{EEAA089A-B630-4E4C-A889-B364FF9961F5}" dt="2023-03-02T16:34:36.905" v="1092"/>
          <ac:spMkLst>
            <pc:docMk/>
            <pc:sldMk cId="894612775" sldId="486"/>
            <ac:spMk id="43" creationId="{8FEB7EE6-8C06-F3AC-A589-8E9CD3F890D9}"/>
          </ac:spMkLst>
        </pc:spChg>
        <pc:spChg chg="add del mod">
          <ac:chgData name="熊谷 渉" userId="b7a4e8598c9bd55e" providerId="LiveId" clId="{EEAA089A-B630-4E4C-A889-B364FF9961F5}" dt="2023-03-02T16:34:36.905" v="1092"/>
          <ac:spMkLst>
            <pc:docMk/>
            <pc:sldMk cId="894612775" sldId="486"/>
            <ac:spMk id="44" creationId="{32ACFDB5-E7E0-C500-CE67-8AC04D040874}"/>
          </ac:spMkLst>
        </pc:spChg>
        <pc:spChg chg="add del mod">
          <ac:chgData name="熊谷 渉" userId="b7a4e8598c9bd55e" providerId="LiveId" clId="{EEAA089A-B630-4E4C-A889-B364FF9961F5}" dt="2023-03-02T16:34:36.905" v="1092"/>
          <ac:spMkLst>
            <pc:docMk/>
            <pc:sldMk cId="894612775" sldId="486"/>
            <ac:spMk id="45" creationId="{CB9DA817-2BCF-DA19-4C99-2BF6F62C23EA}"/>
          </ac:spMkLst>
        </pc:spChg>
        <pc:spChg chg="add mod">
          <ac:chgData name="熊谷 渉" userId="b7a4e8598c9bd55e" providerId="LiveId" clId="{EEAA089A-B630-4E4C-A889-B364FF9961F5}" dt="2023-03-02T16:34:48.735" v="1096" actId="1076"/>
          <ac:spMkLst>
            <pc:docMk/>
            <pc:sldMk cId="894612775" sldId="486"/>
            <ac:spMk id="50" creationId="{FF34570B-9F08-831B-FBB8-874F2315DBD3}"/>
          </ac:spMkLst>
        </pc:spChg>
        <pc:spChg chg="add mod">
          <ac:chgData name="熊谷 渉" userId="b7a4e8598c9bd55e" providerId="LiveId" clId="{EEAA089A-B630-4E4C-A889-B364FF9961F5}" dt="2023-03-02T16:34:48.735" v="1096" actId="1076"/>
          <ac:spMkLst>
            <pc:docMk/>
            <pc:sldMk cId="894612775" sldId="486"/>
            <ac:spMk id="51" creationId="{3C08F4D3-4A4F-B1AD-C536-A16F014F16C0}"/>
          </ac:spMkLst>
        </pc:spChg>
        <pc:spChg chg="add mod">
          <ac:chgData name="熊谷 渉" userId="b7a4e8598c9bd55e" providerId="LiveId" clId="{EEAA089A-B630-4E4C-A889-B364FF9961F5}" dt="2023-03-02T16:34:48.735" v="1096" actId="1076"/>
          <ac:spMkLst>
            <pc:docMk/>
            <pc:sldMk cId="894612775" sldId="486"/>
            <ac:spMk id="52" creationId="{8380F192-A55D-1AFB-CA79-BBAE990DB60C}"/>
          </ac:spMkLst>
        </pc:spChg>
        <pc:spChg chg="add mod">
          <ac:chgData name="熊谷 渉" userId="b7a4e8598c9bd55e" providerId="LiveId" clId="{EEAA089A-B630-4E4C-A889-B364FF9961F5}" dt="2023-03-02T16:34:48.735" v="1096" actId="1076"/>
          <ac:spMkLst>
            <pc:docMk/>
            <pc:sldMk cId="894612775" sldId="486"/>
            <ac:spMk id="53" creationId="{06D9B825-3FAF-6256-6786-01D4969E8534}"/>
          </ac:spMkLst>
        </pc:spChg>
        <pc:spChg chg="add del mod">
          <ac:chgData name="熊谷 渉" userId="b7a4e8598c9bd55e" providerId="LiveId" clId="{EEAA089A-B630-4E4C-A889-B364FF9961F5}" dt="2023-03-02T16:35:04.271" v="1100" actId="478"/>
          <ac:spMkLst>
            <pc:docMk/>
            <pc:sldMk cId="894612775" sldId="486"/>
            <ac:spMk id="54" creationId="{79DE8906-A0B9-1413-1032-D5F60A3367D9}"/>
          </ac:spMkLst>
        </pc:spChg>
        <pc:spChg chg="add mod">
          <ac:chgData name="熊谷 渉" userId="b7a4e8598c9bd55e" providerId="LiveId" clId="{EEAA089A-B630-4E4C-A889-B364FF9961F5}" dt="2023-03-02T16:35:02.691" v="1099" actId="1076"/>
          <ac:spMkLst>
            <pc:docMk/>
            <pc:sldMk cId="894612775" sldId="486"/>
            <ac:spMk id="55" creationId="{40A6950A-F215-4B57-89A7-0C99C2CCAD90}"/>
          </ac:spMkLst>
        </pc:spChg>
        <pc:spChg chg="add mod">
          <ac:chgData name="熊谷 渉" userId="b7a4e8598c9bd55e" providerId="LiveId" clId="{EEAA089A-B630-4E4C-A889-B364FF9961F5}" dt="2023-03-02T16:34:58.640" v="1098" actId="1076"/>
          <ac:spMkLst>
            <pc:docMk/>
            <pc:sldMk cId="894612775" sldId="486"/>
            <ac:spMk id="56" creationId="{16CE3922-CC02-929F-15A1-3ADBE0512424}"/>
          </ac:spMkLst>
        </pc:spChg>
        <pc:spChg chg="add mod">
          <ac:chgData name="熊谷 渉" userId="b7a4e8598c9bd55e" providerId="LiveId" clId="{EEAA089A-B630-4E4C-A889-B364FF9961F5}" dt="2023-03-02T16:34:48.735" v="1096" actId="1076"/>
          <ac:spMkLst>
            <pc:docMk/>
            <pc:sldMk cId="894612775" sldId="486"/>
            <ac:spMk id="57" creationId="{49B159D5-D700-5E5A-6414-9F526FAE2A0B}"/>
          </ac:spMkLst>
        </pc:spChg>
        <pc:spChg chg="add mod">
          <ac:chgData name="熊谷 渉" userId="b7a4e8598c9bd55e" providerId="LiveId" clId="{EEAA089A-B630-4E4C-A889-B364FF9961F5}" dt="2023-03-02T16:35:09.047" v="1102" actId="1076"/>
          <ac:spMkLst>
            <pc:docMk/>
            <pc:sldMk cId="894612775" sldId="486"/>
            <ac:spMk id="58" creationId="{80E16C63-1579-8219-CB1E-3C4F17133B43}"/>
          </ac:spMkLst>
        </pc:spChg>
        <pc:graphicFrameChg chg="add mod modGraphic">
          <ac:chgData name="熊谷 渉" userId="b7a4e8598c9bd55e" providerId="LiveId" clId="{EEAA089A-B630-4E4C-A889-B364FF9961F5}" dt="2023-03-02T16:31:19.616" v="965" actId="1035"/>
          <ac:graphicFrameMkLst>
            <pc:docMk/>
            <pc:sldMk cId="894612775" sldId="486"/>
            <ac:graphicFrameMk id="18" creationId="{23B9AC5E-C414-5EB7-1DAF-CD130A82B715}"/>
          </ac:graphicFrameMkLst>
        </pc:graphicFrameChg>
        <pc:picChg chg="del">
          <ac:chgData name="熊谷 渉" userId="b7a4e8598c9bd55e" providerId="LiveId" clId="{EEAA089A-B630-4E4C-A889-B364FF9961F5}" dt="2023-03-02T15:51:42.141" v="510" actId="478"/>
          <ac:picMkLst>
            <pc:docMk/>
            <pc:sldMk cId="894612775" sldId="486"/>
            <ac:picMk id="4" creationId="{EAEF2B74-080C-4458-AFDC-B221E1EC7F4F}"/>
          </ac:picMkLst>
        </pc:picChg>
        <pc:cxnChg chg="add mod">
          <ac:chgData name="熊谷 渉" userId="b7a4e8598c9bd55e" providerId="LiveId" clId="{EEAA089A-B630-4E4C-A889-B364FF9961F5}" dt="2023-03-02T16:34:39.879" v="1094" actId="688"/>
          <ac:cxnSpMkLst>
            <pc:docMk/>
            <pc:sldMk cId="894612775" sldId="486"/>
            <ac:cxnSpMk id="24" creationId="{056D4D95-9D94-9D50-C299-54A955343DCD}"/>
          </ac:cxnSpMkLst>
        </pc:cxnChg>
        <pc:cxnChg chg="add mod">
          <ac:chgData name="熊谷 渉" userId="b7a4e8598c9bd55e" providerId="LiveId" clId="{EEAA089A-B630-4E4C-A889-B364FF9961F5}" dt="2023-03-02T16:34:39.879" v="1094" actId="688"/>
          <ac:cxnSpMkLst>
            <pc:docMk/>
            <pc:sldMk cId="894612775" sldId="486"/>
            <ac:cxnSpMk id="26" creationId="{D13C932F-3534-EC6B-013E-567DB66F7340}"/>
          </ac:cxnSpMkLst>
        </pc:cxnChg>
        <pc:cxnChg chg="add del mod">
          <ac:chgData name="熊谷 渉" userId="b7a4e8598c9bd55e" providerId="LiveId" clId="{EEAA089A-B630-4E4C-A889-B364FF9961F5}" dt="2023-03-02T16:34:36.905" v="1092"/>
          <ac:cxnSpMkLst>
            <pc:docMk/>
            <pc:sldMk cId="894612775" sldId="486"/>
            <ac:cxnSpMk id="36" creationId="{BCF2323C-8D47-D813-ABE4-D683E829580B}"/>
          </ac:cxnSpMkLst>
        </pc:cxnChg>
        <pc:cxnChg chg="add del mod">
          <ac:chgData name="熊谷 渉" userId="b7a4e8598c9bd55e" providerId="LiveId" clId="{EEAA089A-B630-4E4C-A889-B364FF9961F5}" dt="2023-03-02T16:34:36.905" v="1092"/>
          <ac:cxnSpMkLst>
            <pc:docMk/>
            <pc:sldMk cId="894612775" sldId="486"/>
            <ac:cxnSpMk id="37" creationId="{C97A30CD-61BF-214E-E772-617C9A3C453E}"/>
          </ac:cxnSpMkLst>
        </pc:cxnChg>
        <pc:cxnChg chg="add mod">
          <ac:chgData name="熊谷 渉" userId="b7a4e8598c9bd55e" providerId="LiveId" clId="{EEAA089A-B630-4E4C-A889-B364FF9961F5}" dt="2023-03-02T16:34:48.735" v="1096" actId="1076"/>
          <ac:cxnSpMkLst>
            <pc:docMk/>
            <pc:sldMk cId="894612775" sldId="486"/>
            <ac:cxnSpMk id="48" creationId="{D2A2B832-317E-D3D6-BA9E-8437C9575A80}"/>
          </ac:cxnSpMkLst>
        </pc:cxnChg>
        <pc:cxnChg chg="add mod">
          <ac:chgData name="熊谷 渉" userId="b7a4e8598c9bd55e" providerId="LiveId" clId="{EEAA089A-B630-4E4C-A889-B364FF9961F5}" dt="2023-03-02T16:34:48.735" v="1096" actId="1076"/>
          <ac:cxnSpMkLst>
            <pc:docMk/>
            <pc:sldMk cId="894612775" sldId="486"/>
            <ac:cxnSpMk id="49" creationId="{4E7CA35E-BCB2-3008-49E1-9F134573A2F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2023/3/2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21</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02 02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2.png"/><Relationship Id="rId3" Type="http://schemas.openxmlformats.org/officeDocument/2006/relationships/image" Target="../media/image93.png"/><Relationship Id="rId7" Type="http://schemas.openxmlformats.org/officeDocument/2006/relationships/image" Target="../media/image97.png"/><Relationship Id="rId12" Type="http://schemas.openxmlformats.org/officeDocument/2006/relationships/image" Target="../media/image380.png"/><Relationship Id="rId2" Type="http://schemas.openxmlformats.org/officeDocument/2006/relationships/image" Target="../media/image92.png"/><Relationship Id="rId1" Type="http://schemas.openxmlformats.org/officeDocument/2006/relationships/slideLayout" Target="../slideLayouts/slideLayout12.xml"/><Relationship Id="rId6" Type="http://schemas.openxmlformats.org/officeDocument/2006/relationships/image" Target="../media/image96.png"/><Relationship Id="rId11" Type="http://schemas.openxmlformats.org/officeDocument/2006/relationships/image" Target="../media/image101.png"/><Relationship Id="rId5" Type="http://schemas.openxmlformats.org/officeDocument/2006/relationships/image" Target="../media/image310.png"/><Relationship Id="rId15" Type="http://schemas.openxmlformats.org/officeDocument/2006/relationships/image" Target="../media/image104.png"/><Relationship Id="rId10" Type="http://schemas.openxmlformats.org/officeDocument/2006/relationships/image" Target="../media/image100.png"/><Relationship Id="rId4" Type="http://schemas.openxmlformats.org/officeDocument/2006/relationships/image" Target="../media/image94.png"/><Relationship Id="rId9" Type="http://schemas.openxmlformats.org/officeDocument/2006/relationships/image" Target="../media/image99.png"/><Relationship Id="rId14" Type="http://schemas.openxmlformats.org/officeDocument/2006/relationships/image" Target="../media/image10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180.png"/><Relationship Id="rId3" Type="http://schemas.openxmlformats.org/officeDocument/2006/relationships/image" Target="../media/image80.png"/><Relationship Id="rId7" Type="http://schemas.openxmlformats.org/officeDocument/2006/relationships/image" Target="../media/image120.png"/><Relationship Id="rId12" Type="http://schemas.openxmlformats.org/officeDocument/2006/relationships/image" Target="../media/image170.png"/><Relationship Id="rId2" Type="http://schemas.openxmlformats.org/officeDocument/2006/relationships/image" Target="../media/image54.png"/><Relationship Id="rId1" Type="http://schemas.openxmlformats.org/officeDocument/2006/relationships/slideLayout" Target="../slideLayouts/slideLayout5.xml"/><Relationship Id="rId6" Type="http://schemas.openxmlformats.org/officeDocument/2006/relationships/image" Target="../media/image110.png"/><Relationship Id="rId11" Type="http://schemas.openxmlformats.org/officeDocument/2006/relationships/image" Target="../media/image56.png"/><Relationship Id="rId5" Type="http://schemas.openxmlformats.org/officeDocument/2006/relationships/image" Target="../media/image105.png"/><Relationship Id="rId10" Type="http://schemas.openxmlformats.org/officeDocument/2006/relationships/image" Target="../media/image55.png"/><Relationship Id="rId4" Type="http://schemas.openxmlformats.org/officeDocument/2006/relationships/image" Target="../media/image90.png"/><Relationship Id="rId9" Type="http://schemas.openxmlformats.org/officeDocument/2006/relationships/image" Target="../media/image140.png"/></Relationships>
</file>

<file path=ppt/slides/_rels/slide2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5.x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image" Target="../media/image340.png"/><Relationship Id="rId3" Type="http://schemas.openxmlformats.org/officeDocument/2006/relationships/image" Target="../media/image240.png"/><Relationship Id="rId7" Type="http://schemas.openxmlformats.org/officeDocument/2006/relationships/image" Target="../media/image280.png"/><Relationship Id="rId12" Type="http://schemas.openxmlformats.org/officeDocument/2006/relationships/image" Target="../media/image330.png"/><Relationship Id="rId2" Type="http://schemas.openxmlformats.org/officeDocument/2006/relationships/image" Target="../media/image230.png"/><Relationship Id="rId16" Type="http://schemas.openxmlformats.org/officeDocument/2006/relationships/image" Target="../media/image370.png"/><Relationship Id="rId1" Type="http://schemas.openxmlformats.org/officeDocument/2006/relationships/slideLayout" Target="../slideLayouts/slideLayout5.xml"/><Relationship Id="rId6" Type="http://schemas.openxmlformats.org/officeDocument/2006/relationships/image" Target="../media/image57.png"/><Relationship Id="rId11" Type="http://schemas.openxmlformats.org/officeDocument/2006/relationships/image" Target="../media/image320.png"/><Relationship Id="rId5" Type="http://schemas.openxmlformats.org/officeDocument/2006/relationships/image" Target="../media/image260.png"/><Relationship Id="rId15" Type="http://schemas.openxmlformats.org/officeDocument/2006/relationships/image" Target="../media/image360.png"/><Relationship Id="rId10" Type="http://schemas.openxmlformats.org/officeDocument/2006/relationships/image" Target="../media/image58.jpg"/><Relationship Id="rId4" Type="http://schemas.openxmlformats.org/officeDocument/2006/relationships/image" Target="../media/image250.png"/><Relationship Id="rId9" Type="http://schemas.openxmlformats.org/officeDocument/2006/relationships/image" Target="../media/image300.png"/><Relationship Id="rId14" Type="http://schemas.openxmlformats.org/officeDocument/2006/relationships/image" Target="../media/image350.png"/></Relationships>
</file>

<file path=ppt/slides/_rels/slide27.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5.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7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9.png"/><Relationship Id="rId3" Type="http://schemas.openxmlformats.org/officeDocument/2006/relationships/image" Target="../media/image9.png"/><Relationship Id="rId21" Type="http://schemas.openxmlformats.org/officeDocument/2006/relationships/image" Target="../media/image32.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image" Target="../media/image8.png"/><Relationship Id="rId16" Type="http://schemas.openxmlformats.org/officeDocument/2006/relationships/image" Target="../media/image22.png"/><Relationship Id="rId20"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19" Type="http://schemas.openxmlformats.org/officeDocument/2006/relationships/image" Target="../media/image30.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33.pn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2.xml"/><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8" Type="http://schemas.openxmlformats.org/officeDocument/2006/relationships/image" Target="../media/image131.png"/><Relationship Id="rId13" Type="http://schemas.openxmlformats.org/officeDocument/2006/relationships/image" Target="../media/image181.png"/><Relationship Id="rId18" Type="http://schemas.openxmlformats.org/officeDocument/2006/relationships/image" Target="../media/image231.png"/><Relationship Id="rId3" Type="http://schemas.openxmlformats.org/officeDocument/2006/relationships/image" Target="../media/image81.png"/><Relationship Id="rId7" Type="http://schemas.openxmlformats.org/officeDocument/2006/relationships/image" Target="../media/image121.png"/><Relationship Id="rId12" Type="http://schemas.openxmlformats.org/officeDocument/2006/relationships/image" Target="../media/image171.png"/><Relationship Id="rId17" Type="http://schemas.openxmlformats.org/officeDocument/2006/relationships/image" Target="../media/image221.png"/><Relationship Id="rId2" Type="http://schemas.openxmlformats.org/officeDocument/2006/relationships/image" Target="../media/image41.png"/><Relationship Id="rId16" Type="http://schemas.openxmlformats.org/officeDocument/2006/relationships/image" Target="../media/image45.png"/><Relationship Id="rId1" Type="http://schemas.openxmlformats.org/officeDocument/2006/relationships/slideLayout" Target="../slideLayouts/slideLayout5.xml"/><Relationship Id="rId6" Type="http://schemas.openxmlformats.org/officeDocument/2006/relationships/image" Target="../media/image111.png"/><Relationship Id="rId11" Type="http://schemas.openxmlformats.org/officeDocument/2006/relationships/image" Target="../media/image43.png"/><Relationship Id="rId5" Type="http://schemas.openxmlformats.org/officeDocument/2006/relationships/image" Target="../media/image106.png"/><Relationship Id="rId15" Type="http://schemas.openxmlformats.org/officeDocument/2006/relationships/image" Target="../media/image44.png"/><Relationship Id="rId10" Type="http://schemas.openxmlformats.org/officeDocument/2006/relationships/image" Target="../media/image42.png"/><Relationship Id="rId4" Type="http://schemas.openxmlformats.org/officeDocument/2006/relationships/image" Target="../media/image91.png"/><Relationship Id="rId9" Type="http://schemas.openxmlformats.org/officeDocument/2006/relationships/image" Target="../media/image141.png"/><Relationship Id="rId14" Type="http://schemas.openxmlformats.org/officeDocument/2006/relationships/image" Target="../media/image19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3</a:t>
            </a:r>
            <a:r>
              <a:rPr lang="ja-JP" altLang="en-US" dirty="0"/>
              <a:t>月</a:t>
            </a:r>
            <a:r>
              <a:rPr lang="en-US" altLang="ja-JP" dirty="0"/>
              <a:t>3</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2400" dirty="0">
              <a:solidFill>
                <a:schemeClr val="bg1"/>
              </a:solidFill>
            </a:endParaRPr>
          </a:p>
        </p:txBody>
      </p:sp>
      <p:sp>
        <p:nvSpPr>
          <p:cNvPr id="3" name="タイトル 2">
            <a:extLst>
              <a:ext uri="{FF2B5EF4-FFF2-40B4-BE49-F238E27FC236}">
                <a16:creationId xmlns:a16="http://schemas.microsoft.com/office/drawing/2014/main" id="{8EA915F6-B858-4513-B83C-C548CF506F17}"/>
              </a:ext>
            </a:extLst>
          </p:cNvPr>
          <p:cNvSpPr>
            <a:spLocks noGrp="1"/>
          </p:cNvSpPr>
          <p:nvPr>
            <p:ph type="ctrTitle"/>
          </p:nvPr>
        </p:nvSpPr>
        <p:spPr/>
        <p:txBody>
          <a:bodyPr/>
          <a:lstStyle/>
          <a:p>
            <a:r>
              <a:rPr lang="ja-JP" altLang="en-US" dirty="0"/>
              <a:t>データ駆動非線形制約での検証</a:t>
            </a:r>
          </a:p>
        </p:txBody>
      </p:sp>
      <p:sp>
        <p:nvSpPr>
          <p:cNvPr id="10" name="テキスト プレースホルダー 9">
            <a:extLst>
              <a:ext uri="{FF2B5EF4-FFF2-40B4-BE49-F238E27FC236}">
                <a16:creationId xmlns:a16="http://schemas.microsoft.com/office/drawing/2014/main" id="{1F4D3C09-6C39-46C3-965B-39A4511E920C}"/>
              </a:ext>
            </a:extLst>
          </p:cNvPr>
          <p:cNvSpPr>
            <a:spLocks noGrp="1"/>
          </p:cNvSpPr>
          <p:nvPr>
            <p:ph type="body" sz="quarter" idx="13"/>
          </p:nvPr>
        </p:nvSpPr>
        <p:spPr/>
        <p:txBody>
          <a:bodyPr/>
          <a:lstStyle/>
          <a:p>
            <a:r>
              <a:rPr lang="ja-JP" altLang="en-US" dirty="0"/>
              <a:t>熊谷　渉</a:t>
            </a:r>
          </a:p>
        </p:txBody>
      </p:sp>
      <p:sp>
        <p:nvSpPr>
          <p:cNvPr id="12" name="テキスト プレースホルダー 11">
            <a:extLst>
              <a:ext uri="{FF2B5EF4-FFF2-40B4-BE49-F238E27FC236}">
                <a16:creationId xmlns:a16="http://schemas.microsoft.com/office/drawing/2014/main" id="{7708E5FB-6F3E-43FF-BB08-A2EF0CC975ED}"/>
              </a:ext>
            </a:extLst>
          </p:cNvPr>
          <p:cNvSpPr>
            <a:spLocks noGrp="1"/>
          </p:cNvSpPr>
          <p:nvPr>
            <p:ph type="body" sz="quarter" idx="14"/>
          </p:nvPr>
        </p:nvSpPr>
        <p:spPr>
          <a:xfrm>
            <a:off x="5264402" y="5097803"/>
            <a:ext cx="5307863" cy="630302"/>
          </a:xfrm>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13" name="サブタイトル 1">
            <a:extLst>
              <a:ext uri="{FF2B5EF4-FFF2-40B4-BE49-F238E27FC236}">
                <a16:creationId xmlns:a16="http://schemas.microsoft.com/office/drawing/2014/main" id="{7B1A2FAA-FA7C-4525-9608-CAB9238A7C6E}"/>
              </a:ext>
            </a:extLst>
          </p:cNvPr>
          <p:cNvSpPr txBox="1">
            <a:spLocks/>
          </p:cNvSpPr>
          <p:nvPr/>
        </p:nvSpPr>
        <p:spPr>
          <a:xfrm>
            <a:off x="5264402" y="2479131"/>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連携最適化テーマ</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両手法は、実行可能解かつ同等の準最適解を獲得できた。</a:t>
            </a:r>
            <a:endParaRPr lang="en-US" altLang="ja-JP" sz="2800" dirty="0"/>
          </a:p>
          <a:p>
            <a:pPr>
              <a:defRPr/>
            </a:pPr>
            <a:r>
              <a:rPr lang="ja-JP" altLang="en-US" sz="2800" dirty="0"/>
              <a:t>一方、計算時間では違反量削減優先の方法が優れている。</a:t>
            </a:r>
            <a:endParaRPr lang="en-US" altLang="ja-JP" sz="2800"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1668140995"/>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22766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2276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a:t>
                          </a:r>
                          <a14:m>
                            <m:oMath xmlns:m="http://schemas.openxmlformats.org/officeDocument/2006/math">
                              <m:r>
                                <a:rPr kumimoji="1" lang="en-US" altLang="ja-JP" sz="1800" b="1" i="1" smtClean="0">
                                  <a:latin typeface="Cambria Math" panose="02040503050406030204" pitchFamily="18" charset="0"/>
                                </a:rPr>
                                <m:t>𝒙</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(0.56,0.87,0.33)</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(0.96,0.41,0.36)</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(0.74,0.53,0.60)</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(0.58,0.82,0.39)</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最良解の目的関数値</a:t>
                          </a:r>
                          <a14:m>
                            <m:oMath xmlns:m="http://schemas.openxmlformats.org/officeDocument/2006/math">
                              <m:r>
                                <a:rPr kumimoji="1" lang="en-US" altLang="ja-JP" sz="1800" b="0" i="1" smtClean="0">
                                  <a:latin typeface="Cambria Math" panose="02040503050406030204" pitchFamily="18" charset="0"/>
                                </a:rPr>
                                <m:t>𝑓</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649</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Choice>
        <mc:Fallback xmlns="">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1668140995"/>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64008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3657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278689" r="-32752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2753" t="-278689" r="-301124"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2129" t="-278689" r="-200280"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034" t="-278689" r="-10084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1849" t="-278689" r="-560" b="-322951"/>
                          </a:stretch>
                        </a:blipFill>
                      </a:tcPr>
                    </a:tc>
                    <a:extLst>
                      <a:ext uri="{0D108BD9-81ED-4DB2-BD59-A6C34878D82A}">
                        <a16:rowId xmlns:a16="http://schemas.microsoft.com/office/drawing/2014/main" val="1154237924"/>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385000" r="-327523" b="-228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649</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Fallback>
      </mc:AlternateContent>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a:t>
            </a:r>
            <a:r>
              <a:rPr kumimoji="1" lang="ja-JP" altLang="en-US" sz="1600" b="1" dirty="0">
                <a:solidFill>
                  <a:schemeClr val="bg1"/>
                </a:solidFill>
              </a:rPr>
              <a:t>２　＞　結果</a:t>
            </a:r>
          </a:p>
        </p:txBody>
      </p:sp>
      <p:sp>
        <p:nvSpPr>
          <p:cNvPr id="7" name="テキスト ボックス 6">
            <a:extLst>
              <a:ext uri="{FF2B5EF4-FFF2-40B4-BE49-F238E27FC236}">
                <a16:creationId xmlns:a16="http://schemas.microsoft.com/office/drawing/2014/main" id="{08BC6B93-A56B-4553-979C-C1B4457B4434}"/>
              </a:ext>
            </a:extLst>
          </p:cNvPr>
          <p:cNvSpPr txBox="1"/>
          <p:nvPr/>
        </p:nvSpPr>
        <p:spPr>
          <a:xfrm>
            <a:off x="408178" y="5616643"/>
            <a:ext cx="8843152" cy="338554"/>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85E6918-2B74-4641-B34B-4A2A27887269}"/>
                  </a:ext>
                </a:extLst>
              </p:cNvPr>
              <p:cNvSpPr txBox="1"/>
              <p:nvPr/>
            </p:nvSpPr>
            <p:spPr>
              <a:xfrm>
                <a:off x="408178" y="5301307"/>
                <a:ext cx="5184239" cy="338554"/>
              </a:xfrm>
              <a:prstGeom prst="rect">
                <a:avLst/>
              </a:prstGeom>
              <a:noFill/>
            </p:spPr>
            <p:txBody>
              <a:bodyPr wrap="square" rtlCol="0">
                <a:spAutoFit/>
              </a:bodyPr>
              <a:lstStyle/>
              <a:p>
                <a:r>
                  <a:rPr kumimoji="1" lang="en-US" altLang="ja-JP" sz="1600" dirty="0"/>
                  <a:t>※</a:t>
                </a:r>
                <a:r>
                  <a:rPr kumimoji="1" lang="ja-JP" altLang="en-US" sz="1600" dirty="0"/>
                  <a:t>最適解</a:t>
                </a:r>
                <a14:m>
                  <m:oMath xmlns:m="http://schemas.openxmlformats.org/officeDocument/2006/math">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1" i="1" smtClean="0">
                            <a:latin typeface="Cambria Math" panose="02040503050406030204" pitchFamily="18" charset="0"/>
                          </a:rPr>
                          <m:t>∗</m:t>
                        </m:r>
                      </m:sup>
                    </m:sSup>
                    <m:r>
                      <a:rPr kumimoji="1" lang="en-US" altLang="ja-JP" sz="1600" b="1"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rPr>
                      <m:t>0.6</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1" i="1" smtClean="0">
                        <a:latin typeface="Cambria Math" panose="02040503050406030204" pitchFamily="18" charset="0"/>
                        <a:ea typeface="Cambria Math" panose="02040503050406030204" pitchFamily="18" charset="0"/>
                      </a:rPr>
                      <m:t>𝟏</m:t>
                    </m:r>
                  </m:oMath>
                </a14:m>
                <a:r>
                  <a:rPr kumimoji="1" lang="ja-JP" altLang="en-US" sz="1600" dirty="0"/>
                  <a:t>、最適値</a:t>
                </a:r>
                <a14:m>
                  <m:oMath xmlns:m="http://schemas.openxmlformats.org/officeDocument/2006/math">
                    <m:sSup>
                      <m:sSupPr>
                        <m:ctrlPr>
                          <a:rPr kumimoji="1" lang="en-US" altLang="ja-JP" sz="1600" i="1">
                            <a:latin typeface="Cambria Math" panose="02040503050406030204" pitchFamily="18" charset="0"/>
                            <a:ea typeface="Cambria Math" panose="02040503050406030204" pitchFamily="18" charset="0"/>
                          </a:rPr>
                        </m:ctrlPr>
                      </m:sSupPr>
                      <m:e>
                        <m:r>
                          <a:rPr kumimoji="1" lang="en-US" altLang="ja-JP" sz="1600" i="1">
                            <a:latin typeface="Cambria Math" panose="02040503050406030204" pitchFamily="18" charset="0"/>
                            <a:ea typeface="Cambria Math" panose="02040503050406030204" pitchFamily="18" charset="0"/>
                          </a:rPr>
                          <m:t>𝑓</m:t>
                        </m:r>
                      </m:e>
                      <m:sup>
                        <m:r>
                          <a:rPr kumimoji="1" lang="en-US" altLang="ja-JP" sz="1600" i="1">
                            <a:latin typeface="Cambria Math" panose="02040503050406030204" pitchFamily="18" charset="0"/>
                            <a:ea typeface="Cambria Math" panose="02040503050406030204" pitchFamily="18" charset="0"/>
                          </a:rPr>
                          <m:t>∗</m:t>
                        </m:r>
                      </m:sup>
                    </m:sSup>
                    <m:r>
                      <a:rPr kumimoji="1" lang="en-US" altLang="ja-JP" sz="1600" b="1" i="1">
                        <a:latin typeface="Cambria Math" panose="02040503050406030204" pitchFamily="18" charset="0"/>
                        <a:ea typeface="Cambria Math" panose="02040503050406030204" pitchFamily="18" charset="0"/>
                      </a:rPr>
                      <m:t>≅</m:t>
                    </m:r>
                    <m:r>
                      <a:rPr kumimoji="1" lang="en-US" altLang="ja-JP" sz="1600" i="1">
                        <a:latin typeface="Cambria Math" panose="02040503050406030204" pitchFamily="18" charset="0"/>
                        <a:ea typeface="Cambria Math" panose="02040503050406030204" pitchFamily="18" charset="0"/>
                      </a:rPr>
                      <m:t>0.36</m:t>
                    </m:r>
                  </m:oMath>
                </a14:m>
                <a:endParaRPr kumimoji="1" lang="ja-JP" altLang="en-US" sz="1600" dirty="0"/>
              </a:p>
            </p:txBody>
          </p:sp>
        </mc:Choice>
        <mc:Fallback xmlns="">
          <p:sp>
            <p:nvSpPr>
              <p:cNvPr id="12" name="テキスト ボックス 11">
                <a:extLst>
                  <a:ext uri="{FF2B5EF4-FFF2-40B4-BE49-F238E27FC236}">
                    <a16:creationId xmlns:a16="http://schemas.microsoft.com/office/drawing/2014/main" id="{485E6918-2B74-4641-B34B-4A2A27887269}"/>
                  </a:ext>
                </a:extLst>
              </p:cNvPr>
              <p:cNvSpPr txBox="1">
                <a:spLocks noRot="1" noChangeAspect="1" noMove="1" noResize="1" noEditPoints="1" noAdjustHandles="1" noChangeArrowheads="1" noChangeShapeType="1" noTextEdit="1"/>
              </p:cNvSpPr>
              <p:nvPr/>
            </p:nvSpPr>
            <p:spPr>
              <a:xfrm>
                <a:off x="408178" y="5301307"/>
                <a:ext cx="5184239" cy="338554"/>
              </a:xfrm>
              <a:prstGeom prst="rect">
                <a:avLst/>
              </a:prstGeom>
              <a:blipFill>
                <a:blip r:embed="rId3"/>
                <a:stretch>
                  <a:fillRect l="-706" t="-7273" b="-23636"/>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5714ED89-945D-4828-8E34-8F81A6E5BF16}"/>
              </a:ext>
            </a:extLst>
          </p:cNvPr>
          <p:cNvSpPr txBox="1"/>
          <p:nvPr/>
        </p:nvSpPr>
        <p:spPr>
          <a:xfrm>
            <a:off x="408178" y="4958635"/>
            <a:ext cx="5184239" cy="338554"/>
          </a:xfrm>
          <a:prstGeom prst="rect">
            <a:avLst/>
          </a:prstGeom>
          <a:noFill/>
        </p:spPr>
        <p:txBody>
          <a:bodyPr wrap="square" rtlCol="0">
            <a:spAutoFit/>
          </a:bodyPr>
          <a:lstStyle/>
          <a:p>
            <a:r>
              <a:rPr kumimoji="1" lang="en-US" altLang="ja-JP" sz="1600" dirty="0"/>
              <a:t>※</a:t>
            </a:r>
            <a:r>
              <a:rPr kumimoji="1" lang="ja-JP" altLang="en-US" sz="1600" dirty="0"/>
              <a:t>条件</a:t>
            </a:r>
            <a:r>
              <a:rPr kumimoji="1" lang="en-US" altLang="ja-JP" sz="1600" dirty="0"/>
              <a:t>1</a:t>
            </a:r>
            <a:r>
              <a:rPr kumimoji="1" lang="ja-JP" altLang="en-US" sz="1600" dirty="0"/>
              <a:t>：</a:t>
            </a:r>
            <a:r>
              <a:rPr kumimoji="1" lang="en-US" altLang="ja-JP" sz="1600" dirty="0"/>
              <a:t>100</a:t>
            </a:r>
            <a:r>
              <a:rPr kumimoji="1" lang="ja-JP" altLang="en-US" sz="1600" dirty="0"/>
              <a:t>反復</a:t>
            </a:r>
            <a:r>
              <a:rPr kumimoji="1" lang="en-US" altLang="ja-JP" sz="1600" dirty="0"/>
              <a:t>/10</a:t>
            </a:r>
            <a:r>
              <a:rPr kumimoji="1" lang="ja-JP" altLang="en-US" sz="1600" dirty="0"/>
              <a:t>個体、条件</a:t>
            </a:r>
            <a:r>
              <a:rPr kumimoji="1" lang="en-US" altLang="ja-JP" sz="1600" dirty="0"/>
              <a:t>2</a:t>
            </a:r>
            <a:r>
              <a:rPr kumimoji="1" lang="ja-JP" altLang="en-US" sz="1600" dirty="0"/>
              <a:t>：</a:t>
            </a:r>
            <a:r>
              <a:rPr kumimoji="1" lang="en-US" altLang="ja-JP" sz="1600" dirty="0"/>
              <a:t>100</a:t>
            </a:r>
            <a:r>
              <a:rPr kumimoji="1" lang="ja-JP" altLang="en-US" sz="1600" dirty="0"/>
              <a:t>反復</a:t>
            </a:r>
            <a:r>
              <a:rPr kumimoji="1" lang="en-US" altLang="ja-JP" sz="1600" dirty="0"/>
              <a:t>/100</a:t>
            </a:r>
            <a:r>
              <a:rPr kumimoji="1" lang="ja-JP" altLang="en-US" sz="1600" dirty="0"/>
              <a:t>個体</a:t>
            </a:r>
          </a:p>
        </p:txBody>
      </p:sp>
    </p:spTree>
    <p:extLst>
      <p:ext uri="{BB962C8B-B14F-4D97-AF65-F5344CB8AC3E}">
        <p14:creationId xmlns:p14="http://schemas.microsoft.com/office/powerpoint/2010/main" val="4007547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ヒストグラム&#10;&#10;自動的に生成された説明">
            <a:extLst>
              <a:ext uri="{FF2B5EF4-FFF2-40B4-BE49-F238E27FC236}">
                <a16:creationId xmlns:a16="http://schemas.microsoft.com/office/drawing/2014/main" id="{6BDE6230-B670-4D17-A884-A55C54D63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896" y="2556324"/>
            <a:ext cx="5178859" cy="3420000"/>
          </a:xfrm>
          <a:prstGeom prst="rect">
            <a:avLst/>
          </a:prstGeom>
        </p:spPr>
      </p:pic>
      <p:pic>
        <p:nvPicPr>
          <p:cNvPr id="12" name="図 11" descr="グラフ&#10;&#10;自動的に生成された説明">
            <a:extLst>
              <a:ext uri="{FF2B5EF4-FFF2-40B4-BE49-F238E27FC236}">
                <a16:creationId xmlns:a16="http://schemas.microsoft.com/office/drawing/2014/main" id="{58457322-A367-42F4-B61B-79D99273B0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678" y="2556324"/>
            <a:ext cx="5178857" cy="3420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a:t>
            </a:r>
            <a:r>
              <a:rPr lang="en-US" altLang="ja-JP" sz="2800" dirty="0"/>
              <a:t>MOEA/D</a:t>
            </a:r>
            <a:r>
              <a:rPr lang="ja-JP" altLang="en-US" sz="2800" dirty="0"/>
              <a:t>よりも少ない計算時間で可能解が得られた。</a:t>
            </a:r>
            <a:endParaRPr lang="en-US" altLang="ja-JP" sz="28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a:t>
            </a:r>
            <a:endParaRPr kumimoji="1" lang="ja-JP" altLang="en-US" sz="1600" dirty="0">
              <a:solidFill>
                <a:schemeClr val="bg1"/>
              </a:solidFill>
            </a:endParaRPr>
          </a:p>
        </p:txBody>
      </p:sp>
      <p:sp>
        <p:nvSpPr>
          <p:cNvPr id="57" name="テキスト ボックス 56">
            <a:extLst>
              <a:ext uri="{FF2B5EF4-FFF2-40B4-BE49-F238E27FC236}">
                <a16:creationId xmlns:a16="http://schemas.microsoft.com/office/drawing/2014/main" id="{9DF164C9-AF0C-41DC-BBBF-D0F865038797}"/>
              </a:ext>
            </a:extLst>
          </p:cNvPr>
          <p:cNvSpPr txBox="1"/>
          <p:nvPr/>
        </p:nvSpPr>
        <p:spPr>
          <a:xfrm>
            <a:off x="2317032" y="2214832"/>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30" name="テキスト ボックス 29">
            <a:extLst>
              <a:ext uri="{FF2B5EF4-FFF2-40B4-BE49-F238E27FC236}">
                <a16:creationId xmlns:a16="http://schemas.microsoft.com/office/drawing/2014/main" id="{4795C1D0-4110-4694-935A-4FD428F1B632}"/>
              </a:ext>
            </a:extLst>
          </p:cNvPr>
          <p:cNvSpPr txBox="1"/>
          <p:nvPr/>
        </p:nvSpPr>
        <p:spPr>
          <a:xfrm>
            <a:off x="1410442" y="4119550"/>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54</a:t>
            </a:r>
            <a:r>
              <a:rPr kumimoji="1" lang="ja-JP" altLang="en-US" sz="1400" dirty="0"/>
              <a:t>秒）</a:t>
            </a:r>
          </a:p>
        </p:txBody>
      </p:sp>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4" y="-20412"/>
            <a:ext cx="3638066"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a:t>
            </a:r>
            <a:r>
              <a:rPr kumimoji="1" lang="ja-JP" altLang="en-US" sz="1600" b="1" dirty="0">
                <a:solidFill>
                  <a:schemeClr val="bg1"/>
                </a:solidFill>
              </a:rPr>
              <a:t>２　＞　結果　－ 条件１</a:t>
            </a:r>
            <a:endParaRPr kumimoji="1" lang="en-US" altLang="ja-JP" sz="1600" b="1" dirty="0">
              <a:solidFill>
                <a:schemeClr val="bg1"/>
              </a:solidFill>
            </a:endParaRPr>
          </a:p>
        </p:txBody>
      </p:sp>
      <p:sp>
        <p:nvSpPr>
          <p:cNvPr id="22" name="テキスト ボックス 21">
            <a:extLst>
              <a:ext uri="{FF2B5EF4-FFF2-40B4-BE49-F238E27FC236}">
                <a16:creationId xmlns:a16="http://schemas.microsoft.com/office/drawing/2014/main" id="{2A016CD5-8B79-45C0-92B9-01AC5E479C53}"/>
              </a:ext>
            </a:extLst>
          </p:cNvPr>
          <p:cNvSpPr txBox="1"/>
          <p:nvPr/>
        </p:nvSpPr>
        <p:spPr>
          <a:xfrm>
            <a:off x="607678" y="4229999"/>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5403437" y="4129773"/>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31" name="テキスト ボックス 30">
            <a:extLst>
              <a:ext uri="{FF2B5EF4-FFF2-40B4-BE49-F238E27FC236}">
                <a16:creationId xmlns:a16="http://schemas.microsoft.com/office/drawing/2014/main" id="{FBEF0581-A4CB-42A6-8B48-2AEBEF47EC6C}"/>
              </a:ext>
            </a:extLst>
          </p:cNvPr>
          <p:cNvSpPr txBox="1"/>
          <p:nvPr/>
        </p:nvSpPr>
        <p:spPr>
          <a:xfrm>
            <a:off x="3950893" y="2939958"/>
            <a:ext cx="101010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0.3920</a:t>
            </a:r>
            <a:endParaRPr kumimoji="1" lang="ja-JP" altLang="en-US" sz="1400" dirty="0"/>
          </a:p>
        </p:txBody>
      </p:sp>
      <p:sp>
        <p:nvSpPr>
          <p:cNvPr id="29" name="テキスト ボックス 28">
            <a:extLst>
              <a:ext uri="{FF2B5EF4-FFF2-40B4-BE49-F238E27FC236}">
                <a16:creationId xmlns:a16="http://schemas.microsoft.com/office/drawing/2014/main" id="{1F7235F7-5BEC-47CA-B246-0FD56B0E3FB6}"/>
              </a:ext>
            </a:extLst>
          </p:cNvPr>
          <p:cNvSpPr txBox="1"/>
          <p:nvPr/>
        </p:nvSpPr>
        <p:spPr>
          <a:xfrm>
            <a:off x="6218111" y="4129773"/>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32" name="テキスト ボックス 31">
            <a:extLst>
              <a:ext uri="{FF2B5EF4-FFF2-40B4-BE49-F238E27FC236}">
                <a16:creationId xmlns:a16="http://schemas.microsoft.com/office/drawing/2014/main" id="{2955FD79-F820-4748-8CAB-BBD417D715EC}"/>
              </a:ext>
            </a:extLst>
          </p:cNvPr>
          <p:cNvSpPr txBox="1"/>
          <p:nvPr/>
        </p:nvSpPr>
        <p:spPr>
          <a:xfrm>
            <a:off x="10998438" y="4129773"/>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35" name="テキスト ボックス 34">
            <a:extLst>
              <a:ext uri="{FF2B5EF4-FFF2-40B4-BE49-F238E27FC236}">
                <a16:creationId xmlns:a16="http://schemas.microsoft.com/office/drawing/2014/main" id="{A762FC4F-5AF2-43DF-A843-CC23F91BCB23}"/>
              </a:ext>
            </a:extLst>
          </p:cNvPr>
          <p:cNvSpPr txBox="1"/>
          <p:nvPr/>
        </p:nvSpPr>
        <p:spPr>
          <a:xfrm>
            <a:off x="7232833" y="2214832"/>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p:sp>
        <p:nvSpPr>
          <p:cNvPr id="36" name="テキスト ボックス 35">
            <a:extLst>
              <a:ext uri="{FF2B5EF4-FFF2-40B4-BE49-F238E27FC236}">
                <a16:creationId xmlns:a16="http://schemas.microsoft.com/office/drawing/2014/main" id="{AED9CD37-5B98-47D1-BFD8-F12BB80D9F63}"/>
              </a:ext>
            </a:extLst>
          </p:cNvPr>
          <p:cNvSpPr txBox="1"/>
          <p:nvPr/>
        </p:nvSpPr>
        <p:spPr>
          <a:xfrm>
            <a:off x="9427402" y="3214838"/>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22</a:t>
            </a:r>
            <a:r>
              <a:rPr kumimoji="1" lang="ja-JP" altLang="en-US" sz="1400" dirty="0"/>
              <a:t>秒）</a:t>
            </a:r>
          </a:p>
        </p:txBody>
      </p:sp>
      <p:sp>
        <p:nvSpPr>
          <p:cNvPr id="37" name="テキスト ボックス 36">
            <a:extLst>
              <a:ext uri="{FF2B5EF4-FFF2-40B4-BE49-F238E27FC236}">
                <a16:creationId xmlns:a16="http://schemas.microsoft.com/office/drawing/2014/main" id="{5187AED7-5BCA-4E55-B912-E6F89B029BD7}"/>
              </a:ext>
            </a:extLst>
          </p:cNvPr>
          <p:cNvSpPr txBox="1"/>
          <p:nvPr/>
        </p:nvSpPr>
        <p:spPr>
          <a:xfrm>
            <a:off x="9544662" y="2907061"/>
            <a:ext cx="101010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0.3964</a:t>
            </a:r>
            <a:endParaRPr kumimoji="1" lang="ja-JP" altLang="en-US" sz="1400" dirty="0"/>
          </a:p>
        </p:txBody>
      </p:sp>
      <p:sp>
        <p:nvSpPr>
          <p:cNvPr id="38" name="テキスト ボックス 37">
            <a:extLst>
              <a:ext uri="{FF2B5EF4-FFF2-40B4-BE49-F238E27FC236}">
                <a16:creationId xmlns:a16="http://schemas.microsoft.com/office/drawing/2014/main" id="{06ABE639-7512-42DD-B3E0-8730AD5203C2}"/>
              </a:ext>
            </a:extLst>
          </p:cNvPr>
          <p:cNvSpPr txBox="1"/>
          <p:nvPr/>
        </p:nvSpPr>
        <p:spPr>
          <a:xfrm>
            <a:off x="7196656" y="4093792"/>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6</a:t>
            </a:r>
            <a:r>
              <a:rPr kumimoji="1" lang="ja-JP" altLang="en-US" sz="1400" dirty="0"/>
              <a:t>秒）</a:t>
            </a:r>
          </a:p>
        </p:txBody>
      </p:sp>
      <p:sp>
        <p:nvSpPr>
          <p:cNvPr id="39" name="テキスト ボックス 38">
            <a:extLst>
              <a:ext uri="{FF2B5EF4-FFF2-40B4-BE49-F238E27FC236}">
                <a16:creationId xmlns:a16="http://schemas.microsoft.com/office/drawing/2014/main" id="{470D908E-4447-4144-A95A-101820BAEEF9}"/>
              </a:ext>
            </a:extLst>
          </p:cNvPr>
          <p:cNvSpPr txBox="1"/>
          <p:nvPr/>
        </p:nvSpPr>
        <p:spPr>
          <a:xfrm>
            <a:off x="7361605" y="4494965"/>
            <a:ext cx="2065797" cy="307777"/>
          </a:xfrm>
          <a:prstGeom prst="rect">
            <a:avLst/>
          </a:prstGeom>
          <a:noFill/>
        </p:spPr>
        <p:txBody>
          <a:bodyPr wrap="square" rtlCol="0">
            <a:spAutoFit/>
          </a:bodyPr>
          <a:lstStyle/>
          <a:p>
            <a:pPr algn="ctr"/>
            <a:r>
              <a:rPr kumimoji="1" lang="en-US" altLang="ja-JP" sz="1400" dirty="0"/>
              <a:t>30</a:t>
            </a:r>
            <a:r>
              <a:rPr kumimoji="1" lang="ja-JP" altLang="en-US" sz="1400" dirty="0"/>
              <a:t>回で可能解を発見</a:t>
            </a:r>
          </a:p>
        </p:txBody>
      </p:sp>
      <p:sp>
        <p:nvSpPr>
          <p:cNvPr id="41" name="テキスト ボックス 40">
            <a:extLst>
              <a:ext uri="{FF2B5EF4-FFF2-40B4-BE49-F238E27FC236}">
                <a16:creationId xmlns:a16="http://schemas.microsoft.com/office/drawing/2014/main" id="{B88B3916-3D6A-4568-9D2A-8B10FFA77B75}"/>
              </a:ext>
            </a:extLst>
          </p:cNvPr>
          <p:cNvSpPr txBox="1"/>
          <p:nvPr/>
        </p:nvSpPr>
        <p:spPr>
          <a:xfrm>
            <a:off x="1382723" y="4437792"/>
            <a:ext cx="2065797" cy="307777"/>
          </a:xfrm>
          <a:prstGeom prst="rect">
            <a:avLst/>
          </a:prstGeom>
          <a:noFill/>
        </p:spPr>
        <p:txBody>
          <a:bodyPr wrap="square" rtlCol="0">
            <a:spAutoFit/>
          </a:bodyPr>
          <a:lstStyle/>
          <a:p>
            <a:pPr algn="ctr"/>
            <a:r>
              <a:rPr kumimoji="1" lang="en-US" altLang="ja-JP" sz="1400" dirty="0"/>
              <a:t>80</a:t>
            </a:r>
            <a:r>
              <a:rPr kumimoji="1" lang="ja-JP" altLang="en-US" sz="1400" dirty="0"/>
              <a:t>回で可能解を発見</a:t>
            </a:r>
          </a:p>
        </p:txBody>
      </p:sp>
      <p:sp>
        <p:nvSpPr>
          <p:cNvPr id="42" name="テキスト ボックス 41">
            <a:extLst>
              <a:ext uri="{FF2B5EF4-FFF2-40B4-BE49-F238E27FC236}">
                <a16:creationId xmlns:a16="http://schemas.microsoft.com/office/drawing/2014/main" id="{61EC19FA-182C-4AE5-8C59-2E5D7C3802A8}"/>
              </a:ext>
            </a:extLst>
          </p:cNvPr>
          <p:cNvSpPr txBox="1"/>
          <p:nvPr/>
        </p:nvSpPr>
        <p:spPr>
          <a:xfrm>
            <a:off x="3793193" y="3190836"/>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66</a:t>
            </a:r>
            <a:r>
              <a:rPr kumimoji="1" lang="ja-JP" altLang="en-US" sz="1400" dirty="0"/>
              <a:t>秒）</a:t>
            </a:r>
          </a:p>
        </p:txBody>
      </p:sp>
    </p:spTree>
    <p:extLst>
      <p:ext uri="{BB962C8B-B14F-4D97-AF65-F5344CB8AC3E}">
        <p14:creationId xmlns:p14="http://schemas.microsoft.com/office/powerpoint/2010/main" val="255252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ヒストグラム&#10;&#10;自動的に生成された説明">
            <a:extLst>
              <a:ext uri="{FF2B5EF4-FFF2-40B4-BE49-F238E27FC236}">
                <a16:creationId xmlns:a16="http://schemas.microsoft.com/office/drawing/2014/main" id="{DF87141E-0800-4280-B33E-291794F7A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5426" y="2533016"/>
            <a:ext cx="5178858" cy="3420000"/>
          </a:xfrm>
          <a:prstGeom prst="rect">
            <a:avLst/>
          </a:prstGeom>
        </p:spPr>
      </p:pic>
      <p:pic>
        <p:nvPicPr>
          <p:cNvPr id="12" name="図 11" descr="グラフ, ヒストグラム&#10;&#10;自動的に生成された説明">
            <a:extLst>
              <a:ext uri="{FF2B5EF4-FFF2-40B4-BE49-F238E27FC236}">
                <a16:creationId xmlns:a16="http://schemas.microsoft.com/office/drawing/2014/main" id="{8A229293-CED5-4A32-8AA4-DF8B0C460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035" y="2533016"/>
            <a:ext cx="5178857" cy="3420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a:t>
            </a:r>
            <a:r>
              <a:rPr lang="en-US" altLang="ja-JP" sz="2800" dirty="0"/>
              <a:t>MOEA/D</a:t>
            </a:r>
            <a:r>
              <a:rPr lang="ja-JP" altLang="en-US" sz="2800" dirty="0"/>
              <a:t>よりも少ない計算時間で可能解が得られた。</a:t>
            </a:r>
            <a:endParaRPr lang="en-US" altLang="ja-JP" sz="2800" dirty="0"/>
          </a:p>
          <a:p>
            <a:pPr lvl="1">
              <a:defRPr/>
            </a:pPr>
            <a:r>
              <a:rPr lang="ja-JP" altLang="en-US" sz="2400" dirty="0"/>
              <a:t>ただし、</a:t>
            </a:r>
            <a:r>
              <a:rPr lang="en-US" altLang="ja-JP" sz="2400" dirty="0"/>
              <a:t>3</a:t>
            </a:r>
            <a:r>
              <a:rPr lang="ja-JP" altLang="en-US" sz="2400" dirty="0"/>
              <a:t>次元空間で</a:t>
            </a:r>
            <a:r>
              <a:rPr lang="en-US" altLang="ja-JP" sz="2400" dirty="0"/>
              <a:t>100</a:t>
            </a:r>
            <a:r>
              <a:rPr lang="ja-JP" altLang="en-US" sz="2400" dirty="0"/>
              <a:t>個体なら可能解獲得は容易である</a:t>
            </a:r>
            <a:endParaRPr lang="en-US" altLang="ja-JP" sz="2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4" y="-20412"/>
            <a:ext cx="3295166"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a:t>
            </a:r>
            <a:r>
              <a:rPr kumimoji="1" lang="ja-JP" altLang="en-US" sz="1600" b="1" dirty="0">
                <a:solidFill>
                  <a:schemeClr val="bg1"/>
                </a:solidFill>
              </a:rPr>
              <a:t>２　＞　結果　－ 条件２</a:t>
            </a:r>
            <a:endParaRPr kumimoji="1" lang="en-US" altLang="ja-JP" sz="1600" b="1" dirty="0">
              <a:solidFill>
                <a:schemeClr val="bg1"/>
              </a:solidFill>
            </a:endParaRPr>
          </a:p>
        </p:txBody>
      </p:sp>
      <p:sp>
        <p:nvSpPr>
          <p:cNvPr id="22" name="テキスト ボックス 21">
            <a:extLst>
              <a:ext uri="{FF2B5EF4-FFF2-40B4-BE49-F238E27FC236}">
                <a16:creationId xmlns:a16="http://schemas.microsoft.com/office/drawing/2014/main" id="{2A016CD5-8B79-45C0-92B9-01AC5E479C53}"/>
              </a:ext>
            </a:extLst>
          </p:cNvPr>
          <p:cNvSpPr txBox="1"/>
          <p:nvPr/>
        </p:nvSpPr>
        <p:spPr>
          <a:xfrm>
            <a:off x="571984" y="4125668"/>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5390093" y="4177124"/>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32" name="テキスト ボックス 31">
            <a:extLst>
              <a:ext uri="{FF2B5EF4-FFF2-40B4-BE49-F238E27FC236}">
                <a16:creationId xmlns:a16="http://schemas.microsoft.com/office/drawing/2014/main" id="{2955FD79-F820-4748-8CAB-BBD417D715EC}"/>
              </a:ext>
            </a:extLst>
          </p:cNvPr>
          <p:cNvSpPr txBox="1"/>
          <p:nvPr/>
        </p:nvSpPr>
        <p:spPr>
          <a:xfrm>
            <a:off x="11099831" y="4177124"/>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41" name="テキスト ボックス 40">
            <a:extLst>
              <a:ext uri="{FF2B5EF4-FFF2-40B4-BE49-F238E27FC236}">
                <a16:creationId xmlns:a16="http://schemas.microsoft.com/office/drawing/2014/main" id="{3EE31A52-DE62-40D8-AE81-59061FC122CD}"/>
              </a:ext>
            </a:extLst>
          </p:cNvPr>
          <p:cNvSpPr txBox="1"/>
          <p:nvPr/>
        </p:nvSpPr>
        <p:spPr>
          <a:xfrm>
            <a:off x="2313280" y="2213975"/>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42" name="テキスト ボックス 41">
            <a:extLst>
              <a:ext uri="{FF2B5EF4-FFF2-40B4-BE49-F238E27FC236}">
                <a16:creationId xmlns:a16="http://schemas.microsoft.com/office/drawing/2014/main" id="{176B24F1-2271-4FF3-9363-DFF011C7CB19}"/>
              </a:ext>
            </a:extLst>
          </p:cNvPr>
          <p:cNvSpPr txBox="1"/>
          <p:nvPr/>
        </p:nvSpPr>
        <p:spPr>
          <a:xfrm>
            <a:off x="7311363" y="2213975"/>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p:sp>
        <p:nvSpPr>
          <p:cNvPr id="43" name="テキスト ボックス 42">
            <a:extLst>
              <a:ext uri="{FF2B5EF4-FFF2-40B4-BE49-F238E27FC236}">
                <a16:creationId xmlns:a16="http://schemas.microsoft.com/office/drawing/2014/main" id="{3CE9F05D-4012-45ED-8795-E5A7245438A3}"/>
              </a:ext>
            </a:extLst>
          </p:cNvPr>
          <p:cNvSpPr txBox="1"/>
          <p:nvPr/>
        </p:nvSpPr>
        <p:spPr>
          <a:xfrm>
            <a:off x="6293417" y="4125668"/>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44" name="テキスト ボックス 43">
            <a:extLst>
              <a:ext uri="{FF2B5EF4-FFF2-40B4-BE49-F238E27FC236}">
                <a16:creationId xmlns:a16="http://schemas.microsoft.com/office/drawing/2014/main" id="{B585E4A8-E70D-428E-831A-BD12224D11A7}"/>
              </a:ext>
            </a:extLst>
          </p:cNvPr>
          <p:cNvSpPr txBox="1"/>
          <p:nvPr/>
        </p:nvSpPr>
        <p:spPr>
          <a:xfrm>
            <a:off x="1667617" y="4119550"/>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26</a:t>
            </a:r>
            <a:r>
              <a:rPr kumimoji="1" lang="ja-JP" altLang="en-US" sz="1400" dirty="0"/>
              <a:t>秒）</a:t>
            </a:r>
          </a:p>
        </p:txBody>
      </p:sp>
      <p:sp>
        <p:nvSpPr>
          <p:cNvPr id="45" name="テキスト ボックス 44">
            <a:extLst>
              <a:ext uri="{FF2B5EF4-FFF2-40B4-BE49-F238E27FC236}">
                <a16:creationId xmlns:a16="http://schemas.microsoft.com/office/drawing/2014/main" id="{89142832-42C4-460D-BCF2-8C804ADC0D83}"/>
              </a:ext>
            </a:extLst>
          </p:cNvPr>
          <p:cNvSpPr txBox="1"/>
          <p:nvPr/>
        </p:nvSpPr>
        <p:spPr>
          <a:xfrm>
            <a:off x="1639898" y="4437792"/>
            <a:ext cx="2065797" cy="307777"/>
          </a:xfrm>
          <a:prstGeom prst="rect">
            <a:avLst/>
          </a:prstGeom>
          <a:noFill/>
        </p:spPr>
        <p:txBody>
          <a:bodyPr wrap="square" rtlCol="0">
            <a:spAutoFit/>
          </a:bodyPr>
          <a:lstStyle/>
          <a:p>
            <a:pPr algn="ctr"/>
            <a:r>
              <a:rPr kumimoji="1" lang="en-US" altLang="ja-JP" sz="1400" dirty="0"/>
              <a:t>4</a:t>
            </a:r>
            <a:r>
              <a:rPr kumimoji="1" lang="ja-JP" altLang="en-US" sz="1400" dirty="0"/>
              <a:t>回で可能解を発見</a:t>
            </a:r>
          </a:p>
        </p:txBody>
      </p:sp>
      <p:sp>
        <p:nvSpPr>
          <p:cNvPr id="46" name="テキスト ボックス 45">
            <a:extLst>
              <a:ext uri="{FF2B5EF4-FFF2-40B4-BE49-F238E27FC236}">
                <a16:creationId xmlns:a16="http://schemas.microsoft.com/office/drawing/2014/main" id="{260A014E-B5BA-486A-AB70-A3E20A665828}"/>
              </a:ext>
            </a:extLst>
          </p:cNvPr>
          <p:cNvSpPr txBox="1"/>
          <p:nvPr/>
        </p:nvSpPr>
        <p:spPr>
          <a:xfrm>
            <a:off x="3950893" y="2949483"/>
            <a:ext cx="101010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0.4043</a:t>
            </a:r>
            <a:endParaRPr kumimoji="1" lang="ja-JP" altLang="en-US" sz="1400" dirty="0"/>
          </a:p>
        </p:txBody>
      </p:sp>
      <p:sp>
        <p:nvSpPr>
          <p:cNvPr id="48" name="テキスト ボックス 47">
            <a:extLst>
              <a:ext uri="{FF2B5EF4-FFF2-40B4-BE49-F238E27FC236}">
                <a16:creationId xmlns:a16="http://schemas.microsoft.com/office/drawing/2014/main" id="{DE394E39-EB2D-4C9C-8B1F-A11576A227EA}"/>
              </a:ext>
            </a:extLst>
          </p:cNvPr>
          <p:cNvSpPr txBox="1"/>
          <p:nvPr/>
        </p:nvSpPr>
        <p:spPr>
          <a:xfrm>
            <a:off x="3793193" y="3200361"/>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649</a:t>
            </a:r>
            <a:r>
              <a:rPr kumimoji="1" lang="ja-JP" altLang="en-US" sz="1400" dirty="0"/>
              <a:t>秒）</a:t>
            </a:r>
          </a:p>
        </p:txBody>
      </p:sp>
      <p:sp>
        <p:nvSpPr>
          <p:cNvPr id="49" name="テキスト ボックス 48">
            <a:extLst>
              <a:ext uri="{FF2B5EF4-FFF2-40B4-BE49-F238E27FC236}">
                <a16:creationId xmlns:a16="http://schemas.microsoft.com/office/drawing/2014/main" id="{93FB6AB3-BE31-43FA-8ACA-CFDD64DA9D5F}"/>
              </a:ext>
            </a:extLst>
          </p:cNvPr>
          <p:cNvSpPr txBox="1"/>
          <p:nvPr/>
        </p:nvSpPr>
        <p:spPr>
          <a:xfrm>
            <a:off x="9427402" y="3214838"/>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26</a:t>
            </a:r>
            <a:r>
              <a:rPr kumimoji="1" lang="ja-JP" altLang="en-US" sz="1400" dirty="0"/>
              <a:t>秒）</a:t>
            </a:r>
          </a:p>
        </p:txBody>
      </p:sp>
      <p:sp>
        <p:nvSpPr>
          <p:cNvPr id="50" name="テキスト ボックス 49">
            <a:extLst>
              <a:ext uri="{FF2B5EF4-FFF2-40B4-BE49-F238E27FC236}">
                <a16:creationId xmlns:a16="http://schemas.microsoft.com/office/drawing/2014/main" id="{8A334826-C326-4B14-A540-ECFA6D4C49D8}"/>
              </a:ext>
            </a:extLst>
          </p:cNvPr>
          <p:cNvSpPr txBox="1"/>
          <p:nvPr/>
        </p:nvSpPr>
        <p:spPr>
          <a:xfrm>
            <a:off x="9544662" y="2907061"/>
            <a:ext cx="1010106"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0.3855</a:t>
            </a:r>
            <a:endParaRPr kumimoji="1" lang="ja-JP" altLang="en-US" sz="1400" dirty="0"/>
          </a:p>
        </p:txBody>
      </p:sp>
      <p:sp>
        <p:nvSpPr>
          <p:cNvPr id="51" name="テキスト ボックス 50">
            <a:extLst>
              <a:ext uri="{FF2B5EF4-FFF2-40B4-BE49-F238E27FC236}">
                <a16:creationId xmlns:a16="http://schemas.microsoft.com/office/drawing/2014/main" id="{6DF04E4D-6CDF-409C-B324-B71AFA90BFC2}"/>
              </a:ext>
            </a:extLst>
          </p:cNvPr>
          <p:cNvSpPr txBox="1"/>
          <p:nvPr/>
        </p:nvSpPr>
        <p:spPr>
          <a:xfrm>
            <a:off x="7196656" y="4093792"/>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a:t>
            </a:r>
            <a:r>
              <a:rPr kumimoji="1" lang="ja-JP" altLang="en-US" sz="1400" dirty="0"/>
              <a:t>秒）</a:t>
            </a:r>
          </a:p>
        </p:txBody>
      </p:sp>
      <p:sp>
        <p:nvSpPr>
          <p:cNvPr id="52" name="テキスト ボックス 51">
            <a:extLst>
              <a:ext uri="{FF2B5EF4-FFF2-40B4-BE49-F238E27FC236}">
                <a16:creationId xmlns:a16="http://schemas.microsoft.com/office/drawing/2014/main" id="{E2D79521-8BAA-4395-A99E-D1F43EB22146}"/>
              </a:ext>
            </a:extLst>
          </p:cNvPr>
          <p:cNvSpPr txBox="1"/>
          <p:nvPr/>
        </p:nvSpPr>
        <p:spPr>
          <a:xfrm>
            <a:off x="7361605" y="4494965"/>
            <a:ext cx="2065797" cy="307777"/>
          </a:xfrm>
          <a:prstGeom prst="rect">
            <a:avLst/>
          </a:prstGeom>
          <a:noFill/>
        </p:spPr>
        <p:txBody>
          <a:bodyPr wrap="square" rtlCol="0">
            <a:spAutoFit/>
          </a:bodyPr>
          <a:lstStyle/>
          <a:p>
            <a:pPr algn="ctr"/>
            <a:r>
              <a:rPr kumimoji="1" lang="en-US" altLang="ja-JP" sz="1400" dirty="0"/>
              <a:t>4</a:t>
            </a:r>
            <a:r>
              <a:rPr kumimoji="1" lang="ja-JP" altLang="en-US" sz="1400" dirty="0"/>
              <a:t>回で可能解を発見</a:t>
            </a:r>
          </a:p>
        </p:txBody>
      </p:sp>
    </p:spTree>
    <p:extLst>
      <p:ext uri="{BB962C8B-B14F-4D97-AF65-F5344CB8AC3E}">
        <p14:creationId xmlns:p14="http://schemas.microsoft.com/office/powerpoint/2010/main" val="115897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評価状況（最適化技術）</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検証結果</a:t>
            </a:r>
            <a:endParaRPr kumimoji="1" lang="ja-JP" altLang="en-US" sz="1600" b="1" dirty="0">
              <a:solidFill>
                <a:schemeClr val="bg1"/>
              </a:solidFill>
            </a:endParaRPr>
          </a:p>
        </p:txBody>
      </p:sp>
      <p:graphicFrame>
        <p:nvGraphicFramePr>
          <p:cNvPr id="7" name="表 6">
            <a:extLst>
              <a:ext uri="{FF2B5EF4-FFF2-40B4-BE49-F238E27FC236}">
                <a16:creationId xmlns:a16="http://schemas.microsoft.com/office/drawing/2014/main" id="{5A61892A-94EA-4D29-9C1A-5096405CC76E}"/>
              </a:ext>
            </a:extLst>
          </p:cNvPr>
          <p:cNvGraphicFramePr>
            <a:graphicFrameLocks noGrp="1"/>
          </p:cNvGraphicFramePr>
          <p:nvPr>
            <p:extLst>
              <p:ext uri="{D42A27DB-BD31-4B8C-83A1-F6EECF244321}">
                <p14:modId xmlns:p14="http://schemas.microsoft.com/office/powerpoint/2010/main" val="345169020"/>
              </p:ext>
            </p:extLst>
          </p:nvPr>
        </p:nvGraphicFramePr>
        <p:xfrm>
          <a:off x="436967" y="2123831"/>
          <a:ext cx="11344213" cy="3810000"/>
        </p:xfrm>
        <a:graphic>
          <a:graphicData uri="http://schemas.openxmlformats.org/drawingml/2006/table">
            <a:tbl>
              <a:tblPr firstRow="1" bandRow="1">
                <a:tableStyleId>{5C22544A-7EE6-4342-B048-85BDC9FD1C3A}</a:tableStyleId>
              </a:tblPr>
              <a:tblGrid>
                <a:gridCol w="448111">
                  <a:extLst>
                    <a:ext uri="{9D8B030D-6E8A-4147-A177-3AD203B41FA5}">
                      <a16:colId xmlns:a16="http://schemas.microsoft.com/office/drawing/2014/main" val="85338569"/>
                    </a:ext>
                  </a:extLst>
                </a:gridCol>
                <a:gridCol w="1959329">
                  <a:extLst>
                    <a:ext uri="{9D8B030D-6E8A-4147-A177-3AD203B41FA5}">
                      <a16:colId xmlns:a16="http://schemas.microsoft.com/office/drawing/2014/main" val="730934563"/>
                    </a:ext>
                  </a:extLst>
                </a:gridCol>
                <a:gridCol w="1922021">
                  <a:extLst>
                    <a:ext uri="{9D8B030D-6E8A-4147-A177-3AD203B41FA5}">
                      <a16:colId xmlns:a16="http://schemas.microsoft.com/office/drawing/2014/main" val="2556546168"/>
                    </a:ext>
                  </a:extLst>
                </a:gridCol>
                <a:gridCol w="1342822">
                  <a:extLst>
                    <a:ext uri="{9D8B030D-6E8A-4147-A177-3AD203B41FA5}">
                      <a16:colId xmlns:a16="http://schemas.microsoft.com/office/drawing/2014/main" val="422137597"/>
                    </a:ext>
                  </a:extLst>
                </a:gridCol>
                <a:gridCol w="2001078">
                  <a:extLst>
                    <a:ext uri="{9D8B030D-6E8A-4147-A177-3AD203B41FA5}">
                      <a16:colId xmlns:a16="http://schemas.microsoft.com/office/drawing/2014/main" val="1645929428"/>
                    </a:ext>
                  </a:extLst>
                </a:gridCol>
                <a:gridCol w="1683026">
                  <a:extLst>
                    <a:ext uri="{9D8B030D-6E8A-4147-A177-3AD203B41FA5}">
                      <a16:colId xmlns:a16="http://schemas.microsoft.com/office/drawing/2014/main" val="2427704019"/>
                    </a:ext>
                  </a:extLst>
                </a:gridCol>
                <a:gridCol w="1987826">
                  <a:extLst>
                    <a:ext uri="{9D8B030D-6E8A-4147-A177-3AD203B41FA5}">
                      <a16:colId xmlns:a16="http://schemas.microsoft.com/office/drawing/2014/main" val="938337337"/>
                    </a:ext>
                  </a:extLst>
                </a:gridCol>
              </a:tblGrid>
              <a:tr h="206869">
                <a:tc rowSpan="2">
                  <a:txBody>
                    <a:bodyPr/>
                    <a:lstStyle/>
                    <a:p>
                      <a:pPr algn="ctr"/>
                      <a:r>
                        <a:rPr kumimoji="1" lang="en-US" altLang="ja-JP"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問題設定</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クラス</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問題分割</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違反量削減優先</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06869">
                <a:tc v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計算時間</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探索効率</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計算時間</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探索効率</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417141"/>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ベンチマーク問題</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(100</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3</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（可能解獲得可）</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1</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（可能解獲得可）</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1634353"/>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ベンチマーク問題</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(100</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非凸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2</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（可能解獲得速い）</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1</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（可能解得られず）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6075434"/>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スケジューリング問題</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（紙パ蒸解工程）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(28</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線形</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線形</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23</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（可能解得られず）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7</a:t>
                      </a:r>
                      <a:r>
                        <a:rPr kumimoji="1" lang="ja-JP" altLang="en-US" sz="14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527447074"/>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データ駆動型問題</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err="1"/>
                        <a:t>AutoEncoder</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(3</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非凸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26</a:t>
                      </a:r>
                      <a:r>
                        <a:rPr kumimoji="1" lang="ja-JP" altLang="en-US" sz="1400" dirty="0"/>
                        <a:t>秒）</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（可能解獲得遅い）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1</a:t>
                      </a:r>
                      <a:r>
                        <a:rPr kumimoji="1" lang="ja-JP" altLang="en-US" sz="14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（可能解獲得速い）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748230"/>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5</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（未実施）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a:t>
                      </a:r>
                      <a:r>
                        <a:rPr kumimoji="1" lang="en-US" altLang="ja-JP" sz="1200" dirty="0"/>
                        <a:t>0-1</a:t>
                      </a:r>
                      <a:r>
                        <a:rPr kumimoji="1" lang="ja-JP" altLang="en-US" sz="1200" dirty="0"/>
                        <a:t>整数</a:t>
                      </a:r>
                      <a:r>
                        <a:rPr kumimoji="1" lang="en-US" altLang="ja-JP" sz="1200" dirty="0"/>
                        <a:t>&amp;</a:t>
                      </a:r>
                      <a:r>
                        <a:rPr kumimoji="1" lang="ja-JP" altLang="en-US" sz="1200" dirty="0"/>
                        <a:t>連続</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非凸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6399575"/>
                  </a:ext>
                </a:extLst>
              </a:tr>
            </a:tbl>
          </a:graphicData>
        </a:graphic>
      </p:graphicFrame>
      <p:sp>
        <p:nvSpPr>
          <p:cNvPr id="8" name="テキスト ボックス 7">
            <a:extLst>
              <a:ext uri="{FF2B5EF4-FFF2-40B4-BE49-F238E27FC236}">
                <a16:creationId xmlns:a16="http://schemas.microsoft.com/office/drawing/2014/main" id="{18417407-90D8-4253-90B2-FF3DCB2339C8}"/>
              </a:ext>
            </a:extLst>
          </p:cNvPr>
          <p:cNvSpPr txBox="1"/>
          <p:nvPr/>
        </p:nvSpPr>
        <p:spPr>
          <a:xfrm>
            <a:off x="4602270" y="5948827"/>
            <a:ext cx="3628692" cy="338554"/>
          </a:xfrm>
          <a:prstGeom prst="rect">
            <a:avLst/>
          </a:prstGeom>
          <a:noFill/>
        </p:spPr>
        <p:txBody>
          <a:bodyPr wrap="square" rtlCol="0">
            <a:spAutoFit/>
          </a:bodyPr>
          <a:lstStyle/>
          <a:p>
            <a:pPr algn="ctr"/>
            <a:r>
              <a:rPr kumimoji="1" lang="en-US" altLang="ja-JP" sz="1600" dirty="0">
                <a:solidFill>
                  <a:schemeClr val="accent4"/>
                </a:solidFill>
              </a:rPr>
              <a:t>GA</a:t>
            </a:r>
            <a:r>
              <a:rPr kumimoji="1" lang="ja-JP" altLang="en-US" sz="1600" dirty="0">
                <a:solidFill>
                  <a:schemeClr val="accent4"/>
                </a:solidFill>
              </a:rPr>
              <a:t>の</a:t>
            </a:r>
            <a:r>
              <a:rPr kumimoji="1" lang="en-US" altLang="ja-JP" sz="1600" dirty="0">
                <a:solidFill>
                  <a:schemeClr val="accent4"/>
                </a:solidFill>
              </a:rPr>
              <a:t>0-1</a:t>
            </a:r>
            <a:r>
              <a:rPr kumimoji="1" lang="ja-JP" altLang="en-US" sz="1600" dirty="0">
                <a:solidFill>
                  <a:schemeClr val="accent4"/>
                </a:solidFill>
              </a:rPr>
              <a:t>整数への拡張は容易</a:t>
            </a:r>
            <a:endParaRPr kumimoji="1" lang="en-US" altLang="ja-JP" sz="1600" b="0" dirty="0">
              <a:solidFill>
                <a:schemeClr val="accent4"/>
              </a:solidFill>
            </a:endParaRPr>
          </a:p>
        </p:txBody>
      </p:sp>
      <p:sp>
        <p:nvSpPr>
          <p:cNvPr id="9" name="テキスト ボックス 8">
            <a:extLst>
              <a:ext uri="{FF2B5EF4-FFF2-40B4-BE49-F238E27FC236}">
                <a16:creationId xmlns:a16="http://schemas.microsoft.com/office/drawing/2014/main" id="{83FC7EE9-EDD1-4AB7-81EE-63991F87E2BD}"/>
              </a:ext>
            </a:extLst>
          </p:cNvPr>
          <p:cNvSpPr txBox="1"/>
          <p:nvPr/>
        </p:nvSpPr>
        <p:spPr>
          <a:xfrm>
            <a:off x="8151450" y="5948827"/>
            <a:ext cx="3628692" cy="338554"/>
          </a:xfrm>
          <a:prstGeom prst="rect">
            <a:avLst/>
          </a:prstGeom>
          <a:noFill/>
        </p:spPr>
        <p:txBody>
          <a:bodyPr wrap="square" rtlCol="0">
            <a:spAutoFit/>
          </a:bodyPr>
          <a:lstStyle/>
          <a:p>
            <a:pPr algn="ctr"/>
            <a:r>
              <a:rPr kumimoji="1" lang="en-US" altLang="ja-JP" sz="1600" dirty="0">
                <a:solidFill>
                  <a:schemeClr val="accent1"/>
                </a:solidFill>
              </a:rPr>
              <a:t>DE/PSO</a:t>
            </a:r>
            <a:r>
              <a:rPr kumimoji="1" lang="ja-JP" altLang="en-US" sz="1600" dirty="0">
                <a:solidFill>
                  <a:schemeClr val="accent1"/>
                </a:solidFill>
              </a:rPr>
              <a:t>の</a:t>
            </a:r>
            <a:r>
              <a:rPr kumimoji="1" lang="en-US" altLang="ja-JP" sz="1600" dirty="0">
                <a:solidFill>
                  <a:schemeClr val="accent1"/>
                </a:solidFill>
              </a:rPr>
              <a:t>0-1</a:t>
            </a:r>
            <a:r>
              <a:rPr kumimoji="1" lang="ja-JP" altLang="en-US" sz="1600" dirty="0">
                <a:solidFill>
                  <a:schemeClr val="accent1"/>
                </a:solidFill>
              </a:rPr>
              <a:t>整数への適用は未発達</a:t>
            </a:r>
            <a:endParaRPr kumimoji="1" lang="en-US" altLang="ja-JP" sz="1600" b="0" dirty="0">
              <a:solidFill>
                <a:schemeClr val="accent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759128"/>
            <a:ext cx="11509002"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目標クラスは未検証だが、一部の要素</a:t>
            </a:r>
            <a:r>
              <a:rPr lang="ja-JP" altLang="en-US" dirty="0"/>
              <a:t>（スケジューリングやデータ駆動など）</a:t>
            </a:r>
            <a:r>
              <a:rPr lang="ja-JP" altLang="en-US" sz="2800" dirty="0"/>
              <a:t>を含む検証を通じて、違反量優先が有利であることが示されてきた。</a:t>
            </a:r>
            <a:endParaRPr lang="en-US" altLang="ja-JP" sz="2800" dirty="0"/>
          </a:p>
          <a:p>
            <a:pPr>
              <a:defRPr/>
            </a:pPr>
            <a:r>
              <a:rPr lang="ja-JP" altLang="en-US" sz="2800" dirty="0"/>
              <a:t>一方、非凸性に対する性能検証、</a:t>
            </a:r>
            <a:r>
              <a:rPr lang="en-US" altLang="ja-JP" sz="2800" dirty="0"/>
              <a:t>0-1</a:t>
            </a:r>
            <a:r>
              <a:rPr lang="ja-JP" altLang="en-US" sz="2800" dirty="0"/>
              <a:t>整数への拡張などの問題は残っている。</a:t>
            </a:r>
            <a:endParaRPr lang="en-US" altLang="ja-JP" sz="2800" dirty="0"/>
          </a:p>
        </p:txBody>
      </p:sp>
    </p:spTree>
    <p:extLst>
      <p:ext uri="{BB962C8B-B14F-4D97-AF65-F5344CB8AC3E}">
        <p14:creationId xmlns:p14="http://schemas.microsoft.com/office/powerpoint/2010/main" val="3137347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非凸性に対する性能検証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検証結果</a:t>
            </a:r>
            <a:endParaRPr kumimoji="1" lang="ja-JP" altLang="en-US" sz="1600" b="1" dirty="0">
              <a:solidFill>
                <a:schemeClr val="bg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882953"/>
            <a:ext cx="11509002"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制約違反量削減優先は、非連結な実行可能領域が大きく分離している問題に適用したときに性能が低下した。</a:t>
            </a:r>
            <a:endParaRPr lang="en-US" altLang="ja-JP" sz="2800" dirty="0"/>
          </a:p>
          <a:p>
            <a:pPr>
              <a:defRPr/>
            </a:pPr>
            <a:r>
              <a:rPr lang="ja-JP" altLang="en-US" sz="2800" dirty="0"/>
              <a:t>データ駆動でこんなに遠く離れたケースがあるか？可能領域が密な状態での検証で耐えられるなら十分だという考えもある。</a:t>
            </a:r>
            <a:endParaRPr lang="en-US" altLang="ja-JP" sz="2800" dirty="0"/>
          </a:p>
        </p:txBody>
      </p:sp>
      <p:pic>
        <p:nvPicPr>
          <p:cNvPr id="11" name="図 10" descr="グラフ&#10;&#10;自動的に生成された説明">
            <a:extLst>
              <a:ext uri="{FF2B5EF4-FFF2-40B4-BE49-F238E27FC236}">
                <a16:creationId xmlns:a16="http://schemas.microsoft.com/office/drawing/2014/main" id="{5F6B1FE5-C2F9-4DAD-A79F-203ACBCA3C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853" y="2586673"/>
            <a:ext cx="4030293" cy="4030293"/>
          </a:xfrm>
          <a:prstGeom prst="rect">
            <a:avLst/>
          </a:prstGeom>
        </p:spPr>
      </p:pic>
      <p:sp>
        <p:nvSpPr>
          <p:cNvPr id="12" name="星: 5 pt 11">
            <a:extLst>
              <a:ext uri="{FF2B5EF4-FFF2-40B4-BE49-F238E27FC236}">
                <a16:creationId xmlns:a16="http://schemas.microsoft.com/office/drawing/2014/main" id="{C91CDFAD-EAEA-42CD-A44D-1471E46EEC82}"/>
              </a:ext>
            </a:extLst>
          </p:cNvPr>
          <p:cNvSpPr/>
          <p:nvPr/>
        </p:nvSpPr>
        <p:spPr>
          <a:xfrm>
            <a:off x="6153149" y="4314153"/>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A5F0050-0125-4272-B529-FB3953655F6A}"/>
                  </a:ext>
                </a:extLst>
              </p:cNvPr>
              <p:cNvSpPr txBox="1"/>
              <p:nvPr/>
            </p:nvSpPr>
            <p:spPr>
              <a:xfrm>
                <a:off x="5215533" y="4527972"/>
                <a:ext cx="1090922" cy="338554"/>
              </a:xfrm>
              <a:prstGeom prst="rect">
                <a:avLst/>
              </a:prstGeom>
              <a:noFill/>
            </p:spPr>
            <p:txBody>
              <a:bodyPr wrap="square" rtlCol="0">
                <a:spAutoFit/>
              </a:bodyPr>
              <a:lstStyle/>
              <a:p>
                <a:pPr algn="ctr"/>
                <a14:m>
                  <m:oMath xmlns:m="http://schemas.openxmlformats.org/officeDocument/2006/math">
                    <m:r>
                      <a:rPr kumimoji="1" lang="en-US" altLang="ja-JP" sz="1600" b="0" i="1" smtClean="0">
                        <a:latin typeface="Cambria Math" panose="02040503050406030204" pitchFamily="18" charset="0"/>
                      </a:rPr>
                      <m:t>𝑓</m:t>
                    </m:r>
                  </m:oMath>
                </a14:m>
                <a:r>
                  <a:rPr kumimoji="1" lang="ja-JP" altLang="en-US" sz="1600" dirty="0"/>
                  <a:t>の最小解</a:t>
                </a:r>
              </a:p>
            </p:txBody>
          </p:sp>
        </mc:Choice>
        <mc:Fallback xmlns="">
          <p:sp>
            <p:nvSpPr>
              <p:cNvPr id="13" name="テキスト ボックス 12">
                <a:extLst>
                  <a:ext uri="{FF2B5EF4-FFF2-40B4-BE49-F238E27FC236}">
                    <a16:creationId xmlns:a16="http://schemas.microsoft.com/office/drawing/2014/main" id="{4A5F0050-0125-4272-B529-FB3953655F6A}"/>
                  </a:ext>
                </a:extLst>
              </p:cNvPr>
              <p:cNvSpPr txBox="1">
                <a:spLocks noRot="1" noChangeAspect="1" noMove="1" noResize="1" noEditPoints="1" noAdjustHandles="1" noChangeArrowheads="1" noChangeShapeType="1" noTextEdit="1"/>
              </p:cNvSpPr>
              <p:nvPr/>
            </p:nvSpPr>
            <p:spPr>
              <a:xfrm>
                <a:off x="5215533" y="4527972"/>
                <a:ext cx="1090922" cy="338554"/>
              </a:xfrm>
              <a:prstGeom prst="rect">
                <a:avLst/>
              </a:prstGeom>
              <a:blipFill>
                <a:blip r:embed="rId3"/>
                <a:stretch>
                  <a:fillRect t="-5455" r="-1676" b="-23636"/>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6798EE47-F531-4F76-81F7-BF7E083A3CF4}"/>
              </a:ext>
            </a:extLst>
          </p:cNvPr>
          <p:cNvCxnSpPr>
            <a:cxnSpLocks/>
            <a:stCxn id="12" idx="4"/>
          </p:cNvCxnSpPr>
          <p:nvPr/>
        </p:nvCxnSpPr>
        <p:spPr>
          <a:xfrm flipV="1">
            <a:off x="6343794" y="4133195"/>
            <a:ext cx="196635" cy="25816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星: 5 pt 14">
            <a:extLst>
              <a:ext uri="{FF2B5EF4-FFF2-40B4-BE49-F238E27FC236}">
                <a16:creationId xmlns:a16="http://schemas.microsoft.com/office/drawing/2014/main" id="{E56012B7-F4D5-43FF-A985-D3C03A7C7FBF}"/>
              </a:ext>
            </a:extLst>
          </p:cNvPr>
          <p:cNvSpPr/>
          <p:nvPr/>
        </p:nvSpPr>
        <p:spPr>
          <a:xfrm>
            <a:off x="6481736" y="397125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9F552F2D-7098-40BA-9445-7D1BF8366B48}"/>
              </a:ext>
            </a:extLst>
          </p:cNvPr>
          <p:cNvSpPr txBox="1"/>
          <p:nvPr/>
        </p:nvSpPr>
        <p:spPr>
          <a:xfrm>
            <a:off x="2294763" y="2764730"/>
            <a:ext cx="1915612" cy="338554"/>
          </a:xfrm>
          <a:prstGeom prst="rect">
            <a:avLst/>
          </a:prstGeom>
          <a:noFill/>
        </p:spPr>
        <p:txBody>
          <a:bodyPr wrap="square" rtlCol="0">
            <a:spAutoFit/>
          </a:bodyPr>
          <a:lstStyle/>
          <a:p>
            <a:pPr algn="ctr"/>
            <a:r>
              <a:rPr kumimoji="1" lang="ja-JP" altLang="en-US" sz="1600" dirty="0"/>
              <a:t>非凸制約</a:t>
            </a:r>
            <a:r>
              <a:rPr kumimoji="1" lang="en-US" altLang="ja-JP" sz="1600" dirty="0"/>
              <a:t>(Prob.4)</a:t>
            </a:r>
            <a:endParaRPr kumimoji="1" lang="ja-JP" altLang="en-US" sz="1600" dirty="0"/>
          </a:p>
        </p:txBody>
      </p:sp>
      <p:sp>
        <p:nvSpPr>
          <p:cNvPr id="17" name="テキスト ボックス 16">
            <a:extLst>
              <a:ext uri="{FF2B5EF4-FFF2-40B4-BE49-F238E27FC236}">
                <a16:creationId xmlns:a16="http://schemas.microsoft.com/office/drawing/2014/main" id="{D743ADB8-34EB-4874-B424-5BCE2C45D5B3}"/>
              </a:ext>
            </a:extLst>
          </p:cNvPr>
          <p:cNvSpPr txBox="1"/>
          <p:nvPr/>
        </p:nvSpPr>
        <p:spPr>
          <a:xfrm>
            <a:off x="887896" y="3149771"/>
            <a:ext cx="3455001" cy="338554"/>
          </a:xfrm>
          <a:prstGeom prst="rect">
            <a:avLst/>
          </a:prstGeom>
          <a:noFill/>
        </p:spPr>
        <p:txBody>
          <a:bodyPr wrap="square" rtlCol="0">
            <a:spAutoFit/>
          </a:bodyPr>
          <a:lstStyle/>
          <a:p>
            <a:pPr algn="ctr"/>
            <a:r>
              <a:rPr kumimoji="1" lang="ja-JP" altLang="en-US" sz="1600" dirty="0"/>
              <a:t>（実際右図より半径がもっと小さい）</a:t>
            </a:r>
          </a:p>
        </p:txBody>
      </p:sp>
    </p:spTree>
    <p:extLst>
      <p:ext uri="{BB962C8B-B14F-4D97-AF65-F5344CB8AC3E}">
        <p14:creationId xmlns:p14="http://schemas.microsoft.com/office/powerpoint/2010/main" val="3904396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バイナリ変数への拡張</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4205" y="-19466"/>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検証結果</a:t>
            </a:r>
            <a:endParaRPr kumimoji="1" lang="ja-JP" altLang="en-US" sz="1600" b="1" dirty="0">
              <a:solidFill>
                <a:schemeClr val="bg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882953"/>
            <a:ext cx="11509002"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GA</a:t>
            </a:r>
            <a:r>
              <a:rPr lang="ja-JP" altLang="en-US" sz="2800" dirty="0"/>
              <a:t>では検討済だが、</a:t>
            </a:r>
            <a:r>
              <a:rPr lang="en-US" altLang="ja-JP" sz="2800" dirty="0"/>
              <a:t>PSO</a:t>
            </a:r>
            <a:r>
              <a:rPr lang="ja-JP" altLang="en-US" sz="2800" dirty="0"/>
              <a:t>／</a:t>
            </a:r>
            <a:r>
              <a:rPr lang="en-US" altLang="ja-JP" sz="2800" dirty="0"/>
              <a:t>DE</a:t>
            </a:r>
            <a:r>
              <a:rPr lang="ja-JP" altLang="en-US" sz="2800" dirty="0"/>
              <a:t>モデルでは未検討。</a:t>
            </a:r>
            <a:endParaRPr lang="en-US" altLang="ja-JP" sz="2800" dirty="0"/>
          </a:p>
          <a:p>
            <a:pPr lvl="1">
              <a:defRPr/>
            </a:pPr>
            <a:r>
              <a:rPr lang="ja-JP" altLang="en-US" sz="2400" dirty="0"/>
              <a:t>この部分を追加できれば、アルゴリズムに新規性に出てくる</a:t>
            </a:r>
            <a:endParaRPr lang="en-US" altLang="ja-JP" sz="2400" dirty="0"/>
          </a:p>
        </p:txBody>
      </p:sp>
      <p:pic>
        <p:nvPicPr>
          <p:cNvPr id="4" name="図 3">
            <a:extLst>
              <a:ext uri="{FF2B5EF4-FFF2-40B4-BE49-F238E27FC236}">
                <a16:creationId xmlns:a16="http://schemas.microsoft.com/office/drawing/2014/main" id="{EAEF2B74-080C-4458-AFDC-B221E1EC7F4F}"/>
              </a:ext>
            </a:extLst>
          </p:cNvPr>
          <p:cNvPicPr>
            <a:picLocks noChangeAspect="1"/>
          </p:cNvPicPr>
          <p:nvPr/>
        </p:nvPicPr>
        <p:blipFill>
          <a:blip r:embed="rId2"/>
          <a:stretch>
            <a:fillRect/>
          </a:stretch>
        </p:blipFill>
        <p:spPr>
          <a:xfrm>
            <a:off x="517055" y="2238226"/>
            <a:ext cx="5286573" cy="3964930"/>
          </a:xfrm>
          <a:prstGeom prst="rect">
            <a:avLst/>
          </a:prstGeom>
        </p:spPr>
      </p:pic>
      <p:sp>
        <p:nvSpPr>
          <p:cNvPr id="7" name="テキスト ボックス 6">
            <a:extLst>
              <a:ext uri="{FF2B5EF4-FFF2-40B4-BE49-F238E27FC236}">
                <a16:creationId xmlns:a16="http://schemas.microsoft.com/office/drawing/2014/main" id="{31F1BC6C-AF0E-47C0-8DFC-2EBE76F4C911}"/>
              </a:ext>
            </a:extLst>
          </p:cNvPr>
          <p:cNvSpPr txBox="1"/>
          <p:nvPr/>
        </p:nvSpPr>
        <p:spPr>
          <a:xfrm>
            <a:off x="1389057" y="1868561"/>
            <a:ext cx="3542567" cy="369332"/>
          </a:xfrm>
          <a:prstGeom prst="rect">
            <a:avLst/>
          </a:prstGeom>
          <a:noFill/>
        </p:spPr>
        <p:txBody>
          <a:bodyPr wrap="square" rtlCol="0">
            <a:spAutoFit/>
          </a:bodyPr>
          <a:lstStyle/>
          <a:p>
            <a:pPr algn="ctr"/>
            <a:r>
              <a:rPr kumimoji="1" lang="en-US" altLang="ja-JP" dirty="0"/>
              <a:t>GA</a:t>
            </a:r>
            <a:r>
              <a:rPr kumimoji="1" lang="ja-JP" altLang="en-US" dirty="0"/>
              <a:t>におけるバイナリ変数の対処法</a:t>
            </a:r>
          </a:p>
        </p:txBody>
      </p:sp>
      <p:sp>
        <p:nvSpPr>
          <p:cNvPr id="8" name="テキスト ボックス 7">
            <a:extLst>
              <a:ext uri="{FF2B5EF4-FFF2-40B4-BE49-F238E27FC236}">
                <a16:creationId xmlns:a16="http://schemas.microsoft.com/office/drawing/2014/main" id="{4086120A-BA3D-4E0F-BF95-115D165DEC4A}"/>
              </a:ext>
            </a:extLst>
          </p:cNvPr>
          <p:cNvSpPr txBox="1"/>
          <p:nvPr/>
        </p:nvSpPr>
        <p:spPr>
          <a:xfrm>
            <a:off x="2951434" y="6200358"/>
            <a:ext cx="2989563" cy="338554"/>
          </a:xfrm>
          <a:prstGeom prst="rect">
            <a:avLst/>
          </a:prstGeom>
          <a:noFill/>
        </p:spPr>
        <p:txBody>
          <a:bodyPr wrap="square" rtlCol="0">
            <a:spAutoFit/>
          </a:bodyPr>
          <a:lstStyle/>
          <a:p>
            <a:pPr algn="ctr"/>
            <a:r>
              <a:rPr kumimoji="1" lang="en-US" altLang="ja-JP" sz="1600" dirty="0"/>
              <a:t>FY21</a:t>
            </a:r>
            <a:r>
              <a:rPr kumimoji="1" lang="ja-JP" altLang="en-US" sz="1600" dirty="0"/>
              <a:t>成果報告資料から抜粋</a:t>
            </a:r>
          </a:p>
        </p:txBody>
      </p:sp>
      <p:sp>
        <p:nvSpPr>
          <p:cNvPr id="9" name="テキスト ボックス 8">
            <a:extLst>
              <a:ext uri="{FF2B5EF4-FFF2-40B4-BE49-F238E27FC236}">
                <a16:creationId xmlns:a16="http://schemas.microsoft.com/office/drawing/2014/main" id="{B1AF8790-C71B-4012-ABE2-FED8C28A2BF6}"/>
              </a:ext>
            </a:extLst>
          </p:cNvPr>
          <p:cNvSpPr txBox="1"/>
          <p:nvPr/>
        </p:nvSpPr>
        <p:spPr>
          <a:xfrm>
            <a:off x="7031776" y="1868561"/>
            <a:ext cx="4102949" cy="369332"/>
          </a:xfrm>
          <a:prstGeom prst="rect">
            <a:avLst/>
          </a:prstGeom>
          <a:noFill/>
        </p:spPr>
        <p:txBody>
          <a:bodyPr wrap="square" rtlCol="0">
            <a:spAutoFit/>
          </a:bodyPr>
          <a:lstStyle/>
          <a:p>
            <a:pPr algn="ctr"/>
            <a:r>
              <a:rPr kumimoji="1" lang="en-US" altLang="ja-JP" dirty="0"/>
              <a:t>PSO</a:t>
            </a:r>
            <a:r>
              <a:rPr kumimoji="1" lang="ja-JP" altLang="en-US" dirty="0"/>
              <a:t>／</a:t>
            </a:r>
            <a:r>
              <a:rPr kumimoji="1" lang="en-US" altLang="ja-JP" dirty="0"/>
              <a:t>DE</a:t>
            </a:r>
            <a:r>
              <a:rPr kumimoji="1" lang="ja-JP" altLang="en-US" dirty="0"/>
              <a:t>におけるバイナリ変数の対処法</a:t>
            </a:r>
          </a:p>
        </p:txBody>
      </p:sp>
      <p:sp>
        <p:nvSpPr>
          <p:cNvPr id="11" name="テキスト ボックス 10">
            <a:extLst>
              <a:ext uri="{FF2B5EF4-FFF2-40B4-BE49-F238E27FC236}">
                <a16:creationId xmlns:a16="http://schemas.microsoft.com/office/drawing/2014/main" id="{B7D7461E-FCB5-4747-800A-716631AA4CFB}"/>
              </a:ext>
            </a:extLst>
          </p:cNvPr>
          <p:cNvSpPr txBox="1"/>
          <p:nvPr/>
        </p:nvSpPr>
        <p:spPr>
          <a:xfrm>
            <a:off x="6150441" y="2809354"/>
            <a:ext cx="4759597"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1. </a:t>
            </a:r>
            <a:r>
              <a:rPr kumimoji="1" lang="ja-JP" altLang="en-US" dirty="0"/>
              <a:t>ペナルティベース</a:t>
            </a:r>
          </a:p>
        </p:txBody>
      </p:sp>
      <p:sp>
        <p:nvSpPr>
          <p:cNvPr id="12" name="テキスト ボックス 11">
            <a:extLst>
              <a:ext uri="{FF2B5EF4-FFF2-40B4-BE49-F238E27FC236}">
                <a16:creationId xmlns:a16="http://schemas.microsoft.com/office/drawing/2014/main" id="{3EB276F5-B566-4972-8D74-350B36DB8E44}"/>
              </a:ext>
            </a:extLst>
          </p:cNvPr>
          <p:cNvSpPr txBox="1"/>
          <p:nvPr/>
        </p:nvSpPr>
        <p:spPr>
          <a:xfrm>
            <a:off x="6150441" y="4016198"/>
            <a:ext cx="4759597"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2. </a:t>
            </a:r>
            <a:r>
              <a:rPr kumimoji="1" lang="ja-JP" altLang="en-US" dirty="0"/>
              <a:t>バイナリ変数用の生成</a:t>
            </a:r>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A76DCE93-A548-460C-A123-FB03D6B38A3E}"/>
                  </a:ext>
                </a:extLst>
              </p:cNvPr>
              <p:cNvSpPr txBox="1"/>
              <p:nvPr/>
            </p:nvSpPr>
            <p:spPr>
              <a:xfrm>
                <a:off x="9653316" y="2372121"/>
                <a:ext cx="2166152" cy="34657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p>
                        <m:sSupPr>
                          <m:ctrlPr>
                            <a:rPr kumimoji="1" lang="en-US" altLang="ja-JP" sz="1600" b="1" i="1">
                              <a:latin typeface="Cambria Math" panose="02040503050406030204" pitchFamily="18" charset="0"/>
                            </a:rPr>
                          </m:ctrlPr>
                        </m:sSupPr>
                        <m:e>
                          <m:acc>
                            <m:accPr>
                              <m:chr m:val="̂"/>
                              <m:ctrlPr>
                                <a:rPr kumimoji="1" lang="en-US" altLang="ja-JP" sz="1600" b="1" i="1">
                                  <a:latin typeface="Cambria Math" panose="02040503050406030204" pitchFamily="18" charset="0"/>
                                </a:rPr>
                              </m:ctrlPr>
                            </m:accPr>
                            <m:e>
                              <m:r>
                                <a:rPr kumimoji="1" lang="en-US" altLang="ja-JP" sz="1600" b="1" i="1">
                                  <a:latin typeface="Cambria Math" panose="02040503050406030204" pitchFamily="18" charset="0"/>
                                </a:rPr>
                                <m:t>𝒙</m:t>
                              </m:r>
                            </m:e>
                          </m:acc>
                        </m:e>
                        <m:sup>
                          <m:r>
                            <a:rPr kumimoji="1" lang="en-US" altLang="ja-JP" sz="1600" i="1">
                              <a:latin typeface="Cambria Math" panose="02040503050406030204" pitchFamily="18" charset="0"/>
                            </a:rPr>
                            <m:t>𝑖</m:t>
                          </m:r>
                        </m:sup>
                      </m:sSup>
                      <m:r>
                        <a:rPr kumimoji="1" lang="en-US" altLang="ja-JP" sz="1600" b="0" i="1" smtClean="0">
                          <a:latin typeface="Cambria Math" panose="02040503050406030204" pitchFamily="18" charset="0"/>
                        </a:rPr>
                        <m:t>=</m:t>
                      </m:r>
                      <m:sSup>
                        <m:sSupPr>
                          <m:ctrlPr>
                            <a:rPr kumimoji="1" lang="en-US" altLang="ja-JP" sz="1600" b="1" i="1" smtClean="0">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b="0" i="1" smtClean="0">
                              <a:latin typeface="Cambria Math" panose="02040503050406030204" pitchFamily="18" charset="0"/>
                            </a:rPr>
                            <m:t>𝑖</m:t>
                          </m:r>
                        </m:sup>
                      </m:sSup>
                      <m:r>
                        <a:rPr kumimoji="1" lang="en-US" altLang="ja-JP" sz="1600" b="1" i="1" smtClean="0">
                          <a:latin typeface="Cambria Math" panose="02040503050406030204" pitchFamily="18" charset="0"/>
                        </a:rPr>
                        <m:t>+</m:t>
                      </m:r>
                      <m:r>
                        <a:rPr kumimoji="1" lang="en-US" altLang="ja-JP" sz="1600" b="0" i="1" smtClean="0">
                          <a:latin typeface="Cambria Math" panose="02040503050406030204" pitchFamily="18" charset="0"/>
                        </a:rPr>
                        <m:t>𝐹</m:t>
                      </m:r>
                      <m:r>
                        <a:rPr kumimoji="1" lang="en-US" altLang="ja-JP" sz="1600" b="1" i="1" smtClean="0">
                          <a:latin typeface="Cambria Math" panose="02040503050406030204" pitchFamily="18" charset="0"/>
                        </a:rPr>
                        <m:t>(</m:t>
                      </m:r>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0" i="1" smtClean="0">
                              <a:latin typeface="Cambria Math" panose="02040503050406030204" pitchFamily="18" charset="0"/>
                            </a:rPr>
                            <m:t>2</m:t>
                          </m:r>
                        </m:sup>
                      </m:sSup>
                      <m:r>
                        <a:rPr kumimoji="1" lang="en-US" altLang="ja-JP" sz="1600" b="1" i="1" smtClean="0">
                          <a:latin typeface="Cambria Math" panose="02040503050406030204" pitchFamily="18" charset="0"/>
                        </a:rPr>
                        <m:t>−</m:t>
                      </m:r>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0" i="1" smtClean="0">
                              <a:latin typeface="Cambria Math" panose="02040503050406030204" pitchFamily="18" charset="0"/>
                            </a:rPr>
                            <m:t>3</m:t>
                          </m:r>
                        </m:sup>
                      </m:sSup>
                      <m:r>
                        <a:rPr kumimoji="1" lang="en-US" altLang="ja-JP" sz="1600" b="1" i="1" smtClean="0">
                          <a:latin typeface="Cambria Math" panose="02040503050406030204" pitchFamily="18" charset="0"/>
                        </a:rPr>
                        <m:t>)</m:t>
                      </m:r>
                    </m:oMath>
                  </m:oMathPara>
                </a14:m>
                <a:endParaRPr kumimoji="1" lang="ja-JP" altLang="en-US" sz="1600" dirty="0"/>
              </a:p>
            </p:txBody>
          </p:sp>
        </mc:Choice>
        <mc:Fallback>
          <p:sp>
            <p:nvSpPr>
              <p:cNvPr id="13" name="テキスト ボックス 12">
                <a:extLst>
                  <a:ext uri="{FF2B5EF4-FFF2-40B4-BE49-F238E27FC236}">
                    <a16:creationId xmlns:a16="http://schemas.microsoft.com/office/drawing/2014/main" id="{A76DCE93-A548-460C-A123-FB03D6B38A3E}"/>
                  </a:ext>
                </a:extLst>
              </p:cNvPr>
              <p:cNvSpPr txBox="1">
                <a:spLocks noRot="1" noChangeAspect="1" noMove="1" noResize="1" noEditPoints="1" noAdjustHandles="1" noChangeArrowheads="1" noChangeShapeType="1" noTextEdit="1"/>
              </p:cNvSpPr>
              <p:nvPr/>
            </p:nvSpPr>
            <p:spPr>
              <a:xfrm>
                <a:off x="9653316" y="2372121"/>
                <a:ext cx="2166152" cy="346570"/>
              </a:xfrm>
              <a:prstGeom prst="rect">
                <a:avLst/>
              </a:prstGeom>
              <a:blipFill>
                <a:blip r:embed="rId3"/>
                <a:stretch>
                  <a:fillRect b="-12281"/>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08C42B7A-0077-4CD8-9471-8849CB760FA0}"/>
              </a:ext>
            </a:extLst>
          </p:cNvPr>
          <p:cNvSpPr txBox="1"/>
          <p:nvPr/>
        </p:nvSpPr>
        <p:spPr>
          <a:xfrm>
            <a:off x="6261954" y="2372121"/>
            <a:ext cx="3319069" cy="369332"/>
          </a:xfrm>
          <a:prstGeom prst="rect">
            <a:avLst/>
          </a:prstGeom>
          <a:noFill/>
        </p:spPr>
        <p:txBody>
          <a:bodyPr wrap="square" rtlCol="0">
            <a:spAutoFit/>
          </a:bodyPr>
          <a:lstStyle/>
          <a:p>
            <a:pPr algn="ctr"/>
            <a:r>
              <a:rPr kumimoji="1" lang="ja-JP" altLang="en-US" dirty="0"/>
              <a:t>近傍生成が実数ベクトルの演算</a:t>
            </a:r>
          </a:p>
        </p:txBody>
      </p:sp>
      <p:sp>
        <p:nvSpPr>
          <p:cNvPr id="15" name="テキスト ボックス 14">
            <a:extLst>
              <a:ext uri="{FF2B5EF4-FFF2-40B4-BE49-F238E27FC236}">
                <a16:creationId xmlns:a16="http://schemas.microsoft.com/office/drawing/2014/main" id="{CFC0BABC-2645-4A8A-BD72-A2E4476328A8}"/>
              </a:ext>
            </a:extLst>
          </p:cNvPr>
          <p:cNvSpPr txBox="1"/>
          <p:nvPr/>
        </p:nvSpPr>
        <p:spPr>
          <a:xfrm>
            <a:off x="6503138" y="3259816"/>
            <a:ext cx="5160224" cy="646331"/>
          </a:xfrm>
          <a:prstGeom prst="rect">
            <a:avLst/>
          </a:prstGeom>
          <a:noFill/>
        </p:spPr>
        <p:txBody>
          <a:bodyPr wrap="square" rtlCol="0">
            <a:spAutoFit/>
          </a:bodyPr>
          <a:lstStyle/>
          <a:p>
            <a:r>
              <a:rPr kumimoji="1" lang="ja-JP" altLang="en-US" dirty="0"/>
              <a:t>離散変数固有のペナルティを生成（多峰性）</a:t>
            </a:r>
            <a:endParaRPr kumimoji="1" lang="en-US" altLang="ja-JP" dirty="0"/>
          </a:p>
          <a:p>
            <a:r>
              <a:rPr kumimoji="1" lang="ja-JP" altLang="en-US" dirty="0"/>
              <a:t>⇒違反量を</a:t>
            </a:r>
            <a:r>
              <a:rPr kumimoji="1" lang="en-US" altLang="ja-JP" dirty="0"/>
              <a:t>0</a:t>
            </a:r>
            <a:r>
              <a:rPr kumimoji="1" lang="ja-JP" altLang="en-US" dirty="0"/>
              <a:t>にするのが困難、制約数が増えやすい</a:t>
            </a:r>
          </a:p>
        </p:txBody>
      </p:sp>
      <p:sp>
        <p:nvSpPr>
          <p:cNvPr id="16" name="テキスト ボックス 15">
            <a:extLst>
              <a:ext uri="{FF2B5EF4-FFF2-40B4-BE49-F238E27FC236}">
                <a16:creationId xmlns:a16="http://schemas.microsoft.com/office/drawing/2014/main" id="{93617AB3-E066-4153-8286-B98394A7F8B0}"/>
              </a:ext>
            </a:extLst>
          </p:cNvPr>
          <p:cNvSpPr txBox="1"/>
          <p:nvPr/>
        </p:nvSpPr>
        <p:spPr>
          <a:xfrm>
            <a:off x="6503138" y="4385530"/>
            <a:ext cx="5160224" cy="923330"/>
          </a:xfrm>
          <a:prstGeom prst="rect">
            <a:avLst/>
          </a:prstGeom>
          <a:noFill/>
        </p:spPr>
        <p:txBody>
          <a:bodyPr wrap="square" rtlCol="0">
            <a:spAutoFit/>
          </a:bodyPr>
          <a:lstStyle/>
          <a:p>
            <a:r>
              <a:rPr kumimoji="1" lang="ja-JP" altLang="en-US" dirty="0"/>
              <a:t>①実数緩和状態で計算した後、近傍の離散点に近似</a:t>
            </a:r>
            <a:endParaRPr kumimoji="1" lang="en-US" altLang="ja-JP" dirty="0"/>
          </a:p>
          <a:p>
            <a:r>
              <a:rPr kumimoji="1" lang="ja-JP" altLang="en-US" dirty="0"/>
              <a:t>⇒生成した後に強制移動なので、制約違反解に戻る可能性がある</a:t>
            </a:r>
          </a:p>
        </p:txBody>
      </p:sp>
      <p:sp>
        <p:nvSpPr>
          <p:cNvPr id="17" name="テキスト ボックス 16">
            <a:extLst>
              <a:ext uri="{FF2B5EF4-FFF2-40B4-BE49-F238E27FC236}">
                <a16:creationId xmlns:a16="http://schemas.microsoft.com/office/drawing/2014/main" id="{3AA79492-2115-43A9-9E41-203E0129007E}"/>
              </a:ext>
            </a:extLst>
          </p:cNvPr>
          <p:cNvSpPr txBox="1"/>
          <p:nvPr/>
        </p:nvSpPr>
        <p:spPr>
          <a:xfrm>
            <a:off x="6503138" y="5389990"/>
            <a:ext cx="5160224" cy="646331"/>
          </a:xfrm>
          <a:prstGeom prst="rect">
            <a:avLst/>
          </a:prstGeom>
          <a:noFill/>
        </p:spPr>
        <p:txBody>
          <a:bodyPr wrap="square" rtlCol="0">
            <a:spAutoFit/>
          </a:bodyPr>
          <a:lstStyle/>
          <a:p>
            <a:r>
              <a:rPr kumimoji="1" lang="ja-JP" altLang="en-US" dirty="0"/>
              <a:t>②実数／バイナリ変数に分離し、バイナリ専用の更新</a:t>
            </a:r>
            <a:endParaRPr kumimoji="1" lang="en-US" altLang="ja-JP" dirty="0"/>
          </a:p>
          <a:p>
            <a:r>
              <a:rPr kumimoji="1" lang="ja-JP" altLang="en-US" dirty="0"/>
              <a:t>⇒</a:t>
            </a:r>
            <a:r>
              <a:rPr kumimoji="1" lang="ja-JP" altLang="en-US" dirty="0">
                <a:solidFill>
                  <a:schemeClr val="accent4"/>
                </a:solidFill>
              </a:rPr>
              <a:t>論理和・積を使った式を検討する</a:t>
            </a:r>
          </a:p>
        </p:txBody>
      </p:sp>
    </p:spTree>
    <p:extLst>
      <p:ext uri="{BB962C8B-B14F-4D97-AF65-F5344CB8AC3E}">
        <p14:creationId xmlns:p14="http://schemas.microsoft.com/office/powerpoint/2010/main" val="2429041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研究開発状況（最適化技術）</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研究進捗</a:t>
            </a:r>
            <a:endParaRPr kumimoji="1" lang="ja-JP" altLang="en-US" sz="1600" b="1" dirty="0">
              <a:solidFill>
                <a:schemeClr val="bg1"/>
              </a:solidFill>
            </a:endParaRPr>
          </a:p>
        </p:txBody>
      </p:sp>
      <p:graphicFrame>
        <p:nvGraphicFramePr>
          <p:cNvPr id="7" name="表 6">
            <a:extLst>
              <a:ext uri="{FF2B5EF4-FFF2-40B4-BE49-F238E27FC236}">
                <a16:creationId xmlns:a16="http://schemas.microsoft.com/office/drawing/2014/main" id="{5A61892A-94EA-4D29-9C1A-5096405CC76E}"/>
              </a:ext>
            </a:extLst>
          </p:cNvPr>
          <p:cNvGraphicFramePr>
            <a:graphicFrameLocks noGrp="1"/>
          </p:cNvGraphicFramePr>
          <p:nvPr>
            <p:extLst>
              <p:ext uri="{D42A27DB-BD31-4B8C-83A1-F6EECF244321}">
                <p14:modId xmlns:p14="http://schemas.microsoft.com/office/powerpoint/2010/main" val="3309302818"/>
              </p:ext>
            </p:extLst>
          </p:nvPr>
        </p:nvGraphicFramePr>
        <p:xfrm>
          <a:off x="677333" y="2779558"/>
          <a:ext cx="10837336" cy="2215438"/>
        </p:xfrm>
        <a:graphic>
          <a:graphicData uri="http://schemas.openxmlformats.org/drawingml/2006/table">
            <a:tbl>
              <a:tblPr firstRow="1" bandRow="1">
                <a:tableStyleId>{5C22544A-7EE6-4342-B048-85BDC9FD1C3A}</a:tableStyleId>
              </a:tblPr>
              <a:tblGrid>
                <a:gridCol w="401642">
                  <a:extLst>
                    <a:ext uri="{9D8B030D-6E8A-4147-A177-3AD203B41FA5}">
                      <a16:colId xmlns:a16="http://schemas.microsoft.com/office/drawing/2014/main" val="85338569"/>
                    </a:ext>
                  </a:extLst>
                </a:gridCol>
                <a:gridCol w="1596492">
                  <a:extLst>
                    <a:ext uri="{9D8B030D-6E8A-4147-A177-3AD203B41FA5}">
                      <a16:colId xmlns:a16="http://schemas.microsoft.com/office/drawing/2014/main" val="2735690167"/>
                    </a:ext>
                  </a:extLst>
                </a:gridCol>
                <a:gridCol w="1964266">
                  <a:extLst>
                    <a:ext uri="{9D8B030D-6E8A-4147-A177-3AD203B41FA5}">
                      <a16:colId xmlns:a16="http://schemas.microsoft.com/office/drawing/2014/main" val="2301211150"/>
                    </a:ext>
                  </a:extLst>
                </a:gridCol>
                <a:gridCol w="1447800">
                  <a:extLst>
                    <a:ext uri="{9D8B030D-6E8A-4147-A177-3AD203B41FA5}">
                      <a16:colId xmlns:a16="http://schemas.microsoft.com/office/drawing/2014/main" val="2556546168"/>
                    </a:ext>
                  </a:extLst>
                </a:gridCol>
                <a:gridCol w="1439986">
                  <a:extLst>
                    <a:ext uri="{9D8B030D-6E8A-4147-A177-3AD203B41FA5}">
                      <a16:colId xmlns:a16="http://schemas.microsoft.com/office/drawing/2014/main" val="2428787031"/>
                    </a:ext>
                  </a:extLst>
                </a:gridCol>
                <a:gridCol w="1843726">
                  <a:extLst>
                    <a:ext uri="{9D8B030D-6E8A-4147-A177-3AD203B41FA5}">
                      <a16:colId xmlns:a16="http://schemas.microsoft.com/office/drawing/2014/main" val="1645929428"/>
                    </a:ext>
                  </a:extLst>
                </a:gridCol>
                <a:gridCol w="2143424">
                  <a:extLst>
                    <a:ext uri="{9D8B030D-6E8A-4147-A177-3AD203B41FA5}">
                      <a16:colId xmlns:a16="http://schemas.microsoft.com/office/drawing/2014/main" val="938337337"/>
                    </a:ext>
                  </a:extLst>
                </a:gridCol>
              </a:tblGrid>
              <a:tr h="370683">
                <a:tc>
                  <a:txBody>
                    <a:bodyPr/>
                    <a:lstStyle/>
                    <a:p>
                      <a:pPr algn="ctr"/>
                      <a:r>
                        <a:rPr kumimoji="1" lang="en-US" altLang="ja-JP"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変数</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目的・制約クラス</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次元数</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制約数</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問題分割</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制約違反量削減優先</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146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連続</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凸性</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500</a:t>
                      </a:r>
                      <a:r>
                        <a:rPr kumimoji="1" lang="ja-JP" altLang="en-US" sz="1600" dirty="0"/>
                        <a:t>次元</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1</a:t>
                      </a:r>
                      <a:r>
                        <a:rPr kumimoji="1" lang="ja-JP" altLang="en-US" sz="1600" dirty="0">
                          <a:solidFill>
                            <a:schemeClr val="tx1"/>
                          </a:solidFill>
                        </a:rPr>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1634353"/>
                  </a:ext>
                </a:extLst>
              </a:tr>
              <a:tr h="2146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連続</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非凸性</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500</a:t>
                      </a:r>
                      <a:r>
                        <a:rPr kumimoji="1" lang="ja-JP" altLang="en-US" sz="1600" dirty="0"/>
                        <a:t>次元</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1</a:t>
                      </a:r>
                      <a:r>
                        <a:rPr kumimoji="1" lang="ja-JP" altLang="en-US" sz="1600" dirty="0">
                          <a:solidFill>
                            <a:schemeClr val="tx1"/>
                          </a:solidFill>
                        </a:rPr>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6075434"/>
                  </a:ext>
                </a:extLst>
              </a:tr>
              <a:tr h="3511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連続</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線形（データ駆動）</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28</a:t>
                      </a:r>
                      <a:r>
                        <a:rPr kumimoji="1" lang="ja-JP" altLang="en-US" sz="1600" dirty="0"/>
                        <a:t>次元</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49</a:t>
                      </a:r>
                      <a:r>
                        <a:rPr kumimoji="1" lang="ja-JP" altLang="en-US" sz="1600" dirty="0">
                          <a:solidFill>
                            <a:schemeClr val="tx1"/>
                          </a:solidFill>
                        </a:rPr>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527447074"/>
                  </a:ext>
                </a:extLst>
              </a:tr>
              <a:tr h="4877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連続</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非凸（データ駆動）</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a:t>
                      </a:r>
                      <a:r>
                        <a:rPr kumimoji="1" lang="ja-JP" altLang="en-US" sz="1600" dirty="0"/>
                        <a:t>次元</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1</a:t>
                      </a:r>
                      <a:r>
                        <a:rPr kumimoji="1" lang="ja-JP" altLang="en-US" sz="1600" dirty="0">
                          <a:solidFill>
                            <a:schemeClr val="tx1"/>
                          </a:solidFill>
                        </a:rPr>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748230"/>
                  </a:ext>
                </a:extLst>
              </a:tr>
              <a:tr h="1983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0-1</a:t>
                      </a:r>
                      <a:r>
                        <a:rPr kumimoji="1" lang="ja-JP" altLang="en-US" sz="1600" dirty="0"/>
                        <a:t>整数</a:t>
                      </a:r>
                      <a:r>
                        <a:rPr kumimoji="1" lang="en-US" altLang="ja-JP" sz="1600" dirty="0"/>
                        <a:t>&amp;</a:t>
                      </a:r>
                      <a:r>
                        <a:rPr kumimoji="1" lang="ja-JP" altLang="en-US" sz="1600" dirty="0"/>
                        <a:t>連続</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非凸</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6399575"/>
                  </a:ext>
                </a:extLst>
              </a:tr>
            </a:tbl>
          </a:graphicData>
        </a:graphic>
      </p:graphicFrame>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1010919"/>
            <a:ext cx="11509002"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違反量削減優先ベースの方法について、非凸性に対する性能検証と</a:t>
            </a:r>
            <a:r>
              <a:rPr lang="en-US" altLang="ja-JP" sz="2800" dirty="0"/>
              <a:t>0-1</a:t>
            </a:r>
            <a:r>
              <a:rPr lang="ja-JP" altLang="en-US" sz="2800" dirty="0"/>
              <a:t>整数への拡張を進める？</a:t>
            </a:r>
            <a:endParaRPr lang="en-US" altLang="ja-JP" sz="2800" dirty="0"/>
          </a:p>
          <a:p>
            <a:pPr lvl="1">
              <a:defRPr/>
            </a:pPr>
            <a:r>
              <a:rPr lang="ja-JP" altLang="en-US" sz="2400" dirty="0"/>
              <a:t>米国再生水でも</a:t>
            </a:r>
            <a:r>
              <a:rPr lang="en-US" altLang="ja-JP" sz="2400" dirty="0"/>
              <a:t>5</a:t>
            </a:r>
            <a:r>
              <a:rPr lang="ja-JP" altLang="en-US" sz="2400" dirty="0"/>
              <a:t>が要求される可能性はある</a:t>
            </a:r>
            <a:endParaRPr lang="en-US" altLang="ja-JP" sz="2400" dirty="0"/>
          </a:p>
        </p:txBody>
      </p:sp>
    </p:spTree>
    <p:extLst>
      <p:ext uri="{BB962C8B-B14F-4D97-AF65-F5344CB8AC3E}">
        <p14:creationId xmlns:p14="http://schemas.microsoft.com/office/powerpoint/2010/main" val="784909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年度下期の研究開発項目</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研究進捗</a:t>
            </a:r>
            <a:endParaRPr kumimoji="1" lang="ja-JP" altLang="en-US" sz="1600" b="1" dirty="0">
              <a:solidFill>
                <a:schemeClr val="bg1"/>
              </a:solidFill>
            </a:endParaRPr>
          </a:p>
        </p:txBody>
      </p:sp>
      <p:sp>
        <p:nvSpPr>
          <p:cNvPr id="6" name="テキスト プレースホルダー 5">
            <a:extLst>
              <a:ext uri="{FF2B5EF4-FFF2-40B4-BE49-F238E27FC236}">
                <a16:creationId xmlns:a16="http://schemas.microsoft.com/office/drawing/2014/main" id="{A1A9C9A6-B5C4-43A8-B69B-1766795A9A6A}"/>
              </a:ext>
            </a:extLst>
          </p:cNvPr>
          <p:cNvSpPr txBox="1">
            <a:spLocks/>
          </p:cNvSpPr>
          <p:nvPr/>
        </p:nvSpPr>
        <p:spPr>
          <a:xfrm>
            <a:off x="517055" y="873184"/>
            <a:ext cx="10160470" cy="10127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パレートフロンティアが広い、可能領域が非連結な場合を想定し、二段階アプローチをベースとした技術検討・検証を進める。</a:t>
            </a:r>
            <a:endParaRPr lang="en-US" altLang="ja-JP" dirty="0"/>
          </a:p>
        </p:txBody>
      </p:sp>
      <p:graphicFrame>
        <p:nvGraphicFramePr>
          <p:cNvPr id="7" name="表 6">
            <a:extLst>
              <a:ext uri="{FF2B5EF4-FFF2-40B4-BE49-F238E27FC236}">
                <a16:creationId xmlns:a16="http://schemas.microsoft.com/office/drawing/2014/main" id="{5A61892A-94EA-4D29-9C1A-5096405CC76E}"/>
              </a:ext>
            </a:extLst>
          </p:cNvPr>
          <p:cNvGraphicFramePr>
            <a:graphicFrameLocks noGrp="1"/>
          </p:cNvGraphicFramePr>
          <p:nvPr>
            <p:extLst>
              <p:ext uri="{D42A27DB-BD31-4B8C-83A1-F6EECF244321}">
                <p14:modId xmlns:p14="http://schemas.microsoft.com/office/powerpoint/2010/main" val="2568163527"/>
              </p:ext>
            </p:extLst>
          </p:nvPr>
        </p:nvGraphicFramePr>
        <p:xfrm>
          <a:off x="410928" y="1770416"/>
          <a:ext cx="11612378" cy="4450080"/>
        </p:xfrm>
        <a:graphic>
          <a:graphicData uri="http://schemas.openxmlformats.org/drawingml/2006/table">
            <a:tbl>
              <a:tblPr firstRow="1" bandRow="1">
                <a:tableStyleId>{5C22544A-7EE6-4342-B048-85BDC9FD1C3A}</a:tableStyleId>
              </a:tblPr>
              <a:tblGrid>
                <a:gridCol w="2676525">
                  <a:extLst>
                    <a:ext uri="{9D8B030D-6E8A-4147-A177-3AD203B41FA5}">
                      <a16:colId xmlns:a16="http://schemas.microsoft.com/office/drawing/2014/main" val="1489534588"/>
                    </a:ext>
                  </a:extLst>
                </a:gridCol>
                <a:gridCol w="2265597">
                  <a:extLst>
                    <a:ext uri="{9D8B030D-6E8A-4147-A177-3AD203B41FA5}">
                      <a16:colId xmlns:a16="http://schemas.microsoft.com/office/drawing/2014/main" val="2855674475"/>
                    </a:ext>
                  </a:extLst>
                </a:gridCol>
                <a:gridCol w="1724025">
                  <a:extLst>
                    <a:ext uri="{9D8B030D-6E8A-4147-A177-3AD203B41FA5}">
                      <a16:colId xmlns:a16="http://schemas.microsoft.com/office/drawing/2014/main" val="422137597"/>
                    </a:ext>
                  </a:extLst>
                </a:gridCol>
                <a:gridCol w="3819525">
                  <a:extLst>
                    <a:ext uri="{9D8B030D-6E8A-4147-A177-3AD203B41FA5}">
                      <a16:colId xmlns:a16="http://schemas.microsoft.com/office/drawing/2014/main" val="1645929428"/>
                    </a:ext>
                  </a:extLst>
                </a:gridCol>
                <a:gridCol w="1126706">
                  <a:extLst>
                    <a:ext uri="{9D8B030D-6E8A-4147-A177-3AD203B41FA5}">
                      <a16:colId xmlns:a16="http://schemas.microsoft.com/office/drawing/2014/main" val="938337337"/>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大項目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中項目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小項目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小項目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担当</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アルゴリズムの部品開発・検証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第一段階</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（可能領域の特定）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DE</a:t>
                      </a:r>
                      <a:r>
                        <a:rPr kumimoji="1" lang="ja-JP" altLang="en-US" sz="1600" dirty="0"/>
                        <a:t>など、より優秀な近傍生成を使用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31634353"/>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制約違反量削減優先が優位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lumMod val="85000"/>
                      </a:schemeClr>
                    </a:solidFill>
                  </a:tcPr>
                </a:tc>
                <a:extLst>
                  <a:ext uri="{0D108BD9-81ED-4DB2-BD59-A6C34878D82A}">
                    <a16:rowId xmlns:a16="http://schemas.microsoft.com/office/drawing/2014/main" val="527447074"/>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第二段階</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（制約境界付近の探索）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二段階目の問題分割に合致した近傍生成法を検討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佐藤さん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748230"/>
                  </a:ext>
                </a:extLst>
              </a:tr>
              <a:tr h="0">
                <a:tc vMerge="1">
                  <a:txBody>
                    <a:bodyPr/>
                    <a:lstStyle/>
                    <a:p>
                      <a:endParaRPr kumimoji="1" lang="ja-JP" altLang="en-US"/>
                    </a:p>
                  </a:txBody>
                  <a:tcPr/>
                </a:tc>
                <a:tc vMerge="1">
                  <a:txBody>
                    <a:bodyPr/>
                    <a:lstStyle/>
                    <a:p>
                      <a:endParaRPr kumimoji="1" lang="ja-JP" altLang="en-US"/>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可能領域が狭い・非連結な場合での可能解獲得に優れたアルゴリズムを開発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安田さん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64271397"/>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二段階目の適用における問題分割の課題を解決する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小嶋さん</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宇津本さん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1341364"/>
                  </a:ext>
                </a:extLst>
              </a:tr>
              <a:tr h="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合体アルゴリズムの検証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プラントスケジュール問題への適用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紙パ蒸解工程</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（線形・連続）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実プラント問題で検証し、可能解を得た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6399575"/>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0-1</a:t>
                      </a:r>
                      <a:r>
                        <a:rPr kumimoji="1" lang="ja-JP" altLang="en-US" sz="1400" dirty="0"/>
                        <a:t>整数・非線形性などへの対応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混合変数、非線形性の実プラント問題で検証する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2041949"/>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モデリングとの合体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非線形モデリング・動的モデリングによる制約条件を含む問題で検証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29347376"/>
                  </a:ext>
                </a:extLst>
              </a:tr>
            </a:tbl>
          </a:graphicData>
        </a:graphic>
      </p:graphicFrame>
    </p:spTree>
    <p:extLst>
      <p:ext uri="{BB962C8B-B14F-4D97-AF65-F5344CB8AC3E}">
        <p14:creationId xmlns:p14="http://schemas.microsoft.com/office/powerpoint/2010/main" val="4017980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BA8657F7-EA04-429B-BD21-0801CB5FD35B}"/>
              </a:ext>
            </a:extLst>
          </p:cNvPr>
          <p:cNvSpPr txBox="1"/>
          <p:nvPr/>
        </p:nvSpPr>
        <p:spPr>
          <a:xfrm>
            <a:off x="1874094" y="1271644"/>
            <a:ext cx="9290315" cy="4898362"/>
          </a:xfrm>
          <a:prstGeom prst="rect">
            <a:avLst/>
          </a:prstGeom>
          <a:solidFill>
            <a:schemeClr val="bg1">
              <a:lumMod val="85000"/>
            </a:schemeClr>
          </a:solidFill>
        </p:spPr>
        <p:txBody>
          <a:bodyPr wrap="square" rtlCol="0">
            <a:spAutoFit/>
          </a:bodyPr>
          <a:lstStyle/>
          <a:p>
            <a:pPr algn="ctr"/>
            <a:endParaRPr kumimoji="1" lang="en-US" altLang="ja-JP" dirty="0">
              <a:solidFill>
                <a:schemeClr val="bg1"/>
              </a:solidFill>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　下期進捗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研究進捗</a:t>
            </a:r>
            <a:endParaRPr kumimoji="1" lang="ja-JP" altLang="en-US" sz="1600" b="1" dirty="0">
              <a:solidFill>
                <a:schemeClr val="bg1"/>
              </a:solidFill>
            </a:endParaRP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extLst>
              <p:ext uri="{D42A27DB-BD31-4B8C-83A1-F6EECF244321}">
                <p14:modId xmlns:p14="http://schemas.microsoft.com/office/powerpoint/2010/main" val="30274633"/>
              </p:ext>
            </p:extLst>
          </p:nvPr>
        </p:nvGraphicFramePr>
        <p:xfrm>
          <a:off x="81623" y="901038"/>
          <a:ext cx="11880000" cy="365760"/>
        </p:xfrm>
        <a:graphic>
          <a:graphicData uri="http://schemas.openxmlformats.org/drawingml/2006/table">
            <a:tbl>
              <a:tblPr firstRow="1" bandRow="1">
                <a:tableStyleId>{69012ECD-51FC-41F1-AA8D-1B2483CD663E}</a:tableStyleId>
              </a:tblPr>
              <a:tblGrid>
                <a:gridCol w="1756702">
                  <a:extLst>
                    <a:ext uri="{9D8B030D-6E8A-4147-A177-3AD203B41FA5}">
                      <a16:colId xmlns:a16="http://schemas.microsoft.com/office/drawing/2014/main" val="593228238"/>
                    </a:ext>
                  </a:extLst>
                </a:gridCol>
                <a:gridCol w="2563298">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endParaRPr kumimoji="1" lang="ja-JP" altLang="en-US"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85793" y="1399781"/>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85793" y="3442203"/>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85793" y="4357292"/>
            <a:ext cx="1837362" cy="369332"/>
          </a:xfrm>
          <a:prstGeom prst="rect">
            <a:avLst/>
          </a:prstGeom>
          <a:noFill/>
        </p:spPr>
        <p:txBody>
          <a:bodyPr wrap="none" rtlCol="0">
            <a:spAutoFit/>
          </a:bodyPr>
          <a:lstStyle/>
          <a:p>
            <a:r>
              <a:rPr kumimoji="1" lang="ja-JP" altLang="en-US" b="1" dirty="0"/>
              <a:t>合体アルゴリズム</a:t>
            </a:r>
          </a:p>
        </p:txBody>
      </p:sp>
      <p:cxnSp>
        <p:nvCxnSpPr>
          <p:cNvPr id="16" name="直線矢印コネクタ 15">
            <a:extLst>
              <a:ext uri="{FF2B5EF4-FFF2-40B4-BE49-F238E27FC236}">
                <a16:creationId xmlns:a16="http://schemas.microsoft.com/office/drawing/2014/main" id="{B309D90D-7174-4AE1-BFF0-F749B94AC388}"/>
              </a:ext>
            </a:extLst>
          </p:cNvPr>
          <p:cNvCxnSpPr>
            <a:cxnSpLocks/>
          </p:cNvCxnSpPr>
          <p:nvPr/>
        </p:nvCxnSpPr>
        <p:spPr>
          <a:xfrm flipV="1">
            <a:off x="1821476" y="2050748"/>
            <a:ext cx="8895569"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8" name="二等辺三角形 17">
            <a:extLst>
              <a:ext uri="{FF2B5EF4-FFF2-40B4-BE49-F238E27FC236}">
                <a16:creationId xmlns:a16="http://schemas.microsoft.com/office/drawing/2014/main" id="{5E6562E1-DB00-4859-8193-8BC69F03A052}"/>
              </a:ext>
            </a:extLst>
          </p:cNvPr>
          <p:cNvSpPr/>
          <p:nvPr/>
        </p:nvSpPr>
        <p:spPr>
          <a:xfrm rot="10800000">
            <a:off x="6014903" y="184796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4731725" y="1514893"/>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60681"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314391" y="2369187"/>
            <a:ext cx="1337220" cy="369332"/>
          </a:xfrm>
          <a:prstGeom prst="rect">
            <a:avLst/>
          </a:prstGeom>
          <a:noFill/>
        </p:spPr>
        <p:txBody>
          <a:bodyPr wrap="square" rtlCol="0">
            <a:spAutoFit/>
          </a:bodyPr>
          <a:lstStyle/>
          <a:p>
            <a:pPr algn="ctr"/>
            <a:r>
              <a:rPr kumimoji="1" lang="en-US" altLang="ja-JP" sz="1600" dirty="0"/>
              <a:t>M2</a:t>
            </a:r>
            <a:r>
              <a:rPr kumimoji="1" lang="ja-JP" altLang="en-US" dirty="0"/>
              <a:t>小嶋さん</a:t>
            </a:r>
          </a:p>
        </p:txBody>
      </p:sp>
      <p:cxnSp>
        <p:nvCxnSpPr>
          <p:cNvPr id="30" name="直線矢印コネクタ 29">
            <a:extLst>
              <a:ext uri="{FF2B5EF4-FFF2-40B4-BE49-F238E27FC236}">
                <a16:creationId xmlns:a16="http://schemas.microsoft.com/office/drawing/2014/main" id="{AC9DAE13-EF39-4F77-8FC4-470804B72C22}"/>
              </a:ext>
            </a:extLst>
          </p:cNvPr>
          <p:cNvCxnSpPr>
            <a:cxnSpLocks/>
          </p:cNvCxnSpPr>
          <p:nvPr/>
        </p:nvCxnSpPr>
        <p:spPr>
          <a:xfrm>
            <a:off x="1879731" y="4025693"/>
            <a:ext cx="9960406"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2" name="テキスト ボックス 31">
            <a:extLst>
              <a:ext uri="{FF2B5EF4-FFF2-40B4-BE49-F238E27FC236}">
                <a16:creationId xmlns:a16="http://schemas.microsoft.com/office/drawing/2014/main" id="{17E5A659-8187-4853-B3DB-A238A362528C}"/>
              </a:ext>
            </a:extLst>
          </p:cNvPr>
          <p:cNvSpPr txBox="1"/>
          <p:nvPr/>
        </p:nvSpPr>
        <p:spPr>
          <a:xfrm>
            <a:off x="314391" y="3832901"/>
            <a:ext cx="1337220" cy="369332"/>
          </a:xfrm>
          <a:prstGeom prst="rect">
            <a:avLst/>
          </a:prstGeom>
          <a:noFill/>
        </p:spPr>
        <p:txBody>
          <a:bodyPr wrap="square" rtlCol="0">
            <a:spAutoFit/>
          </a:bodyPr>
          <a:lstStyle/>
          <a:p>
            <a:pPr algn="ctr"/>
            <a:r>
              <a:rPr kumimoji="1" lang="en-US" altLang="ja-JP" sz="1600" dirty="0"/>
              <a:t>M1</a:t>
            </a: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14903" y="3869272"/>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46911" y="3516096"/>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4856732"/>
            <a:ext cx="1223087"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a:off x="3095444" y="5377987"/>
            <a:ext cx="468648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4" name="吹き出し: 角を丸めた四角形 43">
            <a:extLst>
              <a:ext uri="{FF2B5EF4-FFF2-40B4-BE49-F238E27FC236}">
                <a16:creationId xmlns:a16="http://schemas.microsoft.com/office/drawing/2014/main" id="{EE465C8E-95B2-4DE2-B2D9-1D693C71A61F}"/>
              </a:ext>
            </a:extLst>
          </p:cNvPr>
          <p:cNvSpPr/>
          <p:nvPr/>
        </p:nvSpPr>
        <p:spPr>
          <a:xfrm>
            <a:off x="860775" y="5274006"/>
            <a:ext cx="3193699" cy="468295"/>
          </a:xfrm>
          <a:prstGeom prst="wedgeRoundRectCallout">
            <a:avLst>
              <a:gd name="adj1" fmla="val -5228"/>
              <a:gd name="adj2" fmla="val -950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2021</a:t>
            </a:r>
            <a:r>
              <a:rPr lang="ja-JP" altLang="en-US" sz="1400" dirty="0"/>
              <a:t>年度開発版を先行して評価し、</a:t>
            </a:r>
            <a:endParaRPr lang="en-US" altLang="ja-JP" sz="1400" dirty="0"/>
          </a:p>
          <a:p>
            <a:pPr algn="ctr"/>
            <a:r>
              <a:rPr lang="ja-JP" altLang="en-US" sz="1400" dirty="0"/>
              <a:t>学生側から進捗があれば、アップデートする</a:t>
            </a:r>
          </a:p>
        </p:txBody>
      </p:sp>
      <p:sp>
        <p:nvSpPr>
          <p:cNvPr id="45" name="テキスト ボックス 44">
            <a:extLst>
              <a:ext uri="{FF2B5EF4-FFF2-40B4-BE49-F238E27FC236}">
                <a16:creationId xmlns:a16="http://schemas.microsoft.com/office/drawing/2014/main" id="{C36495C1-86AB-41EB-BF6B-7762A9820DF3}"/>
              </a:ext>
            </a:extLst>
          </p:cNvPr>
          <p:cNvSpPr txBox="1"/>
          <p:nvPr/>
        </p:nvSpPr>
        <p:spPr>
          <a:xfrm>
            <a:off x="4714614" y="5050178"/>
            <a:ext cx="1741182" cy="307777"/>
          </a:xfrm>
          <a:prstGeom prst="rect">
            <a:avLst/>
          </a:prstGeom>
          <a:noFill/>
        </p:spPr>
        <p:txBody>
          <a:bodyPr wrap="none" rtlCol="0">
            <a:spAutoFit/>
          </a:bodyPr>
          <a:lstStyle/>
          <a:p>
            <a:r>
              <a:rPr kumimoji="1" lang="ja-JP" altLang="en-US" sz="1400" dirty="0"/>
              <a:t>スケジュール問題適用</a:t>
            </a:r>
          </a:p>
        </p:txBody>
      </p:sp>
      <p:sp>
        <p:nvSpPr>
          <p:cNvPr id="46" name="テキスト ボックス 45">
            <a:extLst>
              <a:ext uri="{FF2B5EF4-FFF2-40B4-BE49-F238E27FC236}">
                <a16:creationId xmlns:a16="http://schemas.microsoft.com/office/drawing/2014/main" id="{D5C0E911-CA24-4E02-8B80-8FE7CAB2512B}"/>
              </a:ext>
            </a:extLst>
          </p:cNvPr>
          <p:cNvSpPr txBox="1"/>
          <p:nvPr/>
        </p:nvSpPr>
        <p:spPr>
          <a:xfrm>
            <a:off x="2032494" y="4509761"/>
            <a:ext cx="902811" cy="307777"/>
          </a:xfrm>
          <a:prstGeom prst="rect">
            <a:avLst/>
          </a:prstGeom>
          <a:noFill/>
        </p:spPr>
        <p:txBody>
          <a:bodyPr wrap="none" rtlCol="0">
            <a:spAutoFit/>
          </a:bodyPr>
          <a:lstStyle/>
          <a:p>
            <a:pPr algn="ctr"/>
            <a:r>
              <a:rPr kumimoji="1" lang="ja-JP" altLang="en-US" sz="1400" dirty="0"/>
              <a:t>性能評価</a:t>
            </a:r>
          </a:p>
        </p:txBody>
      </p:sp>
      <p:cxnSp>
        <p:nvCxnSpPr>
          <p:cNvPr id="49" name="直線矢印コネクタ 48">
            <a:extLst>
              <a:ext uri="{FF2B5EF4-FFF2-40B4-BE49-F238E27FC236}">
                <a16:creationId xmlns:a16="http://schemas.microsoft.com/office/drawing/2014/main" id="{BC898112-4EE7-4B66-8163-42B2CEEBC1AE}"/>
              </a:ext>
            </a:extLst>
          </p:cNvPr>
          <p:cNvCxnSpPr>
            <a:cxnSpLocks/>
          </p:cNvCxnSpPr>
          <p:nvPr/>
        </p:nvCxnSpPr>
        <p:spPr>
          <a:xfrm>
            <a:off x="10902932" y="6134960"/>
            <a:ext cx="937205"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51" name="吹き出し: 角を丸めた四角形 50">
            <a:extLst>
              <a:ext uri="{FF2B5EF4-FFF2-40B4-BE49-F238E27FC236}">
                <a16:creationId xmlns:a16="http://schemas.microsoft.com/office/drawing/2014/main" id="{1C8954BD-BAF6-499B-90FA-A2F440E1D330}"/>
              </a:ext>
            </a:extLst>
          </p:cNvPr>
          <p:cNvSpPr/>
          <p:nvPr/>
        </p:nvSpPr>
        <p:spPr>
          <a:xfrm>
            <a:off x="9790428" y="5085708"/>
            <a:ext cx="2225007" cy="468295"/>
          </a:xfrm>
          <a:prstGeom prst="wedgeRoundRectCallout">
            <a:avLst>
              <a:gd name="adj1" fmla="val 25950"/>
              <a:gd name="adj2" fmla="val 87509"/>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数千次元で、</a:t>
            </a:r>
            <a:r>
              <a:rPr lang="en-US" altLang="ja-JP" sz="1400" dirty="0"/>
              <a:t>15</a:t>
            </a:r>
            <a:r>
              <a:rPr lang="ja-JP" altLang="en-US" sz="1400" dirty="0"/>
              <a:t>分以内に可能解を得るには必須</a:t>
            </a:r>
          </a:p>
        </p:txBody>
      </p:sp>
      <p:sp>
        <p:nvSpPr>
          <p:cNvPr id="52" name="テキスト ボックス 51">
            <a:extLst>
              <a:ext uri="{FF2B5EF4-FFF2-40B4-BE49-F238E27FC236}">
                <a16:creationId xmlns:a16="http://schemas.microsoft.com/office/drawing/2014/main" id="{7C7E9A40-1CFC-49AA-B808-2D2CD95C94F6}"/>
              </a:ext>
            </a:extLst>
          </p:cNvPr>
          <p:cNvSpPr txBox="1"/>
          <p:nvPr/>
        </p:nvSpPr>
        <p:spPr>
          <a:xfrm>
            <a:off x="10918238" y="5715775"/>
            <a:ext cx="889067" cy="338554"/>
          </a:xfrm>
          <a:prstGeom prst="rect">
            <a:avLst/>
          </a:prstGeom>
          <a:noFill/>
        </p:spPr>
        <p:txBody>
          <a:bodyPr wrap="square" rtlCol="0">
            <a:spAutoFit/>
          </a:bodyPr>
          <a:lstStyle/>
          <a:p>
            <a:pPr algn="ctr"/>
            <a:r>
              <a:rPr kumimoji="1" lang="ja-JP" altLang="en-US" sz="1600" dirty="0"/>
              <a:t>並列化</a:t>
            </a:r>
          </a:p>
        </p:txBody>
      </p:sp>
      <p:sp>
        <p:nvSpPr>
          <p:cNvPr id="54" name="二等辺三角形 53">
            <a:extLst>
              <a:ext uri="{FF2B5EF4-FFF2-40B4-BE49-F238E27FC236}">
                <a16:creationId xmlns:a16="http://schemas.microsoft.com/office/drawing/2014/main" id="{720FB6D8-41E6-4B16-984D-607165B8EEFE}"/>
              </a:ext>
            </a:extLst>
          </p:cNvPr>
          <p:cNvSpPr/>
          <p:nvPr/>
        </p:nvSpPr>
        <p:spPr>
          <a:xfrm rot="10800000">
            <a:off x="10635044" y="310257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テキスト ボックス 54">
            <a:extLst>
              <a:ext uri="{FF2B5EF4-FFF2-40B4-BE49-F238E27FC236}">
                <a16:creationId xmlns:a16="http://schemas.microsoft.com/office/drawing/2014/main" id="{7C4B9262-91CD-4810-A374-6FA17E16AD7D}"/>
              </a:ext>
            </a:extLst>
          </p:cNvPr>
          <p:cNvSpPr txBox="1"/>
          <p:nvPr/>
        </p:nvSpPr>
        <p:spPr>
          <a:xfrm>
            <a:off x="9772856" y="2796464"/>
            <a:ext cx="1297828" cy="307777"/>
          </a:xfrm>
          <a:prstGeom prst="rect">
            <a:avLst/>
          </a:prstGeom>
          <a:noFill/>
        </p:spPr>
        <p:txBody>
          <a:bodyPr wrap="square" rtlCol="0">
            <a:spAutoFit/>
          </a:bodyPr>
          <a:lstStyle/>
          <a:p>
            <a:pPr algn="ctr"/>
            <a:r>
              <a:rPr kumimoji="1" lang="ja-JP" altLang="en-US" sz="1400" dirty="0"/>
              <a:t>卒業論文</a:t>
            </a:r>
          </a:p>
        </p:txBody>
      </p:sp>
      <p:sp>
        <p:nvSpPr>
          <p:cNvPr id="53" name="吹き出し: 角を丸めた四角形 52">
            <a:extLst>
              <a:ext uri="{FF2B5EF4-FFF2-40B4-BE49-F238E27FC236}">
                <a16:creationId xmlns:a16="http://schemas.microsoft.com/office/drawing/2014/main" id="{A26C82DA-1939-4C6A-A24B-C737C5900AF6}"/>
              </a:ext>
            </a:extLst>
          </p:cNvPr>
          <p:cNvSpPr/>
          <p:nvPr/>
        </p:nvSpPr>
        <p:spPr>
          <a:xfrm>
            <a:off x="5388314" y="4482975"/>
            <a:ext cx="1960450" cy="319852"/>
          </a:xfrm>
          <a:prstGeom prst="wedgeRoundRectCallout">
            <a:avLst>
              <a:gd name="adj1" fmla="val -30435"/>
              <a:gd name="adj2" fmla="val 107650"/>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実応用での性能評価</a:t>
            </a:r>
          </a:p>
        </p:txBody>
      </p:sp>
      <p:cxnSp>
        <p:nvCxnSpPr>
          <p:cNvPr id="58" name="直線矢印コネクタ 57">
            <a:extLst>
              <a:ext uri="{FF2B5EF4-FFF2-40B4-BE49-F238E27FC236}">
                <a16:creationId xmlns:a16="http://schemas.microsoft.com/office/drawing/2014/main" id="{B410233F-02C3-4FFF-9BBF-B313942BA667}"/>
              </a:ext>
            </a:extLst>
          </p:cNvPr>
          <p:cNvCxnSpPr>
            <a:cxnSpLocks/>
            <a:endCxn id="54" idx="0"/>
          </p:cNvCxnSpPr>
          <p:nvPr/>
        </p:nvCxnSpPr>
        <p:spPr>
          <a:xfrm>
            <a:off x="7673372" y="3231148"/>
            <a:ext cx="3043673" cy="667"/>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4" name="二等辺三角形 63">
            <a:extLst>
              <a:ext uri="{FF2B5EF4-FFF2-40B4-BE49-F238E27FC236}">
                <a16:creationId xmlns:a16="http://schemas.microsoft.com/office/drawing/2014/main" id="{975B22E6-D339-4622-93CC-27944A3E9AB2}"/>
              </a:ext>
            </a:extLst>
          </p:cNvPr>
          <p:cNvSpPr/>
          <p:nvPr/>
        </p:nvSpPr>
        <p:spPr>
          <a:xfrm rot="10800000">
            <a:off x="10624197" y="249642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テキスト ボックス 64">
            <a:extLst>
              <a:ext uri="{FF2B5EF4-FFF2-40B4-BE49-F238E27FC236}">
                <a16:creationId xmlns:a16="http://schemas.microsoft.com/office/drawing/2014/main" id="{899E187D-548D-4B4E-8239-29959768A0E4}"/>
              </a:ext>
            </a:extLst>
          </p:cNvPr>
          <p:cNvSpPr txBox="1"/>
          <p:nvPr/>
        </p:nvSpPr>
        <p:spPr>
          <a:xfrm>
            <a:off x="9934218" y="2177749"/>
            <a:ext cx="975077" cy="307777"/>
          </a:xfrm>
          <a:prstGeom prst="rect">
            <a:avLst/>
          </a:prstGeom>
          <a:noFill/>
        </p:spPr>
        <p:txBody>
          <a:bodyPr wrap="square" rtlCol="0">
            <a:spAutoFit/>
          </a:bodyPr>
          <a:lstStyle/>
          <a:p>
            <a:pPr algn="ctr"/>
            <a:r>
              <a:rPr kumimoji="1" lang="ja-JP" altLang="en-US" sz="1400" dirty="0"/>
              <a:t>修士論文</a:t>
            </a:r>
          </a:p>
        </p:txBody>
      </p:sp>
      <p:sp>
        <p:nvSpPr>
          <p:cNvPr id="66" name="二等辺三角形 65">
            <a:extLst>
              <a:ext uri="{FF2B5EF4-FFF2-40B4-BE49-F238E27FC236}">
                <a16:creationId xmlns:a16="http://schemas.microsoft.com/office/drawing/2014/main" id="{400AD92E-6EA9-4CAE-9870-8CF7CBF11295}"/>
              </a:ext>
            </a:extLst>
          </p:cNvPr>
          <p:cNvSpPr/>
          <p:nvPr/>
        </p:nvSpPr>
        <p:spPr>
          <a:xfrm rot="10800000">
            <a:off x="11625528" y="249642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C05B9E35-3651-418D-93FA-9A227857E135}"/>
              </a:ext>
            </a:extLst>
          </p:cNvPr>
          <p:cNvSpPr txBox="1"/>
          <p:nvPr/>
        </p:nvSpPr>
        <p:spPr>
          <a:xfrm>
            <a:off x="11202555" y="2177749"/>
            <a:ext cx="975077" cy="307777"/>
          </a:xfrm>
          <a:prstGeom prst="rect">
            <a:avLst/>
          </a:prstGeom>
          <a:noFill/>
        </p:spPr>
        <p:txBody>
          <a:bodyPr wrap="square" rtlCol="0">
            <a:spAutoFit/>
          </a:bodyPr>
          <a:lstStyle/>
          <a:p>
            <a:pPr algn="ctr"/>
            <a:r>
              <a:rPr kumimoji="1" lang="ja-JP" altLang="en-US" sz="1400" dirty="0"/>
              <a:t>論文投稿</a:t>
            </a:r>
          </a:p>
        </p:txBody>
      </p:sp>
      <p:sp>
        <p:nvSpPr>
          <p:cNvPr id="68" name="テキスト ボックス 67">
            <a:extLst>
              <a:ext uri="{FF2B5EF4-FFF2-40B4-BE49-F238E27FC236}">
                <a16:creationId xmlns:a16="http://schemas.microsoft.com/office/drawing/2014/main" id="{8409ED2A-ACDB-4E5A-A56B-650F1C7BD360}"/>
              </a:ext>
            </a:extLst>
          </p:cNvPr>
          <p:cNvSpPr txBox="1"/>
          <p:nvPr/>
        </p:nvSpPr>
        <p:spPr>
          <a:xfrm>
            <a:off x="524237" y="4744665"/>
            <a:ext cx="889067" cy="369332"/>
          </a:xfrm>
          <a:prstGeom prst="rect">
            <a:avLst/>
          </a:prstGeom>
          <a:noFill/>
        </p:spPr>
        <p:txBody>
          <a:bodyPr wrap="square" rtlCol="0">
            <a:spAutoFit/>
          </a:bodyPr>
          <a:lstStyle/>
          <a:p>
            <a:pPr algn="ctr"/>
            <a:r>
              <a:rPr kumimoji="1" lang="ja-JP" altLang="en-US" dirty="0"/>
              <a:t>熊谷</a:t>
            </a:r>
          </a:p>
        </p:txBody>
      </p:sp>
      <p:sp>
        <p:nvSpPr>
          <p:cNvPr id="69" name="テキスト ボックス 68">
            <a:extLst>
              <a:ext uri="{FF2B5EF4-FFF2-40B4-BE49-F238E27FC236}">
                <a16:creationId xmlns:a16="http://schemas.microsoft.com/office/drawing/2014/main" id="{B1CF4BD4-E6AC-4E5D-AADE-E5612749BB4B}"/>
              </a:ext>
            </a:extLst>
          </p:cNvPr>
          <p:cNvSpPr txBox="1"/>
          <p:nvPr/>
        </p:nvSpPr>
        <p:spPr>
          <a:xfrm>
            <a:off x="314391" y="2920445"/>
            <a:ext cx="1594188" cy="369332"/>
          </a:xfrm>
          <a:prstGeom prst="rect">
            <a:avLst/>
          </a:prstGeom>
          <a:noFill/>
        </p:spPr>
        <p:txBody>
          <a:bodyPr wrap="square" rtlCol="0">
            <a:spAutoFit/>
          </a:bodyPr>
          <a:lstStyle/>
          <a:p>
            <a:pPr algn="ctr"/>
            <a:r>
              <a:rPr kumimoji="1" lang="en-US" altLang="ja-JP" sz="1600" dirty="0"/>
              <a:t>B4</a:t>
            </a:r>
            <a:r>
              <a:rPr kumimoji="1" lang="ja-JP" altLang="en-US" dirty="0"/>
              <a:t>宇津本さん</a:t>
            </a:r>
          </a:p>
        </p:txBody>
      </p:sp>
      <p:sp>
        <p:nvSpPr>
          <p:cNvPr id="70" name="テキスト ボックス 69">
            <a:extLst>
              <a:ext uri="{FF2B5EF4-FFF2-40B4-BE49-F238E27FC236}">
                <a16:creationId xmlns:a16="http://schemas.microsoft.com/office/drawing/2014/main" id="{476B4794-A345-4535-B573-D29F3F7150D9}"/>
              </a:ext>
            </a:extLst>
          </p:cNvPr>
          <p:cNvSpPr txBox="1"/>
          <p:nvPr/>
        </p:nvSpPr>
        <p:spPr>
          <a:xfrm>
            <a:off x="314391" y="1769113"/>
            <a:ext cx="1337220" cy="369332"/>
          </a:xfrm>
          <a:prstGeom prst="rect">
            <a:avLst/>
          </a:prstGeom>
          <a:noFill/>
        </p:spPr>
        <p:txBody>
          <a:bodyPr wrap="square" rtlCol="0">
            <a:spAutoFit/>
          </a:bodyPr>
          <a:lstStyle/>
          <a:p>
            <a:pPr algn="ctr"/>
            <a:r>
              <a:rPr kumimoji="1" lang="en-US" altLang="ja-JP" sz="1600" dirty="0"/>
              <a:t>D1</a:t>
            </a:r>
            <a:r>
              <a:rPr kumimoji="1" lang="ja-JP" altLang="en-US" dirty="0"/>
              <a:t>安田さん</a:t>
            </a:r>
          </a:p>
        </p:txBody>
      </p:sp>
      <p:cxnSp>
        <p:nvCxnSpPr>
          <p:cNvPr id="72" name="直線矢印コネクタ 71">
            <a:extLst>
              <a:ext uri="{FF2B5EF4-FFF2-40B4-BE49-F238E27FC236}">
                <a16:creationId xmlns:a16="http://schemas.microsoft.com/office/drawing/2014/main" id="{9823C9F7-7C82-4B3C-96C4-B7C969838BF5}"/>
              </a:ext>
            </a:extLst>
          </p:cNvPr>
          <p:cNvCxnSpPr>
            <a:cxnSpLocks/>
          </p:cNvCxnSpPr>
          <p:nvPr/>
        </p:nvCxnSpPr>
        <p:spPr>
          <a:xfrm flipV="1">
            <a:off x="7771388" y="4883887"/>
            <a:ext cx="3406433" cy="4664"/>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73" name="テキスト ボックス 72">
            <a:extLst>
              <a:ext uri="{FF2B5EF4-FFF2-40B4-BE49-F238E27FC236}">
                <a16:creationId xmlns:a16="http://schemas.microsoft.com/office/drawing/2014/main" id="{CE07F0B4-AB7B-426D-AE68-C3FBFBAE14F4}"/>
              </a:ext>
            </a:extLst>
          </p:cNvPr>
          <p:cNvSpPr txBox="1"/>
          <p:nvPr/>
        </p:nvSpPr>
        <p:spPr>
          <a:xfrm>
            <a:off x="7970678" y="4549994"/>
            <a:ext cx="2884123" cy="307777"/>
          </a:xfrm>
          <a:prstGeom prst="rect">
            <a:avLst/>
          </a:prstGeom>
          <a:noFill/>
        </p:spPr>
        <p:txBody>
          <a:bodyPr wrap="none" rtlCol="0">
            <a:spAutoFit/>
          </a:bodyPr>
          <a:lstStyle/>
          <a:p>
            <a:pPr algn="ctr"/>
            <a:r>
              <a:rPr kumimoji="1" lang="ja-JP" altLang="en-US" sz="1400" dirty="0"/>
              <a:t>データ駆動非線形モデルを用いた評価</a:t>
            </a:r>
          </a:p>
        </p:txBody>
      </p:sp>
      <p:sp>
        <p:nvSpPr>
          <p:cNvPr id="74" name="二等辺三角形 73">
            <a:extLst>
              <a:ext uri="{FF2B5EF4-FFF2-40B4-BE49-F238E27FC236}">
                <a16:creationId xmlns:a16="http://schemas.microsoft.com/office/drawing/2014/main" id="{1CBFE271-0B9F-4B59-A32D-F989F564B004}"/>
              </a:ext>
            </a:extLst>
          </p:cNvPr>
          <p:cNvSpPr/>
          <p:nvPr/>
        </p:nvSpPr>
        <p:spPr>
          <a:xfrm rot="10800000">
            <a:off x="6004056" y="2496428"/>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テキスト ボックス 74">
            <a:extLst>
              <a:ext uri="{FF2B5EF4-FFF2-40B4-BE49-F238E27FC236}">
                <a16:creationId xmlns:a16="http://schemas.microsoft.com/office/drawing/2014/main" id="{3DBDC954-6C90-4FE6-863D-5977D520BF97}"/>
              </a:ext>
            </a:extLst>
          </p:cNvPr>
          <p:cNvSpPr txBox="1"/>
          <p:nvPr/>
        </p:nvSpPr>
        <p:spPr>
          <a:xfrm>
            <a:off x="5111390" y="2177749"/>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77" name="直線矢印コネクタ 76">
            <a:extLst>
              <a:ext uri="{FF2B5EF4-FFF2-40B4-BE49-F238E27FC236}">
                <a16:creationId xmlns:a16="http://schemas.microsoft.com/office/drawing/2014/main" id="{0172871D-1F17-42D2-8427-70C03805B2FC}"/>
              </a:ext>
            </a:extLst>
          </p:cNvPr>
          <p:cNvCxnSpPr>
            <a:cxnSpLocks/>
          </p:cNvCxnSpPr>
          <p:nvPr/>
        </p:nvCxnSpPr>
        <p:spPr>
          <a:xfrm flipV="1">
            <a:off x="1821476" y="2678838"/>
            <a:ext cx="8895569"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78" name="二等辺三角形 77">
            <a:extLst>
              <a:ext uri="{FF2B5EF4-FFF2-40B4-BE49-F238E27FC236}">
                <a16:creationId xmlns:a16="http://schemas.microsoft.com/office/drawing/2014/main" id="{C5000DAA-9C6C-48B5-BDD9-AA1979831178}"/>
              </a:ext>
            </a:extLst>
          </p:cNvPr>
          <p:cNvSpPr/>
          <p:nvPr/>
        </p:nvSpPr>
        <p:spPr>
          <a:xfrm rot="10800000">
            <a:off x="10598931" y="1847964"/>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テキスト ボックス 78">
            <a:extLst>
              <a:ext uri="{FF2B5EF4-FFF2-40B4-BE49-F238E27FC236}">
                <a16:creationId xmlns:a16="http://schemas.microsoft.com/office/drawing/2014/main" id="{25D695ED-F870-4FF1-85E1-25955DA10D81}"/>
              </a:ext>
            </a:extLst>
          </p:cNvPr>
          <p:cNvSpPr txBox="1"/>
          <p:nvPr/>
        </p:nvSpPr>
        <p:spPr>
          <a:xfrm>
            <a:off x="9556385" y="1514893"/>
            <a:ext cx="1297828" cy="307777"/>
          </a:xfrm>
          <a:prstGeom prst="rect">
            <a:avLst/>
          </a:prstGeom>
          <a:noFill/>
        </p:spPr>
        <p:txBody>
          <a:bodyPr wrap="square" rtlCol="0">
            <a:spAutoFit/>
          </a:bodyPr>
          <a:lstStyle/>
          <a:p>
            <a:pPr algn="ctr"/>
            <a:r>
              <a:rPr kumimoji="1" lang="ja-JP" altLang="en-US" sz="1400" dirty="0"/>
              <a:t>国際会議投稿</a:t>
            </a:r>
          </a:p>
        </p:txBody>
      </p:sp>
      <p:sp>
        <p:nvSpPr>
          <p:cNvPr id="80" name="二等辺三角形 79">
            <a:extLst>
              <a:ext uri="{FF2B5EF4-FFF2-40B4-BE49-F238E27FC236}">
                <a16:creationId xmlns:a16="http://schemas.microsoft.com/office/drawing/2014/main" id="{F7A5C3D3-0CEA-47E2-BFCF-56C520FCB7A8}"/>
              </a:ext>
            </a:extLst>
          </p:cNvPr>
          <p:cNvSpPr/>
          <p:nvPr/>
        </p:nvSpPr>
        <p:spPr>
          <a:xfrm rot="10800000">
            <a:off x="11598228" y="1847964"/>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テキスト ボックス 80">
            <a:extLst>
              <a:ext uri="{FF2B5EF4-FFF2-40B4-BE49-F238E27FC236}">
                <a16:creationId xmlns:a16="http://schemas.microsoft.com/office/drawing/2014/main" id="{5D608A60-6D30-4E81-80D7-B0FF57EB237B}"/>
              </a:ext>
            </a:extLst>
          </p:cNvPr>
          <p:cNvSpPr txBox="1"/>
          <p:nvPr/>
        </p:nvSpPr>
        <p:spPr>
          <a:xfrm>
            <a:off x="10765232" y="1514893"/>
            <a:ext cx="1297828" cy="307777"/>
          </a:xfrm>
          <a:prstGeom prst="rect">
            <a:avLst/>
          </a:prstGeom>
          <a:noFill/>
        </p:spPr>
        <p:txBody>
          <a:bodyPr wrap="square" rtlCol="0">
            <a:spAutoFit/>
          </a:bodyPr>
          <a:lstStyle/>
          <a:p>
            <a:pPr algn="ctr"/>
            <a:r>
              <a:rPr kumimoji="1" lang="ja-JP" altLang="en-US" sz="1400" dirty="0"/>
              <a:t>国際会議投稿</a:t>
            </a:r>
          </a:p>
        </p:txBody>
      </p:sp>
      <p:sp>
        <p:nvSpPr>
          <p:cNvPr id="82" name="二等辺三角形 81">
            <a:extLst>
              <a:ext uri="{FF2B5EF4-FFF2-40B4-BE49-F238E27FC236}">
                <a16:creationId xmlns:a16="http://schemas.microsoft.com/office/drawing/2014/main" id="{D797EDF2-946C-4F4A-80D7-8EB732999619}"/>
              </a:ext>
            </a:extLst>
          </p:cNvPr>
          <p:cNvSpPr/>
          <p:nvPr/>
        </p:nvSpPr>
        <p:spPr>
          <a:xfrm rot="10800000">
            <a:off x="6682531" y="1847964"/>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テキスト ボックス 82">
            <a:extLst>
              <a:ext uri="{FF2B5EF4-FFF2-40B4-BE49-F238E27FC236}">
                <a16:creationId xmlns:a16="http://schemas.microsoft.com/office/drawing/2014/main" id="{2CAF80D1-C327-476D-BE4F-B82A0423CCBF}"/>
              </a:ext>
            </a:extLst>
          </p:cNvPr>
          <p:cNvSpPr txBox="1"/>
          <p:nvPr/>
        </p:nvSpPr>
        <p:spPr>
          <a:xfrm>
            <a:off x="6459121" y="1514893"/>
            <a:ext cx="1297828" cy="307777"/>
          </a:xfrm>
          <a:prstGeom prst="rect">
            <a:avLst/>
          </a:prstGeom>
          <a:noFill/>
        </p:spPr>
        <p:txBody>
          <a:bodyPr wrap="square" rtlCol="0">
            <a:spAutoFit/>
          </a:bodyPr>
          <a:lstStyle/>
          <a:p>
            <a:pPr algn="ctr"/>
            <a:r>
              <a:rPr kumimoji="1" lang="ja-JP" altLang="en-US" sz="1400" dirty="0"/>
              <a:t>国際会議投稿</a:t>
            </a:r>
          </a:p>
        </p:txBody>
      </p:sp>
      <p:sp>
        <p:nvSpPr>
          <p:cNvPr id="84" name="二等辺三角形 83">
            <a:extLst>
              <a:ext uri="{FF2B5EF4-FFF2-40B4-BE49-F238E27FC236}">
                <a16:creationId xmlns:a16="http://schemas.microsoft.com/office/drawing/2014/main" id="{E08D7079-8132-4799-92A2-76311D946D3B}"/>
              </a:ext>
            </a:extLst>
          </p:cNvPr>
          <p:cNvSpPr/>
          <p:nvPr/>
        </p:nvSpPr>
        <p:spPr>
          <a:xfrm rot="10800000">
            <a:off x="9030611" y="1847964"/>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9D07F284-1455-4A79-8439-1ED7C042558E}"/>
              </a:ext>
            </a:extLst>
          </p:cNvPr>
          <p:cNvSpPr txBox="1"/>
          <p:nvPr/>
        </p:nvSpPr>
        <p:spPr>
          <a:xfrm>
            <a:off x="8190863" y="1514893"/>
            <a:ext cx="1297828" cy="307777"/>
          </a:xfrm>
          <a:prstGeom prst="rect">
            <a:avLst/>
          </a:prstGeom>
          <a:noFill/>
        </p:spPr>
        <p:txBody>
          <a:bodyPr wrap="square" rtlCol="0">
            <a:spAutoFit/>
          </a:bodyPr>
          <a:lstStyle/>
          <a:p>
            <a:pPr algn="ctr"/>
            <a:r>
              <a:rPr kumimoji="1" lang="ja-JP" altLang="en-US" sz="1400" dirty="0"/>
              <a:t>国際会議発表</a:t>
            </a:r>
          </a:p>
        </p:txBody>
      </p:sp>
      <p:sp>
        <p:nvSpPr>
          <p:cNvPr id="57" name="二等辺三角形 56">
            <a:extLst>
              <a:ext uri="{FF2B5EF4-FFF2-40B4-BE49-F238E27FC236}">
                <a16:creationId xmlns:a16="http://schemas.microsoft.com/office/drawing/2014/main" id="{7A4701D4-5BE3-46E3-BE51-60733ED94974}"/>
              </a:ext>
            </a:extLst>
          </p:cNvPr>
          <p:cNvSpPr/>
          <p:nvPr/>
        </p:nvSpPr>
        <p:spPr>
          <a:xfrm rot="10800000">
            <a:off x="11592773" y="3816938"/>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11656E0D-02E7-4887-9E11-B91140DF06ED}"/>
              </a:ext>
            </a:extLst>
          </p:cNvPr>
          <p:cNvSpPr txBox="1"/>
          <p:nvPr/>
        </p:nvSpPr>
        <p:spPr>
          <a:xfrm>
            <a:off x="10759777" y="3483867"/>
            <a:ext cx="1297828" cy="307777"/>
          </a:xfrm>
          <a:prstGeom prst="rect">
            <a:avLst/>
          </a:prstGeom>
          <a:noFill/>
        </p:spPr>
        <p:txBody>
          <a:bodyPr wrap="square" rtlCol="0">
            <a:spAutoFit/>
          </a:bodyPr>
          <a:lstStyle/>
          <a:p>
            <a:pPr algn="ctr"/>
            <a:r>
              <a:rPr kumimoji="1" lang="ja-JP" altLang="en-US" sz="1400" dirty="0"/>
              <a:t>国際会議投稿</a:t>
            </a:r>
          </a:p>
        </p:txBody>
      </p:sp>
    </p:spTree>
    <p:extLst>
      <p:ext uri="{BB962C8B-B14F-4D97-AF65-F5344CB8AC3E}">
        <p14:creationId xmlns:p14="http://schemas.microsoft.com/office/powerpoint/2010/main" val="2282121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外部発表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研究進捗</a:t>
            </a:r>
            <a:endParaRPr kumimoji="1" lang="ja-JP" altLang="en-US" sz="1600" b="1" dirty="0">
              <a:solidFill>
                <a:schemeClr val="bg1"/>
              </a:solidFill>
            </a:endParaRPr>
          </a:p>
        </p:txBody>
      </p:sp>
      <p:graphicFrame>
        <p:nvGraphicFramePr>
          <p:cNvPr id="7" name="表 6">
            <a:extLst>
              <a:ext uri="{FF2B5EF4-FFF2-40B4-BE49-F238E27FC236}">
                <a16:creationId xmlns:a16="http://schemas.microsoft.com/office/drawing/2014/main" id="{3C45AC32-2CEA-46D7-9CC9-B8A8CE45F71B}"/>
              </a:ext>
            </a:extLst>
          </p:cNvPr>
          <p:cNvGraphicFramePr>
            <a:graphicFrameLocks noGrp="1"/>
          </p:cNvGraphicFramePr>
          <p:nvPr>
            <p:extLst>
              <p:ext uri="{D42A27DB-BD31-4B8C-83A1-F6EECF244321}">
                <p14:modId xmlns:p14="http://schemas.microsoft.com/office/powerpoint/2010/main" val="2614469842"/>
              </p:ext>
            </p:extLst>
          </p:nvPr>
        </p:nvGraphicFramePr>
        <p:xfrm>
          <a:off x="208698" y="780083"/>
          <a:ext cx="11799083" cy="2651760"/>
        </p:xfrm>
        <a:graphic>
          <a:graphicData uri="http://schemas.openxmlformats.org/drawingml/2006/table">
            <a:tbl>
              <a:tblPr firstRow="1" bandRow="1">
                <a:tableStyleId>{5C22544A-7EE6-4342-B048-85BDC9FD1C3A}</a:tableStyleId>
              </a:tblPr>
              <a:tblGrid>
                <a:gridCol w="410427">
                  <a:extLst>
                    <a:ext uri="{9D8B030D-6E8A-4147-A177-3AD203B41FA5}">
                      <a16:colId xmlns:a16="http://schemas.microsoft.com/office/drawing/2014/main" val="1557529332"/>
                    </a:ext>
                  </a:extLst>
                </a:gridCol>
                <a:gridCol w="11388656">
                  <a:extLst>
                    <a:ext uri="{9D8B030D-6E8A-4147-A177-3AD203B41FA5}">
                      <a16:colId xmlns:a16="http://schemas.microsoft.com/office/drawing/2014/main" val="1804296625"/>
                    </a:ext>
                  </a:extLst>
                </a:gridCol>
              </a:tblGrid>
              <a:tr h="169321">
                <a:tc gridSpan="2">
                  <a:txBody>
                    <a:bodyPr/>
                    <a:lstStyle/>
                    <a:p>
                      <a:pPr algn="ctr"/>
                      <a:r>
                        <a:rPr kumimoji="1" lang="ja-JP" altLang="en-US" sz="1600" dirty="0"/>
                        <a:t>国内会議発表</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W. Kumagai, K. Tamura, K. Yasuda: “Feasibility-based Weighted MOEA/D in Constrained Optimization”,</a:t>
                      </a:r>
                      <a:r>
                        <a:rPr kumimoji="1" lang="ja-JP" altLang="en-US" sz="1600" dirty="0"/>
                        <a:t> </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SS1-1</a:t>
                      </a:r>
                      <a:r>
                        <a:rPr kumimoji="1" lang="ja-JP" altLang="en-US" sz="1600" dirty="0"/>
                        <a:t>（</a:t>
                      </a:r>
                      <a:r>
                        <a:rPr kumimoji="1" lang="en-US" altLang="ja-JP" sz="1600" dirty="0"/>
                        <a:t>2022.8.31</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安田・熊谷・田村・安田：「</a:t>
                      </a:r>
                      <a:r>
                        <a:rPr kumimoji="1" lang="ja-JP" altLang="en-US" sz="1600" b="0" i="0" kern="1200" dirty="0">
                          <a:solidFill>
                            <a:schemeClr val="dk1"/>
                          </a:solidFill>
                          <a:effectLst/>
                          <a:latin typeface="+mn-lt"/>
                          <a:ea typeface="+mn-ea"/>
                          <a:cs typeface="+mn-cs"/>
                        </a:rPr>
                        <a:t>制約条件を目的関数に変換する有制約メタヒューリスティクスの提案</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GS10-2</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r h="292464">
                <a:tc>
                  <a:txBody>
                    <a:bodyPr/>
                    <a:lstStyle/>
                    <a:p>
                      <a:pPr algn="ctr"/>
                      <a:r>
                        <a:rPr kumimoji="1" lang="en-US" altLang="ja-JP" sz="1600" dirty="0"/>
                        <a:t>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小嶋・安田・熊谷・田村・安田：「</a:t>
                      </a:r>
                      <a:r>
                        <a:rPr kumimoji="1" lang="ja-JP" altLang="en-US" sz="1600" b="0" i="0" kern="1200" dirty="0">
                          <a:solidFill>
                            <a:schemeClr val="dk1"/>
                          </a:solidFill>
                          <a:effectLst/>
                          <a:latin typeface="+mn-lt"/>
                          <a:ea typeface="+mn-ea"/>
                          <a:cs typeface="+mn-cs"/>
                        </a:rPr>
                        <a:t>有制約最適化のための</a:t>
                      </a:r>
                      <a:r>
                        <a:rPr kumimoji="1" lang="en-US" altLang="ja-JP" sz="1600" b="0" i="0" kern="1200" dirty="0">
                          <a:solidFill>
                            <a:schemeClr val="dk1"/>
                          </a:solidFill>
                          <a:effectLst/>
                          <a:latin typeface="+mn-lt"/>
                          <a:ea typeface="+mn-ea"/>
                          <a:cs typeface="+mn-cs"/>
                        </a:rPr>
                        <a:t>MOEA/D</a:t>
                      </a:r>
                      <a:r>
                        <a:rPr kumimoji="1" lang="ja-JP" altLang="en-US" sz="1600" b="0" i="0" kern="1200" dirty="0">
                          <a:solidFill>
                            <a:schemeClr val="dk1"/>
                          </a:solidFill>
                          <a:effectLst/>
                          <a:latin typeface="+mn-lt"/>
                          <a:ea typeface="+mn-ea"/>
                          <a:cs typeface="+mn-cs"/>
                        </a:rPr>
                        <a:t>に基づく制約対処法の検討</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GS10-3</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8676427"/>
                  </a:ext>
                </a:extLst>
              </a:tr>
              <a:tr h="292464">
                <a:tc>
                  <a:txBody>
                    <a:bodyPr/>
                    <a:lstStyle/>
                    <a:p>
                      <a:pPr algn="ctr"/>
                      <a:r>
                        <a:rPr kumimoji="1" lang="en-US" altLang="ja-JP" sz="1600" dirty="0"/>
                        <a:t>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佐藤・熊谷・安田・田村・安田：「</a:t>
                      </a:r>
                      <a:r>
                        <a:rPr kumimoji="1" lang="ja-JP" altLang="en-US" sz="1600" b="0" i="0" kern="1200" dirty="0">
                          <a:solidFill>
                            <a:schemeClr val="dk1"/>
                          </a:solidFill>
                          <a:effectLst/>
                          <a:latin typeface="+mn-lt"/>
                          <a:ea typeface="+mn-ea"/>
                          <a:cs typeface="+mn-cs"/>
                        </a:rPr>
                        <a:t>有制約最適化のための</a:t>
                      </a:r>
                      <a:r>
                        <a:rPr kumimoji="1" lang="en-US" altLang="ja-JP" sz="1600" b="0" i="0" kern="1200" dirty="0">
                          <a:solidFill>
                            <a:schemeClr val="dk1"/>
                          </a:solidFill>
                          <a:effectLst/>
                          <a:latin typeface="+mn-lt"/>
                          <a:ea typeface="+mn-ea"/>
                          <a:cs typeface="+mn-cs"/>
                        </a:rPr>
                        <a:t>Differential Evolution</a:t>
                      </a:r>
                      <a:r>
                        <a:rPr kumimoji="1" lang="ja-JP" altLang="en-US" sz="1600" b="0" i="0" kern="1200" dirty="0">
                          <a:solidFill>
                            <a:schemeClr val="dk1"/>
                          </a:solidFill>
                          <a:effectLst/>
                          <a:latin typeface="+mn-lt"/>
                          <a:ea typeface="+mn-ea"/>
                          <a:cs typeface="+mn-cs"/>
                        </a:rPr>
                        <a:t>の基礎検討</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GS10-4</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694053"/>
                  </a:ext>
                </a:extLst>
              </a:tr>
            </a:tbl>
          </a:graphicData>
        </a:graphic>
      </p:graphicFrame>
      <p:graphicFrame>
        <p:nvGraphicFramePr>
          <p:cNvPr id="8" name="表 7">
            <a:extLst>
              <a:ext uri="{FF2B5EF4-FFF2-40B4-BE49-F238E27FC236}">
                <a16:creationId xmlns:a16="http://schemas.microsoft.com/office/drawing/2014/main" id="{F20F6907-D781-43EA-8D6B-7062F3A75296}"/>
              </a:ext>
            </a:extLst>
          </p:cNvPr>
          <p:cNvGraphicFramePr>
            <a:graphicFrameLocks noGrp="1"/>
          </p:cNvGraphicFramePr>
          <p:nvPr>
            <p:extLst>
              <p:ext uri="{D42A27DB-BD31-4B8C-83A1-F6EECF244321}">
                <p14:modId xmlns:p14="http://schemas.microsoft.com/office/powerpoint/2010/main" val="2392868569"/>
              </p:ext>
            </p:extLst>
          </p:nvPr>
        </p:nvGraphicFramePr>
        <p:xfrm>
          <a:off x="208698" y="4793512"/>
          <a:ext cx="11799083" cy="1493520"/>
        </p:xfrm>
        <a:graphic>
          <a:graphicData uri="http://schemas.openxmlformats.org/drawingml/2006/table">
            <a:tbl>
              <a:tblPr firstRow="1" bandRow="1">
                <a:tableStyleId>{5C22544A-7EE6-4342-B048-85BDC9FD1C3A}</a:tableStyleId>
              </a:tblPr>
              <a:tblGrid>
                <a:gridCol w="419952">
                  <a:extLst>
                    <a:ext uri="{9D8B030D-6E8A-4147-A177-3AD203B41FA5}">
                      <a16:colId xmlns:a16="http://schemas.microsoft.com/office/drawing/2014/main" val="1557529332"/>
                    </a:ext>
                  </a:extLst>
                </a:gridCol>
                <a:gridCol w="11379131">
                  <a:extLst>
                    <a:ext uri="{9D8B030D-6E8A-4147-A177-3AD203B41FA5}">
                      <a16:colId xmlns:a16="http://schemas.microsoft.com/office/drawing/2014/main" val="1804296625"/>
                    </a:ext>
                  </a:extLst>
                </a:gridCol>
              </a:tblGrid>
              <a:tr h="0">
                <a:tc gridSpan="2">
                  <a:txBody>
                    <a:bodyPr/>
                    <a:lstStyle/>
                    <a:p>
                      <a:pPr algn="ctr"/>
                      <a:r>
                        <a:rPr kumimoji="1" lang="ja-JP" altLang="en-US" sz="1600" dirty="0"/>
                        <a:t>論文投稿</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安田・熊谷・田村・安田：「</a:t>
                      </a:r>
                      <a:r>
                        <a:rPr lang="ja-JP" altLang="en-US" sz="1600" dirty="0"/>
                        <a:t>有制約最適化のための制約条件の目的関数化と適応的重み調整を用いた</a:t>
                      </a:r>
                      <a:r>
                        <a:rPr lang="en-US" altLang="ja-JP" sz="1600" dirty="0"/>
                        <a:t>MOEA/D</a:t>
                      </a:r>
                      <a:r>
                        <a:rPr lang="ja-JP" altLang="en-US" sz="1600" dirty="0"/>
                        <a:t>」、電気学会 </a:t>
                      </a:r>
                      <a:r>
                        <a:rPr lang="en-US" altLang="ja-JP" sz="1600" dirty="0"/>
                        <a:t>C</a:t>
                      </a:r>
                      <a:r>
                        <a:rPr lang="ja-JP" altLang="en-US" sz="1600" dirty="0"/>
                        <a:t>部門誌、</a:t>
                      </a:r>
                      <a:r>
                        <a:rPr lang="en-US" altLang="ja-JP" sz="1600" dirty="0"/>
                        <a:t>Vol.143, No.3, pp. 353-363</a:t>
                      </a:r>
                      <a:r>
                        <a:rPr lang="ja-JP" altLang="en-US" sz="1600" dirty="0"/>
                        <a:t>（</a:t>
                      </a:r>
                      <a:r>
                        <a:rPr lang="en-US" altLang="ja-JP" sz="1600" dirty="0"/>
                        <a:t>2023.3.1</a:t>
                      </a:r>
                      <a:r>
                        <a:rPr lang="ja-JP" altLang="en-US"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0">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小嶋・安田・熊谷・田村・安田：「</a:t>
                      </a:r>
                      <a:r>
                        <a:rPr lang="ja-JP" altLang="en-US" sz="1600" dirty="0"/>
                        <a:t>問題分割に基づく制約対処法における正規化の検討」、電気学会 </a:t>
                      </a:r>
                      <a:r>
                        <a:rPr lang="en-US" altLang="ja-JP" sz="1600" dirty="0"/>
                        <a:t>C</a:t>
                      </a:r>
                      <a:r>
                        <a:rPr lang="ja-JP" altLang="en-US" sz="1600" dirty="0"/>
                        <a:t>部門誌、</a:t>
                      </a:r>
                      <a:r>
                        <a:rPr lang="en-US" altLang="ja-JP" sz="1600" dirty="0"/>
                        <a:t>Vol.143</a:t>
                      </a:r>
                      <a:r>
                        <a:rPr lang="ja-JP" altLang="en-US" sz="1600" dirty="0"/>
                        <a:t>（</a:t>
                      </a:r>
                      <a:r>
                        <a:rPr lang="en-US" altLang="ja-JP" sz="1600" dirty="0"/>
                        <a:t>2023</a:t>
                      </a:r>
                      <a:r>
                        <a:rPr lang="ja-JP" altLang="en-US" sz="1600" dirty="0"/>
                        <a:t>）</a:t>
                      </a:r>
                      <a:r>
                        <a:rPr lang="en-US" altLang="ja-JP" sz="1600" dirty="0">
                          <a:solidFill>
                            <a:srgbClr val="FF0000"/>
                          </a:solidFill>
                        </a:rPr>
                        <a:t>【4</a:t>
                      </a:r>
                      <a:r>
                        <a:rPr lang="ja-JP" altLang="en-US" sz="1600" dirty="0">
                          <a:solidFill>
                            <a:srgbClr val="FF0000"/>
                          </a:solidFill>
                        </a:rPr>
                        <a:t>月投稿予定</a:t>
                      </a:r>
                      <a:r>
                        <a:rPr lang="en-US" altLang="ja-JP" sz="1600" dirty="0">
                          <a:solidFill>
                            <a:srgbClr val="FF0000"/>
                          </a:solidFill>
                        </a:rPr>
                        <a:t>】</a:t>
                      </a:r>
                      <a:endParaRPr kumimoji="1" lang="ja-JP" altLang="en-US" sz="16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1048065"/>
                  </a:ext>
                </a:extLst>
              </a:tr>
            </a:tbl>
          </a:graphicData>
        </a:graphic>
      </p:graphicFrame>
      <p:graphicFrame>
        <p:nvGraphicFramePr>
          <p:cNvPr id="9" name="表 8">
            <a:extLst>
              <a:ext uri="{FF2B5EF4-FFF2-40B4-BE49-F238E27FC236}">
                <a16:creationId xmlns:a16="http://schemas.microsoft.com/office/drawing/2014/main" id="{BBCDF99F-1AC2-46D9-AB8D-56A3A80A1566}"/>
              </a:ext>
            </a:extLst>
          </p:cNvPr>
          <p:cNvGraphicFramePr>
            <a:graphicFrameLocks noGrp="1"/>
          </p:cNvGraphicFramePr>
          <p:nvPr>
            <p:extLst>
              <p:ext uri="{D42A27DB-BD31-4B8C-83A1-F6EECF244321}">
                <p14:modId xmlns:p14="http://schemas.microsoft.com/office/powerpoint/2010/main" val="92285277"/>
              </p:ext>
            </p:extLst>
          </p:nvPr>
        </p:nvGraphicFramePr>
        <p:xfrm>
          <a:off x="208698" y="3488587"/>
          <a:ext cx="11799083" cy="1249680"/>
        </p:xfrm>
        <a:graphic>
          <a:graphicData uri="http://schemas.openxmlformats.org/drawingml/2006/table">
            <a:tbl>
              <a:tblPr firstRow="1" bandRow="1">
                <a:tableStyleId>{5C22544A-7EE6-4342-B048-85BDC9FD1C3A}</a:tableStyleId>
              </a:tblPr>
              <a:tblGrid>
                <a:gridCol w="410427">
                  <a:extLst>
                    <a:ext uri="{9D8B030D-6E8A-4147-A177-3AD203B41FA5}">
                      <a16:colId xmlns:a16="http://schemas.microsoft.com/office/drawing/2014/main" val="1557529332"/>
                    </a:ext>
                  </a:extLst>
                </a:gridCol>
                <a:gridCol w="11388656">
                  <a:extLst>
                    <a:ext uri="{9D8B030D-6E8A-4147-A177-3AD203B41FA5}">
                      <a16:colId xmlns:a16="http://schemas.microsoft.com/office/drawing/2014/main" val="1804296625"/>
                    </a:ext>
                  </a:extLst>
                </a:gridCol>
              </a:tblGrid>
              <a:tr h="169321">
                <a:tc gridSpan="2">
                  <a:txBody>
                    <a:bodyPr/>
                    <a:lstStyle/>
                    <a:p>
                      <a:pPr algn="ctr"/>
                      <a:r>
                        <a:rPr kumimoji="1" lang="ja-JP" altLang="en-US" sz="1600" dirty="0"/>
                        <a:t>国際会議発表</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W. Kumagai, K. Tamura, K. Yasuda: “MOEA/D with Feasibility-based Weight Adjustment for Constrained Optimization”,</a:t>
                      </a:r>
                      <a:r>
                        <a:rPr kumimoji="1" lang="ja-JP" altLang="en-US" sz="1600" dirty="0"/>
                        <a:t> </a:t>
                      </a:r>
                      <a:r>
                        <a:rPr kumimoji="1" lang="en-US" altLang="ja-JP" sz="1600" dirty="0"/>
                        <a:t>IEEE Symposium Series On Computational Intelligence 2022, pp. 1560-1566</a:t>
                      </a:r>
                      <a:r>
                        <a:rPr kumimoji="1" lang="ja-JP" altLang="en-US" sz="1600" dirty="0"/>
                        <a:t>（</a:t>
                      </a:r>
                      <a:r>
                        <a:rPr kumimoji="1" lang="en-US" altLang="ja-JP" sz="1600" dirty="0"/>
                        <a:t>2022.12.4</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H. Kojima, W. Kumagai, K. Tamura, K. Yasuda: “-”,</a:t>
                      </a:r>
                      <a:r>
                        <a:rPr kumimoji="1" lang="ja-JP" altLang="en-US" sz="1600" dirty="0"/>
                        <a:t> </a:t>
                      </a:r>
                      <a:r>
                        <a:rPr kumimoji="1" lang="en-US" altLang="ja-JP" sz="1600" dirty="0"/>
                        <a:t>SICE Annual Conference 2023</a:t>
                      </a:r>
                      <a:r>
                        <a:rPr kumimoji="1" lang="ja-JP" altLang="en-US" sz="1600" dirty="0"/>
                        <a:t>（</a:t>
                      </a:r>
                      <a:r>
                        <a:rPr kumimoji="1" lang="en-US" altLang="ja-JP" sz="1600" dirty="0"/>
                        <a:t>2023</a:t>
                      </a:r>
                      <a:r>
                        <a:rPr kumimoji="1" lang="ja-JP" altLang="en-US" sz="1600" dirty="0"/>
                        <a:t>）</a:t>
                      </a:r>
                      <a:r>
                        <a:rPr kumimoji="1" lang="en-US" altLang="ja-JP" sz="1600" dirty="0">
                          <a:solidFill>
                            <a:srgbClr val="FF0000"/>
                          </a:solidFill>
                        </a:rPr>
                        <a:t>【3</a:t>
                      </a:r>
                      <a:r>
                        <a:rPr kumimoji="1" lang="ja-JP" altLang="en-US" sz="1600" dirty="0">
                          <a:solidFill>
                            <a:srgbClr val="FF0000"/>
                          </a:solidFill>
                        </a:rPr>
                        <a:t>月申込予定</a:t>
                      </a:r>
                      <a:r>
                        <a:rPr kumimoji="1" lang="en-US" altLang="ja-JP" sz="1600" dirty="0">
                          <a:solidFill>
                            <a:srgbClr val="FF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spTree>
    <p:extLst>
      <p:ext uri="{BB962C8B-B14F-4D97-AF65-F5344CB8AC3E}">
        <p14:creationId xmlns:p14="http://schemas.microsoft.com/office/powerpoint/2010/main" val="400121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目的・概要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1187508"/>
            <a:ext cx="11341887" cy="2527241"/>
          </a:xfrm>
        </p:spPr>
        <p:txBody>
          <a:bodyPr/>
          <a:lstStyle/>
          <a:p>
            <a:r>
              <a:rPr lang="ja-JP" altLang="en-US" sz="3200" dirty="0"/>
              <a:t>データ駆動非線形制約の最適化問題に対して、最適化アルゴリズムを検証した結果を報告する。</a:t>
            </a:r>
            <a:endParaRPr lang="en-US" altLang="ja-JP" sz="3200" dirty="0"/>
          </a:p>
          <a:p>
            <a:pPr lvl="1"/>
            <a:r>
              <a:rPr lang="ja-JP" altLang="en-US" sz="2800" dirty="0"/>
              <a:t>問題分割</a:t>
            </a:r>
            <a:r>
              <a:rPr lang="ja-JP" altLang="en-US" sz="2400" dirty="0"/>
              <a:t>（共同研究での成果）</a:t>
            </a:r>
            <a:r>
              <a:rPr lang="ja-JP" altLang="en-US" sz="2800" dirty="0"/>
              <a:t>と違反量削減優先</a:t>
            </a:r>
            <a:endParaRPr lang="en-US" altLang="ja-JP" sz="3200" dirty="0"/>
          </a:p>
          <a:p>
            <a:r>
              <a:rPr lang="en-US" altLang="ja-JP" sz="3200" dirty="0"/>
              <a:t>3</a:t>
            </a:r>
            <a:r>
              <a:rPr lang="ja-JP" altLang="en-US" sz="3200" dirty="0"/>
              <a:t>次元の非線形データを</a:t>
            </a:r>
            <a:r>
              <a:rPr lang="en-US" altLang="ja-JP" sz="3200" dirty="0"/>
              <a:t>AE</a:t>
            </a:r>
            <a:r>
              <a:rPr lang="ja-JP" altLang="en-US" sz="3200" dirty="0"/>
              <a:t>で抽出した制約に適用した結果、実行可能な準最適解？を得た。</a:t>
            </a:r>
            <a:endParaRPr lang="en-US" altLang="ja-JP" sz="3200" dirty="0"/>
          </a:p>
          <a:p>
            <a:pPr lvl="1"/>
            <a:r>
              <a:rPr lang="ja-JP" altLang="en-US" sz="2800" dirty="0"/>
              <a:t>この結果は、データ駆動型ブラックボックス型制約条件を対象としても適用でき、実行可能解を得る能力を有することを示唆する。</a:t>
            </a:r>
            <a:endParaRPr lang="en-US" altLang="ja-JP" sz="2800" dirty="0"/>
          </a:p>
        </p:txBody>
      </p:sp>
    </p:spTree>
    <p:extLst>
      <p:ext uri="{BB962C8B-B14F-4D97-AF65-F5344CB8AC3E}">
        <p14:creationId xmlns:p14="http://schemas.microsoft.com/office/powerpoint/2010/main" val="2679101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normAutofit/>
          </a:bodyPr>
          <a:lstStyle/>
          <a:p>
            <a:r>
              <a:rPr lang="en-US" altLang="ja-JP" dirty="0"/>
              <a:t>2023</a:t>
            </a:r>
            <a:r>
              <a:rPr lang="ja-JP" altLang="en-US" dirty="0"/>
              <a:t>年度の共同研究について</a:t>
            </a:r>
            <a:endParaRPr kumimoji="1" lang="ja-JP" altLang="en-US" dirty="0"/>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4" y="1054159"/>
            <a:ext cx="11236795" cy="1012766"/>
          </a:xfrm>
        </p:spPr>
        <p:txBody>
          <a:bodyPr/>
          <a:lstStyle/>
          <a:p>
            <a:r>
              <a:rPr lang="ja-JP" altLang="en-US" sz="2800" dirty="0"/>
              <a:t>現在の検証進捗では、多目的最適化ベースの制約対処法よりも、制約違反量削減優先のほうが圧倒的に有利である。</a:t>
            </a:r>
            <a:endParaRPr lang="en-US" altLang="ja-JP" sz="2800" dirty="0"/>
          </a:p>
          <a:p>
            <a:r>
              <a:rPr lang="ja-JP" altLang="en-US" sz="2800" dirty="0"/>
              <a:t>もし下期の検証を通して、下記の状況になった場合、</a:t>
            </a:r>
            <a:r>
              <a:rPr lang="en-US" altLang="ja-JP" sz="2800" dirty="0"/>
              <a:t>2023</a:t>
            </a:r>
            <a:r>
              <a:rPr lang="ja-JP" altLang="en-US" sz="2800" dirty="0"/>
              <a:t>年度の共同研究は契約しない方向もあり得る？</a:t>
            </a:r>
            <a:endParaRPr lang="en-US" altLang="ja-JP" sz="2800" dirty="0"/>
          </a:p>
          <a:p>
            <a:pPr lvl="1"/>
            <a:r>
              <a:rPr lang="ja-JP" altLang="en-US" sz="2400" dirty="0"/>
              <a:t>例えば、非線形性モデル／</a:t>
            </a:r>
            <a:r>
              <a:rPr lang="en-US" altLang="ja-JP" sz="2400" dirty="0"/>
              <a:t>0-1</a:t>
            </a:r>
            <a:r>
              <a:rPr lang="ja-JP" altLang="en-US" sz="2400" dirty="0"/>
              <a:t>整数の実プラントで検証しても、二段階アプローチが適応型</a:t>
            </a:r>
            <a:r>
              <a:rPr lang="en-US" altLang="ja-JP" sz="2400" dirty="0"/>
              <a:t>DE</a:t>
            </a:r>
            <a:r>
              <a:rPr lang="ja-JP" altLang="en-US" sz="2400" dirty="0"/>
              <a:t>＋制約違反量削減優先を超える見込みがない</a:t>
            </a:r>
            <a:endParaRPr lang="en-US" altLang="ja-JP" sz="2400" dirty="0"/>
          </a:p>
          <a:p>
            <a:pPr lvl="2">
              <a:buFont typeface="Wingdings" panose="05000000000000000000" pitchFamily="2" charset="2"/>
              <a:buChar char="Ø"/>
            </a:pPr>
            <a:r>
              <a:rPr lang="ja-JP" altLang="en-US" sz="2000" dirty="0"/>
              <a:t>制約対処法自体の課題はあるものの、我々の対象問題との相性を考えると、検討を継続する必要性が薄くなる</a:t>
            </a:r>
            <a:endParaRPr lang="en-US" altLang="ja-JP" sz="2000" dirty="0"/>
          </a:p>
        </p:txBody>
      </p:sp>
      <p:sp>
        <p:nvSpPr>
          <p:cNvPr id="5" name="テキスト ボックス 4">
            <a:extLst>
              <a:ext uri="{FF2B5EF4-FFF2-40B4-BE49-F238E27FC236}">
                <a16:creationId xmlns:a16="http://schemas.microsoft.com/office/drawing/2014/main" id="{3003CF99-83E4-4A3D-A472-6983A98C254D}"/>
              </a:ext>
            </a:extLst>
          </p:cNvPr>
          <p:cNvSpPr txBox="1"/>
          <p:nvPr/>
        </p:nvSpPr>
        <p:spPr>
          <a:xfrm>
            <a:off x="1400508" y="5113468"/>
            <a:ext cx="8705517" cy="400110"/>
          </a:xfrm>
          <a:prstGeom prst="rect">
            <a:avLst/>
          </a:prstGeom>
          <a:noFill/>
        </p:spPr>
        <p:txBody>
          <a:bodyPr wrap="square" rtlCol="0">
            <a:spAutoFit/>
          </a:bodyPr>
          <a:lstStyle/>
          <a:p>
            <a:pPr algn="ctr"/>
            <a:r>
              <a:rPr kumimoji="1" lang="ja-JP" altLang="en-US" sz="2000" i="1" dirty="0">
                <a:solidFill>
                  <a:schemeClr val="accent4"/>
                </a:solidFill>
                <a:latin typeface="Cambria Math" panose="02040503050406030204" pitchFamily="18" charset="0"/>
              </a:rPr>
              <a:t>ただし、下期の熊谷の評価が進まなさすぎて、ここまでまだ判断でき無さそう</a:t>
            </a:r>
            <a:endParaRPr kumimoji="1" lang="en-US" altLang="ja-JP" sz="2000" b="0" i="1" dirty="0">
              <a:solidFill>
                <a:schemeClr val="accent4"/>
              </a:solidFill>
              <a:latin typeface="Cambria Math" panose="02040503050406030204" pitchFamily="18" charset="0"/>
            </a:endParaRPr>
          </a:p>
        </p:txBody>
      </p:sp>
    </p:spTree>
    <p:extLst>
      <p:ext uri="{BB962C8B-B14F-4D97-AF65-F5344CB8AC3E}">
        <p14:creationId xmlns:p14="http://schemas.microsoft.com/office/powerpoint/2010/main" val="205075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21</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選択圧の方向</a:t>
            </a:r>
            <a:endParaRPr lang="en-US" dirty="0"/>
          </a:p>
        </p:txBody>
      </p:sp>
      <p:sp>
        <p:nvSpPr>
          <p:cNvPr id="29" name="テキスト ボックス 28">
            <a:extLst>
              <a:ext uri="{FF2B5EF4-FFF2-40B4-BE49-F238E27FC236}">
                <a16:creationId xmlns:a16="http://schemas.microsoft.com/office/drawing/2014/main" id="{10830F86-F44B-47F3-9FBD-E12083013036}"/>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BB85D201-B997-4E74-A76C-2B10B2C5B3CB}"/>
                  </a:ext>
                </a:extLst>
              </p:cNvPr>
              <p:cNvSpPr txBox="1"/>
              <p:nvPr/>
            </p:nvSpPr>
            <p:spPr>
              <a:xfrm>
                <a:off x="7167839" y="1166981"/>
                <a:ext cx="3446495" cy="357021"/>
              </a:xfrm>
              <a:prstGeom prst="rect">
                <a:avLst/>
              </a:prstGeom>
              <a:noFill/>
            </p:spPr>
            <p:txBody>
              <a:bodyPr wrap="square" rtlCol="0">
                <a:spAutoFit/>
              </a:bodyPr>
              <a:lstStyle/>
              <a:p>
                <a:pPr algn="ctr"/>
                <a:r>
                  <a:rPr lang="ja-JP" altLang="en-US" sz="1600" b="1" dirty="0"/>
                  <a:t>各個体の位置ベクトルの角度</a:t>
                </a:r>
                <a14:m>
                  <m:oMath xmlns:m="http://schemas.openxmlformats.org/officeDocument/2006/math">
                    <m:sSubSup>
                      <m:sSubSupPr>
                        <m:ctrlPr>
                          <a:rPr kumimoji="1" lang="en-US" altLang="ja-JP" sz="1600" i="1">
                            <a:latin typeface="Cambria Math" panose="02040503050406030204" pitchFamily="18" charset="0"/>
                          </a:rPr>
                        </m:ctrlPr>
                      </m:sSubSupPr>
                      <m:e>
                        <m:r>
                          <a:rPr kumimoji="1" lang="en-US" altLang="ja-JP" sz="1600" i="1">
                            <a:latin typeface="Cambria Math" panose="02040503050406030204" pitchFamily="18" charset="0"/>
                          </a:rPr>
                          <m:t>𝜃</m:t>
                        </m:r>
                      </m:e>
                      <m:sub>
                        <m:r>
                          <a:rPr kumimoji="1" lang="en-US" altLang="ja-JP" sz="1600" b="1" i="1" smtClean="0">
                            <a:latin typeface="Cambria Math" panose="02040503050406030204" pitchFamily="18" charset="0"/>
                          </a:rPr>
                          <m:t>𝑭</m:t>
                        </m:r>
                      </m:sub>
                      <m:sup>
                        <m:r>
                          <a:rPr kumimoji="1" lang="en-US" altLang="ja-JP" sz="1600" i="1">
                            <a:latin typeface="Cambria Math" panose="02040503050406030204" pitchFamily="18" charset="0"/>
                          </a:rPr>
                          <m:t>𝑖</m:t>
                        </m:r>
                      </m:sup>
                    </m:sSubSup>
                  </m:oMath>
                </a14:m>
                <a:r>
                  <a:rPr lang="ja-JP" altLang="en-US" sz="1600" b="1" dirty="0"/>
                  <a:t>の推移</a:t>
                </a:r>
                <a:endParaRPr kumimoji="1" lang="ja-JP" altLang="en-US" sz="1600" b="1" dirty="0"/>
              </a:p>
            </p:txBody>
          </p:sp>
        </mc:Choice>
        <mc:Fallback xmlns="">
          <p:sp>
            <p:nvSpPr>
              <p:cNvPr id="32" name="テキスト ボックス 31">
                <a:extLst>
                  <a:ext uri="{FF2B5EF4-FFF2-40B4-BE49-F238E27FC236}">
                    <a16:creationId xmlns:a16="http://schemas.microsoft.com/office/drawing/2014/main" id="{BB85D201-B997-4E74-A76C-2B10B2C5B3CB}"/>
                  </a:ext>
                </a:extLst>
              </p:cNvPr>
              <p:cNvSpPr txBox="1">
                <a:spLocks noRot="1" noChangeAspect="1" noMove="1" noResize="1" noEditPoints="1" noAdjustHandles="1" noChangeArrowheads="1" noChangeShapeType="1" noTextEdit="1"/>
              </p:cNvSpPr>
              <p:nvPr/>
            </p:nvSpPr>
            <p:spPr>
              <a:xfrm>
                <a:off x="7167839" y="1166981"/>
                <a:ext cx="3446495" cy="357021"/>
              </a:xfrm>
              <a:prstGeom prst="rect">
                <a:avLst/>
              </a:prstGeom>
              <a:blipFill>
                <a:blip r:embed="rId2"/>
                <a:stretch>
                  <a:fillRect l="-531" t="-1695" r="-354" b="-18644"/>
                </a:stretch>
              </a:blipFill>
            </p:spPr>
            <p:txBody>
              <a:bodyPr/>
              <a:lstStyle/>
              <a:p>
                <a:r>
                  <a:rPr lang="ja-JP" altLang="en-US">
                    <a:noFill/>
                  </a:rPr>
                  <a:t> </a:t>
                </a:r>
              </a:p>
            </p:txBody>
          </p:sp>
        </mc:Fallback>
      </mc:AlternateContent>
      <p:cxnSp>
        <p:nvCxnSpPr>
          <p:cNvPr id="35" name="直線矢印コネクタ 34">
            <a:extLst>
              <a:ext uri="{FF2B5EF4-FFF2-40B4-BE49-F238E27FC236}">
                <a16:creationId xmlns:a16="http://schemas.microsoft.com/office/drawing/2014/main" id="{FF6091FB-2566-45DE-96C4-228F8DCE9D1F}"/>
              </a:ext>
            </a:extLst>
          </p:cNvPr>
          <p:cNvCxnSpPr>
            <a:cxnSpLocks/>
          </p:cNvCxnSpPr>
          <p:nvPr/>
        </p:nvCxnSpPr>
        <p:spPr>
          <a:xfrm flipV="1">
            <a:off x="9260889" y="1525123"/>
            <a:ext cx="0" cy="1430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93A586FC-BD5C-4820-A262-4F2026A613B9}"/>
              </a:ext>
            </a:extLst>
          </p:cNvPr>
          <p:cNvCxnSpPr>
            <a:cxnSpLocks/>
          </p:cNvCxnSpPr>
          <p:nvPr/>
        </p:nvCxnSpPr>
        <p:spPr>
          <a:xfrm>
            <a:off x="9260889" y="2955917"/>
            <a:ext cx="16559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C03D4F3-1DC2-4364-909E-6D70B75985D9}"/>
                  </a:ext>
                </a:extLst>
              </p:cNvPr>
              <p:cNvSpPr txBox="1"/>
              <p:nvPr/>
            </p:nvSpPr>
            <p:spPr>
              <a:xfrm>
                <a:off x="9502913" y="2962698"/>
                <a:ext cx="1110954" cy="338554"/>
              </a:xfrm>
              <a:prstGeom prst="rect">
                <a:avLst/>
              </a:prstGeom>
              <a:noFill/>
            </p:spPr>
            <p:txBody>
              <a:bodyPr wrap="square" rtlCol="0">
                <a:spAutoFit/>
              </a:bodyPr>
              <a:lstStyle/>
              <a:p>
                <a:pPr algn="ctr"/>
                <a:r>
                  <a:rPr kumimoji="1" lang="en-US" altLang="ja-JP" sz="1600" dirty="0"/>
                  <a:t>scaled </a:t>
                </a:r>
                <a14:m>
                  <m:oMath xmlns:m="http://schemas.openxmlformats.org/officeDocument/2006/math">
                    <m:r>
                      <a:rPr lang="en-US" altLang="ja-JP" sz="1600" b="0" i="1" smtClean="0">
                        <a:latin typeface="Cambria Math" panose="02040503050406030204" pitchFamily="18" charset="0"/>
                      </a:rPr>
                      <m:t>𝑓</m:t>
                    </m:r>
                  </m:oMath>
                </a14:m>
                <a:endParaRPr kumimoji="1" lang="ja-JP" altLang="en-US" sz="1600" dirty="0"/>
              </a:p>
            </p:txBody>
          </p:sp>
        </mc:Choice>
        <mc:Fallback xmlns="">
          <p:sp>
            <p:nvSpPr>
              <p:cNvPr id="37" name="テキスト ボックス 36">
                <a:extLst>
                  <a:ext uri="{FF2B5EF4-FFF2-40B4-BE49-F238E27FC236}">
                    <a16:creationId xmlns:a16="http://schemas.microsoft.com/office/drawing/2014/main" id="{AC03D4F3-1DC2-4364-909E-6D70B75985D9}"/>
                  </a:ext>
                </a:extLst>
              </p:cNvPr>
              <p:cNvSpPr txBox="1">
                <a:spLocks noRot="1" noChangeAspect="1" noMove="1" noResize="1" noEditPoints="1" noAdjustHandles="1" noChangeArrowheads="1" noChangeShapeType="1" noTextEdit="1"/>
              </p:cNvSpPr>
              <p:nvPr/>
            </p:nvSpPr>
            <p:spPr>
              <a:xfrm>
                <a:off x="9502913" y="2962698"/>
                <a:ext cx="1110954" cy="338554"/>
              </a:xfrm>
              <a:prstGeom prst="rect">
                <a:avLst/>
              </a:prstGeom>
              <a:blipFill>
                <a:blip r:embed="rId3"/>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80742C86-8136-4F3B-82EF-542814ADDAD1}"/>
                  </a:ext>
                </a:extLst>
              </p:cNvPr>
              <p:cNvSpPr txBox="1"/>
              <p:nvPr/>
            </p:nvSpPr>
            <p:spPr>
              <a:xfrm>
                <a:off x="8205405" y="2178129"/>
                <a:ext cx="1110954" cy="338554"/>
              </a:xfrm>
              <a:prstGeom prst="rect">
                <a:avLst/>
              </a:prstGeom>
              <a:noFill/>
            </p:spPr>
            <p:txBody>
              <a:bodyPr wrap="square" rtlCol="0">
                <a:spAutoFit/>
              </a:bodyPr>
              <a:lstStyle/>
              <a:p>
                <a:pPr algn="ctr"/>
                <a:r>
                  <a:rPr kumimoji="1" lang="en-US" altLang="ja-JP" sz="1600" dirty="0"/>
                  <a:t>scaled </a:t>
                </a:r>
                <a14:m>
                  <m:oMath xmlns:m="http://schemas.openxmlformats.org/officeDocument/2006/math">
                    <m:r>
                      <a:rPr lang="en-US" altLang="ja-JP" sz="1600" b="0" i="1" smtClean="0">
                        <a:latin typeface="Cambria Math" panose="02040503050406030204" pitchFamily="18" charset="0"/>
                      </a:rPr>
                      <m:t>𝑣</m:t>
                    </m:r>
                  </m:oMath>
                </a14:m>
                <a:endParaRPr kumimoji="1" lang="ja-JP" altLang="en-US" sz="1600" dirty="0"/>
              </a:p>
            </p:txBody>
          </p:sp>
        </mc:Choice>
        <mc:Fallback xmlns="">
          <p:sp>
            <p:nvSpPr>
              <p:cNvPr id="39" name="テキスト ボックス 38">
                <a:extLst>
                  <a:ext uri="{FF2B5EF4-FFF2-40B4-BE49-F238E27FC236}">
                    <a16:creationId xmlns:a16="http://schemas.microsoft.com/office/drawing/2014/main" id="{80742C86-8136-4F3B-82EF-542814ADDAD1}"/>
                  </a:ext>
                </a:extLst>
              </p:cNvPr>
              <p:cNvSpPr txBox="1">
                <a:spLocks noRot="1" noChangeAspect="1" noMove="1" noResize="1" noEditPoints="1" noAdjustHandles="1" noChangeArrowheads="1" noChangeShapeType="1" noTextEdit="1"/>
              </p:cNvSpPr>
              <p:nvPr/>
            </p:nvSpPr>
            <p:spPr>
              <a:xfrm>
                <a:off x="8205405" y="2178129"/>
                <a:ext cx="1110954" cy="338554"/>
              </a:xfrm>
              <a:prstGeom prst="rect">
                <a:avLst/>
              </a:prstGeom>
              <a:blipFill>
                <a:blip r:embed="rId4"/>
                <a:stretch>
                  <a:fillRect t="-5357" b="-21429"/>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D8029F82-2EA1-4ADD-B445-503111C155C7}"/>
              </a:ext>
            </a:extLst>
          </p:cNvPr>
          <p:cNvSpPr txBox="1"/>
          <p:nvPr/>
        </p:nvSpPr>
        <p:spPr>
          <a:xfrm>
            <a:off x="9062333" y="2965442"/>
            <a:ext cx="367333" cy="338554"/>
          </a:xfrm>
          <a:prstGeom prst="rect">
            <a:avLst/>
          </a:prstGeom>
          <a:noFill/>
        </p:spPr>
        <p:txBody>
          <a:bodyPr wrap="square" rtlCol="0">
            <a:spAutoFit/>
          </a:bodyPr>
          <a:lstStyle/>
          <a:p>
            <a:pPr algn="ctr"/>
            <a:r>
              <a:rPr kumimoji="1" lang="en-US" altLang="ja-JP" sz="1600" dirty="0"/>
              <a:t>0</a:t>
            </a:r>
            <a:endParaRPr kumimoji="1" lang="ja-JP" altLang="en-US" sz="1600" dirty="0"/>
          </a:p>
        </p:txBody>
      </p:sp>
      <p:sp>
        <p:nvSpPr>
          <p:cNvPr id="42" name="テキスト ボックス 41">
            <a:extLst>
              <a:ext uri="{FF2B5EF4-FFF2-40B4-BE49-F238E27FC236}">
                <a16:creationId xmlns:a16="http://schemas.microsoft.com/office/drawing/2014/main" id="{6CD58FA8-45D3-4959-B7E2-F1125DC4C4B9}"/>
              </a:ext>
            </a:extLst>
          </p:cNvPr>
          <p:cNvSpPr txBox="1"/>
          <p:nvPr/>
        </p:nvSpPr>
        <p:spPr>
          <a:xfrm>
            <a:off x="8847399" y="2807908"/>
            <a:ext cx="367333" cy="338554"/>
          </a:xfrm>
          <a:prstGeom prst="rect">
            <a:avLst/>
          </a:prstGeom>
          <a:noFill/>
        </p:spPr>
        <p:txBody>
          <a:bodyPr wrap="square" rtlCol="0">
            <a:spAutoFit/>
          </a:bodyPr>
          <a:lstStyle/>
          <a:p>
            <a:pPr algn="ctr"/>
            <a:r>
              <a:rPr kumimoji="1" lang="en-US" altLang="ja-JP" sz="1600" dirty="0"/>
              <a:t>0</a:t>
            </a:r>
            <a:endParaRPr kumimoji="1" lang="ja-JP" altLang="en-US" sz="1600" dirty="0"/>
          </a:p>
        </p:txBody>
      </p:sp>
      <p:sp>
        <p:nvSpPr>
          <p:cNvPr id="45" name="テキスト ボックス 44">
            <a:extLst>
              <a:ext uri="{FF2B5EF4-FFF2-40B4-BE49-F238E27FC236}">
                <a16:creationId xmlns:a16="http://schemas.microsoft.com/office/drawing/2014/main" id="{EFE17EAE-FF04-4023-8C47-C865056E4D15}"/>
              </a:ext>
            </a:extLst>
          </p:cNvPr>
          <p:cNvSpPr txBox="1"/>
          <p:nvPr/>
        </p:nvSpPr>
        <p:spPr>
          <a:xfrm>
            <a:off x="8841616" y="1562117"/>
            <a:ext cx="367333" cy="338554"/>
          </a:xfrm>
          <a:prstGeom prst="rect">
            <a:avLst/>
          </a:prstGeom>
          <a:noFill/>
        </p:spPr>
        <p:txBody>
          <a:bodyPr wrap="square" rtlCol="0">
            <a:spAutoFit/>
          </a:bodyPr>
          <a:lstStyle/>
          <a:p>
            <a:pPr algn="ctr"/>
            <a:r>
              <a:rPr kumimoji="1" lang="en-US" altLang="ja-JP" sz="1600" dirty="0"/>
              <a:t>1</a:t>
            </a:r>
            <a:endParaRPr kumimoji="1" lang="ja-JP" altLang="en-US" sz="1600" dirty="0"/>
          </a:p>
        </p:txBody>
      </p:sp>
      <p:sp>
        <p:nvSpPr>
          <p:cNvPr id="46" name="テキスト ボックス 45">
            <a:extLst>
              <a:ext uri="{FF2B5EF4-FFF2-40B4-BE49-F238E27FC236}">
                <a16:creationId xmlns:a16="http://schemas.microsoft.com/office/drawing/2014/main" id="{E8F92751-12CA-4919-A210-4AB7405BF827}"/>
              </a:ext>
            </a:extLst>
          </p:cNvPr>
          <p:cNvSpPr txBox="1"/>
          <p:nvPr/>
        </p:nvSpPr>
        <p:spPr>
          <a:xfrm>
            <a:off x="10550331" y="2989859"/>
            <a:ext cx="367333" cy="338554"/>
          </a:xfrm>
          <a:prstGeom prst="rect">
            <a:avLst/>
          </a:prstGeom>
          <a:noFill/>
        </p:spPr>
        <p:txBody>
          <a:bodyPr wrap="square" rtlCol="0">
            <a:spAutoFit/>
          </a:bodyPr>
          <a:lstStyle/>
          <a:p>
            <a:pPr algn="ctr"/>
            <a:r>
              <a:rPr kumimoji="1" lang="en-US" altLang="ja-JP" sz="1600" dirty="0"/>
              <a:t>1</a:t>
            </a:r>
            <a:endParaRPr kumimoji="1" lang="ja-JP" altLang="en-US" sz="1600" dirty="0"/>
          </a:p>
        </p:txBody>
      </p:sp>
      <p:sp>
        <p:nvSpPr>
          <p:cNvPr id="52" name="楕円 51">
            <a:extLst>
              <a:ext uri="{FF2B5EF4-FFF2-40B4-BE49-F238E27FC236}">
                <a16:creationId xmlns:a16="http://schemas.microsoft.com/office/drawing/2014/main" id="{4483B3ED-F7CB-422F-A9F8-07D102166F83}"/>
              </a:ext>
            </a:extLst>
          </p:cNvPr>
          <p:cNvSpPr/>
          <p:nvPr/>
        </p:nvSpPr>
        <p:spPr>
          <a:xfrm>
            <a:off x="10387811" y="2184677"/>
            <a:ext cx="144000" cy="144000"/>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A85BA361-B96C-4253-A0B0-A6E316E16C44}"/>
              </a:ext>
            </a:extLst>
          </p:cNvPr>
          <p:cNvCxnSpPr>
            <a:cxnSpLocks/>
            <a:stCxn id="59" idx="3"/>
            <a:endCxn id="40" idx="0"/>
          </p:cNvCxnSpPr>
          <p:nvPr/>
        </p:nvCxnSpPr>
        <p:spPr>
          <a:xfrm flipH="1">
            <a:off x="9246000" y="1883559"/>
            <a:ext cx="841131" cy="1081883"/>
          </a:xfrm>
          <a:prstGeom prst="line">
            <a:avLst/>
          </a:prstGeom>
          <a:ln>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60C69A5-72FB-430E-9590-AA8633AC0F4B}"/>
              </a:ext>
            </a:extLst>
          </p:cNvPr>
          <p:cNvCxnSpPr>
            <a:cxnSpLocks/>
            <a:stCxn id="52" idx="2"/>
            <a:endCxn id="40" idx="0"/>
          </p:cNvCxnSpPr>
          <p:nvPr/>
        </p:nvCxnSpPr>
        <p:spPr>
          <a:xfrm flipH="1">
            <a:off x="9246000" y="2256677"/>
            <a:ext cx="1141811" cy="708765"/>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4967B4C0-66A5-4A7F-B49E-9A4651166B80}"/>
              </a:ext>
            </a:extLst>
          </p:cNvPr>
          <p:cNvCxnSpPr>
            <a:cxnSpLocks/>
            <a:stCxn id="60" idx="2"/>
            <a:endCxn id="40" idx="0"/>
          </p:cNvCxnSpPr>
          <p:nvPr/>
        </p:nvCxnSpPr>
        <p:spPr>
          <a:xfrm flipH="1">
            <a:off x="9246000" y="2642523"/>
            <a:ext cx="1226883" cy="322919"/>
          </a:xfrm>
          <a:prstGeom prst="line">
            <a:avLst/>
          </a:prstGeom>
          <a:ln>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11A249FA-1C32-4007-B0BF-11F727E31C08}"/>
              </a:ext>
            </a:extLst>
          </p:cNvPr>
          <p:cNvCxnSpPr>
            <a:cxnSpLocks/>
          </p:cNvCxnSpPr>
          <p:nvPr/>
        </p:nvCxnSpPr>
        <p:spPr>
          <a:xfrm flipH="1">
            <a:off x="9256886" y="1792064"/>
            <a:ext cx="0" cy="117337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238F4661-246B-4136-9AFA-4B79EEB27FD5}"/>
                  </a:ext>
                </a:extLst>
              </p:cNvPr>
              <p:cNvSpPr txBox="1"/>
              <p:nvPr/>
            </p:nvSpPr>
            <p:spPr>
              <a:xfrm>
                <a:off x="6301050" y="2062698"/>
                <a:ext cx="2109333" cy="65928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1600" i="1" smtClean="0">
                              <a:latin typeface="Cambria Math" panose="02040503050406030204" pitchFamily="18" charset="0"/>
                            </a:rPr>
                          </m:ctrlPr>
                        </m:sSubSupPr>
                        <m:e>
                          <m:r>
                            <a:rPr kumimoji="1" lang="en-US" altLang="ja-JP" sz="1600" i="1">
                              <a:latin typeface="Cambria Math" panose="02040503050406030204" pitchFamily="18" charset="0"/>
                            </a:rPr>
                            <m:t>𝜃</m:t>
                          </m:r>
                        </m:e>
                        <m:sub>
                          <m:r>
                            <a:rPr kumimoji="1" lang="en-US" altLang="ja-JP" sz="1600" b="1" i="1" smtClean="0">
                              <a:latin typeface="Cambria Math" panose="02040503050406030204" pitchFamily="18" charset="0"/>
                            </a:rPr>
                            <m:t>𝑭</m:t>
                          </m:r>
                        </m:sub>
                        <m:sup>
                          <m:r>
                            <a:rPr kumimoji="1" lang="en-US" altLang="ja-JP" sz="1600" i="1">
                              <a:latin typeface="Cambria Math" panose="02040503050406030204" pitchFamily="18" charset="0"/>
                            </a:rPr>
                            <m:t>𝑖</m:t>
                          </m:r>
                        </m:sup>
                      </m:sSubSup>
                      <m:r>
                        <a:rPr kumimoji="1" lang="en-US" altLang="ja-JP" sz="1600" b="0" i="1" smtClean="0">
                          <a:latin typeface="Cambria Math" panose="02040503050406030204" pitchFamily="18" charset="0"/>
                        </a:rPr>
                        <m:t>=</m:t>
                      </m:r>
                      <m:r>
                        <m:rPr>
                          <m:sty m:val="p"/>
                        </m:rPr>
                        <a:rPr kumimoji="1" lang="en-US" altLang="ja-JP" sz="1600" b="0" i="0" smtClean="0">
                          <a:latin typeface="Cambria Math" panose="02040503050406030204" pitchFamily="18" charset="0"/>
                        </a:rPr>
                        <m:t>arctan</m:t>
                      </m:r>
                      <m:r>
                        <a:rPr kumimoji="1" lang="en-US" altLang="ja-JP" sz="1600" b="0" i="1" smtClean="0">
                          <a:latin typeface="Cambria Math" panose="02040503050406030204" pitchFamily="18" charset="0"/>
                        </a:rPr>
                        <m:t>⁡</m:t>
                      </m:r>
                      <m:d>
                        <m:dPr>
                          <m:ctrlPr>
                            <a:rPr kumimoji="1" lang="en-US" altLang="ja-JP" sz="1600" i="1">
                              <a:latin typeface="Cambria Math" panose="02040503050406030204" pitchFamily="18" charset="0"/>
                            </a:rPr>
                          </m:ctrlPr>
                        </m:dPr>
                        <m:e>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r>
                                <a:rPr kumimoji="1" lang="en-US" altLang="ja-JP" sz="1600" i="1">
                                  <a:latin typeface="Cambria Math" panose="02040503050406030204" pitchFamily="18" charset="0"/>
                                </a:rPr>
                                <m:t>)</m:t>
                              </m:r>
                            </m:num>
                            <m:den>
                              <m:r>
                                <a:rPr kumimoji="1" lang="en-US" altLang="ja-JP" sz="1600" i="1">
                                  <a:latin typeface="Cambria Math" panose="02040503050406030204" pitchFamily="18" charset="0"/>
                                </a:rPr>
                                <m:t>𝑓</m:t>
                              </m:r>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r>
                                <a:rPr kumimoji="1" lang="en-US" altLang="ja-JP" sz="1600" i="1">
                                  <a:latin typeface="Cambria Math" panose="02040503050406030204" pitchFamily="18" charset="0"/>
                                </a:rPr>
                                <m:t>)</m:t>
                              </m:r>
                            </m:den>
                          </m:f>
                        </m:e>
                      </m:d>
                    </m:oMath>
                  </m:oMathPara>
                </a14:m>
                <a:endParaRPr kumimoji="1" lang="ja-JP" altLang="en-US" sz="1600" dirty="0"/>
              </a:p>
            </p:txBody>
          </p:sp>
        </mc:Choice>
        <mc:Fallback xmlns="">
          <p:sp>
            <p:nvSpPr>
              <p:cNvPr id="57" name="テキスト ボックス 56">
                <a:extLst>
                  <a:ext uri="{FF2B5EF4-FFF2-40B4-BE49-F238E27FC236}">
                    <a16:creationId xmlns:a16="http://schemas.microsoft.com/office/drawing/2014/main" id="{238F4661-246B-4136-9AFA-4B79EEB27FD5}"/>
                  </a:ext>
                </a:extLst>
              </p:cNvPr>
              <p:cNvSpPr txBox="1">
                <a:spLocks noRot="1" noChangeAspect="1" noMove="1" noResize="1" noEditPoints="1" noAdjustHandles="1" noChangeArrowheads="1" noChangeShapeType="1" noTextEdit="1"/>
              </p:cNvSpPr>
              <p:nvPr/>
            </p:nvSpPr>
            <p:spPr>
              <a:xfrm>
                <a:off x="6301050" y="2062698"/>
                <a:ext cx="2109333" cy="659283"/>
              </a:xfrm>
              <a:prstGeom prst="rect">
                <a:avLst/>
              </a:prstGeom>
              <a:blipFill>
                <a:blip r:embed="rId5"/>
                <a:stretch>
                  <a:fillRect/>
                </a:stretch>
              </a:blipFill>
            </p:spPr>
            <p:txBody>
              <a:bodyPr/>
              <a:lstStyle/>
              <a:p>
                <a:r>
                  <a:rPr lang="ja-JP" altLang="en-US">
                    <a:noFill/>
                  </a:rPr>
                  <a:t> </a:t>
                </a:r>
              </a:p>
            </p:txBody>
          </p:sp>
        </mc:Fallback>
      </mc:AlternateContent>
      <p:sp>
        <p:nvSpPr>
          <p:cNvPr id="58" name="楕円 57">
            <a:extLst>
              <a:ext uri="{FF2B5EF4-FFF2-40B4-BE49-F238E27FC236}">
                <a16:creationId xmlns:a16="http://schemas.microsoft.com/office/drawing/2014/main" id="{E620B6A5-705F-419B-B961-4A32AAE2C06E}"/>
              </a:ext>
            </a:extLst>
          </p:cNvPr>
          <p:cNvSpPr/>
          <p:nvPr/>
        </p:nvSpPr>
        <p:spPr>
          <a:xfrm>
            <a:off x="9190814" y="1648064"/>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377B9E1C-748A-41E8-A669-2E00FC48BD8B}"/>
              </a:ext>
            </a:extLst>
          </p:cNvPr>
          <p:cNvSpPr/>
          <p:nvPr/>
        </p:nvSpPr>
        <p:spPr>
          <a:xfrm>
            <a:off x="10066043" y="1760647"/>
            <a:ext cx="144000" cy="1440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4464B43A-2D3B-4EF3-BF11-53BC5FED3718}"/>
              </a:ext>
            </a:extLst>
          </p:cNvPr>
          <p:cNvSpPr/>
          <p:nvPr/>
        </p:nvSpPr>
        <p:spPr>
          <a:xfrm>
            <a:off x="10472883" y="2570523"/>
            <a:ext cx="144000" cy="144000"/>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A4B23BB1-223F-4A36-A68E-5AF166D0FF38}"/>
              </a:ext>
            </a:extLst>
          </p:cNvPr>
          <p:cNvSpPr/>
          <p:nvPr/>
        </p:nvSpPr>
        <p:spPr>
          <a:xfrm>
            <a:off x="10654842" y="2883512"/>
            <a:ext cx="144000" cy="14400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部分円 61">
            <a:extLst>
              <a:ext uri="{FF2B5EF4-FFF2-40B4-BE49-F238E27FC236}">
                <a16:creationId xmlns:a16="http://schemas.microsoft.com/office/drawing/2014/main" id="{6A119302-924C-429E-9DA8-96B5C00C3630}"/>
              </a:ext>
            </a:extLst>
          </p:cNvPr>
          <p:cNvSpPr/>
          <p:nvPr/>
        </p:nvSpPr>
        <p:spPr>
          <a:xfrm rot="5400000">
            <a:off x="8397542" y="2062698"/>
            <a:ext cx="1800000" cy="1800000"/>
          </a:xfrm>
          <a:prstGeom prst="pie">
            <a:avLst>
              <a:gd name="adj1" fmla="val 14232307"/>
              <a:gd name="adj2" fmla="val 16212196"/>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部分円 62">
            <a:extLst>
              <a:ext uri="{FF2B5EF4-FFF2-40B4-BE49-F238E27FC236}">
                <a16:creationId xmlns:a16="http://schemas.microsoft.com/office/drawing/2014/main" id="{3ED4365D-394B-4815-803A-9B5512F14E4B}"/>
              </a:ext>
            </a:extLst>
          </p:cNvPr>
          <p:cNvSpPr/>
          <p:nvPr/>
        </p:nvSpPr>
        <p:spPr>
          <a:xfrm rot="5400000">
            <a:off x="8453267" y="2153356"/>
            <a:ext cx="1620000" cy="1620000"/>
          </a:xfrm>
          <a:prstGeom prst="pie">
            <a:avLst>
              <a:gd name="adj1" fmla="val 12997709"/>
              <a:gd name="adj2" fmla="val 16158351"/>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部分円 63">
            <a:extLst>
              <a:ext uri="{FF2B5EF4-FFF2-40B4-BE49-F238E27FC236}">
                <a16:creationId xmlns:a16="http://schemas.microsoft.com/office/drawing/2014/main" id="{4CE2490C-CAC0-4F4B-8D19-6D9370BCA914}"/>
              </a:ext>
            </a:extLst>
          </p:cNvPr>
          <p:cNvSpPr/>
          <p:nvPr/>
        </p:nvSpPr>
        <p:spPr>
          <a:xfrm rot="5400000">
            <a:off x="8636583" y="2332698"/>
            <a:ext cx="1260000" cy="1260000"/>
          </a:xfrm>
          <a:prstGeom prst="pie">
            <a:avLst>
              <a:gd name="adj1" fmla="val 10765510"/>
              <a:gd name="adj2" fmla="val 1620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5D18CC56-EAE9-4B57-A25D-FEFF8823D22E}"/>
                  </a:ext>
                </a:extLst>
              </p:cNvPr>
              <p:cNvSpPr txBox="1"/>
              <p:nvPr/>
            </p:nvSpPr>
            <p:spPr>
              <a:xfrm>
                <a:off x="891536" y="1245252"/>
                <a:ext cx="3446495" cy="64363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600" i="1" smtClean="0">
                              <a:latin typeface="Cambria Math" panose="02040503050406030204" pitchFamily="18" charset="0"/>
                            </a:rPr>
                          </m:ctrlPr>
                        </m:sSupPr>
                        <m:e>
                          <m:r>
                            <a:rPr kumimoji="1" lang="en-US" altLang="ja-JP" sz="1600" i="1" smtClean="0">
                              <a:latin typeface="Cambria Math" panose="02040503050406030204" pitchFamily="18" charset="0"/>
                            </a:rPr>
                            <m:t>𝑓</m:t>
                          </m:r>
                        </m:e>
                        <m:sup>
                          <m:r>
                            <a:rPr kumimoji="1" lang="en-US" altLang="ja-JP" sz="1600" i="1" smtClean="0">
                              <a:latin typeface="Cambria Math" panose="02040503050406030204" pitchFamily="18" charset="0"/>
                            </a:rPr>
                            <m:t>′</m:t>
                          </m:r>
                        </m:sup>
                      </m:sSup>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𝑁𝑜𝑟𝑚</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𝑓</m:t>
                          </m:r>
                          <m:d>
                            <m:dPr>
                              <m:ctrlPr>
                                <a:rPr kumimoji="1" lang="en-US" altLang="ja-JP" sz="1600" i="1">
                                  <a:latin typeface="Cambria Math" panose="02040503050406030204" pitchFamily="18" charset="0"/>
                                </a:rPr>
                              </m:ctrlPr>
                            </m:dPr>
                            <m:e>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𝑓</m:t>
                              </m:r>
                            </m:e>
                            <m:sub>
                              <m:r>
                                <m:rPr>
                                  <m:sty m:val="p"/>
                                </m:rPr>
                                <a:rPr kumimoji="1" lang="en-US" altLang="ja-JP" sz="1600">
                                  <a:latin typeface="Cambria Math" panose="02040503050406030204" pitchFamily="18" charset="0"/>
                                </a:rPr>
                                <m:t>min</m:t>
                              </m:r>
                            </m:sub>
                          </m:sSub>
                        </m:num>
                        <m:den>
                          <m:r>
                            <m:rPr>
                              <m:sty m:val="p"/>
                            </m:rPr>
                            <a:rPr kumimoji="1" lang="en-US" altLang="ja-JP" sz="1600">
                              <a:latin typeface="Cambria Math" panose="02040503050406030204" pitchFamily="18" charset="0"/>
                            </a:rPr>
                            <m:t>Δ</m:t>
                          </m:r>
                          <m:r>
                            <a:rPr kumimoji="1" lang="en-US" altLang="ja-JP" sz="1600" i="1">
                              <a:latin typeface="Cambria Math" panose="02040503050406030204" pitchFamily="18" charset="0"/>
                            </a:rPr>
                            <m:t>𝑓</m:t>
                          </m:r>
                        </m:den>
                      </m:f>
                    </m:oMath>
                  </m:oMathPara>
                </a14:m>
                <a:endParaRPr kumimoji="1" lang="ja-JP" altLang="en-US" sz="1600" dirty="0"/>
              </a:p>
            </p:txBody>
          </p:sp>
        </mc:Choice>
        <mc:Fallback xmlns="">
          <p:sp>
            <p:nvSpPr>
              <p:cNvPr id="65" name="テキスト ボックス 64">
                <a:extLst>
                  <a:ext uri="{FF2B5EF4-FFF2-40B4-BE49-F238E27FC236}">
                    <a16:creationId xmlns:a16="http://schemas.microsoft.com/office/drawing/2014/main" id="{5D18CC56-EAE9-4B57-A25D-FEFF8823D22E}"/>
                  </a:ext>
                </a:extLst>
              </p:cNvPr>
              <p:cNvSpPr txBox="1">
                <a:spLocks noRot="1" noChangeAspect="1" noMove="1" noResize="1" noEditPoints="1" noAdjustHandles="1" noChangeArrowheads="1" noChangeShapeType="1" noTextEdit="1"/>
              </p:cNvSpPr>
              <p:nvPr/>
            </p:nvSpPr>
            <p:spPr>
              <a:xfrm>
                <a:off x="891536" y="1245252"/>
                <a:ext cx="3446495" cy="643638"/>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8FB5BE7-7099-4D92-964D-2D2F76F987F6}"/>
                  </a:ext>
                </a:extLst>
              </p:cNvPr>
              <p:cNvSpPr txBox="1"/>
              <p:nvPr/>
            </p:nvSpPr>
            <p:spPr>
              <a:xfrm>
                <a:off x="822424" y="3004741"/>
                <a:ext cx="3446495"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𝑆</m:t>
                          </m:r>
                        </m:e>
                        <m:sup>
                          <m:r>
                            <a:rPr kumimoji="1" lang="en-US" altLang="ja-JP" sz="1600" b="0" i="1" smtClean="0">
                              <a:latin typeface="Cambria Math" panose="02040503050406030204" pitchFamily="18" charset="0"/>
                            </a:rPr>
                            <m:t>′</m:t>
                          </m:r>
                        </m:sup>
                      </m:sSup>
                      <m:d>
                        <m:dPr>
                          <m:ctrlPr>
                            <a:rPr kumimoji="1" lang="en-US" altLang="ja-JP" sz="1600" b="0" i="1" smtClean="0">
                              <a:latin typeface="Cambria Math" panose="02040503050406030204" pitchFamily="18" charset="0"/>
                            </a:rPr>
                          </m:ctrlPr>
                        </m:dPr>
                        <m:e>
                          <m:r>
                            <a:rPr kumimoji="1" lang="en-US" altLang="ja-JP" sz="1600" b="1" i="1">
                              <a:latin typeface="Cambria Math" panose="02040503050406030204" pitchFamily="18" charset="0"/>
                            </a:rPr>
                            <m:t>𝒙</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𝑤</m:t>
                          </m:r>
                        </m:e>
                      </m:d>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𝑤</m:t>
                      </m:r>
                      <m:sSup>
                        <m:sSupPr>
                          <m:ctrlPr>
                            <a:rPr kumimoji="1" lang="en-US" altLang="ja-JP" sz="1600" b="0" i="1">
                              <a:latin typeface="Cambria Math" panose="02040503050406030204" pitchFamily="18" charset="0"/>
                            </a:rPr>
                          </m:ctrlPr>
                        </m:sSupPr>
                        <m:e>
                          <m:r>
                            <a:rPr kumimoji="1" lang="en-US" altLang="ja-JP" sz="1600" i="1">
                              <a:latin typeface="Cambria Math" panose="02040503050406030204" pitchFamily="18" charset="0"/>
                            </a:rPr>
                            <m:t>𝑓</m:t>
                          </m:r>
                        </m:e>
                        <m:sup>
                          <m:r>
                            <a:rPr kumimoji="1" lang="en-US" altLang="ja-JP" sz="1600" i="1">
                              <a:latin typeface="Cambria Math" panose="02040503050406030204" pitchFamily="18" charset="0"/>
                            </a:rPr>
                            <m:t>′</m:t>
                          </m:r>
                        </m:sup>
                      </m:sSup>
                      <m:d>
                        <m:dPr>
                          <m:ctrlPr>
                            <a:rPr kumimoji="1" lang="en-US" altLang="ja-JP" sz="1600" i="1">
                              <a:latin typeface="Cambria Math" panose="02040503050406030204" pitchFamily="18" charset="0"/>
                            </a:rPr>
                          </m:ctrlPr>
                        </m:dPr>
                        <m:e>
                          <m:r>
                            <a:rPr kumimoji="1" lang="en-US" altLang="ja-JP" sz="1600" b="1" i="1">
                              <a:latin typeface="Cambria Math" panose="02040503050406030204" pitchFamily="18" charset="0"/>
                            </a:rPr>
                            <m:t>𝒙</m:t>
                          </m:r>
                        </m:e>
                      </m:d>
                      <m:r>
                        <a:rPr kumimoji="1" lang="en-US" altLang="ja-JP" sz="1600" b="0" i="1" smtClean="0">
                          <a:latin typeface="Cambria Math" panose="02040503050406030204" pitchFamily="18" charset="0"/>
                        </a:rPr>
                        <m:t>+(1−</m:t>
                      </m:r>
                      <m:r>
                        <a:rPr kumimoji="1" lang="en-US" altLang="ja-JP" sz="1600" b="0" i="1" smtClean="0">
                          <a:latin typeface="Cambria Math" panose="02040503050406030204" pitchFamily="18" charset="0"/>
                        </a:rPr>
                        <m:t>𝑤</m:t>
                      </m:r>
                      <m:r>
                        <a:rPr kumimoji="1" lang="en-US" altLang="ja-JP" sz="1600" b="0" i="1" smtClean="0">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0" i="1" smtClean="0">
                              <a:latin typeface="Cambria Math" panose="02040503050406030204" pitchFamily="18" charset="0"/>
                            </a:rPr>
                            <m:t>𝑣</m:t>
                          </m:r>
                        </m:e>
                        <m:sup>
                          <m:r>
                            <a:rPr kumimoji="1" lang="en-US" altLang="ja-JP" sz="1600" i="1">
                              <a:latin typeface="Cambria Math" panose="02040503050406030204" pitchFamily="18" charset="0"/>
                            </a:rPr>
                            <m:t>′</m:t>
                          </m:r>
                        </m:sup>
                      </m:sSup>
                      <m:d>
                        <m:dPr>
                          <m:ctrlPr>
                            <a:rPr kumimoji="1" lang="en-US" altLang="ja-JP" sz="1600" i="1">
                              <a:latin typeface="Cambria Math" panose="02040503050406030204" pitchFamily="18" charset="0"/>
                            </a:rPr>
                          </m:ctrlPr>
                        </m:dPr>
                        <m:e>
                          <m:r>
                            <a:rPr kumimoji="1" lang="en-US" altLang="ja-JP" sz="1600" b="1" i="1">
                              <a:latin typeface="Cambria Math" panose="02040503050406030204" pitchFamily="18" charset="0"/>
                            </a:rPr>
                            <m:t>𝒙</m:t>
                          </m:r>
                        </m:e>
                      </m:d>
                    </m:oMath>
                  </m:oMathPara>
                </a14:m>
                <a:endParaRPr kumimoji="1" lang="ja-JP" altLang="en-US" sz="1600" dirty="0"/>
              </a:p>
            </p:txBody>
          </p:sp>
        </mc:Choice>
        <mc:Fallback xmlns="">
          <p:sp>
            <p:nvSpPr>
              <p:cNvPr id="66" name="テキスト ボックス 65">
                <a:extLst>
                  <a:ext uri="{FF2B5EF4-FFF2-40B4-BE49-F238E27FC236}">
                    <a16:creationId xmlns:a16="http://schemas.microsoft.com/office/drawing/2014/main" id="{38FB5BE7-7099-4D92-964D-2D2F76F987F6}"/>
                  </a:ext>
                </a:extLst>
              </p:cNvPr>
              <p:cNvSpPr txBox="1">
                <a:spLocks noRot="1" noChangeAspect="1" noMove="1" noResize="1" noEditPoints="1" noAdjustHandles="1" noChangeArrowheads="1" noChangeShapeType="1" noTextEdit="1"/>
              </p:cNvSpPr>
              <p:nvPr/>
            </p:nvSpPr>
            <p:spPr>
              <a:xfrm>
                <a:off x="822424" y="3004741"/>
                <a:ext cx="3446495" cy="338554"/>
              </a:xfrm>
              <a:prstGeom prst="rect">
                <a:avLst/>
              </a:prstGeom>
              <a:blipFill>
                <a:blip r:embed="rId7"/>
                <a:stretch>
                  <a:fillRect b="-12727"/>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4C14E1DE-3EB0-42BD-B87D-6525493EC674}"/>
              </a:ext>
            </a:extLst>
          </p:cNvPr>
          <p:cNvSpPr txBox="1"/>
          <p:nvPr/>
        </p:nvSpPr>
        <p:spPr>
          <a:xfrm>
            <a:off x="494210" y="2625941"/>
            <a:ext cx="3446495" cy="33855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dirty="0"/>
              <a:t>正規化付きスカラ化関数</a:t>
            </a:r>
            <a:endParaRPr kumimoji="1" lang="ja-JP" altLang="en-US" sz="1600" dirty="0"/>
          </a:p>
        </p:txBody>
      </p:sp>
      <p:sp>
        <p:nvSpPr>
          <p:cNvPr id="71" name="テキスト ボックス 70">
            <a:extLst>
              <a:ext uri="{FF2B5EF4-FFF2-40B4-BE49-F238E27FC236}">
                <a16:creationId xmlns:a16="http://schemas.microsoft.com/office/drawing/2014/main" id="{BD51C020-9CB0-45F6-B88E-3A56530A2810}"/>
              </a:ext>
            </a:extLst>
          </p:cNvPr>
          <p:cNvSpPr txBox="1"/>
          <p:nvPr/>
        </p:nvSpPr>
        <p:spPr>
          <a:xfrm>
            <a:off x="452572" y="927105"/>
            <a:ext cx="3446495" cy="33855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dirty="0"/>
              <a:t>正規化関数</a:t>
            </a:r>
            <a:endParaRPr kumimoji="1" lang="ja-JP" altLang="en-US" sz="1600" dirty="0"/>
          </a:p>
        </p:txBody>
      </p: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40F6ED8D-7CBF-4A62-9881-AC531BC72DE2}"/>
                  </a:ext>
                </a:extLst>
              </p:cNvPr>
              <p:cNvSpPr txBox="1"/>
              <p:nvPr/>
            </p:nvSpPr>
            <p:spPr>
              <a:xfrm>
                <a:off x="864578" y="1848046"/>
                <a:ext cx="3446495" cy="60054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600" i="1" smtClean="0">
                              <a:latin typeface="Cambria Math" panose="02040503050406030204" pitchFamily="18" charset="0"/>
                            </a:rPr>
                          </m:ctrlPr>
                        </m:sSupPr>
                        <m:e>
                          <m:r>
                            <a:rPr kumimoji="1" lang="en-US" altLang="ja-JP" sz="1600" b="0" i="1" smtClean="0">
                              <a:latin typeface="Cambria Math" panose="02040503050406030204" pitchFamily="18" charset="0"/>
                            </a:rPr>
                            <m:t>𝑣</m:t>
                          </m:r>
                        </m:e>
                        <m:sup>
                          <m:r>
                            <a:rPr kumimoji="1" lang="en-US" altLang="ja-JP" sz="1600" i="1" smtClean="0">
                              <a:latin typeface="Cambria Math" panose="02040503050406030204" pitchFamily="18" charset="0"/>
                            </a:rPr>
                            <m:t>′</m:t>
                          </m:r>
                        </m:sup>
                      </m:sSup>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𝑁𝑜𝑟𝑚</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r>
                        <a:rPr kumimoji="1" lang="en-US" altLang="ja-JP" sz="1600" b="0" i="1" smtClean="0">
                          <a:latin typeface="Cambria Math" panose="02040503050406030204" pitchFamily="18" charset="0"/>
                        </a:rPr>
                        <m:t>)=⁡</m:t>
                      </m:r>
                      <m:f>
                        <m:fPr>
                          <m:ctrlPr>
                            <a:rPr kumimoji="1" lang="en-US" altLang="ja-JP" sz="1600" i="1">
                              <a:latin typeface="Cambria Math" panose="02040503050406030204" pitchFamily="18" charset="0"/>
                            </a:rPr>
                          </m:ctrlPr>
                        </m:fPr>
                        <m:num>
                          <m:r>
                            <a:rPr kumimoji="1" lang="en-US" altLang="ja-JP" sz="1600" b="0" i="1" smtClean="0">
                              <a:latin typeface="Cambria Math" panose="02040503050406030204" pitchFamily="18" charset="0"/>
                            </a:rPr>
                            <m:t>𝑣</m:t>
                          </m:r>
                          <m:d>
                            <m:dPr>
                              <m:ctrlPr>
                                <a:rPr kumimoji="1" lang="en-US" altLang="ja-JP" sz="1600" i="1">
                                  <a:latin typeface="Cambria Math" panose="02040503050406030204" pitchFamily="18" charset="0"/>
                                </a:rPr>
                              </m:ctrlPr>
                            </m:dPr>
                            <m:e>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b="0" i="1" smtClean="0">
                                  <a:latin typeface="Cambria Math" panose="02040503050406030204" pitchFamily="18" charset="0"/>
                                </a:rPr>
                                <m:t>𝑣</m:t>
                              </m:r>
                            </m:e>
                            <m:sub>
                              <m:r>
                                <m:rPr>
                                  <m:sty m:val="p"/>
                                </m:rPr>
                                <a:rPr kumimoji="1" lang="en-US" altLang="ja-JP" sz="1600">
                                  <a:latin typeface="Cambria Math" panose="02040503050406030204" pitchFamily="18" charset="0"/>
                                </a:rPr>
                                <m:t>min</m:t>
                              </m:r>
                            </m:sub>
                          </m:sSub>
                        </m:num>
                        <m:den>
                          <m:r>
                            <m:rPr>
                              <m:sty m:val="p"/>
                            </m:rPr>
                            <a:rPr kumimoji="1" lang="en-US" altLang="ja-JP" sz="1600">
                              <a:latin typeface="Cambria Math" panose="02040503050406030204" pitchFamily="18" charset="0"/>
                            </a:rPr>
                            <m:t>Δ</m:t>
                          </m:r>
                          <m:r>
                            <a:rPr kumimoji="1" lang="en-US" altLang="ja-JP" sz="1600" b="0" i="1" smtClean="0">
                              <a:latin typeface="Cambria Math" panose="02040503050406030204" pitchFamily="18" charset="0"/>
                            </a:rPr>
                            <m:t>𝑣</m:t>
                          </m:r>
                        </m:den>
                      </m:f>
                    </m:oMath>
                  </m:oMathPara>
                </a14:m>
                <a:endParaRPr kumimoji="1" lang="ja-JP" altLang="en-US" sz="1600" dirty="0"/>
              </a:p>
            </p:txBody>
          </p:sp>
        </mc:Choice>
        <mc:Fallback xmlns="">
          <p:sp>
            <p:nvSpPr>
              <p:cNvPr id="78" name="テキスト ボックス 77">
                <a:extLst>
                  <a:ext uri="{FF2B5EF4-FFF2-40B4-BE49-F238E27FC236}">
                    <a16:creationId xmlns:a16="http://schemas.microsoft.com/office/drawing/2014/main" id="{40F6ED8D-7CBF-4A62-9881-AC531BC72DE2}"/>
                  </a:ext>
                </a:extLst>
              </p:cNvPr>
              <p:cNvSpPr txBox="1">
                <a:spLocks noRot="1" noChangeAspect="1" noMove="1" noResize="1" noEditPoints="1" noAdjustHandles="1" noChangeArrowheads="1" noChangeShapeType="1" noTextEdit="1"/>
              </p:cNvSpPr>
              <p:nvPr/>
            </p:nvSpPr>
            <p:spPr>
              <a:xfrm>
                <a:off x="864578" y="1848046"/>
                <a:ext cx="3446495" cy="60054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968DA270-51AE-4315-BD49-886FA526FF7E}"/>
                  </a:ext>
                </a:extLst>
              </p:cNvPr>
              <p:cNvSpPr txBox="1"/>
              <p:nvPr/>
            </p:nvSpPr>
            <p:spPr>
              <a:xfrm>
                <a:off x="1422498" y="3377747"/>
                <a:ext cx="4168677" cy="59811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m:t>
                      </m:r>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𝑤</m:t>
                          </m:r>
                        </m:num>
                        <m:den>
                          <m:r>
                            <m:rPr>
                              <m:sty m:val="p"/>
                            </m:rPr>
                            <a:rPr kumimoji="1" lang="en-US" altLang="ja-JP" sz="1600">
                              <a:latin typeface="Cambria Math" panose="02040503050406030204" pitchFamily="18" charset="0"/>
                            </a:rPr>
                            <m:t>Δ</m:t>
                          </m:r>
                          <m:r>
                            <a:rPr kumimoji="1" lang="en-US" altLang="ja-JP" sz="1600" i="1">
                              <a:latin typeface="Cambria Math" panose="02040503050406030204" pitchFamily="18" charset="0"/>
                            </a:rPr>
                            <m:t>𝑓</m:t>
                          </m:r>
                        </m:den>
                      </m:f>
                      <m:r>
                        <a:rPr kumimoji="1" lang="en-US" altLang="ja-JP" sz="1600" b="0" i="1" smtClean="0">
                          <a:latin typeface="Cambria Math" panose="02040503050406030204" pitchFamily="18" charset="0"/>
                        </a:rPr>
                        <m:t>(</m:t>
                      </m:r>
                      <m:r>
                        <a:rPr kumimoji="1" lang="en-US" altLang="ja-JP" sz="1600" i="1">
                          <a:latin typeface="Cambria Math" panose="02040503050406030204" pitchFamily="18" charset="0"/>
                        </a:rPr>
                        <m:t>𝑓</m:t>
                      </m:r>
                      <m:d>
                        <m:dPr>
                          <m:ctrlPr>
                            <a:rPr kumimoji="1" lang="en-US" altLang="ja-JP" sz="1600" i="1">
                              <a:latin typeface="Cambria Math" panose="02040503050406030204" pitchFamily="18" charset="0"/>
                            </a:rPr>
                          </m:ctrlPr>
                        </m:dPr>
                        <m:e>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𝑓</m:t>
                          </m:r>
                        </m:e>
                        <m:sub>
                          <m:r>
                            <m:rPr>
                              <m:sty m:val="p"/>
                            </m:rPr>
                            <a:rPr kumimoji="1" lang="en-US" altLang="ja-JP" sz="1600">
                              <a:latin typeface="Cambria Math" panose="02040503050406030204" pitchFamily="18" charset="0"/>
                            </a:rPr>
                            <m:t>min</m:t>
                          </m:r>
                        </m:sub>
                      </m:sSub>
                      <m:r>
                        <a:rPr kumimoji="1" lang="en-US" altLang="ja-JP" sz="1600" b="0" i="1" smtClean="0">
                          <a:latin typeface="Cambria Math" panose="02040503050406030204" pitchFamily="18" charset="0"/>
                        </a:rPr>
                        <m:t>)+</m:t>
                      </m:r>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1−</m:t>
                          </m:r>
                          <m:r>
                            <a:rPr kumimoji="1" lang="en-US" altLang="ja-JP" sz="1600" i="1">
                              <a:latin typeface="Cambria Math" panose="02040503050406030204" pitchFamily="18" charset="0"/>
                            </a:rPr>
                            <m:t>𝑤</m:t>
                          </m:r>
                        </m:num>
                        <m:den>
                          <m:r>
                            <m:rPr>
                              <m:sty m:val="p"/>
                            </m:rPr>
                            <a:rPr kumimoji="1" lang="en-US" altLang="ja-JP" sz="1600">
                              <a:latin typeface="Cambria Math" panose="02040503050406030204" pitchFamily="18" charset="0"/>
                            </a:rPr>
                            <m:t>Δ</m:t>
                          </m:r>
                          <m:r>
                            <a:rPr kumimoji="1" lang="en-US" altLang="ja-JP" sz="1600" b="0" i="1" smtClean="0">
                              <a:latin typeface="Cambria Math" panose="02040503050406030204" pitchFamily="18" charset="0"/>
                            </a:rPr>
                            <m:t>𝑣</m:t>
                          </m:r>
                        </m:den>
                      </m:f>
                      <m:r>
                        <a:rPr kumimoji="1" lang="en-US" altLang="ja-JP" sz="1600" b="0" i="1" smtClean="0">
                          <a:latin typeface="Cambria Math" panose="02040503050406030204" pitchFamily="18" charset="0"/>
                        </a:rPr>
                        <m:t>(</m:t>
                      </m:r>
                      <m:r>
                        <a:rPr kumimoji="1" lang="en-US" altLang="ja-JP" sz="1600" i="1">
                          <a:latin typeface="Cambria Math" panose="02040503050406030204" pitchFamily="18" charset="0"/>
                        </a:rPr>
                        <m:t>𝑣</m:t>
                      </m:r>
                      <m:d>
                        <m:dPr>
                          <m:ctrlPr>
                            <a:rPr kumimoji="1" lang="en-US" altLang="ja-JP" sz="1600" i="1">
                              <a:latin typeface="Cambria Math" panose="02040503050406030204" pitchFamily="18" charset="0"/>
                            </a:rPr>
                          </m:ctrlPr>
                        </m:dPr>
                        <m:e>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𝑣</m:t>
                          </m:r>
                        </m:e>
                        <m:sub>
                          <m:r>
                            <m:rPr>
                              <m:sty m:val="p"/>
                            </m:rPr>
                            <a:rPr kumimoji="1" lang="en-US" altLang="ja-JP" sz="1600">
                              <a:latin typeface="Cambria Math" panose="02040503050406030204" pitchFamily="18" charset="0"/>
                            </a:rPr>
                            <m:t>min</m:t>
                          </m:r>
                        </m:sub>
                      </m:sSub>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80" name="テキスト ボックス 79">
                <a:extLst>
                  <a:ext uri="{FF2B5EF4-FFF2-40B4-BE49-F238E27FC236}">
                    <a16:creationId xmlns:a16="http://schemas.microsoft.com/office/drawing/2014/main" id="{968DA270-51AE-4315-BD49-886FA526FF7E}"/>
                  </a:ext>
                </a:extLst>
              </p:cNvPr>
              <p:cNvSpPr txBox="1">
                <a:spLocks noRot="1" noChangeAspect="1" noMove="1" noResize="1" noEditPoints="1" noAdjustHandles="1" noChangeArrowheads="1" noChangeShapeType="1" noTextEdit="1"/>
              </p:cNvSpPr>
              <p:nvPr/>
            </p:nvSpPr>
            <p:spPr>
              <a:xfrm>
                <a:off x="1422498" y="3377747"/>
                <a:ext cx="4168677" cy="59811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89DDFCD6-EBEF-4FCE-AFBB-022F1473B82F}"/>
                  </a:ext>
                </a:extLst>
              </p:cNvPr>
              <p:cNvSpPr txBox="1"/>
              <p:nvPr/>
            </p:nvSpPr>
            <p:spPr>
              <a:xfrm>
                <a:off x="452571" y="4241835"/>
                <a:ext cx="3446495" cy="338554"/>
              </a:xfrm>
              <a:prstGeom prst="rect">
                <a:avLst/>
              </a:prstGeom>
              <a:noFill/>
            </p:spPr>
            <p:txBody>
              <a:bodyPr wrap="square" rtlCol="0">
                <a:spAutoFit/>
              </a:bodyPr>
              <a:lstStyle/>
              <a:p>
                <a:pPr marL="285750" indent="-285750">
                  <a:buFont typeface="Wingdings" panose="05000000000000000000" pitchFamily="2" charset="2"/>
                  <a:buChar char="Ø"/>
                </a:pPr>
                <a14:m>
                  <m:oMath xmlns:m="http://schemas.openxmlformats.org/officeDocument/2006/math">
                    <m:r>
                      <a:rPr kumimoji="1" lang="en-US" altLang="ja-JP" sz="1600" i="1" smtClean="0">
                        <a:latin typeface="Cambria Math" panose="02040503050406030204" pitchFamily="18" charset="0"/>
                      </a:rPr>
                      <m:t>𝑓</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𝑣</m:t>
                    </m:r>
                  </m:oMath>
                </a14:m>
                <a:r>
                  <a:rPr lang="ja-JP" altLang="en-US" sz="1600" dirty="0"/>
                  <a:t>の係数比（選択圧の方向）</a:t>
                </a:r>
                <a:endParaRPr kumimoji="1" lang="ja-JP" altLang="en-US" sz="1600" dirty="0"/>
              </a:p>
            </p:txBody>
          </p:sp>
        </mc:Choice>
        <mc:Fallback xmlns="">
          <p:sp>
            <p:nvSpPr>
              <p:cNvPr id="82" name="テキスト ボックス 81">
                <a:extLst>
                  <a:ext uri="{FF2B5EF4-FFF2-40B4-BE49-F238E27FC236}">
                    <a16:creationId xmlns:a16="http://schemas.microsoft.com/office/drawing/2014/main" id="{89DDFCD6-EBEF-4FCE-AFBB-022F1473B82F}"/>
                  </a:ext>
                </a:extLst>
              </p:cNvPr>
              <p:cNvSpPr txBox="1">
                <a:spLocks noRot="1" noChangeAspect="1" noMove="1" noResize="1" noEditPoints="1" noAdjustHandles="1" noChangeArrowheads="1" noChangeShapeType="1" noTextEdit="1"/>
              </p:cNvSpPr>
              <p:nvPr/>
            </p:nvSpPr>
            <p:spPr>
              <a:xfrm>
                <a:off x="452571" y="4241835"/>
                <a:ext cx="3446495" cy="338554"/>
              </a:xfrm>
              <a:prstGeom prst="rect">
                <a:avLst/>
              </a:prstGeom>
              <a:blipFill>
                <a:blip r:embed="rId10"/>
                <a:stretch>
                  <a:fillRect l="-707"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B4E2FB8F-B0D3-4F40-A0C7-33B0E95C527B}"/>
                  </a:ext>
                </a:extLst>
              </p:cNvPr>
              <p:cNvSpPr txBox="1"/>
              <p:nvPr/>
            </p:nvSpPr>
            <p:spPr>
              <a:xfrm>
                <a:off x="997239" y="4691050"/>
                <a:ext cx="2410937" cy="56053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𝜂</m:t>
                      </m:r>
                      <m:r>
                        <a:rPr kumimoji="1" lang="en-US" altLang="ja-JP" sz="1600" b="0" i="1" smtClean="0">
                          <a:latin typeface="Cambria Math" panose="02040503050406030204" pitchFamily="18" charset="0"/>
                        </a:rPr>
                        <m:t>=</m:t>
                      </m:r>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𝑤</m:t>
                          </m:r>
                        </m:num>
                        <m:den>
                          <m:r>
                            <a:rPr kumimoji="1" lang="en-US" altLang="ja-JP" sz="1600" i="1">
                              <a:latin typeface="Cambria Math" panose="02040503050406030204" pitchFamily="18" charset="0"/>
                            </a:rPr>
                            <m:t>1−</m:t>
                          </m:r>
                          <m:r>
                            <a:rPr kumimoji="1" lang="en-US" altLang="ja-JP" sz="1600" i="1">
                              <a:latin typeface="Cambria Math" panose="02040503050406030204" pitchFamily="18" charset="0"/>
                            </a:rPr>
                            <m:t>𝑤</m:t>
                          </m:r>
                        </m:den>
                      </m:f>
                      <m:r>
                        <a:rPr kumimoji="1" lang="en-US" altLang="ja-JP" sz="1600" i="1" smtClean="0">
                          <a:latin typeface="Cambria Math" panose="02040503050406030204" pitchFamily="18" charset="0"/>
                          <a:ea typeface="Cambria Math" panose="02040503050406030204" pitchFamily="18" charset="0"/>
                        </a:rPr>
                        <m:t>∙</m:t>
                      </m:r>
                      <m:f>
                        <m:fPr>
                          <m:ctrlPr>
                            <a:rPr kumimoji="1" lang="en-US" altLang="ja-JP" sz="1600" i="1">
                              <a:latin typeface="Cambria Math" panose="02040503050406030204" pitchFamily="18" charset="0"/>
                            </a:rPr>
                          </m:ctrlPr>
                        </m:fPr>
                        <m:num>
                          <m:r>
                            <m:rPr>
                              <m:sty m:val="p"/>
                            </m:rPr>
                            <a:rPr kumimoji="1" lang="en-US" altLang="ja-JP" sz="1600">
                              <a:latin typeface="Cambria Math" panose="02040503050406030204" pitchFamily="18" charset="0"/>
                            </a:rPr>
                            <m:t>Δ</m:t>
                          </m:r>
                          <m:r>
                            <a:rPr kumimoji="1" lang="en-US" altLang="ja-JP" sz="1600" i="1">
                              <a:latin typeface="Cambria Math" panose="02040503050406030204" pitchFamily="18" charset="0"/>
                            </a:rPr>
                            <m:t>𝑓</m:t>
                          </m:r>
                        </m:num>
                        <m:den>
                          <m:r>
                            <m:rPr>
                              <m:sty m:val="p"/>
                            </m:rPr>
                            <a:rPr kumimoji="1" lang="en-US" altLang="ja-JP" sz="1600">
                              <a:latin typeface="Cambria Math" panose="02040503050406030204" pitchFamily="18" charset="0"/>
                            </a:rPr>
                            <m:t>Δ</m:t>
                          </m:r>
                          <m:r>
                            <a:rPr kumimoji="1" lang="en-US" altLang="ja-JP" sz="1600" b="0" i="1" smtClean="0">
                              <a:latin typeface="Cambria Math" panose="02040503050406030204" pitchFamily="18" charset="0"/>
                            </a:rPr>
                            <m:t>𝑣</m:t>
                          </m:r>
                        </m:den>
                      </m:f>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i="1">
                              <a:latin typeface="Cambria Math" panose="02040503050406030204" pitchFamily="18" charset="0"/>
                            </a:rPr>
                            <m:t>𝜂</m:t>
                          </m:r>
                        </m:e>
                        <m:sub>
                          <m:r>
                            <a:rPr kumimoji="1" lang="en-US" altLang="ja-JP" sz="1600" b="0" i="1" smtClean="0">
                              <a:latin typeface="Cambria Math" panose="02040503050406030204" pitchFamily="18" charset="0"/>
                            </a:rPr>
                            <m:t>𝑤</m:t>
                          </m:r>
                        </m:sub>
                      </m:sSub>
                      <m:r>
                        <a:rPr kumimoji="1" lang="en-US" altLang="ja-JP" sz="1600" i="1">
                          <a:latin typeface="Cambria Math" panose="02040503050406030204" pitchFamily="18" charset="0"/>
                          <a:ea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𝜂</m:t>
                          </m:r>
                        </m:e>
                        <m:sub>
                          <m:r>
                            <m:rPr>
                              <m:sty m:val="p"/>
                            </m:rPr>
                            <a:rPr kumimoji="1" lang="en-US" altLang="ja-JP" sz="1600" b="0" i="0" smtClean="0">
                              <a:latin typeface="Cambria Math" panose="02040503050406030204" pitchFamily="18" charset="0"/>
                            </a:rPr>
                            <m:t>Δ</m:t>
                          </m:r>
                        </m:sub>
                      </m:sSub>
                    </m:oMath>
                  </m:oMathPara>
                </a14:m>
                <a:endParaRPr kumimoji="1" lang="ja-JP" altLang="en-US" sz="1600" dirty="0"/>
              </a:p>
            </p:txBody>
          </p:sp>
        </mc:Choice>
        <mc:Fallback xmlns="">
          <p:sp>
            <p:nvSpPr>
              <p:cNvPr id="83" name="テキスト ボックス 82">
                <a:extLst>
                  <a:ext uri="{FF2B5EF4-FFF2-40B4-BE49-F238E27FC236}">
                    <a16:creationId xmlns:a16="http://schemas.microsoft.com/office/drawing/2014/main" id="{B4E2FB8F-B0D3-4F40-A0C7-33B0E95C527B}"/>
                  </a:ext>
                </a:extLst>
              </p:cNvPr>
              <p:cNvSpPr txBox="1">
                <a:spLocks noRot="1" noChangeAspect="1" noMove="1" noResize="1" noEditPoints="1" noAdjustHandles="1" noChangeArrowheads="1" noChangeShapeType="1" noTextEdit="1"/>
              </p:cNvSpPr>
              <p:nvPr/>
            </p:nvSpPr>
            <p:spPr>
              <a:xfrm>
                <a:off x="997239" y="4691050"/>
                <a:ext cx="2410937" cy="560538"/>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A7F137C2-5294-4080-96DA-4F3B6E95F63E}"/>
                  </a:ext>
                </a:extLst>
              </p:cNvPr>
              <p:cNvSpPr txBox="1"/>
              <p:nvPr/>
            </p:nvSpPr>
            <p:spPr>
              <a:xfrm>
                <a:off x="961703" y="5346780"/>
                <a:ext cx="1035889" cy="430887"/>
              </a:xfrm>
              <a:prstGeom prst="rect">
                <a:avLst/>
              </a:prstGeom>
              <a:noFill/>
            </p:spPr>
            <p:txBody>
              <a:bodyPr wrap="square" rtlCol="0">
                <a:spAutoFit/>
              </a:bodyPr>
              <a:lstStyle/>
              <a:p>
                <a:pPr algn="ctr"/>
                <a14:m>
                  <m:oMath xmlns:m="http://schemas.openxmlformats.org/officeDocument/2006/math">
                    <m:r>
                      <a:rPr kumimoji="1" lang="en-US" altLang="ja-JP" sz="1100" b="0" i="1" smtClean="0">
                        <a:solidFill>
                          <a:schemeClr val="accent1"/>
                        </a:solidFill>
                        <a:latin typeface="Cambria Math" panose="02040503050406030204" pitchFamily="18" charset="0"/>
                      </a:rPr>
                      <m:t>(</m:t>
                    </m:r>
                    <m:sSup>
                      <m:sSupPr>
                        <m:ctrlPr>
                          <a:rPr kumimoji="1" lang="en-US" altLang="ja-JP" sz="1100" b="0" i="1" smtClean="0">
                            <a:solidFill>
                              <a:schemeClr val="accent1"/>
                            </a:solidFill>
                            <a:latin typeface="Cambria Math" panose="02040503050406030204" pitchFamily="18" charset="0"/>
                          </a:rPr>
                        </m:ctrlPr>
                      </m:sSupPr>
                      <m:e>
                        <m:r>
                          <a:rPr kumimoji="1" lang="en-US" altLang="ja-JP" sz="1100" i="1">
                            <a:solidFill>
                              <a:schemeClr val="accent1"/>
                            </a:solidFill>
                            <a:latin typeface="Cambria Math" panose="02040503050406030204" pitchFamily="18" charset="0"/>
                          </a:rPr>
                          <m:t>𝑓</m:t>
                        </m:r>
                      </m:e>
                      <m:sup>
                        <m:r>
                          <a:rPr kumimoji="1" lang="en-US" altLang="ja-JP" sz="1100" i="1">
                            <a:solidFill>
                              <a:schemeClr val="accent1"/>
                            </a:solidFill>
                            <a:latin typeface="Cambria Math" panose="02040503050406030204" pitchFamily="18" charset="0"/>
                          </a:rPr>
                          <m:t>′</m:t>
                        </m:r>
                      </m:sup>
                    </m:sSup>
                    <m:r>
                      <a:rPr kumimoji="1" lang="en-US" altLang="ja-JP" sz="1100" b="0" i="1" smtClean="0">
                        <a:solidFill>
                          <a:schemeClr val="accent1"/>
                        </a:solidFill>
                        <a:latin typeface="Cambria Math" panose="02040503050406030204" pitchFamily="18" charset="0"/>
                      </a:rPr>
                      <m:t>,</m:t>
                    </m:r>
                    <m:sSup>
                      <m:sSupPr>
                        <m:ctrlPr>
                          <a:rPr kumimoji="1" lang="en-US" altLang="ja-JP" sz="1100" i="1">
                            <a:solidFill>
                              <a:schemeClr val="accent1"/>
                            </a:solidFill>
                            <a:latin typeface="Cambria Math" panose="02040503050406030204" pitchFamily="18" charset="0"/>
                          </a:rPr>
                        </m:ctrlPr>
                      </m:sSupPr>
                      <m:e>
                        <m:r>
                          <a:rPr kumimoji="1" lang="en-US" altLang="ja-JP" sz="1100" b="0" i="1" smtClean="0">
                            <a:solidFill>
                              <a:schemeClr val="accent1"/>
                            </a:solidFill>
                            <a:latin typeface="Cambria Math" panose="02040503050406030204" pitchFamily="18" charset="0"/>
                          </a:rPr>
                          <m:t>𝑣</m:t>
                        </m:r>
                      </m:e>
                      <m:sup>
                        <m:r>
                          <a:rPr kumimoji="1" lang="en-US" altLang="ja-JP" sz="1100" i="1">
                            <a:solidFill>
                              <a:schemeClr val="accent1"/>
                            </a:solidFill>
                            <a:latin typeface="Cambria Math" panose="02040503050406030204" pitchFamily="18" charset="0"/>
                          </a:rPr>
                          <m:t>′</m:t>
                        </m:r>
                      </m:sup>
                    </m:sSup>
                    <m:r>
                      <a:rPr kumimoji="1" lang="en-US" altLang="ja-JP" sz="1100" b="0" i="1" smtClean="0">
                        <a:solidFill>
                          <a:schemeClr val="accent1"/>
                        </a:solidFill>
                        <a:latin typeface="Cambria Math" panose="02040503050406030204" pitchFamily="18" charset="0"/>
                      </a:rPr>
                      <m:t>)</m:t>
                    </m:r>
                  </m:oMath>
                </a14:m>
                <a:r>
                  <a:rPr kumimoji="1" lang="ja-JP" altLang="en-US" sz="1100" dirty="0">
                    <a:solidFill>
                      <a:schemeClr val="accent1"/>
                    </a:solidFill>
                  </a:rPr>
                  <a:t>空間内の重みの方向</a:t>
                </a:r>
              </a:p>
            </p:txBody>
          </p:sp>
        </mc:Choice>
        <mc:Fallback xmlns="">
          <p:sp>
            <p:nvSpPr>
              <p:cNvPr id="84" name="テキスト ボックス 83">
                <a:extLst>
                  <a:ext uri="{FF2B5EF4-FFF2-40B4-BE49-F238E27FC236}">
                    <a16:creationId xmlns:a16="http://schemas.microsoft.com/office/drawing/2014/main" id="{A7F137C2-5294-4080-96DA-4F3B6E95F63E}"/>
                  </a:ext>
                </a:extLst>
              </p:cNvPr>
              <p:cNvSpPr txBox="1">
                <a:spLocks noRot="1" noChangeAspect="1" noMove="1" noResize="1" noEditPoints="1" noAdjustHandles="1" noChangeArrowheads="1" noChangeShapeType="1" noTextEdit="1"/>
              </p:cNvSpPr>
              <p:nvPr/>
            </p:nvSpPr>
            <p:spPr>
              <a:xfrm>
                <a:off x="961703" y="5346780"/>
                <a:ext cx="1035889" cy="430887"/>
              </a:xfrm>
              <a:prstGeom prst="rect">
                <a:avLst/>
              </a:prstGeom>
              <a:blipFill>
                <a:blip r:embed="rId12"/>
                <a:stretch>
                  <a:fillRect b="-8451"/>
                </a:stretch>
              </a:blipFill>
            </p:spPr>
            <p:txBody>
              <a:bodyPr/>
              <a:lstStyle/>
              <a:p>
                <a:r>
                  <a:rPr lang="ja-JP" altLang="en-US">
                    <a:noFill/>
                  </a:rPr>
                  <a:t> </a:t>
                </a:r>
              </a:p>
            </p:txBody>
          </p:sp>
        </mc:Fallback>
      </mc:AlternateContent>
      <p:sp>
        <p:nvSpPr>
          <p:cNvPr id="85" name="テキスト ボックス 84">
            <a:extLst>
              <a:ext uri="{FF2B5EF4-FFF2-40B4-BE49-F238E27FC236}">
                <a16:creationId xmlns:a16="http://schemas.microsoft.com/office/drawing/2014/main" id="{440F3C03-7C4D-428A-86F5-130E21D5E4C7}"/>
              </a:ext>
            </a:extLst>
          </p:cNvPr>
          <p:cNvSpPr txBox="1"/>
          <p:nvPr/>
        </p:nvSpPr>
        <p:spPr>
          <a:xfrm>
            <a:off x="2045052" y="5357739"/>
            <a:ext cx="1428596" cy="261610"/>
          </a:xfrm>
          <a:prstGeom prst="rect">
            <a:avLst/>
          </a:prstGeom>
          <a:noFill/>
        </p:spPr>
        <p:txBody>
          <a:bodyPr wrap="none" rtlCol="0">
            <a:spAutoFit/>
          </a:bodyPr>
          <a:lstStyle/>
          <a:p>
            <a:pPr algn="ctr"/>
            <a:r>
              <a:rPr kumimoji="1" lang="ja-JP" altLang="en-US" sz="1100" dirty="0">
                <a:solidFill>
                  <a:schemeClr val="accent3"/>
                </a:solidFill>
              </a:rPr>
              <a:t>正規化範囲の縦横比</a:t>
            </a:r>
          </a:p>
        </p:txBody>
      </p:sp>
      <p:cxnSp>
        <p:nvCxnSpPr>
          <p:cNvPr id="5" name="直線コネクタ 4">
            <a:extLst>
              <a:ext uri="{FF2B5EF4-FFF2-40B4-BE49-F238E27FC236}">
                <a16:creationId xmlns:a16="http://schemas.microsoft.com/office/drawing/2014/main" id="{DB27AC2D-6D92-4732-9718-466BEB46C74B}"/>
              </a:ext>
            </a:extLst>
          </p:cNvPr>
          <p:cNvCxnSpPr/>
          <p:nvPr/>
        </p:nvCxnSpPr>
        <p:spPr>
          <a:xfrm>
            <a:off x="1381125" y="5267298"/>
            <a:ext cx="63817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CECBAF51-6E9F-418F-A0B0-119A38DDE06C}"/>
              </a:ext>
            </a:extLst>
          </p:cNvPr>
          <p:cNvCxnSpPr/>
          <p:nvPr/>
        </p:nvCxnSpPr>
        <p:spPr>
          <a:xfrm>
            <a:off x="2089811" y="5267298"/>
            <a:ext cx="396256" cy="0"/>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8BE88D2F-FB80-45C5-902A-C929465049AD}"/>
                  </a:ext>
                </a:extLst>
              </p:cNvPr>
              <p:cNvSpPr txBox="1"/>
              <p:nvPr/>
            </p:nvSpPr>
            <p:spPr>
              <a:xfrm>
                <a:off x="3940705" y="4830617"/>
                <a:ext cx="145669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i="1">
                          <a:latin typeface="Cambria Math" panose="02040503050406030204" pitchFamily="18" charset="0"/>
                        </a:rPr>
                        <m:t>𝜃</m:t>
                      </m:r>
                      <m:r>
                        <a:rPr kumimoji="1" lang="en-US" altLang="ja-JP" sz="1600" b="0" i="1" smtClean="0">
                          <a:latin typeface="Cambria Math" panose="02040503050406030204" pitchFamily="18" charset="0"/>
                        </a:rPr>
                        <m:t>=</m:t>
                      </m:r>
                      <m:func>
                        <m:funcPr>
                          <m:ctrlPr>
                            <a:rPr kumimoji="1" lang="en-US" altLang="ja-JP" sz="1600" b="0" i="1" smtClean="0">
                              <a:latin typeface="Cambria Math" panose="02040503050406030204" pitchFamily="18" charset="0"/>
                            </a:rPr>
                          </m:ctrlPr>
                        </m:funcPr>
                        <m:fName>
                          <m:r>
                            <m:rPr>
                              <m:sty m:val="p"/>
                            </m:rPr>
                            <a:rPr kumimoji="1" lang="en-US" altLang="ja-JP" sz="1600" b="0" i="0" smtClean="0">
                              <a:latin typeface="Cambria Math" panose="02040503050406030204" pitchFamily="18" charset="0"/>
                            </a:rPr>
                            <m:t>arctan</m:t>
                          </m:r>
                        </m:fName>
                        <m:e>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𝜂</m:t>
                              </m:r>
                            </m:e>
                          </m:d>
                        </m:e>
                      </m:func>
                    </m:oMath>
                  </m:oMathPara>
                </a14:m>
                <a:endParaRPr kumimoji="1" lang="ja-JP" altLang="en-US" sz="1600" dirty="0"/>
              </a:p>
            </p:txBody>
          </p:sp>
        </mc:Choice>
        <mc:Fallback xmlns="">
          <p:sp>
            <p:nvSpPr>
              <p:cNvPr id="87" name="テキスト ボックス 86">
                <a:extLst>
                  <a:ext uri="{FF2B5EF4-FFF2-40B4-BE49-F238E27FC236}">
                    <a16:creationId xmlns:a16="http://schemas.microsoft.com/office/drawing/2014/main" id="{8BE88D2F-FB80-45C5-902A-C929465049AD}"/>
                  </a:ext>
                </a:extLst>
              </p:cNvPr>
              <p:cNvSpPr txBox="1">
                <a:spLocks noRot="1" noChangeAspect="1" noMove="1" noResize="1" noEditPoints="1" noAdjustHandles="1" noChangeArrowheads="1" noChangeShapeType="1" noTextEdit="1"/>
              </p:cNvSpPr>
              <p:nvPr/>
            </p:nvSpPr>
            <p:spPr>
              <a:xfrm>
                <a:off x="3940705" y="4830617"/>
                <a:ext cx="1456692" cy="338554"/>
              </a:xfrm>
              <a:prstGeom prst="rect">
                <a:avLst/>
              </a:prstGeom>
              <a:blipFill>
                <a:blip r:embed="rId13"/>
                <a:stretch>
                  <a:fillRect b="-5357"/>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A3D0DF5E-1658-41F8-83BC-A0D3E3646040}"/>
              </a:ext>
            </a:extLst>
          </p:cNvPr>
          <p:cNvSpPr txBox="1"/>
          <p:nvPr/>
        </p:nvSpPr>
        <p:spPr>
          <a:xfrm>
            <a:off x="3867006" y="4560245"/>
            <a:ext cx="1435008" cy="276999"/>
          </a:xfrm>
          <a:prstGeom prst="rect">
            <a:avLst/>
          </a:prstGeom>
          <a:noFill/>
        </p:spPr>
        <p:txBody>
          <a:bodyPr wrap="none" rtlCol="0">
            <a:spAutoFit/>
          </a:bodyPr>
          <a:lstStyle/>
          <a:p>
            <a:pPr algn="ctr"/>
            <a:r>
              <a:rPr kumimoji="1" lang="ja-JP" altLang="en-US" sz="1200" dirty="0"/>
              <a:t>角度として評価可能</a:t>
            </a:r>
          </a:p>
        </p:txBody>
      </p:sp>
      <p:cxnSp>
        <p:nvCxnSpPr>
          <p:cNvPr id="89" name="直線コネクタ 88">
            <a:extLst>
              <a:ext uri="{FF2B5EF4-FFF2-40B4-BE49-F238E27FC236}">
                <a16:creationId xmlns:a16="http://schemas.microsoft.com/office/drawing/2014/main" id="{AACA1DFB-7683-4E16-AE8A-43268669C2CF}"/>
              </a:ext>
            </a:extLst>
          </p:cNvPr>
          <p:cNvCxnSpPr/>
          <p:nvPr/>
        </p:nvCxnSpPr>
        <p:spPr>
          <a:xfrm>
            <a:off x="1723098" y="3895698"/>
            <a:ext cx="39625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C75A8D42-B869-45F3-B7D1-B343556E2B66}"/>
              </a:ext>
            </a:extLst>
          </p:cNvPr>
          <p:cNvCxnSpPr/>
          <p:nvPr/>
        </p:nvCxnSpPr>
        <p:spPr>
          <a:xfrm>
            <a:off x="3552849" y="3905196"/>
            <a:ext cx="527417"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499F8EEB-1D11-44D4-A8A3-2BB157F12AD8}"/>
              </a:ext>
            </a:extLst>
          </p:cNvPr>
          <p:cNvSpPr txBox="1"/>
          <p:nvPr/>
        </p:nvSpPr>
        <p:spPr>
          <a:xfrm>
            <a:off x="1723098" y="5777667"/>
            <a:ext cx="8643187" cy="369332"/>
          </a:xfrm>
          <a:prstGeom prst="rect">
            <a:avLst/>
          </a:prstGeom>
          <a:noFill/>
        </p:spPr>
        <p:txBody>
          <a:bodyPr wrap="square" rtlCol="0">
            <a:spAutoFit/>
          </a:bodyPr>
          <a:lstStyle/>
          <a:p>
            <a:pPr algn="ctr"/>
            <a:r>
              <a:rPr kumimoji="1" lang="ja-JP" altLang="en-US" dirty="0"/>
              <a:t>重み調整に応じた、適切な正規化の適用が重要</a:t>
            </a:r>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B4438A04-4AA6-49EC-8D48-DB49B8010796}"/>
                  </a:ext>
                </a:extLst>
              </p:cNvPr>
              <p:cNvSpPr txBox="1"/>
              <p:nvPr/>
            </p:nvSpPr>
            <p:spPr>
              <a:xfrm>
                <a:off x="7836419" y="3731501"/>
                <a:ext cx="2109333" cy="338554"/>
              </a:xfrm>
              <a:prstGeom prst="rect">
                <a:avLst/>
              </a:prstGeom>
              <a:noFill/>
            </p:spPr>
            <p:txBody>
              <a:bodyPr wrap="square" rtlCol="0">
                <a:spAutoFit/>
              </a:bodyPr>
              <a:lstStyle/>
              <a:p>
                <a:pPr algn="ctr"/>
                <a:r>
                  <a:rPr kumimoji="1" lang="ja-JP" altLang="en-US" sz="1600" dirty="0"/>
                  <a:t>角度</a:t>
                </a:r>
                <a14:m>
                  <m:oMath xmlns:m="http://schemas.openxmlformats.org/officeDocument/2006/math">
                    <m:r>
                      <a:rPr kumimoji="1" lang="en-US" altLang="ja-JP" sz="1600" i="1">
                        <a:latin typeface="Cambria Math" panose="02040503050406030204" pitchFamily="18" charset="0"/>
                      </a:rPr>
                      <m:t>𝜃</m:t>
                    </m:r>
                  </m:oMath>
                </a14:m>
                <a:r>
                  <a:rPr kumimoji="1" lang="ja-JP" altLang="en-US" sz="1600" dirty="0"/>
                  <a:t>が激しく変動する</a:t>
                </a:r>
              </a:p>
            </p:txBody>
          </p:sp>
        </mc:Choice>
        <mc:Fallback xmlns="">
          <p:sp>
            <p:nvSpPr>
              <p:cNvPr id="92" name="テキスト ボックス 91">
                <a:extLst>
                  <a:ext uri="{FF2B5EF4-FFF2-40B4-BE49-F238E27FC236}">
                    <a16:creationId xmlns:a16="http://schemas.microsoft.com/office/drawing/2014/main" id="{B4438A04-4AA6-49EC-8D48-DB49B8010796}"/>
                  </a:ext>
                </a:extLst>
              </p:cNvPr>
              <p:cNvSpPr txBox="1">
                <a:spLocks noRot="1" noChangeAspect="1" noMove="1" noResize="1" noEditPoints="1" noAdjustHandles="1" noChangeArrowheads="1" noChangeShapeType="1" noTextEdit="1"/>
              </p:cNvSpPr>
              <p:nvPr/>
            </p:nvSpPr>
            <p:spPr>
              <a:xfrm>
                <a:off x="7836419" y="3731501"/>
                <a:ext cx="2109333" cy="338554"/>
              </a:xfrm>
              <a:prstGeom prst="rect">
                <a:avLst/>
              </a:prstGeom>
              <a:blipFill>
                <a:blip r:embed="rId14"/>
                <a:stretch>
                  <a:fillRect l="-289" t="-5357" b="-21429"/>
                </a:stretch>
              </a:blipFill>
            </p:spPr>
            <p:txBody>
              <a:bodyPr/>
              <a:lstStyle/>
              <a:p>
                <a:r>
                  <a:rPr lang="ja-JP" altLang="en-US">
                    <a:noFill/>
                  </a:rPr>
                  <a:t> </a:t>
                </a:r>
              </a:p>
            </p:txBody>
          </p:sp>
        </mc:Fallback>
      </mc:AlternateContent>
      <p:sp>
        <p:nvSpPr>
          <p:cNvPr id="93" name="二等辺三角形 92">
            <a:extLst>
              <a:ext uri="{FF2B5EF4-FFF2-40B4-BE49-F238E27FC236}">
                <a16:creationId xmlns:a16="http://schemas.microsoft.com/office/drawing/2014/main" id="{2B078528-7F79-4272-ADE8-0C8872A00E4A}"/>
              </a:ext>
            </a:extLst>
          </p:cNvPr>
          <p:cNvSpPr/>
          <p:nvPr/>
        </p:nvSpPr>
        <p:spPr>
          <a:xfrm rot="10800000">
            <a:off x="8446053" y="4231251"/>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7CEC5CC0-BBC1-43B4-B1B3-7FE46EDCD5CE}"/>
                  </a:ext>
                </a:extLst>
              </p:cNvPr>
              <p:cNvSpPr txBox="1"/>
              <p:nvPr/>
            </p:nvSpPr>
            <p:spPr>
              <a:xfrm>
                <a:off x="6402188" y="4577689"/>
                <a:ext cx="4878855" cy="584775"/>
              </a:xfrm>
              <a:prstGeom prst="rect">
                <a:avLst/>
              </a:prstGeom>
              <a:noFill/>
            </p:spPr>
            <p:txBody>
              <a:bodyPr wrap="square" rtlCol="0">
                <a:spAutoFit/>
              </a:bodyPr>
              <a:lstStyle/>
              <a:p>
                <a:pPr algn="ctr"/>
                <a14:m>
                  <m:oMath xmlns:m="http://schemas.openxmlformats.org/officeDocument/2006/math">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𝜂</m:t>
                        </m:r>
                      </m:e>
                      <m:sub>
                        <m:r>
                          <m:rPr>
                            <m:sty m:val="p"/>
                          </m:rPr>
                          <a:rPr kumimoji="1" lang="en-US" altLang="ja-JP" sz="1600">
                            <a:latin typeface="Cambria Math" panose="02040503050406030204" pitchFamily="18" charset="0"/>
                          </a:rPr>
                          <m:t>Δ</m:t>
                        </m:r>
                      </m:sub>
                    </m:sSub>
                  </m:oMath>
                </a14:m>
                <a:r>
                  <a:rPr kumimoji="1" lang="ja-JP" altLang="en-US" sz="1600" dirty="0"/>
                  <a:t>の激しい変動が外乱となるため、</a:t>
                </a:r>
                <a:r>
                  <a:rPr kumimoji="1" lang="en-US" altLang="ja-JP" sz="1600" dirty="0"/>
                  <a:t> </a:t>
                </a:r>
                <a14:m>
                  <m:oMath xmlns:m="http://schemas.openxmlformats.org/officeDocument/2006/math">
                    <m:r>
                      <a:rPr kumimoji="1" lang="en-US" altLang="ja-JP" sz="1600" i="1">
                        <a:latin typeface="Cambria Math" panose="02040503050406030204" pitchFamily="18" charset="0"/>
                      </a:rPr>
                      <m:t>𝑤</m:t>
                    </m:r>
                  </m:oMath>
                </a14:m>
                <a:r>
                  <a:rPr kumimoji="1" lang="ja-JP" altLang="en-US" sz="1600" dirty="0"/>
                  <a:t>で微調整しても、</a:t>
                </a:r>
                <a:endParaRPr kumimoji="1" lang="en-US" altLang="ja-JP" sz="1600" dirty="0"/>
              </a:p>
              <a:p>
                <a:pPr algn="ctr"/>
                <a:r>
                  <a:rPr kumimoji="1" lang="ja-JP" altLang="en-US" sz="1600" dirty="0"/>
                  <a:t>選択圧を理想的な方向に制御できない</a:t>
                </a:r>
              </a:p>
            </p:txBody>
          </p:sp>
        </mc:Choice>
        <mc:Fallback xmlns="">
          <p:sp>
            <p:nvSpPr>
              <p:cNvPr id="94" name="テキスト ボックス 93">
                <a:extLst>
                  <a:ext uri="{FF2B5EF4-FFF2-40B4-BE49-F238E27FC236}">
                    <a16:creationId xmlns:a16="http://schemas.microsoft.com/office/drawing/2014/main" id="{7CEC5CC0-BBC1-43B4-B1B3-7FE46EDCD5CE}"/>
                  </a:ext>
                </a:extLst>
              </p:cNvPr>
              <p:cNvSpPr txBox="1">
                <a:spLocks noRot="1" noChangeAspect="1" noMove="1" noResize="1" noEditPoints="1" noAdjustHandles="1" noChangeArrowheads="1" noChangeShapeType="1" noTextEdit="1"/>
              </p:cNvSpPr>
              <p:nvPr/>
            </p:nvSpPr>
            <p:spPr>
              <a:xfrm>
                <a:off x="6402188" y="4577689"/>
                <a:ext cx="4878855" cy="584775"/>
              </a:xfrm>
              <a:prstGeom prst="rect">
                <a:avLst/>
              </a:prstGeom>
              <a:blipFill>
                <a:blip r:embed="rId15"/>
                <a:stretch>
                  <a:fillRect t="-3125" b="-125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22787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　学生メンバー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学生の状況</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1102916"/>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下期は最大</a:t>
            </a:r>
            <a:r>
              <a:rPr lang="en-US" altLang="ja-JP" sz="2800" dirty="0"/>
              <a:t>3</a:t>
            </a:r>
            <a:r>
              <a:rPr lang="ja-JP" altLang="en-US" sz="2800" dirty="0"/>
              <a:t>名体制で進めている。</a:t>
            </a:r>
            <a:endParaRPr lang="en-US" altLang="ja-JP" sz="2800" dirty="0"/>
          </a:p>
          <a:p>
            <a:pPr lvl="1">
              <a:defRPr/>
            </a:pPr>
            <a:r>
              <a:rPr lang="ja-JP" altLang="en-US" sz="2400" dirty="0"/>
              <a:t>学生の状況に伴って随時相談し、流動的に対応する</a:t>
            </a:r>
            <a:endParaRPr lang="en-US" altLang="ja-JP" dirty="0"/>
          </a:p>
        </p:txBody>
      </p:sp>
      <p:cxnSp>
        <p:nvCxnSpPr>
          <p:cNvPr id="57" name="直線コネクタ 56">
            <a:extLst>
              <a:ext uri="{FF2B5EF4-FFF2-40B4-BE49-F238E27FC236}">
                <a16:creationId xmlns:a16="http://schemas.microsoft.com/office/drawing/2014/main" id="{265AC0BB-E0F1-43CD-8810-8931660C979C}"/>
              </a:ext>
            </a:extLst>
          </p:cNvPr>
          <p:cNvCxnSpPr>
            <a:cxnSpLocks/>
          </p:cNvCxnSpPr>
          <p:nvPr/>
        </p:nvCxnSpPr>
        <p:spPr>
          <a:xfrm>
            <a:off x="2971837" y="2405628"/>
            <a:ext cx="0" cy="362096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A341D03C-644D-40BC-B8DC-22382073CC86}"/>
              </a:ext>
            </a:extLst>
          </p:cNvPr>
          <p:cNvSpPr txBox="1"/>
          <p:nvPr/>
        </p:nvSpPr>
        <p:spPr>
          <a:xfrm>
            <a:off x="9557518" y="2436867"/>
            <a:ext cx="697627" cy="400110"/>
          </a:xfrm>
          <a:prstGeom prst="rect">
            <a:avLst/>
          </a:prstGeom>
          <a:noFill/>
        </p:spPr>
        <p:txBody>
          <a:bodyPr wrap="none" rtlCol="0">
            <a:spAutoFit/>
          </a:bodyPr>
          <a:lstStyle/>
          <a:p>
            <a:r>
              <a:rPr kumimoji="1" lang="ja-JP" altLang="en-US" sz="2000" b="1" dirty="0"/>
              <a:t>担当</a:t>
            </a:r>
          </a:p>
        </p:txBody>
      </p:sp>
      <p:sp>
        <p:nvSpPr>
          <p:cNvPr id="62" name="テキスト ボックス 61">
            <a:extLst>
              <a:ext uri="{FF2B5EF4-FFF2-40B4-BE49-F238E27FC236}">
                <a16:creationId xmlns:a16="http://schemas.microsoft.com/office/drawing/2014/main" id="{A7337760-BE63-42A0-AFFC-3B16278A33EA}"/>
              </a:ext>
            </a:extLst>
          </p:cNvPr>
          <p:cNvSpPr txBox="1"/>
          <p:nvPr/>
        </p:nvSpPr>
        <p:spPr>
          <a:xfrm>
            <a:off x="5169257" y="2428834"/>
            <a:ext cx="697627" cy="400110"/>
          </a:xfrm>
          <a:prstGeom prst="rect">
            <a:avLst/>
          </a:prstGeom>
          <a:noFill/>
        </p:spPr>
        <p:txBody>
          <a:bodyPr wrap="none" rtlCol="0">
            <a:spAutoFit/>
          </a:bodyPr>
          <a:lstStyle/>
          <a:p>
            <a:r>
              <a:rPr kumimoji="1" lang="ja-JP" altLang="en-US" sz="2000" b="1" dirty="0"/>
              <a:t>状況</a:t>
            </a:r>
          </a:p>
        </p:txBody>
      </p:sp>
      <p:cxnSp>
        <p:nvCxnSpPr>
          <p:cNvPr id="63" name="直線コネクタ 62">
            <a:extLst>
              <a:ext uri="{FF2B5EF4-FFF2-40B4-BE49-F238E27FC236}">
                <a16:creationId xmlns:a16="http://schemas.microsoft.com/office/drawing/2014/main" id="{FF095932-8E31-435D-B7C8-6A335E7F7558}"/>
              </a:ext>
            </a:extLst>
          </p:cNvPr>
          <p:cNvCxnSpPr>
            <a:cxnSpLocks/>
          </p:cNvCxnSpPr>
          <p:nvPr/>
        </p:nvCxnSpPr>
        <p:spPr>
          <a:xfrm flipH="1" flipV="1">
            <a:off x="551613" y="2908991"/>
            <a:ext cx="11030317" cy="761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EBB4F1F8-106E-4D0A-8B3A-49337DC938F8}"/>
              </a:ext>
            </a:extLst>
          </p:cNvPr>
          <p:cNvSpPr txBox="1"/>
          <p:nvPr/>
        </p:nvSpPr>
        <p:spPr>
          <a:xfrm>
            <a:off x="3368573" y="3092152"/>
            <a:ext cx="4331635" cy="369332"/>
          </a:xfrm>
          <a:prstGeom prst="rect">
            <a:avLst/>
          </a:prstGeom>
          <a:noFill/>
        </p:spPr>
        <p:txBody>
          <a:bodyPr wrap="none" rtlCol="0">
            <a:spAutoFit/>
          </a:bodyPr>
          <a:lstStyle/>
          <a:p>
            <a:r>
              <a:rPr kumimoji="1" lang="ja-JP" altLang="en-US" dirty="0">
                <a:solidFill>
                  <a:schemeClr val="bg1">
                    <a:lumMod val="50000"/>
                  </a:schemeClr>
                </a:solidFill>
              </a:rPr>
              <a:t>博士課程では、有制約・多目的テーマに着手</a:t>
            </a:r>
          </a:p>
        </p:txBody>
      </p:sp>
      <p:sp>
        <p:nvSpPr>
          <p:cNvPr id="76" name="テキスト ボックス 75">
            <a:extLst>
              <a:ext uri="{FF2B5EF4-FFF2-40B4-BE49-F238E27FC236}">
                <a16:creationId xmlns:a16="http://schemas.microsoft.com/office/drawing/2014/main" id="{82C40BD1-A492-4596-8DCF-5F907B4BB7F6}"/>
              </a:ext>
            </a:extLst>
          </p:cNvPr>
          <p:cNvSpPr txBox="1"/>
          <p:nvPr/>
        </p:nvSpPr>
        <p:spPr>
          <a:xfrm>
            <a:off x="8601415" y="4621507"/>
            <a:ext cx="2609825" cy="369332"/>
          </a:xfrm>
          <a:prstGeom prst="rect">
            <a:avLst/>
          </a:prstGeom>
          <a:noFill/>
        </p:spPr>
        <p:txBody>
          <a:bodyPr wrap="square" rtlCol="0">
            <a:spAutoFit/>
          </a:bodyPr>
          <a:lstStyle/>
          <a:p>
            <a:pPr algn="ctr"/>
            <a:r>
              <a:rPr kumimoji="1" lang="ja-JP" altLang="en-US" dirty="0"/>
              <a:t>近傍生成法の開発・検証</a:t>
            </a:r>
          </a:p>
        </p:txBody>
      </p:sp>
      <p:sp>
        <p:nvSpPr>
          <p:cNvPr id="86" name="テキスト ボックス 85">
            <a:extLst>
              <a:ext uri="{FF2B5EF4-FFF2-40B4-BE49-F238E27FC236}">
                <a16:creationId xmlns:a16="http://schemas.microsoft.com/office/drawing/2014/main" id="{A7E8C2AD-9189-4588-9716-5C018D218246}"/>
              </a:ext>
            </a:extLst>
          </p:cNvPr>
          <p:cNvSpPr txBox="1"/>
          <p:nvPr/>
        </p:nvSpPr>
        <p:spPr>
          <a:xfrm>
            <a:off x="3502183" y="4621507"/>
            <a:ext cx="4031774" cy="369332"/>
          </a:xfrm>
          <a:prstGeom prst="rect">
            <a:avLst/>
          </a:prstGeom>
          <a:noFill/>
        </p:spPr>
        <p:txBody>
          <a:bodyPr wrap="square" rtlCol="0">
            <a:spAutoFit/>
          </a:bodyPr>
          <a:lstStyle/>
          <a:p>
            <a:pPr algn="ctr"/>
            <a:r>
              <a:rPr kumimoji="1" lang="ja-JP" altLang="en-US" dirty="0"/>
              <a:t>有制約の発展テーマに着手</a:t>
            </a:r>
            <a:endParaRPr kumimoji="1" lang="en-US" altLang="ja-JP" dirty="0"/>
          </a:p>
        </p:txBody>
      </p:sp>
      <p:cxnSp>
        <p:nvCxnSpPr>
          <p:cNvPr id="87" name="直線コネクタ 86">
            <a:extLst>
              <a:ext uri="{FF2B5EF4-FFF2-40B4-BE49-F238E27FC236}">
                <a16:creationId xmlns:a16="http://schemas.microsoft.com/office/drawing/2014/main" id="{0956D872-696D-4C8C-AD1A-7EEBED1A1113}"/>
              </a:ext>
            </a:extLst>
          </p:cNvPr>
          <p:cNvCxnSpPr>
            <a:cxnSpLocks/>
          </p:cNvCxnSpPr>
          <p:nvPr/>
        </p:nvCxnSpPr>
        <p:spPr>
          <a:xfrm>
            <a:off x="8028650" y="2414389"/>
            <a:ext cx="0" cy="362096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E392542F-6CC7-4FED-AD23-B9EBBFCC8BC5}"/>
              </a:ext>
            </a:extLst>
          </p:cNvPr>
          <p:cNvSpPr txBox="1"/>
          <p:nvPr/>
        </p:nvSpPr>
        <p:spPr>
          <a:xfrm>
            <a:off x="772752" y="3092152"/>
            <a:ext cx="1842171" cy="400110"/>
          </a:xfrm>
          <a:prstGeom prst="rect">
            <a:avLst/>
          </a:prstGeom>
          <a:noFill/>
        </p:spPr>
        <p:txBody>
          <a:bodyPr wrap="none" rtlCol="0">
            <a:spAutoFit/>
          </a:bodyPr>
          <a:lstStyle/>
          <a:p>
            <a:pPr algn="ctr"/>
            <a:r>
              <a:rPr kumimoji="1" lang="ja-JP" altLang="en-US" sz="2000" dirty="0">
                <a:solidFill>
                  <a:schemeClr val="bg1">
                    <a:lumMod val="50000"/>
                  </a:schemeClr>
                </a:solidFill>
              </a:rPr>
              <a:t>安田さん</a:t>
            </a:r>
            <a:r>
              <a:rPr kumimoji="1" lang="ja-JP" altLang="en-US" dirty="0">
                <a:solidFill>
                  <a:schemeClr val="bg1">
                    <a:lumMod val="50000"/>
                  </a:schemeClr>
                </a:solidFill>
              </a:rPr>
              <a:t>（</a:t>
            </a:r>
            <a:r>
              <a:rPr kumimoji="1" lang="en-US" altLang="ja-JP" dirty="0">
                <a:solidFill>
                  <a:schemeClr val="bg1">
                    <a:lumMod val="50000"/>
                  </a:schemeClr>
                </a:solidFill>
              </a:rPr>
              <a:t>D1</a:t>
            </a:r>
            <a:r>
              <a:rPr kumimoji="1" lang="ja-JP" altLang="en-US" dirty="0">
                <a:solidFill>
                  <a:schemeClr val="bg1">
                    <a:lumMod val="50000"/>
                  </a:schemeClr>
                </a:solidFill>
              </a:rPr>
              <a:t>）</a:t>
            </a:r>
            <a:endParaRPr kumimoji="1" lang="ja-JP" altLang="en-US" sz="2000" dirty="0">
              <a:solidFill>
                <a:schemeClr val="bg1">
                  <a:lumMod val="50000"/>
                </a:schemeClr>
              </a:solidFill>
            </a:endParaRPr>
          </a:p>
        </p:txBody>
      </p:sp>
      <p:sp>
        <p:nvSpPr>
          <p:cNvPr id="89" name="テキスト ボックス 88">
            <a:extLst>
              <a:ext uri="{FF2B5EF4-FFF2-40B4-BE49-F238E27FC236}">
                <a16:creationId xmlns:a16="http://schemas.microsoft.com/office/drawing/2014/main" id="{85F79DAA-2BB4-4666-A76E-2E6EE9F4C7D1}"/>
              </a:ext>
            </a:extLst>
          </p:cNvPr>
          <p:cNvSpPr txBox="1"/>
          <p:nvPr/>
        </p:nvSpPr>
        <p:spPr>
          <a:xfrm>
            <a:off x="759928" y="4606118"/>
            <a:ext cx="1867819" cy="400110"/>
          </a:xfrm>
          <a:prstGeom prst="rect">
            <a:avLst/>
          </a:prstGeom>
          <a:noFill/>
        </p:spPr>
        <p:txBody>
          <a:bodyPr wrap="none" rtlCol="0">
            <a:spAutoFit/>
          </a:bodyPr>
          <a:lstStyle/>
          <a:p>
            <a:pPr algn="ctr"/>
            <a:r>
              <a:rPr kumimoji="1" lang="ja-JP" altLang="en-US" sz="2000" dirty="0"/>
              <a:t>佐藤さん</a:t>
            </a:r>
            <a:r>
              <a:rPr kumimoji="1" lang="ja-JP" altLang="en-US" dirty="0"/>
              <a:t>（</a:t>
            </a:r>
            <a:r>
              <a:rPr kumimoji="1" lang="en-US" altLang="ja-JP" dirty="0"/>
              <a:t>M1</a:t>
            </a:r>
            <a:r>
              <a:rPr kumimoji="1" lang="ja-JP" altLang="en-US" dirty="0"/>
              <a:t>）</a:t>
            </a:r>
            <a:endParaRPr kumimoji="1" lang="ja-JP" altLang="en-US" sz="2000" dirty="0"/>
          </a:p>
        </p:txBody>
      </p:sp>
      <p:sp>
        <p:nvSpPr>
          <p:cNvPr id="90" name="テキスト ボックス 89">
            <a:extLst>
              <a:ext uri="{FF2B5EF4-FFF2-40B4-BE49-F238E27FC236}">
                <a16:creationId xmlns:a16="http://schemas.microsoft.com/office/drawing/2014/main" id="{AEC62938-E546-480C-B21E-B23B9F9D9750}"/>
              </a:ext>
            </a:extLst>
          </p:cNvPr>
          <p:cNvSpPr txBox="1"/>
          <p:nvPr/>
        </p:nvSpPr>
        <p:spPr>
          <a:xfrm>
            <a:off x="759928" y="3820978"/>
            <a:ext cx="1867819" cy="400110"/>
          </a:xfrm>
          <a:prstGeom prst="rect">
            <a:avLst/>
          </a:prstGeom>
          <a:noFill/>
        </p:spPr>
        <p:txBody>
          <a:bodyPr wrap="none" rtlCol="0">
            <a:spAutoFit/>
          </a:bodyPr>
          <a:lstStyle/>
          <a:p>
            <a:pPr algn="ctr"/>
            <a:r>
              <a:rPr kumimoji="1" lang="ja-JP" altLang="en-US" sz="2000" dirty="0"/>
              <a:t>小嶋さん</a:t>
            </a:r>
            <a:r>
              <a:rPr kumimoji="1" lang="ja-JP" altLang="en-US" dirty="0"/>
              <a:t>（</a:t>
            </a:r>
            <a:r>
              <a:rPr kumimoji="1" lang="en-US" altLang="ja-JP" dirty="0"/>
              <a:t>M2</a:t>
            </a:r>
            <a:r>
              <a:rPr kumimoji="1" lang="ja-JP" altLang="en-US" dirty="0"/>
              <a:t>）</a:t>
            </a:r>
            <a:endParaRPr kumimoji="1" lang="ja-JP" altLang="en-US" sz="2000" dirty="0"/>
          </a:p>
        </p:txBody>
      </p:sp>
      <p:sp>
        <p:nvSpPr>
          <p:cNvPr id="91" name="テキスト ボックス 90">
            <a:extLst>
              <a:ext uri="{FF2B5EF4-FFF2-40B4-BE49-F238E27FC236}">
                <a16:creationId xmlns:a16="http://schemas.microsoft.com/office/drawing/2014/main" id="{B9770B49-61BB-47F2-90C2-1A81130AFFB2}"/>
              </a:ext>
            </a:extLst>
          </p:cNvPr>
          <p:cNvSpPr txBox="1"/>
          <p:nvPr/>
        </p:nvSpPr>
        <p:spPr>
          <a:xfrm>
            <a:off x="9102260" y="3092152"/>
            <a:ext cx="1608133" cy="369332"/>
          </a:xfrm>
          <a:prstGeom prst="rect">
            <a:avLst/>
          </a:prstGeom>
          <a:noFill/>
        </p:spPr>
        <p:txBody>
          <a:bodyPr wrap="none" rtlCol="0">
            <a:spAutoFit/>
          </a:bodyPr>
          <a:lstStyle/>
          <a:p>
            <a:r>
              <a:rPr kumimoji="1" lang="ja-JP" altLang="en-US" dirty="0">
                <a:solidFill>
                  <a:schemeClr val="bg1">
                    <a:lumMod val="50000"/>
                  </a:schemeClr>
                </a:solidFill>
              </a:rPr>
              <a:t>他学生サポート</a:t>
            </a:r>
          </a:p>
        </p:txBody>
      </p:sp>
      <p:sp>
        <p:nvSpPr>
          <p:cNvPr id="92" name="テキスト ボックス 91">
            <a:extLst>
              <a:ext uri="{FF2B5EF4-FFF2-40B4-BE49-F238E27FC236}">
                <a16:creationId xmlns:a16="http://schemas.microsoft.com/office/drawing/2014/main" id="{29578FF3-3EE2-43CD-8100-705CD01B13AD}"/>
              </a:ext>
            </a:extLst>
          </p:cNvPr>
          <p:cNvSpPr txBox="1"/>
          <p:nvPr/>
        </p:nvSpPr>
        <p:spPr>
          <a:xfrm>
            <a:off x="8536510" y="3836367"/>
            <a:ext cx="2739632" cy="369332"/>
          </a:xfrm>
          <a:prstGeom prst="rect">
            <a:avLst/>
          </a:prstGeom>
          <a:noFill/>
        </p:spPr>
        <p:txBody>
          <a:bodyPr wrap="square" rtlCol="0">
            <a:spAutoFit/>
          </a:bodyPr>
          <a:lstStyle/>
          <a:p>
            <a:pPr algn="ctr"/>
            <a:r>
              <a:rPr kumimoji="1" lang="ja-JP" altLang="en-US" dirty="0"/>
              <a:t>制約対処法の開発・検証</a:t>
            </a:r>
          </a:p>
        </p:txBody>
      </p:sp>
      <p:sp>
        <p:nvSpPr>
          <p:cNvPr id="93" name="テキスト ボックス 92">
            <a:extLst>
              <a:ext uri="{FF2B5EF4-FFF2-40B4-BE49-F238E27FC236}">
                <a16:creationId xmlns:a16="http://schemas.microsoft.com/office/drawing/2014/main" id="{72098A8C-038B-4530-802D-7975E5B4D37E}"/>
              </a:ext>
            </a:extLst>
          </p:cNvPr>
          <p:cNvSpPr txBox="1"/>
          <p:nvPr/>
        </p:nvSpPr>
        <p:spPr>
          <a:xfrm>
            <a:off x="2894854" y="3836367"/>
            <a:ext cx="5246432" cy="369332"/>
          </a:xfrm>
          <a:prstGeom prst="rect">
            <a:avLst/>
          </a:prstGeom>
          <a:noFill/>
        </p:spPr>
        <p:txBody>
          <a:bodyPr wrap="square" rtlCol="0">
            <a:spAutoFit/>
          </a:bodyPr>
          <a:lstStyle/>
          <a:p>
            <a:pPr algn="ctr"/>
            <a:r>
              <a:rPr kumimoji="1" lang="ja-JP" altLang="en-US" dirty="0"/>
              <a:t>有制約の発展テーマに着手</a:t>
            </a:r>
            <a:endParaRPr kumimoji="1" lang="en-US" altLang="ja-JP" dirty="0"/>
          </a:p>
        </p:txBody>
      </p:sp>
      <p:sp>
        <p:nvSpPr>
          <p:cNvPr id="94" name="テキスト ボックス 93">
            <a:extLst>
              <a:ext uri="{FF2B5EF4-FFF2-40B4-BE49-F238E27FC236}">
                <a16:creationId xmlns:a16="http://schemas.microsoft.com/office/drawing/2014/main" id="{EE05797E-1DE6-4A33-9149-9D327519F47B}"/>
              </a:ext>
            </a:extLst>
          </p:cNvPr>
          <p:cNvSpPr txBox="1"/>
          <p:nvPr/>
        </p:nvSpPr>
        <p:spPr>
          <a:xfrm>
            <a:off x="1171550" y="2445388"/>
            <a:ext cx="1047082" cy="400110"/>
          </a:xfrm>
          <a:prstGeom prst="rect">
            <a:avLst/>
          </a:prstGeom>
          <a:noFill/>
        </p:spPr>
        <p:txBody>
          <a:bodyPr wrap="none" rtlCol="0">
            <a:spAutoFit/>
          </a:bodyPr>
          <a:lstStyle/>
          <a:p>
            <a:r>
              <a:rPr kumimoji="1" lang="ja-JP" altLang="en-US" sz="2000" b="1" dirty="0"/>
              <a:t>メンバー</a:t>
            </a:r>
          </a:p>
        </p:txBody>
      </p:sp>
      <p:sp>
        <p:nvSpPr>
          <p:cNvPr id="95" name="テキスト ボックス 94">
            <a:extLst>
              <a:ext uri="{FF2B5EF4-FFF2-40B4-BE49-F238E27FC236}">
                <a16:creationId xmlns:a16="http://schemas.microsoft.com/office/drawing/2014/main" id="{44341ACA-4F5F-45E5-BFD7-E26B2C9018EB}"/>
              </a:ext>
            </a:extLst>
          </p:cNvPr>
          <p:cNvSpPr txBox="1"/>
          <p:nvPr/>
        </p:nvSpPr>
        <p:spPr>
          <a:xfrm>
            <a:off x="7345210" y="1666100"/>
            <a:ext cx="4475905" cy="369332"/>
          </a:xfrm>
          <a:prstGeom prst="rect">
            <a:avLst/>
          </a:prstGeom>
          <a:noFill/>
        </p:spPr>
        <p:txBody>
          <a:bodyPr wrap="none" rtlCol="0">
            <a:spAutoFit/>
          </a:bodyPr>
          <a:lstStyle/>
          <a:p>
            <a:r>
              <a:rPr kumimoji="1" lang="ja-JP" altLang="en-US" dirty="0"/>
              <a:t>（別学生は、下期に研究テーマを決めるため）</a:t>
            </a:r>
          </a:p>
        </p:txBody>
      </p:sp>
      <p:sp>
        <p:nvSpPr>
          <p:cNvPr id="96" name="テキスト ボックス 95">
            <a:extLst>
              <a:ext uri="{FF2B5EF4-FFF2-40B4-BE49-F238E27FC236}">
                <a16:creationId xmlns:a16="http://schemas.microsoft.com/office/drawing/2014/main" id="{88EF9AD4-EAE4-48DE-8820-A16DC584645E}"/>
              </a:ext>
            </a:extLst>
          </p:cNvPr>
          <p:cNvSpPr txBox="1"/>
          <p:nvPr/>
        </p:nvSpPr>
        <p:spPr>
          <a:xfrm>
            <a:off x="8614239" y="5327661"/>
            <a:ext cx="2609825" cy="369332"/>
          </a:xfrm>
          <a:prstGeom prst="rect">
            <a:avLst/>
          </a:prstGeom>
          <a:noFill/>
        </p:spPr>
        <p:txBody>
          <a:bodyPr wrap="square" rtlCol="0">
            <a:spAutoFit/>
          </a:bodyPr>
          <a:lstStyle/>
          <a:p>
            <a:pPr algn="ctr"/>
            <a:r>
              <a:rPr kumimoji="1" lang="ja-JP" altLang="en-US" dirty="0"/>
              <a:t>制約対処法の開発・検証</a:t>
            </a:r>
          </a:p>
        </p:txBody>
      </p:sp>
      <p:sp>
        <p:nvSpPr>
          <p:cNvPr id="97" name="テキスト ボックス 96">
            <a:extLst>
              <a:ext uri="{FF2B5EF4-FFF2-40B4-BE49-F238E27FC236}">
                <a16:creationId xmlns:a16="http://schemas.microsoft.com/office/drawing/2014/main" id="{28409C27-75F5-4DE9-85A9-97A3433F3C76}"/>
              </a:ext>
            </a:extLst>
          </p:cNvPr>
          <p:cNvSpPr txBox="1"/>
          <p:nvPr/>
        </p:nvSpPr>
        <p:spPr>
          <a:xfrm>
            <a:off x="3515007" y="5327661"/>
            <a:ext cx="4031774" cy="369332"/>
          </a:xfrm>
          <a:prstGeom prst="rect">
            <a:avLst/>
          </a:prstGeom>
          <a:noFill/>
        </p:spPr>
        <p:txBody>
          <a:bodyPr wrap="square" rtlCol="0">
            <a:spAutoFit/>
          </a:bodyPr>
          <a:lstStyle/>
          <a:p>
            <a:pPr algn="ctr"/>
            <a:r>
              <a:rPr kumimoji="1" lang="ja-JP" altLang="en-US" dirty="0"/>
              <a:t>有制約の発展テーマに着手</a:t>
            </a:r>
            <a:endParaRPr kumimoji="1" lang="en-US" altLang="ja-JP" dirty="0"/>
          </a:p>
        </p:txBody>
      </p:sp>
      <p:sp>
        <p:nvSpPr>
          <p:cNvPr id="98" name="テキスト ボックス 97">
            <a:extLst>
              <a:ext uri="{FF2B5EF4-FFF2-40B4-BE49-F238E27FC236}">
                <a16:creationId xmlns:a16="http://schemas.microsoft.com/office/drawing/2014/main" id="{21687C39-6765-493A-A822-A1614B117CB2}"/>
              </a:ext>
            </a:extLst>
          </p:cNvPr>
          <p:cNvSpPr txBox="1"/>
          <p:nvPr/>
        </p:nvSpPr>
        <p:spPr>
          <a:xfrm>
            <a:off x="650924" y="5312272"/>
            <a:ext cx="2085827" cy="400110"/>
          </a:xfrm>
          <a:prstGeom prst="rect">
            <a:avLst/>
          </a:prstGeom>
          <a:noFill/>
        </p:spPr>
        <p:txBody>
          <a:bodyPr wrap="none" rtlCol="0">
            <a:spAutoFit/>
          </a:bodyPr>
          <a:lstStyle/>
          <a:p>
            <a:pPr algn="ctr"/>
            <a:r>
              <a:rPr kumimoji="1" lang="ja-JP" altLang="en-US" sz="2000" dirty="0"/>
              <a:t>宇津本さん</a:t>
            </a:r>
            <a:r>
              <a:rPr kumimoji="1" lang="ja-JP" altLang="en-US" dirty="0"/>
              <a:t>（</a:t>
            </a:r>
            <a:r>
              <a:rPr kumimoji="1" lang="en-US" altLang="ja-JP" dirty="0"/>
              <a:t>B4</a:t>
            </a:r>
            <a:r>
              <a:rPr kumimoji="1" lang="ja-JP" altLang="en-US" dirty="0"/>
              <a:t>）</a:t>
            </a:r>
            <a:endParaRPr kumimoji="1" lang="ja-JP" altLang="en-US" sz="2400" dirty="0"/>
          </a:p>
        </p:txBody>
      </p:sp>
      <p:sp>
        <p:nvSpPr>
          <p:cNvPr id="99" name="テキスト ボックス 98">
            <a:extLst>
              <a:ext uri="{FF2B5EF4-FFF2-40B4-BE49-F238E27FC236}">
                <a16:creationId xmlns:a16="http://schemas.microsoft.com/office/drawing/2014/main" id="{96EA44DC-9D67-40DB-8B90-0D5EA4CA4E0D}"/>
              </a:ext>
            </a:extLst>
          </p:cNvPr>
          <p:cNvSpPr txBox="1"/>
          <p:nvPr/>
        </p:nvSpPr>
        <p:spPr>
          <a:xfrm>
            <a:off x="164893" y="5158384"/>
            <a:ext cx="595035" cy="338554"/>
          </a:xfrm>
          <a:prstGeom prst="rect">
            <a:avLst/>
          </a:prstGeom>
          <a:noFill/>
        </p:spPr>
        <p:txBody>
          <a:bodyPr wrap="none" rtlCol="0">
            <a:spAutoFit/>
          </a:bodyPr>
          <a:lstStyle/>
          <a:p>
            <a:pPr algn="ctr"/>
            <a:r>
              <a:rPr kumimoji="1" lang="ja-JP" altLang="en-US" sz="1600" dirty="0">
                <a:solidFill>
                  <a:srgbClr val="FF0000"/>
                </a:solidFill>
              </a:rPr>
              <a:t>新規</a:t>
            </a:r>
            <a:endParaRPr kumimoji="1" lang="ja-JP" altLang="en-US" dirty="0">
              <a:solidFill>
                <a:srgbClr val="FF0000"/>
              </a:solidFill>
            </a:endParaRPr>
          </a:p>
        </p:txBody>
      </p:sp>
      <p:sp>
        <p:nvSpPr>
          <p:cNvPr id="100" name="テキスト ボックス 99">
            <a:extLst>
              <a:ext uri="{FF2B5EF4-FFF2-40B4-BE49-F238E27FC236}">
                <a16:creationId xmlns:a16="http://schemas.microsoft.com/office/drawing/2014/main" id="{103399C0-180E-443A-9335-A8CC39978F3E}"/>
              </a:ext>
            </a:extLst>
          </p:cNvPr>
          <p:cNvSpPr txBox="1"/>
          <p:nvPr/>
        </p:nvSpPr>
        <p:spPr>
          <a:xfrm>
            <a:off x="7088258" y="4172314"/>
            <a:ext cx="1005403" cy="338554"/>
          </a:xfrm>
          <a:prstGeom prst="rect">
            <a:avLst/>
          </a:prstGeom>
          <a:noFill/>
        </p:spPr>
        <p:txBody>
          <a:bodyPr wrap="none" rtlCol="0">
            <a:spAutoFit/>
          </a:bodyPr>
          <a:lstStyle/>
          <a:p>
            <a:pPr algn="ctr"/>
            <a:r>
              <a:rPr kumimoji="1" lang="ja-JP" altLang="en-US" sz="1600" dirty="0">
                <a:solidFill>
                  <a:srgbClr val="FF0000"/>
                </a:solidFill>
              </a:rPr>
              <a:t>修了予定</a:t>
            </a:r>
            <a:endParaRPr kumimoji="1" lang="ja-JP" altLang="en-US" dirty="0">
              <a:solidFill>
                <a:srgbClr val="FF0000"/>
              </a:solidFill>
            </a:endParaRPr>
          </a:p>
        </p:txBody>
      </p:sp>
      <p:sp>
        <p:nvSpPr>
          <p:cNvPr id="101" name="テキスト ボックス 100">
            <a:extLst>
              <a:ext uri="{FF2B5EF4-FFF2-40B4-BE49-F238E27FC236}">
                <a16:creationId xmlns:a16="http://schemas.microsoft.com/office/drawing/2014/main" id="{34100A4E-B594-492A-A5FD-E3B3B89F0D38}"/>
              </a:ext>
            </a:extLst>
          </p:cNvPr>
          <p:cNvSpPr txBox="1"/>
          <p:nvPr/>
        </p:nvSpPr>
        <p:spPr>
          <a:xfrm>
            <a:off x="7096858" y="5545358"/>
            <a:ext cx="1005403" cy="338554"/>
          </a:xfrm>
          <a:prstGeom prst="rect">
            <a:avLst/>
          </a:prstGeom>
          <a:noFill/>
        </p:spPr>
        <p:txBody>
          <a:bodyPr wrap="none" rtlCol="0">
            <a:spAutoFit/>
          </a:bodyPr>
          <a:lstStyle/>
          <a:p>
            <a:pPr algn="ctr"/>
            <a:r>
              <a:rPr kumimoji="1" lang="ja-JP" altLang="en-US" sz="1600" dirty="0">
                <a:solidFill>
                  <a:srgbClr val="FF0000"/>
                </a:solidFill>
              </a:rPr>
              <a:t>進学予定</a:t>
            </a:r>
            <a:endParaRPr kumimoji="1" lang="ja-JP" altLang="en-US" dirty="0">
              <a:solidFill>
                <a:srgbClr val="FF0000"/>
              </a:solidFill>
            </a:endParaRPr>
          </a:p>
        </p:txBody>
      </p:sp>
    </p:spTree>
    <p:extLst>
      <p:ext uri="{BB962C8B-B14F-4D97-AF65-F5344CB8AC3E}">
        <p14:creationId xmlns:p14="http://schemas.microsoft.com/office/powerpoint/2010/main" val="1504349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制約対処法（</a:t>
            </a:r>
            <a:r>
              <a:rPr lang="en-US" altLang="ja-JP" dirty="0"/>
              <a:t>CHT</a:t>
            </a:r>
            <a:r>
              <a:rPr lang="ja-JP" altLang="en-US" dirty="0"/>
              <a:t>）の研究状況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学生の状況　</a:t>
            </a:r>
            <a:r>
              <a:rPr kumimoji="1" lang="en-US" altLang="ja-JP" sz="1600" b="1" dirty="0">
                <a:solidFill>
                  <a:schemeClr val="bg1"/>
                </a:solidFill>
              </a:rPr>
              <a:t>&gt;</a:t>
            </a:r>
            <a:r>
              <a:rPr kumimoji="1" lang="ja-JP" altLang="en-US" sz="1600" b="1" dirty="0">
                <a:solidFill>
                  <a:schemeClr val="bg1"/>
                </a:solidFill>
              </a:rPr>
              <a:t>　制約対処法</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MOEA/D</a:t>
            </a:r>
            <a:r>
              <a:rPr lang="ja-JP" altLang="en-US" sz="2800" dirty="0"/>
              <a:t>ベース</a:t>
            </a:r>
            <a:r>
              <a:rPr lang="en-US" altLang="ja-JP" sz="2800" dirty="0"/>
              <a:t>CHT</a:t>
            </a:r>
            <a:r>
              <a:rPr lang="ja-JP" altLang="en-US" sz="2800" dirty="0"/>
              <a:t>における正規化の方法を検討している。</a:t>
            </a:r>
            <a:endParaRPr lang="en-US" altLang="ja-JP" sz="2800" dirty="0"/>
          </a:p>
        </p:txBody>
      </p:sp>
      <p:pic>
        <p:nvPicPr>
          <p:cNvPr id="28" name="図 27">
            <a:extLst>
              <a:ext uri="{FF2B5EF4-FFF2-40B4-BE49-F238E27FC236}">
                <a16:creationId xmlns:a16="http://schemas.microsoft.com/office/drawing/2014/main" id="{5580429F-3A37-4EE0-8F2F-9CB078284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4202" y="3622873"/>
            <a:ext cx="3557936" cy="2351856"/>
          </a:xfrm>
          <a:prstGeom prst="rect">
            <a:avLst/>
          </a:prstGeom>
        </p:spPr>
      </p:pic>
      <p:sp>
        <p:nvSpPr>
          <p:cNvPr id="29" name="部分円 28">
            <a:extLst>
              <a:ext uri="{FF2B5EF4-FFF2-40B4-BE49-F238E27FC236}">
                <a16:creationId xmlns:a16="http://schemas.microsoft.com/office/drawing/2014/main" id="{C066917E-DA79-4C28-977F-0D0A455547A1}"/>
              </a:ext>
            </a:extLst>
          </p:cNvPr>
          <p:cNvSpPr/>
          <p:nvPr/>
        </p:nvSpPr>
        <p:spPr>
          <a:xfrm rot="5400000">
            <a:off x="8067134" y="2207977"/>
            <a:ext cx="2160000" cy="2160000"/>
          </a:xfrm>
          <a:prstGeom prst="pie">
            <a:avLst>
              <a:gd name="adj1" fmla="val 15314341"/>
              <a:gd name="adj2" fmla="val 16176703"/>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C7B17273-85AE-4C5E-98E6-FAC83E219A9E}"/>
                  </a:ext>
                </a:extLst>
              </p:cNvPr>
              <p:cNvSpPr txBox="1"/>
              <p:nvPr/>
            </p:nvSpPr>
            <p:spPr>
              <a:xfrm>
                <a:off x="7067177" y="1484100"/>
                <a:ext cx="3446495" cy="357021"/>
              </a:xfrm>
              <a:prstGeom prst="rect">
                <a:avLst/>
              </a:prstGeom>
              <a:noFill/>
            </p:spPr>
            <p:txBody>
              <a:bodyPr wrap="square" rtlCol="0">
                <a:spAutoFit/>
              </a:bodyPr>
              <a:lstStyle/>
              <a:p>
                <a:pPr algn="ctr"/>
                <a:r>
                  <a:rPr lang="ja-JP" altLang="en-US" sz="1600" b="1" dirty="0"/>
                  <a:t>各個体の位置ベクトルの角度</a:t>
                </a:r>
                <a14:m>
                  <m:oMath xmlns:m="http://schemas.openxmlformats.org/officeDocument/2006/math">
                    <m:sSubSup>
                      <m:sSubSupPr>
                        <m:ctrlPr>
                          <a:rPr kumimoji="1" lang="en-US" altLang="ja-JP" sz="1600" i="1">
                            <a:latin typeface="Cambria Math" panose="02040503050406030204" pitchFamily="18" charset="0"/>
                          </a:rPr>
                        </m:ctrlPr>
                      </m:sSubSupPr>
                      <m:e>
                        <m:r>
                          <a:rPr kumimoji="1" lang="en-US" altLang="ja-JP" sz="1600" i="1">
                            <a:latin typeface="Cambria Math" panose="02040503050406030204" pitchFamily="18" charset="0"/>
                          </a:rPr>
                          <m:t>𝜃</m:t>
                        </m:r>
                      </m:e>
                      <m:sub>
                        <m:r>
                          <a:rPr kumimoji="1" lang="en-US" altLang="ja-JP" sz="1600" b="1" i="1" smtClean="0">
                            <a:latin typeface="Cambria Math" panose="02040503050406030204" pitchFamily="18" charset="0"/>
                          </a:rPr>
                          <m:t>𝑭</m:t>
                        </m:r>
                      </m:sub>
                      <m:sup>
                        <m:r>
                          <a:rPr kumimoji="1" lang="en-US" altLang="ja-JP" sz="1600" i="1">
                            <a:latin typeface="Cambria Math" panose="02040503050406030204" pitchFamily="18" charset="0"/>
                          </a:rPr>
                          <m:t>𝑖</m:t>
                        </m:r>
                      </m:sup>
                    </m:sSubSup>
                  </m:oMath>
                </a14:m>
                <a:r>
                  <a:rPr lang="ja-JP" altLang="en-US" sz="1600" b="1" dirty="0"/>
                  <a:t>の推移</a:t>
                </a:r>
                <a:endParaRPr kumimoji="1" lang="ja-JP" altLang="en-US" sz="1600" b="1" dirty="0"/>
              </a:p>
            </p:txBody>
          </p:sp>
        </mc:Choice>
        <mc:Fallback xmlns="">
          <p:sp>
            <p:nvSpPr>
              <p:cNvPr id="30" name="テキスト ボックス 29">
                <a:extLst>
                  <a:ext uri="{FF2B5EF4-FFF2-40B4-BE49-F238E27FC236}">
                    <a16:creationId xmlns:a16="http://schemas.microsoft.com/office/drawing/2014/main" id="{C7B17273-85AE-4C5E-98E6-FAC83E219A9E}"/>
                  </a:ext>
                </a:extLst>
              </p:cNvPr>
              <p:cNvSpPr txBox="1">
                <a:spLocks noRot="1" noChangeAspect="1" noMove="1" noResize="1" noEditPoints="1" noAdjustHandles="1" noChangeArrowheads="1" noChangeShapeType="1" noTextEdit="1"/>
              </p:cNvSpPr>
              <p:nvPr/>
            </p:nvSpPr>
            <p:spPr>
              <a:xfrm>
                <a:off x="7067177" y="1484100"/>
                <a:ext cx="3446495" cy="357021"/>
              </a:xfrm>
              <a:prstGeom prst="rect">
                <a:avLst/>
              </a:prstGeom>
              <a:blipFill>
                <a:blip r:embed="rId3"/>
                <a:stretch>
                  <a:fillRect l="-353" t="-1695" r="-353" b="-186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FCE71704-20A1-41F5-BCC4-0B264F06209F}"/>
                  </a:ext>
                </a:extLst>
              </p:cNvPr>
              <p:cNvSpPr txBox="1"/>
              <p:nvPr/>
            </p:nvSpPr>
            <p:spPr>
              <a:xfrm>
                <a:off x="6753530" y="3617107"/>
                <a:ext cx="416204" cy="2115351"/>
              </a:xfrm>
              <a:prstGeom prst="rect">
                <a:avLst/>
              </a:prstGeom>
              <a:solidFill>
                <a:schemeClr val="bg1"/>
              </a:solidFill>
            </p:spPr>
            <p:txBody>
              <a:bodyPr vert="vert270" wrap="square" rtlCol="0">
                <a:spAutoFit/>
              </a:bodyPr>
              <a:lstStyle/>
              <a:p>
                <a:pPr algn="ctr"/>
                <a:r>
                  <a:rPr lang="ja-JP" altLang="en-US" sz="1400" dirty="0"/>
                  <a:t>各個体の角度</a:t>
                </a:r>
                <a14:m>
                  <m:oMath xmlns:m="http://schemas.openxmlformats.org/officeDocument/2006/math">
                    <m:sSubSup>
                      <m:sSubSupPr>
                        <m:ctrlPr>
                          <a:rPr kumimoji="1" lang="en-US" altLang="ja-JP" sz="1400" i="1" smtClean="0">
                            <a:latin typeface="Cambria Math" panose="02040503050406030204" pitchFamily="18" charset="0"/>
                          </a:rPr>
                        </m:ctrlPr>
                      </m:sSubSupPr>
                      <m:e>
                        <m:r>
                          <a:rPr kumimoji="1" lang="en-US" altLang="ja-JP" sz="1400" b="0" i="1">
                            <a:latin typeface="Cambria Math" panose="02040503050406030204" pitchFamily="18" charset="0"/>
                          </a:rPr>
                          <m:t>𝜃</m:t>
                        </m:r>
                      </m:e>
                      <m:sub>
                        <m:r>
                          <a:rPr kumimoji="1" lang="en-US" altLang="ja-JP" sz="1400" b="1" i="1" smtClean="0">
                            <a:latin typeface="Cambria Math" panose="02040503050406030204" pitchFamily="18" charset="0"/>
                          </a:rPr>
                          <m:t>𝑭</m:t>
                        </m:r>
                      </m:sub>
                      <m:sup>
                        <m:r>
                          <a:rPr kumimoji="1" lang="en-US" altLang="ja-JP" sz="1400" b="0" i="1" smtClean="0">
                            <a:latin typeface="Cambria Math" panose="02040503050406030204" pitchFamily="18" charset="0"/>
                          </a:rPr>
                          <m:t>𝑖</m:t>
                        </m:r>
                      </m:sup>
                    </m:sSubSup>
                  </m:oMath>
                </a14:m>
                <a:r>
                  <a:rPr kumimoji="1" lang="en-US" altLang="ja-JP" sz="1400" dirty="0"/>
                  <a:t> [deg]</a:t>
                </a:r>
                <a:endParaRPr kumimoji="1" lang="ja-JP" altLang="en-US" sz="1400" dirty="0"/>
              </a:p>
            </p:txBody>
          </p:sp>
        </mc:Choice>
        <mc:Fallback xmlns="">
          <p:sp>
            <p:nvSpPr>
              <p:cNvPr id="32" name="テキスト ボックス 31">
                <a:extLst>
                  <a:ext uri="{FF2B5EF4-FFF2-40B4-BE49-F238E27FC236}">
                    <a16:creationId xmlns:a16="http://schemas.microsoft.com/office/drawing/2014/main" id="{FCE71704-20A1-41F5-BCC4-0B264F06209F}"/>
                  </a:ext>
                </a:extLst>
              </p:cNvPr>
              <p:cNvSpPr txBox="1">
                <a:spLocks noRot="1" noChangeAspect="1" noMove="1" noResize="1" noEditPoints="1" noAdjustHandles="1" noChangeArrowheads="1" noChangeShapeType="1" noTextEdit="1"/>
              </p:cNvSpPr>
              <p:nvPr/>
            </p:nvSpPr>
            <p:spPr>
              <a:xfrm>
                <a:off x="6753530" y="3617107"/>
                <a:ext cx="416204" cy="2115351"/>
              </a:xfrm>
              <a:prstGeom prst="rect">
                <a:avLst/>
              </a:prstGeom>
              <a:blipFill>
                <a:blip r:embed="rId4"/>
                <a:stretch>
                  <a:fillRect r="-4412"/>
                </a:stretch>
              </a:blipFill>
            </p:spPr>
            <p:txBody>
              <a:bodyPr/>
              <a:lstStyle/>
              <a:p>
                <a:r>
                  <a:rPr lang="ja-JP" altLang="en-US">
                    <a:noFill/>
                  </a:rPr>
                  <a:t> </a:t>
                </a:r>
              </a:p>
            </p:txBody>
          </p:sp>
        </mc:Fallback>
      </mc:AlternateContent>
      <p:cxnSp>
        <p:nvCxnSpPr>
          <p:cNvPr id="33" name="直線矢印コネクタ 32">
            <a:extLst>
              <a:ext uri="{FF2B5EF4-FFF2-40B4-BE49-F238E27FC236}">
                <a16:creationId xmlns:a16="http://schemas.microsoft.com/office/drawing/2014/main" id="{37045361-4DC4-4B78-BA11-4089FA98E090}"/>
              </a:ext>
            </a:extLst>
          </p:cNvPr>
          <p:cNvCxnSpPr>
            <a:cxnSpLocks/>
          </p:cNvCxnSpPr>
          <p:nvPr/>
        </p:nvCxnSpPr>
        <p:spPr>
          <a:xfrm flipV="1">
            <a:off x="9160227" y="1842242"/>
            <a:ext cx="0" cy="1430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90D43376-6D66-4E12-9FF8-EDCE706C5116}"/>
              </a:ext>
            </a:extLst>
          </p:cNvPr>
          <p:cNvCxnSpPr>
            <a:cxnSpLocks/>
          </p:cNvCxnSpPr>
          <p:nvPr/>
        </p:nvCxnSpPr>
        <p:spPr>
          <a:xfrm>
            <a:off x="9160227" y="3273036"/>
            <a:ext cx="16559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0C024329-7F1C-478C-9833-F408F5F88B15}"/>
                  </a:ext>
                </a:extLst>
              </p:cNvPr>
              <p:cNvSpPr txBox="1"/>
              <p:nvPr/>
            </p:nvSpPr>
            <p:spPr>
              <a:xfrm>
                <a:off x="9402251" y="3279817"/>
                <a:ext cx="1110954" cy="338554"/>
              </a:xfrm>
              <a:prstGeom prst="rect">
                <a:avLst/>
              </a:prstGeom>
              <a:noFill/>
            </p:spPr>
            <p:txBody>
              <a:bodyPr wrap="square" rtlCol="0">
                <a:spAutoFit/>
              </a:bodyPr>
              <a:lstStyle/>
              <a:p>
                <a:pPr algn="ctr"/>
                <a:r>
                  <a:rPr kumimoji="1" lang="en-US" altLang="ja-JP" sz="1600" dirty="0"/>
                  <a:t>scaled </a:t>
                </a:r>
                <a14:m>
                  <m:oMath xmlns:m="http://schemas.openxmlformats.org/officeDocument/2006/math">
                    <m:r>
                      <a:rPr lang="en-US" altLang="ja-JP" sz="1600" b="0" i="1" smtClean="0">
                        <a:latin typeface="Cambria Math" panose="02040503050406030204" pitchFamily="18" charset="0"/>
                      </a:rPr>
                      <m:t>𝑓</m:t>
                    </m:r>
                  </m:oMath>
                </a14:m>
                <a:endParaRPr kumimoji="1" lang="ja-JP" altLang="en-US" sz="1600" dirty="0"/>
              </a:p>
            </p:txBody>
          </p:sp>
        </mc:Choice>
        <mc:Fallback xmlns="">
          <p:sp>
            <p:nvSpPr>
              <p:cNvPr id="35" name="テキスト ボックス 34">
                <a:extLst>
                  <a:ext uri="{FF2B5EF4-FFF2-40B4-BE49-F238E27FC236}">
                    <a16:creationId xmlns:a16="http://schemas.microsoft.com/office/drawing/2014/main" id="{0C024329-7F1C-478C-9833-F408F5F88B15}"/>
                  </a:ext>
                </a:extLst>
              </p:cNvPr>
              <p:cNvSpPr txBox="1">
                <a:spLocks noRot="1" noChangeAspect="1" noMove="1" noResize="1" noEditPoints="1" noAdjustHandles="1" noChangeArrowheads="1" noChangeShapeType="1" noTextEdit="1"/>
              </p:cNvSpPr>
              <p:nvPr/>
            </p:nvSpPr>
            <p:spPr>
              <a:xfrm>
                <a:off x="9402251" y="3279817"/>
                <a:ext cx="1110954" cy="338554"/>
              </a:xfrm>
              <a:prstGeom prst="rect">
                <a:avLst/>
              </a:prstGeom>
              <a:blipFill>
                <a:blip r:embed="rId5"/>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0C59B508-00B5-4349-892E-0993B9C06511}"/>
                  </a:ext>
                </a:extLst>
              </p:cNvPr>
              <p:cNvSpPr txBox="1"/>
              <p:nvPr/>
            </p:nvSpPr>
            <p:spPr>
              <a:xfrm>
                <a:off x="8104743" y="2495248"/>
                <a:ext cx="1110954" cy="338554"/>
              </a:xfrm>
              <a:prstGeom prst="rect">
                <a:avLst/>
              </a:prstGeom>
              <a:noFill/>
            </p:spPr>
            <p:txBody>
              <a:bodyPr wrap="square" rtlCol="0">
                <a:spAutoFit/>
              </a:bodyPr>
              <a:lstStyle/>
              <a:p>
                <a:pPr algn="ctr"/>
                <a:r>
                  <a:rPr kumimoji="1" lang="en-US" altLang="ja-JP" sz="1600" dirty="0"/>
                  <a:t>scaled </a:t>
                </a:r>
                <a14:m>
                  <m:oMath xmlns:m="http://schemas.openxmlformats.org/officeDocument/2006/math">
                    <m:r>
                      <a:rPr lang="en-US" altLang="ja-JP" sz="1600" b="0" i="1" smtClean="0">
                        <a:latin typeface="Cambria Math" panose="02040503050406030204" pitchFamily="18" charset="0"/>
                      </a:rPr>
                      <m:t>𝑣</m:t>
                    </m:r>
                  </m:oMath>
                </a14:m>
                <a:endParaRPr kumimoji="1" lang="ja-JP" altLang="en-US" sz="1600" dirty="0"/>
              </a:p>
            </p:txBody>
          </p:sp>
        </mc:Choice>
        <mc:Fallback xmlns="">
          <p:sp>
            <p:nvSpPr>
              <p:cNvPr id="36" name="テキスト ボックス 35">
                <a:extLst>
                  <a:ext uri="{FF2B5EF4-FFF2-40B4-BE49-F238E27FC236}">
                    <a16:creationId xmlns:a16="http://schemas.microsoft.com/office/drawing/2014/main" id="{0C59B508-00B5-4349-892E-0993B9C06511}"/>
                  </a:ext>
                </a:extLst>
              </p:cNvPr>
              <p:cNvSpPr txBox="1">
                <a:spLocks noRot="1" noChangeAspect="1" noMove="1" noResize="1" noEditPoints="1" noAdjustHandles="1" noChangeArrowheads="1" noChangeShapeType="1" noTextEdit="1"/>
              </p:cNvSpPr>
              <p:nvPr/>
            </p:nvSpPr>
            <p:spPr>
              <a:xfrm>
                <a:off x="8104743" y="2495248"/>
                <a:ext cx="1110954" cy="338554"/>
              </a:xfrm>
              <a:prstGeom prst="rect">
                <a:avLst/>
              </a:prstGeom>
              <a:blipFill>
                <a:blip r:embed="rId6"/>
                <a:stretch>
                  <a:fillRect t="-5357" b="-21429"/>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FAA00A6C-7DAC-4B8D-A88C-AAA3BBA5C00F}"/>
              </a:ext>
            </a:extLst>
          </p:cNvPr>
          <p:cNvSpPr txBox="1"/>
          <p:nvPr/>
        </p:nvSpPr>
        <p:spPr>
          <a:xfrm>
            <a:off x="8961671" y="3282561"/>
            <a:ext cx="367333" cy="338554"/>
          </a:xfrm>
          <a:prstGeom prst="rect">
            <a:avLst/>
          </a:prstGeom>
          <a:noFill/>
        </p:spPr>
        <p:txBody>
          <a:bodyPr wrap="square" rtlCol="0">
            <a:spAutoFit/>
          </a:bodyPr>
          <a:lstStyle/>
          <a:p>
            <a:pPr algn="ctr"/>
            <a:r>
              <a:rPr kumimoji="1" lang="en-US" altLang="ja-JP" sz="1600" dirty="0"/>
              <a:t>0</a:t>
            </a:r>
            <a:endParaRPr kumimoji="1" lang="ja-JP" altLang="en-US" sz="1600" dirty="0"/>
          </a:p>
        </p:txBody>
      </p:sp>
      <p:sp>
        <p:nvSpPr>
          <p:cNvPr id="38" name="テキスト ボックス 37">
            <a:extLst>
              <a:ext uri="{FF2B5EF4-FFF2-40B4-BE49-F238E27FC236}">
                <a16:creationId xmlns:a16="http://schemas.microsoft.com/office/drawing/2014/main" id="{72E7EB22-EFCB-451D-84E0-2FB98F8D66A0}"/>
              </a:ext>
            </a:extLst>
          </p:cNvPr>
          <p:cNvSpPr txBox="1"/>
          <p:nvPr/>
        </p:nvSpPr>
        <p:spPr>
          <a:xfrm>
            <a:off x="8746737" y="3125027"/>
            <a:ext cx="367333" cy="338554"/>
          </a:xfrm>
          <a:prstGeom prst="rect">
            <a:avLst/>
          </a:prstGeom>
          <a:noFill/>
        </p:spPr>
        <p:txBody>
          <a:bodyPr wrap="square" rtlCol="0">
            <a:spAutoFit/>
          </a:bodyPr>
          <a:lstStyle/>
          <a:p>
            <a:pPr algn="ctr"/>
            <a:r>
              <a:rPr kumimoji="1" lang="en-US" altLang="ja-JP" sz="1600" dirty="0"/>
              <a:t>0</a:t>
            </a:r>
            <a:endParaRPr kumimoji="1" lang="ja-JP" altLang="en-US" sz="1600" dirty="0"/>
          </a:p>
        </p:txBody>
      </p:sp>
      <p:sp>
        <p:nvSpPr>
          <p:cNvPr id="39" name="テキスト ボックス 38">
            <a:extLst>
              <a:ext uri="{FF2B5EF4-FFF2-40B4-BE49-F238E27FC236}">
                <a16:creationId xmlns:a16="http://schemas.microsoft.com/office/drawing/2014/main" id="{CEDBAD3F-B63F-40E7-BAB3-6B5EA022E63D}"/>
              </a:ext>
            </a:extLst>
          </p:cNvPr>
          <p:cNvSpPr txBox="1"/>
          <p:nvPr/>
        </p:nvSpPr>
        <p:spPr>
          <a:xfrm>
            <a:off x="8740954" y="1879236"/>
            <a:ext cx="367333" cy="338554"/>
          </a:xfrm>
          <a:prstGeom prst="rect">
            <a:avLst/>
          </a:prstGeom>
          <a:noFill/>
        </p:spPr>
        <p:txBody>
          <a:bodyPr wrap="square" rtlCol="0">
            <a:spAutoFit/>
          </a:bodyPr>
          <a:lstStyle/>
          <a:p>
            <a:pPr algn="ctr"/>
            <a:r>
              <a:rPr kumimoji="1" lang="en-US" altLang="ja-JP" sz="1600" dirty="0"/>
              <a:t>1</a:t>
            </a:r>
            <a:endParaRPr kumimoji="1" lang="ja-JP" altLang="en-US" sz="1600" dirty="0"/>
          </a:p>
        </p:txBody>
      </p:sp>
      <p:sp>
        <p:nvSpPr>
          <p:cNvPr id="40" name="テキスト ボックス 39">
            <a:extLst>
              <a:ext uri="{FF2B5EF4-FFF2-40B4-BE49-F238E27FC236}">
                <a16:creationId xmlns:a16="http://schemas.microsoft.com/office/drawing/2014/main" id="{77285B20-94F0-40A8-97AC-E00D37840310}"/>
              </a:ext>
            </a:extLst>
          </p:cNvPr>
          <p:cNvSpPr txBox="1"/>
          <p:nvPr/>
        </p:nvSpPr>
        <p:spPr>
          <a:xfrm>
            <a:off x="10449669" y="3306978"/>
            <a:ext cx="367333" cy="338554"/>
          </a:xfrm>
          <a:prstGeom prst="rect">
            <a:avLst/>
          </a:prstGeom>
          <a:noFill/>
        </p:spPr>
        <p:txBody>
          <a:bodyPr wrap="square" rtlCol="0">
            <a:spAutoFit/>
          </a:bodyPr>
          <a:lstStyle/>
          <a:p>
            <a:pPr algn="ctr"/>
            <a:r>
              <a:rPr kumimoji="1" lang="en-US" altLang="ja-JP" sz="1600" dirty="0"/>
              <a:t>1</a:t>
            </a:r>
            <a:endParaRPr kumimoji="1" lang="ja-JP" altLang="en-US" sz="1600" dirty="0"/>
          </a:p>
        </p:txBody>
      </p:sp>
      <p:sp>
        <p:nvSpPr>
          <p:cNvPr id="41" name="楕円 40">
            <a:extLst>
              <a:ext uri="{FF2B5EF4-FFF2-40B4-BE49-F238E27FC236}">
                <a16:creationId xmlns:a16="http://schemas.microsoft.com/office/drawing/2014/main" id="{2271D7C7-E6C2-4ADB-B853-1D449ECFEB06}"/>
              </a:ext>
            </a:extLst>
          </p:cNvPr>
          <p:cNvSpPr/>
          <p:nvPr/>
        </p:nvSpPr>
        <p:spPr>
          <a:xfrm>
            <a:off x="10287149" y="2501796"/>
            <a:ext cx="144000" cy="144000"/>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コネクタ 41">
            <a:extLst>
              <a:ext uri="{FF2B5EF4-FFF2-40B4-BE49-F238E27FC236}">
                <a16:creationId xmlns:a16="http://schemas.microsoft.com/office/drawing/2014/main" id="{EB987685-3EE0-4945-A30C-83FB73624F25}"/>
              </a:ext>
            </a:extLst>
          </p:cNvPr>
          <p:cNvCxnSpPr>
            <a:cxnSpLocks/>
            <a:stCxn id="48" idx="3"/>
            <a:endCxn id="37" idx="0"/>
          </p:cNvCxnSpPr>
          <p:nvPr/>
        </p:nvCxnSpPr>
        <p:spPr>
          <a:xfrm flipH="1">
            <a:off x="9145338" y="2200678"/>
            <a:ext cx="841131" cy="1081883"/>
          </a:xfrm>
          <a:prstGeom prst="line">
            <a:avLst/>
          </a:prstGeom>
          <a:ln>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2CE010D2-455F-4D51-837E-0EB588DC8E2B}"/>
              </a:ext>
            </a:extLst>
          </p:cNvPr>
          <p:cNvCxnSpPr>
            <a:cxnSpLocks/>
            <a:stCxn id="41" idx="2"/>
            <a:endCxn id="37" idx="0"/>
          </p:cNvCxnSpPr>
          <p:nvPr/>
        </p:nvCxnSpPr>
        <p:spPr>
          <a:xfrm flipH="1">
            <a:off x="9145338" y="2573796"/>
            <a:ext cx="1141811" cy="708765"/>
          </a:xfrm>
          <a:prstGeom prst="line">
            <a:avLst/>
          </a:prstGeom>
          <a:ln>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F9B0A317-F0E7-4FED-82FC-7C3D03127B9E}"/>
              </a:ext>
            </a:extLst>
          </p:cNvPr>
          <p:cNvCxnSpPr>
            <a:cxnSpLocks/>
            <a:stCxn id="49" idx="2"/>
            <a:endCxn id="37" idx="0"/>
          </p:cNvCxnSpPr>
          <p:nvPr/>
        </p:nvCxnSpPr>
        <p:spPr>
          <a:xfrm flipH="1">
            <a:off x="9145338" y="2959642"/>
            <a:ext cx="1226883" cy="322919"/>
          </a:xfrm>
          <a:prstGeom prst="line">
            <a:avLst/>
          </a:prstGeom>
          <a:ln>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F2733F5-CD6F-4566-AFC7-E94B9DC2D796}"/>
              </a:ext>
            </a:extLst>
          </p:cNvPr>
          <p:cNvCxnSpPr>
            <a:cxnSpLocks/>
          </p:cNvCxnSpPr>
          <p:nvPr/>
        </p:nvCxnSpPr>
        <p:spPr>
          <a:xfrm flipH="1">
            <a:off x="9156224" y="2109183"/>
            <a:ext cx="0" cy="1173378"/>
          </a:xfrm>
          <a:prstGeom prst="line">
            <a:avLst/>
          </a:prstGeom>
          <a:ln>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3DFF3D4-DFD5-4647-B06B-24C21EE84F5D}"/>
                  </a:ext>
                </a:extLst>
              </p:cNvPr>
              <p:cNvSpPr txBox="1"/>
              <p:nvPr/>
            </p:nvSpPr>
            <p:spPr>
              <a:xfrm>
                <a:off x="6187547" y="2316776"/>
                <a:ext cx="2109333" cy="65928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1600" i="1" smtClean="0">
                              <a:latin typeface="Cambria Math" panose="02040503050406030204" pitchFamily="18" charset="0"/>
                            </a:rPr>
                          </m:ctrlPr>
                        </m:sSubSupPr>
                        <m:e>
                          <m:r>
                            <a:rPr kumimoji="1" lang="en-US" altLang="ja-JP" sz="1600" i="1">
                              <a:latin typeface="Cambria Math" panose="02040503050406030204" pitchFamily="18" charset="0"/>
                            </a:rPr>
                            <m:t>𝜃</m:t>
                          </m:r>
                        </m:e>
                        <m:sub>
                          <m:r>
                            <a:rPr kumimoji="1" lang="en-US" altLang="ja-JP" sz="1600" b="1" i="1" smtClean="0">
                              <a:latin typeface="Cambria Math" panose="02040503050406030204" pitchFamily="18" charset="0"/>
                            </a:rPr>
                            <m:t>𝑭</m:t>
                          </m:r>
                        </m:sub>
                        <m:sup>
                          <m:r>
                            <a:rPr kumimoji="1" lang="en-US" altLang="ja-JP" sz="1600" i="1">
                              <a:latin typeface="Cambria Math" panose="02040503050406030204" pitchFamily="18" charset="0"/>
                            </a:rPr>
                            <m:t>𝑖</m:t>
                          </m:r>
                        </m:sup>
                      </m:sSubSup>
                      <m:r>
                        <a:rPr kumimoji="1" lang="en-US" altLang="ja-JP" sz="1600" b="0" i="1" smtClean="0">
                          <a:latin typeface="Cambria Math" panose="02040503050406030204" pitchFamily="18" charset="0"/>
                        </a:rPr>
                        <m:t>=</m:t>
                      </m:r>
                      <m:r>
                        <m:rPr>
                          <m:sty m:val="p"/>
                        </m:rPr>
                        <a:rPr kumimoji="1" lang="en-US" altLang="ja-JP" sz="1600" b="0" i="0" smtClean="0">
                          <a:latin typeface="Cambria Math" panose="02040503050406030204" pitchFamily="18" charset="0"/>
                        </a:rPr>
                        <m:t>arctan</m:t>
                      </m:r>
                      <m:r>
                        <a:rPr kumimoji="1" lang="en-US" altLang="ja-JP" sz="1600" b="0" i="1" smtClean="0">
                          <a:latin typeface="Cambria Math" panose="02040503050406030204" pitchFamily="18" charset="0"/>
                        </a:rPr>
                        <m:t>⁡</m:t>
                      </m:r>
                      <m:d>
                        <m:dPr>
                          <m:ctrlPr>
                            <a:rPr kumimoji="1" lang="en-US" altLang="ja-JP" sz="1600" i="1">
                              <a:latin typeface="Cambria Math" panose="02040503050406030204" pitchFamily="18" charset="0"/>
                            </a:rPr>
                          </m:ctrlPr>
                        </m:dPr>
                        <m:e>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𝑣</m:t>
                              </m:r>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r>
                                <a:rPr kumimoji="1" lang="en-US" altLang="ja-JP" sz="1600" i="1">
                                  <a:latin typeface="Cambria Math" panose="02040503050406030204" pitchFamily="18" charset="0"/>
                                </a:rPr>
                                <m:t>)</m:t>
                              </m:r>
                            </m:num>
                            <m:den>
                              <m:r>
                                <a:rPr kumimoji="1" lang="en-US" altLang="ja-JP" sz="1600" i="1">
                                  <a:latin typeface="Cambria Math" panose="02040503050406030204" pitchFamily="18" charset="0"/>
                                </a:rPr>
                                <m:t>𝑓</m:t>
                              </m:r>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r>
                                <a:rPr kumimoji="1" lang="en-US" altLang="ja-JP" sz="1600" i="1">
                                  <a:latin typeface="Cambria Math" panose="02040503050406030204" pitchFamily="18" charset="0"/>
                                </a:rPr>
                                <m:t>)</m:t>
                              </m:r>
                            </m:den>
                          </m:f>
                        </m:e>
                      </m:d>
                    </m:oMath>
                  </m:oMathPara>
                </a14:m>
                <a:endParaRPr kumimoji="1" lang="ja-JP" altLang="en-US" sz="1600" dirty="0"/>
              </a:p>
            </p:txBody>
          </p:sp>
        </mc:Choice>
        <mc:Fallback xmlns="">
          <p:sp>
            <p:nvSpPr>
              <p:cNvPr id="46" name="テキスト ボックス 45">
                <a:extLst>
                  <a:ext uri="{FF2B5EF4-FFF2-40B4-BE49-F238E27FC236}">
                    <a16:creationId xmlns:a16="http://schemas.microsoft.com/office/drawing/2014/main" id="{13DFF3D4-DFD5-4647-B06B-24C21EE84F5D}"/>
                  </a:ext>
                </a:extLst>
              </p:cNvPr>
              <p:cNvSpPr txBox="1">
                <a:spLocks noRot="1" noChangeAspect="1" noMove="1" noResize="1" noEditPoints="1" noAdjustHandles="1" noChangeArrowheads="1" noChangeShapeType="1" noTextEdit="1"/>
              </p:cNvSpPr>
              <p:nvPr/>
            </p:nvSpPr>
            <p:spPr>
              <a:xfrm>
                <a:off x="6187547" y="2316776"/>
                <a:ext cx="2109333" cy="659283"/>
              </a:xfrm>
              <a:prstGeom prst="rect">
                <a:avLst/>
              </a:prstGeom>
              <a:blipFill>
                <a:blip r:embed="rId7"/>
                <a:stretch>
                  <a:fillRect/>
                </a:stretch>
              </a:blipFill>
            </p:spPr>
            <p:txBody>
              <a:bodyPr/>
              <a:lstStyle/>
              <a:p>
                <a:r>
                  <a:rPr lang="ja-JP" altLang="en-US">
                    <a:noFill/>
                  </a:rPr>
                  <a:t> </a:t>
                </a:r>
              </a:p>
            </p:txBody>
          </p:sp>
        </mc:Fallback>
      </mc:AlternateContent>
      <p:sp>
        <p:nvSpPr>
          <p:cNvPr id="47" name="楕円 46">
            <a:extLst>
              <a:ext uri="{FF2B5EF4-FFF2-40B4-BE49-F238E27FC236}">
                <a16:creationId xmlns:a16="http://schemas.microsoft.com/office/drawing/2014/main" id="{0AA95A2B-C400-46CE-AD54-DE022E099BB8}"/>
              </a:ext>
            </a:extLst>
          </p:cNvPr>
          <p:cNvSpPr/>
          <p:nvPr/>
        </p:nvSpPr>
        <p:spPr>
          <a:xfrm>
            <a:off x="9090152" y="1965183"/>
            <a:ext cx="144000" cy="144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302C16E4-E314-4A82-97BD-E780B1886AD5}"/>
              </a:ext>
            </a:extLst>
          </p:cNvPr>
          <p:cNvSpPr/>
          <p:nvPr/>
        </p:nvSpPr>
        <p:spPr>
          <a:xfrm>
            <a:off x="9965381" y="2077766"/>
            <a:ext cx="144000" cy="144000"/>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1DA458A9-B0B6-4E21-A2B1-73FF229BAC0A}"/>
              </a:ext>
            </a:extLst>
          </p:cNvPr>
          <p:cNvSpPr/>
          <p:nvPr/>
        </p:nvSpPr>
        <p:spPr>
          <a:xfrm>
            <a:off x="10372221" y="2887642"/>
            <a:ext cx="144000" cy="144000"/>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62FA5D76-2230-4B66-BF3F-CDF26397DD50}"/>
              </a:ext>
            </a:extLst>
          </p:cNvPr>
          <p:cNvSpPr/>
          <p:nvPr/>
        </p:nvSpPr>
        <p:spPr>
          <a:xfrm>
            <a:off x="10554180" y="3200631"/>
            <a:ext cx="144000" cy="144000"/>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部分円 50">
            <a:extLst>
              <a:ext uri="{FF2B5EF4-FFF2-40B4-BE49-F238E27FC236}">
                <a16:creationId xmlns:a16="http://schemas.microsoft.com/office/drawing/2014/main" id="{0EF84F07-C32C-4ED7-9A5E-466225071E13}"/>
              </a:ext>
            </a:extLst>
          </p:cNvPr>
          <p:cNvSpPr/>
          <p:nvPr/>
        </p:nvSpPr>
        <p:spPr>
          <a:xfrm rot="5400000">
            <a:off x="8296880" y="2379817"/>
            <a:ext cx="1800000" cy="1800000"/>
          </a:xfrm>
          <a:prstGeom prst="pie">
            <a:avLst>
              <a:gd name="adj1" fmla="val 14232307"/>
              <a:gd name="adj2" fmla="val 16212196"/>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部分円 51">
            <a:extLst>
              <a:ext uri="{FF2B5EF4-FFF2-40B4-BE49-F238E27FC236}">
                <a16:creationId xmlns:a16="http://schemas.microsoft.com/office/drawing/2014/main" id="{FA281E36-5F06-4116-B383-A97C4CE90419}"/>
              </a:ext>
            </a:extLst>
          </p:cNvPr>
          <p:cNvSpPr/>
          <p:nvPr/>
        </p:nvSpPr>
        <p:spPr>
          <a:xfrm rot="5400000">
            <a:off x="8352605" y="2470475"/>
            <a:ext cx="1620000" cy="1620000"/>
          </a:xfrm>
          <a:prstGeom prst="pie">
            <a:avLst>
              <a:gd name="adj1" fmla="val 12997709"/>
              <a:gd name="adj2" fmla="val 16158351"/>
            </a:avLst>
          </a:prstGeom>
          <a:solidFill>
            <a:schemeClr val="bg1"/>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部分円 52">
            <a:extLst>
              <a:ext uri="{FF2B5EF4-FFF2-40B4-BE49-F238E27FC236}">
                <a16:creationId xmlns:a16="http://schemas.microsoft.com/office/drawing/2014/main" id="{86C2A0BE-574E-4793-9192-C225045A3699}"/>
              </a:ext>
            </a:extLst>
          </p:cNvPr>
          <p:cNvSpPr/>
          <p:nvPr/>
        </p:nvSpPr>
        <p:spPr>
          <a:xfrm rot="5400000">
            <a:off x="8535921" y="2649817"/>
            <a:ext cx="1260000" cy="1260000"/>
          </a:xfrm>
          <a:prstGeom prst="pie">
            <a:avLst>
              <a:gd name="adj1" fmla="val 10765510"/>
              <a:gd name="adj2" fmla="val 16200000"/>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テキスト ボックス 53">
            <a:extLst>
              <a:ext uri="{FF2B5EF4-FFF2-40B4-BE49-F238E27FC236}">
                <a16:creationId xmlns:a16="http://schemas.microsoft.com/office/drawing/2014/main" id="{D47EDC43-E323-4237-B4BB-3E143B82EA0A}"/>
              </a:ext>
            </a:extLst>
          </p:cNvPr>
          <p:cNvSpPr txBox="1"/>
          <p:nvPr/>
        </p:nvSpPr>
        <p:spPr>
          <a:xfrm>
            <a:off x="5871935" y="5903493"/>
            <a:ext cx="6045245" cy="338554"/>
          </a:xfrm>
          <a:prstGeom prst="rect">
            <a:avLst/>
          </a:prstGeom>
          <a:noFill/>
        </p:spPr>
        <p:txBody>
          <a:bodyPr wrap="none" rtlCol="0">
            <a:spAutoFit/>
          </a:bodyPr>
          <a:lstStyle/>
          <a:p>
            <a:r>
              <a:rPr kumimoji="1" lang="ja-JP" altLang="en-US" sz="1600" dirty="0"/>
              <a:t>重み調整があっても正規化による悪影響で、選択圧の方向が安定しない</a:t>
            </a:r>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BB32BD92-E196-4902-9CDD-1602C1E5E892}"/>
                  </a:ext>
                </a:extLst>
              </p:cNvPr>
              <p:cNvSpPr txBox="1"/>
              <p:nvPr/>
            </p:nvSpPr>
            <p:spPr>
              <a:xfrm>
                <a:off x="1850603" y="2271831"/>
                <a:ext cx="2191565" cy="64363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i="1" smtClean="0">
                          <a:latin typeface="Cambria Math" panose="02040503050406030204" pitchFamily="18" charset="0"/>
                        </a:rPr>
                        <m:t>𝑓</m:t>
                      </m:r>
                      <m:r>
                        <a:rPr kumimoji="1" lang="en-US" altLang="ja-JP" sz="1600" i="1" smtClean="0">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r>
                        <a:rPr kumimoji="1" lang="en-US" altLang="ja-JP" sz="1600" i="1">
                          <a:latin typeface="Cambria Math" panose="02040503050406030204" pitchFamily="18" charset="0"/>
                        </a:rPr>
                        <m:t>)</m:t>
                      </m:r>
                      <m:r>
                        <a:rPr kumimoji="1" lang="en-US" altLang="ja-JP" sz="1600" b="0" i="1" smtClean="0">
                          <a:latin typeface="Cambria Math" panose="02040503050406030204" pitchFamily="18" charset="0"/>
                        </a:rPr>
                        <m:t>=⁡</m:t>
                      </m:r>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𝑓</m:t>
                          </m:r>
                          <m:d>
                            <m:dPr>
                              <m:ctrlPr>
                                <a:rPr kumimoji="1" lang="en-US" altLang="ja-JP" sz="1600" i="1">
                                  <a:latin typeface="Cambria Math" panose="02040503050406030204" pitchFamily="18" charset="0"/>
                                </a:rPr>
                              </m:ctrlPr>
                            </m:dPr>
                            <m:e>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𝑖</m:t>
                                  </m:r>
                                </m:sup>
                              </m:sSup>
                            </m:e>
                          </m:d>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𝑓</m:t>
                              </m:r>
                            </m:e>
                            <m:sub>
                              <m:r>
                                <m:rPr>
                                  <m:sty m:val="p"/>
                                </m:rPr>
                                <a:rPr kumimoji="1" lang="en-US" altLang="ja-JP" sz="1600">
                                  <a:latin typeface="Cambria Math" panose="02040503050406030204" pitchFamily="18" charset="0"/>
                                </a:rPr>
                                <m:t>min</m:t>
                              </m:r>
                            </m:sub>
                          </m:sSub>
                        </m:num>
                        <m:den>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𝑓</m:t>
                              </m:r>
                            </m:e>
                            <m:sub>
                              <m:r>
                                <m:rPr>
                                  <m:sty m:val="p"/>
                                </m:rPr>
                                <a:rPr kumimoji="1" lang="en-US" altLang="ja-JP" sz="1600">
                                  <a:latin typeface="Cambria Math" panose="02040503050406030204" pitchFamily="18" charset="0"/>
                                </a:rPr>
                                <m:t>m</m:t>
                              </m:r>
                              <m:r>
                                <m:rPr>
                                  <m:sty m:val="p"/>
                                </m:rPr>
                                <a:rPr kumimoji="1" lang="en-US" altLang="ja-JP" sz="1600" b="0" i="0" smtClean="0">
                                  <a:latin typeface="Cambria Math" panose="02040503050406030204" pitchFamily="18" charset="0"/>
                                </a:rPr>
                                <m:t>ax</m:t>
                              </m:r>
                            </m:sub>
                          </m:sSub>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𝑓</m:t>
                              </m:r>
                            </m:e>
                            <m:sub>
                              <m:r>
                                <m:rPr>
                                  <m:sty m:val="p"/>
                                </m:rPr>
                                <a:rPr kumimoji="1" lang="en-US" altLang="ja-JP" sz="1600">
                                  <a:latin typeface="Cambria Math" panose="02040503050406030204" pitchFamily="18" charset="0"/>
                                </a:rPr>
                                <m:t>min</m:t>
                              </m:r>
                            </m:sub>
                          </m:sSub>
                        </m:den>
                      </m:f>
                    </m:oMath>
                  </m:oMathPara>
                </a14:m>
                <a:endParaRPr kumimoji="1" lang="ja-JP" altLang="en-US" sz="1600" dirty="0"/>
              </a:p>
            </p:txBody>
          </p:sp>
        </mc:Choice>
        <mc:Fallback xmlns="">
          <p:sp>
            <p:nvSpPr>
              <p:cNvPr id="55" name="テキスト ボックス 54">
                <a:extLst>
                  <a:ext uri="{FF2B5EF4-FFF2-40B4-BE49-F238E27FC236}">
                    <a16:creationId xmlns:a16="http://schemas.microsoft.com/office/drawing/2014/main" id="{BB32BD92-E196-4902-9CDD-1602C1E5E892}"/>
                  </a:ext>
                </a:extLst>
              </p:cNvPr>
              <p:cNvSpPr txBox="1">
                <a:spLocks noRot="1" noChangeAspect="1" noMove="1" noResize="1" noEditPoints="1" noAdjustHandles="1" noChangeArrowheads="1" noChangeShapeType="1" noTextEdit="1"/>
              </p:cNvSpPr>
              <p:nvPr/>
            </p:nvSpPr>
            <p:spPr>
              <a:xfrm>
                <a:off x="1850603" y="2271831"/>
                <a:ext cx="2191565" cy="643638"/>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DA43EFF7-AEB1-4B5B-947D-B858842E6505}"/>
                  </a:ext>
                </a:extLst>
              </p:cNvPr>
              <p:cNvSpPr txBox="1"/>
              <p:nvPr/>
            </p:nvSpPr>
            <p:spPr>
              <a:xfrm>
                <a:off x="1192277" y="1898184"/>
                <a:ext cx="3531141"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𝑆</m:t>
                          </m:r>
                        </m:e>
                        <m:sup>
                          <m:r>
                            <a:rPr kumimoji="1" lang="en-US" altLang="ja-JP" sz="1600" b="0" i="1" smtClean="0">
                              <a:latin typeface="Cambria Math" panose="02040503050406030204" pitchFamily="18" charset="0"/>
                            </a:rPr>
                            <m:t>′</m:t>
                          </m:r>
                        </m:sup>
                      </m:sSup>
                      <m:d>
                        <m:dPr>
                          <m:ctrlPr>
                            <a:rPr kumimoji="1" lang="en-US" altLang="ja-JP" sz="1600" b="0" i="1" smtClean="0">
                              <a:latin typeface="Cambria Math" panose="02040503050406030204" pitchFamily="18" charset="0"/>
                            </a:rPr>
                          </m:ctrlPr>
                        </m:dPr>
                        <m:e>
                          <m:r>
                            <a:rPr kumimoji="1" lang="en-US" altLang="ja-JP" sz="1600" b="1" i="1">
                              <a:latin typeface="Cambria Math" panose="02040503050406030204" pitchFamily="18" charset="0"/>
                            </a:rPr>
                            <m:t>𝒙</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𝑤</m:t>
                          </m:r>
                        </m:e>
                      </m:d>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𝑤</m:t>
                      </m:r>
                      <m:sSup>
                        <m:sSupPr>
                          <m:ctrlPr>
                            <a:rPr kumimoji="1" lang="en-US" altLang="ja-JP" sz="1600" b="0" i="1">
                              <a:latin typeface="Cambria Math" panose="02040503050406030204" pitchFamily="18" charset="0"/>
                            </a:rPr>
                          </m:ctrlPr>
                        </m:sSupPr>
                        <m:e>
                          <m:r>
                            <a:rPr kumimoji="1" lang="en-US" altLang="ja-JP" sz="1600" i="1">
                              <a:latin typeface="Cambria Math" panose="02040503050406030204" pitchFamily="18" charset="0"/>
                            </a:rPr>
                            <m:t>𝑓</m:t>
                          </m:r>
                        </m:e>
                        <m:sup>
                          <m:r>
                            <a:rPr kumimoji="1" lang="en-US" altLang="ja-JP" sz="1600" i="1">
                              <a:latin typeface="Cambria Math" panose="02040503050406030204" pitchFamily="18" charset="0"/>
                            </a:rPr>
                            <m:t>′</m:t>
                          </m:r>
                        </m:sup>
                      </m:sSup>
                      <m:r>
                        <a:rPr kumimoji="1" lang="en-US" altLang="ja-JP" sz="1600" i="1">
                          <a:latin typeface="Cambria Math" panose="02040503050406030204" pitchFamily="18" charset="0"/>
                        </a:rPr>
                        <m:t>(</m:t>
                      </m:r>
                      <m:r>
                        <a:rPr kumimoji="1" lang="en-US" altLang="ja-JP" sz="1600" b="1" i="1">
                          <a:latin typeface="Cambria Math" panose="02040503050406030204" pitchFamily="18" charset="0"/>
                        </a:rPr>
                        <m:t>𝒙</m:t>
                      </m:r>
                      <m:r>
                        <a:rPr kumimoji="1" lang="en-US" altLang="ja-JP" sz="1600" i="1">
                          <a:latin typeface="Cambria Math" panose="02040503050406030204" pitchFamily="18" charset="0"/>
                        </a:rPr>
                        <m:t>)</m:t>
                      </m:r>
                      <m:r>
                        <a:rPr kumimoji="1" lang="en-US" altLang="ja-JP" sz="1600" b="0" i="1" smtClean="0">
                          <a:latin typeface="Cambria Math" panose="02040503050406030204" pitchFamily="18" charset="0"/>
                        </a:rPr>
                        <m:t>+(1−</m:t>
                      </m:r>
                      <m:r>
                        <a:rPr kumimoji="1" lang="en-US" altLang="ja-JP" sz="1600" b="0" i="1" smtClean="0">
                          <a:latin typeface="Cambria Math" panose="02040503050406030204" pitchFamily="18" charset="0"/>
                        </a:rPr>
                        <m:t>𝑤</m:t>
                      </m:r>
                      <m:r>
                        <a:rPr kumimoji="1" lang="en-US" altLang="ja-JP" sz="1600" b="0" i="1" smtClean="0">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0" i="1" smtClean="0">
                              <a:latin typeface="Cambria Math" panose="02040503050406030204" pitchFamily="18" charset="0"/>
                            </a:rPr>
                            <m:t>𝑣</m:t>
                          </m:r>
                        </m:e>
                        <m:sup>
                          <m:r>
                            <a:rPr kumimoji="1" lang="en-US" altLang="ja-JP" sz="1600" i="1">
                              <a:latin typeface="Cambria Math" panose="02040503050406030204" pitchFamily="18" charset="0"/>
                            </a:rPr>
                            <m:t>′</m:t>
                          </m:r>
                        </m:sup>
                      </m:sSup>
                      <m:r>
                        <a:rPr kumimoji="1" lang="en-US" altLang="ja-JP" sz="1600" i="1">
                          <a:latin typeface="Cambria Math" panose="02040503050406030204" pitchFamily="18" charset="0"/>
                        </a:rPr>
                        <m:t>(</m:t>
                      </m:r>
                      <m:r>
                        <a:rPr kumimoji="1" lang="en-US" altLang="ja-JP" sz="1600" b="1" i="1">
                          <a:latin typeface="Cambria Math" panose="02040503050406030204" pitchFamily="18" charset="0"/>
                        </a:rPr>
                        <m:t>𝒙</m:t>
                      </m:r>
                      <m:r>
                        <a:rPr kumimoji="1" lang="en-US" altLang="ja-JP" sz="1600" i="1">
                          <a:latin typeface="Cambria Math" panose="02040503050406030204" pitchFamily="18" charset="0"/>
                        </a:rPr>
                        <m:t>)</m:t>
                      </m:r>
                    </m:oMath>
                  </m:oMathPara>
                </a14:m>
                <a:endParaRPr kumimoji="1" lang="ja-JP" altLang="en-US" sz="1600" dirty="0"/>
              </a:p>
            </p:txBody>
          </p:sp>
        </mc:Choice>
        <mc:Fallback xmlns="">
          <p:sp>
            <p:nvSpPr>
              <p:cNvPr id="58" name="テキスト ボックス 57">
                <a:extLst>
                  <a:ext uri="{FF2B5EF4-FFF2-40B4-BE49-F238E27FC236}">
                    <a16:creationId xmlns:a16="http://schemas.microsoft.com/office/drawing/2014/main" id="{DA43EFF7-AEB1-4B5B-947D-B858842E6505}"/>
                  </a:ext>
                </a:extLst>
              </p:cNvPr>
              <p:cNvSpPr txBox="1">
                <a:spLocks noRot="1" noChangeAspect="1" noMove="1" noResize="1" noEditPoints="1" noAdjustHandles="1" noChangeArrowheads="1" noChangeShapeType="1" noTextEdit="1"/>
              </p:cNvSpPr>
              <p:nvPr/>
            </p:nvSpPr>
            <p:spPr>
              <a:xfrm>
                <a:off x="1192277" y="1898184"/>
                <a:ext cx="3531141" cy="338554"/>
              </a:xfrm>
              <a:prstGeom prst="rect">
                <a:avLst/>
              </a:prstGeom>
              <a:blipFill>
                <a:blip r:embed="rId9"/>
                <a:stretch>
                  <a:fillRect b="-10714"/>
                </a:stretch>
              </a:blipFill>
            </p:spPr>
            <p:txBody>
              <a:bodyPr/>
              <a:lstStyle/>
              <a:p>
                <a:r>
                  <a:rPr lang="ja-JP" altLang="en-US">
                    <a:noFill/>
                  </a:rPr>
                  <a:t> </a:t>
                </a:r>
              </a:p>
            </p:txBody>
          </p:sp>
        </mc:Fallback>
      </mc:AlternateContent>
      <p:sp>
        <p:nvSpPr>
          <p:cNvPr id="61" name="二等辺三角形 60">
            <a:extLst>
              <a:ext uri="{FF2B5EF4-FFF2-40B4-BE49-F238E27FC236}">
                <a16:creationId xmlns:a16="http://schemas.microsoft.com/office/drawing/2014/main" id="{B38B25B9-4E37-463E-9530-411CC07EC100}"/>
              </a:ext>
            </a:extLst>
          </p:cNvPr>
          <p:cNvSpPr/>
          <p:nvPr/>
        </p:nvSpPr>
        <p:spPr>
          <a:xfrm rot="5400000">
            <a:off x="2570006" y="3794088"/>
            <a:ext cx="653823" cy="23939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 name="図 3">
            <a:extLst>
              <a:ext uri="{FF2B5EF4-FFF2-40B4-BE49-F238E27FC236}">
                <a16:creationId xmlns:a16="http://schemas.microsoft.com/office/drawing/2014/main" id="{24E50597-B0C5-4357-A7A8-8F4881AB9021}"/>
              </a:ext>
            </a:extLst>
          </p:cNvPr>
          <p:cNvPicPr>
            <a:picLocks noChangeAspect="1"/>
          </p:cNvPicPr>
          <p:nvPr/>
        </p:nvPicPr>
        <p:blipFill>
          <a:blip r:embed="rId10"/>
          <a:stretch>
            <a:fillRect/>
          </a:stretch>
        </p:blipFill>
        <p:spPr>
          <a:xfrm>
            <a:off x="172145" y="3454942"/>
            <a:ext cx="2405705" cy="2220935"/>
          </a:xfrm>
          <a:prstGeom prst="rect">
            <a:avLst/>
          </a:prstGeom>
        </p:spPr>
      </p:pic>
      <p:pic>
        <p:nvPicPr>
          <p:cNvPr id="5" name="図 4">
            <a:extLst>
              <a:ext uri="{FF2B5EF4-FFF2-40B4-BE49-F238E27FC236}">
                <a16:creationId xmlns:a16="http://schemas.microsoft.com/office/drawing/2014/main" id="{9BE6462B-DAC0-42B7-B4E7-54AFA44E0498}"/>
              </a:ext>
            </a:extLst>
          </p:cNvPr>
          <p:cNvPicPr>
            <a:picLocks noChangeAspect="1"/>
          </p:cNvPicPr>
          <p:nvPr/>
        </p:nvPicPr>
        <p:blipFill>
          <a:blip r:embed="rId11"/>
          <a:stretch>
            <a:fillRect/>
          </a:stretch>
        </p:blipFill>
        <p:spPr>
          <a:xfrm>
            <a:off x="3213163" y="3454942"/>
            <a:ext cx="2405705" cy="2220935"/>
          </a:xfrm>
          <a:prstGeom prst="rect">
            <a:avLst/>
          </a:prstGeom>
        </p:spPr>
      </p:pic>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AA77A24E-464A-4FC7-B17C-E5D82364BEE5}"/>
                  </a:ext>
                </a:extLst>
              </p:cNvPr>
              <p:cNvSpPr txBox="1"/>
              <p:nvPr/>
            </p:nvSpPr>
            <p:spPr>
              <a:xfrm>
                <a:off x="605305" y="3013092"/>
                <a:ext cx="1541892" cy="338554"/>
              </a:xfrm>
              <a:prstGeom prst="rect">
                <a:avLst/>
              </a:prstGeom>
              <a:noFill/>
            </p:spPr>
            <p:txBody>
              <a:bodyPr wrap="square" rtlCol="0">
                <a:spAutoFit/>
              </a:bodyPr>
              <a:lstStyle/>
              <a:p>
                <a:pPr algn="ctr"/>
                <a14:m>
                  <m:oMath xmlns:m="http://schemas.openxmlformats.org/officeDocument/2006/math">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𝑓</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𝑣</m:t>
                    </m:r>
                    <m:r>
                      <a:rPr lang="en-US" altLang="ja-JP" sz="1600" b="0" i="1" smtClean="0">
                        <a:latin typeface="Cambria Math" panose="02040503050406030204" pitchFamily="18" charset="0"/>
                      </a:rPr>
                      <m:t>)</m:t>
                    </m:r>
                  </m:oMath>
                </a14:m>
                <a:r>
                  <a:rPr kumimoji="1" lang="ja-JP" altLang="en-US" sz="1600" dirty="0"/>
                  <a:t>空間</a:t>
                </a:r>
              </a:p>
            </p:txBody>
          </p:sp>
        </mc:Choice>
        <mc:Fallback xmlns="">
          <p:sp>
            <p:nvSpPr>
              <p:cNvPr id="57" name="テキスト ボックス 56">
                <a:extLst>
                  <a:ext uri="{FF2B5EF4-FFF2-40B4-BE49-F238E27FC236}">
                    <a16:creationId xmlns:a16="http://schemas.microsoft.com/office/drawing/2014/main" id="{AA77A24E-464A-4FC7-B17C-E5D82364BEE5}"/>
                  </a:ext>
                </a:extLst>
              </p:cNvPr>
              <p:cNvSpPr txBox="1">
                <a:spLocks noRot="1" noChangeAspect="1" noMove="1" noResize="1" noEditPoints="1" noAdjustHandles="1" noChangeArrowheads="1" noChangeShapeType="1" noTextEdit="1"/>
              </p:cNvSpPr>
              <p:nvPr/>
            </p:nvSpPr>
            <p:spPr>
              <a:xfrm>
                <a:off x="605305" y="3013092"/>
                <a:ext cx="1541892" cy="338554"/>
              </a:xfrm>
              <a:prstGeom prst="rect">
                <a:avLst/>
              </a:prstGeom>
              <a:blipFill>
                <a:blip r:embed="rId12"/>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E931E248-CB3D-4385-B5D9-5E3CBB835007}"/>
                  </a:ext>
                </a:extLst>
              </p:cNvPr>
              <p:cNvSpPr txBox="1"/>
              <p:nvPr/>
            </p:nvSpPr>
            <p:spPr>
              <a:xfrm>
                <a:off x="3730115" y="3002221"/>
                <a:ext cx="1348916" cy="338554"/>
              </a:xfrm>
              <a:prstGeom prst="rect">
                <a:avLst/>
              </a:prstGeom>
              <a:noFill/>
            </p:spPr>
            <p:txBody>
              <a:bodyPr wrap="square" rtlCol="0">
                <a:spAutoFit/>
              </a:bodyPr>
              <a:lstStyle/>
              <a:p>
                <a:pPr algn="ctr"/>
                <a14:m>
                  <m:oMath xmlns:m="http://schemas.openxmlformats.org/officeDocument/2006/math">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𝑓</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𝑣</m:t>
                    </m:r>
                    <m:r>
                      <a:rPr lang="en-US" altLang="ja-JP" sz="1600" b="0" i="1" smtClean="0">
                        <a:latin typeface="Cambria Math" panose="02040503050406030204" pitchFamily="18" charset="0"/>
                      </a:rPr>
                      <m:t>′)</m:t>
                    </m:r>
                  </m:oMath>
                </a14:m>
                <a:r>
                  <a:rPr kumimoji="1" lang="ja-JP" altLang="en-US" sz="1600" dirty="0"/>
                  <a:t>空間</a:t>
                </a:r>
              </a:p>
            </p:txBody>
          </p:sp>
        </mc:Choice>
        <mc:Fallback xmlns="">
          <p:sp>
            <p:nvSpPr>
              <p:cNvPr id="59" name="テキスト ボックス 58">
                <a:extLst>
                  <a:ext uri="{FF2B5EF4-FFF2-40B4-BE49-F238E27FC236}">
                    <a16:creationId xmlns:a16="http://schemas.microsoft.com/office/drawing/2014/main" id="{E931E248-CB3D-4385-B5D9-5E3CBB835007}"/>
                  </a:ext>
                </a:extLst>
              </p:cNvPr>
              <p:cNvSpPr txBox="1">
                <a:spLocks noRot="1" noChangeAspect="1" noMove="1" noResize="1" noEditPoints="1" noAdjustHandles="1" noChangeArrowheads="1" noChangeShapeType="1" noTextEdit="1"/>
              </p:cNvSpPr>
              <p:nvPr/>
            </p:nvSpPr>
            <p:spPr>
              <a:xfrm>
                <a:off x="3730115" y="3002221"/>
                <a:ext cx="1348916" cy="338554"/>
              </a:xfrm>
              <a:prstGeom prst="rect">
                <a:avLst/>
              </a:prstGeom>
              <a:blipFill>
                <a:blip r:embed="rId13"/>
                <a:stretch>
                  <a:fillRect t="-5357" b="-21429"/>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E42E1F30-3E2E-498D-94AC-0D9F7B93F318}"/>
              </a:ext>
            </a:extLst>
          </p:cNvPr>
          <p:cNvSpPr txBox="1"/>
          <p:nvPr/>
        </p:nvSpPr>
        <p:spPr>
          <a:xfrm>
            <a:off x="2157027" y="5636175"/>
            <a:ext cx="1534278" cy="338554"/>
          </a:xfrm>
          <a:prstGeom prst="rect">
            <a:avLst/>
          </a:prstGeom>
          <a:noFill/>
        </p:spPr>
        <p:txBody>
          <a:bodyPr wrap="square" rtlCol="0">
            <a:spAutoFit/>
          </a:bodyPr>
          <a:lstStyle/>
          <a:p>
            <a:pPr algn="ctr"/>
            <a:r>
              <a:rPr lang="ja-JP" altLang="en-US" sz="1600" dirty="0"/>
              <a:t>重みを与える</a:t>
            </a:r>
            <a:endParaRPr kumimoji="1" lang="ja-JP" altLang="en-US" sz="1600" dirty="0"/>
          </a:p>
        </p:txBody>
      </p:sp>
      <p:sp>
        <p:nvSpPr>
          <p:cNvPr id="62" name="テキスト ボックス 61">
            <a:extLst>
              <a:ext uri="{FF2B5EF4-FFF2-40B4-BE49-F238E27FC236}">
                <a16:creationId xmlns:a16="http://schemas.microsoft.com/office/drawing/2014/main" id="{3286D620-FF02-4CDB-A1B6-1744403F8745}"/>
              </a:ext>
            </a:extLst>
          </p:cNvPr>
          <p:cNvSpPr txBox="1"/>
          <p:nvPr/>
        </p:nvSpPr>
        <p:spPr>
          <a:xfrm>
            <a:off x="2290963" y="3123701"/>
            <a:ext cx="1267998" cy="338554"/>
          </a:xfrm>
          <a:prstGeom prst="rect">
            <a:avLst/>
          </a:prstGeom>
          <a:noFill/>
        </p:spPr>
        <p:txBody>
          <a:bodyPr wrap="square" rtlCol="0">
            <a:spAutoFit/>
          </a:bodyPr>
          <a:lstStyle/>
          <a:p>
            <a:pPr algn="ctr"/>
            <a:r>
              <a:rPr lang="ja-JP" altLang="en-US" sz="1600" dirty="0"/>
              <a:t>範囲を与える</a:t>
            </a:r>
            <a:endParaRPr kumimoji="1" lang="ja-JP" altLang="en-US" sz="1600" dirty="0"/>
          </a:p>
        </p:txBody>
      </p:sp>
      <p:sp>
        <p:nvSpPr>
          <p:cNvPr id="71" name="テキスト ボックス 70">
            <a:extLst>
              <a:ext uri="{FF2B5EF4-FFF2-40B4-BE49-F238E27FC236}">
                <a16:creationId xmlns:a16="http://schemas.microsoft.com/office/drawing/2014/main" id="{7560BEE3-8B5C-4850-AAD5-0EA94E9A40AD}"/>
              </a:ext>
            </a:extLst>
          </p:cNvPr>
          <p:cNvSpPr txBox="1"/>
          <p:nvPr/>
        </p:nvSpPr>
        <p:spPr>
          <a:xfrm>
            <a:off x="690010" y="1514775"/>
            <a:ext cx="4512752" cy="338554"/>
          </a:xfrm>
          <a:prstGeom prst="rect">
            <a:avLst/>
          </a:prstGeom>
          <a:noFill/>
        </p:spPr>
        <p:txBody>
          <a:bodyPr wrap="square" rtlCol="0">
            <a:spAutoFit/>
          </a:bodyPr>
          <a:lstStyle/>
          <a:p>
            <a:pPr algn="ctr"/>
            <a:r>
              <a:rPr lang="ja-JP" altLang="en-US" sz="1600" b="1" dirty="0"/>
              <a:t>正規化と重み（適合度の減少方向）の関係</a:t>
            </a:r>
            <a:endParaRPr kumimoji="1" lang="ja-JP" altLang="en-US" sz="1600" b="1" dirty="0"/>
          </a:p>
        </p:txBody>
      </p:sp>
      <p:sp>
        <p:nvSpPr>
          <p:cNvPr id="72" name="二等辺三角形 71">
            <a:extLst>
              <a:ext uri="{FF2B5EF4-FFF2-40B4-BE49-F238E27FC236}">
                <a16:creationId xmlns:a16="http://schemas.microsoft.com/office/drawing/2014/main" id="{7E6837A5-5821-40FF-8049-5F79E30FE64F}"/>
              </a:ext>
            </a:extLst>
          </p:cNvPr>
          <p:cNvSpPr/>
          <p:nvPr/>
        </p:nvSpPr>
        <p:spPr>
          <a:xfrm rot="16200000">
            <a:off x="2570006" y="5145427"/>
            <a:ext cx="653823" cy="23939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527744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en-US" altLang="ja-JP" dirty="0"/>
              <a:t>M2 </a:t>
            </a:r>
            <a:r>
              <a:rPr lang="ja-JP" altLang="en-US" dirty="0"/>
              <a:t>小嶋さんの状況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学生の状況　</a:t>
            </a:r>
            <a:r>
              <a:rPr kumimoji="1" lang="en-US" altLang="ja-JP" sz="1600" b="1" dirty="0">
                <a:solidFill>
                  <a:schemeClr val="bg1"/>
                </a:solidFill>
              </a:rPr>
              <a:t>&gt;</a:t>
            </a:r>
            <a:r>
              <a:rPr kumimoji="1" lang="ja-JP" altLang="en-US" sz="1600" b="1" dirty="0">
                <a:solidFill>
                  <a:schemeClr val="bg1"/>
                </a:solidFill>
              </a:rPr>
              <a:t>　制約対処法</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631040"/>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正規化の方法について、修論をまとめている</a:t>
            </a:r>
            <a:r>
              <a:rPr lang="ja-JP" altLang="en-US" dirty="0"/>
              <a:t>（</a:t>
            </a:r>
            <a:r>
              <a:rPr lang="en-US" altLang="ja-JP" dirty="0"/>
              <a:t>3</a:t>
            </a:r>
            <a:r>
              <a:rPr lang="ja-JP" altLang="en-US" dirty="0"/>
              <a:t>月で修了予定）</a:t>
            </a:r>
            <a:r>
              <a:rPr lang="ja-JP" altLang="en-US" sz="2800" dirty="0"/>
              <a:t>。</a:t>
            </a:r>
            <a:endParaRPr lang="en-US" altLang="ja-JP" sz="2800" dirty="0"/>
          </a:p>
        </p:txBody>
      </p:sp>
      <p:sp>
        <p:nvSpPr>
          <p:cNvPr id="95" name="テキスト ボックス 94">
            <a:extLst>
              <a:ext uri="{FF2B5EF4-FFF2-40B4-BE49-F238E27FC236}">
                <a16:creationId xmlns:a16="http://schemas.microsoft.com/office/drawing/2014/main" id="{44341ACA-4F5F-45E5-BFD7-E26B2C9018EB}"/>
              </a:ext>
            </a:extLst>
          </p:cNvPr>
          <p:cNvSpPr txBox="1"/>
          <p:nvPr/>
        </p:nvSpPr>
        <p:spPr>
          <a:xfrm>
            <a:off x="9978810" y="1103966"/>
            <a:ext cx="1890261" cy="369332"/>
          </a:xfrm>
          <a:prstGeom prst="rect">
            <a:avLst/>
          </a:prstGeom>
          <a:noFill/>
        </p:spPr>
        <p:txBody>
          <a:bodyPr wrap="none" rtlCol="0">
            <a:spAutoFit/>
          </a:bodyPr>
          <a:lstStyle/>
          <a:p>
            <a:r>
              <a:rPr kumimoji="1" lang="ja-JP" altLang="en-US" dirty="0"/>
              <a:t>修論発表（</a:t>
            </a:r>
            <a:r>
              <a:rPr kumimoji="1" lang="en-US" altLang="ja-JP" dirty="0"/>
              <a:t>2/7</a:t>
            </a:r>
            <a:r>
              <a:rPr kumimoji="1" lang="ja-JP" altLang="en-US" dirty="0"/>
              <a:t>）</a:t>
            </a:r>
          </a:p>
        </p:txBody>
      </p:sp>
      <p:sp>
        <p:nvSpPr>
          <p:cNvPr id="61" name="二等辺三角形 60">
            <a:extLst>
              <a:ext uri="{FF2B5EF4-FFF2-40B4-BE49-F238E27FC236}">
                <a16:creationId xmlns:a16="http://schemas.microsoft.com/office/drawing/2014/main" id="{B38B25B9-4E37-463E-9530-411CC07EC100}"/>
              </a:ext>
            </a:extLst>
          </p:cNvPr>
          <p:cNvSpPr/>
          <p:nvPr/>
        </p:nvSpPr>
        <p:spPr>
          <a:xfrm rot="5400000">
            <a:off x="4829930" y="3692896"/>
            <a:ext cx="791126" cy="26333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12D40C56-F20E-453F-AE49-1043B70D9DBD}"/>
                  </a:ext>
                </a:extLst>
              </p:cNvPr>
              <p:cNvSpPr txBox="1"/>
              <p:nvPr/>
            </p:nvSpPr>
            <p:spPr>
              <a:xfrm>
                <a:off x="595101" y="1709349"/>
                <a:ext cx="4202519" cy="369332"/>
              </a:xfrm>
              <a:prstGeom prst="rect">
                <a:avLst/>
              </a:prstGeom>
              <a:noFill/>
            </p:spPr>
            <p:txBody>
              <a:bodyPr wrap="square" rtlCol="0">
                <a:spAutoFit/>
              </a:bodyPr>
              <a:lstStyle/>
              <a:p>
                <a:pPr algn="ctr"/>
                <a:r>
                  <a:rPr kumimoji="1" lang="ja-JP" altLang="en-US" i="1" dirty="0">
                    <a:latin typeface="Cambria Math" panose="02040503050406030204" pitchFamily="18" charset="0"/>
                  </a:rPr>
                  <a:t>正規化の</a:t>
                </a:r>
                <a:r>
                  <a:rPr kumimoji="1" lang="ja-JP" altLang="en-US" b="0" i="1" dirty="0">
                    <a:latin typeface="Cambria Math" panose="02040503050406030204" pitchFamily="18" charset="0"/>
                  </a:rPr>
                  <a:t>基準点</a:t>
                </a:r>
                <a14:m>
                  <m:oMath xmlns:m="http://schemas.openxmlformats.org/officeDocument/2006/math">
                    <m:sSub>
                      <m:sSubPr>
                        <m:ctrlPr>
                          <a:rPr kumimoji="1" lang="en-US" altLang="ja-JP" i="1">
                            <a:latin typeface="Cambria Math" panose="02040503050406030204" pitchFamily="18" charset="0"/>
                          </a:rPr>
                        </m:ctrlPr>
                      </m:sSubPr>
                      <m:e>
                        <m:r>
                          <a:rPr kumimoji="1" lang="en-US" altLang="ja-JP" b="1" i="1" smtClean="0">
                            <a:latin typeface="Cambria Math" panose="02040503050406030204" pitchFamily="18" charset="0"/>
                          </a:rPr>
                          <m:t>𝒛</m:t>
                        </m:r>
                      </m:e>
                      <m:sub>
                        <m:r>
                          <m:rPr>
                            <m:sty m:val="p"/>
                          </m:rPr>
                          <a:rPr kumimoji="1" lang="en-US" altLang="ja-JP">
                            <a:latin typeface="Cambria Math" panose="02040503050406030204" pitchFamily="18" charset="0"/>
                          </a:rPr>
                          <m:t>max</m:t>
                        </m:r>
                      </m:sub>
                    </m:sSub>
                    <m:r>
                      <a:rPr kumimoji="1" lang="en-US" altLang="ja-JP" b="0" i="1" smtClean="0">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b="1" i="1">
                            <a:latin typeface="Cambria Math" panose="02040503050406030204" pitchFamily="18" charset="0"/>
                          </a:rPr>
                          <m:t>𝒛</m:t>
                        </m:r>
                      </m:e>
                      <m:sub>
                        <m:r>
                          <m:rPr>
                            <m:sty m:val="p"/>
                          </m:rPr>
                          <a:rPr kumimoji="1" lang="en-US" altLang="ja-JP">
                            <a:latin typeface="Cambria Math" panose="02040503050406030204" pitchFamily="18" charset="0"/>
                          </a:rPr>
                          <m:t>m</m:t>
                        </m:r>
                        <m:r>
                          <m:rPr>
                            <m:sty m:val="p"/>
                          </m:rPr>
                          <a:rPr kumimoji="1" lang="en-US" altLang="ja-JP" b="0" i="0" smtClean="0">
                            <a:latin typeface="Cambria Math" panose="02040503050406030204" pitchFamily="18" charset="0"/>
                          </a:rPr>
                          <m:t>in</m:t>
                        </m:r>
                      </m:sub>
                    </m:sSub>
                  </m:oMath>
                </a14:m>
                <a:r>
                  <a:rPr kumimoji="1" lang="ja-JP" altLang="en-US" b="0" i="1" dirty="0">
                    <a:latin typeface="Cambria Math" panose="02040503050406030204" pitchFamily="18" charset="0"/>
                  </a:rPr>
                  <a:t>の更新に着目</a:t>
                </a:r>
                <a:endParaRPr kumimoji="1" lang="en-US" altLang="ja-JP" b="0" i="1" dirty="0">
                  <a:latin typeface="Cambria Math" panose="02040503050406030204" pitchFamily="18" charset="0"/>
                </a:endParaRPr>
              </a:p>
            </p:txBody>
          </p:sp>
        </mc:Choice>
        <mc:Fallback xmlns="">
          <p:sp>
            <p:nvSpPr>
              <p:cNvPr id="64" name="テキスト ボックス 63">
                <a:extLst>
                  <a:ext uri="{FF2B5EF4-FFF2-40B4-BE49-F238E27FC236}">
                    <a16:creationId xmlns:a16="http://schemas.microsoft.com/office/drawing/2014/main" id="{12D40C56-F20E-453F-AE49-1043B70D9DBD}"/>
                  </a:ext>
                </a:extLst>
              </p:cNvPr>
              <p:cNvSpPr txBox="1">
                <a:spLocks noRot="1" noChangeAspect="1" noMove="1" noResize="1" noEditPoints="1" noAdjustHandles="1" noChangeArrowheads="1" noChangeShapeType="1" noTextEdit="1"/>
              </p:cNvSpPr>
              <p:nvPr/>
            </p:nvSpPr>
            <p:spPr>
              <a:xfrm>
                <a:off x="595101" y="1709349"/>
                <a:ext cx="4202519" cy="369332"/>
              </a:xfrm>
              <a:prstGeom prst="rect">
                <a:avLst/>
              </a:prstGeom>
              <a:blipFill>
                <a:blip r:embed="rId2"/>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7811E5C7-04F0-4057-8AB6-65327DE6455E}"/>
                  </a:ext>
                </a:extLst>
              </p:cNvPr>
              <p:cNvSpPr txBox="1"/>
              <p:nvPr/>
            </p:nvSpPr>
            <p:spPr>
              <a:xfrm>
                <a:off x="665671" y="2207808"/>
                <a:ext cx="420251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1" i="1" smtClean="0">
                              <a:latin typeface="Cambria Math" panose="02040503050406030204" pitchFamily="18" charset="0"/>
                            </a:rPr>
                            <m:t>𝒛</m:t>
                          </m:r>
                        </m:e>
                        <m:sub>
                          <m:r>
                            <m:rPr>
                              <m:sty m:val="p"/>
                            </m:rPr>
                            <a:rPr kumimoji="1" lang="en-US" altLang="ja-JP" sz="1400">
                              <a:latin typeface="Cambria Math" panose="02040503050406030204" pitchFamily="18" charset="0"/>
                            </a:rPr>
                            <m:t>max</m:t>
                          </m:r>
                        </m:sub>
                      </m:sSub>
                      <m:r>
                        <a:rPr kumimoji="1" lang="en-US" altLang="ja-JP" sz="1400" b="0" i="1" smtClean="0">
                          <a:latin typeface="Cambria Math" panose="02040503050406030204" pitchFamily="18" charset="0"/>
                        </a:rPr>
                        <m:t>=</m:t>
                      </m:r>
                      <m:d>
                        <m:dPr>
                          <m:ctrlPr>
                            <a:rPr kumimoji="1" lang="en-US" altLang="ja-JP" sz="1400" b="0" i="1" smtClean="0">
                              <a:latin typeface="Cambria Math" panose="02040503050406030204" pitchFamily="18" charset="0"/>
                            </a:rPr>
                          </m:ctrlPr>
                        </m:dPr>
                        <m:e>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m:rPr>
                                  <m:sty m:val="p"/>
                                </m:rPr>
                                <a:rPr kumimoji="1" lang="en-US" altLang="ja-JP" sz="1400">
                                  <a:latin typeface="Cambria Math" panose="02040503050406030204" pitchFamily="18" charset="0"/>
                                </a:rPr>
                                <m:t>m</m:t>
                              </m:r>
                              <m:r>
                                <m:rPr>
                                  <m:sty m:val="p"/>
                                </m:rPr>
                                <a:rPr kumimoji="1" lang="en-US" altLang="ja-JP" sz="1400" b="0" i="0" smtClean="0">
                                  <a:latin typeface="Cambria Math" panose="02040503050406030204" pitchFamily="18" charset="0"/>
                                </a:rPr>
                                <m:t>ax</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𝑣</m:t>
                              </m:r>
                            </m:e>
                            <m:sub>
                              <m:r>
                                <m:rPr>
                                  <m:sty m:val="p"/>
                                </m:rPr>
                                <a:rPr kumimoji="1" lang="en-US" altLang="ja-JP" sz="1400">
                                  <a:latin typeface="Cambria Math" panose="02040503050406030204" pitchFamily="18" charset="0"/>
                                </a:rPr>
                                <m:t>max</m:t>
                              </m:r>
                            </m:sub>
                          </m:sSub>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1" i="1">
                              <a:latin typeface="Cambria Math" panose="02040503050406030204" pitchFamily="18" charset="0"/>
                            </a:rPr>
                            <m:t>𝒛</m:t>
                          </m:r>
                        </m:e>
                        <m:sub>
                          <m:r>
                            <m:rPr>
                              <m:sty m:val="p"/>
                            </m:rPr>
                            <a:rPr kumimoji="1" lang="en-US" altLang="ja-JP" sz="1400">
                              <a:latin typeface="Cambria Math" panose="02040503050406030204" pitchFamily="18" charset="0"/>
                            </a:rPr>
                            <m:t>m</m:t>
                          </m:r>
                          <m:r>
                            <m:rPr>
                              <m:sty m:val="p"/>
                            </m:rPr>
                            <a:rPr kumimoji="1" lang="en-US" altLang="ja-JP" sz="1400" b="0" i="0" smtClean="0">
                              <a:latin typeface="Cambria Math" panose="02040503050406030204" pitchFamily="18" charset="0"/>
                            </a:rPr>
                            <m:t>in</m:t>
                          </m:r>
                        </m:sub>
                      </m:sSub>
                      <m:r>
                        <a:rPr kumimoji="1" lang="en-US" altLang="ja-JP" sz="1400" i="1">
                          <a:latin typeface="Cambria Math" panose="02040503050406030204" pitchFamily="18" charset="0"/>
                        </a:rPr>
                        <m:t>=</m:t>
                      </m:r>
                      <m:d>
                        <m:dPr>
                          <m:ctrlPr>
                            <a:rPr kumimoji="1" lang="en-US" altLang="ja-JP" sz="1400" i="1">
                              <a:latin typeface="Cambria Math" panose="02040503050406030204" pitchFamily="18" charset="0"/>
                            </a:rPr>
                          </m:ctrlPr>
                        </m:dPr>
                        <m:e>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m:rPr>
                                  <m:sty m:val="p"/>
                                </m:rPr>
                                <a:rPr kumimoji="1" lang="en-US" altLang="ja-JP" sz="1400">
                                  <a:latin typeface="Cambria Math" panose="02040503050406030204" pitchFamily="18" charset="0"/>
                                </a:rPr>
                                <m:t>m</m:t>
                              </m:r>
                              <m:r>
                                <m:rPr>
                                  <m:sty m:val="p"/>
                                </m:rPr>
                                <a:rPr kumimoji="1" lang="en-US" altLang="ja-JP" sz="1400" b="0" i="0" smtClean="0">
                                  <a:latin typeface="Cambria Math" panose="02040503050406030204" pitchFamily="18" charset="0"/>
                                </a:rPr>
                                <m:t>in</m:t>
                              </m:r>
                            </m:sub>
                          </m:sSub>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𝑣</m:t>
                              </m:r>
                            </m:e>
                            <m:sub>
                              <m:r>
                                <m:rPr>
                                  <m:sty m:val="p"/>
                                </m:rPr>
                                <a:rPr kumimoji="1" lang="en-US" altLang="ja-JP" sz="1400">
                                  <a:latin typeface="Cambria Math" panose="02040503050406030204" pitchFamily="18" charset="0"/>
                                </a:rPr>
                                <m:t>m</m:t>
                              </m:r>
                              <m:r>
                                <m:rPr>
                                  <m:sty m:val="p"/>
                                </m:rPr>
                                <a:rPr kumimoji="1" lang="en-US" altLang="ja-JP" sz="1400" b="0" i="0" smtClean="0">
                                  <a:latin typeface="Cambria Math" panose="02040503050406030204" pitchFamily="18" charset="0"/>
                                </a:rPr>
                                <m:t>in</m:t>
                              </m:r>
                            </m:sub>
                          </m:sSub>
                        </m:e>
                      </m:d>
                    </m:oMath>
                  </m:oMathPara>
                </a14:m>
                <a:endParaRPr kumimoji="1" lang="en-US" altLang="ja-JP" sz="1400" b="0" i="1" dirty="0">
                  <a:latin typeface="Cambria Math" panose="02040503050406030204" pitchFamily="18" charset="0"/>
                </a:endParaRPr>
              </a:p>
            </p:txBody>
          </p:sp>
        </mc:Choice>
        <mc:Fallback xmlns="">
          <p:sp>
            <p:nvSpPr>
              <p:cNvPr id="65" name="テキスト ボックス 64">
                <a:extLst>
                  <a:ext uri="{FF2B5EF4-FFF2-40B4-BE49-F238E27FC236}">
                    <a16:creationId xmlns:a16="http://schemas.microsoft.com/office/drawing/2014/main" id="{7811E5C7-04F0-4057-8AB6-65327DE6455E}"/>
                  </a:ext>
                </a:extLst>
              </p:cNvPr>
              <p:cNvSpPr txBox="1">
                <a:spLocks noRot="1" noChangeAspect="1" noMove="1" noResize="1" noEditPoints="1" noAdjustHandles="1" noChangeArrowheads="1" noChangeShapeType="1" noTextEdit="1"/>
              </p:cNvSpPr>
              <p:nvPr/>
            </p:nvSpPr>
            <p:spPr>
              <a:xfrm>
                <a:off x="665671" y="2207808"/>
                <a:ext cx="4202519" cy="307777"/>
              </a:xfrm>
              <a:prstGeom prst="rect">
                <a:avLst/>
              </a:prstGeom>
              <a:blipFill>
                <a:blip r:embed="rId3"/>
                <a:stretch>
                  <a:fillRect b="-7843"/>
                </a:stretch>
              </a:blipFill>
            </p:spPr>
            <p:txBody>
              <a:bodyPr/>
              <a:lstStyle/>
              <a:p>
                <a:r>
                  <a:rPr lang="ja-JP" altLang="en-US">
                    <a:noFill/>
                  </a:rPr>
                  <a:t> </a:t>
                </a:r>
              </a:p>
            </p:txBody>
          </p:sp>
        </mc:Fallback>
      </mc:AlternateContent>
      <p:sp>
        <p:nvSpPr>
          <p:cNvPr id="66" name="テキスト ボックス 65">
            <a:extLst>
              <a:ext uri="{FF2B5EF4-FFF2-40B4-BE49-F238E27FC236}">
                <a16:creationId xmlns:a16="http://schemas.microsoft.com/office/drawing/2014/main" id="{35CE051E-4192-42B0-A491-29E7DBAE67AA}"/>
              </a:ext>
            </a:extLst>
          </p:cNvPr>
          <p:cNvSpPr txBox="1"/>
          <p:nvPr/>
        </p:nvSpPr>
        <p:spPr>
          <a:xfrm>
            <a:off x="5438631" y="2525853"/>
            <a:ext cx="2629927"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i="1" dirty="0">
                <a:latin typeface="Cambria Math" panose="02040503050406030204" pitchFamily="18" charset="0"/>
              </a:rPr>
              <a:t>実行可能領域に近いとき</a:t>
            </a:r>
            <a:endParaRPr kumimoji="1" lang="en-US" altLang="ja-JP" sz="1600" b="0" i="1" dirty="0">
              <a:latin typeface="Cambria Math" panose="02040503050406030204" pitchFamily="18" charset="0"/>
            </a:endParaRPr>
          </a:p>
        </p:txBody>
      </p:sp>
      <p:sp>
        <p:nvSpPr>
          <p:cNvPr id="67" name="テキスト ボックス 66">
            <a:extLst>
              <a:ext uri="{FF2B5EF4-FFF2-40B4-BE49-F238E27FC236}">
                <a16:creationId xmlns:a16="http://schemas.microsoft.com/office/drawing/2014/main" id="{F2DB0CEE-0EB5-4779-B6B4-3027AD9E1C41}"/>
              </a:ext>
            </a:extLst>
          </p:cNvPr>
          <p:cNvSpPr txBox="1"/>
          <p:nvPr/>
        </p:nvSpPr>
        <p:spPr>
          <a:xfrm>
            <a:off x="6020794" y="3873679"/>
            <a:ext cx="5777631" cy="369332"/>
          </a:xfrm>
          <a:prstGeom prst="rect">
            <a:avLst/>
          </a:prstGeom>
          <a:noFill/>
        </p:spPr>
        <p:txBody>
          <a:bodyPr wrap="square" rtlCol="0">
            <a:spAutoFit/>
          </a:bodyPr>
          <a:lstStyle/>
          <a:p>
            <a:r>
              <a:rPr kumimoji="1" lang="ja-JP" altLang="en-US" b="0" i="1" dirty="0">
                <a:latin typeface="Cambria Math" panose="02040503050406030204" pitchFamily="18" charset="0"/>
              </a:rPr>
              <a:t>提案手法は、下記のルールで正規化を適用して探索する。</a:t>
            </a:r>
            <a:endParaRPr kumimoji="1" lang="en-US" altLang="ja-JP" b="0" i="1" dirty="0">
              <a:latin typeface="Cambria Math" panose="02040503050406030204" pitchFamily="18" charset="0"/>
            </a:endParaRPr>
          </a:p>
        </p:txBody>
      </p:sp>
      <p:sp>
        <p:nvSpPr>
          <p:cNvPr id="68" name="テキスト ボックス 67">
            <a:extLst>
              <a:ext uri="{FF2B5EF4-FFF2-40B4-BE49-F238E27FC236}">
                <a16:creationId xmlns:a16="http://schemas.microsoft.com/office/drawing/2014/main" id="{655D8A97-A415-4D85-83C3-5D2AA3BB1896}"/>
              </a:ext>
            </a:extLst>
          </p:cNvPr>
          <p:cNvSpPr txBox="1"/>
          <p:nvPr/>
        </p:nvSpPr>
        <p:spPr>
          <a:xfrm>
            <a:off x="5792000" y="4323072"/>
            <a:ext cx="5777631" cy="584775"/>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i="1" dirty="0">
                <a:latin typeface="Cambria Math" panose="02040503050406030204" pitchFamily="18" charset="0"/>
              </a:rPr>
              <a:t>違反領域にいるとき：各世代の個体群を基準点に反映</a:t>
            </a:r>
            <a:endParaRPr kumimoji="1" lang="en-US" altLang="ja-JP" sz="1600" i="1" dirty="0">
              <a:latin typeface="Cambria Math" panose="02040503050406030204" pitchFamily="18" charset="0"/>
            </a:endParaRPr>
          </a:p>
          <a:p>
            <a:pPr marL="285750" indent="-285750">
              <a:buFont typeface="Wingdings" panose="05000000000000000000" pitchFamily="2" charset="2"/>
              <a:buChar char="Ø"/>
            </a:pPr>
            <a:r>
              <a:rPr kumimoji="1" lang="ja-JP" altLang="en-US" sz="1600" i="1" dirty="0">
                <a:latin typeface="Cambria Math" panose="02040503050406030204" pitchFamily="18" charset="0"/>
              </a:rPr>
              <a:t>実行可能解を得た以降：暫定の基準点を固定</a:t>
            </a:r>
            <a:endParaRPr kumimoji="1" lang="en-US" altLang="ja-JP" sz="1600" b="0" i="1" dirty="0">
              <a:latin typeface="Cambria Math" panose="02040503050406030204" pitchFamily="18" charset="0"/>
            </a:endParaRPr>
          </a:p>
        </p:txBody>
      </p:sp>
      <p:sp>
        <p:nvSpPr>
          <p:cNvPr id="69" name="テキスト ボックス 68">
            <a:extLst>
              <a:ext uri="{FF2B5EF4-FFF2-40B4-BE49-F238E27FC236}">
                <a16:creationId xmlns:a16="http://schemas.microsoft.com/office/drawing/2014/main" id="{90CAE7CA-2A7E-4E70-A500-43186B344D8A}"/>
              </a:ext>
            </a:extLst>
          </p:cNvPr>
          <p:cNvSpPr txBox="1"/>
          <p:nvPr/>
        </p:nvSpPr>
        <p:spPr>
          <a:xfrm>
            <a:off x="5652388" y="5104835"/>
            <a:ext cx="5777631" cy="369332"/>
          </a:xfrm>
          <a:prstGeom prst="rect">
            <a:avLst/>
          </a:prstGeom>
          <a:noFill/>
        </p:spPr>
        <p:txBody>
          <a:bodyPr wrap="square" rtlCol="0">
            <a:spAutoFit/>
          </a:bodyPr>
          <a:lstStyle/>
          <a:p>
            <a:pPr algn="ctr"/>
            <a:r>
              <a:rPr kumimoji="1" lang="ja-JP" altLang="en-US" b="0" i="1" dirty="0">
                <a:latin typeface="Cambria Math" panose="02040503050406030204" pitchFamily="18" charset="0"/>
              </a:rPr>
              <a:t>正規化の悪影響</a:t>
            </a:r>
            <a:r>
              <a:rPr kumimoji="1" lang="ja-JP" altLang="en-US" i="1" dirty="0">
                <a:latin typeface="Cambria Math" panose="02040503050406030204" pitchFamily="18" charset="0"/>
              </a:rPr>
              <a:t>を抑制しながら、重み調整を機能させる</a:t>
            </a:r>
            <a:r>
              <a:rPr kumimoji="1" lang="ja-JP" altLang="en-US" b="0" i="1" dirty="0">
                <a:latin typeface="Cambria Math" panose="02040503050406030204" pitchFamily="18" charset="0"/>
              </a:rPr>
              <a:t>。</a:t>
            </a:r>
            <a:endParaRPr kumimoji="1" lang="en-US" altLang="ja-JP" b="0" i="1" dirty="0">
              <a:latin typeface="Cambria Math" panose="02040503050406030204" pitchFamily="18" charset="0"/>
            </a:endParaRPr>
          </a:p>
        </p:txBody>
      </p:sp>
      <p:sp>
        <p:nvSpPr>
          <p:cNvPr id="70" name="テキスト ボックス 69">
            <a:extLst>
              <a:ext uri="{FF2B5EF4-FFF2-40B4-BE49-F238E27FC236}">
                <a16:creationId xmlns:a16="http://schemas.microsoft.com/office/drawing/2014/main" id="{567F7CA9-55F0-403B-8996-C69CF38297DF}"/>
              </a:ext>
            </a:extLst>
          </p:cNvPr>
          <p:cNvSpPr txBox="1"/>
          <p:nvPr/>
        </p:nvSpPr>
        <p:spPr>
          <a:xfrm>
            <a:off x="6407299" y="5497265"/>
            <a:ext cx="4177431" cy="369332"/>
          </a:xfrm>
          <a:prstGeom prst="rect">
            <a:avLst/>
          </a:prstGeom>
          <a:noFill/>
        </p:spPr>
        <p:txBody>
          <a:bodyPr wrap="square" rtlCol="0">
            <a:spAutoFit/>
          </a:bodyPr>
          <a:lstStyle/>
          <a:p>
            <a:pPr algn="ctr"/>
            <a:r>
              <a:rPr kumimoji="1" lang="ja-JP" altLang="en-US" b="0" dirty="0">
                <a:latin typeface="Cambria Math" panose="02040503050406030204" pitchFamily="18" charset="0"/>
              </a:rPr>
              <a:t>（</a:t>
            </a:r>
            <a:r>
              <a:rPr kumimoji="1" lang="en-US" altLang="ja-JP" b="0" dirty="0">
                <a:latin typeface="Cambria Math" panose="02040503050406030204" pitchFamily="18" charset="0"/>
              </a:rPr>
              <a:t>2</a:t>
            </a:r>
            <a:r>
              <a:rPr kumimoji="1" lang="ja-JP" altLang="en-US" b="0" i="1" dirty="0">
                <a:latin typeface="Cambria Math" panose="02040503050406030204" pitchFamily="18" charset="0"/>
              </a:rPr>
              <a:t>月中に電気学会レターに投稿予定）</a:t>
            </a:r>
            <a:endParaRPr kumimoji="1" lang="en-US" altLang="ja-JP" b="0" i="1" dirty="0">
              <a:latin typeface="Cambria Math" panose="02040503050406030204" pitchFamily="18" charset="0"/>
            </a:endParaRPr>
          </a:p>
        </p:txBody>
      </p:sp>
      <p:pic>
        <p:nvPicPr>
          <p:cNvPr id="57" name="図 56">
            <a:extLst>
              <a:ext uri="{FF2B5EF4-FFF2-40B4-BE49-F238E27FC236}">
                <a16:creationId xmlns:a16="http://schemas.microsoft.com/office/drawing/2014/main" id="{916C4FB1-5869-4502-9A23-971AFE95E46C}"/>
              </a:ext>
            </a:extLst>
          </p:cNvPr>
          <p:cNvPicPr>
            <a:picLocks noChangeAspect="1"/>
          </p:cNvPicPr>
          <p:nvPr/>
        </p:nvPicPr>
        <p:blipFill>
          <a:blip r:embed="rId4"/>
          <a:stretch>
            <a:fillRect/>
          </a:stretch>
        </p:blipFill>
        <p:spPr>
          <a:xfrm>
            <a:off x="1054414" y="2676010"/>
            <a:ext cx="3314005" cy="3059473"/>
          </a:xfrm>
          <a:prstGeom prst="rect">
            <a:avLst/>
          </a:prstGeom>
        </p:spPr>
      </p:pic>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0F15AA72-80B2-4734-B9E1-4C7F1CEB7972}"/>
                  </a:ext>
                </a:extLst>
              </p:cNvPr>
              <p:cNvSpPr txBox="1"/>
              <p:nvPr/>
            </p:nvSpPr>
            <p:spPr>
              <a:xfrm>
                <a:off x="1764194" y="4494522"/>
                <a:ext cx="645631"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1" i="1">
                              <a:latin typeface="Cambria Math" panose="02040503050406030204" pitchFamily="18" charset="0"/>
                            </a:rPr>
                            <m:t>𝒛</m:t>
                          </m:r>
                        </m:e>
                        <m:sub>
                          <m:r>
                            <m:rPr>
                              <m:sty m:val="p"/>
                            </m:rPr>
                            <a:rPr kumimoji="1" lang="en-US" altLang="ja-JP" sz="1400">
                              <a:latin typeface="Cambria Math" panose="02040503050406030204" pitchFamily="18" charset="0"/>
                            </a:rPr>
                            <m:t>m</m:t>
                          </m:r>
                          <m:r>
                            <m:rPr>
                              <m:sty m:val="p"/>
                            </m:rPr>
                            <a:rPr kumimoji="1" lang="en-US" altLang="ja-JP" sz="1400" b="0" i="0" smtClean="0">
                              <a:latin typeface="Cambria Math" panose="02040503050406030204" pitchFamily="18" charset="0"/>
                            </a:rPr>
                            <m:t>in</m:t>
                          </m:r>
                        </m:sub>
                      </m:sSub>
                    </m:oMath>
                  </m:oMathPara>
                </a14:m>
                <a:endParaRPr kumimoji="1" lang="en-US" altLang="ja-JP" sz="1400" b="0" i="1" dirty="0">
                  <a:latin typeface="Cambria Math" panose="02040503050406030204" pitchFamily="18" charset="0"/>
                </a:endParaRPr>
              </a:p>
            </p:txBody>
          </p:sp>
        </mc:Choice>
        <mc:Fallback xmlns="">
          <p:sp>
            <p:nvSpPr>
              <p:cNvPr id="59" name="テキスト ボックス 58">
                <a:extLst>
                  <a:ext uri="{FF2B5EF4-FFF2-40B4-BE49-F238E27FC236}">
                    <a16:creationId xmlns:a16="http://schemas.microsoft.com/office/drawing/2014/main" id="{0F15AA72-80B2-4734-B9E1-4C7F1CEB7972}"/>
                  </a:ext>
                </a:extLst>
              </p:cNvPr>
              <p:cNvSpPr txBox="1">
                <a:spLocks noRot="1" noChangeAspect="1" noMove="1" noResize="1" noEditPoints="1" noAdjustHandles="1" noChangeArrowheads="1" noChangeShapeType="1" noTextEdit="1"/>
              </p:cNvSpPr>
              <p:nvPr/>
            </p:nvSpPr>
            <p:spPr>
              <a:xfrm>
                <a:off x="1764194" y="4494522"/>
                <a:ext cx="645631"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1E97C1DE-C7BE-4F73-BBAC-41AA3E396176}"/>
                  </a:ext>
                </a:extLst>
              </p:cNvPr>
              <p:cNvSpPr txBox="1"/>
              <p:nvPr/>
            </p:nvSpPr>
            <p:spPr>
              <a:xfrm>
                <a:off x="3516794" y="3526521"/>
                <a:ext cx="645631"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1" i="1">
                              <a:latin typeface="Cambria Math" panose="02040503050406030204" pitchFamily="18" charset="0"/>
                            </a:rPr>
                            <m:t>𝒛</m:t>
                          </m:r>
                        </m:e>
                        <m:sub>
                          <m:r>
                            <m:rPr>
                              <m:sty m:val="p"/>
                            </m:rPr>
                            <a:rPr kumimoji="1" lang="en-US" altLang="ja-JP" sz="1400">
                              <a:latin typeface="Cambria Math" panose="02040503050406030204" pitchFamily="18" charset="0"/>
                            </a:rPr>
                            <m:t>max</m:t>
                          </m:r>
                        </m:sub>
                      </m:sSub>
                    </m:oMath>
                  </m:oMathPara>
                </a14:m>
                <a:endParaRPr kumimoji="1" lang="en-US" altLang="ja-JP" sz="1400" b="0" i="1" dirty="0">
                  <a:latin typeface="Cambria Math" panose="02040503050406030204" pitchFamily="18" charset="0"/>
                </a:endParaRPr>
              </a:p>
            </p:txBody>
          </p:sp>
        </mc:Choice>
        <mc:Fallback xmlns="">
          <p:sp>
            <p:nvSpPr>
              <p:cNvPr id="60" name="テキスト ボックス 59">
                <a:extLst>
                  <a:ext uri="{FF2B5EF4-FFF2-40B4-BE49-F238E27FC236}">
                    <a16:creationId xmlns:a16="http://schemas.microsoft.com/office/drawing/2014/main" id="{1E97C1DE-C7BE-4F73-BBAC-41AA3E396176}"/>
                  </a:ext>
                </a:extLst>
              </p:cNvPr>
              <p:cNvSpPr txBox="1">
                <a:spLocks noRot="1" noChangeAspect="1" noMove="1" noResize="1" noEditPoints="1" noAdjustHandles="1" noChangeArrowheads="1" noChangeShapeType="1" noTextEdit="1"/>
              </p:cNvSpPr>
              <p:nvPr/>
            </p:nvSpPr>
            <p:spPr>
              <a:xfrm>
                <a:off x="3516794" y="3526521"/>
                <a:ext cx="645631" cy="307777"/>
              </a:xfrm>
              <a:prstGeom prst="rect">
                <a:avLst/>
              </a:prstGeom>
              <a:blipFill>
                <a:blip r:embed="rId6"/>
                <a:stretch>
                  <a:fillRect/>
                </a:stretch>
              </a:blipFill>
            </p:spPr>
            <p:txBody>
              <a:bodyPr/>
              <a:lstStyle/>
              <a:p>
                <a:r>
                  <a:rPr lang="ja-JP" altLang="en-US">
                    <a:noFill/>
                  </a:rPr>
                  <a:t> </a:t>
                </a:r>
              </a:p>
            </p:txBody>
          </p:sp>
        </mc:Fallback>
      </mc:AlternateContent>
      <p:sp>
        <p:nvSpPr>
          <p:cNvPr id="62" name="テキスト ボックス 61">
            <a:extLst>
              <a:ext uri="{FF2B5EF4-FFF2-40B4-BE49-F238E27FC236}">
                <a16:creationId xmlns:a16="http://schemas.microsoft.com/office/drawing/2014/main" id="{99E6D0B2-4198-4884-8263-82276107E908}"/>
              </a:ext>
            </a:extLst>
          </p:cNvPr>
          <p:cNvSpPr txBox="1"/>
          <p:nvPr/>
        </p:nvSpPr>
        <p:spPr>
          <a:xfrm>
            <a:off x="8068558" y="1684588"/>
            <a:ext cx="3034412" cy="830997"/>
          </a:xfrm>
          <a:prstGeom prst="rect">
            <a:avLst/>
          </a:prstGeom>
          <a:noFill/>
        </p:spPr>
        <p:txBody>
          <a:bodyPr wrap="square" rtlCol="0">
            <a:spAutoFit/>
          </a:bodyPr>
          <a:lstStyle/>
          <a:p>
            <a:r>
              <a:rPr kumimoji="1" lang="ja-JP" altLang="en-US" sz="1600" i="1" dirty="0">
                <a:latin typeface="Cambria Math" panose="02040503050406030204" pitchFamily="18" charset="0"/>
              </a:rPr>
              <a:t>暫定の個体群の情報を基準点に反映させて、スケール差に適応しようとするほうが良い</a:t>
            </a:r>
            <a:endParaRPr kumimoji="1" lang="en-US" altLang="ja-JP" sz="1600" i="1" dirty="0">
              <a:latin typeface="Cambria Math" panose="02040503050406030204" pitchFamily="18" charset="0"/>
            </a:endParaRPr>
          </a:p>
        </p:txBody>
      </p:sp>
      <p:sp>
        <p:nvSpPr>
          <p:cNvPr id="63" name="テキスト ボックス 62">
            <a:extLst>
              <a:ext uri="{FF2B5EF4-FFF2-40B4-BE49-F238E27FC236}">
                <a16:creationId xmlns:a16="http://schemas.microsoft.com/office/drawing/2014/main" id="{585B468B-E909-4E3D-B869-DFA5868BC2FE}"/>
              </a:ext>
            </a:extLst>
          </p:cNvPr>
          <p:cNvSpPr txBox="1"/>
          <p:nvPr/>
        </p:nvSpPr>
        <p:spPr>
          <a:xfrm>
            <a:off x="8051999" y="2568822"/>
            <a:ext cx="4140001" cy="830997"/>
          </a:xfrm>
          <a:prstGeom prst="rect">
            <a:avLst/>
          </a:prstGeom>
          <a:noFill/>
        </p:spPr>
        <p:txBody>
          <a:bodyPr wrap="square" rtlCol="0">
            <a:spAutoFit/>
          </a:bodyPr>
          <a:lstStyle/>
          <a:p>
            <a:r>
              <a:rPr kumimoji="1" lang="ja-JP" altLang="en-US" sz="1600" i="1" dirty="0">
                <a:latin typeface="Cambria Math" panose="02040503050406030204" pitchFamily="18" charset="0"/>
              </a:rPr>
              <a:t>基準点はすでにスケール差に適応しているため、個体群の微小な変動を反映する必要は無い（むしろ反映すると、角度が激しく動く）</a:t>
            </a:r>
            <a:endParaRPr kumimoji="1" lang="en-US" altLang="ja-JP" sz="1600" b="0" i="1" dirty="0">
              <a:latin typeface="Cambria Math" panose="02040503050406030204" pitchFamily="18" charset="0"/>
            </a:endParaRPr>
          </a:p>
        </p:txBody>
      </p:sp>
      <p:sp>
        <p:nvSpPr>
          <p:cNvPr id="71" name="テキスト ボックス 70">
            <a:extLst>
              <a:ext uri="{FF2B5EF4-FFF2-40B4-BE49-F238E27FC236}">
                <a16:creationId xmlns:a16="http://schemas.microsoft.com/office/drawing/2014/main" id="{EA4FDAAF-BD1B-4E25-8B24-FA9D09F4675C}"/>
              </a:ext>
            </a:extLst>
          </p:cNvPr>
          <p:cNvSpPr txBox="1"/>
          <p:nvPr/>
        </p:nvSpPr>
        <p:spPr>
          <a:xfrm>
            <a:off x="5438631" y="1674320"/>
            <a:ext cx="2809977"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i="1" dirty="0">
                <a:latin typeface="Cambria Math" panose="02040503050406030204" pitchFamily="18" charset="0"/>
              </a:rPr>
              <a:t>実行可能領域から遠いとき</a:t>
            </a:r>
            <a:endParaRPr kumimoji="1" lang="en-US" altLang="ja-JP" sz="1600" b="0" i="1" dirty="0">
              <a:latin typeface="Cambria Math" panose="02040503050406030204" pitchFamily="18" charset="0"/>
            </a:endParaRPr>
          </a:p>
        </p:txBody>
      </p:sp>
    </p:spTree>
    <p:extLst>
      <p:ext uri="{BB962C8B-B14F-4D97-AF65-F5344CB8AC3E}">
        <p14:creationId xmlns:p14="http://schemas.microsoft.com/office/powerpoint/2010/main" val="4250058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B4 </a:t>
            </a:r>
            <a:r>
              <a:rPr lang="ja-JP" altLang="en-US" dirty="0"/>
              <a:t>宇津本さんの状況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学生の状況　</a:t>
            </a:r>
            <a:r>
              <a:rPr kumimoji="1" lang="en-US" altLang="ja-JP" sz="1600" b="1" dirty="0">
                <a:solidFill>
                  <a:schemeClr val="bg1"/>
                </a:solidFill>
              </a:rPr>
              <a:t>&gt;</a:t>
            </a:r>
            <a:r>
              <a:rPr kumimoji="1" lang="ja-JP" altLang="en-US" sz="1600" b="1" dirty="0">
                <a:solidFill>
                  <a:schemeClr val="bg1"/>
                </a:solidFill>
              </a:rPr>
              <a:t>　制約対処法</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51809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正規化の方法について、卒論をまとめている。</a:t>
            </a:r>
            <a:endParaRPr lang="en-US" altLang="ja-JP" sz="2800" dirty="0"/>
          </a:p>
        </p:txBody>
      </p:sp>
      <p:sp>
        <p:nvSpPr>
          <p:cNvPr id="7" name="テキスト ボックス 6">
            <a:extLst>
              <a:ext uri="{FF2B5EF4-FFF2-40B4-BE49-F238E27FC236}">
                <a16:creationId xmlns:a16="http://schemas.microsoft.com/office/drawing/2014/main" id="{F4DCB58F-86F2-44CF-B31F-9340966AFB53}"/>
              </a:ext>
            </a:extLst>
          </p:cNvPr>
          <p:cNvSpPr txBox="1"/>
          <p:nvPr/>
        </p:nvSpPr>
        <p:spPr>
          <a:xfrm>
            <a:off x="9978810" y="1103966"/>
            <a:ext cx="2018501" cy="369332"/>
          </a:xfrm>
          <a:prstGeom prst="rect">
            <a:avLst/>
          </a:prstGeom>
          <a:noFill/>
        </p:spPr>
        <p:txBody>
          <a:bodyPr wrap="none" rtlCol="0">
            <a:spAutoFit/>
          </a:bodyPr>
          <a:lstStyle/>
          <a:p>
            <a:r>
              <a:rPr kumimoji="1" lang="ja-JP" altLang="en-US" dirty="0"/>
              <a:t>卒論発表（</a:t>
            </a:r>
            <a:r>
              <a:rPr kumimoji="1" lang="en-US" altLang="ja-JP" dirty="0"/>
              <a:t>2/13</a:t>
            </a:r>
            <a:r>
              <a:rPr kumimoji="1" lang="ja-JP" altLang="en-US" dirty="0"/>
              <a:t>）</a:t>
            </a:r>
          </a:p>
        </p:txBody>
      </p:sp>
      <p:sp>
        <p:nvSpPr>
          <p:cNvPr id="8" name="テキスト ボックス 7">
            <a:extLst>
              <a:ext uri="{FF2B5EF4-FFF2-40B4-BE49-F238E27FC236}">
                <a16:creationId xmlns:a16="http://schemas.microsoft.com/office/drawing/2014/main" id="{133892D5-CF63-4FF2-B593-5CF0B20696D0}"/>
              </a:ext>
            </a:extLst>
          </p:cNvPr>
          <p:cNvSpPr txBox="1"/>
          <p:nvPr/>
        </p:nvSpPr>
        <p:spPr>
          <a:xfrm>
            <a:off x="595101" y="1709349"/>
            <a:ext cx="4202519" cy="369332"/>
          </a:xfrm>
          <a:prstGeom prst="rect">
            <a:avLst/>
          </a:prstGeom>
          <a:noFill/>
        </p:spPr>
        <p:txBody>
          <a:bodyPr wrap="square" rtlCol="0">
            <a:spAutoFit/>
          </a:bodyPr>
          <a:lstStyle/>
          <a:p>
            <a:pPr algn="ctr"/>
            <a:r>
              <a:rPr kumimoji="1" lang="ja-JP" altLang="en-US" i="1" dirty="0">
                <a:latin typeface="Cambria Math" panose="02040503050406030204" pitchFamily="18" charset="0"/>
              </a:rPr>
              <a:t>正規化の</a:t>
            </a:r>
            <a:r>
              <a:rPr kumimoji="1" lang="ja-JP" altLang="en-US" b="0" i="1" dirty="0">
                <a:latin typeface="Cambria Math" panose="02040503050406030204" pitchFamily="18" charset="0"/>
              </a:rPr>
              <a:t>緩和に着目</a:t>
            </a:r>
            <a:endParaRPr kumimoji="1" lang="en-US" altLang="ja-JP" b="0" i="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4051FCB-4374-4726-A400-B6EB3A161886}"/>
                  </a:ext>
                </a:extLst>
              </p:cNvPr>
              <p:cNvSpPr txBox="1"/>
              <p:nvPr/>
            </p:nvSpPr>
            <p:spPr>
              <a:xfrm>
                <a:off x="571984" y="2299499"/>
                <a:ext cx="3341967" cy="66749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𝑓</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𝛽</m:t>
                      </m:r>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m:rPr>
                              <m:sty m:val="p"/>
                            </m:rPr>
                            <a:rPr lang="en-US" altLang="ja-JP">
                              <a:latin typeface="Cambria Math" panose="02040503050406030204" pitchFamily="18" charset="0"/>
                            </a:rPr>
                            <m:t>Δ</m:t>
                          </m:r>
                          <m:r>
                            <a:rPr lang="en-US" altLang="ja-JP" i="1">
                              <a:latin typeface="Cambria Math" panose="02040503050406030204" pitchFamily="18" charset="0"/>
                            </a:rPr>
                            <m:t>𝑓</m:t>
                          </m:r>
                        </m:num>
                        <m:den>
                          <m:d>
                            <m:dPr>
                              <m:ctrlPr>
                                <a:rPr lang="en-US" altLang="ja-JP" b="0" i="1" smtClean="0">
                                  <a:latin typeface="Cambria Math" panose="02040503050406030204" pitchFamily="18" charset="0"/>
                                </a:rPr>
                              </m:ctrlPr>
                            </m:dPr>
                            <m:e>
                              <m:r>
                                <a:rPr lang="en-US" altLang="ja-JP" b="0" i="0" smtClean="0">
                                  <a:latin typeface="Cambria Math" panose="02040503050406030204" pitchFamily="18" charset="0"/>
                                </a:rPr>
                                <m:t>1−</m:t>
                              </m:r>
                              <m:r>
                                <a:rPr lang="en-US" altLang="ja-JP" b="0" i="1" smtClean="0">
                                  <a:latin typeface="Cambria Math" panose="02040503050406030204" pitchFamily="18" charset="0"/>
                                </a:rPr>
                                <m:t>𝛽</m:t>
                              </m:r>
                            </m:e>
                          </m:d>
                          <m:d>
                            <m:dPr>
                              <m:ctrlPr>
                                <a:rPr lang="en-US" altLang="ja-JP" b="0" i="1" smtClean="0">
                                  <a:latin typeface="Cambria Math" panose="02040503050406030204" pitchFamily="18" charset="0"/>
                                </a:rPr>
                              </m:ctrlPr>
                            </m:dPr>
                            <m:e>
                              <m:r>
                                <m:rPr>
                                  <m:sty m:val="p"/>
                                </m:rPr>
                                <a:rPr lang="en-US" altLang="ja-JP" b="0" i="0" smtClean="0">
                                  <a:latin typeface="Cambria Math" panose="02040503050406030204" pitchFamily="18" charset="0"/>
                                </a:rPr>
                                <m:t>Δ</m:t>
                              </m:r>
                              <m:r>
                                <a:rPr lang="en-US" altLang="ja-JP" b="0" i="1" smtClean="0">
                                  <a:latin typeface="Cambria Math" panose="02040503050406030204" pitchFamily="18" charset="0"/>
                                </a:rPr>
                                <m:t>𝑓</m:t>
                              </m:r>
                              <m:r>
                                <a:rPr lang="en-US" altLang="ja-JP" b="0" i="1" smtClean="0">
                                  <a:latin typeface="Cambria Math" panose="02040503050406030204" pitchFamily="18" charset="0"/>
                                </a:rPr>
                                <m:t>−1</m:t>
                              </m:r>
                            </m:e>
                          </m:d>
                          <m:r>
                            <a:rPr lang="en-US" altLang="ja-JP" b="0" i="1" smtClean="0">
                              <a:latin typeface="Cambria Math" panose="02040503050406030204" pitchFamily="18" charset="0"/>
                            </a:rPr>
                            <m:t>+1</m:t>
                          </m:r>
                        </m:den>
                      </m:f>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C4051FCB-4374-4726-A400-B6EB3A161886}"/>
                  </a:ext>
                </a:extLst>
              </p:cNvPr>
              <p:cNvSpPr txBox="1">
                <a:spLocks noRot="1" noChangeAspect="1" noMove="1" noResize="1" noEditPoints="1" noAdjustHandles="1" noChangeArrowheads="1" noChangeShapeType="1" noTextEdit="1"/>
              </p:cNvSpPr>
              <p:nvPr/>
            </p:nvSpPr>
            <p:spPr>
              <a:xfrm>
                <a:off x="571984" y="2299499"/>
                <a:ext cx="3341967" cy="66749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74FEADC-4751-4B75-A668-6C531FAB8C4E}"/>
                  </a:ext>
                </a:extLst>
              </p:cNvPr>
              <p:cNvSpPr txBox="1"/>
              <p:nvPr/>
            </p:nvSpPr>
            <p:spPr>
              <a:xfrm>
                <a:off x="3673973" y="2490326"/>
                <a:ext cx="155212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𝛽</m:t>
                      </m:r>
                      <m:r>
                        <a:rPr lang="en-US" altLang="ja-JP" b="0" i="1" smtClean="0">
                          <a:latin typeface="Cambria Math" panose="02040503050406030204" pitchFamily="18" charset="0"/>
                        </a:rPr>
                        <m:t>∈[0,1]</m:t>
                      </m:r>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874FEADC-4751-4B75-A668-6C531FAB8C4E}"/>
                  </a:ext>
                </a:extLst>
              </p:cNvPr>
              <p:cNvSpPr txBox="1">
                <a:spLocks noRot="1" noChangeAspect="1" noMove="1" noResize="1" noEditPoints="1" noAdjustHandles="1" noChangeArrowheads="1" noChangeShapeType="1" noTextEdit="1"/>
              </p:cNvSpPr>
              <p:nvPr/>
            </p:nvSpPr>
            <p:spPr>
              <a:xfrm>
                <a:off x="3673973" y="2490326"/>
                <a:ext cx="1552126" cy="369332"/>
              </a:xfrm>
              <a:prstGeom prst="rect">
                <a:avLst/>
              </a:prstGeom>
              <a:blipFill>
                <a:blip r:embed="rId3"/>
                <a:stretch>
                  <a:fillRect b="-1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5E0A58A-C75E-4B65-A3C2-BE14E92C0583}"/>
                  </a:ext>
                </a:extLst>
              </p:cNvPr>
              <p:cNvSpPr txBox="1"/>
              <p:nvPr/>
            </p:nvSpPr>
            <p:spPr>
              <a:xfrm>
                <a:off x="754204" y="3104216"/>
                <a:ext cx="2416344"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m:rPr>
                          <m:sty m:val="p"/>
                        </m:rPr>
                        <a:rPr lang="en-US" altLang="ja-JP" smtClean="0">
                          <a:latin typeface="Cambria Math" panose="02040503050406030204" pitchFamily="18" charset="0"/>
                        </a:rPr>
                        <m:t>Δ</m:t>
                      </m:r>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𝑓</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d>
                        <m:dPr>
                          <m:ctrlPr>
                            <a:rPr lang="en-US" altLang="ja-JP" i="1">
                              <a:latin typeface="Cambria Math" panose="02040503050406030204" pitchFamily="18" charset="0"/>
                            </a:rPr>
                          </m:ctrlPr>
                        </m:dPr>
                        <m:e>
                          <m:r>
                            <a:rPr lang="en-US" altLang="ja-JP">
                              <a:latin typeface="Cambria Math" panose="02040503050406030204" pitchFamily="18" charset="0"/>
                            </a:rPr>
                            <m:t>1−</m:t>
                          </m:r>
                          <m:r>
                            <a:rPr lang="en-US" altLang="ja-JP" i="1">
                              <a:latin typeface="Cambria Math" panose="02040503050406030204" pitchFamily="18" charset="0"/>
                            </a:rPr>
                            <m:t>𝛽</m:t>
                          </m:r>
                        </m:e>
                      </m:d>
                      <m:r>
                        <m:rPr>
                          <m:sty m:val="p"/>
                        </m:rPr>
                        <a:rPr lang="en-US" altLang="ja-JP">
                          <a:latin typeface="Cambria Math" panose="02040503050406030204" pitchFamily="18" charset="0"/>
                        </a:rPr>
                        <m:t>Δ</m:t>
                      </m:r>
                      <m:r>
                        <a:rPr lang="en-US" altLang="ja-JP" i="1">
                          <a:latin typeface="Cambria Math" panose="02040503050406030204" pitchFamily="18" charset="0"/>
                        </a:rPr>
                        <m:t>𝑓</m:t>
                      </m:r>
                      <m:r>
                        <a:rPr lang="en-US" altLang="ja-JP" b="0" i="1" smtClean="0">
                          <a:latin typeface="Cambria Math" panose="02040503050406030204" pitchFamily="18" charset="0"/>
                        </a:rPr>
                        <m:t>+</m:t>
                      </m:r>
                      <m:r>
                        <a:rPr lang="en-US" altLang="ja-JP" i="1">
                          <a:latin typeface="Cambria Math" panose="02040503050406030204" pitchFamily="18" charset="0"/>
                        </a:rPr>
                        <m:t>𝛽</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F5E0A58A-C75E-4B65-A3C2-BE14E92C0583}"/>
                  </a:ext>
                </a:extLst>
              </p:cNvPr>
              <p:cNvSpPr txBox="1">
                <a:spLocks noRot="1" noChangeAspect="1" noMove="1" noResize="1" noEditPoints="1" noAdjustHandles="1" noChangeArrowheads="1" noChangeShapeType="1" noTextEdit="1"/>
              </p:cNvSpPr>
              <p:nvPr/>
            </p:nvSpPr>
            <p:spPr>
              <a:xfrm>
                <a:off x="754204" y="3104216"/>
                <a:ext cx="2416344" cy="369332"/>
              </a:xfrm>
              <a:prstGeom prst="rect">
                <a:avLst/>
              </a:prstGeom>
              <a:blipFill>
                <a:blip r:embed="rId4"/>
                <a:stretch>
                  <a:fillRect b="-14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2" name="表 3">
                <a:extLst>
                  <a:ext uri="{FF2B5EF4-FFF2-40B4-BE49-F238E27FC236}">
                    <a16:creationId xmlns:a16="http://schemas.microsoft.com/office/drawing/2014/main" id="{7A11E4E8-9322-43C8-95F3-9593CC9C8B93}"/>
                  </a:ext>
                </a:extLst>
              </p:cNvPr>
              <p:cNvGraphicFramePr>
                <a:graphicFrameLocks noGrp="1"/>
              </p:cNvGraphicFramePr>
              <p:nvPr>
                <p:extLst>
                  <p:ext uri="{D42A27DB-BD31-4B8C-83A1-F6EECF244321}">
                    <p14:modId xmlns:p14="http://schemas.microsoft.com/office/powerpoint/2010/main" val="698528651"/>
                  </p:ext>
                </p:extLst>
              </p:nvPr>
            </p:nvGraphicFramePr>
            <p:xfrm>
              <a:off x="727026" y="3670085"/>
              <a:ext cx="3921596" cy="2306130"/>
            </p:xfrm>
            <a:graphic>
              <a:graphicData uri="http://schemas.openxmlformats.org/drawingml/2006/table">
                <a:tbl>
                  <a:tblPr firstRow="1" bandRow="1">
                    <a:tableStyleId>{5C22544A-7EE6-4342-B048-85BDC9FD1C3A}</a:tableStyleId>
                  </a:tblPr>
                  <a:tblGrid>
                    <a:gridCol w="908966">
                      <a:extLst>
                        <a:ext uri="{9D8B030D-6E8A-4147-A177-3AD203B41FA5}">
                          <a16:colId xmlns:a16="http://schemas.microsoft.com/office/drawing/2014/main" val="3841547329"/>
                        </a:ext>
                      </a:extLst>
                    </a:gridCol>
                    <a:gridCol w="1004210">
                      <a:extLst>
                        <a:ext uri="{9D8B030D-6E8A-4147-A177-3AD203B41FA5}">
                          <a16:colId xmlns:a16="http://schemas.microsoft.com/office/drawing/2014/main" val="961268511"/>
                        </a:ext>
                      </a:extLst>
                    </a:gridCol>
                    <a:gridCol w="1004210">
                      <a:extLst>
                        <a:ext uri="{9D8B030D-6E8A-4147-A177-3AD203B41FA5}">
                          <a16:colId xmlns:a16="http://schemas.microsoft.com/office/drawing/2014/main" val="3631566162"/>
                        </a:ext>
                      </a:extLst>
                    </a:gridCol>
                    <a:gridCol w="1004210">
                      <a:extLst>
                        <a:ext uri="{9D8B030D-6E8A-4147-A177-3AD203B41FA5}">
                          <a16:colId xmlns:a16="http://schemas.microsoft.com/office/drawing/2014/main" val="2165170871"/>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altLang="ja-JP" sz="1400" b="0" i="1" smtClean="0">
                                    <a:solidFill>
                                      <a:schemeClr val="bg1"/>
                                    </a:solidFill>
                                    <a:latin typeface="Cambria Math" panose="02040503050406030204" pitchFamily="18" charset="0"/>
                                  </a:rPr>
                                  <m:t>𝛽</m:t>
                                </m:r>
                              </m:oMath>
                            </m:oMathPara>
                          </a14:m>
                          <a:endParaRPr kumimoji="1" lang="ja-JP" altLang="en-US" sz="1400" dirty="0">
                            <a:solidFill>
                              <a:schemeClr val="bg1"/>
                            </a:solidFill>
                          </a:endParaRPr>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latin typeface="Cambria Math" panose="02040503050406030204" pitchFamily="18" charset="0"/>
                                  </a:rPr>
                                  <m:t>0</m:t>
                                </m:r>
                              </m:oMath>
                            </m:oMathPara>
                          </a14:m>
                          <a:endParaRPr kumimoji="1" lang="ja-JP" altLang="en-US" sz="1400" dirty="0">
                            <a:solidFill>
                              <a:schemeClr val="tx1"/>
                            </a:solidFill>
                          </a:endParaRPr>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latin typeface="Cambria Math" panose="02040503050406030204" pitchFamily="18" charset="0"/>
                                  </a:rPr>
                                  <m:t>1/2</m:t>
                                </m:r>
                              </m:oMath>
                            </m:oMathPara>
                          </a14:m>
                          <a:endParaRPr kumimoji="1" lang="ja-JP" altLang="en-US" sz="1400" dirty="0">
                            <a:solidFill>
                              <a:schemeClr val="tx1"/>
                            </a:solidFill>
                          </a:endParaRPr>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latin typeface="Cambria Math" panose="02040503050406030204" pitchFamily="18" charset="0"/>
                                  </a:rPr>
                                  <m:t>1</m:t>
                                </m:r>
                              </m:oMath>
                            </m:oMathPara>
                          </a14:m>
                          <a:endParaRPr kumimoji="1" lang="ja-JP" altLang="en-US" sz="1400" dirty="0">
                            <a:solidFill>
                              <a:schemeClr val="tx1"/>
                            </a:solidFill>
                          </a:endParaRPr>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780945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ja-JP" sz="1400" b="0" i="1" smtClean="0">
                                        <a:solidFill>
                                          <a:schemeClr val="bg1"/>
                                        </a:solidFill>
                                        <a:latin typeface="Cambria Math" panose="02040503050406030204" pitchFamily="18" charset="0"/>
                                      </a:rPr>
                                    </m:ctrlPr>
                                  </m:sSubPr>
                                  <m:e>
                                    <m:r>
                                      <a:rPr lang="en-US" altLang="ja-JP" sz="1400" b="0" i="1" smtClean="0">
                                        <a:solidFill>
                                          <a:schemeClr val="bg1"/>
                                        </a:solidFill>
                                        <a:latin typeface="Cambria Math" panose="02040503050406030204" pitchFamily="18" charset="0"/>
                                      </a:rPr>
                                      <m:t>𝐿</m:t>
                                    </m:r>
                                  </m:e>
                                  <m:sub>
                                    <m:r>
                                      <a:rPr lang="en-US" altLang="ja-JP" sz="1400" b="0" i="1" smtClean="0">
                                        <a:solidFill>
                                          <a:schemeClr val="bg1"/>
                                        </a:solidFill>
                                        <a:latin typeface="Cambria Math" panose="02040503050406030204" pitchFamily="18" charset="0"/>
                                      </a:rPr>
                                      <m:t>𝑓</m:t>
                                    </m:r>
                                  </m:sub>
                                </m:sSub>
                              </m:oMath>
                            </m:oMathPara>
                          </a14:m>
                          <a:endParaRPr kumimoji="1" lang="ja-JP" altLang="en-US" sz="1400" dirty="0">
                            <a:solidFill>
                              <a:schemeClr val="bg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latin typeface="Cambria Math" panose="02040503050406030204" pitchFamily="18" charset="0"/>
                                  </a:rPr>
                                  <m:t>1</m:t>
                                </m:r>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US" altLang="ja-JP" sz="1400" b="0" i="1" smtClean="0">
                                        <a:latin typeface="Cambria Math" panose="02040503050406030204" pitchFamily="18" charset="0"/>
                                      </a:rPr>
                                    </m:ctrlPr>
                                  </m:fPr>
                                  <m:num>
                                    <m:r>
                                      <a:rPr lang="en-US" altLang="ja-JP" sz="1400" b="0" i="0" smtClean="0">
                                        <a:latin typeface="Cambria Math" panose="02040503050406030204" pitchFamily="18" charset="0"/>
                                      </a:rPr>
                                      <m:t>2</m:t>
                                    </m:r>
                                    <m:r>
                                      <m:rPr>
                                        <m:sty m:val="p"/>
                                      </m:rPr>
                                      <a:rPr lang="en-US" altLang="ja-JP" sz="1400">
                                        <a:latin typeface="Cambria Math" panose="02040503050406030204" pitchFamily="18" charset="0"/>
                                      </a:rPr>
                                      <m:t>Δ</m:t>
                                    </m:r>
                                    <m:r>
                                      <a:rPr lang="en-US" altLang="ja-JP" sz="1400" i="1">
                                        <a:latin typeface="Cambria Math" panose="02040503050406030204" pitchFamily="18" charset="0"/>
                                      </a:rPr>
                                      <m:t>𝑓</m:t>
                                    </m:r>
                                  </m:num>
                                  <m:den>
                                    <m:r>
                                      <m:rPr>
                                        <m:sty m:val="p"/>
                                      </m:rPr>
                                      <a:rPr lang="en-US" altLang="ja-JP" sz="1400" b="0" i="0" smtClean="0">
                                        <a:latin typeface="Cambria Math" panose="02040503050406030204" pitchFamily="18" charset="0"/>
                                      </a:rPr>
                                      <m:t>Δ</m:t>
                                    </m:r>
                                    <m:r>
                                      <a:rPr lang="en-US" altLang="ja-JP" sz="1400" b="0" i="1" smtClean="0">
                                        <a:latin typeface="Cambria Math" panose="02040503050406030204" pitchFamily="18" charset="0"/>
                                      </a:rPr>
                                      <m:t>𝑓</m:t>
                                    </m:r>
                                    <m:r>
                                      <a:rPr lang="en-US" altLang="ja-JP" sz="1400" b="0" i="1" smtClean="0">
                                        <a:latin typeface="Cambria Math" panose="02040503050406030204" pitchFamily="18" charset="0"/>
                                      </a:rPr>
                                      <m:t>+1</m:t>
                                    </m:r>
                                  </m:den>
                                </m:f>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m:rPr>
                                    <m:sty m:val="p"/>
                                  </m:rPr>
                                  <a:rPr lang="en-US" altLang="ja-JP" sz="1400" smtClean="0">
                                    <a:latin typeface="Cambria Math" panose="02040503050406030204" pitchFamily="18" charset="0"/>
                                  </a:rPr>
                                  <m:t>Δ</m:t>
                                </m:r>
                                <m:r>
                                  <a:rPr lang="en-US" altLang="ja-JP" sz="1400" i="1">
                                    <a:latin typeface="Cambria Math" panose="02040503050406030204" pitchFamily="18" charset="0"/>
                                  </a:rPr>
                                  <m:t>𝑓</m:t>
                                </m:r>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3048948"/>
                      </a:ext>
                    </a:extLst>
                  </a:tr>
                  <a:tr h="370840">
                    <a:tc>
                      <a:txBody>
                        <a:bodyPr/>
                        <a:lstStyle/>
                        <a:p>
                          <a:pPr/>
                          <a14:m>
                            <m:oMathPara xmlns:m="http://schemas.openxmlformats.org/officeDocument/2006/math">
                              <m:oMathParaPr>
                                <m:jc m:val="centerGroup"/>
                              </m:oMathParaPr>
                              <m:oMath xmlns:m="http://schemas.openxmlformats.org/officeDocument/2006/math">
                                <m:r>
                                  <m:rPr>
                                    <m:sty m:val="p"/>
                                  </m:rPr>
                                  <a:rPr lang="en-US" altLang="ja-JP" sz="1400" b="0" i="0" smtClean="0">
                                    <a:solidFill>
                                      <a:schemeClr val="bg1"/>
                                    </a:solidFill>
                                    <a:latin typeface="Cambria Math" panose="02040503050406030204" pitchFamily="18" charset="0"/>
                                  </a:rPr>
                                  <m:t>Norm</m:t>
                                </m:r>
                                <m:r>
                                  <a:rPr lang="en-US" altLang="ja-JP" sz="1400" b="0" i="0" smtClean="0">
                                    <a:solidFill>
                                      <a:schemeClr val="bg1"/>
                                    </a:solidFill>
                                    <a:latin typeface="Cambria Math" panose="02040503050406030204" pitchFamily="18" charset="0"/>
                                  </a:rPr>
                                  <m:t>(</m:t>
                                </m:r>
                                <m:r>
                                  <a:rPr lang="en-US" altLang="ja-JP" sz="1400" b="0" i="1" smtClean="0">
                                    <a:solidFill>
                                      <a:schemeClr val="bg1"/>
                                    </a:solidFill>
                                    <a:latin typeface="Cambria Math" panose="02040503050406030204" pitchFamily="18" charset="0"/>
                                  </a:rPr>
                                  <m:t>𝑓</m:t>
                                </m:r>
                                <m:r>
                                  <a:rPr lang="en-US" altLang="ja-JP" sz="1400" b="0" i="0" smtClean="0">
                                    <a:solidFill>
                                      <a:schemeClr val="bg1"/>
                                    </a:solidFill>
                                    <a:latin typeface="Cambria Math" panose="02040503050406030204" pitchFamily="18" charset="0"/>
                                  </a:rPr>
                                  <m:t>)</m:t>
                                </m:r>
                              </m:oMath>
                            </m:oMathPara>
                          </a14:m>
                          <a:endParaRPr kumimoji="1" lang="ja-JP" altLang="en-US" sz="1400" i="0" dirty="0">
                            <a:solidFill>
                              <a:schemeClr val="bg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r>
                                  <a:rPr lang="en-US" altLang="ja-JP" sz="1400" i="1" smtClean="0">
                                    <a:latin typeface="Cambria Math" panose="02040503050406030204" pitchFamily="18" charset="0"/>
                                  </a:rPr>
                                  <m:t>𝐹</m:t>
                                </m:r>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US" altLang="ja-JP" sz="1400" b="0" i="1" smtClean="0">
                                        <a:latin typeface="Cambria Math" panose="02040503050406030204" pitchFamily="18" charset="0"/>
                                      </a:rPr>
                                    </m:ctrlPr>
                                  </m:fPr>
                                  <m:num>
                                    <m:r>
                                      <m:rPr>
                                        <m:sty m:val="p"/>
                                      </m:rPr>
                                      <a:rPr lang="en-US" altLang="ja-JP" sz="1400" b="0" i="0" smtClean="0">
                                        <a:latin typeface="Cambria Math" panose="02040503050406030204" pitchFamily="18" charset="0"/>
                                      </a:rPr>
                                      <m:t>Δ</m:t>
                                    </m:r>
                                    <m:r>
                                      <a:rPr lang="en-US" altLang="ja-JP" sz="1400" b="0" i="1" smtClean="0">
                                        <a:latin typeface="Cambria Math" panose="02040503050406030204" pitchFamily="18" charset="0"/>
                                      </a:rPr>
                                      <m:t>𝑓</m:t>
                                    </m:r>
                                    <m:r>
                                      <a:rPr lang="en-US" altLang="ja-JP" sz="1400" b="0" i="1" smtClean="0">
                                        <a:latin typeface="Cambria Math" panose="02040503050406030204" pitchFamily="18" charset="0"/>
                                      </a:rPr>
                                      <m:t>+1</m:t>
                                    </m:r>
                                  </m:num>
                                  <m:den>
                                    <m:r>
                                      <a:rPr lang="en-US" altLang="ja-JP" sz="1400" b="0" i="0" smtClean="0">
                                        <a:latin typeface="Cambria Math" panose="02040503050406030204" pitchFamily="18" charset="0"/>
                                      </a:rPr>
                                      <m:t>2</m:t>
                                    </m:r>
                                    <m:r>
                                      <m:rPr>
                                        <m:sty m:val="p"/>
                                      </m:rPr>
                                      <a:rPr lang="en-US" altLang="ja-JP" sz="1400">
                                        <a:latin typeface="Cambria Math" panose="02040503050406030204" pitchFamily="18" charset="0"/>
                                      </a:rPr>
                                      <m:t>Δ</m:t>
                                    </m:r>
                                    <m:r>
                                      <a:rPr lang="en-US" altLang="ja-JP" sz="1400" i="1">
                                        <a:latin typeface="Cambria Math" panose="02040503050406030204" pitchFamily="18" charset="0"/>
                                      </a:rPr>
                                      <m:t>𝑓</m:t>
                                    </m:r>
                                  </m:den>
                                </m:f>
                                <m:r>
                                  <a:rPr lang="en-US" altLang="ja-JP" sz="1400" b="0" i="1" smtClean="0">
                                    <a:latin typeface="Cambria Math" panose="02040503050406030204" pitchFamily="18" charset="0"/>
                                  </a:rPr>
                                  <m:t>𝐹</m:t>
                                </m:r>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US" altLang="ja-JP" sz="1400" b="0" i="1" smtClean="0">
                                        <a:latin typeface="Cambria Math" panose="02040503050406030204" pitchFamily="18" charset="0"/>
                                      </a:rPr>
                                    </m:ctrlPr>
                                  </m:fPr>
                                  <m:num>
                                    <m:r>
                                      <a:rPr lang="en-US" altLang="ja-JP" sz="1400" b="0" i="1" smtClean="0">
                                        <a:latin typeface="Cambria Math" panose="02040503050406030204" pitchFamily="18" charset="0"/>
                                      </a:rPr>
                                      <m:t>1</m:t>
                                    </m:r>
                                  </m:num>
                                  <m:den>
                                    <m:r>
                                      <m:rPr>
                                        <m:sty m:val="p"/>
                                      </m:rPr>
                                      <a:rPr lang="en-US" altLang="ja-JP" sz="1400" smtClean="0">
                                        <a:latin typeface="Cambria Math" panose="02040503050406030204" pitchFamily="18" charset="0"/>
                                      </a:rPr>
                                      <m:t>Δ</m:t>
                                    </m:r>
                                    <m:r>
                                      <a:rPr lang="en-US" altLang="ja-JP" sz="1400" i="1">
                                        <a:latin typeface="Cambria Math" panose="02040503050406030204" pitchFamily="18" charset="0"/>
                                      </a:rPr>
                                      <m:t>𝑓</m:t>
                                    </m:r>
                                  </m:den>
                                </m:f>
                                <m:r>
                                  <a:rPr lang="en-US" altLang="ja-JP" sz="1400" i="1" smtClean="0">
                                    <a:latin typeface="Cambria Math" panose="02040503050406030204" pitchFamily="18" charset="0"/>
                                  </a:rPr>
                                  <m:t>𝐹</m:t>
                                </m:r>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45650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400" smtClean="0">
                                    <a:solidFill>
                                      <a:schemeClr val="bg1"/>
                                    </a:solidFill>
                                    <a:latin typeface="Cambria Math" panose="02040503050406030204" pitchFamily="18" charset="0"/>
                                  </a:rPr>
                                  <m:t>Δ</m:t>
                                </m:r>
                                <m:r>
                                  <a:rPr lang="en-US" altLang="ja-JP" sz="1400" i="1">
                                    <a:solidFill>
                                      <a:schemeClr val="bg1"/>
                                    </a:solidFill>
                                    <a:latin typeface="Cambria Math" panose="02040503050406030204" pitchFamily="18" charset="0"/>
                                  </a:rPr>
                                  <m:t>𝑓</m:t>
                                </m:r>
                                <m:r>
                                  <a:rPr lang="en-US" altLang="ja-JP" sz="1400" b="0" i="1" smtClean="0">
                                    <a:solidFill>
                                      <a:schemeClr val="bg1"/>
                                    </a:solidFill>
                                    <a:latin typeface="Cambria Math" panose="02040503050406030204" pitchFamily="18" charset="0"/>
                                  </a:rPr>
                                  <m:t>′</m:t>
                                </m:r>
                              </m:oMath>
                            </m:oMathPara>
                          </a14:m>
                          <a:endParaRPr kumimoji="1" lang="ja-JP" altLang="en-US" sz="1400" i="0" dirty="0">
                            <a:solidFill>
                              <a:schemeClr val="bg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centerGroup"/>
                              </m:oMathParaPr>
                              <m:oMath xmlns:m="http://schemas.openxmlformats.org/officeDocument/2006/math">
                                <m:r>
                                  <m:rPr>
                                    <m:sty m:val="p"/>
                                  </m:rPr>
                                  <a:rPr lang="en-US" altLang="ja-JP" sz="1400" b="0" i="0" smtClean="0">
                                    <a:latin typeface="Cambria Math" panose="02040503050406030204" pitchFamily="18" charset="0"/>
                                  </a:rPr>
                                  <m:t>Δ</m:t>
                                </m:r>
                                <m:r>
                                  <a:rPr lang="en-US" altLang="ja-JP" sz="1400" b="0" i="1" smtClean="0">
                                    <a:latin typeface="Cambria Math" panose="02040503050406030204" pitchFamily="18" charset="0"/>
                                  </a:rPr>
                                  <m:t>𝑓</m:t>
                                </m:r>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f>
                                  <m:fPr>
                                    <m:ctrlPr>
                                      <a:rPr lang="en-US" altLang="ja-JP" sz="1400" b="0" i="1" smtClean="0">
                                        <a:latin typeface="Cambria Math" panose="02040503050406030204" pitchFamily="18" charset="0"/>
                                      </a:rPr>
                                    </m:ctrlPr>
                                  </m:fPr>
                                  <m:num>
                                    <m:r>
                                      <m:rPr>
                                        <m:sty m:val="p"/>
                                      </m:rPr>
                                      <a:rPr lang="en-US" altLang="ja-JP" sz="1400" b="0" i="0" smtClean="0">
                                        <a:latin typeface="Cambria Math" panose="02040503050406030204" pitchFamily="18" charset="0"/>
                                      </a:rPr>
                                      <m:t>Δ</m:t>
                                    </m:r>
                                    <m:r>
                                      <a:rPr lang="en-US" altLang="ja-JP" sz="1400" b="0" i="1" smtClean="0">
                                        <a:latin typeface="Cambria Math" panose="02040503050406030204" pitchFamily="18" charset="0"/>
                                      </a:rPr>
                                      <m:t>𝑓</m:t>
                                    </m:r>
                                    <m:r>
                                      <a:rPr lang="en-US" altLang="ja-JP" sz="1400" b="0" i="1" smtClean="0">
                                        <a:latin typeface="Cambria Math" panose="02040503050406030204" pitchFamily="18" charset="0"/>
                                      </a:rPr>
                                      <m:t>+1</m:t>
                                    </m:r>
                                  </m:num>
                                  <m:den>
                                    <m:r>
                                      <a:rPr lang="en-US" altLang="ja-JP" sz="1400" b="0" i="0" smtClean="0">
                                        <a:latin typeface="Cambria Math" panose="02040503050406030204" pitchFamily="18" charset="0"/>
                                      </a:rPr>
                                      <m:t>2</m:t>
                                    </m:r>
                                  </m:den>
                                </m:f>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rPr>
                                  <m:t>1</m:t>
                                </m:r>
                              </m:oMath>
                            </m:oMathPara>
                          </a14:m>
                          <a:endParaRPr kumimoji="1" lang="ja-JP" altLang="en-US" sz="1400" dirty="0">
                            <a:solidFill>
                              <a:schemeClr val="tx1"/>
                            </a:solidFill>
                          </a:endParaRP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7987724"/>
                      </a:ext>
                    </a:extLst>
                  </a:tr>
                  <a:tr h="370840">
                    <a:tc>
                      <a:txBody>
                        <a:bodyPr/>
                        <a:lstStyle/>
                        <a:p>
                          <a:pPr algn="ctr"/>
                          <a:r>
                            <a:rPr kumimoji="1" lang="ja-JP" altLang="en-US" sz="1400" i="0" dirty="0">
                              <a:solidFill>
                                <a:schemeClr val="bg1"/>
                              </a:solidFill>
                            </a:rPr>
                            <a:t>解釈</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400" dirty="0">
                              <a:solidFill>
                                <a:schemeClr val="tx1"/>
                              </a:solidFill>
                            </a:rPr>
                            <a:t>正規化無し</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chemeClr val="tx1"/>
                              </a:solidFill>
                            </a:rPr>
                            <a:t>緩め</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chemeClr val="tx1"/>
                              </a:solidFill>
                            </a:rPr>
                            <a:t>正規化有り</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4985540"/>
                      </a:ext>
                    </a:extLst>
                  </a:tr>
                </a:tbl>
              </a:graphicData>
            </a:graphic>
          </p:graphicFrame>
        </mc:Choice>
        <mc:Fallback xmlns="">
          <p:graphicFrame>
            <p:nvGraphicFramePr>
              <p:cNvPr id="12" name="表 3">
                <a:extLst>
                  <a:ext uri="{FF2B5EF4-FFF2-40B4-BE49-F238E27FC236}">
                    <a16:creationId xmlns:a16="http://schemas.microsoft.com/office/drawing/2014/main" id="{7A11E4E8-9322-43C8-95F3-9593CC9C8B93}"/>
                  </a:ext>
                </a:extLst>
              </p:cNvPr>
              <p:cNvGraphicFramePr>
                <a:graphicFrameLocks noGrp="1"/>
              </p:cNvGraphicFramePr>
              <p:nvPr>
                <p:extLst>
                  <p:ext uri="{D42A27DB-BD31-4B8C-83A1-F6EECF244321}">
                    <p14:modId xmlns:p14="http://schemas.microsoft.com/office/powerpoint/2010/main" val="698528651"/>
                  </p:ext>
                </p:extLst>
              </p:nvPr>
            </p:nvGraphicFramePr>
            <p:xfrm>
              <a:off x="727026" y="3670085"/>
              <a:ext cx="3921596" cy="2306130"/>
            </p:xfrm>
            <a:graphic>
              <a:graphicData uri="http://schemas.openxmlformats.org/drawingml/2006/table">
                <a:tbl>
                  <a:tblPr firstRow="1" bandRow="1">
                    <a:tableStyleId>{5C22544A-7EE6-4342-B048-85BDC9FD1C3A}</a:tableStyleId>
                  </a:tblPr>
                  <a:tblGrid>
                    <a:gridCol w="908966">
                      <a:extLst>
                        <a:ext uri="{9D8B030D-6E8A-4147-A177-3AD203B41FA5}">
                          <a16:colId xmlns:a16="http://schemas.microsoft.com/office/drawing/2014/main" val="3841547329"/>
                        </a:ext>
                      </a:extLst>
                    </a:gridCol>
                    <a:gridCol w="1004210">
                      <a:extLst>
                        <a:ext uri="{9D8B030D-6E8A-4147-A177-3AD203B41FA5}">
                          <a16:colId xmlns:a16="http://schemas.microsoft.com/office/drawing/2014/main" val="961268511"/>
                        </a:ext>
                      </a:extLst>
                    </a:gridCol>
                    <a:gridCol w="1004210">
                      <a:extLst>
                        <a:ext uri="{9D8B030D-6E8A-4147-A177-3AD203B41FA5}">
                          <a16:colId xmlns:a16="http://schemas.microsoft.com/office/drawing/2014/main" val="3631566162"/>
                        </a:ext>
                      </a:extLst>
                    </a:gridCol>
                    <a:gridCol w="1004210">
                      <a:extLst>
                        <a:ext uri="{9D8B030D-6E8A-4147-A177-3AD203B41FA5}">
                          <a16:colId xmlns:a16="http://schemas.microsoft.com/office/drawing/2014/main" val="2165170871"/>
                        </a:ext>
                      </a:extLst>
                    </a:gridCol>
                  </a:tblGrid>
                  <a:tr h="370840">
                    <a:tc>
                      <a:txBody>
                        <a:bodyPr/>
                        <a:lstStyle/>
                        <a:p>
                          <a:endParaRPr lang="ja-JP"/>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71" t="-1639" r="-333557" b="-527869"/>
                          </a:stretch>
                        </a:blipFill>
                      </a:tcPr>
                    </a:tc>
                    <a:tc>
                      <a:txBody>
                        <a:bodyPr/>
                        <a:lstStyle/>
                        <a:p>
                          <a:endParaRPr lang="ja-JP"/>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09" t="-1639" r="-201212" b="-527869"/>
                          </a:stretch>
                        </a:blipFill>
                      </a:tcPr>
                    </a:tc>
                    <a:tc>
                      <a:txBody>
                        <a:bodyPr/>
                        <a:lstStyle/>
                        <a:p>
                          <a:endParaRPr lang="ja-JP"/>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0909" t="-1639" r="-101212" b="-527869"/>
                          </a:stretch>
                        </a:blipFill>
                      </a:tcPr>
                    </a:tc>
                    <a:tc>
                      <a:txBody>
                        <a:bodyPr/>
                        <a:lstStyle/>
                        <a:p>
                          <a:endParaRPr lang="ja-JP"/>
                        </a:p>
                      </a:txBody>
                      <a:tcPr marL="46923" marR="469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90909" t="-1639" r="-1212" b="-527869"/>
                          </a:stretch>
                        </a:blipFill>
                      </a:tcPr>
                    </a:tc>
                    <a:extLst>
                      <a:ext uri="{0D108BD9-81ED-4DB2-BD59-A6C34878D82A}">
                        <a16:rowId xmlns:a16="http://schemas.microsoft.com/office/drawing/2014/main" val="527809458"/>
                      </a:ext>
                    </a:extLst>
                  </a:tr>
                  <a:tr h="534416">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71" t="-70455" r="-333557" b="-265909"/>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09" t="-70455" r="-201212" b="-265909"/>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0909" t="-70455" r="-101212" b="-265909"/>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90909" t="-70455" r="-1212" b="-265909"/>
                          </a:stretch>
                        </a:blipFill>
                      </a:tcPr>
                    </a:tc>
                    <a:extLst>
                      <a:ext uri="{0D108BD9-81ED-4DB2-BD59-A6C34878D82A}">
                        <a16:rowId xmlns:a16="http://schemas.microsoft.com/office/drawing/2014/main" val="3823048948"/>
                      </a:ext>
                    </a:extLst>
                  </a:tr>
                  <a:tr h="534416">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71" t="-170455" r="-333557" b="-165909"/>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09" t="-170455" r="-201212" b="-165909"/>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0909" t="-170455" r="-101212" b="-165909"/>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90909" t="-170455" r="-1212" b="-165909"/>
                          </a:stretch>
                        </a:blipFill>
                      </a:tcPr>
                    </a:tc>
                    <a:extLst>
                      <a:ext uri="{0D108BD9-81ED-4DB2-BD59-A6C34878D82A}">
                        <a16:rowId xmlns:a16="http://schemas.microsoft.com/office/drawing/2014/main" val="3604565089"/>
                      </a:ext>
                    </a:extLst>
                  </a:tr>
                  <a:tr h="495618">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71" t="-293827" r="-333557" b="-80247"/>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0909" t="-293827" r="-201212" b="-80247"/>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0909" t="-293827" r="-101212" b="-80247"/>
                          </a:stretch>
                        </a:blipFill>
                      </a:tcPr>
                    </a:tc>
                    <a:tc>
                      <a:txBody>
                        <a:bodyPr/>
                        <a:lstStyle/>
                        <a:p>
                          <a:endParaRPr lang="ja-JP"/>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90909" t="-293827" r="-1212" b="-80247"/>
                          </a:stretch>
                        </a:blipFill>
                      </a:tcPr>
                    </a:tc>
                    <a:extLst>
                      <a:ext uri="{0D108BD9-81ED-4DB2-BD59-A6C34878D82A}">
                        <a16:rowId xmlns:a16="http://schemas.microsoft.com/office/drawing/2014/main" val="2977987724"/>
                      </a:ext>
                    </a:extLst>
                  </a:tr>
                  <a:tr h="370840">
                    <a:tc>
                      <a:txBody>
                        <a:bodyPr/>
                        <a:lstStyle/>
                        <a:p>
                          <a:pPr algn="ctr"/>
                          <a:r>
                            <a:rPr kumimoji="1" lang="ja-JP" altLang="en-US" sz="1400" i="0" dirty="0">
                              <a:solidFill>
                                <a:schemeClr val="bg1"/>
                              </a:solidFill>
                            </a:rPr>
                            <a:t>解釈</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400" dirty="0">
                              <a:solidFill>
                                <a:schemeClr val="tx1"/>
                              </a:solidFill>
                            </a:rPr>
                            <a:t>正規化無し</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chemeClr val="tx1"/>
                              </a:solidFill>
                            </a:rPr>
                            <a:t>緩め</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solidFill>
                                <a:schemeClr val="tx1"/>
                              </a:solidFill>
                            </a:rPr>
                            <a:t>正規化有り</a:t>
                          </a:r>
                        </a:p>
                      </a:txBody>
                      <a:tcPr marL="46923" marR="4692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4985540"/>
                      </a:ext>
                    </a:extLst>
                  </a:tr>
                </a:tbl>
              </a:graphicData>
            </a:graphic>
          </p:graphicFrame>
        </mc:Fallback>
      </mc:AlternateContent>
      <p:pic>
        <p:nvPicPr>
          <p:cNvPr id="15" name="図 14" descr="グラフ, 折れ線グラフ&#10;&#10;自動的に生成された説明">
            <a:extLst>
              <a:ext uri="{FF2B5EF4-FFF2-40B4-BE49-F238E27FC236}">
                <a16:creationId xmlns:a16="http://schemas.microsoft.com/office/drawing/2014/main" id="{3F999B8D-9643-4146-9470-4D46F6BD04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6702" y="2910842"/>
            <a:ext cx="3060073" cy="1936876"/>
          </a:xfrm>
          <a:prstGeom prst="rect">
            <a:avLst/>
          </a:prstGeom>
        </p:spPr>
      </p:pic>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08947AA7-E01A-4A9B-944A-EBD42105B440}"/>
                  </a:ext>
                </a:extLst>
              </p:cNvPr>
              <p:cNvSpPr txBox="1"/>
              <p:nvPr/>
            </p:nvSpPr>
            <p:spPr>
              <a:xfrm>
                <a:off x="5197524" y="4272873"/>
                <a:ext cx="470428"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i="1">
                          <a:latin typeface="Cambria Math" panose="02040503050406030204" pitchFamily="18" charset="0"/>
                        </a:rPr>
                        <m:t>𝜃</m:t>
                      </m:r>
                    </m:oMath>
                  </m:oMathPara>
                </a14:m>
                <a:endParaRPr kumimoji="1" lang="ja-JP" altLang="en-US" sz="1600" dirty="0"/>
              </a:p>
            </p:txBody>
          </p:sp>
        </mc:Choice>
        <mc:Fallback xmlns="">
          <p:sp>
            <p:nvSpPr>
              <p:cNvPr id="19" name="テキスト ボックス 18">
                <a:extLst>
                  <a:ext uri="{FF2B5EF4-FFF2-40B4-BE49-F238E27FC236}">
                    <a16:creationId xmlns:a16="http://schemas.microsoft.com/office/drawing/2014/main" id="{08947AA7-E01A-4A9B-944A-EBD42105B440}"/>
                  </a:ext>
                </a:extLst>
              </p:cNvPr>
              <p:cNvSpPr txBox="1">
                <a:spLocks noRot="1" noChangeAspect="1" noMove="1" noResize="1" noEditPoints="1" noAdjustHandles="1" noChangeArrowheads="1" noChangeShapeType="1" noTextEdit="1"/>
              </p:cNvSpPr>
              <p:nvPr/>
            </p:nvSpPr>
            <p:spPr>
              <a:xfrm>
                <a:off x="5197524" y="4272873"/>
                <a:ext cx="470428" cy="338554"/>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4BF47F28-4720-4062-99AC-411530DB50D2}"/>
                  </a:ext>
                </a:extLst>
              </p:cNvPr>
              <p:cNvSpPr txBox="1"/>
              <p:nvPr/>
            </p:nvSpPr>
            <p:spPr>
              <a:xfrm>
                <a:off x="4648622" y="3327185"/>
                <a:ext cx="984201" cy="338619"/>
              </a:xfrm>
              <a:prstGeom prst="rect">
                <a:avLst/>
              </a:prstGeom>
              <a:noFill/>
            </p:spPr>
            <p:txBody>
              <a:bodyPr wrap="square" rtlCol="0">
                <a:spAutoFit/>
              </a:bodyPr>
              <a:lstStyle/>
              <a:p>
                <a:pPr algn="ctr"/>
                <a14:m>
                  <m:oMath xmlns:m="http://schemas.openxmlformats.org/officeDocument/2006/math">
                    <m:r>
                      <a:rPr kumimoji="1" lang="ja-JP" altLang="en-US" sz="1600" i="1" smtClean="0">
                        <a:latin typeface="Cambria Math" panose="02040503050406030204" pitchFamily="18" charset="0"/>
                      </a:rPr>
                      <m:t>評価</m:t>
                    </m:r>
                  </m:oMath>
                </a14:m>
                <a:r>
                  <a:rPr kumimoji="1" lang="ja-JP" altLang="en-US" sz="1600" dirty="0"/>
                  <a:t>値</a:t>
                </a:r>
              </a:p>
            </p:txBody>
          </p:sp>
        </mc:Choice>
        <mc:Fallback xmlns="">
          <p:sp>
            <p:nvSpPr>
              <p:cNvPr id="20" name="テキスト ボックス 19">
                <a:extLst>
                  <a:ext uri="{FF2B5EF4-FFF2-40B4-BE49-F238E27FC236}">
                    <a16:creationId xmlns:a16="http://schemas.microsoft.com/office/drawing/2014/main" id="{4BF47F28-4720-4062-99AC-411530DB50D2}"/>
                  </a:ext>
                </a:extLst>
              </p:cNvPr>
              <p:cNvSpPr txBox="1">
                <a:spLocks noRot="1" noChangeAspect="1" noMove="1" noResize="1" noEditPoints="1" noAdjustHandles="1" noChangeArrowheads="1" noChangeShapeType="1" noTextEdit="1"/>
              </p:cNvSpPr>
              <p:nvPr/>
            </p:nvSpPr>
            <p:spPr>
              <a:xfrm>
                <a:off x="4648622" y="3327185"/>
                <a:ext cx="984201" cy="338619"/>
              </a:xfrm>
              <a:prstGeom prst="rect">
                <a:avLst/>
              </a:prstGeom>
              <a:blipFill>
                <a:blip r:embed="rId8"/>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E0DB39B8-AB6A-470F-AA9A-D21BB701BF0A}"/>
                  </a:ext>
                </a:extLst>
              </p:cNvPr>
              <p:cNvSpPr txBox="1"/>
              <p:nvPr/>
            </p:nvSpPr>
            <p:spPr>
              <a:xfrm>
                <a:off x="6358077" y="2454812"/>
                <a:ext cx="1215652"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𝛽</m:t>
                      </m:r>
                      <m:r>
                        <a:rPr lang="en-US" altLang="ja-JP" sz="1600" b="0" i="1" smtClean="0">
                          <a:latin typeface="Cambria Math" panose="02040503050406030204" pitchFamily="18" charset="0"/>
                        </a:rPr>
                        <m:t>=0.01</m:t>
                      </m:r>
                    </m:oMath>
                  </m:oMathPara>
                </a14:m>
                <a:endParaRPr kumimoji="1" lang="ja-JP" altLang="en-US" sz="1400" dirty="0"/>
              </a:p>
            </p:txBody>
          </p:sp>
        </mc:Choice>
        <mc:Fallback xmlns="">
          <p:sp>
            <p:nvSpPr>
              <p:cNvPr id="21" name="テキスト ボックス 20">
                <a:extLst>
                  <a:ext uri="{FF2B5EF4-FFF2-40B4-BE49-F238E27FC236}">
                    <a16:creationId xmlns:a16="http://schemas.microsoft.com/office/drawing/2014/main" id="{E0DB39B8-AB6A-470F-AA9A-D21BB701BF0A}"/>
                  </a:ext>
                </a:extLst>
              </p:cNvPr>
              <p:cNvSpPr txBox="1">
                <a:spLocks noRot="1" noChangeAspect="1" noMove="1" noResize="1" noEditPoints="1" noAdjustHandles="1" noChangeArrowheads="1" noChangeShapeType="1" noTextEdit="1"/>
              </p:cNvSpPr>
              <p:nvPr/>
            </p:nvSpPr>
            <p:spPr>
              <a:xfrm>
                <a:off x="6358077" y="2454812"/>
                <a:ext cx="1215652" cy="338554"/>
              </a:xfrm>
              <a:prstGeom prst="rect">
                <a:avLst/>
              </a:prstGeom>
              <a:blipFill>
                <a:blip r:embed="rId9"/>
                <a:stretch>
                  <a:fillRect b="-12727"/>
                </a:stretch>
              </a:blipFill>
            </p:spPr>
            <p:txBody>
              <a:bodyPr/>
              <a:lstStyle/>
              <a:p>
                <a:r>
                  <a:rPr lang="ja-JP" altLang="en-US">
                    <a:noFill/>
                  </a:rPr>
                  <a:t> </a:t>
                </a:r>
              </a:p>
            </p:txBody>
          </p:sp>
        </mc:Fallback>
      </mc:AlternateContent>
      <p:pic>
        <p:nvPicPr>
          <p:cNvPr id="17" name="図 16" descr="グラフ&#10;&#10;自動的に生成された説明">
            <a:extLst>
              <a:ext uri="{FF2B5EF4-FFF2-40B4-BE49-F238E27FC236}">
                <a16:creationId xmlns:a16="http://schemas.microsoft.com/office/drawing/2014/main" id="{4462595B-580B-438F-BA68-A3D5B9A7BC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08671" y="2910842"/>
            <a:ext cx="3071602" cy="1931459"/>
          </a:xfrm>
          <a:prstGeom prst="rect">
            <a:avLst/>
          </a:prstGeom>
        </p:spPr>
      </p:pic>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F1F92BAE-55E7-425F-A412-A80CAFC281D1}"/>
                  </a:ext>
                </a:extLst>
              </p:cNvPr>
              <p:cNvSpPr txBox="1"/>
              <p:nvPr/>
            </p:nvSpPr>
            <p:spPr>
              <a:xfrm>
                <a:off x="9582817" y="2424652"/>
                <a:ext cx="128897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𝛽</m:t>
                      </m:r>
                      <m:r>
                        <a:rPr lang="en-US" altLang="ja-JP" sz="1600" b="0" i="1" smtClean="0">
                          <a:latin typeface="Cambria Math" panose="02040503050406030204" pitchFamily="18" charset="0"/>
                        </a:rPr>
                        <m:t>=0. 1</m:t>
                      </m:r>
                    </m:oMath>
                  </m:oMathPara>
                </a14:m>
                <a:endParaRPr kumimoji="1" lang="ja-JP" altLang="en-US" sz="1400" dirty="0"/>
              </a:p>
            </p:txBody>
          </p:sp>
        </mc:Choice>
        <mc:Fallback xmlns="">
          <p:sp>
            <p:nvSpPr>
              <p:cNvPr id="24" name="テキスト ボックス 23">
                <a:extLst>
                  <a:ext uri="{FF2B5EF4-FFF2-40B4-BE49-F238E27FC236}">
                    <a16:creationId xmlns:a16="http://schemas.microsoft.com/office/drawing/2014/main" id="{F1F92BAE-55E7-425F-A412-A80CAFC281D1}"/>
                  </a:ext>
                </a:extLst>
              </p:cNvPr>
              <p:cNvSpPr txBox="1">
                <a:spLocks noRot="1" noChangeAspect="1" noMove="1" noResize="1" noEditPoints="1" noAdjustHandles="1" noChangeArrowheads="1" noChangeShapeType="1" noTextEdit="1"/>
              </p:cNvSpPr>
              <p:nvPr/>
            </p:nvSpPr>
            <p:spPr>
              <a:xfrm>
                <a:off x="9582817" y="2424652"/>
                <a:ext cx="1288977" cy="338554"/>
              </a:xfrm>
              <a:prstGeom prst="rect">
                <a:avLst/>
              </a:prstGeom>
              <a:blipFill>
                <a:blip r:embed="rId11"/>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458E34C0-8938-4BE5-8AC7-FCE8162FBD84}"/>
                  </a:ext>
                </a:extLst>
              </p:cNvPr>
              <p:cNvSpPr txBox="1"/>
              <p:nvPr/>
            </p:nvSpPr>
            <p:spPr>
              <a:xfrm>
                <a:off x="8437879" y="4245029"/>
                <a:ext cx="470428"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i="1">
                          <a:latin typeface="Cambria Math" panose="02040503050406030204" pitchFamily="18" charset="0"/>
                        </a:rPr>
                        <m:t>𝜃</m:t>
                      </m:r>
                    </m:oMath>
                  </m:oMathPara>
                </a14:m>
                <a:endParaRPr kumimoji="1" lang="ja-JP" altLang="en-US" sz="1600" dirty="0"/>
              </a:p>
            </p:txBody>
          </p:sp>
        </mc:Choice>
        <mc:Fallback xmlns="">
          <p:sp>
            <p:nvSpPr>
              <p:cNvPr id="25" name="テキスト ボックス 24">
                <a:extLst>
                  <a:ext uri="{FF2B5EF4-FFF2-40B4-BE49-F238E27FC236}">
                    <a16:creationId xmlns:a16="http://schemas.microsoft.com/office/drawing/2014/main" id="{458E34C0-8938-4BE5-8AC7-FCE8162FBD84}"/>
                  </a:ext>
                </a:extLst>
              </p:cNvPr>
              <p:cNvSpPr txBox="1">
                <a:spLocks noRot="1" noChangeAspect="1" noMove="1" noResize="1" noEditPoints="1" noAdjustHandles="1" noChangeArrowheads="1" noChangeShapeType="1" noTextEdit="1"/>
              </p:cNvSpPr>
              <p:nvPr/>
            </p:nvSpPr>
            <p:spPr>
              <a:xfrm>
                <a:off x="8437879" y="4245029"/>
                <a:ext cx="470428" cy="33855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CB44AE37-9691-4083-B8D0-87467AACE9F6}"/>
                  </a:ext>
                </a:extLst>
              </p:cNvPr>
              <p:cNvSpPr txBox="1"/>
              <p:nvPr/>
            </p:nvSpPr>
            <p:spPr>
              <a:xfrm>
                <a:off x="7888977" y="3299341"/>
                <a:ext cx="984201" cy="338619"/>
              </a:xfrm>
              <a:prstGeom prst="rect">
                <a:avLst/>
              </a:prstGeom>
              <a:noFill/>
            </p:spPr>
            <p:txBody>
              <a:bodyPr wrap="square" rtlCol="0">
                <a:spAutoFit/>
              </a:bodyPr>
              <a:lstStyle/>
              <a:p>
                <a:pPr algn="ctr"/>
                <a14:m>
                  <m:oMath xmlns:m="http://schemas.openxmlformats.org/officeDocument/2006/math">
                    <m:r>
                      <a:rPr kumimoji="1" lang="ja-JP" altLang="en-US" sz="1600" i="1" smtClean="0">
                        <a:latin typeface="Cambria Math" panose="02040503050406030204" pitchFamily="18" charset="0"/>
                      </a:rPr>
                      <m:t>評価</m:t>
                    </m:r>
                  </m:oMath>
                </a14:m>
                <a:r>
                  <a:rPr kumimoji="1" lang="ja-JP" altLang="en-US" sz="1600" dirty="0"/>
                  <a:t>値</a:t>
                </a:r>
              </a:p>
            </p:txBody>
          </p:sp>
        </mc:Choice>
        <mc:Fallback xmlns="">
          <p:sp>
            <p:nvSpPr>
              <p:cNvPr id="26" name="テキスト ボックス 25">
                <a:extLst>
                  <a:ext uri="{FF2B5EF4-FFF2-40B4-BE49-F238E27FC236}">
                    <a16:creationId xmlns:a16="http://schemas.microsoft.com/office/drawing/2014/main" id="{CB44AE37-9691-4083-B8D0-87467AACE9F6}"/>
                  </a:ext>
                </a:extLst>
              </p:cNvPr>
              <p:cNvSpPr txBox="1">
                <a:spLocks noRot="1" noChangeAspect="1" noMove="1" noResize="1" noEditPoints="1" noAdjustHandles="1" noChangeArrowheads="1" noChangeShapeType="1" noTextEdit="1"/>
              </p:cNvSpPr>
              <p:nvPr/>
            </p:nvSpPr>
            <p:spPr>
              <a:xfrm>
                <a:off x="7888977" y="3299341"/>
                <a:ext cx="984201" cy="338619"/>
              </a:xfrm>
              <a:prstGeom prst="rect">
                <a:avLst/>
              </a:prstGeom>
              <a:blipFill>
                <a:blip r:embed="rId13"/>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D983D839-F2C9-417B-8B15-A1A47D16222F}"/>
                  </a:ext>
                </a:extLst>
              </p:cNvPr>
              <p:cNvSpPr txBox="1"/>
              <p:nvPr/>
            </p:nvSpPr>
            <p:spPr>
              <a:xfrm>
                <a:off x="5801436" y="1908900"/>
                <a:ext cx="5743313" cy="338554"/>
              </a:xfrm>
              <a:prstGeom prst="rect">
                <a:avLst/>
              </a:prstGeom>
              <a:noFill/>
            </p:spPr>
            <p:txBody>
              <a:bodyPr wrap="square" rtlCol="0">
                <a:spAutoFit/>
              </a:bodyPr>
              <a:lstStyle/>
              <a:p>
                <a:pPr algn="ctr"/>
                <a14:m>
                  <m:oMath xmlns:m="http://schemas.openxmlformats.org/officeDocument/2006/math">
                    <m:r>
                      <a:rPr kumimoji="1" lang="ja-JP" altLang="en-US" sz="1600" i="1" smtClean="0">
                        <a:latin typeface="Cambria Math" panose="02040503050406030204" pitchFamily="18" charset="0"/>
                      </a:rPr>
                      <m:t>正規化</m:t>
                    </m:r>
                  </m:oMath>
                </a14:m>
                <a:r>
                  <a:rPr kumimoji="1" lang="ja-JP" altLang="en-US" sz="1600" dirty="0"/>
                  <a:t>の緩和度合いを変えると、角度の挙動が変わるポイントがある</a:t>
                </a:r>
              </a:p>
            </p:txBody>
          </p:sp>
        </mc:Choice>
        <mc:Fallback xmlns="">
          <p:sp>
            <p:nvSpPr>
              <p:cNvPr id="27" name="テキスト ボックス 26">
                <a:extLst>
                  <a:ext uri="{FF2B5EF4-FFF2-40B4-BE49-F238E27FC236}">
                    <a16:creationId xmlns:a16="http://schemas.microsoft.com/office/drawing/2014/main" id="{D983D839-F2C9-417B-8B15-A1A47D16222F}"/>
                  </a:ext>
                </a:extLst>
              </p:cNvPr>
              <p:cNvSpPr txBox="1">
                <a:spLocks noRot="1" noChangeAspect="1" noMove="1" noResize="1" noEditPoints="1" noAdjustHandles="1" noChangeArrowheads="1" noChangeShapeType="1" noTextEdit="1"/>
              </p:cNvSpPr>
              <p:nvPr/>
            </p:nvSpPr>
            <p:spPr>
              <a:xfrm>
                <a:off x="5801436" y="1908900"/>
                <a:ext cx="5743313" cy="338554"/>
              </a:xfrm>
              <a:prstGeom prst="rect">
                <a:avLst/>
              </a:prstGeom>
              <a:blipFill>
                <a:blip r:embed="rId14"/>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D348D447-74DB-4478-9C64-C98832F2792A}"/>
                  </a:ext>
                </a:extLst>
              </p:cNvPr>
              <p:cNvSpPr txBox="1"/>
              <p:nvPr/>
            </p:nvSpPr>
            <p:spPr>
              <a:xfrm>
                <a:off x="5995269" y="4965194"/>
                <a:ext cx="5777631" cy="369332"/>
              </a:xfrm>
              <a:prstGeom prst="rect">
                <a:avLst/>
              </a:prstGeom>
              <a:noFill/>
            </p:spPr>
            <p:txBody>
              <a:bodyPr wrap="square" rtlCol="0">
                <a:spAutoFit/>
              </a:bodyPr>
              <a:lstStyle/>
              <a:p>
                <a:r>
                  <a:rPr kumimoji="1" lang="ja-JP" altLang="en-US" b="0" i="1" dirty="0">
                    <a:latin typeface="Cambria Math" panose="02040503050406030204" pitchFamily="18" charset="0"/>
                  </a:rPr>
                  <a:t>提案手法は、下記のルールで</a:t>
                </a:r>
                <a14:m>
                  <m:oMath xmlns:m="http://schemas.openxmlformats.org/officeDocument/2006/math">
                    <m:r>
                      <a:rPr lang="en-US" altLang="ja-JP" sz="1800" b="0" i="1" smtClean="0">
                        <a:latin typeface="Cambria Math" panose="02040503050406030204" pitchFamily="18" charset="0"/>
                      </a:rPr>
                      <m:t>𝛽</m:t>
                    </m:r>
                  </m:oMath>
                </a14:m>
                <a:r>
                  <a:rPr kumimoji="1" lang="ja-JP" altLang="en-US" b="0" i="1" dirty="0">
                    <a:latin typeface="Cambria Math" panose="02040503050406030204" pitchFamily="18" charset="0"/>
                  </a:rPr>
                  <a:t>を調整しながら探索する。</a:t>
                </a:r>
                <a:endParaRPr kumimoji="1" lang="en-US" altLang="ja-JP" b="0" i="1" dirty="0">
                  <a:latin typeface="Cambria Math" panose="02040503050406030204" pitchFamily="18" charset="0"/>
                </a:endParaRPr>
              </a:p>
            </p:txBody>
          </p:sp>
        </mc:Choice>
        <mc:Fallback xmlns="">
          <p:sp>
            <p:nvSpPr>
              <p:cNvPr id="28" name="テキスト ボックス 27">
                <a:extLst>
                  <a:ext uri="{FF2B5EF4-FFF2-40B4-BE49-F238E27FC236}">
                    <a16:creationId xmlns:a16="http://schemas.microsoft.com/office/drawing/2014/main" id="{D348D447-74DB-4478-9C64-C98832F2792A}"/>
                  </a:ext>
                </a:extLst>
              </p:cNvPr>
              <p:cNvSpPr txBox="1">
                <a:spLocks noRot="1" noChangeAspect="1" noMove="1" noResize="1" noEditPoints="1" noAdjustHandles="1" noChangeArrowheads="1" noChangeShapeType="1" noTextEdit="1"/>
              </p:cNvSpPr>
              <p:nvPr/>
            </p:nvSpPr>
            <p:spPr>
              <a:xfrm>
                <a:off x="5995269" y="4965194"/>
                <a:ext cx="5777631" cy="369332"/>
              </a:xfrm>
              <a:prstGeom prst="rect">
                <a:avLst/>
              </a:prstGeom>
              <a:blipFill>
                <a:blip r:embed="rId15"/>
                <a:stretch>
                  <a:fillRect l="-844" t="-10000"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105EA0C7-6B0C-4E1B-AB18-E822EDA3573C}"/>
                  </a:ext>
                </a:extLst>
              </p:cNvPr>
              <p:cNvSpPr txBox="1"/>
              <p:nvPr/>
            </p:nvSpPr>
            <p:spPr>
              <a:xfrm>
                <a:off x="5766475" y="5414587"/>
                <a:ext cx="5777631" cy="584775"/>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i="1" dirty="0">
                    <a:latin typeface="Cambria Math" panose="02040503050406030204" pitchFamily="18" charset="0"/>
                  </a:rPr>
                  <a:t>角度が激しく動く：</a:t>
                </a:r>
                <a14:m>
                  <m:oMath xmlns:m="http://schemas.openxmlformats.org/officeDocument/2006/math">
                    <m:r>
                      <a:rPr lang="en-US" altLang="ja-JP" sz="1600" b="0" i="1" smtClean="0">
                        <a:latin typeface="Cambria Math" panose="02040503050406030204" pitchFamily="18" charset="0"/>
                      </a:rPr>
                      <m:t>𝛽</m:t>
                    </m:r>
                  </m:oMath>
                </a14:m>
                <a:r>
                  <a:rPr kumimoji="1" lang="ja-JP" altLang="en-US" sz="1600" i="1" dirty="0">
                    <a:latin typeface="Cambria Math" panose="02040503050406030204" pitchFamily="18" charset="0"/>
                  </a:rPr>
                  <a:t>を下げる（正規化を弱める）</a:t>
                </a:r>
                <a:endParaRPr kumimoji="1" lang="en-US" altLang="ja-JP" sz="1600" i="1" dirty="0">
                  <a:latin typeface="Cambria Math" panose="02040503050406030204" pitchFamily="18" charset="0"/>
                </a:endParaRPr>
              </a:p>
              <a:p>
                <a:pPr marL="285750" indent="-285750">
                  <a:buFont typeface="Wingdings" panose="05000000000000000000" pitchFamily="2" charset="2"/>
                  <a:buChar char="Ø"/>
                </a:pPr>
                <a:r>
                  <a:rPr kumimoji="1" lang="ja-JP" altLang="en-US" sz="1600" i="1" dirty="0">
                    <a:latin typeface="Cambria Math" panose="02040503050406030204" pitchFamily="18" charset="0"/>
                  </a:rPr>
                  <a:t>角度が安定し続ける：</a:t>
                </a:r>
                <a:r>
                  <a:rPr lang="en-US" altLang="ja-JP" sz="1600" b="0" dirty="0"/>
                  <a:t> </a:t>
                </a:r>
                <a14:m>
                  <m:oMath xmlns:m="http://schemas.openxmlformats.org/officeDocument/2006/math">
                    <m:r>
                      <a:rPr lang="en-US" altLang="ja-JP" sz="1600" b="0" i="1" smtClean="0">
                        <a:latin typeface="Cambria Math" panose="02040503050406030204" pitchFamily="18" charset="0"/>
                      </a:rPr>
                      <m:t>𝛽</m:t>
                    </m:r>
                  </m:oMath>
                </a14:m>
                <a:r>
                  <a:rPr kumimoji="1" lang="ja-JP" altLang="en-US" sz="1600" i="1" dirty="0">
                    <a:latin typeface="Cambria Math" panose="02040503050406030204" pitchFamily="18" charset="0"/>
                  </a:rPr>
                  <a:t>を上げる（正規化を強める）</a:t>
                </a:r>
                <a:endParaRPr kumimoji="1" lang="en-US" altLang="ja-JP" sz="1600" b="0" i="1" dirty="0">
                  <a:latin typeface="Cambria Math" panose="02040503050406030204" pitchFamily="18" charset="0"/>
                </a:endParaRPr>
              </a:p>
            </p:txBody>
          </p:sp>
        </mc:Choice>
        <mc:Fallback xmlns="">
          <p:sp>
            <p:nvSpPr>
              <p:cNvPr id="29" name="テキスト ボックス 28">
                <a:extLst>
                  <a:ext uri="{FF2B5EF4-FFF2-40B4-BE49-F238E27FC236}">
                    <a16:creationId xmlns:a16="http://schemas.microsoft.com/office/drawing/2014/main" id="{105EA0C7-6B0C-4E1B-AB18-E822EDA3573C}"/>
                  </a:ext>
                </a:extLst>
              </p:cNvPr>
              <p:cNvSpPr txBox="1">
                <a:spLocks noRot="1" noChangeAspect="1" noMove="1" noResize="1" noEditPoints="1" noAdjustHandles="1" noChangeArrowheads="1" noChangeShapeType="1" noTextEdit="1"/>
              </p:cNvSpPr>
              <p:nvPr/>
            </p:nvSpPr>
            <p:spPr>
              <a:xfrm>
                <a:off x="5766475" y="5414587"/>
                <a:ext cx="5777631" cy="584775"/>
              </a:xfrm>
              <a:prstGeom prst="rect">
                <a:avLst/>
              </a:prstGeom>
              <a:blipFill>
                <a:blip r:embed="rId16"/>
                <a:stretch>
                  <a:fillRect l="-422" t="-3125" b="-125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73902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en-US" altLang="ja-JP" dirty="0"/>
              <a:t>M1 </a:t>
            </a:r>
            <a:r>
              <a:rPr lang="ja-JP" altLang="en-US" dirty="0"/>
              <a:t>佐藤さんの状況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学生の状況　</a:t>
            </a:r>
            <a:r>
              <a:rPr kumimoji="1" lang="en-US" altLang="ja-JP" sz="1600" b="1" dirty="0">
                <a:solidFill>
                  <a:schemeClr val="bg1"/>
                </a:solidFill>
              </a:rPr>
              <a:t>&gt;</a:t>
            </a:r>
            <a:r>
              <a:rPr kumimoji="1" lang="ja-JP" altLang="en-US" sz="1600" b="1" dirty="0">
                <a:solidFill>
                  <a:schemeClr val="bg1"/>
                </a:solidFill>
              </a:rPr>
              <a:t>　近傍生成法</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51809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12</a:t>
            </a:r>
            <a:r>
              <a:rPr lang="ja-JP" altLang="en-US" sz="2800" dirty="0"/>
              <a:t>月～</a:t>
            </a:r>
            <a:r>
              <a:rPr lang="en-US" altLang="ja-JP" sz="2800" dirty="0"/>
              <a:t>1</a:t>
            </a:r>
            <a:r>
              <a:rPr lang="ja-JP" altLang="en-US" sz="2800" dirty="0"/>
              <a:t>月は就活に専念していた。</a:t>
            </a:r>
            <a:r>
              <a:rPr lang="ja-JP" altLang="en-US" dirty="0"/>
              <a:t>（先日、内々定をもらった）</a:t>
            </a:r>
          </a:p>
          <a:p>
            <a:pPr>
              <a:defRPr/>
            </a:pPr>
            <a:r>
              <a:rPr lang="ja-JP" altLang="en-US" sz="2800" dirty="0"/>
              <a:t>有制約における近傍生成法について、実験を進めている。</a:t>
            </a:r>
            <a:endParaRPr lang="en-US" altLang="ja-JP" sz="2800" dirty="0"/>
          </a:p>
        </p:txBody>
      </p:sp>
      <p:sp>
        <p:nvSpPr>
          <p:cNvPr id="8" name="テキスト ボックス 7">
            <a:extLst>
              <a:ext uri="{FF2B5EF4-FFF2-40B4-BE49-F238E27FC236}">
                <a16:creationId xmlns:a16="http://schemas.microsoft.com/office/drawing/2014/main" id="{133892D5-CF63-4FF2-B593-5CF0B20696D0}"/>
              </a:ext>
            </a:extLst>
          </p:cNvPr>
          <p:cNvSpPr txBox="1"/>
          <p:nvPr/>
        </p:nvSpPr>
        <p:spPr>
          <a:xfrm>
            <a:off x="595101" y="2242749"/>
            <a:ext cx="4202519" cy="369332"/>
          </a:xfrm>
          <a:prstGeom prst="rect">
            <a:avLst/>
          </a:prstGeom>
          <a:noFill/>
        </p:spPr>
        <p:txBody>
          <a:bodyPr wrap="square" rtlCol="0">
            <a:spAutoFit/>
          </a:bodyPr>
          <a:lstStyle/>
          <a:p>
            <a:pPr algn="ctr"/>
            <a:r>
              <a:rPr kumimoji="1" lang="en-US" altLang="ja-JP" b="0" dirty="0">
                <a:latin typeface="Cambria Math" panose="02040503050406030204" pitchFamily="18" charset="0"/>
              </a:rPr>
              <a:t>Additiona</a:t>
            </a:r>
            <a:r>
              <a:rPr kumimoji="1" lang="en-US" altLang="ja-JP" dirty="0">
                <a:latin typeface="Cambria Math" panose="02040503050406030204" pitchFamily="18" charset="0"/>
              </a:rPr>
              <a:t>l Set</a:t>
            </a:r>
            <a:r>
              <a:rPr kumimoji="1" lang="ja-JP" altLang="en-US" b="0" i="1" dirty="0">
                <a:latin typeface="Cambria Math" panose="02040503050406030204" pitchFamily="18" charset="0"/>
              </a:rPr>
              <a:t>に着目</a:t>
            </a:r>
            <a:endParaRPr kumimoji="1" lang="en-US" altLang="ja-JP" b="0" i="1" dirty="0">
              <a:latin typeface="Cambria Math" panose="02040503050406030204" pitchFamily="18" charset="0"/>
            </a:endParaRPr>
          </a:p>
        </p:txBody>
      </p:sp>
      <p:sp>
        <p:nvSpPr>
          <p:cNvPr id="23" name="テキスト ボックス 22">
            <a:extLst>
              <a:ext uri="{FF2B5EF4-FFF2-40B4-BE49-F238E27FC236}">
                <a16:creationId xmlns:a16="http://schemas.microsoft.com/office/drawing/2014/main" id="{F51F7292-3C92-45F9-8A5D-224A437B6690}"/>
              </a:ext>
            </a:extLst>
          </p:cNvPr>
          <p:cNvSpPr txBox="1"/>
          <p:nvPr/>
        </p:nvSpPr>
        <p:spPr>
          <a:xfrm>
            <a:off x="571984" y="3003741"/>
            <a:ext cx="4202519" cy="646331"/>
          </a:xfrm>
          <a:prstGeom prst="rect">
            <a:avLst/>
          </a:prstGeom>
          <a:noFill/>
        </p:spPr>
        <p:txBody>
          <a:bodyPr wrap="square" rtlCol="0">
            <a:spAutoFit/>
          </a:bodyPr>
          <a:lstStyle/>
          <a:p>
            <a:pPr algn="ctr"/>
            <a:r>
              <a:rPr kumimoji="1" lang="ja-JP" altLang="en-US" i="1" dirty="0">
                <a:latin typeface="Cambria Math" panose="02040503050406030204" pitchFamily="18" charset="0"/>
              </a:rPr>
              <a:t>近傍生成では、現在の個体、あるいは、</a:t>
            </a:r>
            <a:endParaRPr kumimoji="1" lang="en-US" altLang="ja-JP" i="1" dirty="0">
              <a:latin typeface="Cambria Math" panose="02040503050406030204" pitchFamily="18" charset="0"/>
            </a:endParaRPr>
          </a:p>
          <a:p>
            <a:pPr algn="ctr"/>
            <a:r>
              <a:rPr kumimoji="1" lang="ja-JP" altLang="en-US" i="1" dirty="0">
                <a:latin typeface="Cambria Math" panose="02040503050406030204" pitchFamily="18" charset="0"/>
              </a:rPr>
              <a:t>過去の履歴で評価が良かった解を参照する。</a:t>
            </a:r>
            <a:endParaRPr kumimoji="1" lang="en-US" altLang="ja-JP" b="0" i="1" dirty="0">
              <a:latin typeface="Cambria Math" panose="02040503050406030204" pitchFamily="18" charset="0"/>
            </a:endParaRPr>
          </a:p>
        </p:txBody>
      </p:sp>
      <p:sp>
        <p:nvSpPr>
          <p:cNvPr id="30" name="テキスト ボックス 29">
            <a:extLst>
              <a:ext uri="{FF2B5EF4-FFF2-40B4-BE49-F238E27FC236}">
                <a16:creationId xmlns:a16="http://schemas.microsoft.com/office/drawing/2014/main" id="{F83406CB-0566-40D7-91BC-AD3AF07525C7}"/>
              </a:ext>
            </a:extLst>
          </p:cNvPr>
          <p:cNvSpPr txBox="1"/>
          <p:nvPr/>
        </p:nvSpPr>
        <p:spPr>
          <a:xfrm>
            <a:off x="595101" y="3857066"/>
            <a:ext cx="4202519" cy="369332"/>
          </a:xfrm>
          <a:prstGeom prst="rect">
            <a:avLst/>
          </a:prstGeom>
          <a:noFill/>
        </p:spPr>
        <p:txBody>
          <a:bodyPr wrap="square" rtlCol="0">
            <a:spAutoFit/>
          </a:bodyPr>
          <a:lstStyle/>
          <a:p>
            <a:pPr algn="ctr"/>
            <a:r>
              <a:rPr kumimoji="1" lang="ja-JP" altLang="en-US" i="1" dirty="0">
                <a:latin typeface="Cambria Math" panose="02040503050406030204" pitchFamily="18" charset="0"/>
              </a:rPr>
              <a:t>一方、実行可能かどうかは判別していない。</a:t>
            </a:r>
            <a:endParaRPr kumimoji="1" lang="en-US" altLang="ja-JP" b="0" i="1" dirty="0">
              <a:latin typeface="Cambria Math" panose="02040503050406030204" pitchFamily="18" charset="0"/>
            </a:endParaRPr>
          </a:p>
        </p:txBody>
      </p:sp>
      <p:sp>
        <p:nvSpPr>
          <p:cNvPr id="33" name="二等辺三角形 32">
            <a:extLst>
              <a:ext uri="{FF2B5EF4-FFF2-40B4-BE49-F238E27FC236}">
                <a16:creationId xmlns:a16="http://schemas.microsoft.com/office/drawing/2014/main" id="{2A477D29-A0D0-4919-8304-E0D98983921C}"/>
              </a:ext>
            </a:extLst>
          </p:cNvPr>
          <p:cNvSpPr/>
          <p:nvPr/>
        </p:nvSpPr>
        <p:spPr>
          <a:xfrm rot="10800000">
            <a:off x="2277680" y="4512046"/>
            <a:ext cx="791126" cy="26333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6D2ED1C2-CE07-4F6A-800B-B0E21FDFB85F}"/>
              </a:ext>
            </a:extLst>
          </p:cNvPr>
          <p:cNvSpPr txBox="1"/>
          <p:nvPr/>
        </p:nvSpPr>
        <p:spPr>
          <a:xfrm>
            <a:off x="157248" y="5041807"/>
            <a:ext cx="5078223" cy="646331"/>
          </a:xfrm>
          <a:prstGeom prst="rect">
            <a:avLst/>
          </a:prstGeom>
          <a:noFill/>
        </p:spPr>
        <p:txBody>
          <a:bodyPr wrap="square" rtlCol="0">
            <a:spAutoFit/>
          </a:bodyPr>
          <a:lstStyle/>
          <a:p>
            <a:pPr algn="ctr"/>
            <a:r>
              <a:rPr kumimoji="1" lang="ja-JP" altLang="en-US" b="0" i="1" dirty="0">
                <a:latin typeface="Cambria Math" panose="02040503050406030204" pitchFamily="18" charset="0"/>
              </a:rPr>
              <a:t>実行可能／違反を判別しながらアーカイブに保存し、</a:t>
            </a:r>
            <a:endParaRPr kumimoji="1" lang="en-US" altLang="ja-JP" b="0" i="1" dirty="0">
              <a:latin typeface="Cambria Math" panose="02040503050406030204" pitchFamily="18" charset="0"/>
            </a:endParaRPr>
          </a:p>
          <a:p>
            <a:pPr algn="ctr"/>
            <a:r>
              <a:rPr kumimoji="1" lang="ja-JP" altLang="en-US" b="0" i="1" dirty="0">
                <a:latin typeface="Cambria Math" panose="02040503050406030204" pitchFamily="18" charset="0"/>
              </a:rPr>
              <a:t>近傍生成で活用する。</a:t>
            </a:r>
            <a:endParaRPr kumimoji="1" lang="en-US" altLang="ja-JP" b="0" i="1" dirty="0">
              <a:latin typeface="Cambria Math" panose="02040503050406030204" pitchFamily="18" charset="0"/>
            </a:endParaRPr>
          </a:p>
        </p:txBody>
      </p:sp>
      <p:pic>
        <p:nvPicPr>
          <p:cNvPr id="5" name="図 4">
            <a:extLst>
              <a:ext uri="{FF2B5EF4-FFF2-40B4-BE49-F238E27FC236}">
                <a16:creationId xmlns:a16="http://schemas.microsoft.com/office/drawing/2014/main" id="{5575CD3F-A09F-4D0B-B58D-75F7B070FFB0}"/>
              </a:ext>
            </a:extLst>
          </p:cNvPr>
          <p:cNvPicPr>
            <a:picLocks noChangeAspect="1"/>
          </p:cNvPicPr>
          <p:nvPr/>
        </p:nvPicPr>
        <p:blipFill>
          <a:blip r:embed="rId2"/>
          <a:stretch>
            <a:fillRect/>
          </a:stretch>
        </p:blipFill>
        <p:spPr>
          <a:xfrm>
            <a:off x="5093826" y="2780879"/>
            <a:ext cx="7008419" cy="2249862"/>
          </a:xfrm>
          <a:prstGeom prst="rect">
            <a:avLst/>
          </a:prstGeom>
        </p:spPr>
      </p:pic>
      <p:sp>
        <p:nvSpPr>
          <p:cNvPr id="35" name="テキスト ボックス 34">
            <a:extLst>
              <a:ext uri="{FF2B5EF4-FFF2-40B4-BE49-F238E27FC236}">
                <a16:creationId xmlns:a16="http://schemas.microsoft.com/office/drawing/2014/main" id="{C6AAA225-19E1-4DF2-B4CC-FDA83F5A7F78}"/>
              </a:ext>
            </a:extLst>
          </p:cNvPr>
          <p:cNvSpPr txBox="1"/>
          <p:nvPr/>
        </p:nvSpPr>
        <p:spPr>
          <a:xfrm>
            <a:off x="6217117" y="5109500"/>
            <a:ext cx="4546133" cy="369332"/>
          </a:xfrm>
          <a:prstGeom prst="rect">
            <a:avLst/>
          </a:prstGeom>
          <a:noFill/>
        </p:spPr>
        <p:txBody>
          <a:bodyPr wrap="square" rtlCol="0">
            <a:spAutoFit/>
          </a:bodyPr>
          <a:lstStyle/>
          <a:p>
            <a:pPr algn="ctr"/>
            <a:r>
              <a:rPr kumimoji="1" lang="ja-JP" altLang="en-US" b="0" dirty="0">
                <a:latin typeface="Cambria Math" panose="02040503050406030204" pitchFamily="18" charset="0"/>
              </a:rPr>
              <a:t>（</a:t>
            </a:r>
            <a:r>
              <a:rPr kumimoji="1" lang="en-US" altLang="ja-JP" b="0" dirty="0">
                <a:latin typeface="Cambria Math" panose="02040503050406030204" pitchFamily="18" charset="0"/>
              </a:rPr>
              <a:t>IMDE</a:t>
            </a:r>
            <a:r>
              <a:rPr kumimoji="1" lang="ja-JP" altLang="en-US" b="0" dirty="0">
                <a:latin typeface="Cambria Math" panose="02040503050406030204" pitchFamily="18" charset="0"/>
              </a:rPr>
              <a:t>という多目的有制約最適化の方法）</a:t>
            </a:r>
            <a:endParaRPr kumimoji="1" lang="en-US" altLang="ja-JP" b="0" i="1" dirty="0">
              <a:latin typeface="Cambria Math" panose="02040503050406030204" pitchFamily="18" charset="0"/>
            </a:endParaRPr>
          </a:p>
        </p:txBody>
      </p:sp>
      <p:sp>
        <p:nvSpPr>
          <p:cNvPr id="36" name="テキスト ボックス 35">
            <a:extLst>
              <a:ext uri="{FF2B5EF4-FFF2-40B4-BE49-F238E27FC236}">
                <a16:creationId xmlns:a16="http://schemas.microsoft.com/office/drawing/2014/main" id="{095CE9A5-3E2E-405A-A5ED-2687E8F16E42}"/>
              </a:ext>
            </a:extLst>
          </p:cNvPr>
          <p:cNvSpPr txBox="1"/>
          <p:nvPr/>
        </p:nvSpPr>
        <p:spPr>
          <a:xfrm>
            <a:off x="5732370" y="2142793"/>
            <a:ext cx="5731329" cy="646331"/>
          </a:xfrm>
          <a:prstGeom prst="rect">
            <a:avLst/>
          </a:prstGeom>
          <a:noFill/>
        </p:spPr>
        <p:txBody>
          <a:bodyPr wrap="square" rtlCol="0">
            <a:spAutoFit/>
          </a:bodyPr>
          <a:lstStyle/>
          <a:p>
            <a:pPr algn="ctr"/>
            <a:r>
              <a:rPr kumimoji="1" lang="en-US" altLang="ja-JP" b="0" dirty="0">
                <a:latin typeface="Cambria Math" panose="02040503050406030204" pitchFamily="18" charset="0"/>
              </a:rPr>
              <a:t>Additiona</a:t>
            </a:r>
            <a:r>
              <a:rPr kumimoji="1" lang="en-US" altLang="ja-JP" dirty="0">
                <a:latin typeface="Cambria Math" panose="02040503050406030204" pitchFamily="18" charset="0"/>
              </a:rPr>
              <a:t>l Set</a:t>
            </a:r>
            <a:r>
              <a:rPr kumimoji="1" lang="ja-JP" altLang="en-US" dirty="0">
                <a:latin typeface="Cambria Math" panose="02040503050406030204" pitchFamily="18" charset="0"/>
              </a:rPr>
              <a:t>の保存範囲を限定していくことで、</a:t>
            </a:r>
            <a:endParaRPr kumimoji="1" lang="en-US" altLang="ja-JP" dirty="0">
              <a:latin typeface="Cambria Math" panose="02040503050406030204" pitchFamily="18" charset="0"/>
            </a:endParaRPr>
          </a:p>
          <a:p>
            <a:pPr algn="ctr"/>
            <a:r>
              <a:rPr kumimoji="1" lang="ja-JP" altLang="en-US" dirty="0">
                <a:latin typeface="Cambria Math" panose="02040503050406030204" pitchFamily="18" charset="0"/>
              </a:rPr>
              <a:t>制約境界付近の、評価値が良い違反解を活用できる</a:t>
            </a:r>
            <a:endParaRPr kumimoji="1" lang="en-US" altLang="ja-JP" b="0" i="1" dirty="0">
              <a:latin typeface="Cambria Math" panose="02040503050406030204" pitchFamily="18" charset="0"/>
            </a:endParaRPr>
          </a:p>
        </p:txBody>
      </p:sp>
      <p:sp>
        <p:nvSpPr>
          <p:cNvPr id="37" name="テキスト ボックス 36">
            <a:extLst>
              <a:ext uri="{FF2B5EF4-FFF2-40B4-BE49-F238E27FC236}">
                <a16:creationId xmlns:a16="http://schemas.microsoft.com/office/drawing/2014/main" id="{FFCFF4DF-84A7-4BE1-AB3F-9BD4C66C3D5D}"/>
              </a:ext>
            </a:extLst>
          </p:cNvPr>
          <p:cNvSpPr txBox="1"/>
          <p:nvPr/>
        </p:nvSpPr>
        <p:spPr>
          <a:xfrm>
            <a:off x="7445842" y="3905810"/>
            <a:ext cx="964733" cy="307777"/>
          </a:xfrm>
          <a:prstGeom prst="rect">
            <a:avLst/>
          </a:prstGeom>
          <a:noFill/>
        </p:spPr>
        <p:txBody>
          <a:bodyPr wrap="square" rtlCol="0">
            <a:spAutoFit/>
          </a:bodyPr>
          <a:lstStyle/>
          <a:p>
            <a:pPr algn="ctr"/>
            <a:r>
              <a:rPr kumimoji="1" lang="ja-JP" altLang="en-US" sz="1400" b="0" dirty="0">
                <a:solidFill>
                  <a:schemeClr val="accent4"/>
                </a:solidFill>
                <a:latin typeface="Cambria Math" panose="02040503050406030204" pitchFamily="18" charset="0"/>
              </a:rPr>
              <a:t>保存解</a:t>
            </a:r>
            <a:endParaRPr kumimoji="1" lang="en-US" altLang="ja-JP" sz="1400" b="0" i="1" dirty="0">
              <a:solidFill>
                <a:schemeClr val="accent4"/>
              </a:solidFill>
              <a:latin typeface="Cambria Math" panose="02040503050406030204" pitchFamily="18" charset="0"/>
            </a:endParaRPr>
          </a:p>
        </p:txBody>
      </p:sp>
      <p:sp>
        <p:nvSpPr>
          <p:cNvPr id="38" name="テキスト ボックス 37">
            <a:extLst>
              <a:ext uri="{FF2B5EF4-FFF2-40B4-BE49-F238E27FC236}">
                <a16:creationId xmlns:a16="http://schemas.microsoft.com/office/drawing/2014/main" id="{185146CD-B192-445F-8ED1-52D22D2E085D}"/>
              </a:ext>
            </a:extLst>
          </p:cNvPr>
          <p:cNvSpPr txBox="1"/>
          <p:nvPr/>
        </p:nvSpPr>
        <p:spPr>
          <a:xfrm>
            <a:off x="10160467" y="4021611"/>
            <a:ext cx="964733" cy="307777"/>
          </a:xfrm>
          <a:prstGeom prst="rect">
            <a:avLst/>
          </a:prstGeom>
          <a:noFill/>
        </p:spPr>
        <p:txBody>
          <a:bodyPr wrap="square" rtlCol="0">
            <a:spAutoFit/>
          </a:bodyPr>
          <a:lstStyle/>
          <a:p>
            <a:pPr algn="ctr"/>
            <a:r>
              <a:rPr kumimoji="1" lang="ja-JP" altLang="en-US" sz="1400" b="0" dirty="0">
                <a:solidFill>
                  <a:schemeClr val="accent4"/>
                </a:solidFill>
                <a:latin typeface="Cambria Math" panose="02040503050406030204" pitchFamily="18" charset="0"/>
              </a:rPr>
              <a:t>保存解</a:t>
            </a:r>
            <a:endParaRPr kumimoji="1" lang="en-US" altLang="ja-JP" sz="1400" b="0" i="1" dirty="0">
              <a:solidFill>
                <a:schemeClr val="accent4"/>
              </a:solidFill>
              <a:latin typeface="Cambria Math" panose="02040503050406030204" pitchFamily="18" charset="0"/>
            </a:endParaRPr>
          </a:p>
        </p:txBody>
      </p:sp>
      <p:sp>
        <p:nvSpPr>
          <p:cNvPr id="39" name="テキスト ボックス 38">
            <a:extLst>
              <a:ext uri="{FF2B5EF4-FFF2-40B4-BE49-F238E27FC236}">
                <a16:creationId xmlns:a16="http://schemas.microsoft.com/office/drawing/2014/main" id="{BAD719E4-955F-429D-9461-13B7204AC563}"/>
              </a:ext>
            </a:extLst>
          </p:cNvPr>
          <p:cNvSpPr txBox="1"/>
          <p:nvPr/>
        </p:nvSpPr>
        <p:spPr>
          <a:xfrm>
            <a:off x="5732370" y="5608824"/>
            <a:ext cx="5700063" cy="646331"/>
          </a:xfrm>
          <a:prstGeom prst="rect">
            <a:avLst/>
          </a:prstGeom>
          <a:noFill/>
        </p:spPr>
        <p:txBody>
          <a:bodyPr wrap="square" rtlCol="0">
            <a:spAutoFit/>
          </a:bodyPr>
          <a:lstStyle/>
          <a:p>
            <a:pPr algn="ctr"/>
            <a:r>
              <a:rPr kumimoji="1" lang="ja-JP" altLang="en-US" b="0" dirty="0">
                <a:latin typeface="Cambria Math" panose="02040503050406030204" pitchFamily="18" charset="0"/>
              </a:rPr>
              <a:t>まだ提案手法として実装できていないため、</a:t>
            </a:r>
            <a:endParaRPr kumimoji="1" lang="en-US" altLang="ja-JP" b="0" dirty="0">
              <a:latin typeface="Cambria Math" panose="02040503050406030204" pitchFamily="18" charset="0"/>
            </a:endParaRPr>
          </a:p>
          <a:p>
            <a:pPr algn="ctr"/>
            <a:r>
              <a:rPr kumimoji="1" lang="ja-JP" altLang="en-US" b="0" dirty="0">
                <a:latin typeface="Cambria Math" panose="02040503050406030204" pitchFamily="18" charset="0"/>
              </a:rPr>
              <a:t>直近で学会発表するかどうかは</a:t>
            </a:r>
            <a:r>
              <a:rPr kumimoji="1" lang="en-US" altLang="ja-JP" dirty="0">
                <a:latin typeface="Cambria Math" panose="02040503050406030204" pitchFamily="18" charset="0"/>
              </a:rPr>
              <a:t>2</a:t>
            </a:r>
            <a:r>
              <a:rPr kumimoji="1" lang="ja-JP" altLang="en-US" dirty="0">
                <a:latin typeface="Cambria Math" panose="02040503050406030204" pitchFamily="18" charset="0"/>
              </a:rPr>
              <a:t>月中に判断</a:t>
            </a:r>
            <a:endParaRPr kumimoji="1" lang="en-US" altLang="ja-JP" b="0" i="1" dirty="0">
              <a:latin typeface="Cambria Math" panose="02040503050406030204" pitchFamily="18" charset="0"/>
            </a:endParaRPr>
          </a:p>
        </p:txBody>
      </p:sp>
    </p:spTree>
    <p:extLst>
      <p:ext uri="{BB962C8B-B14F-4D97-AF65-F5344CB8AC3E}">
        <p14:creationId xmlns:p14="http://schemas.microsoft.com/office/powerpoint/2010/main" val="353645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en-US" altLang="ja-JP" dirty="0"/>
              <a:t>D1 </a:t>
            </a:r>
            <a:r>
              <a:rPr lang="ja-JP" altLang="en-US" dirty="0"/>
              <a:t>安田さんの状況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学生の状況　</a:t>
            </a:r>
            <a:r>
              <a:rPr kumimoji="1" lang="en-US" altLang="ja-JP" sz="1600" b="1" dirty="0">
                <a:solidFill>
                  <a:schemeClr val="bg1"/>
                </a:solidFill>
              </a:rPr>
              <a:t>&gt;</a:t>
            </a:r>
            <a:r>
              <a:rPr kumimoji="1" lang="ja-JP" altLang="en-US" sz="1600" b="1" dirty="0">
                <a:solidFill>
                  <a:schemeClr val="bg1"/>
                </a:solidFill>
              </a:rPr>
              <a:t>　制約対処法</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51809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基本的には、現在は多目的・有制約での研究を進めているが、全体的には有制約のテーマである。</a:t>
            </a:r>
            <a:endParaRPr lang="ja-JP" altLang="en-US" dirty="0"/>
          </a:p>
          <a:p>
            <a:pPr>
              <a:defRPr/>
            </a:pPr>
            <a:r>
              <a:rPr lang="ja-JP" altLang="en-US" sz="2800" dirty="0"/>
              <a:t>研究業績のために、単一目的・有制約での成果も国際会議での発表を希望している。</a:t>
            </a:r>
            <a:endParaRPr lang="en-US" altLang="ja-JP" sz="2800" dirty="0"/>
          </a:p>
        </p:txBody>
      </p:sp>
      <p:sp>
        <p:nvSpPr>
          <p:cNvPr id="17" name="正方形/長方形 16">
            <a:extLst>
              <a:ext uri="{FF2B5EF4-FFF2-40B4-BE49-F238E27FC236}">
                <a16:creationId xmlns:a16="http://schemas.microsoft.com/office/drawing/2014/main" id="{04987A12-7EE5-4B32-96D4-0343506AC569}"/>
              </a:ext>
            </a:extLst>
          </p:cNvPr>
          <p:cNvSpPr/>
          <p:nvPr/>
        </p:nvSpPr>
        <p:spPr>
          <a:xfrm>
            <a:off x="2645969" y="3444877"/>
            <a:ext cx="2131730" cy="41971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単一目的・有制約</a:t>
            </a:r>
            <a:endParaRPr kumimoji="1" lang="ja-JP" altLang="en-US" dirty="0"/>
          </a:p>
        </p:txBody>
      </p:sp>
      <p:sp>
        <p:nvSpPr>
          <p:cNvPr id="18" name="正方形/長方形 17">
            <a:extLst>
              <a:ext uri="{FF2B5EF4-FFF2-40B4-BE49-F238E27FC236}">
                <a16:creationId xmlns:a16="http://schemas.microsoft.com/office/drawing/2014/main" id="{283C861B-8101-43B5-92BF-5577A6F41714}"/>
              </a:ext>
            </a:extLst>
          </p:cNvPr>
          <p:cNvSpPr/>
          <p:nvPr/>
        </p:nvSpPr>
        <p:spPr>
          <a:xfrm>
            <a:off x="6728501" y="3444877"/>
            <a:ext cx="2131730" cy="41971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多目的・有制約</a:t>
            </a:r>
            <a:endParaRPr kumimoji="1" lang="ja-JP" altLang="en-US" dirty="0"/>
          </a:p>
        </p:txBody>
      </p:sp>
      <p:sp>
        <p:nvSpPr>
          <p:cNvPr id="19" name="正方形/長方形 18">
            <a:extLst>
              <a:ext uri="{FF2B5EF4-FFF2-40B4-BE49-F238E27FC236}">
                <a16:creationId xmlns:a16="http://schemas.microsoft.com/office/drawing/2014/main" id="{A96DAA98-8DD7-4001-96FA-7C51ACFD1955}"/>
              </a:ext>
            </a:extLst>
          </p:cNvPr>
          <p:cNvSpPr/>
          <p:nvPr/>
        </p:nvSpPr>
        <p:spPr>
          <a:xfrm>
            <a:off x="4681773" y="4941231"/>
            <a:ext cx="2131730" cy="41971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有制約の研究</a:t>
            </a:r>
            <a:endParaRPr kumimoji="1" lang="ja-JP" altLang="en-US" dirty="0"/>
          </a:p>
        </p:txBody>
      </p:sp>
      <p:cxnSp>
        <p:nvCxnSpPr>
          <p:cNvPr id="6" name="コネクタ: カギ線 5">
            <a:extLst>
              <a:ext uri="{FF2B5EF4-FFF2-40B4-BE49-F238E27FC236}">
                <a16:creationId xmlns:a16="http://schemas.microsoft.com/office/drawing/2014/main" id="{A837FECB-AFF5-4321-B9F0-9246ABD49434}"/>
              </a:ext>
            </a:extLst>
          </p:cNvPr>
          <p:cNvCxnSpPr>
            <a:cxnSpLocks/>
            <a:stCxn id="17" idx="2"/>
            <a:endCxn id="19" idx="1"/>
          </p:cNvCxnSpPr>
          <p:nvPr/>
        </p:nvCxnSpPr>
        <p:spPr>
          <a:xfrm rot="16200000" flipH="1">
            <a:off x="3553554" y="4022866"/>
            <a:ext cx="1286499" cy="969939"/>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0137E9FB-C7A8-4C85-AE40-531AC8DA246A}"/>
              </a:ext>
            </a:extLst>
          </p:cNvPr>
          <p:cNvCxnSpPr>
            <a:cxnSpLocks/>
            <a:stCxn id="18" idx="2"/>
            <a:endCxn id="19" idx="3"/>
          </p:cNvCxnSpPr>
          <p:nvPr/>
        </p:nvCxnSpPr>
        <p:spPr>
          <a:xfrm rot="5400000">
            <a:off x="6660686" y="4017405"/>
            <a:ext cx="1286499" cy="980863"/>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8AFCE580-34FF-428B-9E7A-46AE215687D0}"/>
              </a:ext>
            </a:extLst>
          </p:cNvPr>
          <p:cNvSpPr txBox="1"/>
          <p:nvPr/>
        </p:nvSpPr>
        <p:spPr>
          <a:xfrm>
            <a:off x="2384429" y="2932243"/>
            <a:ext cx="2654810" cy="369332"/>
          </a:xfrm>
          <a:prstGeom prst="rect">
            <a:avLst/>
          </a:prstGeom>
          <a:noFill/>
        </p:spPr>
        <p:txBody>
          <a:bodyPr wrap="square" rtlCol="0">
            <a:spAutoFit/>
          </a:bodyPr>
          <a:lstStyle/>
          <a:p>
            <a:pPr algn="ctr"/>
            <a:r>
              <a:rPr kumimoji="1" lang="ja-JP" altLang="en-US" b="0" i="1" dirty="0">
                <a:latin typeface="Cambria Math" panose="02040503050406030204" pitchFamily="18" charset="0"/>
              </a:rPr>
              <a:t>基本、学部・修士の成果</a:t>
            </a:r>
            <a:endParaRPr kumimoji="1" lang="en-US" altLang="ja-JP" b="0" i="1" dirty="0">
              <a:latin typeface="Cambria Math" panose="02040503050406030204" pitchFamily="18" charset="0"/>
            </a:endParaRPr>
          </a:p>
        </p:txBody>
      </p:sp>
      <p:sp>
        <p:nvSpPr>
          <p:cNvPr id="29" name="テキスト ボックス 28">
            <a:extLst>
              <a:ext uri="{FF2B5EF4-FFF2-40B4-BE49-F238E27FC236}">
                <a16:creationId xmlns:a16="http://schemas.microsoft.com/office/drawing/2014/main" id="{5588D36E-D586-4065-BB61-FCB3303F5E69}"/>
              </a:ext>
            </a:extLst>
          </p:cNvPr>
          <p:cNvSpPr txBox="1"/>
          <p:nvPr/>
        </p:nvSpPr>
        <p:spPr>
          <a:xfrm>
            <a:off x="6546854" y="2932243"/>
            <a:ext cx="2654810" cy="369332"/>
          </a:xfrm>
          <a:prstGeom prst="rect">
            <a:avLst/>
          </a:prstGeom>
          <a:noFill/>
        </p:spPr>
        <p:txBody>
          <a:bodyPr wrap="square" rtlCol="0">
            <a:spAutoFit/>
          </a:bodyPr>
          <a:lstStyle/>
          <a:p>
            <a:pPr algn="ctr"/>
            <a:r>
              <a:rPr kumimoji="1" lang="ja-JP" altLang="en-US" b="0" i="1" dirty="0">
                <a:latin typeface="Cambria Math" panose="02040503050406030204" pitchFamily="18" charset="0"/>
              </a:rPr>
              <a:t>基本、博士での注力</a:t>
            </a:r>
            <a:endParaRPr kumimoji="1" lang="en-US" altLang="ja-JP" b="0" i="1" dirty="0">
              <a:latin typeface="Cambria Math" panose="02040503050406030204" pitchFamily="18" charset="0"/>
            </a:endParaRPr>
          </a:p>
        </p:txBody>
      </p:sp>
      <p:sp>
        <p:nvSpPr>
          <p:cNvPr id="32" name="テキスト ボックス 31">
            <a:extLst>
              <a:ext uri="{FF2B5EF4-FFF2-40B4-BE49-F238E27FC236}">
                <a16:creationId xmlns:a16="http://schemas.microsoft.com/office/drawing/2014/main" id="{D2BEA74D-0A8C-4E13-9328-9CC047FF3D2A}"/>
              </a:ext>
            </a:extLst>
          </p:cNvPr>
          <p:cNvSpPr txBox="1"/>
          <p:nvPr/>
        </p:nvSpPr>
        <p:spPr>
          <a:xfrm>
            <a:off x="429109" y="3914199"/>
            <a:ext cx="3124714" cy="923330"/>
          </a:xfrm>
          <a:prstGeom prst="rect">
            <a:avLst/>
          </a:prstGeom>
          <a:noFill/>
        </p:spPr>
        <p:txBody>
          <a:bodyPr wrap="square" rtlCol="0">
            <a:spAutoFit/>
          </a:bodyPr>
          <a:lstStyle/>
          <a:p>
            <a:pPr algn="ctr"/>
            <a:r>
              <a:rPr kumimoji="1" lang="ja-JP" altLang="en-US" b="0" i="1" dirty="0">
                <a:latin typeface="Cambria Math" panose="02040503050406030204" pitchFamily="18" charset="0"/>
              </a:rPr>
              <a:t>ただ、小嶋さんの成果を拡張し、国際会議で発表予定</a:t>
            </a:r>
            <a:endParaRPr kumimoji="1" lang="en-US" altLang="ja-JP" b="0" i="1" dirty="0">
              <a:latin typeface="Cambria Math" panose="02040503050406030204" pitchFamily="18" charset="0"/>
            </a:endParaRPr>
          </a:p>
          <a:p>
            <a:pPr algn="ctr"/>
            <a:r>
              <a:rPr kumimoji="1" lang="ja-JP" altLang="en-US" i="1" dirty="0">
                <a:latin typeface="Cambria Math" panose="02040503050406030204" pitchFamily="18" charset="0"/>
              </a:rPr>
              <a:t>（共同研究の範囲）</a:t>
            </a:r>
            <a:endParaRPr kumimoji="1" lang="en-US" altLang="ja-JP" b="0" i="1" dirty="0">
              <a:latin typeface="Cambria Math" panose="02040503050406030204" pitchFamily="18" charset="0"/>
            </a:endParaRPr>
          </a:p>
        </p:txBody>
      </p:sp>
      <p:sp>
        <p:nvSpPr>
          <p:cNvPr id="40" name="テキスト ボックス 39">
            <a:extLst>
              <a:ext uri="{FF2B5EF4-FFF2-40B4-BE49-F238E27FC236}">
                <a16:creationId xmlns:a16="http://schemas.microsoft.com/office/drawing/2014/main" id="{CC53172A-00A0-4BB0-BA84-2BDDB4E8DF5E}"/>
              </a:ext>
            </a:extLst>
          </p:cNvPr>
          <p:cNvSpPr txBox="1"/>
          <p:nvPr/>
        </p:nvSpPr>
        <p:spPr>
          <a:xfrm>
            <a:off x="348319" y="5079278"/>
            <a:ext cx="3124714" cy="369332"/>
          </a:xfrm>
          <a:prstGeom prst="rect">
            <a:avLst/>
          </a:prstGeom>
          <a:noFill/>
        </p:spPr>
        <p:txBody>
          <a:bodyPr wrap="square" rtlCol="0">
            <a:spAutoFit/>
          </a:bodyPr>
          <a:lstStyle/>
          <a:p>
            <a:pPr algn="ctr"/>
            <a:r>
              <a:rPr kumimoji="1" lang="en-US" altLang="ja-JP" b="0" dirty="0">
                <a:latin typeface="Cambria Math" panose="02040503050406030204" pitchFamily="18" charset="0"/>
              </a:rPr>
              <a:t>SICE</a:t>
            </a:r>
            <a:r>
              <a:rPr kumimoji="1" lang="ja-JP" altLang="en-US" dirty="0">
                <a:latin typeface="Cambria Math" panose="02040503050406030204" pitchFamily="18" charset="0"/>
              </a:rPr>
              <a:t> </a:t>
            </a:r>
            <a:r>
              <a:rPr kumimoji="1" lang="en-US" altLang="ja-JP" dirty="0">
                <a:latin typeface="Cambria Math" panose="02040503050406030204" pitchFamily="18" charset="0"/>
              </a:rPr>
              <a:t>Annual Conf.</a:t>
            </a:r>
            <a:r>
              <a:rPr kumimoji="1" lang="ja-JP" altLang="en-US" b="0" i="1" dirty="0">
                <a:latin typeface="Cambria Math" panose="02040503050406030204" pitchFamily="18" charset="0"/>
              </a:rPr>
              <a:t>に投稿予定</a:t>
            </a:r>
            <a:endParaRPr kumimoji="1" lang="en-US" altLang="ja-JP" b="0" i="1" dirty="0">
              <a:latin typeface="Cambria Math" panose="02040503050406030204" pitchFamily="18" charset="0"/>
            </a:endParaRPr>
          </a:p>
        </p:txBody>
      </p:sp>
      <p:sp>
        <p:nvSpPr>
          <p:cNvPr id="41" name="テキスト ボックス 40">
            <a:extLst>
              <a:ext uri="{FF2B5EF4-FFF2-40B4-BE49-F238E27FC236}">
                <a16:creationId xmlns:a16="http://schemas.microsoft.com/office/drawing/2014/main" id="{079F477F-C13E-4FA1-9AAA-CD759C9C3D46}"/>
              </a:ext>
            </a:extLst>
          </p:cNvPr>
          <p:cNvSpPr txBox="1"/>
          <p:nvPr/>
        </p:nvSpPr>
        <p:spPr>
          <a:xfrm>
            <a:off x="8484109" y="5019004"/>
            <a:ext cx="3124714" cy="369332"/>
          </a:xfrm>
          <a:prstGeom prst="rect">
            <a:avLst/>
          </a:prstGeom>
          <a:noFill/>
        </p:spPr>
        <p:txBody>
          <a:bodyPr wrap="square" rtlCol="0">
            <a:spAutoFit/>
          </a:bodyPr>
          <a:lstStyle/>
          <a:p>
            <a:pPr algn="ctr"/>
            <a:r>
              <a:rPr kumimoji="1" lang="en-US" altLang="ja-JP" b="0" dirty="0">
                <a:latin typeface="Cambria Math" panose="02040503050406030204" pitchFamily="18" charset="0"/>
              </a:rPr>
              <a:t>ACM</a:t>
            </a:r>
            <a:r>
              <a:rPr kumimoji="1" lang="ja-JP" altLang="en-US" b="0" i="1" dirty="0">
                <a:latin typeface="Cambria Math" panose="02040503050406030204" pitchFamily="18" charset="0"/>
              </a:rPr>
              <a:t>の国際会議で投稿予定</a:t>
            </a:r>
            <a:endParaRPr kumimoji="1" lang="en-US" altLang="ja-JP" b="0" i="1" dirty="0">
              <a:latin typeface="Cambria Math" panose="02040503050406030204" pitchFamily="18" charset="0"/>
            </a:endParaRPr>
          </a:p>
        </p:txBody>
      </p:sp>
      <p:sp>
        <p:nvSpPr>
          <p:cNvPr id="42" name="テキスト ボックス 41">
            <a:extLst>
              <a:ext uri="{FF2B5EF4-FFF2-40B4-BE49-F238E27FC236}">
                <a16:creationId xmlns:a16="http://schemas.microsoft.com/office/drawing/2014/main" id="{9915AFFD-9E17-486A-BA25-58F2D6C73DE8}"/>
              </a:ext>
            </a:extLst>
          </p:cNvPr>
          <p:cNvSpPr txBox="1"/>
          <p:nvPr/>
        </p:nvSpPr>
        <p:spPr>
          <a:xfrm>
            <a:off x="8484109" y="3886929"/>
            <a:ext cx="3124714" cy="923330"/>
          </a:xfrm>
          <a:prstGeom prst="rect">
            <a:avLst/>
          </a:prstGeom>
          <a:noFill/>
        </p:spPr>
        <p:txBody>
          <a:bodyPr wrap="square" rtlCol="0">
            <a:spAutoFit/>
          </a:bodyPr>
          <a:lstStyle/>
          <a:p>
            <a:pPr algn="ctr"/>
            <a:r>
              <a:rPr kumimoji="1" lang="ja-JP" altLang="en-US" i="1" dirty="0">
                <a:latin typeface="Cambria Math" panose="02040503050406030204" pitchFamily="18" charset="0"/>
              </a:rPr>
              <a:t>自分で検討した内容を</a:t>
            </a:r>
            <a:endParaRPr kumimoji="1" lang="en-US" altLang="ja-JP" i="1" dirty="0">
              <a:latin typeface="Cambria Math" panose="02040503050406030204" pitchFamily="18" charset="0"/>
            </a:endParaRPr>
          </a:p>
          <a:p>
            <a:pPr algn="ctr"/>
            <a:r>
              <a:rPr kumimoji="1" lang="ja-JP" altLang="en-US" b="0" i="1" dirty="0">
                <a:latin typeface="Cambria Math" panose="02040503050406030204" pitchFamily="18" charset="0"/>
              </a:rPr>
              <a:t>国際会議で発表予定</a:t>
            </a:r>
            <a:endParaRPr kumimoji="1" lang="en-US" altLang="ja-JP" b="0" i="1" dirty="0">
              <a:latin typeface="Cambria Math" panose="02040503050406030204" pitchFamily="18" charset="0"/>
            </a:endParaRPr>
          </a:p>
          <a:p>
            <a:pPr algn="ctr"/>
            <a:r>
              <a:rPr kumimoji="1" lang="ja-JP" altLang="en-US" i="1" dirty="0">
                <a:latin typeface="Cambria Math" panose="02040503050406030204" pitchFamily="18" charset="0"/>
              </a:rPr>
              <a:t>（共同研究以外の範囲）</a:t>
            </a:r>
            <a:endParaRPr kumimoji="1" lang="en-US" altLang="ja-JP" b="0" i="1" dirty="0">
              <a:latin typeface="Cambria Math" panose="02040503050406030204" pitchFamily="18" charset="0"/>
            </a:endParaRPr>
          </a:p>
        </p:txBody>
      </p:sp>
    </p:spTree>
    <p:extLst>
      <p:ext uri="{BB962C8B-B14F-4D97-AF65-F5344CB8AC3E}">
        <p14:creationId xmlns:p14="http://schemas.microsoft.com/office/powerpoint/2010/main" val="280265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バイナリ変数への拡張（</a:t>
            </a:r>
            <a:r>
              <a:rPr lang="en-US" altLang="ja-JP" dirty="0"/>
              <a:t>DE</a:t>
            </a:r>
            <a:r>
              <a:rPr lang="ja-JP" altLang="en-US" dirty="0"/>
              <a:t>突然変異）</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4205" y="-19466"/>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検証結果</a:t>
            </a:r>
            <a:endParaRPr kumimoji="1" lang="ja-JP" altLang="en-US" sz="1600" b="1" dirty="0">
              <a:solidFill>
                <a:schemeClr val="bg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1102872"/>
            <a:ext cx="11509002"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一応先行研究はあるが、あまり凝ったのは出てこない印象。</a:t>
            </a:r>
            <a:endParaRPr lang="en-US" altLang="ja-JP" sz="2800" dirty="0"/>
          </a:p>
          <a:p>
            <a:pPr lvl="1">
              <a:defRPr/>
            </a:pPr>
            <a:r>
              <a:rPr lang="ja-JP" altLang="en-US" sz="2400" dirty="0"/>
              <a:t>ハミング距離として考えたときでも果たして適切なのか？</a:t>
            </a:r>
            <a:endParaRPr lang="en-US" altLang="ja-JP" sz="2400" dirty="0"/>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A76DCE93-A548-460C-A123-FB03D6B38A3E}"/>
                  </a:ext>
                </a:extLst>
              </p:cNvPr>
              <p:cNvSpPr txBox="1"/>
              <p:nvPr/>
            </p:nvSpPr>
            <p:spPr>
              <a:xfrm>
                <a:off x="2315931" y="2545761"/>
                <a:ext cx="2596955" cy="37824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p>
                        <m:sSupPr>
                          <m:ctrlPr>
                            <a:rPr kumimoji="1" lang="en-US" altLang="ja-JP" b="1" i="1">
                              <a:latin typeface="Cambria Math" panose="02040503050406030204" pitchFamily="18" charset="0"/>
                            </a:rPr>
                          </m:ctrlPr>
                        </m:sSupPr>
                        <m:e>
                          <m:acc>
                            <m:accPr>
                              <m:chr m:val="̂"/>
                              <m:ctrlPr>
                                <a:rPr kumimoji="1" lang="en-US" altLang="ja-JP" b="1" i="1">
                                  <a:latin typeface="Cambria Math" panose="02040503050406030204" pitchFamily="18" charset="0"/>
                                </a:rPr>
                              </m:ctrlPr>
                            </m:accPr>
                            <m:e>
                              <m:r>
                                <a:rPr kumimoji="1" lang="en-US" altLang="ja-JP" b="1" i="1">
                                  <a:latin typeface="Cambria Math" panose="02040503050406030204" pitchFamily="18" charset="0"/>
                                </a:rPr>
                                <m:t>𝒙</m:t>
                              </m:r>
                            </m:e>
                          </m:acc>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1" i="1" smtClean="0">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b="0" i="1" smtClean="0">
                              <a:latin typeface="Cambria Math" panose="02040503050406030204" pitchFamily="18" charset="0"/>
                            </a:rPr>
                            <m:t>𝑖</m:t>
                          </m:r>
                        </m:sup>
                      </m:sSup>
                      <m:r>
                        <a:rPr kumimoji="1" lang="en-US" altLang="ja-JP" b="1" i="1" smtClean="0">
                          <a:latin typeface="Cambria Math" panose="02040503050406030204" pitchFamily="18" charset="0"/>
                        </a:rPr>
                        <m:t>+</m:t>
                      </m:r>
                      <m:r>
                        <a:rPr kumimoji="1" lang="en-US" altLang="ja-JP" b="0" i="1" smtClean="0">
                          <a:latin typeface="Cambria Math" panose="02040503050406030204" pitchFamily="18" charset="0"/>
                        </a:rPr>
                        <m:t>𝐹</m:t>
                      </m:r>
                      <m:r>
                        <a:rPr kumimoji="1" lang="en-US" altLang="ja-JP" b="1" i="1" smtClean="0">
                          <a:latin typeface="Cambria Math" panose="02040503050406030204" pitchFamily="18" charset="0"/>
                        </a:rPr>
                        <m:t>(</m:t>
                      </m:r>
                      <m:sSup>
                        <m:sSupPr>
                          <m:ctrlPr>
                            <a:rPr kumimoji="1" lang="en-US" altLang="ja-JP" b="1" i="1" smtClean="0">
                              <a:latin typeface="Cambria Math" panose="02040503050406030204" pitchFamily="18" charset="0"/>
                            </a:rPr>
                          </m:ctrlPr>
                        </m:sSupPr>
                        <m:e>
                          <m:r>
                            <a:rPr kumimoji="1" lang="en-US" altLang="ja-JP" b="1" i="1" smtClean="0">
                              <a:latin typeface="Cambria Math" panose="02040503050406030204" pitchFamily="18" charset="0"/>
                            </a:rPr>
                            <m:t>𝒙</m:t>
                          </m:r>
                        </m:e>
                        <m:sup>
                          <m:r>
                            <a:rPr kumimoji="1" lang="en-US" altLang="ja-JP" b="0" i="1" smtClean="0">
                              <a:latin typeface="Cambria Math" panose="02040503050406030204" pitchFamily="18" charset="0"/>
                            </a:rPr>
                            <m:t>2</m:t>
                          </m:r>
                        </m:sup>
                      </m:sSup>
                      <m:r>
                        <a:rPr kumimoji="1" lang="en-US" altLang="ja-JP" b="1" i="1" smtClean="0">
                          <a:latin typeface="Cambria Math" panose="02040503050406030204" pitchFamily="18" charset="0"/>
                        </a:rPr>
                        <m:t>−</m:t>
                      </m:r>
                      <m:sSup>
                        <m:sSupPr>
                          <m:ctrlPr>
                            <a:rPr kumimoji="1" lang="en-US" altLang="ja-JP" b="1" i="1" smtClean="0">
                              <a:latin typeface="Cambria Math" panose="02040503050406030204" pitchFamily="18" charset="0"/>
                            </a:rPr>
                          </m:ctrlPr>
                        </m:sSupPr>
                        <m:e>
                          <m:r>
                            <a:rPr kumimoji="1" lang="en-US" altLang="ja-JP" b="1" i="1" smtClean="0">
                              <a:latin typeface="Cambria Math" panose="02040503050406030204" pitchFamily="18" charset="0"/>
                            </a:rPr>
                            <m:t>𝒙</m:t>
                          </m:r>
                        </m:e>
                        <m:sup>
                          <m:r>
                            <a:rPr kumimoji="1" lang="en-US" altLang="ja-JP" b="0" i="1" smtClean="0">
                              <a:latin typeface="Cambria Math" panose="02040503050406030204" pitchFamily="18" charset="0"/>
                            </a:rPr>
                            <m:t>3</m:t>
                          </m:r>
                        </m:sup>
                      </m:sSup>
                      <m:r>
                        <a:rPr kumimoji="1" lang="en-US" altLang="ja-JP" b="1" i="1" smtClean="0">
                          <a:latin typeface="Cambria Math" panose="02040503050406030204" pitchFamily="18" charset="0"/>
                        </a:rPr>
                        <m:t>)</m:t>
                      </m:r>
                    </m:oMath>
                  </m:oMathPara>
                </a14:m>
                <a:endParaRPr kumimoji="1" lang="ja-JP" altLang="en-US" dirty="0"/>
              </a:p>
            </p:txBody>
          </p:sp>
        </mc:Choice>
        <mc:Fallback>
          <p:sp>
            <p:nvSpPr>
              <p:cNvPr id="13" name="テキスト ボックス 12">
                <a:extLst>
                  <a:ext uri="{FF2B5EF4-FFF2-40B4-BE49-F238E27FC236}">
                    <a16:creationId xmlns:a16="http://schemas.microsoft.com/office/drawing/2014/main" id="{A76DCE93-A548-460C-A123-FB03D6B38A3E}"/>
                  </a:ext>
                </a:extLst>
              </p:cNvPr>
              <p:cNvSpPr txBox="1">
                <a:spLocks noRot="1" noChangeAspect="1" noMove="1" noResize="1" noEditPoints="1" noAdjustHandles="1" noChangeArrowheads="1" noChangeShapeType="1" noTextEdit="1"/>
              </p:cNvSpPr>
              <p:nvPr/>
            </p:nvSpPr>
            <p:spPr>
              <a:xfrm>
                <a:off x="2315931" y="2545761"/>
                <a:ext cx="2596955" cy="378245"/>
              </a:xfrm>
              <a:prstGeom prst="rect">
                <a:avLst/>
              </a:prstGeom>
              <a:blipFill>
                <a:blip r:embed="rId2"/>
                <a:stretch>
                  <a:fillRect t="-1613" b="-14516"/>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3AA79492-2115-43A9-9E41-203E0129007E}"/>
              </a:ext>
            </a:extLst>
          </p:cNvPr>
          <p:cNvSpPr txBox="1"/>
          <p:nvPr/>
        </p:nvSpPr>
        <p:spPr>
          <a:xfrm>
            <a:off x="5788914" y="2498303"/>
            <a:ext cx="5160224" cy="369332"/>
          </a:xfrm>
          <a:prstGeom prst="rect">
            <a:avLst/>
          </a:prstGeom>
          <a:noFill/>
        </p:spPr>
        <p:txBody>
          <a:bodyPr wrap="square" rtlCol="0">
            <a:spAutoFit/>
          </a:bodyPr>
          <a:lstStyle/>
          <a:p>
            <a:pPr algn="ctr"/>
            <a:r>
              <a:rPr kumimoji="1" lang="ja-JP" altLang="en-US" dirty="0"/>
              <a:t>排他的論理和・論理積</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A67469D2-3ABA-9C80-9C4E-1FC199109C60}"/>
                  </a:ext>
                </a:extLst>
              </p:cNvPr>
              <p:cNvSpPr txBox="1"/>
              <p:nvPr/>
            </p:nvSpPr>
            <p:spPr>
              <a:xfrm>
                <a:off x="2315931" y="3309011"/>
                <a:ext cx="2596955" cy="37824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p>
                        <m:sSupPr>
                          <m:ctrlPr>
                            <a:rPr kumimoji="1" lang="en-US" altLang="ja-JP" b="1" i="1" smtClean="0">
                              <a:latin typeface="Cambria Math" panose="02040503050406030204" pitchFamily="18" charset="0"/>
                            </a:rPr>
                          </m:ctrlPr>
                        </m:sSupPr>
                        <m:e>
                          <m:acc>
                            <m:accPr>
                              <m:chr m:val="̂"/>
                              <m:ctrlPr>
                                <a:rPr kumimoji="1" lang="en-US" altLang="ja-JP" b="1" i="1">
                                  <a:latin typeface="Cambria Math" panose="02040503050406030204" pitchFamily="18" charset="0"/>
                                </a:rPr>
                              </m:ctrlPr>
                            </m:accPr>
                            <m:e>
                              <m:r>
                                <a:rPr kumimoji="1" lang="en-US" altLang="ja-JP" b="1" i="1">
                                  <a:latin typeface="Cambria Math" panose="02040503050406030204" pitchFamily="18" charset="0"/>
                                </a:rPr>
                                <m:t>𝒙</m:t>
                              </m:r>
                            </m:e>
                          </m:acc>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1" i="1" smtClean="0">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b="0" i="1" smtClean="0">
                              <a:latin typeface="Cambria Math" panose="02040503050406030204" pitchFamily="18" charset="0"/>
                            </a:rPr>
                            <m:t>𝑖</m:t>
                          </m:r>
                        </m:sup>
                      </m:sSup>
                      <m:r>
                        <a:rPr kumimoji="1" lang="en-US" altLang="ja-JP" b="0" i="1" smtClean="0">
                          <a:latin typeface="Cambria Math" panose="02040503050406030204" pitchFamily="18" charset="0"/>
                        </a:rPr>
                        <m:t>^ </m:t>
                      </m:r>
                      <m:r>
                        <a:rPr kumimoji="1" lang="en-US" altLang="ja-JP" b="1" i="1" smtClean="0">
                          <a:latin typeface="Cambria Math" panose="02040503050406030204" pitchFamily="18" charset="0"/>
                        </a:rPr>
                        <m:t>(</m:t>
                      </m:r>
                      <m:sSup>
                        <m:sSupPr>
                          <m:ctrlPr>
                            <a:rPr kumimoji="1" lang="en-US" altLang="ja-JP" b="1" i="1" smtClean="0">
                              <a:latin typeface="Cambria Math" panose="02040503050406030204" pitchFamily="18" charset="0"/>
                            </a:rPr>
                          </m:ctrlPr>
                        </m:sSupPr>
                        <m:e>
                          <m:r>
                            <a:rPr kumimoji="1" lang="en-US" altLang="ja-JP" b="1" i="1" smtClean="0">
                              <a:latin typeface="Cambria Math" panose="02040503050406030204" pitchFamily="18" charset="0"/>
                            </a:rPr>
                            <m:t>𝒙</m:t>
                          </m:r>
                        </m:e>
                        <m:sup>
                          <m:r>
                            <a:rPr kumimoji="1" lang="en-US" altLang="ja-JP" b="0" i="1" smtClean="0">
                              <a:latin typeface="Cambria Math" panose="02040503050406030204" pitchFamily="18" charset="0"/>
                            </a:rPr>
                            <m:t>2</m:t>
                          </m:r>
                        </m:sup>
                      </m:sSup>
                      <m:r>
                        <a:rPr kumimoji="1" lang="en-US" altLang="ja-JP" i="1">
                          <a:latin typeface="Cambria Math" panose="02040503050406030204" pitchFamily="18" charset="0"/>
                        </a:rPr>
                        <m:t>^</m:t>
                      </m:r>
                      <m:sSup>
                        <m:sSupPr>
                          <m:ctrlPr>
                            <a:rPr kumimoji="1" lang="en-US" altLang="ja-JP" b="1" i="1" smtClean="0">
                              <a:latin typeface="Cambria Math" panose="02040503050406030204" pitchFamily="18" charset="0"/>
                            </a:rPr>
                          </m:ctrlPr>
                        </m:sSupPr>
                        <m:e>
                          <m:r>
                            <a:rPr kumimoji="1" lang="en-US" altLang="ja-JP" b="1" i="1" smtClean="0">
                              <a:latin typeface="Cambria Math" panose="02040503050406030204" pitchFamily="18" charset="0"/>
                            </a:rPr>
                            <m:t>𝒙</m:t>
                          </m:r>
                        </m:e>
                        <m:sup>
                          <m:r>
                            <a:rPr kumimoji="1" lang="en-US" altLang="ja-JP" b="0" i="1" smtClean="0">
                              <a:latin typeface="Cambria Math" panose="02040503050406030204" pitchFamily="18" charset="0"/>
                            </a:rPr>
                            <m:t>3</m:t>
                          </m:r>
                        </m:sup>
                      </m:sSup>
                      <m:r>
                        <a:rPr kumimoji="1" lang="en-US" altLang="ja-JP" b="1" i="1" smtClean="0">
                          <a:latin typeface="Cambria Math" panose="02040503050406030204" pitchFamily="18" charset="0"/>
                        </a:rPr>
                        <m:t>)</m:t>
                      </m:r>
                    </m:oMath>
                  </m:oMathPara>
                </a14:m>
                <a:endParaRPr kumimoji="1" lang="ja-JP" altLang="en-US" dirty="0"/>
              </a:p>
            </p:txBody>
          </p:sp>
        </mc:Choice>
        <mc:Fallback>
          <p:sp>
            <p:nvSpPr>
              <p:cNvPr id="5" name="テキスト ボックス 4">
                <a:extLst>
                  <a:ext uri="{FF2B5EF4-FFF2-40B4-BE49-F238E27FC236}">
                    <a16:creationId xmlns:a16="http://schemas.microsoft.com/office/drawing/2014/main" id="{A67469D2-3ABA-9C80-9C4E-1FC199109C60}"/>
                  </a:ext>
                </a:extLst>
              </p:cNvPr>
              <p:cNvSpPr txBox="1">
                <a:spLocks noRot="1" noChangeAspect="1" noMove="1" noResize="1" noEditPoints="1" noAdjustHandles="1" noChangeArrowheads="1" noChangeShapeType="1" noTextEdit="1"/>
              </p:cNvSpPr>
              <p:nvPr/>
            </p:nvSpPr>
            <p:spPr>
              <a:xfrm>
                <a:off x="2315931" y="3309011"/>
                <a:ext cx="2596955" cy="378245"/>
              </a:xfrm>
              <a:prstGeom prst="rect">
                <a:avLst/>
              </a:prstGeom>
              <a:blipFill>
                <a:blip r:embed="rId3"/>
                <a:stretch>
                  <a:fillRect t="-1613" b="-1451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18" name="表 18">
                <a:extLst>
                  <a:ext uri="{FF2B5EF4-FFF2-40B4-BE49-F238E27FC236}">
                    <a16:creationId xmlns:a16="http://schemas.microsoft.com/office/drawing/2014/main" id="{23B9AC5E-C414-5EB7-1DAF-CD130A82B715}"/>
                  </a:ext>
                </a:extLst>
              </p:cNvPr>
              <p:cNvGraphicFramePr>
                <a:graphicFrameLocks noGrp="1"/>
              </p:cNvGraphicFramePr>
              <p:nvPr>
                <p:extLst>
                  <p:ext uri="{D42A27DB-BD31-4B8C-83A1-F6EECF244321}">
                    <p14:modId xmlns:p14="http://schemas.microsoft.com/office/powerpoint/2010/main" val="2500042331"/>
                  </p:ext>
                </p:extLst>
              </p:nvPr>
            </p:nvGraphicFramePr>
            <p:xfrm>
              <a:off x="5302496" y="3046018"/>
              <a:ext cx="6133060" cy="1097280"/>
            </p:xfrm>
            <a:graphic>
              <a:graphicData uri="http://schemas.openxmlformats.org/drawingml/2006/table">
                <a:tbl>
                  <a:tblPr firstRow="1" bandRow="1">
                    <a:tableStyleId>{5C22544A-7EE6-4342-B048-85BDC9FD1C3A}</a:tableStyleId>
                  </a:tblPr>
                  <a:tblGrid>
                    <a:gridCol w="1226612">
                      <a:extLst>
                        <a:ext uri="{9D8B030D-6E8A-4147-A177-3AD203B41FA5}">
                          <a16:colId xmlns:a16="http://schemas.microsoft.com/office/drawing/2014/main" val="4203481009"/>
                        </a:ext>
                      </a:extLst>
                    </a:gridCol>
                    <a:gridCol w="1226612">
                      <a:extLst>
                        <a:ext uri="{9D8B030D-6E8A-4147-A177-3AD203B41FA5}">
                          <a16:colId xmlns:a16="http://schemas.microsoft.com/office/drawing/2014/main" val="601380822"/>
                        </a:ext>
                      </a:extLst>
                    </a:gridCol>
                    <a:gridCol w="1226612">
                      <a:extLst>
                        <a:ext uri="{9D8B030D-6E8A-4147-A177-3AD203B41FA5}">
                          <a16:colId xmlns:a16="http://schemas.microsoft.com/office/drawing/2014/main" val="3574625769"/>
                        </a:ext>
                      </a:extLst>
                    </a:gridCol>
                    <a:gridCol w="1226612">
                      <a:extLst>
                        <a:ext uri="{9D8B030D-6E8A-4147-A177-3AD203B41FA5}">
                          <a16:colId xmlns:a16="http://schemas.microsoft.com/office/drawing/2014/main" val="1640689082"/>
                        </a:ext>
                      </a:extLst>
                    </a:gridCol>
                    <a:gridCol w="1226612">
                      <a:extLst>
                        <a:ext uri="{9D8B030D-6E8A-4147-A177-3AD203B41FA5}">
                          <a16:colId xmlns:a16="http://schemas.microsoft.com/office/drawing/2014/main" val="930086073"/>
                        </a:ext>
                      </a:extLst>
                    </a:gridCol>
                  </a:tblGrid>
                  <a:tr h="161583">
                    <a:tc>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(1 ,1)</m:t>
                                </m:r>
                              </m:oMath>
                            </m:oMathPara>
                          </a14:m>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(1 ,0)</m:t>
                                </m:r>
                              </m:oMath>
                            </m:oMathPara>
                          </a14:m>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(0 ,1)</m:t>
                                </m:r>
                              </m:oMath>
                            </m:oMathPara>
                          </a14:m>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(0 ,0)</m:t>
                                </m:r>
                              </m:oMath>
                            </m:oMathPara>
                          </a14:m>
                          <a:endParaRPr kumimoji="1" lang="ja-JP" altLang="en-US" dirty="0"/>
                        </a:p>
                      </a:txBody>
                      <a:tcPr/>
                    </a:tc>
                    <a:extLst>
                      <a:ext uri="{0D108BD9-81ED-4DB2-BD59-A6C34878D82A}">
                        <a16:rowId xmlns:a16="http://schemas.microsoft.com/office/drawing/2014/main" val="848545199"/>
                      </a:ext>
                    </a:extLst>
                  </a:tr>
                  <a:tr h="161583">
                    <a:tc>
                      <a:txBody>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𝑎</m:t>
                                </m:r>
                                <m:r>
                                  <a:rPr kumimoji="1" lang="en-US" altLang="ja-JP" sz="1800" b="0" i="1" smtClean="0">
                                    <a:latin typeface="Cambria Math" panose="02040503050406030204" pitchFamily="18" charset="0"/>
                                  </a:rPr>
                                  <m:t> ^ </m:t>
                                </m:r>
                                <m:r>
                                  <a:rPr kumimoji="1" lang="en-US" altLang="ja-JP" sz="1800" b="0" i="1" smtClean="0">
                                    <a:latin typeface="Cambria Math" panose="02040503050406030204" pitchFamily="18" charset="0"/>
                                  </a:rPr>
                                  <m:t>𝑏</m:t>
                                </m:r>
                              </m:oMath>
                            </m:oMathPara>
                          </a14:m>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669583725"/>
                      </a:ext>
                    </a:extLst>
                  </a:tr>
                  <a:tr h="161583">
                    <a:tc>
                      <a:txBody>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𝑎</m:t>
                                </m:r>
                                <m:r>
                                  <a:rPr kumimoji="1" lang="en-US" altLang="ja-JP" sz="1800" b="0" i="1" smtClean="0">
                                    <a:latin typeface="Cambria Math" panose="02040503050406030204" pitchFamily="18" charset="0"/>
                                  </a:rPr>
                                  <m:t> &amp; </m:t>
                                </m:r>
                                <m:r>
                                  <a:rPr kumimoji="1" lang="en-US" altLang="ja-JP" sz="1800" b="0" i="1" smtClean="0">
                                    <a:latin typeface="Cambria Math" panose="02040503050406030204" pitchFamily="18" charset="0"/>
                                  </a:rPr>
                                  <m:t>𝑏</m:t>
                                </m:r>
                              </m:oMath>
                            </m:oMathPara>
                          </a14:m>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041414447"/>
                      </a:ext>
                    </a:extLst>
                  </a:tr>
                </a:tbl>
              </a:graphicData>
            </a:graphic>
          </p:graphicFrame>
        </mc:Choice>
        <mc:Fallback>
          <p:graphicFrame>
            <p:nvGraphicFramePr>
              <p:cNvPr id="18" name="表 18">
                <a:extLst>
                  <a:ext uri="{FF2B5EF4-FFF2-40B4-BE49-F238E27FC236}">
                    <a16:creationId xmlns:a16="http://schemas.microsoft.com/office/drawing/2014/main" id="{23B9AC5E-C414-5EB7-1DAF-CD130A82B715}"/>
                  </a:ext>
                </a:extLst>
              </p:cNvPr>
              <p:cNvGraphicFramePr>
                <a:graphicFrameLocks noGrp="1"/>
              </p:cNvGraphicFramePr>
              <p:nvPr>
                <p:extLst>
                  <p:ext uri="{D42A27DB-BD31-4B8C-83A1-F6EECF244321}">
                    <p14:modId xmlns:p14="http://schemas.microsoft.com/office/powerpoint/2010/main" val="2500042331"/>
                  </p:ext>
                </p:extLst>
              </p:nvPr>
            </p:nvGraphicFramePr>
            <p:xfrm>
              <a:off x="5302496" y="3046018"/>
              <a:ext cx="6133060" cy="1097280"/>
            </p:xfrm>
            <a:graphic>
              <a:graphicData uri="http://schemas.openxmlformats.org/drawingml/2006/table">
                <a:tbl>
                  <a:tblPr firstRow="1" bandRow="1">
                    <a:tableStyleId>{5C22544A-7EE6-4342-B048-85BDC9FD1C3A}</a:tableStyleId>
                  </a:tblPr>
                  <a:tblGrid>
                    <a:gridCol w="1226612">
                      <a:extLst>
                        <a:ext uri="{9D8B030D-6E8A-4147-A177-3AD203B41FA5}">
                          <a16:colId xmlns:a16="http://schemas.microsoft.com/office/drawing/2014/main" val="4203481009"/>
                        </a:ext>
                      </a:extLst>
                    </a:gridCol>
                    <a:gridCol w="1226612">
                      <a:extLst>
                        <a:ext uri="{9D8B030D-6E8A-4147-A177-3AD203B41FA5}">
                          <a16:colId xmlns:a16="http://schemas.microsoft.com/office/drawing/2014/main" val="601380822"/>
                        </a:ext>
                      </a:extLst>
                    </a:gridCol>
                    <a:gridCol w="1226612">
                      <a:extLst>
                        <a:ext uri="{9D8B030D-6E8A-4147-A177-3AD203B41FA5}">
                          <a16:colId xmlns:a16="http://schemas.microsoft.com/office/drawing/2014/main" val="3574625769"/>
                        </a:ext>
                      </a:extLst>
                    </a:gridCol>
                    <a:gridCol w="1226612">
                      <a:extLst>
                        <a:ext uri="{9D8B030D-6E8A-4147-A177-3AD203B41FA5}">
                          <a16:colId xmlns:a16="http://schemas.microsoft.com/office/drawing/2014/main" val="1640689082"/>
                        </a:ext>
                      </a:extLst>
                    </a:gridCol>
                    <a:gridCol w="1226612">
                      <a:extLst>
                        <a:ext uri="{9D8B030D-6E8A-4147-A177-3AD203B41FA5}">
                          <a16:colId xmlns:a16="http://schemas.microsoft.com/office/drawing/2014/main" val="930086073"/>
                        </a:ext>
                      </a:extLst>
                    </a:gridCol>
                  </a:tblGrid>
                  <a:tr h="365760">
                    <a:tc>
                      <a:txBody>
                        <a:bodyPr/>
                        <a:lstStyle/>
                        <a:p>
                          <a:endParaRPr kumimoji="1" lang="ja-JP" altLang="en-US" dirty="0"/>
                        </a:p>
                      </a:txBody>
                      <a:tcPr/>
                    </a:tc>
                    <a:tc>
                      <a:txBody>
                        <a:bodyPr/>
                        <a:lstStyle/>
                        <a:p>
                          <a:endParaRPr lang="ja-JP"/>
                        </a:p>
                      </a:txBody>
                      <a:tcPr>
                        <a:blipFill>
                          <a:blip r:embed="rId4"/>
                          <a:stretch>
                            <a:fillRect l="-100000" t="-1667" r="-301485" b="-228333"/>
                          </a:stretch>
                        </a:blipFill>
                      </a:tcPr>
                    </a:tc>
                    <a:tc>
                      <a:txBody>
                        <a:bodyPr/>
                        <a:lstStyle/>
                        <a:p>
                          <a:endParaRPr lang="ja-JP"/>
                        </a:p>
                      </a:txBody>
                      <a:tcPr>
                        <a:blipFill>
                          <a:blip r:embed="rId4"/>
                          <a:stretch>
                            <a:fillRect l="-200995" t="-1667" r="-202985" b="-228333"/>
                          </a:stretch>
                        </a:blipFill>
                      </a:tcPr>
                    </a:tc>
                    <a:tc>
                      <a:txBody>
                        <a:bodyPr/>
                        <a:lstStyle/>
                        <a:p>
                          <a:endParaRPr lang="ja-JP"/>
                        </a:p>
                      </a:txBody>
                      <a:tcPr>
                        <a:blipFill>
                          <a:blip r:embed="rId4"/>
                          <a:stretch>
                            <a:fillRect l="-299505" t="-1667" r="-101980" b="-228333"/>
                          </a:stretch>
                        </a:blipFill>
                      </a:tcPr>
                    </a:tc>
                    <a:tc>
                      <a:txBody>
                        <a:bodyPr/>
                        <a:lstStyle/>
                        <a:p>
                          <a:endParaRPr lang="ja-JP"/>
                        </a:p>
                      </a:txBody>
                      <a:tcPr>
                        <a:blipFill>
                          <a:blip r:embed="rId4"/>
                          <a:stretch>
                            <a:fillRect l="-401493" t="-1667" r="-2488" b="-228333"/>
                          </a:stretch>
                        </a:blipFill>
                      </a:tcPr>
                    </a:tc>
                    <a:extLst>
                      <a:ext uri="{0D108BD9-81ED-4DB2-BD59-A6C34878D82A}">
                        <a16:rowId xmlns:a16="http://schemas.microsoft.com/office/drawing/2014/main" val="848545199"/>
                      </a:ext>
                    </a:extLst>
                  </a:tr>
                  <a:tr h="365760">
                    <a:tc>
                      <a:txBody>
                        <a:bodyPr/>
                        <a:lstStyle/>
                        <a:p>
                          <a:endParaRPr lang="ja-JP"/>
                        </a:p>
                      </a:txBody>
                      <a:tcPr>
                        <a:blipFill>
                          <a:blip r:embed="rId4"/>
                          <a:stretch>
                            <a:fillRect l="-498" t="-100000" r="-403483" b="-124590"/>
                          </a:stretch>
                        </a:blipFill>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669583725"/>
                      </a:ext>
                    </a:extLst>
                  </a:tr>
                  <a:tr h="365760">
                    <a:tc>
                      <a:txBody>
                        <a:bodyPr/>
                        <a:lstStyle/>
                        <a:p>
                          <a:endParaRPr lang="ja-JP"/>
                        </a:p>
                      </a:txBody>
                      <a:tcPr>
                        <a:blipFill>
                          <a:blip r:embed="rId4"/>
                          <a:stretch>
                            <a:fillRect l="-498" t="-203333" r="-403483" b="-26667"/>
                          </a:stretch>
                        </a:blipFill>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041414447"/>
                      </a:ext>
                    </a:extLst>
                  </a:tr>
                </a:tbl>
              </a:graphicData>
            </a:graphic>
          </p:graphicFrame>
        </mc:Fallback>
      </mc:AlternateContent>
      <p:sp>
        <p:nvSpPr>
          <p:cNvPr id="19" name="テキスト ボックス 18">
            <a:extLst>
              <a:ext uri="{FF2B5EF4-FFF2-40B4-BE49-F238E27FC236}">
                <a16:creationId xmlns:a16="http://schemas.microsoft.com/office/drawing/2014/main" id="{97883DAB-8E87-4870-7C12-22F6662C1E40}"/>
              </a:ext>
            </a:extLst>
          </p:cNvPr>
          <p:cNvSpPr txBox="1"/>
          <p:nvPr/>
        </p:nvSpPr>
        <p:spPr>
          <a:xfrm>
            <a:off x="494899" y="3309011"/>
            <a:ext cx="1675369" cy="378245"/>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先行研究</a:t>
            </a:r>
            <a:r>
              <a:rPr kumimoji="1" lang="en-US" altLang="ja-JP" dirty="0"/>
              <a:t>1</a:t>
            </a:r>
            <a:endParaRPr kumimoji="1" lang="ja-JP" altLang="en-US" dirty="0"/>
          </a:p>
        </p:txBody>
      </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24F38962-3596-FE16-0F04-B0F6C50B513E}"/>
                  </a:ext>
                </a:extLst>
              </p:cNvPr>
              <p:cNvSpPr txBox="1"/>
              <p:nvPr/>
            </p:nvSpPr>
            <p:spPr>
              <a:xfrm>
                <a:off x="2338087" y="4397180"/>
                <a:ext cx="2596955" cy="37824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p>
                        <m:sSupPr>
                          <m:ctrlPr>
                            <a:rPr kumimoji="1" lang="en-US" altLang="ja-JP" b="1" i="1" smtClean="0">
                              <a:latin typeface="Cambria Math" panose="02040503050406030204" pitchFamily="18" charset="0"/>
                            </a:rPr>
                          </m:ctrlPr>
                        </m:sSupPr>
                        <m:e>
                          <m:acc>
                            <m:accPr>
                              <m:chr m:val="̂"/>
                              <m:ctrlPr>
                                <a:rPr kumimoji="1" lang="en-US" altLang="ja-JP" b="1" i="1">
                                  <a:latin typeface="Cambria Math" panose="02040503050406030204" pitchFamily="18" charset="0"/>
                                </a:rPr>
                              </m:ctrlPr>
                            </m:accPr>
                            <m:e>
                              <m:r>
                                <a:rPr kumimoji="1" lang="en-US" altLang="ja-JP" b="1" i="1">
                                  <a:latin typeface="Cambria Math" panose="02040503050406030204" pitchFamily="18" charset="0"/>
                                </a:rPr>
                                <m:t>𝒙</m:t>
                              </m:r>
                            </m:e>
                          </m:acc>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1" i="1" smtClean="0">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b="0" i="1" smtClean="0">
                              <a:latin typeface="Cambria Math" panose="02040503050406030204" pitchFamily="18" charset="0"/>
                            </a:rPr>
                            <m:t>𝑖</m:t>
                          </m:r>
                        </m:sup>
                      </m:sSup>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𝐷</m:t>
                      </m:r>
                      <m:r>
                        <a:rPr kumimoji="1" lang="en-US" altLang="ja-JP" b="1" i="1" smtClean="0">
                          <a:latin typeface="Cambria Math" panose="02040503050406030204" pitchFamily="18" charset="0"/>
                        </a:rPr>
                        <m:t>(</m:t>
                      </m:r>
                      <m:sSup>
                        <m:sSupPr>
                          <m:ctrlPr>
                            <a:rPr kumimoji="1" lang="en-US" altLang="ja-JP" b="1" i="1" smtClean="0">
                              <a:latin typeface="Cambria Math" panose="02040503050406030204" pitchFamily="18" charset="0"/>
                            </a:rPr>
                          </m:ctrlPr>
                        </m:sSupPr>
                        <m:e>
                          <m:r>
                            <a:rPr kumimoji="1" lang="en-US" altLang="ja-JP" b="1" i="1" smtClean="0">
                              <a:latin typeface="Cambria Math" panose="02040503050406030204" pitchFamily="18" charset="0"/>
                            </a:rPr>
                            <m:t>𝒙</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kumimoji="1" lang="en-US" altLang="ja-JP" b="1" i="1" smtClean="0">
                              <a:latin typeface="Cambria Math" panose="02040503050406030204" pitchFamily="18" charset="0"/>
                            </a:rPr>
                          </m:ctrlPr>
                        </m:sSupPr>
                        <m:e>
                          <m:r>
                            <a:rPr kumimoji="1" lang="en-US" altLang="ja-JP" b="1" i="1" smtClean="0">
                              <a:latin typeface="Cambria Math" panose="02040503050406030204" pitchFamily="18" charset="0"/>
                            </a:rPr>
                            <m:t>𝒙</m:t>
                          </m:r>
                        </m:e>
                        <m:sup>
                          <m:r>
                            <a:rPr kumimoji="1" lang="en-US" altLang="ja-JP" b="0" i="1" smtClean="0">
                              <a:latin typeface="Cambria Math" panose="02040503050406030204" pitchFamily="18" charset="0"/>
                            </a:rPr>
                            <m:t>3</m:t>
                          </m:r>
                        </m:sup>
                      </m:sSup>
                      <m:r>
                        <a:rPr kumimoji="1" lang="en-US" altLang="ja-JP" b="1" i="1" smtClean="0">
                          <a:latin typeface="Cambria Math" panose="02040503050406030204" pitchFamily="18" charset="0"/>
                        </a:rPr>
                        <m:t>)</m:t>
                      </m:r>
                    </m:oMath>
                  </m:oMathPara>
                </a14:m>
                <a:endParaRPr kumimoji="1" lang="ja-JP" altLang="en-US" dirty="0"/>
              </a:p>
            </p:txBody>
          </p:sp>
        </mc:Choice>
        <mc:Fallback>
          <p:sp>
            <p:nvSpPr>
              <p:cNvPr id="20" name="テキスト ボックス 19">
                <a:extLst>
                  <a:ext uri="{FF2B5EF4-FFF2-40B4-BE49-F238E27FC236}">
                    <a16:creationId xmlns:a16="http://schemas.microsoft.com/office/drawing/2014/main" id="{24F38962-3596-FE16-0F04-B0F6C50B513E}"/>
                  </a:ext>
                </a:extLst>
              </p:cNvPr>
              <p:cNvSpPr txBox="1">
                <a:spLocks noRot="1" noChangeAspect="1" noMove="1" noResize="1" noEditPoints="1" noAdjustHandles="1" noChangeArrowheads="1" noChangeShapeType="1" noTextEdit="1"/>
              </p:cNvSpPr>
              <p:nvPr/>
            </p:nvSpPr>
            <p:spPr>
              <a:xfrm>
                <a:off x="2338087" y="4397180"/>
                <a:ext cx="2596955" cy="378245"/>
              </a:xfrm>
              <a:prstGeom prst="rect">
                <a:avLst/>
              </a:prstGeom>
              <a:blipFill>
                <a:blip r:embed="rId5"/>
                <a:stretch>
                  <a:fillRect t="-1613" b="-16129"/>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3209556C-2B1A-055C-E159-D096100D2B3E}"/>
              </a:ext>
            </a:extLst>
          </p:cNvPr>
          <p:cNvSpPr txBox="1"/>
          <p:nvPr/>
        </p:nvSpPr>
        <p:spPr>
          <a:xfrm>
            <a:off x="517055" y="4397180"/>
            <a:ext cx="1675369" cy="378245"/>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先行研究</a:t>
            </a:r>
            <a:r>
              <a:rPr kumimoji="1" lang="en-US" altLang="ja-JP" dirty="0"/>
              <a:t>2</a:t>
            </a:r>
            <a:endParaRPr kumimoji="1" lang="ja-JP" altLang="en-US" dirty="0"/>
          </a:p>
        </p:txBody>
      </p:sp>
      <p:sp>
        <p:nvSpPr>
          <p:cNvPr id="22" name="テキスト ボックス 21">
            <a:extLst>
              <a:ext uri="{FF2B5EF4-FFF2-40B4-BE49-F238E27FC236}">
                <a16:creationId xmlns:a16="http://schemas.microsoft.com/office/drawing/2014/main" id="{C4BB6627-5F65-7C86-B707-389FAE3FDCAF}"/>
              </a:ext>
            </a:extLst>
          </p:cNvPr>
          <p:cNvSpPr txBox="1"/>
          <p:nvPr/>
        </p:nvSpPr>
        <p:spPr>
          <a:xfrm>
            <a:off x="494898" y="2550331"/>
            <a:ext cx="1675369" cy="378245"/>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実数の</a:t>
            </a:r>
            <a:r>
              <a:rPr kumimoji="1" lang="en-US" altLang="ja-JP" dirty="0"/>
              <a:t>DE</a:t>
            </a:r>
            <a:endParaRPr kumimoji="1" lang="ja-JP" altLang="en-US" dirty="0"/>
          </a:p>
        </p:txBody>
      </p:sp>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80C4530C-4739-6C65-BD64-0742AEBC7C23}"/>
                  </a:ext>
                </a:extLst>
              </p:cNvPr>
              <p:cNvSpPr txBox="1"/>
              <p:nvPr/>
            </p:nvSpPr>
            <p:spPr>
              <a:xfrm>
                <a:off x="2338086" y="4906598"/>
                <a:ext cx="4259483"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𝑛</m:t>
                          </m:r>
                        </m:sub>
                      </m:sSub>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𝑛</m:t>
                              </m:r>
                            </m:sub>
                          </m:sSub>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𝑟𝑎𝑛𝑑</m:t>
                          </m:r>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𝐹</m:t>
                          </m:r>
                        </m:e>
                      </m:d>
                      <m:r>
                        <a:rPr kumimoji="1" lang="en-US" altLang="ja-JP" b="0" i="1" smtClean="0">
                          <a:latin typeface="Cambria Math" panose="02040503050406030204" pitchFamily="18" charset="0"/>
                        </a:rPr>
                        <m:t>&amp;(</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𝑦</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m:t>
                      </m:r>
                    </m:oMath>
                  </m:oMathPara>
                </a14:m>
                <a:endParaRPr kumimoji="1" lang="ja-JP" altLang="en-US" dirty="0"/>
              </a:p>
            </p:txBody>
          </p:sp>
        </mc:Choice>
        <mc:Fallback>
          <p:sp>
            <p:nvSpPr>
              <p:cNvPr id="23" name="テキスト ボックス 22">
                <a:extLst>
                  <a:ext uri="{FF2B5EF4-FFF2-40B4-BE49-F238E27FC236}">
                    <a16:creationId xmlns:a16="http://schemas.microsoft.com/office/drawing/2014/main" id="{80C4530C-4739-6C65-BD64-0742AEBC7C23}"/>
                  </a:ext>
                </a:extLst>
              </p:cNvPr>
              <p:cNvSpPr txBox="1">
                <a:spLocks noRot="1" noChangeAspect="1" noMove="1" noResize="1" noEditPoints="1" noAdjustHandles="1" noChangeArrowheads="1" noChangeShapeType="1" noTextEdit="1"/>
              </p:cNvSpPr>
              <p:nvPr/>
            </p:nvSpPr>
            <p:spPr>
              <a:xfrm>
                <a:off x="2338086" y="4906598"/>
                <a:ext cx="4259483" cy="369332"/>
              </a:xfrm>
              <a:prstGeom prst="rect">
                <a:avLst/>
              </a:prstGeom>
              <a:blipFill>
                <a:blip r:embed="rId6"/>
                <a:stretch>
                  <a:fillRect b="-15000"/>
                </a:stretch>
              </a:blipFill>
            </p:spPr>
            <p:txBody>
              <a:bodyPr/>
              <a:lstStyle/>
              <a:p>
                <a:r>
                  <a:rPr lang="ja-JP" altLang="en-US">
                    <a:noFill/>
                  </a:rPr>
                  <a:t> </a:t>
                </a:r>
              </a:p>
            </p:txBody>
          </p:sp>
        </mc:Fallback>
      </mc:AlternateContent>
      <p:cxnSp>
        <p:nvCxnSpPr>
          <p:cNvPr id="24" name="直線矢印コネクタ 23">
            <a:extLst>
              <a:ext uri="{FF2B5EF4-FFF2-40B4-BE49-F238E27FC236}">
                <a16:creationId xmlns:a16="http://schemas.microsoft.com/office/drawing/2014/main" id="{056D4D95-9D94-9D50-C299-54A955343DCD}"/>
              </a:ext>
            </a:extLst>
          </p:cNvPr>
          <p:cNvCxnSpPr>
            <a:cxnSpLocks/>
          </p:cNvCxnSpPr>
          <p:nvPr/>
        </p:nvCxnSpPr>
        <p:spPr>
          <a:xfrm flipV="1">
            <a:off x="6780023" y="4541600"/>
            <a:ext cx="0" cy="1264257"/>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D13C932F-3534-EC6B-013E-567DB66F7340}"/>
              </a:ext>
            </a:extLst>
          </p:cNvPr>
          <p:cNvCxnSpPr>
            <a:cxnSpLocks/>
          </p:cNvCxnSpPr>
          <p:nvPr/>
        </p:nvCxnSpPr>
        <p:spPr>
          <a:xfrm>
            <a:off x="6793738" y="5805857"/>
            <a:ext cx="166328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7A6DA6E6-A990-1638-C224-7FBE5937A053}"/>
                  </a:ext>
                </a:extLst>
              </p:cNvPr>
              <p:cNvSpPr txBox="1"/>
              <p:nvPr/>
            </p:nvSpPr>
            <p:spPr>
              <a:xfrm>
                <a:off x="6911357" y="5805857"/>
                <a:ext cx="333735"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0</m:t>
                      </m:r>
                    </m:oMath>
                  </m:oMathPara>
                </a14:m>
                <a:endParaRPr kumimoji="1" lang="ja-JP" altLang="en-US" dirty="0"/>
              </a:p>
            </p:txBody>
          </p:sp>
        </mc:Choice>
        <mc:Fallback>
          <p:sp>
            <p:nvSpPr>
              <p:cNvPr id="28" name="テキスト ボックス 27">
                <a:extLst>
                  <a:ext uri="{FF2B5EF4-FFF2-40B4-BE49-F238E27FC236}">
                    <a16:creationId xmlns:a16="http://schemas.microsoft.com/office/drawing/2014/main" id="{7A6DA6E6-A990-1638-C224-7FBE5937A053}"/>
                  </a:ext>
                </a:extLst>
              </p:cNvPr>
              <p:cNvSpPr txBox="1">
                <a:spLocks noRot="1" noChangeAspect="1" noMove="1" noResize="1" noEditPoints="1" noAdjustHandles="1" noChangeArrowheads="1" noChangeShapeType="1" noTextEdit="1"/>
              </p:cNvSpPr>
              <p:nvPr/>
            </p:nvSpPr>
            <p:spPr>
              <a:xfrm>
                <a:off x="6911357" y="5805857"/>
                <a:ext cx="333735"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02E29434-A9F3-1AC4-FB7F-23A75CB8CFFD}"/>
                  </a:ext>
                </a:extLst>
              </p:cNvPr>
              <p:cNvSpPr txBox="1"/>
              <p:nvPr/>
            </p:nvSpPr>
            <p:spPr>
              <a:xfrm>
                <a:off x="6430701" y="5415545"/>
                <a:ext cx="333735"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0</m:t>
                      </m:r>
                    </m:oMath>
                  </m:oMathPara>
                </a14:m>
                <a:endParaRPr kumimoji="1" lang="ja-JP" altLang="en-US" dirty="0"/>
              </a:p>
            </p:txBody>
          </p:sp>
        </mc:Choice>
        <mc:Fallback>
          <p:sp>
            <p:nvSpPr>
              <p:cNvPr id="29" name="テキスト ボックス 28">
                <a:extLst>
                  <a:ext uri="{FF2B5EF4-FFF2-40B4-BE49-F238E27FC236}">
                    <a16:creationId xmlns:a16="http://schemas.microsoft.com/office/drawing/2014/main" id="{02E29434-A9F3-1AC4-FB7F-23A75CB8CFFD}"/>
                  </a:ext>
                </a:extLst>
              </p:cNvPr>
              <p:cNvSpPr txBox="1">
                <a:spLocks noRot="1" noChangeAspect="1" noMove="1" noResize="1" noEditPoints="1" noAdjustHandles="1" noChangeArrowheads="1" noChangeShapeType="1" noTextEdit="1"/>
              </p:cNvSpPr>
              <p:nvPr/>
            </p:nvSpPr>
            <p:spPr>
              <a:xfrm>
                <a:off x="6430701" y="5415545"/>
                <a:ext cx="333735"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a:extLst>
                  <a:ext uri="{FF2B5EF4-FFF2-40B4-BE49-F238E27FC236}">
                    <a16:creationId xmlns:a16="http://schemas.microsoft.com/office/drawing/2014/main" id="{0B0ED9C5-9A38-0795-B238-9A153DC2D680}"/>
                  </a:ext>
                </a:extLst>
              </p:cNvPr>
              <p:cNvSpPr txBox="1"/>
              <p:nvPr/>
            </p:nvSpPr>
            <p:spPr>
              <a:xfrm>
                <a:off x="6430703" y="4691599"/>
                <a:ext cx="333735"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p:sp>
            <p:nvSpPr>
              <p:cNvPr id="30" name="テキスト ボックス 29">
                <a:extLst>
                  <a:ext uri="{FF2B5EF4-FFF2-40B4-BE49-F238E27FC236}">
                    <a16:creationId xmlns:a16="http://schemas.microsoft.com/office/drawing/2014/main" id="{0B0ED9C5-9A38-0795-B238-9A153DC2D680}"/>
                  </a:ext>
                </a:extLst>
              </p:cNvPr>
              <p:cNvSpPr txBox="1">
                <a:spLocks noRot="1" noChangeAspect="1" noMove="1" noResize="1" noEditPoints="1" noAdjustHandles="1" noChangeArrowheads="1" noChangeShapeType="1" noTextEdit="1"/>
              </p:cNvSpPr>
              <p:nvPr/>
            </p:nvSpPr>
            <p:spPr>
              <a:xfrm>
                <a:off x="6430703" y="4691599"/>
                <a:ext cx="333735"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49850CD4-C762-5E8B-2C5B-8F4878D9F81F}"/>
                  </a:ext>
                </a:extLst>
              </p:cNvPr>
              <p:cNvSpPr txBox="1"/>
              <p:nvPr/>
            </p:nvSpPr>
            <p:spPr>
              <a:xfrm>
                <a:off x="7937341" y="5831801"/>
                <a:ext cx="333735"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p:sp>
            <p:nvSpPr>
              <p:cNvPr id="31" name="テキスト ボックス 30">
                <a:extLst>
                  <a:ext uri="{FF2B5EF4-FFF2-40B4-BE49-F238E27FC236}">
                    <a16:creationId xmlns:a16="http://schemas.microsoft.com/office/drawing/2014/main" id="{49850CD4-C762-5E8B-2C5B-8F4878D9F81F}"/>
                  </a:ext>
                </a:extLst>
              </p:cNvPr>
              <p:cNvSpPr txBox="1">
                <a:spLocks noRot="1" noChangeAspect="1" noMove="1" noResize="1" noEditPoints="1" noAdjustHandles="1" noChangeArrowheads="1" noChangeShapeType="1" noTextEdit="1"/>
              </p:cNvSpPr>
              <p:nvPr/>
            </p:nvSpPr>
            <p:spPr>
              <a:xfrm>
                <a:off x="7937341" y="5831801"/>
                <a:ext cx="333735" cy="369332"/>
              </a:xfrm>
              <a:prstGeom prst="rect">
                <a:avLst/>
              </a:prstGeom>
              <a:blipFill>
                <a:blip r:embed="rId10"/>
                <a:stretch>
                  <a:fillRect/>
                </a:stretch>
              </a:blipFill>
            </p:spPr>
            <p:txBody>
              <a:bodyPr/>
              <a:lstStyle/>
              <a:p>
                <a:r>
                  <a:rPr lang="ja-JP" altLang="en-US">
                    <a:noFill/>
                  </a:rPr>
                  <a:t> </a:t>
                </a:r>
              </a:p>
            </p:txBody>
          </p:sp>
        </mc:Fallback>
      </mc:AlternateContent>
      <p:sp>
        <p:nvSpPr>
          <p:cNvPr id="32" name="楕円 31">
            <a:extLst>
              <a:ext uri="{FF2B5EF4-FFF2-40B4-BE49-F238E27FC236}">
                <a16:creationId xmlns:a16="http://schemas.microsoft.com/office/drawing/2014/main" id="{A38E174C-0053-F49D-E236-D0B8AA02748F}"/>
              </a:ext>
            </a:extLst>
          </p:cNvPr>
          <p:cNvSpPr/>
          <p:nvPr/>
        </p:nvSpPr>
        <p:spPr>
          <a:xfrm>
            <a:off x="6962477" y="4806221"/>
            <a:ext cx="166863" cy="1891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楕円 32">
            <a:extLst>
              <a:ext uri="{FF2B5EF4-FFF2-40B4-BE49-F238E27FC236}">
                <a16:creationId xmlns:a16="http://schemas.microsoft.com/office/drawing/2014/main" id="{3AC992F3-C220-6D57-977C-D08B577D875E}"/>
              </a:ext>
            </a:extLst>
          </p:cNvPr>
          <p:cNvSpPr/>
          <p:nvPr/>
        </p:nvSpPr>
        <p:spPr>
          <a:xfrm>
            <a:off x="7994553" y="5560504"/>
            <a:ext cx="166863" cy="1891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乗算記号 33">
            <a:extLst>
              <a:ext uri="{FF2B5EF4-FFF2-40B4-BE49-F238E27FC236}">
                <a16:creationId xmlns:a16="http://schemas.microsoft.com/office/drawing/2014/main" id="{DB7E66ED-DA1D-27E0-0DDB-C9AADA2EF0E5}"/>
              </a:ext>
            </a:extLst>
          </p:cNvPr>
          <p:cNvSpPr/>
          <p:nvPr/>
        </p:nvSpPr>
        <p:spPr>
          <a:xfrm>
            <a:off x="7874580" y="4711411"/>
            <a:ext cx="362369" cy="367514"/>
          </a:xfrm>
          <a:prstGeom prst="mathMultiply">
            <a:avLst>
              <a:gd name="adj1" fmla="val 98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乗算記号 34">
            <a:extLst>
              <a:ext uri="{FF2B5EF4-FFF2-40B4-BE49-F238E27FC236}">
                <a16:creationId xmlns:a16="http://schemas.microsoft.com/office/drawing/2014/main" id="{798818C1-B44F-5830-5FFD-623315055ECC}"/>
              </a:ext>
            </a:extLst>
          </p:cNvPr>
          <p:cNvSpPr/>
          <p:nvPr/>
        </p:nvSpPr>
        <p:spPr>
          <a:xfrm>
            <a:off x="6882055" y="5433814"/>
            <a:ext cx="362369" cy="367514"/>
          </a:xfrm>
          <a:prstGeom prst="mathMultiply">
            <a:avLst>
              <a:gd name="adj1" fmla="val 98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8" name="直線矢印コネクタ 47">
            <a:extLst>
              <a:ext uri="{FF2B5EF4-FFF2-40B4-BE49-F238E27FC236}">
                <a16:creationId xmlns:a16="http://schemas.microsoft.com/office/drawing/2014/main" id="{D2A2B832-317E-D3D6-BA9E-8437C9575A80}"/>
              </a:ext>
            </a:extLst>
          </p:cNvPr>
          <p:cNvCxnSpPr>
            <a:cxnSpLocks/>
          </p:cNvCxnSpPr>
          <p:nvPr/>
        </p:nvCxnSpPr>
        <p:spPr>
          <a:xfrm flipV="1">
            <a:off x="9332540" y="4521178"/>
            <a:ext cx="0" cy="1264257"/>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9" name="直線矢印コネクタ 48">
            <a:extLst>
              <a:ext uri="{FF2B5EF4-FFF2-40B4-BE49-F238E27FC236}">
                <a16:creationId xmlns:a16="http://schemas.microsoft.com/office/drawing/2014/main" id="{4E7CA35E-BCB2-3008-49E1-9F134573A2FE}"/>
              </a:ext>
            </a:extLst>
          </p:cNvPr>
          <p:cNvCxnSpPr>
            <a:cxnSpLocks/>
          </p:cNvCxnSpPr>
          <p:nvPr/>
        </p:nvCxnSpPr>
        <p:spPr>
          <a:xfrm>
            <a:off x="9346255" y="5785435"/>
            <a:ext cx="166328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50" name="テキスト ボックス 49">
                <a:extLst>
                  <a:ext uri="{FF2B5EF4-FFF2-40B4-BE49-F238E27FC236}">
                    <a16:creationId xmlns:a16="http://schemas.microsoft.com/office/drawing/2014/main" id="{FF34570B-9F08-831B-FBB8-874F2315DBD3}"/>
                  </a:ext>
                </a:extLst>
              </p:cNvPr>
              <p:cNvSpPr txBox="1"/>
              <p:nvPr/>
            </p:nvSpPr>
            <p:spPr>
              <a:xfrm>
                <a:off x="9463874" y="5785435"/>
                <a:ext cx="333735"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0</m:t>
                      </m:r>
                    </m:oMath>
                  </m:oMathPara>
                </a14:m>
                <a:endParaRPr kumimoji="1" lang="ja-JP" altLang="en-US" dirty="0"/>
              </a:p>
            </p:txBody>
          </p:sp>
        </mc:Choice>
        <mc:Fallback>
          <p:sp>
            <p:nvSpPr>
              <p:cNvPr id="50" name="テキスト ボックス 49">
                <a:extLst>
                  <a:ext uri="{FF2B5EF4-FFF2-40B4-BE49-F238E27FC236}">
                    <a16:creationId xmlns:a16="http://schemas.microsoft.com/office/drawing/2014/main" id="{FF34570B-9F08-831B-FBB8-874F2315DBD3}"/>
                  </a:ext>
                </a:extLst>
              </p:cNvPr>
              <p:cNvSpPr txBox="1">
                <a:spLocks noRot="1" noChangeAspect="1" noMove="1" noResize="1" noEditPoints="1" noAdjustHandles="1" noChangeArrowheads="1" noChangeShapeType="1" noTextEdit="1"/>
              </p:cNvSpPr>
              <p:nvPr/>
            </p:nvSpPr>
            <p:spPr>
              <a:xfrm>
                <a:off x="9463874" y="5785435"/>
                <a:ext cx="333735"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3C08F4D3-4A4F-B1AD-C536-A16F014F16C0}"/>
                  </a:ext>
                </a:extLst>
              </p:cNvPr>
              <p:cNvSpPr txBox="1"/>
              <p:nvPr/>
            </p:nvSpPr>
            <p:spPr>
              <a:xfrm>
                <a:off x="8983218" y="5395123"/>
                <a:ext cx="333735"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0</m:t>
                      </m:r>
                    </m:oMath>
                  </m:oMathPara>
                </a14:m>
                <a:endParaRPr kumimoji="1" lang="ja-JP" altLang="en-US" dirty="0"/>
              </a:p>
            </p:txBody>
          </p:sp>
        </mc:Choice>
        <mc:Fallback>
          <p:sp>
            <p:nvSpPr>
              <p:cNvPr id="51" name="テキスト ボックス 50">
                <a:extLst>
                  <a:ext uri="{FF2B5EF4-FFF2-40B4-BE49-F238E27FC236}">
                    <a16:creationId xmlns:a16="http://schemas.microsoft.com/office/drawing/2014/main" id="{3C08F4D3-4A4F-B1AD-C536-A16F014F16C0}"/>
                  </a:ext>
                </a:extLst>
              </p:cNvPr>
              <p:cNvSpPr txBox="1">
                <a:spLocks noRot="1" noChangeAspect="1" noMove="1" noResize="1" noEditPoints="1" noAdjustHandles="1" noChangeArrowheads="1" noChangeShapeType="1" noTextEdit="1"/>
              </p:cNvSpPr>
              <p:nvPr/>
            </p:nvSpPr>
            <p:spPr>
              <a:xfrm>
                <a:off x="8983218" y="5395123"/>
                <a:ext cx="333735"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2" name="テキスト ボックス 51">
                <a:extLst>
                  <a:ext uri="{FF2B5EF4-FFF2-40B4-BE49-F238E27FC236}">
                    <a16:creationId xmlns:a16="http://schemas.microsoft.com/office/drawing/2014/main" id="{8380F192-A55D-1AFB-CA79-BBAE990DB60C}"/>
                  </a:ext>
                </a:extLst>
              </p:cNvPr>
              <p:cNvSpPr txBox="1"/>
              <p:nvPr/>
            </p:nvSpPr>
            <p:spPr>
              <a:xfrm>
                <a:off x="8983220" y="4671177"/>
                <a:ext cx="333735"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p:sp>
            <p:nvSpPr>
              <p:cNvPr id="52" name="テキスト ボックス 51">
                <a:extLst>
                  <a:ext uri="{FF2B5EF4-FFF2-40B4-BE49-F238E27FC236}">
                    <a16:creationId xmlns:a16="http://schemas.microsoft.com/office/drawing/2014/main" id="{8380F192-A55D-1AFB-CA79-BBAE990DB60C}"/>
                  </a:ext>
                </a:extLst>
              </p:cNvPr>
              <p:cNvSpPr txBox="1">
                <a:spLocks noRot="1" noChangeAspect="1" noMove="1" noResize="1" noEditPoints="1" noAdjustHandles="1" noChangeArrowheads="1" noChangeShapeType="1" noTextEdit="1"/>
              </p:cNvSpPr>
              <p:nvPr/>
            </p:nvSpPr>
            <p:spPr>
              <a:xfrm>
                <a:off x="8983220" y="4671177"/>
                <a:ext cx="333735"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06D9B825-3FAF-6256-6786-01D4969E8534}"/>
                  </a:ext>
                </a:extLst>
              </p:cNvPr>
              <p:cNvSpPr txBox="1"/>
              <p:nvPr/>
            </p:nvSpPr>
            <p:spPr>
              <a:xfrm>
                <a:off x="10489858" y="5811379"/>
                <a:ext cx="333735"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1</m:t>
                      </m:r>
                    </m:oMath>
                  </m:oMathPara>
                </a14:m>
                <a:endParaRPr kumimoji="1" lang="ja-JP" altLang="en-US" dirty="0"/>
              </a:p>
            </p:txBody>
          </p:sp>
        </mc:Choice>
        <mc:Fallback>
          <p:sp>
            <p:nvSpPr>
              <p:cNvPr id="53" name="テキスト ボックス 52">
                <a:extLst>
                  <a:ext uri="{FF2B5EF4-FFF2-40B4-BE49-F238E27FC236}">
                    <a16:creationId xmlns:a16="http://schemas.microsoft.com/office/drawing/2014/main" id="{06D9B825-3FAF-6256-6786-01D4969E8534}"/>
                  </a:ext>
                </a:extLst>
              </p:cNvPr>
              <p:cNvSpPr txBox="1">
                <a:spLocks noRot="1" noChangeAspect="1" noMove="1" noResize="1" noEditPoints="1" noAdjustHandles="1" noChangeArrowheads="1" noChangeShapeType="1" noTextEdit="1"/>
              </p:cNvSpPr>
              <p:nvPr/>
            </p:nvSpPr>
            <p:spPr>
              <a:xfrm>
                <a:off x="10489858" y="5811379"/>
                <a:ext cx="333735" cy="369332"/>
              </a:xfrm>
              <a:prstGeom prst="rect">
                <a:avLst/>
              </a:prstGeom>
              <a:blipFill>
                <a:blip r:embed="rId14"/>
                <a:stretch>
                  <a:fillRect/>
                </a:stretch>
              </a:blipFill>
            </p:spPr>
            <p:txBody>
              <a:bodyPr/>
              <a:lstStyle/>
              <a:p>
                <a:r>
                  <a:rPr lang="ja-JP" altLang="en-US">
                    <a:noFill/>
                  </a:rPr>
                  <a:t> </a:t>
                </a:r>
              </a:p>
            </p:txBody>
          </p:sp>
        </mc:Fallback>
      </mc:AlternateContent>
      <p:sp>
        <p:nvSpPr>
          <p:cNvPr id="55" name="楕円 54">
            <a:extLst>
              <a:ext uri="{FF2B5EF4-FFF2-40B4-BE49-F238E27FC236}">
                <a16:creationId xmlns:a16="http://schemas.microsoft.com/office/drawing/2014/main" id="{40A6950A-F215-4B57-89A7-0C99C2CCAD90}"/>
              </a:ext>
            </a:extLst>
          </p:cNvPr>
          <p:cNvSpPr/>
          <p:nvPr/>
        </p:nvSpPr>
        <p:spPr>
          <a:xfrm>
            <a:off x="10555417" y="4785799"/>
            <a:ext cx="166863" cy="18911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乗算記号 55">
            <a:extLst>
              <a:ext uri="{FF2B5EF4-FFF2-40B4-BE49-F238E27FC236}">
                <a16:creationId xmlns:a16="http://schemas.microsoft.com/office/drawing/2014/main" id="{16CE3922-CC02-929F-15A1-3ADBE0512424}"/>
              </a:ext>
            </a:extLst>
          </p:cNvPr>
          <p:cNvSpPr/>
          <p:nvPr/>
        </p:nvSpPr>
        <p:spPr>
          <a:xfrm>
            <a:off x="10457665" y="5382109"/>
            <a:ext cx="362369" cy="367514"/>
          </a:xfrm>
          <a:prstGeom prst="mathMultiply">
            <a:avLst>
              <a:gd name="adj1" fmla="val 98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乗算記号 56">
            <a:extLst>
              <a:ext uri="{FF2B5EF4-FFF2-40B4-BE49-F238E27FC236}">
                <a16:creationId xmlns:a16="http://schemas.microsoft.com/office/drawing/2014/main" id="{49B159D5-D700-5E5A-6414-9F526FAE2A0B}"/>
              </a:ext>
            </a:extLst>
          </p:cNvPr>
          <p:cNvSpPr/>
          <p:nvPr/>
        </p:nvSpPr>
        <p:spPr>
          <a:xfrm>
            <a:off x="9434572" y="5413392"/>
            <a:ext cx="362369" cy="367514"/>
          </a:xfrm>
          <a:prstGeom prst="mathMultiply">
            <a:avLst>
              <a:gd name="adj1" fmla="val 98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乗算記号 57">
            <a:extLst>
              <a:ext uri="{FF2B5EF4-FFF2-40B4-BE49-F238E27FC236}">
                <a16:creationId xmlns:a16="http://schemas.microsoft.com/office/drawing/2014/main" id="{80E16C63-1579-8219-CB1E-3C4F17133B43}"/>
              </a:ext>
            </a:extLst>
          </p:cNvPr>
          <p:cNvSpPr/>
          <p:nvPr/>
        </p:nvSpPr>
        <p:spPr>
          <a:xfrm>
            <a:off x="9434571" y="4700179"/>
            <a:ext cx="362369" cy="367514"/>
          </a:xfrm>
          <a:prstGeom prst="mathMultiply">
            <a:avLst>
              <a:gd name="adj1" fmla="val 981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89461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検証内容</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検証内容</a:t>
            </a:r>
            <a:endParaRPr kumimoji="1" lang="ja-JP" altLang="en-US" sz="1600" b="1" dirty="0">
              <a:solidFill>
                <a:schemeClr val="bg1"/>
              </a:solidFill>
            </a:endParaRPr>
          </a:p>
        </p:txBody>
      </p:sp>
      <p:sp>
        <p:nvSpPr>
          <p:cNvPr id="41" name="テキスト プレースホルダー 2">
            <a:extLst>
              <a:ext uri="{FF2B5EF4-FFF2-40B4-BE49-F238E27FC236}">
                <a16:creationId xmlns:a16="http://schemas.microsoft.com/office/drawing/2014/main" id="{AAF5E710-7B39-44CC-AE5B-F512A2591A5B}"/>
              </a:ext>
            </a:extLst>
          </p:cNvPr>
          <p:cNvSpPr txBox="1">
            <a:spLocks/>
          </p:cNvSpPr>
          <p:nvPr/>
        </p:nvSpPr>
        <p:spPr>
          <a:xfrm>
            <a:off x="341499" y="898132"/>
            <a:ext cx="11509002" cy="576746"/>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3200" dirty="0"/>
              <a:t>検証１：ベンチマーク問題での探索性能を比較。</a:t>
            </a:r>
            <a:endParaRPr lang="en-US" altLang="ja-JP" sz="3200" dirty="0"/>
          </a:p>
          <a:p>
            <a:pPr lvl="1">
              <a:defRPr/>
            </a:pPr>
            <a:r>
              <a:rPr lang="ja-JP" altLang="en-US" sz="2800" dirty="0"/>
              <a:t>線形スケジューリング問題での性能比較しか実施してなかったため、非線形問題での比較も実施した</a:t>
            </a:r>
            <a:endParaRPr lang="en-US" altLang="ja-JP" sz="2800" dirty="0"/>
          </a:p>
          <a:p>
            <a:pPr>
              <a:defRPr/>
            </a:pPr>
            <a:r>
              <a:rPr lang="ja-JP" altLang="en-US" sz="3200" dirty="0"/>
              <a:t>検証２：データ駆動非線形制約での探索性能を比較。</a:t>
            </a:r>
            <a:endParaRPr lang="en-US" altLang="ja-JP" sz="3200" dirty="0"/>
          </a:p>
          <a:p>
            <a:pPr lvl="1">
              <a:defRPr/>
            </a:pPr>
            <a:r>
              <a:rPr lang="en-US" altLang="ja-JP" sz="2800" dirty="0"/>
              <a:t>3</a:t>
            </a:r>
            <a:r>
              <a:rPr lang="ja-JP" altLang="en-US" sz="2800" dirty="0"/>
              <a:t>次元非線形制約（</a:t>
            </a:r>
            <a:r>
              <a:rPr lang="en-US" altLang="ja-JP" sz="2800" dirty="0"/>
              <a:t>AE</a:t>
            </a:r>
            <a:r>
              <a:rPr lang="ja-JP" altLang="en-US" sz="2800" dirty="0"/>
              <a:t>で抽出）に適用し、可能解を得られるか？</a:t>
            </a:r>
            <a:endParaRPr lang="en-US" altLang="ja-JP" sz="2800" dirty="0"/>
          </a:p>
          <a:p>
            <a:pPr lvl="1">
              <a:defRPr/>
            </a:pPr>
            <a:endParaRPr lang="en-US" altLang="ja-JP" sz="2800" dirty="0"/>
          </a:p>
        </p:txBody>
      </p:sp>
    </p:spTree>
    <p:extLst>
      <p:ext uri="{BB962C8B-B14F-4D97-AF65-F5344CB8AC3E}">
        <p14:creationId xmlns:p14="http://schemas.microsoft.com/office/powerpoint/2010/main" val="1357897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最適化方法</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a:t>
            </a:r>
            <a:r>
              <a:rPr lang="ja-JP" altLang="en-US" sz="1600" b="1" dirty="0">
                <a:solidFill>
                  <a:schemeClr val="bg1"/>
                </a:solidFill>
              </a:rPr>
              <a:t> 検証内容</a:t>
            </a:r>
            <a:endParaRPr kumimoji="1" lang="ja-JP" altLang="en-US" sz="1600" b="1" dirty="0">
              <a:solidFill>
                <a:schemeClr val="bg1"/>
              </a:solidFill>
            </a:endParaRPr>
          </a:p>
        </p:txBody>
      </p:sp>
      <p:sp>
        <p:nvSpPr>
          <p:cNvPr id="41" name="テキスト プレースホルダー 2">
            <a:extLst>
              <a:ext uri="{FF2B5EF4-FFF2-40B4-BE49-F238E27FC236}">
                <a16:creationId xmlns:a16="http://schemas.microsoft.com/office/drawing/2014/main" id="{AAF5E710-7B39-44CC-AE5B-F512A2591A5B}"/>
              </a:ext>
            </a:extLst>
          </p:cNvPr>
          <p:cNvSpPr txBox="1">
            <a:spLocks/>
          </p:cNvSpPr>
          <p:nvPr/>
        </p:nvSpPr>
        <p:spPr>
          <a:xfrm>
            <a:off x="341499" y="937420"/>
            <a:ext cx="11509002" cy="576746"/>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共同研究で開発した方法と、前回優秀だった方法を使用する。</a:t>
            </a:r>
            <a:endParaRPr lang="en-US" altLang="ja-JP" sz="2800" dirty="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810EE4B-5D08-46A8-AF52-85939A2FE07A}"/>
                  </a:ext>
                </a:extLst>
              </p:cNvPr>
              <p:cNvSpPr txBox="1"/>
              <p:nvPr/>
            </p:nvSpPr>
            <p:spPr>
              <a:xfrm>
                <a:off x="6588422" y="3084984"/>
                <a:ext cx="3406894" cy="523220"/>
              </a:xfrm>
              <a:prstGeom prst="rect">
                <a:avLst/>
              </a:prstGeom>
              <a:noFill/>
            </p:spPr>
            <p:txBody>
              <a:bodyPr wrap="square" rtlCol="0">
                <a:spAutoFit/>
              </a:bodyPr>
              <a:lstStyle/>
              <a:p>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b="1" dirty="0"/>
                  <a:t>よりも</a:t>
                </a:r>
                <a14:m>
                  <m:oMath xmlns:m="http://schemas.openxmlformats.org/officeDocument/2006/math">
                    <m:r>
                      <a:rPr kumimoji="1" lang="en-US" altLang="ja-JP" sz="1400" i="1">
                        <a:latin typeface="Cambria Math" panose="02040503050406030204" pitchFamily="18" charset="0"/>
                      </a:rPr>
                      <m:t>𝑣</m:t>
                    </m:r>
                  </m:oMath>
                </a14:m>
                <a:r>
                  <a:rPr kumimoji="1" lang="ja-JP" altLang="en-US" sz="1400" b="1" dirty="0"/>
                  <a:t>を優先して、解を選択する方法</a:t>
                </a:r>
                <a:endParaRPr kumimoji="1" lang="en-US" altLang="ja-JP" sz="1400" b="1" dirty="0"/>
              </a:p>
              <a:p>
                <a:r>
                  <a:rPr kumimoji="1" lang="ja-JP" altLang="en-US" sz="1400" b="1" dirty="0"/>
                  <a:t>基本的に可能領域への選択圧が強い</a:t>
                </a:r>
                <a:endParaRPr kumimoji="1" lang="en-US" altLang="ja-JP" sz="1400" b="1" dirty="0"/>
              </a:p>
            </p:txBody>
          </p:sp>
        </mc:Choice>
        <mc:Fallback xmlns="">
          <p:sp>
            <p:nvSpPr>
              <p:cNvPr id="42" name="テキスト ボックス 41">
                <a:extLst>
                  <a:ext uri="{FF2B5EF4-FFF2-40B4-BE49-F238E27FC236}">
                    <a16:creationId xmlns:a16="http://schemas.microsoft.com/office/drawing/2014/main" id="{B810EE4B-5D08-46A8-AF52-85939A2FE07A}"/>
                  </a:ext>
                </a:extLst>
              </p:cNvPr>
              <p:cNvSpPr txBox="1">
                <a:spLocks noRot="1" noChangeAspect="1" noMove="1" noResize="1" noEditPoints="1" noAdjustHandles="1" noChangeArrowheads="1" noChangeShapeType="1" noTextEdit="1"/>
              </p:cNvSpPr>
              <p:nvPr/>
            </p:nvSpPr>
            <p:spPr>
              <a:xfrm>
                <a:off x="6588422" y="3084984"/>
                <a:ext cx="3406894" cy="523220"/>
              </a:xfrm>
              <a:prstGeom prst="rect">
                <a:avLst/>
              </a:prstGeom>
              <a:blipFill>
                <a:blip r:embed="rId2"/>
                <a:stretch>
                  <a:fillRect l="-537"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7E426246-C9BA-4D2A-B3CE-24F305678207}"/>
                  </a:ext>
                </a:extLst>
              </p:cNvPr>
              <p:cNvSpPr txBox="1"/>
              <p:nvPr/>
            </p:nvSpPr>
            <p:spPr>
              <a:xfrm>
                <a:off x="5262104" y="3722393"/>
                <a:ext cx="3614554" cy="5729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𝑆</m:t>
                      </m:r>
                      <m:d>
                        <m:dPr>
                          <m:ctrlPr>
                            <a:rPr kumimoji="1" lang="en-US" altLang="ja-JP" sz="140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&lt;</m:t>
                      </m:r>
                      <m:r>
                        <a:rPr kumimoji="1" lang="en-US" altLang="ja-JP" sz="1400" i="1">
                          <a:latin typeface="Cambria Math" panose="02040503050406030204" pitchFamily="18" charset="0"/>
                        </a:rPr>
                        <m:t>𝑆</m:t>
                      </m:r>
                      <m:r>
                        <a:rPr kumimoji="1" lang="en-US" altLang="ja-JP" sz="1400" i="1">
                          <a:latin typeface="Cambria Math" panose="02040503050406030204" pitchFamily="18" charset="0"/>
                        </a:rPr>
                        <m:t>(</m:t>
                      </m:r>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m>
                            <m:mPr>
                              <m:mcs>
                                <m:mc>
                                  <m:mcPr>
                                    <m:count m:val="1"/>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r>
                              <m:e>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𝒚</m:t>
                                    </m:r>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
                        </m:e>
                      </m:d>
                    </m:oMath>
                  </m:oMathPara>
                </a14:m>
                <a:endParaRPr kumimoji="1" lang="ja-JP" altLang="en-US" sz="1400" dirty="0"/>
              </a:p>
            </p:txBody>
          </p:sp>
        </mc:Choice>
        <mc:Fallback xmlns="">
          <p:sp>
            <p:nvSpPr>
              <p:cNvPr id="43" name="テキスト ボックス 42">
                <a:extLst>
                  <a:ext uri="{FF2B5EF4-FFF2-40B4-BE49-F238E27FC236}">
                    <a16:creationId xmlns:a16="http://schemas.microsoft.com/office/drawing/2014/main" id="{7E426246-C9BA-4D2A-B3CE-24F305678207}"/>
                  </a:ext>
                </a:extLst>
              </p:cNvPr>
              <p:cNvSpPr txBox="1">
                <a:spLocks noRot="1" noChangeAspect="1" noMove="1" noResize="1" noEditPoints="1" noAdjustHandles="1" noChangeArrowheads="1" noChangeShapeType="1" noTextEdit="1"/>
              </p:cNvSpPr>
              <p:nvPr/>
            </p:nvSpPr>
            <p:spPr>
              <a:xfrm>
                <a:off x="5262104" y="3722393"/>
                <a:ext cx="3614554" cy="572914"/>
              </a:xfrm>
              <a:prstGeom prst="rect">
                <a:avLst/>
              </a:prstGeom>
              <a:blipFill>
                <a:blip r:embed="rId3"/>
                <a:stretch>
                  <a:fillRect t="-179787" b="-264894"/>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F75210A9-85CC-413A-B1C6-69A04ADF091E}"/>
              </a:ext>
            </a:extLst>
          </p:cNvPr>
          <p:cNvSpPr txBox="1"/>
          <p:nvPr/>
        </p:nvSpPr>
        <p:spPr>
          <a:xfrm>
            <a:off x="7339011" y="2619394"/>
            <a:ext cx="1916299"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graphicFrame>
        <p:nvGraphicFramePr>
          <p:cNvPr id="45" name="表 44">
            <a:extLst>
              <a:ext uri="{FF2B5EF4-FFF2-40B4-BE49-F238E27FC236}">
                <a16:creationId xmlns:a16="http://schemas.microsoft.com/office/drawing/2014/main" id="{33017FBE-AC2E-430F-8DD9-F402A814671E}"/>
              </a:ext>
            </a:extLst>
          </p:cNvPr>
          <p:cNvGraphicFramePr>
            <a:graphicFrameLocks noGrp="1"/>
          </p:cNvGraphicFramePr>
          <p:nvPr>
            <p:extLst>
              <p:ext uri="{D42A27DB-BD31-4B8C-83A1-F6EECF244321}">
                <p14:modId xmlns:p14="http://schemas.microsoft.com/office/powerpoint/2010/main" val="971416388"/>
              </p:ext>
            </p:extLst>
          </p:nvPr>
        </p:nvGraphicFramePr>
        <p:xfrm>
          <a:off x="1026311" y="1534622"/>
          <a:ext cx="10156039" cy="1005840"/>
        </p:xfrm>
        <a:graphic>
          <a:graphicData uri="http://schemas.openxmlformats.org/drawingml/2006/table">
            <a:tbl>
              <a:tblPr firstRow="1" bandRow="1">
                <a:tableStyleId>{5C22544A-7EE6-4342-B048-85BDC9FD1C3A}</a:tableStyleId>
              </a:tblPr>
              <a:tblGrid>
                <a:gridCol w="2316960">
                  <a:extLst>
                    <a:ext uri="{9D8B030D-6E8A-4147-A177-3AD203B41FA5}">
                      <a16:colId xmlns:a16="http://schemas.microsoft.com/office/drawing/2014/main" val="937617659"/>
                    </a:ext>
                  </a:extLst>
                </a:gridCol>
                <a:gridCol w="3792872">
                  <a:extLst>
                    <a:ext uri="{9D8B030D-6E8A-4147-A177-3AD203B41FA5}">
                      <a16:colId xmlns:a16="http://schemas.microsoft.com/office/drawing/2014/main" val="2145614959"/>
                    </a:ext>
                  </a:extLst>
                </a:gridCol>
                <a:gridCol w="4046207">
                  <a:extLst>
                    <a:ext uri="{9D8B030D-6E8A-4147-A177-3AD203B41FA5}">
                      <a16:colId xmlns:a16="http://schemas.microsoft.com/office/drawing/2014/main" val="612450490"/>
                    </a:ext>
                  </a:extLst>
                </a:gridCol>
              </a:tblGrid>
              <a:tr h="246761">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Adaptive Weight MOEA/D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適応型</a:t>
                      </a:r>
                      <a:r>
                        <a:rPr kumimoji="1" lang="en-US" altLang="ja-JP" sz="1600" dirty="0"/>
                        <a:t>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多目的最適化（問題分割）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Feasibility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SHADE[2]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p:sp>
        <p:nvSpPr>
          <p:cNvPr id="46" name="テキスト ボックス 45">
            <a:extLst>
              <a:ext uri="{FF2B5EF4-FFF2-40B4-BE49-F238E27FC236}">
                <a16:creationId xmlns:a16="http://schemas.microsoft.com/office/drawing/2014/main" id="{27301E89-607D-476E-896F-8ABC7B333E73}"/>
              </a:ext>
            </a:extLst>
          </p:cNvPr>
          <p:cNvSpPr txBox="1"/>
          <p:nvPr/>
        </p:nvSpPr>
        <p:spPr>
          <a:xfrm>
            <a:off x="5407599" y="4468554"/>
            <a:ext cx="1748276" cy="307777"/>
          </a:xfrm>
          <a:prstGeom prst="rect">
            <a:avLst/>
          </a:prstGeom>
          <a:noFill/>
        </p:spPr>
        <p:txBody>
          <a:bodyPr wrap="square" rtlCol="0">
            <a:spAutoFit/>
          </a:bodyPr>
          <a:lstStyle/>
          <a:p>
            <a:r>
              <a:rPr kumimoji="1" lang="ja-JP" altLang="en-US" sz="1400" dirty="0"/>
              <a:t>違反解同士の比較</a:t>
            </a:r>
            <a:endParaRPr kumimoji="1" lang="en-US" altLang="ja-JP" sz="1400" dirty="0"/>
          </a:p>
        </p:txBody>
      </p:sp>
      <p:sp>
        <p:nvSpPr>
          <p:cNvPr id="47" name="左中かっこ 46">
            <a:extLst>
              <a:ext uri="{FF2B5EF4-FFF2-40B4-BE49-F238E27FC236}">
                <a16:creationId xmlns:a16="http://schemas.microsoft.com/office/drawing/2014/main" id="{9A614BB9-0874-417F-B1E1-7104F8ADEB45}"/>
              </a:ext>
            </a:extLst>
          </p:cNvPr>
          <p:cNvSpPr/>
          <p:nvPr/>
        </p:nvSpPr>
        <p:spPr>
          <a:xfrm>
            <a:off x="5308146" y="4482843"/>
            <a:ext cx="66675" cy="100584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B9156F39-23E5-4BB2-8276-BAF4741878BF}"/>
              </a:ext>
            </a:extLst>
          </p:cNvPr>
          <p:cNvSpPr txBox="1"/>
          <p:nvPr/>
        </p:nvSpPr>
        <p:spPr>
          <a:xfrm>
            <a:off x="5407598" y="4822349"/>
            <a:ext cx="2002851" cy="307777"/>
          </a:xfrm>
          <a:prstGeom prst="rect">
            <a:avLst/>
          </a:prstGeom>
          <a:noFill/>
        </p:spPr>
        <p:txBody>
          <a:bodyPr wrap="square" rtlCol="0">
            <a:spAutoFit/>
          </a:bodyPr>
          <a:lstStyle/>
          <a:p>
            <a:r>
              <a:rPr kumimoji="1" lang="ja-JP" altLang="en-US" sz="1400" dirty="0"/>
              <a:t>可能解と違反解の比較</a:t>
            </a:r>
            <a:endParaRPr kumimoji="1" lang="en-US" altLang="ja-JP" sz="1400" dirty="0"/>
          </a:p>
        </p:txBody>
      </p:sp>
      <p:sp>
        <p:nvSpPr>
          <p:cNvPr id="49" name="テキスト ボックス 48">
            <a:extLst>
              <a:ext uri="{FF2B5EF4-FFF2-40B4-BE49-F238E27FC236}">
                <a16:creationId xmlns:a16="http://schemas.microsoft.com/office/drawing/2014/main" id="{60C8FB0B-006B-41EF-A9D9-2D249FA70BD5}"/>
              </a:ext>
            </a:extLst>
          </p:cNvPr>
          <p:cNvSpPr txBox="1"/>
          <p:nvPr/>
        </p:nvSpPr>
        <p:spPr>
          <a:xfrm>
            <a:off x="5407599" y="5176144"/>
            <a:ext cx="1748276" cy="307777"/>
          </a:xfrm>
          <a:prstGeom prst="rect">
            <a:avLst/>
          </a:prstGeom>
          <a:noFill/>
        </p:spPr>
        <p:txBody>
          <a:bodyPr wrap="square" rtlCol="0">
            <a:spAutoFit/>
          </a:bodyPr>
          <a:lstStyle/>
          <a:p>
            <a:r>
              <a:rPr kumimoji="1" lang="ja-JP" altLang="en-US" sz="1400" dirty="0"/>
              <a:t>可能解同士の比較</a:t>
            </a:r>
            <a:endParaRPr kumimoji="1" lang="en-US" altLang="ja-JP" sz="1400" dirty="0"/>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03B3A750-3189-4942-B6E7-F3DC08F83289}"/>
                  </a:ext>
                </a:extLst>
              </p:cNvPr>
              <p:cNvSpPr txBox="1"/>
              <p:nvPr/>
            </p:nvSpPr>
            <p:spPr>
              <a:xfrm>
                <a:off x="7308540" y="4468553"/>
                <a:ext cx="1787871" cy="307777"/>
              </a:xfrm>
              <a:prstGeom prst="rect">
                <a:avLst/>
              </a:prstGeom>
              <a:noFill/>
            </p:spPr>
            <p:txBody>
              <a:bodyPr wrap="square" rtlCol="0">
                <a:spAutoFit/>
              </a:bodyPr>
              <a:lstStyle/>
              <a:p>
                <a:r>
                  <a:rPr kumimoji="1" lang="ja-JP" altLang="en-US" sz="1400" dirty="0"/>
                  <a:t>⇒ </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で比較・選択</a:t>
                </a:r>
              </a:p>
            </p:txBody>
          </p:sp>
        </mc:Choice>
        <mc:Fallback xmlns="">
          <p:sp>
            <p:nvSpPr>
              <p:cNvPr id="50" name="テキスト ボックス 49">
                <a:extLst>
                  <a:ext uri="{FF2B5EF4-FFF2-40B4-BE49-F238E27FC236}">
                    <a16:creationId xmlns:a16="http://schemas.microsoft.com/office/drawing/2014/main" id="{03B3A750-3189-4942-B6E7-F3DC08F83289}"/>
                  </a:ext>
                </a:extLst>
              </p:cNvPr>
              <p:cNvSpPr txBox="1">
                <a:spLocks noRot="1" noChangeAspect="1" noMove="1" noResize="1" noEditPoints="1" noAdjustHandles="1" noChangeArrowheads="1" noChangeShapeType="1" noTextEdit="1"/>
              </p:cNvSpPr>
              <p:nvPr/>
            </p:nvSpPr>
            <p:spPr>
              <a:xfrm>
                <a:off x="7308540" y="4468553"/>
                <a:ext cx="1787871" cy="307777"/>
              </a:xfrm>
              <a:prstGeom prst="rect">
                <a:avLst/>
              </a:prstGeom>
              <a:blipFill>
                <a:blip r:embed="rId4"/>
                <a:stretch>
                  <a:fillRect l="-1024" t="-5882" b="-19608"/>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8889B529-B2F3-41BE-96AB-21DA036EEE8A}"/>
              </a:ext>
            </a:extLst>
          </p:cNvPr>
          <p:cNvSpPr txBox="1"/>
          <p:nvPr/>
        </p:nvSpPr>
        <p:spPr>
          <a:xfrm>
            <a:off x="7308540" y="4817200"/>
            <a:ext cx="1681599" cy="307777"/>
          </a:xfrm>
          <a:prstGeom prst="rect">
            <a:avLst/>
          </a:prstGeom>
          <a:noFill/>
        </p:spPr>
        <p:txBody>
          <a:bodyPr wrap="square" rtlCol="0">
            <a:spAutoFit/>
          </a:bodyPr>
          <a:lstStyle/>
          <a:p>
            <a:r>
              <a:rPr kumimoji="1" lang="ja-JP" altLang="en-US" sz="1400" dirty="0"/>
              <a:t>⇒ 可能解を選択</a:t>
            </a: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7EF072AD-E9A5-4054-8AF2-4DF05932E871}"/>
                  </a:ext>
                </a:extLst>
              </p:cNvPr>
              <p:cNvSpPr txBox="1"/>
              <p:nvPr/>
            </p:nvSpPr>
            <p:spPr>
              <a:xfrm>
                <a:off x="7308540" y="5176144"/>
                <a:ext cx="1966658" cy="307777"/>
              </a:xfrm>
              <a:prstGeom prst="rect">
                <a:avLst/>
              </a:prstGeom>
              <a:noFill/>
            </p:spPr>
            <p:txBody>
              <a:bodyPr wrap="square" rtlCol="0">
                <a:spAutoFit/>
              </a:bodyPr>
              <a:lstStyle/>
              <a:p>
                <a:r>
                  <a:rPr kumimoji="1" lang="ja-JP" altLang="en-US" sz="1400" dirty="0"/>
                  <a:t>⇒</a:t>
                </a:r>
                <a:r>
                  <a:rPr kumimoji="1" lang="en-US" altLang="ja-JP" sz="1400" b="0" dirty="0"/>
                  <a:t> </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で比較・選択</a:t>
                </a:r>
              </a:p>
            </p:txBody>
          </p:sp>
        </mc:Choice>
        <mc:Fallback xmlns="">
          <p:sp>
            <p:nvSpPr>
              <p:cNvPr id="52" name="テキスト ボックス 51">
                <a:extLst>
                  <a:ext uri="{FF2B5EF4-FFF2-40B4-BE49-F238E27FC236}">
                    <a16:creationId xmlns:a16="http://schemas.microsoft.com/office/drawing/2014/main" id="{7EF072AD-E9A5-4054-8AF2-4DF05932E871}"/>
                  </a:ext>
                </a:extLst>
              </p:cNvPr>
              <p:cNvSpPr txBox="1">
                <a:spLocks noRot="1" noChangeAspect="1" noMove="1" noResize="1" noEditPoints="1" noAdjustHandles="1" noChangeArrowheads="1" noChangeShapeType="1" noTextEdit="1"/>
              </p:cNvSpPr>
              <p:nvPr/>
            </p:nvSpPr>
            <p:spPr>
              <a:xfrm>
                <a:off x="7308540" y="5176144"/>
                <a:ext cx="1966658" cy="307777"/>
              </a:xfrm>
              <a:prstGeom prst="rect">
                <a:avLst/>
              </a:prstGeom>
              <a:blipFill>
                <a:blip r:embed="rId5"/>
                <a:stretch>
                  <a:fillRect l="-929" t="-5882" b="-19608"/>
                </a:stretch>
              </a:blipFill>
            </p:spPr>
            <p:txBody>
              <a:bodyPr/>
              <a:lstStyle/>
              <a:p>
                <a:r>
                  <a:rPr lang="ja-JP" altLang="en-US">
                    <a:noFill/>
                  </a:rPr>
                  <a:t> </a:t>
                </a:r>
              </a:p>
            </p:txBody>
          </p:sp>
        </mc:Fallback>
      </mc:AlternateContent>
      <p:cxnSp>
        <p:nvCxnSpPr>
          <p:cNvPr id="53" name="直線コネクタ 52">
            <a:extLst>
              <a:ext uri="{FF2B5EF4-FFF2-40B4-BE49-F238E27FC236}">
                <a16:creationId xmlns:a16="http://schemas.microsoft.com/office/drawing/2014/main" id="{7F255D9A-CAF1-4725-88C8-B31F7E95FDE1}"/>
              </a:ext>
            </a:extLst>
          </p:cNvPr>
          <p:cNvCxnSpPr>
            <a:cxnSpLocks/>
          </p:cNvCxnSpPr>
          <p:nvPr/>
        </p:nvCxnSpPr>
        <p:spPr>
          <a:xfrm flipH="1">
            <a:off x="5231374" y="2967354"/>
            <a:ext cx="609540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9580FED7-A570-46F1-9A80-8D9F3330477F}"/>
              </a:ext>
            </a:extLst>
          </p:cNvPr>
          <p:cNvSpPr txBox="1"/>
          <p:nvPr/>
        </p:nvSpPr>
        <p:spPr>
          <a:xfrm>
            <a:off x="1852611" y="2619394"/>
            <a:ext cx="1916299" cy="338554"/>
          </a:xfrm>
          <a:prstGeom prst="rect">
            <a:avLst/>
          </a:prstGeom>
          <a:noFill/>
        </p:spPr>
        <p:txBody>
          <a:bodyPr wrap="square" rtlCol="0">
            <a:spAutoFit/>
          </a:bodyPr>
          <a:lstStyle/>
          <a:p>
            <a:pPr algn="ctr"/>
            <a:r>
              <a:rPr kumimoji="1" lang="en-US" altLang="ja-JP" sz="1600" dirty="0"/>
              <a:t>MOEA/D</a:t>
            </a:r>
            <a:endParaRPr kumimoji="1" lang="ja-JP" altLang="en-US" sz="1600" dirty="0"/>
          </a:p>
        </p:txBody>
      </p:sp>
      <p:cxnSp>
        <p:nvCxnSpPr>
          <p:cNvPr id="55" name="直線コネクタ 54">
            <a:extLst>
              <a:ext uri="{FF2B5EF4-FFF2-40B4-BE49-F238E27FC236}">
                <a16:creationId xmlns:a16="http://schemas.microsoft.com/office/drawing/2014/main" id="{9AE4EE44-CEBC-4A70-996F-0450607EBFD1}"/>
              </a:ext>
            </a:extLst>
          </p:cNvPr>
          <p:cNvCxnSpPr>
            <a:cxnSpLocks/>
          </p:cNvCxnSpPr>
          <p:nvPr/>
        </p:nvCxnSpPr>
        <p:spPr>
          <a:xfrm flipH="1">
            <a:off x="694521" y="2967354"/>
            <a:ext cx="4163245"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DA3213D7-C12C-49DC-AA38-69B2E0A9AB36}"/>
                  </a:ext>
                </a:extLst>
              </p:cNvPr>
              <p:cNvSpPr txBox="1"/>
              <p:nvPr/>
            </p:nvSpPr>
            <p:spPr>
              <a:xfrm>
                <a:off x="787903" y="3079745"/>
                <a:ext cx="4163244" cy="523220"/>
              </a:xfrm>
              <a:prstGeom prst="rect">
                <a:avLst/>
              </a:prstGeom>
              <a:noFill/>
            </p:spPr>
            <p:txBody>
              <a:bodyPr wrap="square" rtlCol="0">
                <a:spAutoFit/>
              </a:bodyPr>
              <a:lstStyle/>
              <a:p>
                <a:r>
                  <a:rPr kumimoji="1" lang="ja-JP" altLang="en-US" sz="1400" b="1" dirty="0"/>
                  <a:t>個体に異なる重みを与えて、部分問題に分割する方法</a:t>
                </a:r>
                <a:endParaRPr kumimoji="1" lang="en-US" altLang="ja-JP" sz="1400" b="1" dirty="0"/>
              </a:p>
              <a:p>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b="1" dirty="0"/>
                  <a:t>のパレートフロンティアへの選択圧が強い</a:t>
                </a:r>
                <a:endParaRPr kumimoji="1" lang="en-US" altLang="ja-JP" sz="1400" b="1" dirty="0"/>
              </a:p>
            </p:txBody>
          </p:sp>
        </mc:Choice>
        <mc:Fallback xmlns="">
          <p:sp>
            <p:nvSpPr>
              <p:cNvPr id="57" name="テキスト ボックス 56">
                <a:extLst>
                  <a:ext uri="{FF2B5EF4-FFF2-40B4-BE49-F238E27FC236}">
                    <a16:creationId xmlns:a16="http://schemas.microsoft.com/office/drawing/2014/main" id="{DA3213D7-C12C-49DC-AA38-69B2E0A9AB36}"/>
                  </a:ext>
                </a:extLst>
              </p:cNvPr>
              <p:cNvSpPr txBox="1">
                <a:spLocks noRot="1" noChangeAspect="1" noMove="1" noResize="1" noEditPoints="1" noAdjustHandles="1" noChangeArrowheads="1" noChangeShapeType="1" noTextEdit="1"/>
              </p:cNvSpPr>
              <p:nvPr/>
            </p:nvSpPr>
            <p:spPr>
              <a:xfrm>
                <a:off x="787903" y="3079745"/>
                <a:ext cx="4163244" cy="523220"/>
              </a:xfrm>
              <a:prstGeom prst="rect">
                <a:avLst/>
              </a:prstGeom>
              <a:blipFill>
                <a:blip r:embed="rId6"/>
                <a:stretch>
                  <a:fillRect l="-439" t="-2326" b="-11628"/>
                </a:stretch>
              </a:blipFill>
            </p:spPr>
            <p:txBody>
              <a:bodyPr/>
              <a:lstStyle/>
              <a:p>
                <a:r>
                  <a:rPr lang="ja-JP" altLang="en-US">
                    <a:noFill/>
                  </a:rPr>
                  <a:t> </a:t>
                </a:r>
              </a:p>
            </p:txBody>
          </p:sp>
        </mc:Fallback>
      </mc:AlternateContent>
      <p:pic>
        <p:nvPicPr>
          <p:cNvPr id="58" name="図 57">
            <a:extLst>
              <a:ext uri="{FF2B5EF4-FFF2-40B4-BE49-F238E27FC236}">
                <a16:creationId xmlns:a16="http://schemas.microsoft.com/office/drawing/2014/main" id="{2604B149-E35B-47CC-AE4B-FCFB2D5978F0}"/>
              </a:ext>
            </a:extLst>
          </p:cNvPr>
          <p:cNvPicPr>
            <a:picLocks noChangeAspect="1"/>
          </p:cNvPicPr>
          <p:nvPr/>
        </p:nvPicPr>
        <p:blipFill rotWithShape="1">
          <a:blip r:embed="rId7"/>
          <a:srcRect t="15970" r="49449" b="9674"/>
          <a:stretch/>
        </p:blipFill>
        <p:spPr>
          <a:xfrm>
            <a:off x="1547705" y="3646267"/>
            <a:ext cx="2164157" cy="1988486"/>
          </a:xfrm>
          <a:prstGeom prst="rect">
            <a:avLst/>
          </a:prstGeom>
        </p:spPr>
      </p:pic>
      <p:sp>
        <p:nvSpPr>
          <p:cNvPr id="59" name="楕円 58">
            <a:extLst>
              <a:ext uri="{FF2B5EF4-FFF2-40B4-BE49-F238E27FC236}">
                <a16:creationId xmlns:a16="http://schemas.microsoft.com/office/drawing/2014/main" id="{7B7FD71F-8A96-4961-B958-B6F7E1475B7D}"/>
              </a:ext>
            </a:extLst>
          </p:cNvPr>
          <p:cNvSpPr/>
          <p:nvPr/>
        </p:nvSpPr>
        <p:spPr>
          <a:xfrm>
            <a:off x="2776144" y="38762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D2FDA0FE-704A-49A0-8A53-711338E62F10}"/>
              </a:ext>
            </a:extLst>
          </p:cNvPr>
          <p:cNvSpPr txBox="1"/>
          <p:nvPr/>
        </p:nvSpPr>
        <p:spPr>
          <a:xfrm>
            <a:off x="3065531" y="3631705"/>
            <a:ext cx="646331" cy="276999"/>
          </a:xfrm>
          <a:prstGeom prst="rect">
            <a:avLst/>
          </a:prstGeom>
          <a:noFill/>
        </p:spPr>
        <p:txBody>
          <a:bodyPr wrap="none" rtlCol="0">
            <a:spAutoFit/>
          </a:bodyPr>
          <a:lstStyle/>
          <a:p>
            <a:r>
              <a:rPr kumimoji="1" lang="ja-JP" altLang="en-US" sz="1200" dirty="0"/>
              <a:t>探索点</a:t>
            </a:r>
          </a:p>
        </p:txBody>
      </p:sp>
      <p:sp>
        <p:nvSpPr>
          <p:cNvPr id="61" name="楕円 60">
            <a:extLst>
              <a:ext uri="{FF2B5EF4-FFF2-40B4-BE49-F238E27FC236}">
                <a16:creationId xmlns:a16="http://schemas.microsoft.com/office/drawing/2014/main" id="{1B8ECC06-DDB7-4420-9783-79786DDA691E}"/>
              </a:ext>
            </a:extLst>
          </p:cNvPr>
          <p:cNvSpPr/>
          <p:nvPr/>
        </p:nvSpPr>
        <p:spPr>
          <a:xfrm>
            <a:off x="2445777" y="41117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45DB041D-4D20-4C07-848F-1DA5B4CDA389}"/>
              </a:ext>
            </a:extLst>
          </p:cNvPr>
          <p:cNvSpPr/>
          <p:nvPr/>
        </p:nvSpPr>
        <p:spPr>
          <a:xfrm>
            <a:off x="3260751" y="411493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二等辺三角形 65">
            <a:extLst>
              <a:ext uri="{FF2B5EF4-FFF2-40B4-BE49-F238E27FC236}">
                <a16:creationId xmlns:a16="http://schemas.microsoft.com/office/drawing/2014/main" id="{DA5F9FC4-FF0B-4C24-B522-70B5C7534A46}"/>
              </a:ext>
            </a:extLst>
          </p:cNvPr>
          <p:cNvSpPr/>
          <p:nvPr/>
        </p:nvSpPr>
        <p:spPr>
          <a:xfrm rot="13142737">
            <a:off x="2380581" y="4672924"/>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FC2F8865-8D8E-44D0-A9B5-96E01BF272FB}"/>
              </a:ext>
            </a:extLst>
          </p:cNvPr>
          <p:cNvSpPr/>
          <p:nvPr/>
        </p:nvSpPr>
        <p:spPr>
          <a:xfrm>
            <a:off x="3414765" y="453251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B009EC79-CEB9-4AD9-8FA6-9221CF3ABB8B}"/>
              </a:ext>
            </a:extLst>
          </p:cNvPr>
          <p:cNvSpPr/>
          <p:nvPr/>
        </p:nvSpPr>
        <p:spPr>
          <a:xfrm>
            <a:off x="2917640" y="42413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9" name="図 68">
            <a:extLst>
              <a:ext uri="{FF2B5EF4-FFF2-40B4-BE49-F238E27FC236}">
                <a16:creationId xmlns:a16="http://schemas.microsoft.com/office/drawing/2014/main" id="{DCD80786-8F45-4D8E-BE82-ACA64AFECE5F}"/>
              </a:ext>
            </a:extLst>
          </p:cNvPr>
          <p:cNvPicPr>
            <a:picLocks noChangeAspect="1"/>
          </p:cNvPicPr>
          <p:nvPr/>
        </p:nvPicPr>
        <p:blipFill rotWithShape="1">
          <a:blip r:embed="rId7"/>
          <a:srcRect t="15970" r="49449" b="9674"/>
          <a:stretch/>
        </p:blipFill>
        <p:spPr>
          <a:xfrm>
            <a:off x="8865973" y="3646267"/>
            <a:ext cx="2164157" cy="1988486"/>
          </a:xfrm>
          <a:prstGeom prst="rect">
            <a:avLst/>
          </a:prstGeom>
        </p:spPr>
      </p:pic>
      <p:sp>
        <p:nvSpPr>
          <p:cNvPr id="70" name="楕円 69">
            <a:extLst>
              <a:ext uri="{FF2B5EF4-FFF2-40B4-BE49-F238E27FC236}">
                <a16:creationId xmlns:a16="http://schemas.microsoft.com/office/drawing/2014/main" id="{779B4085-3D2D-453D-A34B-9BE92199589E}"/>
              </a:ext>
            </a:extLst>
          </p:cNvPr>
          <p:cNvSpPr/>
          <p:nvPr/>
        </p:nvSpPr>
        <p:spPr>
          <a:xfrm>
            <a:off x="10091344" y="377152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AF64858C-2479-4E37-86F2-9A2D5257C6C3}"/>
              </a:ext>
            </a:extLst>
          </p:cNvPr>
          <p:cNvSpPr/>
          <p:nvPr/>
        </p:nvSpPr>
        <p:spPr>
          <a:xfrm>
            <a:off x="9760977" y="40069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楕円 71">
            <a:extLst>
              <a:ext uri="{FF2B5EF4-FFF2-40B4-BE49-F238E27FC236}">
                <a16:creationId xmlns:a16="http://schemas.microsoft.com/office/drawing/2014/main" id="{1C81EDB6-D620-42D2-86C8-22586AD0BDC6}"/>
              </a:ext>
            </a:extLst>
          </p:cNvPr>
          <p:cNvSpPr/>
          <p:nvPr/>
        </p:nvSpPr>
        <p:spPr>
          <a:xfrm>
            <a:off x="10575951" y="401015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楕円 72">
            <a:extLst>
              <a:ext uri="{FF2B5EF4-FFF2-40B4-BE49-F238E27FC236}">
                <a16:creationId xmlns:a16="http://schemas.microsoft.com/office/drawing/2014/main" id="{E77A634C-D93A-44AF-A248-1BF37C584C5C}"/>
              </a:ext>
            </a:extLst>
          </p:cNvPr>
          <p:cNvSpPr/>
          <p:nvPr/>
        </p:nvSpPr>
        <p:spPr>
          <a:xfrm>
            <a:off x="10729965" y="442773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楕円 73">
            <a:extLst>
              <a:ext uri="{FF2B5EF4-FFF2-40B4-BE49-F238E27FC236}">
                <a16:creationId xmlns:a16="http://schemas.microsoft.com/office/drawing/2014/main" id="{44A812C3-64EA-4E8A-B97F-55EC90532806}"/>
              </a:ext>
            </a:extLst>
          </p:cNvPr>
          <p:cNvSpPr/>
          <p:nvPr/>
        </p:nvSpPr>
        <p:spPr>
          <a:xfrm>
            <a:off x="10232840" y="413653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二等辺三角形 74">
            <a:extLst>
              <a:ext uri="{FF2B5EF4-FFF2-40B4-BE49-F238E27FC236}">
                <a16:creationId xmlns:a16="http://schemas.microsoft.com/office/drawing/2014/main" id="{8825975A-6E59-4F61-A830-2F70DC0C12C2}"/>
              </a:ext>
            </a:extLst>
          </p:cNvPr>
          <p:cNvSpPr/>
          <p:nvPr/>
        </p:nvSpPr>
        <p:spPr>
          <a:xfrm rot="10800000">
            <a:off x="9868977" y="4640510"/>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3BD783C5-E410-4A42-B0AD-93644431AFA5}"/>
              </a:ext>
            </a:extLst>
          </p:cNvPr>
          <p:cNvSpPr txBox="1"/>
          <p:nvPr/>
        </p:nvSpPr>
        <p:spPr>
          <a:xfrm>
            <a:off x="10373132" y="3512937"/>
            <a:ext cx="646331" cy="276999"/>
          </a:xfrm>
          <a:prstGeom prst="rect">
            <a:avLst/>
          </a:prstGeom>
          <a:noFill/>
        </p:spPr>
        <p:txBody>
          <a:bodyPr wrap="none" rtlCol="0">
            <a:spAutoFit/>
          </a:bodyPr>
          <a:lstStyle/>
          <a:p>
            <a:r>
              <a:rPr kumimoji="1" lang="ja-JP" altLang="en-US" sz="1200" dirty="0"/>
              <a:t>探索点</a:t>
            </a:r>
          </a:p>
        </p:txBody>
      </p:sp>
      <p:sp>
        <p:nvSpPr>
          <p:cNvPr id="78" name="テキスト ボックス 77">
            <a:extLst>
              <a:ext uri="{FF2B5EF4-FFF2-40B4-BE49-F238E27FC236}">
                <a16:creationId xmlns:a16="http://schemas.microsoft.com/office/drawing/2014/main" id="{2D9EA867-0968-422C-B100-6B89AA415B76}"/>
              </a:ext>
            </a:extLst>
          </p:cNvPr>
          <p:cNvSpPr txBox="1"/>
          <p:nvPr/>
        </p:nvSpPr>
        <p:spPr>
          <a:xfrm>
            <a:off x="298876" y="5952717"/>
            <a:ext cx="6983851" cy="276999"/>
          </a:xfrm>
          <a:prstGeom prst="rect">
            <a:avLst/>
          </a:prstGeom>
          <a:noFill/>
        </p:spPr>
        <p:txBody>
          <a:bodyPr wrap="square" rtlCol="0">
            <a:spAutoFit/>
          </a:bodyPr>
          <a:lstStyle/>
          <a:p>
            <a:r>
              <a:rPr kumimoji="1" lang="en-US" altLang="ja-JP" sz="1200" dirty="0"/>
              <a:t>[2] R. Tanabe et al.: “Success-History Based Parameter Adaptation for Differential Evolution” (2013) </a:t>
            </a:r>
            <a:endParaRPr kumimoji="1" lang="ja-JP" altLang="en-US" sz="1200" dirty="0"/>
          </a:p>
        </p:txBody>
      </p:sp>
      <p:sp>
        <p:nvSpPr>
          <p:cNvPr id="79" name="テキスト ボックス 78">
            <a:extLst>
              <a:ext uri="{FF2B5EF4-FFF2-40B4-BE49-F238E27FC236}">
                <a16:creationId xmlns:a16="http://schemas.microsoft.com/office/drawing/2014/main" id="{A16B786C-0FBC-456D-BA7D-C1955CA387A3}"/>
              </a:ext>
            </a:extLst>
          </p:cNvPr>
          <p:cNvSpPr txBox="1"/>
          <p:nvPr/>
        </p:nvSpPr>
        <p:spPr>
          <a:xfrm>
            <a:off x="298875" y="5727213"/>
            <a:ext cx="9462102" cy="276999"/>
          </a:xfrm>
          <a:prstGeom prst="rect">
            <a:avLst/>
          </a:prstGeom>
          <a:noFill/>
        </p:spPr>
        <p:txBody>
          <a:bodyPr wrap="square" rtlCol="0">
            <a:spAutoFit/>
          </a:bodyPr>
          <a:lstStyle/>
          <a:p>
            <a:r>
              <a:rPr kumimoji="1" lang="en-US" altLang="ja-JP" sz="1200" dirty="0"/>
              <a:t>[1] </a:t>
            </a:r>
            <a:r>
              <a:rPr kumimoji="1" lang="ja-JP" altLang="en-US" sz="1200" dirty="0"/>
              <a:t>安田・熊谷・田村・安田：「有制約最適化のための制約条件の目的関数化と適応的重み調整を用いた</a:t>
            </a:r>
            <a:r>
              <a:rPr kumimoji="1" lang="en-US" altLang="ja-JP" sz="1200" dirty="0"/>
              <a:t>MOEA/D</a:t>
            </a:r>
            <a:r>
              <a:rPr kumimoji="1" lang="ja-JP" altLang="en-US" sz="1200" dirty="0"/>
              <a:t>」、電気学会</a:t>
            </a:r>
            <a:r>
              <a:rPr kumimoji="1" lang="en-US" altLang="ja-JP" sz="1200" dirty="0"/>
              <a:t>C</a:t>
            </a:r>
            <a:r>
              <a:rPr kumimoji="1" lang="ja-JP" altLang="en-US" sz="1200" dirty="0"/>
              <a:t>部門誌（</a:t>
            </a:r>
            <a:r>
              <a:rPr kumimoji="1" lang="en-US" altLang="ja-JP" sz="1200" dirty="0"/>
              <a:t>2023.03</a:t>
            </a:r>
            <a:r>
              <a:rPr kumimoji="1" lang="ja-JP" altLang="en-US" sz="1200" dirty="0"/>
              <a:t>）</a:t>
            </a:r>
          </a:p>
        </p:txBody>
      </p:sp>
    </p:spTree>
    <p:extLst>
      <p:ext uri="{BB962C8B-B14F-4D97-AF65-F5344CB8AC3E}">
        <p14:creationId xmlns:p14="http://schemas.microsoft.com/office/powerpoint/2010/main" val="37301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最適化問題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a:t>
            </a:r>
            <a:r>
              <a:rPr kumimoji="1" lang="ja-JP" altLang="en-US" sz="1600" b="1" dirty="0">
                <a:solidFill>
                  <a:schemeClr val="bg1"/>
                </a:solidFill>
              </a:rPr>
              <a:t>１　＞　設定</a:t>
            </a:r>
          </a:p>
        </p:txBody>
      </p:sp>
      <p:pic>
        <p:nvPicPr>
          <p:cNvPr id="43" name="図 42">
            <a:extLst>
              <a:ext uri="{FF2B5EF4-FFF2-40B4-BE49-F238E27FC236}">
                <a16:creationId xmlns:a16="http://schemas.microsoft.com/office/drawing/2014/main" id="{EC995EFF-F321-4715-940A-F1272DE90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9798" y="2980116"/>
            <a:ext cx="3831229" cy="3193858"/>
          </a:xfrm>
          <a:prstGeom prst="rect">
            <a:avLst/>
          </a:prstGeom>
        </p:spPr>
      </p:pic>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24692109-42E4-427A-897D-B537E8F08B70}"/>
                  </a:ext>
                </a:extLst>
              </p:cNvPr>
              <p:cNvSpPr txBox="1"/>
              <p:nvPr/>
            </p:nvSpPr>
            <p:spPr>
              <a:xfrm>
                <a:off x="5932563" y="1472501"/>
                <a:ext cx="4296079" cy="369332"/>
              </a:xfrm>
              <a:prstGeom prst="rect">
                <a:avLst/>
              </a:prstGeom>
              <a:noFill/>
            </p:spPr>
            <p:txBody>
              <a:bodyPr wrap="square" rtlCol="0">
                <a:spAutoFit/>
              </a:bodyPr>
              <a:lstStyle/>
              <a:p>
                <a:pPr algn="ctr"/>
                <a:r>
                  <a:rPr lang="ja-JP" altLang="en-US" dirty="0"/>
                  <a:t>目的関数</a:t>
                </a:r>
                <a14:m>
                  <m:oMath xmlns:m="http://schemas.openxmlformats.org/officeDocument/2006/math">
                    <m:r>
                      <a:rPr lang="en-US" altLang="ja-JP" i="1">
                        <a:latin typeface="Cambria Math" panose="02040503050406030204" pitchFamily="18" charset="0"/>
                        <a:ea typeface="Cambria Math" panose="02040503050406030204" pitchFamily="18" charset="0"/>
                      </a:rPr>
                      <m:t>𝑓</m:t>
                    </m:r>
                  </m:oMath>
                </a14:m>
                <a:r>
                  <a:rPr lang="ja-JP" altLang="en-US" dirty="0"/>
                  <a:t>と制約違反量</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𝑣</m:t>
                    </m:r>
                  </m:oMath>
                </a14:m>
                <a:r>
                  <a:rPr lang="ja-JP" altLang="en-US" dirty="0"/>
                  <a:t>の景観</a:t>
                </a:r>
              </a:p>
            </p:txBody>
          </p:sp>
        </mc:Choice>
        <mc:Fallback xmlns="">
          <p:sp>
            <p:nvSpPr>
              <p:cNvPr id="47" name="テキスト ボックス 46">
                <a:extLst>
                  <a:ext uri="{FF2B5EF4-FFF2-40B4-BE49-F238E27FC236}">
                    <a16:creationId xmlns:a16="http://schemas.microsoft.com/office/drawing/2014/main" id="{24692109-42E4-427A-897D-B537E8F08B70}"/>
                  </a:ext>
                </a:extLst>
              </p:cNvPr>
              <p:cNvSpPr txBox="1">
                <a:spLocks noRot="1" noChangeAspect="1" noMove="1" noResize="1" noEditPoints="1" noAdjustHandles="1" noChangeArrowheads="1" noChangeShapeType="1" noTextEdit="1"/>
              </p:cNvSpPr>
              <p:nvPr/>
            </p:nvSpPr>
            <p:spPr>
              <a:xfrm>
                <a:off x="5932563" y="1472501"/>
                <a:ext cx="4296079" cy="369332"/>
              </a:xfrm>
              <a:prstGeom prst="rect">
                <a:avLst/>
              </a:prstGeom>
              <a:blipFill>
                <a:blip r:embed="rId3"/>
                <a:stretch>
                  <a:fillRect t="-10000" b="-26667"/>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E0F5DD74-3321-4887-BBFA-CF591DF3E97A}"/>
              </a:ext>
            </a:extLst>
          </p:cNvPr>
          <p:cNvSpPr txBox="1"/>
          <p:nvPr/>
        </p:nvSpPr>
        <p:spPr>
          <a:xfrm>
            <a:off x="1169487" y="1472501"/>
            <a:ext cx="1956011" cy="369332"/>
          </a:xfrm>
          <a:prstGeom prst="rect">
            <a:avLst/>
          </a:prstGeom>
          <a:noFill/>
        </p:spPr>
        <p:txBody>
          <a:bodyPr wrap="square" rtlCol="0">
            <a:spAutoFit/>
          </a:bodyPr>
          <a:lstStyle/>
          <a:p>
            <a:pPr algn="ctr"/>
            <a:r>
              <a:rPr lang="ja-JP" altLang="en-US" dirty="0"/>
              <a:t>最適化問題</a:t>
            </a:r>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8D84A221-CD89-4034-A164-8147AF8D4537}"/>
                  </a:ext>
                </a:extLst>
              </p:cNvPr>
              <p:cNvSpPr txBox="1"/>
              <p:nvPr/>
            </p:nvSpPr>
            <p:spPr>
              <a:xfrm>
                <a:off x="4638194" y="5974932"/>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50" name="テキスト ボックス 49">
                <a:extLst>
                  <a:ext uri="{FF2B5EF4-FFF2-40B4-BE49-F238E27FC236}">
                    <a16:creationId xmlns:a16="http://schemas.microsoft.com/office/drawing/2014/main" id="{8D84A221-CD89-4034-A164-8147AF8D4537}"/>
                  </a:ext>
                </a:extLst>
              </p:cNvPr>
              <p:cNvSpPr txBox="1">
                <a:spLocks noRot="1" noChangeAspect="1" noMove="1" noResize="1" noEditPoints="1" noAdjustHandles="1" noChangeArrowheads="1" noChangeShapeType="1" noTextEdit="1"/>
              </p:cNvSpPr>
              <p:nvPr/>
            </p:nvSpPr>
            <p:spPr>
              <a:xfrm>
                <a:off x="4638194" y="5974932"/>
                <a:ext cx="498603"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06A75383-1ECF-4BF2-ABF1-474C1F5C7942}"/>
                  </a:ext>
                </a:extLst>
              </p:cNvPr>
              <p:cNvSpPr txBox="1"/>
              <p:nvPr/>
            </p:nvSpPr>
            <p:spPr>
              <a:xfrm>
                <a:off x="7370021" y="5974932"/>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51" name="テキスト ボックス 50">
                <a:extLst>
                  <a:ext uri="{FF2B5EF4-FFF2-40B4-BE49-F238E27FC236}">
                    <a16:creationId xmlns:a16="http://schemas.microsoft.com/office/drawing/2014/main" id="{06A75383-1ECF-4BF2-ABF1-474C1F5C7942}"/>
                  </a:ext>
                </a:extLst>
              </p:cNvPr>
              <p:cNvSpPr txBox="1">
                <a:spLocks noRot="1" noChangeAspect="1" noMove="1" noResize="1" noEditPoints="1" noAdjustHandles="1" noChangeArrowheads="1" noChangeShapeType="1" noTextEdit="1"/>
              </p:cNvSpPr>
              <p:nvPr/>
            </p:nvSpPr>
            <p:spPr>
              <a:xfrm>
                <a:off x="7370021" y="5974932"/>
                <a:ext cx="49860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BC6BA5A1-2E7A-413B-B53A-B966E77B7789}"/>
                  </a:ext>
                </a:extLst>
              </p:cNvPr>
              <p:cNvSpPr txBox="1"/>
              <p:nvPr/>
            </p:nvSpPr>
            <p:spPr>
              <a:xfrm>
                <a:off x="4302698" y="3170974"/>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52" name="テキスト ボックス 51">
                <a:extLst>
                  <a:ext uri="{FF2B5EF4-FFF2-40B4-BE49-F238E27FC236}">
                    <a16:creationId xmlns:a16="http://schemas.microsoft.com/office/drawing/2014/main" id="{BC6BA5A1-2E7A-413B-B53A-B966E77B7789}"/>
                  </a:ext>
                </a:extLst>
              </p:cNvPr>
              <p:cNvSpPr txBox="1">
                <a:spLocks noRot="1" noChangeAspect="1" noMove="1" noResize="1" noEditPoints="1" noAdjustHandles="1" noChangeArrowheads="1" noChangeShapeType="1" noTextEdit="1"/>
              </p:cNvSpPr>
              <p:nvPr/>
            </p:nvSpPr>
            <p:spPr>
              <a:xfrm>
                <a:off x="4302698" y="3170974"/>
                <a:ext cx="49860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C6FF0F96-5C1E-41C0-BECF-FC67BF7D257A}"/>
                  </a:ext>
                </a:extLst>
              </p:cNvPr>
              <p:cNvSpPr txBox="1"/>
              <p:nvPr/>
            </p:nvSpPr>
            <p:spPr>
              <a:xfrm>
                <a:off x="4302698" y="5771760"/>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53" name="テキスト ボックス 52">
                <a:extLst>
                  <a:ext uri="{FF2B5EF4-FFF2-40B4-BE49-F238E27FC236}">
                    <a16:creationId xmlns:a16="http://schemas.microsoft.com/office/drawing/2014/main" id="{C6FF0F96-5C1E-41C0-BECF-FC67BF7D257A}"/>
                  </a:ext>
                </a:extLst>
              </p:cNvPr>
              <p:cNvSpPr txBox="1">
                <a:spLocks noRot="1" noChangeAspect="1" noMove="1" noResize="1" noEditPoints="1" noAdjustHandles="1" noChangeArrowheads="1" noChangeShapeType="1" noTextEdit="1"/>
              </p:cNvSpPr>
              <p:nvPr/>
            </p:nvSpPr>
            <p:spPr>
              <a:xfrm>
                <a:off x="4302698" y="5771760"/>
                <a:ext cx="49860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070A6FFA-371B-4BC7-B8AD-D4CA6CC09D25}"/>
                  </a:ext>
                </a:extLst>
              </p:cNvPr>
              <p:cNvSpPr txBox="1"/>
              <p:nvPr/>
            </p:nvSpPr>
            <p:spPr>
              <a:xfrm>
                <a:off x="6007034" y="5984111"/>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0</m:t>
                      </m:r>
                    </m:oMath>
                  </m:oMathPara>
                </a14:m>
                <a:endParaRPr lang="en-US" altLang="ja-JP" sz="1400" dirty="0"/>
              </a:p>
            </p:txBody>
          </p:sp>
        </mc:Choice>
        <mc:Fallback xmlns="">
          <p:sp>
            <p:nvSpPr>
              <p:cNvPr id="54" name="テキスト ボックス 53">
                <a:extLst>
                  <a:ext uri="{FF2B5EF4-FFF2-40B4-BE49-F238E27FC236}">
                    <a16:creationId xmlns:a16="http://schemas.microsoft.com/office/drawing/2014/main" id="{070A6FFA-371B-4BC7-B8AD-D4CA6CC09D25}"/>
                  </a:ext>
                </a:extLst>
              </p:cNvPr>
              <p:cNvSpPr txBox="1">
                <a:spLocks noRot="1" noChangeAspect="1" noMove="1" noResize="1" noEditPoints="1" noAdjustHandles="1" noChangeArrowheads="1" noChangeShapeType="1" noTextEdit="1"/>
              </p:cNvSpPr>
              <p:nvPr/>
            </p:nvSpPr>
            <p:spPr>
              <a:xfrm>
                <a:off x="6007034" y="5984111"/>
                <a:ext cx="498603"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7BBEA442-988A-45A0-A203-7C9D7AA936DA}"/>
                  </a:ext>
                </a:extLst>
              </p:cNvPr>
              <p:cNvSpPr txBox="1"/>
              <p:nvPr/>
            </p:nvSpPr>
            <p:spPr>
              <a:xfrm>
                <a:off x="4302698" y="442301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0</m:t>
                      </m:r>
                    </m:oMath>
                  </m:oMathPara>
                </a14:m>
                <a:endParaRPr lang="en-US" altLang="ja-JP" sz="1400" dirty="0"/>
              </a:p>
            </p:txBody>
          </p:sp>
        </mc:Choice>
        <mc:Fallback xmlns="">
          <p:sp>
            <p:nvSpPr>
              <p:cNvPr id="55" name="テキスト ボックス 54">
                <a:extLst>
                  <a:ext uri="{FF2B5EF4-FFF2-40B4-BE49-F238E27FC236}">
                    <a16:creationId xmlns:a16="http://schemas.microsoft.com/office/drawing/2014/main" id="{7BBEA442-988A-45A0-A203-7C9D7AA936DA}"/>
                  </a:ext>
                </a:extLst>
              </p:cNvPr>
              <p:cNvSpPr txBox="1">
                <a:spLocks noRot="1" noChangeAspect="1" noMove="1" noResize="1" noEditPoints="1" noAdjustHandles="1" noChangeArrowheads="1" noChangeShapeType="1" noTextEdit="1"/>
              </p:cNvSpPr>
              <p:nvPr/>
            </p:nvSpPr>
            <p:spPr>
              <a:xfrm>
                <a:off x="4302698" y="4423017"/>
                <a:ext cx="498603"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プレースホルダー 2">
                <a:extLst>
                  <a:ext uri="{FF2B5EF4-FFF2-40B4-BE49-F238E27FC236}">
                    <a16:creationId xmlns:a16="http://schemas.microsoft.com/office/drawing/2014/main" id="{1046B59A-17A4-4929-8653-B7EE907C499E}"/>
                  </a:ext>
                </a:extLst>
              </p:cNvPr>
              <p:cNvSpPr txBox="1">
                <a:spLocks/>
              </p:cNvSpPr>
              <p:nvPr/>
            </p:nvSpPr>
            <p:spPr>
              <a:xfrm>
                <a:off x="517054" y="878149"/>
                <a:ext cx="11400125" cy="58518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2</a:t>
                </a:r>
                <a:r>
                  <a:rPr lang="ja-JP" altLang="en-US" sz="2800" dirty="0"/>
                  <a:t>次関数の中心をずらして配置することで、</a:t>
                </a: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𝑓</m:t>
                    </m:r>
                    <m:r>
                      <a:rPr lang="en-US" altLang="ja-JP" sz="2800" b="1"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oMath>
                </a14:m>
                <a:r>
                  <a:rPr lang="ja-JP" altLang="en-US" sz="2800" dirty="0"/>
                  <a:t>のトレードオフ領域が出現。</a:t>
                </a:r>
                <a:endParaRPr lang="en-US" altLang="ja-JP" sz="2800" dirty="0"/>
              </a:p>
            </p:txBody>
          </p:sp>
        </mc:Choice>
        <mc:Fallback xmlns="">
          <p:sp>
            <p:nvSpPr>
              <p:cNvPr id="58" name="テキスト プレースホルダー 2">
                <a:extLst>
                  <a:ext uri="{FF2B5EF4-FFF2-40B4-BE49-F238E27FC236}">
                    <a16:creationId xmlns:a16="http://schemas.microsoft.com/office/drawing/2014/main" id="{1046B59A-17A4-4929-8653-B7EE907C499E}"/>
                  </a:ext>
                </a:extLst>
              </p:cNvPr>
              <p:cNvSpPr txBox="1">
                <a:spLocks noRot="1" noChangeAspect="1" noMove="1" noResize="1" noEditPoints="1" noAdjustHandles="1" noChangeArrowheads="1" noChangeShapeType="1" noTextEdit="1"/>
              </p:cNvSpPr>
              <p:nvPr/>
            </p:nvSpPr>
            <p:spPr>
              <a:xfrm>
                <a:off x="517054" y="878149"/>
                <a:ext cx="11400125" cy="585182"/>
              </a:xfrm>
              <a:prstGeom prst="rect">
                <a:avLst/>
              </a:prstGeom>
              <a:blipFill>
                <a:blip r:embed="rId8"/>
                <a:stretch>
                  <a:fillRect l="-963" t="-18750" b="-10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2B6C8DC2-C85B-4651-8A57-7BCBB412E590}"/>
                  </a:ext>
                </a:extLst>
              </p:cNvPr>
              <p:cNvSpPr txBox="1"/>
              <p:nvPr/>
            </p:nvSpPr>
            <p:spPr>
              <a:xfrm>
                <a:off x="6719287" y="5984111"/>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9" name="テキスト ボックス 58">
                <a:extLst>
                  <a:ext uri="{FF2B5EF4-FFF2-40B4-BE49-F238E27FC236}">
                    <a16:creationId xmlns:a16="http://schemas.microsoft.com/office/drawing/2014/main" id="{2B6C8DC2-C85B-4651-8A57-7BCBB412E590}"/>
                  </a:ext>
                </a:extLst>
              </p:cNvPr>
              <p:cNvSpPr txBox="1">
                <a:spLocks noRot="1" noChangeAspect="1" noMove="1" noResize="1" noEditPoints="1" noAdjustHandles="1" noChangeArrowheads="1" noChangeShapeType="1" noTextEdit="1"/>
              </p:cNvSpPr>
              <p:nvPr/>
            </p:nvSpPr>
            <p:spPr>
              <a:xfrm>
                <a:off x="6719287" y="5984111"/>
                <a:ext cx="498603"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2D4B73A3-BAE8-4CFA-B8AC-F51C4C8BEF35}"/>
                  </a:ext>
                </a:extLst>
              </p:cNvPr>
              <p:cNvSpPr txBox="1"/>
              <p:nvPr/>
            </p:nvSpPr>
            <p:spPr>
              <a:xfrm>
                <a:off x="4302698" y="3748646"/>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60" name="テキスト ボックス 59">
                <a:extLst>
                  <a:ext uri="{FF2B5EF4-FFF2-40B4-BE49-F238E27FC236}">
                    <a16:creationId xmlns:a16="http://schemas.microsoft.com/office/drawing/2014/main" id="{2D4B73A3-BAE8-4CFA-B8AC-F51C4C8BEF35}"/>
                  </a:ext>
                </a:extLst>
              </p:cNvPr>
              <p:cNvSpPr txBox="1">
                <a:spLocks noRot="1" noChangeAspect="1" noMove="1" noResize="1" noEditPoints="1" noAdjustHandles="1" noChangeArrowheads="1" noChangeShapeType="1" noTextEdit="1"/>
              </p:cNvSpPr>
              <p:nvPr/>
            </p:nvSpPr>
            <p:spPr>
              <a:xfrm>
                <a:off x="4302698" y="3748646"/>
                <a:ext cx="498603"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DB2553DD-CAC2-42A3-9AAF-37B93AAD589C}"/>
                  </a:ext>
                </a:extLst>
              </p:cNvPr>
              <p:cNvSpPr txBox="1"/>
              <p:nvPr/>
            </p:nvSpPr>
            <p:spPr>
              <a:xfrm>
                <a:off x="5275616" y="5984111"/>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61" name="テキスト ボックス 60">
                <a:extLst>
                  <a:ext uri="{FF2B5EF4-FFF2-40B4-BE49-F238E27FC236}">
                    <a16:creationId xmlns:a16="http://schemas.microsoft.com/office/drawing/2014/main" id="{DB2553DD-CAC2-42A3-9AAF-37B93AAD589C}"/>
                  </a:ext>
                </a:extLst>
              </p:cNvPr>
              <p:cNvSpPr txBox="1">
                <a:spLocks noRot="1" noChangeAspect="1" noMove="1" noResize="1" noEditPoints="1" noAdjustHandles="1" noChangeArrowheads="1" noChangeShapeType="1" noTextEdit="1"/>
              </p:cNvSpPr>
              <p:nvPr/>
            </p:nvSpPr>
            <p:spPr>
              <a:xfrm>
                <a:off x="5275616" y="5984111"/>
                <a:ext cx="498603"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8D7627AD-BA96-4ED3-A20B-ABA83D5581CE}"/>
                  </a:ext>
                </a:extLst>
              </p:cNvPr>
              <p:cNvSpPr txBox="1"/>
              <p:nvPr/>
            </p:nvSpPr>
            <p:spPr>
              <a:xfrm>
                <a:off x="4302698" y="509738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62" name="テキスト ボックス 61">
                <a:extLst>
                  <a:ext uri="{FF2B5EF4-FFF2-40B4-BE49-F238E27FC236}">
                    <a16:creationId xmlns:a16="http://schemas.microsoft.com/office/drawing/2014/main" id="{8D7627AD-BA96-4ED3-A20B-ABA83D5581CE}"/>
                  </a:ext>
                </a:extLst>
              </p:cNvPr>
              <p:cNvSpPr txBox="1">
                <a:spLocks noRot="1" noChangeAspect="1" noMove="1" noResize="1" noEditPoints="1" noAdjustHandles="1" noChangeArrowheads="1" noChangeShapeType="1" noTextEdit="1"/>
              </p:cNvSpPr>
              <p:nvPr/>
            </p:nvSpPr>
            <p:spPr>
              <a:xfrm>
                <a:off x="4302698" y="5097388"/>
                <a:ext cx="498603" cy="307777"/>
              </a:xfrm>
              <a:prstGeom prst="rect">
                <a:avLst/>
              </a:prstGeom>
              <a:blipFill>
                <a:blip r:embed="rId11"/>
                <a:stretch>
                  <a:fillRect/>
                </a:stretch>
              </a:blipFill>
            </p:spPr>
            <p:txBody>
              <a:bodyPr/>
              <a:lstStyle/>
              <a:p>
                <a:r>
                  <a:rPr lang="ja-JP" altLang="en-US">
                    <a:noFill/>
                  </a:rPr>
                  <a:t> </a:t>
                </a:r>
              </a:p>
            </p:txBody>
          </p:sp>
        </mc:Fallback>
      </mc:AlternateContent>
      <p:sp>
        <p:nvSpPr>
          <p:cNvPr id="68" name="四角形: 角を丸くする 67">
            <a:extLst>
              <a:ext uri="{FF2B5EF4-FFF2-40B4-BE49-F238E27FC236}">
                <a16:creationId xmlns:a16="http://schemas.microsoft.com/office/drawing/2014/main" id="{C21C9FA1-1A00-4099-87D8-35CB78920AE3}"/>
              </a:ext>
            </a:extLst>
          </p:cNvPr>
          <p:cNvSpPr/>
          <p:nvPr/>
        </p:nvSpPr>
        <p:spPr>
          <a:xfrm>
            <a:off x="4803851" y="5031356"/>
            <a:ext cx="897864" cy="8028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テキスト ボックス 68">
            <a:extLst>
              <a:ext uri="{FF2B5EF4-FFF2-40B4-BE49-F238E27FC236}">
                <a16:creationId xmlns:a16="http://schemas.microsoft.com/office/drawing/2014/main" id="{ED1853D5-6521-4F21-8239-A09C9EDBE85C}"/>
              </a:ext>
            </a:extLst>
          </p:cNvPr>
          <p:cNvSpPr txBox="1"/>
          <p:nvPr/>
        </p:nvSpPr>
        <p:spPr>
          <a:xfrm>
            <a:off x="5575546" y="5084263"/>
            <a:ext cx="1444762" cy="307777"/>
          </a:xfrm>
          <a:prstGeom prst="rect">
            <a:avLst/>
          </a:prstGeom>
          <a:noFill/>
        </p:spPr>
        <p:txBody>
          <a:bodyPr wrap="square" rtlCol="0">
            <a:spAutoFit/>
          </a:bodyPr>
          <a:lstStyle/>
          <a:p>
            <a:pPr algn="ctr"/>
            <a:r>
              <a:rPr lang="ja-JP" altLang="en-US" sz="1400" dirty="0">
                <a:solidFill>
                  <a:srgbClr val="FF0000"/>
                </a:solidFill>
              </a:rPr>
              <a:t>両方悪い領域</a:t>
            </a:r>
          </a:p>
        </p:txBody>
      </p:sp>
      <p:sp>
        <p:nvSpPr>
          <p:cNvPr id="70" name="四角形: 角を丸くする 69">
            <a:extLst>
              <a:ext uri="{FF2B5EF4-FFF2-40B4-BE49-F238E27FC236}">
                <a16:creationId xmlns:a16="http://schemas.microsoft.com/office/drawing/2014/main" id="{63DC379B-8D3B-44EC-BBBF-CD482E1E9EA7}"/>
              </a:ext>
            </a:extLst>
          </p:cNvPr>
          <p:cNvSpPr/>
          <p:nvPr/>
        </p:nvSpPr>
        <p:spPr>
          <a:xfrm rot="18710592">
            <a:off x="5978003" y="3824698"/>
            <a:ext cx="1183264" cy="720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テキスト ボックス 71">
            <a:extLst>
              <a:ext uri="{FF2B5EF4-FFF2-40B4-BE49-F238E27FC236}">
                <a16:creationId xmlns:a16="http://schemas.microsoft.com/office/drawing/2014/main" id="{A94E0E4F-8999-420D-83C7-1CE473375F1B}"/>
              </a:ext>
            </a:extLst>
          </p:cNvPr>
          <p:cNvSpPr txBox="1"/>
          <p:nvPr/>
        </p:nvSpPr>
        <p:spPr>
          <a:xfrm>
            <a:off x="6174561" y="3233304"/>
            <a:ext cx="1444762" cy="307777"/>
          </a:xfrm>
          <a:prstGeom prst="rect">
            <a:avLst/>
          </a:prstGeom>
          <a:noFill/>
        </p:spPr>
        <p:txBody>
          <a:bodyPr wrap="square" rtlCol="0">
            <a:spAutoFit/>
          </a:bodyPr>
          <a:lstStyle/>
          <a:p>
            <a:pPr algn="ctr"/>
            <a:r>
              <a:rPr lang="ja-JP" altLang="en-US" sz="1400" dirty="0"/>
              <a:t>トレードオフ領域</a:t>
            </a:r>
          </a:p>
        </p:txBody>
      </p:sp>
      <p:cxnSp>
        <p:nvCxnSpPr>
          <p:cNvPr id="74" name="直線コネクタ 73">
            <a:extLst>
              <a:ext uri="{FF2B5EF4-FFF2-40B4-BE49-F238E27FC236}">
                <a16:creationId xmlns:a16="http://schemas.microsoft.com/office/drawing/2014/main" id="{22305B66-E205-4B73-B443-49FB3076441C}"/>
              </a:ext>
            </a:extLst>
          </p:cNvPr>
          <p:cNvCxnSpPr>
            <a:cxnSpLocks/>
          </p:cNvCxnSpPr>
          <p:nvPr/>
        </p:nvCxnSpPr>
        <p:spPr>
          <a:xfrm flipV="1">
            <a:off x="6269352" y="3826973"/>
            <a:ext cx="636562" cy="70804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59D828E-9C50-4148-B349-C28FE80A23D1}"/>
              </a:ext>
            </a:extLst>
          </p:cNvPr>
          <p:cNvSpPr txBox="1"/>
          <p:nvPr/>
        </p:nvSpPr>
        <p:spPr>
          <a:xfrm>
            <a:off x="6368669" y="4184962"/>
            <a:ext cx="1398494" cy="261610"/>
          </a:xfrm>
          <a:prstGeom prst="rect">
            <a:avLst/>
          </a:prstGeom>
          <a:noFill/>
        </p:spPr>
        <p:txBody>
          <a:bodyPr wrap="square" rtlCol="0">
            <a:spAutoFit/>
          </a:bodyPr>
          <a:lstStyle/>
          <a:p>
            <a:pPr algn="ctr"/>
            <a:r>
              <a:rPr lang="ja-JP" altLang="en-US" sz="1100" dirty="0"/>
              <a:t>パレートフロンティア</a:t>
            </a:r>
          </a:p>
        </p:txBody>
      </p:sp>
      <p:sp>
        <p:nvSpPr>
          <p:cNvPr id="84" name="四角形: 角を丸くする 83">
            <a:extLst>
              <a:ext uri="{FF2B5EF4-FFF2-40B4-BE49-F238E27FC236}">
                <a16:creationId xmlns:a16="http://schemas.microsoft.com/office/drawing/2014/main" id="{4DF3B525-6BF4-4324-8AE3-B53D4983E014}"/>
              </a:ext>
            </a:extLst>
          </p:cNvPr>
          <p:cNvSpPr/>
          <p:nvPr/>
        </p:nvSpPr>
        <p:spPr>
          <a:xfrm rot="16200000">
            <a:off x="4118703" y="3852248"/>
            <a:ext cx="1840130"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四角形: 角を丸くする 84">
            <a:extLst>
              <a:ext uri="{FF2B5EF4-FFF2-40B4-BE49-F238E27FC236}">
                <a16:creationId xmlns:a16="http://schemas.microsoft.com/office/drawing/2014/main" id="{C23824BB-C5A0-4EF0-A19C-33F3F6B03BA7}"/>
              </a:ext>
            </a:extLst>
          </p:cNvPr>
          <p:cNvSpPr/>
          <p:nvPr/>
        </p:nvSpPr>
        <p:spPr>
          <a:xfrm rot="10800000">
            <a:off x="5701715" y="5368289"/>
            <a:ext cx="1927471"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81A932F2-2477-4DA7-BDF5-A1DB3F96FC3A}"/>
                  </a:ext>
                </a:extLst>
              </p:cNvPr>
              <p:cNvSpPr txBox="1"/>
              <p:nvPr/>
            </p:nvSpPr>
            <p:spPr>
              <a:xfrm>
                <a:off x="1677261" y="2059014"/>
                <a:ext cx="2311287"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𝑓</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𝐹</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r>
                            <a:rPr lang="en-US" altLang="ja-JP" b="1"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m:t>
                          </m:r>
                        </m:e>
                      </m:d>
                    </m:oMath>
                  </m:oMathPara>
                </a14:m>
                <a:endParaRPr kumimoji="1" lang="ja-JP" altLang="en-US" dirty="0"/>
              </a:p>
            </p:txBody>
          </p:sp>
        </mc:Choice>
        <mc:Fallback xmlns="">
          <p:sp>
            <p:nvSpPr>
              <p:cNvPr id="87" name="テキスト ボックス 86">
                <a:extLst>
                  <a:ext uri="{FF2B5EF4-FFF2-40B4-BE49-F238E27FC236}">
                    <a16:creationId xmlns:a16="http://schemas.microsoft.com/office/drawing/2014/main" id="{81A932F2-2477-4DA7-BDF5-A1DB3F96FC3A}"/>
                  </a:ext>
                </a:extLst>
              </p:cNvPr>
              <p:cNvSpPr txBox="1">
                <a:spLocks noRot="1" noChangeAspect="1" noMove="1" noResize="1" noEditPoints="1" noAdjustHandles="1" noChangeArrowheads="1" noChangeShapeType="1" noTextEdit="1"/>
              </p:cNvSpPr>
              <p:nvPr/>
            </p:nvSpPr>
            <p:spPr>
              <a:xfrm>
                <a:off x="1677261" y="2059014"/>
                <a:ext cx="2311287" cy="369332"/>
              </a:xfrm>
              <a:prstGeom prst="rect">
                <a:avLst/>
              </a:prstGeom>
              <a:blipFill>
                <a:blip r:embed="rId12"/>
                <a:stretch>
                  <a:fillRect l="-792"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966A707C-2A05-4773-97D7-D7CBFC4D87CF}"/>
                  </a:ext>
                </a:extLst>
              </p:cNvPr>
              <p:cNvSpPr txBox="1"/>
              <p:nvPr/>
            </p:nvSpPr>
            <p:spPr>
              <a:xfrm>
                <a:off x="4689178" y="2017896"/>
                <a:ext cx="3205574" cy="59618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600" b="0" i="1" smtClean="0">
                          <a:latin typeface="Cambria Math" panose="02040503050406030204" pitchFamily="18" charset="0"/>
                          <a:ea typeface="Cambria Math" panose="02040503050406030204" pitchFamily="18" charset="0"/>
                        </a:rPr>
                        <m:t>𝐹</m:t>
                      </m:r>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r>
                            <a:rPr lang="en-US" altLang="ja-JP" sz="1600" b="1"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𝑐</m:t>
                          </m:r>
                        </m:e>
                      </m:d>
                      <m:r>
                        <a:rPr lang="en-US" altLang="ja-JP" sz="1600" b="0" i="1" smtClean="0">
                          <a:latin typeface="Cambria Math" panose="02040503050406030204" pitchFamily="18" charset="0"/>
                        </a:rPr>
                        <m:t>=</m:t>
                      </m:r>
                      <m:f>
                        <m:fPr>
                          <m:ctrlPr>
                            <a:rPr lang="en-US" altLang="ja-JP" sz="1600" i="1">
                              <a:latin typeface="Cambria Math" panose="02040503050406030204" pitchFamily="18" charset="0"/>
                            </a:rPr>
                          </m:ctrlPr>
                        </m:fPr>
                        <m:num>
                          <m:r>
                            <a:rPr lang="en-US" altLang="ja-JP" sz="1600" i="1" smtClean="0">
                              <a:latin typeface="Cambria Math" panose="02040503050406030204" pitchFamily="18" charset="0"/>
                            </a:rPr>
                            <m:t>1</m:t>
                          </m:r>
                        </m:num>
                        <m:den>
                          <m:r>
                            <a:rPr lang="en-US" altLang="ja-JP" sz="1600" b="0" i="1" smtClean="0">
                              <a:latin typeface="Cambria Math" panose="02040503050406030204" pitchFamily="18" charset="0"/>
                            </a:rPr>
                            <m:t>𝑁</m:t>
                          </m:r>
                        </m:den>
                      </m:f>
                      <m:nary>
                        <m:naryPr>
                          <m:chr m:val="∑"/>
                          <m:limLoc m:val="subSup"/>
                          <m:ctrlPr>
                            <a:rPr lang="en-US" altLang="ja-JP" sz="1600" i="1">
                              <a:latin typeface="Cambria Math" panose="02040503050406030204" pitchFamily="18" charset="0"/>
                              <a:ea typeface="Cambria Math" panose="02040503050406030204" pitchFamily="18" charset="0"/>
                            </a:rPr>
                          </m:ctrlPr>
                        </m:naryPr>
                        <m:sub>
                          <m:r>
                            <m:rPr>
                              <m:brk m:alnAt="25"/>
                            </m:rPr>
                            <a:rPr lang="en-US" altLang="ja-JP" sz="1600" i="1">
                              <a:latin typeface="Cambria Math" panose="02040503050406030204" pitchFamily="18" charset="0"/>
                              <a:ea typeface="Cambria Math" panose="02040503050406030204" pitchFamily="18" charset="0"/>
                            </a:rPr>
                            <m:t>𝑛</m:t>
                          </m:r>
                          <m:r>
                            <a:rPr lang="en-US" altLang="ja-JP" sz="1600" i="1">
                              <a:latin typeface="Cambria Math" panose="02040503050406030204" pitchFamily="18" charset="0"/>
                              <a:ea typeface="Cambria Math" panose="02040503050406030204" pitchFamily="18" charset="0"/>
                            </a:rPr>
                            <m:t>=1</m:t>
                          </m:r>
                        </m:sub>
                        <m:sup>
                          <m:r>
                            <a:rPr lang="en-US" altLang="ja-JP" sz="1600" i="1">
                              <a:latin typeface="Cambria Math" panose="02040503050406030204" pitchFamily="18" charset="0"/>
                              <a:ea typeface="Cambria Math" panose="02040503050406030204" pitchFamily="18" charset="0"/>
                            </a:rPr>
                            <m:t>𝑁</m:t>
                          </m:r>
                        </m:sup>
                        <m:e>
                          <m:sSup>
                            <m:sSupPr>
                              <m:ctrlPr>
                                <a:rPr lang="en-US" altLang="ja-JP" sz="1600" i="1">
                                  <a:latin typeface="Cambria Math" panose="02040503050406030204" pitchFamily="18" charset="0"/>
                                  <a:ea typeface="Cambria Math" panose="02040503050406030204" pitchFamily="18" charset="0"/>
                                </a:rPr>
                              </m:ctrlPr>
                            </m:sSupPr>
                            <m:e>
                              <m:d>
                                <m:dPr>
                                  <m:ctrlPr>
                                    <a:rPr lang="en-US" altLang="ja-JP" sz="1600" i="1">
                                      <a:latin typeface="Cambria Math" panose="02040503050406030204" pitchFamily="18" charset="0"/>
                                      <a:ea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𝑥</m:t>
                                      </m:r>
                                    </m:e>
                                    <m:sub>
                                      <m:r>
                                        <a:rPr lang="en-US" altLang="ja-JP" sz="1600" i="1">
                                          <a:latin typeface="Cambria Math" panose="02040503050406030204" pitchFamily="18" charset="0"/>
                                          <a:ea typeface="Cambria Math" panose="02040503050406030204" pitchFamily="18" charset="0"/>
                                        </a:rPr>
                                        <m:t>𝑛</m:t>
                                      </m:r>
                                    </m:sub>
                                  </m:sSub>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𝑐</m:t>
                                  </m:r>
                                </m:e>
                              </m:d>
                            </m:e>
                            <m:sup>
                              <m:r>
                                <a:rPr lang="en-US" altLang="ja-JP" sz="1600" i="1">
                                  <a:latin typeface="Cambria Math" panose="02040503050406030204" pitchFamily="18" charset="0"/>
                                  <a:ea typeface="Cambria Math" panose="02040503050406030204" pitchFamily="18" charset="0"/>
                                </a:rPr>
                                <m:t>2</m:t>
                              </m:r>
                            </m:sup>
                          </m:sSup>
                        </m:e>
                      </m:nary>
                      <m:r>
                        <a:rPr lang="en-US" altLang="ja-JP" sz="1600" i="1">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𝑑</m:t>
                      </m:r>
                    </m:oMath>
                  </m:oMathPara>
                </a14:m>
                <a:endParaRPr kumimoji="1" lang="ja-JP" altLang="en-US" sz="1600" dirty="0"/>
              </a:p>
            </p:txBody>
          </p:sp>
        </mc:Choice>
        <mc:Fallback xmlns="">
          <p:sp>
            <p:nvSpPr>
              <p:cNvPr id="89" name="テキスト ボックス 88">
                <a:extLst>
                  <a:ext uri="{FF2B5EF4-FFF2-40B4-BE49-F238E27FC236}">
                    <a16:creationId xmlns:a16="http://schemas.microsoft.com/office/drawing/2014/main" id="{966A707C-2A05-4773-97D7-D7CBFC4D87CF}"/>
                  </a:ext>
                </a:extLst>
              </p:cNvPr>
              <p:cNvSpPr txBox="1">
                <a:spLocks noRot="1" noChangeAspect="1" noMove="1" noResize="1" noEditPoints="1" noAdjustHandles="1" noChangeArrowheads="1" noChangeShapeType="1" noTextEdit="1"/>
              </p:cNvSpPr>
              <p:nvPr/>
            </p:nvSpPr>
            <p:spPr>
              <a:xfrm>
                <a:off x="4689178" y="2017896"/>
                <a:ext cx="3205574" cy="596189"/>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E509815C-B6FB-433A-A75A-88C74A2D75BF}"/>
                  </a:ext>
                </a:extLst>
              </p:cNvPr>
              <p:cNvSpPr txBox="1"/>
              <p:nvPr/>
            </p:nvSpPr>
            <p:spPr>
              <a:xfrm>
                <a:off x="6623709" y="2510495"/>
                <a:ext cx="1217976"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𝑑</m:t>
                      </m:r>
                      <m:r>
                        <a:rPr lang="en-US" altLang="ja-JP" sz="1400"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10</m:t>
                          </m:r>
                        </m:e>
                        <m:sup>
                          <m:r>
                            <a:rPr lang="en-US" altLang="ja-JP" sz="1400" i="1">
                              <a:latin typeface="Cambria Math" panose="02040503050406030204" pitchFamily="18" charset="0"/>
                              <a:ea typeface="Cambria Math" panose="02040503050406030204" pitchFamily="18" charset="0"/>
                            </a:rPr>
                            <m:t>−4</m:t>
                          </m:r>
                        </m:sup>
                      </m:sSup>
                      <m:r>
                        <a:rPr lang="en-US" altLang="ja-JP" sz="1400" b="0" i="1" smtClean="0">
                          <a:latin typeface="Cambria Math" panose="02040503050406030204" pitchFamily="18" charset="0"/>
                          <a:ea typeface="Cambria Math" panose="02040503050406030204" pitchFamily="18" charset="0"/>
                        </a:rPr>
                        <m:t>)</m:t>
                      </m:r>
                    </m:oMath>
                  </m:oMathPara>
                </a14:m>
                <a:endParaRPr kumimoji="1" lang="ja-JP" altLang="en-US" sz="1400" dirty="0"/>
              </a:p>
            </p:txBody>
          </p:sp>
        </mc:Choice>
        <mc:Fallback xmlns="">
          <p:sp>
            <p:nvSpPr>
              <p:cNvPr id="107" name="テキスト ボックス 106">
                <a:extLst>
                  <a:ext uri="{FF2B5EF4-FFF2-40B4-BE49-F238E27FC236}">
                    <a16:creationId xmlns:a16="http://schemas.microsoft.com/office/drawing/2014/main" id="{E509815C-B6FB-433A-A75A-88C74A2D75BF}"/>
                  </a:ext>
                </a:extLst>
              </p:cNvPr>
              <p:cNvSpPr txBox="1">
                <a:spLocks noRot="1" noChangeAspect="1" noMove="1" noResize="1" noEditPoints="1" noAdjustHandles="1" noChangeArrowheads="1" noChangeShapeType="1" noTextEdit="1"/>
              </p:cNvSpPr>
              <p:nvPr/>
            </p:nvSpPr>
            <p:spPr>
              <a:xfrm>
                <a:off x="6623709" y="2510495"/>
                <a:ext cx="1217976" cy="307777"/>
              </a:xfrm>
              <a:prstGeom prst="rect">
                <a:avLst/>
              </a:prstGeom>
              <a:blipFill>
                <a:blip r:embed="rId14"/>
                <a:stretch>
                  <a:fillRect b="-10000"/>
                </a:stretch>
              </a:blipFill>
            </p:spPr>
            <p:txBody>
              <a:bodyPr/>
              <a:lstStyle/>
              <a:p>
                <a:r>
                  <a:rPr lang="ja-JP" altLang="en-US">
                    <a:noFill/>
                  </a:rPr>
                  <a:t> </a:t>
                </a:r>
              </a:p>
            </p:txBody>
          </p:sp>
        </mc:Fallback>
      </mc:AlternateContent>
      <p:cxnSp>
        <p:nvCxnSpPr>
          <p:cNvPr id="112" name="直線コネクタ 111">
            <a:extLst>
              <a:ext uri="{FF2B5EF4-FFF2-40B4-BE49-F238E27FC236}">
                <a16:creationId xmlns:a16="http://schemas.microsoft.com/office/drawing/2014/main" id="{D22E6799-4CEA-45E5-BA95-C7F986856A28}"/>
              </a:ext>
            </a:extLst>
          </p:cNvPr>
          <p:cNvCxnSpPr>
            <a:cxnSpLocks/>
          </p:cNvCxnSpPr>
          <p:nvPr/>
        </p:nvCxnSpPr>
        <p:spPr>
          <a:xfrm flipH="1">
            <a:off x="4359187" y="1881504"/>
            <a:ext cx="737544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918FE43-00B2-4B4E-AF17-387D4D4F38F3}"/>
              </a:ext>
            </a:extLst>
          </p:cNvPr>
          <p:cNvCxnSpPr>
            <a:cxnSpLocks/>
          </p:cNvCxnSpPr>
          <p:nvPr/>
        </p:nvCxnSpPr>
        <p:spPr>
          <a:xfrm flipH="1">
            <a:off x="255109" y="1881504"/>
            <a:ext cx="378476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0B32A5DE-F456-40B9-901F-B9CC43BF4718}"/>
              </a:ext>
            </a:extLst>
          </p:cNvPr>
          <p:cNvSpPr txBox="1"/>
          <p:nvPr/>
        </p:nvSpPr>
        <p:spPr>
          <a:xfrm>
            <a:off x="460836" y="2994833"/>
            <a:ext cx="889706" cy="338554"/>
          </a:xfrm>
          <a:prstGeom prst="rect">
            <a:avLst/>
          </a:prstGeom>
          <a:noFill/>
        </p:spPr>
        <p:txBody>
          <a:bodyPr wrap="square" rtlCol="0">
            <a:spAutoFit/>
          </a:bodyPr>
          <a:lstStyle/>
          <a:p>
            <a:pPr algn="ctr"/>
            <a:r>
              <a:rPr lang="en-US" altLang="ja-JP" sz="1600" dirty="0"/>
              <a:t>Prob.1</a:t>
            </a:r>
            <a:endParaRPr lang="ja-JP" altLang="en-US" sz="1600" dirty="0"/>
          </a:p>
        </p:txBody>
      </p:sp>
      <mc:AlternateContent xmlns:mc="http://schemas.openxmlformats.org/markup-compatibility/2006" xmlns:a14="http://schemas.microsoft.com/office/drawing/2010/main">
        <mc:Choice Requires="a14">
          <p:sp>
            <p:nvSpPr>
              <p:cNvPr id="127" name="テキスト ボックス 126">
                <a:extLst>
                  <a:ext uri="{FF2B5EF4-FFF2-40B4-BE49-F238E27FC236}">
                    <a16:creationId xmlns:a16="http://schemas.microsoft.com/office/drawing/2014/main" id="{A895B133-FF84-4D8E-8F9E-96C68DEF420E}"/>
                  </a:ext>
                </a:extLst>
              </p:cNvPr>
              <p:cNvSpPr txBox="1"/>
              <p:nvPr/>
            </p:nvSpPr>
            <p:spPr>
              <a:xfrm>
                <a:off x="1398863" y="2951278"/>
                <a:ext cx="1656934"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𝑔</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𝐹</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r>
                            <a:rPr lang="en-US" altLang="ja-JP" b="1"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m:t>
                          </m:r>
                        </m:e>
                      </m:d>
                    </m:oMath>
                  </m:oMathPara>
                </a14:m>
                <a:endParaRPr kumimoji="1" lang="ja-JP" altLang="en-US" dirty="0"/>
              </a:p>
            </p:txBody>
          </p:sp>
        </mc:Choice>
        <mc:Fallback xmlns="">
          <p:sp>
            <p:nvSpPr>
              <p:cNvPr id="127" name="テキスト ボックス 126">
                <a:extLst>
                  <a:ext uri="{FF2B5EF4-FFF2-40B4-BE49-F238E27FC236}">
                    <a16:creationId xmlns:a16="http://schemas.microsoft.com/office/drawing/2014/main" id="{A895B133-FF84-4D8E-8F9E-96C68DEF420E}"/>
                  </a:ext>
                </a:extLst>
              </p:cNvPr>
              <p:cNvSpPr txBox="1">
                <a:spLocks noRot="1" noChangeAspect="1" noMove="1" noResize="1" noEditPoints="1" noAdjustHandles="1" noChangeArrowheads="1" noChangeShapeType="1" noTextEdit="1"/>
              </p:cNvSpPr>
              <p:nvPr/>
            </p:nvSpPr>
            <p:spPr>
              <a:xfrm>
                <a:off x="1398863" y="2951278"/>
                <a:ext cx="1656934" cy="369332"/>
              </a:xfrm>
              <a:prstGeom prst="rect">
                <a:avLst/>
              </a:prstGeom>
              <a:blipFill>
                <a:blip r:embed="rId15"/>
                <a:stretch>
                  <a:fillRect b="-8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9" name="テキスト ボックス 128">
                <a:extLst>
                  <a:ext uri="{FF2B5EF4-FFF2-40B4-BE49-F238E27FC236}">
                    <a16:creationId xmlns:a16="http://schemas.microsoft.com/office/drawing/2014/main" id="{DA6E680F-E662-4A11-8683-D84AD506F831}"/>
                  </a:ext>
                </a:extLst>
              </p:cNvPr>
              <p:cNvSpPr txBox="1"/>
              <p:nvPr/>
            </p:nvSpPr>
            <p:spPr>
              <a:xfrm>
                <a:off x="1386879" y="3515362"/>
                <a:ext cx="2340031" cy="33547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𝑔</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r>
                        <a:rPr lang="en-US" altLang="ja-JP" sz="1400" b="0" i="1" smtClean="0">
                          <a:latin typeface="Cambria Math" panose="02040503050406030204" pitchFamily="18" charset="0"/>
                        </a:rPr>
                        <m:t>=</m:t>
                      </m:r>
                      <m:func>
                        <m:funcPr>
                          <m:ctrlPr>
                            <a:rPr lang="en-US" altLang="ja-JP" sz="1400" b="0" i="1" smtClean="0">
                              <a:latin typeface="Cambria Math" panose="02040503050406030204" pitchFamily="18" charset="0"/>
                            </a:rPr>
                          </m:ctrlPr>
                        </m:funcPr>
                        <m:fName>
                          <m:r>
                            <m:rPr>
                              <m:sty m:val="p"/>
                            </m:rPr>
                            <a:rPr lang="en-US" altLang="ja-JP" sz="1400" b="0" i="0" smtClean="0">
                              <a:latin typeface="Cambria Math" panose="02040503050406030204" pitchFamily="18" charset="0"/>
                            </a:rPr>
                            <m:t>exp</m:t>
                          </m:r>
                        </m:fName>
                        <m:e>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10</m:t>
                              </m:r>
                              <m:r>
                                <a:rPr lang="en-US" altLang="ja-JP" sz="1400" i="1">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e>
                              </m:d>
                            </m:e>
                          </m:d>
                        </m:e>
                      </m:func>
                      <m:r>
                        <a:rPr lang="en-US" altLang="ja-JP" sz="1400" b="0" i="1" smtClean="0">
                          <a:latin typeface="Cambria Math" panose="02040503050406030204" pitchFamily="18" charset="0"/>
                          <a:ea typeface="Cambria Math" panose="02040503050406030204" pitchFamily="18" charset="0"/>
                        </a:rPr>
                        <m:t>−1</m:t>
                      </m:r>
                    </m:oMath>
                  </m:oMathPara>
                </a14:m>
                <a:endParaRPr kumimoji="1" lang="ja-JP" altLang="en-US" sz="1400" dirty="0"/>
              </a:p>
            </p:txBody>
          </p:sp>
        </mc:Choice>
        <mc:Fallback xmlns="">
          <p:sp>
            <p:nvSpPr>
              <p:cNvPr id="129" name="テキスト ボックス 128">
                <a:extLst>
                  <a:ext uri="{FF2B5EF4-FFF2-40B4-BE49-F238E27FC236}">
                    <a16:creationId xmlns:a16="http://schemas.microsoft.com/office/drawing/2014/main" id="{DA6E680F-E662-4A11-8683-D84AD506F831}"/>
                  </a:ext>
                </a:extLst>
              </p:cNvPr>
              <p:cNvSpPr txBox="1">
                <a:spLocks noRot="1" noChangeAspect="1" noMove="1" noResize="1" noEditPoints="1" noAdjustHandles="1" noChangeArrowheads="1" noChangeShapeType="1" noTextEdit="1"/>
              </p:cNvSpPr>
              <p:nvPr/>
            </p:nvSpPr>
            <p:spPr>
              <a:xfrm>
                <a:off x="1386879" y="3515362"/>
                <a:ext cx="2340031" cy="335476"/>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0" name="テキスト ボックス 129">
                <a:extLst>
                  <a:ext uri="{FF2B5EF4-FFF2-40B4-BE49-F238E27FC236}">
                    <a16:creationId xmlns:a16="http://schemas.microsoft.com/office/drawing/2014/main" id="{F80FDCDB-D596-4551-948C-5E6C10C94A2A}"/>
                  </a:ext>
                </a:extLst>
              </p:cNvPr>
              <p:cNvSpPr txBox="1"/>
              <p:nvPr/>
            </p:nvSpPr>
            <p:spPr>
              <a:xfrm>
                <a:off x="1130321" y="4384144"/>
                <a:ext cx="2727880" cy="33547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𝑔</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r>
                        <a:rPr lang="en-US" altLang="ja-JP" sz="1400" b="0" i="1" smtClean="0">
                          <a:latin typeface="Cambria Math" panose="02040503050406030204" pitchFamily="18" charset="0"/>
                        </a:rPr>
                        <m:t>=</m:t>
                      </m:r>
                      <m:func>
                        <m:funcPr>
                          <m:ctrlPr>
                            <a:rPr lang="en-US" altLang="ja-JP" sz="1400" i="1">
                              <a:latin typeface="Cambria Math" panose="02040503050406030204" pitchFamily="18" charset="0"/>
                            </a:rPr>
                          </m:ctrlPr>
                        </m:funcPr>
                        <m:fName>
                          <m:r>
                            <m:rPr>
                              <m:sty m:val="p"/>
                            </m:rPr>
                            <a:rPr lang="en-US" altLang="ja-JP" sz="1400">
                              <a:latin typeface="Cambria Math" panose="02040503050406030204" pitchFamily="18" charset="0"/>
                            </a:rPr>
                            <m:t>sgn</m:t>
                          </m:r>
                        </m:fName>
                        <m:e>
                          <m:d>
                            <m:dPr>
                              <m:ctrlPr>
                                <a:rPr lang="en-US" altLang="ja-JP" sz="1400" i="1">
                                  <a:latin typeface="Cambria Math" panose="02040503050406030204" pitchFamily="18" charset="0"/>
                                </a:rPr>
                              </m:ctrlPr>
                            </m:dPr>
                            <m:e>
                              <m:r>
                                <a:rPr lang="en-US" altLang="ja-JP" sz="1400" i="1">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1</m:t>
                                  </m:r>
                                </m:e>
                              </m:d>
                            </m:e>
                          </m:d>
                        </m:e>
                      </m:func>
                      <m:sSup>
                        <m:sSupPr>
                          <m:ctrlPr>
                            <a:rPr lang="en-US" altLang="ja-JP" sz="1400" b="0" i="1" smtClean="0">
                              <a:latin typeface="Cambria Math" panose="02040503050406030204" pitchFamily="18" charset="0"/>
                              <a:ea typeface="Cambria Math" panose="02040503050406030204" pitchFamily="18" charset="0"/>
                            </a:rPr>
                          </m:ctrlPr>
                        </m:sSupPr>
                        <m:e>
                          <m:d>
                            <m:dPr>
                              <m:begChr m:val="|"/>
                              <m:endChr m:val="|"/>
                              <m:ctrlPr>
                                <a:rPr lang="en-US" altLang="ja-JP" sz="1400" i="1">
                                  <a:latin typeface="Cambria Math" panose="02040503050406030204" pitchFamily="18" charset="0"/>
                                </a:rPr>
                              </m:ctrlPr>
                            </m:dPr>
                            <m:e>
                              <m:r>
                                <a:rPr lang="en-US" altLang="ja-JP" sz="1400" i="1">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1</m:t>
                                  </m:r>
                                </m:e>
                              </m:d>
                            </m:e>
                          </m:d>
                        </m:e>
                        <m:sup>
                          <m:r>
                            <a:rPr lang="en-US" altLang="ja-JP" sz="1400" b="0" i="1" smtClean="0">
                              <a:latin typeface="Cambria Math" panose="02040503050406030204" pitchFamily="18" charset="0"/>
                              <a:ea typeface="Cambria Math" panose="02040503050406030204" pitchFamily="18" charset="0"/>
                            </a:rPr>
                            <m:t>0.25</m:t>
                          </m:r>
                        </m:sup>
                      </m:sSup>
                    </m:oMath>
                  </m:oMathPara>
                </a14:m>
                <a:endParaRPr kumimoji="1" lang="ja-JP" altLang="en-US" sz="1400" dirty="0"/>
              </a:p>
            </p:txBody>
          </p:sp>
        </mc:Choice>
        <mc:Fallback xmlns="">
          <p:sp>
            <p:nvSpPr>
              <p:cNvPr id="130" name="テキスト ボックス 129">
                <a:extLst>
                  <a:ext uri="{FF2B5EF4-FFF2-40B4-BE49-F238E27FC236}">
                    <a16:creationId xmlns:a16="http://schemas.microsoft.com/office/drawing/2014/main" id="{F80FDCDB-D596-4551-948C-5E6C10C94A2A}"/>
                  </a:ext>
                </a:extLst>
              </p:cNvPr>
              <p:cNvSpPr txBox="1">
                <a:spLocks noRot="1" noChangeAspect="1" noMove="1" noResize="1" noEditPoints="1" noAdjustHandles="1" noChangeArrowheads="1" noChangeShapeType="1" noTextEdit="1"/>
              </p:cNvSpPr>
              <p:nvPr/>
            </p:nvSpPr>
            <p:spPr>
              <a:xfrm>
                <a:off x="1130321" y="4384144"/>
                <a:ext cx="2727880" cy="335476"/>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1" name="テキスト ボックス 130">
                <a:extLst>
                  <a:ext uri="{FF2B5EF4-FFF2-40B4-BE49-F238E27FC236}">
                    <a16:creationId xmlns:a16="http://schemas.microsoft.com/office/drawing/2014/main" id="{05A3F727-721F-467B-AB79-9D27D9760B5E}"/>
                  </a:ext>
                </a:extLst>
              </p:cNvPr>
              <p:cNvSpPr txBox="1"/>
              <p:nvPr/>
            </p:nvSpPr>
            <p:spPr>
              <a:xfrm>
                <a:off x="1326345" y="5216517"/>
                <a:ext cx="2153755" cy="36939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𝑔</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r>
                        <m:rPr>
                          <m:sty m:val="p"/>
                        </m:rPr>
                        <a:rPr lang="en-US" altLang="ja-JP" i="0" smtClean="0">
                          <a:latin typeface="Cambria Math" panose="02040503050406030204" pitchFamily="18" charset="0"/>
                        </a:rPr>
                        <m:t>c</m:t>
                      </m:r>
                      <m:r>
                        <m:rPr>
                          <m:sty m:val="p"/>
                        </m:rPr>
                        <a:rPr lang="en-US" altLang="ja-JP" b="0" i="0" smtClean="0">
                          <a:latin typeface="Cambria Math" panose="02040503050406030204" pitchFamily="18" charset="0"/>
                        </a:rPr>
                        <m:t>os</m:t>
                      </m:r>
                      <m:r>
                        <a:rPr lang="ja-JP" altLang="en-US" i="1">
                          <a:latin typeface="Cambria Math" panose="02040503050406030204" pitchFamily="18" charset="0"/>
                        </a:rPr>
                        <m:t>関数</m:t>
                      </m:r>
                      <m:r>
                        <a:rPr lang="en-US" altLang="ja-JP" b="0" i="1" smtClean="0">
                          <a:latin typeface="Cambria Math" panose="02040503050406030204" pitchFamily="18" charset="0"/>
                          <a:ea typeface="Cambria Math" panose="02040503050406030204" pitchFamily="18" charset="0"/>
                        </a:rPr>
                        <m:t>≤0</m:t>
                      </m:r>
                    </m:oMath>
                  </m:oMathPara>
                </a14:m>
                <a:endParaRPr kumimoji="1" lang="ja-JP" altLang="en-US" dirty="0"/>
              </a:p>
            </p:txBody>
          </p:sp>
        </mc:Choice>
        <mc:Fallback xmlns="">
          <p:sp>
            <p:nvSpPr>
              <p:cNvPr id="131" name="テキスト ボックス 130">
                <a:extLst>
                  <a:ext uri="{FF2B5EF4-FFF2-40B4-BE49-F238E27FC236}">
                    <a16:creationId xmlns:a16="http://schemas.microsoft.com/office/drawing/2014/main" id="{05A3F727-721F-467B-AB79-9D27D9760B5E}"/>
                  </a:ext>
                </a:extLst>
              </p:cNvPr>
              <p:cNvSpPr txBox="1">
                <a:spLocks noRot="1" noChangeAspect="1" noMove="1" noResize="1" noEditPoints="1" noAdjustHandles="1" noChangeArrowheads="1" noChangeShapeType="1" noTextEdit="1"/>
              </p:cNvSpPr>
              <p:nvPr/>
            </p:nvSpPr>
            <p:spPr>
              <a:xfrm>
                <a:off x="1326345" y="5216517"/>
                <a:ext cx="2153755" cy="369397"/>
              </a:xfrm>
              <a:prstGeom prst="rect">
                <a:avLst/>
              </a:prstGeom>
              <a:blipFill>
                <a:blip r:embed="rId18"/>
                <a:stretch>
                  <a:fillRect b="-10000"/>
                </a:stretch>
              </a:blipFill>
            </p:spPr>
            <p:txBody>
              <a:bodyPr/>
              <a:lstStyle/>
              <a:p>
                <a:r>
                  <a:rPr lang="ja-JP" altLang="en-US">
                    <a:noFill/>
                  </a:rPr>
                  <a:t> </a:t>
                </a:r>
              </a:p>
            </p:txBody>
          </p:sp>
        </mc:Fallback>
      </mc:AlternateContent>
      <p:pic>
        <p:nvPicPr>
          <p:cNvPr id="6" name="図 5" descr="グラフ&#10;&#10;自動的に生成された説明">
            <a:extLst>
              <a:ext uri="{FF2B5EF4-FFF2-40B4-BE49-F238E27FC236}">
                <a16:creationId xmlns:a16="http://schemas.microsoft.com/office/drawing/2014/main" id="{2AC8CFCA-A154-4A99-AED2-B0B0ABCC30A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455255" y="3027344"/>
            <a:ext cx="3090263" cy="3090263"/>
          </a:xfrm>
          <a:prstGeom prst="rect">
            <a:avLst/>
          </a:prstGeom>
        </p:spPr>
      </p:pic>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id="{CBD0F7DE-6FC7-4345-8F76-E5076C6F763A}"/>
                  </a:ext>
                </a:extLst>
              </p:cNvPr>
              <p:cNvSpPr txBox="1"/>
              <p:nvPr/>
            </p:nvSpPr>
            <p:spPr>
              <a:xfrm>
                <a:off x="7965033" y="2042690"/>
                <a:ext cx="4087941" cy="533288"/>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400" i="1" smtClean="0">
                          <a:latin typeface="Cambria Math" panose="02040503050406030204" pitchFamily="18" charset="0"/>
                          <a:ea typeface="Cambria Math" panose="02040503050406030204" pitchFamily="18" charset="0"/>
                        </a:rPr>
                        <m:t>𝑔</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𝑁</m:t>
                          </m:r>
                        </m:den>
                      </m:f>
                      <m:nary>
                        <m:naryPr>
                          <m:chr m:val="∑"/>
                          <m:limLoc m:val="subSup"/>
                          <m:ctrlPr>
                            <a:rPr lang="en-US" altLang="ja-JP" sz="1400" i="1">
                              <a:latin typeface="Cambria Math" panose="02040503050406030204" pitchFamily="18" charset="0"/>
                              <a:ea typeface="Cambria Math" panose="02040503050406030204" pitchFamily="18" charset="0"/>
                            </a:rPr>
                          </m:ctrlPr>
                        </m:naryPr>
                        <m:sub>
                          <m:r>
                            <m:rPr>
                              <m:brk m:alnAt="25"/>
                            </m:rPr>
                            <a:rPr lang="en-US" altLang="ja-JP" sz="1400" i="1">
                              <a:latin typeface="Cambria Math" panose="02040503050406030204" pitchFamily="18" charset="0"/>
                              <a:ea typeface="Cambria Math" panose="02040503050406030204" pitchFamily="18" charset="0"/>
                            </a:rPr>
                            <m:t>𝑛</m:t>
                          </m:r>
                          <m:r>
                            <a:rPr lang="en-US" altLang="ja-JP" sz="1400" i="1">
                              <a:latin typeface="Cambria Math" panose="02040503050406030204" pitchFamily="18" charset="0"/>
                              <a:ea typeface="Cambria Math" panose="02040503050406030204" pitchFamily="18" charset="0"/>
                            </a:rPr>
                            <m:t>=1</m:t>
                          </m:r>
                        </m:sub>
                        <m:sup>
                          <m:r>
                            <a:rPr lang="en-US" altLang="ja-JP" sz="1400" i="1">
                              <a:latin typeface="Cambria Math" panose="02040503050406030204" pitchFamily="18" charset="0"/>
                              <a:ea typeface="Cambria Math" panose="02040503050406030204" pitchFamily="18" charset="0"/>
                            </a:rPr>
                            <m:t>𝑁</m:t>
                          </m:r>
                        </m:sup>
                        <m:e>
                          <m:func>
                            <m:funcPr>
                              <m:ctrlPr>
                                <a:rPr lang="en-US" altLang="ja-JP" sz="1400" i="1">
                                  <a:latin typeface="Cambria Math" panose="02040503050406030204" pitchFamily="18" charset="0"/>
                                  <a:ea typeface="Cambria Math" panose="02040503050406030204" pitchFamily="18" charset="0"/>
                                </a:rPr>
                              </m:ctrlPr>
                            </m:funcPr>
                            <m:fName>
                              <m:r>
                                <m:rPr>
                                  <m:sty m:val="p"/>
                                </m:rPr>
                                <a:rPr lang="en-US" altLang="ja-JP" sz="1400">
                                  <a:latin typeface="Cambria Math" panose="02040503050406030204" pitchFamily="18" charset="0"/>
                                  <a:ea typeface="Cambria Math" panose="02040503050406030204" pitchFamily="18" charset="0"/>
                                </a:rPr>
                                <m:t>cos</m:t>
                              </m:r>
                            </m:fName>
                            <m:e>
                              <m:d>
                                <m:dPr>
                                  <m:ctrlPr>
                                    <a:rPr lang="en-US" altLang="ja-JP" sz="1400" i="1">
                                      <a:latin typeface="Cambria Math" panose="02040503050406030204" pitchFamily="18" charset="0"/>
                                      <a:ea typeface="Cambria Math" panose="02040503050406030204" pitchFamily="18" charset="0"/>
                                    </a:rPr>
                                  </m:ctrlPr>
                                </m:dPr>
                                <m:e>
                                  <m:r>
                                    <a:rPr lang="en-US" altLang="ja-JP" sz="1400" i="1">
                                      <a:latin typeface="Cambria Math" panose="02040503050406030204" pitchFamily="18" charset="0"/>
                                      <a:ea typeface="Cambria Math" panose="02040503050406030204" pitchFamily="18" charset="0"/>
                                    </a:rPr>
                                    <m:t>2</m:t>
                                  </m:r>
                                  <m:r>
                                    <a:rPr lang="en-US" altLang="ja-JP" sz="1400" i="1">
                                      <a:latin typeface="Cambria Math" panose="02040503050406030204" pitchFamily="18" charset="0"/>
                                      <a:ea typeface="Cambria Math" panose="02040503050406030204" pitchFamily="18" charset="0"/>
                                    </a:rPr>
                                    <m:t>𝜋</m:t>
                                  </m:r>
                                  <m:d>
                                    <m:dPr>
                                      <m:ctrlPr>
                                        <a:rPr lang="en-US" altLang="ja-JP" sz="1400" b="0" i="1" smtClean="0">
                                          <a:latin typeface="Cambria Math" panose="02040503050406030204" pitchFamily="18" charset="0"/>
                                          <a:ea typeface="Cambria Math" panose="02040503050406030204" pitchFamily="18" charset="0"/>
                                        </a:rPr>
                                      </m:ctrlPr>
                                    </m:dPr>
                                    <m:e>
                                      <m:sSub>
                                        <m:sSubPr>
                                          <m:ctrlPr>
                                            <a:rPr lang="en-US" altLang="ja-JP" sz="1400" i="1">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𝑥</m:t>
                                          </m:r>
                                        </m:e>
                                        <m:sub>
                                          <m:r>
                                            <a:rPr lang="en-US" altLang="ja-JP" sz="1400" i="1">
                                              <a:latin typeface="Cambria Math" panose="02040503050406030204" pitchFamily="18" charset="0"/>
                                              <a:ea typeface="Cambria Math" panose="02040503050406030204" pitchFamily="18" charset="0"/>
                                            </a:rPr>
                                            <m:t>𝑛</m:t>
                                          </m:r>
                                        </m:sub>
                                      </m:sSub>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𝑐</m:t>
                                      </m:r>
                                    </m:e>
                                  </m:d>
                                </m:e>
                              </m:d>
                            </m:e>
                          </m:func>
                        </m:e>
                      </m:nary>
                      <m:r>
                        <a:rPr lang="en-US" altLang="ja-JP" sz="1400" b="0" i="1" smtClean="0">
                          <a:latin typeface="Cambria Math" panose="02040503050406030204" pitchFamily="18" charset="0"/>
                          <a:ea typeface="Cambria Math" panose="02040503050406030204" pitchFamily="18" charset="0"/>
                        </a:rPr>
                        <m:t>+</m:t>
                      </m:r>
                      <m:func>
                        <m:funcPr>
                          <m:ctrlPr>
                            <a:rPr lang="en-US" altLang="ja-JP" sz="1400" b="0" i="1" smtClean="0">
                              <a:latin typeface="Cambria Math" panose="02040503050406030204" pitchFamily="18" charset="0"/>
                              <a:ea typeface="Cambria Math" panose="02040503050406030204" pitchFamily="18" charset="0"/>
                            </a:rPr>
                          </m:ctrlPr>
                        </m:funcPr>
                        <m:fName>
                          <m:r>
                            <m:rPr>
                              <m:sty m:val="p"/>
                            </m:rPr>
                            <a:rPr lang="en-US" altLang="ja-JP" sz="1400" b="0" i="0" smtClean="0">
                              <a:latin typeface="Cambria Math" panose="02040503050406030204" pitchFamily="18" charset="0"/>
                              <a:ea typeface="Cambria Math" panose="02040503050406030204" pitchFamily="18" charset="0"/>
                            </a:rPr>
                            <m:t>cos</m:t>
                          </m:r>
                        </m:fName>
                        <m:e>
                          <m:r>
                            <a:rPr lang="en-US" altLang="ja-JP" sz="1400" b="0" i="1" smtClean="0">
                              <a:latin typeface="Cambria Math" panose="02040503050406030204" pitchFamily="18" charset="0"/>
                              <a:ea typeface="Cambria Math" panose="02040503050406030204" pitchFamily="18" charset="0"/>
                            </a:rPr>
                            <m:t>(2</m:t>
                          </m:r>
                          <m:r>
                            <a:rPr lang="en-US" altLang="ja-JP" sz="1400" b="0" i="1" smtClean="0">
                              <a:latin typeface="Cambria Math" panose="02040503050406030204" pitchFamily="18" charset="0"/>
                              <a:ea typeface="Cambria Math" panose="02040503050406030204" pitchFamily="18" charset="0"/>
                            </a:rPr>
                            <m:t>𝜋</m:t>
                          </m:r>
                          <m:rad>
                            <m:radPr>
                              <m:degHide m:val="on"/>
                              <m:ctrlPr>
                                <a:rPr lang="en-US" altLang="ja-JP" sz="1400" b="0" i="1" smtClean="0">
                                  <a:latin typeface="Cambria Math" panose="02040503050406030204" pitchFamily="18" charset="0"/>
                                  <a:ea typeface="Cambria Math" panose="02040503050406030204" pitchFamily="18" charset="0"/>
                                </a:rPr>
                              </m:ctrlPr>
                            </m:radPr>
                            <m:deg/>
                            <m:e>
                              <m:r>
                                <a:rPr lang="en-US" altLang="ja-JP" sz="1400" i="1">
                                  <a:latin typeface="Cambria Math" panose="02040503050406030204" pitchFamily="18" charset="0"/>
                                  <a:ea typeface="Cambria Math" panose="02040503050406030204" pitchFamily="18" charset="0"/>
                                </a:rPr>
                                <m:t>𝑑</m:t>
                              </m:r>
                            </m:e>
                          </m:rad>
                          <m:r>
                            <a:rPr lang="en-US" altLang="ja-JP" sz="1400" b="0" i="1" smtClean="0">
                              <a:latin typeface="Cambria Math" panose="02040503050406030204" pitchFamily="18" charset="0"/>
                              <a:ea typeface="Cambria Math" panose="02040503050406030204" pitchFamily="18" charset="0"/>
                            </a:rPr>
                            <m:t>)</m:t>
                          </m:r>
                        </m:e>
                      </m:func>
                    </m:oMath>
                  </m:oMathPara>
                </a14:m>
                <a:endParaRPr kumimoji="1" lang="ja-JP" altLang="en-US" sz="1400" dirty="0"/>
              </a:p>
            </p:txBody>
          </p:sp>
        </mc:Choice>
        <mc:Fallback xmlns="">
          <p:sp>
            <p:nvSpPr>
              <p:cNvPr id="133" name="テキスト ボックス 132">
                <a:extLst>
                  <a:ext uri="{FF2B5EF4-FFF2-40B4-BE49-F238E27FC236}">
                    <a16:creationId xmlns:a16="http://schemas.microsoft.com/office/drawing/2014/main" id="{CBD0F7DE-6FC7-4345-8F76-E5076C6F763A}"/>
                  </a:ext>
                </a:extLst>
              </p:cNvPr>
              <p:cNvSpPr txBox="1">
                <a:spLocks noRot="1" noChangeAspect="1" noMove="1" noResize="1" noEditPoints="1" noAdjustHandles="1" noChangeArrowheads="1" noChangeShapeType="1" noTextEdit="1"/>
              </p:cNvSpPr>
              <p:nvPr/>
            </p:nvSpPr>
            <p:spPr>
              <a:xfrm>
                <a:off x="7965033" y="2042690"/>
                <a:ext cx="4087941" cy="533288"/>
              </a:xfrm>
              <a:prstGeom prst="rect">
                <a:avLst/>
              </a:prstGeom>
              <a:blipFill>
                <a:blip r:embed="rId20"/>
                <a:stretch>
                  <a:fillRect t="-134091" b="-20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テキスト ボックス 133">
                <a:extLst>
                  <a:ext uri="{FF2B5EF4-FFF2-40B4-BE49-F238E27FC236}">
                    <a16:creationId xmlns:a16="http://schemas.microsoft.com/office/drawing/2014/main" id="{1F3113B5-5BEE-4414-A621-435C1B6E3C08}"/>
                  </a:ext>
                </a:extLst>
              </p:cNvPr>
              <p:cNvSpPr txBox="1"/>
              <p:nvPr/>
            </p:nvSpPr>
            <p:spPr>
              <a:xfrm>
                <a:off x="5291609" y="4638180"/>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134" name="テキスト ボックス 133">
                <a:extLst>
                  <a:ext uri="{FF2B5EF4-FFF2-40B4-BE49-F238E27FC236}">
                    <a16:creationId xmlns:a16="http://schemas.microsoft.com/office/drawing/2014/main" id="{1F3113B5-5BEE-4414-A621-435C1B6E3C08}"/>
                  </a:ext>
                </a:extLst>
              </p:cNvPr>
              <p:cNvSpPr txBox="1">
                <a:spLocks noRot="1" noChangeAspect="1" noMove="1" noResize="1" noEditPoints="1" noAdjustHandles="1" noChangeArrowheads="1" noChangeShapeType="1" noTextEdit="1"/>
              </p:cNvSpPr>
              <p:nvPr/>
            </p:nvSpPr>
            <p:spPr>
              <a:xfrm>
                <a:off x="5291609" y="4638180"/>
                <a:ext cx="995599" cy="307777"/>
              </a:xfrm>
              <a:prstGeom prst="rect">
                <a:avLst/>
              </a:prstGeom>
              <a:blipFill>
                <a:blip r:embed="rId21"/>
                <a:stretch>
                  <a:fillRect t="-4000" b="-20000"/>
                </a:stretch>
              </a:blipFill>
            </p:spPr>
            <p:txBody>
              <a:bodyPr/>
              <a:lstStyle/>
              <a:p>
                <a:r>
                  <a:rPr lang="ja-JP" altLang="en-US">
                    <a:noFill/>
                  </a:rPr>
                  <a:t> </a:t>
                </a:r>
              </a:p>
            </p:txBody>
          </p:sp>
        </mc:Fallback>
      </mc:AlternateContent>
      <p:sp>
        <p:nvSpPr>
          <p:cNvPr id="135" name="星: 5 pt 134">
            <a:extLst>
              <a:ext uri="{FF2B5EF4-FFF2-40B4-BE49-F238E27FC236}">
                <a16:creationId xmlns:a16="http://schemas.microsoft.com/office/drawing/2014/main" id="{62CED36A-5D75-4E3A-839A-5B28C4C10C03}"/>
              </a:ext>
            </a:extLst>
          </p:cNvPr>
          <p:cNvSpPr/>
          <p:nvPr/>
        </p:nvSpPr>
        <p:spPr>
          <a:xfrm>
            <a:off x="6079238" y="4486855"/>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6" name="星: 5 pt 135">
            <a:extLst>
              <a:ext uri="{FF2B5EF4-FFF2-40B4-BE49-F238E27FC236}">
                <a16:creationId xmlns:a16="http://schemas.microsoft.com/office/drawing/2014/main" id="{D725DBCE-73FC-43D6-BA51-FAF60F68C364}"/>
              </a:ext>
            </a:extLst>
          </p:cNvPr>
          <p:cNvSpPr/>
          <p:nvPr/>
        </p:nvSpPr>
        <p:spPr>
          <a:xfrm>
            <a:off x="10037579" y="4332879"/>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37" name="テキスト ボックス 136">
                <a:extLst>
                  <a:ext uri="{FF2B5EF4-FFF2-40B4-BE49-F238E27FC236}">
                    <a16:creationId xmlns:a16="http://schemas.microsoft.com/office/drawing/2014/main" id="{6EF85042-1EF8-430D-A97A-FFE8C1366B20}"/>
                  </a:ext>
                </a:extLst>
              </p:cNvPr>
              <p:cNvSpPr txBox="1"/>
              <p:nvPr/>
            </p:nvSpPr>
            <p:spPr>
              <a:xfrm>
                <a:off x="9153022" y="4572476"/>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137" name="テキスト ボックス 136">
                <a:extLst>
                  <a:ext uri="{FF2B5EF4-FFF2-40B4-BE49-F238E27FC236}">
                    <a16:creationId xmlns:a16="http://schemas.microsoft.com/office/drawing/2014/main" id="{6EF85042-1EF8-430D-A97A-FFE8C1366B20}"/>
                  </a:ext>
                </a:extLst>
              </p:cNvPr>
              <p:cNvSpPr txBox="1">
                <a:spLocks noRot="1" noChangeAspect="1" noMove="1" noResize="1" noEditPoints="1" noAdjustHandles="1" noChangeArrowheads="1" noChangeShapeType="1" noTextEdit="1"/>
              </p:cNvSpPr>
              <p:nvPr/>
            </p:nvSpPr>
            <p:spPr>
              <a:xfrm>
                <a:off x="9153022" y="4572476"/>
                <a:ext cx="995599" cy="307777"/>
              </a:xfrm>
              <a:prstGeom prst="rect">
                <a:avLst/>
              </a:prstGeom>
              <a:blipFill>
                <a:blip r:embed="rId22"/>
                <a:stretch>
                  <a:fillRect t="-3922" b="-19608"/>
                </a:stretch>
              </a:blipFill>
            </p:spPr>
            <p:txBody>
              <a:bodyPr/>
              <a:lstStyle/>
              <a:p>
                <a:r>
                  <a:rPr lang="ja-JP" altLang="en-US">
                    <a:noFill/>
                  </a:rPr>
                  <a:t> </a:t>
                </a:r>
              </a:p>
            </p:txBody>
          </p:sp>
        </mc:Fallback>
      </mc:AlternateContent>
      <p:cxnSp>
        <p:nvCxnSpPr>
          <p:cNvPr id="138" name="直線コネクタ 137">
            <a:extLst>
              <a:ext uri="{FF2B5EF4-FFF2-40B4-BE49-F238E27FC236}">
                <a16:creationId xmlns:a16="http://schemas.microsoft.com/office/drawing/2014/main" id="{D64FB4DC-EBF0-4251-B844-477C7F1A4037}"/>
              </a:ext>
            </a:extLst>
          </p:cNvPr>
          <p:cNvCxnSpPr>
            <a:cxnSpLocks/>
          </p:cNvCxnSpPr>
          <p:nvPr/>
        </p:nvCxnSpPr>
        <p:spPr>
          <a:xfrm flipV="1">
            <a:off x="10174171" y="4228300"/>
            <a:ext cx="179504" cy="18095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9" name="星: 5 pt 138">
            <a:extLst>
              <a:ext uri="{FF2B5EF4-FFF2-40B4-BE49-F238E27FC236}">
                <a16:creationId xmlns:a16="http://schemas.microsoft.com/office/drawing/2014/main" id="{376A1BE7-6C1F-4CDD-8DCF-50EC860E786B}"/>
              </a:ext>
            </a:extLst>
          </p:cNvPr>
          <p:cNvSpPr/>
          <p:nvPr/>
        </p:nvSpPr>
        <p:spPr>
          <a:xfrm>
            <a:off x="10263923" y="4108181"/>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0" name="星: 5 pt 139">
            <a:extLst>
              <a:ext uri="{FF2B5EF4-FFF2-40B4-BE49-F238E27FC236}">
                <a16:creationId xmlns:a16="http://schemas.microsoft.com/office/drawing/2014/main" id="{0EBCEB03-82D2-4183-AD7D-6383E71FD7E4}"/>
              </a:ext>
            </a:extLst>
          </p:cNvPr>
          <p:cNvSpPr/>
          <p:nvPr/>
        </p:nvSpPr>
        <p:spPr>
          <a:xfrm>
            <a:off x="6813855" y="3717488"/>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2" name="テキスト ボックス 141">
            <a:extLst>
              <a:ext uri="{FF2B5EF4-FFF2-40B4-BE49-F238E27FC236}">
                <a16:creationId xmlns:a16="http://schemas.microsoft.com/office/drawing/2014/main" id="{D7E352B7-512F-4AC7-BC26-E57CD8825AB6}"/>
              </a:ext>
            </a:extLst>
          </p:cNvPr>
          <p:cNvSpPr txBox="1"/>
          <p:nvPr/>
        </p:nvSpPr>
        <p:spPr>
          <a:xfrm>
            <a:off x="9523913" y="2799269"/>
            <a:ext cx="1217976" cy="307777"/>
          </a:xfrm>
          <a:prstGeom prst="rect">
            <a:avLst/>
          </a:prstGeom>
          <a:noFill/>
        </p:spPr>
        <p:txBody>
          <a:bodyPr wrap="square" rtlCol="0">
            <a:spAutoFit/>
          </a:bodyPr>
          <a:lstStyle/>
          <a:p>
            <a:pPr algn="ctr"/>
            <a:r>
              <a:rPr kumimoji="1" lang="ja-JP" altLang="en-US" sz="1400" dirty="0"/>
              <a:t>非凸制約</a:t>
            </a:r>
          </a:p>
        </p:txBody>
      </p:sp>
      <p:sp>
        <p:nvSpPr>
          <p:cNvPr id="143" name="テキスト ボックス 142">
            <a:extLst>
              <a:ext uri="{FF2B5EF4-FFF2-40B4-BE49-F238E27FC236}">
                <a16:creationId xmlns:a16="http://schemas.microsoft.com/office/drawing/2014/main" id="{54181235-686B-48E4-9BD6-6DB333EC8722}"/>
              </a:ext>
            </a:extLst>
          </p:cNvPr>
          <p:cNvSpPr txBox="1"/>
          <p:nvPr/>
        </p:nvSpPr>
        <p:spPr>
          <a:xfrm>
            <a:off x="5804203" y="2799269"/>
            <a:ext cx="915084" cy="307777"/>
          </a:xfrm>
          <a:prstGeom prst="rect">
            <a:avLst/>
          </a:prstGeom>
          <a:solidFill>
            <a:schemeClr val="bg1"/>
          </a:solidFill>
        </p:spPr>
        <p:txBody>
          <a:bodyPr wrap="square" rtlCol="0">
            <a:spAutoFit/>
          </a:bodyPr>
          <a:lstStyle/>
          <a:p>
            <a:pPr algn="ctr"/>
            <a:r>
              <a:rPr kumimoji="1" lang="ja-JP" altLang="en-US" sz="1400" dirty="0"/>
              <a:t>凸制約</a:t>
            </a:r>
          </a:p>
        </p:txBody>
      </p:sp>
      <p:sp>
        <p:nvSpPr>
          <p:cNvPr id="144" name="テキスト ボックス 143">
            <a:extLst>
              <a:ext uri="{FF2B5EF4-FFF2-40B4-BE49-F238E27FC236}">
                <a16:creationId xmlns:a16="http://schemas.microsoft.com/office/drawing/2014/main" id="{4EEA031A-95A0-4330-9E4C-AC6AE370760F}"/>
              </a:ext>
            </a:extLst>
          </p:cNvPr>
          <p:cNvSpPr txBox="1"/>
          <p:nvPr/>
        </p:nvSpPr>
        <p:spPr>
          <a:xfrm>
            <a:off x="2964611" y="2989434"/>
            <a:ext cx="915084" cy="307777"/>
          </a:xfrm>
          <a:prstGeom prst="rect">
            <a:avLst/>
          </a:prstGeom>
          <a:solidFill>
            <a:schemeClr val="bg1"/>
          </a:solidFill>
        </p:spPr>
        <p:txBody>
          <a:bodyPr wrap="square" rtlCol="0">
            <a:spAutoFit/>
          </a:bodyPr>
          <a:lstStyle/>
          <a:p>
            <a:pPr algn="ctr"/>
            <a:r>
              <a:rPr kumimoji="1" lang="ja-JP" altLang="en-US" sz="1400" dirty="0"/>
              <a:t>凸制約</a:t>
            </a:r>
          </a:p>
        </p:txBody>
      </p:sp>
      <p:sp>
        <p:nvSpPr>
          <p:cNvPr id="145" name="テキスト ボックス 144">
            <a:extLst>
              <a:ext uri="{FF2B5EF4-FFF2-40B4-BE49-F238E27FC236}">
                <a16:creationId xmlns:a16="http://schemas.microsoft.com/office/drawing/2014/main" id="{77E46C8F-C004-4CA2-BFB1-FBE45206F861}"/>
              </a:ext>
            </a:extLst>
          </p:cNvPr>
          <p:cNvSpPr txBox="1"/>
          <p:nvPr/>
        </p:nvSpPr>
        <p:spPr>
          <a:xfrm>
            <a:off x="3026306" y="3831787"/>
            <a:ext cx="831895" cy="307777"/>
          </a:xfrm>
          <a:prstGeom prst="rect">
            <a:avLst/>
          </a:prstGeom>
          <a:solidFill>
            <a:schemeClr val="bg1"/>
          </a:solidFill>
        </p:spPr>
        <p:txBody>
          <a:bodyPr wrap="square" rtlCol="0">
            <a:spAutoFit/>
          </a:bodyPr>
          <a:lstStyle/>
          <a:p>
            <a:pPr algn="ctr"/>
            <a:r>
              <a:rPr kumimoji="1" lang="ja-JP" altLang="en-US" sz="1400" dirty="0"/>
              <a:t>凸制約</a:t>
            </a:r>
          </a:p>
        </p:txBody>
      </p:sp>
      <p:sp>
        <p:nvSpPr>
          <p:cNvPr id="147" name="テキスト ボックス 146">
            <a:extLst>
              <a:ext uri="{FF2B5EF4-FFF2-40B4-BE49-F238E27FC236}">
                <a16:creationId xmlns:a16="http://schemas.microsoft.com/office/drawing/2014/main" id="{0821920A-A93E-42B4-BF36-2E642DA46A5B}"/>
              </a:ext>
            </a:extLst>
          </p:cNvPr>
          <p:cNvSpPr txBox="1"/>
          <p:nvPr/>
        </p:nvSpPr>
        <p:spPr>
          <a:xfrm>
            <a:off x="2787974" y="5585060"/>
            <a:ext cx="1217976" cy="307777"/>
          </a:xfrm>
          <a:prstGeom prst="rect">
            <a:avLst/>
          </a:prstGeom>
          <a:noFill/>
        </p:spPr>
        <p:txBody>
          <a:bodyPr wrap="square" rtlCol="0">
            <a:spAutoFit/>
          </a:bodyPr>
          <a:lstStyle/>
          <a:p>
            <a:pPr algn="ctr"/>
            <a:r>
              <a:rPr kumimoji="1" lang="ja-JP" altLang="en-US" sz="1400" dirty="0"/>
              <a:t>非凸制約</a:t>
            </a:r>
          </a:p>
        </p:txBody>
      </p:sp>
      <p:sp>
        <p:nvSpPr>
          <p:cNvPr id="148" name="テキスト ボックス 147">
            <a:extLst>
              <a:ext uri="{FF2B5EF4-FFF2-40B4-BE49-F238E27FC236}">
                <a16:creationId xmlns:a16="http://schemas.microsoft.com/office/drawing/2014/main" id="{EF1CD7B9-5713-471A-A959-1B36B726EE34}"/>
              </a:ext>
            </a:extLst>
          </p:cNvPr>
          <p:cNvSpPr txBox="1"/>
          <p:nvPr/>
        </p:nvSpPr>
        <p:spPr>
          <a:xfrm>
            <a:off x="278164" y="2083998"/>
            <a:ext cx="1328816" cy="338554"/>
          </a:xfrm>
          <a:prstGeom prst="rect">
            <a:avLst/>
          </a:prstGeom>
          <a:noFill/>
        </p:spPr>
        <p:txBody>
          <a:bodyPr wrap="square" rtlCol="0">
            <a:spAutoFit/>
          </a:bodyPr>
          <a:lstStyle/>
          <a:p>
            <a:pPr marL="285750" indent="-285750" algn="ctr">
              <a:buFont typeface="Wingdings" panose="05000000000000000000" pitchFamily="2" charset="2"/>
              <a:buChar char="Ø"/>
            </a:pPr>
            <a:r>
              <a:rPr kumimoji="1" lang="ja-JP" altLang="en-US" sz="1600" dirty="0"/>
              <a:t>目的関数</a:t>
            </a:r>
          </a:p>
        </p:txBody>
      </p:sp>
      <p:sp>
        <p:nvSpPr>
          <p:cNvPr id="149" name="テキスト ボックス 148">
            <a:extLst>
              <a:ext uri="{FF2B5EF4-FFF2-40B4-BE49-F238E27FC236}">
                <a16:creationId xmlns:a16="http://schemas.microsoft.com/office/drawing/2014/main" id="{BFB6DACA-15A8-44A8-93EE-29F1C90D2AD4}"/>
              </a:ext>
            </a:extLst>
          </p:cNvPr>
          <p:cNvSpPr txBox="1"/>
          <p:nvPr/>
        </p:nvSpPr>
        <p:spPr>
          <a:xfrm>
            <a:off x="288053" y="2569810"/>
            <a:ext cx="1343671" cy="338554"/>
          </a:xfrm>
          <a:prstGeom prst="rect">
            <a:avLst/>
          </a:prstGeom>
          <a:noFill/>
        </p:spPr>
        <p:txBody>
          <a:bodyPr wrap="square" rtlCol="0">
            <a:spAutoFit/>
          </a:bodyPr>
          <a:lstStyle/>
          <a:p>
            <a:pPr marL="285750" indent="-285750" algn="ctr">
              <a:buFont typeface="Wingdings" panose="05000000000000000000" pitchFamily="2" charset="2"/>
              <a:buChar char="Ø"/>
            </a:pPr>
            <a:r>
              <a:rPr kumimoji="1" lang="ja-JP" altLang="en-US" sz="1600" dirty="0"/>
              <a:t>制約関数</a:t>
            </a:r>
          </a:p>
        </p:txBody>
      </p:sp>
      <p:sp>
        <p:nvSpPr>
          <p:cNvPr id="150" name="テキスト ボックス 149">
            <a:extLst>
              <a:ext uri="{FF2B5EF4-FFF2-40B4-BE49-F238E27FC236}">
                <a16:creationId xmlns:a16="http://schemas.microsoft.com/office/drawing/2014/main" id="{3FCAE711-6B3E-40C2-9167-1D2B7F508280}"/>
              </a:ext>
            </a:extLst>
          </p:cNvPr>
          <p:cNvSpPr txBox="1"/>
          <p:nvPr/>
        </p:nvSpPr>
        <p:spPr>
          <a:xfrm>
            <a:off x="468623" y="3513823"/>
            <a:ext cx="889706" cy="338554"/>
          </a:xfrm>
          <a:prstGeom prst="rect">
            <a:avLst/>
          </a:prstGeom>
          <a:noFill/>
        </p:spPr>
        <p:txBody>
          <a:bodyPr wrap="square" rtlCol="0">
            <a:spAutoFit/>
          </a:bodyPr>
          <a:lstStyle/>
          <a:p>
            <a:pPr algn="ctr"/>
            <a:r>
              <a:rPr lang="en-US" altLang="ja-JP" sz="1600" dirty="0"/>
              <a:t>Prob.2</a:t>
            </a:r>
            <a:endParaRPr lang="ja-JP" altLang="en-US" sz="1600" dirty="0"/>
          </a:p>
        </p:txBody>
      </p:sp>
      <p:sp>
        <p:nvSpPr>
          <p:cNvPr id="151" name="テキスト ボックス 150">
            <a:extLst>
              <a:ext uri="{FF2B5EF4-FFF2-40B4-BE49-F238E27FC236}">
                <a16:creationId xmlns:a16="http://schemas.microsoft.com/office/drawing/2014/main" id="{C833B07A-6F2E-42A0-881E-C68E8B1281D3}"/>
              </a:ext>
            </a:extLst>
          </p:cNvPr>
          <p:cNvSpPr txBox="1"/>
          <p:nvPr/>
        </p:nvSpPr>
        <p:spPr>
          <a:xfrm>
            <a:off x="460836" y="4108341"/>
            <a:ext cx="889706" cy="338554"/>
          </a:xfrm>
          <a:prstGeom prst="rect">
            <a:avLst/>
          </a:prstGeom>
          <a:noFill/>
        </p:spPr>
        <p:txBody>
          <a:bodyPr wrap="square" rtlCol="0">
            <a:spAutoFit/>
          </a:bodyPr>
          <a:lstStyle/>
          <a:p>
            <a:pPr algn="ctr"/>
            <a:r>
              <a:rPr lang="en-US" altLang="ja-JP" sz="1600" dirty="0"/>
              <a:t>Prob.3</a:t>
            </a:r>
            <a:endParaRPr lang="ja-JP" altLang="en-US" sz="1600" dirty="0"/>
          </a:p>
        </p:txBody>
      </p:sp>
      <p:sp>
        <p:nvSpPr>
          <p:cNvPr id="152" name="テキスト ボックス 151">
            <a:extLst>
              <a:ext uri="{FF2B5EF4-FFF2-40B4-BE49-F238E27FC236}">
                <a16:creationId xmlns:a16="http://schemas.microsoft.com/office/drawing/2014/main" id="{50D291E3-4DD2-42EF-AFFA-BC6C42888650}"/>
              </a:ext>
            </a:extLst>
          </p:cNvPr>
          <p:cNvSpPr txBox="1"/>
          <p:nvPr/>
        </p:nvSpPr>
        <p:spPr>
          <a:xfrm>
            <a:off x="3026306" y="4696637"/>
            <a:ext cx="831895" cy="307777"/>
          </a:xfrm>
          <a:prstGeom prst="rect">
            <a:avLst/>
          </a:prstGeom>
          <a:solidFill>
            <a:schemeClr val="bg1"/>
          </a:solidFill>
        </p:spPr>
        <p:txBody>
          <a:bodyPr wrap="square" rtlCol="0">
            <a:spAutoFit/>
          </a:bodyPr>
          <a:lstStyle/>
          <a:p>
            <a:pPr algn="ctr"/>
            <a:r>
              <a:rPr kumimoji="1" lang="ja-JP" altLang="en-US" sz="1400" dirty="0"/>
              <a:t>凸制約</a:t>
            </a:r>
          </a:p>
        </p:txBody>
      </p:sp>
      <p:sp>
        <p:nvSpPr>
          <p:cNvPr id="153" name="テキスト ボックス 152">
            <a:extLst>
              <a:ext uri="{FF2B5EF4-FFF2-40B4-BE49-F238E27FC236}">
                <a16:creationId xmlns:a16="http://schemas.microsoft.com/office/drawing/2014/main" id="{52592D14-4A3E-42CA-BE5C-F93A22BE945E}"/>
              </a:ext>
            </a:extLst>
          </p:cNvPr>
          <p:cNvSpPr txBox="1"/>
          <p:nvPr/>
        </p:nvSpPr>
        <p:spPr>
          <a:xfrm>
            <a:off x="460836" y="5249438"/>
            <a:ext cx="889706" cy="338554"/>
          </a:xfrm>
          <a:prstGeom prst="rect">
            <a:avLst/>
          </a:prstGeom>
          <a:noFill/>
        </p:spPr>
        <p:txBody>
          <a:bodyPr wrap="square" rtlCol="0">
            <a:spAutoFit/>
          </a:bodyPr>
          <a:lstStyle/>
          <a:p>
            <a:pPr algn="ctr"/>
            <a:r>
              <a:rPr lang="en-US" altLang="ja-JP" sz="1600" dirty="0"/>
              <a:t>Prob.4</a:t>
            </a:r>
            <a:endParaRPr lang="ja-JP" altLang="en-US" sz="1600" dirty="0"/>
          </a:p>
        </p:txBody>
      </p:sp>
    </p:spTree>
    <p:extLst>
      <p:ext uri="{BB962C8B-B14F-4D97-AF65-F5344CB8AC3E}">
        <p14:creationId xmlns:p14="http://schemas.microsoft.com/office/powerpoint/2010/main" val="670013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凸制約の問題では、探索性能・計算時間の両面で、違反量削減優先の方法が優れている。</a:t>
            </a:r>
            <a:endParaRPr lang="en-US" altLang="ja-JP" sz="2800" dirty="0"/>
          </a:p>
          <a:p>
            <a:pPr lvl="1">
              <a:defRPr/>
            </a:pPr>
            <a:r>
              <a:rPr lang="ja-JP" altLang="en-US" sz="2400" dirty="0"/>
              <a:t>ただし、非凸制約の問題では実行可能解を得られなかった。</a:t>
            </a:r>
            <a:endParaRPr lang="en-US" altLang="ja-JP" sz="2400" dirty="0"/>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a:t>
            </a:r>
            <a:r>
              <a:rPr kumimoji="1" lang="ja-JP" altLang="en-US" sz="1600" b="1" dirty="0">
                <a:solidFill>
                  <a:schemeClr val="bg1"/>
                </a:solidFill>
              </a:rPr>
              <a:t>１　＞　結果</a:t>
            </a:r>
          </a:p>
        </p:txBody>
      </p:sp>
      <p:sp>
        <p:nvSpPr>
          <p:cNvPr id="7" name="テキスト ボックス 6">
            <a:extLst>
              <a:ext uri="{FF2B5EF4-FFF2-40B4-BE49-F238E27FC236}">
                <a16:creationId xmlns:a16="http://schemas.microsoft.com/office/drawing/2014/main" id="{08BC6B93-A56B-4553-979C-C1B4457B4434}"/>
              </a:ext>
            </a:extLst>
          </p:cNvPr>
          <p:cNvSpPr txBox="1"/>
          <p:nvPr/>
        </p:nvSpPr>
        <p:spPr>
          <a:xfrm>
            <a:off x="700375" y="5874019"/>
            <a:ext cx="6643991" cy="338554"/>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p:sp>
        <p:nvSpPr>
          <p:cNvPr id="14" name="テキスト ボックス 13">
            <a:extLst>
              <a:ext uri="{FF2B5EF4-FFF2-40B4-BE49-F238E27FC236}">
                <a16:creationId xmlns:a16="http://schemas.microsoft.com/office/drawing/2014/main" id="{5714ED89-945D-4828-8E34-8F81A6E5BF16}"/>
              </a:ext>
            </a:extLst>
          </p:cNvPr>
          <p:cNvSpPr txBox="1"/>
          <p:nvPr/>
        </p:nvSpPr>
        <p:spPr>
          <a:xfrm>
            <a:off x="700375" y="5592615"/>
            <a:ext cx="3894995" cy="338554"/>
          </a:xfrm>
          <a:prstGeom prst="rect">
            <a:avLst/>
          </a:prstGeom>
          <a:noFill/>
        </p:spPr>
        <p:txBody>
          <a:bodyPr wrap="square" rtlCol="0">
            <a:spAutoFit/>
          </a:bodyPr>
          <a:lstStyle/>
          <a:p>
            <a:r>
              <a:rPr kumimoji="1" lang="en-US" altLang="ja-JP" sz="1600" dirty="0"/>
              <a:t>※5000</a:t>
            </a:r>
            <a:r>
              <a:rPr kumimoji="1" lang="ja-JP" altLang="en-US" sz="1600" dirty="0"/>
              <a:t>反復、</a:t>
            </a:r>
            <a:r>
              <a:rPr kumimoji="1" lang="en-US" altLang="ja-JP" sz="1600" dirty="0"/>
              <a:t>100</a:t>
            </a:r>
            <a:r>
              <a:rPr kumimoji="1" lang="ja-JP" altLang="en-US" sz="1600" dirty="0"/>
              <a:t>個体、</a:t>
            </a:r>
            <a:r>
              <a:rPr kumimoji="1" lang="en-US" altLang="ja-JP" sz="1600" dirty="0"/>
              <a:t>100</a:t>
            </a:r>
            <a:r>
              <a:rPr kumimoji="1" lang="ja-JP" altLang="en-US" sz="1600" dirty="0"/>
              <a:t>次元</a:t>
            </a:r>
          </a:p>
        </p:txBody>
      </p:sp>
      <p:pic>
        <p:nvPicPr>
          <p:cNvPr id="2" name="図 1">
            <a:extLst>
              <a:ext uri="{FF2B5EF4-FFF2-40B4-BE49-F238E27FC236}">
                <a16:creationId xmlns:a16="http://schemas.microsoft.com/office/drawing/2014/main" id="{39C2727B-FC91-4349-B501-7A44E160B92D}"/>
              </a:ext>
            </a:extLst>
          </p:cNvPr>
          <p:cNvPicPr>
            <a:picLocks noChangeAspect="1"/>
          </p:cNvPicPr>
          <p:nvPr/>
        </p:nvPicPr>
        <p:blipFill>
          <a:blip r:embed="rId2"/>
          <a:stretch>
            <a:fillRect/>
          </a:stretch>
        </p:blipFill>
        <p:spPr>
          <a:xfrm>
            <a:off x="1298630" y="2490733"/>
            <a:ext cx="4584589" cy="2749534"/>
          </a:xfrm>
          <a:prstGeom prst="rect">
            <a:avLst/>
          </a:prstGeom>
        </p:spPr>
      </p:pic>
      <p:sp>
        <p:nvSpPr>
          <p:cNvPr id="13" name="テキスト ボックス 12">
            <a:extLst>
              <a:ext uri="{FF2B5EF4-FFF2-40B4-BE49-F238E27FC236}">
                <a16:creationId xmlns:a16="http://schemas.microsoft.com/office/drawing/2014/main" id="{95786F7C-0FC4-44D2-BB4E-A0502C0C7605}"/>
              </a:ext>
            </a:extLst>
          </p:cNvPr>
          <p:cNvSpPr txBox="1"/>
          <p:nvPr/>
        </p:nvSpPr>
        <p:spPr>
          <a:xfrm>
            <a:off x="2612918" y="2186493"/>
            <a:ext cx="1956011" cy="369332"/>
          </a:xfrm>
          <a:prstGeom prst="rect">
            <a:avLst/>
          </a:prstGeom>
          <a:noFill/>
        </p:spPr>
        <p:txBody>
          <a:bodyPr wrap="square" rtlCol="0">
            <a:spAutoFit/>
          </a:bodyPr>
          <a:lstStyle/>
          <a:p>
            <a:pPr algn="ctr"/>
            <a:r>
              <a:rPr lang="ja-JP" altLang="en-US" dirty="0"/>
              <a:t>探索性能</a:t>
            </a:r>
          </a:p>
        </p:txBody>
      </p:sp>
      <p:sp>
        <p:nvSpPr>
          <p:cNvPr id="15" name="テキスト ボックス 14">
            <a:extLst>
              <a:ext uri="{FF2B5EF4-FFF2-40B4-BE49-F238E27FC236}">
                <a16:creationId xmlns:a16="http://schemas.microsoft.com/office/drawing/2014/main" id="{5FAC91AF-2B75-423B-B7A4-079F29215920}"/>
              </a:ext>
            </a:extLst>
          </p:cNvPr>
          <p:cNvSpPr txBox="1"/>
          <p:nvPr/>
        </p:nvSpPr>
        <p:spPr>
          <a:xfrm>
            <a:off x="7794518" y="2186493"/>
            <a:ext cx="1956011" cy="369332"/>
          </a:xfrm>
          <a:prstGeom prst="rect">
            <a:avLst/>
          </a:prstGeom>
          <a:noFill/>
        </p:spPr>
        <p:txBody>
          <a:bodyPr wrap="square" rtlCol="0">
            <a:spAutoFit/>
          </a:bodyPr>
          <a:lstStyle/>
          <a:p>
            <a:pPr algn="ctr"/>
            <a:r>
              <a:rPr lang="ja-JP" altLang="en-US" dirty="0"/>
              <a:t>計算時間 </a:t>
            </a:r>
            <a:r>
              <a:rPr lang="en-US" altLang="ja-JP" dirty="0"/>
              <a:t>[min]</a:t>
            </a:r>
            <a:endParaRPr lang="ja-JP" altLang="en-US" dirty="0"/>
          </a:p>
        </p:txBody>
      </p:sp>
      <p:sp>
        <p:nvSpPr>
          <p:cNvPr id="16" name="テキスト ボックス 15">
            <a:extLst>
              <a:ext uri="{FF2B5EF4-FFF2-40B4-BE49-F238E27FC236}">
                <a16:creationId xmlns:a16="http://schemas.microsoft.com/office/drawing/2014/main" id="{F9D3CE13-D43D-4DF7-96AB-85D91B240BF0}"/>
              </a:ext>
            </a:extLst>
          </p:cNvPr>
          <p:cNvSpPr txBox="1"/>
          <p:nvPr/>
        </p:nvSpPr>
        <p:spPr>
          <a:xfrm>
            <a:off x="4613008" y="4558816"/>
            <a:ext cx="1279736" cy="277727"/>
          </a:xfrm>
          <a:prstGeom prst="rect">
            <a:avLst/>
          </a:prstGeom>
          <a:noFill/>
        </p:spPr>
        <p:txBody>
          <a:bodyPr wrap="square" rtlCol="0">
            <a:spAutoFit/>
          </a:bodyPr>
          <a:lstStyle/>
          <a:p>
            <a:pPr algn="ctr"/>
            <a:r>
              <a:rPr lang="ja-JP" altLang="en-US" sz="1200" dirty="0"/>
              <a:t>可能解得られず</a:t>
            </a:r>
          </a:p>
        </p:txBody>
      </p:sp>
      <p:sp>
        <p:nvSpPr>
          <p:cNvPr id="18" name="テキスト ボックス 17">
            <a:extLst>
              <a:ext uri="{FF2B5EF4-FFF2-40B4-BE49-F238E27FC236}">
                <a16:creationId xmlns:a16="http://schemas.microsoft.com/office/drawing/2014/main" id="{AB2A7309-E0F7-4306-AA12-F909F8B7986B}"/>
              </a:ext>
            </a:extLst>
          </p:cNvPr>
          <p:cNvSpPr txBox="1"/>
          <p:nvPr/>
        </p:nvSpPr>
        <p:spPr>
          <a:xfrm>
            <a:off x="2190330"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19" name="テキスト ボックス 18">
            <a:extLst>
              <a:ext uri="{FF2B5EF4-FFF2-40B4-BE49-F238E27FC236}">
                <a16:creationId xmlns:a16="http://schemas.microsoft.com/office/drawing/2014/main" id="{B9012748-776D-4DA4-8B48-5529812EA87B}"/>
              </a:ext>
            </a:extLst>
          </p:cNvPr>
          <p:cNvSpPr txBox="1"/>
          <p:nvPr/>
        </p:nvSpPr>
        <p:spPr>
          <a:xfrm>
            <a:off x="3086364"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0" name="テキスト ボックス 19">
            <a:extLst>
              <a:ext uri="{FF2B5EF4-FFF2-40B4-BE49-F238E27FC236}">
                <a16:creationId xmlns:a16="http://schemas.microsoft.com/office/drawing/2014/main" id="{F8EDA513-3BDE-4CEA-822F-D595620CE5DA}"/>
              </a:ext>
            </a:extLst>
          </p:cNvPr>
          <p:cNvSpPr txBox="1"/>
          <p:nvPr/>
        </p:nvSpPr>
        <p:spPr>
          <a:xfrm>
            <a:off x="3982398"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1" name="テキスト ボックス 20">
            <a:extLst>
              <a:ext uri="{FF2B5EF4-FFF2-40B4-BE49-F238E27FC236}">
                <a16:creationId xmlns:a16="http://schemas.microsoft.com/office/drawing/2014/main" id="{1283F3D9-48FA-4DD5-A009-80D181922189}"/>
              </a:ext>
            </a:extLst>
          </p:cNvPr>
          <p:cNvSpPr txBox="1"/>
          <p:nvPr/>
        </p:nvSpPr>
        <p:spPr>
          <a:xfrm>
            <a:off x="4878432"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sp>
        <p:nvSpPr>
          <p:cNvPr id="22" name="テキスト ボックス 21">
            <a:extLst>
              <a:ext uri="{FF2B5EF4-FFF2-40B4-BE49-F238E27FC236}">
                <a16:creationId xmlns:a16="http://schemas.microsoft.com/office/drawing/2014/main" id="{A4375E84-FE01-418C-8B36-2DCD4BAEF53B}"/>
              </a:ext>
            </a:extLst>
          </p:cNvPr>
          <p:cNvSpPr txBox="1"/>
          <p:nvPr/>
        </p:nvSpPr>
        <p:spPr>
          <a:xfrm>
            <a:off x="7062427"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23" name="テキスト ボックス 22">
            <a:extLst>
              <a:ext uri="{FF2B5EF4-FFF2-40B4-BE49-F238E27FC236}">
                <a16:creationId xmlns:a16="http://schemas.microsoft.com/office/drawing/2014/main" id="{CAE8D9C9-4D57-4E75-80B5-A12D2C693311}"/>
              </a:ext>
            </a:extLst>
          </p:cNvPr>
          <p:cNvSpPr txBox="1"/>
          <p:nvPr/>
        </p:nvSpPr>
        <p:spPr>
          <a:xfrm>
            <a:off x="7977511"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4" name="テキスト ボックス 23">
            <a:extLst>
              <a:ext uri="{FF2B5EF4-FFF2-40B4-BE49-F238E27FC236}">
                <a16:creationId xmlns:a16="http://schemas.microsoft.com/office/drawing/2014/main" id="{A92C306A-DADE-41A1-9CD3-9CB84B92BA67}"/>
              </a:ext>
            </a:extLst>
          </p:cNvPr>
          <p:cNvSpPr txBox="1"/>
          <p:nvPr/>
        </p:nvSpPr>
        <p:spPr>
          <a:xfrm>
            <a:off x="89497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5" name="テキスト ボックス 24">
            <a:extLst>
              <a:ext uri="{FF2B5EF4-FFF2-40B4-BE49-F238E27FC236}">
                <a16:creationId xmlns:a16="http://schemas.microsoft.com/office/drawing/2014/main" id="{C0C87FD1-4B24-408D-BAB8-BF1330587B69}"/>
              </a:ext>
            </a:extLst>
          </p:cNvPr>
          <p:cNvSpPr txBox="1"/>
          <p:nvPr/>
        </p:nvSpPr>
        <p:spPr>
          <a:xfrm>
            <a:off x="9893404"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pic>
        <p:nvPicPr>
          <p:cNvPr id="5" name="図 4">
            <a:extLst>
              <a:ext uri="{FF2B5EF4-FFF2-40B4-BE49-F238E27FC236}">
                <a16:creationId xmlns:a16="http://schemas.microsoft.com/office/drawing/2014/main" id="{543A7105-78F7-4C77-BB25-B799433ED0DF}"/>
              </a:ext>
            </a:extLst>
          </p:cNvPr>
          <p:cNvPicPr>
            <a:picLocks noChangeAspect="1"/>
          </p:cNvPicPr>
          <p:nvPr/>
        </p:nvPicPr>
        <p:blipFill>
          <a:blip r:embed="rId3"/>
          <a:stretch>
            <a:fillRect/>
          </a:stretch>
        </p:blipFill>
        <p:spPr>
          <a:xfrm>
            <a:off x="6351472" y="2490733"/>
            <a:ext cx="4584589" cy="2755631"/>
          </a:xfrm>
          <a:prstGeom prst="rect">
            <a:avLst/>
          </a:prstGeom>
        </p:spPr>
      </p:pic>
    </p:spTree>
    <p:extLst>
      <p:ext uri="{BB962C8B-B14F-4D97-AF65-F5344CB8AC3E}">
        <p14:creationId xmlns:p14="http://schemas.microsoft.com/office/powerpoint/2010/main" val="131314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normAutofit/>
          </a:bodyPr>
          <a:lstStyle/>
          <a:p>
            <a:r>
              <a:rPr lang="ja-JP" altLang="en-US" dirty="0"/>
              <a:t>探索性能：最良解の推移</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凸性の問題では、探索性能・計算時間では、違反量削減優先の方法が優れている。</a:t>
            </a:r>
            <a:endParaRPr lang="en-US" altLang="ja-JP" sz="2800" dirty="0"/>
          </a:p>
          <a:p>
            <a:pPr lvl="1">
              <a:defRPr/>
            </a:pPr>
            <a:r>
              <a:rPr lang="ja-JP" altLang="en-US" sz="2400" dirty="0"/>
              <a:t>ただし、実行可能解の獲得効率には大きな差がなかった。</a:t>
            </a:r>
            <a:endParaRPr lang="en-US" altLang="ja-JP" sz="2400" dirty="0"/>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3" y="-20412"/>
            <a:ext cx="4219091"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a:t>
            </a:r>
            <a:r>
              <a:rPr kumimoji="1" lang="ja-JP" altLang="en-US" sz="1600" b="1" dirty="0">
                <a:solidFill>
                  <a:schemeClr val="bg1"/>
                </a:solidFill>
              </a:rPr>
              <a:t>１　＞　結果　－　凸制約（</a:t>
            </a:r>
            <a:r>
              <a:rPr kumimoji="1" lang="en-US" altLang="ja-JP" sz="1600" b="1" dirty="0">
                <a:solidFill>
                  <a:schemeClr val="bg1"/>
                </a:solidFill>
              </a:rPr>
              <a:t>Prob.1</a:t>
            </a:r>
            <a:r>
              <a:rPr kumimoji="1" lang="ja-JP" altLang="en-US" sz="1600" b="1" dirty="0">
                <a:solidFill>
                  <a:schemeClr val="bg1"/>
                </a:solidFill>
              </a:rPr>
              <a:t>）</a:t>
            </a:r>
          </a:p>
        </p:txBody>
      </p:sp>
      <p:pic>
        <p:nvPicPr>
          <p:cNvPr id="10" name="図 9" descr="グラフ&#10;&#10;自動的に生成された説明">
            <a:extLst>
              <a:ext uri="{FF2B5EF4-FFF2-40B4-BE49-F238E27FC236}">
                <a16:creationId xmlns:a16="http://schemas.microsoft.com/office/drawing/2014/main" id="{F71A49E4-6131-486A-A3F6-B9BE7B2F3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117" y="2724573"/>
            <a:ext cx="5187148" cy="3420000"/>
          </a:xfrm>
          <a:prstGeom prst="rect">
            <a:avLst/>
          </a:prstGeom>
        </p:spPr>
      </p:pic>
      <p:pic>
        <p:nvPicPr>
          <p:cNvPr id="27" name="図 26">
            <a:extLst>
              <a:ext uri="{FF2B5EF4-FFF2-40B4-BE49-F238E27FC236}">
                <a16:creationId xmlns:a16="http://schemas.microsoft.com/office/drawing/2014/main" id="{47E9857C-6507-4FBB-8A6E-F3BF77C1B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060" y="2753411"/>
            <a:ext cx="5178857" cy="3420000"/>
          </a:xfrm>
          <a:prstGeom prst="rect">
            <a:avLst/>
          </a:prstGeom>
        </p:spPr>
      </p:pic>
      <p:sp>
        <p:nvSpPr>
          <p:cNvPr id="28" name="テキスト ボックス 27">
            <a:extLst>
              <a:ext uri="{FF2B5EF4-FFF2-40B4-BE49-F238E27FC236}">
                <a16:creationId xmlns:a16="http://schemas.microsoft.com/office/drawing/2014/main" id="{61F5E079-EDE3-437B-8274-3DE0D3296EC4}"/>
              </a:ext>
            </a:extLst>
          </p:cNvPr>
          <p:cNvSpPr txBox="1"/>
          <p:nvPr/>
        </p:nvSpPr>
        <p:spPr>
          <a:xfrm>
            <a:off x="2440857" y="2414857"/>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29" name="テキスト ボックス 28">
            <a:extLst>
              <a:ext uri="{FF2B5EF4-FFF2-40B4-BE49-F238E27FC236}">
                <a16:creationId xmlns:a16="http://schemas.microsoft.com/office/drawing/2014/main" id="{F1FA7F85-7358-473F-8AE3-9894F964A4AD}"/>
              </a:ext>
            </a:extLst>
          </p:cNvPr>
          <p:cNvSpPr txBox="1"/>
          <p:nvPr/>
        </p:nvSpPr>
        <p:spPr>
          <a:xfrm>
            <a:off x="7175683" y="2414857"/>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p:sp>
        <p:nvSpPr>
          <p:cNvPr id="30" name="テキスト ボックス 29">
            <a:extLst>
              <a:ext uri="{FF2B5EF4-FFF2-40B4-BE49-F238E27FC236}">
                <a16:creationId xmlns:a16="http://schemas.microsoft.com/office/drawing/2014/main" id="{A5986238-B37D-43F6-8655-C3D2C50C13F6}"/>
              </a:ext>
            </a:extLst>
          </p:cNvPr>
          <p:cNvSpPr txBox="1"/>
          <p:nvPr/>
        </p:nvSpPr>
        <p:spPr>
          <a:xfrm>
            <a:off x="769060" y="4798211"/>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31" name="テキスト ボックス 30">
            <a:extLst>
              <a:ext uri="{FF2B5EF4-FFF2-40B4-BE49-F238E27FC236}">
                <a16:creationId xmlns:a16="http://schemas.microsoft.com/office/drawing/2014/main" id="{0A67DD1C-BBB2-4545-AEF0-5117BA31FC4B}"/>
              </a:ext>
            </a:extLst>
          </p:cNvPr>
          <p:cNvSpPr txBox="1"/>
          <p:nvPr/>
        </p:nvSpPr>
        <p:spPr>
          <a:xfrm>
            <a:off x="5574774" y="4358373"/>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32" name="テキスト ボックス 31">
            <a:extLst>
              <a:ext uri="{FF2B5EF4-FFF2-40B4-BE49-F238E27FC236}">
                <a16:creationId xmlns:a16="http://schemas.microsoft.com/office/drawing/2014/main" id="{6130F506-6F3C-4032-9D4E-87381BFE8EC7}"/>
              </a:ext>
            </a:extLst>
          </p:cNvPr>
          <p:cNvSpPr txBox="1"/>
          <p:nvPr/>
        </p:nvSpPr>
        <p:spPr>
          <a:xfrm>
            <a:off x="6244084" y="4644123"/>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33" name="テキスト ボックス 32">
            <a:extLst>
              <a:ext uri="{FF2B5EF4-FFF2-40B4-BE49-F238E27FC236}">
                <a16:creationId xmlns:a16="http://schemas.microsoft.com/office/drawing/2014/main" id="{5E3DDD13-C1C7-40A5-AAB4-3CB5486DADE3}"/>
              </a:ext>
            </a:extLst>
          </p:cNvPr>
          <p:cNvSpPr txBox="1"/>
          <p:nvPr/>
        </p:nvSpPr>
        <p:spPr>
          <a:xfrm>
            <a:off x="11031122" y="4358373"/>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34" name="テキスト ボックス 33">
            <a:extLst>
              <a:ext uri="{FF2B5EF4-FFF2-40B4-BE49-F238E27FC236}">
                <a16:creationId xmlns:a16="http://schemas.microsoft.com/office/drawing/2014/main" id="{7A6CCA01-A5B3-4D31-9957-AD033EAB1FB6}"/>
              </a:ext>
            </a:extLst>
          </p:cNvPr>
          <p:cNvSpPr txBox="1"/>
          <p:nvPr/>
        </p:nvSpPr>
        <p:spPr>
          <a:xfrm>
            <a:off x="9740023" y="4474846"/>
            <a:ext cx="975508" cy="338554"/>
          </a:xfrm>
          <a:prstGeom prst="rect">
            <a:avLst/>
          </a:prstGeom>
          <a:noFill/>
        </p:spPr>
        <p:txBody>
          <a:bodyPr wrap="square" rtlCol="0">
            <a:spAutoFit/>
          </a:bodyPr>
          <a:lstStyle/>
          <a:p>
            <a:pPr algn="ctr"/>
            <a:r>
              <a:rPr lang="en-US" altLang="ja-JP" sz="1600" dirty="0"/>
              <a:t>1.1min</a:t>
            </a:r>
            <a:endParaRPr lang="ja-JP" altLang="en-US" sz="1600" dirty="0"/>
          </a:p>
        </p:txBody>
      </p:sp>
      <p:sp>
        <p:nvSpPr>
          <p:cNvPr id="35" name="テキスト ボックス 34">
            <a:extLst>
              <a:ext uri="{FF2B5EF4-FFF2-40B4-BE49-F238E27FC236}">
                <a16:creationId xmlns:a16="http://schemas.microsoft.com/office/drawing/2014/main" id="{008B7F6B-88A8-4AB2-B0B6-D62137A6DFED}"/>
              </a:ext>
            </a:extLst>
          </p:cNvPr>
          <p:cNvSpPr txBox="1"/>
          <p:nvPr/>
        </p:nvSpPr>
        <p:spPr>
          <a:xfrm>
            <a:off x="4330066" y="4994159"/>
            <a:ext cx="975508" cy="338554"/>
          </a:xfrm>
          <a:prstGeom prst="rect">
            <a:avLst/>
          </a:prstGeom>
          <a:noFill/>
        </p:spPr>
        <p:txBody>
          <a:bodyPr wrap="square" rtlCol="0">
            <a:spAutoFit/>
          </a:bodyPr>
          <a:lstStyle/>
          <a:p>
            <a:pPr algn="ctr"/>
            <a:r>
              <a:rPr lang="en-US" altLang="ja-JP" sz="1600" dirty="0"/>
              <a:t>3.0min</a:t>
            </a:r>
            <a:endParaRPr lang="ja-JP" altLang="en-US" sz="1600" dirty="0"/>
          </a:p>
        </p:txBody>
      </p:sp>
    </p:spTree>
    <p:extLst>
      <p:ext uri="{BB962C8B-B14F-4D97-AF65-F5344CB8AC3E}">
        <p14:creationId xmlns:p14="http://schemas.microsoft.com/office/powerpoint/2010/main" val="1687630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mc:AlternateContent xmlns:mc="http://schemas.openxmlformats.org/markup-compatibility/2006" xmlns:a14="http://schemas.microsoft.com/office/drawing/2010/main">
        <mc:Choice Requires="a14">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869882"/>
                <a:ext cx="11278997"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違反量削減優先は局所解の影響を受けて、実行可能解を得ていないが、問題分割は局所解の影響を強く受けずに、実行可能解を得ている。</a:t>
                </a:r>
                <a:endParaRPr lang="en-US" altLang="ja-JP" sz="2800" dirty="0"/>
              </a:p>
              <a:p>
                <a:pPr lvl="1">
                  <a:defRPr/>
                </a:pPr>
                <a:r>
                  <a:rPr lang="ja-JP" altLang="en-US" sz="2400" dirty="0"/>
                  <a:t>問題分割では、局所解の影響を抑制するための工夫をしている。</a:t>
                </a:r>
                <a:endParaRPr lang="en-US" altLang="ja-JP" sz="2400" dirty="0"/>
              </a:p>
              <a:p>
                <a:pPr lvl="2">
                  <a:buFont typeface="Wingdings" panose="05000000000000000000" pitchFamily="2" charset="2"/>
                  <a:buChar char="Ø"/>
                  <a:defRPr/>
                </a:pPr>
                <a:r>
                  <a:rPr lang="ja-JP" altLang="en-US" sz="2000" dirty="0"/>
                  <a:t>ある個体の実行可能性</a:t>
                </a:r>
                <a:r>
                  <a:rPr lang="en-US" altLang="ja-JP" sz="2000" dirty="0"/>
                  <a:t>(</a:t>
                </a:r>
                <a14:m>
                  <m:oMath xmlns:m="http://schemas.openxmlformats.org/officeDocument/2006/math">
                    <m:r>
                      <a:rPr lang="en-US" altLang="ja-JP" sz="2000" i="1">
                        <a:latin typeface="Cambria Math" panose="02040503050406030204" pitchFamily="18" charset="0"/>
                        <a:ea typeface="Cambria Math" panose="02040503050406030204" pitchFamily="18" charset="0"/>
                      </a:rPr>
                      <m:t>𝑣</m:t>
                    </m:r>
                    <m:r>
                      <a:rPr lang="en-US" altLang="ja-JP" sz="2000" b="0" i="1" smtClean="0">
                        <a:latin typeface="Cambria Math" panose="02040503050406030204" pitchFamily="18" charset="0"/>
                        <a:ea typeface="Cambria Math" panose="02040503050406030204" pitchFamily="18" charset="0"/>
                      </a:rPr>
                      <m:t>=0</m:t>
                    </m:r>
                  </m:oMath>
                </a14:m>
                <a:r>
                  <a:rPr lang="en-US" altLang="ja-JP" sz="2000" dirty="0"/>
                  <a:t>)</a:t>
                </a:r>
                <a:r>
                  <a:rPr lang="ja-JP" altLang="en-US" sz="2000" dirty="0"/>
                  <a:t>と非劣性</a:t>
                </a:r>
                <a14:m>
                  <m:oMath xmlns:m="http://schemas.openxmlformats.org/officeDocument/2006/math">
                    <m:r>
                      <a:rPr lang="en-US" altLang="ja-JP" sz="2000" b="0" i="0" smtClean="0">
                        <a:latin typeface="Cambria Math" panose="02040503050406030204" pitchFamily="18" charset="0"/>
                        <a:ea typeface="Cambria Math" panose="02040503050406030204" pitchFamily="18" charset="0"/>
                      </a:rPr>
                      <m:t>(</m:t>
                    </m:r>
                    <m:r>
                      <a:rPr lang="en-US" altLang="ja-JP" sz="2000" i="1" smtClean="0">
                        <a:latin typeface="Cambria Math" panose="02040503050406030204" pitchFamily="18" charset="0"/>
                        <a:ea typeface="Cambria Math" panose="02040503050406030204" pitchFamily="18" charset="0"/>
                      </a:rPr>
                      <m:t>𝑓</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𝑣</m:t>
                    </m:r>
                    <m:r>
                      <a:rPr lang="en-US" altLang="ja-JP" sz="2000" b="0" i="1" smtClean="0">
                        <a:latin typeface="Cambria Math" panose="02040503050406030204" pitchFamily="18" charset="0"/>
                        <a:ea typeface="Cambria Math" panose="02040503050406030204" pitchFamily="18" charset="0"/>
                      </a:rPr>
                      <m:t>)</m:t>
                    </m:r>
                  </m:oMath>
                </a14:m>
                <a:r>
                  <a:rPr lang="ja-JP" altLang="en-US" sz="2000" dirty="0"/>
                  <a:t>の両方を満たしたときに、重みを調整する</a:t>
                </a:r>
                <a:endParaRPr lang="en-US" altLang="ja-JP" sz="2000" dirty="0"/>
              </a:p>
            </p:txBody>
          </p:sp>
        </mc:Choice>
        <mc:Fallback xmlns="">
          <p:sp>
            <p:nvSpPr>
              <p:cNvPr id="17" name="テキスト プレースホルダー 2">
                <a:extLst>
                  <a:ext uri="{FF2B5EF4-FFF2-40B4-BE49-F238E27FC236}">
                    <a16:creationId xmlns:a16="http://schemas.microsoft.com/office/drawing/2014/main" id="{242DDC45-5383-4DAF-8CCC-A580A2B3B13A}"/>
                  </a:ext>
                </a:extLst>
              </p:cNvPr>
              <p:cNvSpPr txBox="1">
                <a:spLocks noRot="1" noChangeAspect="1" noMove="1" noResize="1" noEditPoints="1" noAdjustHandles="1" noChangeArrowheads="1" noChangeShapeType="1" noTextEdit="1"/>
              </p:cNvSpPr>
              <p:nvPr/>
            </p:nvSpPr>
            <p:spPr>
              <a:xfrm>
                <a:off x="408178" y="869882"/>
                <a:ext cx="11278997" cy="587049"/>
              </a:xfrm>
              <a:prstGeom prst="rect">
                <a:avLst/>
              </a:prstGeom>
              <a:blipFill>
                <a:blip r:embed="rId2"/>
                <a:stretch>
                  <a:fillRect l="-973" t="-18750" b="-2125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4552615"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a:t>
            </a:r>
            <a:r>
              <a:rPr kumimoji="1" lang="ja-JP" altLang="en-US" sz="1600" b="1" dirty="0">
                <a:solidFill>
                  <a:schemeClr val="bg1"/>
                </a:solidFill>
              </a:rPr>
              <a:t>１　＞　結果　－　非凸制約（</a:t>
            </a:r>
            <a:r>
              <a:rPr kumimoji="1" lang="en-US" altLang="ja-JP" sz="1600" b="1" dirty="0">
                <a:solidFill>
                  <a:schemeClr val="bg1"/>
                </a:solidFill>
              </a:rPr>
              <a:t>Prob.4</a:t>
            </a:r>
            <a:r>
              <a:rPr kumimoji="1" lang="ja-JP" altLang="en-US" sz="1600" b="1" dirty="0">
                <a:solidFill>
                  <a:schemeClr val="bg1"/>
                </a:solidFill>
              </a:rPr>
              <a:t>）</a:t>
            </a:r>
          </a:p>
        </p:txBody>
      </p:sp>
      <p:pic>
        <p:nvPicPr>
          <p:cNvPr id="6" name="図 5" descr="グラフ, ヒストグラム&#10;&#10;自動的に生成された説明">
            <a:extLst>
              <a:ext uri="{FF2B5EF4-FFF2-40B4-BE49-F238E27FC236}">
                <a16:creationId xmlns:a16="http://schemas.microsoft.com/office/drawing/2014/main" id="{0EE09FB2-E6D0-46C4-94CA-37198EA6D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822259"/>
            <a:ext cx="5178354" cy="3420000"/>
          </a:xfrm>
          <a:prstGeom prst="rect">
            <a:avLst/>
          </a:prstGeom>
        </p:spPr>
      </p:pic>
      <p:sp>
        <p:nvSpPr>
          <p:cNvPr id="12" name="テキスト ボックス 11">
            <a:extLst>
              <a:ext uri="{FF2B5EF4-FFF2-40B4-BE49-F238E27FC236}">
                <a16:creationId xmlns:a16="http://schemas.microsoft.com/office/drawing/2014/main" id="{4972E810-6DD7-4DA9-8AAC-73825FBD4A74}"/>
              </a:ext>
            </a:extLst>
          </p:cNvPr>
          <p:cNvSpPr txBox="1"/>
          <p:nvPr/>
        </p:nvSpPr>
        <p:spPr>
          <a:xfrm>
            <a:off x="2259882" y="2567257"/>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14" name="テキスト ボックス 13">
            <a:extLst>
              <a:ext uri="{FF2B5EF4-FFF2-40B4-BE49-F238E27FC236}">
                <a16:creationId xmlns:a16="http://schemas.microsoft.com/office/drawing/2014/main" id="{C4E7408F-A59E-4104-8FED-F0534E6C3AE1}"/>
              </a:ext>
            </a:extLst>
          </p:cNvPr>
          <p:cNvSpPr txBox="1"/>
          <p:nvPr/>
        </p:nvSpPr>
        <p:spPr>
          <a:xfrm>
            <a:off x="7175683" y="2567257"/>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p:pic>
        <p:nvPicPr>
          <p:cNvPr id="16" name="図 15">
            <a:extLst>
              <a:ext uri="{FF2B5EF4-FFF2-40B4-BE49-F238E27FC236}">
                <a16:creationId xmlns:a16="http://schemas.microsoft.com/office/drawing/2014/main" id="{472453F7-4E20-492D-8911-17A69D0003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809" y="2822259"/>
            <a:ext cx="5178859" cy="3420000"/>
          </a:xfrm>
          <a:prstGeom prst="rect">
            <a:avLst/>
          </a:prstGeom>
        </p:spPr>
      </p:pic>
      <p:sp>
        <p:nvSpPr>
          <p:cNvPr id="18" name="テキスト ボックス 17">
            <a:extLst>
              <a:ext uri="{FF2B5EF4-FFF2-40B4-BE49-F238E27FC236}">
                <a16:creationId xmlns:a16="http://schemas.microsoft.com/office/drawing/2014/main" id="{C671115C-7E5E-49CA-957C-E7C19F99D702}"/>
              </a:ext>
            </a:extLst>
          </p:cNvPr>
          <p:cNvSpPr txBox="1"/>
          <p:nvPr/>
        </p:nvSpPr>
        <p:spPr>
          <a:xfrm>
            <a:off x="681700" y="4813166"/>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19" name="テキスト ボックス 18">
            <a:extLst>
              <a:ext uri="{FF2B5EF4-FFF2-40B4-BE49-F238E27FC236}">
                <a16:creationId xmlns:a16="http://schemas.microsoft.com/office/drawing/2014/main" id="{D97CCB45-24D0-470A-9253-7C12351E2FBF}"/>
              </a:ext>
            </a:extLst>
          </p:cNvPr>
          <p:cNvSpPr txBox="1"/>
          <p:nvPr/>
        </p:nvSpPr>
        <p:spPr>
          <a:xfrm>
            <a:off x="5493608" y="4428089"/>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20" name="テキスト ボックス 19">
            <a:extLst>
              <a:ext uri="{FF2B5EF4-FFF2-40B4-BE49-F238E27FC236}">
                <a16:creationId xmlns:a16="http://schemas.microsoft.com/office/drawing/2014/main" id="{08815FB0-694C-4AED-B4E5-1CDCDDA54F07}"/>
              </a:ext>
            </a:extLst>
          </p:cNvPr>
          <p:cNvSpPr txBox="1"/>
          <p:nvPr/>
        </p:nvSpPr>
        <p:spPr>
          <a:xfrm>
            <a:off x="6117279" y="4775718"/>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1" name="テキスト ボックス 20">
            <a:extLst>
              <a:ext uri="{FF2B5EF4-FFF2-40B4-BE49-F238E27FC236}">
                <a16:creationId xmlns:a16="http://schemas.microsoft.com/office/drawing/2014/main" id="{B4A852AC-1141-4955-9DF9-06E0B23110DD}"/>
              </a:ext>
            </a:extLst>
          </p:cNvPr>
          <p:cNvSpPr txBox="1"/>
          <p:nvPr/>
        </p:nvSpPr>
        <p:spPr>
          <a:xfrm>
            <a:off x="10873650" y="4437614"/>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22" name="テキスト ボックス 21">
            <a:extLst>
              <a:ext uri="{FF2B5EF4-FFF2-40B4-BE49-F238E27FC236}">
                <a16:creationId xmlns:a16="http://schemas.microsoft.com/office/drawing/2014/main" id="{77F23820-B0A9-4774-BCD3-AFBD6122A3A4}"/>
              </a:ext>
            </a:extLst>
          </p:cNvPr>
          <p:cNvSpPr txBox="1"/>
          <p:nvPr/>
        </p:nvSpPr>
        <p:spPr>
          <a:xfrm>
            <a:off x="9682873" y="3978037"/>
            <a:ext cx="975508" cy="338554"/>
          </a:xfrm>
          <a:prstGeom prst="rect">
            <a:avLst/>
          </a:prstGeom>
          <a:noFill/>
        </p:spPr>
        <p:txBody>
          <a:bodyPr wrap="square" rtlCol="0">
            <a:spAutoFit/>
          </a:bodyPr>
          <a:lstStyle/>
          <a:p>
            <a:pPr algn="ctr"/>
            <a:r>
              <a:rPr lang="en-US" altLang="ja-JP" sz="1600" dirty="0"/>
              <a:t>1.1min</a:t>
            </a:r>
            <a:endParaRPr lang="ja-JP" altLang="en-US" sz="1600" dirty="0"/>
          </a:p>
        </p:txBody>
      </p:sp>
      <p:sp>
        <p:nvSpPr>
          <p:cNvPr id="23" name="テキスト ボックス 22">
            <a:extLst>
              <a:ext uri="{FF2B5EF4-FFF2-40B4-BE49-F238E27FC236}">
                <a16:creationId xmlns:a16="http://schemas.microsoft.com/office/drawing/2014/main" id="{D0962701-A75B-4092-8B19-FD99E80E5D4E}"/>
              </a:ext>
            </a:extLst>
          </p:cNvPr>
          <p:cNvSpPr txBox="1"/>
          <p:nvPr/>
        </p:nvSpPr>
        <p:spPr>
          <a:xfrm>
            <a:off x="4149091" y="4316591"/>
            <a:ext cx="975508" cy="338554"/>
          </a:xfrm>
          <a:prstGeom prst="rect">
            <a:avLst/>
          </a:prstGeom>
          <a:noFill/>
        </p:spPr>
        <p:txBody>
          <a:bodyPr wrap="square" rtlCol="0">
            <a:spAutoFit/>
          </a:bodyPr>
          <a:lstStyle/>
          <a:p>
            <a:pPr algn="ctr"/>
            <a:r>
              <a:rPr lang="en-US" altLang="ja-JP" sz="1600" dirty="0"/>
              <a:t>1.9min</a:t>
            </a:r>
            <a:endParaRPr lang="ja-JP" altLang="en-US" sz="1600" dirty="0"/>
          </a:p>
        </p:txBody>
      </p:sp>
    </p:spTree>
    <p:extLst>
      <p:ext uri="{BB962C8B-B14F-4D97-AF65-F5344CB8AC3E}">
        <p14:creationId xmlns:p14="http://schemas.microsoft.com/office/powerpoint/2010/main" val="2207525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最適化問題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検証</a:t>
            </a:r>
            <a:r>
              <a:rPr kumimoji="1" lang="ja-JP" altLang="en-US" sz="1600" b="1" dirty="0">
                <a:solidFill>
                  <a:schemeClr val="bg1"/>
                </a:solidFill>
              </a:rPr>
              <a:t>２　＞　設定</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目的関数とデータ駆動の制約条件を課した最適化問題を作成した。</a:t>
            </a:r>
            <a:endParaRPr lang="en-US" altLang="ja-JP" sz="2800" dirty="0"/>
          </a:p>
        </p:txBody>
      </p:sp>
      <p:cxnSp>
        <p:nvCxnSpPr>
          <p:cNvPr id="63" name="直線コネクタ 62">
            <a:extLst>
              <a:ext uri="{FF2B5EF4-FFF2-40B4-BE49-F238E27FC236}">
                <a16:creationId xmlns:a16="http://schemas.microsoft.com/office/drawing/2014/main" id="{5AFFB04B-E68B-4191-AEA1-76AC05636061}"/>
              </a:ext>
            </a:extLst>
          </p:cNvPr>
          <p:cNvCxnSpPr>
            <a:cxnSpLocks/>
          </p:cNvCxnSpPr>
          <p:nvPr/>
        </p:nvCxnSpPr>
        <p:spPr>
          <a:xfrm flipV="1">
            <a:off x="355312" y="2034349"/>
            <a:ext cx="4107248"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02BD500D-5FC6-4D1A-9370-77C2B6DB1474}"/>
              </a:ext>
            </a:extLst>
          </p:cNvPr>
          <p:cNvSpPr txBox="1"/>
          <p:nvPr/>
        </p:nvSpPr>
        <p:spPr>
          <a:xfrm>
            <a:off x="420764" y="2410921"/>
            <a:ext cx="902811" cy="307777"/>
          </a:xfrm>
          <a:prstGeom prst="rect">
            <a:avLst/>
          </a:prstGeom>
          <a:noFill/>
        </p:spPr>
        <p:txBody>
          <a:bodyPr wrap="none" rtlCol="0">
            <a:spAutoFit/>
          </a:bodyPr>
          <a:lstStyle/>
          <a:p>
            <a:pPr algn="ctr"/>
            <a:r>
              <a:rPr kumimoji="1" lang="ja-JP" altLang="en-US" sz="1400" dirty="0"/>
              <a:t>目的関数</a:t>
            </a:r>
          </a:p>
        </p:txBody>
      </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0107D34E-D779-4D84-980C-AA42E711744E}"/>
                  </a:ext>
                </a:extLst>
              </p:cNvPr>
              <p:cNvSpPr txBox="1"/>
              <p:nvPr/>
            </p:nvSpPr>
            <p:spPr>
              <a:xfrm>
                <a:off x="1770873" y="2207154"/>
                <a:ext cx="1571574"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f>
                        <m:fPr>
                          <m:ctrlPr>
                            <a:rPr kumimoji="1" lang="en-US" altLang="ja-JP" sz="1400" i="1">
                              <a:latin typeface="Cambria Math" panose="02040503050406030204" pitchFamily="18" charset="0"/>
                            </a:rPr>
                          </m:ctrlPr>
                        </m:fPr>
                        <m:num>
                          <m:r>
                            <a:rPr kumimoji="1" lang="en-US" altLang="ja-JP" sz="1400" i="1">
                              <a:latin typeface="Cambria Math" panose="02040503050406030204" pitchFamily="18" charset="0"/>
                            </a:rPr>
                            <m:t>1</m:t>
                          </m:r>
                        </m:num>
                        <m:den>
                          <m:r>
                            <a:rPr kumimoji="1" lang="en-US" altLang="ja-JP" sz="1400" i="1">
                              <a:latin typeface="Cambria Math" panose="02040503050406030204" pitchFamily="18" charset="0"/>
                            </a:rPr>
                            <m:t>𝑁</m:t>
                          </m:r>
                        </m:den>
                      </m:f>
                      <m:nary>
                        <m:naryPr>
                          <m:chr m:val="∑"/>
                          <m:ctrlPr>
                            <a:rPr kumimoji="1" lang="en-US" altLang="ja-JP" sz="1400" b="0" i="1" smtClean="0">
                              <a:latin typeface="Cambria Math" panose="02040503050406030204" pitchFamily="18" charset="0"/>
                            </a:rPr>
                          </m:ctrlPr>
                        </m:naryPr>
                        <m:sub>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𝑁</m:t>
                          </m:r>
                        </m:sup>
                        <m:e>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up>
                              <m:r>
                                <a:rPr kumimoji="1" lang="en-US" altLang="ja-JP" sz="1400" b="0" i="1" smtClean="0">
                                  <a:latin typeface="Cambria Math" panose="02040503050406030204" pitchFamily="18" charset="0"/>
                                </a:rPr>
                                <m:t>2</m:t>
                              </m:r>
                            </m:sup>
                          </m:sSubSup>
                        </m:e>
                      </m:nary>
                    </m:oMath>
                  </m:oMathPara>
                </a14:m>
                <a:endParaRPr kumimoji="1" lang="ja-JP" altLang="en-US" sz="1400" dirty="0"/>
              </a:p>
            </p:txBody>
          </p:sp>
        </mc:Choice>
        <mc:Fallback xmlns="">
          <p:sp>
            <p:nvSpPr>
              <p:cNvPr id="65" name="テキスト ボックス 64">
                <a:extLst>
                  <a:ext uri="{FF2B5EF4-FFF2-40B4-BE49-F238E27FC236}">
                    <a16:creationId xmlns:a16="http://schemas.microsoft.com/office/drawing/2014/main" id="{0107D34E-D779-4D84-980C-AA42E711744E}"/>
                  </a:ext>
                </a:extLst>
              </p:cNvPr>
              <p:cNvSpPr txBox="1">
                <a:spLocks noRot="1" noChangeAspect="1" noMove="1" noResize="1" noEditPoints="1" noAdjustHandles="1" noChangeArrowheads="1" noChangeShapeType="1" noTextEdit="1"/>
              </p:cNvSpPr>
              <p:nvPr/>
            </p:nvSpPr>
            <p:spPr>
              <a:xfrm>
                <a:off x="1770873" y="2207154"/>
                <a:ext cx="1571574" cy="705642"/>
              </a:xfrm>
              <a:prstGeom prst="rect">
                <a:avLst/>
              </a:prstGeom>
              <a:blipFill>
                <a:blip r:embed="rId2"/>
                <a:stretch>
                  <a:fillRect/>
                </a:stretch>
              </a:blipFill>
            </p:spPr>
            <p:txBody>
              <a:bodyPr/>
              <a:lstStyle/>
              <a:p>
                <a:r>
                  <a:rPr lang="ja-JP" altLang="en-US">
                    <a:noFill/>
                  </a:rPr>
                  <a:t> </a:t>
                </a:r>
              </a:p>
            </p:txBody>
          </p:sp>
        </mc:Fallback>
      </mc:AlternateContent>
      <p:sp>
        <p:nvSpPr>
          <p:cNvPr id="77" name="テキスト ボックス 76">
            <a:extLst>
              <a:ext uri="{FF2B5EF4-FFF2-40B4-BE49-F238E27FC236}">
                <a16:creationId xmlns:a16="http://schemas.microsoft.com/office/drawing/2014/main" id="{86020540-F8BA-4379-89E1-3A8542B7F706}"/>
              </a:ext>
            </a:extLst>
          </p:cNvPr>
          <p:cNvSpPr txBox="1"/>
          <p:nvPr/>
        </p:nvSpPr>
        <p:spPr>
          <a:xfrm>
            <a:off x="427877" y="2905926"/>
            <a:ext cx="902811" cy="307777"/>
          </a:xfrm>
          <a:prstGeom prst="rect">
            <a:avLst/>
          </a:prstGeom>
          <a:noFill/>
        </p:spPr>
        <p:txBody>
          <a:bodyPr wrap="none" rtlCol="0">
            <a:spAutoFit/>
          </a:bodyPr>
          <a:lstStyle/>
          <a:p>
            <a:pPr algn="ctr"/>
            <a:r>
              <a:rPr kumimoji="1" lang="ja-JP" altLang="en-US" sz="1400" dirty="0"/>
              <a:t>制約条件</a:t>
            </a:r>
          </a:p>
        </p:txBody>
      </p:sp>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9B3B3C87-DC09-4F15-A08A-2BF1EAA5DEAA}"/>
                  </a:ext>
                </a:extLst>
              </p:cNvPr>
              <p:cNvSpPr txBox="1"/>
              <p:nvPr/>
            </p:nvSpPr>
            <p:spPr>
              <a:xfrm>
                <a:off x="1695434" y="3332556"/>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Sub>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82" name="テキスト ボックス 81">
                <a:extLst>
                  <a:ext uri="{FF2B5EF4-FFF2-40B4-BE49-F238E27FC236}">
                    <a16:creationId xmlns:a16="http://schemas.microsoft.com/office/drawing/2014/main" id="{9B3B3C87-DC09-4F15-A08A-2BF1EAA5DEAA}"/>
                  </a:ext>
                </a:extLst>
              </p:cNvPr>
              <p:cNvSpPr txBox="1">
                <a:spLocks noRot="1" noChangeAspect="1" noMove="1" noResize="1" noEditPoints="1" noAdjustHandles="1" noChangeArrowheads="1" noChangeShapeType="1" noTextEdit="1"/>
              </p:cNvSpPr>
              <p:nvPr/>
            </p:nvSpPr>
            <p:spPr>
              <a:xfrm>
                <a:off x="1695434" y="3332556"/>
                <a:ext cx="1176313"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C474C8B-DDE0-4B2E-A7F4-5C91849A55A1}"/>
                  </a:ext>
                </a:extLst>
              </p:cNvPr>
              <p:cNvSpPr txBox="1"/>
              <p:nvPr/>
            </p:nvSpPr>
            <p:spPr>
              <a:xfrm>
                <a:off x="1630912" y="2895097"/>
                <a:ext cx="117631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m:t>
                      </m:r>
                      <m:r>
                        <a:rPr kumimoji="1" lang="en-US" altLang="ja-JP" sz="1400" b="0" i="1" smtClean="0">
                          <a:latin typeface="Cambria Math" panose="02040503050406030204" pitchFamily="18" charset="0"/>
                        </a:rPr>
                        <m:t>0</m:t>
                      </m:r>
                    </m:oMath>
                  </m:oMathPara>
                </a14:m>
                <a:endParaRPr kumimoji="1" lang="ja-JP" altLang="en-US" sz="1400" dirty="0"/>
              </a:p>
            </p:txBody>
          </p:sp>
        </mc:Choice>
        <mc:Fallback xmlns="">
          <p:sp>
            <p:nvSpPr>
              <p:cNvPr id="88" name="テキスト ボックス 87">
                <a:extLst>
                  <a:ext uri="{FF2B5EF4-FFF2-40B4-BE49-F238E27FC236}">
                    <a16:creationId xmlns:a16="http://schemas.microsoft.com/office/drawing/2014/main" id="{5C474C8B-DDE0-4B2E-A7F4-5C91849A55A1}"/>
                  </a:ext>
                </a:extLst>
              </p:cNvPr>
              <p:cNvSpPr txBox="1">
                <a:spLocks noRot="1" noChangeAspect="1" noMove="1" noResize="1" noEditPoints="1" noAdjustHandles="1" noChangeArrowheads="1" noChangeShapeType="1" noTextEdit="1"/>
              </p:cNvSpPr>
              <p:nvPr/>
            </p:nvSpPr>
            <p:spPr>
              <a:xfrm>
                <a:off x="1630912" y="2895097"/>
                <a:ext cx="1176312" cy="307777"/>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EE439FE9-74AE-4210-B2AE-1661E4C3C4C5}"/>
                  </a:ext>
                </a:extLst>
              </p:cNvPr>
              <p:cNvSpPr txBox="1"/>
              <p:nvPr/>
            </p:nvSpPr>
            <p:spPr>
              <a:xfrm>
                <a:off x="3218622" y="2403990"/>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𝑁</m:t>
                      </m:r>
                      <m:r>
                        <a:rPr kumimoji="1" lang="en-US" altLang="ja-JP" sz="1400" b="0" i="1" smtClean="0">
                          <a:latin typeface="Cambria Math" panose="02040503050406030204" pitchFamily="18" charset="0"/>
                        </a:rPr>
                        <m:t>=3</m:t>
                      </m:r>
                    </m:oMath>
                  </m:oMathPara>
                </a14:m>
                <a:endParaRPr kumimoji="1" lang="ja-JP" altLang="en-US" sz="1400" dirty="0"/>
              </a:p>
            </p:txBody>
          </p:sp>
        </mc:Choice>
        <mc:Fallback xmlns="">
          <p:sp>
            <p:nvSpPr>
              <p:cNvPr id="90" name="テキスト ボックス 89">
                <a:extLst>
                  <a:ext uri="{FF2B5EF4-FFF2-40B4-BE49-F238E27FC236}">
                    <a16:creationId xmlns:a16="http://schemas.microsoft.com/office/drawing/2014/main" id="{EE439FE9-74AE-4210-B2AE-1661E4C3C4C5}"/>
                  </a:ext>
                </a:extLst>
              </p:cNvPr>
              <p:cNvSpPr txBox="1">
                <a:spLocks noRot="1" noChangeAspect="1" noMove="1" noResize="1" noEditPoints="1" noAdjustHandles="1" noChangeArrowheads="1" noChangeShapeType="1" noTextEdit="1"/>
              </p:cNvSpPr>
              <p:nvPr/>
            </p:nvSpPr>
            <p:spPr>
              <a:xfrm>
                <a:off x="3218622" y="2403990"/>
                <a:ext cx="117631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CF0C88B6-6418-4A22-95AD-14EC2757B87C}"/>
                  </a:ext>
                </a:extLst>
              </p:cNvPr>
              <p:cNvSpPr txBox="1"/>
              <p:nvPr/>
            </p:nvSpPr>
            <p:spPr>
              <a:xfrm>
                <a:off x="3191728" y="3321841"/>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=1,2,3</m:t>
                      </m:r>
                    </m:oMath>
                  </m:oMathPara>
                </a14:m>
                <a:endParaRPr kumimoji="1" lang="ja-JP" altLang="en-US" sz="1400" dirty="0"/>
              </a:p>
            </p:txBody>
          </p:sp>
        </mc:Choice>
        <mc:Fallback xmlns="">
          <p:sp>
            <p:nvSpPr>
              <p:cNvPr id="91" name="テキスト ボックス 90">
                <a:extLst>
                  <a:ext uri="{FF2B5EF4-FFF2-40B4-BE49-F238E27FC236}">
                    <a16:creationId xmlns:a16="http://schemas.microsoft.com/office/drawing/2014/main" id="{CF0C88B6-6418-4A22-95AD-14EC2757B87C}"/>
                  </a:ext>
                </a:extLst>
              </p:cNvPr>
              <p:cNvSpPr txBox="1">
                <a:spLocks noRot="1" noChangeAspect="1" noMove="1" noResize="1" noEditPoints="1" noAdjustHandles="1" noChangeArrowheads="1" noChangeShapeType="1" noTextEdit="1"/>
              </p:cNvSpPr>
              <p:nvPr/>
            </p:nvSpPr>
            <p:spPr>
              <a:xfrm>
                <a:off x="3191728" y="3321841"/>
                <a:ext cx="117631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3023E192-6E47-4554-A41E-943E658EFBB6}"/>
                  </a:ext>
                </a:extLst>
              </p:cNvPr>
              <p:cNvSpPr txBox="1"/>
              <p:nvPr/>
            </p:nvSpPr>
            <p:spPr>
              <a:xfrm>
                <a:off x="502878" y="4150972"/>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r>
                            <a:rPr kumimoji="1" lang="en-US" altLang="ja-JP" sz="1400" b="1" i="1" smtClean="0">
                              <a:latin typeface="Cambria Math" panose="02040503050406030204" pitchFamily="18" charset="0"/>
                            </a:rPr>
                            <m:t>;</m:t>
                          </m:r>
                          <m:r>
                            <a:rPr kumimoji="1" lang="ja-JP" altLang="en-US" sz="1400" i="1">
                              <a:latin typeface="Cambria Math" panose="02040503050406030204" pitchFamily="18" charset="0"/>
                            </a:rPr>
                            <m:t>𝜀</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1" i="1">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m:t>
                      </m:r>
                      <m:r>
                        <a:rPr kumimoji="1" lang="ja-JP" altLang="en-US" sz="1400" b="0" i="1" smtClean="0">
                          <a:latin typeface="Cambria Math" panose="02040503050406030204" pitchFamily="18" charset="0"/>
                        </a:rPr>
                        <m:t>𝜀</m:t>
                      </m:r>
                    </m:oMath>
                  </m:oMathPara>
                </a14:m>
                <a:endParaRPr kumimoji="1" lang="ja-JP" altLang="en-US" sz="1400" dirty="0"/>
              </a:p>
            </p:txBody>
          </p:sp>
        </mc:Choice>
        <mc:Fallback xmlns="">
          <p:sp>
            <p:nvSpPr>
              <p:cNvPr id="92" name="テキスト ボックス 91">
                <a:extLst>
                  <a:ext uri="{FF2B5EF4-FFF2-40B4-BE49-F238E27FC236}">
                    <a16:creationId xmlns:a16="http://schemas.microsoft.com/office/drawing/2014/main" id="{3023E192-6E47-4554-A41E-943E658EFBB6}"/>
                  </a:ext>
                </a:extLst>
              </p:cNvPr>
              <p:cNvSpPr txBox="1">
                <a:spLocks noRot="1" noChangeAspect="1" noMove="1" noResize="1" noEditPoints="1" noAdjustHandles="1" noChangeArrowheads="1" noChangeShapeType="1" noTextEdit="1"/>
              </p:cNvSpPr>
              <p:nvPr/>
            </p:nvSpPr>
            <p:spPr>
              <a:xfrm>
                <a:off x="502878" y="4150972"/>
                <a:ext cx="2713133" cy="307777"/>
              </a:xfrm>
              <a:prstGeom prst="rect">
                <a:avLst/>
              </a:prstGeom>
              <a:blipFill>
                <a:blip r:embed="rId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ECC9890A-91C5-4B17-A1AA-D1B815A80ECA}"/>
                  </a:ext>
                </a:extLst>
              </p:cNvPr>
              <p:cNvSpPr txBox="1"/>
              <p:nvPr/>
            </p:nvSpPr>
            <p:spPr>
              <a:xfrm>
                <a:off x="629314" y="4485817"/>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𝑑𝑒𝑐𝑜𝑑𝑒</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𝑒𝑛𝑐𝑜𝑑𝑒</m:t>
                      </m:r>
                      <m:r>
                        <a:rPr kumimoji="1" lang="en-US" altLang="ja-JP" sz="1400" b="0" i="1" smtClean="0">
                          <a:latin typeface="Cambria Math" panose="02040503050406030204" pitchFamily="18" charset="0"/>
                        </a:rPr>
                        <m:t>(</m:t>
                      </m:r>
                      <m:r>
                        <a:rPr kumimoji="1" lang="en-US" altLang="ja-JP" sz="1400" b="1" i="1">
                          <a:latin typeface="Cambria Math" panose="02040503050406030204" pitchFamily="18" charset="0"/>
                        </a:rPr>
                        <m:t>𝒙</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93" name="テキスト ボックス 92">
                <a:extLst>
                  <a:ext uri="{FF2B5EF4-FFF2-40B4-BE49-F238E27FC236}">
                    <a16:creationId xmlns:a16="http://schemas.microsoft.com/office/drawing/2014/main" id="{ECC9890A-91C5-4B17-A1AA-D1B815A80ECA}"/>
                  </a:ext>
                </a:extLst>
              </p:cNvPr>
              <p:cNvSpPr txBox="1">
                <a:spLocks noRot="1" noChangeAspect="1" noMove="1" noResize="1" noEditPoints="1" noAdjustHandles="1" noChangeArrowheads="1" noChangeShapeType="1" noTextEdit="1"/>
              </p:cNvSpPr>
              <p:nvPr/>
            </p:nvSpPr>
            <p:spPr>
              <a:xfrm>
                <a:off x="629314" y="4485817"/>
                <a:ext cx="2713133" cy="307777"/>
              </a:xfrm>
              <a:prstGeom prst="rect">
                <a:avLst/>
              </a:prstGeom>
              <a:blipFill>
                <a:blip r:embed="rId8"/>
                <a:stretch>
                  <a:fillRect b="-10000"/>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B0C76DFE-1CB1-46C4-BE87-B6D2D5FC27B3}"/>
              </a:ext>
            </a:extLst>
          </p:cNvPr>
          <p:cNvSpPr txBox="1"/>
          <p:nvPr/>
        </p:nvSpPr>
        <p:spPr>
          <a:xfrm>
            <a:off x="420764" y="3765200"/>
            <a:ext cx="3272050" cy="307777"/>
          </a:xfrm>
          <a:prstGeom prst="rect">
            <a:avLst/>
          </a:prstGeom>
          <a:noFill/>
        </p:spPr>
        <p:txBody>
          <a:bodyPr wrap="none" rtlCol="0">
            <a:spAutoFit/>
          </a:bodyPr>
          <a:lstStyle/>
          <a:p>
            <a:pPr algn="ctr"/>
            <a:r>
              <a:rPr kumimoji="1" lang="ja-JP" altLang="en-US" sz="1400" dirty="0"/>
              <a:t>モデリングした特性式（陽に記述できない）</a:t>
            </a:r>
          </a:p>
        </p:txBody>
      </p: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7F3B54D7-7597-4DAE-A3CA-1B1519799C6D}"/>
                  </a:ext>
                </a:extLst>
              </p:cNvPr>
              <p:cNvSpPr txBox="1"/>
              <p:nvPr/>
            </p:nvSpPr>
            <p:spPr>
              <a:xfrm>
                <a:off x="2988070" y="4150972"/>
                <a:ext cx="11763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ja-JP" altLang="en-US" sz="1400" i="1" smtClean="0">
                          <a:latin typeface="Cambria Math" panose="02040503050406030204" pitchFamily="18" charset="0"/>
                        </a:rPr>
                        <m:t>𝜀</m:t>
                      </m:r>
                      <m:r>
                        <a:rPr kumimoji="1" lang="en-US" altLang="ja-JP" sz="1400" b="0" i="1" smtClean="0">
                          <a:latin typeface="Cambria Math" panose="02040503050406030204" pitchFamily="18" charset="0"/>
                        </a:rPr>
                        <m:t>=</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95" name="テキスト ボックス 94">
                <a:extLst>
                  <a:ext uri="{FF2B5EF4-FFF2-40B4-BE49-F238E27FC236}">
                    <a16:creationId xmlns:a16="http://schemas.microsoft.com/office/drawing/2014/main" id="{7F3B54D7-7597-4DAE-A3CA-1B1519799C6D}"/>
                  </a:ext>
                </a:extLst>
              </p:cNvPr>
              <p:cNvSpPr txBox="1">
                <a:spLocks noRot="1" noChangeAspect="1" noMove="1" noResize="1" noEditPoints="1" noAdjustHandles="1" noChangeArrowheads="1" noChangeShapeType="1" noTextEdit="1"/>
              </p:cNvSpPr>
              <p:nvPr/>
            </p:nvSpPr>
            <p:spPr>
              <a:xfrm>
                <a:off x="2988070" y="4150972"/>
                <a:ext cx="1176314" cy="307777"/>
              </a:xfrm>
              <a:prstGeom prst="rect">
                <a:avLst/>
              </a:prstGeom>
              <a:blipFill>
                <a:blip r:embed="rId9"/>
                <a:stretch>
                  <a:fillRect b="-10000"/>
                </a:stretch>
              </a:blipFill>
            </p:spPr>
            <p:txBody>
              <a:bodyPr/>
              <a:lstStyle/>
              <a:p>
                <a:r>
                  <a:rPr lang="ja-JP" altLang="en-US">
                    <a:noFill/>
                  </a:rPr>
                  <a:t> </a:t>
                </a:r>
              </a:p>
            </p:txBody>
          </p:sp>
        </mc:Fallback>
      </mc:AlternateContent>
      <p:sp>
        <p:nvSpPr>
          <p:cNvPr id="96" name="テキスト ボックス 95">
            <a:extLst>
              <a:ext uri="{FF2B5EF4-FFF2-40B4-BE49-F238E27FC236}">
                <a16:creationId xmlns:a16="http://schemas.microsoft.com/office/drawing/2014/main" id="{00619480-7C83-48BE-9DBC-4913BF713989}"/>
              </a:ext>
            </a:extLst>
          </p:cNvPr>
          <p:cNvSpPr txBox="1"/>
          <p:nvPr/>
        </p:nvSpPr>
        <p:spPr>
          <a:xfrm>
            <a:off x="1762540" y="1655709"/>
            <a:ext cx="1210589" cy="338554"/>
          </a:xfrm>
          <a:prstGeom prst="rect">
            <a:avLst/>
          </a:prstGeom>
          <a:noFill/>
        </p:spPr>
        <p:txBody>
          <a:bodyPr wrap="none" rtlCol="0">
            <a:spAutoFit/>
          </a:bodyPr>
          <a:lstStyle/>
          <a:p>
            <a:pPr algn="ctr"/>
            <a:r>
              <a:rPr kumimoji="1" lang="ja-JP" altLang="en-US" sz="1600" dirty="0"/>
              <a:t>最適化問題</a:t>
            </a:r>
          </a:p>
        </p:txBody>
      </p:sp>
      <p:pic>
        <p:nvPicPr>
          <p:cNvPr id="97" name="図 96">
            <a:extLst>
              <a:ext uri="{FF2B5EF4-FFF2-40B4-BE49-F238E27FC236}">
                <a16:creationId xmlns:a16="http://schemas.microsoft.com/office/drawing/2014/main" id="{8EE0DF7F-C599-4963-A266-9E5D3B529C35}"/>
              </a:ext>
            </a:extLst>
          </p:cNvPr>
          <p:cNvPicPr>
            <a:picLocks noChangeAspect="1"/>
          </p:cNvPicPr>
          <p:nvPr/>
        </p:nvPicPr>
        <p:blipFill>
          <a:blip r:embed="rId10"/>
          <a:stretch>
            <a:fillRect/>
          </a:stretch>
        </p:blipFill>
        <p:spPr>
          <a:xfrm>
            <a:off x="8455377" y="2559975"/>
            <a:ext cx="3185978" cy="3124512"/>
          </a:xfrm>
          <a:prstGeom prst="rect">
            <a:avLst/>
          </a:prstGeom>
        </p:spPr>
      </p:pic>
      <p:pic>
        <p:nvPicPr>
          <p:cNvPr id="98" name="図 97">
            <a:extLst>
              <a:ext uri="{FF2B5EF4-FFF2-40B4-BE49-F238E27FC236}">
                <a16:creationId xmlns:a16="http://schemas.microsoft.com/office/drawing/2014/main" id="{0F61AA78-9F57-411D-9BB5-FD1338E7686F}"/>
              </a:ext>
            </a:extLst>
          </p:cNvPr>
          <p:cNvPicPr>
            <a:picLocks noChangeAspect="1"/>
          </p:cNvPicPr>
          <p:nvPr/>
        </p:nvPicPr>
        <p:blipFill>
          <a:blip r:embed="rId11"/>
          <a:stretch>
            <a:fillRect/>
          </a:stretch>
        </p:blipFill>
        <p:spPr>
          <a:xfrm>
            <a:off x="5054660" y="2559975"/>
            <a:ext cx="3176962" cy="3124512"/>
          </a:xfrm>
          <a:prstGeom prst="rect">
            <a:avLst/>
          </a:prstGeom>
        </p:spPr>
      </p:pic>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8E082166-CCC0-459B-980A-797C020468C2}"/>
                  </a:ext>
                </a:extLst>
              </p:cNvPr>
              <p:cNvSpPr txBox="1"/>
              <p:nvPr/>
            </p:nvSpPr>
            <p:spPr>
              <a:xfrm>
                <a:off x="6100063" y="5953340"/>
                <a:ext cx="4314779" cy="307777"/>
              </a:xfrm>
              <a:prstGeom prst="rect">
                <a:avLst/>
              </a:prstGeom>
              <a:noFill/>
            </p:spPr>
            <p:txBody>
              <a:bodyPr wrap="square" rtlCol="0">
                <a:spAutoFit/>
              </a:bodyPr>
              <a:lstStyle/>
              <a:p>
                <a:pPr algn="ctr"/>
                <a:r>
                  <a:rPr kumimoji="1" lang="en-US" altLang="ja-JP" sz="1400" b="0" dirty="0"/>
                  <a:t>※</a:t>
                </a:r>
                <a14:m>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≤0</m:t>
                    </m:r>
                  </m:oMath>
                </a14:m>
                <a:r>
                  <a:rPr kumimoji="1" lang="ja-JP" altLang="en-US" sz="1400" dirty="0"/>
                  <a:t>の領域は、</a:t>
                </a:r>
                <a:r>
                  <a:rPr kumimoji="1" lang="en-US" altLang="ja-JP" sz="1400" dirty="0"/>
                  <a:t> </a:t>
                </a:r>
                <a14:m>
                  <m:oMath xmlns:m="http://schemas.openxmlformats.org/officeDocument/2006/math">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0" smtClean="0">
                        <a:latin typeface="Cambria Math" panose="02040503050406030204" pitchFamily="18" charset="0"/>
                      </a:rPr>
                      <m:t>{</m:t>
                    </m:r>
                    <m:r>
                      <a:rPr kumimoji="1" lang="en-US" altLang="ja-JP" sz="1400" i="1">
                        <a:latin typeface="Cambria Math" panose="02040503050406030204" pitchFamily="18" charset="0"/>
                      </a:rPr>
                      <m:t>𝑔</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oMath>
                </a14:m>
                <a:r>
                  <a:rPr kumimoji="1" lang="ja-JP" altLang="en-US" sz="1400" dirty="0"/>
                  <a:t>に置換しで描画</a:t>
                </a:r>
              </a:p>
            </p:txBody>
          </p:sp>
        </mc:Choice>
        <mc:Fallback xmlns="">
          <p:sp>
            <p:nvSpPr>
              <p:cNvPr id="99" name="テキスト ボックス 98">
                <a:extLst>
                  <a:ext uri="{FF2B5EF4-FFF2-40B4-BE49-F238E27FC236}">
                    <a16:creationId xmlns:a16="http://schemas.microsoft.com/office/drawing/2014/main" id="{8E082166-CCC0-459B-980A-797C020468C2}"/>
                  </a:ext>
                </a:extLst>
              </p:cNvPr>
              <p:cNvSpPr txBox="1">
                <a:spLocks noRot="1" noChangeAspect="1" noMove="1" noResize="1" noEditPoints="1" noAdjustHandles="1" noChangeArrowheads="1" noChangeShapeType="1" noTextEdit="1"/>
              </p:cNvSpPr>
              <p:nvPr/>
            </p:nvSpPr>
            <p:spPr>
              <a:xfrm>
                <a:off x="6100063" y="5953340"/>
                <a:ext cx="4314779" cy="307777"/>
              </a:xfrm>
              <a:prstGeom prst="rect">
                <a:avLst/>
              </a:prstGeom>
              <a:blipFill>
                <a:blip r:embed="rId12"/>
                <a:stretch>
                  <a:fillRect t="-6000" b="-20000"/>
                </a:stretch>
              </a:blipFill>
            </p:spPr>
            <p:txBody>
              <a:bodyPr/>
              <a:lstStyle/>
              <a:p>
                <a:r>
                  <a:rPr lang="ja-JP" altLang="en-US">
                    <a:noFill/>
                  </a:rPr>
                  <a:t> </a:t>
                </a:r>
              </a:p>
            </p:txBody>
          </p:sp>
        </mc:Fallback>
      </mc:AlternateContent>
      <p:cxnSp>
        <p:nvCxnSpPr>
          <p:cNvPr id="100" name="直線コネクタ 99">
            <a:extLst>
              <a:ext uri="{FF2B5EF4-FFF2-40B4-BE49-F238E27FC236}">
                <a16:creationId xmlns:a16="http://schemas.microsoft.com/office/drawing/2014/main" id="{A9C02292-25B0-4682-925F-78338D78A18E}"/>
              </a:ext>
            </a:extLst>
          </p:cNvPr>
          <p:cNvCxnSpPr>
            <a:cxnSpLocks/>
          </p:cNvCxnSpPr>
          <p:nvPr/>
        </p:nvCxnSpPr>
        <p:spPr>
          <a:xfrm flipV="1">
            <a:off x="4798123" y="2034349"/>
            <a:ext cx="681070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88DDA6F9-0674-44B4-8811-ACB41FEA8B85}"/>
              </a:ext>
            </a:extLst>
          </p:cNvPr>
          <p:cNvSpPr txBox="1"/>
          <p:nvPr/>
        </p:nvSpPr>
        <p:spPr>
          <a:xfrm>
            <a:off x="6385082" y="1655709"/>
            <a:ext cx="3725700" cy="338554"/>
          </a:xfrm>
          <a:prstGeom prst="rect">
            <a:avLst/>
          </a:prstGeom>
          <a:noFill/>
        </p:spPr>
        <p:txBody>
          <a:bodyPr wrap="none" rtlCol="0">
            <a:spAutoFit/>
          </a:bodyPr>
          <a:lstStyle/>
          <a:p>
            <a:pPr algn="ctr"/>
            <a:r>
              <a:rPr kumimoji="1" lang="ja-JP" altLang="en-US" sz="1600" dirty="0"/>
              <a:t>制約違反量の景観（</a:t>
            </a:r>
            <a:r>
              <a:rPr kumimoji="1" lang="en-US" altLang="ja-JP" sz="1600" dirty="0"/>
              <a:t>3</a:t>
            </a:r>
            <a:r>
              <a:rPr kumimoji="1" lang="ja-JP" altLang="en-US" sz="1600" dirty="0"/>
              <a:t>次元球殻データ）</a:t>
            </a:r>
          </a:p>
        </p:txBody>
      </p:sp>
      <p:sp>
        <p:nvSpPr>
          <p:cNvPr id="102" name="テキスト ボックス 101">
            <a:extLst>
              <a:ext uri="{FF2B5EF4-FFF2-40B4-BE49-F238E27FC236}">
                <a16:creationId xmlns:a16="http://schemas.microsoft.com/office/drawing/2014/main" id="{D21ED814-80A0-4F87-A03A-F97C9B3516FD}"/>
              </a:ext>
            </a:extLst>
          </p:cNvPr>
          <p:cNvSpPr txBox="1"/>
          <p:nvPr/>
        </p:nvSpPr>
        <p:spPr>
          <a:xfrm>
            <a:off x="5986094" y="5651934"/>
            <a:ext cx="1002197" cy="307777"/>
          </a:xfrm>
          <a:prstGeom prst="rect">
            <a:avLst/>
          </a:prstGeom>
          <a:noFill/>
        </p:spPr>
        <p:txBody>
          <a:bodyPr wrap="none" rtlCol="0">
            <a:spAutoFit/>
          </a:bodyPr>
          <a:lstStyle/>
          <a:p>
            <a:pPr algn="ctr"/>
            <a:r>
              <a:rPr kumimoji="1" lang="en-US" altLang="ja-JP" sz="1400" dirty="0"/>
              <a:t>3</a:t>
            </a:r>
            <a:r>
              <a:rPr kumimoji="1" lang="ja-JP" altLang="en-US" sz="1400" dirty="0"/>
              <a:t>次元空間</a:t>
            </a:r>
          </a:p>
        </p:txBody>
      </p:sp>
      <mc:AlternateContent xmlns:mc="http://schemas.openxmlformats.org/markup-compatibility/2006" xmlns:a14="http://schemas.microsoft.com/office/drawing/2010/main">
        <mc:Choice Requires="a14">
          <p:sp>
            <p:nvSpPr>
              <p:cNvPr id="103" name="テキスト ボックス 102">
                <a:extLst>
                  <a:ext uri="{FF2B5EF4-FFF2-40B4-BE49-F238E27FC236}">
                    <a16:creationId xmlns:a16="http://schemas.microsoft.com/office/drawing/2014/main" id="{ACA011A5-50A0-41C3-8688-75A79460E0A6}"/>
                  </a:ext>
                </a:extLst>
              </p:cNvPr>
              <p:cNvSpPr txBox="1"/>
              <p:nvPr/>
            </p:nvSpPr>
            <p:spPr>
              <a:xfrm>
                <a:off x="9235404" y="5651934"/>
                <a:ext cx="1778372" cy="307777"/>
              </a:xfrm>
              <a:prstGeom prst="rect">
                <a:avLst/>
              </a:prstGeom>
              <a:noFill/>
            </p:spPr>
            <p:txBody>
              <a:bodyPr wrap="none" rtlCol="0">
                <a:spAutoFit/>
              </a:bodyPr>
              <a:lstStyle/>
              <a:p>
                <a:pPr algn="ctr"/>
                <a:r>
                  <a:rPr kumimoji="1" lang="en-US" altLang="ja-JP" sz="1400" dirty="0"/>
                  <a:t>2</a:t>
                </a:r>
                <a:r>
                  <a:rPr kumimoji="1" lang="ja-JP" altLang="en-US" sz="1400" dirty="0"/>
                  <a:t>次元断面（</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b="0" i="1" smtClean="0">
                            <a:latin typeface="Cambria Math" panose="02040503050406030204" pitchFamily="18" charset="0"/>
                          </a:rPr>
                          <m:t>2</m:t>
                        </m:r>
                      </m:sub>
                    </m:sSub>
                  </m:oMath>
                </a14:m>
                <a:r>
                  <a:rPr kumimoji="1" lang="ja-JP" altLang="en-US" sz="1400" dirty="0"/>
                  <a:t>）</a:t>
                </a:r>
              </a:p>
            </p:txBody>
          </p:sp>
        </mc:Choice>
        <mc:Fallback xmlns="">
          <p:sp>
            <p:nvSpPr>
              <p:cNvPr id="103" name="テキスト ボックス 102">
                <a:extLst>
                  <a:ext uri="{FF2B5EF4-FFF2-40B4-BE49-F238E27FC236}">
                    <a16:creationId xmlns:a16="http://schemas.microsoft.com/office/drawing/2014/main" id="{ACA011A5-50A0-41C3-8688-75A79460E0A6}"/>
                  </a:ext>
                </a:extLst>
              </p:cNvPr>
              <p:cNvSpPr txBox="1">
                <a:spLocks noRot="1" noChangeAspect="1" noMove="1" noResize="1" noEditPoints="1" noAdjustHandles="1" noChangeArrowheads="1" noChangeShapeType="1" noTextEdit="1"/>
              </p:cNvSpPr>
              <p:nvPr/>
            </p:nvSpPr>
            <p:spPr>
              <a:xfrm>
                <a:off x="9235404" y="5651934"/>
                <a:ext cx="1778372" cy="307777"/>
              </a:xfrm>
              <a:prstGeom prst="rect">
                <a:avLst/>
              </a:prstGeom>
              <a:blipFill>
                <a:blip r:embed="rId13"/>
                <a:stretch>
                  <a:fillRect l="-342" t="-3922" r="-342" b="-21569"/>
                </a:stretch>
              </a:blipFill>
            </p:spPr>
            <p:txBody>
              <a:bodyPr/>
              <a:lstStyle/>
              <a:p>
                <a:r>
                  <a:rPr lang="ja-JP" altLang="en-US">
                    <a:noFill/>
                  </a:rPr>
                  <a:t> </a:t>
                </a:r>
              </a:p>
            </p:txBody>
          </p:sp>
        </mc:Fallback>
      </mc:AlternateContent>
      <p:sp>
        <p:nvSpPr>
          <p:cNvPr id="104" name="テキスト ボックス 103">
            <a:extLst>
              <a:ext uri="{FF2B5EF4-FFF2-40B4-BE49-F238E27FC236}">
                <a16:creationId xmlns:a16="http://schemas.microsoft.com/office/drawing/2014/main" id="{18F08268-29AC-4CEE-A0E2-12C5212BEF34}"/>
              </a:ext>
            </a:extLst>
          </p:cNvPr>
          <p:cNvSpPr txBox="1"/>
          <p:nvPr/>
        </p:nvSpPr>
        <p:spPr>
          <a:xfrm>
            <a:off x="519411" y="4919620"/>
            <a:ext cx="3696845" cy="523220"/>
          </a:xfrm>
          <a:prstGeom prst="rect">
            <a:avLst/>
          </a:prstGeom>
          <a:noFill/>
        </p:spPr>
        <p:txBody>
          <a:bodyPr wrap="none" rtlCol="0">
            <a:spAutoFit/>
          </a:bodyPr>
          <a:lstStyle/>
          <a:p>
            <a:pPr algn="ctr"/>
            <a:r>
              <a:rPr kumimoji="1" lang="en-US" altLang="ja-JP" sz="1400" dirty="0" err="1"/>
              <a:t>AutoEncoder</a:t>
            </a:r>
            <a:r>
              <a:rPr kumimoji="1" lang="ja-JP" altLang="en-US" sz="1400" dirty="0"/>
              <a:t>で、学習データから抽出した特性式</a:t>
            </a:r>
            <a:endParaRPr kumimoji="1" lang="en-US" altLang="ja-JP" sz="1400" dirty="0"/>
          </a:p>
          <a:p>
            <a:pPr algn="ctr"/>
            <a:r>
              <a:rPr kumimoji="1" lang="ja-JP" altLang="en-US" sz="1400" dirty="0"/>
              <a:t>（学習済モデルで評価）</a:t>
            </a:r>
          </a:p>
        </p:txBody>
      </p:sp>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B7A46604-B489-438D-A777-56FE3E262AED}"/>
                  </a:ext>
                </a:extLst>
              </p:cNvPr>
              <p:cNvSpPr txBox="1"/>
              <p:nvPr/>
            </p:nvSpPr>
            <p:spPr>
              <a:xfrm>
                <a:off x="4819751" y="2139691"/>
                <a:ext cx="4840236" cy="523220"/>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の最小解（原点）と実行可能領域（学習データ付近）の間に</a:t>
                </a:r>
                <a:endParaRPr kumimoji="1" lang="en-US" altLang="ja-JP" sz="1400" dirty="0"/>
              </a:p>
              <a:p>
                <a:pPr algn="ctr"/>
                <a:r>
                  <a:rPr kumimoji="1" lang="ja-JP" altLang="en-US" sz="1400" dirty="0"/>
                  <a:t>パレートフロンティアが出現する</a:t>
                </a:r>
              </a:p>
            </p:txBody>
          </p:sp>
        </mc:Choice>
        <mc:Fallback xmlns="">
          <p:sp>
            <p:nvSpPr>
              <p:cNvPr id="105" name="テキスト ボックス 104">
                <a:extLst>
                  <a:ext uri="{FF2B5EF4-FFF2-40B4-BE49-F238E27FC236}">
                    <a16:creationId xmlns:a16="http://schemas.microsoft.com/office/drawing/2014/main" id="{B7A46604-B489-438D-A777-56FE3E262AED}"/>
                  </a:ext>
                </a:extLst>
              </p:cNvPr>
              <p:cNvSpPr txBox="1">
                <a:spLocks noRot="1" noChangeAspect="1" noMove="1" noResize="1" noEditPoints="1" noAdjustHandles="1" noChangeArrowheads="1" noChangeShapeType="1" noTextEdit="1"/>
              </p:cNvSpPr>
              <p:nvPr/>
            </p:nvSpPr>
            <p:spPr>
              <a:xfrm>
                <a:off x="4819751" y="2139691"/>
                <a:ext cx="4840236" cy="523220"/>
              </a:xfrm>
              <a:prstGeom prst="rect">
                <a:avLst/>
              </a:prstGeom>
              <a:blipFill>
                <a:blip r:embed="rId14"/>
                <a:stretch>
                  <a:fillRect t="-2326" b="-104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テキスト ボックス 105">
                <a:extLst>
                  <a:ext uri="{FF2B5EF4-FFF2-40B4-BE49-F238E27FC236}">
                    <a16:creationId xmlns:a16="http://schemas.microsoft.com/office/drawing/2014/main" id="{5A0BE3D2-8B2C-463F-BD81-27F69316D787}"/>
                  </a:ext>
                </a:extLst>
              </p:cNvPr>
              <p:cNvSpPr txBox="1"/>
              <p:nvPr/>
            </p:nvSpPr>
            <p:spPr>
              <a:xfrm>
                <a:off x="4328724" y="4352879"/>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106" name="テキスト ボックス 105">
                <a:extLst>
                  <a:ext uri="{FF2B5EF4-FFF2-40B4-BE49-F238E27FC236}">
                    <a16:creationId xmlns:a16="http://schemas.microsoft.com/office/drawing/2014/main" id="{5A0BE3D2-8B2C-463F-BD81-27F69316D787}"/>
                  </a:ext>
                </a:extLst>
              </p:cNvPr>
              <p:cNvSpPr txBox="1">
                <a:spLocks noRot="1" noChangeAspect="1" noMove="1" noResize="1" noEditPoints="1" noAdjustHandles="1" noChangeArrowheads="1" noChangeShapeType="1" noTextEdit="1"/>
              </p:cNvSpPr>
              <p:nvPr/>
            </p:nvSpPr>
            <p:spPr>
              <a:xfrm>
                <a:off x="4328724" y="4352879"/>
                <a:ext cx="995599" cy="307777"/>
              </a:xfrm>
              <a:prstGeom prst="rect">
                <a:avLst/>
              </a:prstGeom>
              <a:blipFill>
                <a:blip r:embed="rId15"/>
                <a:stretch>
                  <a:fillRect t="-3922" b="-19608"/>
                </a:stretch>
              </a:blipFill>
            </p:spPr>
            <p:txBody>
              <a:bodyPr/>
              <a:lstStyle/>
              <a:p>
                <a:r>
                  <a:rPr lang="ja-JP" altLang="en-US">
                    <a:noFill/>
                  </a:rPr>
                  <a:t> </a:t>
                </a:r>
              </a:p>
            </p:txBody>
          </p:sp>
        </mc:Fallback>
      </mc:AlternateContent>
      <p:pic>
        <p:nvPicPr>
          <p:cNvPr id="108" name="図 107">
            <a:extLst>
              <a:ext uri="{FF2B5EF4-FFF2-40B4-BE49-F238E27FC236}">
                <a16:creationId xmlns:a16="http://schemas.microsoft.com/office/drawing/2014/main" id="{07B294F1-3175-461E-8747-28AA5C8F4D3F}"/>
              </a:ext>
            </a:extLst>
          </p:cNvPr>
          <p:cNvPicPr>
            <a:picLocks noChangeAspect="1"/>
          </p:cNvPicPr>
          <p:nvPr/>
        </p:nvPicPr>
        <p:blipFill>
          <a:blip r:embed="rId16"/>
          <a:stretch>
            <a:fillRect/>
          </a:stretch>
        </p:blipFill>
        <p:spPr>
          <a:xfrm>
            <a:off x="2532400" y="5435440"/>
            <a:ext cx="2549052" cy="792625"/>
          </a:xfrm>
          <a:prstGeom prst="rect">
            <a:avLst/>
          </a:prstGeom>
        </p:spPr>
      </p:pic>
      <p:sp>
        <p:nvSpPr>
          <p:cNvPr id="109" name="テキスト ボックス 108">
            <a:extLst>
              <a:ext uri="{FF2B5EF4-FFF2-40B4-BE49-F238E27FC236}">
                <a16:creationId xmlns:a16="http://schemas.microsoft.com/office/drawing/2014/main" id="{94D72A32-01C7-4501-9ED1-BA7B4AB23BE6}"/>
              </a:ext>
            </a:extLst>
          </p:cNvPr>
          <p:cNvSpPr txBox="1"/>
          <p:nvPr/>
        </p:nvSpPr>
        <p:spPr>
          <a:xfrm>
            <a:off x="4328724" y="3660374"/>
            <a:ext cx="1600867" cy="307777"/>
          </a:xfrm>
          <a:prstGeom prst="rect">
            <a:avLst/>
          </a:prstGeom>
          <a:noFill/>
        </p:spPr>
        <p:txBody>
          <a:bodyPr wrap="square" rtlCol="0">
            <a:spAutoFit/>
          </a:bodyPr>
          <a:lstStyle/>
          <a:p>
            <a:pPr algn="ctr"/>
            <a:r>
              <a:rPr kumimoji="1" lang="ja-JP" altLang="en-US" sz="1400" dirty="0"/>
              <a:t>実行可能な最適解</a:t>
            </a:r>
          </a:p>
        </p:txBody>
      </p:sp>
      <p:cxnSp>
        <p:nvCxnSpPr>
          <p:cNvPr id="15" name="直線コネクタ 14">
            <a:extLst>
              <a:ext uri="{FF2B5EF4-FFF2-40B4-BE49-F238E27FC236}">
                <a16:creationId xmlns:a16="http://schemas.microsoft.com/office/drawing/2014/main" id="{7123D990-9F23-405C-A868-89CCDFDF07D9}"/>
              </a:ext>
            </a:extLst>
          </p:cNvPr>
          <p:cNvCxnSpPr>
            <a:cxnSpLocks/>
            <a:stCxn id="109" idx="3"/>
            <a:endCxn id="111" idx="1"/>
          </p:cNvCxnSpPr>
          <p:nvPr/>
        </p:nvCxnSpPr>
        <p:spPr>
          <a:xfrm>
            <a:off x="5929591" y="3814263"/>
            <a:ext cx="395804" cy="1862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B9737CED-486D-4319-B221-74394F54DBA2}"/>
              </a:ext>
            </a:extLst>
          </p:cNvPr>
          <p:cNvCxnSpPr>
            <a:cxnSpLocks/>
            <a:stCxn id="106" idx="3"/>
            <a:endCxn id="24" idx="1"/>
          </p:cNvCxnSpPr>
          <p:nvPr/>
        </p:nvCxnSpPr>
        <p:spPr>
          <a:xfrm>
            <a:off x="5324323" y="4506768"/>
            <a:ext cx="328459" cy="8497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星: 5 pt 23">
            <a:extLst>
              <a:ext uri="{FF2B5EF4-FFF2-40B4-BE49-F238E27FC236}">
                <a16:creationId xmlns:a16="http://schemas.microsoft.com/office/drawing/2014/main" id="{9BD45543-5171-495D-BE28-B656A6F0CF18}"/>
              </a:ext>
            </a:extLst>
          </p:cNvPr>
          <p:cNvSpPr/>
          <p:nvPr/>
        </p:nvSpPr>
        <p:spPr>
          <a:xfrm>
            <a:off x="5652782" y="4514530"/>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星: 5 pt 110">
            <a:extLst>
              <a:ext uri="{FF2B5EF4-FFF2-40B4-BE49-F238E27FC236}">
                <a16:creationId xmlns:a16="http://schemas.microsoft.com/office/drawing/2014/main" id="{64172318-A7FC-4C61-BD6D-EE5438B395E7}"/>
              </a:ext>
            </a:extLst>
          </p:cNvPr>
          <p:cNvSpPr/>
          <p:nvPr/>
        </p:nvSpPr>
        <p:spPr>
          <a:xfrm>
            <a:off x="6325395" y="3923319"/>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星: 5 pt 113">
            <a:extLst>
              <a:ext uri="{FF2B5EF4-FFF2-40B4-BE49-F238E27FC236}">
                <a16:creationId xmlns:a16="http://schemas.microsoft.com/office/drawing/2014/main" id="{56E42E38-B00A-41D8-8873-0E9FF42B2D74}"/>
              </a:ext>
            </a:extLst>
          </p:cNvPr>
          <p:cNvSpPr/>
          <p:nvPr/>
        </p:nvSpPr>
        <p:spPr>
          <a:xfrm>
            <a:off x="10305921" y="348674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6" name="星: 5 pt 115">
            <a:extLst>
              <a:ext uri="{FF2B5EF4-FFF2-40B4-BE49-F238E27FC236}">
                <a16:creationId xmlns:a16="http://schemas.microsoft.com/office/drawing/2014/main" id="{E9E89810-BC0E-4B16-81D5-123A6A61E3CF}"/>
              </a:ext>
            </a:extLst>
          </p:cNvPr>
          <p:cNvSpPr/>
          <p:nvPr/>
        </p:nvSpPr>
        <p:spPr>
          <a:xfrm>
            <a:off x="9183737" y="471712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8" name="直線コネクタ 117">
            <a:extLst>
              <a:ext uri="{FF2B5EF4-FFF2-40B4-BE49-F238E27FC236}">
                <a16:creationId xmlns:a16="http://schemas.microsoft.com/office/drawing/2014/main" id="{66987158-9FA1-44FF-A14C-29CA9C4BE21F}"/>
              </a:ext>
            </a:extLst>
          </p:cNvPr>
          <p:cNvCxnSpPr>
            <a:stCxn id="114" idx="2"/>
            <a:endCxn id="116" idx="4"/>
          </p:cNvCxnSpPr>
          <p:nvPr/>
        </p:nvCxnSpPr>
        <p:spPr>
          <a:xfrm flipH="1">
            <a:off x="9374382" y="3688880"/>
            <a:ext cx="967949" cy="1105456"/>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7920642D-16BC-4EA3-A5D3-244F08114357}"/>
                  </a:ext>
                </a:extLst>
              </p:cNvPr>
              <p:cNvSpPr txBox="1"/>
              <p:nvPr/>
            </p:nvSpPr>
            <p:spPr>
              <a:xfrm>
                <a:off x="10102742" y="4815870"/>
                <a:ext cx="2105449" cy="307777"/>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dirty="0"/>
                  <a:t>のパレートフロンティア</a:t>
                </a:r>
              </a:p>
            </p:txBody>
          </p:sp>
        </mc:Choice>
        <mc:Fallback xmlns="">
          <p:sp>
            <p:nvSpPr>
              <p:cNvPr id="120" name="テキスト ボックス 119">
                <a:extLst>
                  <a:ext uri="{FF2B5EF4-FFF2-40B4-BE49-F238E27FC236}">
                    <a16:creationId xmlns:a16="http://schemas.microsoft.com/office/drawing/2014/main" id="{7920642D-16BC-4EA3-A5D3-244F08114357}"/>
                  </a:ext>
                </a:extLst>
              </p:cNvPr>
              <p:cNvSpPr txBox="1">
                <a:spLocks noRot="1" noChangeAspect="1" noMove="1" noResize="1" noEditPoints="1" noAdjustHandles="1" noChangeArrowheads="1" noChangeShapeType="1" noTextEdit="1"/>
              </p:cNvSpPr>
              <p:nvPr/>
            </p:nvSpPr>
            <p:spPr>
              <a:xfrm>
                <a:off x="10102742" y="4815870"/>
                <a:ext cx="2105449" cy="307777"/>
              </a:xfrm>
              <a:prstGeom prst="rect">
                <a:avLst/>
              </a:prstGeom>
              <a:blipFill>
                <a:blip r:embed="rId17"/>
                <a:stretch>
                  <a:fillRect t="-4000" b="-22000"/>
                </a:stretch>
              </a:blipFill>
            </p:spPr>
            <p:txBody>
              <a:bodyPr/>
              <a:lstStyle/>
              <a:p>
                <a:r>
                  <a:rPr lang="ja-JP" altLang="en-US">
                    <a:noFill/>
                  </a:rPr>
                  <a:t> </a:t>
                </a:r>
              </a:p>
            </p:txBody>
          </p:sp>
        </mc:Fallback>
      </mc:AlternateContent>
      <p:cxnSp>
        <p:nvCxnSpPr>
          <p:cNvPr id="121" name="直線コネクタ 120">
            <a:extLst>
              <a:ext uri="{FF2B5EF4-FFF2-40B4-BE49-F238E27FC236}">
                <a16:creationId xmlns:a16="http://schemas.microsoft.com/office/drawing/2014/main" id="{FB787F6C-3936-4878-B749-45BF7A3E6FB4}"/>
              </a:ext>
            </a:extLst>
          </p:cNvPr>
          <p:cNvCxnSpPr>
            <a:cxnSpLocks/>
            <a:endCxn id="120" idx="1"/>
          </p:cNvCxnSpPr>
          <p:nvPr/>
        </p:nvCxnSpPr>
        <p:spPr>
          <a:xfrm>
            <a:off x="9857506" y="4287583"/>
            <a:ext cx="245236" cy="68217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テキスト ボックス 125">
            <a:extLst>
              <a:ext uri="{FF2B5EF4-FFF2-40B4-BE49-F238E27FC236}">
                <a16:creationId xmlns:a16="http://schemas.microsoft.com/office/drawing/2014/main" id="{E73F363F-15E4-4355-9322-A572AA9D05AD}"/>
              </a:ext>
            </a:extLst>
          </p:cNvPr>
          <p:cNvSpPr txBox="1"/>
          <p:nvPr/>
        </p:nvSpPr>
        <p:spPr>
          <a:xfrm>
            <a:off x="430696" y="3334278"/>
            <a:ext cx="1261884" cy="307777"/>
          </a:xfrm>
          <a:prstGeom prst="rect">
            <a:avLst/>
          </a:prstGeom>
          <a:noFill/>
        </p:spPr>
        <p:txBody>
          <a:bodyPr wrap="none" rtlCol="0">
            <a:spAutoFit/>
          </a:bodyPr>
          <a:lstStyle/>
          <a:p>
            <a:pPr algn="ctr"/>
            <a:r>
              <a:rPr kumimoji="1" lang="ja-JP" altLang="en-US" sz="1400" dirty="0"/>
              <a:t>初期配置領域</a:t>
            </a:r>
          </a:p>
        </p:txBody>
      </p:sp>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A8A5B0F2-E820-4401-A845-A5A83E2041E1}"/>
                  </a:ext>
                </a:extLst>
              </p:cNvPr>
              <p:cNvSpPr txBox="1"/>
              <p:nvPr/>
            </p:nvSpPr>
            <p:spPr>
              <a:xfrm>
                <a:off x="9784426" y="2139691"/>
                <a:ext cx="204872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1" i="1" smtClean="0">
                              <a:latin typeface="Cambria Math" panose="02040503050406030204" pitchFamily="18" charset="0"/>
                            </a:rPr>
                          </m:ctrlPr>
                        </m:sSupPr>
                        <m:e>
                          <m:r>
                            <a:rPr kumimoji="1" lang="en-US" altLang="ja-JP" sz="1400" b="1" i="1" smtClean="0">
                              <a:latin typeface="Cambria Math" panose="02040503050406030204" pitchFamily="18" charset="0"/>
                            </a:rPr>
                            <m:t>𝒙</m:t>
                          </m:r>
                        </m:e>
                        <m:sup>
                          <m:r>
                            <a:rPr kumimoji="1" lang="en-US" altLang="ja-JP" sz="1400" b="1" i="1" smtClean="0">
                              <a:latin typeface="Cambria Math" panose="02040503050406030204" pitchFamily="18" charset="0"/>
                            </a:rPr>
                            <m:t>∗</m:t>
                          </m:r>
                        </m:sup>
                      </m:sSup>
                      <m:r>
                        <a:rPr kumimoji="1" lang="en-US" altLang="ja-JP" sz="1400" b="1"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0.6</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1" i="1" smtClean="0">
                          <a:latin typeface="Cambria Math" panose="02040503050406030204" pitchFamily="18" charset="0"/>
                          <a:ea typeface="Cambria Math" panose="02040503050406030204" pitchFamily="18" charset="0"/>
                        </a:rPr>
                        <m:t>𝟏</m:t>
                      </m:r>
                      <m:r>
                        <a:rPr kumimoji="1" lang="en-US" altLang="ja-JP" sz="1400" b="1" i="1" smtClean="0">
                          <a:latin typeface="Cambria Math" panose="02040503050406030204" pitchFamily="18" charset="0"/>
                          <a:ea typeface="Cambria Math" panose="02040503050406030204" pitchFamily="18" charset="0"/>
                        </a:rPr>
                        <m:t>,</m:t>
                      </m:r>
                      <m:sSup>
                        <m:sSupPr>
                          <m:ctrlPr>
                            <a:rPr kumimoji="1" lang="en-US" altLang="ja-JP" sz="140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𝑓</m:t>
                          </m:r>
                        </m:e>
                        <m:sup>
                          <m:r>
                            <a:rPr kumimoji="1" lang="en-US" altLang="ja-JP" sz="1400" b="0" i="1" smtClean="0">
                              <a:latin typeface="Cambria Math" panose="02040503050406030204" pitchFamily="18" charset="0"/>
                              <a:ea typeface="Cambria Math" panose="02040503050406030204" pitchFamily="18" charset="0"/>
                            </a:rPr>
                            <m:t>∗</m:t>
                          </m:r>
                        </m:sup>
                      </m:sSup>
                      <m:r>
                        <a:rPr kumimoji="1" lang="en-US" altLang="ja-JP" sz="1400" b="1"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0.36</m:t>
                      </m:r>
                    </m:oMath>
                  </m:oMathPara>
                </a14:m>
                <a:endParaRPr kumimoji="1" lang="ja-JP" altLang="en-US" sz="1400" dirty="0"/>
              </a:p>
            </p:txBody>
          </p:sp>
        </mc:Choice>
        <mc:Fallback xmlns="">
          <p:sp>
            <p:nvSpPr>
              <p:cNvPr id="128" name="テキスト ボックス 127">
                <a:extLst>
                  <a:ext uri="{FF2B5EF4-FFF2-40B4-BE49-F238E27FC236}">
                    <a16:creationId xmlns:a16="http://schemas.microsoft.com/office/drawing/2014/main" id="{A8A5B0F2-E820-4401-A845-A5A83E2041E1}"/>
                  </a:ext>
                </a:extLst>
              </p:cNvPr>
              <p:cNvSpPr txBox="1">
                <a:spLocks noRot="1" noChangeAspect="1" noMove="1" noResize="1" noEditPoints="1" noAdjustHandles="1" noChangeArrowheads="1" noChangeShapeType="1" noTextEdit="1"/>
              </p:cNvSpPr>
              <p:nvPr/>
            </p:nvSpPr>
            <p:spPr>
              <a:xfrm>
                <a:off x="9784426" y="2139691"/>
                <a:ext cx="2048724" cy="307777"/>
              </a:xfrm>
              <a:prstGeom prst="rect">
                <a:avLst/>
              </a:prstGeom>
              <a:blipFill>
                <a:blip r:embed="rId18"/>
                <a:stretch>
                  <a:fillRect b="-1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52011110"/>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10616</TotalTime>
  <Words>4067</Words>
  <Application>Microsoft Office PowerPoint</Application>
  <PresentationFormat>ワイド画面</PresentationFormat>
  <Paragraphs>694</Paragraphs>
  <Slides>29</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29</vt:i4>
      </vt:variant>
    </vt:vector>
  </HeadingPairs>
  <TitlesOfParts>
    <vt:vector size="35" baseType="lpstr">
      <vt:lpstr>Meiryo UI</vt:lpstr>
      <vt:lpstr>游ゴシック</vt:lpstr>
      <vt:lpstr>Arial</vt:lpstr>
      <vt:lpstr>Cambria Math</vt:lpstr>
      <vt:lpstr>Wingdings</vt:lpstr>
      <vt:lpstr>Yokogawa_Template_Standard</vt:lpstr>
      <vt:lpstr>データ駆動非線形制約での検証</vt:lpstr>
      <vt:lpstr>目的・概要</vt:lpstr>
      <vt:lpstr>検証内容</vt:lpstr>
      <vt:lpstr>最適化方法</vt:lpstr>
      <vt:lpstr>最適化問題</vt:lpstr>
      <vt:lpstr>結果まとめ</vt:lpstr>
      <vt:lpstr>探索性能：最良解の推移</vt:lpstr>
      <vt:lpstr>探索性能：最良解の推移</vt:lpstr>
      <vt:lpstr>最適化問題</vt:lpstr>
      <vt:lpstr>結果まとめ</vt:lpstr>
      <vt:lpstr>探索性能：最良解の推移</vt:lpstr>
      <vt:lpstr>探索性能：最良解の推移</vt:lpstr>
      <vt:lpstr>2022年度　評価状況（最適化技術）</vt:lpstr>
      <vt:lpstr>非凸性に対する性能検証</vt:lpstr>
      <vt:lpstr>バイナリ変数への拡張</vt:lpstr>
      <vt:lpstr>2022年度　研究開発状況（最適化技術）</vt:lpstr>
      <vt:lpstr>2022年度下期の研究開発項目</vt:lpstr>
      <vt:lpstr>2022年度 共同研究　下期進捗</vt:lpstr>
      <vt:lpstr>2022年度 外部発表</vt:lpstr>
      <vt:lpstr>2023年度の共同研究について</vt:lpstr>
      <vt:lpstr>PowerPoint プレゼンテーション</vt:lpstr>
      <vt:lpstr>選択圧の方向</vt:lpstr>
      <vt:lpstr>2022年度 共同研究　学生メンバー</vt:lpstr>
      <vt:lpstr>制約対処法（CHT）の研究状況</vt:lpstr>
      <vt:lpstr>M2 小嶋さんの状況</vt:lpstr>
      <vt:lpstr>B4 宇津本さんの状況</vt:lpstr>
      <vt:lpstr>M1 佐藤さんの状況</vt:lpstr>
      <vt:lpstr>D1 安田さんの状況</vt:lpstr>
      <vt:lpstr>バイナリ変数への拡張（DE突然変異）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熊谷 渉</cp:lastModifiedBy>
  <cp:revision>1106</cp:revision>
  <dcterms:created xsi:type="dcterms:W3CDTF">2022-01-26T00:23:42Z</dcterms:created>
  <dcterms:modified xsi:type="dcterms:W3CDTF">2023-03-02T16:47:08Z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2022-08-22T08:48:15Z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a4f826a0-5456-4304-84e1-18ae0b7f15a8</vt:lpwstr>
  </property>
  <property fmtid="{D5CDD505-2E9C-101B-9397-08002B2CF9AE}" pid="8" name="MSIP_Label_69b5a962-1a7a-4bf8-819d-07a170110954_ContentBits">
    <vt:lpwstr>0</vt:lpwstr>
  </property>
</Properties>
</file>