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61" r:id="rId12"/>
    <p:sldId id="560" r:id="rId13"/>
    <p:sldId id="550" r:id="rId14"/>
    <p:sldId id="286" r:id="rId15"/>
    <p:sldId id="5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svg"/><Relationship Id="rId18" Type="http://schemas.openxmlformats.org/officeDocument/2006/relationships/image" Target="../media/image27.png"/><Relationship Id="rId3" Type="http://schemas.openxmlformats.org/officeDocument/2006/relationships/image" Target="../media/image42.svg"/><Relationship Id="rId21" Type="http://schemas.openxmlformats.org/officeDocument/2006/relationships/image" Target="../media/image17.sv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1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26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25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24.sv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29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2652772-894A-6B4F-8C55-FFFCDF53D1AA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7B967F-81B5-04C3-8EBB-3ECA77C951A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9B23FAE-3CAF-0B1A-BA92-55C843696ED8}"/>
              </a:ext>
            </a:extLst>
          </p:cNvPr>
          <p:cNvCxnSpPr>
            <a:cxnSpLocks/>
          </p:cNvCxnSpPr>
          <p:nvPr/>
        </p:nvCxnSpPr>
        <p:spPr>
          <a:xfrm>
            <a:off x="25930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EC5BEDA-2B2C-5EF2-3E0E-0ECE797A35E7}"/>
              </a:ext>
            </a:extLst>
          </p:cNvPr>
          <p:cNvCxnSpPr>
            <a:cxnSpLocks/>
          </p:cNvCxnSpPr>
          <p:nvPr/>
        </p:nvCxnSpPr>
        <p:spPr>
          <a:xfrm>
            <a:off x="38503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1A5C0FE-838B-FA3A-7ADB-F0E37728B494}"/>
              </a:ext>
            </a:extLst>
          </p:cNvPr>
          <p:cNvCxnSpPr>
            <a:cxnSpLocks/>
          </p:cNvCxnSpPr>
          <p:nvPr/>
        </p:nvCxnSpPr>
        <p:spPr>
          <a:xfrm>
            <a:off x="12976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4AB3B0A7-7181-5B48-A7E7-3EBF0A2376BF}"/>
              </a:ext>
            </a:extLst>
          </p:cNvPr>
          <p:cNvSpPr/>
          <p:nvPr/>
        </p:nvSpPr>
        <p:spPr>
          <a:xfrm>
            <a:off x="498322" y="509267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5ECB7C-9660-F092-2BD3-ACEE37D250CF}"/>
              </a:ext>
            </a:extLst>
          </p:cNvPr>
          <p:cNvSpPr/>
          <p:nvPr/>
        </p:nvSpPr>
        <p:spPr>
          <a:xfrm>
            <a:off x="509719" y="3834330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9A69533-5A5D-292F-A103-5541A2F5F939}"/>
              </a:ext>
            </a:extLst>
          </p:cNvPr>
          <p:cNvSpPr/>
          <p:nvPr/>
        </p:nvSpPr>
        <p:spPr>
          <a:xfrm>
            <a:off x="509719" y="262610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299" y="4067543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1757836" y="6052837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1902141" y="6199784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</p:cNvCxnSpPr>
          <p:nvPr/>
        </p:nvCxnSpPr>
        <p:spPr>
          <a:xfrm>
            <a:off x="6879292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</p:cNvCxnSpPr>
          <p:nvPr/>
        </p:nvCxnSpPr>
        <p:spPr>
          <a:xfrm>
            <a:off x="8752970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001686" y="5611628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823679" y="2689868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  <p:pic>
        <p:nvPicPr>
          <p:cNvPr id="52" name="グラフィックス 51" descr="線路 単色塗りつぶし">
            <a:extLst>
              <a:ext uri="{FF2B5EF4-FFF2-40B4-BE49-F238E27FC236}">
                <a16:creationId xmlns:a16="http://schemas.microsoft.com/office/drawing/2014/main" id="{57A13326-296A-73B8-778E-48C50D4EA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67" y="2756699"/>
            <a:ext cx="704673" cy="704673"/>
          </a:xfrm>
          <a:prstGeom prst="rect">
            <a:avLst/>
          </a:prstGeom>
        </p:spPr>
      </p:pic>
      <p:pic>
        <p:nvPicPr>
          <p:cNvPr id="55" name="グラフィックス 54" descr="線路 単色塗りつぶし">
            <a:extLst>
              <a:ext uri="{FF2B5EF4-FFF2-40B4-BE49-F238E27FC236}">
                <a16:creationId xmlns:a16="http://schemas.microsoft.com/office/drawing/2014/main" id="{5CD85198-5BBE-F22D-3302-C1AC02BB0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34222" y="2756699"/>
            <a:ext cx="704673" cy="704673"/>
          </a:xfrm>
          <a:prstGeom prst="rect">
            <a:avLst/>
          </a:prstGeom>
        </p:spPr>
      </p:pic>
      <p:pic>
        <p:nvPicPr>
          <p:cNvPr id="64" name="グラフィックス 63" descr="線路 単色塗りつぶし">
            <a:extLst>
              <a:ext uri="{FF2B5EF4-FFF2-40B4-BE49-F238E27FC236}">
                <a16:creationId xmlns:a16="http://schemas.microsoft.com/office/drawing/2014/main" id="{46AFE91C-E17A-1371-732C-CB1B9EC66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540" y="2756699"/>
            <a:ext cx="704673" cy="70467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CE1B78-B230-6363-2B4E-E7373E31B59D}"/>
              </a:ext>
            </a:extLst>
          </p:cNvPr>
          <p:cNvSpPr/>
          <p:nvPr/>
        </p:nvSpPr>
        <p:spPr>
          <a:xfrm>
            <a:off x="2025878" y="2356799"/>
            <a:ext cx="1067152" cy="36743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00ECC-EB9D-E833-BC87-4ECD8CC73A13}"/>
              </a:ext>
            </a:extLst>
          </p:cNvPr>
          <p:cNvSpPr/>
          <p:nvPr/>
        </p:nvSpPr>
        <p:spPr>
          <a:xfrm>
            <a:off x="3314300" y="2356797"/>
            <a:ext cx="1067152" cy="3674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グラフィックス 17" descr="ユーザー 単色塗りつぶし">
            <a:extLst>
              <a:ext uri="{FF2B5EF4-FFF2-40B4-BE49-F238E27FC236}">
                <a16:creationId xmlns:a16="http://schemas.microsoft.com/office/drawing/2014/main" id="{A075AC1A-DA00-A5BA-8FA7-7CABD58F8D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925" y="5300890"/>
            <a:ext cx="555687" cy="555687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064D76A-8B9E-9A36-8685-D8555FBA3AA3}"/>
              </a:ext>
            </a:extLst>
          </p:cNvPr>
          <p:cNvGrpSpPr/>
          <p:nvPr/>
        </p:nvGrpSpPr>
        <p:grpSpPr>
          <a:xfrm>
            <a:off x="2025561" y="2647214"/>
            <a:ext cx="414196" cy="414196"/>
            <a:chOff x="2547277" y="5339454"/>
            <a:chExt cx="414196" cy="41419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34DEAC-B646-7449-31E5-17CADBA636E2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グラフィックス 27" descr="パイロット男性 単色塗りつぶし">
              <a:extLst>
                <a:ext uri="{FF2B5EF4-FFF2-40B4-BE49-F238E27FC236}">
                  <a16:creationId xmlns:a16="http://schemas.microsoft.com/office/drawing/2014/main" id="{4D94B809-559D-0384-48CC-936C74D0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224F80C-1180-7772-9F78-E77D518B1141}"/>
              </a:ext>
            </a:extLst>
          </p:cNvPr>
          <p:cNvGrpSpPr/>
          <p:nvPr/>
        </p:nvGrpSpPr>
        <p:grpSpPr>
          <a:xfrm>
            <a:off x="701437" y="2643909"/>
            <a:ext cx="420806" cy="420806"/>
            <a:chOff x="3369128" y="5472430"/>
            <a:chExt cx="420806" cy="4208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242B85-6BE7-C709-C14B-B5C603BE04E8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グラフィックス 33" descr="パイロット女性 単色塗りつぶし">
              <a:extLst>
                <a:ext uri="{FF2B5EF4-FFF2-40B4-BE49-F238E27FC236}">
                  <a16:creationId xmlns:a16="http://schemas.microsoft.com/office/drawing/2014/main" id="{E8F36943-99AE-54FA-5873-4A55CC5E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49B0467-848D-2E86-FA27-8030FF679464}"/>
              </a:ext>
            </a:extLst>
          </p:cNvPr>
          <p:cNvGrpSpPr/>
          <p:nvPr/>
        </p:nvGrpSpPr>
        <p:grpSpPr>
          <a:xfrm>
            <a:off x="2185706" y="3893756"/>
            <a:ext cx="793994" cy="751764"/>
            <a:chOff x="2153046" y="5320089"/>
            <a:chExt cx="474193" cy="47419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6E1678E-484F-281F-862E-FC6554A5FC3E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グラフィックス 37" descr="路面電車 単色塗りつぶし">
              <a:extLst>
                <a:ext uri="{FF2B5EF4-FFF2-40B4-BE49-F238E27FC236}">
                  <a16:creationId xmlns:a16="http://schemas.microsoft.com/office/drawing/2014/main" id="{F7E42E5E-9C25-E5C2-F040-0D6186E7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395B327-CA75-ED44-E031-A8BFF54B8129}"/>
              </a:ext>
            </a:extLst>
          </p:cNvPr>
          <p:cNvGrpSpPr/>
          <p:nvPr/>
        </p:nvGrpSpPr>
        <p:grpSpPr>
          <a:xfrm>
            <a:off x="902695" y="3899050"/>
            <a:ext cx="755861" cy="741177"/>
            <a:chOff x="3512739" y="5422711"/>
            <a:chExt cx="474193" cy="47419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EED9E3-2BF0-F7C5-685D-D0F59E4F307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グラフィックス 41" descr="路面電車 単色塗りつぶし">
              <a:extLst>
                <a:ext uri="{FF2B5EF4-FFF2-40B4-BE49-F238E27FC236}">
                  <a16:creationId xmlns:a16="http://schemas.microsoft.com/office/drawing/2014/main" id="{A5002852-F21D-173F-771A-3788CACD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1141A09-450F-2C05-3313-6F71545D27B4}"/>
              </a:ext>
            </a:extLst>
          </p:cNvPr>
          <p:cNvGrpSpPr/>
          <p:nvPr/>
        </p:nvGrpSpPr>
        <p:grpSpPr>
          <a:xfrm>
            <a:off x="3288849" y="2647214"/>
            <a:ext cx="414196" cy="414196"/>
            <a:chOff x="3334711" y="5493996"/>
            <a:chExt cx="414196" cy="4141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94B9AE9-BB63-BC43-0A12-97C0E9155B73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9606143A-FF37-5101-73B3-AB561D92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8AA04F2-BA0D-B589-CC98-0F3C9D948A5C}"/>
              </a:ext>
            </a:extLst>
          </p:cNvPr>
          <p:cNvGrpSpPr/>
          <p:nvPr/>
        </p:nvGrpSpPr>
        <p:grpSpPr>
          <a:xfrm>
            <a:off x="3454441" y="3898751"/>
            <a:ext cx="786870" cy="741773"/>
            <a:chOff x="3765530" y="5530504"/>
            <a:chExt cx="474193" cy="47419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E9DC7C6-6A75-FEF4-974B-4BEB0595D237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グラフィックス 52" descr="路面電車 単色塗りつぶし">
              <a:extLst>
                <a:ext uri="{FF2B5EF4-FFF2-40B4-BE49-F238E27FC236}">
                  <a16:creationId xmlns:a16="http://schemas.microsoft.com/office/drawing/2014/main" id="{1FF495D6-D074-DADC-99BD-24C28AE2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pic>
        <p:nvPicPr>
          <p:cNvPr id="56" name="グラフィックス 55" descr="ユーザー 単色塗りつぶし">
            <a:extLst>
              <a:ext uri="{FF2B5EF4-FFF2-40B4-BE49-F238E27FC236}">
                <a16:creationId xmlns:a16="http://schemas.microsoft.com/office/drawing/2014/main" id="{5C80DC60-78BD-A7A7-23BE-C4C3BBFE9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8607" y="5300889"/>
            <a:ext cx="555687" cy="555687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349FD6E0-C395-641C-1A32-3795F7566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0033" y="5287863"/>
            <a:ext cx="555687" cy="55568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369DF4-7DA2-8073-9DBD-4D0A653BBCBB}"/>
              </a:ext>
            </a:extLst>
          </p:cNvPr>
          <p:cNvSpPr txBox="1"/>
          <p:nvPr/>
        </p:nvSpPr>
        <p:spPr>
          <a:xfrm>
            <a:off x="577339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538EAC-AE1B-E2FE-088D-25CB27264CBF}"/>
              </a:ext>
            </a:extLst>
          </p:cNvPr>
          <p:cNvSpPr txBox="1"/>
          <p:nvPr/>
        </p:nvSpPr>
        <p:spPr>
          <a:xfrm>
            <a:off x="186102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11A323-4F12-3C56-8952-67BB934E244F}"/>
              </a:ext>
            </a:extLst>
          </p:cNvPr>
          <p:cNvSpPr txBox="1"/>
          <p:nvPr/>
        </p:nvSpPr>
        <p:spPr>
          <a:xfrm>
            <a:off x="313726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B9026C36-78E7-E67E-41D5-2DC471672145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 flipV="1">
            <a:off x="4634354" y="5176670"/>
            <a:ext cx="1288404" cy="351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F56CAB18-4EE6-3DD3-1311-281E35288ABE}"/>
              </a:ext>
            </a:extLst>
          </p:cNvPr>
          <p:cNvSpPr/>
          <p:nvPr/>
        </p:nvSpPr>
        <p:spPr>
          <a:xfrm>
            <a:off x="1757836" y="4624865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5E85C86-1260-FC4F-C0E4-826408C9B74A}"/>
              </a:ext>
            </a:extLst>
          </p:cNvPr>
          <p:cNvSpPr txBox="1"/>
          <p:nvPr/>
        </p:nvSpPr>
        <p:spPr>
          <a:xfrm>
            <a:off x="2005559" y="4729801"/>
            <a:ext cx="11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車両賃貸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A179B6-70C8-AB91-BD29-ED508689A3CD}"/>
              </a:ext>
            </a:extLst>
          </p:cNvPr>
          <p:cNvSpPr/>
          <p:nvPr/>
        </p:nvSpPr>
        <p:spPr>
          <a:xfrm>
            <a:off x="767896" y="2356799"/>
            <a:ext cx="1067152" cy="36850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185C352-3690-9974-15EA-292B39FC7B7F}"/>
              </a:ext>
            </a:extLst>
          </p:cNvPr>
          <p:cNvCxnSpPr>
            <a:cxnSpLocks/>
            <a:stCxn id="54" idx="3"/>
            <a:endCxn id="13" idx="1"/>
          </p:cNvCxnSpPr>
          <p:nvPr/>
        </p:nvCxnSpPr>
        <p:spPr>
          <a:xfrm>
            <a:off x="4645751" y="3061411"/>
            <a:ext cx="1277008" cy="1181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タイトル 1">
            <a:extLst>
              <a:ext uri="{FF2B5EF4-FFF2-40B4-BE49-F238E27FC236}">
                <a16:creationId xmlns:a16="http://schemas.microsoft.com/office/drawing/2014/main" id="{51F6AB76-6F40-9EC7-73F5-0E26E5087F56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の事例：鉄道の直通相互運転</a:t>
            </a:r>
            <a:endParaRPr 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FF4A54-00DC-6A1C-5621-38804821E24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より一般的な事例を先行して分類すると、各社の取り組みも位置づけやすくなる。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28913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2891321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28913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18697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18697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2821428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3956603" y="3595971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956602" y="4074194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D63D70-BC3E-BC00-E1AD-D2372665C8F0}"/>
              </a:ext>
            </a:extLst>
          </p:cNvPr>
          <p:cNvSpPr txBox="1"/>
          <p:nvPr/>
        </p:nvSpPr>
        <p:spPr>
          <a:xfrm>
            <a:off x="4906742" y="3226059"/>
            <a:ext cx="24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要請承認＋協力の混合型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56C30C21-41CA-6461-0D79-7FF41180DEB5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軸に基づく事例分類の例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693FB7-BEF6-8814-DFD2-417642DD43AA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の共通認識を合わせる」について、事務局の皆様方からご意見を伺いたい。</a:t>
            </a:r>
            <a:endParaRPr lang="en-US" altLang="ja-JP" sz="2800" dirty="0"/>
          </a:p>
          <a:p>
            <a:r>
              <a:rPr lang="ja-JP" altLang="en-US" sz="2800" dirty="0"/>
              <a:t>もし賛同いただけるなら、第</a:t>
            </a:r>
            <a:r>
              <a:rPr lang="en-US" altLang="ja-JP" sz="2800" dirty="0"/>
              <a:t>6</a:t>
            </a:r>
            <a:r>
              <a:rPr lang="ja-JP" altLang="en-US" sz="2800" dirty="0"/>
              <a:t>回（</a:t>
            </a:r>
            <a:r>
              <a:rPr lang="en-US" altLang="ja-JP" sz="2800" dirty="0"/>
              <a:t>8</a:t>
            </a:r>
            <a:r>
              <a:rPr lang="ja-JP" altLang="en-US" sz="2800" dirty="0"/>
              <a:t>月</a:t>
            </a:r>
            <a:r>
              <a:rPr lang="en-US" altLang="ja-JP" sz="2800" dirty="0"/>
              <a:t>30</a:t>
            </a:r>
            <a:r>
              <a:rPr lang="ja-JP" altLang="en-US" sz="2800" dirty="0"/>
              <a:t>日）への導入の仕方をご相談したい。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熊谷から今回の資料をメンバーの皆様へご説明することになっても、</a:t>
            </a:r>
            <a:r>
              <a:rPr lang="en-US" altLang="ja-JP" sz="2400" dirty="0"/>
              <a:t>OK</a:t>
            </a:r>
            <a:r>
              <a:rPr lang="ja-JP" altLang="en-US" sz="2400" dirty="0"/>
              <a:t>です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364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659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1B7F148-8336-A0ED-F68B-BA6CD91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4C8341-C791-C2B1-CDC1-22AC2E8A00EA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B495B2F-B9EA-922D-782E-1604DE9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DB5A3-CC8E-4746-26A1-D54993F2A51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71" name="タイトル 1">
            <a:extLst>
              <a:ext uri="{FF2B5EF4-FFF2-40B4-BE49-F238E27FC236}">
                <a16:creationId xmlns:a16="http://schemas.microsoft.com/office/drawing/2014/main" id="{3D75C8B4-640F-3345-C151-80AF423C653E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E9ED72-9E2A-862B-3F8A-E5AD8AC4236C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5F2C-12F0-66BE-70EF-556587DD14D3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事例分析のポイント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79C85-35C0-1C0D-C231-28EBF0377DB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32D4200-111A-5D0F-6209-CEE703DBD446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の分類軸の案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059E0-7732-0A30-4CF4-2F09C37A7B2D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10003</TotalTime>
  <Words>1780</Words>
  <Application>Microsoft Office PowerPoint</Application>
  <PresentationFormat>ワイド画面</PresentationFormat>
  <Paragraphs>242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PowerPoint プレゼンテーション</vt:lpstr>
      <vt:lpstr>SoSの事例：鉄道の相互直通運転の運行管理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1516</cp:revision>
  <dcterms:created xsi:type="dcterms:W3CDTF">2022-01-26T00:23:42Z</dcterms:created>
  <dcterms:modified xsi:type="dcterms:W3CDTF">2023-08-23T08:24:18Z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