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69" r:id="rId2"/>
    <p:sldId id="300" r:id="rId3"/>
    <p:sldId id="320" r:id="rId4"/>
    <p:sldId id="307" r:id="rId5"/>
    <p:sldId id="322" r:id="rId6"/>
    <p:sldId id="315" r:id="rId7"/>
    <p:sldId id="316" r:id="rId8"/>
    <p:sldId id="318" r:id="rId9"/>
    <p:sldId id="319" r:id="rId10"/>
    <p:sldId id="323" r:id="rId11"/>
    <p:sldId id="324" r:id="rId12"/>
    <p:sldId id="326" r:id="rId13"/>
    <p:sldId id="314" r:id="rId14"/>
    <p:sldId id="321" r:id="rId15"/>
    <p:sldId id="327" r:id="rId16"/>
    <p:sldId id="325" r:id="rId17"/>
    <p:sldId id="286" r:id="rId18"/>
    <p:sldId id="310" r:id="rId19"/>
    <p:sldId id="311" r:id="rId20"/>
    <p:sldId id="312" r:id="rId21"/>
    <p:sldId id="32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45" autoAdjust="0"/>
    <p:restoredTop sz="82213" autoAdjust="0"/>
  </p:normalViewPr>
  <p:slideViewPr>
    <p:cSldViewPr snapToGrid="0">
      <p:cViewPr varScale="1">
        <p:scale>
          <a:sx n="67" d="100"/>
          <a:sy n="67" d="100"/>
        </p:scale>
        <p:origin x="520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2022/11/24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11 24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井本さんへの説明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</a:t>
            </a:r>
            <a:r>
              <a:rPr lang="ja-JP" altLang="ja-JP" dirty="0"/>
              <a:t>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11</a:t>
            </a:r>
            <a:r>
              <a:rPr lang="ja-JP" altLang="en-US" dirty="0"/>
              <a:t>月</a:t>
            </a:r>
            <a:r>
              <a:rPr lang="en-US" altLang="ja-JP" dirty="0"/>
              <a:t>29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米国再生水</a:t>
            </a:r>
            <a:r>
              <a:rPr lang="en-US" altLang="ja-JP" sz="2400" dirty="0">
                <a:solidFill>
                  <a:schemeClr val="bg1"/>
                </a:solidFill>
              </a:rPr>
              <a:t>NAWI RO</a:t>
            </a:r>
            <a:r>
              <a:rPr lang="ja-JP" altLang="en-US" sz="2400" dirty="0">
                <a:solidFill>
                  <a:schemeClr val="bg1"/>
                </a:solidFill>
              </a:rPr>
              <a:t>膜解析</a:t>
            </a:r>
            <a:r>
              <a:rPr lang="en-US" altLang="ja-JP" sz="2400" dirty="0">
                <a:solidFill>
                  <a:schemeClr val="bg1"/>
                </a:solidFill>
              </a:rPr>
              <a:t>FS</a:t>
            </a:r>
            <a:endParaRPr lang="ja-JP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6141"/>
            <a:ext cx="11400125" cy="518094"/>
          </a:xfrm>
        </p:spPr>
        <p:txBody>
          <a:bodyPr/>
          <a:lstStyle/>
          <a:p>
            <a:r>
              <a:rPr lang="ja-JP" altLang="en-US" dirty="0"/>
              <a:t>目的</a:t>
            </a:r>
            <a:r>
              <a:rPr lang="en-US" altLang="ja-JP" dirty="0"/>
              <a:t>(3)</a:t>
            </a:r>
            <a:r>
              <a:rPr lang="ja-JP" altLang="en-US" dirty="0"/>
              <a:t>：</a:t>
            </a:r>
            <a:r>
              <a:rPr kumimoji="1" lang="en-US" altLang="ja-JP" sz="2800" b="1" dirty="0"/>
              <a:t> RO</a:t>
            </a:r>
            <a:r>
              <a:rPr kumimoji="1" lang="ja-JP" altLang="en-US" sz="2800" b="1" dirty="0"/>
              <a:t>膜劣化も考慮した運転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DA5DF97-D3CD-4AD0-8909-A4F6F83ACBB7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A6CCCF1-AA4E-48C2-A540-BFF434286145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BD2BF9B-641F-4E08-8B31-CD8CF68EF244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F5E9866-B6D2-46A4-9405-43A945DE2B4D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28BD4D7-190F-4516-BD0B-0F85FC405BDA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矢印: 下 54">
            <a:extLst>
              <a:ext uri="{FF2B5EF4-FFF2-40B4-BE49-F238E27FC236}">
                <a16:creationId xmlns:a16="http://schemas.microsoft.com/office/drawing/2014/main" id="{13D89724-D17E-4C38-BE59-D731A0CB6F35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BF98B117-03D8-4EBB-A122-03FEF7161065}"/>
              </a:ext>
            </a:extLst>
          </p:cNvPr>
          <p:cNvSpPr/>
          <p:nvPr/>
        </p:nvSpPr>
        <p:spPr>
          <a:xfrm>
            <a:off x="3800500" y="3202101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ED7A75E-0E8D-44AA-893F-5D2E4D1F1631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CB4327-5B43-4ED8-963B-3EC465C9C949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A7B708D-E461-4BCC-82E9-0B8EDB24AD6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613D23-2F02-47CF-A32C-477606D2BB38}"/>
              </a:ext>
            </a:extLst>
          </p:cNvPr>
          <p:cNvSpPr txBox="1"/>
          <p:nvPr/>
        </p:nvSpPr>
        <p:spPr>
          <a:xfrm>
            <a:off x="3150452" y="2778136"/>
            <a:ext cx="1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水質調整薬剤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13DB09B-FE9C-463F-AD24-1DE5329E76C9}"/>
              </a:ext>
            </a:extLst>
          </p:cNvPr>
          <p:cNvSpPr txBox="1"/>
          <p:nvPr/>
        </p:nvSpPr>
        <p:spPr>
          <a:xfrm>
            <a:off x="10723483" y="3575807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48B99BB-9FA7-47A0-A95A-8240CA20C62C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CC23088-962C-480B-A1AB-C3311204616D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 flipV="1">
            <a:off x="9905686" y="3745084"/>
            <a:ext cx="817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3F99101-AAC1-4410-9E33-F08487677526}"/>
              </a:ext>
            </a:extLst>
          </p:cNvPr>
          <p:cNvSpPr txBox="1"/>
          <p:nvPr/>
        </p:nvSpPr>
        <p:spPr>
          <a:xfrm>
            <a:off x="10216733" y="4418018"/>
            <a:ext cx="187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最終水質・量需要</a:t>
            </a:r>
          </a:p>
        </p:txBody>
      </p:sp>
      <p:sp>
        <p:nvSpPr>
          <p:cNvPr id="65" name="矢印: 下 64">
            <a:extLst>
              <a:ext uri="{FF2B5EF4-FFF2-40B4-BE49-F238E27FC236}">
                <a16:creationId xmlns:a16="http://schemas.microsoft.com/office/drawing/2014/main" id="{B2BB428C-61AA-46F0-B128-38B8BE8FA0FD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12333E5-4FCB-490A-B775-040A5EA5421E}"/>
              </a:ext>
            </a:extLst>
          </p:cNvPr>
          <p:cNvSpPr txBox="1"/>
          <p:nvPr/>
        </p:nvSpPr>
        <p:spPr>
          <a:xfrm>
            <a:off x="8355859" y="2676700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1A3A016-866C-486F-BBEE-202FA649A3B6}"/>
              </a:ext>
            </a:extLst>
          </p:cNvPr>
          <p:cNvSpPr txBox="1"/>
          <p:nvPr/>
        </p:nvSpPr>
        <p:spPr>
          <a:xfrm>
            <a:off x="4270921" y="2423103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閉塞防止剤</a:t>
            </a:r>
          </a:p>
        </p:txBody>
      </p:sp>
      <p:sp>
        <p:nvSpPr>
          <p:cNvPr id="68" name="矢印: 下 67">
            <a:extLst>
              <a:ext uri="{FF2B5EF4-FFF2-40B4-BE49-F238E27FC236}">
                <a16:creationId xmlns:a16="http://schemas.microsoft.com/office/drawing/2014/main" id="{923BE559-8560-4A20-8CE2-57AE8555701F}"/>
              </a:ext>
            </a:extLst>
          </p:cNvPr>
          <p:cNvSpPr/>
          <p:nvPr/>
        </p:nvSpPr>
        <p:spPr>
          <a:xfrm>
            <a:off x="4845670" y="3192409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B070D47D-A2D2-49EA-9929-0DDBEE1426EA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8DCC5C-603D-4CD5-85B7-A7F239BBB36F}"/>
              </a:ext>
            </a:extLst>
          </p:cNvPr>
          <p:cNvSpPr txBox="1"/>
          <p:nvPr/>
        </p:nvSpPr>
        <p:spPr>
          <a:xfrm>
            <a:off x="6894421" y="4418019"/>
            <a:ext cx="145191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水質・量需要</a:t>
            </a:r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94B0155C-939A-4BE4-9686-10BBBD7CD2CB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6D08163-F671-4088-B3A3-B7066C9C8817}"/>
              </a:ext>
            </a:extLst>
          </p:cNvPr>
          <p:cNvSpPr txBox="1"/>
          <p:nvPr/>
        </p:nvSpPr>
        <p:spPr>
          <a:xfrm>
            <a:off x="5253902" y="4418018"/>
            <a:ext cx="128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73" name="矢印: 下 72">
            <a:extLst>
              <a:ext uri="{FF2B5EF4-FFF2-40B4-BE49-F238E27FC236}">
                <a16:creationId xmlns:a16="http://schemas.microsoft.com/office/drawing/2014/main" id="{7B0FA78E-0137-461C-B838-86E017EE2991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F98FFC3-9C10-4A0E-B45E-3824594E67F9}"/>
              </a:ext>
            </a:extLst>
          </p:cNvPr>
          <p:cNvSpPr txBox="1"/>
          <p:nvPr/>
        </p:nvSpPr>
        <p:spPr>
          <a:xfrm>
            <a:off x="5643306" y="2419923"/>
            <a:ext cx="115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膜洗浄</a:t>
            </a:r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618EAB1F-6367-4B9C-8D40-9415B4AC70E6}"/>
              </a:ext>
            </a:extLst>
          </p:cNvPr>
          <p:cNvSpPr/>
          <p:nvPr/>
        </p:nvSpPr>
        <p:spPr>
          <a:xfrm flipV="1">
            <a:off x="1092861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1CD57E08-AA42-4EB9-8FB4-72215A247AB6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C51339C-0B11-4696-B11B-3B0DDA59EBEF}"/>
              </a:ext>
            </a:extLst>
          </p:cNvPr>
          <p:cNvSpPr txBox="1"/>
          <p:nvPr/>
        </p:nvSpPr>
        <p:spPr>
          <a:xfrm>
            <a:off x="6072933" y="4713293"/>
            <a:ext cx="994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膜寿命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9534C6F-E556-4496-90DC-E845F542911F}"/>
              </a:ext>
            </a:extLst>
          </p:cNvPr>
          <p:cNvSpPr/>
          <p:nvPr/>
        </p:nvSpPr>
        <p:spPr>
          <a:xfrm>
            <a:off x="9687246" y="5741200"/>
            <a:ext cx="436879" cy="382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78E21C-0EFB-4D66-AA71-86C24E264BAE}"/>
              </a:ext>
            </a:extLst>
          </p:cNvPr>
          <p:cNvSpPr txBox="1"/>
          <p:nvPr/>
        </p:nvSpPr>
        <p:spPr>
          <a:xfrm>
            <a:off x="10107771" y="5605635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常に</a:t>
            </a:r>
            <a:r>
              <a:rPr kumimoji="1" lang="en-US" altLang="ja-JP" sz="1600" dirty="0"/>
              <a:t>given</a:t>
            </a:r>
            <a:r>
              <a:rPr kumimoji="1" lang="ja-JP" altLang="en-US" sz="1600" dirty="0"/>
              <a:t>として扱う範囲</a:t>
            </a:r>
          </a:p>
        </p:txBody>
      </p:sp>
      <p:sp>
        <p:nvSpPr>
          <p:cNvPr id="41" name="テキスト プレースホルダー 5">
            <a:extLst>
              <a:ext uri="{FF2B5EF4-FFF2-40B4-BE49-F238E27FC236}">
                <a16:creationId xmlns:a16="http://schemas.microsoft.com/office/drawing/2014/main" id="{E752E82A-5B36-47E4-82F4-41C207EF6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125" y="1071206"/>
            <a:ext cx="11658917" cy="600165"/>
          </a:xfrm>
        </p:spPr>
        <p:txBody>
          <a:bodyPr/>
          <a:lstStyle/>
          <a:p>
            <a:r>
              <a:rPr lang="ja-JP" altLang="en-US" dirty="0"/>
              <a:t>最適化ポイント：膜延命も考慮した運転を実施することで、膜交換コストを削減する</a:t>
            </a:r>
            <a:endParaRPr lang="en-US" altLang="ja-JP" dirty="0"/>
          </a:p>
          <a:p>
            <a:r>
              <a:rPr lang="ja-JP" altLang="en-US" dirty="0"/>
              <a:t>モデリングポイント：膜前後のデータから、膜劣化度を予測する</a:t>
            </a:r>
            <a:endParaRPr lang="en-US" altLang="ja-JP" dirty="0"/>
          </a:p>
        </p:txBody>
      </p:sp>
      <p:sp>
        <p:nvSpPr>
          <p:cNvPr id="94" name="吹き出し: 角を丸めた四角形 93">
            <a:extLst>
              <a:ext uri="{FF2B5EF4-FFF2-40B4-BE49-F238E27FC236}">
                <a16:creationId xmlns:a16="http://schemas.microsoft.com/office/drawing/2014/main" id="{3437C338-AF5F-438A-8243-58C72101A616}"/>
              </a:ext>
            </a:extLst>
          </p:cNvPr>
          <p:cNvSpPr/>
          <p:nvPr/>
        </p:nvSpPr>
        <p:spPr>
          <a:xfrm>
            <a:off x="2595987" y="5273202"/>
            <a:ext cx="3500013" cy="884210"/>
          </a:xfrm>
          <a:prstGeom prst="wedgeRoundRectCallout">
            <a:avLst>
              <a:gd name="adj1" fmla="val 40853"/>
              <a:gd name="adj2" fmla="val -803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膜閉塞度と膜寿命は時間スケールが大きく異なるのでは？</a:t>
            </a:r>
            <a:endParaRPr kumimoji="1" lang="en-US" altLang="ja-JP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366F85F-43A9-45AB-8A29-94B2A2BDD8DF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63129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6141"/>
            <a:ext cx="11400125" cy="518094"/>
          </a:xfrm>
        </p:spPr>
        <p:txBody>
          <a:bodyPr/>
          <a:lstStyle/>
          <a:p>
            <a:r>
              <a:rPr lang="ja-JP" altLang="en-US" dirty="0"/>
              <a:t>目的別の違い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1" name="テキスト プレースホルダー 5">
            <a:extLst>
              <a:ext uri="{FF2B5EF4-FFF2-40B4-BE49-F238E27FC236}">
                <a16:creationId xmlns:a16="http://schemas.microsoft.com/office/drawing/2014/main" id="{E752E82A-5B36-47E4-82F4-41C207EF6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481" y="1070777"/>
            <a:ext cx="11658917" cy="600165"/>
          </a:xfrm>
        </p:spPr>
        <p:txBody>
          <a:bodyPr/>
          <a:lstStyle/>
          <a:p>
            <a:r>
              <a:rPr lang="ja-JP" altLang="en-US" sz="3200" dirty="0"/>
              <a:t>小規模な検討から徐々にステップアップしていく。</a:t>
            </a:r>
            <a:endParaRPr lang="en-US" altLang="ja-JP" sz="32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366F85F-43A9-45AB-8A29-94B2A2BDD8DF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142B32-9EF6-40B9-87A0-485F9743AEF9}"/>
              </a:ext>
            </a:extLst>
          </p:cNvPr>
          <p:cNvSpPr txBox="1"/>
          <p:nvPr/>
        </p:nvSpPr>
        <p:spPr>
          <a:xfrm>
            <a:off x="409575" y="315887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最適化効果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A42424A-A709-4904-A276-ABEDF530B57F}"/>
              </a:ext>
            </a:extLst>
          </p:cNvPr>
          <p:cNvSpPr txBox="1"/>
          <p:nvPr/>
        </p:nvSpPr>
        <p:spPr>
          <a:xfrm>
            <a:off x="2821118" y="315887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小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04F69A-39E2-4662-8082-B5128082BB72}"/>
              </a:ext>
            </a:extLst>
          </p:cNvPr>
          <p:cNvSpPr txBox="1"/>
          <p:nvPr/>
        </p:nvSpPr>
        <p:spPr>
          <a:xfrm>
            <a:off x="6174349" y="3162836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中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8DEC25B-86DE-4265-961E-9F4B1CA110F9}"/>
              </a:ext>
            </a:extLst>
          </p:cNvPr>
          <p:cNvSpPr txBox="1"/>
          <p:nvPr/>
        </p:nvSpPr>
        <p:spPr>
          <a:xfrm>
            <a:off x="9571644" y="3158877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大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4B2F2C5-13FE-4E19-B93F-7281C43A0BF3}"/>
              </a:ext>
            </a:extLst>
          </p:cNvPr>
          <p:cNvSpPr txBox="1"/>
          <p:nvPr/>
        </p:nvSpPr>
        <p:spPr>
          <a:xfrm>
            <a:off x="409575" y="3596176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最適化期間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18E54A5-7D90-4041-840D-24FEEA4B8A19}"/>
              </a:ext>
            </a:extLst>
          </p:cNvPr>
          <p:cNvSpPr txBox="1"/>
          <p:nvPr/>
        </p:nvSpPr>
        <p:spPr>
          <a:xfrm>
            <a:off x="2216793" y="3572755"/>
            <a:ext cx="286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短期</a:t>
            </a:r>
            <a:r>
              <a:rPr kumimoji="1" lang="ja-JP" altLang="en-US" sz="1600" dirty="0"/>
              <a:t>（操作は数分～時間）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7904BEC-323F-4C8D-A727-6C244CA9269E}"/>
              </a:ext>
            </a:extLst>
          </p:cNvPr>
          <p:cNvSpPr txBox="1"/>
          <p:nvPr/>
        </p:nvSpPr>
        <p:spPr>
          <a:xfrm>
            <a:off x="5436758" y="3572755"/>
            <a:ext cx="2970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中期</a:t>
            </a:r>
            <a:r>
              <a:rPr kumimoji="1" lang="ja-JP" altLang="en-US" sz="1600" dirty="0"/>
              <a:t>（洗浄は数日～数か月）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FD64701-AC25-4394-A51B-BF0EF477D47A}"/>
              </a:ext>
            </a:extLst>
          </p:cNvPr>
          <p:cNvSpPr txBox="1"/>
          <p:nvPr/>
        </p:nvSpPr>
        <p:spPr>
          <a:xfrm>
            <a:off x="8762019" y="3572755"/>
            <a:ext cx="3106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長期</a:t>
            </a:r>
            <a:r>
              <a:rPr kumimoji="1" lang="ja-JP" altLang="en-US" sz="1600" dirty="0"/>
              <a:t>（交換は数か月～数年）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EC5222C-744E-4361-B352-A6F483927883}"/>
              </a:ext>
            </a:extLst>
          </p:cNvPr>
          <p:cNvSpPr txBox="1"/>
          <p:nvPr/>
        </p:nvSpPr>
        <p:spPr>
          <a:xfrm>
            <a:off x="409574" y="4242528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モデリング方針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AD2F5F3-38D1-4754-A2B3-A9EBD1372353}"/>
              </a:ext>
            </a:extLst>
          </p:cNvPr>
          <p:cNvSpPr txBox="1"/>
          <p:nvPr/>
        </p:nvSpPr>
        <p:spPr>
          <a:xfrm>
            <a:off x="2712438" y="4240008"/>
            <a:ext cx="171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統計モデル寄り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341BBDC-17C8-422A-903F-1FED9CE6F01B}"/>
              </a:ext>
            </a:extLst>
          </p:cNvPr>
          <p:cNvSpPr txBox="1"/>
          <p:nvPr/>
        </p:nvSpPr>
        <p:spPr>
          <a:xfrm>
            <a:off x="5856335" y="4242528"/>
            <a:ext cx="213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統計／物理モデル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C62A49F-8CCD-4CD7-938F-B7FDBA817FD4}"/>
              </a:ext>
            </a:extLst>
          </p:cNvPr>
          <p:cNvSpPr txBox="1"/>
          <p:nvPr/>
        </p:nvSpPr>
        <p:spPr>
          <a:xfrm>
            <a:off x="9253630" y="4240008"/>
            <a:ext cx="213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物理モデル寄り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B985B73-A856-4A4E-9ED6-9C3BFA04E582}"/>
              </a:ext>
            </a:extLst>
          </p:cNvPr>
          <p:cNvSpPr txBox="1"/>
          <p:nvPr/>
        </p:nvSpPr>
        <p:spPr>
          <a:xfrm>
            <a:off x="409574" y="4744608"/>
            <a:ext cx="14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難易度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D6E06F-AE0D-4F42-9099-7FA699F21BFE}"/>
              </a:ext>
            </a:extLst>
          </p:cNvPr>
          <p:cNvSpPr txBox="1"/>
          <p:nvPr/>
        </p:nvSpPr>
        <p:spPr>
          <a:xfrm>
            <a:off x="2712438" y="4744608"/>
            <a:ext cx="171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易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C8738E-51A8-4CEE-B2F4-09344F8EB305}"/>
              </a:ext>
            </a:extLst>
          </p:cNvPr>
          <p:cNvSpPr txBox="1"/>
          <p:nvPr/>
        </p:nvSpPr>
        <p:spPr>
          <a:xfrm>
            <a:off x="5856335" y="4747128"/>
            <a:ext cx="213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中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5679080-B76E-4C3E-9E99-C7DC48C0818D}"/>
              </a:ext>
            </a:extLst>
          </p:cNvPr>
          <p:cNvSpPr txBox="1"/>
          <p:nvPr/>
        </p:nvSpPr>
        <p:spPr>
          <a:xfrm>
            <a:off x="9253630" y="4744608"/>
            <a:ext cx="2131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難</a:t>
            </a:r>
          </a:p>
        </p:txBody>
      </p:sp>
      <p:sp>
        <p:nvSpPr>
          <p:cNvPr id="27" name="矢印: 下カーブ 26">
            <a:extLst>
              <a:ext uri="{FF2B5EF4-FFF2-40B4-BE49-F238E27FC236}">
                <a16:creationId xmlns:a16="http://schemas.microsoft.com/office/drawing/2014/main" id="{3675EAA8-38B5-4264-97EE-C51214F37D51}"/>
              </a:ext>
            </a:extLst>
          </p:cNvPr>
          <p:cNvSpPr/>
          <p:nvPr/>
        </p:nvSpPr>
        <p:spPr>
          <a:xfrm rot="10800000" flipH="1">
            <a:off x="7782569" y="5344035"/>
            <a:ext cx="1789075" cy="45031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0DB0E7A-A0DF-4060-9B30-C287A6489499}"/>
              </a:ext>
            </a:extLst>
          </p:cNvPr>
          <p:cNvCxnSpPr>
            <a:cxnSpLocks/>
          </p:cNvCxnSpPr>
          <p:nvPr/>
        </p:nvCxnSpPr>
        <p:spPr>
          <a:xfrm flipH="1">
            <a:off x="123495" y="3053432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C094A96-E810-4F2E-B3C7-D8FE57FD3514}"/>
              </a:ext>
            </a:extLst>
          </p:cNvPr>
          <p:cNvCxnSpPr>
            <a:cxnSpLocks/>
          </p:cNvCxnSpPr>
          <p:nvPr/>
        </p:nvCxnSpPr>
        <p:spPr>
          <a:xfrm flipH="1">
            <a:off x="123495" y="4072607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AB1E83E-17BD-4BD4-8FFB-4C21E8692AF6}"/>
              </a:ext>
            </a:extLst>
          </p:cNvPr>
          <p:cNvCxnSpPr>
            <a:cxnSpLocks/>
          </p:cNvCxnSpPr>
          <p:nvPr/>
        </p:nvCxnSpPr>
        <p:spPr>
          <a:xfrm flipH="1">
            <a:off x="123495" y="5248453"/>
            <a:ext cx="1182529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3262FE4-7D71-4FBE-B181-8A212EE0DA55}"/>
              </a:ext>
            </a:extLst>
          </p:cNvPr>
          <p:cNvSpPr/>
          <p:nvPr/>
        </p:nvSpPr>
        <p:spPr>
          <a:xfrm>
            <a:off x="1904999" y="2199851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(1) </a:t>
            </a:r>
            <a:r>
              <a:rPr kumimoji="1" lang="ja-JP" altLang="en-US" dirty="0"/>
              <a:t>最終水質と供給量を考慮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68F60F7-72CC-41E9-AB1C-2852E86D7759}"/>
              </a:ext>
            </a:extLst>
          </p:cNvPr>
          <p:cNvSpPr/>
          <p:nvPr/>
        </p:nvSpPr>
        <p:spPr>
          <a:xfrm>
            <a:off x="5273309" y="2199851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(2) RO</a:t>
            </a:r>
            <a:r>
              <a:rPr kumimoji="1" lang="ja-JP" altLang="en-US" dirty="0"/>
              <a:t>膜閉塞状態も考慮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4B6C56C-D833-43B1-BB21-EA47F44198E2}"/>
              </a:ext>
            </a:extLst>
          </p:cNvPr>
          <p:cNvSpPr/>
          <p:nvPr/>
        </p:nvSpPr>
        <p:spPr>
          <a:xfrm>
            <a:off x="8671397" y="2199851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(3) RO</a:t>
            </a:r>
            <a:r>
              <a:rPr kumimoji="1" lang="ja-JP" altLang="en-US" dirty="0"/>
              <a:t>膜劣化も考慮</a:t>
            </a:r>
          </a:p>
        </p:txBody>
      </p:sp>
      <p:sp>
        <p:nvSpPr>
          <p:cNvPr id="34" name="矢印: 下カーブ 33">
            <a:extLst>
              <a:ext uri="{FF2B5EF4-FFF2-40B4-BE49-F238E27FC236}">
                <a16:creationId xmlns:a16="http://schemas.microsoft.com/office/drawing/2014/main" id="{1F5CBCC8-5621-4E9F-87CF-004B0253ED80}"/>
              </a:ext>
            </a:extLst>
          </p:cNvPr>
          <p:cNvSpPr/>
          <p:nvPr/>
        </p:nvSpPr>
        <p:spPr>
          <a:xfrm rot="10800000" flipH="1">
            <a:off x="4199288" y="5348543"/>
            <a:ext cx="1789075" cy="45031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8134F67D-D936-4D63-A550-28A94C6FFF03}"/>
              </a:ext>
            </a:extLst>
          </p:cNvPr>
          <p:cNvSpPr/>
          <p:nvPr/>
        </p:nvSpPr>
        <p:spPr>
          <a:xfrm>
            <a:off x="1904999" y="2201635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(1) </a:t>
            </a:r>
            <a:r>
              <a:rPr kumimoji="1" lang="ja-JP" altLang="en-US" dirty="0"/>
              <a:t>最終水質と供給量を考慮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E28CD56-0A17-41B3-B135-0A25450ABEB8}"/>
              </a:ext>
            </a:extLst>
          </p:cNvPr>
          <p:cNvSpPr/>
          <p:nvPr/>
        </p:nvSpPr>
        <p:spPr>
          <a:xfrm>
            <a:off x="5273309" y="2201635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(2) RO</a:t>
            </a:r>
            <a:r>
              <a:rPr kumimoji="1" lang="ja-JP" altLang="en-US" dirty="0"/>
              <a:t>膜閉塞状態も考慮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2ED57AD-DB9E-435B-A412-267333C25EB0}"/>
              </a:ext>
            </a:extLst>
          </p:cNvPr>
          <p:cNvSpPr/>
          <p:nvPr/>
        </p:nvSpPr>
        <p:spPr>
          <a:xfrm>
            <a:off x="8671397" y="2201635"/>
            <a:ext cx="3240001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(3) RO</a:t>
            </a:r>
            <a:r>
              <a:rPr kumimoji="1" lang="ja-JP" altLang="en-US" dirty="0"/>
              <a:t>膜劣化も考慮</a:t>
            </a:r>
          </a:p>
        </p:txBody>
      </p:sp>
    </p:spTree>
    <p:extLst>
      <p:ext uri="{BB962C8B-B14F-4D97-AF65-F5344CB8AC3E}">
        <p14:creationId xmlns:p14="http://schemas.microsoft.com/office/powerpoint/2010/main" val="112234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6AE69CF4-0677-4273-A2CF-B9D5359C3C93}"/>
              </a:ext>
            </a:extLst>
          </p:cNvPr>
          <p:cNvSpPr/>
          <p:nvPr/>
        </p:nvSpPr>
        <p:spPr>
          <a:xfrm>
            <a:off x="1695449" y="4310103"/>
            <a:ext cx="10041350" cy="116441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A14C9261-80C7-425E-9018-79596BDCE5C5}"/>
              </a:ext>
            </a:extLst>
          </p:cNvPr>
          <p:cNvSpPr/>
          <p:nvPr/>
        </p:nvSpPr>
        <p:spPr>
          <a:xfrm>
            <a:off x="1862838" y="4420241"/>
            <a:ext cx="6623936" cy="95911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9F041D57-9BB6-4677-BB01-61E8F3E8C1E6}"/>
              </a:ext>
            </a:extLst>
          </p:cNvPr>
          <p:cNvSpPr/>
          <p:nvPr/>
        </p:nvSpPr>
        <p:spPr>
          <a:xfrm>
            <a:off x="2030177" y="4524966"/>
            <a:ext cx="2989642" cy="6722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6141"/>
            <a:ext cx="11400125" cy="518094"/>
          </a:xfrm>
        </p:spPr>
        <p:txBody>
          <a:bodyPr/>
          <a:lstStyle/>
          <a:p>
            <a:r>
              <a:rPr lang="ja-JP" altLang="en-US" dirty="0"/>
              <a:t>懸念点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1" name="テキスト プレースホルダー 5">
            <a:extLst>
              <a:ext uri="{FF2B5EF4-FFF2-40B4-BE49-F238E27FC236}">
                <a16:creationId xmlns:a16="http://schemas.microsoft.com/office/drawing/2014/main" id="{E752E82A-5B36-47E4-82F4-41C207EF6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2481" y="1070777"/>
            <a:ext cx="11658917" cy="600165"/>
          </a:xfrm>
        </p:spPr>
        <p:txBody>
          <a:bodyPr/>
          <a:lstStyle/>
          <a:p>
            <a:r>
              <a:rPr lang="ja-JP" altLang="en-US" sz="2800" dirty="0"/>
              <a:t>改善効果の時間スケールが大きく異なる場合、</a:t>
            </a:r>
            <a:r>
              <a:rPr lang="en-US" altLang="ja-JP" sz="2800" dirty="0"/>
              <a:t>1</a:t>
            </a:r>
            <a:r>
              <a:rPr lang="ja-JP" altLang="en-US" sz="2800" dirty="0"/>
              <a:t>つの最適化モデルで両立できるか？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恐らく、数時間単位の運転データからは膜劣化を表現できない</a:t>
            </a:r>
            <a:endParaRPr lang="en-US" altLang="ja-JP" dirty="0"/>
          </a:p>
          <a:p>
            <a:r>
              <a:rPr lang="ja-JP" altLang="en-US" sz="2800" dirty="0"/>
              <a:t>膜状態モデリング単体でも難易度が高いため、下記の進め方で良いか？</a:t>
            </a:r>
            <a:endParaRPr lang="en-US" altLang="ja-JP" sz="2800" dirty="0"/>
          </a:p>
          <a:p>
            <a:pPr lvl="1"/>
            <a:r>
              <a:rPr lang="en-US" altLang="ja-JP" sz="2400" dirty="0"/>
              <a:t>(1)</a:t>
            </a:r>
            <a:r>
              <a:rPr lang="ja-JP" altLang="en-US" sz="2400" dirty="0"/>
              <a:t>のモデル検討と切り分けて進め、上手く行けば導入する手順が良いかも。</a:t>
            </a:r>
            <a:endParaRPr lang="en-US" altLang="ja-JP" sz="2400" dirty="0"/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366F85F-43A9-45AB-8A29-94B2A2BDD8DF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A7C88B06-602B-4421-ACB6-53196B7B195A}"/>
              </a:ext>
            </a:extLst>
          </p:cNvPr>
          <p:cNvSpPr/>
          <p:nvPr/>
        </p:nvSpPr>
        <p:spPr>
          <a:xfrm>
            <a:off x="2186155" y="4613541"/>
            <a:ext cx="2677686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水質予測モデル</a:t>
            </a:r>
            <a:endParaRPr kumimoji="1" lang="en-US" altLang="ja-JP" b="1" dirty="0">
              <a:solidFill>
                <a:schemeClr val="bg1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DC541C3-0CFA-45D8-BE74-3406E7057730}"/>
              </a:ext>
            </a:extLst>
          </p:cNvPr>
          <p:cNvSpPr/>
          <p:nvPr/>
        </p:nvSpPr>
        <p:spPr>
          <a:xfrm>
            <a:off x="5494818" y="4613541"/>
            <a:ext cx="2677686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膜閉塞度予測モデル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1A8EA2-8013-4235-A450-6BFA5642F6BF}"/>
              </a:ext>
            </a:extLst>
          </p:cNvPr>
          <p:cNvSpPr/>
          <p:nvPr/>
        </p:nvSpPr>
        <p:spPr>
          <a:xfrm>
            <a:off x="8766880" y="4613541"/>
            <a:ext cx="2677686" cy="49512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膜劣化予測モデル</a:t>
            </a:r>
          </a:p>
        </p:txBody>
      </p:sp>
      <p:sp>
        <p:nvSpPr>
          <p:cNvPr id="38" name="右中かっこ 37">
            <a:extLst>
              <a:ext uri="{FF2B5EF4-FFF2-40B4-BE49-F238E27FC236}">
                <a16:creationId xmlns:a16="http://schemas.microsoft.com/office/drawing/2014/main" id="{45916D00-C36E-4469-B951-24CF62CEC108}"/>
              </a:ext>
            </a:extLst>
          </p:cNvPr>
          <p:cNvSpPr/>
          <p:nvPr/>
        </p:nvSpPr>
        <p:spPr>
          <a:xfrm rot="16200000">
            <a:off x="8256483" y="1225536"/>
            <a:ext cx="337872" cy="5861201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56B3DA1-1EF4-4BC6-A289-917E997BECBB}"/>
              </a:ext>
            </a:extLst>
          </p:cNvPr>
          <p:cNvSpPr txBox="1"/>
          <p:nvPr/>
        </p:nvSpPr>
        <p:spPr>
          <a:xfrm>
            <a:off x="7700519" y="3654522"/>
            <a:ext cx="1449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膜状態監視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F5324E3-D7B9-40B1-B16C-F41D89789E9C}"/>
              </a:ext>
            </a:extLst>
          </p:cNvPr>
          <p:cNvSpPr txBox="1"/>
          <p:nvPr/>
        </p:nvSpPr>
        <p:spPr>
          <a:xfrm>
            <a:off x="5256735" y="5648802"/>
            <a:ext cx="2925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②モデリングが上手く行けば、最適化に導入</a:t>
            </a:r>
            <a:endParaRPr kumimoji="1" lang="ja-JP" altLang="en-US" dirty="0"/>
          </a:p>
        </p:txBody>
      </p:sp>
      <p:sp>
        <p:nvSpPr>
          <p:cNvPr id="46" name="矢印: 下カーブ 45">
            <a:extLst>
              <a:ext uri="{FF2B5EF4-FFF2-40B4-BE49-F238E27FC236}">
                <a16:creationId xmlns:a16="http://schemas.microsoft.com/office/drawing/2014/main" id="{85D85F19-AA83-4262-A78D-7043A00BF82B}"/>
              </a:ext>
            </a:extLst>
          </p:cNvPr>
          <p:cNvSpPr/>
          <p:nvPr/>
        </p:nvSpPr>
        <p:spPr>
          <a:xfrm rot="10800000" flipH="1">
            <a:off x="4306925" y="5182721"/>
            <a:ext cx="1789075" cy="45031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7" name="矢印: 下カーブ 46">
            <a:extLst>
              <a:ext uri="{FF2B5EF4-FFF2-40B4-BE49-F238E27FC236}">
                <a16:creationId xmlns:a16="http://schemas.microsoft.com/office/drawing/2014/main" id="{B0BEF487-5296-4A69-A829-40EDEE568A06}"/>
              </a:ext>
            </a:extLst>
          </p:cNvPr>
          <p:cNvSpPr/>
          <p:nvPr/>
        </p:nvSpPr>
        <p:spPr>
          <a:xfrm rot="10800000" flipH="1">
            <a:off x="7732290" y="5213337"/>
            <a:ext cx="1789075" cy="450310"/>
          </a:xfrm>
          <a:prstGeom prst="curved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C59787F-25E6-45E6-8AE8-D725336F0857}"/>
              </a:ext>
            </a:extLst>
          </p:cNvPr>
          <p:cNvSpPr txBox="1"/>
          <p:nvPr/>
        </p:nvSpPr>
        <p:spPr>
          <a:xfrm>
            <a:off x="1934609" y="5494662"/>
            <a:ext cx="1796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①最優先に検討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9A52CF-1AEF-4EB0-A3C8-E55B624231B0}"/>
              </a:ext>
            </a:extLst>
          </p:cNvPr>
          <p:cNvSpPr txBox="1"/>
          <p:nvPr/>
        </p:nvSpPr>
        <p:spPr>
          <a:xfrm>
            <a:off x="9150318" y="5644068"/>
            <a:ext cx="290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③モデリングが上手く行けば、最適化に導入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107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0908E310-9126-42CF-9D16-FE71D8339250}"/>
              </a:ext>
            </a:extLst>
          </p:cNvPr>
          <p:cNvCxnSpPr>
            <a:cxnSpLocks/>
          </p:cNvCxnSpPr>
          <p:nvPr/>
        </p:nvCxnSpPr>
        <p:spPr>
          <a:xfrm flipH="1">
            <a:off x="0" y="4991100"/>
            <a:ext cx="121158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C5940B86-52B3-4FA8-A52A-6FD5AE7AAE6B}"/>
              </a:ext>
            </a:extLst>
          </p:cNvPr>
          <p:cNvCxnSpPr>
            <a:cxnSpLocks/>
          </p:cNvCxnSpPr>
          <p:nvPr/>
        </p:nvCxnSpPr>
        <p:spPr>
          <a:xfrm>
            <a:off x="1940666" y="1602078"/>
            <a:ext cx="0" cy="443677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E1F5D227-715A-4AE4-A979-1FCEBD0086DC}"/>
              </a:ext>
            </a:extLst>
          </p:cNvPr>
          <p:cNvCxnSpPr>
            <a:cxnSpLocks/>
          </p:cNvCxnSpPr>
          <p:nvPr/>
        </p:nvCxnSpPr>
        <p:spPr>
          <a:xfrm>
            <a:off x="4457973" y="1602078"/>
            <a:ext cx="0" cy="44367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D991EAB-216D-4A98-B602-F7A31986893B}"/>
              </a:ext>
            </a:extLst>
          </p:cNvPr>
          <p:cNvCxnSpPr>
            <a:cxnSpLocks/>
          </p:cNvCxnSpPr>
          <p:nvPr/>
        </p:nvCxnSpPr>
        <p:spPr>
          <a:xfrm>
            <a:off x="6982098" y="1602078"/>
            <a:ext cx="0" cy="44367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8747"/>
            <a:ext cx="11400125" cy="518094"/>
          </a:xfrm>
        </p:spPr>
        <p:txBody>
          <a:bodyPr/>
          <a:lstStyle/>
          <a:p>
            <a:r>
              <a:rPr lang="en-US" altLang="ja-JP" dirty="0"/>
              <a:t>NAWI</a:t>
            </a:r>
            <a:r>
              <a:rPr lang="ja-JP" altLang="en-US" dirty="0"/>
              <a:t>スケジュール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267952-0902-4A58-A8B6-7F73B56B8CD3}"/>
              </a:ext>
            </a:extLst>
          </p:cNvPr>
          <p:cNvSpPr txBox="1"/>
          <p:nvPr/>
        </p:nvSpPr>
        <p:spPr>
          <a:xfrm>
            <a:off x="5364878" y="2977925"/>
            <a:ext cx="1616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中間報告会？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D6783-689C-4B0C-ACFD-044AEE63C6CD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の体制とスケジュール</a:t>
            </a:r>
          </a:p>
        </p:txBody>
      </p:sp>
      <p:graphicFrame>
        <p:nvGraphicFramePr>
          <p:cNvPr id="10" name="コンテンツ プレースホルダー 6">
            <a:extLst>
              <a:ext uri="{FF2B5EF4-FFF2-40B4-BE49-F238E27FC236}">
                <a16:creationId xmlns:a16="http://schemas.microsoft.com/office/drawing/2014/main" id="{9ECED55F-E71D-4A94-9E8D-4F5143CAA7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2503429"/>
              </p:ext>
            </p:extLst>
          </p:nvPr>
        </p:nvGraphicFramePr>
        <p:xfrm>
          <a:off x="138773" y="901038"/>
          <a:ext cx="11880000" cy="7010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593228238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332044424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45018477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49187082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86947003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54288988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316652153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652370762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188904564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2206129786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552732749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995417365"/>
                    </a:ext>
                  </a:extLst>
                </a:gridCol>
                <a:gridCol w="840000">
                  <a:extLst>
                    <a:ext uri="{9D8B030D-6E8A-4147-A177-3AD203B41FA5}">
                      <a16:colId xmlns:a16="http://schemas.microsoft.com/office/drawing/2014/main" val="159110547"/>
                    </a:ext>
                  </a:extLst>
                </a:gridCol>
              </a:tblGrid>
              <a:tr h="2661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600" dirty="0"/>
                        <a:t>項目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年度 </a:t>
                      </a:r>
                      <a:r>
                        <a:rPr kumimoji="1" lang="en-US" altLang="ja-JP" dirty="0"/>
                        <a:t>3Q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年度 </a:t>
                      </a:r>
                      <a:r>
                        <a:rPr kumimoji="1" lang="en-US" altLang="ja-JP" dirty="0"/>
                        <a:t>4Q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年度 </a:t>
                      </a:r>
                      <a:r>
                        <a:rPr kumimoji="1" lang="en-US" altLang="ja-JP" dirty="0"/>
                        <a:t>1Q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2023</a:t>
                      </a:r>
                      <a:r>
                        <a:rPr kumimoji="1" lang="ja-JP" altLang="en-US" dirty="0"/>
                        <a:t>年度 </a:t>
                      </a:r>
                      <a:r>
                        <a:rPr kumimoji="1" lang="en-US" altLang="ja-JP" dirty="0"/>
                        <a:t>2Q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526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algn="ctr"/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10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11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2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3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4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5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6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7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8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9</a:t>
                      </a:r>
                      <a:r>
                        <a:rPr kumimoji="1" lang="ja-JP" altLang="en-US" sz="16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5070490"/>
                  </a:ext>
                </a:extLst>
              </a:tr>
            </a:tbl>
          </a:graphicData>
        </a:graphic>
      </p:graphicFrame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B05BA6-854C-4E3E-9B9B-C2F10BBD7594}"/>
              </a:ext>
            </a:extLst>
          </p:cNvPr>
          <p:cNvSpPr txBox="1"/>
          <p:nvPr/>
        </p:nvSpPr>
        <p:spPr>
          <a:xfrm>
            <a:off x="-91046" y="2671184"/>
            <a:ext cx="21213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オンラインデータの受領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F414A98-70CE-4F09-8FC5-BD5C716CC9FF}"/>
              </a:ext>
            </a:extLst>
          </p:cNvPr>
          <p:cNvSpPr txBox="1"/>
          <p:nvPr/>
        </p:nvSpPr>
        <p:spPr>
          <a:xfrm>
            <a:off x="30487" y="1904362"/>
            <a:ext cx="1865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Task1. </a:t>
            </a:r>
            <a:r>
              <a:rPr kumimoji="1" lang="ja-JP" altLang="en-US" dirty="0"/>
              <a:t>机上評価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B4A72CF-DAE4-409F-8528-5B53D17D8D97}"/>
              </a:ext>
            </a:extLst>
          </p:cNvPr>
          <p:cNvCxnSpPr>
            <a:cxnSpLocks/>
          </p:cNvCxnSpPr>
          <p:nvPr/>
        </p:nvCxnSpPr>
        <p:spPr>
          <a:xfrm flipV="1">
            <a:off x="1950191" y="2072473"/>
            <a:ext cx="9251209" cy="1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8FAF870-33A0-4697-9DA4-50658A0D96D9}"/>
              </a:ext>
            </a:extLst>
          </p:cNvPr>
          <p:cNvCxnSpPr>
            <a:cxnSpLocks/>
          </p:cNvCxnSpPr>
          <p:nvPr/>
        </p:nvCxnSpPr>
        <p:spPr>
          <a:xfrm>
            <a:off x="1933848" y="2836272"/>
            <a:ext cx="1712724" cy="0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D2582C9-76EB-4576-8EA6-9E9DA24E4029}"/>
              </a:ext>
            </a:extLst>
          </p:cNvPr>
          <p:cNvSpPr txBox="1"/>
          <p:nvPr/>
        </p:nvSpPr>
        <p:spPr>
          <a:xfrm>
            <a:off x="19051" y="3487565"/>
            <a:ext cx="1931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solidFill>
                  <a:schemeClr val="accent4"/>
                </a:solidFill>
              </a:rPr>
              <a:t>RO</a:t>
            </a:r>
            <a:r>
              <a:rPr kumimoji="1" lang="ja-JP" altLang="en-US" sz="1600" dirty="0">
                <a:solidFill>
                  <a:schemeClr val="accent4"/>
                </a:solidFill>
              </a:rPr>
              <a:t>高度処理最適化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66B8165-FB8F-41F7-B9AF-12CADA204A26}"/>
              </a:ext>
            </a:extLst>
          </p:cNvPr>
          <p:cNvSpPr txBox="1"/>
          <p:nvPr/>
        </p:nvSpPr>
        <p:spPr>
          <a:xfrm>
            <a:off x="2027536" y="2459282"/>
            <a:ext cx="1606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すでに遅延しそう？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142A3DE-F534-46E5-98D9-637F5E764227}"/>
              </a:ext>
            </a:extLst>
          </p:cNvPr>
          <p:cNvCxnSpPr>
            <a:cxnSpLocks/>
          </p:cNvCxnSpPr>
          <p:nvPr/>
        </p:nvCxnSpPr>
        <p:spPr>
          <a:xfrm>
            <a:off x="3646572" y="3644384"/>
            <a:ext cx="5049753" cy="0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3EACC90-4CB3-4406-A48D-CF8D49687149}"/>
              </a:ext>
            </a:extLst>
          </p:cNvPr>
          <p:cNvCxnSpPr>
            <a:cxnSpLocks/>
          </p:cNvCxnSpPr>
          <p:nvPr/>
        </p:nvCxnSpPr>
        <p:spPr>
          <a:xfrm>
            <a:off x="9496698" y="1602078"/>
            <a:ext cx="0" cy="44367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BF134F21-F501-4B42-B940-D4F809E6BBD7}"/>
              </a:ext>
            </a:extLst>
          </p:cNvPr>
          <p:cNvSpPr txBox="1"/>
          <p:nvPr/>
        </p:nvSpPr>
        <p:spPr>
          <a:xfrm>
            <a:off x="189542" y="4335290"/>
            <a:ext cx="15601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プラン選択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C713590-F246-44A0-A94C-CD8B71BD2E92}"/>
              </a:ext>
            </a:extLst>
          </p:cNvPr>
          <p:cNvCxnSpPr>
            <a:cxnSpLocks/>
          </p:cNvCxnSpPr>
          <p:nvPr/>
        </p:nvCxnSpPr>
        <p:spPr>
          <a:xfrm>
            <a:off x="8696325" y="4504567"/>
            <a:ext cx="2505075" cy="0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D596634-2734-4FA5-A083-32DC68329102}"/>
              </a:ext>
            </a:extLst>
          </p:cNvPr>
          <p:cNvSpPr txBox="1"/>
          <p:nvPr/>
        </p:nvSpPr>
        <p:spPr>
          <a:xfrm>
            <a:off x="30487" y="5237469"/>
            <a:ext cx="1865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Task2. </a:t>
            </a:r>
            <a:r>
              <a:rPr kumimoji="1" lang="ja-JP" altLang="en-US" dirty="0"/>
              <a:t>パイロット実装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評価</a:t>
            </a: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9D9A5E70-76AB-416A-9829-5914E03AB2A5}"/>
              </a:ext>
            </a:extLst>
          </p:cNvPr>
          <p:cNvSpPr/>
          <p:nvPr/>
        </p:nvSpPr>
        <p:spPr>
          <a:xfrm flipV="1">
            <a:off x="5966321" y="3378542"/>
            <a:ext cx="410253" cy="21804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吹き出し: 角を丸めた四角形 40">
            <a:extLst>
              <a:ext uri="{FF2B5EF4-FFF2-40B4-BE49-F238E27FC236}">
                <a16:creationId xmlns:a16="http://schemas.microsoft.com/office/drawing/2014/main" id="{E70F8136-9068-426A-8F35-2F0DEF29E5B8}"/>
              </a:ext>
            </a:extLst>
          </p:cNvPr>
          <p:cNvSpPr/>
          <p:nvPr/>
        </p:nvSpPr>
        <p:spPr>
          <a:xfrm>
            <a:off x="4264329" y="4017519"/>
            <a:ext cx="2763508" cy="392816"/>
          </a:xfrm>
          <a:prstGeom prst="wedgeRoundRectCallout">
            <a:avLst>
              <a:gd name="adj1" fmla="val 23771"/>
              <a:gd name="adj2" fmla="val -790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他に重要な会議はあるか？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634F19B-9CB1-49AD-A39B-C6FAEE7EC21A}"/>
              </a:ext>
            </a:extLst>
          </p:cNvPr>
          <p:cNvSpPr txBox="1"/>
          <p:nvPr/>
        </p:nvSpPr>
        <p:spPr>
          <a:xfrm>
            <a:off x="7818077" y="2977925"/>
            <a:ext cx="13697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最終報告会</a:t>
            </a:r>
          </a:p>
        </p:txBody>
      </p:sp>
      <p:sp>
        <p:nvSpPr>
          <p:cNvPr id="43" name="二等辺三角形 42">
            <a:extLst>
              <a:ext uri="{FF2B5EF4-FFF2-40B4-BE49-F238E27FC236}">
                <a16:creationId xmlns:a16="http://schemas.microsoft.com/office/drawing/2014/main" id="{B341110F-D1A2-42A7-A6C8-8B68A4D1C584}"/>
              </a:ext>
            </a:extLst>
          </p:cNvPr>
          <p:cNvSpPr/>
          <p:nvPr/>
        </p:nvSpPr>
        <p:spPr>
          <a:xfrm flipV="1">
            <a:off x="8286170" y="3378542"/>
            <a:ext cx="410253" cy="218046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吹き出し: 角を丸めた四角形 43">
            <a:extLst>
              <a:ext uri="{FF2B5EF4-FFF2-40B4-BE49-F238E27FC236}">
                <a16:creationId xmlns:a16="http://schemas.microsoft.com/office/drawing/2014/main" id="{6E55B979-164B-4F3D-BFF5-69109D670AA7}"/>
              </a:ext>
            </a:extLst>
          </p:cNvPr>
          <p:cNvSpPr/>
          <p:nvPr/>
        </p:nvSpPr>
        <p:spPr>
          <a:xfrm>
            <a:off x="9204822" y="3419189"/>
            <a:ext cx="2813951" cy="392816"/>
          </a:xfrm>
          <a:prstGeom prst="wedgeRoundRectCallout">
            <a:avLst>
              <a:gd name="adj1" fmla="val -61957"/>
              <a:gd name="adj2" fmla="val 1066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延期する可能性はあるか？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45" name="吹き出し: 角を丸めた四角形 44">
            <a:extLst>
              <a:ext uri="{FF2B5EF4-FFF2-40B4-BE49-F238E27FC236}">
                <a16:creationId xmlns:a16="http://schemas.microsoft.com/office/drawing/2014/main" id="{781B7C71-3E2E-4E15-A41A-E4921DF58DDE}"/>
              </a:ext>
            </a:extLst>
          </p:cNvPr>
          <p:cNvSpPr/>
          <p:nvPr/>
        </p:nvSpPr>
        <p:spPr>
          <a:xfrm>
            <a:off x="8058155" y="5454350"/>
            <a:ext cx="2473582" cy="566233"/>
          </a:xfrm>
          <a:prstGeom prst="wedgeRoundRectCallout">
            <a:avLst>
              <a:gd name="adj1" fmla="val 70532"/>
              <a:gd name="adj2" fmla="val -1115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プランが採択された場合、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継続して担当するか？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9378772-470E-424D-92D1-9C01FFB8A16E}"/>
              </a:ext>
            </a:extLst>
          </p:cNvPr>
          <p:cNvCxnSpPr>
            <a:cxnSpLocks/>
          </p:cNvCxnSpPr>
          <p:nvPr/>
        </p:nvCxnSpPr>
        <p:spPr>
          <a:xfrm flipV="1">
            <a:off x="11221015" y="5646781"/>
            <a:ext cx="725495" cy="1"/>
          </a:xfrm>
          <a:prstGeom prst="straightConnector1">
            <a:avLst/>
          </a:prstGeom>
          <a:ln>
            <a:solidFill>
              <a:schemeClr val="tx1"/>
            </a:solidFill>
            <a:headEnd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19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8747"/>
            <a:ext cx="11400125" cy="518094"/>
          </a:xfrm>
        </p:spPr>
        <p:txBody>
          <a:bodyPr/>
          <a:lstStyle/>
          <a:p>
            <a:r>
              <a:rPr lang="ja-JP" altLang="en-US" dirty="0"/>
              <a:t>「</a:t>
            </a:r>
            <a:r>
              <a:rPr lang="en-US" altLang="ja-JP" dirty="0"/>
              <a:t>RO</a:t>
            </a:r>
            <a:r>
              <a:rPr lang="ja-JP" altLang="en-US" dirty="0"/>
              <a:t>高度最適化」の作業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A1D6783-689C-4B0C-ACFD-044AEE63C6CD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の体制とスケジュール</a:t>
            </a:r>
          </a:p>
        </p:txBody>
      </p:sp>
      <p:graphicFrame>
        <p:nvGraphicFramePr>
          <p:cNvPr id="10" name="コンテンツ プレースホルダー 6">
            <a:extLst>
              <a:ext uri="{FF2B5EF4-FFF2-40B4-BE49-F238E27FC236}">
                <a16:creationId xmlns:a16="http://schemas.microsoft.com/office/drawing/2014/main" id="{60260621-4CF5-4828-ABA4-019C55ECC3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0204552"/>
              </p:ext>
            </p:extLst>
          </p:nvPr>
        </p:nvGraphicFramePr>
        <p:xfrm>
          <a:off x="392036" y="2202535"/>
          <a:ext cx="11434769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11127">
                  <a:extLst>
                    <a:ext uri="{9D8B030D-6E8A-4147-A177-3AD203B41FA5}">
                      <a16:colId xmlns:a16="http://schemas.microsoft.com/office/drawing/2014/main" val="593228238"/>
                    </a:ext>
                  </a:extLst>
                </a:gridCol>
                <a:gridCol w="7631462">
                  <a:extLst>
                    <a:ext uri="{9D8B030D-6E8A-4147-A177-3AD203B41FA5}">
                      <a16:colId xmlns:a16="http://schemas.microsoft.com/office/drawing/2014/main" val="3320444244"/>
                    </a:ext>
                  </a:extLst>
                </a:gridCol>
                <a:gridCol w="1492180">
                  <a:extLst>
                    <a:ext uri="{9D8B030D-6E8A-4147-A177-3AD203B41FA5}">
                      <a16:colId xmlns:a16="http://schemas.microsoft.com/office/drawing/2014/main" val="869470032"/>
                    </a:ext>
                  </a:extLst>
                </a:gridCol>
              </a:tblGrid>
              <a:tr h="26614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項目</a:t>
                      </a:r>
                      <a:endParaRPr kumimoji="1" lang="ja-JP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担当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22526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解析・最適化方針検討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FS</a:t>
                      </a:r>
                      <a:r>
                        <a:rPr kumimoji="1" lang="ja-JP" altLang="en-US" dirty="0"/>
                        <a:t>の解析・最適化方針を検討する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熊谷・川田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5030089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受領データ整理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受領データを確認し、フロー情報と照らし合わせながら整理する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井本・熊谷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3174603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プレ簡易解析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データの傾向・統計量を大まかに調べ、モデリングの起点を探る</a:t>
                      </a:r>
                      <a:r>
                        <a:rPr kumimoji="1" lang="ja-JP" altLang="en-US" sz="1600" dirty="0"/>
                        <a:t>（探索的データ分析）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井本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79363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600" dirty="0"/>
                        <a:t>目的</a:t>
                      </a:r>
                      <a:r>
                        <a:rPr kumimoji="1" lang="en-US" altLang="ja-JP" sz="1600" dirty="0"/>
                        <a:t>(1)</a:t>
                      </a:r>
                      <a:r>
                        <a:rPr kumimoji="1" lang="ja-JP" altLang="en-US" sz="1600" dirty="0"/>
                        <a:t>のモデリング検討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膜後ろの水質・供給量の予測モデルを検討する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熊谷・井本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74628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目的</a:t>
                      </a:r>
                      <a:r>
                        <a:rPr kumimoji="1" lang="en-US" altLang="ja-JP" sz="1600" dirty="0"/>
                        <a:t>(2)</a:t>
                      </a:r>
                      <a:r>
                        <a:rPr kumimoji="1" lang="ja-JP" altLang="en-US" sz="1600" dirty="0"/>
                        <a:t>のモデリング検討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膜閉塞状態の予測モデルを検討する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熊谷・井本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511157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目的</a:t>
                      </a:r>
                      <a:r>
                        <a:rPr kumimoji="1" lang="en-US" altLang="ja-JP" sz="1600" dirty="0"/>
                        <a:t>(3)</a:t>
                      </a:r>
                      <a:r>
                        <a:rPr kumimoji="1" lang="ja-JP" altLang="en-US" sz="1600" dirty="0"/>
                        <a:t>のモデリング検討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膜劣化の予測モデルを検討する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熊谷・井本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57939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最適化モデル検討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各目的に合致した最適化モデルを検討する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487210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効果試算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シミュレーションを通じて、最適化による改善効果を金額として試算する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熊谷・川田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384321"/>
                  </a:ext>
                </a:extLst>
              </a:tr>
              <a:tr h="2661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dirty="0"/>
                        <a:t>システム実装手段検討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上記を実装する上で必要な手段を検討する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熊谷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569065"/>
                  </a:ext>
                </a:extLst>
              </a:tr>
            </a:tbl>
          </a:graphicData>
        </a:graphic>
      </p:graphicFrame>
      <p:sp>
        <p:nvSpPr>
          <p:cNvPr id="11" name="テキスト プレースホルダー 5">
            <a:extLst>
              <a:ext uri="{FF2B5EF4-FFF2-40B4-BE49-F238E27FC236}">
                <a16:creationId xmlns:a16="http://schemas.microsoft.com/office/drawing/2014/main" id="{E3EB9F8A-5157-40C2-A404-AF4708DDEA22}"/>
              </a:ext>
            </a:extLst>
          </p:cNvPr>
          <p:cNvSpPr txBox="1">
            <a:spLocks/>
          </p:cNvSpPr>
          <p:nvPr/>
        </p:nvSpPr>
        <p:spPr>
          <a:xfrm>
            <a:off x="238125" y="1071206"/>
            <a:ext cx="11658917" cy="6001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dirty="0"/>
              <a:t>下記の手順・担当で進める予定で良いか？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熊谷の作業工数超過のため、井本さんと一部分担する予定</a:t>
            </a:r>
            <a:endParaRPr lang="en-US" altLang="ja-JP" sz="24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F018921E-DAF3-40AA-8A88-04FD97FF6F87}"/>
              </a:ext>
            </a:extLst>
          </p:cNvPr>
          <p:cNvSpPr/>
          <p:nvPr/>
        </p:nvSpPr>
        <p:spPr>
          <a:xfrm>
            <a:off x="7246072" y="5819321"/>
            <a:ext cx="2059853" cy="392816"/>
          </a:xfrm>
          <a:prstGeom prst="wedgeRoundRectCallout">
            <a:avLst>
              <a:gd name="adj1" fmla="val -55503"/>
              <a:gd name="adj2" fmla="val -790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これも必須か？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603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7258"/>
            <a:ext cx="11400125" cy="518094"/>
          </a:xfrm>
        </p:spPr>
        <p:txBody>
          <a:bodyPr/>
          <a:lstStyle/>
          <a:p>
            <a:r>
              <a:rPr lang="ja-JP" altLang="en-US" dirty="0"/>
              <a:t>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6"/>
            <a:ext cx="11341887" cy="1205109"/>
          </a:xfrm>
        </p:spPr>
        <p:txBody>
          <a:bodyPr/>
          <a:lstStyle/>
          <a:p>
            <a:r>
              <a:rPr lang="en-US" altLang="ja-JP" sz="2800" dirty="0"/>
              <a:t>FS</a:t>
            </a:r>
            <a:r>
              <a:rPr lang="ja-JP" altLang="en-US" sz="2800" dirty="0"/>
              <a:t>の方針と進め方を整理したが、これで良いか？</a:t>
            </a:r>
            <a:endParaRPr lang="en-US" altLang="ja-JP" sz="2800" dirty="0"/>
          </a:p>
          <a:p>
            <a:r>
              <a:rPr lang="ja-JP" altLang="en-US" sz="2800" dirty="0"/>
              <a:t>優先度の高い操作量・外乱・水質の認識は、これで正しいか？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B328BB-CF8C-4D9E-A55E-3B8C6EDCBCF7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227775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7258"/>
            <a:ext cx="11400125" cy="518094"/>
          </a:xfrm>
        </p:spPr>
        <p:txBody>
          <a:bodyPr/>
          <a:lstStyle/>
          <a:p>
            <a:r>
              <a:rPr lang="ja-JP" altLang="en-US" dirty="0"/>
              <a:t>松井さんコメント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6"/>
            <a:ext cx="11341887" cy="1205109"/>
          </a:xfrm>
        </p:spPr>
        <p:txBody>
          <a:bodyPr/>
          <a:lstStyle/>
          <a:p>
            <a:r>
              <a:rPr lang="ja-JP" altLang="en-US" sz="2800" dirty="0"/>
              <a:t>目的</a:t>
            </a:r>
            <a:r>
              <a:rPr lang="en-US" altLang="ja-JP" sz="2800" dirty="0"/>
              <a:t>(1)</a:t>
            </a:r>
            <a:r>
              <a:rPr lang="ja-JP" altLang="en-US" sz="2800" dirty="0"/>
              <a:t>と</a:t>
            </a:r>
            <a:r>
              <a:rPr lang="en-US" altLang="ja-JP" sz="2800" dirty="0"/>
              <a:t>(2)</a:t>
            </a:r>
            <a:r>
              <a:rPr lang="ja-JP" altLang="en-US" sz="2800" dirty="0"/>
              <a:t>は関連が深いため、交互に着手するだろう</a:t>
            </a:r>
            <a:endParaRPr lang="en-US" altLang="ja-JP" sz="2800" dirty="0"/>
          </a:p>
          <a:p>
            <a:r>
              <a:rPr lang="ja-JP" altLang="en-US" sz="2800" dirty="0"/>
              <a:t>目的</a:t>
            </a:r>
            <a:r>
              <a:rPr lang="en-US" altLang="ja-JP" sz="2800" dirty="0"/>
              <a:t>(2)</a:t>
            </a:r>
            <a:r>
              <a:rPr lang="ja-JP" altLang="en-US" sz="2800" dirty="0"/>
              <a:t>は、洗浄タイミングの変更の余地はわからないが、閉塞防止剤のコスト削減は考えられる</a:t>
            </a:r>
            <a:endParaRPr lang="en-US" altLang="ja-JP" sz="2800" dirty="0"/>
          </a:p>
          <a:p>
            <a:pPr lvl="1"/>
            <a:r>
              <a:rPr lang="ja-JP" altLang="en-US" sz="2400" dirty="0"/>
              <a:t>ただ、現時点では、防止剤の量を減らしたときのデータはないかもしれない</a:t>
            </a:r>
            <a:endParaRPr lang="en-US" altLang="ja-JP" sz="2800" dirty="0"/>
          </a:p>
          <a:p>
            <a:r>
              <a:rPr lang="ja-JP" altLang="en-US" sz="2800" dirty="0"/>
              <a:t>膜閉塞に伴う差圧の変化は、水温や時期、閉塞の種類によって異なる</a:t>
            </a:r>
            <a:endParaRPr lang="en-US" altLang="ja-JP" sz="2800" dirty="0"/>
          </a:p>
          <a:p>
            <a:r>
              <a:rPr lang="ja-JP" altLang="en-US" sz="2800" dirty="0"/>
              <a:t>透過水量は膜表面の濃度分極に従って定まるため、膜前後のデータから膜特性を同定できるだろう</a:t>
            </a:r>
            <a:endParaRPr lang="en-US" altLang="ja-JP" sz="2800" dirty="0"/>
          </a:p>
          <a:p>
            <a:r>
              <a:rPr lang="ja-JP" altLang="en-US" sz="2800" dirty="0"/>
              <a:t>井本さんの</a:t>
            </a:r>
            <a:r>
              <a:rPr lang="en-US" altLang="ja-JP" sz="2800" dirty="0"/>
              <a:t>NAWI</a:t>
            </a:r>
            <a:r>
              <a:rPr lang="ja-JP" altLang="en-US" sz="2800" dirty="0"/>
              <a:t>の参加者リストへの追加が必要かどうかは確認しておく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B328BB-CF8C-4D9E-A55E-3B8C6EDCBCF7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まとめ</a:t>
            </a:r>
          </a:p>
        </p:txBody>
      </p:sp>
    </p:spTree>
    <p:extLst>
      <p:ext uri="{BB962C8B-B14F-4D97-AF65-F5344CB8AC3E}">
        <p14:creationId xmlns:p14="http://schemas.microsoft.com/office/powerpoint/2010/main" val="716762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17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en-US" altLang="ja-JP" dirty="0"/>
              <a:t>RO</a:t>
            </a:r>
            <a:r>
              <a:rPr lang="ja-JP" altLang="en-US" dirty="0"/>
              <a:t>膜の性能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18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5606459" y="2750324"/>
            <a:ext cx="1857768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723242-F2CC-485E-A714-7219E44CF7B6}"/>
              </a:ext>
            </a:extLst>
          </p:cNvPr>
          <p:cNvSpPr/>
          <p:nvPr/>
        </p:nvSpPr>
        <p:spPr>
          <a:xfrm>
            <a:off x="5666399" y="275032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EEF3126-8879-4644-BF1B-760DFAAFA8A8}"/>
              </a:ext>
            </a:extLst>
          </p:cNvPr>
          <p:cNvSpPr/>
          <p:nvPr/>
        </p:nvSpPr>
        <p:spPr>
          <a:xfrm>
            <a:off x="6070821" y="275032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9C831FC-C5CE-4926-9A68-D0065090DFD9}"/>
              </a:ext>
            </a:extLst>
          </p:cNvPr>
          <p:cNvSpPr/>
          <p:nvPr/>
        </p:nvSpPr>
        <p:spPr>
          <a:xfrm>
            <a:off x="7037609" y="2750324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EAB8170D-219F-4E30-8C23-78CE3E55E5BF}"/>
              </a:ext>
            </a:extLst>
          </p:cNvPr>
          <p:cNvCxnSpPr>
            <a:cxnSpLocks/>
            <a:stCxn id="2" idx="2"/>
          </p:cNvCxnSpPr>
          <p:nvPr/>
        </p:nvCxnSpPr>
        <p:spPr>
          <a:xfrm rot="16200000" flipH="1">
            <a:off x="7811322" y="1817705"/>
            <a:ext cx="648442" cy="320040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229751" y="2920075"/>
            <a:ext cx="2376708" cy="19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6574E0E-8157-4902-A393-496850636155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464227" y="2914294"/>
            <a:ext cx="2271514" cy="77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6C96357-F46B-4FC5-8EF4-3A4DF3AD99C7}"/>
              </a:ext>
            </a:extLst>
          </p:cNvPr>
          <p:cNvSpPr txBox="1"/>
          <p:nvPr/>
        </p:nvSpPr>
        <p:spPr>
          <a:xfrm>
            <a:off x="6521408" y="2787114"/>
            <a:ext cx="50229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・・・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1C491DE-F030-4683-8883-B6603E8BD763}"/>
              </a:ext>
            </a:extLst>
          </p:cNvPr>
          <p:cNvSpPr txBox="1"/>
          <p:nvPr/>
        </p:nvSpPr>
        <p:spPr>
          <a:xfrm>
            <a:off x="7501634" y="3057543"/>
            <a:ext cx="1633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濃縮水（排水）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BE2D600-CA67-4593-B857-9AD38A2C5D0E}"/>
              </a:ext>
            </a:extLst>
          </p:cNvPr>
          <p:cNvSpPr txBox="1"/>
          <p:nvPr/>
        </p:nvSpPr>
        <p:spPr>
          <a:xfrm>
            <a:off x="3907484" y="2190405"/>
            <a:ext cx="801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供給水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A5E7368-D74C-4553-8BAF-CE4A25CCB953}"/>
              </a:ext>
            </a:extLst>
          </p:cNvPr>
          <p:cNvSpPr txBox="1"/>
          <p:nvPr/>
        </p:nvSpPr>
        <p:spPr>
          <a:xfrm>
            <a:off x="7535114" y="2228737"/>
            <a:ext cx="801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透過水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F65BDF-DF65-490F-96CC-69C575839C27}"/>
                  </a:ext>
                </a:extLst>
              </p:cNvPr>
              <p:cNvSpPr txBox="1"/>
              <p:nvPr/>
            </p:nvSpPr>
            <p:spPr>
              <a:xfrm>
                <a:off x="780906" y="2029546"/>
                <a:ext cx="183318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600" dirty="0"/>
                  <a:t>濃度</a:t>
                </a:r>
                <a14:m>
                  <m:oMath xmlns:m="http://schemas.openxmlformats.org/officeDocument/2006/math"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kumimoji="1" lang="en-US" altLang="ja-JP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sz="16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体積流量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/>
              </a:p>
              <a:p>
                <a:r>
                  <a:rPr kumimoji="1" lang="ja-JP" altLang="en-US" sz="1600" dirty="0"/>
                  <a:t>導電率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𝐸𝐶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kumimoji="1" lang="en-US" altLang="ja-JP" sz="16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C9F65BDF-DF65-490F-96CC-69C575839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06" y="2029546"/>
                <a:ext cx="1833185" cy="830997"/>
              </a:xfrm>
              <a:prstGeom prst="rect">
                <a:avLst/>
              </a:prstGeom>
              <a:blipFill>
                <a:blip r:embed="rId2"/>
                <a:stretch>
                  <a:fillRect l="-1661" t="-2206" b="-882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8053443-635D-4EC0-B5D2-4BF7D8879281}"/>
                  </a:ext>
                </a:extLst>
              </p:cNvPr>
              <p:cNvSpPr txBox="1"/>
              <p:nvPr/>
            </p:nvSpPr>
            <p:spPr>
              <a:xfrm>
                <a:off x="3969013" y="2486887"/>
                <a:ext cx="11216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D8053443-635D-4EC0-B5D2-4BF7D887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013" y="2486887"/>
                <a:ext cx="1121678" cy="338554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99A5BF6-369E-44F1-898D-D347F859EE69}"/>
                  </a:ext>
                </a:extLst>
              </p:cNvPr>
              <p:cNvSpPr txBox="1"/>
              <p:nvPr/>
            </p:nvSpPr>
            <p:spPr>
              <a:xfrm>
                <a:off x="7657849" y="2499292"/>
                <a:ext cx="11948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99A5BF6-369E-44F1-898D-D347F859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849" y="2499292"/>
                <a:ext cx="1194866" cy="338554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0718D95-8AC4-497F-95F7-19877042CA2A}"/>
                  </a:ext>
                </a:extLst>
              </p:cNvPr>
              <p:cNvSpPr txBox="1"/>
              <p:nvPr/>
            </p:nvSpPr>
            <p:spPr>
              <a:xfrm>
                <a:off x="7762417" y="3333804"/>
                <a:ext cx="108433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i="1">
                              <a:latin typeface="Cambria Math" panose="02040503050406030204" pitchFamily="18" charset="0"/>
                            </a:rPr>
                            <m:t>𝐸𝐶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30718D95-8AC4-497F-95F7-19877042C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417" y="3333804"/>
                <a:ext cx="1084335" cy="338554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7403F7A-9991-4371-9FD2-43D005051265}"/>
                  </a:ext>
                </a:extLst>
              </p:cNvPr>
              <p:cNvSpPr txBox="1"/>
              <p:nvPr/>
            </p:nvSpPr>
            <p:spPr>
              <a:xfrm>
                <a:off x="1728501" y="4537468"/>
                <a:ext cx="2689604" cy="56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/>
                  <a:t>回収率</a:t>
                </a:r>
                <a:r>
                  <a:rPr kumimoji="1" lang="en-US" altLang="ja-JP" sz="2000" dirty="0"/>
                  <a:t>[%]</a:t>
                </a:r>
                <a:r>
                  <a:rPr kumimoji="1" lang="ja-JP" altLang="en-US" sz="2000" dirty="0"/>
                  <a:t>＝</a:t>
                </a:r>
                <a:r>
                  <a:rPr kumimoji="1" lang="en-US" altLang="ja-JP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ja-JP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×100</m:t>
                    </m:r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67403F7A-9991-4371-9FD2-43D005051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01" y="4537468"/>
                <a:ext cx="2689604" cy="567720"/>
              </a:xfrm>
              <a:prstGeom prst="rect">
                <a:avLst/>
              </a:prstGeom>
              <a:blipFill>
                <a:blip r:embed="rId6"/>
                <a:stretch>
                  <a:fillRect l="-2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8D72CBA-BDDB-456A-A3C2-E65F2BBD1EE9}"/>
                  </a:ext>
                </a:extLst>
              </p:cNvPr>
              <p:cNvSpPr txBox="1"/>
              <p:nvPr/>
            </p:nvSpPr>
            <p:spPr>
              <a:xfrm>
                <a:off x="9118698" y="4284079"/>
                <a:ext cx="2689604" cy="567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000" dirty="0"/>
                  <a:t>LRV</a:t>
                </a:r>
                <a:r>
                  <a:rPr kumimoji="1" lang="ja-JP" altLang="en-US" sz="2000" dirty="0"/>
                  <a:t>＝</a:t>
                </a:r>
                <a:r>
                  <a:rPr kumimoji="1" lang="en-US" altLang="ja-JP" sz="2000" b="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ja-JP" sz="2000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sz="20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kumimoji="1" lang="en-US" altLang="ja-JP" sz="20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kumimoji="1" lang="en-US" altLang="ja-JP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20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kumimoji="1" lang="ja-JP" altLang="en-US" sz="2000" dirty="0"/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8D72CBA-BDDB-456A-A3C2-E65F2BBD1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98" y="4284079"/>
                <a:ext cx="2689604" cy="567720"/>
              </a:xfrm>
              <a:prstGeom prst="rect">
                <a:avLst/>
              </a:prstGeom>
              <a:blipFill>
                <a:blip r:embed="rId7"/>
                <a:stretch>
                  <a:fillRect l="-24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01948CF4-0D03-47E9-A683-3F5DDA2DA96B}"/>
              </a:ext>
            </a:extLst>
          </p:cNvPr>
          <p:cNvSpPr txBox="1"/>
          <p:nvPr/>
        </p:nvSpPr>
        <p:spPr>
          <a:xfrm>
            <a:off x="5960508" y="4444641"/>
            <a:ext cx="30161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/>
              <a:t>対数減少値</a:t>
            </a:r>
            <a:r>
              <a:rPr kumimoji="1" lang="ja-JP" altLang="en-US" sz="1400" dirty="0"/>
              <a:t>（ウイルス除去率）</a:t>
            </a:r>
            <a:endParaRPr kumimoji="1" lang="ja-JP" altLang="en-US" sz="1600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A646EEE-B1AC-4BB7-9E88-E0DEBE05879E}"/>
              </a:ext>
            </a:extLst>
          </p:cNvPr>
          <p:cNvSpPr txBox="1"/>
          <p:nvPr/>
        </p:nvSpPr>
        <p:spPr>
          <a:xfrm>
            <a:off x="5960508" y="5180629"/>
            <a:ext cx="2901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/>
              <a:t>イオン状物質除去率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48E1C52-7CBC-4B99-A06A-8A72AF1E8DE0}"/>
              </a:ext>
            </a:extLst>
          </p:cNvPr>
          <p:cNvSpPr txBox="1"/>
          <p:nvPr/>
        </p:nvSpPr>
        <p:spPr>
          <a:xfrm>
            <a:off x="5926724" y="3997174"/>
            <a:ext cx="2901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除去率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576D52F-D468-4611-8E87-66471CF1A144}"/>
              </a:ext>
            </a:extLst>
          </p:cNvPr>
          <p:cNvSpPr txBox="1"/>
          <p:nvPr/>
        </p:nvSpPr>
        <p:spPr>
          <a:xfrm>
            <a:off x="780906" y="3945525"/>
            <a:ext cx="154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/>
              <a:t>RO</a:t>
            </a:r>
            <a:r>
              <a:rPr kumimoji="1" lang="ja-JP" altLang="en-US" sz="1600" b="1" dirty="0"/>
              <a:t>膜の性能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4CC552AA-3726-41E6-9F08-C378C944A693}"/>
                  </a:ext>
                </a:extLst>
              </p:cNvPr>
              <p:cNvSpPr txBox="1"/>
              <p:nvPr/>
            </p:nvSpPr>
            <p:spPr>
              <a:xfrm>
                <a:off x="8828576" y="4983501"/>
                <a:ext cx="2689604" cy="658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𝐸𝐶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4CC552AA-3726-41E6-9F08-C378C944A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576" y="4983501"/>
                <a:ext cx="2689604" cy="6580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テキスト プレースホルダー 5">
            <a:extLst>
              <a:ext uri="{FF2B5EF4-FFF2-40B4-BE49-F238E27FC236}">
                <a16:creationId xmlns:a16="http://schemas.microsoft.com/office/drawing/2014/main" id="{673B9984-FB55-4AC9-8A85-617C19C6339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5180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800" dirty="0"/>
              <a:t>RO</a:t>
            </a:r>
            <a:r>
              <a:rPr lang="ja-JP" altLang="en-US" sz="2800" dirty="0"/>
              <a:t>膜性能は、除去率と回収率で測られている。</a:t>
            </a:r>
            <a:endParaRPr lang="en-US" altLang="ja-JP" sz="2800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613319B3-AA2C-48E8-ACEC-038A35BF099E}"/>
              </a:ext>
            </a:extLst>
          </p:cNvPr>
          <p:cNvSpPr txBox="1"/>
          <p:nvPr/>
        </p:nvSpPr>
        <p:spPr>
          <a:xfrm>
            <a:off x="2360889" y="5673479"/>
            <a:ext cx="728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膜性能を評価するには、どのデータを監視する必要があるか？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123595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ファウリングとスケーリング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19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10150013" y="3777329"/>
            <a:ext cx="1857768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B723242-F2CC-485E-A714-7219E44CF7B6}"/>
              </a:ext>
            </a:extLst>
          </p:cNvPr>
          <p:cNvSpPr/>
          <p:nvPr/>
        </p:nvSpPr>
        <p:spPr>
          <a:xfrm>
            <a:off x="10209953" y="3777329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0EEF3126-8879-4644-BF1B-760DFAAFA8A8}"/>
              </a:ext>
            </a:extLst>
          </p:cNvPr>
          <p:cNvSpPr/>
          <p:nvPr/>
        </p:nvSpPr>
        <p:spPr>
          <a:xfrm>
            <a:off x="10614375" y="3777329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A9C831FC-C5CE-4926-9A68-D0065090DFD9}"/>
              </a:ext>
            </a:extLst>
          </p:cNvPr>
          <p:cNvSpPr/>
          <p:nvPr/>
        </p:nvSpPr>
        <p:spPr>
          <a:xfrm>
            <a:off x="11581163" y="3777329"/>
            <a:ext cx="338492" cy="3433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8502718" y="3949009"/>
            <a:ext cx="164729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6C96357-F46B-4FC5-8EF4-3A4DF3AD99C7}"/>
              </a:ext>
            </a:extLst>
          </p:cNvPr>
          <p:cNvSpPr txBox="1"/>
          <p:nvPr/>
        </p:nvSpPr>
        <p:spPr>
          <a:xfrm>
            <a:off x="11064962" y="3814119"/>
            <a:ext cx="50229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/>
              <a:t>・・・</a:t>
            </a:r>
          </a:p>
        </p:txBody>
      </p:sp>
      <p:sp>
        <p:nvSpPr>
          <p:cNvPr id="34" name="矢印: 下 33">
            <a:extLst>
              <a:ext uri="{FF2B5EF4-FFF2-40B4-BE49-F238E27FC236}">
                <a16:creationId xmlns:a16="http://schemas.microsoft.com/office/drawing/2014/main" id="{1DFF763C-8AC8-4786-87DE-53CA73F951AE}"/>
              </a:ext>
            </a:extLst>
          </p:cNvPr>
          <p:cNvSpPr/>
          <p:nvPr/>
        </p:nvSpPr>
        <p:spPr>
          <a:xfrm>
            <a:off x="8966070" y="3373966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90DC0D0-AB21-4628-8E66-C3976E172F29}"/>
              </a:ext>
            </a:extLst>
          </p:cNvPr>
          <p:cNvSpPr txBox="1"/>
          <p:nvPr/>
        </p:nvSpPr>
        <p:spPr>
          <a:xfrm>
            <a:off x="8158549" y="2643904"/>
            <a:ext cx="1952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アンチスケーラント</a:t>
            </a:r>
            <a:r>
              <a:rPr kumimoji="1" lang="en-US" altLang="ja-JP" dirty="0"/>
              <a:t>NaOH</a:t>
            </a:r>
            <a:endParaRPr kumimoji="1" lang="ja-JP" altLang="en-US" dirty="0"/>
          </a:p>
        </p:txBody>
      </p:sp>
      <p:pic>
        <p:nvPicPr>
          <p:cNvPr id="36" name="Picture 2">
            <a:extLst>
              <a:ext uri="{FF2B5EF4-FFF2-40B4-BE49-F238E27FC236}">
                <a16:creationId xmlns:a16="http://schemas.microsoft.com/office/drawing/2014/main" id="{BA808377-10F7-4A4F-BFC2-3B1122777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72" y="2594727"/>
            <a:ext cx="4467980" cy="221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C4E11B6A-9BD2-46C4-B476-2D51CD0A92BF}"/>
              </a:ext>
            </a:extLst>
          </p:cNvPr>
          <p:cNvSpPr txBox="1"/>
          <p:nvPr/>
        </p:nvSpPr>
        <p:spPr>
          <a:xfrm>
            <a:off x="473206" y="2192777"/>
            <a:ext cx="430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閉塞に伴い、回収率が低下するため、洗浄が必要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3BC95D2-CE90-4FEB-829D-577B1AE233F7}"/>
              </a:ext>
            </a:extLst>
          </p:cNvPr>
          <p:cNvSpPr txBox="1"/>
          <p:nvPr/>
        </p:nvSpPr>
        <p:spPr>
          <a:xfrm>
            <a:off x="6647929" y="6000191"/>
            <a:ext cx="535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https://www.muro-chem.co.jp/business/chemical/separation_membrane.html</a:t>
            </a:r>
            <a:endParaRPr kumimoji="1" lang="ja-JP" altLang="en-US" sz="12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577461C-CF97-4DA1-B5D8-C1997A6424B8}"/>
              </a:ext>
            </a:extLst>
          </p:cNvPr>
          <p:cNvSpPr txBox="1"/>
          <p:nvPr/>
        </p:nvSpPr>
        <p:spPr>
          <a:xfrm>
            <a:off x="382710" y="1709152"/>
            <a:ext cx="258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000" dirty="0"/>
              <a:t>ファウリング除去</a:t>
            </a: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508FF5E6-87DF-4810-AFAE-E4CFAB0AA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664" y="2554885"/>
            <a:ext cx="2303499" cy="2245912"/>
          </a:xfrm>
          <a:prstGeom prst="rect">
            <a:avLst/>
          </a:prstGeom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80DE296-96A1-40F2-99CD-AA118B68BB75}"/>
              </a:ext>
            </a:extLst>
          </p:cNvPr>
          <p:cNvSpPr txBox="1"/>
          <p:nvPr/>
        </p:nvSpPr>
        <p:spPr>
          <a:xfrm>
            <a:off x="7728121" y="1695803"/>
            <a:ext cx="2139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2000" dirty="0"/>
              <a:t>スケール防止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7F6C4D8-BE74-4D9E-8492-DC80DEB5624F}"/>
              </a:ext>
            </a:extLst>
          </p:cNvPr>
          <p:cNvSpPr txBox="1"/>
          <p:nvPr/>
        </p:nvSpPr>
        <p:spPr>
          <a:xfrm>
            <a:off x="425514" y="4877794"/>
            <a:ext cx="4918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膜間差圧などで検知し、定期的に物理洗浄</a:t>
            </a:r>
            <a:r>
              <a:rPr kumimoji="1" lang="ja-JP" altLang="en-US" sz="1400" dirty="0"/>
              <a:t>（逆洗浄など）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8E50E6-CFE7-4808-AEA9-C78FDC217BDC}"/>
              </a:ext>
            </a:extLst>
          </p:cNvPr>
          <p:cNvSpPr txBox="1"/>
          <p:nvPr/>
        </p:nvSpPr>
        <p:spPr>
          <a:xfrm>
            <a:off x="425514" y="5224746"/>
            <a:ext cx="29948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薬剤洗浄でファウリングを除去する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EE15E7B-6096-4686-A133-796D5444DBC9}"/>
              </a:ext>
            </a:extLst>
          </p:cNvPr>
          <p:cNvSpPr txBox="1"/>
          <p:nvPr/>
        </p:nvSpPr>
        <p:spPr>
          <a:xfrm>
            <a:off x="8061813" y="4891163"/>
            <a:ext cx="3704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結晶析出を防止するために、薬品で前処理</a:t>
            </a:r>
          </a:p>
        </p:txBody>
      </p:sp>
      <p:sp>
        <p:nvSpPr>
          <p:cNvPr id="47" name="テキスト プレースホルダー 5">
            <a:extLst>
              <a:ext uri="{FF2B5EF4-FFF2-40B4-BE49-F238E27FC236}">
                <a16:creationId xmlns:a16="http://schemas.microsoft.com/office/drawing/2014/main" id="{C9352AFF-65FD-4211-AF51-04D2354417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5180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en-US" altLang="ja-JP" sz="2800" dirty="0"/>
              <a:t>RO</a:t>
            </a:r>
            <a:r>
              <a:rPr lang="ja-JP" altLang="en-US" sz="2800" dirty="0"/>
              <a:t>膜性能を維持するには、洗浄や薬品添加が必要。</a:t>
            </a:r>
            <a:endParaRPr lang="en-US" altLang="ja-JP" sz="28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5DD1300-7533-4738-92F2-3CD6737703ED}"/>
              </a:ext>
            </a:extLst>
          </p:cNvPr>
          <p:cNvSpPr txBox="1"/>
          <p:nvPr/>
        </p:nvSpPr>
        <p:spPr>
          <a:xfrm>
            <a:off x="2370414" y="5615902"/>
            <a:ext cx="728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膜性能を回復・劣化防止するには、どんな操作が必要か？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234728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打合せの目的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3559628"/>
          </a:xfrm>
        </p:spPr>
        <p:txBody>
          <a:bodyPr/>
          <a:lstStyle/>
          <a:p>
            <a:r>
              <a:rPr lang="en-US" altLang="ja-JP" sz="2800" dirty="0"/>
              <a:t>RO</a:t>
            </a:r>
            <a:r>
              <a:rPr lang="ja-JP" altLang="en-US" sz="2800" dirty="0"/>
              <a:t>膜解析・最適化</a:t>
            </a:r>
            <a:r>
              <a:rPr lang="en-US" altLang="ja-JP" sz="2800" dirty="0"/>
              <a:t>FS</a:t>
            </a:r>
            <a:r>
              <a:rPr lang="ja-JP" altLang="en-US" sz="2800" dirty="0"/>
              <a:t>の方針や進め方について相談し、了承いただく。</a:t>
            </a:r>
            <a:endParaRPr lang="en-US" altLang="ja-JP" sz="2800" dirty="0"/>
          </a:p>
          <a:p>
            <a:pPr lvl="1"/>
            <a:r>
              <a:rPr lang="ja-JP" altLang="en-US" sz="2400" dirty="0"/>
              <a:t>仮定が多いので、間違いがあればご指摘いただきたい</a:t>
            </a:r>
            <a:endParaRPr lang="en-US" altLang="ja-JP" sz="2400" dirty="0"/>
          </a:p>
          <a:p>
            <a:pPr lvl="1"/>
            <a:endParaRPr lang="en-US" altLang="ja-JP" sz="2400" dirty="0"/>
          </a:p>
          <a:p>
            <a:r>
              <a:rPr lang="ja-JP" altLang="en-US" sz="2800" dirty="0"/>
              <a:t>目次</a:t>
            </a:r>
            <a:endParaRPr lang="en-US" altLang="ja-JP" sz="2800" dirty="0"/>
          </a:p>
          <a:p>
            <a:pPr lvl="1"/>
            <a:r>
              <a:rPr lang="en-US" altLang="ja-JP" sz="2400" dirty="0"/>
              <a:t>1. FS</a:t>
            </a:r>
            <a:r>
              <a:rPr lang="ja-JP" altLang="en-US" sz="2400" dirty="0"/>
              <a:t>の方針</a:t>
            </a:r>
            <a:endParaRPr lang="en-US" altLang="ja-JP" sz="2400" dirty="0"/>
          </a:p>
          <a:p>
            <a:pPr lvl="1"/>
            <a:r>
              <a:rPr lang="en-US" altLang="ja-JP" sz="2400" dirty="0"/>
              <a:t>2. FS</a:t>
            </a:r>
            <a:r>
              <a:rPr lang="ja-JP" altLang="en-US" sz="2400" dirty="0"/>
              <a:t>の体制とスケジュール</a:t>
            </a:r>
            <a:endParaRPr lang="en-US" altLang="ja-JP" sz="2400" dirty="0"/>
          </a:p>
          <a:p>
            <a:pPr lvl="1"/>
            <a:r>
              <a:rPr lang="en-US" altLang="ja-JP" sz="2400" dirty="0"/>
              <a:t>3. </a:t>
            </a:r>
            <a:r>
              <a:rPr lang="ja-JP" altLang="en-US" sz="2400" dirty="0"/>
              <a:t>まとめ</a:t>
            </a:r>
            <a:endParaRPr lang="en-US" altLang="ja-JP" sz="2400" dirty="0"/>
          </a:p>
          <a:p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617899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塩分濃度と</a:t>
            </a:r>
            <a:r>
              <a:rPr lang="en-US" altLang="ja-JP" dirty="0"/>
              <a:t>RO</a:t>
            </a:r>
            <a:r>
              <a:rPr lang="ja-JP" altLang="en-US" dirty="0"/>
              <a:t>膜性能・発がん性物質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20</a:t>
            </a:fld>
            <a:endParaRPr kumimoji="1" lang="ja-JP" altLang="en-US"/>
          </a:p>
        </p:txBody>
      </p:sp>
      <p:sp>
        <p:nvSpPr>
          <p:cNvPr id="47" name="テキスト プレースホルダー 5">
            <a:extLst>
              <a:ext uri="{FF2B5EF4-FFF2-40B4-BE49-F238E27FC236}">
                <a16:creationId xmlns:a16="http://schemas.microsoft.com/office/drawing/2014/main" id="{C9352AFF-65FD-4211-AF51-04D2354417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518094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sz="2800" dirty="0"/>
              <a:t>塩分濃度が高いと、</a:t>
            </a:r>
            <a:r>
              <a:rPr lang="en-US" altLang="ja-JP" sz="2800" dirty="0"/>
              <a:t> RO</a:t>
            </a:r>
            <a:r>
              <a:rPr lang="ja-JP" altLang="en-US" sz="2800" dirty="0"/>
              <a:t>膜の劣化が速い上に、発がん性物質が残りやすい。</a:t>
            </a:r>
            <a:endParaRPr lang="en-US" altLang="ja-JP" sz="2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AF10254-14F5-4374-8F32-F5FB6A9B9708}"/>
              </a:ext>
            </a:extLst>
          </p:cNvPr>
          <p:cNvSpPr txBox="1"/>
          <p:nvPr/>
        </p:nvSpPr>
        <p:spPr>
          <a:xfrm>
            <a:off x="1609069" y="5282527"/>
            <a:ext cx="8973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発がん性物質を抑制し、</a:t>
            </a:r>
            <a:r>
              <a:rPr kumimoji="1" lang="en-US" altLang="ja-JP" b="1" dirty="0"/>
              <a:t>RO</a:t>
            </a:r>
            <a:r>
              <a:rPr kumimoji="1" lang="ja-JP" altLang="en-US" b="1" dirty="0"/>
              <a:t>膜を延命するには、塩分濃度を低下させる薬品添加が必要</a:t>
            </a:r>
            <a:endParaRPr kumimoji="1" lang="en-US" altLang="ja-JP" b="1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1988B1-4A7C-41F8-822E-DBA6C3B24AC5}"/>
              </a:ext>
            </a:extLst>
          </p:cNvPr>
          <p:cNvSpPr txBox="1"/>
          <p:nvPr/>
        </p:nvSpPr>
        <p:spPr>
          <a:xfrm>
            <a:off x="659928" y="3338249"/>
            <a:ext cx="509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 err="1"/>
              <a:t>NaClO</a:t>
            </a:r>
            <a:r>
              <a:rPr kumimoji="1" lang="ja-JP" altLang="en-US" b="1" dirty="0"/>
              <a:t>量が多すぎる</a:t>
            </a:r>
            <a:endParaRPr kumimoji="1" lang="en-US" altLang="ja-JP" b="1" dirty="0"/>
          </a:p>
          <a:p>
            <a:r>
              <a:rPr kumimoji="1" lang="ja-JP" altLang="en-US" b="1" dirty="0"/>
              <a:t>→トリハロメタンや</a:t>
            </a:r>
            <a:r>
              <a:rPr kumimoji="1" lang="en-US" altLang="ja-JP" b="1" dirty="0"/>
              <a:t>NDMA</a:t>
            </a:r>
            <a:r>
              <a:rPr kumimoji="1" lang="ja-JP" altLang="en-US" b="1" dirty="0"/>
              <a:t>が生成（発がん性物質）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ECBB6A-9CAF-4B4D-B268-ECBA7A2EB846}"/>
              </a:ext>
            </a:extLst>
          </p:cNvPr>
          <p:cNvSpPr txBox="1"/>
          <p:nvPr/>
        </p:nvSpPr>
        <p:spPr>
          <a:xfrm>
            <a:off x="6515652" y="3338249"/>
            <a:ext cx="5093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遊離残留塩素が多すぎる</a:t>
            </a:r>
            <a:endParaRPr kumimoji="1" lang="en-US" altLang="ja-JP" b="1" dirty="0"/>
          </a:p>
          <a:p>
            <a:r>
              <a:rPr kumimoji="1" lang="ja-JP" altLang="en-US" b="1" dirty="0"/>
              <a:t>→</a:t>
            </a:r>
            <a:r>
              <a:rPr kumimoji="1" lang="en-US" altLang="ja-JP" b="1" dirty="0"/>
              <a:t>RO</a:t>
            </a:r>
            <a:r>
              <a:rPr kumimoji="1" lang="ja-JP" altLang="en-US" b="1" dirty="0"/>
              <a:t>膜劣化を速める（膜交換コストがかかる）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AEB5058-A39C-441C-8795-03F555D9E1B9}"/>
              </a:ext>
            </a:extLst>
          </p:cNvPr>
          <p:cNvSpPr txBox="1"/>
          <p:nvPr/>
        </p:nvSpPr>
        <p:spPr>
          <a:xfrm>
            <a:off x="1468200" y="2022259"/>
            <a:ext cx="9255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次亜塩素酸ナトリウム</a:t>
            </a:r>
            <a:r>
              <a:rPr lang="ja-JP" altLang="en-US" dirty="0"/>
              <a:t>（次亜塩素酸ソーダ、</a:t>
            </a:r>
            <a:r>
              <a:rPr lang="en-US" altLang="ja-JP" dirty="0" err="1"/>
              <a:t>NaClO</a:t>
            </a:r>
            <a:r>
              <a:rPr lang="ja-JP" altLang="en-US" dirty="0"/>
              <a:t>）</a:t>
            </a:r>
            <a:r>
              <a:rPr lang="ja-JP" altLang="en-US" sz="2000" dirty="0"/>
              <a:t>を注入することで、殺菌力を持たせる</a:t>
            </a:r>
            <a:endParaRPr kumimoji="1" lang="en-US" altLang="ja-JP" b="1" dirty="0"/>
          </a:p>
        </p:txBody>
      </p:sp>
    </p:spTree>
    <p:extLst>
      <p:ext uri="{BB962C8B-B14F-4D97-AF65-F5344CB8AC3E}">
        <p14:creationId xmlns:p14="http://schemas.microsoft.com/office/powerpoint/2010/main" val="3840356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124922"/>
            <a:ext cx="11400125" cy="518094"/>
          </a:xfrm>
        </p:spPr>
        <p:txBody>
          <a:bodyPr anchor="ctr">
            <a:normAutofit/>
          </a:bodyPr>
          <a:lstStyle/>
          <a:p>
            <a:r>
              <a:rPr lang="ja-JP" altLang="en-US" dirty="0"/>
              <a:t>松井さんメモ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21</a:t>
            </a:fld>
            <a:endParaRPr kumimoji="1" lang="ja-JP" altLang="en-US"/>
          </a:p>
        </p:txBody>
      </p:sp>
      <p:pic>
        <p:nvPicPr>
          <p:cNvPr id="4" name="図 3" descr="ホワイトボードに書かれた文字&#10;&#10;自動的に生成された説明">
            <a:extLst>
              <a:ext uri="{FF2B5EF4-FFF2-40B4-BE49-F238E27FC236}">
                <a16:creationId xmlns:a16="http://schemas.microsoft.com/office/drawing/2014/main" id="{05F5F68D-08AD-41D1-8D67-158893048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1" y="1809750"/>
            <a:ext cx="5181600" cy="3886200"/>
          </a:xfrm>
          <a:prstGeom prst="rect">
            <a:avLst/>
          </a:prstGeom>
        </p:spPr>
      </p:pic>
      <p:pic>
        <p:nvPicPr>
          <p:cNvPr id="9" name="図 8" descr="ホワイトボードに書かれた文字&#10;&#10;自動的に生成された説明">
            <a:extLst>
              <a:ext uri="{FF2B5EF4-FFF2-40B4-BE49-F238E27FC236}">
                <a16:creationId xmlns:a16="http://schemas.microsoft.com/office/drawing/2014/main" id="{D9231B04-1208-4017-B993-DE76398DE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876" y="1809750"/>
            <a:ext cx="5181599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3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6308"/>
            <a:ext cx="11400125" cy="518094"/>
          </a:xfrm>
        </p:spPr>
        <p:txBody>
          <a:bodyPr/>
          <a:lstStyle/>
          <a:p>
            <a:r>
              <a:rPr lang="ja-JP" altLang="en-US" dirty="0"/>
              <a:t>解析のスタンス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590783"/>
          </a:xfrm>
        </p:spPr>
        <p:txBody>
          <a:bodyPr/>
          <a:lstStyle/>
          <a:p>
            <a:r>
              <a:rPr lang="ja-JP" altLang="en-US" sz="2800" dirty="0"/>
              <a:t>最適化への発展を見据えて、どのデータ群に重点を置くべきなのかを考える。</a:t>
            </a:r>
            <a:endParaRPr lang="en-US" altLang="ja-JP" sz="2800" dirty="0"/>
          </a:p>
          <a:p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B328BB-CF8C-4D9E-A55E-3B8C6EDCBCF7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  <p:sp>
        <p:nvSpPr>
          <p:cNvPr id="2" name="六角形 1">
            <a:extLst>
              <a:ext uri="{FF2B5EF4-FFF2-40B4-BE49-F238E27FC236}">
                <a16:creationId xmlns:a16="http://schemas.microsoft.com/office/drawing/2014/main" id="{C7082AD0-1E5A-4566-907D-06F52FA57397}"/>
              </a:ext>
            </a:extLst>
          </p:cNvPr>
          <p:cNvSpPr/>
          <p:nvPr/>
        </p:nvSpPr>
        <p:spPr>
          <a:xfrm>
            <a:off x="1899644" y="4847271"/>
            <a:ext cx="968755" cy="666750"/>
          </a:xfrm>
          <a:prstGeom prst="hexag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設備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87F3C1-2BE5-4EEE-9249-866EE0819E29}"/>
              </a:ext>
            </a:extLst>
          </p:cNvPr>
          <p:cNvSpPr txBox="1"/>
          <p:nvPr/>
        </p:nvSpPr>
        <p:spPr>
          <a:xfrm>
            <a:off x="327884" y="4699490"/>
            <a:ext cx="142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操作量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44229678-8834-40F0-B9DD-C06962F6B333}"/>
              </a:ext>
            </a:extLst>
          </p:cNvPr>
          <p:cNvSpPr/>
          <p:nvPr/>
        </p:nvSpPr>
        <p:spPr>
          <a:xfrm>
            <a:off x="864720" y="5079783"/>
            <a:ext cx="828675" cy="2361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6C4EE1E-8D56-4866-8908-EFC076950C9C}"/>
              </a:ext>
            </a:extLst>
          </p:cNvPr>
          <p:cNvSpPr/>
          <p:nvPr/>
        </p:nvSpPr>
        <p:spPr>
          <a:xfrm>
            <a:off x="3053357" y="5098766"/>
            <a:ext cx="828675" cy="236157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7CC546B-39F4-41AD-BC43-540547B9CFBC}"/>
              </a:ext>
            </a:extLst>
          </p:cNvPr>
          <p:cNvSpPr txBox="1"/>
          <p:nvPr/>
        </p:nvSpPr>
        <p:spPr>
          <a:xfrm>
            <a:off x="2623729" y="4699490"/>
            <a:ext cx="1421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品質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C67BA9D6-6F19-4670-965B-00D9278EC94D}"/>
              </a:ext>
            </a:extLst>
          </p:cNvPr>
          <p:cNvSpPr/>
          <p:nvPr/>
        </p:nvSpPr>
        <p:spPr>
          <a:xfrm rot="16200000">
            <a:off x="1935451" y="5730296"/>
            <a:ext cx="481621" cy="2460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605AD8-54E1-4E07-97D5-8D7AD8476450}"/>
              </a:ext>
            </a:extLst>
          </p:cNvPr>
          <p:cNvSpPr txBox="1"/>
          <p:nvPr/>
        </p:nvSpPr>
        <p:spPr>
          <a:xfrm>
            <a:off x="2645210" y="5684830"/>
            <a:ext cx="939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外乱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33C44FA-5EB9-40A0-B00F-52B6001C7415}"/>
              </a:ext>
            </a:extLst>
          </p:cNvPr>
          <p:cNvSpPr txBox="1"/>
          <p:nvPr/>
        </p:nvSpPr>
        <p:spPr>
          <a:xfrm>
            <a:off x="189905" y="3741131"/>
            <a:ext cx="511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設備の入出力関係を特性式として表現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B40BC81-B3EE-4FCD-A5E4-7F7047327868}"/>
              </a:ext>
            </a:extLst>
          </p:cNvPr>
          <p:cNvCxnSpPr/>
          <p:nvPr/>
        </p:nvCxnSpPr>
        <p:spPr>
          <a:xfrm flipV="1">
            <a:off x="6657318" y="5149521"/>
            <a:ext cx="0" cy="895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0C2B958-2F3E-4B94-8866-D36535B4452E}"/>
              </a:ext>
            </a:extLst>
          </p:cNvPr>
          <p:cNvCxnSpPr>
            <a:cxnSpLocks/>
          </p:cNvCxnSpPr>
          <p:nvPr/>
        </p:nvCxnSpPr>
        <p:spPr>
          <a:xfrm>
            <a:off x="6659510" y="6031212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81A42FF-4786-4580-AAB9-5B84F33E81EE}"/>
              </a:ext>
            </a:extLst>
          </p:cNvPr>
          <p:cNvSpPr txBox="1"/>
          <p:nvPr/>
        </p:nvSpPr>
        <p:spPr>
          <a:xfrm>
            <a:off x="6998970" y="5172486"/>
            <a:ext cx="80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品質</a:t>
            </a:r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55272CD4-5A62-49C0-A7BC-8CB02949DECA}"/>
              </a:ext>
            </a:extLst>
          </p:cNvPr>
          <p:cNvSpPr/>
          <p:nvPr/>
        </p:nvSpPr>
        <p:spPr>
          <a:xfrm>
            <a:off x="6824743" y="5606167"/>
            <a:ext cx="1451912" cy="8900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1A51ED4-F2A6-44EF-9DBD-7FFC5F0896EA}"/>
              </a:ext>
            </a:extLst>
          </p:cNvPr>
          <p:cNvCxnSpPr/>
          <p:nvPr/>
        </p:nvCxnSpPr>
        <p:spPr>
          <a:xfrm>
            <a:off x="6658404" y="5603494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36BB75D-B1CF-4B69-B02D-585A08F3771C}"/>
                  </a:ext>
                </a:extLst>
              </p:cNvPr>
              <p:cNvSpPr txBox="1"/>
              <p:nvPr/>
            </p:nvSpPr>
            <p:spPr>
              <a:xfrm>
                <a:off x="8119588" y="6028917"/>
                <a:ext cx="5913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時間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36BB75D-B1CF-4B69-B02D-585A08F3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88" y="6028917"/>
                <a:ext cx="591312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9FE44CA-607C-4A57-8BB4-AB21F912A965}"/>
              </a:ext>
            </a:extLst>
          </p:cNvPr>
          <p:cNvCxnSpPr/>
          <p:nvPr/>
        </p:nvCxnSpPr>
        <p:spPr>
          <a:xfrm>
            <a:off x="6671088" y="5784470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二等辺三角形 24">
            <a:extLst>
              <a:ext uri="{FF2B5EF4-FFF2-40B4-BE49-F238E27FC236}">
                <a16:creationId xmlns:a16="http://schemas.microsoft.com/office/drawing/2014/main" id="{4DA6E020-27CD-44A0-9CEC-E2D65698B5F4}"/>
              </a:ext>
            </a:extLst>
          </p:cNvPr>
          <p:cNvSpPr/>
          <p:nvPr/>
        </p:nvSpPr>
        <p:spPr>
          <a:xfrm rot="16200000" flipV="1">
            <a:off x="5464470" y="3980611"/>
            <a:ext cx="775465" cy="38299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C2435A77-AF66-41CD-9728-947AE1D3E612}"/>
              </a:ext>
            </a:extLst>
          </p:cNvPr>
          <p:cNvCxnSpPr/>
          <p:nvPr/>
        </p:nvCxnSpPr>
        <p:spPr>
          <a:xfrm flipV="1">
            <a:off x="6669982" y="4071861"/>
            <a:ext cx="0" cy="895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D1DC36D-AE09-48BA-A063-D773326D9442}"/>
              </a:ext>
            </a:extLst>
          </p:cNvPr>
          <p:cNvCxnSpPr>
            <a:cxnSpLocks/>
          </p:cNvCxnSpPr>
          <p:nvPr/>
        </p:nvCxnSpPr>
        <p:spPr>
          <a:xfrm>
            <a:off x="6671088" y="4963396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CADB75A-24C2-4AC2-B7A4-C0E55082407C}"/>
              </a:ext>
            </a:extLst>
          </p:cNvPr>
          <p:cNvSpPr txBox="1"/>
          <p:nvPr/>
        </p:nvSpPr>
        <p:spPr>
          <a:xfrm>
            <a:off x="6981118" y="4021883"/>
            <a:ext cx="80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操作量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54F49DF-6238-4C8D-95BF-ED530E60B774}"/>
                  </a:ext>
                </a:extLst>
              </p:cNvPr>
              <p:cNvSpPr txBox="1"/>
              <p:nvPr/>
            </p:nvSpPr>
            <p:spPr>
              <a:xfrm>
                <a:off x="8119588" y="4967287"/>
                <a:ext cx="5913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時間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554F49DF-6238-4C8D-95BF-ED530E60B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588" y="4967287"/>
                <a:ext cx="591312" cy="261610"/>
              </a:xfrm>
              <a:prstGeom prst="rect">
                <a:avLst/>
              </a:prstGeom>
              <a:blipFill>
                <a:blip r:embed="rId3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F61522D-8EFA-4A24-8DBD-5AE9D764D966}"/>
              </a:ext>
            </a:extLst>
          </p:cNvPr>
          <p:cNvSpPr txBox="1"/>
          <p:nvPr/>
        </p:nvSpPr>
        <p:spPr>
          <a:xfrm>
            <a:off x="9383360" y="5510508"/>
            <a:ext cx="21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需要・水準を遵守</a:t>
            </a:r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CBD6D92F-C628-479F-A095-C7592AC3E649}"/>
              </a:ext>
            </a:extLst>
          </p:cNvPr>
          <p:cNvSpPr/>
          <p:nvPr/>
        </p:nvSpPr>
        <p:spPr>
          <a:xfrm>
            <a:off x="6824743" y="4315458"/>
            <a:ext cx="1451912" cy="49487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矢印: 右 34">
            <a:extLst>
              <a:ext uri="{FF2B5EF4-FFF2-40B4-BE49-F238E27FC236}">
                <a16:creationId xmlns:a16="http://schemas.microsoft.com/office/drawing/2014/main" id="{276AA0D2-9301-4CF7-A734-97A467D2503D}"/>
              </a:ext>
            </a:extLst>
          </p:cNvPr>
          <p:cNvSpPr/>
          <p:nvPr/>
        </p:nvSpPr>
        <p:spPr>
          <a:xfrm rot="5400000">
            <a:off x="8656782" y="4490269"/>
            <a:ext cx="298996" cy="382430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1CD14CC-3FE3-408B-8CA3-55BAB0CDB20E}"/>
              </a:ext>
            </a:extLst>
          </p:cNvPr>
          <p:cNvCxnSpPr/>
          <p:nvPr/>
        </p:nvCxnSpPr>
        <p:spPr>
          <a:xfrm flipV="1">
            <a:off x="6657318" y="2956418"/>
            <a:ext cx="0" cy="895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1D7F490-A350-47EB-9F71-15AFEA6F55BB}"/>
              </a:ext>
            </a:extLst>
          </p:cNvPr>
          <p:cNvCxnSpPr>
            <a:cxnSpLocks/>
          </p:cNvCxnSpPr>
          <p:nvPr/>
        </p:nvCxnSpPr>
        <p:spPr>
          <a:xfrm>
            <a:off x="6658424" y="3847953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6944C4F-C609-4B1C-88A8-E33EC3836139}"/>
              </a:ext>
            </a:extLst>
          </p:cNvPr>
          <p:cNvSpPr txBox="1"/>
          <p:nvPr/>
        </p:nvSpPr>
        <p:spPr>
          <a:xfrm>
            <a:off x="7014549" y="2913111"/>
            <a:ext cx="8066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外乱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CF040A5-7600-4EA8-B53E-C1FF21F4D26F}"/>
                  </a:ext>
                </a:extLst>
              </p:cNvPr>
              <p:cNvSpPr txBox="1"/>
              <p:nvPr/>
            </p:nvSpPr>
            <p:spPr>
              <a:xfrm>
                <a:off x="8124638" y="3853823"/>
                <a:ext cx="5913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100" dirty="0"/>
                  <a:t>時間</a:t>
                </a:r>
                <a14:m>
                  <m:oMath xmlns:m="http://schemas.openxmlformats.org/officeDocument/2006/math">
                    <m:r>
                      <a:rPr kumimoji="1" lang="en-US" altLang="ja-JP" sz="11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ja-JP" altLang="en-US" sz="1100" dirty="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CF040A5-7600-4EA8-B53E-C1FF21F4D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4638" y="3853823"/>
                <a:ext cx="591312" cy="261610"/>
              </a:xfrm>
              <a:prstGeom prst="rect">
                <a:avLst/>
              </a:prstGeom>
              <a:blipFill>
                <a:blip r:embed="rId2"/>
                <a:stretch>
                  <a:fillRect t="-2326" b="-139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0BA44D68-D809-477D-ACAB-8D8FCB76E843}"/>
              </a:ext>
            </a:extLst>
          </p:cNvPr>
          <p:cNvSpPr/>
          <p:nvPr/>
        </p:nvSpPr>
        <p:spPr>
          <a:xfrm flipV="1">
            <a:off x="6808408" y="3381549"/>
            <a:ext cx="1451912" cy="383396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E46AC6E-657C-4EC7-9D8A-A0DE7613C6BE}"/>
              </a:ext>
            </a:extLst>
          </p:cNvPr>
          <p:cNvSpPr txBox="1"/>
          <p:nvPr/>
        </p:nvSpPr>
        <p:spPr>
          <a:xfrm>
            <a:off x="9335905" y="4358383"/>
            <a:ext cx="21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操業コストを削減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453ECBA-4191-492B-B872-0737F5675D32}"/>
              </a:ext>
            </a:extLst>
          </p:cNvPr>
          <p:cNvSpPr txBox="1"/>
          <p:nvPr/>
        </p:nvSpPr>
        <p:spPr>
          <a:xfrm>
            <a:off x="8999121" y="3261375"/>
            <a:ext cx="2758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与えられる外乱に合わせる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19FE35D-4CAE-443B-B405-CB23D5BB6A4C}"/>
              </a:ext>
            </a:extLst>
          </p:cNvPr>
          <p:cNvSpPr txBox="1"/>
          <p:nvPr/>
        </p:nvSpPr>
        <p:spPr>
          <a:xfrm>
            <a:off x="7344780" y="1753845"/>
            <a:ext cx="349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操業計画最適化への定式化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CA22123-8934-4322-A7E4-CA67C85625E4}"/>
              </a:ext>
            </a:extLst>
          </p:cNvPr>
          <p:cNvSpPr txBox="1"/>
          <p:nvPr/>
        </p:nvSpPr>
        <p:spPr>
          <a:xfrm>
            <a:off x="936636" y="1748017"/>
            <a:ext cx="39254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操業最適化を意識したモデル化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54D22498-CC2D-48DC-8B1B-66C4CE6D82FD}"/>
              </a:ext>
            </a:extLst>
          </p:cNvPr>
          <p:cNvCxnSpPr>
            <a:cxnSpLocks/>
          </p:cNvCxnSpPr>
          <p:nvPr/>
        </p:nvCxnSpPr>
        <p:spPr>
          <a:xfrm flipH="1">
            <a:off x="291605" y="2148127"/>
            <a:ext cx="5138283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0586C76-6DD7-47C2-9E21-1E67E45092CE}"/>
              </a:ext>
            </a:extLst>
          </p:cNvPr>
          <p:cNvCxnSpPr>
            <a:cxnSpLocks/>
          </p:cNvCxnSpPr>
          <p:nvPr/>
        </p:nvCxnSpPr>
        <p:spPr>
          <a:xfrm flipH="1">
            <a:off x="6227744" y="2148127"/>
            <a:ext cx="565211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A0E1282-6104-44CB-90C8-BCB6C7C70AF2}"/>
              </a:ext>
            </a:extLst>
          </p:cNvPr>
          <p:cNvSpPr txBox="1"/>
          <p:nvPr/>
        </p:nvSpPr>
        <p:spPr>
          <a:xfrm>
            <a:off x="6209785" y="2360416"/>
            <a:ext cx="576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制約条件を満たす範囲で、コスト最小な操業計画を算出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9732A52-E9FE-45DD-AA3C-3A09A4A5B153}"/>
              </a:ext>
            </a:extLst>
          </p:cNvPr>
          <p:cNvSpPr txBox="1"/>
          <p:nvPr/>
        </p:nvSpPr>
        <p:spPr>
          <a:xfrm>
            <a:off x="196355" y="2360416"/>
            <a:ext cx="532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dirty="0"/>
              <a:t>操業上、考慮が必要な制約・コストを数式として表現</a:t>
            </a:r>
          </a:p>
        </p:txBody>
      </p:sp>
      <p:sp>
        <p:nvSpPr>
          <p:cNvPr id="51" name="矢印: 右 50">
            <a:extLst>
              <a:ext uri="{FF2B5EF4-FFF2-40B4-BE49-F238E27FC236}">
                <a16:creationId xmlns:a16="http://schemas.microsoft.com/office/drawing/2014/main" id="{02F15A19-82A1-4B51-B83D-341C2C8063D8}"/>
              </a:ext>
            </a:extLst>
          </p:cNvPr>
          <p:cNvSpPr/>
          <p:nvPr/>
        </p:nvSpPr>
        <p:spPr>
          <a:xfrm rot="5400000">
            <a:off x="2306939" y="5741866"/>
            <a:ext cx="481621" cy="24602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079786BD-5026-4C58-997A-ECB3181AF6C6}"/>
              </a:ext>
            </a:extLst>
          </p:cNvPr>
          <p:cNvCxnSpPr/>
          <p:nvPr/>
        </p:nvCxnSpPr>
        <p:spPr>
          <a:xfrm>
            <a:off x="6669982" y="4823066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D08CEFC-0892-4984-B3E0-C2BB7C5F436B}"/>
                  </a:ext>
                </a:extLst>
              </p:cNvPr>
              <p:cNvSpPr txBox="1"/>
              <p:nvPr/>
            </p:nvSpPr>
            <p:spPr>
              <a:xfrm>
                <a:off x="846605" y="2827571"/>
                <a:ext cx="139306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nor/>
                        </m:rPr>
                        <a:rPr kumimoji="1" lang="ja-JP" altLang="en-US" sz="1600" dirty="0"/>
                        <m:t>品質</m:t>
                      </m:r>
                      <m:r>
                        <a:rPr kumimoji="1" lang="en-US" altLang="ja-JP" sz="1600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D08CEFC-0892-4984-B3E0-C2BB7C5F4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05" y="2827571"/>
                <a:ext cx="1393067" cy="338554"/>
              </a:xfrm>
              <a:prstGeom prst="rect">
                <a:avLst/>
              </a:prstGeom>
              <a:blipFill>
                <a:blip r:embed="rId4"/>
                <a:stretch>
                  <a:fillRect b="-1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33C66D31-40F0-4745-8BAC-ADFDC315C003}"/>
                  </a:ext>
                </a:extLst>
              </p:cNvPr>
              <p:cNvSpPr txBox="1"/>
              <p:nvPr/>
            </p:nvSpPr>
            <p:spPr>
              <a:xfrm>
                <a:off x="1307873" y="4714879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33C66D31-40F0-4745-8BAC-ADFDC315C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73" y="4714879"/>
                <a:ext cx="667154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86736509-240E-4E62-936B-B27BA461AAE3}"/>
                  </a:ext>
                </a:extLst>
              </p:cNvPr>
              <p:cNvSpPr txBox="1"/>
              <p:nvPr/>
            </p:nvSpPr>
            <p:spPr>
              <a:xfrm>
                <a:off x="3450765" y="4714879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86736509-240E-4E62-936B-B27BA461A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765" y="4714879"/>
                <a:ext cx="667154" cy="338554"/>
              </a:xfrm>
              <a:prstGeom prst="rect">
                <a:avLst/>
              </a:prstGeom>
              <a:blipFill>
                <a:blip r:embed="rId6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D39876E-27F8-407A-A8A1-C15A9497962D}"/>
                  </a:ext>
                </a:extLst>
              </p:cNvPr>
              <p:cNvSpPr txBox="1"/>
              <p:nvPr/>
            </p:nvSpPr>
            <p:spPr>
              <a:xfrm>
                <a:off x="3345335" y="5672993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D39876E-27F8-407A-A8A1-C15A94979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335" y="5672993"/>
                <a:ext cx="667154" cy="338554"/>
              </a:xfrm>
              <a:prstGeom prst="rect">
                <a:avLst/>
              </a:prstGeom>
              <a:blipFill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EB6D604-CCD9-40A7-93F0-03B5AC6627A1}"/>
                  </a:ext>
                </a:extLst>
              </p:cNvPr>
              <p:cNvSpPr txBox="1"/>
              <p:nvPr/>
            </p:nvSpPr>
            <p:spPr>
              <a:xfrm>
                <a:off x="7539469" y="5160364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EB6D604-CCD9-40A7-93F0-03B5AC66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469" y="5160364"/>
                <a:ext cx="667154" cy="338554"/>
              </a:xfrm>
              <a:prstGeom prst="rect">
                <a:avLst/>
              </a:prstGeom>
              <a:blipFill>
                <a:blip r:embed="rId8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862D5F37-409C-4E89-BE98-527363AC2C31}"/>
                  </a:ext>
                </a:extLst>
              </p:cNvPr>
              <p:cNvSpPr txBox="1"/>
              <p:nvPr/>
            </p:nvSpPr>
            <p:spPr>
              <a:xfrm>
                <a:off x="7579104" y="2890595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862D5F37-409C-4E89-BE98-527363AC2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9104" y="2890595"/>
                <a:ext cx="667154" cy="338554"/>
              </a:xfrm>
              <a:prstGeom prst="rect">
                <a:avLst/>
              </a:prstGeom>
              <a:blipFill>
                <a:blip r:embed="rId9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B5FC8C1-567F-4671-835C-E3B81286ECC3}"/>
                  </a:ext>
                </a:extLst>
              </p:cNvPr>
              <p:cNvSpPr txBox="1"/>
              <p:nvPr/>
            </p:nvSpPr>
            <p:spPr>
              <a:xfrm>
                <a:off x="7642080" y="4015934"/>
                <a:ext cx="6671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FB5FC8C1-567F-4671-835C-E3B81286E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080" y="4015934"/>
                <a:ext cx="667154" cy="338554"/>
              </a:xfrm>
              <a:prstGeom prst="rect">
                <a:avLst/>
              </a:prstGeom>
              <a:blipFill>
                <a:blip r:embed="rId10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8B65B922-8C57-47BC-8AE1-99DB002773C2}"/>
                  </a:ext>
                </a:extLst>
              </p:cNvPr>
              <p:cNvSpPr txBox="1"/>
              <p:nvPr/>
            </p:nvSpPr>
            <p:spPr>
              <a:xfrm>
                <a:off x="600584" y="3196022"/>
                <a:ext cx="184319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dirty="0" smtClean="0">
                          <a:latin typeface="Cambria Math" panose="02040503050406030204" pitchFamily="18" charset="0"/>
                        </a:rPr>
                        <m:t>コスト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ja-JP" altLang="en-US" sz="1600" i="1">
                          <a:latin typeface="Cambria Math" panose="02040503050406030204" pitchFamily="18" charset="0"/>
                        </a:rPr>
                        <m:t>操作量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8B65B922-8C57-47BC-8AE1-99DB002773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84" y="3196022"/>
                <a:ext cx="1843191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A399358-37EF-4C33-B80F-465DD4D77545}"/>
              </a:ext>
            </a:extLst>
          </p:cNvPr>
          <p:cNvSpPr txBox="1"/>
          <p:nvPr/>
        </p:nvSpPr>
        <p:spPr>
          <a:xfrm>
            <a:off x="2544171" y="2827571"/>
            <a:ext cx="2425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：品質が水準を遵守したい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23B4A85-62B8-4A79-87A2-59085880DAA0}"/>
              </a:ext>
            </a:extLst>
          </p:cNvPr>
          <p:cNvSpPr txBox="1"/>
          <p:nvPr/>
        </p:nvSpPr>
        <p:spPr>
          <a:xfrm>
            <a:off x="2544171" y="3196022"/>
            <a:ext cx="2501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：操業コストを減らしたい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2F9083F-675D-4048-B03B-3DB54C9A2660}"/>
                  </a:ext>
                </a:extLst>
              </p:cNvPr>
              <p:cNvSpPr txBox="1"/>
              <p:nvPr/>
            </p:nvSpPr>
            <p:spPr>
              <a:xfrm>
                <a:off x="638438" y="4192457"/>
                <a:ext cx="16756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52F9083F-675D-4048-B03B-3DB54C9A2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38" y="4192457"/>
                <a:ext cx="1675628" cy="338554"/>
              </a:xfrm>
              <a:prstGeom prst="rect">
                <a:avLst/>
              </a:prstGeom>
              <a:blipFill>
                <a:blip r:embed="rId12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BA2E46FE-CDEA-42EF-8C78-BEE30F641D9E}"/>
              </a:ext>
            </a:extLst>
          </p:cNvPr>
          <p:cNvSpPr txBox="1"/>
          <p:nvPr/>
        </p:nvSpPr>
        <p:spPr>
          <a:xfrm>
            <a:off x="2513905" y="4192457"/>
            <a:ext cx="2456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：各変数は特性に従うべき</a:t>
            </a:r>
          </a:p>
        </p:txBody>
      </p:sp>
      <p:sp>
        <p:nvSpPr>
          <p:cNvPr id="66" name="吹き出し: 角を丸めた四角形 65">
            <a:extLst>
              <a:ext uri="{FF2B5EF4-FFF2-40B4-BE49-F238E27FC236}">
                <a16:creationId xmlns:a16="http://schemas.microsoft.com/office/drawing/2014/main" id="{DC5AFAAD-76E6-4432-839D-037AC4FBD9BA}"/>
              </a:ext>
            </a:extLst>
          </p:cNvPr>
          <p:cNvSpPr/>
          <p:nvPr/>
        </p:nvSpPr>
        <p:spPr>
          <a:xfrm>
            <a:off x="4245458" y="4644280"/>
            <a:ext cx="1429757" cy="590783"/>
          </a:xfrm>
          <a:prstGeom prst="wedgeRoundRectCallout">
            <a:avLst>
              <a:gd name="adj1" fmla="val -39020"/>
              <a:gd name="adj2" fmla="val -6600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データ駆動の使いどころ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931BB36-7E2D-44E7-B2AD-7F57013A70A9}"/>
              </a:ext>
            </a:extLst>
          </p:cNvPr>
          <p:cNvCxnSpPr/>
          <p:nvPr/>
        </p:nvCxnSpPr>
        <p:spPr>
          <a:xfrm>
            <a:off x="8801100" y="5559218"/>
            <a:ext cx="0" cy="251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046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0BA5B4C4-7EC5-4071-BAFB-5E49C80EF3C8}"/>
              </a:ext>
            </a:extLst>
          </p:cNvPr>
          <p:cNvSpPr/>
          <p:nvPr/>
        </p:nvSpPr>
        <p:spPr>
          <a:xfrm>
            <a:off x="1627628" y="4034829"/>
            <a:ext cx="2910614" cy="797567"/>
          </a:xfrm>
          <a:prstGeom prst="wedgeRoundRectCallout">
            <a:avLst>
              <a:gd name="adj1" fmla="val 86010"/>
              <a:gd name="adj2" fmla="val -7208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汚れによる閉塞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solidFill>
                  <a:schemeClr val="tx1"/>
                </a:solidFill>
              </a:rPr>
              <a:t>スケーリング（結晶化）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ja-JP" altLang="en-US" sz="1600" dirty="0">
                <a:solidFill>
                  <a:schemeClr val="tx1"/>
                </a:solidFill>
              </a:rPr>
              <a:t>ファウリング（固形物堆積）</a:t>
            </a: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08" y="241300"/>
            <a:ext cx="11400125" cy="518094"/>
          </a:xfrm>
        </p:spPr>
        <p:txBody>
          <a:bodyPr anchor="ctr">
            <a:normAutofit/>
          </a:bodyPr>
          <a:lstStyle/>
          <a:p>
            <a:r>
              <a:rPr lang="en-US" altLang="ja-JP" dirty="0"/>
              <a:t>RO</a:t>
            </a:r>
            <a:r>
              <a:rPr lang="ja-JP" altLang="en-US" dirty="0"/>
              <a:t>膜運転最適化の目的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08823" y="6356350"/>
            <a:ext cx="398958" cy="365125"/>
          </a:xfrm>
        </p:spPr>
        <p:txBody>
          <a:bodyPr wrap="none" anchor="ctr">
            <a:normAutofit/>
          </a:bodyPr>
          <a:lstStyle/>
          <a:p>
            <a:pPr>
              <a:spcAft>
                <a:spcPts val="600"/>
              </a:spcAft>
            </a:pPr>
            <a:fld id="{584EAAFE-CFE5-40AD-8E95-5BFF290DC5CF}" type="slidenum">
              <a:rPr kumimoji="1" lang="ja-JP" altLang="en-US" smtClean="0"/>
              <a:pPr>
                <a:spcAft>
                  <a:spcPts val="600"/>
                </a:spcAft>
              </a:pPr>
              <a:t>4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DAA06C8-E14E-4AF3-9B79-87D6F2871CCC}"/>
              </a:ext>
            </a:extLst>
          </p:cNvPr>
          <p:cNvSpPr/>
          <p:nvPr/>
        </p:nvSpPr>
        <p:spPr>
          <a:xfrm>
            <a:off x="6167035" y="2856626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7E3B504-4CCB-49E2-BBE9-FB02CBD62A8A}"/>
              </a:ext>
            </a:extLst>
          </p:cNvPr>
          <p:cNvCxnSpPr>
            <a:cxnSpLocks/>
            <a:stCxn id="41" idx="3"/>
            <a:endCxn id="2" idx="1"/>
          </p:cNvCxnSpPr>
          <p:nvPr/>
        </p:nvCxnSpPr>
        <p:spPr>
          <a:xfrm>
            <a:off x="3604551" y="3028306"/>
            <a:ext cx="25624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6574E0E-8157-4902-A393-496850636155}"/>
              </a:ext>
            </a:extLst>
          </p:cNvPr>
          <p:cNvCxnSpPr>
            <a:cxnSpLocks/>
            <a:stCxn id="2" idx="3"/>
            <a:endCxn id="78" idx="1"/>
          </p:cNvCxnSpPr>
          <p:nvPr/>
        </p:nvCxnSpPr>
        <p:spPr>
          <a:xfrm>
            <a:off x="7320562" y="3028306"/>
            <a:ext cx="706104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矢印: 下 34">
            <a:extLst>
              <a:ext uri="{FF2B5EF4-FFF2-40B4-BE49-F238E27FC236}">
                <a16:creationId xmlns:a16="http://schemas.microsoft.com/office/drawing/2014/main" id="{4475C6A2-D934-481F-A6D2-73C7362B1CE5}"/>
              </a:ext>
            </a:extLst>
          </p:cNvPr>
          <p:cNvSpPr/>
          <p:nvPr/>
        </p:nvSpPr>
        <p:spPr>
          <a:xfrm>
            <a:off x="1627628" y="2487726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FEB2C1E2-CD94-4124-A889-2CEDCCE7DEB4}"/>
              </a:ext>
            </a:extLst>
          </p:cNvPr>
          <p:cNvSpPr/>
          <p:nvPr/>
        </p:nvSpPr>
        <p:spPr>
          <a:xfrm>
            <a:off x="4725816" y="2487726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3F24DBE-275C-45E1-867C-BA49248E1D44}"/>
              </a:ext>
            </a:extLst>
          </p:cNvPr>
          <p:cNvSpPr txBox="1"/>
          <p:nvPr/>
        </p:nvSpPr>
        <p:spPr>
          <a:xfrm>
            <a:off x="1264818" y="2055750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8E01734F-6330-4C33-AA17-65965476CE15}"/>
              </a:ext>
            </a:extLst>
          </p:cNvPr>
          <p:cNvSpPr/>
          <p:nvPr/>
        </p:nvSpPr>
        <p:spPr>
          <a:xfrm>
            <a:off x="2608118" y="2820573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EF9F743F-E3FF-44E2-9949-C06171F6C7E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47898" y="3028306"/>
            <a:ext cx="226022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EE00C22-907F-48D3-905F-6E9B81FB655C}"/>
              </a:ext>
            </a:extLst>
          </p:cNvPr>
          <p:cNvSpPr txBox="1"/>
          <p:nvPr/>
        </p:nvSpPr>
        <p:spPr>
          <a:xfrm>
            <a:off x="3532025" y="2055750"/>
            <a:ext cx="2707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閉塞防止／水質調整薬剤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E806034-6A21-4537-B12E-AC01322E2C11}"/>
              </a:ext>
            </a:extLst>
          </p:cNvPr>
          <p:cNvSpPr txBox="1"/>
          <p:nvPr/>
        </p:nvSpPr>
        <p:spPr>
          <a:xfrm>
            <a:off x="10475833" y="2861432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F5A6E18-D512-490A-893F-3E9F10C37CC4}"/>
              </a:ext>
            </a:extLst>
          </p:cNvPr>
          <p:cNvSpPr txBox="1"/>
          <p:nvPr/>
        </p:nvSpPr>
        <p:spPr>
          <a:xfrm>
            <a:off x="3864332" y="3355788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A9A5B01-5681-493B-BE28-62B0F48FBD22}"/>
              </a:ext>
            </a:extLst>
          </p:cNvPr>
          <p:cNvSpPr txBox="1"/>
          <p:nvPr/>
        </p:nvSpPr>
        <p:spPr>
          <a:xfrm>
            <a:off x="5706534" y="3357239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膜洗浄コストが発生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53456BC6-2EF3-4FAF-918F-F8284B088A18}"/>
              </a:ext>
            </a:extLst>
          </p:cNvPr>
          <p:cNvSpPr txBox="1"/>
          <p:nvPr/>
        </p:nvSpPr>
        <p:spPr>
          <a:xfrm>
            <a:off x="9911784" y="3283648"/>
            <a:ext cx="2002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水質・供給量を</a:t>
            </a:r>
            <a:endParaRPr kumimoji="1" lang="en-US" altLang="ja-JP" sz="1600" b="1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維持する必要がある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924C3906-6960-4AFF-B734-EC4FA39E98B1}"/>
              </a:ext>
            </a:extLst>
          </p:cNvPr>
          <p:cNvSpPr/>
          <p:nvPr/>
        </p:nvSpPr>
        <p:spPr>
          <a:xfrm>
            <a:off x="8026666" y="2856625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A702D755-368A-4858-8E23-F0A3E3DC90CD}"/>
              </a:ext>
            </a:extLst>
          </p:cNvPr>
          <p:cNvCxnSpPr>
            <a:cxnSpLocks/>
            <a:stCxn id="78" idx="3"/>
            <a:endCxn id="69" idx="1"/>
          </p:cNvCxnSpPr>
          <p:nvPr/>
        </p:nvCxnSpPr>
        <p:spPr>
          <a:xfrm flipV="1">
            <a:off x="9277036" y="3030709"/>
            <a:ext cx="1198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843576E-1284-4B9E-86DB-5156E0130E81}"/>
              </a:ext>
            </a:extLst>
          </p:cNvPr>
          <p:cNvSpPr txBox="1"/>
          <p:nvPr/>
        </p:nvSpPr>
        <p:spPr>
          <a:xfrm>
            <a:off x="7669762" y="3354219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電力コストが発生</a:t>
            </a:r>
          </a:p>
        </p:txBody>
      </p:sp>
      <p:sp>
        <p:nvSpPr>
          <p:cNvPr id="88" name="テキスト プレースホルダー 5">
            <a:extLst>
              <a:ext uri="{FF2B5EF4-FFF2-40B4-BE49-F238E27FC236}">
                <a16:creationId xmlns:a16="http://schemas.microsoft.com/office/drawing/2014/main" id="{F39F9667-CF92-41F7-91E7-11DF46EA49E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629" y="1055247"/>
            <a:ext cx="12027371" cy="869216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ja-JP" altLang="en-US" sz="2800" dirty="0"/>
              <a:t>水質・供給量を維持する範囲で、</a:t>
            </a:r>
            <a:r>
              <a:rPr lang="en-US" altLang="ja-JP" sz="2800" dirty="0"/>
              <a:t>RO</a:t>
            </a:r>
            <a:r>
              <a:rPr lang="ja-JP" altLang="en-US" sz="2800" dirty="0"/>
              <a:t>膜を考慮した運転コストの最小化を実現</a:t>
            </a:r>
            <a:endParaRPr lang="en-US" altLang="ja-JP" sz="2800" dirty="0"/>
          </a:p>
          <a:p>
            <a:pPr marL="1062038" lvl="1" indent="-342900">
              <a:buFont typeface="Wingdings" panose="05000000000000000000" pitchFamily="2" charset="2"/>
              <a:buChar char="Ø"/>
            </a:pPr>
            <a:r>
              <a:rPr lang="en-US" altLang="ja-JP" sz="2400" dirty="0"/>
              <a:t>RO</a:t>
            </a:r>
            <a:r>
              <a:rPr lang="ja-JP" altLang="en-US" sz="2400" dirty="0"/>
              <a:t>膜に注目すると、高い回収率と水質</a:t>
            </a:r>
            <a:r>
              <a:rPr lang="ja-JP" altLang="en-US" sz="2200" dirty="0"/>
              <a:t>（除去率）</a:t>
            </a:r>
            <a:r>
              <a:rPr lang="ja-JP" altLang="en-US" sz="2400" dirty="0"/>
              <a:t>の維持と</a:t>
            </a:r>
            <a:r>
              <a:rPr lang="en-US" altLang="ja-JP" sz="2400" dirty="0"/>
              <a:t>RO</a:t>
            </a:r>
            <a:r>
              <a:rPr lang="ja-JP" altLang="en-US" sz="2400" dirty="0"/>
              <a:t>膜延命が重要</a:t>
            </a:r>
            <a:endParaRPr lang="en-US" altLang="ja-JP" sz="24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3EE33DD-8590-4AD2-A277-30327D3E0080}"/>
              </a:ext>
            </a:extLst>
          </p:cNvPr>
          <p:cNvSpPr txBox="1"/>
          <p:nvPr/>
        </p:nvSpPr>
        <p:spPr>
          <a:xfrm>
            <a:off x="9813412" y="3914590"/>
            <a:ext cx="21675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発がん性物質を抑制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35E5C89-1C98-46C1-A82E-C10EB7F2F818}"/>
              </a:ext>
            </a:extLst>
          </p:cNvPr>
          <p:cNvSpPr txBox="1"/>
          <p:nvPr/>
        </p:nvSpPr>
        <p:spPr>
          <a:xfrm>
            <a:off x="7692980" y="3672785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2833A7C-F25D-4614-82D5-4AAEF2592010}"/>
              </a:ext>
            </a:extLst>
          </p:cNvPr>
          <p:cNvSpPr txBox="1"/>
          <p:nvPr/>
        </p:nvSpPr>
        <p:spPr>
          <a:xfrm>
            <a:off x="776799" y="3338189"/>
            <a:ext cx="2002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薬剤コストが発生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71D9166-1A3D-4C51-9999-B9747F57860B}"/>
              </a:ext>
            </a:extLst>
          </p:cNvPr>
          <p:cNvSpPr txBox="1"/>
          <p:nvPr/>
        </p:nvSpPr>
        <p:spPr>
          <a:xfrm>
            <a:off x="1911016" y="2397728"/>
            <a:ext cx="793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殺菌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8C0DEBA-1304-459B-BC61-9A232BE8D5F9}"/>
              </a:ext>
            </a:extLst>
          </p:cNvPr>
          <p:cNvSpPr txBox="1"/>
          <p:nvPr/>
        </p:nvSpPr>
        <p:spPr>
          <a:xfrm>
            <a:off x="6331223" y="5857583"/>
            <a:ext cx="5356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https://www.muro-chem.co.jp/business/chemical/separation_membrane.html</a:t>
            </a:r>
            <a:endParaRPr kumimoji="1" lang="ja-JP" altLang="en-US" sz="12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8B6403A-F56C-4DBC-B84E-815065C719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3"/>
          <a:stretch/>
        </p:blipFill>
        <p:spPr bwMode="auto">
          <a:xfrm>
            <a:off x="4923758" y="4168642"/>
            <a:ext cx="3770484" cy="163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956888A-BED6-44E0-9E2C-B4515969B239}"/>
              </a:ext>
            </a:extLst>
          </p:cNvPr>
          <p:cNvSpPr txBox="1"/>
          <p:nvPr/>
        </p:nvSpPr>
        <p:spPr>
          <a:xfrm>
            <a:off x="5702476" y="3681269"/>
            <a:ext cx="20745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b="1" dirty="0">
                <a:solidFill>
                  <a:schemeClr val="accent1"/>
                </a:solidFill>
              </a:rPr>
              <a:t>膜交換コストが発生</a:t>
            </a:r>
          </a:p>
        </p:txBody>
      </p:sp>
      <p:sp>
        <p:nvSpPr>
          <p:cNvPr id="30" name="矢印: 下 29">
            <a:extLst>
              <a:ext uri="{FF2B5EF4-FFF2-40B4-BE49-F238E27FC236}">
                <a16:creationId xmlns:a16="http://schemas.microsoft.com/office/drawing/2014/main" id="{F73AA1B2-6832-4E38-8CAC-29FAEA102D3F}"/>
              </a:ext>
            </a:extLst>
          </p:cNvPr>
          <p:cNvSpPr/>
          <p:nvPr/>
        </p:nvSpPr>
        <p:spPr>
          <a:xfrm>
            <a:off x="8510157" y="2397364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0B17A8A-366C-4D8D-A11B-26358A0E086C}"/>
              </a:ext>
            </a:extLst>
          </p:cNvPr>
          <p:cNvSpPr txBox="1"/>
          <p:nvPr/>
        </p:nvSpPr>
        <p:spPr>
          <a:xfrm>
            <a:off x="7727209" y="1962325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856980EB-C5E6-4FBF-9572-D6837BDE25B5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415249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37258"/>
            <a:ext cx="11400125" cy="518094"/>
          </a:xfrm>
        </p:spPr>
        <p:txBody>
          <a:bodyPr/>
          <a:lstStyle/>
          <a:p>
            <a:r>
              <a:rPr lang="en-US" altLang="ja-JP" dirty="0"/>
              <a:t>RO</a:t>
            </a:r>
            <a:r>
              <a:rPr lang="ja-JP" altLang="en-US" dirty="0"/>
              <a:t>膜解析の方針を導き出す観点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88133"/>
            <a:ext cx="11341887" cy="4681734"/>
          </a:xfrm>
        </p:spPr>
        <p:txBody>
          <a:bodyPr/>
          <a:lstStyle/>
          <a:p>
            <a:r>
              <a:rPr lang="ja-JP" altLang="en-US" sz="2800" dirty="0"/>
              <a:t>操業コストと、関連する操作可能な量・外乱は何か？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操作量：水質調整薬剤など</a:t>
            </a:r>
            <a:endParaRPr lang="en-US" altLang="ja-JP" sz="2400" dirty="0"/>
          </a:p>
          <a:p>
            <a:pPr lvl="1"/>
            <a:r>
              <a:rPr lang="ja-JP" altLang="en-US" sz="2400" dirty="0"/>
              <a:t>外乱：流入水質など</a:t>
            </a:r>
            <a:endParaRPr lang="en-US" altLang="ja-JP" sz="2400" dirty="0"/>
          </a:p>
          <a:p>
            <a:r>
              <a:rPr lang="ja-JP" altLang="en-US" sz="2800" dirty="0"/>
              <a:t>操業上、守るべき制約（監視すべき量）は何か？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監視量：最終水質・供給量など</a:t>
            </a:r>
            <a:endParaRPr lang="en-US" altLang="ja-JP" sz="2400" dirty="0"/>
          </a:p>
          <a:p>
            <a:r>
              <a:rPr lang="ja-JP" altLang="en-US" sz="2800" dirty="0"/>
              <a:t>操業のタイムスケール（最適化期間・データ間隔）はどのくらいか？</a:t>
            </a:r>
            <a:endParaRPr lang="en-US" altLang="ja-JP" sz="2800" dirty="0"/>
          </a:p>
          <a:p>
            <a:r>
              <a:rPr lang="ja-JP" altLang="en-US" sz="2800" dirty="0"/>
              <a:t>各変数を関係づける上で、必要な数式モデルは何か？</a:t>
            </a:r>
            <a:endParaRPr lang="en-US" altLang="ja-JP" sz="2800" dirty="0"/>
          </a:p>
          <a:p>
            <a:pPr lvl="1"/>
            <a:r>
              <a:rPr lang="ja-JP" altLang="en-US" sz="2400" dirty="0"/>
              <a:t>操作量・コストの関係式</a:t>
            </a:r>
            <a:endParaRPr lang="en-US" altLang="ja-JP" sz="2400" dirty="0"/>
          </a:p>
          <a:p>
            <a:pPr lvl="1"/>
            <a:r>
              <a:rPr lang="ja-JP" altLang="en-US" sz="2400" dirty="0"/>
              <a:t>操作量・外乱・品質の関係式（</a:t>
            </a:r>
            <a:r>
              <a:rPr lang="en-US" altLang="ja-JP" sz="2400" dirty="0"/>
              <a:t>RO</a:t>
            </a:r>
            <a:r>
              <a:rPr lang="ja-JP" altLang="en-US" sz="2400" dirty="0"/>
              <a:t>膜特性も含む）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B328BB-CF8C-4D9E-A55E-3B8C6EDCBCF7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815208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F11151E-E2B7-4E3A-85E3-C826F0FF7B77}"/>
              </a:ext>
            </a:extLst>
          </p:cNvPr>
          <p:cNvSpPr/>
          <p:nvPr/>
        </p:nvSpPr>
        <p:spPr>
          <a:xfrm>
            <a:off x="2009776" y="1897895"/>
            <a:ext cx="9998005" cy="39052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6AEB7CB-1CB6-4056-8462-C0939F4351E4}"/>
              </a:ext>
            </a:extLst>
          </p:cNvPr>
          <p:cNvSpPr/>
          <p:nvPr/>
        </p:nvSpPr>
        <p:spPr>
          <a:xfrm>
            <a:off x="2126788" y="2033422"/>
            <a:ext cx="9681514" cy="24830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68959F0-9718-4142-AEFE-BA590C3A62E7}"/>
              </a:ext>
            </a:extLst>
          </p:cNvPr>
          <p:cNvSpPr/>
          <p:nvPr/>
        </p:nvSpPr>
        <p:spPr>
          <a:xfrm>
            <a:off x="2311863" y="2173678"/>
            <a:ext cx="7753349" cy="11545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50825"/>
            <a:ext cx="11400125" cy="518094"/>
          </a:xfrm>
        </p:spPr>
        <p:txBody>
          <a:bodyPr/>
          <a:lstStyle/>
          <a:p>
            <a:r>
              <a:rPr lang="ja-JP" altLang="en-US" dirty="0"/>
              <a:t>細分化された目的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367"/>
            <a:ext cx="11341887" cy="600165"/>
          </a:xfrm>
        </p:spPr>
        <p:txBody>
          <a:bodyPr/>
          <a:lstStyle/>
          <a:p>
            <a:r>
              <a:rPr lang="ja-JP" altLang="en-US" sz="2800" dirty="0"/>
              <a:t>目的を細分化すると、下記の</a:t>
            </a:r>
            <a:r>
              <a:rPr lang="en-US" altLang="ja-JP" sz="2800" dirty="0"/>
              <a:t>3</a:t>
            </a:r>
            <a:r>
              <a:rPr lang="ja-JP" altLang="en-US" sz="2800" dirty="0"/>
              <a:t>段階に分けられる。</a:t>
            </a:r>
            <a:endParaRPr lang="en-US" altLang="ja-JP" sz="2800" dirty="0"/>
          </a:p>
          <a:p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C1FA309-9A34-48FA-8814-E3337948DD3C}"/>
              </a:ext>
            </a:extLst>
          </p:cNvPr>
          <p:cNvSpPr txBox="1"/>
          <p:nvPr/>
        </p:nvSpPr>
        <p:spPr>
          <a:xfrm>
            <a:off x="2374430" y="4610361"/>
            <a:ext cx="6293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4"/>
                </a:solidFill>
              </a:rPr>
              <a:t>（</a:t>
            </a:r>
            <a:r>
              <a:rPr kumimoji="1" lang="en-US" altLang="ja-JP" sz="2000" b="1" dirty="0">
                <a:solidFill>
                  <a:schemeClr val="accent4"/>
                </a:solidFill>
              </a:rPr>
              <a:t>3</a:t>
            </a:r>
            <a:r>
              <a:rPr kumimoji="1" lang="ja-JP" altLang="en-US" sz="2000" b="1" dirty="0">
                <a:solidFill>
                  <a:schemeClr val="accent4"/>
                </a:solidFill>
              </a:rPr>
              <a:t>）</a:t>
            </a:r>
            <a:r>
              <a:rPr kumimoji="1" lang="en-US" altLang="ja-JP" sz="2000" b="1" dirty="0">
                <a:solidFill>
                  <a:schemeClr val="accent4"/>
                </a:solidFill>
              </a:rPr>
              <a:t>RO</a:t>
            </a:r>
            <a:r>
              <a:rPr kumimoji="1" lang="ja-JP" altLang="en-US" sz="2000" b="1" dirty="0">
                <a:solidFill>
                  <a:schemeClr val="accent4"/>
                </a:solidFill>
              </a:rPr>
              <a:t>膜劣化も考慮した運転</a:t>
            </a:r>
            <a:r>
              <a:rPr kumimoji="1" lang="ja-JP" altLang="en-US" sz="2000" dirty="0">
                <a:solidFill>
                  <a:schemeClr val="accent4"/>
                </a:solidFill>
              </a:rPr>
              <a:t>（膜延命）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158FDF-6F8A-4566-BAD7-DA64286E70C5}"/>
              </a:ext>
            </a:extLst>
          </p:cNvPr>
          <p:cNvSpPr txBox="1"/>
          <p:nvPr/>
        </p:nvSpPr>
        <p:spPr>
          <a:xfrm>
            <a:off x="2374429" y="2316142"/>
            <a:ext cx="7121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2"/>
                </a:solidFill>
              </a:rPr>
              <a:t>（</a:t>
            </a:r>
            <a:r>
              <a:rPr kumimoji="1" lang="en-US" altLang="ja-JP" sz="2000" b="1" dirty="0">
                <a:solidFill>
                  <a:schemeClr val="accent2"/>
                </a:solidFill>
              </a:rPr>
              <a:t>1</a:t>
            </a:r>
            <a:r>
              <a:rPr kumimoji="1" lang="ja-JP" altLang="en-US" sz="2000" b="1" dirty="0">
                <a:solidFill>
                  <a:schemeClr val="accent2"/>
                </a:solidFill>
              </a:rPr>
              <a:t>）最終水質と供給量を考慮した運転</a:t>
            </a:r>
            <a:r>
              <a:rPr kumimoji="1" lang="ja-JP" altLang="en-US" sz="2000" dirty="0">
                <a:solidFill>
                  <a:schemeClr val="accent2"/>
                </a:solidFill>
              </a:rPr>
              <a:t>（水質・供給量の確保）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787045-5D4E-48E1-BD0D-293338FF4A8E}"/>
              </a:ext>
            </a:extLst>
          </p:cNvPr>
          <p:cNvSpPr txBox="1"/>
          <p:nvPr/>
        </p:nvSpPr>
        <p:spPr>
          <a:xfrm>
            <a:off x="2374429" y="3510335"/>
            <a:ext cx="6817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kumimoji="1"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r>
              <a:rPr kumimoji="1" lang="en-US" altLang="ja-JP" sz="2000" b="1" dirty="0">
                <a:solidFill>
                  <a:schemeClr val="accent3">
                    <a:lumMod val="75000"/>
                  </a:schemeClr>
                </a:solidFill>
              </a:rPr>
              <a:t>RO</a:t>
            </a:r>
            <a:r>
              <a:rPr kumimoji="1" lang="ja-JP" altLang="en-US" sz="2000" b="1" dirty="0">
                <a:solidFill>
                  <a:schemeClr val="accent3">
                    <a:lumMod val="75000"/>
                  </a:schemeClr>
                </a:solidFill>
              </a:rPr>
              <a:t>膜閉塞状態も考慮した運転</a:t>
            </a:r>
            <a:r>
              <a:rPr kumimoji="1" lang="ja-JP" altLang="en-US" sz="2000" dirty="0">
                <a:solidFill>
                  <a:schemeClr val="accent3">
                    <a:lumMod val="75000"/>
                  </a:schemeClr>
                </a:solidFill>
              </a:rPr>
              <a:t>（膜閉塞状態の監視）</a:t>
            </a:r>
          </a:p>
        </p:txBody>
      </p:sp>
      <p:sp>
        <p:nvSpPr>
          <p:cNvPr id="15" name="矢印: 下 14">
            <a:extLst>
              <a:ext uri="{FF2B5EF4-FFF2-40B4-BE49-F238E27FC236}">
                <a16:creationId xmlns:a16="http://schemas.microsoft.com/office/drawing/2014/main" id="{58AE49A3-5AB9-4482-95DC-0A19C7D96E96}"/>
              </a:ext>
            </a:extLst>
          </p:cNvPr>
          <p:cNvSpPr/>
          <p:nvPr/>
        </p:nvSpPr>
        <p:spPr>
          <a:xfrm rot="16200000">
            <a:off x="2619994" y="2784121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B87CE3-F971-4E22-A804-A45B260D7273}"/>
              </a:ext>
            </a:extLst>
          </p:cNvPr>
          <p:cNvSpPr txBox="1"/>
          <p:nvPr/>
        </p:nvSpPr>
        <p:spPr>
          <a:xfrm>
            <a:off x="3111386" y="2799504"/>
            <a:ext cx="6521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再生水需要をギリギリ満たすように、過度な薬液添加を削減</a:t>
            </a:r>
          </a:p>
        </p:txBody>
      </p: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C9876CB-148B-43FE-849C-9F3FD4F11863}"/>
              </a:ext>
            </a:extLst>
          </p:cNvPr>
          <p:cNvSpPr/>
          <p:nvPr/>
        </p:nvSpPr>
        <p:spPr>
          <a:xfrm rot="16200000">
            <a:off x="2619991" y="3928077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1D6A2CE-1B5D-4AE6-AA46-0C8472317724}"/>
              </a:ext>
            </a:extLst>
          </p:cNvPr>
          <p:cNvSpPr txBox="1"/>
          <p:nvPr/>
        </p:nvSpPr>
        <p:spPr>
          <a:xfrm>
            <a:off x="3111385" y="3943460"/>
            <a:ext cx="8816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定期的ではなく、閉塞度が基準を満たすときに膜を洗浄（過度な薬液洗浄を削減）</a:t>
            </a:r>
          </a:p>
        </p:txBody>
      </p:sp>
      <p:sp>
        <p:nvSpPr>
          <p:cNvPr id="19" name="矢印: 下 18">
            <a:extLst>
              <a:ext uri="{FF2B5EF4-FFF2-40B4-BE49-F238E27FC236}">
                <a16:creationId xmlns:a16="http://schemas.microsoft.com/office/drawing/2014/main" id="{4A2A25CC-EA88-414F-9974-AD31B50AAB42}"/>
              </a:ext>
            </a:extLst>
          </p:cNvPr>
          <p:cNvSpPr/>
          <p:nvPr/>
        </p:nvSpPr>
        <p:spPr>
          <a:xfrm rot="16200000">
            <a:off x="2619989" y="5004606"/>
            <a:ext cx="234205" cy="40569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DD762A-9EF6-401B-A3E2-D46B0186BF1D}"/>
              </a:ext>
            </a:extLst>
          </p:cNvPr>
          <p:cNvSpPr txBox="1"/>
          <p:nvPr/>
        </p:nvSpPr>
        <p:spPr>
          <a:xfrm>
            <a:off x="3111382" y="5019989"/>
            <a:ext cx="83376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運転を継続し、膜寿命が基準を満たすときに膜を交換（無駄な交換を削減）</a:t>
            </a:r>
            <a:endParaRPr kumimoji="1" lang="en-US" altLang="ja-JP" sz="2000" dirty="0"/>
          </a:p>
          <a:p>
            <a:r>
              <a:rPr kumimoji="1" lang="ja-JP" altLang="en-US" sz="2000" dirty="0"/>
              <a:t>（膜劣化が激しい場合はそれをカバーして、延命させるなど）</a:t>
            </a:r>
            <a:endParaRPr kumimoji="1" lang="en-US" altLang="ja-JP" sz="2000" dirty="0"/>
          </a:p>
        </p:txBody>
      </p:sp>
      <p:sp>
        <p:nvSpPr>
          <p:cNvPr id="21" name="右中かっこ 20">
            <a:extLst>
              <a:ext uri="{FF2B5EF4-FFF2-40B4-BE49-F238E27FC236}">
                <a16:creationId xmlns:a16="http://schemas.microsoft.com/office/drawing/2014/main" id="{E955D4C8-C790-4112-BCB4-0C6A659CEA71}"/>
              </a:ext>
            </a:extLst>
          </p:cNvPr>
          <p:cNvSpPr/>
          <p:nvPr/>
        </p:nvSpPr>
        <p:spPr>
          <a:xfrm rot="10800000">
            <a:off x="1596849" y="3360550"/>
            <a:ext cx="319735" cy="2423422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EA0F806-B452-4F06-A326-E76B799B3903}"/>
              </a:ext>
            </a:extLst>
          </p:cNvPr>
          <p:cNvSpPr txBox="1"/>
          <p:nvPr/>
        </p:nvSpPr>
        <p:spPr>
          <a:xfrm>
            <a:off x="85130" y="2415785"/>
            <a:ext cx="1449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膜状態固定の最適化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D3212E3-7F84-4515-A2AA-5127D6B333C8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7B9E8167-6D70-49BE-9818-5844466A66BD}"/>
              </a:ext>
            </a:extLst>
          </p:cNvPr>
          <p:cNvSpPr/>
          <p:nvPr/>
        </p:nvSpPr>
        <p:spPr>
          <a:xfrm rot="10800000">
            <a:off x="1594790" y="2173678"/>
            <a:ext cx="319735" cy="1130545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7D4771B-AA8C-4F5C-B93B-BF7BE3A59FC5}"/>
              </a:ext>
            </a:extLst>
          </p:cNvPr>
          <p:cNvSpPr txBox="1"/>
          <p:nvPr/>
        </p:nvSpPr>
        <p:spPr>
          <a:xfrm>
            <a:off x="85130" y="4133544"/>
            <a:ext cx="14497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dirty="0"/>
              <a:t>膜状態監視を活かした</a:t>
            </a:r>
            <a:endParaRPr kumimoji="1" lang="en-US" altLang="ja-JP" b="1" dirty="0"/>
          </a:p>
          <a:p>
            <a:pPr algn="ctr"/>
            <a:r>
              <a:rPr kumimoji="1" lang="ja-JP" altLang="en-US" b="1" dirty="0"/>
              <a:t>最適化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76850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8F4CE000-44DC-4685-8A60-117C3AEF16D0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B7E7E0E4-753E-4956-8B6D-772267AD2664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4974"/>
            <a:ext cx="11400125" cy="518094"/>
          </a:xfrm>
        </p:spPr>
        <p:txBody>
          <a:bodyPr/>
          <a:lstStyle/>
          <a:p>
            <a:r>
              <a:rPr lang="ja-JP" altLang="en-US" dirty="0"/>
              <a:t>重点的に考慮すべき箇所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055" y="1071206"/>
            <a:ext cx="11341887" cy="600165"/>
          </a:xfrm>
        </p:spPr>
        <p:txBody>
          <a:bodyPr/>
          <a:lstStyle/>
          <a:p>
            <a:r>
              <a:rPr lang="ja-JP" altLang="en-US" sz="2800" dirty="0"/>
              <a:t>操作・考慮する箇所を段階的に広げていく。</a:t>
            </a:r>
            <a:endParaRPr lang="en-US" altLang="ja-JP" sz="2800" dirty="0"/>
          </a:p>
          <a:p>
            <a:pPr lvl="1"/>
            <a:r>
              <a:rPr lang="ja-JP" altLang="en-US" sz="2400" dirty="0"/>
              <a:t>操作量を考慮しない場合、最適化計算時には実績値に固定する（</a:t>
            </a:r>
            <a:r>
              <a:rPr lang="en-US" altLang="ja-JP" sz="2400" dirty="0"/>
              <a:t>given</a:t>
            </a:r>
            <a:r>
              <a:rPr lang="ja-JP" altLang="en-US" sz="2400" dirty="0"/>
              <a:t>）</a:t>
            </a:r>
            <a:endParaRPr lang="en-US" altLang="ja-JP" sz="2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5501BBA-935B-49C2-8357-E8D9E6BE1E26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79A6497-EC0C-423A-98FD-03B427A6869B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17D92A-D0B8-4B63-A615-F4994882625E}"/>
              </a:ext>
            </a:extLst>
          </p:cNvPr>
          <p:cNvCxnSpPr>
            <a:cxnSpLocks/>
            <a:stCxn id="9" idx="3"/>
            <a:endCxn id="24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下 14">
            <a:extLst>
              <a:ext uri="{FF2B5EF4-FFF2-40B4-BE49-F238E27FC236}">
                <a16:creationId xmlns:a16="http://schemas.microsoft.com/office/drawing/2014/main" id="{D539CEC7-5453-4C25-B58E-74BA7CF2B2A0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矢印: 下 15">
            <a:extLst>
              <a:ext uri="{FF2B5EF4-FFF2-40B4-BE49-F238E27FC236}">
                <a16:creationId xmlns:a16="http://schemas.microsoft.com/office/drawing/2014/main" id="{9D973339-E49A-442B-BD70-A8C3034A7BFA}"/>
              </a:ext>
            </a:extLst>
          </p:cNvPr>
          <p:cNvSpPr/>
          <p:nvPr/>
        </p:nvSpPr>
        <p:spPr>
          <a:xfrm>
            <a:off x="3800500" y="3202101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61652E1-0217-49EF-AF0C-FAEE30BB1D72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DE87013-A320-45AE-9FE0-3179B97794E6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7645954-7F5D-476F-AA64-93484D5F6BC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CD820A-7BD1-4FC2-A11C-C082D0F22AAA}"/>
              </a:ext>
            </a:extLst>
          </p:cNvPr>
          <p:cNvSpPr txBox="1"/>
          <p:nvPr/>
        </p:nvSpPr>
        <p:spPr>
          <a:xfrm>
            <a:off x="3150452" y="2778136"/>
            <a:ext cx="1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水質調整薬剤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AC3D667-4061-4171-8B13-55C471739259}"/>
              </a:ext>
            </a:extLst>
          </p:cNvPr>
          <p:cNvSpPr txBox="1"/>
          <p:nvPr/>
        </p:nvSpPr>
        <p:spPr>
          <a:xfrm>
            <a:off x="10723483" y="3575807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5ECCF7-2E94-4C69-B3A8-73384F647A0E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5C442719-D89B-41C1-9444-FA5A7A6CCEBB}"/>
              </a:ext>
            </a:extLst>
          </p:cNvPr>
          <p:cNvCxnSpPr>
            <a:cxnSpLocks/>
            <a:stCxn id="24" idx="3"/>
            <a:endCxn id="21" idx="1"/>
          </p:cNvCxnSpPr>
          <p:nvPr/>
        </p:nvCxnSpPr>
        <p:spPr>
          <a:xfrm flipV="1">
            <a:off x="9905686" y="3745084"/>
            <a:ext cx="817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761E080-D257-4B51-81FC-4455C710041F}"/>
              </a:ext>
            </a:extLst>
          </p:cNvPr>
          <p:cNvSpPr txBox="1"/>
          <p:nvPr/>
        </p:nvSpPr>
        <p:spPr>
          <a:xfrm>
            <a:off x="10216733" y="4418018"/>
            <a:ext cx="187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最終水質・量需要</a:t>
            </a:r>
          </a:p>
        </p:txBody>
      </p:sp>
      <p:sp>
        <p:nvSpPr>
          <p:cNvPr id="36" name="矢印: 下 35">
            <a:extLst>
              <a:ext uri="{FF2B5EF4-FFF2-40B4-BE49-F238E27FC236}">
                <a16:creationId xmlns:a16="http://schemas.microsoft.com/office/drawing/2014/main" id="{7EBFEFE4-FE8F-4014-A573-693D6D619060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DA21DED-5A9E-451C-A1B5-44751791EB84}"/>
              </a:ext>
            </a:extLst>
          </p:cNvPr>
          <p:cNvSpPr txBox="1"/>
          <p:nvPr/>
        </p:nvSpPr>
        <p:spPr>
          <a:xfrm>
            <a:off x="8355859" y="2676700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F12E881-4939-42D1-A889-4443D2E01AC5}"/>
              </a:ext>
            </a:extLst>
          </p:cNvPr>
          <p:cNvSpPr txBox="1"/>
          <p:nvPr/>
        </p:nvSpPr>
        <p:spPr>
          <a:xfrm>
            <a:off x="4270921" y="2423103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閉塞防止剤</a:t>
            </a:r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E0DED757-5143-4B02-8E98-D4857AAC6C5F}"/>
              </a:ext>
            </a:extLst>
          </p:cNvPr>
          <p:cNvSpPr/>
          <p:nvPr/>
        </p:nvSpPr>
        <p:spPr>
          <a:xfrm>
            <a:off x="4845670" y="3192409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0" name="二等辺三角形 39">
            <a:extLst>
              <a:ext uri="{FF2B5EF4-FFF2-40B4-BE49-F238E27FC236}">
                <a16:creationId xmlns:a16="http://schemas.microsoft.com/office/drawing/2014/main" id="{427CE4BE-49FA-4749-97CC-48CD9D054E05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63D0E94-4915-4668-A0AC-F4864F90EC5D}"/>
              </a:ext>
            </a:extLst>
          </p:cNvPr>
          <p:cNvSpPr txBox="1"/>
          <p:nvPr/>
        </p:nvSpPr>
        <p:spPr>
          <a:xfrm>
            <a:off x="6894421" y="4418019"/>
            <a:ext cx="145191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水質・量需要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B8CDD79-010C-421E-BE6C-17BBA5B450F4}"/>
              </a:ext>
            </a:extLst>
          </p:cNvPr>
          <p:cNvSpPr txBox="1"/>
          <p:nvPr/>
        </p:nvSpPr>
        <p:spPr>
          <a:xfrm>
            <a:off x="370990" y="5132156"/>
            <a:ext cx="6067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b="1" dirty="0">
                <a:solidFill>
                  <a:schemeClr val="accent2"/>
                </a:solidFill>
              </a:rPr>
              <a:t>（</a:t>
            </a:r>
            <a:r>
              <a:rPr kumimoji="1" lang="en-US" altLang="ja-JP" sz="1600" b="1" dirty="0">
                <a:solidFill>
                  <a:schemeClr val="accent2"/>
                </a:solidFill>
              </a:rPr>
              <a:t>1</a:t>
            </a:r>
            <a:r>
              <a:rPr kumimoji="1" lang="ja-JP" altLang="en-US" sz="1600" b="1" dirty="0">
                <a:solidFill>
                  <a:schemeClr val="accent2"/>
                </a:solidFill>
              </a:rPr>
              <a:t>）最終水質と供給量を考慮した運転</a:t>
            </a:r>
            <a:r>
              <a:rPr kumimoji="1" lang="ja-JP" altLang="en-US" sz="1600" dirty="0">
                <a:solidFill>
                  <a:schemeClr val="accent2"/>
                </a:solidFill>
              </a:rPr>
              <a:t>（水質・供給量の確保）</a:t>
            </a:r>
            <a:endParaRPr kumimoji="1" lang="en-US" altLang="ja-JP" sz="1600" dirty="0">
              <a:solidFill>
                <a:schemeClr val="accent2"/>
              </a:solidFill>
            </a:endParaRPr>
          </a:p>
          <a:p>
            <a:r>
              <a:rPr kumimoji="1" lang="ja-JP" altLang="en-US" sz="1600" b="1" dirty="0">
                <a:solidFill>
                  <a:schemeClr val="accent3">
                    <a:lumMod val="75000"/>
                  </a:schemeClr>
                </a:solidFill>
              </a:rPr>
              <a:t>（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2</a:t>
            </a:r>
            <a:r>
              <a:rPr kumimoji="1" lang="ja-JP" altLang="en-US" sz="1600" b="1" dirty="0">
                <a:solidFill>
                  <a:schemeClr val="accent3">
                    <a:lumMod val="75000"/>
                  </a:schemeClr>
                </a:solidFill>
              </a:rPr>
              <a:t>）</a:t>
            </a:r>
            <a:r>
              <a:rPr kumimoji="1" lang="en-US" altLang="ja-JP" sz="1600" b="1" dirty="0">
                <a:solidFill>
                  <a:schemeClr val="accent3">
                    <a:lumMod val="75000"/>
                  </a:schemeClr>
                </a:solidFill>
              </a:rPr>
              <a:t>RO</a:t>
            </a:r>
            <a:r>
              <a:rPr kumimoji="1" lang="ja-JP" altLang="en-US" sz="1600" b="1" dirty="0">
                <a:solidFill>
                  <a:schemeClr val="accent3">
                    <a:lumMod val="75000"/>
                  </a:schemeClr>
                </a:solidFill>
              </a:rPr>
              <a:t>膜閉塞状態も考慮した運転</a:t>
            </a:r>
            <a:r>
              <a:rPr kumimoji="1" lang="ja-JP" altLang="en-US" sz="1600" dirty="0">
                <a:solidFill>
                  <a:schemeClr val="accent3">
                    <a:lumMod val="75000"/>
                  </a:schemeClr>
                </a:solidFill>
              </a:rPr>
              <a:t>（膜閉塞状態の監視）</a:t>
            </a:r>
          </a:p>
          <a:p>
            <a:r>
              <a:rPr kumimoji="1" lang="ja-JP" altLang="en-US" sz="1600" b="1" dirty="0">
                <a:solidFill>
                  <a:schemeClr val="accent4"/>
                </a:solidFill>
              </a:rPr>
              <a:t>（</a:t>
            </a:r>
            <a:r>
              <a:rPr kumimoji="1" lang="en-US" altLang="ja-JP" sz="1600" b="1" dirty="0">
                <a:solidFill>
                  <a:schemeClr val="accent4"/>
                </a:solidFill>
              </a:rPr>
              <a:t>3</a:t>
            </a:r>
            <a:r>
              <a:rPr kumimoji="1" lang="ja-JP" altLang="en-US" sz="1600" b="1" dirty="0">
                <a:solidFill>
                  <a:schemeClr val="accent4"/>
                </a:solidFill>
              </a:rPr>
              <a:t>）</a:t>
            </a:r>
            <a:r>
              <a:rPr kumimoji="1" lang="en-US" altLang="ja-JP" sz="1600" b="1" dirty="0">
                <a:solidFill>
                  <a:schemeClr val="accent4"/>
                </a:solidFill>
              </a:rPr>
              <a:t>RO</a:t>
            </a:r>
            <a:r>
              <a:rPr kumimoji="1" lang="ja-JP" altLang="en-US" sz="1600" b="1" dirty="0">
                <a:solidFill>
                  <a:schemeClr val="accent4"/>
                </a:solidFill>
              </a:rPr>
              <a:t>膜劣化も考慮した運転</a:t>
            </a:r>
            <a:r>
              <a:rPr kumimoji="1" lang="ja-JP" altLang="en-US" sz="1600" dirty="0">
                <a:solidFill>
                  <a:schemeClr val="accent4"/>
                </a:solidFill>
              </a:rPr>
              <a:t>（膜延命）</a:t>
            </a:r>
          </a:p>
        </p:txBody>
      </p:sp>
      <p:sp>
        <p:nvSpPr>
          <p:cNvPr id="43" name="二等辺三角形 42">
            <a:extLst>
              <a:ext uri="{FF2B5EF4-FFF2-40B4-BE49-F238E27FC236}">
                <a16:creationId xmlns:a16="http://schemas.microsoft.com/office/drawing/2014/main" id="{F53136A2-94AE-43D4-B33E-EF57401E592D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84E23DB-8C77-4FCD-9435-34A95C7786B5}"/>
              </a:ext>
            </a:extLst>
          </p:cNvPr>
          <p:cNvSpPr txBox="1"/>
          <p:nvPr/>
        </p:nvSpPr>
        <p:spPr>
          <a:xfrm>
            <a:off x="5253902" y="4418018"/>
            <a:ext cx="128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45" name="矢印: 下 44">
            <a:extLst>
              <a:ext uri="{FF2B5EF4-FFF2-40B4-BE49-F238E27FC236}">
                <a16:creationId xmlns:a16="http://schemas.microsoft.com/office/drawing/2014/main" id="{AD8C1BA6-DB7B-49A4-AED5-732ECDF57FAE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0B4D0E2-0B2C-463C-B6F4-7D2EF00A7B0F}"/>
              </a:ext>
            </a:extLst>
          </p:cNvPr>
          <p:cNvSpPr txBox="1"/>
          <p:nvPr/>
        </p:nvSpPr>
        <p:spPr>
          <a:xfrm>
            <a:off x="5643306" y="2419923"/>
            <a:ext cx="115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膜洗浄</a:t>
            </a:r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029E6C00-3F4B-4067-87F7-D5117EE00EB8}"/>
              </a:ext>
            </a:extLst>
          </p:cNvPr>
          <p:cNvSpPr/>
          <p:nvPr/>
        </p:nvSpPr>
        <p:spPr>
          <a:xfrm flipV="1">
            <a:off x="1092861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AE03510A-7FFE-4F25-8AD4-1C823ECD850E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6C160C7B-3673-4820-BE0C-726FDE774561}"/>
              </a:ext>
            </a:extLst>
          </p:cNvPr>
          <p:cNvSpPr txBox="1"/>
          <p:nvPr/>
        </p:nvSpPr>
        <p:spPr>
          <a:xfrm>
            <a:off x="6072933" y="4713293"/>
            <a:ext cx="994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膜寿命</a:t>
            </a:r>
          </a:p>
        </p:txBody>
      </p:sp>
      <p:sp>
        <p:nvSpPr>
          <p:cNvPr id="50" name="右中かっこ 49">
            <a:extLst>
              <a:ext uri="{FF2B5EF4-FFF2-40B4-BE49-F238E27FC236}">
                <a16:creationId xmlns:a16="http://schemas.microsoft.com/office/drawing/2014/main" id="{D2A7FA27-2B47-41BB-8062-01A7B7516A8C}"/>
              </a:ext>
            </a:extLst>
          </p:cNvPr>
          <p:cNvSpPr/>
          <p:nvPr/>
        </p:nvSpPr>
        <p:spPr>
          <a:xfrm>
            <a:off x="6027147" y="5452383"/>
            <a:ext cx="164103" cy="508851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2EF95BD-7CDF-4627-B7AF-87CE576CDDAD}"/>
              </a:ext>
            </a:extLst>
          </p:cNvPr>
          <p:cNvSpPr txBox="1"/>
          <p:nvPr/>
        </p:nvSpPr>
        <p:spPr>
          <a:xfrm>
            <a:off x="6362855" y="5537531"/>
            <a:ext cx="1628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膜状態監視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1FE3F58-CDAD-4A82-9B66-29409D5ED20E}"/>
              </a:ext>
            </a:extLst>
          </p:cNvPr>
          <p:cNvSpPr/>
          <p:nvPr/>
        </p:nvSpPr>
        <p:spPr>
          <a:xfrm>
            <a:off x="9687246" y="5741200"/>
            <a:ext cx="436879" cy="382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E765745-16C0-447C-B1F4-588DBA3D57E7}"/>
              </a:ext>
            </a:extLst>
          </p:cNvPr>
          <p:cNvSpPr txBox="1"/>
          <p:nvPr/>
        </p:nvSpPr>
        <p:spPr>
          <a:xfrm>
            <a:off x="10107771" y="5605635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常に</a:t>
            </a:r>
            <a:r>
              <a:rPr kumimoji="1" lang="en-US" altLang="ja-JP" sz="1600" dirty="0"/>
              <a:t>given</a:t>
            </a:r>
            <a:r>
              <a:rPr kumimoji="1" lang="ja-JP" altLang="en-US" sz="1600" dirty="0"/>
              <a:t>として扱う範囲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23D67CC-2B03-4AAA-A9E5-5A5F839C6EEE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3231545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4974"/>
            <a:ext cx="11400125" cy="518094"/>
          </a:xfrm>
        </p:spPr>
        <p:txBody>
          <a:bodyPr/>
          <a:lstStyle/>
          <a:p>
            <a:r>
              <a:rPr lang="ja-JP" altLang="en-US" dirty="0"/>
              <a:t>目的</a:t>
            </a:r>
            <a:r>
              <a:rPr lang="en-US" altLang="ja-JP" dirty="0"/>
              <a:t>(1)</a:t>
            </a:r>
            <a:r>
              <a:rPr lang="ja-JP" altLang="en-US" dirty="0"/>
              <a:t>：最終水質と供給量を考慮した運転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609DF4-3152-4D3E-9CA5-170D4BE149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125" y="1071206"/>
            <a:ext cx="11658917" cy="600165"/>
          </a:xfrm>
        </p:spPr>
        <p:txBody>
          <a:bodyPr/>
          <a:lstStyle/>
          <a:p>
            <a:r>
              <a:rPr lang="ja-JP" altLang="en-US" dirty="0"/>
              <a:t>最適化ポイント：膜前後の水質・供給量バランスを維持する範囲で、薬剤コストを削減する</a:t>
            </a:r>
            <a:endParaRPr lang="en-US" altLang="ja-JP" dirty="0"/>
          </a:p>
          <a:p>
            <a:r>
              <a:rPr lang="ja-JP" altLang="en-US" dirty="0"/>
              <a:t>モデリングポイント：膜前のデータから、膜後の水質・供給量を予測する</a:t>
            </a:r>
            <a:endParaRPr lang="en-US" altLang="ja-JP" dirty="0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DA5DF97-D3CD-4AD0-8909-A4F6F83ACBB7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A6CCCF1-AA4E-48C2-A540-BFF434286145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BD2BF9B-641F-4E08-8B31-CD8CF68EF244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F5E9866-B6D2-46A4-9405-43A945DE2B4D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28BD4D7-190F-4516-BD0B-0F85FC405BDA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矢印: 下 54">
            <a:extLst>
              <a:ext uri="{FF2B5EF4-FFF2-40B4-BE49-F238E27FC236}">
                <a16:creationId xmlns:a16="http://schemas.microsoft.com/office/drawing/2014/main" id="{13D89724-D17E-4C38-BE59-D731A0CB6F35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BF98B117-03D8-4EBB-A122-03FEF7161065}"/>
              </a:ext>
            </a:extLst>
          </p:cNvPr>
          <p:cNvSpPr/>
          <p:nvPr/>
        </p:nvSpPr>
        <p:spPr>
          <a:xfrm>
            <a:off x="3800500" y="3204478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ED7A75E-0E8D-44AA-893F-5D2E4D1F1631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CB4327-5B43-4ED8-963B-3EC465C9C949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A7B708D-E461-4BCC-82E9-0B8EDB24AD6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613D23-2F02-47CF-A32C-477606D2BB38}"/>
              </a:ext>
            </a:extLst>
          </p:cNvPr>
          <p:cNvSpPr txBox="1"/>
          <p:nvPr/>
        </p:nvSpPr>
        <p:spPr>
          <a:xfrm>
            <a:off x="3150452" y="2778136"/>
            <a:ext cx="1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水質調整薬剤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13DB09B-FE9C-463F-AD24-1DE5329E76C9}"/>
              </a:ext>
            </a:extLst>
          </p:cNvPr>
          <p:cNvSpPr txBox="1"/>
          <p:nvPr/>
        </p:nvSpPr>
        <p:spPr>
          <a:xfrm>
            <a:off x="10723483" y="3575807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48B99BB-9FA7-47A0-A95A-8240CA20C62C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CC23088-962C-480B-A1AB-C3311204616D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 flipV="1">
            <a:off x="9905686" y="3745084"/>
            <a:ext cx="817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3F99101-AAC1-4410-9E33-F08487677526}"/>
              </a:ext>
            </a:extLst>
          </p:cNvPr>
          <p:cNvSpPr txBox="1"/>
          <p:nvPr/>
        </p:nvSpPr>
        <p:spPr>
          <a:xfrm>
            <a:off x="10216733" y="4418018"/>
            <a:ext cx="187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最終水質・量需要</a:t>
            </a:r>
          </a:p>
        </p:txBody>
      </p:sp>
      <p:sp>
        <p:nvSpPr>
          <p:cNvPr id="65" name="矢印: 下 64">
            <a:extLst>
              <a:ext uri="{FF2B5EF4-FFF2-40B4-BE49-F238E27FC236}">
                <a16:creationId xmlns:a16="http://schemas.microsoft.com/office/drawing/2014/main" id="{B2BB428C-61AA-46F0-B128-38B8BE8FA0FD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12333E5-4FCB-490A-B775-040A5EA5421E}"/>
              </a:ext>
            </a:extLst>
          </p:cNvPr>
          <p:cNvSpPr txBox="1"/>
          <p:nvPr/>
        </p:nvSpPr>
        <p:spPr>
          <a:xfrm>
            <a:off x="8355859" y="2676700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1A3A016-866C-486F-BBEE-202FA649A3B6}"/>
              </a:ext>
            </a:extLst>
          </p:cNvPr>
          <p:cNvSpPr txBox="1"/>
          <p:nvPr/>
        </p:nvSpPr>
        <p:spPr>
          <a:xfrm>
            <a:off x="4270921" y="2423103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閉塞防止剤</a:t>
            </a:r>
          </a:p>
        </p:txBody>
      </p:sp>
      <p:sp>
        <p:nvSpPr>
          <p:cNvPr id="68" name="矢印: 下 67">
            <a:extLst>
              <a:ext uri="{FF2B5EF4-FFF2-40B4-BE49-F238E27FC236}">
                <a16:creationId xmlns:a16="http://schemas.microsoft.com/office/drawing/2014/main" id="{923BE559-8560-4A20-8CE2-57AE8555701F}"/>
              </a:ext>
            </a:extLst>
          </p:cNvPr>
          <p:cNvSpPr/>
          <p:nvPr/>
        </p:nvSpPr>
        <p:spPr>
          <a:xfrm>
            <a:off x="4845670" y="3194786"/>
            <a:ext cx="283388" cy="490885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B070D47D-A2D2-49EA-9929-0DDBEE1426EA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8DCC5C-603D-4CD5-85B7-A7F239BBB36F}"/>
              </a:ext>
            </a:extLst>
          </p:cNvPr>
          <p:cNvSpPr txBox="1"/>
          <p:nvPr/>
        </p:nvSpPr>
        <p:spPr>
          <a:xfrm>
            <a:off x="6894421" y="4418019"/>
            <a:ext cx="145191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水質・量需要</a:t>
            </a:r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94B0155C-939A-4BE4-9686-10BBBD7CD2CB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6D08163-F671-4088-B3A3-B7066C9C8817}"/>
              </a:ext>
            </a:extLst>
          </p:cNvPr>
          <p:cNvSpPr txBox="1"/>
          <p:nvPr/>
        </p:nvSpPr>
        <p:spPr>
          <a:xfrm>
            <a:off x="5253902" y="4418018"/>
            <a:ext cx="128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73" name="矢印: 下 72">
            <a:extLst>
              <a:ext uri="{FF2B5EF4-FFF2-40B4-BE49-F238E27FC236}">
                <a16:creationId xmlns:a16="http://schemas.microsoft.com/office/drawing/2014/main" id="{7B0FA78E-0137-461C-B838-86E017EE2991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F98FFC3-9C10-4A0E-B45E-3824594E67F9}"/>
              </a:ext>
            </a:extLst>
          </p:cNvPr>
          <p:cNvSpPr txBox="1"/>
          <p:nvPr/>
        </p:nvSpPr>
        <p:spPr>
          <a:xfrm>
            <a:off x="5643306" y="2419923"/>
            <a:ext cx="115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膜洗浄</a:t>
            </a:r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618EAB1F-6367-4B9C-8D40-9415B4AC70E6}"/>
              </a:ext>
            </a:extLst>
          </p:cNvPr>
          <p:cNvSpPr/>
          <p:nvPr/>
        </p:nvSpPr>
        <p:spPr>
          <a:xfrm flipV="1">
            <a:off x="1092861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1CD57E08-AA42-4EB9-8FB4-72215A247AB6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C51339C-0B11-4696-B11B-3B0DDA59EBEF}"/>
              </a:ext>
            </a:extLst>
          </p:cNvPr>
          <p:cNvSpPr txBox="1"/>
          <p:nvPr/>
        </p:nvSpPr>
        <p:spPr>
          <a:xfrm>
            <a:off x="6072933" y="4713293"/>
            <a:ext cx="994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膜寿命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DF89BFF-EAE3-4E6F-A4A9-42682ED4F67E}"/>
              </a:ext>
            </a:extLst>
          </p:cNvPr>
          <p:cNvSpPr txBox="1"/>
          <p:nvPr/>
        </p:nvSpPr>
        <p:spPr>
          <a:xfrm>
            <a:off x="913982" y="5820667"/>
            <a:ext cx="380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水質・量を予測しながら、操作を決定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F9930597-8374-420F-9D42-49936BF32196}"/>
              </a:ext>
            </a:extLst>
          </p:cNvPr>
          <p:cNvSpPr/>
          <p:nvPr/>
        </p:nvSpPr>
        <p:spPr>
          <a:xfrm>
            <a:off x="8655316" y="5056752"/>
            <a:ext cx="2800532" cy="452277"/>
          </a:xfrm>
          <a:prstGeom prst="wedgeRoundRectCallout">
            <a:avLst>
              <a:gd name="adj1" fmla="val 32880"/>
              <a:gd name="adj2" fmla="val -10387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この部分の予測は必要？</a:t>
            </a:r>
          </a:p>
        </p:txBody>
      </p:sp>
      <p:sp>
        <p:nvSpPr>
          <p:cNvPr id="81" name="吹き出し: 角を丸めた四角形 80">
            <a:extLst>
              <a:ext uri="{FF2B5EF4-FFF2-40B4-BE49-F238E27FC236}">
                <a16:creationId xmlns:a16="http://schemas.microsoft.com/office/drawing/2014/main" id="{562A59A8-B620-48C9-989B-41B2F5410850}"/>
              </a:ext>
            </a:extLst>
          </p:cNvPr>
          <p:cNvSpPr/>
          <p:nvPr/>
        </p:nvSpPr>
        <p:spPr>
          <a:xfrm>
            <a:off x="7219951" y="2031435"/>
            <a:ext cx="4947314" cy="367564"/>
          </a:xfrm>
          <a:prstGeom prst="wedgeRoundRectCallout">
            <a:avLst>
              <a:gd name="adj1" fmla="val 11738"/>
              <a:gd name="adj2" fmla="val 9971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膜との間で融通可能なら、最適化対象になる？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9534C6F-E556-4496-90DC-E845F542911F}"/>
              </a:ext>
            </a:extLst>
          </p:cNvPr>
          <p:cNvSpPr/>
          <p:nvPr/>
        </p:nvSpPr>
        <p:spPr>
          <a:xfrm>
            <a:off x="9687246" y="5741200"/>
            <a:ext cx="436879" cy="382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78E21C-0EFB-4D66-AA71-86C24E264BAE}"/>
              </a:ext>
            </a:extLst>
          </p:cNvPr>
          <p:cNvSpPr txBox="1"/>
          <p:nvPr/>
        </p:nvSpPr>
        <p:spPr>
          <a:xfrm>
            <a:off x="10107771" y="5605635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常に</a:t>
            </a:r>
            <a:r>
              <a:rPr kumimoji="1" lang="en-US" altLang="ja-JP" sz="1600" dirty="0"/>
              <a:t>given</a:t>
            </a:r>
            <a:r>
              <a:rPr kumimoji="1" lang="ja-JP" altLang="en-US" sz="1600" dirty="0"/>
              <a:t>として扱う範囲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EF4B3D2-B8A4-4B88-8D18-E13B90CD9E1D}"/>
              </a:ext>
            </a:extLst>
          </p:cNvPr>
          <p:cNvCxnSpPr/>
          <p:nvPr/>
        </p:nvCxnSpPr>
        <p:spPr>
          <a:xfrm flipV="1">
            <a:off x="351683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3F8399E-9D1E-427F-BB8C-DF9E0F341EE0}"/>
              </a:ext>
            </a:extLst>
          </p:cNvPr>
          <p:cNvCxnSpPr>
            <a:cxnSpLocks/>
          </p:cNvCxnSpPr>
          <p:nvPr/>
        </p:nvCxnSpPr>
        <p:spPr>
          <a:xfrm>
            <a:off x="351683" y="57015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B1C6344B-B32B-4346-99A2-D06A56633AB3}"/>
              </a:ext>
            </a:extLst>
          </p:cNvPr>
          <p:cNvCxnSpPr/>
          <p:nvPr/>
        </p:nvCxnSpPr>
        <p:spPr>
          <a:xfrm flipV="1">
            <a:off x="3448075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3EC47674-FE22-4EC6-A268-ACCA758EC0FB}"/>
              </a:ext>
            </a:extLst>
          </p:cNvPr>
          <p:cNvCxnSpPr>
            <a:cxnSpLocks/>
          </p:cNvCxnSpPr>
          <p:nvPr/>
        </p:nvCxnSpPr>
        <p:spPr>
          <a:xfrm>
            <a:off x="3449181" y="5700855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697AD3A3-65CD-435B-A44E-F9F95EEF7B04}"/>
              </a:ext>
            </a:extLst>
          </p:cNvPr>
          <p:cNvSpPr txBox="1"/>
          <p:nvPr/>
        </p:nvSpPr>
        <p:spPr>
          <a:xfrm>
            <a:off x="3527209" y="4649680"/>
            <a:ext cx="162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膜後の水質・量</a:t>
            </a: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6CF9B914-B01B-4032-8C41-B264C9583B6B}"/>
              </a:ext>
            </a:extLst>
          </p:cNvPr>
          <p:cNvSpPr txBox="1"/>
          <p:nvPr/>
        </p:nvSpPr>
        <p:spPr>
          <a:xfrm>
            <a:off x="488061" y="4655630"/>
            <a:ext cx="15781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膜前の水質・量</a:t>
            </a:r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5050DA13-90CC-42D8-BD67-220E184BCB18}"/>
              </a:ext>
            </a:extLst>
          </p:cNvPr>
          <p:cNvSpPr/>
          <p:nvPr/>
        </p:nvSpPr>
        <p:spPr>
          <a:xfrm>
            <a:off x="497549" y="5002053"/>
            <a:ext cx="1451912" cy="49487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矢印: 左右 91">
            <a:extLst>
              <a:ext uri="{FF2B5EF4-FFF2-40B4-BE49-F238E27FC236}">
                <a16:creationId xmlns:a16="http://schemas.microsoft.com/office/drawing/2014/main" id="{907901B1-953C-4222-8544-7F4FC6467BA0}"/>
              </a:ext>
            </a:extLst>
          </p:cNvPr>
          <p:cNvSpPr/>
          <p:nvPr/>
        </p:nvSpPr>
        <p:spPr>
          <a:xfrm>
            <a:off x="2436435" y="5098552"/>
            <a:ext cx="759600" cy="27705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フリーフォーム: 図形 92">
            <a:extLst>
              <a:ext uri="{FF2B5EF4-FFF2-40B4-BE49-F238E27FC236}">
                <a16:creationId xmlns:a16="http://schemas.microsoft.com/office/drawing/2014/main" id="{8390B260-83F5-43BD-8F5F-680ED67D3156}"/>
              </a:ext>
            </a:extLst>
          </p:cNvPr>
          <p:cNvSpPr/>
          <p:nvPr/>
        </p:nvSpPr>
        <p:spPr>
          <a:xfrm>
            <a:off x="3614414" y="5190085"/>
            <a:ext cx="1451912" cy="89007"/>
          </a:xfrm>
          <a:custGeom>
            <a:avLst/>
            <a:gdLst>
              <a:gd name="connsiteX0" fmla="*/ 0 w 9544050"/>
              <a:gd name="connsiteY0" fmla="*/ 1146396 h 1478499"/>
              <a:gd name="connsiteX1" fmla="*/ 2324100 w 9544050"/>
              <a:gd name="connsiteY1" fmla="*/ 3396 h 1478499"/>
              <a:gd name="connsiteX2" fmla="*/ 4800600 w 9544050"/>
              <a:gd name="connsiteY2" fmla="*/ 1470246 h 1478499"/>
              <a:gd name="connsiteX3" fmla="*/ 6953250 w 9544050"/>
              <a:gd name="connsiteY3" fmla="*/ 632046 h 1478499"/>
              <a:gd name="connsiteX4" fmla="*/ 8248650 w 9544050"/>
              <a:gd name="connsiteY4" fmla="*/ 1374996 h 1478499"/>
              <a:gd name="connsiteX5" fmla="*/ 9544050 w 9544050"/>
              <a:gd name="connsiteY5" fmla="*/ 117696 h 1478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44050" h="1478499">
                <a:moveTo>
                  <a:pt x="0" y="1146396"/>
                </a:moveTo>
                <a:cubicBezTo>
                  <a:pt x="762000" y="547908"/>
                  <a:pt x="1524000" y="-50579"/>
                  <a:pt x="2324100" y="3396"/>
                </a:cubicBezTo>
                <a:cubicBezTo>
                  <a:pt x="3124200" y="57371"/>
                  <a:pt x="4029075" y="1365471"/>
                  <a:pt x="4800600" y="1470246"/>
                </a:cubicBezTo>
                <a:cubicBezTo>
                  <a:pt x="5572125" y="1575021"/>
                  <a:pt x="6378575" y="647921"/>
                  <a:pt x="6953250" y="632046"/>
                </a:cubicBezTo>
                <a:cubicBezTo>
                  <a:pt x="7527925" y="616171"/>
                  <a:pt x="7816850" y="1460721"/>
                  <a:pt x="8248650" y="1374996"/>
                </a:cubicBezTo>
                <a:cubicBezTo>
                  <a:pt x="8680450" y="1289271"/>
                  <a:pt x="9112250" y="703483"/>
                  <a:pt x="9544050" y="1176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F613BF4-C725-4DB2-BB8F-5DEE0E836C17}"/>
              </a:ext>
            </a:extLst>
          </p:cNvPr>
          <p:cNvCxnSpPr/>
          <p:nvPr/>
        </p:nvCxnSpPr>
        <p:spPr>
          <a:xfrm>
            <a:off x="3448075" y="5187412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四角形: 角を丸くする 95">
            <a:extLst>
              <a:ext uri="{FF2B5EF4-FFF2-40B4-BE49-F238E27FC236}">
                <a16:creationId xmlns:a16="http://schemas.microsoft.com/office/drawing/2014/main" id="{A4FE2FF5-B306-466A-A63C-F6A697ED2190}"/>
              </a:ext>
            </a:extLst>
          </p:cNvPr>
          <p:cNvSpPr/>
          <p:nvPr/>
        </p:nvSpPr>
        <p:spPr>
          <a:xfrm>
            <a:off x="199952" y="4542073"/>
            <a:ext cx="5319529" cy="1686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B6784D55-A607-40FB-8FB5-17993A21E477}"/>
              </a:ext>
            </a:extLst>
          </p:cNvPr>
          <p:cNvSpPr txBox="1"/>
          <p:nvPr/>
        </p:nvSpPr>
        <p:spPr>
          <a:xfrm>
            <a:off x="1783653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075C81E9-A1C4-4EC0-BA68-DA2DFBABFCC4}"/>
              </a:ext>
            </a:extLst>
          </p:cNvPr>
          <p:cNvSpPr txBox="1"/>
          <p:nvPr/>
        </p:nvSpPr>
        <p:spPr>
          <a:xfrm>
            <a:off x="4910345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10860478-67E1-4490-A311-C5254D46D5D0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3274370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60C5BD5-1532-4087-ACF7-85710DC69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6141"/>
            <a:ext cx="11400125" cy="518094"/>
          </a:xfrm>
        </p:spPr>
        <p:txBody>
          <a:bodyPr/>
          <a:lstStyle/>
          <a:p>
            <a:r>
              <a:rPr lang="ja-JP" altLang="en-US" dirty="0"/>
              <a:t>目的</a:t>
            </a:r>
            <a:r>
              <a:rPr lang="en-US" altLang="ja-JP" dirty="0"/>
              <a:t>(2)</a:t>
            </a:r>
            <a:r>
              <a:rPr lang="ja-JP" altLang="en-US" dirty="0"/>
              <a:t>：</a:t>
            </a:r>
            <a:r>
              <a:rPr kumimoji="1" lang="en-US" altLang="ja-JP" sz="2800" b="1" dirty="0"/>
              <a:t> RO</a:t>
            </a:r>
            <a:r>
              <a:rPr kumimoji="1" lang="ja-JP" altLang="en-US" sz="2800" b="1" dirty="0"/>
              <a:t>膜閉塞状態も考慮した運転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D23190D-575C-49DE-8293-87C3C1C8D7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FDA5DF97-D3CD-4AD0-8909-A4F6F83ACBB7}"/>
              </a:ext>
            </a:extLst>
          </p:cNvPr>
          <p:cNvSpPr/>
          <p:nvPr/>
        </p:nvSpPr>
        <p:spPr>
          <a:xfrm>
            <a:off x="8384338" y="2480877"/>
            <a:ext cx="1865659" cy="179252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8A6CCCF1-AA4E-48C2-A540-BFF434286145}"/>
              </a:ext>
            </a:extLst>
          </p:cNvPr>
          <p:cNvSpPr/>
          <p:nvPr/>
        </p:nvSpPr>
        <p:spPr>
          <a:xfrm>
            <a:off x="517055" y="2480877"/>
            <a:ext cx="2561642" cy="179748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BD2BF9B-641F-4E08-8B31-CD8CF68EF244}"/>
              </a:ext>
            </a:extLst>
          </p:cNvPr>
          <p:cNvSpPr/>
          <p:nvPr/>
        </p:nvSpPr>
        <p:spPr>
          <a:xfrm>
            <a:off x="5662210" y="3571001"/>
            <a:ext cx="1153527" cy="3433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RO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FF5E9866-B6D2-46A4-9405-43A945DE2B4D}"/>
              </a:ext>
            </a:extLst>
          </p:cNvPr>
          <p:cNvCxnSpPr>
            <a:cxnSpLocks/>
            <a:stCxn id="58" idx="3"/>
            <a:endCxn id="52" idx="1"/>
          </p:cNvCxnSpPr>
          <p:nvPr/>
        </p:nvCxnSpPr>
        <p:spPr>
          <a:xfrm>
            <a:off x="2794926" y="3742681"/>
            <a:ext cx="286728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228BD4D7-190F-4516-BD0B-0F85FC405BDA}"/>
              </a:ext>
            </a:extLst>
          </p:cNvPr>
          <p:cNvCxnSpPr>
            <a:cxnSpLocks/>
            <a:stCxn id="52" idx="3"/>
            <a:endCxn id="62" idx="1"/>
          </p:cNvCxnSpPr>
          <p:nvPr/>
        </p:nvCxnSpPr>
        <p:spPr>
          <a:xfrm>
            <a:off x="6815737" y="3742681"/>
            <a:ext cx="1839579" cy="496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矢印: 下 54">
            <a:extLst>
              <a:ext uri="{FF2B5EF4-FFF2-40B4-BE49-F238E27FC236}">
                <a16:creationId xmlns:a16="http://schemas.microsoft.com/office/drawing/2014/main" id="{13D89724-D17E-4C38-BE59-D731A0CB6F35}"/>
              </a:ext>
            </a:extLst>
          </p:cNvPr>
          <p:cNvSpPr/>
          <p:nvPr/>
        </p:nvSpPr>
        <p:spPr>
          <a:xfrm>
            <a:off x="1037078" y="3202101"/>
            <a:ext cx="283388" cy="490885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矢印: 下 55">
            <a:extLst>
              <a:ext uri="{FF2B5EF4-FFF2-40B4-BE49-F238E27FC236}">
                <a16:creationId xmlns:a16="http://schemas.microsoft.com/office/drawing/2014/main" id="{BF98B117-03D8-4EBB-A122-03FEF7161065}"/>
              </a:ext>
            </a:extLst>
          </p:cNvPr>
          <p:cNvSpPr/>
          <p:nvPr/>
        </p:nvSpPr>
        <p:spPr>
          <a:xfrm>
            <a:off x="3800500" y="3202101"/>
            <a:ext cx="283388" cy="490885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ED7A75E-0E8D-44AA-893F-5D2E4D1F1631}"/>
              </a:ext>
            </a:extLst>
          </p:cNvPr>
          <p:cNvSpPr txBox="1"/>
          <p:nvPr/>
        </p:nvSpPr>
        <p:spPr>
          <a:xfrm>
            <a:off x="657417" y="2665967"/>
            <a:ext cx="104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err="1"/>
              <a:t>NaClO</a:t>
            </a:r>
            <a:endParaRPr kumimoji="1" lang="ja-JP" altLang="en-US" dirty="0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2CB4327-5B43-4ED8-963B-3EC465C9C949}"/>
              </a:ext>
            </a:extLst>
          </p:cNvPr>
          <p:cNvSpPr/>
          <p:nvPr/>
        </p:nvSpPr>
        <p:spPr>
          <a:xfrm>
            <a:off x="1798493" y="3534948"/>
            <a:ext cx="996433" cy="4154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UF</a:t>
            </a:r>
            <a:r>
              <a:rPr kumimoji="1" lang="ja-JP" altLang="en-US" dirty="0">
                <a:solidFill>
                  <a:schemeClr val="tx1"/>
                </a:solidFill>
              </a:rPr>
              <a:t>膜</a:t>
            </a: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8A7B708D-E461-4BCC-82E9-0B8EDB24AD61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361950" y="3742681"/>
            <a:ext cx="14365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6613D23-2F02-47CF-A32C-477606D2BB38}"/>
              </a:ext>
            </a:extLst>
          </p:cNvPr>
          <p:cNvSpPr txBox="1"/>
          <p:nvPr/>
        </p:nvSpPr>
        <p:spPr>
          <a:xfrm>
            <a:off x="3150452" y="2778136"/>
            <a:ext cx="160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水質調整薬剤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013DB09B-FE9C-463F-AD24-1DE5329E76C9}"/>
              </a:ext>
            </a:extLst>
          </p:cNvPr>
          <p:cNvSpPr txBox="1"/>
          <p:nvPr/>
        </p:nvSpPr>
        <p:spPr>
          <a:xfrm>
            <a:off x="10723483" y="3575807"/>
            <a:ext cx="874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再生水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48B99BB-9FA7-47A0-A95A-8240CA20C62C}"/>
              </a:ext>
            </a:extLst>
          </p:cNvPr>
          <p:cNvSpPr/>
          <p:nvPr/>
        </p:nvSpPr>
        <p:spPr>
          <a:xfrm>
            <a:off x="8655316" y="3571000"/>
            <a:ext cx="1250370" cy="353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UV</a:t>
            </a:r>
            <a:r>
              <a:rPr kumimoji="1" lang="ja-JP" altLang="en-US" dirty="0">
                <a:solidFill>
                  <a:schemeClr val="tx1"/>
                </a:solidFill>
              </a:rPr>
              <a:t>／</a:t>
            </a:r>
            <a:r>
              <a:rPr kumimoji="1" lang="en-US" altLang="ja-JP" dirty="0">
                <a:solidFill>
                  <a:schemeClr val="tx1"/>
                </a:solidFill>
              </a:rPr>
              <a:t>AOP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4CC23088-962C-480B-A1AB-C3311204616D}"/>
              </a:ext>
            </a:extLst>
          </p:cNvPr>
          <p:cNvCxnSpPr>
            <a:cxnSpLocks/>
            <a:stCxn id="62" idx="3"/>
            <a:endCxn id="61" idx="1"/>
          </p:cNvCxnSpPr>
          <p:nvPr/>
        </p:nvCxnSpPr>
        <p:spPr>
          <a:xfrm flipV="1">
            <a:off x="9905686" y="3745084"/>
            <a:ext cx="817797" cy="25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3F99101-AAC1-4410-9E33-F08487677526}"/>
              </a:ext>
            </a:extLst>
          </p:cNvPr>
          <p:cNvSpPr txBox="1"/>
          <p:nvPr/>
        </p:nvSpPr>
        <p:spPr>
          <a:xfrm>
            <a:off x="10216733" y="4418018"/>
            <a:ext cx="18797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最終水質・量需要</a:t>
            </a:r>
          </a:p>
        </p:txBody>
      </p:sp>
      <p:sp>
        <p:nvSpPr>
          <p:cNvPr id="65" name="矢印: 下 64">
            <a:extLst>
              <a:ext uri="{FF2B5EF4-FFF2-40B4-BE49-F238E27FC236}">
                <a16:creationId xmlns:a16="http://schemas.microsoft.com/office/drawing/2014/main" id="{B2BB428C-61AA-46F0-B128-38B8BE8FA0FD}"/>
              </a:ext>
            </a:extLst>
          </p:cNvPr>
          <p:cNvSpPr/>
          <p:nvPr/>
        </p:nvSpPr>
        <p:spPr>
          <a:xfrm>
            <a:off x="9138807" y="3111739"/>
            <a:ext cx="283388" cy="400130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12333E5-4FCB-490A-B775-040A5EA5421E}"/>
              </a:ext>
            </a:extLst>
          </p:cNvPr>
          <p:cNvSpPr txBox="1"/>
          <p:nvPr/>
        </p:nvSpPr>
        <p:spPr>
          <a:xfrm>
            <a:off x="8355859" y="2676700"/>
            <a:ext cx="1849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UV</a:t>
            </a:r>
            <a:r>
              <a:rPr kumimoji="1" lang="ja-JP" altLang="en-US" dirty="0"/>
              <a:t>照射／薬剤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1A3A016-866C-486F-BBEE-202FA649A3B6}"/>
              </a:ext>
            </a:extLst>
          </p:cNvPr>
          <p:cNvSpPr txBox="1"/>
          <p:nvPr/>
        </p:nvSpPr>
        <p:spPr>
          <a:xfrm>
            <a:off x="4270921" y="2423103"/>
            <a:ext cx="1431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閉塞防止剤</a:t>
            </a:r>
          </a:p>
        </p:txBody>
      </p:sp>
      <p:sp>
        <p:nvSpPr>
          <p:cNvPr id="68" name="矢印: 下 67">
            <a:extLst>
              <a:ext uri="{FF2B5EF4-FFF2-40B4-BE49-F238E27FC236}">
                <a16:creationId xmlns:a16="http://schemas.microsoft.com/office/drawing/2014/main" id="{923BE559-8560-4A20-8CE2-57AE8555701F}"/>
              </a:ext>
            </a:extLst>
          </p:cNvPr>
          <p:cNvSpPr/>
          <p:nvPr/>
        </p:nvSpPr>
        <p:spPr>
          <a:xfrm>
            <a:off x="4845670" y="3192409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69" name="二等辺三角形 68">
            <a:extLst>
              <a:ext uri="{FF2B5EF4-FFF2-40B4-BE49-F238E27FC236}">
                <a16:creationId xmlns:a16="http://schemas.microsoft.com/office/drawing/2014/main" id="{B070D47D-A2D2-49EA-9929-0DDBEE1426EA}"/>
              </a:ext>
            </a:extLst>
          </p:cNvPr>
          <p:cNvSpPr/>
          <p:nvPr/>
        </p:nvSpPr>
        <p:spPr>
          <a:xfrm flipV="1">
            <a:off x="737929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F8DCC5C-603D-4CD5-85B7-A7F239BBB36F}"/>
              </a:ext>
            </a:extLst>
          </p:cNvPr>
          <p:cNvSpPr txBox="1"/>
          <p:nvPr/>
        </p:nvSpPr>
        <p:spPr>
          <a:xfrm>
            <a:off x="6894421" y="4418019"/>
            <a:ext cx="1451913" cy="338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水質・量需要</a:t>
            </a:r>
          </a:p>
        </p:txBody>
      </p:sp>
      <p:sp>
        <p:nvSpPr>
          <p:cNvPr id="71" name="二等辺三角形 70">
            <a:extLst>
              <a:ext uri="{FF2B5EF4-FFF2-40B4-BE49-F238E27FC236}">
                <a16:creationId xmlns:a16="http://schemas.microsoft.com/office/drawing/2014/main" id="{94B0155C-939A-4BE4-9686-10BBBD7CD2CB}"/>
              </a:ext>
            </a:extLst>
          </p:cNvPr>
          <p:cNvSpPr/>
          <p:nvPr/>
        </p:nvSpPr>
        <p:spPr>
          <a:xfrm flipV="1">
            <a:off x="5685747" y="4060325"/>
            <a:ext cx="410253" cy="218046"/>
          </a:xfrm>
          <a:prstGeom prst="triangle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06D08163-F671-4088-B3A3-B7066C9C8817}"/>
              </a:ext>
            </a:extLst>
          </p:cNvPr>
          <p:cNvSpPr txBox="1"/>
          <p:nvPr/>
        </p:nvSpPr>
        <p:spPr>
          <a:xfrm>
            <a:off x="5253902" y="4418018"/>
            <a:ext cx="12839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73" name="矢印: 下 72">
            <a:extLst>
              <a:ext uri="{FF2B5EF4-FFF2-40B4-BE49-F238E27FC236}">
                <a16:creationId xmlns:a16="http://schemas.microsoft.com/office/drawing/2014/main" id="{7B0FA78E-0137-461C-B838-86E017EE2991}"/>
              </a:ext>
            </a:extLst>
          </p:cNvPr>
          <p:cNvSpPr/>
          <p:nvPr/>
        </p:nvSpPr>
        <p:spPr>
          <a:xfrm>
            <a:off x="6079467" y="2935183"/>
            <a:ext cx="283388" cy="490885"/>
          </a:xfrm>
          <a:prstGeom prst="downArrow">
            <a:avLst/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F98FFC3-9C10-4A0E-B45E-3824594E67F9}"/>
              </a:ext>
            </a:extLst>
          </p:cNvPr>
          <p:cNvSpPr txBox="1"/>
          <p:nvPr/>
        </p:nvSpPr>
        <p:spPr>
          <a:xfrm>
            <a:off x="5643306" y="2419923"/>
            <a:ext cx="1153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膜洗浄</a:t>
            </a:r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618EAB1F-6367-4B9C-8D40-9415B4AC70E6}"/>
              </a:ext>
            </a:extLst>
          </p:cNvPr>
          <p:cNvSpPr/>
          <p:nvPr/>
        </p:nvSpPr>
        <p:spPr>
          <a:xfrm flipV="1">
            <a:off x="10928610" y="4060325"/>
            <a:ext cx="410253" cy="218046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二等辺三角形 75">
            <a:extLst>
              <a:ext uri="{FF2B5EF4-FFF2-40B4-BE49-F238E27FC236}">
                <a16:creationId xmlns:a16="http://schemas.microsoft.com/office/drawing/2014/main" id="{1CD57E08-AA42-4EB9-8FB4-72215A247AB6}"/>
              </a:ext>
            </a:extLst>
          </p:cNvPr>
          <p:cNvSpPr/>
          <p:nvPr/>
        </p:nvSpPr>
        <p:spPr>
          <a:xfrm flipV="1">
            <a:off x="6362855" y="4060325"/>
            <a:ext cx="410253" cy="21804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2C51339C-0B11-4696-B11B-3B0DDA59EBEF}"/>
              </a:ext>
            </a:extLst>
          </p:cNvPr>
          <p:cNvSpPr txBox="1"/>
          <p:nvPr/>
        </p:nvSpPr>
        <p:spPr>
          <a:xfrm>
            <a:off x="6072933" y="4713293"/>
            <a:ext cx="9941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膜寿命</a:t>
            </a:r>
          </a:p>
        </p:txBody>
      </p: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F9534C6F-E556-4496-90DC-E845F542911F}"/>
              </a:ext>
            </a:extLst>
          </p:cNvPr>
          <p:cNvSpPr/>
          <p:nvPr/>
        </p:nvSpPr>
        <p:spPr>
          <a:xfrm>
            <a:off x="9687246" y="5741200"/>
            <a:ext cx="436879" cy="38230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F78E21C-0EFB-4D66-AA71-86C24E264BAE}"/>
              </a:ext>
            </a:extLst>
          </p:cNvPr>
          <p:cNvSpPr txBox="1"/>
          <p:nvPr/>
        </p:nvSpPr>
        <p:spPr>
          <a:xfrm>
            <a:off x="10107771" y="5605635"/>
            <a:ext cx="1641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常に</a:t>
            </a:r>
            <a:r>
              <a:rPr kumimoji="1" lang="en-US" altLang="ja-JP" sz="1600" dirty="0"/>
              <a:t>given</a:t>
            </a:r>
            <a:r>
              <a:rPr kumimoji="1" lang="ja-JP" altLang="en-US" sz="1600" dirty="0"/>
              <a:t>として扱う範囲</a:t>
            </a:r>
          </a:p>
        </p:txBody>
      </p:sp>
      <p:sp>
        <p:nvSpPr>
          <p:cNvPr id="41" name="テキスト プレースホルダー 5">
            <a:extLst>
              <a:ext uri="{FF2B5EF4-FFF2-40B4-BE49-F238E27FC236}">
                <a16:creationId xmlns:a16="http://schemas.microsoft.com/office/drawing/2014/main" id="{E752E82A-5B36-47E4-82F4-41C207EF65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125" y="1071206"/>
            <a:ext cx="11658917" cy="600165"/>
          </a:xfrm>
        </p:spPr>
        <p:txBody>
          <a:bodyPr/>
          <a:lstStyle/>
          <a:p>
            <a:r>
              <a:rPr lang="ja-JP" altLang="en-US" dirty="0"/>
              <a:t>最適化ポイント：膜閉塞状態に合わせた洗浄を実施することで、洗浄コストを削減する</a:t>
            </a:r>
            <a:endParaRPr lang="en-US" altLang="ja-JP" dirty="0"/>
          </a:p>
          <a:p>
            <a:r>
              <a:rPr lang="ja-JP" altLang="en-US" dirty="0"/>
              <a:t>モデリングポイント：膜前後のデータから、膜閉塞度を予測する</a:t>
            </a:r>
            <a:endParaRPr lang="en-US" altLang="ja-JP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8BF8CBA5-4CC4-4C1E-A3B2-C857EE928F60}"/>
              </a:ext>
            </a:extLst>
          </p:cNvPr>
          <p:cNvSpPr txBox="1"/>
          <p:nvPr/>
        </p:nvSpPr>
        <p:spPr>
          <a:xfrm>
            <a:off x="913982" y="5820667"/>
            <a:ext cx="3804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閉塞度を予測しながら、洗浄計画を決定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C654A13-056C-48F9-BAEE-534E3784BD24}"/>
              </a:ext>
            </a:extLst>
          </p:cNvPr>
          <p:cNvCxnSpPr/>
          <p:nvPr/>
        </p:nvCxnSpPr>
        <p:spPr>
          <a:xfrm flipV="1">
            <a:off x="351683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8867369E-BAD8-4576-84B0-BBB21176DA38}"/>
              </a:ext>
            </a:extLst>
          </p:cNvPr>
          <p:cNvCxnSpPr>
            <a:cxnSpLocks/>
          </p:cNvCxnSpPr>
          <p:nvPr/>
        </p:nvCxnSpPr>
        <p:spPr>
          <a:xfrm>
            <a:off x="351683" y="57015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3E22058-9643-4317-A8EE-119820B74A8A}"/>
              </a:ext>
            </a:extLst>
          </p:cNvPr>
          <p:cNvCxnSpPr/>
          <p:nvPr/>
        </p:nvCxnSpPr>
        <p:spPr>
          <a:xfrm flipV="1">
            <a:off x="3448075" y="4716939"/>
            <a:ext cx="0" cy="9846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A483E15-181D-4878-8215-2E2C2AE542E8}"/>
              </a:ext>
            </a:extLst>
          </p:cNvPr>
          <p:cNvCxnSpPr>
            <a:cxnSpLocks/>
          </p:cNvCxnSpPr>
          <p:nvPr/>
        </p:nvCxnSpPr>
        <p:spPr>
          <a:xfrm>
            <a:off x="3448075" y="5701567"/>
            <a:ext cx="1905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60CFFEEC-2A26-4912-8666-061DD1698659}"/>
              </a:ext>
            </a:extLst>
          </p:cNvPr>
          <p:cNvSpPr txBox="1"/>
          <p:nvPr/>
        </p:nvSpPr>
        <p:spPr>
          <a:xfrm>
            <a:off x="3527209" y="4649680"/>
            <a:ext cx="1626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膜閉塞度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472EBAA-7597-4EBD-B5AF-355B0C16B628}"/>
              </a:ext>
            </a:extLst>
          </p:cNvPr>
          <p:cNvSpPr txBox="1"/>
          <p:nvPr/>
        </p:nvSpPr>
        <p:spPr>
          <a:xfrm>
            <a:off x="471367" y="4646444"/>
            <a:ext cx="171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膜前後の差圧など</a:t>
            </a:r>
          </a:p>
        </p:txBody>
      </p:sp>
      <p:sp>
        <p:nvSpPr>
          <p:cNvPr id="79" name="矢印: 左右 78">
            <a:extLst>
              <a:ext uri="{FF2B5EF4-FFF2-40B4-BE49-F238E27FC236}">
                <a16:creationId xmlns:a16="http://schemas.microsoft.com/office/drawing/2014/main" id="{47243474-87AA-4B2D-9A1B-AFF26B186D38}"/>
              </a:ext>
            </a:extLst>
          </p:cNvPr>
          <p:cNvSpPr/>
          <p:nvPr/>
        </p:nvSpPr>
        <p:spPr>
          <a:xfrm>
            <a:off x="2436435" y="5098552"/>
            <a:ext cx="759600" cy="277054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BE2E2A8C-7A3F-49AD-9D3B-CB80957708CB}"/>
              </a:ext>
            </a:extLst>
          </p:cNvPr>
          <p:cNvCxnSpPr/>
          <p:nvPr/>
        </p:nvCxnSpPr>
        <p:spPr>
          <a:xfrm>
            <a:off x="3448075" y="5187412"/>
            <a:ext cx="1842806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四角形: 角を丸くする 84">
            <a:extLst>
              <a:ext uri="{FF2B5EF4-FFF2-40B4-BE49-F238E27FC236}">
                <a16:creationId xmlns:a16="http://schemas.microsoft.com/office/drawing/2014/main" id="{AFA6CA9E-DF35-4B36-88E4-0E31C1169390}"/>
              </a:ext>
            </a:extLst>
          </p:cNvPr>
          <p:cNvSpPr/>
          <p:nvPr/>
        </p:nvSpPr>
        <p:spPr>
          <a:xfrm>
            <a:off x="199952" y="4542073"/>
            <a:ext cx="5319529" cy="168651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4D6FC7F-4A54-4E58-BA80-738D796CC6F9}"/>
              </a:ext>
            </a:extLst>
          </p:cNvPr>
          <p:cNvSpPr txBox="1"/>
          <p:nvPr/>
        </p:nvSpPr>
        <p:spPr>
          <a:xfrm>
            <a:off x="1783653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C12494A-199F-4E12-BB57-A0DE9CEED4A8}"/>
              </a:ext>
            </a:extLst>
          </p:cNvPr>
          <p:cNvSpPr txBox="1"/>
          <p:nvPr/>
        </p:nvSpPr>
        <p:spPr>
          <a:xfrm>
            <a:off x="4910345" y="5439245"/>
            <a:ext cx="5913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時間</a:t>
            </a:r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4DD8E4E9-99CA-4E9E-AFF7-9ACC5F22FFB3}"/>
              </a:ext>
            </a:extLst>
          </p:cNvPr>
          <p:cNvSpPr/>
          <p:nvPr/>
        </p:nvSpPr>
        <p:spPr>
          <a:xfrm>
            <a:off x="495300" y="5000625"/>
            <a:ext cx="1524000" cy="638175"/>
          </a:xfrm>
          <a:custGeom>
            <a:avLst/>
            <a:gdLst>
              <a:gd name="connsiteX0" fmla="*/ 0 w 1524000"/>
              <a:gd name="connsiteY0" fmla="*/ 638175 h 638175"/>
              <a:gd name="connsiteX1" fmla="*/ 123825 w 1524000"/>
              <a:gd name="connsiteY1" fmla="*/ 409575 h 638175"/>
              <a:gd name="connsiteX2" fmla="*/ 285750 w 1524000"/>
              <a:gd name="connsiteY2" fmla="*/ 495300 h 638175"/>
              <a:gd name="connsiteX3" fmla="*/ 409575 w 1524000"/>
              <a:gd name="connsiteY3" fmla="*/ 219075 h 638175"/>
              <a:gd name="connsiteX4" fmla="*/ 561975 w 1524000"/>
              <a:gd name="connsiteY4" fmla="*/ 323850 h 638175"/>
              <a:gd name="connsiteX5" fmla="*/ 800100 w 1524000"/>
              <a:gd name="connsiteY5" fmla="*/ 104775 h 638175"/>
              <a:gd name="connsiteX6" fmla="*/ 1009650 w 1524000"/>
              <a:gd name="connsiteY6" fmla="*/ 238125 h 638175"/>
              <a:gd name="connsiteX7" fmla="*/ 1200150 w 1524000"/>
              <a:gd name="connsiteY7" fmla="*/ 28575 h 638175"/>
              <a:gd name="connsiteX8" fmla="*/ 1295400 w 1524000"/>
              <a:gd name="connsiteY8" fmla="*/ 114300 h 638175"/>
              <a:gd name="connsiteX9" fmla="*/ 1524000 w 1524000"/>
              <a:gd name="connsiteY9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638175">
                <a:moveTo>
                  <a:pt x="0" y="638175"/>
                </a:moveTo>
                <a:cubicBezTo>
                  <a:pt x="38100" y="535781"/>
                  <a:pt x="76200" y="433387"/>
                  <a:pt x="123825" y="409575"/>
                </a:cubicBezTo>
                <a:cubicBezTo>
                  <a:pt x="171450" y="385762"/>
                  <a:pt x="238125" y="527050"/>
                  <a:pt x="285750" y="495300"/>
                </a:cubicBezTo>
                <a:cubicBezTo>
                  <a:pt x="333375" y="463550"/>
                  <a:pt x="363537" y="247650"/>
                  <a:pt x="409575" y="219075"/>
                </a:cubicBezTo>
                <a:cubicBezTo>
                  <a:pt x="455613" y="190500"/>
                  <a:pt x="496887" y="342900"/>
                  <a:pt x="561975" y="323850"/>
                </a:cubicBezTo>
                <a:cubicBezTo>
                  <a:pt x="627063" y="304800"/>
                  <a:pt x="725488" y="119062"/>
                  <a:pt x="800100" y="104775"/>
                </a:cubicBezTo>
                <a:cubicBezTo>
                  <a:pt x="874712" y="90488"/>
                  <a:pt x="942975" y="250825"/>
                  <a:pt x="1009650" y="238125"/>
                </a:cubicBezTo>
                <a:cubicBezTo>
                  <a:pt x="1076325" y="225425"/>
                  <a:pt x="1152525" y="49212"/>
                  <a:pt x="1200150" y="28575"/>
                </a:cubicBezTo>
                <a:cubicBezTo>
                  <a:pt x="1247775" y="7937"/>
                  <a:pt x="1241425" y="119063"/>
                  <a:pt x="1295400" y="114300"/>
                </a:cubicBezTo>
                <a:cubicBezTo>
                  <a:pt x="1349375" y="109537"/>
                  <a:pt x="1436687" y="54768"/>
                  <a:pt x="152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A167BD08-D2EC-4514-B0D0-4AE75B7A108A}"/>
              </a:ext>
            </a:extLst>
          </p:cNvPr>
          <p:cNvSpPr/>
          <p:nvPr/>
        </p:nvSpPr>
        <p:spPr>
          <a:xfrm>
            <a:off x="3605058" y="5193560"/>
            <a:ext cx="1524000" cy="479470"/>
          </a:xfrm>
          <a:custGeom>
            <a:avLst/>
            <a:gdLst>
              <a:gd name="connsiteX0" fmla="*/ 0 w 1524000"/>
              <a:gd name="connsiteY0" fmla="*/ 638175 h 638175"/>
              <a:gd name="connsiteX1" fmla="*/ 123825 w 1524000"/>
              <a:gd name="connsiteY1" fmla="*/ 409575 h 638175"/>
              <a:gd name="connsiteX2" fmla="*/ 285750 w 1524000"/>
              <a:gd name="connsiteY2" fmla="*/ 495300 h 638175"/>
              <a:gd name="connsiteX3" fmla="*/ 409575 w 1524000"/>
              <a:gd name="connsiteY3" fmla="*/ 219075 h 638175"/>
              <a:gd name="connsiteX4" fmla="*/ 561975 w 1524000"/>
              <a:gd name="connsiteY4" fmla="*/ 323850 h 638175"/>
              <a:gd name="connsiteX5" fmla="*/ 800100 w 1524000"/>
              <a:gd name="connsiteY5" fmla="*/ 104775 h 638175"/>
              <a:gd name="connsiteX6" fmla="*/ 1009650 w 1524000"/>
              <a:gd name="connsiteY6" fmla="*/ 238125 h 638175"/>
              <a:gd name="connsiteX7" fmla="*/ 1200150 w 1524000"/>
              <a:gd name="connsiteY7" fmla="*/ 28575 h 638175"/>
              <a:gd name="connsiteX8" fmla="*/ 1295400 w 1524000"/>
              <a:gd name="connsiteY8" fmla="*/ 114300 h 638175"/>
              <a:gd name="connsiteX9" fmla="*/ 1524000 w 1524000"/>
              <a:gd name="connsiteY9" fmla="*/ 0 h 638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24000" h="638175">
                <a:moveTo>
                  <a:pt x="0" y="638175"/>
                </a:moveTo>
                <a:cubicBezTo>
                  <a:pt x="38100" y="535781"/>
                  <a:pt x="76200" y="433387"/>
                  <a:pt x="123825" y="409575"/>
                </a:cubicBezTo>
                <a:cubicBezTo>
                  <a:pt x="171450" y="385762"/>
                  <a:pt x="238125" y="527050"/>
                  <a:pt x="285750" y="495300"/>
                </a:cubicBezTo>
                <a:cubicBezTo>
                  <a:pt x="333375" y="463550"/>
                  <a:pt x="363537" y="247650"/>
                  <a:pt x="409575" y="219075"/>
                </a:cubicBezTo>
                <a:cubicBezTo>
                  <a:pt x="455613" y="190500"/>
                  <a:pt x="496887" y="342900"/>
                  <a:pt x="561975" y="323850"/>
                </a:cubicBezTo>
                <a:cubicBezTo>
                  <a:pt x="627063" y="304800"/>
                  <a:pt x="725488" y="119062"/>
                  <a:pt x="800100" y="104775"/>
                </a:cubicBezTo>
                <a:cubicBezTo>
                  <a:pt x="874712" y="90488"/>
                  <a:pt x="942975" y="250825"/>
                  <a:pt x="1009650" y="238125"/>
                </a:cubicBezTo>
                <a:cubicBezTo>
                  <a:pt x="1076325" y="225425"/>
                  <a:pt x="1152525" y="49212"/>
                  <a:pt x="1200150" y="28575"/>
                </a:cubicBezTo>
                <a:cubicBezTo>
                  <a:pt x="1247775" y="7937"/>
                  <a:pt x="1241425" y="119063"/>
                  <a:pt x="1295400" y="114300"/>
                </a:cubicBezTo>
                <a:cubicBezTo>
                  <a:pt x="1349375" y="109537"/>
                  <a:pt x="1436687" y="54768"/>
                  <a:pt x="1524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矢印: 下 88">
            <a:extLst>
              <a:ext uri="{FF2B5EF4-FFF2-40B4-BE49-F238E27FC236}">
                <a16:creationId xmlns:a16="http://schemas.microsoft.com/office/drawing/2014/main" id="{C066DD09-674F-4F45-A006-B43E2612AF2D}"/>
              </a:ext>
            </a:extLst>
          </p:cNvPr>
          <p:cNvSpPr/>
          <p:nvPr/>
        </p:nvSpPr>
        <p:spPr>
          <a:xfrm>
            <a:off x="693688" y="5067352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0" name="矢印: 下 89">
            <a:extLst>
              <a:ext uri="{FF2B5EF4-FFF2-40B4-BE49-F238E27FC236}">
                <a16:creationId xmlns:a16="http://schemas.microsoft.com/office/drawing/2014/main" id="{22C6F5B5-EC7C-4FA5-9F2B-5214430FCCAA}"/>
              </a:ext>
            </a:extLst>
          </p:cNvPr>
          <p:cNvSpPr/>
          <p:nvPr/>
        </p:nvSpPr>
        <p:spPr>
          <a:xfrm>
            <a:off x="990429" y="4971580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1" name="矢印: 下 90">
            <a:extLst>
              <a:ext uri="{FF2B5EF4-FFF2-40B4-BE49-F238E27FC236}">
                <a16:creationId xmlns:a16="http://schemas.microsoft.com/office/drawing/2014/main" id="{7C6B2B83-6EA3-4912-BE7F-B3DCF67A3228}"/>
              </a:ext>
            </a:extLst>
          </p:cNvPr>
          <p:cNvSpPr/>
          <p:nvPr/>
        </p:nvSpPr>
        <p:spPr>
          <a:xfrm>
            <a:off x="1427178" y="4915801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2" name="矢印: 下 91">
            <a:extLst>
              <a:ext uri="{FF2B5EF4-FFF2-40B4-BE49-F238E27FC236}">
                <a16:creationId xmlns:a16="http://schemas.microsoft.com/office/drawing/2014/main" id="{C174D40C-03F0-48A3-BE65-1D7F82BF5800}"/>
              </a:ext>
            </a:extLst>
          </p:cNvPr>
          <p:cNvSpPr/>
          <p:nvPr/>
        </p:nvSpPr>
        <p:spPr>
          <a:xfrm rot="10800000">
            <a:off x="1720052" y="5174474"/>
            <a:ext cx="144970" cy="234519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24AA23C-D4D7-4B42-83B7-44CEFD24C1D9}"/>
              </a:ext>
            </a:extLst>
          </p:cNvPr>
          <p:cNvSpPr txBox="1"/>
          <p:nvPr/>
        </p:nvSpPr>
        <p:spPr>
          <a:xfrm>
            <a:off x="1780459" y="5181126"/>
            <a:ext cx="5375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/>
              <a:t>洗浄</a:t>
            </a:r>
          </a:p>
        </p:txBody>
      </p:sp>
      <p:sp>
        <p:nvSpPr>
          <p:cNvPr id="94" name="吹き出し: 角を丸めた四角形 93">
            <a:extLst>
              <a:ext uri="{FF2B5EF4-FFF2-40B4-BE49-F238E27FC236}">
                <a16:creationId xmlns:a16="http://schemas.microsoft.com/office/drawing/2014/main" id="{3437C338-AF5F-438A-8243-58C72101A616}"/>
              </a:ext>
            </a:extLst>
          </p:cNvPr>
          <p:cNvSpPr/>
          <p:nvPr/>
        </p:nvSpPr>
        <p:spPr>
          <a:xfrm>
            <a:off x="5921839" y="5206099"/>
            <a:ext cx="3500013" cy="884210"/>
          </a:xfrm>
          <a:prstGeom prst="wedgeRoundRectCallout">
            <a:avLst>
              <a:gd name="adj1" fmla="val -59295"/>
              <a:gd name="adj2" fmla="val 3491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洗浄計画を変更して嬉しいことは？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（どんなコストが削減できる？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供給量不足を予防できる？）</a:t>
            </a:r>
            <a:endParaRPr kumimoji="1" lang="en-US" altLang="ja-JP" sz="1600" dirty="0">
              <a:solidFill>
                <a:schemeClr val="tx1"/>
              </a:solidFill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366F85F-43A9-45AB-8A29-94B2A2BDD8DF}"/>
              </a:ext>
            </a:extLst>
          </p:cNvPr>
          <p:cNvSpPr txBox="1"/>
          <p:nvPr/>
        </p:nvSpPr>
        <p:spPr>
          <a:xfrm>
            <a:off x="571984" y="-20412"/>
            <a:ext cx="4521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kumimoji="1" lang="en-US" altLang="ja-JP" sz="1600" b="1" dirty="0">
                <a:solidFill>
                  <a:schemeClr val="bg1"/>
                </a:solidFill>
              </a:rPr>
              <a:t>FS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の方針</a:t>
            </a:r>
          </a:p>
        </p:txBody>
      </p:sp>
    </p:spTree>
    <p:extLst>
      <p:ext uri="{BB962C8B-B14F-4D97-AF65-F5344CB8AC3E}">
        <p14:creationId xmlns:p14="http://schemas.microsoft.com/office/powerpoint/2010/main" val="2057176837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6500</TotalTime>
  <Words>2227</Words>
  <Application>Microsoft Office PowerPoint</Application>
  <PresentationFormat>ワイド画面</PresentationFormat>
  <Paragraphs>368</Paragraphs>
  <Slides>21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7" baseType="lpstr">
      <vt:lpstr>Meiryo UI</vt:lpstr>
      <vt:lpstr>游ゴシック</vt:lpstr>
      <vt:lpstr>Arial</vt:lpstr>
      <vt:lpstr>Cambria Math</vt:lpstr>
      <vt:lpstr>Wingdings</vt:lpstr>
      <vt:lpstr>Yokogawa_Template_Standard</vt:lpstr>
      <vt:lpstr>井本さんへの説明</vt:lpstr>
      <vt:lpstr>打合せの目的</vt:lpstr>
      <vt:lpstr>解析のスタンス</vt:lpstr>
      <vt:lpstr>RO膜運転最適化の目的</vt:lpstr>
      <vt:lpstr>RO膜解析の方針を導き出す観点</vt:lpstr>
      <vt:lpstr>細分化された目的</vt:lpstr>
      <vt:lpstr>重点的に考慮すべき箇所</vt:lpstr>
      <vt:lpstr>目的(1)：最終水質と供給量を考慮した運転</vt:lpstr>
      <vt:lpstr>目的(2)： RO膜閉塞状態も考慮した運転</vt:lpstr>
      <vt:lpstr>目的(3)： RO膜劣化も考慮した運転</vt:lpstr>
      <vt:lpstr>目的別の違い</vt:lpstr>
      <vt:lpstr>懸念点</vt:lpstr>
      <vt:lpstr>NAWIスケジュール</vt:lpstr>
      <vt:lpstr>「RO高度最適化」の作業</vt:lpstr>
      <vt:lpstr>まとめ</vt:lpstr>
      <vt:lpstr>松井さんコメント</vt:lpstr>
      <vt:lpstr>PowerPoint プレゼンテーション</vt:lpstr>
      <vt:lpstr>RO膜の性能</vt:lpstr>
      <vt:lpstr>ファウリングとスケーリング</vt:lpstr>
      <vt:lpstr>塩分濃度とRO膜性能・発がん性物質</vt:lpstr>
      <vt:lpstr>松井さんメモ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1053</cp:revision>
  <dcterms:created xsi:type="dcterms:W3CDTF">2022-01-26T00:23:42Z</dcterms:created>
  <dcterms:modified xsi:type="dcterms:W3CDTF">2022-11-24T05:41:54Z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2022-08-25T05:09:57Z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166f826b-dd36-49fe-896d-f501c2b1a726</vt:lpwstr>
  </property>
  <property fmtid="{D5CDD505-2E9C-101B-9397-08002B2CF9AE}" pid="8" name="MSIP_Label_69b5a962-1a7a-4bf8-819d-07a170110954_ContentBits">
    <vt:lpwstr>0</vt:lpwstr>
  </property>
</Properties>
</file>