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69" r:id="rId2"/>
    <p:sldId id="358" r:id="rId3"/>
    <p:sldId id="466" r:id="rId4"/>
    <p:sldId id="331" r:id="rId5"/>
    <p:sldId id="469" r:id="rId6"/>
    <p:sldId id="467" r:id="rId7"/>
    <p:sldId id="468" r:id="rId8"/>
    <p:sldId id="470" r:id="rId9"/>
    <p:sldId id="471" r:id="rId10"/>
    <p:sldId id="464" r:id="rId11"/>
    <p:sldId id="338" r:id="rId12"/>
    <p:sldId id="461" r:id="rId13"/>
    <p:sldId id="286" r:id="rId14"/>
    <p:sldId id="3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6" autoAdjust="0"/>
    <p:restoredTop sz="82213" autoAdjust="0"/>
  </p:normalViewPr>
  <p:slideViewPr>
    <p:cSldViewPr snapToGrid="0">
      <p:cViewPr varScale="1">
        <p:scale>
          <a:sx n="67" d="100"/>
          <a:sy n="67" d="100"/>
        </p:scale>
        <p:origin x="356"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02 02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2.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38.png"/><Relationship Id="rId2" Type="http://schemas.openxmlformats.org/officeDocument/2006/relationships/image" Target="../media/image92.png"/><Relationship Id="rId1" Type="http://schemas.openxmlformats.org/officeDocument/2006/relationships/slideLayout" Target="../slideLayouts/slideLayout12.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31.png"/><Relationship Id="rId15" Type="http://schemas.openxmlformats.org/officeDocument/2006/relationships/image" Target="../media/image104.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6"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28.jp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2</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
        <p:nvSpPr>
          <p:cNvPr id="3" name="タイトル 2">
            <a:extLst>
              <a:ext uri="{FF2B5EF4-FFF2-40B4-BE49-F238E27FC236}">
                <a16:creationId xmlns:a16="http://schemas.microsoft.com/office/drawing/2014/main" id="{8EA915F6-B858-4513-B83C-C548CF506F17}"/>
              </a:ext>
            </a:extLst>
          </p:cNvPr>
          <p:cNvSpPr>
            <a:spLocks noGrp="1"/>
          </p:cNvSpPr>
          <p:nvPr>
            <p:ph type="ctrTitle"/>
          </p:nvPr>
        </p:nvSpPr>
        <p:spPr/>
        <p:txBody>
          <a:bodyPr/>
          <a:lstStyle/>
          <a:p>
            <a:r>
              <a:rPr lang="ja-JP" altLang="en-US" dirty="0"/>
              <a:t>都立大との研究状況</a:t>
            </a:r>
          </a:p>
        </p:txBody>
      </p:sp>
      <p:sp>
        <p:nvSpPr>
          <p:cNvPr id="10" name="テキスト プレースホルダー 9">
            <a:extLst>
              <a:ext uri="{FF2B5EF4-FFF2-40B4-BE49-F238E27FC236}">
                <a16:creationId xmlns:a16="http://schemas.microsoft.com/office/drawing/2014/main" id="{1F4D3C09-6C39-46C3-965B-39A4511E920C}"/>
              </a:ext>
            </a:extLst>
          </p:cNvPr>
          <p:cNvSpPr>
            <a:spLocks noGrp="1"/>
          </p:cNvSpPr>
          <p:nvPr>
            <p:ph type="body" sz="quarter" idx="13"/>
          </p:nvPr>
        </p:nvSpPr>
        <p:spPr/>
        <p:txBody>
          <a:bodyPr/>
          <a:lstStyle/>
          <a:p>
            <a:r>
              <a:rPr lang="ja-JP" altLang="en-US" dirty="0"/>
              <a:t>熊谷　渉</a:t>
            </a:r>
          </a:p>
        </p:txBody>
      </p:sp>
      <p:sp>
        <p:nvSpPr>
          <p:cNvPr id="12" name="テキスト プレースホルダー 11">
            <a:extLst>
              <a:ext uri="{FF2B5EF4-FFF2-40B4-BE49-F238E27FC236}">
                <a16:creationId xmlns:a16="http://schemas.microsoft.com/office/drawing/2014/main" id="{7708E5FB-6F3E-43FF-BB08-A2EF0CC975ED}"/>
              </a:ext>
            </a:extLst>
          </p:cNvPr>
          <p:cNvSpPr>
            <a:spLocks noGrp="1"/>
          </p:cNvSpPr>
          <p:nvPr>
            <p:ph type="body" sz="quarter" idx="14"/>
          </p:nvPr>
        </p:nvSpPr>
        <p:spPr>
          <a:xfrm>
            <a:off x="5264402" y="5097803"/>
            <a:ext cx="5307863" cy="630302"/>
          </a:xfrm>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13" name="サブタイトル 1">
            <a:extLst>
              <a:ext uri="{FF2B5EF4-FFF2-40B4-BE49-F238E27FC236}">
                <a16:creationId xmlns:a16="http://schemas.microsoft.com/office/drawing/2014/main" id="{7B1A2FAA-FA7C-4525-9608-CAB9238A7C6E}"/>
              </a:ext>
            </a:extLst>
          </p:cNvPr>
          <p:cNvSpPr txBox="1">
            <a:spLocks/>
          </p:cNvSpPr>
          <p:nvPr/>
        </p:nvSpPr>
        <p:spPr>
          <a:xfrm>
            <a:off x="5264402" y="2479131"/>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a:t>
            </a:r>
          </a:p>
        </p:txBody>
      </p:sp>
      <p:graphicFrame>
        <p:nvGraphicFramePr>
          <p:cNvPr id="7" name="表 6">
            <a:extLst>
              <a:ext uri="{FF2B5EF4-FFF2-40B4-BE49-F238E27FC236}">
                <a16:creationId xmlns:a16="http://schemas.microsoft.com/office/drawing/2014/main" id="{3C45AC32-2CEA-46D7-9CC9-B8A8CE45F71B}"/>
              </a:ext>
            </a:extLst>
          </p:cNvPr>
          <p:cNvGraphicFramePr>
            <a:graphicFrameLocks noGrp="1"/>
          </p:cNvGraphicFramePr>
          <p:nvPr>
            <p:extLst>
              <p:ext uri="{D42A27DB-BD31-4B8C-83A1-F6EECF244321}">
                <p14:modId xmlns:p14="http://schemas.microsoft.com/office/powerpoint/2010/main" val="2614469842"/>
              </p:ext>
            </p:extLst>
          </p:nvPr>
        </p:nvGraphicFramePr>
        <p:xfrm>
          <a:off x="208698" y="780083"/>
          <a:ext cx="11799083" cy="265176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国内会議発表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“Feasibility-based Weighted MOEA/D in Constrained Optimization”,</a:t>
                      </a:r>
                      <a:r>
                        <a:rPr kumimoji="1" lang="ja-JP" altLang="en-US" sz="1600" dirty="0"/>
                        <a:t> </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SS1-1</a:t>
                      </a:r>
                      <a:r>
                        <a:rPr kumimoji="1" lang="ja-JP" altLang="en-US" sz="1600" dirty="0"/>
                        <a:t>（</a:t>
                      </a:r>
                      <a:r>
                        <a:rPr kumimoji="1" lang="en-US" altLang="ja-JP" sz="1600" dirty="0"/>
                        <a:t>2022.8.31</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kumimoji="1" lang="ja-JP" altLang="en-US" sz="1600" b="0" i="0" kern="1200" dirty="0">
                          <a:solidFill>
                            <a:schemeClr val="dk1"/>
                          </a:solidFill>
                          <a:effectLst/>
                          <a:latin typeface="+mn-lt"/>
                          <a:ea typeface="+mn-ea"/>
                          <a:cs typeface="+mn-cs"/>
                        </a:rPr>
                        <a:t>制約条件を目的関数に変換する有制約メタヒューリスティクスの提案</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GS10-2</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292464">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MOEA/D</a:t>
                      </a:r>
                      <a:r>
                        <a:rPr kumimoji="1" lang="ja-JP" altLang="en-US" sz="1600" b="0" i="0" kern="1200" dirty="0">
                          <a:solidFill>
                            <a:schemeClr val="dk1"/>
                          </a:solidFill>
                          <a:effectLst/>
                          <a:latin typeface="+mn-lt"/>
                          <a:ea typeface="+mn-ea"/>
                          <a:cs typeface="+mn-cs"/>
                        </a:rPr>
                        <a:t>に基づく制約対処法の検討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GS10-3</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292464">
                <a:tc>
                  <a:txBody>
                    <a:bodyPr/>
                    <a:lstStyle/>
                    <a:p>
                      <a:pPr algn="ct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佐藤・熊谷・安田・田村・安田：「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Differential Evolution</a:t>
                      </a:r>
                      <a:r>
                        <a:rPr kumimoji="1" lang="ja-JP" altLang="en-US" sz="1600" b="0" i="0" kern="1200" dirty="0">
                          <a:solidFill>
                            <a:schemeClr val="dk1"/>
                          </a:solidFill>
                          <a:effectLst/>
                          <a:latin typeface="+mn-lt"/>
                          <a:ea typeface="+mn-ea"/>
                          <a:cs typeface="+mn-cs"/>
                        </a:rPr>
                        <a:t>の基礎検討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GS10-4</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8" name="表 7">
            <a:extLst>
              <a:ext uri="{FF2B5EF4-FFF2-40B4-BE49-F238E27FC236}">
                <a16:creationId xmlns:a16="http://schemas.microsoft.com/office/drawing/2014/main" id="{F20F6907-D781-43EA-8D6B-7062F3A75296}"/>
              </a:ext>
            </a:extLst>
          </p:cNvPr>
          <p:cNvGraphicFramePr>
            <a:graphicFrameLocks noGrp="1"/>
          </p:cNvGraphicFramePr>
          <p:nvPr>
            <p:extLst>
              <p:ext uri="{D42A27DB-BD31-4B8C-83A1-F6EECF244321}">
                <p14:modId xmlns:p14="http://schemas.microsoft.com/office/powerpoint/2010/main" val="1076712656"/>
              </p:ext>
            </p:extLst>
          </p:nvPr>
        </p:nvGraphicFramePr>
        <p:xfrm>
          <a:off x="208698" y="4793512"/>
          <a:ext cx="11799083" cy="1493520"/>
        </p:xfrm>
        <a:graphic>
          <a:graphicData uri="http://schemas.openxmlformats.org/drawingml/2006/table">
            <a:tbl>
              <a:tblPr firstRow="1" bandRow="1">
                <a:tableStyleId>{5C22544A-7EE6-4342-B048-85BDC9FD1C3A}</a:tableStyleId>
              </a:tblPr>
              <a:tblGrid>
                <a:gridCol w="419952">
                  <a:extLst>
                    <a:ext uri="{9D8B030D-6E8A-4147-A177-3AD203B41FA5}">
                      <a16:colId xmlns:a16="http://schemas.microsoft.com/office/drawing/2014/main" val="1557529332"/>
                    </a:ext>
                  </a:extLst>
                </a:gridCol>
                <a:gridCol w="11379131">
                  <a:extLst>
                    <a:ext uri="{9D8B030D-6E8A-4147-A177-3AD203B41FA5}">
                      <a16:colId xmlns:a16="http://schemas.microsoft.com/office/drawing/2014/main" val="1804296625"/>
                    </a:ext>
                  </a:extLst>
                </a:gridCol>
              </a:tblGrid>
              <a:tr h="0">
                <a:tc gridSpan="2">
                  <a:txBody>
                    <a:bodyPr/>
                    <a:lstStyle/>
                    <a:p>
                      <a:pPr algn="ctr"/>
                      <a:r>
                        <a:rPr kumimoji="1" lang="ja-JP" altLang="en-US" sz="1600" dirty="0"/>
                        <a:t>論文投稿</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lang="ja-JP" altLang="en-US" sz="1600" dirty="0"/>
                        <a:t>有制約最適化のための制約条件の目的関数化と適応的重み調整を用いた</a:t>
                      </a:r>
                      <a:r>
                        <a:rPr lang="en-US" altLang="ja-JP" sz="1600" dirty="0"/>
                        <a:t>MOEA/D</a:t>
                      </a:r>
                      <a:r>
                        <a:rPr lang="ja-JP" altLang="en-US" sz="1600" dirty="0"/>
                        <a:t>」、電気学会 </a:t>
                      </a:r>
                      <a:r>
                        <a:rPr lang="en-US" altLang="ja-JP" sz="1600" dirty="0"/>
                        <a:t>C</a:t>
                      </a:r>
                      <a:r>
                        <a:rPr lang="ja-JP" altLang="en-US" sz="1600" dirty="0"/>
                        <a:t>部門誌、</a:t>
                      </a:r>
                      <a:r>
                        <a:rPr lang="en-US" altLang="ja-JP" sz="1600" dirty="0"/>
                        <a:t>Vol.143, No.3</a:t>
                      </a:r>
                      <a:r>
                        <a:rPr lang="ja-JP" altLang="en-US" sz="1600" dirty="0"/>
                        <a:t>（</a:t>
                      </a:r>
                      <a:r>
                        <a:rPr lang="en-US" altLang="ja-JP" sz="1600" dirty="0"/>
                        <a:t>2023.3.1</a:t>
                      </a:r>
                      <a:r>
                        <a:rPr lang="ja-JP" altLang="en-US" sz="1600" dirty="0"/>
                        <a:t>）</a:t>
                      </a:r>
                      <a:r>
                        <a:rPr lang="en-US" altLang="ja-JP" sz="1600" dirty="0"/>
                        <a:t>【</a:t>
                      </a:r>
                      <a:r>
                        <a:rPr lang="ja-JP" altLang="en-US" sz="1600" dirty="0"/>
                        <a:t>掲載決定</a:t>
                      </a:r>
                      <a:r>
                        <a:rPr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0">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lang="ja-JP" altLang="en-US" sz="1600" dirty="0"/>
                        <a:t>問題分割に基づく制約対処法における正規化の検討」、電気学会 </a:t>
                      </a:r>
                      <a:r>
                        <a:rPr lang="en-US" altLang="ja-JP" sz="1600" dirty="0"/>
                        <a:t>C</a:t>
                      </a:r>
                      <a:r>
                        <a:rPr lang="ja-JP" altLang="en-US" sz="1600" dirty="0"/>
                        <a:t>部門誌、</a:t>
                      </a:r>
                      <a:r>
                        <a:rPr lang="en-US" altLang="ja-JP" sz="1600" dirty="0"/>
                        <a:t>Vol.143</a:t>
                      </a:r>
                      <a:r>
                        <a:rPr lang="ja-JP" altLang="en-US" sz="1600" dirty="0"/>
                        <a:t>（</a:t>
                      </a:r>
                      <a:r>
                        <a:rPr lang="en-US" altLang="ja-JP" sz="1600" dirty="0"/>
                        <a:t>2023</a:t>
                      </a:r>
                      <a:r>
                        <a:rPr lang="ja-JP" altLang="en-US" sz="1600" dirty="0"/>
                        <a:t>）</a:t>
                      </a:r>
                      <a:r>
                        <a:rPr lang="en-US" altLang="ja-JP" sz="1600" dirty="0"/>
                        <a:t>【2</a:t>
                      </a:r>
                      <a:r>
                        <a:rPr lang="ja-JP" altLang="en-US" sz="1600" dirty="0"/>
                        <a:t>月投稿予定</a:t>
                      </a:r>
                      <a:r>
                        <a:rPr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048065"/>
                  </a:ext>
                </a:extLst>
              </a:tr>
            </a:tbl>
          </a:graphicData>
        </a:graphic>
      </p:graphicFrame>
      <p:graphicFrame>
        <p:nvGraphicFramePr>
          <p:cNvPr id="9" name="表 8">
            <a:extLst>
              <a:ext uri="{FF2B5EF4-FFF2-40B4-BE49-F238E27FC236}">
                <a16:creationId xmlns:a16="http://schemas.microsoft.com/office/drawing/2014/main" id="{BBCDF99F-1AC2-46D9-AB8D-56A3A80A1566}"/>
              </a:ext>
            </a:extLst>
          </p:cNvPr>
          <p:cNvGraphicFramePr>
            <a:graphicFrameLocks noGrp="1"/>
          </p:cNvGraphicFramePr>
          <p:nvPr>
            <p:extLst>
              <p:ext uri="{D42A27DB-BD31-4B8C-83A1-F6EECF244321}">
                <p14:modId xmlns:p14="http://schemas.microsoft.com/office/powerpoint/2010/main" val="3413590157"/>
              </p:ext>
            </p:extLst>
          </p:nvPr>
        </p:nvGraphicFramePr>
        <p:xfrm>
          <a:off x="208698" y="3488587"/>
          <a:ext cx="11799083" cy="124968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国際会議発表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“MOEA/D with Feasibility-based Weight Adjustment for Constrained Optimization”,</a:t>
                      </a:r>
                      <a:r>
                        <a:rPr kumimoji="1" lang="ja-JP" altLang="en-US" sz="1600" dirty="0"/>
                        <a:t> </a:t>
                      </a:r>
                      <a:r>
                        <a:rPr kumimoji="1" lang="en-US" altLang="ja-JP" sz="1600" dirty="0"/>
                        <a:t>IEEE Symposium Series On Computational Intelligence 2022</a:t>
                      </a:r>
                      <a:r>
                        <a:rPr kumimoji="1" lang="ja-JP" altLang="en-US" sz="1600" dirty="0"/>
                        <a:t>（</a:t>
                      </a:r>
                      <a:r>
                        <a:rPr kumimoji="1" lang="en-US" altLang="ja-JP" sz="1600" dirty="0"/>
                        <a:t>2022.12.4</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H. Kojima, W. Kumagai, K. Tamura, K. Yasuda: “-”,</a:t>
                      </a:r>
                      <a:r>
                        <a:rPr kumimoji="1" lang="ja-JP" altLang="en-US" sz="1600" dirty="0"/>
                        <a:t> </a:t>
                      </a:r>
                      <a:r>
                        <a:rPr kumimoji="1" lang="en-US" altLang="ja-JP" sz="1600" dirty="0"/>
                        <a:t>SICE Annual Conference 2023</a:t>
                      </a:r>
                      <a:r>
                        <a:rPr kumimoji="1" lang="ja-JP" altLang="en-US" sz="1600" dirty="0"/>
                        <a:t>（</a:t>
                      </a:r>
                      <a:r>
                        <a:rPr kumimoji="1" lang="en-US" altLang="ja-JP" sz="1600" dirty="0"/>
                        <a:t>2023</a:t>
                      </a:r>
                      <a:r>
                        <a:rPr kumimoji="1" lang="ja-JP" altLang="en-US" sz="1600" dirty="0"/>
                        <a:t>）</a:t>
                      </a:r>
                      <a:r>
                        <a:rPr kumimoji="1" lang="en-US" altLang="ja-JP" sz="1600" dirty="0"/>
                        <a:t>【3</a:t>
                      </a:r>
                      <a:r>
                        <a:rPr kumimoji="1" lang="ja-JP" altLang="en-US" sz="1600" dirty="0"/>
                        <a:t>月申込予定</a:t>
                      </a:r>
                      <a:r>
                        <a:rPr kumimoji="1" lang="en-US" altLang="ja-JP"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Tree>
    <p:extLst>
      <p:ext uri="{BB962C8B-B14F-4D97-AF65-F5344CB8AC3E}">
        <p14:creationId xmlns:p14="http://schemas.microsoft.com/office/powerpoint/2010/main" val="400121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10</a:t>
            </a:r>
            <a:r>
              <a:rPr lang="ja-JP" altLang="en-US" sz="2800" dirty="0"/>
              <a:t>月までは、蒸解スケジューリング問題への適用を終えた。</a:t>
            </a:r>
            <a:endParaRPr lang="en-US" altLang="ja-JP" sz="2800" dirty="0"/>
          </a:p>
          <a:p>
            <a:pPr>
              <a:defRPr/>
            </a:pPr>
            <a:r>
              <a:rPr lang="en-US" altLang="ja-JP" sz="2800" dirty="0"/>
              <a:t>11</a:t>
            </a:r>
            <a:r>
              <a:rPr lang="ja-JP" altLang="en-US" sz="2800" dirty="0"/>
              <a:t>月以降、非線形モデリング（</a:t>
            </a:r>
            <a:r>
              <a:rPr lang="en-US" altLang="ja-JP" sz="2800" dirty="0" err="1"/>
              <a:t>AutoEncoder</a:t>
            </a:r>
            <a:r>
              <a:rPr lang="ja-JP" altLang="en-US" sz="2800" dirty="0"/>
              <a:t>）で抽出した制約条件で適用している。</a:t>
            </a:r>
            <a:endParaRPr lang="en-US" altLang="ja-JP" sz="2800" dirty="0"/>
          </a:p>
          <a:p>
            <a:pPr lvl="1">
              <a:defRPr/>
            </a:pPr>
            <a:r>
              <a:rPr lang="ja-JP" altLang="en-US" sz="2400" dirty="0"/>
              <a:t>ただし、</a:t>
            </a:r>
            <a:r>
              <a:rPr lang="en-US" altLang="ja-JP" sz="2400" dirty="0"/>
              <a:t>NAWI + </a:t>
            </a:r>
            <a:r>
              <a:rPr lang="ja-JP" altLang="en-US" sz="2400" dirty="0"/>
              <a:t>酵素設計 </a:t>
            </a:r>
            <a:r>
              <a:rPr lang="en-US" altLang="ja-JP" sz="2400" dirty="0"/>
              <a:t>+ </a:t>
            </a:r>
            <a:r>
              <a:rPr lang="ja-JP" altLang="en-US" sz="2400" dirty="0"/>
              <a:t>学生対応で、なかなか時間とれず</a:t>
            </a:r>
            <a:endParaRPr lang="en-US" altLang="ja-JP" sz="2400" dirty="0"/>
          </a:p>
          <a:p>
            <a:pPr>
              <a:defRPr/>
            </a:pPr>
            <a:endParaRPr lang="en-US" altLang="ja-JP" sz="2800" dirty="0"/>
          </a:p>
          <a:p>
            <a:pPr>
              <a:defRPr/>
            </a:pPr>
            <a:r>
              <a:rPr lang="en-US" altLang="ja-JP" sz="2800" dirty="0" err="1"/>
              <a:t>AutoEncoder</a:t>
            </a:r>
            <a:r>
              <a:rPr lang="ja-JP" altLang="en-US" sz="2800" dirty="0"/>
              <a:t>制約で可能解を得るところまで、</a:t>
            </a:r>
            <a:r>
              <a:rPr lang="en-US" altLang="ja-JP" sz="2800" dirty="0"/>
              <a:t>2</a:t>
            </a:r>
            <a:r>
              <a:rPr lang="ja-JP" altLang="en-US" sz="2800" dirty="0"/>
              <a:t>月中にまとめたい。</a:t>
            </a:r>
            <a:endParaRPr lang="en-US" altLang="ja-JP" sz="2800" dirty="0"/>
          </a:p>
          <a:p>
            <a:pPr lvl="1">
              <a:defRPr/>
            </a:pPr>
            <a:r>
              <a:rPr lang="ja-JP" altLang="en-US" sz="2400" dirty="0"/>
              <a:t>実装して、可能解を得ることを目視では確認した</a:t>
            </a:r>
            <a:endParaRPr lang="en-US" altLang="ja-JP" sz="2400" dirty="0"/>
          </a:p>
          <a:p>
            <a:pPr lvl="1">
              <a:defRPr/>
            </a:pPr>
            <a:r>
              <a:rPr lang="ja-JP" altLang="en-US" sz="2400" dirty="0"/>
              <a:t>最低限、非線形データ駆動にも適用できることを示せる</a:t>
            </a:r>
            <a:endParaRPr lang="en-US" altLang="ja-JP" sz="2400" dirty="0"/>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熊谷の進捗</a:t>
            </a:r>
          </a:p>
        </p:txBody>
      </p:sp>
    </p:spTree>
    <p:extLst>
      <p:ext uri="{BB962C8B-B14F-4D97-AF65-F5344CB8AC3E}">
        <p14:creationId xmlns:p14="http://schemas.microsoft.com/office/powerpoint/2010/main" val="401798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lang="en-US" altLang="ja-JP" dirty="0"/>
              <a:t>2023</a:t>
            </a:r>
            <a:r>
              <a:rPr lang="ja-JP" altLang="en-US" dirty="0"/>
              <a:t>年度の共同研究について</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4" y="1054159"/>
            <a:ext cx="11236795" cy="1012766"/>
          </a:xfrm>
        </p:spPr>
        <p:txBody>
          <a:bodyPr/>
          <a:lstStyle/>
          <a:p>
            <a:r>
              <a:rPr lang="ja-JP" altLang="en-US" sz="2800" dirty="0"/>
              <a:t>現在の検証進捗では、多目的最適化ベースの制約対処法よりも、制約違反量削減優先のほうが圧倒的に有利である。</a:t>
            </a:r>
            <a:endParaRPr lang="en-US" altLang="ja-JP" sz="2800" dirty="0"/>
          </a:p>
          <a:p>
            <a:r>
              <a:rPr lang="ja-JP" altLang="en-US" sz="2800" dirty="0"/>
              <a:t>もし下期の検証を通して、下記の状況になった場合、</a:t>
            </a:r>
            <a:r>
              <a:rPr lang="en-US" altLang="ja-JP" sz="2800" dirty="0"/>
              <a:t>2023</a:t>
            </a:r>
            <a:r>
              <a:rPr lang="ja-JP" altLang="en-US" sz="2800" dirty="0"/>
              <a:t>年度の共同研究は契約しない方向もあり得る？</a:t>
            </a:r>
            <a:endParaRPr lang="en-US" altLang="ja-JP" sz="2800" dirty="0"/>
          </a:p>
          <a:p>
            <a:pPr lvl="1"/>
            <a:r>
              <a:rPr lang="ja-JP" altLang="en-US" sz="2400" dirty="0"/>
              <a:t>例えば、非線形性モデル／</a:t>
            </a:r>
            <a:r>
              <a:rPr lang="en-US" altLang="ja-JP" sz="2400" dirty="0"/>
              <a:t>0-1</a:t>
            </a:r>
            <a:r>
              <a:rPr lang="ja-JP" altLang="en-US" sz="2400" dirty="0"/>
              <a:t>整数の実プラントで検証しても、二段階アプローチが適応型</a:t>
            </a:r>
            <a:r>
              <a:rPr lang="en-US" altLang="ja-JP" sz="2400" dirty="0"/>
              <a:t>DE</a:t>
            </a:r>
            <a:r>
              <a:rPr lang="ja-JP" altLang="en-US" sz="2400" dirty="0"/>
              <a:t>＋制約違反量削減優先を超える見込みがない</a:t>
            </a:r>
            <a:endParaRPr lang="en-US" altLang="ja-JP" sz="2400" dirty="0"/>
          </a:p>
          <a:p>
            <a:pPr lvl="2">
              <a:buFont typeface="Wingdings" panose="05000000000000000000" pitchFamily="2" charset="2"/>
              <a:buChar char="Ø"/>
            </a:pPr>
            <a:r>
              <a:rPr lang="ja-JP" altLang="en-US" sz="2000" dirty="0"/>
              <a:t>制約対処法自体の課題はあるものの、我々の対象問題との相性を考えると、検討を継続する必要性が薄くなる</a:t>
            </a:r>
            <a:endParaRPr lang="en-US" altLang="ja-JP" sz="2000" dirty="0"/>
          </a:p>
        </p:txBody>
      </p:sp>
      <p:sp>
        <p:nvSpPr>
          <p:cNvPr id="5" name="テキスト ボックス 4">
            <a:extLst>
              <a:ext uri="{FF2B5EF4-FFF2-40B4-BE49-F238E27FC236}">
                <a16:creationId xmlns:a16="http://schemas.microsoft.com/office/drawing/2014/main" id="{3003CF99-83E4-4A3D-A472-6983A98C254D}"/>
              </a:ext>
            </a:extLst>
          </p:cNvPr>
          <p:cNvSpPr txBox="1"/>
          <p:nvPr/>
        </p:nvSpPr>
        <p:spPr>
          <a:xfrm>
            <a:off x="1400508" y="5113468"/>
            <a:ext cx="8705517" cy="400110"/>
          </a:xfrm>
          <a:prstGeom prst="rect">
            <a:avLst/>
          </a:prstGeom>
          <a:noFill/>
        </p:spPr>
        <p:txBody>
          <a:bodyPr wrap="square" rtlCol="0">
            <a:spAutoFit/>
          </a:bodyPr>
          <a:lstStyle/>
          <a:p>
            <a:pPr algn="ctr"/>
            <a:r>
              <a:rPr kumimoji="1" lang="ja-JP" altLang="en-US" sz="2000" i="1" dirty="0">
                <a:solidFill>
                  <a:schemeClr val="accent4"/>
                </a:solidFill>
                <a:latin typeface="Cambria Math" panose="02040503050406030204" pitchFamily="18" charset="0"/>
              </a:rPr>
              <a:t>ただし、下期の熊谷の評価が進まなさすぎて、ここまでまだ判断でき無さそう</a:t>
            </a:r>
            <a:endParaRPr kumimoji="1" lang="en-US" altLang="ja-JP" sz="2000" b="0" i="1" dirty="0">
              <a:solidFill>
                <a:schemeClr val="accent4"/>
              </a:solidFill>
              <a:latin typeface="Cambria Math" panose="02040503050406030204" pitchFamily="18" charset="0"/>
            </a:endParaRPr>
          </a:p>
        </p:txBody>
      </p:sp>
    </p:spTree>
    <p:extLst>
      <p:ext uri="{BB962C8B-B14F-4D97-AF65-F5344CB8AC3E}">
        <p14:creationId xmlns:p14="http://schemas.microsoft.com/office/powerpoint/2010/main" val="20507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選択圧の方向</a:t>
            </a:r>
            <a:endParaRPr lang="en-US" dirty="0"/>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BB85D201-B997-4E74-A76C-2B10B2C5B3CB}"/>
                  </a:ext>
                </a:extLst>
              </p:cNvPr>
              <p:cNvSpPr txBox="1"/>
              <p:nvPr/>
            </p:nvSpPr>
            <p:spPr>
              <a:xfrm>
                <a:off x="7167839" y="1166981"/>
                <a:ext cx="3446495" cy="357021"/>
              </a:xfrm>
              <a:prstGeom prst="rect">
                <a:avLst/>
              </a:prstGeom>
              <a:noFill/>
            </p:spPr>
            <p:txBody>
              <a:bodyPr wrap="square" rtlCol="0">
                <a:spAutoFit/>
              </a:bodyPr>
              <a:lstStyle/>
              <a:p>
                <a:pPr algn="ctr"/>
                <a:r>
                  <a:rPr lang="ja-JP" altLang="en-US" sz="1600" b="1" dirty="0"/>
                  <a:t>各個体の位置ベクトルの角度</a:t>
                </a:r>
                <a14:m>
                  <m:oMath xmlns:m="http://schemas.openxmlformats.org/officeDocument/2006/math">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oMath>
                </a14:m>
                <a:r>
                  <a:rPr lang="ja-JP" altLang="en-US" sz="1600" b="1" dirty="0"/>
                  <a:t>の推移</a:t>
                </a:r>
                <a:endParaRPr kumimoji="1" lang="ja-JP" altLang="en-US" sz="1600" b="1" dirty="0"/>
              </a:p>
            </p:txBody>
          </p:sp>
        </mc:Choice>
        <mc:Fallback xmlns="">
          <p:sp>
            <p:nvSpPr>
              <p:cNvPr id="32" name="テキスト ボックス 31">
                <a:extLst>
                  <a:ext uri="{FF2B5EF4-FFF2-40B4-BE49-F238E27FC236}">
                    <a16:creationId xmlns:a16="http://schemas.microsoft.com/office/drawing/2014/main" id="{BB85D201-B997-4E74-A76C-2B10B2C5B3CB}"/>
                  </a:ext>
                </a:extLst>
              </p:cNvPr>
              <p:cNvSpPr txBox="1">
                <a:spLocks noRot="1" noChangeAspect="1" noMove="1" noResize="1" noEditPoints="1" noAdjustHandles="1" noChangeArrowheads="1" noChangeShapeType="1" noTextEdit="1"/>
              </p:cNvSpPr>
              <p:nvPr/>
            </p:nvSpPr>
            <p:spPr>
              <a:xfrm>
                <a:off x="7167839" y="1166981"/>
                <a:ext cx="3446495" cy="357021"/>
              </a:xfrm>
              <a:prstGeom prst="rect">
                <a:avLst/>
              </a:prstGeom>
              <a:blipFill>
                <a:blip r:embed="rId2"/>
                <a:stretch>
                  <a:fillRect l="-531" t="-1695" r="-354" b="-18644"/>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FF6091FB-2566-45DE-96C4-228F8DCE9D1F}"/>
              </a:ext>
            </a:extLst>
          </p:cNvPr>
          <p:cNvCxnSpPr>
            <a:cxnSpLocks/>
          </p:cNvCxnSpPr>
          <p:nvPr/>
        </p:nvCxnSpPr>
        <p:spPr>
          <a:xfrm flipV="1">
            <a:off x="9260889" y="1525123"/>
            <a:ext cx="0" cy="1430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3A586FC-BD5C-4820-A262-4F2026A613B9}"/>
              </a:ext>
            </a:extLst>
          </p:cNvPr>
          <p:cNvCxnSpPr>
            <a:cxnSpLocks/>
          </p:cNvCxnSpPr>
          <p:nvPr/>
        </p:nvCxnSpPr>
        <p:spPr>
          <a:xfrm>
            <a:off x="9260889" y="2955917"/>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C03D4F3-1DC2-4364-909E-6D70B75985D9}"/>
                  </a:ext>
                </a:extLst>
              </p:cNvPr>
              <p:cNvSpPr txBox="1"/>
              <p:nvPr/>
            </p:nvSpPr>
            <p:spPr>
              <a:xfrm>
                <a:off x="9502913" y="2962698"/>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𝑓</m:t>
                    </m:r>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AC03D4F3-1DC2-4364-909E-6D70B75985D9}"/>
                  </a:ext>
                </a:extLst>
              </p:cNvPr>
              <p:cNvSpPr txBox="1">
                <a:spLocks noRot="1" noChangeAspect="1" noMove="1" noResize="1" noEditPoints="1" noAdjustHandles="1" noChangeArrowheads="1" noChangeShapeType="1" noTextEdit="1"/>
              </p:cNvSpPr>
              <p:nvPr/>
            </p:nvSpPr>
            <p:spPr>
              <a:xfrm>
                <a:off x="9502913" y="2962698"/>
                <a:ext cx="1110954" cy="33855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0742C86-8136-4F3B-82EF-542814ADDAD1}"/>
                  </a:ext>
                </a:extLst>
              </p:cNvPr>
              <p:cNvSpPr txBox="1"/>
              <p:nvPr/>
            </p:nvSpPr>
            <p:spPr>
              <a:xfrm>
                <a:off x="8205405" y="2178129"/>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𝑣</m:t>
                    </m:r>
                  </m:oMath>
                </a14:m>
                <a:endParaRPr kumimoji="1" lang="ja-JP" altLang="en-US" sz="1600" dirty="0"/>
              </a:p>
            </p:txBody>
          </p:sp>
        </mc:Choice>
        <mc:Fallback xmlns="">
          <p:sp>
            <p:nvSpPr>
              <p:cNvPr id="39" name="テキスト ボックス 38">
                <a:extLst>
                  <a:ext uri="{FF2B5EF4-FFF2-40B4-BE49-F238E27FC236}">
                    <a16:creationId xmlns:a16="http://schemas.microsoft.com/office/drawing/2014/main" id="{80742C86-8136-4F3B-82EF-542814ADDAD1}"/>
                  </a:ext>
                </a:extLst>
              </p:cNvPr>
              <p:cNvSpPr txBox="1">
                <a:spLocks noRot="1" noChangeAspect="1" noMove="1" noResize="1" noEditPoints="1" noAdjustHandles="1" noChangeArrowheads="1" noChangeShapeType="1" noTextEdit="1"/>
              </p:cNvSpPr>
              <p:nvPr/>
            </p:nvSpPr>
            <p:spPr>
              <a:xfrm>
                <a:off x="8205405" y="2178129"/>
                <a:ext cx="1110954"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029F82-2EA1-4ADD-B445-503111C155C7}"/>
              </a:ext>
            </a:extLst>
          </p:cNvPr>
          <p:cNvSpPr txBox="1"/>
          <p:nvPr/>
        </p:nvSpPr>
        <p:spPr>
          <a:xfrm>
            <a:off x="9062333" y="2965442"/>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42" name="テキスト ボックス 41">
            <a:extLst>
              <a:ext uri="{FF2B5EF4-FFF2-40B4-BE49-F238E27FC236}">
                <a16:creationId xmlns:a16="http://schemas.microsoft.com/office/drawing/2014/main" id="{6CD58FA8-45D3-4959-B7E2-F1125DC4C4B9}"/>
              </a:ext>
            </a:extLst>
          </p:cNvPr>
          <p:cNvSpPr txBox="1"/>
          <p:nvPr/>
        </p:nvSpPr>
        <p:spPr>
          <a:xfrm>
            <a:off x="8847399" y="2807908"/>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45" name="テキスト ボックス 44">
            <a:extLst>
              <a:ext uri="{FF2B5EF4-FFF2-40B4-BE49-F238E27FC236}">
                <a16:creationId xmlns:a16="http://schemas.microsoft.com/office/drawing/2014/main" id="{EFE17EAE-FF04-4023-8C47-C865056E4D15}"/>
              </a:ext>
            </a:extLst>
          </p:cNvPr>
          <p:cNvSpPr txBox="1"/>
          <p:nvPr/>
        </p:nvSpPr>
        <p:spPr>
          <a:xfrm>
            <a:off x="8841616" y="1562117"/>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6" name="テキスト ボックス 45">
            <a:extLst>
              <a:ext uri="{FF2B5EF4-FFF2-40B4-BE49-F238E27FC236}">
                <a16:creationId xmlns:a16="http://schemas.microsoft.com/office/drawing/2014/main" id="{E8F92751-12CA-4919-A210-4AB7405BF827}"/>
              </a:ext>
            </a:extLst>
          </p:cNvPr>
          <p:cNvSpPr txBox="1"/>
          <p:nvPr/>
        </p:nvSpPr>
        <p:spPr>
          <a:xfrm>
            <a:off x="10550331" y="2989859"/>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52" name="楕円 51">
            <a:extLst>
              <a:ext uri="{FF2B5EF4-FFF2-40B4-BE49-F238E27FC236}">
                <a16:creationId xmlns:a16="http://schemas.microsoft.com/office/drawing/2014/main" id="{4483B3ED-F7CB-422F-A9F8-07D102166F83}"/>
              </a:ext>
            </a:extLst>
          </p:cNvPr>
          <p:cNvSpPr/>
          <p:nvPr/>
        </p:nvSpPr>
        <p:spPr>
          <a:xfrm>
            <a:off x="10387811" y="2184677"/>
            <a:ext cx="144000" cy="14400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A85BA361-B96C-4253-A0B0-A6E316E16C44}"/>
              </a:ext>
            </a:extLst>
          </p:cNvPr>
          <p:cNvCxnSpPr>
            <a:cxnSpLocks/>
            <a:stCxn id="59" idx="3"/>
            <a:endCxn id="40" idx="0"/>
          </p:cNvCxnSpPr>
          <p:nvPr/>
        </p:nvCxnSpPr>
        <p:spPr>
          <a:xfrm flipH="1">
            <a:off x="9246000" y="1883559"/>
            <a:ext cx="841131" cy="1081883"/>
          </a:xfrm>
          <a:prstGeom prst="line">
            <a:avLst/>
          </a:prstGeom>
          <a:ln>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60C69A5-72FB-430E-9590-AA8633AC0F4B}"/>
              </a:ext>
            </a:extLst>
          </p:cNvPr>
          <p:cNvCxnSpPr>
            <a:cxnSpLocks/>
            <a:stCxn id="52" idx="2"/>
            <a:endCxn id="40" idx="0"/>
          </p:cNvCxnSpPr>
          <p:nvPr/>
        </p:nvCxnSpPr>
        <p:spPr>
          <a:xfrm flipH="1">
            <a:off x="9246000" y="2256677"/>
            <a:ext cx="1141811" cy="708765"/>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967B4C0-66A5-4A7F-B49E-9A4651166B80}"/>
              </a:ext>
            </a:extLst>
          </p:cNvPr>
          <p:cNvCxnSpPr>
            <a:cxnSpLocks/>
            <a:stCxn id="60" idx="2"/>
            <a:endCxn id="40" idx="0"/>
          </p:cNvCxnSpPr>
          <p:nvPr/>
        </p:nvCxnSpPr>
        <p:spPr>
          <a:xfrm flipH="1">
            <a:off x="9246000" y="2642523"/>
            <a:ext cx="1226883" cy="322919"/>
          </a:xfrm>
          <a:prstGeom prst="line">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1A249FA-1C32-4007-B0BF-11F727E31C08}"/>
              </a:ext>
            </a:extLst>
          </p:cNvPr>
          <p:cNvCxnSpPr>
            <a:cxnSpLocks/>
          </p:cNvCxnSpPr>
          <p:nvPr/>
        </p:nvCxnSpPr>
        <p:spPr>
          <a:xfrm flipH="1">
            <a:off x="9256886" y="1792064"/>
            <a:ext cx="0" cy="117337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238F4661-246B-4136-9AFA-4B79EEB27FD5}"/>
                  </a:ext>
                </a:extLst>
              </p:cNvPr>
              <p:cNvSpPr txBox="1"/>
              <p:nvPr/>
            </p:nvSpPr>
            <p:spPr>
              <a:xfrm>
                <a:off x="6301050" y="2062698"/>
                <a:ext cx="2109333" cy="6592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600" i="1" smtClean="0">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r>
                        <a:rPr kumimoji="1" lang="en-US" altLang="ja-JP" sz="1600" b="0" i="1" smtClean="0">
                          <a:latin typeface="Cambria Math" panose="02040503050406030204" pitchFamily="18" charset="0"/>
                        </a:rPr>
                        <m:t>=</m:t>
                      </m:r>
                      <m:r>
                        <m:rPr>
                          <m:sty m:val="p"/>
                        </m:rPr>
                        <a:rPr kumimoji="1" lang="en-US" altLang="ja-JP" sz="1600" b="0" i="0" smtClean="0">
                          <a:latin typeface="Cambria Math" panose="02040503050406030204" pitchFamily="18" charset="0"/>
                        </a:rPr>
                        <m:t>arctan</m:t>
                      </m:r>
                      <m:r>
                        <a:rPr kumimoji="1" lang="en-US" altLang="ja-JP" sz="1600" b="0" i="1" smtClean="0">
                          <a:latin typeface="Cambria Math" panose="02040503050406030204" pitchFamily="18" charset="0"/>
                        </a:rPr>
                        <m:t>⁡</m:t>
                      </m:r>
                      <m:d>
                        <m:dPr>
                          <m:ctrlPr>
                            <a:rPr kumimoji="1" lang="en-US" altLang="ja-JP" sz="1600" i="1">
                              <a:latin typeface="Cambria Math" panose="02040503050406030204" pitchFamily="18" charset="0"/>
                            </a:rPr>
                          </m:ctrlPr>
                        </m:dPr>
                        <m:e>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𝑓</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den>
                          </m:f>
                        </m:e>
                      </m:d>
                    </m:oMath>
                  </m:oMathPara>
                </a14:m>
                <a:endParaRPr kumimoji="1" lang="ja-JP" altLang="en-US" sz="1600" dirty="0"/>
              </a:p>
            </p:txBody>
          </p:sp>
        </mc:Choice>
        <mc:Fallback>
          <p:sp>
            <p:nvSpPr>
              <p:cNvPr id="57" name="テキスト ボックス 56">
                <a:extLst>
                  <a:ext uri="{FF2B5EF4-FFF2-40B4-BE49-F238E27FC236}">
                    <a16:creationId xmlns:a16="http://schemas.microsoft.com/office/drawing/2014/main" id="{238F4661-246B-4136-9AFA-4B79EEB27FD5}"/>
                  </a:ext>
                </a:extLst>
              </p:cNvPr>
              <p:cNvSpPr txBox="1">
                <a:spLocks noRot="1" noChangeAspect="1" noMove="1" noResize="1" noEditPoints="1" noAdjustHandles="1" noChangeArrowheads="1" noChangeShapeType="1" noTextEdit="1"/>
              </p:cNvSpPr>
              <p:nvPr/>
            </p:nvSpPr>
            <p:spPr>
              <a:xfrm>
                <a:off x="6301050" y="2062698"/>
                <a:ext cx="2109333" cy="659283"/>
              </a:xfrm>
              <a:prstGeom prst="rect">
                <a:avLst/>
              </a:prstGeom>
              <a:blipFill>
                <a:blip r:embed="rId5"/>
                <a:stretch>
                  <a:fillRect/>
                </a:stretch>
              </a:blipFill>
            </p:spPr>
            <p:txBody>
              <a:bodyPr/>
              <a:lstStyle/>
              <a:p>
                <a:r>
                  <a:rPr lang="ja-JP" altLang="en-US">
                    <a:noFill/>
                  </a:rPr>
                  <a:t> </a:t>
                </a:r>
              </a:p>
            </p:txBody>
          </p:sp>
        </mc:Fallback>
      </mc:AlternateContent>
      <p:sp>
        <p:nvSpPr>
          <p:cNvPr id="58" name="楕円 57">
            <a:extLst>
              <a:ext uri="{FF2B5EF4-FFF2-40B4-BE49-F238E27FC236}">
                <a16:creationId xmlns:a16="http://schemas.microsoft.com/office/drawing/2014/main" id="{E620B6A5-705F-419B-B961-4A32AAE2C06E}"/>
              </a:ext>
            </a:extLst>
          </p:cNvPr>
          <p:cNvSpPr/>
          <p:nvPr/>
        </p:nvSpPr>
        <p:spPr>
          <a:xfrm>
            <a:off x="9190814" y="164806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377B9E1C-748A-41E8-A669-2E00FC48BD8B}"/>
              </a:ext>
            </a:extLst>
          </p:cNvPr>
          <p:cNvSpPr/>
          <p:nvPr/>
        </p:nvSpPr>
        <p:spPr>
          <a:xfrm>
            <a:off x="10066043" y="1760647"/>
            <a:ext cx="144000" cy="1440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4464B43A-2D3B-4EF3-BF11-53BC5FED3718}"/>
              </a:ext>
            </a:extLst>
          </p:cNvPr>
          <p:cNvSpPr/>
          <p:nvPr/>
        </p:nvSpPr>
        <p:spPr>
          <a:xfrm>
            <a:off x="10472883" y="2570523"/>
            <a:ext cx="144000" cy="1440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A4B23BB1-223F-4A36-A68E-5AF166D0FF38}"/>
              </a:ext>
            </a:extLst>
          </p:cNvPr>
          <p:cNvSpPr/>
          <p:nvPr/>
        </p:nvSpPr>
        <p:spPr>
          <a:xfrm>
            <a:off x="10654842" y="2883512"/>
            <a:ext cx="144000" cy="1440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部分円 61">
            <a:extLst>
              <a:ext uri="{FF2B5EF4-FFF2-40B4-BE49-F238E27FC236}">
                <a16:creationId xmlns:a16="http://schemas.microsoft.com/office/drawing/2014/main" id="{6A119302-924C-429E-9DA8-96B5C00C3630}"/>
              </a:ext>
            </a:extLst>
          </p:cNvPr>
          <p:cNvSpPr/>
          <p:nvPr/>
        </p:nvSpPr>
        <p:spPr>
          <a:xfrm rot="5400000">
            <a:off x="8397542" y="2062698"/>
            <a:ext cx="1800000" cy="1800000"/>
          </a:xfrm>
          <a:prstGeom prst="pie">
            <a:avLst>
              <a:gd name="adj1" fmla="val 14232307"/>
              <a:gd name="adj2" fmla="val 16212196"/>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部分円 62">
            <a:extLst>
              <a:ext uri="{FF2B5EF4-FFF2-40B4-BE49-F238E27FC236}">
                <a16:creationId xmlns:a16="http://schemas.microsoft.com/office/drawing/2014/main" id="{3ED4365D-394B-4815-803A-9B5512F14E4B}"/>
              </a:ext>
            </a:extLst>
          </p:cNvPr>
          <p:cNvSpPr/>
          <p:nvPr/>
        </p:nvSpPr>
        <p:spPr>
          <a:xfrm rot="5400000">
            <a:off x="8453267" y="2153356"/>
            <a:ext cx="1620000" cy="1620000"/>
          </a:xfrm>
          <a:prstGeom prst="pie">
            <a:avLst>
              <a:gd name="adj1" fmla="val 12997709"/>
              <a:gd name="adj2" fmla="val 16158351"/>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部分円 63">
            <a:extLst>
              <a:ext uri="{FF2B5EF4-FFF2-40B4-BE49-F238E27FC236}">
                <a16:creationId xmlns:a16="http://schemas.microsoft.com/office/drawing/2014/main" id="{4CE2490C-CAC0-4F4B-8D19-6D9370BCA914}"/>
              </a:ext>
            </a:extLst>
          </p:cNvPr>
          <p:cNvSpPr/>
          <p:nvPr/>
        </p:nvSpPr>
        <p:spPr>
          <a:xfrm rot="5400000">
            <a:off x="8636583" y="2332698"/>
            <a:ext cx="1260000" cy="1260000"/>
          </a:xfrm>
          <a:prstGeom prst="pie">
            <a:avLst>
              <a:gd name="adj1" fmla="val 10765510"/>
              <a:gd name="adj2" fmla="val 1620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5D18CC56-EAE9-4B57-A25D-FEFF8823D22E}"/>
                  </a:ext>
                </a:extLst>
              </p:cNvPr>
              <p:cNvSpPr txBox="1"/>
              <p:nvPr/>
            </p:nvSpPr>
            <p:spPr>
              <a:xfrm>
                <a:off x="891536" y="1245252"/>
                <a:ext cx="3446495" cy="6436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i="1" smtClean="0">
                              <a:latin typeface="Cambria Math" panose="02040503050406030204" pitchFamily="18" charset="0"/>
                            </a:rPr>
                          </m:ctrlPr>
                        </m:sSupPr>
                        <m:e>
                          <m:r>
                            <a:rPr kumimoji="1" lang="en-US" altLang="ja-JP" sz="1600" i="1" smtClean="0">
                              <a:latin typeface="Cambria Math" panose="02040503050406030204" pitchFamily="18" charset="0"/>
                            </a:rPr>
                            <m:t>𝑓</m:t>
                          </m:r>
                        </m:e>
                        <m:sup>
                          <m:r>
                            <a:rPr kumimoji="1" lang="en-US" altLang="ja-JP" sz="1600" i="1" smtClean="0">
                              <a:latin typeface="Cambria Math" panose="02040503050406030204" pitchFamily="18" charset="0"/>
                            </a:rPr>
                            <m:t>′</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𝑁𝑜𝑟𝑚</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num>
                        <m:den>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den>
                      </m:f>
                    </m:oMath>
                  </m:oMathPara>
                </a14:m>
                <a:endParaRPr kumimoji="1" lang="ja-JP" altLang="en-US" sz="1600" dirty="0"/>
              </a:p>
            </p:txBody>
          </p:sp>
        </mc:Choice>
        <mc:Fallback xmlns="">
          <p:sp>
            <p:nvSpPr>
              <p:cNvPr id="65" name="テキスト ボックス 64">
                <a:extLst>
                  <a:ext uri="{FF2B5EF4-FFF2-40B4-BE49-F238E27FC236}">
                    <a16:creationId xmlns:a16="http://schemas.microsoft.com/office/drawing/2014/main" id="{5D18CC56-EAE9-4B57-A25D-FEFF8823D22E}"/>
                  </a:ext>
                </a:extLst>
              </p:cNvPr>
              <p:cNvSpPr txBox="1">
                <a:spLocks noRot="1" noChangeAspect="1" noMove="1" noResize="1" noEditPoints="1" noAdjustHandles="1" noChangeArrowheads="1" noChangeShapeType="1" noTextEdit="1"/>
              </p:cNvSpPr>
              <p:nvPr/>
            </p:nvSpPr>
            <p:spPr>
              <a:xfrm>
                <a:off x="891536" y="1245252"/>
                <a:ext cx="3446495" cy="64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8FB5BE7-7099-4D92-964D-2D2F76F987F6}"/>
                  </a:ext>
                </a:extLst>
              </p:cNvPr>
              <p:cNvSpPr txBox="1"/>
              <p:nvPr/>
            </p:nvSpPr>
            <p:spPr>
              <a:xfrm>
                <a:off x="822424" y="3004741"/>
                <a:ext cx="344649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𝑆</m:t>
                          </m:r>
                        </m:e>
                        <m:sup>
                          <m:r>
                            <a:rPr kumimoji="1" lang="en-US" altLang="ja-JP" sz="1600" b="0" i="1" smtClean="0">
                              <a:latin typeface="Cambria Math" panose="02040503050406030204" pitchFamily="18" charset="0"/>
                            </a:rPr>
                            <m:t>′</m:t>
                          </m:r>
                        </m:sup>
                      </m:sSup>
                      <m:d>
                        <m:dPr>
                          <m:ctrlPr>
                            <a:rPr kumimoji="1" lang="en-US" altLang="ja-JP" sz="1600" b="0" i="1" smtClean="0">
                              <a:latin typeface="Cambria Math" panose="02040503050406030204" pitchFamily="18" charset="0"/>
                            </a:rPr>
                          </m:ctrlPr>
                        </m:dPr>
                        <m:e>
                          <m:r>
                            <a:rPr kumimoji="1" lang="en-US" altLang="ja-JP" sz="1600" b="1" i="1">
                              <a:latin typeface="Cambria Math" panose="02040503050406030204" pitchFamily="18" charset="0"/>
                            </a:rPr>
                            <m:t>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sSup>
                        <m:sSupPr>
                          <m:ctrlPr>
                            <a:rPr kumimoji="1" lang="en-US" altLang="ja-JP" sz="1600" b="0" i="1">
                              <a:latin typeface="Cambria Math" panose="02040503050406030204" pitchFamily="18" charset="0"/>
                            </a:rPr>
                          </m:ctrlPr>
                        </m:sSupPr>
                        <m:e>
                          <m:r>
                            <a:rPr kumimoji="1" lang="en-US" altLang="ja-JP" sz="1600" i="1">
                              <a:latin typeface="Cambria Math" panose="02040503050406030204" pitchFamily="18" charset="0"/>
                            </a:rPr>
                            <m:t>𝑓</m:t>
                          </m:r>
                        </m:e>
                        <m:sup>
                          <m:r>
                            <a:rPr kumimoji="1" lang="en-US" altLang="ja-JP" sz="1600" i="1">
                              <a:latin typeface="Cambria Math" panose="02040503050406030204" pitchFamily="18" charset="0"/>
                            </a:rPr>
                            <m:t>′</m:t>
                          </m:r>
                        </m:sup>
                      </m:sSup>
                      <m:d>
                        <m:dPr>
                          <m:ctrlPr>
                            <a:rPr kumimoji="1" lang="en-US" altLang="ja-JP" sz="1600" i="1">
                              <a:latin typeface="Cambria Math" panose="02040503050406030204" pitchFamily="18" charset="0"/>
                            </a:rPr>
                          </m:ctrlPr>
                        </m:dPr>
                        <m:e>
                          <m:r>
                            <a:rPr kumimoji="1" lang="en-US" altLang="ja-JP" sz="1600" b="1" i="1">
                              <a:latin typeface="Cambria Math" panose="02040503050406030204" pitchFamily="18" charset="0"/>
                            </a:rPr>
                            <m:t>𝒙</m:t>
                          </m:r>
                        </m:e>
                      </m:d>
                      <m:r>
                        <a:rPr kumimoji="1" lang="en-US" altLang="ja-JP" sz="1600" b="0" i="1" smtClean="0">
                          <a:latin typeface="Cambria Math" panose="02040503050406030204" pitchFamily="18" charset="0"/>
                        </a:rPr>
                        <m:t>+(1−</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a:latin typeface="Cambria Math" panose="02040503050406030204" pitchFamily="18" charset="0"/>
                            </a:rPr>
                            <m:t>′</m:t>
                          </m:r>
                        </m:sup>
                      </m:sSup>
                      <m:d>
                        <m:dPr>
                          <m:ctrlPr>
                            <a:rPr kumimoji="1" lang="en-US" altLang="ja-JP" sz="1600" i="1">
                              <a:latin typeface="Cambria Math" panose="02040503050406030204" pitchFamily="18" charset="0"/>
                            </a:rPr>
                          </m:ctrlPr>
                        </m:dPr>
                        <m:e>
                          <m:r>
                            <a:rPr kumimoji="1" lang="en-US" altLang="ja-JP" sz="1600" b="1" i="1">
                              <a:latin typeface="Cambria Math" panose="02040503050406030204" pitchFamily="18" charset="0"/>
                            </a:rPr>
                            <m:t>𝒙</m:t>
                          </m:r>
                        </m:e>
                      </m:d>
                    </m:oMath>
                  </m:oMathPara>
                </a14:m>
                <a:endParaRPr kumimoji="1" lang="ja-JP" altLang="en-US" sz="1600" dirty="0"/>
              </a:p>
            </p:txBody>
          </p:sp>
        </mc:Choice>
        <mc:Fallback xmlns="">
          <p:sp>
            <p:nvSpPr>
              <p:cNvPr id="66" name="テキスト ボックス 65">
                <a:extLst>
                  <a:ext uri="{FF2B5EF4-FFF2-40B4-BE49-F238E27FC236}">
                    <a16:creationId xmlns:a16="http://schemas.microsoft.com/office/drawing/2014/main" id="{38FB5BE7-7099-4D92-964D-2D2F76F987F6}"/>
                  </a:ext>
                </a:extLst>
              </p:cNvPr>
              <p:cNvSpPr txBox="1">
                <a:spLocks noRot="1" noChangeAspect="1" noMove="1" noResize="1" noEditPoints="1" noAdjustHandles="1" noChangeArrowheads="1" noChangeShapeType="1" noTextEdit="1"/>
              </p:cNvSpPr>
              <p:nvPr/>
            </p:nvSpPr>
            <p:spPr>
              <a:xfrm>
                <a:off x="822424" y="3004741"/>
                <a:ext cx="3446495" cy="338554"/>
              </a:xfrm>
              <a:prstGeom prst="rect">
                <a:avLst/>
              </a:prstGeom>
              <a:blipFill>
                <a:blip r:embed="rId7"/>
                <a:stretch>
                  <a:fillRect b="-12727"/>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4C14E1DE-3EB0-42BD-B87D-6525493EC674}"/>
              </a:ext>
            </a:extLst>
          </p:cNvPr>
          <p:cNvSpPr txBox="1"/>
          <p:nvPr/>
        </p:nvSpPr>
        <p:spPr>
          <a:xfrm>
            <a:off x="494210" y="2625941"/>
            <a:ext cx="3446495"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dirty="0"/>
              <a:t>正規化付きスカラ化関数</a:t>
            </a:r>
            <a:endParaRPr kumimoji="1" lang="ja-JP" altLang="en-US" sz="1600" dirty="0"/>
          </a:p>
        </p:txBody>
      </p:sp>
      <p:sp>
        <p:nvSpPr>
          <p:cNvPr id="71" name="テキスト ボックス 70">
            <a:extLst>
              <a:ext uri="{FF2B5EF4-FFF2-40B4-BE49-F238E27FC236}">
                <a16:creationId xmlns:a16="http://schemas.microsoft.com/office/drawing/2014/main" id="{BD51C020-9CB0-45F6-B88E-3A56530A2810}"/>
              </a:ext>
            </a:extLst>
          </p:cNvPr>
          <p:cNvSpPr txBox="1"/>
          <p:nvPr/>
        </p:nvSpPr>
        <p:spPr>
          <a:xfrm>
            <a:off x="452572" y="927105"/>
            <a:ext cx="3446495"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dirty="0"/>
              <a:t>正規化関数</a:t>
            </a:r>
            <a:endParaRPr kumimoji="1" lang="ja-JP" altLang="en-US" sz="1600" dirty="0"/>
          </a:p>
        </p:txBody>
      </p: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40F6ED8D-7CBF-4A62-9881-AC531BC72DE2}"/>
                  </a:ext>
                </a:extLst>
              </p:cNvPr>
              <p:cNvSpPr txBox="1"/>
              <p:nvPr/>
            </p:nvSpPr>
            <p:spPr>
              <a:xfrm>
                <a:off x="864578" y="1848046"/>
                <a:ext cx="3446495" cy="60054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i="1" smtClean="0">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smtClean="0">
                              <a:latin typeface="Cambria Math" panose="02040503050406030204" pitchFamily="18" charset="0"/>
                            </a:rPr>
                            <m:t>′</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𝑁𝑜𝑟𝑚</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b="0" i="1" smtClean="0">
                              <a:latin typeface="Cambria Math" panose="02040503050406030204" pitchFamily="18" charset="0"/>
                            </a:rPr>
                            <m:t>𝑣</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𝑣</m:t>
                              </m:r>
                            </m:e>
                            <m:sub>
                              <m:r>
                                <m:rPr>
                                  <m:sty m:val="p"/>
                                </m:rPr>
                                <a:rPr kumimoji="1" lang="en-US" altLang="ja-JP" sz="1600">
                                  <a:latin typeface="Cambria Math" panose="02040503050406030204" pitchFamily="18" charset="0"/>
                                </a:rPr>
                                <m:t>min</m:t>
                              </m:r>
                            </m:sub>
                          </m:sSub>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oMath>
                  </m:oMathPara>
                </a14:m>
                <a:endParaRPr kumimoji="1" lang="ja-JP" altLang="en-US" sz="1600" dirty="0"/>
              </a:p>
            </p:txBody>
          </p:sp>
        </mc:Choice>
        <mc:Fallback xmlns="">
          <p:sp>
            <p:nvSpPr>
              <p:cNvPr id="78" name="テキスト ボックス 77">
                <a:extLst>
                  <a:ext uri="{FF2B5EF4-FFF2-40B4-BE49-F238E27FC236}">
                    <a16:creationId xmlns:a16="http://schemas.microsoft.com/office/drawing/2014/main" id="{40F6ED8D-7CBF-4A62-9881-AC531BC72DE2}"/>
                  </a:ext>
                </a:extLst>
              </p:cNvPr>
              <p:cNvSpPr txBox="1">
                <a:spLocks noRot="1" noChangeAspect="1" noMove="1" noResize="1" noEditPoints="1" noAdjustHandles="1" noChangeArrowheads="1" noChangeShapeType="1" noTextEdit="1"/>
              </p:cNvSpPr>
              <p:nvPr/>
            </p:nvSpPr>
            <p:spPr>
              <a:xfrm>
                <a:off x="864578" y="1848046"/>
                <a:ext cx="3446495" cy="60054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968DA270-51AE-4315-BD49-886FA526FF7E}"/>
                  </a:ext>
                </a:extLst>
              </p:cNvPr>
              <p:cNvSpPr txBox="1"/>
              <p:nvPr/>
            </p:nvSpPr>
            <p:spPr>
              <a:xfrm>
                <a:off x="1422498" y="3377747"/>
                <a:ext cx="4168677" cy="59811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𝑤</m:t>
                          </m:r>
                        </m:num>
                        <m:den>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den>
                      </m:f>
                      <m:r>
                        <a:rPr kumimoji="1" lang="en-US" altLang="ja-JP" sz="1600" b="0" i="1" smtClean="0">
                          <a:latin typeface="Cambria Math" panose="02040503050406030204" pitchFamily="18" charset="0"/>
                        </a:rPr>
                        <m:t>(</m:t>
                      </m:r>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1−</m:t>
                          </m:r>
                          <m:r>
                            <a:rPr kumimoji="1" lang="en-US" altLang="ja-JP" sz="1600" i="1">
                              <a:latin typeface="Cambria Math" panose="02040503050406030204" pitchFamily="18" charset="0"/>
                            </a:rPr>
                            <m:t>𝑤</m:t>
                          </m:r>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r>
                        <a:rPr kumimoji="1" lang="en-US" altLang="ja-JP" sz="1600" b="0" i="1" smtClean="0">
                          <a:latin typeface="Cambria Math" panose="02040503050406030204" pitchFamily="18" charset="0"/>
                        </a:rPr>
                        <m:t>(</m:t>
                      </m:r>
                      <m:r>
                        <a:rPr kumimoji="1" lang="en-US" altLang="ja-JP" sz="1600" i="1">
                          <a:latin typeface="Cambria Math" panose="02040503050406030204" pitchFamily="18" charset="0"/>
                        </a:rPr>
                        <m:t>𝑣</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𝑣</m:t>
                          </m:r>
                        </m:e>
                        <m:sub>
                          <m:r>
                            <m:rPr>
                              <m:sty m:val="p"/>
                            </m:rPr>
                            <a:rPr kumimoji="1" lang="en-US" altLang="ja-JP" sz="1600">
                              <a:latin typeface="Cambria Math" panose="02040503050406030204" pitchFamily="18" charset="0"/>
                            </a:rPr>
                            <m:t>min</m:t>
                          </m:r>
                        </m:sub>
                      </m:sSub>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80" name="テキスト ボックス 79">
                <a:extLst>
                  <a:ext uri="{FF2B5EF4-FFF2-40B4-BE49-F238E27FC236}">
                    <a16:creationId xmlns:a16="http://schemas.microsoft.com/office/drawing/2014/main" id="{968DA270-51AE-4315-BD49-886FA526FF7E}"/>
                  </a:ext>
                </a:extLst>
              </p:cNvPr>
              <p:cNvSpPr txBox="1">
                <a:spLocks noRot="1" noChangeAspect="1" noMove="1" noResize="1" noEditPoints="1" noAdjustHandles="1" noChangeArrowheads="1" noChangeShapeType="1" noTextEdit="1"/>
              </p:cNvSpPr>
              <p:nvPr/>
            </p:nvSpPr>
            <p:spPr>
              <a:xfrm>
                <a:off x="1422498" y="3377747"/>
                <a:ext cx="4168677" cy="598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89DDFCD6-EBEF-4FCE-AFBB-022F1473B82F}"/>
                  </a:ext>
                </a:extLst>
              </p:cNvPr>
              <p:cNvSpPr txBox="1"/>
              <p:nvPr/>
            </p:nvSpPr>
            <p:spPr>
              <a:xfrm>
                <a:off x="452571" y="4241835"/>
                <a:ext cx="3446495" cy="338554"/>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kumimoji="1" lang="en-US" altLang="ja-JP" sz="160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oMath>
                </a14:m>
                <a:r>
                  <a:rPr lang="ja-JP" altLang="en-US" sz="1600" dirty="0"/>
                  <a:t>の係数比（選択圧の方向）</a:t>
                </a:r>
                <a:endParaRPr kumimoji="1" lang="ja-JP" altLang="en-US" sz="1600" dirty="0"/>
              </a:p>
            </p:txBody>
          </p:sp>
        </mc:Choice>
        <mc:Fallback xmlns="">
          <p:sp>
            <p:nvSpPr>
              <p:cNvPr id="82" name="テキスト ボックス 81">
                <a:extLst>
                  <a:ext uri="{FF2B5EF4-FFF2-40B4-BE49-F238E27FC236}">
                    <a16:creationId xmlns:a16="http://schemas.microsoft.com/office/drawing/2014/main" id="{89DDFCD6-EBEF-4FCE-AFBB-022F1473B82F}"/>
                  </a:ext>
                </a:extLst>
              </p:cNvPr>
              <p:cNvSpPr txBox="1">
                <a:spLocks noRot="1" noChangeAspect="1" noMove="1" noResize="1" noEditPoints="1" noAdjustHandles="1" noChangeArrowheads="1" noChangeShapeType="1" noTextEdit="1"/>
              </p:cNvSpPr>
              <p:nvPr/>
            </p:nvSpPr>
            <p:spPr>
              <a:xfrm>
                <a:off x="452571" y="4241835"/>
                <a:ext cx="3446495" cy="338554"/>
              </a:xfrm>
              <a:prstGeom prst="rect">
                <a:avLst/>
              </a:prstGeom>
              <a:blipFill>
                <a:blip r:embed="rId10"/>
                <a:stretch>
                  <a:fillRect l="-707"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4E2FB8F-B0D3-4F40-A0C7-33B0E95C527B}"/>
                  </a:ext>
                </a:extLst>
              </p:cNvPr>
              <p:cNvSpPr txBox="1"/>
              <p:nvPr/>
            </p:nvSpPr>
            <p:spPr>
              <a:xfrm>
                <a:off x="997239" y="4691050"/>
                <a:ext cx="2410937" cy="5605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𝜂</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𝑤</m:t>
                          </m:r>
                        </m:num>
                        <m:den>
                          <m:r>
                            <a:rPr kumimoji="1" lang="en-US" altLang="ja-JP" sz="1600" i="1">
                              <a:latin typeface="Cambria Math" panose="02040503050406030204" pitchFamily="18" charset="0"/>
                            </a:rPr>
                            <m:t>1−</m:t>
                          </m:r>
                          <m:r>
                            <a:rPr kumimoji="1" lang="en-US" altLang="ja-JP" sz="1600" i="1">
                              <a:latin typeface="Cambria Math" panose="02040503050406030204" pitchFamily="18" charset="0"/>
                            </a:rPr>
                            <m:t>𝑤</m:t>
                          </m:r>
                        </m:den>
                      </m:f>
                      <m:r>
                        <a:rPr kumimoji="1" lang="en-US" altLang="ja-JP" sz="1600" i="1" smtClean="0">
                          <a:latin typeface="Cambria Math" panose="02040503050406030204" pitchFamily="18" charset="0"/>
                          <a:ea typeface="Cambria Math" panose="02040503050406030204" pitchFamily="18" charset="0"/>
                        </a:rPr>
                        <m:t>∙</m:t>
                      </m:r>
                      <m:f>
                        <m:fPr>
                          <m:ctrlPr>
                            <a:rPr kumimoji="1" lang="en-US" altLang="ja-JP" sz="1600" i="1">
                              <a:latin typeface="Cambria Math" panose="02040503050406030204" pitchFamily="18" charset="0"/>
                            </a:rPr>
                          </m:ctrlPr>
                        </m:fPr>
                        <m:num>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i="1">
                              <a:latin typeface="Cambria Math" panose="02040503050406030204" pitchFamily="18" charset="0"/>
                            </a:rPr>
                            <m:t>𝜂</m:t>
                          </m:r>
                        </m:e>
                        <m:sub>
                          <m:r>
                            <a:rPr kumimoji="1" lang="en-US" altLang="ja-JP" sz="1600" b="0" i="1" smtClean="0">
                              <a:latin typeface="Cambria Math" panose="02040503050406030204" pitchFamily="18" charset="0"/>
                            </a:rPr>
                            <m:t>𝑤</m:t>
                          </m:r>
                        </m:sub>
                      </m:sSub>
                      <m:r>
                        <a:rPr kumimoji="1" lang="en-US" altLang="ja-JP" sz="1600" i="1">
                          <a:latin typeface="Cambria Math" panose="02040503050406030204" pitchFamily="18" charset="0"/>
                          <a:ea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𝜂</m:t>
                          </m:r>
                        </m:e>
                        <m:sub>
                          <m:r>
                            <m:rPr>
                              <m:sty m:val="p"/>
                            </m:rPr>
                            <a:rPr kumimoji="1" lang="en-US" altLang="ja-JP" sz="1600" b="0" i="0" smtClean="0">
                              <a:latin typeface="Cambria Math" panose="02040503050406030204" pitchFamily="18" charset="0"/>
                            </a:rPr>
                            <m:t>Δ</m:t>
                          </m:r>
                        </m:sub>
                      </m:sSub>
                    </m:oMath>
                  </m:oMathPara>
                </a14:m>
                <a:endParaRPr kumimoji="1" lang="ja-JP" altLang="en-US" sz="1600" dirty="0"/>
              </a:p>
            </p:txBody>
          </p:sp>
        </mc:Choice>
        <mc:Fallback xmlns="">
          <p:sp>
            <p:nvSpPr>
              <p:cNvPr id="83" name="テキスト ボックス 82">
                <a:extLst>
                  <a:ext uri="{FF2B5EF4-FFF2-40B4-BE49-F238E27FC236}">
                    <a16:creationId xmlns:a16="http://schemas.microsoft.com/office/drawing/2014/main" id="{B4E2FB8F-B0D3-4F40-A0C7-33B0E95C527B}"/>
                  </a:ext>
                </a:extLst>
              </p:cNvPr>
              <p:cNvSpPr txBox="1">
                <a:spLocks noRot="1" noChangeAspect="1" noMove="1" noResize="1" noEditPoints="1" noAdjustHandles="1" noChangeArrowheads="1" noChangeShapeType="1" noTextEdit="1"/>
              </p:cNvSpPr>
              <p:nvPr/>
            </p:nvSpPr>
            <p:spPr>
              <a:xfrm>
                <a:off x="997239" y="4691050"/>
                <a:ext cx="2410937" cy="560538"/>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A7F137C2-5294-4080-96DA-4F3B6E95F63E}"/>
                  </a:ext>
                </a:extLst>
              </p:cNvPr>
              <p:cNvSpPr txBox="1"/>
              <p:nvPr/>
            </p:nvSpPr>
            <p:spPr>
              <a:xfrm>
                <a:off x="961703" y="5346780"/>
                <a:ext cx="1035889" cy="430887"/>
              </a:xfrm>
              <a:prstGeom prst="rect">
                <a:avLst/>
              </a:prstGeom>
              <a:noFill/>
            </p:spPr>
            <p:txBody>
              <a:bodyPr wrap="square" rtlCol="0">
                <a:spAutoFit/>
              </a:bodyPr>
              <a:lstStyle/>
              <a:p>
                <a:pPr algn="ctr"/>
                <a14:m>
                  <m:oMath xmlns:m="http://schemas.openxmlformats.org/officeDocument/2006/math">
                    <m:r>
                      <a:rPr kumimoji="1" lang="en-US" altLang="ja-JP" sz="1100" b="0" i="1" smtClean="0">
                        <a:solidFill>
                          <a:schemeClr val="accent1"/>
                        </a:solidFill>
                        <a:latin typeface="Cambria Math" panose="02040503050406030204" pitchFamily="18" charset="0"/>
                      </a:rPr>
                      <m:t>(</m:t>
                    </m:r>
                    <m:sSup>
                      <m:sSupPr>
                        <m:ctrlPr>
                          <a:rPr kumimoji="1" lang="en-US" altLang="ja-JP" sz="1100" b="0" i="1" smtClean="0">
                            <a:solidFill>
                              <a:schemeClr val="accent1"/>
                            </a:solidFill>
                            <a:latin typeface="Cambria Math" panose="02040503050406030204" pitchFamily="18" charset="0"/>
                          </a:rPr>
                        </m:ctrlPr>
                      </m:sSupPr>
                      <m:e>
                        <m:r>
                          <a:rPr kumimoji="1" lang="en-US" altLang="ja-JP" sz="1100" i="1">
                            <a:solidFill>
                              <a:schemeClr val="accent1"/>
                            </a:solidFill>
                            <a:latin typeface="Cambria Math" panose="02040503050406030204" pitchFamily="18" charset="0"/>
                          </a:rPr>
                          <m:t>𝑓</m:t>
                        </m:r>
                      </m:e>
                      <m:sup>
                        <m:r>
                          <a:rPr kumimoji="1" lang="en-US" altLang="ja-JP" sz="1100" i="1">
                            <a:solidFill>
                              <a:schemeClr val="accent1"/>
                            </a:solidFill>
                            <a:latin typeface="Cambria Math" panose="02040503050406030204" pitchFamily="18" charset="0"/>
                          </a:rPr>
                          <m:t>′</m:t>
                        </m:r>
                      </m:sup>
                    </m:sSup>
                    <m:r>
                      <a:rPr kumimoji="1" lang="en-US" altLang="ja-JP" sz="1100" b="0" i="1" smtClean="0">
                        <a:solidFill>
                          <a:schemeClr val="accent1"/>
                        </a:solidFill>
                        <a:latin typeface="Cambria Math" panose="02040503050406030204" pitchFamily="18" charset="0"/>
                      </a:rPr>
                      <m:t>,</m:t>
                    </m:r>
                    <m:sSup>
                      <m:sSupPr>
                        <m:ctrlPr>
                          <a:rPr kumimoji="1" lang="en-US" altLang="ja-JP" sz="1100" i="1">
                            <a:solidFill>
                              <a:schemeClr val="accent1"/>
                            </a:solidFill>
                            <a:latin typeface="Cambria Math" panose="02040503050406030204" pitchFamily="18" charset="0"/>
                          </a:rPr>
                        </m:ctrlPr>
                      </m:sSupPr>
                      <m:e>
                        <m:r>
                          <a:rPr kumimoji="1" lang="en-US" altLang="ja-JP" sz="1100" b="0" i="1" smtClean="0">
                            <a:solidFill>
                              <a:schemeClr val="accent1"/>
                            </a:solidFill>
                            <a:latin typeface="Cambria Math" panose="02040503050406030204" pitchFamily="18" charset="0"/>
                          </a:rPr>
                          <m:t>𝑣</m:t>
                        </m:r>
                      </m:e>
                      <m:sup>
                        <m:r>
                          <a:rPr kumimoji="1" lang="en-US" altLang="ja-JP" sz="1100" i="1">
                            <a:solidFill>
                              <a:schemeClr val="accent1"/>
                            </a:solidFill>
                            <a:latin typeface="Cambria Math" panose="02040503050406030204" pitchFamily="18" charset="0"/>
                          </a:rPr>
                          <m:t>′</m:t>
                        </m:r>
                      </m:sup>
                    </m:sSup>
                    <m:r>
                      <a:rPr kumimoji="1" lang="en-US" altLang="ja-JP" sz="1100" b="0" i="1" smtClean="0">
                        <a:solidFill>
                          <a:schemeClr val="accent1"/>
                        </a:solidFill>
                        <a:latin typeface="Cambria Math" panose="02040503050406030204" pitchFamily="18" charset="0"/>
                      </a:rPr>
                      <m:t>)</m:t>
                    </m:r>
                  </m:oMath>
                </a14:m>
                <a:r>
                  <a:rPr kumimoji="1" lang="ja-JP" altLang="en-US" sz="1100" dirty="0">
                    <a:solidFill>
                      <a:schemeClr val="accent1"/>
                    </a:solidFill>
                  </a:rPr>
                  <a:t>空間内の重みの方向</a:t>
                </a:r>
              </a:p>
            </p:txBody>
          </p:sp>
        </mc:Choice>
        <mc:Fallback>
          <p:sp>
            <p:nvSpPr>
              <p:cNvPr id="84" name="テキスト ボックス 83">
                <a:extLst>
                  <a:ext uri="{FF2B5EF4-FFF2-40B4-BE49-F238E27FC236}">
                    <a16:creationId xmlns:a16="http://schemas.microsoft.com/office/drawing/2014/main" id="{A7F137C2-5294-4080-96DA-4F3B6E95F63E}"/>
                  </a:ext>
                </a:extLst>
              </p:cNvPr>
              <p:cNvSpPr txBox="1">
                <a:spLocks noRot="1" noChangeAspect="1" noMove="1" noResize="1" noEditPoints="1" noAdjustHandles="1" noChangeArrowheads="1" noChangeShapeType="1" noTextEdit="1"/>
              </p:cNvSpPr>
              <p:nvPr/>
            </p:nvSpPr>
            <p:spPr>
              <a:xfrm>
                <a:off x="961703" y="5346780"/>
                <a:ext cx="1035889" cy="430887"/>
              </a:xfrm>
              <a:prstGeom prst="rect">
                <a:avLst/>
              </a:prstGeom>
              <a:blipFill>
                <a:blip r:embed="rId12"/>
                <a:stretch>
                  <a:fillRect b="-8451"/>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440F3C03-7C4D-428A-86F5-130E21D5E4C7}"/>
              </a:ext>
            </a:extLst>
          </p:cNvPr>
          <p:cNvSpPr txBox="1"/>
          <p:nvPr/>
        </p:nvSpPr>
        <p:spPr>
          <a:xfrm>
            <a:off x="2045052" y="5357739"/>
            <a:ext cx="1428596" cy="261610"/>
          </a:xfrm>
          <a:prstGeom prst="rect">
            <a:avLst/>
          </a:prstGeom>
          <a:noFill/>
        </p:spPr>
        <p:txBody>
          <a:bodyPr wrap="none" rtlCol="0">
            <a:spAutoFit/>
          </a:bodyPr>
          <a:lstStyle/>
          <a:p>
            <a:pPr algn="ctr"/>
            <a:r>
              <a:rPr kumimoji="1" lang="ja-JP" altLang="en-US" sz="1100" dirty="0">
                <a:solidFill>
                  <a:schemeClr val="accent3"/>
                </a:solidFill>
              </a:rPr>
              <a:t>正規化範囲の縦横比</a:t>
            </a:r>
          </a:p>
        </p:txBody>
      </p:sp>
      <p:cxnSp>
        <p:nvCxnSpPr>
          <p:cNvPr id="5" name="直線コネクタ 4">
            <a:extLst>
              <a:ext uri="{FF2B5EF4-FFF2-40B4-BE49-F238E27FC236}">
                <a16:creationId xmlns:a16="http://schemas.microsoft.com/office/drawing/2014/main" id="{DB27AC2D-6D92-4732-9718-466BEB46C74B}"/>
              </a:ext>
            </a:extLst>
          </p:cNvPr>
          <p:cNvCxnSpPr/>
          <p:nvPr/>
        </p:nvCxnSpPr>
        <p:spPr>
          <a:xfrm>
            <a:off x="1381125" y="5267298"/>
            <a:ext cx="6381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CECBAF51-6E9F-418F-A0B0-119A38DDE06C}"/>
              </a:ext>
            </a:extLst>
          </p:cNvPr>
          <p:cNvCxnSpPr/>
          <p:nvPr/>
        </p:nvCxnSpPr>
        <p:spPr>
          <a:xfrm>
            <a:off x="2089811" y="5267298"/>
            <a:ext cx="396256"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BE88D2F-FB80-45C5-902A-C929465049AD}"/>
                  </a:ext>
                </a:extLst>
              </p:cNvPr>
              <p:cNvSpPr txBox="1"/>
              <p:nvPr/>
            </p:nvSpPr>
            <p:spPr>
              <a:xfrm>
                <a:off x="3940705" y="4830617"/>
                <a:ext cx="145669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r>
                        <a:rPr kumimoji="1" lang="en-US" altLang="ja-JP" sz="1600" b="0" i="1" smtClean="0">
                          <a:latin typeface="Cambria Math" panose="02040503050406030204" pitchFamily="18" charset="0"/>
                        </a:rPr>
                        <m:t>=</m:t>
                      </m:r>
                      <m:func>
                        <m:funcPr>
                          <m:ctrlPr>
                            <a:rPr kumimoji="1" lang="en-US" altLang="ja-JP" sz="1600" b="0" i="1" smtClean="0">
                              <a:latin typeface="Cambria Math" panose="02040503050406030204" pitchFamily="18" charset="0"/>
                            </a:rPr>
                          </m:ctrlPr>
                        </m:funcPr>
                        <m:fName>
                          <m:r>
                            <m:rPr>
                              <m:sty m:val="p"/>
                            </m:rPr>
                            <a:rPr kumimoji="1" lang="en-US" altLang="ja-JP" sz="1600" b="0" i="0" smtClean="0">
                              <a:latin typeface="Cambria Math" panose="02040503050406030204" pitchFamily="18" charset="0"/>
                            </a:rPr>
                            <m:t>arctan</m:t>
                          </m:r>
                        </m:fName>
                        <m:e>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𝜂</m:t>
                              </m:r>
                            </m:e>
                          </m:d>
                        </m:e>
                      </m:func>
                    </m:oMath>
                  </m:oMathPara>
                </a14:m>
                <a:endParaRPr kumimoji="1" lang="ja-JP" altLang="en-US" sz="1600" dirty="0"/>
              </a:p>
            </p:txBody>
          </p:sp>
        </mc:Choice>
        <mc:Fallback xmlns="">
          <p:sp>
            <p:nvSpPr>
              <p:cNvPr id="87" name="テキスト ボックス 86">
                <a:extLst>
                  <a:ext uri="{FF2B5EF4-FFF2-40B4-BE49-F238E27FC236}">
                    <a16:creationId xmlns:a16="http://schemas.microsoft.com/office/drawing/2014/main" id="{8BE88D2F-FB80-45C5-902A-C929465049AD}"/>
                  </a:ext>
                </a:extLst>
              </p:cNvPr>
              <p:cNvSpPr txBox="1">
                <a:spLocks noRot="1" noChangeAspect="1" noMove="1" noResize="1" noEditPoints="1" noAdjustHandles="1" noChangeArrowheads="1" noChangeShapeType="1" noTextEdit="1"/>
              </p:cNvSpPr>
              <p:nvPr/>
            </p:nvSpPr>
            <p:spPr>
              <a:xfrm>
                <a:off x="3940705" y="4830617"/>
                <a:ext cx="1456692" cy="338554"/>
              </a:xfrm>
              <a:prstGeom prst="rect">
                <a:avLst/>
              </a:prstGeom>
              <a:blipFill>
                <a:blip r:embed="rId13"/>
                <a:stretch>
                  <a:fillRect b="-5357"/>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A3D0DF5E-1658-41F8-83BC-A0D3E3646040}"/>
              </a:ext>
            </a:extLst>
          </p:cNvPr>
          <p:cNvSpPr txBox="1"/>
          <p:nvPr/>
        </p:nvSpPr>
        <p:spPr>
          <a:xfrm>
            <a:off x="3867006" y="4560245"/>
            <a:ext cx="1435008" cy="276999"/>
          </a:xfrm>
          <a:prstGeom prst="rect">
            <a:avLst/>
          </a:prstGeom>
          <a:noFill/>
        </p:spPr>
        <p:txBody>
          <a:bodyPr wrap="none" rtlCol="0">
            <a:spAutoFit/>
          </a:bodyPr>
          <a:lstStyle/>
          <a:p>
            <a:pPr algn="ctr"/>
            <a:r>
              <a:rPr kumimoji="1" lang="ja-JP" altLang="en-US" sz="1200" dirty="0"/>
              <a:t>角度として評価可能</a:t>
            </a:r>
          </a:p>
        </p:txBody>
      </p:sp>
      <p:cxnSp>
        <p:nvCxnSpPr>
          <p:cNvPr id="89" name="直線コネクタ 88">
            <a:extLst>
              <a:ext uri="{FF2B5EF4-FFF2-40B4-BE49-F238E27FC236}">
                <a16:creationId xmlns:a16="http://schemas.microsoft.com/office/drawing/2014/main" id="{AACA1DFB-7683-4E16-AE8A-43268669C2CF}"/>
              </a:ext>
            </a:extLst>
          </p:cNvPr>
          <p:cNvCxnSpPr/>
          <p:nvPr/>
        </p:nvCxnSpPr>
        <p:spPr>
          <a:xfrm>
            <a:off x="1723098" y="3895698"/>
            <a:ext cx="39625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75A8D42-B869-45F3-B7D1-B343556E2B66}"/>
              </a:ext>
            </a:extLst>
          </p:cNvPr>
          <p:cNvCxnSpPr/>
          <p:nvPr/>
        </p:nvCxnSpPr>
        <p:spPr>
          <a:xfrm>
            <a:off x="3552849" y="3905196"/>
            <a:ext cx="52741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499F8EEB-1D11-44D4-A8A3-2BB157F12AD8}"/>
              </a:ext>
            </a:extLst>
          </p:cNvPr>
          <p:cNvSpPr txBox="1"/>
          <p:nvPr/>
        </p:nvSpPr>
        <p:spPr>
          <a:xfrm>
            <a:off x="1723098" y="5777667"/>
            <a:ext cx="8643187" cy="369332"/>
          </a:xfrm>
          <a:prstGeom prst="rect">
            <a:avLst/>
          </a:prstGeom>
          <a:noFill/>
        </p:spPr>
        <p:txBody>
          <a:bodyPr wrap="square" rtlCol="0">
            <a:spAutoFit/>
          </a:bodyPr>
          <a:lstStyle/>
          <a:p>
            <a:pPr algn="ctr"/>
            <a:r>
              <a:rPr kumimoji="1" lang="ja-JP" altLang="en-US" dirty="0"/>
              <a:t>重み調整に応じた、適切な正規化の適用が重要</a:t>
            </a:r>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B4438A04-4AA6-49EC-8D48-DB49B8010796}"/>
                  </a:ext>
                </a:extLst>
              </p:cNvPr>
              <p:cNvSpPr txBox="1"/>
              <p:nvPr/>
            </p:nvSpPr>
            <p:spPr>
              <a:xfrm>
                <a:off x="7836419" y="3731501"/>
                <a:ext cx="2109333" cy="338554"/>
              </a:xfrm>
              <a:prstGeom prst="rect">
                <a:avLst/>
              </a:prstGeom>
              <a:noFill/>
            </p:spPr>
            <p:txBody>
              <a:bodyPr wrap="square" rtlCol="0">
                <a:spAutoFit/>
              </a:bodyPr>
              <a:lstStyle/>
              <a:p>
                <a:pPr algn="ctr"/>
                <a:r>
                  <a:rPr kumimoji="1" lang="ja-JP" altLang="en-US" sz="1600" dirty="0"/>
                  <a:t>角度</a:t>
                </a:r>
                <a14:m>
                  <m:oMath xmlns:m="http://schemas.openxmlformats.org/officeDocument/2006/math">
                    <m:r>
                      <a:rPr kumimoji="1" lang="en-US" altLang="ja-JP" sz="1600" i="1">
                        <a:latin typeface="Cambria Math" panose="02040503050406030204" pitchFamily="18" charset="0"/>
                      </a:rPr>
                      <m:t>𝜃</m:t>
                    </m:r>
                  </m:oMath>
                </a14:m>
                <a:r>
                  <a:rPr kumimoji="1" lang="ja-JP" altLang="en-US" sz="1600" dirty="0"/>
                  <a:t>が激しく変動する</a:t>
                </a:r>
              </a:p>
            </p:txBody>
          </p:sp>
        </mc:Choice>
        <mc:Fallback xmlns="">
          <p:sp>
            <p:nvSpPr>
              <p:cNvPr id="92" name="テキスト ボックス 91">
                <a:extLst>
                  <a:ext uri="{FF2B5EF4-FFF2-40B4-BE49-F238E27FC236}">
                    <a16:creationId xmlns:a16="http://schemas.microsoft.com/office/drawing/2014/main" id="{B4438A04-4AA6-49EC-8D48-DB49B8010796}"/>
                  </a:ext>
                </a:extLst>
              </p:cNvPr>
              <p:cNvSpPr txBox="1">
                <a:spLocks noRot="1" noChangeAspect="1" noMove="1" noResize="1" noEditPoints="1" noAdjustHandles="1" noChangeArrowheads="1" noChangeShapeType="1" noTextEdit="1"/>
              </p:cNvSpPr>
              <p:nvPr/>
            </p:nvSpPr>
            <p:spPr>
              <a:xfrm>
                <a:off x="7836419" y="3731501"/>
                <a:ext cx="2109333" cy="338554"/>
              </a:xfrm>
              <a:prstGeom prst="rect">
                <a:avLst/>
              </a:prstGeom>
              <a:blipFill>
                <a:blip r:embed="rId14"/>
                <a:stretch>
                  <a:fillRect l="-289" t="-5357" b="-21429"/>
                </a:stretch>
              </a:blipFill>
            </p:spPr>
            <p:txBody>
              <a:bodyPr/>
              <a:lstStyle/>
              <a:p>
                <a:r>
                  <a:rPr lang="ja-JP" altLang="en-US">
                    <a:noFill/>
                  </a:rPr>
                  <a:t> </a:t>
                </a:r>
              </a:p>
            </p:txBody>
          </p:sp>
        </mc:Fallback>
      </mc:AlternateContent>
      <p:sp>
        <p:nvSpPr>
          <p:cNvPr id="93" name="二等辺三角形 92">
            <a:extLst>
              <a:ext uri="{FF2B5EF4-FFF2-40B4-BE49-F238E27FC236}">
                <a16:creationId xmlns:a16="http://schemas.microsoft.com/office/drawing/2014/main" id="{2B078528-7F79-4272-ADE8-0C8872A00E4A}"/>
              </a:ext>
            </a:extLst>
          </p:cNvPr>
          <p:cNvSpPr/>
          <p:nvPr/>
        </p:nvSpPr>
        <p:spPr>
          <a:xfrm rot="10800000">
            <a:off x="8446053" y="4231251"/>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7CEC5CC0-BBC1-43B4-B1B3-7FE46EDCD5CE}"/>
                  </a:ext>
                </a:extLst>
              </p:cNvPr>
              <p:cNvSpPr txBox="1"/>
              <p:nvPr/>
            </p:nvSpPr>
            <p:spPr>
              <a:xfrm>
                <a:off x="6402188" y="4577689"/>
                <a:ext cx="4878855" cy="584775"/>
              </a:xfrm>
              <a:prstGeom prst="rect">
                <a:avLst/>
              </a:prstGeom>
              <a:noFill/>
            </p:spPr>
            <p:txBody>
              <a:bodyPr wrap="square" rtlCol="0">
                <a:spAutoFit/>
              </a:bodyPr>
              <a:lstStyle/>
              <a:p>
                <a:pPr algn="ctr"/>
                <a14:m>
                  <m:oMath xmlns:m="http://schemas.openxmlformats.org/officeDocument/2006/math">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𝜂</m:t>
                        </m:r>
                      </m:e>
                      <m:sub>
                        <m:r>
                          <m:rPr>
                            <m:sty m:val="p"/>
                          </m:rPr>
                          <a:rPr kumimoji="1" lang="en-US" altLang="ja-JP" sz="1600">
                            <a:latin typeface="Cambria Math" panose="02040503050406030204" pitchFamily="18" charset="0"/>
                          </a:rPr>
                          <m:t>Δ</m:t>
                        </m:r>
                      </m:sub>
                    </m:sSub>
                  </m:oMath>
                </a14:m>
                <a:r>
                  <a:rPr kumimoji="1" lang="ja-JP" altLang="en-US" sz="1600" dirty="0"/>
                  <a:t>の激しい変動が外乱となるため、</a:t>
                </a:r>
                <a:r>
                  <a:rPr kumimoji="1" lang="en-US" altLang="ja-JP" sz="1600" dirty="0"/>
                  <a:t> </a:t>
                </a:r>
                <a14:m>
                  <m:oMath xmlns:m="http://schemas.openxmlformats.org/officeDocument/2006/math">
                    <m:r>
                      <a:rPr kumimoji="1" lang="en-US" altLang="ja-JP" sz="1600" i="1">
                        <a:latin typeface="Cambria Math" panose="02040503050406030204" pitchFamily="18" charset="0"/>
                      </a:rPr>
                      <m:t>𝑤</m:t>
                    </m:r>
                  </m:oMath>
                </a14:m>
                <a:r>
                  <a:rPr kumimoji="1" lang="ja-JP" altLang="en-US" sz="1600" dirty="0"/>
                  <a:t>で微調整しても、</a:t>
                </a:r>
                <a:endParaRPr kumimoji="1" lang="en-US" altLang="ja-JP" sz="1600" dirty="0"/>
              </a:p>
              <a:p>
                <a:pPr algn="ctr"/>
                <a:r>
                  <a:rPr kumimoji="1" lang="ja-JP" altLang="en-US" sz="1600" dirty="0"/>
                  <a:t>選択圧を理想的な方向に制御できない</a:t>
                </a:r>
              </a:p>
            </p:txBody>
          </p:sp>
        </mc:Choice>
        <mc:Fallback xmlns="">
          <p:sp>
            <p:nvSpPr>
              <p:cNvPr id="94" name="テキスト ボックス 93">
                <a:extLst>
                  <a:ext uri="{FF2B5EF4-FFF2-40B4-BE49-F238E27FC236}">
                    <a16:creationId xmlns:a16="http://schemas.microsoft.com/office/drawing/2014/main" id="{7CEC5CC0-BBC1-43B4-B1B3-7FE46EDCD5CE}"/>
                  </a:ext>
                </a:extLst>
              </p:cNvPr>
              <p:cNvSpPr txBox="1">
                <a:spLocks noRot="1" noChangeAspect="1" noMove="1" noResize="1" noEditPoints="1" noAdjustHandles="1" noChangeArrowheads="1" noChangeShapeType="1" noTextEdit="1"/>
              </p:cNvSpPr>
              <p:nvPr/>
            </p:nvSpPr>
            <p:spPr>
              <a:xfrm>
                <a:off x="6402188" y="4577689"/>
                <a:ext cx="4878855" cy="584775"/>
              </a:xfrm>
              <a:prstGeom prst="rect">
                <a:avLst/>
              </a:prstGeom>
              <a:blipFill>
                <a:blip r:embed="rId15"/>
                <a:stretch>
                  <a:fillRect t="-3125"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278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1187508"/>
            <a:ext cx="11341887" cy="2527241"/>
          </a:xfrm>
        </p:spPr>
        <p:txBody>
          <a:bodyPr/>
          <a:lstStyle/>
          <a:p>
            <a:r>
              <a:rPr lang="ja-JP" altLang="en-US" sz="3200" dirty="0"/>
              <a:t>都立大学生の研究状況について報告する。</a:t>
            </a:r>
            <a:endParaRPr lang="en-US" altLang="ja-JP" sz="3200" dirty="0"/>
          </a:p>
        </p:txBody>
      </p:sp>
    </p:spTree>
    <p:extLst>
      <p:ext uri="{BB962C8B-B14F-4D97-AF65-F5344CB8AC3E}">
        <p14:creationId xmlns:p14="http://schemas.microsoft.com/office/powerpoint/2010/main" val="267910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学生メンバー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110291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下期は最大</a:t>
            </a:r>
            <a:r>
              <a:rPr lang="en-US" altLang="ja-JP" sz="2800" dirty="0"/>
              <a:t>3</a:t>
            </a:r>
            <a:r>
              <a:rPr lang="ja-JP" altLang="en-US" sz="2800" dirty="0"/>
              <a:t>名体制で進めている。</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57" name="直線コネクタ 56">
            <a:extLst>
              <a:ext uri="{FF2B5EF4-FFF2-40B4-BE49-F238E27FC236}">
                <a16:creationId xmlns:a16="http://schemas.microsoft.com/office/drawing/2014/main" id="{265AC0BB-E0F1-43CD-8810-8931660C979C}"/>
              </a:ext>
            </a:extLst>
          </p:cNvPr>
          <p:cNvCxnSpPr>
            <a:cxnSpLocks/>
          </p:cNvCxnSpPr>
          <p:nvPr/>
        </p:nvCxnSpPr>
        <p:spPr>
          <a:xfrm>
            <a:off x="2971837" y="2405628"/>
            <a:ext cx="0" cy="362096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A341D03C-644D-40BC-B8DC-22382073CC86}"/>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62" name="テキスト ボックス 61">
            <a:extLst>
              <a:ext uri="{FF2B5EF4-FFF2-40B4-BE49-F238E27FC236}">
                <a16:creationId xmlns:a16="http://schemas.microsoft.com/office/drawing/2014/main" id="{A7337760-BE63-42A0-AFFC-3B16278A33EA}"/>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63" name="直線コネクタ 62">
            <a:extLst>
              <a:ext uri="{FF2B5EF4-FFF2-40B4-BE49-F238E27FC236}">
                <a16:creationId xmlns:a16="http://schemas.microsoft.com/office/drawing/2014/main" id="{FF095932-8E31-435D-B7C8-6A335E7F7558}"/>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EBB4F1F8-106E-4D0A-8B3A-49337DC938F8}"/>
              </a:ext>
            </a:extLst>
          </p:cNvPr>
          <p:cNvSpPr txBox="1"/>
          <p:nvPr/>
        </p:nvSpPr>
        <p:spPr>
          <a:xfrm>
            <a:off x="3368573" y="3092152"/>
            <a:ext cx="4331635" cy="369332"/>
          </a:xfrm>
          <a:prstGeom prst="rect">
            <a:avLst/>
          </a:prstGeom>
          <a:noFill/>
        </p:spPr>
        <p:txBody>
          <a:bodyPr wrap="none" rtlCol="0">
            <a:spAutoFit/>
          </a:bodyPr>
          <a:lstStyle/>
          <a:p>
            <a:r>
              <a:rPr kumimoji="1" lang="ja-JP" altLang="en-US" dirty="0">
                <a:solidFill>
                  <a:schemeClr val="bg1">
                    <a:lumMod val="50000"/>
                  </a:schemeClr>
                </a:solidFill>
              </a:rPr>
              <a:t>博士課程では、有制約・多目的テーマに着手</a:t>
            </a:r>
          </a:p>
        </p:txBody>
      </p:sp>
      <p:sp>
        <p:nvSpPr>
          <p:cNvPr id="76" name="テキスト ボックス 75">
            <a:extLst>
              <a:ext uri="{FF2B5EF4-FFF2-40B4-BE49-F238E27FC236}">
                <a16:creationId xmlns:a16="http://schemas.microsoft.com/office/drawing/2014/main" id="{82C40BD1-A492-4596-8DCF-5F907B4BB7F6}"/>
              </a:ext>
            </a:extLst>
          </p:cNvPr>
          <p:cNvSpPr txBox="1"/>
          <p:nvPr/>
        </p:nvSpPr>
        <p:spPr>
          <a:xfrm>
            <a:off x="8601415" y="4621507"/>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86" name="テキスト ボックス 85">
            <a:extLst>
              <a:ext uri="{FF2B5EF4-FFF2-40B4-BE49-F238E27FC236}">
                <a16:creationId xmlns:a16="http://schemas.microsoft.com/office/drawing/2014/main" id="{A7E8C2AD-9189-4588-9716-5C018D218246}"/>
              </a:ext>
            </a:extLst>
          </p:cNvPr>
          <p:cNvSpPr txBox="1"/>
          <p:nvPr/>
        </p:nvSpPr>
        <p:spPr>
          <a:xfrm>
            <a:off x="3502183" y="4621507"/>
            <a:ext cx="4031774"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cxnSp>
        <p:nvCxnSpPr>
          <p:cNvPr id="87" name="直線コネクタ 86">
            <a:extLst>
              <a:ext uri="{FF2B5EF4-FFF2-40B4-BE49-F238E27FC236}">
                <a16:creationId xmlns:a16="http://schemas.microsoft.com/office/drawing/2014/main" id="{0956D872-696D-4C8C-AD1A-7EEBED1A1113}"/>
              </a:ext>
            </a:extLst>
          </p:cNvPr>
          <p:cNvCxnSpPr>
            <a:cxnSpLocks/>
          </p:cNvCxnSpPr>
          <p:nvPr/>
        </p:nvCxnSpPr>
        <p:spPr>
          <a:xfrm>
            <a:off x="8028650" y="2414389"/>
            <a:ext cx="0" cy="362096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E392542F-6CC7-4FED-AD23-B9EBBFCC8BC5}"/>
              </a:ext>
            </a:extLst>
          </p:cNvPr>
          <p:cNvSpPr txBox="1"/>
          <p:nvPr/>
        </p:nvSpPr>
        <p:spPr>
          <a:xfrm>
            <a:off x="772752" y="3092152"/>
            <a:ext cx="1842171"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a:t>
            </a:r>
            <a:r>
              <a:rPr kumimoji="1" lang="en-US" altLang="ja-JP" dirty="0">
                <a:solidFill>
                  <a:schemeClr val="bg1">
                    <a:lumMod val="50000"/>
                  </a:schemeClr>
                </a:solidFill>
              </a:rPr>
              <a:t>D1</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89" name="テキスト ボックス 88">
            <a:extLst>
              <a:ext uri="{FF2B5EF4-FFF2-40B4-BE49-F238E27FC236}">
                <a16:creationId xmlns:a16="http://schemas.microsoft.com/office/drawing/2014/main" id="{85F79DAA-2BB4-4666-A76E-2E6EE9F4C7D1}"/>
              </a:ext>
            </a:extLst>
          </p:cNvPr>
          <p:cNvSpPr txBox="1"/>
          <p:nvPr/>
        </p:nvSpPr>
        <p:spPr>
          <a:xfrm>
            <a:off x="759928" y="4606118"/>
            <a:ext cx="1867819" cy="400110"/>
          </a:xfrm>
          <a:prstGeom prst="rect">
            <a:avLst/>
          </a:prstGeom>
          <a:noFill/>
        </p:spPr>
        <p:txBody>
          <a:bodyPr wrap="none" rtlCol="0">
            <a:spAutoFit/>
          </a:bodyPr>
          <a:lstStyle/>
          <a:p>
            <a:pPr algn="ctr"/>
            <a:r>
              <a:rPr kumimoji="1" lang="ja-JP" altLang="en-US" sz="2000" dirty="0"/>
              <a:t>佐藤さん</a:t>
            </a:r>
            <a:r>
              <a:rPr kumimoji="1" lang="ja-JP" altLang="en-US" dirty="0"/>
              <a:t>（</a:t>
            </a:r>
            <a:r>
              <a:rPr kumimoji="1" lang="en-US" altLang="ja-JP" dirty="0"/>
              <a:t>M1</a:t>
            </a:r>
            <a:r>
              <a:rPr kumimoji="1" lang="ja-JP" altLang="en-US" dirty="0"/>
              <a:t>）</a:t>
            </a:r>
            <a:endParaRPr kumimoji="1" lang="ja-JP" altLang="en-US" sz="2000" dirty="0"/>
          </a:p>
        </p:txBody>
      </p:sp>
      <p:sp>
        <p:nvSpPr>
          <p:cNvPr id="90" name="テキスト ボックス 89">
            <a:extLst>
              <a:ext uri="{FF2B5EF4-FFF2-40B4-BE49-F238E27FC236}">
                <a16:creationId xmlns:a16="http://schemas.microsoft.com/office/drawing/2014/main" id="{AEC62938-E546-480C-B21E-B23B9F9D9750}"/>
              </a:ext>
            </a:extLst>
          </p:cNvPr>
          <p:cNvSpPr txBox="1"/>
          <p:nvPr/>
        </p:nvSpPr>
        <p:spPr>
          <a:xfrm>
            <a:off x="759928" y="3820978"/>
            <a:ext cx="1867819" cy="400110"/>
          </a:xfrm>
          <a:prstGeom prst="rect">
            <a:avLst/>
          </a:prstGeom>
          <a:noFill/>
        </p:spPr>
        <p:txBody>
          <a:bodyPr wrap="none" rtlCol="0">
            <a:spAutoFit/>
          </a:bodyPr>
          <a:lstStyle/>
          <a:p>
            <a:pPr algn="ctr"/>
            <a:r>
              <a:rPr kumimoji="1" lang="ja-JP" altLang="en-US" sz="2000" dirty="0"/>
              <a:t>小嶋さん</a:t>
            </a:r>
            <a:r>
              <a:rPr kumimoji="1" lang="ja-JP" altLang="en-US" dirty="0"/>
              <a:t>（</a:t>
            </a:r>
            <a:r>
              <a:rPr kumimoji="1" lang="en-US" altLang="ja-JP" dirty="0"/>
              <a:t>M2</a:t>
            </a:r>
            <a:r>
              <a:rPr kumimoji="1" lang="ja-JP" altLang="en-US" dirty="0"/>
              <a:t>）</a:t>
            </a:r>
            <a:endParaRPr kumimoji="1" lang="ja-JP" altLang="en-US" sz="2000" dirty="0"/>
          </a:p>
        </p:txBody>
      </p:sp>
      <p:sp>
        <p:nvSpPr>
          <p:cNvPr id="91" name="テキスト ボックス 90">
            <a:extLst>
              <a:ext uri="{FF2B5EF4-FFF2-40B4-BE49-F238E27FC236}">
                <a16:creationId xmlns:a16="http://schemas.microsoft.com/office/drawing/2014/main" id="{B9770B49-61BB-47F2-90C2-1A81130AFFB2}"/>
              </a:ext>
            </a:extLst>
          </p:cNvPr>
          <p:cNvSpPr txBox="1"/>
          <p:nvPr/>
        </p:nvSpPr>
        <p:spPr>
          <a:xfrm>
            <a:off x="9102260" y="3092152"/>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92" name="テキスト ボックス 91">
            <a:extLst>
              <a:ext uri="{FF2B5EF4-FFF2-40B4-BE49-F238E27FC236}">
                <a16:creationId xmlns:a16="http://schemas.microsoft.com/office/drawing/2014/main" id="{29578FF3-3EE2-43CD-8100-705CD01B13AD}"/>
              </a:ext>
            </a:extLst>
          </p:cNvPr>
          <p:cNvSpPr txBox="1"/>
          <p:nvPr/>
        </p:nvSpPr>
        <p:spPr>
          <a:xfrm>
            <a:off x="8536510" y="3836367"/>
            <a:ext cx="2739632" cy="369332"/>
          </a:xfrm>
          <a:prstGeom prst="rect">
            <a:avLst/>
          </a:prstGeom>
          <a:noFill/>
        </p:spPr>
        <p:txBody>
          <a:bodyPr wrap="square" rtlCol="0">
            <a:spAutoFit/>
          </a:bodyPr>
          <a:lstStyle/>
          <a:p>
            <a:pPr algn="ctr"/>
            <a:r>
              <a:rPr kumimoji="1" lang="ja-JP" altLang="en-US" dirty="0"/>
              <a:t>制約対処法の開発・検証</a:t>
            </a:r>
          </a:p>
        </p:txBody>
      </p:sp>
      <p:sp>
        <p:nvSpPr>
          <p:cNvPr id="93" name="テキスト ボックス 92">
            <a:extLst>
              <a:ext uri="{FF2B5EF4-FFF2-40B4-BE49-F238E27FC236}">
                <a16:creationId xmlns:a16="http://schemas.microsoft.com/office/drawing/2014/main" id="{72098A8C-038B-4530-802D-7975E5B4D37E}"/>
              </a:ext>
            </a:extLst>
          </p:cNvPr>
          <p:cNvSpPr txBox="1"/>
          <p:nvPr/>
        </p:nvSpPr>
        <p:spPr>
          <a:xfrm>
            <a:off x="2894854" y="3836367"/>
            <a:ext cx="5246432"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sp>
        <p:nvSpPr>
          <p:cNvPr id="94" name="テキスト ボックス 93">
            <a:extLst>
              <a:ext uri="{FF2B5EF4-FFF2-40B4-BE49-F238E27FC236}">
                <a16:creationId xmlns:a16="http://schemas.microsoft.com/office/drawing/2014/main" id="{EE05797E-1DE6-4A33-9149-9D327519F47B}"/>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95" name="テキスト ボックス 94">
            <a:extLst>
              <a:ext uri="{FF2B5EF4-FFF2-40B4-BE49-F238E27FC236}">
                <a16:creationId xmlns:a16="http://schemas.microsoft.com/office/drawing/2014/main" id="{44341ACA-4F5F-45E5-BFD7-E26B2C9018EB}"/>
              </a:ext>
            </a:extLst>
          </p:cNvPr>
          <p:cNvSpPr txBox="1"/>
          <p:nvPr/>
        </p:nvSpPr>
        <p:spPr>
          <a:xfrm>
            <a:off x="7345210" y="1666100"/>
            <a:ext cx="4475905" cy="369332"/>
          </a:xfrm>
          <a:prstGeom prst="rect">
            <a:avLst/>
          </a:prstGeom>
          <a:noFill/>
        </p:spPr>
        <p:txBody>
          <a:bodyPr wrap="none" rtlCol="0">
            <a:spAutoFit/>
          </a:bodyPr>
          <a:lstStyle/>
          <a:p>
            <a:r>
              <a:rPr kumimoji="1" lang="ja-JP" altLang="en-US" dirty="0"/>
              <a:t>（別学生は、下期に研究テーマを決めるため）</a:t>
            </a:r>
          </a:p>
        </p:txBody>
      </p:sp>
      <p:sp>
        <p:nvSpPr>
          <p:cNvPr id="96" name="テキスト ボックス 95">
            <a:extLst>
              <a:ext uri="{FF2B5EF4-FFF2-40B4-BE49-F238E27FC236}">
                <a16:creationId xmlns:a16="http://schemas.microsoft.com/office/drawing/2014/main" id="{88EF9AD4-EAE4-48DE-8820-A16DC584645E}"/>
              </a:ext>
            </a:extLst>
          </p:cNvPr>
          <p:cNvSpPr txBox="1"/>
          <p:nvPr/>
        </p:nvSpPr>
        <p:spPr>
          <a:xfrm>
            <a:off x="8614239" y="5327661"/>
            <a:ext cx="2609825" cy="369332"/>
          </a:xfrm>
          <a:prstGeom prst="rect">
            <a:avLst/>
          </a:prstGeom>
          <a:noFill/>
        </p:spPr>
        <p:txBody>
          <a:bodyPr wrap="square" rtlCol="0">
            <a:spAutoFit/>
          </a:bodyPr>
          <a:lstStyle/>
          <a:p>
            <a:pPr algn="ctr"/>
            <a:r>
              <a:rPr kumimoji="1" lang="ja-JP" altLang="en-US" dirty="0"/>
              <a:t>制約対処法の開発・検証</a:t>
            </a:r>
          </a:p>
        </p:txBody>
      </p:sp>
      <p:sp>
        <p:nvSpPr>
          <p:cNvPr id="97" name="テキスト ボックス 96">
            <a:extLst>
              <a:ext uri="{FF2B5EF4-FFF2-40B4-BE49-F238E27FC236}">
                <a16:creationId xmlns:a16="http://schemas.microsoft.com/office/drawing/2014/main" id="{28409C27-75F5-4DE9-85A9-97A3433F3C76}"/>
              </a:ext>
            </a:extLst>
          </p:cNvPr>
          <p:cNvSpPr txBox="1"/>
          <p:nvPr/>
        </p:nvSpPr>
        <p:spPr>
          <a:xfrm>
            <a:off x="3515007" y="5327661"/>
            <a:ext cx="4031774"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sp>
        <p:nvSpPr>
          <p:cNvPr id="98" name="テキスト ボックス 97">
            <a:extLst>
              <a:ext uri="{FF2B5EF4-FFF2-40B4-BE49-F238E27FC236}">
                <a16:creationId xmlns:a16="http://schemas.microsoft.com/office/drawing/2014/main" id="{21687C39-6765-493A-A822-A1614B117CB2}"/>
              </a:ext>
            </a:extLst>
          </p:cNvPr>
          <p:cNvSpPr txBox="1"/>
          <p:nvPr/>
        </p:nvSpPr>
        <p:spPr>
          <a:xfrm>
            <a:off x="650924" y="5312272"/>
            <a:ext cx="2085827" cy="400110"/>
          </a:xfrm>
          <a:prstGeom prst="rect">
            <a:avLst/>
          </a:prstGeom>
          <a:noFill/>
        </p:spPr>
        <p:txBody>
          <a:bodyPr wrap="none" rtlCol="0">
            <a:spAutoFit/>
          </a:bodyPr>
          <a:lstStyle/>
          <a:p>
            <a:pPr algn="ctr"/>
            <a:r>
              <a:rPr kumimoji="1" lang="ja-JP" altLang="en-US" sz="2000" dirty="0"/>
              <a:t>宇津本さん</a:t>
            </a:r>
            <a:r>
              <a:rPr kumimoji="1" lang="ja-JP" altLang="en-US" dirty="0"/>
              <a:t>（</a:t>
            </a:r>
            <a:r>
              <a:rPr kumimoji="1" lang="en-US" altLang="ja-JP" dirty="0"/>
              <a:t>B4</a:t>
            </a:r>
            <a:r>
              <a:rPr kumimoji="1" lang="ja-JP" altLang="en-US" dirty="0"/>
              <a:t>）</a:t>
            </a:r>
            <a:endParaRPr kumimoji="1" lang="ja-JP" altLang="en-US" sz="2400" dirty="0"/>
          </a:p>
        </p:txBody>
      </p:sp>
      <p:sp>
        <p:nvSpPr>
          <p:cNvPr id="99" name="テキスト ボックス 98">
            <a:extLst>
              <a:ext uri="{FF2B5EF4-FFF2-40B4-BE49-F238E27FC236}">
                <a16:creationId xmlns:a16="http://schemas.microsoft.com/office/drawing/2014/main" id="{96EA44DC-9D67-40DB-8B90-0D5EA4CA4E0D}"/>
              </a:ext>
            </a:extLst>
          </p:cNvPr>
          <p:cNvSpPr txBox="1"/>
          <p:nvPr/>
        </p:nvSpPr>
        <p:spPr>
          <a:xfrm>
            <a:off x="164893" y="5158384"/>
            <a:ext cx="595035" cy="338554"/>
          </a:xfrm>
          <a:prstGeom prst="rect">
            <a:avLst/>
          </a:prstGeom>
          <a:noFill/>
        </p:spPr>
        <p:txBody>
          <a:bodyPr wrap="none" rtlCol="0">
            <a:spAutoFit/>
          </a:bodyPr>
          <a:lstStyle/>
          <a:p>
            <a:pPr algn="ctr"/>
            <a:r>
              <a:rPr kumimoji="1" lang="ja-JP" altLang="en-US" sz="1600" dirty="0">
                <a:solidFill>
                  <a:srgbClr val="FF0000"/>
                </a:solidFill>
              </a:rPr>
              <a:t>新規</a:t>
            </a:r>
            <a:endParaRPr kumimoji="1" lang="ja-JP" altLang="en-US" dirty="0">
              <a:solidFill>
                <a:srgbClr val="FF0000"/>
              </a:solidFill>
            </a:endParaRPr>
          </a:p>
        </p:txBody>
      </p:sp>
      <p:sp>
        <p:nvSpPr>
          <p:cNvPr id="100" name="テキスト ボックス 99">
            <a:extLst>
              <a:ext uri="{FF2B5EF4-FFF2-40B4-BE49-F238E27FC236}">
                <a16:creationId xmlns:a16="http://schemas.microsoft.com/office/drawing/2014/main" id="{103399C0-180E-443A-9335-A8CC39978F3E}"/>
              </a:ext>
            </a:extLst>
          </p:cNvPr>
          <p:cNvSpPr txBox="1"/>
          <p:nvPr/>
        </p:nvSpPr>
        <p:spPr>
          <a:xfrm>
            <a:off x="7088258" y="4172314"/>
            <a:ext cx="1005403" cy="338554"/>
          </a:xfrm>
          <a:prstGeom prst="rect">
            <a:avLst/>
          </a:prstGeom>
          <a:noFill/>
        </p:spPr>
        <p:txBody>
          <a:bodyPr wrap="none" rtlCol="0">
            <a:spAutoFit/>
          </a:bodyPr>
          <a:lstStyle/>
          <a:p>
            <a:pPr algn="ctr"/>
            <a:r>
              <a:rPr kumimoji="1" lang="ja-JP" altLang="en-US" sz="1600" dirty="0">
                <a:solidFill>
                  <a:srgbClr val="FF0000"/>
                </a:solidFill>
              </a:rPr>
              <a:t>修了予定</a:t>
            </a:r>
            <a:endParaRPr kumimoji="1" lang="ja-JP" altLang="en-US" dirty="0">
              <a:solidFill>
                <a:srgbClr val="FF0000"/>
              </a:solidFill>
            </a:endParaRPr>
          </a:p>
        </p:txBody>
      </p:sp>
      <p:sp>
        <p:nvSpPr>
          <p:cNvPr id="101" name="テキスト ボックス 100">
            <a:extLst>
              <a:ext uri="{FF2B5EF4-FFF2-40B4-BE49-F238E27FC236}">
                <a16:creationId xmlns:a16="http://schemas.microsoft.com/office/drawing/2014/main" id="{34100A4E-B594-492A-A5FD-E3B3B89F0D38}"/>
              </a:ext>
            </a:extLst>
          </p:cNvPr>
          <p:cNvSpPr txBox="1"/>
          <p:nvPr/>
        </p:nvSpPr>
        <p:spPr>
          <a:xfrm>
            <a:off x="7096858" y="5545358"/>
            <a:ext cx="1005403" cy="338554"/>
          </a:xfrm>
          <a:prstGeom prst="rect">
            <a:avLst/>
          </a:prstGeom>
          <a:noFill/>
        </p:spPr>
        <p:txBody>
          <a:bodyPr wrap="none" rtlCol="0">
            <a:spAutoFit/>
          </a:bodyPr>
          <a:lstStyle/>
          <a:p>
            <a:pPr algn="ctr"/>
            <a:r>
              <a:rPr kumimoji="1" lang="ja-JP" altLang="en-US" sz="1600" dirty="0">
                <a:solidFill>
                  <a:srgbClr val="FF0000"/>
                </a:solidFill>
              </a:rPr>
              <a:t>進学予定</a:t>
            </a:r>
            <a:endParaRPr kumimoji="1" lang="ja-JP" altLang="en-US" dirty="0">
              <a:solidFill>
                <a:srgbClr val="FF0000"/>
              </a:solidFill>
            </a:endParaRPr>
          </a:p>
        </p:txBody>
      </p:sp>
    </p:spTree>
    <p:extLst>
      <p:ext uri="{BB962C8B-B14F-4D97-AF65-F5344CB8AC3E}">
        <p14:creationId xmlns:p14="http://schemas.microsoft.com/office/powerpoint/2010/main" val="150434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74094" y="1271644"/>
            <a:ext cx="8457224"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下期進捗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30274633"/>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442203"/>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4357292"/>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21476" y="2050748"/>
            <a:ext cx="8895569"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847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4731725" y="1514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6068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14391" y="2369187"/>
            <a:ext cx="1337220" cy="369332"/>
          </a:xfrm>
          <a:prstGeom prst="rect">
            <a:avLst/>
          </a:prstGeom>
          <a:noFill/>
        </p:spPr>
        <p:txBody>
          <a:bodyPr wrap="square" rtlCol="0">
            <a:spAutoFit/>
          </a:bodyPr>
          <a:lstStyle/>
          <a:p>
            <a:pPr algn="ctr"/>
            <a:r>
              <a:rPr kumimoji="1" lang="en-US" altLang="ja-JP" sz="1600" dirty="0"/>
              <a:t>M2</a:t>
            </a:r>
            <a:r>
              <a:rPr kumimoji="1" lang="ja-JP" altLang="en-US" dirty="0"/>
              <a:t>小嶋さん</a:t>
            </a:r>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a:off x="1879731" y="4025693"/>
            <a:ext cx="9960406"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14391" y="3832901"/>
            <a:ext cx="1337220" cy="369332"/>
          </a:xfrm>
          <a:prstGeom prst="rect">
            <a:avLst/>
          </a:prstGeom>
          <a:noFill/>
        </p:spPr>
        <p:txBody>
          <a:bodyPr wrap="square" rtlCol="0">
            <a:spAutoFit/>
          </a:bodyPr>
          <a:lstStyle/>
          <a:p>
            <a:pPr algn="ctr"/>
            <a:r>
              <a:rPr kumimoji="1" lang="en-US" altLang="ja-JP" sz="1600" dirty="0"/>
              <a:t>M1</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386927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351609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856732"/>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3095444" y="5377987"/>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860775" y="5274006"/>
            <a:ext cx="3193699" cy="468295"/>
          </a:xfrm>
          <a:prstGeom prst="wedgeRoundRectCallout">
            <a:avLst>
              <a:gd name="adj1" fmla="val -5228"/>
              <a:gd name="adj2" fmla="val -950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4714614" y="5050178"/>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2032494" y="4509761"/>
            <a:ext cx="902811" cy="307777"/>
          </a:xfrm>
          <a:prstGeom prst="rect">
            <a:avLst/>
          </a:prstGeom>
          <a:noFill/>
        </p:spPr>
        <p:txBody>
          <a:bodyPr wrap="none" rtlCol="0">
            <a:spAutoFit/>
          </a:bodyPr>
          <a:lstStyle/>
          <a:p>
            <a:pPr algn="ctr"/>
            <a:r>
              <a:rPr kumimoji="1" lang="ja-JP" altLang="en-US" sz="1400" dirty="0"/>
              <a:t>性能評価</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10902932" y="6134960"/>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9790428" y="5085708"/>
            <a:ext cx="2225007" cy="468295"/>
          </a:xfrm>
          <a:prstGeom prst="wedgeRoundRectCallout">
            <a:avLst>
              <a:gd name="adj1" fmla="val 25950"/>
              <a:gd name="adj2" fmla="val 8750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10918238" y="5715775"/>
            <a:ext cx="889067" cy="338554"/>
          </a:xfrm>
          <a:prstGeom prst="rect">
            <a:avLst/>
          </a:prstGeom>
          <a:noFill/>
        </p:spPr>
        <p:txBody>
          <a:bodyPr wrap="square" rtlCol="0">
            <a:spAutoFit/>
          </a:bodyPr>
          <a:lstStyle/>
          <a:p>
            <a:pPr algn="ctr"/>
            <a:r>
              <a:rPr kumimoji="1" lang="ja-JP" altLang="en-US" sz="1600" dirty="0"/>
              <a:t>並列化</a:t>
            </a: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0635044" y="31025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9772856" y="2796464"/>
            <a:ext cx="1297828" cy="307777"/>
          </a:xfrm>
          <a:prstGeom prst="rect">
            <a:avLst/>
          </a:prstGeom>
          <a:noFill/>
        </p:spPr>
        <p:txBody>
          <a:bodyPr wrap="square" rtlCol="0">
            <a:spAutoFit/>
          </a:bodyPr>
          <a:lstStyle/>
          <a:p>
            <a:pPr algn="ctr"/>
            <a:r>
              <a:rPr kumimoji="1" lang="ja-JP" altLang="en-US" sz="1400" dirty="0"/>
              <a:t>卒業論文</a:t>
            </a:r>
          </a:p>
        </p:txBody>
      </p:sp>
      <p:sp>
        <p:nvSpPr>
          <p:cNvPr id="59" name="二等辺三角形 58">
            <a:extLst>
              <a:ext uri="{FF2B5EF4-FFF2-40B4-BE49-F238E27FC236}">
                <a16:creationId xmlns:a16="http://schemas.microsoft.com/office/drawing/2014/main" id="{7C5AFBCD-E600-4B59-ADE4-039E2F383AF3}"/>
              </a:ext>
            </a:extLst>
          </p:cNvPr>
          <p:cNvSpPr/>
          <p:nvPr/>
        </p:nvSpPr>
        <p:spPr>
          <a:xfrm rot="10800000">
            <a:off x="11445826" y="3831231"/>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41991E38-688B-4200-8648-AE34F8FDF8C0}"/>
              </a:ext>
            </a:extLst>
          </p:cNvPr>
          <p:cNvSpPr txBox="1"/>
          <p:nvPr/>
        </p:nvSpPr>
        <p:spPr>
          <a:xfrm>
            <a:off x="10312269" y="3516096"/>
            <a:ext cx="1879731" cy="307777"/>
          </a:xfrm>
          <a:prstGeom prst="rect">
            <a:avLst/>
          </a:prstGeom>
          <a:noFill/>
        </p:spPr>
        <p:txBody>
          <a:bodyPr wrap="square" rtlCol="0">
            <a:spAutoFit/>
          </a:bodyPr>
          <a:lstStyle/>
          <a:p>
            <a:pPr algn="ctr"/>
            <a:r>
              <a:rPr kumimoji="1" lang="ja-JP" altLang="en-US" sz="1400" dirty="0"/>
              <a:t>進化計算学会 研究会</a:t>
            </a:r>
          </a:p>
        </p:txBody>
      </p:sp>
      <p:sp>
        <p:nvSpPr>
          <p:cNvPr id="53" name="吹き出し: 角を丸めた四角形 52">
            <a:extLst>
              <a:ext uri="{FF2B5EF4-FFF2-40B4-BE49-F238E27FC236}">
                <a16:creationId xmlns:a16="http://schemas.microsoft.com/office/drawing/2014/main" id="{A26C82DA-1939-4C6A-A24B-C737C5900AF6}"/>
              </a:ext>
            </a:extLst>
          </p:cNvPr>
          <p:cNvSpPr/>
          <p:nvPr/>
        </p:nvSpPr>
        <p:spPr>
          <a:xfrm>
            <a:off x="5388314" y="4482975"/>
            <a:ext cx="1960450" cy="319852"/>
          </a:xfrm>
          <a:prstGeom prst="wedgeRoundRectCallout">
            <a:avLst>
              <a:gd name="adj1" fmla="val -30435"/>
              <a:gd name="adj2" fmla="val 10765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実応用での性能評価</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4" idx="0"/>
          </p:cNvCxnSpPr>
          <p:nvPr/>
        </p:nvCxnSpPr>
        <p:spPr>
          <a:xfrm>
            <a:off x="7673372" y="3231148"/>
            <a:ext cx="3043673" cy="66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0624197" y="24964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9934218" y="2177749"/>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10956456" y="24964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0818155" y="2177749"/>
            <a:ext cx="1297828"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524237" y="4744665"/>
            <a:ext cx="889067" cy="369332"/>
          </a:xfrm>
          <a:prstGeom prst="rect">
            <a:avLst/>
          </a:prstGeom>
          <a:noFill/>
        </p:spPr>
        <p:txBody>
          <a:bodyPr wrap="square" rtlCol="0">
            <a:spAutoFit/>
          </a:bodyPr>
          <a:lstStyle/>
          <a:p>
            <a:pPr algn="ctr"/>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314391" y="2920445"/>
            <a:ext cx="1594188" cy="369332"/>
          </a:xfrm>
          <a:prstGeom prst="rect">
            <a:avLst/>
          </a:prstGeom>
          <a:noFill/>
        </p:spPr>
        <p:txBody>
          <a:bodyPr wrap="square" rtlCol="0">
            <a:spAutoFit/>
          </a:bodyPr>
          <a:lstStyle/>
          <a:p>
            <a:pPr algn="ctr"/>
            <a:r>
              <a:rPr kumimoji="1" lang="en-US" altLang="ja-JP" sz="1600" dirty="0"/>
              <a:t>B4</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314391" y="1769113"/>
            <a:ext cx="1337220" cy="369332"/>
          </a:xfrm>
          <a:prstGeom prst="rect">
            <a:avLst/>
          </a:prstGeom>
          <a:noFill/>
        </p:spPr>
        <p:txBody>
          <a:bodyPr wrap="square" rtlCol="0">
            <a:spAutoFit/>
          </a:bodyPr>
          <a:lstStyle/>
          <a:p>
            <a:pPr algn="ctr"/>
            <a:r>
              <a:rPr kumimoji="1" lang="en-US" altLang="ja-JP" sz="1600" dirty="0"/>
              <a:t>D1</a:t>
            </a:r>
            <a:r>
              <a:rPr kumimoji="1" lang="ja-JP" altLang="en-US" dirty="0"/>
              <a:t>安田さん</a:t>
            </a:r>
          </a:p>
        </p:txBody>
      </p:sp>
      <p:cxnSp>
        <p:nvCxnSpPr>
          <p:cNvPr id="72" name="直線矢印コネクタ 71">
            <a:extLst>
              <a:ext uri="{FF2B5EF4-FFF2-40B4-BE49-F238E27FC236}">
                <a16:creationId xmlns:a16="http://schemas.microsoft.com/office/drawing/2014/main" id="{9823C9F7-7C82-4B3C-96C4-B7C969838BF5}"/>
              </a:ext>
            </a:extLst>
          </p:cNvPr>
          <p:cNvCxnSpPr>
            <a:cxnSpLocks/>
          </p:cNvCxnSpPr>
          <p:nvPr/>
        </p:nvCxnSpPr>
        <p:spPr>
          <a:xfrm flipV="1">
            <a:off x="7771388" y="4888549"/>
            <a:ext cx="3194894"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3" name="テキスト ボックス 72">
            <a:extLst>
              <a:ext uri="{FF2B5EF4-FFF2-40B4-BE49-F238E27FC236}">
                <a16:creationId xmlns:a16="http://schemas.microsoft.com/office/drawing/2014/main" id="{CE07F0B4-AB7B-426D-AE68-C3FBFBAE14F4}"/>
              </a:ext>
            </a:extLst>
          </p:cNvPr>
          <p:cNvSpPr txBox="1"/>
          <p:nvPr/>
        </p:nvSpPr>
        <p:spPr>
          <a:xfrm>
            <a:off x="7914923" y="4549994"/>
            <a:ext cx="2884123" cy="307777"/>
          </a:xfrm>
          <a:prstGeom prst="rect">
            <a:avLst/>
          </a:prstGeom>
          <a:noFill/>
        </p:spPr>
        <p:txBody>
          <a:bodyPr wrap="none" rtlCol="0">
            <a:spAutoFit/>
          </a:bodyPr>
          <a:lstStyle/>
          <a:p>
            <a:pPr algn="ctr"/>
            <a:r>
              <a:rPr kumimoji="1" lang="ja-JP" altLang="en-US" sz="1400" dirty="0"/>
              <a:t>データ駆動非線形モデルを用いた評価</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04056" y="249642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11390" y="217774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77" name="直線矢印コネクタ 76">
            <a:extLst>
              <a:ext uri="{FF2B5EF4-FFF2-40B4-BE49-F238E27FC236}">
                <a16:creationId xmlns:a16="http://schemas.microsoft.com/office/drawing/2014/main" id="{0172871D-1F17-42D2-8427-70C03805B2FC}"/>
              </a:ext>
            </a:extLst>
          </p:cNvPr>
          <p:cNvCxnSpPr>
            <a:cxnSpLocks/>
          </p:cNvCxnSpPr>
          <p:nvPr/>
        </p:nvCxnSpPr>
        <p:spPr>
          <a:xfrm flipV="1">
            <a:off x="1821476" y="2678838"/>
            <a:ext cx="8895569"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8" name="二等辺三角形 77">
            <a:extLst>
              <a:ext uri="{FF2B5EF4-FFF2-40B4-BE49-F238E27FC236}">
                <a16:creationId xmlns:a16="http://schemas.microsoft.com/office/drawing/2014/main" id="{C5000DAA-9C6C-48B5-BDD9-AA1979831178}"/>
              </a:ext>
            </a:extLst>
          </p:cNvPr>
          <p:cNvSpPr/>
          <p:nvPr/>
        </p:nvSpPr>
        <p:spPr>
          <a:xfrm rot="10800000">
            <a:off x="105989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25D695ED-F870-4FF1-85E1-25955DA10D81}"/>
              </a:ext>
            </a:extLst>
          </p:cNvPr>
          <p:cNvSpPr txBox="1"/>
          <p:nvPr/>
        </p:nvSpPr>
        <p:spPr>
          <a:xfrm>
            <a:off x="9556385"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0" name="二等辺三角形 79">
            <a:extLst>
              <a:ext uri="{FF2B5EF4-FFF2-40B4-BE49-F238E27FC236}">
                <a16:creationId xmlns:a16="http://schemas.microsoft.com/office/drawing/2014/main" id="{F7A5C3D3-0CEA-47E2-BFCF-56C520FCB7A8}"/>
              </a:ext>
            </a:extLst>
          </p:cNvPr>
          <p:cNvSpPr/>
          <p:nvPr/>
        </p:nvSpPr>
        <p:spPr>
          <a:xfrm rot="10800000">
            <a:off x="11598228"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5D608A60-6D30-4E81-80D7-B0FF57EB237B}"/>
              </a:ext>
            </a:extLst>
          </p:cNvPr>
          <p:cNvSpPr txBox="1"/>
          <p:nvPr/>
        </p:nvSpPr>
        <p:spPr>
          <a:xfrm>
            <a:off x="10765232"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2" name="二等辺三角形 81">
            <a:extLst>
              <a:ext uri="{FF2B5EF4-FFF2-40B4-BE49-F238E27FC236}">
                <a16:creationId xmlns:a16="http://schemas.microsoft.com/office/drawing/2014/main" id="{D797EDF2-946C-4F4A-80D7-8EB732999619}"/>
              </a:ext>
            </a:extLst>
          </p:cNvPr>
          <p:cNvSpPr/>
          <p:nvPr/>
        </p:nvSpPr>
        <p:spPr>
          <a:xfrm rot="10800000">
            <a:off x="66825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CAF80D1-C327-476D-BE4F-B82A0423CCBF}"/>
              </a:ext>
            </a:extLst>
          </p:cNvPr>
          <p:cNvSpPr txBox="1"/>
          <p:nvPr/>
        </p:nvSpPr>
        <p:spPr>
          <a:xfrm>
            <a:off x="6459121"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4" name="二等辺三角形 83">
            <a:extLst>
              <a:ext uri="{FF2B5EF4-FFF2-40B4-BE49-F238E27FC236}">
                <a16:creationId xmlns:a16="http://schemas.microsoft.com/office/drawing/2014/main" id="{E08D7079-8132-4799-92A2-76311D946D3B}"/>
              </a:ext>
            </a:extLst>
          </p:cNvPr>
          <p:cNvSpPr/>
          <p:nvPr/>
        </p:nvSpPr>
        <p:spPr>
          <a:xfrm rot="10800000">
            <a:off x="903061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9D07F284-1455-4A79-8439-1ED7C042558E}"/>
              </a:ext>
            </a:extLst>
          </p:cNvPr>
          <p:cNvSpPr txBox="1"/>
          <p:nvPr/>
        </p:nvSpPr>
        <p:spPr>
          <a:xfrm>
            <a:off x="8190863" y="1514893"/>
            <a:ext cx="1297828" cy="307777"/>
          </a:xfrm>
          <a:prstGeom prst="rect">
            <a:avLst/>
          </a:prstGeom>
          <a:noFill/>
        </p:spPr>
        <p:txBody>
          <a:bodyPr wrap="square" rtlCol="0">
            <a:spAutoFit/>
          </a:bodyPr>
          <a:lstStyle/>
          <a:p>
            <a:pPr algn="ctr"/>
            <a:r>
              <a:rPr kumimoji="1" lang="ja-JP" altLang="en-US" sz="1400" dirty="0"/>
              <a:t>国際会議発表</a:t>
            </a:r>
          </a:p>
        </p:txBody>
      </p:sp>
    </p:spTree>
    <p:extLst>
      <p:ext uri="{BB962C8B-B14F-4D97-AF65-F5344CB8AC3E}">
        <p14:creationId xmlns:p14="http://schemas.microsoft.com/office/powerpoint/2010/main" val="228212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制約対処法（</a:t>
            </a:r>
            <a:r>
              <a:rPr lang="en-US" altLang="ja-JP" dirty="0"/>
              <a:t>CHT</a:t>
            </a:r>
            <a:r>
              <a:rPr lang="ja-JP" altLang="en-US" dirty="0"/>
              <a:t>）の研究状況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ベース</a:t>
            </a:r>
            <a:r>
              <a:rPr lang="en-US" altLang="ja-JP" sz="2800" dirty="0"/>
              <a:t>CHT</a:t>
            </a:r>
            <a:r>
              <a:rPr lang="ja-JP" altLang="en-US" sz="2800" dirty="0"/>
              <a:t>における正規化の方法を検討している。</a:t>
            </a:r>
            <a:endParaRPr lang="en-US" altLang="ja-JP" sz="2800" dirty="0"/>
          </a:p>
        </p:txBody>
      </p:sp>
      <p:pic>
        <p:nvPicPr>
          <p:cNvPr id="28" name="図 27">
            <a:extLst>
              <a:ext uri="{FF2B5EF4-FFF2-40B4-BE49-F238E27FC236}">
                <a16:creationId xmlns:a16="http://schemas.microsoft.com/office/drawing/2014/main" id="{5580429F-3A37-4EE0-8F2F-9CB078284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202" y="3622873"/>
            <a:ext cx="3557936" cy="2351856"/>
          </a:xfrm>
          <a:prstGeom prst="rect">
            <a:avLst/>
          </a:prstGeom>
        </p:spPr>
      </p:pic>
      <p:sp>
        <p:nvSpPr>
          <p:cNvPr id="29" name="部分円 28">
            <a:extLst>
              <a:ext uri="{FF2B5EF4-FFF2-40B4-BE49-F238E27FC236}">
                <a16:creationId xmlns:a16="http://schemas.microsoft.com/office/drawing/2014/main" id="{C066917E-DA79-4C28-977F-0D0A455547A1}"/>
              </a:ext>
            </a:extLst>
          </p:cNvPr>
          <p:cNvSpPr/>
          <p:nvPr/>
        </p:nvSpPr>
        <p:spPr>
          <a:xfrm rot="5400000">
            <a:off x="8067134" y="2207977"/>
            <a:ext cx="2160000" cy="2160000"/>
          </a:xfrm>
          <a:prstGeom prst="pie">
            <a:avLst>
              <a:gd name="adj1" fmla="val 15314341"/>
              <a:gd name="adj2" fmla="val 1617670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7B17273-85AE-4C5E-98E6-FAC83E219A9E}"/>
                  </a:ext>
                </a:extLst>
              </p:cNvPr>
              <p:cNvSpPr txBox="1"/>
              <p:nvPr/>
            </p:nvSpPr>
            <p:spPr>
              <a:xfrm>
                <a:off x="7067177" y="1484100"/>
                <a:ext cx="3446495" cy="357021"/>
              </a:xfrm>
              <a:prstGeom prst="rect">
                <a:avLst/>
              </a:prstGeom>
              <a:noFill/>
            </p:spPr>
            <p:txBody>
              <a:bodyPr wrap="square" rtlCol="0">
                <a:spAutoFit/>
              </a:bodyPr>
              <a:lstStyle/>
              <a:p>
                <a:pPr algn="ctr"/>
                <a:r>
                  <a:rPr lang="ja-JP" altLang="en-US" sz="1600" b="1" dirty="0"/>
                  <a:t>各個体の位置ベクトルの角度</a:t>
                </a:r>
                <a14:m>
                  <m:oMath xmlns:m="http://schemas.openxmlformats.org/officeDocument/2006/math">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oMath>
                </a14:m>
                <a:r>
                  <a:rPr lang="ja-JP" altLang="en-US" sz="1600" b="1" dirty="0"/>
                  <a:t>の推移</a:t>
                </a:r>
                <a:endParaRPr kumimoji="1" lang="ja-JP" altLang="en-US" sz="1600" b="1" dirty="0"/>
              </a:p>
            </p:txBody>
          </p:sp>
        </mc:Choice>
        <mc:Fallback xmlns="">
          <p:sp>
            <p:nvSpPr>
              <p:cNvPr id="30" name="テキスト ボックス 29">
                <a:extLst>
                  <a:ext uri="{FF2B5EF4-FFF2-40B4-BE49-F238E27FC236}">
                    <a16:creationId xmlns:a16="http://schemas.microsoft.com/office/drawing/2014/main" id="{C7B17273-85AE-4C5E-98E6-FAC83E219A9E}"/>
                  </a:ext>
                </a:extLst>
              </p:cNvPr>
              <p:cNvSpPr txBox="1">
                <a:spLocks noRot="1" noChangeAspect="1" noMove="1" noResize="1" noEditPoints="1" noAdjustHandles="1" noChangeArrowheads="1" noChangeShapeType="1" noTextEdit="1"/>
              </p:cNvSpPr>
              <p:nvPr/>
            </p:nvSpPr>
            <p:spPr>
              <a:xfrm>
                <a:off x="7067177" y="1484100"/>
                <a:ext cx="3446495" cy="357021"/>
              </a:xfrm>
              <a:prstGeom prst="rect">
                <a:avLst/>
              </a:prstGeom>
              <a:blipFill>
                <a:blip r:embed="rId3"/>
                <a:stretch>
                  <a:fillRect l="-353" t="-1695" r="-353" b="-186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CE71704-20A1-41F5-BCC4-0B264F06209F}"/>
                  </a:ext>
                </a:extLst>
              </p:cNvPr>
              <p:cNvSpPr txBox="1"/>
              <p:nvPr/>
            </p:nvSpPr>
            <p:spPr>
              <a:xfrm>
                <a:off x="6753530" y="3617107"/>
                <a:ext cx="416204" cy="2115351"/>
              </a:xfrm>
              <a:prstGeom prst="rect">
                <a:avLst/>
              </a:prstGeom>
              <a:solidFill>
                <a:schemeClr val="bg1"/>
              </a:solidFill>
            </p:spPr>
            <p:txBody>
              <a:bodyPr vert="vert270" wrap="square" rtlCol="0">
                <a:spAutoFit/>
              </a:bodyPr>
              <a:lstStyle/>
              <a:p>
                <a:pPr algn="ctr"/>
                <a:r>
                  <a:rPr lang="ja-JP" altLang="en-US" sz="1400" dirty="0"/>
                  <a:t>各個体の角度</a:t>
                </a:r>
                <a14:m>
                  <m:oMath xmlns:m="http://schemas.openxmlformats.org/officeDocument/2006/math">
                    <m:sSubSup>
                      <m:sSubSupPr>
                        <m:ctrlPr>
                          <a:rPr kumimoji="1" lang="en-US" altLang="ja-JP" sz="1400" i="1" smtClean="0">
                            <a:latin typeface="Cambria Math" panose="02040503050406030204" pitchFamily="18" charset="0"/>
                          </a:rPr>
                        </m:ctrlPr>
                      </m:sSubSupPr>
                      <m:e>
                        <m:r>
                          <a:rPr kumimoji="1" lang="en-US" altLang="ja-JP" sz="1400" b="0" i="1">
                            <a:latin typeface="Cambria Math" panose="02040503050406030204" pitchFamily="18" charset="0"/>
                          </a:rPr>
                          <m:t>𝜃</m:t>
                        </m:r>
                      </m:e>
                      <m:sub>
                        <m:r>
                          <a:rPr kumimoji="1" lang="en-US" altLang="ja-JP" sz="1400" b="1" i="1" smtClean="0">
                            <a:latin typeface="Cambria Math" panose="02040503050406030204" pitchFamily="18" charset="0"/>
                          </a:rPr>
                          <m:t>𝑭</m:t>
                        </m:r>
                      </m:sub>
                      <m:sup>
                        <m:r>
                          <a:rPr kumimoji="1" lang="en-US" altLang="ja-JP" sz="1400" b="0" i="1" smtClean="0">
                            <a:latin typeface="Cambria Math" panose="02040503050406030204" pitchFamily="18" charset="0"/>
                          </a:rPr>
                          <m:t>𝑖</m:t>
                        </m:r>
                      </m:sup>
                    </m:sSubSup>
                  </m:oMath>
                </a14:m>
                <a:r>
                  <a:rPr kumimoji="1" lang="en-US" altLang="ja-JP" sz="1400" dirty="0"/>
                  <a:t> [deg]</a:t>
                </a:r>
                <a:endParaRPr kumimoji="1" lang="ja-JP" altLang="en-US" sz="1400" dirty="0"/>
              </a:p>
            </p:txBody>
          </p:sp>
        </mc:Choice>
        <mc:Fallback xmlns="">
          <p:sp>
            <p:nvSpPr>
              <p:cNvPr id="32" name="テキスト ボックス 31">
                <a:extLst>
                  <a:ext uri="{FF2B5EF4-FFF2-40B4-BE49-F238E27FC236}">
                    <a16:creationId xmlns:a16="http://schemas.microsoft.com/office/drawing/2014/main" id="{FCE71704-20A1-41F5-BCC4-0B264F06209F}"/>
                  </a:ext>
                </a:extLst>
              </p:cNvPr>
              <p:cNvSpPr txBox="1">
                <a:spLocks noRot="1" noChangeAspect="1" noMove="1" noResize="1" noEditPoints="1" noAdjustHandles="1" noChangeArrowheads="1" noChangeShapeType="1" noTextEdit="1"/>
              </p:cNvSpPr>
              <p:nvPr/>
            </p:nvSpPr>
            <p:spPr>
              <a:xfrm>
                <a:off x="6753530" y="3617107"/>
                <a:ext cx="416204" cy="2115351"/>
              </a:xfrm>
              <a:prstGeom prst="rect">
                <a:avLst/>
              </a:prstGeom>
              <a:blipFill>
                <a:blip r:embed="rId4"/>
                <a:stretch>
                  <a:fillRect r="-4412"/>
                </a:stretch>
              </a:blipFill>
            </p:spPr>
            <p:txBody>
              <a:bodyPr/>
              <a:lstStyle/>
              <a:p>
                <a:r>
                  <a:rPr lang="ja-JP" altLang="en-US">
                    <a:noFill/>
                  </a:rPr>
                  <a:t> </a:t>
                </a:r>
              </a:p>
            </p:txBody>
          </p:sp>
        </mc:Fallback>
      </mc:AlternateContent>
      <p:cxnSp>
        <p:nvCxnSpPr>
          <p:cNvPr id="33" name="直線矢印コネクタ 32">
            <a:extLst>
              <a:ext uri="{FF2B5EF4-FFF2-40B4-BE49-F238E27FC236}">
                <a16:creationId xmlns:a16="http://schemas.microsoft.com/office/drawing/2014/main" id="{37045361-4DC4-4B78-BA11-4089FA98E090}"/>
              </a:ext>
            </a:extLst>
          </p:cNvPr>
          <p:cNvCxnSpPr>
            <a:cxnSpLocks/>
          </p:cNvCxnSpPr>
          <p:nvPr/>
        </p:nvCxnSpPr>
        <p:spPr>
          <a:xfrm flipV="1">
            <a:off x="9160227" y="1842242"/>
            <a:ext cx="0" cy="1430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0D43376-6D66-4E12-9FF8-EDCE706C5116}"/>
              </a:ext>
            </a:extLst>
          </p:cNvPr>
          <p:cNvCxnSpPr>
            <a:cxnSpLocks/>
          </p:cNvCxnSpPr>
          <p:nvPr/>
        </p:nvCxnSpPr>
        <p:spPr>
          <a:xfrm>
            <a:off x="9160227" y="3273036"/>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C024329-7F1C-478C-9833-F408F5F88B15}"/>
                  </a:ext>
                </a:extLst>
              </p:cNvPr>
              <p:cNvSpPr txBox="1"/>
              <p:nvPr/>
            </p:nvSpPr>
            <p:spPr>
              <a:xfrm>
                <a:off x="9402251" y="3279817"/>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𝑓</m:t>
                    </m:r>
                  </m:oMath>
                </a14:m>
                <a:endParaRPr kumimoji="1" lang="ja-JP" altLang="en-US" sz="1600" dirty="0"/>
              </a:p>
            </p:txBody>
          </p:sp>
        </mc:Choice>
        <mc:Fallback xmlns="">
          <p:sp>
            <p:nvSpPr>
              <p:cNvPr id="35" name="テキスト ボックス 34">
                <a:extLst>
                  <a:ext uri="{FF2B5EF4-FFF2-40B4-BE49-F238E27FC236}">
                    <a16:creationId xmlns:a16="http://schemas.microsoft.com/office/drawing/2014/main" id="{0C024329-7F1C-478C-9833-F408F5F88B15}"/>
                  </a:ext>
                </a:extLst>
              </p:cNvPr>
              <p:cNvSpPr txBox="1">
                <a:spLocks noRot="1" noChangeAspect="1" noMove="1" noResize="1" noEditPoints="1" noAdjustHandles="1" noChangeArrowheads="1" noChangeShapeType="1" noTextEdit="1"/>
              </p:cNvSpPr>
              <p:nvPr/>
            </p:nvSpPr>
            <p:spPr>
              <a:xfrm>
                <a:off x="9402251" y="3279817"/>
                <a:ext cx="1110954" cy="338554"/>
              </a:xfrm>
              <a:prstGeom prst="rect">
                <a:avLst/>
              </a:prstGeom>
              <a:blipFill>
                <a:blip r:embed="rId5"/>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0C59B508-00B5-4349-892E-0993B9C06511}"/>
                  </a:ext>
                </a:extLst>
              </p:cNvPr>
              <p:cNvSpPr txBox="1"/>
              <p:nvPr/>
            </p:nvSpPr>
            <p:spPr>
              <a:xfrm>
                <a:off x="8104743" y="2495248"/>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𝑣</m:t>
                    </m:r>
                  </m:oMath>
                </a14:m>
                <a:endParaRPr kumimoji="1" lang="ja-JP" altLang="en-US" sz="1600" dirty="0"/>
              </a:p>
            </p:txBody>
          </p:sp>
        </mc:Choice>
        <mc:Fallback xmlns="">
          <p:sp>
            <p:nvSpPr>
              <p:cNvPr id="36" name="テキスト ボックス 35">
                <a:extLst>
                  <a:ext uri="{FF2B5EF4-FFF2-40B4-BE49-F238E27FC236}">
                    <a16:creationId xmlns:a16="http://schemas.microsoft.com/office/drawing/2014/main" id="{0C59B508-00B5-4349-892E-0993B9C06511}"/>
                  </a:ext>
                </a:extLst>
              </p:cNvPr>
              <p:cNvSpPr txBox="1">
                <a:spLocks noRot="1" noChangeAspect="1" noMove="1" noResize="1" noEditPoints="1" noAdjustHandles="1" noChangeArrowheads="1" noChangeShapeType="1" noTextEdit="1"/>
              </p:cNvSpPr>
              <p:nvPr/>
            </p:nvSpPr>
            <p:spPr>
              <a:xfrm>
                <a:off x="8104743" y="2495248"/>
                <a:ext cx="1110954" cy="338554"/>
              </a:xfrm>
              <a:prstGeom prst="rect">
                <a:avLst/>
              </a:prstGeom>
              <a:blipFill>
                <a:blip r:embed="rId6"/>
                <a:stretch>
                  <a:fillRect t="-5357" b="-2142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FAA00A6C-7DAC-4B8D-A88C-AAA3BBA5C00F}"/>
              </a:ext>
            </a:extLst>
          </p:cNvPr>
          <p:cNvSpPr txBox="1"/>
          <p:nvPr/>
        </p:nvSpPr>
        <p:spPr>
          <a:xfrm>
            <a:off x="8961671" y="3282561"/>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38" name="テキスト ボックス 37">
            <a:extLst>
              <a:ext uri="{FF2B5EF4-FFF2-40B4-BE49-F238E27FC236}">
                <a16:creationId xmlns:a16="http://schemas.microsoft.com/office/drawing/2014/main" id="{72E7EB22-EFCB-451D-84E0-2FB98F8D66A0}"/>
              </a:ext>
            </a:extLst>
          </p:cNvPr>
          <p:cNvSpPr txBox="1"/>
          <p:nvPr/>
        </p:nvSpPr>
        <p:spPr>
          <a:xfrm>
            <a:off x="8746737" y="3125027"/>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39" name="テキスト ボックス 38">
            <a:extLst>
              <a:ext uri="{FF2B5EF4-FFF2-40B4-BE49-F238E27FC236}">
                <a16:creationId xmlns:a16="http://schemas.microsoft.com/office/drawing/2014/main" id="{CEDBAD3F-B63F-40E7-BAB3-6B5EA022E63D}"/>
              </a:ext>
            </a:extLst>
          </p:cNvPr>
          <p:cNvSpPr txBox="1"/>
          <p:nvPr/>
        </p:nvSpPr>
        <p:spPr>
          <a:xfrm>
            <a:off x="8740954" y="1879236"/>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0" name="テキスト ボックス 39">
            <a:extLst>
              <a:ext uri="{FF2B5EF4-FFF2-40B4-BE49-F238E27FC236}">
                <a16:creationId xmlns:a16="http://schemas.microsoft.com/office/drawing/2014/main" id="{77285B20-94F0-40A8-97AC-E00D37840310}"/>
              </a:ext>
            </a:extLst>
          </p:cNvPr>
          <p:cNvSpPr txBox="1"/>
          <p:nvPr/>
        </p:nvSpPr>
        <p:spPr>
          <a:xfrm>
            <a:off x="10449669" y="3306978"/>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1" name="楕円 40">
            <a:extLst>
              <a:ext uri="{FF2B5EF4-FFF2-40B4-BE49-F238E27FC236}">
                <a16:creationId xmlns:a16="http://schemas.microsoft.com/office/drawing/2014/main" id="{2271D7C7-E6C2-4ADB-B853-1D449ECFEB06}"/>
              </a:ext>
            </a:extLst>
          </p:cNvPr>
          <p:cNvSpPr/>
          <p:nvPr/>
        </p:nvSpPr>
        <p:spPr>
          <a:xfrm>
            <a:off x="10287149" y="2501796"/>
            <a:ext cx="144000" cy="14400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B987685-3EE0-4945-A30C-83FB73624F25}"/>
              </a:ext>
            </a:extLst>
          </p:cNvPr>
          <p:cNvCxnSpPr>
            <a:cxnSpLocks/>
            <a:stCxn id="48" idx="3"/>
            <a:endCxn id="37" idx="0"/>
          </p:cNvCxnSpPr>
          <p:nvPr/>
        </p:nvCxnSpPr>
        <p:spPr>
          <a:xfrm flipH="1">
            <a:off x="9145338" y="2200678"/>
            <a:ext cx="841131" cy="1081883"/>
          </a:xfrm>
          <a:prstGeom prst="line">
            <a:avLst/>
          </a:prstGeom>
          <a:ln>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CE010D2-455F-4D51-837E-0EB588DC8E2B}"/>
              </a:ext>
            </a:extLst>
          </p:cNvPr>
          <p:cNvCxnSpPr>
            <a:cxnSpLocks/>
            <a:stCxn id="41" idx="2"/>
            <a:endCxn id="37" idx="0"/>
          </p:cNvCxnSpPr>
          <p:nvPr/>
        </p:nvCxnSpPr>
        <p:spPr>
          <a:xfrm flipH="1">
            <a:off x="9145338" y="2573796"/>
            <a:ext cx="1141811" cy="708765"/>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9B0A317-F0E7-4FED-82FC-7C3D03127B9E}"/>
              </a:ext>
            </a:extLst>
          </p:cNvPr>
          <p:cNvCxnSpPr>
            <a:cxnSpLocks/>
            <a:stCxn id="49" idx="2"/>
            <a:endCxn id="37" idx="0"/>
          </p:cNvCxnSpPr>
          <p:nvPr/>
        </p:nvCxnSpPr>
        <p:spPr>
          <a:xfrm flipH="1">
            <a:off x="9145338" y="2959642"/>
            <a:ext cx="1226883" cy="322919"/>
          </a:xfrm>
          <a:prstGeom prst="line">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F2733F5-CD6F-4566-AFC7-E94B9DC2D796}"/>
              </a:ext>
            </a:extLst>
          </p:cNvPr>
          <p:cNvCxnSpPr>
            <a:cxnSpLocks/>
          </p:cNvCxnSpPr>
          <p:nvPr/>
        </p:nvCxnSpPr>
        <p:spPr>
          <a:xfrm flipH="1">
            <a:off x="9156224" y="2109183"/>
            <a:ext cx="0" cy="117337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3DFF3D4-DFD5-4647-B06B-24C21EE84F5D}"/>
                  </a:ext>
                </a:extLst>
              </p:cNvPr>
              <p:cNvSpPr txBox="1"/>
              <p:nvPr/>
            </p:nvSpPr>
            <p:spPr>
              <a:xfrm>
                <a:off x="6187547" y="2316776"/>
                <a:ext cx="2109333" cy="6592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600" i="1" smtClean="0">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r>
                        <a:rPr kumimoji="1" lang="en-US" altLang="ja-JP" sz="1600" b="0" i="1" smtClean="0">
                          <a:latin typeface="Cambria Math" panose="02040503050406030204" pitchFamily="18" charset="0"/>
                        </a:rPr>
                        <m:t>=</m:t>
                      </m:r>
                      <m:r>
                        <m:rPr>
                          <m:sty m:val="p"/>
                        </m:rPr>
                        <a:rPr kumimoji="1" lang="en-US" altLang="ja-JP" sz="1600" b="0" i="0" smtClean="0">
                          <a:latin typeface="Cambria Math" panose="02040503050406030204" pitchFamily="18" charset="0"/>
                        </a:rPr>
                        <m:t>arctan</m:t>
                      </m:r>
                      <m:r>
                        <a:rPr kumimoji="1" lang="en-US" altLang="ja-JP" sz="1600" b="0" i="1" smtClean="0">
                          <a:latin typeface="Cambria Math" panose="02040503050406030204" pitchFamily="18" charset="0"/>
                        </a:rPr>
                        <m:t>⁡</m:t>
                      </m:r>
                      <m:d>
                        <m:dPr>
                          <m:ctrlPr>
                            <a:rPr kumimoji="1" lang="en-US" altLang="ja-JP" sz="1600" i="1">
                              <a:latin typeface="Cambria Math" panose="02040503050406030204" pitchFamily="18" charset="0"/>
                            </a:rPr>
                          </m:ctrlPr>
                        </m:dPr>
                        <m:e>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𝑓</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den>
                          </m:f>
                        </m:e>
                      </m:d>
                    </m:oMath>
                  </m:oMathPara>
                </a14:m>
                <a:endParaRPr kumimoji="1" lang="ja-JP" altLang="en-US" sz="1600" dirty="0"/>
              </a:p>
            </p:txBody>
          </p:sp>
        </mc:Choice>
        <mc:Fallback xmlns="">
          <p:sp>
            <p:nvSpPr>
              <p:cNvPr id="46" name="テキスト ボックス 45">
                <a:extLst>
                  <a:ext uri="{FF2B5EF4-FFF2-40B4-BE49-F238E27FC236}">
                    <a16:creationId xmlns:a16="http://schemas.microsoft.com/office/drawing/2014/main" id="{13DFF3D4-DFD5-4647-B06B-24C21EE84F5D}"/>
                  </a:ext>
                </a:extLst>
              </p:cNvPr>
              <p:cNvSpPr txBox="1">
                <a:spLocks noRot="1" noChangeAspect="1" noMove="1" noResize="1" noEditPoints="1" noAdjustHandles="1" noChangeArrowheads="1" noChangeShapeType="1" noTextEdit="1"/>
              </p:cNvSpPr>
              <p:nvPr/>
            </p:nvSpPr>
            <p:spPr>
              <a:xfrm>
                <a:off x="6187547" y="2316776"/>
                <a:ext cx="2109333" cy="659283"/>
              </a:xfrm>
              <a:prstGeom prst="rect">
                <a:avLst/>
              </a:prstGeom>
              <a:blipFill>
                <a:blip r:embed="rId7"/>
                <a:stretch>
                  <a:fillRect/>
                </a:stretch>
              </a:blipFill>
            </p:spPr>
            <p:txBody>
              <a:bodyPr/>
              <a:lstStyle/>
              <a:p>
                <a:r>
                  <a:rPr lang="ja-JP" altLang="en-US">
                    <a:noFill/>
                  </a:rPr>
                  <a:t> </a:t>
                </a:r>
              </a:p>
            </p:txBody>
          </p:sp>
        </mc:Fallback>
      </mc:AlternateContent>
      <p:sp>
        <p:nvSpPr>
          <p:cNvPr id="47" name="楕円 46">
            <a:extLst>
              <a:ext uri="{FF2B5EF4-FFF2-40B4-BE49-F238E27FC236}">
                <a16:creationId xmlns:a16="http://schemas.microsoft.com/office/drawing/2014/main" id="{0AA95A2B-C400-46CE-AD54-DE022E099BB8}"/>
              </a:ext>
            </a:extLst>
          </p:cNvPr>
          <p:cNvSpPr/>
          <p:nvPr/>
        </p:nvSpPr>
        <p:spPr>
          <a:xfrm>
            <a:off x="9090152" y="1965183"/>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302C16E4-E314-4A82-97BD-E780B1886AD5}"/>
              </a:ext>
            </a:extLst>
          </p:cNvPr>
          <p:cNvSpPr/>
          <p:nvPr/>
        </p:nvSpPr>
        <p:spPr>
          <a:xfrm>
            <a:off x="9965381" y="2077766"/>
            <a:ext cx="144000" cy="1440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1DA458A9-B0B6-4E21-A2B1-73FF229BAC0A}"/>
              </a:ext>
            </a:extLst>
          </p:cNvPr>
          <p:cNvSpPr/>
          <p:nvPr/>
        </p:nvSpPr>
        <p:spPr>
          <a:xfrm>
            <a:off x="10372221" y="2887642"/>
            <a:ext cx="144000" cy="1440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62FA5D76-2230-4B66-BF3F-CDF26397DD50}"/>
              </a:ext>
            </a:extLst>
          </p:cNvPr>
          <p:cNvSpPr/>
          <p:nvPr/>
        </p:nvSpPr>
        <p:spPr>
          <a:xfrm>
            <a:off x="10554180" y="3200631"/>
            <a:ext cx="144000" cy="1440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部分円 50">
            <a:extLst>
              <a:ext uri="{FF2B5EF4-FFF2-40B4-BE49-F238E27FC236}">
                <a16:creationId xmlns:a16="http://schemas.microsoft.com/office/drawing/2014/main" id="{0EF84F07-C32C-4ED7-9A5E-466225071E13}"/>
              </a:ext>
            </a:extLst>
          </p:cNvPr>
          <p:cNvSpPr/>
          <p:nvPr/>
        </p:nvSpPr>
        <p:spPr>
          <a:xfrm rot="5400000">
            <a:off x="8296880" y="2379817"/>
            <a:ext cx="1800000" cy="1800000"/>
          </a:xfrm>
          <a:prstGeom prst="pie">
            <a:avLst>
              <a:gd name="adj1" fmla="val 14232307"/>
              <a:gd name="adj2" fmla="val 16212196"/>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部分円 51">
            <a:extLst>
              <a:ext uri="{FF2B5EF4-FFF2-40B4-BE49-F238E27FC236}">
                <a16:creationId xmlns:a16="http://schemas.microsoft.com/office/drawing/2014/main" id="{FA281E36-5F06-4116-B383-A97C4CE90419}"/>
              </a:ext>
            </a:extLst>
          </p:cNvPr>
          <p:cNvSpPr/>
          <p:nvPr/>
        </p:nvSpPr>
        <p:spPr>
          <a:xfrm rot="5400000">
            <a:off x="8352605" y="2470475"/>
            <a:ext cx="1620000" cy="1620000"/>
          </a:xfrm>
          <a:prstGeom prst="pie">
            <a:avLst>
              <a:gd name="adj1" fmla="val 12997709"/>
              <a:gd name="adj2" fmla="val 16158351"/>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部分円 52">
            <a:extLst>
              <a:ext uri="{FF2B5EF4-FFF2-40B4-BE49-F238E27FC236}">
                <a16:creationId xmlns:a16="http://schemas.microsoft.com/office/drawing/2014/main" id="{86C2A0BE-574E-4793-9192-C225045A3699}"/>
              </a:ext>
            </a:extLst>
          </p:cNvPr>
          <p:cNvSpPr/>
          <p:nvPr/>
        </p:nvSpPr>
        <p:spPr>
          <a:xfrm rot="5400000">
            <a:off x="8535921" y="2649817"/>
            <a:ext cx="1260000" cy="1260000"/>
          </a:xfrm>
          <a:prstGeom prst="pie">
            <a:avLst>
              <a:gd name="adj1" fmla="val 10765510"/>
              <a:gd name="adj2" fmla="val 1620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D47EDC43-E323-4237-B4BB-3E143B82EA0A}"/>
              </a:ext>
            </a:extLst>
          </p:cNvPr>
          <p:cNvSpPr txBox="1"/>
          <p:nvPr/>
        </p:nvSpPr>
        <p:spPr>
          <a:xfrm>
            <a:off x="5871935" y="5903493"/>
            <a:ext cx="6045245" cy="338554"/>
          </a:xfrm>
          <a:prstGeom prst="rect">
            <a:avLst/>
          </a:prstGeom>
          <a:noFill/>
        </p:spPr>
        <p:txBody>
          <a:bodyPr wrap="none" rtlCol="0">
            <a:spAutoFit/>
          </a:bodyPr>
          <a:lstStyle/>
          <a:p>
            <a:r>
              <a:rPr kumimoji="1" lang="ja-JP" altLang="en-US" sz="1600" dirty="0"/>
              <a:t>重み調整があっても正規化による悪影響で、選択圧の方向が安定しない</a:t>
            </a:r>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B32BD92-E196-4902-9CDD-1602C1E5E892}"/>
                  </a:ext>
                </a:extLst>
              </p:cNvPr>
              <p:cNvSpPr txBox="1"/>
              <p:nvPr/>
            </p:nvSpPr>
            <p:spPr>
              <a:xfrm>
                <a:off x="1850603" y="2271831"/>
                <a:ext cx="2191565" cy="6436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rPr>
                        <m:t>𝑓</m:t>
                      </m:r>
                      <m:r>
                        <a:rPr kumimoji="1" lang="en-US" altLang="ja-JP" sz="160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num>
                        <m:den>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m:t>
                              </m:r>
                              <m:r>
                                <m:rPr>
                                  <m:sty m:val="p"/>
                                </m:rPr>
                                <a:rPr kumimoji="1" lang="en-US" altLang="ja-JP" sz="1600" b="0" i="0" smtClean="0">
                                  <a:latin typeface="Cambria Math" panose="02040503050406030204" pitchFamily="18" charset="0"/>
                                </a:rPr>
                                <m:t>ax</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den>
                      </m:f>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BB32BD92-E196-4902-9CDD-1602C1E5E892}"/>
                  </a:ext>
                </a:extLst>
              </p:cNvPr>
              <p:cNvSpPr txBox="1">
                <a:spLocks noRot="1" noChangeAspect="1" noMove="1" noResize="1" noEditPoints="1" noAdjustHandles="1" noChangeArrowheads="1" noChangeShapeType="1" noTextEdit="1"/>
              </p:cNvSpPr>
              <p:nvPr/>
            </p:nvSpPr>
            <p:spPr>
              <a:xfrm>
                <a:off x="1850603" y="2271831"/>
                <a:ext cx="2191565" cy="64363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A43EFF7-AEB1-4B5B-947D-B858842E6505}"/>
                  </a:ext>
                </a:extLst>
              </p:cNvPr>
              <p:cNvSpPr txBox="1"/>
              <p:nvPr/>
            </p:nvSpPr>
            <p:spPr>
              <a:xfrm>
                <a:off x="1192277" y="1898184"/>
                <a:ext cx="3531141"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𝑆</m:t>
                          </m:r>
                        </m:e>
                        <m:sup>
                          <m:r>
                            <a:rPr kumimoji="1" lang="en-US" altLang="ja-JP" sz="1600" b="0" i="1" smtClean="0">
                              <a:latin typeface="Cambria Math" panose="02040503050406030204" pitchFamily="18" charset="0"/>
                            </a:rPr>
                            <m:t>′</m:t>
                          </m:r>
                        </m:sup>
                      </m:sSup>
                      <m:d>
                        <m:dPr>
                          <m:ctrlPr>
                            <a:rPr kumimoji="1" lang="en-US" altLang="ja-JP" sz="1600" b="0" i="1" smtClean="0">
                              <a:latin typeface="Cambria Math" panose="02040503050406030204" pitchFamily="18" charset="0"/>
                            </a:rPr>
                          </m:ctrlPr>
                        </m:dPr>
                        <m:e>
                          <m:r>
                            <a:rPr kumimoji="1" lang="en-US" altLang="ja-JP" sz="1600" b="1" i="1">
                              <a:latin typeface="Cambria Math" panose="02040503050406030204" pitchFamily="18" charset="0"/>
                            </a:rPr>
                            <m:t>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sSup>
                        <m:sSupPr>
                          <m:ctrlPr>
                            <a:rPr kumimoji="1" lang="en-US" altLang="ja-JP" sz="1600" b="0" i="1">
                              <a:latin typeface="Cambria Math" panose="02040503050406030204" pitchFamily="18" charset="0"/>
                            </a:rPr>
                          </m:ctrlPr>
                        </m:sSupPr>
                        <m:e>
                          <m:r>
                            <a:rPr kumimoji="1" lang="en-US" altLang="ja-JP" sz="1600" i="1">
                              <a:latin typeface="Cambria Math" panose="02040503050406030204" pitchFamily="18" charset="0"/>
                            </a:rPr>
                            <m:t>𝑓</m:t>
                          </m:r>
                        </m:e>
                        <m:sup>
                          <m:r>
                            <a:rPr kumimoji="1" lang="en-US" altLang="ja-JP" sz="1600" i="1">
                              <a:latin typeface="Cambria Math" panose="02040503050406030204" pitchFamily="18" charset="0"/>
                            </a:rPr>
                            <m:t>′</m:t>
                          </m:r>
                        </m:sup>
                      </m:sSup>
                      <m:r>
                        <a:rPr kumimoji="1" lang="en-US" altLang="ja-JP" sz="1600" i="1">
                          <a:latin typeface="Cambria Math" panose="02040503050406030204" pitchFamily="18" charset="0"/>
                        </a:rPr>
                        <m:t>(</m:t>
                      </m:r>
                      <m:r>
                        <a:rPr kumimoji="1" lang="en-US" altLang="ja-JP" sz="1600" b="1" i="1">
                          <a:latin typeface="Cambria Math" panose="02040503050406030204" pitchFamily="18" charset="0"/>
                        </a:rPr>
                        <m:t>𝒙</m:t>
                      </m:r>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+(1−</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a:latin typeface="Cambria Math" panose="02040503050406030204" pitchFamily="18" charset="0"/>
                            </a:rPr>
                            <m:t>′</m:t>
                          </m:r>
                        </m:sup>
                      </m:sSup>
                      <m:r>
                        <a:rPr kumimoji="1" lang="en-US" altLang="ja-JP" sz="1600" i="1">
                          <a:latin typeface="Cambria Math" panose="02040503050406030204" pitchFamily="18" charset="0"/>
                        </a:rPr>
                        <m:t>(</m:t>
                      </m:r>
                      <m:r>
                        <a:rPr kumimoji="1" lang="en-US" altLang="ja-JP" sz="1600" b="1" i="1">
                          <a:latin typeface="Cambria Math" panose="02040503050406030204" pitchFamily="18" charset="0"/>
                        </a:rPr>
                        <m:t>𝒙</m:t>
                      </m:r>
                      <m:r>
                        <a:rPr kumimoji="1" lang="en-US" altLang="ja-JP" sz="1600" i="1">
                          <a:latin typeface="Cambria Math" panose="02040503050406030204" pitchFamily="18" charset="0"/>
                        </a:rPr>
                        <m:t>)</m:t>
                      </m:r>
                    </m:oMath>
                  </m:oMathPara>
                </a14:m>
                <a:endParaRPr kumimoji="1" lang="ja-JP" altLang="en-US" sz="1600" dirty="0"/>
              </a:p>
            </p:txBody>
          </p:sp>
        </mc:Choice>
        <mc:Fallback xmlns="">
          <p:sp>
            <p:nvSpPr>
              <p:cNvPr id="58" name="テキスト ボックス 57">
                <a:extLst>
                  <a:ext uri="{FF2B5EF4-FFF2-40B4-BE49-F238E27FC236}">
                    <a16:creationId xmlns:a16="http://schemas.microsoft.com/office/drawing/2014/main" id="{DA43EFF7-AEB1-4B5B-947D-B858842E6505}"/>
                  </a:ext>
                </a:extLst>
              </p:cNvPr>
              <p:cNvSpPr txBox="1">
                <a:spLocks noRot="1" noChangeAspect="1" noMove="1" noResize="1" noEditPoints="1" noAdjustHandles="1" noChangeArrowheads="1" noChangeShapeType="1" noTextEdit="1"/>
              </p:cNvSpPr>
              <p:nvPr/>
            </p:nvSpPr>
            <p:spPr>
              <a:xfrm>
                <a:off x="1192277" y="1898184"/>
                <a:ext cx="3531141" cy="338554"/>
              </a:xfrm>
              <a:prstGeom prst="rect">
                <a:avLst/>
              </a:prstGeom>
              <a:blipFill>
                <a:blip r:embed="rId9"/>
                <a:stretch>
                  <a:fillRect b="-10714"/>
                </a:stretch>
              </a:blipFill>
            </p:spPr>
            <p:txBody>
              <a:bodyPr/>
              <a:lstStyle/>
              <a:p>
                <a:r>
                  <a:rPr lang="ja-JP" altLang="en-US">
                    <a:noFill/>
                  </a:rPr>
                  <a:t> </a:t>
                </a:r>
              </a:p>
            </p:txBody>
          </p:sp>
        </mc:Fallback>
      </mc:AlternateContent>
      <p:sp>
        <p:nvSpPr>
          <p:cNvPr id="61" name="二等辺三角形 60">
            <a:extLst>
              <a:ext uri="{FF2B5EF4-FFF2-40B4-BE49-F238E27FC236}">
                <a16:creationId xmlns:a16="http://schemas.microsoft.com/office/drawing/2014/main" id="{B38B25B9-4E37-463E-9530-411CC07EC100}"/>
              </a:ext>
            </a:extLst>
          </p:cNvPr>
          <p:cNvSpPr/>
          <p:nvPr/>
        </p:nvSpPr>
        <p:spPr>
          <a:xfrm rot="5400000">
            <a:off x="2570006" y="3794088"/>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24E50597-B0C5-4357-A7A8-8F4881AB9021}"/>
              </a:ext>
            </a:extLst>
          </p:cNvPr>
          <p:cNvPicPr>
            <a:picLocks noChangeAspect="1"/>
          </p:cNvPicPr>
          <p:nvPr/>
        </p:nvPicPr>
        <p:blipFill>
          <a:blip r:embed="rId10"/>
          <a:stretch>
            <a:fillRect/>
          </a:stretch>
        </p:blipFill>
        <p:spPr>
          <a:xfrm>
            <a:off x="172145" y="3454942"/>
            <a:ext cx="2405705" cy="2220935"/>
          </a:xfrm>
          <a:prstGeom prst="rect">
            <a:avLst/>
          </a:prstGeom>
        </p:spPr>
      </p:pic>
      <p:pic>
        <p:nvPicPr>
          <p:cNvPr id="5" name="図 4">
            <a:extLst>
              <a:ext uri="{FF2B5EF4-FFF2-40B4-BE49-F238E27FC236}">
                <a16:creationId xmlns:a16="http://schemas.microsoft.com/office/drawing/2014/main" id="{9BE6462B-DAC0-42B7-B4E7-54AFA44E0498}"/>
              </a:ext>
            </a:extLst>
          </p:cNvPr>
          <p:cNvPicPr>
            <a:picLocks noChangeAspect="1"/>
          </p:cNvPicPr>
          <p:nvPr/>
        </p:nvPicPr>
        <p:blipFill>
          <a:blip r:embed="rId11"/>
          <a:stretch>
            <a:fillRect/>
          </a:stretch>
        </p:blipFill>
        <p:spPr>
          <a:xfrm>
            <a:off x="3213163" y="3454942"/>
            <a:ext cx="2405705" cy="2220935"/>
          </a:xfrm>
          <a:prstGeom prst="rect">
            <a:avLst/>
          </a:prstGeom>
        </p:spPr>
      </p:pic>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AA77A24E-464A-4FC7-B17C-E5D82364BEE5}"/>
                  </a:ext>
                </a:extLst>
              </p:cNvPr>
              <p:cNvSpPr txBox="1"/>
              <p:nvPr/>
            </p:nvSpPr>
            <p:spPr>
              <a:xfrm>
                <a:off x="605305" y="3013092"/>
                <a:ext cx="1541892"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57" name="テキスト ボックス 56">
                <a:extLst>
                  <a:ext uri="{FF2B5EF4-FFF2-40B4-BE49-F238E27FC236}">
                    <a16:creationId xmlns:a16="http://schemas.microsoft.com/office/drawing/2014/main" id="{AA77A24E-464A-4FC7-B17C-E5D82364BEE5}"/>
                  </a:ext>
                </a:extLst>
              </p:cNvPr>
              <p:cNvSpPr txBox="1">
                <a:spLocks noRot="1" noChangeAspect="1" noMove="1" noResize="1" noEditPoints="1" noAdjustHandles="1" noChangeArrowheads="1" noChangeShapeType="1" noTextEdit="1"/>
              </p:cNvSpPr>
              <p:nvPr/>
            </p:nvSpPr>
            <p:spPr>
              <a:xfrm>
                <a:off x="605305" y="3013092"/>
                <a:ext cx="1541892" cy="338554"/>
              </a:xfrm>
              <a:prstGeom prst="rect">
                <a:avLst/>
              </a:prstGeom>
              <a:blipFill>
                <a:blip r:embed="rId12"/>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E931E248-CB3D-4385-B5D9-5E3CBB835007}"/>
                  </a:ext>
                </a:extLst>
              </p:cNvPr>
              <p:cNvSpPr txBox="1"/>
              <p:nvPr/>
            </p:nvSpPr>
            <p:spPr>
              <a:xfrm>
                <a:off x="3730115" y="3002221"/>
                <a:ext cx="1348916"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59" name="テキスト ボックス 58">
                <a:extLst>
                  <a:ext uri="{FF2B5EF4-FFF2-40B4-BE49-F238E27FC236}">
                    <a16:creationId xmlns:a16="http://schemas.microsoft.com/office/drawing/2014/main" id="{E931E248-CB3D-4385-B5D9-5E3CBB835007}"/>
                  </a:ext>
                </a:extLst>
              </p:cNvPr>
              <p:cNvSpPr txBox="1">
                <a:spLocks noRot="1" noChangeAspect="1" noMove="1" noResize="1" noEditPoints="1" noAdjustHandles="1" noChangeArrowheads="1" noChangeShapeType="1" noTextEdit="1"/>
              </p:cNvSpPr>
              <p:nvPr/>
            </p:nvSpPr>
            <p:spPr>
              <a:xfrm>
                <a:off x="3730115" y="3002221"/>
                <a:ext cx="1348916" cy="338554"/>
              </a:xfrm>
              <a:prstGeom prst="rect">
                <a:avLst/>
              </a:prstGeom>
              <a:blipFill>
                <a:blip r:embed="rId13"/>
                <a:stretch>
                  <a:fillRect t="-5357" b="-21429"/>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E42E1F30-3E2E-498D-94AC-0D9F7B93F318}"/>
              </a:ext>
            </a:extLst>
          </p:cNvPr>
          <p:cNvSpPr txBox="1"/>
          <p:nvPr/>
        </p:nvSpPr>
        <p:spPr>
          <a:xfrm>
            <a:off x="2157027" y="5636175"/>
            <a:ext cx="1534278" cy="338554"/>
          </a:xfrm>
          <a:prstGeom prst="rect">
            <a:avLst/>
          </a:prstGeom>
          <a:noFill/>
        </p:spPr>
        <p:txBody>
          <a:bodyPr wrap="square" rtlCol="0">
            <a:spAutoFit/>
          </a:bodyPr>
          <a:lstStyle/>
          <a:p>
            <a:pPr algn="ctr"/>
            <a:r>
              <a:rPr lang="ja-JP" altLang="en-US" sz="1600" dirty="0"/>
              <a:t>重みを与える</a:t>
            </a:r>
            <a:endParaRPr kumimoji="1" lang="ja-JP" altLang="en-US" sz="1600" dirty="0"/>
          </a:p>
        </p:txBody>
      </p:sp>
      <p:sp>
        <p:nvSpPr>
          <p:cNvPr id="62" name="テキスト ボックス 61">
            <a:extLst>
              <a:ext uri="{FF2B5EF4-FFF2-40B4-BE49-F238E27FC236}">
                <a16:creationId xmlns:a16="http://schemas.microsoft.com/office/drawing/2014/main" id="{3286D620-FF02-4CDB-A1B6-1744403F8745}"/>
              </a:ext>
            </a:extLst>
          </p:cNvPr>
          <p:cNvSpPr txBox="1"/>
          <p:nvPr/>
        </p:nvSpPr>
        <p:spPr>
          <a:xfrm>
            <a:off x="2290963" y="3123701"/>
            <a:ext cx="1267998" cy="338554"/>
          </a:xfrm>
          <a:prstGeom prst="rect">
            <a:avLst/>
          </a:prstGeom>
          <a:noFill/>
        </p:spPr>
        <p:txBody>
          <a:bodyPr wrap="square" rtlCol="0">
            <a:spAutoFit/>
          </a:bodyPr>
          <a:lstStyle/>
          <a:p>
            <a:pPr algn="ctr"/>
            <a:r>
              <a:rPr lang="ja-JP" altLang="en-US" sz="1600" dirty="0"/>
              <a:t>範囲を与える</a:t>
            </a:r>
            <a:endParaRPr kumimoji="1" lang="ja-JP" altLang="en-US" sz="1600" dirty="0"/>
          </a:p>
        </p:txBody>
      </p:sp>
      <p:sp>
        <p:nvSpPr>
          <p:cNvPr id="71" name="テキスト ボックス 70">
            <a:extLst>
              <a:ext uri="{FF2B5EF4-FFF2-40B4-BE49-F238E27FC236}">
                <a16:creationId xmlns:a16="http://schemas.microsoft.com/office/drawing/2014/main" id="{7560BEE3-8B5C-4850-AAD5-0EA94E9A40AD}"/>
              </a:ext>
            </a:extLst>
          </p:cNvPr>
          <p:cNvSpPr txBox="1"/>
          <p:nvPr/>
        </p:nvSpPr>
        <p:spPr>
          <a:xfrm>
            <a:off x="690010" y="1514775"/>
            <a:ext cx="4512752" cy="338554"/>
          </a:xfrm>
          <a:prstGeom prst="rect">
            <a:avLst/>
          </a:prstGeom>
          <a:noFill/>
        </p:spPr>
        <p:txBody>
          <a:bodyPr wrap="square" rtlCol="0">
            <a:spAutoFit/>
          </a:bodyPr>
          <a:lstStyle/>
          <a:p>
            <a:pPr algn="ctr"/>
            <a:r>
              <a:rPr lang="ja-JP" altLang="en-US" sz="1600" b="1" dirty="0"/>
              <a:t>正規化と重み（適合度の減少方向）の関係</a:t>
            </a:r>
            <a:endParaRPr kumimoji="1" lang="ja-JP" altLang="en-US" sz="1600" b="1" dirty="0"/>
          </a:p>
        </p:txBody>
      </p:sp>
      <p:sp>
        <p:nvSpPr>
          <p:cNvPr id="72" name="二等辺三角形 71">
            <a:extLst>
              <a:ext uri="{FF2B5EF4-FFF2-40B4-BE49-F238E27FC236}">
                <a16:creationId xmlns:a16="http://schemas.microsoft.com/office/drawing/2014/main" id="{7E6837A5-5821-40FF-8049-5F79E30FE64F}"/>
              </a:ext>
            </a:extLst>
          </p:cNvPr>
          <p:cNvSpPr/>
          <p:nvPr/>
        </p:nvSpPr>
        <p:spPr>
          <a:xfrm rot="16200000">
            <a:off x="2570006" y="5145427"/>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52774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M2 </a:t>
            </a:r>
            <a:r>
              <a:rPr lang="ja-JP" altLang="en-US" dirty="0"/>
              <a:t>小嶋さんの状況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6310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正規化の方法について、修論をまとめている</a:t>
            </a:r>
            <a:r>
              <a:rPr lang="ja-JP" altLang="en-US" dirty="0"/>
              <a:t>（</a:t>
            </a:r>
            <a:r>
              <a:rPr lang="en-US" altLang="ja-JP" dirty="0"/>
              <a:t>3</a:t>
            </a:r>
            <a:r>
              <a:rPr lang="ja-JP" altLang="en-US" dirty="0"/>
              <a:t>月で修了予定）</a:t>
            </a:r>
            <a:r>
              <a:rPr lang="ja-JP" altLang="en-US" sz="2800" dirty="0"/>
              <a:t>。</a:t>
            </a:r>
            <a:endParaRPr lang="en-US" altLang="ja-JP" sz="2800" dirty="0"/>
          </a:p>
        </p:txBody>
      </p:sp>
      <p:sp>
        <p:nvSpPr>
          <p:cNvPr id="95" name="テキスト ボックス 94">
            <a:extLst>
              <a:ext uri="{FF2B5EF4-FFF2-40B4-BE49-F238E27FC236}">
                <a16:creationId xmlns:a16="http://schemas.microsoft.com/office/drawing/2014/main" id="{44341ACA-4F5F-45E5-BFD7-E26B2C9018EB}"/>
              </a:ext>
            </a:extLst>
          </p:cNvPr>
          <p:cNvSpPr txBox="1"/>
          <p:nvPr/>
        </p:nvSpPr>
        <p:spPr>
          <a:xfrm>
            <a:off x="9978810" y="1103966"/>
            <a:ext cx="1890261" cy="369332"/>
          </a:xfrm>
          <a:prstGeom prst="rect">
            <a:avLst/>
          </a:prstGeom>
          <a:noFill/>
        </p:spPr>
        <p:txBody>
          <a:bodyPr wrap="none" rtlCol="0">
            <a:spAutoFit/>
          </a:bodyPr>
          <a:lstStyle/>
          <a:p>
            <a:r>
              <a:rPr kumimoji="1" lang="ja-JP" altLang="en-US" dirty="0"/>
              <a:t>修論発表（</a:t>
            </a:r>
            <a:r>
              <a:rPr kumimoji="1" lang="en-US" altLang="ja-JP" dirty="0"/>
              <a:t>2/7</a:t>
            </a:r>
            <a:r>
              <a:rPr kumimoji="1" lang="ja-JP" altLang="en-US" dirty="0"/>
              <a:t>）</a:t>
            </a:r>
          </a:p>
        </p:txBody>
      </p:sp>
      <p:sp>
        <p:nvSpPr>
          <p:cNvPr id="61" name="二等辺三角形 60">
            <a:extLst>
              <a:ext uri="{FF2B5EF4-FFF2-40B4-BE49-F238E27FC236}">
                <a16:creationId xmlns:a16="http://schemas.microsoft.com/office/drawing/2014/main" id="{B38B25B9-4E37-463E-9530-411CC07EC100}"/>
              </a:ext>
            </a:extLst>
          </p:cNvPr>
          <p:cNvSpPr/>
          <p:nvPr/>
        </p:nvSpPr>
        <p:spPr>
          <a:xfrm rot="5400000">
            <a:off x="4829930" y="3692896"/>
            <a:ext cx="791126" cy="26333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2D40C56-F20E-453F-AE49-1043B70D9DBD}"/>
                  </a:ext>
                </a:extLst>
              </p:cNvPr>
              <p:cNvSpPr txBox="1"/>
              <p:nvPr/>
            </p:nvSpPr>
            <p:spPr>
              <a:xfrm>
                <a:off x="595101" y="1709349"/>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基準点</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smtClean="0">
                            <a:latin typeface="Cambria Math" panose="02040503050406030204" pitchFamily="18" charset="0"/>
                          </a:rPr>
                          <m:t>𝒛</m:t>
                        </m:r>
                      </m:e>
                      <m:sub>
                        <m:r>
                          <m:rPr>
                            <m:sty m:val="p"/>
                          </m:rPr>
                          <a:rPr kumimoji="1" lang="en-US" altLang="ja-JP">
                            <a:latin typeface="Cambria Math" panose="02040503050406030204" pitchFamily="18" charset="0"/>
                          </a:rPr>
                          <m:t>max</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𝒛</m:t>
                        </m:r>
                      </m:e>
                      <m:sub>
                        <m:r>
                          <m:rPr>
                            <m:sty m:val="p"/>
                          </m:rPr>
                          <a:rPr kumimoji="1" lang="en-US" altLang="ja-JP">
                            <a:latin typeface="Cambria Math" panose="02040503050406030204" pitchFamily="18" charset="0"/>
                          </a:rPr>
                          <m:t>m</m:t>
                        </m:r>
                        <m:r>
                          <m:rPr>
                            <m:sty m:val="p"/>
                          </m:rPr>
                          <a:rPr kumimoji="1" lang="en-US" altLang="ja-JP" b="0" i="0" smtClean="0">
                            <a:latin typeface="Cambria Math" panose="02040503050406030204" pitchFamily="18" charset="0"/>
                          </a:rPr>
                          <m:t>in</m:t>
                        </m:r>
                      </m:sub>
                    </m:sSub>
                  </m:oMath>
                </a14:m>
                <a:r>
                  <a:rPr kumimoji="1" lang="ja-JP" altLang="en-US" b="0" i="1" dirty="0">
                    <a:latin typeface="Cambria Math" panose="02040503050406030204" pitchFamily="18" charset="0"/>
                  </a:rPr>
                  <a:t>の更新に着目</a:t>
                </a:r>
                <a:endParaRPr kumimoji="1" lang="en-US" altLang="ja-JP" b="0" i="1" dirty="0">
                  <a:latin typeface="Cambria Math" panose="02040503050406030204" pitchFamily="18" charset="0"/>
                </a:endParaRPr>
              </a:p>
            </p:txBody>
          </p:sp>
        </mc:Choice>
        <mc:Fallback xmlns="">
          <p:sp>
            <p:nvSpPr>
              <p:cNvPr id="64" name="テキスト ボックス 63">
                <a:extLst>
                  <a:ext uri="{FF2B5EF4-FFF2-40B4-BE49-F238E27FC236}">
                    <a16:creationId xmlns:a16="http://schemas.microsoft.com/office/drawing/2014/main" id="{12D40C56-F20E-453F-AE49-1043B70D9DBD}"/>
                  </a:ext>
                </a:extLst>
              </p:cNvPr>
              <p:cNvSpPr txBox="1">
                <a:spLocks noRot="1" noChangeAspect="1" noMove="1" noResize="1" noEditPoints="1" noAdjustHandles="1" noChangeArrowheads="1" noChangeShapeType="1" noTextEdit="1"/>
              </p:cNvSpPr>
              <p:nvPr/>
            </p:nvSpPr>
            <p:spPr>
              <a:xfrm>
                <a:off x="595101" y="1709349"/>
                <a:ext cx="4202519" cy="369332"/>
              </a:xfrm>
              <a:prstGeom prst="rect">
                <a:avLst/>
              </a:prstGeom>
              <a:blipFill>
                <a:blip r:embed="rId2"/>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7811E5C7-04F0-4057-8AB6-65327DE6455E}"/>
                  </a:ext>
                </a:extLst>
              </p:cNvPr>
              <p:cNvSpPr txBox="1"/>
              <p:nvPr/>
            </p:nvSpPr>
            <p:spPr>
              <a:xfrm>
                <a:off x="665671" y="2207808"/>
                <a:ext cx="420251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smtClean="0">
                              <a:latin typeface="Cambria Math" panose="02040503050406030204" pitchFamily="18" charset="0"/>
                            </a:rPr>
                            <m:t>𝒛</m:t>
                          </m:r>
                        </m:e>
                        <m:sub>
                          <m:r>
                            <m:rPr>
                              <m:sty m:val="p"/>
                            </m:rPr>
                            <a:rPr kumimoji="1" lang="en-US" altLang="ja-JP" sz="1400">
                              <a:latin typeface="Cambria Math" panose="02040503050406030204" pitchFamily="18" charset="0"/>
                            </a:rPr>
                            <m:t>max</m:t>
                          </m:r>
                        </m:sub>
                      </m:sSub>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ax</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𝑣</m:t>
                              </m:r>
                            </m:e>
                            <m:sub>
                              <m:r>
                                <m:rPr>
                                  <m:sty m:val="p"/>
                                </m:rPr>
                                <a:rPr kumimoji="1" lang="en-US" altLang="ja-JP" sz="1400">
                                  <a:latin typeface="Cambria Math" panose="02040503050406030204" pitchFamily="18" charset="0"/>
                                </a:rPr>
                                <m:t>max</m:t>
                              </m:r>
                            </m:sub>
                          </m:sSub>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r>
                        <a:rPr kumimoji="1" lang="en-US" altLang="ja-JP" sz="1400" i="1">
                          <a:latin typeface="Cambria Math" panose="02040503050406030204" pitchFamily="18" charset="0"/>
                        </a:rPr>
                        <m:t>=</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𝑣</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e>
                      </m:d>
                    </m:oMath>
                  </m:oMathPara>
                </a14:m>
                <a:endParaRPr kumimoji="1" lang="en-US" altLang="ja-JP" sz="1400" b="0" i="1" dirty="0">
                  <a:latin typeface="Cambria Math" panose="02040503050406030204" pitchFamily="18" charset="0"/>
                </a:endParaRPr>
              </a:p>
            </p:txBody>
          </p:sp>
        </mc:Choice>
        <mc:Fallback xmlns="">
          <p:sp>
            <p:nvSpPr>
              <p:cNvPr id="65" name="テキスト ボックス 64">
                <a:extLst>
                  <a:ext uri="{FF2B5EF4-FFF2-40B4-BE49-F238E27FC236}">
                    <a16:creationId xmlns:a16="http://schemas.microsoft.com/office/drawing/2014/main" id="{7811E5C7-04F0-4057-8AB6-65327DE6455E}"/>
                  </a:ext>
                </a:extLst>
              </p:cNvPr>
              <p:cNvSpPr txBox="1">
                <a:spLocks noRot="1" noChangeAspect="1" noMove="1" noResize="1" noEditPoints="1" noAdjustHandles="1" noChangeArrowheads="1" noChangeShapeType="1" noTextEdit="1"/>
              </p:cNvSpPr>
              <p:nvPr/>
            </p:nvSpPr>
            <p:spPr>
              <a:xfrm>
                <a:off x="665671" y="2207808"/>
                <a:ext cx="4202519" cy="307777"/>
              </a:xfrm>
              <a:prstGeom prst="rect">
                <a:avLst/>
              </a:prstGeom>
              <a:blipFill>
                <a:blip r:embed="rId3"/>
                <a:stretch>
                  <a:fillRect b="-7843"/>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35CE051E-4192-42B0-A491-29E7DBAE67AA}"/>
              </a:ext>
            </a:extLst>
          </p:cNvPr>
          <p:cNvSpPr txBox="1"/>
          <p:nvPr/>
        </p:nvSpPr>
        <p:spPr>
          <a:xfrm>
            <a:off x="5438631" y="2525853"/>
            <a:ext cx="2629927"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実行可能領域に近いとき</a:t>
            </a:r>
            <a:endParaRPr kumimoji="1" lang="en-US" altLang="ja-JP" sz="1600" b="0" i="1" dirty="0">
              <a:latin typeface="Cambria Math" panose="02040503050406030204" pitchFamily="18" charset="0"/>
            </a:endParaRPr>
          </a:p>
        </p:txBody>
      </p:sp>
      <p:sp>
        <p:nvSpPr>
          <p:cNvPr id="67" name="テキスト ボックス 66">
            <a:extLst>
              <a:ext uri="{FF2B5EF4-FFF2-40B4-BE49-F238E27FC236}">
                <a16:creationId xmlns:a16="http://schemas.microsoft.com/office/drawing/2014/main" id="{F2DB0CEE-0EB5-4779-B6B4-3027AD9E1C41}"/>
              </a:ext>
            </a:extLst>
          </p:cNvPr>
          <p:cNvSpPr txBox="1"/>
          <p:nvPr/>
        </p:nvSpPr>
        <p:spPr>
          <a:xfrm>
            <a:off x="6020794" y="3873679"/>
            <a:ext cx="5777631" cy="369332"/>
          </a:xfrm>
          <a:prstGeom prst="rect">
            <a:avLst/>
          </a:prstGeom>
          <a:noFill/>
        </p:spPr>
        <p:txBody>
          <a:bodyPr wrap="square" rtlCol="0">
            <a:spAutoFit/>
          </a:bodyPr>
          <a:lstStyle/>
          <a:p>
            <a:r>
              <a:rPr kumimoji="1" lang="ja-JP" altLang="en-US" b="0" i="1" dirty="0">
                <a:latin typeface="Cambria Math" panose="02040503050406030204" pitchFamily="18" charset="0"/>
              </a:rPr>
              <a:t>提案手法は、下記のルールで正規化を適用して探索する。</a:t>
            </a:r>
            <a:endParaRPr kumimoji="1" lang="en-US" altLang="ja-JP" b="0" i="1" dirty="0">
              <a:latin typeface="Cambria Math" panose="02040503050406030204" pitchFamily="18" charset="0"/>
            </a:endParaRPr>
          </a:p>
        </p:txBody>
      </p:sp>
      <p:sp>
        <p:nvSpPr>
          <p:cNvPr id="68" name="テキスト ボックス 67">
            <a:extLst>
              <a:ext uri="{FF2B5EF4-FFF2-40B4-BE49-F238E27FC236}">
                <a16:creationId xmlns:a16="http://schemas.microsoft.com/office/drawing/2014/main" id="{655D8A97-A415-4D85-83C3-5D2AA3BB1896}"/>
              </a:ext>
            </a:extLst>
          </p:cNvPr>
          <p:cNvSpPr txBox="1"/>
          <p:nvPr/>
        </p:nvSpPr>
        <p:spPr>
          <a:xfrm>
            <a:off x="5792000" y="4323072"/>
            <a:ext cx="5777631" cy="58477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違反領域にいるとき：各世代の個体群を基準点に反映</a:t>
            </a:r>
            <a:endParaRPr kumimoji="1" lang="en-US" altLang="ja-JP" sz="1600" i="1" dirty="0">
              <a:latin typeface="Cambria Math" panose="02040503050406030204" pitchFamily="18" charset="0"/>
            </a:endParaRPr>
          </a:p>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実行可能解を得た以降：暫定の基準点を固定</a:t>
            </a:r>
            <a:endParaRPr kumimoji="1" lang="en-US" altLang="ja-JP" sz="1600" b="0" i="1" dirty="0">
              <a:latin typeface="Cambria Math" panose="02040503050406030204" pitchFamily="18" charset="0"/>
            </a:endParaRPr>
          </a:p>
        </p:txBody>
      </p:sp>
      <p:sp>
        <p:nvSpPr>
          <p:cNvPr id="69" name="テキスト ボックス 68">
            <a:extLst>
              <a:ext uri="{FF2B5EF4-FFF2-40B4-BE49-F238E27FC236}">
                <a16:creationId xmlns:a16="http://schemas.microsoft.com/office/drawing/2014/main" id="{90CAE7CA-2A7E-4E70-A500-43186B344D8A}"/>
              </a:ext>
            </a:extLst>
          </p:cNvPr>
          <p:cNvSpPr txBox="1"/>
          <p:nvPr/>
        </p:nvSpPr>
        <p:spPr>
          <a:xfrm>
            <a:off x="5652388" y="5104835"/>
            <a:ext cx="5777631"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正規化の悪影響</a:t>
            </a:r>
            <a:r>
              <a:rPr kumimoji="1" lang="ja-JP" altLang="en-US" i="1" dirty="0">
                <a:latin typeface="Cambria Math" panose="02040503050406030204" pitchFamily="18" charset="0"/>
              </a:rPr>
              <a:t>を抑制しながら、重み調整を機能させる</a:t>
            </a:r>
            <a:r>
              <a:rPr kumimoji="1" lang="ja-JP" altLang="en-US" b="0" i="1" dirty="0">
                <a:latin typeface="Cambria Math" panose="02040503050406030204" pitchFamily="18" charset="0"/>
              </a:rPr>
              <a:t>。</a:t>
            </a:r>
            <a:endParaRPr kumimoji="1" lang="en-US" altLang="ja-JP" b="0" i="1" dirty="0">
              <a:latin typeface="Cambria Math" panose="02040503050406030204" pitchFamily="18" charset="0"/>
            </a:endParaRPr>
          </a:p>
        </p:txBody>
      </p:sp>
      <p:sp>
        <p:nvSpPr>
          <p:cNvPr id="70" name="テキスト ボックス 69">
            <a:extLst>
              <a:ext uri="{FF2B5EF4-FFF2-40B4-BE49-F238E27FC236}">
                <a16:creationId xmlns:a16="http://schemas.microsoft.com/office/drawing/2014/main" id="{567F7CA9-55F0-403B-8996-C69CF38297DF}"/>
              </a:ext>
            </a:extLst>
          </p:cNvPr>
          <p:cNvSpPr txBox="1"/>
          <p:nvPr/>
        </p:nvSpPr>
        <p:spPr>
          <a:xfrm>
            <a:off x="6407299" y="5497265"/>
            <a:ext cx="4177431" cy="369332"/>
          </a:xfrm>
          <a:prstGeom prst="rect">
            <a:avLst/>
          </a:prstGeom>
          <a:noFill/>
        </p:spPr>
        <p:txBody>
          <a:bodyPr wrap="square" rtlCol="0">
            <a:spAutoFit/>
          </a:bodyPr>
          <a:lstStyle/>
          <a:p>
            <a:pPr algn="ctr"/>
            <a:r>
              <a:rPr kumimoji="1" lang="ja-JP" altLang="en-US" b="0" dirty="0">
                <a:latin typeface="Cambria Math" panose="02040503050406030204" pitchFamily="18" charset="0"/>
              </a:rPr>
              <a:t>（</a:t>
            </a:r>
            <a:r>
              <a:rPr kumimoji="1" lang="en-US" altLang="ja-JP" b="0" dirty="0">
                <a:latin typeface="Cambria Math" panose="02040503050406030204" pitchFamily="18" charset="0"/>
              </a:rPr>
              <a:t>2</a:t>
            </a:r>
            <a:r>
              <a:rPr kumimoji="1" lang="ja-JP" altLang="en-US" b="0" i="1" dirty="0">
                <a:latin typeface="Cambria Math" panose="02040503050406030204" pitchFamily="18" charset="0"/>
              </a:rPr>
              <a:t>月中に電気学会レターに投稿予定）</a:t>
            </a:r>
            <a:endParaRPr kumimoji="1" lang="en-US" altLang="ja-JP" b="0" i="1" dirty="0">
              <a:latin typeface="Cambria Math" panose="02040503050406030204" pitchFamily="18" charset="0"/>
            </a:endParaRPr>
          </a:p>
        </p:txBody>
      </p:sp>
      <p:pic>
        <p:nvPicPr>
          <p:cNvPr id="57" name="図 56">
            <a:extLst>
              <a:ext uri="{FF2B5EF4-FFF2-40B4-BE49-F238E27FC236}">
                <a16:creationId xmlns:a16="http://schemas.microsoft.com/office/drawing/2014/main" id="{916C4FB1-5869-4502-9A23-971AFE95E46C}"/>
              </a:ext>
            </a:extLst>
          </p:cNvPr>
          <p:cNvPicPr>
            <a:picLocks noChangeAspect="1"/>
          </p:cNvPicPr>
          <p:nvPr/>
        </p:nvPicPr>
        <p:blipFill>
          <a:blip r:embed="rId4"/>
          <a:stretch>
            <a:fillRect/>
          </a:stretch>
        </p:blipFill>
        <p:spPr>
          <a:xfrm>
            <a:off x="1054414" y="2676010"/>
            <a:ext cx="3314005" cy="3059473"/>
          </a:xfrm>
          <a:prstGeom prst="rect">
            <a:avLst/>
          </a:prstGeom>
        </p:spPr>
      </p:pic>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F15AA72-80B2-4734-B9E1-4C7F1CEB7972}"/>
                  </a:ext>
                </a:extLst>
              </p:cNvPr>
              <p:cNvSpPr txBox="1"/>
              <p:nvPr/>
            </p:nvSpPr>
            <p:spPr>
              <a:xfrm>
                <a:off x="1764194" y="4494522"/>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oMath>
                  </m:oMathPara>
                </a14:m>
                <a:endParaRPr kumimoji="1" lang="en-US" altLang="ja-JP" sz="1400" b="0" i="1" dirty="0">
                  <a:latin typeface="Cambria Math" panose="02040503050406030204" pitchFamily="18" charset="0"/>
                </a:endParaRPr>
              </a:p>
            </p:txBody>
          </p:sp>
        </mc:Choice>
        <mc:Fallback xmlns="">
          <p:sp>
            <p:nvSpPr>
              <p:cNvPr id="59" name="テキスト ボックス 58">
                <a:extLst>
                  <a:ext uri="{FF2B5EF4-FFF2-40B4-BE49-F238E27FC236}">
                    <a16:creationId xmlns:a16="http://schemas.microsoft.com/office/drawing/2014/main" id="{0F15AA72-80B2-4734-B9E1-4C7F1CEB7972}"/>
                  </a:ext>
                </a:extLst>
              </p:cNvPr>
              <p:cNvSpPr txBox="1">
                <a:spLocks noRot="1" noChangeAspect="1" noMove="1" noResize="1" noEditPoints="1" noAdjustHandles="1" noChangeArrowheads="1" noChangeShapeType="1" noTextEdit="1"/>
              </p:cNvSpPr>
              <p:nvPr/>
            </p:nvSpPr>
            <p:spPr>
              <a:xfrm>
                <a:off x="1764194" y="4494522"/>
                <a:ext cx="645631"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E97C1DE-C7BE-4F73-BBAC-41AA3E396176}"/>
                  </a:ext>
                </a:extLst>
              </p:cNvPr>
              <p:cNvSpPr txBox="1"/>
              <p:nvPr/>
            </p:nvSpPr>
            <p:spPr>
              <a:xfrm>
                <a:off x="3516794" y="3526521"/>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max</m:t>
                          </m:r>
                        </m:sub>
                      </m:sSub>
                    </m:oMath>
                  </m:oMathPara>
                </a14:m>
                <a:endParaRPr kumimoji="1" lang="en-US" altLang="ja-JP" sz="1400" b="0" i="1" dirty="0">
                  <a:latin typeface="Cambria Math" panose="02040503050406030204" pitchFamily="18" charset="0"/>
                </a:endParaRPr>
              </a:p>
            </p:txBody>
          </p:sp>
        </mc:Choice>
        <mc:Fallback xmlns="">
          <p:sp>
            <p:nvSpPr>
              <p:cNvPr id="60" name="テキスト ボックス 59">
                <a:extLst>
                  <a:ext uri="{FF2B5EF4-FFF2-40B4-BE49-F238E27FC236}">
                    <a16:creationId xmlns:a16="http://schemas.microsoft.com/office/drawing/2014/main" id="{1E97C1DE-C7BE-4F73-BBAC-41AA3E396176}"/>
                  </a:ext>
                </a:extLst>
              </p:cNvPr>
              <p:cNvSpPr txBox="1">
                <a:spLocks noRot="1" noChangeAspect="1" noMove="1" noResize="1" noEditPoints="1" noAdjustHandles="1" noChangeArrowheads="1" noChangeShapeType="1" noTextEdit="1"/>
              </p:cNvSpPr>
              <p:nvPr/>
            </p:nvSpPr>
            <p:spPr>
              <a:xfrm>
                <a:off x="3516794" y="3526521"/>
                <a:ext cx="645631" cy="307777"/>
              </a:xfrm>
              <a:prstGeom prst="rect">
                <a:avLst/>
              </a:prstGeom>
              <a:blipFill>
                <a:blip r:embed="rId6"/>
                <a:stretch>
                  <a:fillRect/>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99E6D0B2-4198-4884-8263-82276107E908}"/>
              </a:ext>
            </a:extLst>
          </p:cNvPr>
          <p:cNvSpPr txBox="1"/>
          <p:nvPr/>
        </p:nvSpPr>
        <p:spPr>
          <a:xfrm>
            <a:off x="8068558" y="1684588"/>
            <a:ext cx="3034412" cy="830997"/>
          </a:xfrm>
          <a:prstGeom prst="rect">
            <a:avLst/>
          </a:prstGeom>
          <a:noFill/>
        </p:spPr>
        <p:txBody>
          <a:bodyPr wrap="square" rtlCol="0">
            <a:spAutoFit/>
          </a:bodyPr>
          <a:lstStyle/>
          <a:p>
            <a:r>
              <a:rPr kumimoji="1" lang="ja-JP" altLang="en-US" sz="1600" i="1" dirty="0">
                <a:latin typeface="Cambria Math" panose="02040503050406030204" pitchFamily="18" charset="0"/>
              </a:rPr>
              <a:t>暫定の個体群の情報を基準点に反映させて、スケール差に適応しようとするほうが良い</a:t>
            </a:r>
            <a:endParaRPr kumimoji="1" lang="en-US" altLang="ja-JP" sz="1600" i="1" dirty="0">
              <a:latin typeface="Cambria Math" panose="02040503050406030204" pitchFamily="18" charset="0"/>
            </a:endParaRPr>
          </a:p>
        </p:txBody>
      </p:sp>
      <p:sp>
        <p:nvSpPr>
          <p:cNvPr id="63" name="テキスト ボックス 62">
            <a:extLst>
              <a:ext uri="{FF2B5EF4-FFF2-40B4-BE49-F238E27FC236}">
                <a16:creationId xmlns:a16="http://schemas.microsoft.com/office/drawing/2014/main" id="{585B468B-E909-4E3D-B869-DFA5868BC2FE}"/>
              </a:ext>
            </a:extLst>
          </p:cNvPr>
          <p:cNvSpPr txBox="1"/>
          <p:nvPr/>
        </p:nvSpPr>
        <p:spPr>
          <a:xfrm>
            <a:off x="8051999" y="2568822"/>
            <a:ext cx="4140001" cy="830997"/>
          </a:xfrm>
          <a:prstGeom prst="rect">
            <a:avLst/>
          </a:prstGeom>
          <a:noFill/>
        </p:spPr>
        <p:txBody>
          <a:bodyPr wrap="square" rtlCol="0">
            <a:spAutoFit/>
          </a:bodyPr>
          <a:lstStyle/>
          <a:p>
            <a:r>
              <a:rPr kumimoji="1" lang="ja-JP" altLang="en-US" sz="1600" i="1" dirty="0">
                <a:latin typeface="Cambria Math" panose="02040503050406030204" pitchFamily="18" charset="0"/>
              </a:rPr>
              <a:t>基準点はすでにスケール差に適応しているため、個体群の微小な変動を反映する必要は無い（むしろ反映すると、角度が激しく動く）</a:t>
            </a:r>
            <a:endParaRPr kumimoji="1" lang="en-US" altLang="ja-JP" sz="1600" b="0" i="1" dirty="0">
              <a:latin typeface="Cambria Math" panose="02040503050406030204" pitchFamily="18" charset="0"/>
            </a:endParaRPr>
          </a:p>
        </p:txBody>
      </p:sp>
      <p:sp>
        <p:nvSpPr>
          <p:cNvPr id="71" name="テキスト ボックス 70">
            <a:extLst>
              <a:ext uri="{FF2B5EF4-FFF2-40B4-BE49-F238E27FC236}">
                <a16:creationId xmlns:a16="http://schemas.microsoft.com/office/drawing/2014/main" id="{EA4FDAAF-BD1B-4E25-8B24-FA9D09F4675C}"/>
              </a:ext>
            </a:extLst>
          </p:cNvPr>
          <p:cNvSpPr txBox="1"/>
          <p:nvPr/>
        </p:nvSpPr>
        <p:spPr>
          <a:xfrm>
            <a:off x="5438631" y="1674320"/>
            <a:ext cx="2809977"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実行可能領域から遠いとき</a:t>
            </a:r>
            <a:endParaRPr kumimoji="1" lang="en-US" altLang="ja-JP" sz="1600" b="0" i="1" dirty="0">
              <a:latin typeface="Cambria Math" panose="02040503050406030204" pitchFamily="18" charset="0"/>
            </a:endParaRPr>
          </a:p>
        </p:txBody>
      </p:sp>
    </p:spTree>
    <p:extLst>
      <p:ext uri="{BB962C8B-B14F-4D97-AF65-F5344CB8AC3E}">
        <p14:creationId xmlns:p14="http://schemas.microsoft.com/office/powerpoint/2010/main" val="425005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B4 </a:t>
            </a:r>
            <a:r>
              <a:rPr lang="ja-JP" altLang="en-US" dirty="0"/>
              <a:t>宇津本さんの状況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正規化の方法について、卒論をまとめている。</a:t>
            </a:r>
            <a:endParaRPr lang="en-US" altLang="ja-JP" sz="2800" dirty="0"/>
          </a:p>
        </p:txBody>
      </p:sp>
      <p:sp>
        <p:nvSpPr>
          <p:cNvPr id="7" name="テキスト ボックス 6">
            <a:extLst>
              <a:ext uri="{FF2B5EF4-FFF2-40B4-BE49-F238E27FC236}">
                <a16:creationId xmlns:a16="http://schemas.microsoft.com/office/drawing/2014/main" id="{F4DCB58F-86F2-44CF-B31F-9340966AFB53}"/>
              </a:ext>
            </a:extLst>
          </p:cNvPr>
          <p:cNvSpPr txBox="1"/>
          <p:nvPr/>
        </p:nvSpPr>
        <p:spPr>
          <a:xfrm>
            <a:off x="9978810" y="1103966"/>
            <a:ext cx="2018501" cy="369332"/>
          </a:xfrm>
          <a:prstGeom prst="rect">
            <a:avLst/>
          </a:prstGeom>
          <a:noFill/>
        </p:spPr>
        <p:txBody>
          <a:bodyPr wrap="none" rtlCol="0">
            <a:spAutoFit/>
          </a:bodyPr>
          <a:lstStyle/>
          <a:p>
            <a:r>
              <a:rPr kumimoji="1" lang="ja-JP" altLang="en-US" dirty="0"/>
              <a:t>卒論発表（</a:t>
            </a:r>
            <a:r>
              <a:rPr kumimoji="1" lang="en-US" altLang="ja-JP" dirty="0"/>
              <a:t>2/13</a:t>
            </a:r>
            <a:r>
              <a:rPr kumimoji="1" lang="ja-JP" altLang="en-US" dirty="0"/>
              <a:t>）</a:t>
            </a:r>
          </a:p>
        </p:txBody>
      </p:sp>
      <p:sp>
        <p:nvSpPr>
          <p:cNvPr id="8" name="テキスト ボックス 7">
            <a:extLst>
              <a:ext uri="{FF2B5EF4-FFF2-40B4-BE49-F238E27FC236}">
                <a16:creationId xmlns:a16="http://schemas.microsoft.com/office/drawing/2014/main" id="{133892D5-CF63-4FF2-B593-5CF0B20696D0}"/>
              </a:ext>
            </a:extLst>
          </p:cNvPr>
          <p:cNvSpPr txBox="1"/>
          <p:nvPr/>
        </p:nvSpPr>
        <p:spPr>
          <a:xfrm>
            <a:off x="595101" y="1709349"/>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緩和に着目</a:t>
            </a:r>
            <a:endParaRPr kumimoji="1" lang="en-US" altLang="ja-JP" b="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051FCB-4374-4726-A400-B6EB3A161886}"/>
                  </a:ext>
                </a:extLst>
              </p:cNvPr>
              <p:cNvSpPr txBox="1"/>
              <p:nvPr/>
            </p:nvSpPr>
            <p:spPr>
              <a:xfrm>
                <a:off x="571984" y="2299499"/>
                <a:ext cx="3341967" cy="6674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𝑓</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𝛽</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𝑓</m:t>
                          </m:r>
                        </m:num>
                        <m:den>
                          <m:d>
                            <m:dPr>
                              <m:ctrlPr>
                                <a:rPr lang="en-US" altLang="ja-JP" b="0" i="1" smtClean="0">
                                  <a:latin typeface="Cambria Math" panose="02040503050406030204" pitchFamily="18" charset="0"/>
                                </a:rPr>
                              </m:ctrlPr>
                            </m:dPr>
                            <m:e>
                              <m:r>
                                <a:rPr lang="en-US" altLang="ja-JP" b="0" i="0" smtClean="0">
                                  <a:latin typeface="Cambria Math" panose="02040503050406030204" pitchFamily="18" charset="0"/>
                                </a:rPr>
                                <m:t>1−</m:t>
                              </m:r>
                              <m:r>
                                <a:rPr lang="en-US" altLang="ja-JP" b="0" i="1" smtClean="0">
                                  <a:latin typeface="Cambria Math" panose="02040503050406030204" pitchFamily="18" charset="0"/>
                                </a:rPr>
                                <m:t>𝛽</m:t>
                              </m:r>
                            </m:e>
                          </m:d>
                          <m:d>
                            <m:dPr>
                              <m:ctrlPr>
                                <a:rPr lang="en-US" altLang="ja-JP" b="0" i="1" smtClean="0">
                                  <a:latin typeface="Cambria Math" panose="02040503050406030204" pitchFamily="18" charset="0"/>
                                </a:rPr>
                              </m:ctrlPr>
                            </m:dPr>
                            <m:e>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𝑓</m:t>
                              </m:r>
                              <m:r>
                                <a:rPr lang="en-US" altLang="ja-JP" b="0" i="1" smtClean="0">
                                  <a:latin typeface="Cambria Math" panose="02040503050406030204" pitchFamily="18" charset="0"/>
                                </a:rPr>
                                <m:t>−1</m:t>
                              </m:r>
                            </m:e>
                          </m:d>
                          <m:r>
                            <a:rPr lang="en-US" altLang="ja-JP" b="0" i="1" smtClean="0">
                              <a:latin typeface="Cambria Math" panose="02040503050406030204" pitchFamily="18" charset="0"/>
                            </a:rPr>
                            <m:t>+1</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4051FCB-4374-4726-A400-B6EB3A161886}"/>
                  </a:ext>
                </a:extLst>
              </p:cNvPr>
              <p:cNvSpPr txBox="1">
                <a:spLocks noRot="1" noChangeAspect="1" noMove="1" noResize="1" noEditPoints="1" noAdjustHandles="1" noChangeArrowheads="1" noChangeShapeType="1" noTextEdit="1"/>
              </p:cNvSpPr>
              <p:nvPr/>
            </p:nvSpPr>
            <p:spPr>
              <a:xfrm>
                <a:off x="571984" y="2299499"/>
                <a:ext cx="3341967" cy="66749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74FEADC-4751-4B75-A668-6C531FAB8C4E}"/>
                  </a:ext>
                </a:extLst>
              </p:cNvPr>
              <p:cNvSpPr txBox="1"/>
              <p:nvPr/>
            </p:nvSpPr>
            <p:spPr>
              <a:xfrm>
                <a:off x="3673973" y="2490326"/>
                <a:ext cx="155212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𝛽</m:t>
                      </m:r>
                      <m:r>
                        <a:rPr lang="en-US" altLang="ja-JP" b="0" i="1" smtClean="0">
                          <a:latin typeface="Cambria Math" panose="02040503050406030204" pitchFamily="18" charset="0"/>
                        </a:rPr>
                        <m:t>∈[0,1]</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874FEADC-4751-4B75-A668-6C531FAB8C4E}"/>
                  </a:ext>
                </a:extLst>
              </p:cNvPr>
              <p:cNvSpPr txBox="1">
                <a:spLocks noRot="1" noChangeAspect="1" noMove="1" noResize="1" noEditPoints="1" noAdjustHandles="1" noChangeArrowheads="1" noChangeShapeType="1" noTextEdit="1"/>
              </p:cNvSpPr>
              <p:nvPr/>
            </p:nvSpPr>
            <p:spPr>
              <a:xfrm>
                <a:off x="3673973" y="2490326"/>
                <a:ext cx="1552126" cy="369332"/>
              </a:xfrm>
              <a:prstGeom prst="rect">
                <a:avLst/>
              </a:prstGeom>
              <a:blipFill>
                <a:blip r:embed="rId3"/>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E0A58A-C75E-4B65-A3C2-BE14E92C0583}"/>
                  </a:ext>
                </a:extLst>
              </p:cNvPr>
              <p:cNvSpPr txBox="1"/>
              <p:nvPr/>
            </p:nvSpPr>
            <p:spPr>
              <a:xfrm>
                <a:off x="754204" y="3104216"/>
                <a:ext cx="2416344"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sty m:val="p"/>
                        </m:rPr>
                        <a:rPr lang="en-US" altLang="ja-JP" smtClean="0">
                          <a:latin typeface="Cambria Math" panose="02040503050406030204" pitchFamily="18" charset="0"/>
                        </a:rPr>
                        <m:t>Δ</m:t>
                      </m:r>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𝑓</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r>
                            <a:rPr lang="en-US" altLang="ja-JP">
                              <a:latin typeface="Cambria Math" panose="02040503050406030204" pitchFamily="18" charset="0"/>
                            </a:rPr>
                            <m:t>1−</m:t>
                          </m:r>
                          <m:r>
                            <a:rPr lang="en-US" altLang="ja-JP" i="1">
                              <a:latin typeface="Cambria Math" panose="02040503050406030204" pitchFamily="18" charset="0"/>
                            </a:rPr>
                            <m:t>𝛽</m:t>
                          </m:r>
                        </m:e>
                      </m:d>
                      <m:r>
                        <m:rPr>
                          <m:sty m:val="p"/>
                        </m:rPr>
                        <a:rPr lang="en-US" altLang="ja-JP">
                          <a:latin typeface="Cambria Math" panose="02040503050406030204" pitchFamily="18" charset="0"/>
                        </a:rPr>
                        <m:t>Δ</m:t>
                      </m:r>
                      <m:r>
                        <a:rPr lang="en-US" altLang="ja-JP" i="1">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F5E0A58A-C75E-4B65-A3C2-BE14E92C0583}"/>
                  </a:ext>
                </a:extLst>
              </p:cNvPr>
              <p:cNvSpPr txBox="1">
                <a:spLocks noRot="1" noChangeAspect="1" noMove="1" noResize="1" noEditPoints="1" noAdjustHandles="1" noChangeArrowheads="1" noChangeShapeType="1" noTextEdit="1"/>
              </p:cNvSpPr>
              <p:nvPr/>
            </p:nvSpPr>
            <p:spPr>
              <a:xfrm>
                <a:off x="754204" y="3104216"/>
                <a:ext cx="2416344" cy="369332"/>
              </a:xfrm>
              <a:prstGeom prst="rect">
                <a:avLst/>
              </a:prstGeom>
              <a:blipFill>
                <a:blip r:embed="rId4"/>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 3">
                <a:extLst>
                  <a:ext uri="{FF2B5EF4-FFF2-40B4-BE49-F238E27FC236}">
                    <a16:creationId xmlns:a16="http://schemas.microsoft.com/office/drawing/2014/main" id="{7A11E4E8-9322-43C8-95F3-9593CC9C8B93}"/>
                  </a:ext>
                </a:extLst>
              </p:cNvPr>
              <p:cNvGraphicFramePr>
                <a:graphicFrameLocks noGrp="1"/>
              </p:cNvGraphicFramePr>
              <p:nvPr>
                <p:extLst>
                  <p:ext uri="{D42A27DB-BD31-4B8C-83A1-F6EECF244321}">
                    <p14:modId xmlns:p14="http://schemas.microsoft.com/office/powerpoint/2010/main" val="698528651"/>
                  </p:ext>
                </p:extLst>
              </p:nvPr>
            </p:nvGraphicFramePr>
            <p:xfrm>
              <a:off x="727026" y="3670085"/>
              <a:ext cx="3921596" cy="2306130"/>
            </p:xfrm>
            <a:graphic>
              <a:graphicData uri="http://schemas.openxmlformats.org/drawingml/2006/table">
                <a:tbl>
                  <a:tblPr firstRow="1" bandRow="1">
                    <a:tableStyleId>{5C22544A-7EE6-4342-B048-85BDC9FD1C3A}</a:tableStyleId>
                  </a:tblPr>
                  <a:tblGrid>
                    <a:gridCol w="908966">
                      <a:extLst>
                        <a:ext uri="{9D8B030D-6E8A-4147-A177-3AD203B41FA5}">
                          <a16:colId xmlns:a16="http://schemas.microsoft.com/office/drawing/2014/main" val="3841547329"/>
                        </a:ext>
                      </a:extLst>
                    </a:gridCol>
                    <a:gridCol w="1004210">
                      <a:extLst>
                        <a:ext uri="{9D8B030D-6E8A-4147-A177-3AD203B41FA5}">
                          <a16:colId xmlns:a16="http://schemas.microsoft.com/office/drawing/2014/main" val="961268511"/>
                        </a:ext>
                      </a:extLst>
                    </a:gridCol>
                    <a:gridCol w="1004210">
                      <a:extLst>
                        <a:ext uri="{9D8B030D-6E8A-4147-A177-3AD203B41FA5}">
                          <a16:colId xmlns:a16="http://schemas.microsoft.com/office/drawing/2014/main" val="3631566162"/>
                        </a:ext>
                      </a:extLst>
                    </a:gridCol>
                    <a:gridCol w="1004210">
                      <a:extLst>
                        <a:ext uri="{9D8B030D-6E8A-4147-A177-3AD203B41FA5}">
                          <a16:colId xmlns:a16="http://schemas.microsoft.com/office/drawing/2014/main" val="216517087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bg1"/>
                                    </a:solidFill>
                                    <a:latin typeface="Cambria Math" panose="02040503050406030204" pitchFamily="18" charset="0"/>
                                  </a:rPr>
                                  <m:t>𝛽</m:t>
                                </m:r>
                              </m:oMath>
                            </m:oMathPara>
                          </a14:m>
                          <a:endParaRPr kumimoji="1" lang="ja-JP" altLang="en-US" sz="1400" dirty="0">
                            <a:solidFill>
                              <a:schemeClr val="bg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0</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1/2</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780945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ja-JP" sz="1400" b="0" i="1" smtClean="0">
                                        <a:solidFill>
                                          <a:schemeClr val="bg1"/>
                                        </a:solidFill>
                                        <a:latin typeface="Cambria Math" panose="02040503050406030204" pitchFamily="18" charset="0"/>
                                      </a:rPr>
                                    </m:ctrlPr>
                                  </m:sSubPr>
                                  <m:e>
                                    <m:r>
                                      <a:rPr lang="en-US" altLang="ja-JP" sz="1400" b="0" i="1" smtClean="0">
                                        <a:solidFill>
                                          <a:schemeClr val="bg1"/>
                                        </a:solidFill>
                                        <a:latin typeface="Cambria Math" panose="02040503050406030204" pitchFamily="18" charset="0"/>
                                      </a:rPr>
                                      <m:t>𝐿</m:t>
                                    </m:r>
                                  </m:e>
                                  <m:sub>
                                    <m:r>
                                      <a:rPr lang="en-US" altLang="ja-JP" sz="1400" b="0" i="1" smtClean="0">
                                        <a:solidFill>
                                          <a:schemeClr val="bg1"/>
                                        </a:solidFill>
                                        <a:latin typeface="Cambria Math" panose="02040503050406030204" pitchFamily="18" charset="0"/>
                                      </a:rPr>
                                      <m:t>𝑓</m:t>
                                    </m:r>
                                  </m:sub>
                                </m:sSub>
                              </m:oMath>
                            </m:oMathPara>
                          </a14:m>
                          <a:endParaRPr kumimoji="1" lang="ja-JP" altLang="en-US" sz="140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a:rPr lang="en-US" altLang="ja-JP" sz="1400" b="0" i="0" smtClean="0">
                                        <a:latin typeface="Cambria Math" panose="02040503050406030204" pitchFamily="18" charset="0"/>
                                      </a:rPr>
                                      <m:t>2</m:t>
                                    </m:r>
                                    <m:r>
                                      <m:rPr>
                                        <m:sty m:val="p"/>
                                      </m:rPr>
                                      <a:rPr lang="en-US" altLang="ja-JP" sz="1400">
                                        <a:latin typeface="Cambria Math" panose="02040503050406030204" pitchFamily="18" charset="0"/>
                                      </a:rPr>
                                      <m:t>Δ</m:t>
                                    </m:r>
                                    <m:r>
                                      <a:rPr lang="en-US" altLang="ja-JP" sz="1400" i="1">
                                        <a:latin typeface="Cambria Math" panose="02040503050406030204" pitchFamily="18" charset="0"/>
                                      </a:rPr>
                                      <m:t>𝑓</m:t>
                                    </m:r>
                                  </m:num>
                                  <m:den>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den>
                                </m:f>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m:rPr>
                                    <m:sty m:val="p"/>
                                  </m:rPr>
                                  <a:rPr lang="en-US" altLang="ja-JP" sz="1400" smtClean="0">
                                    <a:latin typeface="Cambria Math" panose="02040503050406030204" pitchFamily="18" charset="0"/>
                                  </a:rPr>
                                  <m:t>Δ</m:t>
                                </m:r>
                                <m:r>
                                  <a:rPr lang="en-US" altLang="ja-JP" sz="1400" i="1">
                                    <a:latin typeface="Cambria Math" panose="02040503050406030204" pitchFamily="18" charset="0"/>
                                  </a:rPr>
                                  <m:t>𝑓</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30489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bg1"/>
                                    </a:solidFill>
                                    <a:latin typeface="Cambria Math" panose="02040503050406030204" pitchFamily="18" charset="0"/>
                                  </a:rPr>
                                  <m:t>Norm</m:t>
                                </m:r>
                                <m:r>
                                  <a:rPr lang="en-US" altLang="ja-JP" sz="1400" b="0" i="0" smtClean="0">
                                    <a:solidFill>
                                      <a:schemeClr val="bg1"/>
                                    </a:solidFill>
                                    <a:latin typeface="Cambria Math" panose="02040503050406030204" pitchFamily="18" charset="0"/>
                                  </a:rPr>
                                  <m:t>(</m:t>
                                </m:r>
                                <m:r>
                                  <a:rPr lang="en-US" altLang="ja-JP" sz="1400" b="0" i="1" smtClean="0">
                                    <a:solidFill>
                                      <a:schemeClr val="bg1"/>
                                    </a:solidFill>
                                    <a:latin typeface="Cambria Math" panose="02040503050406030204" pitchFamily="18" charset="0"/>
                                  </a:rPr>
                                  <m:t>𝑓</m:t>
                                </m:r>
                                <m:r>
                                  <a:rPr lang="en-US" altLang="ja-JP" sz="1400" b="0" i="0" smtClean="0">
                                    <a:solidFill>
                                      <a:schemeClr val="bg1"/>
                                    </a:solidFill>
                                    <a:latin typeface="Cambria Math" panose="02040503050406030204" pitchFamily="18" charset="0"/>
                                  </a:rPr>
                                  <m:t>)</m:t>
                                </m:r>
                              </m:oMath>
                            </m:oMathPara>
                          </a14:m>
                          <a:endParaRPr kumimoji="1" lang="ja-JP" altLang="en-US" sz="1400" i="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num>
                                  <m:den>
                                    <m:r>
                                      <a:rPr lang="en-US" altLang="ja-JP" sz="1400" b="0" i="0" smtClean="0">
                                        <a:latin typeface="Cambria Math" panose="02040503050406030204" pitchFamily="18" charset="0"/>
                                      </a:rPr>
                                      <m:t>2</m:t>
                                    </m:r>
                                    <m:r>
                                      <m:rPr>
                                        <m:sty m:val="p"/>
                                      </m:rPr>
                                      <a:rPr lang="en-US" altLang="ja-JP" sz="1400">
                                        <a:latin typeface="Cambria Math" panose="02040503050406030204" pitchFamily="18" charset="0"/>
                                      </a:rPr>
                                      <m:t>Δ</m:t>
                                    </m:r>
                                    <m:r>
                                      <a:rPr lang="en-US" altLang="ja-JP" sz="1400" i="1">
                                        <a:latin typeface="Cambria Math" panose="02040503050406030204" pitchFamily="18" charset="0"/>
                                      </a:rPr>
                                      <m:t>𝑓</m:t>
                                    </m:r>
                                  </m:den>
                                </m:f>
                                <m:r>
                                  <a:rPr lang="en-US" altLang="ja-JP" sz="1400" b="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1</m:t>
                                    </m:r>
                                  </m:num>
                                  <m:den>
                                    <m:r>
                                      <m:rPr>
                                        <m:sty m:val="p"/>
                                      </m:rPr>
                                      <a:rPr lang="en-US" altLang="ja-JP" sz="1400" smtClean="0">
                                        <a:latin typeface="Cambria Math" panose="02040503050406030204" pitchFamily="18" charset="0"/>
                                      </a:rPr>
                                      <m:t>Δ</m:t>
                                    </m:r>
                                    <m:r>
                                      <a:rPr lang="en-US" altLang="ja-JP" sz="1400" i="1">
                                        <a:latin typeface="Cambria Math" panose="02040503050406030204" pitchFamily="18" charset="0"/>
                                      </a:rPr>
                                      <m:t>𝑓</m:t>
                                    </m:r>
                                  </m:den>
                                </m:f>
                                <m:r>
                                  <a:rPr lang="en-US" altLang="ja-JP" sz="140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45650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smtClean="0">
                                    <a:solidFill>
                                      <a:schemeClr val="bg1"/>
                                    </a:solidFill>
                                    <a:latin typeface="Cambria Math" panose="02040503050406030204" pitchFamily="18" charset="0"/>
                                  </a:rPr>
                                  <m:t>Δ</m:t>
                                </m:r>
                                <m:r>
                                  <a:rPr lang="en-US" altLang="ja-JP" sz="1400" i="1">
                                    <a:solidFill>
                                      <a:schemeClr val="bg1"/>
                                    </a:solidFill>
                                    <a:latin typeface="Cambria Math" panose="02040503050406030204" pitchFamily="18" charset="0"/>
                                  </a:rPr>
                                  <m:t>𝑓</m:t>
                                </m:r>
                                <m:r>
                                  <a:rPr lang="en-US" altLang="ja-JP" sz="1400" b="0" i="1" smtClean="0">
                                    <a:solidFill>
                                      <a:schemeClr val="bg1"/>
                                    </a:solidFill>
                                    <a:latin typeface="Cambria Math" panose="02040503050406030204" pitchFamily="18" charset="0"/>
                                  </a:rPr>
                                  <m:t>′</m:t>
                                </m:r>
                              </m:oMath>
                            </m:oMathPara>
                          </a14:m>
                          <a:endParaRPr kumimoji="1" lang="ja-JP" altLang="en-US" sz="1400" i="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num>
                                  <m:den>
                                    <m:r>
                                      <a:rPr lang="en-US" altLang="ja-JP" sz="1400" b="0" i="0" smtClean="0">
                                        <a:latin typeface="Cambria Math" panose="02040503050406030204" pitchFamily="18" charset="0"/>
                                      </a:rPr>
                                      <m:t>2</m:t>
                                    </m:r>
                                  </m:den>
                                </m:f>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1</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987724"/>
                      </a:ext>
                    </a:extLst>
                  </a:tr>
                  <a:tr h="370840">
                    <a:tc>
                      <a:txBody>
                        <a:bodyPr/>
                        <a:lstStyle/>
                        <a:p>
                          <a:pPr algn="ctr"/>
                          <a:r>
                            <a:rPr kumimoji="1" lang="ja-JP" altLang="en-US" sz="1400" i="0" dirty="0">
                              <a:solidFill>
                                <a:schemeClr val="bg1"/>
                              </a:solidFill>
                            </a:rPr>
                            <a:t>解釈</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400" dirty="0">
                              <a:solidFill>
                                <a:schemeClr val="tx1"/>
                              </a:solidFill>
                            </a:rPr>
                            <a:t>正規化無し</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緩め</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正規化有り</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985540"/>
                      </a:ext>
                    </a:extLst>
                  </a:tr>
                </a:tbl>
              </a:graphicData>
            </a:graphic>
          </p:graphicFrame>
        </mc:Choice>
        <mc:Fallback xmlns="">
          <p:graphicFrame>
            <p:nvGraphicFramePr>
              <p:cNvPr id="12" name="表 3">
                <a:extLst>
                  <a:ext uri="{FF2B5EF4-FFF2-40B4-BE49-F238E27FC236}">
                    <a16:creationId xmlns:a16="http://schemas.microsoft.com/office/drawing/2014/main" id="{7A11E4E8-9322-43C8-95F3-9593CC9C8B93}"/>
                  </a:ext>
                </a:extLst>
              </p:cNvPr>
              <p:cNvGraphicFramePr>
                <a:graphicFrameLocks noGrp="1"/>
              </p:cNvGraphicFramePr>
              <p:nvPr>
                <p:extLst>
                  <p:ext uri="{D42A27DB-BD31-4B8C-83A1-F6EECF244321}">
                    <p14:modId xmlns:p14="http://schemas.microsoft.com/office/powerpoint/2010/main" val="698528651"/>
                  </p:ext>
                </p:extLst>
              </p:nvPr>
            </p:nvGraphicFramePr>
            <p:xfrm>
              <a:off x="727026" y="3670085"/>
              <a:ext cx="3921596" cy="2306130"/>
            </p:xfrm>
            <a:graphic>
              <a:graphicData uri="http://schemas.openxmlformats.org/drawingml/2006/table">
                <a:tbl>
                  <a:tblPr firstRow="1" bandRow="1">
                    <a:tableStyleId>{5C22544A-7EE6-4342-B048-85BDC9FD1C3A}</a:tableStyleId>
                  </a:tblPr>
                  <a:tblGrid>
                    <a:gridCol w="908966">
                      <a:extLst>
                        <a:ext uri="{9D8B030D-6E8A-4147-A177-3AD203B41FA5}">
                          <a16:colId xmlns:a16="http://schemas.microsoft.com/office/drawing/2014/main" val="3841547329"/>
                        </a:ext>
                      </a:extLst>
                    </a:gridCol>
                    <a:gridCol w="1004210">
                      <a:extLst>
                        <a:ext uri="{9D8B030D-6E8A-4147-A177-3AD203B41FA5}">
                          <a16:colId xmlns:a16="http://schemas.microsoft.com/office/drawing/2014/main" val="961268511"/>
                        </a:ext>
                      </a:extLst>
                    </a:gridCol>
                    <a:gridCol w="1004210">
                      <a:extLst>
                        <a:ext uri="{9D8B030D-6E8A-4147-A177-3AD203B41FA5}">
                          <a16:colId xmlns:a16="http://schemas.microsoft.com/office/drawing/2014/main" val="3631566162"/>
                        </a:ext>
                      </a:extLst>
                    </a:gridCol>
                    <a:gridCol w="1004210">
                      <a:extLst>
                        <a:ext uri="{9D8B030D-6E8A-4147-A177-3AD203B41FA5}">
                          <a16:colId xmlns:a16="http://schemas.microsoft.com/office/drawing/2014/main" val="2165170871"/>
                        </a:ext>
                      </a:extLst>
                    </a:gridCol>
                  </a:tblGrid>
                  <a:tr h="370840">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1639" r="-333557"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1639" r="-201212"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1639" r="-101212"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1639" r="-1212" b="-527869"/>
                          </a:stretch>
                        </a:blipFill>
                      </a:tcPr>
                    </a:tc>
                    <a:extLst>
                      <a:ext uri="{0D108BD9-81ED-4DB2-BD59-A6C34878D82A}">
                        <a16:rowId xmlns:a16="http://schemas.microsoft.com/office/drawing/2014/main" val="527809458"/>
                      </a:ext>
                    </a:extLst>
                  </a:tr>
                  <a:tr h="534416">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70455" r="-333557"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70455" r="-201212"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70455" r="-101212"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70455" r="-1212" b="-265909"/>
                          </a:stretch>
                        </a:blipFill>
                      </a:tcPr>
                    </a:tc>
                    <a:extLst>
                      <a:ext uri="{0D108BD9-81ED-4DB2-BD59-A6C34878D82A}">
                        <a16:rowId xmlns:a16="http://schemas.microsoft.com/office/drawing/2014/main" val="3823048948"/>
                      </a:ext>
                    </a:extLst>
                  </a:tr>
                  <a:tr h="534416">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170455" r="-333557"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170455" r="-201212"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170455" r="-101212"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170455" r="-1212" b="-165909"/>
                          </a:stretch>
                        </a:blipFill>
                      </a:tcPr>
                    </a:tc>
                    <a:extLst>
                      <a:ext uri="{0D108BD9-81ED-4DB2-BD59-A6C34878D82A}">
                        <a16:rowId xmlns:a16="http://schemas.microsoft.com/office/drawing/2014/main" val="3604565089"/>
                      </a:ext>
                    </a:extLst>
                  </a:tr>
                  <a:tr h="495618">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293827" r="-333557"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293827" r="-201212"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293827" r="-101212"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293827" r="-1212" b="-80247"/>
                          </a:stretch>
                        </a:blipFill>
                      </a:tcPr>
                    </a:tc>
                    <a:extLst>
                      <a:ext uri="{0D108BD9-81ED-4DB2-BD59-A6C34878D82A}">
                        <a16:rowId xmlns:a16="http://schemas.microsoft.com/office/drawing/2014/main" val="2977987724"/>
                      </a:ext>
                    </a:extLst>
                  </a:tr>
                  <a:tr h="370840">
                    <a:tc>
                      <a:txBody>
                        <a:bodyPr/>
                        <a:lstStyle/>
                        <a:p>
                          <a:pPr algn="ctr"/>
                          <a:r>
                            <a:rPr kumimoji="1" lang="ja-JP" altLang="en-US" sz="1400" i="0" dirty="0">
                              <a:solidFill>
                                <a:schemeClr val="bg1"/>
                              </a:solidFill>
                            </a:rPr>
                            <a:t>解釈</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400" dirty="0">
                              <a:solidFill>
                                <a:schemeClr val="tx1"/>
                              </a:solidFill>
                            </a:rPr>
                            <a:t>正規化無し</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緩め</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正規化有り</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985540"/>
                      </a:ext>
                    </a:extLst>
                  </a:tr>
                </a:tbl>
              </a:graphicData>
            </a:graphic>
          </p:graphicFrame>
        </mc:Fallback>
      </mc:AlternateContent>
      <p:pic>
        <p:nvPicPr>
          <p:cNvPr id="15" name="図 14" descr="グラフ, 折れ線グラフ&#10;&#10;自動的に生成された説明">
            <a:extLst>
              <a:ext uri="{FF2B5EF4-FFF2-40B4-BE49-F238E27FC236}">
                <a16:creationId xmlns:a16="http://schemas.microsoft.com/office/drawing/2014/main" id="{3F999B8D-9643-4146-9470-4D46F6BD04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02" y="2910842"/>
            <a:ext cx="3060073" cy="1936876"/>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8947AA7-E01A-4A9B-944A-EBD42105B440}"/>
                  </a:ext>
                </a:extLst>
              </p:cNvPr>
              <p:cNvSpPr txBox="1"/>
              <p:nvPr/>
            </p:nvSpPr>
            <p:spPr>
              <a:xfrm>
                <a:off x="5197524" y="4272873"/>
                <a:ext cx="4704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oMath>
                  </m:oMathPara>
                </a14:m>
                <a:endParaRPr kumimoji="1" lang="ja-JP" altLang="en-US" sz="1600" dirty="0"/>
              </a:p>
            </p:txBody>
          </p:sp>
        </mc:Choice>
        <mc:Fallback xmlns="">
          <p:sp>
            <p:nvSpPr>
              <p:cNvPr id="19" name="テキスト ボックス 18">
                <a:extLst>
                  <a:ext uri="{FF2B5EF4-FFF2-40B4-BE49-F238E27FC236}">
                    <a16:creationId xmlns:a16="http://schemas.microsoft.com/office/drawing/2014/main" id="{08947AA7-E01A-4A9B-944A-EBD42105B440}"/>
                  </a:ext>
                </a:extLst>
              </p:cNvPr>
              <p:cNvSpPr txBox="1">
                <a:spLocks noRot="1" noChangeAspect="1" noMove="1" noResize="1" noEditPoints="1" noAdjustHandles="1" noChangeArrowheads="1" noChangeShapeType="1" noTextEdit="1"/>
              </p:cNvSpPr>
              <p:nvPr/>
            </p:nvSpPr>
            <p:spPr>
              <a:xfrm>
                <a:off x="5197524" y="4272873"/>
                <a:ext cx="470428" cy="33855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BF47F28-4720-4062-99AC-411530DB50D2}"/>
                  </a:ext>
                </a:extLst>
              </p:cNvPr>
              <p:cNvSpPr txBox="1"/>
              <p:nvPr/>
            </p:nvSpPr>
            <p:spPr>
              <a:xfrm>
                <a:off x="4648622" y="3327185"/>
                <a:ext cx="984201" cy="338619"/>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評価</m:t>
                    </m:r>
                  </m:oMath>
                </a14:m>
                <a:r>
                  <a:rPr kumimoji="1" lang="ja-JP" altLang="en-US" sz="1600" dirty="0"/>
                  <a:t>値</a:t>
                </a:r>
              </a:p>
            </p:txBody>
          </p:sp>
        </mc:Choice>
        <mc:Fallback xmlns="">
          <p:sp>
            <p:nvSpPr>
              <p:cNvPr id="20" name="テキスト ボックス 19">
                <a:extLst>
                  <a:ext uri="{FF2B5EF4-FFF2-40B4-BE49-F238E27FC236}">
                    <a16:creationId xmlns:a16="http://schemas.microsoft.com/office/drawing/2014/main" id="{4BF47F28-4720-4062-99AC-411530DB50D2}"/>
                  </a:ext>
                </a:extLst>
              </p:cNvPr>
              <p:cNvSpPr txBox="1">
                <a:spLocks noRot="1" noChangeAspect="1" noMove="1" noResize="1" noEditPoints="1" noAdjustHandles="1" noChangeArrowheads="1" noChangeShapeType="1" noTextEdit="1"/>
              </p:cNvSpPr>
              <p:nvPr/>
            </p:nvSpPr>
            <p:spPr>
              <a:xfrm>
                <a:off x="4648622" y="3327185"/>
                <a:ext cx="984201" cy="338619"/>
              </a:xfrm>
              <a:prstGeom prst="rect">
                <a:avLst/>
              </a:prstGeom>
              <a:blipFill>
                <a:blip r:embed="rId8"/>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0DB39B8-AB6A-470F-AA9A-D21BB701BF0A}"/>
                  </a:ext>
                </a:extLst>
              </p:cNvPr>
              <p:cNvSpPr txBox="1"/>
              <p:nvPr/>
            </p:nvSpPr>
            <p:spPr>
              <a:xfrm>
                <a:off x="6358077" y="2454812"/>
                <a:ext cx="121565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𝛽</m:t>
                      </m:r>
                      <m:r>
                        <a:rPr lang="en-US" altLang="ja-JP" sz="1600" b="0" i="1" smtClean="0">
                          <a:latin typeface="Cambria Math" panose="02040503050406030204" pitchFamily="18" charset="0"/>
                        </a:rPr>
                        <m:t>=0.01</m:t>
                      </m:r>
                    </m:oMath>
                  </m:oMathPara>
                </a14:m>
                <a:endParaRPr kumimoji="1" lang="ja-JP" altLang="en-US" sz="1400" dirty="0"/>
              </a:p>
            </p:txBody>
          </p:sp>
        </mc:Choice>
        <mc:Fallback xmlns="">
          <p:sp>
            <p:nvSpPr>
              <p:cNvPr id="21" name="テキスト ボックス 20">
                <a:extLst>
                  <a:ext uri="{FF2B5EF4-FFF2-40B4-BE49-F238E27FC236}">
                    <a16:creationId xmlns:a16="http://schemas.microsoft.com/office/drawing/2014/main" id="{E0DB39B8-AB6A-470F-AA9A-D21BB701BF0A}"/>
                  </a:ext>
                </a:extLst>
              </p:cNvPr>
              <p:cNvSpPr txBox="1">
                <a:spLocks noRot="1" noChangeAspect="1" noMove="1" noResize="1" noEditPoints="1" noAdjustHandles="1" noChangeArrowheads="1" noChangeShapeType="1" noTextEdit="1"/>
              </p:cNvSpPr>
              <p:nvPr/>
            </p:nvSpPr>
            <p:spPr>
              <a:xfrm>
                <a:off x="6358077" y="2454812"/>
                <a:ext cx="1215652" cy="338554"/>
              </a:xfrm>
              <a:prstGeom prst="rect">
                <a:avLst/>
              </a:prstGeom>
              <a:blipFill>
                <a:blip r:embed="rId9"/>
                <a:stretch>
                  <a:fillRect b="-12727"/>
                </a:stretch>
              </a:blipFill>
            </p:spPr>
            <p:txBody>
              <a:bodyPr/>
              <a:lstStyle/>
              <a:p>
                <a:r>
                  <a:rPr lang="ja-JP" altLang="en-US">
                    <a:noFill/>
                  </a:rPr>
                  <a:t> </a:t>
                </a:r>
              </a:p>
            </p:txBody>
          </p:sp>
        </mc:Fallback>
      </mc:AlternateContent>
      <p:pic>
        <p:nvPicPr>
          <p:cNvPr id="17" name="図 16" descr="グラフ&#10;&#10;自動的に生成された説明">
            <a:extLst>
              <a:ext uri="{FF2B5EF4-FFF2-40B4-BE49-F238E27FC236}">
                <a16:creationId xmlns:a16="http://schemas.microsoft.com/office/drawing/2014/main" id="{4462595B-580B-438F-BA68-A3D5B9A7BC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8671" y="2910842"/>
            <a:ext cx="3071602" cy="1931459"/>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F1F92BAE-55E7-425F-A412-A80CAFC281D1}"/>
                  </a:ext>
                </a:extLst>
              </p:cNvPr>
              <p:cNvSpPr txBox="1"/>
              <p:nvPr/>
            </p:nvSpPr>
            <p:spPr>
              <a:xfrm>
                <a:off x="9582817" y="2424652"/>
                <a:ext cx="128897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𝛽</m:t>
                      </m:r>
                      <m:r>
                        <a:rPr lang="en-US" altLang="ja-JP" sz="1600" b="0" i="1" smtClean="0">
                          <a:latin typeface="Cambria Math" panose="02040503050406030204" pitchFamily="18" charset="0"/>
                        </a:rPr>
                        <m:t>=0. 1</m:t>
                      </m:r>
                    </m:oMath>
                  </m:oMathPara>
                </a14:m>
                <a:endParaRPr kumimoji="1" lang="ja-JP" altLang="en-US" sz="1400" dirty="0"/>
              </a:p>
            </p:txBody>
          </p:sp>
        </mc:Choice>
        <mc:Fallback xmlns="">
          <p:sp>
            <p:nvSpPr>
              <p:cNvPr id="24" name="テキスト ボックス 23">
                <a:extLst>
                  <a:ext uri="{FF2B5EF4-FFF2-40B4-BE49-F238E27FC236}">
                    <a16:creationId xmlns:a16="http://schemas.microsoft.com/office/drawing/2014/main" id="{F1F92BAE-55E7-425F-A412-A80CAFC281D1}"/>
                  </a:ext>
                </a:extLst>
              </p:cNvPr>
              <p:cNvSpPr txBox="1">
                <a:spLocks noRot="1" noChangeAspect="1" noMove="1" noResize="1" noEditPoints="1" noAdjustHandles="1" noChangeArrowheads="1" noChangeShapeType="1" noTextEdit="1"/>
              </p:cNvSpPr>
              <p:nvPr/>
            </p:nvSpPr>
            <p:spPr>
              <a:xfrm>
                <a:off x="9582817" y="2424652"/>
                <a:ext cx="1288977" cy="338554"/>
              </a:xfrm>
              <a:prstGeom prst="rect">
                <a:avLst/>
              </a:prstGeom>
              <a:blipFill>
                <a:blip r:embed="rId11"/>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58E34C0-8938-4BE5-8AC7-FCE8162FBD84}"/>
                  </a:ext>
                </a:extLst>
              </p:cNvPr>
              <p:cNvSpPr txBox="1"/>
              <p:nvPr/>
            </p:nvSpPr>
            <p:spPr>
              <a:xfrm>
                <a:off x="8437879" y="4245029"/>
                <a:ext cx="4704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oMath>
                  </m:oMathPara>
                </a14:m>
                <a:endParaRPr kumimoji="1" lang="ja-JP" altLang="en-US" sz="1600" dirty="0"/>
              </a:p>
            </p:txBody>
          </p:sp>
        </mc:Choice>
        <mc:Fallback xmlns="">
          <p:sp>
            <p:nvSpPr>
              <p:cNvPr id="25" name="テキスト ボックス 24">
                <a:extLst>
                  <a:ext uri="{FF2B5EF4-FFF2-40B4-BE49-F238E27FC236}">
                    <a16:creationId xmlns:a16="http://schemas.microsoft.com/office/drawing/2014/main" id="{458E34C0-8938-4BE5-8AC7-FCE8162FBD84}"/>
                  </a:ext>
                </a:extLst>
              </p:cNvPr>
              <p:cNvSpPr txBox="1">
                <a:spLocks noRot="1" noChangeAspect="1" noMove="1" noResize="1" noEditPoints="1" noAdjustHandles="1" noChangeArrowheads="1" noChangeShapeType="1" noTextEdit="1"/>
              </p:cNvSpPr>
              <p:nvPr/>
            </p:nvSpPr>
            <p:spPr>
              <a:xfrm>
                <a:off x="8437879" y="4245029"/>
                <a:ext cx="470428" cy="33855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CB44AE37-9691-4083-B8D0-87467AACE9F6}"/>
                  </a:ext>
                </a:extLst>
              </p:cNvPr>
              <p:cNvSpPr txBox="1"/>
              <p:nvPr/>
            </p:nvSpPr>
            <p:spPr>
              <a:xfrm>
                <a:off x="7888977" y="3299341"/>
                <a:ext cx="984201" cy="338619"/>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評価</m:t>
                    </m:r>
                  </m:oMath>
                </a14:m>
                <a:r>
                  <a:rPr kumimoji="1" lang="ja-JP" altLang="en-US" sz="1600" dirty="0"/>
                  <a:t>値</a:t>
                </a:r>
              </a:p>
            </p:txBody>
          </p:sp>
        </mc:Choice>
        <mc:Fallback xmlns="">
          <p:sp>
            <p:nvSpPr>
              <p:cNvPr id="26" name="テキスト ボックス 25">
                <a:extLst>
                  <a:ext uri="{FF2B5EF4-FFF2-40B4-BE49-F238E27FC236}">
                    <a16:creationId xmlns:a16="http://schemas.microsoft.com/office/drawing/2014/main" id="{CB44AE37-9691-4083-B8D0-87467AACE9F6}"/>
                  </a:ext>
                </a:extLst>
              </p:cNvPr>
              <p:cNvSpPr txBox="1">
                <a:spLocks noRot="1" noChangeAspect="1" noMove="1" noResize="1" noEditPoints="1" noAdjustHandles="1" noChangeArrowheads="1" noChangeShapeType="1" noTextEdit="1"/>
              </p:cNvSpPr>
              <p:nvPr/>
            </p:nvSpPr>
            <p:spPr>
              <a:xfrm>
                <a:off x="7888977" y="3299341"/>
                <a:ext cx="984201" cy="338619"/>
              </a:xfrm>
              <a:prstGeom prst="rect">
                <a:avLst/>
              </a:prstGeom>
              <a:blipFill>
                <a:blip r:embed="rId1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983D839-F2C9-417B-8B15-A1A47D16222F}"/>
                  </a:ext>
                </a:extLst>
              </p:cNvPr>
              <p:cNvSpPr txBox="1"/>
              <p:nvPr/>
            </p:nvSpPr>
            <p:spPr>
              <a:xfrm>
                <a:off x="5801436" y="1908900"/>
                <a:ext cx="5743313" cy="338554"/>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正規化</m:t>
                    </m:r>
                  </m:oMath>
                </a14:m>
                <a:r>
                  <a:rPr kumimoji="1" lang="ja-JP" altLang="en-US" sz="1600" dirty="0"/>
                  <a:t>の緩和度合いを変えると、角度の挙動が変わるポイントがある</a:t>
                </a:r>
              </a:p>
            </p:txBody>
          </p:sp>
        </mc:Choice>
        <mc:Fallback xmlns="">
          <p:sp>
            <p:nvSpPr>
              <p:cNvPr id="27" name="テキスト ボックス 26">
                <a:extLst>
                  <a:ext uri="{FF2B5EF4-FFF2-40B4-BE49-F238E27FC236}">
                    <a16:creationId xmlns:a16="http://schemas.microsoft.com/office/drawing/2014/main" id="{D983D839-F2C9-417B-8B15-A1A47D16222F}"/>
                  </a:ext>
                </a:extLst>
              </p:cNvPr>
              <p:cNvSpPr txBox="1">
                <a:spLocks noRot="1" noChangeAspect="1" noMove="1" noResize="1" noEditPoints="1" noAdjustHandles="1" noChangeArrowheads="1" noChangeShapeType="1" noTextEdit="1"/>
              </p:cNvSpPr>
              <p:nvPr/>
            </p:nvSpPr>
            <p:spPr>
              <a:xfrm>
                <a:off x="5801436" y="1908900"/>
                <a:ext cx="5743313" cy="338554"/>
              </a:xfrm>
              <a:prstGeom prst="rect">
                <a:avLst/>
              </a:prstGeom>
              <a:blipFill>
                <a:blip r:embed="rId14"/>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348D447-74DB-4478-9C64-C98832F2792A}"/>
                  </a:ext>
                </a:extLst>
              </p:cNvPr>
              <p:cNvSpPr txBox="1"/>
              <p:nvPr/>
            </p:nvSpPr>
            <p:spPr>
              <a:xfrm>
                <a:off x="5995269" y="4965194"/>
                <a:ext cx="5777631" cy="369332"/>
              </a:xfrm>
              <a:prstGeom prst="rect">
                <a:avLst/>
              </a:prstGeom>
              <a:noFill/>
            </p:spPr>
            <p:txBody>
              <a:bodyPr wrap="square" rtlCol="0">
                <a:spAutoFit/>
              </a:bodyPr>
              <a:lstStyle/>
              <a:p>
                <a:r>
                  <a:rPr kumimoji="1" lang="ja-JP" altLang="en-US" b="0" i="1" dirty="0">
                    <a:latin typeface="Cambria Math" panose="02040503050406030204" pitchFamily="18" charset="0"/>
                  </a:rPr>
                  <a:t>提案手法は、下記のルールで</a:t>
                </a:r>
                <a14:m>
                  <m:oMath xmlns:m="http://schemas.openxmlformats.org/officeDocument/2006/math">
                    <m:r>
                      <a:rPr lang="en-US" altLang="ja-JP" sz="1800" b="0" i="1" smtClean="0">
                        <a:latin typeface="Cambria Math" panose="02040503050406030204" pitchFamily="18" charset="0"/>
                      </a:rPr>
                      <m:t>𝛽</m:t>
                    </m:r>
                  </m:oMath>
                </a14:m>
                <a:r>
                  <a:rPr kumimoji="1" lang="ja-JP" altLang="en-US" b="0" i="1" dirty="0">
                    <a:latin typeface="Cambria Math" panose="02040503050406030204" pitchFamily="18" charset="0"/>
                  </a:rPr>
                  <a:t>を調整しながら探索する。</a:t>
                </a:r>
                <a:endParaRPr kumimoji="1" lang="en-US" altLang="ja-JP" b="0" i="1" dirty="0">
                  <a:latin typeface="Cambria Math" panose="02040503050406030204" pitchFamily="18" charset="0"/>
                </a:endParaRPr>
              </a:p>
            </p:txBody>
          </p:sp>
        </mc:Choice>
        <mc:Fallback xmlns="">
          <p:sp>
            <p:nvSpPr>
              <p:cNvPr id="28" name="テキスト ボックス 27">
                <a:extLst>
                  <a:ext uri="{FF2B5EF4-FFF2-40B4-BE49-F238E27FC236}">
                    <a16:creationId xmlns:a16="http://schemas.microsoft.com/office/drawing/2014/main" id="{D348D447-74DB-4478-9C64-C98832F2792A}"/>
                  </a:ext>
                </a:extLst>
              </p:cNvPr>
              <p:cNvSpPr txBox="1">
                <a:spLocks noRot="1" noChangeAspect="1" noMove="1" noResize="1" noEditPoints="1" noAdjustHandles="1" noChangeArrowheads="1" noChangeShapeType="1" noTextEdit="1"/>
              </p:cNvSpPr>
              <p:nvPr/>
            </p:nvSpPr>
            <p:spPr>
              <a:xfrm>
                <a:off x="5995269" y="4965194"/>
                <a:ext cx="5777631" cy="369332"/>
              </a:xfrm>
              <a:prstGeom prst="rect">
                <a:avLst/>
              </a:prstGeom>
              <a:blipFill>
                <a:blip r:embed="rId15"/>
                <a:stretch>
                  <a:fillRect l="-844"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05EA0C7-6B0C-4E1B-AB18-E822EDA3573C}"/>
                  </a:ext>
                </a:extLst>
              </p:cNvPr>
              <p:cNvSpPr txBox="1"/>
              <p:nvPr/>
            </p:nvSpPr>
            <p:spPr>
              <a:xfrm>
                <a:off x="5766475" y="5414587"/>
                <a:ext cx="5777631" cy="58477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角度が激しく動く：</a:t>
                </a:r>
                <a14:m>
                  <m:oMath xmlns:m="http://schemas.openxmlformats.org/officeDocument/2006/math">
                    <m:r>
                      <a:rPr lang="en-US" altLang="ja-JP" sz="1600" b="0" i="1" smtClean="0">
                        <a:latin typeface="Cambria Math" panose="02040503050406030204" pitchFamily="18" charset="0"/>
                      </a:rPr>
                      <m:t>𝛽</m:t>
                    </m:r>
                  </m:oMath>
                </a14:m>
                <a:r>
                  <a:rPr kumimoji="1" lang="ja-JP" altLang="en-US" sz="1600" i="1" dirty="0">
                    <a:latin typeface="Cambria Math" panose="02040503050406030204" pitchFamily="18" charset="0"/>
                  </a:rPr>
                  <a:t>を下げる（正規化を弱める）</a:t>
                </a:r>
                <a:endParaRPr kumimoji="1" lang="en-US" altLang="ja-JP" sz="1600" i="1" dirty="0">
                  <a:latin typeface="Cambria Math" panose="02040503050406030204" pitchFamily="18" charset="0"/>
                </a:endParaRPr>
              </a:p>
              <a:p>
                <a:pPr marL="285750" indent="-285750">
                  <a:buFont typeface="Wingdings" panose="05000000000000000000" pitchFamily="2" charset="2"/>
                  <a:buChar char="Ø"/>
                </a:pPr>
                <a:r>
                  <a:rPr kumimoji="1" lang="ja-JP" altLang="en-US" sz="1600" i="1" dirty="0">
                    <a:latin typeface="Cambria Math" panose="02040503050406030204" pitchFamily="18" charset="0"/>
                  </a:rPr>
                  <a:t>角度が安定し続ける：</a:t>
                </a:r>
                <a:r>
                  <a:rPr lang="en-US" altLang="ja-JP" sz="1600" b="0" dirty="0"/>
                  <a:t> </a:t>
                </a:r>
                <a14:m>
                  <m:oMath xmlns:m="http://schemas.openxmlformats.org/officeDocument/2006/math">
                    <m:r>
                      <a:rPr lang="en-US" altLang="ja-JP" sz="1600" b="0" i="1" smtClean="0">
                        <a:latin typeface="Cambria Math" panose="02040503050406030204" pitchFamily="18" charset="0"/>
                      </a:rPr>
                      <m:t>𝛽</m:t>
                    </m:r>
                  </m:oMath>
                </a14:m>
                <a:r>
                  <a:rPr kumimoji="1" lang="ja-JP" altLang="en-US" sz="1600" i="1" dirty="0">
                    <a:latin typeface="Cambria Math" panose="02040503050406030204" pitchFamily="18" charset="0"/>
                  </a:rPr>
                  <a:t>を上げる（正規化を強める）</a:t>
                </a:r>
                <a:endParaRPr kumimoji="1" lang="en-US" altLang="ja-JP" sz="1600" b="0" i="1" dirty="0">
                  <a:latin typeface="Cambria Math" panose="02040503050406030204" pitchFamily="18" charset="0"/>
                </a:endParaRPr>
              </a:p>
            </p:txBody>
          </p:sp>
        </mc:Choice>
        <mc:Fallback xmlns="">
          <p:sp>
            <p:nvSpPr>
              <p:cNvPr id="29" name="テキスト ボックス 28">
                <a:extLst>
                  <a:ext uri="{FF2B5EF4-FFF2-40B4-BE49-F238E27FC236}">
                    <a16:creationId xmlns:a16="http://schemas.microsoft.com/office/drawing/2014/main" id="{105EA0C7-6B0C-4E1B-AB18-E822EDA3573C}"/>
                  </a:ext>
                </a:extLst>
              </p:cNvPr>
              <p:cNvSpPr txBox="1">
                <a:spLocks noRot="1" noChangeAspect="1" noMove="1" noResize="1" noEditPoints="1" noAdjustHandles="1" noChangeArrowheads="1" noChangeShapeType="1" noTextEdit="1"/>
              </p:cNvSpPr>
              <p:nvPr/>
            </p:nvSpPr>
            <p:spPr>
              <a:xfrm>
                <a:off x="5766475" y="5414587"/>
                <a:ext cx="5777631" cy="584775"/>
              </a:xfrm>
              <a:prstGeom prst="rect">
                <a:avLst/>
              </a:prstGeom>
              <a:blipFill>
                <a:blip r:embed="rId16"/>
                <a:stretch>
                  <a:fillRect l="-422" t="-3125"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390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M1 </a:t>
            </a:r>
            <a:r>
              <a:rPr lang="ja-JP" altLang="en-US" dirty="0"/>
              <a:t>佐藤さんの状況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近傍生成法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12</a:t>
            </a:r>
            <a:r>
              <a:rPr lang="ja-JP" altLang="en-US" sz="2800" dirty="0"/>
              <a:t>月～</a:t>
            </a:r>
            <a:r>
              <a:rPr lang="en-US" altLang="ja-JP" sz="2800" dirty="0"/>
              <a:t>1</a:t>
            </a:r>
            <a:r>
              <a:rPr lang="ja-JP" altLang="en-US" sz="2800" dirty="0"/>
              <a:t>月は就活に専念していた。</a:t>
            </a:r>
            <a:r>
              <a:rPr lang="ja-JP" altLang="en-US" dirty="0"/>
              <a:t>（先日、内々定をもらった）</a:t>
            </a:r>
          </a:p>
          <a:p>
            <a:pPr>
              <a:defRPr/>
            </a:pPr>
            <a:r>
              <a:rPr lang="ja-JP" altLang="en-US" sz="2800" dirty="0"/>
              <a:t>有制約における近傍生成法について、実験を進めている。</a:t>
            </a:r>
            <a:endParaRPr lang="en-US" altLang="ja-JP" sz="2800" dirty="0"/>
          </a:p>
        </p:txBody>
      </p:sp>
      <p:sp>
        <p:nvSpPr>
          <p:cNvPr id="8" name="テキスト ボックス 7">
            <a:extLst>
              <a:ext uri="{FF2B5EF4-FFF2-40B4-BE49-F238E27FC236}">
                <a16:creationId xmlns:a16="http://schemas.microsoft.com/office/drawing/2014/main" id="{133892D5-CF63-4FF2-B593-5CF0B20696D0}"/>
              </a:ext>
            </a:extLst>
          </p:cNvPr>
          <p:cNvSpPr txBox="1"/>
          <p:nvPr/>
        </p:nvSpPr>
        <p:spPr>
          <a:xfrm>
            <a:off x="595101" y="2242749"/>
            <a:ext cx="4202519"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Additiona</a:t>
            </a:r>
            <a:r>
              <a:rPr kumimoji="1" lang="en-US" altLang="ja-JP" dirty="0">
                <a:latin typeface="Cambria Math" panose="02040503050406030204" pitchFamily="18" charset="0"/>
              </a:rPr>
              <a:t>l Set</a:t>
            </a:r>
            <a:r>
              <a:rPr kumimoji="1" lang="ja-JP" altLang="en-US" b="0" i="1" dirty="0">
                <a:latin typeface="Cambria Math" panose="02040503050406030204" pitchFamily="18" charset="0"/>
              </a:rPr>
              <a:t>に着目</a:t>
            </a:r>
            <a:endParaRPr kumimoji="1" lang="en-US" altLang="ja-JP" b="0" i="1" dirty="0">
              <a:latin typeface="Cambria Math" panose="02040503050406030204" pitchFamily="18" charset="0"/>
            </a:endParaRPr>
          </a:p>
        </p:txBody>
      </p:sp>
      <p:sp>
        <p:nvSpPr>
          <p:cNvPr id="23" name="テキスト ボックス 22">
            <a:extLst>
              <a:ext uri="{FF2B5EF4-FFF2-40B4-BE49-F238E27FC236}">
                <a16:creationId xmlns:a16="http://schemas.microsoft.com/office/drawing/2014/main" id="{F51F7292-3C92-45F9-8A5D-224A437B6690}"/>
              </a:ext>
            </a:extLst>
          </p:cNvPr>
          <p:cNvSpPr txBox="1"/>
          <p:nvPr/>
        </p:nvSpPr>
        <p:spPr>
          <a:xfrm>
            <a:off x="571984" y="3003741"/>
            <a:ext cx="4202519" cy="646331"/>
          </a:xfrm>
          <a:prstGeom prst="rect">
            <a:avLst/>
          </a:prstGeom>
          <a:noFill/>
        </p:spPr>
        <p:txBody>
          <a:bodyPr wrap="square" rtlCol="0">
            <a:spAutoFit/>
          </a:bodyPr>
          <a:lstStyle/>
          <a:p>
            <a:pPr algn="ctr"/>
            <a:r>
              <a:rPr kumimoji="1" lang="ja-JP" altLang="en-US" i="1" dirty="0">
                <a:latin typeface="Cambria Math" panose="02040503050406030204" pitchFamily="18" charset="0"/>
              </a:rPr>
              <a:t>近傍生成では、現在の個体、あるいは、</a:t>
            </a:r>
            <a:endParaRPr kumimoji="1" lang="en-US" altLang="ja-JP" i="1" dirty="0">
              <a:latin typeface="Cambria Math" panose="02040503050406030204" pitchFamily="18" charset="0"/>
            </a:endParaRPr>
          </a:p>
          <a:p>
            <a:pPr algn="ctr"/>
            <a:r>
              <a:rPr kumimoji="1" lang="ja-JP" altLang="en-US" i="1" dirty="0">
                <a:latin typeface="Cambria Math" panose="02040503050406030204" pitchFamily="18" charset="0"/>
              </a:rPr>
              <a:t>過去の履歴で評価が良かった解を参照する。</a:t>
            </a:r>
            <a:endParaRPr kumimoji="1" lang="en-US" altLang="ja-JP" b="0" i="1" dirty="0">
              <a:latin typeface="Cambria Math" panose="02040503050406030204" pitchFamily="18" charset="0"/>
            </a:endParaRPr>
          </a:p>
        </p:txBody>
      </p:sp>
      <p:sp>
        <p:nvSpPr>
          <p:cNvPr id="30" name="テキスト ボックス 29">
            <a:extLst>
              <a:ext uri="{FF2B5EF4-FFF2-40B4-BE49-F238E27FC236}">
                <a16:creationId xmlns:a16="http://schemas.microsoft.com/office/drawing/2014/main" id="{F83406CB-0566-40D7-91BC-AD3AF07525C7}"/>
              </a:ext>
            </a:extLst>
          </p:cNvPr>
          <p:cNvSpPr txBox="1"/>
          <p:nvPr/>
        </p:nvSpPr>
        <p:spPr>
          <a:xfrm>
            <a:off x="595101" y="3857066"/>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一方、実行可能かどうかは判別していない。</a:t>
            </a:r>
            <a:endParaRPr kumimoji="1" lang="en-US" altLang="ja-JP" b="0" i="1" dirty="0">
              <a:latin typeface="Cambria Math" panose="02040503050406030204" pitchFamily="18" charset="0"/>
            </a:endParaRPr>
          </a:p>
        </p:txBody>
      </p:sp>
      <p:sp>
        <p:nvSpPr>
          <p:cNvPr id="33" name="二等辺三角形 32">
            <a:extLst>
              <a:ext uri="{FF2B5EF4-FFF2-40B4-BE49-F238E27FC236}">
                <a16:creationId xmlns:a16="http://schemas.microsoft.com/office/drawing/2014/main" id="{2A477D29-A0D0-4919-8304-E0D98983921C}"/>
              </a:ext>
            </a:extLst>
          </p:cNvPr>
          <p:cNvSpPr/>
          <p:nvPr/>
        </p:nvSpPr>
        <p:spPr>
          <a:xfrm rot="10800000">
            <a:off x="2277680" y="4512046"/>
            <a:ext cx="791126" cy="26333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6D2ED1C2-CE07-4F6A-800B-B0E21FDFB85F}"/>
              </a:ext>
            </a:extLst>
          </p:cNvPr>
          <p:cNvSpPr txBox="1"/>
          <p:nvPr/>
        </p:nvSpPr>
        <p:spPr>
          <a:xfrm>
            <a:off x="157248" y="5041807"/>
            <a:ext cx="5078223" cy="646331"/>
          </a:xfrm>
          <a:prstGeom prst="rect">
            <a:avLst/>
          </a:prstGeom>
          <a:noFill/>
        </p:spPr>
        <p:txBody>
          <a:bodyPr wrap="square" rtlCol="0">
            <a:spAutoFit/>
          </a:bodyPr>
          <a:lstStyle/>
          <a:p>
            <a:pPr algn="ctr"/>
            <a:r>
              <a:rPr kumimoji="1" lang="ja-JP" altLang="en-US" b="0" i="1" dirty="0">
                <a:latin typeface="Cambria Math" panose="02040503050406030204" pitchFamily="18" charset="0"/>
              </a:rPr>
              <a:t>実行可能／違反を判別しながらアーカイブに保存し、</a:t>
            </a:r>
            <a:endParaRPr kumimoji="1" lang="en-US" altLang="ja-JP" b="0" i="1" dirty="0">
              <a:latin typeface="Cambria Math" panose="02040503050406030204" pitchFamily="18" charset="0"/>
            </a:endParaRPr>
          </a:p>
          <a:p>
            <a:pPr algn="ctr"/>
            <a:r>
              <a:rPr kumimoji="1" lang="ja-JP" altLang="en-US" b="0" i="1" dirty="0">
                <a:latin typeface="Cambria Math" panose="02040503050406030204" pitchFamily="18" charset="0"/>
              </a:rPr>
              <a:t>近傍生成で活用する。</a:t>
            </a:r>
            <a:endParaRPr kumimoji="1" lang="en-US" altLang="ja-JP" b="0" i="1" dirty="0">
              <a:latin typeface="Cambria Math" panose="02040503050406030204" pitchFamily="18" charset="0"/>
            </a:endParaRPr>
          </a:p>
        </p:txBody>
      </p:sp>
      <p:pic>
        <p:nvPicPr>
          <p:cNvPr id="5" name="図 4">
            <a:extLst>
              <a:ext uri="{FF2B5EF4-FFF2-40B4-BE49-F238E27FC236}">
                <a16:creationId xmlns:a16="http://schemas.microsoft.com/office/drawing/2014/main" id="{5575CD3F-A09F-4D0B-B58D-75F7B070FFB0}"/>
              </a:ext>
            </a:extLst>
          </p:cNvPr>
          <p:cNvPicPr>
            <a:picLocks noChangeAspect="1"/>
          </p:cNvPicPr>
          <p:nvPr/>
        </p:nvPicPr>
        <p:blipFill>
          <a:blip r:embed="rId2"/>
          <a:stretch>
            <a:fillRect/>
          </a:stretch>
        </p:blipFill>
        <p:spPr>
          <a:xfrm>
            <a:off x="5093826" y="2780879"/>
            <a:ext cx="7008419" cy="2249862"/>
          </a:xfrm>
          <a:prstGeom prst="rect">
            <a:avLst/>
          </a:prstGeom>
        </p:spPr>
      </p:pic>
      <p:sp>
        <p:nvSpPr>
          <p:cNvPr id="35" name="テキスト ボックス 34">
            <a:extLst>
              <a:ext uri="{FF2B5EF4-FFF2-40B4-BE49-F238E27FC236}">
                <a16:creationId xmlns:a16="http://schemas.microsoft.com/office/drawing/2014/main" id="{C6AAA225-19E1-4DF2-B4CC-FDA83F5A7F78}"/>
              </a:ext>
            </a:extLst>
          </p:cNvPr>
          <p:cNvSpPr txBox="1"/>
          <p:nvPr/>
        </p:nvSpPr>
        <p:spPr>
          <a:xfrm>
            <a:off x="6217117" y="5109500"/>
            <a:ext cx="4546133" cy="369332"/>
          </a:xfrm>
          <a:prstGeom prst="rect">
            <a:avLst/>
          </a:prstGeom>
          <a:noFill/>
        </p:spPr>
        <p:txBody>
          <a:bodyPr wrap="square" rtlCol="0">
            <a:spAutoFit/>
          </a:bodyPr>
          <a:lstStyle/>
          <a:p>
            <a:pPr algn="ctr"/>
            <a:r>
              <a:rPr kumimoji="1" lang="ja-JP" altLang="en-US" b="0" dirty="0">
                <a:latin typeface="Cambria Math" panose="02040503050406030204" pitchFamily="18" charset="0"/>
              </a:rPr>
              <a:t>（</a:t>
            </a:r>
            <a:r>
              <a:rPr kumimoji="1" lang="en-US" altLang="ja-JP" b="0" dirty="0">
                <a:latin typeface="Cambria Math" panose="02040503050406030204" pitchFamily="18" charset="0"/>
              </a:rPr>
              <a:t>IMDE</a:t>
            </a:r>
            <a:r>
              <a:rPr kumimoji="1" lang="ja-JP" altLang="en-US" b="0" dirty="0">
                <a:latin typeface="Cambria Math" panose="02040503050406030204" pitchFamily="18" charset="0"/>
              </a:rPr>
              <a:t>という多目的有制約最適化の方法）</a:t>
            </a:r>
            <a:endParaRPr kumimoji="1" lang="en-US" altLang="ja-JP" b="0" i="1" dirty="0">
              <a:latin typeface="Cambria Math" panose="02040503050406030204" pitchFamily="18" charset="0"/>
            </a:endParaRPr>
          </a:p>
        </p:txBody>
      </p:sp>
      <p:sp>
        <p:nvSpPr>
          <p:cNvPr id="36" name="テキスト ボックス 35">
            <a:extLst>
              <a:ext uri="{FF2B5EF4-FFF2-40B4-BE49-F238E27FC236}">
                <a16:creationId xmlns:a16="http://schemas.microsoft.com/office/drawing/2014/main" id="{095CE9A5-3E2E-405A-A5ED-2687E8F16E42}"/>
              </a:ext>
            </a:extLst>
          </p:cNvPr>
          <p:cNvSpPr txBox="1"/>
          <p:nvPr/>
        </p:nvSpPr>
        <p:spPr>
          <a:xfrm>
            <a:off x="5732370" y="2142793"/>
            <a:ext cx="5731329" cy="646331"/>
          </a:xfrm>
          <a:prstGeom prst="rect">
            <a:avLst/>
          </a:prstGeom>
          <a:noFill/>
        </p:spPr>
        <p:txBody>
          <a:bodyPr wrap="square" rtlCol="0">
            <a:spAutoFit/>
          </a:bodyPr>
          <a:lstStyle/>
          <a:p>
            <a:pPr algn="ctr"/>
            <a:r>
              <a:rPr kumimoji="1" lang="en-US" altLang="ja-JP" b="0" dirty="0">
                <a:latin typeface="Cambria Math" panose="02040503050406030204" pitchFamily="18" charset="0"/>
              </a:rPr>
              <a:t>Additiona</a:t>
            </a:r>
            <a:r>
              <a:rPr kumimoji="1" lang="en-US" altLang="ja-JP" dirty="0">
                <a:latin typeface="Cambria Math" panose="02040503050406030204" pitchFamily="18" charset="0"/>
              </a:rPr>
              <a:t>l Set</a:t>
            </a:r>
            <a:r>
              <a:rPr kumimoji="1" lang="ja-JP" altLang="en-US" dirty="0">
                <a:latin typeface="Cambria Math" panose="02040503050406030204" pitchFamily="18" charset="0"/>
              </a:rPr>
              <a:t>の保存範囲を限定していくことで、</a:t>
            </a:r>
            <a:endParaRPr kumimoji="1" lang="en-US" altLang="ja-JP" dirty="0">
              <a:latin typeface="Cambria Math" panose="02040503050406030204" pitchFamily="18" charset="0"/>
            </a:endParaRPr>
          </a:p>
          <a:p>
            <a:pPr algn="ctr"/>
            <a:r>
              <a:rPr kumimoji="1" lang="ja-JP" altLang="en-US" dirty="0">
                <a:latin typeface="Cambria Math" panose="02040503050406030204" pitchFamily="18" charset="0"/>
              </a:rPr>
              <a:t>制約境界付近の、評価値が良い違反解を活用できる</a:t>
            </a:r>
            <a:endParaRPr kumimoji="1" lang="en-US" altLang="ja-JP" b="0" i="1" dirty="0">
              <a:latin typeface="Cambria Math" panose="02040503050406030204" pitchFamily="18" charset="0"/>
            </a:endParaRPr>
          </a:p>
        </p:txBody>
      </p:sp>
      <p:sp>
        <p:nvSpPr>
          <p:cNvPr id="37" name="テキスト ボックス 36">
            <a:extLst>
              <a:ext uri="{FF2B5EF4-FFF2-40B4-BE49-F238E27FC236}">
                <a16:creationId xmlns:a16="http://schemas.microsoft.com/office/drawing/2014/main" id="{FFCFF4DF-84A7-4BE1-AB3F-9BD4C66C3D5D}"/>
              </a:ext>
            </a:extLst>
          </p:cNvPr>
          <p:cNvSpPr txBox="1"/>
          <p:nvPr/>
        </p:nvSpPr>
        <p:spPr>
          <a:xfrm>
            <a:off x="7445842" y="3905810"/>
            <a:ext cx="964733" cy="307777"/>
          </a:xfrm>
          <a:prstGeom prst="rect">
            <a:avLst/>
          </a:prstGeom>
          <a:noFill/>
        </p:spPr>
        <p:txBody>
          <a:bodyPr wrap="square" rtlCol="0">
            <a:spAutoFit/>
          </a:bodyPr>
          <a:lstStyle/>
          <a:p>
            <a:pPr algn="ctr"/>
            <a:r>
              <a:rPr kumimoji="1" lang="ja-JP" altLang="en-US" sz="1400" b="0" dirty="0">
                <a:solidFill>
                  <a:schemeClr val="accent4"/>
                </a:solidFill>
                <a:latin typeface="Cambria Math" panose="02040503050406030204" pitchFamily="18" charset="0"/>
              </a:rPr>
              <a:t>保存解</a:t>
            </a:r>
            <a:endParaRPr kumimoji="1" lang="en-US" altLang="ja-JP" sz="1400" b="0" i="1" dirty="0">
              <a:solidFill>
                <a:schemeClr val="accent4"/>
              </a:solidFill>
              <a:latin typeface="Cambria Math" panose="02040503050406030204" pitchFamily="18" charset="0"/>
            </a:endParaRPr>
          </a:p>
        </p:txBody>
      </p:sp>
      <p:sp>
        <p:nvSpPr>
          <p:cNvPr id="38" name="テキスト ボックス 37">
            <a:extLst>
              <a:ext uri="{FF2B5EF4-FFF2-40B4-BE49-F238E27FC236}">
                <a16:creationId xmlns:a16="http://schemas.microsoft.com/office/drawing/2014/main" id="{185146CD-B192-445F-8ED1-52D22D2E085D}"/>
              </a:ext>
            </a:extLst>
          </p:cNvPr>
          <p:cNvSpPr txBox="1"/>
          <p:nvPr/>
        </p:nvSpPr>
        <p:spPr>
          <a:xfrm>
            <a:off x="10160467" y="4021611"/>
            <a:ext cx="964733" cy="307777"/>
          </a:xfrm>
          <a:prstGeom prst="rect">
            <a:avLst/>
          </a:prstGeom>
          <a:noFill/>
        </p:spPr>
        <p:txBody>
          <a:bodyPr wrap="square" rtlCol="0">
            <a:spAutoFit/>
          </a:bodyPr>
          <a:lstStyle/>
          <a:p>
            <a:pPr algn="ctr"/>
            <a:r>
              <a:rPr kumimoji="1" lang="ja-JP" altLang="en-US" sz="1400" b="0" dirty="0">
                <a:solidFill>
                  <a:schemeClr val="accent4"/>
                </a:solidFill>
                <a:latin typeface="Cambria Math" panose="02040503050406030204" pitchFamily="18" charset="0"/>
              </a:rPr>
              <a:t>保存解</a:t>
            </a:r>
            <a:endParaRPr kumimoji="1" lang="en-US" altLang="ja-JP" sz="1400" b="0" i="1" dirty="0">
              <a:solidFill>
                <a:schemeClr val="accent4"/>
              </a:solidFill>
              <a:latin typeface="Cambria Math" panose="02040503050406030204" pitchFamily="18" charset="0"/>
            </a:endParaRPr>
          </a:p>
        </p:txBody>
      </p:sp>
      <p:sp>
        <p:nvSpPr>
          <p:cNvPr id="39" name="テキスト ボックス 38">
            <a:extLst>
              <a:ext uri="{FF2B5EF4-FFF2-40B4-BE49-F238E27FC236}">
                <a16:creationId xmlns:a16="http://schemas.microsoft.com/office/drawing/2014/main" id="{BAD719E4-955F-429D-9461-13B7204AC563}"/>
              </a:ext>
            </a:extLst>
          </p:cNvPr>
          <p:cNvSpPr txBox="1"/>
          <p:nvPr/>
        </p:nvSpPr>
        <p:spPr>
          <a:xfrm>
            <a:off x="5732370" y="5608824"/>
            <a:ext cx="5700063" cy="646331"/>
          </a:xfrm>
          <a:prstGeom prst="rect">
            <a:avLst/>
          </a:prstGeom>
          <a:noFill/>
        </p:spPr>
        <p:txBody>
          <a:bodyPr wrap="square" rtlCol="0">
            <a:spAutoFit/>
          </a:bodyPr>
          <a:lstStyle/>
          <a:p>
            <a:pPr algn="ctr"/>
            <a:r>
              <a:rPr kumimoji="1" lang="ja-JP" altLang="en-US" b="0" dirty="0">
                <a:latin typeface="Cambria Math" panose="02040503050406030204" pitchFamily="18" charset="0"/>
              </a:rPr>
              <a:t>まだ提案手法として実装できていないため、</a:t>
            </a:r>
            <a:endParaRPr kumimoji="1" lang="en-US" altLang="ja-JP" b="0" dirty="0">
              <a:latin typeface="Cambria Math" panose="02040503050406030204" pitchFamily="18" charset="0"/>
            </a:endParaRPr>
          </a:p>
          <a:p>
            <a:pPr algn="ctr"/>
            <a:r>
              <a:rPr kumimoji="1" lang="ja-JP" altLang="en-US" b="0" dirty="0">
                <a:latin typeface="Cambria Math" panose="02040503050406030204" pitchFamily="18" charset="0"/>
              </a:rPr>
              <a:t>直近で学会発表するかどうかは</a:t>
            </a:r>
            <a:r>
              <a:rPr kumimoji="1" lang="en-US" altLang="ja-JP" dirty="0">
                <a:latin typeface="Cambria Math" panose="02040503050406030204" pitchFamily="18" charset="0"/>
              </a:rPr>
              <a:t>2</a:t>
            </a:r>
            <a:r>
              <a:rPr kumimoji="1" lang="ja-JP" altLang="en-US" dirty="0">
                <a:latin typeface="Cambria Math" panose="02040503050406030204" pitchFamily="18" charset="0"/>
              </a:rPr>
              <a:t>月中に判断</a:t>
            </a:r>
            <a:endParaRPr kumimoji="1" lang="en-US" altLang="ja-JP" b="0" i="1" dirty="0">
              <a:latin typeface="Cambria Math" panose="02040503050406030204" pitchFamily="18" charset="0"/>
            </a:endParaRPr>
          </a:p>
        </p:txBody>
      </p:sp>
    </p:spTree>
    <p:extLst>
      <p:ext uri="{BB962C8B-B14F-4D97-AF65-F5344CB8AC3E}">
        <p14:creationId xmlns:p14="http://schemas.microsoft.com/office/powerpoint/2010/main" val="35364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D1 </a:t>
            </a:r>
            <a:r>
              <a:rPr lang="ja-JP" altLang="en-US" dirty="0"/>
              <a:t>安田さんの状況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基本的には、現在は多目的・有制約での研究を進めているが、全体的には有制約のテーマである。</a:t>
            </a:r>
            <a:endParaRPr lang="ja-JP" altLang="en-US" dirty="0"/>
          </a:p>
          <a:p>
            <a:pPr>
              <a:defRPr/>
            </a:pPr>
            <a:r>
              <a:rPr lang="ja-JP" altLang="en-US" sz="2800" dirty="0"/>
              <a:t>研究業績のために、単一目的・有制約での成果も国際会議での発表を希望している。</a:t>
            </a:r>
            <a:endParaRPr lang="en-US" altLang="ja-JP" sz="2800" dirty="0"/>
          </a:p>
        </p:txBody>
      </p:sp>
      <p:sp>
        <p:nvSpPr>
          <p:cNvPr id="17" name="正方形/長方形 16">
            <a:extLst>
              <a:ext uri="{FF2B5EF4-FFF2-40B4-BE49-F238E27FC236}">
                <a16:creationId xmlns:a16="http://schemas.microsoft.com/office/drawing/2014/main" id="{04987A12-7EE5-4B32-96D4-0343506AC569}"/>
              </a:ext>
            </a:extLst>
          </p:cNvPr>
          <p:cNvSpPr/>
          <p:nvPr/>
        </p:nvSpPr>
        <p:spPr>
          <a:xfrm>
            <a:off x="2645969" y="3444877"/>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単一目的・有制約</a:t>
            </a:r>
            <a:endParaRPr kumimoji="1" lang="ja-JP" altLang="en-US" dirty="0"/>
          </a:p>
        </p:txBody>
      </p:sp>
      <p:sp>
        <p:nvSpPr>
          <p:cNvPr id="18" name="正方形/長方形 17">
            <a:extLst>
              <a:ext uri="{FF2B5EF4-FFF2-40B4-BE49-F238E27FC236}">
                <a16:creationId xmlns:a16="http://schemas.microsoft.com/office/drawing/2014/main" id="{283C861B-8101-43B5-92BF-5577A6F41714}"/>
              </a:ext>
            </a:extLst>
          </p:cNvPr>
          <p:cNvSpPr/>
          <p:nvPr/>
        </p:nvSpPr>
        <p:spPr>
          <a:xfrm>
            <a:off x="6728501" y="3444877"/>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多目的・有制約</a:t>
            </a:r>
            <a:endParaRPr kumimoji="1" lang="ja-JP" altLang="en-US" dirty="0"/>
          </a:p>
        </p:txBody>
      </p:sp>
      <p:sp>
        <p:nvSpPr>
          <p:cNvPr id="19" name="正方形/長方形 18">
            <a:extLst>
              <a:ext uri="{FF2B5EF4-FFF2-40B4-BE49-F238E27FC236}">
                <a16:creationId xmlns:a16="http://schemas.microsoft.com/office/drawing/2014/main" id="{A96DAA98-8DD7-4001-96FA-7C51ACFD1955}"/>
              </a:ext>
            </a:extLst>
          </p:cNvPr>
          <p:cNvSpPr/>
          <p:nvPr/>
        </p:nvSpPr>
        <p:spPr>
          <a:xfrm>
            <a:off x="4681773" y="4941231"/>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有制約の研究</a:t>
            </a:r>
            <a:endParaRPr kumimoji="1" lang="ja-JP" altLang="en-US" dirty="0"/>
          </a:p>
        </p:txBody>
      </p:sp>
      <p:cxnSp>
        <p:nvCxnSpPr>
          <p:cNvPr id="6" name="コネクタ: カギ線 5">
            <a:extLst>
              <a:ext uri="{FF2B5EF4-FFF2-40B4-BE49-F238E27FC236}">
                <a16:creationId xmlns:a16="http://schemas.microsoft.com/office/drawing/2014/main" id="{A837FECB-AFF5-4321-B9F0-9246ABD49434}"/>
              </a:ext>
            </a:extLst>
          </p:cNvPr>
          <p:cNvCxnSpPr>
            <a:cxnSpLocks/>
            <a:stCxn id="17" idx="2"/>
            <a:endCxn id="19" idx="1"/>
          </p:cNvCxnSpPr>
          <p:nvPr/>
        </p:nvCxnSpPr>
        <p:spPr>
          <a:xfrm rot="16200000" flipH="1">
            <a:off x="3553554" y="4022866"/>
            <a:ext cx="1286499" cy="969939"/>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0137E9FB-C7A8-4C85-AE40-531AC8DA246A}"/>
              </a:ext>
            </a:extLst>
          </p:cNvPr>
          <p:cNvCxnSpPr>
            <a:cxnSpLocks/>
            <a:stCxn id="18" idx="2"/>
            <a:endCxn id="19" idx="3"/>
          </p:cNvCxnSpPr>
          <p:nvPr/>
        </p:nvCxnSpPr>
        <p:spPr>
          <a:xfrm rot="5400000">
            <a:off x="6660686" y="4017405"/>
            <a:ext cx="1286499" cy="980863"/>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AFCE580-34FF-428B-9E7A-46AE215687D0}"/>
              </a:ext>
            </a:extLst>
          </p:cNvPr>
          <p:cNvSpPr txBox="1"/>
          <p:nvPr/>
        </p:nvSpPr>
        <p:spPr>
          <a:xfrm>
            <a:off x="2384429" y="2932243"/>
            <a:ext cx="2654810"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基本、学部・修士の成果</a:t>
            </a:r>
            <a:endParaRPr kumimoji="1" lang="en-US" altLang="ja-JP" b="0" i="1" dirty="0">
              <a:latin typeface="Cambria Math" panose="02040503050406030204" pitchFamily="18" charset="0"/>
            </a:endParaRPr>
          </a:p>
        </p:txBody>
      </p:sp>
      <p:sp>
        <p:nvSpPr>
          <p:cNvPr id="29" name="テキスト ボックス 28">
            <a:extLst>
              <a:ext uri="{FF2B5EF4-FFF2-40B4-BE49-F238E27FC236}">
                <a16:creationId xmlns:a16="http://schemas.microsoft.com/office/drawing/2014/main" id="{5588D36E-D586-4065-BB61-FCB3303F5E69}"/>
              </a:ext>
            </a:extLst>
          </p:cNvPr>
          <p:cNvSpPr txBox="1"/>
          <p:nvPr/>
        </p:nvSpPr>
        <p:spPr>
          <a:xfrm>
            <a:off x="6546854" y="2932243"/>
            <a:ext cx="2654810"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基本、博士での注力</a:t>
            </a:r>
            <a:endParaRPr kumimoji="1" lang="en-US" altLang="ja-JP" b="0" i="1" dirty="0">
              <a:latin typeface="Cambria Math" panose="02040503050406030204" pitchFamily="18" charset="0"/>
            </a:endParaRPr>
          </a:p>
        </p:txBody>
      </p:sp>
      <p:sp>
        <p:nvSpPr>
          <p:cNvPr id="32" name="テキスト ボックス 31">
            <a:extLst>
              <a:ext uri="{FF2B5EF4-FFF2-40B4-BE49-F238E27FC236}">
                <a16:creationId xmlns:a16="http://schemas.microsoft.com/office/drawing/2014/main" id="{D2BEA74D-0A8C-4E13-9328-9CC047FF3D2A}"/>
              </a:ext>
            </a:extLst>
          </p:cNvPr>
          <p:cNvSpPr txBox="1"/>
          <p:nvPr/>
        </p:nvSpPr>
        <p:spPr>
          <a:xfrm>
            <a:off x="429109" y="3914199"/>
            <a:ext cx="3124714" cy="923330"/>
          </a:xfrm>
          <a:prstGeom prst="rect">
            <a:avLst/>
          </a:prstGeom>
          <a:noFill/>
        </p:spPr>
        <p:txBody>
          <a:bodyPr wrap="square" rtlCol="0">
            <a:spAutoFit/>
          </a:bodyPr>
          <a:lstStyle/>
          <a:p>
            <a:pPr algn="ctr"/>
            <a:r>
              <a:rPr kumimoji="1" lang="ja-JP" altLang="en-US" b="0" i="1" dirty="0">
                <a:latin typeface="Cambria Math" panose="02040503050406030204" pitchFamily="18" charset="0"/>
              </a:rPr>
              <a:t>ただ、小嶋さんの成果を拡張し、国際会議で発表予定</a:t>
            </a:r>
            <a:endParaRPr kumimoji="1" lang="en-US" altLang="ja-JP" b="0" i="1" dirty="0">
              <a:latin typeface="Cambria Math" panose="02040503050406030204" pitchFamily="18" charset="0"/>
            </a:endParaRPr>
          </a:p>
          <a:p>
            <a:pPr algn="ctr"/>
            <a:r>
              <a:rPr kumimoji="1" lang="ja-JP" altLang="en-US" i="1" dirty="0">
                <a:latin typeface="Cambria Math" panose="02040503050406030204" pitchFamily="18" charset="0"/>
              </a:rPr>
              <a:t>（共同研究の範囲）</a:t>
            </a:r>
            <a:endParaRPr kumimoji="1" lang="en-US" altLang="ja-JP" b="0" i="1" dirty="0">
              <a:latin typeface="Cambria Math" panose="02040503050406030204" pitchFamily="18" charset="0"/>
            </a:endParaRPr>
          </a:p>
        </p:txBody>
      </p:sp>
      <p:sp>
        <p:nvSpPr>
          <p:cNvPr id="40" name="テキスト ボックス 39">
            <a:extLst>
              <a:ext uri="{FF2B5EF4-FFF2-40B4-BE49-F238E27FC236}">
                <a16:creationId xmlns:a16="http://schemas.microsoft.com/office/drawing/2014/main" id="{CC53172A-00A0-4BB0-BA84-2BDDB4E8DF5E}"/>
              </a:ext>
            </a:extLst>
          </p:cNvPr>
          <p:cNvSpPr txBox="1"/>
          <p:nvPr/>
        </p:nvSpPr>
        <p:spPr>
          <a:xfrm>
            <a:off x="348319" y="5079278"/>
            <a:ext cx="3124714"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SICE</a:t>
            </a:r>
            <a:r>
              <a:rPr kumimoji="1" lang="ja-JP" altLang="en-US" dirty="0">
                <a:latin typeface="Cambria Math" panose="02040503050406030204" pitchFamily="18" charset="0"/>
              </a:rPr>
              <a:t> </a:t>
            </a:r>
            <a:r>
              <a:rPr kumimoji="1" lang="en-US" altLang="ja-JP" dirty="0">
                <a:latin typeface="Cambria Math" panose="02040503050406030204" pitchFamily="18" charset="0"/>
              </a:rPr>
              <a:t>Annual Conf.</a:t>
            </a:r>
            <a:r>
              <a:rPr kumimoji="1" lang="ja-JP" altLang="en-US" b="0" i="1" dirty="0">
                <a:latin typeface="Cambria Math" panose="02040503050406030204" pitchFamily="18" charset="0"/>
              </a:rPr>
              <a:t>に投稿予定</a:t>
            </a:r>
            <a:endParaRPr kumimoji="1" lang="en-US" altLang="ja-JP" b="0" i="1" dirty="0">
              <a:latin typeface="Cambria Math" panose="02040503050406030204" pitchFamily="18" charset="0"/>
            </a:endParaRPr>
          </a:p>
        </p:txBody>
      </p:sp>
      <p:sp>
        <p:nvSpPr>
          <p:cNvPr id="41" name="テキスト ボックス 40">
            <a:extLst>
              <a:ext uri="{FF2B5EF4-FFF2-40B4-BE49-F238E27FC236}">
                <a16:creationId xmlns:a16="http://schemas.microsoft.com/office/drawing/2014/main" id="{079F477F-C13E-4FA1-9AAA-CD759C9C3D46}"/>
              </a:ext>
            </a:extLst>
          </p:cNvPr>
          <p:cNvSpPr txBox="1"/>
          <p:nvPr/>
        </p:nvSpPr>
        <p:spPr>
          <a:xfrm>
            <a:off x="8484109" y="5019004"/>
            <a:ext cx="3124714"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ACM</a:t>
            </a:r>
            <a:r>
              <a:rPr kumimoji="1" lang="ja-JP" altLang="en-US" b="0" i="1" dirty="0">
                <a:latin typeface="Cambria Math" panose="02040503050406030204" pitchFamily="18" charset="0"/>
              </a:rPr>
              <a:t>の国際会議で投稿予定</a:t>
            </a:r>
            <a:endParaRPr kumimoji="1" lang="en-US" altLang="ja-JP" b="0" i="1" dirty="0">
              <a:latin typeface="Cambria Math" panose="02040503050406030204" pitchFamily="18" charset="0"/>
            </a:endParaRPr>
          </a:p>
        </p:txBody>
      </p:sp>
      <p:sp>
        <p:nvSpPr>
          <p:cNvPr id="42" name="テキスト ボックス 41">
            <a:extLst>
              <a:ext uri="{FF2B5EF4-FFF2-40B4-BE49-F238E27FC236}">
                <a16:creationId xmlns:a16="http://schemas.microsoft.com/office/drawing/2014/main" id="{9915AFFD-9E17-486A-BA25-58F2D6C73DE8}"/>
              </a:ext>
            </a:extLst>
          </p:cNvPr>
          <p:cNvSpPr txBox="1"/>
          <p:nvPr/>
        </p:nvSpPr>
        <p:spPr>
          <a:xfrm>
            <a:off x="8484109" y="3886929"/>
            <a:ext cx="3124714" cy="923330"/>
          </a:xfrm>
          <a:prstGeom prst="rect">
            <a:avLst/>
          </a:prstGeom>
          <a:noFill/>
        </p:spPr>
        <p:txBody>
          <a:bodyPr wrap="square" rtlCol="0">
            <a:spAutoFit/>
          </a:bodyPr>
          <a:lstStyle/>
          <a:p>
            <a:pPr algn="ctr"/>
            <a:r>
              <a:rPr kumimoji="1" lang="ja-JP" altLang="en-US" i="1" dirty="0">
                <a:latin typeface="Cambria Math" panose="02040503050406030204" pitchFamily="18" charset="0"/>
              </a:rPr>
              <a:t>自分で検討した内容を</a:t>
            </a:r>
            <a:endParaRPr kumimoji="1" lang="en-US" altLang="ja-JP" i="1" dirty="0">
              <a:latin typeface="Cambria Math" panose="02040503050406030204" pitchFamily="18" charset="0"/>
            </a:endParaRPr>
          </a:p>
          <a:p>
            <a:pPr algn="ctr"/>
            <a:r>
              <a:rPr kumimoji="1" lang="ja-JP" altLang="en-US" b="0" i="1" dirty="0">
                <a:latin typeface="Cambria Math" panose="02040503050406030204" pitchFamily="18" charset="0"/>
              </a:rPr>
              <a:t>国際会議で発表予定</a:t>
            </a:r>
            <a:endParaRPr kumimoji="1" lang="en-US" altLang="ja-JP" b="0" i="1" dirty="0">
              <a:latin typeface="Cambria Math" panose="02040503050406030204" pitchFamily="18" charset="0"/>
            </a:endParaRPr>
          </a:p>
          <a:p>
            <a:pPr algn="ctr"/>
            <a:r>
              <a:rPr kumimoji="1" lang="ja-JP" altLang="en-US" i="1" dirty="0">
                <a:latin typeface="Cambria Math" panose="02040503050406030204" pitchFamily="18" charset="0"/>
              </a:rPr>
              <a:t>（共同研究以外の範囲）</a:t>
            </a:r>
            <a:endParaRPr kumimoji="1" lang="en-US" altLang="ja-JP" b="0" i="1" dirty="0">
              <a:latin typeface="Cambria Math" panose="02040503050406030204" pitchFamily="18" charset="0"/>
            </a:endParaRPr>
          </a:p>
        </p:txBody>
      </p:sp>
    </p:spTree>
    <p:extLst>
      <p:ext uri="{BB962C8B-B14F-4D97-AF65-F5344CB8AC3E}">
        <p14:creationId xmlns:p14="http://schemas.microsoft.com/office/powerpoint/2010/main" val="28026591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9892</TotalTime>
  <Words>1813</Words>
  <Application>Microsoft Office PowerPoint</Application>
  <PresentationFormat>ワイド画面</PresentationFormat>
  <Paragraphs>249</Paragraphs>
  <Slides>14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Meiryo UI</vt:lpstr>
      <vt:lpstr>游ゴシック</vt:lpstr>
      <vt:lpstr>Arial</vt:lpstr>
      <vt:lpstr>Cambria Math</vt:lpstr>
      <vt:lpstr>Wingdings</vt:lpstr>
      <vt:lpstr>Yokogawa_Template_Standard</vt:lpstr>
      <vt:lpstr>都立大との研究状況</vt:lpstr>
      <vt:lpstr>目的・概要</vt:lpstr>
      <vt:lpstr>2022年度 共同研究　学生メンバー</vt:lpstr>
      <vt:lpstr>2022年度 共同研究　下期進捗</vt:lpstr>
      <vt:lpstr>制約対処法（CHT）の研究状況</vt:lpstr>
      <vt:lpstr>M2 小嶋さんの状況</vt:lpstr>
      <vt:lpstr>B4 宇津本さんの状況</vt:lpstr>
      <vt:lpstr>M1 佐藤さんの状況</vt:lpstr>
      <vt:lpstr>D1 安田さんの状況</vt:lpstr>
      <vt:lpstr>2022年度 外部発表</vt:lpstr>
      <vt:lpstr>合体アルゴリズムのスケジューリング問題への適用</vt:lpstr>
      <vt:lpstr>2023年度の共同研究について</vt:lpstr>
      <vt:lpstr>PowerPoint プレゼンテーション</vt:lpstr>
      <vt:lpstr>選択圧の方向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1030</cp:revision>
  <dcterms:created xsi:type="dcterms:W3CDTF">2022-01-26T00:23:42Z</dcterms:created>
  <dcterms:modified xsi:type="dcterms:W3CDTF">2023-02-02T02:56:35Z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2022-08-22T08:48:15Z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0</vt:lpwstr>
  </property>
</Properties>
</file>