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7"/>
  </p:notesMasterIdLst>
  <p:sldIdLst>
    <p:sldId id="269" r:id="rId2"/>
    <p:sldId id="567" r:id="rId3"/>
    <p:sldId id="583" r:id="rId4"/>
    <p:sldId id="586" r:id="rId5"/>
    <p:sldId id="569" r:id="rId6"/>
    <p:sldId id="575" r:id="rId7"/>
    <p:sldId id="555" r:id="rId8"/>
    <p:sldId id="292" r:id="rId9"/>
    <p:sldId id="540" r:id="rId10"/>
    <p:sldId id="558" r:id="rId11"/>
    <p:sldId id="560" r:id="rId12"/>
    <p:sldId id="568" r:id="rId13"/>
    <p:sldId id="573" r:id="rId14"/>
    <p:sldId id="571" r:id="rId15"/>
    <p:sldId id="585" r:id="rId16"/>
    <p:sldId id="550" r:id="rId17"/>
    <p:sldId id="286" r:id="rId18"/>
    <p:sldId id="580" r:id="rId19"/>
    <p:sldId id="572" r:id="rId20"/>
    <p:sldId id="574" r:id="rId21"/>
    <p:sldId id="578" r:id="rId22"/>
    <p:sldId id="561" r:id="rId23"/>
    <p:sldId id="579" r:id="rId24"/>
    <p:sldId id="576" r:id="rId25"/>
    <p:sldId id="5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3784" autoAdjust="0"/>
  </p:normalViewPr>
  <p:slideViewPr>
    <p:cSldViewPr snapToGrid="0">
      <p:cViewPr varScale="1">
        <p:scale>
          <a:sx n="62" d="100"/>
          <a:sy n="62" d="100"/>
        </p:scale>
        <p:origin x="664" y="5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2024/3/22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(0:00~0:08 8sec) I’ll use this slides to share our SoS’s ideas with you.</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242720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Left side is power grid and right side is payment system. The power system became a vertical structure by unbundling and electricity liberalization(</a:t>
            </a:r>
            <a:r>
              <a:rPr kumimoji="1" lang="ja-JP" altLang="en-US" dirty="0"/>
              <a:t>リベラリゼーション</a:t>
            </a:r>
            <a:r>
              <a:rPr kumimoji="1" lang="en-US" altLang="ja-JP" dirty="0"/>
              <a:t>). There are multiple providers for example, generator, retailer, and transmission company. So, this is coordination among multiple providers and between supply~.</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95865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(5:40~6:05 25sec) </a:t>
            </a:r>
            <a:r>
              <a:rPr kumimoji="1" lang="ja-JP" altLang="en-US" dirty="0"/>
              <a:t>紹介した事例は、要請承認型と協力型のハイブリッドな</a:t>
            </a:r>
            <a:r>
              <a:rPr kumimoji="1" lang="en-US" altLang="ja-JP" dirty="0"/>
              <a:t>SoS</a:t>
            </a:r>
            <a:r>
              <a:rPr kumimoji="1" lang="ja-JP" altLang="en-US" dirty="0"/>
              <a:t>といえます。しかし、将来的には、</a:t>
            </a:r>
            <a:r>
              <a:rPr kumimoji="1" lang="en-US" altLang="ja-JP" dirty="0"/>
              <a:t>CPHS</a:t>
            </a:r>
            <a:r>
              <a:rPr kumimoji="1" lang="ja-JP" altLang="en-US" dirty="0"/>
              <a:t>で仮想空間からフィードバックを受けることや、接続されるシステムが増加することなどを踏まえると、人間を誘導することで形成する協力型や、ボトムアップで創発する仮想型の</a:t>
            </a:r>
            <a:r>
              <a:rPr kumimoji="1" lang="en-US" altLang="ja-JP" dirty="0"/>
              <a:t>SoS</a:t>
            </a:r>
            <a:r>
              <a:rPr kumimoji="1" lang="ja-JP" altLang="en-US" dirty="0"/>
              <a:t>が増加すると予想されます。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490945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091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1592794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このスライドでは、実際に横河が地域エネルギー管理システム</a:t>
            </a:r>
            <a:r>
              <a:rPr kumimoji="1" lang="en-US" altLang="ja-JP" dirty="0"/>
              <a:t>CEMS</a:t>
            </a:r>
            <a:r>
              <a:rPr kumimoji="1" lang="ja-JP" altLang="en-US" dirty="0"/>
              <a:t>を構築した事例を紹介します。これは</a:t>
            </a:r>
            <a:r>
              <a:rPr kumimoji="1" lang="en-US" altLang="ja-JP" dirty="0"/>
              <a:t>F-Grid</a:t>
            </a:r>
            <a:r>
              <a:rPr kumimoji="1" lang="ja-JP" altLang="en-US" dirty="0"/>
              <a:t>と呼ばれるプロジェクトで実証されたものです。図のように、複数の工場と～工業団地に中心的な事業体が運営する自家発電設備を活用する</a:t>
            </a:r>
            <a:r>
              <a:rPr kumimoji="1" lang="en-US" altLang="ja-JP" dirty="0"/>
              <a:t>CEMS</a:t>
            </a:r>
            <a:r>
              <a:rPr kumimoji="1" lang="ja-JP" altLang="en-US" dirty="0"/>
              <a:t>が導入されました。中央事業体では、ガスコジェネレーションシステム、太陽光発電、蓄電池があって、そこから電力や熱が供給されます。また、大手地域電力会社やガス会社から電力と都市ガスを購入しています。全体の</a:t>
            </a:r>
            <a:r>
              <a:rPr kumimoji="1" lang="en-US" altLang="ja-JP" dirty="0"/>
              <a:t>EMS</a:t>
            </a:r>
            <a:r>
              <a:rPr kumimoji="1" lang="ja-JP" altLang="en-US" dirty="0"/>
              <a:t>は、これらの価格と工業団地側の</a:t>
            </a:r>
            <a:r>
              <a:rPr kumimoji="1" lang="en-US" altLang="ja-JP" dirty="0"/>
              <a:t>FEMS</a:t>
            </a:r>
            <a:r>
              <a:rPr kumimoji="1" lang="ja-JP" altLang="en-US" dirty="0"/>
              <a:t>からの要求量のバランスから、運用計画やエネルギー供給を制御・最適化します。また、</a:t>
            </a:r>
            <a:r>
              <a:rPr kumimoji="1" lang="en-US" altLang="ja-JP" dirty="0"/>
              <a:t>dynamic</a:t>
            </a:r>
            <a:r>
              <a:rPr kumimoji="1" lang="ja-JP" altLang="en-US" dirty="0"/>
              <a:t>～より高度な需給平衡を実現しています。さらに、長期停電～。この事例では、各工場が監視・制御システムを独立に管理・運営していますが、中央事業体から需要抑制の要請を受けるため、各自の生産状況や経済性を照らし合わせながら、その要請に合意・承認することで共同しています。なので、先程の分類の要請承認型に分類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213302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2616947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(13:58~14:22 24sec) </a:t>
            </a:r>
            <a:r>
              <a:rPr kumimoji="1" lang="ja-JP" altLang="en-US" dirty="0"/>
              <a:t>以上をまとめます。製造業と</a:t>
            </a:r>
            <a:r>
              <a:rPr kumimoji="1" lang="en-US" altLang="ja-JP" dirty="0"/>
              <a:t>SoS</a:t>
            </a:r>
            <a:r>
              <a:rPr kumimoji="1" lang="ja-JP" altLang="en-US" dirty="0"/>
              <a:t>の関係や</a:t>
            </a:r>
            <a:r>
              <a:rPr kumimoji="1" lang="en-US" altLang="ja-JP" dirty="0"/>
              <a:t>CEMS</a:t>
            </a:r>
            <a:r>
              <a:rPr kumimoji="1" lang="ja-JP" altLang="en-US" dirty="0"/>
              <a:t>の事例を紹介しました。</a:t>
            </a:r>
            <a:r>
              <a:rPr kumimoji="1" lang="en-US" altLang="ja-JP" dirty="0"/>
              <a:t>Society 5.0</a:t>
            </a:r>
            <a:r>
              <a:rPr kumimoji="1" lang="ja-JP" altLang="en-US" dirty="0"/>
              <a:t>に従うと、プラントの</a:t>
            </a:r>
            <a:r>
              <a:rPr kumimoji="1" lang="en-US" altLang="ja-JP" dirty="0"/>
              <a:t>SoS</a:t>
            </a:r>
            <a:r>
              <a:rPr kumimoji="1" lang="ja-JP" altLang="en-US" dirty="0"/>
              <a:t>化・</a:t>
            </a:r>
            <a:r>
              <a:rPr kumimoji="1" lang="en-US" altLang="ja-JP" dirty="0"/>
              <a:t>CPHS</a:t>
            </a:r>
            <a:r>
              <a:rPr kumimoji="1" lang="ja-JP" altLang="en-US" dirty="0"/>
              <a:t>化に伴って、影響がサプライチェーン全体へ拡大されていくことが予想されることを述べました。横河は、間接的な影響や人を考慮したサービス価値を提供することを目指したいと考えています。以上で終わります、ありがとうござい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2652037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(6:53~8:05 72sec) </a:t>
            </a:r>
            <a:r>
              <a:rPr kumimoji="1" lang="ja-JP" altLang="en-US" dirty="0"/>
              <a:t>一方で、横河の最近の価値提供は、デジタル技術によって、お客様の</a:t>
            </a:r>
            <a:r>
              <a:rPr kumimoji="1" lang="en-US" altLang="ja-JP" dirty="0"/>
              <a:t>DX</a:t>
            </a:r>
            <a:r>
              <a:rPr kumimoji="1" lang="ja-JP" altLang="en-US" dirty="0"/>
              <a:t>に貢献すると考えています。具体的には、下の二つのコンセプトを掲げています。左は</a:t>
            </a:r>
            <a:r>
              <a:rPr kumimoji="1" lang="en-US" altLang="ja-JP" dirty="0"/>
              <a:t>IA2IA</a:t>
            </a:r>
            <a:r>
              <a:rPr kumimoji="1" lang="ja-JP" altLang="en-US" dirty="0"/>
              <a:t>、プラント操業の自律化を目指す取り組みです。ここで言う自律とは、環境を学習したり適応する機能を指して、図は自律性のレベルで、各ステージを分けています。現在のように、プラントのマニュアル操作や従来の自動化システムは、</a:t>
            </a:r>
            <a:r>
              <a:rPr kumimoji="1" lang="en-US" altLang="ja-JP" dirty="0"/>
              <a:t>Industrial Automation</a:t>
            </a:r>
            <a:r>
              <a:rPr kumimoji="1" lang="ja-JP" altLang="en-US" dirty="0"/>
              <a:t>と呼んで、自律性がまだ低い段階と位置付けられます。一方で自律的なプラント設備が導入され、自動化システムと混在すると、</a:t>
            </a:r>
            <a:r>
              <a:rPr kumimoji="1" lang="en-US" altLang="ja-JP" dirty="0"/>
              <a:t>Industrial Autonomy</a:t>
            </a:r>
            <a:r>
              <a:rPr kumimoji="1" lang="ja-JP" altLang="en-US" dirty="0"/>
              <a:t>と呼んで、自律性が高い段階と位置付けられるので、将来的に自律性レベルを高めようとする考えです。右は</a:t>
            </a:r>
            <a:r>
              <a:rPr kumimoji="1" lang="en-US" altLang="ja-JP" dirty="0"/>
              <a:t>Smart Manufacturing</a:t>
            </a:r>
            <a:r>
              <a:rPr kumimoji="1" lang="ja-JP" altLang="en-US" dirty="0"/>
              <a:t>です。横方向がプラントで製造するサプライチェーンで、縦方向が設備が導入されて、エンジニアリングされ、製造してというライフサイクルを表しています。各プロセス向けのソリューションがあるので、これらをトータルで提供して、</a:t>
            </a:r>
            <a:r>
              <a:rPr kumimoji="1" lang="en-US" altLang="ja-JP" dirty="0"/>
              <a:t>End to End</a:t>
            </a:r>
            <a:r>
              <a:rPr kumimoji="1" lang="ja-JP" altLang="en-US" dirty="0"/>
              <a:t>なパフォーマンス改善をするという考えです。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985574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(8:45~9:05 20sec) </a:t>
            </a:r>
            <a:r>
              <a:rPr kumimoji="1" lang="ja-JP" altLang="en-US" dirty="0"/>
              <a:t>このように、製造業は、</a:t>
            </a:r>
            <a:r>
              <a:rPr kumimoji="1" lang="en-US" altLang="ja-JP" dirty="0"/>
              <a:t>Smart Manufacturing</a:t>
            </a:r>
            <a:r>
              <a:rPr kumimoji="1" lang="ja-JP" altLang="en-US" dirty="0"/>
              <a:t>に基づいて、従来の顧客に閉じたローカルなサービスではなく、社会・地域とのインフラ同士、あるいはサプライチェーン全体が連携した、グローバル構想のもとで、</a:t>
            </a:r>
            <a:r>
              <a:rPr kumimoji="1" lang="en-US" altLang="ja-JP" dirty="0"/>
              <a:t>SoS</a:t>
            </a:r>
            <a:r>
              <a:rPr kumimoji="1" lang="ja-JP" altLang="en-US" dirty="0"/>
              <a:t>を前提とした価値・サービスを提供する形態を目指す傾向にあると言えます。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173639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72954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(10:47~11:44 57sec) </a:t>
            </a:r>
            <a:r>
              <a:rPr kumimoji="1" lang="ja-JP" altLang="en-US" dirty="0"/>
              <a:t>ここからは、</a:t>
            </a:r>
            <a:r>
              <a:rPr kumimoji="1" lang="en-US" altLang="ja-JP" dirty="0"/>
              <a:t>CPHS</a:t>
            </a:r>
            <a:r>
              <a:rPr kumimoji="1" lang="ja-JP" altLang="en-US" dirty="0"/>
              <a:t>への展望についてお話します。左図のように、</a:t>
            </a:r>
            <a:r>
              <a:rPr kumimoji="1" lang="en-US" altLang="ja-JP" dirty="0"/>
              <a:t>CPHS</a:t>
            </a:r>
            <a:r>
              <a:rPr kumimoji="1" lang="ja-JP" altLang="en-US" dirty="0"/>
              <a:t>では、物理空間の人間や自然・気候状態のデータを常に計測して、仮想空間でそれを分析・シミュレーションします。その結果、物理空間のロボットや車などの機械に指示したり、システムの画面に情報をフィードバックしたり、あるいは社会を通して、人間にその価値が提供されます。ここで、暮らしのシーンに注目すると、この中の人間は社会のどこに位置するのかを大別できると考えられます。</a:t>
            </a:r>
            <a:r>
              <a:rPr kumimoji="1" lang="en-US" altLang="ja-JP" dirty="0"/>
              <a:t>1</a:t>
            </a:r>
            <a:r>
              <a:rPr kumimoji="1" lang="ja-JP" altLang="en-US" dirty="0"/>
              <a:t>つ目は職場での労働や学校教育など役割を果たすシーン、</a:t>
            </a:r>
            <a:r>
              <a:rPr kumimoji="1" lang="en-US" altLang="ja-JP" dirty="0"/>
              <a:t>2</a:t>
            </a:r>
            <a:r>
              <a:rPr kumimoji="1" lang="ja-JP" altLang="en-US" dirty="0"/>
              <a:t>つ目は自宅や買い物など日常生活のシーン、</a:t>
            </a:r>
            <a:r>
              <a:rPr kumimoji="1" lang="en-US" altLang="ja-JP" dirty="0"/>
              <a:t>3</a:t>
            </a:r>
            <a:r>
              <a:rPr kumimoji="1" lang="ja-JP" altLang="en-US" dirty="0"/>
              <a:t>つ目は旅行などのレジャーのシーンです。プラントを含むサプライチェーンに関わる人間は</a:t>
            </a:r>
            <a:r>
              <a:rPr kumimoji="1" lang="en-US" altLang="ja-JP" dirty="0"/>
              <a:t>1</a:t>
            </a:r>
            <a:r>
              <a:rPr kumimoji="1" lang="ja-JP" altLang="en-US" dirty="0"/>
              <a:t>のシーンを多く占めています。ですので今回は</a:t>
            </a:r>
            <a:r>
              <a:rPr kumimoji="1" lang="en-US" altLang="ja-JP" dirty="0"/>
              <a:t>1</a:t>
            </a:r>
            <a:r>
              <a:rPr kumimoji="1" lang="ja-JP" altLang="en-US" dirty="0"/>
              <a:t>番の視点でお話しします。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1791930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(4:56~5:40 44sec) </a:t>
            </a:r>
            <a:r>
              <a:rPr kumimoji="1" lang="ja-JP" altLang="en-US" dirty="0"/>
              <a:t>次に鉄道の直通相互運転、乗り入れの例です。左のように、通常は各鉄道事業者が独自の路線と電車を所有していて、運行管理システムと支払システムで管理しています。直通相互運転は、他者の車両を借りて、自社の運転士が自社路線を運転します。そうすると、互いに運転状況やダイヤ改正を共有し合ったり、車両賃貸料金を均等化したり、需要側の乗客が自ら分散するので、運賃収入を分配します。このように、ターミナル駅の乗換混雑緩和や速達性向上のために、事業者間、需給間で連携する構造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1054827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(11:44~12:26 42sec) </a:t>
            </a:r>
            <a:r>
              <a:rPr kumimoji="1" lang="ja-JP" altLang="en-US" dirty="0"/>
              <a:t>先程お話したように、</a:t>
            </a:r>
            <a:r>
              <a:rPr kumimoji="1" lang="en-US" altLang="ja-JP" dirty="0"/>
              <a:t>IA2IA</a:t>
            </a:r>
            <a:r>
              <a:rPr kumimoji="1" lang="ja-JP" altLang="en-US" dirty="0"/>
              <a:t>や</a:t>
            </a:r>
            <a:r>
              <a:rPr kumimoji="1" lang="en-US" altLang="ja-JP" dirty="0"/>
              <a:t>Smart Factory</a:t>
            </a:r>
            <a:r>
              <a:rPr kumimoji="1" lang="ja-JP" altLang="en-US" dirty="0"/>
              <a:t>などで、操業の自律化や設備同士のスマート連携が進むと、プラントオペレータは削減方向に向かいます。一方、</a:t>
            </a:r>
            <a:r>
              <a:rPr kumimoji="1" lang="en-US" altLang="ja-JP" dirty="0"/>
              <a:t>Smart Manufacturing</a:t>
            </a:r>
            <a:r>
              <a:rPr kumimoji="1" lang="ja-JP" altLang="en-US" dirty="0"/>
              <a:t>や</a:t>
            </a:r>
            <a:r>
              <a:rPr kumimoji="1" lang="en-US" altLang="ja-JP" dirty="0"/>
              <a:t>Connected Industries</a:t>
            </a:r>
            <a:r>
              <a:rPr kumimoji="1" lang="ja-JP" altLang="en-US" dirty="0"/>
              <a:t>などで、プラントを起点とした</a:t>
            </a:r>
            <a:r>
              <a:rPr kumimoji="1" lang="en-US" altLang="ja-JP" dirty="0"/>
              <a:t>SoS</a:t>
            </a:r>
            <a:r>
              <a:rPr kumimoji="1" lang="ja-JP" altLang="en-US" dirty="0"/>
              <a:t>に発展すると、グローバルには人間との接点が増加すると期待されます。つまり、ローカルな範囲では人間の直接的な関与が疎になることに対して、グローバルには間接的に携わる人間を含めたサプライチェーン全体に拡大されていくと予想されます。よって、この間接的な影響を踏まえた、サービス・価値の提供、評価を目指す必要があるといえます。例えば、エネルギーの由来を保証するために、ブロックチェーンによるトラッキングなどが挙げ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669019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(12:26~13:06 40sec) </a:t>
            </a:r>
            <a:r>
              <a:rPr kumimoji="1" lang="ja-JP" altLang="en-US" dirty="0"/>
              <a:t>プラント</a:t>
            </a:r>
            <a:r>
              <a:rPr kumimoji="1" lang="en-US" altLang="ja-JP" dirty="0"/>
              <a:t>SoS</a:t>
            </a:r>
            <a:r>
              <a:rPr kumimoji="1" lang="ja-JP" altLang="en-US" dirty="0"/>
              <a:t>を含む将来モデルを考えてみました。左図のように、エネルギーの地産地消の地域が増えると思います。このとき、エネルギー市場の取引は仮想化・自動化され、グリッドに近い監視者も削減するので、プラントやエネルギー管理の労働人口は減少すると言えます。また、エネルギー分散に伴って、右図のように小型プラントが分散配置することも予想されます。小型プラントとは、バイオマス発電や</a:t>
            </a:r>
            <a:r>
              <a:rPr kumimoji="1" lang="en-US" altLang="ja-JP" dirty="0"/>
              <a:t>CO2</a:t>
            </a:r>
            <a:r>
              <a:rPr kumimoji="1" lang="ja-JP" altLang="en-US" dirty="0"/>
              <a:t>回収、プラスチックリサイクル、水電解など、カーボンリサイクルに貢献するプラントを指します。一方で、過不足時に近隣地域同士がリンクして融通するため、影響範囲が拡大すると言えます。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1810643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(13:06~13:58 52sec) </a:t>
            </a:r>
            <a:r>
              <a:rPr kumimoji="1" lang="ja-JP" altLang="en-US" dirty="0"/>
              <a:t>また、リサイクル原料の物流も変わります。プラントの分散配置に伴って、左図のように、住宅街などに分散しているリサイクル原料を効率的に回収したり、スーパーなどの店舗に衣類などの回収ボックスを分散配置する必要があります。また、近年の物流ネットワークで言われている</a:t>
            </a:r>
            <a:r>
              <a:rPr kumimoji="1" lang="en-US" altLang="ja-JP" dirty="0"/>
              <a:t>Physical Internet</a:t>
            </a:r>
            <a:r>
              <a:rPr kumimoji="1" lang="ja-JP" altLang="en-US" dirty="0"/>
              <a:t>によって、異なる事業者間で荷物を混載した中継運送方式に変わると思われます。さらに、シェアリングなど、交通サービスとの融合も影響を与えると思われます。このとき、右図のように、中継運送に伴って短距離往復が主流になる、つまり運転手の普段の移動半径は縮まると予想されます。一方、災害時や渋滞時に近隣地域とリンクして経路・輸送手段を活用することで、止まらない物流となるというのも、一つの姿として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2451618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Firstly, here is a brief description of our department. We have ~. And, we were in ~. First is </a:t>
            </a:r>
            <a:r>
              <a:rPr kumimoji="1" lang="en-US" altLang="ja-JP" dirty="0" err="1"/>
              <a:t>DDMOnEX</a:t>
            </a:r>
            <a:r>
              <a:rPr kumimoji="1" lang="en-US" altLang="ja-JP" dirty="0"/>
              <a:t>, ~. They are related to EMS~.</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348277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we participate in the SoS subcommittee. YOKOGAWA is a~. In 2023, SIC ~. This After that.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391675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Next, I explain what I presented at the last December conference. </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364332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(1:00~1:40 40sec) </a:t>
            </a:r>
            <a:r>
              <a:rPr kumimoji="1" lang="ja-JP" altLang="en-US" dirty="0"/>
              <a:t>一方、弊社横河は、創業以降、計測・制御・情報の技術を軸として、産業界のプラント・工場を主なお客様としてきました。左下のように、近年は制御システムと計測機器が売上の大半を占めています。しかし、近年は</a:t>
            </a:r>
            <a:r>
              <a:rPr kumimoji="1" lang="en-US" altLang="ja-JP" dirty="0"/>
              <a:t>Society5.0</a:t>
            </a:r>
            <a:r>
              <a:rPr kumimoji="1" lang="ja-JP" altLang="en-US" dirty="0"/>
              <a:t>やサステナビリティ目標の達成に向けて、重点的な取り組みや横河を含む業界構造が変容しています。これは</a:t>
            </a:r>
            <a:r>
              <a:rPr kumimoji="1" lang="en-US" altLang="ja-JP" dirty="0"/>
              <a:t>Smart Manufacturing</a:t>
            </a:r>
            <a:r>
              <a:rPr kumimoji="1" lang="ja-JP" altLang="en-US" dirty="0"/>
              <a:t>や</a:t>
            </a:r>
            <a:r>
              <a:rPr kumimoji="1" lang="en-US" altLang="ja-JP" dirty="0"/>
              <a:t>SoS</a:t>
            </a:r>
            <a:r>
              <a:rPr kumimoji="1" lang="ja-JP" altLang="en-US" dirty="0"/>
              <a:t>の影響を強く受けています。本発表では、製造業と</a:t>
            </a:r>
            <a:r>
              <a:rPr kumimoji="1" lang="en-US" altLang="ja-JP" dirty="0"/>
              <a:t>SoS</a:t>
            </a:r>
            <a:r>
              <a:rPr kumimoji="1" lang="ja-JP" altLang="en-US" dirty="0"/>
              <a:t>の関係、地域エネルギー管理システム</a:t>
            </a:r>
            <a:r>
              <a:rPr kumimoji="1" lang="en-US" altLang="ja-JP" dirty="0"/>
              <a:t>CEMS</a:t>
            </a:r>
            <a:r>
              <a:rPr kumimoji="1" lang="ja-JP" altLang="en-US" dirty="0"/>
              <a:t>の事例、最後に</a:t>
            </a:r>
            <a:r>
              <a:rPr kumimoji="1" lang="en-US" altLang="ja-JP" dirty="0"/>
              <a:t>CPHS</a:t>
            </a:r>
            <a:r>
              <a:rPr kumimoji="1" lang="ja-JP" altLang="en-US" dirty="0"/>
              <a:t>への展望についてお話します。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403654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(1:40~2:04 24sec) </a:t>
            </a:r>
            <a:r>
              <a:rPr kumimoji="1" lang="ja-JP" altLang="en-US" dirty="0"/>
              <a:t>まず学術的な</a:t>
            </a:r>
            <a:r>
              <a:rPr kumimoji="1" lang="en-US" altLang="ja-JP" dirty="0"/>
              <a:t>SoS</a:t>
            </a:r>
            <a:r>
              <a:rPr kumimoji="1" lang="ja-JP" altLang="en-US" dirty="0"/>
              <a:t>の定義や分類を紹介します。古典的には</a:t>
            </a:r>
            <a:r>
              <a:rPr kumimoji="1" lang="en-US" altLang="ja-JP" dirty="0"/>
              <a:t>Maier</a:t>
            </a:r>
            <a:r>
              <a:rPr kumimoji="1" lang="ja-JP" altLang="en-US" dirty="0"/>
              <a:t>による定義やそれを踏まえた</a:t>
            </a:r>
            <a:r>
              <a:rPr kumimoji="1" lang="en-US" altLang="ja-JP" dirty="0"/>
              <a:t>INCOSE</a:t>
            </a:r>
            <a:r>
              <a:rPr kumimoji="1" lang="ja-JP" altLang="en-US" dirty="0"/>
              <a:t>の定義がよく知られていて、国内でも</a:t>
            </a:r>
            <a:r>
              <a:rPr kumimoji="1" lang="en-US" altLang="ja-JP" dirty="0"/>
              <a:t>SICE</a:t>
            </a:r>
            <a:r>
              <a:rPr kumimoji="1" lang="ja-JP" altLang="en-US" dirty="0"/>
              <a:t>のスマーターワールド調査研究会が</a:t>
            </a:r>
            <a:r>
              <a:rPr kumimoji="1" lang="en-US" altLang="ja-JP" dirty="0"/>
              <a:t>SoS</a:t>
            </a:r>
            <a:r>
              <a:rPr kumimoji="1" lang="ja-JP" altLang="en-US" dirty="0"/>
              <a:t>の解説をしています。また、近年は実態に合わせて</a:t>
            </a:r>
            <a:r>
              <a:rPr kumimoji="1" lang="en-US" altLang="ja-JP" dirty="0"/>
              <a:t>SoS</a:t>
            </a:r>
            <a:r>
              <a:rPr kumimoji="1" lang="ja-JP" altLang="en-US" dirty="0"/>
              <a:t>の定義も多様化しつつあることが指摘されていますが、本日は古典的な定義をご紹介します。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75354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(2:04~2:32 28sec) SoS</a:t>
            </a:r>
            <a:r>
              <a:rPr kumimoji="1" lang="ja-JP" altLang="en-US" dirty="0"/>
              <a:t>のイメージは、右図のように、各要素が集まってサブシステムを構成していて、サブシステム同士が集まって大きなシステムを形成する図でよく表現されます。この</a:t>
            </a:r>
            <a:r>
              <a:rPr kumimoji="1" lang="en-US" altLang="ja-JP" dirty="0"/>
              <a:t>SoS</a:t>
            </a:r>
            <a:r>
              <a:rPr kumimoji="1" lang="ja-JP" altLang="en-US" dirty="0"/>
              <a:t>の定義は、要素システムの運用的独立性と管理的独立性の二つを満たすこととされています。前者は要素システム単位に分解されても個々に機能できること、後者は管理者が各要素システムに独立に存在することを意味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272984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SoS is classified into four types. First is directed type. SoS is directed by administrator and depends on one, that is top-down type. Second is acknowledged type. Administrator makes a requests to B, and B partially acknowledges it. Third is collaborative type. SoS cannot identify administrator and global purpose formed and agreed upon by administrator’s nudge or induction. Fourth is virtual type. Administrator doesn’t exist but global purpose formed and agreed upon emergently. To the left, it is dependent and top-down; to the right, it is independent and bottom-up. Therefore, the feature of SoS~</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897027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10.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10.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24.sv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23.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39.svg"/><Relationship Id="rId18" Type="http://schemas.openxmlformats.org/officeDocument/2006/relationships/image" Target="../media/image28.png"/><Relationship Id="rId26" Type="http://schemas.openxmlformats.org/officeDocument/2006/relationships/image" Target="../media/image44.jpg"/><Relationship Id="rId3" Type="http://schemas.openxmlformats.org/officeDocument/2006/relationships/image" Target="../media/image17.png"/><Relationship Id="rId21" Type="http://schemas.openxmlformats.org/officeDocument/2006/relationships/image" Target="../media/image43.svg"/><Relationship Id="rId7" Type="http://schemas.openxmlformats.org/officeDocument/2006/relationships/image" Target="../media/image14.png"/><Relationship Id="rId12" Type="http://schemas.openxmlformats.org/officeDocument/2006/relationships/image" Target="../media/image38.png"/><Relationship Id="rId17" Type="http://schemas.openxmlformats.org/officeDocument/2006/relationships/image" Target="../media/image33.svg"/><Relationship Id="rId25" Type="http://schemas.openxmlformats.org/officeDocument/2006/relationships/image" Target="../media/image20.svg"/><Relationship Id="rId2" Type="http://schemas.openxmlformats.org/officeDocument/2006/relationships/notesSlide" Target="../notesSlides/notesSlide14.xml"/><Relationship Id="rId16" Type="http://schemas.openxmlformats.org/officeDocument/2006/relationships/image" Target="../media/image32.png"/><Relationship Id="rId20"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37.svg"/><Relationship Id="rId24"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41.png"/><Relationship Id="rId23" Type="http://schemas.openxmlformats.org/officeDocument/2006/relationships/image" Target="../media/image11.svg"/><Relationship Id="rId10" Type="http://schemas.openxmlformats.org/officeDocument/2006/relationships/image" Target="../media/image36.png"/><Relationship Id="rId19" Type="http://schemas.openxmlformats.org/officeDocument/2006/relationships/image" Target="../media/image29.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40.png"/><Relationship Id="rId22"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12.xml"/><Relationship Id="rId4" Type="http://schemas.openxmlformats.org/officeDocument/2006/relationships/image" Target="../media/image48.jp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sv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54.sv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 Id="rId14" Type="http://schemas.openxmlformats.org/officeDocument/2006/relationships/image" Target="../media/image62.svg"/></Relationships>
</file>

<file path=ppt/slides/_rels/slide21.xml.rels><?xml version="1.0" encoding="UTF-8" standalone="yes"?>
<Relationships xmlns="http://schemas.openxmlformats.org/package/2006/relationships"><Relationship Id="rId8" Type="http://schemas.openxmlformats.org/officeDocument/2006/relationships/image" Target="../media/image62.svg"/><Relationship Id="rId13" Type="http://schemas.openxmlformats.org/officeDocument/2006/relationships/image" Target="../media/image71.png"/><Relationship Id="rId18" Type="http://schemas.openxmlformats.org/officeDocument/2006/relationships/image" Target="../media/image76.svg"/><Relationship Id="rId26" Type="http://schemas.openxmlformats.org/officeDocument/2006/relationships/image" Target="../media/image31.svg"/><Relationship Id="rId39" Type="http://schemas.openxmlformats.org/officeDocument/2006/relationships/image" Target="../media/image91.png"/><Relationship Id="rId3" Type="http://schemas.openxmlformats.org/officeDocument/2006/relationships/image" Target="../media/image63.png"/><Relationship Id="rId21" Type="http://schemas.openxmlformats.org/officeDocument/2006/relationships/image" Target="../media/image28.png"/><Relationship Id="rId34" Type="http://schemas.openxmlformats.org/officeDocument/2006/relationships/image" Target="../media/image88.svg"/><Relationship Id="rId7" Type="http://schemas.openxmlformats.org/officeDocument/2006/relationships/image" Target="../media/image61.png"/><Relationship Id="rId12" Type="http://schemas.openxmlformats.org/officeDocument/2006/relationships/image" Target="../media/image70.svg"/><Relationship Id="rId17" Type="http://schemas.openxmlformats.org/officeDocument/2006/relationships/image" Target="../media/image75.png"/><Relationship Id="rId25" Type="http://schemas.openxmlformats.org/officeDocument/2006/relationships/image" Target="../media/image30.png"/><Relationship Id="rId33" Type="http://schemas.openxmlformats.org/officeDocument/2006/relationships/image" Target="../media/image87.png"/><Relationship Id="rId38" Type="http://schemas.openxmlformats.org/officeDocument/2006/relationships/image" Target="../media/image60.svg"/><Relationship Id="rId2" Type="http://schemas.openxmlformats.org/officeDocument/2006/relationships/notesSlide" Target="../notesSlides/notesSlide20.xml"/><Relationship Id="rId16" Type="http://schemas.openxmlformats.org/officeDocument/2006/relationships/image" Target="../media/image74.svg"/><Relationship Id="rId20" Type="http://schemas.openxmlformats.org/officeDocument/2006/relationships/image" Target="../media/image78.svg"/><Relationship Id="rId29" Type="http://schemas.openxmlformats.org/officeDocument/2006/relationships/image" Target="../media/image83.png"/><Relationship Id="rId1" Type="http://schemas.openxmlformats.org/officeDocument/2006/relationships/slideLayout" Target="../slideLayouts/slideLayout12.xml"/><Relationship Id="rId6" Type="http://schemas.openxmlformats.org/officeDocument/2006/relationships/image" Target="../media/image66.svg"/><Relationship Id="rId11" Type="http://schemas.openxmlformats.org/officeDocument/2006/relationships/image" Target="../media/image69.png"/><Relationship Id="rId24" Type="http://schemas.openxmlformats.org/officeDocument/2006/relationships/image" Target="../media/image80.svg"/><Relationship Id="rId32" Type="http://schemas.openxmlformats.org/officeDocument/2006/relationships/image" Target="../media/image86.svg"/><Relationship Id="rId37" Type="http://schemas.openxmlformats.org/officeDocument/2006/relationships/image" Target="../media/image59.png"/><Relationship Id="rId40" Type="http://schemas.openxmlformats.org/officeDocument/2006/relationships/image" Target="../media/image92.svg"/><Relationship Id="rId5" Type="http://schemas.openxmlformats.org/officeDocument/2006/relationships/image" Target="../media/image65.png"/><Relationship Id="rId15" Type="http://schemas.openxmlformats.org/officeDocument/2006/relationships/image" Target="../media/image73.png"/><Relationship Id="rId23" Type="http://schemas.openxmlformats.org/officeDocument/2006/relationships/image" Target="../media/image79.png"/><Relationship Id="rId28" Type="http://schemas.openxmlformats.org/officeDocument/2006/relationships/image" Target="../media/image82.svg"/><Relationship Id="rId36" Type="http://schemas.openxmlformats.org/officeDocument/2006/relationships/image" Target="../media/image90.svg"/><Relationship Id="rId10" Type="http://schemas.openxmlformats.org/officeDocument/2006/relationships/image" Target="../media/image68.svg"/><Relationship Id="rId19" Type="http://schemas.openxmlformats.org/officeDocument/2006/relationships/image" Target="../media/image77.png"/><Relationship Id="rId31" Type="http://schemas.openxmlformats.org/officeDocument/2006/relationships/image" Target="../media/image85.png"/><Relationship Id="rId4" Type="http://schemas.openxmlformats.org/officeDocument/2006/relationships/image" Target="../media/image64.svg"/><Relationship Id="rId9" Type="http://schemas.openxmlformats.org/officeDocument/2006/relationships/image" Target="../media/image67.png"/><Relationship Id="rId14" Type="http://schemas.openxmlformats.org/officeDocument/2006/relationships/image" Target="../media/image72.svg"/><Relationship Id="rId22" Type="http://schemas.openxmlformats.org/officeDocument/2006/relationships/image" Target="../media/image29.svg"/><Relationship Id="rId27" Type="http://schemas.openxmlformats.org/officeDocument/2006/relationships/image" Target="../media/image81.png"/><Relationship Id="rId30" Type="http://schemas.openxmlformats.org/officeDocument/2006/relationships/image" Target="../media/image84.svg"/><Relationship Id="rId35" Type="http://schemas.openxmlformats.org/officeDocument/2006/relationships/image" Target="../media/image89.png"/></Relationships>
</file>

<file path=ppt/slides/_rels/slide22.xml.rels><?xml version="1.0" encoding="UTF-8" standalone="yes"?>
<Relationships xmlns="http://schemas.openxmlformats.org/package/2006/relationships"><Relationship Id="rId8" Type="http://schemas.openxmlformats.org/officeDocument/2006/relationships/image" Target="../media/image98.svg"/><Relationship Id="rId13" Type="http://schemas.openxmlformats.org/officeDocument/2006/relationships/image" Target="../media/image101.png"/><Relationship Id="rId18" Type="http://schemas.openxmlformats.org/officeDocument/2006/relationships/image" Target="../media/image78.svg"/><Relationship Id="rId26" Type="http://schemas.openxmlformats.org/officeDocument/2006/relationships/image" Target="../media/image112.svg"/><Relationship Id="rId3" Type="http://schemas.openxmlformats.org/officeDocument/2006/relationships/image" Target="../media/image93.png"/><Relationship Id="rId21" Type="http://schemas.openxmlformats.org/officeDocument/2006/relationships/image" Target="../media/image107.png"/><Relationship Id="rId7" Type="http://schemas.openxmlformats.org/officeDocument/2006/relationships/image" Target="../media/image97.png"/><Relationship Id="rId12" Type="http://schemas.openxmlformats.org/officeDocument/2006/relationships/image" Target="../media/image100.svg"/><Relationship Id="rId17" Type="http://schemas.openxmlformats.org/officeDocument/2006/relationships/image" Target="../media/image77.png"/><Relationship Id="rId25" Type="http://schemas.openxmlformats.org/officeDocument/2006/relationships/image" Target="../media/image111.png"/><Relationship Id="rId2" Type="http://schemas.openxmlformats.org/officeDocument/2006/relationships/notesSlide" Target="../notesSlides/notesSlide21.xml"/><Relationship Id="rId16" Type="http://schemas.openxmlformats.org/officeDocument/2006/relationships/image" Target="../media/image104.svg"/><Relationship Id="rId20" Type="http://schemas.openxmlformats.org/officeDocument/2006/relationships/image" Target="../media/image106.svg"/><Relationship Id="rId29" Type="http://schemas.openxmlformats.org/officeDocument/2006/relationships/image" Target="../media/image115.png"/><Relationship Id="rId1" Type="http://schemas.openxmlformats.org/officeDocument/2006/relationships/slideLayout" Target="../slideLayouts/slideLayout12.xml"/><Relationship Id="rId6" Type="http://schemas.openxmlformats.org/officeDocument/2006/relationships/image" Target="../media/image96.svg"/><Relationship Id="rId11" Type="http://schemas.openxmlformats.org/officeDocument/2006/relationships/image" Target="../media/image99.png"/><Relationship Id="rId24" Type="http://schemas.openxmlformats.org/officeDocument/2006/relationships/image" Target="../media/image110.svg"/><Relationship Id="rId5" Type="http://schemas.openxmlformats.org/officeDocument/2006/relationships/image" Target="../media/image95.png"/><Relationship Id="rId15" Type="http://schemas.openxmlformats.org/officeDocument/2006/relationships/image" Target="../media/image103.png"/><Relationship Id="rId23" Type="http://schemas.openxmlformats.org/officeDocument/2006/relationships/image" Target="../media/image109.png"/><Relationship Id="rId28" Type="http://schemas.openxmlformats.org/officeDocument/2006/relationships/image" Target="../media/image114.svg"/><Relationship Id="rId10" Type="http://schemas.openxmlformats.org/officeDocument/2006/relationships/image" Target="../media/image20.svg"/><Relationship Id="rId19" Type="http://schemas.openxmlformats.org/officeDocument/2006/relationships/image" Target="../media/image105.png"/><Relationship Id="rId4" Type="http://schemas.openxmlformats.org/officeDocument/2006/relationships/image" Target="../media/image94.svg"/><Relationship Id="rId9" Type="http://schemas.openxmlformats.org/officeDocument/2006/relationships/image" Target="../media/image19.png"/><Relationship Id="rId14" Type="http://schemas.openxmlformats.org/officeDocument/2006/relationships/image" Target="../media/image102.svg"/><Relationship Id="rId22" Type="http://schemas.openxmlformats.org/officeDocument/2006/relationships/image" Target="../media/image108.svg"/><Relationship Id="rId27" Type="http://schemas.openxmlformats.org/officeDocument/2006/relationships/image" Target="../media/image113.png"/><Relationship Id="rId30" Type="http://schemas.openxmlformats.org/officeDocument/2006/relationships/image" Target="../media/image11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13.svg"/><Relationship Id="rId18" Type="http://schemas.openxmlformats.org/officeDocument/2006/relationships/image" Target="../media/image118.png"/><Relationship Id="rId26" Type="http://schemas.openxmlformats.org/officeDocument/2006/relationships/image" Target="../media/image18.svg"/><Relationship Id="rId3" Type="http://schemas.openxmlformats.org/officeDocument/2006/relationships/image" Target="../media/image117.png"/><Relationship Id="rId21" Type="http://schemas.openxmlformats.org/officeDocument/2006/relationships/image" Target="../media/image119.png"/><Relationship Id="rId7" Type="http://schemas.openxmlformats.org/officeDocument/2006/relationships/image" Target="../media/image78.svg"/><Relationship Id="rId12" Type="http://schemas.openxmlformats.org/officeDocument/2006/relationships/image" Target="../media/image12.png"/><Relationship Id="rId17" Type="http://schemas.openxmlformats.org/officeDocument/2006/relationships/image" Target="../media/image41.png"/><Relationship Id="rId25" Type="http://schemas.openxmlformats.org/officeDocument/2006/relationships/image" Target="../media/image17.png"/><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image" Target="../media/image39.svg"/><Relationship Id="rId1" Type="http://schemas.openxmlformats.org/officeDocument/2006/relationships/slideLayout" Target="../slideLayouts/slideLayout12.xml"/><Relationship Id="rId6" Type="http://schemas.openxmlformats.org/officeDocument/2006/relationships/image" Target="../media/image77.png"/><Relationship Id="rId11" Type="http://schemas.openxmlformats.org/officeDocument/2006/relationships/image" Target="../media/image33.svg"/><Relationship Id="rId24" Type="http://schemas.openxmlformats.org/officeDocument/2006/relationships/image" Target="../media/image11.svg"/><Relationship Id="rId5" Type="http://schemas.openxmlformats.org/officeDocument/2006/relationships/image" Target="../media/image24.svg"/><Relationship Id="rId15" Type="http://schemas.openxmlformats.org/officeDocument/2006/relationships/image" Target="../media/image15.svg"/><Relationship Id="rId23" Type="http://schemas.openxmlformats.org/officeDocument/2006/relationships/image" Target="../media/image10.png"/><Relationship Id="rId10" Type="http://schemas.openxmlformats.org/officeDocument/2006/relationships/image" Target="../media/image32.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62.svg"/><Relationship Id="rId14" Type="http://schemas.openxmlformats.org/officeDocument/2006/relationships/image" Target="../media/image14.png"/><Relationship Id="rId22" Type="http://schemas.openxmlformats.org/officeDocument/2006/relationships/image" Target="../media/image120.svg"/></Relationships>
</file>

<file path=ppt/slides/_rels/slide25.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67.png"/><Relationship Id="rId18" Type="http://schemas.openxmlformats.org/officeDocument/2006/relationships/image" Target="../media/image62.svg"/><Relationship Id="rId26" Type="http://schemas.openxmlformats.org/officeDocument/2006/relationships/image" Target="../media/image126.svg"/><Relationship Id="rId3" Type="http://schemas.openxmlformats.org/officeDocument/2006/relationships/image" Target="../media/image23.png"/><Relationship Id="rId21" Type="http://schemas.openxmlformats.org/officeDocument/2006/relationships/image" Target="../media/image36.png"/><Relationship Id="rId34" Type="http://schemas.openxmlformats.org/officeDocument/2006/relationships/image" Target="../media/image134.png"/><Relationship Id="rId7" Type="http://schemas.openxmlformats.org/officeDocument/2006/relationships/image" Target="../media/image32.png"/><Relationship Id="rId12" Type="http://schemas.openxmlformats.org/officeDocument/2006/relationships/image" Target="../media/image78.svg"/><Relationship Id="rId17" Type="http://schemas.openxmlformats.org/officeDocument/2006/relationships/image" Target="../media/image61.png"/><Relationship Id="rId25" Type="http://schemas.openxmlformats.org/officeDocument/2006/relationships/image" Target="../media/image125.png"/><Relationship Id="rId33" Type="http://schemas.openxmlformats.org/officeDocument/2006/relationships/image" Target="../media/image133.svg"/><Relationship Id="rId2" Type="http://schemas.openxmlformats.org/officeDocument/2006/relationships/notesSlide" Target="../notesSlides/notesSlide24.xml"/><Relationship Id="rId16" Type="http://schemas.openxmlformats.org/officeDocument/2006/relationships/image" Target="../media/image122.svg"/><Relationship Id="rId20" Type="http://schemas.openxmlformats.org/officeDocument/2006/relationships/image" Target="../media/image70.svg"/><Relationship Id="rId29" Type="http://schemas.openxmlformats.org/officeDocument/2006/relationships/image" Target="../media/image129.svg"/><Relationship Id="rId1" Type="http://schemas.openxmlformats.org/officeDocument/2006/relationships/slideLayout" Target="../slideLayouts/slideLayout12.xml"/><Relationship Id="rId6" Type="http://schemas.openxmlformats.org/officeDocument/2006/relationships/image" Target="../media/image22.svg"/><Relationship Id="rId11" Type="http://schemas.openxmlformats.org/officeDocument/2006/relationships/image" Target="../media/image77.png"/><Relationship Id="rId24" Type="http://schemas.openxmlformats.org/officeDocument/2006/relationships/image" Target="../media/image124.svg"/><Relationship Id="rId32" Type="http://schemas.openxmlformats.org/officeDocument/2006/relationships/image" Target="../media/image132.png"/><Relationship Id="rId5" Type="http://schemas.openxmlformats.org/officeDocument/2006/relationships/image" Target="../media/image21.png"/><Relationship Id="rId15" Type="http://schemas.openxmlformats.org/officeDocument/2006/relationships/image" Target="../media/image121.png"/><Relationship Id="rId23" Type="http://schemas.openxmlformats.org/officeDocument/2006/relationships/image" Target="../media/image123.png"/><Relationship Id="rId28" Type="http://schemas.openxmlformats.org/officeDocument/2006/relationships/image" Target="../media/image128.svg"/><Relationship Id="rId10" Type="http://schemas.openxmlformats.org/officeDocument/2006/relationships/image" Target="../media/image11.svg"/><Relationship Id="rId19" Type="http://schemas.openxmlformats.org/officeDocument/2006/relationships/image" Target="../media/image69.png"/><Relationship Id="rId31" Type="http://schemas.openxmlformats.org/officeDocument/2006/relationships/image" Target="../media/image131.svg"/><Relationship Id="rId4" Type="http://schemas.openxmlformats.org/officeDocument/2006/relationships/image" Target="../media/image24.svg"/><Relationship Id="rId9" Type="http://schemas.openxmlformats.org/officeDocument/2006/relationships/image" Target="../media/image10.png"/><Relationship Id="rId14" Type="http://schemas.openxmlformats.org/officeDocument/2006/relationships/image" Target="../media/image68.svg"/><Relationship Id="rId22" Type="http://schemas.openxmlformats.org/officeDocument/2006/relationships/image" Target="../media/image37.svg"/><Relationship Id="rId27" Type="http://schemas.openxmlformats.org/officeDocument/2006/relationships/image" Target="../media/image127.png"/><Relationship Id="rId30" Type="http://schemas.openxmlformats.org/officeDocument/2006/relationships/image" Target="../media/image130.png"/><Relationship Id="rId35" Type="http://schemas.openxmlformats.org/officeDocument/2006/relationships/image" Target="../media/image13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en-US" altLang="ja-JP" dirty="0"/>
              <a:t>W. Kumagai (</a:t>
            </a:r>
            <a:r>
              <a:rPr lang="en-US" altLang="ja-JP" dirty="0" err="1"/>
              <a:t>Ph.D</a:t>
            </a:r>
            <a:r>
              <a:rPr lang="en-US" altLang="ja-JP" dirty="0"/>
              <a:t>), </a:t>
            </a:r>
            <a:r>
              <a:rPr lang="en-US" altLang="ja-JP" dirty="0" err="1"/>
              <a:t>Ken’ichi</a:t>
            </a:r>
            <a:r>
              <a:rPr lang="en-US" altLang="ja-JP" dirty="0"/>
              <a:t> </a:t>
            </a:r>
            <a:r>
              <a:rPr lang="en-US" altLang="ja-JP" dirty="0" err="1"/>
              <a:t>Kamada</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a:t>March 22th, </a:t>
            </a:r>
            <a:r>
              <a:rPr lang="en-US" altLang="ja-JP" dirty="0"/>
              <a:t>2024</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For MI</a:t>
            </a:r>
            <a:r>
              <a:rPr lang="ja-JP" altLang="en-US" sz="2400" dirty="0">
                <a:solidFill>
                  <a:schemeClr val="bg1"/>
                </a:solidFill>
              </a:rPr>
              <a:t> </a:t>
            </a:r>
            <a:r>
              <a:rPr lang="en-US" altLang="ja-JP" sz="2400" dirty="0">
                <a:solidFill>
                  <a:schemeClr val="bg1"/>
                </a:solidFill>
              </a:rPr>
              <a:t>Center</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51149"/>
            <a:ext cx="11341887" cy="527020"/>
          </a:xfrm>
        </p:spPr>
        <p:txBody>
          <a:bodyPr/>
          <a:lstStyle/>
          <a:p>
            <a:r>
              <a:rPr lang="en-US" altLang="ja-JP" sz="2000" dirty="0"/>
              <a:t>Coordination among multiple providers and between supply and demand so as to balance electric supply and demand equilibrium and reduce overall cost.</a:t>
            </a:r>
          </a:p>
        </p:txBody>
      </p: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SoS’s Case: Power System in Japan</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Case</a:t>
            </a:r>
            <a:endParaRPr kumimoji="1" lang="ja-JP" altLang="en-US" sz="1600" b="1" dirty="0">
              <a:solidFill>
                <a:schemeClr val="bg1"/>
              </a:solidFill>
            </a:endParaRPr>
          </a:p>
        </p:txBody>
      </p:sp>
      <p:sp>
        <p:nvSpPr>
          <p:cNvPr id="5" name="正方形/長方形 4">
            <a:extLst>
              <a:ext uri="{FF2B5EF4-FFF2-40B4-BE49-F238E27FC236}">
                <a16:creationId xmlns:a16="http://schemas.microsoft.com/office/drawing/2014/main" id="{F1091424-BB65-F7B5-8579-6F308FCE7C2A}"/>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DDE51B27-AC87-464E-3EDA-6037EF6BA3F4}"/>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3545B675-B6C1-40B3-950F-A9DA33102171}"/>
              </a:ext>
            </a:extLst>
          </p:cNvPr>
          <p:cNvSpPr/>
          <p:nvPr/>
        </p:nvSpPr>
        <p:spPr>
          <a:xfrm>
            <a:off x="926268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四角形: 角を丸くする 15">
            <a:extLst>
              <a:ext uri="{FF2B5EF4-FFF2-40B4-BE49-F238E27FC236}">
                <a16:creationId xmlns:a16="http://schemas.microsoft.com/office/drawing/2014/main" id="{81B8CCEB-9C25-D63A-728A-7581E734BBCC}"/>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00D6BC51-8C37-9C63-15D3-A52150A82B76}"/>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四角形: 角を丸くする 17">
            <a:extLst>
              <a:ext uri="{FF2B5EF4-FFF2-40B4-BE49-F238E27FC236}">
                <a16:creationId xmlns:a16="http://schemas.microsoft.com/office/drawing/2014/main" id="{348DB564-57D8-453E-D0E5-E9075DFA11A6}"/>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133FA24D-32B1-0BBF-68B1-631D7646CE62}"/>
              </a:ext>
            </a:extLst>
          </p:cNvPr>
          <p:cNvSpPr txBox="1"/>
          <p:nvPr/>
        </p:nvSpPr>
        <p:spPr>
          <a:xfrm>
            <a:off x="219735" y="1554441"/>
            <a:ext cx="1324712" cy="338554"/>
          </a:xfrm>
          <a:prstGeom prst="rect">
            <a:avLst/>
          </a:prstGeom>
          <a:noFill/>
        </p:spPr>
        <p:txBody>
          <a:bodyPr wrap="square" rtlCol="0">
            <a:spAutoFit/>
          </a:bodyPr>
          <a:lstStyle/>
          <a:p>
            <a:pPr algn="ctr"/>
            <a:r>
              <a:rPr kumimoji="1" lang="en-US" altLang="ja-JP" sz="1600" b="1" dirty="0">
                <a:solidFill>
                  <a:schemeClr val="accent2"/>
                </a:solidFill>
              </a:rPr>
              <a:t>Power Grid</a:t>
            </a:r>
            <a:endParaRPr kumimoji="1" lang="ja-JP" altLang="en-US" sz="1600" b="1" dirty="0">
              <a:solidFill>
                <a:schemeClr val="accent2"/>
              </a:solidFill>
            </a:endParaRPr>
          </a:p>
        </p:txBody>
      </p:sp>
      <p:sp>
        <p:nvSpPr>
          <p:cNvPr id="23" name="テキスト ボックス 22">
            <a:extLst>
              <a:ext uri="{FF2B5EF4-FFF2-40B4-BE49-F238E27FC236}">
                <a16:creationId xmlns:a16="http://schemas.microsoft.com/office/drawing/2014/main" id="{D579612B-63EB-EE9F-50BB-65709896F68F}"/>
              </a:ext>
            </a:extLst>
          </p:cNvPr>
          <p:cNvSpPr txBox="1"/>
          <p:nvPr/>
        </p:nvSpPr>
        <p:spPr>
          <a:xfrm>
            <a:off x="10010775" y="1547657"/>
            <a:ext cx="1906405" cy="338554"/>
          </a:xfrm>
          <a:prstGeom prst="rect">
            <a:avLst/>
          </a:prstGeom>
          <a:noFill/>
        </p:spPr>
        <p:txBody>
          <a:bodyPr wrap="square" rtlCol="0">
            <a:spAutoFit/>
          </a:bodyPr>
          <a:lstStyle/>
          <a:p>
            <a:pPr algn="ctr"/>
            <a:r>
              <a:rPr kumimoji="1" lang="en-US" altLang="ja-JP" sz="1600" b="1" dirty="0">
                <a:solidFill>
                  <a:schemeClr val="accent3"/>
                </a:solidFill>
              </a:rPr>
              <a:t>Payment System</a:t>
            </a:r>
            <a:endParaRPr kumimoji="1" lang="ja-JP" altLang="en-US" sz="1600" b="1" dirty="0">
              <a:solidFill>
                <a:schemeClr val="accent3"/>
              </a:solidFill>
            </a:endParaRPr>
          </a:p>
        </p:txBody>
      </p:sp>
      <p:sp>
        <p:nvSpPr>
          <p:cNvPr id="24" name="テキスト ボックス 23">
            <a:extLst>
              <a:ext uri="{FF2B5EF4-FFF2-40B4-BE49-F238E27FC236}">
                <a16:creationId xmlns:a16="http://schemas.microsoft.com/office/drawing/2014/main" id="{E86ECE99-6BCB-E72C-C919-004999CA69C0}"/>
              </a:ext>
            </a:extLst>
          </p:cNvPr>
          <p:cNvSpPr txBox="1"/>
          <p:nvPr/>
        </p:nvSpPr>
        <p:spPr>
          <a:xfrm>
            <a:off x="5693255" y="2031713"/>
            <a:ext cx="1889408" cy="307777"/>
          </a:xfrm>
          <a:prstGeom prst="rect">
            <a:avLst/>
          </a:prstGeom>
          <a:noFill/>
        </p:spPr>
        <p:txBody>
          <a:bodyPr wrap="square" rtlCol="0">
            <a:spAutoFit/>
          </a:bodyPr>
          <a:lstStyle/>
          <a:p>
            <a:r>
              <a:rPr kumimoji="1" lang="en-US" altLang="ja-JP" sz="1400" dirty="0"/>
              <a:t>Power Generator</a:t>
            </a:r>
            <a:endParaRPr kumimoji="1" lang="ja-JP" altLang="en-US" sz="1400" dirty="0"/>
          </a:p>
        </p:txBody>
      </p:sp>
      <p:sp>
        <p:nvSpPr>
          <p:cNvPr id="25" name="テキスト ボックス 24">
            <a:extLst>
              <a:ext uri="{FF2B5EF4-FFF2-40B4-BE49-F238E27FC236}">
                <a16:creationId xmlns:a16="http://schemas.microsoft.com/office/drawing/2014/main" id="{05D3CBF8-AD44-3E24-D939-0979B5B89A00}"/>
              </a:ext>
            </a:extLst>
          </p:cNvPr>
          <p:cNvSpPr txBox="1"/>
          <p:nvPr/>
        </p:nvSpPr>
        <p:spPr>
          <a:xfrm>
            <a:off x="5693255" y="3344859"/>
            <a:ext cx="1642282" cy="523220"/>
          </a:xfrm>
          <a:prstGeom prst="rect">
            <a:avLst/>
          </a:prstGeom>
          <a:noFill/>
        </p:spPr>
        <p:txBody>
          <a:bodyPr wrap="square" rtlCol="0">
            <a:spAutoFit/>
          </a:bodyPr>
          <a:lstStyle/>
          <a:p>
            <a:r>
              <a:rPr kumimoji="1" lang="en-US" altLang="ja-JP" sz="1400" dirty="0"/>
              <a:t>Transmission and Distribution</a:t>
            </a:r>
            <a:endParaRPr kumimoji="1" lang="ja-JP" altLang="en-US" sz="1400" dirty="0"/>
          </a:p>
        </p:txBody>
      </p:sp>
      <p:pic>
        <p:nvPicPr>
          <p:cNvPr id="26" name="グラフィックス 25" descr="建物 単色塗りつぶし">
            <a:extLst>
              <a:ext uri="{FF2B5EF4-FFF2-40B4-BE49-F238E27FC236}">
                <a16:creationId xmlns:a16="http://schemas.microsoft.com/office/drawing/2014/main" id="{C6692F8E-FA96-02F6-50D6-6F99C4EA52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6955" y="3980873"/>
            <a:ext cx="531671" cy="531671"/>
          </a:xfrm>
          <a:prstGeom prst="rect">
            <a:avLst/>
          </a:prstGeom>
        </p:spPr>
      </p:pic>
      <p:sp>
        <p:nvSpPr>
          <p:cNvPr id="27" name="テキスト ボックス 26">
            <a:extLst>
              <a:ext uri="{FF2B5EF4-FFF2-40B4-BE49-F238E27FC236}">
                <a16:creationId xmlns:a16="http://schemas.microsoft.com/office/drawing/2014/main" id="{2F52BDF7-0610-B937-F424-8D9D6F512F2E}"/>
              </a:ext>
            </a:extLst>
          </p:cNvPr>
          <p:cNvSpPr txBox="1"/>
          <p:nvPr/>
        </p:nvSpPr>
        <p:spPr>
          <a:xfrm>
            <a:off x="5693255" y="5396267"/>
            <a:ext cx="1029232" cy="338554"/>
          </a:xfrm>
          <a:prstGeom prst="rect">
            <a:avLst/>
          </a:prstGeom>
          <a:noFill/>
        </p:spPr>
        <p:txBody>
          <a:bodyPr wrap="square" rtlCol="0">
            <a:spAutoFit/>
          </a:bodyPr>
          <a:lstStyle/>
          <a:p>
            <a:pPr algn="ctr"/>
            <a:r>
              <a:rPr kumimoji="1" lang="en-US" altLang="ja-JP" sz="1600" dirty="0"/>
              <a:t>Demand</a:t>
            </a:r>
            <a:endParaRPr kumimoji="1" lang="ja-JP" altLang="en-US" sz="1600" dirty="0"/>
          </a:p>
        </p:txBody>
      </p:sp>
      <p:cxnSp>
        <p:nvCxnSpPr>
          <p:cNvPr id="31" name="直線矢印コネクタ 30">
            <a:extLst>
              <a:ext uri="{FF2B5EF4-FFF2-40B4-BE49-F238E27FC236}">
                <a16:creationId xmlns:a16="http://schemas.microsoft.com/office/drawing/2014/main" id="{86FC1061-369C-B115-64E4-7761229A062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21" name="グループ化 1120">
            <a:extLst>
              <a:ext uri="{FF2B5EF4-FFF2-40B4-BE49-F238E27FC236}">
                <a16:creationId xmlns:a16="http://schemas.microsoft.com/office/drawing/2014/main" id="{7083F1C7-C6EA-0D18-032A-70E4344BB527}"/>
              </a:ext>
            </a:extLst>
          </p:cNvPr>
          <p:cNvGrpSpPr/>
          <p:nvPr/>
        </p:nvGrpSpPr>
        <p:grpSpPr>
          <a:xfrm>
            <a:off x="363938" y="5411817"/>
            <a:ext cx="1741039" cy="736762"/>
            <a:chOff x="4869709" y="5419009"/>
            <a:chExt cx="1741039" cy="736762"/>
          </a:xfrm>
        </p:grpSpPr>
        <p:sp>
          <p:nvSpPr>
            <p:cNvPr id="1122" name="四角形: 角を丸くする 1121">
              <a:extLst>
                <a:ext uri="{FF2B5EF4-FFF2-40B4-BE49-F238E27FC236}">
                  <a16:creationId xmlns:a16="http://schemas.microsoft.com/office/drawing/2014/main" id="{AEE59562-99D3-E195-E7F5-5C8A485BEA5A}"/>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123" name="グループ化 1122">
              <a:extLst>
                <a:ext uri="{FF2B5EF4-FFF2-40B4-BE49-F238E27FC236}">
                  <a16:creationId xmlns:a16="http://schemas.microsoft.com/office/drawing/2014/main" id="{2173293B-4E69-DC51-0B55-E507D7A415BE}"/>
                </a:ext>
              </a:extLst>
            </p:cNvPr>
            <p:cNvGrpSpPr/>
            <p:nvPr/>
          </p:nvGrpSpPr>
          <p:grpSpPr>
            <a:xfrm>
              <a:off x="4933061" y="5549797"/>
              <a:ext cx="1550390" cy="513981"/>
              <a:chOff x="4933061" y="5549797"/>
              <a:chExt cx="1550390" cy="513981"/>
            </a:xfrm>
          </p:grpSpPr>
          <p:pic>
            <p:nvPicPr>
              <p:cNvPr id="1127" name="グラフィックス 1126" descr="風力タービン 単色塗りつぶし">
                <a:extLst>
                  <a:ext uri="{FF2B5EF4-FFF2-40B4-BE49-F238E27FC236}">
                    <a16:creationId xmlns:a16="http://schemas.microsoft.com/office/drawing/2014/main" id="{B016B33A-19CB-1F8E-C7E8-3A43DDDD91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0218" y="5586879"/>
                <a:ext cx="433233" cy="433233"/>
              </a:xfrm>
              <a:prstGeom prst="rect">
                <a:avLst/>
              </a:prstGeom>
            </p:spPr>
          </p:pic>
          <p:pic>
            <p:nvPicPr>
              <p:cNvPr id="1128" name="グラフィックス 1127" descr="ソーラー パネル 単色塗りつぶし">
                <a:extLst>
                  <a:ext uri="{FF2B5EF4-FFF2-40B4-BE49-F238E27FC236}">
                    <a16:creationId xmlns:a16="http://schemas.microsoft.com/office/drawing/2014/main" id="{643C151A-26A3-D2F4-7D85-08267A355E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3612" y="5570773"/>
                <a:ext cx="433233" cy="433233"/>
              </a:xfrm>
              <a:prstGeom prst="rect">
                <a:avLst/>
              </a:prstGeom>
            </p:spPr>
          </p:pic>
          <p:pic>
            <p:nvPicPr>
              <p:cNvPr id="1129" name="Picture 2" descr="バッテリー | フリーのアイコンイラスト素材 icon-pit">
                <a:extLst>
                  <a:ext uri="{FF2B5EF4-FFF2-40B4-BE49-F238E27FC236}">
                    <a16:creationId xmlns:a16="http://schemas.microsoft.com/office/drawing/2014/main" id="{6E2ACCED-C44B-1C2D-148F-A990D6A7B4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30" name="テキスト ボックス 1129">
            <a:extLst>
              <a:ext uri="{FF2B5EF4-FFF2-40B4-BE49-F238E27FC236}">
                <a16:creationId xmlns:a16="http://schemas.microsoft.com/office/drawing/2014/main" id="{ECB211C5-2A2E-F83F-56AF-5F0A7CB650A7}"/>
              </a:ext>
            </a:extLst>
          </p:cNvPr>
          <p:cNvSpPr txBox="1"/>
          <p:nvPr/>
        </p:nvSpPr>
        <p:spPr>
          <a:xfrm>
            <a:off x="5693253" y="3783615"/>
            <a:ext cx="1501979" cy="461665"/>
          </a:xfrm>
          <a:prstGeom prst="rect">
            <a:avLst/>
          </a:prstGeom>
          <a:noFill/>
        </p:spPr>
        <p:txBody>
          <a:bodyPr wrap="square" rtlCol="0">
            <a:spAutoFit/>
          </a:bodyPr>
          <a:lstStyle/>
          <a:p>
            <a:r>
              <a:rPr kumimoji="1" lang="en-US" altLang="ja-JP" sz="1200" dirty="0"/>
              <a:t>Regional Energy Company</a:t>
            </a:r>
            <a:endParaRPr kumimoji="1" lang="ja-JP" altLang="en-US" sz="1200" dirty="0"/>
          </a:p>
        </p:txBody>
      </p:sp>
      <p:sp>
        <p:nvSpPr>
          <p:cNvPr id="1131" name="テキスト ボックス 1130">
            <a:extLst>
              <a:ext uri="{FF2B5EF4-FFF2-40B4-BE49-F238E27FC236}">
                <a16:creationId xmlns:a16="http://schemas.microsoft.com/office/drawing/2014/main" id="{C9B99F4C-1268-C678-88E0-37DD952DC871}"/>
              </a:ext>
            </a:extLst>
          </p:cNvPr>
          <p:cNvSpPr txBox="1"/>
          <p:nvPr/>
        </p:nvSpPr>
        <p:spPr>
          <a:xfrm>
            <a:off x="2948886" y="1917621"/>
            <a:ext cx="951463" cy="307777"/>
          </a:xfrm>
          <a:prstGeom prst="rect">
            <a:avLst/>
          </a:prstGeom>
          <a:noFill/>
        </p:spPr>
        <p:txBody>
          <a:bodyPr wrap="square" rtlCol="0">
            <a:spAutoFit/>
          </a:bodyPr>
          <a:lstStyle/>
          <a:p>
            <a:pPr algn="ctr"/>
            <a:r>
              <a:rPr kumimoji="1" lang="en-US" altLang="ja-JP" sz="1400" dirty="0"/>
              <a:t>Region A</a:t>
            </a:r>
            <a:endParaRPr kumimoji="1" lang="ja-JP" altLang="en-US" sz="1400" dirty="0"/>
          </a:p>
        </p:txBody>
      </p:sp>
      <p:sp>
        <p:nvSpPr>
          <p:cNvPr id="1132" name="テキスト ボックス 1131">
            <a:extLst>
              <a:ext uri="{FF2B5EF4-FFF2-40B4-BE49-F238E27FC236}">
                <a16:creationId xmlns:a16="http://schemas.microsoft.com/office/drawing/2014/main" id="{68C2EEDE-5DF9-5606-7163-0EB8B055E287}"/>
              </a:ext>
            </a:extLst>
          </p:cNvPr>
          <p:cNvSpPr txBox="1"/>
          <p:nvPr/>
        </p:nvSpPr>
        <p:spPr>
          <a:xfrm>
            <a:off x="4512286" y="1917621"/>
            <a:ext cx="1005889" cy="307777"/>
          </a:xfrm>
          <a:prstGeom prst="rect">
            <a:avLst/>
          </a:prstGeom>
          <a:noFill/>
        </p:spPr>
        <p:txBody>
          <a:bodyPr wrap="square" rtlCol="0">
            <a:spAutoFit/>
          </a:bodyPr>
          <a:lstStyle/>
          <a:p>
            <a:pPr algn="ctr"/>
            <a:r>
              <a:rPr kumimoji="1" lang="en-US" altLang="ja-JP" sz="1400" dirty="0"/>
              <a:t>Region B</a:t>
            </a:r>
            <a:endParaRPr kumimoji="1" lang="ja-JP" altLang="en-US" sz="1400" dirty="0"/>
          </a:p>
        </p:txBody>
      </p:sp>
      <p:cxnSp>
        <p:nvCxnSpPr>
          <p:cNvPr id="1133" name="直線矢印コネクタ 1132">
            <a:extLst>
              <a:ext uri="{FF2B5EF4-FFF2-40B4-BE49-F238E27FC236}">
                <a16:creationId xmlns:a16="http://schemas.microsoft.com/office/drawing/2014/main" id="{D5E2CA41-D455-0DC6-6092-AD95A7153A60}"/>
              </a:ext>
            </a:extLst>
          </p:cNvPr>
          <p:cNvCxnSpPr>
            <a:cxnSpLocks/>
            <a:stCxn id="1122" idx="3"/>
            <a:endCxn id="16"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34" name="テキスト ボックス 1133">
            <a:extLst>
              <a:ext uri="{FF2B5EF4-FFF2-40B4-BE49-F238E27FC236}">
                <a16:creationId xmlns:a16="http://schemas.microsoft.com/office/drawing/2014/main" id="{CC6E7409-EDEF-E37D-FD99-B86259DD72A7}"/>
              </a:ext>
            </a:extLst>
          </p:cNvPr>
          <p:cNvSpPr txBox="1"/>
          <p:nvPr/>
        </p:nvSpPr>
        <p:spPr>
          <a:xfrm>
            <a:off x="5693255" y="2300206"/>
            <a:ext cx="1464877" cy="461665"/>
          </a:xfrm>
          <a:prstGeom prst="rect">
            <a:avLst/>
          </a:prstGeom>
          <a:noFill/>
        </p:spPr>
        <p:txBody>
          <a:bodyPr wrap="square" rtlCol="0">
            <a:spAutoFit/>
          </a:bodyPr>
          <a:lstStyle/>
          <a:p>
            <a:r>
              <a:rPr kumimoji="1" lang="en-US" altLang="ja-JP" sz="1200" dirty="0"/>
              <a:t>Regional Energy Company</a:t>
            </a:r>
            <a:r>
              <a:rPr kumimoji="1" lang="ja-JP" altLang="en-US" sz="1200" dirty="0"/>
              <a:t> </a:t>
            </a:r>
            <a:r>
              <a:rPr kumimoji="1" lang="en-US" altLang="ja-JP" sz="1200" dirty="0"/>
              <a:t>/ PPS</a:t>
            </a:r>
          </a:p>
        </p:txBody>
      </p:sp>
      <p:pic>
        <p:nvPicPr>
          <p:cNvPr id="1135" name="グラフィックス 1134" descr="建物 単色塗りつぶし">
            <a:extLst>
              <a:ext uri="{FF2B5EF4-FFF2-40B4-BE49-F238E27FC236}">
                <a16:creationId xmlns:a16="http://schemas.microsoft.com/office/drawing/2014/main" id="{6E401774-AFF9-8491-FC0B-D7D93B81CE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543" y="3980708"/>
            <a:ext cx="531671" cy="531671"/>
          </a:xfrm>
          <a:prstGeom prst="rect">
            <a:avLst/>
          </a:prstGeom>
        </p:spPr>
      </p:pic>
      <p:pic>
        <p:nvPicPr>
          <p:cNvPr id="1137" name="グラフィックス 1136" descr="建物 単色塗りつぶし">
            <a:extLst>
              <a:ext uri="{FF2B5EF4-FFF2-40B4-BE49-F238E27FC236}">
                <a16:creationId xmlns:a16="http://schemas.microsoft.com/office/drawing/2014/main" id="{DAC40B3E-4359-837F-C478-F9032EB10D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082" y="2591106"/>
            <a:ext cx="449861" cy="449861"/>
          </a:xfrm>
          <a:prstGeom prst="rect">
            <a:avLst/>
          </a:prstGeom>
        </p:spPr>
      </p:pic>
      <p:sp>
        <p:nvSpPr>
          <p:cNvPr id="1138" name="テキスト ボックス 1137">
            <a:extLst>
              <a:ext uri="{FF2B5EF4-FFF2-40B4-BE49-F238E27FC236}">
                <a16:creationId xmlns:a16="http://schemas.microsoft.com/office/drawing/2014/main" id="{5FCBBF00-ED02-B423-C1FC-98B3EA073DB9}"/>
              </a:ext>
            </a:extLst>
          </p:cNvPr>
          <p:cNvSpPr txBox="1"/>
          <p:nvPr/>
        </p:nvSpPr>
        <p:spPr>
          <a:xfrm>
            <a:off x="3681611" y="3951731"/>
            <a:ext cx="1075926" cy="276999"/>
          </a:xfrm>
          <a:prstGeom prst="rect">
            <a:avLst/>
          </a:prstGeom>
          <a:noFill/>
        </p:spPr>
        <p:txBody>
          <a:bodyPr wrap="square" rtlCol="0">
            <a:spAutoFit/>
          </a:bodyPr>
          <a:lstStyle/>
          <a:p>
            <a:pPr algn="ctr"/>
            <a:r>
              <a:rPr kumimoji="1" lang="en-US" altLang="ja-JP" sz="1200" b="1" dirty="0"/>
              <a:t>Interchange</a:t>
            </a:r>
            <a:endParaRPr kumimoji="1" lang="ja-JP" altLang="en-US" sz="1200" b="1" dirty="0"/>
          </a:p>
        </p:txBody>
      </p:sp>
      <p:sp>
        <p:nvSpPr>
          <p:cNvPr id="1139" name="矢印: 左右 1138">
            <a:extLst>
              <a:ext uri="{FF2B5EF4-FFF2-40B4-BE49-F238E27FC236}">
                <a16:creationId xmlns:a16="http://schemas.microsoft.com/office/drawing/2014/main" id="{4692C708-E8A0-91CD-06EE-86AEFABBCD42}"/>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0" name="テキスト ボックス 1139">
            <a:extLst>
              <a:ext uri="{FF2B5EF4-FFF2-40B4-BE49-F238E27FC236}">
                <a16:creationId xmlns:a16="http://schemas.microsoft.com/office/drawing/2014/main" id="{32897250-93FC-4F93-52BE-B7EA3783A8E8}"/>
              </a:ext>
            </a:extLst>
          </p:cNvPr>
          <p:cNvSpPr txBox="1"/>
          <p:nvPr/>
        </p:nvSpPr>
        <p:spPr>
          <a:xfrm>
            <a:off x="1012759" y="4044311"/>
            <a:ext cx="1302768" cy="461665"/>
          </a:xfrm>
          <a:prstGeom prst="rect">
            <a:avLst/>
          </a:prstGeom>
          <a:noFill/>
        </p:spPr>
        <p:txBody>
          <a:bodyPr wrap="square" rtlCol="0">
            <a:spAutoFit/>
          </a:bodyPr>
          <a:lstStyle/>
          <a:p>
            <a:pPr algn="ctr"/>
            <a:r>
              <a:rPr kumimoji="1" lang="en-US" altLang="ja-JP" sz="1200" b="1" dirty="0"/>
              <a:t>demand &amp; supply balance</a:t>
            </a:r>
            <a:endParaRPr kumimoji="1" lang="ja-JP" altLang="en-US" sz="1200" b="1" dirty="0"/>
          </a:p>
        </p:txBody>
      </p:sp>
      <p:pic>
        <p:nvPicPr>
          <p:cNvPr id="1141" name="グラフィックス 1140" descr="稲妻 単色塗りつぶし">
            <a:extLst>
              <a:ext uri="{FF2B5EF4-FFF2-40B4-BE49-F238E27FC236}">
                <a16:creationId xmlns:a16="http://schemas.microsoft.com/office/drawing/2014/main" id="{239B341E-9486-54C9-B8B4-09B2F7596A4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4878956"/>
            <a:ext cx="312523" cy="312523"/>
          </a:xfrm>
          <a:prstGeom prst="rect">
            <a:avLst/>
          </a:prstGeom>
        </p:spPr>
      </p:pic>
      <p:pic>
        <p:nvPicPr>
          <p:cNvPr id="1142" name="グラフィックス 1141" descr="硬貨 単色塗りつぶし">
            <a:extLst>
              <a:ext uri="{FF2B5EF4-FFF2-40B4-BE49-F238E27FC236}">
                <a16:creationId xmlns:a16="http://schemas.microsoft.com/office/drawing/2014/main" id="{AF2A80B1-74DE-BD93-3AB8-4433CFEBA9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2384453"/>
            <a:ext cx="323974" cy="323974"/>
          </a:xfrm>
          <a:prstGeom prst="rect">
            <a:avLst/>
          </a:prstGeom>
        </p:spPr>
      </p:pic>
      <p:sp>
        <p:nvSpPr>
          <p:cNvPr id="1143" name="テキスト ボックス 1142">
            <a:extLst>
              <a:ext uri="{FF2B5EF4-FFF2-40B4-BE49-F238E27FC236}">
                <a16:creationId xmlns:a16="http://schemas.microsoft.com/office/drawing/2014/main" id="{41AFF11D-9244-584A-3CA0-E441C18EEFB1}"/>
              </a:ext>
            </a:extLst>
          </p:cNvPr>
          <p:cNvSpPr txBox="1"/>
          <p:nvPr/>
        </p:nvSpPr>
        <p:spPr>
          <a:xfrm>
            <a:off x="8002086" y="3713310"/>
            <a:ext cx="1220914" cy="461665"/>
          </a:xfrm>
          <a:prstGeom prst="rect">
            <a:avLst/>
          </a:prstGeom>
          <a:noFill/>
        </p:spPr>
        <p:txBody>
          <a:bodyPr wrap="square" rtlCol="0">
            <a:spAutoFit/>
          </a:bodyPr>
          <a:lstStyle/>
          <a:p>
            <a:r>
              <a:rPr kumimoji="1" lang="en-US" altLang="ja-JP" sz="1200" dirty="0"/>
              <a:t>Wheeling &amp; Imbalance Fee</a:t>
            </a:r>
            <a:endParaRPr kumimoji="1" lang="ja-JP" altLang="en-US" sz="1200" dirty="0"/>
          </a:p>
        </p:txBody>
      </p:sp>
      <p:pic>
        <p:nvPicPr>
          <p:cNvPr id="1144" name="グラフィックス 1143" descr="硬貨 単色塗りつぶし">
            <a:extLst>
              <a:ext uri="{FF2B5EF4-FFF2-40B4-BE49-F238E27FC236}">
                <a16:creationId xmlns:a16="http://schemas.microsoft.com/office/drawing/2014/main" id="{139665DA-3C33-CD96-5B71-9C47DA0B105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5435631"/>
            <a:ext cx="323974" cy="323974"/>
          </a:xfrm>
          <a:prstGeom prst="rect">
            <a:avLst/>
          </a:prstGeom>
        </p:spPr>
      </p:pic>
      <p:sp>
        <p:nvSpPr>
          <p:cNvPr id="1145" name="テキスト ボックス 1144">
            <a:extLst>
              <a:ext uri="{FF2B5EF4-FFF2-40B4-BE49-F238E27FC236}">
                <a16:creationId xmlns:a16="http://schemas.microsoft.com/office/drawing/2014/main" id="{91236EEA-C305-68CC-867F-77058CFD3627}"/>
              </a:ext>
            </a:extLst>
          </p:cNvPr>
          <p:cNvSpPr txBox="1"/>
          <p:nvPr/>
        </p:nvSpPr>
        <p:spPr>
          <a:xfrm>
            <a:off x="10189754" y="3992249"/>
            <a:ext cx="884622" cy="307777"/>
          </a:xfrm>
          <a:prstGeom prst="rect">
            <a:avLst/>
          </a:prstGeom>
          <a:noFill/>
        </p:spPr>
        <p:txBody>
          <a:bodyPr wrap="square" rtlCol="0">
            <a:spAutoFit/>
          </a:bodyPr>
          <a:lstStyle/>
          <a:p>
            <a:r>
              <a:rPr kumimoji="1" lang="en-US" altLang="ja-JP" sz="1400" dirty="0"/>
              <a:t>Retailer</a:t>
            </a:r>
          </a:p>
        </p:txBody>
      </p:sp>
      <p:sp>
        <p:nvSpPr>
          <p:cNvPr id="1146" name="テキスト ボックス 1145">
            <a:extLst>
              <a:ext uri="{FF2B5EF4-FFF2-40B4-BE49-F238E27FC236}">
                <a16:creationId xmlns:a16="http://schemas.microsoft.com/office/drawing/2014/main" id="{51823CB2-611B-8661-3E9D-C693C2DA4671}"/>
              </a:ext>
            </a:extLst>
          </p:cNvPr>
          <p:cNvSpPr txBox="1"/>
          <p:nvPr/>
        </p:nvSpPr>
        <p:spPr>
          <a:xfrm>
            <a:off x="8380626" y="2315694"/>
            <a:ext cx="1017295" cy="461665"/>
          </a:xfrm>
          <a:prstGeom prst="rect">
            <a:avLst/>
          </a:prstGeom>
          <a:noFill/>
        </p:spPr>
        <p:txBody>
          <a:bodyPr wrap="square" rtlCol="0">
            <a:spAutoFit/>
          </a:bodyPr>
          <a:lstStyle/>
          <a:p>
            <a:r>
              <a:rPr kumimoji="1" lang="en-US" altLang="ja-JP" sz="1200" dirty="0"/>
              <a:t>Generation Fee</a:t>
            </a:r>
            <a:endParaRPr kumimoji="1" lang="ja-JP" altLang="en-US" sz="1200" dirty="0"/>
          </a:p>
        </p:txBody>
      </p:sp>
      <p:sp>
        <p:nvSpPr>
          <p:cNvPr id="1147" name="正方形/長方形 1146">
            <a:extLst>
              <a:ext uri="{FF2B5EF4-FFF2-40B4-BE49-F238E27FC236}">
                <a16:creationId xmlns:a16="http://schemas.microsoft.com/office/drawing/2014/main" id="{1081C2D8-F325-7BC7-6AC3-11E0C8ADC531}"/>
              </a:ext>
            </a:extLst>
          </p:cNvPr>
          <p:cNvSpPr/>
          <p:nvPr/>
        </p:nvSpPr>
        <p:spPr>
          <a:xfrm>
            <a:off x="5934676" y="167387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Unbundling</a:t>
            </a:r>
            <a:endParaRPr kumimoji="1" lang="ja-JP" altLang="en-US" sz="1400" dirty="0">
              <a:solidFill>
                <a:schemeClr val="bg1"/>
              </a:solidFill>
            </a:endParaRPr>
          </a:p>
        </p:txBody>
      </p:sp>
      <p:sp>
        <p:nvSpPr>
          <p:cNvPr id="1148" name="正方形/長方形 1147">
            <a:extLst>
              <a:ext uri="{FF2B5EF4-FFF2-40B4-BE49-F238E27FC236}">
                <a16:creationId xmlns:a16="http://schemas.microsoft.com/office/drawing/2014/main" id="{EED07928-6094-C4B1-B41E-C750CEB558A6}"/>
              </a:ext>
            </a:extLst>
          </p:cNvPr>
          <p:cNvSpPr/>
          <p:nvPr/>
        </p:nvSpPr>
        <p:spPr>
          <a:xfrm>
            <a:off x="10358553" y="3481514"/>
            <a:ext cx="1193436" cy="43630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Electricity liberalization</a:t>
            </a:r>
            <a:endParaRPr kumimoji="1" lang="ja-JP" altLang="en-US" sz="1400" dirty="0">
              <a:solidFill>
                <a:schemeClr val="bg1"/>
              </a:solidFill>
            </a:endParaRPr>
          </a:p>
        </p:txBody>
      </p:sp>
      <p:sp>
        <p:nvSpPr>
          <p:cNvPr id="1149" name="四角形: 角を丸くする 1148">
            <a:extLst>
              <a:ext uri="{FF2B5EF4-FFF2-40B4-BE49-F238E27FC236}">
                <a16:creationId xmlns:a16="http://schemas.microsoft.com/office/drawing/2014/main" id="{26FFAAD6-B425-FDF2-F35B-383BCE264334}"/>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50" name="グラフィックス 1149" descr="ホーム 単色塗りつぶし">
            <a:extLst>
              <a:ext uri="{FF2B5EF4-FFF2-40B4-BE49-F238E27FC236}">
                <a16:creationId xmlns:a16="http://schemas.microsoft.com/office/drawing/2014/main" id="{48E0A24D-A0CD-8268-8897-D36C6AC3D1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79399" y="5615069"/>
            <a:ext cx="410309" cy="410309"/>
          </a:xfrm>
          <a:prstGeom prst="rect">
            <a:avLst/>
          </a:prstGeom>
        </p:spPr>
      </p:pic>
      <p:pic>
        <p:nvPicPr>
          <p:cNvPr id="1151" name="グラフィックス 1150" descr="工場 単色塗りつぶし">
            <a:extLst>
              <a:ext uri="{FF2B5EF4-FFF2-40B4-BE49-F238E27FC236}">
                <a16:creationId xmlns:a16="http://schemas.microsoft.com/office/drawing/2014/main" id="{1C9B68EB-951D-00E6-D04F-0B4F1BF037E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35858" y="5615069"/>
            <a:ext cx="410309" cy="410309"/>
          </a:xfrm>
          <a:prstGeom prst="rect">
            <a:avLst/>
          </a:prstGeom>
        </p:spPr>
      </p:pic>
      <p:pic>
        <p:nvPicPr>
          <p:cNvPr id="1152" name="グラフィックス 1151" descr="ホーム 単色塗りつぶし">
            <a:extLst>
              <a:ext uri="{FF2B5EF4-FFF2-40B4-BE49-F238E27FC236}">
                <a16:creationId xmlns:a16="http://schemas.microsoft.com/office/drawing/2014/main" id="{2AE5C79D-498F-5039-588A-1040927520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74328" y="5615069"/>
            <a:ext cx="410309" cy="410309"/>
          </a:xfrm>
          <a:prstGeom prst="rect">
            <a:avLst/>
          </a:prstGeom>
        </p:spPr>
      </p:pic>
      <p:pic>
        <p:nvPicPr>
          <p:cNvPr id="1154" name="グラフィックス 1153" descr="工場 単色塗りつぶし">
            <a:extLst>
              <a:ext uri="{FF2B5EF4-FFF2-40B4-BE49-F238E27FC236}">
                <a16:creationId xmlns:a16="http://schemas.microsoft.com/office/drawing/2014/main" id="{591333B4-7289-D990-3FB1-F0F2B205545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7687" y="5615069"/>
            <a:ext cx="410309" cy="410309"/>
          </a:xfrm>
          <a:prstGeom prst="rect">
            <a:avLst/>
          </a:prstGeom>
        </p:spPr>
      </p:pic>
      <p:sp>
        <p:nvSpPr>
          <p:cNvPr id="1155" name="四角形: 角を丸くする 1154">
            <a:extLst>
              <a:ext uri="{FF2B5EF4-FFF2-40B4-BE49-F238E27FC236}">
                <a16:creationId xmlns:a16="http://schemas.microsoft.com/office/drawing/2014/main" id="{86422BC9-72F4-4C0C-197A-CFE40A28B379}"/>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56" name="図 1155">
            <a:extLst>
              <a:ext uri="{FF2B5EF4-FFF2-40B4-BE49-F238E27FC236}">
                <a16:creationId xmlns:a16="http://schemas.microsoft.com/office/drawing/2014/main" id="{5600544A-2EC7-AEA1-082A-16BDD2FACFA9}"/>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57" name="グラフィックス 1156" descr="建物 単色塗りつぶし">
            <a:extLst>
              <a:ext uri="{FF2B5EF4-FFF2-40B4-BE49-F238E27FC236}">
                <a16:creationId xmlns:a16="http://schemas.microsoft.com/office/drawing/2014/main" id="{5A77201C-906D-391F-A76B-85DF51C147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911" y="2591106"/>
            <a:ext cx="449861" cy="449861"/>
          </a:xfrm>
          <a:prstGeom prst="rect">
            <a:avLst/>
          </a:prstGeom>
        </p:spPr>
      </p:pic>
      <p:pic>
        <p:nvPicPr>
          <p:cNvPr id="1158" name="図 1157">
            <a:extLst>
              <a:ext uri="{FF2B5EF4-FFF2-40B4-BE49-F238E27FC236}">
                <a16:creationId xmlns:a16="http://schemas.microsoft.com/office/drawing/2014/main" id="{24EF2A65-4683-5523-D418-EECD18669BA8}"/>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159" name="直線矢印コネクタ 1158">
            <a:extLst>
              <a:ext uri="{FF2B5EF4-FFF2-40B4-BE49-F238E27FC236}">
                <a16:creationId xmlns:a16="http://schemas.microsoft.com/office/drawing/2014/main" id="{BCF29E27-19D8-D15D-F837-003AF24EFB04}"/>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60" name="矢印: 左右 1159">
            <a:extLst>
              <a:ext uri="{FF2B5EF4-FFF2-40B4-BE49-F238E27FC236}">
                <a16:creationId xmlns:a16="http://schemas.microsoft.com/office/drawing/2014/main" id="{311976D1-D351-A402-2A86-25BFA585C3A5}"/>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62" name="直線矢印コネクタ 1161">
            <a:extLst>
              <a:ext uri="{FF2B5EF4-FFF2-40B4-BE49-F238E27FC236}">
                <a16:creationId xmlns:a16="http://schemas.microsoft.com/office/drawing/2014/main" id="{1CDE93B4-D4BB-D88B-37DC-7964075D91F2}"/>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8" name="直線矢印コネクタ 1167">
            <a:extLst>
              <a:ext uri="{FF2B5EF4-FFF2-40B4-BE49-F238E27FC236}">
                <a16:creationId xmlns:a16="http://schemas.microsoft.com/office/drawing/2014/main" id="{012EE03F-3833-E6A2-3A66-C703FF249537}"/>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69" name="グラフィックス 1168" descr="稲妻 単色塗りつぶし">
            <a:extLst>
              <a:ext uri="{FF2B5EF4-FFF2-40B4-BE49-F238E27FC236}">
                <a16:creationId xmlns:a16="http://schemas.microsoft.com/office/drawing/2014/main" id="{BD74E003-1DF8-D409-455B-5E58E30B7EE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3350338"/>
            <a:ext cx="312523" cy="312523"/>
          </a:xfrm>
          <a:prstGeom prst="rect">
            <a:avLst/>
          </a:prstGeom>
        </p:spPr>
      </p:pic>
      <p:pic>
        <p:nvPicPr>
          <p:cNvPr id="1172" name="図 1171">
            <a:extLst>
              <a:ext uri="{FF2B5EF4-FFF2-40B4-BE49-F238E27FC236}">
                <a16:creationId xmlns:a16="http://schemas.microsoft.com/office/drawing/2014/main" id="{028BA004-4472-0781-20CA-D940CBD74C06}"/>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9494663" y="4309793"/>
            <a:ext cx="510156" cy="510156"/>
          </a:xfrm>
          <a:prstGeom prst="rect">
            <a:avLst/>
          </a:prstGeom>
        </p:spPr>
      </p:pic>
      <p:sp>
        <p:nvSpPr>
          <p:cNvPr id="1173" name="テキスト ボックス 1172">
            <a:extLst>
              <a:ext uri="{FF2B5EF4-FFF2-40B4-BE49-F238E27FC236}">
                <a16:creationId xmlns:a16="http://schemas.microsoft.com/office/drawing/2014/main" id="{9951F388-29F3-64A7-7234-DDE5B9C09619}"/>
              </a:ext>
            </a:extLst>
          </p:cNvPr>
          <p:cNvSpPr txBox="1"/>
          <p:nvPr/>
        </p:nvSpPr>
        <p:spPr>
          <a:xfrm>
            <a:off x="8380626" y="5478415"/>
            <a:ext cx="1017295" cy="276999"/>
          </a:xfrm>
          <a:prstGeom prst="rect">
            <a:avLst/>
          </a:prstGeom>
          <a:noFill/>
        </p:spPr>
        <p:txBody>
          <a:bodyPr wrap="square" rtlCol="0">
            <a:spAutoFit/>
          </a:bodyPr>
          <a:lstStyle/>
          <a:p>
            <a:r>
              <a:rPr kumimoji="1" lang="en-US" altLang="ja-JP" sz="1200" dirty="0"/>
              <a:t>Power Bill</a:t>
            </a:r>
            <a:endParaRPr kumimoji="1" lang="ja-JP" altLang="en-US" sz="1200" dirty="0"/>
          </a:p>
        </p:txBody>
      </p:sp>
      <p:cxnSp>
        <p:nvCxnSpPr>
          <p:cNvPr id="1174" name="コネクタ: カギ線 1173">
            <a:extLst>
              <a:ext uri="{FF2B5EF4-FFF2-40B4-BE49-F238E27FC236}">
                <a16:creationId xmlns:a16="http://schemas.microsoft.com/office/drawing/2014/main" id="{9AB8BE9B-DFA0-5915-6257-DFA56C500745}"/>
              </a:ext>
            </a:extLst>
          </p:cNvPr>
          <p:cNvCxnSpPr>
            <a:cxnSpLocks/>
            <a:endCxn id="14" idx="2"/>
          </p:cNvCxnSpPr>
          <p:nvPr/>
        </p:nvCxnSpPr>
        <p:spPr>
          <a:xfrm flipV="1">
            <a:off x="5746486" y="5001661"/>
            <a:ext cx="4002163"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75" name="コネクタ: カギ線 1174">
            <a:extLst>
              <a:ext uri="{FF2B5EF4-FFF2-40B4-BE49-F238E27FC236}">
                <a16:creationId xmlns:a16="http://schemas.microsoft.com/office/drawing/2014/main" id="{CC70951C-A8B4-CF4B-C180-393D01F522AB}"/>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76" name="グラフィックス 1175" descr="硬貨 単色塗りつぶし">
            <a:extLst>
              <a:ext uri="{FF2B5EF4-FFF2-40B4-BE49-F238E27FC236}">
                <a16:creationId xmlns:a16="http://schemas.microsoft.com/office/drawing/2014/main" id="{0C1E5350-E260-165E-1075-4252272D5AF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4295861"/>
            <a:ext cx="323974" cy="323974"/>
          </a:xfrm>
          <a:prstGeom prst="rect">
            <a:avLst/>
          </a:prstGeom>
        </p:spPr>
      </p:pic>
      <p:sp>
        <p:nvSpPr>
          <p:cNvPr id="1177" name="テキスト ボックス 1176">
            <a:extLst>
              <a:ext uri="{FF2B5EF4-FFF2-40B4-BE49-F238E27FC236}">
                <a16:creationId xmlns:a16="http://schemas.microsoft.com/office/drawing/2014/main" id="{AAE7FFF4-FD4C-4EDA-6ECE-67C1CB7BC7FE}"/>
              </a:ext>
            </a:extLst>
          </p:cNvPr>
          <p:cNvSpPr txBox="1"/>
          <p:nvPr/>
        </p:nvSpPr>
        <p:spPr>
          <a:xfrm>
            <a:off x="10189113" y="4507670"/>
            <a:ext cx="1486811" cy="461665"/>
          </a:xfrm>
          <a:prstGeom prst="rect">
            <a:avLst/>
          </a:prstGeom>
          <a:noFill/>
        </p:spPr>
        <p:txBody>
          <a:bodyPr wrap="square" rtlCol="0">
            <a:spAutoFit/>
          </a:bodyPr>
          <a:lstStyle/>
          <a:p>
            <a:r>
              <a:rPr kumimoji="1" lang="en-US" altLang="ja-JP" sz="1200" dirty="0"/>
              <a:t>Regional Energy Company</a:t>
            </a:r>
            <a:r>
              <a:rPr kumimoji="1" lang="ja-JP" altLang="en-US" sz="1200" dirty="0"/>
              <a:t> </a:t>
            </a:r>
            <a:r>
              <a:rPr kumimoji="1" lang="en-US" altLang="ja-JP" sz="1200" dirty="0"/>
              <a:t>/ PPS</a:t>
            </a:r>
          </a:p>
        </p:txBody>
      </p:sp>
      <p:cxnSp>
        <p:nvCxnSpPr>
          <p:cNvPr id="1178" name="コネクタ: カギ線 1177">
            <a:extLst>
              <a:ext uri="{FF2B5EF4-FFF2-40B4-BE49-F238E27FC236}">
                <a16:creationId xmlns:a16="http://schemas.microsoft.com/office/drawing/2014/main" id="{FE78965A-BB9A-8E19-BA63-987E41A89B4A}"/>
              </a:ext>
            </a:extLst>
          </p:cNvPr>
          <p:cNvCxnSpPr>
            <a:cxnSpLocks/>
          </p:cNvCxnSpPr>
          <p:nvPr/>
        </p:nvCxnSpPr>
        <p:spPr>
          <a:xfrm rot="16200000" flipV="1">
            <a:off x="7407461" y="1123449"/>
            <a:ext cx="680213" cy="4002162"/>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79" name="グラフィックス 1178" descr="建物 単色塗りつぶし">
            <a:extLst>
              <a:ext uri="{FF2B5EF4-FFF2-40B4-BE49-F238E27FC236}">
                <a16:creationId xmlns:a16="http://schemas.microsoft.com/office/drawing/2014/main" id="{C2417266-589E-2213-6198-78AEA324F6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14871" y="3609763"/>
            <a:ext cx="449861" cy="449861"/>
          </a:xfrm>
          <a:prstGeom prst="rect">
            <a:avLst/>
          </a:prstGeom>
        </p:spPr>
      </p:pic>
      <p:sp>
        <p:nvSpPr>
          <p:cNvPr id="1180" name="四角形: 角を丸くする 1179">
            <a:extLst>
              <a:ext uri="{FF2B5EF4-FFF2-40B4-BE49-F238E27FC236}">
                <a16:creationId xmlns:a16="http://schemas.microsoft.com/office/drawing/2014/main" id="{04065E96-38D2-D045-8C12-225A4B6AD8D7}"/>
              </a:ext>
            </a:extLst>
          </p:cNvPr>
          <p:cNvSpPr/>
          <p:nvPr/>
        </p:nvSpPr>
        <p:spPr>
          <a:xfrm>
            <a:off x="7425031"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tx1"/>
                </a:solidFill>
              </a:rPr>
              <a:t>Electric Power Exchange</a:t>
            </a:r>
            <a:endParaRPr kumimoji="1" lang="ja-JP" altLang="en-US" dirty="0">
              <a:solidFill>
                <a:schemeClr val="tx1"/>
              </a:solidFill>
            </a:endParaRPr>
          </a:p>
        </p:txBody>
      </p:sp>
      <p:grpSp>
        <p:nvGrpSpPr>
          <p:cNvPr id="1181" name="グループ化 1180">
            <a:extLst>
              <a:ext uri="{FF2B5EF4-FFF2-40B4-BE49-F238E27FC236}">
                <a16:creationId xmlns:a16="http://schemas.microsoft.com/office/drawing/2014/main" id="{B9E4DD22-3B93-CDBD-979F-4DDEFF790167}"/>
              </a:ext>
            </a:extLst>
          </p:cNvPr>
          <p:cNvGrpSpPr/>
          <p:nvPr/>
        </p:nvGrpSpPr>
        <p:grpSpPr>
          <a:xfrm>
            <a:off x="363938" y="2423727"/>
            <a:ext cx="1741039" cy="736762"/>
            <a:chOff x="4869709" y="5419009"/>
            <a:chExt cx="1741039" cy="736762"/>
          </a:xfrm>
        </p:grpSpPr>
        <p:sp>
          <p:nvSpPr>
            <p:cNvPr id="1182" name="四角形: 角を丸くする 1181">
              <a:extLst>
                <a:ext uri="{FF2B5EF4-FFF2-40B4-BE49-F238E27FC236}">
                  <a16:creationId xmlns:a16="http://schemas.microsoft.com/office/drawing/2014/main" id="{AF91F473-BCC3-D967-C624-DF9E339E4BA0}"/>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183" name="グループ化 1182">
              <a:extLst>
                <a:ext uri="{FF2B5EF4-FFF2-40B4-BE49-F238E27FC236}">
                  <a16:creationId xmlns:a16="http://schemas.microsoft.com/office/drawing/2014/main" id="{A1D71186-D2B7-1D1E-1BB0-6F22E18762F4}"/>
                </a:ext>
              </a:extLst>
            </p:cNvPr>
            <p:cNvGrpSpPr/>
            <p:nvPr/>
          </p:nvGrpSpPr>
          <p:grpSpPr>
            <a:xfrm>
              <a:off x="4933061" y="5549797"/>
              <a:ext cx="1550390" cy="513981"/>
              <a:chOff x="4933061" y="5549797"/>
              <a:chExt cx="1550390" cy="513981"/>
            </a:xfrm>
          </p:grpSpPr>
          <p:pic>
            <p:nvPicPr>
              <p:cNvPr id="32" name="グラフィックス 31" descr="風力タービン 単色塗りつぶし">
                <a:extLst>
                  <a:ext uri="{FF2B5EF4-FFF2-40B4-BE49-F238E27FC236}">
                    <a16:creationId xmlns:a16="http://schemas.microsoft.com/office/drawing/2014/main" id="{B9A67211-61F3-A25A-8D0F-E109678C8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0218" y="5586879"/>
                <a:ext cx="433233" cy="433233"/>
              </a:xfrm>
              <a:prstGeom prst="rect">
                <a:avLst/>
              </a:prstGeom>
            </p:spPr>
          </p:pic>
          <p:pic>
            <p:nvPicPr>
              <p:cNvPr id="34" name="グラフィックス 33" descr="ソーラー パネル 単色塗りつぶし">
                <a:extLst>
                  <a:ext uri="{FF2B5EF4-FFF2-40B4-BE49-F238E27FC236}">
                    <a16:creationId xmlns:a16="http://schemas.microsoft.com/office/drawing/2014/main" id="{5DDCC8EE-8FBE-374E-F505-0942DD7E22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3612" y="5570773"/>
                <a:ext cx="433233" cy="433233"/>
              </a:xfrm>
              <a:prstGeom prst="rect">
                <a:avLst/>
              </a:prstGeom>
            </p:spPr>
          </p:pic>
          <p:pic>
            <p:nvPicPr>
              <p:cNvPr id="36" name="Picture 2" descr="バッテリー | フリーのアイコンイラスト素材 icon-pit">
                <a:extLst>
                  <a:ext uri="{FF2B5EF4-FFF2-40B4-BE49-F238E27FC236}">
                    <a16:creationId xmlns:a16="http://schemas.microsoft.com/office/drawing/2014/main" id="{E13FB445-8914-B38B-8571-725A4A9A40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7" name="正方形/長方形 36">
            <a:extLst>
              <a:ext uri="{FF2B5EF4-FFF2-40B4-BE49-F238E27FC236}">
                <a16:creationId xmlns:a16="http://schemas.microsoft.com/office/drawing/2014/main" id="{1E16250A-C629-C875-0494-2A6322023C64}"/>
              </a:ext>
            </a:extLst>
          </p:cNvPr>
          <p:cNvSpPr/>
          <p:nvPr/>
        </p:nvSpPr>
        <p:spPr>
          <a:xfrm>
            <a:off x="434381" y="2083668"/>
            <a:ext cx="1600152" cy="26564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Distributed Power</a:t>
            </a:r>
            <a:endParaRPr kumimoji="1" lang="ja-JP" altLang="en-US" sz="1400" dirty="0">
              <a:solidFill>
                <a:schemeClr val="bg1"/>
              </a:solidFill>
            </a:endParaRPr>
          </a:p>
        </p:txBody>
      </p:sp>
      <p:cxnSp>
        <p:nvCxnSpPr>
          <p:cNvPr id="38" name="直線矢印コネクタ 37">
            <a:extLst>
              <a:ext uri="{FF2B5EF4-FFF2-40B4-BE49-F238E27FC236}">
                <a16:creationId xmlns:a16="http://schemas.microsoft.com/office/drawing/2014/main" id="{33AA7989-EE42-3980-3074-2AF97AA571CE}"/>
              </a:ext>
            </a:extLst>
          </p:cNvPr>
          <p:cNvCxnSpPr>
            <a:cxnSpLocks/>
            <a:stCxn id="1182" idx="3"/>
            <a:endCxn id="18" idx="1"/>
          </p:cNvCxnSpPr>
          <p:nvPr/>
        </p:nvCxnSpPr>
        <p:spPr>
          <a:xfrm flipV="1">
            <a:off x="2104977" y="2784427"/>
            <a:ext cx="660465" cy="7681"/>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A2D95AA7-0C6B-46D3-F83C-BE89CB0C003B}"/>
              </a:ext>
            </a:extLst>
          </p:cNvPr>
          <p:cNvSpPr/>
          <p:nvPr/>
        </p:nvSpPr>
        <p:spPr>
          <a:xfrm>
            <a:off x="434381" y="5090299"/>
            <a:ext cx="1600152" cy="26564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Distributed Power</a:t>
            </a:r>
            <a:endParaRPr kumimoji="1" lang="ja-JP" altLang="en-US" sz="1400" dirty="0">
              <a:solidFill>
                <a:schemeClr val="bg1"/>
              </a:solidFill>
            </a:endParaRPr>
          </a:p>
        </p:txBody>
      </p:sp>
      <p:sp>
        <p:nvSpPr>
          <p:cNvPr id="40" name="テキスト ボックス 39">
            <a:extLst>
              <a:ext uri="{FF2B5EF4-FFF2-40B4-BE49-F238E27FC236}">
                <a16:creationId xmlns:a16="http://schemas.microsoft.com/office/drawing/2014/main" id="{3983B97A-C31E-B8E7-5782-40C8E90A8666}"/>
              </a:ext>
            </a:extLst>
          </p:cNvPr>
          <p:cNvSpPr txBox="1"/>
          <p:nvPr/>
        </p:nvSpPr>
        <p:spPr>
          <a:xfrm>
            <a:off x="7572204" y="5871846"/>
            <a:ext cx="4137403" cy="307777"/>
          </a:xfrm>
          <a:prstGeom prst="rect">
            <a:avLst/>
          </a:prstGeom>
          <a:noFill/>
        </p:spPr>
        <p:txBody>
          <a:bodyPr wrap="square" rtlCol="0">
            <a:spAutoFit/>
          </a:bodyPr>
          <a:lstStyle/>
          <a:p>
            <a:pPr algn="ctr"/>
            <a:r>
              <a:rPr kumimoji="1" lang="en-US" altLang="ja-JP" sz="1400" dirty="0"/>
              <a:t>* More complicated by DR</a:t>
            </a:r>
            <a:r>
              <a:rPr kumimoji="1" lang="ja-JP" altLang="en-US" sz="1400" dirty="0"/>
              <a:t> </a:t>
            </a:r>
            <a:r>
              <a:rPr kumimoji="1" lang="en-US" altLang="ja-JP" sz="1400" dirty="0"/>
              <a:t>and aggregators.</a:t>
            </a:r>
            <a:endParaRPr kumimoji="1" lang="ja-JP" altLang="en-US" sz="1400" dirty="0"/>
          </a:p>
        </p:txBody>
      </p:sp>
    </p:spTree>
    <p:extLst>
      <p:ext uri="{BB962C8B-B14F-4D97-AF65-F5344CB8AC3E}">
        <p14:creationId xmlns:p14="http://schemas.microsoft.com/office/powerpoint/2010/main" val="73558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Currently Acknowledged and Collaborative types</a:t>
            </a:r>
            <a:r>
              <a:rPr lang="ja-JP" altLang="en-US" dirty="0"/>
              <a:t> </a:t>
            </a:r>
            <a:r>
              <a:rPr lang="en-US" altLang="ja-JP" dirty="0"/>
              <a:t>exist, but will move to the right side in the future.</a:t>
            </a:r>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28851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Directed</a:t>
            </a:r>
          </a:p>
        </p:txBody>
      </p:sp>
      <p:sp>
        <p:nvSpPr>
          <p:cNvPr id="10" name="正方形/長方形 9">
            <a:extLst>
              <a:ext uri="{FF2B5EF4-FFF2-40B4-BE49-F238E27FC236}">
                <a16:creationId xmlns:a16="http://schemas.microsoft.com/office/drawing/2014/main" id="{970B3671-CFF4-04BF-91DC-F3F0C38F63B6}"/>
              </a:ext>
            </a:extLst>
          </p:cNvPr>
          <p:cNvSpPr/>
          <p:nvPr/>
        </p:nvSpPr>
        <p:spPr>
          <a:xfrm>
            <a:off x="3780332" y="2885191"/>
            <a:ext cx="1971824"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Acknowledged</a:t>
            </a: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28851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Collaborative</a:t>
            </a: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28851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Virtual</a:t>
            </a: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527593" y="3385442"/>
            <a:ext cx="1219247" cy="338554"/>
          </a:xfrm>
          <a:prstGeom prst="rect">
            <a:avLst/>
          </a:prstGeom>
          <a:noFill/>
        </p:spPr>
        <p:txBody>
          <a:bodyPr wrap="square" rtlCol="0">
            <a:spAutoFit/>
          </a:bodyPr>
          <a:lstStyle/>
          <a:p>
            <a:pPr algn="ctr"/>
            <a:r>
              <a:rPr kumimoji="1" lang="en-US" altLang="ja-JP" sz="1600" dirty="0"/>
              <a:t>Top-Down</a:t>
            </a:r>
            <a:endParaRPr kumimoji="1" lang="ja-JP" altLang="en-US" sz="1600" dirty="0"/>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385442"/>
            <a:ext cx="1388109" cy="338554"/>
          </a:xfrm>
          <a:prstGeom prst="rect">
            <a:avLst/>
          </a:prstGeom>
          <a:noFill/>
        </p:spPr>
        <p:txBody>
          <a:bodyPr wrap="square" rtlCol="0">
            <a:spAutoFit/>
          </a:bodyPr>
          <a:lstStyle/>
          <a:p>
            <a:pPr algn="ctr"/>
            <a:r>
              <a:rPr kumimoji="1" lang="en-US" altLang="ja-JP" sz="1600" dirty="0"/>
              <a:t>Induction</a:t>
            </a:r>
            <a:endParaRPr kumimoji="1" lang="ja-JP" altLang="en-US" sz="1600" dirty="0"/>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549280" y="3385442"/>
            <a:ext cx="1219247" cy="338554"/>
          </a:xfrm>
          <a:prstGeom prst="rect">
            <a:avLst/>
          </a:prstGeom>
          <a:noFill/>
        </p:spPr>
        <p:txBody>
          <a:bodyPr wrap="square" rtlCol="0">
            <a:spAutoFit/>
          </a:bodyPr>
          <a:lstStyle/>
          <a:p>
            <a:pPr algn="ctr"/>
            <a:r>
              <a:rPr kumimoji="1" lang="en-US" altLang="ja-JP" sz="1600" dirty="0"/>
              <a:t>Bottom-Up</a:t>
            </a:r>
            <a:endParaRPr kumimoji="1" lang="ja-JP" altLang="en-US" sz="1600" dirty="0"/>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363839"/>
            <a:ext cx="884166" cy="584775"/>
          </a:xfrm>
          <a:prstGeom prst="rect">
            <a:avLst/>
          </a:prstGeom>
          <a:noFill/>
        </p:spPr>
        <p:txBody>
          <a:bodyPr wrap="square" rtlCol="0">
            <a:spAutoFit/>
          </a:bodyPr>
          <a:lstStyle/>
          <a:p>
            <a:pPr algn="ctr"/>
            <a:r>
              <a:rPr kumimoji="1" lang="en-US" altLang="ja-JP" sz="1600" b="1" dirty="0">
                <a:solidFill>
                  <a:schemeClr val="accent3"/>
                </a:solidFill>
              </a:rPr>
              <a:t>Dependent</a:t>
            </a:r>
            <a:endParaRPr kumimoji="1" lang="ja-JP" altLang="en-US" sz="1600" b="1" dirty="0">
              <a:solidFill>
                <a:schemeClr val="accent3"/>
              </a:solidFill>
            </a:endParaRP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363839"/>
            <a:ext cx="884166" cy="584775"/>
          </a:xfrm>
          <a:prstGeom prst="rect">
            <a:avLst/>
          </a:prstGeom>
          <a:noFill/>
        </p:spPr>
        <p:txBody>
          <a:bodyPr wrap="square" rtlCol="0">
            <a:spAutoFit/>
          </a:bodyPr>
          <a:lstStyle/>
          <a:p>
            <a:pPr algn="ctr"/>
            <a:r>
              <a:rPr kumimoji="1" lang="en-US" altLang="ja-JP" sz="1600" b="1" dirty="0">
                <a:solidFill>
                  <a:schemeClr val="accent3"/>
                </a:solidFill>
              </a:rPr>
              <a:t>Independent</a:t>
            </a:r>
            <a:endParaRPr kumimoji="1" lang="ja-JP" altLang="en-US" sz="1600" b="1" dirty="0">
              <a:solidFill>
                <a:schemeClr val="accent3"/>
              </a:solidFill>
            </a:endParaRP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327307"/>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SoS’s Cooperation Type</a:t>
            </a:r>
            <a:endParaRPr kumimoji="1" lang="ja-JP" altLang="en-US" b="1" dirty="0">
              <a:solidFill>
                <a:schemeClr val="bg1"/>
              </a:solidFill>
            </a:endParaRP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4" y="4063329"/>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en-US" altLang="ja-JP" sz="2000" dirty="0"/>
              <a:t>Power System</a:t>
            </a:r>
            <a:endParaRPr kumimoji="1" lang="ja-JP" altLang="en-US" sz="2000" dirty="0"/>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4" y="4541551"/>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en-US" altLang="ja-JP" sz="2000" dirty="0"/>
              <a:t>Railway’s Through Service System</a:t>
            </a:r>
            <a:endParaRPr kumimoji="1" lang="ja-JP" altLang="en-US" sz="2000" dirty="0"/>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3663195" y="3686554"/>
            <a:ext cx="5095212" cy="400110"/>
          </a:xfrm>
          <a:prstGeom prst="rect">
            <a:avLst/>
          </a:prstGeom>
          <a:noFill/>
        </p:spPr>
        <p:txBody>
          <a:bodyPr wrap="square" rtlCol="0">
            <a:spAutoFit/>
          </a:bodyPr>
          <a:lstStyle/>
          <a:p>
            <a:pPr algn="ctr"/>
            <a:r>
              <a:rPr kumimoji="1" lang="en-US" altLang="ja-JP" sz="2000" b="1" dirty="0">
                <a:solidFill>
                  <a:schemeClr val="accent3"/>
                </a:solidFill>
              </a:rPr>
              <a:t>Hybrid of Acknowledged &amp; Collaborative</a:t>
            </a:r>
            <a:endParaRPr kumimoji="1" lang="ja-JP" altLang="en-US" sz="2000" b="1" dirty="0">
              <a:solidFill>
                <a:schemeClr val="accent3"/>
              </a:solidFill>
            </a:endParaRP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Case Classification</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Case</a:t>
            </a:r>
            <a:endParaRPr kumimoji="1" lang="ja-JP" altLang="en-US" sz="1600" b="1" dirty="0">
              <a:solidFill>
                <a:schemeClr val="bg1"/>
              </a:solidFill>
            </a:endParaRPr>
          </a:p>
        </p:txBody>
      </p:sp>
      <p:sp>
        <p:nvSpPr>
          <p:cNvPr id="17" name="テキスト ボックス 16">
            <a:extLst>
              <a:ext uri="{FF2B5EF4-FFF2-40B4-BE49-F238E27FC236}">
                <a16:creationId xmlns:a16="http://schemas.microsoft.com/office/drawing/2014/main" id="{DE1B7D67-9755-CE85-1AF4-6EF79438C64E}"/>
              </a:ext>
            </a:extLst>
          </p:cNvPr>
          <p:cNvSpPr txBox="1"/>
          <p:nvPr/>
        </p:nvSpPr>
        <p:spPr>
          <a:xfrm>
            <a:off x="6623154" y="5403894"/>
            <a:ext cx="4387745" cy="400110"/>
          </a:xfrm>
          <a:prstGeom prst="rect">
            <a:avLst/>
          </a:prstGeom>
          <a:solidFill>
            <a:schemeClr val="accent4">
              <a:lumMod val="20000"/>
              <a:lumOff val="80000"/>
            </a:schemeClr>
          </a:solidFill>
          <a:ln>
            <a:noFill/>
          </a:ln>
        </p:spPr>
        <p:txBody>
          <a:bodyPr wrap="square" rtlCol="0">
            <a:spAutoFit/>
          </a:bodyPr>
          <a:lstStyle/>
          <a:p>
            <a:pPr algn="ctr"/>
            <a:r>
              <a:rPr kumimoji="1" lang="en-US" altLang="ja-JP" sz="2000" dirty="0"/>
              <a:t>Future SoS</a:t>
            </a:r>
            <a:endParaRPr kumimoji="1" lang="ja-JP" altLang="en-US" sz="2000" dirty="0"/>
          </a:p>
        </p:txBody>
      </p:sp>
      <p:sp>
        <p:nvSpPr>
          <p:cNvPr id="18" name="矢印: 左カーブ 17">
            <a:extLst>
              <a:ext uri="{FF2B5EF4-FFF2-40B4-BE49-F238E27FC236}">
                <a16:creationId xmlns:a16="http://schemas.microsoft.com/office/drawing/2014/main" id="{CF0583F3-8E33-528D-1486-1117A78E82BE}"/>
              </a:ext>
            </a:extLst>
          </p:cNvPr>
          <p:cNvSpPr/>
          <p:nvPr/>
        </p:nvSpPr>
        <p:spPr>
          <a:xfrm rot="18810990">
            <a:off x="8819624" y="4094759"/>
            <a:ext cx="365760" cy="821705"/>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AB9E9BF1-BD9E-9110-F207-7CA5B756AA92}"/>
              </a:ext>
            </a:extLst>
          </p:cNvPr>
          <p:cNvSpPr txBox="1"/>
          <p:nvPr/>
        </p:nvSpPr>
        <p:spPr>
          <a:xfrm>
            <a:off x="6674719" y="5004813"/>
            <a:ext cx="4265030" cy="400110"/>
          </a:xfrm>
          <a:prstGeom prst="rect">
            <a:avLst/>
          </a:prstGeom>
          <a:noFill/>
        </p:spPr>
        <p:txBody>
          <a:bodyPr wrap="square" rtlCol="0">
            <a:spAutoFit/>
          </a:bodyPr>
          <a:lstStyle/>
          <a:p>
            <a:pPr algn="ctr"/>
            <a:r>
              <a:rPr kumimoji="1" lang="en-US" altLang="ja-JP" sz="2000" b="1" dirty="0">
                <a:solidFill>
                  <a:schemeClr val="accent4"/>
                </a:solidFill>
              </a:rPr>
              <a:t>Hybrid of Collaborative &amp; Virtual</a:t>
            </a:r>
            <a:endParaRPr kumimoji="1" lang="ja-JP" altLang="en-US" sz="2000" b="1" dirty="0">
              <a:solidFill>
                <a:schemeClr val="accent4"/>
              </a:solidFill>
            </a:endParaRPr>
          </a:p>
        </p:txBody>
      </p:sp>
    </p:spTree>
    <p:extLst>
      <p:ext uri="{BB962C8B-B14F-4D97-AF65-F5344CB8AC3E}">
        <p14:creationId xmlns:p14="http://schemas.microsoft.com/office/powerpoint/2010/main" val="128603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BE353EA2-9240-8A84-5ACF-09EBA2931B8F}"/>
              </a:ext>
            </a:extLst>
          </p:cNvPr>
          <p:cNvSpPr/>
          <p:nvPr/>
        </p:nvSpPr>
        <p:spPr>
          <a:xfrm>
            <a:off x="1130970" y="3492008"/>
            <a:ext cx="3200399" cy="13368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 is a move toward a plant-based SoS.</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Industry’s Future Vision</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Manufacturing and SoS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Smart Manufacturing</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2463668"/>
            <a:ext cx="4214466" cy="707886"/>
          </a:xfrm>
          <a:prstGeom prst="rect">
            <a:avLst/>
          </a:prstGeom>
          <a:noFill/>
        </p:spPr>
        <p:txBody>
          <a:bodyPr wrap="square" rtlCol="0">
            <a:spAutoFit/>
          </a:bodyPr>
          <a:lstStyle/>
          <a:p>
            <a:r>
              <a:rPr kumimoji="1" lang="en-US" altLang="ja-JP" sz="2000" dirty="0"/>
              <a:t>Activities for smart coordination of machines and systems in the plant</a:t>
            </a:r>
            <a:endParaRPr kumimoji="1" lang="ja-JP" altLang="en-US" sz="2000" dirty="0"/>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283060" y="2428239"/>
            <a:ext cx="4718286" cy="707886"/>
          </a:xfrm>
          <a:prstGeom prst="rect">
            <a:avLst/>
          </a:prstGeom>
          <a:noFill/>
        </p:spPr>
        <p:txBody>
          <a:bodyPr wrap="square" rtlCol="0">
            <a:spAutoFit/>
          </a:bodyPr>
          <a:lstStyle/>
          <a:p>
            <a:r>
              <a:rPr kumimoji="1" lang="en-US" altLang="ja-JP" sz="2000" dirty="0"/>
              <a:t>Activities to link those beyond the plant or enterprise unit</a:t>
            </a:r>
            <a:endParaRPr kumimoji="1" lang="ja-JP" altLang="en-US" sz="2000" dirty="0"/>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1757764"/>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1757764"/>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pic>
        <p:nvPicPr>
          <p:cNvPr id="6" name="グラフィックス 5" descr="ロボット ハンド 単色塗りつぶし">
            <a:extLst>
              <a:ext uri="{FF2B5EF4-FFF2-40B4-BE49-F238E27FC236}">
                <a16:creationId xmlns:a16="http://schemas.microsoft.com/office/drawing/2014/main" id="{1DD53435-EF3D-F58A-B78D-B170C6DDB2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7150" y="4197207"/>
            <a:ext cx="545432" cy="545432"/>
          </a:xfrm>
          <a:prstGeom prst="rect">
            <a:avLst/>
          </a:prstGeom>
        </p:spPr>
      </p:pic>
      <p:pic>
        <p:nvPicPr>
          <p:cNvPr id="7" name="グラフィックス 6" descr="コンピューター 単色塗りつぶし">
            <a:extLst>
              <a:ext uri="{FF2B5EF4-FFF2-40B4-BE49-F238E27FC236}">
                <a16:creationId xmlns:a16="http://schemas.microsoft.com/office/drawing/2014/main" id="{5B6AE574-4933-F8CF-DAEA-A00FFB1CF1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8988" y="3811089"/>
            <a:ext cx="615449" cy="615449"/>
          </a:xfrm>
          <a:prstGeom prst="rect">
            <a:avLst/>
          </a:prstGeom>
        </p:spPr>
      </p:pic>
      <p:pic>
        <p:nvPicPr>
          <p:cNvPr id="8" name="グラフィックス 7" descr="ロボット 単色塗りつぶし">
            <a:extLst>
              <a:ext uri="{FF2B5EF4-FFF2-40B4-BE49-F238E27FC236}">
                <a16:creationId xmlns:a16="http://schemas.microsoft.com/office/drawing/2014/main" id="{2136B0A0-BB89-4660-A0F7-80D2E75CBB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01488" y="3540137"/>
            <a:ext cx="581219" cy="581219"/>
          </a:xfrm>
          <a:prstGeom prst="rect">
            <a:avLst/>
          </a:prstGeom>
        </p:spPr>
      </p:pic>
      <p:pic>
        <p:nvPicPr>
          <p:cNvPr id="10" name="グラフィックス 9" descr="建設作業員男性 単色塗りつぶし">
            <a:extLst>
              <a:ext uri="{FF2B5EF4-FFF2-40B4-BE49-F238E27FC236}">
                <a16:creationId xmlns:a16="http://schemas.microsoft.com/office/drawing/2014/main" id="{01F2E504-BFD3-64C0-B205-0A854D947F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6363" y="3811089"/>
            <a:ext cx="565753" cy="565753"/>
          </a:xfrm>
          <a:prstGeom prst="rect">
            <a:avLst/>
          </a:prstGeom>
        </p:spPr>
      </p:pic>
      <p:cxnSp>
        <p:nvCxnSpPr>
          <p:cNvPr id="11" name="直線コネクタ 10">
            <a:extLst>
              <a:ext uri="{FF2B5EF4-FFF2-40B4-BE49-F238E27FC236}">
                <a16:creationId xmlns:a16="http://schemas.microsoft.com/office/drawing/2014/main" id="{26C19674-8719-5162-5C71-3E9E64564713}"/>
              </a:ext>
            </a:extLst>
          </p:cNvPr>
          <p:cNvCxnSpPr>
            <a:cxnSpLocks/>
            <a:stCxn id="7" idx="3"/>
            <a:endCxn id="8" idx="1"/>
          </p:cNvCxnSpPr>
          <p:nvPr/>
        </p:nvCxnSpPr>
        <p:spPr>
          <a:xfrm flipV="1">
            <a:off x="2834437" y="3830747"/>
            <a:ext cx="667051" cy="288067"/>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99FC103-30EC-22CE-CA98-F59C6726A934}"/>
              </a:ext>
            </a:extLst>
          </p:cNvPr>
          <p:cNvCxnSpPr>
            <a:cxnSpLocks/>
            <a:stCxn id="7" idx="3"/>
            <a:endCxn id="6" idx="1"/>
          </p:cNvCxnSpPr>
          <p:nvPr/>
        </p:nvCxnSpPr>
        <p:spPr>
          <a:xfrm>
            <a:off x="2834437" y="4118814"/>
            <a:ext cx="712713" cy="35110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68A8CF3-5509-8488-F8AF-3ADE4D7B0E89}"/>
              </a:ext>
            </a:extLst>
          </p:cNvPr>
          <p:cNvCxnSpPr>
            <a:cxnSpLocks/>
            <a:stCxn id="7" idx="1"/>
            <a:endCxn id="10" idx="3"/>
          </p:cNvCxnSpPr>
          <p:nvPr/>
        </p:nvCxnSpPr>
        <p:spPr>
          <a:xfrm flipH="1" flipV="1">
            <a:off x="1822116" y="4093966"/>
            <a:ext cx="396872" cy="24848"/>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8" name="グラフィックス 37" descr="工場 単色塗りつぶし">
            <a:extLst>
              <a:ext uri="{FF2B5EF4-FFF2-40B4-BE49-F238E27FC236}">
                <a16:creationId xmlns:a16="http://schemas.microsoft.com/office/drawing/2014/main" id="{17A5DBDD-C124-C0FC-E720-AFFF865737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8317" y="3220390"/>
            <a:ext cx="590699" cy="590699"/>
          </a:xfrm>
          <a:prstGeom prst="rect">
            <a:avLst/>
          </a:prstGeom>
        </p:spPr>
      </p:pic>
      <p:pic>
        <p:nvPicPr>
          <p:cNvPr id="43" name="グラフィックス 42" descr="工場 単色塗りつぶし">
            <a:extLst>
              <a:ext uri="{FF2B5EF4-FFF2-40B4-BE49-F238E27FC236}">
                <a16:creationId xmlns:a16="http://schemas.microsoft.com/office/drawing/2014/main" id="{11DA6360-472B-0AB6-06AF-FCF7126D289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73567" y="4294368"/>
            <a:ext cx="590699" cy="590699"/>
          </a:xfrm>
          <a:prstGeom prst="rect">
            <a:avLst/>
          </a:prstGeom>
        </p:spPr>
      </p:pic>
      <p:pic>
        <p:nvPicPr>
          <p:cNvPr id="44" name="グラフィックス 43" descr="工場 単色塗りつぶし">
            <a:extLst>
              <a:ext uri="{FF2B5EF4-FFF2-40B4-BE49-F238E27FC236}">
                <a16:creationId xmlns:a16="http://schemas.microsoft.com/office/drawing/2014/main" id="{DD4424B3-165A-BCB7-93FE-3F8D56C084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57563" y="3703669"/>
            <a:ext cx="590699" cy="590699"/>
          </a:xfrm>
          <a:prstGeom prst="rect">
            <a:avLst/>
          </a:prstGeom>
        </p:spPr>
      </p:pic>
      <p:pic>
        <p:nvPicPr>
          <p:cNvPr id="45" name="グラフィックス 44" descr="建物 単色塗りつぶし">
            <a:extLst>
              <a:ext uri="{FF2B5EF4-FFF2-40B4-BE49-F238E27FC236}">
                <a16:creationId xmlns:a16="http://schemas.microsoft.com/office/drawing/2014/main" id="{CC74644D-3FCF-F612-39A6-2C58CF762A1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95824" y="3218818"/>
            <a:ext cx="546379" cy="546379"/>
          </a:xfrm>
          <a:prstGeom prst="rect">
            <a:avLst/>
          </a:prstGeom>
        </p:spPr>
      </p:pic>
      <p:cxnSp>
        <p:nvCxnSpPr>
          <p:cNvPr id="46" name="直線コネクタ 45">
            <a:extLst>
              <a:ext uri="{FF2B5EF4-FFF2-40B4-BE49-F238E27FC236}">
                <a16:creationId xmlns:a16="http://schemas.microsoft.com/office/drawing/2014/main" id="{38522247-29CD-1C32-06C8-C3DF31D11503}"/>
              </a:ext>
            </a:extLst>
          </p:cNvPr>
          <p:cNvCxnSpPr>
            <a:cxnSpLocks/>
            <a:stCxn id="45" idx="2"/>
            <a:endCxn id="43" idx="0"/>
          </p:cNvCxnSpPr>
          <p:nvPr/>
        </p:nvCxnSpPr>
        <p:spPr>
          <a:xfrm flipH="1">
            <a:off x="7968917" y="3765197"/>
            <a:ext cx="400097" cy="52917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281A786-208B-DBB3-0393-3750B11D38ED}"/>
              </a:ext>
            </a:extLst>
          </p:cNvPr>
          <p:cNvCxnSpPr>
            <a:cxnSpLocks/>
            <a:stCxn id="44" idx="1"/>
            <a:endCxn id="43" idx="3"/>
          </p:cNvCxnSpPr>
          <p:nvPr/>
        </p:nvCxnSpPr>
        <p:spPr>
          <a:xfrm flipH="1">
            <a:off x="8264266" y="3999019"/>
            <a:ext cx="1093297" cy="59069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E04F43F-0640-BEE4-14CD-5ACAA909D8FA}"/>
              </a:ext>
            </a:extLst>
          </p:cNvPr>
          <p:cNvCxnSpPr>
            <a:cxnSpLocks/>
            <a:stCxn id="44" idx="1"/>
            <a:endCxn id="45" idx="3"/>
          </p:cNvCxnSpPr>
          <p:nvPr/>
        </p:nvCxnSpPr>
        <p:spPr>
          <a:xfrm flipH="1" flipV="1">
            <a:off x="8642203" y="3492008"/>
            <a:ext cx="715360" cy="50701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98AFBAA7-A8D7-9360-CEFC-B2333014DD00}"/>
              </a:ext>
            </a:extLst>
          </p:cNvPr>
          <p:cNvPicPr>
            <a:picLocks noChangeAspect="1"/>
          </p:cNvPicPr>
          <p:nvPr/>
        </p:nvPicPr>
        <p:blipFill>
          <a:blip r:embed="rId15"/>
          <a:stretch>
            <a:fillRect/>
          </a:stretch>
        </p:blipFill>
        <p:spPr>
          <a:xfrm>
            <a:off x="2645367" y="4999094"/>
            <a:ext cx="6165547" cy="1657405"/>
          </a:xfrm>
          <a:prstGeom prst="rect">
            <a:avLst/>
          </a:prstGeom>
        </p:spPr>
      </p:pic>
    </p:spTree>
    <p:extLst>
      <p:ext uri="{BB962C8B-B14F-4D97-AF65-F5344CB8AC3E}">
        <p14:creationId xmlns:p14="http://schemas.microsoft.com/office/powerpoint/2010/main" val="277074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 aims to be the SoS’s leading integrator and create the value by total optimization.</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SoS in AG2023</a:t>
            </a:r>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Manufacturing and SoS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3"/>
          <a:stretch>
            <a:fillRect/>
          </a:stretch>
        </p:blipFill>
        <p:spPr>
          <a:xfrm>
            <a:off x="3561712"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3506784" y="5915061"/>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3931006" y="1703216"/>
            <a:ext cx="3785305" cy="369332"/>
          </a:xfrm>
          <a:prstGeom prst="rect">
            <a:avLst/>
          </a:prstGeom>
          <a:noFill/>
        </p:spPr>
        <p:txBody>
          <a:bodyPr wrap="square" rtlCol="0">
            <a:spAutoFit/>
          </a:bodyPr>
          <a:lstStyle/>
          <a:p>
            <a:pPr algn="ctr"/>
            <a:r>
              <a:rPr kumimoji="1" lang="en-US" altLang="ja-JP" dirty="0"/>
              <a:t>SoS’s Concept in AG2023</a:t>
            </a:r>
            <a:endParaRPr kumimoji="1" lang="ja-JP" altLang="en-US" dirty="0"/>
          </a:p>
        </p:txBody>
      </p:sp>
      <p:sp>
        <p:nvSpPr>
          <p:cNvPr id="8" name="テキスト ボックス 7">
            <a:extLst>
              <a:ext uri="{FF2B5EF4-FFF2-40B4-BE49-F238E27FC236}">
                <a16:creationId xmlns:a16="http://schemas.microsoft.com/office/drawing/2014/main" id="{4618729A-0BD9-5B70-2191-5901E1B74F41}"/>
              </a:ext>
            </a:extLst>
          </p:cNvPr>
          <p:cNvSpPr txBox="1"/>
          <p:nvPr/>
        </p:nvSpPr>
        <p:spPr>
          <a:xfrm>
            <a:off x="4468345" y="5530554"/>
            <a:ext cx="2667559" cy="338554"/>
          </a:xfrm>
          <a:prstGeom prst="rect">
            <a:avLst/>
          </a:prstGeom>
          <a:noFill/>
        </p:spPr>
        <p:txBody>
          <a:bodyPr wrap="square" rtlCol="0">
            <a:spAutoFit/>
          </a:bodyPr>
          <a:lstStyle/>
          <a:p>
            <a:pPr algn="ctr"/>
            <a:r>
              <a:rPr kumimoji="1" lang="en-US" altLang="ja-JP" sz="1600" dirty="0"/>
              <a:t>Cover Region</a:t>
            </a:r>
            <a:endParaRPr kumimoji="1" lang="ja-JP" altLang="en-US" sz="1600" dirty="0"/>
          </a:p>
        </p:txBody>
      </p:sp>
      <p:sp>
        <p:nvSpPr>
          <p:cNvPr id="10" name="テキスト ボックス 9">
            <a:extLst>
              <a:ext uri="{FF2B5EF4-FFF2-40B4-BE49-F238E27FC236}">
                <a16:creationId xmlns:a16="http://schemas.microsoft.com/office/drawing/2014/main" id="{43FC7DCA-82FC-6EE1-2696-57BAA647EA2B}"/>
              </a:ext>
            </a:extLst>
          </p:cNvPr>
          <p:cNvSpPr txBox="1"/>
          <p:nvPr/>
        </p:nvSpPr>
        <p:spPr>
          <a:xfrm rot="16200000">
            <a:off x="2200782" y="3468973"/>
            <a:ext cx="2435560" cy="338554"/>
          </a:xfrm>
          <a:prstGeom prst="rect">
            <a:avLst/>
          </a:prstGeom>
          <a:noFill/>
        </p:spPr>
        <p:txBody>
          <a:bodyPr wrap="square" rtlCol="0">
            <a:spAutoFit/>
          </a:bodyPr>
          <a:lstStyle/>
          <a:p>
            <a:pPr algn="ctr"/>
            <a:r>
              <a:rPr kumimoji="1" lang="en-US" altLang="ja-JP" sz="1600" dirty="0"/>
              <a:t>Operation’s Autonomy</a:t>
            </a:r>
            <a:endParaRPr kumimoji="1" lang="ja-JP" altLang="en-US" sz="1600" dirty="0"/>
          </a:p>
        </p:txBody>
      </p:sp>
    </p:spTree>
    <p:extLst>
      <p:ext uri="{BB962C8B-B14F-4D97-AF65-F5344CB8AC3E}">
        <p14:creationId xmlns:p14="http://schemas.microsoft.com/office/powerpoint/2010/main" val="415260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en-US" altLang="ja-JP" sz="2000" dirty="0"/>
              <a:t>YOKOGAWA</a:t>
            </a:r>
            <a:r>
              <a:rPr lang="ja-JP" altLang="en-US" sz="2000" dirty="0"/>
              <a:t> </a:t>
            </a:r>
            <a:r>
              <a:rPr lang="en-US" altLang="ja-JP" sz="2000" dirty="0"/>
              <a:t>developed the CEMS for industrial park with multiple plants in F-Grid.</a:t>
            </a:r>
          </a:p>
          <a:p>
            <a:r>
              <a:rPr lang="en-US" altLang="ja-JP" sz="2000" dirty="0"/>
              <a:t>The CEMS, introduced to industrial park, uses the cogeneration system of the central entity.</a:t>
            </a:r>
          </a:p>
          <a:p>
            <a:pPr lvl="1"/>
            <a:r>
              <a:rPr lang="en-US" altLang="ja-JP" sz="1800" dirty="0"/>
              <a:t>Overall EMS controls and optimizes supplied power or city gas generated renewable energy or gas cogeneration system for industrial park.</a:t>
            </a:r>
          </a:p>
          <a:p>
            <a:pPr lvl="1"/>
            <a:r>
              <a:rPr lang="en-US" altLang="ja-JP" sz="1800" dirty="0"/>
              <a:t>Demand management is achieved by request to each plant by dynamic pricing or demand response.</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CEMS’s Case: F-Grid</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Manufacturing and SoS</a:t>
            </a:r>
            <a:r>
              <a:rPr lang="ja-JP" altLang="en-US" sz="1600" b="1" dirty="0">
                <a:solidFill>
                  <a:schemeClr val="bg1"/>
                </a:solidFill>
              </a:rPr>
              <a:t>  </a:t>
            </a:r>
            <a:r>
              <a:rPr lang="en-US" altLang="ja-JP" sz="1600" b="1" dirty="0">
                <a:solidFill>
                  <a:schemeClr val="bg1"/>
                </a:solidFill>
              </a:rPr>
              <a:t>&gt;  CEMS’s Case</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94044C60-C203-0C51-20D5-BF0AD66E54D1}"/>
              </a:ext>
            </a:extLst>
          </p:cNvPr>
          <p:cNvSpPr txBox="1"/>
          <p:nvPr/>
        </p:nvSpPr>
        <p:spPr>
          <a:xfrm>
            <a:off x="2006511" y="5677711"/>
            <a:ext cx="2763792" cy="400110"/>
          </a:xfrm>
          <a:prstGeom prst="rect">
            <a:avLst/>
          </a:prstGeom>
          <a:noFill/>
        </p:spPr>
        <p:txBody>
          <a:bodyPr wrap="square" rtlCol="0">
            <a:spAutoFit/>
          </a:bodyPr>
          <a:lstStyle/>
          <a:p>
            <a:pPr algn="ctr"/>
            <a:r>
              <a:rPr kumimoji="1" lang="en-US" altLang="ja-JP" sz="2000" b="1" dirty="0">
                <a:solidFill>
                  <a:schemeClr val="accent1"/>
                </a:solidFill>
              </a:rPr>
              <a:t>Acknowledged Type</a:t>
            </a:r>
            <a:endParaRPr kumimoji="1" lang="ja-JP" altLang="en-US" sz="2000" b="1" dirty="0">
              <a:solidFill>
                <a:schemeClr val="accent1"/>
              </a:solidFill>
            </a:endParaRPr>
          </a:p>
        </p:txBody>
      </p:sp>
      <p:sp>
        <p:nvSpPr>
          <p:cNvPr id="151" name="正方形/長方形 150">
            <a:extLst>
              <a:ext uri="{FF2B5EF4-FFF2-40B4-BE49-F238E27FC236}">
                <a16:creationId xmlns:a16="http://schemas.microsoft.com/office/drawing/2014/main" id="{38F67020-8569-2673-1CFB-4267BE9AEF28}"/>
              </a:ext>
            </a:extLst>
          </p:cNvPr>
          <p:cNvSpPr/>
          <p:nvPr/>
        </p:nvSpPr>
        <p:spPr>
          <a:xfrm>
            <a:off x="8190775" y="1327404"/>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2" name="正方形/長方形 151">
            <a:extLst>
              <a:ext uri="{FF2B5EF4-FFF2-40B4-BE49-F238E27FC236}">
                <a16:creationId xmlns:a16="http://schemas.microsoft.com/office/drawing/2014/main" id="{5CEEA30A-0E9B-E750-28FA-0C8E0A9E63E9}"/>
              </a:ext>
            </a:extLst>
          </p:cNvPr>
          <p:cNvSpPr/>
          <p:nvPr/>
        </p:nvSpPr>
        <p:spPr>
          <a:xfrm>
            <a:off x="10223060" y="1328435"/>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3" name="正方形/長方形 152">
            <a:extLst>
              <a:ext uri="{FF2B5EF4-FFF2-40B4-BE49-F238E27FC236}">
                <a16:creationId xmlns:a16="http://schemas.microsoft.com/office/drawing/2014/main" id="{EF592632-A5B6-C857-0A4B-EEB5609B938B}"/>
              </a:ext>
            </a:extLst>
          </p:cNvPr>
          <p:cNvSpPr/>
          <p:nvPr/>
        </p:nvSpPr>
        <p:spPr>
          <a:xfrm>
            <a:off x="6353678" y="4762482"/>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4" name="正方形/長方形 153">
            <a:extLst>
              <a:ext uri="{FF2B5EF4-FFF2-40B4-BE49-F238E27FC236}">
                <a16:creationId xmlns:a16="http://schemas.microsoft.com/office/drawing/2014/main" id="{450E48AC-8B41-FD87-2AF4-2FD6F92C1BB4}"/>
              </a:ext>
            </a:extLst>
          </p:cNvPr>
          <p:cNvSpPr/>
          <p:nvPr/>
        </p:nvSpPr>
        <p:spPr>
          <a:xfrm>
            <a:off x="6359958" y="2759881"/>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5" name="コネクタ: カギ線 154">
            <a:extLst>
              <a:ext uri="{FF2B5EF4-FFF2-40B4-BE49-F238E27FC236}">
                <a16:creationId xmlns:a16="http://schemas.microsoft.com/office/drawing/2014/main" id="{A8E7BF28-59C1-0B5F-59AB-B9FD797ADD67}"/>
              </a:ext>
            </a:extLst>
          </p:cNvPr>
          <p:cNvCxnSpPr>
            <a:cxnSpLocks/>
            <a:stCxn id="204" idx="4"/>
            <a:endCxn id="205" idx="0"/>
          </p:cNvCxnSpPr>
          <p:nvPr/>
        </p:nvCxnSpPr>
        <p:spPr>
          <a:xfrm rot="5400000">
            <a:off x="7201060" y="3409858"/>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6" name="四角形: 角を丸くする 155">
            <a:extLst>
              <a:ext uri="{FF2B5EF4-FFF2-40B4-BE49-F238E27FC236}">
                <a16:creationId xmlns:a16="http://schemas.microsoft.com/office/drawing/2014/main" id="{ADABBE8D-9654-219E-97CE-DC2F7C679470}"/>
              </a:ext>
            </a:extLst>
          </p:cNvPr>
          <p:cNvSpPr/>
          <p:nvPr/>
        </p:nvSpPr>
        <p:spPr>
          <a:xfrm>
            <a:off x="8490554" y="2894325"/>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57" name="グラフィックス 156" descr="稲妻 単色塗りつぶし">
            <a:extLst>
              <a:ext uri="{FF2B5EF4-FFF2-40B4-BE49-F238E27FC236}">
                <a16:creationId xmlns:a16="http://schemas.microsoft.com/office/drawing/2014/main" id="{A78DD050-41C9-CB30-FE58-13E4B97775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4770" y="2339290"/>
            <a:ext cx="312523" cy="312523"/>
          </a:xfrm>
          <a:prstGeom prst="rect">
            <a:avLst/>
          </a:prstGeom>
        </p:spPr>
      </p:pic>
      <p:pic>
        <p:nvPicPr>
          <p:cNvPr id="158" name="グラフィックス 157" descr="工場 単色塗りつぶし">
            <a:extLst>
              <a:ext uri="{FF2B5EF4-FFF2-40B4-BE49-F238E27FC236}">
                <a16:creationId xmlns:a16="http://schemas.microsoft.com/office/drawing/2014/main" id="{4062EE27-6949-29B7-7079-83B5D7B24F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2258" y="4943491"/>
            <a:ext cx="590699" cy="590699"/>
          </a:xfrm>
          <a:prstGeom prst="rect">
            <a:avLst/>
          </a:prstGeom>
        </p:spPr>
      </p:pic>
      <p:cxnSp>
        <p:nvCxnSpPr>
          <p:cNvPr id="159" name="直線矢印コネクタ 158">
            <a:extLst>
              <a:ext uri="{FF2B5EF4-FFF2-40B4-BE49-F238E27FC236}">
                <a16:creationId xmlns:a16="http://schemas.microsoft.com/office/drawing/2014/main" id="{01E126ED-21ED-5D9A-80D8-348337731052}"/>
              </a:ext>
            </a:extLst>
          </p:cNvPr>
          <p:cNvCxnSpPr>
            <a:cxnSpLocks/>
            <a:stCxn id="161" idx="3"/>
            <a:endCxn id="156" idx="1"/>
          </p:cNvCxnSpPr>
          <p:nvPr/>
        </p:nvCxnSpPr>
        <p:spPr>
          <a:xfrm flipV="1">
            <a:off x="7854992" y="3442569"/>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60" name="グラフィックス 159" descr="稲妻 単色塗りつぶし">
            <a:extLst>
              <a:ext uri="{FF2B5EF4-FFF2-40B4-BE49-F238E27FC236}">
                <a16:creationId xmlns:a16="http://schemas.microsoft.com/office/drawing/2014/main" id="{6D5EBB94-D4B8-D3CA-3EFB-BFD639D902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15364" y="4080476"/>
            <a:ext cx="312523" cy="312523"/>
          </a:xfrm>
          <a:prstGeom prst="rect">
            <a:avLst/>
          </a:prstGeom>
        </p:spPr>
      </p:pic>
      <p:sp>
        <p:nvSpPr>
          <p:cNvPr id="161" name="四角形: 角を丸くする 160">
            <a:extLst>
              <a:ext uri="{FF2B5EF4-FFF2-40B4-BE49-F238E27FC236}">
                <a16:creationId xmlns:a16="http://schemas.microsoft.com/office/drawing/2014/main" id="{BE89F47C-A35E-4108-2255-105F90494E5F}"/>
              </a:ext>
            </a:extLst>
          </p:cNvPr>
          <p:cNvSpPr/>
          <p:nvPr/>
        </p:nvSpPr>
        <p:spPr>
          <a:xfrm>
            <a:off x="6546924" y="3109980"/>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62" name="グラフィックス 161" descr="ソーラー パネル 単色塗りつぶし">
            <a:extLst>
              <a:ext uri="{FF2B5EF4-FFF2-40B4-BE49-F238E27FC236}">
                <a16:creationId xmlns:a16="http://schemas.microsoft.com/office/drawing/2014/main" id="{34CD32DB-2525-4951-0EBB-4489BD9D12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43108" y="3237214"/>
            <a:ext cx="433233" cy="433233"/>
          </a:xfrm>
          <a:prstGeom prst="rect">
            <a:avLst/>
          </a:prstGeom>
        </p:spPr>
      </p:pic>
      <p:pic>
        <p:nvPicPr>
          <p:cNvPr id="163" name="Picture 2" descr="バッテリー | フリーのアイコンイラスト素材 icon-pit">
            <a:extLst>
              <a:ext uri="{FF2B5EF4-FFF2-40B4-BE49-F238E27FC236}">
                <a16:creationId xmlns:a16="http://schemas.microsoft.com/office/drawing/2014/main" id="{16F9D397-9011-A868-F12E-09255386B80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2557" y="3216238"/>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164" name="グラフィックス 163" descr="倉庫 単色塗りつぶし">
            <a:extLst>
              <a:ext uri="{FF2B5EF4-FFF2-40B4-BE49-F238E27FC236}">
                <a16:creationId xmlns:a16="http://schemas.microsoft.com/office/drawing/2014/main" id="{91B3D5DE-373B-1B98-AA79-FD7FEEC3E6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67514" y="2164002"/>
            <a:ext cx="927027" cy="927027"/>
          </a:xfrm>
          <a:prstGeom prst="rect">
            <a:avLst/>
          </a:prstGeom>
        </p:spPr>
      </p:pic>
      <p:pic>
        <p:nvPicPr>
          <p:cNvPr id="165" name="グラフィックス 164" descr="工場 単色塗りつぶし">
            <a:extLst>
              <a:ext uri="{FF2B5EF4-FFF2-40B4-BE49-F238E27FC236}">
                <a16:creationId xmlns:a16="http://schemas.microsoft.com/office/drawing/2014/main" id="{F0CE8363-DE26-0341-9B82-EF1DA42EA1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42599" y="4943491"/>
            <a:ext cx="590699" cy="590699"/>
          </a:xfrm>
          <a:prstGeom prst="rect">
            <a:avLst/>
          </a:prstGeom>
        </p:spPr>
      </p:pic>
      <p:pic>
        <p:nvPicPr>
          <p:cNvPr id="166" name="グラフィックス 165" descr="工場 単色塗りつぶし">
            <a:extLst>
              <a:ext uri="{FF2B5EF4-FFF2-40B4-BE49-F238E27FC236}">
                <a16:creationId xmlns:a16="http://schemas.microsoft.com/office/drawing/2014/main" id="{61F8CF4A-51BB-A69D-3B52-414D6F04E4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2940" y="4943491"/>
            <a:ext cx="590699" cy="590699"/>
          </a:xfrm>
          <a:prstGeom prst="rect">
            <a:avLst/>
          </a:prstGeom>
        </p:spPr>
      </p:pic>
      <p:pic>
        <p:nvPicPr>
          <p:cNvPr id="167" name="グラフィックス 166" descr="工場 単色塗りつぶし">
            <a:extLst>
              <a:ext uri="{FF2B5EF4-FFF2-40B4-BE49-F238E27FC236}">
                <a16:creationId xmlns:a16="http://schemas.microsoft.com/office/drawing/2014/main" id="{6CDD683C-5283-F8A9-AAE1-F3EAA4C9C9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23281" y="4943491"/>
            <a:ext cx="590699" cy="590699"/>
          </a:xfrm>
          <a:prstGeom prst="rect">
            <a:avLst/>
          </a:prstGeom>
        </p:spPr>
      </p:pic>
      <p:pic>
        <p:nvPicPr>
          <p:cNvPr id="168" name="グラフィックス 167" descr="工場 単色塗りつぶし">
            <a:extLst>
              <a:ext uri="{FF2B5EF4-FFF2-40B4-BE49-F238E27FC236}">
                <a16:creationId xmlns:a16="http://schemas.microsoft.com/office/drawing/2014/main" id="{68FDC2E8-2C97-6B53-B60B-B184B0E64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13622" y="4943491"/>
            <a:ext cx="590699" cy="590699"/>
          </a:xfrm>
          <a:prstGeom prst="rect">
            <a:avLst/>
          </a:prstGeom>
        </p:spPr>
      </p:pic>
      <p:pic>
        <p:nvPicPr>
          <p:cNvPr id="169" name="グラフィックス 168" descr="工場 単色塗りつぶし">
            <a:extLst>
              <a:ext uri="{FF2B5EF4-FFF2-40B4-BE49-F238E27FC236}">
                <a16:creationId xmlns:a16="http://schemas.microsoft.com/office/drawing/2014/main" id="{EEB01DFA-CB57-9DA6-D365-24D531501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03963" y="4943491"/>
            <a:ext cx="590699" cy="590699"/>
          </a:xfrm>
          <a:prstGeom prst="rect">
            <a:avLst/>
          </a:prstGeom>
        </p:spPr>
      </p:pic>
      <p:pic>
        <p:nvPicPr>
          <p:cNvPr id="170" name="グラフィックス 169" descr="工場 単色塗りつぶし">
            <a:extLst>
              <a:ext uri="{FF2B5EF4-FFF2-40B4-BE49-F238E27FC236}">
                <a16:creationId xmlns:a16="http://schemas.microsoft.com/office/drawing/2014/main" id="{EF6EBF1D-C414-1052-B1D2-880AAFF991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94303" y="4943491"/>
            <a:ext cx="590699" cy="590699"/>
          </a:xfrm>
          <a:prstGeom prst="rect">
            <a:avLst/>
          </a:prstGeom>
        </p:spPr>
      </p:pic>
      <p:cxnSp>
        <p:nvCxnSpPr>
          <p:cNvPr id="171" name="コネクタ: カギ線 170">
            <a:extLst>
              <a:ext uri="{FF2B5EF4-FFF2-40B4-BE49-F238E27FC236}">
                <a16:creationId xmlns:a16="http://schemas.microsoft.com/office/drawing/2014/main" id="{F66A8C42-CE3E-2A7D-6D3E-E3C47FB4B2CB}"/>
              </a:ext>
            </a:extLst>
          </p:cNvPr>
          <p:cNvCxnSpPr>
            <a:cxnSpLocks/>
            <a:stCxn id="156" idx="2"/>
            <a:endCxn id="170" idx="0"/>
          </p:cNvCxnSpPr>
          <p:nvPr/>
        </p:nvCxnSpPr>
        <p:spPr>
          <a:xfrm rot="16200000" flipH="1">
            <a:off x="9820766" y="3274604"/>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2" name="コネクタ: カギ線 171">
            <a:extLst>
              <a:ext uri="{FF2B5EF4-FFF2-40B4-BE49-F238E27FC236}">
                <a16:creationId xmlns:a16="http://schemas.microsoft.com/office/drawing/2014/main" id="{1902EE96-38FE-0AFB-656D-399BC42FDEE9}"/>
              </a:ext>
            </a:extLst>
          </p:cNvPr>
          <p:cNvCxnSpPr>
            <a:cxnSpLocks/>
            <a:stCxn id="156" idx="2"/>
            <a:endCxn id="169" idx="0"/>
          </p:cNvCxnSpPr>
          <p:nvPr/>
        </p:nvCxnSpPr>
        <p:spPr>
          <a:xfrm rot="16200000" flipH="1">
            <a:off x="9425596" y="3669774"/>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3" name="コネクタ: カギ線 172">
            <a:extLst>
              <a:ext uri="{FF2B5EF4-FFF2-40B4-BE49-F238E27FC236}">
                <a16:creationId xmlns:a16="http://schemas.microsoft.com/office/drawing/2014/main" id="{C8B4FB7D-E21D-09BE-1731-9174DB948A31}"/>
              </a:ext>
            </a:extLst>
          </p:cNvPr>
          <p:cNvCxnSpPr>
            <a:cxnSpLocks/>
            <a:stCxn id="156" idx="2"/>
            <a:endCxn id="168" idx="0"/>
          </p:cNvCxnSpPr>
          <p:nvPr/>
        </p:nvCxnSpPr>
        <p:spPr>
          <a:xfrm rot="16200000" flipH="1">
            <a:off x="9030425" y="4064944"/>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4" name="コネクタ: カギ線 173">
            <a:extLst>
              <a:ext uri="{FF2B5EF4-FFF2-40B4-BE49-F238E27FC236}">
                <a16:creationId xmlns:a16="http://schemas.microsoft.com/office/drawing/2014/main" id="{6B35BF38-4078-91FF-19E1-4D6F743B44AC}"/>
              </a:ext>
            </a:extLst>
          </p:cNvPr>
          <p:cNvCxnSpPr>
            <a:cxnSpLocks/>
            <a:stCxn id="156" idx="2"/>
            <a:endCxn id="167" idx="0"/>
          </p:cNvCxnSpPr>
          <p:nvPr/>
        </p:nvCxnSpPr>
        <p:spPr>
          <a:xfrm rot="16200000" flipH="1">
            <a:off x="8635255" y="4460115"/>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5" name="コネクタ: カギ線 174">
            <a:extLst>
              <a:ext uri="{FF2B5EF4-FFF2-40B4-BE49-F238E27FC236}">
                <a16:creationId xmlns:a16="http://schemas.microsoft.com/office/drawing/2014/main" id="{CC55CF6F-606F-6EDC-1369-8E07D7C705D4}"/>
              </a:ext>
            </a:extLst>
          </p:cNvPr>
          <p:cNvCxnSpPr>
            <a:cxnSpLocks/>
            <a:stCxn id="156" idx="2"/>
            <a:endCxn id="166" idx="0"/>
          </p:cNvCxnSpPr>
          <p:nvPr/>
        </p:nvCxnSpPr>
        <p:spPr>
          <a:xfrm rot="5400000">
            <a:off x="8240085" y="4079019"/>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6" name="コネクタ: カギ線 175">
            <a:extLst>
              <a:ext uri="{FF2B5EF4-FFF2-40B4-BE49-F238E27FC236}">
                <a16:creationId xmlns:a16="http://schemas.microsoft.com/office/drawing/2014/main" id="{943A25C6-F7C5-37D4-4838-7200E7875418}"/>
              </a:ext>
            </a:extLst>
          </p:cNvPr>
          <p:cNvCxnSpPr>
            <a:cxnSpLocks/>
            <a:stCxn id="156" idx="2"/>
            <a:endCxn id="165" idx="0"/>
          </p:cNvCxnSpPr>
          <p:nvPr/>
        </p:nvCxnSpPr>
        <p:spPr>
          <a:xfrm rot="5400000">
            <a:off x="7844914" y="3683848"/>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7" name="コネクタ: カギ線 176">
            <a:extLst>
              <a:ext uri="{FF2B5EF4-FFF2-40B4-BE49-F238E27FC236}">
                <a16:creationId xmlns:a16="http://schemas.microsoft.com/office/drawing/2014/main" id="{22C6511F-09D4-2758-292C-BF5A6BE1893E}"/>
              </a:ext>
            </a:extLst>
          </p:cNvPr>
          <p:cNvCxnSpPr>
            <a:cxnSpLocks/>
            <a:stCxn id="156" idx="2"/>
            <a:endCxn id="158" idx="0"/>
          </p:cNvCxnSpPr>
          <p:nvPr/>
        </p:nvCxnSpPr>
        <p:spPr>
          <a:xfrm rot="5400000">
            <a:off x="7449744" y="3288678"/>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029E1AAE-9782-B9BF-5566-5C093495D68D}"/>
              </a:ext>
            </a:extLst>
          </p:cNvPr>
          <p:cNvSpPr txBox="1"/>
          <p:nvPr/>
        </p:nvSpPr>
        <p:spPr>
          <a:xfrm>
            <a:off x="6260846" y="3765937"/>
            <a:ext cx="1792614" cy="307777"/>
          </a:xfrm>
          <a:prstGeom prst="rect">
            <a:avLst/>
          </a:prstGeom>
          <a:noFill/>
        </p:spPr>
        <p:txBody>
          <a:bodyPr wrap="square" rtlCol="0">
            <a:spAutoFit/>
          </a:bodyPr>
          <a:lstStyle/>
          <a:p>
            <a:pPr algn="ctr"/>
            <a:r>
              <a:rPr kumimoji="1" lang="en-US" altLang="ja-JP" sz="1400" dirty="0"/>
              <a:t>Renewable Energy</a:t>
            </a:r>
            <a:endParaRPr kumimoji="1" lang="ja-JP" altLang="en-US" sz="1400" dirty="0"/>
          </a:p>
        </p:txBody>
      </p:sp>
      <p:pic>
        <p:nvPicPr>
          <p:cNvPr id="179" name="グラフィックス 178" descr="送電塔 単色塗りつぶし">
            <a:extLst>
              <a:ext uri="{FF2B5EF4-FFF2-40B4-BE49-F238E27FC236}">
                <a16:creationId xmlns:a16="http://schemas.microsoft.com/office/drawing/2014/main" id="{BA08E018-4AFB-E018-B9AE-98B336CC3C5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37955" y="1585442"/>
            <a:ext cx="537120" cy="537120"/>
          </a:xfrm>
          <a:prstGeom prst="rect">
            <a:avLst/>
          </a:prstGeom>
        </p:spPr>
      </p:pic>
      <p:pic>
        <p:nvPicPr>
          <p:cNvPr id="180" name="Picture 4" descr="ガスタンクのアイコン">
            <a:extLst>
              <a:ext uri="{FF2B5EF4-FFF2-40B4-BE49-F238E27FC236}">
                <a16:creationId xmlns:a16="http://schemas.microsoft.com/office/drawing/2014/main" id="{6B9660EF-6147-CA57-DA7D-712EA33D4A9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84481" y="1514310"/>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6" descr="cogeneration Icon 1233995">
            <a:extLst>
              <a:ext uri="{FF2B5EF4-FFF2-40B4-BE49-F238E27FC236}">
                <a16:creationId xmlns:a16="http://schemas.microsoft.com/office/drawing/2014/main" id="{1314E7E2-7A5F-4CF7-284A-CA02CF553D5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009" t="24441" r="15451" b="24287"/>
          <a:stretch/>
        </p:blipFill>
        <p:spPr bwMode="auto">
          <a:xfrm>
            <a:off x="10843174" y="3082865"/>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182" name="グラフィックス 181" descr="建設作業員男性 単色塗りつぶし">
            <a:extLst>
              <a:ext uri="{FF2B5EF4-FFF2-40B4-BE49-F238E27FC236}">
                <a16:creationId xmlns:a16="http://schemas.microsoft.com/office/drawing/2014/main" id="{AA27D266-783A-60B2-E933-4A137541428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98407" y="3065404"/>
            <a:ext cx="565753" cy="565753"/>
          </a:xfrm>
          <a:prstGeom prst="rect">
            <a:avLst/>
          </a:prstGeom>
        </p:spPr>
      </p:pic>
      <p:cxnSp>
        <p:nvCxnSpPr>
          <p:cNvPr id="183" name="直線矢印コネクタ 182">
            <a:extLst>
              <a:ext uri="{FF2B5EF4-FFF2-40B4-BE49-F238E27FC236}">
                <a16:creationId xmlns:a16="http://schemas.microsoft.com/office/drawing/2014/main" id="{04EF8B29-BC94-5DDB-DA66-70C4458DC1DB}"/>
              </a:ext>
            </a:extLst>
          </p:cNvPr>
          <p:cNvCxnSpPr>
            <a:cxnSpLocks/>
          </p:cNvCxnSpPr>
          <p:nvPr/>
        </p:nvCxnSpPr>
        <p:spPr>
          <a:xfrm>
            <a:off x="11091854" y="2181867"/>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4" name="テキスト ボックス 183">
            <a:extLst>
              <a:ext uri="{FF2B5EF4-FFF2-40B4-BE49-F238E27FC236}">
                <a16:creationId xmlns:a16="http://schemas.microsoft.com/office/drawing/2014/main" id="{CDFA75C3-A9DE-E99F-2551-3086E86C475E}"/>
              </a:ext>
            </a:extLst>
          </p:cNvPr>
          <p:cNvSpPr txBox="1"/>
          <p:nvPr/>
        </p:nvSpPr>
        <p:spPr>
          <a:xfrm>
            <a:off x="8180859" y="1332223"/>
            <a:ext cx="1058405" cy="307777"/>
          </a:xfrm>
          <a:prstGeom prst="rect">
            <a:avLst/>
          </a:prstGeom>
          <a:noFill/>
        </p:spPr>
        <p:txBody>
          <a:bodyPr wrap="square" rtlCol="0">
            <a:spAutoFit/>
          </a:bodyPr>
          <a:lstStyle/>
          <a:p>
            <a:pPr algn="ctr"/>
            <a:r>
              <a:rPr kumimoji="1" lang="en-US" altLang="ja-JP" sz="1400" dirty="0"/>
              <a:t>Utility Grid</a:t>
            </a:r>
            <a:endParaRPr kumimoji="1" lang="ja-JP" altLang="en-US" sz="1400" dirty="0"/>
          </a:p>
        </p:txBody>
      </p:sp>
      <p:sp>
        <p:nvSpPr>
          <p:cNvPr id="185" name="正方形/長方形 184">
            <a:extLst>
              <a:ext uri="{FF2B5EF4-FFF2-40B4-BE49-F238E27FC236}">
                <a16:creationId xmlns:a16="http://schemas.microsoft.com/office/drawing/2014/main" id="{D50BE36A-A090-EDBB-88B4-6617D51F5EF7}"/>
              </a:ext>
            </a:extLst>
          </p:cNvPr>
          <p:cNvSpPr/>
          <p:nvPr/>
        </p:nvSpPr>
        <p:spPr>
          <a:xfrm>
            <a:off x="8690576" y="3617420"/>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186" name="テキスト ボックス 185">
            <a:extLst>
              <a:ext uri="{FF2B5EF4-FFF2-40B4-BE49-F238E27FC236}">
                <a16:creationId xmlns:a16="http://schemas.microsoft.com/office/drawing/2014/main" id="{249616EA-13C4-531D-0E9A-01DE0604AA35}"/>
              </a:ext>
            </a:extLst>
          </p:cNvPr>
          <p:cNvSpPr txBox="1"/>
          <p:nvPr/>
        </p:nvSpPr>
        <p:spPr>
          <a:xfrm>
            <a:off x="7612516" y="5898487"/>
            <a:ext cx="3012227" cy="338554"/>
          </a:xfrm>
          <a:prstGeom prst="rect">
            <a:avLst/>
          </a:prstGeom>
          <a:noFill/>
        </p:spPr>
        <p:txBody>
          <a:bodyPr wrap="square" rtlCol="0">
            <a:spAutoFit/>
          </a:bodyPr>
          <a:lstStyle/>
          <a:p>
            <a:pPr algn="ctr"/>
            <a:r>
              <a:rPr kumimoji="1" lang="en-US" altLang="ja-JP" sz="1600" b="1" dirty="0">
                <a:solidFill>
                  <a:schemeClr val="accent4"/>
                </a:solidFill>
              </a:rPr>
              <a:t>Industrial Park (7 Factories)</a:t>
            </a:r>
            <a:endParaRPr kumimoji="1" lang="ja-JP" altLang="en-US" sz="1600" b="1" dirty="0">
              <a:solidFill>
                <a:schemeClr val="accent4"/>
              </a:solidFill>
            </a:endParaRPr>
          </a:p>
        </p:txBody>
      </p:sp>
      <p:sp>
        <p:nvSpPr>
          <p:cNvPr id="187" name="テキスト ボックス 186">
            <a:extLst>
              <a:ext uri="{FF2B5EF4-FFF2-40B4-BE49-F238E27FC236}">
                <a16:creationId xmlns:a16="http://schemas.microsoft.com/office/drawing/2014/main" id="{20B94C2E-4E76-AF2F-7263-72D28025718C}"/>
              </a:ext>
            </a:extLst>
          </p:cNvPr>
          <p:cNvSpPr txBox="1"/>
          <p:nvPr/>
        </p:nvSpPr>
        <p:spPr>
          <a:xfrm>
            <a:off x="6210005" y="1665822"/>
            <a:ext cx="1442044" cy="584775"/>
          </a:xfrm>
          <a:prstGeom prst="rect">
            <a:avLst/>
          </a:prstGeom>
          <a:noFill/>
        </p:spPr>
        <p:txBody>
          <a:bodyPr wrap="square" rtlCol="0">
            <a:spAutoFit/>
          </a:bodyPr>
          <a:lstStyle/>
          <a:p>
            <a:pPr algn="ctr"/>
            <a:r>
              <a:rPr kumimoji="1" lang="en-US" altLang="ja-JP" sz="1600" b="1" dirty="0">
                <a:solidFill>
                  <a:schemeClr val="accent1"/>
                </a:solidFill>
              </a:rPr>
              <a:t>Central Enterprise</a:t>
            </a:r>
            <a:endParaRPr kumimoji="1" lang="ja-JP" altLang="en-US" sz="1600" b="1" dirty="0">
              <a:solidFill>
                <a:schemeClr val="accent1"/>
              </a:solidFill>
            </a:endParaRPr>
          </a:p>
        </p:txBody>
      </p:sp>
      <p:sp>
        <p:nvSpPr>
          <p:cNvPr id="188" name="テキスト ボックス 187">
            <a:extLst>
              <a:ext uri="{FF2B5EF4-FFF2-40B4-BE49-F238E27FC236}">
                <a16:creationId xmlns:a16="http://schemas.microsoft.com/office/drawing/2014/main" id="{DB1297F4-C217-13AE-D464-6CACAB7D251D}"/>
              </a:ext>
            </a:extLst>
          </p:cNvPr>
          <p:cNvSpPr txBox="1"/>
          <p:nvPr/>
        </p:nvSpPr>
        <p:spPr>
          <a:xfrm>
            <a:off x="10608128" y="3727827"/>
            <a:ext cx="1293389" cy="307777"/>
          </a:xfrm>
          <a:prstGeom prst="rect">
            <a:avLst/>
          </a:prstGeom>
          <a:noFill/>
        </p:spPr>
        <p:txBody>
          <a:bodyPr wrap="square" rtlCol="0">
            <a:spAutoFit/>
          </a:bodyPr>
          <a:lstStyle/>
          <a:p>
            <a:pPr algn="ctr"/>
            <a:r>
              <a:rPr kumimoji="1" lang="en-US" altLang="ja-JP" sz="1400" dirty="0"/>
              <a:t>Cogeneration</a:t>
            </a:r>
            <a:endParaRPr kumimoji="1" lang="ja-JP" altLang="en-US" sz="1400" dirty="0"/>
          </a:p>
        </p:txBody>
      </p:sp>
      <p:pic>
        <p:nvPicPr>
          <p:cNvPr id="189" name="グラフィックス 188" descr="コンピューター 単色塗りつぶし">
            <a:extLst>
              <a:ext uri="{FF2B5EF4-FFF2-40B4-BE49-F238E27FC236}">
                <a16:creationId xmlns:a16="http://schemas.microsoft.com/office/drawing/2014/main" id="{750E12BA-A7F6-A201-FCD3-A9064B612DD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73718" y="3033366"/>
            <a:ext cx="636637" cy="636637"/>
          </a:xfrm>
          <a:prstGeom prst="rect">
            <a:avLst/>
          </a:prstGeom>
        </p:spPr>
      </p:pic>
      <p:pic>
        <p:nvPicPr>
          <p:cNvPr id="190" name="グラフィックス 189" descr="コンピューター 単色塗りつぶし">
            <a:extLst>
              <a:ext uri="{FF2B5EF4-FFF2-40B4-BE49-F238E27FC236}">
                <a16:creationId xmlns:a16="http://schemas.microsoft.com/office/drawing/2014/main" id="{377B2D2E-D26A-104C-775B-46C8BA0DF73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60404" y="5499051"/>
            <a:ext cx="380924" cy="380924"/>
          </a:xfrm>
          <a:prstGeom prst="rect">
            <a:avLst/>
          </a:prstGeom>
        </p:spPr>
      </p:pic>
      <p:pic>
        <p:nvPicPr>
          <p:cNvPr id="191" name="グラフィックス 190" descr="コンピューター 単色塗りつぶし">
            <a:extLst>
              <a:ext uri="{FF2B5EF4-FFF2-40B4-BE49-F238E27FC236}">
                <a16:creationId xmlns:a16="http://schemas.microsoft.com/office/drawing/2014/main" id="{FCE617D4-6C93-7F7A-8938-FB5F8188903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91729" y="5499051"/>
            <a:ext cx="380924" cy="380924"/>
          </a:xfrm>
          <a:prstGeom prst="rect">
            <a:avLst/>
          </a:prstGeom>
        </p:spPr>
      </p:pic>
      <p:pic>
        <p:nvPicPr>
          <p:cNvPr id="192" name="グラフィックス 191" descr="コンピューター 単色塗りつぶし">
            <a:extLst>
              <a:ext uri="{FF2B5EF4-FFF2-40B4-BE49-F238E27FC236}">
                <a16:creationId xmlns:a16="http://schemas.microsoft.com/office/drawing/2014/main" id="{BEB6E727-99FA-05E1-270A-C53A3A9F66F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50411" y="5499051"/>
            <a:ext cx="380924" cy="380924"/>
          </a:xfrm>
          <a:prstGeom prst="rect">
            <a:avLst/>
          </a:prstGeom>
        </p:spPr>
      </p:pic>
      <p:pic>
        <p:nvPicPr>
          <p:cNvPr id="193" name="グラフィックス 192" descr="コンピューター 単色塗りつぶし">
            <a:extLst>
              <a:ext uri="{FF2B5EF4-FFF2-40B4-BE49-F238E27FC236}">
                <a16:creationId xmlns:a16="http://schemas.microsoft.com/office/drawing/2014/main" id="{CFC9AF30-B3D5-4AF4-3CFD-C9B3EF6F73F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44618" y="5499051"/>
            <a:ext cx="380924" cy="380924"/>
          </a:xfrm>
          <a:prstGeom prst="rect">
            <a:avLst/>
          </a:prstGeom>
        </p:spPr>
      </p:pic>
      <p:pic>
        <p:nvPicPr>
          <p:cNvPr id="194" name="グラフィックス 193" descr="コンピューター 単色塗りつぶし">
            <a:extLst>
              <a:ext uri="{FF2B5EF4-FFF2-40B4-BE49-F238E27FC236}">
                <a16:creationId xmlns:a16="http://schemas.microsoft.com/office/drawing/2014/main" id="{0DC1DB85-CB56-6328-96D3-0274A01DAF0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712829" y="5499051"/>
            <a:ext cx="380924" cy="380924"/>
          </a:xfrm>
          <a:prstGeom prst="rect">
            <a:avLst/>
          </a:prstGeom>
        </p:spPr>
      </p:pic>
      <p:pic>
        <p:nvPicPr>
          <p:cNvPr id="195" name="グラフィックス 194" descr="コンピューター 単色塗りつぶし">
            <a:extLst>
              <a:ext uri="{FF2B5EF4-FFF2-40B4-BE49-F238E27FC236}">
                <a16:creationId xmlns:a16="http://schemas.microsoft.com/office/drawing/2014/main" id="{B935E801-BAE2-D2D3-CAB7-17205E4247C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30479" y="5499051"/>
            <a:ext cx="380924" cy="380924"/>
          </a:xfrm>
          <a:prstGeom prst="rect">
            <a:avLst/>
          </a:prstGeom>
        </p:spPr>
      </p:pic>
      <p:pic>
        <p:nvPicPr>
          <p:cNvPr id="196" name="グラフィックス 195" descr="コンピューター 単色塗りつぶし">
            <a:extLst>
              <a:ext uri="{FF2B5EF4-FFF2-40B4-BE49-F238E27FC236}">
                <a16:creationId xmlns:a16="http://schemas.microsoft.com/office/drawing/2014/main" id="{105E59F4-510C-766B-3B4B-4DF99731A48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97043" y="5499051"/>
            <a:ext cx="380924" cy="380924"/>
          </a:xfrm>
          <a:prstGeom prst="rect">
            <a:avLst/>
          </a:prstGeom>
        </p:spPr>
      </p:pic>
      <p:sp>
        <p:nvSpPr>
          <p:cNvPr id="197" name="テキスト ボックス 196">
            <a:extLst>
              <a:ext uri="{FF2B5EF4-FFF2-40B4-BE49-F238E27FC236}">
                <a16:creationId xmlns:a16="http://schemas.microsoft.com/office/drawing/2014/main" id="{53EF9061-C26C-F972-E0A1-0E4FACEDCA0F}"/>
              </a:ext>
            </a:extLst>
          </p:cNvPr>
          <p:cNvSpPr txBox="1"/>
          <p:nvPr/>
        </p:nvSpPr>
        <p:spPr>
          <a:xfrm>
            <a:off x="6371521" y="5870439"/>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198" name="直線矢印コネクタ 197">
            <a:extLst>
              <a:ext uri="{FF2B5EF4-FFF2-40B4-BE49-F238E27FC236}">
                <a16:creationId xmlns:a16="http://schemas.microsoft.com/office/drawing/2014/main" id="{1C705175-A716-E3FF-2DE8-C3EF0C05169C}"/>
              </a:ext>
            </a:extLst>
          </p:cNvPr>
          <p:cNvCxnSpPr>
            <a:cxnSpLocks/>
          </p:cNvCxnSpPr>
          <p:nvPr/>
        </p:nvCxnSpPr>
        <p:spPr>
          <a:xfrm flipH="1">
            <a:off x="8925350" y="2180836"/>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DA6781A8-B2E3-4112-5DA6-A092B746B06E}"/>
              </a:ext>
            </a:extLst>
          </p:cNvPr>
          <p:cNvCxnSpPr>
            <a:cxnSpLocks/>
          </p:cNvCxnSpPr>
          <p:nvPr/>
        </p:nvCxnSpPr>
        <p:spPr>
          <a:xfrm flipH="1">
            <a:off x="9839484" y="3418189"/>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91C0BC40-992E-6167-F836-DD5CE2C3A871}"/>
              </a:ext>
            </a:extLst>
          </p:cNvPr>
          <p:cNvCxnSpPr>
            <a:cxnSpLocks/>
          </p:cNvCxnSpPr>
          <p:nvPr/>
        </p:nvCxnSpPr>
        <p:spPr>
          <a:xfrm>
            <a:off x="9901863" y="3574007"/>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2087E11E-8862-BE12-95AF-9C8835DBE4CB}"/>
              </a:ext>
            </a:extLst>
          </p:cNvPr>
          <p:cNvSpPr txBox="1"/>
          <p:nvPr/>
        </p:nvSpPr>
        <p:spPr>
          <a:xfrm>
            <a:off x="9788719" y="3586370"/>
            <a:ext cx="1024474" cy="313857"/>
          </a:xfrm>
          <a:prstGeom prst="rect">
            <a:avLst/>
          </a:prstGeom>
          <a:noFill/>
        </p:spPr>
        <p:txBody>
          <a:bodyPr wrap="square" rtlCol="0">
            <a:spAutoFit/>
          </a:bodyPr>
          <a:lstStyle/>
          <a:p>
            <a:pPr algn="ctr"/>
            <a:r>
              <a:rPr kumimoji="1" lang="en-US" altLang="ja-JP" sz="1400" dirty="0"/>
              <a:t>Operation</a:t>
            </a:r>
            <a:endParaRPr kumimoji="1" lang="ja-JP" altLang="en-US" sz="1400" dirty="0"/>
          </a:p>
        </p:txBody>
      </p:sp>
      <p:pic>
        <p:nvPicPr>
          <p:cNvPr id="202" name="グラフィックス 201" descr="稲妻 単色塗りつぶし">
            <a:extLst>
              <a:ext uri="{FF2B5EF4-FFF2-40B4-BE49-F238E27FC236}">
                <a16:creationId xmlns:a16="http://schemas.microsoft.com/office/drawing/2014/main" id="{7D079DE2-599D-8CF9-1048-CBF3BC1569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20323" y="3068999"/>
            <a:ext cx="312523" cy="312523"/>
          </a:xfrm>
          <a:prstGeom prst="rect">
            <a:avLst/>
          </a:prstGeom>
        </p:spPr>
      </p:pic>
      <p:pic>
        <p:nvPicPr>
          <p:cNvPr id="203" name="グラフィックス 202" descr="稲妻 単色塗りつぶし">
            <a:extLst>
              <a:ext uri="{FF2B5EF4-FFF2-40B4-BE49-F238E27FC236}">
                <a16:creationId xmlns:a16="http://schemas.microsoft.com/office/drawing/2014/main" id="{A323D78A-F26C-4639-5FA5-CF6B72C3CF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6706" y="2962791"/>
            <a:ext cx="312523" cy="312523"/>
          </a:xfrm>
          <a:prstGeom prst="rect">
            <a:avLst/>
          </a:prstGeom>
        </p:spPr>
      </p:pic>
      <p:sp>
        <p:nvSpPr>
          <p:cNvPr id="204" name="楕円 203">
            <a:extLst>
              <a:ext uri="{FF2B5EF4-FFF2-40B4-BE49-F238E27FC236}">
                <a16:creationId xmlns:a16="http://schemas.microsoft.com/office/drawing/2014/main" id="{63FE6032-8B6E-FF0B-0A4E-7471B32216CF}"/>
              </a:ext>
            </a:extLst>
          </p:cNvPr>
          <p:cNvSpPr/>
          <p:nvPr/>
        </p:nvSpPr>
        <p:spPr>
          <a:xfrm>
            <a:off x="8685467" y="3937004"/>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5" name="楕円 204">
            <a:extLst>
              <a:ext uri="{FF2B5EF4-FFF2-40B4-BE49-F238E27FC236}">
                <a16:creationId xmlns:a16="http://schemas.microsoft.com/office/drawing/2014/main" id="{A9431E8F-CABD-9A0C-E369-BD8F4FBAE7A8}"/>
              </a:ext>
            </a:extLst>
          </p:cNvPr>
          <p:cNvSpPr/>
          <p:nvPr/>
        </p:nvSpPr>
        <p:spPr>
          <a:xfrm>
            <a:off x="6561392" y="4937129"/>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6" name="楕円 205">
            <a:extLst>
              <a:ext uri="{FF2B5EF4-FFF2-40B4-BE49-F238E27FC236}">
                <a16:creationId xmlns:a16="http://schemas.microsoft.com/office/drawing/2014/main" id="{8F8C3CEC-6DF9-4D17-714E-A260159227E8}"/>
              </a:ext>
            </a:extLst>
          </p:cNvPr>
          <p:cNvSpPr/>
          <p:nvPr/>
        </p:nvSpPr>
        <p:spPr>
          <a:xfrm>
            <a:off x="7351967" y="4937129"/>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07" name="コネクタ: カギ線 206">
            <a:extLst>
              <a:ext uri="{FF2B5EF4-FFF2-40B4-BE49-F238E27FC236}">
                <a16:creationId xmlns:a16="http://schemas.microsoft.com/office/drawing/2014/main" id="{C2ED4AFB-2E19-6132-8CCA-B9D5746533E1}"/>
              </a:ext>
            </a:extLst>
          </p:cNvPr>
          <p:cNvCxnSpPr>
            <a:cxnSpLocks/>
            <a:stCxn id="204" idx="4"/>
            <a:endCxn id="206" idx="7"/>
          </p:cNvCxnSpPr>
          <p:nvPr/>
        </p:nvCxnSpPr>
        <p:spPr>
          <a:xfrm rot="5400000">
            <a:off x="7606400" y="3825400"/>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08" name="グラフィックス 207" descr="火 枠線">
            <a:extLst>
              <a:ext uri="{FF2B5EF4-FFF2-40B4-BE49-F238E27FC236}">
                <a16:creationId xmlns:a16="http://schemas.microsoft.com/office/drawing/2014/main" id="{89FA961F-3996-F94D-5FD2-9BC99FC1336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27414" y="2327896"/>
            <a:ext cx="314085" cy="314085"/>
          </a:xfrm>
          <a:prstGeom prst="rect">
            <a:avLst/>
          </a:prstGeom>
        </p:spPr>
      </p:pic>
      <p:cxnSp>
        <p:nvCxnSpPr>
          <p:cNvPr id="209" name="直線矢印コネクタ 208">
            <a:extLst>
              <a:ext uri="{FF2B5EF4-FFF2-40B4-BE49-F238E27FC236}">
                <a16:creationId xmlns:a16="http://schemas.microsoft.com/office/drawing/2014/main" id="{9D5E2E34-387A-B5EE-6002-3425501F603E}"/>
              </a:ext>
            </a:extLst>
          </p:cNvPr>
          <p:cNvCxnSpPr>
            <a:cxnSpLocks/>
          </p:cNvCxnSpPr>
          <p:nvPr/>
        </p:nvCxnSpPr>
        <p:spPr>
          <a:xfrm>
            <a:off x="9534342" y="3990812"/>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0" name="テキスト ボックス 209">
            <a:extLst>
              <a:ext uri="{FF2B5EF4-FFF2-40B4-BE49-F238E27FC236}">
                <a16:creationId xmlns:a16="http://schemas.microsoft.com/office/drawing/2014/main" id="{E05F2207-B86C-DDD7-3455-01EF243E82B8}"/>
              </a:ext>
            </a:extLst>
          </p:cNvPr>
          <p:cNvSpPr txBox="1"/>
          <p:nvPr/>
        </p:nvSpPr>
        <p:spPr>
          <a:xfrm>
            <a:off x="9479352" y="3956077"/>
            <a:ext cx="1255015" cy="523220"/>
          </a:xfrm>
          <a:prstGeom prst="rect">
            <a:avLst/>
          </a:prstGeom>
          <a:noFill/>
        </p:spPr>
        <p:txBody>
          <a:bodyPr wrap="square" rtlCol="0">
            <a:spAutoFit/>
          </a:bodyPr>
          <a:lstStyle/>
          <a:p>
            <a:pPr algn="ctr"/>
            <a:r>
              <a:rPr kumimoji="1" lang="en-US" altLang="ja-JP" sz="1400" dirty="0"/>
              <a:t>Demand</a:t>
            </a:r>
          </a:p>
          <a:p>
            <a:pPr algn="ctr"/>
            <a:r>
              <a:rPr kumimoji="1" lang="en-US" altLang="ja-JP" sz="1400" dirty="0"/>
              <a:t>Management</a:t>
            </a:r>
            <a:endParaRPr kumimoji="1" lang="ja-JP" altLang="en-US" sz="1400" dirty="0"/>
          </a:p>
        </p:txBody>
      </p:sp>
      <p:cxnSp>
        <p:nvCxnSpPr>
          <p:cNvPr id="211" name="直線矢印コネクタ 210">
            <a:extLst>
              <a:ext uri="{FF2B5EF4-FFF2-40B4-BE49-F238E27FC236}">
                <a16:creationId xmlns:a16="http://schemas.microsoft.com/office/drawing/2014/main" id="{39A0F42F-5514-CE67-FDEA-CF201B92BE36}"/>
              </a:ext>
            </a:extLst>
          </p:cNvPr>
          <p:cNvCxnSpPr>
            <a:cxnSpLocks/>
          </p:cNvCxnSpPr>
          <p:nvPr/>
        </p:nvCxnSpPr>
        <p:spPr>
          <a:xfrm flipH="1">
            <a:off x="9834226" y="3313414"/>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12" name="グラフィックス 211" descr="建物 単色塗りつぶし">
            <a:extLst>
              <a:ext uri="{FF2B5EF4-FFF2-40B4-BE49-F238E27FC236}">
                <a16:creationId xmlns:a16="http://schemas.microsoft.com/office/drawing/2014/main" id="{A499F2DA-6D07-0871-FED6-2FCCA45ADEF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24303" y="1588624"/>
            <a:ext cx="534703" cy="534703"/>
          </a:xfrm>
          <a:prstGeom prst="rect">
            <a:avLst/>
          </a:prstGeom>
        </p:spPr>
      </p:pic>
      <p:sp>
        <p:nvSpPr>
          <p:cNvPr id="213" name="テキスト ボックス 212">
            <a:extLst>
              <a:ext uri="{FF2B5EF4-FFF2-40B4-BE49-F238E27FC236}">
                <a16:creationId xmlns:a16="http://schemas.microsoft.com/office/drawing/2014/main" id="{241C856D-7687-6E39-6205-0D61F87E18D6}"/>
              </a:ext>
            </a:extLst>
          </p:cNvPr>
          <p:cNvSpPr txBox="1"/>
          <p:nvPr/>
        </p:nvSpPr>
        <p:spPr>
          <a:xfrm>
            <a:off x="7697470" y="1049120"/>
            <a:ext cx="2456081" cy="307777"/>
          </a:xfrm>
          <a:prstGeom prst="rect">
            <a:avLst/>
          </a:prstGeom>
          <a:noFill/>
        </p:spPr>
        <p:txBody>
          <a:bodyPr wrap="square" rtlCol="0">
            <a:spAutoFit/>
          </a:bodyPr>
          <a:lstStyle/>
          <a:p>
            <a:pPr algn="ctr"/>
            <a:r>
              <a:rPr kumimoji="1" lang="en-US" altLang="ja-JP" sz="1400" b="1" dirty="0">
                <a:solidFill>
                  <a:schemeClr val="accent3"/>
                </a:solidFill>
              </a:rPr>
              <a:t>Regional Energy Compony</a:t>
            </a:r>
            <a:endParaRPr kumimoji="1" lang="ja-JP" altLang="en-US" sz="1400" b="1" dirty="0">
              <a:solidFill>
                <a:schemeClr val="accent3"/>
              </a:solidFill>
            </a:endParaRPr>
          </a:p>
        </p:txBody>
      </p:sp>
      <p:cxnSp>
        <p:nvCxnSpPr>
          <p:cNvPr id="214" name="直線矢印コネクタ 213">
            <a:extLst>
              <a:ext uri="{FF2B5EF4-FFF2-40B4-BE49-F238E27FC236}">
                <a16:creationId xmlns:a16="http://schemas.microsoft.com/office/drawing/2014/main" id="{95403455-26CD-C6E0-F0AF-8DDC9980E498}"/>
              </a:ext>
            </a:extLst>
          </p:cNvPr>
          <p:cNvCxnSpPr>
            <a:cxnSpLocks/>
          </p:cNvCxnSpPr>
          <p:nvPr/>
        </p:nvCxnSpPr>
        <p:spPr>
          <a:xfrm flipV="1">
            <a:off x="9252143" y="2176926"/>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15" name="グラフィックス 214" descr="硬貨 単色塗りつぶし">
            <a:extLst>
              <a:ext uri="{FF2B5EF4-FFF2-40B4-BE49-F238E27FC236}">
                <a16:creationId xmlns:a16="http://schemas.microsoft.com/office/drawing/2014/main" id="{F30F8F72-02C0-3E22-D264-8BABC740666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306784" y="2328882"/>
            <a:ext cx="323974" cy="323974"/>
          </a:xfrm>
          <a:prstGeom prst="rect">
            <a:avLst/>
          </a:prstGeom>
        </p:spPr>
      </p:pic>
      <p:pic>
        <p:nvPicPr>
          <p:cNvPr id="216" name="グラフィックス 215" descr="硬貨 単色塗りつぶし">
            <a:extLst>
              <a:ext uri="{FF2B5EF4-FFF2-40B4-BE49-F238E27FC236}">
                <a16:creationId xmlns:a16="http://schemas.microsoft.com/office/drawing/2014/main" id="{3130547B-77E0-809E-38C0-E0A2950A3D8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488734" y="2328882"/>
            <a:ext cx="323974" cy="323974"/>
          </a:xfrm>
          <a:prstGeom prst="rect">
            <a:avLst/>
          </a:prstGeom>
        </p:spPr>
      </p:pic>
      <p:sp>
        <p:nvSpPr>
          <p:cNvPr id="217" name="テキスト ボックス 216">
            <a:extLst>
              <a:ext uri="{FF2B5EF4-FFF2-40B4-BE49-F238E27FC236}">
                <a16:creationId xmlns:a16="http://schemas.microsoft.com/office/drawing/2014/main" id="{00B5AF5F-4F39-D82F-1FB3-FBEB629158AC}"/>
              </a:ext>
            </a:extLst>
          </p:cNvPr>
          <p:cNvSpPr txBox="1"/>
          <p:nvPr/>
        </p:nvSpPr>
        <p:spPr>
          <a:xfrm>
            <a:off x="10170109" y="1049120"/>
            <a:ext cx="1716797" cy="307777"/>
          </a:xfrm>
          <a:prstGeom prst="rect">
            <a:avLst/>
          </a:prstGeom>
          <a:noFill/>
        </p:spPr>
        <p:txBody>
          <a:bodyPr wrap="square" rtlCol="0">
            <a:spAutoFit/>
          </a:bodyPr>
          <a:lstStyle/>
          <a:p>
            <a:pPr algn="ctr"/>
            <a:r>
              <a:rPr kumimoji="1" lang="en-US" altLang="ja-JP" sz="1400" b="1" dirty="0">
                <a:solidFill>
                  <a:schemeClr val="accent3"/>
                </a:solidFill>
              </a:rPr>
              <a:t>Gas Manufacturer</a:t>
            </a:r>
            <a:endParaRPr kumimoji="1" lang="ja-JP" altLang="en-US" sz="1400" b="1" dirty="0">
              <a:solidFill>
                <a:schemeClr val="accent3"/>
              </a:solidFill>
            </a:endParaRPr>
          </a:p>
        </p:txBody>
      </p:sp>
      <p:pic>
        <p:nvPicPr>
          <p:cNvPr id="218" name="グラフィックス 217" descr="建物 単色塗りつぶし">
            <a:extLst>
              <a:ext uri="{FF2B5EF4-FFF2-40B4-BE49-F238E27FC236}">
                <a16:creationId xmlns:a16="http://schemas.microsoft.com/office/drawing/2014/main" id="{F73FE1F9-25C2-C440-0B1A-9B3116E3BA4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93149" y="1597353"/>
            <a:ext cx="534703" cy="534703"/>
          </a:xfrm>
          <a:prstGeom prst="rect">
            <a:avLst/>
          </a:prstGeom>
        </p:spPr>
      </p:pic>
      <p:sp>
        <p:nvSpPr>
          <p:cNvPr id="219" name="テキスト ボックス 218">
            <a:extLst>
              <a:ext uri="{FF2B5EF4-FFF2-40B4-BE49-F238E27FC236}">
                <a16:creationId xmlns:a16="http://schemas.microsoft.com/office/drawing/2014/main" id="{ADA3445D-77FA-1D44-7404-CC33B8A89B93}"/>
              </a:ext>
            </a:extLst>
          </p:cNvPr>
          <p:cNvSpPr txBox="1"/>
          <p:nvPr/>
        </p:nvSpPr>
        <p:spPr>
          <a:xfrm>
            <a:off x="10170109" y="1333362"/>
            <a:ext cx="1058405" cy="307777"/>
          </a:xfrm>
          <a:prstGeom prst="rect">
            <a:avLst/>
          </a:prstGeom>
          <a:noFill/>
        </p:spPr>
        <p:txBody>
          <a:bodyPr wrap="square" rtlCol="0">
            <a:spAutoFit/>
          </a:bodyPr>
          <a:lstStyle/>
          <a:p>
            <a:pPr algn="ctr"/>
            <a:r>
              <a:rPr kumimoji="1" lang="en-US" altLang="ja-JP" sz="1400" dirty="0"/>
              <a:t>Utility Gas</a:t>
            </a:r>
            <a:endParaRPr kumimoji="1" lang="ja-JP" altLang="en-US" sz="1400" dirty="0"/>
          </a:p>
        </p:txBody>
      </p:sp>
      <p:pic>
        <p:nvPicPr>
          <p:cNvPr id="220" name="図 219" descr="アイコン&#10;&#10;低い精度で自動的に生成された説明">
            <a:extLst>
              <a:ext uri="{FF2B5EF4-FFF2-40B4-BE49-F238E27FC236}">
                <a16:creationId xmlns:a16="http://schemas.microsoft.com/office/drawing/2014/main" id="{36C811F7-E6A2-CCD3-801C-83372B1DABB4}"/>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8354002" y="4099654"/>
            <a:ext cx="304729" cy="274167"/>
          </a:xfrm>
          <a:prstGeom prst="rect">
            <a:avLst/>
          </a:prstGeom>
        </p:spPr>
      </p:pic>
      <p:pic>
        <p:nvPicPr>
          <p:cNvPr id="221" name="図 220" descr="アイコン&#10;&#10;低い精度で自動的に生成された説明">
            <a:extLst>
              <a:ext uri="{FF2B5EF4-FFF2-40B4-BE49-F238E27FC236}">
                <a16:creationId xmlns:a16="http://schemas.microsoft.com/office/drawing/2014/main" id="{322EB5CC-6A39-DE6C-44AE-027DFF551010}"/>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9976365" y="2981969"/>
            <a:ext cx="304729" cy="274167"/>
          </a:xfrm>
          <a:prstGeom prst="rect">
            <a:avLst/>
          </a:prstGeom>
        </p:spPr>
      </p:pic>
      <p:cxnSp>
        <p:nvCxnSpPr>
          <p:cNvPr id="222" name="直線矢印コネクタ 221">
            <a:extLst>
              <a:ext uri="{FF2B5EF4-FFF2-40B4-BE49-F238E27FC236}">
                <a16:creationId xmlns:a16="http://schemas.microsoft.com/office/drawing/2014/main" id="{6D8A2EAB-DEE7-E2BE-5FB8-DE506744D457}"/>
              </a:ext>
            </a:extLst>
          </p:cNvPr>
          <p:cNvCxnSpPr>
            <a:cxnSpLocks/>
          </p:cNvCxnSpPr>
          <p:nvPr/>
        </p:nvCxnSpPr>
        <p:spPr>
          <a:xfrm flipV="1">
            <a:off x="11460500" y="2176926"/>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ダイアグラム, 概略図&#10;&#10;自動的に生成された説明">
            <a:extLst>
              <a:ext uri="{FF2B5EF4-FFF2-40B4-BE49-F238E27FC236}">
                <a16:creationId xmlns:a16="http://schemas.microsoft.com/office/drawing/2014/main" id="{BEC5A127-4A71-403A-2C1A-AF6F83813A20}"/>
              </a:ext>
            </a:extLst>
          </p:cNvPr>
          <p:cNvPicPr>
            <a:picLocks noChangeAspect="1"/>
          </p:cNvPicPr>
          <p:nvPr/>
        </p:nvPicPr>
        <p:blipFill rotWithShape="1">
          <a:blip r:embed="rId3">
            <a:extLst>
              <a:ext uri="{28A0092B-C50C-407E-A947-70E740481C1C}">
                <a14:useLocalDpi xmlns:a14="http://schemas.microsoft.com/office/drawing/2010/main" val="0"/>
              </a:ext>
            </a:extLst>
          </a:blip>
          <a:srcRect r="14069"/>
          <a:stretch/>
        </p:blipFill>
        <p:spPr>
          <a:xfrm>
            <a:off x="4087906" y="832348"/>
            <a:ext cx="8023411" cy="5450827"/>
          </a:xfrm>
          <a:prstGeom prst="rect">
            <a:avLst/>
          </a:prstGeom>
        </p:spPr>
      </p:pic>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6421627" cy="853432"/>
          </a:xfrm>
        </p:spPr>
        <p:txBody>
          <a:bodyPr/>
          <a:lstStyle/>
          <a:p>
            <a:r>
              <a:rPr lang="en-US" altLang="ja-JP" sz="2000" dirty="0"/>
              <a:t>The industrial complex accommodates energy, CO2, and H2 through pipeline to each other.</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CEMS’s Case: Goi and Soga Industrial Complex</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Manufacturing and SoS</a:t>
            </a:r>
            <a:r>
              <a:rPr lang="ja-JP" altLang="en-US" sz="1600" b="1" dirty="0">
                <a:solidFill>
                  <a:schemeClr val="bg1"/>
                </a:solidFill>
              </a:rPr>
              <a:t>  </a:t>
            </a:r>
            <a:r>
              <a:rPr lang="en-US" altLang="ja-JP" sz="1600" b="1" dirty="0">
                <a:solidFill>
                  <a:schemeClr val="bg1"/>
                </a:solidFill>
              </a:rPr>
              <a:t>&gt;  CEMS’s Case</a:t>
            </a:r>
            <a:endParaRPr kumimoji="1" lang="ja-JP" altLang="en-US" sz="1600" b="1" dirty="0">
              <a:solidFill>
                <a:schemeClr val="bg1"/>
              </a:solidFill>
            </a:endParaRPr>
          </a:p>
        </p:txBody>
      </p:sp>
      <p:sp>
        <p:nvSpPr>
          <p:cNvPr id="7" name="テキスト ボックス 6">
            <a:extLst>
              <a:ext uri="{FF2B5EF4-FFF2-40B4-BE49-F238E27FC236}">
                <a16:creationId xmlns:a16="http://schemas.microsoft.com/office/drawing/2014/main" id="{417FD7C9-E873-B0B7-DA81-DF3CA70D2A3F}"/>
              </a:ext>
            </a:extLst>
          </p:cNvPr>
          <p:cNvSpPr txBox="1"/>
          <p:nvPr/>
        </p:nvSpPr>
        <p:spPr>
          <a:xfrm>
            <a:off x="8222927" y="2567226"/>
            <a:ext cx="1190017" cy="707886"/>
          </a:xfrm>
          <a:prstGeom prst="rect">
            <a:avLst/>
          </a:prstGeom>
          <a:noFill/>
        </p:spPr>
        <p:txBody>
          <a:bodyPr wrap="square" rtlCol="0">
            <a:spAutoFit/>
          </a:bodyPr>
          <a:lstStyle/>
          <a:p>
            <a:pPr algn="ctr"/>
            <a:r>
              <a:rPr kumimoji="1" lang="en-US" altLang="ja-JP" sz="2000" b="1" dirty="0">
                <a:solidFill>
                  <a:schemeClr val="accent1"/>
                </a:solidFill>
              </a:rPr>
              <a:t>Overall Control</a:t>
            </a:r>
            <a:endParaRPr kumimoji="1" lang="ja-JP" altLang="en-US" sz="2000" b="1" dirty="0">
              <a:solidFill>
                <a:schemeClr val="accent1"/>
              </a:solidFill>
            </a:endParaRPr>
          </a:p>
        </p:txBody>
      </p:sp>
      <p:sp>
        <p:nvSpPr>
          <p:cNvPr id="8" name="テキスト ボックス 7">
            <a:extLst>
              <a:ext uri="{FF2B5EF4-FFF2-40B4-BE49-F238E27FC236}">
                <a16:creationId xmlns:a16="http://schemas.microsoft.com/office/drawing/2014/main" id="{E6492337-6494-30AE-2441-B4CFC5F1FE0B}"/>
              </a:ext>
            </a:extLst>
          </p:cNvPr>
          <p:cNvSpPr txBox="1"/>
          <p:nvPr/>
        </p:nvSpPr>
        <p:spPr>
          <a:xfrm>
            <a:off x="5560408" y="2721114"/>
            <a:ext cx="1190017" cy="400110"/>
          </a:xfrm>
          <a:prstGeom prst="rect">
            <a:avLst/>
          </a:prstGeom>
          <a:noFill/>
        </p:spPr>
        <p:txBody>
          <a:bodyPr wrap="square" rtlCol="0">
            <a:spAutoFit/>
          </a:bodyPr>
          <a:lstStyle/>
          <a:p>
            <a:pPr algn="ctr"/>
            <a:r>
              <a:rPr kumimoji="1" lang="en-US" altLang="ja-JP" sz="2000" b="1" dirty="0">
                <a:solidFill>
                  <a:schemeClr val="accent1"/>
                </a:solidFill>
              </a:rPr>
              <a:t>Plant</a:t>
            </a:r>
            <a:endParaRPr kumimoji="1" lang="ja-JP" altLang="en-US" sz="2000" b="1" dirty="0">
              <a:solidFill>
                <a:schemeClr val="accent1"/>
              </a:solidFill>
            </a:endParaRPr>
          </a:p>
        </p:txBody>
      </p:sp>
      <p:sp>
        <p:nvSpPr>
          <p:cNvPr id="10" name="テキスト ボックス 9">
            <a:extLst>
              <a:ext uri="{FF2B5EF4-FFF2-40B4-BE49-F238E27FC236}">
                <a16:creationId xmlns:a16="http://schemas.microsoft.com/office/drawing/2014/main" id="{6D20EEC9-E45E-43B8-3FEC-2FF945A69951}"/>
              </a:ext>
            </a:extLst>
          </p:cNvPr>
          <p:cNvSpPr txBox="1"/>
          <p:nvPr/>
        </p:nvSpPr>
        <p:spPr>
          <a:xfrm>
            <a:off x="10374453" y="2721114"/>
            <a:ext cx="1736864" cy="707886"/>
          </a:xfrm>
          <a:prstGeom prst="rect">
            <a:avLst/>
          </a:prstGeom>
          <a:noFill/>
        </p:spPr>
        <p:txBody>
          <a:bodyPr wrap="square" rtlCol="0">
            <a:spAutoFit/>
          </a:bodyPr>
          <a:lstStyle/>
          <a:p>
            <a:pPr algn="ctr"/>
            <a:r>
              <a:rPr kumimoji="1" lang="en-US" altLang="ja-JP" sz="2000" b="1" dirty="0">
                <a:solidFill>
                  <a:schemeClr val="accent1"/>
                </a:solidFill>
              </a:rPr>
              <a:t>Residential Area</a:t>
            </a:r>
            <a:endParaRPr kumimoji="1" lang="ja-JP" altLang="en-US" sz="2000" b="1" dirty="0">
              <a:solidFill>
                <a:schemeClr val="accent1"/>
              </a:solidFill>
            </a:endParaRPr>
          </a:p>
        </p:txBody>
      </p:sp>
      <p:sp>
        <p:nvSpPr>
          <p:cNvPr id="11" name="テキスト ボックス 10">
            <a:extLst>
              <a:ext uri="{FF2B5EF4-FFF2-40B4-BE49-F238E27FC236}">
                <a16:creationId xmlns:a16="http://schemas.microsoft.com/office/drawing/2014/main" id="{482C9A3E-348D-80F0-B1E1-F878A50CDC26}"/>
              </a:ext>
            </a:extLst>
          </p:cNvPr>
          <p:cNvSpPr txBox="1"/>
          <p:nvPr/>
        </p:nvSpPr>
        <p:spPr>
          <a:xfrm>
            <a:off x="9943140" y="4917656"/>
            <a:ext cx="1974040" cy="400110"/>
          </a:xfrm>
          <a:prstGeom prst="rect">
            <a:avLst/>
          </a:prstGeom>
          <a:noFill/>
        </p:spPr>
        <p:txBody>
          <a:bodyPr wrap="square" rtlCol="0">
            <a:spAutoFit/>
          </a:bodyPr>
          <a:lstStyle/>
          <a:p>
            <a:pPr algn="ctr"/>
            <a:r>
              <a:rPr kumimoji="1" lang="en-US" altLang="ja-JP" sz="2000" b="1" dirty="0">
                <a:solidFill>
                  <a:schemeClr val="accent1"/>
                </a:solidFill>
              </a:rPr>
              <a:t>Physical Flow</a:t>
            </a:r>
            <a:endParaRPr kumimoji="1" lang="ja-JP" altLang="en-US" sz="2000" b="1" dirty="0">
              <a:solidFill>
                <a:schemeClr val="accent1"/>
              </a:solidFill>
            </a:endParaRPr>
          </a:p>
        </p:txBody>
      </p:sp>
      <p:sp>
        <p:nvSpPr>
          <p:cNvPr id="12" name="テキスト ボックス 11">
            <a:extLst>
              <a:ext uri="{FF2B5EF4-FFF2-40B4-BE49-F238E27FC236}">
                <a16:creationId xmlns:a16="http://schemas.microsoft.com/office/drawing/2014/main" id="{F6C45F4F-8930-10B9-1F73-B90FBCA0F809}"/>
              </a:ext>
            </a:extLst>
          </p:cNvPr>
          <p:cNvSpPr txBox="1"/>
          <p:nvPr/>
        </p:nvSpPr>
        <p:spPr>
          <a:xfrm>
            <a:off x="5230097" y="3574185"/>
            <a:ext cx="1974040" cy="707886"/>
          </a:xfrm>
          <a:prstGeom prst="rect">
            <a:avLst/>
          </a:prstGeom>
          <a:noFill/>
        </p:spPr>
        <p:txBody>
          <a:bodyPr wrap="square" rtlCol="0">
            <a:spAutoFit/>
          </a:bodyPr>
          <a:lstStyle/>
          <a:p>
            <a:pPr algn="ctr"/>
            <a:r>
              <a:rPr kumimoji="1" lang="en-US" altLang="ja-JP" sz="2000" b="1" dirty="0">
                <a:solidFill>
                  <a:schemeClr val="accent1"/>
                </a:solidFill>
              </a:rPr>
              <a:t>Renewable Energy</a:t>
            </a:r>
            <a:endParaRPr kumimoji="1" lang="ja-JP" altLang="en-US" sz="2000" b="1" dirty="0">
              <a:solidFill>
                <a:schemeClr val="accent1"/>
              </a:solidFill>
            </a:endParaRPr>
          </a:p>
        </p:txBody>
      </p:sp>
      <p:sp>
        <p:nvSpPr>
          <p:cNvPr id="13" name="テキスト ボックス 12">
            <a:extLst>
              <a:ext uri="{FF2B5EF4-FFF2-40B4-BE49-F238E27FC236}">
                <a16:creationId xmlns:a16="http://schemas.microsoft.com/office/drawing/2014/main" id="{1ADFF795-FCAB-8D04-24BF-49B1E4B26F03}"/>
              </a:ext>
            </a:extLst>
          </p:cNvPr>
          <p:cNvSpPr txBox="1"/>
          <p:nvPr/>
        </p:nvSpPr>
        <p:spPr>
          <a:xfrm>
            <a:off x="5174621" y="4549911"/>
            <a:ext cx="1974040" cy="400110"/>
          </a:xfrm>
          <a:prstGeom prst="rect">
            <a:avLst/>
          </a:prstGeom>
          <a:noFill/>
        </p:spPr>
        <p:txBody>
          <a:bodyPr wrap="square" rtlCol="0">
            <a:spAutoFit/>
          </a:bodyPr>
          <a:lstStyle/>
          <a:p>
            <a:pPr algn="ctr"/>
            <a:r>
              <a:rPr kumimoji="1" lang="en-US" altLang="ja-JP" sz="2000" b="1" dirty="0">
                <a:solidFill>
                  <a:schemeClr val="accent1"/>
                </a:solidFill>
              </a:rPr>
              <a:t>CCU</a:t>
            </a:r>
            <a:endParaRPr kumimoji="1" lang="ja-JP" altLang="en-US" sz="2000" b="1" dirty="0">
              <a:solidFill>
                <a:schemeClr val="accent1"/>
              </a:solidFill>
            </a:endParaRPr>
          </a:p>
        </p:txBody>
      </p:sp>
      <p:sp>
        <p:nvSpPr>
          <p:cNvPr id="4" name="テキスト ボックス 3">
            <a:extLst>
              <a:ext uri="{FF2B5EF4-FFF2-40B4-BE49-F238E27FC236}">
                <a16:creationId xmlns:a16="http://schemas.microsoft.com/office/drawing/2014/main" id="{41D4D417-F834-B15F-4A13-5986C94C58EF}"/>
              </a:ext>
            </a:extLst>
          </p:cNvPr>
          <p:cNvSpPr txBox="1"/>
          <p:nvPr/>
        </p:nvSpPr>
        <p:spPr>
          <a:xfrm>
            <a:off x="1324114" y="2321004"/>
            <a:ext cx="2763792" cy="400110"/>
          </a:xfrm>
          <a:prstGeom prst="rect">
            <a:avLst/>
          </a:prstGeom>
          <a:noFill/>
        </p:spPr>
        <p:txBody>
          <a:bodyPr wrap="square" rtlCol="0">
            <a:spAutoFit/>
          </a:bodyPr>
          <a:lstStyle/>
          <a:p>
            <a:pPr algn="ctr"/>
            <a:r>
              <a:rPr kumimoji="1" lang="en-US" altLang="ja-JP" sz="2000" b="1" dirty="0">
                <a:solidFill>
                  <a:schemeClr val="accent1"/>
                </a:solidFill>
              </a:rPr>
              <a:t>Acknowledged Type</a:t>
            </a:r>
            <a:endParaRPr kumimoji="1" lang="ja-JP" altLang="en-US" sz="2000" b="1" dirty="0">
              <a:solidFill>
                <a:schemeClr val="accent1"/>
              </a:solidFill>
            </a:endParaRPr>
          </a:p>
        </p:txBody>
      </p:sp>
    </p:spTree>
    <p:extLst>
      <p:ext uri="{BB962C8B-B14F-4D97-AF65-F5344CB8AC3E}">
        <p14:creationId xmlns:p14="http://schemas.microsoft.com/office/powerpoint/2010/main" val="261257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Summary</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2891034"/>
          </a:xfrm>
        </p:spPr>
        <p:txBody>
          <a:bodyPr/>
          <a:lstStyle/>
          <a:p>
            <a:r>
              <a:rPr lang="en-US" altLang="ja-JP" sz="2800" dirty="0"/>
              <a:t>We analyzed some SoS or CEMS cases according to the SoS’s</a:t>
            </a:r>
            <a:r>
              <a:rPr lang="ja-JP" altLang="en-US" sz="2800" dirty="0"/>
              <a:t> </a:t>
            </a:r>
            <a:r>
              <a:rPr lang="en-US" altLang="ja-JP" sz="2800" dirty="0"/>
              <a:t>definition and classification.</a:t>
            </a:r>
          </a:p>
          <a:p>
            <a:r>
              <a:rPr lang="en-US" altLang="ja-JP" sz="2800" dirty="0"/>
              <a:t>But, we do not have the plan for SoS presentation for a while.</a:t>
            </a:r>
          </a:p>
        </p:txBody>
      </p:sp>
    </p:spTree>
    <p:extLst>
      <p:ext uri="{BB962C8B-B14F-4D97-AF65-F5344CB8AC3E}">
        <p14:creationId xmlns:p14="http://schemas.microsoft.com/office/powerpoint/2010/main" val="53451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17</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トラックの労働</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pic>
        <p:nvPicPr>
          <p:cNvPr id="29" name="図 28" descr="グラフ, 折れ線グラフ&#10;&#10;自動的に生成された説明">
            <a:extLst>
              <a:ext uri="{FF2B5EF4-FFF2-40B4-BE49-F238E27FC236}">
                <a16:creationId xmlns:a16="http://schemas.microsoft.com/office/drawing/2014/main" id="{5D64F9E1-3D11-56A1-A966-119A0E811FE8}"/>
              </a:ext>
            </a:extLst>
          </p:cNvPr>
          <p:cNvPicPr>
            <a:picLocks noChangeAspect="1"/>
          </p:cNvPicPr>
          <p:nvPr/>
        </p:nvPicPr>
        <p:blipFill>
          <a:blip r:embed="rId2"/>
          <a:stretch>
            <a:fillRect/>
          </a:stretch>
        </p:blipFill>
        <p:spPr>
          <a:xfrm>
            <a:off x="2602712" y="1164427"/>
            <a:ext cx="5773765" cy="2708680"/>
          </a:xfrm>
          <a:prstGeom prst="rect">
            <a:avLst/>
          </a:prstGeom>
        </p:spPr>
      </p:pic>
      <p:pic>
        <p:nvPicPr>
          <p:cNvPr id="38" name="図 37" descr="グラフ, 折れ線グラフ&#10;&#10;自動的に生成された説明">
            <a:extLst>
              <a:ext uri="{FF2B5EF4-FFF2-40B4-BE49-F238E27FC236}">
                <a16:creationId xmlns:a16="http://schemas.microsoft.com/office/drawing/2014/main" id="{5CFB106D-CBB4-FE8B-ADDD-5B7FC711F3E9}"/>
              </a:ext>
            </a:extLst>
          </p:cNvPr>
          <p:cNvPicPr>
            <a:picLocks noChangeAspect="1"/>
          </p:cNvPicPr>
          <p:nvPr/>
        </p:nvPicPr>
        <p:blipFill>
          <a:blip r:embed="rId3"/>
          <a:stretch>
            <a:fillRect/>
          </a:stretch>
        </p:blipFill>
        <p:spPr>
          <a:xfrm>
            <a:off x="8276017" y="1168919"/>
            <a:ext cx="3617013" cy="2708680"/>
          </a:xfrm>
          <a:prstGeom prst="rect">
            <a:avLst/>
          </a:prstGeom>
        </p:spPr>
      </p:pic>
      <p:sp>
        <p:nvSpPr>
          <p:cNvPr id="2" name="テキスト ボックス 1">
            <a:extLst>
              <a:ext uri="{FF2B5EF4-FFF2-40B4-BE49-F238E27FC236}">
                <a16:creationId xmlns:a16="http://schemas.microsoft.com/office/drawing/2014/main" id="{D1A9A58C-4BA7-DEBA-3EC3-A631DED86F4D}"/>
              </a:ext>
            </a:extLst>
          </p:cNvPr>
          <p:cNvSpPr txBox="1"/>
          <p:nvPr/>
        </p:nvSpPr>
        <p:spPr>
          <a:xfrm>
            <a:off x="201962" y="808224"/>
            <a:ext cx="6137054" cy="400110"/>
          </a:xfrm>
          <a:prstGeom prst="rect">
            <a:avLst/>
          </a:prstGeom>
          <a:noFill/>
        </p:spPr>
        <p:txBody>
          <a:bodyPr wrap="square" rtlCol="0">
            <a:spAutoFit/>
          </a:bodyPr>
          <a:lstStyle/>
          <a:p>
            <a:pPr algn="ctr"/>
            <a:r>
              <a:rPr kumimoji="1" lang="ja-JP" altLang="en-US" sz="2000" b="1" dirty="0"/>
              <a:t>ドライバー：年間労働時間が多いが、平均所得が低い</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21730DD-A03E-9973-59B1-822C32339E24}"/>
              </a:ext>
            </a:extLst>
          </p:cNvPr>
          <p:cNvPicPr>
            <a:picLocks noChangeAspect="1"/>
          </p:cNvPicPr>
          <p:nvPr/>
        </p:nvPicPr>
        <p:blipFill>
          <a:blip r:embed="rId4"/>
          <a:stretch>
            <a:fillRect/>
          </a:stretch>
        </p:blipFill>
        <p:spPr>
          <a:xfrm>
            <a:off x="2602712" y="4394518"/>
            <a:ext cx="5556250" cy="1854200"/>
          </a:xfrm>
          <a:prstGeom prst="rect">
            <a:avLst/>
          </a:prstGeom>
        </p:spPr>
      </p:pic>
      <p:sp>
        <p:nvSpPr>
          <p:cNvPr id="8" name="テキスト ボックス 7">
            <a:extLst>
              <a:ext uri="{FF2B5EF4-FFF2-40B4-BE49-F238E27FC236}">
                <a16:creationId xmlns:a16="http://schemas.microsoft.com/office/drawing/2014/main" id="{0D687D23-89BF-131E-CF74-4F826E849B0B}"/>
              </a:ext>
            </a:extLst>
          </p:cNvPr>
          <p:cNvSpPr txBox="1"/>
          <p:nvPr/>
        </p:nvSpPr>
        <p:spPr>
          <a:xfrm>
            <a:off x="257037" y="3956792"/>
            <a:ext cx="6137054" cy="400110"/>
          </a:xfrm>
          <a:prstGeom prst="rect">
            <a:avLst/>
          </a:prstGeom>
          <a:noFill/>
        </p:spPr>
        <p:txBody>
          <a:bodyPr wrap="square" rtlCol="0">
            <a:spAutoFit/>
          </a:bodyPr>
          <a:lstStyle/>
          <a:p>
            <a:r>
              <a:rPr kumimoji="1" lang="ja-JP" altLang="en-US" sz="2000" b="1" dirty="0"/>
              <a:t>ハブ導入による経路長の短縮</a:t>
            </a:r>
          </a:p>
        </p:txBody>
      </p:sp>
    </p:spTree>
    <p:extLst>
      <p:ext uri="{BB962C8B-B14F-4D97-AF65-F5344CB8AC3E}">
        <p14:creationId xmlns:p14="http://schemas.microsoft.com/office/powerpoint/2010/main" val="216350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4"/>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en-US" altLang="ja-JP" dirty="0"/>
              <a:t>Our Background</a:t>
            </a:r>
          </a:p>
          <a:p>
            <a:r>
              <a:rPr kumimoji="1" lang="en-US" altLang="ja-JP" dirty="0"/>
              <a:t>SoS’s Definition and Case</a:t>
            </a:r>
          </a:p>
          <a:p>
            <a:r>
              <a:rPr kumimoji="1" lang="en-US" altLang="ja-JP" dirty="0"/>
              <a:t>Manufacturing and SoS</a:t>
            </a:r>
          </a:p>
          <a:p>
            <a:r>
              <a:rPr kumimoji="1" lang="en-US" altLang="ja-JP" dirty="0"/>
              <a:t>CEMS Cases</a:t>
            </a:r>
            <a:endParaRPr kumimoji="1" lang="ja-JP" altLang="en-US" dirty="0"/>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1254033" y="3221922"/>
            <a:ext cx="9640389" cy="259104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1613444" y="3481133"/>
            <a:ext cx="7663691" cy="207262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2076993" y="3764995"/>
            <a:ext cx="5144317" cy="150490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2411385" y="3978993"/>
            <a:ext cx="2735380" cy="107690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011040" y="4317389"/>
            <a:ext cx="1167567" cy="400110"/>
          </a:xfrm>
          <a:prstGeom prst="rect">
            <a:avLst/>
          </a:prstGeom>
          <a:noFill/>
        </p:spPr>
        <p:txBody>
          <a:bodyPr wrap="square" rtlCol="0">
            <a:spAutoFit/>
          </a:bodyPr>
          <a:lstStyle/>
          <a:p>
            <a:r>
              <a:rPr kumimoji="1" lang="en-US" altLang="ja-JP" sz="2000" dirty="0">
                <a:solidFill>
                  <a:schemeClr val="bg1"/>
                </a:solidFill>
              </a:rPr>
              <a:t>Plant</a:t>
            </a:r>
            <a:endParaRPr kumimoji="1" lang="ja-JP" altLang="en-US" sz="2000" dirty="0">
              <a:solidFill>
                <a:schemeClr val="bg1"/>
              </a:solidFill>
            </a:endParaRP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5146765" y="4168260"/>
            <a:ext cx="854545" cy="707886"/>
          </a:xfrm>
          <a:prstGeom prst="rect">
            <a:avLst/>
          </a:prstGeom>
          <a:noFill/>
        </p:spPr>
        <p:txBody>
          <a:bodyPr wrap="square" rtlCol="0">
            <a:spAutoFit/>
          </a:bodyPr>
          <a:lstStyle/>
          <a:p>
            <a:r>
              <a:rPr kumimoji="1" lang="en-US" altLang="ja-JP" sz="2000" dirty="0"/>
              <a:t>Enterprise</a:t>
            </a:r>
            <a:endParaRPr kumimoji="1" lang="ja-JP" altLang="en-US" sz="2000" dirty="0"/>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7366151" y="4317389"/>
            <a:ext cx="1766144" cy="400110"/>
          </a:xfrm>
          <a:prstGeom prst="rect">
            <a:avLst/>
          </a:prstGeom>
          <a:noFill/>
        </p:spPr>
        <p:txBody>
          <a:bodyPr wrap="square" rtlCol="0">
            <a:spAutoFit/>
          </a:bodyPr>
          <a:lstStyle/>
          <a:p>
            <a:r>
              <a:rPr kumimoji="1" lang="en-US" altLang="ja-JP" sz="2000" dirty="0"/>
              <a:t>Supply Chain</a:t>
            </a:r>
            <a:endParaRPr kumimoji="1" lang="ja-JP" altLang="en-US" sz="2000" dirty="0"/>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9593082" y="4317389"/>
            <a:ext cx="1041296" cy="400110"/>
          </a:xfrm>
          <a:prstGeom prst="rect">
            <a:avLst/>
          </a:prstGeom>
          <a:noFill/>
        </p:spPr>
        <p:txBody>
          <a:bodyPr wrap="square" rtlCol="0">
            <a:spAutoFit/>
          </a:bodyPr>
          <a:lstStyle/>
          <a:p>
            <a:r>
              <a:rPr kumimoji="1" lang="en-US" altLang="ja-JP" sz="2000" dirty="0"/>
              <a:t>Society</a:t>
            </a:r>
            <a:endParaRPr kumimoji="1" lang="ja-JP" altLang="en-US" sz="2000" dirty="0"/>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1652633" y="2425719"/>
            <a:ext cx="9003920" cy="400110"/>
          </a:xfrm>
          <a:prstGeom prst="rect">
            <a:avLst/>
          </a:prstGeom>
          <a:noFill/>
        </p:spPr>
        <p:txBody>
          <a:bodyPr wrap="square" rtlCol="0">
            <a:spAutoFit/>
          </a:bodyPr>
          <a:lstStyle/>
          <a:p>
            <a:pPr algn="ctr"/>
            <a:r>
              <a:rPr kumimoji="1" lang="ja-JP" altLang="en-US" sz="2000" dirty="0"/>
              <a:t>社会・地域とのインフラ同士あるいはサプライチェーン全体が連携したグローバル構想</a:t>
            </a:r>
          </a:p>
        </p:txBody>
      </p:sp>
      <p:pic>
        <p:nvPicPr>
          <p:cNvPr id="4" name="グラフィックス 3" descr="工場 単色塗りつぶし">
            <a:extLst>
              <a:ext uri="{FF2B5EF4-FFF2-40B4-BE49-F238E27FC236}">
                <a16:creationId xmlns:a16="http://schemas.microsoft.com/office/drawing/2014/main" id="{951644E2-45C3-4C88-A289-0891E83440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8275" y="4222095"/>
            <a:ext cx="590699" cy="590699"/>
          </a:xfrm>
          <a:prstGeom prst="rect">
            <a:avLst/>
          </a:prstGeom>
        </p:spPr>
      </p:pic>
      <p:pic>
        <p:nvPicPr>
          <p:cNvPr id="6" name="グラフィックス 5" descr="建物 単色塗りつぶし">
            <a:extLst>
              <a:ext uri="{FF2B5EF4-FFF2-40B4-BE49-F238E27FC236}">
                <a16:creationId xmlns:a16="http://schemas.microsoft.com/office/drawing/2014/main" id="{DF6A0443-160B-0F9B-3E1B-828E3401B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1866" y="4250093"/>
            <a:ext cx="534703" cy="534703"/>
          </a:xfrm>
          <a:prstGeom prst="rect">
            <a:avLst/>
          </a:prstGeom>
        </p:spPr>
      </p:pic>
      <p:pic>
        <p:nvPicPr>
          <p:cNvPr id="18" name="グラフィックス 17" descr="トラック 単色塗りつぶし">
            <a:extLst>
              <a:ext uri="{FF2B5EF4-FFF2-40B4-BE49-F238E27FC236}">
                <a16:creationId xmlns:a16="http://schemas.microsoft.com/office/drawing/2014/main" id="{15A65DC4-0197-CDCD-F36F-4E92FD85C7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3810" y="3726691"/>
            <a:ext cx="590699" cy="590699"/>
          </a:xfrm>
          <a:prstGeom prst="rect">
            <a:avLst/>
          </a:prstGeom>
        </p:spPr>
      </p:pic>
      <p:pic>
        <p:nvPicPr>
          <p:cNvPr id="19" name="グラフィックス 18" descr="倉庫 単色塗りつぶし">
            <a:extLst>
              <a:ext uri="{FF2B5EF4-FFF2-40B4-BE49-F238E27FC236}">
                <a16:creationId xmlns:a16="http://schemas.microsoft.com/office/drawing/2014/main" id="{EC30095E-BEDD-F7AB-706B-2ABA1DDBC2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9469" y="4627950"/>
            <a:ext cx="659381" cy="659381"/>
          </a:xfrm>
          <a:prstGeom prst="rect">
            <a:avLst/>
          </a:prstGeom>
        </p:spPr>
      </p:pic>
      <p:pic>
        <p:nvPicPr>
          <p:cNvPr id="21" name="グラフィックス 20" descr="接続 単色塗りつぶし">
            <a:extLst>
              <a:ext uri="{FF2B5EF4-FFF2-40B4-BE49-F238E27FC236}">
                <a16:creationId xmlns:a16="http://schemas.microsoft.com/office/drawing/2014/main" id="{F8FCFDB9-11EE-C2E2-6DB0-E3FAA8691F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55239" y="4717500"/>
            <a:ext cx="609393" cy="609393"/>
          </a:xfrm>
          <a:prstGeom prst="rect">
            <a:avLst/>
          </a:prstGeom>
        </p:spPr>
      </p:pic>
      <p:pic>
        <p:nvPicPr>
          <p:cNvPr id="22" name="グラフィックス 21" descr="家 単色塗りつぶし">
            <a:extLst>
              <a:ext uri="{FF2B5EF4-FFF2-40B4-BE49-F238E27FC236}">
                <a16:creationId xmlns:a16="http://schemas.microsoft.com/office/drawing/2014/main" id="{A11B9E5A-11A9-31EC-5F81-B7DE4142F92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92242" y="3707997"/>
            <a:ext cx="514098" cy="514098"/>
          </a:xfrm>
          <a:prstGeom prst="rect">
            <a:avLst/>
          </a:prstGeom>
        </p:spPr>
      </p:pic>
    </p:spTree>
    <p:extLst>
      <p:ext uri="{BB962C8B-B14F-4D97-AF65-F5344CB8AC3E}">
        <p14:creationId xmlns:p14="http://schemas.microsoft.com/office/powerpoint/2010/main" val="2329928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2A106BCE-0C1D-1627-D1B5-D7B758AFC414}"/>
              </a:ext>
            </a:extLst>
          </p:cNvPr>
          <p:cNvSpPr/>
          <p:nvPr/>
        </p:nvSpPr>
        <p:spPr>
          <a:xfrm>
            <a:off x="711277" y="4507826"/>
            <a:ext cx="3562598" cy="1260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暮らしのシーンに注目すると、人間が社会のどこに位置するのかを大別できる。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CPHS</a:t>
            </a:r>
            <a:r>
              <a:rPr lang="ja-JP" altLang="en-US" dirty="0"/>
              <a:t>における人間のパターン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24A77DB2-23ED-0F7B-987A-224AB2655A42}"/>
              </a:ext>
            </a:extLst>
          </p:cNvPr>
          <p:cNvSpPr txBox="1"/>
          <p:nvPr/>
        </p:nvSpPr>
        <p:spPr>
          <a:xfrm>
            <a:off x="4761274" y="1944426"/>
            <a:ext cx="3725488" cy="369332"/>
          </a:xfrm>
          <a:prstGeom prst="rect">
            <a:avLst/>
          </a:prstGeom>
          <a:noFill/>
        </p:spPr>
        <p:txBody>
          <a:bodyPr wrap="square" rtlCol="0">
            <a:spAutoFit/>
          </a:bodyPr>
          <a:lstStyle/>
          <a:p>
            <a:r>
              <a:rPr kumimoji="1" lang="en-US" altLang="ja-JP" b="1" dirty="0"/>
              <a:t>1. </a:t>
            </a:r>
            <a:r>
              <a:rPr kumimoji="1" lang="ja-JP" altLang="en-US" b="1" dirty="0"/>
              <a:t>役割を果たすシーン</a:t>
            </a:r>
          </a:p>
        </p:txBody>
      </p:sp>
      <p:sp>
        <p:nvSpPr>
          <p:cNvPr id="4" name="テキスト ボックス 3">
            <a:extLst>
              <a:ext uri="{FF2B5EF4-FFF2-40B4-BE49-F238E27FC236}">
                <a16:creationId xmlns:a16="http://schemas.microsoft.com/office/drawing/2014/main" id="{31AA8199-F9E5-589F-F2AD-9A17540CAD7D}"/>
              </a:ext>
            </a:extLst>
          </p:cNvPr>
          <p:cNvSpPr txBox="1"/>
          <p:nvPr/>
        </p:nvSpPr>
        <p:spPr>
          <a:xfrm>
            <a:off x="4761274" y="3258679"/>
            <a:ext cx="2269562" cy="369332"/>
          </a:xfrm>
          <a:prstGeom prst="rect">
            <a:avLst/>
          </a:prstGeom>
          <a:noFill/>
        </p:spPr>
        <p:txBody>
          <a:bodyPr wrap="square" rtlCol="0">
            <a:spAutoFit/>
          </a:bodyPr>
          <a:lstStyle/>
          <a:p>
            <a:r>
              <a:rPr kumimoji="1" lang="en-US" altLang="ja-JP" b="1" dirty="0"/>
              <a:t>2. </a:t>
            </a:r>
            <a:r>
              <a:rPr kumimoji="1" lang="ja-JP" altLang="en-US" b="1" dirty="0"/>
              <a:t>日常生活シーン</a:t>
            </a:r>
          </a:p>
        </p:txBody>
      </p:sp>
      <p:sp>
        <p:nvSpPr>
          <p:cNvPr id="6" name="テキスト ボックス 5">
            <a:extLst>
              <a:ext uri="{FF2B5EF4-FFF2-40B4-BE49-F238E27FC236}">
                <a16:creationId xmlns:a16="http://schemas.microsoft.com/office/drawing/2014/main" id="{03EF56AF-DA57-D50A-E195-7B8B4EF37A84}"/>
              </a:ext>
            </a:extLst>
          </p:cNvPr>
          <p:cNvSpPr txBox="1"/>
          <p:nvPr/>
        </p:nvSpPr>
        <p:spPr>
          <a:xfrm>
            <a:off x="4761274" y="4923613"/>
            <a:ext cx="3322866" cy="369332"/>
          </a:xfrm>
          <a:prstGeom prst="rect">
            <a:avLst/>
          </a:prstGeom>
          <a:noFill/>
        </p:spPr>
        <p:txBody>
          <a:bodyPr wrap="square" rtlCol="0">
            <a:spAutoFit/>
          </a:bodyPr>
          <a:lstStyle/>
          <a:p>
            <a:r>
              <a:rPr kumimoji="1" lang="en-US" altLang="ja-JP" b="1" dirty="0"/>
              <a:t>3. </a:t>
            </a:r>
            <a:r>
              <a:rPr kumimoji="1" lang="ja-JP" altLang="en-US" b="1" dirty="0"/>
              <a:t>レジャーシーン</a:t>
            </a:r>
          </a:p>
        </p:txBody>
      </p:sp>
      <p:sp>
        <p:nvSpPr>
          <p:cNvPr id="7" name="テキスト ボックス 6">
            <a:extLst>
              <a:ext uri="{FF2B5EF4-FFF2-40B4-BE49-F238E27FC236}">
                <a16:creationId xmlns:a16="http://schemas.microsoft.com/office/drawing/2014/main" id="{089A6FF8-CA32-B976-A34F-6AF7E1159BF8}"/>
              </a:ext>
            </a:extLst>
          </p:cNvPr>
          <p:cNvSpPr txBox="1"/>
          <p:nvPr/>
        </p:nvSpPr>
        <p:spPr>
          <a:xfrm>
            <a:off x="5019002" y="2391526"/>
            <a:ext cx="1562169"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職場労働</a:t>
            </a:r>
            <a:endParaRPr kumimoji="1" lang="en-US" altLang="ja-JP" dirty="0"/>
          </a:p>
          <a:p>
            <a:pPr marL="285750" indent="-285750">
              <a:buFont typeface="Wingdings" panose="05000000000000000000" pitchFamily="2" charset="2"/>
              <a:buChar char="Ø"/>
            </a:pPr>
            <a:r>
              <a:rPr kumimoji="1" lang="ja-JP" altLang="en-US" dirty="0"/>
              <a:t>学校教育</a:t>
            </a:r>
          </a:p>
        </p:txBody>
      </p:sp>
      <p:sp>
        <p:nvSpPr>
          <p:cNvPr id="8" name="テキスト ボックス 7">
            <a:extLst>
              <a:ext uri="{FF2B5EF4-FFF2-40B4-BE49-F238E27FC236}">
                <a16:creationId xmlns:a16="http://schemas.microsoft.com/office/drawing/2014/main" id="{59DE41D3-9F37-F1A5-5A2B-5B2BFDB0E480}"/>
              </a:ext>
            </a:extLst>
          </p:cNvPr>
          <p:cNvSpPr txBox="1"/>
          <p:nvPr/>
        </p:nvSpPr>
        <p:spPr>
          <a:xfrm>
            <a:off x="5019002" y="3650149"/>
            <a:ext cx="198247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自宅で過ごす</a:t>
            </a:r>
            <a:endParaRPr kumimoji="1" lang="en-US" altLang="ja-JP" dirty="0"/>
          </a:p>
          <a:p>
            <a:pPr marL="285750" indent="-285750">
              <a:buFont typeface="Wingdings" panose="05000000000000000000" pitchFamily="2" charset="2"/>
              <a:buChar char="Ø"/>
            </a:pPr>
            <a:r>
              <a:rPr kumimoji="1" lang="ja-JP" altLang="en-US" dirty="0"/>
              <a:t>通勤・通学</a:t>
            </a:r>
            <a:endParaRPr kumimoji="1" lang="en-US" altLang="ja-JP" dirty="0"/>
          </a:p>
          <a:p>
            <a:pPr marL="285750" indent="-285750">
              <a:buFont typeface="Wingdings" panose="05000000000000000000" pitchFamily="2" charset="2"/>
              <a:buChar char="Ø"/>
            </a:pPr>
            <a:r>
              <a:rPr kumimoji="1" lang="ja-JP" altLang="en-US" dirty="0"/>
              <a:t>買い物・医療</a:t>
            </a:r>
          </a:p>
        </p:txBody>
      </p:sp>
      <p:sp>
        <p:nvSpPr>
          <p:cNvPr id="11" name="テキスト ボックス 10">
            <a:extLst>
              <a:ext uri="{FF2B5EF4-FFF2-40B4-BE49-F238E27FC236}">
                <a16:creationId xmlns:a16="http://schemas.microsoft.com/office/drawing/2014/main" id="{E6448D32-9E37-6281-96B5-76FBD36A365F}"/>
              </a:ext>
            </a:extLst>
          </p:cNvPr>
          <p:cNvSpPr txBox="1"/>
          <p:nvPr/>
        </p:nvSpPr>
        <p:spPr>
          <a:xfrm>
            <a:off x="5019003" y="5324548"/>
            <a:ext cx="198247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旅行</a:t>
            </a:r>
          </a:p>
        </p:txBody>
      </p:sp>
      <p:sp>
        <p:nvSpPr>
          <p:cNvPr id="12" name="矢印: 右 11">
            <a:extLst>
              <a:ext uri="{FF2B5EF4-FFF2-40B4-BE49-F238E27FC236}">
                <a16:creationId xmlns:a16="http://schemas.microsoft.com/office/drawing/2014/main" id="{72C31185-8781-C30E-DC2A-12D15330576B}"/>
              </a:ext>
            </a:extLst>
          </p:cNvPr>
          <p:cNvSpPr/>
          <p:nvPr/>
        </p:nvSpPr>
        <p:spPr>
          <a:xfrm rot="10800000">
            <a:off x="2262418" y="506523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ADF09128-93AB-1F5F-42F9-228494135BFB}"/>
              </a:ext>
            </a:extLst>
          </p:cNvPr>
          <p:cNvSpPr txBox="1"/>
          <p:nvPr/>
        </p:nvSpPr>
        <p:spPr>
          <a:xfrm>
            <a:off x="8035811" y="2158017"/>
            <a:ext cx="3999053" cy="646331"/>
          </a:xfrm>
          <a:prstGeom prst="rect">
            <a:avLst/>
          </a:prstGeom>
          <a:noFill/>
        </p:spPr>
        <p:txBody>
          <a:bodyPr wrap="square" rtlCol="0">
            <a:spAutoFit/>
          </a:bodyPr>
          <a:lstStyle/>
          <a:p>
            <a:r>
              <a:rPr kumimoji="1" lang="ja-JP" altLang="en-US" b="1" dirty="0">
                <a:solidFill>
                  <a:schemeClr val="accent1"/>
                </a:solidFill>
              </a:rPr>
              <a:t>プラントを含むサプライチェーンに関わる人間は、これを多く占める</a:t>
            </a:r>
          </a:p>
        </p:txBody>
      </p:sp>
      <p:sp>
        <p:nvSpPr>
          <p:cNvPr id="15" name="四角形: 角を丸くする 14">
            <a:extLst>
              <a:ext uri="{FF2B5EF4-FFF2-40B4-BE49-F238E27FC236}">
                <a16:creationId xmlns:a16="http://schemas.microsoft.com/office/drawing/2014/main" id="{F52B3B74-EC78-1EB3-1924-3193228545AC}"/>
              </a:ext>
            </a:extLst>
          </p:cNvPr>
          <p:cNvSpPr/>
          <p:nvPr/>
        </p:nvSpPr>
        <p:spPr>
          <a:xfrm>
            <a:off x="711277" y="2119326"/>
            <a:ext cx="3562598" cy="12600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 name="グラフィックス 19" descr="リモートでの作業 単色塗りつぶし">
            <a:extLst>
              <a:ext uri="{FF2B5EF4-FFF2-40B4-BE49-F238E27FC236}">
                <a16:creationId xmlns:a16="http://schemas.microsoft.com/office/drawing/2014/main" id="{54F2DD94-D729-2684-C788-627FAA9EAA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642" y="2439632"/>
            <a:ext cx="518096" cy="518096"/>
          </a:xfrm>
          <a:prstGeom prst="rect">
            <a:avLst/>
          </a:prstGeom>
        </p:spPr>
      </p:pic>
      <p:pic>
        <p:nvPicPr>
          <p:cNvPr id="22" name="グラフィックス 21" descr="男子生徒 単色塗りつぶし">
            <a:extLst>
              <a:ext uri="{FF2B5EF4-FFF2-40B4-BE49-F238E27FC236}">
                <a16:creationId xmlns:a16="http://schemas.microsoft.com/office/drawing/2014/main" id="{06A233F2-3BE0-31F7-A4A8-BF2AE06DF3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4658" y="2438891"/>
            <a:ext cx="503418" cy="503418"/>
          </a:xfrm>
          <a:prstGeom prst="rect">
            <a:avLst/>
          </a:prstGeom>
        </p:spPr>
      </p:pic>
      <p:pic>
        <p:nvPicPr>
          <p:cNvPr id="23" name="グラフィックス 22" descr="家 単色塗りつぶし">
            <a:extLst>
              <a:ext uri="{FF2B5EF4-FFF2-40B4-BE49-F238E27FC236}">
                <a16:creationId xmlns:a16="http://schemas.microsoft.com/office/drawing/2014/main" id="{D4FDEDC9-A51C-DD3E-0F96-56E139BE31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2246" y="3552841"/>
            <a:ext cx="430881" cy="430881"/>
          </a:xfrm>
          <a:prstGeom prst="rect">
            <a:avLst/>
          </a:prstGeom>
        </p:spPr>
      </p:pic>
      <p:pic>
        <p:nvPicPr>
          <p:cNvPr id="24" name="グラフィックス 23" descr="バス 単色塗りつぶし">
            <a:extLst>
              <a:ext uri="{FF2B5EF4-FFF2-40B4-BE49-F238E27FC236}">
                <a16:creationId xmlns:a16="http://schemas.microsoft.com/office/drawing/2014/main" id="{8C50B59C-4401-6920-CC8F-AEF0E6E1A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85707" y="3823768"/>
            <a:ext cx="477600" cy="477600"/>
          </a:xfrm>
          <a:prstGeom prst="rect">
            <a:avLst/>
          </a:prstGeom>
        </p:spPr>
      </p:pic>
      <p:pic>
        <p:nvPicPr>
          <p:cNvPr id="25" name="グラフィックス 24" descr="オフィス ワーカー (男性) 単色塗りつぶし">
            <a:extLst>
              <a:ext uri="{FF2B5EF4-FFF2-40B4-BE49-F238E27FC236}">
                <a16:creationId xmlns:a16="http://schemas.microsoft.com/office/drawing/2014/main" id="{325F0253-E38D-9CE2-6F2C-AA7F3CC7A6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13230" y="3572091"/>
            <a:ext cx="363306" cy="363306"/>
          </a:xfrm>
          <a:prstGeom prst="rect">
            <a:avLst/>
          </a:prstGeom>
        </p:spPr>
      </p:pic>
      <p:pic>
        <p:nvPicPr>
          <p:cNvPr id="27" name="グラフィックス 26" descr="買い物かご 単色塗りつぶし">
            <a:extLst>
              <a:ext uri="{FF2B5EF4-FFF2-40B4-BE49-F238E27FC236}">
                <a16:creationId xmlns:a16="http://schemas.microsoft.com/office/drawing/2014/main" id="{D9451A6C-9A75-7479-D243-33E05E64C9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18581" y="4146913"/>
            <a:ext cx="498209" cy="498209"/>
          </a:xfrm>
          <a:prstGeom prst="rect">
            <a:avLst/>
          </a:prstGeom>
        </p:spPr>
      </p:pic>
      <p:pic>
        <p:nvPicPr>
          <p:cNvPr id="29" name="グラフィックス 28" descr="バン 単色塗りつぶし">
            <a:extLst>
              <a:ext uri="{FF2B5EF4-FFF2-40B4-BE49-F238E27FC236}">
                <a16:creationId xmlns:a16="http://schemas.microsoft.com/office/drawing/2014/main" id="{CE6A3866-BB5A-C2FD-D8C9-4A21687A09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3642" y="5289333"/>
            <a:ext cx="438452" cy="438452"/>
          </a:xfrm>
          <a:prstGeom prst="rect">
            <a:avLst/>
          </a:prstGeom>
        </p:spPr>
      </p:pic>
      <p:pic>
        <p:nvPicPr>
          <p:cNvPr id="31" name="グラフィックス 30" descr="ブリーフケース 枠線">
            <a:extLst>
              <a:ext uri="{FF2B5EF4-FFF2-40B4-BE49-F238E27FC236}">
                <a16:creationId xmlns:a16="http://schemas.microsoft.com/office/drawing/2014/main" id="{9E944E73-4F03-53AE-E2E1-DD13C1A0CED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77" y="5279959"/>
            <a:ext cx="457200" cy="457200"/>
          </a:xfrm>
          <a:prstGeom prst="rect">
            <a:avLst/>
          </a:prstGeom>
        </p:spPr>
      </p:pic>
      <p:sp>
        <p:nvSpPr>
          <p:cNvPr id="32" name="テキスト ボックス 31">
            <a:extLst>
              <a:ext uri="{FF2B5EF4-FFF2-40B4-BE49-F238E27FC236}">
                <a16:creationId xmlns:a16="http://schemas.microsoft.com/office/drawing/2014/main" id="{B8A91CE2-B84C-338A-1FC5-E3F73E8ECD5D}"/>
              </a:ext>
            </a:extLst>
          </p:cNvPr>
          <p:cNvSpPr txBox="1"/>
          <p:nvPr/>
        </p:nvSpPr>
        <p:spPr>
          <a:xfrm>
            <a:off x="723625" y="2119288"/>
            <a:ext cx="1114541" cy="369332"/>
          </a:xfrm>
          <a:prstGeom prst="rect">
            <a:avLst/>
          </a:prstGeom>
          <a:noFill/>
        </p:spPr>
        <p:txBody>
          <a:bodyPr wrap="square" rtlCol="0">
            <a:spAutoFit/>
          </a:bodyPr>
          <a:lstStyle/>
          <a:p>
            <a:pPr algn="ctr"/>
            <a:r>
              <a:rPr kumimoji="1" lang="ja-JP" altLang="en-US" b="1" dirty="0"/>
              <a:t>仮想空間</a:t>
            </a:r>
          </a:p>
        </p:txBody>
      </p:sp>
      <p:sp>
        <p:nvSpPr>
          <p:cNvPr id="33" name="テキスト ボックス 32">
            <a:extLst>
              <a:ext uri="{FF2B5EF4-FFF2-40B4-BE49-F238E27FC236}">
                <a16:creationId xmlns:a16="http://schemas.microsoft.com/office/drawing/2014/main" id="{57D29D7E-61BC-CF15-F38C-DFC477CEB4F1}"/>
              </a:ext>
            </a:extLst>
          </p:cNvPr>
          <p:cNvSpPr txBox="1"/>
          <p:nvPr/>
        </p:nvSpPr>
        <p:spPr>
          <a:xfrm>
            <a:off x="723625" y="4494198"/>
            <a:ext cx="1114541" cy="369332"/>
          </a:xfrm>
          <a:prstGeom prst="rect">
            <a:avLst/>
          </a:prstGeom>
          <a:noFill/>
        </p:spPr>
        <p:txBody>
          <a:bodyPr wrap="square" rtlCol="0">
            <a:spAutoFit/>
          </a:bodyPr>
          <a:lstStyle/>
          <a:p>
            <a:pPr algn="ctr"/>
            <a:r>
              <a:rPr kumimoji="1" lang="ja-JP" altLang="en-US" b="1" dirty="0"/>
              <a:t>物理空間</a:t>
            </a:r>
          </a:p>
        </p:txBody>
      </p:sp>
      <p:pic>
        <p:nvPicPr>
          <p:cNvPr id="34" name="グラフィックス 33" descr="ユーザー 単色塗りつぶし">
            <a:extLst>
              <a:ext uri="{FF2B5EF4-FFF2-40B4-BE49-F238E27FC236}">
                <a16:creationId xmlns:a16="http://schemas.microsoft.com/office/drawing/2014/main" id="{D3309E29-200E-0E01-2629-D5E4D06A49C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565326" y="4993630"/>
            <a:ext cx="507831" cy="507831"/>
          </a:xfrm>
          <a:prstGeom prst="rect">
            <a:avLst/>
          </a:prstGeom>
        </p:spPr>
      </p:pic>
      <p:pic>
        <p:nvPicPr>
          <p:cNvPr id="38" name="グラフィックス 37" descr="コンピューター 単色塗りつぶし">
            <a:extLst>
              <a:ext uri="{FF2B5EF4-FFF2-40B4-BE49-F238E27FC236}">
                <a16:creationId xmlns:a16="http://schemas.microsoft.com/office/drawing/2014/main" id="{401B75D4-BD51-E262-3364-EDC62F90E32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815728" y="5135256"/>
            <a:ext cx="615449" cy="615449"/>
          </a:xfrm>
          <a:prstGeom prst="rect">
            <a:avLst/>
          </a:prstGeom>
        </p:spPr>
      </p:pic>
      <p:pic>
        <p:nvPicPr>
          <p:cNvPr id="42" name="グラフィックス 41" descr="人工知能 単色塗りつぶし">
            <a:extLst>
              <a:ext uri="{FF2B5EF4-FFF2-40B4-BE49-F238E27FC236}">
                <a16:creationId xmlns:a16="http://schemas.microsoft.com/office/drawing/2014/main" id="{ABC6507F-DD6C-D7EA-2A2D-5B79F13AB40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5637" y="2518416"/>
            <a:ext cx="559849" cy="559849"/>
          </a:xfrm>
          <a:prstGeom prst="rect">
            <a:avLst/>
          </a:prstGeom>
        </p:spPr>
      </p:pic>
      <p:pic>
        <p:nvPicPr>
          <p:cNvPr id="44" name="グラフィックス 43" descr="ロボット 単色塗りつぶし">
            <a:extLst>
              <a:ext uri="{FF2B5EF4-FFF2-40B4-BE49-F238E27FC236}">
                <a16:creationId xmlns:a16="http://schemas.microsoft.com/office/drawing/2014/main" id="{9AC32337-C25A-7E06-6B50-9409C6721E6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23067" y="4596350"/>
            <a:ext cx="581219" cy="581219"/>
          </a:xfrm>
          <a:prstGeom prst="rect">
            <a:avLst/>
          </a:prstGeom>
        </p:spPr>
      </p:pic>
      <p:sp>
        <p:nvSpPr>
          <p:cNvPr id="45" name="矢印: 右 44">
            <a:extLst>
              <a:ext uri="{FF2B5EF4-FFF2-40B4-BE49-F238E27FC236}">
                <a16:creationId xmlns:a16="http://schemas.microsoft.com/office/drawing/2014/main" id="{F3C1D172-D9E1-1497-D2E7-2F790ECF44EF}"/>
              </a:ext>
            </a:extLst>
          </p:cNvPr>
          <p:cNvSpPr/>
          <p:nvPr/>
        </p:nvSpPr>
        <p:spPr>
          <a:xfrm rot="5400000">
            <a:off x="2848958" y="3849034"/>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9" name="グラフィックス 48" descr="道路 枠線">
            <a:extLst>
              <a:ext uri="{FF2B5EF4-FFF2-40B4-BE49-F238E27FC236}">
                <a16:creationId xmlns:a16="http://schemas.microsoft.com/office/drawing/2014/main" id="{7BD16181-5FE5-0749-6026-2E98B96870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00696" y="5279445"/>
            <a:ext cx="454810" cy="454810"/>
          </a:xfrm>
          <a:prstGeom prst="rect">
            <a:avLst/>
          </a:prstGeom>
        </p:spPr>
      </p:pic>
      <p:sp>
        <p:nvSpPr>
          <p:cNvPr id="51" name="矢印: 右 50">
            <a:extLst>
              <a:ext uri="{FF2B5EF4-FFF2-40B4-BE49-F238E27FC236}">
                <a16:creationId xmlns:a16="http://schemas.microsoft.com/office/drawing/2014/main" id="{3C225CC4-8CF4-B15A-0A06-40A135237573}"/>
              </a:ext>
            </a:extLst>
          </p:cNvPr>
          <p:cNvSpPr/>
          <p:nvPr/>
        </p:nvSpPr>
        <p:spPr>
          <a:xfrm rot="16200000">
            <a:off x="1362039" y="3849033"/>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53" name="グラフィックス 52" descr="統計 単色塗りつぶし">
            <a:extLst>
              <a:ext uri="{FF2B5EF4-FFF2-40B4-BE49-F238E27FC236}">
                <a16:creationId xmlns:a16="http://schemas.microsoft.com/office/drawing/2014/main" id="{83217681-4265-C4D6-A1C2-786A67B36A0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225506" y="2490633"/>
            <a:ext cx="615414" cy="615414"/>
          </a:xfrm>
          <a:prstGeom prst="rect">
            <a:avLst/>
          </a:prstGeom>
        </p:spPr>
      </p:pic>
      <p:pic>
        <p:nvPicPr>
          <p:cNvPr id="55" name="グラフィックス 54" descr="リサーチ 単色塗りつぶし">
            <a:extLst>
              <a:ext uri="{FF2B5EF4-FFF2-40B4-BE49-F238E27FC236}">
                <a16:creationId xmlns:a16="http://schemas.microsoft.com/office/drawing/2014/main" id="{BA434310-79C4-413D-C2D7-16117353643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419466" y="2853579"/>
            <a:ext cx="487457" cy="487457"/>
          </a:xfrm>
          <a:prstGeom prst="rect">
            <a:avLst/>
          </a:prstGeom>
        </p:spPr>
      </p:pic>
      <p:pic>
        <p:nvPicPr>
          <p:cNvPr id="57" name="グラフィックス 56" descr="データベース 単色塗りつぶし">
            <a:extLst>
              <a:ext uri="{FF2B5EF4-FFF2-40B4-BE49-F238E27FC236}">
                <a16:creationId xmlns:a16="http://schemas.microsoft.com/office/drawing/2014/main" id="{B2AAAEBD-2A0F-2219-AEB8-FE42D7FEBD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00696" y="2509110"/>
            <a:ext cx="543759" cy="543759"/>
          </a:xfrm>
          <a:prstGeom prst="rect">
            <a:avLst/>
          </a:prstGeom>
        </p:spPr>
      </p:pic>
      <p:sp>
        <p:nvSpPr>
          <p:cNvPr id="58" name="矢印: 右 57">
            <a:extLst>
              <a:ext uri="{FF2B5EF4-FFF2-40B4-BE49-F238E27FC236}">
                <a16:creationId xmlns:a16="http://schemas.microsoft.com/office/drawing/2014/main" id="{AB1143B2-48E2-0F46-228F-6736A15C8350}"/>
              </a:ext>
            </a:extLst>
          </p:cNvPr>
          <p:cNvSpPr/>
          <p:nvPr/>
        </p:nvSpPr>
        <p:spPr>
          <a:xfrm>
            <a:off x="1783701"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矢印: 右 58">
            <a:extLst>
              <a:ext uri="{FF2B5EF4-FFF2-40B4-BE49-F238E27FC236}">
                <a16:creationId xmlns:a16="http://schemas.microsoft.com/office/drawing/2014/main" id="{82B31D7A-9577-A62B-C2C7-C30BED4BE64D}"/>
              </a:ext>
            </a:extLst>
          </p:cNvPr>
          <p:cNvSpPr/>
          <p:nvPr/>
        </p:nvSpPr>
        <p:spPr>
          <a:xfrm>
            <a:off x="2810423"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1" name="グラフィックス 60" descr="農業 枠線">
            <a:extLst>
              <a:ext uri="{FF2B5EF4-FFF2-40B4-BE49-F238E27FC236}">
                <a16:creationId xmlns:a16="http://schemas.microsoft.com/office/drawing/2014/main" id="{C5A71DDA-7A37-E0B4-6745-AFF5651BB776}"/>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12660" y="4848564"/>
            <a:ext cx="430881" cy="430881"/>
          </a:xfrm>
          <a:prstGeom prst="rect">
            <a:avLst/>
          </a:prstGeom>
        </p:spPr>
      </p:pic>
      <p:sp>
        <p:nvSpPr>
          <p:cNvPr id="62" name="テキスト ボックス 61">
            <a:extLst>
              <a:ext uri="{FF2B5EF4-FFF2-40B4-BE49-F238E27FC236}">
                <a16:creationId xmlns:a16="http://schemas.microsoft.com/office/drawing/2014/main" id="{95417A26-3CD1-FC40-EE6D-8AA86F52AB3E}"/>
              </a:ext>
            </a:extLst>
          </p:cNvPr>
          <p:cNvSpPr txBox="1"/>
          <p:nvPr/>
        </p:nvSpPr>
        <p:spPr>
          <a:xfrm>
            <a:off x="3247112" y="3654763"/>
            <a:ext cx="906676" cy="646331"/>
          </a:xfrm>
          <a:prstGeom prst="rect">
            <a:avLst/>
          </a:prstGeom>
          <a:noFill/>
        </p:spPr>
        <p:txBody>
          <a:bodyPr wrap="square" rtlCol="0">
            <a:spAutoFit/>
          </a:bodyPr>
          <a:lstStyle/>
          <a:p>
            <a:pPr algn="ctr"/>
            <a:r>
              <a:rPr kumimoji="1" lang="ja-JP" altLang="en-US" dirty="0"/>
              <a:t>指示・情報</a:t>
            </a:r>
          </a:p>
        </p:txBody>
      </p:sp>
      <p:sp>
        <p:nvSpPr>
          <p:cNvPr id="63" name="テキスト ボックス 62">
            <a:extLst>
              <a:ext uri="{FF2B5EF4-FFF2-40B4-BE49-F238E27FC236}">
                <a16:creationId xmlns:a16="http://schemas.microsoft.com/office/drawing/2014/main" id="{E0804369-7973-BE16-1E44-E614D471F4B2}"/>
              </a:ext>
            </a:extLst>
          </p:cNvPr>
          <p:cNvSpPr txBox="1"/>
          <p:nvPr/>
        </p:nvSpPr>
        <p:spPr>
          <a:xfrm>
            <a:off x="714296" y="3769831"/>
            <a:ext cx="906676" cy="369332"/>
          </a:xfrm>
          <a:prstGeom prst="rect">
            <a:avLst/>
          </a:prstGeom>
          <a:noFill/>
        </p:spPr>
        <p:txBody>
          <a:bodyPr wrap="square" rtlCol="0">
            <a:spAutoFit/>
          </a:bodyPr>
          <a:lstStyle/>
          <a:p>
            <a:pPr algn="ctr"/>
            <a:r>
              <a:rPr kumimoji="1" lang="ja-JP" altLang="en-US" dirty="0"/>
              <a:t>計測</a:t>
            </a:r>
          </a:p>
        </p:txBody>
      </p:sp>
      <p:pic>
        <p:nvPicPr>
          <p:cNvPr id="65" name="グラフィックス 64" descr="接続 単色塗りつぶし">
            <a:extLst>
              <a:ext uri="{FF2B5EF4-FFF2-40B4-BE49-F238E27FC236}">
                <a16:creationId xmlns:a16="http://schemas.microsoft.com/office/drawing/2014/main" id="{7FBA1584-2BC9-D3E3-79B4-6FA450E189E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485950" y="5133463"/>
            <a:ext cx="609393" cy="609393"/>
          </a:xfrm>
          <a:prstGeom prst="rect">
            <a:avLst/>
          </a:prstGeom>
        </p:spPr>
      </p:pic>
      <p:pic>
        <p:nvPicPr>
          <p:cNvPr id="67" name="グラフィックス 66" descr="車 単色塗りつぶし">
            <a:extLst>
              <a:ext uri="{FF2B5EF4-FFF2-40B4-BE49-F238E27FC236}">
                <a16:creationId xmlns:a16="http://schemas.microsoft.com/office/drawing/2014/main" id="{EA438EE1-4DB4-F91A-5292-45FCB1FFB46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3459886" y="4546826"/>
            <a:ext cx="680265" cy="680265"/>
          </a:xfrm>
          <a:prstGeom prst="rect">
            <a:avLst/>
          </a:prstGeom>
        </p:spPr>
      </p:pic>
      <p:sp>
        <p:nvSpPr>
          <p:cNvPr id="69" name="二等辺三角形 68">
            <a:extLst>
              <a:ext uri="{FF2B5EF4-FFF2-40B4-BE49-F238E27FC236}">
                <a16:creationId xmlns:a16="http://schemas.microsoft.com/office/drawing/2014/main" id="{F5EBED1F-43F7-68BD-9607-ECF368CB27B3}"/>
              </a:ext>
            </a:extLst>
          </p:cNvPr>
          <p:cNvSpPr/>
          <p:nvPr/>
        </p:nvSpPr>
        <p:spPr>
          <a:xfrm rot="5400000">
            <a:off x="7548237" y="2385367"/>
            <a:ext cx="486640" cy="19163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6166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en-US" altLang="ja-JP" dirty="0"/>
              <a:t>Cooperation between operators and between supply and demand to reduce transfer congestion and improve speed at terminal stations.</a:t>
            </a:r>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en-US" altLang="ja-JP" sz="1600" b="1" dirty="0">
                <a:solidFill>
                  <a:schemeClr val="accent2"/>
                </a:solidFill>
              </a:rPr>
              <a:t>Railway</a:t>
            </a:r>
            <a:endParaRPr kumimoji="1" lang="ja-JP" altLang="en-US" sz="1600" b="1" dirty="0">
              <a:solidFill>
                <a:schemeClr val="accent2"/>
              </a:solidFill>
            </a:endParaRP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039803" y="5758181"/>
            <a:ext cx="3545359" cy="307777"/>
          </a:xfrm>
          <a:prstGeom prst="rect">
            <a:avLst/>
          </a:prstGeom>
          <a:noFill/>
        </p:spPr>
        <p:txBody>
          <a:bodyPr wrap="square" rtlCol="0">
            <a:spAutoFit/>
          </a:bodyPr>
          <a:lstStyle/>
          <a:p>
            <a:r>
              <a:rPr kumimoji="1" lang="en-US" altLang="ja-JP" sz="1400" b="1" dirty="0"/>
              <a:t>Equalization of vehicle rental fares</a:t>
            </a:r>
            <a:endParaRPr kumimoji="1" lang="ja-JP" altLang="en-US" sz="1400" b="1" dirty="0"/>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560617" y="6199784"/>
            <a:ext cx="2119016" cy="307777"/>
          </a:xfrm>
          <a:prstGeom prst="rect">
            <a:avLst/>
          </a:prstGeom>
          <a:noFill/>
        </p:spPr>
        <p:txBody>
          <a:bodyPr wrap="square" rtlCol="0">
            <a:spAutoFit/>
          </a:bodyPr>
          <a:lstStyle/>
          <a:p>
            <a:pPr algn="ctr"/>
            <a:r>
              <a:rPr kumimoji="1" lang="en-US" altLang="ja-JP" sz="1400" b="1" dirty="0"/>
              <a:t>Passenger Dispersion</a:t>
            </a:r>
            <a:endParaRPr kumimoji="1" lang="ja-JP" altLang="en-US" sz="1400" b="1" dirty="0"/>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5" y="1732372"/>
            <a:ext cx="3466497" cy="338554"/>
          </a:xfrm>
          <a:prstGeom prst="rect">
            <a:avLst/>
          </a:prstGeom>
          <a:noFill/>
        </p:spPr>
        <p:txBody>
          <a:bodyPr wrap="square" rtlCol="0">
            <a:spAutoFit/>
          </a:bodyPr>
          <a:lstStyle/>
          <a:p>
            <a:pPr algn="ctr"/>
            <a:r>
              <a:rPr kumimoji="1" lang="en-US" altLang="ja-JP" sz="1600" b="1" dirty="0">
                <a:solidFill>
                  <a:schemeClr val="accent4"/>
                </a:solidFill>
              </a:rPr>
              <a:t>Operation Management System</a:t>
            </a:r>
            <a:endParaRPr kumimoji="1" lang="ja-JP" altLang="en-US" sz="1600" b="1" dirty="0">
              <a:solidFill>
                <a:schemeClr val="accent4"/>
              </a:solidFill>
            </a:endParaRP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en-US" altLang="ja-JP" sz="1400" dirty="0"/>
              <a:t>Fare</a:t>
            </a:r>
            <a:endParaRPr kumimoji="1" lang="ja-JP" altLang="en-US" sz="1400" dirty="0"/>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425604"/>
            <a:ext cx="977625" cy="523220"/>
          </a:xfrm>
          <a:prstGeom prst="rect">
            <a:avLst/>
          </a:prstGeom>
          <a:noFill/>
        </p:spPr>
        <p:txBody>
          <a:bodyPr wrap="square" rtlCol="0">
            <a:spAutoFit/>
          </a:bodyPr>
          <a:lstStyle/>
          <a:p>
            <a:pPr algn="ctr"/>
            <a:r>
              <a:rPr kumimoji="1" lang="en-US" altLang="ja-JP" sz="1400" dirty="0"/>
              <a:t>Operation Situation</a:t>
            </a:r>
            <a:endParaRPr kumimoji="1" lang="ja-JP" altLang="en-US" sz="1400" dirty="0"/>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1708100" y="4729801"/>
            <a:ext cx="1808982" cy="307777"/>
          </a:xfrm>
          <a:prstGeom prst="rect">
            <a:avLst/>
          </a:prstGeom>
          <a:noFill/>
        </p:spPr>
        <p:txBody>
          <a:bodyPr wrap="square" rtlCol="0">
            <a:spAutoFit/>
          </a:bodyPr>
          <a:lstStyle/>
          <a:p>
            <a:pPr algn="ctr"/>
            <a:r>
              <a:rPr kumimoji="1" lang="en-US" altLang="ja-JP" sz="1400" b="1" dirty="0"/>
              <a:t>Lease of Vehicle</a:t>
            </a:r>
            <a:endParaRPr kumimoji="1" lang="ja-JP" altLang="en-US" sz="1400" b="1" dirty="0"/>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SoS’s Case: Railway’s Through Service System</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523220"/>
          </a:xfrm>
          <a:prstGeom prst="rect">
            <a:avLst/>
          </a:prstGeom>
          <a:noFill/>
        </p:spPr>
        <p:txBody>
          <a:bodyPr wrap="square" rtlCol="0">
            <a:spAutoFit/>
          </a:bodyPr>
          <a:lstStyle/>
          <a:p>
            <a:pPr algn="ctr"/>
            <a:r>
              <a:rPr kumimoji="1" lang="en-US" altLang="ja-JP" sz="1400" dirty="0"/>
              <a:t>Operation Schedule</a:t>
            </a:r>
            <a:endParaRPr kumimoji="1" lang="ja-JP" altLang="en-US" sz="1400" dirty="0"/>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Case</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矢印: 右 11">
            <a:extLst>
              <a:ext uri="{FF2B5EF4-FFF2-40B4-BE49-F238E27FC236}">
                <a16:creationId xmlns:a16="http://schemas.microsoft.com/office/drawing/2014/main" id="{0805C108-153C-AF97-5633-824D7A645900}"/>
              </a:ext>
            </a:extLst>
          </p:cNvPr>
          <p:cNvSpPr/>
          <p:nvPr/>
        </p:nvSpPr>
        <p:spPr>
          <a:xfrm rot="5400000">
            <a:off x="2548541" y="4402054"/>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プラントを起点とした</a:t>
            </a:r>
            <a:r>
              <a:rPr lang="en-US" altLang="ja-JP" dirty="0"/>
              <a:t>SoS</a:t>
            </a:r>
            <a:r>
              <a:rPr lang="ja-JP" altLang="en-US" dirty="0"/>
              <a:t>の影響範囲は、間接的に携わる人間を含めたサプライチェーン全体に拡大されていく。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正方形/長方形 1">
            <a:extLst>
              <a:ext uri="{FF2B5EF4-FFF2-40B4-BE49-F238E27FC236}">
                <a16:creationId xmlns:a16="http://schemas.microsoft.com/office/drawing/2014/main" id="{222883DF-EA2D-2E46-42B9-3937B7F6B6DD}"/>
              </a:ext>
            </a:extLst>
          </p:cNvPr>
          <p:cNvSpPr/>
          <p:nvPr/>
        </p:nvSpPr>
        <p:spPr>
          <a:xfrm>
            <a:off x="679557" y="3230059"/>
            <a:ext cx="5117084"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IA2IA</a:t>
            </a:r>
            <a:r>
              <a:rPr kumimoji="1" lang="ja-JP" altLang="en-US" dirty="0"/>
              <a:t>、</a:t>
            </a:r>
            <a:r>
              <a:rPr kumimoji="1" lang="en-US" altLang="ja-JP" dirty="0"/>
              <a:t>Smart Factory</a:t>
            </a:r>
            <a:r>
              <a:rPr kumimoji="1" lang="ja-JP" altLang="en-US" dirty="0"/>
              <a:t>、物理空間・仮想空間の融合</a:t>
            </a:r>
          </a:p>
        </p:txBody>
      </p:sp>
      <p:sp>
        <p:nvSpPr>
          <p:cNvPr id="6" name="正方形/長方形 5">
            <a:extLst>
              <a:ext uri="{FF2B5EF4-FFF2-40B4-BE49-F238E27FC236}">
                <a16:creationId xmlns:a16="http://schemas.microsoft.com/office/drawing/2014/main" id="{B201B854-34E2-23A3-51FF-904FEF0CC4E1}"/>
              </a:ext>
            </a:extLst>
          </p:cNvPr>
          <p:cNvSpPr/>
          <p:nvPr/>
        </p:nvSpPr>
        <p:spPr>
          <a:xfrm>
            <a:off x="6223718" y="3230059"/>
            <a:ext cx="5117084" cy="470995"/>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r>
              <a:rPr kumimoji="1" lang="ja-JP" altLang="en-US" dirty="0"/>
              <a:t>、</a:t>
            </a:r>
            <a:r>
              <a:rPr kumimoji="1" lang="en-US" altLang="ja-JP" dirty="0"/>
              <a:t>Connected Industries</a:t>
            </a:r>
            <a:endParaRPr kumimoji="1" lang="ja-JP" altLang="en-US" dirty="0"/>
          </a:p>
        </p:txBody>
      </p:sp>
      <p:sp>
        <p:nvSpPr>
          <p:cNvPr id="8" name="テキスト ボックス 7">
            <a:extLst>
              <a:ext uri="{FF2B5EF4-FFF2-40B4-BE49-F238E27FC236}">
                <a16:creationId xmlns:a16="http://schemas.microsoft.com/office/drawing/2014/main" id="{A5973D4E-ECD4-94B0-1C66-FCC92C0B5F98}"/>
              </a:ext>
            </a:extLst>
          </p:cNvPr>
          <p:cNvSpPr txBox="1"/>
          <p:nvPr/>
        </p:nvSpPr>
        <p:spPr>
          <a:xfrm>
            <a:off x="865791" y="4196921"/>
            <a:ext cx="4710257" cy="707886"/>
          </a:xfrm>
          <a:prstGeom prst="rect">
            <a:avLst/>
          </a:prstGeom>
          <a:solidFill>
            <a:schemeClr val="bg1">
              <a:lumMod val="85000"/>
            </a:schemeClr>
          </a:solidFill>
        </p:spPr>
        <p:txBody>
          <a:bodyPr wrap="square" rtlCol="0">
            <a:spAutoFit/>
          </a:bodyPr>
          <a:lstStyle/>
          <a:p>
            <a:pPr algn="ctr"/>
            <a:r>
              <a:rPr kumimoji="1" lang="ja-JP" altLang="en-US" sz="2000" dirty="0"/>
              <a:t>ロボット導入、</a:t>
            </a:r>
            <a:endParaRPr kumimoji="1" lang="en-US" altLang="ja-JP" sz="2000" dirty="0"/>
          </a:p>
          <a:p>
            <a:pPr algn="ctr"/>
            <a:r>
              <a:rPr kumimoji="1" lang="ja-JP" altLang="en-US" sz="2000" dirty="0"/>
              <a:t>操業の自律化、設備同士のスマート連携</a:t>
            </a:r>
          </a:p>
        </p:txBody>
      </p:sp>
      <p:sp>
        <p:nvSpPr>
          <p:cNvPr id="11" name="テキスト ボックス 10">
            <a:extLst>
              <a:ext uri="{FF2B5EF4-FFF2-40B4-BE49-F238E27FC236}">
                <a16:creationId xmlns:a16="http://schemas.microsoft.com/office/drawing/2014/main" id="{A9F6430B-F974-EA78-BD99-FC5010B78825}"/>
              </a:ext>
            </a:extLst>
          </p:cNvPr>
          <p:cNvSpPr txBox="1"/>
          <p:nvPr/>
        </p:nvSpPr>
        <p:spPr>
          <a:xfrm>
            <a:off x="273225" y="5290336"/>
            <a:ext cx="5879700" cy="646331"/>
          </a:xfrm>
          <a:prstGeom prst="rect">
            <a:avLst/>
          </a:prstGeom>
          <a:noFill/>
        </p:spPr>
        <p:txBody>
          <a:bodyPr wrap="square" rtlCol="0">
            <a:spAutoFit/>
          </a:bodyPr>
          <a:lstStyle/>
          <a:p>
            <a:pPr algn="ctr"/>
            <a:r>
              <a:rPr kumimoji="1" lang="ja-JP" altLang="en-US" b="1" dirty="0">
                <a:solidFill>
                  <a:schemeClr val="accent1"/>
                </a:solidFill>
              </a:rPr>
              <a:t>プラントオペレータは削減傾向へ</a:t>
            </a:r>
            <a:endParaRPr kumimoji="1" lang="en-US" altLang="ja-JP" b="1" dirty="0">
              <a:solidFill>
                <a:schemeClr val="accent1"/>
              </a:solidFill>
            </a:endParaRPr>
          </a:p>
          <a:p>
            <a:pPr algn="ctr"/>
            <a:r>
              <a:rPr kumimoji="1" lang="ja-JP" altLang="en-US" b="1" dirty="0">
                <a:solidFill>
                  <a:schemeClr val="accent1"/>
                </a:solidFill>
              </a:rPr>
              <a:t>（ローカルな範囲では、人間の直接的な関与が疎になる）</a:t>
            </a:r>
          </a:p>
        </p:txBody>
      </p:sp>
      <p:sp>
        <p:nvSpPr>
          <p:cNvPr id="13" name="矢印: 右 12">
            <a:extLst>
              <a:ext uri="{FF2B5EF4-FFF2-40B4-BE49-F238E27FC236}">
                <a16:creationId xmlns:a16="http://schemas.microsoft.com/office/drawing/2014/main" id="{8558F9E5-21C5-AEA8-45F7-7A5E34FEA87F}"/>
              </a:ext>
            </a:extLst>
          </p:cNvPr>
          <p:cNvSpPr/>
          <p:nvPr/>
        </p:nvSpPr>
        <p:spPr>
          <a:xfrm rot="5400000">
            <a:off x="8117726" y="4402055"/>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C58E1137-64B7-2942-F213-1DCCC3E3ADFA}"/>
              </a:ext>
            </a:extLst>
          </p:cNvPr>
          <p:cNvSpPr txBox="1"/>
          <p:nvPr/>
        </p:nvSpPr>
        <p:spPr>
          <a:xfrm>
            <a:off x="6428058" y="4323063"/>
            <a:ext cx="4710257" cy="400110"/>
          </a:xfrm>
          <a:prstGeom prst="rect">
            <a:avLst/>
          </a:prstGeom>
          <a:solidFill>
            <a:schemeClr val="bg1">
              <a:lumMod val="85000"/>
            </a:schemeClr>
          </a:solidFill>
        </p:spPr>
        <p:txBody>
          <a:bodyPr wrap="square" rtlCol="0">
            <a:spAutoFit/>
          </a:bodyPr>
          <a:lstStyle/>
          <a:p>
            <a:pPr algn="ctr"/>
            <a:r>
              <a:rPr kumimoji="1" lang="ja-JP" altLang="en-US" sz="2000" dirty="0"/>
              <a:t>プラントを起点とした</a:t>
            </a:r>
            <a:r>
              <a:rPr kumimoji="1" lang="en-US" altLang="ja-JP" sz="2000" dirty="0"/>
              <a:t>SoS</a:t>
            </a:r>
            <a:r>
              <a:rPr kumimoji="1" lang="ja-JP" altLang="en-US" sz="2000" dirty="0"/>
              <a:t>に発展</a:t>
            </a:r>
          </a:p>
        </p:txBody>
      </p:sp>
      <p:sp>
        <p:nvSpPr>
          <p:cNvPr id="16" name="テキスト ボックス 15">
            <a:extLst>
              <a:ext uri="{FF2B5EF4-FFF2-40B4-BE49-F238E27FC236}">
                <a16:creationId xmlns:a16="http://schemas.microsoft.com/office/drawing/2014/main" id="{E99FA287-23D1-6082-959D-F73C6C452F52}"/>
              </a:ext>
            </a:extLst>
          </p:cNvPr>
          <p:cNvSpPr txBox="1"/>
          <p:nvPr/>
        </p:nvSpPr>
        <p:spPr>
          <a:xfrm>
            <a:off x="5842410" y="5254211"/>
            <a:ext cx="5879700" cy="369332"/>
          </a:xfrm>
          <a:prstGeom prst="rect">
            <a:avLst/>
          </a:prstGeom>
          <a:noFill/>
        </p:spPr>
        <p:txBody>
          <a:bodyPr wrap="square" rtlCol="0">
            <a:spAutoFit/>
          </a:bodyPr>
          <a:lstStyle/>
          <a:p>
            <a:pPr algn="ctr"/>
            <a:r>
              <a:rPr kumimoji="1" lang="ja-JP" altLang="en-US" b="1" dirty="0">
                <a:solidFill>
                  <a:schemeClr val="accent4"/>
                </a:solidFill>
              </a:rPr>
              <a:t>グローバルな範囲では、人間の間接的な接点が増加</a:t>
            </a:r>
          </a:p>
        </p:txBody>
      </p:sp>
    </p:spTree>
    <p:extLst>
      <p:ext uri="{BB962C8B-B14F-4D97-AF65-F5344CB8AC3E}">
        <p14:creationId xmlns:p14="http://schemas.microsoft.com/office/powerpoint/2010/main" val="385089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楕円 226">
            <a:extLst>
              <a:ext uri="{FF2B5EF4-FFF2-40B4-BE49-F238E27FC236}">
                <a16:creationId xmlns:a16="http://schemas.microsoft.com/office/drawing/2014/main" id="{C1F7CE14-2F68-D4A3-5322-683127A7C24A}"/>
              </a:ext>
            </a:extLst>
          </p:cNvPr>
          <p:cNvSpPr/>
          <p:nvPr/>
        </p:nvSpPr>
        <p:spPr>
          <a:xfrm>
            <a:off x="6536351" y="4352373"/>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楕円 223">
            <a:extLst>
              <a:ext uri="{FF2B5EF4-FFF2-40B4-BE49-F238E27FC236}">
                <a16:creationId xmlns:a16="http://schemas.microsoft.com/office/drawing/2014/main" id="{F7AEC9E7-2EE1-A880-CAAB-C1E8BC4B0656}"/>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楕円 228">
            <a:extLst>
              <a:ext uri="{FF2B5EF4-FFF2-40B4-BE49-F238E27FC236}">
                <a16:creationId xmlns:a16="http://schemas.microsoft.com/office/drawing/2014/main" id="{2155A99A-842F-C8CC-7C62-1798AFA824FB}"/>
              </a:ext>
            </a:extLst>
          </p:cNvPr>
          <p:cNvSpPr/>
          <p:nvPr/>
        </p:nvSpPr>
        <p:spPr>
          <a:xfrm>
            <a:off x="9378597" y="4747638"/>
            <a:ext cx="1698383" cy="91295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85" name="グループ化 184">
            <a:extLst>
              <a:ext uri="{FF2B5EF4-FFF2-40B4-BE49-F238E27FC236}">
                <a16:creationId xmlns:a16="http://schemas.microsoft.com/office/drawing/2014/main" id="{38B9694A-4917-DDC3-2B53-DCE22357E1AD}"/>
              </a:ext>
            </a:extLst>
          </p:cNvPr>
          <p:cNvGrpSpPr/>
          <p:nvPr/>
        </p:nvGrpSpPr>
        <p:grpSpPr>
          <a:xfrm>
            <a:off x="3167733" y="3435979"/>
            <a:ext cx="618174" cy="2250887"/>
            <a:chOff x="4816929" y="2889925"/>
            <a:chExt cx="648864" cy="2876882"/>
          </a:xfrm>
        </p:grpSpPr>
        <p:sp>
          <p:nvSpPr>
            <p:cNvPr id="186" name="楕円 185">
              <a:extLst>
                <a:ext uri="{FF2B5EF4-FFF2-40B4-BE49-F238E27FC236}">
                  <a16:creationId xmlns:a16="http://schemas.microsoft.com/office/drawing/2014/main" id="{E22344DC-B539-1C15-5341-DC3F29888D82}"/>
                </a:ext>
              </a:extLst>
            </p:cNvPr>
            <p:cNvSpPr/>
            <p:nvPr/>
          </p:nvSpPr>
          <p:spPr>
            <a:xfrm>
              <a:off x="4816929" y="2889925"/>
              <a:ext cx="648864" cy="2876882"/>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7" name="直線コネクタ 186">
              <a:extLst>
                <a:ext uri="{FF2B5EF4-FFF2-40B4-BE49-F238E27FC236}">
                  <a16:creationId xmlns:a16="http://schemas.microsoft.com/office/drawing/2014/main" id="{4DAC1E90-E366-0234-F2B6-1F77850BF476}"/>
                </a:ext>
              </a:extLst>
            </p:cNvPr>
            <p:cNvCxnSpPr>
              <a:stCxn id="186" idx="1"/>
              <a:endCxn id="186" idx="5"/>
            </p:cNvCxnSpPr>
            <p:nvPr/>
          </p:nvCxnSpPr>
          <p:spPr>
            <a:xfrm>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FAC621BD-0688-9AA6-091A-FC292666F45E}"/>
                </a:ext>
              </a:extLst>
            </p:cNvPr>
            <p:cNvCxnSpPr>
              <a:cxnSpLocks/>
              <a:stCxn id="186" idx="7"/>
              <a:endCxn id="186" idx="3"/>
            </p:cNvCxnSpPr>
            <p:nvPr/>
          </p:nvCxnSpPr>
          <p:spPr>
            <a:xfrm flipH="1">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7" name="図 106">
            <a:extLst>
              <a:ext uri="{FF2B5EF4-FFF2-40B4-BE49-F238E27FC236}">
                <a16:creationId xmlns:a16="http://schemas.microsoft.com/office/drawing/2014/main" id="{A9ACF471-D592-7114-A0E3-7D5CEB779D1B}"/>
              </a:ext>
            </a:extLst>
          </p:cNvPr>
          <p:cNvPicPr>
            <a:picLocks noChangeAspect="1"/>
          </p:cNvPicPr>
          <p:nvPr/>
        </p:nvPicPr>
        <p:blipFill>
          <a:blip r:embed="rId3"/>
          <a:stretch>
            <a:fillRect/>
          </a:stretch>
        </p:blipFill>
        <p:spPr>
          <a:xfrm>
            <a:off x="1361567" y="5204056"/>
            <a:ext cx="406005" cy="406005"/>
          </a:xfrm>
          <a:prstGeom prst="rect">
            <a:avLst/>
          </a:prstGeom>
        </p:spPr>
      </p:pic>
      <p:sp>
        <p:nvSpPr>
          <p:cNvPr id="77" name="四角形: 角を丸くする 76">
            <a:extLst>
              <a:ext uri="{FF2B5EF4-FFF2-40B4-BE49-F238E27FC236}">
                <a16:creationId xmlns:a16="http://schemas.microsoft.com/office/drawing/2014/main" id="{9BF7759C-5A94-101E-5A4C-15CD83640FE6}"/>
              </a:ext>
            </a:extLst>
          </p:cNvPr>
          <p:cNvSpPr/>
          <p:nvPr/>
        </p:nvSpPr>
        <p:spPr>
          <a:xfrm>
            <a:off x="939067" y="4416096"/>
            <a:ext cx="1741040" cy="1158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四角形: 角を丸くする 59">
            <a:extLst>
              <a:ext uri="{FF2B5EF4-FFF2-40B4-BE49-F238E27FC236}">
                <a16:creationId xmlns:a16="http://schemas.microsoft.com/office/drawing/2014/main" id="{74AB2F0C-12BF-52E1-4E7A-E6D6C9B519AF}"/>
              </a:ext>
            </a:extLst>
          </p:cNvPr>
          <p:cNvSpPr/>
          <p:nvPr/>
        </p:nvSpPr>
        <p:spPr>
          <a:xfrm>
            <a:off x="943843" y="3396803"/>
            <a:ext cx="174104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プラントやエネルギー管理の労働人口は減少する。</a:t>
            </a:r>
            <a:endParaRPr lang="en-US" altLang="ja-JP" dirty="0"/>
          </a:p>
          <a:p>
            <a:r>
              <a:rPr lang="ja-JP" altLang="en-US" dirty="0"/>
              <a:t>エネルギーの地産地消に伴い、小型プラントが分散配置</a:t>
            </a:r>
            <a:r>
              <a:rPr lang="ja-JP" altLang="en-US" sz="2000" dirty="0"/>
              <a:t>（日常的なエネルギー網の局所化）</a:t>
            </a:r>
            <a:r>
              <a:rPr lang="ja-JP" altLang="en-US" dirty="0"/>
              <a:t>。</a:t>
            </a:r>
            <a:endParaRPr lang="en-US" altLang="ja-JP" dirty="0"/>
          </a:p>
          <a:p>
            <a:r>
              <a:rPr lang="ja-JP" altLang="en-US" dirty="0"/>
              <a:t>一方、近隣地域同士がリンクし、融通・影響範囲は拡大。</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Plant SoS Future Model: Energy</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175051" y="2425907"/>
            <a:ext cx="3901749"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347" y="3496659"/>
            <a:ext cx="590699" cy="590699"/>
          </a:xfrm>
          <a:prstGeom prst="rect">
            <a:avLst/>
          </a:prstGeom>
        </p:spPr>
      </p:pic>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67" y="4570761"/>
            <a:ext cx="345232" cy="345232"/>
          </a:xfrm>
          <a:prstGeom prst="rect">
            <a:avLst/>
          </a:prstGeom>
        </p:spPr>
      </p:pic>
      <p:sp>
        <p:nvSpPr>
          <p:cNvPr id="97" name="吹き出し: 四角形 96">
            <a:extLst>
              <a:ext uri="{FF2B5EF4-FFF2-40B4-BE49-F238E27FC236}">
                <a16:creationId xmlns:a16="http://schemas.microsoft.com/office/drawing/2014/main" id="{D3C7E867-38F6-9EB7-C586-14807EE7F56D}"/>
              </a:ext>
            </a:extLst>
          </p:cNvPr>
          <p:cNvSpPr/>
          <p:nvPr/>
        </p:nvSpPr>
        <p:spPr>
          <a:xfrm>
            <a:off x="2422116" y="5761718"/>
            <a:ext cx="2824794" cy="477853"/>
          </a:xfrm>
          <a:prstGeom prst="wedgeRectCallout">
            <a:avLst>
              <a:gd name="adj1" fmla="val -25867"/>
              <a:gd name="adj2" fmla="val -1043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エネルギー市場の取引は</a:t>
            </a:r>
            <a:endParaRPr kumimoji="1" lang="en-US" altLang="ja-JP" sz="1400" dirty="0">
              <a:solidFill>
                <a:schemeClr val="tx1"/>
              </a:solidFill>
            </a:endParaRPr>
          </a:p>
          <a:p>
            <a:pPr algn="ctr"/>
            <a:r>
              <a:rPr kumimoji="1" lang="ja-JP" altLang="en-US" sz="1400" dirty="0">
                <a:solidFill>
                  <a:schemeClr val="tx1"/>
                </a:solidFill>
              </a:rPr>
              <a:t>仮想化・自動化され、監視者も削減</a:t>
            </a:r>
          </a:p>
        </p:txBody>
      </p:sp>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9234" y="4791869"/>
            <a:ext cx="624076" cy="624076"/>
          </a:xfrm>
          <a:prstGeom prst="rect">
            <a:avLst/>
          </a:prstGeom>
        </p:spPr>
      </p:pic>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4651" y="3432430"/>
            <a:ext cx="331136" cy="331136"/>
          </a:xfrm>
          <a:prstGeom prst="rect">
            <a:avLst/>
          </a:prstGeom>
        </p:spPr>
      </p:pic>
      <p:sp>
        <p:nvSpPr>
          <p:cNvPr id="16" name="四角形: 角を丸くする 15">
            <a:extLst>
              <a:ext uri="{FF2B5EF4-FFF2-40B4-BE49-F238E27FC236}">
                <a16:creationId xmlns:a16="http://schemas.microsoft.com/office/drawing/2014/main" id="{22D8CE65-A80F-0D88-C79E-58C6728261C3}"/>
              </a:ext>
            </a:extLst>
          </p:cNvPr>
          <p:cNvSpPr/>
          <p:nvPr/>
        </p:nvSpPr>
        <p:spPr>
          <a:xfrm>
            <a:off x="4168664" y="3452036"/>
            <a:ext cx="761213" cy="22396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風力タービン 単色塗りつぶし">
            <a:extLst>
              <a:ext uri="{FF2B5EF4-FFF2-40B4-BE49-F238E27FC236}">
                <a16:creationId xmlns:a16="http://schemas.microsoft.com/office/drawing/2014/main" id="{64BB3778-5BE7-03E5-9E37-FAA75DC8F0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2654" y="4604760"/>
            <a:ext cx="433233" cy="433233"/>
          </a:xfrm>
          <a:prstGeom prst="rect">
            <a:avLst/>
          </a:prstGeom>
        </p:spPr>
      </p:pic>
      <p:pic>
        <p:nvPicPr>
          <p:cNvPr id="20" name="グラフィックス 19" descr="ソーラー パネル 単色塗りつぶし">
            <a:extLst>
              <a:ext uri="{FF2B5EF4-FFF2-40B4-BE49-F238E27FC236}">
                <a16:creationId xmlns:a16="http://schemas.microsoft.com/office/drawing/2014/main" id="{FC26D08F-1C62-943C-B424-54F29B2BE9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32654" y="4012209"/>
            <a:ext cx="433233" cy="433233"/>
          </a:xfrm>
          <a:prstGeom prst="rect">
            <a:avLst/>
          </a:prstGeom>
        </p:spPr>
      </p:pic>
      <p:pic>
        <p:nvPicPr>
          <p:cNvPr id="29" name="Picture 2" descr="バッテリー | フリーのアイコンイラスト素材 icon-pit">
            <a:extLst>
              <a:ext uri="{FF2B5EF4-FFF2-40B4-BE49-F238E27FC236}">
                <a16:creationId xmlns:a16="http://schemas.microsoft.com/office/drawing/2014/main" id="{FFFA055F-4D85-04AC-E4BB-7240FC5EC5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2280" y="3466862"/>
            <a:ext cx="513981" cy="51398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矢印コネクタ 34">
            <a:extLst>
              <a:ext uri="{FF2B5EF4-FFF2-40B4-BE49-F238E27FC236}">
                <a16:creationId xmlns:a16="http://schemas.microsoft.com/office/drawing/2014/main" id="{6F17A001-3484-C190-6B5B-8E6468493104}"/>
              </a:ext>
            </a:extLst>
          </p:cNvPr>
          <p:cNvCxnSpPr>
            <a:cxnSpLocks/>
            <a:endCxn id="186" idx="1"/>
          </p:cNvCxnSpPr>
          <p:nvPr/>
        </p:nvCxnSpPr>
        <p:spPr>
          <a:xfrm>
            <a:off x="2680107" y="3585808"/>
            <a:ext cx="578155" cy="17980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8" name="Picture 6" descr="cogeneration Icon 1233995">
            <a:extLst>
              <a:ext uri="{FF2B5EF4-FFF2-40B4-BE49-F238E27FC236}">
                <a16:creationId xmlns:a16="http://schemas.microsoft.com/office/drawing/2014/main" id="{820616AE-05A9-6369-DB14-2780419136D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009" t="24441" r="15451" b="24287"/>
          <a:stretch/>
        </p:blipFill>
        <p:spPr bwMode="auto">
          <a:xfrm>
            <a:off x="1226357" y="3621595"/>
            <a:ext cx="572877" cy="428554"/>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線矢印コネクタ 83">
            <a:extLst>
              <a:ext uri="{FF2B5EF4-FFF2-40B4-BE49-F238E27FC236}">
                <a16:creationId xmlns:a16="http://schemas.microsoft.com/office/drawing/2014/main" id="{812E624B-042E-E74F-25F3-657F91EB9467}"/>
              </a:ext>
            </a:extLst>
          </p:cNvPr>
          <p:cNvCxnSpPr>
            <a:cxnSpLocks/>
            <a:stCxn id="16" idx="1"/>
            <a:endCxn id="186" idx="6"/>
          </p:cNvCxnSpPr>
          <p:nvPr/>
        </p:nvCxnSpPr>
        <p:spPr>
          <a:xfrm flipH="1" flipV="1">
            <a:off x="3785907" y="4561423"/>
            <a:ext cx="382757" cy="1044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3DE83FAA-7BD4-9D37-C9BA-CC2D3D95AD9E}"/>
              </a:ext>
            </a:extLst>
          </p:cNvPr>
          <p:cNvCxnSpPr>
            <a:cxnSpLocks/>
            <a:endCxn id="186" idx="2"/>
          </p:cNvCxnSpPr>
          <p:nvPr/>
        </p:nvCxnSpPr>
        <p:spPr>
          <a:xfrm flipV="1">
            <a:off x="2659613" y="4561423"/>
            <a:ext cx="508120" cy="1426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図 105">
            <a:extLst>
              <a:ext uri="{FF2B5EF4-FFF2-40B4-BE49-F238E27FC236}">
                <a16:creationId xmlns:a16="http://schemas.microsoft.com/office/drawing/2014/main" id="{11EC12FE-2ECD-68EF-AAB7-8629CA1D6A0B}"/>
              </a:ext>
            </a:extLst>
          </p:cNvPr>
          <p:cNvPicPr>
            <a:picLocks noChangeAspect="1"/>
          </p:cNvPicPr>
          <p:nvPr/>
        </p:nvPicPr>
        <p:blipFill>
          <a:blip r:embed="rId18"/>
          <a:stretch>
            <a:fillRect/>
          </a:stretch>
        </p:blipFill>
        <p:spPr>
          <a:xfrm>
            <a:off x="1323239" y="4620565"/>
            <a:ext cx="444337" cy="444337"/>
          </a:xfrm>
          <a:prstGeom prst="rect">
            <a:avLst/>
          </a:prstGeom>
        </p:spPr>
      </p:pic>
      <p:sp>
        <p:nvSpPr>
          <p:cNvPr id="111" name="テキスト ボックス 110">
            <a:extLst>
              <a:ext uri="{FF2B5EF4-FFF2-40B4-BE49-F238E27FC236}">
                <a16:creationId xmlns:a16="http://schemas.microsoft.com/office/drawing/2014/main" id="{062F6BA1-034C-CF9A-5361-AC9A12816496}"/>
              </a:ext>
            </a:extLst>
          </p:cNvPr>
          <p:cNvSpPr txBox="1"/>
          <p:nvPr/>
        </p:nvSpPr>
        <p:spPr>
          <a:xfrm>
            <a:off x="912727" y="4420834"/>
            <a:ext cx="1311082" cy="261610"/>
          </a:xfrm>
          <a:prstGeom prst="rect">
            <a:avLst/>
          </a:prstGeom>
          <a:noFill/>
        </p:spPr>
        <p:txBody>
          <a:bodyPr wrap="square" rtlCol="0">
            <a:spAutoFit/>
          </a:bodyPr>
          <a:lstStyle/>
          <a:p>
            <a:pPr algn="ctr"/>
            <a:r>
              <a:rPr kumimoji="1" lang="ja-JP" altLang="en-US" sz="1100" b="1" dirty="0"/>
              <a:t>ヒートポンプ給湯器</a:t>
            </a:r>
          </a:p>
        </p:txBody>
      </p:sp>
      <p:sp>
        <p:nvSpPr>
          <p:cNvPr id="112" name="テキスト ボックス 111">
            <a:extLst>
              <a:ext uri="{FF2B5EF4-FFF2-40B4-BE49-F238E27FC236}">
                <a16:creationId xmlns:a16="http://schemas.microsoft.com/office/drawing/2014/main" id="{F8760E61-3CFE-E256-CD2F-DB5E9F13C53F}"/>
              </a:ext>
            </a:extLst>
          </p:cNvPr>
          <p:cNvSpPr txBox="1"/>
          <p:nvPr/>
        </p:nvSpPr>
        <p:spPr>
          <a:xfrm>
            <a:off x="1328730" y="5062078"/>
            <a:ext cx="444337" cy="261610"/>
          </a:xfrm>
          <a:prstGeom prst="rect">
            <a:avLst/>
          </a:prstGeom>
          <a:noFill/>
        </p:spPr>
        <p:txBody>
          <a:bodyPr wrap="square" rtlCol="0">
            <a:spAutoFit/>
          </a:bodyPr>
          <a:lstStyle/>
          <a:p>
            <a:pPr algn="ctr"/>
            <a:r>
              <a:rPr kumimoji="1" lang="en-US" altLang="ja-JP" sz="1100" b="1" dirty="0"/>
              <a:t>EV</a:t>
            </a:r>
            <a:endParaRPr kumimoji="1" lang="ja-JP" altLang="en-US" sz="1100" b="1" dirty="0"/>
          </a:p>
        </p:txBody>
      </p:sp>
      <p:pic>
        <p:nvPicPr>
          <p:cNvPr id="114" name="グラフィックス 113" descr="送電塔 単色塗りつぶし">
            <a:extLst>
              <a:ext uri="{FF2B5EF4-FFF2-40B4-BE49-F238E27FC236}">
                <a16:creationId xmlns:a16="http://schemas.microsoft.com/office/drawing/2014/main" id="{525DDFF8-83B9-E5E0-2437-0871347DE7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08260" y="3237413"/>
            <a:ext cx="537120" cy="537120"/>
          </a:xfrm>
          <a:prstGeom prst="rect">
            <a:avLst/>
          </a:prstGeom>
        </p:spPr>
      </p:pic>
      <p:sp>
        <p:nvSpPr>
          <p:cNvPr id="125" name="テキスト ボックス 124">
            <a:extLst>
              <a:ext uri="{FF2B5EF4-FFF2-40B4-BE49-F238E27FC236}">
                <a16:creationId xmlns:a16="http://schemas.microsoft.com/office/drawing/2014/main" id="{70203F49-AB7C-A13F-BADB-CB9F9502D20D}"/>
              </a:ext>
            </a:extLst>
          </p:cNvPr>
          <p:cNvSpPr txBox="1"/>
          <p:nvPr/>
        </p:nvSpPr>
        <p:spPr>
          <a:xfrm>
            <a:off x="1112011" y="3396803"/>
            <a:ext cx="672792" cy="261610"/>
          </a:xfrm>
          <a:prstGeom prst="rect">
            <a:avLst/>
          </a:prstGeom>
          <a:noFill/>
        </p:spPr>
        <p:txBody>
          <a:bodyPr wrap="square" rtlCol="0">
            <a:spAutoFit/>
          </a:bodyPr>
          <a:lstStyle/>
          <a:p>
            <a:pPr algn="ctr"/>
            <a:r>
              <a:rPr kumimoji="1" lang="ja-JP" altLang="en-US" sz="1100" b="1" dirty="0"/>
              <a:t>コジェネ</a:t>
            </a:r>
          </a:p>
        </p:txBody>
      </p:sp>
      <p:grpSp>
        <p:nvGrpSpPr>
          <p:cNvPr id="162" name="グループ化 161">
            <a:extLst>
              <a:ext uri="{FF2B5EF4-FFF2-40B4-BE49-F238E27FC236}">
                <a16:creationId xmlns:a16="http://schemas.microsoft.com/office/drawing/2014/main" id="{95BDE831-166A-B4F7-8F92-2E51C42F938B}"/>
              </a:ext>
            </a:extLst>
          </p:cNvPr>
          <p:cNvGrpSpPr/>
          <p:nvPr/>
        </p:nvGrpSpPr>
        <p:grpSpPr>
          <a:xfrm>
            <a:off x="4297270" y="5122958"/>
            <a:ext cx="504000" cy="504000"/>
            <a:chOff x="7026469" y="2794605"/>
            <a:chExt cx="504000" cy="504000"/>
          </a:xfrm>
        </p:grpSpPr>
        <p:sp>
          <p:nvSpPr>
            <p:cNvPr id="160" name="楕円 159">
              <a:extLst>
                <a:ext uri="{FF2B5EF4-FFF2-40B4-BE49-F238E27FC236}">
                  <a16:creationId xmlns:a16="http://schemas.microsoft.com/office/drawing/2014/main" id="{5180C3E4-B291-1BF5-8997-EE743FDC1824}"/>
                </a:ext>
              </a:extLst>
            </p:cNvPr>
            <p:cNvSpPr/>
            <p:nvPr/>
          </p:nvSpPr>
          <p:spPr>
            <a:xfrm>
              <a:off x="7026469" y="2794605"/>
              <a:ext cx="504000" cy="50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楕円 158">
              <a:extLst>
                <a:ext uri="{FF2B5EF4-FFF2-40B4-BE49-F238E27FC236}">
                  <a16:creationId xmlns:a16="http://schemas.microsoft.com/office/drawing/2014/main" id="{F1E9387E-F701-4904-A2FB-EC6D90F5EFBA}"/>
                </a:ext>
              </a:extLst>
            </p:cNvPr>
            <p:cNvSpPr/>
            <p:nvPr/>
          </p:nvSpPr>
          <p:spPr>
            <a:xfrm>
              <a:off x="7080469" y="2848605"/>
              <a:ext cx="396000" cy="396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4830DABA-3ED0-DA41-39BD-E160B91FC20D}"/>
                </a:ext>
              </a:extLst>
            </p:cNvPr>
            <p:cNvSpPr txBox="1"/>
            <p:nvPr/>
          </p:nvSpPr>
          <p:spPr>
            <a:xfrm>
              <a:off x="7084681" y="2892717"/>
              <a:ext cx="387577" cy="307777"/>
            </a:xfrm>
            <a:prstGeom prst="rect">
              <a:avLst/>
            </a:prstGeom>
            <a:noFill/>
          </p:spPr>
          <p:txBody>
            <a:bodyPr wrap="square" rtlCol="0">
              <a:spAutoFit/>
            </a:bodyPr>
            <a:lstStyle/>
            <a:p>
              <a:pPr algn="ctr"/>
              <a:r>
                <a:rPr kumimoji="1" lang="en-US" altLang="ja-JP" sz="1400" b="1" dirty="0">
                  <a:solidFill>
                    <a:schemeClr val="bg1"/>
                  </a:solidFill>
                </a:rPr>
                <a:t>H</a:t>
              </a:r>
              <a:r>
                <a:rPr kumimoji="1" lang="en-US" altLang="ja-JP" sz="1400" b="1" baseline="-25000" dirty="0">
                  <a:solidFill>
                    <a:schemeClr val="bg1"/>
                  </a:solidFill>
                </a:rPr>
                <a:t>2</a:t>
              </a:r>
              <a:endParaRPr kumimoji="1" lang="ja-JP" altLang="en-US" sz="1400" b="1" baseline="-25000" dirty="0">
                <a:solidFill>
                  <a:schemeClr val="bg1"/>
                </a:solidFill>
              </a:endParaRPr>
            </a:p>
          </p:txBody>
        </p:sp>
      </p:grpSp>
      <p:pic>
        <p:nvPicPr>
          <p:cNvPr id="167" name="グラフィックス 166" descr="工場 単色塗りつぶし">
            <a:extLst>
              <a:ext uri="{FF2B5EF4-FFF2-40B4-BE49-F238E27FC236}">
                <a16:creationId xmlns:a16="http://schemas.microsoft.com/office/drawing/2014/main" id="{F6CA7F7E-8A45-D258-ABAC-BE1F449556C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55678" y="5261636"/>
            <a:ext cx="477853" cy="477853"/>
          </a:xfrm>
          <a:prstGeom prst="rect">
            <a:avLst/>
          </a:prstGeom>
        </p:spPr>
      </p:pic>
      <p:sp>
        <p:nvSpPr>
          <p:cNvPr id="190" name="テキスト ボックス 189">
            <a:extLst>
              <a:ext uri="{FF2B5EF4-FFF2-40B4-BE49-F238E27FC236}">
                <a16:creationId xmlns:a16="http://schemas.microsoft.com/office/drawing/2014/main" id="{88848349-1751-DD4C-51DA-3D09C3C59250}"/>
              </a:ext>
            </a:extLst>
          </p:cNvPr>
          <p:cNvSpPr txBox="1"/>
          <p:nvPr/>
        </p:nvSpPr>
        <p:spPr>
          <a:xfrm>
            <a:off x="2800434" y="2927267"/>
            <a:ext cx="1338024" cy="307777"/>
          </a:xfrm>
          <a:prstGeom prst="rect">
            <a:avLst/>
          </a:prstGeom>
          <a:noFill/>
        </p:spPr>
        <p:txBody>
          <a:bodyPr wrap="square" rtlCol="0">
            <a:spAutoFit/>
          </a:bodyPr>
          <a:lstStyle/>
          <a:p>
            <a:pPr algn="ctr"/>
            <a:r>
              <a:rPr kumimoji="1" lang="ja-JP" altLang="en-US" sz="1400" b="1" dirty="0"/>
              <a:t>電力グリッド</a:t>
            </a:r>
          </a:p>
        </p:txBody>
      </p:sp>
      <p:cxnSp>
        <p:nvCxnSpPr>
          <p:cNvPr id="195" name="直線矢印コネクタ 194">
            <a:extLst>
              <a:ext uri="{FF2B5EF4-FFF2-40B4-BE49-F238E27FC236}">
                <a16:creationId xmlns:a16="http://schemas.microsoft.com/office/drawing/2014/main" id="{43427D7D-EE00-CF08-F537-6787D673EDC2}"/>
              </a:ext>
            </a:extLst>
          </p:cNvPr>
          <p:cNvCxnSpPr>
            <a:cxnSpLocks/>
          </p:cNvCxnSpPr>
          <p:nvPr/>
        </p:nvCxnSpPr>
        <p:spPr>
          <a:xfrm flipH="1" flipV="1">
            <a:off x="2716843" y="3964180"/>
            <a:ext cx="450890" cy="13089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38BE61DE-FCDA-DDE8-5E6C-7F9AB2F0AB56}"/>
              </a:ext>
            </a:extLst>
          </p:cNvPr>
          <p:cNvCxnSpPr>
            <a:cxnSpLocks/>
          </p:cNvCxnSpPr>
          <p:nvPr/>
        </p:nvCxnSpPr>
        <p:spPr>
          <a:xfrm flipH="1">
            <a:off x="2680107" y="5023652"/>
            <a:ext cx="493121" cy="18040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07" name="グラフィックス 206" descr="ソーラー パネル 単色塗りつぶし">
            <a:extLst>
              <a:ext uri="{FF2B5EF4-FFF2-40B4-BE49-F238E27FC236}">
                <a16:creationId xmlns:a16="http://schemas.microsoft.com/office/drawing/2014/main" id="{F495F425-0BDF-81AC-952D-2437F02D42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5898" y="4873361"/>
            <a:ext cx="329263" cy="329263"/>
          </a:xfrm>
          <a:prstGeom prst="rect">
            <a:avLst/>
          </a:prstGeom>
        </p:spPr>
      </p:pic>
      <p:sp>
        <p:nvSpPr>
          <p:cNvPr id="212" name="吹き出し: 四角形 211">
            <a:extLst>
              <a:ext uri="{FF2B5EF4-FFF2-40B4-BE49-F238E27FC236}">
                <a16:creationId xmlns:a16="http://schemas.microsoft.com/office/drawing/2014/main" id="{DD98B554-BBB3-DA69-BBF2-E13FC2B5257E}"/>
              </a:ext>
            </a:extLst>
          </p:cNvPr>
          <p:cNvSpPr/>
          <p:nvPr/>
        </p:nvSpPr>
        <p:spPr>
          <a:xfrm>
            <a:off x="988879" y="2906146"/>
            <a:ext cx="1591847" cy="296709"/>
          </a:xfrm>
          <a:prstGeom prst="wedgeRectCallout">
            <a:avLst>
              <a:gd name="adj1" fmla="val 32464"/>
              <a:gd name="adj2" fmla="val 121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217" name="吹き出し: 四角形 216">
            <a:extLst>
              <a:ext uri="{FF2B5EF4-FFF2-40B4-BE49-F238E27FC236}">
                <a16:creationId xmlns:a16="http://schemas.microsoft.com/office/drawing/2014/main" id="{7EB04B9E-C18E-B8E1-FDF3-249C1177B8CF}"/>
              </a:ext>
            </a:extLst>
          </p:cNvPr>
          <p:cNvSpPr/>
          <p:nvPr/>
        </p:nvSpPr>
        <p:spPr>
          <a:xfrm>
            <a:off x="325382" y="5767887"/>
            <a:ext cx="1995713" cy="477853"/>
          </a:xfrm>
          <a:prstGeom prst="wedgeRectCallout">
            <a:avLst>
              <a:gd name="adj1" fmla="val 25186"/>
              <a:gd name="adj2" fmla="val -907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需要家・発電調整力の両方の役割として介入</a:t>
            </a:r>
          </a:p>
        </p:txBody>
      </p:sp>
      <p:pic>
        <p:nvPicPr>
          <p:cNvPr id="219" name="グラフィックス 218" descr="ソーラー パネル 単色塗りつぶし">
            <a:extLst>
              <a:ext uri="{FF2B5EF4-FFF2-40B4-BE49-F238E27FC236}">
                <a16:creationId xmlns:a16="http://schemas.microsoft.com/office/drawing/2014/main" id="{D023535D-4E08-1687-87A3-B7A4BE034A9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0130" y="3243842"/>
            <a:ext cx="247748" cy="247748"/>
          </a:xfrm>
          <a:prstGeom prst="rect">
            <a:avLst/>
          </a:prstGeom>
        </p:spPr>
      </p:pic>
      <p:pic>
        <p:nvPicPr>
          <p:cNvPr id="221" name="グラフィックス 220" descr="家 単色塗りつぶし">
            <a:extLst>
              <a:ext uri="{FF2B5EF4-FFF2-40B4-BE49-F238E27FC236}">
                <a16:creationId xmlns:a16="http://schemas.microsoft.com/office/drawing/2014/main" id="{893D7024-7F83-2904-FCFD-38E2897EC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2605" y="3378664"/>
            <a:ext cx="406005" cy="406005"/>
          </a:xfrm>
          <a:prstGeom prst="rect">
            <a:avLst/>
          </a:prstGeom>
        </p:spPr>
      </p:pic>
      <p:pic>
        <p:nvPicPr>
          <p:cNvPr id="222" name="グラフィックス 221" descr="家 単色塗りつぶし">
            <a:extLst>
              <a:ext uri="{FF2B5EF4-FFF2-40B4-BE49-F238E27FC236}">
                <a16:creationId xmlns:a16="http://schemas.microsoft.com/office/drawing/2014/main" id="{8C7A17FC-7B22-D8F4-F70C-0A852B1C2F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634" y="3883869"/>
            <a:ext cx="406005" cy="406005"/>
          </a:xfrm>
          <a:prstGeom prst="rect">
            <a:avLst/>
          </a:prstGeom>
        </p:spPr>
      </p:pic>
      <p:pic>
        <p:nvPicPr>
          <p:cNvPr id="223" name="グラフィックス 222" descr="家 単色塗りつぶし">
            <a:extLst>
              <a:ext uri="{FF2B5EF4-FFF2-40B4-BE49-F238E27FC236}">
                <a16:creationId xmlns:a16="http://schemas.microsoft.com/office/drawing/2014/main" id="{6ED3D647-34F9-8743-EC1E-283ABEAA40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9020" y="3693173"/>
            <a:ext cx="406005" cy="406005"/>
          </a:xfrm>
          <a:prstGeom prst="rect">
            <a:avLst/>
          </a:prstGeom>
        </p:spPr>
      </p:pic>
      <p:pic>
        <p:nvPicPr>
          <p:cNvPr id="225" name="グラフィックス 224" descr="建物 単色塗りつぶし">
            <a:extLst>
              <a:ext uri="{FF2B5EF4-FFF2-40B4-BE49-F238E27FC236}">
                <a16:creationId xmlns:a16="http://schemas.microsoft.com/office/drawing/2014/main" id="{EA788014-6632-BD3F-4F98-94AD60D864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66740" y="3117079"/>
            <a:ext cx="374961" cy="374961"/>
          </a:xfrm>
          <a:prstGeom prst="rect">
            <a:avLst/>
          </a:prstGeom>
        </p:spPr>
      </p:pic>
      <p:pic>
        <p:nvPicPr>
          <p:cNvPr id="226" name="グラフィックス 225" descr="ソーラー パネル 単色塗りつぶし">
            <a:extLst>
              <a:ext uri="{FF2B5EF4-FFF2-40B4-BE49-F238E27FC236}">
                <a16:creationId xmlns:a16="http://schemas.microsoft.com/office/drawing/2014/main" id="{3BCBD9F2-25A9-59F0-F482-353FBB3127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42866" y="2949073"/>
            <a:ext cx="247748" cy="247748"/>
          </a:xfrm>
          <a:prstGeom prst="rect">
            <a:avLst/>
          </a:prstGeom>
        </p:spPr>
      </p:pic>
      <p:cxnSp>
        <p:nvCxnSpPr>
          <p:cNvPr id="231" name="直線コネクタ 230">
            <a:extLst>
              <a:ext uri="{FF2B5EF4-FFF2-40B4-BE49-F238E27FC236}">
                <a16:creationId xmlns:a16="http://schemas.microsoft.com/office/drawing/2014/main" id="{547FED54-3949-FF2B-3C13-6652655C89CD}"/>
              </a:ext>
            </a:extLst>
          </p:cNvPr>
          <p:cNvCxnSpPr>
            <a:cxnSpLocks/>
            <a:stCxn id="224" idx="5"/>
            <a:endCxn id="229" idx="0"/>
          </p:cNvCxnSpPr>
          <p:nvPr/>
        </p:nvCxnSpPr>
        <p:spPr>
          <a:xfrm>
            <a:off x="9850290" y="4187881"/>
            <a:ext cx="377499" cy="559757"/>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78398CA-7164-EF90-4818-B50A6ECFA00B}"/>
              </a:ext>
            </a:extLst>
          </p:cNvPr>
          <p:cNvCxnSpPr>
            <a:cxnSpLocks/>
            <a:stCxn id="224" idx="3"/>
            <a:endCxn id="227" idx="7"/>
          </p:cNvCxnSpPr>
          <p:nvPr/>
        </p:nvCxnSpPr>
        <p:spPr>
          <a:xfrm flipH="1">
            <a:off x="8167327" y="4187881"/>
            <a:ext cx="331818" cy="388503"/>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31441CA3-ACD0-0367-5967-1821D8940A1C}"/>
              </a:ext>
            </a:extLst>
          </p:cNvPr>
          <p:cNvCxnSpPr>
            <a:cxnSpLocks/>
            <a:stCxn id="229" idx="2"/>
            <a:endCxn id="227" idx="6"/>
          </p:cNvCxnSpPr>
          <p:nvPr/>
        </p:nvCxnSpPr>
        <p:spPr>
          <a:xfrm flipH="1" flipV="1">
            <a:off x="8447158" y="5117195"/>
            <a:ext cx="931439" cy="86919"/>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4" name="グラフィックス 243" descr="工場 単色塗りつぶし">
            <a:extLst>
              <a:ext uri="{FF2B5EF4-FFF2-40B4-BE49-F238E27FC236}">
                <a16:creationId xmlns:a16="http://schemas.microsoft.com/office/drawing/2014/main" id="{84735DD1-F9BD-001C-F8D2-81958E19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13757" y="4978344"/>
            <a:ext cx="418535" cy="418535"/>
          </a:xfrm>
          <a:prstGeom prst="rect">
            <a:avLst/>
          </a:prstGeom>
        </p:spPr>
      </p:pic>
      <p:pic>
        <p:nvPicPr>
          <p:cNvPr id="247" name="グラフィックス 246" descr="工場 単色塗りつぶし">
            <a:extLst>
              <a:ext uri="{FF2B5EF4-FFF2-40B4-BE49-F238E27FC236}">
                <a16:creationId xmlns:a16="http://schemas.microsoft.com/office/drawing/2014/main" id="{99B9A50B-A188-AC60-4847-0AC07A15F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6641" y="4975638"/>
            <a:ext cx="418535" cy="418535"/>
          </a:xfrm>
          <a:prstGeom prst="rect">
            <a:avLst/>
          </a:prstGeom>
        </p:spPr>
      </p:pic>
      <p:pic>
        <p:nvPicPr>
          <p:cNvPr id="248" name="グラフィックス 247" descr="工場 単色塗りつぶし">
            <a:extLst>
              <a:ext uri="{FF2B5EF4-FFF2-40B4-BE49-F238E27FC236}">
                <a16:creationId xmlns:a16="http://schemas.microsoft.com/office/drawing/2014/main" id="{CB2476F7-EC28-7358-CD68-216770743D5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674911" y="5015947"/>
            <a:ext cx="418535" cy="418535"/>
          </a:xfrm>
          <a:prstGeom prst="rect">
            <a:avLst/>
          </a:prstGeom>
        </p:spPr>
      </p:pic>
      <p:sp>
        <p:nvSpPr>
          <p:cNvPr id="254" name="吹き出し: 四角形 253">
            <a:extLst>
              <a:ext uri="{FF2B5EF4-FFF2-40B4-BE49-F238E27FC236}">
                <a16:creationId xmlns:a16="http://schemas.microsoft.com/office/drawing/2014/main" id="{6E9E5B3F-66C8-FDEF-0106-B7D33BA15C1F}"/>
              </a:ext>
            </a:extLst>
          </p:cNvPr>
          <p:cNvSpPr/>
          <p:nvPr/>
        </p:nvSpPr>
        <p:spPr>
          <a:xfrm>
            <a:off x="5811124" y="5881322"/>
            <a:ext cx="4083939" cy="477853"/>
          </a:xfrm>
          <a:prstGeom prst="wedgeRectCallout">
            <a:avLst>
              <a:gd name="adj1" fmla="val -17191"/>
              <a:gd name="adj2" fmla="val -89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バイオマス発電、</a:t>
            </a:r>
            <a:r>
              <a:rPr kumimoji="1" lang="en-US" altLang="ja-JP" sz="1400" dirty="0">
                <a:solidFill>
                  <a:schemeClr val="tx1"/>
                </a:solidFill>
              </a:rPr>
              <a:t>CO2</a:t>
            </a:r>
            <a:r>
              <a:rPr kumimoji="1" lang="ja-JP" altLang="en-US" sz="1400" dirty="0">
                <a:solidFill>
                  <a:schemeClr val="tx1"/>
                </a:solidFill>
              </a:rPr>
              <a:t>回収、メタネーション、</a:t>
            </a:r>
            <a:endParaRPr kumimoji="1" lang="en-US" altLang="ja-JP" sz="1400" dirty="0">
              <a:solidFill>
                <a:schemeClr val="tx1"/>
              </a:solidFill>
            </a:endParaRPr>
          </a:p>
          <a:p>
            <a:pPr algn="ctr"/>
            <a:r>
              <a:rPr kumimoji="1" lang="ja-JP" altLang="en-US" sz="1400" dirty="0">
                <a:solidFill>
                  <a:schemeClr val="tx1"/>
                </a:solidFill>
              </a:rPr>
              <a:t>プラスチックリサイクル、水電解など小型プラントが散在</a:t>
            </a:r>
          </a:p>
        </p:txBody>
      </p:sp>
      <p:pic>
        <p:nvPicPr>
          <p:cNvPr id="257" name="グラフィックス 256" descr="稲妻 単色塗りつぶし">
            <a:extLst>
              <a:ext uri="{FF2B5EF4-FFF2-40B4-BE49-F238E27FC236}">
                <a16:creationId xmlns:a16="http://schemas.microsoft.com/office/drawing/2014/main" id="{9E9761E1-F076-9B34-EDC5-29E28322A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13403" y="3305839"/>
            <a:ext cx="312523" cy="312523"/>
          </a:xfrm>
          <a:prstGeom prst="rect">
            <a:avLst/>
          </a:prstGeom>
        </p:spPr>
      </p:pic>
      <p:pic>
        <p:nvPicPr>
          <p:cNvPr id="258" name="グラフィックス 257" descr="稲妻 単色塗りつぶし">
            <a:extLst>
              <a:ext uri="{FF2B5EF4-FFF2-40B4-BE49-F238E27FC236}">
                <a16:creationId xmlns:a16="http://schemas.microsoft.com/office/drawing/2014/main" id="{8315C818-A5A0-FCFA-C599-FA210666674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857553" y="4188169"/>
            <a:ext cx="312523" cy="312523"/>
          </a:xfrm>
          <a:prstGeom prst="rect">
            <a:avLst/>
          </a:prstGeom>
        </p:spPr>
      </p:pic>
      <p:pic>
        <p:nvPicPr>
          <p:cNvPr id="259" name="グラフィックス 258" descr="ソーラー パネル 単色塗りつぶし">
            <a:extLst>
              <a:ext uri="{FF2B5EF4-FFF2-40B4-BE49-F238E27FC236}">
                <a16:creationId xmlns:a16="http://schemas.microsoft.com/office/drawing/2014/main" id="{FBCC0DB2-7F09-42A7-FE95-E814357B40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57375" y="3759995"/>
            <a:ext cx="247748" cy="247748"/>
          </a:xfrm>
          <a:prstGeom prst="rect">
            <a:avLst/>
          </a:prstGeom>
        </p:spPr>
      </p:pic>
      <p:pic>
        <p:nvPicPr>
          <p:cNvPr id="262" name="グラフィックス 261" descr="ソーラー パネル 単色塗りつぶし">
            <a:extLst>
              <a:ext uri="{FF2B5EF4-FFF2-40B4-BE49-F238E27FC236}">
                <a16:creationId xmlns:a16="http://schemas.microsoft.com/office/drawing/2014/main" id="{CCFA50FE-E0EC-5B58-A4BF-8823AF15E8D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2292" y="4454933"/>
            <a:ext cx="247748" cy="247748"/>
          </a:xfrm>
          <a:prstGeom prst="rect">
            <a:avLst/>
          </a:prstGeom>
        </p:spPr>
      </p:pic>
      <p:pic>
        <p:nvPicPr>
          <p:cNvPr id="265" name="グラフィックス 264" descr="ソーラー パネル 単色塗りつぶし">
            <a:extLst>
              <a:ext uri="{FF2B5EF4-FFF2-40B4-BE49-F238E27FC236}">
                <a16:creationId xmlns:a16="http://schemas.microsoft.com/office/drawing/2014/main" id="{74F4F2CB-7A78-A36E-DD2E-02339EA390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4757" y="4611151"/>
            <a:ext cx="247748" cy="247748"/>
          </a:xfrm>
          <a:prstGeom prst="rect">
            <a:avLst/>
          </a:prstGeom>
        </p:spPr>
      </p:pic>
      <p:pic>
        <p:nvPicPr>
          <p:cNvPr id="266" name="グラフィックス 265" descr="家 単色塗りつぶし">
            <a:extLst>
              <a:ext uri="{FF2B5EF4-FFF2-40B4-BE49-F238E27FC236}">
                <a16:creationId xmlns:a16="http://schemas.microsoft.com/office/drawing/2014/main" id="{648EA8EB-BFB6-2950-375B-CC01DD122C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15396" y="4770465"/>
            <a:ext cx="406005" cy="406005"/>
          </a:xfrm>
          <a:prstGeom prst="rect">
            <a:avLst/>
          </a:prstGeom>
        </p:spPr>
      </p:pic>
      <p:pic>
        <p:nvPicPr>
          <p:cNvPr id="267" name="グラフィックス 266" descr="家 単色塗りつぶし">
            <a:extLst>
              <a:ext uri="{FF2B5EF4-FFF2-40B4-BE49-F238E27FC236}">
                <a16:creationId xmlns:a16="http://schemas.microsoft.com/office/drawing/2014/main" id="{F5E48873-EF89-79E7-220F-DC652157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5605" y="5127244"/>
            <a:ext cx="406005" cy="406005"/>
          </a:xfrm>
          <a:prstGeom prst="rect">
            <a:avLst/>
          </a:prstGeom>
        </p:spPr>
      </p:pic>
      <p:pic>
        <p:nvPicPr>
          <p:cNvPr id="268" name="グラフィックス 267" descr="建物 単色塗りつぶし">
            <a:extLst>
              <a:ext uri="{FF2B5EF4-FFF2-40B4-BE49-F238E27FC236}">
                <a16:creationId xmlns:a16="http://schemas.microsoft.com/office/drawing/2014/main" id="{EB7F998C-1170-E2A9-4B5D-628947A054E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649161" y="4573680"/>
            <a:ext cx="374961" cy="374961"/>
          </a:xfrm>
          <a:prstGeom prst="rect">
            <a:avLst/>
          </a:prstGeom>
        </p:spPr>
      </p:pic>
      <p:pic>
        <p:nvPicPr>
          <p:cNvPr id="269" name="グラフィックス 268" descr="ソーラー パネル 単色塗りつぶし">
            <a:extLst>
              <a:ext uri="{FF2B5EF4-FFF2-40B4-BE49-F238E27FC236}">
                <a16:creationId xmlns:a16="http://schemas.microsoft.com/office/drawing/2014/main" id="{A0B06924-1686-1432-4914-90465C87FB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05346" y="5003370"/>
            <a:ext cx="247748" cy="247748"/>
          </a:xfrm>
          <a:prstGeom prst="rect">
            <a:avLst/>
          </a:prstGeom>
        </p:spPr>
      </p:pic>
      <p:sp>
        <p:nvSpPr>
          <p:cNvPr id="282" name="テキスト ボックス 281">
            <a:extLst>
              <a:ext uri="{FF2B5EF4-FFF2-40B4-BE49-F238E27FC236}">
                <a16:creationId xmlns:a16="http://schemas.microsoft.com/office/drawing/2014/main" id="{3B0527F4-482A-1468-21EB-688F0532777C}"/>
              </a:ext>
            </a:extLst>
          </p:cNvPr>
          <p:cNvSpPr txBox="1"/>
          <p:nvPr/>
        </p:nvSpPr>
        <p:spPr>
          <a:xfrm>
            <a:off x="6193522"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83" name="テキスト ボックス 282">
            <a:extLst>
              <a:ext uri="{FF2B5EF4-FFF2-40B4-BE49-F238E27FC236}">
                <a16:creationId xmlns:a16="http://schemas.microsoft.com/office/drawing/2014/main" id="{26DFE19B-316D-B6D8-B8F0-70B6DCE944A1}"/>
              </a:ext>
            </a:extLst>
          </p:cNvPr>
          <p:cNvSpPr txBox="1"/>
          <p:nvPr/>
        </p:nvSpPr>
        <p:spPr>
          <a:xfrm>
            <a:off x="7871838" y="282858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84" name="テキスト ボックス 283">
            <a:extLst>
              <a:ext uri="{FF2B5EF4-FFF2-40B4-BE49-F238E27FC236}">
                <a16:creationId xmlns:a16="http://schemas.microsoft.com/office/drawing/2014/main" id="{772DBE6A-FF07-4694-B6DC-DDF8F31D84B5}"/>
              </a:ext>
            </a:extLst>
          </p:cNvPr>
          <p:cNvSpPr txBox="1"/>
          <p:nvPr/>
        </p:nvSpPr>
        <p:spPr>
          <a:xfrm>
            <a:off x="10647455" y="4421647"/>
            <a:ext cx="1037099" cy="307777"/>
          </a:xfrm>
          <a:prstGeom prst="rect">
            <a:avLst/>
          </a:prstGeom>
          <a:noFill/>
        </p:spPr>
        <p:txBody>
          <a:bodyPr wrap="square" rtlCol="0">
            <a:spAutoFit/>
          </a:bodyPr>
          <a:lstStyle/>
          <a:p>
            <a:pPr algn="ctr"/>
            <a:r>
              <a:rPr kumimoji="1" lang="ja-JP" altLang="en-US" sz="1400" b="1" dirty="0"/>
              <a:t>工業地域</a:t>
            </a:r>
            <a:endParaRPr kumimoji="1" lang="en-US" altLang="ja-JP" sz="1400" b="1" dirty="0"/>
          </a:p>
        </p:txBody>
      </p:sp>
      <p:pic>
        <p:nvPicPr>
          <p:cNvPr id="285" name="グラフィックス 284" descr="送電塔 単色塗りつぶし">
            <a:extLst>
              <a:ext uri="{FF2B5EF4-FFF2-40B4-BE49-F238E27FC236}">
                <a16:creationId xmlns:a16="http://schemas.microsoft.com/office/drawing/2014/main" id="{E408BC63-26FA-F0C0-0F23-C250B64E22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9136" y="4231656"/>
            <a:ext cx="307777" cy="307777"/>
          </a:xfrm>
          <a:prstGeom prst="rect">
            <a:avLst/>
          </a:prstGeom>
        </p:spPr>
      </p:pic>
      <p:pic>
        <p:nvPicPr>
          <p:cNvPr id="286" name="グラフィックス 285" descr="送電塔 単色塗りつぶし">
            <a:extLst>
              <a:ext uri="{FF2B5EF4-FFF2-40B4-BE49-F238E27FC236}">
                <a16:creationId xmlns:a16="http://schemas.microsoft.com/office/drawing/2014/main" id="{75D2DF21-30E4-FDDD-52E5-962DA1F85E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751534" y="5004904"/>
            <a:ext cx="307777" cy="307777"/>
          </a:xfrm>
          <a:prstGeom prst="rect">
            <a:avLst/>
          </a:prstGeom>
        </p:spPr>
      </p:pic>
      <p:pic>
        <p:nvPicPr>
          <p:cNvPr id="287" name="グラフィックス 286" descr="送電塔 単色塗りつぶし">
            <a:extLst>
              <a:ext uri="{FF2B5EF4-FFF2-40B4-BE49-F238E27FC236}">
                <a16:creationId xmlns:a16="http://schemas.microsoft.com/office/drawing/2014/main" id="{2D7EAC02-E591-2BBF-59E7-9E903095F24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20011" y="4244219"/>
            <a:ext cx="307777" cy="307777"/>
          </a:xfrm>
          <a:prstGeom prst="rect">
            <a:avLst/>
          </a:prstGeom>
        </p:spPr>
      </p:pic>
      <p:sp>
        <p:nvSpPr>
          <p:cNvPr id="288" name="吹き出し: 四角形 287">
            <a:extLst>
              <a:ext uri="{FF2B5EF4-FFF2-40B4-BE49-F238E27FC236}">
                <a16:creationId xmlns:a16="http://schemas.microsoft.com/office/drawing/2014/main" id="{A4CDB423-BA30-C406-966B-5DDD6EFC15BE}"/>
              </a:ext>
            </a:extLst>
          </p:cNvPr>
          <p:cNvSpPr/>
          <p:nvPr/>
        </p:nvSpPr>
        <p:spPr>
          <a:xfrm>
            <a:off x="5837932" y="3610334"/>
            <a:ext cx="2216852" cy="446380"/>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過不足時に近隣地域同士の融通も発生</a:t>
            </a:r>
          </a:p>
        </p:txBody>
      </p:sp>
      <p:pic>
        <p:nvPicPr>
          <p:cNvPr id="289" name="グラフィックス 288" descr="工場 単色塗りつぶし">
            <a:extLst>
              <a:ext uri="{FF2B5EF4-FFF2-40B4-BE49-F238E27FC236}">
                <a16:creationId xmlns:a16="http://schemas.microsoft.com/office/drawing/2014/main" id="{72336916-4179-C1B0-E424-4BF9507A003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30892" y="2986770"/>
            <a:ext cx="418535" cy="418535"/>
          </a:xfrm>
          <a:prstGeom prst="rect">
            <a:avLst/>
          </a:prstGeom>
        </p:spPr>
      </p:pic>
      <p:pic>
        <p:nvPicPr>
          <p:cNvPr id="290" name="グラフィックス 289" descr="工場 単色塗りつぶし">
            <a:extLst>
              <a:ext uri="{FF2B5EF4-FFF2-40B4-BE49-F238E27FC236}">
                <a16:creationId xmlns:a16="http://schemas.microsoft.com/office/drawing/2014/main" id="{5BC7F73C-D8CF-D644-1D30-5EE016204CB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70761" y="3302305"/>
            <a:ext cx="418535" cy="418535"/>
          </a:xfrm>
          <a:prstGeom prst="rect">
            <a:avLst/>
          </a:prstGeom>
        </p:spPr>
      </p:pic>
      <p:pic>
        <p:nvPicPr>
          <p:cNvPr id="291" name="グラフィックス 290" descr="ソーラー パネル 単色塗りつぶし">
            <a:extLst>
              <a:ext uri="{FF2B5EF4-FFF2-40B4-BE49-F238E27FC236}">
                <a16:creationId xmlns:a16="http://schemas.microsoft.com/office/drawing/2014/main" id="{976900F6-CC34-CA4B-283B-C8893B4145F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46541" y="3569495"/>
            <a:ext cx="247748" cy="247748"/>
          </a:xfrm>
          <a:prstGeom prst="rect">
            <a:avLst/>
          </a:prstGeom>
        </p:spPr>
      </p:pic>
      <p:pic>
        <p:nvPicPr>
          <p:cNvPr id="292" name="図 291">
            <a:extLst>
              <a:ext uri="{FF2B5EF4-FFF2-40B4-BE49-F238E27FC236}">
                <a16:creationId xmlns:a16="http://schemas.microsoft.com/office/drawing/2014/main" id="{6F091909-3A29-DBC9-54C6-4D36C055166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8914" y="4786750"/>
            <a:ext cx="289717" cy="289717"/>
          </a:xfrm>
          <a:prstGeom prst="rect">
            <a:avLst/>
          </a:prstGeom>
        </p:spPr>
      </p:pic>
      <p:pic>
        <p:nvPicPr>
          <p:cNvPr id="293" name="図 292">
            <a:extLst>
              <a:ext uri="{FF2B5EF4-FFF2-40B4-BE49-F238E27FC236}">
                <a16:creationId xmlns:a16="http://schemas.microsoft.com/office/drawing/2014/main" id="{5E9B2535-E1A8-3D35-8997-DB4B82FD8F5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0995" y="5193386"/>
            <a:ext cx="289717" cy="289717"/>
          </a:xfrm>
          <a:prstGeom prst="rect">
            <a:avLst/>
          </a:prstGeom>
        </p:spPr>
      </p:pic>
      <p:pic>
        <p:nvPicPr>
          <p:cNvPr id="294" name="図 293">
            <a:extLst>
              <a:ext uri="{FF2B5EF4-FFF2-40B4-BE49-F238E27FC236}">
                <a16:creationId xmlns:a16="http://schemas.microsoft.com/office/drawing/2014/main" id="{E9B6DB54-3A03-7694-C352-1EF751AF5C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1663" y="3549235"/>
            <a:ext cx="289717" cy="289717"/>
          </a:xfrm>
          <a:prstGeom prst="rect">
            <a:avLst/>
          </a:prstGeom>
        </p:spPr>
      </p:pic>
      <p:pic>
        <p:nvPicPr>
          <p:cNvPr id="295" name="図 294">
            <a:extLst>
              <a:ext uri="{FF2B5EF4-FFF2-40B4-BE49-F238E27FC236}">
                <a16:creationId xmlns:a16="http://schemas.microsoft.com/office/drawing/2014/main" id="{555CB19F-DB9F-D803-5F2D-77641B14D69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64478" y="4011802"/>
            <a:ext cx="289717" cy="289717"/>
          </a:xfrm>
          <a:prstGeom prst="rect">
            <a:avLst/>
          </a:prstGeom>
        </p:spPr>
      </p:pic>
      <p:sp>
        <p:nvSpPr>
          <p:cNvPr id="296" name="テキスト ボックス 295">
            <a:extLst>
              <a:ext uri="{FF2B5EF4-FFF2-40B4-BE49-F238E27FC236}">
                <a16:creationId xmlns:a16="http://schemas.microsoft.com/office/drawing/2014/main" id="{52464044-6986-0D04-0D4A-E98B1A6ABB48}"/>
              </a:ext>
            </a:extLst>
          </p:cNvPr>
          <p:cNvSpPr txBox="1"/>
          <p:nvPr/>
        </p:nvSpPr>
        <p:spPr>
          <a:xfrm>
            <a:off x="7096268" y="2425907"/>
            <a:ext cx="3551187" cy="369332"/>
          </a:xfrm>
          <a:prstGeom prst="rect">
            <a:avLst/>
          </a:prstGeom>
          <a:noFill/>
        </p:spPr>
        <p:txBody>
          <a:bodyPr wrap="square" rtlCol="0">
            <a:spAutoFit/>
          </a:bodyPr>
          <a:lstStyle/>
          <a:p>
            <a:pPr algn="ctr"/>
            <a:r>
              <a:rPr kumimoji="1" lang="ja-JP" altLang="en-US" b="1" dirty="0">
                <a:solidFill>
                  <a:schemeClr val="accent1"/>
                </a:solidFill>
              </a:rPr>
              <a:t>エネルギーベースのプラント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 name="テキスト ボックス 1">
            <a:extLst>
              <a:ext uri="{FF2B5EF4-FFF2-40B4-BE49-F238E27FC236}">
                <a16:creationId xmlns:a16="http://schemas.microsoft.com/office/drawing/2014/main" id="{80797ABE-541E-B39E-39F5-EFDC52A18BC0}"/>
              </a:ext>
            </a:extLst>
          </p:cNvPr>
          <p:cNvSpPr txBox="1"/>
          <p:nvPr/>
        </p:nvSpPr>
        <p:spPr>
          <a:xfrm>
            <a:off x="3713827" y="3172611"/>
            <a:ext cx="1687672" cy="307777"/>
          </a:xfrm>
          <a:prstGeom prst="rect">
            <a:avLst/>
          </a:prstGeom>
          <a:noFill/>
        </p:spPr>
        <p:txBody>
          <a:bodyPr wrap="square" rtlCol="0">
            <a:spAutoFit/>
          </a:bodyPr>
          <a:lstStyle/>
          <a:p>
            <a:pPr algn="ctr"/>
            <a:r>
              <a:rPr kumimoji="1" lang="ja-JP" altLang="en-US" sz="1400" dirty="0"/>
              <a:t>再エネ事業者</a:t>
            </a:r>
          </a:p>
        </p:txBody>
      </p:sp>
    </p:spTree>
    <p:extLst>
      <p:ext uri="{BB962C8B-B14F-4D97-AF65-F5344CB8AC3E}">
        <p14:creationId xmlns:p14="http://schemas.microsoft.com/office/powerpoint/2010/main" val="745774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C57CB3F9-61E2-81BC-08BB-079A6E0EB53A}"/>
              </a:ext>
            </a:extLst>
          </p:cNvPr>
          <p:cNvSpPr/>
          <p:nvPr/>
        </p:nvSpPr>
        <p:spPr>
          <a:xfrm>
            <a:off x="432477" y="4795191"/>
            <a:ext cx="1369166" cy="574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四角形: 角を丸くする 17">
            <a:extLst>
              <a:ext uri="{FF2B5EF4-FFF2-40B4-BE49-F238E27FC236}">
                <a16:creationId xmlns:a16="http://schemas.microsoft.com/office/drawing/2014/main" id="{00F0F475-04B0-52CE-1A08-B8FEB451A7E6}"/>
              </a:ext>
            </a:extLst>
          </p:cNvPr>
          <p:cNvSpPr/>
          <p:nvPr/>
        </p:nvSpPr>
        <p:spPr>
          <a:xfrm>
            <a:off x="354263" y="3521674"/>
            <a:ext cx="1536202" cy="812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リサイクル原料の物流ネットワークも分散化し、運転手の移動半径は縮まると予想される。</a:t>
            </a:r>
            <a:endParaRPr lang="en-US" altLang="ja-JP" dirty="0"/>
          </a:p>
          <a:p>
            <a:r>
              <a:rPr lang="ja-JP" altLang="en-US" dirty="0"/>
              <a:t>一方、災害時に近隣地域とリンクすることでカバー範囲は拡大し、止まらない物流となる。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Plant SoS Future Model: Recycled Materials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9492" y="3517456"/>
            <a:ext cx="529760" cy="529760"/>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938" y="4774885"/>
            <a:ext cx="498245" cy="498245"/>
          </a:xfrm>
          <a:prstGeom prst="rect">
            <a:avLst/>
          </a:prstGeom>
        </p:spPr>
      </p:pic>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4605" y="3501814"/>
            <a:ext cx="340651" cy="340651"/>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89377" y="3649037"/>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18" idx="2"/>
            <a:endCxn id="19" idx="0"/>
          </p:cNvCxnSpPr>
          <p:nvPr/>
        </p:nvCxnSpPr>
        <p:spPr>
          <a:xfrm flipH="1">
            <a:off x="1117060" y="4334390"/>
            <a:ext cx="5304" cy="46080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360599" y="2595139"/>
            <a:ext cx="1653795" cy="455646"/>
          </a:xfrm>
          <a:prstGeom prst="wedgeRectCallout">
            <a:avLst>
              <a:gd name="adj1" fmla="val 51974"/>
              <a:gd name="adj2" fmla="val 1358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2435110" y="2587967"/>
            <a:ext cx="2484661" cy="447449"/>
          </a:xfrm>
          <a:prstGeom prst="wedgeRectCallout">
            <a:avLst>
              <a:gd name="adj1" fmla="val -21370"/>
              <a:gd name="adj2" fmla="val 19453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荷物混載で中継運送方式</a:t>
            </a:r>
            <a:endParaRPr kumimoji="1" lang="ja-JP" altLang="en-US" sz="1400" dirty="0">
              <a:solidFill>
                <a:schemeClr val="tx1"/>
              </a:solidFill>
            </a:endParaRPr>
          </a:p>
        </p:txBody>
      </p:sp>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3009" y="3963247"/>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1215752" y="4931470"/>
            <a:ext cx="628813" cy="307777"/>
          </a:xfrm>
          <a:prstGeom prst="rect">
            <a:avLst/>
          </a:prstGeom>
          <a:noFill/>
        </p:spPr>
        <p:txBody>
          <a:bodyPr wrap="square" rtlCol="0">
            <a:spAutoFit/>
          </a:bodyPr>
          <a:lstStyle/>
          <a:p>
            <a:pPr algn="ctr"/>
            <a:r>
              <a:rPr kumimoji="1" lang="ja-JP" altLang="en-US" sz="1400" dirty="0"/>
              <a:t>店舗</a:t>
            </a:r>
          </a:p>
        </p:txBody>
      </p: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08824" y="4811697"/>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a:grpSpLocks noChangeAspect="1"/>
          </p:cNvGrpSpPr>
          <p:nvPr/>
        </p:nvGrpSpPr>
        <p:grpSpPr>
          <a:xfrm>
            <a:off x="2382210" y="4645908"/>
            <a:ext cx="360000" cy="360000"/>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2546238" y="5612405"/>
            <a:ext cx="2797789" cy="557508"/>
          </a:xfrm>
          <a:prstGeom prst="wedgeRectCallout">
            <a:avLst>
              <a:gd name="adj1" fmla="val -43315"/>
              <a:gd name="adj2" fmla="val -1161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シェアリング、配送・交通サービスの融合、需給のマッチング</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427070" y="3229226"/>
            <a:ext cx="1353465" cy="307777"/>
          </a:xfrm>
          <a:prstGeom prst="rect">
            <a:avLst/>
          </a:prstGeom>
          <a:noFill/>
        </p:spPr>
        <p:txBody>
          <a:bodyPr wrap="square" rtlCol="0">
            <a:spAutoFit/>
          </a:bodyPr>
          <a:lstStyle/>
          <a:p>
            <a:pPr algn="ctr"/>
            <a:r>
              <a:rPr kumimoji="1" lang="ja-JP" altLang="en-US" sz="1400" dirty="0"/>
              <a:t>住宅街・都市部</a:t>
            </a:r>
          </a:p>
        </p:txBody>
      </p:sp>
      <p:sp>
        <p:nvSpPr>
          <p:cNvPr id="96" name="テキスト ボックス 95">
            <a:extLst>
              <a:ext uri="{FF2B5EF4-FFF2-40B4-BE49-F238E27FC236}">
                <a16:creationId xmlns:a16="http://schemas.microsoft.com/office/drawing/2014/main" id="{3F2CBA9C-4A6C-750F-B361-59BA673B5C19}"/>
              </a:ext>
            </a:extLst>
          </p:cNvPr>
          <p:cNvSpPr txBox="1"/>
          <p:nvPr/>
        </p:nvSpPr>
        <p:spPr>
          <a:xfrm>
            <a:off x="3446053" y="3031083"/>
            <a:ext cx="1943195" cy="338554"/>
          </a:xfrm>
          <a:prstGeom prst="rect">
            <a:avLst/>
          </a:prstGeom>
          <a:noFill/>
        </p:spPr>
        <p:txBody>
          <a:bodyPr wrap="square" rtlCol="0">
            <a:spAutoFit/>
          </a:bodyPr>
          <a:lstStyle/>
          <a:p>
            <a:pPr algn="ctr"/>
            <a:r>
              <a:rPr kumimoji="1" lang="en-US" altLang="ja-JP" sz="1600" b="1" dirty="0">
                <a:solidFill>
                  <a:schemeClr val="accent4"/>
                </a:solidFill>
              </a:rPr>
              <a:t>Physical Internet</a:t>
            </a:r>
            <a:endParaRPr kumimoji="1" lang="ja-JP" altLang="en-US" sz="1600" b="1" dirty="0">
              <a:solidFill>
                <a:schemeClr val="accent4"/>
              </a:solidFill>
            </a:endParaRPr>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57739" y="3601981"/>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0757" y="5024007"/>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3508" y="3942080"/>
            <a:ext cx="387566" cy="387566"/>
          </a:xfrm>
          <a:prstGeom prst="rect">
            <a:avLst/>
          </a:prstGeom>
        </p:spPr>
      </p:pic>
      <p:sp>
        <p:nvSpPr>
          <p:cNvPr id="53" name="吹き出し: 四角形 52">
            <a:extLst>
              <a:ext uri="{FF2B5EF4-FFF2-40B4-BE49-F238E27FC236}">
                <a16:creationId xmlns:a16="http://schemas.microsoft.com/office/drawing/2014/main" id="{C2F9615B-60A4-6A84-BF1B-3C0D6B1FD0C2}"/>
              </a:ext>
            </a:extLst>
          </p:cNvPr>
          <p:cNvSpPr/>
          <p:nvPr/>
        </p:nvSpPr>
        <p:spPr>
          <a:xfrm>
            <a:off x="114973" y="5852143"/>
            <a:ext cx="2305843" cy="335113"/>
          </a:xfrm>
          <a:prstGeom prst="wedgeRectCallout">
            <a:avLst>
              <a:gd name="adj1" fmla="val -5460"/>
              <a:gd name="adj2" fmla="val -17846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回収ボックスの分散配置</a:t>
            </a:r>
            <a:endParaRPr kumimoji="1" lang="ja-JP" altLang="en-US" sz="1400" dirty="0">
              <a:solidFill>
                <a:schemeClr val="tx1"/>
              </a:solidFill>
            </a:endParaRPr>
          </a:p>
        </p:txBody>
      </p:sp>
      <p:cxnSp>
        <p:nvCxnSpPr>
          <p:cNvPr id="64" name="直線矢印コネクタ 63">
            <a:extLst>
              <a:ext uri="{FF2B5EF4-FFF2-40B4-BE49-F238E27FC236}">
                <a16:creationId xmlns:a16="http://schemas.microsoft.com/office/drawing/2014/main" id="{6506392B-2A02-AAA4-A0FE-157DFE776674}"/>
              </a:ext>
            </a:extLst>
          </p:cNvPr>
          <p:cNvCxnSpPr>
            <a:cxnSpLocks/>
            <a:stCxn id="18" idx="3"/>
            <a:endCxn id="106" idx="1"/>
          </p:cNvCxnSpPr>
          <p:nvPr/>
        </p:nvCxnSpPr>
        <p:spPr>
          <a:xfrm>
            <a:off x="1890465" y="3928032"/>
            <a:ext cx="791328" cy="53672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D8BB14D-CE68-4B0F-8BE1-B2109F7B90EC}"/>
              </a:ext>
            </a:extLst>
          </p:cNvPr>
          <p:cNvCxnSpPr>
            <a:cxnSpLocks/>
            <a:stCxn id="178" idx="3"/>
            <a:endCxn id="6" idx="1"/>
          </p:cNvCxnSpPr>
          <p:nvPr/>
        </p:nvCxnSpPr>
        <p:spPr>
          <a:xfrm flipV="1">
            <a:off x="4044750" y="3782336"/>
            <a:ext cx="804742" cy="6824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グラフィックス 105" descr="倉庫 単色塗りつぶし">
            <a:extLst>
              <a:ext uri="{FF2B5EF4-FFF2-40B4-BE49-F238E27FC236}">
                <a16:creationId xmlns:a16="http://schemas.microsoft.com/office/drawing/2014/main" id="{440F9A77-C589-2714-840B-D3B73954CD8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681793" y="4228940"/>
            <a:ext cx="471624" cy="471624"/>
          </a:xfrm>
          <a:prstGeom prst="rect">
            <a:avLst/>
          </a:prstGeom>
        </p:spPr>
      </p:pic>
      <p:cxnSp>
        <p:nvCxnSpPr>
          <p:cNvPr id="118" name="直線矢印コネクタ 117">
            <a:extLst>
              <a:ext uri="{FF2B5EF4-FFF2-40B4-BE49-F238E27FC236}">
                <a16:creationId xmlns:a16="http://schemas.microsoft.com/office/drawing/2014/main" id="{85641A95-B9C0-0E16-5835-F08ACEBD5250}"/>
              </a:ext>
            </a:extLst>
          </p:cNvPr>
          <p:cNvCxnSpPr>
            <a:cxnSpLocks/>
            <a:stCxn id="19" idx="3"/>
            <a:endCxn id="106" idx="1"/>
          </p:cNvCxnSpPr>
          <p:nvPr/>
        </p:nvCxnSpPr>
        <p:spPr>
          <a:xfrm flipV="1">
            <a:off x="1801643" y="4464752"/>
            <a:ext cx="880150" cy="617463"/>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57" name="グラフィックス 156" descr="工場 単色塗りつぶし">
            <a:extLst>
              <a:ext uri="{FF2B5EF4-FFF2-40B4-BE49-F238E27FC236}">
                <a16:creationId xmlns:a16="http://schemas.microsoft.com/office/drawing/2014/main" id="{96DD7AEC-61EE-B55B-DDEF-66ABA4BAFA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27720" y="4886620"/>
            <a:ext cx="529760" cy="529760"/>
          </a:xfrm>
          <a:prstGeom prst="rect">
            <a:avLst/>
          </a:prstGeom>
        </p:spPr>
      </p:pic>
      <p:pic>
        <p:nvPicPr>
          <p:cNvPr id="158" name="グラフィックス 157" descr="トラック 単色塗りつぶし">
            <a:extLst>
              <a:ext uri="{FF2B5EF4-FFF2-40B4-BE49-F238E27FC236}">
                <a16:creationId xmlns:a16="http://schemas.microsoft.com/office/drawing/2014/main" id="{B5CE6865-CA4B-BC25-5CB1-F34D8AA731C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77651" y="4828721"/>
            <a:ext cx="540000" cy="540000"/>
          </a:xfrm>
          <a:prstGeom prst="rect">
            <a:avLst/>
          </a:prstGeom>
        </p:spPr>
      </p:pic>
      <p:cxnSp>
        <p:nvCxnSpPr>
          <p:cNvPr id="165" name="直線矢印コネクタ 164">
            <a:extLst>
              <a:ext uri="{FF2B5EF4-FFF2-40B4-BE49-F238E27FC236}">
                <a16:creationId xmlns:a16="http://schemas.microsoft.com/office/drawing/2014/main" id="{70D3006B-210E-196C-4F06-3799765F2121}"/>
              </a:ext>
            </a:extLst>
          </p:cNvPr>
          <p:cNvCxnSpPr>
            <a:cxnSpLocks/>
            <a:stCxn id="178" idx="3"/>
            <a:endCxn id="157" idx="1"/>
          </p:cNvCxnSpPr>
          <p:nvPr/>
        </p:nvCxnSpPr>
        <p:spPr>
          <a:xfrm>
            <a:off x="4044750" y="4464752"/>
            <a:ext cx="782970" cy="686748"/>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78" name="グラフィックス 177" descr="倉庫 単色塗りつぶし">
            <a:extLst>
              <a:ext uri="{FF2B5EF4-FFF2-40B4-BE49-F238E27FC236}">
                <a16:creationId xmlns:a16="http://schemas.microsoft.com/office/drawing/2014/main" id="{5285B11E-9E5F-836C-8B6E-038498485DA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573126" y="4228940"/>
            <a:ext cx="471624" cy="471624"/>
          </a:xfrm>
          <a:prstGeom prst="rect">
            <a:avLst/>
          </a:prstGeom>
        </p:spPr>
      </p:pic>
      <p:cxnSp>
        <p:nvCxnSpPr>
          <p:cNvPr id="179" name="直線矢印コネクタ 178">
            <a:extLst>
              <a:ext uri="{FF2B5EF4-FFF2-40B4-BE49-F238E27FC236}">
                <a16:creationId xmlns:a16="http://schemas.microsoft.com/office/drawing/2014/main" id="{8AD963A8-FBCA-8B99-4395-08595677A576}"/>
              </a:ext>
            </a:extLst>
          </p:cNvPr>
          <p:cNvCxnSpPr>
            <a:cxnSpLocks/>
            <a:stCxn id="106" idx="3"/>
            <a:endCxn id="178" idx="1"/>
          </p:cNvCxnSpPr>
          <p:nvPr/>
        </p:nvCxnSpPr>
        <p:spPr>
          <a:xfrm>
            <a:off x="3153417" y="4464752"/>
            <a:ext cx="419709" cy="0"/>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9" name="グラフィックス 198" descr="トラック 枠線">
            <a:extLst>
              <a:ext uri="{FF2B5EF4-FFF2-40B4-BE49-F238E27FC236}">
                <a16:creationId xmlns:a16="http://schemas.microsoft.com/office/drawing/2014/main" id="{B9A7B340-5B1F-1154-7A0E-92A67D648A3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907575" y="3503155"/>
            <a:ext cx="979713" cy="979713"/>
          </a:xfrm>
          <a:prstGeom prst="rect">
            <a:avLst/>
          </a:prstGeom>
        </p:spPr>
      </p:pic>
      <p:pic>
        <p:nvPicPr>
          <p:cNvPr id="201" name="グラフィックス 200" descr="ダンプ トラック 単色塗りつぶし">
            <a:extLst>
              <a:ext uri="{FF2B5EF4-FFF2-40B4-BE49-F238E27FC236}">
                <a16:creationId xmlns:a16="http://schemas.microsoft.com/office/drawing/2014/main" id="{8D8F8722-0A2F-CCA6-FC33-AC5659A2C59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7632" y="3620342"/>
            <a:ext cx="564549" cy="564549"/>
          </a:xfrm>
          <a:prstGeom prst="rect">
            <a:avLst/>
          </a:prstGeom>
        </p:spPr>
      </p:pic>
      <p:pic>
        <p:nvPicPr>
          <p:cNvPr id="202" name="グラフィックス 201" descr="建設作業員男性 単色塗りつぶし">
            <a:extLst>
              <a:ext uri="{FF2B5EF4-FFF2-40B4-BE49-F238E27FC236}">
                <a16:creationId xmlns:a16="http://schemas.microsoft.com/office/drawing/2014/main" id="{2F4D7A51-FBF0-7C81-0AAD-5BD9208B06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5913" y="4690398"/>
            <a:ext cx="340651" cy="340651"/>
          </a:xfrm>
          <a:prstGeom prst="rect">
            <a:avLst/>
          </a:prstGeom>
        </p:spPr>
      </p:pic>
      <p:pic>
        <p:nvPicPr>
          <p:cNvPr id="207" name="グラフィックス 206" descr="トラック 単色塗りつぶし">
            <a:extLst>
              <a:ext uri="{FF2B5EF4-FFF2-40B4-BE49-F238E27FC236}">
                <a16:creationId xmlns:a16="http://schemas.microsoft.com/office/drawing/2014/main" id="{8E337B7D-B8D9-CC70-BF53-626903CA9D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912967" y="3632616"/>
            <a:ext cx="540000" cy="540000"/>
          </a:xfrm>
          <a:prstGeom prst="rect">
            <a:avLst/>
          </a:prstGeom>
        </p:spPr>
      </p:pic>
      <p:pic>
        <p:nvPicPr>
          <p:cNvPr id="208" name="グラフィックス 207" descr="建設作業員男性 単色塗りつぶし">
            <a:extLst>
              <a:ext uri="{FF2B5EF4-FFF2-40B4-BE49-F238E27FC236}">
                <a16:creationId xmlns:a16="http://schemas.microsoft.com/office/drawing/2014/main" id="{3B208CA4-49A5-5AFF-1A5C-1734F9C8F5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18571" y="3466859"/>
            <a:ext cx="340651" cy="340651"/>
          </a:xfrm>
          <a:prstGeom prst="rect">
            <a:avLst/>
          </a:prstGeom>
        </p:spPr>
      </p:pic>
      <p:sp>
        <p:nvSpPr>
          <p:cNvPr id="209" name="正方形/長方形 208">
            <a:extLst>
              <a:ext uri="{FF2B5EF4-FFF2-40B4-BE49-F238E27FC236}">
                <a16:creationId xmlns:a16="http://schemas.microsoft.com/office/drawing/2014/main" id="{BCDCEE7F-948E-E409-AF58-7705E548BFAF}"/>
              </a:ext>
            </a:extLst>
          </p:cNvPr>
          <p:cNvSpPr>
            <a:spLocks/>
          </p:cNvSpPr>
          <p:nvPr/>
        </p:nvSpPr>
        <p:spPr>
          <a:xfrm>
            <a:off x="30466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0" name="正方形/長方形 209">
            <a:extLst>
              <a:ext uri="{FF2B5EF4-FFF2-40B4-BE49-F238E27FC236}">
                <a16:creationId xmlns:a16="http://schemas.microsoft.com/office/drawing/2014/main" id="{461B7E6A-9616-096D-23F2-2C330FD49D67}"/>
              </a:ext>
            </a:extLst>
          </p:cNvPr>
          <p:cNvSpPr>
            <a:spLocks/>
          </p:cNvSpPr>
          <p:nvPr/>
        </p:nvSpPr>
        <p:spPr>
          <a:xfrm>
            <a:off x="31990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1" name="正方形/長方形 210">
            <a:extLst>
              <a:ext uri="{FF2B5EF4-FFF2-40B4-BE49-F238E27FC236}">
                <a16:creationId xmlns:a16="http://schemas.microsoft.com/office/drawing/2014/main" id="{59FFB18B-608F-FEEB-B397-72BD62A07A42}"/>
              </a:ext>
            </a:extLst>
          </p:cNvPr>
          <p:cNvSpPr>
            <a:spLocks/>
          </p:cNvSpPr>
          <p:nvPr/>
        </p:nvSpPr>
        <p:spPr>
          <a:xfrm>
            <a:off x="30466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正方形/長方形 211">
            <a:extLst>
              <a:ext uri="{FF2B5EF4-FFF2-40B4-BE49-F238E27FC236}">
                <a16:creationId xmlns:a16="http://schemas.microsoft.com/office/drawing/2014/main" id="{528EE3B9-5F18-1829-1902-33B2834ABF22}"/>
              </a:ext>
            </a:extLst>
          </p:cNvPr>
          <p:cNvSpPr>
            <a:spLocks/>
          </p:cNvSpPr>
          <p:nvPr/>
        </p:nvSpPr>
        <p:spPr>
          <a:xfrm>
            <a:off x="31990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3" name="正方形/長方形 212">
            <a:extLst>
              <a:ext uri="{FF2B5EF4-FFF2-40B4-BE49-F238E27FC236}">
                <a16:creationId xmlns:a16="http://schemas.microsoft.com/office/drawing/2014/main" id="{98B3E065-BADB-FFA7-34BE-AD9AD88A4806}"/>
              </a:ext>
            </a:extLst>
          </p:cNvPr>
          <p:cNvSpPr>
            <a:spLocks/>
          </p:cNvSpPr>
          <p:nvPr/>
        </p:nvSpPr>
        <p:spPr>
          <a:xfrm>
            <a:off x="33514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4" name="正方形/長方形 213">
            <a:extLst>
              <a:ext uri="{FF2B5EF4-FFF2-40B4-BE49-F238E27FC236}">
                <a16:creationId xmlns:a16="http://schemas.microsoft.com/office/drawing/2014/main" id="{BA0AF47F-1B26-326B-0DE9-49164C751491}"/>
              </a:ext>
            </a:extLst>
          </p:cNvPr>
          <p:cNvSpPr>
            <a:spLocks/>
          </p:cNvSpPr>
          <p:nvPr/>
        </p:nvSpPr>
        <p:spPr>
          <a:xfrm>
            <a:off x="33514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5" name="テキスト ボックス 214">
            <a:extLst>
              <a:ext uri="{FF2B5EF4-FFF2-40B4-BE49-F238E27FC236}">
                <a16:creationId xmlns:a16="http://schemas.microsoft.com/office/drawing/2014/main" id="{10BDF6ED-DA19-AD9D-9DBD-41B085B5A783}"/>
              </a:ext>
            </a:extLst>
          </p:cNvPr>
          <p:cNvSpPr txBox="1"/>
          <p:nvPr/>
        </p:nvSpPr>
        <p:spPr>
          <a:xfrm>
            <a:off x="1004692" y="2109994"/>
            <a:ext cx="3901749"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sp>
        <p:nvSpPr>
          <p:cNvPr id="217" name="テキスト ボックス 216">
            <a:extLst>
              <a:ext uri="{FF2B5EF4-FFF2-40B4-BE49-F238E27FC236}">
                <a16:creationId xmlns:a16="http://schemas.microsoft.com/office/drawing/2014/main" id="{C6910776-7C4F-4972-D857-CDDEFACEAECB}"/>
              </a:ext>
            </a:extLst>
          </p:cNvPr>
          <p:cNvSpPr txBox="1"/>
          <p:nvPr/>
        </p:nvSpPr>
        <p:spPr>
          <a:xfrm>
            <a:off x="7085382" y="2109994"/>
            <a:ext cx="3551187" cy="369332"/>
          </a:xfrm>
          <a:prstGeom prst="rect">
            <a:avLst/>
          </a:prstGeom>
          <a:noFill/>
        </p:spPr>
        <p:txBody>
          <a:bodyPr wrap="square" rtlCol="0">
            <a:spAutoFit/>
          </a:bodyPr>
          <a:lstStyle/>
          <a:p>
            <a:pPr algn="ctr"/>
            <a:r>
              <a:rPr kumimoji="1" lang="ja-JP" altLang="en-US" b="1" dirty="0">
                <a:solidFill>
                  <a:schemeClr val="accent1"/>
                </a:solidFill>
              </a:rPr>
              <a:t>リサイクル原料ベースのプラント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18" name="楕円 217">
            <a:extLst>
              <a:ext uri="{FF2B5EF4-FFF2-40B4-BE49-F238E27FC236}">
                <a16:creationId xmlns:a16="http://schemas.microsoft.com/office/drawing/2014/main" id="{0617CBDE-329C-CCA5-0B45-F2C4077C41DF}"/>
              </a:ext>
            </a:extLst>
          </p:cNvPr>
          <p:cNvSpPr/>
          <p:nvPr/>
        </p:nvSpPr>
        <p:spPr>
          <a:xfrm>
            <a:off x="6721408" y="4352373"/>
            <a:ext cx="1910807" cy="152964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9" name="楕円 218">
            <a:extLst>
              <a:ext uri="{FF2B5EF4-FFF2-40B4-BE49-F238E27FC236}">
                <a16:creationId xmlns:a16="http://schemas.microsoft.com/office/drawing/2014/main" id="{125C12D4-DC09-36B4-6BA2-69A05049CCC3}"/>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1" name="グラフィックス 220" descr="工場 単色塗りつぶし">
            <a:extLst>
              <a:ext uri="{FF2B5EF4-FFF2-40B4-BE49-F238E27FC236}">
                <a16:creationId xmlns:a16="http://schemas.microsoft.com/office/drawing/2014/main" id="{A8D25278-340E-AA75-5F77-F733990EEF6C}"/>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133807" y="4445360"/>
            <a:ext cx="477853" cy="477853"/>
          </a:xfrm>
          <a:prstGeom prst="rect">
            <a:avLst/>
          </a:prstGeom>
        </p:spPr>
      </p:pic>
      <p:pic>
        <p:nvPicPr>
          <p:cNvPr id="223" name="グラフィックス 222" descr="家 単色塗りつぶし">
            <a:extLst>
              <a:ext uri="{FF2B5EF4-FFF2-40B4-BE49-F238E27FC236}">
                <a16:creationId xmlns:a16="http://schemas.microsoft.com/office/drawing/2014/main" id="{ADE679D8-20A2-A79A-3562-07850B6C331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71475" y="3411813"/>
            <a:ext cx="252000" cy="252000"/>
          </a:xfrm>
          <a:prstGeom prst="rect">
            <a:avLst/>
          </a:prstGeom>
        </p:spPr>
      </p:pic>
      <p:pic>
        <p:nvPicPr>
          <p:cNvPr id="226" name="グラフィックス 225" descr="建物 単色塗りつぶし">
            <a:extLst>
              <a:ext uri="{FF2B5EF4-FFF2-40B4-BE49-F238E27FC236}">
                <a16:creationId xmlns:a16="http://schemas.microsoft.com/office/drawing/2014/main" id="{E57AE5B3-0932-F7C8-4EF3-6BD2069CD8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13327" y="3071212"/>
            <a:ext cx="252000" cy="252000"/>
          </a:xfrm>
          <a:prstGeom prst="rect">
            <a:avLst/>
          </a:prstGeom>
        </p:spPr>
      </p:pic>
      <p:cxnSp>
        <p:nvCxnSpPr>
          <p:cNvPr id="228" name="直線コネクタ 227">
            <a:extLst>
              <a:ext uri="{FF2B5EF4-FFF2-40B4-BE49-F238E27FC236}">
                <a16:creationId xmlns:a16="http://schemas.microsoft.com/office/drawing/2014/main" id="{01D9F0CF-BBA6-1835-28DB-00E6E791B56B}"/>
              </a:ext>
            </a:extLst>
          </p:cNvPr>
          <p:cNvCxnSpPr>
            <a:cxnSpLocks/>
            <a:stCxn id="219" idx="5"/>
            <a:endCxn id="263" idx="1"/>
          </p:cNvCxnSpPr>
          <p:nvPr/>
        </p:nvCxnSpPr>
        <p:spPr>
          <a:xfrm>
            <a:off x="9850290" y="4187881"/>
            <a:ext cx="88124"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6803F5D-17C1-8901-5570-89B1079AE89C}"/>
              </a:ext>
            </a:extLst>
          </p:cNvPr>
          <p:cNvCxnSpPr>
            <a:cxnSpLocks/>
            <a:stCxn id="219" idx="3"/>
            <a:endCxn id="218" idx="7"/>
          </p:cNvCxnSpPr>
          <p:nvPr/>
        </p:nvCxnSpPr>
        <p:spPr>
          <a:xfrm flipH="1">
            <a:off x="8352384" y="4187881"/>
            <a:ext cx="146761"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8B3142D7-A52E-F10D-5773-92A475B50A35}"/>
              </a:ext>
            </a:extLst>
          </p:cNvPr>
          <p:cNvCxnSpPr>
            <a:cxnSpLocks/>
            <a:stCxn id="263" idx="2"/>
            <a:endCxn id="218" idx="6"/>
          </p:cNvCxnSpPr>
          <p:nvPr/>
        </p:nvCxnSpPr>
        <p:spPr>
          <a:xfrm flipH="1">
            <a:off x="8632215" y="5117195"/>
            <a:ext cx="1026368"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33" name="グラフィックス 232" descr="工場 単色塗りつぶし">
            <a:extLst>
              <a:ext uri="{FF2B5EF4-FFF2-40B4-BE49-F238E27FC236}">
                <a16:creationId xmlns:a16="http://schemas.microsoft.com/office/drawing/2014/main" id="{D297E8B7-8C1F-E93B-E226-51246B3B4974}"/>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916936" y="5244497"/>
            <a:ext cx="418535" cy="418535"/>
          </a:xfrm>
          <a:prstGeom prst="rect">
            <a:avLst/>
          </a:prstGeom>
        </p:spPr>
      </p:pic>
      <p:pic>
        <p:nvPicPr>
          <p:cNvPr id="239" name="グラフィックス 238" descr="建物 単色塗りつぶし">
            <a:extLst>
              <a:ext uri="{FF2B5EF4-FFF2-40B4-BE49-F238E27FC236}">
                <a16:creationId xmlns:a16="http://schemas.microsoft.com/office/drawing/2014/main" id="{02A5C1AF-F1EA-214C-9D95-977A31F88D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67027" y="5209966"/>
            <a:ext cx="252000" cy="252000"/>
          </a:xfrm>
          <a:prstGeom prst="rect">
            <a:avLst/>
          </a:prstGeom>
        </p:spPr>
      </p:pic>
      <p:sp>
        <p:nvSpPr>
          <p:cNvPr id="241" name="テキスト ボックス 240">
            <a:extLst>
              <a:ext uri="{FF2B5EF4-FFF2-40B4-BE49-F238E27FC236}">
                <a16:creationId xmlns:a16="http://schemas.microsoft.com/office/drawing/2014/main" id="{99C5BB95-0514-FD4D-5E6D-09A6FE916661}"/>
              </a:ext>
            </a:extLst>
          </p:cNvPr>
          <p:cNvSpPr txBox="1"/>
          <p:nvPr/>
        </p:nvSpPr>
        <p:spPr>
          <a:xfrm>
            <a:off x="6378579"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42" name="テキスト ボックス 241">
            <a:extLst>
              <a:ext uri="{FF2B5EF4-FFF2-40B4-BE49-F238E27FC236}">
                <a16:creationId xmlns:a16="http://schemas.microsoft.com/office/drawing/2014/main" id="{90152D15-2FED-C881-1F07-0A1C7E43D40B}"/>
              </a:ext>
            </a:extLst>
          </p:cNvPr>
          <p:cNvSpPr txBox="1"/>
          <p:nvPr/>
        </p:nvSpPr>
        <p:spPr>
          <a:xfrm>
            <a:off x="7870476" y="2826161"/>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47" name="吹き出し: 四角形 246">
            <a:extLst>
              <a:ext uri="{FF2B5EF4-FFF2-40B4-BE49-F238E27FC236}">
                <a16:creationId xmlns:a16="http://schemas.microsoft.com/office/drawing/2014/main" id="{525A4046-7593-F894-808F-9C91B8EED829}"/>
              </a:ext>
            </a:extLst>
          </p:cNvPr>
          <p:cNvSpPr/>
          <p:nvPr/>
        </p:nvSpPr>
        <p:spPr>
          <a:xfrm>
            <a:off x="5650936" y="3464167"/>
            <a:ext cx="2532929" cy="615056"/>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災害時・渋滞時に近隣地域の経路・輸送手段を活用</a:t>
            </a:r>
          </a:p>
        </p:txBody>
      </p:sp>
      <p:pic>
        <p:nvPicPr>
          <p:cNvPr id="248" name="グラフィックス 247" descr="工場 単色塗りつぶし">
            <a:extLst>
              <a:ext uri="{FF2B5EF4-FFF2-40B4-BE49-F238E27FC236}">
                <a16:creationId xmlns:a16="http://schemas.microsoft.com/office/drawing/2014/main" id="{88CE44EC-424E-24DE-811D-4BEA82D09BC7}"/>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649399" y="3220703"/>
            <a:ext cx="418535" cy="418535"/>
          </a:xfrm>
          <a:prstGeom prst="rect">
            <a:avLst/>
          </a:prstGeom>
        </p:spPr>
      </p:pic>
      <p:pic>
        <p:nvPicPr>
          <p:cNvPr id="249" name="グラフィックス 248" descr="工場 単色塗りつぶし">
            <a:extLst>
              <a:ext uri="{FF2B5EF4-FFF2-40B4-BE49-F238E27FC236}">
                <a16:creationId xmlns:a16="http://schemas.microsoft.com/office/drawing/2014/main" id="{1D5A7AE2-E953-264E-0549-4C83CC6C197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173661" y="3931917"/>
            <a:ext cx="418535" cy="418535"/>
          </a:xfrm>
          <a:prstGeom prst="rect">
            <a:avLst/>
          </a:prstGeom>
        </p:spPr>
      </p:pic>
      <p:pic>
        <p:nvPicPr>
          <p:cNvPr id="258" name="グラフィックス 257" descr="倉庫 単色塗りつぶし">
            <a:extLst>
              <a:ext uri="{FF2B5EF4-FFF2-40B4-BE49-F238E27FC236}">
                <a16:creationId xmlns:a16="http://schemas.microsoft.com/office/drawing/2014/main" id="{D46C0134-35E1-2186-26DD-E48CEF5692D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159034" y="3017930"/>
            <a:ext cx="358563" cy="358563"/>
          </a:xfrm>
          <a:prstGeom prst="rect">
            <a:avLst/>
          </a:prstGeom>
        </p:spPr>
      </p:pic>
      <p:pic>
        <p:nvPicPr>
          <p:cNvPr id="260" name="グラフィックス 259" descr="家 単色塗りつぶし">
            <a:extLst>
              <a:ext uri="{FF2B5EF4-FFF2-40B4-BE49-F238E27FC236}">
                <a16:creationId xmlns:a16="http://schemas.microsoft.com/office/drawing/2014/main" id="{0BF8A165-69C0-B1B5-FD52-CFBA32730D6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207722" y="5483127"/>
            <a:ext cx="252000" cy="252000"/>
          </a:xfrm>
          <a:prstGeom prst="rect">
            <a:avLst/>
          </a:prstGeom>
        </p:spPr>
      </p:pic>
      <p:sp>
        <p:nvSpPr>
          <p:cNvPr id="261" name="吹き出し: 四角形 260">
            <a:extLst>
              <a:ext uri="{FF2B5EF4-FFF2-40B4-BE49-F238E27FC236}">
                <a16:creationId xmlns:a16="http://schemas.microsoft.com/office/drawing/2014/main" id="{EE03F021-CD59-9B0C-9C74-9B729143344C}"/>
              </a:ext>
            </a:extLst>
          </p:cNvPr>
          <p:cNvSpPr/>
          <p:nvPr/>
        </p:nvSpPr>
        <p:spPr>
          <a:xfrm>
            <a:off x="9309808" y="2542340"/>
            <a:ext cx="2617441" cy="406592"/>
          </a:xfrm>
          <a:prstGeom prst="wedgeRectCallout">
            <a:avLst>
              <a:gd name="adj1" fmla="val -31646"/>
              <a:gd name="adj2" fmla="val 101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配送は短距離往復が主流に</a:t>
            </a:r>
            <a:endParaRPr kumimoji="1" lang="ja-JP" altLang="en-US" sz="1400" dirty="0">
              <a:solidFill>
                <a:schemeClr val="tx1"/>
              </a:solidFill>
            </a:endParaRPr>
          </a:p>
        </p:txBody>
      </p:sp>
      <p:sp>
        <p:nvSpPr>
          <p:cNvPr id="263" name="楕円 262">
            <a:extLst>
              <a:ext uri="{FF2B5EF4-FFF2-40B4-BE49-F238E27FC236}">
                <a16:creationId xmlns:a16="http://schemas.microsoft.com/office/drawing/2014/main" id="{D1B574DB-7714-99A5-12BF-669E9998A8C3}"/>
              </a:ext>
            </a:extLst>
          </p:cNvPr>
          <p:cNvSpPr/>
          <p:nvPr/>
        </p:nvSpPr>
        <p:spPr>
          <a:xfrm>
            <a:off x="9658583" y="4352373"/>
            <a:ext cx="1910807" cy="1529643"/>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64" name="グラフィックス 263" descr="工場 単色塗りつぶし">
            <a:extLst>
              <a:ext uri="{FF2B5EF4-FFF2-40B4-BE49-F238E27FC236}">
                <a16:creationId xmlns:a16="http://schemas.microsoft.com/office/drawing/2014/main" id="{092194BD-92FA-74FB-6660-BE1FE64288A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039038" y="5273130"/>
            <a:ext cx="477853" cy="477853"/>
          </a:xfrm>
          <a:prstGeom prst="rect">
            <a:avLst/>
          </a:prstGeom>
        </p:spPr>
      </p:pic>
      <p:pic>
        <p:nvPicPr>
          <p:cNvPr id="265" name="グラフィックス 264" descr="工場 単色塗りつぶし">
            <a:extLst>
              <a:ext uri="{FF2B5EF4-FFF2-40B4-BE49-F238E27FC236}">
                <a16:creationId xmlns:a16="http://schemas.microsoft.com/office/drawing/2014/main" id="{70EDC621-AA71-6AA5-8B79-40B905C9BC6F}"/>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797042" y="4403204"/>
            <a:ext cx="418535" cy="418535"/>
          </a:xfrm>
          <a:prstGeom prst="rect">
            <a:avLst/>
          </a:prstGeom>
        </p:spPr>
      </p:pic>
      <p:pic>
        <p:nvPicPr>
          <p:cNvPr id="266" name="グラフィックス 265" descr="建物 単色塗りつぶし">
            <a:extLst>
              <a:ext uri="{FF2B5EF4-FFF2-40B4-BE49-F238E27FC236}">
                <a16:creationId xmlns:a16="http://schemas.microsoft.com/office/drawing/2014/main" id="{CADF1244-AB0F-FA33-2826-B2A00E37D9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48600" y="5290380"/>
            <a:ext cx="252000" cy="252000"/>
          </a:xfrm>
          <a:prstGeom prst="rect">
            <a:avLst/>
          </a:prstGeom>
        </p:spPr>
      </p:pic>
      <p:sp>
        <p:nvSpPr>
          <p:cNvPr id="267" name="テキスト ボックス 266">
            <a:extLst>
              <a:ext uri="{FF2B5EF4-FFF2-40B4-BE49-F238E27FC236}">
                <a16:creationId xmlns:a16="http://schemas.microsoft.com/office/drawing/2014/main" id="{FE7D43E3-1296-258E-D0DF-DD306136C6FC}"/>
              </a:ext>
            </a:extLst>
          </p:cNvPr>
          <p:cNvSpPr txBox="1"/>
          <p:nvPr/>
        </p:nvSpPr>
        <p:spPr>
          <a:xfrm>
            <a:off x="10896961" y="4283002"/>
            <a:ext cx="755279" cy="307777"/>
          </a:xfrm>
          <a:prstGeom prst="rect">
            <a:avLst/>
          </a:prstGeom>
          <a:noFill/>
        </p:spPr>
        <p:txBody>
          <a:bodyPr wrap="square" rtlCol="0">
            <a:spAutoFit/>
          </a:bodyPr>
          <a:lstStyle/>
          <a:p>
            <a:pPr algn="ctr"/>
            <a:r>
              <a:rPr kumimoji="1" lang="ja-JP" altLang="en-US" sz="1400" b="1"/>
              <a:t>地域</a:t>
            </a:r>
            <a:r>
              <a:rPr kumimoji="1" lang="en-US" altLang="ja-JP" sz="1400" b="1" dirty="0"/>
              <a:t>C</a:t>
            </a:r>
          </a:p>
        </p:txBody>
      </p:sp>
      <p:pic>
        <p:nvPicPr>
          <p:cNvPr id="268" name="グラフィックス 267" descr="家 単色塗りつぶし">
            <a:extLst>
              <a:ext uri="{FF2B5EF4-FFF2-40B4-BE49-F238E27FC236}">
                <a16:creationId xmlns:a16="http://schemas.microsoft.com/office/drawing/2014/main" id="{5651F829-C0F8-B6D4-889A-8EA4FC4D77D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744350" y="5600143"/>
            <a:ext cx="252000" cy="252000"/>
          </a:xfrm>
          <a:prstGeom prst="rect">
            <a:avLst/>
          </a:prstGeom>
        </p:spPr>
      </p:pic>
      <p:pic>
        <p:nvPicPr>
          <p:cNvPr id="274" name="グラフィックス 273" descr="倉庫 単色塗りつぶし">
            <a:extLst>
              <a:ext uri="{FF2B5EF4-FFF2-40B4-BE49-F238E27FC236}">
                <a16:creationId xmlns:a16="http://schemas.microsoft.com/office/drawing/2014/main" id="{26D47105-FD50-CE94-E882-29358BF2757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776026" y="3614342"/>
            <a:ext cx="358563" cy="358563"/>
          </a:xfrm>
          <a:prstGeom prst="rect">
            <a:avLst/>
          </a:prstGeom>
        </p:spPr>
      </p:pic>
      <p:pic>
        <p:nvPicPr>
          <p:cNvPr id="275" name="グラフィックス 274" descr="倉庫 単色塗りつぶし">
            <a:extLst>
              <a:ext uri="{FF2B5EF4-FFF2-40B4-BE49-F238E27FC236}">
                <a16:creationId xmlns:a16="http://schemas.microsoft.com/office/drawing/2014/main" id="{1F56A028-4805-C67E-A3FE-EF3BB9CC19D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913451" y="4719612"/>
            <a:ext cx="358563" cy="358563"/>
          </a:xfrm>
          <a:prstGeom prst="rect">
            <a:avLst/>
          </a:prstGeom>
        </p:spPr>
      </p:pic>
      <p:pic>
        <p:nvPicPr>
          <p:cNvPr id="276" name="グラフィックス 275" descr="倉庫 単色塗りつぶし">
            <a:extLst>
              <a:ext uri="{FF2B5EF4-FFF2-40B4-BE49-F238E27FC236}">
                <a16:creationId xmlns:a16="http://schemas.microsoft.com/office/drawing/2014/main" id="{90F143A9-27F3-EB0E-23F0-336B4EEB6C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228459" y="4937912"/>
            <a:ext cx="358563" cy="358563"/>
          </a:xfrm>
          <a:prstGeom prst="rect">
            <a:avLst/>
          </a:prstGeom>
        </p:spPr>
      </p:pic>
      <p:pic>
        <p:nvPicPr>
          <p:cNvPr id="278" name="グラフィックス 277" descr="倉庫 単色塗りつぶし">
            <a:extLst>
              <a:ext uri="{FF2B5EF4-FFF2-40B4-BE49-F238E27FC236}">
                <a16:creationId xmlns:a16="http://schemas.microsoft.com/office/drawing/2014/main" id="{1F810334-D612-9E06-AFF8-D0A7843FCA9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617760" y="4885012"/>
            <a:ext cx="358563" cy="358563"/>
          </a:xfrm>
          <a:prstGeom prst="rect">
            <a:avLst/>
          </a:prstGeom>
        </p:spPr>
      </p:pic>
      <p:pic>
        <p:nvPicPr>
          <p:cNvPr id="279" name="グラフィックス 278" descr="倉庫 単色塗りつぶし">
            <a:extLst>
              <a:ext uri="{FF2B5EF4-FFF2-40B4-BE49-F238E27FC236}">
                <a16:creationId xmlns:a16="http://schemas.microsoft.com/office/drawing/2014/main" id="{BA456619-88EF-F949-6FAB-3F558EF9FA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935085" y="4788390"/>
            <a:ext cx="358563" cy="358563"/>
          </a:xfrm>
          <a:prstGeom prst="rect">
            <a:avLst/>
          </a:prstGeom>
        </p:spPr>
      </p:pic>
      <p:pic>
        <p:nvPicPr>
          <p:cNvPr id="280" name="グラフィックス 279" descr="トラック 単色塗りつぶし">
            <a:extLst>
              <a:ext uri="{FF2B5EF4-FFF2-40B4-BE49-F238E27FC236}">
                <a16:creationId xmlns:a16="http://schemas.microsoft.com/office/drawing/2014/main" id="{08E19B6A-AC52-8142-7964-1988A53206F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757352" y="3270453"/>
            <a:ext cx="358794" cy="358794"/>
          </a:xfrm>
          <a:prstGeom prst="rect">
            <a:avLst/>
          </a:prstGeom>
        </p:spPr>
      </p:pic>
      <p:pic>
        <p:nvPicPr>
          <p:cNvPr id="281" name="グラフィックス 280" descr="トラック 単色塗りつぶし">
            <a:extLst>
              <a:ext uri="{FF2B5EF4-FFF2-40B4-BE49-F238E27FC236}">
                <a16:creationId xmlns:a16="http://schemas.microsoft.com/office/drawing/2014/main" id="{00DABA64-9999-B60D-33D2-55DA12134E8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309808" y="3573481"/>
            <a:ext cx="358794" cy="358794"/>
          </a:xfrm>
          <a:prstGeom prst="rect">
            <a:avLst/>
          </a:prstGeom>
        </p:spPr>
      </p:pic>
      <p:pic>
        <p:nvPicPr>
          <p:cNvPr id="282" name="グラフィックス 281" descr="トラック 単色塗りつぶし">
            <a:extLst>
              <a:ext uri="{FF2B5EF4-FFF2-40B4-BE49-F238E27FC236}">
                <a16:creationId xmlns:a16="http://schemas.microsoft.com/office/drawing/2014/main" id="{58789800-E145-90F0-8745-06EAF6C5293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712029" y="4433244"/>
            <a:ext cx="358794" cy="358794"/>
          </a:xfrm>
          <a:prstGeom prst="rect">
            <a:avLst/>
          </a:prstGeom>
        </p:spPr>
      </p:pic>
      <p:pic>
        <p:nvPicPr>
          <p:cNvPr id="283" name="グラフィックス 282" descr="トラック 単色塗りつぶし">
            <a:extLst>
              <a:ext uri="{FF2B5EF4-FFF2-40B4-BE49-F238E27FC236}">
                <a16:creationId xmlns:a16="http://schemas.microsoft.com/office/drawing/2014/main" id="{634929D1-DCEF-0352-1EBD-CB18FBECF2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675376" y="4988976"/>
            <a:ext cx="358794" cy="358794"/>
          </a:xfrm>
          <a:prstGeom prst="rect">
            <a:avLst/>
          </a:prstGeom>
        </p:spPr>
      </p:pic>
      <p:pic>
        <p:nvPicPr>
          <p:cNvPr id="284" name="グラフィックス 283" descr="トラック 単色塗りつぶし">
            <a:extLst>
              <a:ext uri="{FF2B5EF4-FFF2-40B4-BE49-F238E27FC236}">
                <a16:creationId xmlns:a16="http://schemas.microsoft.com/office/drawing/2014/main" id="{FF9774FE-070E-DD05-FC08-1193E3EFCFCE}"/>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37712" y="4522443"/>
            <a:ext cx="358794" cy="358794"/>
          </a:xfrm>
          <a:prstGeom prst="rect">
            <a:avLst/>
          </a:prstGeom>
        </p:spPr>
      </p:pic>
      <p:pic>
        <p:nvPicPr>
          <p:cNvPr id="285" name="グラフィックス 284" descr="トラック 単色塗りつぶし">
            <a:extLst>
              <a:ext uri="{FF2B5EF4-FFF2-40B4-BE49-F238E27FC236}">
                <a16:creationId xmlns:a16="http://schemas.microsoft.com/office/drawing/2014/main" id="{9F3173A8-537A-8E77-4B7C-CC99D721EA5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01059" y="5078175"/>
            <a:ext cx="358794" cy="358794"/>
          </a:xfrm>
          <a:prstGeom prst="rect">
            <a:avLst/>
          </a:prstGeom>
        </p:spPr>
      </p:pic>
    </p:spTree>
    <p:extLst>
      <p:ext uri="{BB962C8B-B14F-4D97-AF65-F5344CB8AC3E}">
        <p14:creationId xmlns:p14="http://schemas.microsoft.com/office/powerpoint/2010/main" val="161407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We</a:t>
            </a:r>
            <a:r>
              <a:rPr lang="ja-JP" altLang="en-US" dirty="0"/>
              <a:t> </a:t>
            </a:r>
            <a:r>
              <a:rPr lang="en-US" altLang="ja-JP" dirty="0"/>
              <a:t>have developed techniques and solutions to boost the plant’s operational efficiency; e.g., BTG, pulp and paper, sewage treatment, and potable water plant.</a:t>
            </a:r>
          </a:p>
          <a:p>
            <a:r>
              <a:rPr lang="en-US" altLang="ja-JP" dirty="0"/>
              <a:t>We were in charge of technology development and Feasibility Study for the following released solutions.</a:t>
            </a:r>
          </a:p>
          <a:p>
            <a:pPr lvl="1"/>
            <a:r>
              <a:rPr lang="en-US" altLang="ja-JP" dirty="0" err="1"/>
              <a:t>DDMOnEX</a:t>
            </a:r>
            <a:r>
              <a:rPr lang="en-US" altLang="ja-JP" dirty="0"/>
              <a:t> (Data-Driven Modeling for Optimization) in YJP, 2018</a:t>
            </a:r>
          </a:p>
          <a:p>
            <a:pPr lvl="1"/>
            <a:r>
              <a:rPr lang="en-US" altLang="ja-JP" dirty="0"/>
              <a:t>Electricity Supply and Demand Management System in YJP, 2018</a:t>
            </a:r>
          </a:p>
          <a:p>
            <a:pPr lvl="1"/>
            <a:r>
              <a:rPr lang="en-US" altLang="ja-JP" dirty="0"/>
              <a:t>DERMS (Distributed Energy Resource Management System) in YJP, 2020</a:t>
            </a:r>
          </a:p>
          <a:p>
            <a:r>
              <a:rPr lang="en-US" altLang="ja-JP" dirty="0"/>
              <a:t>They are related to EMS. But, we closed the R&amp;D theme in last January, so we do not R&amp;D or develop business for SoS.</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Operational Excellence Gr., Innovation Center</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Our Background</a:t>
            </a:r>
            <a:endParaRPr kumimoji="1" lang="ja-JP" altLang="en-US" sz="1600" b="1" dirty="0">
              <a:solidFill>
                <a:schemeClr val="bg1"/>
              </a:solidFill>
            </a:endParaRPr>
          </a:p>
        </p:txBody>
      </p:sp>
    </p:spTree>
    <p:extLst>
      <p:ext uri="{BB962C8B-B14F-4D97-AF65-F5344CB8AC3E}">
        <p14:creationId xmlns:p14="http://schemas.microsoft.com/office/powerpoint/2010/main" val="61382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1299882" y="1322208"/>
            <a:ext cx="10403802" cy="518095"/>
          </a:xfrm>
        </p:spPr>
        <p:txBody>
          <a:bodyPr/>
          <a:lstStyle/>
          <a:p>
            <a:r>
              <a:rPr lang="en-US" altLang="ja-JP" sz="2000" dirty="0"/>
              <a:t>YOKOGAWA is a member of System Innovation Center (SIC), which was started by Shirai-</a:t>
            </a:r>
            <a:r>
              <a:rPr lang="en-US" altLang="ja-JP" sz="2000" dirty="0" err="1"/>
              <a:t>san</a:t>
            </a:r>
            <a:r>
              <a:rPr lang="en-US" altLang="ja-JP" sz="2000" dirty="0"/>
              <a:t> and the others.</a:t>
            </a:r>
            <a:r>
              <a:rPr lang="ja-JP" altLang="en-US" sz="2000" dirty="0"/>
              <a:t> </a:t>
            </a:r>
            <a:endParaRPr lang="en-US" altLang="ja-JP" sz="2000" dirty="0"/>
          </a:p>
          <a:p>
            <a:pPr lvl="1"/>
            <a:r>
              <a:rPr lang="en-US" altLang="ja-JP" sz="1800" dirty="0"/>
              <a:t>Makino-</a:t>
            </a:r>
            <a:r>
              <a:rPr lang="en-US" altLang="ja-JP" sz="1800" dirty="0" err="1"/>
              <a:t>san</a:t>
            </a:r>
            <a:r>
              <a:rPr lang="en-US" altLang="ja-JP" sz="1800" dirty="0"/>
              <a:t> in External Affairs Dept. is the contact person for SIC.</a:t>
            </a:r>
          </a:p>
          <a:p>
            <a:endParaRPr lang="en-US" altLang="ja-JP" sz="2000" dirty="0"/>
          </a:p>
          <a:p>
            <a:r>
              <a:rPr lang="en-US" altLang="ja-JP" sz="2000" dirty="0"/>
              <a:t>SIC inaugurates the SoS Subcommittee. </a:t>
            </a:r>
          </a:p>
          <a:p>
            <a:r>
              <a:rPr lang="en-US" altLang="ja-JP" sz="2000" dirty="0" err="1"/>
              <a:t>Kamada-san</a:t>
            </a:r>
            <a:r>
              <a:rPr lang="en-US" altLang="ja-JP" sz="2000" dirty="0"/>
              <a:t> and Kumagai joined it.</a:t>
            </a:r>
          </a:p>
          <a:p>
            <a:pPr lvl="1"/>
            <a:r>
              <a:rPr lang="en-US" altLang="ja-JP" sz="1800" dirty="0"/>
              <a:t>This surveys SoS case studies to find issues while organizing the architectures as SoS. </a:t>
            </a:r>
          </a:p>
          <a:p>
            <a:pPr lvl="1"/>
            <a:r>
              <a:rPr lang="en-US" altLang="ja-JP" sz="1800" dirty="0"/>
              <a:t>And this aims to propose specific measures to METI in 2025.</a:t>
            </a:r>
          </a:p>
          <a:p>
            <a:r>
              <a:rPr lang="en-US" altLang="ja-JP" sz="2000" dirty="0"/>
              <a:t>We presented the results of the activity at the conference and Collaboration Fear. </a:t>
            </a:r>
          </a:p>
          <a:p>
            <a:pPr lvl="1"/>
            <a:r>
              <a:rPr lang="en-US" altLang="ja-JP" sz="1800" dirty="0"/>
              <a:t>I presented ideas for connecting the activity and YOKOGAWA because AG2023</a:t>
            </a:r>
            <a:r>
              <a:rPr lang="ja-JP" altLang="en-US" sz="1800" dirty="0"/>
              <a:t> </a:t>
            </a:r>
            <a:r>
              <a:rPr lang="en-US" altLang="ja-JP" sz="1800" dirty="0"/>
              <a:t>insists on SoS’s integrator.</a:t>
            </a:r>
          </a:p>
          <a:p>
            <a:pPr lvl="1"/>
            <a:r>
              <a:rPr lang="en-US" altLang="ja-JP" sz="1800" dirty="0"/>
              <a:t>We do not have the plan for SoS presentation.</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History of SIC’s SoS Subcommittee</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Our Background</a:t>
            </a:r>
            <a:endParaRPr kumimoji="1" lang="ja-JP" altLang="en-US" sz="1600" b="1" dirty="0">
              <a:solidFill>
                <a:schemeClr val="bg1"/>
              </a:solidFill>
            </a:endParaRPr>
          </a:p>
        </p:txBody>
      </p:sp>
      <p:sp>
        <p:nvSpPr>
          <p:cNvPr id="2" name="矢印: 下 1">
            <a:extLst>
              <a:ext uri="{FF2B5EF4-FFF2-40B4-BE49-F238E27FC236}">
                <a16:creationId xmlns:a16="http://schemas.microsoft.com/office/drawing/2014/main" id="{CE4F59D5-E549-1D8A-9894-330213C64FED}"/>
              </a:ext>
            </a:extLst>
          </p:cNvPr>
          <p:cNvSpPr/>
          <p:nvPr/>
        </p:nvSpPr>
        <p:spPr>
          <a:xfrm>
            <a:off x="822181" y="1349103"/>
            <a:ext cx="387729" cy="443753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7F73E3C0-7162-0EEA-8982-0FD420A2AC26}"/>
              </a:ext>
            </a:extLst>
          </p:cNvPr>
          <p:cNvSpPr txBox="1"/>
          <p:nvPr/>
        </p:nvSpPr>
        <p:spPr>
          <a:xfrm>
            <a:off x="69959" y="1383274"/>
            <a:ext cx="727899" cy="369332"/>
          </a:xfrm>
          <a:prstGeom prst="rect">
            <a:avLst/>
          </a:prstGeom>
          <a:noFill/>
        </p:spPr>
        <p:txBody>
          <a:bodyPr wrap="square" rtlCol="0">
            <a:spAutoFit/>
          </a:bodyPr>
          <a:lstStyle/>
          <a:p>
            <a:r>
              <a:rPr kumimoji="1" lang="en-US" altLang="ja-JP" b="1" dirty="0"/>
              <a:t>2019</a:t>
            </a:r>
            <a:endParaRPr kumimoji="1" lang="ja-JP" altLang="en-US" b="1" dirty="0"/>
          </a:p>
        </p:txBody>
      </p:sp>
      <p:sp>
        <p:nvSpPr>
          <p:cNvPr id="6" name="テキスト ボックス 5">
            <a:extLst>
              <a:ext uri="{FF2B5EF4-FFF2-40B4-BE49-F238E27FC236}">
                <a16:creationId xmlns:a16="http://schemas.microsoft.com/office/drawing/2014/main" id="{8CE9D36F-D027-B2E7-F363-D89F99880835}"/>
              </a:ext>
            </a:extLst>
          </p:cNvPr>
          <p:cNvSpPr txBox="1"/>
          <p:nvPr/>
        </p:nvSpPr>
        <p:spPr>
          <a:xfrm>
            <a:off x="69959" y="2495949"/>
            <a:ext cx="727899" cy="369332"/>
          </a:xfrm>
          <a:prstGeom prst="rect">
            <a:avLst/>
          </a:prstGeom>
          <a:noFill/>
        </p:spPr>
        <p:txBody>
          <a:bodyPr wrap="square" rtlCol="0">
            <a:spAutoFit/>
          </a:bodyPr>
          <a:lstStyle/>
          <a:p>
            <a:r>
              <a:rPr kumimoji="1" lang="en-US" altLang="ja-JP" b="1" dirty="0"/>
              <a:t>2023</a:t>
            </a:r>
            <a:endParaRPr kumimoji="1" lang="ja-JP" altLang="en-US" b="1" dirty="0"/>
          </a:p>
        </p:txBody>
      </p:sp>
      <p:sp>
        <p:nvSpPr>
          <p:cNvPr id="7" name="テキスト ボックス 6">
            <a:extLst>
              <a:ext uri="{FF2B5EF4-FFF2-40B4-BE49-F238E27FC236}">
                <a16:creationId xmlns:a16="http://schemas.microsoft.com/office/drawing/2014/main" id="{D71E4A3E-11EF-74AE-2C31-5B4E86745B50}"/>
              </a:ext>
            </a:extLst>
          </p:cNvPr>
          <p:cNvSpPr txBox="1"/>
          <p:nvPr/>
        </p:nvSpPr>
        <p:spPr>
          <a:xfrm>
            <a:off x="208032" y="2842541"/>
            <a:ext cx="589825" cy="369332"/>
          </a:xfrm>
          <a:prstGeom prst="rect">
            <a:avLst/>
          </a:prstGeom>
          <a:noFill/>
        </p:spPr>
        <p:txBody>
          <a:bodyPr wrap="square" rtlCol="0">
            <a:spAutoFit/>
          </a:bodyPr>
          <a:lstStyle/>
          <a:p>
            <a:r>
              <a:rPr kumimoji="1" lang="en-US" altLang="ja-JP" b="1" dirty="0"/>
              <a:t>Feb.</a:t>
            </a:r>
            <a:endParaRPr kumimoji="1" lang="ja-JP" altLang="en-US" b="1" dirty="0"/>
          </a:p>
        </p:txBody>
      </p:sp>
      <p:sp>
        <p:nvSpPr>
          <p:cNvPr id="8" name="テキスト ボックス 7">
            <a:extLst>
              <a:ext uri="{FF2B5EF4-FFF2-40B4-BE49-F238E27FC236}">
                <a16:creationId xmlns:a16="http://schemas.microsoft.com/office/drawing/2014/main" id="{1E6C9A1A-312B-43CB-FF5D-637102A1CA01}"/>
              </a:ext>
            </a:extLst>
          </p:cNvPr>
          <p:cNvSpPr txBox="1"/>
          <p:nvPr/>
        </p:nvSpPr>
        <p:spPr>
          <a:xfrm>
            <a:off x="208032" y="3305061"/>
            <a:ext cx="727899" cy="369332"/>
          </a:xfrm>
          <a:prstGeom prst="rect">
            <a:avLst/>
          </a:prstGeom>
          <a:noFill/>
        </p:spPr>
        <p:txBody>
          <a:bodyPr wrap="square" rtlCol="0">
            <a:spAutoFit/>
          </a:bodyPr>
          <a:lstStyle/>
          <a:p>
            <a:r>
              <a:rPr kumimoji="1" lang="en-US" altLang="ja-JP" b="1" dirty="0"/>
              <a:t>July</a:t>
            </a:r>
            <a:endParaRPr kumimoji="1" lang="ja-JP" altLang="en-US" b="1" dirty="0"/>
          </a:p>
        </p:txBody>
      </p:sp>
      <p:sp>
        <p:nvSpPr>
          <p:cNvPr id="10" name="テキスト ボックス 9">
            <a:extLst>
              <a:ext uri="{FF2B5EF4-FFF2-40B4-BE49-F238E27FC236}">
                <a16:creationId xmlns:a16="http://schemas.microsoft.com/office/drawing/2014/main" id="{3D77554D-84D3-EA2C-7BC7-3CE6F35710C5}"/>
              </a:ext>
            </a:extLst>
          </p:cNvPr>
          <p:cNvSpPr txBox="1"/>
          <p:nvPr/>
        </p:nvSpPr>
        <p:spPr>
          <a:xfrm>
            <a:off x="208032" y="4337908"/>
            <a:ext cx="727898" cy="369332"/>
          </a:xfrm>
          <a:prstGeom prst="rect">
            <a:avLst/>
          </a:prstGeom>
          <a:noFill/>
        </p:spPr>
        <p:txBody>
          <a:bodyPr wrap="square" rtlCol="0">
            <a:spAutoFit/>
          </a:bodyPr>
          <a:lstStyle/>
          <a:p>
            <a:r>
              <a:rPr kumimoji="1" lang="en-US" altLang="ja-JP" b="1" dirty="0"/>
              <a:t>Dec.</a:t>
            </a:r>
            <a:endParaRPr kumimoji="1" lang="ja-JP" altLang="en-US" b="1" dirty="0"/>
          </a:p>
        </p:txBody>
      </p:sp>
      <p:sp>
        <p:nvSpPr>
          <p:cNvPr id="11" name="テキスト ボックス 10">
            <a:extLst>
              <a:ext uri="{FF2B5EF4-FFF2-40B4-BE49-F238E27FC236}">
                <a16:creationId xmlns:a16="http://schemas.microsoft.com/office/drawing/2014/main" id="{708E2758-155A-B5C3-D13A-D95A0E90C387}"/>
              </a:ext>
            </a:extLst>
          </p:cNvPr>
          <p:cNvSpPr txBox="1"/>
          <p:nvPr/>
        </p:nvSpPr>
        <p:spPr>
          <a:xfrm>
            <a:off x="69959" y="4741720"/>
            <a:ext cx="727899" cy="369332"/>
          </a:xfrm>
          <a:prstGeom prst="rect">
            <a:avLst/>
          </a:prstGeom>
          <a:noFill/>
        </p:spPr>
        <p:txBody>
          <a:bodyPr wrap="square" rtlCol="0">
            <a:spAutoFit/>
          </a:bodyPr>
          <a:lstStyle/>
          <a:p>
            <a:r>
              <a:rPr kumimoji="1" lang="en-US" altLang="ja-JP" b="1" dirty="0"/>
              <a:t>2024</a:t>
            </a:r>
            <a:endParaRPr kumimoji="1" lang="ja-JP" altLang="en-US" b="1" dirty="0"/>
          </a:p>
        </p:txBody>
      </p:sp>
      <p:sp>
        <p:nvSpPr>
          <p:cNvPr id="12" name="テキスト ボックス 11">
            <a:extLst>
              <a:ext uri="{FF2B5EF4-FFF2-40B4-BE49-F238E27FC236}">
                <a16:creationId xmlns:a16="http://schemas.microsoft.com/office/drawing/2014/main" id="{EFBA84CD-88FC-B11F-B19D-8CFCCFA12E05}"/>
              </a:ext>
            </a:extLst>
          </p:cNvPr>
          <p:cNvSpPr txBox="1"/>
          <p:nvPr/>
        </p:nvSpPr>
        <p:spPr>
          <a:xfrm>
            <a:off x="208032" y="5061417"/>
            <a:ext cx="589825" cy="369332"/>
          </a:xfrm>
          <a:prstGeom prst="rect">
            <a:avLst/>
          </a:prstGeom>
          <a:noFill/>
        </p:spPr>
        <p:txBody>
          <a:bodyPr wrap="square" rtlCol="0">
            <a:spAutoFit/>
          </a:bodyPr>
          <a:lstStyle/>
          <a:p>
            <a:r>
              <a:rPr kumimoji="1" lang="en-US" altLang="ja-JP" b="1" dirty="0"/>
              <a:t>Jan.</a:t>
            </a:r>
            <a:endParaRPr kumimoji="1" lang="ja-JP" altLang="en-US" b="1" dirty="0"/>
          </a:p>
        </p:txBody>
      </p:sp>
    </p:spTree>
    <p:extLst>
      <p:ext uri="{BB962C8B-B14F-4D97-AF65-F5344CB8AC3E}">
        <p14:creationId xmlns:p14="http://schemas.microsoft.com/office/powerpoint/2010/main" val="379082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927932"/>
            <a:ext cx="11608270" cy="518095"/>
          </a:xfrm>
        </p:spPr>
        <p:txBody>
          <a:bodyPr/>
          <a:lstStyle/>
          <a:p>
            <a:r>
              <a:rPr lang="en-US" altLang="ja-JP" dirty="0"/>
              <a:t>This is the system highly integrated Cyber</a:t>
            </a:r>
            <a:r>
              <a:rPr lang="ja-JP" altLang="en-US" dirty="0"/>
              <a:t> </a:t>
            </a:r>
            <a:r>
              <a:rPr lang="en-US" altLang="ja-JP" dirty="0"/>
              <a:t>and Physical layers.</a:t>
            </a:r>
          </a:p>
          <a:p>
            <a:pPr lvl="1"/>
            <a:r>
              <a:rPr lang="en-US" altLang="ja-JP" dirty="0"/>
              <a:t>This is similar to the concept of </a:t>
            </a:r>
            <a:r>
              <a:rPr lang="en-US" altLang="ja-JP" b="1" dirty="0"/>
              <a:t>Cyber Physical Human Systems (CPHS)</a:t>
            </a:r>
            <a:r>
              <a:rPr lang="en-US" altLang="ja-JP" dirty="0"/>
              <a:t>.</a:t>
            </a:r>
          </a:p>
          <a:p>
            <a:pPr lvl="1"/>
            <a:r>
              <a:rPr kumimoji="1" lang="en-US" altLang="ja-JP" dirty="0"/>
              <a:t>Infrastructures in different industries work together to </a:t>
            </a:r>
            <a:r>
              <a:rPr kumimoji="1" lang="en-US" altLang="ja-JP" b="1" dirty="0"/>
              <a:t>System of Systems (SoS)</a:t>
            </a:r>
            <a:r>
              <a:rPr kumimoji="1" lang="en-US" altLang="ja-JP" dirty="0"/>
              <a:t> each other</a:t>
            </a:r>
            <a:r>
              <a:rPr kumimoji="1" lang="en-US" altLang="ja-JP" b="1" dirty="0"/>
              <a:t>.</a:t>
            </a:r>
            <a:endParaRPr kumimoji="1" lang="ja-JP" altLang="en-US" dirty="0"/>
          </a:p>
          <a:p>
            <a:pPr lvl="1"/>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Society 5.0</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3"/>
          <a:stretch>
            <a:fillRect/>
          </a:stretch>
        </p:blipFill>
        <p:spPr>
          <a:xfrm>
            <a:off x="2891544" y="2273347"/>
            <a:ext cx="6078706" cy="3656721"/>
          </a:xfrm>
          <a:prstGeom prst="rect">
            <a:avLst/>
          </a:prstGeom>
        </p:spPr>
      </p:pic>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YOKOGAWA’s main customers have been industrial plant.</a:t>
            </a:r>
          </a:p>
          <a:p>
            <a:r>
              <a:rPr lang="en-US" altLang="ja-JP" dirty="0"/>
              <a:t>However, YOKOGAWA’s focus and its industry structure are transforming to achieve Society 5.0 and sustainability goals.</a:t>
            </a:r>
          </a:p>
          <a:p>
            <a:pPr lvl="1"/>
            <a:r>
              <a:rPr lang="en-US" altLang="ja-JP" dirty="0"/>
              <a:t>Especially, they are strongly influenced by Smart Manufacturing</a:t>
            </a:r>
            <a:r>
              <a:rPr lang="ja-JP" altLang="en-US" dirty="0"/>
              <a:t> </a:t>
            </a:r>
            <a:r>
              <a:rPr lang="en-US" altLang="ja-JP" dirty="0"/>
              <a:t>or</a:t>
            </a:r>
            <a:r>
              <a:rPr lang="ja-JP" altLang="en-US" dirty="0"/>
              <a:t> </a:t>
            </a:r>
            <a:r>
              <a:rPr lang="en-US" altLang="ja-JP" dirty="0"/>
              <a:t>SoS.</a:t>
            </a:r>
          </a:p>
          <a:p>
            <a:r>
              <a:rPr lang="en-US" altLang="ja-JP" dirty="0"/>
              <a:t>This presents the relation between manufacturing and SoS, and CEMS’s case. </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 and </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endParaRPr kumimoji="1" lang="ja-JP" altLang="en-US" sz="1600" b="1" dirty="0">
              <a:solidFill>
                <a:schemeClr val="bg1"/>
              </a:solidFill>
            </a:endParaRPr>
          </a:p>
        </p:txBody>
      </p:sp>
      <p:pic>
        <p:nvPicPr>
          <p:cNvPr id="23" name="図 22">
            <a:extLst>
              <a:ext uri="{FF2B5EF4-FFF2-40B4-BE49-F238E27FC236}">
                <a16:creationId xmlns:a16="http://schemas.microsoft.com/office/drawing/2014/main" id="{D3E75CB5-4FE2-8CA4-EE97-754AACF93301}"/>
              </a:ext>
            </a:extLst>
          </p:cNvPr>
          <p:cNvPicPr>
            <a:picLocks noChangeAspect="1"/>
          </p:cNvPicPr>
          <p:nvPr/>
        </p:nvPicPr>
        <p:blipFill>
          <a:blip r:embed="rId3"/>
          <a:stretch>
            <a:fillRect/>
          </a:stretch>
        </p:blipFill>
        <p:spPr>
          <a:xfrm>
            <a:off x="318978" y="4003365"/>
            <a:ext cx="5943600" cy="2194559"/>
          </a:xfrm>
          <a:prstGeom prst="rect">
            <a:avLst/>
          </a:prstGeom>
        </p:spPr>
      </p:pic>
      <p:sp>
        <p:nvSpPr>
          <p:cNvPr id="24" name="テキスト ボックス 23">
            <a:extLst>
              <a:ext uri="{FF2B5EF4-FFF2-40B4-BE49-F238E27FC236}">
                <a16:creationId xmlns:a16="http://schemas.microsoft.com/office/drawing/2014/main" id="{DC765357-45F4-D9C7-B564-981F31CB7309}"/>
              </a:ext>
            </a:extLst>
          </p:cNvPr>
          <p:cNvSpPr txBox="1"/>
          <p:nvPr/>
        </p:nvSpPr>
        <p:spPr>
          <a:xfrm>
            <a:off x="187444" y="3634352"/>
            <a:ext cx="6107029" cy="338554"/>
          </a:xfrm>
          <a:prstGeom prst="rect">
            <a:avLst/>
          </a:prstGeom>
          <a:noFill/>
        </p:spPr>
        <p:txBody>
          <a:bodyPr wrap="square" rtlCol="0">
            <a:spAutoFit/>
          </a:bodyPr>
          <a:lstStyle/>
          <a:p>
            <a:pPr algn="ctr"/>
            <a:r>
              <a:rPr kumimoji="1" lang="en-US" altLang="ja-JP" sz="1600" b="1" dirty="0">
                <a:solidFill>
                  <a:schemeClr val="accent1"/>
                </a:solidFill>
              </a:rPr>
              <a:t>1915</a:t>
            </a:r>
            <a:r>
              <a:rPr kumimoji="1" lang="ja-JP" altLang="en-US" sz="1600" b="1" dirty="0">
                <a:solidFill>
                  <a:schemeClr val="accent1"/>
                </a:solidFill>
              </a:rPr>
              <a:t>年以降、計測・制御・情報の技術を軸に、社会課題の解決に貢献</a:t>
            </a:r>
          </a:p>
        </p:txBody>
      </p:sp>
      <p:pic>
        <p:nvPicPr>
          <p:cNvPr id="25" name="図 24">
            <a:extLst>
              <a:ext uri="{FF2B5EF4-FFF2-40B4-BE49-F238E27FC236}">
                <a16:creationId xmlns:a16="http://schemas.microsoft.com/office/drawing/2014/main" id="{34BC9291-38F5-CAFD-A423-98578F00EC2D}"/>
              </a:ext>
            </a:extLst>
          </p:cNvPr>
          <p:cNvPicPr>
            <a:picLocks noChangeAspect="1"/>
          </p:cNvPicPr>
          <p:nvPr/>
        </p:nvPicPr>
        <p:blipFill>
          <a:blip r:embed="rId4"/>
          <a:stretch>
            <a:fillRect/>
          </a:stretch>
        </p:blipFill>
        <p:spPr>
          <a:xfrm>
            <a:off x="6497153" y="3687517"/>
            <a:ext cx="5641681" cy="2550040"/>
          </a:xfrm>
          <a:prstGeom prst="rect">
            <a:avLst/>
          </a:prstGeom>
        </p:spPr>
      </p:pic>
      <p:sp>
        <p:nvSpPr>
          <p:cNvPr id="26" name="吹き出し: 四角形 25">
            <a:extLst>
              <a:ext uri="{FF2B5EF4-FFF2-40B4-BE49-F238E27FC236}">
                <a16:creationId xmlns:a16="http://schemas.microsoft.com/office/drawing/2014/main" id="{F553A228-7C0B-4447-697C-6154E72DF46A}"/>
              </a:ext>
            </a:extLst>
          </p:cNvPr>
          <p:cNvSpPr/>
          <p:nvPr/>
        </p:nvSpPr>
        <p:spPr>
          <a:xfrm>
            <a:off x="4550734" y="6285626"/>
            <a:ext cx="4720856" cy="518095"/>
          </a:xfrm>
          <a:prstGeom prst="wedgeRectCallout">
            <a:avLst>
              <a:gd name="adj1" fmla="val 13080"/>
              <a:gd name="adj2" fmla="val -759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bg1"/>
                </a:solidFill>
              </a:rPr>
              <a:t>Evolution2015, Transformation2020</a:t>
            </a:r>
            <a:r>
              <a:rPr lang="ja-JP" altLang="en-US" sz="1600" dirty="0">
                <a:solidFill>
                  <a:schemeClr val="bg1"/>
                </a:solidFill>
              </a:rPr>
              <a:t>など改革を強調</a:t>
            </a:r>
          </a:p>
        </p:txBody>
      </p:sp>
    </p:spTree>
    <p:extLst>
      <p:ext uri="{BB962C8B-B14F-4D97-AF65-F5344CB8AC3E}">
        <p14:creationId xmlns:p14="http://schemas.microsoft.com/office/powerpoint/2010/main" val="321468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en-US" altLang="ja-JP" sz="2800" dirty="0"/>
              <a:t>General SoS’s Definition and Classification[2, 3]</a:t>
            </a:r>
          </a:p>
          <a:p>
            <a:pPr lvl="1"/>
            <a:r>
              <a:rPr lang="en-US" altLang="ja-JP" sz="2400" dirty="0"/>
              <a:t>Maier’s definition (1999)</a:t>
            </a:r>
          </a:p>
          <a:p>
            <a:pPr lvl="1"/>
            <a:r>
              <a:rPr lang="en-US" altLang="ja-JP" sz="2400" dirty="0"/>
              <a:t>INCOSE’s (The international Council on Systems Engineering)</a:t>
            </a:r>
            <a:r>
              <a:rPr lang="ja-JP" altLang="en-US" sz="2400" dirty="0"/>
              <a:t> </a:t>
            </a:r>
            <a:r>
              <a:rPr lang="en-US" altLang="ja-JP" sz="2400" dirty="0"/>
              <a:t>definition</a:t>
            </a:r>
          </a:p>
          <a:p>
            <a:r>
              <a:rPr lang="en-US" altLang="ja-JP" sz="2800" dirty="0"/>
              <a:t>SoS’s overview paper[4]</a:t>
            </a:r>
          </a:p>
          <a:p>
            <a:pPr lvl="1"/>
            <a:r>
              <a:rPr lang="en-US" altLang="ja-JP" dirty="0"/>
              <a:t>SICE: Smarter World research study group</a:t>
            </a:r>
          </a:p>
          <a:p>
            <a:r>
              <a:rPr lang="en-US" altLang="ja-JP" dirty="0"/>
              <a:t>Recently, SoS’s definition is diversifying to match the reality[5]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SoS’s Reference</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Definition and Classification</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2442"/>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en-US" altLang="ja-JP" dirty="0"/>
              <a:t>System’s Definition[2, 4]</a:t>
            </a:r>
          </a:p>
          <a:p>
            <a:pPr lvl="1"/>
            <a:r>
              <a:rPr lang="en-US" altLang="ja-JP" dirty="0"/>
              <a:t>The elements can achieve a common goal.</a:t>
            </a:r>
          </a:p>
          <a:p>
            <a:pPr lvl="1"/>
            <a:r>
              <a:rPr lang="en-US" altLang="ja-JP" dirty="0"/>
              <a:t>The elements has a unique interaction with each other.</a:t>
            </a:r>
          </a:p>
          <a:p>
            <a:pPr lvl="1"/>
            <a:endParaRPr lang="en-US" altLang="ja-JP" dirty="0"/>
          </a:p>
          <a:p>
            <a:r>
              <a:rPr lang="en-US" altLang="ja-JP" dirty="0"/>
              <a:t>SoS’s Definition[2, 4]</a:t>
            </a:r>
          </a:p>
          <a:p>
            <a:pPr lvl="1"/>
            <a:r>
              <a:rPr lang="en-US" altLang="ja-JP" dirty="0"/>
              <a:t>Operational Independence of the Element’s System</a:t>
            </a:r>
          </a:p>
          <a:p>
            <a:pPr lvl="2">
              <a:spcBef>
                <a:spcPts val="1200"/>
              </a:spcBef>
              <a:buFont typeface="Wingdings" panose="05000000000000000000" pitchFamily="2" charset="2"/>
              <a:buChar char="Ø"/>
            </a:pPr>
            <a:r>
              <a:rPr lang="en-US" altLang="ja-JP" sz="1800" dirty="0"/>
              <a:t>Each element’s system can work independently.</a:t>
            </a:r>
          </a:p>
          <a:p>
            <a:pPr lvl="1"/>
            <a:r>
              <a:rPr lang="en-US" altLang="ja-JP" dirty="0"/>
              <a:t>Management Independence of the Element’s System</a:t>
            </a:r>
          </a:p>
          <a:p>
            <a:pPr lvl="2">
              <a:spcBef>
                <a:spcPts val="1200"/>
              </a:spcBef>
              <a:buFont typeface="Wingdings" panose="05000000000000000000" pitchFamily="2" charset="2"/>
              <a:buChar char="Ø"/>
            </a:pPr>
            <a:r>
              <a:rPr lang="en-US" altLang="ja-JP" sz="1800" dirty="0"/>
              <a:t>Each element’s system has an independent administrator.</a:t>
            </a:r>
          </a:p>
        </p:txBody>
      </p:sp>
      <p:sp>
        <p:nvSpPr>
          <p:cNvPr id="6" name="楕円 5">
            <a:extLst>
              <a:ext uri="{FF2B5EF4-FFF2-40B4-BE49-F238E27FC236}">
                <a16:creationId xmlns:a16="http://schemas.microsoft.com/office/drawing/2014/main" id="{F46280B4-0B37-EB36-4927-1C0A4E648E3C}"/>
              </a:ext>
            </a:extLst>
          </p:cNvPr>
          <p:cNvSpPr/>
          <p:nvPr/>
        </p:nvSpPr>
        <p:spPr>
          <a:xfrm>
            <a:off x="9001171" y="1664564"/>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02265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177748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22744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205578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220818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238874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22346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187025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195183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1734179"/>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215723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194976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1566689"/>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028210" y="2270231"/>
            <a:ext cx="1225929" cy="523220"/>
          </a:xfrm>
          <a:prstGeom prst="rect">
            <a:avLst/>
          </a:prstGeom>
          <a:noFill/>
        </p:spPr>
        <p:txBody>
          <a:bodyPr wrap="square" rtlCol="0">
            <a:spAutoFit/>
          </a:bodyPr>
          <a:lstStyle/>
          <a:p>
            <a:pPr algn="ctr"/>
            <a:r>
              <a:rPr kumimoji="1" lang="en-US" altLang="ja-JP" sz="1400" dirty="0"/>
              <a:t>Element’s System</a:t>
            </a:r>
            <a:endParaRPr kumimoji="1" lang="ja-JP" altLang="en-US" sz="1400" dirty="0"/>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1720578"/>
            <a:ext cx="223340" cy="856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641175" y="2155154"/>
            <a:ext cx="637205" cy="1150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SoS’s Definition by Maier</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Definition and Classification</a:t>
            </a:r>
            <a:endParaRPr kumimoji="1" lang="ja-JP" altLang="en-US" sz="1600" b="1" dirty="0">
              <a:solidFill>
                <a:schemeClr val="bg1"/>
              </a:solidFill>
            </a:endParaRPr>
          </a:p>
        </p:txBody>
      </p:sp>
      <p:cxnSp>
        <p:nvCxnSpPr>
          <p:cNvPr id="4" name="直線コネクタ 3">
            <a:extLst>
              <a:ext uri="{FF2B5EF4-FFF2-40B4-BE49-F238E27FC236}">
                <a16:creationId xmlns:a16="http://schemas.microsoft.com/office/drawing/2014/main" id="{EACD6852-873F-3684-5F5C-A923258D6675}"/>
              </a:ext>
            </a:extLst>
          </p:cNvPr>
          <p:cNvCxnSpPr>
            <a:cxnSpLocks/>
            <a:stCxn id="15" idx="7"/>
            <a:endCxn id="26" idx="2"/>
          </p:cNvCxnSpPr>
          <p:nvPr/>
        </p:nvCxnSpPr>
        <p:spPr>
          <a:xfrm flipV="1">
            <a:off x="10507905" y="1802311"/>
            <a:ext cx="692401" cy="8375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395AB61-0B78-6EFD-63DF-390358EEC599}"/>
              </a:ext>
            </a:extLst>
          </p:cNvPr>
          <p:cNvSpPr txBox="1"/>
          <p:nvPr/>
        </p:nvSpPr>
        <p:spPr>
          <a:xfrm>
            <a:off x="10700864" y="1279091"/>
            <a:ext cx="998883" cy="523220"/>
          </a:xfrm>
          <a:prstGeom prst="rect">
            <a:avLst/>
          </a:prstGeom>
          <a:noFill/>
        </p:spPr>
        <p:txBody>
          <a:bodyPr wrap="square" rtlCol="0">
            <a:spAutoFit/>
          </a:bodyPr>
          <a:lstStyle/>
          <a:p>
            <a:pPr algn="ctr"/>
            <a:r>
              <a:rPr kumimoji="1" lang="en-US" altLang="ja-JP" sz="1400" dirty="0"/>
              <a:t>Element of System</a:t>
            </a:r>
            <a:endParaRPr kumimoji="1" lang="ja-JP" altLang="en-US" sz="1400" dirty="0"/>
          </a:p>
        </p:txBody>
      </p:sp>
      <p:sp>
        <p:nvSpPr>
          <p:cNvPr id="30" name="テキスト ボックス 29">
            <a:extLst>
              <a:ext uri="{FF2B5EF4-FFF2-40B4-BE49-F238E27FC236}">
                <a16:creationId xmlns:a16="http://schemas.microsoft.com/office/drawing/2014/main" id="{C05E6CD6-7630-9119-0F73-4EFB0DFD6EA9}"/>
              </a:ext>
            </a:extLst>
          </p:cNvPr>
          <p:cNvSpPr txBox="1"/>
          <p:nvPr/>
        </p:nvSpPr>
        <p:spPr>
          <a:xfrm>
            <a:off x="9080767" y="1012438"/>
            <a:ext cx="1897684" cy="369332"/>
          </a:xfrm>
          <a:prstGeom prst="rect">
            <a:avLst/>
          </a:prstGeom>
          <a:noFill/>
        </p:spPr>
        <p:txBody>
          <a:bodyPr wrap="square" rtlCol="0">
            <a:spAutoFit/>
          </a:bodyPr>
          <a:lstStyle/>
          <a:p>
            <a:pPr algn="ctr"/>
            <a:r>
              <a:rPr kumimoji="1" lang="en-US" altLang="ja-JP" dirty="0">
                <a:solidFill>
                  <a:schemeClr val="accent1"/>
                </a:solidFill>
              </a:rPr>
              <a:t>SoS’ Image</a:t>
            </a:r>
            <a:endParaRPr kumimoji="1" lang="ja-JP" altLang="en-US" dirty="0">
              <a:solidFill>
                <a:schemeClr val="accent1"/>
              </a:solidFill>
            </a:endParaRPr>
          </a:p>
        </p:txBody>
      </p:sp>
    </p:spTree>
    <p:extLst>
      <p:ext uri="{BB962C8B-B14F-4D97-AF65-F5344CB8AC3E}">
        <p14:creationId xmlns:p14="http://schemas.microsoft.com/office/powerpoint/2010/main" val="253829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99200"/>
            <a:ext cx="11341887" cy="594148"/>
          </a:xfrm>
        </p:spPr>
        <p:txBody>
          <a:bodyPr/>
          <a:lstStyle/>
          <a:p>
            <a:r>
              <a:rPr lang="en-US" altLang="ja-JP" dirty="0"/>
              <a:t>The feature of SoS is that independent systems cooperate for the global purpose.</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48464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48464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48932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48366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84272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59756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50945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8758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50282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520882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505476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69032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77190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55425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97731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769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83610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590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508789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86923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502163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52021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504813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6837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76528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54763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97069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76321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8361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5909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508789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86923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502163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52021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50481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6837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76528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54763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97069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76321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84272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5975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509451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87586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502826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52088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505476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69032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77190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55425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97731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7698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410900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410900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410900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410900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410900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410900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4082845"/>
            <a:ext cx="1046312" cy="276999"/>
          </a:xfrm>
          <a:prstGeom prst="rect">
            <a:avLst/>
          </a:prstGeom>
          <a:noFill/>
        </p:spPr>
        <p:txBody>
          <a:bodyPr wrap="square" rtlCol="0">
            <a:spAutoFit/>
          </a:bodyPr>
          <a:lstStyle/>
          <a:p>
            <a:pPr algn="ctr"/>
            <a:r>
              <a:rPr lang="en-US" altLang="ja-JP" sz="1200" dirty="0"/>
              <a:t>Unidentified</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519115"/>
            <a:ext cx="1313188" cy="338554"/>
          </a:xfrm>
          <a:prstGeom prst="rect">
            <a:avLst/>
          </a:prstGeom>
          <a:noFill/>
        </p:spPr>
        <p:txBody>
          <a:bodyPr wrap="square" rtlCol="0">
            <a:spAutoFit/>
          </a:bodyPr>
          <a:lstStyle/>
          <a:p>
            <a:pPr algn="ctr"/>
            <a:r>
              <a:rPr lang="en-US" altLang="ja-JP" sz="1600" dirty="0"/>
              <a:t>Not Exist</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210178" y="2820626"/>
            <a:ext cx="2567314" cy="461665"/>
          </a:xfrm>
          <a:prstGeom prst="rect">
            <a:avLst/>
          </a:prstGeom>
          <a:noFill/>
        </p:spPr>
        <p:txBody>
          <a:bodyPr wrap="square" rtlCol="0">
            <a:spAutoFit/>
          </a:bodyPr>
          <a:lstStyle/>
          <a:p>
            <a:pPr algn="ctr"/>
            <a:r>
              <a:rPr lang="en-US" altLang="ja-JP" sz="1200" dirty="0"/>
              <a:t>Global purpose formed and agreed upon by nudge or induction.</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59687" y="2820626"/>
            <a:ext cx="2857308" cy="461665"/>
          </a:xfrm>
          <a:prstGeom prst="rect">
            <a:avLst/>
          </a:prstGeom>
          <a:noFill/>
        </p:spPr>
        <p:txBody>
          <a:bodyPr wrap="square" rtlCol="0">
            <a:spAutoFit/>
          </a:bodyPr>
          <a:lstStyle/>
          <a:p>
            <a:pPr algn="ctr"/>
            <a:r>
              <a:rPr lang="en-US" altLang="ja-JP" sz="1200" dirty="0"/>
              <a:t>Independent purpose and management of authority are weak.</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2820626"/>
            <a:ext cx="2567314" cy="461665"/>
          </a:xfrm>
          <a:prstGeom prst="rect">
            <a:avLst/>
          </a:prstGeom>
          <a:noFill/>
        </p:spPr>
        <p:txBody>
          <a:bodyPr wrap="square" rtlCol="0">
            <a:spAutoFit/>
          </a:bodyPr>
          <a:lstStyle/>
          <a:p>
            <a:pPr algn="ctr"/>
            <a:r>
              <a:rPr lang="en-US" altLang="ja-JP" sz="1200" dirty="0"/>
              <a:t>Independent Purpose and Management of Authority is Strong.</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4082845"/>
            <a:ext cx="937045" cy="276999"/>
          </a:xfrm>
          <a:prstGeom prst="rect">
            <a:avLst/>
          </a:prstGeom>
          <a:noFill/>
        </p:spPr>
        <p:txBody>
          <a:bodyPr wrap="square" rtlCol="0">
            <a:spAutoFit/>
          </a:bodyPr>
          <a:lstStyle/>
          <a:p>
            <a:pPr algn="ctr"/>
            <a:r>
              <a:rPr kumimoji="1" lang="en-US" altLang="ja-JP" sz="1200" dirty="0"/>
              <a:t>Dependent</a:t>
            </a:r>
            <a:endParaRPr kumimoji="1" lang="ja-JP" altLang="en-US" sz="1200" dirty="0"/>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4082845"/>
            <a:ext cx="972583" cy="276999"/>
          </a:xfrm>
          <a:prstGeom prst="rect">
            <a:avLst/>
          </a:prstGeom>
          <a:noFill/>
        </p:spPr>
        <p:txBody>
          <a:bodyPr wrap="square" rtlCol="0">
            <a:spAutoFit/>
          </a:bodyPr>
          <a:lstStyle/>
          <a:p>
            <a:pPr algn="ctr"/>
            <a:r>
              <a:rPr kumimoji="1" lang="en-US" altLang="ja-JP" sz="1200" dirty="0"/>
              <a:t>Top-Down</a:t>
            </a:r>
            <a:endParaRPr kumimoji="1" lang="ja-JP" altLang="en-US" sz="1200" dirty="0"/>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4082845"/>
            <a:ext cx="972583" cy="276999"/>
          </a:xfrm>
          <a:prstGeom prst="rect">
            <a:avLst/>
          </a:prstGeom>
          <a:noFill/>
        </p:spPr>
        <p:txBody>
          <a:bodyPr wrap="square" rtlCol="0">
            <a:spAutoFit/>
          </a:bodyPr>
          <a:lstStyle/>
          <a:p>
            <a:pPr algn="ctr"/>
            <a:r>
              <a:rPr kumimoji="1" lang="en-US" altLang="ja-JP" sz="1200" dirty="0"/>
              <a:t>Request</a:t>
            </a:r>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4005726"/>
            <a:ext cx="972583" cy="461665"/>
          </a:xfrm>
          <a:prstGeom prst="rect">
            <a:avLst/>
          </a:prstGeom>
          <a:noFill/>
        </p:spPr>
        <p:txBody>
          <a:bodyPr wrap="square" rtlCol="0">
            <a:spAutoFit/>
          </a:bodyPr>
          <a:lstStyle/>
          <a:p>
            <a:pPr algn="ctr"/>
            <a:r>
              <a:rPr kumimoji="1" lang="en-US" altLang="ja-JP" sz="1200" dirty="0"/>
              <a:t>Acknowledgement</a:t>
            </a:r>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2820626"/>
            <a:ext cx="2694208" cy="461665"/>
          </a:xfrm>
          <a:prstGeom prst="rect">
            <a:avLst/>
          </a:prstGeom>
          <a:noFill/>
        </p:spPr>
        <p:txBody>
          <a:bodyPr wrap="square" rtlCol="0">
            <a:spAutoFit/>
          </a:bodyPr>
          <a:lstStyle/>
          <a:p>
            <a:pPr algn="ctr"/>
            <a:r>
              <a:rPr lang="en-US" altLang="ja-JP" sz="1200" dirty="0"/>
              <a:t>Global purpose formed and agreed upon emergently.</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325469" y="4082845"/>
            <a:ext cx="884616" cy="461665"/>
          </a:xfrm>
          <a:prstGeom prst="rect">
            <a:avLst/>
          </a:prstGeom>
          <a:noFill/>
        </p:spPr>
        <p:txBody>
          <a:bodyPr wrap="square" rtlCol="0">
            <a:spAutoFit/>
          </a:bodyPr>
          <a:lstStyle/>
          <a:p>
            <a:pPr algn="ctr"/>
            <a:r>
              <a:rPr lang="en-US" altLang="ja-JP" sz="1200" dirty="0"/>
              <a:t>Nudge/</a:t>
            </a:r>
          </a:p>
          <a:p>
            <a:pPr algn="ctr"/>
            <a:r>
              <a:rPr lang="en-US" altLang="ja-JP" sz="1200" dirty="0"/>
              <a:t>Induction</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614658" y="3527910"/>
            <a:ext cx="1960633" cy="3170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 Administrator</a:t>
            </a:r>
            <a:endParaRPr kumimoji="1" lang="ja-JP" altLang="en-US" sz="1600" dirty="0">
              <a:solidFill>
                <a:schemeClr val="tx1"/>
              </a:solidFill>
            </a:endParaRP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527670" y="3527909"/>
            <a:ext cx="2104930"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 Administrator</a:t>
            </a:r>
            <a:endParaRPr kumimoji="1" lang="ja-JP" altLang="en-US" sz="1600" dirty="0">
              <a:solidFill>
                <a:schemeClr val="tx1"/>
              </a:solidFill>
            </a:endParaRP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4149475"/>
            <a:ext cx="972583" cy="276999"/>
          </a:xfrm>
          <a:prstGeom prst="rect">
            <a:avLst/>
          </a:prstGeom>
          <a:noFill/>
        </p:spPr>
        <p:txBody>
          <a:bodyPr wrap="square" rtlCol="0">
            <a:spAutoFit/>
          </a:bodyPr>
          <a:lstStyle/>
          <a:p>
            <a:pPr algn="ctr"/>
            <a:r>
              <a:rPr kumimoji="1" lang="en-US" altLang="ja-JP" sz="1200" dirty="0"/>
              <a:t>Bottom-up</a:t>
            </a:r>
            <a:endParaRPr kumimoji="1" lang="ja-JP" altLang="en-US" sz="1200" dirty="0"/>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SoS’s Classification by Maier, </a:t>
            </a:r>
            <a:r>
              <a:rPr lang="en-US" altLang="ja-JP" dirty="0" err="1"/>
              <a:t>Dahmann</a:t>
            </a:r>
            <a:r>
              <a:rPr lang="en-US" altLang="ja-JP" dirty="0"/>
              <a:t> and K. Baldwin</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Definition and Classification</a:t>
            </a:r>
            <a:endParaRPr kumimoji="1" lang="ja-JP" altLang="en-US" sz="1600" b="1" dirty="0">
              <a:solidFill>
                <a:schemeClr val="bg1"/>
              </a:solidFill>
            </a:endParaRPr>
          </a:p>
        </p:txBody>
      </p:sp>
      <p:sp>
        <p:nvSpPr>
          <p:cNvPr id="18" name="正方形/長方形 17">
            <a:extLst>
              <a:ext uri="{FF2B5EF4-FFF2-40B4-BE49-F238E27FC236}">
                <a16:creationId xmlns:a16="http://schemas.microsoft.com/office/drawing/2014/main" id="{5F60A1A4-84B5-E996-BE9C-C16C1E523BBF}"/>
              </a:ext>
            </a:extLst>
          </p:cNvPr>
          <p:cNvSpPr/>
          <p:nvPr/>
        </p:nvSpPr>
        <p:spPr>
          <a:xfrm>
            <a:off x="349701" y="2107388"/>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Directed</a:t>
            </a:r>
          </a:p>
        </p:txBody>
      </p:sp>
      <p:sp>
        <p:nvSpPr>
          <p:cNvPr id="72" name="正方形/長方形 71">
            <a:extLst>
              <a:ext uri="{FF2B5EF4-FFF2-40B4-BE49-F238E27FC236}">
                <a16:creationId xmlns:a16="http://schemas.microsoft.com/office/drawing/2014/main" id="{ECAA7842-59CE-F3FA-2A60-D7870E3EFC85}"/>
              </a:ext>
            </a:extLst>
          </p:cNvPr>
          <p:cNvSpPr/>
          <p:nvPr/>
        </p:nvSpPr>
        <p:spPr>
          <a:xfrm>
            <a:off x="3337585" y="2107388"/>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Acknowledged</a:t>
            </a:r>
          </a:p>
        </p:txBody>
      </p:sp>
      <p:sp>
        <p:nvSpPr>
          <p:cNvPr id="73" name="正方形/長方形 72">
            <a:extLst>
              <a:ext uri="{FF2B5EF4-FFF2-40B4-BE49-F238E27FC236}">
                <a16:creationId xmlns:a16="http://schemas.microsoft.com/office/drawing/2014/main" id="{BFF95EDF-4DB6-4030-5027-B6EFFDB7180B}"/>
              </a:ext>
            </a:extLst>
          </p:cNvPr>
          <p:cNvSpPr/>
          <p:nvPr/>
        </p:nvSpPr>
        <p:spPr>
          <a:xfrm>
            <a:off x="6325469" y="2107388"/>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Collaborative</a:t>
            </a:r>
          </a:p>
        </p:txBody>
      </p:sp>
      <p:sp>
        <p:nvSpPr>
          <p:cNvPr id="79" name="正方形/長方形 78">
            <a:extLst>
              <a:ext uri="{FF2B5EF4-FFF2-40B4-BE49-F238E27FC236}">
                <a16:creationId xmlns:a16="http://schemas.microsoft.com/office/drawing/2014/main" id="{323A377D-21E9-8C13-CA67-DB339A611707}"/>
              </a:ext>
            </a:extLst>
          </p:cNvPr>
          <p:cNvSpPr/>
          <p:nvPr/>
        </p:nvSpPr>
        <p:spPr>
          <a:xfrm>
            <a:off x="9345948" y="2107388"/>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Virtual</a:t>
            </a:r>
          </a:p>
        </p:txBody>
      </p:sp>
      <p:sp>
        <p:nvSpPr>
          <p:cNvPr id="94" name="四角形: 角を丸くする 93">
            <a:extLst>
              <a:ext uri="{FF2B5EF4-FFF2-40B4-BE49-F238E27FC236}">
                <a16:creationId xmlns:a16="http://schemas.microsoft.com/office/drawing/2014/main" id="{6A997B1F-31E6-5205-BADF-8D2DFC17720F}"/>
              </a:ext>
            </a:extLst>
          </p:cNvPr>
          <p:cNvSpPr/>
          <p:nvPr/>
        </p:nvSpPr>
        <p:spPr>
          <a:xfrm>
            <a:off x="3638974" y="3527909"/>
            <a:ext cx="1960633" cy="3170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 Administrator</a:t>
            </a:r>
            <a:endParaRPr kumimoji="1" lang="ja-JP" altLang="en-US" sz="1600" dirty="0">
              <a:solidFill>
                <a:schemeClr val="tx1"/>
              </a:solidFill>
            </a:endParaRPr>
          </a:p>
        </p:txBody>
      </p:sp>
    </p:spTree>
    <p:extLst>
      <p:ext uri="{BB962C8B-B14F-4D97-AF65-F5344CB8AC3E}">
        <p14:creationId xmlns:p14="http://schemas.microsoft.com/office/powerpoint/2010/main" val="472050226"/>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db29ff9-328f-40bc-bdc5-3c7b0421d507}"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12794</TotalTime>
  <Words>4186</Words>
  <Application>Microsoft Office PowerPoint</Application>
  <PresentationFormat>ワイド画面</PresentationFormat>
  <Paragraphs>368</Paragraphs>
  <Slides>25</Slides>
  <Notes>24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Meiryo UI</vt:lpstr>
      <vt:lpstr>游ゴシック</vt:lpstr>
      <vt:lpstr>Arial</vt:lpstr>
      <vt:lpstr>Wingdings</vt:lpstr>
      <vt:lpstr>Yokogawa_Template_Standard</vt:lpstr>
      <vt:lpstr>System of Systems</vt:lpstr>
      <vt:lpstr>Agenda</vt:lpstr>
      <vt:lpstr>PowerPoint プレゼンテーション</vt:lpstr>
      <vt:lpstr>PowerPoint プレゼンテーション</vt:lpstr>
      <vt:lpstr>PowerPoint プレゼンテーション</vt:lpstr>
      <vt:lpstr>PowerPoint プレゼンテーション</vt:lpstr>
      <vt:lpstr>SoS’s Reference</vt:lpstr>
      <vt:lpstr>SoS’s Definition by 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Summary</vt:lpstr>
      <vt:lpstr>PowerPoint プレゼンテーション</vt:lpstr>
      <vt:lpstr>トラックの労働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1937</cp:revision>
  <dcterms:created xsi:type="dcterms:W3CDTF">2022-01-26T00:23:42Z</dcterms:created>
  <dcterms:modified xsi:type="dcterms:W3CDTF">2024-03-22T02:11:31Z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