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345" r:id="rId2"/>
    <p:sldId id="508" r:id="rId3"/>
    <p:sldId id="512" r:id="rId4"/>
    <p:sldId id="510" r:id="rId5"/>
    <p:sldId id="509" r:id="rId6"/>
    <p:sldId id="511" r:id="rId7"/>
    <p:sldId id="513" r:id="rId8"/>
    <p:sldId id="514" r:id="rId9"/>
    <p:sldId id="515" r:id="rId10"/>
    <p:sldId id="518" r:id="rId11"/>
    <p:sldId id="519" r:id="rId12"/>
    <p:sldId id="520" r:id="rId13"/>
    <p:sldId id="521" r:id="rId14"/>
    <p:sldId id="5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>
        <p:scale>
          <a:sx n="40" d="100"/>
          <a:sy n="40" d="100"/>
        </p:scale>
        <p:origin x="-752" y="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36259"/>
            <a:ext cx="11400125" cy="518094"/>
          </a:xfrm>
        </p:spPr>
        <p:txBody>
          <a:bodyPr/>
          <a:lstStyle/>
          <a:p>
            <a:r>
              <a:rPr lang="en-US" altLang="ja-JP" dirty="0"/>
              <a:t>Figure 1.1: Scheduling Problem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867816" y="1653540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857656" y="2911936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36324" y="1869540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45721" y="3127936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23938" y="2469178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99816" y="1869540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2289656" y="2685178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3491938" y="2253178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67278" y="10898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10800000">
            <a:off x="1807036" y="3600022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1159161" y="7231317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blipFill>
                <a:blip r:embed="rId8"/>
                <a:stretch>
                  <a:fillRect l="-3937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1159161" y="8266838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1159161" y="9389565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1250853" y="752880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1659776" y="77666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2577038" y="78618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3070414" y="768077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3557063" y="7489403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2097926" y="8033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322853" y="7564802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1731776" y="7802691"/>
            <a:ext cx="402150" cy="230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2133926" y="7897820"/>
            <a:ext cx="443112" cy="1355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2649038" y="7716776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3142414" y="7525403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36391" y="1063653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1189851" y="9717226"/>
            <a:ext cx="269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$XX.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blipFill>
                <a:blip r:embed="rId1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2761717" y="388824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Cost)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2818614" y="592685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(Facility Characteristics)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ja-JP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Variable</a:t>
                </a:r>
                <a:endPara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121830-B8AB-13C9-BFC2-37E73939203B}"/>
              </a:ext>
            </a:extLst>
          </p:cNvPr>
          <p:cNvCxnSpPr/>
          <p:nvPr/>
        </p:nvCxnSpPr>
        <p:spPr>
          <a:xfrm>
            <a:off x="1159161" y="7400209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2A2596-D41E-5C82-4A94-F31D7749C10C}"/>
              </a:ext>
            </a:extLst>
          </p:cNvPr>
          <p:cNvCxnSpPr/>
          <p:nvPr/>
        </p:nvCxnSpPr>
        <p:spPr>
          <a:xfrm>
            <a:off x="1159161" y="8137728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33CADF-6D1B-5188-742B-57BDCAF9AF9B}"/>
              </a:ext>
            </a:extLst>
          </p:cNvPr>
          <p:cNvCxnSpPr/>
          <p:nvPr/>
        </p:nvCxnSpPr>
        <p:spPr>
          <a:xfrm>
            <a:off x="1171951" y="8533465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439021-3436-86D3-C298-DD16E1F7CE3C}"/>
              </a:ext>
            </a:extLst>
          </p:cNvPr>
          <p:cNvCxnSpPr/>
          <p:nvPr/>
        </p:nvCxnSpPr>
        <p:spPr>
          <a:xfrm>
            <a:off x="1171951" y="9270984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5CF645-BBA2-AB46-8963-160B469BF3F9}"/>
              </a:ext>
            </a:extLst>
          </p:cNvPr>
          <p:cNvSpPr/>
          <p:nvPr/>
        </p:nvSpPr>
        <p:spPr>
          <a:xfrm>
            <a:off x="1247268" y="900499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499D2-57DF-9527-8C32-2A04E9828D0D}"/>
              </a:ext>
            </a:extLst>
          </p:cNvPr>
          <p:cNvSpPr/>
          <p:nvPr/>
        </p:nvSpPr>
        <p:spPr>
          <a:xfrm>
            <a:off x="1656191" y="879521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3DDBCE-0949-5C28-0FC6-186F987E2461}"/>
              </a:ext>
            </a:extLst>
          </p:cNvPr>
          <p:cNvSpPr/>
          <p:nvPr/>
        </p:nvSpPr>
        <p:spPr>
          <a:xfrm>
            <a:off x="2573453" y="86331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7567FB5-27D1-7823-C80C-A93A620F797B}"/>
              </a:ext>
            </a:extLst>
          </p:cNvPr>
          <p:cNvSpPr/>
          <p:nvPr/>
        </p:nvSpPr>
        <p:spPr>
          <a:xfrm>
            <a:off x="3066829" y="86045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15DAD2-9E9D-E220-5DD2-D4B395A51872}"/>
              </a:ext>
            </a:extLst>
          </p:cNvPr>
          <p:cNvSpPr/>
          <p:nvPr/>
        </p:nvSpPr>
        <p:spPr>
          <a:xfrm>
            <a:off x="3553478" y="867032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5A4B66-00C2-8A29-0D2B-FF75E8B0972B}"/>
              </a:ext>
            </a:extLst>
          </p:cNvPr>
          <p:cNvSpPr/>
          <p:nvPr/>
        </p:nvSpPr>
        <p:spPr>
          <a:xfrm>
            <a:off x="2094341" y="863328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D7135C-EBBC-09A1-1ED9-C3B430B78F8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319268" y="8831210"/>
            <a:ext cx="336923" cy="209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9F94B6-60EE-98E3-1FB5-6571A427B166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V="1">
            <a:off x="1728191" y="8633285"/>
            <a:ext cx="402150" cy="197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6355F0F-B2CB-449D-251E-466BC00E8D24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 flipV="1">
            <a:off x="2130341" y="8633285"/>
            <a:ext cx="443112" cy="35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425D90-A4B4-1DAB-0782-7E0E21CDAE0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645453" y="8640520"/>
            <a:ext cx="421376" cy="286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8EE1A0-93D9-1778-3089-D5CC12E6C397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3138829" y="8640520"/>
            <a:ext cx="414649" cy="65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89179A9-DE71-5DF8-F404-E4A7273201EF}"/>
              </a:ext>
            </a:extLst>
          </p:cNvPr>
          <p:cNvSpPr/>
          <p:nvPr/>
        </p:nvSpPr>
        <p:spPr>
          <a:xfrm>
            <a:off x="82970" y="1000128"/>
            <a:ext cx="526629" cy="242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Drawing Flow Chart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1AB9E0-1DDC-E858-9213-EB763140EE29}"/>
              </a:ext>
            </a:extLst>
          </p:cNvPr>
          <p:cNvSpPr/>
          <p:nvPr/>
        </p:nvSpPr>
        <p:spPr>
          <a:xfrm>
            <a:off x="84049" y="3896300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3DE1BF-DBDD-CF36-7C5C-1AE56CE22BC7}"/>
              </a:ext>
            </a:extLst>
          </p:cNvPr>
          <p:cNvSpPr/>
          <p:nvPr/>
        </p:nvSpPr>
        <p:spPr>
          <a:xfrm>
            <a:off x="79785" y="7187922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Schedule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7378BE59-2122-BA27-F8B4-5DD48CD7CF57}"/>
              </a:ext>
            </a:extLst>
          </p:cNvPr>
          <p:cNvSpPr/>
          <p:nvPr/>
        </p:nvSpPr>
        <p:spPr>
          <a:xfrm rot="10800000">
            <a:off x="1730316" y="6938213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/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/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327"/>
                  </p:ext>
                </p:extLst>
              </p:nvPr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1786" r="-2259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77" t="-101786" r="-9723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905" t="-101786" r="-57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2022/06/02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49step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/>
        </p:nvGraphicFramePr>
        <p:xfrm>
          <a:off x="1338261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最適化結果（探索過程における最良解の推移）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658B476F-0D73-4D85-AF01-398893CF74A8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制約違反量が</a:t>
            </a:r>
            <a:r>
              <a:rPr lang="en-US" altLang="ja-JP" sz="2800" dirty="0"/>
              <a:t>0</a:t>
            </a:r>
            <a:r>
              <a:rPr lang="ja-JP" altLang="en-US" sz="2800" dirty="0"/>
              <a:t>の解を得た。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ただし、コストには改善の余地がある。</a:t>
            </a:r>
            <a:endParaRPr lang="en-US" altLang="ja-JP" sz="2400" dirty="0"/>
          </a:p>
        </p:txBody>
      </p:sp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2829591E-6D9A-D72A-B8DD-F700BF9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55" y="2065395"/>
            <a:ext cx="6405420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最適化結果（操作計画）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0EB2174-82FB-0B8E-5ED2-C9B43AA9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946699"/>
            <a:ext cx="2741949" cy="181555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484D606-6B7F-F6CF-5ED6-9DBF4B01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53" y="946698"/>
            <a:ext cx="2741951" cy="181555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F51BD251-2EAA-BE72-AE9C-53A4E1ED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946698"/>
            <a:ext cx="2741951" cy="1815553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1F66FC6A-8F2A-467B-8A36-3305FDF3A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53" y="946698"/>
            <a:ext cx="2741951" cy="1815553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3DBBFBF-B49E-D4F6-D3F2-5C75F708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2684142"/>
            <a:ext cx="2741949" cy="1815552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A9FB7330-F345-F601-D82B-B9500B63A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5" y="2762251"/>
            <a:ext cx="2664297" cy="1764135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6DCD4B32-FB75-9F58-FCB1-F50B884B4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2762251"/>
            <a:ext cx="2741951" cy="1815553"/>
          </a:xfrm>
          <a:prstGeom prst="rect">
            <a:avLst/>
          </a:prstGeom>
        </p:spPr>
      </p:pic>
      <p:pic>
        <p:nvPicPr>
          <p:cNvPr id="22" name="図 21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E05D6B1-2108-6B8F-38D6-346757BAD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5" y="2813669"/>
            <a:ext cx="2671145" cy="1764135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88C84FB3-E1D3-4914-C1AD-001C97788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4477436"/>
            <a:ext cx="2762248" cy="1828992"/>
          </a:xfrm>
          <a:prstGeom prst="rect">
            <a:avLst/>
          </a:prstGeom>
        </p:spPr>
      </p:pic>
      <p:pic>
        <p:nvPicPr>
          <p:cNvPr id="26" name="図 25" descr="グラフ, 折れ線グラフ&#10;&#10;自動的に生成された説明">
            <a:extLst>
              <a:ext uri="{FF2B5EF4-FFF2-40B4-BE49-F238E27FC236}">
                <a16:creationId xmlns:a16="http://schemas.microsoft.com/office/drawing/2014/main" id="{9B32F01D-C992-139C-4B0E-9C2E05CC3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5" y="4490876"/>
            <a:ext cx="2741949" cy="18155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37741F-602A-F5B9-1D40-7A0AC4825A0F}"/>
              </a:ext>
            </a:extLst>
          </p:cNvPr>
          <p:cNvSpPr txBox="1"/>
          <p:nvPr/>
        </p:nvSpPr>
        <p:spPr>
          <a:xfrm>
            <a:off x="1448239" y="114214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A23BA3-FCED-021E-4848-5C59FB63C324}"/>
              </a:ext>
            </a:extLst>
          </p:cNvPr>
          <p:cNvSpPr txBox="1"/>
          <p:nvPr/>
        </p:nvSpPr>
        <p:spPr>
          <a:xfrm>
            <a:off x="1448239" y="2935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86CA93-0495-02C8-02BB-D1E9B0731368}"/>
              </a:ext>
            </a:extLst>
          </p:cNvPr>
          <p:cNvSpPr txBox="1"/>
          <p:nvPr/>
        </p:nvSpPr>
        <p:spPr>
          <a:xfrm>
            <a:off x="1304294" y="1946463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543BB2-D2EA-DDB3-848A-613C92D8EB10}"/>
              </a:ext>
            </a:extLst>
          </p:cNvPr>
          <p:cNvSpPr txBox="1"/>
          <p:nvPr/>
        </p:nvSpPr>
        <p:spPr>
          <a:xfrm>
            <a:off x="1214437" y="3762015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63E008-DD49-6AAA-114D-A00DB58EE83E}"/>
              </a:ext>
            </a:extLst>
          </p:cNvPr>
          <p:cNvSpPr txBox="1"/>
          <p:nvPr/>
        </p:nvSpPr>
        <p:spPr>
          <a:xfrm>
            <a:off x="4035946" y="20137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B3F7D0-6229-0FC2-5485-1138C65ED6FD}"/>
              </a:ext>
            </a:extLst>
          </p:cNvPr>
          <p:cNvSpPr txBox="1"/>
          <p:nvPr/>
        </p:nvSpPr>
        <p:spPr>
          <a:xfrm>
            <a:off x="6709259" y="2013786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E787F7-D3B4-CE68-1AB2-74908B1E616E}"/>
              </a:ext>
            </a:extLst>
          </p:cNvPr>
          <p:cNvSpPr txBox="1"/>
          <p:nvPr/>
        </p:nvSpPr>
        <p:spPr>
          <a:xfrm>
            <a:off x="9550940" y="11421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7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最適化結果（中間変数の予測値）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A035D-3172-451F-4F8E-FFD18753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4656"/>
            <a:ext cx="3848100" cy="254797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4F1906D-4CC0-D692-B7D7-D12BAAAF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2" y="1774655"/>
            <a:ext cx="3942371" cy="261039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F28363B0-CAE5-1716-92CD-CE3F2091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09" y="1774655"/>
            <a:ext cx="3942372" cy="26103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D01F7-8883-837C-11CF-5F6BFB2C9751}"/>
              </a:ext>
            </a:extLst>
          </p:cNvPr>
          <p:cNvSpPr txBox="1"/>
          <p:nvPr/>
        </p:nvSpPr>
        <p:spPr>
          <a:xfrm>
            <a:off x="517055" y="1466878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 Stage1 permeate EC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C1534-0847-F2BE-802E-230DC05B7420}"/>
              </a:ext>
            </a:extLst>
          </p:cNvPr>
          <p:cNvSpPr txBox="1"/>
          <p:nvPr/>
        </p:nvSpPr>
        <p:spPr>
          <a:xfrm>
            <a:off x="4655915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Total permeate TOC</a:t>
            </a:r>
            <a:endParaRPr kumimoji="1" lang="ja-JP" altLang="en-US" sz="1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76BCF-8FE6-B381-B544-E5489C9F230D}"/>
              </a:ext>
            </a:extLst>
          </p:cNvPr>
          <p:cNvSpPr txBox="1"/>
          <p:nvPr/>
        </p:nvSpPr>
        <p:spPr>
          <a:xfrm>
            <a:off x="8685898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Fouling</a:t>
            </a:r>
            <a:endParaRPr kumimoji="1" lang="ja-JP" altLang="en-US" sz="1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1112B-993C-4450-4867-F2F30CB63E2A}"/>
              </a:ext>
            </a:extLst>
          </p:cNvPr>
          <p:cNvSpPr txBox="1"/>
          <p:nvPr/>
        </p:nvSpPr>
        <p:spPr>
          <a:xfrm>
            <a:off x="856617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征矢さんのモデル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19C833-FA8B-8EF8-B4C2-82564939411F}"/>
              </a:ext>
            </a:extLst>
          </p:cNvPr>
          <p:cNvSpPr txBox="1"/>
          <p:nvPr/>
        </p:nvSpPr>
        <p:spPr>
          <a:xfrm>
            <a:off x="450351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2E0F34-A4E6-DF96-6CD6-C470216780F7}"/>
              </a:ext>
            </a:extLst>
          </p:cNvPr>
          <p:cNvSpPr txBox="1"/>
          <p:nvPr/>
        </p:nvSpPr>
        <p:spPr>
          <a:xfrm>
            <a:off x="503421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F7731B-9627-1353-B110-D26810ED35B7}"/>
              </a:ext>
            </a:extLst>
          </p:cNvPr>
          <p:cNvSpPr txBox="1"/>
          <p:nvPr/>
        </p:nvSpPr>
        <p:spPr>
          <a:xfrm>
            <a:off x="8794776" y="3117851"/>
            <a:ext cx="312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本来は</a:t>
            </a:r>
            <a:r>
              <a:rPr kumimoji="1" lang="en-US" altLang="ja-JP" sz="1400" b="1" dirty="0"/>
              <a:t>0-1</a:t>
            </a:r>
            <a:r>
              <a:rPr kumimoji="1" lang="ja-JP" altLang="en-US" sz="1400" b="1" dirty="0"/>
              <a:t>に収まるのが正しいが、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実績データなどの選び方のせいで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このくらい緩和した</a:t>
            </a:r>
          </a:p>
        </p:txBody>
      </p:sp>
    </p:spTree>
    <p:extLst>
      <p:ext uri="{BB962C8B-B14F-4D97-AF65-F5344CB8AC3E}">
        <p14:creationId xmlns:p14="http://schemas.microsoft.com/office/powerpoint/2010/main" val="395477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目的関数や最適化変数の議論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目的関数：投入薬品コスト、ポンプ駆動電力コスト、膜交換コスト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短期的（数日）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最適化：流量はほぼ一定なので圧力は動かさずに、投入薬品だけを変える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制約：それによって透過水質が基準を維持することが制約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（</a:t>
            </a:r>
            <a:r>
              <a:rPr lang="en-US" altLang="ja-JP" sz="2000" dirty="0"/>
              <a:t>LV</a:t>
            </a:r>
            <a:r>
              <a:rPr lang="ja-JP" altLang="en-US" sz="2000" dirty="0"/>
              <a:t>、</a:t>
            </a:r>
            <a:r>
              <a:rPr lang="en-US" altLang="ja-JP" sz="2000" dirty="0"/>
              <a:t>EC2/EC1=1.5log,TOC2/TOC1=2log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長期的（数か月）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最適化：圧力を動かし、流量が変わる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目的関数：投入薬品コスト、ポンプ駆動電力コスト、膜交換コスト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制約：詰まりを解消するように、流量を維持したい（</a:t>
            </a:r>
            <a:r>
              <a:rPr lang="en-US" altLang="ja-JP" sz="2400" dirty="0"/>
              <a:t>LV</a:t>
            </a:r>
            <a:r>
              <a:rPr lang="ja-JP" altLang="en-US" sz="2400" dirty="0"/>
              <a:t>、回収率</a:t>
            </a:r>
            <a:r>
              <a:rPr lang="en-US" altLang="ja-JP" sz="2400" dirty="0"/>
              <a:t>0.8</a:t>
            </a:r>
            <a:r>
              <a:rPr lang="ja-JP" altLang="en-US" sz="2400" dirty="0"/>
              <a:t>以上）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</p:spTree>
    <p:extLst>
      <p:ext uri="{BB962C8B-B14F-4D97-AF65-F5344CB8AC3E}">
        <p14:creationId xmlns:p14="http://schemas.microsoft.com/office/powerpoint/2010/main" val="2548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F4803CA9-5B8B-B805-BB53-970648D94F1C}"/>
              </a:ext>
            </a:extLst>
          </p:cNvPr>
          <p:cNvSpPr/>
          <p:nvPr/>
        </p:nvSpPr>
        <p:spPr>
          <a:xfrm>
            <a:off x="8588335" y="4954383"/>
            <a:ext cx="2656863" cy="8927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7CCA08-7EDC-B6B7-5C74-1BC291B31E2C}"/>
              </a:ext>
            </a:extLst>
          </p:cNvPr>
          <p:cNvSpPr/>
          <p:nvPr/>
        </p:nvSpPr>
        <p:spPr>
          <a:xfrm>
            <a:off x="4831339" y="4944134"/>
            <a:ext cx="2733674" cy="90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091802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045466" y="1288645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：フロー図 </a:t>
            </a:r>
            <a:r>
              <a:rPr lang="en-US" altLang="ja-JP" dirty="0"/>
              <a:t>(RO Total)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330323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5920817" y="1593118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1714694"/>
            <a:ext cx="2983193" cy="6903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0277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25859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291254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29767" y="2309062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1780" y="3018675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4756492" y="4983455"/>
            <a:ext cx="140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透過</a:t>
            </a:r>
            <a:r>
              <a:rPr lang="en-US" altLang="ja-JP" sz="1400" dirty="0"/>
              <a:t>TOC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5248725" y="533783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6698859" y="532587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6541077" y="505442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5644701" y="5515803"/>
            <a:ext cx="1054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 flipV="1">
            <a:off x="2479363" y="1467044"/>
            <a:ext cx="2983193" cy="1760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  <a:endCxn id="190" idx="2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371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2004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  <a:endCxn id="193" idx="2"/>
          </p:cNvCxnSpPr>
          <p:nvPr/>
        </p:nvCxnSpPr>
        <p:spPr>
          <a:xfrm>
            <a:off x="2479363" y="3233762"/>
            <a:ext cx="2657130" cy="240382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11707-F2B0-E96D-2E59-7461173ECE75}"/>
              </a:ext>
            </a:extLst>
          </p:cNvPr>
          <p:cNvSpPr txBox="1"/>
          <p:nvPr/>
        </p:nvSpPr>
        <p:spPr>
          <a:xfrm>
            <a:off x="8591552" y="5028543"/>
            <a:ext cx="127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scailng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2B878547-FEEF-02E3-B708-27BBFFA50525}"/>
              </a:ext>
            </a:extLst>
          </p:cNvPr>
          <p:cNvSpPr/>
          <p:nvPr/>
        </p:nvSpPr>
        <p:spPr>
          <a:xfrm>
            <a:off x="9028226" y="533671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D25A53-87F1-6B6D-DE84-BEEDC0E3DC13}"/>
              </a:ext>
            </a:extLst>
          </p:cNvPr>
          <p:cNvSpPr/>
          <p:nvPr/>
        </p:nvSpPr>
        <p:spPr>
          <a:xfrm>
            <a:off x="10419708" y="532456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50509-80A2-2CC0-F147-C5F3CC899900}"/>
              </a:ext>
            </a:extLst>
          </p:cNvPr>
          <p:cNvSpPr txBox="1"/>
          <p:nvPr/>
        </p:nvSpPr>
        <p:spPr>
          <a:xfrm>
            <a:off x="10299234" y="503282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scaling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66A5C9-69EC-5667-39EF-90AB3EE5627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9424202" y="5514499"/>
            <a:ext cx="995506" cy="14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0281169-856D-BE80-9C75-6351257829B5}"/>
              </a:ext>
            </a:extLst>
          </p:cNvPr>
          <p:cNvCxnSpPr>
            <a:cxnSpLocks/>
            <a:stCxn id="16" idx="6"/>
            <a:endCxn id="83" idx="2"/>
          </p:cNvCxnSpPr>
          <p:nvPr/>
        </p:nvCxnSpPr>
        <p:spPr>
          <a:xfrm>
            <a:off x="2479363" y="4366897"/>
            <a:ext cx="6467130" cy="1289735"/>
          </a:xfrm>
          <a:prstGeom prst="bentConnector3">
            <a:avLst>
              <a:gd name="adj1" fmla="val 8048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F9E63F-E952-EEC6-20C1-3D8B93985690}"/>
              </a:ext>
            </a:extLst>
          </p:cNvPr>
          <p:cNvSpPr txBox="1"/>
          <p:nvPr/>
        </p:nvSpPr>
        <p:spPr>
          <a:xfrm>
            <a:off x="4392497" y="3753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57D1B8FF-A915-BA8E-CF0B-ED298E0C8712}"/>
              </a:ext>
            </a:extLst>
          </p:cNvPr>
          <p:cNvSpPr/>
          <p:nvPr/>
        </p:nvSpPr>
        <p:spPr>
          <a:xfrm>
            <a:off x="5031873" y="344901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6A8905-6758-D637-32FF-4C7453DC613B}"/>
              </a:ext>
            </a:extLst>
          </p:cNvPr>
          <p:cNvSpPr txBox="1"/>
          <p:nvPr/>
        </p:nvSpPr>
        <p:spPr>
          <a:xfrm>
            <a:off x="4695572" y="3218577"/>
            <a:ext cx="114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5245075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3940840" y="4762047"/>
            <a:ext cx="7976339" cy="1273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81476" y="4402376"/>
            <a:ext cx="96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Total</a:t>
            </a:r>
            <a:endParaRPr kumimoji="1" lang="ja-JP" altLang="en-US" sz="1400" b="1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3135" y="111414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C436D7C1-7317-7C9C-519C-A84210D221B8}"/>
              </a:ext>
            </a:extLst>
          </p:cNvPr>
          <p:cNvSpPr/>
          <p:nvPr/>
        </p:nvSpPr>
        <p:spPr>
          <a:xfrm>
            <a:off x="7227708" y="3158854"/>
            <a:ext cx="4700316" cy="887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54252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42766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40997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59172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16B7D17A-491E-B711-8231-430DFF636311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311750" y="3970263"/>
            <a:ext cx="3634744" cy="1448244"/>
          </a:xfrm>
          <a:prstGeom prst="bentConnector3">
            <a:avLst>
              <a:gd name="adj1" fmla="val 6965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56258-27F6-C03B-EC80-CD86906EEEA0}"/>
              </a:ext>
            </a:extLst>
          </p:cNvPr>
          <p:cNvSpPr/>
          <p:nvPr/>
        </p:nvSpPr>
        <p:spPr>
          <a:xfrm>
            <a:off x="3936616" y="3185571"/>
            <a:ext cx="2729924" cy="886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3856349" y="286375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7180168" y="283345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08527" y="36653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479911" y="348378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128035" y="3218577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673928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630D2CC-7CE7-3E4B-11B9-3CE44213A6AF}"/>
              </a:ext>
            </a:extLst>
          </p:cNvPr>
          <p:cNvSpPr txBox="1"/>
          <p:nvPr/>
        </p:nvSpPr>
        <p:spPr>
          <a:xfrm>
            <a:off x="8961654" y="193424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円柱 226">
            <a:extLst>
              <a:ext uri="{FF2B5EF4-FFF2-40B4-BE49-F238E27FC236}">
                <a16:creationId xmlns:a16="http://schemas.microsoft.com/office/drawing/2014/main" id="{A39C0ECD-1547-80D8-D025-FEB246FB7F11}"/>
              </a:ext>
            </a:extLst>
          </p:cNvPr>
          <p:cNvSpPr/>
          <p:nvPr/>
        </p:nvSpPr>
        <p:spPr>
          <a:xfrm>
            <a:off x="10017167" y="167497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6031164" y="211447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EFEE7742-03D7-2DFA-0855-55DC20CE9C51}"/>
              </a:ext>
            </a:extLst>
          </p:cNvPr>
          <p:cNvSpPr/>
          <p:nvPr/>
        </p:nvSpPr>
        <p:spPr>
          <a:xfrm>
            <a:off x="9793750" y="217172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390485" y="366947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0964400" y="346821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596624" y="3218577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15841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F11ABB72-293F-7030-6ACC-C0D9A5DCEFCF}"/>
              </a:ext>
            </a:extLst>
          </p:cNvPr>
          <p:cNvSpPr txBox="1"/>
          <p:nvPr/>
        </p:nvSpPr>
        <p:spPr>
          <a:xfrm>
            <a:off x="7449425" y="366559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36CF0C83-22A1-34D3-4132-EEA67E9BA027}"/>
              </a:ext>
            </a:extLst>
          </p:cNvPr>
          <p:cNvSpPr/>
          <p:nvPr/>
        </p:nvSpPr>
        <p:spPr>
          <a:xfrm>
            <a:off x="8028030" y="347438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15564FD-AB22-7835-D85C-B5BDD49D132D}"/>
              </a:ext>
            </a:extLst>
          </p:cNvPr>
          <p:cNvSpPr txBox="1"/>
          <p:nvPr/>
        </p:nvSpPr>
        <p:spPr>
          <a:xfrm>
            <a:off x="7670470" y="3218577"/>
            <a:ext cx="114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D5D91015-8AE0-1684-E067-AEFC3E5C9160}"/>
              </a:ext>
            </a:extLst>
          </p:cNvPr>
          <p:cNvSpPr/>
          <p:nvPr/>
        </p:nvSpPr>
        <p:spPr>
          <a:xfrm>
            <a:off x="822204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4507A3E-CBF8-6765-AC1E-E80E69A4CAA4}"/>
              </a:ext>
            </a:extLst>
          </p:cNvPr>
          <p:cNvSpPr/>
          <p:nvPr/>
        </p:nvSpPr>
        <p:spPr>
          <a:xfrm>
            <a:off x="8946493" y="538516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5A70ACC-05B8-90E3-8AC5-3BEB2EEAA19E}"/>
              </a:ext>
            </a:extLst>
          </p:cNvPr>
          <p:cNvSpPr/>
          <p:nvPr/>
        </p:nvSpPr>
        <p:spPr>
          <a:xfrm>
            <a:off x="8946493" y="562329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C716FC-6805-712B-8FB0-0F1B539532AB}"/>
              </a:ext>
            </a:extLst>
          </p:cNvPr>
          <p:cNvCxnSpPr>
            <a:cxnSpLocks/>
            <a:stCxn id="236" idx="4"/>
            <a:endCxn id="81" idx="2"/>
          </p:cNvCxnSpPr>
          <p:nvPr/>
        </p:nvCxnSpPr>
        <p:spPr>
          <a:xfrm rot="5400000">
            <a:off x="9375170" y="3601922"/>
            <a:ext cx="1387908" cy="2245262"/>
          </a:xfrm>
          <a:prstGeom prst="bentConnector4">
            <a:avLst>
              <a:gd name="adj1" fmla="val 22034"/>
              <a:gd name="adj2" fmla="val 1101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A77F9D4-B193-60D4-A3CF-87FE3F8E84B5}"/>
              </a:ext>
            </a:extLst>
          </p:cNvPr>
          <p:cNvCxnSpPr>
            <a:cxnSpLocks/>
            <a:stCxn id="29" idx="2"/>
            <a:endCxn id="81" idx="2"/>
          </p:cNvCxnSpPr>
          <p:nvPr/>
        </p:nvCxnSpPr>
        <p:spPr>
          <a:xfrm rot="10800000" flipV="1">
            <a:off x="8946494" y="3997261"/>
            <a:ext cx="727435" cy="1421245"/>
          </a:xfrm>
          <a:prstGeom prst="bentConnector3">
            <a:avLst>
              <a:gd name="adj1" fmla="val 16023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C6DF08F-ED6D-1CD5-F20E-851BB3E0D7F2}"/>
              </a:ext>
            </a:extLst>
          </p:cNvPr>
          <p:cNvCxnSpPr>
            <a:cxnSpLocks/>
            <a:stCxn id="247" idx="4"/>
            <a:endCxn id="81" idx="2"/>
          </p:cNvCxnSpPr>
          <p:nvPr/>
        </p:nvCxnSpPr>
        <p:spPr>
          <a:xfrm rot="16200000" flipH="1">
            <a:off x="7906985" y="4378999"/>
            <a:ext cx="1387908" cy="69110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43370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168135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93DDD28-6721-8675-1607-FB5FBAFB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7872" y="2205065"/>
            <a:ext cx="847257" cy="3213442"/>
          </a:xfrm>
          <a:prstGeom prst="bentConnector3">
            <a:avLst>
              <a:gd name="adj1" fmla="val 1269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7142" y="2407279"/>
            <a:ext cx="31574" cy="6533805"/>
          </a:xfrm>
          <a:prstGeom prst="bentConnector3">
            <a:avLst>
              <a:gd name="adj1" fmla="val 157819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136493" y="536611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AFD17060-FE0A-E53F-8671-EDF330519F07}"/>
              </a:ext>
            </a:extLst>
          </p:cNvPr>
          <p:cNvSpPr/>
          <p:nvPr/>
        </p:nvSpPr>
        <p:spPr>
          <a:xfrm>
            <a:off x="5136493" y="560424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162095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5816757" y="555670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82E1E86-647E-4200-81D2-A925DF72DD59}"/>
              </a:ext>
            </a:extLst>
          </p:cNvPr>
          <p:cNvSpPr txBox="1"/>
          <p:nvPr/>
        </p:nvSpPr>
        <p:spPr>
          <a:xfrm>
            <a:off x="9578861" y="556785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257309" y="477903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円柱 242">
            <a:extLst>
              <a:ext uri="{FF2B5EF4-FFF2-40B4-BE49-F238E27FC236}">
                <a16:creationId xmlns:a16="http://schemas.microsoft.com/office/drawing/2014/main" id="{B0EE35F0-AF7A-1F43-D28C-0C7E5DBA17C4}"/>
              </a:ext>
            </a:extLst>
          </p:cNvPr>
          <p:cNvSpPr/>
          <p:nvPr/>
        </p:nvSpPr>
        <p:spPr>
          <a:xfrm>
            <a:off x="1890268" y="4663775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245874" y="4769907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Flow </a:t>
            </a:r>
            <a:endParaRPr kumimoji="1" lang="ja-JP" altLang="en-US" sz="1200" dirty="0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3B53E442-DAF6-3EF4-ED64-0EFF1BBC578C}"/>
              </a:ext>
            </a:extLst>
          </p:cNvPr>
          <p:cNvSpPr/>
          <p:nvPr/>
        </p:nvSpPr>
        <p:spPr>
          <a:xfrm>
            <a:off x="2398745" y="48468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5254883" y="1910855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S1_Flow</a:t>
            </a:r>
            <a:endParaRPr kumimoji="1" lang="ja-JP" altLang="en-US" sz="1400" dirty="0"/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5536576" y="223292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6734173F-5882-B6F8-26FA-A857C44A5B8D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5932552" y="2412058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5DBA21AC-72D8-FF2E-8820-A810D495041F}"/>
              </a:ext>
            </a:extLst>
          </p:cNvPr>
          <p:cNvSpPr/>
          <p:nvPr/>
        </p:nvSpPr>
        <p:spPr>
          <a:xfrm>
            <a:off x="5474291" y="22527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5474291" y="250040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5904163" y="244000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0E4216C-566E-14EE-1FC6-4AC6DCA72FC6}"/>
              </a:ext>
            </a:extLst>
          </p:cNvPr>
          <p:cNvSpPr/>
          <p:nvPr/>
        </p:nvSpPr>
        <p:spPr>
          <a:xfrm>
            <a:off x="11266831" y="1787831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BF907700-A4E8-87FE-0E89-1A276D1FCCA0}"/>
              </a:ext>
            </a:extLst>
          </p:cNvPr>
          <p:cNvSpPr/>
          <p:nvPr/>
        </p:nvSpPr>
        <p:spPr>
          <a:xfrm>
            <a:off x="1904211" y="35689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264051" y="369373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224698" y="3684611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pH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6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091802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045466" y="1288645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：フロー図</a:t>
            </a:r>
            <a:r>
              <a:rPr lang="en-US" altLang="ja-JP" dirty="0"/>
              <a:t> (RO Stage1, 2, 3)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330323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5920817" y="1593118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1714694"/>
            <a:ext cx="2983193" cy="6903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0277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25859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291254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29767" y="2309062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1780" y="3018675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 flipV="1">
            <a:off x="2479363" y="1467044"/>
            <a:ext cx="2983193" cy="1760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371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2004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2479363" y="3233762"/>
            <a:ext cx="2657130" cy="240382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6740500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3134" y="111414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54252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42766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40997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59172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5355424" y="264571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3855977" y="4475780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96017" y="343692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567401" y="32553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215525" y="2990100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761418" y="373544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6031164" y="211447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477975" y="3440997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1051890" y="3239741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684114" y="2990100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245907" y="373544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43370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168135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7142" y="2407279"/>
            <a:ext cx="31574" cy="6533805"/>
          </a:xfrm>
          <a:prstGeom prst="bentConnector3">
            <a:avLst>
              <a:gd name="adj1" fmla="val 157819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162095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257309" y="477903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円柱 242">
            <a:extLst>
              <a:ext uri="{FF2B5EF4-FFF2-40B4-BE49-F238E27FC236}">
                <a16:creationId xmlns:a16="http://schemas.microsoft.com/office/drawing/2014/main" id="{B0EE35F0-AF7A-1F43-D28C-0C7E5DBA17C4}"/>
              </a:ext>
            </a:extLst>
          </p:cNvPr>
          <p:cNvSpPr/>
          <p:nvPr/>
        </p:nvSpPr>
        <p:spPr>
          <a:xfrm>
            <a:off x="1890268" y="4663775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245874" y="4769907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Flow </a:t>
            </a:r>
            <a:endParaRPr kumimoji="1" lang="ja-JP" altLang="en-US" sz="1200" dirty="0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3B53E442-DAF6-3EF4-ED64-0EFF1BBC578C}"/>
              </a:ext>
            </a:extLst>
          </p:cNvPr>
          <p:cNvSpPr/>
          <p:nvPr/>
        </p:nvSpPr>
        <p:spPr>
          <a:xfrm>
            <a:off x="2398745" y="48468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5254883" y="1910855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S1_Flow</a:t>
            </a:r>
            <a:endParaRPr kumimoji="1" lang="ja-JP" altLang="en-US" sz="1400" dirty="0"/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5536576" y="223292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6734173F-5882-B6F8-26FA-A857C44A5B8D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5932552" y="2412058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5DBA21AC-72D8-FF2E-8820-A810D495041F}"/>
              </a:ext>
            </a:extLst>
          </p:cNvPr>
          <p:cNvSpPr/>
          <p:nvPr/>
        </p:nvSpPr>
        <p:spPr>
          <a:xfrm>
            <a:off x="5474291" y="22527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5474291" y="250040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5904163" y="244000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0E4216C-566E-14EE-1FC6-4AC6DCA72FC6}"/>
              </a:ext>
            </a:extLst>
          </p:cNvPr>
          <p:cNvSpPr/>
          <p:nvPr/>
        </p:nvSpPr>
        <p:spPr>
          <a:xfrm>
            <a:off x="11091174" y="1110006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BF907700-A4E8-87FE-0E89-1A276D1FCCA0}"/>
              </a:ext>
            </a:extLst>
          </p:cNvPr>
          <p:cNvSpPr/>
          <p:nvPr/>
        </p:nvSpPr>
        <p:spPr>
          <a:xfrm>
            <a:off x="1904211" y="35689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264051" y="369373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224698" y="3684611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pH</a:t>
            </a:r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6190163" y="289702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6844281" y="2894480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S2_EC</a:t>
            </a:r>
            <a:endParaRPr kumimoji="1" lang="ja-JP" altLang="en-US" sz="1400" dirty="0"/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7049313" y="321654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1BC8118D-3963-A497-6D88-462A7F4674D4}"/>
              </a:ext>
            </a:extLst>
          </p:cNvPr>
          <p:cNvSpPr txBox="1"/>
          <p:nvPr/>
        </p:nvSpPr>
        <p:spPr>
          <a:xfrm>
            <a:off x="7569938" y="3091323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S2_EC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</p:cNvCxnSpPr>
          <p:nvPr/>
        </p:nvCxnSpPr>
        <p:spPr>
          <a:xfrm>
            <a:off x="7445289" y="3395796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02396C-1842-E289-D9B9-76B7862E50D0}"/>
              </a:ext>
            </a:extLst>
          </p:cNvPr>
          <p:cNvSpPr txBox="1"/>
          <p:nvPr/>
        </p:nvSpPr>
        <p:spPr>
          <a:xfrm>
            <a:off x="7555636" y="3917153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6987028" y="323638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399FE3A-04B2-AEB0-FB2A-57696628CBA9}"/>
              </a:ext>
            </a:extLst>
          </p:cNvPr>
          <p:cNvSpPr/>
          <p:nvPr/>
        </p:nvSpPr>
        <p:spPr>
          <a:xfrm>
            <a:off x="6987028" y="348403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7416900" y="3423632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9503C86-4556-5CD3-ECA8-13D4598E83AE}"/>
              </a:ext>
            </a:extLst>
          </p:cNvPr>
          <p:cNvSpPr txBox="1"/>
          <p:nvPr/>
        </p:nvSpPr>
        <p:spPr>
          <a:xfrm>
            <a:off x="6779355" y="3713533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S2_Flow</a:t>
            </a:r>
            <a:endParaRPr kumimoji="1" lang="ja-JP" altLang="en-US" sz="1400" dirty="0"/>
          </a:p>
        </p:txBody>
      </p:sp>
      <p:sp>
        <p:nvSpPr>
          <p:cNvPr id="77" name="六角形 76">
            <a:extLst>
              <a:ext uri="{FF2B5EF4-FFF2-40B4-BE49-F238E27FC236}">
                <a16:creationId xmlns:a16="http://schemas.microsoft.com/office/drawing/2014/main" id="{0334E9F7-41DD-1141-541B-48C2CA655C59}"/>
              </a:ext>
            </a:extLst>
          </p:cNvPr>
          <p:cNvSpPr/>
          <p:nvPr/>
        </p:nvSpPr>
        <p:spPr>
          <a:xfrm>
            <a:off x="7061048" y="4035601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CA0127-27CE-26BA-5BBB-39ECE4537BDF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7457024" y="4214736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A0F10DA8-CDC8-3927-7C23-B32DC86308DF}"/>
              </a:ext>
            </a:extLst>
          </p:cNvPr>
          <p:cNvSpPr/>
          <p:nvPr/>
        </p:nvSpPr>
        <p:spPr>
          <a:xfrm>
            <a:off x="6998763" y="405543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FC2C2821-5ABA-B102-2641-78F069CD5C75}"/>
              </a:ext>
            </a:extLst>
          </p:cNvPr>
          <p:cNvSpPr/>
          <p:nvPr/>
        </p:nvSpPr>
        <p:spPr>
          <a:xfrm>
            <a:off x="6998763" y="430308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CEF1DA-5112-61D2-FE51-A5DA19AECDC6}"/>
              </a:ext>
            </a:extLst>
          </p:cNvPr>
          <p:cNvSpPr txBox="1"/>
          <p:nvPr/>
        </p:nvSpPr>
        <p:spPr>
          <a:xfrm>
            <a:off x="7428635" y="424268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23ED79EE-BA39-6BE3-4487-FF0EE765B8E1}"/>
              </a:ext>
            </a:extLst>
          </p:cNvPr>
          <p:cNvSpPr/>
          <p:nvPr/>
        </p:nvSpPr>
        <p:spPr>
          <a:xfrm>
            <a:off x="9026500" y="5641272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4738" y="4601368"/>
            <a:ext cx="6792412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130281" y="459882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S3_EC</a:t>
            </a:r>
            <a:endParaRPr kumimoji="1" lang="ja-JP" altLang="en-US" sz="1400" dirty="0"/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335313" y="4920895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266CE79-3056-9580-844B-313BA0E1A5C5}"/>
              </a:ext>
            </a:extLst>
          </p:cNvPr>
          <p:cNvSpPr txBox="1"/>
          <p:nvPr/>
        </p:nvSpPr>
        <p:spPr>
          <a:xfrm>
            <a:off x="9855938" y="479567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S3_EC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</p:cNvCxnSpPr>
          <p:nvPr/>
        </p:nvCxnSpPr>
        <p:spPr>
          <a:xfrm>
            <a:off x="9731289" y="5100143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7446D7F-FF07-76FC-45A4-85CD647135D7}"/>
              </a:ext>
            </a:extLst>
          </p:cNvPr>
          <p:cNvSpPr txBox="1"/>
          <p:nvPr/>
        </p:nvSpPr>
        <p:spPr>
          <a:xfrm>
            <a:off x="9841636" y="5621500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273028" y="494073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273028" y="51883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9702900" y="512797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EC161A3-656E-606E-1BC7-1301A788D8C8}"/>
              </a:ext>
            </a:extLst>
          </p:cNvPr>
          <p:cNvSpPr txBox="1"/>
          <p:nvPr/>
        </p:nvSpPr>
        <p:spPr>
          <a:xfrm>
            <a:off x="9065355" y="5417880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S3_Flow</a:t>
            </a:r>
            <a:endParaRPr kumimoji="1" lang="ja-JP" altLang="en-US" sz="1400" dirty="0"/>
          </a:p>
        </p:txBody>
      </p:sp>
      <p:sp>
        <p:nvSpPr>
          <p:cNvPr id="100" name="六角形 99">
            <a:extLst>
              <a:ext uri="{FF2B5EF4-FFF2-40B4-BE49-F238E27FC236}">
                <a16:creationId xmlns:a16="http://schemas.microsoft.com/office/drawing/2014/main" id="{45629521-45F1-E944-E8D6-3653106DF05F}"/>
              </a:ext>
            </a:extLst>
          </p:cNvPr>
          <p:cNvSpPr/>
          <p:nvPr/>
        </p:nvSpPr>
        <p:spPr>
          <a:xfrm>
            <a:off x="9347048" y="573994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01F682A-36A7-4D4C-3169-1B773236F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743024" y="5919083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679C947A-A540-405F-B0AE-C8482E33D42A}"/>
              </a:ext>
            </a:extLst>
          </p:cNvPr>
          <p:cNvSpPr/>
          <p:nvPr/>
        </p:nvSpPr>
        <p:spPr>
          <a:xfrm>
            <a:off x="9284763" y="575978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9B56CEE5-8CB0-B870-DA2F-7E5C63B3D82A}"/>
              </a:ext>
            </a:extLst>
          </p:cNvPr>
          <p:cNvSpPr/>
          <p:nvPr/>
        </p:nvSpPr>
        <p:spPr>
          <a:xfrm>
            <a:off x="9284763" y="600743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6206211-13C1-6D0D-3E89-39BA95A4A1E5}"/>
              </a:ext>
            </a:extLst>
          </p:cNvPr>
          <p:cNvSpPr txBox="1"/>
          <p:nvPr/>
        </p:nvSpPr>
        <p:spPr>
          <a:xfrm>
            <a:off x="9714635" y="5947032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069"/>
              </p:ext>
            </p:extLst>
          </p:nvPr>
        </p:nvGraphicFramePr>
        <p:xfrm>
          <a:off x="114612" y="854908"/>
          <a:ext cx="727095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7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99463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Threshold Inhibitor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312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364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874604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4823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297"/>
              </p:ext>
            </p:extLst>
          </p:nvPr>
        </p:nvGraphicFramePr>
        <p:xfrm>
          <a:off x="7526066" y="854908"/>
          <a:ext cx="728048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521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6307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9358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776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000[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5246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46622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5" y="1016469"/>
            <a:ext cx="5022616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4" y="2531038"/>
            <a:ext cx="5034454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5"/>
            <a:ext cx="4492530" cy="1192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451602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/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301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" t="-101786" r="-27318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100" t="-101786" r="-13464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854" t="-101786" r="-464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2022/06/03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97step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5501"/>
              </p:ext>
            </p:extLst>
          </p:nvPr>
        </p:nvGraphicFramePr>
        <p:xfrm>
          <a:off x="1576386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F4803CA9-5B8B-B805-BB53-970648D94F1C}"/>
              </a:ext>
            </a:extLst>
          </p:cNvPr>
          <p:cNvSpPr/>
          <p:nvPr/>
        </p:nvSpPr>
        <p:spPr>
          <a:xfrm>
            <a:off x="8588335" y="4954383"/>
            <a:ext cx="2656863" cy="8927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7CCA08-7EDC-B6B7-5C74-1BC291B31E2C}"/>
              </a:ext>
            </a:extLst>
          </p:cNvPr>
          <p:cNvSpPr/>
          <p:nvPr/>
        </p:nvSpPr>
        <p:spPr>
          <a:xfrm>
            <a:off x="4831339" y="4944134"/>
            <a:ext cx="2733674" cy="90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15B32A-77B0-FF70-0614-77B14BC4D460}"/>
              </a:ext>
            </a:extLst>
          </p:cNvPr>
          <p:cNvSpPr/>
          <p:nvPr/>
        </p:nvSpPr>
        <p:spPr>
          <a:xfrm>
            <a:off x="4831339" y="1495695"/>
            <a:ext cx="2733675" cy="88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59662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918695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496565" y="1613123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：フロー図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606548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8E0B2D-B7B9-6F47-010B-7CF41B76FCEC}"/>
              </a:ext>
            </a:extLst>
          </p:cNvPr>
          <p:cNvSpPr/>
          <p:nvPr/>
        </p:nvSpPr>
        <p:spPr>
          <a:xfrm>
            <a:off x="6630573" y="190801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21" idx="1"/>
          </p:cNvCxnSpPr>
          <p:nvPr/>
        </p:nvCxnSpPr>
        <p:spPr>
          <a:xfrm>
            <a:off x="5920817" y="2097943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2219519"/>
            <a:ext cx="2983193" cy="461793"/>
          </a:xfrm>
          <a:prstGeom prst="bentConnector3">
            <a:avLst>
              <a:gd name="adj1" fmla="val 640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45642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53482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334116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30360" y="25852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2373" y="3447300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4756492" y="4983455"/>
            <a:ext cx="140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透過</a:t>
            </a:r>
            <a:r>
              <a:rPr lang="en-US" altLang="ja-JP" sz="1400" dirty="0"/>
              <a:t>TOC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5248725" y="533783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6698859" y="532587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6541077" y="505442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5644701" y="5515803"/>
            <a:ext cx="1054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>
            <a:off x="2479363" y="1643087"/>
            <a:ext cx="2983193" cy="328782"/>
          </a:xfrm>
          <a:prstGeom prst="bentConnector3">
            <a:avLst>
              <a:gd name="adj1" fmla="val 6341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  <a:endCxn id="190" idx="2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64797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6290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  <a:endCxn id="193" idx="2"/>
          </p:cNvCxnSpPr>
          <p:nvPr/>
        </p:nvCxnSpPr>
        <p:spPr>
          <a:xfrm>
            <a:off x="2479363" y="3662387"/>
            <a:ext cx="2657130" cy="1975195"/>
          </a:xfrm>
          <a:prstGeom prst="bentConnector3">
            <a:avLst>
              <a:gd name="adj1" fmla="val 4068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11707-F2B0-E96D-2E59-7461173ECE75}"/>
              </a:ext>
            </a:extLst>
          </p:cNvPr>
          <p:cNvSpPr txBox="1"/>
          <p:nvPr/>
        </p:nvSpPr>
        <p:spPr>
          <a:xfrm>
            <a:off x="8591552" y="5028543"/>
            <a:ext cx="127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fouling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2B878547-FEEF-02E3-B708-27BBFFA50525}"/>
              </a:ext>
            </a:extLst>
          </p:cNvPr>
          <p:cNvSpPr/>
          <p:nvPr/>
        </p:nvSpPr>
        <p:spPr>
          <a:xfrm>
            <a:off x="9028226" y="533671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D25A53-87F1-6B6D-DE84-BEEDC0E3DC13}"/>
              </a:ext>
            </a:extLst>
          </p:cNvPr>
          <p:cNvSpPr/>
          <p:nvPr/>
        </p:nvSpPr>
        <p:spPr>
          <a:xfrm>
            <a:off x="10419708" y="532456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50509-80A2-2CC0-F147-C5F3CC899900}"/>
              </a:ext>
            </a:extLst>
          </p:cNvPr>
          <p:cNvSpPr txBox="1"/>
          <p:nvPr/>
        </p:nvSpPr>
        <p:spPr>
          <a:xfrm>
            <a:off x="10299234" y="503282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fouling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66A5C9-69EC-5667-39EF-90AB3EE5627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9424202" y="5514499"/>
            <a:ext cx="995506" cy="14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0281169-856D-BE80-9C75-6351257829B5}"/>
              </a:ext>
            </a:extLst>
          </p:cNvPr>
          <p:cNvCxnSpPr>
            <a:cxnSpLocks/>
            <a:stCxn id="16" idx="6"/>
            <a:endCxn id="83" idx="2"/>
          </p:cNvCxnSpPr>
          <p:nvPr/>
        </p:nvCxnSpPr>
        <p:spPr>
          <a:xfrm>
            <a:off x="2479363" y="4366897"/>
            <a:ext cx="6467130" cy="1289735"/>
          </a:xfrm>
          <a:prstGeom prst="bentConnector3">
            <a:avLst>
              <a:gd name="adj1" fmla="val 8048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F9E63F-E952-EEC6-20C1-3D8B93985690}"/>
              </a:ext>
            </a:extLst>
          </p:cNvPr>
          <p:cNvSpPr txBox="1"/>
          <p:nvPr/>
        </p:nvSpPr>
        <p:spPr>
          <a:xfrm>
            <a:off x="4392497" y="3753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57D1B8FF-A915-BA8E-CF0B-ED298E0C8712}"/>
              </a:ext>
            </a:extLst>
          </p:cNvPr>
          <p:cNvSpPr/>
          <p:nvPr/>
        </p:nvSpPr>
        <p:spPr>
          <a:xfrm>
            <a:off x="5031873" y="344901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6A8905-6758-D637-32FF-4C7453DC613B}"/>
              </a:ext>
            </a:extLst>
          </p:cNvPr>
          <p:cNvSpPr txBox="1"/>
          <p:nvPr/>
        </p:nvSpPr>
        <p:spPr>
          <a:xfrm>
            <a:off x="4695572" y="3218577"/>
            <a:ext cx="114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5245075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3940840" y="4762047"/>
            <a:ext cx="7976339" cy="1273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81476" y="4402376"/>
            <a:ext cx="96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Total</a:t>
            </a:r>
            <a:endParaRPr kumimoji="1" lang="ja-JP" altLang="en-US" sz="1400" b="1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3940841" y="1112619"/>
            <a:ext cx="7976339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C436D7C1-7317-7C9C-519C-A84210D221B8}"/>
              </a:ext>
            </a:extLst>
          </p:cNvPr>
          <p:cNvSpPr/>
          <p:nvPr/>
        </p:nvSpPr>
        <p:spPr>
          <a:xfrm>
            <a:off x="7227708" y="3158854"/>
            <a:ext cx="4700316" cy="887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40917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29431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27662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45837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16B7D17A-491E-B711-8231-430DFF636311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311750" y="3970263"/>
            <a:ext cx="3634744" cy="1448244"/>
          </a:xfrm>
          <a:prstGeom prst="bentConnector3">
            <a:avLst>
              <a:gd name="adj1" fmla="val 6965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56258-27F6-C03B-EC80-CD86906EEEA0}"/>
              </a:ext>
            </a:extLst>
          </p:cNvPr>
          <p:cNvSpPr/>
          <p:nvPr/>
        </p:nvSpPr>
        <p:spPr>
          <a:xfrm>
            <a:off x="3936616" y="3185571"/>
            <a:ext cx="2729924" cy="886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3856349" y="286375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7180168" y="283345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08527" y="36653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479911" y="348378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128035" y="3218577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673928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630D2CC-7CE7-3E4B-11B9-3CE44213A6AF}"/>
              </a:ext>
            </a:extLst>
          </p:cNvPr>
          <p:cNvSpPr txBox="1"/>
          <p:nvPr/>
        </p:nvSpPr>
        <p:spPr>
          <a:xfrm>
            <a:off x="8961654" y="193424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円柱 226">
            <a:extLst>
              <a:ext uri="{FF2B5EF4-FFF2-40B4-BE49-F238E27FC236}">
                <a16:creationId xmlns:a16="http://schemas.microsoft.com/office/drawing/2014/main" id="{A39C0ECD-1547-80D8-D025-FEB246FB7F11}"/>
              </a:ext>
            </a:extLst>
          </p:cNvPr>
          <p:cNvSpPr/>
          <p:nvPr/>
        </p:nvSpPr>
        <p:spPr>
          <a:xfrm>
            <a:off x="9571023" y="1664771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9178415" y="1363213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EFEE7742-03D7-2DFA-0855-55DC20CE9C51}"/>
              </a:ext>
            </a:extLst>
          </p:cNvPr>
          <p:cNvSpPr/>
          <p:nvPr/>
        </p:nvSpPr>
        <p:spPr>
          <a:xfrm>
            <a:off x="9793750" y="217172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390485" y="366947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0964400" y="346821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596624" y="3218577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15841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F11ABB72-293F-7030-6ACC-C0D9A5DCEFCF}"/>
              </a:ext>
            </a:extLst>
          </p:cNvPr>
          <p:cNvSpPr txBox="1"/>
          <p:nvPr/>
        </p:nvSpPr>
        <p:spPr>
          <a:xfrm>
            <a:off x="7449425" y="366559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36CF0C83-22A1-34D3-4132-EEA67E9BA027}"/>
              </a:ext>
            </a:extLst>
          </p:cNvPr>
          <p:cNvSpPr/>
          <p:nvPr/>
        </p:nvSpPr>
        <p:spPr>
          <a:xfrm>
            <a:off x="8028030" y="347438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15564FD-AB22-7835-D85C-B5BDD49D132D}"/>
              </a:ext>
            </a:extLst>
          </p:cNvPr>
          <p:cNvSpPr txBox="1"/>
          <p:nvPr/>
        </p:nvSpPr>
        <p:spPr>
          <a:xfrm>
            <a:off x="7670470" y="3218577"/>
            <a:ext cx="114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D5D91015-8AE0-1684-E067-AEFC3E5C9160}"/>
              </a:ext>
            </a:extLst>
          </p:cNvPr>
          <p:cNvSpPr/>
          <p:nvPr/>
        </p:nvSpPr>
        <p:spPr>
          <a:xfrm>
            <a:off x="822204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4507A3E-CBF8-6765-AC1E-E80E69A4CAA4}"/>
              </a:ext>
            </a:extLst>
          </p:cNvPr>
          <p:cNvSpPr/>
          <p:nvPr/>
        </p:nvSpPr>
        <p:spPr>
          <a:xfrm>
            <a:off x="8946493" y="538516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5A70ACC-05B8-90E3-8AC5-3BEB2EEAA19E}"/>
              </a:ext>
            </a:extLst>
          </p:cNvPr>
          <p:cNvSpPr/>
          <p:nvPr/>
        </p:nvSpPr>
        <p:spPr>
          <a:xfrm>
            <a:off x="8946493" y="562329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C716FC-6805-712B-8FB0-0F1B539532AB}"/>
              </a:ext>
            </a:extLst>
          </p:cNvPr>
          <p:cNvCxnSpPr>
            <a:cxnSpLocks/>
            <a:stCxn id="236" idx="4"/>
            <a:endCxn id="81" idx="2"/>
          </p:cNvCxnSpPr>
          <p:nvPr/>
        </p:nvCxnSpPr>
        <p:spPr>
          <a:xfrm rot="5400000">
            <a:off x="9375170" y="3601922"/>
            <a:ext cx="1387908" cy="2245262"/>
          </a:xfrm>
          <a:prstGeom prst="bentConnector4">
            <a:avLst>
              <a:gd name="adj1" fmla="val 22034"/>
              <a:gd name="adj2" fmla="val 1101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A77F9D4-B193-60D4-A3CF-87FE3F8E84B5}"/>
              </a:ext>
            </a:extLst>
          </p:cNvPr>
          <p:cNvCxnSpPr>
            <a:cxnSpLocks/>
            <a:stCxn id="29" idx="2"/>
            <a:endCxn id="81" idx="2"/>
          </p:cNvCxnSpPr>
          <p:nvPr/>
        </p:nvCxnSpPr>
        <p:spPr>
          <a:xfrm rot="10800000" flipV="1">
            <a:off x="8946494" y="3997261"/>
            <a:ext cx="727435" cy="1421245"/>
          </a:xfrm>
          <a:prstGeom prst="bentConnector3">
            <a:avLst>
              <a:gd name="adj1" fmla="val 16023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C6DF08F-ED6D-1CD5-F20E-851BB3E0D7F2}"/>
              </a:ext>
            </a:extLst>
          </p:cNvPr>
          <p:cNvCxnSpPr>
            <a:cxnSpLocks/>
            <a:stCxn id="247" idx="4"/>
            <a:endCxn id="81" idx="2"/>
          </p:cNvCxnSpPr>
          <p:nvPr/>
        </p:nvCxnSpPr>
        <p:spPr>
          <a:xfrm rot="16200000" flipH="1">
            <a:off x="7906985" y="4378999"/>
            <a:ext cx="1387908" cy="69110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93853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21861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93DDD28-6721-8675-1607-FB5FBAFB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7872" y="2205065"/>
            <a:ext cx="847257" cy="3213442"/>
          </a:xfrm>
          <a:prstGeom prst="bentConnector3">
            <a:avLst>
              <a:gd name="adj1" fmla="val 1269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  <a:stCxn id="241" idx="4"/>
            <a:endCxn id="83" idx="4"/>
          </p:cNvCxnSpPr>
          <p:nvPr/>
        </p:nvCxnSpPr>
        <p:spPr>
          <a:xfrm rot="16200000" flipH="1">
            <a:off x="5630466" y="2340604"/>
            <a:ext cx="164924" cy="6533805"/>
          </a:xfrm>
          <a:prstGeom prst="bentConnector3">
            <a:avLst>
              <a:gd name="adj1" fmla="val 40032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136493" y="536611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AFD17060-FE0A-E53F-8671-EDF330519F07}"/>
              </a:ext>
            </a:extLst>
          </p:cNvPr>
          <p:cNvSpPr/>
          <p:nvPr/>
        </p:nvSpPr>
        <p:spPr>
          <a:xfrm>
            <a:off x="5136493" y="560424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212577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5816757" y="555670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82E1E86-647E-4200-81D2-A925DF72DD59}"/>
              </a:ext>
            </a:extLst>
          </p:cNvPr>
          <p:cNvSpPr txBox="1"/>
          <p:nvPr/>
        </p:nvSpPr>
        <p:spPr>
          <a:xfrm>
            <a:off x="9578861" y="556785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346A8F-2EC6-5F77-D396-6291E96F0521}"/>
              </a:ext>
            </a:extLst>
          </p:cNvPr>
          <p:cNvSpPr txBox="1"/>
          <p:nvPr/>
        </p:nvSpPr>
        <p:spPr>
          <a:xfrm>
            <a:off x="1228214" y="5108571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/>
        </p:nvGraphicFramePr>
        <p:xfrm>
          <a:off x="916718" y="1080737"/>
          <a:ext cx="1032278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05182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Dosing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RO_Sulfuric_Acid_Dosing_Setpoint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AIT_40006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PT_41095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UF Filtrate Total Chlorine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AI_31094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9105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FIT_41074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FIT_41274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FIT_41374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Concentrate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PT_41945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0637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Concentrate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FIT_41974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/>
        </p:nvGraphicFramePr>
        <p:xfrm>
          <a:off x="916719" y="4724400"/>
          <a:ext cx="1033230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05182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AIT_41092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AIT_41810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Fouling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0674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50816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4" y="1016469"/>
            <a:ext cx="5402289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3" y="2531038"/>
            <a:ext cx="5402289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6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016467"/>
            <a:ext cx="4492530" cy="1222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/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148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6600</TotalTime>
  <Words>1505</Words>
  <Application>Microsoft Office PowerPoint</Application>
  <PresentationFormat>ワイド画面</PresentationFormat>
  <Paragraphs>464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Figure 1.1: Scheduling Problem</vt:lpstr>
      <vt:lpstr>Work001 (OCWD) ：フロー図 (RO Total)</vt:lpstr>
      <vt:lpstr>Work001 (OCWD) ：フロー図 (RO Stage1, 2, 3)</vt:lpstr>
      <vt:lpstr>Work001 (OCWD) ：最適化変数</vt:lpstr>
      <vt:lpstr>Work001 (OCWD) ：最適化問題</vt:lpstr>
      <vt:lpstr>Work001 (OCWD) ：問題規模</vt:lpstr>
      <vt:lpstr>Work008 (LVMWD) ：フロー図</vt:lpstr>
      <vt:lpstr>Work008 (LVMWD) ：最適化変数</vt:lpstr>
      <vt:lpstr>Work008 (LVMWD) ：最適化問題</vt:lpstr>
      <vt:lpstr>Work008 (LVMWD) ：問題規模</vt:lpstr>
      <vt:lpstr>最適化結果（探索過程における最良解の推移）</vt:lpstr>
      <vt:lpstr>最適化結果（操作計画）</vt:lpstr>
      <vt:lpstr>最適化結果（中間変数の予測値）</vt:lpstr>
      <vt:lpstr>目的関数や最適化変数の議論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1016</cp:revision>
  <dcterms:created xsi:type="dcterms:W3CDTF">2022-01-26T00:23:42Z</dcterms:created>
  <dcterms:modified xsi:type="dcterms:W3CDTF">2023-06-09T15:17:23Z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