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3" r:id="rId5"/>
  </p:sldMasterIdLst>
  <p:notesMasterIdLst>
    <p:notesMasterId r:id="rId7"/>
  </p:notesMasterIdLst>
  <p:handoutMasterIdLst>
    <p:handoutMasterId r:id="rId8"/>
  </p:handoutMasterIdLst>
  <p:sldIdLst>
    <p:sldId id="264" r:id="rId6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512" y="32"/>
      </p:cViewPr>
      <p:guideLst>
        <p:guide orient="horz" pos="9536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803F7822-45CB-4EF6-BFE5-34407F0DCE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A04A9DC-F926-43CA-8550-60B476F9C1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58623-0463-4C3D-A9D3-9453CDBEA917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CAF38DD-2561-4198-AFB9-42284732D4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CB7689-FAF8-4D2D-A190-EA0B3EA90A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E7154-AC7A-4519-BED7-7431BE5A1D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7182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376FF-7F51-47FD-8253-9C27691AC83F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9CCCF-40B4-4FB2-8D6D-C4FCDD7262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8218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2">
            <a:extLst>
              <a:ext uri="{FF2B5EF4-FFF2-40B4-BE49-F238E27FC236}">
                <a16:creationId xmlns:a16="http://schemas.microsoft.com/office/drawing/2014/main" id="{40A42D5C-640A-AE89-E230-4B3370B193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92915" y="377935"/>
            <a:ext cx="16345446" cy="841265"/>
          </a:xfrm>
        </p:spPr>
        <p:txBody>
          <a:bodyPr l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5400" b="1" i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タイトル（</a:t>
            </a:r>
            <a:r>
              <a:rPr kumimoji="1" lang="en-US" altLang="ja-JP" dirty="0"/>
              <a:t>1-2</a:t>
            </a:r>
            <a:r>
              <a:rPr kumimoji="1" lang="ja-JP" altLang="en-US" dirty="0"/>
              <a:t>行での記述を推奨）</a:t>
            </a:r>
            <a:endParaRPr kumimoji="1" lang="en-US" altLang="ja-JP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EDCE01-7510-117F-CDE1-C420D257A6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92915" y="3093986"/>
            <a:ext cx="16345446" cy="841266"/>
          </a:xfrm>
        </p:spPr>
        <p:txBody>
          <a:bodyPr l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4000" b="1" i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部署名（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行内での記述を推奨）</a:t>
            </a:r>
            <a:endParaRPr kumimoji="1" lang="en-US" altLang="ja-JP" dirty="0"/>
          </a:p>
        </p:txBody>
      </p:sp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23526959-6A46-77E3-A4BF-E075C7FCE8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38913" y="377934"/>
            <a:ext cx="1816088" cy="3644404"/>
          </a:xfrm>
          <a:ln w="38100">
            <a:solidFill>
              <a:schemeClr val="bg1"/>
            </a:solidFill>
          </a:ln>
        </p:spPr>
        <p:txBody>
          <a:bodyPr lIns="0" anchor="ctr">
            <a:noAutofit/>
          </a:bodyPr>
          <a:lstStyle>
            <a:lvl1pPr marL="0" indent="0" algn="r">
              <a:spcBef>
                <a:spcPts val="0"/>
              </a:spcBef>
              <a:buFontTx/>
              <a:buNone/>
              <a:defRPr sz="6000" b="0" i="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ID</a:t>
            </a: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A926FDCA-75EA-DB80-EBE7-41F7EFE1EE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92915" y="1735960"/>
            <a:ext cx="16345446" cy="841265"/>
          </a:xfrm>
        </p:spPr>
        <p:txBody>
          <a:bodyPr l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4400" b="1" i="0" baseline="0">
                <a:solidFill>
                  <a:schemeClr val="bg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Title (1-2 line description recommended)</a:t>
            </a:r>
          </a:p>
        </p:txBody>
      </p:sp>
    </p:spTree>
    <p:extLst>
      <p:ext uri="{BB962C8B-B14F-4D97-AF65-F5344CB8AC3E}">
        <p14:creationId xmlns:p14="http://schemas.microsoft.com/office/powerpoint/2010/main" val="185822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>
            <a:extLst>
              <a:ext uri="{FF2B5EF4-FFF2-40B4-BE49-F238E27FC236}">
                <a16:creationId xmlns:a16="http://schemas.microsoft.com/office/drawing/2014/main" id="{90787123-232D-2AE3-2F07-ACCDED7E0EC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138913" y="377934"/>
            <a:ext cx="1892288" cy="3644404"/>
          </a:xfrm>
          <a:ln w="38100">
            <a:solidFill>
              <a:schemeClr val="bg1"/>
            </a:solidFill>
          </a:ln>
        </p:spPr>
        <p:txBody>
          <a:bodyPr lIns="0" anchor="ctr">
            <a:noAutofit/>
          </a:bodyPr>
          <a:lstStyle>
            <a:lvl1pPr marL="0" indent="0" algn="r">
              <a:spcBef>
                <a:spcPts val="0"/>
              </a:spcBef>
              <a:buFontTx/>
              <a:buNone/>
              <a:defRPr sz="6000" b="0" i="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kumimoji="1" lang="en-US" altLang="ja-JP"/>
              <a:t>ID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DFB3AA-06B6-4EE4-D5BE-724D197814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92915" y="3093986"/>
            <a:ext cx="16345446" cy="841266"/>
          </a:xfrm>
        </p:spPr>
        <p:txBody>
          <a:bodyPr l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defRPr>
            </a:lvl1pPr>
          </a:lstStyle>
          <a:p>
            <a:pPr marL="0" marR="0" lvl="0" indent="0" algn="l" defTabSz="2138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Department (1-2 line description recommended)</a:t>
            </a:r>
          </a:p>
          <a:p>
            <a:endParaRPr kumimoji="1" lang="en-US" altLang="ja-JP" dirty="0"/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49DA671-850A-4F0D-2540-68080F66872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92915" y="377935"/>
            <a:ext cx="16345446" cy="841265"/>
          </a:xfrm>
        </p:spPr>
        <p:txBody>
          <a:bodyPr l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5400" b="1" i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タイトル（</a:t>
            </a:r>
            <a:r>
              <a:rPr kumimoji="1" lang="en-US" altLang="ja-JP" dirty="0"/>
              <a:t>1-2</a:t>
            </a:r>
            <a:r>
              <a:rPr kumimoji="1" lang="ja-JP" altLang="en-US" dirty="0"/>
              <a:t>行での記述を推奨）</a:t>
            </a:r>
            <a:endParaRPr kumimoji="1" lang="en-US" altLang="ja-JP" dirty="0"/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B72E0C3-AB66-5C2F-B00D-258D210097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92915" y="1735960"/>
            <a:ext cx="16345446" cy="841265"/>
          </a:xfrm>
        </p:spPr>
        <p:txBody>
          <a:bodyPr l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4400" b="1" i="0" baseline="0">
                <a:solidFill>
                  <a:schemeClr val="bg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Title (1-2 line description recommended)</a:t>
            </a:r>
          </a:p>
        </p:txBody>
      </p:sp>
    </p:spTree>
    <p:extLst>
      <p:ext uri="{BB962C8B-B14F-4D97-AF65-F5344CB8AC3E}">
        <p14:creationId xmlns:p14="http://schemas.microsoft.com/office/powerpoint/2010/main" val="327586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354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F8BF309-5A91-4309-8BAE-6907AEBB767C}"/>
              </a:ext>
            </a:extLst>
          </p:cNvPr>
          <p:cNvSpPr/>
          <p:nvPr userDrawn="1"/>
        </p:nvSpPr>
        <p:spPr>
          <a:xfrm>
            <a:off x="3" y="-50849"/>
            <a:ext cx="21383625" cy="4320001"/>
          </a:xfrm>
          <a:prstGeom prst="rect">
            <a:avLst/>
          </a:prstGeom>
          <a:solidFill>
            <a:srgbClr val="003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799"/>
          </a:p>
        </p:txBody>
      </p:sp>
      <p:pic>
        <p:nvPicPr>
          <p:cNvPr id="8" name="図 7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B504B5AB-0FC1-489B-9C1D-CC88360F94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3" r="3511"/>
          <a:stretch/>
        </p:blipFill>
        <p:spPr>
          <a:xfrm>
            <a:off x="6" y="699133"/>
            <a:ext cx="2071549" cy="2881312"/>
          </a:xfrm>
          <a:prstGeom prst="rect">
            <a:avLst/>
          </a:prstGeom>
        </p:spPr>
      </p:pic>
      <p:sp>
        <p:nvSpPr>
          <p:cNvPr id="13" name="タイトル プレースホルダー 12">
            <a:extLst>
              <a:ext uri="{FF2B5EF4-FFF2-40B4-BE49-F238E27FC236}">
                <a16:creationId xmlns:a16="http://schemas.microsoft.com/office/drawing/2014/main" id="{20149472-518F-40B6-B4EE-674BDD23D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300" y="1497029"/>
            <a:ext cx="12929340" cy="12855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A124AD5B-B8C9-4AE0-9AE4-C10AF0C65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0025" y="5171907"/>
            <a:ext cx="18443575" cy="23498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1DC6E69-CD91-47C3-B3EE-B8900510F3B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991812" y="29045425"/>
            <a:ext cx="5400000" cy="38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5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2138192" rtl="0" eaLnBrk="1" latinLnBrk="0" hangingPunct="1">
        <a:lnSpc>
          <a:spcPct val="90000"/>
        </a:lnSpc>
        <a:spcBef>
          <a:spcPct val="0"/>
        </a:spcBef>
        <a:buNone/>
        <a:defRPr kumimoji="1" sz="5400" b="1" kern="1200">
          <a:solidFill>
            <a:schemeClr val="bg1"/>
          </a:solidFill>
          <a:latin typeface="Noto Sans JP" panose="020B0500000000000000" pitchFamily="34" charset="-128"/>
          <a:ea typeface="Noto Sans JP" panose="020B0500000000000000" pitchFamily="34" charset="-128"/>
          <a:cs typeface="+mj-cs"/>
        </a:defRPr>
      </a:lvl1pPr>
    </p:titleStyle>
    <p:bodyStyle>
      <a:lvl1pPr marL="534549" indent="-534549" algn="l" defTabSz="2138192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kumimoji="1" sz="6548" kern="1200">
          <a:solidFill>
            <a:schemeClr val="tx1"/>
          </a:solidFill>
          <a:latin typeface="Noto Sans JP" panose="020B0500000000000000" pitchFamily="34" charset="-128"/>
          <a:ea typeface="Noto Sans JP" panose="020B0500000000000000" pitchFamily="34" charset="-128"/>
          <a:cs typeface="+mn-cs"/>
        </a:defRPr>
      </a:lvl1pPr>
      <a:lvl2pPr marL="1603646" indent="-534549" algn="l" defTabSz="2138192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5612" kern="1200">
          <a:solidFill>
            <a:schemeClr val="tx1"/>
          </a:solidFill>
          <a:latin typeface="Noto Sans JP" panose="020B0500000000000000" pitchFamily="34" charset="-128"/>
          <a:ea typeface="Noto Sans JP" panose="020B0500000000000000" pitchFamily="34" charset="-128"/>
          <a:cs typeface="+mn-cs"/>
        </a:defRPr>
      </a:lvl2pPr>
      <a:lvl3pPr marL="2672743" indent="-534549" algn="l" defTabSz="2138192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676" kern="1200">
          <a:solidFill>
            <a:schemeClr val="tx1"/>
          </a:solidFill>
          <a:latin typeface="Noto Sans JP" panose="020B0500000000000000" pitchFamily="34" charset="-128"/>
          <a:ea typeface="Noto Sans JP" panose="020B0500000000000000" pitchFamily="34" charset="-128"/>
          <a:cs typeface="+mn-cs"/>
        </a:defRPr>
      </a:lvl3pPr>
      <a:lvl4pPr marL="3741839" indent="-534549" algn="l" defTabSz="2138192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Noto Sans JP" panose="020B0500000000000000" pitchFamily="34" charset="-128"/>
          <a:ea typeface="Noto Sans JP" panose="020B0500000000000000" pitchFamily="34" charset="-128"/>
          <a:cs typeface="+mn-cs"/>
        </a:defRPr>
      </a:lvl4pPr>
      <a:lvl5pPr marL="4810935" indent="-534549" algn="l" defTabSz="2138192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Noto Sans JP" panose="020B0500000000000000" pitchFamily="34" charset="-128"/>
          <a:ea typeface="Noto Sans JP" panose="020B0500000000000000" pitchFamily="34" charset="-128"/>
          <a:cs typeface="+mn-cs"/>
        </a:defRPr>
      </a:lvl5pPr>
      <a:lvl6pPr marL="5880031" indent="-534549" algn="l" defTabSz="2138192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127" indent="-534549" algn="l" defTabSz="2138192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225" indent="-534549" algn="l" defTabSz="2138192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321" indent="-534549" algn="l" defTabSz="2138192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19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096" algn="l" defTabSz="213819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192" algn="l" defTabSz="213819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291" algn="l" defTabSz="213819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386" algn="l" defTabSz="213819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482" algn="l" defTabSz="213819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579" algn="l" defTabSz="213819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3677" algn="l" defTabSz="213819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2771" algn="l" defTabSz="213819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77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60787" y="28060639"/>
            <a:ext cx="699735" cy="161187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929" b="1">
                <a:solidFill>
                  <a:schemeClr val="tx1"/>
                </a:solidFill>
                <a:latin typeface="+mn-lt"/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D52A29-56AB-408C-80FF-70FF0C1F164A}"/>
              </a:ext>
            </a:extLst>
          </p:cNvPr>
          <p:cNvSpPr txBox="1"/>
          <p:nvPr userDrawn="1"/>
        </p:nvSpPr>
        <p:spPr>
          <a:xfrm>
            <a:off x="15207928" y="28060640"/>
            <a:ext cx="5152857" cy="524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sz="1403" dirty="0">
                <a:solidFill>
                  <a:schemeClr val="bg1">
                    <a:lumMod val="75000"/>
                  </a:schemeClr>
                </a:solidFill>
              </a:rPr>
              <a:t>| Document Number 12345 | Month DD, YYYY |  </a:t>
            </a:r>
          </a:p>
          <a:p>
            <a:pPr algn="r"/>
            <a:r>
              <a:rPr lang="en-US" altLang="ja-JP" sz="1403" dirty="0">
                <a:solidFill>
                  <a:schemeClr val="bg1">
                    <a:lumMod val="75000"/>
                  </a:schemeClr>
                </a:solidFill>
              </a:rPr>
              <a:t>© Yokogawa Electric Corporation</a:t>
            </a:r>
          </a:p>
        </p:txBody>
      </p:sp>
    </p:spTree>
    <p:extLst>
      <p:ext uri="{BB962C8B-B14F-4D97-AF65-F5344CB8AC3E}">
        <p14:creationId xmlns:p14="http://schemas.microsoft.com/office/powerpoint/2010/main" val="326416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hdr="0" ftr="0" dt="0"/>
  <p:txStyles>
    <p:titleStyle>
      <a:lvl1pPr algn="l" defTabSz="1603766" rtl="0" eaLnBrk="1" latinLnBrk="0" hangingPunct="1">
        <a:lnSpc>
          <a:spcPct val="90000"/>
        </a:lnSpc>
        <a:spcBef>
          <a:spcPct val="0"/>
        </a:spcBef>
        <a:buNone/>
        <a:defRPr kumimoji="1" sz="77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0942" indent="-400942" algn="l" defTabSz="1603766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kumimoji="1" sz="4911" kern="1200">
          <a:solidFill>
            <a:schemeClr val="tx1"/>
          </a:solidFill>
          <a:latin typeface="+mn-lt"/>
          <a:ea typeface="+mn-ea"/>
          <a:cs typeface="+mn-cs"/>
        </a:defRPr>
      </a:lvl1pPr>
      <a:lvl2pPr marL="1202825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004708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6591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608474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410357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5212240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6014123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816006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3766" rtl="0" eaLnBrk="1" latinLnBrk="0" hangingPunct="1">
        <a:defRPr kumimoji="1" sz="3157" kern="1200">
          <a:solidFill>
            <a:schemeClr val="tx1"/>
          </a:solidFill>
          <a:latin typeface="+mn-lt"/>
          <a:ea typeface="+mn-ea"/>
          <a:cs typeface="+mn-cs"/>
        </a:defRPr>
      </a:lvl1pPr>
      <a:lvl2pPr marL="801883" algn="l" defTabSz="1603766" rtl="0" eaLnBrk="1" latinLnBrk="0" hangingPunct="1">
        <a:defRPr kumimoji="1" sz="3157" kern="1200">
          <a:solidFill>
            <a:schemeClr val="tx1"/>
          </a:solidFill>
          <a:latin typeface="+mn-lt"/>
          <a:ea typeface="+mn-ea"/>
          <a:cs typeface="+mn-cs"/>
        </a:defRPr>
      </a:lvl2pPr>
      <a:lvl3pPr marL="1603766" algn="l" defTabSz="1603766" rtl="0" eaLnBrk="1" latinLnBrk="0" hangingPunct="1">
        <a:defRPr kumimoji="1" sz="3157" kern="1200">
          <a:solidFill>
            <a:schemeClr val="tx1"/>
          </a:solidFill>
          <a:latin typeface="+mn-lt"/>
          <a:ea typeface="+mn-ea"/>
          <a:cs typeface="+mn-cs"/>
        </a:defRPr>
      </a:lvl3pPr>
      <a:lvl4pPr marL="2405649" algn="l" defTabSz="1603766" rtl="0" eaLnBrk="1" latinLnBrk="0" hangingPunct="1">
        <a:defRPr kumimoji="1"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207532" algn="l" defTabSz="1603766" rtl="0" eaLnBrk="1" latinLnBrk="0" hangingPunct="1">
        <a:defRPr kumimoji="1"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009415" algn="l" defTabSz="1603766" rtl="0" eaLnBrk="1" latinLnBrk="0" hangingPunct="1">
        <a:defRPr kumimoji="1"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4811298" algn="l" defTabSz="1603766" rtl="0" eaLnBrk="1" latinLnBrk="0" hangingPunct="1">
        <a:defRPr kumimoji="1"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5613182" algn="l" defTabSz="1603766" rtl="0" eaLnBrk="1" latinLnBrk="0" hangingPunct="1">
        <a:defRPr kumimoji="1"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415065" algn="l" defTabSz="1603766" rtl="0" eaLnBrk="1" latinLnBrk="0" hangingPunct="1">
        <a:defRPr kumimoji="1" sz="3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5" Type="http://schemas.openxmlformats.org/officeDocument/2006/relationships/image" Target="../media/image16.svg"/><Relationship Id="rId23" Type="http://schemas.openxmlformats.org/officeDocument/2006/relationships/image" Target="../media/image24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908B3F6-91B5-9CDB-D2B1-647127C82F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ja-JP" altLang="en-US" dirty="0"/>
              <a:t>生成系</a:t>
            </a:r>
            <a:r>
              <a:rPr lang="en-US" altLang="ja-JP" dirty="0"/>
              <a:t>AI</a:t>
            </a:r>
            <a:r>
              <a:rPr lang="ja-JP" altLang="en-US" dirty="0"/>
              <a:t>サービスと</a:t>
            </a:r>
            <a:r>
              <a:rPr lang="en-US" altLang="ja-JP" dirty="0" err="1"/>
              <a:t>ChatGPT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842460-F6BC-A75A-A2C9-7065111CD9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92915" y="3093985"/>
            <a:ext cx="16345446" cy="841266"/>
          </a:xfrm>
        </p:spPr>
        <p:txBody>
          <a:bodyPr/>
          <a:lstStyle/>
          <a:p>
            <a:r>
              <a:rPr kumimoji="1" lang="en-US" altLang="ja-JP" dirty="0"/>
              <a:t>Project Design Div.</a:t>
            </a:r>
            <a:r>
              <a:rPr lang="en-US" altLang="ja-JP" dirty="0"/>
              <a:t>, </a:t>
            </a:r>
            <a:r>
              <a:rPr kumimoji="1" lang="en-US" altLang="ja-JP" dirty="0"/>
              <a:t>Innovation Center, Marketing HQ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4A8160-CB9C-0CDE-061E-A790C7241F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F37FB3E-EA7C-21EA-F4BE-47894AE5AC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Generative AI Service and </a:t>
            </a:r>
            <a:r>
              <a:rPr kumimoji="1" lang="en-US" altLang="ja-JP" dirty="0" err="1"/>
              <a:t>ChatGPT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55C8344-9F41-A501-D5C6-02198D6F13B9}"/>
              </a:ext>
            </a:extLst>
          </p:cNvPr>
          <p:cNvSpPr txBox="1"/>
          <p:nvPr/>
        </p:nvSpPr>
        <p:spPr>
          <a:xfrm>
            <a:off x="1127056" y="4561510"/>
            <a:ext cx="19393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生成系</a:t>
            </a:r>
            <a:r>
              <a:rPr kumimoji="1" lang="en-US" altLang="ja-JP" sz="4800" b="1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 sz="4800" b="1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kumimoji="1" lang="en-US" altLang="ja-JP" sz="4800" b="1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YOKOGAWA</a:t>
            </a:r>
            <a:r>
              <a:rPr kumimoji="1" lang="ja-JP" altLang="en-US" sz="4800" b="1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のコラボレーション可能性を探索しています。</a:t>
            </a:r>
            <a:endParaRPr kumimoji="1" lang="en-US" altLang="ja-JP" sz="4800" b="1" dirty="0">
              <a:solidFill>
                <a:srgbClr val="00206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3BDA247-7DBB-2213-EEC0-39570A43F257}"/>
              </a:ext>
            </a:extLst>
          </p:cNvPr>
          <p:cNvSpPr txBox="1"/>
          <p:nvPr/>
        </p:nvSpPr>
        <p:spPr>
          <a:xfrm flipH="1">
            <a:off x="1127056" y="12993043"/>
            <a:ext cx="163103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78" indent="-342878"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kumimoji="1" lang="ja-JP" altLang="en-US" sz="4400" b="1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生成系</a:t>
            </a:r>
            <a:r>
              <a:rPr kumimoji="1" lang="en-US" altLang="ja-JP" sz="4400" b="1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 sz="4400" b="1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サービスの特徴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DF82E675-E1C6-FA74-52A4-F008182BEF9B}"/>
              </a:ext>
            </a:extLst>
          </p:cNvPr>
          <p:cNvCxnSpPr>
            <a:cxnSpLocks/>
          </p:cNvCxnSpPr>
          <p:nvPr/>
        </p:nvCxnSpPr>
        <p:spPr>
          <a:xfrm>
            <a:off x="1127056" y="13874778"/>
            <a:ext cx="1865954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DA4B09A-ACC9-8797-BD5D-1476FD5A37D5}"/>
              </a:ext>
            </a:extLst>
          </p:cNvPr>
          <p:cNvSpPr txBox="1"/>
          <p:nvPr/>
        </p:nvSpPr>
        <p:spPr>
          <a:xfrm flipH="1">
            <a:off x="1127056" y="20287138"/>
            <a:ext cx="153067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78" indent="-342878"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kumimoji="1" lang="ja-JP" altLang="en-US" sz="4400" b="1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社内利用の可能性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47AE6D7-821E-1EED-6597-B738A2BFF6FF}"/>
              </a:ext>
            </a:extLst>
          </p:cNvPr>
          <p:cNvCxnSpPr>
            <a:cxnSpLocks/>
          </p:cNvCxnSpPr>
          <p:nvPr/>
        </p:nvCxnSpPr>
        <p:spPr>
          <a:xfrm>
            <a:off x="1127056" y="21161266"/>
            <a:ext cx="1865954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50E77E-28C2-1D9D-F086-51731A98BE45}"/>
              </a:ext>
            </a:extLst>
          </p:cNvPr>
          <p:cNvSpPr txBox="1"/>
          <p:nvPr/>
        </p:nvSpPr>
        <p:spPr>
          <a:xfrm>
            <a:off x="1168093" y="5484271"/>
            <a:ext cx="1798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solidFill>
                  <a:srgbClr val="002060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Explore collaboration’s possibilities between the Generative AI and YOKOGAWA.</a:t>
            </a: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451E5A8C-FB2F-44E7-26C4-563172BA6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886" y="15867441"/>
            <a:ext cx="9089769" cy="3208734"/>
          </a:xfrm>
          <a:prstGeom prst="rect">
            <a:avLst/>
          </a:prstGeom>
        </p:spPr>
      </p:pic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C43BF91-F33C-723B-AB9C-F0EE09637E08}"/>
              </a:ext>
            </a:extLst>
          </p:cNvPr>
          <p:cNvCxnSpPr>
            <a:cxnSpLocks/>
          </p:cNvCxnSpPr>
          <p:nvPr/>
        </p:nvCxnSpPr>
        <p:spPr>
          <a:xfrm>
            <a:off x="1127056" y="12880749"/>
            <a:ext cx="1865954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C9F93148-3695-E5F7-A213-E1B75BBBCB14}"/>
              </a:ext>
            </a:extLst>
          </p:cNvPr>
          <p:cNvCxnSpPr>
            <a:cxnSpLocks/>
          </p:cNvCxnSpPr>
          <p:nvPr/>
        </p:nvCxnSpPr>
        <p:spPr>
          <a:xfrm>
            <a:off x="1127056" y="20173932"/>
            <a:ext cx="1865954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図 53">
            <a:extLst>
              <a:ext uri="{FF2B5EF4-FFF2-40B4-BE49-F238E27FC236}">
                <a16:creationId xmlns:a16="http://schemas.microsoft.com/office/drawing/2014/main" id="{564FA075-B8D8-B50D-D2E2-FA2CE1C9A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9655" y="15164015"/>
            <a:ext cx="10035590" cy="4585493"/>
          </a:xfrm>
          <a:prstGeom prst="rect">
            <a:avLst/>
          </a:prstGeom>
        </p:spPr>
      </p:pic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9C7DA9B4-DD51-37E2-F332-C3AA141B1E5E}"/>
              </a:ext>
            </a:extLst>
          </p:cNvPr>
          <p:cNvSpPr txBox="1">
            <a:spLocks/>
          </p:cNvSpPr>
          <p:nvPr/>
        </p:nvSpPr>
        <p:spPr>
          <a:xfrm>
            <a:off x="16955646" y="2401730"/>
            <a:ext cx="1982991" cy="750629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l" defTabSz="2138192" rtl="0" eaLnBrk="1" latinLnBrk="0" hangingPunct="1">
              <a:lnSpc>
                <a:spcPct val="90000"/>
              </a:lnSpc>
              <a:spcBef>
                <a:spcPts val="0"/>
              </a:spcBef>
              <a:buFontTx/>
              <a:buNone/>
              <a:defRPr kumimoji="1" sz="4000" b="1" i="0" kern="1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1603646" indent="-534549" algn="l" defTabSz="2138192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kumimoji="1" sz="5612" kern="1200">
                <a:solidFill>
                  <a:schemeClr val="tx1"/>
                </a:solidFill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defRPr>
            </a:lvl2pPr>
            <a:lvl3pPr marL="2672743" indent="-534549" algn="l" defTabSz="2138192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kumimoji="1" sz="4676" kern="1200">
                <a:solidFill>
                  <a:schemeClr val="tx1"/>
                </a:solidFill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defRPr>
            </a:lvl3pPr>
            <a:lvl4pPr marL="3741839" indent="-534549" algn="l" defTabSz="2138192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kumimoji="1" sz="4209" kern="1200">
                <a:solidFill>
                  <a:schemeClr val="tx1"/>
                </a:solidFill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defRPr>
            </a:lvl4pPr>
            <a:lvl5pPr marL="4810935" indent="-534549" algn="l" defTabSz="2138192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kumimoji="1" sz="4209" kern="1200">
                <a:solidFill>
                  <a:schemeClr val="tx1"/>
                </a:solidFill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defRPr>
            </a:lvl5pPr>
            <a:lvl6pPr marL="5880031" indent="-534549" algn="l" defTabSz="2138192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kumimoji="1" sz="42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949127" indent="-534549" algn="l" defTabSz="2138192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kumimoji="1" sz="42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018225" indent="-534549" algn="l" defTabSz="2138192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kumimoji="1" sz="42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087321" indent="-534549" algn="l" defTabSz="2138192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kumimoji="1" sz="42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熊谷 渉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C4F4690-E6D1-D755-DD99-FBB22BAA9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581" y="7636170"/>
            <a:ext cx="6403445" cy="4866962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AC18D63-23C0-A1D4-606A-0A25EF7C514F}"/>
              </a:ext>
            </a:extLst>
          </p:cNvPr>
          <p:cNvSpPr txBox="1"/>
          <p:nvPr/>
        </p:nvSpPr>
        <p:spPr>
          <a:xfrm>
            <a:off x="2269238" y="22312018"/>
            <a:ext cx="3759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日常的な社内業務の改善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二等辺三角形 41">
            <a:extLst>
              <a:ext uri="{FF2B5EF4-FFF2-40B4-BE49-F238E27FC236}">
                <a16:creationId xmlns:a16="http://schemas.microsoft.com/office/drawing/2014/main" id="{D3EE8779-068C-FC40-5A48-56FA0E4743C9}"/>
              </a:ext>
            </a:extLst>
          </p:cNvPr>
          <p:cNvSpPr/>
          <p:nvPr/>
        </p:nvSpPr>
        <p:spPr>
          <a:xfrm rot="5400000">
            <a:off x="10202860" y="22437305"/>
            <a:ext cx="298188" cy="21109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二等辺三角形 42">
            <a:extLst>
              <a:ext uri="{FF2B5EF4-FFF2-40B4-BE49-F238E27FC236}">
                <a16:creationId xmlns:a16="http://schemas.microsoft.com/office/drawing/2014/main" id="{5E0141CB-EF69-C27F-A9C8-D37920D7F002}"/>
              </a:ext>
            </a:extLst>
          </p:cNvPr>
          <p:cNvSpPr/>
          <p:nvPr/>
        </p:nvSpPr>
        <p:spPr>
          <a:xfrm rot="5400000">
            <a:off x="1949254" y="22437305"/>
            <a:ext cx="298188" cy="21109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36CD567-EB67-9B4B-FD33-5E4A13022BE8}"/>
              </a:ext>
            </a:extLst>
          </p:cNvPr>
          <p:cNvSpPr txBox="1"/>
          <p:nvPr/>
        </p:nvSpPr>
        <p:spPr>
          <a:xfrm>
            <a:off x="10554182" y="22312017"/>
            <a:ext cx="3943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kumimoji="1" lang="en-US" altLang="ja-JP" sz="2400" b="1" dirty="0">
                <a:solidFill>
                  <a:srgbClr val="C74643"/>
                </a:solidFill>
                <a:latin typeface="Arial"/>
                <a:ea typeface="Meiryo UI"/>
              </a:rPr>
              <a:t>AI</a:t>
            </a:r>
            <a:r>
              <a:rPr kumimoji="1" lang="ja-JP" altLang="en-US" sz="2400" b="1" dirty="0">
                <a:solidFill>
                  <a:srgbClr val="C74643"/>
                </a:solidFill>
                <a:latin typeface="Arial"/>
                <a:ea typeface="Meiryo UI"/>
              </a:rPr>
              <a:t>サービス化し、ビジネス展開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5546601-B15B-4B2F-9EB8-93D5FFE596C7}"/>
              </a:ext>
            </a:extLst>
          </p:cNvPr>
          <p:cNvSpPr txBox="1"/>
          <p:nvPr/>
        </p:nvSpPr>
        <p:spPr>
          <a:xfrm flipH="1">
            <a:off x="1168093" y="6583802"/>
            <a:ext cx="163103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78" indent="-342878"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kumimoji="1" lang="ja-JP" altLang="en-US" sz="4400" b="1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生成系</a:t>
            </a:r>
            <a:r>
              <a:rPr kumimoji="1" lang="en-US" altLang="ja-JP" sz="4400" b="1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 sz="4400" b="1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サービスの展開と歴史</a:t>
            </a: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781EF598-22CC-48BC-3565-BB520AB4C0B2}"/>
              </a:ext>
            </a:extLst>
          </p:cNvPr>
          <p:cNvCxnSpPr>
            <a:cxnSpLocks/>
          </p:cNvCxnSpPr>
          <p:nvPr/>
        </p:nvCxnSpPr>
        <p:spPr>
          <a:xfrm>
            <a:off x="1168093" y="7465537"/>
            <a:ext cx="1865954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56A28763-A23E-332E-AFDA-8715634A1E7B}"/>
              </a:ext>
            </a:extLst>
          </p:cNvPr>
          <p:cNvCxnSpPr>
            <a:cxnSpLocks/>
          </p:cNvCxnSpPr>
          <p:nvPr/>
        </p:nvCxnSpPr>
        <p:spPr>
          <a:xfrm>
            <a:off x="1168093" y="6471508"/>
            <a:ext cx="1865954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8365F97-4ADF-B165-F435-DB72C93A503A}"/>
              </a:ext>
            </a:extLst>
          </p:cNvPr>
          <p:cNvSpPr/>
          <p:nvPr/>
        </p:nvSpPr>
        <p:spPr>
          <a:xfrm rot="5400000">
            <a:off x="4940394" y="10726388"/>
            <a:ext cx="731301" cy="7813847"/>
          </a:xfrm>
          <a:prstGeom prst="rect">
            <a:avLst/>
          </a:prstGeom>
          <a:solidFill>
            <a:srgbClr val="00316C"/>
          </a:solidFill>
          <a:ln w="12700" cap="flat" cmpd="sng" algn="ctr">
            <a:solidFill>
              <a:srgbClr val="00316C">
                <a:shade val="50000"/>
              </a:srgbClr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eiryo UI"/>
                <a:cs typeface="+mn-cs"/>
              </a:rPr>
              <a:t>生成系</a:t>
            </a:r>
            <a:r>
              <a:rPr kumimoji="1" lang="en-US" altLang="ja-JP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eiryo UI"/>
                <a:cs typeface="+mn-cs"/>
              </a:rPr>
              <a:t>AI</a:t>
            </a:r>
            <a:r>
              <a:rPr kumimoji="1" lang="ja-JP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eiryo UI"/>
                <a:cs typeface="+mn-cs"/>
              </a:rPr>
              <a:t>サービスが可能なタスク例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9E58F840-13DF-B300-D409-93C555BD8C7E}"/>
              </a:ext>
            </a:extLst>
          </p:cNvPr>
          <p:cNvSpPr/>
          <p:nvPr/>
        </p:nvSpPr>
        <p:spPr>
          <a:xfrm rot="5400000">
            <a:off x="14465787" y="10725158"/>
            <a:ext cx="731301" cy="7813847"/>
          </a:xfrm>
          <a:prstGeom prst="rect">
            <a:avLst/>
          </a:prstGeom>
          <a:solidFill>
            <a:srgbClr val="00316C"/>
          </a:solidFill>
          <a:ln w="12700" cap="flat" cmpd="sng" algn="ctr">
            <a:solidFill>
              <a:srgbClr val="00316C">
                <a:shade val="50000"/>
              </a:srgbClr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eiryo UI"/>
                <a:cs typeface="+mn-cs"/>
              </a:rPr>
              <a:t>指示の改善（</a:t>
            </a:r>
            <a:r>
              <a:rPr kumimoji="1" lang="en-US" altLang="ja-JP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eiryo UI"/>
                <a:cs typeface="+mn-cs"/>
              </a:rPr>
              <a:t>Prompt Engineering</a:t>
            </a:r>
            <a:r>
              <a:rPr kumimoji="1" lang="ja-JP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eiryo UI"/>
                <a:cs typeface="+mn-cs"/>
              </a:rPr>
              <a:t>）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2F5C26A-C5CD-51CD-0CD7-D7A3F52B2B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0481" y="8297519"/>
            <a:ext cx="12547158" cy="4296178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E167B7D-5DDB-CCB2-A9C2-D4597FF4143F}"/>
              </a:ext>
            </a:extLst>
          </p:cNvPr>
          <p:cNvSpPr/>
          <p:nvPr/>
        </p:nvSpPr>
        <p:spPr>
          <a:xfrm rot="5400000">
            <a:off x="4774215" y="18681347"/>
            <a:ext cx="746866" cy="6256321"/>
          </a:xfrm>
          <a:prstGeom prst="rect">
            <a:avLst/>
          </a:prstGeom>
          <a:solidFill>
            <a:srgbClr val="00316C"/>
          </a:solidFill>
          <a:ln w="12700" cap="flat" cmpd="sng" algn="ctr">
            <a:solidFill>
              <a:srgbClr val="00316C">
                <a:shade val="50000"/>
              </a:srgbClr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eiryo UI"/>
                <a:cs typeface="+mn-cs"/>
              </a:rPr>
              <a:t>最終利用者としてのケース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B672E1C-C01F-B533-C07B-8644AC6718A5}"/>
              </a:ext>
            </a:extLst>
          </p:cNvPr>
          <p:cNvSpPr/>
          <p:nvPr/>
        </p:nvSpPr>
        <p:spPr>
          <a:xfrm rot="5400000">
            <a:off x="13736353" y="17882745"/>
            <a:ext cx="747703" cy="7852693"/>
          </a:xfrm>
          <a:prstGeom prst="rect">
            <a:avLst/>
          </a:prstGeom>
          <a:solidFill>
            <a:srgbClr val="00316C"/>
          </a:solidFill>
          <a:ln w="12700" cap="flat" cmpd="sng" algn="ctr">
            <a:solidFill>
              <a:srgbClr val="00316C">
                <a:shade val="50000"/>
              </a:srgbClr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eiryo UI"/>
                <a:cs typeface="+mn-cs"/>
              </a:rPr>
              <a:t>開発者／</a:t>
            </a:r>
            <a:r>
              <a:rPr kumimoji="1" lang="en-US" altLang="ja-JP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eiryo UI"/>
                <a:cs typeface="+mn-cs"/>
              </a:rPr>
              <a:t>AI</a:t>
            </a:r>
            <a:r>
              <a:rPr kumimoji="1" lang="ja-JP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eiryo UI"/>
                <a:cs typeface="+mn-cs"/>
              </a:rPr>
              <a:t>サービスプロバイダとしてのケース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3C58658-3B52-DE27-4CF2-0D1CCD8DAF43}"/>
              </a:ext>
            </a:extLst>
          </p:cNvPr>
          <p:cNvSpPr/>
          <p:nvPr/>
        </p:nvSpPr>
        <p:spPr>
          <a:xfrm rot="5400000">
            <a:off x="11573600" y="21585217"/>
            <a:ext cx="573016" cy="3379008"/>
          </a:xfrm>
          <a:prstGeom prst="rect">
            <a:avLst/>
          </a:prstGeom>
          <a:noFill/>
          <a:ln w="12700" cap="flat" cmpd="sng" algn="ctr">
            <a:solidFill>
              <a:srgbClr val="00316C">
                <a:shade val="50000"/>
              </a:srgbClr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1" kern="0" dirty="0">
                <a:latin typeface="Arial"/>
                <a:ea typeface="Meiryo UI"/>
              </a:rPr>
              <a:t>ドメイン特化型</a:t>
            </a:r>
            <a:endParaRPr kumimoji="1" lang="ja-JP" altLang="en-US" sz="2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Meiryo UI"/>
              <a:cs typeface="+mn-cs"/>
            </a:endParaRPr>
          </a:p>
        </p:txBody>
      </p:sp>
      <p:pic>
        <p:nvPicPr>
          <p:cNvPr id="22" name="グラフィックス 21" descr="コール センター 単色塗りつぶし">
            <a:extLst>
              <a:ext uri="{FF2B5EF4-FFF2-40B4-BE49-F238E27FC236}">
                <a16:creationId xmlns:a16="http://schemas.microsoft.com/office/drawing/2014/main" id="{EEC600F8-652F-66C9-1647-B13698CFD7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4663" y="24313833"/>
            <a:ext cx="914400" cy="914400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56514CA-E814-81B4-1CC1-A4A7C4ECB5E2}"/>
              </a:ext>
            </a:extLst>
          </p:cNvPr>
          <p:cNvSpPr txBox="1"/>
          <p:nvPr/>
        </p:nvSpPr>
        <p:spPr>
          <a:xfrm>
            <a:off x="4064463" y="25298068"/>
            <a:ext cx="1893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社内担当者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6" name="グラフィックス 25" descr="建設作業員男性 単色塗りつぶし">
            <a:extLst>
              <a:ext uri="{FF2B5EF4-FFF2-40B4-BE49-F238E27FC236}">
                <a16:creationId xmlns:a16="http://schemas.microsoft.com/office/drawing/2014/main" id="{DAC23FB4-1B33-C42F-633E-7ED6B2DF7F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98348" y="24313833"/>
            <a:ext cx="914400" cy="914400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90A9BFC-D59E-6BFC-4A43-27EC636B7FE7}"/>
              </a:ext>
            </a:extLst>
          </p:cNvPr>
          <p:cNvSpPr txBox="1"/>
          <p:nvPr/>
        </p:nvSpPr>
        <p:spPr>
          <a:xfrm>
            <a:off x="1908824" y="25298068"/>
            <a:ext cx="1293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顧客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9" name="グラフィックス 38" descr="ドキュメント 単色塗りつぶし">
            <a:extLst>
              <a:ext uri="{FF2B5EF4-FFF2-40B4-BE49-F238E27FC236}">
                <a16:creationId xmlns:a16="http://schemas.microsoft.com/office/drawing/2014/main" id="{6070EB39-214E-F334-229E-6C38AC3C21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09570" y="24350750"/>
            <a:ext cx="914400" cy="914400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B3012EC-8529-12BF-0E71-042EE7297599}"/>
              </a:ext>
            </a:extLst>
          </p:cNvPr>
          <p:cNvSpPr txBox="1"/>
          <p:nvPr/>
        </p:nvSpPr>
        <p:spPr>
          <a:xfrm>
            <a:off x="6724299" y="25301704"/>
            <a:ext cx="1893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Instruction Manual</a:t>
            </a:r>
          </a:p>
        </p:txBody>
      </p:sp>
      <p:sp>
        <p:nvSpPr>
          <p:cNvPr id="41" name="二等辺三角形 40">
            <a:extLst>
              <a:ext uri="{FF2B5EF4-FFF2-40B4-BE49-F238E27FC236}">
                <a16:creationId xmlns:a16="http://schemas.microsoft.com/office/drawing/2014/main" id="{F6CB3778-EC9E-2725-7764-9782EB593481}"/>
              </a:ext>
            </a:extLst>
          </p:cNvPr>
          <p:cNvSpPr/>
          <p:nvPr/>
        </p:nvSpPr>
        <p:spPr>
          <a:xfrm flipV="1">
            <a:off x="4016417" y="26096802"/>
            <a:ext cx="2012795" cy="46166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F16E2BAC-9EA1-2A25-E616-B244058EAEFC}"/>
              </a:ext>
            </a:extLst>
          </p:cNvPr>
          <p:cNvCxnSpPr>
            <a:stCxn id="26" idx="3"/>
            <a:endCxn id="22" idx="1"/>
          </p:cNvCxnSpPr>
          <p:nvPr/>
        </p:nvCxnSpPr>
        <p:spPr>
          <a:xfrm>
            <a:off x="3012748" y="24771033"/>
            <a:ext cx="15219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矢印: 環状 56">
            <a:extLst>
              <a:ext uri="{FF2B5EF4-FFF2-40B4-BE49-F238E27FC236}">
                <a16:creationId xmlns:a16="http://schemas.microsoft.com/office/drawing/2014/main" id="{145E4F52-286C-C331-9A43-64A0176E0FAB}"/>
              </a:ext>
            </a:extLst>
          </p:cNvPr>
          <p:cNvSpPr/>
          <p:nvPr/>
        </p:nvSpPr>
        <p:spPr>
          <a:xfrm rot="10800000">
            <a:off x="5824374" y="24222871"/>
            <a:ext cx="1080694" cy="110194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768739"/>
              <a:gd name="adj5" fmla="val 125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615377C-A3DD-57B0-CB48-C76F5828BADE}"/>
              </a:ext>
            </a:extLst>
          </p:cNvPr>
          <p:cNvSpPr txBox="1"/>
          <p:nvPr/>
        </p:nvSpPr>
        <p:spPr>
          <a:xfrm>
            <a:off x="2416275" y="23728329"/>
            <a:ext cx="5707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IM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をキーワード検索し、一つずつ抜粋していく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1" name="グラフィックス 60" descr="コール センター 単色塗りつぶし">
            <a:extLst>
              <a:ext uri="{FF2B5EF4-FFF2-40B4-BE49-F238E27FC236}">
                <a16:creationId xmlns:a16="http://schemas.microsoft.com/office/drawing/2014/main" id="{8D4A017B-FE99-8F2C-5E32-DFC92118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35950" y="27898735"/>
            <a:ext cx="914400" cy="914400"/>
          </a:xfrm>
          <a:prstGeom prst="rect">
            <a:avLst/>
          </a:prstGeom>
        </p:spPr>
      </p:pic>
      <p:pic>
        <p:nvPicPr>
          <p:cNvPr id="63" name="グラフィックス 62" descr="建設作業員男性 単色塗りつぶし">
            <a:extLst>
              <a:ext uri="{FF2B5EF4-FFF2-40B4-BE49-F238E27FC236}">
                <a16:creationId xmlns:a16="http://schemas.microsoft.com/office/drawing/2014/main" id="{A572D5E2-9C27-33FD-0CEA-8E0CB1295F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80115" y="27898735"/>
            <a:ext cx="914400" cy="914400"/>
          </a:xfrm>
          <a:prstGeom prst="rect">
            <a:avLst/>
          </a:prstGeom>
        </p:spPr>
      </p:pic>
      <p:pic>
        <p:nvPicPr>
          <p:cNvPr id="65" name="グラフィックス 64" descr="ドキュメント 単色塗りつぶし">
            <a:extLst>
              <a:ext uri="{FF2B5EF4-FFF2-40B4-BE49-F238E27FC236}">
                <a16:creationId xmlns:a16="http://schemas.microsoft.com/office/drawing/2014/main" id="{39972381-2EEE-770F-A56D-6ADE69B617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95734" y="27893547"/>
            <a:ext cx="914400" cy="914400"/>
          </a:xfrm>
          <a:prstGeom prst="rect">
            <a:avLst/>
          </a:prstGeom>
        </p:spPr>
      </p:pic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0B151D30-9211-E43F-B4FC-E88491D6EB7F}"/>
              </a:ext>
            </a:extLst>
          </p:cNvPr>
          <p:cNvCxnSpPr>
            <a:stCxn id="63" idx="3"/>
            <a:endCxn id="61" idx="1"/>
          </p:cNvCxnSpPr>
          <p:nvPr/>
        </p:nvCxnSpPr>
        <p:spPr>
          <a:xfrm>
            <a:off x="2994515" y="28355935"/>
            <a:ext cx="8414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グラフィックス 68" descr="人工知能 単色塗りつぶし">
            <a:extLst>
              <a:ext uri="{FF2B5EF4-FFF2-40B4-BE49-F238E27FC236}">
                <a16:creationId xmlns:a16="http://schemas.microsoft.com/office/drawing/2014/main" id="{D078D411-53D7-4549-C781-50C5D5D971E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12624" y="27898735"/>
            <a:ext cx="914400" cy="914400"/>
          </a:xfrm>
          <a:prstGeom prst="rect">
            <a:avLst/>
          </a:prstGeom>
        </p:spPr>
      </p:pic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059072DC-363F-DC00-6D8E-C9851865A49D}"/>
              </a:ext>
            </a:extLst>
          </p:cNvPr>
          <p:cNvCxnSpPr>
            <a:cxnSpLocks/>
            <a:stCxn id="65" idx="1"/>
            <a:endCxn id="69" idx="3"/>
          </p:cNvCxnSpPr>
          <p:nvPr/>
        </p:nvCxnSpPr>
        <p:spPr>
          <a:xfrm flipH="1">
            <a:off x="6527024" y="28350747"/>
            <a:ext cx="668710" cy="51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01D32044-7B2C-FADA-546E-0A73C21409F5}"/>
              </a:ext>
            </a:extLst>
          </p:cNvPr>
          <p:cNvCxnSpPr>
            <a:cxnSpLocks/>
          </p:cNvCxnSpPr>
          <p:nvPr/>
        </p:nvCxnSpPr>
        <p:spPr>
          <a:xfrm flipH="1">
            <a:off x="4771615" y="28696175"/>
            <a:ext cx="8410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84CCBE1D-2465-5692-11C4-D111AD132042}"/>
              </a:ext>
            </a:extLst>
          </p:cNvPr>
          <p:cNvSpPr txBox="1"/>
          <p:nvPr/>
        </p:nvSpPr>
        <p:spPr>
          <a:xfrm>
            <a:off x="5914510" y="27312033"/>
            <a:ext cx="1893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fine-tuning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A90E51D-6A4D-7722-F4B0-2908E1A3A76B}"/>
              </a:ext>
            </a:extLst>
          </p:cNvPr>
          <p:cNvSpPr txBox="1"/>
          <p:nvPr/>
        </p:nvSpPr>
        <p:spPr>
          <a:xfrm>
            <a:off x="4511975" y="27374551"/>
            <a:ext cx="1293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問合せ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4D030405-80B9-D3C9-E010-471B20B3C135}"/>
              </a:ext>
            </a:extLst>
          </p:cNvPr>
          <p:cNvCxnSpPr>
            <a:cxnSpLocks/>
          </p:cNvCxnSpPr>
          <p:nvPr/>
        </p:nvCxnSpPr>
        <p:spPr>
          <a:xfrm>
            <a:off x="4756054" y="28061766"/>
            <a:ext cx="8565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D01EAF6A-F4FB-4CD6-BCEA-816B1CA81975}"/>
              </a:ext>
            </a:extLst>
          </p:cNvPr>
          <p:cNvSpPr txBox="1"/>
          <p:nvPr/>
        </p:nvSpPr>
        <p:spPr>
          <a:xfrm>
            <a:off x="4545395" y="28902362"/>
            <a:ext cx="1293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要約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B31883BF-B65B-21C9-7EB8-9A38295DB96C}"/>
              </a:ext>
            </a:extLst>
          </p:cNvPr>
          <p:cNvSpPr txBox="1"/>
          <p:nvPr/>
        </p:nvSpPr>
        <p:spPr>
          <a:xfrm>
            <a:off x="2231793" y="26795163"/>
            <a:ext cx="5707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問合せ内容に即した要約を参照できる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C5F844A8-8D96-3A62-4F47-004FB299E062}"/>
              </a:ext>
            </a:extLst>
          </p:cNvPr>
          <p:cNvSpPr/>
          <p:nvPr/>
        </p:nvSpPr>
        <p:spPr>
          <a:xfrm rot="5400000">
            <a:off x="4406973" y="20490065"/>
            <a:ext cx="573016" cy="5569315"/>
          </a:xfrm>
          <a:prstGeom prst="rect">
            <a:avLst/>
          </a:prstGeom>
          <a:noFill/>
          <a:ln w="12700" cap="flat" cmpd="sng" algn="ctr">
            <a:solidFill>
              <a:srgbClr val="00316C">
                <a:shade val="50000"/>
              </a:srgbClr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1" kern="0" dirty="0">
                <a:latin typeface="Arial"/>
                <a:ea typeface="Meiryo UI"/>
              </a:rPr>
              <a:t>カスタマーサービス（問合せ対応）</a:t>
            </a:r>
            <a:endParaRPr kumimoji="1" lang="ja-JP" altLang="en-US" sz="2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Meiryo UI"/>
              <a:cs typeface="+mn-cs"/>
            </a:endParaRPr>
          </a:p>
        </p:txBody>
      </p:sp>
      <p:pic>
        <p:nvPicPr>
          <p:cNvPr id="90" name="グラフィックス 89" descr="人工知能 単色塗りつぶし">
            <a:extLst>
              <a:ext uri="{FF2B5EF4-FFF2-40B4-BE49-F238E27FC236}">
                <a16:creationId xmlns:a16="http://schemas.microsoft.com/office/drawing/2014/main" id="{16F00FC2-E19B-D3F3-A383-0EFA15C3D8D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544816" y="24106450"/>
            <a:ext cx="914400" cy="914400"/>
          </a:xfrm>
          <a:prstGeom prst="rect">
            <a:avLst/>
          </a:prstGeom>
        </p:spPr>
      </p:pic>
      <p:pic>
        <p:nvPicPr>
          <p:cNvPr id="92" name="グラフィックス 91" descr="ドキュメント 単色塗りつぶし">
            <a:extLst>
              <a:ext uri="{FF2B5EF4-FFF2-40B4-BE49-F238E27FC236}">
                <a16:creationId xmlns:a16="http://schemas.microsoft.com/office/drawing/2014/main" id="{64C453A1-3D5A-1175-BD74-0A78083AD5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84447" y="24050852"/>
            <a:ext cx="641468" cy="641468"/>
          </a:xfrm>
          <a:prstGeom prst="rect">
            <a:avLst/>
          </a:prstGeom>
        </p:spPr>
      </p:pic>
      <p:sp>
        <p:nvSpPr>
          <p:cNvPr id="93" name="二等辺三角形 92">
            <a:extLst>
              <a:ext uri="{FF2B5EF4-FFF2-40B4-BE49-F238E27FC236}">
                <a16:creationId xmlns:a16="http://schemas.microsoft.com/office/drawing/2014/main" id="{2CE5AA80-4856-F564-1BF2-5059B2E27046}"/>
              </a:ext>
            </a:extLst>
          </p:cNvPr>
          <p:cNvSpPr/>
          <p:nvPr/>
        </p:nvSpPr>
        <p:spPr>
          <a:xfrm rot="16200000" flipV="1">
            <a:off x="14229114" y="24256065"/>
            <a:ext cx="914399" cy="641467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CAF1C914-CF83-BFBD-31EA-A0870B0EFD38}"/>
              </a:ext>
            </a:extLst>
          </p:cNvPr>
          <p:cNvCxnSpPr>
            <a:cxnSpLocks/>
            <a:endCxn id="90" idx="1"/>
          </p:cNvCxnSpPr>
          <p:nvPr/>
        </p:nvCxnSpPr>
        <p:spPr>
          <a:xfrm>
            <a:off x="11890933" y="24561209"/>
            <a:ext cx="653883" cy="24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グラフィックス 99" descr="開いたフォルダー 単色塗りつぶし">
            <a:extLst>
              <a:ext uri="{FF2B5EF4-FFF2-40B4-BE49-F238E27FC236}">
                <a16:creationId xmlns:a16="http://schemas.microsoft.com/office/drawing/2014/main" id="{E676F936-815A-C898-7B70-6615BA2982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74108" y="24537768"/>
            <a:ext cx="671583" cy="671583"/>
          </a:xfrm>
          <a:prstGeom prst="rect">
            <a:avLst/>
          </a:prstGeom>
        </p:spPr>
      </p:pic>
      <p:pic>
        <p:nvPicPr>
          <p:cNvPr id="102" name="グラフィックス 101" descr="画像 単色塗りつぶし">
            <a:extLst>
              <a:ext uri="{FF2B5EF4-FFF2-40B4-BE49-F238E27FC236}">
                <a16:creationId xmlns:a16="http://schemas.microsoft.com/office/drawing/2014/main" id="{A5F68053-2BAF-414B-5F27-B2D954B5B00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152605" y="24580827"/>
            <a:ext cx="573016" cy="573016"/>
          </a:xfrm>
          <a:prstGeom prst="rect">
            <a:avLst/>
          </a:prstGeom>
        </p:spPr>
      </p:pic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75646FF4-1873-AF81-4BC6-47D31B2C0076}"/>
              </a:ext>
            </a:extLst>
          </p:cNvPr>
          <p:cNvSpPr txBox="1"/>
          <p:nvPr/>
        </p:nvSpPr>
        <p:spPr>
          <a:xfrm>
            <a:off x="12326976" y="25101965"/>
            <a:ext cx="135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汎用型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58D4FF6E-0E47-529F-0BAE-4CB4A004F292}"/>
              </a:ext>
            </a:extLst>
          </p:cNvPr>
          <p:cNvSpPr txBox="1"/>
          <p:nvPr/>
        </p:nvSpPr>
        <p:spPr>
          <a:xfrm>
            <a:off x="10227337" y="25113744"/>
            <a:ext cx="1689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8D7C648F-3084-6D82-F4DA-9ECFD8D9C0B9}"/>
              </a:ext>
            </a:extLst>
          </p:cNvPr>
          <p:cNvSpPr txBox="1"/>
          <p:nvPr/>
        </p:nvSpPr>
        <p:spPr>
          <a:xfrm>
            <a:off x="11145645" y="23697497"/>
            <a:ext cx="207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Pre-training</a:t>
            </a:r>
          </a:p>
        </p:txBody>
      </p:sp>
      <p:pic>
        <p:nvPicPr>
          <p:cNvPr id="106" name="グラフィックス 105" descr="人工知能 単色塗りつぶし">
            <a:extLst>
              <a:ext uri="{FF2B5EF4-FFF2-40B4-BE49-F238E27FC236}">
                <a16:creationId xmlns:a16="http://schemas.microsoft.com/office/drawing/2014/main" id="{D1AA712F-BF7C-003E-61E8-C54C3147438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979376" y="24086609"/>
            <a:ext cx="914400" cy="914400"/>
          </a:xfrm>
          <a:prstGeom prst="rect">
            <a:avLst/>
          </a:prstGeom>
        </p:spPr>
      </p:pic>
      <p:pic>
        <p:nvPicPr>
          <p:cNvPr id="107" name="グラフィックス 106" descr="ドキュメント 単色塗りつぶし">
            <a:extLst>
              <a:ext uri="{FF2B5EF4-FFF2-40B4-BE49-F238E27FC236}">
                <a16:creationId xmlns:a16="http://schemas.microsoft.com/office/drawing/2014/main" id="{D55FE3F2-4F9F-DDFD-B113-90BD98ADBA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038797" y="24031011"/>
            <a:ext cx="641468" cy="641468"/>
          </a:xfrm>
          <a:prstGeom prst="rect">
            <a:avLst/>
          </a:prstGeom>
        </p:spPr>
      </p:pic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467D7C4F-AB3F-D6A5-259A-5488FBE44D33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17331791" y="24543809"/>
            <a:ext cx="6475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グラフィックス 108" descr="開いたフォルダー 単色塗りつぶし">
            <a:extLst>
              <a:ext uri="{FF2B5EF4-FFF2-40B4-BE49-F238E27FC236}">
                <a16:creationId xmlns:a16="http://schemas.microsoft.com/office/drawing/2014/main" id="{34A82928-992F-4773-90C0-1EC45EB516C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628458" y="24517927"/>
            <a:ext cx="671583" cy="671583"/>
          </a:xfrm>
          <a:prstGeom prst="rect">
            <a:avLst/>
          </a:prstGeom>
        </p:spPr>
      </p:pic>
      <p:pic>
        <p:nvPicPr>
          <p:cNvPr id="110" name="グラフィックス 109" descr="画像 単色塗りつぶし">
            <a:extLst>
              <a:ext uri="{FF2B5EF4-FFF2-40B4-BE49-F238E27FC236}">
                <a16:creationId xmlns:a16="http://schemas.microsoft.com/office/drawing/2014/main" id="{2EB4DC78-0754-EF27-BAE7-495D08A6F82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506955" y="24562898"/>
            <a:ext cx="573016" cy="573016"/>
          </a:xfrm>
          <a:prstGeom prst="rect">
            <a:avLst/>
          </a:prstGeom>
        </p:spPr>
      </p:pic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12ED5840-C0E5-6135-4D33-77F873429A39}"/>
              </a:ext>
            </a:extLst>
          </p:cNvPr>
          <p:cNvSpPr txBox="1"/>
          <p:nvPr/>
        </p:nvSpPr>
        <p:spPr>
          <a:xfrm>
            <a:off x="15281009" y="25159395"/>
            <a:ext cx="2099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ドメインナレッジ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503667F8-8F58-A3C2-B006-F3116A78D40B}"/>
              </a:ext>
            </a:extLst>
          </p:cNvPr>
          <p:cNvSpPr txBox="1"/>
          <p:nvPr/>
        </p:nvSpPr>
        <p:spPr>
          <a:xfrm>
            <a:off x="16443596" y="23670937"/>
            <a:ext cx="207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Fine-tuning</a:t>
            </a: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8B82C6E7-3406-CC47-015A-953312C2D666}"/>
              </a:ext>
            </a:extLst>
          </p:cNvPr>
          <p:cNvSpPr/>
          <p:nvPr/>
        </p:nvSpPr>
        <p:spPr>
          <a:xfrm rot="5400000">
            <a:off x="11573600" y="24496386"/>
            <a:ext cx="573016" cy="3379008"/>
          </a:xfrm>
          <a:prstGeom prst="rect">
            <a:avLst/>
          </a:prstGeom>
          <a:noFill/>
          <a:ln w="12700" cap="flat" cmpd="sng" algn="ctr">
            <a:solidFill>
              <a:srgbClr val="00316C">
                <a:shade val="50000"/>
              </a:srgbClr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1" kern="0" dirty="0">
                <a:latin typeface="Arial"/>
                <a:ea typeface="Meiryo UI"/>
              </a:rPr>
              <a:t>マルチモーダル型</a:t>
            </a:r>
            <a:endParaRPr kumimoji="1" lang="ja-JP" altLang="en-US" sz="2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Meiryo UI"/>
              <a:cs typeface="+mn-cs"/>
            </a:endParaRP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16AEB53D-5562-D88E-8921-193E0E1A9C4A}"/>
              </a:ext>
            </a:extLst>
          </p:cNvPr>
          <p:cNvSpPr txBox="1"/>
          <p:nvPr/>
        </p:nvSpPr>
        <p:spPr>
          <a:xfrm>
            <a:off x="17415230" y="25159394"/>
            <a:ext cx="2207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kumimoji="1" lang="ja-JP" altLang="en-US" sz="2400" dirty="0">
                <a:solidFill>
                  <a:srgbClr val="C74643"/>
                </a:solidFill>
                <a:latin typeface="Arial"/>
                <a:ea typeface="Meiryo UI"/>
              </a:rPr>
              <a:t>ドメイン特化型</a:t>
            </a:r>
          </a:p>
        </p:txBody>
      </p:sp>
      <p:pic>
        <p:nvPicPr>
          <p:cNvPr id="120" name="グラフィックス 119" descr="人工知能 単色塗りつぶし">
            <a:extLst>
              <a:ext uri="{FF2B5EF4-FFF2-40B4-BE49-F238E27FC236}">
                <a16:creationId xmlns:a16="http://schemas.microsoft.com/office/drawing/2014/main" id="{2205C1B5-A1C5-E76A-45B2-204F465A7CB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6309362" y="27269196"/>
            <a:ext cx="914400" cy="914400"/>
          </a:xfrm>
          <a:prstGeom prst="rect">
            <a:avLst/>
          </a:prstGeom>
        </p:spPr>
      </p:pic>
      <p:pic>
        <p:nvPicPr>
          <p:cNvPr id="121" name="グラフィックス 120" descr="人工知能 単色塗りつぶし">
            <a:extLst>
              <a:ext uri="{FF2B5EF4-FFF2-40B4-BE49-F238E27FC236}">
                <a16:creationId xmlns:a16="http://schemas.microsoft.com/office/drawing/2014/main" id="{85706897-0FDD-AA24-8910-8D23A87C93B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766333" y="26944139"/>
            <a:ext cx="707941" cy="707941"/>
          </a:xfrm>
          <a:prstGeom prst="rect">
            <a:avLst/>
          </a:prstGeom>
        </p:spPr>
      </p:pic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EF290CFE-BDDB-2176-C9A9-6B073F5D3DFE}"/>
              </a:ext>
            </a:extLst>
          </p:cNvPr>
          <p:cNvSpPr txBox="1"/>
          <p:nvPr/>
        </p:nvSpPr>
        <p:spPr>
          <a:xfrm>
            <a:off x="15884895" y="28215401"/>
            <a:ext cx="1697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生成系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</a:p>
        </p:txBody>
      </p: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1D8C39FC-517A-FBE1-8DB1-0650FB50356A}"/>
              </a:ext>
            </a:extLst>
          </p:cNvPr>
          <p:cNvCxnSpPr>
            <a:cxnSpLocks/>
            <a:stCxn id="121" idx="3"/>
            <a:endCxn id="127" idx="1"/>
          </p:cNvCxnSpPr>
          <p:nvPr/>
        </p:nvCxnSpPr>
        <p:spPr>
          <a:xfrm flipV="1">
            <a:off x="13474274" y="27296213"/>
            <a:ext cx="997633" cy="18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グラフィックス 126" descr="ドキュメント 単色塗りつぶし">
            <a:extLst>
              <a:ext uri="{FF2B5EF4-FFF2-40B4-BE49-F238E27FC236}">
                <a16:creationId xmlns:a16="http://schemas.microsoft.com/office/drawing/2014/main" id="{27084AC4-4DE5-C15D-2FD1-AA5D9FFC20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471907" y="26952874"/>
            <a:ext cx="686677" cy="686677"/>
          </a:xfrm>
          <a:prstGeom prst="rect">
            <a:avLst/>
          </a:prstGeom>
        </p:spPr>
      </p:pic>
      <p:pic>
        <p:nvPicPr>
          <p:cNvPr id="133" name="グラフィックス 132" descr="画像 単色塗りつぶし">
            <a:extLst>
              <a:ext uri="{FF2B5EF4-FFF2-40B4-BE49-F238E27FC236}">
                <a16:creationId xmlns:a16="http://schemas.microsoft.com/office/drawing/2014/main" id="{B6C1488D-0E56-D951-B79A-B71DED46954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994653" y="26949491"/>
            <a:ext cx="707941" cy="707941"/>
          </a:xfrm>
          <a:prstGeom prst="rect">
            <a:avLst/>
          </a:prstGeom>
        </p:spPr>
      </p:pic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7A1F2559-8C33-673F-1A38-3C681B1F1854}"/>
              </a:ext>
            </a:extLst>
          </p:cNvPr>
          <p:cNvCxnSpPr>
            <a:cxnSpLocks/>
            <a:stCxn id="133" idx="3"/>
            <a:endCxn id="121" idx="1"/>
          </p:cNvCxnSpPr>
          <p:nvPr/>
        </p:nvCxnSpPr>
        <p:spPr>
          <a:xfrm flipV="1">
            <a:off x="11702594" y="27298110"/>
            <a:ext cx="1063739" cy="53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二等辺三角形 136">
            <a:extLst>
              <a:ext uri="{FF2B5EF4-FFF2-40B4-BE49-F238E27FC236}">
                <a16:creationId xmlns:a16="http://schemas.microsoft.com/office/drawing/2014/main" id="{51AF9DAC-7DDD-1BA0-7762-37714F410F65}"/>
              </a:ext>
            </a:extLst>
          </p:cNvPr>
          <p:cNvSpPr/>
          <p:nvPr/>
        </p:nvSpPr>
        <p:spPr>
          <a:xfrm rot="16200000" flipV="1">
            <a:off x="15028914" y="27667799"/>
            <a:ext cx="1555595" cy="570753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1317812A-15B2-7CBC-3432-DC1BA4781379}"/>
              </a:ext>
            </a:extLst>
          </p:cNvPr>
          <p:cNvSpPr txBox="1"/>
          <p:nvPr/>
        </p:nvSpPr>
        <p:spPr>
          <a:xfrm>
            <a:off x="14887299" y="26396035"/>
            <a:ext cx="1697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複数入力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5EE2FE64-E537-3A7C-D285-DBA5570F645D}"/>
              </a:ext>
            </a:extLst>
          </p:cNvPr>
          <p:cNvSpPr txBox="1"/>
          <p:nvPr/>
        </p:nvSpPr>
        <p:spPr>
          <a:xfrm>
            <a:off x="12225201" y="27666728"/>
            <a:ext cx="1769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画像認識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1080EFA2-6629-0290-4E5A-C1CE13E400AD}"/>
              </a:ext>
            </a:extLst>
          </p:cNvPr>
          <p:cNvSpPr txBox="1"/>
          <p:nvPr/>
        </p:nvSpPr>
        <p:spPr>
          <a:xfrm>
            <a:off x="13113694" y="26575474"/>
            <a:ext cx="1697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テキスト化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6A4EF7F2-A1C6-EB6E-AC22-760955A4C8D1}"/>
              </a:ext>
            </a:extLst>
          </p:cNvPr>
          <p:cNvCxnSpPr>
            <a:cxnSpLocks/>
          </p:cNvCxnSpPr>
          <p:nvPr/>
        </p:nvCxnSpPr>
        <p:spPr>
          <a:xfrm>
            <a:off x="11811910" y="28331523"/>
            <a:ext cx="31951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" name="グラフィックス 149" descr="統計 単色塗りつぶし">
            <a:extLst>
              <a:ext uri="{FF2B5EF4-FFF2-40B4-BE49-F238E27FC236}">
                <a16:creationId xmlns:a16="http://schemas.microsoft.com/office/drawing/2014/main" id="{1FB08603-9CF2-71AD-BC64-CF849D3100F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853773" y="27893547"/>
            <a:ext cx="914400" cy="914400"/>
          </a:xfrm>
          <a:prstGeom prst="rect">
            <a:avLst/>
          </a:prstGeom>
        </p:spPr>
      </p:pic>
      <p:cxnSp>
        <p:nvCxnSpPr>
          <p:cNvPr id="158" name="直線矢印コネクタ 157">
            <a:extLst>
              <a:ext uri="{FF2B5EF4-FFF2-40B4-BE49-F238E27FC236}">
                <a16:creationId xmlns:a16="http://schemas.microsoft.com/office/drawing/2014/main" id="{155EB958-90FA-486E-92E0-45EBD43B6785}"/>
              </a:ext>
            </a:extLst>
          </p:cNvPr>
          <p:cNvCxnSpPr>
            <a:cxnSpLocks/>
          </p:cNvCxnSpPr>
          <p:nvPr/>
        </p:nvCxnSpPr>
        <p:spPr>
          <a:xfrm>
            <a:off x="17314331" y="27729749"/>
            <a:ext cx="6650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" name="グラフィックス 160" descr="モニター 単色塗りつぶし">
            <a:extLst>
              <a:ext uri="{FF2B5EF4-FFF2-40B4-BE49-F238E27FC236}">
                <a16:creationId xmlns:a16="http://schemas.microsoft.com/office/drawing/2014/main" id="{FD55FC0E-9AE3-1EBE-051C-801302E4567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8071127" y="27317694"/>
            <a:ext cx="861774" cy="861774"/>
          </a:xfrm>
          <a:prstGeom prst="rect">
            <a:avLst/>
          </a:prstGeom>
        </p:spPr>
      </p:pic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A8EA5D5E-DF3B-C7F2-3B49-90945AD37485}"/>
              </a:ext>
            </a:extLst>
          </p:cNvPr>
          <p:cNvSpPr txBox="1"/>
          <p:nvPr/>
        </p:nvSpPr>
        <p:spPr>
          <a:xfrm>
            <a:off x="16151653" y="26768850"/>
            <a:ext cx="3007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高品質な結果を提示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1924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CBC9B6C9-4F70-41DF-9DE8-80BC7D6BD7E0}" vid="{1E0802AF-8E90-4FC9-94B4-176DEF00DF21}"/>
    </a:ext>
  </a:extLst>
</a:theme>
</file>

<file path=ppt/theme/theme2.xml><?xml version="1.0" encoding="utf-8"?>
<a:theme xmlns:a="http://schemas.openxmlformats.org/drawingml/2006/main" name="Yokogawa_Template_Standard">
  <a:themeElements>
    <a:clrScheme name="yokogawa theme 2021">
      <a:dk1>
        <a:sysClr val="windowText" lastClr="000000"/>
      </a:dk1>
      <a:lt1>
        <a:sysClr val="window" lastClr="FFFFFF"/>
      </a:lt1>
      <a:dk2>
        <a:srgbClr val="85699F"/>
      </a:dk2>
      <a:lt2>
        <a:srgbClr val="95A0A4"/>
      </a:lt2>
      <a:accent1>
        <a:srgbClr val="00316C"/>
      </a:accent1>
      <a:accent2>
        <a:srgbClr val="FDD000"/>
      </a:accent2>
      <a:accent3>
        <a:srgbClr val="76B059"/>
      </a:accent3>
      <a:accent4>
        <a:srgbClr val="C74643"/>
      </a:accent4>
      <a:accent5>
        <a:srgbClr val="3DAAB1"/>
      </a:accent5>
      <a:accent6>
        <a:srgbClr val="004F9B"/>
      </a:accent6>
      <a:hlink>
        <a:srgbClr val="EB8E42"/>
      </a:hlink>
      <a:folHlink>
        <a:srgbClr val="7F623A"/>
      </a:folHlink>
    </a:clrScheme>
    <a:fontScheme name="YOKOGAWA　202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kumimoji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46224419-62D7-494C-A691-2866BDC51D17}" vid="{26AD0C44-5DF5-4F99-8FCF-3CB1A60450CF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C0448C5FFC96F44EAEE3111FF163657B" ma:contentTypeVersion="13" ma:contentTypeDescription="新しいドキュメントを作成します。" ma:contentTypeScope="" ma:versionID="94f08a28330df48e78664342f1e60637">
  <xsd:schema xmlns:xsd="http://www.w3.org/2001/XMLSchema" xmlns:xs="http://www.w3.org/2001/XMLSchema" xmlns:p="http://schemas.microsoft.com/office/2006/metadata/properties" xmlns:ns2="3465b0da-3923-412a-bd9e-a885fd01ec45" xmlns:ns3="bba82a6b-987f-4b6b-9944-562fecf87eef" targetNamespace="http://schemas.microsoft.com/office/2006/metadata/properties" ma:root="true" ma:fieldsID="ded8be28bba539a9bcdaf14e7fc74666" ns2:_="" ns3:_="">
    <xsd:import namespace="3465b0da-3923-412a-bd9e-a885fd01ec45"/>
    <xsd:import namespace="bba82a6b-987f-4b6b-9944-562fecf87e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65b0da-3923-412a-bd9e-a885fd01ec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画像タグ" ma:readOnly="false" ma:fieldId="{5cf76f15-5ced-4ddc-b409-7134ff3c332f}" ma:taxonomyMulti="true" ma:sspId="1544ce0e-bc4d-44dc-a621-d15e15badbe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a82a6b-987f-4b6b-9944-562fecf87ee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f05da04a-9b64-4527-9858-9ebc71df63e8}" ma:internalName="TaxCatchAll" ma:showField="CatchAllData" ma:web="bba82a6b-987f-4b6b-9944-562fecf87ee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465b0da-3923-412a-bd9e-a885fd01ec45">
      <Terms xmlns="http://schemas.microsoft.com/office/infopath/2007/PartnerControls"/>
    </lcf76f155ced4ddcb4097134ff3c332f>
    <TaxCatchAll xmlns="bba82a6b-987f-4b6b-9944-562fecf87ee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811F42-E465-4FD6-BACF-1E9436392B68}">
  <ds:schemaRefs>
    <ds:schemaRef ds:uri="3465b0da-3923-412a-bd9e-a885fd01ec45"/>
    <ds:schemaRef ds:uri="bba82a6b-987f-4b6b-9944-562fecf87ee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C969E23-0A64-4B1D-B2E6-9D9FE477B129}">
  <ds:schemaRefs>
    <ds:schemaRef ds:uri="3465b0da-3923-412a-bd9e-a885fd01ec45"/>
    <ds:schemaRef ds:uri="bba82a6b-987f-4b6b-9944-562fecf87ee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50C4B38-CBDB-4A98-BBBD-AF3FAB7466F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69b5a962-1a7a-4bf8-819d-07a170110954}" enabled="1" method="Standard" siteId="{0da2a83b-13d9-4a35-965f-ec53a220ed9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A1縦型パネルFY23</Template>
  <TotalTime>1005</TotalTime>
  <Words>164</Words>
  <Application>Microsoft Office PowerPoint</Application>
  <PresentationFormat>ユーザー設定</PresentationFormat>
  <Paragraphs>37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Meiryo UI</vt:lpstr>
      <vt:lpstr>Noto Sans JP</vt:lpstr>
      <vt:lpstr>游ゴシック</vt:lpstr>
      <vt:lpstr>Arial</vt:lpstr>
      <vt:lpstr>Calibri</vt:lpstr>
      <vt:lpstr>Wingdings</vt:lpstr>
      <vt:lpstr>Office テーマ</vt:lpstr>
      <vt:lpstr>Yokogawa_Template_Standard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Yokomizo, Tomofumi (Tomofumi.Yokomizo@yokogawa.com)</dc:creator>
  <cp:lastModifiedBy>Kumagai, Wataru (Wataru.Kumagai@yokogawa.com)</cp:lastModifiedBy>
  <cp:revision>30</cp:revision>
  <dcterms:created xsi:type="dcterms:W3CDTF">2023-08-31T08:35:56Z</dcterms:created>
  <dcterms:modified xsi:type="dcterms:W3CDTF">2023-11-22T09:29:27Z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0x010100E5337B0661C8774B8B9AF19ECA0DCC62</vt:lpwstr>
  </property>
  <property fmtid="{D5CDD505-2E9C-101B-9397-08002B2CF9AE}" pid="3" name="MSIP_Label_69b5a962-1a7a-4bf8-819d-07a170110954_Enabled">
    <vt:lpwstr>true</vt:lpwstr>
  </property>
  <property fmtid="{D5CDD505-2E9C-101B-9397-08002B2CF9AE}" pid="4" name="MSIP_Label_69b5a962-1a7a-4bf8-819d-07a170110954_SetDate">
    <vt:lpwstr>2023-08-31T08:35:58Z</vt:lpwstr>
  </property>
  <property fmtid="{D5CDD505-2E9C-101B-9397-08002B2CF9AE}" pid="5" name="MSIP_Label_69b5a962-1a7a-4bf8-819d-07a170110954_Method">
    <vt:lpwstr>Standard</vt:lpwstr>
  </property>
  <property fmtid="{D5CDD505-2E9C-101B-9397-08002B2CF9AE}" pid="6" name="MSIP_Label_69b5a962-1a7a-4bf8-819d-07a170110954_Name">
    <vt:lpwstr>InternalUse</vt:lpwstr>
  </property>
  <property fmtid="{D5CDD505-2E9C-101B-9397-08002B2CF9AE}" pid="7" name="MSIP_Label_69b5a962-1a7a-4bf8-819d-07a170110954_SiteId">
    <vt:lpwstr>0da2a83b-13d9-4a35-965f-ec53a220ed9d</vt:lpwstr>
  </property>
  <property fmtid="{D5CDD505-2E9C-101B-9397-08002B2CF9AE}" pid="8" name="MSIP_Label_69b5a962-1a7a-4bf8-819d-07a170110954_ActionId">
    <vt:lpwstr>043a8038-9e25-45ef-9eb3-961c544071c6</vt:lpwstr>
  </property>
  <property fmtid="{D5CDD505-2E9C-101B-9397-08002B2CF9AE}" pid="9" name="MSIP_Label_69b5a962-1a7a-4bf8-819d-07a170110954_ContentBits">
    <vt:lpwstr>0</vt:lpwstr>
  </property>
  <property fmtid="{D5CDD505-2E9C-101B-9397-08002B2CF9AE}" pid="10" name="MediaServiceImageTags">
    <vt:lpwstr/>
  </property>
</Properties>
</file>