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69" r:id="rId2"/>
    <p:sldId id="353" r:id="rId3"/>
    <p:sldId id="352" r:id="rId4"/>
    <p:sldId id="401" r:id="rId5"/>
    <p:sldId id="402" r:id="rId6"/>
    <p:sldId id="382" r:id="rId7"/>
    <p:sldId id="395" r:id="rId8"/>
    <p:sldId id="391" r:id="rId9"/>
    <p:sldId id="392" r:id="rId10"/>
    <p:sldId id="396" r:id="rId11"/>
    <p:sldId id="397" r:id="rId12"/>
    <p:sldId id="399" r:id="rId13"/>
    <p:sldId id="400" r:id="rId14"/>
    <p:sldId id="300" r:id="rId15"/>
    <p:sldId id="394" r:id="rId16"/>
    <p:sldId id="286" r:id="rId17"/>
    <p:sldId id="327" r:id="rId18"/>
    <p:sldId id="317" r:id="rId19"/>
    <p:sldId id="318" r:id="rId20"/>
    <p:sldId id="381" r:id="rId21"/>
    <p:sldId id="389" r:id="rId22"/>
    <p:sldId id="384" r:id="rId23"/>
    <p:sldId id="385" r:id="rId24"/>
    <p:sldId id="386" r:id="rId25"/>
    <p:sldId id="387" r:id="rId26"/>
    <p:sldId id="388" r:id="rId27"/>
    <p:sldId id="390" r:id="rId28"/>
    <p:sldId id="383" r:id="rId29"/>
    <p:sldId id="398" r:id="rId30"/>
    <p:sldId id="39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16692"/>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4 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240.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240.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31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7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49.png"/><Relationship Id="rId11" Type="http://schemas.openxmlformats.org/officeDocument/2006/relationships/image" Target="../media/image56.png"/><Relationship Id="rId5" Type="http://schemas.openxmlformats.org/officeDocument/2006/relationships/image" Target="../media/image48.png"/><Relationship Id="rId10" Type="http://schemas.openxmlformats.org/officeDocument/2006/relationships/image" Target="../media/image55.png"/><Relationship Id="rId4" Type="http://schemas.openxmlformats.org/officeDocument/2006/relationships/image" Target="../media/image47.png"/><Relationship Id="rId9" Type="http://schemas.openxmlformats.org/officeDocument/2006/relationships/image" Target="../media/image5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37.png"/><Relationship Id="rId2"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7.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7.png"/><Relationship Id="rId7"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7"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2.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 Id="rId5" Type="http://schemas.openxmlformats.org/officeDocument/2006/relationships/image" Target="../media/image650.png"/><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2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320.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解析進め方</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151616818"/>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611150856"/>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32700997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229373727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3690844093"/>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4097402812"/>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Free Chlorine</a:t>
            </a:r>
            <a:r>
              <a:rPr lang="ja-JP" altLang="en-US" dirty="0"/>
              <a:t> </a:t>
            </a:r>
            <a:r>
              <a:rPr lang="en-US" altLang="ja-JP" dirty="0"/>
              <a:t>/</a:t>
            </a:r>
            <a:r>
              <a:rPr lang="ja-JP" altLang="en-US" dirty="0"/>
              <a:t> </a:t>
            </a:r>
            <a:r>
              <a:rPr lang="en-US" altLang="ja-JP" dirty="0"/>
              <a:t>ORP</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2022</a:t>
            </a:r>
            <a:r>
              <a:rPr lang="ja-JP" altLang="en-US" sz="2800" dirty="0"/>
              <a:t>年</a:t>
            </a:r>
            <a:r>
              <a:rPr lang="en-US" altLang="ja-JP" sz="2800" dirty="0"/>
              <a:t>7</a:t>
            </a:r>
            <a:r>
              <a:rPr lang="ja-JP" altLang="en-US" sz="2800" dirty="0"/>
              <a:t>月以降、遊離塩素や</a:t>
            </a:r>
            <a:r>
              <a:rPr lang="en-US" altLang="ja-JP" sz="2800" dirty="0"/>
              <a:t>ORP</a:t>
            </a:r>
            <a:r>
              <a:rPr lang="ja-JP" altLang="en-US" sz="2800" dirty="0"/>
              <a:t>も急変している。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733642" y="1721647"/>
            <a:ext cx="3570489" cy="338554"/>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157072" y="3895071"/>
            <a:ext cx="1836064" cy="338554"/>
          </a:xfrm>
          <a:prstGeom prst="rect">
            <a:avLst/>
          </a:prstGeom>
          <a:noFill/>
        </p:spPr>
        <p:txBody>
          <a:bodyPr wrap="square" rtlCol="0">
            <a:spAutoFit/>
          </a:bodyPr>
          <a:lstStyle/>
          <a:p>
            <a:pPr algn="ctr"/>
            <a:r>
              <a:rPr kumimoji="1" lang="en-US" altLang="ja-JP" sz="1600" dirty="0"/>
              <a:t>RO Feed ORP</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697102" y="3827142"/>
            <a:ext cx="2337826" cy="338554"/>
          </a:xfrm>
          <a:prstGeom prst="rect">
            <a:avLst/>
          </a:prstGeom>
          <a:noFill/>
        </p:spPr>
        <p:txBody>
          <a:bodyPr wrap="square" rtlCol="0">
            <a:spAutoFit/>
          </a:bodyPr>
          <a:lstStyle/>
          <a:p>
            <a:pPr algn="ctr"/>
            <a:r>
              <a:rPr kumimoji="1" lang="en-US" altLang="ja-JP" sz="1600" dirty="0"/>
              <a:t>RO Feed Free Chlorine</a:t>
            </a:r>
            <a:endParaRPr kumimoji="1" lang="ja-JP" altLang="en-US" sz="1600" dirty="0"/>
          </a:p>
        </p:txBody>
      </p:sp>
      <p:pic>
        <p:nvPicPr>
          <p:cNvPr id="7" name="図 6" descr="グラフ, ヒストグラム&#10;&#10;自動的に生成された説明">
            <a:extLst>
              <a:ext uri="{FF2B5EF4-FFF2-40B4-BE49-F238E27FC236}">
                <a16:creationId xmlns:a16="http://schemas.microsoft.com/office/drawing/2014/main" id="{3479C7E3-BBFE-4D12-8C6A-D3307241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76" y="3961857"/>
            <a:ext cx="3267692" cy="2160000"/>
          </a:xfrm>
          <a:prstGeom prst="rect">
            <a:avLst/>
          </a:prstGeom>
        </p:spPr>
      </p:pic>
      <p:pic>
        <p:nvPicPr>
          <p:cNvPr id="11" name="図 10" descr="グラフ&#10;&#10;自動的に生成された説明">
            <a:extLst>
              <a:ext uri="{FF2B5EF4-FFF2-40B4-BE49-F238E27FC236}">
                <a16:creationId xmlns:a16="http://schemas.microsoft.com/office/drawing/2014/main" id="{4A446B0D-F5FA-483C-BE48-6A06FF7BD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28" y="3961857"/>
            <a:ext cx="3267692" cy="2160000"/>
          </a:xfrm>
          <a:prstGeom prst="rect">
            <a:avLst/>
          </a:prstGeom>
        </p:spPr>
      </p:pic>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42252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4225267" y="1712141"/>
                <a:ext cx="545007" cy="200055"/>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70127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F26D1B7-0FE7-459A-80D3-7A2AD9CF4542}"/>
              </a:ext>
            </a:extLst>
          </p:cNvPr>
          <p:cNvCxnSpPr>
            <a:cxnSpLocks/>
          </p:cNvCxnSpPr>
          <p:nvPr/>
        </p:nvCxnSpPr>
        <p:spPr>
          <a:xfrm>
            <a:off x="5070182" y="5251712"/>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2FFBC13-505D-4D8B-B817-2328D7170AD7}"/>
              </a:ext>
            </a:extLst>
          </p:cNvPr>
          <p:cNvCxnSpPr>
            <a:cxnSpLocks/>
          </p:cNvCxnSpPr>
          <p:nvPr/>
        </p:nvCxnSpPr>
        <p:spPr>
          <a:xfrm>
            <a:off x="8992330" y="5488124"/>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E042F05-77CA-4278-B098-C577AB51AF69}"/>
              </a:ext>
            </a:extLst>
          </p:cNvPr>
          <p:cNvSpPr txBox="1"/>
          <p:nvPr/>
        </p:nvSpPr>
        <p:spPr>
          <a:xfrm>
            <a:off x="1775075" y="3996419"/>
            <a:ext cx="913715" cy="276999"/>
          </a:xfrm>
          <a:prstGeom prst="rect">
            <a:avLst/>
          </a:prstGeom>
          <a:noFill/>
        </p:spPr>
        <p:txBody>
          <a:bodyPr wrap="square" rtlCol="0">
            <a:spAutoFit/>
          </a:bodyPr>
          <a:lstStyle/>
          <a:p>
            <a:pPr algn="ctr"/>
            <a:r>
              <a:rPr kumimoji="1" lang="ja-JP" altLang="en-US" sz="1200"/>
              <a:t>酸化性強</a:t>
            </a:r>
            <a:endParaRPr kumimoji="1" lang="ja-JP" altLang="en-US" sz="1200" dirty="0"/>
          </a:p>
        </p:txBody>
      </p:sp>
      <p:sp>
        <p:nvSpPr>
          <p:cNvPr id="51" name="テキスト ボックス 50">
            <a:extLst>
              <a:ext uri="{FF2B5EF4-FFF2-40B4-BE49-F238E27FC236}">
                <a16:creationId xmlns:a16="http://schemas.microsoft.com/office/drawing/2014/main" id="{EC779A4C-EAA5-4492-8FD9-55C92A572B89}"/>
              </a:ext>
            </a:extLst>
          </p:cNvPr>
          <p:cNvSpPr txBox="1"/>
          <p:nvPr/>
        </p:nvSpPr>
        <p:spPr>
          <a:xfrm>
            <a:off x="1782411" y="5465637"/>
            <a:ext cx="913715" cy="276999"/>
          </a:xfrm>
          <a:prstGeom prst="rect">
            <a:avLst/>
          </a:prstGeom>
          <a:noFill/>
        </p:spPr>
        <p:txBody>
          <a:bodyPr wrap="square" rtlCol="0">
            <a:spAutoFit/>
          </a:bodyPr>
          <a:lstStyle/>
          <a:p>
            <a:pPr algn="ctr"/>
            <a:r>
              <a:rPr kumimoji="1" lang="ja-JP" altLang="en-US" sz="1200" dirty="0"/>
              <a:t>還元性強</a:t>
            </a:r>
          </a:p>
        </p:txBody>
      </p:sp>
      <p:sp>
        <p:nvSpPr>
          <p:cNvPr id="21" name="テキスト ボックス 20">
            <a:extLst>
              <a:ext uri="{FF2B5EF4-FFF2-40B4-BE49-F238E27FC236}">
                <a16:creationId xmlns:a16="http://schemas.microsoft.com/office/drawing/2014/main" id="{D8A604D9-BA75-4FB6-AD29-81E3479D9F1D}"/>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spTree>
    <p:extLst>
      <p:ext uri="{BB962C8B-B14F-4D97-AF65-F5344CB8AC3E}">
        <p14:creationId xmlns:p14="http://schemas.microsoft.com/office/powerpoint/2010/main" val="415701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990A1DB3-EE53-4647-A814-1EF47899F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04" y="4066936"/>
            <a:ext cx="3267693" cy="2160000"/>
          </a:xfrm>
          <a:prstGeom prst="rect">
            <a:avLst/>
          </a:prstGeom>
        </p:spPr>
      </p:pic>
      <p:pic>
        <p:nvPicPr>
          <p:cNvPr id="20" name="図 19" descr="グラフ, 箱ひげ図&#10;&#10;自動的に生成された説明">
            <a:extLst>
              <a:ext uri="{FF2B5EF4-FFF2-40B4-BE49-F238E27FC236}">
                <a16:creationId xmlns:a16="http://schemas.microsoft.com/office/drawing/2014/main" id="{FEE6B447-7484-4CF0-9FD3-01E73A70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78" y="4066936"/>
            <a:ext cx="3262155" cy="2160000"/>
          </a:xfrm>
          <a:prstGeom prst="rect">
            <a:avLst/>
          </a:prstGeom>
        </p:spPr>
      </p:pic>
      <p:pic>
        <p:nvPicPr>
          <p:cNvPr id="17" name="図 16" descr="グラフ&#10;&#10;自動的に生成された説明">
            <a:extLst>
              <a:ext uri="{FF2B5EF4-FFF2-40B4-BE49-F238E27FC236}">
                <a16:creationId xmlns:a16="http://schemas.microsoft.com/office/drawing/2014/main" id="{A4F36E92-AA18-4DCA-9619-2EFB1A856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066936"/>
            <a:ext cx="3262154" cy="2160000"/>
          </a:xfrm>
          <a:prstGeom prst="rect">
            <a:avLst/>
          </a:prstGeom>
        </p:spPr>
      </p:pic>
      <p:pic>
        <p:nvPicPr>
          <p:cNvPr id="12" name="図 11" descr="グラフ&#10;&#10;自動的に生成された説明">
            <a:extLst>
              <a:ext uri="{FF2B5EF4-FFF2-40B4-BE49-F238E27FC236}">
                <a16:creationId xmlns:a16="http://schemas.microsoft.com/office/drawing/2014/main" id="{1172B9FC-4E86-4C63-9389-BFE6C8CC3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51" y="1751742"/>
            <a:ext cx="3267693" cy="2160000"/>
          </a:xfrm>
          <a:prstGeom prst="rect">
            <a:avLst/>
          </a:prstGeom>
        </p:spPr>
      </p:pic>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2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Pressure / Permeate Flow Rate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流入圧力・透過流量は大きく変動していない。</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9367" y="1849443"/>
            <a:ext cx="2476817" cy="584775"/>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23583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2358367" y="1712141"/>
                <a:ext cx="545007" cy="200055"/>
              </a:xfrm>
              <a:prstGeom prst="rect">
                <a:avLst/>
              </a:prstGeom>
              <a:blipFill>
                <a:blip r:embed="rId7"/>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51458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2F739C4-773E-475C-89F0-0570D0BA20D2}"/>
              </a:ext>
            </a:extLst>
          </p:cNvPr>
          <p:cNvCxnSpPr>
            <a:cxnSpLocks/>
          </p:cNvCxnSpPr>
          <p:nvPr/>
        </p:nvCxnSpPr>
        <p:spPr>
          <a:xfrm>
            <a:off x="10460837" y="1990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58E036E-8907-498E-95B7-DBE54572DD1A}"/>
              </a:ext>
            </a:extLst>
          </p:cNvPr>
          <p:cNvSpPr txBox="1"/>
          <p:nvPr/>
        </p:nvSpPr>
        <p:spPr>
          <a:xfrm>
            <a:off x="5775861" y="1774453"/>
            <a:ext cx="2125296" cy="338554"/>
          </a:xfrm>
          <a:prstGeom prst="rect">
            <a:avLst/>
          </a:prstGeom>
          <a:noFill/>
        </p:spPr>
        <p:txBody>
          <a:bodyPr wrap="square" rtlCol="0">
            <a:spAutoFit/>
          </a:bodyPr>
          <a:lstStyle/>
          <a:p>
            <a:pPr algn="ctr"/>
            <a:r>
              <a:rPr kumimoji="1" lang="en-US" altLang="ja-JP" sz="1600" dirty="0"/>
              <a:t>RO Feed Pressure</a:t>
            </a:r>
            <a:endParaRPr kumimoji="1" lang="ja-JP" altLang="en-US" sz="1600" dirty="0"/>
          </a:p>
        </p:txBody>
      </p:sp>
      <p:sp>
        <p:nvSpPr>
          <p:cNvPr id="25" name="テキスト ボックス 24">
            <a:extLst>
              <a:ext uri="{FF2B5EF4-FFF2-40B4-BE49-F238E27FC236}">
                <a16:creationId xmlns:a16="http://schemas.microsoft.com/office/drawing/2014/main" id="{47E4C3DB-A8C3-46B8-9EA9-C3DCD6ACB15D}"/>
              </a:ext>
            </a:extLst>
          </p:cNvPr>
          <p:cNvSpPr txBox="1"/>
          <p:nvPr/>
        </p:nvSpPr>
        <p:spPr>
          <a:xfrm>
            <a:off x="323533" y="3892691"/>
            <a:ext cx="1646550" cy="584775"/>
          </a:xfrm>
          <a:prstGeom prst="rect">
            <a:avLst/>
          </a:prstGeom>
          <a:noFill/>
        </p:spPr>
        <p:txBody>
          <a:bodyPr wrap="square" rtlCol="0">
            <a:spAutoFit/>
          </a:bodyPr>
          <a:lstStyle/>
          <a:p>
            <a:pPr algn="ctr"/>
            <a:r>
              <a:rPr kumimoji="1" lang="en-US" altLang="ja-JP" sz="1600" dirty="0"/>
              <a:t>RO Permeate Flow Rate</a:t>
            </a:r>
            <a:endParaRPr kumimoji="1" lang="ja-JP" altLang="en-US" sz="1600" dirty="0"/>
          </a:p>
        </p:txBody>
      </p:sp>
      <p:sp>
        <p:nvSpPr>
          <p:cNvPr id="27" name="テキスト ボックス 26">
            <a:extLst>
              <a:ext uri="{FF2B5EF4-FFF2-40B4-BE49-F238E27FC236}">
                <a16:creationId xmlns:a16="http://schemas.microsoft.com/office/drawing/2014/main" id="{E28A44F2-2434-4B90-A68E-C91D898CCBF4}"/>
              </a:ext>
            </a:extLst>
          </p:cNvPr>
          <p:cNvSpPr txBox="1"/>
          <p:nvPr/>
        </p:nvSpPr>
        <p:spPr>
          <a:xfrm>
            <a:off x="3085539" y="3853185"/>
            <a:ext cx="1398098" cy="279797"/>
          </a:xfrm>
          <a:prstGeom prst="rect">
            <a:avLst/>
          </a:prstGeom>
          <a:noFill/>
        </p:spPr>
        <p:txBody>
          <a:bodyPr wrap="square" rtlCol="0">
            <a:spAutoFit/>
          </a:bodyPr>
          <a:lstStyle/>
          <a:p>
            <a:pPr algn="ctr"/>
            <a:r>
              <a:rPr kumimoji="1" lang="en-US" altLang="ja-JP" sz="1400" dirty="0"/>
              <a:t>RO Stage 1</a:t>
            </a:r>
            <a:endParaRPr kumimoji="1" lang="ja-JP" altLang="en-US" sz="1400" dirty="0"/>
          </a:p>
        </p:txBody>
      </p:sp>
      <p:sp>
        <p:nvSpPr>
          <p:cNvPr id="33" name="テキスト ボックス 32">
            <a:extLst>
              <a:ext uri="{FF2B5EF4-FFF2-40B4-BE49-F238E27FC236}">
                <a16:creationId xmlns:a16="http://schemas.microsoft.com/office/drawing/2014/main" id="{99867D3D-B0CE-4755-A9E2-9EAC54D17D36}"/>
              </a:ext>
            </a:extLst>
          </p:cNvPr>
          <p:cNvSpPr txBox="1"/>
          <p:nvPr/>
        </p:nvSpPr>
        <p:spPr>
          <a:xfrm>
            <a:off x="6420345" y="3839195"/>
            <a:ext cx="1398098" cy="307777"/>
          </a:xfrm>
          <a:prstGeom prst="rect">
            <a:avLst/>
          </a:prstGeom>
          <a:noFill/>
        </p:spPr>
        <p:txBody>
          <a:bodyPr wrap="square" rtlCol="0">
            <a:spAutoFit/>
          </a:bodyPr>
          <a:lstStyle/>
          <a:p>
            <a:pPr algn="ctr"/>
            <a:r>
              <a:rPr kumimoji="1" lang="en-US" altLang="ja-JP" sz="1400" dirty="0"/>
              <a:t>RO Stage 2</a:t>
            </a:r>
            <a:endParaRPr kumimoji="1" lang="ja-JP" altLang="en-US" sz="1400" dirty="0"/>
          </a:p>
        </p:txBody>
      </p:sp>
      <p:sp>
        <p:nvSpPr>
          <p:cNvPr id="34" name="テキスト ボックス 33">
            <a:extLst>
              <a:ext uri="{FF2B5EF4-FFF2-40B4-BE49-F238E27FC236}">
                <a16:creationId xmlns:a16="http://schemas.microsoft.com/office/drawing/2014/main" id="{15091B63-227B-4FC1-AC9B-93A01DBB1426}"/>
              </a:ext>
            </a:extLst>
          </p:cNvPr>
          <p:cNvSpPr txBox="1"/>
          <p:nvPr/>
        </p:nvSpPr>
        <p:spPr>
          <a:xfrm>
            <a:off x="9704638" y="3839195"/>
            <a:ext cx="1398098" cy="307777"/>
          </a:xfrm>
          <a:prstGeom prst="rect">
            <a:avLst/>
          </a:prstGeom>
          <a:noFill/>
        </p:spPr>
        <p:txBody>
          <a:bodyPr wrap="square" rtlCol="0">
            <a:spAutoFit/>
          </a:bodyPr>
          <a:lstStyle/>
          <a:p>
            <a:pPr algn="ctr"/>
            <a:r>
              <a:rPr kumimoji="1" lang="en-US" altLang="ja-JP" sz="1400" dirty="0"/>
              <a:t>RO Stage 3</a:t>
            </a:r>
            <a:endParaRPr kumimoji="1" lang="ja-JP" altLang="en-US" sz="1400" dirty="0"/>
          </a:p>
        </p:txBody>
      </p:sp>
      <p:cxnSp>
        <p:nvCxnSpPr>
          <p:cNvPr id="39" name="直線矢印コネクタ 38">
            <a:extLst>
              <a:ext uri="{FF2B5EF4-FFF2-40B4-BE49-F238E27FC236}">
                <a16:creationId xmlns:a16="http://schemas.microsoft.com/office/drawing/2014/main" id="{DA49F98C-9033-407E-B01F-ED2D57279ADA}"/>
              </a:ext>
            </a:extLst>
          </p:cNvPr>
          <p:cNvCxnSpPr>
            <a:cxnSpLocks/>
          </p:cNvCxnSpPr>
          <p:nvPr/>
        </p:nvCxnSpPr>
        <p:spPr>
          <a:xfrm>
            <a:off x="11438832" y="435234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6B38944-B88F-4F08-956E-43395948E4A1}"/>
              </a:ext>
            </a:extLst>
          </p:cNvPr>
          <p:cNvCxnSpPr>
            <a:cxnSpLocks/>
          </p:cNvCxnSpPr>
          <p:nvPr/>
        </p:nvCxnSpPr>
        <p:spPr>
          <a:xfrm>
            <a:off x="8081025" y="4342815"/>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1ADBE33-4EB6-4B08-A4CC-29048144105A}"/>
              </a:ext>
            </a:extLst>
          </p:cNvPr>
          <p:cNvCxnSpPr>
            <a:cxnSpLocks/>
          </p:cNvCxnSpPr>
          <p:nvPr/>
        </p:nvCxnSpPr>
        <p:spPr>
          <a:xfrm>
            <a:off x="4740137" y="432318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7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spcBef>
                <a:spcPts val="1200"/>
              </a:spcBef>
              <a:buFont typeface="Wingdings" panose="05000000000000000000" pitchFamily="2" charset="2"/>
              <a:buChar char="Ø"/>
            </a:pPr>
            <a:r>
              <a:rPr lang="ja-JP" altLang="en-US" sz="2000" dirty="0"/>
              <a:t>定常的かつ細かな挙動、状態が切り替わる：他の変数との関係を踏まえないと難しそう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BB15A300-736F-4BA4-B881-3D38A397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310" y="2025366"/>
            <a:ext cx="3936704" cy="2762365"/>
          </a:xfrm>
          <a:prstGeom prst="rect">
            <a:avLst/>
          </a:prstGeom>
        </p:spPr>
      </p:pic>
      <p:pic>
        <p:nvPicPr>
          <p:cNvPr id="9" name="図 8" descr="グラフ&#10;&#10;自動的に生成された説明">
            <a:extLst>
              <a:ext uri="{FF2B5EF4-FFF2-40B4-BE49-F238E27FC236}">
                <a16:creationId xmlns:a16="http://schemas.microsoft.com/office/drawing/2014/main" id="{5DF1EC70-6863-40BF-9E32-D527F75D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04" y="2019944"/>
            <a:ext cx="3936704" cy="2762365"/>
          </a:xfrm>
          <a:prstGeom prst="rect">
            <a:avLst/>
          </a:prstGeom>
        </p:spPr>
      </p:pic>
      <p:pic>
        <p:nvPicPr>
          <p:cNvPr id="4" name="図 3" descr="グラフ&#10;&#10;自動的に生成された説明">
            <a:extLst>
              <a:ext uri="{FF2B5EF4-FFF2-40B4-BE49-F238E27FC236}">
                <a16:creationId xmlns:a16="http://schemas.microsoft.com/office/drawing/2014/main" id="{EE2753E3-A8CD-42A7-B002-6F2506B3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 y="2019945"/>
            <a:ext cx="3993448" cy="2802182"/>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76427076"/>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2752979872"/>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2374598281"/>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A1F47EB-AD14-481C-87AC-6D0B79EC4CCA}"/>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7" name="テキスト ボックス 26">
                <a:extLst>
                  <a:ext uri="{FF2B5EF4-FFF2-40B4-BE49-F238E27FC236}">
                    <a16:creationId xmlns:a16="http://schemas.microsoft.com/office/drawing/2014/main" id="{7A1F47EB-AD14-481C-87AC-6D0B79EC4CCA}"/>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21714CC-E9AF-45FD-9894-CABC040D6C69}"/>
              </a:ext>
            </a:extLst>
          </p:cNvPr>
          <p:cNvCxnSpPr>
            <a:cxnSpLocks/>
            <a:endCxn id="29"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F44BE9-8FD9-4EF8-BF32-CB0FBCF5657F}"/>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183731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(1)</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961760" y="1681126"/>
                <a:ext cx="4084488" cy="6915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𝜂</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unc>
                        <m:funcPr>
                          <m:ctrlPr>
                            <a:rPr kumimoji="1" lang="en-US" altLang="ja-JP" sz="2000" i="1">
                              <a:latin typeface="Cambria Math" panose="02040503050406030204" pitchFamily="18" charset="0"/>
                            </a:rPr>
                          </m:ctrlPr>
                        </m:funcPr>
                        <m:fName>
                          <m:r>
                            <m:rPr>
                              <m:sty m:val="p"/>
                            </m:rPr>
                            <a:rPr kumimoji="1" lang="en-US" altLang="ja-JP" sz="2000">
                              <a:latin typeface="Cambria Math" panose="02040503050406030204" pitchFamily="18" charset="0"/>
                            </a:rPr>
                            <m:t>exp</m:t>
                          </m:r>
                        </m:fName>
                        <m:e>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𝑐</m:t>
                                  </m:r>
                                </m:num>
                                <m:den>
                                  <m:r>
                                    <a:rPr kumimoji="1" lang="en-US" altLang="ja-JP" sz="2000" i="1">
                                      <a:latin typeface="Cambria Math" panose="02040503050406030204" pitchFamily="18" charset="0"/>
                                    </a:rPr>
                                    <m:t>𝑇</m:t>
                                  </m:r>
                                  <m:r>
                                    <a:rPr kumimoji="1" lang="en-US" altLang="ja-JP" sz="2000" i="1">
                                      <a:latin typeface="Cambria Math" panose="02040503050406030204" pitchFamily="18" charset="0"/>
                                    </a:rPr>
                                    <m:t>[℃]+273.15</m:t>
                                  </m:r>
                                </m:den>
                              </m:f>
                            </m:e>
                          </m:d>
                        </m:e>
                      </m:func>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961760" y="1681126"/>
                <a:ext cx="4084488" cy="6915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Viscosity depending Temperature: </a:t>
                </a:r>
                <a14:m>
                  <m:oMath xmlns:m="http://schemas.openxmlformats.org/officeDocument/2006/math">
                    <m:r>
                      <a:rPr kumimoji="1" lang="en-US" altLang="ja-JP" sz="2000" b="0" i="1" smtClean="0">
                        <a:latin typeface="Cambria Math" panose="02040503050406030204" pitchFamily="18" charset="0"/>
                      </a:rPr>
                      <m:t>𝜂</m:t>
                    </m:r>
                  </m:oMath>
                </a14:m>
                <a:r>
                  <a:rPr kumimoji="1" lang="ja-JP" altLang="en-US" sz="2000" dirty="0"/>
                  <a:t> </a:t>
                </a:r>
                <a:r>
                  <a:rPr kumimoji="1" lang="en-US" altLang="ja-JP" sz="2000" dirty="0"/>
                  <a:t>[Pa</a:t>
                </a:r>
                <a:r>
                  <a:rPr kumimoji="1" lang="ja-JP" altLang="en-US" sz="2000" dirty="0"/>
                  <a:t>・</a:t>
                </a:r>
                <a:r>
                  <a:rPr kumimoji="1" lang="en-US" altLang="ja-JP" sz="2000" dirty="0"/>
                  <a:t>s]</a:t>
                </a:r>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8000" r="-1399" b="-5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41201E62-3A46-4F86-BE21-EA1DEC8F0908}"/>
              </a:ext>
            </a:extLst>
          </p:cNvPr>
          <p:cNvSpPr txBox="1"/>
          <p:nvPr/>
        </p:nvSpPr>
        <p:spPr>
          <a:xfrm>
            <a:off x="808015" y="1611100"/>
            <a:ext cx="2782568" cy="307777"/>
          </a:xfrm>
          <a:prstGeom prst="rect">
            <a:avLst/>
          </a:prstGeom>
          <a:noFill/>
        </p:spPr>
        <p:txBody>
          <a:bodyPr wrap="square" lIns="0" tIns="0" rIns="0" bIns="0" rtlCol="0">
            <a:spAutoFit/>
          </a:bodyPr>
          <a:lstStyle/>
          <a:p>
            <a:r>
              <a:rPr kumimoji="1" lang="ja-JP" altLang="en-US" sz="2000" dirty="0"/>
              <a:t>（アンドレードの粘度式）</a:t>
            </a:r>
          </a:p>
        </p:txBody>
      </p:sp>
      <p:sp>
        <p:nvSpPr>
          <p:cNvPr id="43" name="テキスト ボックス 42">
            <a:extLst>
              <a:ext uri="{FF2B5EF4-FFF2-40B4-BE49-F238E27FC236}">
                <a16:creationId xmlns:a16="http://schemas.microsoft.com/office/drawing/2014/main" id="{53189EAA-EF5C-460C-8445-B63F0E72F4D3}"/>
              </a:ext>
            </a:extLst>
          </p:cNvPr>
          <p:cNvSpPr txBox="1"/>
          <p:nvPr/>
        </p:nvSpPr>
        <p:spPr>
          <a:xfrm>
            <a:off x="808015" y="2758041"/>
            <a:ext cx="2097110"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45" name="テキスト ボックス 44">
            <a:extLst>
              <a:ext uri="{FF2B5EF4-FFF2-40B4-BE49-F238E27FC236}">
                <a16:creationId xmlns:a16="http://schemas.microsoft.com/office/drawing/2014/main" id="{FC9C2454-D5F3-44D1-9CBB-CCA491E70136}"/>
              </a:ext>
            </a:extLst>
          </p:cNvPr>
          <p:cNvSpPr txBox="1"/>
          <p:nvPr/>
        </p:nvSpPr>
        <p:spPr>
          <a:xfrm>
            <a:off x="808014" y="3550941"/>
            <a:ext cx="3803113"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a:t>
            </a:r>
            <a:r>
              <a:rPr kumimoji="1" lang="en-US" altLang="ja-JP" sz="2000" dirty="0"/>
              <a:t>OCWD B01</a:t>
            </a:r>
            <a:r>
              <a:rPr kumimoji="1" lang="ja-JP" altLang="en-US" sz="2000" dirty="0"/>
              <a:t>）</a:t>
            </a:r>
            <a:endParaRPr kumimoji="1" lang="en-US" altLang="ja-JP" sz="2000"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69D8C50-8B8A-40CC-8DFF-25C7903B277D}"/>
                  </a:ext>
                </a:extLst>
              </p:cNvPr>
              <p:cNvSpPr txBox="1"/>
              <p:nvPr/>
            </p:nvSpPr>
            <p:spPr>
              <a:xfrm>
                <a:off x="4376816" y="3505200"/>
                <a:ext cx="2987676"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a:rPr kumimoji="1" lang="en-US" altLang="ja-JP" i="1">
                                    <a:latin typeface="Cambria Math" panose="02040503050406030204" pitchFamily="18" charset="0"/>
                                  </a:rPr>
                                  <m:t>3020</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𝑇</m:t>
                                </m:r>
                                <m:r>
                                  <a:rPr kumimoji="1" lang="en-US" altLang="ja-JP" i="1">
                                    <a:latin typeface="Cambria Math" panose="02040503050406030204" pitchFamily="18" charset="0"/>
                                  </a:rPr>
                                  <m:t>[℃]&lt;25</m:t>
                                </m:r>
                              </m:e>
                            </m:mr>
                            <m:mr>
                              <m:e>
                                <m:r>
                                  <a:rPr kumimoji="1" lang="en-US" altLang="ja-JP" i="1">
                                    <a:latin typeface="Cambria Math" panose="02040503050406030204" pitchFamily="18" charset="0"/>
                                  </a:rPr>
                                  <m:t>2640</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otherwise</m:t>
                                </m:r>
                              </m:e>
                            </m:mr>
                          </m:m>
                        </m:e>
                      </m:d>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469D8C50-8B8A-40CC-8DFF-25C7903B277D}"/>
                  </a:ext>
                </a:extLst>
              </p:cNvPr>
              <p:cNvSpPr txBox="1">
                <a:spLocks noRot="1" noChangeAspect="1" noMove="1" noResize="1" noEditPoints="1" noAdjustHandles="1" noChangeArrowheads="1" noChangeShapeType="1" noTextEdit="1"/>
              </p:cNvSpPr>
              <p:nvPr/>
            </p:nvSpPr>
            <p:spPr>
              <a:xfrm>
                <a:off x="4376816" y="3505200"/>
                <a:ext cx="2987676" cy="617861"/>
              </a:xfrm>
              <a:prstGeom prst="rect">
                <a:avLst/>
              </a:prstGeom>
              <a:blipFill>
                <a:blip r:embed="rId4"/>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4D9C790-4579-49C9-A2D7-72C07A82A6A5}"/>
                  </a:ext>
                </a:extLst>
              </p:cNvPr>
              <p:cNvSpPr txBox="1"/>
              <p:nvPr/>
            </p:nvSpPr>
            <p:spPr>
              <a:xfrm>
                <a:off x="4523937" y="2758041"/>
                <a:ext cx="14159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r>
                        <m:rPr>
                          <m:brk m:alnAt="7"/>
                        </m:rPr>
                        <a:rPr kumimoji="1" lang="en-US" altLang="ja-JP" i="1">
                          <a:latin typeface="Cambria Math" panose="02040503050406030204" pitchFamily="18" charset="0"/>
                        </a:rPr>
                        <m:t>1</m:t>
                      </m:r>
                      <m:r>
                        <a:rPr kumimoji="1" lang="en-US" altLang="ja-JP" i="1">
                          <a:latin typeface="Cambria Math" panose="02040503050406030204" pitchFamily="18" charset="0"/>
                        </a:rPr>
                        <m:t>965</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84D9C790-4579-49C9-A2D7-72C07A82A6A5}"/>
                  </a:ext>
                </a:extLst>
              </p:cNvPr>
              <p:cNvSpPr txBox="1">
                <a:spLocks noRot="1" noChangeAspect="1" noMove="1" noResize="1" noEditPoints="1" noAdjustHandles="1" noChangeArrowheads="1" noChangeShapeType="1" noTextEdit="1"/>
              </p:cNvSpPr>
              <p:nvPr/>
            </p:nvSpPr>
            <p:spPr>
              <a:xfrm>
                <a:off x="4523937" y="2758041"/>
                <a:ext cx="1415902" cy="276999"/>
              </a:xfrm>
              <a:prstGeom prst="rect">
                <a:avLst/>
              </a:prstGeom>
              <a:blipFill>
                <a:blip r:embed="rId5"/>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29E12D7D-EDF8-49D3-82C8-D50B3BFDAD36}"/>
                  </a:ext>
                </a:extLst>
              </p:cNvPr>
              <p:cNvSpPr txBox="1"/>
              <p:nvPr/>
            </p:nvSpPr>
            <p:spPr>
              <a:xfrm>
                <a:off x="4919153" y="4938813"/>
                <a:ext cx="2595927" cy="6335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ja-JP" altLang="en-US" sz="2000" i="1">
                          <a:latin typeface="Cambria Math" panose="02040503050406030204" pitchFamily="18" charset="0"/>
                        </a:rPr>
                        <m:t>𝜑</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48" name="テキスト ボックス 47">
                <a:extLst>
                  <a:ext uri="{FF2B5EF4-FFF2-40B4-BE49-F238E27FC236}">
                    <a16:creationId xmlns:a16="http://schemas.microsoft.com/office/drawing/2014/main" id="{29E12D7D-EDF8-49D3-82C8-D50B3BFDAD36}"/>
                  </a:ext>
                </a:extLst>
              </p:cNvPr>
              <p:cNvSpPr txBox="1">
                <a:spLocks noRot="1" noChangeAspect="1" noMove="1" noResize="1" noEditPoints="1" noAdjustHandles="1" noChangeArrowheads="1" noChangeShapeType="1" noTextEdit="1"/>
              </p:cNvSpPr>
              <p:nvPr/>
            </p:nvSpPr>
            <p:spPr>
              <a:xfrm>
                <a:off x="4919153" y="4938813"/>
                <a:ext cx="2595927" cy="6335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EA9DAB22-A2D3-48DD-B70F-D52E51694396}"/>
                  </a:ext>
                </a:extLst>
              </p:cNvPr>
              <p:cNvSpPr txBox="1"/>
              <p:nvPr/>
            </p:nvSpPr>
            <p:spPr>
              <a:xfrm>
                <a:off x="571984" y="4549504"/>
                <a:ext cx="3190417"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Fluidity: </a:t>
                </a:r>
                <a14:m>
                  <m:oMath xmlns:m="http://schemas.openxmlformats.org/officeDocument/2006/math">
                    <m:r>
                      <a:rPr kumimoji="1" lang="ja-JP" altLang="en-US" sz="2000" b="0" i="1" smtClean="0">
                        <a:latin typeface="Cambria Math" panose="02040503050406030204" pitchFamily="18" charset="0"/>
                      </a:rPr>
                      <m:t>𝜑</m:t>
                    </m:r>
                  </m:oMath>
                </a14:m>
                <a:r>
                  <a:rPr kumimoji="1" lang="ja-JP" altLang="en-US" sz="2000" dirty="0"/>
                  <a:t> </a:t>
                </a:r>
                <a:r>
                  <a:rPr kumimoji="1" lang="en-US" altLang="ja-JP" sz="2000" dirty="0"/>
                  <a:t>[1/(Pa</a:t>
                </a:r>
                <a:r>
                  <a:rPr kumimoji="1" lang="ja-JP" altLang="en-US" sz="2000" dirty="0"/>
                  <a:t>・</a:t>
                </a:r>
                <a:r>
                  <a:rPr kumimoji="1" lang="en-US" altLang="ja-JP" sz="2000" dirty="0"/>
                  <a:t>s)]</a:t>
                </a:r>
                <a:endParaRPr kumimoji="1" lang="ja-JP" altLang="en-US" sz="2000" dirty="0"/>
              </a:p>
            </p:txBody>
          </p:sp>
        </mc:Choice>
        <mc:Fallback xmlns="">
          <p:sp>
            <p:nvSpPr>
              <p:cNvPr id="49" name="テキスト ボックス 48">
                <a:extLst>
                  <a:ext uri="{FF2B5EF4-FFF2-40B4-BE49-F238E27FC236}">
                    <a16:creationId xmlns:a16="http://schemas.microsoft.com/office/drawing/2014/main" id="{EA9DAB22-A2D3-48DD-B70F-D52E51694396}"/>
                  </a:ext>
                </a:extLst>
              </p:cNvPr>
              <p:cNvSpPr txBox="1">
                <a:spLocks noRot="1" noChangeAspect="1" noMove="1" noResize="1" noEditPoints="1" noAdjustHandles="1" noChangeArrowheads="1" noChangeShapeType="1" noTextEdit="1"/>
              </p:cNvSpPr>
              <p:nvPr/>
            </p:nvSpPr>
            <p:spPr>
              <a:xfrm>
                <a:off x="571984" y="4549504"/>
                <a:ext cx="3190417" cy="307777"/>
              </a:xfrm>
              <a:prstGeom prst="rect">
                <a:avLst/>
              </a:prstGeom>
              <a:blipFill>
                <a:blip r:embed="rId7"/>
                <a:stretch>
                  <a:fillRect l="-4589" t="-27451" b="-5098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43C011BC-49D1-428D-8806-ABF7B72EDF6A}"/>
              </a:ext>
            </a:extLst>
          </p:cNvPr>
          <p:cNvSpPr txBox="1"/>
          <p:nvPr/>
        </p:nvSpPr>
        <p:spPr>
          <a:xfrm>
            <a:off x="3624035" y="4559594"/>
            <a:ext cx="987093" cy="307777"/>
          </a:xfrm>
          <a:prstGeom prst="rect">
            <a:avLst/>
          </a:prstGeom>
          <a:noFill/>
        </p:spPr>
        <p:txBody>
          <a:bodyPr wrap="square" lIns="0" tIns="0" rIns="0" bIns="0" rtlCol="0">
            <a:spAutoFit/>
          </a:bodyPr>
          <a:lstStyle/>
          <a:p>
            <a:r>
              <a:rPr kumimoji="1" lang="ja-JP" altLang="en-US" sz="2000" dirty="0"/>
              <a:t>流動度</a:t>
            </a:r>
          </a:p>
        </p:txBody>
      </p:sp>
      <p:sp>
        <p:nvSpPr>
          <p:cNvPr id="51" name="テキスト ボックス 50">
            <a:extLst>
              <a:ext uri="{FF2B5EF4-FFF2-40B4-BE49-F238E27FC236}">
                <a16:creationId xmlns:a16="http://schemas.microsoft.com/office/drawing/2014/main" id="{27A25B77-DD99-4F73-B823-7278FA747A7D}"/>
              </a:ext>
            </a:extLst>
          </p:cNvPr>
          <p:cNvSpPr txBox="1"/>
          <p:nvPr/>
        </p:nvSpPr>
        <p:spPr>
          <a:xfrm>
            <a:off x="6004004" y="1171314"/>
            <a:ext cx="1360623" cy="307777"/>
          </a:xfrm>
          <a:prstGeom prst="rect">
            <a:avLst/>
          </a:prstGeom>
          <a:noFill/>
        </p:spPr>
        <p:txBody>
          <a:bodyPr wrap="square" lIns="0" tIns="0" rIns="0" bIns="0" rtlCol="0">
            <a:spAutoFit/>
          </a:bodyPr>
          <a:lstStyle/>
          <a:p>
            <a:r>
              <a:rPr kumimoji="1" lang="ja-JP" altLang="en-US" sz="2000" dirty="0"/>
              <a:t>水の粘度</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40CB49-1771-4E19-B3F5-28323338180D}"/>
                  </a:ext>
                </a:extLst>
              </p:cNvPr>
              <p:cNvSpPr txBox="1"/>
              <p:nvPr/>
            </p:nvSpPr>
            <p:spPr>
              <a:xfrm>
                <a:off x="7799365" y="3691019"/>
                <a:ext cx="3809458"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𝑐</m:t>
                    </m:r>
                    <m:r>
                      <a:rPr kumimoji="1" lang="en-US" altLang="ja-JP" sz="1600" b="0" i="0" smtClean="0">
                        <a:latin typeface="Cambria Math" panose="02040503050406030204" pitchFamily="18" charset="0"/>
                      </a:rPr>
                      <m:t>=</m:t>
                    </m:r>
                    <m:r>
                      <a:rPr kumimoji="1" lang="en-US" altLang="ja-JP" sz="1600" b="0" i="1" smtClean="0">
                        <a:latin typeface="Cambria Math" panose="02040503050406030204" pitchFamily="18" charset="0"/>
                      </a:rPr>
                      <m:t>31</m:t>
                    </m:r>
                    <m:r>
                      <a:rPr kumimoji="1" lang="en-US" altLang="ja-JP" sz="1600" i="1">
                        <a:latin typeface="Cambria Math" panose="02040503050406030204" pitchFamily="18" charset="0"/>
                      </a:rPr>
                      <m:t>40</m:t>
                    </m:r>
                  </m:oMath>
                </a14:m>
                <a:r>
                  <a:rPr kumimoji="1" lang="ja-JP" altLang="en-US" sz="1600" dirty="0"/>
                  <a:t>を使用）</a:t>
                </a:r>
              </a:p>
            </p:txBody>
          </p:sp>
        </mc:Choice>
        <mc:Fallback xmlns="">
          <p:sp>
            <p:nvSpPr>
              <p:cNvPr id="17" name="テキスト ボックス 16">
                <a:extLst>
                  <a:ext uri="{FF2B5EF4-FFF2-40B4-BE49-F238E27FC236}">
                    <a16:creationId xmlns:a16="http://schemas.microsoft.com/office/drawing/2014/main" id="{7440CB49-1771-4E19-B3F5-28323338180D}"/>
                  </a:ext>
                </a:extLst>
              </p:cNvPr>
              <p:cNvSpPr txBox="1">
                <a:spLocks noRot="1" noChangeAspect="1" noMove="1" noResize="1" noEditPoints="1" noAdjustHandles="1" noChangeArrowheads="1" noChangeShapeType="1" noTextEdit="1"/>
              </p:cNvSpPr>
              <p:nvPr/>
            </p:nvSpPr>
            <p:spPr>
              <a:xfrm>
                <a:off x="7799365" y="3691019"/>
                <a:ext cx="3809458" cy="246221"/>
              </a:xfrm>
              <a:prstGeom prst="rect">
                <a:avLst/>
              </a:prstGeom>
              <a:blipFill>
                <a:blip r:embed="rId8"/>
                <a:stretch>
                  <a:fillRect l="-3200" t="-24390" r="-2880" b="-51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537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(2)</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4611128" y="1833608"/>
                <a:ext cx="2233534" cy="6420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4611128" y="1833608"/>
                <a:ext cx="2233534" cy="6420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Temperature Correction Factor: </a:t>
                </a:r>
                <a14:m>
                  <m:oMath xmlns:m="http://schemas.openxmlformats.org/officeDocument/2006/math">
                    <m:r>
                      <a:rPr kumimoji="1" lang="en-US" altLang="ja-JP" sz="2000" b="0" i="1" smtClean="0">
                        <a:latin typeface="Cambria Math" panose="02040503050406030204" pitchFamily="18" charset="0"/>
                      </a:rPr>
                      <m:t>𝐹</m:t>
                    </m:r>
                  </m:oMath>
                </a14:m>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AAF0A05-E1B6-4B1B-B83B-9F3A85FEF789}"/>
                  </a:ext>
                </a:extLst>
              </p:cNvPr>
              <p:cNvSpPr txBox="1"/>
              <p:nvPr/>
            </p:nvSpPr>
            <p:spPr>
              <a:xfrm>
                <a:off x="7156167" y="2000770"/>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6" name="テキスト ボックス 15">
                <a:extLst>
                  <a:ext uri="{FF2B5EF4-FFF2-40B4-BE49-F238E27FC236}">
                    <a16:creationId xmlns:a16="http://schemas.microsoft.com/office/drawing/2014/main" id="{9AAF0A05-E1B6-4B1B-B83B-9F3A85FEF789}"/>
                  </a:ext>
                </a:extLst>
              </p:cNvPr>
              <p:cNvSpPr txBox="1">
                <a:spLocks noRot="1" noChangeAspect="1" noMove="1" noResize="1" noEditPoints="1" noAdjustHandles="1" noChangeArrowheads="1" noChangeShapeType="1" noTextEdit="1"/>
              </p:cNvSpPr>
              <p:nvPr/>
            </p:nvSpPr>
            <p:spPr>
              <a:xfrm>
                <a:off x="7156167" y="2000770"/>
                <a:ext cx="2233534" cy="307777"/>
              </a:xfrm>
              <a:prstGeom prst="rect">
                <a:avLst/>
              </a:prstGeom>
              <a:blipFill>
                <a:blip r:embed="rId4"/>
                <a:stretch>
                  <a:fillRect l="-7104"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23A743-B053-4344-8FAF-A4EA536CE6AA}"/>
                  </a:ext>
                </a:extLst>
              </p:cNvPr>
              <p:cNvSpPr txBox="1"/>
              <p:nvPr/>
            </p:nvSpPr>
            <p:spPr>
              <a:xfrm>
                <a:off x="4117581" y="3465174"/>
                <a:ext cx="3206449"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9023A743-B053-4344-8FAF-A4EA536CE6AA}"/>
                  </a:ext>
                </a:extLst>
              </p:cNvPr>
              <p:cNvSpPr txBox="1">
                <a:spLocks noRot="1" noChangeAspect="1" noMove="1" noResize="1" noEditPoints="1" noAdjustHandles="1" noChangeArrowheads="1" noChangeShapeType="1" noTextEdit="1"/>
              </p:cNvSpPr>
              <p:nvPr/>
            </p:nvSpPr>
            <p:spPr>
              <a:xfrm>
                <a:off x="4117581" y="3465174"/>
                <a:ext cx="3206449" cy="640816"/>
              </a:xfrm>
              <a:prstGeom prst="rect">
                <a:avLst/>
              </a:prstGeom>
              <a:blipFill>
                <a:blip r:embed="rId5"/>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08014" y="1837440"/>
            <a:ext cx="2106635" cy="307777"/>
          </a:xfrm>
          <a:prstGeom prst="rect">
            <a:avLst/>
          </a:prstGeom>
          <a:noFill/>
        </p:spPr>
        <p:txBody>
          <a:bodyPr wrap="square" lIns="0" tIns="0" rIns="0" bIns="0" rtlCol="0">
            <a:spAutoFit/>
          </a:bodyPr>
          <a:lstStyle/>
          <a:p>
            <a:r>
              <a:rPr kumimoji="1" lang="ja-JP" altLang="en-US" sz="2000" dirty="0"/>
              <a:t>東レ</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3631693"/>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3592536"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資料</a:t>
            </a:r>
          </a:p>
        </p:txBody>
      </p:sp>
      <p:sp>
        <p:nvSpPr>
          <p:cNvPr id="12" name="テキスト ボックス 11">
            <a:extLst>
              <a:ext uri="{FF2B5EF4-FFF2-40B4-BE49-F238E27FC236}">
                <a16:creationId xmlns:a16="http://schemas.microsoft.com/office/drawing/2014/main" id="{FF219ADB-24BA-4C55-8CD3-B72B8F0E52FF}"/>
              </a:ext>
            </a:extLst>
          </p:cNvPr>
          <p:cNvSpPr txBox="1"/>
          <p:nvPr/>
        </p:nvSpPr>
        <p:spPr>
          <a:xfrm>
            <a:off x="7799365" y="3700544"/>
            <a:ext cx="4208416"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dirty="0"/>
              <a:t>OCWD</a:t>
            </a:r>
            <a:r>
              <a:rPr kumimoji="1" lang="ja-JP" altLang="en-US" sz="1600" dirty="0"/>
              <a:t>はこちらを使用）</a:t>
            </a:r>
          </a:p>
        </p:txBody>
      </p:sp>
    </p:spTree>
    <p:extLst>
      <p:ext uri="{BB962C8B-B14F-4D97-AF65-F5344CB8AC3E}">
        <p14:creationId xmlns:p14="http://schemas.microsoft.com/office/powerpoint/2010/main" val="377751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19" name="六角形 18">
            <a:extLst>
              <a:ext uri="{FF2B5EF4-FFF2-40B4-BE49-F238E27FC236}">
                <a16:creationId xmlns:a16="http://schemas.microsoft.com/office/drawing/2014/main" id="{E0DE6866-07BF-41DB-800E-A08AF4887EF0}"/>
              </a:ext>
            </a:extLst>
          </p:cNvPr>
          <p:cNvSpPr/>
          <p:nvPr/>
        </p:nvSpPr>
        <p:spPr>
          <a:xfrm>
            <a:off x="5138144" y="3392115"/>
            <a:ext cx="968755"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設備</a:t>
            </a:r>
          </a:p>
        </p:txBody>
      </p:sp>
      <p:sp>
        <p:nvSpPr>
          <p:cNvPr id="20" name="テキスト ボックス 19">
            <a:extLst>
              <a:ext uri="{FF2B5EF4-FFF2-40B4-BE49-F238E27FC236}">
                <a16:creationId xmlns:a16="http://schemas.microsoft.com/office/drawing/2014/main" id="{0E4739EF-0556-4530-91D6-11252FE7759C}"/>
              </a:ext>
            </a:extLst>
          </p:cNvPr>
          <p:cNvSpPr txBox="1"/>
          <p:nvPr/>
        </p:nvSpPr>
        <p:spPr>
          <a:xfrm>
            <a:off x="3566384" y="3244334"/>
            <a:ext cx="1421232" cy="369332"/>
          </a:xfrm>
          <a:prstGeom prst="rect">
            <a:avLst/>
          </a:prstGeom>
          <a:noFill/>
        </p:spPr>
        <p:txBody>
          <a:bodyPr wrap="square" rtlCol="0">
            <a:spAutoFit/>
          </a:bodyPr>
          <a:lstStyle/>
          <a:p>
            <a:pPr algn="ctr"/>
            <a:r>
              <a:rPr kumimoji="1" lang="ja-JP" altLang="en-US" dirty="0"/>
              <a:t>操作量</a:t>
            </a:r>
          </a:p>
        </p:txBody>
      </p:sp>
      <p:sp>
        <p:nvSpPr>
          <p:cNvPr id="21" name="矢印: 右 20">
            <a:extLst>
              <a:ext uri="{FF2B5EF4-FFF2-40B4-BE49-F238E27FC236}">
                <a16:creationId xmlns:a16="http://schemas.microsoft.com/office/drawing/2014/main" id="{083ED8C7-E082-487D-969F-9CF3BBC9F8BE}"/>
              </a:ext>
            </a:extLst>
          </p:cNvPr>
          <p:cNvSpPr/>
          <p:nvPr/>
        </p:nvSpPr>
        <p:spPr>
          <a:xfrm>
            <a:off x="4103220" y="3624627"/>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8BB75ED8-57EC-4C5B-ABFB-ED8B9FADEFC2}"/>
              </a:ext>
            </a:extLst>
          </p:cNvPr>
          <p:cNvSpPr/>
          <p:nvPr/>
        </p:nvSpPr>
        <p:spPr>
          <a:xfrm>
            <a:off x="6291857" y="364361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E097130-F9BE-498E-A32F-EF32B8561E9E}"/>
              </a:ext>
            </a:extLst>
          </p:cNvPr>
          <p:cNvSpPr txBox="1"/>
          <p:nvPr/>
        </p:nvSpPr>
        <p:spPr>
          <a:xfrm>
            <a:off x="5862229" y="3244334"/>
            <a:ext cx="1421232" cy="369332"/>
          </a:xfrm>
          <a:prstGeom prst="rect">
            <a:avLst/>
          </a:prstGeom>
          <a:noFill/>
        </p:spPr>
        <p:txBody>
          <a:bodyPr wrap="square" rtlCol="0">
            <a:spAutoFit/>
          </a:bodyPr>
          <a:lstStyle/>
          <a:p>
            <a:pPr algn="ctr"/>
            <a:r>
              <a:rPr kumimoji="1" lang="ja-JP" altLang="en-US" dirty="0"/>
              <a:t>品質</a:t>
            </a:r>
          </a:p>
        </p:txBody>
      </p:sp>
      <p:sp>
        <p:nvSpPr>
          <p:cNvPr id="28" name="矢印: 右 27">
            <a:extLst>
              <a:ext uri="{FF2B5EF4-FFF2-40B4-BE49-F238E27FC236}">
                <a16:creationId xmlns:a16="http://schemas.microsoft.com/office/drawing/2014/main" id="{771A5A49-D03C-4070-B5E8-459CEF3650D2}"/>
              </a:ext>
            </a:extLst>
          </p:cNvPr>
          <p:cNvSpPr/>
          <p:nvPr/>
        </p:nvSpPr>
        <p:spPr>
          <a:xfrm rot="16200000">
            <a:off x="5173951" y="4275140"/>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BA49E106-0D3E-474B-89D8-B20B37F0467F}"/>
              </a:ext>
            </a:extLst>
          </p:cNvPr>
          <p:cNvSpPr txBox="1"/>
          <p:nvPr/>
        </p:nvSpPr>
        <p:spPr>
          <a:xfrm>
            <a:off x="5883710" y="4229674"/>
            <a:ext cx="939213" cy="369332"/>
          </a:xfrm>
          <a:prstGeom prst="rect">
            <a:avLst/>
          </a:prstGeom>
          <a:noFill/>
        </p:spPr>
        <p:txBody>
          <a:bodyPr wrap="square" rtlCol="0">
            <a:spAutoFit/>
          </a:bodyPr>
          <a:lstStyle/>
          <a:p>
            <a:pPr algn="ctr"/>
            <a:r>
              <a:rPr kumimoji="1" lang="ja-JP" altLang="en-US" dirty="0"/>
              <a:t>外乱</a:t>
            </a:r>
          </a:p>
        </p:txBody>
      </p:sp>
      <p:sp>
        <p:nvSpPr>
          <p:cNvPr id="30" name="矢印: 右 29">
            <a:extLst>
              <a:ext uri="{FF2B5EF4-FFF2-40B4-BE49-F238E27FC236}">
                <a16:creationId xmlns:a16="http://schemas.microsoft.com/office/drawing/2014/main" id="{6A0F6566-C847-43BE-AF23-9AD3A8D4660E}"/>
              </a:ext>
            </a:extLst>
          </p:cNvPr>
          <p:cNvSpPr/>
          <p:nvPr/>
        </p:nvSpPr>
        <p:spPr>
          <a:xfrm rot="5400000">
            <a:off x="5545439" y="4286710"/>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45C4F1CB-8FD1-4690-9DE7-6786C6FD88A4}"/>
                  </a:ext>
                </a:extLst>
              </p:cNvPr>
              <p:cNvSpPr txBox="1"/>
              <p:nvPr/>
            </p:nvSpPr>
            <p:spPr>
              <a:xfrm>
                <a:off x="4546373" y="3259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1" name="テキスト ボックス 30">
                <a:extLst>
                  <a:ext uri="{FF2B5EF4-FFF2-40B4-BE49-F238E27FC236}">
                    <a16:creationId xmlns:a16="http://schemas.microsoft.com/office/drawing/2014/main" id="{45C4F1CB-8FD1-4690-9DE7-6786C6FD88A4}"/>
                  </a:ext>
                </a:extLst>
              </p:cNvPr>
              <p:cNvSpPr txBox="1">
                <a:spLocks noRot="1" noChangeAspect="1" noMove="1" noResize="1" noEditPoints="1" noAdjustHandles="1" noChangeArrowheads="1" noChangeShapeType="1" noTextEdit="1"/>
              </p:cNvSpPr>
              <p:nvPr/>
            </p:nvSpPr>
            <p:spPr>
              <a:xfrm>
                <a:off x="4546373" y="3259723"/>
                <a:ext cx="667154" cy="338554"/>
              </a:xfrm>
              <a:prstGeom prst="rect">
                <a:avLst/>
              </a:prstGeom>
              <a:blipFill>
                <a:blip r:embed="rId2"/>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A6093604-31A2-4ADB-AFFC-FB3DFBC7E885}"/>
                  </a:ext>
                </a:extLst>
              </p:cNvPr>
              <p:cNvSpPr txBox="1"/>
              <p:nvPr/>
            </p:nvSpPr>
            <p:spPr>
              <a:xfrm>
                <a:off x="6689265" y="3259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2" name="テキスト ボックス 31">
                <a:extLst>
                  <a:ext uri="{FF2B5EF4-FFF2-40B4-BE49-F238E27FC236}">
                    <a16:creationId xmlns:a16="http://schemas.microsoft.com/office/drawing/2014/main" id="{A6093604-31A2-4ADB-AFFC-FB3DFBC7E885}"/>
                  </a:ext>
                </a:extLst>
              </p:cNvPr>
              <p:cNvSpPr txBox="1">
                <a:spLocks noRot="1" noChangeAspect="1" noMove="1" noResize="1" noEditPoints="1" noAdjustHandles="1" noChangeArrowheads="1" noChangeShapeType="1" noTextEdit="1"/>
              </p:cNvSpPr>
              <p:nvPr/>
            </p:nvSpPr>
            <p:spPr>
              <a:xfrm>
                <a:off x="6689265" y="3259723"/>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5B6FDA08-AD78-45E3-9690-60F2B6224D21}"/>
                  </a:ext>
                </a:extLst>
              </p:cNvPr>
              <p:cNvSpPr txBox="1"/>
              <p:nvPr/>
            </p:nvSpPr>
            <p:spPr>
              <a:xfrm>
                <a:off x="6583835" y="4217837"/>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3" name="テキスト ボックス 32">
                <a:extLst>
                  <a:ext uri="{FF2B5EF4-FFF2-40B4-BE49-F238E27FC236}">
                    <a16:creationId xmlns:a16="http://schemas.microsoft.com/office/drawing/2014/main" id="{5B6FDA08-AD78-45E3-9690-60F2B6224D21}"/>
                  </a:ext>
                </a:extLst>
              </p:cNvPr>
              <p:cNvSpPr txBox="1">
                <a:spLocks noRot="1" noChangeAspect="1" noMove="1" noResize="1" noEditPoints="1" noAdjustHandles="1" noChangeArrowheads="1" noChangeShapeType="1" noTextEdit="1"/>
              </p:cNvSpPr>
              <p:nvPr/>
            </p:nvSpPr>
            <p:spPr>
              <a:xfrm>
                <a:off x="6583835" y="4217837"/>
                <a:ext cx="667154" cy="338554"/>
              </a:xfrm>
              <a:prstGeom prst="rect">
                <a:avLst/>
              </a:prstGeom>
              <a:blipFill>
                <a:blip r:embed="rId4"/>
                <a:stretch>
                  <a:fillRect b="-1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194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時系列データの</a:t>
            </a:r>
            <a:r>
              <a:rPr lang="en-US" altLang="ja-JP" dirty="0"/>
              <a:t>STL</a:t>
            </a:r>
            <a:r>
              <a:rPr lang="ja-JP" altLang="en-US" dirty="0"/>
              <a:t>分解</a:t>
            </a:r>
            <a:r>
              <a:rPr lang="ja-JP" altLang="en-US" sz="2200" dirty="0"/>
              <a:t>（</a:t>
            </a:r>
            <a:r>
              <a:rPr lang="en-US" altLang="ja-JP" sz="2200" dirty="0"/>
              <a:t>Seasonal Decomposition Of Time Series By Loess</a:t>
            </a:r>
            <a:r>
              <a:rPr lang="ja-JP" altLang="en-US" sz="2200" dirty="0"/>
              <a:t>）</a:t>
            </a:r>
            <a:endParaRPr lang="en-US" sz="22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3431"/>
            <a:ext cx="11341887" cy="600165"/>
          </a:xfrm>
        </p:spPr>
        <p:txBody>
          <a:bodyPr/>
          <a:lstStyle/>
          <a:p>
            <a:r>
              <a:rPr lang="ja-JP" altLang="en-US" sz="2800" dirty="0"/>
              <a:t>実績値は、非定常なトレンド成分が支配的である。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54" name="テキスト ボックス 53">
            <a:extLst>
              <a:ext uri="{FF2B5EF4-FFF2-40B4-BE49-F238E27FC236}">
                <a16:creationId xmlns:a16="http://schemas.microsoft.com/office/drawing/2014/main" id="{5EB98B23-C7C9-4D11-B8A9-0028707AB9F4}"/>
              </a:ext>
            </a:extLst>
          </p:cNvPr>
          <p:cNvSpPr txBox="1"/>
          <p:nvPr/>
        </p:nvSpPr>
        <p:spPr>
          <a:xfrm>
            <a:off x="1320662" y="2311473"/>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121A0FF9-A132-4A35-ADCE-465F14FF45D6}"/>
              </a:ext>
            </a:extLst>
          </p:cNvPr>
          <p:cNvSpPr txBox="1"/>
          <p:nvPr/>
        </p:nvSpPr>
        <p:spPr>
          <a:xfrm>
            <a:off x="5121297" y="2311473"/>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ED71D59F-977C-4A1B-839A-0496365FE490}"/>
              </a:ext>
            </a:extLst>
          </p:cNvPr>
          <p:cNvSpPr txBox="1"/>
          <p:nvPr/>
        </p:nvSpPr>
        <p:spPr>
          <a:xfrm>
            <a:off x="9054324" y="2311473"/>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7" name="テキスト ボックス 56">
            <a:extLst>
              <a:ext uri="{FF2B5EF4-FFF2-40B4-BE49-F238E27FC236}">
                <a16:creationId xmlns:a16="http://schemas.microsoft.com/office/drawing/2014/main" id="{F87046AD-012F-4278-8FA0-4D7FBAE644CD}"/>
              </a:ext>
            </a:extLst>
          </p:cNvPr>
          <p:cNvSpPr txBox="1"/>
          <p:nvPr/>
        </p:nvSpPr>
        <p:spPr>
          <a:xfrm>
            <a:off x="9683740" y="810129"/>
            <a:ext cx="2413295" cy="338554"/>
          </a:xfrm>
          <a:prstGeom prst="rect">
            <a:avLst/>
          </a:prstGeom>
          <a:noFill/>
        </p:spPr>
        <p:txBody>
          <a:bodyPr wrap="square" rtlCol="0">
            <a:spAutoFit/>
          </a:bodyPr>
          <a:lstStyle/>
          <a:p>
            <a:pPr algn="ctr"/>
            <a:r>
              <a:rPr kumimoji="1" lang="en-US" altLang="ja-JP" sz="1600"/>
              <a:t>Seasonal Period: 2000</a:t>
            </a:r>
            <a:endParaRPr kumimoji="1" lang="ja-JP" altLang="en-US" sz="1600" dirty="0"/>
          </a:p>
        </p:txBody>
      </p:sp>
      <p:sp>
        <p:nvSpPr>
          <p:cNvPr id="58" name="テキスト ボックス 57">
            <a:extLst>
              <a:ext uri="{FF2B5EF4-FFF2-40B4-BE49-F238E27FC236}">
                <a16:creationId xmlns:a16="http://schemas.microsoft.com/office/drawing/2014/main" id="{0594F41C-DAF7-45B2-8693-BEDBC2138C75}"/>
              </a:ext>
            </a:extLst>
          </p:cNvPr>
          <p:cNvSpPr txBox="1"/>
          <p:nvPr/>
        </p:nvSpPr>
        <p:spPr>
          <a:xfrm>
            <a:off x="9683740" y="1114994"/>
            <a:ext cx="2413295" cy="338554"/>
          </a:xfrm>
          <a:prstGeom prst="rect">
            <a:avLst/>
          </a:prstGeom>
          <a:noFill/>
        </p:spPr>
        <p:txBody>
          <a:bodyPr wrap="square" rtlCol="0">
            <a:spAutoFit/>
          </a:bodyPr>
          <a:lstStyle/>
          <a:p>
            <a:pPr algn="ctr"/>
            <a:r>
              <a:rPr kumimoji="1" lang="en-US" altLang="ja-JP" sz="1600" dirty="0"/>
              <a:t>Multiplicative</a:t>
            </a:r>
            <a:r>
              <a:rPr kumimoji="1" lang="ja-JP" altLang="en-US" sz="1600" dirty="0"/>
              <a:t> </a:t>
            </a:r>
            <a:r>
              <a:rPr kumimoji="1" lang="en-US" altLang="ja-JP" sz="1600" dirty="0"/>
              <a:t>model</a:t>
            </a:r>
            <a:endParaRPr kumimoji="1" lang="ja-JP" altLang="en-US" sz="16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C66FCC-D5F4-40CE-A9BF-A3291E3425CC}"/>
                  </a:ext>
                </a:extLst>
              </p:cNvPr>
              <p:cNvSpPr txBox="1"/>
              <p:nvPr/>
            </p:nvSpPr>
            <p:spPr>
              <a:xfrm>
                <a:off x="3829844" y="1629308"/>
                <a:ext cx="4416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𝑂𝑏𝑠𝑒𝑟𝑣𝑒𝑑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𝑇𝑟𝑒𝑛𝑑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𝑆𝑒𝑎𝑠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𝑅𝑒𝑠</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0C66FCC-D5F4-40CE-A9BF-A3291E3425CC}"/>
                  </a:ext>
                </a:extLst>
              </p:cNvPr>
              <p:cNvSpPr txBox="1">
                <a:spLocks noRot="1" noChangeAspect="1" noMove="1" noResize="1" noEditPoints="1" noAdjustHandles="1" noChangeArrowheads="1" noChangeShapeType="1" noTextEdit="1"/>
              </p:cNvSpPr>
              <p:nvPr/>
            </p:nvSpPr>
            <p:spPr>
              <a:xfrm>
                <a:off x="3829844" y="1629308"/>
                <a:ext cx="4416465" cy="276999"/>
              </a:xfrm>
              <a:prstGeom prst="rect">
                <a:avLst/>
              </a:prstGeom>
              <a:blipFill>
                <a:blip r:embed="rId2"/>
                <a:stretch>
                  <a:fillRect l="-828" r="-1379" b="-39130"/>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8E9894ED-0C61-4622-A375-98517CFCDFED}"/>
              </a:ext>
            </a:extLst>
          </p:cNvPr>
          <p:cNvSpPr txBox="1"/>
          <p:nvPr/>
        </p:nvSpPr>
        <p:spPr>
          <a:xfrm>
            <a:off x="1495425" y="1598531"/>
            <a:ext cx="2449934" cy="338554"/>
          </a:xfrm>
          <a:prstGeom prst="rect">
            <a:avLst/>
          </a:prstGeom>
          <a:noFill/>
        </p:spPr>
        <p:txBody>
          <a:bodyPr wrap="square" rtlCol="0">
            <a:spAutoFit/>
          </a:bodyPr>
          <a:lstStyle/>
          <a:p>
            <a:pPr algn="ctr"/>
            <a:r>
              <a:rPr kumimoji="1" lang="ja-JP" altLang="en-US" sz="1600" dirty="0"/>
              <a:t>時系列データの</a:t>
            </a:r>
            <a:r>
              <a:rPr kumimoji="1" lang="en-US" altLang="ja-JP" sz="1600" dirty="0"/>
              <a:t>STL</a:t>
            </a:r>
            <a:r>
              <a:rPr kumimoji="1" lang="ja-JP" altLang="en-US" sz="1600" dirty="0"/>
              <a:t>分解：</a:t>
            </a:r>
          </a:p>
        </p:txBody>
      </p:sp>
      <p:sp>
        <p:nvSpPr>
          <p:cNvPr id="65" name="テキスト ボックス 64">
            <a:extLst>
              <a:ext uri="{FF2B5EF4-FFF2-40B4-BE49-F238E27FC236}">
                <a16:creationId xmlns:a16="http://schemas.microsoft.com/office/drawing/2014/main" id="{B9850311-AD62-44FC-A1D9-034327B47320}"/>
              </a:ext>
            </a:extLst>
          </p:cNvPr>
          <p:cNvSpPr txBox="1"/>
          <p:nvPr/>
        </p:nvSpPr>
        <p:spPr>
          <a:xfrm>
            <a:off x="3601300" y="1928182"/>
            <a:ext cx="1836064" cy="307777"/>
          </a:xfrm>
          <a:prstGeom prst="rect">
            <a:avLst/>
          </a:prstGeom>
          <a:noFill/>
        </p:spPr>
        <p:txBody>
          <a:bodyPr wrap="square" rtlCol="0">
            <a:spAutoFit/>
          </a:bodyPr>
          <a:lstStyle/>
          <a:p>
            <a:pPr algn="ctr"/>
            <a:r>
              <a:rPr kumimoji="1" lang="ja-JP" altLang="en-US" sz="1400" dirty="0"/>
              <a:t>観測（原系列）</a:t>
            </a:r>
          </a:p>
        </p:txBody>
      </p:sp>
      <p:sp>
        <p:nvSpPr>
          <p:cNvPr id="66" name="テキスト ボックス 65">
            <a:extLst>
              <a:ext uri="{FF2B5EF4-FFF2-40B4-BE49-F238E27FC236}">
                <a16:creationId xmlns:a16="http://schemas.microsoft.com/office/drawing/2014/main" id="{5E3B804C-6F90-4C46-A601-D4FFF6DAC213}"/>
              </a:ext>
            </a:extLst>
          </p:cNvPr>
          <p:cNvSpPr txBox="1"/>
          <p:nvPr/>
        </p:nvSpPr>
        <p:spPr>
          <a:xfrm>
            <a:off x="5240625" y="1928182"/>
            <a:ext cx="1091701" cy="307777"/>
          </a:xfrm>
          <a:prstGeom prst="rect">
            <a:avLst/>
          </a:prstGeom>
          <a:noFill/>
        </p:spPr>
        <p:txBody>
          <a:bodyPr wrap="square" rtlCol="0">
            <a:spAutoFit/>
          </a:bodyPr>
          <a:lstStyle/>
          <a:p>
            <a:pPr algn="ctr"/>
            <a:r>
              <a:rPr kumimoji="1" lang="ja-JP" altLang="en-US" sz="1400" dirty="0"/>
              <a:t>傾向変動</a:t>
            </a:r>
          </a:p>
        </p:txBody>
      </p:sp>
      <p:sp>
        <p:nvSpPr>
          <p:cNvPr id="67" name="テキスト ボックス 66">
            <a:extLst>
              <a:ext uri="{FF2B5EF4-FFF2-40B4-BE49-F238E27FC236}">
                <a16:creationId xmlns:a16="http://schemas.microsoft.com/office/drawing/2014/main" id="{E3FF86D3-8EC9-4F1B-9C74-4ADFE4A65FA0}"/>
              </a:ext>
            </a:extLst>
          </p:cNvPr>
          <p:cNvSpPr txBox="1"/>
          <p:nvPr/>
        </p:nvSpPr>
        <p:spPr>
          <a:xfrm>
            <a:off x="6332326" y="1928182"/>
            <a:ext cx="1091701" cy="307777"/>
          </a:xfrm>
          <a:prstGeom prst="rect">
            <a:avLst/>
          </a:prstGeom>
          <a:noFill/>
        </p:spPr>
        <p:txBody>
          <a:bodyPr wrap="square" rtlCol="0">
            <a:spAutoFit/>
          </a:bodyPr>
          <a:lstStyle/>
          <a:p>
            <a:pPr algn="ctr"/>
            <a:r>
              <a:rPr kumimoji="1" lang="ja-JP" altLang="en-US" sz="1400" dirty="0"/>
              <a:t>季節変動</a:t>
            </a:r>
          </a:p>
        </p:txBody>
      </p:sp>
      <p:sp>
        <p:nvSpPr>
          <p:cNvPr id="68" name="テキスト ボックス 67">
            <a:extLst>
              <a:ext uri="{FF2B5EF4-FFF2-40B4-BE49-F238E27FC236}">
                <a16:creationId xmlns:a16="http://schemas.microsoft.com/office/drawing/2014/main" id="{9A18DE19-F8C7-43AC-8A80-EFDCA2F235E2}"/>
              </a:ext>
            </a:extLst>
          </p:cNvPr>
          <p:cNvSpPr txBox="1"/>
          <p:nvPr/>
        </p:nvSpPr>
        <p:spPr>
          <a:xfrm>
            <a:off x="7327725" y="1928805"/>
            <a:ext cx="1091701" cy="307777"/>
          </a:xfrm>
          <a:prstGeom prst="rect">
            <a:avLst/>
          </a:prstGeom>
          <a:noFill/>
        </p:spPr>
        <p:txBody>
          <a:bodyPr wrap="square" rtlCol="0">
            <a:spAutoFit/>
          </a:bodyPr>
          <a:lstStyle/>
          <a:p>
            <a:pPr algn="ctr"/>
            <a:r>
              <a:rPr kumimoji="1" lang="ja-JP" altLang="en-US" sz="1400" dirty="0"/>
              <a:t>誤差変動</a:t>
            </a:r>
          </a:p>
        </p:txBody>
      </p:sp>
      <p:pic>
        <p:nvPicPr>
          <p:cNvPr id="16" name="図 15" descr="グラフ&#10;&#10;低い精度で自動的に生成された説明">
            <a:extLst>
              <a:ext uri="{FF2B5EF4-FFF2-40B4-BE49-F238E27FC236}">
                <a16:creationId xmlns:a16="http://schemas.microsoft.com/office/drawing/2014/main" id="{1159C930-1B80-4539-8F73-3302E507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79" y="2656340"/>
            <a:ext cx="3518908" cy="3514453"/>
          </a:xfrm>
          <a:prstGeom prst="rect">
            <a:avLst/>
          </a:prstGeom>
        </p:spPr>
      </p:pic>
      <p:pic>
        <p:nvPicPr>
          <p:cNvPr id="34" name="図 33" descr="グラフ&#10;&#10;自動的に生成された説明">
            <a:extLst>
              <a:ext uri="{FF2B5EF4-FFF2-40B4-BE49-F238E27FC236}">
                <a16:creationId xmlns:a16="http://schemas.microsoft.com/office/drawing/2014/main" id="{31F31143-F968-4AAD-83E4-424104DFA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887" y="2650027"/>
            <a:ext cx="3520766" cy="3520766"/>
          </a:xfrm>
          <a:prstGeom prst="rect">
            <a:avLst/>
          </a:prstGeom>
        </p:spPr>
      </p:pic>
      <p:pic>
        <p:nvPicPr>
          <p:cNvPr id="20" name="図 19" descr="グラフ&#10;&#10;自動的に生成された説明">
            <a:extLst>
              <a:ext uri="{FF2B5EF4-FFF2-40B4-BE49-F238E27FC236}">
                <a16:creationId xmlns:a16="http://schemas.microsoft.com/office/drawing/2014/main" id="{CBD5B570-9873-46A0-A531-570753CFF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0645" y="2640501"/>
            <a:ext cx="3520766" cy="3511853"/>
          </a:xfrm>
          <a:prstGeom prst="rect">
            <a:avLst/>
          </a:prstGeom>
        </p:spPr>
      </p:pic>
    </p:spTree>
    <p:extLst>
      <p:ext uri="{BB962C8B-B14F-4D97-AF65-F5344CB8AC3E}">
        <p14:creationId xmlns:p14="http://schemas.microsoft.com/office/powerpoint/2010/main" val="234748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993653154"/>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2688786854"/>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2938654637"/>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pic>
        <p:nvPicPr>
          <p:cNvPr id="4" name="図 3" descr="グラフ, 折れ線グラフ&#10;&#10;自動的に生成された説明">
            <a:extLst>
              <a:ext uri="{FF2B5EF4-FFF2-40B4-BE49-F238E27FC236}">
                <a16:creationId xmlns:a16="http://schemas.microsoft.com/office/drawing/2014/main" id="{3E28B931-ACF6-4291-8508-78608F48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12" y="2202961"/>
            <a:ext cx="3948461" cy="2610000"/>
          </a:xfrm>
          <a:prstGeom prst="rect">
            <a:avLst/>
          </a:prstGeom>
        </p:spPr>
      </p:pic>
      <p:pic>
        <p:nvPicPr>
          <p:cNvPr id="10" name="図 9" descr="グラフィカル ユーザー インターフェイス, グラフ&#10;&#10;自動的に生成された説明">
            <a:extLst>
              <a:ext uri="{FF2B5EF4-FFF2-40B4-BE49-F238E27FC236}">
                <a16:creationId xmlns:a16="http://schemas.microsoft.com/office/drawing/2014/main" id="{F26E2895-EB60-4416-AA9A-97D683813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419" y="2201243"/>
            <a:ext cx="3948462" cy="2610000"/>
          </a:xfrm>
          <a:prstGeom prst="rect">
            <a:avLst/>
          </a:prstGeom>
        </p:spPr>
      </p:pic>
      <p:pic>
        <p:nvPicPr>
          <p:cNvPr id="12" name="図 11" descr="グラフィカル ユーザー インターフェイス, グラフ&#10;&#10;自動的に生成された説明">
            <a:extLst>
              <a:ext uri="{FF2B5EF4-FFF2-40B4-BE49-F238E27FC236}">
                <a16:creationId xmlns:a16="http://schemas.microsoft.com/office/drawing/2014/main" id="{B1FDD465-097D-4606-99D5-0A1303645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3514" y="2201244"/>
            <a:ext cx="3899971" cy="2575702"/>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8E0C36B-CEE6-4C3D-93DC-E81CB56F3F07}"/>
                  </a:ext>
                </a:extLst>
              </p:cNvPr>
              <p:cNvSpPr txBox="1"/>
              <p:nvPr/>
            </p:nvSpPr>
            <p:spPr>
              <a:xfrm rot="16200000">
                <a:off x="-120030"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E8E0C36B-CEE6-4C3D-93DC-E81CB56F3F07}"/>
                  </a:ext>
                </a:extLst>
              </p:cNvPr>
              <p:cNvSpPr txBox="1">
                <a:spLocks noRot="1" noChangeAspect="1" noMove="1" noResize="1" noEditPoints="1" noAdjustHandles="1" noChangeArrowheads="1" noChangeShapeType="1" noTextEdit="1"/>
              </p:cNvSpPr>
              <p:nvPr/>
            </p:nvSpPr>
            <p:spPr>
              <a:xfrm rot="16200000">
                <a:off x="-120030" y="2135273"/>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BA7A235-CF92-4E3E-830E-C80D702B3AE3}"/>
                  </a:ext>
                </a:extLst>
              </p:cNvPr>
              <p:cNvSpPr txBox="1"/>
              <p:nvPr/>
            </p:nvSpPr>
            <p:spPr>
              <a:xfrm rot="16200000">
                <a:off x="3921754"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8BA7A235-CF92-4E3E-830E-C80D702B3AE3}"/>
                  </a:ext>
                </a:extLst>
              </p:cNvPr>
              <p:cNvSpPr txBox="1">
                <a:spLocks noRot="1" noChangeAspect="1" noMove="1" noResize="1" noEditPoints="1" noAdjustHandles="1" noChangeArrowheads="1" noChangeShapeType="1" noTextEdit="1"/>
              </p:cNvSpPr>
              <p:nvPr/>
            </p:nvSpPr>
            <p:spPr>
              <a:xfrm rot="16200000">
                <a:off x="3921754"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05C3BC4-162E-410F-AB05-0B84DDD6BDDF}"/>
                  </a:ext>
                </a:extLst>
              </p:cNvPr>
              <p:cNvSpPr txBox="1"/>
              <p:nvPr/>
            </p:nvSpPr>
            <p:spPr>
              <a:xfrm rot="16200000">
                <a:off x="7895775" y="2128001"/>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905C3BC4-162E-410F-AB05-0B84DDD6BDDF}"/>
                  </a:ext>
                </a:extLst>
              </p:cNvPr>
              <p:cNvSpPr txBox="1">
                <a:spLocks noRot="1" noChangeAspect="1" noMove="1" noResize="1" noEditPoints="1" noAdjustHandles="1" noChangeArrowheads="1" noChangeShapeType="1" noTextEdit="1"/>
              </p:cNvSpPr>
              <p:nvPr/>
            </p:nvSpPr>
            <p:spPr>
              <a:xfrm rot="16200000">
                <a:off x="7895775" y="2128001"/>
                <a:ext cx="725405" cy="2308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965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自動的に生成された説明">
            <a:extLst>
              <a:ext uri="{FF2B5EF4-FFF2-40B4-BE49-F238E27FC236}">
                <a16:creationId xmlns:a16="http://schemas.microsoft.com/office/drawing/2014/main" id="{AA7ABBE3-7D69-49D1-B278-454C7723A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86" y="2209489"/>
            <a:ext cx="3948459" cy="2609999"/>
          </a:xfrm>
          <a:prstGeom prst="rect">
            <a:avLst/>
          </a:prstGeom>
        </p:spPr>
      </p:pic>
      <p:pic>
        <p:nvPicPr>
          <p:cNvPr id="7" name="図 6" descr="グラフ&#10;&#10;自動的に生成された説明">
            <a:extLst>
              <a:ext uri="{FF2B5EF4-FFF2-40B4-BE49-F238E27FC236}">
                <a16:creationId xmlns:a16="http://schemas.microsoft.com/office/drawing/2014/main" id="{7D13D84A-1787-4041-9926-42D010EF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 y="2209489"/>
            <a:ext cx="3948459" cy="2609999"/>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610467"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757006"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pic>
        <p:nvPicPr>
          <p:cNvPr id="19" name="図 18" descr="グラフィカル ユーザー インターフェイス, グラフ&#10;&#10;自動的に生成された説明">
            <a:extLst>
              <a:ext uri="{FF2B5EF4-FFF2-40B4-BE49-F238E27FC236}">
                <a16:creationId xmlns:a16="http://schemas.microsoft.com/office/drawing/2014/main" id="{CDDFB654-B7AB-439D-96BB-A2C1E85F9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09" y="2214582"/>
            <a:ext cx="3943358" cy="260435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947384-3AFD-4911-B128-E19AABFA4D65}"/>
                  </a:ext>
                </a:extLst>
              </p:cNvPr>
              <p:cNvSpPr txBox="1"/>
              <p:nvPr/>
            </p:nvSpPr>
            <p:spPr>
              <a:xfrm rot="16200000">
                <a:off x="-196229" y="2135274"/>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7" name="テキスト ボックス 26">
                <a:extLst>
                  <a:ext uri="{FF2B5EF4-FFF2-40B4-BE49-F238E27FC236}">
                    <a16:creationId xmlns:a16="http://schemas.microsoft.com/office/drawing/2014/main" id="{44947384-3AFD-4911-B128-E19AABFA4D65}"/>
                  </a:ext>
                </a:extLst>
              </p:cNvPr>
              <p:cNvSpPr txBox="1">
                <a:spLocks noRot="1" noChangeAspect="1" noMove="1" noResize="1" noEditPoints="1" noAdjustHandles="1" noChangeArrowheads="1" noChangeShapeType="1" noTextEdit="1"/>
              </p:cNvSpPr>
              <p:nvPr/>
            </p:nvSpPr>
            <p:spPr>
              <a:xfrm rot="16200000">
                <a:off x="-196229" y="2135274"/>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B1F8EA4-522D-41DC-B6C1-A818025B8E11}"/>
                  </a:ext>
                </a:extLst>
              </p:cNvPr>
              <p:cNvSpPr txBox="1"/>
              <p:nvPr/>
            </p:nvSpPr>
            <p:spPr>
              <a:xfrm rot="16200000">
                <a:off x="3836032"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8" name="テキスト ボックス 27">
                <a:extLst>
                  <a:ext uri="{FF2B5EF4-FFF2-40B4-BE49-F238E27FC236}">
                    <a16:creationId xmlns:a16="http://schemas.microsoft.com/office/drawing/2014/main" id="{EB1F8EA4-522D-41DC-B6C1-A818025B8E11}"/>
                  </a:ext>
                </a:extLst>
              </p:cNvPr>
              <p:cNvSpPr txBox="1">
                <a:spLocks noRot="1" noChangeAspect="1" noMove="1" noResize="1" noEditPoints="1" noAdjustHandles="1" noChangeArrowheads="1" noChangeShapeType="1" noTextEdit="1"/>
              </p:cNvSpPr>
              <p:nvPr/>
            </p:nvSpPr>
            <p:spPr>
              <a:xfrm rot="16200000">
                <a:off x="3836032" y="2135273"/>
                <a:ext cx="725405" cy="2308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5E8DD6-D10E-4DBC-8B8A-F668AFD907F5}"/>
                  </a:ext>
                </a:extLst>
              </p:cNvPr>
              <p:cNvSpPr txBox="1"/>
              <p:nvPr/>
            </p:nvSpPr>
            <p:spPr>
              <a:xfrm rot="16200000">
                <a:off x="7819577" y="212800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9" name="テキスト ボックス 28">
                <a:extLst>
                  <a:ext uri="{FF2B5EF4-FFF2-40B4-BE49-F238E27FC236}">
                    <a16:creationId xmlns:a16="http://schemas.microsoft.com/office/drawing/2014/main" id="{2C5E8DD6-D10E-4DBC-8B8A-F668AFD907F5}"/>
                  </a:ext>
                </a:extLst>
              </p:cNvPr>
              <p:cNvSpPr txBox="1">
                <a:spLocks noRot="1" noChangeAspect="1" noMove="1" noResize="1" noEditPoints="1" noAdjustHandles="1" noChangeArrowheads="1" noChangeShapeType="1" noTextEdit="1"/>
              </p:cNvSpPr>
              <p:nvPr/>
            </p:nvSpPr>
            <p:spPr>
              <a:xfrm rot="16200000">
                <a:off x="7819577" y="2128002"/>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1683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10179</TotalTime>
  <Words>3298</Words>
  <Application>Microsoft Office PowerPoint</Application>
  <PresentationFormat>ワイド画面</PresentationFormat>
  <Paragraphs>665</Paragraphs>
  <Slides>30</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Meiryo UI</vt:lpstr>
      <vt:lpstr>游ゴシック</vt:lpstr>
      <vt:lpstr>游明朝</vt:lpstr>
      <vt:lpstr>Arial</vt:lpstr>
      <vt:lpstr>Cambria Math</vt:lpstr>
      <vt:lpstr>Wingdings</vt:lpstr>
      <vt:lpstr>Yokogawa_Template_Standard</vt:lpstr>
      <vt:lpstr>解析進め方</vt:lpstr>
      <vt:lpstr>熊谷の目的・今回のサマリ</vt:lpstr>
      <vt:lpstr>解析方針：細分化された目的</vt:lpstr>
      <vt:lpstr>温度補正式(1)</vt:lpstr>
      <vt:lpstr>温度補正式(2)</vt:lpstr>
      <vt:lpstr>導電率予測の戦略</vt:lpstr>
      <vt:lpstr>時系列データのSTL分解（Seasonal Decomposition Of Time Series By Loess）</vt:lpstr>
      <vt:lpstr>(2) 悪化前半予測：導電率</vt:lpstr>
      <vt:lpstr>(3) 悪化後半予測：導電率</vt:lpstr>
      <vt:lpstr>(2) 悪化前半予測：導電率削減率</vt:lpstr>
      <vt:lpstr>(3) 悪化後半予測：導電率削減率</vt:lpstr>
      <vt:lpstr>RO Feed Free Chlorine / ORP</vt:lpstr>
      <vt:lpstr>RO Feed Pressure / Permeate Flow Rate</vt:lpstr>
      <vt:lpstr>まとめ</vt:lpstr>
      <vt:lpstr>今後の課題</vt:lpstr>
      <vt:lpstr>PowerPoint プレゼンテーション</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1490</cp:revision>
  <dcterms:created xsi:type="dcterms:W3CDTF">2022-01-26T00:23:42Z</dcterms:created>
  <dcterms:modified xsi:type="dcterms:W3CDTF">2023-04-04T10:20:07Z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