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69" r:id="rId2"/>
    <p:sldId id="399" r:id="rId3"/>
    <p:sldId id="366" r:id="rId4"/>
    <p:sldId id="360" r:id="rId5"/>
    <p:sldId id="396" r:id="rId6"/>
    <p:sldId id="389" r:id="rId7"/>
    <p:sldId id="392" r:id="rId8"/>
    <p:sldId id="391" r:id="rId9"/>
    <p:sldId id="397" r:id="rId10"/>
    <p:sldId id="400" r:id="rId11"/>
    <p:sldId id="409" r:id="rId12"/>
    <p:sldId id="401" r:id="rId13"/>
    <p:sldId id="411" r:id="rId14"/>
    <p:sldId id="403" r:id="rId15"/>
    <p:sldId id="402" r:id="rId16"/>
    <p:sldId id="405" r:id="rId17"/>
    <p:sldId id="408" r:id="rId18"/>
    <p:sldId id="410" r:id="rId19"/>
    <p:sldId id="406" r:id="rId20"/>
    <p:sldId id="407" r:id="rId21"/>
    <p:sldId id="404" r:id="rId22"/>
    <p:sldId id="398" r:id="rId23"/>
    <p:sldId id="414" r:id="rId24"/>
    <p:sldId id="412" r:id="rId25"/>
    <p:sldId id="413" r:id="rId26"/>
    <p:sldId id="296" r:id="rId27"/>
    <p:sldId id="286" r:id="rId28"/>
    <p:sldId id="372" r:id="rId29"/>
    <p:sldId id="368" r:id="rId30"/>
    <p:sldId id="3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AD7A6-8F26-4BD4-A32A-BBB05F11E16B}" v="153" dt="2023-01-25T15:56:48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82213" autoAdjust="0"/>
  </p:normalViewPr>
  <p:slideViewPr>
    <p:cSldViewPr snapToGrid="0">
      <p:cViewPr varScale="1">
        <p:scale>
          <a:sx n="43" d="100"/>
          <a:sy n="43" d="100"/>
        </p:scale>
        <p:origin x="56" y="6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617AD7A6-8F26-4BD4-A32A-BBB05F11E16B}"/>
    <pc:docChg chg="undo custSel addSld delSld modSld sldOrd modMainMaster">
      <pc:chgData name="熊谷 渉" userId="b7a4e8598c9bd55e" providerId="LiveId" clId="{617AD7A6-8F26-4BD4-A32A-BBB05F11E16B}" dt="2023-01-25T15:56:51.227" v="616" actId="20577"/>
      <pc:docMkLst>
        <pc:docMk/>
      </pc:docMkLst>
      <pc:sldChg chg="ord">
        <pc:chgData name="熊谷 渉" userId="b7a4e8598c9bd55e" providerId="LiveId" clId="{617AD7A6-8F26-4BD4-A32A-BBB05F11E16B}" dt="2023-01-25T14:45:01.005" v="15"/>
        <pc:sldMkLst>
          <pc:docMk/>
          <pc:sldMk cId="3636922435" sldId="368"/>
        </pc:sldMkLst>
      </pc:sldChg>
      <pc:sldChg chg="ord">
        <pc:chgData name="熊谷 渉" userId="b7a4e8598c9bd55e" providerId="LiveId" clId="{617AD7A6-8F26-4BD4-A32A-BBB05F11E16B}" dt="2023-01-25T14:45:01.005" v="15"/>
        <pc:sldMkLst>
          <pc:docMk/>
          <pc:sldMk cId="813377708" sldId="372"/>
        </pc:sldMkLst>
      </pc:sldChg>
      <pc:sldChg chg="ord">
        <pc:chgData name="熊谷 渉" userId="b7a4e8598c9bd55e" providerId="LiveId" clId="{617AD7A6-8F26-4BD4-A32A-BBB05F11E16B}" dt="2023-01-25T14:45:01.005" v="15"/>
        <pc:sldMkLst>
          <pc:docMk/>
          <pc:sldMk cId="2464834853" sldId="373"/>
        </pc:sldMkLst>
      </pc:sldChg>
      <pc:sldChg chg="del">
        <pc:chgData name="熊谷 渉" userId="b7a4e8598c9bd55e" providerId="LiveId" clId="{617AD7A6-8F26-4BD4-A32A-BBB05F11E16B}" dt="2023-01-25T14:44:44.705" v="9" actId="47"/>
        <pc:sldMkLst>
          <pc:docMk/>
          <pc:sldMk cId="2212799244" sldId="375"/>
        </pc:sldMkLst>
      </pc:sldChg>
      <pc:sldChg chg="del">
        <pc:chgData name="熊谷 渉" userId="b7a4e8598c9bd55e" providerId="LiveId" clId="{617AD7A6-8F26-4BD4-A32A-BBB05F11E16B}" dt="2023-01-25T14:44:48.302" v="11" actId="47"/>
        <pc:sldMkLst>
          <pc:docMk/>
          <pc:sldMk cId="3901276674" sldId="376"/>
        </pc:sldMkLst>
      </pc:sldChg>
      <pc:sldChg chg="del">
        <pc:chgData name="熊谷 渉" userId="b7a4e8598c9bd55e" providerId="LiveId" clId="{617AD7A6-8F26-4BD4-A32A-BBB05F11E16B}" dt="2023-01-25T14:44:49.528" v="12" actId="47"/>
        <pc:sldMkLst>
          <pc:docMk/>
          <pc:sldMk cId="1484056672" sldId="377"/>
        </pc:sldMkLst>
      </pc:sldChg>
      <pc:sldChg chg="del">
        <pc:chgData name="熊谷 渉" userId="b7a4e8598c9bd55e" providerId="LiveId" clId="{617AD7A6-8F26-4BD4-A32A-BBB05F11E16B}" dt="2023-01-25T14:44:43.431" v="8" actId="47"/>
        <pc:sldMkLst>
          <pc:docMk/>
          <pc:sldMk cId="92044776" sldId="379"/>
        </pc:sldMkLst>
      </pc:sldChg>
      <pc:sldChg chg="del">
        <pc:chgData name="熊谷 渉" userId="b7a4e8598c9bd55e" providerId="LiveId" clId="{617AD7A6-8F26-4BD4-A32A-BBB05F11E16B}" dt="2023-01-25T14:44:50.807" v="13" actId="47"/>
        <pc:sldMkLst>
          <pc:docMk/>
          <pc:sldMk cId="1838667557" sldId="381"/>
        </pc:sldMkLst>
      </pc:sldChg>
      <pc:sldChg chg="del">
        <pc:chgData name="熊谷 渉" userId="b7a4e8598c9bd55e" providerId="LiveId" clId="{617AD7A6-8F26-4BD4-A32A-BBB05F11E16B}" dt="2023-01-25T14:44:46.094" v="10" actId="47"/>
        <pc:sldMkLst>
          <pc:docMk/>
          <pc:sldMk cId="3006463482" sldId="383"/>
        </pc:sldMkLst>
      </pc:sldChg>
      <pc:sldChg chg="addSp delSp modSp mod">
        <pc:chgData name="熊谷 渉" userId="b7a4e8598c9bd55e" providerId="LiveId" clId="{617AD7A6-8F26-4BD4-A32A-BBB05F11E16B}" dt="2023-01-25T15:55:47.969" v="547" actId="1076"/>
        <pc:sldMkLst>
          <pc:docMk/>
          <pc:sldMk cId="1777969681" sldId="398"/>
        </pc:sldMkLst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4" creationId="{BF221EBF-9A85-A846-8C04-304A8385D513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5" creationId="{E9850F56-4DD9-FE89-27CA-71E76E9C71F2}"/>
          </ac:spMkLst>
        </pc:spChg>
        <pc:spChg chg="add del mod">
          <ac:chgData name="熊谷 渉" userId="b7a4e8598c9bd55e" providerId="LiveId" clId="{617AD7A6-8F26-4BD4-A32A-BBB05F11E16B}" dt="2023-01-25T15:44:25.987" v="260" actId="478"/>
          <ac:spMkLst>
            <pc:docMk/>
            <pc:sldMk cId="1777969681" sldId="398"/>
            <ac:spMk id="6" creationId="{0F8F479B-CABB-0AD0-2689-C5579FBB191A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7" creationId="{65A41BE7-EC7E-CAB8-AD92-4DF829022B87}"/>
          </ac:spMkLst>
        </pc:spChg>
        <pc:spChg chg="add mod">
          <ac:chgData name="熊谷 渉" userId="b7a4e8598c9bd55e" providerId="LiveId" clId="{617AD7A6-8F26-4BD4-A32A-BBB05F11E16B}" dt="2023-01-25T15:53:08.198" v="533" actId="114"/>
          <ac:spMkLst>
            <pc:docMk/>
            <pc:sldMk cId="1777969681" sldId="398"/>
            <ac:spMk id="10" creationId="{0D96B051-F4EC-AE71-1904-49DCEB5BB6D8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11" creationId="{36E97DF6-965D-3B18-9999-9EA26D5F4135}"/>
          </ac:spMkLst>
        </pc:spChg>
        <pc:spChg chg="mod">
          <ac:chgData name="熊谷 渉" userId="b7a4e8598c9bd55e" providerId="LiveId" clId="{617AD7A6-8F26-4BD4-A32A-BBB05F11E16B}" dt="2023-01-25T15:52:42.998" v="524" actId="113"/>
          <ac:spMkLst>
            <pc:docMk/>
            <pc:sldMk cId="1777969681" sldId="398"/>
            <ac:spMk id="14" creationId="{E87AC5CB-0891-46ED-86C5-FF795F031FB1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18" creationId="{520E2548-1CD0-A8CF-41A4-EE4D08F2BD11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23" creationId="{F5B22BA0-B66E-AF7A-57C7-682F105533F5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31" creationId="{3898CF28-96B6-01ED-E0A3-5FE8AA5EABE6}"/>
          </ac:spMkLst>
        </pc:spChg>
        <pc:spChg chg="add mod">
          <ac:chgData name="熊谷 渉" userId="b7a4e8598c9bd55e" providerId="LiveId" clId="{617AD7A6-8F26-4BD4-A32A-BBB05F11E16B}" dt="2023-01-25T15:50:56.696" v="513" actId="1076"/>
          <ac:spMkLst>
            <pc:docMk/>
            <pc:sldMk cId="1777969681" sldId="398"/>
            <ac:spMk id="32" creationId="{7195C34C-7784-F8EA-E5C8-3F715A4B8404}"/>
          </ac:spMkLst>
        </pc:spChg>
        <pc:spChg chg="add del mod">
          <ac:chgData name="熊谷 渉" userId="b7a4e8598c9bd55e" providerId="LiveId" clId="{617AD7A6-8F26-4BD4-A32A-BBB05F11E16B}" dt="2023-01-25T15:48:40.761" v="410" actId="478"/>
          <ac:spMkLst>
            <pc:docMk/>
            <pc:sldMk cId="1777969681" sldId="398"/>
            <ac:spMk id="33" creationId="{895F0DF7-44CF-13B7-56D6-EF5FA61E21F8}"/>
          </ac:spMkLst>
        </pc:spChg>
        <pc:spChg chg="add mod">
          <ac:chgData name="熊谷 渉" userId="b7a4e8598c9bd55e" providerId="LiveId" clId="{617AD7A6-8F26-4BD4-A32A-BBB05F11E16B}" dt="2023-01-25T15:54:26.492" v="539" actId="20577"/>
          <ac:spMkLst>
            <pc:docMk/>
            <pc:sldMk cId="1777969681" sldId="398"/>
            <ac:spMk id="34" creationId="{F6FA37D8-03B2-C96A-22E8-11A26B542AB2}"/>
          </ac:spMkLst>
        </pc:spChg>
        <pc:spChg chg="add mod">
          <ac:chgData name="熊谷 渉" userId="b7a4e8598c9bd55e" providerId="LiveId" clId="{617AD7A6-8F26-4BD4-A32A-BBB05F11E16B}" dt="2023-01-25T15:55:47.969" v="547" actId="1076"/>
          <ac:spMkLst>
            <pc:docMk/>
            <pc:sldMk cId="1777969681" sldId="398"/>
            <ac:spMk id="35" creationId="{2653B08E-6BB1-0571-D877-6732B24A864E}"/>
          </ac:spMkLst>
        </pc:spChg>
        <pc:cxnChg chg="add mod">
          <ac:chgData name="熊谷 渉" userId="b7a4e8598c9bd55e" providerId="LiveId" clId="{617AD7A6-8F26-4BD4-A32A-BBB05F11E16B}" dt="2023-01-25T15:50:56.696" v="513" actId="1076"/>
          <ac:cxnSpMkLst>
            <pc:docMk/>
            <pc:sldMk cId="1777969681" sldId="398"/>
            <ac:cxnSpMk id="9" creationId="{D0C3B77F-2B94-B285-C59C-5AE92DDA8F0F}"/>
          </ac:cxnSpMkLst>
        </pc:cxnChg>
        <pc:cxnChg chg="add mod">
          <ac:chgData name="熊谷 渉" userId="b7a4e8598c9bd55e" providerId="LiveId" clId="{617AD7A6-8F26-4BD4-A32A-BBB05F11E16B}" dt="2023-01-25T15:50:56.696" v="513" actId="1076"/>
          <ac:cxnSpMkLst>
            <pc:docMk/>
            <pc:sldMk cId="1777969681" sldId="398"/>
            <ac:cxnSpMk id="19" creationId="{7C0FEE1A-9DA8-02E5-C4AF-A17C5C58BE8D}"/>
          </ac:cxnSpMkLst>
        </pc:cxnChg>
        <pc:cxnChg chg="add mod">
          <ac:chgData name="熊谷 渉" userId="b7a4e8598c9bd55e" providerId="LiveId" clId="{617AD7A6-8F26-4BD4-A32A-BBB05F11E16B}" dt="2023-01-25T15:50:56.696" v="513" actId="1076"/>
          <ac:cxnSpMkLst>
            <pc:docMk/>
            <pc:sldMk cId="1777969681" sldId="398"/>
            <ac:cxnSpMk id="24" creationId="{AAD641C8-6923-C93C-7828-7A306E3768F3}"/>
          </ac:cxnSpMkLst>
        </pc:cxnChg>
        <pc:cxnChg chg="add mod">
          <ac:chgData name="熊谷 渉" userId="b7a4e8598c9bd55e" providerId="LiveId" clId="{617AD7A6-8F26-4BD4-A32A-BBB05F11E16B}" dt="2023-01-25T15:50:56.696" v="513" actId="1076"/>
          <ac:cxnSpMkLst>
            <pc:docMk/>
            <pc:sldMk cId="1777969681" sldId="398"/>
            <ac:cxnSpMk id="28" creationId="{E6622FDF-E6AF-A2FA-B141-398A4DA5BEC4}"/>
          </ac:cxnSpMkLst>
        </pc:cxnChg>
      </pc:sldChg>
      <pc:sldChg chg="modSp mod">
        <pc:chgData name="熊谷 渉" userId="b7a4e8598c9bd55e" providerId="LiveId" clId="{617AD7A6-8F26-4BD4-A32A-BBB05F11E16B}" dt="2023-01-25T14:54:18.161" v="141" actId="20577"/>
        <pc:sldMkLst>
          <pc:docMk/>
          <pc:sldMk cId="3136885922" sldId="401"/>
        </pc:sldMkLst>
        <pc:spChg chg="mod">
          <ac:chgData name="熊谷 渉" userId="b7a4e8598c9bd55e" providerId="LiveId" clId="{617AD7A6-8F26-4BD4-A32A-BBB05F11E16B}" dt="2023-01-25T14:54:18.161" v="141" actId="20577"/>
          <ac:spMkLst>
            <pc:docMk/>
            <pc:sldMk cId="3136885922" sldId="401"/>
            <ac:spMk id="140" creationId="{38C461D6-77CE-41FD-BB40-DC0233DDBF4E}"/>
          </ac:spMkLst>
        </pc:spChg>
      </pc:sldChg>
      <pc:sldChg chg="modSp mod">
        <pc:chgData name="熊谷 渉" userId="b7a4e8598c9bd55e" providerId="LiveId" clId="{617AD7A6-8F26-4BD4-A32A-BBB05F11E16B}" dt="2023-01-25T14:43:01.294" v="7" actId="14100"/>
        <pc:sldMkLst>
          <pc:docMk/>
          <pc:sldMk cId="1302251831" sldId="408"/>
        </pc:sldMkLst>
        <pc:spChg chg="mod">
          <ac:chgData name="熊谷 渉" userId="b7a4e8598c9bd55e" providerId="LiveId" clId="{617AD7A6-8F26-4BD4-A32A-BBB05F11E16B}" dt="2023-01-25T14:43:01.294" v="7" actId="14100"/>
          <ac:spMkLst>
            <pc:docMk/>
            <pc:sldMk cId="1302251831" sldId="408"/>
            <ac:spMk id="102" creationId="{A29AB30B-D690-4B80-9C39-700368E05732}"/>
          </ac:spMkLst>
        </pc:spChg>
        <pc:spChg chg="mod">
          <ac:chgData name="熊谷 渉" userId="b7a4e8598c9bd55e" providerId="LiveId" clId="{617AD7A6-8F26-4BD4-A32A-BBB05F11E16B}" dt="2023-01-25T14:42:58.014" v="6" actId="14100"/>
          <ac:spMkLst>
            <pc:docMk/>
            <pc:sldMk cId="1302251831" sldId="408"/>
            <ac:spMk id="103" creationId="{33072C8E-90AF-4D2A-ABD1-0F1CD6616BFA}"/>
          </ac:spMkLst>
        </pc:spChg>
        <pc:cxnChg chg="mod">
          <ac:chgData name="熊谷 渉" userId="b7a4e8598c9bd55e" providerId="LiveId" clId="{617AD7A6-8F26-4BD4-A32A-BBB05F11E16B}" dt="2023-01-25T14:43:01.294" v="7" actId="14100"/>
          <ac:cxnSpMkLst>
            <pc:docMk/>
            <pc:sldMk cId="1302251831" sldId="408"/>
            <ac:cxnSpMk id="95" creationId="{82D45CFC-DE7A-47C1-812E-B1CD82A15DC6}"/>
          </ac:cxnSpMkLst>
        </pc:cxnChg>
      </pc:sldChg>
      <pc:sldChg chg="modSp add mod">
        <pc:chgData name="熊谷 渉" userId="b7a4e8598c9bd55e" providerId="LiveId" clId="{617AD7A6-8F26-4BD4-A32A-BBB05F11E16B}" dt="2023-01-25T15:56:39.536" v="608" actId="20577"/>
        <pc:sldMkLst>
          <pc:docMk/>
          <pc:sldMk cId="1712446715" sldId="413"/>
        </pc:sldMkLst>
        <pc:spChg chg="mod">
          <ac:chgData name="熊谷 渉" userId="b7a4e8598c9bd55e" providerId="LiveId" clId="{617AD7A6-8F26-4BD4-A32A-BBB05F11E16B}" dt="2023-01-25T15:56:35.731" v="607" actId="20577"/>
          <ac:spMkLst>
            <pc:docMk/>
            <pc:sldMk cId="1712446715" sldId="413"/>
            <ac:spMk id="2" creationId="{3DF058F9-220C-494C-A522-7EB3101CCCC4}"/>
          </ac:spMkLst>
        </pc:spChg>
        <pc:spChg chg="mod">
          <ac:chgData name="熊谷 渉" userId="b7a4e8598c9bd55e" providerId="LiveId" clId="{617AD7A6-8F26-4BD4-A32A-BBB05F11E16B}" dt="2023-01-25T15:56:39.536" v="608" actId="20577"/>
          <ac:spMkLst>
            <pc:docMk/>
            <pc:sldMk cId="1712446715" sldId="413"/>
            <ac:spMk id="14" creationId="{E87AC5CB-0891-46ED-86C5-FF795F031FB1}"/>
          </ac:spMkLst>
        </pc:spChg>
      </pc:sldChg>
      <pc:sldChg chg="modSp add mod">
        <pc:chgData name="熊谷 渉" userId="b7a4e8598c9bd55e" providerId="LiveId" clId="{617AD7A6-8F26-4BD4-A32A-BBB05F11E16B}" dt="2023-01-25T15:56:51.227" v="616" actId="20577"/>
        <pc:sldMkLst>
          <pc:docMk/>
          <pc:sldMk cId="3964523284" sldId="414"/>
        </pc:sldMkLst>
        <pc:spChg chg="mod">
          <ac:chgData name="熊谷 渉" userId="b7a4e8598c9bd55e" providerId="LiveId" clId="{617AD7A6-8F26-4BD4-A32A-BBB05F11E16B}" dt="2023-01-25T15:56:51.227" v="616" actId="20577"/>
          <ac:spMkLst>
            <pc:docMk/>
            <pc:sldMk cId="3964523284" sldId="414"/>
            <ac:spMk id="2" creationId="{3DF058F9-220C-494C-A522-7EB3101CCCC4}"/>
          </ac:spMkLst>
        </pc:spChg>
      </pc:sldChg>
      <pc:sldMasterChg chg="modSp mod">
        <pc:chgData name="熊谷 渉" userId="b7a4e8598c9bd55e" providerId="LiveId" clId="{617AD7A6-8F26-4BD4-A32A-BBB05F11E16B}" dt="2023-01-25T14:42:29.550" v="5" actId="20577"/>
        <pc:sldMasterMkLst>
          <pc:docMk/>
          <pc:sldMasterMk cId="2850437855" sldId="2147483756"/>
        </pc:sldMasterMkLst>
        <pc:spChg chg="mod">
          <ac:chgData name="熊谷 渉" userId="b7a4e8598c9bd55e" providerId="LiveId" clId="{617AD7A6-8F26-4BD4-A32A-BBB05F11E16B}" dt="2023-01-25T14:42:29.550" v="5" actId="20577"/>
          <ac:spMkLst>
            <pc:docMk/>
            <pc:sldMasterMk cId="2850437855" sldId="2147483756"/>
            <ac:spMk id="7" creationId="{F0D52A29-56AB-408C-80FF-70FF0C1F164A}"/>
          </ac:spMkLst>
        </pc:spChg>
      </pc:sldMasterChg>
    </pc:docChg>
  </pc:docChgLst>
  <pc:docChgLst>
    <pc:chgData name="熊谷 渉" userId="b7a4e8598c9bd55e" providerId="LiveId" clId="{0B4C700E-79E7-43D1-B32C-ED015C828C0F}"/>
    <pc:docChg chg="custSel addSld modSld">
      <pc:chgData name="熊谷 渉" userId="b7a4e8598c9bd55e" providerId="LiveId" clId="{0B4C700E-79E7-43D1-B32C-ED015C828C0F}" dt="2023-01-23T17:02:44.212" v="1113" actId="20577"/>
      <pc:docMkLst>
        <pc:docMk/>
      </pc:docMkLst>
      <pc:sldChg chg="modSp mod">
        <pc:chgData name="熊谷 渉" userId="b7a4e8598c9bd55e" providerId="LiveId" clId="{0B4C700E-79E7-43D1-B32C-ED015C828C0F}" dt="2023-01-23T15:01:59.424" v="42" actId="20577"/>
        <pc:sldMkLst>
          <pc:docMk/>
          <pc:sldMk cId="1852153746" sldId="269"/>
        </pc:sldMkLst>
        <pc:spChg chg="mod">
          <ac:chgData name="熊谷 渉" userId="b7a4e8598c9bd55e" providerId="LiveId" clId="{0B4C700E-79E7-43D1-B32C-ED015C828C0F}" dt="2023-01-23T15:01:48.672" v="36" actId="20577"/>
          <ac:spMkLst>
            <pc:docMk/>
            <pc:sldMk cId="1852153746" sldId="269"/>
            <ac:spMk id="4" creationId="{F0E2552A-DDB9-40EF-BF0E-3C852FB057ED}"/>
          </ac:spMkLst>
        </pc:spChg>
        <pc:spChg chg="mod">
          <ac:chgData name="熊谷 渉" userId="b7a4e8598c9bd55e" providerId="LiveId" clId="{0B4C700E-79E7-43D1-B32C-ED015C828C0F}" dt="2023-01-23T15:01:59.424" v="42" actId="20577"/>
          <ac:spMkLst>
            <pc:docMk/>
            <pc:sldMk cId="1852153746" sldId="269"/>
            <ac:spMk id="7" creationId="{22282EF1-087D-4A23-B09D-4F88CE396B79}"/>
          </ac:spMkLst>
        </pc:spChg>
      </pc:sldChg>
      <pc:sldChg chg="delSp modSp mod">
        <pc:chgData name="熊谷 渉" userId="b7a4e8598c9bd55e" providerId="LiveId" clId="{0B4C700E-79E7-43D1-B32C-ED015C828C0F}" dt="2023-01-23T16:44:18.884" v="952" actId="20577"/>
        <pc:sldMkLst>
          <pc:docMk/>
          <pc:sldMk cId="2142065642" sldId="360"/>
        </pc:sldMkLst>
        <pc:spChg chg="mod">
          <ac:chgData name="熊谷 渉" userId="b7a4e8598c9bd55e" providerId="LiveId" clId="{0B4C700E-79E7-43D1-B32C-ED015C828C0F}" dt="2023-01-23T15:03:20.324" v="63" actId="20577"/>
          <ac:spMkLst>
            <pc:docMk/>
            <pc:sldMk cId="2142065642" sldId="360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5:03:07.157" v="46" actId="20577"/>
          <ac:spMkLst>
            <pc:docMk/>
            <pc:sldMk cId="2142065642" sldId="360"/>
            <ac:spMk id="8" creationId="{7E7292E2-FDCA-420C-BABF-1E6510C0104D}"/>
          </ac:spMkLst>
        </pc:spChg>
        <pc:spChg chg="del">
          <ac:chgData name="熊谷 渉" userId="b7a4e8598c9bd55e" providerId="LiveId" clId="{0B4C700E-79E7-43D1-B32C-ED015C828C0F}" dt="2023-01-23T15:06:14.770" v="281" actId="478"/>
          <ac:spMkLst>
            <pc:docMk/>
            <pc:sldMk cId="2142065642" sldId="360"/>
            <ac:spMk id="12" creationId="{7D336199-A87E-42B6-8AC9-E575F084AB13}"/>
          </ac:spMkLst>
        </pc:spChg>
        <pc:spChg chg="del">
          <ac:chgData name="熊谷 渉" userId="b7a4e8598c9bd55e" providerId="LiveId" clId="{0B4C700E-79E7-43D1-B32C-ED015C828C0F}" dt="2023-01-23T15:06:11.962" v="280" actId="478"/>
          <ac:spMkLst>
            <pc:docMk/>
            <pc:sldMk cId="2142065642" sldId="360"/>
            <ac:spMk id="13" creationId="{2343436D-C0F0-4020-A709-AF1280A62A41}"/>
          </ac:spMkLst>
        </pc:spChg>
        <pc:spChg chg="mod">
          <ac:chgData name="熊谷 渉" userId="b7a4e8598c9bd55e" providerId="LiveId" clId="{0B4C700E-79E7-43D1-B32C-ED015C828C0F}" dt="2023-01-23T16:44:18.884" v="952" actId="20577"/>
          <ac:spMkLst>
            <pc:docMk/>
            <pc:sldMk cId="2142065642" sldId="360"/>
            <ac:spMk id="14" creationId="{E87AC5CB-0891-46ED-86C5-FF795F031FB1}"/>
          </ac:spMkLst>
        </pc:spChg>
        <pc:spChg chg="del">
          <ac:chgData name="熊谷 渉" userId="b7a4e8598c9bd55e" providerId="LiveId" clId="{0B4C700E-79E7-43D1-B32C-ED015C828C0F}" dt="2023-01-23T15:06:08.409" v="278" actId="478"/>
          <ac:spMkLst>
            <pc:docMk/>
            <pc:sldMk cId="2142065642" sldId="360"/>
            <ac:spMk id="15" creationId="{93A97B2F-E347-4E74-B7DF-F344215E00D0}"/>
          </ac:spMkLst>
        </pc:spChg>
        <pc:spChg chg="del">
          <ac:chgData name="熊谷 渉" userId="b7a4e8598c9bd55e" providerId="LiveId" clId="{0B4C700E-79E7-43D1-B32C-ED015C828C0F}" dt="2023-01-23T15:06:10.346" v="279" actId="478"/>
          <ac:spMkLst>
            <pc:docMk/>
            <pc:sldMk cId="2142065642" sldId="360"/>
            <ac:spMk id="16" creationId="{A79DFF3E-5FBC-4D92-9B0E-6FC6ADF16F8C}"/>
          </ac:spMkLst>
        </pc:spChg>
        <pc:graphicFrameChg chg="del">
          <ac:chgData name="熊谷 渉" userId="b7a4e8598c9bd55e" providerId="LiveId" clId="{0B4C700E-79E7-43D1-B32C-ED015C828C0F}" dt="2023-01-23T15:03:26.363" v="65" actId="478"/>
          <ac:graphicFrameMkLst>
            <pc:docMk/>
            <pc:sldMk cId="2142065642" sldId="360"/>
            <ac:graphicFrameMk id="10" creationId="{E378017C-8AD0-4AC6-8C7A-D07C8A586234}"/>
          </ac:graphicFrameMkLst>
        </pc:graphicFrameChg>
        <pc:picChg chg="del">
          <ac:chgData name="熊谷 渉" userId="b7a4e8598c9bd55e" providerId="LiveId" clId="{0B4C700E-79E7-43D1-B32C-ED015C828C0F}" dt="2023-01-23T15:03:23.355" v="64" actId="478"/>
          <ac:picMkLst>
            <pc:docMk/>
            <pc:sldMk cId="2142065642" sldId="360"/>
            <ac:picMk id="5" creationId="{8A46E080-B5F8-4BEF-967E-F1FBD441D5F2}"/>
          </ac:picMkLst>
        </pc:picChg>
      </pc:sldChg>
      <pc:sldChg chg="delSp modSp add mod">
        <pc:chgData name="熊谷 渉" userId="b7a4e8598c9bd55e" providerId="LiveId" clId="{0B4C700E-79E7-43D1-B32C-ED015C828C0F}" dt="2023-01-23T17:02:44.212" v="1113" actId="20577"/>
        <pc:sldMkLst>
          <pc:docMk/>
          <pc:sldMk cId="3931065962" sldId="389"/>
        </pc:sldMkLst>
        <pc:spChg chg="mod">
          <ac:chgData name="熊谷 渉" userId="b7a4e8598c9bd55e" providerId="LiveId" clId="{0B4C700E-79E7-43D1-B32C-ED015C828C0F}" dt="2023-01-23T15:07:11.516" v="338" actId="20577"/>
          <ac:spMkLst>
            <pc:docMk/>
            <pc:sldMk cId="3931065962" sldId="389"/>
            <ac:spMk id="2" creationId="{3DF058F9-220C-494C-A522-7EB3101CCCC4}"/>
          </ac:spMkLst>
        </pc:spChg>
        <pc:spChg chg="del">
          <ac:chgData name="熊谷 渉" userId="b7a4e8598c9bd55e" providerId="LiveId" clId="{0B4C700E-79E7-43D1-B32C-ED015C828C0F}" dt="2023-01-23T15:04:54.871" v="272" actId="478"/>
          <ac:spMkLst>
            <pc:docMk/>
            <pc:sldMk cId="3931065962" sldId="389"/>
            <ac:spMk id="12" creationId="{7D336199-A87E-42B6-8AC9-E575F084AB13}"/>
          </ac:spMkLst>
        </pc:spChg>
        <pc:spChg chg="del mod">
          <ac:chgData name="熊谷 渉" userId="b7a4e8598c9bd55e" providerId="LiveId" clId="{0B4C700E-79E7-43D1-B32C-ED015C828C0F}" dt="2023-01-23T15:05:16.397" v="275" actId="478"/>
          <ac:spMkLst>
            <pc:docMk/>
            <pc:sldMk cId="3931065962" sldId="389"/>
            <ac:spMk id="13" creationId="{2343436D-C0F0-4020-A709-AF1280A62A41}"/>
          </ac:spMkLst>
        </pc:spChg>
        <pc:spChg chg="mod">
          <ac:chgData name="熊谷 渉" userId="b7a4e8598c9bd55e" providerId="LiveId" clId="{0B4C700E-79E7-43D1-B32C-ED015C828C0F}" dt="2023-01-23T17:02:44.212" v="1113" actId="20577"/>
          <ac:spMkLst>
            <pc:docMk/>
            <pc:sldMk cId="3931065962" sldId="389"/>
            <ac:spMk id="14" creationId="{E87AC5CB-0891-46ED-86C5-FF795F031FB1}"/>
          </ac:spMkLst>
        </pc:spChg>
        <pc:spChg chg="del mod">
          <ac:chgData name="熊谷 渉" userId="b7a4e8598c9bd55e" providerId="LiveId" clId="{0B4C700E-79E7-43D1-B32C-ED015C828C0F}" dt="2023-01-23T15:04:51.379" v="271" actId="478"/>
          <ac:spMkLst>
            <pc:docMk/>
            <pc:sldMk cId="3931065962" sldId="389"/>
            <ac:spMk id="15" creationId="{93A97B2F-E347-4E74-B7DF-F344215E00D0}"/>
          </ac:spMkLst>
        </pc:spChg>
        <pc:spChg chg="del">
          <ac:chgData name="熊谷 渉" userId="b7a4e8598c9bd55e" providerId="LiveId" clId="{0B4C700E-79E7-43D1-B32C-ED015C828C0F}" dt="2023-01-23T15:04:56.554" v="273" actId="478"/>
          <ac:spMkLst>
            <pc:docMk/>
            <pc:sldMk cId="3931065962" sldId="389"/>
            <ac:spMk id="16" creationId="{A79DFF3E-5FBC-4D92-9B0E-6FC6ADF16F8C}"/>
          </ac:spMkLst>
        </pc:spChg>
        <pc:spChg chg="del">
          <ac:chgData name="熊谷 渉" userId="b7a4e8598c9bd55e" providerId="LiveId" clId="{0B4C700E-79E7-43D1-B32C-ED015C828C0F}" dt="2023-01-23T15:05:36.586" v="276" actId="478"/>
          <ac:spMkLst>
            <pc:docMk/>
            <pc:sldMk cId="3931065962" sldId="389"/>
            <ac:spMk id="17" creationId="{5047C8FB-2CF9-4888-8976-E940FB5A0D05}"/>
          </ac:spMkLst>
        </pc:spChg>
        <pc:spChg chg="del">
          <ac:chgData name="熊谷 渉" userId="b7a4e8598c9bd55e" providerId="LiveId" clId="{0B4C700E-79E7-43D1-B32C-ED015C828C0F}" dt="2023-01-23T15:05:36.586" v="276" actId="478"/>
          <ac:spMkLst>
            <pc:docMk/>
            <pc:sldMk cId="3931065962" sldId="389"/>
            <ac:spMk id="18" creationId="{28E7DF62-E453-44E8-A582-6155ADB14B4D}"/>
          </ac:spMkLst>
        </pc:spChg>
      </pc:sldChg>
      <pc:sldChg chg="modSp add mod">
        <pc:chgData name="熊谷 渉" userId="b7a4e8598c9bd55e" providerId="LiveId" clId="{0B4C700E-79E7-43D1-B32C-ED015C828C0F}" dt="2023-01-23T16:58:56.944" v="1064" actId="20577"/>
        <pc:sldMkLst>
          <pc:docMk/>
          <pc:sldMk cId="1250689138" sldId="390"/>
        </pc:sldMkLst>
        <pc:spChg chg="mod">
          <ac:chgData name="熊谷 渉" userId="b7a4e8598c9bd55e" providerId="LiveId" clId="{0B4C700E-79E7-43D1-B32C-ED015C828C0F}" dt="2023-01-23T15:10:05.333" v="350" actId="20577"/>
          <ac:spMkLst>
            <pc:docMk/>
            <pc:sldMk cId="1250689138" sldId="390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6:58:56.944" v="1064" actId="20577"/>
          <ac:spMkLst>
            <pc:docMk/>
            <pc:sldMk cId="1250689138" sldId="390"/>
            <ac:spMk id="14" creationId="{E87AC5CB-0891-46ED-86C5-FF795F031FB1}"/>
          </ac:spMkLst>
        </pc:spChg>
      </pc:sldChg>
      <pc:sldChg chg="modSp add mod">
        <pc:chgData name="熊谷 渉" userId="b7a4e8598c9bd55e" providerId="LiveId" clId="{0B4C700E-79E7-43D1-B32C-ED015C828C0F}" dt="2023-01-23T15:20:08.220" v="828" actId="20577"/>
        <pc:sldMkLst>
          <pc:docMk/>
          <pc:sldMk cId="3991412471" sldId="391"/>
        </pc:sldMkLst>
        <pc:spChg chg="mod">
          <ac:chgData name="熊谷 渉" userId="b7a4e8598c9bd55e" providerId="LiveId" clId="{0B4C700E-79E7-43D1-B32C-ED015C828C0F}" dt="2023-01-23T15:14:49.869" v="581" actId="20577"/>
          <ac:spMkLst>
            <pc:docMk/>
            <pc:sldMk cId="3991412471" sldId="391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5:20:08.220" v="828" actId="20577"/>
          <ac:spMkLst>
            <pc:docMk/>
            <pc:sldMk cId="3991412471" sldId="391"/>
            <ac:spMk id="14" creationId="{E87AC5CB-0891-46ED-86C5-FF795F031F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01 26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Relationship Id="rId8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820.png"/><Relationship Id="rId3" Type="http://schemas.openxmlformats.org/officeDocument/2006/relationships/image" Target="../media/image590.png"/><Relationship Id="rId21" Type="http://schemas.openxmlformats.org/officeDocument/2006/relationships/image" Target="../media/image770.png"/><Relationship Id="rId34" Type="http://schemas.openxmlformats.org/officeDocument/2006/relationships/image" Target="../media/image9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0.png"/><Relationship Id="rId25" Type="http://schemas.openxmlformats.org/officeDocument/2006/relationships/image" Target="../media/image810.png"/><Relationship Id="rId33" Type="http://schemas.openxmlformats.org/officeDocument/2006/relationships/image" Target="../media/image89.png"/><Relationship Id="rId2" Type="http://schemas.openxmlformats.org/officeDocument/2006/relationships/image" Target="../media/image580.png"/><Relationship Id="rId16" Type="http://schemas.openxmlformats.org/officeDocument/2006/relationships/image" Target="../media/image720.png"/><Relationship Id="rId20" Type="http://schemas.openxmlformats.org/officeDocument/2006/relationships/image" Target="../media/image760.png"/><Relationship Id="rId29" Type="http://schemas.openxmlformats.org/officeDocument/2006/relationships/image" Target="../media/image8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800.png"/><Relationship Id="rId32" Type="http://schemas.openxmlformats.org/officeDocument/2006/relationships/image" Target="../media/image88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790.png"/><Relationship Id="rId28" Type="http://schemas.openxmlformats.org/officeDocument/2006/relationships/image" Target="../media/image840.png"/><Relationship Id="rId10" Type="http://schemas.openxmlformats.org/officeDocument/2006/relationships/image" Target="../media/image660.png"/><Relationship Id="rId19" Type="http://schemas.openxmlformats.org/officeDocument/2006/relationships/image" Target="../media/image750.png"/><Relationship Id="rId31" Type="http://schemas.openxmlformats.org/officeDocument/2006/relationships/image" Target="../media/image87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780.png"/><Relationship Id="rId27" Type="http://schemas.openxmlformats.org/officeDocument/2006/relationships/image" Target="../media/image830.png"/><Relationship Id="rId30" Type="http://schemas.openxmlformats.org/officeDocument/2006/relationships/image" Target="../media/image860.png"/><Relationship Id="rId35" Type="http://schemas.openxmlformats.org/officeDocument/2006/relationships/image" Target="../media/image91.png"/><Relationship Id="rId8" Type="http://schemas.openxmlformats.org/officeDocument/2006/relationships/image" Target="../media/image6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35.png"/><Relationship Id="rId21" Type="http://schemas.openxmlformats.org/officeDocument/2006/relationships/image" Target="../media/image153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6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26" Type="http://schemas.openxmlformats.org/officeDocument/2006/relationships/image" Target="../media/image181.png"/><Relationship Id="rId39" Type="http://schemas.openxmlformats.org/officeDocument/2006/relationships/image" Target="../media/image194.png"/><Relationship Id="rId21" Type="http://schemas.openxmlformats.org/officeDocument/2006/relationships/image" Target="../media/image176.png"/><Relationship Id="rId34" Type="http://schemas.openxmlformats.org/officeDocument/2006/relationships/image" Target="../media/image189.png"/><Relationship Id="rId42" Type="http://schemas.openxmlformats.org/officeDocument/2006/relationships/image" Target="../media/image197.png"/><Relationship Id="rId7" Type="http://schemas.openxmlformats.org/officeDocument/2006/relationships/image" Target="../media/image162.png"/><Relationship Id="rId2" Type="http://schemas.openxmlformats.org/officeDocument/2006/relationships/image" Target="../media/image157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29" Type="http://schemas.openxmlformats.org/officeDocument/2006/relationships/image" Target="../media/image184.png"/><Relationship Id="rId41" Type="http://schemas.openxmlformats.org/officeDocument/2006/relationships/image" Target="../media/image1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24" Type="http://schemas.openxmlformats.org/officeDocument/2006/relationships/image" Target="../media/image179.png"/><Relationship Id="rId32" Type="http://schemas.openxmlformats.org/officeDocument/2006/relationships/image" Target="../media/image187.png"/><Relationship Id="rId37" Type="http://schemas.openxmlformats.org/officeDocument/2006/relationships/image" Target="../media/image192.png"/><Relationship Id="rId40" Type="http://schemas.openxmlformats.org/officeDocument/2006/relationships/image" Target="../media/image195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28" Type="http://schemas.openxmlformats.org/officeDocument/2006/relationships/image" Target="../media/image183.png"/><Relationship Id="rId36" Type="http://schemas.openxmlformats.org/officeDocument/2006/relationships/image" Target="../media/image191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31" Type="http://schemas.openxmlformats.org/officeDocument/2006/relationships/image" Target="../media/image186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Relationship Id="rId27" Type="http://schemas.openxmlformats.org/officeDocument/2006/relationships/image" Target="../media/image182.png"/><Relationship Id="rId30" Type="http://schemas.openxmlformats.org/officeDocument/2006/relationships/image" Target="../media/image185.png"/><Relationship Id="rId35" Type="http://schemas.openxmlformats.org/officeDocument/2006/relationships/image" Target="../media/image190.png"/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5" Type="http://schemas.openxmlformats.org/officeDocument/2006/relationships/image" Target="../media/image180.png"/><Relationship Id="rId33" Type="http://schemas.openxmlformats.org/officeDocument/2006/relationships/image" Target="../media/image188.png"/><Relationship Id="rId38" Type="http://schemas.openxmlformats.org/officeDocument/2006/relationships/image" Target="../media/image19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svg"/><Relationship Id="rId18" Type="http://schemas.openxmlformats.org/officeDocument/2006/relationships/image" Target="../media/image224.png"/><Relationship Id="rId3" Type="http://schemas.openxmlformats.org/officeDocument/2006/relationships/image" Target="../media/image209.png"/><Relationship Id="rId7" Type="http://schemas.openxmlformats.org/officeDocument/2006/relationships/image" Target="../media/image213.svg"/><Relationship Id="rId12" Type="http://schemas.openxmlformats.org/officeDocument/2006/relationships/image" Target="../media/image218.png"/><Relationship Id="rId17" Type="http://schemas.openxmlformats.org/officeDocument/2006/relationships/image" Target="../media/image223.svg"/><Relationship Id="rId2" Type="http://schemas.openxmlformats.org/officeDocument/2006/relationships/image" Target="../media/image208.png"/><Relationship Id="rId16" Type="http://schemas.openxmlformats.org/officeDocument/2006/relationships/image" Target="../media/image2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2.png"/><Relationship Id="rId11" Type="http://schemas.openxmlformats.org/officeDocument/2006/relationships/image" Target="../media/image217.svg"/><Relationship Id="rId5" Type="http://schemas.openxmlformats.org/officeDocument/2006/relationships/image" Target="../media/image211.svg"/><Relationship Id="rId15" Type="http://schemas.openxmlformats.org/officeDocument/2006/relationships/image" Target="../media/image221.svg"/><Relationship Id="rId10" Type="http://schemas.openxmlformats.org/officeDocument/2006/relationships/image" Target="../media/image216.png"/><Relationship Id="rId19" Type="http://schemas.openxmlformats.org/officeDocument/2006/relationships/image" Target="../media/image225.svg"/><Relationship Id="rId4" Type="http://schemas.openxmlformats.org/officeDocument/2006/relationships/image" Target="../media/image210.png"/><Relationship Id="rId9" Type="http://schemas.openxmlformats.org/officeDocument/2006/relationships/image" Target="../media/image215.svg"/><Relationship Id="rId14" Type="http://schemas.openxmlformats.org/officeDocument/2006/relationships/image" Target="../media/image2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圏論の基本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26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集合と写像の関係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要素同士の対応関係 を 集合の対応関係として見る。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/>
              <p:nvPr/>
            </p:nvSpPr>
            <p:spPr>
              <a:xfrm>
                <a:off x="6764911" y="5026301"/>
                <a:ext cx="827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11" y="5026301"/>
                <a:ext cx="827342" cy="369332"/>
              </a:xfrm>
              <a:prstGeom prst="rect">
                <a:avLst/>
              </a:prstGeom>
              <a:blipFill>
                <a:blip r:embed="rId2"/>
                <a:stretch>
                  <a:fillRect l="-3704" r="-6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/>
              <p:nvPr/>
            </p:nvSpPr>
            <p:spPr>
              <a:xfrm>
                <a:off x="9106470" y="4996719"/>
                <a:ext cx="818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470" y="4996719"/>
                <a:ext cx="818494" cy="369332"/>
              </a:xfrm>
              <a:prstGeom prst="rect">
                <a:avLst/>
              </a:prstGeom>
              <a:blipFill>
                <a:blip r:embed="rId3"/>
                <a:stretch>
                  <a:fillRect l="-8209" r="-597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C665F61-6907-42F0-882D-F49B1CC3E315}"/>
              </a:ext>
            </a:extLst>
          </p:cNvPr>
          <p:cNvCxnSpPr>
            <a:cxnSpLocks/>
          </p:cNvCxnSpPr>
          <p:nvPr/>
        </p:nvCxnSpPr>
        <p:spPr>
          <a:xfrm flipV="1">
            <a:off x="7705014" y="5205985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CCC053D-2EE2-40A2-BEB4-E1C2B04297A0}"/>
              </a:ext>
            </a:extLst>
          </p:cNvPr>
          <p:cNvSpPr txBox="1"/>
          <p:nvPr/>
        </p:nvSpPr>
        <p:spPr>
          <a:xfrm>
            <a:off x="7374773" y="4450579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/>
              <p:nvPr/>
            </p:nvSpPr>
            <p:spPr>
              <a:xfrm>
                <a:off x="8191999" y="4825673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999" y="4825673"/>
                <a:ext cx="219098" cy="307777"/>
              </a:xfrm>
              <a:prstGeom prst="rect">
                <a:avLst/>
              </a:prstGeom>
              <a:blipFill>
                <a:blip r:embed="rId4"/>
                <a:stretch>
                  <a:fillRect l="-38889" r="-33333"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72E55A5-9052-4828-A13C-912C22DE9928}"/>
                  </a:ext>
                </a:extLst>
              </p:cNvPr>
              <p:cNvSpPr txBox="1"/>
              <p:nvPr/>
            </p:nvSpPr>
            <p:spPr>
              <a:xfrm>
                <a:off x="4811141" y="4956585"/>
                <a:ext cx="1185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72E55A5-9052-4828-A13C-912C22DE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141" y="4956585"/>
                <a:ext cx="1185196" cy="369332"/>
              </a:xfrm>
              <a:prstGeom prst="rect">
                <a:avLst/>
              </a:prstGeom>
              <a:blipFill>
                <a:blip r:embed="rId5"/>
                <a:stretch>
                  <a:fillRect l="-7692" r="-4615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28B44332-2CD7-4F4A-B2AD-317762C96B0C}"/>
              </a:ext>
            </a:extLst>
          </p:cNvPr>
          <p:cNvSpPr/>
          <p:nvPr/>
        </p:nvSpPr>
        <p:spPr>
          <a:xfrm rot="10800000">
            <a:off x="5397779" y="4064915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FBAB0EF-412C-417E-A298-C7D858788C8E}"/>
                  </a:ext>
                </a:extLst>
              </p:cNvPr>
              <p:cNvSpPr txBox="1"/>
              <p:nvPr/>
            </p:nvSpPr>
            <p:spPr>
              <a:xfrm>
                <a:off x="4768804" y="5654576"/>
                <a:ext cx="1225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FBAB0EF-412C-417E-A298-C7D858788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804" y="5654576"/>
                <a:ext cx="1225720" cy="369332"/>
              </a:xfrm>
              <a:prstGeom prst="rect">
                <a:avLst/>
              </a:prstGeom>
              <a:blipFill>
                <a:blip r:embed="rId6"/>
                <a:stretch>
                  <a:fillRect l="-7463" r="-447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3FF4DA7-B529-49DE-A6AC-31BED13EF7D6}"/>
              </a:ext>
            </a:extLst>
          </p:cNvPr>
          <p:cNvSpPr txBox="1"/>
          <p:nvPr/>
        </p:nvSpPr>
        <p:spPr>
          <a:xfrm>
            <a:off x="4623508" y="4466317"/>
            <a:ext cx="16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写像らしい表記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/>
              <p:nvPr/>
            </p:nvSpPr>
            <p:spPr>
              <a:xfrm>
                <a:off x="1928098" y="1651783"/>
                <a:ext cx="269541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600" dirty="0"/>
                  <a:t>（定義域）</a:t>
                </a: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98" y="1651783"/>
                <a:ext cx="2695410" cy="362984"/>
              </a:xfrm>
              <a:prstGeom prst="rect">
                <a:avLst/>
              </a:prstGeom>
              <a:blipFill>
                <a:blip r:embed="rId7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2D894AAE-1566-48DA-AD6C-A8AE31390B3B}"/>
              </a:ext>
            </a:extLst>
          </p:cNvPr>
          <p:cNvSpPr/>
          <p:nvPr/>
        </p:nvSpPr>
        <p:spPr>
          <a:xfrm>
            <a:off x="1760530" y="2058134"/>
            <a:ext cx="3030546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1A6D5645-BA0E-4403-AD88-50EEDC637890}"/>
              </a:ext>
            </a:extLst>
          </p:cNvPr>
          <p:cNvSpPr/>
          <p:nvPr/>
        </p:nvSpPr>
        <p:spPr>
          <a:xfrm>
            <a:off x="7033061" y="2058134"/>
            <a:ext cx="3320613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E062090-FD20-41E4-BE00-A110C65A31EA}"/>
              </a:ext>
            </a:extLst>
          </p:cNvPr>
          <p:cNvCxnSpPr>
            <a:cxnSpLocks/>
          </p:cNvCxnSpPr>
          <p:nvPr/>
        </p:nvCxnSpPr>
        <p:spPr>
          <a:xfrm>
            <a:off x="4981409" y="2759928"/>
            <a:ext cx="19146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/>
              <p:nvPr/>
            </p:nvSpPr>
            <p:spPr>
              <a:xfrm>
                <a:off x="5807083" y="220876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83" y="2208764"/>
                <a:ext cx="261738" cy="369332"/>
              </a:xfrm>
              <a:prstGeom prst="rect">
                <a:avLst/>
              </a:prstGeom>
              <a:blipFill>
                <a:blip r:embed="rId8"/>
                <a:stretch>
                  <a:fillRect l="-39535" r="-32558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E242B61-8C43-4453-ABF9-608CAC30C770}"/>
                  </a:ext>
                </a:extLst>
              </p:cNvPr>
              <p:cNvSpPr txBox="1"/>
              <p:nvPr/>
            </p:nvSpPr>
            <p:spPr>
              <a:xfrm>
                <a:off x="7568494" y="1637273"/>
                <a:ext cx="2360274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600" dirty="0"/>
                  <a:t>（終域）</a:t>
                </a: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E242B61-8C43-4453-ABF9-608CAC30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94" y="1637273"/>
                <a:ext cx="2360274" cy="362984"/>
              </a:xfrm>
              <a:prstGeom prst="rect">
                <a:avLst/>
              </a:prstGeom>
              <a:blipFill>
                <a:blip r:embed="rId9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90D1148-E88B-40FA-84D0-4E840EE23F51}"/>
                  </a:ext>
                </a:extLst>
              </p:cNvPr>
              <p:cNvSpPr txBox="1"/>
              <p:nvPr/>
            </p:nvSpPr>
            <p:spPr>
              <a:xfrm>
                <a:off x="3897709" y="3620408"/>
                <a:ext cx="827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90D1148-E88B-40FA-84D0-4E840EE23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09" y="3620408"/>
                <a:ext cx="827342" cy="369332"/>
              </a:xfrm>
              <a:prstGeom prst="rect">
                <a:avLst/>
              </a:prstGeom>
              <a:blipFill>
                <a:blip r:embed="rId10"/>
                <a:stretch>
                  <a:fillRect l="-2941" r="-661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DE26882-82F3-41D2-B8B7-3981BCAAFC20}"/>
                  </a:ext>
                </a:extLst>
              </p:cNvPr>
              <p:cNvSpPr txBox="1"/>
              <p:nvPr/>
            </p:nvSpPr>
            <p:spPr>
              <a:xfrm>
                <a:off x="9769481" y="3590452"/>
                <a:ext cx="8145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DE26882-82F3-41D2-B8B7-3981BCAA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481" y="3590452"/>
                <a:ext cx="814518" cy="369332"/>
              </a:xfrm>
              <a:prstGeom prst="rect">
                <a:avLst/>
              </a:prstGeom>
              <a:blipFill>
                <a:blip r:embed="rId11"/>
                <a:stretch>
                  <a:fillRect l="-8271" r="-6767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173C2C0-11E1-49D6-A07E-49DCFAD0D20B}"/>
                  </a:ext>
                </a:extLst>
              </p:cNvPr>
              <p:cNvSpPr txBox="1"/>
              <p:nvPr/>
            </p:nvSpPr>
            <p:spPr>
              <a:xfrm>
                <a:off x="2128392" y="220876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173C2C0-11E1-49D6-A07E-49DCFAD0D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392" y="2208764"/>
                <a:ext cx="261738" cy="369332"/>
              </a:xfrm>
              <a:prstGeom prst="rect">
                <a:avLst/>
              </a:prstGeom>
              <a:blipFill>
                <a:blip r:embed="rId12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E662DBD-09B3-43AF-9781-AC18F5F4A417}"/>
                  </a:ext>
                </a:extLst>
              </p:cNvPr>
              <p:cNvSpPr txBox="1"/>
              <p:nvPr/>
            </p:nvSpPr>
            <p:spPr>
              <a:xfrm>
                <a:off x="2740770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E662DBD-09B3-43AF-9781-AC18F5F4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770" y="2195807"/>
                <a:ext cx="261738" cy="369332"/>
              </a:xfrm>
              <a:prstGeom prst="rect">
                <a:avLst/>
              </a:prstGeom>
              <a:blipFill>
                <a:blip r:embed="rId13"/>
                <a:stretch>
                  <a:fillRect l="-23256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D73E5-D8FE-40FE-AB7C-F9966CE8B3A9}"/>
                  </a:ext>
                </a:extLst>
              </p:cNvPr>
              <p:cNvSpPr txBox="1"/>
              <p:nvPr/>
            </p:nvSpPr>
            <p:spPr>
              <a:xfrm>
                <a:off x="3427736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D73E5-D8FE-40FE-AB7C-F9966CE8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736" y="2195807"/>
                <a:ext cx="261738" cy="369332"/>
              </a:xfrm>
              <a:prstGeom prst="rect">
                <a:avLst/>
              </a:prstGeom>
              <a:blipFill>
                <a:blip r:embed="rId14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7438D2A-43E2-4EC1-8723-493F3E8EF0AE}"/>
                  </a:ext>
                </a:extLst>
              </p:cNvPr>
              <p:cNvSpPr txBox="1"/>
              <p:nvPr/>
            </p:nvSpPr>
            <p:spPr>
              <a:xfrm>
                <a:off x="4049642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7438D2A-43E2-4EC1-8723-493F3E8EF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642" y="2195807"/>
                <a:ext cx="261738" cy="369332"/>
              </a:xfrm>
              <a:prstGeom prst="rect">
                <a:avLst/>
              </a:prstGeom>
              <a:blipFill>
                <a:blip r:embed="rId15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2C83840C-D462-46C0-8D18-9ECD15E7B58C}"/>
                  </a:ext>
                </a:extLst>
              </p:cNvPr>
              <p:cNvSpPr txBox="1"/>
              <p:nvPr/>
            </p:nvSpPr>
            <p:spPr>
              <a:xfrm>
                <a:off x="7420786" y="2221721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2C83840C-D462-46C0-8D18-9ECD15E7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6" y="2221721"/>
                <a:ext cx="484107" cy="369332"/>
              </a:xfrm>
              <a:prstGeom prst="rect">
                <a:avLst/>
              </a:prstGeom>
              <a:blipFill>
                <a:blip r:embed="rId16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2F6E29E-ABEF-49D7-AE51-648610B3EB7D}"/>
                  </a:ext>
                </a:extLst>
              </p:cNvPr>
              <p:cNvSpPr txBox="1"/>
              <p:nvPr/>
            </p:nvSpPr>
            <p:spPr>
              <a:xfrm>
                <a:off x="8033164" y="2208764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2F6E29E-ABEF-49D7-AE51-648610B3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64" y="2208764"/>
                <a:ext cx="484107" cy="369332"/>
              </a:xfrm>
              <a:prstGeom prst="rect">
                <a:avLst/>
              </a:prstGeom>
              <a:blipFill>
                <a:blip r:embed="rId17"/>
                <a:stretch>
                  <a:fillRect l="-2532" r="-12658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611127A-B0FB-42CE-B750-BD3FA6C0D0CC}"/>
                  </a:ext>
                </a:extLst>
              </p:cNvPr>
              <p:cNvSpPr txBox="1"/>
              <p:nvPr/>
            </p:nvSpPr>
            <p:spPr>
              <a:xfrm>
                <a:off x="8720130" y="2208764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611127A-B0FB-42CE-B750-BD3FA6C0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30" y="2208764"/>
                <a:ext cx="484107" cy="369332"/>
              </a:xfrm>
              <a:prstGeom prst="rect">
                <a:avLst/>
              </a:prstGeom>
              <a:blipFill>
                <a:blip r:embed="rId18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4199348-17A3-4256-8B80-346BCCD4138E}"/>
                  </a:ext>
                </a:extLst>
              </p:cNvPr>
              <p:cNvSpPr txBox="1"/>
              <p:nvPr/>
            </p:nvSpPr>
            <p:spPr>
              <a:xfrm>
                <a:off x="9360492" y="2208764"/>
                <a:ext cx="501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4199348-17A3-4256-8B80-346BCCD41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492" y="2208764"/>
                <a:ext cx="501740" cy="369332"/>
              </a:xfrm>
              <a:prstGeom prst="rect">
                <a:avLst/>
              </a:prstGeom>
              <a:blipFill>
                <a:blip r:embed="rId19"/>
                <a:stretch>
                  <a:fillRect r="-1097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5E18B534-2D21-4CF0-9D7B-101AC386F0CE}"/>
                  </a:ext>
                </a:extLst>
              </p:cNvPr>
              <p:cNvSpPr txBox="1"/>
              <p:nvPr/>
            </p:nvSpPr>
            <p:spPr>
              <a:xfrm>
                <a:off x="2017207" y="2859008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5E18B534-2D21-4CF0-9D7B-101AC386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07" y="2859008"/>
                <a:ext cx="484107" cy="369332"/>
              </a:xfrm>
              <a:prstGeom prst="rect">
                <a:avLst/>
              </a:prstGeom>
              <a:blipFill>
                <a:blip r:embed="rId20"/>
                <a:stretch>
                  <a:fillRect l="-2532" r="-12658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C212C4F-625A-440B-89B8-A40A128D9AE2}"/>
                  </a:ext>
                </a:extLst>
              </p:cNvPr>
              <p:cNvSpPr txBox="1"/>
              <p:nvPr/>
            </p:nvSpPr>
            <p:spPr>
              <a:xfrm>
                <a:off x="2596448" y="2859008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C212C4F-625A-440B-89B8-A40A128D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448" y="2859008"/>
                <a:ext cx="484107" cy="369332"/>
              </a:xfrm>
              <a:prstGeom prst="rect">
                <a:avLst/>
              </a:prstGeom>
              <a:blipFill>
                <a:blip r:embed="rId21"/>
                <a:stretch>
                  <a:fillRect l="-2532" r="-12658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A1400D3-0D4A-47BC-8E7A-FB5ADF3EDC6D}"/>
                  </a:ext>
                </a:extLst>
              </p:cNvPr>
              <p:cNvSpPr txBox="1"/>
              <p:nvPr/>
            </p:nvSpPr>
            <p:spPr>
              <a:xfrm>
                <a:off x="3281769" y="2859008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A1400D3-0D4A-47BC-8E7A-FB5ADF3ED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69" y="2859008"/>
                <a:ext cx="575479" cy="369332"/>
              </a:xfrm>
              <a:prstGeom prst="rect">
                <a:avLst/>
              </a:prstGeom>
              <a:blipFill>
                <a:blip r:embed="rId22"/>
                <a:stretch>
                  <a:fillRect l="-10526" r="-11579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3E51BD-BD6F-4415-822D-39A837B75FAF}"/>
                  </a:ext>
                </a:extLst>
              </p:cNvPr>
              <p:cNvSpPr txBox="1"/>
              <p:nvPr/>
            </p:nvSpPr>
            <p:spPr>
              <a:xfrm>
                <a:off x="3913808" y="2859008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3E51BD-BD6F-4415-822D-39A837B75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808" y="2859008"/>
                <a:ext cx="575479" cy="369332"/>
              </a:xfrm>
              <a:prstGeom prst="rect">
                <a:avLst/>
              </a:prstGeom>
              <a:blipFill>
                <a:blip r:embed="rId23"/>
                <a:stretch>
                  <a:fillRect l="-10638" r="-12766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0483F6B-A0FD-46FF-978D-673442769856}"/>
                  </a:ext>
                </a:extLst>
              </p:cNvPr>
              <p:cNvSpPr txBox="1"/>
              <p:nvPr/>
            </p:nvSpPr>
            <p:spPr>
              <a:xfrm>
                <a:off x="7352160" y="2868296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0483F6B-A0FD-46FF-978D-673442769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160" y="2868296"/>
                <a:ext cx="254877" cy="369332"/>
              </a:xfrm>
              <a:prstGeom prst="rect">
                <a:avLst/>
              </a:prstGeom>
              <a:blipFill>
                <a:blip r:embed="rId24"/>
                <a:stretch>
                  <a:fillRect l="-23810" r="-2619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6ACE99E-E7F0-4DAA-A65A-76502DA35F68}"/>
                  </a:ext>
                </a:extLst>
              </p:cNvPr>
              <p:cNvSpPr txBox="1"/>
              <p:nvPr/>
            </p:nvSpPr>
            <p:spPr>
              <a:xfrm>
                <a:off x="7931401" y="2868296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6ACE99E-E7F0-4DAA-A65A-76502DA3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401" y="2868296"/>
                <a:ext cx="254877" cy="369332"/>
              </a:xfrm>
              <a:prstGeom prst="rect">
                <a:avLst/>
              </a:prstGeom>
              <a:blipFill>
                <a:blip r:embed="rId25"/>
                <a:stretch>
                  <a:fillRect l="-23810" r="-2619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340B22-4025-4B41-A62C-4C05AF7E72E0}"/>
                  </a:ext>
                </a:extLst>
              </p:cNvPr>
              <p:cNvSpPr txBox="1"/>
              <p:nvPr/>
            </p:nvSpPr>
            <p:spPr>
              <a:xfrm>
                <a:off x="8364287" y="2868296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340B22-4025-4B41-A62C-4C05AF7E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87" y="2868296"/>
                <a:ext cx="804707" cy="369332"/>
              </a:xfrm>
              <a:prstGeom prst="rect">
                <a:avLst/>
              </a:prstGeom>
              <a:blipFill>
                <a:blip r:embed="rId26"/>
                <a:stretch>
                  <a:fillRect l="-758" r="-833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71DCE25-2C30-4B43-BF5D-31EAEE971030}"/>
                  </a:ext>
                </a:extLst>
              </p:cNvPr>
              <p:cNvSpPr txBox="1"/>
              <p:nvPr/>
            </p:nvSpPr>
            <p:spPr>
              <a:xfrm>
                <a:off x="9242310" y="2851096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71DCE25-2C30-4B43-BF5D-31EAEE971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10" y="2851096"/>
                <a:ext cx="804707" cy="369332"/>
              </a:xfrm>
              <a:prstGeom prst="rect">
                <a:avLst/>
              </a:prstGeom>
              <a:blipFill>
                <a:blip r:embed="rId27"/>
                <a:stretch>
                  <a:fillRect l="-758" r="-833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E1F6696-2981-48C0-A7D2-1B6AB63FA8C6}"/>
                  </a:ext>
                </a:extLst>
              </p:cNvPr>
              <p:cNvSpPr txBox="1"/>
              <p:nvPr/>
            </p:nvSpPr>
            <p:spPr>
              <a:xfrm>
                <a:off x="757216" y="3597672"/>
                <a:ext cx="232333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要素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1600" dirty="0"/>
                  <a:t>が集合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1600" dirty="0"/>
                  <a:t>に含まれる</a:t>
                </a: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E1F6696-2981-48C0-A7D2-1B6AB63F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6" y="3597672"/>
                <a:ext cx="2323339" cy="392993"/>
              </a:xfrm>
              <a:prstGeom prst="rect">
                <a:avLst/>
              </a:prstGeom>
              <a:blipFill>
                <a:blip r:embed="rId28"/>
                <a:stretch>
                  <a:fillRect l="-525" r="-787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9F10E44D-F0F8-468D-9BDF-E59DED2EF093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2259261" y="3228340"/>
            <a:ext cx="1606160" cy="389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50AA9B5-312A-4FC7-8FF9-3FA00F857F7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38502" y="3228340"/>
            <a:ext cx="992002" cy="3768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C45D779E-F681-446D-A081-507970D4A0DB}"/>
              </a:ext>
            </a:extLst>
          </p:cNvPr>
          <p:cNvCxnSpPr>
            <a:cxnSpLocks/>
          </p:cNvCxnSpPr>
          <p:nvPr/>
        </p:nvCxnSpPr>
        <p:spPr>
          <a:xfrm>
            <a:off x="3408179" y="3220428"/>
            <a:ext cx="442768" cy="431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44B0DC14-E8EC-48B2-B8F0-9F6AB4CE81A3}"/>
              </a:ext>
            </a:extLst>
          </p:cNvPr>
          <p:cNvCxnSpPr>
            <a:cxnSpLocks/>
          </p:cNvCxnSpPr>
          <p:nvPr/>
        </p:nvCxnSpPr>
        <p:spPr>
          <a:xfrm flipH="1">
            <a:off x="3869887" y="3220428"/>
            <a:ext cx="179755" cy="3729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76864F3-4364-4DA2-B76A-00FA770FCB33}"/>
                  </a:ext>
                </a:extLst>
              </p:cNvPr>
              <p:cNvSpPr txBox="1"/>
              <p:nvPr/>
            </p:nvSpPr>
            <p:spPr>
              <a:xfrm>
                <a:off x="3253908" y="3609502"/>
                <a:ext cx="403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76864F3-4364-4DA2-B76A-00FA770FC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08" y="3609502"/>
                <a:ext cx="403957" cy="369332"/>
              </a:xfrm>
              <a:prstGeom prst="rect">
                <a:avLst/>
              </a:prstGeom>
              <a:blipFill>
                <a:blip r:embed="rId29"/>
                <a:stretch>
                  <a:fillRect l="-10606" r="-10606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740A25D-DC22-4840-9648-E9C3CDDDC1CE}"/>
                  </a:ext>
                </a:extLst>
              </p:cNvPr>
              <p:cNvSpPr txBox="1"/>
              <p:nvPr/>
            </p:nvSpPr>
            <p:spPr>
              <a:xfrm>
                <a:off x="6501169" y="3600041"/>
                <a:ext cx="232333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要素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1600" dirty="0"/>
                  <a:t>が集合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1600" dirty="0"/>
                  <a:t>に含まれる</a:t>
                </a: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740A25D-DC22-4840-9648-E9C3CDDD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169" y="3600041"/>
                <a:ext cx="2323339" cy="392993"/>
              </a:xfrm>
              <a:prstGeom prst="rect">
                <a:avLst/>
              </a:prstGeom>
              <a:blipFill>
                <a:blip r:embed="rId30"/>
                <a:stretch>
                  <a:fillRect l="-524" r="-524" b="-171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8E22FC-FAB6-45E7-9D1E-B45BCC2524F7}"/>
                  </a:ext>
                </a:extLst>
              </p:cNvPr>
              <p:cNvSpPr txBox="1"/>
              <p:nvPr/>
            </p:nvSpPr>
            <p:spPr>
              <a:xfrm>
                <a:off x="9040331" y="3609502"/>
                <a:ext cx="403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8E22FC-FAB6-45E7-9D1E-B45BCC252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331" y="3609502"/>
                <a:ext cx="403957" cy="369332"/>
              </a:xfrm>
              <a:prstGeom prst="rect">
                <a:avLst/>
              </a:prstGeom>
              <a:blipFill>
                <a:blip r:embed="rId31"/>
                <a:stretch>
                  <a:fillRect l="-10606" r="-10606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A5C9B329-1D06-4368-9E32-CE4BA94F44D2}"/>
              </a:ext>
            </a:extLst>
          </p:cNvPr>
          <p:cNvCxnSpPr>
            <a:cxnSpLocks/>
          </p:cNvCxnSpPr>
          <p:nvPr/>
        </p:nvCxnSpPr>
        <p:spPr>
          <a:xfrm>
            <a:off x="7618997" y="3247076"/>
            <a:ext cx="2169751" cy="3433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83EE61-B15C-4C14-8327-55351F3F5AA6}"/>
              </a:ext>
            </a:extLst>
          </p:cNvPr>
          <p:cNvCxnSpPr>
            <a:cxnSpLocks/>
          </p:cNvCxnSpPr>
          <p:nvPr/>
        </p:nvCxnSpPr>
        <p:spPr>
          <a:xfrm>
            <a:off x="8198238" y="3247076"/>
            <a:ext cx="1529640" cy="322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F75F2A3-49ED-4EBD-ACA8-14F9EB6BB0B3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8766641" y="3237628"/>
            <a:ext cx="1022107" cy="322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2E21E89-AB98-41FB-BC8B-B3CB71352896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9644664" y="3220428"/>
            <a:ext cx="166429" cy="377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/>
              <p:nvPr/>
            </p:nvSpPr>
            <p:spPr>
              <a:xfrm>
                <a:off x="7235749" y="5640025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749" y="5640025"/>
                <a:ext cx="291234" cy="369332"/>
              </a:xfrm>
              <a:prstGeom prst="rect">
                <a:avLst/>
              </a:prstGeom>
              <a:blipFill>
                <a:blip r:embed="rId32"/>
                <a:stretch>
                  <a:fillRect l="-22917" r="-166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/>
              <p:nvPr/>
            </p:nvSpPr>
            <p:spPr>
              <a:xfrm>
                <a:off x="9100749" y="5615425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749" y="5615425"/>
                <a:ext cx="278410" cy="369332"/>
              </a:xfrm>
              <a:prstGeom prst="rect">
                <a:avLst/>
              </a:prstGeom>
              <a:blipFill>
                <a:blip r:embed="rId33"/>
                <a:stretch>
                  <a:fillRect l="-23913" r="-1739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B9D30AA-6CC6-4B8B-ABB4-97666580076C}"/>
              </a:ext>
            </a:extLst>
          </p:cNvPr>
          <p:cNvCxnSpPr>
            <a:cxnSpLocks/>
          </p:cNvCxnSpPr>
          <p:nvPr/>
        </p:nvCxnSpPr>
        <p:spPr>
          <a:xfrm flipV="1">
            <a:off x="7699293" y="5824691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72EDCF16-581E-4A6A-A48D-61DADF8F0A7C}"/>
                  </a:ext>
                </a:extLst>
              </p:cNvPr>
              <p:cNvSpPr txBox="1"/>
              <p:nvPr/>
            </p:nvSpPr>
            <p:spPr>
              <a:xfrm>
                <a:off x="8186278" y="5434854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72EDCF16-581E-4A6A-A48D-61DADF8F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78" y="5434854"/>
                <a:ext cx="219098" cy="307777"/>
              </a:xfrm>
              <a:prstGeom prst="rect">
                <a:avLst/>
              </a:prstGeom>
              <a:blipFill>
                <a:blip r:embed="rId34"/>
                <a:stretch>
                  <a:fillRect l="-38889" r="-33333"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0632B1B-32F9-4661-963B-F7D6046BAFD5}"/>
              </a:ext>
            </a:extLst>
          </p:cNvPr>
          <p:cNvSpPr txBox="1"/>
          <p:nvPr/>
        </p:nvSpPr>
        <p:spPr>
          <a:xfrm>
            <a:off x="1594491" y="4470059"/>
            <a:ext cx="16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関数らしい表記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547E9A61-78E3-4078-87A6-D7D65923F07E}"/>
                  </a:ext>
                </a:extLst>
              </p:cNvPr>
              <p:cNvSpPr txBox="1"/>
              <p:nvPr/>
            </p:nvSpPr>
            <p:spPr>
              <a:xfrm>
                <a:off x="1853248" y="5246093"/>
                <a:ext cx="1270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547E9A61-78E3-4078-87A6-D7D65923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248" y="5246093"/>
                <a:ext cx="1270155" cy="369332"/>
              </a:xfrm>
              <a:prstGeom prst="rect">
                <a:avLst/>
              </a:prstGeom>
              <a:blipFill>
                <a:blip r:embed="rId35"/>
                <a:stretch>
                  <a:fillRect l="-4808" r="-817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AC9D59D-1939-45F5-8468-04CB9F2C9784}"/>
              </a:ext>
            </a:extLst>
          </p:cNvPr>
          <p:cNvSpPr txBox="1"/>
          <p:nvPr/>
        </p:nvSpPr>
        <p:spPr>
          <a:xfrm>
            <a:off x="3621288" y="5025277"/>
            <a:ext cx="116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要素の対応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AA68858-6F87-4964-B28D-2E68FCCCD02B}"/>
              </a:ext>
            </a:extLst>
          </p:cNvPr>
          <p:cNvSpPr txBox="1"/>
          <p:nvPr/>
        </p:nvSpPr>
        <p:spPr>
          <a:xfrm>
            <a:off x="3630560" y="5708936"/>
            <a:ext cx="116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集合の対応</a:t>
            </a:r>
          </a:p>
        </p:txBody>
      </p:sp>
    </p:spTree>
    <p:extLst>
      <p:ext uri="{BB962C8B-B14F-4D97-AF65-F5344CB8AC3E}">
        <p14:creationId xmlns:p14="http://schemas.microsoft.com/office/powerpoint/2010/main" val="211629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単射と全射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定義域の要素 と 終域の要素の対応関係に注目している。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/>
              <p:nvPr/>
            </p:nvSpPr>
            <p:spPr>
              <a:xfrm>
                <a:off x="755907" y="2755674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2755674"/>
                <a:ext cx="317972" cy="307777"/>
              </a:xfrm>
              <a:prstGeom prst="rect">
                <a:avLst/>
              </a:prstGeom>
              <a:blipFill>
                <a:blip r:embed="rId2"/>
                <a:stretch>
                  <a:fillRect l="-7692" r="-5769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/>
              <p:nvPr/>
            </p:nvSpPr>
            <p:spPr>
              <a:xfrm>
                <a:off x="800759" y="2188851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9" y="2188851"/>
                <a:ext cx="291234" cy="369332"/>
              </a:xfrm>
              <a:prstGeom prst="rect">
                <a:avLst/>
              </a:prstGeom>
              <a:blipFill>
                <a:blip r:embed="rId3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B9D30AA-6CC6-4B8B-ABB4-97666580076C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>
            <a:off x="1073879" y="2909563"/>
            <a:ext cx="1654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F8E5049-C367-493B-890C-42C8CE14DAD3}"/>
              </a:ext>
            </a:extLst>
          </p:cNvPr>
          <p:cNvSpPr/>
          <p:nvPr/>
        </p:nvSpPr>
        <p:spPr>
          <a:xfrm>
            <a:off x="618196" y="2610626"/>
            <a:ext cx="61112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71F2B5C-0D8C-444C-8B1F-C4B32D0C45AC}"/>
                  </a:ext>
                </a:extLst>
              </p:cNvPr>
              <p:cNvSpPr txBox="1"/>
              <p:nvPr/>
            </p:nvSpPr>
            <p:spPr>
              <a:xfrm>
                <a:off x="1291064" y="1788939"/>
                <a:ext cx="1225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71F2B5C-0D8C-444C-8B1F-C4B32D0C4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064" y="1788939"/>
                <a:ext cx="1225720" cy="369332"/>
              </a:xfrm>
              <a:prstGeom prst="rect">
                <a:avLst/>
              </a:prstGeom>
              <a:blipFill>
                <a:blip r:embed="rId4"/>
                <a:stretch>
                  <a:fillRect l="-7960" r="-3980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829F72C-E557-40A1-9634-74B7401E2ECD}"/>
              </a:ext>
            </a:extLst>
          </p:cNvPr>
          <p:cNvSpPr/>
          <p:nvPr/>
        </p:nvSpPr>
        <p:spPr>
          <a:xfrm>
            <a:off x="2557308" y="2610626"/>
            <a:ext cx="63061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30D5CF-A8D0-4410-AFDD-6079856E59D1}"/>
                  </a:ext>
                </a:extLst>
              </p:cNvPr>
              <p:cNvSpPr txBox="1"/>
              <p:nvPr/>
            </p:nvSpPr>
            <p:spPr>
              <a:xfrm>
                <a:off x="755907" y="3263481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30D5CF-A8D0-4410-AFDD-6079856E5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3263481"/>
                <a:ext cx="323935" cy="307777"/>
              </a:xfrm>
              <a:prstGeom prst="rect">
                <a:avLst/>
              </a:prstGeom>
              <a:blipFill>
                <a:blip r:embed="rId5"/>
                <a:stretch>
                  <a:fillRect l="-7547" r="-5660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C026E85-9D37-44A5-8E04-6CD56C93129A}"/>
                  </a:ext>
                </a:extLst>
              </p:cNvPr>
              <p:cNvSpPr txBox="1"/>
              <p:nvPr/>
            </p:nvSpPr>
            <p:spPr>
              <a:xfrm>
                <a:off x="748790" y="3771783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C026E85-9D37-44A5-8E04-6CD56C93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3771783"/>
                <a:ext cx="323935" cy="307777"/>
              </a:xfrm>
              <a:prstGeom prst="rect">
                <a:avLst/>
              </a:prstGeom>
              <a:blipFill>
                <a:blip r:embed="rId6"/>
                <a:stretch>
                  <a:fillRect l="-9434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56448FA-54B3-4DBC-B9C1-9008225121B8}"/>
                  </a:ext>
                </a:extLst>
              </p:cNvPr>
              <p:cNvSpPr txBox="1"/>
              <p:nvPr/>
            </p:nvSpPr>
            <p:spPr>
              <a:xfrm>
                <a:off x="748790" y="4238923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56448FA-54B3-4DBC-B9C1-900822512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4238923"/>
                <a:ext cx="323935" cy="307777"/>
              </a:xfrm>
              <a:prstGeom prst="rect">
                <a:avLst/>
              </a:prstGeom>
              <a:blipFill>
                <a:blip r:embed="rId7"/>
                <a:stretch>
                  <a:fillRect l="-9434" r="-5660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B4C49F2-E733-4704-80C0-7E89EB1D8828}"/>
                  </a:ext>
                </a:extLst>
              </p:cNvPr>
              <p:cNvSpPr txBox="1"/>
              <p:nvPr/>
            </p:nvSpPr>
            <p:spPr>
              <a:xfrm>
                <a:off x="2728007" y="2755674"/>
                <a:ext cx="320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B4C49F2-E733-4704-80C0-7E89EB1D8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2755674"/>
                <a:ext cx="320729" cy="307777"/>
              </a:xfrm>
              <a:prstGeom prst="rect">
                <a:avLst/>
              </a:prstGeom>
              <a:blipFill>
                <a:blip r:embed="rId8"/>
                <a:stretch>
                  <a:fillRect l="-17308" r="-7692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C243D27-6C20-4C23-8F15-223BA95D78CC}"/>
                  </a:ext>
                </a:extLst>
              </p:cNvPr>
              <p:cNvSpPr txBox="1"/>
              <p:nvPr/>
            </p:nvSpPr>
            <p:spPr>
              <a:xfrm>
                <a:off x="2728007" y="3263481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C243D27-6C20-4C23-8F15-223BA95D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3263481"/>
                <a:ext cx="326693" cy="307777"/>
              </a:xfrm>
              <a:prstGeom prst="rect">
                <a:avLst/>
              </a:prstGeom>
              <a:blipFill>
                <a:blip r:embed="rId9"/>
                <a:stretch>
                  <a:fillRect l="-16981" r="-7547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796E6A0-71F2-45C9-8013-D06A39CFEA63}"/>
                  </a:ext>
                </a:extLst>
              </p:cNvPr>
              <p:cNvSpPr txBox="1"/>
              <p:nvPr/>
            </p:nvSpPr>
            <p:spPr>
              <a:xfrm>
                <a:off x="2720890" y="3771783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796E6A0-71F2-45C9-8013-D06A39CF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3771783"/>
                <a:ext cx="326693" cy="307777"/>
              </a:xfrm>
              <a:prstGeom prst="rect">
                <a:avLst/>
              </a:prstGeom>
              <a:blipFill>
                <a:blip r:embed="rId10"/>
                <a:stretch>
                  <a:fillRect l="-16667" r="-7407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2AA8C84-A478-45F0-B72F-C9F6338F2D9B}"/>
                  </a:ext>
                </a:extLst>
              </p:cNvPr>
              <p:cNvSpPr txBox="1"/>
              <p:nvPr/>
            </p:nvSpPr>
            <p:spPr>
              <a:xfrm>
                <a:off x="2720890" y="4238923"/>
                <a:ext cx="3157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2AA8C84-A478-45F0-B72F-C9F6338F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4238923"/>
                <a:ext cx="315727" cy="307777"/>
              </a:xfrm>
              <a:prstGeom prst="rect">
                <a:avLst/>
              </a:prstGeom>
              <a:blipFill>
                <a:blip r:embed="rId11"/>
                <a:stretch>
                  <a:fillRect l="-17308" r="-5769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A3BAE84F-CC08-483F-A642-EE48DC75B96D}"/>
                  </a:ext>
                </a:extLst>
              </p:cNvPr>
              <p:cNvSpPr txBox="1"/>
              <p:nvPr/>
            </p:nvSpPr>
            <p:spPr>
              <a:xfrm>
                <a:off x="2728007" y="2188851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A3BAE84F-CC08-483F-A642-EE48DC75B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2188851"/>
                <a:ext cx="278410" cy="369332"/>
              </a:xfrm>
              <a:prstGeom prst="rect">
                <a:avLst/>
              </a:prstGeom>
              <a:blipFill>
                <a:blip r:embed="rId12"/>
                <a:stretch>
                  <a:fillRect l="-24444" r="-200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7A45F48-ABCE-4F11-866A-9C22195C6420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1079842" y="3417370"/>
            <a:ext cx="16481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319B9F6-8EEA-4BA3-9FD2-5D2E40BCDAE9}"/>
              </a:ext>
            </a:extLst>
          </p:cNvPr>
          <p:cNvCxnSpPr>
            <a:cxnSpLocks/>
            <a:stCxn id="81" idx="3"/>
            <a:endCxn id="84" idx="1"/>
          </p:cNvCxnSpPr>
          <p:nvPr/>
        </p:nvCxnSpPr>
        <p:spPr>
          <a:xfrm flipV="1">
            <a:off x="1072725" y="3417370"/>
            <a:ext cx="1655282" cy="508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60224B8-CAFF-40A2-842A-08B40CB9E9A3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 flipV="1">
            <a:off x="1072725" y="3925672"/>
            <a:ext cx="1648165" cy="4671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3833641D-5501-45E4-8D1B-FECFC68BF443}"/>
                  </a:ext>
                </a:extLst>
              </p:cNvPr>
              <p:cNvSpPr txBox="1"/>
              <p:nvPr/>
            </p:nvSpPr>
            <p:spPr>
              <a:xfrm>
                <a:off x="730004" y="4928605"/>
                <a:ext cx="1764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3833641D-5501-45E4-8D1B-FECFC68B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4928605"/>
                <a:ext cx="1764457" cy="276999"/>
              </a:xfrm>
              <a:prstGeom prst="rect">
                <a:avLst/>
              </a:prstGeom>
              <a:blipFill>
                <a:blip r:embed="rId13"/>
                <a:stretch>
                  <a:fillRect l="-6228" t="-28261" r="-276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0A9B53F6-B053-42B6-90E7-876AAE722704}"/>
                  </a:ext>
                </a:extLst>
              </p:cNvPr>
              <p:cNvSpPr txBox="1"/>
              <p:nvPr/>
            </p:nvSpPr>
            <p:spPr>
              <a:xfrm>
                <a:off x="730004" y="5262370"/>
                <a:ext cx="199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の逆像：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0A9B53F6-B053-42B6-90E7-876AAE72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5262370"/>
                <a:ext cx="1995290" cy="276999"/>
              </a:xfrm>
              <a:prstGeom prst="rect">
                <a:avLst/>
              </a:prstGeom>
              <a:blipFill>
                <a:blip r:embed="rId14"/>
                <a:stretch>
                  <a:fillRect l="-5505" t="-28261" r="-275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D7CC06B9-1A0E-404F-B767-2282E6FED589}"/>
                  </a:ext>
                </a:extLst>
              </p:cNvPr>
              <p:cNvSpPr txBox="1"/>
              <p:nvPr/>
            </p:nvSpPr>
            <p:spPr>
              <a:xfrm>
                <a:off x="730004" y="5576386"/>
                <a:ext cx="2652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の逆像： 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D7CC06B9-1A0E-404F-B767-2282E6FE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5576386"/>
                <a:ext cx="2652777" cy="276999"/>
              </a:xfrm>
              <a:prstGeom prst="rect">
                <a:avLst/>
              </a:prstGeom>
              <a:blipFill>
                <a:blip r:embed="rId15"/>
                <a:stretch>
                  <a:fillRect l="-4138" t="-28889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69710BD7-4A93-47D7-9283-30E01398B83F}"/>
                  </a:ext>
                </a:extLst>
              </p:cNvPr>
              <p:cNvSpPr txBox="1"/>
              <p:nvPr/>
            </p:nvSpPr>
            <p:spPr>
              <a:xfrm>
                <a:off x="730004" y="5899261"/>
                <a:ext cx="2937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の逆像：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1" lang="ja-JP" altLang="en-US" sz="1600" dirty="0"/>
                  <a:t>（空集合）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69710BD7-4A93-47D7-9283-30E01398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5899261"/>
                <a:ext cx="2937727" cy="276999"/>
              </a:xfrm>
              <a:prstGeom prst="rect">
                <a:avLst/>
              </a:prstGeom>
              <a:blipFill>
                <a:blip r:embed="rId16"/>
                <a:stretch>
                  <a:fillRect l="-3734" t="-28889" r="-3527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9" name="図 118">
            <a:extLst>
              <a:ext uri="{FF2B5EF4-FFF2-40B4-BE49-F238E27FC236}">
                <a16:creationId xmlns:a16="http://schemas.microsoft.com/office/drawing/2014/main" id="{6EE83552-1236-4E4D-B7D7-1C40382089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06" y="2238381"/>
            <a:ext cx="1647824" cy="1647824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B0E0F440-60A5-4568-AA34-40B80C2BE7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04" y="3886205"/>
            <a:ext cx="1641749" cy="1641749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3815A6B0-901C-41C8-9047-DCA4B3E100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01" y="2186941"/>
            <a:ext cx="1651634" cy="1651634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754AD681-8216-48BC-81DC-146EF5C0DA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80" y="3909194"/>
            <a:ext cx="1641749" cy="1641749"/>
          </a:xfrm>
          <a:prstGeom prst="rect">
            <a:avLst/>
          </a:prstGeom>
        </p:spPr>
      </p:pic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822FEA2-46D8-4F8F-ACD3-28DE5BD4F604}"/>
              </a:ext>
            </a:extLst>
          </p:cNvPr>
          <p:cNvSpPr txBox="1"/>
          <p:nvPr/>
        </p:nvSpPr>
        <p:spPr>
          <a:xfrm>
            <a:off x="6172505" y="5594167"/>
            <a:ext cx="11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全単射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B6D80DE9-4CC7-419B-B667-3297AA642895}"/>
                  </a:ext>
                </a:extLst>
              </p:cNvPr>
              <p:cNvSpPr txBox="1"/>
              <p:nvPr/>
            </p:nvSpPr>
            <p:spPr>
              <a:xfrm>
                <a:off x="4823388" y="2286011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B6D80DE9-4CC7-419B-B667-3297AA642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88" y="2286011"/>
                <a:ext cx="298449" cy="338554"/>
              </a:xfrm>
              <a:prstGeom prst="rect">
                <a:avLst/>
              </a:prstGeom>
              <a:blipFill>
                <a:blip r:embed="rId21"/>
                <a:stretch>
                  <a:fillRect l="-10204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ED8C3F2E-4FFB-4A9F-B224-13552F29B3EC}"/>
                  </a:ext>
                </a:extLst>
              </p:cNvPr>
              <p:cNvSpPr txBox="1"/>
              <p:nvPr/>
            </p:nvSpPr>
            <p:spPr>
              <a:xfrm>
                <a:off x="4834329" y="3937049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ED8C3F2E-4FFB-4A9F-B224-13552F29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29" y="3937049"/>
                <a:ext cx="298449" cy="338554"/>
              </a:xfrm>
              <a:prstGeom prst="rect">
                <a:avLst/>
              </a:prstGeom>
              <a:blipFill>
                <a:blip r:embed="rId22"/>
                <a:stretch>
                  <a:fillRect l="-10204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14A03500-9FF8-4A29-8131-E3FD8E40B83D}"/>
                  </a:ext>
                </a:extLst>
              </p:cNvPr>
              <p:cNvSpPr txBox="1"/>
              <p:nvPr/>
            </p:nvSpPr>
            <p:spPr>
              <a:xfrm>
                <a:off x="6736560" y="2249122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14A03500-9FF8-4A29-8131-E3FD8E40B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60" y="2249122"/>
                <a:ext cx="298449" cy="338554"/>
              </a:xfrm>
              <a:prstGeom prst="rect">
                <a:avLst/>
              </a:prstGeom>
              <a:blipFill>
                <a:blip r:embed="rId23"/>
                <a:stretch>
                  <a:fillRect l="-10204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C9FCF7E-799D-450C-A2E8-DD9B98A412F1}"/>
                  </a:ext>
                </a:extLst>
              </p:cNvPr>
              <p:cNvSpPr txBox="1"/>
              <p:nvPr/>
            </p:nvSpPr>
            <p:spPr>
              <a:xfrm>
                <a:off x="6667838" y="4014225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C9FCF7E-799D-450C-A2E8-DD9B98A4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38" y="4014225"/>
                <a:ext cx="298449" cy="338554"/>
              </a:xfrm>
              <a:prstGeom prst="rect">
                <a:avLst/>
              </a:prstGeom>
              <a:blipFill>
                <a:blip r:embed="rId24"/>
                <a:stretch>
                  <a:fillRect l="-12245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3EE81D6-358F-4FB8-8370-D8AC60ADFCB2}"/>
              </a:ext>
            </a:extLst>
          </p:cNvPr>
          <p:cNvSpPr/>
          <p:nvPr/>
        </p:nvSpPr>
        <p:spPr>
          <a:xfrm>
            <a:off x="5875269" y="3939498"/>
            <a:ext cx="1822450" cy="16368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8325F52-2A5E-48F2-B873-52E1D61D5377}"/>
              </a:ext>
            </a:extLst>
          </p:cNvPr>
          <p:cNvSpPr/>
          <p:nvPr/>
        </p:nvSpPr>
        <p:spPr>
          <a:xfrm>
            <a:off x="4198872" y="1811194"/>
            <a:ext cx="1546292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全射でない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EAB150A-6DAA-4BC5-9C59-37FC3A0CD87F}"/>
              </a:ext>
            </a:extLst>
          </p:cNvPr>
          <p:cNvSpPr/>
          <p:nvPr/>
        </p:nvSpPr>
        <p:spPr>
          <a:xfrm>
            <a:off x="6040701" y="1810495"/>
            <a:ext cx="1546292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全射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02D7DF9-C0C0-4747-80BF-82FDB73B6C0F}"/>
              </a:ext>
            </a:extLst>
          </p:cNvPr>
          <p:cNvSpPr/>
          <p:nvPr/>
        </p:nvSpPr>
        <p:spPr>
          <a:xfrm>
            <a:off x="3694737" y="2286011"/>
            <a:ext cx="440331" cy="15525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単射でない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12728B3A-7901-4547-BDC5-16AFE9B67548}"/>
              </a:ext>
            </a:extLst>
          </p:cNvPr>
          <p:cNvSpPr/>
          <p:nvPr/>
        </p:nvSpPr>
        <p:spPr>
          <a:xfrm>
            <a:off x="3694737" y="3986805"/>
            <a:ext cx="440331" cy="15525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単射</a:t>
            </a:r>
          </a:p>
        </p:txBody>
      </p:sp>
      <p:sp>
        <p:nvSpPr>
          <p:cNvPr id="137" name="吹き出し: 角を丸めた四角形 136">
            <a:extLst>
              <a:ext uri="{FF2B5EF4-FFF2-40B4-BE49-F238E27FC236}">
                <a16:creationId xmlns:a16="http://schemas.microsoft.com/office/drawing/2014/main" id="{18CBC21F-24E4-4A18-826B-65A2AD1B10B3}"/>
              </a:ext>
            </a:extLst>
          </p:cNvPr>
          <p:cNvSpPr/>
          <p:nvPr/>
        </p:nvSpPr>
        <p:spPr>
          <a:xfrm>
            <a:off x="7749803" y="1931415"/>
            <a:ext cx="1276782" cy="453712"/>
          </a:xfrm>
          <a:prstGeom prst="wedgeRoundRectCallout">
            <a:avLst>
              <a:gd name="adj1" fmla="val -64968"/>
              <a:gd name="adj2" fmla="val 5374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入力が出力を網羅する</a:t>
            </a:r>
          </a:p>
        </p:txBody>
      </p:sp>
      <p:sp>
        <p:nvSpPr>
          <p:cNvPr id="138" name="吹き出し: 角を丸めた四角形 137">
            <a:extLst>
              <a:ext uri="{FF2B5EF4-FFF2-40B4-BE49-F238E27FC236}">
                <a16:creationId xmlns:a16="http://schemas.microsoft.com/office/drawing/2014/main" id="{5A5E783E-9264-4BE9-BD52-DC8666CD0506}"/>
              </a:ext>
            </a:extLst>
          </p:cNvPr>
          <p:cNvSpPr/>
          <p:nvPr/>
        </p:nvSpPr>
        <p:spPr>
          <a:xfrm>
            <a:off x="4321487" y="5722548"/>
            <a:ext cx="1276782" cy="453712"/>
          </a:xfrm>
          <a:prstGeom prst="wedgeRoundRectCallout">
            <a:avLst>
              <a:gd name="adj1" fmla="val -30651"/>
              <a:gd name="adj2" fmla="val -9740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出力に対する入力が一意的</a:t>
            </a:r>
          </a:p>
        </p:txBody>
      </p:sp>
      <p:pic>
        <p:nvPicPr>
          <p:cNvPr id="139" name="図 138">
            <a:extLst>
              <a:ext uri="{FF2B5EF4-FFF2-40B4-BE49-F238E27FC236}">
                <a16:creationId xmlns:a16="http://schemas.microsoft.com/office/drawing/2014/main" id="{BBEF9B61-5323-45C5-859B-AA352E24522F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7051" r="4580"/>
          <a:stretch/>
        </p:blipFill>
        <p:spPr>
          <a:xfrm>
            <a:off x="9222352" y="1938071"/>
            <a:ext cx="1955800" cy="1247816"/>
          </a:xfrm>
          <a:prstGeom prst="rect">
            <a:avLst/>
          </a:prstGeom>
        </p:spPr>
      </p:pic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E80B93D-9ECC-4829-A973-02500EBEBC86}"/>
              </a:ext>
            </a:extLst>
          </p:cNvPr>
          <p:cNvSpPr txBox="1"/>
          <p:nvPr/>
        </p:nvSpPr>
        <p:spPr>
          <a:xfrm>
            <a:off x="9051874" y="3185887"/>
            <a:ext cx="221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単射</a:t>
            </a:r>
            <a:r>
              <a:rPr kumimoji="1" lang="ja-JP" altLang="en-US" sz="1600" dirty="0"/>
              <a:t>だが</a:t>
            </a:r>
            <a:r>
              <a:rPr lang="ja-JP" altLang="en-US" sz="1600" dirty="0"/>
              <a:t>全射</a:t>
            </a:r>
            <a:r>
              <a:rPr kumimoji="1" lang="ja-JP" altLang="en-US" sz="1600" dirty="0"/>
              <a:t>でない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64CA3366-FF93-4813-9745-47085E5EE781}"/>
                  </a:ext>
                </a:extLst>
              </p:cNvPr>
              <p:cNvSpPr txBox="1"/>
              <p:nvPr/>
            </p:nvSpPr>
            <p:spPr>
              <a:xfrm>
                <a:off x="9956317" y="2054148"/>
                <a:ext cx="8897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64CA3366-FF93-4813-9745-47085E5EE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317" y="2054148"/>
                <a:ext cx="889749" cy="338554"/>
              </a:xfrm>
              <a:prstGeom prst="rect">
                <a:avLst/>
              </a:prstGeom>
              <a:blipFill>
                <a:blip r:embed="rId2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吹き出し: 角を丸めた四角形 142">
                <a:extLst>
                  <a:ext uri="{FF2B5EF4-FFF2-40B4-BE49-F238E27FC236}">
                    <a16:creationId xmlns:a16="http://schemas.microsoft.com/office/drawing/2014/main" id="{DE65C335-94BA-4814-824B-DB8DB4216A75}"/>
                  </a:ext>
                </a:extLst>
              </p:cNvPr>
              <p:cNvSpPr/>
              <p:nvPr/>
            </p:nvSpPr>
            <p:spPr>
              <a:xfrm>
                <a:off x="9907020" y="1305778"/>
                <a:ext cx="2030984" cy="452324"/>
              </a:xfrm>
              <a:prstGeom prst="wedgeRoundRectCallout">
                <a:avLst>
                  <a:gd name="adj1" fmla="val -17289"/>
                  <a:gd name="adj2" fmla="val 78962"/>
                  <a:gd name="adj3" fmla="val 16667"/>
                </a:avLst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1" lang="ja-JP" altLang="en-US" sz="1400" dirty="0"/>
                  <a:t>を網羅できないが、</a:t>
                </a:r>
                <a:r>
                  <a:rPr lang="en-US" altLang="ja-JP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1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1400" dirty="0"/>
                  <a:t>は</a:t>
                </a:r>
                <a:r>
                  <a:rPr kumimoji="1" lang="en-US" altLang="ja-JP" sz="1400" dirty="0"/>
                  <a:t>1</a:t>
                </a:r>
                <a:r>
                  <a:rPr kumimoji="1" lang="ja-JP" altLang="en-US" sz="1400" dirty="0"/>
                  <a:t>対</a:t>
                </a:r>
                <a:r>
                  <a:rPr kumimoji="1" lang="en-US" altLang="ja-JP" sz="1400" dirty="0"/>
                  <a:t>1</a:t>
                </a:r>
                <a:r>
                  <a:rPr kumimoji="1" lang="ja-JP" altLang="en-US" sz="1400" dirty="0"/>
                  <a:t>対応</a:t>
                </a:r>
              </a:p>
            </p:txBody>
          </p:sp>
        </mc:Choice>
        <mc:Fallback xmlns="">
          <p:sp>
            <p:nvSpPr>
              <p:cNvPr id="143" name="吹き出し: 角を丸めた四角形 142">
                <a:extLst>
                  <a:ext uri="{FF2B5EF4-FFF2-40B4-BE49-F238E27FC236}">
                    <a16:creationId xmlns:a16="http://schemas.microsoft.com/office/drawing/2014/main" id="{DE65C335-94BA-4814-824B-DB8DB4216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020" y="1305778"/>
                <a:ext cx="2030984" cy="452324"/>
              </a:xfrm>
              <a:prstGeom prst="wedgeRoundRectCallout">
                <a:avLst>
                  <a:gd name="adj1" fmla="val -17289"/>
                  <a:gd name="adj2" fmla="val 78962"/>
                  <a:gd name="adj3" fmla="val 16667"/>
                </a:avLst>
              </a:prstGeom>
              <a:blipFill>
                <a:blip r:embed="rId27"/>
                <a:stretch>
                  <a:fillRect t="-72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4" name="図 143">
            <a:extLst>
              <a:ext uri="{FF2B5EF4-FFF2-40B4-BE49-F238E27FC236}">
                <a16:creationId xmlns:a16="http://schemas.microsoft.com/office/drawing/2014/main" id="{08701010-EE13-4691-8DC5-689C534DD7E2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12105" r="12195"/>
          <a:stretch/>
        </p:blipFill>
        <p:spPr>
          <a:xfrm>
            <a:off x="9187894" y="4495683"/>
            <a:ext cx="1931381" cy="1275673"/>
          </a:xfrm>
          <a:prstGeom prst="rect">
            <a:avLst/>
          </a:prstGeom>
        </p:spPr>
      </p:pic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7E9592CB-FF47-4D5A-B78F-FC1673E5958D}"/>
              </a:ext>
            </a:extLst>
          </p:cNvPr>
          <p:cNvSpPr txBox="1"/>
          <p:nvPr/>
        </p:nvSpPr>
        <p:spPr>
          <a:xfrm>
            <a:off x="8899111" y="5749730"/>
            <a:ext cx="245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単射でも全射でもない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70837960-2902-4DF6-A295-838D02874791}"/>
                  </a:ext>
                </a:extLst>
              </p:cNvPr>
              <p:cNvSpPr txBox="1"/>
              <p:nvPr/>
            </p:nvSpPr>
            <p:spPr>
              <a:xfrm>
                <a:off x="9292832" y="4517987"/>
                <a:ext cx="8897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70837960-2902-4DF6-A295-838D0287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832" y="4517987"/>
                <a:ext cx="889749" cy="338554"/>
              </a:xfrm>
              <a:prstGeom prst="rect">
                <a:avLst/>
              </a:prstGeom>
              <a:blipFill>
                <a:blip r:embed="rId29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吹き出し: 角を丸めた四角形 147">
                <a:extLst>
                  <a:ext uri="{FF2B5EF4-FFF2-40B4-BE49-F238E27FC236}">
                    <a16:creationId xmlns:a16="http://schemas.microsoft.com/office/drawing/2014/main" id="{17672AE8-2361-4DF2-8687-E6C589BBD287}"/>
                  </a:ext>
                </a:extLst>
              </p:cNvPr>
              <p:cNvSpPr/>
              <p:nvPr/>
            </p:nvSpPr>
            <p:spPr>
              <a:xfrm>
                <a:off x="9956317" y="3710992"/>
                <a:ext cx="2030985" cy="518094"/>
              </a:xfrm>
              <a:prstGeom prst="wedgeRoundRectCallout">
                <a:avLst>
                  <a:gd name="adj1" fmla="val -30093"/>
                  <a:gd name="adj2" fmla="val 84158"/>
                  <a:gd name="adj3" fmla="val 16667"/>
                </a:avLst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1" lang="ja-JP" altLang="en-US" sz="1400" dirty="0"/>
                  <a:t>を網羅できないし、</a:t>
                </a:r>
                <a:endParaRPr kumimoji="1" lang="en-US" altLang="ja-JP" sz="1400" dirty="0"/>
              </a:p>
              <a:p>
                <a:pPr algn="ctr"/>
                <a:r>
                  <a:rPr kumimoji="1" lang="ja-JP" altLang="en-US" sz="1400" dirty="0"/>
                  <a:t>同じ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1400" dirty="0"/>
                  <a:t>を実現する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1400" dirty="0"/>
                  <a:t>が複数</a:t>
                </a:r>
              </a:p>
            </p:txBody>
          </p:sp>
        </mc:Choice>
        <mc:Fallback xmlns="">
          <p:sp>
            <p:nvSpPr>
              <p:cNvPr id="148" name="吹き出し: 角を丸めた四角形 147">
                <a:extLst>
                  <a:ext uri="{FF2B5EF4-FFF2-40B4-BE49-F238E27FC236}">
                    <a16:creationId xmlns:a16="http://schemas.microsoft.com/office/drawing/2014/main" id="{17672AE8-2361-4DF2-8687-E6C589BBD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317" y="3710992"/>
                <a:ext cx="2030985" cy="518094"/>
              </a:xfrm>
              <a:prstGeom prst="wedgeRoundRectCallout">
                <a:avLst>
                  <a:gd name="adj1" fmla="val -30093"/>
                  <a:gd name="adj2" fmla="val 84158"/>
                  <a:gd name="adj3" fmla="val 16667"/>
                </a:avLst>
              </a:prstGeom>
              <a:blipFill>
                <a:blip r:embed="rId30"/>
                <a:stretch>
                  <a:fillRect t="-17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8F4799F0-7D5C-4B52-9F70-9B8CD46D8FBB}"/>
              </a:ext>
            </a:extLst>
          </p:cNvPr>
          <p:cNvCxnSpPr>
            <a:cxnSpLocks/>
          </p:cNvCxnSpPr>
          <p:nvPr/>
        </p:nvCxnSpPr>
        <p:spPr>
          <a:xfrm>
            <a:off x="9222352" y="5266551"/>
            <a:ext cx="1896923" cy="0"/>
          </a:xfrm>
          <a:prstGeom prst="line">
            <a:avLst/>
          </a:prstGeom>
          <a:ln w="952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8178620B-8FAF-4779-97C4-40487261D685}"/>
              </a:ext>
            </a:extLst>
          </p:cNvPr>
          <p:cNvCxnSpPr>
            <a:cxnSpLocks/>
          </p:cNvCxnSpPr>
          <p:nvPr/>
        </p:nvCxnSpPr>
        <p:spPr>
          <a:xfrm flipV="1">
            <a:off x="9598998" y="5289845"/>
            <a:ext cx="0" cy="260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3E2ADBC-9628-4227-B3B9-76CCC6E692A9}"/>
              </a:ext>
            </a:extLst>
          </p:cNvPr>
          <p:cNvCxnSpPr>
            <a:cxnSpLocks/>
          </p:cNvCxnSpPr>
          <p:nvPr/>
        </p:nvCxnSpPr>
        <p:spPr>
          <a:xfrm flipV="1">
            <a:off x="10675323" y="5289845"/>
            <a:ext cx="0" cy="260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4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写像の合成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矢印は統合できることがある</a:t>
            </a:r>
            <a:r>
              <a:rPr lang="ja-JP" altLang="en-US" dirty="0"/>
              <a:t>（経路に依らず、同じ結果になる）</a:t>
            </a:r>
            <a:r>
              <a:rPr lang="ja-JP" altLang="en-US" sz="2800" dirty="0"/>
              <a:t>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/>
              <p:nvPr/>
            </p:nvSpPr>
            <p:spPr>
              <a:xfrm>
                <a:off x="1703007" y="2242860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/>
                        <m:t>要素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07" y="2242860"/>
                <a:ext cx="925917" cy="338811"/>
              </a:xfrm>
              <a:prstGeom prst="rect">
                <a:avLst/>
              </a:prstGeom>
              <a:blipFill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E062090-FD20-41E4-BE00-A110C65A31EA}"/>
              </a:ext>
            </a:extLst>
          </p:cNvPr>
          <p:cNvCxnSpPr>
            <a:cxnSpLocks/>
          </p:cNvCxnSpPr>
          <p:nvPr/>
        </p:nvCxnSpPr>
        <p:spPr>
          <a:xfrm>
            <a:off x="3589316" y="2733904"/>
            <a:ext cx="1080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/>
              <p:nvPr/>
            </p:nvSpPr>
            <p:spPr>
              <a:xfrm>
                <a:off x="3704933" y="2247998"/>
                <a:ext cx="8406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33" y="2247998"/>
                <a:ext cx="840679" cy="307777"/>
              </a:xfrm>
              <a:prstGeom prst="rect">
                <a:avLst/>
              </a:prstGeom>
              <a:blipFill>
                <a:blip r:embed="rId3"/>
                <a:stretch>
                  <a:fillRect l="-6522" r="-434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EE4764C-DACB-40E0-8928-C48246A9D84F}"/>
                  </a:ext>
                </a:extLst>
              </p:cNvPr>
              <p:cNvSpPr txBox="1"/>
              <p:nvPr/>
            </p:nvSpPr>
            <p:spPr>
              <a:xfrm>
                <a:off x="964377" y="1645597"/>
                <a:ext cx="1496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EE4764C-DACB-40E0-8928-C48246A9D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77" y="1645597"/>
                <a:ext cx="1496312" cy="369332"/>
              </a:xfrm>
              <a:prstGeom prst="rect">
                <a:avLst/>
              </a:prstGeom>
              <a:blipFill>
                <a:blip r:embed="rId4"/>
                <a:stretch>
                  <a:fillRect l="-2033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C91E821-3502-42A4-BB1D-C433C3B9E1B9}"/>
              </a:ext>
            </a:extLst>
          </p:cNvPr>
          <p:cNvSpPr txBox="1"/>
          <p:nvPr/>
        </p:nvSpPr>
        <p:spPr>
          <a:xfrm>
            <a:off x="892076" y="2592943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/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6E73A33-D460-402A-B69B-AEBA58D7AAF9}"/>
              </a:ext>
            </a:extLst>
          </p:cNvPr>
          <p:cNvCxnSpPr>
            <a:cxnSpLocks/>
          </p:cNvCxnSpPr>
          <p:nvPr/>
        </p:nvCxnSpPr>
        <p:spPr>
          <a:xfrm flipV="1">
            <a:off x="6373330" y="5312996"/>
            <a:ext cx="1590628" cy="2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/>
              <p:nvPr/>
            </p:nvSpPr>
            <p:spPr>
              <a:xfrm>
                <a:off x="7022769" y="4850991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769" y="4850991"/>
                <a:ext cx="263918" cy="369332"/>
              </a:xfrm>
              <a:prstGeom prst="rect">
                <a:avLst/>
              </a:prstGeom>
              <a:blipFill>
                <a:blip r:embed="rId6"/>
                <a:stretch>
                  <a:fillRect l="-37209" r="-34884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70AE01D-BFE1-4F8E-A53F-72EB0198B187}"/>
                  </a:ext>
                </a:extLst>
              </p:cNvPr>
              <p:cNvSpPr txBox="1"/>
              <p:nvPr/>
            </p:nvSpPr>
            <p:spPr>
              <a:xfrm>
                <a:off x="6030076" y="1614820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[0,2]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70AE01D-BFE1-4F8E-A53F-72EB0198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076" y="1614820"/>
                <a:ext cx="92591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4150760-5EC8-46E6-BCA1-AC6B64147285}"/>
                  </a:ext>
                </a:extLst>
              </p:cNvPr>
              <p:cNvSpPr txBox="1"/>
              <p:nvPr/>
            </p:nvSpPr>
            <p:spPr>
              <a:xfrm>
                <a:off x="5157513" y="1645597"/>
                <a:ext cx="844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4150760-5EC8-46E6-BCA1-AC6B64147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513" y="1645597"/>
                <a:ext cx="844630" cy="369332"/>
              </a:xfrm>
              <a:prstGeom prst="rect">
                <a:avLst/>
              </a:prstGeom>
              <a:blipFill>
                <a:blip r:embed="rId8"/>
                <a:stretch>
                  <a:fillRect l="-2878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CD380E3-6E12-45F4-B16F-3A6C71F672D3}"/>
              </a:ext>
            </a:extLst>
          </p:cNvPr>
          <p:cNvSpPr txBox="1"/>
          <p:nvPr/>
        </p:nvSpPr>
        <p:spPr>
          <a:xfrm>
            <a:off x="4801928" y="2592943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A310E4D-CF5E-4131-9B05-4FE7257389C2}"/>
              </a:ext>
            </a:extLst>
          </p:cNvPr>
          <p:cNvCxnSpPr>
            <a:cxnSpLocks/>
          </p:cNvCxnSpPr>
          <p:nvPr/>
        </p:nvCxnSpPr>
        <p:spPr>
          <a:xfrm>
            <a:off x="7477429" y="2680716"/>
            <a:ext cx="1080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6CA57F-3977-40C2-9277-FCBC2D55996F}"/>
                  </a:ext>
                </a:extLst>
              </p:cNvPr>
              <p:cNvSpPr txBox="1"/>
              <p:nvPr/>
            </p:nvSpPr>
            <p:spPr>
              <a:xfrm>
                <a:off x="7429416" y="2247402"/>
                <a:ext cx="11308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6CA57F-3977-40C2-9277-FCBC2D55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16" y="2247402"/>
                <a:ext cx="1130822" cy="307777"/>
              </a:xfrm>
              <a:prstGeom prst="rect">
                <a:avLst/>
              </a:prstGeom>
              <a:blipFill>
                <a:blip r:embed="rId9"/>
                <a:stretch>
                  <a:fillRect l="-2162" r="-4324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174D4B6-DAD6-4960-BAD5-D0B006773D38}"/>
                  </a:ext>
                </a:extLst>
              </p:cNvPr>
              <p:cNvSpPr txBox="1"/>
              <p:nvPr/>
            </p:nvSpPr>
            <p:spPr>
              <a:xfrm>
                <a:off x="8826181" y="1651977"/>
                <a:ext cx="146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174D4B6-DAD6-4960-BAD5-D0B006773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181" y="1651977"/>
                <a:ext cx="1467558" cy="369332"/>
              </a:xfrm>
              <a:prstGeom prst="rect">
                <a:avLst/>
              </a:prstGeom>
              <a:blipFill>
                <a:blip r:embed="rId10"/>
                <a:stretch>
                  <a:fillRect l="-2905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F463859-70B8-4B6D-B4EE-16FD9C622386}"/>
              </a:ext>
            </a:extLst>
          </p:cNvPr>
          <p:cNvSpPr txBox="1"/>
          <p:nvPr/>
        </p:nvSpPr>
        <p:spPr>
          <a:xfrm>
            <a:off x="8611928" y="2594982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(1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188E036-5483-4C8F-BEB5-89F1933508B8}"/>
                  </a:ext>
                </a:extLst>
              </p:cNvPr>
              <p:cNvSpPr txBox="1"/>
              <p:nvPr/>
            </p:nvSpPr>
            <p:spPr>
              <a:xfrm>
                <a:off x="10111990" y="1618446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188E036-5483-4C8F-BEB5-89F193350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990" y="1618446"/>
                <a:ext cx="925917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5C5C708-9EB8-416C-95BE-97EC056B0D12}"/>
              </a:ext>
            </a:extLst>
          </p:cNvPr>
          <p:cNvGrpSpPr/>
          <p:nvPr/>
        </p:nvGrpSpPr>
        <p:grpSpPr>
          <a:xfrm>
            <a:off x="1112887" y="3118926"/>
            <a:ext cx="2106160" cy="406684"/>
            <a:chOff x="1112887" y="3204651"/>
            <a:chExt cx="2106160" cy="406684"/>
          </a:xfrm>
        </p:grpSpPr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C9F61802-BEE5-482E-AF2C-F65A5182F007}"/>
                </a:ext>
              </a:extLst>
            </p:cNvPr>
            <p:cNvCxnSpPr>
              <a:cxnSpLocks/>
            </p:cNvCxnSpPr>
            <p:nvPr/>
          </p:nvCxnSpPr>
          <p:spPr>
            <a:xfrm>
              <a:off x="1112887" y="3210575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32BC990B-43B0-4812-B39F-25F466944DDE}"/>
                    </a:ext>
                  </a:extLst>
                </p:cNvPr>
                <p:cNvSpPr txBox="1"/>
                <p:nvPr/>
              </p:nvSpPr>
              <p:spPr>
                <a:xfrm>
                  <a:off x="1210898" y="321057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32BC990B-43B0-4812-B39F-25F466944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898" y="3210575"/>
                  <a:ext cx="341678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89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5C7A03AB-0397-47D0-8889-8A1ECFD4981A}"/>
                    </a:ext>
                  </a:extLst>
                </p:cNvPr>
                <p:cNvSpPr txBox="1"/>
                <p:nvPr/>
              </p:nvSpPr>
              <p:spPr>
                <a:xfrm>
                  <a:off x="1727072" y="321057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5C7A03AB-0397-47D0-8889-8A1ECFD49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072" y="3210575"/>
                  <a:ext cx="341678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0F5440FF-66E6-4D1F-9F51-70F1450CA46E}"/>
                    </a:ext>
                  </a:extLst>
                </p:cNvPr>
                <p:cNvSpPr txBox="1"/>
                <p:nvPr/>
              </p:nvSpPr>
              <p:spPr>
                <a:xfrm>
                  <a:off x="2319447" y="321122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0F5440FF-66E6-4D1F-9F51-70F1450CA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447" y="3211225"/>
                  <a:ext cx="341678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70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B97EDCB3-DE27-41A8-9BD6-2C6DEF3FD155}"/>
                    </a:ext>
                  </a:extLst>
                </p:cNvPr>
                <p:cNvSpPr txBox="1"/>
                <p:nvPr/>
              </p:nvSpPr>
              <p:spPr>
                <a:xfrm>
                  <a:off x="2868055" y="320465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B97EDCB3-DE27-41A8-9BD6-2C6DEF3FD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055" y="3204651"/>
                  <a:ext cx="341678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70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43DFFE9-C1DE-4018-887A-BAC8931614A7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37" y="3210575"/>
              <a:ext cx="516174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3B1EF43-716D-42CE-ACA2-9482188716C7}"/>
              </a:ext>
            </a:extLst>
          </p:cNvPr>
          <p:cNvGrpSpPr/>
          <p:nvPr/>
        </p:nvGrpSpPr>
        <p:grpSpPr>
          <a:xfrm>
            <a:off x="4914323" y="3109401"/>
            <a:ext cx="2106160" cy="408985"/>
            <a:chOff x="4914323" y="3195126"/>
            <a:chExt cx="2106160" cy="408985"/>
          </a:xfrm>
        </p:grpSpPr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F025C0EA-EA8D-4217-9959-48A3A5A964E2}"/>
                </a:ext>
              </a:extLst>
            </p:cNvPr>
            <p:cNvCxnSpPr>
              <a:cxnSpLocks/>
            </p:cNvCxnSpPr>
            <p:nvPr/>
          </p:nvCxnSpPr>
          <p:spPr>
            <a:xfrm>
              <a:off x="4914323" y="3204001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69BBB15B-D5F8-4BF6-BF11-2614532DE03B}"/>
                    </a:ext>
                  </a:extLst>
                </p:cNvPr>
                <p:cNvSpPr txBox="1"/>
                <p:nvPr/>
              </p:nvSpPr>
              <p:spPr>
                <a:xfrm>
                  <a:off x="5012334" y="320400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69BBB15B-D5F8-4BF6-BF11-2614532DE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334" y="3204001"/>
                  <a:ext cx="341678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2C06DE87-037E-40C1-BD70-0CF23C29AF02}"/>
                    </a:ext>
                  </a:extLst>
                </p:cNvPr>
                <p:cNvSpPr txBox="1"/>
                <p:nvPr/>
              </p:nvSpPr>
              <p:spPr>
                <a:xfrm>
                  <a:off x="5528508" y="320400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2C06DE87-037E-40C1-BD70-0CF23C29A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508" y="3204001"/>
                  <a:ext cx="341678" cy="400110"/>
                </a:xfrm>
                <a:prstGeom prst="rect">
                  <a:avLst/>
                </a:prstGeom>
                <a:blipFill>
                  <a:blip r:embed="rId17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47C65328-E493-4DDD-A397-7C718641F65B}"/>
                    </a:ext>
                  </a:extLst>
                </p:cNvPr>
                <p:cNvSpPr txBox="1"/>
                <p:nvPr/>
              </p:nvSpPr>
              <p:spPr>
                <a:xfrm>
                  <a:off x="6120883" y="319512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47C65328-E493-4DDD-A397-7C718641F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83" y="3195126"/>
                  <a:ext cx="341678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2AE0C257-D234-4659-B7CB-8B61AC1CC3A1}"/>
                    </a:ext>
                  </a:extLst>
                </p:cNvPr>
                <p:cNvSpPr txBox="1"/>
                <p:nvPr/>
              </p:nvSpPr>
              <p:spPr>
                <a:xfrm>
                  <a:off x="6669491" y="3198077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2AE0C257-D234-4659-B7CB-8B61AC1CC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491" y="3198077"/>
                  <a:ext cx="341678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807685-A6A0-4F7A-A50E-915BC9C368E2}"/>
                </a:ext>
              </a:extLst>
            </p:cNvPr>
            <p:cNvCxnSpPr>
              <a:cxnSpLocks/>
              <a:stCxn id="105" idx="0"/>
              <a:endCxn id="115" idx="0"/>
            </p:cNvCxnSpPr>
            <p:nvPr/>
          </p:nvCxnSpPr>
          <p:spPr>
            <a:xfrm flipV="1">
              <a:off x="5183173" y="3195126"/>
              <a:ext cx="1108549" cy="8875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17A4DA2-9302-442D-BB01-CEA866E6E6D4}"/>
              </a:ext>
            </a:extLst>
          </p:cNvPr>
          <p:cNvGrpSpPr/>
          <p:nvPr/>
        </p:nvGrpSpPr>
        <p:grpSpPr>
          <a:xfrm>
            <a:off x="8798352" y="3121827"/>
            <a:ext cx="2106160" cy="406684"/>
            <a:chOff x="8798352" y="3207552"/>
            <a:chExt cx="2106160" cy="406684"/>
          </a:xfrm>
        </p:grpSpPr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7C63B7D7-2EDA-48A8-86CE-2C4BA1D2863B}"/>
                </a:ext>
              </a:extLst>
            </p:cNvPr>
            <p:cNvCxnSpPr>
              <a:cxnSpLocks/>
            </p:cNvCxnSpPr>
            <p:nvPr/>
          </p:nvCxnSpPr>
          <p:spPr>
            <a:xfrm>
              <a:off x="8798352" y="3213476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969D397A-FE02-41FA-B1B9-C792D40FA7CC}"/>
                    </a:ext>
                  </a:extLst>
                </p:cNvPr>
                <p:cNvSpPr txBox="1"/>
                <p:nvPr/>
              </p:nvSpPr>
              <p:spPr>
                <a:xfrm>
                  <a:off x="8896363" y="321347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969D397A-FE02-41FA-B1B9-C792D40FA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6363" y="3213476"/>
                  <a:ext cx="341678" cy="400110"/>
                </a:xfrm>
                <a:prstGeom prst="rect">
                  <a:avLst/>
                </a:prstGeom>
                <a:blipFill>
                  <a:blip r:embed="rId20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5B45ECEB-BFF3-4515-84CC-B97283CE0334}"/>
                    </a:ext>
                  </a:extLst>
                </p:cNvPr>
                <p:cNvSpPr txBox="1"/>
                <p:nvPr/>
              </p:nvSpPr>
              <p:spPr>
                <a:xfrm>
                  <a:off x="9412537" y="321347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5B45ECEB-BFF3-4515-84CC-B97283CE0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537" y="3213476"/>
                  <a:ext cx="341678" cy="400110"/>
                </a:xfrm>
                <a:prstGeom prst="rect">
                  <a:avLst/>
                </a:prstGeom>
                <a:blipFill>
                  <a:blip r:embed="rId21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17D2FB7E-0F77-4A9A-A148-F69DF3BFCB30}"/>
                    </a:ext>
                  </a:extLst>
                </p:cNvPr>
                <p:cNvSpPr txBox="1"/>
                <p:nvPr/>
              </p:nvSpPr>
              <p:spPr>
                <a:xfrm>
                  <a:off x="10004912" y="321412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17D2FB7E-0F77-4A9A-A148-F69DF3BFC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912" y="3214126"/>
                  <a:ext cx="341678" cy="400110"/>
                </a:xfrm>
                <a:prstGeom prst="rect">
                  <a:avLst/>
                </a:prstGeom>
                <a:blipFill>
                  <a:blip r:embed="rId2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5ED27695-7C04-4D46-8E92-8B37F3D9F88F}"/>
                    </a:ext>
                  </a:extLst>
                </p:cNvPr>
                <p:cNvSpPr txBox="1"/>
                <p:nvPr/>
              </p:nvSpPr>
              <p:spPr>
                <a:xfrm>
                  <a:off x="10553520" y="3207552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5ED27695-7C04-4D46-8E92-8B37F3D9F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3520" y="3207552"/>
                  <a:ext cx="341678" cy="400110"/>
                </a:xfrm>
                <a:prstGeom prst="rect">
                  <a:avLst/>
                </a:prstGeom>
                <a:blipFill>
                  <a:blip r:embed="rId2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47C060C7-9AC9-4BA0-9B47-8F2D326E1D0B}"/>
                </a:ext>
              </a:extLst>
            </p:cNvPr>
            <p:cNvCxnSpPr>
              <a:cxnSpLocks/>
              <a:stCxn id="119" idx="0"/>
              <a:endCxn id="121" idx="0"/>
            </p:cNvCxnSpPr>
            <p:nvPr/>
          </p:nvCxnSpPr>
          <p:spPr>
            <a:xfrm flipV="1">
              <a:off x="9583376" y="3207552"/>
              <a:ext cx="1140983" cy="5924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1978BB1A-00D8-4E6E-B992-797485C0A681}"/>
              </a:ext>
            </a:extLst>
          </p:cNvPr>
          <p:cNvCxnSpPr>
            <a:cxnSpLocks/>
            <a:stCxn id="125" idx="2"/>
            <a:endCxn id="127" idx="2"/>
          </p:cNvCxnSpPr>
          <p:nvPr/>
        </p:nvCxnSpPr>
        <p:spPr>
          <a:xfrm rot="5400000" flipH="1" flipV="1">
            <a:off x="6020167" y="-344689"/>
            <a:ext cx="26721" cy="7735122"/>
          </a:xfrm>
          <a:prstGeom prst="bentConnector3">
            <a:avLst>
              <a:gd name="adj1" fmla="val -53469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2BDD87F9-7652-4CA3-9634-D099F363809B}"/>
              </a:ext>
            </a:extLst>
          </p:cNvPr>
          <p:cNvSpPr/>
          <p:nvPr/>
        </p:nvSpPr>
        <p:spPr>
          <a:xfrm>
            <a:off x="904820" y="2120603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48F61C87-3019-4933-9831-DCEF316429B6}"/>
              </a:ext>
            </a:extLst>
          </p:cNvPr>
          <p:cNvSpPr/>
          <p:nvPr/>
        </p:nvSpPr>
        <p:spPr>
          <a:xfrm>
            <a:off x="4810348" y="2064765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36D3E906-9BFB-49A3-B3F3-4CF1E9997E38}"/>
              </a:ext>
            </a:extLst>
          </p:cNvPr>
          <p:cNvSpPr/>
          <p:nvPr/>
        </p:nvSpPr>
        <p:spPr>
          <a:xfrm>
            <a:off x="8639942" y="2093882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8FCC7C6-2A06-4CD9-A399-A33A0ACEF255}"/>
                  </a:ext>
                </a:extLst>
              </p:cNvPr>
              <p:cNvSpPr txBox="1"/>
              <p:nvPr/>
            </p:nvSpPr>
            <p:spPr>
              <a:xfrm>
                <a:off x="5111926" y="3742885"/>
                <a:ext cx="18857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8FCC7C6-2A06-4CD9-A399-A33A0ACE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26" y="3742885"/>
                <a:ext cx="1885740" cy="307777"/>
              </a:xfrm>
              <a:prstGeom prst="rect">
                <a:avLst/>
              </a:prstGeom>
              <a:blipFill>
                <a:blip r:embed="rId2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4AEC2824-46DE-4F8F-9128-211F39F56342}"/>
                  </a:ext>
                </a:extLst>
              </p:cNvPr>
              <p:cNvSpPr txBox="1"/>
              <p:nvPr/>
            </p:nvSpPr>
            <p:spPr>
              <a:xfrm>
                <a:off x="2319447" y="1614820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4AEC2824-46DE-4F8F-9128-211F39F56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7" y="1614820"/>
                <a:ext cx="925917" cy="400110"/>
              </a:xfrm>
              <a:prstGeom prst="rect">
                <a:avLst/>
              </a:prstGeom>
              <a:blipFill>
                <a:blip r:embed="rId2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0C4B003-B612-40ED-B501-54CB1C2CF08B}"/>
                  </a:ext>
                </a:extLst>
              </p:cNvPr>
              <p:cNvSpPr txBox="1"/>
              <p:nvPr/>
            </p:nvSpPr>
            <p:spPr>
              <a:xfrm>
                <a:off x="5633041" y="2213382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 smtClean="0"/>
                        <m:t>要素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0C4B003-B612-40ED-B501-54CB1C2CF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041" y="2213382"/>
                <a:ext cx="925917" cy="338811"/>
              </a:xfrm>
              <a:prstGeom prst="rect">
                <a:avLst/>
              </a:prstGeom>
              <a:blipFill>
                <a:blip r:embed="rId2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DA3B5843-B322-44D4-A625-8FA3B310AB40}"/>
                  </a:ext>
                </a:extLst>
              </p:cNvPr>
              <p:cNvSpPr txBox="1"/>
              <p:nvPr/>
            </p:nvSpPr>
            <p:spPr>
              <a:xfrm>
                <a:off x="9469085" y="2204818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 smtClean="0"/>
                        <m:t>要素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DA3B5843-B322-44D4-A625-8FA3B310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085" y="2204818"/>
                <a:ext cx="925917" cy="338811"/>
              </a:xfrm>
              <a:prstGeom prst="rect">
                <a:avLst/>
              </a:prstGeom>
              <a:blipFill>
                <a:blip r:embed="rId2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03A51B7-80B9-4120-A26C-11597B5BE3F8}"/>
                  </a:ext>
                </a:extLst>
              </p:cNvPr>
              <p:cNvSpPr txBox="1"/>
              <p:nvPr/>
            </p:nvSpPr>
            <p:spPr>
              <a:xfrm>
                <a:off x="7963958" y="5085697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03A51B7-80B9-4120-A26C-11597B5B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958" y="5085697"/>
                <a:ext cx="925917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/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97086FC7-C46E-4F97-B2AC-FB0D4DE6ACDD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 flipV="1">
            <a:off x="8889875" y="5312996"/>
            <a:ext cx="1582748" cy="35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48AEE656-21A8-49D4-8732-73823A664646}"/>
                  </a:ext>
                </a:extLst>
              </p:cNvPr>
              <p:cNvSpPr txBox="1"/>
              <p:nvPr/>
            </p:nvSpPr>
            <p:spPr>
              <a:xfrm>
                <a:off x="9542609" y="4799583"/>
                <a:ext cx="277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48AEE656-21A8-49D4-8732-73823A6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609" y="4799583"/>
                <a:ext cx="277768" cy="369332"/>
              </a:xfrm>
              <a:prstGeom prst="rect">
                <a:avLst/>
              </a:prstGeom>
              <a:blipFill>
                <a:blip r:embed="rId30"/>
                <a:stretch>
                  <a:fillRect l="-23913" r="-2173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1816F05D-31BE-4BE7-A07D-BC20B3CDC0E9}"/>
              </a:ext>
            </a:extLst>
          </p:cNvPr>
          <p:cNvCxnSpPr>
            <a:cxnSpLocks/>
            <a:stCxn id="67" idx="2"/>
            <a:endCxn id="133" idx="2"/>
          </p:cNvCxnSpPr>
          <p:nvPr/>
        </p:nvCxnSpPr>
        <p:spPr>
          <a:xfrm rot="5400000" flipH="1" flipV="1">
            <a:off x="8420083" y="3034117"/>
            <a:ext cx="5787" cy="5025210"/>
          </a:xfrm>
          <a:prstGeom prst="bentConnector3">
            <a:avLst>
              <a:gd name="adj1" fmla="val -395023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8754C59-E4A9-40FA-BDE5-B22D0AA1AD43}"/>
                  </a:ext>
                </a:extLst>
              </p:cNvPr>
              <p:cNvSpPr txBox="1"/>
              <p:nvPr/>
            </p:nvSpPr>
            <p:spPr>
              <a:xfrm>
                <a:off x="8207577" y="5854541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8754C59-E4A9-40FA-BDE5-B22D0AA1A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77" y="5854541"/>
                <a:ext cx="261738" cy="369332"/>
              </a:xfrm>
              <a:prstGeom prst="rect">
                <a:avLst/>
              </a:prstGeom>
              <a:blipFill>
                <a:blip r:embed="rId31"/>
                <a:stretch>
                  <a:fillRect l="-25581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9ABCF874-C1AF-4FE3-970C-782254A40BEC}"/>
                  </a:ext>
                </a:extLst>
              </p:cNvPr>
              <p:cNvSpPr txBox="1"/>
              <p:nvPr/>
            </p:nvSpPr>
            <p:spPr>
              <a:xfrm>
                <a:off x="3508488" y="4936371"/>
                <a:ext cx="1306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9ABCF874-C1AF-4FE3-970C-782254A40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88" y="4936371"/>
                <a:ext cx="1306768" cy="369332"/>
              </a:xfrm>
              <a:prstGeom prst="rect">
                <a:avLst/>
              </a:prstGeom>
              <a:blipFill>
                <a:blip r:embed="rId32"/>
                <a:stretch>
                  <a:fillRect l="-4673" r="-6075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38C461D6-77CE-41FD-BB40-DC0233DDBF4E}"/>
              </a:ext>
            </a:extLst>
          </p:cNvPr>
          <p:cNvSpPr txBox="1"/>
          <p:nvPr/>
        </p:nvSpPr>
        <p:spPr>
          <a:xfrm>
            <a:off x="7609172" y="4434859"/>
            <a:ext cx="145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4"/>
                </a:solidFill>
              </a:rPr>
              <a:t>可換図式</a:t>
            </a:r>
            <a:endParaRPr kumimoji="1"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142" name="二等辺三角形 141">
            <a:extLst>
              <a:ext uri="{FF2B5EF4-FFF2-40B4-BE49-F238E27FC236}">
                <a16:creationId xmlns:a16="http://schemas.microsoft.com/office/drawing/2014/main" id="{1AF483BB-DEE6-48F7-9E27-453FAB89AEE3}"/>
              </a:ext>
            </a:extLst>
          </p:cNvPr>
          <p:cNvSpPr/>
          <p:nvPr/>
        </p:nvSpPr>
        <p:spPr>
          <a:xfrm rot="10800000">
            <a:off x="5481363" y="4242756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6E6C946-E961-48D9-9498-1CFEFAE75004}"/>
                  </a:ext>
                </a:extLst>
              </p:cNvPr>
              <p:cNvSpPr txBox="1"/>
              <p:nvPr/>
            </p:nvSpPr>
            <p:spPr>
              <a:xfrm>
                <a:off x="843797" y="4967948"/>
                <a:ext cx="1718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6E6C946-E961-48D9-9498-1CFEFAE75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7" y="4967948"/>
                <a:ext cx="1718419" cy="369332"/>
              </a:xfrm>
              <a:prstGeom prst="rect">
                <a:avLst/>
              </a:prstGeom>
              <a:blipFill>
                <a:blip r:embed="rId33"/>
                <a:stretch>
                  <a:fillRect l="-709" r="-5319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F483D16-94A6-4BF0-B9CA-D600EE055B1B}"/>
              </a:ext>
            </a:extLst>
          </p:cNvPr>
          <p:cNvSpPr txBox="1"/>
          <p:nvPr/>
        </p:nvSpPr>
        <p:spPr>
          <a:xfrm>
            <a:off x="1381737" y="4438623"/>
            <a:ext cx="289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合成関数・合成写像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A974ADD-B7BA-458D-B05A-CBE2EC90CD21}"/>
                  </a:ext>
                </a:extLst>
              </p:cNvPr>
              <p:cNvSpPr txBox="1"/>
              <p:nvPr/>
            </p:nvSpPr>
            <p:spPr>
              <a:xfrm>
                <a:off x="3487911" y="5428059"/>
                <a:ext cx="1220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A974ADD-B7BA-458D-B05A-CBE2EC90C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1" y="5428059"/>
                <a:ext cx="1220334" cy="369332"/>
              </a:xfrm>
              <a:prstGeom prst="rect">
                <a:avLst/>
              </a:prstGeom>
              <a:blipFill>
                <a:blip r:embed="rId34"/>
                <a:stretch>
                  <a:fillRect l="-5000" r="-4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8277499-0EBD-4235-B33C-FC0F0B1003A4}"/>
                  </a:ext>
                </a:extLst>
              </p:cNvPr>
              <p:cNvSpPr txBox="1"/>
              <p:nvPr/>
            </p:nvSpPr>
            <p:spPr>
              <a:xfrm>
                <a:off x="823728" y="5410869"/>
                <a:ext cx="1244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8277499-0EBD-4235-B33C-FC0F0B10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28" y="5410869"/>
                <a:ext cx="1244507" cy="369332"/>
              </a:xfrm>
              <a:prstGeom prst="rect">
                <a:avLst/>
              </a:prstGeom>
              <a:blipFill>
                <a:blip r:embed="rId35"/>
                <a:stretch>
                  <a:fillRect l="-1961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228859E-4419-4911-A018-FE3306C496D9}"/>
              </a:ext>
            </a:extLst>
          </p:cNvPr>
          <p:cNvSpPr txBox="1"/>
          <p:nvPr/>
        </p:nvSpPr>
        <p:spPr>
          <a:xfrm>
            <a:off x="689407" y="5893966"/>
            <a:ext cx="289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※</a:t>
            </a:r>
            <a:r>
              <a:rPr lang="ja-JP" altLang="en-US" sz="2000" dirty="0"/>
              <a:t>一般に交換はできない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68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写像（関数）は、集合の対応関係として図式できる。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/>
              <p:nvPr/>
            </p:nvSpPr>
            <p:spPr>
              <a:xfrm>
                <a:off x="3012032" y="5091953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032" y="5091953"/>
                <a:ext cx="92591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6E73A33-D460-402A-B69B-AEBA58D7AAF9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3937949" y="5316999"/>
            <a:ext cx="4099293" cy="2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/>
              <p:nvPr/>
            </p:nvSpPr>
            <p:spPr>
              <a:xfrm>
                <a:off x="5785299" y="4879544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99" y="4879544"/>
                <a:ext cx="263918" cy="369332"/>
              </a:xfrm>
              <a:prstGeom prst="rect">
                <a:avLst/>
              </a:prstGeom>
              <a:blipFill>
                <a:blip r:embed="rId3"/>
                <a:stretch>
                  <a:fillRect l="-37209" r="-3488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/>
              <p:nvPr/>
            </p:nvSpPr>
            <p:spPr>
              <a:xfrm>
                <a:off x="8037242" y="5086166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42" y="5086166"/>
                <a:ext cx="9259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EFB8605B-3B91-4753-9008-637A78835831}"/>
              </a:ext>
            </a:extLst>
          </p:cNvPr>
          <p:cNvSpPr/>
          <p:nvPr/>
        </p:nvSpPr>
        <p:spPr>
          <a:xfrm>
            <a:off x="1751005" y="2467867"/>
            <a:ext cx="3030546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13637E9-E22D-4EC9-8354-BF645614BE15}"/>
              </a:ext>
            </a:extLst>
          </p:cNvPr>
          <p:cNvSpPr/>
          <p:nvPr/>
        </p:nvSpPr>
        <p:spPr>
          <a:xfrm>
            <a:off x="7023536" y="2467867"/>
            <a:ext cx="3320613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3F3784E-AAA6-4B59-AD0F-2ACC99F4D588}"/>
              </a:ext>
            </a:extLst>
          </p:cNvPr>
          <p:cNvCxnSpPr>
            <a:cxnSpLocks/>
          </p:cNvCxnSpPr>
          <p:nvPr/>
        </p:nvCxnSpPr>
        <p:spPr>
          <a:xfrm>
            <a:off x="4971884" y="3169661"/>
            <a:ext cx="19146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D36B54A-18A5-45B3-ACD4-39B269A3BD64}"/>
                  </a:ext>
                </a:extLst>
              </p:cNvPr>
              <p:cNvSpPr txBox="1"/>
              <p:nvPr/>
            </p:nvSpPr>
            <p:spPr>
              <a:xfrm>
                <a:off x="5797558" y="261849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D36B54A-18A5-45B3-ACD4-39B269A3B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558" y="2618497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37209" r="-34884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EA803AC1-587B-4E6F-A604-5A1B2E5E2766}"/>
                  </a:ext>
                </a:extLst>
              </p:cNvPr>
              <p:cNvSpPr txBox="1"/>
              <p:nvPr/>
            </p:nvSpPr>
            <p:spPr>
              <a:xfrm>
                <a:off x="2118867" y="261849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EA803AC1-587B-4E6F-A604-5A1B2E5E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67" y="2618497"/>
                <a:ext cx="261738" cy="369332"/>
              </a:xfrm>
              <a:prstGeom prst="rect">
                <a:avLst/>
              </a:prstGeom>
              <a:blipFill>
                <a:blip r:embed="rId6"/>
                <a:stretch>
                  <a:fillRect l="-23256" r="-23256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823DF5AD-8DD0-488A-BC72-BE2451084E76}"/>
                  </a:ext>
                </a:extLst>
              </p:cNvPr>
              <p:cNvSpPr txBox="1"/>
              <p:nvPr/>
            </p:nvSpPr>
            <p:spPr>
              <a:xfrm>
                <a:off x="2731245" y="260554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823DF5AD-8DD0-488A-BC72-BE245108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45" y="2605540"/>
                <a:ext cx="261738" cy="369332"/>
              </a:xfrm>
              <a:prstGeom prst="rect">
                <a:avLst/>
              </a:prstGeom>
              <a:blipFill>
                <a:blip r:embed="rId7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7923CAA-E41D-4A17-924A-06E04093E0CA}"/>
                  </a:ext>
                </a:extLst>
              </p:cNvPr>
              <p:cNvSpPr txBox="1"/>
              <p:nvPr/>
            </p:nvSpPr>
            <p:spPr>
              <a:xfrm>
                <a:off x="3418211" y="260554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7923CAA-E41D-4A17-924A-06E04093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211" y="2605540"/>
                <a:ext cx="261738" cy="369332"/>
              </a:xfrm>
              <a:prstGeom prst="rect">
                <a:avLst/>
              </a:prstGeom>
              <a:blipFill>
                <a:blip r:embed="rId8"/>
                <a:stretch>
                  <a:fillRect l="-23256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A0FB59B-5F39-44B3-9FD2-69C1665DDA0B}"/>
                  </a:ext>
                </a:extLst>
              </p:cNvPr>
              <p:cNvSpPr txBox="1"/>
              <p:nvPr/>
            </p:nvSpPr>
            <p:spPr>
              <a:xfrm>
                <a:off x="4040117" y="260554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A0FB59B-5F39-44B3-9FD2-69C1665D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117" y="2605540"/>
                <a:ext cx="261738" cy="369332"/>
              </a:xfrm>
              <a:prstGeom prst="rect">
                <a:avLst/>
              </a:prstGeom>
              <a:blipFill>
                <a:blip r:embed="rId9"/>
                <a:stretch>
                  <a:fillRect l="-23256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BE90451-0689-4F4F-9698-C30AA23801E0}"/>
                  </a:ext>
                </a:extLst>
              </p:cNvPr>
              <p:cNvSpPr txBox="1"/>
              <p:nvPr/>
            </p:nvSpPr>
            <p:spPr>
              <a:xfrm>
                <a:off x="7411261" y="2631454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BE90451-0689-4F4F-9698-C30AA238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261" y="2631454"/>
                <a:ext cx="484107" cy="369332"/>
              </a:xfrm>
              <a:prstGeom prst="rect">
                <a:avLst/>
              </a:prstGeom>
              <a:blipFill>
                <a:blip r:embed="rId10"/>
                <a:stretch>
                  <a:fillRect l="-2532" r="-1265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67D1B22-2654-4FE4-B7C0-104A0315DA03}"/>
                  </a:ext>
                </a:extLst>
              </p:cNvPr>
              <p:cNvSpPr txBox="1"/>
              <p:nvPr/>
            </p:nvSpPr>
            <p:spPr>
              <a:xfrm>
                <a:off x="8023639" y="2618497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67D1B22-2654-4FE4-B7C0-104A0315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39" y="2618497"/>
                <a:ext cx="484107" cy="369332"/>
              </a:xfrm>
              <a:prstGeom prst="rect">
                <a:avLst/>
              </a:prstGeom>
              <a:blipFill>
                <a:blip r:embed="rId11"/>
                <a:stretch>
                  <a:fillRect l="-1250" r="-125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133037E4-19BD-4DC0-A065-A140E3DB04AB}"/>
                  </a:ext>
                </a:extLst>
              </p:cNvPr>
              <p:cNvSpPr txBox="1"/>
              <p:nvPr/>
            </p:nvSpPr>
            <p:spPr>
              <a:xfrm>
                <a:off x="8710605" y="2618497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133037E4-19BD-4DC0-A065-A140E3DB0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605" y="2618497"/>
                <a:ext cx="484107" cy="369332"/>
              </a:xfrm>
              <a:prstGeom prst="rect">
                <a:avLst/>
              </a:prstGeom>
              <a:blipFill>
                <a:blip r:embed="rId12"/>
                <a:stretch>
                  <a:fillRect l="-2532" r="-1265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BC23943-F4F2-4406-8007-291517E7A613}"/>
                  </a:ext>
                </a:extLst>
              </p:cNvPr>
              <p:cNvSpPr txBox="1"/>
              <p:nvPr/>
            </p:nvSpPr>
            <p:spPr>
              <a:xfrm>
                <a:off x="9350967" y="2618497"/>
                <a:ext cx="501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BC23943-F4F2-4406-8007-291517E7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967" y="2618497"/>
                <a:ext cx="501740" cy="369332"/>
              </a:xfrm>
              <a:prstGeom prst="rect">
                <a:avLst/>
              </a:prstGeom>
              <a:blipFill>
                <a:blip r:embed="rId13"/>
                <a:stretch>
                  <a:fillRect r="-10976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21B74635-53AD-46F1-A93B-78D01312F196}"/>
                  </a:ext>
                </a:extLst>
              </p:cNvPr>
              <p:cNvSpPr txBox="1"/>
              <p:nvPr/>
            </p:nvSpPr>
            <p:spPr>
              <a:xfrm>
                <a:off x="2007682" y="3268741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21B74635-53AD-46F1-A93B-78D01312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682" y="3268741"/>
                <a:ext cx="484107" cy="369332"/>
              </a:xfrm>
              <a:prstGeom prst="rect">
                <a:avLst/>
              </a:prstGeom>
              <a:blipFill>
                <a:blip r:embed="rId14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8B64054-A7CE-4F13-8ED9-EB15049033D9}"/>
                  </a:ext>
                </a:extLst>
              </p:cNvPr>
              <p:cNvSpPr txBox="1"/>
              <p:nvPr/>
            </p:nvSpPr>
            <p:spPr>
              <a:xfrm>
                <a:off x="2586923" y="3268741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8B64054-A7CE-4F13-8ED9-EB1504903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923" y="3268741"/>
                <a:ext cx="484107" cy="369332"/>
              </a:xfrm>
              <a:prstGeom prst="rect">
                <a:avLst/>
              </a:prstGeom>
              <a:blipFill>
                <a:blip r:embed="rId15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0139FD1-998C-4731-93D6-A96E84B635E9}"/>
                  </a:ext>
                </a:extLst>
              </p:cNvPr>
              <p:cNvSpPr txBox="1"/>
              <p:nvPr/>
            </p:nvSpPr>
            <p:spPr>
              <a:xfrm>
                <a:off x="3272244" y="3268741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0139FD1-998C-4731-93D6-A96E84B6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244" y="3268741"/>
                <a:ext cx="575479" cy="369332"/>
              </a:xfrm>
              <a:prstGeom prst="rect">
                <a:avLst/>
              </a:prstGeom>
              <a:blipFill>
                <a:blip r:embed="rId16"/>
                <a:stretch>
                  <a:fillRect l="-11702" r="-11702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6F3D8A8F-E291-4C9E-A761-41933FEDE4B5}"/>
                  </a:ext>
                </a:extLst>
              </p:cNvPr>
              <p:cNvSpPr txBox="1"/>
              <p:nvPr/>
            </p:nvSpPr>
            <p:spPr>
              <a:xfrm>
                <a:off x="3904283" y="3268741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6F3D8A8F-E291-4C9E-A761-41933FED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83" y="3268741"/>
                <a:ext cx="575479" cy="369332"/>
              </a:xfrm>
              <a:prstGeom prst="rect">
                <a:avLst/>
              </a:prstGeom>
              <a:blipFill>
                <a:blip r:embed="rId17"/>
                <a:stretch>
                  <a:fillRect l="-10526" r="-11579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5B1C4FF4-539F-4D46-9CAC-C43399BDA1CE}"/>
                  </a:ext>
                </a:extLst>
              </p:cNvPr>
              <p:cNvSpPr txBox="1"/>
              <p:nvPr/>
            </p:nvSpPr>
            <p:spPr>
              <a:xfrm>
                <a:off x="7342635" y="3278029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5B1C4FF4-539F-4D46-9CAC-C43399BD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635" y="3278029"/>
                <a:ext cx="254877" cy="369332"/>
              </a:xfrm>
              <a:prstGeom prst="rect">
                <a:avLst/>
              </a:prstGeom>
              <a:blipFill>
                <a:blip r:embed="rId18"/>
                <a:stretch>
                  <a:fillRect l="-26829" r="-2682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19756706-64FD-4AE4-83B3-C928AF285DA0}"/>
                  </a:ext>
                </a:extLst>
              </p:cNvPr>
              <p:cNvSpPr txBox="1"/>
              <p:nvPr/>
            </p:nvSpPr>
            <p:spPr>
              <a:xfrm>
                <a:off x="7921876" y="3278029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19756706-64FD-4AE4-83B3-C928AF28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876" y="3278029"/>
                <a:ext cx="254877" cy="369332"/>
              </a:xfrm>
              <a:prstGeom prst="rect">
                <a:avLst/>
              </a:prstGeom>
              <a:blipFill>
                <a:blip r:embed="rId19"/>
                <a:stretch>
                  <a:fillRect l="-26829" r="-2682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40D7FD8-18D9-4402-88CB-8824084F8291}"/>
                  </a:ext>
                </a:extLst>
              </p:cNvPr>
              <p:cNvSpPr txBox="1"/>
              <p:nvPr/>
            </p:nvSpPr>
            <p:spPr>
              <a:xfrm>
                <a:off x="8354762" y="3278029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40D7FD8-18D9-4402-88CB-8824084F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62" y="3278029"/>
                <a:ext cx="804707" cy="369332"/>
              </a:xfrm>
              <a:prstGeom prst="rect">
                <a:avLst/>
              </a:prstGeom>
              <a:blipFill>
                <a:blip r:embed="rId20"/>
                <a:stretch>
                  <a:fillRect l="-1515" r="-7576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D6C8FB0-7C1D-49DC-8B9B-FF2AFA3CAFCC}"/>
                  </a:ext>
                </a:extLst>
              </p:cNvPr>
              <p:cNvSpPr txBox="1"/>
              <p:nvPr/>
            </p:nvSpPr>
            <p:spPr>
              <a:xfrm>
                <a:off x="9232785" y="3260829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D6C8FB0-7C1D-49DC-8B9B-FF2AFA3CA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785" y="3260829"/>
                <a:ext cx="804707" cy="369332"/>
              </a:xfrm>
              <a:prstGeom prst="rect">
                <a:avLst/>
              </a:prstGeom>
              <a:blipFill>
                <a:blip r:embed="rId21"/>
                <a:stretch>
                  <a:fillRect l="-1515" r="-7576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5718F4-2E9A-4B31-A8BC-BAA5D42B0AD3}"/>
                  </a:ext>
                </a:extLst>
              </p:cNvPr>
              <p:cNvSpPr txBox="1"/>
              <p:nvPr/>
            </p:nvSpPr>
            <p:spPr>
              <a:xfrm>
                <a:off x="2818484" y="2006202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5718F4-2E9A-4B31-A8BC-BAA5D42B0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84" y="2006202"/>
                <a:ext cx="92591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8F1EC8E-0E8F-40CD-A45F-9BFDCC57CB4E}"/>
                  </a:ext>
                </a:extLst>
              </p:cNvPr>
              <p:cNvSpPr txBox="1"/>
              <p:nvPr/>
            </p:nvSpPr>
            <p:spPr>
              <a:xfrm>
                <a:off x="8265692" y="1961361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8F1EC8E-0E8F-40CD-A45F-9BFDCC57C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92" y="1961361"/>
                <a:ext cx="925917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二等辺三角形 105">
            <a:extLst>
              <a:ext uri="{FF2B5EF4-FFF2-40B4-BE49-F238E27FC236}">
                <a16:creationId xmlns:a16="http://schemas.microsoft.com/office/drawing/2014/main" id="{E56FED96-5FDE-4B71-985D-0E0C23CC8FC1}"/>
              </a:ext>
            </a:extLst>
          </p:cNvPr>
          <p:cNvSpPr/>
          <p:nvPr/>
        </p:nvSpPr>
        <p:spPr>
          <a:xfrm rot="10800000">
            <a:off x="5385255" y="4172559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1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ベクトルのノルム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ベクトルも写像によって写される要素となる。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ベクトルのノルム関数も写像の一つ。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C622F6F-E914-4824-BD63-31DC143B8F45}"/>
                  </a:ext>
                </a:extLst>
              </p:cNvPr>
              <p:cNvSpPr txBox="1"/>
              <p:nvPr/>
            </p:nvSpPr>
            <p:spPr>
              <a:xfrm>
                <a:off x="2752079" y="3307551"/>
                <a:ext cx="10992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=(1,2)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C622F6F-E914-4824-BD63-31DC143B8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79" y="3307551"/>
                <a:ext cx="1099212" cy="307777"/>
              </a:xfrm>
              <a:prstGeom prst="rect">
                <a:avLst/>
              </a:prstGeom>
              <a:blipFill>
                <a:blip r:embed="rId2"/>
                <a:stretch>
                  <a:fillRect l="-2762" r="-7182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D26BC92-3846-4670-AECC-8BC6418C985E}"/>
                  </a:ext>
                </a:extLst>
              </p:cNvPr>
              <p:cNvSpPr txBox="1"/>
              <p:nvPr/>
            </p:nvSpPr>
            <p:spPr>
              <a:xfrm>
                <a:off x="7059825" y="3270810"/>
                <a:ext cx="249151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D26BC92-3846-4670-AECC-8BC6418C9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825" y="3270810"/>
                <a:ext cx="2491515" cy="381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D6C5D1C-9872-4551-B42F-091573B3642B}"/>
                  </a:ext>
                </a:extLst>
              </p:cNvPr>
              <p:cNvSpPr txBox="1"/>
              <p:nvPr/>
            </p:nvSpPr>
            <p:spPr>
              <a:xfrm>
                <a:off x="2137941" y="2415794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D6C5D1C-9872-4551-B42F-091573B36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941" y="2415794"/>
                <a:ext cx="222283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F581301-9CC6-428A-B980-B509171072A8}"/>
              </a:ext>
            </a:extLst>
          </p:cNvPr>
          <p:cNvSpPr txBox="1"/>
          <p:nvPr/>
        </p:nvSpPr>
        <p:spPr>
          <a:xfrm>
            <a:off x="2242596" y="2780318"/>
            <a:ext cx="211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次元の実数集合）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1FEED2-7ABA-4B6B-B7DF-2A8DB17B4EB7}"/>
                  </a:ext>
                </a:extLst>
              </p:cNvPr>
              <p:cNvSpPr txBox="1"/>
              <p:nvPr/>
            </p:nvSpPr>
            <p:spPr>
              <a:xfrm>
                <a:off x="7194168" y="2415794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1FEED2-7ABA-4B6B-B7DF-2A8DB17B4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68" y="2415794"/>
                <a:ext cx="222283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AB30D0-82AA-41B6-8F82-6ACB74F5CB45}"/>
              </a:ext>
            </a:extLst>
          </p:cNvPr>
          <p:cNvSpPr txBox="1"/>
          <p:nvPr/>
        </p:nvSpPr>
        <p:spPr>
          <a:xfrm>
            <a:off x="6863480" y="2780317"/>
            <a:ext cx="2884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次元の実数集合）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AC111A-9D92-4BF3-ABEC-9B30AF3FA4BC}"/>
              </a:ext>
            </a:extLst>
          </p:cNvPr>
          <p:cNvSpPr txBox="1"/>
          <p:nvPr/>
        </p:nvSpPr>
        <p:spPr>
          <a:xfrm>
            <a:off x="881478" y="2809829"/>
            <a:ext cx="90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ベクトル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F7D248-7442-4746-96C2-4556B17804F9}"/>
              </a:ext>
            </a:extLst>
          </p:cNvPr>
          <p:cNvSpPr txBox="1"/>
          <p:nvPr/>
        </p:nvSpPr>
        <p:spPr>
          <a:xfrm>
            <a:off x="6033664" y="2479326"/>
            <a:ext cx="119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Euclidean</a:t>
            </a:r>
            <a:r>
              <a:rPr kumimoji="1" lang="ja-JP" altLang="en-US" dirty="0"/>
              <a:t>ノルム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12FA6B-C3D3-4FA5-BA33-8C938D682B80}"/>
                  </a:ext>
                </a:extLst>
              </p:cNvPr>
              <p:cNvSpPr txBox="1"/>
              <p:nvPr/>
            </p:nvSpPr>
            <p:spPr>
              <a:xfrm>
                <a:off x="3372308" y="5214896"/>
                <a:ext cx="785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12FA6B-C3D3-4FA5-BA33-8C938D682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308" y="5214896"/>
                <a:ext cx="7855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FA175A6-18C2-425D-B3E1-192AAB304F06}"/>
                  </a:ext>
                </a:extLst>
              </p:cNvPr>
              <p:cNvSpPr txBox="1"/>
              <p:nvPr/>
            </p:nvSpPr>
            <p:spPr>
              <a:xfrm>
                <a:off x="7674033" y="5214895"/>
                <a:ext cx="717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FA175A6-18C2-425D-B3E1-192AAB304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33" y="5214895"/>
                <a:ext cx="7170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DDF293-3545-4446-B8C7-353982BBD004}"/>
              </a:ext>
            </a:extLst>
          </p:cNvPr>
          <p:cNvCxnSpPr>
            <a:cxnSpLocks/>
          </p:cNvCxnSpPr>
          <p:nvPr/>
        </p:nvCxnSpPr>
        <p:spPr>
          <a:xfrm flipV="1">
            <a:off x="5041328" y="5394418"/>
            <a:ext cx="1590628" cy="2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75FE73C-5E36-4C0B-88F7-3736966A4ED2}"/>
                  </a:ext>
                </a:extLst>
              </p:cNvPr>
              <p:cNvSpPr txBox="1"/>
              <p:nvPr/>
            </p:nvSpPr>
            <p:spPr>
              <a:xfrm>
                <a:off x="5671675" y="2939702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75FE73C-5E36-4C0B-88F7-3736966A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75" y="2939702"/>
                <a:ext cx="263918" cy="369332"/>
              </a:xfrm>
              <a:prstGeom prst="rect">
                <a:avLst/>
              </a:prstGeom>
              <a:blipFill>
                <a:blip r:embed="rId8"/>
                <a:stretch>
                  <a:fillRect l="-36364" r="-31818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6A1B1A9-39BE-4DCF-A775-E00DF726BEB9}"/>
                  </a:ext>
                </a:extLst>
              </p:cNvPr>
              <p:cNvSpPr txBox="1"/>
              <p:nvPr/>
            </p:nvSpPr>
            <p:spPr>
              <a:xfrm>
                <a:off x="5041328" y="4742989"/>
                <a:ext cx="15169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6A1B1A9-39BE-4DCF-A775-E00DF726B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328" y="4742989"/>
                <a:ext cx="1516954" cy="369332"/>
              </a:xfrm>
              <a:prstGeom prst="rect">
                <a:avLst/>
              </a:prstGeom>
              <a:blipFill>
                <a:blip r:embed="rId9"/>
                <a:stretch>
                  <a:fillRect l="-6426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734E474-6E6E-4C26-81C9-E6999B0E69FC}"/>
              </a:ext>
            </a:extLst>
          </p:cNvPr>
          <p:cNvSpPr/>
          <p:nvPr/>
        </p:nvSpPr>
        <p:spPr>
          <a:xfrm>
            <a:off x="1730904" y="3118872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2CA1109-2697-4A77-BD82-B9D246597376}"/>
              </a:ext>
            </a:extLst>
          </p:cNvPr>
          <p:cNvSpPr/>
          <p:nvPr/>
        </p:nvSpPr>
        <p:spPr>
          <a:xfrm>
            <a:off x="6734802" y="3118872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9520245-3BF6-4544-84FC-E23AE5107E3C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4872466" y="3461439"/>
            <a:ext cx="18623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0EF855B8-E44B-4F4B-8D71-AB0AC4BC75B1}"/>
              </a:ext>
            </a:extLst>
          </p:cNvPr>
          <p:cNvSpPr/>
          <p:nvPr/>
        </p:nvSpPr>
        <p:spPr>
          <a:xfrm rot="10800000">
            <a:off x="5266539" y="4095296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A670823-AA1F-4018-BACE-22230195ABC1}"/>
              </a:ext>
            </a:extLst>
          </p:cNvPr>
          <p:cNvCxnSpPr>
            <a:cxnSpLocks/>
          </p:cNvCxnSpPr>
          <p:nvPr/>
        </p:nvCxnSpPr>
        <p:spPr>
          <a:xfrm flipV="1">
            <a:off x="10286834" y="1598689"/>
            <a:ext cx="0" cy="12251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F53EF6E-5FF7-4450-9F3E-EEA4B0C8F537}"/>
              </a:ext>
            </a:extLst>
          </p:cNvPr>
          <p:cNvCxnSpPr>
            <a:cxnSpLocks/>
          </p:cNvCxnSpPr>
          <p:nvPr/>
        </p:nvCxnSpPr>
        <p:spPr>
          <a:xfrm flipV="1">
            <a:off x="10296359" y="2809829"/>
            <a:ext cx="1383498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19CB01A9-14DC-44BC-86F4-24F0DB6E1D64}"/>
                  </a:ext>
                </a:extLst>
              </p:cNvPr>
              <p:cNvSpPr txBox="1"/>
              <p:nvPr/>
            </p:nvSpPr>
            <p:spPr>
              <a:xfrm>
                <a:off x="10647554" y="1444800"/>
                <a:ext cx="84959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dirty="0"/>
                  <a:t>ベクトル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19CB01A9-14DC-44BC-86F4-24F0DB6E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554" y="1444800"/>
                <a:ext cx="849592" cy="307777"/>
              </a:xfrm>
              <a:prstGeom prst="rect">
                <a:avLst/>
              </a:prstGeom>
              <a:blipFill>
                <a:blip r:embed="rId10"/>
                <a:stretch>
                  <a:fillRect l="-17266" t="-18000" r="-7914" b="-4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66D9E8A-09C2-4D8C-B0E3-242BEB9BC791}"/>
              </a:ext>
            </a:extLst>
          </p:cNvPr>
          <p:cNvCxnSpPr>
            <a:cxnSpLocks/>
          </p:cNvCxnSpPr>
          <p:nvPr/>
        </p:nvCxnSpPr>
        <p:spPr>
          <a:xfrm flipV="1">
            <a:off x="10296359" y="1863174"/>
            <a:ext cx="439385" cy="9269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A66DE3A4-9394-4701-AF03-D2C679329406}"/>
              </a:ext>
            </a:extLst>
          </p:cNvPr>
          <p:cNvSpPr/>
          <p:nvPr/>
        </p:nvSpPr>
        <p:spPr>
          <a:xfrm rot="1589688">
            <a:off x="10601313" y="1899085"/>
            <a:ext cx="89981" cy="102648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2C3B34-B6AB-457B-B7F9-5033EB8C35FD}"/>
                  </a:ext>
                </a:extLst>
              </p:cNvPr>
              <p:cNvSpPr txBox="1"/>
              <p:nvPr/>
            </p:nvSpPr>
            <p:spPr>
              <a:xfrm>
                <a:off x="10779918" y="2309781"/>
                <a:ext cx="10233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dirty="0"/>
                  <a:t>ノルム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1" lang="en-US" altLang="ja-JP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2C3B34-B6AB-457B-B7F9-5033EB8C3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918" y="2309781"/>
                <a:ext cx="1023355" cy="307777"/>
              </a:xfrm>
              <a:prstGeom prst="rect">
                <a:avLst/>
              </a:prstGeom>
              <a:blipFill>
                <a:blip r:embed="rId11"/>
                <a:stretch>
                  <a:fillRect l="-13690" t="-18000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09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ベクトルの写像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ベクトルをベクトルに移す写像も考えられる。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2048BCD-9309-4AF2-A1DC-B4391E4891BD}"/>
                  </a:ext>
                </a:extLst>
              </p:cNvPr>
              <p:cNvSpPr txBox="1"/>
              <p:nvPr/>
            </p:nvSpPr>
            <p:spPr>
              <a:xfrm>
                <a:off x="3108131" y="2432073"/>
                <a:ext cx="1287981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2048BCD-9309-4AF2-A1DC-B4391E48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131" y="2432073"/>
                <a:ext cx="1287981" cy="313291"/>
              </a:xfrm>
              <a:prstGeom prst="rect">
                <a:avLst/>
              </a:prstGeom>
              <a:blipFill>
                <a:blip r:embed="rId2"/>
                <a:stretch>
                  <a:fillRect l="-2370" t="-1961" r="-1896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A499A49-21F1-4A70-B324-ABAE327CF788}"/>
                  </a:ext>
                </a:extLst>
              </p:cNvPr>
              <p:cNvSpPr txBox="1"/>
              <p:nvPr/>
            </p:nvSpPr>
            <p:spPr>
              <a:xfrm>
                <a:off x="2557544" y="1772337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A499A49-21F1-4A70-B324-ABAE327C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544" y="1772337"/>
                <a:ext cx="222283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DE9C018-E99E-40FA-932B-6C0F90642A7D}"/>
                  </a:ext>
                </a:extLst>
              </p:cNvPr>
              <p:cNvSpPr txBox="1"/>
              <p:nvPr/>
            </p:nvSpPr>
            <p:spPr>
              <a:xfrm>
                <a:off x="6918446" y="1772337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DE9C018-E99E-40FA-932B-6C0F90642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6" y="1772337"/>
                <a:ext cx="222283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0FDA498-51A6-443E-9D3B-A75A1AA632FF}"/>
                  </a:ext>
                </a:extLst>
              </p:cNvPr>
              <p:cNvSpPr txBox="1"/>
              <p:nvPr/>
            </p:nvSpPr>
            <p:spPr>
              <a:xfrm>
                <a:off x="5691228" y="2077170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0FDA498-51A6-443E-9D3B-A75A1AA6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228" y="2077170"/>
                <a:ext cx="263918" cy="369332"/>
              </a:xfrm>
              <a:prstGeom prst="rect">
                <a:avLst/>
              </a:prstGeom>
              <a:blipFill>
                <a:blip r:embed="rId5"/>
                <a:stretch>
                  <a:fillRect l="-39535" r="-3255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2CD9170-16E1-4BC8-823C-3C38974EFC62}"/>
              </a:ext>
            </a:extLst>
          </p:cNvPr>
          <p:cNvSpPr/>
          <p:nvPr/>
        </p:nvSpPr>
        <p:spPr>
          <a:xfrm>
            <a:off x="2150507" y="2256340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4DB082B-9F1A-4E82-A8E2-952AE6014D8F}"/>
              </a:ext>
            </a:extLst>
          </p:cNvPr>
          <p:cNvSpPr/>
          <p:nvPr/>
        </p:nvSpPr>
        <p:spPr>
          <a:xfrm>
            <a:off x="6459080" y="2256340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EB78D1D-7592-4C18-9A79-4801E5F5F63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292069" y="2598907"/>
            <a:ext cx="11670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9BD70B8-C605-4F4B-BA92-0AAD92D02FA1}"/>
                  </a:ext>
                </a:extLst>
              </p:cNvPr>
              <p:cNvSpPr txBox="1"/>
              <p:nvPr/>
            </p:nvSpPr>
            <p:spPr>
              <a:xfrm>
                <a:off x="7117486" y="2432073"/>
                <a:ext cx="1767600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9BD70B8-C605-4F4B-BA92-0AAD92D0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86" y="2432073"/>
                <a:ext cx="1767600" cy="313291"/>
              </a:xfrm>
              <a:prstGeom prst="rect">
                <a:avLst/>
              </a:prstGeom>
              <a:blipFill>
                <a:blip r:embed="rId6"/>
                <a:stretch>
                  <a:fillRect l="-1379" t="-3922" r="-690" b="-392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9BC5762-B83D-444D-BDF6-CA118805406D}"/>
                  </a:ext>
                </a:extLst>
              </p:cNvPr>
              <p:cNvSpPr txBox="1"/>
              <p:nvPr/>
            </p:nvSpPr>
            <p:spPr>
              <a:xfrm>
                <a:off x="2497818" y="3263056"/>
                <a:ext cx="3360664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9BC5762-B83D-444D-BDF6-CA1188054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18" y="3263056"/>
                <a:ext cx="3360664" cy="9908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A9147A0-3F91-422E-863E-B850C453C476}"/>
                  </a:ext>
                </a:extLst>
              </p:cNvPr>
              <p:cNvSpPr txBox="1"/>
              <p:nvPr/>
            </p:nvSpPr>
            <p:spPr>
              <a:xfrm>
                <a:off x="6812396" y="3604591"/>
                <a:ext cx="11499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A9147A0-3F91-422E-863E-B850C453C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96" y="3604591"/>
                <a:ext cx="1149930" cy="307777"/>
              </a:xfrm>
              <a:prstGeom prst="rect">
                <a:avLst/>
              </a:prstGeom>
              <a:blipFill>
                <a:blip r:embed="rId8"/>
                <a:stretch>
                  <a:fillRect l="-2128" b="-37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42D51B7-5CBC-4AF6-A51F-5BC0246B781A}"/>
                  </a:ext>
                </a:extLst>
              </p:cNvPr>
              <p:cNvSpPr txBox="1"/>
              <p:nvPr/>
            </p:nvSpPr>
            <p:spPr>
              <a:xfrm>
                <a:off x="3372308" y="5433971"/>
                <a:ext cx="785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42D51B7-5CBC-4AF6-A51F-5BC0246B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308" y="5433971"/>
                <a:ext cx="78553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D54C61D-819E-423F-A74C-04EA67309986}"/>
                  </a:ext>
                </a:extLst>
              </p:cNvPr>
              <p:cNvSpPr txBox="1"/>
              <p:nvPr/>
            </p:nvSpPr>
            <p:spPr>
              <a:xfrm>
                <a:off x="7674033" y="5433970"/>
                <a:ext cx="717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D54C61D-819E-423F-A74C-04EA6730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33" y="5433970"/>
                <a:ext cx="71708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3542C64-592C-4AEF-B3C6-5E411DDD0E27}"/>
              </a:ext>
            </a:extLst>
          </p:cNvPr>
          <p:cNvCxnSpPr>
            <a:cxnSpLocks/>
          </p:cNvCxnSpPr>
          <p:nvPr/>
        </p:nvCxnSpPr>
        <p:spPr>
          <a:xfrm flipV="1">
            <a:off x="5041328" y="5613493"/>
            <a:ext cx="1590628" cy="2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752D96D-0E76-44AF-A44B-778FAFA3BDFA}"/>
                  </a:ext>
                </a:extLst>
              </p:cNvPr>
              <p:cNvSpPr txBox="1"/>
              <p:nvPr/>
            </p:nvSpPr>
            <p:spPr>
              <a:xfrm>
                <a:off x="5205847" y="4996985"/>
                <a:ext cx="1310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752D96D-0E76-44AF-A44B-778FAFA3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847" y="4996985"/>
                <a:ext cx="1310038" cy="369332"/>
              </a:xfrm>
              <a:prstGeom prst="rect">
                <a:avLst/>
              </a:prstGeom>
              <a:blipFill>
                <a:blip r:embed="rId11"/>
                <a:stretch>
                  <a:fillRect l="-7442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62B050D7-D27E-4AE6-95F1-DF67DC8EA339}"/>
              </a:ext>
            </a:extLst>
          </p:cNvPr>
          <p:cNvSpPr/>
          <p:nvPr/>
        </p:nvSpPr>
        <p:spPr>
          <a:xfrm rot="10800000">
            <a:off x="5266539" y="4495346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8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線形変換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正方行列は、ベクトルを同じ空間のベクトルに移す写像</a:t>
            </a:r>
            <a:r>
              <a:rPr lang="ja-JP" altLang="en-US" dirty="0"/>
              <a:t>（変換）</a:t>
            </a:r>
            <a:r>
              <a:rPr lang="ja-JP" altLang="en-US" sz="2800" dirty="0"/>
              <a:t>である。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300D700-6DAC-40CC-B908-D7E410C34DE2}"/>
              </a:ext>
            </a:extLst>
          </p:cNvPr>
          <p:cNvCxnSpPr>
            <a:cxnSpLocks/>
          </p:cNvCxnSpPr>
          <p:nvPr/>
        </p:nvCxnSpPr>
        <p:spPr>
          <a:xfrm flipV="1">
            <a:off x="761834" y="1776115"/>
            <a:ext cx="0" cy="20318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055A85B-D73F-4782-976E-BC7851996D2A}"/>
              </a:ext>
            </a:extLst>
          </p:cNvPr>
          <p:cNvCxnSpPr>
            <a:cxnSpLocks/>
          </p:cNvCxnSpPr>
          <p:nvPr/>
        </p:nvCxnSpPr>
        <p:spPr>
          <a:xfrm flipV="1">
            <a:off x="771359" y="3774244"/>
            <a:ext cx="2351068" cy="196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B53D36A-C099-431B-A165-088A102EBEF1}"/>
                  </a:ext>
                </a:extLst>
              </p:cNvPr>
              <p:cNvSpPr txBox="1"/>
              <p:nvPr/>
            </p:nvSpPr>
            <p:spPr>
              <a:xfrm>
                <a:off x="302384" y="2295335"/>
                <a:ext cx="84959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dirty="0"/>
                  <a:t>ベクトル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B53D36A-C099-431B-A165-088A102E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4" y="2295335"/>
                <a:ext cx="849592" cy="307777"/>
              </a:xfrm>
              <a:prstGeom prst="rect">
                <a:avLst/>
              </a:prstGeom>
              <a:blipFill>
                <a:blip r:embed="rId2"/>
                <a:stretch>
                  <a:fillRect l="-17266" t="-18000" r="-7914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CCDB682-E2A2-4DF0-A8A7-609313BF09B1}"/>
              </a:ext>
            </a:extLst>
          </p:cNvPr>
          <p:cNvCxnSpPr>
            <a:cxnSpLocks/>
          </p:cNvCxnSpPr>
          <p:nvPr/>
        </p:nvCxnSpPr>
        <p:spPr>
          <a:xfrm flipV="1">
            <a:off x="771359" y="2699222"/>
            <a:ext cx="309046" cy="11053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E3E96E1-9B82-47C5-BA44-B1D51690448D}"/>
                  </a:ext>
                </a:extLst>
              </p:cNvPr>
              <p:cNvSpPr txBox="1"/>
              <p:nvPr/>
            </p:nvSpPr>
            <p:spPr>
              <a:xfrm>
                <a:off x="2661880" y="2916492"/>
                <a:ext cx="10233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dirty="0"/>
                  <a:t>ベクトル</a:t>
                </a:r>
                <a14:m>
                  <m:oMath xmlns:m="http://schemas.openxmlformats.org/officeDocument/2006/math">
                    <m:r>
                      <a:rPr kumimoji="1" lang="en-US" altLang="ja-JP" sz="20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E3E96E1-9B82-47C5-BA44-B1D51690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80" y="2916492"/>
                <a:ext cx="1023355" cy="307777"/>
              </a:xfrm>
              <a:prstGeom prst="rect">
                <a:avLst/>
              </a:prstGeom>
              <a:blipFill>
                <a:blip r:embed="rId3"/>
                <a:stretch>
                  <a:fillRect l="-14286" t="-17647" b="-431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右カーブ 14">
            <a:extLst>
              <a:ext uri="{FF2B5EF4-FFF2-40B4-BE49-F238E27FC236}">
                <a16:creationId xmlns:a16="http://schemas.microsoft.com/office/drawing/2014/main" id="{7489CD7C-B490-4865-B66A-76969BE16DA0}"/>
              </a:ext>
            </a:extLst>
          </p:cNvPr>
          <p:cNvSpPr/>
          <p:nvPr/>
        </p:nvSpPr>
        <p:spPr>
          <a:xfrm rot="18184886" flipH="1">
            <a:off x="1780906" y="2292630"/>
            <a:ext cx="436900" cy="1305948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4BF7977-8F85-4F56-91DC-D042D239E32F}"/>
                  </a:ext>
                </a:extLst>
              </p:cNvPr>
              <p:cNvSpPr txBox="1"/>
              <p:nvPr/>
            </p:nvSpPr>
            <p:spPr>
              <a:xfrm>
                <a:off x="2060366" y="2203471"/>
                <a:ext cx="3198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4BF7977-8F85-4F56-91DC-D042D239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66" y="2203471"/>
                <a:ext cx="319859" cy="276999"/>
              </a:xfrm>
              <a:prstGeom prst="rect">
                <a:avLst/>
              </a:prstGeom>
              <a:blipFill>
                <a:blip r:embed="rId4"/>
                <a:stretch>
                  <a:fillRect l="-1538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F1DE934-B2B3-49FE-BC25-4D4BFBCCBED6}"/>
                  </a:ext>
                </a:extLst>
              </p:cNvPr>
              <p:cNvSpPr txBox="1"/>
              <p:nvPr/>
            </p:nvSpPr>
            <p:spPr>
              <a:xfrm>
                <a:off x="4939695" y="2283700"/>
                <a:ext cx="1725729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F1DE934-B2B3-49FE-BC25-4D4BFBCC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695" y="2283700"/>
                <a:ext cx="1725729" cy="313291"/>
              </a:xfrm>
              <a:prstGeom prst="rect">
                <a:avLst/>
              </a:prstGeom>
              <a:blipFill>
                <a:blip r:embed="rId5"/>
                <a:stretch>
                  <a:fillRect t="-1961" r="-707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EBF0C91-123D-4F53-80C7-B8AC88CE2BC8}"/>
                  </a:ext>
                </a:extLst>
              </p:cNvPr>
              <p:cNvSpPr txBox="1"/>
              <p:nvPr/>
            </p:nvSpPr>
            <p:spPr>
              <a:xfrm>
                <a:off x="4691144" y="1649353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EBF0C91-123D-4F53-80C7-B8AC88CE2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144" y="1649353"/>
                <a:ext cx="222283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51F4924-ACFC-4512-A021-2E7F3833C363}"/>
                  </a:ext>
                </a:extLst>
              </p:cNvPr>
              <p:cNvSpPr txBox="1"/>
              <p:nvPr/>
            </p:nvSpPr>
            <p:spPr>
              <a:xfrm>
                <a:off x="9052046" y="1649353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51F4924-ACFC-4512-A021-2E7F3833C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46" y="1649353"/>
                <a:ext cx="222283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27CFC5-2E1E-467C-B218-17CE8612646E}"/>
                  </a:ext>
                </a:extLst>
              </p:cNvPr>
              <p:cNvSpPr txBox="1"/>
              <p:nvPr/>
            </p:nvSpPr>
            <p:spPr>
              <a:xfrm>
                <a:off x="7425669" y="1713446"/>
                <a:ext cx="1197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27CFC5-2E1E-467C-B218-17CE8612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69" y="1713446"/>
                <a:ext cx="1197892" cy="369332"/>
              </a:xfrm>
              <a:prstGeom prst="rect">
                <a:avLst/>
              </a:prstGeom>
              <a:blipFill>
                <a:blip r:embed="rId8"/>
                <a:stretch>
                  <a:fillRect l="-7614" r="-558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C4D36CB-F730-4D9D-9AE6-B1C157F1B4FF}"/>
              </a:ext>
            </a:extLst>
          </p:cNvPr>
          <p:cNvSpPr/>
          <p:nvPr/>
        </p:nvSpPr>
        <p:spPr>
          <a:xfrm>
            <a:off x="4284107" y="2133356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98BF46A-B2F4-4EDA-93BB-673D1731642E}"/>
              </a:ext>
            </a:extLst>
          </p:cNvPr>
          <p:cNvSpPr/>
          <p:nvPr/>
        </p:nvSpPr>
        <p:spPr>
          <a:xfrm>
            <a:off x="8592680" y="2133356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3333F20-E9A4-4CA7-85C1-3CE1AF3DE92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425669" y="2475923"/>
            <a:ext cx="11670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1AA809-11CE-41B3-803E-B699FEFFD701}"/>
                  </a:ext>
                </a:extLst>
              </p:cNvPr>
              <p:cNvSpPr txBox="1"/>
              <p:nvPr/>
            </p:nvSpPr>
            <p:spPr>
              <a:xfrm>
                <a:off x="9279212" y="2283700"/>
                <a:ext cx="1768497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1AA809-11CE-41B3-803E-B699FEFF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212" y="2283700"/>
                <a:ext cx="1768497" cy="313291"/>
              </a:xfrm>
              <a:prstGeom prst="rect">
                <a:avLst/>
              </a:prstGeom>
              <a:blipFill>
                <a:blip r:embed="rId9"/>
                <a:stretch>
                  <a:fillRect t="-1961" r="-690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E821A7B-C7FA-4EE5-B64A-4CA559163AD2}"/>
                  </a:ext>
                </a:extLst>
              </p:cNvPr>
              <p:cNvSpPr txBox="1"/>
              <p:nvPr/>
            </p:nvSpPr>
            <p:spPr>
              <a:xfrm>
                <a:off x="4284107" y="3083739"/>
                <a:ext cx="191334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E821A7B-C7FA-4EE5-B64A-4CA55916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07" y="3083739"/>
                <a:ext cx="1913344" cy="4619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C7AAA2-3E34-4A3F-B09D-F26DD1A2FA28}"/>
                  </a:ext>
                </a:extLst>
              </p:cNvPr>
              <p:cNvSpPr txBox="1"/>
              <p:nvPr/>
            </p:nvSpPr>
            <p:spPr>
              <a:xfrm>
                <a:off x="6339153" y="3083739"/>
                <a:ext cx="2173031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C7AAA2-3E34-4A3F-B09D-F26DD1A2F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53" y="3083739"/>
                <a:ext cx="2173031" cy="461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7B91D1-9E9F-4E65-A4AE-3868E32FCD1C}"/>
                  </a:ext>
                </a:extLst>
              </p:cNvPr>
              <p:cNvSpPr txBox="1"/>
              <p:nvPr/>
            </p:nvSpPr>
            <p:spPr>
              <a:xfrm>
                <a:off x="10027710" y="3003288"/>
                <a:ext cx="876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7B91D1-9E9F-4E65-A4AE-3868E3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710" y="3003288"/>
                <a:ext cx="876650" cy="307777"/>
              </a:xfrm>
              <a:prstGeom prst="rect">
                <a:avLst/>
              </a:prstGeom>
              <a:blipFill>
                <a:blip r:embed="rId12"/>
                <a:stretch>
                  <a:fillRect l="-6250" r="-5556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A7A156DC-F324-4AA6-BD96-E2D06DBA903B}"/>
              </a:ext>
            </a:extLst>
          </p:cNvPr>
          <p:cNvSpPr/>
          <p:nvPr/>
        </p:nvSpPr>
        <p:spPr>
          <a:xfrm rot="5400000">
            <a:off x="8794671" y="3277392"/>
            <a:ext cx="514751" cy="17990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2D7A722-1FBF-4852-B4B1-FAB84B75A8CA}"/>
              </a:ext>
            </a:extLst>
          </p:cNvPr>
          <p:cNvSpPr txBox="1"/>
          <p:nvPr/>
        </p:nvSpPr>
        <p:spPr>
          <a:xfrm>
            <a:off x="9446838" y="3415281"/>
            <a:ext cx="13612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表現行列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18FC589-A287-49C4-AC70-B19B37A09BFA}"/>
                  </a:ext>
                </a:extLst>
              </p:cNvPr>
              <p:cNvSpPr txBox="1"/>
              <p:nvPr/>
            </p:nvSpPr>
            <p:spPr>
              <a:xfrm>
                <a:off x="6093940" y="4071580"/>
                <a:ext cx="361092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𝑪𝑩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18FC589-A287-49C4-AC70-B19B37A0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4071580"/>
                <a:ext cx="3610925" cy="4619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6DF40ED-AD3B-4539-869D-DFAE17993A3A}"/>
              </a:ext>
            </a:extLst>
          </p:cNvPr>
          <p:cNvCxnSpPr>
            <a:cxnSpLocks/>
          </p:cNvCxnSpPr>
          <p:nvPr/>
        </p:nvCxnSpPr>
        <p:spPr>
          <a:xfrm>
            <a:off x="4238625" y="3613471"/>
            <a:ext cx="838200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611127F-9946-43FC-800F-3B9E0B175173}"/>
              </a:ext>
            </a:extLst>
          </p:cNvPr>
          <p:cNvCxnSpPr>
            <a:cxnSpLocks/>
          </p:cNvCxnSpPr>
          <p:nvPr/>
        </p:nvCxnSpPr>
        <p:spPr>
          <a:xfrm>
            <a:off x="6305550" y="3622996"/>
            <a:ext cx="838200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4CB7702-450B-46C0-9D7D-065D4F1EA2D1}"/>
              </a:ext>
            </a:extLst>
          </p:cNvPr>
          <p:cNvCxnSpPr>
            <a:cxnSpLocks/>
          </p:cNvCxnSpPr>
          <p:nvPr/>
        </p:nvCxnSpPr>
        <p:spPr>
          <a:xfrm>
            <a:off x="10034048" y="3311065"/>
            <a:ext cx="220724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2E5977C-A140-4DA9-A09F-8F2137BAEE75}"/>
              </a:ext>
            </a:extLst>
          </p:cNvPr>
          <p:cNvCxnSpPr>
            <a:cxnSpLocks/>
          </p:cNvCxnSpPr>
          <p:nvPr/>
        </p:nvCxnSpPr>
        <p:spPr>
          <a:xfrm flipV="1">
            <a:off x="771359" y="6193594"/>
            <a:ext cx="2351068" cy="196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C3336FD-F6D6-4D51-A492-DED61B790E3C}"/>
              </a:ext>
            </a:extLst>
          </p:cNvPr>
          <p:cNvCxnSpPr>
            <a:cxnSpLocks/>
          </p:cNvCxnSpPr>
          <p:nvPr/>
        </p:nvCxnSpPr>
        <p:spPr>
          <a:xfrm flipV="1">
            <a:off x="771359" y="4174310"/>
            <a:ext cx="0" cy="20318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27C8A6F-A10F-4D7F-99DC-784B516FD613}"/>
              </a:ext>
            </a:extLst>
          </p:cNvPr>
          <p:cNvCxnSpPr>
            <a:cxnSpLocks/>
          </p:cNvCxnSpPr>
          <p:nvPr/>
        </p:nvCxnSpPr>
        <p:spPr>
          <a:xfrm flipV="1">
            <a:off x="647700" y="4214563"/>
            <a:ext cx="2305613" cy="2081463"/>
          </a:xfrm>
          <a:prstGeom prst="line">
            <a:avLst/>
          </a:prstGeom>
          <a:ln w="952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BFD697A-689F-47EA-8D3E-A3FE2AF3EB4F}"/>
              </a:ext>
            </a:extLst>
          </p:cNvPr>
          <p:cNvCxnSpPr>
            <a:cxnSpLocks/>
          </p:cNvCxnSpPr>
          <p:nvPr/>
        </p:nvCxnSpPr>
        <p:spPr>
          <a:xfrm flipV="1">
            <a:off x="761834" y="5115536"/>
            <a:ext cx="309046" cy="11053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6B68C9D-2CA0-44C3-AB84-657333177381}"/>
              </a:ext>
            </a:extLst>
          </p:cNvPr>
          <p:cNvCxnSpPr>
            <a:cxnSpLocks/>
          </p:cNvCxnSpPr>
          <p:nvPr/>
        </p:nvCxnSpPr>
        <p:spPr>
          <a:xfrm flipV="1">
            <a:off x="780885" y="5961176"/>
            <a:ext cx="1019621" cy="2520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A448147-E6D1-4BC0-BC62-E27B58F63F83}"/>
              </a:ext>
            </a:extLst>
          </p:cNvPr>
          <p:cNvCxnSpPr>
            <a:cxnSpLocks/>
          </p:cNvCxnSpPr>
          <p:nvPr/>
        </p:nvCxnSpPr>
        <p:spPr>
          <a:xfrm flipV="1">
            <a:off x="795782" y="5961176"/>
            <a:ext cx="1930632" cy="241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92BCD73-DB38-4A09-A350-664FF0C47E9A}"/>
              </a:ext>
            </a:extLst>
          </p:cNvPr>
          <p:cNvCxnSpPr>
            <a:cxnSpLocks/>
          </p:cNvCxnSpPr>
          <p:nvPr/>
        </p:nvCxnSpPr>
        <p:spPr>
          <a:xfrm flipV="1">
            <a:off x="773837" y="3541568"/>
            <a:ext cx="1930632" cy="241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矢印: 右カーブ 53">
            <a:extLst>
              <a:ext uri="{FF2B5EF4-FFF2-40B4-BE49-F238E27FC236}">
                <a16:creationId xmlns:a16="http://schemas.microsoft.com/office/drawing/2014/main" id="{FD3102D2-A89F-4D53-9938-0351468597C3}"/>
              </a:ext>
            </a:extLst>
          </p:cNvPr>
          <p:cNvSpPr/>
          <p:nvPr/>
        </p:nvSpPr>
        <p:spPr>
          <a:xfrm rot="19140174" flipH="1">
            <a:off x="1404794" y="4796227"/>
            <a:ext cx="436900" cy="934100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6D60D56-3216-4C06-8625-4DF1F62E951A}"/>
                  </a:ext>
                </a:extLst>
              </p:cNvPr>
              <p:cNvSpPr txBox="1"/>
              <p:nvPr/>
            </p:nvSpPr>
            <p:spPr>
              <a:xfrm>
                <a:off x="783850" y="4515931"/>
                <a:ext cx="1737956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-US" altLang="ja-JP" sz="1600" dirty="0"/>
                  <a:t>:</a:t>
                </a:r>
                <a:r>
                  <a:rPr kumimoji="1" lang="ja-JP" altLang="en-US" sz="1600" dirty="0"/>
                  <a:t>直線対称移動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6D60D56-3216-4C06-8625-4DF1F62E9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50" y="4515931"/>
                <a:ext cx="1737956" cy="270652"/>
              </a:xfrm>
              <a:prstGeom prst="rect">
                <a:avLst/>
              </a:prstGeom>
              <a:blipFill>
                <a:blip r:embed="rId14"/>
                <a:stretch>
                  <a:fillRect t="-18182"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矢印: 右 55">
            <a:extLst>
              <a:ext uri="{FF2B5EF4-FFF2-40B4-BE49-F238E27FC236}">
                <a16:creationId xmlns:a16="http://schemas.microsoft.com/office/drawing/2014/main" id="{A9920391-C745-41C2-B842-0574246233DA}"/>
              </a:ext>
            </a:extLst>
          </p:cNvPr>
          <p:cNvSpPr/>
          <p:nvPr/>
        </p:nvSpPr>
        <p:spPr>
          <a:xfrm>
            <a:off x="1938901" y="5752207"/>
            <a:ext cx="527861" cy="1817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B253AC0-D035-43CC-8F46-6FD038CA4DAD}"/>
                  </a:ext>
                </a:extLst>
              </p:cNvPr>
              <p:cNvSpPr txBox="1"/>
              <p:nvPr/>
            </p:nvSpPr>
            <p:spPr>
              <a:xfrm>
                <a:off x="2202831" y="5413404"/>
                <a:ext cx="104744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:</a:t>
                </a:r>
                <a:r>
                  <a:rPr kumimoji="1" lang="ja-JP" altLang="en-US" sz="1600" dirty="0"/>
                  <a:t>横に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 dirty="0"/>
                  <a:t>倍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B253AC0-D035-43CC-8F46-6FD038CA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831" y="5413404"/>
                <a:ext cx="1047448" cy="270652"/>
              </a:xfrm>
              <a:prstGeom prst="rect">
                <a:avLst/>
              </a:prstGeom>
              <a:blipFill>
                <a:blip r:embed="rId15"/>
                <a:stretch>
                  <a:fillRect t="-15909" r="-2907" b="-47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3CFB46B-F529-4A73-8D60-4CA373BFA560}"/>
              </a:ext>
            </a:extLst>
          </p:cNvPr>
          <p:cNvCxnSpPr>
            <a:cxnSpLocks/>
          </p:cNvCxnSpPr>
          <p:nvPr/>
        </p:nvCxnSpPr>
        <p:spPr>
          <a:xfrm>
            <a:off x="7584526" y="4605541"/>
            <a:ext cx="629752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9B9698E-9083-497E-89EA-7E604641D2EF}"/>
                  </a:ext>
                </a:extLst>
              </p:cNvPr>
              <p:cNvSpPr txBox="1"/>
              <p:nvPr/>
            </p:nvSpPr>
            <p:spPr>
              <a:xfrm>
                <a:off x="8559449" y="3711773"/>
                <a:ext cx="3616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9B9698E-9083-497E-89EA-7E604641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449" y="3711773"/>
                <a:ext cx="361673" cy="276999"/>
              </a:xfrm>
              <a:prstGeom prst="rect">
                <a:avLst/>
              </a:prstGeom>
              <a:blipFill>
                <a:blip r:embed="rId16"/>
                <a:stretch>
                  <a:fillRect l="-1695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CFEF921-D419-4966-BC9B-5A1E24B0B439}"/>
                  </a:ext>
                </a:extLst>
              </p:cNvPr>
              <p:cNvSpPr txBox="1"/>
              <p:nvPr/>
            </p:nvSpPr>
            <p:spPr>
              <a:xfrm>
                <a:off x="6093940" y="3748719"/>
                <a:ext cx="3616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CFEF921-D419-4966-BC9B-5A1E24B0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3748719"/>
                <a:ext cx="361673" cy="276999"/>
              </a:xfrm>
              <a:prstGeom prst="rect">
                <a:avLst/>
              </a:prstGeom>
              <a:blipFill>
                <a:blip r:embed="rId17"/>
                <a:stretch>
                  <a:fillRect l="-6780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C87FE1E-CEE4-4CAA-A6E5-9CB858E06F7D}"/>
              </a:ext>
            </a:extLst>
          </p:cNvPr>
          <p:cNvCxnSpPr>
            <a:cxnSpLocks/>
          </p:cNvCxnSpPr>
          <p:nvPr/>
        </p:nvCxnSpPr>
        <p:spPr>
          <a:xfrm>
            <a:off x="8422294" y="4605541"/>
            <a:ext cx="629752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2E24FED-CADB-4A1A-9E89-8D83852AE681}"/>
                  </a:ext>
                </a:extLst>
              </p:cNvPr>
              <p:cNvSpPr txBox="1"/>
              <p:nvPr/>
            </p:nvSpPr>
            <p:spPr>
              <a:xfrm>
                <a:off x="7774289" y="3734494"/>
                <a:ext cx="3616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2E24FED-CADB-4A1A-9E89-8D83852AE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289" y="3734494"/>
                <a:ext cx="361673" cy="276999"/>
              </a:xfrm>
              <a:prstGeom prst="rect">
                <a:avLst/>
              </a:prstGeom>
              <a:blipFill>
                <a:blip r:embed="rId1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001F9EE-C839-4014-82AB-FD1C0BDE95ED}"/>
                  </a:ext>
                </a:extLst>
              </p:cNvPr>
              <p:cNvSpPr txBox="1"/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001F9EE-C839-4014-82AB-FD1C0BDE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DCF35AD-F35D-47ED-95CF-5A2784EA7D04}"/>
                  </a:ext>
                </a:extLst>
              </p:cNvPr>
              <p:cNvSpPr txBox="1"/>
              <p:nvPr/>
            </p:nvSpPr>
            <p:spPr>
              <a:xfrm>
                <a:off x="6713952" y="5692847"/>
                <a:ext cx="277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DCF35AD-F35D-47ED-95CF-5A2784EA7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52" y="5692847"/>
                <a:ext cx="277768" cy="369332"/>
              </a:xfrm>
              <a:prstGeom prst="rect">
                <a:avLst/>
              </a:prstGeom>
              <a:blipFill>
                <a:blip r:embed="rId20"/>
                <a:stretch>
                  <a:fillRect l="-23913" r="-2173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E4E489B-5534-4E98-88ED-0D54B7FF62A1}"/>
                  </a:ext>
                </a:extLst>
              </p:cNvPr>
              <p:cNvSpPr txBox="1"/>
              <p:nvPr/>
            </p:nvSpPr>
            <p:spPr>
              <a:xfrm>
                <a:off x="7980598" y="5496480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E4E489B-5534-4E98-88ED-0D54B7FF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598" y="5496480"/>
                <a:ext cx="92591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6DFA8B9-9CCE-4A9A-A7C9-B255E1EB2950}"/>
                  </a:ext>
                </a:extLst>
              </p:cNvPr>
              <p:cNvSpPr txBox="1"/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6DFA8B9-9CCE-4A9A-A7C9-B255E1EB2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2A2F9453-E093-48A1-BF45-2B87D6A143C0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6373330" y="5312996"/>
            <a:ext cx="4099293" cy="5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E62C29C-C976-41D9-84DE-EB0059226D52}"/>
                  </a:ext>
                </a:extLst>
              </p:cNvPr>
              <p:cNvSpPr txBox="1"/>
              <p:nvPr/>
            </p:nvSpPr>
            <p:spPr>
              <a:xfrm>
                <a:off x="9676245" y="5712815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E62C29C-C976-41D9-84DE-EB0059226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245" y="5712815"/>
                <a:ext cx="261738" cy="369332"/>
              </a:xfrm>
              <a:prstGeom prst="rect">
                <a:avLst/>
              </a:prstGeom>
              <a:blipFill>
                <a:blip r:embed="rId23"/>
                <a:stretch>
                  <a:fillRect l="-25581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3D1933DA-4FE1-4C8D-B8F5-B1146F0086BE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6856636" y="4603351"/>
            <a:ext cx="177698" cy="20702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22015E-5242-44C3-BB6D-CDCB0F124E13}"/>
                  </a:ext>
                </a:extLst>
              </p:cNvPr>
              <p:cNvSpPr txBox="1"/>
              <p:nvPr/>
            </p:nvSpPr>
            <p:spPr>
              <a:xfrm>
                <a:off x="7671128" y="4871842"/>
                <a:ext cx="1306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22015E-5242-44C3-BB6D-CDCB0F124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128" y="4871842"/>
                <a:ext cx="1306768" cy="369332"/>
              </a:xfrm>
              <a:prstGeom prst="rect">
                <a:avLst/>
              </a:prstGeom>
              <a:blipFill>
                <a:blip r:embed="rId24"/>
                <a:stretch>
                  <a:fillRect l="-6977" r="-4186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6B8B3A0-B0CC-4CD7-B481-5FEB253DE80E}"/>
              </a:ext>
            </a:extLst>
          </p:cNvPr>
          <p:cNvSpPr txBox="1"/>
          <p:nvPr/>
        </p:nvSpPr>
        <p:spPr>
          <a:xfrm>
            <a:off x="4031369" y="4744535"/>
            <a:ext cx="1913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簡単な写像の合成</a:t>
            </a:r>
            <a:endParaRPr kumimoji="1" lang="ja-JP" altLang="en-US" sz="2000" dirty="0"/>
          </a:p>
        </p:txBody>
      </p: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5ED2E921-7881-4A58-BB5E-9BAF6FA83161}"/>
              </a:ext>
            </a:extLst>
          </p:cNvPr>
          <p:cNvCxnSpPr>
            <a:cxnSpLocks/>
            <a:stCxn id="66" idx="3"/>
            <a:endCxn id="67" idx="2"/>
          </p:cNvCxnSpPr>
          <p:nvPr/>
        </p:nvCxnSpPr>
        <p:spPr>
          <a:xfrm flipV="1">
            <a:off x="8906515" y="5543828"/>
            <a:ext cx="2029067" cy="18348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3AD66AB-4FD5-4924-A215-2E11167F6106}"/>
              </a:ext>
            </a:extLst>
          </p:cNvPr>
          <p:cNvSpPr txBox="1"/>
          <p:nvPr/>
        </p:nvSpPr>
        <p:spPr>
          <a:xfrm>
            <a:off x="10127473" y="4415416"/>
            <a:ext cx="1913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画像の加工に活用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197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FFF23505-491E-41B1-9DE1-DA203487FC93}"/>
              </a:ext>
            </a:extLst>
          </p:cNvPr>
          <p:cNvSpPr/>
          <p:nvPr/>
        </p:nvSpPr>
        <p:spPr>
          <a:xfrm>
            <a:off x="7766014" y="1721935"/>
            <a:ext cx="1022419" cy="21717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93287274-F5E1-4444-83E8-DDB5A74F3A5B}"/>
              </a:ext>
            </a:extLst>
          </p:cNvPr>
          <p:cNvSpPr/>
          <p:nvPr/>
        </p:nvSpPr>
        <p:spPr>
          <a:xfrm>
            <a:off x="7853517" y="1815548"/>
            <a:ext cx="843963" cy="682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33072C8E-90AF-4D2A-ABD1-0F1CD6616BFA}"/>
              </a:ext>
            </a:extLst>
          </p:cNvPr>
          <p:cNvSpPr/>
          <p:nvPr/>
        </p:nvSpPr>
        <p:spPr>
          <a:xfrm>
            <a:off x="10156965" y="1791865"/>
            <a:ext cx="761242" cy="17553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A29AB30B-D690-4B80-9C39-700368E05732}"/>
              </a:ext>
            </a:extLst>
          </p:cNvPr>
          <p:cNvSpPr/>
          <p:nvPr/>
        </p:nvSpPr>
        <p:spPr>
          <a:xfrm>
            <a:off x="10227483" y="2265153"/>
            <a:ext cx="598855" cy="1247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197481D9-4E62-4D3E-8742-38D4F3EA5A76}"/>
              </a:ext>
            </a:extLst>
          </p:cNvPr>
          <p:cNvSpPr/>
          <p:nvPr/>
        </p:nvSpPr>
        <p:spPr>
          <a:xfrm>
            <a:off x="2696699" y="3483597"/>
            <a:ext cx="338038" cy="15972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6606D86-3565-4FDA-80FC-03C05BD34821}"/>
              </a:ext>
            </a:extLst>
          </p:cNvPr>
          <p:cNvSpPr/>
          <p:nvPr/>
        </p:nvSpPr>
        <p:spPr>
          <a:xfrm>
            <a:off x="736160" y="3547217"/>
            <a:ext cx="338038" cy="1932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像</a:t>
            </a:r>
            <a:r>
              <a:rPr lang="ja-JP" altLang="en-US" sz="2400" dirty="0"/>
              <a:t>（</a:t>
            </a:r>
            <a:r>
              <a:rPr lang="en-US" altLang="ja-JP" sz="2400" dirty="0"/>
              <a:t>Image</a:t>
            </a:r>
            <a:r>
              <a:rPr lang="ja-JP" altLang="en-US" sz="2400" dirty="0"/>
              <a:t>）</a:t>
            </a:r>
            <a:r>
              <a:rPr lang="ja-JP" altLang="en-US" dirty="0"/>
              <a:t>と核</a:t>
            </a:r>
            <a:r>
              <a:rPr lang="ja-JP" altLang="en-US" sz="2400" dirty="0"/>
              <a:t>（</a:t>
            </a:r>
            <a:r>
              <a:rPr lang="en-US" altLang="ja-JP" sz="2400" dirty="0"/>
              <a:t>Kernel</a:t>
            </a:r>
            <a:r>
              <a:rPr lang="ja-JP" altLang="en-US" sz="2400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463" y="1020649"/>
                <a:ext cx="11682717" cy="68513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ja-JP" altLang="en-US" sz="2800" dirty="0"/>
                  <a:t>線形写像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ja-JP" altLang="en-US" sz="2800" dirty="0"/>
                  <a:t> の性質も理解しやすい。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3" y="1020649"/>
                <a:ext cx="11682717" cy="685134"/>
              </a:xfrm>
              <a:prstGeom prst="rect">
                <a:avLst/>
              </a:prstGeom>
              <a:blipFill>
                <a:blip r:embed="rId2"/>
                <a:stretch>
                  <a:fillRect l="-887" t="-15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A15A8-CDE6-43FB-846C-838D3BB97608}"/>
                  </a:ext>
                </a:extLst>
              </p:cNvPr>
              <p:cNvSpPr txBox="1"/>
              <p:nvPr/>
            </p:nvSpPr>
            <p:spPr>
              <a:xfrm>
                <a:off x="755907" y="3527199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A15A8-CDE6-43FB-846C-838D3BB97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3527199"/>
                <a:ext cx="317972" cy="307777"/>
              </a:xfrm>
              <a:prstGeom prst="rect">
                <a:avLst/>
              </a:prstGeom>
              <a:blipFill>
                <a:blip r:embed="rId3"/>
                <a:stretch>
                  <a:fillRect l="-7692" r="-5769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C461D97-142B-444D-9F11-B80C2042EBE5}"/>
                  </a:ext>
                </a:extLst>
              </p:cNvPr>
              <p:cNvSpPr txBox="1"/>
              <p:nvPr/>
            </p:nvSpPr>
            <p:spPr>
              <a:xfrm>
                <a:off x="800759" y="2960376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C461D97-142B-444D-9F11-B80C2042E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9" y="2960376"/>
                <a:ext cx="291234" cy="369332"/>
              </a:xfrm>
              <a:prstGeom prst="rect">
                <a:avLst/>
              </a:prstGeom>
              <a:blipFill>
                <a:blip r:embed="rId4"/>
                <a:stretch>
                  <a:fillRect l="-20833" r="-187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601CF27-6B96-4862-9A27-1B5F0ACAD9F9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1073879" y="3681088"/>
            <a:ext cx="1654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BCB9D4C-6C84-47CC-B8DE-0409840F1A6D}"/>
              </a:ext>
            </a:extLst>
          </p:cNvPr>
          <p:cNvSpPr/>
          <p:nvPr/>
        </p:nvSpPr>
        <p:spPr>
          <a:xfrm>
            <a:off x="618196" y="3382151"/>
            <a:ext cx="61112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8D096DE-DB45-4491-AB93-105D811CBD97}"/>
              </a:ext>
            </a:extLst>
          </p:cNvPr>
          <p:cNvSpPr/>
          <p:nvPr/>
        </p:nvSpPr>
        <p:spPr>
          <a:xfrm>
            <a:off x="2557308" y="3382151"/>
            <a:ext cx="63061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79FAF59-A466-416E-BF42-2BE72572976C}"/>
                  </a:ext>
                </a:extLst>
              </p:cNvPr>
              <p:cNvSpPr txBox="1"/>
              <p:nvPr/>
            </p:nvSpPr>
            <p:spPr>
              <a:xfrm>
                <a:off x="755907" y="4035006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79FAF59-A466-416E-BF42-2BE72572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4035006"/>
                <a:ext cx="323935" cy="307777"/>
              </a:xfrm>
              <a:prstGeom prst="rect">
                <a:avLst/>
              </a:prstGeom>
              <a:blipFill>
                <a:blip r:embed="rId5"/>
                <a:stretch>
                  <a:fillRect l="-7547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BD1A3FA-EDAE-4C4C-A99B-FA3627A10A6F}"/>
                  </a:ext>
                </a:extLst>
              </p:cNvPr>
              <p:cNvSpPr txBox="1"/>
              <p:nvPr/>
            </p:nvSpPr>
            <p:spPr>
              <a:xfrm>
                <a:off x="748790" y="4543308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BD1A3FA-EDAE-4C4C-A99B-FA3627A10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4543308"/>
                <a:ext cx="323935" cy="307777"/>
              </a:xfrm>
              <a:prstGeom prst="rect">
                <a:avLst/>
              </a:prstGeom>
              <a:blipFill>
                <a:blip r:embed="rId6"/>
                <a:stretch>
                  <a:fillRect l="-9434" r="-5660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BB4D717-5F9E-4B70-A150-0F5572F5F5BB}"/>
                  </a:ext>
                </a:extLst>
              </p:cNvPr>
              <p:cNvSpPr txBox="1"/>
              <p:nvPr/>
            </p:nvSpPr>
            <p:spPr>
              <a:xfrm>
                <a:off x="748790" y="5010448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BB4D717-5F9E-4B70-A150-0F5572F5F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5010448"/>
                <a:ext cx="323935" cy="307777"/>
              </a:xfrm>
              <a:prstGeom prst="rect">
                <a:avLst/>
              </a:prstGeom>
              <a:blipFill>
                <a:blip r:embed="rId7"/>
                <a:stretch>
                  <a:fillRect l="-9434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5AEE241-9203-48EB-B40C-4B2E4441EE57}"/>
                  </a:ext>
                </a:extLst>
              </p:cNvPr>
              <p:cNvSpPr txBox="1"/>
              <p:nvPr/>
            </p:nvSpPr>
            <p:spPr>
              <a:xfrm>
                <a:off x="2728007" y="3527199"/>
                <a:ext cx="320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5AEE241-9203-48EB-B40C-4B2E4441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3527199"/>
                <a:ext cx="320729" cy="307777"/>
              </a:xfrm>
              <a:prstGeom prst="rect">
                <a:avLst/>
              </a:prstGeom>
              <a:blipFill>
                <a:blip r:embed="rId8"/>
                <a:stretch>
                  <a:fillRect l="-17308" r="-769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39F940B-E9D6-4BDC-8C2A-70C0746B8D94}"/>
                  </a:ext>
                </a:extLst>
              </p:cNvPr>
              <p:cNvSpPr txBox="1"/>
              <p:nvPr/>
            </p:nvSpPr>
            <p:spPr>
              <a:xfrm>
                <a:off x="2728007" y="4035006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39F940B-E9D6-4BDC-8C2A-70C0746B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4035006"/>
                <a:ext cx="326693" cy="307777"/>
              </a:xfrm>
              <a:prstGeom prst="rect">
                <a:avLst/>
              </a:prstGeom>
              <a:blipFill>
                <a:blip r:embed="rId9"/>
                <a:stretch>
                  <a:fillRect l="-16981" r="-7547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9AEA34B-6853-4F89-A751-F4DC669BD66C}"/>
                  </a:ext>
                </a:extLst>
              </p:cNvPr>
              <p:cNvSpPr txBox="1"/>
              <p:nvPr/>
            </p:nvSpPr>
            <p:spPr>
              <a:xfrm>
                <a:off x="2720890" y="4543308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9AEA34B-6853-4F89-A751-F4DC66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4543308"/>
                <a:ext cx="326693" cy="307777"/>
              </a:xfrm>
              <a:prstGeom prst="rect">
                <a:avLst/>
              </a:prstGeom>
              <a:blipFill>
                <a:blip r:embed="rId10"/>
                <a:stretch>
                  <a:fillRect l="-16667" r="-7407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5CB920B-B88C-4190-923C-46C83585F262}"/>
                  </a:ext>
                </a:extLst>
              </p:cNvPr>
              <p:cNvSpPr txBox="1"/>
              <p:nvPr/>
            </p:nvSpPr>
            <p:spPr>
              <a:xfrm>
                <a:off x="2720890" y="5010448"/>
                <a:ext cx="3157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5CB920B-B88C-4190-923C-46C83585F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5010448"/>
                <a:ext cx="315727" cy="307777"/>
              </a:xfrm>
              <a:prstGeom prst="rect">
                <a:avLst/>
              </a:prstGeom>
              <a:blipFill>
                <a:blip r:embed="rId11"/>
                <a:stretch>
                  <a:fillRect l="-17308" r="-576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7D30192-34CA-44E8-AB92-7D08D914D5C0}"/>
                  </a:ext>
                </a:extLst>
              </p:cNvPr>
              <p:cNvSpPr txBox="1"/>
              <p:nvPr/>
            </p:nvSpPr>
            <p:spPr>
              <a:xfrm>
                <a:off x="2728007" y="2960376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7D30192-34CA-44E8-AB92-7D08D914D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2960376"/>
                <a:ext cx="278410" cy="369332"/>
              </a:xfrm>
              <a:prstGeom prst="rect">
                <a:avLst/>
              </a:prstGeom>
              <a:blipFill>
                <a:blip r:embed="rId12"/>
                <a:stretch>
                  <a:fillRect l="-24444" r="-20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9B38E57-33E8-49AC-95F4-D216E6D57A7B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1079842" y="4188895"/>
            <a:ext cx="16481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D18EE2A-F6FF-4516-A2E2-9AA6AF676553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1072725" y="4188895"/>
            <a:ext cx="1655282" cy="508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7013EEC-B270-4EDD-8BD9-04B638AF8607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1072725" y="4697197"/>
            <a:ext cx="1648165" cy="4671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DE6D34-F1F1-43CA-BBDE-F85618204F73}"/>
                  </a:ext>
                </a:extLst>
              </p:cNvPr>
              <p:cNvSpPr txBox="1"/>
              <p:nvPr/>
            </p:nvSpPr>
            <p:spPr>
              <a:xfrm>
                <a:off x="1046542" y="2043645"/>
                <a:ext cx="1727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  <m:r>
                        <a:rPr kumimoji="1" lang="en-US" altLang="ja-JP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DE6D34-F1F1-43CA-BBDE-F8561820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42" y="2043645"/>
                <a:ext cx="1727973" cy="369332"/>
              </a:xfrm>
              <a:prstGeom prst="rect">
                <a:avLst/>
              </a:prstGeom>
              <a:blipFill>
                <a:blip r:embed="rId13"/>
                <a:stretch>
                  <a:fillRect l="-353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BAA65E0-58A8-4175-BDE7-4FD0A1AEAA56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1852323" y="2732095"/>
            <a:ext cx="824413" cy="755741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CC4825A-0A7A-4CE8-8C0E-DFA59C1E32CA}"/>
              </a:ext>
            </a:extLst>
          </p:cNvPr>
          <p:cNvSpPr txBox="1"/>
          <p:nvPr/>
        </p:nvSpPr>
        <p:spPr>
          <a:xfrm>
            <a:off x="757472" y="2485874"/>
            <a:ext cx="21897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600" b="0" dirty="0"/>
              <a:t>（定義域が移す像全体）</a:t>
            </a:r>
            <a:endParaRPr kumimoji="1" lang="ja-JP" altLang="en-US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B737D133-DD0C-4CCC-9189-A6DBA49E8BDC}"/>
              </a:ext>
            </a:extLst>
          </p:cNvPr>
          <p:cNvSpPr/>
          <p:nvPr/>
        </p:nvSpPr>
        <p:spPr>
          <a:xfrm>
            <a:off x="3943185" y="4000685"/>
            <a:ext cx="338038" cy="9917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E6E262A-D6D4-43C3-A302-8E95B672589D}"/>
                  </a:ext>
                </a:extLst>
              </p:cNvPr>
              <p:cNvSpPr txBox="1"/>
              <p:nvPr/>
            </p:nvSpPr>
            <p:spPr>
              <a:xfrm>
                <a:off x="3975357" y="3527199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E6E262A-D6D4-43C3-A302-8E95B672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57" y="3527199"/>
                <a:ext cx="317972" cy="307777"/>
              </a:xfrm>
              <a:prstGeom prst="rect">
                <a:avLst/>
              </a:prstGeom>
              <a:blipFill>
                <a:blip r:embed="rId14"/>
                <a:stretch>
                  <a:fillRect l="-7692" r="-5769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C5EC168-0F12-4AEC-8D8F-CEE03CCC6139}"/>
                  </a:ext>
                </a:extLst>
              </p:cNvPr>
              <p:cNvSpPr txBox="1"/>
              <p:nvPr/>
            </p:nvSpPr>
            <p:spPr>
              <a:xfrm>
                <a:off x="4020209" y="2960376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C5EC168-0F12-4AEC-8D8F-CEE03CCC6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209" y="2960376"/>
                <a:ext cx="291234" cy="369332"/>
              </a:xfrm>
              <a:prstGeom prst="rect">
                <a:avLst/>
              </a:prstGeom>
              <a:blipFill>
                <a:blip r:embed="rId15"/>
                <a:stretch>
                  <a:fillRect l="-20833" r="-187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6E88925-EB9F-415E-B250-EA9AF7311794}"/>
              </a:ext>
            </a:extLst>
          </p:cNvPr>
          <p:cNvCxnSpPr>
            <a:cxnSpLocks/>
            <a:stCxn id="52" idx="3"/>
            <a:endCxn id="66" idx="1"/>
          </p:cNvCxnSpPr>
          <p:nvPr/>
        </p:nvCxnSpPr>
        <p:spPr>
          <a:xfrm>
            <a:off x="4293329" y="3681088"/>
            <a:ext cx="1654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D1A66F6D-4F99-4718-B669-72839A826C51}"/>
              </a:ext>
            </a:extLst>
          </p:cNvPr>
          <p:cNvSpPr/>
          <p:nvPr/>
        </p:nvSpPr>
        <p:spPr>
          <a:xfrm>
            <a:off x="3837646" y="3382151"/>
            <a:ext cx="61112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B6FED60C-BF5A-4244-B31A-F8D6E0F1318C}"/>
              </a:ext>
            </a:extLst>
          </p:cNvPr>
          <p:cNvSpPr/>
          <p:nvPr/>
        </p:nvSpPr>
        <p:spPr>
          <a:xfrm>
            <a:off x="5776758" y="3382151"/>
            <a:ext cx="63061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EC4639F-89DA-4F52-BB6A-BFCCB1372843}"/>
                  </a:ext>
                </a:extLst>
              </p:cNvPr>
              <p:cNvSpPr txBox="1"/>
              <p:nvPr/>
            </p:nvSpPr>
            <p:spPr>
              <a:xfrm>
                <a:off x="3975357" y="4035006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EC4639F-89DA-4F52-BB6A-BFCCB1372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57" y="4035006"/>
                <a:ext cx="323935" cy="307777"/>
              </a:xfrm>
              <a:prstGeom prst="rect">
                <a:avLst/>
              </a:prstGeom>
              <a:blipFill>
                <a:blip r:embed="rId16"/>
                <a:stretch>
                  <a:fillRect l="-7547" r="-754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FCF71DD-2519-4863-A410-64F452410EEC}"/>
                  </a:ext>
                </a:extLst>
              </p:cNvPr>
              <p:cNvSpPr txBox="1"/>
              <p:nvPr/>
            </p:nvSpPr>
            <p:spPr>
              <a:xfrm>
                <a:off x="3968240" y="4543308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FCF71DD-2519-4863-A410-64F45241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40" y="4543308"/>
                <a:ext cx="323935" cy="307777"/>
              </a:xfrm>
              <a:prstGeom prst="rect">
                <a:avLst/>
              </a:prstGeom>
              <a:blipFill>
                <a:blip r:embed="rId17"/>
                <a:stretch>
                  <a:fillRect l="-9434" r="-5660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084941A5-A2A3-479A-B9ED-67531AAF3D5D}"/>
                  </a:ext>
                </a:extLst>
              </p:cNvPr>
              <p:cNvSpPr txBox="1"/>
              <p:nvPr/>
            </p:nvSpPr>
            <p:spPr>
              <a:xfrm>
                <a:off x="3968240" y="5010448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084941A5-A2A3-479A-B9ED-67531AAF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40" y="5010448"/>
                <a:ext cx="323935" cy="307777"/>
              </a:xfrm>
              <a:prstGeom prst="rect">
                <a:avLst/>
              </a:prstGeom>
              <a:blipFill>
                <a:blip r:embed="rId18"/>
                <a:stretch>
                  <a:fillRect l="-9434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F70BF47-9A77-4942-A806-6A9E8A769EA0}"/>
                  </a:ext>
                </a:extLst>
              </p:cNvPr>
              <p:cNvSpPr txBox="1"/>
              <p:nvPr/>
            </p:nvSpPr>
            <p:spPr>
              <a:xfrm>
                <a:off x="5947457" y="3527199"/>
                <a:ext cx="320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F70BF47-9A77-4942-A806-6A9E8A769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457" y="3527199"/>
                <a:ext cx="320729" cy="307777"/>
              </a:xfrm>
              <a:prstGeom prst="rect">
                <a:avLst/>
              </a:prstGeom>
              <a:blipFill>
                <a:blip r:embed="rId19"/>
                <a:stretch>
                  <a:fillRect l="-17308" r="-769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C2143FE-29AA-42EE-ABA7-EEC6E2E9450F}"/>
                  </a:ext>
                </a:extLst>
              </p:cNvPr>
              <p:cNvSpPr txBox="1"/>
              <p:nvPr/>
            </p:nvSpPr>
            <p:spPr>
              <a:xfrm>
                <a:off x="6138313" y="3909012"/>
                <a:ext cx="22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C2143FE-29AA-42EE-ABA7-EEC6E2E9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13" y="3909012"/>
                <a:ext cx="224420" cy="307777"/>
              </a:xfrm>
              <a:prstGeom prst="rect">
                <a:avLst/>
              </a:prstGeom>
              <a:blipFill>
                <a:blip r:embed="rId20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CBB95EF-E584-4F90-9FD6-A629807415BE}"/>
                  </a:ext>
                </a:extLst>
              </p:cNvPr>
              <p:cNvSpPr txBox="1"/>
              <p:nvPr/>
            </p:nvSpPr>
            <p:spPr>
              <a:xfrm>
                <a:off x="5940340" y="4542813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CBB95EF-E584-4F90-9FD6-A62980741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40" y="4542813"/>
                <a:ext cx="326693" cy="307777"/>
              </a:xfrm>
              <a:prstGeom prst="rect">
                <a:avLst/>
              </a:prstGeom>
              <a:blipFill>
                <a:blip r:embed="rId21"/>
                <a:stretch>
                  <a:fillRect l="-16667" r="-7407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2E7806E-13D1-479B-88C8-1E35447FF55D}"/>
                  </a:ext>
                </a:extLst>
              </p:cNvPr>
              <p:cNvSpPr txBox="1"/>
              <p:nvPr/>
            </p:nvSpPr>
            <p:spPr>
              <a:xfrm>
                <a:off x="5940340" y="5010448"/>
                <a:ext cx="3157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2E7806E-13D1-479B-88C8-1E35447F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40" y="5010448"/>
                <a:ext cx="315727" cy="307777"/>
              </a:xfrm>
              <a:prstGeom prst="rect">
                <a:avLst/>
              </a:prstGeom>
              <a:blipFill>
                <a:blip r:embed="rId22"/>
                <a:stretch>
                  <a:fillRect l="-17308" r="-576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45F479E-9896-40EE-99EF-D2FFC0409A3A}"/>
                  </a:ext>
                </a:extLst>
              </p:cNvPr>
              <p:cNvSpPr txBox="1"/>
              <p:nvPr/>
            </p:nvSpPr>
            <p:spPr>
              <a:xfrm>
                <a:off x="5947457" y="2960376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45F479E-9896-40EE-99EF-D2FFC0409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457" y="2960376"/>
                <a:ext cx="278410" cy="369332"/>
              </a:xfrm>
              <a:prstGeom prst="rect">
                <a:avLst/>
              </a:prstGeom>
              <a:blipFill>
                <a:blip r:embed="rId23"/>
                <a:stretch>
                  <a:fillRect l="-24444" r="-20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2719652-5C03-4B1A-978E-819974673EC7}"/>
              </a:ext>
            </a:extLst>
          </p:cNvPr>
          <p:cNvCxnSpPr>
            <a:cxnSpLocks/>
            <a:stCxn id="63" idx="3"/>
            <a:endCxn id="140" idx="0"/>
          </p:cNvCxnSpPr>
          <p:nvPr/>
        </p:nvCxnSpPr>
        <p:spPr>
          <a:xfrm flipV="1">
            <a:off x="4299292" y="4126254"/>
            <a:ext cx="1696465" cy="626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BF58DC5-355F-47F4-A5A7-C5B3C184E167}"/>
              </a:ext>
            </a:extLst>
          </p:cNvPr>
          <p:cNvCxnSpPr>
            <a:cxnSpLocks/>
            <a:stCxn id="64" idx="3"/>
            <a:endCxn id="140" idx="3"/>
          </p:cNvCxnSpPr>
          <p:nvPr/>
        </p:nvCxnSpPr>
        <p:spPr>
          <a:xfrm flipV="1">
            <a:off x="4292175" y="4300655"/>
            <a:ext cx="1703582" cy="3965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D4A9FC4A-4EC7-4621-869C-9E6DB4721589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4292175" y="4696702"/>
            <a:ext cx="1648165" cy="467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E7B60471-AECD-42DC-B826-FCC12EA4B271}"/>
                  </a:ext>
                </a:extLst>
              </p:cNvPr>
              <p:cNvSpPr txBox="1"/>
              <p:nvPr/>
            </p:nvSpPr>
            <p:spPr>
              <a:xfrm>
                <a:off x="1715924" y="3180715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E7B60471-AECD-42DC-B826-FCC12EA4B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24" y="3180715"/>
                <a:ext cx="263918" cy="369332"/>
              </a:xfrm>
              <a:prstGeom prst="rect">
                <a:avLst/>
              </a:prstGeom>
              <a:blipFill>
                <a:blip r:embed="rId24"/>
                <a:stretch>
                  <a:fillRect l="-36364" r="-3181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8AC0037-1D88-4B16-8697-A0798D028E0A}"/>
                  </a:ext>
                </a:extLst>
              </p:cNvPr>
              <p:cNvSpPr txBox="1"/>
              <p:nvPr/>
            </p:nvSpPr>
            <p:spPr>
              <a:xfrm>
                <a:off x="4946094" y="3163262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8AC0037-1D88-4B16-8697-A0798D028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094" y="3163262"/>
                <a:ext cx="263918" cy="369332"/>
              </a:xfrm>
              <a:prstGeom prst="rect">
                <a:avLst/>
              </a:prstGeom>
              <a:blipFill>
                <a:blip r:embed="rId25"/>
                <a:stretch>
                  <a:fillRect l="-36364" r="-3181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749078E-368D-4019-8C35-A06970B9B8BE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4267394" y="2741620"/>
            <a:ext cx="942618" cy="124724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18C3319-27D8-4A34-BF23-10982F209F6E}"/>
                  </a:ext>
                </a:extLst>
              </p:cNvPr>
              <p:cNvSpPr txBox="1"/>
              <p:nvPr/>
            </p:nvSpPr>
            <p:spPr>
              <a:xfrm>
                <a:off x="4156482" y="2052994"/>
                <a:ext cx="2137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Ker</m:t>
                      </m:r>
                      <m:r>
                        <a:rPr kumimoji="1" lang="en-US" altLang="ja-JP" sz="24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18C3319-27D8-4A34-BF23-10982F209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82" y="2052994"/>
                <a:ext cx="2137316" cy="369332"/>
              </a:xfrm>
              <a:prstGeom prst="rect">
                <a:avLst/>
              </a:prstGeom>
              <a:blipFill>
                <a:blip r:embed="rId26"/>
                <a:stretch>
                  <a:fillRect l="-2571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59E3B1B6-BE96-42FA-A2F0-ED0ADE370377}"/>
                  </a:ext>
                </a:extLst>
              </p:cNvPr>
              <p:cNvSpPr txBox="1"/>
              <p:nvPr/>
            </p:nvSpPr>
            <p:spPr>
              <a:xfrm>
                <a:off x="4653770" y="2495399"/>
                <a:ext cx="11124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600" b="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ja-JP" altLang="en-US" sz="1600" b="0" dirty="0"/>
                  <a:t>の逆像）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59E3B1B6-BE96-42FA-A2F0-ED0ADE370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70" y="2495399"/>
                <a:ext cx="1112484" cy="246221"/>
              </a:xfrm>
              <a:prstGeom prst="rect">
                <a:avLst/>
              </a:prstGeom>
              <a:blipFill>
                <a:blip r:embed="rId27"/>
                <a:stretch>
                  <a:fillRect l="-10929" t="-24390" r="-92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83401D2-079A-4A28-9A1F-BD7B93EE9049}"/>
              </a:ext>
            </a:extLst>
          </p:cNvPr>
          <p:cNvSpPr/>
          <p:nvPr/>
        </p:nvSpPr>
        <p:spPr>
          <a:xfrm>
            <a:off x="7853517" y="2591268"/>
            <a:ext cx="834630" cy="117889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4CFB91A-1B04-432E-AFF7-7DD5576C2F93}"/>
                  </a:ext>
                </a:extLst>
              </p:cNvPr>
              <p:cNvSpPr txBox="1"/>
              <p:nvPr/>
            </p:nvSpPr>
            <p:spPr>
              <a:xfrm>
                <a:off x="8156913" y="1291597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4CFB91A-1B04-432E-AFF7-7DD5576C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913" y="1291597"/>
                <a:ext cx="291234" cy="369332"/>
              </a:xfrm>
              <a:prstGeom prst="rect">
                <a:avLst/>
              </a:prstGeom>
              <a:blipFill>
                <a:blip r:embed="rId28"/>
                <a:stretch>
                  <a:fillRect l="-20833" r="-187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CFF2FC7F-0AB1-4245-9F3A-E221792A5251}"/>
              </a:ext>
            </a:extLst>
          </p:cNvPr>
          <p:cNvSpPr/>
          <p:nvPr/>
        </p:nvSpPr>
        <p:spPr>
          <a:xfrm>
            <a:off x="10063517" y="1721935"/>
            <a:ext cx="1015608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11A4075-157A-40FF-99C8-40C81360B7A8}"/>
                  </a:ext>
                </a:extLst>
              </p:cNvPr>
              <p:cNvSpPr txBox="1"/>
              <p:nvPr/>
            </p:nvSpPr>
            <p:spPr>
              <a:xfrm>
                <a:off x="10545467" y="1786489"/>
                <a:ext cx="22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11A4075-157A-40FF-99C8-40C81360B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467" y="1786489"/>
                <a:ext cx="224420" cy="307777"/>
              </a:xfrm>
              <a:prstGeom prst="rect">
                <a:avLst/>
              </a:prstGeom>
              <a:blipFill>
                <a:blip r:embed="rId29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1632FFC-A81A-4D43-A08D-91BB962F2CEC}"/>
                  </a:ext>
                </a:extLst>
              </p:cNvPr>
              <p:cNvSpPr txBox="1"/>
              <p:nvPr/>
            </p:nvSpPr>
            <p:spPr>
              <a:xfrm>
                <a:off x="10407664" y="1300160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1632FFC-A81A-4D43-A08D-91BB962F2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664" y="1300160"/>
                <a:ext cx="278410" cy="369332"/>
              </a:xfrm>
              <a:prstGeom prst="rect">
                <a:avLst/>
              </a:prstGeom>
              <a:blipFill>
                <a:blip r:embed="rId30"/>
                <a:stretch>
                  <a:fillRect l="-21739" r="-19565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7914DBB-0EDF-40B0-9811-10840513A809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8697480" y="2080877"/>
            <a:ext cx="1788742" cy="75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82D45CFC-DE7A-47C1-812E-B1CD82A15DC6}"/>
              </a:ext>
            </a:extLst>
          </p:cNvPr>
          <p:cNvCxnSpPr>
            <a:cxnSpLocks/>
            <a:stCxn id="79" idx="3"/>
            <a:endCxn id="102" idx="1"/>
          </p:cNvCxnSpPr>
          <p:nvPr/>
        </p:nvCxnSpPr>
        <p:spPr>
          <a:xfrm flipV="1">
            <a:off x="8688147" y="2888932"/>
            <a:ext cx="1539336" cy="2917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125D36D-084D-4DE8-90A1-C73EADED2019}"/>
                  </a:ext>
                </a:extLst>
              </p:cNvPr>
              <p:cNvSpPr txBox="1"/>
              <p:nvPr/>
            </p:nvSpPr>
            <p:spPr>
              <a:xfrm>
                <a:off x="9358676" y="1503046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125D36D-084D-4DE8-90A1-C73EADED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676" y="1503046"/>
                <a:ext cx="263918" cy="369332"/>
              </a:xfrm>
              <a:prstGeom prst="rect">
                <a:avLst/>
              </a:prstGeom>
              <a:blipFill>
                <a:blip r:embed="rId31"/>
                <a:stretch>
                  <a:fillRect l="-36364" r="-3181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A59F0A8-7B04-4BDC-B817-7C3BFCC7F3B9}"/>
              </a:ext>
            </a:extLst>
          </p:cNvPr>
          <p:cNvSpPr txBox="1"/>
          <p:nvPr/>
        </p:nvSpPr>
        <p:spPr>
          <a:xfrm>
            <a:off x="9040272" y="1037213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b="0" dirty="0"/>
              <a:t>次元定理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ED7D3D4-9584-4514-8AD3-FC02E1FAD8CD}"/>
                  </a:ext>
                </a:extLst>
              </p:cNvPr>
              <p:cNvSpPr txBox="1"/>
              <p:nvPr/>
            </p:nvSpPr>
            <p:spPr>
              <a:xfrm>
                <a:off x="7589745" y="4127421"/>
                <a:ext cx="38970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a:rPr kumimoji="1" lang="en-US" altLang="ja-JP" sz="20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r>
                        <a:rPr kumimoji="1"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Ker</m:t>
                      </m:r>
                      <m:r>
                        <a:rPr kumimoji="1" lang="en-US" altLang="ja-JP" sz="20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ED7D3D4-9584-4514-8AD3-FC02E1FA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45" y="4127421"/>
                <a:ext cx="3897029" cy="307777"/>
              </a:xfrm>
              <a:prstGeom prst="rect">
                <a:avLst/>
              </a:prstGeom>
              <a:blipFill>
                <a:blip r:embed="rId32"/>
                <a:stretch>
                  <a:fillRect l="-939" r="-1721" b="-37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339FFC9-3EBA-44F1-99AB-63DEF2453552}"/>
                  </a:ext>
                </a:extLst>
              </p:cNvPr>
              <p:cNvSpPr txBox="1"/>
              <p:nvPr/>
            </p:nvSpPr>
            <p:spPr>
              <a:xfrm>
                <a:off x="7921069" y="4526460"/>
                <a:ext cx="6279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sz="16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339FFC9-3EBA-44F1-99AB-63DEF2453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069" y="4526460"/>
                <a:ext cx="627992" cy="246221"/>
              </a:xfrm>
              <a:prstGeom prst="rect">
                <a:avLst/>
              </a:prstGeom>
              <a:blipFill>
                <a:blip r:embed="rId33"/>
                <a:stretch>
                  <a:fillRect l="-6796" r="-9709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80C09A3F-259A-4BE5-90B6-6B76F7DBAA2A}"/>
                  </a:ext>
                </a:extLst>
              </p:cNvPr>
              <p:cNvSpPr txBox="1"/>
              <p:nvPr/>
            </p:nvSpPr>
            <p:spPr>
              <a:xfrm>
                <a:off x="8803252" y="2209736"/>
                <a:ext cx="603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Ker</m:t>
                      </m:r>
                      <m:r>
                        <a:rPr kumimoji="1" lang="en-US" altLang="ja-JP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80C09A3F-259A-4BE5-90B6-6B76F7DBA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252" y="2209736"/>
                <a:ext cx="603049" cy="276999"/>
              </a:xfrm>
              <a:prstGeom prst="rect">
                <a:avLst/>
              </a:prstGeom>
              <a:blipFill>
                <a:blip r:embed="rId34"/>
                <a:stretch>
                  <a:fillRect l="-7071" r="-12121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EB70403-1251-4E27-B4BB-D8A2C45A45B4}"/>
                  </a:ext>
                </a:extLst>
              </p:cNvPr>
              <p:cNvSpPr txBox="1"/>
              <p:nvPr/>
            </p:nvSpPr>
            <p:spPr>
              <a:xfrm>
                <a:off x="10955936" y="2008938"/>
                <a:ext cx="516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  <m:r>
                        <a:rPr kumimoji="1" lang="en-US" altLang="ja-JP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EB70403-1251-4E27-B4BB-D8A2C45A4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936" y="2008938"/>
                <a:ext cx="516487" cy="276999"/>
              </a:xfrm>
              <a:prstGeom prst="rect">
                <a:avLst/>
              </a:prstGeom>
              <a:blipFill>
                <a:blip r:embed="rId35"/>
                <a:stretch>
                  <a:fillRect l="-8235" t="-2222" r="-14118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7D319B62-091F-4616-9E83-D627B1AF7A87}"/>
                  </a:ext>
                </a:extLst>
              </p:cNvPr>
              <p:cNvSpPr txBox="1"/>
              <p:nvPr/>
            </p:nvSpPr>
            <p:spPr>
              <a:xfrm>
                <a:off x="10955502" y="2740815"/>
                <a:ext cx="707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7D319B62-091F-4616-9E83-D627B1AF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502" y="2740815"/>
                <a:ext cx="707245" cy="276999"/>
              </a:xfrm>
              <a:prstGeom prst="rect">
                <a:avLst/>
              </a:prstGeom>
              <a:blipFill>
                <a:blip r:embed="rId36"/>
                <a:stretch>
                  <a:fillRect l="-6897" t="-2222" r="-10345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FFD6DA8B-D299-4759-B2A9-0FC44DE48C84}"/>
                  </a:ext>
                </a:extLst>
              </p:cNvPr>
              <p:cNvSpPr txBox="1"/>
              <p:nvPr/>
            </p:nvSpPr>
            <p:spPr>
              <a:xfrm>
                <a:off x="8000657" y="5092240"/>
                <a:ext cx="15468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FFD6DA8B-D299-4759-B2A9-0FC44DE4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657" y="5092240"/>
                <a:ext cx="1546897" cy="246221"/>
              </a:xfrm>
              <a:prstGeom prst="rect">
                <a:avLst/>
              </a:prstGeom>
              <a:blipFill>
                <a:blip r:embed="rId37"/>
                <a:stretch>
                  <a:fillRect l="-2362" r="-3937" b="-34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96D73B3-0B4A-47F8-9B73-D195984FD605}"/>
                  </a:ext>
                </a:extLst>
              </p:cNvPr>
              <p:cNvSpPr txBox="1"/>
              <p:nvPr/>
            </p:nvSpPr>
            <p:spPr>
              <a:xfrm>
                <a:off x="9698622" y="5031001"/>
                <a:ext cx="403957" cy="335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96D73B3-0B4A-47F8-9B73-D195984F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622" y="5031001"/>
                <a:ext cx="403957" cy="335756"/>
              </a:xfrm>
              <a:prstGeom prst="rect">
                <a:avLst/>
              </a:prstGeom>
              <a:blipFill>
                <a:blip r:embed="rId38"/>
                <a:stretch>
                  <a:fillRect l="-10606" r="-10606"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8803ACE-95BC-457B-9696-4B055CFE637F}"/>
                  </a:ext>
                </a:extLst>
              </p:cNvPr>
              <p:cNvSpPr txBox="1"/>
              <p:nvPr/>
            </p:nvSpPr>
            <p:spPr>
              <a:xfrm>
                <a:off x="9698621" y="5440719"/>
                <a:ext cx="403957" cy="335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8803ACE-95BC-457B-9696-4B055CFE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621" y="5440719"/>
                <a:ext cx="403957" cy="335756"/>
              </a:xfrm>
              <a:prstGeom prst="rect">
                <a:avLst/>
              </a:prstGeom>
              <a:blipFill>
                <a:blip r:embed="rId39"/>
                <a:stretch>
                  <a:fillRect l="-10606" r="-10606"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E61FD108-CC60-4388-BB9B-440359152C32}"/>
                  </a:ext>
                </a:extLst>
              </p:cNvPr>
              <p:cNvSpPr txBox="1"/>
              <p:nvPr/>
            </p:nvSpPr>
            <p:spPr>
              <a:xfrm>
                <a:off x="8003613" y="5493262"/>
                <a:ext cx="15468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E61FD108-CC60-4388-BB9B-440359152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613" y="5493262"/>
                <a:ext cx="1546897" cy="246221"/>
              </a:xfrm>
              <a:prstGeom prst="rect">
                <a:avLst/>
              </a:prstGeom>
              <a:blipFill>
                <a:blip r:embed="rId40"/>
                <a:stretch>
                  <a:fillRect l="-1969" r="-3150" b="-34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B5E6D559-215D-4B2A-8B7F-95D1011A78B3}"/>
                  </a:ext>
                </a:extLst>
              </p:cNvPr>
              <p:cNvSpPr txBox="1"/>
              <p:nvPr/>
            </p:nvSpPr>
            <p:spPr>
              <a:xfrm>
                <a:off x="10246533" y="5092239"/>
                <a:ext cx="6969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600" dirty="0"/>
                  <a:t>が単射</a:t>
                </a:r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B5E6D559-215D-4B2A-8B7F-95D1011A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533" y="5092239"/>
                <a:ext cx="696922" cy="246221"/>
              </a:xfrm>
              <a:prstGeom prst="rect">
                <a:avLst/>
              </a:prstGeom>
              <a:blipFill>
                <a:blip r:embed="rId41"/>
                <a:stretch>
                  <a:fillRect l="-14035" t="-24390" r="-15789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F3350F8-6EEE-4286-9FFE-CCDE54C2BD24}"/>
                  </a:ext>
                </a:extLst>
              </p:cNvPr>
              <p:cNvSpPr txBox="1"/>
              <p:nvPr/>
            </p:nvSpPr>
            <p:spPr>
              <a:xfrm>
                <a:off x="10246533" y="5485486"/>
                <a:ext cx="69692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600" dirty="0"/>
                  <a:t>が全射</a:t>
                </a: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F3350F8-6EEE-4286-9FFE-CCDE54C2B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533" y="5485486"/>
                <a:ext cx="696922" cy="246221"/>
              </a:xfrm>
              <a:prstGeom prst="rect">
                <a:avLst/>
              </a:prstGeom>
              <a:blipFill>
                <a:blip r:embed="rId42"/>
                <a:stretch>
                  <a:fillRect l="-14035" t="-27500" r="-15789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7C66045-6878-47BC-8A42-A92D037DF917}"/>
              </a:ext>
            </a:extLst>
          </p:cNvPr>
          <p:cNvCxnSpPr>
            <a:cxnSpLocks/>
          </p:cNvCxnSpPr>
          <p:nvPr/>
        </p:nvCxnSpPr>
        <p:spPr>
          <a:xfrm>
            <a:off x="7611896" y="4487044"/>
            <a:ext cx="1227208" cy="0"/>
          </a:xfrm>
          <a:prstGeom prst="line">
            <a:avLst/>
          </a:prstGeom>
          <a:ln w="190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乗算記号 139">
            <a:extLst>
              <a:ext uri="{FF2B5EF4-FFF2-40B4-BE49-F238E27FC236}">
                <a16:creationId xmlns:a16="http://schemas.microsoft.com/office/drawing/2014/main" id="{A7D52D6A-343D-4CD4-9B58-8F9E48D4F388}"/>
              </a:ext>
            </a:extLst>
          </p:cNvPr>
          <p:cNvSpPr/>
          <p:nvPr/>
        </p:nvSpPr>
        <p:spPr>
          <a:xfrm>
            <a:off x="5922022" y="4045648"/>
            <a:ext cx="307005" cy="335613"/>
          </a:xfrm>
          <a:prstGeom prst="mathMultiply">
            <a:avLst>
              <a:gd name="adj1" fmla="val 118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2" name="乗算記号 141">
            <a:extLst>
              <a:ext uri="{FF2B5EF4-FFF2-40B4-BE49-F238E27FC236}">
                <a16:creationId xmlns:a16="http://schemas.microsoft.com/office/drawing/2014/main" id="{30229F83-D90B-411C-8AD1-7F4A27374D57}"/>
              </a:ext>
            </a:extLst>
          </p:cNvPr>
          <p:cNvSpPr/>
          <p:nvPr/>
        </p:nvSpPr>
        <p:spPr>
          <a:xfrm>
            <a:off x="10369844" y="1932738"/>
            <a:ext cx="307005" cy="335613"/>
          </a:xfrm>
          <a:prstGeom prst="mathMultiply">
            <a:avLst>
              <a:gd name="adj1" fmla="val 118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02607E3-6961-4385-9A92-A0D7BBF49B12}"/>
              </a:ext>
            </a:extLst>
          </p:cNvPr>
          <p:cNvCxnSpPr>
            <a:cxnSpLocks/>
          </p:cNvCxnSpPr>
          <p:nvPr/>
        </p:nvCxnSpPr>
        <p:spPr>
          <a:xfrm>
            <a:off x="10203209" y="4477527"/>
            <a:ext cx="1227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AA58078F-A7C1-4C81-BD5A-FB0093897DD9}"/>
              </a:ext>
            </a:extLst>
          </p:cNvPr>
          <p:cNvSpPr txBox="1"/>
          <p:nvPr/>
        </p:nvSpPr>
        <p:spPr>
          <a:xfrm>
            <a:off x="10486222" y="4547939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200" dirty="0"/>
              <a:t>退化次数</a:t>
            </a:r>
          </a:p>
        </p:txBody>
      </p:sp>
    </p:spTree>
    <p:extLst>
      <p:ext uri="{BB962C8B-B14F-4D97-AF65-F5344CB8AC3E}">
        <p14:creationId xmlns:p14="http://schemas.microsoft.com/office/powerpoint/2010/main" val="130225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写像の観点から見ると、線形代数の認識も少し違って見えてくる。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9EF0E9-D45D-4D7E-941A-3B2EF75B9591}"/>
              </a:ext>
            </a:extLst>
          </p:cNvPr>
          <p:cNvSpPr txBox="1"/>
          <p:nvPr/>
        </p:nvSpPr>
        <p:spPr>
          <a:xfrm>
            <a:off x="1184760" y="3253724"/>
            <a:ext cx="36587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400" dirty="0"/>
              <a:t>ベクトルや行列を使った、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線形連立方程式の理論？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EA8EC163-3F23-4E55-A26D-B273DCA778FE}"/>
              </a:ext>
            </a:extLst>
          </p:cNvPr>
          <p:cNvSpPr/>
          <p:nvPr/>
        </p:nvSpPr>
        <p:spPr>
          <a:xfrm rot="5400000">
            <a:off x="5536819" y="3387380"/>
            <a:ext cx="692836" cy="425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BEC68F-9C4E-46EA-9D09-BFE220694FD9}"/>
              </a:ext>
            </a:extLst>
          </p:cNvPr>
          <p:cNvSpPr txBox="1"/>
          <p:nvPr/>
        </p:nvSpPr>
        <p:spPr>
          <a:xfrm>
            <a:off x="7021056" y="3253724"/>
            <a:ext cx="36587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400" dirty="0"/>
              <a:t>代数</a:t>
            </a:r>
            <a:r>
              <a:rPr kumimoji="1" lang="ja-JP" altLang="en-US" sz="2000" dirty="0"/>
              <a:t>（方程式）</a:t>
            </a:r>
            <a:r>
              <a:rPr kumimoji="1" lang="ja-JP" altLang="en-US" sz="2400" dirty="0"/>
              <a:t>について、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集合の対応関係を表す理論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35C8EC-CC81-4B36-9108-997A63E68025}"/>
              </a:ext>
            </a:extLst>
          </p:cNvPr>
          <p:cNvSpPr txBox="1"/>
          <p:nvPr/>
        </p:nvSpPr>
        <p:spPr>
          <a:xfrm>
            <a:off x="4461465" y="4848245"/>
            <a:ext cx="600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https://zangiri.hatenablog.jp/entry/2020/06/02/220147#%E3%81%BE%E3%81%88%E3%81%8C%E3%81%8D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39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体と閉じること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代数的構造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</p:spTree>
    <p:extLst>
      <p:ext uri="{BB962C8B-B14F-4D97-AF65-F5344CB8AC3E}">
        <p14:creationId xmlns:p14="http://schemas.microsoft.com/office/powerpoint/2010/main" val="339580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近況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773319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色んなプロジェクト・テーマを兼任している。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企画から実務まで、後輩／学生と進めることが多くなってきた。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そのまえに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7E18C9-AD42-4E3B-A86B-182699AE697E}"/>
              </a:ext>
            </a:extLst>
          </p:cNvPr>
          <p:cNvSpPr txBox="1"/>
          <p:nvPr/>
        </p:nvSpPr>
        <p:spPr>
          <a:xfrm>
            <a:off x="181464" y="3675793"/>
            <a:ext cx="19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人工酵素設計</a:t>
            </a:r>
            <a:endParaRPr kumimoji="1"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5D8284-0E3E-4A82-87B6-DE2C971CD787}"/>
              </a:ext>
            </a:extLst>
          </p:cNvPr>
          <p:cNvSpPr txBox="1"/>
          <p:nvPr/>
        </p:nvSpPr>
        <p:spPr>
          <a:xfrm>
            <a:off x="4200136" y="3675793"/>
            <a:ext cx="154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連携最適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610E0B5-A2DC-4A4A-BBEA-5BB4BB0024FC}"/>
              </a:ext>
            </a:extLst>
          </p:cNvPr>
          <p:cNvCxnSpPr>
            <a:cxnSpLocks/>
          </p:cNvCxnSpPr>
          <p:nvPr/>
        </p:nvCxnSpPr>
        <p:spPr>
          <a:xfrm flipH="1">
            <a:off x="4223317" y="4107493"/>
            <a:ext cx="366684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7870AC6-56BC-4077-B71A-F4409165E066}"/>
              </a:ext>
            </a:extLst>
          </p:cNvPr>
          <p:cNvCxnSpPr>
            <a:cxnSpLocks/>
          </p:cNvCxnSpPr>
          <p:nvPr/>
        </p:nvCxnSpPr>
        <p:spPr>
          <a:xfrm flipH="1" flipV="1">
            <a:off x="177533" y="4107493"/>
            <a:ext cx="39054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382E3E9-6B17-4399-8189-C868F489C35B}"/>
              </a:ext>
            </a:extLst>
          </p:cNvPr>
          <p:cNvCxnSpPr>
            <a:cxnSpLocks/>
          </p:cNvCxnSpPr>
          <p:nvPr/>
        </p:nvCxnSpPr>
        <p:spPr>
          <a:xfrm flipH="1" flipV="1">
            <a:off x="8008476" y="4107493"/>
            <a:ext cx="39054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CDF99C-C0F3-4F19-96CA-611765DAC3D6}"/>
              </a:ext>
            </a:extLst>
          </p:cNvPr>
          <p:cNvSpPr txBox="1"/>
          <p:nvPr/>
        </p:nvSpPr>
        <p:spPr>
          <a:xfrm>
            <a:off x="8112936" y="3675793"/>
            <a:ext cx="14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米国再生水</a:t>
            </a:r>
            <a:endParaRPr kumimoji="1" lang="ja-JP" altLang="en-US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EE8EC70-4DFB-4F26-87CC-0F079ECF7A19}"/>
              </a:ext>
            </a:extLst>
          </p:cNvPr>
          <p:cNvSpPr txBox="1"/>
          <p:nvPr/>
        </p:nvSpPr>
        <p:spPr>
          <a:xfrm>
            <a:off x="4516448" y="4353471"/>
            <a:ext cx="300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最適化技術の開発・検証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共同研究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498129D-1E31-4640-9F3D-EF9E590182C8}"/>
              </a:ext>
            </a:extLst>
          </p:cNvPr>
          <p:cNvSpPr txBox="1"/>
          <p:nvPr/>
        </p:nvSpPr>
        <p:spPr>
          <a:xfrm>
            <a:off x="177533" y="4353449"/>
            <a:ext cx="375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TL</a:t>
            </a:r>
            <a:r>
              <a:rPr kumimoji="1" lang="ja-JP" altLang="en-US" dirty="0"/>
              <a:t>代理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テーマ探索のための市場・技術調査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共同研究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7B1AC8-4B58-4CDA-98D7-218AE36E9374}"/>
              </a:ext>
            </a:extLst>
          </p:cNvPr>
          <p:cNvSpPr txBox="1"/>
          <p:nvPr/>
        </p:nvSpPr>
        <p:spPr>
          <a:xfrm>
            <a:off x="8382731" y="4334491"/>
            <a:ext cx="309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RO</a:t>
            </a:r>
            <a:r>
              <a:rPr kumimoji="1" lang="ja-JP" altLang="en-US" dirty="0"/>
              <a:t>膜のデータ解析・最適化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エンジン製作</a:t>
            </a:r>
            <a:endParaRPr kumimoji="1" lang="en-US" altLang="ja-JP" dirty="0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7DB06EC4-CA1F-45EE-8EDE-A6169B4B41FF}"/>
              </a:ext>
            </a:extLst>
          </p:cNvPr>
          <p:cNvSpPr/>
          <p:nvPr/>
        </p:nvSpPr>
        <p:spPr>
          <a:xfrm>
            <a:off x="2131906" y="3095625"/>
            <a:ext cx="7928188" cy="24175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84F884C-323C-4EBC-AE25-1D40903BD9D7}"/>
              </a:ext>
            </a:extLst>
          </p:cNvPr>
          <p:cNvSpPr txBox="1"/>
          <p:nvPr/>
        </p:nvSpPr>
        <p:spPr>
          <a:xfrm>
            <a:off x="1270756" y="2614166"/>
            <a:ext cx="19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企画寄り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78D74D0-BAC7-4812-B241-2905C716A9F4}"/>
              </a:ext>
            </a:extLst>
          </p:cNvPr>
          <p:cNvSpPr txBox="1"/>
          <p:nvPr/>
        </p:nvSpPr>
        <p:spPr>
          <a:xfrm>
            <a:off x="8938303" y="2614166"/>
            <a:ext cx="19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実務寄り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D498018-B08C-4E8A-89AE-180A139AD5BF}"/>
              </a:ext>
            </a:extLst>
          </p:cNvPr>
          <p:cNvSpPr txBox="1"/>
          <p:nvPr/>
        </p:nvSpPr>
        <p:spPr>
          <a:xfrm>
            <a:off x="1912376" y="3722678"/>
            <a:ext cx="216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バイオエンジニアリング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C0901C-E73F-4D5B-860D-6558658E9C34}"/>
              </a:ext>
            </a:extLst>
          </p:cNvPr>
          <p:cNvSpPr txBox="1"/>
          <p:nvPr/>
        </p:nvSpPr>
        <p:spPr>
          <a:xfrm>
            <a:off x="9387763" y="3722678"/>
            <a:ext cx="267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ウォーターサステナビリティ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E149ACD-EB18-4407-8EF5-8429B8A70A69}"/>
              </a:ext>
            </a:extLst>
          </p:cNvPr>
          <p:cNvSpPr txBox="1"/>
          <p:nvPr/>
        </p:nvSpPr>
        <p:spPr>
          <a:xfrm>
            <a:off x="5469980" y="3738067"/>
            <a:ext cx="243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オペレーショナルエクセレンス</a:t>
            </a:r>
            <a:r>
              <a:rPr kumimoji="1" lang="en-US" altLang="ja-JP" sz="1400" dirty="0"/>
              <a:t>Gr.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715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群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代数的構造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</p:spTree>
    <p:extLst>
      <p:ext uri="{BB962C8B-B14F-4D97-AF65-F5344CB8AC3E}">
        <p14:creationId xmlns:p14="http://schemas.microsoft.com/office/powerpoint/2010/main" val="14035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代数的構造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代数的構造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E6B35E5-7AB1-464F-B395-D2551988F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8"/>
          <a:stretch/>
        </p:blipFill>
        <p:spPr>
          <a:xfrm>
            <a:off x="2984031" y="1967156"/>
            <a:ext cx="5651516" cy="350887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333389-11B7-43CE-B0E7-E72F64A3EFD0}"/>
              </a:ext>
            </a:extLst>
          </p:cNvPr>
          <p:cNvSpPr txBox="1"/>
          <p:nvPr/>
        </p:nvSpPr>
        <p:spPr>
          <a:xfrm>
            <a:off x="7935981" y="1320825"/>
            <a:ext cx="3672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https://ibisml.org/ibis2021/files/2021/11/katsumata_ibis2021.pdf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853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圏の定義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462" y="1020575"/>
                <a:ext cx="11682717" cy="68513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ja-JP" altLang="en-US" sz="2800" dirty="0"/>
                  <a:t>下記の性質を満たす「対象の集まり」と「射の集まり」から構成されるネットワークを圏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 dirty="0"/>
                  <a:t>（</a:t>
                </a:r>
                <a:r>
                  <a:rPr lang="en-US" altLang="ja-JP" dirty="0"/>
                  <a:t>Category</a:t>
                </a:r>
                <a:r>
                  <a:rPr lang="ja-JP" altLang="en-US" dirty="0"/>
                  <a:t>）</a:t>
                </a:r>
                <a:r>
                  <a:rPr lang="ja-JP" altLang="en-US" sz="2800" dirty="0"/>
                  <a:t>と呼ぶ。</a:t>
                </a:r>
                <a:endParaRPr lang="en-US" altLang="ja-JP" sz="2800" dirty="0"/>
              </a:p>
              <a:p>
                <a:pPr lvl="1">
                  <a:defRPr/>
                </a:pPr>
                <a:r>
                  <a:rPr lang="ja-JP" altLang="en-US" sz="2400" dirty="0"/>
                  <a:t>結合律：合成が可能、単位律：自分自身への射が存在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2" y="1020575"/>
                <a:ext cx="11682717" cy="685134"/>
              </a:xfrm>
              <a:prstGeom prst="rect">
                <a:avLst/>
              </a:prstGeom>
              <a:blipFill>
                <a:blip r:embed="rId2"/>
                <a:stretch>
                  <a:fillRect l="-887" t="-15044" b="-119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F221EBF-9A85-A846-8C04-304A8385D513}"/>
                  </a:ext>
                </a:extLst>
              </p:cNvPr>
              <p:cNvSpPr txBox="1"/>
              <p:nvPr/>
            </p:nvSpPr>
            <p:spPr>
              <a:xfrm>
                <a:off x="2010798" y="4245691"/>
                <a:ext cx="393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F221EBF-9A85-A846-8C04-304A8385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798" y="4245691"/>
                <a:ext cx="393738" cy="369332"/>
              </a:xfrm>
              <a:prstGeom prst="rect">
                <a:avLst/>
              </a:prstGeom>
              <a:blipFill>
                <a:blip r:embed="rId3"/>
                <a:stretch>
                  <a:fillRect l="-9375" r="-6250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850F56-4DD9-FE89-27CA-71E76E9C71F2}"/>
              </a:ext>
            </a:extLst>
          </p:cNvPr>
          <p:cNvSpPr/>
          <p:nvPr/>
        </p:nvSpPr>
        <p:spPr>
          <a:xfrm>
            <a:off x="850371" y="3994826"/>
            <a:ext cx="4534430" cy="1520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A41BE7-EC7E-CAB8-AD92-4DF829022B87}"/>
                  </a:ext>
                </a:extLst>
              </p:cNvPr>
              <p:cNvSpPr txBox="1"/>
              <p:nvPr/>
            </p:nvSpPr>
            <p:spPr>
              <a:xfrm>
                <a:off x="1372602" y="4500310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A41BE7-EC7E-CAB8-AD92-4DF829022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02" y="4500310"/>
                <a:ext cx="291234" cy="369332"/>
              </a:xfrm>
              <a:prstGeom prst="rect">
                <a:avLst/>
              </a:prstGeom>
              <a:blipFill>
                <a:blip r:embed="rId4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0C3B77F-2B94-B285-C59C-5AE92DDA8F0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663836" y="4684976"/>
            <a:ext cx="12626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96B051-F4EC-AE71-1904-49DCEB5BB6D8}"/>
                  </a:ext>
                </a:extLst>
              </p:cNvPr>
              <p:cNvSpPr txBox="1"/>
              <p:nvPr/>
            </p:nvSpPr>
            <p:spPr>
              <a:xfrm>
                <a:off x="974641" y="2956609"/>
                <a:ext cx="41392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400" b="0" dirty="0"/>
                  <a:t>対象の集まり：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Ob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96B051-F4EC-AE71-1904-49DCEB5B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41" y="2956609"/>
                <a:ext cx="4139226" cy="369332"/>
              </a:xfrm>
              <a:prstGeom prst="rect">
                <a:avLst/>
              </a:prstGeom>
              <a:blipFill>
                <a:blip r:embed="rId5"/>
                <a:stretch>
                  <a:fillRect l="-4566" t="-26230" r="-2062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6E97DF6-965D-3B18-9999-9EA26D5F4135}"/>
                  </a:ext>
                </a:extLst>
              </p:cNvPr>
              <p:cNvSpPr txBox="1"/>
              <p:nvPr/>
            </p:nvSpPr>
            <p:spPr>
              <a:xfrm>
                <a:off x="2926474" y="4500310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6E97DF6-965D-3B18-9999-9EA26D5F4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474" y="4500310"/>
                <a:ext cx="278410" cy="369332"/>
              </a:xfrm>
              <a:prstGeom prst="rect">
                <a:avLst/>
              </a:prstGeom>
              <a:blipFill>
                <a:blip r:embed="rId6"/>
                <a:stretch>
                  <a:fillRect l="-21739" r="-19565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20E2548-1CD0-A8CF-41A4-EE4D08F2BD11}"/>
                  </a:ext>
                </a:extLst>
              </p:cNvPr>
              <p:cNvSpPr txBox="1"/>
              <p:nvPr/>
            </p:nvSpPr>
            <p:spPr>
              <a:xfrm>
                <a:off x="4334600" y="4500310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20E2548-1CD0-A8CF-41A4-EE4D08F2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600" y="4500310"/>
                <a:ext cx="275204" cy="369332"/>
              </a:xfrm>
              <a:prstGeom prst="rect">
                <a:avLst/>
              </a:prstGeom>
              <a:blipFill>
                <a:blip r:embed="rId7"/>
                <a:stretch>
                  <a:fillRect l="-22222" r="-2222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C0FEE1A-9DA8-02E5-C4AF-A17C5C58BE8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3204884" y="4684976"/>
            <a:ext cx="11297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5B22BA0-B66E-AF7A-57C7-682F105533F5}"/>
                  </a:ext>
                </a:extLst>
              </p:cNvPr>
              <p:cNvSpPr txBox="1"/>
              <p:nvPr/>
            </p:nvSpPr>
            <p:spPr>
              <a:xfrm>
                <a:off x="3566642" y="4206401"/>
                <a:ext cx="2752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5B22BA0-B66E-AF7A-57C7-682F10553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42" y="4206401"/>
                <a:ext cx="275204" cy="369332"/>
              </a:xfrm>
              <a:prstGeom prst="rect">
                <a:avLst/>
              </a:prstGeom>
              <a:blipFill>
                <a:blip r:embed="rId8"/>
                <a:stretch>
                  <a:fillRect l="-24444" r="-24444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AD641C8-6923-C93C-7828-7A306E3768F3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518219" y="4869642"/>
            <a:ext cx="291234" cy="369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6622FDF-E6AF-A2FA-B141-398A4DA5BEC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065679" y="4869642"/>
            <a:ext cx="776167" cy="369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898CF28-96B6-01ED-E0A3-5FE8AA5EABE6}"/>
                  </a:ext>
                </a:extLst>
              </p:cNvPr>
              <p:cNvSpPr txBox="1"/>
              <p:nvPr/>
            </p:nvSpPr>
            <p:spPr>
              <a:xfrm>
                <a:off x="1827372" y="4872223"/>
                <a:ext cx="3739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898CF28-96B6-01ED-E0A3-5FE8AA5EA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72" y="4872223"/>
                <a:ext cx="373962" cy="369332"/>
              </a:xfrm>
              <a:prstGeom prst="rect">
                <a:avLst/>
              </a:prstGeom>
              <a:blipFill>
                <a:blip r:embed="rId9"/>
                <a:stretch>
                  <a:fillRect l="-3279" r="-1639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195C34C-7784-F8EA-E5C8-3F715A4B8404}"/>
                  </a:ext>
                </a:extLst>
              </p:cNvPr>
              <p:cNvSpPr txBox="1"/>
              <p:nvPr/>
            </p:nvSpPr>
            <p:spPr>
              <a:xfrm>
                <a:off x="3612123" y="4823335"/>
                <a:ext cx="3739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195C34C-7784-F8EA-E5C8-3F715A4B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123" y="4823335"/>
                <a:ext cx="373962" cy="369332"/>
              </a:xfrm>
              <a:prstGeom prst="rect">
                <a:avLst/>
              </a:prstGeom>
              <a:blipFill>
                <a:blip r:embed="rId10"/>
                <a:stretch>
                  <a:fillRect l="-3279" r="-1639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6FA37D8-03B2-C96A-22E8-11A26B542AB2}"/>
                  </a:ext>
                </a:extLst>
              </p:cNvPr>
              <p:cNvSpPr txBox="1"/>
              <p:nvPr/>
            </p:nvSpPr>
            <p:spPr>
              <a:xfrm>
                <a:off x="974641" y="3419564"/>
                <a:ext cx="4169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kumimoji="1" lang="ja-JP" altLang="en-US" sz="2400" dirty="0"/>
                  <a:t>射</a:t>
                </a:r>
                <a:r>
                  <a:rPr kumimoji="1" lang="ja-JP" altLang="en-US" sz="2400" b="0" dirty="0"/>
                  <a:t>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kumimoji="1" lang="en-US" altLang="ja-JP" sz="240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6FA37D8-03B2-C96A-22E8-11A26B542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41" y="3419564"/>
                <a:ext cx="4169155" cy="369332"/>
              </a:xfrm>
              <a:prstGeom prst="rect">
                <a:avLst/>
              </a:prstGeom>
              <a:blipFill>
                <a:blip r:embed="rId11"/>
                <a:stretch>
                  <a:fillRect l="-4532" t="-27869" b="-459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653B08E-6BB1-0571-D877-6732B24A864E}"/>
              </a:ext>
            </a:extLst>
          </p:cNvPr>
          <p:cNvSpPr txBox="1"/>
          <p:nvPr/>
        </p:nvSpPr>
        <p:spPr>
          <a:xfrm>
            <a:off x="7001249" y="5513294"/>
            <a:ext cx="48271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http://web.sfc.keio.ac.jp/~hagino/mi20/10.pdf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96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圏の例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462" y="1020575"/>
                <a:ext cx="11682717" cy="68513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ja-JP" altLang="en-US" sz="2800" dirty="0"/>
                  <a:t>下記の性質を満たす「対象の集まり」と「射の集まり」から構成されるネットワークを圏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 dirty="0"/>
                  <a:t>（</a:t>
                </a:r>
                <a:r>
                  <a:rPr lang="en-US" altLang="ja-JP" dirty="0"/>
                  <a:t>Category</a:t>
                </a:r>
                <a:r>
                  <a:rPr lang="ja-JP" altLang="en-US" dirty="0"/>
                  <a:t>）</a:t>
                </a:r>
                <a:r>
                  <a:rPr lang="ja-JP" altLang="en-US" sz="2800" dirty="0"/>
                  <a:t>と呼ぶ。</a:t>
                </a:r>
                <a:endParaRPr lang="en-US" altLang="ja-JP" sz="2800" dirty="0"/>
              </a:p>
              <a:p>
                <a:pPr lvl="1">
                  <a:defRPr/>
                </a:pPr>
                <a:r>
                  <a:rPr lang="ja-JP" altLang="en-US" sz="2400" dirty="0"/>
                  <a:t>結合律：合成が可能、単位律：自分自身への射が存在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2" y="1020575"/>
                <a:ext cx="11682717" cy="685134"/>
              </a:xfrm>
              <a:prstGeom prst="rect">
                <a:avLst/>
              </a:prstGeom>
              <a:blipFill>
                <a:blip r:embed="rId2"/>
                <a:stretch>
                  <a:fillRect l="-887" t="-15044" b="-119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F221EBF-9A85-A846-8C04-304A8385D513}"/>
                  </a:ext>
                </a:extLst>
              </p:cNvPr>
              <p:cNvSpPr txBox="1"/>
              <p:nvPr/>
            </p:nvSpPr>
            <p:spPr>
              <a:xfrm>
                <a:off x="2010798" y="4245691"/>
                <a:ext cx="393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F221EBF-9A85-A846-8C04-304A8385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798" y="4245691"/>
                <a:ext cx="393738" cy="369332"/>
              </a:xfrm>
              <a:prstGeom prst="rect">
                <a:avLst/>
              </a:prstGeom>
              <a:blipFill>
                <a:blip r:embed="rId3"/>
                <a:stretch>
                  <a:fillRect l="-9375" r="-6250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850F56-4DD9-FE89-27CA-71E76E9C71F2}"/>
              </a:ext>
            </a:extLst>
          </p:cNvPr>
          <p:cNvSpPr/>
          <p:nvPr/>
        </p:nvSpPr>
        <p:spPr>
          <a:xfrm>
            <a:off x="850371" y="3994826"/>
            <a:ext cx="4534430" cy="1520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A41BE7-EC7E-CAB8-AD92-4DF829022B87}"/>
                  </a:ext>
                </a:extLst>
              </p:cNvPr>
              <p:cNvSpPr txBox="1"/>
              <p:nvPr/>
            </p:nvSpPr>
            <p:spPr>
              <a:xfrm>
                <a:off x="1372602" y="4500310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A41BE7-EC7E-CAB8-AD92-4DF829022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02" y="4500310"/>
                <a:ext cx="291234" cy="369332"/>
              </a:xfrm>
              <a:prstGeom prst="rect">
                <a:avLst/>
              </a:prstGeom>
              <a:blipFill>
                <a:blip r:embed="rId4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0C3B77F-2B94-B285-C59C-5AE92DDA8F0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663836" y="4684976"/>
            <a:ext cx="12626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96B051-F4EC-AE71-1904-49DCEB5BB6D8}"/>
                  </a:ext>
                </a:extLst>
              </p:cNvPr>
              <p:cNvSpPr txBox="1"/>
              <p:nvPr/>
            </p:nvSpPr>
            <p:spPr>
              <a:xfrm>
                <a:off x="974641" y="2956609"/>
                <a:ext cx="41392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400" b="0" dirty="0"/>
                  <a:t>対象の集まり：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Ob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96B051-F4EC-AE71-1904-49DCEB5B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41" y="2956609"/>
                <a:ext cx="4139226" cy="369332"/>
              </a:xfrm>
              <a:prstGeom prst="rect">
                <a:avLst/>
              </a:prstGeom>
              <a:blipFill>
                <a:blip r:embed="rId5"/>
                <a:stretch>
                  <a:fillRect l="-4566" t="-26230" r="-2062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6E97DF6-965D-3B18-9999-9EA26D5F4135}"/>
                  </a:ext>
                </a:extLst>
              </p:cNvPr>
              <p:cNvSpPr txBox="1"/>
              <p:nvPr/>
            </p:nvSpPr>
            <p:spPr>
              <a:xfrm>
                <a:off x="2926474" y="4500310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6E97DF6-965D-3B18-9999-9EA26D5F4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474" y="4500310"/>
                <a:ext cx="278410" cy="369332"/>
              </a:xfrm>
              <a:prstGeom prst="rect">
                <a:avLst/>
              </a:prstGeom>
              <a:blipFill>
                <a:blip r:embed="rId6"/>
                <a:stretch>
                  <a:fillRect l="-21739" r="-19565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20E2548-1CD0-A8CF-41A4-EE4D08F2BD11}"/>
                  </a:ext>
                </a:extLst>
              </p:cNvPr>
              <p:cNvSpPr txBox="1"/>
              <p:nvPr/>
            </p:nvSpPr>
            <p:spPr>
              <a:xfrm>
                <a:off x="4334600" y="4500310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20E2548-1CD0-A8CF-41A4-EE4D08F2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600" y="4500310"/>
                <a:ext cx="275204" cy="369332"/>
              </a:xfrm>
              <a:prstGeom prst="rect">
                <a:avLst/>
              </a:prstGeom>
              <a:blipFill>
                <a:blip r:embed="rId7"/>
                <a:stretch>
                  <a:fillRect l="-22222" r="-2222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C0FEE1A-9DA8-02E5-C4AF-A17C5C58BE8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3204884" y="4684976"/>
            <a:ext cx="11297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5B22BA0-B66E-AF7A-57C7-682F105533F5}"/>
                  </a:ext>
                </a:extLst>
              </p:cNvPr>
              <p:cNvSpPr txBox="1"/>
              <p:nvPr/>
            </p:nvSpPr>
            <p:spPr>
              <a:xfrm>
                <a:off x="3566642" y="4206401"/>
                <a:ext cx="2752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5B22BA0-B66E-AF7A-57C7-682F10553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42" y="4206401"/>
                <a:ext cx="275204" cy="369332"/>
              </a:xfrm>
              <a:prstGeom prst="rect">
                <a:avLst/>
              </a:prstGeom>
              <a:blipFill>
                <a:blip r:embed="rId8"/>
                <a:stretch>
                  <a:fillRect l="-24444" r="-24444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AD641C8-6923-C93C-7828-7A306E3768F3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518219" y="4869642"/>
            <a:ext cx="291234" cy="369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6622FDF-E6AF-A2FA-B141-398A4DA5BEC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065679" y="4869642"/>
            <a:ext cx="776167" cy="369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898CF28-96B6-01ED-E0A3-5FE8AA5EABE6}"/>
                  </a:ext>
                </a:extLst>
              </p:cNvPr>
              <p:cNvSpPr txBox="1"/>
              <p:nvPr/>
            </p:nvSpPr>
            <p:spPr>
              <a:xfrm>
                <a:off x="1827372" y="4872223"/>
                <a:ext cx="3739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898CF28-96B6-01ED-E0A3-5FE8AA5EA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72" y="4872223"/>
                <a:ext cx="373962" cy="369332"/>
              </a:xfrm>
              <a:prstGeom prst="rect">
                <a:avLst/>
              </a:prstGeom>
              <a:blipFill>
                <a:blip r:embed="rId9"/>
                <a:stretch>
                  <a:fillRect l="-3279" r="-1639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195C34C-7784-F8EA-E5C8-3F715A4B8404}"/>
                  </a:ext>
                </a:extLst>
              </p:cNvPr>
              <p:cNvSpPr txBox="1"/>
              <p:nvPr/>
            </p:nvSpPr>
            <p:spPr>
              <a:xfrm>
                <a:off x="3612123" y="4823335"/>
                <a:ext cx="3739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195C34C-7784-F8EA-E5C8-3F715A4B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123" y="4823335"/>
                <a:ext cx="373962" cy="369332"/>
              </a:xfrm>
              <a:prstGeom prst="rect">
                <a:avLst/>
              </a:prstGeom>
              <a:blipFill>
                <a:blip r:embed="rId10"/>
                <a:stretch>
                  <a:fillRect l="-3279" r="-1639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6FA37D8-03B2-C96A-22E8-11A26B542AB2}"/>
                  </a:ext>
                </a:extLst>
              </p:cNvPr>
              <p:cNvSpPr txBox="1"/>
              <p:nvPr/>
            </p:nvSpPr>
            <p:spPr>
              <a:xfrm>
                <a:off x="974641" y="3419564"/>
                <a:ext cx="4169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kumimoji="1" lang="ja-JP" altLang="en-US" sz="2400" dirty="0"/>
                  <a:t>射</a:t>
                </a:r>
                <a:r>
                  <a:rPr kumimoji="1" lang="ja-JP" altLang="en-US" sz="2400" b="0" dirty="0"/>
                  <a:t>の集まり：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kumimoji="1" lang="en-US" altLang="ja-JP" sz="240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6FA37D8-03B2-C96A-22E8-11A26B542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41" y="3419564"/>
                <a:ext cx="4169155" cy="369332"/>
              </a:xfrm>
              <a:prstGeom prst="rect">
                <a:avLst/>
              </a:prstGeom>
              <a:blipFill>
                <a:blip r:embed="rId11"/>
                <a:stretch>
                  <a:fillRect l="-4532" t="-27869" b="-459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653B08E-6BB1-0571-D877-6732B24A864E}"/>
              </a:ext>
            </a:extLst>
          </p:cNvPr>
          <p:cNvSpPr txBox="1"/>
          <p:nvPr/>
        </p:nvSpPr>
        <p:spPr>
          <a:xfrm>
            <a:off x="7001249" y="5513294"/>
            <a:ext cx="48271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http://web.sfc.keio.ac.jp/~hagino/mi20/10.pdf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52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圏の定義、射と対象、可換図式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関手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関手圏・自然変換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米田の補題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随伴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Kan</a:t>
            </a:r>
            <a:r>
              <a:rPr lang="ja-JP" altLang="en-US" sz="2800" dirty="0"/>
              <a:t>拡張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モナド・コモナド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</p:spTree>
    <p:extLst>
      <p:ext uri="{BB962C8B-B14F-4D97-AF65-F5344CB8AC3E}">
        <p14:creationId xmlns:p14="http://schemas.microsoft.com/office/powerpoint/2010/main" val="78760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プログラミング言語と圏の関係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圏の定義、射と対象、可換図式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</p:spTree>
    <p:extLst>
      <p:ext uri="{BB962C8B-B14F-4D97-AF65-F5344CB8AC3E}">
        <p14:creationId xmlns:p14="http://schemas.microsoft.com/office/powerpoint/2010/main" val="171244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データ分析コンペに少し参加してみたら、</a:t>
            </a:r>
            <a:r>
              <a:rPr lang="en-US" altLang="ja-JP" sz="2800" dirty="0"/>
              <a:t>94</a:t>
            </a:r>
            <a:r>
              <a:rPr lang="ja-JP" altLang="en-US" sz="2800" dirty="0"/>
              <a:t>位になった。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予測結果を提出できたが、データハンドリングが面倒。工夫の余地がまだあったと思う。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その分、データハンドリングのテクニックは習得できるのだと思う</a:t>
            </a:r>
            <a:endParaRPr lang="en-US" altLang="ja-JP" dirty="0"/>
          </a:p>
          <a:p>
            <a:pPr>
              <a:defRPr/>
            </a:pPr>
            <a:r>
              <a:rPr lang="en-US" altLang="zh-TW" sz="2800" dirty="0"/>
              <a:t>Kaggle</a:t>
            </a:r>
            <a:r>
              <a:rPr lang="ja-JP" altLang="en-US" sz="2800" dirty="0"/>
              <a:t>に比べると、</a:t>
            </a:r>
            <a:r>
              <a:rPr lang="en-US" altLang="zh-TW" sz="2800" dirty="0" err="1"/>
              <a:t>Nishika</a:t>
            </a:r>
            <a:r>
              <a:rPr lang="ja-JP" altLang="en-US" sz="2800" dirty="0"/>
              <a:t>コンペは初級者向けのため、データ分析の練習としては結構良いと思う。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フリーのデータセット</a:t>
            </a:r>
            <a:r>
              <a:rPr lang="ja-JP" altLang="en-US" dirty="0"/>
              <a:t>（</a:t>
            </a:r>
            <a:r>
              <a:rPr lang="en-US" altLang="ja-JP" dirty="0"/>
              <a:t>MNIST</a:t>
            </a:r>
            <a:r>
              <a:rPr lang="ja-JP" altLang="en-US" dirty="0"/>
              <a:t>など）</a:t>
            </a:r>
            <a:r>
              <a:rPr lang="ja-JP" altLang="en-US" sz="2400" dirty="0"/>
              <a:t>よりもおもしろいデータセットとして用いて、より幅広いモデリング技術の検証が可能かも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ただし、精度改善には、モデルの学習だけでは決して閉じておらず、一定のデータハンドリングが前提だと思われる</a:t>
            </a:r>
            <a:r>
              <a:rPr lang="ja-JP" altLang="en-US" dirty="0"/>
              <a:t>（純粋な検証としては向かないかも）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A947A0-AD89-BF1B-F231-F2F41B18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" t="7421" r="2823" b="19404"/>
          <a:stretch/>
        </p:blipFill>
        <p:spPr>
          <a:xfrm>
            <a:off x="1730411" y="3993599"/>
            <a:ext cx="4284312" cy="1258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6D9AD7-0ADE-FE8B-AB35-AA16A1CA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6" y="2443457"/>
            <a:ext cx="684138" cy="684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主に各産地の生育条件と時期が、野菜の販売数・価格に影響すると思われる。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326" y="3750295"/>
            <a:ext cx="819150" cy="819150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636" y="3831394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020" y="4593047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99885" y="3737142"/>
            <a:ext cx="598217" cy="598217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4162" y="5301982"/>
            <a:ext cx="869225" cy="86922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8685162" y="3423121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378381" y="3779368"/>
            <a:ext cx="8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栽培暦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10121026" y="304616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136" y="218239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10121026" y="571491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3147" y="4816667"/>
            <a:ext cx="914400" cy="914400"/>
          </a:xfrm>
          <a:prstGeom prst="rect">
            <a:avLst/>
          </a:prstGeom>
        </p:spPr>
      </p:pic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  <a:endCxn id="13" idx="3"/>
          </p:cNvCxnSpPr>
          <p:nvPr/>
        </p:nvCxnSpPr>
        <p:spPr>
          <a:xfrm rot="5400000">
            <a:off x="9853337" y="3242858"/>
            <a:ext cx="775151" cy="105887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404100" y="1645400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野菜の生育プロセス</a:t>
            </a:r>
            <a:endParaRPr kumimoji="1" lang="ja-JP" altLang="en-US" sz="16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9948" y="3831394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7560347" y="4456966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  <a:endCxn id="13" idx="3"/>
          </p:cNvCxnSpPr>
          <p:nvPr/>
        </p:nvCxnSpPr>
        <p:spPr>
          <a:xfrm rot="16200000" flipV="1">
            <a:off x="9912514" y="3958833"/>
            <a:ext cx="656797" cy="10588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9610310" y="4459521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7028391" y="3576880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10928438" y="3576880"/>
            <a:ext cx="59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602990" y="5333823"/>
            <a:ext cx="8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天候</a:t>
            </a:r>
            <a:endParaRPr kumimoji="1" lang="ja-JP" altLang="en-US" sz="1600" dirty="0"/>
          </a:p>
        </p:txBody>
      </p:sp>
      <p:pic>
        <p:nvPicPr>
          <p:cNvPr id="52" name="グラフィックス 51" descr="農業 枠線">
            <a:extLst>
              <a:ext uri="{FF2B5EF4-FFF2-40B4-BE49-F238E27FC236}">
                <a16:creationId xmlns:a16="http://schemas.microsoft.com/office/drawing/2014/main" id="{E59D002A-E796-4EC8-9A30-EB1F9038F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005" y="2182396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農業 枠線">
            <a:extLst>
              <a:ext uri="{FF2B5EF4-FFF2-40B4-BE49-F238E27FC236}">
                <a16:creationId xmlns:a16="http://schemas.microsoft.com/office/drawing/2014/main" id="{6AED3C3C-489C-43AB-9CD7-83FE26781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7016" y="4816667"/>
            <a:ext cx="914400" cy="9144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EA155-B01A-4881-8FBD-4978A4E44758}"/>
              </a:ext>
            </a:extLst>
          </p:cNvPr>
          <p:cNvSpPr txBox="1"/>
          <p:nvPr/>
        </p:nvSpPr>
        <p:spPr>
          <a:xfrm>
            <a:off x="7271689" y="570458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CBEE12-E479-4D85-A304-0532AB7B5CF9}"/>
              </a:ext>
            </a:extLst>
          </p:cNvPr>
          <p:cNvSpPr txBox="1"/>
          <p:nvPr/>
        </p:nvSpPr>
        <p:spPr>
          <a:xfrm>
            <a:off x="7264894" y="3037884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8F5D0CC-4400-43C1-9650-1454B97B4B82}"/>
              </a:ext>
            </a:extLst>
          </p:cNvPr>
          <p:cNvCxnSpPr>
            <a:cxnSpLocks/>
            <a:stCxn id="55" idx="2"/>
            <a:endCxn id="13" idx="1"/>
          </p:cNvCxnSpPr>
          <p:nvPr/>
        </p:nvCxnSpPr>
        <p:spPr>
          <a:xfrm rot="16200000" flipH="1">
            <a:off x="8011555" y="3279099"/>
            <a:ext cx="783432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05B7A08-FEF8-4C57-8503-CFE7C6950D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4875" y="3999214"/>
            <a:ext cx="656797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グラフィックス 69" descr="トラック 単色塗りつぶし">
            <a:extLst>
              <a:ext uri="{FF2B5EF4-FFF2-40B4-BE49-F238E27FC236}">
                <a16:creationId xmlns:a16="http://schemas.microsoft.com/office/drawing/2014/main" id="{51467243-5C98-49AF-A389-E721DE66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716" y="3737142"/>
            <a:ext cx="622199" cy="598217"/>
          </a:xfrm>
          <a:prstGeom prst="rect">
            <a:avLst/>
          </a:prstGeom>
        </p:spPr>
      </p:pic>
      <p:pic>
        <p:nvPicPr>
          <p:cNvPr id="71" name="グラフィックス 70" descr="ナス 単色塗りつぶし">
            <a:extLst>
              <a:ext uri="{FF2B5EF4-FFF2-40B4-BE49-F238E27FC236}">
                <a16:creationId xmlns:a16="http://schemas.microsoft.com/office/drawing/2014/main" id="{0837E93A-EF48-466C-B1A7-F7E562827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9538" y="2429674"/>
            <a:ext cx="718442" cy="718442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F2C754-D52C-4300-A810-4F1DAC1ACCF9}"/>
              </a:ext>
            </a:extLst>
          </p:cNvPr>
          <p:cNvSpPr txBox="1"/>
          <p:nvPr/>
        </p:nvSpPr>
        <p:spPr>
          <a:xfrm>
            <a:off x="7952347" y="1643680"/>
            <a:ext cx="2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各産地からの出荷</a:t>
            </a:r>
            <a:endParaRPr kumimoji="1" lang="ja-JP" altLang="en-US" sz="16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DA272C6-A3A5-4CDB-9B8C-F04AE16EFAC3}"/>
              </a:ext>
            </a:extLst>
          </p:cNvPr>
          <p:cNvCxnSpPr>
            <a:cxnSpLocks/>
          </p:cNvCxnSpPr>
          <p:nvPr/>
        </p:nvCxnSpPr>
        <p:spPr>
          <a:xfrm flipH="1">
            <a:off x="7121265" y="2060637"/>
            <a:ext cx="42965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B4C8DD-C1B5-4F13-9FC4-5A001C9081A9}"/>
              </a:ext>
            </a:extLst>
          </p:cNvPr>
          <p:cNvCxnSpPr>
            <a:cxnSpLocks/>
          </p:cNvCxnSpPr>
          <p:nvPr/>
        </p:nvCxnSpPr>
        <p:spPr>
          <a:xfrm flipH="1">
            <a:off x="638185" y="2060637"/>
            <a:ext cx="59054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116AC3B6-1795-439F-A249-50DD5D0D845B}"/>
              </a:ext>
            </a:extLst>
          </p:cNvPr>
          <p:cNvSpPr/>
          <p:nvPr/>
        </p:nvSpPr>
        <p:spPr>
          <a:xfrm rot="5400000">
            <a:off x="483585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グラフィックス 75" descr="トラック 単色塗りつぶし">
            <a:extLst>
              <a:ext uri="{FF2B5EF4-FFF2-40B4-BE49-F238E27FC236}">
                <a16:creationId xmlns:a16="http://schemas.microsoft.com/office/drawing/2014/main" id="{673493DC-EAA2-4DF7-9F43-A7C4A0227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128" y="2415690"/>
            <a:ext cx="776333" cy="74641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34B5AF-EA05-442C-A6CB-D178FC153195}"/>
              </a:ext>
            </a:extLst>
          </p:cNvPr>
          <p:cNvSpPr txBox="1"/>
          <p:nvPr/>
        </p:nvSpPr>
        <p:spPr>
          <a:xfrm>
            <a:off x="2126271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成熟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06D44A-B252-466E-84B3-EEBBC2E9CD72}"/>
              </a:ext>
            </a:extLst>
          </p:cNvPr>
          <p:cNvSpPr txBox="1"/>
          <p:nvPr/>
        </p:nvSpPr>
        <p:spPr>
          <a:xfrm>
            <a:off x="5282828" y="2145890"/>
            <a:ext cx="129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</a:t>
            </a:r>
          </a:p>
        </p:txBody>
      </p:sp>
      <p:pic>
        <p:nvPicPr>
          <p:cNvPr id="57" name="グラフィックス 56" descr="植物 枠線">
            <a:extLst>
              <a:ext uri="{FF2B5EF4-FFF2-40B4-BE49-F238E27FC236}">
                <a16:creationId xmlns:a16="http://schemas.microsoft.com/office/drawing/2014/main" id="{EA0FBD46-64A0-4201-A34F-9421496E9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2049" y="2429674"/>
            <a:ext cx="718442" cy="718442"/>
          </a:xfrm>
          <a:prstGeom prst="rect">
            <a:avLst/>
          </a:prstGeom>
        </p:spPr>
      </p:pic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4DDEFD67-38BC-4B3B-B9E6-AD65AA5168C5}"/>
              </a:ext>
            </a:extLst>
          </p:cNvPr>
          <p:cNvSpPr/>
          <p:nvPr/>
        </p:nvSpPr>
        <p:spPr>
          <a:xfrm rot="5400000">
            <a:off x="165826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5C6B3-5BEE-4715-8305-FF69437F8556}"/>
              </a:ext>
            </a:extLst>
          </p:cNvPr>
          <p:cNvSpPr txBox="1"/>
          <p:nvPr/>
        </p:nvSpPr>
        <p:spPr>
          <a:xfrm>
            <a:off x="728007" y="2145890"/>
            <a:ext cx="93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種まき</a:t>
            </a:r>
          </a:p>
        </p:txBody>
      </p:sp>
      <p:pic>
        <p:nvPicPr>
          <p:cNvPr id="81" name="グラフィックス 80" descr="農業 枠線">
            <a:extLst>
              <a:ext uri="{FF2B5EF4-FFF2-40B4-BE49-F238E27FC236}">
                <a16:creationId xmlns:a16="http://schemas.microsoft.com/office/drawing/2014/main" id="{68EE5DE4-BB14-4BB0-B01D-D10480C8E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8833" y="5332221"/>
            <a:ext cx="808747" cy="808747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453AF26-56DE-44E6-8EF3-196D728613C1}"/>
              </a:ext>
            </a:extLst>
          </p:cNvPr>
          <p:cNvSpPr txBox="1"/>
          <p:nvPr/>
        </p:nvSpPr>
        <p:spPr>
          <a:xfrm>
            <a:off x="3663576" y="5331462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土壌・広さ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741D51-A264-4E16-8C9E-F59380AABD38}"/>
              </a:ext>
            </a:extLst>
          </p:cNvPr>
          <p:cNvSpPr txBox="1"/>
          <p:nvPr/>
        </p:nvSpPr>
        <p:spPr>
          <a:xfrm>
            <a:off x="3736014" y="3367865"/>
            <a:ext cx="10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</a:rPr>
              <a:t>一部廃棄</a:t>
            </a: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E461F9A7-A412-49E7-AEE6-00829757495F}"/>
              </a:ext>
            </a:extLst>
          </p:cNvPr>
          <p:cNvSpPr/>
          <p:nvPr/>
        </p:nvSpPr>
        <p:spPr>
          <a:xfrm rot="10800000">
            <a:off x="3974844" y="3204722"/>
            <a:ext cx="564623" cy="15061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F865FB-9E78-8F6A-A53C-013B8388A4D7}"/>
              </a:ext>
            </a:extLst>
          </p:cNvPr>
          <p:cNvSpPr txBox="1"/>
          <p:nvPr/>
        </p:nvSpPr>
        <p:spPr>
          <a:xfrm>
            <a:off x="4210710" y="3753565"/>
            <a:ext cx="77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ピーク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E974ED-A232-4716-22F4-7101B16AF24C}"/>
              </a:ext>
            </a:extLst>
          </p:cNvPr>
          <p:cNvSpPr txBox="1"/>
          <p:nvPr/>
        </p:nvSpPr>
        <p:spPr>
          <a:xfrm>
            <a:off x="309461" y="4109704"/>
            <a:ext cx="15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（夏秋なす）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3F4E839A-4BF8-64F0-F8AF-7F1EE9CB2A51}"/>
              </a:ext>
            </a:extLst>
          </p:cNvPr>
          <p:cNvSpPr/>
          <p:nvPr/>
        </p:nvSpPr>
        <p:spPr>
          <a:xfrm rot="5400000">
            <a:off x="3318118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C396D-7BC6-F63D-D410-2C701803F500}"/>
              </a:ext>
            </a:extLst>
          </p:cNvPr>
          <p:cNvSpPr txBox="1"/>
          <p:nvPr/>
        </p:nvSpPr>
        <p:spPr>
          <a:xfrm>
            <a:off x="3665187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収穫・選定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8EC942-1D85-0579-F28A-4E564680305E}"/>
              </a:ext>
            </a:extLst>
          </p:cNvPr>
          <p:cNvSpPr txBox="1"/>
          <p:nvPr/>
        </p:nvSpPr>
        <p:spPr>
          <a:xfrm>
            <a:off x="1011749" y="3796574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時期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633548-1116-8146-8601-59BDC9776C19}"/>
              </a:ext>
            </a:extLst>
          </p:cNvPr>
          <p:cNvSpPr txBox="1"/>
          <p:nvPr/>
        </p:nvSpPr>
        <p:spPr>
          <a:xfrm>
            <a:off x="5559955" y="5788205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地域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6866EE3-9F26-7B7F-981E-7237A0E1DFC6}"/>
              </a:ext>
            </a:extLst>
          </p:cNvPr>
          <p:cNvSpPr txBox="1"/>
          <p:nvPr/>
        </p:nvSpPr>
        <p:spPr>
          <a:xfrm>
            <a:off x="2179557" y="5596717"/>
            <a:ext cx="120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気温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降雨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日照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湿度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38950A-4EF5-37AA-429E-D992CA27FC21}"/>
              </a:ext>
            </a:extLst>
          </p:cNvPr>
          <p:cNvSpPr txBox="1"/>
          <p:nvPr/>
        </p:nvSpPr>
        <p:spPr>
          <a:xfrm>
            <a:off x="1701282" y="3780986"/>
            <a:ext cx="193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https://agripick.com/1532</a:t>
            </a:r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784499-685D-9C45-3A25-BA66F8271EBE}"/>
              </a:ext>
            </a:extLst>
          </p:cNvPr>
          <p:cNvSpPr txBox="1"/>
          <p:nvPr/>
        </p:nvSpPr>
        <p:spPr>
          <a:xfrm>
            <a:off x="5045781" y="3074467"/>
            <a:ext cx="176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出荷～卸売：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日～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3377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各野菜の出荷量（価格）は、下記の因果関係にあると考えられる。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産地と時期：基本的な収穫量に影響する根本的な因子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生育期間の天候：毎年の収穫量</a:t>
            </a:r>
            <a:r>
              <a:rPr lang="ja-JP" altLang="en-US" dirty="0"/>
              <a:t>（廃棄量）</a:t>
            </a:r>
            <a:r>
              <a:rPr lang="ja-JP" altLang="en-US" sz="2400" dirty="0"/>
              <a:t>に影響する補足的な因子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319A27E-6DB0-471E-AB8B-362EC1FD9FC7}"/>
              </a:ext>
            </a:extLst>
          </p:cNvPr>
          <p:cNvSpPr/>
          <p:nvPr/>
        </p:nvSpPr>
        <p:spPr>
          <a:xfrm>
            <a:off x="5186361" y="3834365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D072DAA-E736-4A82-9243-01401688A89A}"/>
              </a:ext>
            </a:extLst>
          </p:cNvPr>
          <p:cNvSpPr/>
          <p:nvPr/>
        </p:nvSpPr>
        <p:spPr>
          <a:xfrm>
            <a:off x="5186363" y="2731338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5729EA7-4BFA-4496-96D0-CA36084BDC7D}"/>
              </a:ext>
            </a:extLst>
          </p:cNvPr>
          <p:cNvSpPr/>
          <p:nvPr/>
        </p:nvSpPr>
        <p:spPr>
          <a:xfrm>
            <a:off x="5186362" y="493186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6B679F-DD0F-4C54-B55E-1FD449B3A159}"/>
              </a:ext>
            </a:extLst>
          </p:cNvPr>
          <p:cNvSpPr/>
          <p:nvPr/>
        </p:nvSpPr>
        <p:spPr>
          <a:xfrm>
            <a:off x="8934450" y="3834366"/>
            <a:ext cx="1819275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出荷量</a:t>
            </a:r>
            <a:r>
              <a:rPr kumimoji="1" lang="ja-JP" altLang="en-US" sz="1600" dirty="0">
                <a:solidFill>
                  <a:schemeClr val="bg1"/>
                </a:solidFill>
              </a:rPr>
              <a:t>（価格）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444F016-2E98-4087-A95D-25BBCB96AB8C}"/>
              </a:ext>
            </a:extLst>
          </p:cNvPr>
          <p:cNvSpPr/>
          <p:nvPr/>
        </p:nvSpPr>
        <p:spPr>
          <a:xfrm>
            <a:off x="1323972" y="3274263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FC51229-1887-4902-B736-E76C1503D8E5}"/>
              </a:ext>
            </a:extLst>
          </p:cNvPr>
          <p:cNvSpPr/>
          <p:nvPr/>
        </p:nvSpPr>
        <p:spPr>
          <a:xfrm>
            <a:off x="1323975" y="437729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3C4C002-CA96-46BC-9C2A-E61CC749D7EB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3143250" y="4636338"/>
            <a:ext cx="2043112" cy="554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02BE543-3C28-4F77-9D88-41F0BD24CC8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143247" y="2990385"/>
            <a:ext cx="2043116" cy="5429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1A4B256-41F1-42AE-8587-4C7CC194C4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3143247" y="3533310"/>
            <a:ext cx="2043114" cy="560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B79733C-2A6F-4435-9638-D895277CF614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3143250" y="4093412"/>
            <a:ext cx="2043111" cy="542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073789E-39C0-40A8-B697-E459AD27601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7005638" y="2990385"/>
            <a:ext cx="1928812" cy="1103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C5298CB-54AB-4E18-979C-D7F319C6D753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005636" y="4093412"/>
            <a:ext cx="192881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A6B23E9-4252-489C-AD63-618CAA5A258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005637" y="4093413"/>
            <a:ext cx="1928813" cy="10974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9E6FDA-4B47-4B5D-AFCE-3E3F8ED5978A}"/>
              </a:ext>
            </a:extLst>
          </p:cNvPr>
          <p:cNvSpPr txBox="1"/>
          <p:nvPr/>
        </p:nvSpPr>
        <p:spPr>
          <a:xfrm>
            <a:off x="4860007" y="5474786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気温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降雨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日照時間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湿度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71FFD44-8105-4606-9A5D-7BB375857E79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3143247" y="3533310"/>
            <a:ext cx="2043115" cy="1657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99614ED-CD82-4529-B623-4CCC710ED980}"/>
              </a:ext>
            </a:extLst>
          </p:cNvPr>
          <p:cNvSpPr txBox="1"/>
          <p:nvPr/>
        </p:nvSpPr>
        <p:spPr>
          <a:xfrm>
            <a:off x="4586438" y="5784260"/>
            <a:ext cx="301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毎年の収穫量</a:t>
            </a:r>
            <a:r>
              <a:rPr kumimoji="1" lang="ja-JP" altLang="en-US" sz="1400" dirty="0">
                <a:solidFill>
                  <a:srgbClr val="FF0000"/>
                </a:solidFill>
              </a:rPr>
              <a:t>（廃棄量）</a:t>
            </a:r>
            <a:r>
              <a:rPr kumimoji="1" lang="ja-JP" altLang="en-US" sz="1600" dirty="0">
                <a:solidFill>
                  <a:srgbClr val="FF0000"/>
                </a:solidFill>
              </a:rPr>
              <a:t>に影響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EC94070-C156-424C-AFFB-3E00214B806D}"/>
              </a:ext>
            </a:extLst>
          </p:cNvPr>
          <p:cNvSpPr txBox="1"/>
          <p:nvPr/>
        </p:nvSpPr>
        <p:spPr>
          <a:xfrm>
            <a:off x="4859875" y="4343497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3EC2F-6751-46F5-9E23-0FC2EC65500F}"/>
              </a:ext>
            </a:extLst>
          </p:cNvPr>
          <p:cNvSpPr txBox="1"/>
          <p:nvPr/>
        </p:nvSpPr>
        <p:spPr>
          <a:xfrm>
            <a:off x="4859875" y="3274263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</p:spTree>
    <p:extLst>
      <p:ext uri="{BB962C8B-B14F-4D97-AF65-F5344CB8AC3E}">
        <p14:creationId xmlns:p14="http://schemas.microsoft.com/office/powerpoint/2010/main" val="363692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en-US" altLang="ja-JP" dirty="0"/>
          </a:p>
          <a:p>
            <a:r>
              <a:rPr lang="ja-JP" altLang="en-US" dirty="0"/>
              <a:t>写像と集合</a:t>
            </a:r>
            <a:endParaRPr lang="en-US" altLang="ja-JP" dirty="0"/>
          </a:p>
          <a:p>
            <a:r>
              <a:rPr lang="ja-JP" altLang="en-US" dirty="0"/>
              <a:t>線形代数における写像</a:t>
            </a:r>
            <a:endParaRPr lang="en-US" altLang="ja-JP" dirty="0"/>
          </a:p>
          <a:p>
            <a:r>
              <a:rPr kumimoji="1" lang="ja-JP" altLang="en-US" dirty="0"/>
              <a:t>代数的構造と圏</a:t>
            </a:r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BA5045E-E281-4A84-93E0-3E6E7068074C}"/>
              </a:ext>
            </a:extLst>
          </p:cNvPr>
          <p:cNvSpPr txBox="1">
            <a:spLocks/>
          </p:cNvSpPr>
          <p:nvPr/>
        </p:nvSpPr>
        <p:spPr>
          <a:xfrm>
            <a:off x="663191" y="308079"/>
            <a:ext cx="8060367" cy="58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>
                <a:solidFill>
                  <a:schemeClr val="accent1"/>
                </a:solidFill>
              </a:rPr>
              <a:t>圏論の基本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2E42E8F-E6E4-4DED-890C-B02F53589485}"/>
              </a:ext>
            </a:extLst>
          </p:cNvPr>
          <p:cNvSpPr/>
          <p:nvPr/>
        </p:nvSpPr>
        <p:spPr>
          <a:xfrm>
            <a:off x="4370624" y="4340306"/>
            <a:ext cx="4177953" cy="172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138C59B-DE22-4A32-AEDE-A1D7E294F0B0}"/>
              </a:ext>
            </a:extLst>
          </p:cNvPr>
          <p:cNvSpPr/>
          <p:nvPr/>
        </p:nvSpPr>
        <p:spPr>
          <a:xfrm>
            <a:off x="4370624" y="2117732"/>
            <a:ext cx="4177953" cy="1701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産地と時期が根本因子だが、価格データが「複数産野菜価格の中央値」であることが厄介。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C52A3E4-956C-4FC8-87FF-DBBA624B66E4}"/>
              </a:ext>
            </a:extLst>
          </p:cNvPr>
          <p:cNvSpPr/>
          <p:nvPr/>
        </p:nvSpPr>
        <p:spPr>
          <a:xfrm>
            <a:off x="4867383" y="271887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CF69EA-36AB-47D0-882F-C688CAEF4427}"/>
              </a:ext>
            </a:extLst>
          </p:cNvPr>
          <p:cNvSpPr/>
          <p:nvPr/>
        </p:nvSpPr>
        <p:spPr>
          <a:xfrm>
            <a:off x="4867385" y="220480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9F5BC4-FB95-4CD1-8C20-1E6B93E604BB}"/>
              </a:ext>
            </a:extLst>
          </p:cNvPr>
          <p:cNvSpPr/>
          <p:nvPr/>
        </p:nvSpPr>
        <p:spPr>
          <a:xfrm>
            <a:off x="4867383" y="3240989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F84DC7C-28F2-4D36-ADA5-F15AE23B8BF0}"/>
              </a:ext>
            </a:extLst>
          </p:cNvPr>
          <p:cNvSpPr/>
          <p:nvPr/>
        </p:nvSpPr>
        <p:spPr>
          <a:xfrm>
            <a:off x="7501850" y="2718870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77CFAB-50B8-4AF9-9081-EE55BB5F1BA6}"/>
              </a:ext>
            </a:extLst>
          </p:cNvPr>
          <p:cNvSpPr/>
          <p:nvPr/>
        </p:nvSpPr>
        <p:spPr>
          <a:xfrm>
            <a:off x="1323973" y="2445071"/>
            <a:ext cx="1819275" cy="518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EC9711-2797-4BCC-93BD-49840C0E2DAF}"/>
              </a:ext>
            </a:extLst>
          </p:cNvPr>
          <p:cNvCxnSpPr>
            <a:cxnSpLocks/>
            <a:stCxn id="84" idx="3"/>
            <a:endCxn id="24" idx="1"/>
          </p:cNvCxnSpPr>
          <p:nvPr/>
        </p:nvCxnSpPr>
        <p:spPr>
          <a:xfrm flipV="1">
            <a:off x="3143248" y="3500036"/>
            <a:ext cx="1724135" cy="213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30CFD1A-28FD-46C7-8F4D-823AA7C1C59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143248" y="2463852"/>
            <a:ext cx="1724137" cy="240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9DCC9C-69D4-47B8-B516-5EC560A0D6C9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143248" y="2704118"/>
            <a:ext cx="1724135" cy="273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28FEDC2-16C4-4A0C-91AC-08933498F94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 flipV="1">
            <a:off x="3143248" y="2977917"/>
            <a:ext cx="1724135" cy="26569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2159AE-C085-4959-B1ED-8D2F6E1E77E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686660" y="2463852"/>
            <a:ext cx="815190" cy="5140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37CADD0-7F65-4DDD-9A5A-ED82B8541DA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686658" y="2977917"/>
            <a:ext cx="815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644EF6-1685-400A-AA56-8D9C5659BA4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686658" y="2977917"/>
            <a:ext cx="815192" cy="522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B9DAE4-A323-4348-B990-F77ADD905A6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143248" y="2704118"/>
            <a:ext cx="1724135" cy="795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9E25C5-0019-4195-AAD4-6A23BC36137D}"/>
              </a:ext>
            </a:extLst>
          </p:cNvPr>
          <p:cNvSpPr/>
          <p:nvPr/>
        </p:nvSpPr>
        <p:spPr>
          <a:xfrm>
            <a:off x="9579703" y="3637587"/>
            <a:ext cx="1668117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B0C35D-69BC-4BEB-8440-A00EB579DF70}"/>
              </a:ext>
            </a:extLst>
          </p:cNvPr>
          <p:cNvSpPr txBox="1"/>
          <p:nvPr/>
        </p:nvSpPr>
        <p:spPr>
          <a:xfrm>
            <a:off x="9441679" y="4183926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複数産地の中央値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ECB6C35-403C-4993-9B21-4C832C7875CF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8325936" y="2977917"/>
            <a:ext cx="1253767" cy="918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26C8D7C-D5BA-432B-BBEC-6F077EF5DFB6}"/>
              </a:ext>
            </a:extLst>
          </p:cNvPr>
          <p:cNvSpPr/>
          <p:nvPr/>
        </p:nvSpPr>
        <p:spPr>
          <a:xfrm>
            <a:off x="4867383" y="494484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6050630-15AF-445D-8FB2-970B4E4F1DB5}"/>
              </a:ext>
            </a:extLst>
          </p:cNvPr>
          <p:cNvSpPr/>
          <p:nvPr/>
        </p:nvSpPr>
        <p:spPr>
          <a:xfrm>
            <a:off x="4867385" y="443077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D2DD7C8-D3F9-4839-A8A8-B53578FFB3AE}"/>
              </a:ext>
            </a:extLst>
          </p:cNvPr>
          <p:cNvSpPr/>
          <p:nvPr/>
        </p:nvSpPr>
        <p:spPr>
          <a:xfrm>
            <a:off x="4867384" y="5467646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38EEA48-4D93-4349-85CE-9FEECF38166B}"/>
              </a:ext>
            </a:extLst>
          </p:cNvPr>
          <p:cNvSpPr/>
          <p:nvPr/>
        </p:nvSpPr>
        <p:spPr>
          <a:xfrm>
            <a:off x="7501850" y="4946167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C3DFA-5412-4CDA-B903-E6DED3423FAF}"/>
              </a:ext>
            </a:extLst>
          </p:cNvPr>
          <p:cNvSpPr/>
          <p:nvPr/>
        </p:nvSpPr>
        <p:spPr>
          <a:xfrm>
            <a:off x="1323974" y="3908117"/>
            <a:ext cx="1819275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F70A0F-30B6-45AD-9BEF-14016FFC55AE}"/>
              </a:ext>
            </a:extLst>
          </p:cNvPr>
          <p:cNvSpPr/>
          <p:nvPr/>
        </p:nvSpPr>
        <p:spPr>
          <a:xfrm>
            <a:off x="1323973" y="5375789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EFFC0A1-548C-47CE-BA6E-EE5F56F608E1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3143248" y="5634836"/>
            <a:ext cx="1724136" cy="918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6FF148D-1F92-49BD-B0FE-30999B6AFB18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3143249" y="4167164"/>
            <a:ext cx="1724136" cy="5226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ACA539-D952-4CA4-9AD0-FC8438EAB388}"/>
              </a:ext>
            </a:extLst>
          </p:cNvPr>
          <p:cNvCxnSpPr>
            <a:cxnSpLocks/>
            <a:stCxn id="83" idx="3"/>
            <a:endCxn id="77" idx="1"/>
          </p:cNvCxnSpPr>
          <p:nvPr/>
        </p:nvCxnSpPr>
        <p:spPr>
          <a:xfrm>
            <a:off x="3143249" y="4167164"/>
            <a:ext cx="1724134" cy="10367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2EFB6-42BB-457A-BFDB-0C8A035119C0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3143248" y="5203887"/>
            <a:ext cx="1724135" cy="4309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95D4EC-DC3B-4DE0-8ED5-4D23F6D6AA5F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86660" y="4689822"/>
            <a:ext cx="815190" cy="5153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6DDEC85-CA21-4347-A316-ECF8B2161E2E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6686658" y="5203887"/>
            <a:ext cx="815192" cy="13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0D4C421-0D7D-4D1F-8917-B8C9CD73F8D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686659" y="5205214"/>
            <a:ext cx="815191" cy="521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125638F-D780-4669-906F-11B8DEAD1614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3143249" y="4167164"/>
            <a:ext cx="1724135" cy="1559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FCFD464-30F0-442A-BAA8-F86AF422BBDA}"/>
              </a:ext>
            </a:extLst>
          </p:cNvPr>
          <p:cNvCxnSpPr>
            <a:cxnSpLocks/>
            <a:stCxn id="82" idx="3"/>
            <a:endCxn id="41" idx="1"/>
          </p:cNvCxnSpPr>
          <p:nvPr/>
        </p:nvCxnSpPr>
        <p:spPr>
          <a:xfrm flipV="1">
            <a:off x="8325936" y="3896634"/>
            <a:ext cx="1253767" cy="13085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109F7BD-ED27-4F5D-863B-D46EA72560DA}"/>
              </a:ext>
            </a:extLst>
          </p:cNvPr>
          <p:cNvSpPr txBox="1"/>
          <p:nvPr/>
        </p:nvSpPr>
        <p:spPr>
          <a:xfrm>
            <a:off x="4263212" y="173933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A</a:t>
            </a:r>
            <a:r>
              <a:rPr kumimoji="1" lang="ja-JP" altLang="en-US" sz="1600" dirty="0"/>
              <a:t>特有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88DE50-54C0-46FA-8ADC-ADF21BCADC9E}"/>
              </a:ext>
            </a:extLst>
          </p:cNvPr>
          <p:cNvSpPr txBox="1"/>
          <p:nvPr/>
        </p:nvSpPr>
        <p:spPr>
          <a:xfrm>
            <a:off x="4263212" y="398425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B</a:t>
            </a:r>
            <a:r>
              <a:rPr kumimoji="1" lang="ja-JP" altLang="en-US" sz="1600" dirty="0"/>
              <a:t>特有</a:t>
            </a:r>
          </a:p>
        </p:txBody>
      </p:sp>
    </p:spTree>
    <p:extLst>
      <p:ext uri="{BB962C8B-B14F-4D97-AF65-F5344CB8AC3E}">
        <p14:creationId xmlns:p14="http://schemas.microsoft.com/office/powerpoint/2010/main" val="246483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</a:t>
            </a:r>
            <a:r>
              <a:rPr lang="ja-JP" altLang="en-US" sz="2400" dirty="0"/>
              <a:t>（</a:t>
            </a:r>
            <a:r>
              <a:rPr lang="en-US" altLang="ja-JP" sz="2400" dirty="0"/>
              <a:t>Category Theory</a:t>
            </a:r>
            <a:r>
              <a:rPr lang="ja-JP" altLang="en-US" sz="2400" dirty="0"/>
              <a:t>）</a:t>
            </a:r>
            <a:r>
              <a:rPr lang="ja-JP" altLang="en-US" dirty="0"/>
              <a:t>とは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773319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「数学的構造体 と その間の関係」を圏</a:t>
            </a:r>
            <a:r>
              <a:rPr lang="ja-JP" altLang="en-US" dirty="0"/>
              <a:t>（</a:t>
            </a:r>
            <a:r>
              <a:rPr lang="en-US" altLang="ja-JP" dirty="0"/>
              <a:t>Category</a:t>
            </a:r>
            <a:r>
              <a:rPr lang="ja-JP" altLang="en-US" dirty="0"/>
              <a:t>）</a:t>
            </a:r>
            <a:r>
              <a:rPr lang="ja-JP" altLang="en-US" sz="2800" dirty="0"/>
              <a:t>として扱う。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「矢印の数学」と呼ばれる、図式が命！</a:t>
            </a:r>
            <a:endParaRPr lang="en-US" altLang="ja-JP" sz="2400" dirty="0"/>
          </a:p>
          <a:p>
            <a:pPr>
              <a:defRPr/>
            </a:pP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1026" name="Picture 2" descr="可換図式 - Wikipedia">
            <a:extLst>
              <a:ext uri="{FF2B5EF4-FFF2-40B4-BE49-F238E27FC236}">
                <a16:creationId xmlns:a16="http://schemas.microsoft.com/office/drawing/2014/main" id="{A224B580-BB15-4F87-83D0-F97468E0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10" y="2889681"/>
            <a:ext cx="2289841" cy="232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881524-2683-4506-A2DA-C34521A88E18}"/>
              </a:ext>
            </a:extLst>
          </p:cNvPr>
          <p:cNvSpPr txBox="1"/>
          <p:nvPr/>
        </p:nvSpPr>
        <p:spPr>
          <a:xfrm>
            <a:off x="8498056" y="5305289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図式の例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C7788-71E8-4D40-A45F-ED01B450BB69}"/>
              </a:ext>
            </a:extLst>
          </p:cNvPr>
          <p:cNvSpPr txBox="1"/>
          <p:nvPr/>
        </p:nvSpPr>
        <p:spPr>
          <a:xfrm>
            <a:off x="8891473" y="2324994"/>
            <a:ext cx="302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矢印＝関数、写像、変換</a:t>
            </a:r>
            <a:r>
              <a:rPr lang="en-US" altLang="ja-JP" dirty="0"/>
              <a:t>…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98EE6AC-5028-4F63-816E-1E53B95987BA}"/>
              </a:ext>
            </a:extLst>
          </p:cNvPr>
          <p:cNvSpPr/>
          <p:nvPr/>
        </p:nvSpPr>
        <p:spPr>
          <a:xfrm>
            <a:off x="1598196" y="2640706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体積 </a:t>
            </a:r>
            <a:r>
              <a:rPr kumimoji="1" lang="en-US" altLang="ja-JP" dirty="0">
                <a:solidFill>
                  <a:schemeClr val="bg1"/>
                </a:solidFill>
              </a:rPr>
              <a:t>[L]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1173FD7-727A-41F1-9D89-25B006071B24}"/>
              </a:ext>
            </a:extLst>
          </p:cNvPr>
          <p:cNvSpPr/>
          <p:nvPr/>
        </p:nvSpPr>
        <p:spPr>
          <a:xfrm>
            <a:off x="3799497" y="2640706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質量 </a:t>
            </a:r>
            <a:r>
              <a:rPr kumimoji="1" lang="en-US" altLang="ja-JP" dirty="0">
                <a:solidFill>
                  <a:schemeClr val="bg1"/>
                </a:solidFill>
              </a:rPr>
              <a:t>[g]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AA51AFB-9457-4478-9F0D-B2FC01F57EE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759339" y="2851257"/>
            <a:ext cx="10401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A6FF21-59AE-4A05-83D6-D9108DE35BA9}"/>
              </a:ext>
            </a:extLst>
          </p:cNvPr>
          <p:cNvSpPr txBox="1"/>
          <p:nvPr/>
        </p:nvSpPr>
        <p:spPr>
          <a:xfrm>
            <a:off x="2623307" y="2286894"/>
            <a:ext cx="12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密度 </a:t>
            </a:r>
            <a:r>
              <a:rPr lang="en-US" altLang="ja-JP" dirty="0"/>
              <a:t>[g/L]</a:t>
            </a:r>
            <a:endParaRPr kumimoji="1" lang="ja-JP" altLang="en-US" sz="16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DF590DD-450D-4DB3-8693-F00276A45542}"/>
              </a:ext>
            </a:extLst>
          </p:cNvPr>
          <p:cNvSpPr/>
          <p:nvPr/>
        </p:nvSpPr>
        <p:spPr>
          <a:xfrm>
            <a:off x="701133" y="3824198"/>
            <a:ext cx="1536892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物質量 </a:t>
            </a:r>
            <a:r>
              <a:rPr kumimoji="1" lang="en-US" altLang="ja-JP" dirty="0">
                <a:solidFill>
                  <a:schemeClr val="bg1"/>
                </a:solidFill>
              </a:rPr>
              <a:t>[mol]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D23F916-5047-4AB5-A03A-E159C337EE8A}"/>
              </a:ext>
            </a:extLst>
          </p:cNvPr>
          <p:cNvSpPr/>
          <p:nvPr/>
        </p:nvSpPr>
        <p:spPr>
          <a:xfrm>
            <a:off x="2929072" y="3824198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体積 </a:t>
            </a:r>
            <a:r>
              <a:rPr kumimoji="1" lang="en-US" altLang="ja-JP" dirty="0">
                <a:solidFill>
                  <a:schemeClr val="bg1"/>
                </a:solidFill>
              </a:rPr>
              <a:t>[L]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DFD72BF-6FDA-4843-B657-833F3D8597F1}"/>
              </a:ext>
            </a:extLst>
          </p:cNvPr>
          <p:cNvSpPr/>
          <p:nvPr/>
        </p:nvSpPr>
        <p:spPr>
          <a:xfrm>
            <a:off x="4854602" y="3824198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質量 </a:t>
            </a:r>
            <a:r>
              <a:rPr kumimoji="1" lang="en-US" altLang="ja-JP" dirty="0">
                <a:solidFill>
                  <a:schemeClr val="bg1"/>
                </a:solidFill>
              </a:rPr>
              <a:t>[g]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FF33FF5-E851-41D6-9063-DAC74AF31C5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090215" y="4034749"/>
            <a:ext cx="7643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273623-905B-4A0D-8297-8C76EF197B1E}"/>
              </a:ext>
            </a:extLst>
          </p:cNvPr>
          <p:cNvSpPr txBox="1"/>
          <p:nvPr/>
        </p:nvSpPr>
        <p:spPr>
          <a:xfrm>
            <a:off x="3764530" y="3381287"/>
            <a:ext cx="12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密度 </a:t>
            </a:r>
            <a:r>
              <a:rPr lang="en-US" altLang="ja-JP" dirty="0"/>
              <a:t>[g/L]</a:t>
            </a:r>
            <a:endParaRPr kumimoji="1" lang="ja-JP" altLang="en-US" sz="16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B0BCDEC-9BD1-427A-AF71-22AA866ACE2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238025" y="4034749"/>
            <a:ext cx="691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DB710D1-39ED-4A59-AB83-E8984C8407AD}"/>
              </a:ext>
            </a:extLst>
          </p:cNvPr>
          <p:cNvSpPr txBox="1"/>
          <p:nvPr/>
        </p:nvSpPr>
        <p:spPr>
          <a:xfrm>
            <a:off x="1568615" y="3364433"/>
            <a:ext cx="198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モル体積 </a:t>
            </a:r>
            <a:r>
              <a:rPr lang="en-US" altLang="ja-JP" dirty="0"/>
              <a:t>[L/mol]</a:t>
            </a:r>
            <a:endParaRPr kumimoji="1" lang="ja-JP" altLang="en-US" sz="16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E9A650AA-96A9-4670-9216-FFF10557E1AF}"/>
              </a:ext>
            </a:extLst>
          </p:cNvPr>
          <p:cNvCxnSpPr>
            <a:cxnSpLocks/>
            <a:stCxn id="19" idx="2"/>
            <a:endCxn id="21" idx="2"/>
          </p:cNvCxnSpPr>
          <p:nvPr/>
        </p:nvCxnSpPr>
        <p:spPr>
          <a:xfrm rot="16200000" flipH="1">
            <a:off x="3452376" y="2262502"/>
            <a:ext cx="12700" cy="3965595"/>
          </a:xfrm>
          <a:prstGeom prst="bentConnector3">
            <a:avLst>
              <a:gd name="adj1" fmla="val 328572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957AD3-3817-4F69-B004-2AA9B0572159}"/>
              </a:ext>
            </a:extLst>
          </p:cNvPr>
          <p:cNvSpPr txBox="1"/>
          <p:nvPr/>
        </p:nvSpPr>
        <p:spPr>
          <a:xfrm>
            <a:off x="2516481" y="4290173"/>
            <a:ext cx="198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分子量 </a:t>
            </a:r>
            <a:r>
              <a:rPr lang="en-US" altLang="ja-JP" dirty="0"/>
              <a:t>[g/mol]</a:t>
            </a:r>
            <a:endParaRPr kumimoji="1" lang="ja-JP" altLang="en-US" sz="1600" dirty="0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21341482-C8A6-4A32-94A2-613CC29765D2}"/>
              </a:ext>
            </a:extLst>
          </p:cNvPr>
          <p:cNvSpPr/>
          <p:nvPr/>
        </p:nvSpPr>
        <p:spPr>
          <a:xfrm rot="5400000">
            <a:off x="6586367" y="3939835"/>
            <a:ext cx="1115820" cy="2728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26D35A0E-B7F0-4C5C-9E47-9BFB98DD246B}"/>
                  </a:ext>
                </a:extLst>
              </p:cNvPr>
              <p:cNvSpPr/>
              <p:nvPr/>
            </p:nvSpPr>
            <p:spPr>
              <a:xfrm>
                <a:off x="723045" y="5360639"/>
                <a:ext cx="2036294" cy="421102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bg1"/>
                    </a:solidFill>
                  </a:rPr>
                  <a:t>振り子の長さ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[m]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26D35A0E-B7F0-4C5C-9E47-9BFB98DD2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5" y="5360639"/>
                <a:ext cx="2036294" cy="421102"/>
              </a:xfrm>
              <a:prstGeom prst="roundRect">
                <a:avLst/>
              </a:prstGeom>
              <a:blipFill>
                <a:blip r:embed="rId3"/>
                <a:stretch>
                  <a:fillRect l="-298" b="-16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ACBE6D61-2288-403F-8117-CCCE1252CC51}"/>
                  </a:ext>
                </a:extLst>
              </p:cNvPr>
              <p:cNvSpPr/>
              <p:nvPr/>
            </p:nvSpPr>
            <p:spPr>
              <a:xfrm>
                <a:off x="3942493" y="5360639"/>
                <a:ext cx="2036294" cy="421102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bg1"/>
                    </a:solidFill>
                  </a:rPr>
                  <a:t>振り子の周期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[s]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ACBE6D61-2288-403F-8117-CCCE1252C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93" y="5360639"/>
                <a:ext cx="2036294" cy="421102"/>
              </a:xfrm>
              <a:prstGeom prst="roundRect">
                <a:avLst/>
              </a:prstGeom>
              <a:blipFill>
                <a:blip r:embed="rId4"/>
                <a:stretch>
                  <a:fillRect l="-298" b="-16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65DCD-0158-4009-B3A5-90597FB1E16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759339" y="5571190"/>
            <a:ext cx="118315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1344817-25BA-4DD1-8E38-46C07612D0D7}"/>
                  </a:ext>
                </a:extLst>
              </p:cNvPr>
              <p:cNvSpPr txBox="1"/>
              <p:nvPr/>
            </p:nvSpPr>
            <p:spPr>
              <a:xfrm>
                <a:off x="2887598" y="5012171"/>
                <a:ext cx="926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1344817-25BA-4DD1-8E38-46C07612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98" y="5012171"/>
                <a:ext cx="92663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8D3CB85-FC55-4BE7-A971-E86D5A0CC787}"/>
              </a:ext>
            </a:extLst>
          </p:cNvPr>
          <p:cNvSpPr txBox="1"/>
          <p:nvPr/>
        </p:nvSpPr>
        <p:spPr>
          <a:xfrm>
            <a:off x="273989" y="4877032"/>
            <a:ext cx="180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振り子の等時性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50D60D7-D026-4EF7-9E66-785E7E30D85A}"/>
                  </a:ext>
                </a:extLst>
              </p:cNvPr>
              <p:cNvSpPr txBox="1"/>
              <p:nvPr/>
            </p:nvSpPr>
            <p:spPr>
              <a:xfrm>
                <a:off x="2116612" y="5774844"/>
                <a:ext cx="246223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ra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50D60D7-D026-4EF7-9E66-785E7E30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612" y="5774844"/>
                <a:ext cx="2462238" cy="42774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9D38ADD-ADAC-48F5-B2BD-F09FAD382CC1}"/>
              </a:ext>
            </a:extLst>
          </p:cNvPr>
          <p:cNvSpPr txBox="1"/>
          <p:nvPr/>
        </p:nvSpPr>
        <p:spPr>
          <a:xfrm>
            <a:off x="5749949" y="2970337"/>
            <a:ext cx="269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関係に注目して図式化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圏論の歴史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抽象度が高い数学理論の一つ（数学の数学）。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数学の基礎を追求して生まれた概念、「数学とは矢印を引くことである」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1026" name="Picture 2" descr="可換図式 - Wikipedia">
            <a:extLst>
              <a:ext uri="{FF2B5EF4-FFF2-40B4-BE49-F238E27FC236}">
                <a16:creationId xmlns:a16="http://schemas.microsoft.com/office/drawing/2014/main" id="{A224B580-BB15-4F87-83D0-F97468E0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03" y="2543917"/>
            <a:ext cx="1293027" cy="131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25A68C-80FD-4BA8-8C94-1783039BCB3D}"/>
              </a:ext>
            </a:extLst>
          </p:cNvPr>
          <p:cNvSpPr txBox="1"/>
          <p:nvPr/>
        </p:nvSpPr>
        <p:spPr>
          <a:xfrm>
            <a:off x="4183175" y="5372554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Grothendieck</a:t>
            </a:r>
            <a:endParaRPr kumimoji="1" lang="ja-JP" altLang="en-US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96A358-D9BF-4CE4-8E8E-A06A5425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542801"/>
            <a:ext cx="2326300" cy="282975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762D88-C0BD-4A1B-91FF-0810B722AEA7}"/>
              </a:ext>
            </a:extLst>
          </p:cNvPr>
          <p:cNvSpPr txBox="1"/>
          <p:nvPr/>
        </p:nvSpPr>
        <p:spPr>
          <a:xfrm>
            <a:off x="2702286" y="5741886"/>
            <a:ext cx="48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代数幾何学全体を圏論で大幅に書き直そうとした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CD9F48-1EF0-4EAB-A160-4993DADB7437}"/>
              </a:ext>
            </a:extLst>
          </p:cNvPr>
          <p:cNvSpPr txBox="1"/>
          <p:nvPr/>
        </p:nvSpPr>
        <p:spPr>
          <a:xfrm>
            <a:off x="9621350" y="4365770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セミナー聴講者</a:t>
            </a:r>
            <a:endParaRPr kumimoji="1" lang="ja-JP" altLang="en-US" sz="1600" dirty="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D99B8F44-9D18-4F57-9A5B-4C5FC8209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6524" y="3451370"/>
            <a:ext cx="914400" cy="914400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1327563-B107-462F-87E0-F0E75A9CAC2F}"/>
              </a:ext>
            </a:extLst>
          </p:cNvPr>
          <p:cNvSpPr/>
          <p:nvPr/>
        </p:nvSpPr>
        <p:spPr>
          <a:xfrm>
            <a:off x="8029473" y="2782044"/>
            <a:ext cx="3476625" cy="450670"/>
          </a:xfrm>
          <a:prstGeom prst="wedgeRoundRectCallout">
            <a:avLst>
              <a:gd name="adj1" fmla="val 24148"/>
              <a:gd name="adj2" fmla="val 9470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その矢印はどんな仮定があるのか？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34372C4D-DAA0-43CD-9EFC-3B7014AF3281}"/>
              </a:ext>
            </a:extLst>
          </p:cNvPr>
          <p:cNvSpPr/>
          <p:nvPr/>
        </p:nvSpPr>
        <p:spPr>
          <a:xfrm>
            <a:off x="6681589" y="4051507"/>
            <a:ext cx="1976438" cy="450670"/>
          </a:xfrm>
          <a:prstGeom prst="wedgeRoundRectCallout">
            <a:avLst>
              <a:gd name="adj1" fmla="val -65415"/>
              <a:gd name="adj2" fmla="val -2982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何も仮定しない。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10203D-3E55-4D57-B203-B087AB4F8DC1}"/>
              </a:ext>
            </a:extLst>
          </p:cNvPr>
          <p:cNvSpPr txBox="1"/>
          <p:nvPr/>
        </p:nvSpPr>
        <p:spPr>
          <a:xfrm>
            <a:off x="5642370" y="2112629"/>
            <a:ext cx="425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抽象度の高さを物語る逸話</a:t>
            </a:r>
            <a:endParaRPr kumimoji="1" lang="ja-JP" altLang="en-US" sz="16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479376-9411-48F5-A225-AEC8DE1DBF7C}"/>
              </a:ext>
            </a:extLst>
          </p:cNvPr>
          <p:cNvSpPr txBox="1"/>
          <p:nvPr/>
        </p:nvSpPr>
        <p:spPr>
          <a:xfrm>
            <a:off x="427813" y="3523801"/>
            <a:ext cx="329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Hilbert</a:t>
            </a:r>
            <a:r>
              <a:rPr kumimoji="1" lang="ja-JP" altLang="en-US" sz="1600" dirty="0"/>
              <a:t>プログラム（</a:t>
            </a:r>
            <a:r>
              <a:rPr kumimoji="1" lang="en-US" altLang="ja-JP" sz="1600" dirty="0"/>
              <a:t>1900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 err="1"/>
              <a:t>Bourbaki</a:t>
            </a:r>
            <a:r>
              <a:rPr kumimoji="1" lang="ja-JP" altLang="en-US" sz="1600" dirty="0"/>
              <a:t>「数学原論」（</a:t>
            </a:r>
            <a:r>
              <a:rPr kumimoji="1" lang="en-US" altLang="ja-JP" sz="1600" dirty="0"/>
              <a:t>1939</a:t>
            </a:r>
            <a:r>
              <a:rPr kumimoji="1" lang="ja-JP" altLang="en-US" sz="1600" dirty="0"/>
              <a:t>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151E2D-8302-4CEC-AD92-127E9921BBDE}"/>
              </a:ext>
            </a:extLst>
          </p:cNvPr>
          <p:cNvSpPr txBox="1"/>
          <p:nvPr/>
        </p:nvSpPr>
        <p:spPr>
          <a:xfrm>
            <a:off x="809543" y="2148940"/>
            <a:ext cx="24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現代数学の歴史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EA8830-32E0-4972-BDB4-767E296A09FF}"/>
              </a:ext>
            </a:extLst>
          </p:cNvPr>
          <p:cNvSpPr txBox="1"/>
          <p:nvPr/>
        </p:nvSpPr>
        <p:spPr>
          <a:xfrm>
            <a:off x="483259" y="2798044"/>
            <a:ext cx="3009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20</a:t>
            </a:r>
            <a:r>
              <a:rPr kumimoji="1" lang="ja-JP" altLang="en-US" sz="1600" dirty="0"/>
              <a:t>世紀から数学全体を形式化・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厳密化して、整理する動向が流行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624B648-0D84-4886-836E-37AC2B212FF2}"/>
              </a:ext>
            </a:extLst>
          </p:cNvPr>
          <p:cNvCxnSpPr>
            <a:cxnSpLocks/>
          </p:cNvCxnSpPr>
          <p:nvPr/>
        </p:nvCxnSpPr>
        <p:spPr>
          <a:xfrm flipH="1">
            <a:off x="321453" y="2495176"/>
            <a:ext cx="333349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4599FD2-61A5-44EB-BBAE-ABB3CBDDE13F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2482946"/>
            <a:ext cx="761055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84636348-4832-4A70-A61F-71FD048A63A5}"/>
              </a:ext>
            </a:extLst>
          </p:cNvPr>
          <p:cNvSpPr/>
          <p:nvPr/>
        </p:nvSpPr>
        <p:spPr>
          <a:xfrm rot="10800000">
            <a:off x="1430291" y="4365770"/>
            <a:ext cx="1115820" cy="2728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7BB6709-D24F-4139-9498-B262DEAE8810}"/>
              </a:ext>
            </a:extLst>
          </p:cNvPr>
          <p:cNvSpPr txBox="1"/>
          <p:nvPr/>
        </p:nvSpPr>
        <p:spPr>
          <a:xfrm>
            <a:off x="364074" y="4863637"/>
            <a:ext cx="322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集合・位相、代数幾何学、群論など、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様々な箇所で圏を用いて書ける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F7AFE7-77BC-49F7-AF55-D29DCF24A293}"/>
              </a:ext>
            </a:extLst>
          </p:cNvPr>
          <p:cNvSpPr txBox="1"/>
          <p:nvPr/>
        </p:nvSpPr>
        <p:spPr>
          <a:xfrm>
            <a:off x="8068480" y="5340687"/>
            <a:ext cx="373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実際、圏の例は難しいものが多いが、</a:t>
            </a:r>
            <a:endParaRPr lang="en-US" altLang="ja-JP" dirty="0"/>
          </a:p>
          <a:p>
            <a:pPr algn="ctr"/>
            <a:r>
              <a:rPr lang="ja-JP" altLang="en-US" dirty="0"/>
              <a:t>今回はなるべく易しい例だけを扱う</a:t>
            </a:r>
            <a:endParaRPr kumimoji="1" lang="ja-JP" altLang="en-US" sz="16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4F92CFD1-E341-4BF0-9AC2-8E53E5C20ADB}"/>
              </a:ext>
            </a:extLst>
          </p:cNvPr>
          <p:cNvSpPr/>
          <p:nvPr/>
        </p:nvSpPr>
        <p:spPr>
          <a:xfrm>
            <a:off x="8096332" y="4671361"/>
            <a:ext cx="1200606" cy="450670"/>
          </a:xfrm>
          <a:prstGeom prst="wedgeRoundRectCallout">
            <a:avLst>
              <a:gd name="adj1" fmla="val 90035"/>
              <a:gd name="adj2" fmla="val -7226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141487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圏論の応用例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ネットワーク構造や概念の階層構造など、抽象度の高い関係性を整理するときに使われる。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CC0DA4-A958-4DCE-9BA6-5883FD6CC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625" r="8375" b="1458"/>
          <a:stretch/>
        </p:blipFill>
        <p:spPr bwMode="auto">
          <a:xfrm>
            <a:off x="6996795" y="2995198"/>
            <a:ext cx="4079169" cy="26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34EC73-5DDA-4DF0-8B6B-2568C448D1A1}"/>
              </a:ext>
            </a:extLst>
          </p:cNvPr>
          <p:cNvSpPr txBox="1"/>
          <p:nvPr/>
        </p:nvSpPr>
        <p:spPr>
          <a:xfrm>
            <a:off x="6613116" y="2602598"/>
            <a:ext cx="48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「圏論と機械学習」をキーワードにした論文件数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A0A084-8E88-4356-A982-1D0D39212E5F}"/>
              </a:ext>
            </a:extLst>
          </p:cNvPr>
          <p:cNvSpPr txBox="1"/>
          <p:nvPr/>
        </p:nvSpPr>
        <p:spPr>
          <a:xfrm>
            <a:off x="7964288" y="5876796"/>
            <a:ext cx="400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その他、哲学・言語学（意味論）など</a:t>
            </a:r>
            <a:r>
              <a:rPr lang="en-US" altLang="ja-JP" dirty="0"/>
              <a:t>…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510AC8-B6A9-4856-98E4-D4DBF39B33E5}"/>
              </a:ext>
            </a:extLst>
          </p:cNvPr>
          <p:cNvSpPr txBox="1"/>
          <p:nvPr/>
        </p:nvSpPr>
        <p:spPr>
          <a:xfrm>
            <a:off x="1141861" y="2030360"/>
            <a:ext cx="415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関数型プログラミング言語における型理論</a:t>
            </a:r>
            <a:endParaRPr kumimoji="1" lang="ja-JP" altLang="en-US" sz="16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1B236-61D3-414A-9B32-2918018137BB}"/>
              </a:ext>
            </a:extLst>
          </p:cNvPr>
          <p:cNvSpPr txBox="1"/>
          <p:nvPr/>
        </p:nvSpPr>
        <p:spPr>
          <a:xfrm>
            <a:off x="7678468" y="2034466"/>
            <a:ext cx="3092226" cy="38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機械学習理論の書き換え</a:t>
            </a:r>
            <a:endParaRPr kumimoji="1" lang="ja-JP" altLang="en-US" sz="1600" b="1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2495BCE-E074-470D-95FF-72B4944F6D8D}"/>
              </a:ext>
            </a:extLst>
          </p:cNvPr>
          <p:cNvCxnSpPr>
            <a:cxnSpLocks/>
          </p:cNvCxnSpPr>
          <p:nvPr/>
        </p:nvCxnSpPr>
        <p:spPr>
          <a:xfrm flipH="1">
            <a:off x="571984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8E17C45-0BA0-4522-84E4-57A2A23E5D81}"/>
              </a:ext>
            </a:extLst>
          </p:cNvPr>
          <p:cNvCxnSpPr>
            <a:cxnSpLocks/>
          </p:cNvCxnSpPr>
          <p:nvPr/>
        </p:nvCxnSpPr>
        <p:spPr>
          <a:xfrm flipH="1">
            <a:off x="6371589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7D5449-33A7-4884-9A71-868452DACC00}"/>
              </a:ext>
            </a:extLst>
          </p:cNvPr>
          <p:cNvSpPr txBox="1"/>
          <p:nvPr/>
        </p:nvSpPr>
        <p:spPr>
          <a:xfrm>
            <a:off x="519660" y="2577772"/>
            <a:ext cx="259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Web</a:t>
            </a:r>
            <a:r>
              <a:rPr lang="ja-JP" altLang="en-US" dirty="0"/>
              <a:t>プログラミング言語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A32BD4-D6CC-48EA-802A-3292DDEC56BB}"/>
              </a:ext>
            </a:extLst>
          </p:cNvPr>
          <p:cNvSpPr txBox="1"/>
          <p:nvPr/>
        </p:nvSpPr>
        <p:spPr>
          <a:xfrm>
            <a:off x="517055" y="4125057"/>
            <a:ext cx="40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関数型（型付き）プログラミング言語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5FDF44-21CE-434A-9EAD-450154B77FD9}"/>
              </a:ext>
            </a:extLst>
          </p:cNvPr>
          <p:cNvSpPr txBox="1"/>
          <p:nvPr/>
        </p:nvSpPr>
        <p:spPr>
          <a:xfrm>
            <a:off x="517055" y="5620465"/>
            <a:ext cx="2962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b="1" dirty="0">
                <a:solidFill>
                  <a:schemeClr val="accent4"/>
                </a:solidFill>
              </a:rPr>
              <a:t>Haskell</a:t>
            </a:r>
          </a:p>
          <a:p>
            <a:pPr algn="r"/>
            <a:r>
              <a:rPr lang="ja-JP" altLang="en-US" sz="1600" dirty="0"/>
              <a:t>（圏論に強く影響を受けている）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597063-C100-4001-8440-E874EBBDA723}"/>
              </a:ext>
            </a:extLst>
          </p:cNvPr>
          <p:cNvSpPr txBox="1"/>
          <p:nvPr/>
        </p:nvSpPr>
        <p:spPr>
          <a:xfrm>
            <a:off x="3053398" y="2570149"/>
            <a:ext cx="113278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(1990</a:t>
            </a:r>
            <a:r>
              <a:rPr lang="ja-JP" altLang="en-US" dirty="0"/>
              <a:t>～</a:t>
            </a:r>
            <a:r>
              <a:rPr lang="en-US" altLang="ja-JP" dirty="0"/>
              <a:t>)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912966-026E-44BA-9FFA-B42FF201FB75}"/>
              </a:ext>
            </a:extLst>
          </p:cNvPr>
          <p:cNvSpPr txBox="1"/>
          <p:nvPr/>
        </p:nvSpPr>
        <p:spPr>
          <a:xfrm>
            <a:off x="4322356" y="4123169"/>
            <a:ext cx="113278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(2010</a:t>
            </a:r>
            <a:r>
              <a:rPr lang="ja-JP" altLang="en-US" dirty="0"/>
              <a:t>～</a:t>
            </a:r>
            <a:r>
              <a:rPr lang="en-US" altLang="ja-JP" dirty="0"/>
              <a:t>)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899F21-F161-4BB7-BC8B-3BE475B206B2}"/>
              </a:ext>
            </a:extLst>
          </p:cNvPr>
          <p:cNvSpPr txBox="1"/>
          <p:nvPr/>
        </p:nvSpPr>
        <p:spPr>
          <a:xfrm>
            <a:off x="872662" y="2944854"/>
            <a:ext cx="382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インターネット普及期、サーバーサイド開発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9C65BD7-EFFC-41B6-886B-35AE3D17C648}"/>
              </a:ext>
            </a:extLst>
          </p:cNvPr>
          <p:cNvSpPr txBox="1"/>
          <p:nvPr/>
        </p:nvSpPr>
        <p:spPr>
          <a:xfrm>
            <a:off x="898757" y="4494558"/>
            <a:ext cx="423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スマートフォン普及期、フロントエンド大規模開発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849C1C-1FB5-4635-9895-0C06B22C5D53}"/>
              </a:ext>
            </a:extLst>
          </p:cNvPr>
          <p:cNvSpPr txBox="1"/>
          <p:nvPr/>
        </p:nvSpPr>
        <p:spPr>
          <a:xfrm>
            <a:off x="992329" y="3563472"/>
            <a:ext cx="423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例）</a:t>
            </a:r>
            <a:r>
              <a:rPr kumimoji="1" lang="en-US" altLang="ja-JP" sz="1600" dirty="0"/>
              <a:t>Python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Ruby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Java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JavaScript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PHP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7EDE84-A975-4037-A10C-23CBF8C830AA}"/>
              </a:ext>
            </a:extLst>
          </p:cNvPr>
          <p:cNvSpPr txBox="1"/>
          <p:nvPr/>
        </p:nvSpPr>
        <p:spPr>
          <a:xfrm>
            <a:off x="992329" y="5202444"/>
            <a:ext cx="382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例）</a:t>
            </a:r>
            <a:r>
              <a:rPr kumimoji="1" lang="en-US" altLang="ja-JP" sz="1600" dirty="0"/>
              <a:t>Rust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Kotlin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TypeScript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Swift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3E6101-7A7D-4B71-AEC9-A1BC0ED8CDF5}"/>
              </a:ext>
            </a:extLst>
          </p:cNvPr>
          <p:cNvSpPr txBox="1"/>
          <p:nvPr/>
        </p:nvSpPr>
        <p:spPr>
          <a:xfrm>
            <a:off x="883174" y="3240915"/>
            <a:ext cx="489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小規模アプリケーション開発、軽量なインタープリタ言語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C9DB01-675E-490A-9E85-763751A6B130}"/>
              </a:ext>
            </a:extLst>
          </p:cNvPr>
          <p:cNvSpPr txBox="1"/>
          <p:nvPr/>
        </p:nvSpPr>
        <p:spPr>
          <a:xfrm>
            <a:off x="891712" y="4844554"/>
            <a:ext cx="489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クライアントアプリも複雑な機能性、型付きで堅牢な言語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FB76BF-CD48-4064-A7DE-8ECB93F90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1" t="23589" r="34637" b="32933"/>
          <a:stretch/>
        </p:blipFill>
        <p:spPr>
          <a:xfrm>
            <a:off x="3473855" y="5575047"/>
            <a:ext cx="2862593" cy="120299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7989D1-3289-481B-A47C-41EE9EE41224}"/>
              </a:ext>
            </a:extLst>
          </p:cNvPr>
          <p:cNvSpPr txBox="1"/>
          <p:nvPr/>
        </p:nvSpPr>
        <p:spPr>
          <a:xfrm>
            <a:off x="7239468" y="5569573"/>
            <a:ext cx="484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D. </a:t>
            </a:r>
            <a:r>
              <a:rPr lang="en-US" altLang="ja-JP" sz="1200" dirty="0" err="1"/>
              <a:t>Shiebler</a:t>
            </a:r>
            <a:r>
              <a:rPr lang="en-US" altLang="ja-JP" sz="1200" dirty="0"/>
              <a:t> et al.: “Category Theory in Machine Learning” (2021)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106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552C81C5-BBEF-4540-B4BE-CAA993174B31}"/>
              </a:ext>
            </a:extLst>
          </p:cNvPr>
          <p:cNvSpPr/>
          <p:nvPr/>
        </p:nvSpPr>
        <p:spPr>
          <a:xfrm>
            <a:off x="7697874" y="4432602"/>
            <a:ext cx="3045700" cy="9580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圏論を学ぶメリット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30100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抽象化・体系化・統一化が捗り、本質を見出せる。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CB2EAB-4762-442C-9FDA-B76A458ABC9B}"/>
              </a:ext>
            </a:extLst>
          </p:cNvPr>
          <p:cNvSpPr/>
          <p:nvPr/>
        </p:nvSpPr>
        <p:spPr>
          <a:xfrm>
            <a:off x="474178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EC67328-1792-4848-891E-4413BAE93643}"/>
              </a:ext>
            </a:extLst>
          </p:cNvPr>
          <p:cNvSpPr/>
          <p:nvPr/>
        </p:nvSpPr>
        <p:spPr>
          <a:xfrm>
            <a:off x="1944495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FE82315-4F85-4AC2-BB86-8C6E14731D8B}"/>
              </a:ext>
            </a:extLst>
          </p:cNvPr>
          <p:cNvSpPr/>
          <p:nvPr/>
        </p:nvSpPr>
        <p:spPr>
          <a:xfrm>
            <a:off x="3489842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D0A1866-1BD9-4CFD-840E-417B356DACE1}"/>
              </a:ext>
            </a:extLst>
          </p:cNvPr>
          <p:cNvSpPr/>
          <p:nvPr/>
        </p:nvSpPr>
        <p:spPr>
          <a:xfrm>
            <a:off x="2386357" y="3036553"/>
            <a:ext cx="1811572" cy="42110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抽象的概念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71DC082-E7AC-48A1-A572-E9A387BA26E7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1036600" y="3457655"/>
            <a:ext cx="2255543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95C8556-BA2B-4D8F-8FAC-EE9B9CB58F5C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2506917" y="3457655"/>
            <a:ext cx="785226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B9DE09-E13E-445E-9BB9-2F279ABD27B3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3292143" y="3457655"/>
            <a:ext cx="760121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A67A9FC-17E0-4D3B-8445-5CBA3818357B}"/>
              </a:ext>
            </a:extLst>
          </p:cNvPr>
          <p:cNvSpPr/>
          <p:nvPr/>
        </p:nvSpPr>
        <p:spPr>
          <a:xfrm>
            <a:off x="5035189" y="4808123"/>
            <a:ext cx="1124844" cy="4211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D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888E8AD-EEF3-4D23-B65D-D35310BB8FC8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>
            <a:off x="4197929" y="3247104"/>
            <a:ext cx="1399682" cy="15610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4F98639-2FB9-424A-BA3E-C246426DF4A7}"/>
              </a:ext>
            </a:extLst>
          </p:cNvPr>
          <p:cNvSpPr txBox="1"/>
          <p:nvPr/>
        </p:nvSpPr>
        <p:spPr>
          <a:xfrm>
            <a:off x="1100862" y="3891775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抽象化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A1B109-C95C-4EB0-8D7D-488F66C2F259}"/>
              </a:ext>
            </a:extLst>
          </p:cNvPr>
          <p:cNvSpPr txBox="1"/>
          <p:nvPr/>
        </p:nvSpPr>
        <p:spPr>
          <a:xfrm>
            <a:off x="4837490" y="3486558"/>
            <a:ext cx="11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新たな例を導出</a:t>
            </a:r>
            <a:endParaRPr kumimoji="1" lang="ja-JP" altLang="en-US" sz="16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A5A98D6-0650-488F-AE23-961549450B2A}"/>
              </a:ext>
            </a:extLst>
          </p:cNvPr>
          <p:cNvSpPr/>
          <p:nvPr/>
        </p:nvSpPr>
        <p:spPr>
          <a:xfrm>
            <a:off x="7697874" y="3218449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C78534A-9298-4D47-A473-037696B9381B}"/>
              </a:ext>
            </a:extLst>
          </p:cNvPr>
          <p:cNvSpPr/>
          <p:nvPr/>
        </p:nvSpPr>
        <p:spPr>
          <a:xfrm>
            <a:off x="9798137" y="3486558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BBBE8CF-0B75-40DF-999F-D270D78C863F}"/>
              </a:ext>
            </a:extLst>
          </p:cNvPr>
          <p:cNvSpPr/>
          <p:nvPr/>
        </p:nvSpPr>
        <p:spPr>
          <a:xfrm>
            <a:off x="7920678" y="4597572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C22C96B-B06C-43D9-9222-7CF238B631F5}"/>
              </a:ext>
            </a:extLst>
          </p:cNvPr>
          <p:cNvCxnSpPr>
            <a:cxnSpLocks/>
          </p:cNvCxnSpPr>
          <p:nvPr/>
        </p:nvCxnSpPr>
        <p:spPr>
          <a:xfrm flipH="1">
            <a:off x="571984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792E87-EF50-4F68-9619-2438426BC64B}"/>
              </a:ext>
            </a:extLst>
          </p:cNvPr>
          <p:cNvCxnSpPr>
            <a:cxnSpLocks/>
          </p:cNvCxnSpPr>
          <p:nvPr/>
        </p:nvCxnSpPr>
        <p:spPr>
          <a:xfrm flipH="1">
            <a:off x="6371589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1FD7AB-C838-48E4-867E-3408747A01BB}"/>
              </a:ext>
            </a:extLst>
          </p:cNvPr>
          <p:cNvSpPr txBox="1"/>
          <p:nvPr/>
        </p:nvSpPr>
        <p:spPr>
          <a:xfrm>
            <a:off x="800327" y="2001738"/>
            <a:ext cx="49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共通点を見出すことで、物事の見通しが良くなる</a:t>
            </a:r>
            <a:endParaRPr kumimoji="1" lang="ja-JP" altLang="en-US" sz="16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D7824-0159-44CE-8240-BDA9C900BDF0}"/>
              </a:ext>
            </a:extLst>
          </p:cNvPr>
          <p:cNvSpPr txBox="1"/>
          <p:nvPr/>
        </p:nvSpPr>
        <p:spPr>
          <a:xfrm>
            <a:off x="6620622" y="2001738"/>
            <a:ext cx="49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複雑な関係から、包含・因果関係を見出せる</a:t>
            </a:r>
            <a:endParaRPr kumimoji="1" lang="ja-JP" altLang="en-US" sz="1600" b="1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0244C14-661D-4EFC-BA22-7D7EB28FAE3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8822718" y="3429000"/>
            <a:ext cx="975419" cy="2681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17F4C4E-D1A2-4E54-A62E-1C574515CA6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8260296" y="3639551"/>
            <a:ext cx="222804" cy="9580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C4F37C3-9AE6-47B3-B712-08C10F19F067}"/>
              </a:ext>
            </a:extLst>
          </p:cNvPr>
          <p:cNvSpPr txBox="1"/>
          <p:nvPr/>
        </p:nvSpPr>
        <p:spPr>
          <a:xfrm>
            <a:off x="9586160" y="4490160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事象</a:t>
            </a:r>
            <a:r>
              <a:rPr lang="en-US" altLang="ja-JP" dirty="0">
                <a:solidFill>
                  <a:schemeClr val="bg1"/>
                </a:solidFill>
              </a:rPr>
              <a:t>D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8F3E0C-4D6C-441A-958F-8174DD39C465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8260296" y="3639551"/>
            <a:ext cx="960428" cy="7930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2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参考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稲見泰宏：「圏論とプログラミング」（</a:t>
            </a:r>
            <a:r>
              <a:rPr lang="en-US" altLang="ja-JP" sz="2800" dirty="0"/>
              <a:t>2020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西郷甲矢人：「圏論的な＜ものの見方・考え方＞入門」（</a:t>
            </a:r>
            <a:r>
              <a:rPr lang="en-US" altLang="ja-JP" sz="2800" dirty="0"/>
              <a:t>2021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西郷甲矢人：「圏論の地平線」（</a:t>
            </a:r>
            <a:r>
              <a:rPr lang="en-US" altLang="ja-JP" sz="2800" dirty="0"/>
              <a:t>2022</a:t>
            </a:r>
            <a:r>
              <a:rPr lang="ja-JP" altLang="en-US" sz="2800" dirty="0"/>
              <a:t>）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99141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関数、写像、変換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矢印の呼び方は様々あるが、「写像」を使っておく。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50F22F2-8B61-4655-AF82-F469669A365A}"/>
              </a:ext>
            </a:extLst>
          </p:cNvPr>
          <p:cNvSpPr/>
          <p:nvPr/>
        </p:nvSpPr>
        <p:spPr>
          <a:xfrm>
            <a:off x="1602630" y="3516740"/>
            <a:ext cx="3143249" cy="1749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8E09D42-5E99-4EF3-B711-FB455FC24FA4}"/>
              </a:ext>
            </a:extLst>
          </p:cNvPr>
          <p:cNvSpPr/>
          <p:nvPr/>
        </p:nvSpPr>
        <p:spPr>
          <a:xfrm>
            <a:off x="2440830" y="3894752"/>
            <a:ext cx="2305050" cy="1352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C49248D-F943-4EBA-8361-AD7FE13D9C3F}"/>
              </a:ext>
            </a:extLst>
          </p:cNvPr>
          <p:cNvSpPr/>
          <p:nvPr/>
        </p:nvSpPr>
        <p:spPr>
          <a:xfrm>
            <a:off x="3077232" y="4516322"/>
            <a:ext cx="1668647" cy="750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A7FAB3-1521-4C90-AE19-C4F469CFE581}"/>
              </a:ext>
            </a:extLst>
          </p:cNvPr>
          <p:cNvSpPr txBox="1"/>
          <p:nvPr/>
        </p:nvSpPr>
        <p:spPr>
          <a:xfrm>
            <a:off x="3480360" y="4700686"/>
            <a:ext cx="84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変換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D9D3E0-B9DB-4A68-B31C-48A4B93D98CB}"/>
              </a:ext>
            </a:extLst>
          </p:cNvPr>
          <p:cNvSpPr txBox="1"/>
          <p:nvPr/>
        </p:nvSpPr>
        <p:spPr>
          <a:xfrm>
            <a:off x="2335608" y="4040072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関数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AE09BC-D0D6-4A23-99A6-D25580ED83E3}"/>
              </a:ext>
            </a:extLst>
          </p:cNvPr>
          <p:cNvSpPr txBox="1"/>
          <p:nvPr/>
        </p:nvSpPr>
        <p:spPr>
          <a:xfrm>
            <a:off x="1500837" y="3563822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写像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A0F1E9-1FF0-4804-9A44-4C63DB3E7950}"/>
              </a:ext>
            </a:extLst>
          </p:cNvPr>
          <p:cNvSpPr txBox="1"/>
          <p:nvPr/>
        </p:nvSpPr>
        <p:spPr>
          <a:xfrm>
            <a:off x="1735335" y="5465131"/>
            <a:ext cx="2609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※</a:t>
            </a:r>
            <a:r>
              <a:rPr lang="ja-JP" altLang="en-US" sz="1600" dirty="0"/>
              <a:t>同一視する場合もある</a:t>
            </a:r>
            <a:endParaRPr kumimoji="1" lang="ja-JP" altLang="en-US" sz="1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5D0A1A-EE8C-4BB9-9715-95320994202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325472" y="4885352"/>
            <a:ext cx="1536033" cy="9132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D6F216-46AA-47E4-AB27-BE10A4403E3A}"/>
              </a:ext>
            </a:extLst>
          </p:cNvPr>
          <p:cNvSpPr txBox="1"/>
          <p:nvPr/>
        </p:nvSpPr>
        <p:spPr>
          <a:xfrm>
            <a:off x="5861505" y="5613928"/>
            <a:ext cx="322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自分自身の集合への写像を指す</a:t>
            </a:r>
            <a:endParaRPr kumimoji="1" lang="ja-JP" altLang="en-US" sz="16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B9B490A-BEAE-4099-A852-0C0CD38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591" y="3874729"/>
            <a:ext cx="1732209" cy="1716462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71F4264-5913-4A3D-ACB1-D26E49DDB6AC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3460452" y="4104568"/>
            <a:ext cx="2309485" cy="1201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F852A5-E702-4CE7-948B-B32548BF6000}"/>
              </a:ext>
            </a:extLst>
          </p:cNvPr>
          <p:cNvSpPr txBox="1"/>
          <p:nvPr/>
        </p:nvSpPr>
        <p:spPr>
          <a:xfrm>
            <a:off x="5769937" y="3919902"/>
            <a:ext cx="36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二つの変数（値）の間の対応を示す</a:t>
            </a:r>
            <a:endParaRPr kumimoji="1" lang="ja-JP" altLang="en-US" sz="16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435FBB0-71BC-4163-8601-6D7F01494F35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 flipV="1">
            <a:off x="2625681" y="3328130"/>
            <a:ext cx="3080147" cy="4203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0CBFA4-47B4-49B4-93B9-A0118E667957}"/>
              </a:ext>
            </a:extLst>
          </p:cNvPr>
          <p:cNvSpPr txBox="1"/>
          <p:nvPr/>
        </p:nvSpPr>
        <p:spPr>
          <a:xfrm>
            <a:off x="5705828" y="3143464"/>
            <a:ext cx="307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二つの集合の間の対応を示す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88F5C42-99D2-4799-8AB6-BB84D9807892}"/>
                  </a:ext>
                </a:extLst>
              </p:cNvPr>
              <p:cNvSpPr txBox="1"/>
              <p:nvPr/>
            </p:nvSpPr>
            <p:spPr>
              <a:xfrm>
                <a:off x="2781299" y="1857790"/>
                <a:ext cx="1270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88F5C42-99D2-4799-8AB6-BB84D9807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99" y="1857790"/>
                <a:ext cx="1270155" cy="369332"/>
              </a:xfrm>
              <a:prstGeom prst="rect">
                <a:avLst/>
              </a:prstGeom>
              <a:blipFill>
                <a:blip r:embed="rId3"/>
                <a:stretch>
                  <a:fillRect l="-4785" r="-7656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/>
              <p:nvPr/>
            </p:nvSpPr>
            <p:spPr>
              <a:xfrm>
                <a:off x="6593254" y="1863566"/>
                <a:ext cx="25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54" y="1863566"/>
                <a:ext cx="257763" cy="369332"/>
              </a:xfrm>
              <a:prstGeom prst="rect">
                <a:avLst/>
              </a:prstGeom>
              <a:blipFill>
                <a:blip r:embed="rId4"/>
                <a:stretch>
                  <a:fillRect l="-14286" r="-9524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/>
              <p:nvPr/>
            </p:nvSpPr>
            <p:spPr>
              <a:xfrm>
                <a:off x="8395328" y="1862772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328" y="1862772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5581" r="-23256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C665F61-6907-42F0-882D-F49B1CC3E315}"/>
              </a:ext>
            </a:extLst>
          </p:cNvPr>
          <p:cNvCxnSpPr>
            <a:cxnSpLocks/>
          </p:cNvCxnSpPr>
          <p:nvPr/>
        </p:nvCxnSpPr>
        <p:spPr>
          <a:xfrm flipV="1">
            <a:off x="6965317" y="2042456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CCC053D-2EE2-40A2-BEB4-E1C2B04297A0}"/>
              </a:ext>
            </a:extLst>
          </p:cNvPr>
          <p:cNvSpPr txBox="1"/>
          <p:nvPr/>
        </p:nvSpPr>
        <p:spPr>
          <a:xfrm>
            <a:off x="6641449" y="2325475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</a:t>
            </a:r>
            <a:endParaRPr kumimoji="1" lang="ja-JP" altLang="en-US" sz="1600" dirty="0"/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FC7A7BD0-A378-4653-99D3-5472FA07FACF}"/>
              </a:ext>
            </a:extLst>
          </p:cNvPr>
          <p:cNvSpPr/>
          <p:nvPr/>
        </p:nvSpPr>
        <p:spPr>
          <a:xfrm rot="5400000">
            <a:off x="5146647" y="1904313"/>
            <a:ext cx="692836" cy="425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7F8DCB0-E158-4E24-BC66-C213EBD18E41}"/>
              </a:ext>
            </a:extLst>
          </p:cNvPr>
          <p:cNvSpPr txBox="1"/>
          <p:nvPr/>
        </p:nvSpPr>
        <p:spPr>
          <a:xfrm>
            <a:off x="2781299" y="2325475"/>
            <a:ext cx="103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数式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/>
              <p:nvPr/>
            </p:nvSpPr>
            <p:spPr>
              <a:xfrm>
                <a:off x="7452302" y="1557369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02" y="1557369"/>
                <a:ext cx="261738" cy="369332"/>
              </a:xfrm>
              <a:prstGeom prst="rect">
                <a:avLst/>
              </a:prstGeom>
              <a:blipFill>
                <a:blip r:embed="rId6"/>
                <a:stretch>
                  <a:fillRect l="-37209" r="-3488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5852278-4EBC-46C9-9EC5-2FECCC7F2C91}"/>
                  </a:ext>
                </a:extLst>
              </p:cNvPr>
              <p:cNvSpPr txBox="1"/>
              <p:nvPr/>
            </p:nvSpPr>
            <p:spPr>
              <a:xfrm>
                <a:off x="2019201" y="2972050"/>
                <a:ext cx="231010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b="1" dirty="0"/>
                  <a:t>の呼び方</a:t>
                </a: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5852278-4EBC-46C9-9EC5-2FECCC7F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201" y="2972050"/>
                <a:ext cx="2310106" cy="392993"/>
              </a:xfrm>
              <a:prstGeom prst="rect">
                <a:avLst/>
              </a:prstGeom>
              <a:blipFill>
                <a:blip r:embed="rId7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表 73">
                <a:extLst>
                  <a:ext uri="{FF2B5EF4-FFF2-40B4-BE49-F238E27FC236}">
                    <a16:creationId xmlns:a16="http://schemas.microsoft.com/office/drawing/2014/main" id="{0C65B406-5C43-425C-9672-9C49D8D171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886424"/>
                  </p:ext>
                </p:extLst>
              </p:nvPr>
            </p:nvGraphicFramePr>
            <p:xfrm>
              <a:off x="6677630" y="4505773"/>
              <a:ext cx="207282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64">
                      <a:extLst>
                        <a:ext uri="{9D8B030D-6E8A-4147-A177-3AD203B41FA5}">
                          <a16:colId xmlns:a16="http://schemas.microsoft.com/office/drawing/2014/main" val="1339265497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4235049480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3398637418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514451661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1710808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5550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488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表 73">
                <a:extLst>
                  <a:ext uri="{FF2B5EF4-FFF2-40B4-BE49-F238E27FC236}">
                    <a16:creationId xmlns:a16="http://schemas.microsoft.com/office/drawing/2014/main" id="{0C65B406-5C43-425C-9672-9C49D8D171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886424"/>
                  </p:ext>
                </p:extLst>
              </p:nvPr>
            </p:nvGraphicFramePr>
            <p:xfrm>
              <a:off x="6677630" y="4505773"/>
              <a:ext cx="207282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64">
                      <a:extLst>
                        <a:ext uri="{9D8B030D-6E8A-4147-A177-3AD203B41FA5}">
                          <a16:colId xmlns:a16="http://schemas.microsoft.com/office/drawing/2014/main" val="1339265497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4235049480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3398637418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514451661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1710808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71" t="-4918" r="-40441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5550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71" t="-104918" r="-40441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4880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480769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6891</TotalTime>
  <Words>2412</Words>
  <Application>Microsoft Office PowerPoint</Application>
  <PresentationFormat>ワイド画面</PresentationFormat>
  <Paragraphs>549</Paragraphs>
  <Slides>30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圏論の基本</vt:lpstr>
      <vt:lpstr>近況</vt:lpstr>
      <vt:lpstr>アジェンダ</vt:lpstr>
      <vt:lpstr>圏論（Category Theory）とは</vt:lpstr>
      <vt:lpstr>圏論の歴史</vt:lpstr>
      <vt:lpstr>圏論の応用例</vt:lpstr>
      <vt:lpstr>圏論を学ぶメリット</vt:lpstr>
      <vt:lpstr>参考</vt:lpstr>
      <vt:lpstr>関数、写像、変換</vt:lpstr>
      <vt:lpstr>集合と写像の関係</vt:lpstr>
      <vt:lpstr>単射と全射</vt:lpstr>
      <vt:lpstr>写像の合成</vt:lpstr>
      <vt:lpstr>まとめ</vt:lpstr>
      <vt:lpstr>ベクトルのノルム</vt:lpstr>
      <vt:lpstr>ベクトルの写像</vt:lpstr>
      <vt:lpstr>線形変換</vt:lpstr>
      <vt:lpstr>像（Image）と核（Kernel）</vt:lpstr>
      <vt:lpstr>まとめ</vt:lpstr>
      <vt:lpstr>体と閉じること</vt:lpstr>
      <vt:lpstr>群</vt:lpstr>
      <vt:lpstr>代数的構造</vt:lpstr>
      <vt:lpstr>圏の定義</vt:lpstr>
      <vt:lpstr>圏の例</vt:lpstr>
      <vt:lpstr>圏論の流れ</vt:lpstr>
      <vt:lpstr>プログラミング言語と圏の関係</vt:lpstr>
      <vt:lpstr>まとめ・感想</vt:lpstr>
      <vt:lpstr>PowerPoint プレゼンテーション</vt:lpstr>
      <vt:lpstr>仮説</vt:lpstr>
      <vt:lpstr>仮説</vt:lpstr>
      <vt:lpstr>仮説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熊谷 渉</cp:lastModifiedBy>
  <cp:revision>860</cp:revision>
  <dcterms:created xsi:type="dcterms:W3CDTF">2022-01-26T00:23:42Z</dcterms:created>
  <dcterms:modified xsi:type="dcterms:W3CDTF">2023-01-25T15:56:55Z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2022-09-21T03:35:38Z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6f589cf2-17ad-440b-941f-5afec0099a76</vt:lpwstr>
  </property>
  <property fmtid="{D5CDD505-2E9C-101B-9397-08002B2CF9AE}" pid="8" name="MSIP_Label_69b5a962-1a7a-4bf8-819d-07a170110954_ContentBits">
    <vt:lpwstr>0</vt:lpwstr>
  </property>
</Properties>
</file>