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6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59" r:id="rId10"/>
    <p:sldId id="558" r:id="rId11"/>
    <p:sldId id="547" r:id="rId12"/>
    <p:sldId id="560" r:id="rId13"/>
    <p:sldId id="550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68" d="100"/>
          <a:sy n="68" d="100"/>
        </p:scale>
        <p:origin x="6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21" Type="http://schemas.openxmlformats.org/officeDocument/2006/relationships/image" Target="../media/image17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渉，</a:t>
            </a:r>
            <a:r>
              <a:rPr lang="en-US" altLang="ja-JP" dirty="0"/>
              <a:t>Ph. D.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157458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63186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26587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487895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371877" y="4257179"/>
            <a:ext cx="10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380626" y="2410944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155409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3503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380626" y="5478415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30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594A8-A24D-03AE-F308-61B1B3007963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294099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654310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300321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654311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C9F537-B8E7-C310-38E3-010BD44DCD66}"/>
              </a:ext>
            </a:extLst>
          </p:cNvPr>
          <p:cNvSpPr/>
          <p:nvPr/>
        </p:nvSpPr>
        <p:spPr>
          <a:xfrm>
            <a:off x="1131837" y="4207199"/>
            <a:ext cx="1451188" cy="1731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4024DD-858A-BAE1-51B5-30723B81C5BB}"/>
              </a:ext>
            </a:extLst>
          </p:cNvPr>
          <p:cNvGrpSpPr/>
          <p:nvPr/>
        </p:nvGrpSpPr>
        <p:grpSpPr>
          <a:xfrm>
            <a:off x="1891788" y="5320089"/>
            <a:ext cx="474193" cy="474193"/>
            <a:chOff x="2153046" y="5320089"/>
            <a:chExt cx="474193" cy="474193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78B891B-4ACB-3E7A-82A5-54A113F0C45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グラフィックス 13" descr="路面電車 単色塗りつぶし">
              <a:extLst>
                <a:ext uri="{FF2B5EF4-FFF2-40B4-BE49-F238E27FC236}">
                  <a16:creationId xmlns:a16="http://schemas.microsoft.com/office/drawing/2014/main" id="{427E5E76-9284-054C-C0B1-005EE88F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DAF5E0C7-92B1-AEF5-F232-3F732D249C87}"/>
              </a:ext>
            </a:extLst>
          </p:cNvPr>
          <p:cNvSpPr/>
          <p:nvPr/>
        </p:nvSpPr>
        <p:spPr>
          <a:xfrm>
            <a:off x="2548697" y="3093045"/>
            <a:ext cx="2046576" cy="2170179"/>
          </a:xfrm>
          <a:custGeom>
            <a:avLst/>
            <a:gdLst>
              <a:gd name="connsiteX0" fmla="*/ 0 w 2046576"/>
              <a:gd name="connsiteY0" fmla="*/ 0 h 2170179"/>
              <a:gd name="connsiteX1" fmla="*/ 2046576 w 2046576"/>
              <a:gd name="connsiteY1" fmla="*/ 0 h 2170179"/>
              <a:gd name="connsiteX2" fmla="*/ 2046576 w 2046576"/>
              <a:gd name="connsiteY2" fmla="*/ 322384 h 2170179"/>
              <a:gd name="connsiteX3" fmla="*/ 2040915 w 2046576"/>
              <a:gd name="connsiteY3" fmla="*/ 322384 h 2170179"/>
              <a:gd name="connsiteX4" fmla="*/ 2040915 w 2046576"/>
              <a:gd name="connsiteY4" fmla="*/ 2170179 h 2170179"/>
              <a:gd name="connsiteX5" fmla="*/ 1165320 w 2046576"/>
              <a:gd name="connsiteY5" fmla="*/ 2170179 h 2170179"/>
              <a:gd name="connsiteX6" fmla="*/ 1165320 w 2046576"/>
              <a:gd name="connsiteY6" fmla="*/ 322384 h 2170179"/>
              <a:gd name="connsiteX7" fmla="*/ 0 w 2046576"/>
              <a:gd name="connsiteY7" fmla="*/ 322384 h 21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76" h="2170179">
                <a:moveTo>
                  <a:pt x="0" y="0"/>
                </a:moveTo>
                <a:lnTo>
                  <a:pt x="2046576" y="0"/>
                </a:lnTo>
                <a:lnTo>
                  <a:pt x="2046576" y="322384"/>
                </a:lnTo>
                <a:lnTo>
                  <a:pt x="2040915" y="322384"/>
                </a:lnTo>
                <a:lnTo>
                  <a:pt x="2040915" y="2170179"/>
                </a:lnTo>
                <a:lnTo>
                  <a:pt x="1165320" y="2170179"/>
                </a:lnTo>
                <a:lnTo>
                  <a:pt x="1165320" y="322384"/>
                </a:lnTo>
                <a:lnTo>
                  <a:pt x="0" y="32238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D022CEA-3AD3-65A8-8F3B-6239ECDED9B2}"/>
              </a:ext>
            </a:extLst>
          </p:cNvPr>
          <p:cNvCxnSpPr>
            <a:cxnSpLocks/>
          </p:cNvCxnSpPr>
          <p:nvPr/>
        </p:nvCxnSpPr>
        <p:spPr>
          <a:xfrm flipV="1">
            <a:off x="4008664" y="3306536"/>
            <a:ext cx="0" cy="1725187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00A526A-9BBC-5C92-5EE5-3EADD059C869}"/>
              </a:ext>
            </a:extLst>
          </p:cNvPr>
          <p:cNvGrpSpPr/>
          <p:nvPr/>
        </p:nvGrpSpPr>
        <p:grpSpPr>
          <a:xfrm>
            <a:off x="2808267" y="3210473"/>
            <a:ext cx="1415874" cy="1821250"/>
            <a:chOff x="3059188" y="3217624"/>
            <a:chExt cx="1415874" cy="182125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E075AC-A959-810B-8FDE-257068AE9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804" y="3217624"/>
              <a:ext cx="0" cy="182125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76C5-6BCB-AF81-9F41-A78262684A8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059188" y="3250545"/>
              <a:ext cx="1415874" cy="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1116819" y="2425064"/>
            <a:ext cx="1451188" cy="173171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3212CA4-AABE-78A7-731A-D0869D586D41}"/>
              </a:ext>
            </a:extLst>
          </p:cNvPr>
          <p:cNvCxnSpPr>
            <a:cxnSpLocks/>
          </p:cNvCxnSpPr>
          <p:nvPr/>
        </p:nvCxnSpPr>
        <p:spPr>
          <a:xfrm flipH="1">
            <a:off x="2178165" y="2451834"/>
            <a:ext cx="0" cy="730082"/>
          </a:xfrm>
          <a:prstGeom prst="line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9ABDAE-D274-6CCC-0699-01A542ED7E17}"/>
              </a:ext>
            </a:extLst>
          </p:cNvPr>
          <p:cNvCxnSpPr>
            <a:cxnSpLocks/>
          </p:cNvCxnSpPr>
          <p:nvPr/>
        </p:nvCxnSpPr>
        <p:spPr>
          <a:xfrm flipH="1">
            <a:off x="1464159" y="2475034"/>
            <a:ext cx="0" cy="258824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1848615" y="3265420"/>
            <a:ext cx="1256" cy="2568875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901784" y="2206522"/>
            <a:ext cx="1900492" cy="352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83407E04-A085-AE65-A0FB-0A4C6BAA82B2}"/>
              </a:ext>
            </a:extLst>
          </p:cNvPr>
          <p:cNvGrpSpPr/>
          <p:nvPr/>
        </p:nvGrpSpPr>
        <p:grpSpPr>
          <a:xfrm>
            <a:off x="2289420" y="5350087"/>
            <a:ext cx="414196" cy="414196"/>
            <a:chOff x="2547277" y="5339454"/>
            <a:chExt cx="414196" cy="4141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FF07B14-031E-D1C2-C0F3-47D691A8B20E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6F7B6F67-B8AE-780A-57A8-1C8F0CC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AB342D0-6E89-59E2-815A-35AA69591ACD}"/>
              </a:ext>
            </a:extLst>
          </p:cNvPr>
          <p:cNvGrpSpPr/>
          <p:nvPr/>
        </p:nvGrpSpPr>
        <p:grpSpPr>
          <a:xfrm>
            <a:off x="940886" y="4423230"/>
            <a:ext cx="474193" cy="474193"/>
            <a:chOff x="3512739" y="5422711"/>
            <a:chExt cx="474193" cy="4741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3D7CE64-9B01-B076-E954-42CB13508078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グラフィックス 49" descr="路面電車 単色塗りつぶし">
              <a:extLst>
                <a:ext uri="{FF2B5EF4-FFF2-40B4-BE49-F238E27FC236}">
                  <a16:creationId xmlns:a16="http://schemas.microsoft.com/office/drawing/2014/main" id="{2438B0C4-8A26-144A-552D-3705CA3C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496247" y="3265420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8843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9151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5887466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7760293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235561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366268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367022" y="5995214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562646" y="4286448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513619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895793" y="3062536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892575" y="3957888"/>
            <a:ext cx="1918721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496247" y="4266782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2E1A49-BF80-7636-DF60-D8366F9D4DE8}"/>
              </a:ext>
            </a:extLst>
          </p:cNvPr>
          <p:cNvSpPr/>
          <p:nvPr/>
        </p:nvSpPr>
        <p:spPr>
          <a:xfrm>
            <a:off x="3571985" y="3957888"/>
            <a:ext cx="1169435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46E56-3DBC-C450-FCC1-9C4478B32603}"/>
              </a:ext>
            </a:extLst>
          </p:cNvPr>
          <p:cNvSpPr/>
          <p:nvPr/>
        </p:nvSpPr>
        <p:spPr>
          <a:xfrm>
            <a:off x="3571985" y="4925986"/>
            <a:ext cx="1169435" cy="36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B60F07-4730-5D82-0CB5-ECD53C3FE110}"/>
              </a:ext>
            </a:extLst>
          </p:cNvPr>
          <p:cNvSpPr/>
          <p:nvPr/>
        </p:nvSpPr>
        <p:spPr>
          <a:xfrm>
            <a:off x="895793" y="4931730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2C6C34-E560-C936-0075-B3B611A7E558}"/>
              </a:ext>
            </a:extLst>
          </p:cNvPr>
          <p:cNvSpPr/>
          <p:nvPr/>
        </p:nvSpPr>
        <p:spPr>
          <a:xfrm>
            <a:off x="895793" y="5758058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EF706857-DC62-6324-8849-AA8085B0B4A1}"/>
              </a:ext>
            </a:extLst>
          </p:cNvPr>
          <p:cNvGrpSpPr/>
          <p:nvPr/>
        </p:nvGrpSpPr>
        <p:grpSpPr>
          <a:xfrm>
            <a:off x="577339" y="2606472"/>
            <a:ext cx="420806" cy="420806"/>
            <a:chOff x="3369128" y="5472430"/>
            <a:chExt cx="420806" cy="42080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88AFBD4-B611-E18E-DEF8-21AF41700009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グラフィックス 75" descr="パイロット女性 単色塗りつぶし">
              <a:extLst>
                <a:ext uri="{FF2B5EF4-FFF2-40B4-BE49-F238E27FC236}">
                  <a16:creationId xmlns:a16="http://schemas.microsoft.com/office/drawing/2014/main" id="{90692502-F027-1EDB-53DD-1605A808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6BD52442-647F-17EB-7397-E433AAF3F16D}"/>
              </a:ext>
            </a:extLst>
          </p:cNvPr>
          <p:cNvGrpSpPr/>
          <p:nvPr/>
        </p:nvGrpSpPr>
        <p:grpSpPr>
          <a:xfrm>
            <a:off x="4176040" y="4421572"/>
            <a:ext cx="474193" cy="474193"/>
            <a:chOff x="3765530" y="5530504"/>
            <a:chExt cx="474193" cy="47419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16B72A9-A773-BB09-42AF-8442120144F2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グラフィックス 76" descr="路面電車 単色塗りつぶし">
              <a:extLst>
                <a:ext uri="{FF2B5EF4-FFF2-40B4-BE49-F238E27FC236}">
                  <a16:creationId xmlns:a16="http://schemas.microsoft.com/office/drawing/2014/main" id="{692189CF-47EA-57EA-0201-A5C787B7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23DE600B-0A08-C8C5-469C-801DF629415D}"/>
              </a:ext>
            </a:extLst>
          </p:cNvPr>
          <p:cNvGrpSpPr/>
          <p:nvPr/>
        </p:nvGrpSpPr>
        <p:grpSpPr>
          <a:xfrm>
            <a:off x="4625117" y="4451364"/>
            <a:ext cx="414196" cy="414196"/>
            <a:chOff x="3334711" y="5493996"/>
            <a:chExt cx="414196" cy="414196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F25FADE5-FD52-9966-3824-C688FEEDD278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8" name="グラフィックス 77" descr="パイロット男性 単色塗りつぶし">
              <a:extLst>
                <a:ext uri="{FF2B5EF4-FFF2-40B4-BE49-F238E27FC236}">
                  <a16:creationId xmlns:a16="http://schemas.microsoft.com/office/drawing/2014/main" id="{7DDDA06B-2454-A6C5-93C4-BD57C1D4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144449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68534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63733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2D71270-F4DA-B8A3-E62A-CA33E082DB97}"/>
              </a:ext>
            </a:extLst>
          </p:cNvPr>
          <p:cNvCxnSpPr>
            <a:cxnSpLocks/>
          </p:cNvCxnSpPr>
          <p:nvPr/>
        </p:nvCxnSpPr>
        <p:spPr>
          <a:xfrm flipH="1">
            <a:off x="2816336" y="3315363"/>
            <a:ext cx="1192328" cy="1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004183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8918609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86581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54050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320846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BB8F8AE-96F9-A85E-2BE5-6C01942D4B41}"/>
              </a:ext>
            </a:extLst>
          </p:cNvPr>
          <p:cNvGrpSpPr/>
          <p:nvPr/>
        </p:nvGrpSpPr>
        <p:grpSpPr>
          <a:xfrm>
            <a:off x="3227107" y="5856750"/>
            <a:ext cx="1632091" cy="307777"/>
            <a:chOff x="2255361" y="1760593"/>
            <a:chExt cx="1632091" cy="30777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69640A-C646-286A-4B75-4C84BFB29280}"/>
                </a:ext>
              </a:extLst>
            </p:cNvPr>
            <p:cNvSpPr txBox="1"/>
            <p:nvPr/>
          </p:nvSpPr>
          <p:spPr>
            <a:xfrm>
              <a:off x="2617339" y="1760593"/>
              <a:ext cx="1270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相互直通区間</a:t>
              </a: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A8E287D-040F-255C-05F2-C2DC2C27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361" y="1899350"/>
              <a:ext cx="3613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246715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B9CEA40-ABE6-233E-1CCE-207213833317}"/>
              </a:ext>
            </a:extLst>
          </p:cNvPr>
          <p:cNvGrpSpPr/>
          <p:nvPr/>
        </p:nvGrpSpPr>
        <p:grpSpPr>
          <a:xfrm>
            <a:off x="575591" y="4465982"/>
            <a:ext cx="414196" cy="414196"/>
            <a:chOff x="2547277" y="5339454"/>
            <a:chExt cx="414196" cy="414196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CCBF196-333C-24AD-45B1-13AAD0D03F33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2" name="グラフィックス 121" descr="パイロット男性 単色塗りつぶし">
              <a:extLst>
                <a:ext uri="{FF2B5EF4-FFF2-40B4-BE49-F238E27FC236}">
                  <a16:creationId xmlns:a16="http://schemas.microsoft.com/office/drawing/2014/main" id="{7481CF70-D77E-7B43-2B63-0580D029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D44C88A-9379-DB95-4567-BA5DFEEEBBDC}"/>
              </a:ext>
            </a:extLst>
          </p:cNvPr>
          <p:cNvGrpSpPr/>
          <p:nvPr/>
        </p:nvGrpSpPr>
        <p:grpSpPr>
          <a:xfrm>
            <a:off x="1897591" y="3458286"/>
            <a:ext cx="474193" cy="474193"/>
            <a:chOff x="2153046" y="5320089"/>
            <a:chExt cx="474193" cy="474193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31BF3CB-CF42-7247-1F58-496FB85ABC6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グラフィックス 126" descr="路面電車 単色塗りつぶし">
              <a:extLst>
                <a:ext uri="{FF2B5EF4-FFF2-40B4-BE49-F238E27FC236}">
                  <a16:creationId xmlns:a16="http://schemas.microsoft.com/office/drawing/2014/main" id="{97B14F88-2B65-A9D4-9D63-12710FDD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845A553-1E39-F6FD-DF73-C4D5B13A9D1E}"/>
              </a:ext>
            </a:extLst>
          </p:cNvPr>
          <p:cNvGrpSpPr/>
          <p:nvPr/>
        </p:nvGrpSpPr>
        <p:grpSpPr>
          <a:xfrm>
            <a:off x="940886" y="2579779"/>
            <a:ext cx="474193" cy="474193"/>
            <a:chOff x="3512739" y="5422711"/>
            <a:chExt cx="474193" cy="47419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4CF7BD6-4F9F-E92E-7F9D-0ABAC434EC6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グラフィックス 130" descr="路面電車 単色塗りつぶし">
              <a:extLst>
                <a:ext uri="{FF2B5EF4-FFF2-40B4-BE49-F238E27FC236}">
                  <a16:creationId xmlns:a16="http://schemas.microsoft.com/office/drawing/2014/main" id="{EA3FF513-E621-1700-8AC1-97F4F2C8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61A92BF-703F-7CAF-D765-2B491B4CA3B7}"/>
              </a:ext>
            </a:extLst>
          </p:cNvPr>
          <p:cNvGrpSpPr/>
          <p:nvPr/>
        </p:nvGrpSpPr>
        <p:grpSpPr>
          <a:xfrm>
            <a:off x="3556986" y="3458286"/>
            <a:ext cx="474193" cy="474193"/>
            <a:chOff x="3512739" y="5422711"/>
            <a:chExt cx="474193" cy="474193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26C8C75-87CC-25DD-279F-395E71A73FDC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4" name="グラフィックス 133" descr="路面電車 単色塗りつぶし">
              <a:extLst>
                <a:ext uri="{FF2B5EF4-FFF2-40B4-BE49-F238E27FC236}">
                  <a16:creationId xmlns:a16="http://schemas.microsoft.com/office/drawing/2014/main" id="{BBD52E8D-B1C9-C62F-44B0-CDF78693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41C5E84-F650-43AA-B409-7E5607CA2D0A}"/>
              </a:ext>
            </a:extLst>
          </p:cNvPr>
          <p:cNvGrpSpPr/>
          <p:nvPr/>
        </p:nvGrpSpPr>
        <p:grpSpPr>
          <a:xfrm>
            <a:off x="2580185" y="2606472"/>
            <a:ext cx="420806" cy="420806"/>
            <a:chOff x="3369128" y="5472430"/>
            <a:chExt cx="420806" cy="420806"/>
          </a:xfrm>
        </p:grpSpPr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2E4CB7A-0534-A75D-D6DF-7FAFDE0CF69F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1" name="グラフィックス 140" descr="パイロット女性 単色塗りつぶし">
              <a:extLst>
                <a:ext uri="{FF2B5EF4-FFF2-40B4-BE49-F238E27FC236}">
                  <a16:creationId xmlns:a16="http://schemas.microsoft.com/office/drawing/2014/main" id="{5733B389-FFCA-8D97-EB38-B9CC2838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99207FB-0A1B-AC38-CFE9-3FB8D8AD5AEB}"/>
              </a:ext>
            </a:extLst>
          </p:cNvPr>
          <p:cNvGrpSpPr/>
          <p:nvPr/>
        </p:nvGrpSpPr>
        <p:grpSpPr>
          <a:xfrm>
            <a:off x="2286115" y="3484979"/>
            <a:ext cx="420806" cy="420806"/>
            <a:chOff x="3369128" y="5472430"/>
            <a:chExt cx="420806" cy="420806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D095560-7919-F328-B4C9-5E433E4C61B0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4" name="グラフィックス 143" descr="パイロット女性 単色塗りつぶし">
              <a:extLst>
                <a:ext uri="{FF2B5EF4-FFF2-40B4-BE49-F238E27FC236}">
                  <a16:creationId xmlns:a16="http://schemas.microsoft.com/office/drawing/2014/main" id="{EF72E7DD-11D6-690A-8361-711385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623CC480-4F25-9864-A513-264D49B36004}"/>
              </a:ext>
            </a:extLst>
          </p:cNvPr>
          <p:cNvGrpSpPr/>
          <p:nvPr/>
        </p:nvGrpSpPr>
        <p:grpSpPr>
          <a:xfrm>
            <a:off x="3225174" y="3488284"/>
            <a:ext cx="414196" cy="414196"/>
            <a:chOff x="3334711" y="5493996"/>
            <a:chExt cx="414196" cy="41419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9E78933-B4FC-4CF7-5D09-31A7623FCEA4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1" name="グラフィックス 150" descr="パイロット男性 単色塗りつぶし">
              <a:extLst>
                <a:ext uri="{FF2B5EF4-FFF2-40B4-BE49-F238E27FC236}">
                  <a16:creationId xmlns:a16="http://schemas.microsoft.com/office/drawing/2014/main" id="{065EFE2F-8584-F67E-558C-30D4352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A0867A-BDE0-4638-016B-DE1F55B74CFB}"/>
              </a:ext>
            </a:extLst>
          </p:cNvPr>
          <p:cNvGrpSpPr/>
          <p:nvPr/>
        </p:nvGrpSpPr>
        <p:grpSpPr>
          <a:xfrm>
            <a:off x="2158428" y="2579779"/>
            <a:ext cx="474193" cy="474193"/>
            <a:chOff x="3765530" y="5530504"/>
            <a:chExt cx="474193" cy="47419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915D4F2-54B3-2EFB-008E-C7F44B46CA11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8" name="グラフィックス 157" descr="路面電車 単色塗りつぶし">
              <a:extLst>
                <a:ext uri="{FF2B5EF4-FFF2-40B4-BE49-F238E27FC236}">
                  <a16:creationId xmlns:a16="http://schemas.microsoft.com/office/drawing/2014/main" id="{3DEF2507-C02F-0C4E-8E00-8F547A2C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221768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8843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9151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68534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5915968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7775311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634654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>
            <a:off x="6610845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  <a:stCxn id="60" idx="2"/>
            <a:endCxn id="19" idx="0"/>
          </p:cNvCxnSpPr>
          <p:nvPr/>
        </p:nvCxnSpPr>
        <p:spPr>
          <a:xfrm>
            <a:off x="8490537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370228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133534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6972989" y="3242906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8887415" y="3236243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CF07E5D-CADD-DD86-B2AE-667F2C9E6C9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56930" y="3173353"/>
            <a:ext cx="797381" cy="621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9D7AB0-7121-4D56-2D94-64F49D3B02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891304" y="5176670"/>
            <a:ext cx="76300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4928066" y="5319309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759451" y="277619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の軸に基づく事例分類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290054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指揮命令型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3956604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要請承認型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6623154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協力型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289705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仮想型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1615729" y="2710346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6789697" y="271034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615382" y="2710346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300148" y="1688743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従属的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11056579" y="1688743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独立的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B58101-1640-2409-832F-380625C65D50}"/>
              </a:ext>
            </a:extLst>
          </p:cNvPr>
          <p:cNvSpPr/>
          <p:nvPr/>
        </p:nvSpPr>
        <p:spPr>
          <a:xfrm rot="5400000">
            <a:off x="5886780" y="-3002403"/>
            <a:ext cx="527394" cy="9720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SoS</a:t>
            </a:r>
            <a:r>
              <a:rPr kumimoji="1" lang="ja-JP" altLang="en-US" b="1" dirty="0">
                <a:solidFill>
                  <a:schemeClr val="bg1"/>
                </a:solidFill>
              </a:rPr>
              <a:t>における協調のタイプ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F785C2-D33F-4373-87BD-CC24645659E1}"/>
              </a:ext>
            </a:extLst>
          </p:cNvPr>
          <p:cNvSpPr txBox="1"/>
          <p:nvPr/>
        </p:nvSpPr>
        <p:spPr>
          <a:xfrm>
            <a:off x="4182484" y="3287289"/>
            <a:ext cx="126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電力システム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93C6AD-50D5-FC3D-4ADD-8E318CB8E6DD}"/>
              </a:ext>
            </a:extLst>
          </p:cNvPr>
          <p:cNvSpPr txBox="1"/>
          <p:nvPr/>
        </p:nvSpPr>
        <p:spPr>
          <a:xfrm>
            <a:off x="3860443" y="3738726"/>
            <a:ext cx="1913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鉄道相互直通運転</a:t>
            </a:r>
          </a:p>
        </p:txBody>
      </p:sp>
    </p:spTree>
    <p:extLst>
      <p:ext uri="{BB962C8B-B14F-4D97-AF65-F5344CB8AC3E}">
        <p14:creationId xmlns:p14="http://schemas.microsoft.com/office/powerpoint/2010/main" val="128603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まずは、来週前半にこの提言を分科会事務局に話してみる。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8/30</a:t>
            </a:r>
            <a:r>
              <a:rPr lang="ja-JP" altLang="en-US" dirty="0"/>
              <a:t>）に、このままの内容をメンバーに話してみるか、事務局の方で引き取ってもらうか、相談する。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分科会の議論の進め方について、ご相談させてください。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2829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2631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49076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36411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85181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2516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F16803E-33BD-9595-BC36-74FE5D01A35A}"/>
              </a:ext>
            </a:extLst>
          </p:cNvPr>
          <p:cNvSpPr/>
          <p:nvPr/>
        </p:nvSpPr>
        <p:spPr>
          <a:xfrm rot="5400000">
            <a:off x="5755695" y="4636951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ja-JP" altLang="en-US" sz="2400" dirty="0"/>
              <a:t>（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日）</a:t>
            </a:r>
            <a:r>
              <a:rPr lang="ja-JP" altLang="en-US" dirty="0"/>
              <a:t>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39497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1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827658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629952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0DA2EE8-8B03-4F9C-169D-6D0932D494C1}"/>
              </a:ext>
            </a:extLst>
          </p:cNvPr>
          <p:cNvSpPr/>
          <p:nvPr/>
        </p:nvSpPr>
        <p:spPr>
          <a:xfrm rot="10800000">
            <a:off x="2824149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6982D24-0443-C19E-4AE1-AAD97E335648}"/>
              </a:ext>
            </a:extLst>
          </p:cNvPr>
          <p:cNvSpPr/>
          <p:nvPr/>
        </p:nvSpPr>
        <p:spPr>
          <a:xfrm rot="10800000">
            <a:off x="8580011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en-US" altLang="ja-JP" sz="1800" dirty="0"/>
              <a:t>*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が執筆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C8D0A6-9BF4-8F7B-DEE6-D688AA392B0B}"/>
              </a:ext>
            </a:extLst>
          </p:cNvPr>
          <p:cNvSpPr txBox="1"/>
          <p:nvPr/>
        </p:nvSpPr>
        <p:spPr>
          <a:xfrm>
            <a:off x="361778" y="4615299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*</a:t>
            </a:r>
            <a:r>
              <a:rPr lang="ja-JP" altLang="en-US" sz="1600" dirty="0"/>
              <a:t>貝原先生、喜多先生、倉橋先生、黒江先生、高橋先生、寺野先生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要素システムは全体のために管理構築され、通常はそれに従属する。</a:t>
            </a:r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の各事例を分析する上での観点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0651687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</a:t>
            </a:r>
            <a:r>
              <a:rPr lang="ja-JP" altLang="en-US" b="1" dirty="0">
                <a:solidFill>
                  <a:schemeClr val="accent1"/>
                </a:solidFill>
              </a:rPr>
              <a:t>共通の問題</a:t>
            </a:r>
            <a:r>
              <a:rPr lang="ja-JP" altLang="en-US" dirty="0"/>
              <a:t>解決・</a:t>
            </a:r>
            <a:r>
              <a:rPr lang="ja-JP" altLang="en-US" b="1" dirty="0">
                <a:solidFill>
                  <a:schemeClr val="accent1"/>
                </a:solidFill>
              </a:rPr>
              <a:t>目的</a:t>
            </a:r>
            <a:r>
              <a:rPr lang="ja-JP" altLang="en-US" dirty="0"/>
              <a:t>達成するために調和・連携すること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労使協調、国際協調など</a:t>
            </a:r>
            <a:endParaRPr lang="en-US" altLang="ja-JP" sz="1800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</a:t>
            </a:r>
            <a:br>
              <a:rPr lang="en-US" altLang="ja-JP" sz="1800" dirty="0"/>
            </a:br>
            <a:r>
              <a:rPr lang="ja-JP" altLang="en-US" sz="1800" dirty="0"/>
              <a:t>長期的には自身の利益に繋がるケースも含む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の分類軸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全体の管理体制や要素システムの独立性に帰結する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620254" y="2801242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1620254" y="3473758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1620254" y="4146274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1614947" y="4818791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04095" y="2879529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3404095" y="3558492"/>
            <a:ext cx="118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要請・承認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3404095" y="422226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3404095" y="4897078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9360377" y="2879529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7018999" y="2879529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7019000" y="4897078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地方分散型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4984189" y="4897078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4984189" y="2879529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静的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5571988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9360377" y="48970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独立的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159E03-9BDD-4BC3-DC77-DC8EF25EEB3B}"/>
              </a:ext>
            </a:extLst>
          </p:cNvPr>
          <p:cNvCxnSpPr>
            <a:cxnSpLocks/>
          </p:cNvCxnSpPr>
          <p:nvPr/>
        </p:nvCxnSpPr>
        <p:spPr>
          <a:xfrm>
            <a:off x="7687224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8B9FCA-834A-4B70-DC42-DA06CBBF56BE}"/>
              </a:ext>
            </a:extLst>
          </p:cNvPr>
          <p:cNvCxnSpPr>
            <a:cxnSpLocks/>
          </p:cNvCxnSpPr>
          <p:nvPr/>
        </p:nvCxnSpPr>
        <p:spPr>
          <a:xfrm>
            <a:off x="9802460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88A49B-6165-B761-936A-8B0F27B0A750}"/>
              </a:ext>
            </a:extLst>
          </p:cNvPr>
          <p:cNvSpPr/>
          <p:nvPr/>
        </p:nvSpPr>
        <p:spPr>
          <a:xfrm>
            <a:off x="4593941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の目的形成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090795-A23D-C7DE-1A88-E15489DF97F8}"/>
              </a:ext>
            </a:extLst>
          </p:cNvPr>
          <p:cNvSpPr/>
          <p:nvPr/>
        </p:nvSpPr>
        <p:spPr>
          <a:xfrm>
            <a:off x="6709177" y="2259583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の管理体制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38BCA1-E785-4D5C-E9AA-576BC86FA9B1}"/>
              </a:ext>
            </a:extLst>
          </p:cNvPr>
          <p:cNvSpPr/>
          <p:nvPr/>
        </p:nvSpPr>
        <p:spPr>
          <a:xfrm>
            <a:off x="8824413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相互関係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4213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9755</TotalTime>
  <Words>1578</Words>
  <Application>Microsoft Office PowerPoint</Application>
  <PresentationFormat>ワイド画面</PresentationFormat>
  <Paragraphs>210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SoSの分類（Maier, Dahmann and K. Baldwin）</vt:lpstr>
      <vt:lpstr>SoSの各事例を分析する上での観点</vt:lpstr>
      <vt:lpstr>SoSの分類軸</vt:lpstr>
      <vt:lpstr>SoSの事例：電力システム</vt:lpstr>
      <vt:lpstr>SoSの事例：鉄道の相互直通運転の運行管理</vt:lpstr>
      <vt:lpstr>SoSの軸に基づく事例分類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渉 熊谷</cp:lastModifiedBy>
  <cp:revision>1498</cp:revision>
  <dcterms:created xsi:type="dcterms:W3CDTF">2022-01-26T00:23:42Z</dcterms:created>
  <dcterms:modified xsi:type="dcterms:W3CDTF">2023-08-19T02:24:24Z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