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sldIdLst>
    <p:sldId id="269" r:id="rId2"/>
    <p:sldId id="358" r:id="rId3"/>
    <p:sldId id="331" r:id="rId4"/>
    <p:sldId id="338" r:id="rId5"/>
    <p:sldId id="370" r:id="rId6"/>
    <p:sldId id="371" r:id="rId7"/>
    <p:sldId id="372" r:id="rId8"/>
    <p:sldId id="373" r:id="rId9"/>
    <p:sldId id="369" r:id="rId10"/>
    <p:sldId id="380" r:id="rId11"/>
    <p:sldId id="367" r:id="rId12"/>
    <p:sldId id="368" r:id="rId13"/>
    <p:sldId id="378" r:id="rId14"/>
    <p:sldId id="381" r:id="rId15"/>
    <p:sldId id="402" r:id="rId16"/>
    <p:sldId id="386" r:id="rId17"/>
    <p:sldId id="387" r:id="rId18"/>
    <p:sldId id="397" r:id="rId19"/>
    <p:sldId id="398" r:id="rId20"/>
    <p:sldId id="400" r:id="rId21"/>
    <p:sldId id="401" r:id="rId22"/>
    <p:sldId id="399" r:id="rId23"/>
    <p:sldId id="388" r:id="rId24"/>
    <p:sldId id="314" r:id="rId25"/>
    <p:sldId id="403" r:id="rId26"/>
    <p:sldId id="286" r:id="rId27"/>
    <p:sldId id="379" r:id="rId28"/>
    <p:sldId id="346" r:id="rId29"/>
    <p:sldId id="393" r:id="rId30"/>
    <p:sldId id="396" r:id="rId31"/>
    <p:sldId id="322" r:id="rId32"/>
    <p:sldId id="395" r:id="rId33"/>
    <p:sldId id="32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1" autoAdjust="0"/>
    <p:restoredTop sz="82213" autoAdjust="0"/>
  </p:normalViewPr>
  <p:slideViewPr>
    <p:cSldViewPr snapToGrid="0">
      <p:cViewPr varScale="1">
        <p:scale>
          <a:sx n="67" d="100"/>
          <a:sy n="67" d="100"/>
        </p:scale>
        <p:origin x="352"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08 08 |  </a:t>
            </a:r>
          </a:p>
          <a:p>
            <a:pPr algn="r"/>
            <a:r>
              <a:rPr lang="en-US" altLang="ja-JP" sz="800" dirty="0">
                <a:solidFill>
                  <a:schemeClr val="bg1">
                    <a:lumMod val="75000"/>
                  </a:schemeClr>
                </a:solidFill>
              </a:rPr>
              <a:t>© Yokogawa Electric Corporation</a:t>
            </a:r>
          </a:p>
        </p:txBody>
      </p:sp>
      <p:sp>
        <p:nvSpPr>
          <p:cNvPr id="4" name="MSIPCMContentMarking" descr="{&quot;HashCode&quot;:1001629120,&quot;Placement&quot;:&quot;Footer&quot;,&quot;Top&quot;:519.343,&quot;Left&quot;:425.416931,&quot;SlideWidth&quot;:960,&quot;SlideHeight&quot;:540}">
            <a:extLst>
              <a:ext uri="{FF2B5EF4-FFF2-40B4-BE49-F238E27FC236}">
                <a16:creationId xmlns:a16="http://schemas.microsoft.com/office/drawing/2014/main" id="{4D3FCF25-1E5F-4934-BBC1-3DA24365DAD5}"/>
              </a:ext>
            </a:extLst>
          </p:cNvPr>
          <p:cNvSpPr txBox="1"/>
          <p:nvPr userDrawn="1"/>
        </p:nvSpPr>
        <p:spPr>
          <a:xfrm>
            <a:off x="5402795" y="6595656"/>
            <a:ext cx="1386410" cy="262344"/>
          </a:xfrm>
          <a:prstGeom prst="rect">
            <a:avLst/>
          </a:prstGeom>
          <a:noFill/>
        </p:spPr>
        <p:txBody>
          <a:bodyPr vert="horz" wrap="square" lIns="0" tIns="0" rIns="0" bIns="0" rtlCol="0" anchor="ctr" anchorCtr="1">
            <a:spAutoFit/>
          </a:bodyPr>
          <a:lstStyle/>
          <a:p>
            <a:pPr algn="ctr">
              <a:spcBef>
                <a:spcPts val="0"/>
              </a:spcBef>
              <a:spcAft>
                <a:spcPts val="0"/>
              </a:spcAft>
            </a:pPr>
            <a:r>
              <a:rPr kumimoji="1" lang="en-US" altLang="ja-JP" sz="1000">
                <a:solidFill>
                  <a:srgbClr val="000000"/>
                </a:solidFill>
                <a:latin typeface="Calibri" panose="020F0502020204030204" pitchFamily="34" charset="0"/>
              </a:rPr>
              <a:t>For Internal Use Only</a:t>
            </a:r>
            <a:endParaRPr kumimoji="1" lang="ja-JP"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7" Type="http://schemas.openxmlformats.org/officeDocument/2006/relationships/image" Target="../media/image391.png"/><Relationship Id="rId2" Type="http://schemas.openxmlformats.org/officeDocument/2006/relationships/image" Target="../media/image341.png"/><Relationship Id="rId1" Type="http://schemas.openxmlformats.org/officeDocument/2006/relationships/slideLayout" Target="../slideLayouts/slideLayout12.xml"/><Relationship Id="rId6" Type="http://schemas.openxmlformats.org/officeDocument/2006/relationships/image" Target="../media/image381.png"/><Relationship Id="rId5" Type="http://schemas.openxmlformats.org/officeDocument/2006/relationships/image" Target="../media/image45.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1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62.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81.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8.png"/><Relationship Id="rId7"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79.png"/><Relationship Id="rId9" Type="http://schemas.openxmlformats.org/officeDocument/2006/relationships/image" Target="../media/image85.png"/></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3.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2.png"/><Relationship Id="rId2" Type="http://schemas.openxmlformats.org/officeDocument/2006/relationships/image" Target="../media/image91.png"/><Relationship Id="rId1" Type="http://schemas.openxmlformats.org/officeDocument/2006/relationships/slideLayout" Target="../slideLayouts/slideLayout12.xml"/><Relationship Id="rId6" Type="http://schemas.openxmlformats.org/officeDocument/2006/relationships/image" Target="../media/image95.png"/><Relationship Id="rId11" Type="http://schemas.openxmlformats.org/officeDocument/2006/relationships/image" Target="../media/image101.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1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107.png"/><Relationship Id="rId7" Type="http://schemas.openxmlformats.org/officeDocument/2006/relationships/image" Target="../media/image114.png"/><Relationship Id="rId12" Type="http://schemas.openxmlformats.org/officeDocument/2006/relationships/image" Target="../media/image121.png"/><Relationship Id="rId2" Type="http://schemas.openxmlformats.org/officeDocument/2006/relationships/image" Target="../media/image106.png"/><Relationship Id="rId1" Type="http://schemas.openxmlformats.org/officeDocument/2006/relationships/slideLayout" Target="../slideLayouts/slideLayout12.xml"/><Relationship Id="rId6" Type="http://schemas.openxmlformats.org/officeDocument/2006/relationships/image" Target="../media/image113.png"/><Relationship Id="rId11" Type="http://schemas.openxmlformats.org/officeDocument/2006/relationships/image" Target="../media/image120.png"/><Relationship Id="rId5" Type="http://schemas.openxmlformats.org/officeDocument/2006/relationships/image" Target="../media/image109.png"/><Relationship Id="rId10" Type="http://schemas.openxmlformats.org/officeDocument/2006/relationships/image" Target="../media/image119.png"/><Relationship Id="rId4" Type="http://schemas.openxmlformats.org/officeDocument/2006/relationships/image" Target="../media/image108.png"/><Relationship Id="rId9" Type="http://schemas.openxmlformats.org/officeDocument/2006/relationships/image" Target="../media/image1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6.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25.png"/><Relationship Id="rId1" Type="http://schemas.openxmlformats.org/officeDocument/2006/relationships/slideLayout" Target="../slideLayouts/slideLayout1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8.png"/><Relationship Id="rId10" Type="http://schemas.openxmlformats.org/officeDocument/2006/relationships/image" Target="../media/image134.png"/><Relationship Id="rId4" Type="http://schemas.openxmlformats.org/officeDocument/2006/relationships/image" Target="../media/image127.png"/><Relationship Id="rId9" Type="http://schemas.openxmlformats.org/officeDocument/2006/relationships/image" Target="../media/image133.png"/></Relationships>
</file>

<file path=ppt/slides/_rels/slide2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05.png"/><Relationship Id="rId7" Type="http://schemas.openxmlformats.org/officeDocument/2006/relationships/image" Target="../media/image89.png"/><Relationship Id="rId2" Type="http://schemas.openxmlformats.org/officeDocument/2006/relationships/image" Target="../media/image104.png"/><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139.png"/><Relationship Id="rId4" Type="http://schemas.openxmlformats.org/officeDocument/2006/relationships/image" Target="../media/image138.png"/><Relationship Id="rId9" Type="http://schemas.openxmlformats.org/officeDocument/2006/relationships/image" Target="../media/image141.png"/></Relationships>
</file>

<file path=ppt/slides/_rels/slide23.xml.rels><?xml version="1.0" encoding="UTF-8" standalone="yes"?>
<Relationships xmlns="http://schemas.openxmlformats.org/package/2006/relationships"><Relationship Id="rId2" Type="http://schemas.openxmlformats.org/officeDocument/2006/relationships/image" Target="../media/image13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770.png"/><Relationship Id="rId13" Type="http://schemas.openxmlformats.org/officeDocument/2006/relationships/image" Target="../media/image145.png"/><Relationship Id="rId18" Type="http://schemas.openxmlformats.org/officeDocument/2006/relationships/image" Target="../media/image870.png"/><Relationship Id="rId3" Type="http://schemas.openxmlformats.org/officeDocument/2006/relationships/image" Target="../media/image143.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142.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44.png"/><Relationship Id="rId9" Type="http://schemas.openxmlformats.org/officeDocument/2006/relationships/image" Target="../media/image780.png"/><Relationship Id="rId14" Type="http://schemas.openxmlformats.org/officeDocument/2006/relationships/image" Target="../media/image146.png"/></Relationships>
</file>

<file path=ppt/slides/_rels/slide29.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0.png"/><Relationship Id="rId7" Type="http://schemas.openxmlformats.org/officeDocument/2006/relationships/image" Target="../media/image148.png"/><Relationship Id="rId2" Type="http://schemas.openxmlformats.org/officeDocument/2006/relationships/image" Target="../media/image1430.png"/><Relationship Id="rId1" Type="http://schemas.openxmlformats.org/officeDocument/2006/relationships/slideLayout" Target="../slideLayouts/slideLayout12.xml"/><Relationship Id="rId6" Type="http://schemas.openxmlformats.org/officeDocument/2006/relationships/image" Target="../media/image147.png"/><Relationship Id="rId5" Type="http://schemas.openxmlformats.org/officeDocument/2006/relationships/image" Target="../media/image1460.png"/><Relationship Id="rId4" Type="http://schemas.openxmlformats.org/officeDocument/2006/relationships/image" Target="../media/image1450.png"/><Relationship Id="rId9" Type="http://schemas.openxmlformats.org/officeDocument/2006/relationships/image" Target="../media/image150.png"/></Relationships>
</file>

<file path=ppt/slides/_rels/slide31.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152.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53.png"/><Relationship Id="rId9" Type="http://schemas.openxmlformats.org/officeDocument/2006/relationships/image" Target="../media/image169.png"/><Relationship Id="rId14" Type="http://schemas.openxmlformats.org/officeDocument/2006/relationships/image" Target="../media/image174.png"/></Relationships>
</file>

<file path=ppt/slides/_rels/slide32.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360.png"/><Relationship Id="rId3" Type="http://schemas.openxmlformats.org/officeDocument/2006/relationships/image" Target="../media/image180.png"/><Relationship Id="rId7" Type="http://schemas.openxmlformats.org/officeDocument/2006/relationships/image" Target="../media/image183.png"/><Relationship Id="rId12" Type="http://schemas.openxmlformats.org/officeDocument/2006/relationships/image" Target="../media/image350.png"/><Relationship Id="rId2" Type="http://schemas.openxmlformats.org/officeDocument/2006/relationships/image" Target="../media/image188.png"/><Relationship Id="rId1" Type="http://schemas.openxmlformats.org/officeDocument/2006/relationships/slideLayout" Target="../slideLayouts/slideLayout12.xml"/><Relationship Id="rId6" Type="http://schemas.openxmlformats.org/officeDocument/2006/relationships/image" Target="../media/image290.png"/><Relationship Id="rId11" Type="http://schemas.openxmlformats.org/officeDocument/2006/relationships/image" Target="../media/image340.png"/><Relationship Id="rId5" Type="http://schemas.openxmlformats.org/officeDocument/2006/relationships/image" Target="../media/image182.png"/><Relationship Id="rId15" Type="http://schemas.openxmlformats.org/officeDocument/2006/relationships/image" Target="../media/image380.png"/><Relationship Id="rId10" Type="http://schemas.openxmlformats.org/officeDocument/2006/relationships/image" Target="../media/image330.png"/><Relationship Id="rId4"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33.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360.png"/><Relationship Id="rId18" Type="http://schemas.openxmlformats.org/officeDocument/2006/relationships/image" Target="../media/image180.png"/><Relationship Id="rId7" Type="http://schemas.openxmlformats.org/officeDocument/2006/relationships/image" Target="../media/image186.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85.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112.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7.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スケジューリング問題の検証</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8</a:t>
            </a:r>
            <a:r>
              <a:rPr lang="ja-JP" altLang="en-US" dirty="0"/>
              <a:t>月</a:t>
            </a:r>
            <a:r>
              <a:rPr lang="en-US" altLang="ja-JP" dirty="0"/>
              <a:t>8</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221150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p:sp>
        <p:nvSpPr>
          <p:cNvPr id="57" name="テキスト ボックス 56">
            <a:extLst>
              <a:ext uri="{FF2B5EF4-FFF2-40B4-BE49-F238E27FC236}">
                <a16:creationId xmlns:a16="http://schemas.microsoft.com/office/drawing/2014/main" id="{85F84E7D-C31D-48E0-A640-9669A758AF25}"/>
              </a:ext>
            </a:extLst>
          </p:cNvPr>
          <p:cNvSpPr txBox="1"/>
          <p:nvPr/>
        </p:nvSpPr>
        <p:spPr>
          <a:xfrm>
            <a:off x="133409" y="4981094"/>
            <a:ext cx="1184940" cy="307777"/>
          </a:xfrm>
          <a:prstGeom prst="rect">
            <a:avLst/>
          </a:prstGeom>
          <a:noFill/>
        </p:spPr>
        <p:txBody>
          <a:bodyPr wrap="none" rtlCol="0">
            <a:spAutoFit/>
          </a:bodyPr>
          <a:lstStyle/>
          <a:p>
            <a:pPr algn="ctr"/>
            <a:r>
              <a:rPr kumimoji="1" lang="ja-JP" altLang="en-US" sz="1400" dirty="0"/>
              <a:t>原単位モデル</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66E0F3E8-8751-4A71-9C9C-17659E63F757}"/>
                  </a:ext>
                </a:extLst>
              </p:cNvPr>
              <p:cNvSpPr txBox="1"/>
              <p:nvPr/>
            </p:nvSpPr>
            <p:spPr>
              <a:xfrm>
                <a:off x="1666576" y="4972469"/>
                <a:ext cx="4171589"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=36.74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+1.244</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−1</m:t>
                      </m:r>
                      <m:r>
                        <a:rPr kumimoji="1" lang="en-US" altLang="ja-JP" sz="1400" b="0" i="1" smtClean="0">
                          <a:latin typeface="Cambria Math" panose="02040503050406030204" pitchFamily="18" charset="0"/>
                        </a:rPr>
                        <m:t>02</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56</m:t>
                      </m:r>
                    </m:oMath>
                  </m:oMathPara>
                </a14:m>
                <a:endParaRPr kumimoji="1" lang="ja-JP" altLang="en-US" sz="1400" dirty="0"/>
              </a:p>
            </p:txBody>
          </p:sp>
        </mc:Choice>
        <mc:Fallback xmlns="">
          <p:sp>
            <p:nvSpPr>
              <p:cNvPr id="58" name="テキスト ボックス 57">
                <a:extLst>
                  <a:ext uri="{FF2B5EF4-FFF2-40B4-BE49-F238E27FC236}">
                    <a16:creationId xmlns:a16="http://schemas.microsoft.com/office/drawing/2014/main" id="{66E0F3E8-8751-4A71-9C9C-17659E63F757}"/>
                  </a:ext>
                </a:extLst>
              </p:cNvPr>
              <p:cNvSpPr txBox="1">
                <a:spLocks noRot="1" noChangeAspect="1" noMove="1" noResize="1" noEditPoints="1" noAdjustHandles="1" noChangeArrowheads="1" noChangeShapeType="1" noTextEdit="1"/>
              </p:cNvSpPr>
              <p:nvPr/>
            </p:nvSpPr>
            <p:spPr>
              <a:xfrm>
                <a:off x="1666576" y="4972469"/>
                <a:ext cx="4171589" cy="307777"/>
              </a:xfrm>
              <a:prstGeom prst="rect">
                <a:avLst/>
              </a:prstGeom>
              <a:blipFill>
                <a:blip r:embed="rId6"/>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80F8CE-7F4C-471F-8CEF-46CB42012FD2}"/>
                  </a:ext>
                </a:extLst>
              </p:cNvPr>
              <p:cNvSpPr txBox="1"/>
              <p:nvPr/>
            </p:nvSpPr>
            <p:spPr>
              <a:xfrm>
                <a:off x="1731129" y="5765205"/>
                <a:ext cx="230010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]≤3.6861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FE80F8CE-7F4C-471F-8CEF-46CB42012FD2}"/>
                  </a:ext>
                </a:extLst>
              </p:cNvPr>
              <p:cNvSpPr txBox="1">
                <a:spLocks noRot="1" noChangeAspect="1" noMove="1" noResize="1" noEditPoints="1" noAdjustHandles="1" noChangeArrowheads="1" noChangeShapeType="1" noTextEdit="1"/>
              </p:cNvSpPr>
              <p:nvPr/>
            </p:nvSpPr>
            <p:spPr>
              <a:xfrm>
                <a:off x="1731129" y="5765205"/>
                <a:ext cx="2300107" cy="307777"/>
              </a:xfrm>
              <a:prstGeom prst="rect">
                <a:avLst/>
              </a:prstGeom>
              <a:blipFill>
                <a:blip r:embed="rId7"/>
                <a:stretch>
                  <a:fillRect b="-10000"/>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789E5582-F3FD-4727-BC47-771FA9E02A52}"/>
              </a:ext>
            </a:extLst>
          </p:cNvPr>
          <p:cNvSpPr txBox="1"/>
          <p:nvPr/>
        </p:nvSpPr>
        <p:spPr>
          <a:xfrm>
            <a:off x="2478891" y="5256187"/>
            <a:ext cx="1103187" cy="307777"/>
          </a:xfrm>
          <a:prstGeom prst="rect">
            <a:avLst/>
          </a:prstGeom>
          <a:noFill/>
        </p:spPr>
        <p:txBody>
          <a:bodyPr wrap="none" rtlCol="0">
            <a:spAutoFit/>
          </a:bodyPr>
          <a:lstStyle/>
          <a:p>
            <a:r>
              <a:rPr kumimoji="1" lang="ja-JP" altLang="en-US" sz="1400" dirty="0">
                <a:solidFill>
                  <a:schemeClr val="accent3"/>
                </a:solidFill>
              </a:rPr>
              <a:t>チップ原単位</a:t>
            </a:r>
          </a:p>
        </p:txBody>
      </p:sp>
      <p:sp>
        <p:nvSpPr>
          <p:cNvPr id="64" name="テキスト ボックス 63">
            <a:extLst>
              <a:ext uri="{FF2B5EF4-FFF2-40B4-BE49-F238E27FC236}">
                <a16:creationId xmlns:a16="http://schemas.microsoft.com/office/drawing/2014/main" id="{7A553C81-CA27-4DED-97A9-740531431F77}"/>
              </a:ext>
            </a:extLst>
          </p:cNvPr>
          <p:cNvSpPr txBox="1"/>
          <p:nvPr/>
        </p:nvSpPr>
        <p:spPr>
          <a:xfrm>
            <a:off x="4031236" y="5256187"/>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871838DC-4C0D-40C3-8C69-07A6E5F5F5C3}"/>
                  </a:ext>
                </a:extLst>
              </p:cNvPr>
              <p:cNvSpPr txBox="1"/>
              <p:nvPr/>
            </p:nvSpPr>
            <p:spPr>
              <a:xfrm>
                <a:off x="4307824" y="5761359"/>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871838DC-4C0D-40C3-8C69-07A6E5F5F5C3}"/>
                  </a:ext>
                </a:extLst>
              </p:cNvPr>
              <p:cNvSpPr txBox="1">
                <a:spLocks noRot="1" noChangeAspect="1" noMove="1" noResize="1" noEditPoints="1" noAdjustHandles="1" noChangeArrowheads="1" noChangeShapeType="1" noTextEdit="1"/>
              </p:cNvSpPr>
              <p:nvPr/>
            </p:nvSpPr>
            <p:spPr>
              <a:xfrm>
                <a:off x="4307824" y="5761359"/>
                <a:ext cx="1261704" cy="307777"/>
              </a:xfrm>
              <a:prstGeom prst="rect">
                <a:avLst/>
              </a:prstGeom>
              <a:blipFill>
                <a:blip r:embed="rId9"/>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31" name="吹き出し: 四角形 30">
            <a:extLst>
              <a:ext uri="{FF2B5EF4-FFF2-40B4-BE49-F238E27FC236}">
                <a16:creationId xmlns:a16="http://schemas.microsoft.com/office/drawing/2014/main" id="{70EB2B85-2709-4831-8ED4-66E425EBEB28}"/>
              </a:ext>
            </a:extLst>
          </p:cNvPr>
          <p:cNvSpPr/>
          <p:nvPr/>
        </p:nvSpPr>
        <p:spPr>
          <a:xfrm>
            <a:off x="5886293" y="556009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75168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165099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最適化期間の設定</a:t>
            </a:r>
            <a:endParaRPr lang="en-US" dirty="0"/>
          </a:p>
        </p:txBody>
      </p:sp>
      <p:sp>
        <p:nvSpPr>
          <p:cNvPr id="9" name="テキスト ボックス 8">
            <a:extLst>
              <a:ext uri="{FF2B5EF4-FFF2-40B4-BE49-F238E27FC236}">
                <a16:creationId xmlns:a16="http://schemas.microsoft.com/office/drawing/2014/main" id="{48DDE830-C1B9-4583-B728-903CD974544E}"/>
              </a:ext>
            </a:extLst>
          </p:cNvPr>
          <p:cNvSpPr txBox="1"/>
          <p:nvPr/>
        </p:nvSpPr>
        <p:spPr>
          <a:xfrm>
            <a:off x="7931851" y="1268533"/>
            <a:ext cx="1717200" cy="307777"/>
          </a:xfrm>
          <a:prstGeom prst="rect">
            <a:avLst/>
          </a:prstGeom>
          <a:noFill/>
        </p:spPr>
        <p:txBody>
          <a:bodyPr wrap="square" rtlCol="0">
            <a:spAutoFit/>
          </a:bodyPr>
          <a:lstStyle/>
          <a:p>
            <a:pPr algn="ctr"/>
            <a:r>
              <a:rPr kumimoji="1" lang="ja-JP" altLang="en-US" sz="1400" dirty="0">
                <a:solidFill>
                  <a:schemeClr val="bg1">
                    <a:lumMod val="50000"/>
                  </a:schemeClr>
                </a:solidFill>
              </a:rPr>
              <a:t>最適化期間①</a:t>
            </a:r>
          </a:p>
        </p:txBody>
      </p:sp>
      <p:sp>
        <p:nvSpPr>
          <p:cNvPr id="13" name="テキスト ボックス 12">
            <a:extLst>
              <a:ext uri="{FF2B5EF4-FFF2-40B4-BE49-F238E27FC236}">
                <a16:creationId xmlns:a16="http://schemas.microsoft.com/office/drawing/2014/main" id="{A943ED06-6681-4AF6-8E16-CEEAADB01C90}"/>
              </a:ext>
            </a:extLst>
          </p:cNvPr>
          <p:cNvSpPr txBox="1"/>
          <p:nvPr/>
        </p:nvSpPr>
        <p:spPr>
          <a:xfrm>
            <a:off x="7947336" y="1897951"/>
            <a:ext cx="1639404" cy="523220"/>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×4×1.5</a:t>
            </a:r>
            <a:r>
              <a:rPr kumimoji="1" lang="ja-JP" altLang="en-US" sz="1400" dirty="0"/>
              <a:t>＝</a:t>
            </a:r>
            <a:r>
              <a:rPr kumimoji="1" lang="en-US" altLang="ja-JP" sz="1400" dirty="0"/>
              <a:t>1.25</a:t>
            </a:r>
            <a:r>
              <a:rPr kumimoji="1" lang="ja-JP" altLang="en-US" sz="1400" dirty="0"/>
              <a:t>時間</a:t>
            </a: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DC1699D9-97FF-4EF6-82A9-CB5B8CEAE047}"/>
                  </a:ext>
                </a:extLst>
              </p:cNvPr>
              <p:cNvGraphicFramePr>
                <a:graphicFrameLocks noGrp="1"/>
              </p:cNvGraphicFramePr>
              <p:nvPr>
                <p:extLst>
                  <p:ext uri="{D42A27DB-BD31-4B8C-83A1-F6EECF244321}">
                    <p14:modId xmlns:p14="http://schemas.microsoft.com/office/powerpoint/2010/main" val="2538065786"/>
                  </p:ext>
                </p:extLst>
              </p:nvPr>
            </p:nvGraphicFramePr>
            <p:xfrm>
              <a:off x="291838" y="1278710"/>
              <a:ext cx="7325570" cy="3954780"/>
            </p:xfrm>
            <a:graphic>
              <a:graphicData uri="http://schemas.openxmlformats.org/drawingml/2006/table">
                <a:tbl>
                  <a:tblPr firstRow="1" bandRow="1">
                    <a:tableStyleId>{5C22544A-7EE6-4342-B048-85BDC9FD1C3A}</a:tableStyleId>
                  </a:tblPr>
                  <a:tblGrid>
                    <a:gridCol w="845570">
                      <a:extLst>
                        <a:ext uri="{9D8B030D-6E8A-4147-A177-3AD203B41FA5}">
                          <a16:colId xmlns:a16="http://schemas.microsoft.com/office/drawing/2014/main" val="937617659"/>
                        </a:ext>
                      </a:extLst>
                    </a:gridCol>
                    <a:gridCol w="1080000">
                      <a:extLst>
                        <a:ext uri="{9D8B030D-6E8A-4147-A177-3AD203B41FA5}">
                          <a16:colId xmlns:a16="http://schemas.microsoft.com/office/drawing/2014/main" val="1557529332"/>
                        </a:ext>
                      </a:extLst>
                    </a:gridCol>
                    <a:gridCol w="1080000">
                      <a:extLst>
                        <a:ext uri="{9D8B030D-6E8A-4147-A177-3AD203B41FA5}">
                          <a16:colId xmlns:a16="http://schemas.microsoft.com/office/drawing/2014/main" val="537791369"/>
                        </a:ext>
                      </a:extLst>
                    </a:gridCol>
                    <a:gridCol w="1080000">
                      <a:extLst>
                        <a:ext uri="{9D8B030D-6E8A-4147-A177-3AD203B41FA5}">
                          <a16:colId xmlns:a16="http://schemas.microsoft.com/office/drawing/2014/main" val="3540203213"/>
                        </a:ext>
                      </a:extLst>
                    </a:gridCol>
                    <a:gridCol w="1080000">
                      <a:extLst>
                        <a:ext uri="{9D8B030D-6E8A-4147-A177-3AD203B41FA5}">
                          <a16:colId xmlns:a16="http://schemas.microsoft.com/office/drawing/2014/main" val="2185039895"/>
                        </a:ext>
                      </a:extLst>
                    </a:gridCol>
                    <a:gridCol w="1080000">
                      <a:extLst>
                        <a:ext uri="{9D8B030D-6E8A-4147-A177-3AD203B41FA5}">
                          <a16:colId xmlns:a16="http://schemas.microsoft.com/office/drawing/2014/main" val="1341872680"/>
                        </a:ext>
                      </a:extLst>
                    </a:gridCol>
                    <a:gridCol w="1080000">
                      <a:extLst>
                        <a:ext uri="{9D8B030D-6E8A-4147-A177-3AD203B41FA5}">
                          <a16:colId xmlns:a16="http://schemas.microsoft.com/office/drawing/2014/main" val="3566604805"/>
                        </a:ext>
                      </a:extLst>
                    </a:gridCol>
                  </a:tblGrid>
                  <a:tr h="22766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236557"/>
                      </a:ext>
                    </a:extLst>
                  </a:tr>
                  <a:tr h="22766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2766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2766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bl>
              </a:graphicData>
            </a:graphic>
          </p:graphicFrame>
        </mc:Choice>
        <mc:Fallback xmlns="">
          <p:graphicFrame>
            <p:nvGraphicFramePr>
              <p:cNvPr id="14" name="表 13">
                <a:extLst>
                  <a:ext uri="{FF2B5EF4-FFF2-40B4-BE49-F238E27FC236}">
                    <a16:creationId xmlns:a16="http://schemas.microsoft.com/office/drawing/2014/main" id="{DC1699D9-97FF-4EF6-82A9-CB5B8CEAE047}"/>
                  </a:ext>
                </a:extLst>
              </p:cNvPr>
              <p:cNvGraphicFramePr>
                <a:graphicFrameLocks noGrp="1"/>
              </p:cNvGraphicFramePr>
              <p:nvPr>
                <p:extLst>
                  <p:ext uri="{D42A27DB-BD31-4B8C-83A1-F6EECF244321}">
                    <p14:modId xmlns:p14="http://schemas.microsoft.com/office/powerpoint/2010/main" val="2538065786"/>
                  </p:ext>
                </p:extLst>
              </p:nvPr>
            </p:nvGraphicFramePr>
            <p:xfrm>
              <a:off x="291838" y="1278710"/>
              <a:ext cx="7325570" cy="3954780"/>
            </p:xfrm>
            <a:graphic>
              <a:graphicData uri="http://schemas.openxmlformats.org/drawingml/2006/table">
                <a:tbl>
                  <a:tblPr firstRow="1" bandRow="1">
                    <a:tableStyleId>{5C22544A-7EE6-4342-B048-85BDC9FD1C3A}</a:tableStyleId>
                  </a:tblPr>
                  <a:tblGrid>
                    <a:gridCol w="845570">
                      <a:extLst>
                        <a:ext uri="{9D8B030D-6E8A-4147-A177-3AD203B41FA5}">
                          <a16:colId xmlns:a16="http://schemas.microsoft.com/office/drawing/2014/main" val="937617659"/>
                        </a:ext>
                      </a:extLst>
                    </a:gridCol>
                    <a:gridCol w="1080000">
                      <a:extLst>
                        <a:ext uri="{9D8B030D-6E8A-4147-A177-3AD203B41FA5}">
                          <a16:colId xmlns:a16="http://schemas.microsoft.com/office/drawing/2014/main" val="1557529332"/>
                        </a:ext>
                      </a:extLst>
                    </a:gridCol>
                    <a:gridCol w="1080000">
                      <a:extLst>
                        <a:ext uri="{9D8B030D-6E8A-4147-A177-3AD203B41FA5}">
                          <a16:colId xmlns:a16="http://schemas.microsoft.com/office/drawing/2014/main" val="537791369"/>
                        </a:ext>
                      </a:extLst>
                    </a:gridCol>
                    <a:gridCol w="1080000">
                      <a:extLst>
                        <a:ext uri="{9D8B030D-6E8A-4147-A177-3AD203B41FA5}">
                          <a16:colId xmlns:a16="http://schemas.microsoft.com/office/drawing/2014/main" val="3540203213"/>
                        </a:ext>
                      </a:extLst>
                    </a:gridCol>
                    <a:gridCol w="1080000">
                      <a:extLst>
                        <a:ext uri="{9D8B030D-6E8A-4147-A177-3AD203B41FA5}">
                          <a16:colId xmlns:a16="http://schemas.microsoft.com/office/drawing/2014/main" val="2185039895"/>
                        </a:ext>
                      </a:extLst>
                    </a:gridCol>
                    <a:gridCol w="1080000">
                      <a:extLst>
                        <a:ext uri="{9D8B030D-6E8A-4147-A177-3AD203B41FA5}">
                          <a16:colId xmlns:a16="http://schemas.microsoft.com/office/drawing/2014/main" val="1341872680"/>
                        </a:ext>
                      </a:extLst>
                    </a:gridCol>
                    <a:gridCol w="1080000">
                      <a:extLst>
                        <a:ext uri="{9D8B030D-6E8A-4147-A177-3AD203B41FA5}">
                          <a16:colId xmlns:a16="http://schemas.microsoft.com/office/drawing/2014/main" val="3566604805"/>
                        </a:ext>
                      </a:extLst>
                    </a:gridCol>
                  </a:tblGrid>
                  <a:tr h="27432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9096" t="-102222" r="-502260"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8090" t="-102222" r="-399438"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661" t="-102222" r="-301695"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9661" t="-102222" r="-201695"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6966" t="-102222" r="-100562"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226" t="-102222" r="-1130" b="-1251111"/>
                          </a:stretch>
                        </a:blipFill>
                      </a:tcPr>
                    </a:tc>
                    <a:extLst>
                      <a:ext uri="{0D108BD9-81ED-4DB2-BD59-A6C34878D82A}">
                        <a16:rowId xmlns:a16="http://schemas.microsoft.com/office/drawing/2014/main" val="3226236557"/>
                      </a:ext>
                    </a:extLst>
                  </a:tr>
                  <a:tr h="27432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7432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7432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bl>
              </a:graphicData>
            </a:graphic>
          </p:graphicFrame>
        </mc:Fallback>
      </mc:AlternateContent>
      <p:cxnSp>
        <p:nvCxnSpPr>
          <p:cNvPr id="15" name="直線矢印コネクタ 14">
            <a:extLst>
              <a:ext uri="{FF2B5EF4-FFF2-40B4-BE49-F238E27FC236}">
                <a16:creationId xmlns:a16="http://schemas.microsoft.com/office/drawing/2014/main" id="{A1A1AED5-A7EE-49DE-97D8-C42827AB1E52}"/>
              </a:ext>
            </a:extLst>
          </p:cNvPr>
          <p:cNvCxnSpPr>
            <a:cxnSpLocks/>
          </p:cNvCxnSpPr>
          <p:nvPr/>
        </p:nvCxnSpPr>
        <p:spPr>
          <a:xfrm>
            <a:off x="8767038" y="3156521"/>
            <a:ext cx="0" cy="11678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4FBE5D-2770-4C52-A01A-819CDE44A5C7}"/>
              </a:ext>
            </a:extLst>
          </p:cNvPr>
          <p:cNvCxnSpPr>
            <a:cxnSpLocks/>
          </p:cNvCxnSpPr>
          <p:nvPr/>
        </p:nvCxnSpPr>
        <p:spPr>
          <a:xfrm>
            <a:off x="10755374" y="3156521"/>
            <a:ext cx="7775" cy="21169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75308A7-BEB3-404A-A472-4462777809C4}"/>
                  </a:ext>
                </a:extLst>
              </p:cNvPr>
              <p:cNvSpPr txBox="1"/>
              <p:nvPr/>
            </p:nvSpPr>
            <p:spPr>
              <a:xfrm>
                <a:off x="8130240" y="1628053"/>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m:t>
                      </m:r>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E75308A7-BEB3-404A-A472-4462777809C4}"/>
                  </a:ext>
                </a:extLst>
              </p:cNvPr>
              <p:cNvSpPr txBox="1">
                <a:spLocks noRot="1" noChangeAspect="1" noMove="1" noResize="1" noEditPoints="1" noAdjustHandles="1" noChangeArrowheads="1" noChangeShapeType="1" noTextEdit="1"/>
              </p:cNvSpPr>
              <p:nvPr/>
            </p:nvSpPr>
            <p:spPr>
              <a:xfrm>
                <a:off x="8130240" y="1628053"/>
                <a:ext cx="1314196" cy="307777"/>
              </a:xfrm>
              <a:prstGeom prst="rect">
                <a:avLst/>
              </a:prstGeom>
              <a:blipFill>
                <a:blip r:embed="rId3"/>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70FC1989-9357-4F3E-B74F-8ED1339461DA}"/>
              </a:ext>
            </a:extLst>
          </p:cNvPr>
          <p:cNvSpPr txBox="1"/>
          <p:nvPr/>
        </p:nvSpPr>
        <p:spPr>
          <a:xfrm>
            <a:off x="9924849" y="1268533"/>
            <a:ext cx="1717200" cy="307777"/>
          </a:xfrm>
          <a:prstGeom prst="rect">
            <a:avLst/>
          </a:prstGeom>
          <a:noFill/>
        </p:spPr>
        <p:txBody>
          <a:bodyPr wrap="square" rtlCol="0">
            <a:spAutoFit/>
          </a:bodyPr>
          <a:lstStyle/>
          <a:p>
            <a:pPr algn="ctr"/>
            <a:r>
              <a:rPr kumimoji="1" lang="ja-JP" altLang="en-US" sz="1400" b="1" dirty="0"/>
              <a:t>最適化期間②</a:t>
            </a:r>
          </a:p>
        </p:txBody>
      </p:sp>
      <p:sp>
        <p:nvSpPr>
          <p:cNvPr id="23" name="テキスト ボックス 22">
            <a:extLst>
              <a:ext uri="{FF2B5EF4-FFF2-40B4-BE49-F238E27FC236}">
                <a16:creationId xmlns:a16="http://schemas.microsoft.com/office/drawing/2014/main" id="{DB4D689A-A28D-450D-8A22-A7FB42327DB4}"/>
              </a:ext>
            </a:extLst>
          </p:cNvPr>
          <p:cNvSpPr txBox="1"/>
          <p:nvPr/>
        </p:nvSpPr>
        <p:spPr>
          <a:xfrm>
            <a:off x="9935672" y="1897951"/>
            <a:ext cx="1639404" cy="523220"/>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×4×2</a:t>
            </a:r>
            <a:r>
              <a:rPr kumimoji="1" lang="ja-JP" altLang="en-US" sz="1400" dirty="0"/>
              <a:t>＝</a:t>
            </a:r>
            <a:r>
              <a:rPr kumimoji="1" lang="en-US" altLang="ja-JP" sz="1400" dirty="0"/>
              <a:t>2.25</a:t>
            </a:r>
            <a:r>
              <a:rPr kumimoji="1" lang="ja-JP" altLang="en-US" sz="1400" dirty="0"/>
              <a:t>時間</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F20735-BC32-485D-9B54-20D3E2D098AA}"/>
                  </a:ext>
                </a:extLst>
              </p:cNvPr>
              <p:cNvSpPr txBox="1"/>
              <p:nvPr/>
            </p:nvSpPr>
            <p:spPr>
              <a:xfrm>
                <a:off x="10118576" y="1628053"/>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≤22</m:t>
                      </m:r>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DDF20735-BC32-485D-9B54-20D3E2D098AA}"/>
                  </a:ext>
                </a:extLst>
              </p:cNvPr>
              <p:cNvSpPr txBox="1">
                <a:spLocks noRot="1" noChangeAspect="1" noMove="1" noResize="1" noEditPoints="1" noAdjustHandles="1" noChangeArrowheads="1" noChangeShapeType="1" noTextEdit="1"/>
              </p:cNvSpPr>
              <p:nvPr/>
            </p:nvSpPr>
            <p:spPr>
              <a:xfrm>
                <a:off x="10118576" y="1628053"/>
                <a:ext cx="1314196"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4CA15DE-46BF-4F6B-B056-01FD5D3F242C}"/>
                  </a:ext>
                </a:extLst>
              </p:cNvPr>
              <p:cNvSpPr txBox="1"/>
              <p:nvPr/>
            </p:nvSpPr>
            <p:spPr>
              <a:xfrm>
                <a:off x="8130240" y="5354338"/>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25" name="テキスト ボックス 24">
                <a:extLst>
                  <a:ext uri="{FF2B5EF4-FFF2-40B4-BE49-F238E27FC236}">
                    <a16:creationId xmlns:a16="http://schemas.microsoft.com/office/drawing/2014/main" id="{94CA15DE-46BF-4F6B-B056-01FD5D3F242C}"/>
                  </a:ext>
                </a:extLst>
              </p:cNvPr>
              <p:cNvSpPr txBox="1">
                <a:spLocks noRot="1" noChangeAspect="1" noMove="1" noResize="1" noEditPoints="1" noAdjustHandles="1" noChangeArrowheads="1" noChangeShapeType="1" noTextEdit="1"/>
              </p:cNvSpPr>
              <p:nvPr/>
            </p:nvSpPr>
            <p:spPr>
              <a:xfrm>
                <a:off x="8130240" y="5354338"/>
                <a:ext cx="1314196"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C01F97D-7D32-46D2-A39F-9DF661052923}"/>
                  </a:ext>
                </a:extLst>
              </p:cNvPr>
              <p:cNvSpPr txBox="1"/>
              <p:nvPr/>
            </p:nvSpPr>
            <p:spPr>
              <a:xfrm>
                <a:off x="10126351" y="5355225"/>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=36</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0C01F97D-7D32-46D2-A39F-9DF661052923}"/>
                  </a:ext>
                </a:extLst>
              </p:cNvPr>
              <p:cNvSpPr txBox="1">
                <a:spLocks noRot="1" noChangeAspect="1" noMove="1" noResize="1" noEditPoints="1" noAdjustHandles="1" noChangeArrowheads="1" noChangeShapeType="1" noTextEdit="1"/>
              </p:cNvSpPr>
              <p:nvPr/>
            </p:nvSpPr>
            <p:spPr>
              <a:xfrm>
                <a:off x="10126351" y="5355225"/>
                <a:ext cx="1314196" cy="307777"/>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0A6E62F8-CF1C-4E21-ADC6-4438F4E48072}"/>
              </a:ext>
            </a:extLst>
          </p:cNvPr>
          <p:cNvSpPr txBox="1"/>
          <p:nvPr/>
        </p:nvSpPr>
        <p:spPr>
          <a:xfrm>
            <a:off x="7617408" y="5354338"/>
            <a:ext cx="731907" cy="307777"/>
          </a:xfrm>
          <a:prstGeom prst="rect">
            <a:avLst/>
          </a:prstGeom>
          <a:noFill/>
        </p:spPr>
        <p:txBody>
          <a:bodyPr wrap="square" rtlCol="0">
            <a:spAutoFit/>
          </a:bodyPr>
          <a:lstStyle/>
          <a:p>
            <a:r>
              <a:rPr kumimoji="1" lang="ja-JP" altLang="en-US" sz="1400" dirty="0"/>
              <a:t>次元数</a:t>
            </a:r>
          </a:p>
        </p:txBody>
      </p:sp>
      <p:sp>
        <p:nvSpPr>
          <p:cNvPr id="18" name="テキスト ボックス 17">
            <a:extLst>
              <a:ext uri="{FF2B5EF4-FFF2-40B4-BE49-F238E27FC236}">
                <a16:creationId xmlns:a16="http://schemas.microsoft.com/office/drawing/2014/main" id="{41D6B5DB-4C36-4512-A96B-3EFE7FAFEBED}"/>
              </a:ext>
            </a:extLst>
          </p:cNvPr>
          <p:cNvSpPr txBox="1"/>
          <p:nvPr/>
        </p:nvSpPr>
        <p:spPr>
          <a:xfrm>
            <a:off x="5429250" y="5784251"/>
            <a:ext cx="2920065" cy="307777"/>
          </a:xfrm>
          <a:prstGeom prst="rect">
            <a:avLst/>
          </a:prstGeom>
          <a:noFill/>
        </p:spPr>
        <p:txBody>
          <a:bodyPr wrap="square" rtlCol="0">
            <a:spAutoFit/>
          </a:bodyPr>
          <a:lstStyle/>
          <a:p>
            <a:r>
              <a:rPr kumimoji="1" lang="en-US" altLang="ja-JP" sz="1400" dirty="0"/>
              <a:t>※t=14</a:t>
            </a:r>
            <a:r>
              <a:rPr kumimoji="1" lang="ja-JP" altLang="en-US" sz="1400" dirty="0"/>
              <a:t>以降、実績固定無しの次元数</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605DA0A-AA76-4CCE-89F2-B06EE9AC927D}"/>
                  </a:ext>
                </a:extLst>
              </p:cNvPr>
              <p:cNvSpPr txBox="1"/>
              <p:nvPr/>
            </p:nvSpPr>
            <p:spPr>
              <a:xfrm>
                <a:off x="8130240" y="5765068"/>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=30</m:t>
                      </m:r>
                    </m:oMath>
                  </m:oMathPara>
                </a14:m>
                <a:endParaRPr kumimoji="1" lang="ja-JP" altLang="en-US" sz="1400" dirty="0"/>
              </a:p>
            </p:txBody>
          </p:sp>
        </mc:Choice>
        <mc:Fallback xmlns="">
          <p:sp>
            <p:nvSpPr>
              <p:cNvPr id="20" name="テキスト ボックス 19">
                <a:extLst>
                  <a:ext uri="{FF2B5EF4-FFF2-40B4-BE49-F238E27FC236}">
                    <a16:creationId xmlns:a16="http://schemas.microsoft.com/office/drawing/2014/main" id="{0605DA0A-AA76-4CCE-89F2-B06EE9AC927D}"/>
                  </a:ext>
                </a:extLst>
              </p:cNvPr>
              <p:cNvSpPr txBox="1">
                <a:spLocks noRot="1" noChangeAspect="1" noMove="1" noResize="1" noEditPoints="1" noAdjustHandles="1" noChangeArrowheads="1" noChangeShapeType="1" noTextEdit="1"/>
              </p:cNvSpPr>
              <p:nvPr/>
            </p:nvSpPr>
            <p:spPr>
              <a:xfrm>
                <a:off x="8130240" y="5765068"/>
                <a:ext cx="1314196"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76F1F1B-2A0A-433E-9FD1-C93DA9D071D1}"/>
                  </a:ext>
                </a:extLst>
              </p:cNvPr>
              <p:cNvSpPr txBox="1"/>
              <p:nvPr/>
            </p:nvSpPr>
            <p:spPr>
              <a:xfrm>
                <a:off x="10126351" y="5765955"/>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=48</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176F1F1B-2A0A-433E-9FD1-C93DA9D071D1}"/>
                  </a:ext>
                </a:extLst>
              </p:cNvPr>
              <p:cNvSpPr txBox="1">
                <a:spLocks noRot="1" noChangeAspect="1" noMove="1" noResize="1" noEditPoints="1" noAdjustHandles="1" noChangeArrowheads="1" noChangeShapeType="1" noTextEdit="1"/>
              </p:cNvSpPr>
              <p:nvPr/>
            </p:nvSpPr>
            <p:spPr>
              <a:xfrm>
                <a:off x="10126351" y="5765955"/>
                <a:ext cx="1314196" cy="307777"/>
              </a:xfrm>
              <a:prstGeom prst="rect">
                <a:avLst/>
              </a:prstGeom>
              <a:blipFill>
                <a:blip r:embed="rId8"/>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2BBDF94F-5918-4514-92B1-E8B5C7A57527}"/>
              </a:ext>
            </a:extLst>
          </p:cNvPr>
          <p:cNvSpPr txBox="1"/>
          <p:nvPr/>
        </p:nvSpPr>
        <p:spPr>
          <a:xfrm>
            <a:off x="8769286" y="3529396"/>
            <a:ext cx="817454" cy="307777"/>
          </a:xfrm>
          <a:prstGeom prst="rect">
            <a:avLst/>
          </a:prstGeom>
          <a:noFill/>
        </p:spPr>
        <p:txBody>
          <a:bodyPr wrap="square" rtlCol="0">
            <a:spAutoFit/>
          </a:bodyPr>
          <a:lstStyle/>
          <a:p>
            <a:pPr algn="ctr"/>
            <a:r>
              <a:rPr kumimoji="1" lang="en-US" altLang="ja-JP" sz="1400" dirty="0"/>
              <a:t>5step</a:t>
            </a:r>
            <a:endParaRPr kumimoji="1" lang="ja-JP" altLang="en-US" sz="1400" dirty="0"/>
          </a:p>
        </p:txBody>
      </p:sp>
      <p:sp>
        <p:nvSpPr>
          <p:cNvPr id="29" name="テキスト ボックス 28">
            <a:extLst>
              <a:ext uri="{FF2B5EF4-FFF2-40B4-BE49-F238E27FC236}">
                <a16:creationId xmlns:a16="http://schemas.microsoft.com/office/drawing/2014/main" id="{4F6D9615-2643-4D0C-A99B-44599B2A31D4}"/>
              </a:ext>
            </a:extLst>
          </p:cNvPr>
          <p:cNvSpPr txBox="1"/>
          <p:nvPr/>
        </p:nvSpPr>
        <p:spPr>
          <a:xfrm>
            <a:off x="10755374" y="3977070"/>
            <a:ext cx="817454" cy="307777"/>
          </a:xfrm>
          <a:prstGeom prst="rect">
            <a:avLst/>
          </a:prstGeom>
          <a:noFill/>
        </p:spPr>
        <p:txBody>
          <a:bodyPr wrap="square" rtlCol="0">
            <a:spAutoFit/>
          </a:bodyPr>
          <a:lstStyle/>
          <a:p>
            <a:pPr algn="ctr"/>
            <a:r>
              <a:rPr kumimoji="1" lang="en-US" altLang="ja-JP" sz="1400" dirty="0"/>
              <a:t>8step</a:t>
            </a:r>
            <a:endParaRPr kumimoji="1" lang="ja-JP" altLang="en-US" sz="1400" dirty="0"/>
          </a:p>
        </p:txBody>
      </p:sp>
      <p:sp>
        <p:nvSpPr>
          <p:cNvPr id="30" name="テキスト ボックス 29">
            <a:extLst>
              <a:ext uri="{FF2B5EF4-FFF2-40B4-BE49-F238E27FC236}">
                <a16:creationId xmlns:a16="http://schemas.microsoft.com/office/drawing/2014/main" id="{F12903EC-927C-492E-9B8A-319B7E2EDF0E}"/>
              </a:ext>
            </a:extLst>
          </p:cNvPr>
          <p:cNvSpPr txBox="1"/>
          <p:nvPr/>
        </p:nvSpPr>
        <p:spPr>
          <a:xfrm>
            <a:off x="7583346" y="838506"/>
            <a:ext cx="4527812" cy="307777"/>
          </a:xfrm>
          <a:prstGeom prst="rect">
            <a:avLst/>
          </a:prstGeom>
          <a:noFill/>
        </p:spPr>
        <p:txBody>
          <a:bodyPr wrap="square" rtlCol="0">
            <a:spAutoFit/>
          </a:bodyPr>
          <a:lstStyle/>
          <a:p>
            <a:r>
              <a:rPr kumimoji="1" lang="en-US" altLang="ja-JP" sz="1400" dirty="0"/>
              <a:t>t=14</a:t>
            </a:r>
            <a:r>
              <a:rPr kumimoji="1" lang="ja-JP" altLang="en-US" sz="1400" dirty="0"/>
              <a:t>で実績固定すると、制約違反があったため、</a:t>
            </a:r>
            <a:r>
              <a:rPr kumimoji="1" lang="en-US" altLang="ja-JP" sz="1400" dirty="0"/>
              <a:t>t=15</a:t>
            </a:r>
            <a:r>
              <a:rPr kumimoji="1" lang="ja-JP" altLang="en-US" sz="1400" dirty="0"/>
              <a:t>に変更</a:t>
            </a:r>
          </a:p>
        </p:txBody>
      </p:sp>
    </p:spTree>
    <p:extLst>
      <p:ext uri="{BB962C8B-B14F-4D97-AF65-F5344CB8AC3E}">
        <p14:creationId xmlns:p14="http://schemas.microsoft.com/office/powerpoint/2010/main" val="256854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問題設定</a:t>
            </a:r>
            <a:endParaRPr lang="en-US" dirty="0"/>
          </a:p>
        </p:txBody>
      </p:sp>
      <mc:AlternateContent xmlns:mc="http://schemas.openxmlformats.org/markup-compatibility/2006">
        <mc:Choice xmlns:a14="http://schemas.microsoft.com/office/drawing/2010/main" Requires="a14">
          <p:graphicFrame>
            <p:nvGraphicFramePr>
              <p:cNvPr id="31" name="表 30">
                <a:extLst>
                  <a:ext uri="{FF2B5EF4-FFF2-40B4-BE49-F238E27FC236}">
                    <a16:creationId xmlns:a16="http://schemas.microsoft.com/office/drawing/2014/main" id="{E0F53280-5C30-4718-90FA-A3D2F8BC58F8}"/>
                  </a:ext>
                </a:extLst>
              </p:cNvPr>
              <p:cNvGraphicFramePr>
                <a:graphicFrameLocks noGrp="1"/>
              </p:cNvGraphicFramePr>
              <p:nvPr>
                <p:extLst>
                  <p:ext uri="{D42A27DB-BD31-4B8C-83A1-F6EECF244321}">
                    <p14:modId xmlns:p14="http://schemas.microsoft.com/office/powerpoint/2010/main" val="1215771360"/>
                  </p:ext>
                </p:extLst>
              </p:nvPr>
            </p:nvGraphicFramePr>
            <p:xfrm>
              <a:off x="476367" y="2876928"/>
              <a:ext cx="11239265" cy="12192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801208"/>
                      </a:ext>
                    </a:extLst>
                  </a:tr>
                </a:tbl>
              </a:graphicData>
            </a:graphic>
          </p:graphicFrame>
        </mc:Choice>
        <mc:Fallback>
          <p:graphicFrame>
            <p:nvGraphicFramePr>
              <p:cNvPr id="31" name="表 30">
                <a:extLst>
                  <a:ext uri="{FF2B5EF4-FFF2-40B4-BE49-F238E27FC236}">
                    <a16:creationId xmlns:a16="http://schemas.microsoft.com/office/drawing/2014/main" id="{E0F53280-5C30-4718-90FA-A3D2F8BC58F8}"/>
                  </a:ext>
                </a:extLst>
              </p:cNvPr>
              <p:cNvGraphicFramePr>
                <a:graphicFrameLocks noGrp="1"/>
              </p:cNvGraphicFramePr>
              <p:nvPr>
                <p:extLst>
                  <p:ext uri="{D42A27DB-BD31-4B8C-83A1-F6EECF244321}">
                    <p14:modId xmlns:p14="http://schemas.microsoft.com/office/powerpoint/2010/main" val="1215771360"/>
                  </p:ext>
                </p:extLst>
              </p:nvPr>
            </p:nvGraphicFramePr>
            <p:xfrm>
              <a:off x="476367" y="2876928"/>
              <a:ext cx="11239265" cy="12192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7311" t="-204000" r="-548739"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280" t="-204000" r="-400383"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280" t="-204000" r="-300383"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8846" t="-204000" r="-20153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6897" t="-204000" r="-100766"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6897" t="-204000" r="-766" b="-120000"/>
                          </a:stretch>
                        </a:blip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801208"/>
                      </a:ext>
                    </a:extLst>
                  </a:tr>
                </a:tbl>
              </a:graphicData>
            </a:graphic>
          </p:graphicFrame>
        </mc:Fallback>
      </mc:AlternateContent>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特性制約・変動幅制約の厳しさを変えて、</a:t>
            </a:r>
            <a:r>
              <a:rPr lang="en-US" altLang="ja-JP" sz="2800" dirty="0"/>
              <a:t>6</a:t>
            </a:r>
            <a:r>
              <a:rPr lang="ja-JP" altLang="en-US" sz="2800" dirty="0"/>
              <a:t>つの条件の結果を比較した。</a:t>
            </a:r>
            <a:endParaRPr lang="en-US" altLang="ja-JP" sz="2800" dirty="0"/>
          </a:p>
          <a:p>
            <a:pPr lvl="1">
              <a:defRPr/>
            </a:pPr>
            <a:r>
              <a:rPr lang="ja-JP" altLang="en-US" sz="2400" dirty="0"/>
              <a:t>最適化期間：</a:t>
            </a:r>
            <a:r>
              <a:rPr lang="en-US" altLang="ja-JP" sz="2400" dirty="0"/>
              <a:t>[15,22](8step), </a:t>
            </a:r>
            <a:r>
              <a:rPr lang="ja-JP" altLang="en-US" sz="2400" dirty="0"/>
              <a:t>次元数</a:t>
            </a:r>
            <a:r>
              <a:rPr lang="en-US" altLang="ja-JP" sz="2400" dirty="0"/>
              <a:t>36, </a:t>
            </a:r>
            <a:r>
              <a:rPr lang="ja-JP" altLang="en-US" sz="2400" dirty="0"/>
              <a:t>制約数</a:t>
            </a:r>
            <a:r>
              <a:rPr lang="en-US" altLang="ja-JP" sz="2400" dirty="0"/>
              <a:t>57</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77632D31-260B-4809-9427-D2B9A1936D5F}"/>
                  </a:ext>
                </a:extLst>
              </p:cNvPr>
              <p:cNvGraphicFramePr>
                <a:graphicFrameLocks noGrp="1"/>
              </p:cNvGraphicFramePr>
              <p:nvPr>
                <p:extLst>
                  <p:ext uri="{D42A27DB-BD31-4B8C-83A1-F6EECF244321}">
                    <p14:modId xmlns:p14="http://schemas.microsoft.com/office/powerpoint/2010/main" val="437308784"/>
                  </p:ext>
                </p:extLst>
              </p:nvPr>
            </p:nvGraphicFramePr>
            <p:xfrm>
              <a:off x="476366" y="4877517"/>
              <a:ext cx="11239265" cy="9144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227660">
                    <a:tc>
                      <a:txBody>
                        <a:bodyPr/>
                        <a:lstStyle/>
                        <a:p>
                          <a:pPr algn="ctr"/>
                          <a:r>
                            <a:rPr kumimoji="1" lang="ja-JP" altLang="en-US" sz="1400" dirty="0"/>
                            <a:t>変動幅の上下限値</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ja-JP" altLang="en-US" sz="1400" i="1" smtClean="0">
                                        <a:latin typeface="Cambria Math" panose="02040503050406030204" pitchFamily="18" charset="0"/>
                                      </a:rPr>
                                      <m:t>∆</m:t>
                                    </m:r>
                                  </m:e>
                                  <m:sub>
                                    <m:r>
                                      <m:rPr>
                                        <m:sty m:val="p"/>
                                      </m:rPr>
                                      <a:rPr kumimoji="1" lang="en-US" altLang="ja-JP" sz="1400" b="0" i="0" smtClean="0">
                                        <a:latin typeface="Cambria Math" panose="02040503050406030204" pitchFamily="18" charset="0"/>
                                      </a:rPr>
                                      <m:t>min</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−1.12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−1.73</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−5.42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−0.06</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ja-JP" altLang="en-US" sz="1400" i="1" smtClean="0">
                                        <a:latin typeface="Cambria Math" panose="02040503050406030204" pitchFamily="18" charset="0"/>
                                      </a:rPr>
                                      <m:t>∆</m:t>
                                    </m:r>
                                  </m:e>
                                  <m:sub>
                                    <m:r>
                                      <m:rPr>
                                        <m:sty m:val="p"/>
                                      </m:rPr>
                                      <a:rPr kumimoji="1" lang="en-US" altLang="ja-JP" sz="1400" b="0" i="0" smtClean="0">
                                        <a:latin typeface="Cambria Math" panose="02040503050406030204" pitchFamily="18" charset="0"/>
                                      </a:rPr>
                                      <m:t>max</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1.01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2.03</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5.65</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0.06</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bl>
              </a:graphicData>
            </a:graphic>
          </p:graphicFrame>
        </mc:Choice>
        <mc:Fallback xmlns="">
          <p:graphicFrame>
            <p:nvGraphicFramePr>
              <p:cNvPr id="7" name="表 6">
                <a:extLst>
                  <a:ext uri="{FF2B5EF4-FFF2-40B4-BE49-F238E27FC236}">
                    <a16:creationId xmlns:a16="http://schemas.microsoft.com/office/drawing/2014/main" id="{77632D31-260B-4809-9427-D2B9A1936D5F}"/>
                  </a:ext>
                </a:extLst>
              </p:cNvPr>
              <p:cNvGraphicFramePr>
                <a:graphicFrameLocks noGrp="1"/>
              </p:cNvGraphicFramePr>
              <p:nvPr>
                <p:extLst>
                  <p:ext uri="{D42A27DB-BD31-4B8C-83A1-F6EECF244321}">
                    <p14:modId xmlns:p14="http://schemas.microsoft.com/office/powerpoint/2010/main" val="437308784"/>
                  </p:ext>
                </p:extLst>
              </p:nvPr>
            </p:nvGraphicFramePr>
            <p:xfrm>
              <a:off x="476366" y="4877517"/>
              <a:ext cx="11239265" cy="9144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304800">
                    <a:tc>
                      <a:txBody>
                        <a:bodyPr/>
                        <a:lstStyle/>
                        <a:p>
                          <a:pPr algn="ctr"/>
                          <a:r>
                            <a:rPr kumimoji="1" lang="ja-JP" altLang="en-US" sz="1400" dirty="0"/>
                            <a:t>変動幅の上下限値</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 t="-101961" r="-511258"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7311" t="-101961" r="-548739"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280" t="-101961" r="-400383"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7280" t="-101961" r="-300383"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8846" t="-101961" r="-201538"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6897" t="-101961" r="-100766"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6897" t="-101961" r="-766" b="-101961"/>
                          </a:stretch>
                        </a:blipFill>
                      </a:tcPr>
                    </a:tc>
                    <a:extLst>
                      <a:ext uri="{0D108BD9-81ED-4DB2-BD59-A6C34878D82A}">
                        <a16:rowId xmlns:a16="http://schemas.microsoft.com/office/drawing/2014/main" val="410100121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 t="-206000" r="-511258"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7311" t="-206000" r="-548739"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280" t="-206000" r="-400383"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7280" t="-206000" r="-300383"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8846" t="-206000" r="-201538"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6897" t="-206000" r="-100766"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6897" t="-206000" r="-766" b="-4000"/>
                          </a:stretch>
                        </a:blipFill>
                      </a:tcPr>
                    </a:tc>
                    <a:extLst>
                      <a:ext uri="{0D108BD9-81ED-4DB2-BD59-A6C34878D82A}">
                        <a16:rowId xmlns:a16="http://schemas.microsoft.com/office/drawing/2014/main" val="2419777559"/>
                      </a:ext>
                    </a:extLst>
                  </a:tr>
                </a:tbl>
              </a:graphicData>
            </a:graphic>
          </p:graphicFrame>
        </mc:Fallback>
      </mc:AlternateContent>
      <p:sp>
        <p:nvSpPr>
          <p:cNvPr id="8" name="テキスト ボックス 7">
            <a:extLst>
              <a:ext uri="{FF2B5EF4-FFF2-40B4-BE49-F238E27FC236}">
                <a16:creationId xmlns:a16="http://schemas.microsoft.com/office/drawing/2014/main" id="{DF765F3A-A0F3-4A5D-810B-F6D696D14E5F}"/>
              </a:ext>
            </a:extLst>
          </p:cNvPr>
          <p:cNvSpPr txBox="1"/>
          <p:nvPr/>
        </p:nvSpPr>
        <p:spPr>
          <a:xfrm>
            <a:off x="455803" y="4544986"/>
            <a:ext cx="5191010" cy="307777"/>
          </a:xfrm>
          <a:prstGeom prst="rect">
            <a:avLst/>
          </a:prstGeom>
          <a:noFill/>
        </p:spPr>
        <p:txBody>
          <a:bodyPr wrap="square" rtlCol="0">
            <a:spAutoFit/>
          </a:bodyPr>
          <a:lstStyle/>
          <a:p>
            <a:r>
              <a:rPr kumimoji="1" lang="ja-JP" altLang="en-US" sz="1400" dirty="0"/>
              <a:t>実績値に合わせた場合の変動幅の上下限値（前回は全て</a:t>
            </a:r>
            <a:r>
              <a:rPr kumimoji="1" lang="en-US" altLang="ja-JP" sz="1400" dirty="0"/>
              <a:t>[-1,1]</a:t>
            </a:r>
            <a:r>
              <a:rPr kumimoji="1" lang="ja-JP" altLang="en-US" sz="1400" dirty="0"/>
              <a:t>）</a:t>
            </a:r>
          </a:p>
        </p:txBody>
      </p:sp>
      <p:sp>
        <p:nvSpPr>
          <p:cNvPr id="9" name="テキスト ボックス 8">
            <a:extLst>
              <a:ext uri="{FF2B5EF4-FFF2-40B4-BE49-F238E27FC236}">
                <a16:creationId xmlns:a16="http://schemas.microsoft.com/office/drawing/2014/main" id="{E0A96F90-D462-4AD7-A040-90DD9CD5C682}"/>
              </a:ext>
            </a:extLst>
          </p:cNvPr>
          <p:cNvSpPr txBox="1"/>
          <p:nvPr/>
        </p:nvSpPr>
        <p:spPr>
          <a:xfrm>
            <a:off x="455803" y="2569151"/>
            <a:ext cx="1477772" cy="307777"/>
          </a:xfrm>
          <a:prstGeom prst="rect">
            <a:avLst/>
          </a:prstGeom>
          <a:noFill/>
        </p:spPr>
        <p:txBody>
          <a:bodyPr wrap="square" rtlCol="0">
            <a:spAutoFit/>
          </a:bodyPr>
          <a:lstStyle/>
          <a:p>
            <a:r>
              <a:rPr kumimoji="1" lang="ja-JP" altLang="en-US" sz="1400" dirty="0"/>
              <a:t>各条件のリスト</a:t>
            </a:r>
          </a:p>
        </p:txBody>
      </p:sp>
      <p:sp>
        <p:nvSpPr>
          <p:cNvPr id="10" name="テキスト ボックス 9">
            <a:extLst>
              <a:ext uri="{FF2B5EF4-FFF2-40B4-BE49-F238E27FC236}">
                <a16:creationId xmlns:a16="http://schemas.microsoft.com/office/drawing/2014/main" id="{C6F2128E-20A7-42DE-89FD-FE9019C5F145}"/>
              </a:ext>
            </a:extLst>
          </p:cNvPr>
          <p:cNvSpPr txBox="1"/>
          <p:nvPr/>
        </p:nvSpPr>
        <p:spPr>
          <a:xfrm>
            <a:off x="476366" y="5791917"/>
            <a:ext cx="5191010" cy="307777"/>
          </a:xfrm>
          <a:prstGeom prst="rect">
            <a:avLst/>
          </a:prstGeom>
          <a:noFill/>
        </p:spPr>
        <p:txBody>
          <a:bodyPr wrap="square" rtlCol="0">
            <a:spAutoFit/>
          </a:bodyPr>
          <a:lstStyle/>
          <a:p>
            <a:r>
              <a:rPr kumimoji="1" lang="en-US" altLang="ja-JP" sz="1400" dirty="0"/>
              <a:t>※</a:t>
            </a:r>
            <a:r>
              <a:rPr kumimoji="1" lang="ja-JP" altLang="en-US" sz="1400" dirty="0"/>
              <a:t>全て</a:t>
            </a:r>
            <a:r>
              <a:rPr kumimoji="1" lang="en-US" altLang="ja-JP" sz="1400" dirty="0"/>
              <a:t>[-1,1]</a:t>
            </a:r>
            <a:r>
              <a:rPr kumimoji="1" lang="ja-JP" altLang="en-US" sz="1400" dirty="0"/>
              <a:t>に比べて、変動幅制約は</a:t>
            </a:r>
            <a:r>
              <a:rPr kumimoji="1" lang="en-US" altLang="ja-JP" sz="1400" dirty="0"/>
              <a:t>3.66</a:t>
            </a:r>
            <a:r>
              <a:rPr kumimoji="1" lang="ja-JP" altLang="en-US" sz="1400" dirty="0"/>
              <a:t>緩くなっているはず</a:t>
            </a:r>
          </a:p>
        </p:txBody>
      </p:sp>
      <p:sp>
        <p:nvSpPr>
          <p:cNvPr id="2" name="左中かっこ 1">
            <a:extLst>
              <a:ext uri="{FF2B5EF4-FFF2-40B4-BE49-F238E27FC236}">
                <a16:creationId xmlns:a16="http://schemas.microsoft.com/office/drawing/2014/main" id="{55996719-971F-4787-AF86-F15E0812769D}"/>
              </a:ext>
            </a:extLst>
          </p:cNvPr>
          <p:cNvSpPr/>
          <p:nvPr/>
        </p:nvSpPr>
        <p:spPr>
          <a:xfrm rot="5400000">
            <a:off x="3797581" y="1269677"/>
            <a:ext cx="103537" cy="295620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中かっこ 11">
            <a:extLst>
              <a:ext uri="{FF2B5EF4-FFF2-40B4-BE49-F238E27FC236}">
                <a16:creationId xmlns:a16="http://schemas.microsoft.com/office/drawing/2014/main" id="{23C613F4-F07A-49C3-AD05-8F5EDE70338B}"/>
              </a:ext>
            </a:extLst>
          </p:cNvPr>
          <p:cNvSpPr/>
          <p:nvPr/>
        </p:nvSpPr>
        <p:spPr>
          <a:xfrm rot="5400000">
            <a:off x="8488824" y="-436786"/>
            <a:ext cx="103538" cy="6369131"/>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EF8D774-6947-4FAA-9112-912A51A02428}"/>
              </a:ext>
            </a:extLst>
          </p:cNvPr>
          <p:cNvSpPr txBox="1"/>
          <p:nvPr/>
        </p:nvSpPr>
        <p:spPr>
          <a:xfrm>
            <a:off x="3110463" y="2338471"/>
            <a:ext cx="1477772" cy="307777"/>
          </a:xfrm>
          <a:prstGeom prst="rect">
            <a:avLst/>
          </a:prstGeom>
          <a:noFill/>
        </p:spPr>
        <p:txBody>
          <a:bodyPr wrap="square" rtlCol="0">
            <a:spAutoFit/>
          </a:bodyPr>
          <a:lstStyle/>
          <a:p>
            <a:pPr algn="ctr"/>
            <a:r>
              <a:rPr kumimoji="1" lang="ja-JP" altLang="en-US" sz="1400" dirty="0"/>
              <a:t>前回検証</a:t>
            </a:r>
          </a:p>
        </p:txBody>
      </p:sp>
      <p:sp>
        <p:nvSpPr>
          <p:cNvPr id="14" name="テキスト ボックス 13">
            <a:extLst>
              <a:ext uri="{FF2B5EF4-FFF2-40B4-BE49-F238E27FC236}">
                <a16:creationId xmlns:a16="http://schemas.microsoft.com/office/drawing/2014/main" id="{975C3F2C-E544-46BD-A1D7-E178EEA453A9}"/>
              </a:ext>
            </a:extLst>
          </p:cNvPr>
          <p:cNvSpPr txBox="1"/>
          <p:nvPr/>
        </p:nvSpPr>
        <p:spPr>
          <a:xfrm>
            <a:off x="7801707" y="2338470"/>
            <a:ext cx="1477772" cy="307777"/>
          </a:xfrm>
          <a:prstGeom prst="rect">
            <a:avLst/>
          </a:prstGeom>
          <a:noFill/>
        </p:spPr>
        <p:txBody>
          <a:bodyPr wrap="square" rtlCol="0">
            <a:spAutoFit/>
          </a:bodyPr>
          <a:lstStyle/>
          <a:p>
            <a:pPr algn="ctr"/>
            <a:r>
              <a:rPr kumimoji="1" lang="ja-JP" altLang="en-US" sz="1400" dirty="0"/>
              <a:t>今回検証</a:t>
            </a:r>
          </a:p>
        </p:txBody>
      </p:sp>
    </p:spTree>
    <p:extLst>
      <p:ext uri="{BB962C8B-B14F-4D97-AF65-F5344CB8AC3E}">
        <p14:creationId xmlns:p14="http://schemas.microsoft.com/office/powerpoint/2010/main" val="132775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680E0E7-D3F2-49EE-B066-9C192A74675A}"/>
              </a:ext>
            </a:extLst>
          </p:cNvPr>
          <p:cNvPicPr>
            <a:picLocks noChangeAspect="1"/>
          </p:cNvPicPr>
          <p:nvPr/>
        </p:nvPicPr>
        <p:blipFill>
          <a:blip r:embed="rId2"/>
          <a:stretch>
            <a:fillRect/>
          </a:stretch>
        </p:blipFill>
        <p:spPr>
          <a:xfrm>
            <a:off x="294533" y="3731793"/>
            <a:ext cx="3410224" cy="2049763"/>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制約条件の緩和幅</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sp>
        <p:nvSpPr>
          <p:cNvPr id="57" name="テキスト ボックス 56">
            <a:extLst>
              <a:ext uri="{FF2B5EF4-FFF2-40B4-BE49-F238E27FC236}">
                <a16:creationId xmlns:a16="http://schemas.microsoft.com/office/drawing/2014/main" id="{85F84E7D-C31D-48E0-A640-9669A758AF25}"/>
              </a:ext>
            </a:extLst>
          </p:cNvPr>
          <p:cNvSpPr txBox="1"/>
          <p:nvPr/>
        </p:nvSpPr>
        <p:spPr>
          <a:xfrm>
            <a:off x="4143941" y="4905006"/>
            <a:ext cx="1184940" cy="307777"/>
          </a:xfrm>
          <a:prstGeom prst="rect">
            <a:avLst/>
          </a:prstGeom>
          <a:noFill/>
        </p:spPr>
        <p:txBody>
          <a:bodyPr wrap="none" rtlCol="0">
            <a:spAutoFit/>
          </a:bodyPr>
          <a:lstStyle/>
          <a:p>
            <a:pPr algn="ctr"/>
            <a:r>
              <a:rPr kumimoji="1" lang="ja-JP" altLang="en-US" sz="1400" b="1" dirty="0"/>
              <a:t>原単位モデル</a:t>
            </a:r>
          </a:p>
        </p:txBody>
      </p: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FE80F8CE-7F4C-471F-8CEF-46CB42012FD2}"/>
                  </a:ext>
                </a:extLst>
              </p:cNvPr>
              <p:cNvSpPr txBox="1"/>
              <p:nvPr/>
            </p:nvSpPr>
            <p:spPr>
              <a:xfrm>
                <a:off x="4139071" y="5128784"/>
                <a:ext cx="230010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𝑔</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]≤3.6861</m:t>
                      </m:r>
                    </m:oMath>
                  </m:oMathPara>
                </a14:m>
                <a:endParaRPr kumimoji="1" lang="ja-JP" altLang="en-US" sz="1400" dirty="0"/>
              </a:p>
            </p:txBody>
          </p:sp>
        </mc:Choice>
        <mc:Fallback>
          <p:sp>
            <p:nvSpPr>
              <p:cNvPr id="62" name="テキスト ボックス 61">
                <a:extLst>
                  <a:ext uri="{FF2B5EF4-FFF2-40B4-BE49-F238E27FC236}">
                    <a16:creationId xmlns:a16="http://schemas.microsoft.com/office/drawing/2014/main" id="{FE80F8CE-7F4C-471F-8CEF-46CB42012FD2}"/>
                  </a:ext>
                </a:extLst>
              </p:cNvPr>
              <p:cNvSpPr txBox="1">
                <a:spLocks noRot="1" noChangeAspect="1" noMove="1" noResize="1" noEditPoints="1" noAdjustHandles="1" noChangeArrowheads="1" noChangeShapeType="1" noTextEdit="1"/>
              </p:cNvSpPr>
              <p:nvPr/>
            </p:nvSpPr>
            <p:spPr>
              <a:xfrm>
                <a:off x="4139071" y="5128784"/>
                <a:ext cx="2300107" cy="307777"/>
              </a:xfrm>
              <a:prstGeom prst="rect">
                <a:avLst/>
              </a:prstGeom>
              <a:blipFill>
                <a:blip r:embed="rId3"/>
                <a:stretch>
                  <a:fillRect b="-9804"/>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789E5582-F3FD-4727-BC47-771FA9E02A52}"/>
              </a:ext>
            </a:extLst>
          </p:cNvPr>
          <p:cNvSpPr txBox="1"/>
          <p:nvPr/>
        </p:nvSpPr>
        <p:spPr>
          <a:xfrm>
            <a:off x="1076796" y="3481778"/>
            <a:ext cx="906017" cy="261610"/>
          </a:xfrm>
          <a:prstGeom prst="rect">
            <a:avLst/>
          </a:prstGeom>
          <a:noFill/>
        </p:spPr>
        <p:txBody>
          <a:bodyPr wrap="none" rtlCol="0">
            <a:spAutoFit/>
          </a:bodyPr>
          <a:lstStyle/>
          <a:p>
            <a:r>
              <a:rPr kumimoji="1" lang="ja-JP" altLang="en-US" sz="1100" dirty="0">
                <a:solidFill>
                  <a:schemeClr val="accent3"/>
                </a:solidFill>
              </a:rPr>
              <a:t>チップ原単位</a:t>
            </a:r>
          </a:p>
        </p:txBody>
      </p:sp>
      <p:sp>
        <p:nvSpPr>
          <p:cNvPr id="64" name="テキスト ボックス 63">
            <a:extLst>
              <a:ext uri="{FF2B5EF4-FFF2-40B4-BE49-F238E27FC236}">
                <a16:creationId xmlns:a16="http://schemas.microsoft.com/office/drawing/2014/main" id="{7A553C81-CA27-4DED-97A9-740531431F77}"/>
              </a:ext>
            </a:extLst>
          </p:cNvPr>
          <p:cNvSpPr txBox="1"/>
          <p:nvPr/>
        </p:nvSpPr>
        <p:spPr>
          <a:xfrm>
            <a:off x="1820126" y="3482620"/>
            <a:ext cx="522900" cy="261610"/>
          </a:xfrm>
          <a:prstGeom prst="rect">
            <a:avLst/>
          </a:prstGeom>
          <a:noFill/>
        </p:spPr>
        <p:txBody>
          <a:bodyPr wrap="none" rtlCol="0">
            <a:spAutoFit/>
          </a:bodyPr>
          <a:lstStyle/>
          <a:p>
            <a:r>
              <a:rPr kumimoji="1" lang="en-US" altLang="ja-JP" sz="1100" dirty="0">
                <a:solidFill>
                  <a:schemeClr val="accent4"/>
                </a:solidFill>
              </a:rPr>
              <a:t>KN</a:t>
            </a:r>
            <a:r>
              <a:rPr kumimoji="1" lang="ja-JP" altLang="en-US" sz="1100" dirty="0">
                <a:solidFill>
                  <a:schemeClr val="accent4"/>
                </a:solidFill>
              </a:rPr>
              <a:t>価</a:t>
            </a:r>
          </a:p>
        </p:txBody>
      </p:sp>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mc:AlternateContent xmlns:mc="http://schemas.openxmlformats.org/markup-compatibility/2006">
        <mc:Choice xmlns:a14="http://schemas.microsoft.com/office/drawing/2010/main" Requires="a14">
          <p:graphicFrame>
            <p:nvGraphicFramePr>
              <p:cNvPr id="2" name="表 3">
                <a:extLst>
                  <a:ext uri="{FF2B5EF4-FFF2-40B4-BE49-F238E27FC236}">
                    <a16:creationId xmlns:a16="http://schemas.microsoft.com/office/drawing/2014/main" id="{4E4F1FF8-9A8C-43E4-BDEB-3A24024702B8}"/>
                  </a:ext>
                </a:extLst>
              </p:cNvPr>
              <p:cNvGraphicFramePr>
                <a:graphicFrameLocks noGrp="1"/>
              </p:cNvGraphicFramePr>
              <p:nvPr>
                <p:extLst>
                  <p:ext uri="{D42A27DB-BD31-4B8C-83A1-F6EECF244321}">
                    <p14:modId xmlns:p14="http://schemas.microsoft.com/office/powerpoint/2010/main" val="2529926037"/>
                  </p:ext>
                </p:extLst>
              </p:nvPr>
            </p:nvGraphicFramePr>
            <p:xfrm>
              <a:off x="6405983" y="4900857"/>
              <a:ext cx="4006617" cy="1341120"/>
            </p:xfrm>
            <a:graphic>
              <a:graphicData uri="http://schemas.openxmlformats.org/drawingml/2006/table">
                <a:tbl>
                  <a:tblPr firstRow="1" bandRow="1">
                    <a:tableStyleId>{5C22544A-7EE6-4342-B048-85BDC9FD1C3A}</a:tableStyleId>
                  </a:tblPr>
                  <a:tblGrid>
                    <a:gridCol w="1335539">
                      <a:extLst>
                        <a:ext uri="{9D8B030D-6E8A-4147-A177-3AD203B41FA5}">
                          <a16:colId xmlns:a16="http://schemas.microsoft.com/office/drawing/2014/main" val="426673684"/>
                        </a:ext>
                      </a:extLst>
                    </a:gridCol>
                    <a:gridCol w="1335539">
                      <a:extLst>
                        <a:ext uri="{9D8B030D-6E8A-4147-A177-3AD203B41FA5}">
                          <a16:colId xmlns:a16="http://schemas.microsoft.com/office/drawing/2014/main" val="2019918022"/>
                        </a:ext>
                      </a:extLst>
                    </a:gridCol>
                    <a:gridCol w="1335539">
                      <a:extLst>
                        <a:ext uri="{9D8B030D-6E8A-4147-A177-3AD203B41FA5}">
                          <a16:colId xmlns:a16="http://schemas.microsoft.com/office/drawing/2014/main" val="1800297561"/>
                        </a:ext>
                      </a:extLst>
                    </a:gridCol>
                  </a:tblGrid>
                  <a:tr h="0">
                    <a:tc>
                      <a:txBody>
                        <a:bodyPr/>
                        <a:lstStyle/>
                        <a:p>
                          <a:pPr algn="ctr"/>
                          <a14:m>
                            <m:oMathPara xmlns:m="http://schemas.openxmlformats.org/officeDocument/2006/math">
                              <m:oMathParaPr>
                                <m:jc m:val="centerGroup"/>
                              </m:oMathParaPr>
                              <m:oMath xmlns:m="http://schemas.openxmlformats.org/officeDocument/2006/math">
                                <m:r>
                                  <a:rPr lang="en-US" altLang="ja-JP" sz="1600" b="1" i="0" smtClean="0">
                                    <a:uFill>
                                      <a:solidFill>
                                        <a:srgbClr val="FFC000"/>
                                      </a:solidFill>
                                    </a:uFill>
                                    <a:latin typeface="Cambria Math" panose="02040503050406030204" pitchFamily="18" charset="0"/>
                                  </a:rPr>
                                  <m:t>𝐈𝐃𝟏𝟎𝟎</m:t>
                                </m:r>
                                <m:r>
                                  <a:rPr lang="en-US" altLang="ja-JP" sz="1600" b="1" i="1">
                                    <a:uFill>
                                      <a:solidFill>
                                        <a:srgbClr val="FFC000"/>
                                      </a:solidFill>
                                    </a:uFill>
                                    <a:latin typeface="Cambria Math" panose="02040503050406030204" pitchFamily="18" charset="0"/>
                                  </a:rPr>
                                  <m:t>[</m:t>
                                </m:r>
                                <m:r>
                                  <a:rPr lang="en-US" altLang="ja-JP" sz="1600" b="1" i="1">
                                    <a:uFill>
                                      <a:solidFill>
                                        <a:srgbClr val="FFC000"/>
                                      </a:solidFill>
                                    </a:uFill>
                                    <a:latin typeface="Cambria Math" panose="02040503050406030204" pitchFamily="18" charset="0"/>
                                  </a:rPr>
                                  <m:t>𝒕</m:t>
                                </m:r>
                                <m:r>
                                  <a:rPr lang="en-US" altLang="ja-JP" sz="1600" b="1" i="1">
                                    <a:uFill>
                                      <a:solidFill>
                                        <a:srgbClr val="FFC000"/>
                                      </a:solidFill>
                                    </a:uFill>
                                    <a:latin typeface="Cambria Math" panose="02040503050406030204" pitchFamily="18" charset="0"/>
                                  </a:rPr>
                                  <m:t>]</m:t>
                                </m:r>
                              </m:oMath>
                            </m:oMathPara>
                          </a14:m>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600" b="1" i="0" smtClean="0">
                                    <a:uFill>
                                      <a:solidFill>
                                        <a:srgbClr val="FFC000"/>
                                      </a:solidFill>
                                    </a:uFill>
                                    <a:latin typeface="Cambria Math" panose="02040503050406030204" pitchFamily="18" charset="0"/>
                                  </a:rPr>
                                  <m:t>𝐈𝐃𝟑𝟎𝟎</m:t>
                                </m:r>
                                <m:r>
                                  <a:rPr lang="en-US" altLang="ja-JP" sz="1600" b="1" i="1">
                                    <a:uFill>
                                      <a:solidFill>
                                        <a:srgbClr val="FFC000"/>
                                      </a:solidFill>
                                    </a:uFill>
                                    <a:latin typeface="Cambria Math" panose="02040503050406030204" pitchFamily="18" charset="0"/>
                                  </a:rPr>
                                  <m:t>[</m:t>
                                </m:r>
                                <m:r>
                                  <a:rPr lang="en-US" altLang="ja-JP" sz="1600" b="1" i="1">
                                    <a:uFill>
                                      <a:solidFill>
                                        <a:srgbClr val="FFC000"/>
                                      </a:solidFill>
                                    </a:uFill>
                                    <a:latin typeface="Cambria Math" panose="02040503050406030204" pitchFamily="18" charset="0"/>
                                  </a:rPr>
                                  <m:t>𝒕</m:t>
                                </m:r>
                                <m:r>
                                  <a:rPr lang="en-US" altLang="ja-JP" sz="1600" b="1" i="1">
                                    <a:uFill>
                                      <a:solidFill>
                                        <a:srgbClr val="FFC000"/>
                                      </a:solidFill>
                                    </a:uFill>
                                    <a:latin typeface="Cambria Math" panose="02040503050406030204" pitchFamily="18" charset="0"/>
                                  </a:rPr>
                                  <m:t>]</m:t>
                                </m:r>
                              </m:oMath>
                            </m:oMathPara>
                          </a14:m>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1" i="1" smtClean="0">
                                        <a:latin typeface="Cambria Math" panose="02040503050406030204" pitchFamily="18" charset="0"/>
                                      </a:rPr>
                                      <m:t>𝒈</m:t>
                                    </m:r>
                                  </m:e>
                                  <m:sub>
                                    <m:r>
                                      <a:rPr kumimoji="1" lang="en-US" altLang="ja-JP" sz="1600" b="1" i="1" smtClean="0">
                                        <a:latin typeface="Cambria Math" panose="02040503050406030204" pitchFamily="18" charset="0"/>
                                      </a:rPr>
                                      <m:t>𝟑</m:t>
                                    </m:r>
                                  </m:sub>
                                </m:sSub>
                                <m:r>
                                  <a:rPr kumimoji="1" lang="en-US" altLang="ja-JP" sz="1600" b="1" i="1" smtClean="0">
                                    <a:latin typeface="Cambria Math" panose="02040503050406030204" pitchFamily="18" charset="0"/>
                                  </a:rPr>
                                  <m:t>[</m:t>
                                </m:r>
                                <m:r>
                                  <a:rPr kumimoji="1" lang="en-US" altLang="ja-JP" sz="1600" b="1" i="1" smtClean="0">
                                    <a:latin typeface="Cambria Math" panose="02040503050406030204" pitchFamily="18" charset="0"/>
                                  </a:rPr>
                                  <m:t>𝒕</m:t>
                                </m:r>
                                <m:r>
                                  <a:rPr kumimoji="1" lang="en-US" altLang="ja-JP" sz="1600" b="1" i="1" smtClean="0">
                                    <a:latin typeface="Cambria Math" panose="02040503050406030204" pitchFamily="18" charset="0"/>
                                  </a:rPr>
                                  <m:t>]</m:t>
                                </m:r>
                              </m:oMath>
                            </m:oMathPara>
                          </a14:m>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205085"/>
                      </a:ext>
                    </a:extLst>
                  </a:tr>
                  <a:tr h="0">
                    <a:tc>
                      <a:txBody>
                        <a:bodyPr/>
                        <a:lstStyle/>
                        <a:p>
                          <a:pPr algn="ctr"/>
                          <a:r>
                            <a:rPr kumimoji="1" lang="en-US" altLang="ja-JP" sz="1600" dirty="0"/>
                            <a:t>2.34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15.00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2.0716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0">
                    <a:tc>
                      <a:txBody>
                        <a:bodyPr/>
                        <a:lstStyle/>
                        <a:p>
                          <a:pPr algn="ctr"/>
                          <a:r>
                            <a:rPr kumimoji="1" lang="en-US" altLang="ja-JP" sz="1600" dirty="0"/>
                            <a:t>2.35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2.4266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9355479"/>
                      </a:ext>
                    </a:extLst>
                  </a:tr>
                  <a:tr h="0">
                    <a:tc>
                      <a:txBody>
                        <a:bodyPr/>
                        <a:lstStyle/>
                        <a:p>
                          <a:pPr algn="ctr"/>
                          <a:r>
                            <a:rPr kumimoji="1" lang="en-US" altLang="ja-JP" sz="1600" dirty="0"/>
                            <a:t>2.28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15.00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23507562"/>
                      </a:ext>
                    </a:extLst>
                  </a:tr>
                </a:tbl>
              </a:graphicData>
            </a:graphic>
          </p:graphicFrame>
        </mc:Choice>
        <mc:Fallback>
          <p:graphicFrame>
            <p:nvGraphicFramePr>
              <p:cNvPr id="2" name="表 3">
                <a:extLst>
                  <a:ext uri="{FF2B5EF4-FFF2-40B4-BE49-F238E27FC236}">
                    <a16:creationId xmlns:a16="http://schemas.microsoft.com/office/drawing/2014/main" id="{4E4F1FF8-9A8C-43E4-BDEB-3A24024702B8}"/>
                  </a:ext>
                </a:extLst>
              </p:cNvPr>
              <p:cNvGraphicFramePr>
                <a:graphicFrameLocks noGrp="1"/>
              </p:cNvGraphicFramePr>
              <p:nvPr>
                <p:extLst>
                  <p:ext uri="{D42A27DB-BD31-4B8C-83A1-F6EECF244321}">
                    <p14:modId xmlns:p14="http://schemas.microsoft.com/office/powerpoint/2010/main" val="2529926037"/>
                  </p:ext>
                </p:extLst>
              </p:nvPr>
            </p:nvGraphicFramePr>
            <p:xfrm>
              <a:off x="6405983" y="4900857"/>
              <a:ext cx="4006617" cy="1341120"/>
            </p:xfrm>
            <a:graphic>
              <a:graphicData uri="http://schemas.openxmlformats.org/drawingml/2006/table">
                <a:tbl>
                  <a:tblPr firstRow="1" bandRow="1">
                    <a:tableStyleId>{5C22544A-7EE6-4342-B048-85BDC9FD1C3A}</a:tableStyleId>
                  </a:tblPr>
                  <a:tblGrid>
                    <a:gridCol w="1335539">
                      <a:extLst>
                        <a:ext uri="{9D8B030D-6E8A-4147-A177-3AD203B41FA5}">
                          <a16:colId xmlns:a16="http://schemas.microsoft.com/office/drawing/2014/main" val="426673684"/>
                        </a:ext>
                      </a:extLst>
                    </a:gridCol>
                    <a:gridCol w="1335539">
                      <a:extLst>
                        <a:ext uri="{9D8B030D-6E8A-4147-A177-3AD203B41FA5}">
                          <a16:colId xmlns:a16="http://schemas.microsoft.com/office/drawing/2014/main" val="2019918022"/>
                        </a:ext>
                      </a:extLst>
                    </a:gridCol>
                    <a:gridCol w="1335539">
                      <a:extLst>
                        <a:ext uri="{9D8B030D-6E8A-4147-A177-3AD203B41FA5}">
                          <a16:colId xmlns:a16="http://schemas.microsoft.com/office/drawing/2014/main" val="1800297561"/>
                        </a:ext>
                      </a:extLst>
                    </a:gridCol>
                  </a:tblGrid>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55" t="-1818" r="-200455" b="-3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913" t="-1818" r="-101370" b="-3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000" t="-1818" r="-909" b="-325455"/>
                          </a:stretch>
                        </a:blipFill>
                      </a:tcPr>
                    </a:tc>
                    <a:extLst>
                      <a:ext uri="{0D108BD9-81ED-4DB2-BD59-A6C34878D82A}">
                        <a16:rowId xmlns:a16="http://schemas.microsoft.com/office/drawing/2014/main" val="974205085"/>
                      </a:ext>
                    </a:extLst>
                  </a:tr>
                  <a:tr h="335280">
                    <a:tc>
                      <a:txBody>
                        <a:bodyPr/>
                        <a:lstStyle/>
                        <a:p>
                          <a:pPr algn="ctr"/>
                          <a:r>
                            <a:rPr kumimoji="1" lang="en-US" altLang="ja-JP" sz="1600" dirty="0"/>
                            <a:t>2.34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15.00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2.0716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335280">
                    <a:tc>
                      <a:txBody>
                        <a:bodyPr/>
                        <a:lstStyle/>
                        <a:p>
                          <a:pPr algn="ctr"/>
                          <a:r>
                            <a:rPr kumimoji="1" lang="en-US" altLang="ja-JP" sz="1600" dirty="0"/>
                            <a:t>2.35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2.4266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9355479"/>
                      </a:ext>
                    </a:extLst>
                  </a:tr>
                  <a:tr h="335280">
                    <a:tc>
                      <a:txBody>
                        <a:bodyPr/>
                        <a:lstStyle/>
                        <a:p>
                          <a:pPr algn="ctr"/>
                          <a:r>
                            <a:rPr kumimoji="1" lang="en-US" altLang="ja-JP" sz="1600" dirty="0"/>
                            <a:t>2.28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15.00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23507562"/>
                      </a:ext>
                    </a:extLst>
                  </a:tr>
                </a:tbl>
              </a:graphicData>
            </a:graphic>
          </p:graphicFrame>
        </mc:Fallback>
      </mc:AlternateContent>
      <p:cxnSp>
        <p:nvCxnSpPr>
          <p:cNvPr id="33" name="直線矢印コネクタ 32">
            <a:extLst>
              <a:ext uri="{FF2B5EF4-FFF2-40B4-BE49-F238E27FC236}">
                <a16:creationId xmlns:a16="http://schemas.microsoft.com/office/drawing/2014/main" id="{CD2EDA99-015A-4B74-86F1-DBC547D510A3}"/>
              </a:ext>
            </a:extLst>
          </p:cNvPr>
          <p:cNvCxnSpPr>
            <a:cxnSpLocks/>
          </p:cNvCxnSpPr>
          <p:nvPr/>
        </p:nvCxnSpPr>
        <p:spPr>
          <a:xfrm>
            <a:off x="2520122" y="5482064"/>
            <a:ext cx="8600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D62A2F93-8177-4E7F-8D3F-9637C0B9ADE7}"/>
                  </a:ext>
                </a:extLst>
              </p:cNvPr>
              <p:cNvSpPr txBox="1"/>
              <p:nvPr/>
            </p:nvSpPr>
            <p:spPr>
              <a:xfrm>
                <a:off x="2329675" y="5138813"/>
                <a:ext cx="1261704" cy="307777"/>
              </a:xfrm>
              <a:prstGeom prst="rect">
                <a:avLst/>
              </a:prstGeom>
              <a:noFill/>
            </p:spPr>
            <p:txBody>
              <a:bodyPr wrap="square" rtlCol="0">
                <a:spAutoFit/>
              </a:bodyPr>
              <a:lstStyle/>
              <a:p>
                <a:pPr algn="ctr"/>
                <a14:m>
                  <m:oMath xmlns:m="http://schemas.openxmlformats.org/officeDocument/2006/math">
                    <m:r>
                      <a:rPr kumimoji="1" lang="ja-JP" altLang="en-US" sz="1400" i="1">
                        <a:latin typeface="Cambria Math" panose="02040503050406030204" pitchFamily="18" charset="0"/>
                      </a:rPr>
                      <m:t>最適化</m:t>
                    </m:r>
                  </m:oMath>
                </a14:m>
                <a:r>
                  <a:rPr kumimoji="1" lang="ja-JP" altLang="en-US" sz="1400" dirty="0"/>
                  <a:t>期間</a:t>
                </a:r>
              </a:p>
            </p:txBody>
          </p:sp>
        </mc:Choice>
        <mc:Fallback>
          <p:sp>
            <p:nvSpPr>
              <p:cNvPr id="42" name="テキスト ボックス 41">
                <a:extLst>
                  <a:ext uri="{FF2B5EF4-FFF2-40B4-BE49-F238E27FC236}">
                    <a16:creationId xmlns:a16="http://schemas.microsoft.com/office/drawing/2014/main" id="{D62A2F93-8177-4E7F-8D3F-9637C0B9ADE7}"/>
                  </a:ext>
                </a:extLst>
              </p:cNvPr>
              <p:cNvSpPr txBox="1">
                <a:spLocks noRot="1" noChangeAspect="1" noMove="1" noResize="1" noEditPoints="1" noAdjustHandles="1" noChangeArrowheads="1" noChangeShapeType="1" noTextEdit="1"/>
              </p:cNvSpPr>
              <p:nvPr/>
            </p:nvSpPr>
            <p:spPr>
              <a:xfrm>
                <a:off x="2329675" y="5138813"/>
                <a:ext cx="1261704" cy="307777"/>
              </a:xfrm>
              <a:prstGeom prst="rect">
                <a:avLst/>
              </a:prstGeom>
              <a:blipFill>
                <a:blip r:embed="rId5"/>
                <a:stretch>
                  <a:fillRect t="-4000" b="-2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E9FED7B-B5D2-4872-8564-0CD108CAD44E}"/>
              </a:ext>
            </a:extLst>
          </p:cNvPr>
          <p:cNvSpPr txBox="1"/>
          <p:nvPr/>
        </p:nvSpPr>
        <p:spPr>
          <a:xfrm>
            <a:off x="4104185" y="811038"/>
            <a:ext cx="1184940" cy="307777"/>
          </a:xfrm>
          <a:prstGeom prst="rect">
            <a:avLst/>
          </a:prstGeom>
          <a:noFill/>
        </p:spPr>
        <p:txBody>
          <a:bodyPr wrap="none" rtlCol="0">
            <a:spAutoFit/>
          </a:bodyPr>
          <a:lstStyle/>
          <a:p>
            <a:pPr algn="ctr"/>
            <a:r>
              <a:rPr kumimoji="1" lang="ja-JP" altLang="en-US" sz="1400" b="1" dirty="0"/>
              <a:t>釜上部モデル</a:t>
            </a:r>
          </a:p>
        </p:txBody>
      </p:sp>
      <p:sp>
        <p:nvSpPr>
          <p:cNvPr id="45" name="テキスト ボックス 44">
            <a:extLst>
              <a:ext uri="{FF2B5EF4-FFF2-40B4-BE49-F238E27FC236}">
                <a16:creationId xmlns:a16="http://schemas.microsoft.com/office/drawing/2014/main" id="{5B57F1D1-A6B5-4396-ADDC-D9B768A3D186}"/>
              </a:ext>
            </a:extLst>
          </p:cNvPr>
          <p:cNvSpPr txBox="1"/>
          <p:nvPr/>
        </p:nvSpPr>
        <p:spPr>
          <a:xfrm>
            <a:off x="4187899" y="2431966"/>
            <a:ext cx="981359" cy="307777"/>
          </a:xfrm>
          <a:prstGeom prst="rect">
            <a:avLst/>
          </a:prstGeom>
          <a:noFill/>
        </p:spPr>
        <p:txBody>
          <a:bodyPr wrap="none" rtlCol="0">
            <a:spAutoFit/>
          </a:bodyPr>
          <a:lstStyle/>
          <a:p>
            <a:pPr algn="ctr"/>
            <a:r>
              <a:rPr kumimoji="1" lang="ja-JP" altLang="en-US" sz="1400" b="1" dirty="0"/>
              <a:t>品質モデル</a:t>
            </a:r>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5CE50FD2-8DCA-4164-BEAD-DBB79005D11D}"/>
                  </a:ext>
                </a:extLst>
              </p:cNvPr>
              <p:cNvSpPr txBox="1"/>
              <p:nvPr/>
            </p:nvSpPr>
            <p:spPr>
              <a:xfrm>
                <a:off x="5225340" y="2431966"/>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𝑔</m:t>
                          </m:r>
                        </m:e>
                        <m:sub>
                          <m:r>
                            <a:rPr kumimoji="1" lang="en-US" altLang="ja-JP" sz="1400" b="0" i="1" smtClean="0">
                              <a:latin typeface="Cambria Math" panose="02040503050406030204" pitchFamily="18" charset="0"/>
                            </a:rPr>
                            <m:t>2</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p:sp>
            <p:nvSpPr>
              <p:cNvPr id="46" name="テキスト ボックス 45">
                <a:extLst>
                  <a:ext uri="{FF2B5EF4-FFF2-40B4-BE49-F238E27FC236}">
                    <a16:creationId xmlns:a16="http://schemas.microsoft.com/office/drawing/2014/main" id="{5CE50FD2-8DCA-4164-BEAD-DBB79005D11D}"/>
                  </a:ext>
                </a:extLst>
              </p:cNvPr>
              <p:cNvSpPr txBox="1">
                <a:spLocks noRot="1" noChangeAspect="1" noMove="1" noResize="1" noEditPoints="1" noAdjustHandles="1" noChangeArrowheads="1" noChangeShapeType="1" noTextEdit="1"/>
              </p:cNvSpPr>
              <p:nvPr/>
            </p:nvSpPr>
            <p:spPr>
              <a:xfrm>
                <a:off x="5225340" y="2431966"/>
                <a:ext cx="2343270" cy="307777"/>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F1B65FC0-5775-4C1F-BE47-753BD35C6132}"/>
                  </a:ext>
                </a:extLst>
              </p:cNvPr>
              <p:cNvSpPr txBox="1"/>
              <p:nvPr/>
            </p:nvSpPr>
            <p:spPr>
              <a:xfrm>
                <a:off x="4104185" y="1060495"/>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𝑔</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p:sp>
            <p:nvSpPr>
              <p:cNvPr id="48" name="テキスト ボックス 47">
                <a:extLst>
                  <a:ext uri="{FF2B5EF4-FFF2-40B4-BE49-F238E27FC236}">
                    <a16:creationId xmlns:a16="http://schemas.microsoft.com/office/drawing/2014/main" id="{F1B65FC0-5775-4C1F-BE47-753BD35C6132}"/>
                  </a:ext>
                </a:extLst>
              </p:cNvPr>
              <p:cNvSpPr txBox="1">
                <a:spLocks noRot="1" noChangeAspect="1" noMove="1" noResize="1" noEditPoints="1" noAdjustHandles="1" noChangeArrowheads="1" noChangeShapeType="1" noTextEdit="1"/>
              </p:cNvSpPr>
              <p:nvPr/>
            </p:nvSpPr>
            <p:spPr>
              <a:xfrm>
                <a:off x="4104185" y="1060495"/>
                <a:ext cx="2343270" cy="307777"/>
              </a:xfrm>
              <a:prstGeom prst="rect">
                <a:avLst/>
              </a:prstGeom>
              <a:blipFill>
                <a:blip r:embed="rId7"/>
                <a:stretch>
                  <a:fillRect b="-1000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F567E629-2720-43C3-9ABA-2622480B194E}"/>
              </a:ext>
            </a:extLst>
          </p:cNvPr>
          <p:cNvPicPr>
            <a:picLocks noChangeAspect="1"/>
          </p:cNvPicPr>
          <p:nvPr/>
        </p:nvPicPr>
        <p:blipFill>
          <a:blip r:embed="rId8"/>
          <a:stretch>
            <a:fillRect/>
          </a:stretch>
        </p:blipFill>
        <p:spPr>
          <a:xfrm>
            <a:off x="294533" y="1297524"/>
            <a:ext cx="3410223" cy="2049762"/>
          </a:xfrm>
          <a:prstGeom prst="rect">
            <a:avLst/>
          </a:prstGeom>
        </p:spPr>
      </p:pic>
      <p:cxnSp>
        <p:nvCxnSpPr>
          <p:cNvPr id="49" name="直線矢印コネクタ 48">
            <a:extLst>
              <a:ext uri="{FF2B5EF4-FFF2-40B4-BE49-F238E27FC236}">
                <a16:creationId xmlns:a16="http://schemas.microsoft.com/office/drawing/2014/main" id="{6D97B985-5105-41B5-B531-865A2ABE7FF5}"/>
              </a:ext>
            </a:extLst>
          </p:cNvPr>
          <p:cNvCxnSpPr>
            <a:cxnSpLocks/>
          </p:cNvCxnSpPr>
          <p:nvPr/>
        </p:nvCxnSpPr>
        <p:spPr>
          <a:xfrm>
            <a:off x="2434397" y="2843639"/>
            <a:ext cx="8600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D53A3DCA-FB6C-4AE5-BB5B-C9A1020D7234}"/>
                  </a:ext>
                </a:extLst>
              </p:cNvPr>
              <p:cNvSpPr txBox="1"/>
              <p:nvPr/>
            </p:nvSpPr>
            <p:spPr>
              <a:xfrm>
                <a:off x="2243950" y="2500388"/>
                <a:ext cx="1261704" cy="307777"/>
              </a:xfrm>
              <a:prstGeom prst="rect">
                <a:avLst/>
              </a:prstGeom>
              <a:noFill/>
            </p:spPr>
            <p:txBody>
              <a:bodyPr wrap="square" rtlCol="0">
                <a:spAutoFit/>
              </a:bodyPr>
              <a:lstStyle/>
              <a:p>
                <a:pPr algn="ctr"/>
                <a14:m>
                  <m:oMath xmlns:m="http://schemas.openxmlformats.org/officeDocument/2006/math">
                    <m:r>
                      <a:rPr kumimoji="1" lang="ja-JP" altLang="en-US" sz="1400" i="1">
                        <a:latin typeface="Cambria Math" panose="02040503050406030204" pitchFamily="18" charset="0"/>
                      </a:rPr>
                      <m:t>最適化</m:t>
                    </m:r>
                  </m:oMath>
                </a14:m>
                <a:r>
                  <a:rPr kumimoji="1" lang="ja-JP" altLang="en-US" sz="1400" dirty="0"/>
                  <a:t>期間</a:t>
                </a:r>
              </a:p>
            </p:txBody>
          </p:sp>
        </mc:Choice>
        <mc:Fallback>
          <p:sp>
            <p:nvSpPr>
              <p:cNvPr id="50" name="テキスト ボックス 49">
                <a:extLst>
                  <a:ext uri="{FF2B5EF4-FFF2-40B4-BE49-F238E27FC236}">
                    <a16:creationId xmlns:a16="http://schemas.microsoft.com/office/drawing/2014/main" id="{D53A3DCA-FB6C-4AE5-BB5B-C9A1020D7234}"/>
                  </a:ext>
                </a:extLst>
              </p:cNvPr>
              <p:cNvSpPr txBox="1">
                <a:spLocks noRot="1" noChangeAspect="1" noMove="1" noResize="1" noEditPoints="1" noAdjustHandles="1" noChangeArrowheads="1" noChangeShapeType="1" noTextEdit="1"/>
              </p:cNvSpPr>
              <p:nvPr/>
            </p:nvSpPr>
            <p:spPr>
              <a:xfrm>
                <a:off x="2243950" y="2500388"/>
                <a:ext cx="1261704" cy="307777"/>
              </a:xfrm>
              <a:prstGeom prst="rect">
                <a:avLst/>
              </a:prstGeom>
              <a:blipFill>
                <a:blip r:embed="rId9"/>
                <a:stretch>
                  <a:fillRect t="-392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6FF0C78E-9597-46AC-81B2-8E3235355F41}"/>
              </a:ext>
            </a:extLst>
          </p:cNvPr>
          <p:cNvSpPr txBox="1"/>
          <p:nvPr/>
        </p:nvSpPr>
        <p:spPr>
          <a:xfrm>
            <a:off x="2218837" y="3482620"/>
            <a:ext cx="731290" cy="261610"/>
          </a:xfrm>
          <a:prstGeom prst="rect">
            <a:avLst/>
          </a:prstGeom>
          <a:noFill/>
        </p:spPr>
        <p:txBody>
          <a:bodyPr wrap="none" rtlCol="0">
            <a:spAutoFit/>
          </a:bodyPr>
          <a:lstStyle/>
          <a:p>
            <a:r>
              <a:rPr kumimoji="1" lang="ja-JP" altLang="en-US" sz="1100" dirty="0">
                <a:solidFill>
                  <a:schemeClr val="accent2"/>
                </a:solidFill>
              </a:rPr>
              <a:t>残アルカリ</a:t>
            </a:r>
          </a:p>
        </p:txBody>
      </p:sp>
      <p:sp>
        <p:nvSpPr>
          <p:cNvPr id="52" name="テキスト ボックス 51">
            <a:extLst>
              <a:ext uri="{FF2B5EF4-FFF2-40B4-BE49-F238E27FC236}">
                <a16:creationId xmlns:a16="http://schemas.microsoft.com/office/drawing/2014/main" id="{28B3CAE0-8663-4C1B-B981-324DC9C6DB71}"/>
              </a:ext>
            </a:extLst>
          </p:cNvPr>
          <p:cNvSpPr txBox="1"/>
          <p:nvPr/>
        </p:nvSpPr>
        <p:spPr>
          <a:xfrm>
            <a:off x="1729675" y="1037894"/>
            <a:ext cx="695951" cy="261610"/>
          </a:xfrm>
          <a:prstGeom prst="rect">
            <a:avLst/>
          </a:prstGeom>
          <a:noFill/>
        </p:spPr>
        <p:txBody>
          <a:bodyPr wrap="square" rtlCol="0">
            <a:spAutoFit/>
          </a:bodyPr>
          <a:lstStyle/>
          <a:p>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mc:Choice xmlns:a14="http://schemas.microsoft.com/office/drawing/2010/main" Requires="a14">
          <p:graphicFrame>
            <p:nvGraphicFramePr>
              <p:cNvPr id="53" name="表 3">
                <a:extLst>
                  <a:ext uri="{FF2B5EF4-FFF2-40B4-BE49-F238E27FC236}">
                    <a16:creationId xmlns:a16="http://schemas.microsoft.com/office/drawing/2014/main" id="{151FF031-4208-4D05-BDAE-374E000817C8}"/>
                  </a:ext>
                </a:extLst>
              </p:cNvPr>
              <p:cNvGraphicFramePr>
                <a:graphicFrameLocks noGrp="1"/>
              </p:cNvGraphicFramePr>
              <p:nvPr>
                <p:extLst>
                  <p:ext uri="{D42A27DB-BD31-4B8C-83A1-F6EECF244321}">
                    <p14:modId xmlns:p14="http://schemas.microsoft.com/office/powerpoint/2010/main" val="2312617156"/>
                  </p:ext>
                </p:extLst>
              </p:nvPr>
            </p:nvGraphicFramePr>
            <p:xfrm>
              <a:off x="6439178" y="804080"/>
              <a:ext cx="5367572" cy="1676400"/>
            </p:xfrm>
            <a:graphic>
              <a:graphicData uri="http://schemas.openxmlformats.org/drawingml/2006/table">
                <a:tbl>
                  <a:tblPr firstRow="1" bandRow="1">
                    <a:tableStyleId>{5C22544A-7EE6-4342-B048-85BDC9FD1C3A}</a:tableStyleId>
                  </a:tblPr>
                  <a:tblGrid>
                    <a:gridCol w="1341893">
                      <a:extLst>
                        <a:ext uri="{9D8B030D-6E8A-4147-A177-3AD203B41FA5}">
                          <a16:colId xmlns:a16="http://schemas.microsoft.com/office/drawing/2014/main" val="2716939431"/>
                        </a:ext>
                      </a:extLst>
                    </a:gridCol>
                    <a:gridCol w="1341893">
                      <a:extLst>
                        <a:ext uri="{9D8B030D-6E8A-4147-A177-3AD203B41FA5}">
                          <a16:colId xmlns:a16="http://schemas.microsoft.com/office/drawing/2014/main" val="426673684"/>
                        </a:ext>
                      </a:extLst>
                    </a:gridCol>
                    <a:gridCol w="1341893">
                      <a:extLst>
                        <a:ext uri="{9D8B030D-6E8A-4147-A177-3AD203B41FA5}">
                          <a16:colId xmlns:a16="http://schemas.microsoft.com/office/drawing/2014/main" val="2019918022"/>
                        </a:ext>
                      </a:extLst>
                    </a:gridCol>
                    <a:gridCol w="1341893">
                      <a:extLst>
                        <a:ext uri="{9D8B030D-6E8A-4147-A177-3AD203B41FA5}">
                          <a16:colId xmlns:a16="http://schemas.microsoft.com/office/drawing/2014/main" val="1800297561"/>
                        </a:ext>
                      </a:extLst>
                    </a:gridCol>
                  </a:tblGrid>
                  <a:tr h="0">
                    <a:tc>
                      <a:txBody>
                        <a:bodyPr/>
                        <a:lstStyle/>
                        <a:p>
                          <a:pPr algn="ctr"/>
                          <a14:m>
                            <m:oMath xmlns:m="http://schemas.openxmlformats.org/officeDocument/2006/math">
                              <m:r>
                                <a:rPr lang="en-US" altLang="ja-JP" sz="1200" b="1" i="0" smtClean="0">
                                  <a:uFill>
                                    <a:solidFill>
                                      <a:srgbClr val="FFC000"/>
                                    </a:solidFill>
                                  </a:uFill>
                                  <a:latin typeface="Cambria Math" panose="02040503050406030204" pitchFamily="18" charset="0"/>
                                </a:rPr>
                                <m:t>𝐈𝐃𝟑𝟏</m:t>
                              </m:r>
                              <m:r>
                                <a:rPr lang="en-US" altLang="ja-JP" sz="1200" b="1" i="0" smtClean="0">
                                  <a:uFill>
                                    <a:solidFill>
                                      <a:srgbClr val="FFC000"/>
                                    </a:solidFill>
                                  </a:uFill>
                                  <a:latin typeface="Cambria Math" panose="02040503050406030204" pitchFamily="18" charset="0"/>
                                </a:rPr>
                                <m:t>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oMath>
                          </a14:m>
                          <a:r>
                            <a:rPr kumimoji="1" lang="ja-JP" altLang="en-US" sz="1200" b="1" dirty="0"/>
                            <a:t>の差分</a:t>
                          </a:r>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𝐈𝐃𝟑𝟐𝟎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𝐈𝐃𝟑𝟑𝟎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1" i="1" smtClean="0">
                                        <a:latin typeface="Cambria Math" panose="02040503050406030204" pitchFamily="18" charset="0"/>
                                      </a:rPr>
                                      <m:t>𝒈</m:t>
                                    </m:r>
                                  </m:e>
                                  <m:sub>
                                    <m:r>
                                      <a:rPr kumimoji="1" lang="en-US" altLang="ja-JP" sz="1600" b="1" i="1" smtClean="0">
                                        <a:latin typeface="Cambria Math" panose="02040503050406030204" pitchFamily="18" charset="0"/>
                                      </a:rPr>
                                      <m:t>𝟏</m:t>
                                    </m:r>
                                  </m:sub>
                                </m:sSub>
                                <m:r>
                                  <a:rPr kumimoji="1" lang="en-US" altLang="ja-JP" sz="1600" b="1" i="1" smtClean="0">
                                    <a:latin typeface="Cambria Math" panose="02040503050406030204" pitchFamily="18" charset="0"/>
                                  </a:rPr>
                                  <m:t>[</m:t>
                                </m:r>
                                <m:r>
                                  <a:rPr kumimoji="1" lang="en-US" altLang="ja-JP" sz="1600" b="1" i="1" smtClean="0">
                                    <a:latin typeface="Cambria Math" panose="02040503050406030204" pitchFamily="18" charset="0"/>
                                  </a:rPr>
                                  <m:t>𝒕</m:t>
                                </m:r>
                                <m:r>
                                  <a:rPr kumimoji="1" lang="en-US" altLang="ja-JP" sz="1600" b="1" i="1" smtClean="0">
                                    <a:latin typeface="Cambria Math" panose="02040503050406030204" pitchFamily="18" charset="0"/>
                                  </a:rPr>
                                  <m:t>]</m:t>
                                </m:r>
                              </m:oMath>
                            </m:oMathPara>
                          </a14:m>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205085"/>
                      </a:ext>
                    </a:extLst>
                  </a:tr>
                  <a:tr h="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0.3375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-0.0255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9355479"/>
                      </a:ext>
                    </a:extLst>
                  </a:tr>
                  <a:tr h="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1.0635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23507562"/>
                      </a:ext>
                    </a:extLst>
                  </a:tr>
                  <a:tr h="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-0.2220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7264399"/>
                      </a:ext>
                    </a:extLst>
                  </a:tr>
                </a:tbl>
              </a:graphicData>
            </a:graphic>
          </p:graphicFrame>
        </mc:Choice>
        <mc:Fallback>
          <p:graphicFrame>
            <p:nvGraphicFramePr>
              <p:cNvPr id="53" name="表 3">
                <a:extLst>
                  <a:ext uri="{FF2B5EF4-FFF2-40B4-BE49-F238E27FC236}">
                    <a16:creationId xmlns:a16="http://schemas.microsoft.com/office/drawing/2014/main" id="{151FF031-4208-4D05-BDAE-374E000817C8}"/>
                  </a:ext>
                </a:extLst>
              </p:cNvPr>
              <p:cNvGraphicFramePr>
                <a:graphicFrameLocks noGrp="1"/>
              </p:cNvGraphicFramePr>
              <p:nvPr>
                <p:extLst>
                  <p:ext uri="{D42A27DB-BD31-4B8C-83A1-F6EECF244321}">
                    <p14:modId xmlns:p14="http://schemas.microsoft.com/office/powerpoint/2010/main" val="2312617156"/>
                  </p:ext>
                </p:extLst>
              </p:nvPr>
            </p:nvGraphicFramePr>
            <p:xfrm>
              <a:off x="6439178" y="804080"/>
              <a:ext cx="5367572" cy="1676400"/>
            </p:xfrm>
            <a:graphic>
              <a:graphicData uri="http://schemas.openxmlformats.org/drawingml/2006/table">
                <a:tbl>
                  <a:tblPr firstRow="1" bandRow="1">
                    <a:tableStyleId>{5C22544A-7EE6-4342-B048-85BDC9FD1C3A}</a:tableStyleId>
                  </a:tblPr>
                  <a:tblGrid>
                    <a:gridCol w="1341893">
                      <a:extLst>
                        <a:ext uri="{9D8B030D-6E8A-4147-A177-3AD203B41FA5}">
                          <a16:colId xmlns:a16="http://schemas.microsoft.com/office/drawing/2014/main" val="2716939431"/>
                        </a:ext>
                      </a:extLst>
                    </a:gridCol>
                    <a:gridCol w="1341893">
                      <a:extLst>
                        <a:ext uri="{9D8B030D-6E8A-4147-A177-3AD203B41FA5}">
                          <a16:colId xmlns:a16="http://schemas.microsoft.com/office/drawing/2014/main" val="426673684"/>
                        </a:ext>
                      </a:extLst>
                    </a:gridCol>
                    <a:gridCol w="1341893">
                      <a:extLst>
                        <a:ext uri="{9D8B030D-6E8A-4147-A177-3AD203B41FA5}">
                          <a16:colId xmlns:a16="http://schemas.microsoft.com/office/drawing/2014/main" val="2019918022"/>
                        </a:ext>
                      </a:extLst>
                    </a:gridCol>
                    <a:gridCol w="1341893">
                      <a:extLst>
                        <a:ext uri="{9D8B030D-6E8A-4147-A177-3AD203B41FA5}">
                          <a16:colId xmlns:a16="http://schemas.microsoft.com/office/drawing/2014/main" val="1800297561"/>
                        </a:ext>
                      </a:extLst>
                    </a:gridCol>
                  </a:tblGrid>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455" t="-1818" r="-301364" b="-4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0000" t="-1818" r="-200000" b="-4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200909" t="-1818" r="-100909" b="-4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300909" t="-1818" r="-909" b="-425455"/>
                          </a:stretch>
                        </a:blipFill>
                      </a:tcPr>
                    </a:tc>
                    <a:extLst>
                      <a:ext uri="{0D108BD9-81ED-4DB2-BD59-A6C34878D82A}">
                        <a16:rowId xmlns:a16="http://schemas.microsoft.com/office/drawing/2014/main" val="974205085"/>
                      </a:ext>
                    </a:extLst>
                  </a:tr>
                  <a:tr h="33528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0.3375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33528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-0.0255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9355479"/>
                      </a:ext>
                    </a:extLst>
                  </a:tr>
                  <a:tr h="33528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1.0635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23507562"/>
                      </a:ext>
                    </a:extLst>
                  </a:tr>
                  <a:tr h="335280">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-0.2220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726439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5" name="表 3">
                <a:extLst>
                  <a:ext uri="{FF2B5EF4-FFF2-40B4-BE49-F238E27FC236}">
                    <a16:creationId xmlns:a16="http://schemas.microsoft.com/office/drawing/2014/main" id="{349FB9FE-6FD8-48E0-A2A4-916A1DDEA7EC}"/>
                  </a:ext>
                </a:extLst>
              </p:cNvPr>
              <p:cNvGraphicFramePr>
                <a:graphicFrameLocks noGrp="1"/>
              </p:cNvGraphicFramePr>
              <p:nvPr>
                <p:extLst>
                  <p:ext uri="{D42A27DB-BD31-4B8C-83A1-F6EECF244321}">
                    <p14:modId xmlns:p14="http://schemas.microsoft.com/office/powerpoint/2010/main" val="544797407"/>
                  </p:ext>
                </p:extLst>
              </p:nvPr>
            </p:nvGraphicFramePr>
            <p:xfrm>
              <a:off x="4448086" y="2779537"/>
              <a:ext cx="7525284" cy="2011680"/>
            </p:xfrm>
            <a:graphic>
              <a:graphicData uri="http://schemas.openxmlformats.org/drawingml/2006/table">
                <a:tbl>
                  <a:tblPr firstRow="1" bandRow="1">
                    <a:tableStyleId>{5C22544A-7EE6-4342-B048-85BDC9FD1C3A}</a:tableStyleId>
                  </a:tblPr>
                  <a:tblGrid>
                    <a:gridCol w="1254214">
                      <a:extLst>
                        <a:ext uri="{9D8B030D-6E8A-4147-A177-3AD203B41FA5}">
                          <a16:colId xmlns:a16="http://schemas.microsoft.com/office/drawing/2014/main" val="2716939431"/>
                        </a:ext>
                      </a:extLst>
                    </a:gridCol>
                    <a:gridCol w="1254214">
                      <a:extLst>
                        <a:ext uri="{9D8B030D-6E8A-4147-A177-3AD203B41FA5}">
                          <a16:colId xmlns:a16="http://schemas.microsoft.com/office/drawing/2014/main" val="1568332596"/>
                        </a:ext>
                      </a:extLst>
                    </a:gridCol>
                    <a:gridCol w="1254214">
                      <a:extLst>
                        <a:ext uri="{9D8B030D-6E8A-4147-A177-3AD203B41FA5}">
                          <a16:colId xmlns:a16="http://schemas.microsoft.com/office/drawing/2014/main" val="2462412442"/>
                        </a:ext>
                      </a:extLst>
                    </a:gridCol>
                    <a:gridCol w="1254214">
                      <a:extLst>
                        <a:ext uri="{9D8B030D-6E8A-4147-A177-3AD203B41FA5}">
                          <a16:colId xmlns:a16="http://schemas.microsoft.com/office/drawing/2014/main" val="426673684"/>
                        </a:ext>
                      </a:extLst>
                    </a:gridCol>
                    <a:gridCol w="1254214">
                      <a:extLst>
                        <a:ext uri="{9D8B030D-6E8A-4147-A177-3AD203B41FA5}">
                          <a16:colId xmlns:a16="http://schemas.microsoft.com/office/drawing/2014/main" val="2019918022"/>
                        </a:ext>
                      </a:extLst>
                    </a:gridCol>
                    <a:gridCol w="1254214">
                      <a:extLst>
                        <a:ext uri="{9D8B030D-6E8A-4147-A177-3AD203B41FA5}">
                          <a16:colId xmlns:a16="http://schemas.microsoft.com/office/drawing/2014/main" val="1800297561"/>
                        </a:ext>
                      </a:extLst>
                    </a:gridCol>
                  </a:tblGrid>
                  <a:tr h="0">
                    <a:tc>
                      <a:txBody>
                        <a:bodyPr/>
                        <a:lstStyle/>
                        <a:p>
                          <a:pPr algn="ctr"/>
                          <a14:m>
                            <m:oMath xmlns:m="http://schemas.openxmlformats.org/officeDocument/2006/math">
                              <m:r>
                                <a:rPr lang="en-US" altLang="ja-JP" sz="1200" b="1" i="0" smtClean="0">
                                  <a:uFill>
                                    <a:solidFill>
                                      <a:srgbClr val="FFC000"/>
                                    </a:solidFill>
                                  </a:uFill>
                                  <a:latin typeface="Cambria Math" panose="02040503050406030204" pitchFamily="18" charset="0"/>
                                </a:rPr>
                                <m:t>𝐈𝐃𝟑</m:t>
                              </m:r>
                              <m:r>
                                <a:rPr lang="en-US" altLang="ja-JP" sz="1200" b="1" i="0" smtClean="0">
                                  <a:uFill>
                                    <a:solidFill>
                                      <a:srgbClr val="FFC000"/>
                                    </a:solidFill>
                                  </a:uFill>
                                  <a:latin typeface="Cambria Math" panose="02040503050406030204" pitchFamily="18" charset="0"/>
                                </a:rPr>
                                <m:t>𝟎𝟎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oMath>
                          </a14:m>
                          <a:r>
                            <a:rPr kumimoji="1" lang="ja-JP" altLang="en-US" sz="1200" b="1" dirty="0"/>
                            <a:t>の差分</a:t>
                          </a:r>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𝐈𝐃𝟑𝟏𝟎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𝐈𝐃𝟑𝟐𝟎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𝐈𝐃𝟑𝟑𝟎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ja-JP" sz="1200" b="1" i="0" smtClean="0">
                                    <a:uFill>
                                      <a:solidFill>
                                        <a:srgbClr val="FFC000"/>
                                      </a:solidFill>
                                    </a:uFill>
                                    <a:latin typeface="Cambria Math" panose="02040503050406030204" pitchFamily="18" charset="0"/>
                                  </a:rPr>
                                  <m:t>𝐈𝐃𝟑𝟓𝟎</m:t>
                                </m:r>
                                <m:r>
                                  <a:rPr lang="en-US" altLang="ja-JP" sz="1200" b="1" i="1">
                                    <a:uFill>
                                      <a:solidFill>
                                        <a:srgbClr val="FFC000"/>
                                      </a:solidFill>
                                    </a:uFill>
                                    <a:latin typeface="Cambria Math" panose="02040503050406030204" pitchFamily="18" charset="0"/>
                                  </a:rPr>
                                  <m:t>[</m:t>
                                </m:r>
                                <m:r>
                                  <a:rPr lang="en-US" altLang="ja-JP" sz="1200" b="1" i="1">
                                    <a:uFill>
                                      <a:solidFill>
                                        <a:srgbClr val="FFC000"/>
                                      </a:solidFill>
                                    </a:uFill>
                                    <a:latin typeface="Cambria Math" panose="02040503050406030204" pitchFamily="18" charset="0"/>
                                  </a:rPr>
                                  <m:t>𝒕</m:t>
                                </m:r>
                                <m:r>
                                  <a:rPr lang="en-US" altLang="ja-JP" sz="1200" b="1" i="1">
                                    <a:uFill>
                                      <a:solidFill>
                                        <a:srgbClr val="FFC000"/>
                                      </a:solidFill>
                                    </a:uFill>
                                    <a:latin typeface="Cambria Math" panose="02040503050406030204" pitchFamily="18" charset="0"/>
                                  </a:rPr>
                                  <m:t>]</m:t>
                                </m:r>
                                <m:r>
                                  <m:rPr>
                                    <m:nor/>
                                  </m:rPr>
                                  <a:rPr kumimoji="1" lang="ja-JP" altLang="en-US" sz="1200" b="1" dirty="0"/>
                                  <m:t>の差分</m:t>
                                </m:r>
                              </m:oMath>
                            </m:oMathPara>
                          </a14:m>
                          <a:endParaRPr kumimoji="1" lang="en-US" altLang="ja-JP"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1" i="1" smtClean="0">
                                        <a:latin typeface="Cambria Math" panose="02040503050406030204" pitchFamily="18" charset="0"/>
                                      </a:rPr>
                                      <m:t>𝒈</m:t>
                                    </m:r>
                                  </m:e>
                                  <m:sub>
                                    <m:r>
                                      <a:rPr kumimoji="1" lang="en-US" altLang="ja-JP" sz="1600" b="1" i="1" smtClean="0">
                                        <a:latin typeface="Cambria Math" panose="02040503050406030204" pitchFamily="18" charset="0"/>
                                      </a:rPr>
                                      <m:t>𝟐</m:t>
                                    </m:r>
                                  </m:sub>
                                </m:sSub>
                                <m:r>
                                  <a:rPr kumimoji="1" lang="en-US" altLang="ja-JP" sz="1600" b="1" i="1" smtClean="0">
                                    <a:latin typeface="Cambria Math" panose="02040503050406030204" pitchFamily="18" charset="0"/>
                                  </a:rPr>
                                  <m:t>[</m:t>
                                </m:r>
                                <m:r>
                                  <a:rPr kumimoji="1" lang="en-US" altLang="ja-JP" sz="1600" b="1" i="1" smtClean="0">
                                    <a:latin typeface="Cambria Math" panose="02040503050406030204" pitchFamily="18" charset="0"/>
                                  </a:rPr>
                                  <m:t>𝒕</m:t>
                                </m:r>
                                <m:r>
                                  <a:rPr kumimoji="1" lang="en-US" altLang="ja-JP" sz="1600" b="1" i="1" smtClean="0">
                                    <a:latin typeface="Cambria Math" panose="02040503050406030204" pitchFamily="18" charset="0"/>
                                  </a:rPr>
                                  <m:t>]</m:t>
                                </m:r>
                              </m:oMath>
                            </m:oMathPara>
                          </a14:m>
                          <a:endParaRPr kumimoji="1" lang="en-US" altLang="ja-JP"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205085"/>
                      </a:ext>
                    </a:extLst>
                  </a:tr>
                  <a:tr h="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0.1389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0.3619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9355479"/>
                      </a:ext>
                    </a:extLst>
                  </a:tr>
                  <a:tr h="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0.4000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23507562"/>
                      </a:ext>
                    </a:extLst>
                  </a:tr>
                  <a:tr h="0">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0.5369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653416"/>
                      </a:ext>
                    </a:extLst>
                  </a:tr>
                  <a:tr h="0">
                    <a:tc>
                      <a:txBody>
                        <a:bodyPr/>
                        <a:lstStyle/>
                        <a:p>
                          <a:pPr algn="ctr"/>
                          <a:r>
                            <a:rPr kumimoji="1" lang="en-US" altLang="ja-JP" sz="1600" dirty="0"/>
                            <a:t>0.01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0.2631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6625242"/>
                      </a:ext>
                    </a:extLst>
                  </a:tr>
                </a:tbl>
              </a:graphicData>
            </a:graphic>
          </p:graphicFrame>
        </mc:Choice>
        <mc:Fallback>
          <p:graphicFrame>
            <p:nvGraphicFramePr>
              <p:cNvPr id="55" name="表 3">
                <a:extLst>
                  <a:ext uri="{FF2B5EF4-FFF2-40B4-BE49-F238E27FC236}">
                    <a16:creationId xmlns:a16="http://schemas.microsoft.com/office/drawing/2014/main" id="{349FB9FE-6FD8-48E0-A2A4-916A1DDEA7EC}"/>
                  </a:ext>
                </a:extLst>
              </p:cNvPr>
              <p:cNvGraphicFramePr>
                <a:graphicFrameLocks noGrp="1"/>
              </p:cNvGraphicFramePr>
              <p:nvPr>
                <p:extLst>
                  <p:ext uri="{D42A27DB-BD31-4B8C-83A1-F6EECF244321}">
                    <p14:modId xmlns:p14="http://schemas.microsoft.com/office/powerpoint/2010/main" val="544797407"/>
                  </p:ext>
                </p:extLst>
              </p:nvPr>
            </p:nvGraphicFramePr>
            <p:xfrm>
              <a:off x="4448086" y="2779537"/>
              <a:ext cx="7525284" cy="2011680"/>
            </p:xfrm>
            <a:graphic>
              <a:graphicData uri="http://schemas.openxmlformats.org/drawingml/2006/table">
                <a:tbl>
                  <a:tblPr firstRow="1" bandRow="1">
                    <a:tableStyleId>{5C22544A-7EE6-4342-B048-85BDC9FD1C3A}</a:tableStyleId>
                  </a:tblPr>
                  <a:tblGrid>
                    <a:gridCol w="1254214">
                      <a:extLst>
                        <a:ext uri="{9D8B030D-6E8A-4147-A177-3AD203B41FA5}">
                          <a16:colId xmlns:a16="http://schemas.microsoft.com/office/drawing/2014/main" val="2716939431"/>
                        </a:ext>
                      </a:extLst>
                    </a:gridCol>
                    <a:gridCol w="1254214">
                      <a:extLst>
                        <a:ext uri="{9D8B030D-6E8A-4147-A177-3AD203B41FA5}">
                          <a16:colId xmlns:a16="http://schemas.microsoft.com/office/drawing/2014/main" val="1568332596"/>
                        </a:ext>
                      </a:extLst>
                    </a:gridCol>
                    <a:gridCol w="1254214">
                      <a:extLst>
                        <a:ext uri="{9D8B030D-6E8A-4147-A177-3AD203B41FA5}">
                          <a16:colId xmlns:a16="http://schemas.microsoft.com/office/drawing/2014/main" val="2462412442"/>
                        </a:ext>
                      </a:extLst>
                    </a:gridCol>
                    <a:gridCol w="1254214">
                      <a:extLst>
                        <a:ext uri="{9D8B030D-6E8A-4147-A177-3AD203B41FA5}">
                          <a16:colId xmlns:a16="http://schemas.microsoft.com/office/drawing/2014/main" val="426673684"/>
                        </a:ext>
                      </a:extLst>
                    </a:gridCol>
                    <a:gridCol w="1254214">
                      <a:extLst>
                        <a:ext uri="{9D8B030D-6E8A-4147-A177-3AD203B41FA5}">
                          <a16:colId xmlns:a16="http://schemas.microsoft.com/office/drawing/2014/main" val="2019918022"/>
                        </a:ext>
                      </a:extLst>
                    </a:gridCol>
                    <a:gridCol w="1254214">
                      <a:extLst>
                        <a:ext uri="{9D8B030D-6E8A-4147-A177-3AD203B41FA5}">
                          <a16:colId xmlns:a16="http://schemas.microsoft.com/office/drawing/2014/main" val="1800297561"/>
                        </a:ext>
                      </a:extLst>
                    </a:gridCol>
                  </a:tblGrid>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485" t="-1818" r="-500971" b="-5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485" t="-1818" r="-400971" b="-5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200485" t="-1818" r="-300971" b="-5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300485" t="-1818" r="-200971" b="-5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400485" t="-1818" r="-100971" b="-52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500485" t="-1818" r="-971" b="-525455"/>
                          </a:stretch>
                        </a:blipFill>
                      </a:tcPr>
                    </a:tc>
                    <a:extLst>
                      <a:ext uri="{0D108BD9-81ED-4DB2-BD59-A6C34878D82A}">
                        <a16:rowId xmlns:a16="http://schemas.microsoft.com/office/drawing/2014/main" val="974205085"/>
                      </a:ext>
                    </a:extLst>
                  </a:tr>
                  <a:tr h="33528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0.1389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60242233"/>
                      </a:ext>
                    </a:extLst>
                  </a:tr>
                  <a:tr h="33528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0.3619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9355479"/>
                      </a:ext>
                    </a:extLst>
                  </a:tr>
                  <a:tr h="335280">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0.4000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23507562"/>
                      </a:ext>
                    </a:extLst>
                  </a:tr>
                  <a:tr h="335280">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0.5369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653416"/>
                      </a:ext>
                    </a:extLst>
                  </a:tr>
                  <a:tr h="335280">
                    <a:tc>
                      <a:txBody>
                        <a:bodyPr/>
                        <a:lstStyle/>
                        <a:p>
                          <a:pPr algn="ctr"/>
                          <a:r>
                            <a:rPr kumimoji="1" lang="en-US" altLang="ja-JP" sz="1600" dirty="0"/>
                            <a:t>0.01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0.35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600" dirty="0"/>
                            <a:t>0.2631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6625242"/>
                      </a:ext>
                    </a:extLst>
                  </a:tr>
                </a:tbl>
              </a:graphicData>
            </a:graphic>
          </p:graphicFrame>
        </mc:Fallback>
      </mc:AlternateContent>
    </p:spTree>
    <p:extLst>
      <p:ext uri="{BB962C8B-B14F-4D97-AF65-F5344CB8AC3E}">
        <p14:creationId xmlns:p14="http://schemas.microsoft.com/office/powerpoint/2010/main" val="312262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69A13D09-85EA-47B0-9FB1-2B948295D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55" y="2467399"/>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1</a:t>
            </a:r>
            <a:r>
              <a:rPr kumimoji="1" lang="ja-JP" altLang="en-US" sz="1600" b="1" dirty="0">
                <a:solidFill>
                  <a:schemeClr val="bg1"/>
                </a:solidFill>
              </a:rPr>
              <a:t>、</a:t>
            </a:r>
            <a:r>
              <a:rPr kumimoji="1" lang="en-US" altLang="ja-JP" sz="1600" b="1" dirty="0">
                <a:solidFill>
                  <a:schemeClr val="bg1"/>
                </a:solidFill>
              </a:rPr>
              <a:t>2</a:t>
            </a:r>
            <a:r>
              <a:rPr kumimoji="1" lang="ja-JP" altLang="en-US" sz="1600" b="1" dirty="0">
                <a:solidFill>
                  <a:schemeClr val="bg1"/>
                </a:solidFill>
              </a:rPr>
              <a:t>（前回）</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8</a:t>
            </a:r>
            <a:r>
              <a:rPr lang="ja-JP" altLang="en-US" sz="2800" dirty="0"/>
              <a:t>ステップだと、約</a:t>
            </a:r>
            <a:r>
              <a:rPr lang="en-US" altLang="ja-JP" sz="2800" dirty="0"/>
              <a:t>30</a:t>
            </a:r>
            <a:r>
              <a:rPr lang="ja-JP" altLang="en-US" sz="2800" dirty="0"/>
              <a:t>分かければほぼ実行可能な解が得られた。</a:t>
            </a:r>
            <a:endParaRPr lang="en-US" altLang="ja-JP" sz="28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584424" y="326900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15.5</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192179" y="5274561"/>
            <a:ext cx="786774" cy="307777"/>
          </a:xfrm>
          <a:prstGeom prst="rect">
            <a:avLst/>
          </a:prstGeom>
          <a:noFill/>
        </p:spPr>
        <p:txBody>
          <a:bodyPr wrap="square" rtlCol="0">
            <a:spAutoFit/>
          </a:bodyPr>
          <a:lstStyle/>
          <a:p>
            <a:pPr algn="ctr"/>
            <a:r>
              <a:rPr kumimoji="1" lang="en-US" altLang="ja-JP" sz="1400" dirty="0"/>
              <a:t>16.22</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679674" y="3503930"/>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pic>
        <p:nvPicPr>
          <p:cNvPr id="24" name="図 23">
            <a:extLst>
              <a:ext uri="{FF2B5EF4-FFF2-40B4-BE49-F238E27FC236}">
                <a16:creationId xmlns:a16="http://schemas.microsoft.com/office/drawing/2014/main" id="{2A66C595-07DA-47B5-8E03-E3E9CB997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778" y="2467399"/>
            <a:ext cx="5394972" cy="3566167"/>
          </a:xfrm>
          <a:prstGeom prst="rect">
            <a:avLst/>
          </a:prstGeom>
        </p:spPr>
      </p:pic>
      <p:sp>
        <p:nvSpPr>
          <p:cNvPr id="25" name="テキスト ボックス 24">
            <a:extLst>
              <a:ext uri="{FF2B5EF4-FFF2-40B4-BE49-F238E27FC236}">
                <a16:creationId xmlns:a16="http://schemas.microsoft.com/office/drawing/2014/main" id="{1F2E0D14-7BB9-4F51-BE3A-52ED944CF8CB}"/>
              </a:ext>
            </a:extLst>
          </p:cNvPr>
          <p:cNvSpPr txBox="1"/>
          <p:nvPr/>
        </p:nvSpPr>
        <p:spPr>
          <a:xfrm>
            <a:off x="8291214" y="33298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35</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1099831" y="5274560"/>
            <a:ext cx="786774" cy="307777"/>
          </a:xfrm>
          <a:prstGeom prst="rect">
            <a:avLst/>
          </a:prstGeom>
          <a:noFill/>
        </p:spPr>
        <p:txBody>
          <a:bodyPr wrap="square" rtlCol="0">
            <a:spAutoFit/>
          </a:bodyPr>
          <a:lstStyle/>
          <a:p>
            <a:pPr algn="ctr"/>
            <a:r>
              <a:rPr kumimoji="1" lang="en-US" altLang="ja-JP" sz="1400" dirty="0"/>
              <a:t>0.49</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363355" y="3572692"/>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回でほぼ可能解を発見</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500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500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Tree>
    <p:extLst>
      <p:ext uri="{BB962C8B-B14F-4D97-AF65-F5344CB8AC3E}">
        <p14:creationId xmlns:p14="http://schemas.microsoft.com/office/powerpoint/2010/main" val="80911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15</a:t>
            </a:r>
            <a:r>
              <a:rPr lang="ja-JP" altLang="en-US" sz="2800" dirty="0"/>
              <a:t>分以内でないが、探索回数を延ばせば妥当な操作計画となった。</a:t>
            </a:r>
            <a:endParaRPr lang="en-US" altLang="ja-JP" sz="2800" dirty="0"/>
          </a:p>
          <a:p>
            <a:pPr lvl="1">
              <a:defRPr/>
            </a:pPr>
            <a:r>
              <a:rPr lang="ja-JP" altLang="en-US" sz="2400" dirty="0"/>
              <a:t>一方、変動幅制約が厳しすぎて、特性式が緩すぎる？</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1</a:t>
            </a:r>
            <a:r>
              <a:rPr kumimoji="1" lang="ja-JP" altLang="en-US" sz="1600" b="1" dirty="0">
                <a:solidFill>
                  <a:schemeClr val="bg1"/>
                </a:solidFill>
              </a:rPr>
              <a:t>、</a:t>
            </a:r>
            <a:r>
              <a:rPr kumimoji="1" lang="en-US" altLang="ja-JP" sz="1600" b="1" dirty="0">
                <a:solidFill>
                  <a:schemeClr val="bg1"/>
                </a:solidFill>
              </a:rPr>
              <a:t>2</a:t>
            </a:r>
            <a:r>
              <a:rPr kumimoji="1" lang="ja-JP" altLang="en-US" sz="1600" b="1" dirty="0">
                <a:solidFill>
                  <a:schemeClr val="bg1"/>
                </a:solidFill>
              </a:rPr>
              <a:t>（前回）</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pic>
        <p:nvPicPr>
          <p:cNvPr id="49" name="図 48" descr="グラフ, 折れ線グラフ&#10;&#10;自動的に生成された説明">
            <a:extLst>
              <a:ext uri="{FF2B5EF4-FFF2-40B4-BE49-F238E27FC236}">
                <a16:creationId xmlns:a16="http://schemas.microsoft.com/office/drawing/2014/main" id="{9899CC9A-298E-421E-89B9-0E1170D20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392" y="4299663"/>
            <a:ext cx="1633847" cy="1080000"/>
          </a:xfrm>
          <a:prstGeom prst="rect">
            <a:avLst/>
          </a:prstGeom>
        </p:spPr>
      </p:pic>
      <p:pic>
        <p:nvPicPr>
          <p:cNvPr id="52" name="図 51" descr="グラフ&#10;&#10;自動的に生成された説明">
            <a:extLst>
              <a:ext uri="{FF2B5EF4-FFF2-40B4-BE49-F238E27FC236}">
                <a16:creationId xmlns:a16="http://schemas.microsoft.com/office/drawing/2014/main" id="{BFFE0458-0CA3-4766-B1BA-716CA22E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714" y="4299663"/>
            <a:ext cx="1633846" cy="1080000"/>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EE3BF1C8-37BE-45B7-A29F-DA8DAA962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36" y="4299663"/>
            <a:ext cx="1633845" cy="1080000"/>
          </a:xfrm>
          <a:prstGeom prst="rect">
            <a:avLst/>
          </a:prstGeom>
        </p:spPr>
      </p:pic>
      <p:pic>
        <p:nvPicPr>
          <p:cNvPr id="54" name="図 53" descr="グラフ, 折れ線グラフ&#10;&#10;自動的に生成された説明">
            <a:extLst>
              <a:ext uri="{FF2B5EF4-FFF2-40B4-BE49-F238E27FC236}">
                <a16:creationId xmlns:a16="http://schemas.microsoft.com/office/drawing/2014/main" id="{BFEC5919-0BC3-4891-AF08-3A5BCD63F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93" y="2933818"/>
            <a:ext cx="1633846" cy="1080000"/>
          </a:xfrm>
          <a:prstGeom prst="rect">
            <a:avLst/>
          </a:prstGeom>
        </p:spPr>
      </p:pic>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6DBD71A4-6364-44CE-9FFA-1029218659FA}"/>
              </a:ext>
            </a:extLst>
          </p:cNvPr>
          <p:cNvSpPr txBox="1"/>
          <p:nvPr/>
        </p:nvSpPr>
        <p:spPr>
          <a:xfrm>
            <a:off x="854374"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各変数は微小な制約違反が残るが、変動幅もほぼ満たす</a:t>
            </a:r>
          </a:p>
        </p:txBody>
      </p:sp>
      <p:pic>
        <p:nvPicPr>
          <p:cNvPr id="75" name="図 74" descr="グラフ, 折れ線グラフ&#10;&#10;自動的に生成された説明">
            <a:extLst>
              <a:ext uri="{FF2B5EF4-FFF2-40B4-BE49-F238E27FC236}">
                <a16:creationId xmlns:a16="http://schemas.microsoft.com/office/drawing/2014/main" id="{12C3B73F-62A9-4AC0-AF4B-AFA29CC239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45" y="2933818"/>
            <a:ext cx="1633847" cy="1080000"/>
          </a:xfrm>
          <a:prstGeom prst="rect">
            <a:avLst/>
          </a:prstGeom>
        </p:spPr>
      </p:pic>
      <p:pic>
        <p:nvPicPr>
          <p:cNvPr id="76" name="図 75" descr="グラフ&#10;&#10;自動的に生成された説明">
            <a:extLst>
              <a:ext uri="{FF2B5EF4-FFF2-40B4-BE49-F238E27FC236}">
                <a16:creationId xmlns:a16="http://schemas.microsoft.com/office/drawing/2014/main" id="{3C79E8BB-AE67-4474-8350-6E4C85CB10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7051" y="2933818"/>
            <a:ext cx="1633846" cy="1080000"/>
          </a:xfrm>
          <a:prstGeom prst="rect">
            <a:avLst/>
          </a:prstGeom>
        </p:spPr>
      </p:pic>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pic>
        <p:nvPicPr>
          <p:cNvPr id="80" name="図 79" descr="グラフ&#10;&#10;自動的に生成された説明">
            <a:extLst>
              <a:ext uri="{FF2B5EF4-FFF2-40B4-BE49-F238E27FC236}">
                <a16:creationId xmlns:a16="http://schemas.microsoft.com/office/drawing/2014/main" id="{5719F241-B3AE-439A-AABC-C3D9A217F5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7158" y="2862930"/>
            <a:ext cx="1633846" cy="1080000"/>
          </a:xfrm>
          <a:prstGeom prst="rect">
            <a:avLst/>
          </a:prstGeom>
        </p:spPr>
      </p:pic>
      <p:pic>
        <p:nvPicPr>
          <p:cNvPr id="81" name="図 80">
            <a:extLst>
              <a:ext uri="{FF2B5EF4-FFF2-40B4-BE49-F238E27FC236}">
                <a16:creationId xmlns:a16="http://schemas.microsoft.com/office/drawing/2014/main" id="{2A97699B-2ADD-43C7-A336-CF7C68060F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85874" y="2862930"/>
            <a:ext cx="1633847" cy="1080000"/>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DA52456B-EED0-4FBB-AC88-1C1DC41E92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3712" y="2862930"/>
            <a:ext cx="1633846" cy="1080000"/>
          </a:xfrm>
          <a:prstGeom prst="rect">
            <a:avLst/>
          </a:prstGeom>
        </p:spPr>
      </p:pic>
      <p:pic>
        <p:nvPicPr>
          <p:cNvPr id="83" name="図 82" descr="グラフ, 折れ線グラフ&#10;&#10;自動的に生成された説明">
            <a:extLst>
              <a:ext uri="{FF2B5EF4-FFF2-40B4-BE49-F238E27FC236}">
                <a16:creationId xmlns:a16="http://schemas.microsoft.com/office/drawing/2014/main" id="{1D922F2E-E267-4FE4-9333-6DC590A663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4547" y="4298117"/>
            <a:ext cx="1633846" cy="1080000"/>
          </a:xfrm>
          <a:prstGeom prst="rect">
            <a:avLst/>
          </a:prstGeom>
        </p:spPr>
      </p:pic>
      <p:pic>
        <p:nvPicPr>
          <p:cNvPr id="84" name="図 83" descr="グラフ&#10;&#10;自動的に生成された説明">
            <a:extLst>
              <a:ext uri="{FF2B5EF4-FFF2-40B4-BE49-F238E27FC236}">
                <a16:creationId xmlns:a16="http://schemas.microsoft.com/office/drawing/2014/main" id="{8446C773-5244-45E1-A92E-80C9931A3FC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06796" y="4298117"/>
            <a:ext cx="1633847" cy="1080000"/>
          </a:xfrm>
          <a:prstGeom prst="rect">
            <a:avLst/>
          </a:prstGeom>
        </p:spPr>
      </p:pic>
      <p:pic>
        <p:nvPicPr>
          <p:cNvPr id="85" name="図 84" descr="グラフ&#10;&#10;自動的に生成された説明">
            <a:extLst>
              <a:ext uri="{FF2B5EF4-FFF2-40B4-BE49-F238E27FC236}">
                <a16:creationId xmlns:a16="http://schemas.microsoft.com/office/drawing/2014/main" id="{B66F2275-A7C9-43B8-8E07-7EAEF4A1F5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56501" y="4298117"/>
            <a:ext cx="1633847" cy="1080000"/>
          </a:xfrm>
          <a:prstGeom prst="rect">
            <a:avLst/>
          </a:prstGeom>
        </p:spPr>
      </p:pic>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各変数は微小な制約違反が残るが、変動制約を満たす</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6788031" y="4409234"/>
            <a:ext cx="1489208" cy="430887"/>
          </a:xfrm>
          <a:prstGeom prst="rect">
            <a:avLst/>
          </a:prstGeom>
          <a:noFill/>
        </p:spPr>
        <p:txBody>
          <a:bodyPr wrap="square" rtlCol="0">
            <a:spAutoFit/>
          </a:bodyPr>
          <a:lstStyle/>
          <a:p>
            <a:pPr algn="ctr"/>
            <a:r>
              <a:rPr kumimoji="1" lang="en-US" altLang="ja-JP" sz="1100" dirty="0"/>
              <a:t>1step</a:t>
            </a:r>
            <a:r>
              <a:rPr kumimoji="1" lang="ja-JP" altLang="en-US" sz="1100" dirty="0"/>
              <a:t>のみ変動幅</a:t>
            </a:r>
            <a:r>
              <a:rPr kumimoji="1" lang="en-US" altLang="ja-JP" sz="1100" dirty="0"/>
              <a:t>1.0012</a:t>
            </a:r>
            <a:endParaRPr kumimoji="1" lang="ja-JP" altLang="en-US" sz="1100" dirty="0"/>
          </a:p>
        </p:txBody>
      </p:sp>
    </p:spTree>
    <p:extLst>
      <p:ext uri="{BB962C8B-B14F-4D97-AF65-F5344CB8AC3E}">
        <p14:creationId xmlns:p14="http://schemas.microsoft.com/office/powerpoint/2010/main" val="238018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2F3B727E-3C3F-42F6-A3AB-8D028891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267" y="2467398"/>
            <a:ext cx="5394971" cy="3566167"/>
          </a:xfrm>
          <a:prstGeom prst="rect">
            <a:avLst/>
          </a:prstGeom>
        </p:spPr>
      </p:pic>
      <p:pic>
        <p:nvPicPr>
          <p:cNvPr id="5" name="図 4">
            <a:extLst>
              <a:ext uri="{FF2B5EF4-FFF2-40B4-BE49-F238E27FC236}">
                <a16:creationId xmlns:a16="http://schemas.microsoft.com/office/drawing/2014/main" id="{430C45D0-4B4A-4AAA-8571-C153A6F88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26" y="2467399"/>
            <a:ext cx="5385827"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3</a:t>
            </a:r>
            <a:r>
              <a:rPr kumimoji="1" lang="ja-JP" altLang="en-US" sz="1600" b="1" dirty="0">
                <a:solidFill>
                  <a:schemeClr val="bg1"/>
                </a:solidFill>
              </a:rPr>
              <a:t>、</a:t>
            </a:r>
            <a:r>
              <a:rPr kumimoji="1" lang="en-US" altLang="ja-JP" sz="1600" b="1" dirty="0">
                <a:solidFill>
                  <a:schemeClr val="bg1"/>
                </a:solidFill>
              </a:rPr>
              <a:t>4</a:t>
            </a:r>
            <a:r>
              <a:rPr kumimoji="1" lang="ja-JP" altLang="en-US" sz="1600" b="1" dirty="0">
                <a:solidFill>
                  <a:schemeClr val="bg1"/>
                </a:solidFill>
              </a:rPr>
              <a:t>（変動幅変更）</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変動幅変更前よりも、制約違反量の削減は速い。</a:t>
            </a:r>
            <a:endParaRPr lang="en-US" altLang="ja-JP" sz="2800" dirty="0"/>
          </a:p>
          <a:p>
            <a:pPr lvl="1">
              <a:defRPr/>
            </a:pPr>
            <a:r>
              <a:rPr lang="ja-JP" altLang="en-US" sz="2400" dirty="0"/>
              <a:t>一方、探索回数を延ばしても、そこまで変わらなかった。</a:t>
            </a:r>
            <a:endParaRPr lang="en-US" altLang="ja-JP" sz="24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584424" y="423103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17.7</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192179" y="5274561"/>
            <a:ext cx="786774" cy="307777"/>
          </a:xfrm>
          <a:prstGeom prst="rect">
            <a:avLst/>
          </a:prstGeom>
          <a:noFill/>
        </p:spPr>
        <p:txBody>
          <a:bodyPr wrap="square" rtlCol="0">
            <a:spAutoFit/>
          </a:bodyPr>
          <a:lstStyle/>
          <a:p>
            <a:pPr algn="ctr"/>
            <a:r>
              <a:rPr kumimoji="1" lang="en-US" altLang="ja-JP" sz="1400" dirty="0"/>
              <a:t>3.77</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679674" y="4465955"/>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sp>
        <p:nvSpPr>
          <p:cNvPr id="25" name="テキスト ボックス 24">
            <a:extLst>
              <a:ext uri="{FF2B5EF4-FFF2-40B4-BE49-F238E27FC236}">
                <a16:creationId xmlns:a16="http://schemas.microsoft.com/office/drawing/2014/main" id="{1F2E0D14-7BB9-4F51-BE3A-52ED944CF8CB}"/>
              </a:ext>
            </a:extLst>
          </p:cNvPr>
          <p:cNvSpPr txBox="1"/>
          <p:nvPr/>
        </p:nvSpPr>
        <p:spPr>
          <a:xfrm>
            <a:off x="8429625" y="42702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38.6</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1099831" y="5274560"/>
            <a:ext cx="786774" cy="307777"/>
          </a:xfrm>
          <a:prstGeom prst="rect">
            <a:avLst/>
          </a:prstGeom>
          <a:noFill/>
        </p:spPr>
        <p:txBody>
          <a:bodyPr wrap="square" rtlCol="0">
            <a:spAutoFit/>
          </a:bodyPr>
          <a:lstStyle/>
          <a:p>
            <a:pPr algn="ctr"/>
            <a:r>
              <a:rPr kumimoji="1" lang="en-US" altLang="ja-JP" sz="1400" dirty="0"/>
              <a:t>4.15</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435091" y="4503541"/>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回で可能解を発見できず</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31" name="テキスト ボックス 30">
            <a:extLst>
              <a:ext uri="{FF2B5EF4-FFF2-40B4-BE49-F238E27FC236}">
                <a16:creationId xmlns:a16="http://schemas.microsoft.com/office/drawing/2014/main" id="{00DF2CBC-E866-4BC7-A444-DB875D9A9502}"/>
              </a:ext>
            </a:extLst>
          </p:cNvPr>
          <p:cNvSpPr txBox="1"/>
          <p:nvPr/>
        </p:nvSpPr>
        <p:spPr>
          <a:xfrm>
            <a:off x="5347326" y="3496540"/>
            <a:ext cx="786774"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32" name="テキスト ボックス 31">
            <a:extLst>
              <a:ext uri="{FF2B5EF4-FFF2-40B4-BE49-F238E27FC236}">
                <a16:creationId xmlns:a16="http://schemas.microsoft.com/office/drawing/2014/main" id="{C974F2AC-7520-463D-AD2B-432EA02030EB}"/>
              </a:ext>
            </a:extLst>
          </p:cNvPr>
          <p:cNvSpPr txBox="1"/>
          <p:nvPr/>
        </p:nvSpPr>
        <p:spPr>
          <a:xfrm>
            <a:off x="11250387" y="3563202"/>
            <a:ext cx="786774" cy="307777"/>
          </a:xfrm>
          <a:prstGeom prst="rect">
            <a:avLst/>
          </a:prstGeom>
          <a:noFill/>
        </p:spPr>
        <p:txBody>
          <a:bodyPr wrap="square" rtlCol="0">
            <a:spAutoFit/>
          </a:bodyPr>
          <a:lstStyle/>
          <a:p>
            <a:pPr algn="ctr"/>
            <a:r>
              <a:rPr kumimoji="1" lang="en-US" altLang="ja-JP" sz="1400" dirty="0"/>
              <a:t>17</a:t>
            </a:r>
            <a:endParaRPr kumimoji="1" lang="ja-JP" altLang="en-US" sz="1400" dirty="0"/>
          </a:p>
        </p:txBody>
      </p:sp>
    </p:spTree>
    <p:extLst>
      <p:ext uri="{BB962C8B-B14F-4D97-AF65-F5344CB8AC3E}">
        <p14:creationId xmlns:p14="http://schemas.microsoft.com/office/powerpoint/2010/main" val="110130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D911A0A-F31D-4954-88C8-737D90AFF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935" y="4297699"/>
            <a:ext cx="1633847" cy="1080000"/>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3A4B8434-DE34-4067-BA8D-1FAFD7953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437" y="4297699"/>
            <a:ext cx="1633846" cy="1080000"/>
          </a:xfrm>
          <a:prstGeom prst="rect">
            <a:avLst/>
          </a:prstGeom>
        </p:spPr>
      </p:pic>
      <p:pic>
        <p:nvPicPr>
          <p:cNvPr id="27" name="図 26" descr="グラフ&#10;&#10;自動的に生成された説明">
            <a:extLst>
              <a:ext uri="{FF2B5EF4-FFF2-40B4-BE49-F238E27FC236}">
                <a16:creationId xmlns:a16="http://schemas.microsoft.com/office/drawing/2014/main" id="{5C72E7FA-20B3-4CCC-BC5E-E246DF053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7100" y="4297699"/>
            <a:ext cx="1633847" cy="1080000"/>
          </a:xfrm>
          <a:prstGeom prst="rect">
            <a:avLst/>
          </a:prstGeom>
        </p:spPr>
      </p:pic>
      <p:pic>
        <p:nvPicPr>
          <p:cNvPr id="16" name="図 15" descr="グラフ, 折れ線グラフ&#10;&#10;自動的に生成された説明">
            <a:extLst>
              <a:ext uri="{FF2B5EF4-FFF2-40B4-BE49-F238E27FC236}">
                <a16:creationId xmlns:a16="http://schemas.microsoft.com/office/drawing/2014/main" id="{EC621A27-5FEC-471E-9B35-6B6FC9F107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6469" y="2910574"/>
            <a:ext cx="1633847" cy="1080000"/>
          </a:xfrm>
          <a:prstGeom prst="rect">
            <a:avLst/>
          </a:prstGeom>
        </p:spPr>
      </p:pic>
      <p:pic>
        <p:nvPicPr>
          <p:cNvPr id="19" name="図 18" descr="グラフ&#10;&#10;自動的に生成された説明">
            <a:extLst>
              <a:ext uri="{FF2B5EF4-FFF2-40B4-BE49-F238E27FC236}">
                <a16:creationId xmlns:a16="http://schemas.microsoft.com/office/drawing/2014/main" id="{050338BE-72A9-4217-8F72-A79456C89F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3805" y="2910574"/>
            <a:ext cx="1633846" cy="1080000"/>
          </a:xfrm>
          <a:prstGeom prst="rect">
            <a:avLst/>
          </a:prstGeom>
        </p:spPr>
      </p:pic>
      <p:pic>
        <p:nvPicPr>
          <p:cNvPr id="21" name="図 20" descr="グラフ, 折れ線グラフ&#10;&#10;自動的に生成された説明">
            <a:extLst>
              <a:ext uri="{FF2B5EF4-FFF2-40B4-BE49-F238E27FC236}">
                <a16:creationId xmlns:a16="http://schemas.microsoft.com/office/drawing/2014/main" id="{182CCF33-7B3F-4468-85B1-084C1E2B38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4295" y="2910574"/>
            <a:ext cx="1633846" cy="10800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CD2E007-7B63-4471-90A7-28ACFCD14B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981" y="4288131"/>
            <a:ext cx="1633846" cy="1080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FA9C5769-F1FA-4A22-B793-5D2F243AE9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6178" y="4288131"/>
            <a:ext cx="1633847" cy="1080000"/>
          </a:xfrm>
          <a:prstGeom prst="rect">
            <a:avLst/>
          </a:prstGeom>
        </p:spPr>
      </p:pic>
      <p:pic>
        <p:nvPicPr>
          <p:cNvPr id="14" name="図 13" descr="グラフ&#10;&#10;自動的に生成された説明">
            <a:extLst>
              <a:ext uri="{FF2B5EF4-FFF2-40B4-BE49-F238E27FC236}">
                <a16:creationId xmlns:a16="http://schemas.microsoft.com/office/drawing/2014/main" id="{E86297F5-B0DA-4795-AB08-BBAFC2F6E3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2409" y="4288131"/>
            <a:ext cx="1633847" cy="1080000"/>
          </a:xfrm>
          <a:prstGeom prst="rect">
            <a:avLst/>
          </a:prstGeom>
        </p:spPr>
      </p:pic>
      <p:pic>
        <p:nvPicPr>
          <p:cNvPr id="8" name="図 7" descr="グラフ, 折れ線グラフ&#10;&#10;自動的に生成された説明">
            <a:extLst>
              <a:ext uri="{FF2B5EF4-FFF2-40B4-BE49-F238E27FC236}">
                <a16:creationId xmlns:a16="http://schemas.microsoft.com/office/drawing/2014/main" id="{4DE7998D-0F29-4870-82F6-36CD9D6266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6367" y="2924364"/>
            <a:ext cx="1633847" cy="1080000"/>
          </a:xfrm>
          <a:prstGeom prst="rect">
            <a:avLst/>
          </a:prstGeom>
        </p:spPr>
      </p:pic>
      <p:pic>
        <p:nvPicPr>
          <p:cNvPr id="6" name="図 5" descr="グラフ&#10;&#10;自動的に生成された説明">
            <a:extLst>
              <a:ext uri="{FF2B5EF4-FFF2-40B4-BE49-F238E27FC236}">
                <a16:creationId xmlns:a16="http://schemas.microsoft.com/office/drawing/2014/main" id="{D46E7422-2AAD-4DFE-B329-77F3424C9C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9951" y="2924364"/>
            <a:ext cx="1633847" cy="108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探索回数を延ばしても、微小な制約違反が残った。</a:t>
            </a:r>
            <a:endParaRPr lang="en-US" altLang="ja-JP" sz="2800" dirty="0"/>
          </a:p>
          <a:p>
            <a:pPr lvl="1">
              <a:defRPr/>
            </a:pPr>
            <a:r>
              <a:rPr lang="ja-JP" altLang="en-US" sz="2400" dirty="0"/>
              <a:t>一部のステップで、特性式と変動幅制約の両方で違反が残った</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3</a:t>
            </a:r>
            <a:r>
              <a:rPr kumimoji="1" lang="ja-JP" altLang="en-US" sz="1600" b="1" dirty="0">
                <a:solidFill>
                  <a:schemeClr val="bg1"/>
                </a:solidFill>
              </a:rPr>
              <a:t>、</a:t>
            </a:r>
            <a:r>
              <a:rPr kumimoji="1" lang="en-US" altLang="ja-JP" sz="1600" b="1" dirty="0">
                <a:solidFill>
                  <a:schemeClr val="bg1"/>
                </a:solidFill>
              </a:rPr>
              <a:t>4</a:t>
            </a:r>
            <a:r>
              <a:rPr kumimoji="1" lang="ja-JP" altLang="en-US" sz="1600" b="1" dirty="0">
                <a:solidFill>
                  <a:schemeClr val="bg1"/>
                </a:solidFill>
              </a:rPr>
              <a:t>（変動幅変更）</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6DBD71A4-6364-44CE-9FFA-1029218659FA}"/>
              </a:ext>
            </a:extLst>
          </p:cNvPr>
          <p:cNvSpPr txBox="1"/>
          <p:nvPr/>
        </p:nvSpPr>
        <p:spPr>
          <a:xfrm>
            <a:off x="854374"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a:t>
            </a:r>
          </a:p>
        </p:txBody>
      </p:sp>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211951"/>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211951"/>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5074552" y="3464364"/>
            <a:ext cx="709023" cy="430887"/>
          </a:xfrm>
          <a:prstGeom prst="rect">
            <a:avLst/>
          </a:prstGeom>
          <a:noFill/>
        </p:spPr>
        <p:txBody>
          <a:bodyPr wrap="square" rtlCol="0">
            <a:spAutoFit/>
          </a:bodyPr>
          <a:lstStyle/>
          <a:p>
            <a:pPr algn="ctr"/>
            <a:r>
              <a:rPr kumimoji="1" lang="ja-JP" altLang="en-US" sz="1100" dirty="0"/>
              <a:t>変動幅約</a:t>
            </a:r>
            <a:r>
              <a:rPr kumimoji="1" lang="en-US" altLang="ja-JP" sz="1100" dirty="0"/>
              <a:t>3</a:t>
            </a:r>
            <a:r>
              <a:rPr kumimoji="1" lang="ja-JP" altLang="en-US" sz="1100" dirty="0"/>
              <a:t>違反</a:t>
            </a:r>
          </a:p>
        </p:txBody>
      </p:sp>
      <p:pic>
        <p:nvPicPr>
          <p:cNvPr id="4" name="図 3" descr="グラフ&#10;&#10;自動的に生成された説明">
            <a:extLst>
              <a:ext uri="{FF2B5EF4-FFF2-40B4-BE49-F238E27FC236}">
                <a16:creationId xmlns:a16="http://schemas.microsoft.com/office/drawing/2014/main" id="{1413D6B9-B90A-4D44-B623-19AD2F14975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2434" y="2924364"/>
            <a:ext cx="1633847" cy="1080000"/>
          </a:xfrm>
          <a:prstGeom prst="rect">
            <a:avLst/>
          </a:prstGeom>
        </p:spPr>
      </p:pic>
      <p:cxnSp>
        <p:nvCxnSpPr>
          <p:cNvPr id="29" name="直線コネクタ 28">
            <a:extLst>
              <a:ext uri="{FF2B5EF4-FFF2-40B4-BE49-F238E27FC236}">
                <a16:creationId xmlns:a16="http://schemas.microsoft.com/office/drawing/2014/main" id="{5A4355D6-56D9-4B19-83E4-081958AE9F10}"/>
              </a:ext>
            </a:extLst>
          </p:cNvPr>
          <p:cNvCxnSpPr>
            <a:cxnSpLocks/>
          </p:cNvCxnSpPr>
          <p:nvPr/>
        </p:nvCxnSpPr>
        <p:spPr>
          <a:xfrm flipH="1" flipV="1">
            <a:off x="5169408" y="3365174"/>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291812D4-4A38-4540-A5FF-7D9AD676801F}"/>
              </a:ext>
            </a:extLst>
          </p:cNvPr>
          <p:cNvSpPr txBox="1"/>
          <p:nvPr/>
        </p:nvSpPr>
        <p:spPr>
          <a:xfrm>
            <a:off x="8687461" y="4419881"/>
            <a:ext cx="709023" cy="430887"/>
          </a:xfrm>
          <a:prstGeom prst="rect">
            <a:avLst/>
          </a:prstGeom>
          <a:noFill/>
        </p:spPr>
        <p:txBody>
          <a:bodyPr wrap="square" rtlCol="0">
            <a:spAutoFit/>
          </a:bodyPr>
          <a:lstStyle/>
          <a:p>
            <a:pPr algn="ctr"/>
            <a:r>
              <a:rPr kumimoji="1" lang="ja-JP" altLang="en-US" sz="1100" dirty="0"/>
              <a:t>特性式</a:t>
            </a:r>
            <a:r>
              <a:rPr kumimoji="1" lang="en-US" altLang="ja-JP" sz="1100" dirty="0"/>
              <a:t>1</a:t>
            </a:r>
            <a:r>
              <a:rPr kumimoji="1" lang="ja-JP" altLang="en-US" sz="1100" dirty="0"/>
              <a:t>約</a:t>
            </a:r>
            <a:r>
              <a:rPr kumimoji="1" lang="en-US" altLang="ja-JP" sz="1100" dirty="0"/>
              <a:t>1</a:t>
            </a:r>
            <a:r>
              <a:rPr kumimoji="1" lang="ja-JP" altLang="en-US" sz="1100" dirty="0"/>
              <a:t>違反</a:t>
            </a:r>
          </a:p>
        </p:txBody>
      </p:sp>
      <p:cxnSp>
        <p:nvCxnSpPr>
          <p:cNvPr id="99" name="直線コネクタ 98">
            <a:extLst>
              <a:ext uri="{FF2B5EF4-FFF2-40B4-BE49-F238E27FC236}">
                <a16:creationId xmlns:a16="http://schemas.microsoft.com/office/drawing/2014/main" id="{2B6CF9FE-767E-4D07-8EC9-070779EAA0E5}"/>
              </a:ext>
            </a:extLst>
          </p:cNvPr>
          <p:cNvCxnSpPr>
            <a:cxnSpLocks/>
          </p:cNvCxnSpPr>
          <p:nvPr/>
        </p:nvCxnSpPr>
        <p:spPr>
          <a:xfrm flipV="1">
            <a:off x="8841342" y="4794922"/>
            <a:ext cx="93108" cy="19902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F11C5DC-63CC-4249-8E9C-4E8315FF2EDF}"/>
              </a:ext>
            </a:extLst>
          </p:cNvPr>
          <p:cNvSpPr txBox="1"/>
          <p:nvPr/>
        </p:nvSpPr>
        <p:spPr>
          <a:xfrm>
            <a:off x="11099629" y="3453929"/>
            <a:ext cx="709023" cy="430887"/>
          </a:xfrm>
          <a:prstGeom prst="rect">
            <a:avLst/>
          </a:prstGeom>
          <a:noFill/>
        </p:spPr>
        <p:txBody>
          <a:bodyPr wrap="square" rtlCol="0">
            <a:spAutoFit/>
          </a:bodyPr>
          <a:lstStyle/>
          <a:p>
            <a:pPr algn="ctr"/>
            <a:r>
              <a:rPr kumimoji="1" lang="ja-JP" altLang="en-US" sz="1100" dirty="0"/>
              <a:t>変動幅約</a:t>
            </a:r>
            <a:r>
              <a:rPr kumimoji="1" lang="en-US" altLang="ja-JP" sz="1100" dirty="0"/>
              <a:t>3</a:t>
            </a:r>
            <a:r>
              <a:rPr kumimoji="1" lang="ja-JP" altLang="en-US" sz="1100" dirty="0"/>
              <a:t>違反</a:t>
            </a:r>
          </a:p>
        </p:txBody>
      </p:sp>
      <p:cxnSp>
        <p:nvCxnSpPr>
          <p:cNvPr id="101" name="直線コネクタ 100">
            <a:extLst>
              <a:ext uri="{FF2B5EF4-FFF2-40B4-BE49-F238E27FC236}">
                <a16:creationId xmlns:a16="http://schemas.microsoft.com/office/drawing/2014/main" id="{DA0A6F18-BF35-4DE6-97DC-1A061CA6C28E}"/>
              </a:ext>
            </a:extLst>
          </p:cNvPr>
          <p:cNvCxnSpPr>
            <a:cxnSpLocks/>
          </p:cNvCxnSpPr>
          <p:nvPr/>
        </p:nvCxnSpPr>
        <p:spPr>
          <a:xfrm flipH="1" flipV="1">
            <a:off x="11194485" y="3354739"/>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8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石巻工場蒸解工程のスケジューリング問題を実装し、解いたので、その進捗報告をする。</a:t>
            </a:r>
            <a:endParaRPr lang="en-US" altLang="ja-JP" sz="2800" dirty="0"/>
          </a:p>
          <a:p>
            <a:endParaRPr lang="en-US" altLang="ja-JP" sz="2800" dirty="0"/>
          </a:p>
          <a:p>
            <a:r>
              <a:rPr lang="ja-JP" altLang="en-US" sz="2800" dirty="0"/>
              <a:t>今回は、現状の制約を実装した問題について、アルゴリズムを適用したので、その結果を報告する。</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10;&#10;自動的に生成された説明">
            <a:extLst>
              <a:ext uri="{FF2B5EF4-FFF2-40B4-BE49-F238E27FC236}">
                <a16:creationId xmlns:a16="http://schemas.microsoft.com/office/drawing/2014/main" id="{BA772748-AB69-4DCC-9F9F-FD1EE495C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82" y="2426679"/>
            <a:ext cx="5394971" cy="3566167"/>
          </a:xfrm>
          <a:prstGeom prst="rect">
            <a:avLst/>
          </a:prstGeom>
        </p:spPr>
      </p:pic>
      <p:pic>
        <p:nvPicPr>
          <p:cNvPr id="4" name="図 3" descr="グラフィカル ユーザー インターフェイス, グラフ&#10;&#10;自動的に生成された説明">
            <a:extLst>
              <a:ext uri="{FF2B5EF4-FFF2-40B4-BE49-F238E27FC236}">
                <a16:creationId xmlns:a16="http://schemas.microsoft.com/office/drawing/2014/main" id="{F75C8A31-4D04-45CE-AEC3-0DF605E98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52" y="2426680"/>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5</a:t>
            </a:r>
            <a:r>
              <a:rPr kumimoji="1" lang="ja-JP" altLang="en-US" sz="1600" b="1" dirty="0">
                <a:solidFill>
                  <a:schemeClr val="bg1"/>
                </a:solidFill>
              </a:rPr>
              <a:t>、</a:t>
            </a:r>
            <a:r>
              <a:rPr kumimoji="1" lang="en-US" altLang="ja-JP" sz="1600" b="1" dirty="0">
                <a:solidFill>
                  <a:schemeClr val="bg1"/>
                </a:solidFill>
              </a:rPr>
              <a:t>6</a:t>
            </a:r>
            <a:r>
              <a:rPr kumimoji="1" lang="ja-JP" altLang="en-US" sz="1600" b="1" dirty="0">
                <a:solidFill>
                  <a:schemeClr val="bg1"/>
                </a:solidFill>
              </a:rPr>
              <a:t>（変動幅変更、特性式</a:t>
            </a:r>
            <a:r>
              <a:rPr kumimoji="1" lang="en-US" altLang="ja-JP" sz="1600" b="1" dirty="0">
                <a:solidFill>
                  <a:schemeClr val="bg1"/>
                </a:solidFill>
              </a:rPr>
              <a:t>3</a:t>
            </a:r>
            <a:r>
              <a:rPr kumimoji="1" lang="ja-JP" altLang="en-US" sz="1600" b="1" dirty="0">
                <a:solidFill>
                  <a:schemeClr val="bg1"/>
                </a:solidFill>
              </a:rPr>
              <a:t>緩和量変更）</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特性式緩和量を厳しくしたが、目的関数値・違反量はより小さくなった。</a:t>
            </a:r>
            <a:endParaRPr lang="en-US" altLang="ja-JP" sz="2800" dirty="0"/>
          </a:p>
          <a:p>
            <a:pPr lvl="1">
              <a:defRPr/>
            </a:pPr>
            <a:r>
              <a:rPr lang="ja-JP" altLang="en-US" sz="2400" dirty="0"/>
              <a:t>一方、探索回数を延ばすと、違反量が改善した。</a:t>
            </a:r>
            <a:endParaRPr lang="en-US" altLang="ja-JP" sz="24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717774" y="422881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19.5</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347194" y="5029274"/>
            <a:ext cx="786774" cy="307777"/>
          </a:xfrm>
          <a:prstGeom prst="rect">
            <a:avLst/>
          </a:prstGeom>
          <a:noFill/>
        </p:spPr>
        <p:txBody>
          <a:bodyPr wrap="square" rtlCol="0">
            <a:spAutoFit/>
          </a:bodyPr>
          <a:lstStyle/>
          <a:p>
            <a:pPr algn="ctr"/>
            <a:r>
              <a:rPr kumimoji="1" lang="en-US" altLang="ja-JP" sz="1400" dirty="0"/>
              <a:t>11.7</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813024" y="4463740"/>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sp>
        <p:nvSpPr>
          <p:cNvPr id="25" name="テキスト ボックス 24">
            <a:extLst>
              <a:ext uri="{FF2B5EF4-FFF2-40B4-BE49-F238E27FC236}">
                <a16:creationId xmlns:a16="http://schemas.microsoft.com/office/drawing/2014/main" id="{1F2E0D14-7BB9-4F51-BE3A-52ED944CF8CB}"/>
              </a:ext>
            </a:extLst>
          </p:cNvPr>
          <p:cNvSpPr txBox="1"/>
          <p:nvPr/>
        </p:nvSpPr>
        <p:spPr>
          <a:xfrm>
            <a:off x="8429625" y="3060549"/>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36.8</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0983428" y="5274561"/>
            <a:ext cx="786774" cy="307777"/>
          </a:xfrm>
          <a:prstGeom prst="rect">
            <a:avLst/>
          </a:prstGeom>
          <a:noFill/>
        </p:spPr>
        <p:txBody>
          <a:bodyPr wrap="square" rtlCol="0">
            <a:spAutoFit/>
          </a:bodyPr>
          <a:lstStyle/>
          <a:p>
            <a:pPr algn="ctr"/>
            <a:r>
              <a:rPr kumimoji="1" lang="en-US" altLang="ja-JP" sz="1400" dirty="0"/>
              <a:t>3.18</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435091" y="3293866"/>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回で可能解を発見できず</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21" name="テキスト ボックス 20">
            <a:extLst>
              <a:ext uri="{FF2B5EF4-FFF2-40B4-BE49-F238E27FC236}">
                <a16:creationId xmlns:a16="http://schemas.microsoft.com/office/drawing/2014/main" id="{37BA4EDC-ADD9-49A4-9EA9-32C0E7E388C9}"/>
              </a:ext>
            </a:extLst>
          </p:cNvPr>
          <p:cNvSpPr txBox="1"/>
          <p:nvPr/>
        </p:nvSpPr>
        <p:spPr>
          <a:xfrm>
            <a:off x="5347326" y="3496540"/>
            <a:ext cx="786774" cy="307777"/>
          </a:xfrm>
          <a:prstGeom prst="rect">
            <a:avLst/>
          </a:prstGeom>
          <a:noFill/>
        </p:spPr>
        <p:txBody>
          <a:bodyPr wrap="square" rtlCol="0">
            <a:spAutoFit/>
          </a:bodyPr>
          <a:lstStyle/>
          <a:p>
            <a:pPr algn="ctr"/>
            <a:r>
              <a:rPr kumimoji="1" lang="en-US" altLang="ja-JP" sz="1400" dirty="0"/>
              <a:t>1.27</a:t>
            </a:r>
            <a:endParaRPr kumimoji="1" lang="ja-JP" altLang="en-US" sz="1400" dirty="0"/>
          </a:p>
        </p:txBody>
      </p:sp>
      <p:sp>
        <p:nvSpPr>
          <p:cNvPr id="24" name="テキスト ボックス 23">
            <a:extLst>
              <a:ext uri="{FF2B5EF4-FFF2-40B4-BE49-F238E27FC236}">
                <a16:creationId xmlns:a16="http://schemas.microsoft.com/office/drawing/2014/main" id="{728564E7-7087-4014-AA06-14F190BCEED0}"/>
              </a:ext>
            </a:extLst>
          </p:cNvPr>
          <p:cNvSpPr txBox="1"/>
          <p:nvPr/>
        </p:nvSpPr>
        <p:spPr>
          <a:xfrm>
            <a:off x="10959744" y="4260800"/>
            <a:ext cx="786774" cy="307777"/>
          </a:xfrm>
          <a:prstGeom prst="rect">
            <a:avLst/>
          </a:prstGeom>
          <a:noFill/>
        </p:spPr>
        <p:txBody>
          <a:bodyPr wrap="square" rtlCol="0">
            <a:spAutoFit/>
          </a:bodyPr>
          <a:lstStyle/>
          <a:p>
            <a:pPr algn="ctr"/>
            <a:r>
              <a:rPr kumimoji="1" lang="en-US" altLang="ja-JP" sz="1400" dirty="0"/>
              <a:t>0.59</a:t>
            </a:r>
            <a:endParaRPr kumimoji="1" lang="ja-JP" altLang="en-US" sz="1400" dirty="0"/>
          </a:p>
        </p:txBody>
      </p:sp>
    </p:spTree>
    <p:extLst>
      <p:ext uri="{BB962C8B-B14F-4D97-AF65-F5344CB8AC3E}">
        <p14:creationId xmlns:p14="http://schemas.microsoft.com/office/powerpoint/2010/main" val="239827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descr="グラフ, 折れ線グラフ&#10;&#10;自動的に生成された説明">
            <a:extLst>
              <a:ext uri="{FF2B5EF4-FFF2-40B4-BE49-F238E27FC236}">
                <a16:creationId xmlns:a16="http://schemas.microsoft.com/office/drawing/2014/main" id="{CC0FA665-64FB-4733-B042-66D3977B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60" y="4292074"/>
            <a:ext cx="1633847" cy="108000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6490C63D-25A4-4342-A1BD-AACACB53E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499" y="4292074"/>
            <a:ext cx="1633846" cy="1080000"/>
          </a:xfrm>
          <a:prstGeom prst="rect">
            <a:avLst/>
          </a:prstGeom>
        </p:spPr>
      </p:pic>
      <p:pic>
        <p:nvPicPr>
          <p:cNvPr id="40" name="図 39" descr="グラフ&#10;&#10;自動的に生成された説明">
            <a:extLst>
              <a:ext uri="{FF2B5EF4-FFF2-40B4-BE49-F238E27FC236}">
                <a16:creationId xmlns:a16="http://schemas.microsoft.com/office/drawing/2014/main" id="{4BA1BB1D-1A91-47BE-B9FA-0EFCC431D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067" y="4292074"/>
            <a:ext cx="1633846" cy="1080000"/>
          </a:xfrm>
          <a:prstGeom prst="rect">
            <a:avLst/>
          </a:prstGeom>
        </p:spPr>
      </p:pic>
      <p:pic>
        <p:nvPicPr>
          <p:cNvPr id="34" name="図 33" descr="グラフ, 折れ線グラフ&#10;&#10;自動的に生成された説明">
            <a:extLst>
              <a:ext uri="{FF2B5EF4-FFF2-40B4-BE49-F238E27FC236}">
                <a16:creationId xmlns:a16="http://schemas.microsoft.com/office/drawing/2014/main" id="{4A8B7D3A-2A49-4D22-9C8B-C59CD5C947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2630" y="2931025"/>
            <a:ext cx="1633846" cy="1080000"/>
          </a:xfrm>
          <a:prstGeom prst="rect">
            <a:avLst/>
          </a:prstGeom>
        </p:spPr>
      </p:pic>
      <p:pic>
        <p:nvPicPr>
          <p:cNvPr id="26" name="図 25" descr="グラフ&#10;&#10;自動的に生成された説明">
            <a:extLst>
              <a:ext uri="{FF2B5EF4-FFF2-40B4-BE49-F238E27FC236}">
                <a16:creationId xmlns:a16="http://schemas.microsoft.com/office/drawing/2014/main" id="{F2C2F2C1-79B6-42FC-84D5-2617CAAAA1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218" y="4297655"/>
            <a:ext cx="1633845" cy="1080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A4314391-0666-4EB9-BC68-521D91C5CF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3471" y="4297655"/>
            <a:ext cx="1633846" cy="1080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243344A4-3554-4A3A-81F3-7929C1F6EA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11177" y="4297655"/>
            <a:ext cx="1633846" cy="1080000"/>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C0EE0A0E-4A74-4D0A-8A5A-1665F03A58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8441" y="2879375"/>
            <a:ext cx="1633847" cy="1080000"/>
          </a:xfrm>
          <a:prstGeom prst="rect">
            <a:avLst/>
          </a:prstGeom>
        </p:spPr>
      </p:pic>
      <p:pic>
        <p:nvPicPr>
          <p:cNvPr id="9" name="図 8" descr="グラフ&#10;&#10;自動的に生成された説明">
            <a:extLst>
              <a:ext uri="{FF2B5EF4-FFF2-40B4-BE49-F238E27FC236}">
                <a16:creationId xmlns:a16="http://schemas.microsoft.com/office/drawing/2014/main" id="{86A77D05-DE4B-40E6-AD43-B33186DE65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6254" y="2879375"/>
            <a:ext cx="1633846" cy="108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探索回数を延ばすと妥当な操作計画に近づいた。</a:t>
            </a:r>
            <a:endParaRPr lang="en-US" altLang="ja-JP" sz="2800" dirty="0"/>
          </a:p>
          <a:p>
            <a:pPr lvl="1">
              <a:defRPr/>
            </a:pPr>
            <a:r>
              <a:rPr lang="ja-JP" altLang="en-US" sz="2400" dirty="0"/>
              <a:t>この程度なら制約を厳しくしても、解の改善が一気に困難になるわけではない</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5</a:t>
            </a:r>
            <a:r>
              <a:rPr kumimoji="1" lang="ja-JP" altLang="en-US" sz="1600" b="1" dirty="0">
                <a:solidFill>
                  <a:schemeClr val="bg1"/>
                </a:solidFill>
              </a:rPr>
              <a:t>、</a:t>
            </a:r>
            <a:r>
              <a:rPr kumimoji="1" lang="en-US" altLang="ja-JP" sz="1600" b="1" dirty="0">
                <a:solidFill>
                  <a:schemeClr val="bg1"/>
                </a:solidFill>
              </a:rPr>
              <a:t>6</a:t>
            </a:r>
            <a:r>
              <a:rPr kumimoji="1" lang="ja-JP" altLang="en-US" sz="1600" b="1" dirty="0">
                <a:solidFill>
                  <a:schemeClr val="bg1"/>
                </a:solidFill>
              </a:rPr>
              <a:t>（変動幅変更、特性式</a:t>
            </a:r>
            <a:r>
              <a:rPr kumimoji="1" lang="en-US" altLang="ja-JP" sz="1600" b="1" dirty="0">
                <a:solidFill>
                  <a:schemeClr val="bg1"/>
                </a:solidFill>
              </a:rPr>
              <a:t>3</a:t>
            </a:r>
            <a:r>
              <a:rPr kumimoji="1" lang="ja-JP" altLang="en-US" sz="1600" b="1" dirty="0">
                <a:solidFill>
                  <a:schemeClr val="bg1"/>
                </a:solidFill>
              </a:rPr>
              <a:t>緩和量変更）</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549244"/>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各変数は微小な制約違反が残るが、変動幅はほぼ満たす</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5074551" y="3464364"/>
            <a:ext cx="802373" cy="430887"/>
          </a:xfrm>
          <a:prstGeom prst="rect">
            <a:avLst/>
          </a:prstGeom>
          <a:noFill/>
        </p:spPr>
        <p:txBody>
          <a:bodyPr wrap="square" rtlCol="0">
            <a:spAutoFit/>
          </a:bodyPr>
          <a:lstStyle/>
          <a:p>
            <a:pPr algn="ctr"/>
            <a:r>
              <a:rPr kumimoji="1" lang="ja-JP" altLang="en-US" sz="1100" dirty="0"/>
              <a:t>変動幅</a:t>
            </a:r>
            <a:endParaRPr kumimoji="1" lang="en-US" altLang="ja-JP" sz="1100" dirty="0"/>
          </a:p>
          <a:p>
            <a:pPr algn="ctr"/>
            <a:r>
              <a:rPr kumimoji="1" lang="ja-JP" altLang="en-US" sz="1100" dirty="0"/>
              <a:t>約</a:t>
            </a:r>
            <a:r>
              <a:rPr kumimoji="1" lang="en-US" altLang="ja-JP" sz="1100" dirty="0"/>
              <a:t>3.5</a:t>
            </a:r>
            <a:r>
              <a:rPr kumimoji="1" lang="ja-JP" altLang="en-US" sz="1100" dirty="0"/>
              <a:t>違反</a:t>
            </a:r>
          </a:p>
        </p:txBody>
      </p:sp>
      <p:cxnSp>
        <p:nvCxnSpPr>
          <p:cNvPr id="29" name="直線コネクタ 28">
            <a:extLst>
              <a:ext uri="{FF2B5EF4-FFF2-40B4-BE49-F238E27FC236}">
                <a16:creationId xmlns:a16="http://schemas.microsoft.com/office/drawing/2014/main" id="{5A4355D6-56D9-4B19-83E4-081958AE9F10}"/>
              </a:ext>
            </a:extLst>
          </p:cNvPr>
          <p:cNvCxnSpPr>
            <a:cxnSpLocks/>
          </p:cNvCxnSpPr>
          <p:nvPr/>
        </p:nvCxnSpPr>
        <p:spPr>
          <a:xfrm flipH="1" flipV="1">
            <a:off x="5169408" y="3365174"/>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F11C5DC-63CC-4249-8E9C-4E8315FF2EDF}"/>
              </a:ext>
            </a:extLst>
          </p:cNvPr>
          <p:cNvSpPr txBox="1"/>
          <p:nvPr/>
        </p:nvSpPr>
        <p:spPr>
          <a:xfrm>
            <a:off x="6832931" y="4875585"/>
            <a:ext cx="829712" cy="430887"/>
          </a:xfrm>
          <a:prstGeom prst="rect">
            <a:avLst/>
          </a:prstGeom>
          <a:noFill/>
        </p:spPr>
        <p:txBody>
          <a:bodyPr wrap="square" rtlCol="0">
            <a:spAutoFit/>
          </a:bodyPr>
          <a:lstStyle/>
          <a:p>
            <a:pPr algn="ctr"/>
            <a:r>
              <a:rPr kumimoji="1" lang="ja-JP" altLang="en-US" sz="1100" dirty="0"/>
              <a:t>変動幅約</a:t>
            </a:r>
            <a:r>
              <a:rPr kumimoji="1" lang="en-US" altLang="ja-JP" sz="1100" dirty="0"/>
              <a:t>0.4</a:t>
            </a:r>
            <a:r>
              <a:rPr kumimoji="1" lang="ja-JP" altLang="en-US" sz="1100" dirty="0"/>
              <a:t>違反</a:t>
            </a:r>
          </a:p>
        </p:txBody>
      </p:sp>
      <p:cxnSp>
        <p:nvCxnSpPr>
          <p:cNvPr id="101" name="直線コネクタ 100">
            <a:extLst>
              <a:ext uri="{FF2B5EF4-FFF2-40B4-BE49-F238E27FC236}">
                <a16:creationId xmlns:a16="http://schemas.microsoft.com/office/drawing/2014/main" id="{DA0A6F18-BF35-4DE6-97DC-1A061CA6C28E}"/>
              </a:ext>
            </a:extLst>
          </p:cNvPr>
          <p:cNvCxnSpPr>
            <a:cxnSpLocks/>
          </p:cNvCxnSpPr>
          <p:nvPr/>
        </p:nvCxnSpPr>
        <p:spPr>
          <a:xfrm flipH="1" flipV="1">
            <a:off x="6927787" y="4776395"/>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CAD8C9B2-7F3B-46A8-8535-BD6C4CDFCD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4728" y="2879375"/>
            <a:ext cx="1633846" cy="1080000"/>
          </a:xfrm>
          <a:prstGeom prst="rect">
            <a:avLst/>
          </a:prstGeom>
        </p:spPr>
      </p:pic>
      <p:sp>
        <p:nvSpPr>
          <p:cNvPr id="62" name="テキスト ボックス 61">
            <a:extLst>
              <a:ext uri="{FF2B5EF4-FFF2-40B4-BE49-F238E27FC236}">
                <a16:creationId xmlns:a16="http://schemas.microsoft.com/office/drawing/2014/main" id="{18C96ADD-32D3-4408-859A-776125911E7A}"/>
              </a:ext>
            </a:extLst>
          </p:cNvPr>
          <p:cNvSpPr txBox="1"/>
          <p:nvPr/>
        </p:nvSpPr>
        <p:spPr>
          <a:xfrm>
            <a:off x="7874579" y="5330893"/>
            <a:ext cx="2624972" cy="261610"/>
          </a:xfrm>
          <a:prstGeom prst="rect">
            <a:avLst/>
          </a:prstGeom>
          <a:noFill/>
        </p:spPr>
        <p:txBody>
          <a:bodyPr wrap="square" rtlCol="0">
            <a:spAutoFit/>
          </a:bodyPr>
          <a:lstStyle/>
          <a:p>
            <a:pPr algn="ctr"/>
            <a:r>
              <a:rPr kumimoji="1" lang="ja-JP" altLang="en-US" sz="1100" dirty="0"/>
              <a:t>品質特性式の</a:t>
            </a:r>
            <a:r>
              <a:rPr kumimoji="1" lang="en-US" altLang="ja-JP" sz="1100" dirty="0"/>
              <a:t>1~3step</a:t>
            </a:r>
            <a:r>
              <a:rPr kumimoji="1" lang="ja-JP" altLang="en-US" sz="1100" dirty="0"/>
              <a:t>の間で、約</a:t>
            </a:r>
            <a:r>
              <a:rPr kumimoji="1" lang="en-US" altLang="ja-JP" sz="1100" dirty="0"/>
              <a:t>2.5</a:t>
            </a:r>
            <a:r>
              <a:rPr kumimoji="1" lang="ja-JP" altLang="en-US" sz="1100" dirty="0"/>
              <a:t>違反</a:t>
            </a:r>
          </a:p>
        </p:txBody>
      </p:sp>
      <p:pic>
        <p:nvPicPr>
          <p:cNvPr id="30" name="図 29" descr="グラフ&#10;&#10;自動的に生成された説明">
            <a:extLst>
              <a:ext uri="{FF2B5EF4-FFF2-40B4-BE49-F238E27FC236}">
                <a16:creationId xmlns:a16="http://schemas.microsoft.com/office/drawing/2014/main" id="{7331216B-E18A-4DB1-AABC-CD3D95F62D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7236" y="2931025"/>
            <a:ext cx="1633847" cy="1080000"/>
          </a:xfrm>
          <a:prstGeom prst="rect">
            <a:avLst/>
          </a:prstGeom>
        </p:spPr>
      </p:pic>
      <p:pic>
        <p:nvPicPr>
          <p:cNvPr id="32" name="図 31" descr="グラフ&#10;&#10;自動的に生成された説明">
            <a:extLst>
              <a:ext uri="{FF2B5EF4-FFF2-40B4-BE49-F238E27FC236}">
                <a16:creationId xmlns:a16="http://schemas.microsoft.com/office/drawing/2014/main" id="{2E9BF063-5EB7-4F32-9BE3-C92DFF026BA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94041" y="2931025"/>
            <a:ext cx="1633846" cy="1080000"/>
          </a:xfrm>
          <a:prstGeom prst="rect">
            <a:avLst/>
          </a:prstGeom>
        </p:spPr>
      </p:pic>
      <p:sp>
        <p:nvSpPr>
          <p:cNvPr id="75" name="テキスト ボックス 74">
            <a:extLst>
              <a:ext uri="{FF2B5EF4-FFF2-40B4-BE49-F238E27FC236}">
                <a16:creationId xmlns:a16="http://schemas.microsoft.com/office/drawing/2014/main" id="{41FF6CF0-4864-459F-BB51-B29249336D09}"/>
              </a:ext>
            </a:extLst>
          </p:cNvPr>
          <p:cNvSpPr txBox="1"/>
          <p:nvPr/>
        </p:nvSpPr>
        <p:spPr>
          <a:xfrm>
            <a:off x="1813750" y="5377256"/>
            <a:ext cx="2624971" cy="430887"/>
          </a:xfrm>
          <a:prstGeom prst="rect">
            <a:avLst/>
          </a:prstGeom>
          <a:noFill/>
        </p:spPr>
        <p:txBody>
          <a:bodyPr wrap="square" rtlCol="0">
            <a:spAutoFit/>
          </a:bodyPr>
          <a:lstStyle/>
          <a:p>
            <a:pPr algn="ctr"/>
            <a:r>
              <a:rPr kumimoji="1" lang="ja-JP" altLang="en-US" sz="1100" dirty="0"/>
              <a:t>原単位モデルの</a:t>
            </a:r>
            <a:r>
              <a:rPr kumimoji="1" lang="en-US" altLang="ja-JP" sz="1100" dirty="0"/>
              <a:t>2~4step</a:t>
            </a:r>
            <a:r>
              <a:rPr kumimoji="1" lang="ja-JP" altLang="en-US" sz="1100" dirty="0"/>
              <a:t>の間で、約</a:t>
            </a:r>
            <a:r>
              <a:rPr kumimoji="1" lang="en-US" altLang="ja-JP" sz="1100" dirty="0"/>
              <a:t>2.5</a:t>
            </a:r>
            <a:r>
              <a:rPr kumimoji="1" lang="ja-JP" altLang="en-US" sz="1100" dirty="0"/>
              <a:t>違反品質特性式の</a:t>
            </a:r>
            <a:r>
              <a:rPr kumimoji="1" lang="en-US" altLang="ja-JP" sz="1100" dirty="0"/>
              <a:t>2~4step</a:t>
            </a:r>
            <a:r>
              <a:rPr kumimoji="1" lang="ja-JP" altLang="en-US" sz="1100" dirty="0"/>
              <a:t>の間で、約</a:t>
            </a:r>
            <a:r>
              <a:rPr kumimoji="1" lang="en-US" altLang="ja-JP" sz="1100" dirty="0"/>
              <a:t>2.5</a:t>
            </a:r>
            <a:r>
              <a:rPr kumimoji="1" lang="ja-JP" altLang="en-US" sz="1100" dirty="0"/>
              <a:t>違反</a:t>
            </a:r>
          </a:p>
        </p:txBody>
      </p:sp>
      <p:sp>
        <p:nvSpPr>
          <p:cNvPr id="76" name="テキスト ボックス 75">
            <a:extLst>
              <a:ext uri="{FF2B5EF4-FFF2-40B4-BE49-F238E27FC236}">
                <a16:creationId xmlns:a16="http://schemas.microsoft.com/office/drawing/2014/main" id="{3EF0262A-FA36-4784-A931-136C995A3D26}"/>
              </a:ext>
            </a:extLst>
          </p:cNvPr>
          <p:cNvSpPr txBox="1"/>
          <p:nvPr/>
        </p:nvSpPr>
        <p:spPr>
          <a:xfrm>
            <a:off x="1025241" y="4331195"/>
            <a:ext cx="802373" cy="430887"/>
          </a:xfrm>
          <a:prstGeom prst="rect">
            <a:avLst/>
          </a:prstGeom>
          <a:noFill/>
        </p:spPr>
        <p:txBody>
          <a:bodyPr wrap="square" rtlCol="0">
            <a:spAutoFit/>
          </a:bodyPr>
          <a:lstStyle/>
          <a:p>
            <a:pPr algn="ctr"/>
            <a:r>
              <a:rPr kumimoji="1" lang="ja-JP" altLang="en-US" sz="1100" dirty="0"/>
              <a:t>変動幅</a:t>
            </a:r>
            <a:endParaRPr kumimoji="1" lang="en-US" altLang="ja-JP" sz="1100" dirty="0"/>
          </a:p>
          <a:p>
            <a:pPr algn="ctr"/>
            <a:r>
              <a:rPr kumimoji="1" lang="ja-JP" altLang="en-US" sz="1100" dirty="0"/>
              <a:t>約</a:t>
            </a:r>
            <a:r>
              <a:rPr kumimoji="1" lang="en-US" altLang="ja-JP" sz="1100" dirty="0"/>
              <a:t>2.5</a:t>
            </a:r>
            <a:r>
              <a:rPr kumimoji="1" lang="ja-JP" altLang="en-US" sz="1100" dirty="0"/>
              <a:t>違反</a:t>
            </a:r>
          </a:p>
        </p:txBody>
      </p:sp>
      <p:cxnSp>
        <p:nvCxnSpPr>
          <p:cNvPr id="80" name="直線コネクタ 79">
            <a:extLst>
              <a:ext uri="{FF2B5EF4-FFF2-40B4-BE49-F238E27FC236}">
                <a16:creationId xmlns:a16="http://schemas.microsoft.com/office/drawing/2014/main" id="{0F651771-80A6-45D5-884B-7ACF93E4E25E}"/>
              </a:ext>
            </a:extLst>
          </p:cNvPr>
          <p:cNvCxnSpPr>
            <a:cxnSpLocks/>
          </p:cNvCxnSpPr>
          <p:nvPr/>
        </p:nvCxnSpPr>
        <p:spPr>
          <a:xfrm flipV="1">
            <a:off x="951617" y="4614236"/>
            <a:ext cx="91844" cy="10290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E353D0B-2708-4654-B717-333C86996325}"/>
              </a:ext>
            </a:extLst>
          </p:cNvPr>
          <p:cNvSpPr txBox="1"/>
          <p:nvPr/>
        </p:nvSpPr>
        <p:spPr>
          <a:xfrm>
            <a:off x="2448204" y="3083696"/>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Tree>
    <p:extLst>
      <p:ext uri="{BB962C8B-B14F-4D97-AF65-F5344CB8AC3E}">
        <p14:creationId xmlns:p14="http://schemas.microsoft.com/office/powerpoint/2010/main" val="248123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探索過程の挙動</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α</a:t>
            </a:r>
            <a:r>
              <a:rPr lang="ja-JP" altLang="en-US" sz="2800" dirty="0"/>
              <a:t>が低下してから、違反量の削減が本格化する。</a:t>
            </a:r>
            <a:endParaRPr lang="en-US" altLang="ja-JP" sz="28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6662749"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3</a:t>
            </a:r>
            <a:endParaRPr kumimoji="1" lang="ja-JP" altLang="en-US" sz="1600" b="1" dirty="0"/>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9640504"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4</a:t>
            </a:r>
            <a:endParaRPr kumimoji="1" lang="ja-JP" altLang="en-US" sz="1600" b="1" dirty="0"/>
          </a:p>
        </p:txBody>
      </p:sp>
      <p:pic>
        <p:nvPicPr>
          <p:cNvPr id="49" name="図 48">
            <a:extLst>
              <a:ext uri="{FF2B5EF4-FFF2-40B4-BE49-F238E27FC236}">
                <a16:creationId xmlns:a16="http://schemas.microsoft.com/office/drawing/2014/main" id="{8346BA6F-B36C-4788-9C70-2625D7E0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074" y="2174212"/>
            <a:ext cx="2995385" cy="1980000"/>
          </a:xfrm>
          <a:prstGeom prst="rect">
            <a:avLst/>
          </a:prstGeom>
        </p:spPr>
      </p:pic>
      <p:pic>
        <p:nvPicPr>
          <p:cNvPr id="50" name="図 49">
            <a:extLst>
              <a:ext uri="{FF2B5EF4-FFF2-40B4-BE49-F238E27FC236}">
                <a16:creationId xmlns:a16="http://schemas.microsoft.com/office/drawing/2014/main" id="{E2B39D45-662C-4AFD-B8C1-DC502C39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906" y="2174212"/>
            <a:ext cx="2990308" cy="1980000"/>
          </a:xfrm>
          <a:prstGeom prst="rect">
            <a:avLst/>
          </a:prstGeom>
        </p:spPr>
      </p:pic>
      <p:pic>
        <p:nvPicPr>
          <p:cNvPr id="5" name="図 4" descr="グラフ&#10;&#10;自動的に生成された説明">
            <a:extLst>
              <a:ext uri="{FF2B5EF4-FFF2-40B4-BE49-F238E27FC236}">
                <a16:creationId xmlns:a16="http://schemas.microsoft.com/office/drawing/2014/main" id="{3814C501-7F8D-459C-9669-788E22E4A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230" y="4314057"/>
            <a:ext cx="2650768" cy="1752202"/>
          </a:xfrm>
          <a:prstGeom prst="rect">
            <a:avLst/>
          </a:prstGeom>
        </p:spPr>
      </p:pic>
      <p:pic>
        <p:nvPicPr>
          <p:cNvPr id="9" name="図 8" descr="グラフ&#10;&#10;自動的に生成された説明">
            <a:extLst>
              <a:ext uri="{FF2B5EF4-FFF2-40B4-BE49-F238E27FC236}">
                <a16:creationId xmlns:a16="http://schemas.microsoft.com/office/drawing/2014/main" id="{5BFD396A-A865-4C31-B177-FB584622D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959" y="4314057"/>
            <a:ext cx="2650769" cy="1752204"/>
          </a:xfrm>
          <a:prstGeom prst="rect">
            <a:avLst/>
          </a:prstGeom>
        </p:spPr>
      </p:pic>
      <p:pic>
        <p:nvPicPr>
          <p:cNvPr id="55" name="図 54" descr="グラフ, 折れ線グラフ&#10;&#10;自動的に生成された説明">
            <a:extLst>
              <a:ext uri="{FF2B5EF4-FFF2-40B4-BE49-F238E27FC236}">
                <a16:creationId xmlns:a16="http://schemas.microsoft.com/office/drawing/2014/main" id="{85973421-B289-4076-99FE-6917CF9B5E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1" y="2174212"/>
            <a:ext cx="2995385" cy="1980000"/>
          </a:xfrm>
          <a:prstGeom prst="rect">
            <a:avLst/>
          </a:prstGeom>
        </p:spPr>
      </p:pic>
      <p:pic>
        <p:nvPicPr>
          <p:cNvPr id="56" name="図 55">
            <a:extLst>
              <a:ext uri="{FF2B5EF4-FFF2-40B4-BE49-F238E27FC236}">
                <a16:creationId xmlns:a16="http://schemas.microsoft.com/office/drawing/2014/main" id="{494E5450-9438-440C-82B4-6D1A16417F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681" y="2174212"/>
            <a:ext cx="2995385" cy="1980000"/>
          </a:xfrm>
          <a:prstGeom prst="rect">
            <a:avLst/>
          </a:prstGeom>
        </p:spPr>
      </p:pic>
      <p:pic>
        <p:nvPicPr>
          <p:cNvPr id="58" name="図 57" descr="グラフ, 折れ線グラフ&#10;&#10;自動的に生成された説明">
            <a:extLst>
              <a:ext uri="{FF2B5EF4-FFF2-40B4-BE49-F238E27FC236}">
                <a16:creationId xmlns:a16="http://schemas.microsoft.com/office/drawing/2014/main" id="{BD6B3082-EA1A-4F8F-AE17-6C5AEE45D7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939" y="4314057"/>
            <a:ext cx="2650770" cy="1752204"/>
          </a:xfrm>
          <a:prstGeom prst="rect">
            <a:avLst/>
          </a:prstGeom>
        </p:spPr>
      </p:pic>
      <p:pic>
        <p:nvPicPr>
          <p:cNvPr id="59" name="図 58" descr="グラフ, 折れ線グラフ&#10;&#10;自動的に生成された説明">
            <a:extLst>
              <a:ext uri="{FF2B5EF4-FFF2-40B4-BE49-F238E27FC236}">
                <a16:creationId xmlns:a16="http://schemas.microsoft.com/office/drawing/2014/main" id="{56AC855C-AC71-488A-BA3A-A815D1CC77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9966" y="4314058"/>
            <a:ext cx="2654340" cy="1754562"/>
          </a:xfrm>
          <a:prstGeom prst="rect">
            <a:avLst/>
          </a:prstGeom>
        </p:spPr>
      </p:pic>
      <p:sp>
        <p:nvSpPr>
          <p:cNvPr id="60" name="テキスト ボックス 59">
            <a:extLst>
              <a:ext uri="{FF2B5EF4-FFF2-40B4-BE49-F238E27FC236}">
                <a16:creationId xmlns:a16="http://schemas.microsoft.com/office/drawing/2014/main" id="{4DDC31AB-E9B0-4EDD-BF68-39EB1D536CA3}"/>
              </a:ext>
            </a:extLst>
          </p:cNvPr>
          <p:cNvSpPr txBox="1"/>
          <p:nvPr/>
        </p:nvSpPr>
        <p:spPr>
          <a:xfrm>
            <a:off x="550508"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1</a:t>
            </a:r>
            <a:endParaRPr kumimoji="1" lang="ja-JP" altLang="en-US" sz="1600" b="1" dirty="0"/>
          </a:p>
        </p:txBody>
      </p:sp>
      <p:sp>
        <p:nvSpPr>
          <p:cNvPr id="62" name="テキスト ボックス 61">
            <a:extLst>
              <a:ext uri="{FF2B5EF4-FFF2-40B4-BE49-F238E27FC236}">
                <a16:creationId xmlns:a16="http://schemas.microsoft.com/office/drawing/2014/main" id="{A8E16C6E-B5EE-4554-9307-700B58F64636}"/>
              </a:ext>
            </a:extLst>
          </p:cNvPr>
          <p:cNvSpPr txBox="1"/>
          <p:nvPr/>
        </p:nvSpPr>
        <p:spPr>
          <a:xfrm>
            <a:off x="3584018"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2</a:t>
            </a:r>
            <a:endParaRPr kumimoji="1" lang="ja-JP" altLang="en-US" sz="1600" b="1" dirty="0"/>
          </a:p>
        </p:txBody>
      </p:sp>
      <p:sp>
        <p:nvSpPr>
          <p:cNvPr id="66" name="テキスト ボックス 65">
            <a:extLst>
              <a:ext uri="{FF2B5EF4-FFF2-40B4-BE49-F238E27FC236}">
                <a16:creationId xmlns:a16="http://schemas.microsoft.com/office/drawing/2014/main" id="{96BD8E61-EA6F-40DF-BAE8-65D124C79032}"/>
              </a:ext>
            </a:extLst>
          </p:cNvPr>
          <p:cNvSpPr txBox="1"/>
          <p:nvPr/>
        </p:nvSpPr>
        <p:spPr>
          <a:xfrm>
            <a:off x="2550149" y="3664836"/>
            <a:ext cx="786774" cy="261610"/>
          </a:xfrm>
          <a:prstGeom prst="rect">
            <a:avLst/>
          </a:prstGeom>
          <a:noFill/>
        </p:spPr>
        <p:txBody>
          <a:bodyPr wrap="square" rtlCol="0">
            <a:spAutoFit/>
          </a:bodyPr>
          <a:lstStyle/>
          <a:p>
            <a:pPr algn="ctr"/>
            <a:r>
              <a:rPr kumimoji="1" lang="en-US" altLang="ja-JP" sz="1100" dirty="0"/>
              <a:t>16.22</a:t>
            </a:r>
            <a:endParaRPr kumimoji="1" lang="ja-JP" altLang="en-US" sz="1100" dirty="0"/>
          </a:p>
        </p:txBody>
      </p:sp>
      <p:sp>
        <p:nvSpPr>
          <p:cNvPr id="70" name="テキスト ボックス 69">
            <a:extLst>
              <a:ext uri="{FF2B5EF4-FFF2-40B4-BE49-F238E27FC236}">
                <a16:creationId xmlns:a16="http://schemas.microsoft.com/office/drawing/2014/main" id="{80121EF7-FD62-43FB-86A4-985F07705167}"/>
              </a:ext>
            </a:extLst>
          </p:cNvPr>
          <p:cNvSpPr txBox="1"/>
          <p:nvPr/>
        </p:nvSpPr>
        <p:spPr>
          <a:xfrm>
            <a:off x="5633589" y="3664836"/>
            <a:ext cx="786774" cy="261610"/>
          </a:xfrm>
          <a:prstGeom prst="rect">
            <a:avLst/>
          </a:prstGeom>
          <a:noFill/>
        </p:spPr>
        <p:txBody>
          <a:bodyPr wrap="square" rtlCol="0">
            <a:spAutoFit/>
          </a:bodyPr>
          <a:lstStyle/>
          <a:p>
            <a:pPr algn="ctr"/>
            <a:r>
              <a:rPr kumimoji="1" lang="en-US" altLang="ja-JP" sz="1100" dirty="0"/>
              <a:t>0.49</a:t>
            </a:r>
            <a:endParaRPr kumimoji="1" lang="ja-JP" altLang="en-US" sz="1100" dirty="0"/>
          </a:p>
        </p:txBody>
      </p:sp>
      <p:sp>
        <p:nvSpPr>
          <p:cNvPr id="74" name="テキスト ボックス 73">
            <a:extLst>
              <a:ext uri="{FF2B5EF4-FFF2-40B4-BE49-F238E27FC236}">
                <a16:creationId xmlns:a16="http://schemas.microsoft.com/office/drawing/2014/main" id="{F75DF3BD-ECB1-4EFF-B0B5-1A6DB7442AA3}"/>
              </a:ext>
            </a:extLst>
          </p:cNvPr>
          <p:cNvSpPr txBox="1"/>
          <p:nvPr/>
        </p:nvSpPr>
        <p:spPr>
          <a:xfrm>
            <a:off x="8631068" y="3664836"/>
            <a:ext cx="786774" cy="261610"/>
          </a:xfrm>
          <a:prstGeom prst="rect">
            <a:avLst/>
          </a:prstGeom>
          <a:noFill/>
        </p:spPr>
        <p:txBody>
          <a:bodyPr wrap="square" rtlCol="0">
            <a:spAutoFit/>
          </a:bodyPr>
          <a:lstStyle/>
          <a:p>
            <a:pPr algn="ctr"/>
            <a:r>
              <a:rPr kumimoji="1" lang="en-US" altLang="ja-JP" sz="1100" dirty="0"/>
              <a:t>3.77</a:t>
            </a:r>
            <a:endParaRPr kumimoji="1" lang="ja-JP" altLang="en-US" sz="1100" dirty="0"/>
          </a:p>
        </p:txBody>
      </p:sp>
      <p:sp>
        <p:nvSpPr>
          <p:cNvPr id="75" name="テキスト ボックス 74">
            <a:extLst>
              <a:ext uri="{FF2B5EF4-FFF2-40B4-BE49-F238E27FC236}">
                <a16:creationId xmlns:a16="http://schemas.microsoft.com/office/drawing/2014/main" id="{7ACB69F7-892A-4573-B4AB-88E0F86A8F02}"/>
              </a:ext>
            </a:extLst>
          </p:cNvPr>
          <p:cNvSpPr txBox="1"/>
          <p:nvPr/>
        </p:nvSpPr>
        <p:spPr>
          <a:xfrm>
            <a:off x="11586356" y="3664836"/>
            <a:ext cx="786774" cy="261610"/>
          </a:xfrm>
          <a:prstGeom prst="rect">
            <a:avLst/>
          </a:prstGeom>
          <a:noFill/>
        </p:spPr>
        <p:txBody>
          <a:bodyPr wrap="square" rtlCol="0">
            <a:spAutoFit/>
          </a:bodyPr>
          <a:lstStyle/>
          <a:p>
            <a:pPr algn="ctr"/>
            <a:r>
              <a:rPr kumimoji="1" lang="en-US" altLang="ja-JP" sz="1100" dirty="0"/>
              <a:t>4.15</a:t>
            </a:r>
            <a:endParaRPr kumimoji="1" lang="ja-JP" altLang="en-US" sz="1100" dirty="0"/>
          </a:p>
        </p:txBody>
      </p:sp>
      <p:sp>
        <p:nvSpPr>
          <p:cNvPr id="76" name="テキスト ボックス 75">
            <a:extLst>
              <a:ext uri="{FF2B5EF4-FFF2-40B4-BE49-F238E27FC236}">
                <a16:creationId xmlns:a16="http://schemas.microsoft.com/office/drawing/2014/main" id="{8A63C9D9-7510-4429-B877-91CB7BCD571B}"/>
              </a:ext>
            </a:extLst>
          </p:cNvPr>
          <p:cNvSpPr txBox="1"/>
          <p:nvPr/>
        </p:nvSpPr>
        <p:spPr>
          <a:xfrm>
            <a:off x="8631068" y="2486890"/>
            <a:ext cx="786774" cy="261610"/>
          </a:xfrm>
          <a:prstGeom prst="rect">
            <a:avLst/>
          </a:prstGeom>
          <a:noFill/>
        </p:spPr>
        <p:txBody>
          <a:bodyPr wrap="square" rtlCol="0">
            <a:spAutoFit/>
          </a:bodyPr>
          <a:lstStyle/>
          <a:p>
            <a:pPr algn="ctr"/>
            <a:r>
              <a:rPr kumimoji="1" lang="en-US" altLang="ja-JP" sz="1100" dirty="0"/>
              <a:t>41</a:t>
            </a:r>
            <a:endParaRPr kumimoji="1" lang="ja-JP" altLang="en-US" sz="1100" dirty="0"/>
          </a:p>
        </p:txBody>
      </p:sp>
      <p:sp>
        <p:nvSpPr>
          <p:cNvPr id="80" name="テキスト ボックス 79">
            <a:extLst>
              <a:ext uri="{FF2B5EF4-FFF2-40B4-BE49-F238E27FC236}">
                <a16:creationId xmlns:a16="http://schemas.microsoft.com/office/drawing/2014/main" id="{AFAE7114-306D-4A53-8B73-0B118D911ABD}"/>
              </a:ext>
            </a:extLst>
          </p:cNvPr>
          <p:cNvSpPr txBox="1"/>
          <p:nvPr/>
        </p:nvSpPr>
        <p:spPr>
          <a:xfrm>
            <a:off x="11563009" y="2486890"/>
            <a:ext cx="786774" cy="261610"/>
          </a:xfrm>
          <a:prstGeom prst="rect">
            <a:avLst/>
          </a:prstGeom>
          <a:noFill/>
        </p:spPr>
        <p:txBody>
          <a:bodyPr wrap="square" rtlCol="0">
            <a:spAutoFit/>
          </a:bodyPr>
          <a:lstStyle/>
          <a:p>
            <a:pPr algn="ctr"/>
            <a:r>
              <a:rPr kumimoji="1" lang="en-US" altLang="ja-JP" sz="1100" dirty="0"/>
              <a:t>17</a:t>
            </a:r>
            <a:endParaRPr kumimoji="1" lang="ja-JP" altLang="en-US" sz="1100" dirty="0"/>
          </a:p>
        </p:txBody>
      </p:sp>
    </p:spTree>
    <p:extLst>
      <p:ext uri="{BB962C8B-B14F-4D97-AF65-F5344CB8AC3E}">
        <p14:creationId xmlns:p14="http://schemas.microsoft.com/office/powerpoint/2010/main" val="189296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30</a:t>
            </a:r>
            <a:r>
              <a:rPr lang="ja-JP" altLang="en-US" sz="2800" dirty="0"/>
              <a:t>分以上かかっても、微小な制約違反が残るが、妥当な操作計画に近い結果は得られた。</a:t>
            </a:r>
            <a:endParaRPr lang="en-US" altLang="ja-JP" sz="28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417667" y="3014013"/>
            <a:ext cx="696758" cy="307777"/>
          </a:xfrm>
          <a:prstGeom prst="rect">
            <a:avLst/>
          </a:prstGeom>
          <a:noFill/>
        </p:spPr>
        <p:txBody>
          <a:bodyPr wrap="square" rtlCol="0">
            <a:spAutoFit/>
          </a:bodyPr>
          <a:lstStyle/>
          <a:p>
            <a:r>
              <a:rPr kumimoji="1" lang="ja-JP" altLang="en-US" sz="1400" b="1" dirty="0"/>
              <a:t>条件</a:t>
            </a:r>
          </a:p>
        </p:txBody>
      </p:sp>
      <mc:AlternateContent xmlns:mc="http://schemas.openxmlformats.org/markup-compatibility/2006" xmlns:a14="http://schemas.microsoft.com/office/drawing/2010/main">
        <mc:Choice Requires="a14">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174076378"/>
                  </p:ext>
                </p:extLst>
              </p:nvPr>
            </p:nvGraphicFramePr>
            <p:xfrm>
              <a:off x="1038225" y="2438400"/>
              <a:ext cx="10957950" cy="243840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937617659"/>
                        </a:ext>
                      </a:extLst>
                    </a:gridCol>
                    <a:gridCol w="1512000">
                      <a:extLst>
                        <a:ext uri="{9D8B030D-6E8A-4147-A177-3AD203B41FA5}">
                          <a16:colId xmlns:a16="http://schemas.microsoft.com/office/drawing/2014/main" val="848720974"/>
                        </a:ext>
                      </a:extLst>
                    </a:gridCol>
                    <a:gridCol w="1512000">
                      <a:extLst>
                        <a:ext uri="{9D8B030D-6E8A-4147-A177-3AD203B41FA5}">
                          <a16:colId xmlns:a16="http://schemas.microsoft.com/office/drawing/2014/main" val="612450490"/>
                        </a:ext>
                      </a:extLst>
                    </a:gridCol>
                    <a:gridCol w="1512000">
                      <a:extLst>
                        <a:ext uri="{9D8B030D-6E8A-4147-A177-3AD203B41FA5}">
                          <a16:colId xmlns:a16="http://schemas.microsoft.com/office/drawing/2014/main" val="2185039895"/>
                        </a:ext>
                      </a:extLst>
                    </a:gridCol>
                    <a:gridCol w="1512000">
                      <a:extLst>
                        <a:ext uri="{9D8B030D-6E8A-4147-A177-3AD203B41FA5}">
                          <a16:colId xmlns:a16="http://schemas.microsoft.com/office/drawing/2014/main" val="1341872680"/>
                        </a:ext>
                      </a:extLst>
                    </a:gridCol>
                    <a:gridCol w="1512000">
                      <a:extLst>
                        <a:ext uri="{9D8B030D-6E8A-4147-A177-3AD203B41FA5}">
                          <a16:colId xmlns:a16="http://schemas.microsoft.com/office/drawing/2014/main" val="2504291821"/>
                        </a:ext>
                      </a:extLst>
                    </a:gridCol>
                    <a:gridCol w="1512000">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623655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0.59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16.22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3.77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38.6min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19.5min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36.8min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174076378"/>
                  </p:ext>
                </p:extLst>
              </p:nvPr>
            </p:nvGraphicFramePr>
            <p:xfrm>
              <a:off x="1038225" y="2438400"/>
              <a:ext cx="10957950" cy="243840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937617659"/>
                        </a:ext>
                      </a:extLst>
                    </a:gridCol>
                    <a:gridCol w="1512000">
                      <a:extLst>
                        <a:ext uri="{9D8B030D-6E8A-4147-A177-3AD203B41FA5}">
                          <a16:colId xmlns:a16="http://schemas.microsoft.com/office/drawing/2014/main" val="848720974"/>
                        </a:ext>
                      </a:extLst>
                    </a:gridCol>
                    <a:gridCol w="1512000">
                      <a:extLst>
                        <a:ext uri="{9D8B030D-6E8A-4147-A177-3AD203B41FA5}">
                          <a16:colId xmlns:a16="http://schemas.microsoft.com/office/drawing/2014/main" val="612450490"/>
                        </a:ext>
                      </a:extLst>
                    </a:gridCol>
                    <a:gridCol w="1512000">
                      <a:extLst>
                        <a:ext uri="{9D8B030D-6E8A-4147-A177-3AD203B41FA5}">
                          <a16:colId xmlns:a16="http://schemas.microsoft.com/office/drawing/2014/main" val="2185039895"/>
                        </a:ext>
                      </a:extLst>
                    </a:gridCol>
                    <a:gridCol w="1512000">
                      <a:extLst>
                        <a:ext uri="{9D8B030D-6E8A-4147-A177-3AD203B41FA5}">
                          <a16:colId xmlns:a16="http://schemas.microsoft.com/office/drawing/2014/main" val="1341872680"/>
                        </a:ext>
                      </a:extLst>
                    </a:gridCol>
                    <a:gridCol w="1512000">
                      <a:extLst>
                        <a:ext uri="{9D8B030D-6E8A-4147-A177-3AD203B41FA5}">
                          <a16:colId xmlns:a16="http://schemas.microsoft.com/office/drawing/2014/main" val="2504291821"/>
                        </a:ext>
                      </a:extLst>
                    </a:gridCol>
                    <a:gridCol w="1512000">
                      <a:extLst>
                        <a:ext uri="{9D8B030D-6E8A-4147-A177-3AD203B41FA5}">
                          <a16:colId xmlns:a16="http://schemas.microsoft.com/office/drawing/2014/main" val="2300472571"/>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623655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4498" t="-204000" r="-498795"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403" t="-204000" r="-4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5403" t="-204000" r="-3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5403" t="-204000" r="-2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25403" t="-204000" r="-1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5403" t="-204000" r="-806" b="-520000"/>
                          </a:stretch>
                        </a:blipFill>
                      </a:tcPr>
                    </a:tc>
                    <a:extLst>
                      <a:ext uri="{0D108BD9-81ED-4DB2-BD59-A6C34878D82A}">
                        <a16:rowId xmlns:a16="http://schemas.microsoft.com/office/drawing/2014/main" val="334039986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0.59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16.22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3.77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38.6min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19.5min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36.8min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53" name="テキスト ボックス 52">
            <a:extLst>
              <a:ext uri="{FF2B5EF4-FFF2-40B4-BE49-F238E27FC236}">
                <a16:creationId xmlns:a16="http://schemas.microsoft.com/office/drawing/2014/main" id="{0715258B-8900-4896-B5BB-5A5C4947F134}"/>
              </a:ext>
            </a:extLst>
          </p:cNvPr>
          <p:cNvSpPr txBox="1"/>
          <p:nvPr/>
        </p:nvSpPr>
        <p:spPr>
          <a:xfrm>
            <a:off x="421749" y="4278403"/>
            <a:ext cx="696758" cy="307777"/>
          </a:xfrm>
          <a:prstGeom prst="rect">
            <a:avLst/>
          </a:prstGeom>
          <a:noFill/>
        </p:spPr>
        <p:txBody>
          <a:bodyPr wrap="square" rtlCol="0">
            <a:spAutoFit/>
          </a:bodyPr>
          <a:lstStyle/>
          <a:p>
            <a:r>
              <a:rPr kumimoji="1" lang="ja-JP" altLang="en-US" sz="1400" b="1" dirty="0"/>
              <a:t>結果</a:t>
            </a:r>
          </a:p>
        </p:txBody>
      </p:sp>
    </p:spTree>
    <p:extLst>
      <p:ext uri="{BB962C8B-B14F-4D97-AF65-F5344CB8AC3E}">
        <p14:creationId xmlns:p14="http://schemas.microsoft.com/office/powerpoint/2010/main" val="216615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やや制約違反が残るが、時間をかければ妥当な操作計画が得られた。</a:t>
            </a:r>
            <a:endParaRPr lang="en-US" altLang="ja-JP" sz="2800" dirty="0"/>
          </a:p>
          <a:p>
            <a:pPr lvl="1"/>
            <a:r>
              <a:rPr lang="ja-JP" altLang="en-US" sz="2400" dirty="0"/>
              <a:t>石巻蒸解の特性式の緩和幅が厳しすぎる可能性はある</a:t>
            </a:r>
            <a:endParaRPr lang="en-US" altLang="ja-JP" sz="2400" dirty="0"/>
          </a:p>
          <a:p>
            <a:r>
              <a:rPr lang="ja-JP" altLang="en-US" sz="2800" dirty="0"/>
              <a:t>アルゴリズム側の課題も浮き彫りになっている。</a:t>
            </a:r>
            <a:endParaRPr lang="en-US" altLang="ja-JP" sz="2800" dirty="0"/>
          </a:p>
          <a:p>
            <a:pPr lvl="1"/>
            <a:r>
              <a:rPr lang="en-US" altLang="ja-JP" sz="2400" dirty="0"/>
              <a:t>(</a:t>
            </a:r>
            <a:r>
              <a:rPr lang="en-US" altLang="ja-JP" sz="2400" dirty="0" err="1"/>
              <a:t>f,v</a:t>
            </a:r>
            <a:r>
              <a:rPr lang="en-US" altLang="ja-JP" sz="2400" dirty="0"/>
              <a:t>)</a:t>
            </a:r>
            <a:r>
              <a:rPr lang="ja-JP" altLang="en-US" sz="2400" dirty="0"/>
              <a:t>のスケール性が異なる・多数制約という状況になるため、アルゴリズム側の課題を解決しないと、探索効率が上がらないと考えられる。</a:t>
            </a:r>
            <a:endParaRPr lang="en-US" altLang="ja-JP" sz="2400" dirty="0"/>
          </a:p>
          <a:p>
            <a:pPr lvl="2"/>
            <a:r>
              <a:rPr lang="ja-JP" altLang="en-US" sz="2000" dirty="0"/>
              <a:t>都立大小島君がまさにスケール差が大きい場合の正規化法を検討してもらっているため、もう少しすると、成果を利用できる可能性がある</a:t>
            </a:r>
            <a:endParaRPr lang="en-US" altLang="ja-JP" sz="2000" dirty="0"/>
          </a:p>
          <a:p>
            <a:pPr lvl="1"/>
            <a:r>
              <a:rPr lang="ja-JP" altLang="en-US" sz="2400" dirty="0"/>
              <a:t>近傍生成の際に「差分の特性式」と「変動幅制約」を同時に満たすのが大変だと考えられる。スケジューリング最適化において、時刻をまたがる制約でも、探索効率が落ちないような工夫が必要。</a:t>
            </a:r>
            <a:endParaRPr lang="en-US" altLang="ja-JP" sz="2400" dirty="0"/>
          </a:p>
          <a:p>
            <a:r>
              <a:rPr lang="ja-JP" altLang="en-US" sz="2800" dirty="0"/>
              <a:t>検証のために試行錯誤で実行するが、計算実行だけで大きく時間を消費するため、検証スピードを上げるには検証環境を検討するのも視野に入れる。</a:t>
            </a:r>
            <a:endParaRPr lang="en-US" altLang="ja-JP" sz="2800" dirty="0"/>
          </a:p>
        </p:txBody>
      </p:sp>
    </p:spTree>
    <p:extLst>
      <p:ext uri="{BB962C8B-B14F-4D97-AF65-F5344CB8AC3E}">
        <p14:creationId xmlns:p14="http://schemas.microsoft.com/office/powerpoint/2010/main" val="136215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今後</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石巻蒸解の残件として、現在の状態で、制約違反量だけを目的関数として、可能解が見つかるか検証する。</a:t>
            </a:r>
            <a:endParaRPr lang="en-US" altLang="ja-JP" sz="2800" dirty="0"/>
          </a:p>
          <a:p>
            <a:pPr lvl="1"/>
            <a:r>
              <a:rPr lang="ja-JP" altLang="en-US" sz="2400" dirty="0"/>
              <a:t>現在のアルゴリズムは、比較的可能解を発見しやすい状況で、</a:t>
            </a:r>
            <a:r>
              <a:rPr lang="en-US" altLang="ja-JP" sz="2400" dirty="0"/>
              <a:t>α</a:t>
            </a:r>
            <a:r>
              <a:rPr lang="ja-JP" altLang="en-US" sz="2400" dirty="0"/>
              <a:t>を調整することを想定している</a:t>
            </a:r>
            <a:endParaRPr lang="en-US" altLang="ja-JP" sz="2400" dirty="0"/>
          </a:p>
          <a:p>
            <a:pPr lvl="1"/>
            <a:r>
              <a:rPr lang="ja-JP" altLang="en-US" sz="2400" dirty="0"/>
              <a:t>可能解だけを発見する目的として、初手で制約違反削減だけを解くアプローチもありか？</a:t>
            </a:r>
            <a:endParaRPr lang="en-US" altLang="ja-JP" dirty="0"/>
          </a:p>
          <a:p>
            <a:r>
              <a:rPr lang="ja-JP" altLang="en-US" sz="2800" dirty="0"/>
              <a:t>バイナリ変数を入れた問題で検証する。</a:t>
            </a:r>
            <a:endParaRPr lang="en-US" altLang="ja-JP" sz="2800" dirty="0"/>
          </a:p>
          <a:p>
            <a:r>
              <a:rPr lang="ja-JP" altLang="en-US" sz="2800" dirty="0"/>
              <a:t>非線形性を入れた問題で検証する。</a:t>
            </a:r>
            <a:endParaRPr lang="en-US" altLang="ja-JP" sz="2800" dirty="0"/>
          </a:p>
        </p:txBody>
      </p:sp>
    </p:spTree>
    <p:extLst>
      <p:ext uri="{BB962C8B-B14F-4D97-AF65-F5344CB8AC3E}">
        <p14:creationId xmlns:p14="http://schemas.microsoft.com/office/powerpoint/2010/main" val="2320579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アルゴリズムのパラメータ設定２</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スカラ化関数</a:t>
                </a:r>
                <a14:m>
                  <m:oMath xmlns:m="http://schemas.openxmlformats.org/officeDocument/2006/math">
                    <m:r>
                      <a:rPr lang="en-US" altLang="ja-JP" b="0" i="1" smtClean="0">
                        <a:latin typeface="Cambria Math" panose="02040503050406030204" pitchFamily="18" charset="0"/>
                      </a:rPr>
                      <m:t>𝑆</m:t>
                    </m:r>
                  </m:oMath>
                </a14:m>
                <a:r>
                  <a:rPr lang="ja-JP" altLang="en-US" dirty="0"/>
                  <a:t>における正規化（投稿論文の方法）</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DE13A6-CCAC-47FA-867A-C68D981C9767}"/>
                  </a:ext>
                </a:extLst>
              </p:cNvPr>
              <p:cNvSpPr txBox="1"/>
              <p:nvPr/>
            </p:nvSpPr>
            <p:spPr>
              <a:xfrm>
                <a:off x="898638" y="1794229"/>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83DE13A6-CCAC-47FA-867A-C68D981C9767}"/>
                  </a:ext>
                </a:extLst>
              </p:cNvPr>
              <p:cNvSpPr txBox="1">
                <a:spLocks noRot="1" noChangeAspect="1" noMove="1" noResize="1" noEditPoints="1" noAdjustHandles="1" noChangeArrowheads="1" noChangeShapeType="1" noTextEdit="1"/>
              </p:cNvSpPr>
              <p:nvPr/>
            </p:nvSpPr>
            <p:spPr>
              <a:xfrm>
                <a:off x="898638" y="1794229"/>
                <a:ext cx="4036523" cy="404983"/>
              </a:xfrm>
              <a:prstGeom prst="rect">
                <a:avLst/>
              </a:prstGeom>
              <a:blipFill>
                <a:blip r:embed="rId3"/>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E5B45AA-5A56-459F-B9B6-818067E9F349}"/>
                  </a:ext>
                </a:extLst>
              </p:cNvPr>
              <p:cNvSpPr txBox="1"/>
              <p:nvPr/>
            </p:nvSpPr>
            <p:spPr>
              <a:xfrm>
                <a:off x="4935161" y="1851191"/>
                <a:ext cx="938719" cy="283026"/>
              </a:xfrm>
              <a:prstGeom prst="rect">
                <a:avLst/>
              </a:prstGeom>
              <a:noFill/>
            </p:spPr>
            <p:txBody>
              <a:bodyPr wrap="none" rtlCol="0">
                <a:spAutoFit/>
              </a:bodyPr>
              <a:lstStyle/>
              <a:p>
                <a14:m>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1" i="1">
                            <a:latin typeface="Cambria Math" panose="02040503050406030204" pitchFamily="18" charset="0"/>
                          </a:rPr>
                          <m:t>𝒙</m:t>
                        </m:r>
                      </m:e>
                      <m:sup>
                        <m:r>
                          <a:rPr kumimoji="1" lang="en-US" altLang="ja-JP" sz="1200" b="0" i="1" smtClean="0">
                            <a:latin typeface="Cambria Math" panose="02040503050406030204" pitchFamily="18" charset="0"/>
                          </a:rPr>
                          <m:t>𝑖</m:t>
                        </m:r>
                      </m:sup>
                    </m:sSup>
                  </m:oMath>
                </a14:m>
                <a:r>
                  <a:rPr kumimoji="1" lang="ja-JP" altLang="en-US" sz="1200" dirty="0"/>
                  <a:t>：探索点</a:t>
                </a:r>
              </a:p>
            </p:txBody>
          </p:sp>
        </mc:Choice>
        <mc:Fallback xmlns="">
          <p:sp>
            <p:nvSpPr>
              <p:cNvPr id="52" name="テキスト ボックス 51">
                <a:extLst>
                  <a:ext uri="{FF2B5EF4-FFF2-40B4-BE49-F238E27FC236}">
                    <a16:creationId xmlns:a16="http://schemas.microsoft.com/office/drawing/2014/main" id="{BE5B45AA-5A56-459F-B9B6-818067E9F349}"/>
                  </a:ext>
                </a:extLst>
              </p:cNvPr>
              <p:cNvSpPr txBox="1">
                <a:spLocks noRot="1" noChangeAspect="1" noMove="1" noResize="1" noEditPoints="1" noAdjustHandles="1" noChangeArrowheads="1" noChangeShapeType="1" noTextEdit="1"/>
              </p:cNvSpPr>
              <p:nvPr/>
            </p:nvSpPr>
            <p:spPr>
              <a:xfrm>
                <a:off x="4935161" y="1851191"/>
                <a:ext cx="938719" cy="283026"/>
              </a:xfrm>
              <a:prstGeom prst="rect">
                <a:avLst/>
              </a:prstGeom>
              <a:blipFill>
                <a:blip r:embed="rId4"/>
                <a:stretch>
                  <a:fillRect t="-2174"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000AAF4-2BEA-4E05-8492-37D63AA2A7AC}"/>
                  </a:ext>
                </a:extLst>
              </p:cNvPr>
              <p:cNvSpPr txBox="1"/>
              <p:nvPr/>
            </p:nvSpPr>
            <p:spPr>
              <a:xfrm>
                <a:off x="927213" y="2277819"/>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4000AAF4-2BEA-4E05-8492-37D63AA2A7AC}"/>
                  </a:ext>
                </a:extLst>
              </p:cNvPr>
              <p:cNvSpPr txBox="1">
                <a:spLocks noRot="1" noChangeAspect="1" noMove="1" noResize="1" noEditPoints="1" noAdjustHandles="1" noChangeArrowheads="1" noChangeShapeType="1" noTextEdit="1"/>
              </p:cNvSpPr>
              <p:nvPr/>
            </p:nvSpPr>
            <p:spPr>
              <a:xfrm>
                <a:off x="927213" y="2277819"/>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92B276B-A5D6-4B6D-8DC9-E8C6BE17712C}"/>
                  </a:ext>
                </a:extLst>
              </p:cNvPr>
              <p:cNvSpPr txBox="1"/>
              <p:nvPr/>
            </p:nvSpPr>
            <p:spPr>
              <a:xfrm>
                <a:off x="927212" y="3085997"/>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92B276B-A5D6-4B6D-8DC9-E8C6BE17712C}"/>
                  </a:ext>
                </a:extLst>
              </p:cNvPr>
              <p:cNvSpPr txBox="1">
                <a:spLocks noRot="1" noChangeAspect="1" noMove="1" noResize="1" noEditPoints="1" noAdjustHandles="1" noChangeArrowheads="1" noChangeShapeType="1" noTextEdit="1"/>
              </p:cNvSpPr>
              <p:nvPr/>
            </p:nvSpPr>
            <p:spPr>
              <a:xfrm>
                <a:off x="927212" y="3085997"/>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2B14A6E-EB4B-4410-AB0C-847EB659E681}"/>
                  </a:ext>
                </a:extLst>
              </p:cNvPr>
              <p:cNvSpPr txBox="1"/>
              <p:nvPr/>
            </p:nvSpPr>
            <p:spPr>
              <a:xfrm>
                <a:off x="927212" y="4056816"/>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56" name="テキスト ボックス 55">
                <a:extLst>
                  <a:ext uri="{FF2B5EF4-FFF2-40B4-BE49-F238E27FC236}">
                    <a16:creationId xmlns:a16="http://schemas.microsoft.com/office/drawing/2014/main" id="{12B14A6E-EB4B-4410-AB0C-847EB659E681}"/>
                  </a:ext>
                </a:extLst>
              </p:cNvPr>
              <p:cNvSpPr txBox="1">
                <a:spLocks noRot="1" noChangeAspect="1" noMove="1" noResize="1" noEditPoints="1" noAdjustHandles="1" noChangeArrowheads="1" noChangeShapeType="1" noTextEdit="1"/>
              </p:cNvSpPr>
              <p:nvPr/>
            </p:nvSpPr>
            <p:spPr>
              <a:xfrm>
                <a:off x="927212" y="4056816"/>
                <a:ext cx="5040520" cy="338554"/>
              </a:xfrm>
              <a:prstGeom prst="rect">
                <a:avLst/>
              </a:prstGeom>
              <a:blipFill>
                <a:blip r:embed="rId7"/>
                <a:stretch>
                  <a:fillRect t="-5357"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3417236950"/>
                  </p:ext>
                </p:extLst>
              </p:nvPr>
            </p:nvGraphicFramePr>
            <p:xfrm>
              <a:off x="5657850" y="2172142"/>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in</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0840">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0840">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smtClean="0">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0840">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Choice>
        <mc:Fallback xmlns="">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3417236950"/>
                  </p:ext>
                </p:extLst>
              </p:nvPr>
            </p:nvGraphicFramePr>
            <p:xfrm>
              <a:off x="5657850" y="2172142"/>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108197" r="-97150" b="-529508"/>
                          </a:stretch>
                        </a:blip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7825">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204839" r="-97150" b="-4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7825">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304839" r="-97150" b="-3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7825">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503226" r="-97150" b="-12258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613115" r="-97150" b="-2459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D20893F-2555-4FB6-A8FA-38461C5D7E52}"/>
                  </a:ext>
                </a:extLst>
              </p:cNvPr>
              <p:cNvSpPr txBox="1"/>
              <p:nvPr/>
            </p:nvSpPr>
            <p:spPr>
              <a:xfrm>
                <a:off x="5967733" y="4933116"/>
                <a:ext cx="5949448" cy="588366"/>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rPr>
                      <m:t>多数</m:t>
                    </m:r>
                  </m:oMath>
                </a14:m>
                <a:r>
                  <a:rPr kumimoji="1" lang="ja-JP" altLang="en-US" sz="1600" dirty="0"/>
                  <a:t>制約の場合、制約違反量を正規化しても</a:t>
                </a:r>
                <a:r>
                  <a:rPr kumimoji="1" lang="en-US" altLang="ja-JP" sz="1600" dirty="0"/>
                  <a:t>[0,K]</a:t>
                </a:r>
                <a:r>
                  <a:rPr kumimoji="1" lang="ja-JP" altLang="en-US" sz="1600" dirty="0"/>
                  <a:t>に収まらないため、平均するなどの処理が必要</a:t>
                </a:r>
              </a:p>
            </p:txBody>
          </p:sp>
        </mc:Choice>
        <mc:Fallback xmlns="">
          <p:sp>
            <p:nvSpPr>
              <p:cNvPr id="14" name="テキスト ボックス 13">
                <a:extLst>
                  <a:ext uri="{FF2B5EF4-FFF2-40B4-BE49-F238E27FC236}">
                    <a16:creationId xmlns:a16="http://schemas.microsoft.com/office/drawing/2014/main" id="{7D20893F-2555-4FB6-A8FA-38461C5D7E52}"/>
                  </a:ext>
                </a:extLst>
              </p:cNvPr>
              <p:cNvSpPr txBox="1">
                <a:spLocks noRot="1" noChangeAspect="1" noMove="1" noResize="1" noEditPoints="1" noAdjustHandles="1" noChangeArrowheads="1" noChangeShapeType="1" noTextEdit="1"/>
              </p:cNvSpPr>
              <p:nvPr/>
            </p:nvSpPr>
            <p:spPr>
              <a:xfrm>
                <a:off x="5967733" y="4933116"/>
                <a:ext cx="5949448" cy="588366"/>
              </a:xfrm>
              <a:prstGeom prst="rect">
                <a:avLst/>
              </a:prstGeom>
              <a:blipFill>
                <a:blip r:embed="rId9"/>
                <a:stretch>
                  <a:fillRect l="-615" t="-3093" b="-113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46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828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0172"/>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20172"/>
                <a:ext cx="11400125" cy="518094"/>
              </a:xfrm>
              <a:blipFill>
                <a:blip r:embed="rId2"/>
                <a:stretch>
                  <a:fillRect l="-1123" t="-17647" b="-2941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3"/>
                <a:stretch>
                  <a:fillRect t="-8197" b="-2459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C063E46-76DA-4CBB-B61E-7979CCB47DEE}"/>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7C31E44-14DB-68E2-EF90-D4738D7DD02E}"/>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25" name="テキスト ボックス 24">
                <a:extLst>
                  <a:ext uri="{FF2B5EF4-FFF2-40B4-BE49-F238E27FC236}">
                    <a16:creationId xmlns:a16="http://schemas.microsoft.com/office/drawing/2014/main" id="{E7C31E44-14DB-68E2-EF90-D4738D7DD02E}"/>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4"/>
                <a:stretch>
                  <a:fillRect t="-8197" b="-2459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B96BEE52-93D1-480E-B5ED-D2EC52A1D64B}"/>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200</a:t>
            </a:r>
            <a:endParaRPr lang="ja-JP" altLang="en-US" dirty="0"/>
          </a:p>
        </p:txBody>
      </p:sp>
      <p:pic>
        <p:nvPicPr>
          <p:cNvPr id="18" name="図 17" descr="グラフ, 散布図&#10;&#10;自動的に生成された説明">
            <a:extLst>
              <a:ext uri="{FF2B5EF4-FFF2-40B4-BE49-F238E27FC236}">
                <a16:creationId xmlns:a16="http://schemas.microsoft.com/office/drawing/2014/main" id="{ABB24CFE-1A99-D6A1-4DBF-4431009488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0269" y="1826161"/>
            <a:ext cx="4054599" cy="4031691"/>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20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6"/>
                <a:stretch>
                  <a:fillRect l="-1926" t="-8955" r="-1751" b="-26866"/>
                </a:stretch>
              </a:blipFill>
            </p:spPr>
            <p:txBody>
              <a:bodyPr/>
              <a:lstStyle/>
              <a:p>
                <a:r>
                  <a:rPr lang="ja-JP" altLang="en-US">
                    <a:noFill/>
                  </a:rPr>
                  <a:t> </a:t>
                </a:r>
              </a:p>
            </p:txBody>
          </p:sp>
        </mc:Fallback>
      </mc:AlternateContent>
      <p:pic>
        <p:nvPicPr>
          <p:cNvPr id="35" name="図 34" descr="グラフ&#10;&#10;自動的に生成された説明">
            <a:extLst>
              <a:ext uri="{FF2B5EF4-FFF2-40B4-BE49-F238E27FC236}">
                <a16:creationId xmlns:a16="http://schemas.microsoft.com/office/drawing/2014/main" id="{8B20165E-DC9E-933D-656B-D0C1182A0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5388" y="1826161"/>
            <a:ext cx="4031691" cy="4031691"/>
          </a:xfrm>
          <a:prstGeom prst="rect">
            <a:avLst/>
          </a:prstGeom>
        </p:spPr>
      </p:pic>
      <p:pic>
        <p:nvPicPr>
          <p:cNvPr id="20" name="図 19">
            <a:extLst>
              <a:ext uri="{FF2B5EF4-FFF2-40B4-BE49-F238E27FC236}">
                <a16:creationId xmlns:a16="http://schemas.microsoft.com/office/drawing/2014/main" id="{B9288B71-97DC-AE69-2496-072657B585D0}"/>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35B026A-B9A6-ED49-B4A8-209E3A5A1D65}"/>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6" name="テキスト ボックス 35">
                <a:extLst>
                  <a:ext uri="{FF2B5EF4-FFF2-40B4-BE49-F238E27FC236}">
                    <a16:creationId xmlns:a16="http://schemas.microsoft.com/office/drawing/2014/main" id="{735B026A-B9A6-ED49-B4A8-209E3A5A1D65}"/>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FCC7E16-FFFA-CB3E-DD98-330DC78D975C}"/>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7" name="テキスト ボックス 36">
                <a:extLst>
                  <a:ext uri="{FF2B5EF4-FFF2-40B4-BE49-F238E27FC236}">
                    <a16:creationId xmlns:a16="http://schemas.microsoft.com/office/drawing/2014/main" id="{FFCC7E16-FFFA-CB3E-DD98-330DC78D975C}"/>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3F1C810-C9DE-9EBE-0E03-D4254EC6AFE1}"/>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8" name="テキスト ボックス 37">
                <a:extLst>
                  <a:ext uri="{FF2B5EF4-FFF2-40B4-BE49-F238E27FC236}">
                    <a16:creationId xmlns:a16="http://schemas.microsoft.com/office/drawing/2014/main" id="{F3F1C810-C9DE-9EBE-0E03-D4254EC6AFE1}"/>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5A38581-8478-50B0-4A4E-0F974BE901ED}"/>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9" name="テキスト ボックス 38">
                <a:extLst>
                  <a:ext uri="{FF2B5EF4-FFF2-40B4-BE49-F238E27FC236}">
                    <a16:creationId xmlns:a16="http://schemas.microsoft.com/office/drawing/2014/main" id="{95A38581-8478-50B0-4A4E-0F974BE901ED}"/>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63EA3C9-0DDA-0591-8073-9AA96AC19109}"/>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0" name="テキスト ボックス 39">
                <a:extLst>
                  <a:ext uri="{FF2B5EF4-FFF2-40B4-BE49-F238E27FC236}">
                    <a16:creationId xmlns:a16="http://schemas.microsoft.com/office/drawing/2014/main" id="{863EA3C9-0DDA-0591-8073-9AA96AC19109}"/>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C3DA422B-B53A-E18C-0815-1ADB77AE697E}"/>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1" name="テキスト ボックス 40">
                <a:extLst>
                  <a:ext uri="{FF2B5EF4-FFF2-40B4-BE49-F238E27FC236}">
                    <a16:creationId xmlns:a16="http://schemas.microsoft.com/office/drawing/2014/main" id="{C3DA422B-B53A-E18C-0815-1ADB77AE697E}"/>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67DF49-B4B4-3176-C91F-344198D0DD9E}"/>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3" name="テキスト ボックス 42">
                <a:extLst>
                  <a:ext uri="{FF2B5EF4-FFF2-40B4-BE49-F238E27FC236}">
                    <a16:creationId xmlns:a16="http://schemas.microsoft.com/office/drawing/2014/main" id="{A467DF49-B4B4-3176-C91F-344198D0DD9E}"/>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4B8764AD-3CD8-48C0-8955-04BBF90B5B4A}"/>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p:spTree>
    <p:extLst>
      <p:ext uri="{BB962C8B-B14F-4D97-AF65-F5344CB8AC3E}">
        <p14:creationId xmlns:p14="http://schemas.microsoft.com/office/powerpoint/2010/main" val="179569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010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a:t>
            </a:r>
            <a:endParaRPr lang="en-US" dirty="0"/>
          </a:p>
        </p:txBody>
      </p:sp>
      <p:sp>
        <p:nvSpPr>
          <p:cNvPr id="61" name="テキスト ボックス 60">
            <a:extLst>
              <a:ext uri="{FF2B5EF4-FFF2-40B4-BE49-F238E27FC236}">
                <a16:creationId xmlns:a16="http://schemas.microsoft.com/office/drawing/2014/main" id="{28994CF7-065A-4072-8F59-D058D586442A}"/>
              </a:ext>
            </a:extLst>
          </p:cNvPr>
          <p:cNvSpPr txBox="1"/>
          <p:nvPr/>
        </p:nvSpPr>
        <p:spPr>
          <a:xfrm>
            <a:off x="6122954" y="117235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62" name="テキスト ボックス 61">
            <a:extLst>
              <a:ext uri="{FF2B5EF4-FFF2-40B4-BE49-F238E27FC236}">
                <a16:creationId xmlns:a16="http://schemas.microsoft.com/office/drawing/2014/main" id="{16D31C16-AA8C-43D5-86CC-3059C7DA9235}"/>
              </a:ext>
            </a:extLst>
          </p:cNvPr>
          <p:cNvSpPr txBox="1"/>
          <p:nvPr/>
        </p:nvSpPr>
        <p:spPr>
          <a:xfrm>
            <a:off x="6150892" y="204036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66" name="正方形/長方形 65">
            <a:extLst>
              <a:ext uri="{FF2B5EF4-FFF2-40B4-BE49-F238E27FC236}">
                <a16:creationId xmlns:a16="http://schemas.microsoft.com/office/drawing/2014/main" id="{043CE4A1-5482-4F5E-A766-2EF7B0F57817}"/>
              </a:ext>
            </a:extLst>
          </p:cNvPr>
          <p:cNvSpPr/>
          <p:nvPr/>
        </p:nvSpPr>
        <p:spPr>
          <a:xfrm>
            <a:off x="1179026" y="1437956"/>
            <a:ext cx="2493317"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C144379-0CDE-4426-8D41-0924E1B5E506}"/>
              </a:ext>
            </a:extLst>
          </p:cNvPr>
          <p:cNvSpPr/>
          <p:nvPr/>
        </p:nvSpPr>
        <p:spPr>
          <a:xfrm>
            <a:off x="1179027" y="4484519"/>
            <a:ext cx="2489502"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C1E996E2-EFF5-4AE2-BB8E-C69BF9B10D74}"/>
              </a:ext>
            </a:extLst>
          </p:cNvPr>
          <p:cNvSpPr/>
          <p:nvPr/>
        </p:nvSpPr>
        <p:spPr>
          <a:xfrm>
            <a:off x="4587320" y="115449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84DA31D4-1DE3-4D9F-9E5C-F6686CCB7925}"/>
              </a:ext>
            </a:extLst>
          </p:cNvPr>
          <p:cNvSpPr/>
          <p:nvPr/>
        </p:nvSpPr>
        <p:spPr>
          <a:xfrm>
            <a:off x="4586287" y="342009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90BE3AB7-9FE0-487E-9535-776D9002AFF2}"/>
              </a:ext>
            </a:extLst>
          </p:cNvPr>
          <p:cNvSpPr txBox="1"/>
          <p:nvPr/>
        </p:nvSpPr>
        <p:spPr>
          <a:xfrm>
            <a:off x="4515474" y="116040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75" name="テキスト ボックス 74">
            <a:extLst>
              <a:ext uri="{FF2B5EF4-FFF2-40B4-BE49-F238E27FC236}">
                <a16:creationId xmlns:a16="http://schemas.microsoft.com/office/drawing/2014/main" id="{D07FE87D-CA9B-4166-A9CC-973DDCD9205C}"/>
              </a:ext>
            </a:extLst>
          </p:cNvPr>
          <p:cNvSpPr txBox="1"/>
          <p:nvPr/>
        </p:nvSpPr>
        <p:spPr>
          <a:xfrm>
            <a:off x="1097390" y="1505642"/>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76" name="テキスト ボックス 75">
            <a:extLst>
              <a:ext uri="{FF2B5EF4-FFF2-40B4-BE49-F238E27FC236}">
                <a16:creationId xmlns:a16="http://schemas.microsoft.com/office/drawing/2014/main" id="{0719FE0C-258F-4DDF-A4BB-A204CA49D115}"/>
              </a:ext>
            </a:extLst>
          </p:cNvPr>
          <p:cNvSpPr txBox="1"/>
          <p:nvPr/>
        </p:nvSpPr>
        <p:spPr>
          <a:xfrm>
            <a:off x="1141171" y="459999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77" name="テキスト ボックス 76">
            <a:extLst>
              <a:ext uri="{FF2B5EF4-FFF2-40B4-BE49-F238E27FC236}">
                <a16:creationId xmlns:a16="http://schemas.microsoft.com/office/drawing/2014/main" id="{1EBA4E6A-3D6C-458A-B763-5D3F76D72F7C}"/>
              </a:ext>
            </a:extLst>
          </p:cNvPr>
          <p:cNvSpPr txBox="1"/>
          <p:nvPr/>
        </p:nvSpPr>
        <p:spPr>
          <a:xfrm>
            <a:off x="2268521" y="2110618"/>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81" name="六角形 80">
            <a:extLst>
              <a:ext uri="{FF2B5EF4-FFF2-40B4-BE49-F238E27FC236}">
                <a16:creationId xmlns:a16="http://schemas.microsoft.com/office/drawing/2014/main" id="{E66F3003-A90D-480C-80A6-126381A576EB}"/>
              </a:ext>
            </a:extLst>
          </p:cNvPr>
          <p:cNvSpPr/>
          <p:nvPr/>
        </p:nvSpPr>
        <p:spPr>
          <a:xfrm>
            <a:off x="5137550" y="211542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六角形 81">
            <a:extLst>
              <a:ext uri="{FF2B5EF4-FFF2-40B4-BE49-F238E27FC236}">
                <a16:creationId xmlns:a16="http://schemas.microsoft.com/office/drawing/2014/main" id="{C7E508C6-9299-47E0-B0A0-B535F8B35236}"/>
              </a:ext>
            </a:extLst>
          </p:cNvPr>
          <p:cNvSpPr/>
          <p:nvPr/>
        </p:nvSpPr>
        <p:spPr>
          <a:xfrm>
            <a:off x="5137550" y="414363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D4C1BC0-3BE5-49C2-860C-A7C344E79503}"/>
              </a:ext>
            </a:extLst>
          </p:cNvPr>
          <p:cNvSpPr/>
          <p:nvPr/>
        </p:nvSpPr>
        <p:spPr>
          <a:xfrm>
            <a:off x="9230013" y="413620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DC1592D-231F-4332-8CC4-F223631148DA}"/>
              </a:ext>
            </a:extLst>
          </p:cNvPr>
          <p:cNvSpPr txBox="1"/>
          <p:nvPr/>
        </p:nvSpPr>
        <p:spPr>
          <a:xfrm>
            <a:off x="4879473" y="383765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92" name="テキスト ボックス 91">
            <a:extLst>
              <a:ext uri="{FF2B5EF4-FFF2-40B4-BE49-F238E27FC236}">
                <a16:creationId xmlns:a16="http://schemas.microsoft.com/office/drawing/2014/main" id="{95404CEB-AE8D-4339-B650-653F9ED98617}"/>
              </a:ext>
            </a:extLst>
          </p:cNvPr>
          <p:cNvSpPr txBox="1"/>
          <p:nvPr/>
        </p:nvSpPr>
        <p:spPr>
          <a:xfrm>
            <a:off x="8954432" y="451479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93" name="楕円 92">
            <a:extLst>
              <a:ext uri="{FF2B5EF4-FFF2-40B4-BE49-F238E27FC236}">
                <a16:creationId xmlns:a16="http://schemas.microsoft.com/office/drawing/2014/main" id="{46E5C7DF-ACB5-4C4C-8C01-FC9BE7018ECF}"/>
              </a:ext>
            </a:extLst>
          </p:cNvPr>
          <p:cNvSpPr/>
          <p:nvPr/>
        </p:nvSpPr>
        <p:spPr>
          <a:xfrm>
            <a:off x="6660868" y="162842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567AA6CD-2B03-4EDD-93F5-F1B08AA1DB57}"/>
              </a:ext>
            </a:extLst>
          </p:cNvPr>
          <p:cNvCxnSpPr>
            <a:cxnSpLocks/>
            <a:stCxn id="93" idx="4"/>
          </p:cNvCxnSpPr>
          <p:nvPr/>
        </p:nvCxnSpPr>
        <p:spPr>
          <a:xfrm>
            <a:off x="6714868" y="173642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478479C4-ABB9-439D-A36D-119A52696A06}"/>
              </a:ext>
            </a:extLst>
          </p:cNvPr>
          <p:cNvCxnSpPr>
            <a:cxnSpLocks/>
            <a:stCxn id="93" idx="2"/>
            <a:endCxn id="81" idx="5"/>
          </p:cNvCxnSpPr>
          <p:nvPr/>
        </p:nvCxnSpPr>
        <p:spPr>
          <a:xfrm rot="10800000" flipV="1">
            <a:off x="5443902" y="168242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EC28B307-1DD3-4F62-9EE7-4749930F383D}"/>
              </a:ext>
            </a:extLst>
          </p:cNvPr>
          <p:cNvSpPr/>
          <p:nvPr/>
        </p:nvSpPr>
        <p:spPr>
          <a:xfrm>
            <a:off x="6665858" y="247122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C05EFF5C-D75F-4188-BF0A-25ECDCC68A5A}"/>
              </a:ext>
            </a:extLst>
          </p:cNvPr>
          <p:cNvCxnSpPr>
            <a:cxnSpLocks/>
            <a:stCxn id="96" idx="4"/>
          </p:cNvCxnSpPr>
          <p:nvPr/>
        </p:nvCxnSpPr>
        <p:spPr>
          <a:xfrm>
            <a:off x="6719858" y="257922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53AD704A-E1C4-4E76-B339-C4FC7796CC03}"/>
              </a:ext>
            </a:extLst>
          </p:cNvPr>
          <p:cNvSpPr txBox="1"/>
          <p:nvPr/>
        </p:nvSpPr>
        <p:spPr>
          <a:xfrm>
            <a:off x="5754986" y="227511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04" name="テキスト ボックス 103">
            <a:extLst>
              <a:ext uri="{FF2B5EF4-FFF2-40B4-BE49-F238E27FC236}">
                <a16:creationId xmlns:a16="http://schemas.microsoft.com/office/drawing/2014/main" id="{206C8C7A-02F3-4D3A-9AB8-565D89D8D8B6}"/>
              </a:ext>
            </a:extLst>
          </p:cNvPr>
          <p:cNvSpPr txBox="1"/>
          <p:nvPr/>
        </p:nvSpPr>
        <p:spPr>
          <a:xfrm>
            <a:off x="5709776" y="155387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10" name="テキスト ボックス 109">
            <a:extLst>
              <a:ext uri="{FF2B5EF4-FFF2-40B4-BE49-F238E27FC236}">
                <a16:creationId xmlns:a16="http://schemas.microsoft.com/office/drawing/2014/main" id="{A43EDA55-9B84-4599-97BB-E3917985AE79}"/>
              </a:ext>
            </a:extLst>
          </p:cNvPr>
          <p:cNvSpPr txBox="1"/>
          <p:nvPr/>
        </p:nvSpPr>
        <p:spPr>
          <a:xfrm>
            <a:off x="1097390" y="3084770"/>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11" name="正方形/長方形 110">
            <a:extLst>
              <a:ext uri="{FF2B5EF4-FFF2-40B4-BE49-F238E27FC236}">
                <a16:creationId xmlns:a16="http://schemas.microsoft.com/office/drawing/2014/main" id="{90A9F398-F119-4B0A-A7D3-7D331EAB2297}"/>
              </a:ext>
            </a:extLst>
          </p:cNvPr>
          <p:cNvSpPr/>
          <p:nvPr/>
        </p:nvSpPr>
        <p:spPr>
          <a:xfrm>
            <a:off x="1182841" y="3033927"/>
            <a:ext cx="2489502"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9F9E8C94-AC0C-49EB-BD1C-D93552F1F61C}"/>
              </a:ext>
            </a:extLst>
          </p:cNvPr>
          <p:cNvSpPr/>
          <p:nvPr/>
        </p:nvSpPr>
        <p:spPr>
          <a:xfrm>
            <a:off x="7978245" y="2480548"/>
            <a:ext cx="2956780"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8B4FC5DB-B510-463F-9DB9-E2FFFA6836D1}"/>
              </a:ext>
            </a:extLst>
          </p:cNvPr>
          <p:cNvSpPr txBox="1"/>
          <p:nvPr/>
        </p:nvSpPr>
        <p:spPr>
          <a:xfrm>
            <a:off x="9906162" y="252522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29" name="コネクタ: カギ線 128">
            <a:extLst>
              <a:ext uri="{FF2B5EF4-FFF2-40B4-BE49-F238E27FC236}">
                <a16:creationId xmlns:a16="http://schemas.microsoft.com/office/drawing/2014/main" id="{D2F7365B-8E8D-4EAD-BB0D-092CC147A13F}"/>
              </a:ext>
            </a:extLst>
          </p:cNvPr>
          <p:cNvCxnSpPr>
            <a:cxnSpLocks/>
            <a:stCxn id="168" idx="3"/>
            <a:endCxn id="82" idx="2"/>
          </p:cNvCxnSpPr>
          <p:nvPr/>
        </p:nvCxnSpPr>
        <p:spPr>
          <a:xfrm flipV="1">
            <a:off x="2964876" y="4502134"/>
            <a:ext cx="2262298" cy="663927"/>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コネクタ: カギ線 129">
            <a:extLst>
              <a:ext uri="{FF2B5EF4-FFF2-40B4-BE49-F238E27FC236}">
                <a16:creationId xmlns:a16="http://schemas.microsoft.com/office/drawing/2014/main" id="{5D010941-CF0A-4630-8870-E521D7D261F5}"/>
              </a:ext>
            </a:extLst>
          </p:cNvPr>
          <p:cNvCxnSpPr>
            <a:cxnSpLocks/>
            <a:stCxn id="152" idx="1"/>
            <a:endCxn id="82" idx="5"/>
          </p:cNvCxnSpPr>
          <p:nvPr/>
        </p:nvCxnSpPr>
        <p:spPr>
          <a:xfrm rot="10800000" flipV="1">
            <a:off x="5443903" y="3043432"/>
            <a:ext cx="3087381"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AA88CDF0-58EA-4563-9E51-B6DC43669BE5}"/>
              </a:ext>
            </a:extLst>
          </p:cNvPr>
          <p:cNvSpPr txBox="1"/>
          <p:nvPr/>
        </p:nvSpPr>
        <p:spPr>
          <a:xfrm>
            <a:off x="4522307" y="3440587"/>
            <a:ext cx="771447" cy="307777"/>
          </a:xfrm>
          <a:prstGeom prst="rect">
            <a:avLst/>
          </a:prstGeom>
          <a:noFill/>
        </p:spPr>
        <p:txBody>
          <a:bodyPr wrap="square" rtlCol="0">
            <a:spAutoFit/>
          </a:bodyPr>
          <a:lstStyle/>
          <a:p>
            <a:pPr algn="ctr"/>
            <a:r>
              <a:rPr kumimoji="1" lang="ja-JP" altLang="en-US" sz="1400" b="1" dirty="0"/>
              <a:t>品質</a:t>
            </a:r>
          </a:p>
        </p:txBody>
      </p:sp>
      <p:sp>
        <p:nvSpPr>
          <p:cNvPr id="134" name="テキスト ボックス 133">
            <a:extLst>
              <a:ext uri="{FF2B5EF4-FFF2-40B4-BE49-F238E27FC236}">
                <a16:creationId xmlns:a16="http://schemas.microsoft.com/office/drawing/2014/main" id="{EBC5F3BA-2CEC-4C1F-9F8E-0F2CD13CF67F}"/>
              </a:ext>
            </a:extLst>
          </p:cNvPr>
          <p:cNvSpPr txBox="1"/>
          <p:nvPr/>
        </p:nvSpPr>
        <p:spPr>
          <a:xfrm>
            <a:off x="4855389" y="250105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0" name="直線矢印コネクタ 139">
            <a:extLst>
              <a:ext uri="{FF2B5EF4-FFF2-40B4-BE49-F238E27FC236}">
                <a16:creationId xmlns:a16="http://schemas.microsoft.com/office/drawing/2014/main" id="{1D5BF2D4-D74F-439C-B01E-4135719BFBD0}"/>
              </a:ext>
            </a:extLst>
          </p:cNvPr>
          <p:cNvCxnSpPr>
            <a:cxnSpLocks/>
            <a:stCxn id="82" idx="0"/>
            <a:endCxn id="83" idx="1"/>
          </p:cNvCxnSpPr>
          <p:nvPr/>
        </p:nvCxnSpPr>
        <p:spPr>
          <a:xfrm>
            <a:off x="5533526" y="4322886"/>
            <a:ext cx="3696487"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1" name="六角形 140">
            <a:extLst>
              <a:ext uri="{FF2B5EF4-FFF2-40B4-BE49-F238E27FC236}">
                <a16:creationId xmlns:a16="http://schemas.microsoft.com/office/drawing/2014/main" id="{3442E086-322E-4B37-8802-A4E6295C7193}"/>
              </a:ext>
            </a:extLst>
          </p:cNvPr>
          <p:cNvSpPr/>
          <p:nvPr/>
        </p:nvSpPr>
        <p:spPr>
          <a:xfrm>
            <a:off x="9138650" y="5306382"/>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CB232643-1416-44FF-B15A-4F035131E492}"/>
              </a:ext>
            </a:extLst>
          </p:cNvPr>
          <p:cNvSpPr/>
          <p:nvPr/>
        </p:nvSpPr>
        <p:spPr>
          <a:xfrm>
            <a:off x="10300193" y="5422161"/>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a:extLst>
              <a:ext uri="{FF2B5EF4-FFF2-40B4-BE49-F238E27FC236}">
                <a16:creationId xmlns:a16="http://schemas.microsoft.com/office/drawing/2014/main" id="{DD30D00B-8244-4E21-9DBC-6E46BC0028EF}"/>
              </a:ext>
            </a:extLst>
          </p:cNvPr>
          <p:cNvCxnSpPr>
            <a:cxnSpLocks/>
            <a:stCxn id="143" idx="4"/>
          </p:cNvCxnSpPr>
          <p:nvPr/>
        </p:nvCxnSpPr>
        <p:spPr>
          <a:xfrm>
            <a:off x="10354193" y="5530161"/>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3AC1D337-C24E-443D-AF66-582BCA12175A}"/>
              </a:ext>
            </a:extLst>
          </p:cNvPr>
          <p:cNvCxnSpPr>
            <a:cxnSpLocks/>
            <a:stCxn id="143" idx="2"/>
            <a:endCxn id="141" idx="0"/>
          </p:cNvCxnSpPr>
          <p:nvPr/>
        </p:nvCxnSpPr>
        <p:spPr>
          <a:xfrm flipH="1">
            <a:off x="9534626" y="5476161"/>
            <a:ext cx="765567" cy="946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4DD38388-EAE1-4CBF-8058-9C4EFAD647E6}"/>
              </a:ext>
            </a:extLst>
          </p:cNvPr>
          <p:cNvSpPr txBox="1"/>
          <p:nvPr/>
        </p:nvSpPr>
        <p:spPr>
          <a:xfrm>
            <a:off x="8824219" y="5673645"/>
            <a:ext cx="1024838" cy="276999"/>
          </a:xfrm>
          <a:prstGeom prst="rect">
            <a:avLst/>
          </a:prstGeom>
          <a:noFill/>
        </p:spPr>
        <p:txBody>
          <a:bodyPr wrap="square" rtlCol="0">
            <a:spAutoFit/>
          </a:bodyPr>
          <a:lstStyle/>
          <a:p>
            <a:pPr algn="ctr"/>
            <a:r>
              <a:rPr lang="ja-JP" altLang="en-US" sz="1200" dirty="0"/>
              <a:t>原単位モデル</a:t>
            </a:r>
            <a:endParaRPr kumimoji="1" lang="ja-JP" altLang="en-US" sz="1200" dirty="0"/>
          </a:p>
        </p:txBody>
      </p:sp>
      <p:sp>
        <p:nvSpPr>
          <p:cNvPr id="152" name="テキスト ボックス 151">
            <a:extLst>
              <a:ext uri="{FF2B5EF4-FFF2-40B4-BE49-F238E27FC236}">
                <a16:creationId xmlns:a16="http://schemas.microsoft.com/office/drawing/2014/main" id="{D3BE9838-D3B7-40FD-8AC0-5A9D54E9BC34}"/>
              </a:ext>
            </a:extLst>
          </p:cNvPr>
          <p:cNvSpPr txBox="1"/>
          <p:nvPr/>
        </p:nvSpPr>
        <p:spPr>
          <a:xfrm>
            <a:off x="8531283" y="290493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cxnSp>
        <p:nvCxnSpPr>
          <p:cNvPr id="153" name="直線矢印コネクタ 152">
            <a:extLst>
              <a:ext uri="{FF2B5EF4-FFF2-40B4-BE49-F238E27FC236}">
                <a16:creationId xmlns:a16="http://schemas.microsoft.com/office/drawing/2014/main" id="{ED5994E9-0D70-49BC-B8A4-19EAC57E69D1}"/>
              </a:ext>
            </a:extLst>
          </p:cNvPr>
          <p:cNvCxnSpPr>
            <a:cxnSpLocks/>
            <a:endCxn id="141" idx="3"/>
          </p:cNvCxnSpPr>
          <p:nvPr/>
        </p:nvCxnSpPr>
        <p:spPr>
          <a:xfrm>
            <a:off x="8282282" y="5484908"/>
            <a:ext cx="856368" cy="72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545EFC51-C95C-4758-9E4B-AF19143CDF1F}"/>
              </a:ext>
            </a:extLst>
          </p:cNvPr>
          <p:cNvSpPr txBox="1"/>
          <p:nvPr/>
        </p:nvSpPr>
        <p:spPr>
          <a:xfrm>
            <a:off x="8164148" y="5353731"/>
            <a:ext cx="588747"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156" name="テキスト ボックス 155">
            <a:extLst>
              <a:ext uri="{FF2B5EF4-FFF2-40B4-BE49-F238E27FC236}">
                <a16:creationId xmlns:a16="http://schemas.microsoft.com/office/drawing/2014/main" id="{25B70A90-B4FF-4782-821B-C00E2BA40A0D}"/>
              </a:ext>
            </a:extLst>
          </p:cNvPr>
          <p:cNvSpPr txBox="1"/>
          <p:nvPr/>
        </p:nvSpPr>
        <p:spPr>
          <a:xfrm>
            <a:off x="9616662" y="5349939"/>
            <a:ext cx="595290"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66" name="テキスト ボックス 165">
            <a:extLst>
              <a:ext uri="{FF2B5EF4-FFF2-40B4-BE49-F238E27FC236}">
                <a16:creationId xmlns:a16="http://schemas.microsoft.com/office/drawing/2014/main" id="{ADBC18F5-0923-4B25-AA77-F2E1D3CECA1C}"/>
              </a:ext>
            </a:extLst>
          </p:cNvPr>
          <p:cNvSpPr txBox="1"/>
          <p:nvPr/>
        </p:nvSpPr>
        <p:spPr>
          <a:xfrm>
            <a:off x="2320869" y="1856136"/>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67" name="テキスト ボックス 166">
            <a:extLst>
              <a:ext uri="{FF2B5EF4-FFF2-40B4-BE49-F238E27FC236}">
                <a16:creationId xmlns:a16="http://schemas.microsoft.com/office/drawing/2014/main" id="{ED7F8C7B-C970-42DE-B877-C250438B901D}"/>
              </a:ext>
            </a:extLst>
          </p:cNvPr>
          <p:cNvSpPr txBox="1"/>
          <p:nvPr/>
        </p:nvSpPr>
        <p:spPr>
          <a:xfrm>
            <a:off x="2368618" y="364288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68" name="テキスト ボックス 167">
            <a:extLst>
              <a:ext uri="{FF2B5EF4-FFF2-40B4-BE49-F238E27FC236}">
                <a16:creationId xmlns:a16="http://schemas.microsoft.com/office/drawing/2014/main" id="{BC1EBEB7-4AE5-440A-8370-687C06DEB3F1}"/>
              </a:ext>
            </a:extLst>
          </p:cNvPr>
          <p:cNvSpPr txBox="1"/>
          <p:nvPr/>
        </p:nvSpPr>
        <p:spPr>
          <a:xfrm>
            <a:off x="2362442" y="5027561"/>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76" name="テキスト ボックス 175">
            <a:extLst>
              <a:ext uri="{FF2B5EF4-FFF2-40B4-BE49-F238E27FC236}">
                <a16:creationId xmlns:a16="http://schemas.microsoft.com/office/drawing/2014/main" id="{86CB6A9B-6D6B-4DD5-9880-9FD3C859FCAB}"/>
              </a:ext>
            </a:extLst>
          </p:cNvPr>
          <p:cNvSpPr txBox="1"/>
          <p:nvPr/>
        </p:nvSpPr>
        <p:spPr>
          <a:xfrm>
            <a:off x="7987750" y="402122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77" name="テキスト ボックス 176">
            <a:extLst>
              <a:ext uri="{FF2B5EF4-FFF2-40B4-BE49-F238E27FC236}">
                <a16:creationId xmlns:a16="http://schemas.microsoft.com/office/drawing/2014/main" id="{D2E29FE6-68BA-4B01-9767-A491243EC488}"/>
              </a:ext>
            </a:extLst>
          </p:cNvPr>
          <p:cNvSpPr txBox="1"/>
          <p:nvPr/>
        </p:nvSpPr>
        <p:spPr>
          <a:xfrm>
            <a:off x="7947771" y="5119098"/>
            <a:ext cx="1024838" cy="276999"/>
          </a:xfrm>
          <a:prstGeom prst="rect">
            <a:avLst/>
          </a:prstGeom>
          <a:noFill/>
        </p:spPr>
        <p:txBody>
          <a:bodyPr wrap="square" rtlCol="0">
            <a:spAutoFit/>
          </a:bodyPr>
          <a:lstStyle/>
          <a:p>
            <a:pPr algn="ctr"/>
            <a:r>
              <a:rPr lang="ja-JP" altLang="en-US" sz="1200" dirty="0"/>
              <a:t>チップ原単位</a:t>
            </a:r>
            <a:endParaRPr kumimoji="1" lang="ja-JP" altLang="en-US" sz="1200" dirty="0"/>
          </a:p>
        </p:txBody>
      </p:sp>
      <p:sp>
        <p:nvSpPr>
          <p:cNvPr id="179" name="テキスト ボックス 178">
            <a:extLst>
              <a:ext uri="{FF2B5EF4-FFF2-40B4-BE49-F238E27FC236}">
                <a16:creationId xmlns:a16="http://schemas.microsoft.com/office/drawing/2014/main" id="{6283994F-B2D5-4278-B3C1-735C5D5D4A8B}"/>
              </a:ext>
            </a:extLst>
          </p:cNvPr>
          <p:cNvSpPr txBox="1"/>
          <p:nvPr/>
        </p:nvSpPr>
        <p:spPr>
          <a:xfrm>
            <a:off x="9996321" y="5121314"/>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80" name="コネクタ: カギ線 179">
            <a:extLst>
              <a:ext uri="{FF2B5EF4-FFF2-40B4-BE49-F238E27FC236}">
                <a16:creationId xmlns:a16="http://schemas.microsoft.com/office/drawing/2014/main" id="{EA3D1D5A-C393-4ECE-AE93-32701973ACE9}"/>
              </a:ext>
            </a:extLst>
          </p:cNvPr>
          <p:cNvCxnSpPr>
            <a:cxnSpLocks/>
            <a:stCxn id="96" idx="2"/>
            <a:endCxn id="81" idx="0"/>
          </p:cNvCxnSpPr>
          <p:nvPr/>
        </p:nvCxnSpPr>
        <p:spPr>
          <a:xfrm rot="10800000">
            <a:off x="5533526" y="229467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4" name="正方形/長方形 183">
            <a:extLst>
              <a:ext uri="{FF2B5EF4-FFF2-40B4-BE49-F238E27FC236}">
                <a16:creationId xmlns:a16="http://schemas.microsoft.com/office/drawing/2014/main" id="{13CB95B5-2B83-400D-B545-A27C87B63B04}"/>
              </a:ext>
            </a:extLst>
          </p:cNvPr>
          <p:cNvSpPr/>
          <p:nvPr/>
        </p:nvSpPr>
        <p:spPr>
          <a:xfrm>
            <a:off x="7712656" y="4967985"/>
            <a:ext cx="3181526" cy="11561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テキスト ボックス 188">
            <a:extLst>
              <a:ext uri="{FF2B5EF4-FFF2-40B4-BE49-F238E27FC236}">
                <a16:creationId xmlns:a16="http://schemas.microsoft.com/office/drawing/2014/main" id="{2B78EF7F-4C6C-4058-B4B0-B9F5E91F6E1C}"/>
              </a:ext>
            </a:extLst>
          </p:cNvPr>
          <p:cNvSpPr txBox="1"/>
          <p:nvPr/>
        </p:nvSpPr>
        <p:spPr>
          <a:xfrm>
            <a:off x="7923839" y="5581116"/>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0" name="テキスト ボックス 189">
            <a:extLst>
              <a:ext uri="{FF2B5EF4-FFF2-40B4-BE49-F238E27FC236}">
                <a16:creationId xmlns:a16="http://schemas.microsoft.com/office/drawing/2014/main" id="{70B216F6-63F4-475D-973A-9A5885DE3E17}"/>
              </a:ext>
            </a:extLst>
          </p:cNvPr>
          <p:cNvSpPr txBox="1"/>
          <p:nvPr/>
        </p:nvSpPr>
        <p:spPr>
          <a:xfrm>
            <a:off x="2314345" y="4690670"/>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1" name="テキスト ボックス 190">
            <a:extLst>
              <a:ext uri="{FF2B5EF4-FFF2-40B4-BE49-F238E27FC236}">
                <a16:creationId xmlns:a16="http://schemas.microsoft.com/office/drawing/2014/main" id="{52FCF7BE-38AD-4CB4-8B59-EF6D457FE4D3}"/>
              </a:ext>
            </a:extLst>
          </p:cNvPr>
          <p:cNvSpPr txBox="1"/>
          <p:nvPr/>
        </p:nvSpPr>
        <p:spPr>
          <a:xfrm>
            <a:off x="2320869" y="3335151"/>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2" name="テキスト ボックス 191">
            <a:extLst>
              <a:ext uri="{FF2B5EF4-FFF2-40B4-BE49-F238E27FC236}">
                <a16:creationId xmlns:a16="http://schemas.microsoft.com/office/drawing/2014/main" id="{B8BC6670-F732-436B-8695-F0A2060A98E1}"/>
              </a:ext>
            </a:extLst>
          </p:cNvPr>
          <p:cNvSpPr txBox="1"/>
          <p:nvPr/>
        </p:nvSpPr>
        <p:spPr>
          <a:xfrm>
            <a:off x="2293128" y="1579750"/>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3" name="テキスト ボックス 192">
            <a:extLst>
              <a:ext uri="{FF2B5EF4-FFF2-40B4-BE49-F238E27FC236}">
                <a16:creationId xmlns:a16="http://schemas.microsoft.com/office/drawing/2014/main" id="{40ECF22B-FAAD-4FB3-80DA-BF7E6F242838}"/>
              </a:ext>
            </a:extLst>
          </p:cNvPr>
          <p:cNvSpPr txBox="1"/>
          <p:nvPr/>
        </p:nvSpPr>
        <p:spPr>
          <a:xfrm>
            <a:off x="8488881" y="259043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5" name="テキスト ボックス 194">
            <a:extLst>
              <a:ext uri="{FF2B5EF4-FFF2-40B4-BE49-F238E27FC236}">
                <a16:creationId xmlns:a16="http://schemas.microsoft.com/office/drawing/2014/main" id="{352E6F2C-4D52-48C6-85C8-4A1C33DDF387}"/>
              </a:ext>
            </a:extLst>
          </p:cNvPr>
          <p:cNvSpPr txBox="1"/>
          <p:nvPr/>
        </p:nvSpPr>
        <p:spPr>
          <a:xfrm>
            <a:off x="2119534" y="388947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96" name="テキスト ボックス 195">
            <a:extLst>
              <a:ext uri="{FF2B5EF4-FFF2-40B4-BE49-F238E27FC236}">
                <a16:creationId xmlns:a16="http://schemas.microsoft.com/office/drawing/2014/main" id="{C722FBD2-D34A-4A7B-82C2-4294F957DB23}"/>
              </a:ext>
            </a:extLst>
          </p:cNvPr>
          <p:cNvSpPr txBox="1"/>
          <p:nvPr/>
        </p:nvSpPr>
        <p:spPr>
          <a:xfrm>
            <a:off x="2134430" y="5304560"/>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98" name="テキスト ボックス 197">
            <a:extLst>
              <a:ext uri="{FF2B5EF4-FFF2-40B4-BE49-F238E27FC236}">
                <a16:creationId xmlns:a16="http://schemas.microsoft.com/office/drawing/2014/main" id="{E8A2C597-EB69-4F30-83A0-32102680FEB5}"/>
              </a:ext>
            </a:extLst>
          </p:cNvPr>
          <p:cNvSpPr txBox="1"/>
          <p:nvPr/>
        </p:nvSpPr>
        <p:spPr>
          <a:xfrm>
            <a:off x="7936368" y="319477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コネクタ: カギ線 199">
            <a:extLst>
              <a:ext uri="{FF2B5EF4-FFF2-40B4-BE49-F238E27FC236}">
                <a16:creationId xmlns:a16="http://schemas.microsoft.com/office/drawing/2014/main" id="{A385A36F-C196-4DC8-9135-E0B6F6E0628A}"/>
              </a:ext>
            </a:extLst>
          </p:cNvPr>
          <p:cNvCxnSpPr>
            <a:cxnSpLocks/>
            <a:stCxn id="167" idx="3"/>
            <a:endCxn id="82" idx="3"/>
          </p:cNvCxnSpPr>
          <p:nvPr/>
        </p:nvCxnSpPr>
        <p:spPr>
          <a:xfrm>
            <a:off x="2972653" y="3781387"/>
            <a:ext cx="2164897"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481787CD-2859-4F12-A522-D9787CCA736E}"/>
              </a:ext>
            </a:extLst>
          </p:cNvPr>
          <p:cNvCxnSpPr>
            <a:cxnSpLocks/>
            <a:stCxn id="166" idx="3"/>
            <a:endCxn id="81" idx="3"/>
          </p:cNvCxnSpPr>
          <p:nvPr/>
        </p:nvCxnSpPr>
        <p:spPr>
          <a:xfrm>
            <a:off x="2938643" y="1994636"/>
            <a:ext cx="2198907" cy="300041"/>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06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最適化変数の割当</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mc:AlternateContent xmlns:mc="http://schemas.openxmlformats.org/markup-compatibility/2006" xmlns:a14="http://schemas.microsoft.com/office/drawing/2010/main">
        <mc:Choice Requires="a14">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2789772267"/>
                  </p:ext>
                </p:extLst>
              </p:nvPr>
            </p:nvGraphicFramePr>
            <p:xfrm>
              <a:off x="2921014" y="946607"/>
              <a:ext cx="6349972" cy="3841369"/>
            </p:xfrm>
            <a:graphic>
              <a:graphicData uri="http://schemas.openxmlformats.org/drawingml/2006/table">
                <a:tbl>
                  <a:tblPr firstRow="1" bandRow="1">
                    <a:tableStyleId>{5C22544A-7EE6-4342-B048-85BDC9FD1C3A}</a:tableStyleId>
                  </a:tblPr>
                  <a:tblGrid>
                    <a:gridCol w="1137684">
                      <a:extLst>
                        <a:ext uri="{9D8B030D-6E8A-4147-A177-3AD203B41FA5}">
                          <a16:colId xmlns:a16="http://schemas.microsoft.com/office/drawing/2014/main" val="937617659"/>
                        </a:ext>
                      </a:extLst>
                    </a:gridCol>
                    <a:gridCol w="1052623">
                      <a:extLst>
                        <a:ext uri="{9D8B030D-6E8A-4147-A177-3AD203B41FA5}">
                          <a16:colId xmlns:a16="http://schemas.microsoft.com/office/drawing/2014/main" val="1557529332"/>
                        </a:ext>
                      </a:extLst>
                    </a:gridCol>
                    <a:gridCol w="892277">
                      <a:extLst>
                        <a:ext uri="{9D8B030D-6E8A-4147-A177-3AD203B41FA5}">
                          <a16:colId xmlns:a16="http://schemas.microsoft.com/office/drawing/2014/main" val="537791369"/>
                        </a:ext>
                      </a:extLst>
                    </a:gridCol>
                    <a:gridCol w="1746932">
                      <a:extLst>
                        <a:ext uri="{9D8B030D-6E8A-4147-A177-3AD203B41FA5}">
                          <a16:colId xmlns:a16="http://schemas.microsoft.com/office/drawing/2014/main" val="3540203213"/>
                        </a:ext>
                      </a:extLst>
                    </a:gridCol>
                    <a:gridCol w="1520456">
                      <a:extLst>
                        <a:ext uri="{9D8B030D-6E8A-4147-A177-3AD203B41FA5}">
                          <a16:colId xmlns:a16="http://schemas.microsoft.com/office/drawing/2014/main" val="3566604805"/>
                        </a:ext>
                      </a:extLst>
                    </a:gridCol>
                  </a:tblGrid>
                  <a:tr h="227660">
                    <a:tc>
                      <a:txBody>
                        <a:bodyPr/>
                        <a:lstStyle/>
                        <a:p>
                          <a:pPr algn="ctr"/>
                          <a:r>
                            <a:rPr kumimoji="1" lang="ja-JP" altLang="en-US" sz="1200" dirty="0"/>
                            <a:t>設備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I</a:t>
                          </a:r>
                          <a:r>
                            <a:rPr kumimoji="1" lang="ja-JP" altLang="en-US" sz="1200" dirty="0"/>
                            <a:t>／</a:t>
                          </a:r>
                          <a:r>
                            <a:rPr kumimoji="1" lang="en-US" altLang="ja-JP" sz="12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意味</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釜上部モデル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上部浸透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𝑈</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9476"/>
                      </a:ext>
                    </a:extLst>
                  </a:tr>
                  <a:tr h="227660">
                    <a:tc rowSpan="5">
                      <a:txBody>
                        <a:bodyPr/>
                        <a:lstStyle/>
                        <a:p>
                          <a:pPr algn="ctr"/>
                          <a:r>
                            <a:rPr kumimoji="1" lang="ja-JP" altLang="en-US" sz="1200" dirty="0"/>
                            <a:t>品質モデル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798592793"/>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51681594"/>
                      </a:ext>
                    </a:extLst>
                  </a:tr>
                  <a:tr h="22766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2"/>
                              </a:solidFill>
                            </a:rPr>
                            <a:t>残アルカリ</a:t>
                          </a:r>
                          <a:r>
                            <a:rPr kumimoji="1" lang="en-US" altLang="ja-JP" sz="1200" dirty="0">
                              <a:solidFill>
                                <a:schemeClr val="accent2"/>
                              </a:solidFill>
                            </a:rPr>
                            <a:t>×</a:t>
                          </a:r>
                          <a:r>
                            <a:rPr kumimoji="1" lang="ja-JP" altLang="en-US" sz="1200" dirty="0">
                              <a:solidFill>
                                <a:schemeClr val="accent2"/>
                              </a:solidFill>
                            </a:rPr>
                            <a:t>滞留時間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925922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出力</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m:t>
                                </m:r>
                                <m:r>
                                  <a:rPr lang="en-US" altLang="ja-JP" sz="1200" b="0" i="1" smtClean="0">
                                    <a:uFill>
                                      <a:solidFill>
                                        <a:srgbClr val="FFC000"/>
                                      </a:solidFill>
                                    </a:uFill>
                                    <a:latin typeface="Cambria Math" panose="02040503050406030204" pitchFamily="18" charset="0"/>
                                  </a:rPr>
                                  <m:t>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017138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𝑄</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0712361"/>
                      </a:ext>
                    </a:extLst>
                  </a:tr>
                  <a:tr h="2276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原単位モデル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accent3"/>
                              </a:solidFill>
                            </a:rPr>
                            <a:t>チップ原単位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596556"/>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63971485"/>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𝑇</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KN</a:t>
                          </a:r>
                          <a:r>
                            <a:rPr kumimoji="1" lang="ja-JP" altLang="en-US" sz="1200" dirty="0"/>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Demand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3820276"/>
                      </a:ext>
                    </a:extLst>
                  </a:tr>
                </a:tbl>
              </a:graphicData>
            </a:graphic>
          </p:graphicFrame>
        </mc:Choice>
        <mc:Fallback xmlns="">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2789772267"/>
                  </p:ext>
                </p:extLst>
              </p:nvPr>
            </p:nvGraphicFramePr>
            <p:xfrm>
              <a:off x="2921014" y="946607"/>
              <a:ext cx="6349972" cy="3841369"/>
            </p:xfrm>
            <a:graphic>
              <a:graphicData uri="http://schemas.openxmlformats.org/drawingml/2006/table">
                <a:tbl>
                  <a:tblPr firstRow="1" bandRow="1">
                    <a:tableStyleId>{5C22544A-7EE6-4342-B048-85BDC9FD1C3A}</a:tableStyleId>
                  </a:tblPr>
                  <a:tblGrid>
                    <a:gridCol w="1137684">
                      <a:extLst>
                        <a:ext uri="{9D8B030D-6E8A-4147-A177-3AD203B41FA5}">
                          <a16:colId xmlns:a16="http://schemas.microsoft.com/office/drawing/2014/main" val="937617659"/>
                        </a:ext>
                      </a:extLst>
                    </a:gridCol>
                    <a:gridCol w="1052623">
                      <a:extLst>
                        <a:ext uri="{9D8B030D-6E8A-4147-A177-3AD203B41FA5}">
                          <a16:colId xmlns:a16="http://schemas.microsoft.com/office/drawing/2014/main" val="1557529332"/>
                        </a:ext>
                      </a:extLst>
                    </a:gridCol>
                    <a:gridCol w="892277">
                      <a:extLst>
                        <a:ext uri="{9D8B030D-6E8A-4147-A177-3AD203B41FA5}">
                          <a16:colId xmlns:a16="http://schemas.microsoft.com/office/drawing/2014/main" val="537791369"/>
                        </a:ext>
                      </a:extLst>
                    </a:gridCol>
                    <a:gridCol w="1746932">
                      <a:extLst>
                        <a:ext uri="{9D8B030D-6E8A-4147-A177-3AD203B41FA5}">
                          <a16:colId xmlns:a16="http://schemas.microsoft.com/office/drawing/2014/main" val="3540203213"/>
                        </a:ext>
                      </a:extLst>
                    </a:gridCol>
                    <a:gridCol w="1520456">
                      <a:extLst>
                        <a:ext uri="{9D8B030D-6E8A-4147-A177-3AD203B41FA5}">
                          <a16:colId xmlns:a16="http://schemas.microsoft.com/office/drawing/2014/main" val="3566604805"/>
                        </a:ext>
                      </a:extLst>
                    </a:gridCol>
                  </a:tblGrid>
                  <a:tr h="274320">
                    <a:tc>
                      <a:txBody>
                        <a:bodyPr/>
                        <a:lstStyle/>
                        <a:p>
                          <a:pPr algn="ctr"/>
                          <a:r>
                            <a:rPr kumimoji="1" lang="ja-JP" altLang="en-US" sz="1200" dirty="0"/>
                            <a:t>設備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I</a:t>
                          </a:r>
                          <a:r>
                            <a:rPr kumimoji="1" lang="ja-JP" altLang="en-US" sz="1200" dirty="0"/>
                            <a:t>／</a:t>
                          </a:r>
                          <a:r>
                            <a:rPr kumimoji="1" lang="en-US" altLang="ja-JP" sz="12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意味</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釜上部モデル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上部浸透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02222" r="-803" b="-1215556"/>
                          </a:stretch>
                        </a:blipFill>
                      </a:tcPr>
                    </a:tc>
                    <a:extLst>
                      <a:ext uri="{0D108BD9-81ED-4DB2-BD59-A6C34878D82A}">
                        <a16:rowId xmlns:a16="http://schemas.microsoft.com/office/drawing/2014/main" val="1437625407"/>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8876" t="-202222" r="-803" b="-1115556"/>
                          </a:stretch>
                        </a:blipFill>
                      </a:tcPr>
                    </a:tc>
                    <a:extLst>
                      <a:ext uri="{0D108BD9-81ED-4DB2-BD59-A6C34878D82A}">
                        <a16:rowId xmlns:a16="http://schemas.microsoft.com/office/drawing/2014/main" val="506538973"/>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302222" r="-803" b="-1015556"/>
                          </a:stretch>
                        </a:blipFill>
                      </a:tcPr>
                    </a:tc>
                    <a:extLst>
                      <a:ext uri="{0D108BD9-81ED-4DB2-BD59-A6C34878D82A}">
                        <a16:rowId xmlns:a16="http://schemas.microsoft.com/office/drawing/2014/main" val="1776983192"/>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402222" r="-803" b="-915556"/>
                          </a:stretch>
                        </a:blipFill>
                      </a:tcPr>
                    </a:tc>
                    <a:extLst>
                      <a:ext uri="{0D108BD9-81ED-4DB2-BD59-A6C34878D82A}">
                        <a16:rowId xmlns:a16="http://schemas.microsoft.com/office/drawing/2014/main" val="2702109476"/>
                      </a:ext>
                    </a:extLst>
                  </a:tr>
                  <a:tr h="274320">
                    <a:tc rowSpan="5">
                      <a:txBody>
                        <a:bodyPr/>
                        <a:lstStyle/>
                        <a:p>
                          <a:pPr algn="ctr"/>
                          <a:r>
                            <a:rPr kumimoji="1" lang="ja-JP" altLang="en-US" sz="1200" dirty="0"/>
                            <a:t>品質モデル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798592793"/>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51681594"/>
                      </a:ext>
                    </a:extLst>
                  </a:tr>
                  <a:tr h="27432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2"/>
                              </a:solidFill>
                            </a:rPr>
                            <a:t>残アルカリ</a:t>
                          </a:r>
                          <a:r>
                            <a:rPr kumimoji="1" lang="en-US" altLang="ja-JP" sz="1200" dirty="0">
                              <a:solidFill>
                                <a:schemeClr val="accent2"/>
                              </a:solidFill>
                            </a:rPr>
                            <a:t>×</a:t>
                          </a:r>
                          <a:r>
                            <a:rPr kumimoji="1" lang="ja-JP" altLang="en-US" sz="1200" dirty="0">
                              <a:solidFill>
                                <a:schemeClr val="accent2"/>
                              </a:solidFill>
                            </a:rPr>
                            <a:t>滞留時間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702222" r="-803" b="-615556"/>
                          </a:stretch>
                        </a:blipFill>
                      </a:tcPr>
                    </a:tc>
                    <a:extLst>
                      <a:ext uri="{0D108BD9-81ED-4DB2-BD59-A6C34878D82A}">
                        <a16:rowId xmlns:a16="http://schemas.microsoft.com/office/drawing/2014/main" val="2239259222"/>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出力</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784783" r="-803" b="-502174"/>
                          </a:stretch>
                        </a:blipFill>
                      </a:tcPr>
                    </a:tc>
                    <a:extLst>
                      <a:ext uri="{0D108BD9-81ED-4DB2-BD59-A6C34878D82A}">
                        <a16:rowId xmlns:a16="http://schemas.microsoft.com/office/drawing/2014/main" val="1310171382"/>
                      </a:ext>
                    </a:extLst>
                  </a:tr>
                  <a:tr h="27520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904444" r="-803" b="-413333"/>
                          </a:stretch>
                        </a:blipFill>
                      </a:tcPr>
                    </a:tc>
                    <a:extLst>
                      <a:ext uri="{0D108BD9-81ED-4DB2-BD59-A6C34878D82A}">
                        <a16:rowId xmlns:a16="http://schemas.microsoft.com/office/drawing/2014/main" val="2360712361"/>
                      </a:ext>
                    </a:extLst>
                  </a:tr>
                  <a:tr h="27432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原単位モデル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accent3"/>
                              </a:solidFill>
                            </a:rPr>
                            <a:t>チップ原単位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004444" r="-803" b="-313333"/>
                          </a:stretch>
                        </a:blipFill>
                      </a:tcPr>
                    </a:tc>
                    <a:extLst>
                      <a:ext uri="{0D108BD9-81ED-4DB2-BD59-A6C34878D82A}">
                        <a16:rowId xmlns:a16="http://schemas.microsoft.com/office/drawing/2014/main" val="3932596556"/>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63971485"/>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204444" r="-803" b="-113333"/>
                          </a:stretch>
                        </a:blipFill>
                      </a:tcPr>
                    </a:tc>
                    <a:extLst>
                      <a:ext uri="{0D108BD9-81ED-4DB2-BD59-A6C34878D82A}">
                        <a16:rowId xmlns:a16="http://schemas.microsoft.com/office/drawing/2014/main" val="420642546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KN</a:t>
                          </a:r>
                          <a:r>
                            <a:rPr kumimoji="1" lang="ja-JP" altLang="en-US" sz="1200" dirty="0"/>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Demand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382027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2" name="表 201">
                <a:extLst>
                  <a:ext uri="{FF2B5EF4-FFF2-40B4-BE49-F238E27FC236}">
                    <a16:creationId xmlns:a16="http://schemas.microsoft.com/office/drawing/2014/main" id="{3785EDDB-906A-4434-8BCF-0E429E57EE54}"/>
                  </a:ext>
                </a:extLst>
              </p:cNvPr>
              <p:cNvGraphicFramePr>
                <a:graphicFrameLocks noGrp="1"/>
              </p:cNvGraphicFramePr>
              <p:nvPr>
                <p:extLst>
                  <p:ext uri="{D42A27DB-BD31-4B8C-83A1-F6EECF244321}">
                    <p14:modId xmlns:p14="http://schemas.microsoft.com/office/powerpoint/2010/main" val="554489471"/>
                  </p:ext>
                </p:extLst>
              </p:nvPr>
            </p:nvGraphicFramePr>
            <p:xfrm>
              <a:off x="4157723" y="5181430"/>
              <a:ext cx="4269675" cy="609600"/>
            </p:xfrm>
            <a:graphic>
              <a:graphicData uri="http://schemas.openxmlformats.org/drawingml/2006/table">
                <a:tbl>
                  <a:tblPr firstRow="1" bandRow="1">
                    <a:tableStyleId>{5C22544A-7EE6-4342-B048-85BDC9FD1C3A}</a:tableStyleId>
                  </a:tblPr>
                  <a:tblGrid>
                    <a:gridCol w="1144735">
                      <a:extLst>
                        <a:ext uri="{9D8B030D-6E8A-4147-A177-3AD203B41FA5}">
                          <a16:colId xmlns:a16="http://schemas.microsoft.com/office/drawing/2014/main" val="566987819"/>
                        </a:ext>
                      </a:extLst>
                    </a:gridCol>
                    <a:gridCol w="1505041">
                      <a:extLst>
                        <a:ext uri="{9D8B030D-6E8A-4147-A177-3AD203B41FA5}">
                          <a16:colId xmlns:a16="http://schemas.microsoft.com/office/drawing/2014/main" val="1826170553"/>
                        </a:ext>
                      </a:extLst>
                    </a:gridCol>
                    <a:gridCol w="1619899">
                      <a:extLst>
                        <a:ext uri="{9D8B030D-6E8A-4147-A177-3AD203B41FA5}">
                          <a16:colId xmlns:a16="http://schemas.microsoft.com/office/drawing/2014/main" val="3966925308"/>
                        </a:ext>
                      </a:extLst>
                    </a:gridCol>
                  </a:tblGrid>
                  <a:tr h="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連続変数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バイナリ変数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6</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3</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bl>
              </a:graphicData>
            </a:graphic>
          </p:graphicFrame>
        </mc:Choice>
        <mc:Fallback xmlns="">
          <p:graphicFrame>
            <p:nvGraphicFramePr>
              <p:cNvPr id="202" name="表 201">
                <a:extLst>
                  <a:ext uri="{FF2B5EF4-FFF2-40B4-BE49-F238E27FC236}">
                    <a16:creationId xmlns:a16="http://schemas.microsoft.com/office/drawing/2014/main" id="{3785EDDB-906A-4434-8BCF-0E429E57EE54}"/>
                  </a:ext>
                </a:extLst>
              </p:cNvPr>
              <p:cNvGraphicFramePr>
                <a:graphicFrameLocks noGrp="1"/>
              </p:cNvGraphicFramePr>
              <p:nvPr>
                <p:extLst>
                  <p:ext uri="{D42A27DB-BD31-4B8C-83A1-F6EECF244321}">
                    <p14:modId xmlns:p14="http://schemas.microsoft.com/office/powerpoint/2010/main" val="554489471"/>
                  </p:ext>
                </p:extLst>
              </p:nvPr>
            </p:nvGraphicFramePr>
            <p:xfrm>
              <a:off x="4157723" y="5181430"/>
              <a:ext cx="4269675" cy="609600"/>
            </p:xfrm>
            <a:graphic>
              <a:graphicData uri="http://schemas.openxmlformats.org/drawingml/2006/table">
                <a:tbl>
                  <a:tblPr firstRow="1" bandRow="1">
                    <a:tableStyleId>{5C22544A-7EE6-4342-B048-85BDC9FD1C3A}</a:tableStyleId>
                  </a:tblPr>
                  <a:tblGrid>
                    <a:gridCol w="1144735">
                      <a:extLst>
                        <a:ext uri="{9D8B030D-6E8A-4147-A177-3AD203B41FA5}">
                          <a16:colId xmlns:a16="http://schemas.microsoft.com/office/drawing/2014/main" val="566987819"/>
                        </a:ext>
                      </a:extLst>
                    </a:gridCol>
                    <a:gridCol w="1505041">
                      <a:extLst>
                        <a:ext uri="{9D8B030D-6E8A-4147-A177-3AD203B41FA5}">
                          <a16:colId xmlns:a16="http://schemas.microsoft.com/office/drawing/2014/main" val="1826170553"/>
                        </a:ext>
                      </a:extLst>
                    </a:gridCol>
                    <a:gridCol w="1619899">
                      <a:extLst>
                        <a:ext uri="{9D8B030D-6E8A-4147-A177-3AD203B41FA5}">
                          <a16:colId xmlns:a16="http://schemas.microsoft.com/office/drawing/2014/main" val="3966925308"/>
                        </a:ext>
                      </a:extLst>
                    </a:gridCol>
                  </a:tblGrid>
                  <a:tr h="30480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518" t="-1961" r="-108502"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910" t="-1961" r="-752" b="-117647"/>
                          </a:stretch>
                        </a:blipFill>
                      </a:tcPr>
                    </a:tc>
                    <a:extLst>
                      <a:ext uri="{0D108BD9-81ED-4DB2-BD59-A6C34878D82A}">
                        <a16:rowId xmlns:a16="http://schemas.microsoft.com/office/drawing/2014/main" val="3452129523"/>
                      </a:ext>
                    </a:extLst>
                  </a:tr>
                  <a:tr h="30480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518" t="-104000" r="-108502" b="-2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910" t="-104000" r="-752" b="-20000"/>
                          </a:stretch>
                        </a:blipFill>
                      </a:tcPr>
                    </a:tc>
                    <a:extLst>
                      <a:ext uri="{0D108BD9-81ED-4DB2-BD59-A6C34878D82A}">
                        <a16:rowId xmlns:a16="http://schemas.microsoft.com/office/drawing/2014/main" val="516017630"/>
                      </a:ext>
                    </a:extLst>
                  </a:tr>
                </a:tbl>
              </a:graphicData>
            </a:graphic>
          </p:graphicFrame>
        </mc:Fallback>
      </mc:AlternateContent>
    </p:spTree>
    <p:extLst>
      <p:ext uri="{BB962C8B-B14F-4D97-AF65-F5344CB8AC3E}">
        <p14:creationId xmlns:p14="http://schemas.microsoft.com/office/powerpoint/2010/main" val="368052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実績固定期間</a:t>
            </a:r>
            <a:endParaRPr lang="en-US" dirty="0"/>
          </a:p>
        </p:txBody>
      </p:sp>
      <mc:AlternateContent xmlns:mc="http://schemas.openxmlformats.org/markup-compatibility/2006" xmlns:a14="http://schemas.microsoft.com/office/drawing/2010/main">
        <mc:Choice Requires="a14">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968590719"/>
                  </p:ext>
                </p:extLst>
              </p:nvPr>
            </p:nvGraphicFramePr>
            <p:xfrm>
              <a:off x="297712" y="864741"/>
              <a:ext cx="9239693" cy="5052060"/>
            </p:xfrm>
            <a:graphic>
              <a:graphicData uri="http://schemas.openxmlformats.org/drawingml/2006/table">
                <a:tbl>
                  <a:tblPr firstRow="1" bandRow="1">
                    <a:tableStyleId>{5C22544A-7EE6-4342-B048-85BDC9FD1C3A}</a:tableStyleId>
                  </a:tblPr>
                  <a:tblGrid>
                    <a:gridCol w="1018965">
                      <a:extLst>
                        <a:ext uri="{9D8B030D-6E8A-4147-A177-3AD203B41FA5}">
                          <a16:colId xmlns:a16="http://schemas.microsoft.com/office/drawing/2014/main" val="937617659"/>
                        </a:ext>
                      </a:extLst>
                    </a:gridCol>
                    <a:gridCol w="1116685">
                      <a:extLst>
                        <a:ext uri="{9D8B030D-6E8A-4147-A177-3AD203B41FA5}">
                          <a16:colId xmlns:a16="http://schemas.microsoft.com/office/drawing/2014/main" val="1557529332"/>
                        </a:ext>
                      </a:extLst>
                    </a:gridCol>
                    <a:gridCol w="895993">
                      <a:extLst>
                        <a:ext uri="{9D8B030D-6E8A-4147-A177-3AD203B41FA5}">
                          <a16:colId xmlns:a16="http://schemas.microsoft.com/office/drawing/2014/main" val="537791369"/>
                        </a:ext>
                      </a:extLst>
                    </a:gridCol>
                    <a:gridCol w="1567540">
                      <a:extLst>
                        <a:ext uri="{9D8B030D-6E8A-4147-A177-3AD203B41FA5}">
                          <a16:colId xmlns:a16="http://schemas.microsoft.com/office/drawing/2014/main" val="3540203213"/>
                        </a:ext>
                      </a:extLst>
                    </a:gridCol>
                    <a:gridCol w="1567540">
                      <a:extLst>
                        <a:ext uri="{9D8B030D-6E8A-4147-A177-3AD203B41FA5}">
                          <a16:colId xmlns:a16="http://schemas.microsoft.com/office/drawing/2014/main" val="2185039895"/>
                        </a:ext>
                      </a:extLst>
                    </a:gridCol>
                    <a:gridCol w="1476326">
                      <a:extLst>
                        <a:ext uri="{9D8B030D-6E8A-4147-A177-3AD203B41FA5}">
                          <a16:colId xmlns:a16="http://schemas.microsoft.com/office/drawing/2014/main" val="1341872680"/>
                        </a:ext>
                      </a:extLst>
                    </a:gridCol>
                    <a:gridCol w="1596644">
                      <a:extLst>
                        <a:ext uri="{9D8B030D-6E8A-4147-A177-3AD203B41FA5}">
                          <a16:colId xmlns:a16="http://schemas.microsoft.com/office/drawing/2014/main" val="3566604805"/>
                        </a:ext>
                      </a:extLst>
                    </a:gridCol>
                  </a:tblGrid>
                  <a:tr h="22766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r>
                            <a:rPr kumimoji="1" lang="en-US" altLang="ja-JP" sz="1200" dirty="0"/>
                            <a:t>×</a:t>
                          </a:r>
                          <a:r>
                            <a:rPr kumimoji="1" lang="ja-JP" altLang="en-US" sz="1200" dirty="0"/>
                            <a:t>滞留時間</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236557"/>
                      </a:ext>
                    </a:extLst>
                  </a:tr>
                  <a:tr h="22766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2766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2766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6480073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7049127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234099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88810691"/>
                      </a:ext>
                    </a:extLst>
                  </a:tr>
                </a:tbl>
              </a:graphicData>
            </a:graphic>
          </p:graphicFrame>
        </mc:Choice>
        <mc:Fallback xmlns="">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968590719"/>
                  </p:ext>
                </p:extLst>
              </p:nvPr>
            </p:nvGraphicFramePr>
            <p:xfrm>
              <a:off x="297712" y="864741"/>
              <a:ext cx="9239693" cy="5052060"/>
            </p:xfrm>
            <a:graphic>
              <a:graphicData uri="http://schemas.openxmlformats.org/drawingml/2006/table">
                <a:tbl>
                  <a:tblPr firstRow="1" bandRow="1">
                    <a:tableStyleId>{5C22544A-7EE6-4342-B048-85BDC9FD1C3A}</a:tableStyleId>
                  </a:tblPr>
                  <a:tblGrid>
                    <a:gridCol w="1018965">
                      <a:extLst>
                        <a:ext uri="{9D8B030D-6E8A-4147-A177-3AD203B41FA5}">
                          <a16:colId xmlns:a16="http://schemas.microsoft.com/office/drawing/2014/main" val="937617659"/>
                        </a:ext>
                      </a:extLst>
                    </a:gridCol>
                    <a:gridCol w="1116685">
                      <a:extLst>
                        <a:ext uri="{9D8B030D-6E8A-4147-A177-3AD203B41FA5}">
                          <a16:colId xmlns:a16="http://schemas.microsoft.com/office/drawing/2014/main" val="1557529332"/>
                        </a:ext>
                      </a:extLst>
                    </a:gridCol>
                    <a:gridCol w="895993">
                      <a:extLst>
                        <a:ext uri="{9D8B030D-6E8A-4147-A177-3AD203B41FA5}">
                          <a16:colId xmlns:a16="http://schemas.microsoft.com/office/drawing/2014/main" val="537791369"/>
                        </a:ext>
                      </a:extLst>
                    </a:gridCol>
                    <a:gridCol w="1567540">
                      <a:extLst>
                        <a:ext uri="{9D8B030D-6E8A-4147-A177-3AD203B41FA5}">
                          <a16:colId xmlns:a16="http://schemas.microsoft.com/office/drawing/2014/main" val="3540203213"/>
                        </a:ext>
                      </a:extLst>
                    </a:gridCol>
                    <a:gridCol w="1567540">
                      <a:extLst>
                        <a:ext uri="{9D8B030D-6E8A-4147-A177-3AD203B41FA5}">
                          <a16:colId xmlns:a16="http://schemas.microsoft.com/office/drawing/2014/main" val="2185039895"/>
                        </a:ext>
                      </a:extLst>
                    </a:gridCol>
                    <a:gridCol w="1476326">
                      <a:extLst>
                        <a:ext uri="{9D8B030D-6E8A-4147-A177-3AD203B41FA5}">
                          <a16:colId xmlns:a16="http://schemas.microsoft.com/office/drawing/2014/main" val="1341872680"/>
                        </a:ext>
                      </a:extLst>
                    </a:gridCol>
                    <a:gridCol w="1596644">
                      <a:extLst>
                        <a:ext uri="{9D8B030D-6E8A-4147-A177-3AD203B41FA5}">
                          <a16:colId xmlns:a16="http://schemas.microsoft.com/office/drawing/2014/main" val="3566604805"/>
                        </a:ext>
                      </a:extLst>
                    </a:gridCol>
                  </a:tblGrid>
                  <a:tr h="27432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r>
                            <a:rPr kumimoji="1" lang="en-US" altLang="ja-JP" sz="1200" dirty="0"/>
                            <a:t>×</a:t>
                          </a:r>
                          <a:r>
                            <a:rPr kumimoji="1" lang="ja-JP" altLang="en-US" sz="1200" dirty="0"/>
                            <a:t>滞留時間</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304" t="-102222" r="-634783"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9456" t="-102222" r="-694558"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163" t="-102222" r="-297276"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4163" t="-102222" r="-197276"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16872" t="-102222" r="-108642"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9389" t="-102222" r="-763" b="-1651111"/>
                          </a:stretch>
                        </a:blipFill>
                      </a:tcPr>
                    </a:tc>
                    <a:extLst>
                      <a:ext uri="{0D108BD9-81ED-4DB2-BD59-A6C34878D82A}">
                        <a16:rowId xmlns:a16="http://schemas.microsoft.com/office/drawing/2014/main" val="3226236557"/>
                      </a:ext>
                    </a:extLst>
                  </a:tr>
                  <a:tr h="27432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7432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7432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6480073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70491276"/>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2340999"/>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88810691"/>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8DDE830-C1B9-4583-B728-903CD974544E}"/>
                  </a:ext>
                </a:extLst>
              </p:cNvPr>
              <p:cNvSpPr txBox="1"/>
              <p:nvPr/>
            </p:nvSpPr>
            <p:spPr>
              <a:xfrm>
                <a:off x="10268182" y="2716324"/>
                <a:ext cx="1196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[15,19]</m:t>
                      </m:r>
                    </m:oMath>
                  </m:oMathPara>
                </a14:m>
                <a:endParaRPr kumimoji="1" lang="ja-JP" altLang="en-US" sz="1400" dirty="0"/>
              </a:p>
            </p:txBody>
          </p:sp>
        </mc:Choice>
        <mc:Fallback xmlns="">
          <p:sp>
            <p:nvSpPr>
              <p:cNvPr id="9" name="テキスト ボックス 8">
                <a:extLst>
                  <a:ext uri="{FF2B5EF4-FFF2-40B4-BE49-F238E27FC236}">
                    <a16:creationId xmlns:a16="http://schemas.microsoft.com/office/drawing/2014/main" id="{48DDE830-C1B9-4583-B728-903CD974544E}"/>
                  </a:ext>
                </a:extLst>
              </p:cNvPr>
              <p:cNvSpPr txBox="1">
                <a:spLocks noRot="1" noChangeAspect="1" noMove="1" noResize="1" noEditPoints="1" noAdjustHandles="1" noChangeArrowheads="1" noChangeShapeType="1" noTextEdit="1"/>
              </p:cNvSpPr>
              <p:nvPr/>
            </p:nvSpPr>
            <p:spPr>
              <a:xfrm>
                <a:off x="10268182" y="2716324"/>
                <a:ext cx="1196519" cy="307777"/>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0BFF3E-6771-40E2-8EA8-C90759D688A0}"/>
                  </a:ext>
                </a:extLst>
              </p:cNvPr>
              <p:cNvSpPr txBox="1"/>
              <p:nvPr/>
            </p:nvSpPr>
            <p:spPr>
              <a:xfrm>
                <a:off x="10246673" y="4508234"/>
                <a:ext cx="12395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[20,33]</m:t>
                      </m:r>
                    </m:oMath>
                  </m:oMathPara>
                </a14:m>
                <a:endParaRPr kumimoji="1" lang="ja-JP" altLang="en-US" sz="1400" dirty="0"/>
              </a:p>
            </p:txBody>
          </p:sp>
        </mc:Choice>
        <mc:Fallback xmlns="">
          <p:sp>
            <p:nvSpPr>
              <p:cNvPr id="10" name="テキスト ボックス 9">
                <a:extLst>
                  <a:ext uri="{FF2B5EF4-FFF2-40B4-BE49-F238E27FC236}">
                    <a16:creationId xmlns:a16="http://schemas.microsoft.com/office/drawing/2014/main" id="{120BFF3E-6771-40E2-8EA8-C90759D688A0}"/>
                  </a:ext>
                </a:extLst>
              </p:cNvPr>
              <p:cNvSpPr txBox="1">
                <a:spLocks noRot="1" noChangeAspect="1" noMove="1" noResize="1" noEditPoints="1" noAdjustHandles="1" noChangeArrowheads="1" noChangeShapeType="1" noTextEdit="1"/>
              </p:cNvSpPr>
              <p:nvPr/>
            </p:nvSpPr>
            <p:spPr>
              <a:xfrm>
                <a:off x="10246673" y="4508234"/>
                <a:ext cx="1239538" cy="307777"/>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E0F44EAC-1863-4440-94A8-1592B2879BF6}"/>
              </a:ext>
            </a:extLst>
          </p:cNvPr>
          <p:cNvSpPr txBox="1"/>
          <p:nvPr/>
        </p:nvSpPr>
        <p:spPr>
          <a:xfrm>
            <a:off x="10246672" y="4874411"/>
            <a:ext cx="1239539" cy="307777"/>
          </a:xfrm>
          <a:prstGeom prst="rect">
            <a:avLst/>
          </a:prstGeom>
          <a:noFill/>
        </p:spPr>
        <p:txBody>
          <a:bodyPr wrap="square" rtlCol="0">
            <a:spAutoFit/>
          </a:bodyPr>
          <a:lstStyle/>
          <a:p>
            <a:pPr algn="ctr"/>
            <a:r>
              <a:rPr kumimoji="1" lang="ja-JP" altLang="en-US" sz="1400" dirty="0"/>
              <a:t>全部フリー</a:t>
            </a:r>
          </a:p>
        </p:txBody>
      </p:sp>
      <p:sp>
        <p:nvSpPr>
          <p:cNvPr id="12" name="テキスト ボックス 11">
            <a:extLst>
              <a:ext uri="{FF2B5EF4-FFF2-40B4-BE49-F238E27FC236}">
                <a16:creationId xmlns:a16="http://schemas.microsoft.com/office/drawing/2014/main" id="{769419D4-3F29-4D6C-9B48-8B3AFC7A5D40}"/>
              </a:ext>
            </a:extLst>
          </p:cNvPr>
          <p:cNvSpPr txBox="1"/>
          <p:nvPr/>
        </p:nvSpPr>
        <p:spPr>
          <a:xfrm>
            <a:off x="9769013" y="5288344"/>
            <a:ext cx="2309290"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×4)×3.25</a:t>
            </a:r>
            <a:r>
              <a:rPr kumimoji="1" lang="ja-JP" altLang="en-US" sz="1400" dirty="0"/>
              <a:t>＝</a:t>
            </a:r>
            <a:r>
              <a:rPr kumimoji="1" lang="en-US" altLang="ja-JP" sz="1400" dirty="0"/>
              <a:t>3.25</a:t>
            </a:r>
            <a:r>
              <a:rPr kumimoji="1" lang="ja-JP" altLang="en-US" sz="1400" dirty="0"/>
              <a:t>時間</a:t>
            </a:r>
          </a:p>
        </p:txBody>
      </p:sp>
      <p:sp>
        <p:nvSpPr>
          <p:cNvPr id="13" name="テキスト ボックス 12">
            <a:extLst>
              <a:ext uri="{FF2B5EF4-FFF2-40B4-BE49-F238E27FC236}">
                <a16:creationId xmlns:a16="http://schemas.microsoft.com/office/drawing/2014/main" id="{A943ED06-6681-4AF6-8E16-CEEAADB01C90}"/>
              </a:ext>
            </a:extLst>
          </p:cNvPr>
          <p:cNvSpPr txBox="1"/>
          <p:nvPr/>
        </p:nvSpPr>
        <p:spPr>
          <a:xfrm>
            <a:off x="9737299" y="3514100"/>
            <a:ext cx="2407059"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×4)×1.75</a:t>
            </a:r>
            <a:r>
              <a:rPr kumimoji="1" lang="ja-JP" altLang="en-US" sz="1400" dirty="0"/>
              <a:t>＝</a:t>
            </a:r>
            <a:r>
              <a:rPr kumimoji="1" lang="en-US" altLang="ja-JP" sz="1400" dirty="0"/>
              <a:t>1.75</a:t>
            </a:r>
            <a:r>
              <a:rPr kumimoji="1" lang="ja-JP" altLang="en-US" sz="1400" dirty="0"/>
              <a:t>時間</a:t>
            </a:r>
          </a:p>
        </p:txBody>
      </p:sp>
      <p:cxnSp>
        <p:nvCxnSpPr>
          <p:cNvPr id="15" name="直線矢印コネクタ 14">
            <a:extLst>
              <a:ext uri="{FF2B5EF4-FFF2-40B4-BE49-F238E27FC236}">
                <a16:creationId xmlns:a16="http://schemas.microsoft.com/office/drawing/2014/main" id="{C95E36F7-B815-46FC-BE80-CB7C10C09483}"/>
              </a:ext>
            </a:extLst>
          </p:cNvPr>
          <p:cNvCxnSpPr>
            <a:cxnSpLocks/>
          </p:cNvCxnSpPr>
          <p:nvPr/>
        </p:nvCxnSpPr>
        <p:spPr>
          <a:xfrm>
            <a:off x="9796115" y="2716324"/>
            <a:ext cx="0" cy="13020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D7FC300-F44F-46B7-BF09-8090634E1376}"/>
              </a:ext>
            </a:extLst>
          </p:cNvPr>
          <p:cNvSpPr txBox="1"/>
          <p:nvPr/>
        </p:nvSpPr>
        <p:spPr>
          <a:xfrm>
            <a:off x="9738091" y="3099558"/>
            <a:ext cx="2156197" cy="307777"/>
          </a:xfrm>
          <a:prstGeom prst="rect">
            <a:avLst/>
          </a:prstGeom>
          <a:noFill/>
        </p:spPr>
        <p:txBody>
          <a:bodyPr wrap="square" rtlCol="0">
            <a:spAutoFit/>
          </a:bodyPr>
          <a:lstStyle/>
          <a:p>
            <a:pPr algn="ctr"/>
            <a:r>
              <a:rPr kumimoji="1" lang="ja-JP" altLang="en-US" sz="1400" dirty="0"/>
              <a:t>一部無駄時間の影響</a:t>
            </a:r>
          </a:p>
        </p:txBody>
      </p:sp>
      <p:cxnSp>
        <p:nvCxnSpPr>
          <p:cNvPr id="19" name="直線矢印コネクタ 18">
            <a:extLst>
              <a:ext uri="{FF2B5EF4-FFF2-40B4-BE49-F238E27FC236}">
                <a16:creationId xmlns:a16="http://schemas.microsoft.com/office/drawing/2014/main" id="{B9CB6F98-763C-4E32-8F5E-2B1E1E131273}"/>
              </a:ext>
            </a:extLst>
          </p:cNvPr>
          <p:cNvCxnSpPr>
            <a:cxnSpLocks/>
          </p:cNvCxnSpPr>
          <p:nvPr/>
        </p:nvCxnSpPr>
        <p:spPr>
          <a:xfrm flipH="1">
            <a:off x="9796115" y="1400247"/>
            <a:ext cx="1" cy="12398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63373FF-56B8-4CCE-BFE0-6CBDDADA5E3D}"/>
                  </a:ext>
                </a:extLst>
              </p:cNvPr>
              <p:cNvSpPr txBox="1"/>
              <p:nvPr/>
            </p:nvSpPr>
            <p:spPr>
              <a:xfrm>
                <a:off x="10268182" y="1415767"/>
                <a:ext cx="1196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[1,14]</m:t>
                      </m:r>
                    </m:oMath>
                  </m:oMathPara>
                </a14:m>
                <a:endParaRPr kumimoji="1" lang="ja-JP" altLang="en-US" sz="1400" dirty="0"/>
              </a:p>
            </p:txBody>
          </p:sp>
        </mc:Choice>
        <mc:Fallback xmlns="">
          <p:sp>
            <p:nvSpPr>
              <p:cNvPr id="20" name="テキスト ボックス 19">
                <a:extLst>
                  <a:ext uri="{FF2B5EF4-FFF2-40B4-BE49-F238E27FC236}">
                    <a16:creationId xmlns:a16="http://schemas.microsoft.com/office/drawing/2014/main" id="{B63373FF-56B8-4CCE-BFE0-6CBDDADA5E3D}"/>
                  </a:ext>
                </a:extLst>
              </p:cNvPr>
              <p:cNvSpPr txBox="1">
                <a:spLocks noRot="1" noChangeAspect="1" noMove="1" noResize="1" noEditPoints="1" noAdjustHandles="1" noChangeArrowheads="1" noChangeShapeType="1" noTextEdit="1"/>
              </p:cNvSpPr>
              <p:nvPr/>
            </p:nvSpPr>
            <p:spPr>
              <a:xfrm>
                <a:off x="10268182" y="1415767"/>
                <a:ext cx="1196519" cy="307777"/>
              </a:xfrm>
              <a:prstGeom prst="rect">
                <a:avLst/>
              </a:prstGeom>
              <a:blipFill>
                <a:blip r:embed="rId5"/>
                <a:stretch>
                  <a:fillRect b="-9804"/>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2B059ECB-7425-4780-908F-452A59600356}"/>
              </a:ext>
            </a:extLst>
          </p:cNvPr>
          <p:cNvSpPr txBox="1"/>
          <p:nvPr/>
        </p:nvSpPr>
        <p:spPr>
          <a:xfrm>
            <a:off x="9788340" y="1757752"/>
            <a:ext cx="2156197" cy="307777"/>
          </a:xfrm>
          <a:prstGeom prst="rect">
            <a:avLst/>
          </a:prstGeom>
          <a:noFill/>
        </p:spPr>
        <p:txBody>
          <a:bodyPr wrap="square" rtlCol="0">
            <a:spAutoFit/>
          </a:bodyPr>
          <a:lstStyle/>
          <a:p>
            <a:pPr algn="ctr"/>
            <a:r>
              <a:rPr kumimoji="1" lang="ja-JP" altLang="en-US" sz="1400" dirty="0"/>
              <a:t>全て無駄時間の影響</a:t>
            </a:r>
          </a:p>
        </p:txBody>
      </p:sp>
      <p:sp>
        <p:nvSpPr>
          <p:cNvPr id="22" name="テキスト ボックス 21">
            <a:extLst>
              <a:ext uri="{FF2B5EF4-FFF2-40B4-BE49-F238E27FC236}">
                <a16:creationId xmlns:a16="http://schemas.microsoft.com/office/drawing/2014/main" id="{99E24C00-57ED-4CB8-8466-1B5BF246DBB8}"/>
              </a:ext>
            </a:extLst>
          </p:cNvPr>
          <p:cNvSpPr txBox="1"/>
          <p:nvPr/>
        </p:nvSpPr>
        <p:spPr>
          <a:xfrm>
            <a:off x="9813817" y="2134968"/>
            <a:ext cx="2309293"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×4)×3.5</a:t>
            </a:r>
            <a:r>
              <a:rPr kumimoji="1" lang="ja-JP" altLang="en-US" sz="1400" dirty="0"/>
              <a:t>＝</a:t>
            </a:r>
            <a:r>
              <a:rPr kumimoji="1" lang="en-US" altLang="ja-JP" sz="1400" dirty="0"/>
              <a:t>3.5</a:t>
            </a:r>
            <a:r>
              <a:rPr kumimoji="1" lang="ja-JP" altLang="en-US" sz="1400" dirty="0"/>
              <a:t>時間</a:t>
            </a:r>
          </a:p>
        </p:txBody>
      </p:sp>
      <p:cxnSp>
        <p:nvCxnSpPr>
          <p:cNvPr id="23" name="直線矢印コネクタ 22">
            <a:extLst>
              <a:ext uri="{FF2B5EF4-FFF2-40B4-BE49-F238E27FC236}">
                <a16:creationId xmlns:a16="http://schemas.microsoft.com/office/drawing/2014/main" id="{2A5515B8-F647-4793-ADDE-3A9E6C4A6B91}"/>
              </a:ext>
            </a:extLst>
          </p:cNvPr>
          <p:cNvCxnSpPr>
            <a:cxnSpLocks/>
          </p:cNvCxnSpPr>
          <p:nvPr/>
        </p:nvCxnSpPr>
        <p:spPr>
          <a:xfrm>
            <a:off x="9796115" y="4018359"/>
            <a:ext cx="0" cy="18984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A933441-CDE7-4AD1-849A-987AC67698B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80155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9878ADF0-A67E-4BF7-AD18-A2C80286AC3B}"/>
                  </a:ext>
                </a:extLst>
              </p:cNvPr>
              <p:cNvSpPr txBox="1"/>
              <p:nvPr/>
            </p:nvSpPr>
            <p:spPr>
              <a:xfrm>
                <a:off x="1721920" y="1955727"/>
                <a:ext cx="2632048"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=1036881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7" name="テキスト ボックス 66">
                <a:extLst>
                  <a:ext uri="{FF2B5EF4-FFF2-40B4-BE49-F238E27FC236}">
                    <a16:creationId xmlns:a16="http://schemas.microsoft.com/office/drawing/2014/main" id="{9878ADF0-A67E-4BF7-AD18-A2C80286AC3B}"/>
                  </a:ext>
                </a:extLst>
              </p:cNvPr>
              <p:cNvSpPr txBox="1">
                <a:spLocks noRot="1" noChangeAspect="1" noMove="1" noResize="1" noEditPoints="1" noAdjustHandles="1" noChangeArrowheads="1" noChangeShapeType="1" noTextEdit="1"/>
              </p:cNvSpPr>
              <p:nvPr/>
            </p:nvSpPr>
            <p:spPr>
              <a:xfrm>
                <a:off x="1721920" y="1955727"/>
                <a:ext cx="2632048" cy="307777"/>
              </a:xfrm>
              <a:prstGeom prst="rect">
                <a:avLst/>
              </a:prstGeom>
              <a:blipFill>
                <a:blip r:embed="rId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71" name="テキスト ボックス 70">
            <a:extLst>
              <a:ext uri="{FF2B5EF4-FFF2-40B4-BE49-F238E27FC236}">
                <a16:creationId xmlns:a16="http://schemas.microsoft.com/office/drawing/2014/main" id="{F75B5EC2-B1D3-4F84-81BB-01808194217E}"/>
              </a:ext>
            </a:extLst>
          </p:cNvPr>
          <p:cNvSpPr txBox="1"/>
          <p:nvPr/>
        </p:nvSpPr>
        <p:spPr>
          <a:xfrm>
            <a:off x="3048069" y="2268364"/>
            <a:ext cx="1103187" cy="307777"/>
          </a:xfrm>
          <a:prstGeom prst="rect">
            <a:avLst/>
          </a:prstGeom>
          <a:noFill/>
        </p:spPr>
        <p:txBody>
          <a:bodyPr wrap="none" rtlCol="0">
            <a:spAutoFit/>
          </a:bodyPr>
          <a:lstStyle/>
          <a:p>
            <a:r>
              <a:rPr kumimoji="1" lang="ja-JP" altLang="en-US" sz="1400" dirty="0">
                <a:solidFill>
                  <a:schemeClr val="accent3"/>
                </a:solidFill>
              </a:rPr>
              <a:t>チップ原単位</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100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6" name="テキスト ボックス 45">
            <a:extLst>
              <a:ext uri="{FF2B5EF4-FFF2-40B4-BE49-F238E27FC236}">
                <a16:creationId xmlns:a16="http://schemas.microsoft.com/office/drawing/2014/main" id="{878B285F-D339-4FD7-A206-EFF5EA68E38F}"/>
              </a:ext>
            </a:extLst>
          </p:cNvPr>
          <p:cNvSpPr txBox="1"/>
          <p:nvPr/>
        </p:nvSpPr>
        <p:spPr>
          <a:xfrm>
            <a:off x="4233236" y="196058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96730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87499887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5977</TotalTime>
  <Words>4426</Words>
  <Application>Microsoft Office PowerPoint</Application>
  <PresentationFormat>ワイド画面</PresentationFormat>
  <Paragraphs>1087</Paragraphs>
  <Slides>33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Meiryo UI</vt:lpstr>
      <vt:lpstr>游ゴシック</vt:lpstr>
      <vt:lpstr>Arial</vt:lpstr>
      <vt:lpstr>Calibri</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フロー図</vt:lpstr>
      <vt:lpstr>最適化変数の割当</vt:lpstr>
      <vt:lpstr>実績固定期間</vt:lpstr>
      <vt:lpstr>目的関数</vt:lpstr>
      <vt:lpstr>制約条件①</vt:lpstr>
      <vt:lpstr>制約条件②</vt:lpstr>
      <vt:lpstr>制約条件③</vt:lpstr>
      <vt:lpstr>制約条件④</vt:lpstr>
      <vt:lpstr>最適化期間の設定</vt:lpstr>
      <vt:lpstr>問題設定</vt:lpstr>
      <vt:lpstr>制約条件の緩和幅</vt:lpstr>
      <vt:lpstr>探索性能</vt:lpstr>
      <vt:lpstr>算出されたスケジュール</vt:lpstr>
      <vt:lpstr>探索性能</vt:lpstr>
      <vt:lpstr>算出されたスケジュール</vt:lpstr>
      <vt:lpstr>探索性能</vt:lpstr>
      <vt:lpstr>算出されたスケジュール</vt:lpstr>
      <vt:lpstr>探索過程の挙動</vt:lpstr>
      <vt:lpstr>結果まとめ</vt:lpstr>
      <vt:lpstr>まとめ</vt:lpstr>
      <vt:lpstr>今後</vt:lpstr>
      <vt:lpstr>PowerPoint プレゼンテーション</vt:lpstr>
      <vt:lpstr>実績固定の対処</vt:lpstr>
      <vt:lpstr>制約対処法：適応的スカラ化（2021年版）</vt:lpstr>
      <vt:lpstr>アルゴリズムのパラメータ設定１</vt:lpstr>
      <vt:lpstr>アルゴリズムのパラメータ設定２</vt:lpstr>
      <vt:lpstr>決定変数空間での目的関数と制約違反量の景観：2次元</vt:lpstr>
      <vt:lpstr>(f,v)空間の解の軌跡：10次元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752</cp:revision>
  <dcterms:created xsi:type="dcterms:W3CDTF">2022-01-26T00:23:42Z</dcterms:created>
  <dcterms:modified xsi:type="dcterms:W3CDTF">2022-08-09T05:02:21Z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2022-08-09T05:02:18Z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2</vt:lpwstr>
  </property>
</Properties>
</file>