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DA010601-908A-45B9-AA87-C896B856768A}" type="datetimeFigureOut">
              <a:rPr lang="en-US" smtClean="0"/>
              <a:t>10/21/2021</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2C7C885-D88B-49B4-8790-123F4C70CDFF}"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10601-908A-45B9-AA87-C896B856768A}"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7C885-D88B-49B4-8790-123F4C70CD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010601-908A-45B9-AA87-C896B856768A}"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7C885-D88B-49B4-8790-123F4C70CD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010601-908A-45B9-AA87-C896B856768A}"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7C885-D88B-49B4-8790-123F4C70CD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010601-908A-45B9-AA87-C896B856768A}"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7C885-D88B-49B4-8790-123F4C70CDF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A010601-908A-45B9-AA87-C896B856768A}"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7C885-D88B-49B4-8790-123F4C70CDFF}"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010601-908A-45B9-AA87-C896B856768A}" type="datetimeFigureOut">
              <a:rPr lang="en-US" smtClean="0"/>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C7C885-D88B-49B4-8790-123F4C70CD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010601-908A-45B9-AA87-C896B856768A}"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C7C885-D88B-49B4-8790-123F4C70CD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10601-908A-45B9-AA87-C896B856768A}" type="datetimeFigureOut">
              <a:rPr lang="en-US" smtClean="0"/>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C7C885-D88B-49B4-8790-123F4C70CD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A010601-908A-45B9-AA87-C896B856768A}" type="datetimeFigureOut">
              <a:rPr lang="en-US" smtClean="0"/>
              <a:t>10/21/2021</a:t>
            </a:fld>
            <a:endParaRPr lang="en-US"/>
          </a:p>
        </p:txBody>
      </p:sp>
      <p:sp>
        <p:nvSpPr>
          <p:cNvPr id="7" name="Slide Number Placeholder 6"/>
          <p:cNvSpPr>
            <a:spLocks noGrp="1"/>
          </p:cNvSpPr>
          <p:nvPr>
            <p:ph type="sldNum" sz="quarter" idx="12"/>
          </p:nvPr>
        </p:nvSpPr>
        <p:spPr/>
        <p:txBody>
          <a:bodyPr/>
          <a:lstStyle/>
          <a:p>
            <a:fld id="{22C7C885-D88B-49B4-8790-123F4C70CDFF}"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10601-908A-45B9-AA87-C896B856768A}" type="datetimeFigureOut">
              <a:rPr lang="en-US" smtClean="0"/>
              <a:t>10/21/2021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22C7C885-D88B-49B4-8790-123F4C70CD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A010601-908A-45B9-AA87-C896B856768A}" type="datetimeFigureOut">
              <a:rPr lang="en-US" smtClean="0"/>
              <a:t>10/21/2021</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2C7C885-D88B-49B4-8790-123F4C70CD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21</a:t>
            </a:r>
            <a:r>
              <a:rPr lang="en-US" baseline="30000" dirty="0" smtClean="0"/>
              <a:t>st</a:t>
            </a:r>
            <a:r>
              <a:rPr lang="en-US" dirty="0" smtClean="0"/>
              <a:t> Century Skills</a:t>
            </a:r>
            <a:endParaRPr lang="en-US" dirty="0"/>
          </a:p>
        </p:txBody>
      </p:sp>
      <p:sp>
        <p:nvSpPr>
          <p:cNvPr id="3" name="Subtitle 2"/>
          <p:cNvSpPr>
            <a:spLocks noGrp="1"/>
          </p:cNvSpPr>
          <p:nvPr>
            <p:ph type="subTitle" idx="1"/>
          </p:nvPr>
        </p:nvSpPr>
        <p:spPr/>
        <p:txBody>
          <a:bodyPr/>
          <a:lstStyle/>
          <a:p>
            <a:r>
              <a:rPr lang="en-US" dirty="0" smtClean="0"/>
              <a:t>Digital Citizenship and Responsibility</a:t>
            </a:r>
            <a:endParaRPr lang="en-US" dirty="0"/>
          </a:p>
        </p:txBody>
      </p:sp>
    </p:spTree>
    <p:extLst>
      <p:ext uri="{BB962C8B-B14F-4D97-AF65-F5344CB8AC3E}">
        <p14:creationId xmlns:p14="http://schemas.microsoft.com/office/powerpoint/2010/main" val="209204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vs. Private</a:t>
            </a:r>
          </a:p>
        </p:txBody>
      </p:sp>
      <p:sp>
        <p:nvSpPr>
          <p:cNvPr id="3" name="Content Placeholder 2"/>
          <p:cNvSpPr>
            <a:spLocks noGrp="1"/>
          </p:cNvSpPr>
          <p:nvPr>
            <p:ph idx="1"/>
          </p:nvPr>
        </p:nvSpPr>
        <p:spPr/>
        <p:txBody>
          <a:bodyPr/>
          <a:lstStyle/>
          <a:p>
            <a:pPr marL="514350" indent="-514350">
              <a:buAutoNum type="arabicPeriod"/>
            </a:pPr>
            <a:r>
              <a:rPr lang="en-US" dirty="0">
                <a:solidFill>
                  <a:srgbClr val="000000"/>
                </a:solidFill>
              </a:rPr>
              <a:t>What kinds of things are probably ok to share online?</a:t>
            </a:r>
          </a:p>
          <a:p>
            <a:pPr marL="514350" indent="-514350">
              <a:buAutoNum type="arabicPeriod"/>
            </a:pPr>
            <a:r>
              <a:rPr lang="en-US" dirty="0">
                <a:solidFill>
                  <a:srgbClr val="000000"/>
                </a:solidFill>
              </a:rPr>
              <a:t>What kinds of things are probably best kept private?</a:t>
            </a:r>
          </a:p>
          <a:p>
            <a:pPr marL="68580" indent="0">
              <a:buNone/>
            </a:pPr>
            <a:endParaRPr lang="en-US" dirty="0"/>
          </a:p>
        </p:txBody>
      </p:sp>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3646599"/>
              </p:ext>
            </p:extLst>
          </p:nvPr>
        </p:nvGraphicFramePr>
        <p:xfrm>
          <a:off x="1219200" y="2438400"/>
          <a:ext cx="6579624" cy="2579343"/>
        </p:xfrm>
        <a:graphic>
          <a:graphicData uri="http://schemas.openxmlformats.org/drawingml/2006/table">
            <a:tbl>
              <a:tblPr firstRow="1" bandRow="1">
                <a:tableStyleId>{5C22544A-7EE6-4342-B048-85BDC9FD1C3A}</a:tableStyleId>
              </a:tblPr>
              <a:tblGrid>
                <a:gridCol w="3289812"/>
                <a:gridCol w="3289812"/>
              </a:tblGrid>
              <a:tr h="659103">
                <a:tc>
                  <a:txBody>
                    <a:bodyPr/>
                    <a:lstStyle/>
                    <a:p>
                      <a:pPr algn="ctr"/>
                      <a:r>
                        <a:rPr lang="en-US" sz="2400" dirty="0" smtClean="0">
                          <a:solidFill>
                            <a:srgbClr val="000000"/>
                          </a:solidFill>
                        </a:rPr>
                        <a:t>Public</a:t>
                      </a:r>
                      <a:endParaRPr lang="en-US" sz="2400" dirty="0">
                        <a:solidFill>
                          <a:srgbClr val="000000"/>
                        </a:solidFill>
                      </a:endParaRPr>
                    </a:p>
                  </a:txBody>
                  <a:tcPr/>
                </a:tc>
                <a:tc>
                  <a:txBody>
                    <a:bodyPr/>
                    <a:lstStyle/>
                    <a:p>
                      <a:pPr algn="ctr"/>
                      <a:r>
                        <a:rPr lang="en-US" sz="2400" dirty="0" smtClean="0">
                          <a:solidFill>
                            <a:srgbClr val="000000"/>
                          </a:solidFill>
                        </a:rPr>
                        <a:t>Private</a:t>
                      </a:r>
                      <a:endParaRPr lang="en-US" sz="2400" dirty="0">
                        <a:solidFill>
                          <a:srgbClr val="000000"/>
                        </a:solidFill>
                      </a:endParaRPr>
                    </a:p>
                  </a:txBody>
                  <a:tcPr/>
                </a:tc>
              </a:tr>
              <a:tr h="1625184">
                <a:tc>
                  <a:txBody>
                    <a:bodyPr/>
                    <a:lstStyle/>
                    <a:p>
                      <a:r>
                        <a:rPr lang="en-US" sz="2400" dirty="0" smtClean="0"/>
                        <a:t>-sharing a video (on YouTube) of you singing in a school play.</a:t>
                      </a:r>
                      <a:endParaRPr lang="en-US" sz="2400" dirty="0"/>
                    </a:p>
                  </a:txBody>
                  <a:tcPr/>
                </a:tc>
                <a:tc>
                  <a:txBody>
                    <a:bodyPr/>
                    <a:lstStyle/>
                    <a:p>
                      <a:r>
                        <a:rPr lang="en-US" sz="2400" dirty="0" smtClean="0"/>
                        <a:t>-sharing a photograph (on Facebook or Flickr) of your sister on a sick day.</a:t>
                      </a:r>
                      <a:endParaRPr lang="en-US" sz="2400" dirty="0"/>
                    </a:p>
                  </a:txBody>
                  <a:tcPr/>
                </a:tc>
              </a:tr>
            </a:tbl>
          </a:graphicData>
        </a:graphic>
      </p:graphicFrame>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Examples</a:t>
            </a:r>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3051057662"/>
              </p:ext>
            </p:extLst>
          </p:nvPr>
        </p:nvGraphicFramePr>
        <p:xfrm>
          <a:off x="1152536" y="1025236"/>
          <a:ext cx="6579624" cy="2688850"/>
        </p:xfrm>
        <a:graphic>
          <a:graphicData uri="http://schemas.openxmlformats.org/drawingml/2006/table">
            <a:tbl>
              <a:tblPr firstRow="1" bandRow="1">
                <a:tableStyleId>{5C22544A-7EE6-4342-B048-85BDC9FD1C3A}</a:tableStyleId>
              </a:tblPr>
              <a:tblGrid>
                <a:gridCol w="3289812"/>
                <a:gridCol w="3289812"/>
              </a:tblGrid>
              <a:tr h="768610">
                <a:tc>
                  <a:txBody>
                    <a:bodyPr/>
                    <a:lstStyle/>
                    <a:p>
                      <a:pPr algn="ctr"/>
                      <a:r>
                        <a:rPr lang="en-US" sz="2400" dirty="0" smtClean="0">
                          <a:solidFill>
                            <a:srgbClr val="000000"/>
                          </a:solidFill>
                        </a:rPr>
                        <a:t>Public</a:t>
                      </a:r>
                      <a:endParaRPr lang="en-US" sz="2400" dirty="0">
                        <a:solidFill>
                          <a:srgbClr val="000000"/>
                        </a:solidFill>
                      </a:endParaRPr>
                    </a:p>
                  </a:txBody>
                  <a:tcPr/>
                </a:tc>
                <a:tc>
                  <a:txBody>
                    <a:bodyPr/>
                    <a:lstStyle/>
                    <a:p>
                      <a:pPr algn="ctr"/>
                      <a:r>
                        <a:rPr lang="en-US" sz="2400" dirty="0" smtClean="0">
                          <a:solidFill>
                            <a:srgbClr val="000000"/>
                          </a:solidFill>
                        </a:rPr>
                        <a:t>Private</a:t>
                      </a:r>
                      <a:endParaRPr lang="en-US" sz="2400" dirty="0">
                        <a:solidFill>
                          <a:srgbClr val="000000"/>
                        </a:solidFill>
                      </a:endParaRPr>
                    </a:p>
                  </a:txBody>
                  <a:tcPr/>
                </a:tc>
              </a:tr>
              <a:tr h="1895202">
                <a:tc>
                  <a:txBody>
                    <a:bodyPr/>
                    <a:lstStyle/>
                    <a:p>
                      <a:r>
                        <a:rPr lang="en-US" sz="2400" dirty="0" smtClean="0"/>
                        <a:t>-sharing a video (on YouTube) of you singing in a school play.</a:t>
                      </a:r>
                      <a:endParaRPr lang="en-US" sz="2400" dirty="0"/>
                    </a:p>
                  </a:txBody>
                  <a:tcPr/>
                </a:tc>
                <a:tc>
                  <a:txBody>
                    <a:bodyPr/>
                    <a:lstStyle/>
                    <a:p>
                      <a:r>
                        <a:rPr lang="en-US" sz="2400" dirty="0" smtClean="0"/>
                        <a:t>-sharing a photograph (on Facebook or Flickr) of your sister on a sick day.</a:t>
                      </a:r>
                      <a:endParaRPr lang="en-US" sz="2400" dirty="0"/>
                    </a:p>
                  </a:txBody>
                  <a:tcPr/>
                </a:tc>
              </a:tr>
            </a:tbl>
          </a:graphicData>
        </a:graphic>
      </p:graphicFrame>
      <p:sp>
        <p:nvSpPr>
          <p:cNvPr id="5" name="Rectangle 4"/>
          <p:cNvSpPr/>
          <p:nvPr/>
        </p:nvSpPr>
        <p:spPr>
          <a:xfrm>
            <a:off x="2598400" y="3897999"/>
            <a:ext cx="458930" cy="461665"/>
          </a:xfrm>
          <a:prstGeom prst="rect">
            <a:avLst/>
          </a:prstGeom>
        </p:spPr>
        <p:txBody>
          <a:bodyPr wrap="none">
            <a:spAutoFit/>
          </a:bodyPr>
          <a:lstStyle/>
          <a:p>
            <a:r>
              <a:rPr lang="en-US" b="0" i="0" dirty="0" smtClean="0">
                <a:latin typeface="Wingdings"/>
                <a:ea typeface="Wingdings"/>
                <a:cs typeface="Wingdings"/>
              </a:rPr>
              <a:t></a:t>
            </a:r>
            <a:endParaRPr lang="en-US" dirty="0"/>
          </a:p>
        </p:txBody>
      </p:sp>
      <p:sp>
        <p:nvSpPr>
          <p:cNvPr id="6" name="Rectangle 5"/>
          <p:cNvSpPr/>
          <p:nvPr/>
        </p:nvSpPr>
        <p:spPr>
          <a:xfrm>
            <a:off x="5949613" y="3793224"/>
            <a:ext cx="458930" cy="461665"/>
          </a:xfrm>
          <a:prstGeom prst="rect">
            <a:avLst/>
          </a:prstGeom>
        </p:spPr>
        <p:txBody>
          <a:bodyPr wrap="none">
            <a:spAutoFit/>
          </a:bodyPr>
          <a:lstStyle/>
          <a:p>
            <a:r>
              <a:rPr lang="en-US" b="0" i="0" dirty="0" smtClean="0">
                <a:latin typeface="Wingdings"/>
                <a:ea typeface="Wingdings"/>
                <a:cs typeface="Wingdings"/>
              </a:rPr>
              <a:t></a:t>
            </a:r>
            <a:endParaRPr lang="en-US" dirty="0"/>
          </a:p>
        </p:txBody>
      </p:sp>
      <p:sp>
        <p:nvSpPr>
          <p:cNvPr id="7" name="TextBox 6"/>
          <p:cNvSpPr txBox="1"/>
          <p:nvPr/>
        </p:nvSpPr>
        <p:spPr>
          <a:xfrm>
            <a:off x="1328933" y="4518182"/>
            <a:ext cx="2822359" cy="1200329"/>
          </a:xfrm>
          <a:prstGeom prst="rect">
            <a:avLst/>
          </a:prstGeom>
          <a:noFill/>
        </p:spPr>
        <p:txBody>
          <a:bodyPr wrap="square" rtlCol="0">
            <a:spAutoFit/>
          </a:bodyPr>
          <a:lstStyle/>
          <a:p>
            <a:r>
              <a:rPr lang="en-US" sz="1800" dirty="0" smtClean="0"/>
              <a:t>Do you have permission from others in the video?</a:t>
            </a:r>
          </a:p>
          <a:p>
            <a:endParaRPr lang="en-US" sz="1800" dirty="0"/>
          </a:p>
          <a:p>
            <a:r>
              <a:rPr lang="en-US" sz="1800" dirty="0" smtClean="0"/>
              <a:t>Do you “own” the video?</a:t>
            </a:r>
            <a:endParaRPr lang="en-US" sz="1800" dirty="0"/>
          </a:p>
        </p:txBody>
      </p:sp>
      <p:sp>
        <p:nvSpPr>
          <p:cNvPr id="8" name="TextBox 7"/>
          <p:cNvSpPr txBox="1"/>
          <p:nvPr/>
        </p:nvSpPr>
        <p:spPr>
          <a:xfrm>
            <a:off x="4680484" y="4518182"/>
            <a:ext cx="2804719" cy="1754327"/>
          </a:xfrm>
          <a:prstGeom prst="rect">
            <a:avLst/>
          </a:prstGeom>
          <a:noFill/>
        </p:spPr>
        <p:txBody>
          <a:bodyPr wrap="square" rtlCol="0">
            <a:spAutoFit/>
          </a:bodyPr>
          <a:lstStyle/>
          <a:p>
            <a:r>
              <a:rPr lang="en-US" sz="1800" dirty="0" smtClean="0"/>
              <a:t>Did your sister give you permission to put this online?</a:t>
            </a:r>
          </a:p>
          <a:p>
            <a:endParaRPr lang="en-US" sz="1800" dirty="0"/>
          </a:p>
          <a:p>
            <a:r>
              <a:rPr lang="en-US" sz="1800" dirty="0" smtClean="0"/>
              <a:t>Is your sister old enough to make this decision?</a:t>
            </a:r>
            <a:endParaRPr lang="en-US" sz="1800" dirty="0"/>
          </a:p>
        </p:txBody>
      </p:sp>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Private?</a:t>
            </a:r>
          </a:p>
        </p:txBody>
      </p:sp>
      <p:sp>
        <p:nvSpPr>
          <p:cNvPr id="3" name="Content Placeholder 2"/>
          <p:cNvSpPr>
            <a:spLocks noGrp="1"/>
          </p:cNvSpPr>
          <p:nvPr>
            <p:ph idx="1"/>
          </p:nvPr>
        </p:nvSpPr>
        <p:spPr/>
        <p:txBody>
          <a:bodyPr/>
          <a:lstStyle/>
          <a:p>
            <a:pPr marL="68580" indent="0" algn="just">
              <a:buNone/>
            </a:pPr>
            <a:r>
              <a:rPr lang="en-US" dirty="0">
                <a:solidFill>
                  <a:srgbClr val="000000"/>
                </a:solidFill>
              </a:rPr>
              <a:t>What are some good reasons why we should keep certain things private?</a:t>
            </a:r>
          </a:p>
          <a:p>
            <a:pPr marL="68580" indent="0" algn="just">
              <a:buNone/>
            </a:pPr>
            <a:endParaRPr lang="en-US" dirty="0"/>
          </a:p>
        </p:txBody>
      </p:sp>
      <p:pic>
        <p:nvPicPr>
          <p:cNvPr id="4" name="Picture 3"/>
          <p:cNvPicPr>
            <a:picLocks noChangeAspect="1"/>
          </p:cNvPicPr>
          <p:nvPr/>
        </p:nvPicPr>
        <p:blipFill>
          <a:blip r:embed="rId2"/>
          <a:stretch>
            <a:fillRect/>
          </a:stretch>
        </p:blipFill>
        <p:spPr>
          <a:xfrm>
            <a:off x="1981200" y="3733800"/>
            <a:ext cx="4889500" cy="1663700"/>
          </a:xfrm>
          <a:prstGeom prst="rect">
            <a:avLst/>
          </a:prstGeom>
        </p:spPr>
      </p:pic>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Public?</a:t>
            </a:r>
          </a:p>
        </p:txBody>
      </p:sp>
      <p:sp>
        <p:nvSpPr>
          <p:cNvPr id="3" name="Content Placeholder 2"/>
          <p:cNvSpPr>
            <a:spLocks noGrp="1"/>
          </p:cNvSpPr>
          <p:nvPr>
            <p:ph idx="1"/>
          </p:nvPr>
        </p:nvSpPr>
        <p:spPr/>
        <p:txBody>
          <a:bodyPr/>
          <a:lstStyle/>
          <a:p>
            <a:pPr marL="68580" indent="0" algn="just">
              <a:buNone/>
            </a:pPr>
            <a:r>
              <a:rPr lang="en-US" dirty="0">
                <a:solidFill>
                  <a:srgbClr val="000000"/>
                </a:solidFill>
              </a:rPr>
              <a:t>What are some good reasons why we should share certain things?</a:t>
            </a:r>
          </a:p>
          <a:p>
            <a:pPr marL="68580" indent="0" algn="just">
              <a:buNone/>
            </a:pPr>
            <a:endParaRPr lang="en-US" dirty="0"/>
          </a:p>
          <a:p>
            <a:pPr marL="68580" indent="0" algn="just">
              <a:buNone/>
            </a:pPr>
            <a:endParaRPr lang="en-US" dirty="0"/>
          </a:p>
          <a:p>
            <a:pPr marL="68580" indent="0" algn="just">
              <a:buNone/>
            </a:pPr>
            <a:endParaRPr lang="en-US" dirty="0"/>
          </a:p>
        </p:txBody>
      </p:sp>
      <p:pic>
        <p:nvPicPr>
          <p:cNvPr id="4" name="Picture 3"/>
          <p:cNvPicPr>
            <a:picLocks noChangeAspect="1"/>
          </p:cNvPicPr>
          <p:nvPr/>
        </p:nvPicPr>
        <p:blipFill>
          <a:blip r:embed="rId2"/>
          <a:stretch>
            <a:fillRect/>
          </a:stretch>
        </p:blipFill>
        <p:spPr>
          <a:xfrm>
            <a:off x="2590800" y="3200400"/>
            <a:ext cx="3289300" cy="2476500"/>
          </a:xfrm>
          <a:prstGeom prst="rect">
            <a:avLst/>
          </a:prstGeom>
        </p:spPr>
      </p:pic>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Decision-making</a:t>
            </a:r>
          </a:p>
        </p:txBody>
      </p:sp>
      <p:sp>
        <p:nvSpPr>
          <p:cNvPr id="3" name="Content Placeholder 2"/>
          <p:cNvSpPr>
            <a:spLocks noGrp="1"/>
          </p:cNvSpPr>
          <p:nvPr>
            <p:ph idx="1"/>
          </p:nvPr>
        </p:nvSpPr>
        <p:spPr/>
        <p:txBody>
          <a:bodyPr/>
          <a:lstStyle/>
          <a:p>
            <a:pPr marL="68580" indent="0" algn="just">
              <a:buNone/>
            </a:pPr>
            <a:r>
              <a:rPr lang="en-US" dirty="0"/>
              <a:t>What questions should we ask ourselves when deciding what to keep private and what to share publically?</a:t>
            </a:r>
          </a:p>
          <a:p>
            <a:pPr marL="68580" indent="0" algn="just">
              <a:buNone/>
            </a:pPr>
            <a:endParaRPr lang="en-US" dirty="0"/>
          </a:p>
        </p:txBody>
      </p:sp>
      <p:pic>
        <p:nvPicPr>
          <p:cNvPr id="4" name="Picture 3"/>
          <p:cNvPicPr>
            <a:picLocks noChangeAspect="1"/>
          </p:cNvPicPr>
          <p:nvPr/>
        </p:nvPicPr>
        <p:blipFill>
          <a:blip r:embed="rId2"/>
          <a:stretch>
            <a:fillRect/>
          </a:stretch>
        </p:blipFill>
        <p:spPr>
          <a:xfrm>
            <a:off x="5029200" y="3505200"/>
            <a:ext cx="3200400" cy="2540000"/>
          </a:xfrm>
          <a:prstGeom prst="rect">
            <a:avLst/>
          </a:prstGeom>
        </p:spPr>
      </p:pic>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Private or Public?</a:t>
            </a:r>
          </a:p>
        </p:txBody>
      </p:sp>
      <p:sp>
        <p:nvSpPr>
          <p:cNvPr id="3" name="Content Placeholder 2"/>
          <p:cNvSpPr>
            <a:spLocks noGrp="1"/>
          </p:cNvSpPr>
          <p:nvPr>
            <p:ph idx="1"/>
          </p:nvPr>
        </p:nvSpPr>
        <p:spPr/>
        <p:txBody>
          <a:bodyPr/>
          <a:lstStyle/>
          <a:p>
            <a:r>
              <a:rPr lang="en-US" dirty="0">
                <a:solidFill>
                  <a:srgbClr val="000000"/>
                </a:solidFill>
              </a:rPr>
              <a:t>PRIVATE by default.</a:t>
            </a:r>
          </a:p>
          <a:p>
            <a:endParaRPr lang="en-US" dirty="0">
              <a:solidFill>
                <a:srgbClr val="000000"/>
              </a:solidFill>
            </a:endParaRPr>
          </a:p>
          <a:p>
            <a:r>
              <a:rPr lang="en-US" dirty="0">
                <a:solidFill>
                  <a:srgbClr val="000000"/>
                </a:solidFill>
              </a:rPr>
              <a:t>PUBLIC with effort.</a:t>
            </a:r>
          </a:p>
          <a:p>
            <a:pPr marL="68580" indent="0">
              <a:buNone/>
            </a:pPr>
            <a:endParaRPr lang="en-US" dirty="0"/>
          </a:p>
          <a:p>
            <a:pPr marL="68580" indent="0">
              <a:buNone/>
            </a:pPr>
            <a:endParaRPr lang="en-US" dirty="0"/>
          </a:p>
          <a:p>
            <a:pPr marL="68580" indent="0">
              <a:buNone/>
            </a:pPr>
            <a:endParaRPr lang="en-US" dirty="0"/>
          </a:p>
        </p:txBody>
      </p:sp>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our Digital World</a:t>
            </a:r>
          </a:p>
        </p:txBody>
      </p:sp>
      <p:pic>
        <p:nvPicPr>
          <p:cNvPr id="4" name="Content Placeholder 3"/>
          <p:cNvPicPr>
            <a:picLocks noGrp="1" noChangeAspect="1"/>
          </p:cNvPicPr>
          <p:nvPr>
            <p:ph idx="1"/>
          </p:nvPr>
        </p:nvPicPr>
        <p:blipFill>
          <a:blip r:embed="rId2"/>
          <a:srcRect l="8574" r="8574"/>
          <a:stretch>
            <a:fillRect/>
          </a:stretch>
        </p:blipFill>
        <p:spPr>
          <a:xfrm>
            <a:off x="2286000" y="2438400"/>
            <a:ext cx="4577468" cy="3710135"/>
          </a:xfrm>
        </p:spPr>
      </p:pic>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 we expect?</a:t>
            </a:r>
          </a:p>
        </p:txBody>
      </p:sp>
      <p:sp>
        <p:nvSpPr>
          <p:cNvPr id="3" name="Content Placeholder 2"/>
          <p:cNvSpPr>
            <a:spLocks noGrp="1"/>
          </p:cNvSpPr>
          <p:nvPr>
            <p:ph idx="1"/>
          </p:nvPr>
        </p:nvSpPr>
        <p:spPr/>
        <p:txBody>
          <a:bodyPr>
            <a:normAutofit fontScale="92500" lnSpcReduction="10000"/>
          </a:bodyPr>
          <a:lstStyle/>
          <a:p>
            <a:pPr indent="-342900" algn="just"/>
            <a:r>
              <a:rPr lang="en-US" dirty="0">
                <a:solidFill>
                  <a:srgbClr val="000000"/>
                </a:solidFill>
              </a:rPr>
              <a:t>We expect your online behavior to mirror your school behavior.</a:t>
            </a:r>
          </a:p>
          <a:p>
            <a:pPr indent="-342900" algn="just"/>
            <a:r>
              <a:rPr lang="en-US" dirty="0">
                <a:solidFill>
                  <a:srgbClr val="000000"/>
                </a:solidFill>
              </a:rPr>
              <a:t>We are not responsible for lost, damaged, or stolen electronics.</a:t>
            </a:r>
          </a:p>
          <a:p>
            <a:pPr indent="-342900" algn="just"/>
            <a:r>
              <a:rPr lang="en-US" dirty="0">
                <a:solidFill>
                  <a:srgbClr val="000000"/>
                </a:solidFill>
              </a:rPr>
              <a:t>Activation of wireless access requires your teacher’s permission.</a:t>
            </a:r>
          </a:p>
          <a:p>
            <a:pPr indent="-342900" algn="just"/>
            <a:r>
              <a:rPr lang="en-US" dirty="0">
                <a:solidFill>
                  <a:srgbClr val="000000"/>
                </a:solidFill>
              </a:rPr>
              <a:t>Devices must be stored during outside play.</a:t>
            </a:r>
          </a:p>
          <a:p>
            <a:pPr indent="-342900" algn="just"/>
            <a:r>
              <a:rPr lang="en-US" dirty="0">
                <a:solidFill>
                  <a:srgbClr val="000000"/>
                </a:solidFill>
              </a:rPr>
              <a:t>Permission is required before shooting video or pictures </a:t>
            </a:r>
          </a:p>
          <a:p>
            <a:pPr marL="285750" indent="-285750" algn="just"/>
            <a:r>
              <a:rPr lang="en-US" sz="1600" dirty="0">
                <a:solidFill>
                  <a:srgbClr val="000000"/>
                </a:solidFill>
              </a:rPr>
              <a:t>-from your teacher and from your subjects.</a:t>
            </a:r>
            <a:endParaRPr lang="en-US" dirty="0">
              <a:solidFill>
                <a:srgbClr val="000000"/>
              </a:solidFill>
            </a:endParaRPr>
          </a:p>
          <a:p>
            <a:pPr indent="-342900" algn="just"/>
            <a:endParaRPr lang="en-US" dirty="0"/>
          </a:p>
          <a:p>
            <a:pPr algn="just"/>
            <a:endParaRPr lang="en-US" dirty="0"/>
          </a:p>
        </p:txBody>
      </p:sp>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 we expect?</a:t>
            </a:r>
          </a:p>
        </p:txBody>
      </p:sp>
      <p:sp>
        <p:nvSpPr>
          <p:cNvPr id="3" name="Content Placeholder 2"/>
          <p:cNvSpPr>
            <a:spLocks noGrp="1"/>
          </p:cNvSpPr>
          <p:nvPr>
            <p:ph idx="1"/>
          </p:nvPr>
        </p:nvSpPr>
        <p:spPr/>
        <p:txBody>
          <a:bodyPr>
            <a:normAutofit fontScale="85000" lnSpcReduction="10000"/>
          </a:bodyPr>
          <a:lstStyle/>
          <a:p>
            <a:pPr indent="-342900" algn="just"/>
            <a:r>
              <a:rPr lang="en-US" dirty="0">
                <a:solidFill>
                  <a:srgbClr val="000000"/>
                </a:solidFill>
              </a:rPr>
              <a:t>Content must be age-appropriate on school devices and on personal devices that are used at school.</a:t>
            </a:r>
          </a:p>
          <a:p>
            <a:pPr indent="-342900" algn="just"/>
            <a:r>
              <a:rPr lang="en-US" dirty="0">
                <a:solidFill>
                  <a:srgbClr val="000000"/>
                </a:solidFill>
              </a:rPr>
              <a:t>Even if your parents are ok with apps with violence, etc., we will not permit it to be used in school.</a:t>
            </a:r>
          </a:p>
          <a:p>
            <a:pPr indent="-342900" algn="just"/>
            <a:r>
              <a:rPr lang="en-US" dirty="0">
                <a:solidFill>
                  <a:srgbClr val="000000"/>
                </a:solidFill>
              </a:rPr>
              <a:t>We will revoke privileges if these policies are breached.</a:t>
            </a:r>
          </a:p>
          <a:p>
            <a:pPr indent="-342900" algn="just"/>
            <a:r>
              <a:rPr lang="en-US" dirty="0">
                <a:solidFill>
                  <a:srgbClr val="000000"/>
                </a:solidFill>
              </a:rPr>
              <a:t>Internet use requires teacher supervision.</a:t>
            </a:r>
          </a:p>
          <a:p>
            <a:pPr indent="-342900" algn="just"/>
            <a:r>
              <a:rPr lang="en-US" dirty="0">
                <a:solidFill>
                  <a:srgbClr val="000000"/>
                </a:solidFill>
              </a:rPr>
              <a:t>Apps or other programs must be cleared by your teacher before they are downloaded or installed.</a:t>
            </a:r>
          </a:p>
          <a:p>
            <a:pPr algn="just"/>
            <a:endParaRPr lang="en-US" dirty="0"/>
          </a:p>
        </p:txBody>
      </p:sp>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Citizenship</a:t>
            </a:r>
            <a:r>
              <a:rPr lang="en-US" b="1" dirty="0" smtClean="0"/>
              <a:t>:</a:t>
            </a:r>
            <a:endParaRPr lang="en-US" b="1" dirty="0"/>
          </a:p>
        </p:txBody>
      </p:sp>
      <p:sp>
        <p:nvSpPr>
          <p:cNvPr id="3" name="Content Placeholder 2"/>
          <p:cNvSpPr>
            <a:spLocks noGrp="1"/>
          </p:cNvSpPr>
          <p:nvPr>
            <p:ph idx="1"/>
          </p:nvPr>
        </p:nvSpPr>
        <p:spPr/>
        <p:txBody>
          <a:bodyPr>
            <a:normAutofit/>
          </a:bodyPr>
          <a:lstStyle/>
          <a:p>
            <a:pPr marL="68580" indent="0" algn="just">
              <a:buNone/>
            </a:pPr>
            <a:r>
              <a:rPr lang="en-US" sz="2800" dirty="0">
                <a:solidFill>
                  <a:srgbClr val="000000"/>
                </a:solidFill>
              </a:rPr>
              <a:t>The character of an individual, viewed as a member of society; behavior in terms of the duties, obligations, and functions of a citizen; an award for good citizenship</a:t>
            </a:r>
            <a:r>
              <a:rPr lang="en-US" sz="2800" dirty="0" smtClean="0">
                <a:solidFill>
                  <a:srgbClr val="000000"/>
                </a:solidFill>
              </a:rPr>
              <a:t>.</a:t>
            </a:r>
            <a:endParaRPr lang="en-US" sz="2800" dirty="0">
              <a:solidFill>
                <a:srgbClr val="000000"/>
              </a:solidFill>
            </a:endParaRPr>
          </a:p>
        </p:txBody>
      </p:sp>
    </p:spTree>
    <p:extLst>
      <p:ext uri="{BB962C8B-B14F-4D97-AF65-F5344CB8AC3E}">
        <p14:creationId xmlns:p14="http://schemas.microsoft.com/office/powerpoint/2010/main" val="2577783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And, a few more expectations…</a:t>
            </a:r>
          </a:p>
        </p:txBody>
      </p:sp>
      <p:sp>
        <p:nvSpPr>
          <p:cNvPr id="3" name="Content Placeholder 2"/>
          <p:cNvSpPr>
            <a:spLocks noGrp="1"/>
          </p:cNvSpPr>
          <p:nvPr>
            <p:ph idx="1"/>
          </p:nvPr>
        </p:nvSpPr>
        <p:spPr/>
        <p:txBody>
          <a:bodyPr>
            <a:normAutofit fontScale="77500" lnSpcReduction="20000"/>
          </a:bodyPr>
          <a:lstStyle/>
          <a:p>
            <a:pPr indent="-342900" algn="just">
              <a:lnSpc>
                <a:spcPct val="120000"/>
              </a:lnSpc>
            </a:pPr>
            <a:r>
              <a:rPr lang="en-US" dirty="0">
                <a:solidFill>
                  <a:srgbClr val="000000"/>
                </a:solidFill>
              </a:rPr>
              <a:t>Respect your own privacy and the privacy of others;</a:t>
            </a:r>
          </a:p>
          <a:p>
            <a:pPr indent="-342900" algn="just">
              <a:lnSpc>
                <a:spcPct val="120000"/>
              </a:lnSpc>
            </a:pPr>
            <a:r>
              <a:rPr lang="en-US" dirty="0">
                <a:solidFill>
                  <a:srgbClr val="000000"/>
                </a:solidFill>
              </a:rPr>
              <a:t>Remember, using our technology infrastructure is a privilege;</a:t>
            </a:r>
          </a:p>
          <a:p>
            <a:pPr indent="-342900" algn="just">
              <a:lnSpc>
                <a:spcPct val="120000"/>
              </a:lnSpc>
            </a:pPr>
            <a:r>
              <a:rPr lang="en-US" dirty="0">
                <a:solidFill>
                  <a:srgbClr val="000000"/>
                </a:solidFill>
              </a:rPr>
              <a:t>Access only those files/materials for which you have permission.</a:t>
            </a:r>
          </a:p>
          <a:p>
            <a:pPr indent="-342900" algn="just">
              <a:lnSpc>
                <a:spcPct val="120000"/>
              </a:lnSpc>
            </a:pPr>
            <a:r>
              <a:rPr lang="en-US" dirty="0">
                <a:solidFill>
                  <a:srgbClr val="000000"/>
                </a:solidFill>
              </a:rPr>
              <a:t>Treat all technology with respect.</a:t>
            </a:r>
          </a:p>
          <a:p>
            <a:pPr indent="-342900" algn="just">
              <a:lnSpc>
                <a:spcPct val="120000"/>
              </a:lnSpc>
            </a:pPr>
            <a:r>
              <a:rPr lang="en-US" dirty="0">
                <a:solidFill>
                  <a:srgbClr val="000000"/>
                </a:solidFill>
              </a:rPr>
              <a:t>Alert an adult if you have accessed inappropriate content.</a:t>
            </a:r>
          </a:p>
          <a:p>
            <a:pPr indent="-342900" algn="just">
              <a:lnSpc>
                <a:spcPct val="120000"/>
              </a:lnSpc>
            </a:pPr>
            <a:r>
              <a:rPr lang="en-US" dirty="0">
                <a:solidFill>
                  <a:srgbClr val="000000"/>
                </a:solidFill>
              </a:rPr>
              <a:t>Show respect through words and actions when collaborating with others.</a:t>
            </a:r>
          </a:p>
          <a:p>
            <a:pPr algn="just">
              <a:lnSpc>
                <a:spcPct val="120000"/>
              </a:lnSpc>
            </a:pPr>
            <a:endParaRPr lang="en-US" dirty="0"/>
          </a:p>
        </p:txBody>
      </p:sp>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And, yet a few more…</a:t>
            </a:r>
          </a:p>
        </p:txBody>
      </p:sp>
      <p:sp>
        <p:nvSpPr>
          <p:cNvPr id="3" name="Content Placeholder 2"/>
          <p:cNvSpPr>
            <a:spLocks noGrp="1"/>
          </p:cNvSpPr>
          <p:nvPr>
            <p:ph idx="1"/>
          </p:nvPr>
        </p:nvSpPr>
        <p:spPr/>
        <p:txBody>
          <a:bodyPr>
            <a:normAutofit fontScale="92500"/>
          </a:bodyPr>
          <a:lstStyle/>
          <a:p>
            <a:pPr marL="457200" indent="-457200" algn="just">
              <a:buFont typeface="Arial"/>
              <a:buChar char="•"/>
            </a:pPr>
            <a:r>
              <a:rPr lang="en-US" dirty="0">
                <a:solidFill>
                  <a:srgbClr val="000000"/>
                </a:solidFill>
              </a:rPr>
              <a:t>Keep private information about yourself and others to yourself – do not share this online.</a:t>
            </a:r>
          </a:p>
          <a:p>
            <a:pPr marL="457200" indent="-457200" algn="just">
              <a:buFont typeface="Arial"/>
              <a:buChar char="•"/>
            </a:pPr>
            <a:r>
              <a:rPr lang="en-US" dirty="0">
                <a:solidFill>
                  <a:srgbClr val="000000"/>
                </a:solidFill>
              </a:rPr>
              <a:t>Alert an adult if you feel uncomfortable or unsafe.</a:t>
            </a:r>
          </a:p>
          <a:p>
            <a:pPr marL="457200" indent="-457200" algn="just">
              <a:buFont typeface="Arial"/>
              <a:buChar char="•"/>
            </a:pPr>
            <a:r>
              <a:rPr lang="en-US" dirty="0">
                <a:solidFill>
                  <a:srgbClr val="000000"/>
                </a:solidFill>
              </a:rPr>
              <a:t>Make sure you have a good understanding of your parents wishes when it comes to sharing your device with others.</a:t>
            </a:r>
          </a:p>
          <a:p>
            <a:pPr marL="457200" indent="-457200" algn="just">
              <a:buFont typeface="Arial"/>
              <a:buChar char="•"/>
            </a:pPr>
            <a:r>
              <a:rPr lang="en-US" dirty="0">
                <a:solidFill>
                  <a:srgbClr val="000000"/>
                </a:solidFill>
              </a:rPr>
              <a:t>If you bring your own device, please ensure that it is fully charged.</a:t>
            </a:r>
          </a:p>
          <a:p>
            <a:pPr algn="just"/>
            <a:endParaRPr lang="en-US" dirty="0"/>
          </a:p>
        </p:txBody>
      </p:sp>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Just one more point…</a:t>
            </a:r>
          </a:p>
        </p:txBody>
      </p:sp>
      <p:sp>
        <p:nvSpPr>
          <p:cNvPr id="3" name="Content Placeholder 2"/>
          <p:cNvSpPr>
            <a:spLocks noGrp="1"/>
          </p:cNvSpPr>
          <p:nvPr>
            <p:ph idx="1"/>
          </p:nvPr>
        </p:nvSpPr>
        <p:spPr/>
        <p:txBody>
          <a:bodyPr/>
          <a:lstStyle/>
          <a:p>
            <a:pPr marL="68580" indent="0" algn="just">
              <a:buNone/>
            </a:pPr>
            <a:r>
              <a:rPr lang="en-US" dirty="0"/>
              <a:t>Think about copyright laws and rules as you source and use information – remember to give credit for work that is not your own.</a:t>
            </a:r>
          </a:p>
          <a:p>
            <a:pPr marL="68580" indent="0" algn="just">
              <a:buNone/>
            </a:pPr>
            <a:endParaRPr lang="en-US" dirty="0"/>
          </a:p>
        </p:txBody>
      </p:sp>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Younger Learners</a:t>
            </a:r>
          </a:p>
        </p:txBody>
      </p:sp>
      <p:sp>
        <p:nvSpPr>
          <p:cNvPr id="3" name="Content Placeholder 2"/>
          <p:cNvSpPr>
            <a:spLocks noGrp="1"/>
          </p:cNvSpPr>
          <p:nvPr>
            <p:ph idx="1"/>
          </p:nvPr>
        </p:nvSpPr>
        <p:spPr>
          <a:xfrm>
            <a:off x="1043492" y="2323652"/>
            <a:ext cx="7109908" cy="4000948"/>
          </a:xfrm>
        </p:spPr>
        <p:txBody>
          <a:bodyPr>
            <a:normAutofit fontScale="85000" lnSpcReduction="10000"/>
          </a:bodyPr>
          <a:lstStyle/>
          <a:p>
            <a:pPr indent="-342900" algn="just"/>
            <a:r>
              <a:rPr lang="en-US" dirty="0"/>
              <a:t>Computers can be used to visit far-off places and to learn new things.  Always have an adult help you on the computer.  You don’t go to places by yourself in real life, so don’t go by yourself online. </a:t>
            </a:r>
          </a:p>
          <a:p>
            <a:pPr indent="-342900" algn="just"/>
            <a:r>
              <a:rPr lang="en-US" dirty="0"/>
              <a:t>Tell your parents or your teachers if you see something online that upsets you.</a:t>
            </a:r>
          </a:p>
          <a:p>
            <a:pPr indent="-342900" algn="just"/>
            <a:r>
              <a:rPr lang="en-US" dirty="0"/>
              <a:t>Hide your password – only ever share your password with your parents – never with your friends.  Someone else could go online pretending to be you and do something that could get you into trouble.</a:t>
            </a:r>
          </a:p>
          <a:p>
            <a:pPr indent="-342900" algn="just"/>
            <a:r>
              <a:rPr lang="en-US" dirty="0"/>
              <a:t>Interesting websites can be fun; check with an adult to see if a site is good before you visit.  Adults might be able to set up a list of good sites for you.</a:t>
            </a:r>
          </a:p>
          <a:p>
            <a:pPr algn="just"/>
            <a:endParaRPr lang="en-US" dirty="0"/>
          </a:p>
        </p:txBody>
      </p:sp>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 Younger Learners…continued</a:t>
            </a:r>
          </a:p>
        </p:txBody>
      </p:sp>
      <p:sp>
        <p:nvSpPr>
          <p:cNvPr id="3" name="Content Placeholder 2"/>
          <p:cNvSpPr>
            <a:spLocks noGrp="1"/>
          </p:cNvSpPr>
          <p:nvPr>
            <p:ph idx="1"/>
          </p:nvPr>
        </p:nvSpPr>
        <p:spPr/>
        <p:txBody>
          <a:bodyPr>
            <a:normAutofit lnSpcReduction="10000"/>
          </a:bodyPr>
          <a:lstStyle/>
          <a:p>
            <a:pPr indent="-342900" algn="just"/>
            <a:r>
              <a:rPr lang="en-US" dirty="0"/>
              <a:t>Name calling or being mean is not cool and could be cyber bullying.  Be nice when talking online and remember to look out for yourself and others.</a:t>
            </a:r>
          </a:p>
          <a:p>
            <a:pPr indent="-342900" algn="just"/>
            <a:r>
              <a:rPr lang="en-US" dirty="0"/>
              <a:t>Keep your special personal information safe; never give your real name, address or phone number to anyone you don’t know in the real world.  Use a nickname when in a chat room or playing games on the computer.</a:t>
            </a:r>
          </a:p>
          <a:p>
            <a:pPr algn="just"/>
            <a:endParaRPr lang="en-US" dirty="0"/>
          </a:p>
        </p:txBody>
      </p:sp>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Two Scenarios for Discussion</a:t>
            </a:r>
          </a:p>
        </p:txBody>
      </p:sp>
      <p:sp>
        <p:nvSpPr>
          <p:cNvPr id="3" name="Content Placeholder 2"/>
          <p:cNvSpPr>
            <a:spLocks noGrp="1"/>
          </p:cNvSpPr>
          <p:nvPr>
            <p:ph idx="1"/>
          </p:nvPr>
        </p:nvSpPr>
        <p:spPr/>
        <p:txBody>
          <a:bodyPr/>
          <a:lstStyle/>
          <a:p>
            <a:pPr indent="-342900" algn="just"/>
            <a:r>
              <a:rPr lang="en-US" dirty="0">
                <a:solidFill>
                  <a:srgbClr val="000000"/>
                </a:solidFill>
              </a:rPr>
              <a:t>One student sends another student a nasty e-mail.  The other student retaliates and sends back an equally nasty one.  Is this right?  Which of our expectations were violated in this scenario?</a:t>
            </a:r>
          </a:p>
          <a:p>
            <a:pPr indent="-342900" algn="just"/>
            <a:r>
              <a:rPr lang="en-US" dirty="0">
                <a:solidFill>
                  <a:srgbClr val="000000"/>
                </a:solidFill>
              </a:rPr>
              <a:t>Two students are texting one another during class time.  Is this appropriate?  What expectations were violated in this scenario?</a:t>
            </a:r>
          </a:p>
          <a:p>
            <a:pPr algn="just"/>
            <a:endParaRPr lang="en-US" dirty="0"/>
          </a:p>
        </p:txBody>
      </p:sp>
    </p:spTree>
    <p:extLst>
      <p:ext uri="{BB962C8B-B14F-4D97-AF65-F5344CB8AC3E}">
        <p14:creationId xmlns:p14="http://schemas.microsoft.com/office/powerpoint/2010/main" val="1392897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Citizenship</a:t>
            </a:r>
          </a:p>
        </p:txBody>
      </p:sp>
      <p:sp>
        <p:nvSpPr>
          <p:cNvPr id="3" name="Content Placeholder 2"/>
          <p:cNvSpPr>
            <a:spLocks noGrp="1"/>
          </p:cNvSpPr>
          <p:nvPr>
            <p:ph idx="1"/>
          </p:nvPr>
        </p:nvSpPr>
        <p:spPr/>
        <p:txBody>
          <a:bodyPr>
            <a:normAutofit/>
          </a:bodyPr>
          <a:lstStyle/>
          <a:p>
            <a:pPr marL="68580" indent="0" algn="just">
              <a:buNone/>
            </a:pPr>
            <a:r>
              <a:rPr lang="en-US" sz="2800" dirty="0">
                <a:solidFill>
                  <a:srgbClr val="000000"/>
                </a:solidFill>
              </a:rPr>
              <a:t>Appropriate and responsible behavior in the use of technology.</a:t>
            </a:r>
          </a:p>
          <a:p>
            <a:pPr marL="68580" indent="0" algn="just">
              <a:buNone/>
            </a:pPr>
            <a:endParaRPr lang="en-US" sz="2800" dirty="0"/>
          </a:p>
        </p:txBody>
      </p:sp>
    </p:spTree>
    <p:extLst>
      <p:ext uri="{BB962C8B-B14F-4D97-AF65-F5344CB8AC3E}">
        <p14:creationId xmlns:p14="http://schemas.microsoft.com/office/powerpoint/2010/main" val="845524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Elements of Digital Citizenship</a:t>
            </a:r>
          </a:p>
        </p:txBody>
      </p:sp>
      <p:sp>
        <p:nvSpPr>
          <p:cNvPr id="3" name="Content Placeholder 2"/>
          <p:cNvSpPr>
            <a:spLocks noGrp="1"/>
          </p:cNvSpPr>
          <p:nvPr>
            <p:ph idx="1"/>
          </p:nvPr>
        </p:nvSpPr>
        <p:spPr/>
        <p:txBody>
          <a:bodyPr>
            <a:normAutofit/>
          </a:bodyPr>
          <a:lstStyle/>
          <a:p>
            <a:pPr marL="0" indent="0" algn="ctr">
              <a:buNone/>
              <a:defRPr/>
            </a:pPr>
            <a:r>
              <a:rPr lang="en-US" sz="2800" dirty="0">
                <a:solidFill>
                  <a:srgbClr val="000000"/>
                </a:solidFill>
              </a:rPr>
              <a:t>Etiquette; </a:t>
            </a:r>
            <a:r>
              <a:rPr lang="en-US" sz="2800" dirty="0" smtClean="0">
                <a:solidFill>
                  <a:srgbClr val="000000"/>
                </a:solidFill>
              </a:rPr>
              <a:t>and, Communication.</a:t>
            </a:r>
            <a:endParaRPr lang="en-US" sz="2800" dirty="0">
              <a:solidFill>
                <a:srgbClr val="000000"/>
              </a:solidFill>
            </a:endParaRPr>
          </a:p>
        </p:txBody>
      </p:sp>
      <p:pic>
        <p:nvPicPr>
          <p:cNvPr id="4" name="Picture 3" descr="netequit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048000"/>
            <a:ext cx="3568700" cy="2273300"/>
          </a:xfrm>
          <a:prstGeom prst="rect">
            <a:avLst/>
          </a:prstGeom>
        </p:spPr>
      </p:pic>
    </p:spTree>
    <p:extLst>
      <p:ext uri="{BB962C8B-B14F-4D97-AF65-F5344CB8AC3E}">
        <p14:creationId xmlns:p14="http://schemas.microsoft.com/office/powerpoint/2010/main" val="2355784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Etiquette/Netiquette</a:t>
            </a:r>
          </a:p>
        </p:txBody>
      </p:sp>
      <p:sp>
        <p:nvSpPr>
          <p:cNvPr id="3" name="Content Placeholder 2"/>
          <p:cNvSpPr>
            <a:spLocks noGrp="1"/>
          </p:cNvSpPr>
          <p:nvPr>
            <p:ph idx="1"/>
          </p:nvPr>
        </p:nvSpPr>
        <p:spPr/>
        <p:txBody>
          <a:bodyPr/>
          <a:lstStyle/>
          <a:p>
            <a:pPr marL="68580" indent="0" algn="just">
              <a:buNone/>
            </a:pPr>
            <a:r>
              <a:rPr lang="en-US" b="1" dirty="0"/>
              <a:t>Etiquette</a:t>
            </a:r>
            <a:r>
              <a:rPr lang="en-US" dirty="0"/>
              <a:t>:  Conventional requirements as to social behavior; properties of conduct as established in any class or community for any occasion</a:t>
            </a:r>
            <a:r>
              <a:rPr lang="en-US" dirty="0" smtClean="0"/>
              <a:t>.</a:t>
            </a:r>
          </a:p>
          <a:p>
            <a:pPr marL="68580" indent="0" algn="just">
              <a:buNone/>
            </a:pPr>
            <a:endParaRPr lang="en-US" dirty="0"/>
          </a:p>
          <a:p>
            <a:pPr marL="68580" indent="0" algn="just">
              <a:buNone/>
            </a:pPr>
            <a:r>
              <a:rPr lang="en-US" b="1" dirty="0"/>
              <a:t>Netiquette</a:t>
            </a:r>
            <a:r>
              <a:rPr lang="en-US" dirty="0"/>
              <a:t>:  Appropriate behavior and conduct while using the Internet and other digital tools.</a:t>
            </a:r>
          </a:p>
          <a:p>
            <a:pPr marL="68580" indent="0" algn="just">
              <a:buNone/>
            </a:pPr>
            <a:endParaRPr lang="en-US" dirty="0"/>
          </a:p>
        </p:txBody>
      </p:sp>
    </p:spTree>
    <p:extLst>
      <p:ext uri="{BB962C8B-B14F-4D97-AF65-F5344CB8AC3E}">
        <p14:creationId xmlns:p14="http://schemas.microsoft.com/office/powerpoint/2010/main" val="423323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Citizenship</a:t>
            </a:r>
          </a:p>
        </p:txBody>
      </p:sp>
      <p:sp>
        <p:nvSpPr>
          <p:cNvPr id="3" name="Content Placeholder 2"/>
          <p:cNvSpPr>
            <a:spLocks noGrp="1"/>
          </p:cNvSpPr>
          <p:nvPr>
            <p:ph idx="1"/>
          </p:nvPr>
        </p:nvSpPr>
        <p:spPr/>
        <p:txBody>
          <a:bodyPr/>
          <a:lstStyle/>
          <a:p>
            <a:pPr algn="just">
              <a:defRPr/>
            </a:pPr>
            <a:r>
              <a:rPr lang="en-US" dirty="0">
                <a:solidFill>
                  <a:srgbClr val="000000"/>
                </a:solidFill>
              </a:rPr>
              <a:t>We learn digital etiquette as we use technology.</a:t>
            </a:r>
          </a:p>
          <a:p>
            <a:pPr algn="just">
              <a:defRPr/>
            </a:pPr>
            <a:r>
              <a:rPr lang="en-US" dirty="0">
                <a:solidFill>
                  <a:srgbClr val="000000"/>
                </a:solidFill>
              </a:rPr>
              <a:t>Often, rules and regulations are created or the technology is banned to stop inappropriate use.</a:t>
            </a:r>
          </a:p>
          <a:p>
            <a:pPr algn="just">
              <a:defRPr/>
            </a:pPr>
            <a:r>
              <a:rPr lang="en-US" dirty="0">
                <a:solidFill>
                  <a:srgbClr val="000000"/>
                </a:solidFill>
              </a:rPr>
              <a:t>It is not enough to create rules and policy; we must </a:t>
            </a:r>
            <a:r>
              <a:rPr lang="en-US" u="sng" dirty="0">
                <a:solidFill>
                  <a:srgbClr val="000000"/>
                </a:solidFill>
              </a:rPr>
              <a:t>teach</a:t>
            </a:r>
            <a:r>
              <a:rPr lang="en-US" dirty="0">
                <a:solidFill>
                  <a:srgbClr val="000000"/>
                </a:solidFill>
              </a:rPr>
              <a:t> responsible digital citizenship.</a:t>
            </a:r>
          </a:p>
          <a:p>
            <a:pPr algn="just"/>
            <a:endParaRPr lang="en-US" dirty="0"/>
          </a:p>
        </p:txBody>
      </p:sp>
    </p:spTree>
    <p:extLst>
      <p:ext uri="{BB962C8B-B14F-4D97-AF65-F5344CB8AC3E}">
        <p14:creationId xmlns:p14="http://schemas.microsoft.com/office/powerpoint/2010/main" val="1393903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Netiquette Guidelines</a:t>
            </a:r>
          </a:p>
        </p:txBody>
      </p:sp>
      <p:sp>
        <p:nvSpPr>
          <p:cNvPr id="3" name="Content Placeholder 2"/>
          <p:cNvSpPr>
            <a:spLocks noGrp="1"/>
          </p:cNvSpPr>
          <p:nvPr>
            <p:ph idx="1"/>
          </p:nvPr>
        </p:nvSpPr>
        <p:spPr/>
        <p:txBody>
          <a:bodyPr>
            <a:normAutofit fontScale="92500" lnSpcReduction="20000"/>
          </a:bodyPr>
          <a:lstStyle/>
          <a:p>
            <a:pPr indent="-342900">
              <a:defRPr/>
            </a:pPr>
            <a:r>
              <a:rPr lang="en-US" dirty="0">
                <a:solidFill>
                  <a:srgbClr val="000000"/>
                </a:solidFill>
              </a:rPr>
              <a:t>Start with common sense;</a:t>
            </a:r>
          </a:p>
          <a:p>
            <a:pPr indent="-342900">
              <a:defRPr/>
            </a:pPr>
            <a:r>
              <a:rPr lang="en-US" dirty="0">
                <a:solidFill>
                  <a:srgbClr val="000000"/>
                </a:solidFill>
              </a:rPr>
              <a:t>Be courteous;</a:t>
            </a:r>
          </a:p>
          <a:p>
            <a:pPr indent="-342900">
              <a:defRPr/>
            </a:pPr>
            <a:r>
              <a:rPr lang="en-US" dirty="0">
                <a:solidFill>
                  <a:srgbClr val="000000"/>
                </a:solidFill>
              </a:rPr>
              <a:t>Use the “Golden Rule”;</a:t>
            </a:r>
          </a:p>
          <a:p>
            <a:pPr indent="-342900">
              <a:defRPr/>
            </a:pPr>
            <a:r>
              <a:rPr lang="en-US" dirty="0">
                <a:solidFill>
                  <a:srgbClr val="000000"/>
                </a:solidFill>
              </a:rPr>
              <a:t>Think before you post;</a:t>
            </a:r>
          </a:p>
          <a:p>
            <a:pPr indent="-342900">
              <a:defRPr/>
            </a:pPr>
            <a:r>
              <a:rPr lang="en-US" dirty="0">
                <a:solidFill>
                  <a:srgbClr val="000000"/>
                </a:solidFill>
              </a:rPr>
              <a:t>Refrain from “flaming”;</a:t>
            </a:r>
          </a:p>
          <a:p>
            <a:pPr indent="-342900">
              <a:defRPr/>
            </a:pPr>
            <a:r>
              <a:rPr lang="en-US" dirty="0">
                <a:solidFill>
                  <a:srgbClr val="000000"/>
                </a:solidFill>
              </a:rPr>
              <a:t>Don’t use sarcasm;</a:t>
            </a:r>
          </a:p>
          <a:p>
            <a:pPr indent="-342900">
              <a:defRPr/>
            </a:pPr>
            <a:r>
              <a:rPr lang="en-US" dirty="0">
                <a:solidFill>
                  <a:srgbClr val="000000"/>
                </a:solidFill>
              </a:rPr>
              <a:t>Attach files that are accessible;</a:t>
            </a:r>
          </a:p>
          <a:p>
            <a:pPr indent="-342900">
              <a:defRPr/>
            </a:pPr>
            <a:r>
              <a:rPr lang="en-US" dirty="0">
                <a:solidFill>
                  <a:srgbClr val="000000"/>
                </a:solidFill>
              </a:rPr>
              <a:t>Keep files small where possible;</a:t>
            </a:r>
          </a:p>
          <a:p>
            <a:pPr indent="-342900">
              <a:defRPr/>
            </a:pPr>
            <a:r>
              <a:rPr lang="en-US" dirty="0">
                <a:solidFill>
                  <a:srgbClr val="000000"/>
                </a:solidFill>
              </a:rPr>
              <a:t>Share photos online instead of an e-mail; and,</a:t>
            </a:r>
          </a:p>
          <a:p>
            <a:pPr indent="-342900">
              <a:defRPr/>
            </a:pPr>
            <a:r>
              <a:rPr lang="en-US" dirty="0">
                <a:solidFill>
                  <a:srgbClr val="000000"/>
                </a:solidFill>
              </a:rPr>
              <a:t>Fill in the subject line in e-mails.</a:t>
            </a:r>
          </a:p>
          <a:p>
            <a:pPr indent="-342900">
              <a:defRPr/>
            </a:pPr>
            <a:endParaRPr lang="en-US" dirty="0"/>
          </a:p>
          <a:p>
            <a:endParaRPr lang="en-US" dirty="0"/>
          </a:p>
        </p:txBody>
      </p:sp>
    </p:spTree>
    <p:extLst>
      <p:ext uri="{BB962C8B-B14F-4D97-AF65-F5344CB8AC3E}">
        <p14:creationId xmlns:p14="http://schemas.microsoft.com/office/powerpoint/2010/main" val="1056096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Guidelines</a:t>
            </a:r>
          </a:p>
        </p:txBody>
      </p:sp>
      <p:sp>
        <p:nvSpPr>
          <p:cNvPr id="3" name="Content Placeholder 2"/>
          <p:cNvSpPr>
            <a:spLocks noGrp="1"/>
          </p:cNvSpPr>
          <p:nvPr>
            <p:ph idx="1"/>
          </p:nvPr>
        </p:nvSpPr>
        <p:spPr/>
        <p:txBody>
          <a:bodyPr>
            <a:normAutofit lnSpcReduction="10000"/>
          </a:bodyPr>
          <a:lstStyle/>
          <a:p>
            <a:pPr indent="-342900" algn="just">
              <a:defRPr/>
            </a:pPr>
            <a:r>
              <a:rPr lang="en-US" dirty="0">
                <a:solidFill>
                  <a:schemeClr val="tx1"/>
                </a:solidFill>
              </a:rPr>
              <a:t>Photograph or video only those who consent;</a:t>
            </a:r>
          </a:p>
          <a:p>
            <a:pPr indent="-342900" algn="just">
              <a:defRPr/>
            </a:pPr>
            <a:r>
              <a:rPr lang="en-US" dirty="0">
                <a:solidFill>
                  <a:schemeClr val="tx1"/>
                </a:solidFill>
              </a:rPr>
              <a:t>Keep your passwords confidential;</a:t>
            </a:r>
          </a:p>
          <a:p>
            <a:pPr indent="-342900" algn="just">
              <a:defRPr/>
            </a:pPr>
            <a:r>
              <a:rPr lang="en-US" dirty="0">
                <a:solidFill>
                  <a:schemeClr val="tx1"/>
                </a:solidFill>
              </a:rPr>
              <a:t>Use different passwords for different accounts;</a:t>
            </a:r>
          </a:p>
          <a:p>
            <a:pPr indent="-342900" algn="just">
              <a:defRPr/>
            </a:pPr>
            <a:r>
              <a:rPr lang="en-US" dirty="0">
                <a:solidFill>
                  <a:schemeClr val="tx1"/>
                </a:solidFill>
              </a:rPr>
              <a:t>Make passwords easy to remember;</a:t>
            </a:r>
          </a:p>
          <a:p>
            <a:pPr indent="-342900" algn="just">
              <a:defRPr/>
            </a:pPr>
            <a:r>
              <a:rPr lang="en-US" dirty="0">
                <a:solidFill>
                  <a:schemeClr val="tx1"/>
                </a:solidFill>
              </a:rPr>
              <a:t>Make your parents aware of what you are doing online – they can provide wisdom and guidance.</a:t>
            </a:r>
          </a:p>
          <a:p>
            <a:pPr indent="-342900" algn="just">
              <a:defRPr/>
            </a:pPr>
            <a:endParaRPr lang="en-US" dirty="0"/>
          </a:p>
          <a:p>
            <a:pPr algn="just"/>
            <a:endParaRPr lang="en-US" dirty="0"/>
          </a:p>
        </p:txBody>
      </p:sp>
    </p:spTree>
    <p:extLst>
      <p:ext uri="{BB962C8B-B14F-4D97-AF65-F5344CB8AC3E}">
        <p14:creationId xmlns:p14="http://schemas.microsoft.com/office/powerpoint/2010/main" val="2113354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Digital Citizenship</a:t>
            </a:r>
          </a:p>
        </p:txBody>
      </p:sp>
      <p:sp>
        <p:nvSpPr>
          <p:cNvPr id="3" name="Content Placeholder 2"/>
          <p:cNvSpPr>
            <a:spLocks noGrp="1"/>
          </p:cNvSpPr>
          <p:nvPr>
            <p:ph idx="1"/>
          </p:nvPr>
        </p:nvSpPr>
        <p:spPr/>
        <p:txBody>
          <a:bodyPr/>
          <a:lstStyle/>
          <a:p>
            <a:pPr marL="68580" indent="0">
              <a:buNone/>
            </a:pPr>
            <a:r>
              <a:rPr lang="en-US" dirty="0">
                <a:solidFill>
                  <a:srgbClr val="000000"/>
                </a:solidFill>
              </a:rPr>
              <a:t>What you do online…affects your life offline.</a:t>
            </a:r>
          </a:p>
          <a:p>
            <a:endParaRPr lang="en-US" dirty="0"/>
          </a:p>
        </p:txBody>
      </p:sp>
      <p:pic>
        <p:nvPicPr>
          <p:cNvPr id="5" name="Picture 4"/>
          <p:cNvPicPr>
            <a:picLocks noChangeAspect="1"/>
          </p:cNvPicPr>
          <p:nvPr/>
        </p:nvPicPr>
        <p:blipFill>
          <a:blip r:embed="rId2"/>
          <a:stretch>
            <a:fillRect/>
          </a:stretch>
        </p:blipFill>
        <p:spPr>
          <a:xfrm>
            <a:off x="3143463" y="3065172"/>
            <a:ext cx="2979907" cy="1975808"/>
          </a:xfrm>
          <a:prstGeom prst="rect">
            <a:avLst/>
          </a:prstGeom>
        </p:spPr>
      </p:pic>
      <p:sp>
        <p:nvSpPr>
          <p:cNvPr id="6" name="Rectangle 5"/>
          <p:cNvSpPr/>
          <p:nvPr/>
        </p:nvSpPr>
        <p:spPr>
          <a:xfrm>
            <a:off x="6123370" y="5217994"/>
            <a:ext cx="481194" cy="461665"/>
          </a:xfrm>
          <a:prstGeom prst="rect">
            <a:avLst/>
          </a:prstGeom>
        </p:spPr>
        <p:txBody>
          <a:bodyPr wrap="square">
            <a:spAutoFit/>
          </a:bodyPr>
          <a:lstStyle/>
          <a:p>
            <a:r>
              <a:rPr lang="en-US" b="0" i="0" dirty="0" smtClean="0">
                <a:latin typeface="Wingdings"/>
                <a:ea typeface="Wingdings"/>
                <a:cs typeface="Wingdings"/>
              </a:rPr>
              <a:t></a:t>
            </a:r>
            <a:endParaRPr lang="en-US" dirty="0"/>
          </a:p>
        </p:txBody>
      </p:sp>
      <p:sp>
        <p:nvSpPr>
          <p:cNvPr id="7" name="Rectangle 6"/>
          <p:cNvSpPr/>
          <p:nvPr/>
        </p:nvSpPr>
        <p:spPr>
          <a:xfrm>
            <a:off x="2960281" y="5059244"/>
            <a:ext cx="511157" cy="461665"/>
          </a:xfrm>
          <a:prstGeom prst="rect">
            <a:avLst/>
          </a:prstGeom>
        </p:spPr>
        <p:txBody>
          <a:bodyPr wrap="square">
            <a:spAutoFit/>
          </a:bodyPr>
          <a:lstStyle/>
          <a:p>
            <a:r>
              <a:rPr lang="en-US" b="0" i="0" dirty="0" smtClean="0">
                <a:latin typeface="Wingdings"/>
                <a:ea typeface="Wingdings"/>
                <a:cs typeface="Wingdings"/>
              </a:rPr>
              <a:t></a:t>
            </a:r>
            <a:endParaRPr lang="en-US" dirty="0"/>
          </a:p>
        </p:txBody>
      </p:sp>
      <p:sp>
        <p:nvSpPr>
          <p:cNvPr id="8" name="Rectangle 7"/>
          <p:cNvSpPr/>
          <p:nvPr/>
        </p:nvSpPr>
        <p:spPr>
          <a:xfrm>
            <a:off x="2292928" y="3665419"/>
            <a:ext cx="493913" cy="461665"/>
          </a:xfrm>
          <a:prstGeom prst="rect">
            <a:avLst/>
          </a:prstGeom>
        </p:spPr>
        <p:txBody>
          <a:bodyPr wrap="square">
            <a:spAutoFit/>
          </a:bodyPr>
          <a:lstStyle/>
          <a:p>
            <a:r>
              <a:rPr lang="en-US" b="0" i="0" dirty="0" smtClean="0">
                <a:latin typeface="Wingdings"/>
                <a:ea typeface="Wingdings"/>
                <a:cs typeface="Wingdings"/>
              </a:rPr>
              <a:t></a:t>
            </a:r>
            <a:endParaRPr lang="en-US" dirty="0"/>
          </a:p>
        </p:txBody>
      </p:sp>
      <p:sp>
        <p:nvSpPr>
          <p:cNvPr id="9" name="Rectangle 8"/>
          <p:cNvSpPr/>
          <p:nvPr/>
        </p:nvSpPr>
        <p:spPr>
          <a:xfrm rot="2185513">
            <a:off x="6297151" y="3647957"/>
            <a:ext cx="511551" cy="461665"/>
          </a:xfrm>
          <a:prstGeom prst="rect">
            <a:avLst/>
          </a:prstGeom>
        </p:spPr>
        <p:txBody>
          <a:bodyPr wrap="square">
            <a:spAutoFit/>
          </a:bodyPr>
          <a:lstStyle/>
          <a:p>
            <a:r>
              <a:rPr lang="en-US" b="0" i="0" dirty="0" smtClean="0">
                <a:latin typeface="Wingdings"/>
                <a:ea typeface="Wingdings"/>
                <a:cs typeface="Wingdings"/>
              </a:rPr>
              <a:t></a:t>
            </a:r>
            <a:endParaRPr lang="en-US" dirty="0"/>
          </a:p>
        </p:txBody>
      </p:sp>
      <p:sp>
        <p:nvSpPr>
          <p:cNvPr id="10" name="TextBox 9"/>
          <p:cNvSpPr txBox="1"/>
          <p:nvPr/>
        </p:nvSpPr>
        <p:spPr>
          <a:xfrm>
            <a:off x="1711420" y="5387648"/>
            <a:ext cx="1248861" cy="830997"/>
          </a:xfrm>
          <a:prstGeom prst="rect">
            <a:avLst/>
          </a:prstGeom>
          <a:noFill/>
        </p:spPr>
        <p:txBody>
          <a:bodyPr wrap="square" rtlCol="0">
            <a:spAutoFit/>
          </a:bodyPr>
          <a:lstStyle/>
          <a:p>
            <a:r>
              <a:rPr lang="en-US" dirty="0" smtClean="0"/>
              <a:t>Easily copied!</a:t>
            </a:r>
            <a:endParaRPr lang="en-US" dirty="0"/>
          </a:p>
        </p:txBody>
      </p:sp>
      <p:sp>
        <p:nvSpPr>
          <p:cNvPr id="11" name="TextBox 10"/>
          <p:cNvSpPr txBox="1"/>
          <p:nvPr/>
        </p:nvSpPr>
        <p:spPr>
          <a:xfrm>
            <a:off x="968522" y="3349064"/>
            <a:ext cx="1324406" cy="830997"/>
          </a:xfrm>
          <a:prstGeom prst="rect">
            <a:avLst/>
          </a:prstGeom>
          <a:noFill/>
        </p:spPr>
        <p:txBody>
          <a:bodyPr wrap="square" rtlCol="0">
            <a:spAutoFit/>
          </a:bodyPr>
          <a:lstStyle/>
          <a:p>
            <a:r>
              <a:rPr lang="en-US" dirty="0" smtClean="0"/>
              <a:t>Instantly shared!</a:t>
            </a:r>
            <a:endParaRPr lang="en-US" dirty="0"/>
          </a:p>
        </p:txBody>
      </p:sp>
      <p:sp>
        <p:nvSpPr>
          <p:cNvPr id="12" name="TextBox 11"/>
          <p:cNvSpPr txBox="1"/>
          <p:nvPr/>
        </p:nvSpPr>
        <p:spPr>
          <a:xfrm>
            <a:off x="6519301" y="5679658"/>
            <a:ext cx="1196885" cy="830997"/>
          </a:xfrm>
          <a:prstGeom prst="rect">
            <a:avLst/>
          </a:prstGeom>
          <a:noFill/>
        </p:spPr>
        <p:txBody>
          <a:bodyPr wrap="square" rtlCol="0">
            <a:spAutoFit/>
          </a:bodyPr>
          <a:lstStyle/>
          <a:p>
            <a:r>
              <a:rPr lang="en-US" dirty="0" smtClean="0"/>
              <a:t>Easily edited!</a:t>
            </a:r>
            <a:endParaRPr lang="en-US" dirty="0"/>
          </a:p>
        </p:txBody>
      </p:sp>
      <p:sp>
        <p:nvSpPr>
          <p:cNvPr id="13" name="TextBox 12"/>
          <p:cNvSpPr txBox="1"/>
          <p:nvPr/>
        </p:nvSpPr>
        <p:spPr>
          <a:xfrm>
            <a:off x="6760889" y="3915858"/>
            <a:ext cx="1470089" cy="830997"/>
          </a:xfrm>
          <a:prstGeom prst="rect">
            <a:avLst/>
          </a:prstGeom>
          <a:noFill/>
        </p:spPr>
        <p:txBody>
          <a:bodyPr wrap="square" rtlCol="0">
            <a:spAutoFit/>
          </a:bodyPr>
          <a:lstStyle/>
          <a:p>
            <a:r>
              <a:rPr lang="en-US" dirty="0" smtClean="0"/>
              <a:t>Seen by millions!</a:t>
            </a:r>
            <a:endParaRPr lang="en-US" dirty="0"/>
          </a:p>
        </p:txBody>
      </p:sp>
    </p:spTree>
    <p:extLst>
      <p:ext uri="{BB962C8B-B14F-4D97-AF65-F5344CB8AC3E}">
        <p14:creationId xmlns:p14="http://schemas.microsoft.com/office/powerpoint/2010/main" val="25322681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119</TotalTime>
  <Words>1063</Words>
  <Application>Microsoft Office PowerPoint</Application>
  <PresentationFormat>On-screen Show (4:3)</PresentationFormat>
  <Paragraphs>115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Austin</vt:lpstr>
      <vt:lpstr>21st Century Skills</vt:lpstr>
      <vt:lpstr>Citizenship:</vt:lpstr>
      <vt:lpstr>Digital Citizenship</vt:lpstr>
      <vt:lpstr>Elements of Digital Citizenship</vt:lpstr>
      <vt:lpstr>Etiquette/Netiquette</vt:lpstr>
      <vt:lpstr>Digital Citizenship</vt:lpstr>
      <vt:lpstr>Netiquette Guidelines</vt:lpstr>
      <vt:lpstr>Other Guidelines</vt:lpstr>
      <vt:lpstr>Digital Citizenship</vt:lpstr>
      <vt:lpstr>Public vs. Private</vt:lpstr>
      <vt:lpstr>Some Examples</vt:lpstr>
      <vt:lpstr>Some Examples</vt:lpstr>
      <vt:lpstr>Why Private?</vt:lpstr>
      <vt:lpstr>Why Public?</vt:lpstr>
      <vt:lpstr>Decision-making</vt:lpstr>
      <vt:lpstr>Private or Public?</vt:lpstr>
      <vt:lpstr>Understanding our Digital World</vt:lpstr>
      <vt:lpstr>What do we expect?</vt:lpstr>
      <vt:lpstr>What do we expect?</vt:lpstr>
      <vt:lpstr>And, a few more expectations…</vt:lpstr>
      <vt:lpstr>And, yet a few more…</vt:lpstr>
      <vt:lpstr>Just one more point…</vt:lpstr>
      <vt:lpstr>For Younger Learners</vt:lpstr>
      <vt:lpstr>For Younger Learners…continued</vt:lpstr>
      <vt:lpstr>Two Scenarios for 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21st Century Skills</dc:title>
  <dc:creator>Ezekiel</dc:creator>
  <cp:lastModifiedBy>Ezekiel</cp:lastModifiedBy>
  <cp:revision>14</cp:revision>
  <dcterms:created xsi:type="dcterms:W3CDTF">2021-10-21T21:46:31Z</dcterms:created>
  <dcterms:modified xsi:type="dcterms:W3CDTF">2021-10-21T23:45:47Z</dcterms:modified>
</cp:coreProperties>
</file>