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FA94E76-58EE-4921-AF42-79AC29FD839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D8CCB31-ED67-47F2-9C69-0B63DC5C93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Century Skills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9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>
                <a:latin typeface="Arial" charset="0"/>
              </a:rPr>
              <a:t>Leadership </a:t>
            </a:r>
            <a:r>
              <a:rPr lang="en-GB" altLang="en-US" b="1" dirty="0" smtClean="0">
                <a:latin typeface="Arial" charset="0"/>
              </a:rPr>
              <a:t>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>
                <a:latin typeface="Calibri" pitchFamily="34" charset="0"/>
              </a:rPr>
              <a:t>Behaviourist Theories (Blake and Mouton, Managerial grid, 1964)</a:t>
            </a:r>
            <a:br>
              <a:rPr lang="en-GB" altLang="en-US" dirty="0">
                <a:latin typeface="Calibri" pitchFamily="34" charset="0"/>
              </a:rPr>
            </a:br>
            <a:endParaRPr lang="en-GB" altLang="en-US" sz="1050" dirty="0">
              <a:latin typeface="Calibri" pitchFamily="34" charset="0"/>
            </a:endParaRPr>
          </a:p>
          <a:p>
            <a:r>
              <a:rPr lang="en-GB" altLang="en-US" dirty="0">
                <a:latin typeface="Calibri" pitchFamily="34" charset="0"/>
              </a:rPr>
              <a:t>Leaders behaviour and actions, rather than their traits and skills e.g. production orientated or people orientated </a:t>
            </a:r>
          </a:p>
          <a:p>
            <a:r>
              <a:rPr lang="en-GB" altLang="en-US" dirty="0">
                <a:latin typeface="Calibri" pitchFamily="34" charset="0"/>
              </a:rPr>
              <a:t>Different leadership behaviours categorised as ‘leadership styles’ e.g. autocratic, persuasive, consultative, democratic</a:t>
            </a:r>
          </a:p>
          <a:p>
            <a:r>
              <a:rPr lang="en-GB" altLang="en-US" dirty="0">
                <a:latin typeface="Calibri" pitchFamily="34" charset="0"/>
              </a:rPr>
              <a:t>Doesn’t provide guide to effective leadership in different situations </a:t>
            </a:r>
          </a:p>
          <a:p>
            <a:pPr>
              <a:spcBef>
                <a:spcPct val="50000"/>
              </a:spcBef>
            </a:pPr>
            <a:endParaRPr lang="en-GB" altLang="en-US" dirty="0"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4" name="Picture 5" descr="adair_cir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78382"/>
            <a:ext cx="164481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>
                <a:latin typeface="Calibri" pitchFamily="34" charset="0"/>
              </a:rPr>
              <a:t>Leadership </a:t>
            </a:r>
            <a:r>
              <a:rPr lang="en-GB" altLang="en-US" b="1" dirty="0" smtClean="0">
                <a:latin typeface="Calibri" pitchFamily="34" charset="0"/>
              </a:rPr>
              <a:t>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sz="1800" dirty="0">
                <a:latin typeface="Calibri" pitchFamily="34" charset="0"/>
              </a:rPr>
              <a:t>Situational/contingency Leadership  (</a:t>
            </a:r>
            <a:r>
              <a:rPr lang="en-GB" altLang="en-US" sz="1800" i="1" dirty="0">
                <a:latin typeface="Calibri" pitchFamily="34" charset="0"/>
              </a:rPr>
              <a:t>Hersey-Blanchard, </a:t>
            </a:r>
            <a:r>
              <a:rPr lang="en-GB" altLang="en-US" sz="1800" dirty="0" smtClean="0">
                <a:latin typeface="Calibri" pitchFamily="34" charset="0"/>
              </a:rPr>
              <a:t>1970/80) Leadership </a:t>
            </a:r>
            <a:r>
              <a:rPr lang="en-GB" altLang="en-US" sz="1800" dirty="0">
                <a:latin typeface="Calibri" pitchFamily="34" charset="0"/>
              </a:rPr>
              <a:t>style changes according to the 'situation‘ and in  response to the individuals being managed – their competency and motivation</a:t>
            </a:r>
          </a:p>
          <a:p>
            <a:pPr algn="just"/>
            <a:endParaRPr lang="en-US" sz="1800" dirty="0"/>
          </a:p>
        </p:txBody>
      </p:sp>
      <p:graphicFrame>
        <p:nvGraphicFramePr>
          <p:cNvPr id="4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500468"/>
              </p:ext>
            </p:extLst>
          </p:nvPr>
        </p:nvGraphicFramePr>
        <p:xfrm>
          <a:off x="1524000" y="3733800"/>
          <a:ext cx="6248401" cy="2286000"/>
        </p:xfrm>
        <a:graphic>
          <a:graphicData uri="http://schemas.openxmlformats.org/drawingml/2006/table">
            <a:tbl>
              <a:tblPr/>
              <a:tblGrid>
                <a:gridCol w="1249922"/>
                <a:gridCol w="1249921"/>
                <a:gridCol w="1248715"/>
                <a:gridCol w="1204443"/>
                <a:gridCol w="1295400"/>
              </a:tblGrid>
              <a:tr h="817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Competency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Low competence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Some competence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 competence</a:t>
                      </a:r>
                      <a:endParaRPr kumimoji="0" lang="en-GB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 competence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9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Motivation</a:t>
                      </a:r>
                      <a:endParaRPr kumimoji="0" lang="en-GB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Low commitment/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Unable and unwilling or insecure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Variable commitment/</a:t>
                      </a:r>
                      <a:endParaRPr kumimoji="0" lang="en-GB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Unable but willing or motivated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Variable commitment/ Able but unwilling or insecure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 commitment/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Able and willing or motivated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Leadership style</a:t>
                      </a:r>
                      <a:endParaRPr kumimoji="0" lang="en-GB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DIRECTIVE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(Telling)</a:t>
                      </a:r>
                      <a:endParaRPr kumimoji="0" lang="en-GB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COACHING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(Selling)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SUPPORTIVE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(Participating)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DELEGATORY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(Observing)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>
                <a:latin typeface="Calibri" pitchFamily="34" charset="0"/>
              </a:rPr>
              <a:t>New Leadership </a:t>
            </a:r>
            <a:r>
              <a:rPr lang="en-GB" altLang="en-US" b="1" dirty="0" smtClean="0">
                <a:latin typeface="Calibri" pitchFamily="34" charset="0"/>
              </a:rPr>
              <a:t>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endParaRPr lang="en-GB" altLang="en-US" dirty="0"/>
          </a:p>
          <a:p>
            <a:pPr>
              <a:lnSpc>
                <a:spcPct val="80000"/>
              </a:lnSpc>
              <a:buNone/>
            </a:pPr>
            <a:r>
              <a:rPr lang="en-GB" altLang="en-US" b="1" dirty="0"/>
              <a:t>Transformational Theory  </a:t>
            </a:r>
            <a:r>
              <a:rPr lang="en-GB" altLang="en-US" dirty="0"/>
              <a:t>(Bass and </a:t>
            </a:r>
            <a:r>
              <a:rPr lang="en-GB" altLang="en-US" dirty="0" err="1"/>
              <a:t>Avolio</a:t>
            </a:r>
            <a:r>
              <a:rPr lang="en-GB" altLang="en-US" dirty="0"/>
              <a:t>, 1994)</a:t>
            </a:r>
            <a:br>
              <a:rPr lang="en-GB" altLang="en-US" dirty="0"/>
            </a:br>
            <a:endParaRPr lang="en-GB" altLang="en-US" sz="12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dirty="0"/>
              <a:t>Leaders inspire individuals, develop trust, and encourage creativity and personal growth</a:t>
            </a:r>
            <a:br>
              <a:rPr lang="en-GB" altLang="en-US" dirty="0"/>
            </a:br>
            <a:endParaRPr lang="en-GB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dirty="0"/>
              <a:t>Individuals develop a sense of purpose to benefit the group, organisation or society. This goes beyond their own self-interests and an exchange of rewards or recognition for effort or loyalty. </a:t>
            </a:r>
            <a:endParaRPr lang="en-GB" altLang="en-US" b="1" dirty="0"/>
          </a:p>
          <a:p>
            <a:pPr algn="just">
              <a:lnSpc>
                <a:spcPct val="80000"/>
              </a:lnSpc>
              <a:spcBef>
                <a:spcPct val="0"/>
              </a:spcBef>
              <a:buNone/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GB" altLang="en-US" b="1" dirty="0">
                <a:latin typeface="Calibri" pitchFamily="34" charset="0"/>
              </a:rPr>
              <a:t>Leadership Philosophies</a:t>
            </a:r>
            <a:endParaRPr lang="en-GB" altLang="en-US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879" y="2294923"/>
            <a:ext cx="6777317" cy="3508977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GB" altLang="en-US" sz="2000" dirty="0"/>
          </a:p>
          <a:p>
            <a:pPr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GB" altLang="en-US" b="1" dirty="0"/>
              <a:t>Ethical Leadership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CSR, sustainability, equality, humanitarianism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Four P</a:t>
            </a:r>
            <a:r>
              <a:rPr lang="en-GB" altLang="en-US" dirty="0">
                <a:latin typeface="Arial" charset="0"/>
              </a:rPr>
              <a:t>’</a:t>
            </a:r>
            <a:r>
              <a:rPr lang="en-GB" altLang="en-US" dirty="0"/>
              <a:t>s - Purpose, People, Planet, Probity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None/>
            </a:pPr>
            <a:endParaRPr lang="en-GB" altLang="en-US" sz="1800" dirty="0"/>
          </a:p>
          <a:p>
            <a:endParaRPr lang="en-US" dirty="0"/>
          </a:p>
        </p:txBody>
      </p:sp>
      <p:pic>
        <p:nvPicPr>
          <p:cNvPr id="4" name="Picture 3" descr="businessballs_management_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86" y="3933825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19475" y="6092825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chemeClr val="accent2"/>
                </a:solidFill>
                <a:latin typeface="Arial" charset="0"/>
              </a:rPr>
              <a:t>Alan Chapman, 2006</a:t>
            </a:r>
          </a:p>
        </p:txBody>
      </p:sp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altLang="en-US" sz="1600" b="1" dirty="0"/>
          </a:p>
          <a:p>
            <a:pPr marL="68580" indent="0" algn="ctr">
              <a:buNone/>
            </a:pPr>
            <a:r>
              <a:rPr lang="en-GB" altLang="en-US" dirty="0"/>
              <a:t>What are the key responsibilities of the team leader role?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>
                <a:latin typeface="Calibri" pitchFamily="34" charset="0"/>
              </a:rPr>
              <a:t>Key Team Leader </a:t>
            </a:r>
            <a:r>
              <a:rPr lang="en-GB" altLang="en-US" b="1" dirty="0" smtClean="0">
                <a:latin typeface="Calibri" pitchFamily="34" charset="0"/>
              </a:rPr>
              <a:t>Responsibilities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33400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GB" altLang="en-US" b="1" dirty="0"/>
              <a:t>Guide/coordinate team</a:t>
            </a:r>
            <a:r>
              <a:rPr lang="en-GB" altLang="en-US" dirty="0"/>
              <a:t> members – encourage teamwork and motivate individuals</a:t>
            </a:r>
            <a:br>
              <a:rPr lang="en-GB" altLang="en-US" dirty="0"/>
            </a:br>
            <a:endParaRPr lang="en-GB" altLang="en-US" dirty="0"/>
          </a:p>
          <a:p>
            <a:pPr marL="533400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GB" altLang="en-US" b="1" dirty="0"/>
              <a:t>Provide structure</a:t>
            </a:r>
            <a:r>
              <a:rPr lang="en-GB" altLang="en-US" dirty="0"/>
              <a:t> for team – set mission and purpose, clarify roles and responsibilities, allocate tasks and set objectives</a:t>
            </a:r>
            <a:br>
              <a:rPr lang="en-GB" altLang="en-US" dirty="0"/>
            </a:br>
            <a:endParaRPr lang="en-GB" altLang="en-US" dirty="0"/>
          </a:p>
          <a:p>
            <a:pPr marL="533400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GB" altLang="en-US" b="1" dirty="0"/>
              <a:t>Clarify working methods</a:t>
            </a:r>
            <a:r>
              <a:rPr lang="en-GB" altLang="en-US" dirty="0"/>
              <a:t>, practises and protocol</a:t>
            </a:r>
            <a:br>
              <a:rPr lang="en-GB" altLang="en-US" dirty="0"/>
            </a:br>
            <a:endParaRPr lang="en-GB" altLang="en-US" dirty="0"/>
          </a:p>
          <a:p>
            <a:pPr marL="533400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GB" altLang="en-US" b="1" dirty="0"/>
              <a:t>Focus on performance</a:t>
            </a:r>
            <a:r>
              <a:rPr lang="en-GB" altLang="en-US" dirty="0"/>
              <a:t> – anticipate challenges, monitor performance, delegate and provide CPD support</a:t>
            </a:r>
            <a:r>
              <a:rPr lang="en-GB" altLang="en-US" sz="2800" dirty="0"/>
              <a:t>  </a:t>
            </a:r>
          </a:p>
          <a:p>
            <a:pPr marL="533400" indent="-533400">
              <a:lnSpc>
                <a:spcPct val="90000"/>
              </a:lnSpc>
            </a:pPr>
            <a:endParaRPr lang="en-GB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>
                <a:latin typeface="Calibri" pitchFamily="34" charset="0"/>
              </a:rPr>
              <a:t>Accountability, Responsibility, and </a:t>
            </a:r>
            <a:r>
              <a:rPr lang="en-GB" altLang="en-US" b="1" dirty="0" smtClean="0">
                <a:latin typeface="Calibri" pitchFamily="34" charset="0"/>
              </a:rPr>
              <a:t>Authority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en-US" sz="1800" dirty="0"/>
              <a:t>Accountability the state of being accountable, liable, or </a:t>
            </a:r>
            <a:r>
              <a:rPr lang="en-GB" altLang="en-US" sz="1800" dirty="0" smtClean="0"/>
              <a:t>answerable</a:t>
            </a:r>
          </a:p>
          <a:p>
            <a:pPr>
              <a:lnSpc>
                <a:spcPct val="80000"/>
              </a:lnSpc>
            </a:pPr>
            <a:r>
              <a:rPr lang="en-GB" altLang="en-US" sz="1800" dirty="0" smtClean="0"/>
              <a:t>Responsibility </a:t>
            </a:r>
            <a:r>
              <a:rPr lang="en-GB" altLang="en-US" sz="1800" dirty="0"/>
              <a:t>(for objects, tasks or people)  can be delegated but accountability can not </a:t>
            </a:r>
            <a:r>
              <a:rPr lang="en-GB" altLang="en-US" sz="1800" dirty="0">
                <a:latin typeface="Arial" charset="0"/>
              </a:rPr>
              <a:t>–</a:t>
            </a:r>
            <a:r>
              <a:rPr lang="en-GB" altLang="en-US" sz="1800" dirty="0"/>
              <a:t> buck stops with you! </a:t>
            </a:r>
            <a:endParaRPr lang="en-GB" altLang="en-US" sz="1800" dirty="0" smtClean="0"/>
          </a:p>
          <a:p>
            <a:pPr>
              <a:lnSpc>
                <a:spcPct val="80000"/>
              </a:lnSpc>
            </a:pPr>
            <a:r>
              <a:rPr lang="en-GB" altLang="en-US" sz="1800" dirty="0" smtClean="0"/>
              <a:t>A </a:t>
            </a:r>
            <a:r>
              <a:rPr lang="en-GB" altLang="en-US" sz="1800" dirty="0"/>
              <a:t>good leader accepts ultimate responsibility: 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will give credit to others when delegated responsibilities succeed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will accept blame when delegated responsibilities </a:t>
            </a:r>
            <a:r>
              <a:rPr lang="en-GB" altLang="en-US" sz="1800" dirty="0" smtClean="0"/>
              <a:t>fail</a:t>
            </a:r>
          </a:p>
          <a:p>
            <a:pPr>
              <a:lnSpc>
                <a:spcPct val="80000"/>
              </a:lnSpc>
            </a:pPr>
            <a:r>
              <a:rPr lang="en-GB" altLang="en-US" sz="1800" dirty="0" smtClean="0"/>
              <a:t>Accountability </a:t>
            </a:r>
            <a:r>
              <a:rPr lang="en-GB" altLang="en-US" sz="1800" dirty="0"/>
              <a:t>can not operate fairly without the leader being given full authority for the responsibilities </a:t>
            </a:r>
            <a:r>
              <a:rPr lang="en-GB" altLang="en-US" sz="1800" dirty="0" smtClean="0"/>
              <a:t>concerned</a:t>
            </a:r>
          </a:p>
          <a:p>
            <a:pPr>
              <a:lnSpc>
                <a:spcPct val="80000"/>
              </a:lnSpc>
            </a:pPr>
            <a:r>
              <a:rPr lang="en-GB" altLang="en-US" sz="1800" dirty="0" smtClean="0"/>
              <a:t>Authority </a:t>
            </a:r>
            <a:r>
              <a:rPr lang="en-GB" altLang="en-US" sz="1800" dirty="0"/>
              <a:t>is the power to influence or command thought, opinion or </a:t>
            </a:r>
            <a:r>
              <a:rPr lang="en-GB" altLang="en-US" sz="1800" dirty="0" smtClean="0"/>
              <a:t>behaviour</a:t>
            </a:r>
          </a:p>
          <a:p>
            <a:pPr>
              <a:lnSpc>
                <a:spcPct val="80000"/>
              </a:lnSpc>
            </a:pPr>
            <a:r>
              <a:rPr lang="en-GB" altLang="en-US" sz="1800" dirty="0" smtClean="0"/>
              <a:t>Cross-functional </a:t>
            </a:r>
            <a:r>
              <a:rPr lang="en-GB" altLang="en-US" sz="1800" dirty="0"/>
              <a:t>team – less authority - more difficult to manage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777317" cy="3508977"/>
          </a:xfrm>
        </p:spPr>
        <p:txBody>
          <a:bodyPr/>
          <a:lstStyle/>
          <a:p>
            <a:pPr algn="ctr">
              <a:buNone/>
            </a:pPr>
            <a:r>
              <a:rPr lang="en-GB" altLang="en-US" b="1" dirty="0"/>
              <a:t>When have you experienced an issue as a leader that you did not have the authority to resolve? </a:t>
            </a:r>
            <a:endParaRPr lang="en-GB" altLang="en-US" b="1" dirty="0" smtClean="0"/>
          </a:p>
          <a:p>
            <a:pPr algn="ctr">
              <a:buNone/>
            </a:pPr>
            <a:r>
              <a:rPr lang="en-GB" altLang="en-US" b="1" dirty="0"/>
              <a:t/>
            </a:r>
            <a:br>
              <a:rPr lang="en-GB" altLang="en-US" b="1" dirty="0"/>
            </a:br>
            <a:endParaRPr lang="en-GB" altLang="en-US" sz="900" b="1" dirty="0"/>
          </a:p>
          <a:p>
            <a:pPr algn="ctr">
              <a:buNone/>
            </a:pPr>
            <a:r>
              <a:rPr lang="en-GB" altLang="en-US" b="1" dirty="0"/>
              <a:t>How did you know you did not have the authority?</a:t>
            </a:r>
          </a:p>
          <a:p>
            <a:pPr algn="ctr">
              <a:buNone/>
            </a:pPr>
            <a:r>
              <a:rPr lang="en-GB" altLang="en-US" b="1" dirty="0"/>
              <a:t>Who did you refer to for help?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>
                <a:latin typeface="Calibri" pitchFamily="34" charset="0"/>
              </a:rPr>
              <a:t>Team Leader </a:t>
            </a:r>
            <a:r>
              <a:rPr lang="en-GB" altLang="en-US" b="1" dirty="0" smtClean="0">
                <a:latin typeface="Calibri" pitchFamily="34" charset="0"/>
              </a:rPr>
              <a:t>Authority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33708" cy="40009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en-US" b="1" dirty="0"/>
              <a:t>Team Leader authority will vary from role to role </a:t>
            </a:r>
            <a:r>
              <a:rPr lang="en-GB" altLang="en-US" b="1" dirty="0" smtClean="0"/>
              <a:t>dependent </a:t>
            </a:r>
            <a:r>
              <a:rPr lang="en-GB" altLang="en-US" b="1" dirty="0"/>
              <a:t>on the scope of duties and organisational </a:t>
            </a:r>
            <a:r>
              <a:rPr lang="en-GB" altLang="en-US" b="1" dirty="0" smtClean="0"/>
              <a:t>structure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GB" altLang="en-US" sz="1200" b="1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en-US" dirty="0"/>
              <a:t>A Team Leader may refer to line management or other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altLang="en-US" dirty="0"/>
              <a:t>authorities for the following</a:t>
            </a:r>
            <a:r>
              <a:rPr lang="en-GB" altLang="en-US" dirty="0" smtClean="0"/>
              <a:t>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GB" altLang="en-US" sz="12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en-GB" altLang="en-US" b="1" dirty="0"/>
              <a:t>HR (</a:t>
            </a:r>
            <a:r>
              <a:rPr lang="en-GB" altLang="en-US" dirty="0"/>
              <a:t>staff recruitment  and training, performance and discipline, racism or bullying)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en-GB" altLang="en-US" b="1" dirty="0"/>
              <a:t>Policy and procedures</a:t>
            </a:r>
            <a:r>
              <a:rPr lang="en-GB" altLang="en-US" sz="1600" b="1" dirty="0"/>
              <a:t> (</a:t>
            </a:r>
            <a:r>
              <a:rPr lang="en-GB" altLang="en-US" dirty="0"/>
              <a:t>Health and Safety, changes to working practises)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en-GB" altLang="en-US" b="1" dirty="0"/>
              <a:t>Budget &amp; resources </a:t>
            </a:r>
            <a:r>
              <a:rPr lang="en-GB" altLang="en-US" dirty="0"/>
              <a:t>(allocation and management)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en-GB" altLang="en-US" b="1" dirty="0"/>
              <a:t>Organisational objectives</a:t>
            </a:r>
            <a:r>
              <a:rPr lang="en-GB" altLang="en-US" dirty="0"/>
              <a:t> (strategy, targets)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en-GB" altLang="en-US" b="1" dirty="0"/>
              <a:t>Managing change</a:t>
            </a:r>
            <a:r>
              <a:rPr lang="en-GB" altLang="en-US" dirty="0"/>
              <a:t> (department restructure, office move)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en-GB" altLang="en-US" b="1" dirty="0"/>
              <a:t>Line management</a:t>
            </a:r>
            <a:r>
              <a:rPr lang="en-GB" altLang="en-US" dirty="0"/>
              <a:t> (support and advice, own CPD)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GB" altLang="en-US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GB" altLang="en-US" sz="18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/>
              <a:t>How to improve your leadership skills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86108" cy="3508977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Reflect and identify the skills YOU need to lead effectively and create your action plan to develop </a:t>
            </a:r>
            <a:r>
              <a:rPr lang="en-US" sz="2000" dirty="0" smtClean="0"/>
              <a:t>them</a:t>
            </a:r>
            <a:endParaRPr lang="en-US" sz="2000" dirty="0"/>
          </a:p>
          <a:p>
            <a:pPr algn="just"/>
            <a:r>
              <a:rPr lang="en-US" sz="2000" dirty="0"/>
              <a:t>Ask for feedback from work colleagues, line managers, tutors, your ‘followers</a:t>
            </a:r>
            <a:r>
              <a:rPr lang="en-US" sz="2000" dirty="0" smtClean="0"/>
              <a:t>’</a:t>
            </a:r>
            <a:endParaRPr lang="en-US" sz="2000" dirty="0"/>
          </a:p>
          <a:p>
            <a:pPr algn="just"/>
            <a:r>
              <a:rPr lang="en-US" sz="2000" dirty="0" smtClean="0"/>
              <a:t>Practice! </a:t>
            </a:r>
            <a:r>
              <a:rPr lang="en-US" sz="2000" dirty="0"/>
              <a:t>Take on responsibility (work, volunteering, clubs &amp; Societies) and reflect on your </a:t>
            </a:r>
            <a:r>
              <a:rPr lang="en-US" sz="2000" dirty="0" smtClean="0"/>
              <a:t>performance</a:t>
            </a:r>
            <a:endParaRPr lang="en-US" sz="2000" dirty="0"/>
          </a:p>
          <a:p>
            <a:pPr algn="just"/>
            <a:r>
              <a:rPr lang="en-US" sz="2000" dirty="0"/>
              <a:t>Find a mentor – learn from positive leadership </a:t>
            </a:r>
            <a:r>
              <a:rPr lang="en-US" sz="2000" dirty="0" smtClean="0"/>
              <a:t>role-models</a:t>
            </a:r>
            <a:endParaRPr lang="en-US" sz="2000" dirty="0"/>
          </a:p>
          <a:p>
            <a:pPr algn="just"/>
            <a:r>
              <a:rPr lang="en-US" sz="2000" dirty="0"/>
              <a:t>Attend further leadership and management </a:t>
            </a:r>
            <a:r>
              <a:rPr lang="en-US" sz="2000" dirty="0" smtClean="0"/>
              <a:t>training</a:t>
            </a:r>
            <a:endParaRPr lang="en-US" sz="2000" dirty="0"/>
          </a:p>
          <a:p>
            <a:pPr algn="just"/>
            <a:r>
              <a:rPr lang="en-US" sz="2000" dirty="0"/>
              <a:t>Use the resources on Exeter Leaders Award ELE pages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altLang="en-US" b="1" dirty="0"/>
              <a:t>What is leadership?</a:t>
            </a:r>
          </a:p>
          <a:p>
            <a:pPr>
              <a:lnSpc>
                <a:spcPct val="90000"/>
              </a:lnSpc>
            </a:pPr>
            <a:r>
              <a:rPr lang="en-GB" altLang="en-US" b="1" dirty="0"/>
              <a:t>Identify the traits and skills of an effective leader</a:t>
            </a:r>
          </a:p>
          <a:p>
            <a:pPr>
              <a:lnSpc>
                <a:spcPct val="90000"/>
              </a:lnSpc>
            </a:pPr>
            <a:r>
              <a:rPr lang="en-GB" altLang="en-US" b="1" dirty="0"/>
              <a:t>Key leadership theories</a:t>
            </a:r>
          </a:p>
          <a:p>
            <a:pPr>
              <a:lnSpc>
                <a:spcPct val="90000"/>
              </a:lnSpc>
            </a:pPr>
            <a:r>
              <a:rPr lang="en-GB" altLang="en-US" b="1" dirty="0"/>
              <a:t>Examine the role, duties and responsibilities of a Team Leader in the workplace</a:t>
            </a:r>
          </a:p>
          <a:p>
            <a:pPr>
              <a:lnSpc>
                <a:spcPct val="90000"/>
              </a:lnSpc>
            </a:pPr>
            <a:r>
              <a:rPr lang="en-GB" altLang="en-US" b="1" dirty="0"/>
              <a:t>Understand the limits of authority in a Team Leader role</a:t>
            </a:r>
          </a:p>
          <a:p>
            <a:pPr>
              <a:lnSpc>
                <a:spcPct val="90000"/>
              </a:lnSpc>
            </a:pPr>
            <a:r>
              <a:rPr lang="en-GB" altLang="en-US" b="1" dirty="0"/>
              <a:t>Develop a plan to develop your own leadership potential</a:t>
            </a:r>
            <a:r>
              <a:rPr lang="en-GB" altLang="en-US" dirty="0"/>
              <a:t> </a:t>
            </a:r>
            <a:endParaRPr lang="en-GB" altLang="en-US" b="1" dirty="0"/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5930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Understanding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/>
              <a:t>What is leadership? </a:t>
            </a:r>
          </a:p>
          <a:p>
            <a:r>
              <a:rPr lang="en-GB" altLang="en-US" b="1" dirty="0"/>
              <a:t>Why is leadership important – why do we need leaders?</a:t>
            </a:r>
          </a:p>
          <a:p>
            <a:r>
              <a:rPr lang="en-GB" altLang="en-US" b="1" dirty="0"/>
              <a:t>Leaders – born or bred? </a:t>
            </a:r>
          </a:p>
          <a:p>
            <a:pPr>
              <a:buNone/>
            </a:pP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371076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6777317" cy="3508977"/>
          </a:xfrm>
        </p:spPr>
        <p:txBody>
          <a:bodyPr/>
          <a:lstStyle/>
          <a:p>
            <a:pPr algn="ctr">
              <a:buNone/>
            </a:pPr>
            <a:r>
              <a:rPr lang="en-GB" altLang="en-US" sz="2800" dirty="0"/>
              <a:t> </a:t>
            </a:r>
            <a:endParaRPr lang="en-GB" altLang="en-US" dirty="0"/>
          </a:p>
          <a:p>
            <a:pPr algn="ctr">
              <a:buNone/>
            </a:pPr>
            <a:r>
              <a:rPr lang="en-GB" altLang="en-US" i="1" dirty="0"/>
              <a:t>"Leadership is a function of knowing yourself, having a </a:t>
            </a:r>
            <a:r>
              <a:rPr lang="en-GB" altLang="en-US" b="1" i="1" dirty="0"/>
              <a:t>vision</a:t>
            </a:r>
            <a:r>
              <a:rPr lang="en-GB" altLang="en-US" i="1" dirty="0"/>
              <a:t> that is well communicated, </a:t>
            </a:r>
            <a:r>
              <a:rPr lang="en-GB" altLang="en-US" b="1" i="1" dirty="0"/>
              <a:t>building trust</a:t>
            </a:r>
            <a:r>
              <a:rPr lang="en-GB" altLang="en-US" i="1" dirty="0"/>
              <a:t> among colleagues, and </a:t>
            </a:r>
            <a:r>
              <a:rPr lang="en-GB" altLang="en-US" b="1" i="1" dirty="0"/>
              <a:t>taking effective action</a:t>
            </a:r>
            <a:r>
              <a:rPr lang="en-GB" altLang="en-US" i="1" dirty="0"/>
              <a:t> to realize your own leadership potential."</a:t>
            </a:r>
            <a:r>
              <a:rPr lang="en-GB" altLang="en-US" dirty="0"/>
              <a:t> </a:t>
            </a:r>
            <a:endParaRPr lang="en-GB" altLang="en-US" dirty="0" smtClean="0"/>
          </a:p>
          <a:p>
            <a:pPr algn="ctr">
              <a:buNone/>
            </a:pPr>
            <a:endParaRPr lang="en-GB" altLang="en-US" dirty="0"/>
          </a:p>
          <a:p>
            <a:pPr algn="ctr">
              <a:buNone/>
            </a:pPr>
            <a:r>
              <a:rPr lang="en-GB" altLang="en-US" sz="1800" dirty="0"/>
              <a:t>Prof. Warren </a:t>
            </a:r>
            <a:r>
              <a:rPr lang="en-GB" altLang="en-US" sz="1800" dirty="0" err="1"/>
              <a:t>Bennis</a:t>
            </a:r>
            <a:endParaRPr lang="en-GB" altLang="en-US" sz="1800" dirty="0"/>
          </a:p>
          <a:p>
            <a:pPr algn="ctr">
              <a:buNone/>
            </a:pPr>
            <a:endParaRPr lang="en-GB" altLang="en-US" sz="2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Understanding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/>
              <a:t>Discuss examples you have come across of strong and weak leadership</a:t>
            </a:r>
          </a:p>
          <a:p>
            <a:pPr>
              <a:buNone/>
            </a:pPr>
            <a:endParaRPr lang="en-GB" altLang="en-US" b="1" dirty="0"/>
          </a:p>
          <a:p>
            <a:r>
              <a:rPr lang="en-GB" altLang="en-US" b="1" dirty="0"/>
              <a:t>You can use examples from employment, academic studies or participation in sports clubs and societies (keep anonymous)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99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>
                <a:latin typeface="Arial" charset="0"/>
              </a:rPr>
              <a:t>Leadership </a:t>
            </a:r>
            <a:r>
              <a:rPr lang="en-GB" altLang="en-US" b="1" dirty="0" smtClean="0">
                <a:latin typeface="Arial" charset="0"/>
              </a:rPr>
              <a:t>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957508" cy="38485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en-US" sz="1800" b="1" dirty="0" smtClean="0"/>
              <a:t>Early </a:t>
            </a:r>
            <a:r>
              <a:rPr lang="en-GB" altLang="en-US" sz="1800" b="1" dirty="0"/>
              <a:t>Theories: </a:t>
            </a:r>
          </a:p>
          <a:p>
            <a:pPr>
              <a:lnSpc>
                <a:spcPct val="80000"/>
              </a:lnSpc>
              <a:buNone/>
            </a:pPr>
            <a:endParaRPr lang="en-GB" altLang="en-US" sz="1800" b="1" dirty="0"/>
          </a:p>
          <a:p>
            <a:pPr>
              <a:lnSpc>
                <a:spcPct val="80000"/>
              </a:lnSpc>
              <a:buNone/>
            </a:pPr>
            <a:r>
              <a:rPr lang="en-GB" altLang="en-US" sz="1800" b="1" dirty="0"/>
              <a:t>Great Man Theories </a:t>
            </a:r>
            <a:r>
              <a:rPr lang="en-GB" altLang="en-US" sz="1800" dirty="0"/>
              <a:t>	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Leaders are exceptional people, born with innate qualities, destined to lead 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Term 'man' was intentional - concept was primarily male, military and Western </a:t>
            </a:r>
            <a:endParaRPr lang="en-GB" altLang="en-US" sz="18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en-GB" altLang="en-US" sz="1800" dirty="0"/>
              <a:t/>
            </a:r>
            <a:br>
              <a:rPr lang="en-GB" altLang="en-US" sz="1800" dirty="0"/>
            </a:br>
            <a:endParaRPr lang="en-GB" altLang="en-US" sz="1800" dirty="0"/>
          </a:p>
          <a:p>
            <a:pPr>
              <a:lnSpc>
                <a:spcPct val="80000"/>
              </a:lnSpc>
              <a:buNone/>
            </a:pPr>
            <a:r>
              <a:rPr lang="en-GB" altLang="en-US" sz="1800" b="1" dirty="0"/>
              <a:t>Trait Theories </a:t>
            </a:r>
            <a:r>
              <a:rPr lang="en-GB" altLang="en-US" sz="1800" dirty="0"/>
              <a:t>	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Research on traits or qualities associated with leadership are numerous 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Traits are hard to measure. For example, how do we measure honesty or integrity</a:t>
            </a:r>
            <a:r>
              <a:rPr lang="en-GB" altLang="en-US" sz="1800" dirty="0" smtClean="0"/>
              <a:t>?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6219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Leadership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 smtClean="0"/>
              <a:t>Choose leaders YOU admire</a:t>
            </a:r>
          </a:p>
          <a:p>
            <a:r>
              <a:rPr lang="en-GB" altLang="en-US" b="1" dirty="0" smtClean="0"/>
              <a:t>What personality traits and skills do they have?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9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>
                <a:latin typeface="Arial" charset="0"/>
              </a:rPr>
              <a:t>Leadership Traits and Skills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376108" cy="350897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en-US" sz="1600" b="1" dirty="0"/>
              <a:t>Traits </a:t>
            </a:r>
            <a:endParaRPr lang="en-GB" altLang="en-US" sz="1600" dirty="0"/>
          </a:p>
          <a:p>
            <a:pPr>
              <a:lnSpc>
                <a:spcPct val="80000"/>
              </a:lnSpc>
            </a:pPr>
            <a:r>
              <a:rPr lang="en-GB" altLang="en-US" sz="1600" dirty="0"/>
              <a:t>Adaptable to situations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Alert to social environment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Ambitious and achievement orientated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Assertive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Cooperative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Decisive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Dependable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Dominant (desire to influence others)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Energetic (high activity level)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Persistent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Self-confident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Tolerant of stress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Willing to assume responsibility </a:t>
            </a:r>
          </a:p>
          <a:p>
            <a:pPr>
              <a:lnSpc>
                <a:spcPct val="80000"/>
              </a:lnSpc>
              <a:buNone/>
            </a:pPr>
            <a:r>
              <a:rPr lang="en-GB" altLang="en-US" sz="1600" dirty="0"/>
              <a:t>	</a:t>
            </a:r>
          </a:p>
          <a:p>
            <a:pPr>
              <a:lnSpc>
                <a:spcPct val="80000"/>
              </a:lnSpc>
            </a:pPr>
            <a:endParaRPr lang="en-GB" altLang="en-US" sz="1600" dirty="0"/>
          </a:p>
          <a:p>
            <a:endParaRPr lang="en-US" sz="1600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4968875" y="2160588"/>
            <a:ext cx="406717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altLang="en-US" sz="2000" b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85856" y="2444431"/>
            <a:ext cx="3376108" cy="3508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GB" altLang="en-US" sz="1800" b="1" dirty="0"/>
              <a:t>Skills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Clever (intelligent)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Conceptually skilled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Creative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Diplomatic and tactful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Fluent in speaking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Knowledgeable about group task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Organised (administrative ability)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Persuasive </a:t>
            </a:r>
          </a:p>
          <a:p>
            <a:pPr>
              <a:lnSpc>
                <a:spcPct val="80000"/>
              </a:lnSpc>
            </a:pPr>
            <a:r>
              <a:rPr lang="en-GB" altLang="en-US" sz="1600" dirty="0"/>
              <a:t>Socially skilled </a:t>
            </a:r>
          </a:p>
          <a:p>
            <a:pPr>
              <a:lnSpc>
                <a:spcPct val="80000"/>
              </a:lnSpc>
            </a:pPr>
            <a:endParaRPr lang="en-GB" altLang="en-US" sz="1600" dirty="0"/>
          </a:p>
          <a:p>
            <a:pPr marL="68580" indent="0">
              <a:buNone/>
            </a:pPr>
            <a:r>
              <a:rPr lang="en-GB" altLang="en-US" sz="1600" b="1" dirty="0">
                <a:latin typeface="Calibri" pitchFamily="34" charset="0"/>
              </a:rPr>
              <a:t>Leaders will also use: </a:t>
            </a:r>
          </a:p>
          <a:p>
            <a:pPr marL="68580" indent="0">
              <a:buNone/>
            </a:pPr>
            <a:r>
              <a:rPr lang="en-GB" altLang="en-US" sz="1600" dirty="0">
                <a:latin typeface="Calibri" pitchFamily="34" charset="0"/>
              </a:rPr>
              <a:t>Integrity, Honesty, Compassion, Humility </a:t>
            </a:r>
          </a:p>
          <a:p>
            <a:pPr marL="68580" indent="0">
              <a:lnSpc>
                <a:spcPct val="80000"/>
              </a:lnSpc>
              <a:buNone/>
            </a:pP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243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>
                <a:latin typeface="Arial" charset="0"/>
              </a:rPr>
              <a:t>Leadership Theory</a:t>
            </a:r>
            <a:br>
              <a:rPr lang="en-GB" alt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altLang="en-US" b="1" dirty="0"/>
              <a:t>Functional Theories </a:t>
            </a:r>
            <a:r>
              <a:rPr lang="en-GB" altLang="en-US" dirty="0"/>
              <a:t>(John Adair, Action Centred Leadership, 1970) </a:t>
            </a:r>
          </a:p>
          <a:p>
            <a:pPr>
              <a:buNone/>
            </a:pPr>
            <a:r>
              <a:rPr lang="en-GB" altLang="en-US" dirty="0"/>
              <a:t>Leader is concerned with the interaction of 3 areas:</a:t>
            </a:r>
          </a:p>
          <a:p>
            <a:r>
              <a:rPr lang="en-GB" altLang="en-US" b="1" dirty="0"/>
              <a:t>Task </a:t>
            </a:r>
            <a:r>
              <a:rPr lang="en-GB" altLang="en-US" dirty="0"/>
              <a:t>– goal setting, methods and process</a:t>
            </a:r>
          </a:p>
          <a:p>
            <a:r>
              <a:rPr lang="en-GB" altLang="en-US" b="1" dirty="0"/>
              <a:t>Team </a:t>
            </a:r>
            <a:r>
              <a:rPr lang="en-GB" altLang="en-US" dirty="0"/>
              <a:t>– effective interaction/communication, </a:t>
            </a:r>
            <a:br>
              <a:rPr lang="en-GB" altLang="en-US" dirty="0"/>
            </a:br>
            <a:r>
              <a:rPr lang="en-GB" altLang="en-US" dirty="0"/>
              <a:t>clarify roles, team morale</a:t>
            </a:r>
          </a:p>
          <a:p>
            <a:r>
              <a:rPr lang="en-GB" altLang="en-US" b="1" dirty="0"/>
              <a:t>Individual </a:t>
            </a:r>
            <a:r>
              <a:rPr lang="en-GB" altLang="en-US" dirty="0"/>
              <a:t>– attention to behaviour,  feelings, </a:t>
            </a:r>
            <a:br>
              <a:rPr lang="en-GB" altLang="en-US" dirty="0"/>
            </a:br>
            <a:r>
              <a:rPr lang="en-GB" altLang="en-US" dirty="0"/>
              <a:t>coaching, CPD</a:t>
            </a:r>
            <a:endParaRPr lang="en-GB" altLang="en-US" b="1" dirty="0"/>
          </a:p>
          <a:p>
            <a:pPr>
              <a:buNone/>
            </a:pPr>
            <a:endParaRPr lang="en-GB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7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</TotalTime>
  <Words>755</Words>
  <Application>Microsoft Office PowerPoint</Application>
  <PresentationFormat>On-screen Show 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21st Century Skills</vt:lpstr>
      <vt:lpstr>Objectives</vt:lpstr>
      <vt:lpstr>Understanding Leadership</vt:lpstr>
      <vt:lpstr>PowerPoint Presentation</vt:lpstr>
      <vt:lpstr>Understanding Leadership</vt:lpstr>
      <vt:lpstr>Leadership Theory</vt:lpstr>
      <vt:lpstr>Leadership Traits</vt:lpstr>
      <vt:lpstr>Leadership Traits and Skills </vt:lpstr>
      <vt:lpstr>Leadership Theory </vt:lpstr>
      <vt:lpstr>Leadership Theory</vt:lpstr>
      <vt:lpstr>Leadership Theory</vt:lpstr>
      <vt:lpstr>New Leadership Theory</vt:lpstr>
      <vt:lpstr>Leadership Philosophies</vt:lpstr>
      <vt:lpstr>PowerPoint Presentation</vt:lpstr>
      <vt:lpstr>Key Team Leader Responsibilities</vt:lpstr>
      <vt:lpstr>Accountability, Responsibility, and Authority</vt:lpstr>
      <vt:lpstr>PowerPoint Presentation</vt:lpstr>
      <vt:lpstr>Team Leader Authority</vt:lpstr>
      <vt:lpstr>How to improve your leadership skills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21st Century Skills</dc:title>
  <dc:creator>Ezekiel</dc:creator>
  <cp:lastModifiedBy>Ezekiel</cp:lastModifiedBy>
  <cp:revision>12</cp:revision>
  <dcterms:created xsi:type="dcterms:W3CDTF">2021-10-07T22:04:09Z</dcterms:created>
  <dcterms:modified xsi:type="dcterms:W3CDTF">2021-10-07T23:13:50Z</dcterms:modified>
</cp:coreProperties>
</file>