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9"/>
  </p:notesMasterIdLst>
  <p:sldIdLst>
    <p:sldId id="256" r:id="rId2"/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1" d="100"/>
          <a:sy n="81" d="100"/>
        </p:scale>
        <p:origin x="-1080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5A5E1-6519-44EA-9D1D-CAAF290A79E0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3D013-70C2-4D7C-AAFE-34172C4DC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5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A9F54-8328-4983-B963-314B853CAA5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669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B54F38-314A-418C-B487-E2AE7808C437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859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638F8A-6CD0-47F1-9D63-183F98AB4D2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702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24D07-827C-43FC-8F43-77A2698E47B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89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C40456-7621-4C43-9432-AB54544EF02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03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08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4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206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79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616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11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4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0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3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0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EF22B-2229-4254-BE65-95CA73089FCF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B2A3FD1-68BC-407C-825E-F8D5B8702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Lesson </a:t>
            </a:r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buClr>
                <a:srgbClr val="90C226"/>
              </a:buClr>
            </a:pPr>
            <a:r>
              <a:rPr lang="en-US" sz="3800" dirty="0">
                <a:solidFill>
                  <a:prstClr val="black">
                    <a:lumMod val="50000"/>
                    <a:lumOff val="50000"/>
                  </a:prstClr>
                </a:solidFill>
              </a:rPr>
              <a:t>Computer </a:t>
            </a:r>
            <a:r>
              <a:rPr lang="en-US" sz="3800" dirty="0" smtClean="0">
                <a:solidFill>
                  <a:prstClr val="black">
                    <a:lumMod val="50000"/>
                    <a:lumOff val="50000"/>
                  </a:prstClr>
                </a:solidFill>
              </a:rPr>
              <a:t>Networking</a:t>
            </a:r>
            <a:endParaRPr lang="en-US" sz="3800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404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0C226"/>
                </a:solidFill>
              </a:rPr>
              <a:t>Types of Network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21321" y="1457205"/>
            <a:ext cx="7620001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</a:rPr>
              <a:t>Local-area network (LAN)</a:t>
            </a:r>
            <a:r>
              <a:rPr lang="en-US" sz="2400" dirty="0">
                <a:solidFill>
                  <a:schemeClr val="tx1"/>
                </a:solidFill>
              </a:rPr>
              <a:t>   A network that connects a relatively small number of machines in a relatively close geographical area</a:t>
            </a:r>
          </a:p>
        </p:txBody>
      </p:sp>
      <p:pic>
        <p:nvPicPr>
          <p:cNvPr id="1026" name="Picture 2" descr="Basics of Computer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1829"/>
            <a:ext cx="4972295" cy="344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730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Types of </a:t>
            </a:r>
            <a:r>
              <a:rPr lang="en-US" b="1" dirty="0" smtClean="0">
                <a:solidFill>
                  <a:srgbClr val="90C226"/>
                </a:solidFill>
              </a:rPr>
              <a:t>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63413" y="1597882"/>
            <a:ext cx="7819293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Various configurations, called topologies, have been used to administer LANs</a:t>
            </a:r>
          </a:p>
          <a:p>
            <a:pPr lvl="1" algn="just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Ring topology</a:t>
            </a:r>
            <a:r>
              <a:rPr lang="en-US" sz="2400" dirty="0">
                <a:solidFill>
                  <a:schemeClr val="tx1"/>
                </a:solidFill>
              </a:rPr>
              <a:t>   A configuration that connects all nodes in a closed loop on which messages travel in one direction</a:t>
            </a:r>
          </a:p>
          <a:p>
            <a:pPr lvl="1" algn="just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Star topology</a:t>
            </a:r>
            <a:r>
              <a:rPr lang="en-US" sz="2400" dirty="0">
                <a:solidFill>
                  <a:schemeClr val="tx1"/>
                </a:solidFill>
              </a:rPr>
              <a:t>   A configuration that centers around one node to which all others are connected and through which all messages are sent</a:t>
            </a:r>
          </a:p>
          <a:p>
            <a:pPr lvl="1" algn="just">
              <a:spcBef>
                <a:spcPct val="50000"/>
              </a:spcBef>
            </a:pPr>
            <a:r>
              <a:rPr lang="en-US" sz="2400" b="1" dirty="0">
                <a:solidFill>
                  <a:schemeClr val="tx1"/>
                </a:solidFill>
              </a:rPr>
              <a:t>Bus topology</a:t>
            </a:r>
            <a:r>
              <a:rPr lang="en-US" sz="2400" dirty="0">
                <a:solidFill>
                  <a:schemeClr val="tx1"/>
                </a:solidFill>
              </a:rPr>
              <a:t>    All nodes are connected to a single communication line that carries messages in both directions</a:t>
            </a:r>
          </a:p>
        </p:txBody>
      </p:sp>
    </p:spTree>
    <p:extLst>
      <p:ext uri="{BB962C8B-B14F-4D97-AF65-F5344CB8AC3E}">
        <p14:creationId xmlns:p14="http://schemas.microsoft.com/office/powerpoint/2010/main" val="1243503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Types of </a:t>
            </a:r>
            <a:r>
              <a:rPr lang="en-US" b="1" dirty="0" smtClean="0">
                <a:solidFill>
                  <a:srgbClr val="90C226"/>
                </a:solidFill>
              </a:rPr>
              <a:t>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78" name="Rectangle 6"/>
          <p:cNvSpPr>
            <a:spLocks noGrp="1" noChangeArrowheads="1"/>
          </p:cNvSpPr>
          <p:nvPr>
            <p:ph idx="1"/>
          </p:nvPr>
        </p:nvSpPr>
        <p:spPr>
          <a:xfrm>
            <a:off x="1143000" y="5682807"/>
            <a:ext cx="6172200" cy="99060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A bus technology called </a:t>
            </a:r>
            <a:r>
              <a:rPr lang="en-US" sz="2400" b="1" dirty="0">
                <a:solidFill>
                  <a:schemeClr val="tx1"/>
                </a:solidFill>
              </a:rPr>
              <a:t>Ethernet</a:t>
            </a:r>
            <a:r>
              <a:rPr lang="en-US" sz="2400" dirty="0">
                <a:solidFill>
                  <a:schemeClr val="tx1"/>
                </a:solidFill>
              </a:rPr>
              <a:t> has become the industry standard for local-area networks</a:t>
            </a:r>
          </a:p>
        </p:txBody>
      </p:sp>
      <p:pic>
        <p:nvPicPr>
          <p:cNvPr id="28676" name="Picture 4" descr="c15f02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447800"/>
            <a:ext cx="6515100" cy="376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3140557" y="5262171"/>
            <a:ext cx="251998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Various </a:t>
            </a:r>
            <a:r>
              <a:rPr lang="en-US" altLang="en-US" sz="1400" b="1" dirty="0">
                <a:latin typeface="Arial" charset="0"/>
              </a:rPr>
              <a:t>network topologies</a:t>
            </a:r>
          </a:p>
        </p:txBody>
      </p:sp>
    </p:spTree>
    <p:extLst>
      <p:ext uri="{BB962C8B-B14F-4D97-AF65-F5344CB8AC3E}">
        <p14:creationId xmlns:p14="http://schemas.microsoft.com/office/powerpoint/2010/main" val="215271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Types of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586153" y="1738559"/>
            <a:ext cx="7784124" cy="388077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Wide-area network (WAN)</a:t>
            </a:r>
            <a:r>
              <a:rPr lang="en-US" sz="2400" dirty="0">
                <a:solidFill>
                  <a:schemeClr val="tx1"/>
                </a:solidFill>
              </a:rPr>
              <a:t>   A network that connects two or more local-area networks over a potentially large geographic distance</a:t>
            </a:r>
          </a:p>
          <a:p>
            <a:pPr lvl="1"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Often one particular node on a LAN is set up to serve as a </a:t>
            </a:r>
            <a:r>
              <a:rPr lang="en-US" sz="2400" b="1" dirty="0">
                <a:solidFill>
                  <a:schemeClr val="tx1"/>
                </a:solidFill>
              </a:rPr>
              <a:t>gateway </a:t>
            </a:r>
            <a:r>
              <a:rPr lang="en-US" sz="2400" dirty="0">
                <a:solidFill>
                  <a:schemeClr val="tx1"/>
                </a:solidFill>
              </a:rPr>
              <a:t>to handle all communication going between that LAN and other networks</a:t>
            </a:r>
          </a:p>
          <a:p>
            <a:pPr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Communication between networks is called internetworking</a:t>
            </a:r>
          </a:p>
          <a:p>
            <a:pPr lvl="1"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The </a:t>
            </a:r>
            <a:r>
              <a:rPr lang="en-US" sz="2400" b="1" dirty="0">
                <a:solidFill>
                  <a:schemeClr val="tx1"/>
                </a:solidFill>
              </a:rPr>
              <a:t>Internet,</a:t>
            </a:r>
            <a:r>
              <a:rPr lang="en-US" sz="2400" dirty="0">
                <a:solidFill>
                  <a:schemeClr val="tx1"/>
                </a:solidFill>
              </a:rPr>
              <a:t> as we know it today, is essentially the ultimate wide-area network, spanning the entire globe</a:t>
            </a:r>
          </a:p>
        </p:txBody>
      </p:sp>
    </p:spTree>
    <p:extLst>
      <p:ext uri="{BB962C8B-B14F-4D97-AF65-F5344CB8AC3E}">
        <p14:creationId xmlns:p14="http://schemas.microsoft.com/office/powerpoint/2010/main" val="14333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Types of Networks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539262" y="1500554"/>
            <a:ext cx="7854461" cy="4114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tx1"/>
                </a:solidFill>
              </a:rPr>
              <a:t>M</a:t>
            </a:r>
            <a:r>
              <a:rPr lang="en-US" sz="2400" b="1" dirty="0">
                <a:solidFill>
                  <a:schemeClr val="tx1"/>
                </a:solidFill>
              </a:rPr>
              <a:t>etropolitan-area network (MAN)</a:t>
            </a:r>
            <a:r>
              <a:rPr lang="en-US" sz="2400" dirty="0">
                <a:solidFill>
                  <a:schemeClr val="tx1"/>
                </a:solidFill>
              </a:rPr>
              <a:t>  The communication infrastructures that have been developed in and around large cities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Metropolitan Area Networks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830" y="2951286"/>
            <a:ext cx="4523154" cy="340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16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So, who owns the Internet?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480645" y="1855790"/>
            <a:ext cx="7526216" cy="3880773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Well, nobody does. No single person or company owns the Internet or even controls it entirely. As a wide-area network, it is made up of many smaller networks. These smaller networks are often owned and managed by a person or organization. The Internet, then, is really defined by how connections can be made between these networks.	</a:t>
            </a:r>
          </a:p>
          <a:p>
            <a:pPr indent="0" algn="just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49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Types of Networks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3796" name="Picture 4" descr="c15f03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3016" y="1371600"/>
            <a:ext cx="6485060" cy="4239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314575" y="5752162"/>
            <a:ext cx="45148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en-US" sz="1400" b="1" dirty="0" smtClean="0">
                <a:latin typeface="Arial" charset="0"/>
              </a:rPr>
              <a:t>Local-area </a:t>
            </a:r>
            <a:r>
              <a:rPr lang="en-US" altLang="en-US" sz="1400" b="1" dirty="0">
                <a:latin typeface="Arial" charset="0"/>
              </a:rPr>
              <a:t>networks connected across a distance to create a wide-area network</a:t>
            </a:r>
          </a:p>
        </p:txBody>
      </p:sp>
    </p:spTree>
    <p:extLst>
      <p:ext uri="{BB962C8B-B14F-4D97-AF65-F5344CB8AC3E}">
        <p14:creationId xmlns:p14="http://schemas.microsoft.com/office/powerpoint/2010/main" val="59743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Internet Connections</a:t>
            </a:r>
            <a:endParaRPr lang="en-US" b="1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887416"/>
            <a:ext cx="7678616" cy="415394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Internet backbone</a:t>
            </a:r>
            <a:r>
              <a:rPr lang="en-US" sz="2400" dirty="0">
                <a:solidFill>
                  <a:schemeClr val="tx1"/>
                </a:solidFill>
              </a:rPr>
              <a:t>  A set of high-speed networks that carry Internet traffic</a:t>
            </a:r>
          </a:p>
          <a:p>
            <a:pPr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These networks are provided by companies such as AT&amp;T, GTE, and IBM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Internet service provider (ISP)</a:t>
            </a:r>
            <a:r>
              <a:rPr lang="en-US" sz="2400" dirty="0">
                <a:solidFill>
                  <a:schemeClr val="tx1"/>
                </a:solidFill>
              </a:rPr>
              <a:t>  A company that provides other companies or individuals with access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449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Connections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33046" y="1703390"/>
            <a:ext cx="806547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There are various technologies available that you can use to connect a home computer to the Internet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phone modem</a:t>
            </a:r>
            <a:r>
              <a:rPr lang="en-US" sz="2400" dirty="0">
                <a:solidFill>
                  <a:schemeClr val="tx1"/>
                </a:solidFill>
              </a:rPr>
              <a:t> converts computer data into an analog audio signal for transfer over a telephone line, and then a modem at the destination converts it back again into data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digital subscriber line (DSL)</a:t>
            </a:r>
            <a:r>
              <a:rPr lang="en-US" sz="2400" dirty="0">
                <a:solidFill>
                  <a:schemeClr val="tx1"/>
                </a:solidFill>
              </a:rPr>
              <a:t> uses regular copper phone lines to transfer digital data to and from the phone company’s central office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chemeClr val="tx1"/>
                </a:solidFill>
              </a:rPr>
              <a:t>cable modem </a:t>
            </a:r>
            <a:r>
              <a:rPr lang="en-US" sz="2400" dirty="0">
                <a:solidFill>
                  <a:schemeClr val="tx1"/>
                </a:solidFill>
              </a:rPr>
              <a:t>uses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same line that your cable TV signals come in on to transfer the data back and forth</a:t>
            </a:r>
          </a:p>
        </p:txBody>
      </p:sp>
    </p:spTree>
    <p:extLst>
      <p:ext uri="{BB962C8B-B14F-4D97-AF65-F5344CB8AC3E}">
        <p14:creationId xmlns:p14="http://schemas.microsoft.com/office/powerpoint/2010/main" val="124002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Connections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160590"/>
            <a:ext cx="7104186" cy="3880773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400" b="1" dirty="0">
                <a:solidFill>
                  <a:schemeClr val="tx1"/>
                </a:solidFill>
              </a:rPr>
              <a:t>Broadband  </a:t>
            </a:r>
            <a:r>
              <a:rPr lang="en-US" sz="2400" dirty="0">
                <a:solidFill>
                  <a:schemeClr val="tx1"/>
                </a:solidFill>
              </a:rPr>
              <a:t>A connection in which transfer speeds are faster than 128 bits per second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DSL connections and cable modems are broadband connections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>
                <a:solidFill>
                  <a:schemeClr val="tx1"/>
                </a:solidFill>
              </a:rPr>
              <a:t>The speed for </a:t>
            </a:r>
            <a:r>
              <a:rPr lang="en-US" sz="2400" b="1" dirty="0">
                <a:solidFill>
                  <a:schemeClr val="tx1"/>
                </a:solidFill>
              </a:rPr>
              <a:t>downloads</a:t>
            </a:r>
            <a:r>
              <a:rPr lang="en-US" sz="2400" dirty="0">
                <a:solidFill>
                  <a:schemeClr val="tx1"/>
                </a:solidFill>
              </a:rPr>
              <a:t> (getting data from the Internet to your home computer) may not be the same as </a:t>
            </a:r>
            <a:r>
              <a:rPr lang="en-US" sz="2400" b="1" dirty="0">
                <a:solidFill>
                  <a:schemeClr val="tx1"/>
                </a:solidFill>
              </a:rPr>
              <a:t>uploads</a:t>
            </a:r>
            <a:r>
              <a:rPr lang="en-US" sz="2400" dirty="0">
                <a:solidFill>
                  <a:schemeClr val="tx1"/>
                </a:solidFill>
              </a:rPr>
              <a:t> (sending data from your home computer to the Internet)</a:t>
            </a:r>
          </a:p>
        </p:txBody>
      </p:sp>
    </p:spTree>
    <p:extLst>
      <p:ext uri="{BB962C8B-B14F-4D97-AF65-F5344CB8AC3E}">
        <p14:creationId xmlns:p14="http://schemas.microsoft.com/office/powerpoint/2010/main" val="35373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To know about uses, applications, disadvantages of network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elaborate various types of network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dirty="0"/>
              <a:t>elaborate various types of topologies</a:t>
            </a:r>
          </a:p>
        </p:txBody>
      </p:sp>
    </p:spTree>
    <p:extLst>
      <p:ext uri="{BB962C8B-B14F-4D97-AF65-F5344CB8AC3E}">
        <p14:creationId xmlns:p14="http://schemas.microsoft.com/office/powerpoint/2010/main" val="3619857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15f0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9685" y="3975835"/>
            <a:ext cx="54864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Packet Switching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79963" y="1524002"/>
            <a:ext cx="6978162" cy="22860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To improve the efficiency of transferring information over a shared communication line, messages are divided into fixed-sized, numbered </a:t>
            </a:r>
            <a:r>
              <a:rPr lang="en-US" sz="2400" b="1" dirty="0">
                <a:solidFill>
                  <a:schemeClr val="tx1"/>
                </a:solidFill>
              </a:rPr>
              <a:t>packets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Network devices called routers are used to direct packets between networks</a:t>
            </a:r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7222881" y="4525947"/>
            <a:ext cx="10572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400" b="1" dirty="0">
                <a:solidFill>
                  <a:srgbClr val="327CB8"/>
                </a:solidFill>
                <a:latin typeface="Arial" charset="0"/>
              </a:rPr>
              <a:t/>
            </a:r>
            <a:br>
              <a:rPr lang="en-US" altLang="en-US" sz="1400" b="1" dirty="0">
                <a:solidFill>
                  <a:srgbClr val="327CB8"/>
                </a:solidFill>
                <a:latin typeface="Arial" charset="0"/>
              </a:rPr>
            </a:br>
            <a:r>
              <a:rPr lang="en-US" altLang="en-US" sz="1400" b="1" dirty="0">
                <a:latin typeface="Arial" charset="0"/>
              </a:rPr>
              <a:t>Messages sent by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611570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Systems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45476" y="1867513"/>
            <a:ext cx="8288216" cy="388077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Proprietary system</a:t>
            </a:r>
            <a:r>
              <a:rPr lang="en-US" sz="2400" dirty="0">
                <a:solidFill>
                  <a:schemeClr val="tx1"/>
                </a:solidFill>
              </a:rPr>
              <a:t>  A system that uses technologies kept private by a particular commercial vendor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One system couldn’t communicate with another, leading to the need for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Interoperability</a:t>
            </a:r>
            <a:r>
              <a:rPr lang="en-US" sz="2400" dirty="0">
                <a:solidFill>
                  <a:schemeClr val="tx1"/>
                </a:solidFill>
              </a:rPr>
              <a:t> The ability of software and hardware on multiple machines and from multiple commercial vendors to communicate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i="1" dirty="0">
                <a:solidFill>
                  <a:schemeClr val="tx1"/>
                </a:solidFill>
              </a:rPr>
              <a:t>Leading to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</a:rPr>
              <a:t>Open systems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dirty="0" err="1">
                <a:solidFill>
                  <a:schemeClr val="tx1"/>
                </a:solidFill>
              </a:rPr>
              <a:t>Systems</a:t>
            </a:r>
            <a:r>
              <a:rPr lang="en-US" sz="2400" dirty="0">
                <a:solidFill>
                  <a:schemeClr val="tx1"/>
                </a:solidFill>
              </a:rPr>
              <a:t> based on a common model of network architecture and a suite of protocols used in its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6128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Systems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846027" y="1927350"/>
            <a:ext cx="3547695" cy="4572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International Organization for Standardization (ISO) established the </a:t>
            </a:r>
            <a:r>
              <a:rPr lang="en-US" sz="2400" b="1" dirty="0"/>
              <a:t>Open Systems Interconnection (OSI) Reference Model</a:t>
            </a:r>
          </a:p>
          <a:p>
            <a:pPr algn="just"/>
            <a:r>
              <a:rPr lang="en-US" sz="2400" dirty="0"/>
              <a:t>Each layer deals with a particular aspect of network communication</a:t>
            </a:r>
          </a:p>
        </p:txBody>
      </p:sp>
      <p:pic>
        <p:nvPicPr>
          <p:cNvPr id="41988" name="Picture 4" descr="c15f0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7981" y="1927350"/>
            <a:ext cx="3257550" cy="273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904169" y="4744869"/>
            <a:ext cx="34451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The </a:t>
            </a:r>
            <a:r>
              <a:rPr lang="en-US" altLang="en-US" sz="1400" b="1" dirty="0">
                <a:latin typeface="Arial" charset="0"/>
              </a:rPr>
              <a:t>layers of the OSI Reference Model</a:t>
            </a:r>
          </a:p>
        </p:txBody>
      </p:sp>
    </p:spTree>
    <p:extLst>
      <p:ext uri="{BB962C8B-B14F-4D97-AF65-F5344CB8AC3E}">
        <p14:creationId xmlns:p14="http://schemas.microsoft.com/office/powerpoint/2010/main" val="116406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 Protocols</a:t>
            </a:r>
            <a:endParaRPr lang="en-US" b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91662" y="1676400"/>
            <a:ext cx="6966438" cy="3048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Network protocols are layered such that each one relies on the protocols that underlie it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Sometimes referred to as a </a:t>
            </a:r>
            <a:r>
              <a:rPr lang="en-US" sz="2400" b="1" dirty="0">
                <a:solidFill>
                  <a:schemeClr val="tx1"/>
                </a:solidFill>
              </a:rPr>
              <a:t>protocol stack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5364" name="Picture 4" descr="c15f06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992" y="3060700"/>
            <a:ext cx="61722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766232" y="4572000"/>
            <a:ext cx="30957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Layering </a:t>
            </a:r>
            <a:r>
              <a:rPr lang="en-US" altLang="en-US" sz="1400" b="1" dirty="0">
                <a:latin typeface="Arial" charset="0"/>
              </a:rPr>
              <a:t>of key network protocols</a:t>
            </a:r>
          </a:p>
        </p:txBody>
      </p:sp>
    </p:spTree>
    <p:extLst>
      <p:ext uri="{BB962C8B-B14F-4D97-AF65-F5344CB8AC3E}">
        <p14:creationId xmlns:p14="http://schemas.microsoft.com/office/powerpoint/2010/main" val="30975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TCP/IP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62707" y="1633051"/>
            <a:ext cx="7221416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TCP stands for </a:t>
            </a:r>
            <a:r>
              <a:rPr lang="en-US" sz="2400" b="1" dirty="0">
                <a:solidFill>
                  <a:schemeClr val="tx1"/>
                </a:solidFill>
              </a:rPr>
              <a:t>Transmission Control Protocol</a:t>
            </a:r>
          </a:p>
          <a:p>
            <a:pPr lvl="1"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TCP software breaks messages into packets, hands them off to the IP software for delivery, and then orders and reassembles the packets at their destination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IP stands for </a:t>
            </a:r>
            <a:r>
              <a:rPr lang="en-US" sz="2400" b="1" dirty="0">
                <a:solidFill>
                  <a:schemeClr val="tx1"/>
                </a:solidFill>
              </a:rPr>
              <a:t>Internet Protocol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IP software deals with the routing of packets through the maze of interconnected networks to their final destination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0EDDE7F9-F0FD-4017-B854-6593666539B6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80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TCP/IP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725509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UDP stands for </a:t>
            </a:r>
            <a:r>
              <a:rPr lang="en-US" sz="2400" b="1" dirty="0">
                <a:solidFill>
                  <a:schemeClr val="tx1"/>
                </a:solidFill>
              </a:rPr>
              <a:t>User Datagram Protocol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It is an alternative to TCP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The main difference is that TCP is highly reliable, at the cost of decreased performance, while UDP is less reliable, but generally faster</a:t>
            </a:r>
          </a:p>
        </p:txBody>
      </p:sp>
    </p:spTree>
    <p:extLst>
      <p:ext uri="{BB962C8B-B14F-4D97-AF65-F5344CB8AC3E}">
        <p14:creationId xmlns:p14="http://schemas.microsoft.com/office/powerpoint/2010/main" val="217855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High-Level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15814" y="2172313"/>
            <a:ext cx="7995140" cy="3880773"/>
          </a:xfrm>
        </p:spPr>
        <p:txBody>
          <a:bodyPr>
            <a:normAutofit/>
          </a:bodyPr>
          <a:lstStyle/>
          <a:p>
            <a:r>
              <a:rPr lang="en-US" sz="2400" dirty="0"/>
              <a:t>Other protocols build on the foundation established by the TCP/IP protocol suite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Simple Mail Transfer Protocol (SMTP)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File Transfer Protocol (FTP)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Telnet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Hyper Text Transfer Protocol (http)</a:t>
            </a:r>
          </a:p>
        </p:txBody>
      </p:sp>
    </p:spTree>
    <p:extLst>
      <p:ext uri="{BB962C8B-B14F-4D97-AF65-F5344CB8AC3E}">
        <p14:creationId xmlns:p14="http://schemas.microsoft.com/office/powerpoint/2010/main" val="469464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MIME Types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Related to the idea of network protocols and standardization is the concept of a file’s MIME type</a:t>
            </a:r>
          </a:p>
          <a:p>
            <a:pPr lvl="1" algn="just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MIME stands for </a:t>
            </a:r>
            <a:r>
              <a:rPr lang="en-US" sz="2400" b="1" dirty="0">
                <a:solidFill>
                  <a:schemeClr val="tx1"/>
                </a:solidFill>
              </a:rPr>
              <a:t>Multipurpose Internet Mail Extension</a:t>
            </a:r>
            <a:endParaRPr lang="en-US" sz="2400" dirty="0">
              <a:solidFill>
                <a:schemeClr val="tx1"/>
              </a:solidFill>
            </a:endParaRPr>
          </a:p>
          <a:p>
            <a:pPr lvl="1" algn="just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Based on a document’s MIME type, an application program can decide how to deal with the data it is given</a:t>
            </a:r>
          </a:p>
        </p:txBody>
      </p:sp>
    </p:spTree>
    <p:extLst>
      <p:ext uri="{BB962C8B-B14F-4D97-AF65-F5344CB8AC3E}">
        <p14:creationId xmlns:p14="http://schemas.microsoft.com/office/powerpoint/2010/main" val="625163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MIME Types</a:t>
            </a:r>
          </a:p>
        </p:txBody>
      </p:sp>
      <p:pic>
        <p:nvPicPr>
          <p:cNvPr id="45060" name="Picture 4" descr="c15f07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600200"/>
            <a:ext cx="5200650" cy="497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6686550" y="5257802"/>
            <a:ext cx="1143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Some </a:t>
            </a:r>
            <a:r>
              <a:rPr lang="en-US" altLang="en-US" sz="1400" b="1" dirty="0">
                <a:latin typeface="Arial" charset="0"/>
              </a:rPr>
              <a:t>protocols and the ports they use</a:t>
            </a:r>
          </a:p>
        </p:txBody>
      </p:sp>
    </p:spTree>
    <p:extLst>
      <p:ext uri="{BB962C8B-B14F-4D97-AF65-F5344CB8AC3E}">
        <p14:creationId xmlns:p14="http://schemas.microsoft.com/office/powerpoint/2010/main" val="2093084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Firewalls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174525" cy="388077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Firewall</a:t>
            </a:r>
            <a:r>
              <a:rPr lang="en-US" sz="2400" dirty="0">
                <a:solidFill>
                  <a:schemeClr val="tx1"/>
                </a:solidFill>
              </a:rPr>
              <a:t>  A machine and its software that serve as a special gateway to a network, protecting it from inappropriate access</a:t>
            </a:r>
          </a:p>
          <a:p>
            <a:pPr lvl="1" algn="just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Filters the network traffic that comes in, checking the validity of the messages as much as possible and perhaps denying some messages altogether</a:t>
            </a:r>
          </a:p>
          <a:p>
            <a:pPr lvl="1" algn="just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</a:rPr>
              <a:t>Enforces an organization’s </a:t>
            </a:r>
            <a:r>
              <a:rPr lang="en-US" sz="2400" b="1" dirty="0">
                <a:solidFill>
                  <a:schemeClr val="tx1"/>
                </a:solidFill>
              </a:rPr>
              <a:t>access control policy</a:t>
            </a:r>
          </a:p>
        </p:txBody>
      </p:sp>
    </p:spTree>
    <p:extLst>
      <p:ext uri="{BB962C8B-B14F-4D97-AF65-F5344CB8AC3E}">
        <p14:creationId xmlns:p14="http://schemas.microsoft.com/office/powerpoint/2010/main" val="416771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Networking</a:t>
            </a:r>
            <a:endParaRPr lang="en-US" b="1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44775"/>
            <a:ext cx="7186247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Computer network   A collection of computing devices that are connected in various ways in order to communicate and share resources</a:t>
            </a:r>
          </a:p>
          <a:p>
            <a:pPr algn="just"/>
            <a:r>
              <a:rPr lang="en-US" sz="2400" dirty="0" smtClean="0"/>
              <a:t>	Usually, the connections between computers in a network are made using physical wires or cables</a:t>
            </a:r>
          </a:p>
          <a:p>
            <a:pPr lvl="1" algn="just"/>
            <a:r>
              <a:rPr lang="en-US" sz="2400" dirty="0" smtClean="0"/>
              <a:t>However, some connections are wireless, using radio waves or infrared signals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06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Firewalls</a:t>
            </a:r>
          </a:p>
        </p:txBody>
      </p:sp>
      <p:pic>
        <p:nvPicPr>
          <p:cNvPr id="47108" name="Picture 4" descr="c15f08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14450" y="1570895"/>
            <a:ext cx="6515100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339258" y="5479320"/>
            <a:ext cx="246548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A </a:t>
            </a:r>
            <a:r>
              <a:rPr lang="en-US" altLang="en-US" sz="1400" b="1" dirty="0">
                <a:latin typeface="Arial" charset="0"/>
              </a:rPr>
              <a:t>firewall protecting a LAN</a:t>
            </a:r>
          </a:p>
        </p:txBody>
      </p:sp>
    </p:spTree>
    <p:extLst>
      <p:ext uri="{BB962C8B-B14F-4D97-AF65-F5344CB8AC3E}">
        <p14:creationId xmlns:p14="http://schemas.microsoft.com/office/powerpoint/2010/main" val="219479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Addresses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666893" cy="38807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Hostname</a:t>
            </a:r>
            <a:r>
              <a:rPr lang="en-US" sz="2400" dirty="0">
                <a:solidFill>
                  <a:schemeClr val="tx2"/>
                </a:solidFill>
              </a:rPr>
              <a:t>  A unique identification that specifies a particular computer on the </a:t>
            </a:r>
            <a:r>
              <a:rPr lang="en-US" sz="2400" dirty="0" smtClean="0">
                <a:solidFill>
                  <a:schemeClr val="tx2"/>
                </a:solidFill>
              </a:rPr>
              <a:t>Internet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For example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matisse.csc.villanova.edu</a:t>
            </a:r>
          </a:p>
          <a:p>
            <a:pPr lvl="1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	condor.develocorp.com</a:t>
            </a:r>
          </a:p>
        </p:txBody>
      </p:sp>
    </p:spTree>
    <p:extLst>
      <p:ext uri="{BB962C8B-B14F-4D97-AF65-F5344CB8AC3E}">
        <p14:creationId xmlns:p14="http://schemas.microsoft.com/office/powerpoint/2010/main" val="244060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Addresses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115909" cy="3880773"/>
          </a:xfrm>
        </p:spPr>
        <p:txBody>
          <a:bodyPr>
            <a:normAutofit/>
          </a:bodyPr>
          <a:lstStyle/>
          <a:p>
            <a:r>
              <a:rPr lang="en-US" sz="2400" dirty="0"/>
              <a:t>Network software translates a hostname into its corresponding IP address</a:t>
            </a:r>
          </a:p>
          <a:p>
            <a:pPr>
              <a:buFontTx/>
              <a:buNone/>
            </a:pPr>
            <a:r>
              <a:rPr lang="en-US" sz="2400" dirty="0"/>
              <a:t>	For example</a:t>
            </a:r>
          </a:p>
          <a:p>
            <a:pPr lvl="1">
              <a:buFontTx/>
              <a:buNone/>
            </a:pPr>
            <a:r>
              <a:rPr lang="en-US" sz="2400" dirty="0"/>
              <a:t>	205.39.145.18</a:t>
            </a:r>
          </a:p>
        </p:txBody>
      </p:sp>
    </p:spTree>
    <p:extLst>
      <p:ext uri="{BB962C8B-B14F-4D97-AF65-F5344CB8AC3E}">
        <p14:creationId xmlns:p14="http://schemas.microsoft.com/office/powerpoint/2010/main" val="3708533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Addresses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586153" y="1738559"/>
            <a:ext cx="7432432" cy="3880773"/>
          </a:xfrm>
        </p:spPr>
        <p:txBody>
          <a:bodyPr>
            <a:norm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IP address</a:t>
            </a:r>
            <a:r>
              <a:rPr lang="en-US" sz="2400" dirty="0"/>
              <a:t> can be split into</a:t>
            </a:r>
          </a:p>
          <a:p>
            <a:pPr lvl="1"/>
            <a:r>
              <a:rPr lang="en-US" sz="2400" b="1" dirty="0"/>
              <a:t>network address</a:t>
            </a:r>
            <a:r>
              <a:rPr lang="en-US" sz="2400" dirty="0"/>
              <a:t>, which specifies a specific network</a:t>
            </a:r>
          </a:p>
          <a:p>
            <a:pPr lvl="1"/>
            <a:r>
              <a:rPr lang="en-US" sz="2400" b="1" dirty="0"/>
              <a:t>host number</a:t>
            </a:r>
            <a:r>
              <a:rPr lang="en-US" sz="2400" dirty="0"/>
              <a:t>, which specifies a particular machine in that network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DE2E1FD5-DE76-4310-8D27-CE2A5AF84E47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56324" name="Picture 4" descr="c15f09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8330" y="3808414"/>
            <a:ext cx="49149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6457950" y="5257802"/>
            <a:ext cx="120015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An </a:t>
            </a:r>
            <a:r>
              <a:rPr lang="en-US" altLang="en-US" sz="1400" b="1" dirty="0">
                <a:latin typeface="Arial" charset="0"/>
              </a:rPr>
              <a:t>IP address is stored in four bytes</a:t>
            </a:r>
          </a:p>
        </p:txBody>
      </p:sp>
    </p:spTree>
    <p:extLst>
      <p:ext uri="{BB962C8B-B14F-4D97-AF65-F5344CB8AC3E}">
        <p14:creationId xmlns:p14="http://schemas.microsoft.com/office/powerpoint/2010/main" val="3416818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 System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586153" y="1679944"/>
            <a:ext cx="6834555" cy="388077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A hostname consists of the computer name followed by </a:t>
            </a:r>
            <a:r>
              <a:rPr lang="en-US" sz="2400" b="1" dirty="0"/>
              <a:t>the domain name</a:t>
            </a:r>
            <a:endParaRPr lang="en-US" sz="2400" dirty="0"/>
          </a:p>
          <a:p>
            <a:pPr algn="just"/>
            <a:r>
              <a:rPr lang="en-US" sz="2400" dirty="0"/>
              <a:t>csc.villanova.edu is the domain name</a:t>
            </a:r>
          </a:p>
          <a:p>
            <a:pPr lvl="1" algn="just"/>
            <a:r>
              <a:rPr lang="en-US" sz="2400" dirty="0"/>
              <a:t>A domain name is separated into two or more sections that specify the organization, and possibly a subset of an organization, of which the computer is a part</a:t>
            </a:r>
          </a:p>
          <a:p>
            <a:pPr lvl="1" algn="just">
              <a:spcBef>
                <a:spcPct val="50000"/>
              </a:spcBef>
            </a:pPr>
            <a:r>
              <a:rPr lang="en-US" sz="2400" dirty="0"/>
              <a:t>Two organizations can have a computer named the same thing because the domain name makes it clear which one is being referred to</a:t>
            </a:r>
          </a:p>
        </p:txBody>
      </p:sp>
    </p:spTree>
    <p:extLst>
      <p:ext uri="{BB962C8B-B14F-4D97-AF65-F5344CB8AC3E}">
        <p14:creationId xmlns:p14="http://schemas.microsoft.com/office/powerpoint/2010/main" val="3790237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 System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idx="1"/>
          </p:nvPr>
        </p:nvSpPr>
        <p:spPr>
          <a:xfrm>
            <a:off x="1242750" y="1477108"/>
            <a:ext cx="6172200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The very last section of the domain is called its </a:t>
            </a:r>
            <a:r>
              <a:rPr lang="en-US" sz="2400" b="1" dirty="0"/>
              <a:t>top-level domain (TLD)</a:t>
            </a:r>
            <a:r>
              <a:rPr lang="en-US" sz="2400" dirty="0"/>
              <a:t> name</a:t>
            </a:r>
          </a:p>
        </p:txBody>
      </p:sp>
      <p:pic>
        <p:nvPicPr>
          <p:cNvPr id="50180" name="Picture 4" descr="c15f10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516" y="2327033"/>
            <a:ext cx="611505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2204855" y="5943600"/>
            <a:ext cx="48408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Top-level </a:t>
            </a:r>
            <a:r>
              <a:rPr lang="en-US" altLang="en-US" sz="1400" b="1" dirty="0">
                <a:latin typeface="Arial" charset="0"/>
              </a:rPr>
              <a:t>domains, including some relatively new ones</a:t>
            </a:r>
          </a:p>
        </p:txBody>
      </p:sp>
    </p:spTree>
    <p:extLst>
      <p:ext uri="{BB962C8B-B14F-4D97-AF65-F5344CB8AC3E}">
        <p14:creationId xmlns:p14="http://schemas.microsoft.com/office/powerpoint/2010/main" val="676068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 System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855783" y="1410313"/>
            <a:ext cx="6347714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Organizations based in countries other than the United States use a top-level domain that corresponds to their two-letter country codes</a:t>
            </a:r>
          </a:p>
        </p:txBody>
      </p:sp>
      <p:pic>
        <p:nvPicPr>
          <p:cNvPr id="51204" name="Picture 4" descr="c15f1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631" y="3033732"/>
            <a:ext cx="342900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71696" y="4367787"/>
            <a:ext cx="22860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400" b="1" dirty="0" smtClean="0">
                <a:latin typeface="Arial" charset="0"/>
              </a:rPr>
              <a:t>Some </a:t>
            </a:r>
            <a:r>
              <a:rPr lang="en-US" altLang="en-US" sz="1400" b="1" dirty="0">
                <a:latin typeface="Arial" charset="0"/>
              </a:rPr>
              <a:t>of the top-level domain names based on country codes</a:t>
            </a:r>
          </a:p>
        </p:txBody>
      </p:sp>
    </p:spTree>
    <p:extLst>
      <p:ext uri="{BB962C8B-B14F-4D97-AF65-F5344CB8AC3E}">
        <p14:creationId xmlns:p14="http://schemas.microsoft.com/office/powerpoint/2010/main" val="3925686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Domain Name System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160590"/>
            <a:ext cx="6764216" cy="3880773"/>
          </a:xfrm>
        </p:spPr>
        <p:txBody>
          <a:bodyPr>
            <a:no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domain name system</a:t>
            </a:r>
            <a:r>
              <a:rPr lang="en-US" sz="2400" dirty="0"/>
              <a:t> (DNS) is chiefly used to translate hostnames into numeric IP addresses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DNS is an example of a distributed database 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If that server can resolve the hostname, it does so</a:t>
            </a:r>
          </a:p>
          <a:p>
            <a:pPr lvl="1">
              <a:spcBef>
                <a:spcPct val="50000"/>
              </a:spcBef>
            </a:pPr>
            <a:r>
              <a:rPr lang="en-US" sz="2400" dirty="0"/>
              <a:t>If not, that server asks another domain name server</a:t>
            </a:r>
          </a:p>
        </p:txBody>
      </p:sp>
    </p:spTree>
    <p:extLst>
      <p:ext uri="{BB962C8B-B14F-4D97-AF65-F5344CB8AC3E}">
        <p14:creationId xmlns:p14="http://schemas.microsoft.com/office/powerpoint/2010/main" val="143185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Networking History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1652954"/>
            <a:ext cx="7760678" cy="4388409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1961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Kleinrock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- queuing theory shows effectiveness of packet-switching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1964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Baran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- packet-switching in military applications for survivable networks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1967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ARPAnet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conceived by Advanced Research Projects Agency 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1969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First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ARPAnet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node operational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Prof.Kleinrock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sends a message across from UCLA to Stanford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1972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ARPAnet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demonstrated publicly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NCP (Network Control Protocol) first host-host protocol 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First e-mail program</a:t>
            </a:r>
          </a:p>
          <a:p>
            <a:pPr lvl="1" algn="just">
              <a:spcBef>
                <a:spcPts val="0"/>
              </a:spcBef>
            </a:pPr>
            <a:r>
              <a:rPr lang="en-US" sz="2000" dirty="0" err="1">
                <a:solidFill>
                  <a:schemeClr val="tx1"/>
                </a:solidFill>
                <a:latin typeface="+mj-lt"/>
              </a:rPr>
              <a:t>ARPAnet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has 15 nodes</a:t>
            </a:r>
          </a:p>
        </p:txBody>
      </p:sp>
    </p:spTree>
    <p:extLst>
      <p:ext uri="{BB962C8B-B14F-4D97-AF65-F5344CB8AC3E}">
        <p14:creationId xmlns:p14="http://schemas.microsoft.com/office/powerpoint/2010/main" val="393754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Networking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820621"/>
            <a:ext cx="7033847" cy="3880773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1970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ALOHAnet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satellite network in Hawaii (CSMA developed), later connects to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ARPANet</a:t>
            </a:r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1973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Bob Metcalfe’s PhD thesis proposes Ethernet (CSMA/CD developed)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1974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: Cerf and Kahn - architecture for interconnecting networks: the word “Internet” makes its appearance from Cerf’s writings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99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Networking History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1668221"/>
            <a:ext cx="8053756" cy="3880773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Early 1990’s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ARPAnet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decommissioned</a:t>
            </a:r>
          </a:p>
          <a:p>
            <a:pPr algn="just">
              <a:spcBef>
                <a:spcPts val="0"/>
              </a:spcBef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Early 1990s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 WWW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Hypertext  (1945 Bush: “As We May Think” article, Ted Nelson,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Engelbert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Andries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  in 1968 )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HTTP: Tim Berners-Lee develops WWW an Internet based hypermedia initiative at CERN, specifies URLs, HTTP and HTML which became basis for today’s WWW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1994: Mosaic (Univ. of Illinois), later Netscape the major browsers until late 1990’s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late 1990’s: commercialization of the WWW, with introduction of HTTPS e-commerce is realized </a:t>
            </a:r>
          </a:p>
          <a:p>
            <a:pPr algn="just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Late 1990’s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est. 50 million computers on Internet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est. 100 million+ users</a:t>
            </a:r>
          </a:p>
          <a:p>
            <a:pPr algn="just"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+mj-lt"/>
              </a:rPr>
              <a:t>backbone links running at 1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Gbps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pPr algn="just">
              <a:spcBef>
                <a:spcPts val="0"/>
              </a:spcBef>
            </a:pP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33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0C226"/>
                </a:solidFill>
              </a:rPr>
              <a:t>Networking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491047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generic term </a:t>
            </a:r>
            <a:r>
              <a:rPr lang="en-US" sz="2400" b="1" dirty="0">
                <a:solidFill>
                  <a:schemeClr val="tx1"/>
                </a:solidFill>
              </a:rPr>
              <a:t>node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host</a:t>
            </a:r>
            <a:r>
              <a:rPr lang="en-US" sz="2400" dirty="0">
                <a:solidFill>
                  <a:schemeClr val="tx1"/>
                </a:solidFill>
              </a:rPr>
              <a:t> refers to any device on a network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Data transfer rate </a:t>
            </a:r>
            <a:r>
              <a:rPr lang="en-US" sz="2400" dirty="0">
                <a:solidFill>
                  <a:schemeClr val="tx1"/>
                </a:solidFill>
              </a:rPr>
              <a:t>  The speed with which data is moved from one place on a network to another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Data transfer rate is a key issue in computer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15-</a:t>
            </a:r>
            <a:fld id="{549BCF94-D91E-4057-A90E-4CEB663029B9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01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Networking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38554" y="1676400"/>
            <a:ext cx="7280031" cy="1828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Computer networks have opened up an entire frontier in the world of computing called the </a:t>
            </a:r>
            <a:r>
              <a:rPr lang="en-US" sz="2000" b="1" dirty="0"/>
              <a:t>client/server model</a:t>
            </a:r>
            <a:endParaRPr lang="en-US" sz="2000" dirty="0"/>
          </a:p>
        </p:txBody>
      </p:sp>
      <p:pic>
        <p:nvPicPr>
          <p:cNvPr id="25604" name="Picture 4" descr="c15f01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162" y="2715604"/>
            <a:ext cx="4257675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444927" y="5457092"/>
            <a:ext cx="22541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en-US" sz="1400" b="1" dirty="0" smtClean="0">
                <a:latin typeface="Arial" charset="0"/>
              </a:rPr>
              <a:t>Client/Server </a:t>
            </a:r>
            <a:r>
              <a:rPr lang="en-US" altLang="en-US" sz="1400" b="1" dirty="0">
                <a:latin typeface="Arial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407304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0C226"/>
                </a:solidFill>
              </a:rPr>
              <a:t>Networking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09598" y="2160590"/>
            <a:ext cx="7268309" cy="388077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File server</a:t>
            </a:r>
            <a:r>
              <a:rPr lang="en-US" sz="2400" dirty="0">
                <a:solidFill>
                  <a:schemeClr val="tx1"/>
                </a:solidFill>
              </a:rPr>
              <a:t>  A computer that stores and manages files for multiple users on a </a:t>
            </a:r>
            <a:r>
              <a:rPr lang="en-US" sz="2400" dirty="0" smtClean="0">
                <a:solidFill>
                  <a:schemeClr val="tx1"/>
                </a:solidFill>
              </a:rPr>
              <a:t>network</a:t>
            </a:r>
          </a:p>
          <a:p>
            <a:pPr algn="just"/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Web server</a:t>
            </a:r>
            <a:r>
              <a:rPr lang="en-US" sz="2400" dirty="0">
                <a:solidFill>
                  <a:schemeClr val="tx1"/>
                </a:solidFill>
              </a:rPr>
              <a:t>  A computer dedicated to responding to requests (from the browser client) for web pages</a:t>
            </a:r>
          </a:p>
        </p:txBody>
      </p:sp>
    </p:spTree>
    <p:extLst>
      <p:ext uri="{BB962C8B-B14F-4D97-AF65-F5344CB8AC3E}">
        <p14:creationId xmlns:p14="http://schemas.microsoft.com/office/powerpoint/2010/main" val="4106744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463</TotalTime>
  <Words>1354</Words>
  <Application>Microsoft Office PowerPoint</Application>
  <PresentationFormat>On-screen Show (4:3)</PresentationFormat>
  <Paragraphs>165</Paragraphs>
  <Slides>37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Facet</vt:lpstr>
      <vt:lpstr>Lesson 4</vt:lpstr>
      <vt:lpstr>Topic Objectives</vt:lpstr>
      <vt:lpstr>Networking</vt:lpstr>
      <vt:lpstr>Networking History</vt:lpstr>
      <vt:lpstr>Networking History</vt:lpstr>
      <vt:lpstr>Networking History</vt:lpstr>
      <vt:lpstr>Networking</vt:lpstr>
      <vt:lpstr>Networking</vt:lpstr>
      <vt:lpstr>Networking</vt:lpstr>
      <vt:lpstr>Types of Network</vt:lpstr>
      <vt:lpstr>Types of Networks</vt:lpstr>
      <vt:lpstr>Types of Networks</vt:lpstr>
      <vt:lpstr>Types of Networks</vt:lpstr>
      <vt:lpstr>Types of Networks</vt:lpstr>
      <vt:lpstr>So, who owns the Internet?</vt:lpstr>
      <vt:lpstr>Types of Networks</vt:lpstr>
      <vt:lpstr>Internet Connections</vt:lpstr>
      <vt:lpstr>Internet Connections</vt:lpstr>
      <vt:lpstr>Internet Connections</vt:lpstr>
      <vt:lpstr>Packet Switching</vt:lpstr>
      <vt:lpstr>Open Systems</vt:lpstr>
      <vt:lpstr>Open Systems</vt:lpstr>
      <vt:lpstr>Network Protocols</vt:lpstr>
      <vt:lpstr>TCP/IP</vt:lpstr>
      <vt:lpstr>TCP/IP (cont.)</vt:lpstr>
      <vt:lpstr>High-Level Protocols</vt:lpstr>
      <vt:lpstr>MIME Types</vt:lpstr>
      <vt:lpstr>MIME Types</vt:lpstr>
      <vt:lpstr>Firewalls</vt:lpstr>
      <vt:lpstr>Firewalls</vt:lpstr>
      <vt:lpstr>Network Addresses</vt:lpstr>
      <vt:lpstr>Network Addresses</vt:lpstr>
      <vt:lpstr>Network Addresses</vt:lpstr>
      <vt:lpstr>Domain Name System</vt:lpstr>
      <vt:lpstr>Domain Name System</vt:lpstr>
      <vt:lpstr>Domain Name System</vt:lpstr>
      <vt:lpstr>Domain Name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Ezekiel</dc:creator>
  <cp:lastModifiedBy>Ezekiel</cp:lastModifiedBy>
  <cp:revision>78</cp:revision>
  <dcterms:created xsi:type="dcterms:W3CDTF">2020-10-01T12:25:03Z</dcterms:created>
  <dcterms:modified xsi:type="dcterms:W3CDTF">2021-11-09T00:06:14Z</dcterms:modified>
</cp:coreProperties>
</file>