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78"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A9E5A240-7FA9-4D16-B28E-7774174A077A}" type="datetimeFigureOut">
              <a:rPr lang="en-US" smtClean="0"/>
              <a:t>11/2/2021</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A21EB17-83BA-4A0E-9820-3A7A43E46C47}" type="slidenum">
              <a:rPr lang="en-US" smtClean="0"/>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E5A240-7FA9-4D16-B28E-7774174A077A}" type="datetimeFigureOut">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21EB17-83BA-4A0E-9820-3A7A43E46C4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E5A240-7FA9-4D16-B28E-7774174A077A}" type="datetimeFigureOut">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21EB17-83BA-4A0E-9820-3A7A43E46C4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E5A240-7FA9-4D16-B28E-7774174A077A}" type="datetimeFigureOut">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21EB17-83BA-4A0E-9820-3A7A43E46C4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E5A240-7FA9-4D16-B28E-7774174A077A}" type="datetimeFigureOut">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21EB17-83BA-4A0E-9820-3A7A43E46C47}"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A9E5A240-7FA9-4D16-B28E-7774174A077A}" type="datetimeFigureOut">
              <a:rPr lang="en-US" smtClean="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21EB17-83BA-4A0E-9820-3A7A43E46C47}" type="slidenum">
              <a:rPr lang="en-US" smtClean="0"/>
              <a:t>‹#›</a:t>
            </a:fld>
            <a:endParaRPr lang="en-US"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E5A240-7FA9-4D16-B28E-7774174A077A}" type="datetimeFigureOut">
              <a:rPr lang="en-US" smtClean="0"/>
              <a:t>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21EB17-83BA-4A0E-9820-3A7A43E46C47}"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E5A240-7FA9-4D16-B28E-7774174A077A}" type="datetimeFigureOut">
              <a:rPr lang="en-US" smtClean="0"/>
              <a:t>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21EB17-83BA-4A0E-9820-3A7A43E46C4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E5A240-7FA9-4D16-B28E-7774174A077A}" type="datetimeFigureOut">
              <a:rPr lang="en-US" smtClean="0"/>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21EB17-83BA-4A0E-9820-3A7A43E46C4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A9E5A240-7FA9-4D16-B28E-7774174A077A}" type="datetimeFigureOut">
              <a:rPr lang="en-US" smtClean="0"/>
              <a:t>11/2/2021</a:t>
            </a:fld>
            <a:endParaRPr lang="en-US" dirty="0"/>
          </a:p>
        </p:txBody>
      </p:sp>
      <p:sp>
        <p:nvSpPr>
          <p:cNvPr id="7" name="Slide Number Placeholder 6"/>
          <p:cNvSpPr>
            <a:spLocks noGrp="1"/>
          </p:cNvSpPr>
          <p:nvPr>
            <p:ph type="sldNum" sz="quarter" idx="12"/>
          </p:nvPr>
        </p:nvSpPr>
        <p:spPr/>
        <p:txBody>
          <a:bodyPr/>
          <a:lstStyle/>
          <a:p>
            <a:fld id="{BA21EB17-83BA-4A0E-9820-3A7A43E46C47}" type="slidenum">
              <a:rPr lang="en-US" smtClean="0"/>
              <a:t>‹#›</a:t>
            </a:fld>
            <a:endParaRPr lang="en-US"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E5A240-7FA9-4D16-B28E-7774174A077A}" type="datetimeFigureOut">
              <a:rPr lang="en-US" smtClean="0"/>
              <a:t>11/2/2021</a:t>
            </a:fld>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BA21EB17-83BA-4A0E-9820-3A7A43E46C47}"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A9E5A240-7FA9-4D16-B28E-7774174A077A}" type="datetimeFigureOut">
              <a:rPr lang="en-US" smtClean="0"/>
              <a:t>11/2/2021</a:t>
            </a:fld>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A21EB17-83BA-4A0E-9820-3A7A43E46C47}"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Introduction </a:t>
            </a:r>
            <a:r>
              <a:rPr lang="en-US" smtClean="0"/>
              <a:t>to Computing</a:t>
            </a:r>
            <a:endParaRPr lang="en-US" dirty="0"/>
          </a:p>
        </p:txBody>
      </p:sp>
      <p:sp>
        <p:nvSpPr>
          <p:cNvPr id="3" name="Subtitle 2"/>
          <p:cNvSpPr>
            <a:spLocks noGrp="1"/>
          </p:cNvSpPr>
          <p:nvPr>
            <p:ph type="subTitle" idx="1"/>
          </p:nvPr>
        </p:nvSpPr>
        <p:spPr/>
        <p:txBody>
          <a:bodyPr/>
          <a:lstStyle/>
          <a:p>
            <a:r>
              <a:rPr lang="en-US" dirty="0" smtClean="0"/>
              <a:t>Computer Virus</a:t>
            </a:r>
            <a:endParaRPr lang="en-US" dirty="0"/>
          </a:p>
        </p:txBody>
      </p:sp>
    </p:spTree>
    <p:extLst>
      <p:ext uri="{BB962C8B-B14F-4D97-AF65-F5344CB8AC3E}">
        <p14:creationId xmlns:p14="http://schemas.microsoft.com/office/powerpoint/2010/main" val="2301615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solidFill>
                  <a:schemeClr val="accent2"/>
                </a:solidFill>
              </a:rPr>
              <a:t>Macro</a:t>
            </a:r>
            <a:br>
              <a:rPr lang="en-US" altLang="en-US" b="1" dirty="0">
                <a:solidFill>
                  <a:schemeClr val="accent2"/>
                </a:solidFill>
              </a:rPr>
            </a:br>
            <a:endParaRPr lang="en-US" b="1" dirty="0"/>
          </a:p>
        </p:txBody>
      </p:sp>
      <p:sp>
        <p:nvSpPr>
          <p:cNvPr id="3" name="Content Placeholder 2"/>
          <p:cNvSpPr>
            <a:spLocks noGrp="1"/>
          </p:cNvSpPr>
          <p:nvPr>
            <p:ph idx="1"/>
          </p:nvPr>
        </p:nvSpPr>
        <p:spPr/>
        <p:txBody>
          <a:bodyPr/>
          <a:lstStyle/>
          <a:p>
            <a:r>
              <a:rPr lang="en-US" altLang="en-US" dirty="0"/>
              <a:t>A macro virus is a virus composed of a sequence of instructions that is interpreted rather than executed directly.</a:t>
            </a:r>
          </a:p>
          <a:p>
            <a:r>
              <a:rPr lang="en-US" altLang="en-US" dirty="0" smtClean="0"/>
              <a:t>Macro </a:t>
            </a:r>
            <a:r>
              <a:rPr lang="en-US" altLang="en-US" dirty="0"/>
              <a:t>viruses can infect either </a:t>
            </a:r>
            <a:r>
              <a:rPr lang="en-US" altLang="en-US" dirty="0" err="1"/>
              <a:t>executables</a:t>
            </a:r>
            <a:r>
              <a:rPr lang="en-US" altLang="en-US" dirty="0"/>
              <a:t> (Duff’s shell virus) or data files (Highland’s Lotus 1-2-3 spreadsheet virus).</a:t>
            </a:r>
          </a:p>
          <a:p>
            <a:r>
              <a:rPr lang="en-US" altLang="en-US" dirty="0" smtClean="0"/>
              <a:t>Duff’s </a:t>
            </a:r>
            <a:r>
              <a:rPr lang="en-US" altLang="en-US" dirty="0"/>
              <a:t>shell virus can execute on any system that can interpret the instructions</a:t>
            </a:r>
          </a:p>
          <a:p>
            <a:endParaRPr lang="en-US" altLang="en-US" dirty="0"/>
          </a:p>
          <a:p>
            <a:endParaRPr lang="en-US" dirty="0"/>
          </a:p>
        </p:txBody>
      </p:sp>
    </p:spTree>
    <p:extLst>
      <p:ext uri="{BB962C8B-B14F-4D97-AF65-F5344CB8AC3E}">
        <p14:creationId xmlns:p14="http://schemas.microsoft.com/office/powerpoint/2010/main" val="162121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solidFill>
                  <a:schemeClr val="accent2"/>
                </a:solidFill>
              </a:rPr>
              <a:t>Macro</a:t>
            </a:r>
            <a:br>
              <a:rPr lang="en-US" altLang="en-US" b="1" dirty="0">
                <a:solidFill>
                  <a:schemeClr val="accent2"/>
                </a:solidFill>
              </a:rPr>
            </a:br>
            <a:endParaRPr lang="en-US" b="1" dirty="0"/>
          </a:p>
        </p:txBody>
      </p:sp>
      <p:sp>
        <p:nvSpPr>
          <p:cNvPr id="3" name="Content Placeholder 2"/>
          <p:cNvSpPr>
            <a:spLocks noGrp="1"/>
          </p:cNvSpPr>
          <p:nvPr>
            <p:ph idx="1"/>
          </p:nvPr>
        </p:nvSpPr>
        <p:spPr/>
        <p:txBody>
          <a:bodyPr>
            <a:normAutofit fontScale="92500" lnSpcReduction="10000"/>
          </a:bodyPr>
          <a:lstStyle/>
          <a:p>
            <a:r>
              <a:rPr lang="en-US" altLang="en-US" dirty="0"/>
              <a:t>Piece of self-replicating code written in an</a:t>
            </a:r>
          </a:p>
          <a:p>
            <a:pPr>
              <a:buFontTx/>
              <a:buNone/>
            </a:pPr>
            <a:r>
              <a:rPr lang="en-US" altLang="en-US" dirty="0"/>
              <a:t>    application's macro language</a:t>
            </a:r>
          </a:p>
          <a:p>
            <a:r>
              <a:rPr lang="en-US" altLang="en-US" dirty="0" smtClean="0"/>
              <a:t>a </a:t>
            </a:r>
            <a:r>
              <a:rPr lang="en-US" altLang="en-US" dirty="0"/>
              <a:t>macro virus requires an auto-execute macro</a:t>
            </a:r>
          </a:p>
          <a:p>
            <a:r>
              <a:rPr lang="en-US" altLang="en-US" dirty="0" smtClean="0"/>
              <a:t>one </a:t>
            </a:r>
            <a:r>
              <a:rPr lang="en-US" altLang="en-US" dirty="0"/>
              <a:t>which is executed in response to some event</a:t>
            </a:r>
          </a:p>
          <a:p>
            <a:pPr>
              <a:buFontTx/>
              <a:buNone/>
            </a:pPr>
            <a:r>
              <a:rPr lang="en-US" altLang="en-US" dirty="0"/>
              <a:t>    </a:t>
            </a:r>
            <a:r>
              <a:rPr lang="en-US" altLang="en-US" dirty="0" err="1"/>
              <a:t>e.g</a:t>
            </a:r>
            <a:r>
              <a:rPr lang="en-US" altLang="en-US" dirty="0"/>
              <a:t> opening or closing a file or starting an application</a:t>
            </a:r>
          </a:p>
          <a:p>
            <a:r>
              <a:rPr lang="en-US" altLang="en-US" dirty="0"/>
              <a:t> once the macro virus is running, it can copy itself to other documents delete files, etc.</a:t>
            </a:r>
          </a:p>
          <a:p>
            <a:endParaRPr lang="en-US" altLang="en-US" dirty="0"/>
          </a:p>
          <a:p>
            <a:endParaRPr lang="en-US" dirty="0"/>
          </a:p>
        </p:txBody>
      </p:sp>
    </p:spTree>
    <p:extLst>
      <p:ext uri="{BB962C8B-B14F-4D97-AF65-F5344CB8AC3E}">
        <p14:creationId xmlns:p14="http://schemas.microsoft.com/office/powerpoint/2010/main" val="162121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accent2"/>
                </a:solidFill>
              </a:rPr>
              <a:t>Polymorphic</a:t>
            </a:r>
            <a:endParaRPr lang="en-US" b="1" dirty="0"/>
          </a:p>
        </p:txBody>
      </p:sp>
      <p:sp>
        <p:nvSpPr>
          <p:cNvPr id="3" name="Content Placeholder 2"/>
          <p:cNvSpPr>
            <a:spLocks noGrp="1"/>
          </p:cNvSpPr>
          <p:nvPr>
            <p:ph idx="1"/>
          </p:nvPr>
        </p:nvSpPr>
        <p:spPr/>
        <p:txBody>
          <a:bodyPr>
            <a:normAutofit fontScale="92500"/>
          </a:bodyPr>
          <a:lstStyle/>
          <a:p>
            <a:pPr>
              <a:lnSpc>
                <a:spcPct val="90000"/>
              </a:lnSpc>
            </a:pPr>
            <a:r>
              <a:rPr lang="en-US" altLang="en-US" dirty="0"/>
              <a:t>A virus may be encrypted to try to disguise itself </a:t>
            </a:r>
            <a:r>
              <a:rPr lang="en-US" altLang="en-US" dirty="0" smtClean="0"/>
              <a:t>and </a:t>
            </a:r>
            <a:r>
              <a:rPr lang="en-US" altLang="en-US" dirty="0"/>
              <a:t>hide what it does</a:t>
            </a:r>
          </a:p>
          <a:p>
            <a:pPr>
              <a:lnSpc>
                <a:spcPct val="90000"/>
              </a:lnSpc>
            </a:pPr>
            <a:r>
              <a:rPr lang="en-US" altLang="en-US" dirty="0"/>
              <a:t>For an encrypted virus to actually run, it has to decrypt its code and </a:t>
            </a:r>
            <a:r>
              <a:rPr lang="en-US" altLang="en-US" dirty="0" smtClean="0"/>
              <a:t>data</a:t>
            </a:r>
          </a:p>
          <a:p>
            <a:pPr>
              <a:lnSpc>
                <a:spcPct val="90000"/>
              </a:lnSpc>
            </a:pPr>
            <a:r>
              <a:rPr lang="en-US" altLang="en-US" dirty="0" smtClean="0"/>
              <a:t>The </a:t>
            </a:r>
            <a:r>
              <a:rPr lang="en-US" altLang="en-US" dirty="0"/>
              <a:t>portion that does this is referred to as a    </a:t>
            </a:r>
          </a:p>
          <a:p>
            <a:pPr>
              <a:lnSpc>
                <a:spcPct val="90000"/>
              </a:lnSpc>
              <a:buFontTx/>
              <a:buNone/>
            </a:pPr>
            <a:r>
              <a:rPr lang="en-US" altLang="en-US" dirty="0"/>
              <a:t>  	  </a:t>
            </a:r>
            <a:r>
              <a:rPr lang="en-US" altLang="en-US" dirty="0" err="1"/>
              <a:t>decryptor</a:t>
            </a:r>
            <a:endParaRPr lang="en-US" altLang="en-US" dirty="0"/>
          </a:p>
          <a:p>
            <a:pPr>
              <a:lnSpc>
                <a:spcPct val="90000"/>
              </a:lnSpc>
            </a:pPr>
            <a:r>
              <a:rPr lang="en-US" altLang="en-US" dirty="0"/>
              <a:t>Encryption techniques can use random keys to   </a:t>
            </a:r>
            <a:r>
              <a:rPr lang="en-US" altLang="en-US" dirty="0" smtClean="0"/>
              <a:t>make </a:t>
            </a:r>
            <a:r>
              <a:rPr lang="en-US" altLang="en-US" dirty="0"/>
              <a:t>the virus code hard to </a:t>
            </a:r>
            <a:r>
              <a:rPr lang="en-US" altLang="en-US" dirty="0" smtClean="0"/>
              <a:t>spot</a:t>
            </a:r>
          </a:p>
          <a:p>
            <a:pPr>
              <a:lnSpc>
                <a:spcPct val="90000"/>
              </a:lnSpc>
            </a:pPr>
            <a:r>
              <a:rPr lang="en-US" altLang="en-US" dirty="0" smtClean="0"/>
              <a:t>However </a:t>
            </a:r>
            <a:r>
              <a:rPr lang="en-US" altLang="en-US" dirty="0"/>
              <a:t>the </a:t>
            </a:r>
            <a:r>
              <a:rPr lang="en-US" altLang="en-US" dirty="0" err="1"/>
              <a:t>decryptor</a:t>
            </a:r>
            <a:r>
              <a:rPr lang="en-US" altLang="en-US" dirty="0"/>
              <a:t> itself will have a signature</a:t>
            </a:r>
          </a:p>
          <a:p>
            <a:pPr>
              <a:lnSpc>
                <a:spcPct val="90000"/>
              </a:lnSpc>
            </a:pPr>
            <a:endParaRPr lang="en-US" altLang="en-US" dirty="0"/>
          </a:p>
          <a:p>
            <a:endParaRPr lang="en-US" dirty="0"/>
          </a:p>
        </p:txBody>
      </p:sp>
    </p:spTree>
    <p:extLst>
      <p:ext uri="{BB962C8B-B14F-4D97-AF65-F5344CB8AC3E}">
        <p14:creationId xmlns:p14="http://schemas.microsoft.com/office/powerpoint/2010/main" val="1621211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accent2"/>
                </a:solidFill>
              </a:rPr>
              <a:t>Polymorphic</a:t>
            </a:r>
            <a:endParaRPr lang="en-US" b="1" dirty="0"/>
          </a:p>
        </p:txBody>
      </p:sp>
      <p:sp>
        <p:nvSpPr>
          <p:cNvPr id="3" name="Content Placeholder 2"/>
          <p:cNvSpPr>
            <a:spLocks noGrp="1"/>
          </p:cNvSpPr>
          <p:nvPr>
            <p:ph idx="1"/>
          </p:nvPr>
        </p:nvSpPr>
        <p:spPr/>
        <p:txBody>
          <a:bodyPr/>
          <a:lstStyle/>
          <a:p>
            <a:pPr marL="68580" indent="0" algn="just">
              <a:buNone/>
            </a:pPr>
            <a:r>
              <a:rPr lang="en-US" altLang="en-US" dirty="0"/>
              <a:t> A polymorphic virus is a randomly encrypted virus that is also programmed to randomly vary its decryption routine</a:t>
            </a:r>
          </a:p>
          <a:p>
            <a:pPr marL="68580" indent="0" algn="just">
              <a:buNone/>
            </a:pPr>
            <a:endParaRPr lang="en-US" dirty="0"/>
          </a:p>
        </p:txBody>
      </p:sp>
    </p:spTree>
    <p:extLst>
      <p:ext uri="{BB962C8B-B14F-4D97-AF65-F5344CB8AC3E}">
        <p14:creationId xmlns:p14="http://schemas.microsoft.com/office/powerpoint/2010/main" val="1621211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accent2"/>
                </a:solidFill>
              </a:rPr>
              <a:t>Viruses Types</a:t>
            </a:r>
            <a:r>
              <a:rPr lang="en-US" altLang="en-US" b="1" dirty="0"/>
              <a:t>:</a:t>
            </a:r>
            <a:endParaRPr lang="en-US" b="1" dirty="0"/>
          </a:p>
        </p:txBody>
      </p:sp>
      <p:sp>
        <p:nvSpPr>
          <p:cNvPr id="3" name="Content Placeholder 2"/>
          <p:cNvSpPr>
            <a:spLocks noGrp="1"/>
          </p:cNvSpPr>
          <p:nvPr>
            <p:ph idx="1"/>
          </p:nvPr>
        </p:nvSpPr>
        <p:spPr/>
        <p:txBody>
          <a:bodyPr/>
          <a:lstStyle/>
          <a:p>
            <a:r>
              <a:rPr lang="en-US" altLang="en-US" dirty="0"/>
              <a:t>Worms</a:t>
            </a:r>
          </a:p>
          <a:p>
            <a:r>
              <a:rPr lang="en-US" altLang="en-US" dirty="0"/>
              <a:t>Trojan Horse</a:t>
            </a:r>
          </a:p>
          <a:p>
            <a:r>
              <a:rPr lang="en-US" altLang="en-US" dirty="0"/>
              <a:t>Bombs</a:t>
            </a:r>
          </a:p>
          <a:p>
            <a:endParaRPr lang="en-US" dirty="0"/>
          </a:p>
        </p:txBody>
      </p:sp>
    </p:spTree>
    <p:extLst>
      <p:ext uri="{BB962C8B-B14F-4D97-AF65-F5344CB8AC3E}">
        <p14:creationId xmlns:p14="http://schemas.microsoft.com/office/powerpoint/2010/main" val="1621211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accent2"/>
                </a:solidFill>
              </a:rPr>
              <a:t>Computer Worm</a:t>
            </a:r>
            <a:endParaRPr lang="en-US" b="1" dirty="0"/>
          </a:p>
        </p:txBody>
      </p:sp>
      <p:sp>
        <p:nvSpPr>
          <p:cNvPr id="3" name="Content Placeholder 2"/>
          <p:cNvSpPr>
            <a:spLocks noGrp="1"/>
          </p:cNvSpPr>
          <p:nvPr>
            <p:ph idx="1"/>
          </p:nvPr>
        </p:nvSpPr>
        <p:spPr/>
        <p:txBody>
          <a:bodyPr/>
          <a:lstStyle/>
          <a:p>
            <a:pPr>
              <a:lnSpc>
                <a:spcPct val="90000"/>
              </a:lnSpc>
            </a:pPr>
            <a:r>
              <a:rPr lang="en-US" altLang="en-US" dirty="0"/>
              <a:t>A </a:t>
            </a:r>
            <a:r>
              <a:rPr lang="en-US" altLang="en-US" b="1" i="1" dirty="0"/>
              <a:t>self-replicating</a:t>
            </a:r>
            <a:r>
              <a:rPr lang="en-US" altLang="en-US" dirty="0"/>
              <a:t> computer program, similar to a computer virus</a:t>
            </a:r>
            <a:br>
              <a:rPr lang="en-US" altLang="en-US" dirty="0"/>
            </a:br>
            <a:r>
              <a:rPr lang="en-US" altLang="en-US" dirty="0"/>
              <a:t> </a:t>
            </a:r>
          </a:p>
          <a:p>
            <a:pPr>
              <a:lnSpc>
                <a:spcPct val="90000"/>
              </a:lnSpc>
            </a:pPr>
            <a:r>
              <a:rPr lang="en-US" altLang="en-US" dirty="0"/>
              <a:t>Unlike a virus, it is </a:t>
            </a:r>
            <a:r>
              <a:rPr lang="en-US" altLang="en-US" b="1" i="1" dirty="0"/>
              <a:t>self-contained</a:t>
            </a:r>
            <a:r>
              <a:rPr lang="en-US" altLang="en-US" dirty="0"/>
              <a:t> and does not need to be part of another program to propagate itself</a:t>
            </a:r>
            <a:br>
              <a:rPr lang="en-US" altLang="en-US" dirty="0"/>
            </a:br>
            <a:endParaRPr lang="en-US" altLang="en-US" dirty="0"/>
          </a:p>
          <a:p>
            <a:pPr>
              <a:lnSpc>
                <a:spcPct val="90000"/>
              </a:lnSpc>
            </a:pPr>
            <a:r>
              <a:rPr lang="en-US" altLang="en-US" dirty="0"/>
              <a:t>Often designed to exploit computers’ file transmission capabilities</a:t>
            </a:r>
          </a:p>
          <a:p>
            <a:endParaRPr lang="en-US" dirty="0"/>
          </a:p>
        </p:txBody>
      </p:sp>
    </p:spTree>
    <p:extLst>
      <p:ext uri="{BB962C8B-B14F-4D97-AF65-F5344CB8AC3E}">
        <p14:creationId xmlns:p14="http://schemas.microsoft.com/office/powerpoint/2010/main" val="1621211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accent2"/>
                </a:solidFill>
              </a:rPr>
              <a:t>Worm</a:t>
            </a:r>
            <a:endParaRPr lang="en-US" b="1" dirty="0"/>
          </a:p>
        </p:txBody>
      </p:sp>
      <p:sp>
        <p:nvSpPr>
          <p:cNvPr id="3" name="Content Placeholder 2"/>
          <p:cNvSpPr>
            <a:spLocks noGrp="1"/>
          </p:cNvSpPr>
          <p:nvPr>
            <p:ph idx="1"/>
          </p:nvPr>
        </p:nvSpPr>
        <p:spPr/>
        <p:txBody>
          <a:bodyPr/>
          <a:lstStyle/>
          <a:p>
            <a:pPr algn="just"/>
            <a:r>
              <a:rPr lang="en-US" altLang="en-US" dirty="0"/>
              <a:t>A program or algorithm that replicates itself over a computer network or through e-mail and sometimes performs malicious actions such as using up the computer and network resources and possibly destroying data.</a:t>
            </a:r>
          </a:p>
          <a:p>
            <a:pPr algn="just">
              <a:buFontTx/>
              <a:buNone/>
            </a:pPr>
            <a:endParaRPr lang="en-US" altLang="en-US" dirty="0"/>
          </a:p>
          <a:p>
            <a:pPr algn="just"/>
            <a:r>
              <a:rPr lang="en-US" altLang="en-US" dirty="0"/>
              <a:t>Examples: </a:t>
            </a:r>
            <a:r>
              <a:rPr lang="en-US" altLang="en-US" dirty="0" err="1"/>
              <a:t>Klez</a:t>
            </a:r>
            <a:r>
              <a:rPr lang="en-US" altLang="en-US" dirty="0"/>
              <a:t>, </a:t>
            </a:r>
            <a:r>
              <a:rPr lang="en-US" altLang="en-US" dirty="0" err="1"/>
              <a:t>Nimda</a:t>
            </a:r>
            <a:r>
              <a:rPr lang="en-US" altLang="en-US" dirty="0"/>
              <a:t>, Code Red</a:t>
            </a:r>
          </a:p>
          <a:p>
            <a:pPr algn="just"/>
            <a:endParaRPr lang="en-US" dirty="0"/>
          </a:p>
        </p:txBody>
      </p:sp>
    </p:spTree>
    <p:extLst>
      <p:ext uri="{BB962C8B-B14F-4D97-AF65-F5344CB8AC3E}">
        <p14:creationId xmlns:p14="http://schemas.microsoft.com/office/powerpoint/2010/main" val="1621211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accent2"/>
                </a:solidFill>
              </a:rPr>
              <a:t>Computer Worm</a:t>
            </a:r>
            <a:endParaRPr lang="en-US" b="1" dirty="0"/>
          </a:p>
        </p:txBody>
      </p:sp>
      <p:sp>
        <p:nvSpPr>
          <p:cNvPr id="3" name="Content Placeholder 2"/>
          <p:cNvSpPr>
            <a:spLocks noGrp="1"/>
          </p:cNvSpPr>
          <p:nvPr>
            <p:ph idx="1"/>
          </p:nvPr>
        </p:nvSpPr>
        <p:spPr/>
        <p:txBody>
          <a:bodyPr>
            <a:normAutofit fontScale="77500" lnSpcReduction="20000"/>
          </a:bodyPr>
          <a:lstStyle/>
          <a:p>
            <a:pPr marL="68580" indent="0">
              <a:lnSpc>
                <a:spcPct val="120000"/>
              </a:lnSpc>
              <a:buNone/>
            </a:pPr>
            <a:r>
              <a:rPr lang="en-US" altLang="en-US" sz="3600" dirty="0"/>
              <a:t>In addition to replication, a worm may be designed to:</a:t>
            </a:r>
            <a:br>
              <a:rPr lang="en-US" altLang="en-US" sz="3600" dirty="0"/>
            </a:br>
            <a:endParaRPr lang="en-US" altLang="en-US" sz="3600" dirty="0"/>
          </a:p>
          <a:p>
            <a:pPr lvl="1">
              <a:lnSpc>
                <a:spcPct val="120000"/>
              </a:lnSpc>
            </a:pPr>
            <a:r>
              <a:rPr lang="en-US" altLang="en-US" sz="3600" dirty="0" smtClean="0"/>
              <a:t>Delete files on a host system</a:t>
            </a:r>
          </a:p>
          <a:p>
            <a:pPr lvl="1">
              <a:lnSpc>
                <a:spcPct val="120000"/>
              </a:lnSpc>
            </a:pPr>
            <a:r>
              <a:rPr lang="en-US" altLang="en-US" sz="3600" dirty="0" smtClean="0"/>
              <a:t>Send documents via email</a:t>
            </a:r>
          </a:p>
          <a:p>
            <a:pPr lvl="1">
              <a:lnSpc>
                <a:spcPct val="120000"/>
              </a:lnSpc>
            </a:pPr>
            <a:r>
              <a:rPr lang="en-US" altLang="en-US" sz="3600" dirty="0" smtClean="0"/>
              <a:t>Carry other </a:t>
            </a:r>
            <a:r>
              <a:rPr lang="en-US" altLang="en-US" sz="3600" dirty="0" err="1" smtClean="0"/>
              <a:t>executables</a:t>
            </a:r>
            <a:r>
              <a:rPr lang="en-US" altLang="en-US" sz="3600" dirty="0" smtClean="0"/>
              <a:t> as a payload</a:t>
            </a:r>
            <a:endParaRPr lang="en-US" altLang="en-US" sz="3600" dirty="0"/>
          </a:p>
        </p:txBody>
      </p:sp>
    </p:spTree>
    <p:extLst>
      <p:ext uri="{BB962C8B-B14F-4D97-AF65-F5344CB8AC3E}">
        <p14:creationId xmlns:p14="http://schemas.microsoft.com/office/powerpoint/2010/main" val="1621211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accent2"/>
                </a:solidFill>
              </a:rPr>
              <a:t>Trojan	</a:t>
            </a:r>
            <a:endParaRPr lang="en-US" b="1" dirty="0"/>
          </a:p>
        </p:txBody>
      </p:sp>
      <p:sp>
        <p:nvSpPr>
          <p:cNvPr id="3" name="Content Placeholder 2"/>
          <p:cNvSpPr>
            <a:spLocks noGrp="1"/>
          </p:cNvSpPr>
          <p:nvPr>
            <p:ph idx="1"/>
          </p:nvPr>
        </p:nvSpPr>
        <p:spPr/>
        <p:txBody>
          <a:bodyPr>
            <a:normAutofit fontScale="92500" lnSpcReduction="20000"/>
          </a:bodyPr>
          <a:lstStyle/>
          <a:p>
            <a:pPr algn="just">
              <a:lnSpc>
                <a:spcPct val="110000"/>
              </a:lnSpc>
            </a:pPr>
            <a:r>
              <a:rPr lang="en-US" altLang="en-US" dirty="0"/>
              <a:t>A malicious program disguised as legitimate software</a:t>
            </a:r>
            <a:br>
              <a:rPr lang="en-US" altLang="en-US" dirty="0"/>
            </a:br>
            <a:r>
              <a:rPr lang="en-US" altLang="en-US" b="1" i="1" dirty="0">
                <a:solidFill>
                  <a:schemeClr val="accent2"/>
                </a:solidFill>
              </a:rPr>
              <a:t>Cannot replicate</a:t>
            </a:r>
            <a:r>
              <a:rPr lang="en-US" altLang="en-US" dirty="0">
                <a:solidFill>
                  <a:schemeClr val="accent2"/>
                </a:solidFill>
              </a:rPr>
              <a:t> itself, in contrast to some other types of “malware” like worms and viruses</a:t>
            </a:r>
          </a:p>
          <a:p>
            <a:pPr algn="just">
              <a:lnSpc>
                <a:spcPct val="110000"/>
              </a:lnSpc>
              <a:buFontTx/>
              <a:buNone/>
            </a:pPr>
            <a:r>
              <a:rPr lang="en-US" altLang="en-US" dirty="0">
                <a:solidFill>
                  <a:schemeClr val="accent2"/>
                </a:solidFill>
              </a:rPr>
              <a:t>   but they can be contained within a worm.</a:t>
            </a:r>
          </a:p>
          <a:p>
            <a:pPr algn="just">
              <a:lnSpc>
                <a:spcPct val="110000"/>
              </a:lnSpc>
            </a:pPr>
            <a:r>
              <a:rPr lang="en-US" altLang="en-US" dirty="0"/>
              <a:t>Depending on their purpose, a Trojan can be destructive or a resource hog and is almost always considered a root compromise.</a:t>
            </a:r>
          </a:p>
          <a:p>
            <a:pPr algn="just">
              <a:lnSpc>
                <a:spcPct val="110000"/>
              </a:lnSpc>
            </a:pPr>
            <a:r>
              <a:rPr lang="en-US" altLang="en-US" dirty="0"/>
              <a:t>Ex: Back Orifice, </a:t>
            </a:r>
            <a:r>
              <a:rPr lang="en-US" altLang="en-US" dirty="0" err="1"/>
              <a:t>NetBus</a:t>
            </a:r>
            <a:r>
              <a:rPr lang="en-US" altLang="en-US" dirty="0"/>
              <a:t>, </a:t>
            </a:r>
            <a:r>
              <a:rPr lang="en-US" altLang="en-US" dirty="0" err="1"/>
              <a:t>SubSeven</a:t>
            </a:r>
            <a:endParaRPr lang="en-US" altLang="en-US" dirty="0"/>
          </a:p>
          <a:p>
            <a:pPr algn="just">
              <a:lnSpc>
                <a:spcPct val="110000"/>
              </a:lnSpc>
            </a:pPr>
            <a:endParaRPr lang="en-US" dirty="0"/>
          </a:p>
        </p:txBody>
      </p:sp>
    </p:spTree>
    <p:extLst>
      <p:ext uri="{BB962C8B-B14F-4D97-AF65-F5344CB8AC3E}">
        <p14:creationId xmlns:p14="http://schemas.microsoft.com/office/powerpoint/2010/main" val="1621211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solidFill>
                  <a:schemeClr val="accent2"/>
                </a:solidFill>
              </a:rPr>
              <a:t>Can legitimate networking tools be considered Trojans?</a:t>
            </a:r>
            <a:endParaRPr lang="en-US" b="1" dirty="0"/>
          </a:p>
        </p:txBody>
      </p:sp>
      <p:sp>
        <p:nvSpPr>
          <p:cNvPr id="3" name="Content Placeholder 2"/>
          <p:cNvSpPr>
            <a:spLocks noGrp="1"/>
          </p:cNvSpPr>
          <p:nvPr>
            <p:ph idx="1"/>
          </p:nvPr>
        </p:nvSpPr>
        <p:spPr/>
        <p:txBody>
          <a:bodyPr/>
          <a:lstStyle/>
          <a:p>
            <a:pPr algn="just"/>
            <a:r>
              <a:rPr lang="en-US" altLang="en-US" dirty="0"/>
              <a:t>Yes! Many applications are installed by hackers and worms that would be considered legitimate tools. If they were not installed by you and are being used for malicious purposes, they are considered Trojans … even though your antivirus software will not detect them as such.</a:t>
            </a:r>
          </a:p>
          <a:p>
            <a:pPr algn="just"/>
            <a:endParaRPr lang="en-US" dirty="0"/>
          </a:p>
        </p:txBody>
      </p:sp>
    </p:spTree>
    <p:extLst>
      <p:ext uri="{BB962C8B-B14F-4D97-AF65-F5344CB8AC3E}">
        <p14:creationId xmlns:p14="http://schemas.microsoft.com/office/powerpoint/2010/main" val="1621211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solidFill>
                  <a:schemeClr val="accent2"/>
                </a:solidFill>
              </a:rPr>
              <a:t>In the beginning, man created</a:t>
            </a:r>
            <a:br>
              <a:rPr lang="en-US" altLang="en-US" b="1" dirty="0">
                <a:solidFill>
                  <a:schemeClr val="accent2"/>
                </a:solidFill>
              </a:rPr>
            </a:br>
            <a:r>
              <a:rPr lang="en-US" altLang="en-US" b="1" dirty="0">
                <a:solidFill>
                  <a:schemeClr val="accent2"/>
                </a:solidFill>
              </a:rPr>
              <a:t> the virus, and it was bad.</a:t>
            </a:r>
            <a:endParaRPr lang="en-US" b="1" dirty="0"/>
          </a:p>
        </p:txBody>
      </p:sp>
      <p:sp>
        <p:nvSpPr>
          <p:cNvPr id="3" name="Content Placeholder 2"/>
          <p:cNvSpPr>
            <a:spLocks noGrp="1"/>
          </p:cNvSpPr>
          <p:nvPr>
            <p:ph idx="1"/>
          </p:nvPr>
        </p:nvSpPr>
        <p:spPr/>
        <p:txBody>
          <a:bodyPr>
            <a:normAutofit fontScale="70000" lnSpcReduction="20000"/>
          </a:bodyPr>
          <a:lstStyle/>
          <a:p>
            <a:pPr algn="just">
              <a:lnSpc>
                <a:spcPct val="120000"/>
              </a:lnSpc>
            </a:pPr>
            <a:r>
              <a:rPr lang="en-US" altLang="en-US" sz="3600" dirty="0"/>
              <a:t>The first computer virus</a:t>
            </a:r>
          </a:p>
          <a:p>
            <a:pPr lvl="1" algn="just">
              <a:lnSpc>
                <a:spcPct val="120000"/>
              </a:lnSpc>
            </a:pPr>
            <a:r>
              <a:rPr lang="en-US" altLang="en-US" sz="3200" dirty="0"/>
              <a:t>Several stories</a:t>
            </a:r>
          </a:p>
          <a:p>
            <a:pPr lvl="2" algn="just">
              <a:lnSpc>
                <a:spcPct val="120000"/>
              </a:lnSpc>
            </a:pPr>
            <a:r>
              <a:rPr lang="en-US" altLang="en-US" sz="2800" dirty="0"/>
              <a:t>Pakistani Brain Virus (1986): This is the first widely spread IBM Compatible virus. This is commonly mistaken for the first virus.</a:t>
            </a:r>
          </a:p>
          <a:p>
            <a:pPr lvl="2" algn="just">
              <a:lnSpc>
                <a:spcPct val="120000"/>
              </a:lnSpc>
            </a:pPr>
            <a:r>
              <a:rPr lang="en-US" altLang="en-US" sz="2800" dirty="0"/>
              <a:t>Apple Virus 1 (1981): Boot sector infecting virus. Possibly created for pirated games.</a:t>
            </a:r>
          </a:p>
          <a:p>
            <a:pPr lvl="2" algn="just">
              <a:lnSpc>
                <a:spcPct val="120000"/>
              </a:lnSpc>
            </a:pPr>
            <a:r>
              <a:rPr lang="en-US" altLang="en-US" sz="2800" dirty="0"/>
              <a:t>Animal (1975) (Univac): “Guess an animal” game. Copied to other users’ home directories when run.</a:t>
            </a:r>
          </a:p>
          <a:p>
            <a:pPr algn="just">
              <a:lnSpc>
                <a:spcPct val="120000"/>
              </a:lnSpc>
            </a:pPr>
            <a:endParaRPr lang="en-US" dirty="0"/>
          </a:p>
        </p:txBody>
      </p:sp>
    </p:spTree>
    <p:extLst>
      <p:ext uri="{BB962C8B-B14F-4D97-AF65-F5344CB8AC3E}">
        <p14:creationId xmlns:p14="http://schemas.microsoft.com/office/powerpoint/2010/main" val="1364472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accent2"/>
                </a:solidFill>
                <a:latin typeface="Verdana" pitchFamily="34" charset="0"/>
              </a:rPr>
              <a:t>Logic Bomb</a:t>
            </a:r>
            <a:endParaRPr lang="en-US" b="1" dirty="0"/>
          </a:p>
        </p:txBody>
      </p:sp>
      <p:sp>
        <p:nvSpPr>
          <p:cNvPr id="3" name="Content Placeholder 2"/>
          <p:cNvSpPr>
            <a:spLocks noGrp="1"/>
          </p:cNvSpPr>
          <p:nvPr>
            <p:ph idx="1"/>
          </p:nvPr>
        </p:nvSpPr>
        <p:spPr/>
        <p:txBody>
          <a:bodyPr/>
          <a:lstStyle/>
          <a:p>
            <a:pPr algn="just"/>
            <a:r>
              <a:rPr lang="en-US" altLang="en-US" i="1" dirty="0"/>
              <a:t>“S</a:t>
            </a:r>
            <a:r>
              <a:rPr lang="en-US" altLang="en-US" dirty="0"/>
              <a:t>lag code</a:t>
            </a:r>
            <a:r>
              <a:rPr lang="en-US" altLang="en-US" i="1" dirty="0" smtClean="0"/>
              <a:t>”</a:t>
            </a:r>
            <a:endParaRPr lang="en-US" altLang="en-US" dirty="0"/>
          </a:p>
          <a:p>
            <a:pPr algn="just"/>
            <a:r>
              <a:rPr lang="en-US" altLang="en-US" dirty="0"/>
              <a:t>Programming code, </a:t>
            </a:r>
            <a:r>
              <a:rPr lang="en-US" altLang="en-US" dirty="0" smtClean="0"/>
              <a:t>inserted surreptitiously</a:t>
            </a:r>
            <a:r>
              <a:rPr lang="en-US" altLang="en-US" dirty="0"/>
              <a:t>, designed to execute (or “explode”) under particular circumstances</a:t>
            </a:r>
          </a:p>
          <a:p>
            <a:pPr algn="just"/>
            <a:endParaRPr lang="en-US" dirty="0"/>
          </a:p>
        </p:txBody>
      </p:sp>
    </p:spTree>
    <p:extLst>
      <p:ext uri="{BB962C8B-B14F-4D97-AF65-F5344CB8AC3E}">
        <p14:creationId xmlns:p14="http://schemas.microsoft.com/office/powerpoint/2010/main" val="3427862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accent2"/>
                </a:solidFill>
              </a:rPr>
              <a:t>Logic Bomb</a:t>
            </a:r>
            <a:endParaRPr lang="en-US" b="1" dirty="0"/>
          </a:p>
        </p:txBody>
      </p:sp>
      <p:sp>
        <p:nvSpPr>
          <p:cNvPr id="3" name="Content Placeholder 2"/>
          <p:cNvSpPr>
            <a:spLocks noGrp="1"/>
          </p:cNvSpPr>
          <p:nvPr>
            <p:ph idx="1"/>
          </p:nvPr>
        </p:nvSpPr>
        <p:spPr/>
        <p:txBody>
          <a:bodyPr/>
          <a:lstStyle/>
          <a:p>
            <a:r>
              <a:rPr lang="en-US" altLang="en-US" dirty="0"/>
              <a:t>Does not replicate</a:t>
            </a:r>
            <a:br>
              <a:rPr lang="en-US" altLang="en-US" dirty="0"/>
            </a:br>
            <a:endParaRPr lang="en-US" altLang="en-US" dirty="0"/>
          </a:p>
          <a:p>
            <a:r>
              <a:rPr lang="en-US" altLang="en-US" dirty="0"/>
              <a:t>Essentially a delayed-action computer virus or Trojan horse</a:t>
            </a:r>
          </a:p>
          <a:p>
            <a:endParaRPr lang="en-US" dirty="0"/>
          </a:p>
        </p:txBody>
      </p:sp>
    </p:spTree>
    <p:extLst>
      <p:ext uri="{BB962C8B-B14F-4D97-AF65-F5344CB8AC3E}">
        <p14:creationId xmlns:p14="http://schemas.microsoft.com/office/powerpoint/2010/main" val="3427862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solidFill>
                  <a:schemeClr val="accent2"/>
                </a:solidFill>
              </a:rPr>
              <a:t>How do viruses work? (Characteristics</a:t>
            </a:r>
            <a:r>
              <a:rPr lang="en-US" altLang="en-US" sz="4400" b="1" dirty="0">
                <a:solidFill>
                  <a:schemeClr val="accent2"/>
                </a:solidFill>
              </a:rPr>
              <a:t>)</a:t>
            </a:r>
            <a:endParaRPr lang="en-US" b="1" dirty="0"/>
          </a:p>
        </p:txBody>
      </p:sp>
      <p:sp>
        <p:nvSpPr>
          <p:cNvPr id="3" name="Content Placeholder 2"/>
          <p:cNvSpPr>
            <a:spLocks noGrp="1"/>
          </p:cNvSpPr>
          <p:nvPr>
            <p:ph idx="1"/>
          </p:nvPr>
        </p:nvSpPr>
        <p:spPr/>
        <p:txBody>
          <a:bodyPr>
            <a:normAutofit fontScale="92500" lnSpcReduction="20000"/>
          </a:bodyPr>
          <a:lstStyle/>
          <a:p>
            <a:r>
              <a:rPr lang="en-US" altLang="en-US" dirty="0"/>
              <a:t>Once a virus gains access to a computer, its effects can vary</a:t>
            </a:r>
            <a:r>
              <a:rPr lang="en-US" altLang="en-US" dirty="0" smtClean="0"/>
              <a:t>.</a:t>
            </a:r>
          </a:p>
          <a:p>
            <a:endParaRPr lang="en-US" altLang="en-US" dirty="0"/>
          </a:p>
          <a:p>
            <a:pPr>
              <a:lnSpc>
                <a:spcPct val="90000"/>
              </a:lnSpc>
              <a:buFontTx/>
              <a:buNone/>
            </a:pPr>
            <a:r>
              <a:rPr lang="en-US" altLang="en-US" b="1" dirty="0"/>
              <a:t>Possible attacks include:</a:t>
            </a:r>
          </a:p>
          <a:p>
            <a:pPr lvl="1">
              <a:lnSpc>
                <a:spcPct val="90000"/>
              </a:lnSpc>
            </a:pPr>
            <a:r>
              <a:rPr lang="en-US" altLang="en-US" dirty="0"/>
              <a:t>Replicating itself</a:t>
            </a:r>
          </a:p>
          <a:p>
            <a:pPr lvl="1">
              <a:lnSpc>
                <a:spcPct val="90000"/>
              </a:lnSpc>
            </a:pPr>
            <a:r>
              <a:rPr lang="en-US" altLang="en-US" dirty="0"/>
              <a:t>Interrupting system/network use</a:t>
            </a:r>
          </a:p>
          <a:p>
            <a:pPr lvl="1">
              <a:lnSpc>
                <a:spcPct val="90000"/>
              </a:lnSpc>
            </a:pPr>
            <a:r>
              <a:rPr lang="en-US" altLang="en-US" dirty="0"/>
              <a:t>Modifying configuration settings</a:t>
            </a:r>
          </a:p>
          <a:p>
            <a:pPr lvl="1">
              <a:lnSpc>
                <a:spcPct val="90000"/>
              </a:lnSpc>
            </a:pPr>
            <a:r>
              <a:rPr lang="en-US" altLang="en-US" dirty="0"/>
              <a:t>Flashing BIOS</a:t>
            </a:r>
          </a:p>
          <a:p>
            <a:pPr lvl="1">
              <a:lnSpc>
                <a:spcPct val="90000"/>
              </a:lnSpc>
            </a:pPr>
            <a:r>
              <a:rPr lang="en-US" altLang="en-US" dirty="0"/>
              <a:t>Format hard drive/destroy data</a:t>
            </a:r>
          </a:p>
          <a:p>
            <a:pPr lvl="1">
              <a:lnSpc>
                <a:spcPct val="90000"/>
              </a:lnSpc>
            </a:pPr>
            <a:r>
              <a:rPr lang="en-US" altLang="en-US" dirty="0"/>
              <a:t>Using computer/network resources</a:t>
            </a:r>
          </a:p>
          <a:p>
            <a:pPr lvl="1">
              <a:lnSpc>
                <a:spcPct val="90000"/>
              </a:lnSpc>
            </a:pPr>
            <a:r>
              <a:rPr lang="en-US" altLang="en-US" dirty="0"/>
              <a:t>Distribution of confidential info</a:t>
            </a:r>
          </a:p>
          <a:p>
            <a:pPr lvl="1">
              <a:lnSpc>
                <a:spcPct val="90000"/>
              </a:lnSpc>
            </a:pPr>
            <a:r>
              <a:rPr lang="en-US" altLang="en-US" dirty="0"/>
              <a:t>Denial of Service attacks</a:t>
            </a:r>
          </a:p>
          <a:p>
            <a:endParaRPr lang="en-US" dirty="0"/>
          </a:p>
        </p:txBody>
      </p:sp>
    </p:spTree>
    <p:extLst>
      <p:ext uri="{BB962C8B-B14F-4D97-AF65-F5344CB8AC3E}">
        <p14:creationId xmlns:p14="http://schemas.microsoft.com/office/powerpoint/2010/main" val="3427862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solidFill>
                  <a:schemeClr val="accent2"/>
                </a:solidFill>
              </a:rPr>
              <a:t>Typical methods of infection</a:t>
            </a:r>
            <a:endParaRPr lang="en-US" b="1" dirty="0"/>
          </a:p>
        </p:txBody>
      </p:sp>
      <p:sp>
        <p:nvSpPr>
          <p:cNvPr id="3" name="Content Placeholder 2"/>
          <p:cNvSpPr>
            <a:spLocks noGrp="1"/>
          </p:cNvSpPr>
          <p:nvPr>
            <p:ph idx="1"/>
          </p:nvPr>
        </p:nvSpPr>
        <p:spPr/>
        <p:txBody>
          <a:bodyPr/>
          <a:lstStyle/>
          <a:p>
            <a:r>
              <a:rPr lang="en-US" altLang="en-US" dirty="0"/>
              <a:t>Removable media or drives</a:t>
            </a:r>
          </a:p>
          <a:p>
            <a:r>
              <a:rPr lang="en-US" altLang="en-US" dirty="0"/>
              <a:t>Downloading Internet files</a:t>
            </a:r>
          </a:p>
          <a:p>
            <a:r>
              <a:rPr lang="en-US" altLang="en-US" dirty="0"/>
              <a:t>E-mail attachments</a:t>
            </a:r>
          </a:p>
          <a:p>
            <a:r>
              <a:rPr lang="en-US" altLang="en-US" dirty="0"/>
              <a:t>Unpatched software and services</a:t>
            </a:r>
          </a:p>
          <a:p>
            <a:r>
              <a:rPr lang="en-US" altLang="en-US" dirty="0"/>
              <a:t>Poor Administrator passwords</a:t>
            </a:r>
          </a:p>
          <a:p>
            <a:r>
              <a:rPr lang="en-US" altLang="en-US" dirty="0"/>
              <a:t>Poor shared passwords</a:t>
            </a:r>
          </a:p>
          <a:p>
            <a:endParaRPr lang="en-US" dirty="0"/>
          </a:p>
        </p:txBody>
      </p:sp>
    </p:spTree>
    <p:extLst>
      <p:ext uri="{BB962C8B-B14F-4D97-AF65-F5344CB8AC3E}">
        <p14:creationId xmlns:p14="http://schemas.microsoft.com/office/powerpoint/2010/main" val="968003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solidFill>
                  <a:schemeClr val="accent2"/>
                </a:solidFill>
              </a:rPr>
              <a:t>Computer Security</a:t>
            </a:r>
            <a:br>
              <a:rPr lang="en-US" altLang="en-US" b="1" dirty="0">
                <a:solidFill>
                  <a:schemeClr val="accent2"/>
                </a:solidFill>
              </a:rPr>
            </a:br>
            <a:endParaRPr lang="en-US" b="1" dirty="0"/>
          </a:p>
        </p:txBody>
      </p:sp>
      <p:sp>
        <p:nvSpPr>
          <p:cNvPr id="3" name="Content Placeholder 2"/>
          <p:cNvSpPr>
            <a:spLocks noGrp="1"/>
          </p:cNvSpPr>
          <p:nvPr>
            <p:ph idx="1"/>
          </p:nvPr>
        </p:nvSpPr>
        <p:spPr/>
        <p:txBody>
          <a:bodyPr/>
          <a:lstStyle/>
          <a:p>
            <a:pPr marL="396875" indent="-396875">
              <a:lnSpc>
                <a:spcPct val="80000"/>
              </a:lnSpc>
              <a:spcBef>
                <a:spcPct val="50000"/>
              </a:spcBef>
              <a:buFontTx/>
              <a:buNone/>
            </a:pPr>
            <a:r>
              <a:rPr lang="en-US" altLang="en-US" dirty="0"/>
              <a:t>Virus prevention</a:t>
            </a:r>
          </a:p>
          <a:p>
            <a:pPr marL="694055" lvl="1" indent="-396875"/>
            <a:r>
              <a:rPr lang="en-US" altLang="en-US" dirty="0"/>
              <a:t>Patching the operating system</a:t>
            </a:r>
          </a:p>
          <a:p>
            <a:pPr marL="694055" lvl="1" indent="-396875"/>
            <a:r>
              <a:rPr lang="en-US" altLang="en-US" dirty="0"/>
              <a:t>Patching services</a:t>
            </a:r>
          </a:p>
          <a:p>
            <a:pPr marL="694055" lvl="1" indent="-396875"/>
            <a:r>
              <a:rPr lang="en-US" altLang="en-US" dirty="0"/>
              <a:t>Patching client software</a:t>
            </a:r>
          </a:p>
          <a:p>
            <a:pPr marL="694055" lvl="1" indent="-396875"/>
            <a:r>
              <a:rPr lang="en-US" altLang="en-US" dirty="0"/>
              <a:t>Passwords</a:t>
            </a:r>
          </a:p>
          <a:p>
            <a:pPr marL="694055" lvl="1" indent="-396875"/>
            <a:r>
              <a:rPr lang="en-US" altLang="en-US" dirty="0"/>
              <a:t>Antivirus software</a:t>
            </a:r>
          </a:p>
          <a:p>
            <a:pPr marL="694055" lvl="1" indent="-396875"/>
            <a:r>
              <a:rPr lang="en-US" altLang="en-US" dirty="0"/>
              <a:t>Firewalls</a:t>
            </a:r>
          </a:p>
          <a:p>
            <a:endParaRPr lang="en-US" dirty="0"/>
          </a:p>
        </p:txBody>
      </p:sp>
    </p:spTree>
    <p:extLst>
      <p:ext uri="{BB962C8B-B14F-4D97-AF65-F5344CB8AC3E}">
        <p14:creationId xmlns:p14="http://schemas.microsoft.com/office/powerpoint/2010/main" val="968003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accent2"/>
                </a:solidFill>
              </a:rPr>
              <a:t>Passwords</a:t>
            </a:r>
            <a:endParaRPr lang="en-US" b="1" dirty="0"/>
          </a:p>
        </p:txBody>
      </p:sp>
      <p:sp>
        <p:nvSpPr>
          <p:cNvPr id="3" name="Content Placeholder 2"/>
          <p:cNvSpPr>
            <a:spLocks noGrp="1"/>
          </p:cNvSpPr>
          <p:nvPr>
            <p:ph idx="1"/>
          </p:nvPr>
        </p:nvSpPr>
        <p:spPr/>
        <p:txBody>
          <a:bodyPr/>
          <a:lstStyle/>
          <a:p>
            <a:pPr algn="just">
              <a:spcBef>
                <a:spcPct val="0"/>
              </a:spcBef>
            </a:pPr>
            <a:r>
              <a:rPr lang="en-US" altLang="en-US" dirty="0"/>
              <a:t>As discussed earlier when talking about Trojans, strong passwords are a vital part of keeping your systems free of infection. </a:t>
            </a:r>
          </a:p>
          <a:p>
            <a:pPr algn="just">
              <a:spcBef>
                <a:spcPct val="0"/>
              </a:spcBef>
            </a:pPr>
            <a:r>
              <a:rPr lang="en-US" altLang="en-US" dirty="0"/>
              <a:t>Antivirus software does not catch the majority of the Trojans . These Trojans are typically legitimate networking tools that were never intended to be used as a Trojan. </a:t>
            </a:r>
          </a:p>
          <a:p>
            <a:pPr algn="just"/>
            <a:endParaRPr lang="en-US" altLang="en-US" dirty="0"/>
          </a:p>
          <a:p>
            <a:pPr algn="just"/>
            <a:endParaRPr lang="en-US" dirty="0"/>
          </a:p>
        </p:txBody>
      </p:sp>
    </p:spTree>
    <p:extLst>
      <p:ext uri="{BB962C8B-B14F-4D97-AF65-F5344CB8AC3E}">
        <p14:creationId xmlns:p14="http://schemas.microsoft.com/office/powerpoint/2010/main" val="968003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accent2"/>
                </a:solidFill>
              </a:rPr>
              <a:t>Passwords</a:t>
            </a:r>
            <a:endParaRPr lang="en-US" b="1" dirty="0"/>
          </a:p>
        </p:txBody>
      </p:sp>
      <p:sp>
        <p:nvSpPr>
          <p:cNvPr id="3" name="Content Placeholder 2"/>
          <p:cNvSpPr>
            <a:spLocks noGrp="1"/>
          </p:cNvSpPr>
          <p:nvPr>
            <p:ph idx="1"/>
          </p:nvPr>
        </p:nvSpPr>
        <p:spPr/>
        <p:txBody>
          <a:bodyPr/>
          <a:lstStyle/>
          <a:p>
            <a:pPr algn="just">
              <a:lnSpc>
                <a:spcPct val="90000"/>
              </a:lnSpc>
            </a:pPr>
            <a:r>
              <a:rPr lang="en-US" altLang="en-US" dirty="0"/>
              <a:t>Having strong passwords will deter most worms and scanners that attempt to crack passwords as a means of entry.</a:t>
            </a:r>
          </a:p>
          <a:p>
            <a:pPr algn="just">
              <a:lnSpc>
                <a:spcPct val="90000"/>
              </a:lnSpc>
            </a:pPr>
            <a:endParaRPr lang="en-US" altLang="en-US" dirty="0"/>
          </a:p>
          <a:p>
            <a:pPr algn="just">
              <a:lnSpc>
                <a:spcPct val="90000"/>
              </a:lnSpc>
            </a:pPr>
            <a:r>
              <a:rPr lang="en-US" altLang="en-US" dirty="0"/>
              <a:t>The Administrator account and those users who have Administrator privileges are at the greatest risk, but all users on the network should follow the same password policy.</a:t>
            </a:r>
          </a:p>
          <a:p>
            <a:pPr algn="just"/>
            <a:endParaRPr lang="en-US" dirty="0"/>
          </a:p>
        </p:txBody>
      </p:sp>
    </p:spTree>
    <p:extLst>
      <p:ext uri="{BB962C8B-B14F-4D97-AF65-F5344CB8AC3E}">
        <p14:creationId xmlns:p14="http://schemas.microsoft.com/office/powerpoint/2010/main" val="3427862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solidFill>
                  <a:schemeClr val="accent2"/>
                </a:solidFill>
              </a:rPr>
              <a:t>Virus Detection (Antivirus software)</a:t>
            </a:r>
            <a:endParaRPr lang="en-US" b="1" dirty="0"/>
          </a:p>
        </p:txBody>
      </p:sp>
      <p:sp>
        <p:nvSpPr>
          <p:cNvPr id="3" name="Content Placeholder 2"/>
          <p:cNvSpPr>
            <a:spLocks noGrp="1"/>
          </p:cNvSpPr>
          <p:nvPr>
            <p:ph idx="1"/>
          </p:nvPr>
        </p:nvSpPr>
        <p:spPr/>
        <p:txBody>
          <a:bodyPr/>
          <a:lstStyle/>
          <a:p>
            <a:r>
              <a:rPr lang="en-US" altLang="en-US" sz="2800" dirty="0"/>
              <a:t> </a:t>
            </a:r>
            <a:r>
              <a:rPr lang="en-US" altLang="en-US" dirty="0"/>
              <a:t>The primary method of detection of antivirus software is to check programs and files on a system for virus signatures. However, good antivirus software uses many methods to search the system for viruses.</a:t>
            </a:r>
          </a:p>
          <a:p>
            <a:endParaRPr lang="en-US" dirty="0"/>
          </a:p>
        </p:txBody>
      </p:sp>
    </p:spTree>
    <p:extLst>
      <p:ext uri="{BB962C8B-B14F-4D97-AF65-F5344CB8AC3E}">
        <p14:creationId xmlns:p14="http://schemas.microsoft.com/office/powerpoint/2010/main" val="2798230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accent2"/>
                </a:solidFill>
              </a:rPr>
              <a:t>Antivirus Software</a:t>
            </a:r>
            <a:endParaRPr lang="en-US" b="1" dirty="0"/>
          </a:p>
        </p:txBody>
      </p:sp>
      <p:sp>
        <p:nvSpPr>
          <p:cNvPr id="3" name="Content Placeholder 2"/>
          <p:cNvSpPr>
            <a:spLocks noGrp="1"/>
          </p:cNvSpPr>
          <p:nvPr>
            <p:ph idx="1"/>
          </p:nvPr>
        </p:nvSpPr>
        <p:spPr/>
        <p:txBody>
          <a:bodyPr/>
          <a:lstStyle/>
          <a:p>
            <a:r>
              <a:rPr lang="en-US" altLang="en-US" dirty="0"/>
              <a:t>AV software considerations</a:t>
            </a:r>
          </a:p>
          <a:p>
            <a:pPr lvl="1">
              <a:buFontTx/>
              <a:buChar char="•"/>
            </a:pPr>
            <a:r>
              <a:rPr lang="en-US" altLang="en-US" dirty="0"/>
              <a:t>Features</a:t>
            </a:r>
          </a:p>
          <a:p>
            <a:pPr lvl="1">
              <a:buFontTx/>
              <a:buChar char="•"/>
            </a:pPr>
            <a:r>
              <a:rPr lang="en-US" altLang="en-US" dirty="0"/>
              <a:t>Cost (per workstation/server)</a:t>
            </a:r>
          </a:p>
          <a:p>
            <a:pPr lvl="1">
              <a:buFontTx/>
              <a:buChar char="•"/>
            </a:pPr>
            <a:r>
              <a:rPr lang="en-US" altLang="en-US" dirty="0"/>
              <a:t>Frequency of updates</a:t>
            </a:r>
          </a:p>
          <a:p>
            <a:pPr lvl="1">
              <a:buFontTx/>
              <a:buChar char="•"/>
            </a:pPr>
            <a:r>
              <a:rPr lang="en-US" altLang="en-US" dirty="0"/>
              <a:t>Ease of update installation</a:t>
            </a:r>
          </a:p>
          <a:p>
            <a:pPr lvl="1">
              <a:buFontTx/>
              <a:buChar char="•"/>
            </a:pPr>
            <a:r>
              <a:rPr lang="en-US" altLang="en-US" dirty="0"/>
              <a:t>Server administration</a:t>
            </a:r>
          </a:p>
          <a:p>
            <a:pPr lvl="1">
              <a:buFontTx/>
              <a:buChar char="•"/>
            </a:pPr>
            <a:r>
              <a:rPr lang="en-US" altLang="en-US" dirty="0"/>
              <a:t>Certification</a:t>
            </a:r>
          </a:p>
          <a:p>
            <a:endParaRPr lang="en-US" altLang="en-US" dirty="0"/>
          </a:p>
          <a:p>
            <a:endParaRPr lang="en-US" dirty="0"/>
          </a:p>
        </p:txBody>
      </p:sp>
    </p:spTree>
    <p:extLst>
      <p:ext uri="{BB962C8B-B14F-4D97-AF65-F5344CB8AC3E}">
        <p14:creationId xmlns:p14="http://schemas.microsoft.com/office/powerpoint/2010/main" val="2574321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accent2"/>
                </a:solidFill>
              </a:rPr>
              <a:t>Antivirus software options</a:t>
            </a:r>
            <a:endParaRPr lang="en-US" b="1" dirty="0"/>
          </a:p>
        </p:txBody>
      </p:sp>
      <p:sp>
        <p:nvSpPr>
          <p:cNvPr id="3" name="Content Placeholder 2"/>
          <p:cNvSpPr>
            <a:spLocks noGrp="1"/>
          </p:cNvSpPr>
          <p:nvPr>
            <p:ph idx="1"/>
          </p:nvPr>
        </p:nvSpPr>
        <p:spPr>
          <a:xfrm>
            <a:off x="1043493" y="2323652"/>
            <a:ext cx="3680908" cy="3508977"/>
          </a:xfrm>
        </p:spPr>
        <p:txBody>
          <a:bodyPr>
            <a:normAutofit fontScale="92500" lnSpcReduction="10000"/>
          </a:bodyPr>
          <a:lstStyle/>
          <a:p>
            <a:pPr>
              <a:lnSpc>
                <a:spcPct val="90000"/>
              </a:lnSpc>
            </a:pPr>
            <a:r>
              <a:rPr lang="en-US" altLang="en-US" dirty="0"/>
              <a:t>Aladdin Knowledge</a:t>
            </a:r>
          </a:p>
          <a:p>
            <a:pPr>
              <a:lnSpc>
                <a:spcPct val="90000"/>
              </a:lnSpc>
            </a:pPr>
            <a:r>
              <a:rPr lang="en-US" altLang="en-US" dirty="0" err="1"/>
              <a:t>Alwil</a:t>
            </a:r>
            <a:r>
              <a:rPr lang="en-US" altLang="en-US" dirty="0"/>
              <a:t> Software</a:t>
            </a:r>
          </a:p>
          <a:p>
            <a:pPr>
              <a:lnSpc>
                <a:spcPct val="90000"/>
              </a:lnSpc>
            </a:pPr>
            <a:r>
              <a:rPr lang="en-US" altLang="en-US" dirty="0"/>
              <a:t>AVG Antivirus</a:t>
            </a:r>
          </a:p>
          <a:p>
            <a:pPr>
              <a:lnSpc>
                <a:spcPct val="90000"/>
              </a:lnSpc>
            </a:pPr>
            <a:r>
              <a:rPr lang="en-US" altLang="en-US" dirty="0"/>
              <a:t>Central Command</a:t>
            </a:r>
          </a:p>
          <a:p>
            <a:pPr>
              <a:lnSpc>
                <a:spcPct val="90000"/>
              </a:lnSpc>
            </a:pPr>
            <a:r>
              <a:rPr lang="en-US" altLang="en-US" dirty="0"/>
              <a:t>Command Software</a:t>
            </a:r>
          </a:p>
          <a:p>
            <a:pPr>
              <a:lnSpc>
                <a:spcPct val="90000"/>
              </a:lnSpc>
            </a:pPr>
            <a:r>
              <a:rPr lang="en-US" altLang="en-US" dirty="0"/>
              <a:t>Computer Associates</a:t>
            </a:r>
          </a:p>
          <a:p>
            <a:pPr>
              <a:lnSpc>
                <a:spcPct val="90000"/>
              </a:lnSpc>
            </a:pPr>
            <a:r>
              <a:rPr lang="en-US" altLang="en-US" dirty="0"/>
              <a:t>Data Fellows Corp.</a:t>
            </a:r>
          </a:p>
          <a:p>
            <a:pPr>
              <a:lnSpc>
                <a:spcPct val="90000"/>
              </a:lnSpc>
            </a:pPr>
            <a:r>
              <a:rPr lang="en-US" altLang="en-US" dirty="0"/>
              <a:t>Dr. Solomon’s Software</a:t>
            </a:r>
          </a:p>
          <a:p>
            <a:pPr>
              <a:lnSpc>
                <a:spcPct val="90000"/>
              </a:lnSpc>
            </a:pPr>
            <a:r>
              <a:rPr lang="en-US" altLang="en-US" dirty="0"/>
              <a:t>ESET Software</a:t>
            </a:r>
          </a:p>
          <a:p>
            <a:pPr>
              <a:lnSpc>
                <a:spcPct val="90000"/>
              </a:lnSpc>
            </a:pPr>
            <a:r>
              <a:rPr lang="en-US" altLang="en-US" dirty="0" err="1"/>
              <a:t>Finjan</a:t>
            </a:r>
            <a:r>
              <a:rPr lang="en-US" altLang="en-US" dirty="0"/>
              <a:t> Software</a:t>
            </a:r>
          </a:p>
          <a:p>
            <a:endParaRPr lang="en-US" dirty="0"/>
          </a:p>
        </p:txBody>
      </p:sp>
      <p:sp>
        <p:nvSpPr>
          <p:cNvPr id="4" name="Content Placeholder 2"/>
          <p:cNvSpPr txBox="1">
            <a:spLocks/>
          </p:cNvSpPr>
          <p:nvPr/>
        </p:nvSpPr>
        <p:spPr>
          <a:xfrm>
            <a:off x="4876801" y="2362200"/>
            <a:ext cx="3680908" cy="3508977"/>
          </a:xfrm>
          <a:prstGeom prst="rect">
            <a:avLst/>
          </a:prstGeom>
        </p:spPr>
        <p:txBody>
          <a:bodyPr vert="horz" lIns="91440" tIns="45720" rIns="91440" bIns="45720" rtlCol="0">
            <a:normAutofit fontScale="92500" lnSpcReduction="10000"/>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a:lnSpc>
                <a:spcPct val="90000"/>
              </a:lnSpc>
            </a:pPr>
            <a:r>
              <a:rPr lang="en-US" altLang="en-US" dirty="0"/>
              <a:t>Frisk Software </a:t>
            </a:r>
          </a:p>
          <a:p>
            <a:pPr>
              <a:lnSpc>
                <a:spcPct val="90000"/>
              </a:lnSpc>
            </a:pPr>
            <a:r>
              <a:rPr lang="en-US" altLang="en-US" dirty="0"/>
              <a:t>Kaspersky Lab</a:t>
            </a:r>
          </a:p>
          <a:p>
            <a:pPr>
              <a:lnSpc>
                <a:spcPct val="90000"/>
              </a:lnSpc>
            </a:pPr>
            <a:r>
              <a:rPr lang="en-US" altLang="en-US" dirty="0"/>
              <a:t>McAfee</a:t>
            </a:r>
          </a:p>
          <a:p>
            <a:pPr>
              <a:lnSpc>
                <a:spcPct val="90000"/>
              </a:lnSpc>
            </a:pPr>
            <a:r>
              <a:rPr lang="en-US" altLang="en-US" dirty="0"/>
              <a:t>Network Associates</a:t>
            </a:r>
          </a:p>
          <a:p>
            <a:pPr>
              <a:lnSpc>
                <a:spcPct val="90000"/>
              </a:lnSpc>
            </a:pPr>
            <a:r>
              <a:rPr lang="en-US" altLang="en-US" dirty="0"/>
              <a:t>Norman Data Defense</a:t>
            </a:r>
          </a:p>
          <a:p>
            <a:pPr>
              <a:lnSpc>
                <a:spcPct val="90000"/>
              </a:lnSpc>
            </a:pPr>
            <a:r>
              <a:rPr lang="en-US" altLang="en-US" dirty="0"/>
              <a:t>Panda Software</a:t>
            </a:r>
          </a:p>
          <a:p>
            <a:pPr>
              <a:lnSpc>
                <a:spcPct val="90000"/>
              </a:lnSpc>
            </a:pPr>
            <a:r>
              <a:rPr lang="en-US" altLang="en-US" dirty="0" err="1"/>
              <a:t>Proland</a:t>
            </a:r>
            <a:r>
              <a:rPr lang="en-US" altLang="en-US" dirty="0"/>
              <a:t> Software</a:t>
            </a:r>
          </a:p>
          <a:p>
            <a:pPr>
              <a:lnSpc>
                <a:spcPct val="90000"/>
              </a:lnSpc>
            </a:pPr>
            <a:r>
              <a:rPr lang="en-US" altLang="en-US" dirty="0"/>
              <a:t>Sophos</a:t>
            </a:r>
          </a:p>
          <a:p>
            <a:pPr>
              <a:lnSpc>
                <a:spcPct val="90000"/>
              </a:lnSpc>
            </a:pPr>
            <a:r>
              <a:rPr lang="en-US" altLang="en-US" dirty="0"/>
              <a:t>Symantec Corporation</a:t>
            </a:r>
          </a:p>
          <a:p>
            <a:pPr>
              <a:lnSpc>
                <a:spcPct val="90000"/>
              </a:lnSpc>
            </a:pPr>
            <a:r>
              <a:rPr lang="en-US" altLang="en-US" dirty="0"/>
              <a:t>Trend Micro, Inc.</a:t>
            </a:r>
          </a:p>
        </p:txBody>
      </p:sp>
    </p:spTree>
    <p:extLst>
      <p:ext uri="{BB962C8B-B14F-4D97-AF65-F5344CB8AC3E}">
        <p14:creationId xmlns:p14="http://schemas.microsoft.com/office/powerpoint/2010/main" val="2574321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rmAutofit fontScale="70000" lnSpcReduction="20000"/>
          </a:bodyPr>
          <a:lstStyle/>
          <a:p>
            <a:pPr marL="68580" indent="0">
              <a:lnSpc>
                <a:spcPct val="120000"/>
              </a:lnSpc>
              <a:buNone/>
            </a:pPr>
            <a:r>
              <a:rPr lang="en-US" altLang="en-US" sz="2800" dirty="0">
                <a:solidFill>
                  <a:schemeClr val="accent2"/>
                </a:solidFill>
              </a:rPr>
              <a:t>A virus is a program that attaches itself to some form of host such as legitimate, executable program.</a:t>
            </a:r>
          </a:p>
          <a:p>
            <a:pPr lvl="1">
              <a:lnSpc>
                <a:spcPct val="120000"/>
              </a:lnSpc>
              <a:buFontTx/>
              <a:buChar char="•"/>
            </a:pPr>
            <a:r>
              <a:rPr lang="en-US" altLang="en-US" sz="2800" dirty="0"/>
              <a:t>Virus lives within the program, which is said </a:t>
            </a:r>
            <a:r>
              <a:rPr lang="en-US" altLang="en-US" sz="2800" dirty="0" smtClean="0"/>
              <a:t>to </a:t>
            </a:r>
            <a:r>
              <a:rPr lang="en-US" altLang="en-US" sz="2800" dirty="0"/>
              <a:t>be ‘infected’.</a:t>
            </a:r>
          </a:p>
          <a:p>
            <a:pPr lvl="1">
              <a:lnSpc>
                <a:spcPct val="120000"/>
              </a:lnSpc>
              <a:buFontTx/>
              <a:buChar char="•"/>
            </a:pPr>
            <a:r>
              <a:rPr lang="en-US" altLang="en-US" sz="2800" dirty="0"/>
              <a:t>Execution of the host program implies  </a:t>
            </a:r>
            <a:r>
              <a:rPr lang="en-US" altLang="en-US" sz="2800" dirty="0" smtClean="0"/>
              <a:t> </a:t>
            </a:r>
            <a:r>
              <a:rPr lang="en-US" altLang="en-US" sz="2800" dirty="0"/>
              <a:t>execution of 	the virus.</a:t>
            </a:r>
          </a:p>
          <a:p>
            <a:pPr lvl="1">
              <a:lnSpc>
                <a:spcPct val="120000"/>
              </a:lnSpc>
              <a:buFontTx/>
              <a:buChar char="•"/>
            </a:pPr>
            <a:r>
              <a:rPr lang="en-US" altLang="en-US" sz="2800" dirty="0"/>
              <a:t>May or may not damage the infected </a:t>
            </a:r>
            <a:r>
              <a:rPr lang="en-US" altLang="en-US" sz="2800" dirty="0" smtClean="0"/>
              <a:t>program</a:t>
            </a:r>
            <a:r>
              <a:rPr lang="en-US" altLang="en-US" sz="2800" dirty="0"/>
              <a:t>.</a:t>
            </a:r>
          </a:p>
          <a:p>
            <a:pPr marL="68580" indent="0">
              <a:lnSpc>
                <a:spcPct val="120000"/>
              </a:lnSpc>
              <a:buNone/>
            </a:pPr>
            <a:r>
              <a:rPr lang="en-US" altLang="en-US" sz="2800" dirty="0">
                <a:solidFill>
                  <a:schemeClr val="accent2"/>
                </a:solidFill>
              </a:rPr>
              <a:t>A virus is able to replicate</a:t>
            </a:r>
          </a:p>
          <a:p>
            <a:pPr lvl="1">
              <a:lnSpc>
                <a:spcPct val="120000"/>
              </a:lnSpc>
              <a:buFontTx/>
              <a:buChar char="•"/>
            </a:pPr>
            <a:r>
              <a:rPr lang="en-US" altLang="en-US" sz="2800" dirty="0"/>
              <a:t>Creates (possibly modified) copies of itself.</a:t>
            </a:r>
          </a:p>
          <a:p>
            <a:pPr>
              <a:lnSpc>
                <a:spcPct val="120000"/>
              </a:lnSpc>
            </a:pPr>
            <a:endParaRPr lang="en-US" dirty="0"/>
          </a:p>
        </p:txBody>
      </p:sp>
    </p:spTree>
    <p:extLst>
      <p:ext uri="{BB962C8B-B14F-4D97-AF65-F5344CB8AC3E}">
        <p14:creationId xmlns:p14="http://schemas.microsoft.com/office/powerpoint/2010/main" val="3954255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chemeClr val="accent2"/>
                </a:solidFill>
              </a:rPr>
              <a:t>Cleaning viruses</a:t>
            </a:r>
            <a:endParaRPr lang="en-US" b="1" dirty="0"/>
          </a:p>
        </p:txBody>
      </p:sp>
      <p:sp>
        <p:nvSpPr>
          <p:cNvPr id="3" name="Content Placeholder 2"/>
          <p:cNvSpPr>
            <a:spLocks noGrp="1"/>
          </p:cNvSpPr>
          <p:nvPr>
            <p:ph idx="1"/>
          </p:nvPr>
        </p:nvSpPr>
        <p:spPr/>
        <p:txBody>
          <a:bodyPr/>
          <a:lstStyle/>
          <a:p>
            <a:pPr algn="just"/>
            <a:r>
              <a:rPr lang="en-US" altLang="en-US" dirty="0"/>
              <a:t>Cleaning viruses depends entirely on your local antivirus solution. The virus must be identified before it can be removed, so it makes sense to try your antivirus scanner first.</a:t>
            </a:r>
          </a:p>
          <a:p>
            <a:pPr algn="just"/>
            <a:r>
              <a:rPr lang="en-US" altLang="en-US" dirty="0"/>
              <a:t>If your software identifies, but can’t remove the virus, check </a:t>
            </a:r>
            <a:r>
              <a:rPr lang="en-US" altLang="en-US" dirty="0" smtClean="0"/>
              <a:t>the manufacturer’s </a:t>
            </a:r>
            <a:r>
              <a:rPr lang="en-US" altLang="en-US" dirty="0"/>
              <a:t>website for manual removal instructions.</a:t>
            </a:r>
          </a:p>
          <a:p>
            <a:pPr algn="just"/>
            <a:endParaRPr lang="en-US" dirty="0"/>
          </a:p>
        </p:txBody>
      </p:sp>
    </p:spTree>
    <p:extLst>
      <p:ext uri="{BB962C8B-B14F-4D97-AF65-F5344CB8AC3E}">
        <p14:creationId xmlns:p14="http://schemas.microsoft.com/office/powerpoint/2010/main" val="2574321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solidFill>
                  <a:schemeClr val="accent2"/>
                </a:solidFill>
              </a:rPr>
              <a:t>Perform Basic Computer Safety Maintenance</a:t>
            </a:r>
            <a:endParaRPr lang="en-US" b="1" dirty="0"/>
          </a:p>
        </p:txBody>
      </p:sp>
      <p:sp>
        <p:nvSpPr>
          <p:cNvPr id="3" name="Content Placeholder 2"/>
          <p:cNvSpPr>
            <a:spLocks noGrp="1"/>
          </p:cNvSpPr>
          <p:nvPr>
            <p:ph idx="1"/>
          </p:nvPr>
        </p:nvSpPr>
        <p:spPr/>
        <p:txBody>
          <a:bodyPr/>
          <a:lstStyle/>
          <a:p>
            <a:r>
              <a:rPr lang="en-US" altLang="en-US" dirty="0"/>
              <a:t>Use an Internet “firewall”</a:t>
            </a:r>
            <a:br>
              <a:rPr lang="en-US" altLang="en-US" dirty="0"/>
            </a:br>
            <a:endParaRPr lang="en-US" altLang="en-US" dirty="0"/>
          </a:p>
          <a:p>
            <a:r>
              <a:rPr lang="en-US" altLang="en-US" dirty="0"/>
              <a:t>Update your computer</a:t>
            </a:r>
            <a:br>
              <a:rPr lang="en-US" altLang="en-US" dirty="0"/>
            </a:br>
            <a:endParaRPr lang="en-US" altLang="en-US" dirty="0"/>
          </a:p>
          <a:p>
            <a:r>
              <a:rPr lang="en-US" altLang="en-US" dirty="0"/>
              <a:t>Use up-to-date antivirus software</a:t>
            </a:r>
          </a:p>
          <a:p>
            <a:endParaRPr lang="en-US" dirty="0"/>
          </a:p>
        </p:txBody>
      </p:sp>
    </p:spTree>
    <p:extLst>
      <p:ext uri="{BB962C8B-B14F-4D97-AF65-F5344CB8AC3E}">
        <p14:creationId xmlns:p14="http://schemas.microsoft.com/office/powerpoint/2010/main" val="3497744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accent2"/>
                </a:solidFill>
              </a:rPr>
              <a:t>Use an Internet Firewall</a:t>
            </a:r>
            <a:endParaRPr lang="en-US" b="1" dirty="0"/>
          </a:p>
        </p:txBody>
      </p:sp>
      <p:sp>
        <p:nvSpPr>
          <p:cNvPr id="3" name="Content Placeholder 2"/>
          <p:cNvSpPr>
            <a:spLocks noGrp="1"/>
          </p:cNvSpPr>
          <p:nvPr>
            <p:ph idx="1"/>
          </p:nvPr>
        </p:nvSpPr>
        <p:spPr/>
        <p:txBody>
          <a:bodyPr/>
          <a:lstStyle/>
          <a:p>
            <a:r>
              <a:rPr lang="en-US" altLang="en-US" dirty="0"/>
              <a:t>A firewall is software or hardware that creates a protective barrier between your computer and potentially damaging content on the Internet or network. </a:t>
            </a:r>
            <a:br>
              <a:rPr lang="en-US" altLang="en-US" dirty="0"/>
            </a:br>
            <a:endParaRPr lang="en-US" altLang="en-US" dirty="0"/>
          </a:p>
          <a:p>
            <a:r>
              <a:rPr lang="en-US" altLang="en-US" dirty="0"/>
              <a:t>The firewall helps to guard your computer against malicious users, and also against malicious software such as computer viruses and worms. </a:t>
            </a:r>
          </a:p>
          <a:p>
            <a:endParaRPr lang="en-US" dirty="0"/>
          </a:p>
        </p:txBody>
      </p:sp>
    </p:spTree>
    <p:extLst>
      <p:ext uri="{BB962C8B-B14F-4D97-AF65-F5344CB8AC3E}">
        <p14:creationId xmlns:p14="http://schemas.microsoft.com/office/powerpoint/2010/main" val="925309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chemeClr val="accent2"/>
                </a:solidFill>
              </a:rPr>
              <a:t>Use an Internet Firewall</a:t>
            </a:r>
            <a:endParaRPr lang="en-US" b="1" dirty="0"/>
          </a:p>
        </p:txBody>
      </p:sp>
      <p:sp>
        <p:nvSpPr>
          <p:cNvPr id="3" name="Content Placeholder 2"/>
          <p:cNvSpPr>
            <a:spLocks noGrp="1"/>
          </p:cNvSpPr>
          <p:nvPr>
            <p:ph idx="1"/>
          </p:nvPr>
        </p:nvSpPr>
        <p:spPr>
          <a:xfrm>
            <a:off x="1043493" y="2323652"/>
            <a:ext cx="3833308" cy="3508977"/>
          </a:xfrm>
        </p:spPr>
        <p:txBody>
          <a:bodyPr/>
          <a:lstStyle/>
          <a:p>
            <a:r>
              <a:rPr lang="en-US" altLang="en-US" dirty="0">
                <a:latin typeface="Verdana" pitchFamily="34" charset="0"/>
              </a:rPr>
              <a:t>Commercial hardware and software firewalls may also be used</a:t>
            </a:r>
          </a:p>
          <a:p>
            <a:endParaRPr lang="en-US" dirty="0"/>
          </a:p>
        </p:txBody>
      </p:sp>
      <p:pic>
        <p:nvPicPr>
          <p:cNvPr id="4" name="Picture 4" descr="0701 McAfee Firewall Graphic 300cymk 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8363" y="2161309"/>
            <a:ext cx="3294063"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309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latin typeface="Verdana" pitchFamily="34" charset="0"/>
              </a:rPr>
              <a:t> </a:t>
            </a:r>
            <a:r>
              <a:rPr lang="en-US" altLang="en-US" b="1" dirty="0" smtClean="0">
                <a:solidFill>
                  <a:schemeClr val="accent2"/>
                </a:solidFill>
              </a:rPr>
              <a:t>“Update” Your Computer</a:t>
            </a:r>
            <a:endParaRPr lang="en-US" b="1" dirty="0"/>
          </a:p>
        </p:txBody>
      </p:sp>
      <p:sp>
        <p:nvSpPr>
          <p:cNvPr id="3" name="Content Placeholder 2"/>
          <p:cNvSpPr>
            <a:spLocks noGrp="1"/>
          </p:cNvSpPr>
          <p:nvPr>
            <p:ph idx="1"/>
          </p:nvPr>
        </p:nvSpPr>
        <p:spPr>
          <a:xfrm>
            <a:off x="1043493" y="2323652"/>
            <a:ext cx="2995108" cy="3508977"/>
          </a:xfrm>
        </p:spPr>
        <p:txBody>
          <a:bodyPr/>
          <a:lstStyle/>
          <a:p>
            <a:r>
              <a:rPr lang="en-US" altLang="en-US" dirty="0"/>
              <a:t>Download service packs and updates</a:t>
            </a:r>
            <a:br>
              <a:rPr lang="en-US" altLang="en-US" dirty="0"/>
            </a:br>
            <a:endParaRPr lang="en-US" altLang="en-US" dirty="0"/>
          </a:p>
          <a:p>
            <a:endParaRPr lang="en-US" dirty="0"/>
          </a:p>
        </p:txBody>
      </p:sp>
      <p:pic>
        <p:nvPicPr>
          <p:cNvPr id="1026" name="Picture 2" descr="How to Keep Your Windows PC and Apps Up to D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514600"/>
            <a:ext cx="46482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309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solidFill>
                  <a:schemeClr val="accent2"/>
                </a:solidFill>
              </a:rPr>
              <a:t>Use Up-to-date Antivirus Software</a:t>
            </a:r>
            <a:endParaRPr lang="en-US" b="1" dirty="0"/>
          </a:p>
        </p:txBody>
      </p:sp>
      <p:sp>
        <p:nvSpPr>
          <p:cNvPr id="3" name="Content Placeholder 2"/>
          <p:cNvSpPr>
            <a:spLocks noGrp="1"/>
          </p:cNvSpPr>
          <p:nvPr>
            <p:ph idx="1"/>
          </p:nvPr>
        </p:nvSpPr>
        <p:spPr>
          <a:xfrm>
            <a:off x="1043493" y="2323652"/>
            <a:ext cx="3071308" cy="3508977"/>
          </a:xfrm>
        </p:spPr>
        <p:txBody>
          <a:bodyPr/>
          <a:lstStyle/>
          <a:p>
            <a:pPr>
              <a:lnSpc>
                <a:spcPct val="90000"/>
              </a:lnSpc>
            </a:pPr>
            <a:r>
              <a:rPr lang="en-US" altLang="en-US" dirty="0"/>
              <a:t>McAfee and Symantec are prominent vendors</a:t>
            </a:r>
            <a:br>
              <a:rPr lang="en-US" altLang="en-US" dirty="0"/>
            </a:br>
            <a:endParaRPr lang="en-US" altLang="en-US" dirty="0"/>
          </a:p>
          <a:p>
            <a:pPr>
              <a:lnSpc>
                <a:spcPct val="90000"/>
              </a:lnSpc>
            </a:pPr>
            <a:r>
              <a:rPr lang="en-US" altLang="en-US" dirty="0"/>
              <a:t>Make certain to keep “virus definitions” up-to-date</a:t>
            </a:r>
          </a:p>
          <a:p>
            <a:endParaRPr lang="en-US" dirty="0"/>
          </a:p>
        </p:txBody>
      </p:sp>
      <p:pic>
        <p:nvPicPr>
          <p:cNvPr id="4098" name="Picture 2" descr="McAfee For Consumers - YouTub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3600" y="1704110"/>
            <a:ext cx="1503362" cy="150336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ymantec, a Division of Broadcom (@symantec) | Twit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0" y="1725038"/>
            <a:ext cx="1610519" cy="161051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Eset robot | Robot concept art, Cyborgs art, Robot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5453" y="3855622"/>
            <a:ext cx="1583017" cy="2087604"/>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8" descr="AVG Icon | Simply Styled Iconset | dAKirby30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0519" y="3429000"/>
            <a:ext cx="16002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7" name="Picture 11" descr="File:Avast Software white logo.png - Wikimedia Common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3169" y="4724400"/>
            <a:ext cx="1657350" cy="1662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309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GB" b="1" dirty="0">
                <a:solidFill>
                  <a:schemeClr val="accent2"/>
                </a:solidFill>
              </a:rPr>
              <a:t>Viruses</a:t>
            </a:r>
            <a:endParaRPr lang="en-US" b="1" dirty="0"/>
          </a:p>
        </p:txBody>
      </p:sp>
      <p:sp>
        <p:nvSpPr>
          <p:cNvPr id="3" name="Content Placeholder 2"/>
          <p:cNvSpPr>
            <a:spLocks noGrp="1"/>
          </p:cNvSpPr>
          <p:nvPr>
            <p:ph idx="1"/>
          </p:nvPr>
        </p:nvSpPr>
        <p:spPr/>
        <p:txBody>
          <a:bodyPr>
            <a:normAutofit/>
          </a:bodyPr>
          <a:lstStyle/>
          <a:p>
            <a:pPr marL="385763" indent="-385763"/>
            <a:r>
              <a:rPr lang="en-US" altLang="en-US" sz="3600" dirty="0"/>
              <a:t>Needs to have some form of </a:t>
            </a:r>
            <a:r>
              <a:rPr lang="en-US" altLang="en-US" sz="3600" dirty="0" smtClean="0"/>
              <a:t>distribution </a:t>
            </a:r>
            <a:r>
              <a:rPr lang="en-US" altLang="en-US" sz="3200" dirty="0" smtClean="0"/>
              <a:t>such </a:t>
            </a:r>
            <a:r>
              <a:rPr lang="en-US" altLang="en-US" sz="3200" dirty="0"/>
              <a:t>as via disks or a computer network.</a:t>
            </a:r>
          </a:p>
          <a:p>
            <a:pPr marL="385763" indent="-385763"/>
            <a:r>
              <a:rPr lang="en-US" altLang="en-US" sz="3600" dirty="0"/>
              <a:t>Examples: W95.CIH (Chernobyl), </a:t>
            </a:r>
            <a:r>
              <a:rPr lang="en-US" altLang="en-US" sz="3600" dirty="0" err="1"/>
              <a:t>Sampo</a:t>
            </a:r>
            <a:r>
              <a:rPr lang="en-US" altLang="en-US" sz="3600" dirty="0"/>
              <a:t> and Hare </a:t>
            </a:r>
          </a:p>
          <a:p>
            <a:pPr marL="385763" indent="-385763"/>
            <a:endParaRPr lang="en-GB" altLang="en-GB" sz="3600" dirty="0"/>
          </a:p>
          <a:p>
            <a:endParaRPr lang="en-US" dirty="0"/>
          </a:p>
        </p:txBody>
      </p:sp>
    </p:spTree>
    <p:extLst>
      <p:ext uri="{BB962C8B-B14F-4D97-AF65-F5344CB8AC3E}">
        <p14:creationId xmlns:p14="http://schemas.microsoft.com/office/powerpoint/2010/main" val="3954255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solidFill>
                  <a:schemeClr val="accent2"/>
                </a:solidFill>
              </a:rPr>
              <a:t>Classifying Viruses: categories</a:t>
            </a:r>
            <a:endParaRPr lang="en-US" b="1" dirty="0"/>
          </a:p>
        </p:txBody>
      </p:sp>
      <p:sp>
        <p:nvSpPr>
          <p:cNvPr id="3" name="Content Placeholder 2"/>
          <p:cNvSpPr>
            <a:spLocks noGrp="1"/>
          </p:cNvSpPr>
          <p:nvPr>
            <p:ph idx="1"/>
          </p:nvPr>
        </p:nvSpPr>
        <p:spPr/>
        <p:txBody>
          <a:bodyPr>
            <a:normAutofit fontScale="92500" lnSpcReduction="10000"/>
          </a:bodyPr>
          <a:lstStyle/>
          <a:p>
            <a:pPr marL="692150" lvl="1" indent="-461963">
              <a:buFontTx/>
              <a:buChar char="•"/>
              <a:tabLst>
                <a:tab pos="692150" algn="l"/>
              </a:tabLst>
            </a:pPr>
            <a:r>
              <a:rPr lang="en-US" altLang="en-US" sz="3200" dirty="0"/>
              <a:t>Boot Sector</a:t>
            </a:r>
          </a:p>
          <a:p>
            <a:pPr marL="692150" lvl="1" indent="-461963">
              <a:buFontTx/>
              <a:buChar char="•"/>
              <a:tabLst>
                <a:tab pos="692150" algn="l"/>
              </a:tabLst>
            </a:pPr>
            <a:r>
              <a:rPr lang="en-US" altLang="en-US" sz="3200" dirty="0"/>
              <a:t>TSR (Terminate and stay resident)</a:t>
            </a:r>
          </a:p>
          <a:p>
            <a:pPr marL="692150" lvl="1" indent="-461963">
              <a:buFontTx/>
              <a:buChar char="•"/>
              <a:tabLst>
                <a:tab pos="692150" algn="l"/>
              </a:tabLst>
            </a:pPr>
            <a:r>
              <a:rPr lang="en-US" altLang="en-US" sz="3200" dirty="0"/>
              <a:t>Multipartite</a:t>
            </a:r>
          </a:p>
          <a:p>
            <a:pPr marL="692150" lvl="1" indent="-461963">
              <a:buFontTx/>
              <a:buChar char="•"/>
              <a:tabLst>
                <a:tab pos="692150" algn="l"/>
              </a:tabLst>
            </a:pPr>
            <a:r>
              <a:rPr lang="en-US" altLang="en-US" sz="3200" dirty="0"/>
              <a:t>Macro</a:t>
            </a:r>
          </a:p>
          <a:p>
            <a:pPr marL="692150" lvl="1" indent="-461963">
              <a:buFontTx/>
              <a:buChar char="•"/>
              <a:tabLst>
                <a:tab pos="692150" algn="l"/>
              </a:tabLst>
            </a:pPr>
            <a:r>
              <a:rPr lang="en-US" altLang="en-US" sz="3200" dirty="0"/>
              <a:t>Companion</a:t>
            </a:r>
          </a:p>
          <a:p>
            <a:pPr marL="692150" lvl="1" indent="-461963">
              <a:buFontTx/>
              <a:buChar char="•"/>
              <a:tabLst>
                <a:tab pos="692150" algn="l"/>
              </a:tabLst>
            </a:pPr>
            <a:r>
              <a:rPr lang="en-US" altLang="en-US" sz="3200" dirty="0"/>
              <a:t>Polymorphic</a:t>
            </a:r>
          </a:p>
          <a:p>
            <a:endParaRPr lang="en-US" dirty="0"/>
          </a:p>
        </p:txBody>
      </p:sp>
    </p:spTree>
    <p:extLst>
      <p:ext uri="{BB962C8B-B14F-4D97-AF65-F5344CB8AC3E}">
        <p14:creationId xmlns:p14="http://schemas.microsoft.com/office/powerpoint/2010/main" val="3954255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solidFill>
                  <a:schemeClr val="accent2"/>
                </a:solidFill>
              </a:rPr>
              <a:t>Boot Sector</a:t>
            </a:r>
            <a:r>
              <a:rPr lang="en-US" altLang="en-US" b="1" dirty="0"/>
              <a:t/>
            </a:r>
            <a:br>
              <a:rPr lang="en-US" altLang="en-US" b="1" dirty="0"/>
            </a:br>
            <a:endParaRPr lang="en-US" b="1" dirty="0"/>
          </a:p>
        </p:txBody>
      </p:sp>
      <p:sp>
        <p:nvSpPr>
          <p:cNvPr id="3" name="Content Placeholder 2"/>
          <p:cNvSpPr>
            <a:spLocks noGrp="1"/>
          </p:cNvSpPr>
          <p:nvPr>
            <p:ph idx="1"/>
          </p:nvPr>
        </p:nvSpPr>
        <p:spPr/>
        <p:txBody>
          <a:bodyPr>
            <a:normAutofit lnSpcReduction="10000"/>
          </a:bodyPr>
          <a:lstStyle/>
          <a:p>
            <a:pPr algn="just"/>
            <a:r>
              <a:rPr lang="en-US" dirty="0"/>
              <a:t>Infects the boot sector on a </a:t>
            </a:r>
            <a:r>
              <a:rPr lang="en-US" dirty="0" smtClean="0"/>
              <a:t>disk replaces </a:t>
            </a:r>
            <a:r>
              <a:rPr lang="en-US" dirty="0"/>
              <a:t>the original boot sector with itself</a:t>
            </a:r>
          </a:p>
          <a:p>
            <a:pPr algn="just"/>
            <a:r>
              <a:rPr lang="en-US" dirty="0" smtClean="0"/>
              <a:t>stores </a:t>
            </a:r>
            <a:r>
              <a:rPr lang="en-US" dirty="0"/>
              <a:t>the original boot sector somewhere else or replaces it totally</a:t>
            </a:r>
          </a:p>
          <a:p>
            <a:pPr algn="just"/>
            <a:endParaRPr lang="en-US" dirty="0"/>
          </a:p>
          <a:p>
            <a:pPr marL="68580" indent="0" algn="just">
              <a:buNone/>
            </a:pPr>
            <a:r>
              <a:rPr lang="en-US" dirty="0" smtClean="0"/>
              <a:t>Virus </a:t>
            </a:r>
            <a:r>
              <a:rPr lang="en-US" dirty="0"/>
              <a:t>takes control when the system is booted   </a:t>
            </a:r>
            <a:r>
              <a:rPr lang="en-US" dirty="0" smtClean="0"/>
              <a:t>from </a:t>
            </a:r>
            <a:r>
              <a:rPr lang="en-US" dirty="0"/>
              <a:t>the </a:t>
            </a:r>
            <a:r>
              <a:rPr lang="en-US" dirty="0" smtClean="0"/>
              <a:t>diskette may </a:t>
            </a:r>
            <a:r>
              <a:rPr lang="en-US" dirty="0"/>
              <a:t>infect other diskettes that are inserted, unless they are write </a:t>
            </a:r>
            <a:r>
              <a:rPr lang="en-US" dirty="0" smtClean="0"/>
              <a:t>protected may </a:t>
            </a:r>
            <a:r>
              <a:rPr lang="en-US" dirty="0"/>
              <a:t>also infects hard disks</a:t>
            </a:r>
          </a:p>
          <a:p>
            <a:pPr algn="just"/>
            <a:endParaRPr lang="en-US" dirty="0"/>
          </a:p>
        </p:txBody>
      </p:sp>
    </p:spTree>
    <p:extLst>
      <p:ext uri="{BB962C8B-B14F-4D97-AF65-F5344CB8AC3E}">
        <p14:creationId xmlns:p14="http://schemas.microsoft.com/office/powerpoint/2010/main" val="3085419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solidFill>
                  <a:schemeClr val="accent2"/>
                </a:solidFill>
              </a:rPr>
              <a:t>Master Boot Record/Boot Sector Viruses</a:t>
            </a:r>
            <a:endParaRPr lang="en-US" b="1" dirty="0"/>
          </a:p>
        </p:txBody>
      </p:sp>
      <p:sp>
        <p:nvSpPr>
          <p:cNvPr id="3" name="Content Placeholder 2"/>
          <p:cNvSpPr>
            <a:spLocks noGrp="1"/>
          </p:cNvSpPr>
          <p:nvPr>
            <p:ph idx="1"/>
          </p:nvPr>
        </p:nvSpPr>
        <p:spPr/>
        <p:txBody>
          <a:bodyPr/>
          <a:lstStyle/>
          <a:p>
            <a:pPr lvl="1"/>
            <a:r>
              <a:rPr lang="en-US" altLang="en-US" dirty="0"/>
              <a:t>Boot sector virus (Apple Viruses 1,2,3, “Elk Cloner”), Pakistani Brain (x86)</a:t>
            </a:r>
          </a:p>
          <a:p>
            <a:pPr lvl="1"/>
            <a:endParaRPr lang="en-US" dirty="0"/>
          </a:p>
        </p:txBody>
      </p:sp>
      <p:pic>
        <p:nvPicPr>
          <p:cNvPr id="4" name="Picture 4" descr="mbr_inf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200400"/>
            <a:ext cx="6858000" cy="3184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211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solidFill>
                  <a:schemeClr val="accent2"/>
                </a:solidFill>
              </a:rPr>
              <a:t>TSR</a:t>
            </a:r>
            <a:br>
              <a:rPr lang="en-US" altLang="en-US" b="1" dirty="0">
                <a:solidFill>
                  <a:schemeClr val="accent2"/>
                </a:solidFill>
              </a:rPr>
            </a:br>
            <a:endParaRPr lang="en-US" b="1" dirty="0"/>
          </a:p>
        </p:txBody>
      </p:sp>
      <p:sp>
        <p:nvSpPr>
          <p:cNvPr id="3" name="Content Placeholder 2"/>
          <p:cNvSpPr>
            <a:spLocks noGrp="1"/>
          </p:cNvSpPr>
          <p:nvPr>
            <p:ph idx="1"/>
          </p:nvPr>
        </p:nvSpPr>
        <p:spPr/>
        <p:txBody>
          <a:bodyPr/>
          <a:lstStyle/>
          <a:p>
            <a:pPr marL="0" indent="0" algn="just">
              <a:buNone/>
            </a:pPr>
            <a:r>
              <a:rPr lang="en-US" altLang="en-US" dirty="0"/>
              <a:t>A terminate and stay resident (TSR) virus is a virus that stays active in memory after the application (or bootstrapping, or disk mounting) has </a:t>
            </a:r>
            <a:r>
              <a:rPr lang="en-US" altLang="en-US" dirty="0" smtClean="0"/>
              <a:t>terminated. TSR </a:t>
            </a:r>
            <a:r>
              <a:rPr lang="en-US" altLang="en-US" dirty="0"/>
              <a:t>viruses can be boot sector infectors or executable </a:t>
            </a:r>
            <a:r>
              <a:rPr lang="en-US" altLang="en-US" dirty="0" smtClean="0"/>
              <a:t>infectors. The </a:t>
            </a:r>
            <a:r>
              <a:rPr lang="en-US" altLang="en-US" dirty="0"/>
              <a:t>Brain virus is a TSR virus.</a:t>
            </a:r>
          </a:p>
          <a:p>
            <a:pPr marL="0" indent="0" algn="just">
              <a:buNone/>
            </a:pPr>
            <a:endParaRPr lang="en-US" altLang="en-US" dirty="0"/>
          </a:p>
          <a:p>
            <a:pPr marL="68580" indent="0" algn="just">
              <a:buNone/>
            </a:pPr>
            <a:endParaRPr lang="en-US" dirty="0"/>
          </a:p>
        </p:txBody>
      </p:sp>
    </p:spTree>
    <p:extLst>
      <p:ext uri="{BB962C8B-B14F-4D97-AF65-F5344CB8AC3E}">
        <p14:creationId xmlns:p14="http://schemas.microsoft.com/office/powerpoint/2010/main" val="1621211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solidFill>
                  <a:schemeClr val="accent2"/>
                </a:solidFill>
              </a:rPr>
              <a:t>Multipartite</a:t>
            </a:r>
            <a:br>
              <a:rPr lang="en-US" altLang="en-US" b="1" dirty="0">
                <a:solidFill>
                  <a:schemeClr val="accent2"/>
                </a:solidFill>
              </a:rPr>
            </a:br>
            <a:endParaRPr lang="en-US" b="1" dirty="0"/>
          </a:p>
        </p:txBody>
      </p:sp>
      <p:sp>
        <p:nvSpPr>
          <p:cNvPr id="3" name="Content Placeholder 2"/>
          <p:cNvSpPr>
            <a:spLocks noGrp="1"/>
          </p:cNvSpPr>
          <p:nvPr>
            <p:ph idx="1"/>
          </p:nvPr>
        </p:nvSpPr>
        <p:spPr/>
        <p:txBody>
          <a:bodyPr/>
          <a:lstStyle/>
          <a:p>
            <a:r>
              <a:rPr lang="en-US" altLang="en-US" dirty="0"/>
              <a:t>A multipartite virus is a virus that can infect either boot sectors or </a:t>
            </a:r>
            <a:r>
              <a:rPr lang="en-US" altLang="en-US" dirty="0" err="1"/>
              <a:t>executables</a:t>
            </a:r>
            <a:r>
              <a:rPr lang="en-US" altLang="en-US" dirty="0"/>
              <a:t>.</a:t>
            </a:r>
          </a:p>
          <a:p>
            <a:r>
              <a:rPr lang="en-US" altLang="en-US" dirty="0" smtClean="0"/>
              <a:t>Such </a:t>
            </a:r>
            <a:r>
              <a:rPr lang="en-US" altLang="en-US" dirty="0"/>
              <a:t>a virus typically has two parts, one for each type.</a:t>
            </a:r>
          </a:p>
          <a:p>
            <a:r>
              <a:rPr lang="en-US" altLang="en-US" dirty="0" smtClean="0"/>
              <a:t>When </a:t>
            </a:r>
            <a:r>
              <a:rPr lang="en-US" altLang="en-US" dirty="0"/>
              <a:t>it infects an executable, it acts as an executable infector.</a:t>
            </a:r>
          </a:p>
          <a:p>
            <a:r>
              <a:rPr lang="en-US" altLang="en-US" dirty="0" smtClean="0"/>
              <a:t>When </a:t>
            </a:r>
            <a:r>
              <a:rPr lang="en-US" altLang="en-US" dirty="0"/>
              <a:t>it infects a boot sector, it works as a boot sector infector.</a:t>
            </a:r>
          </a:p>
          <a:p>
            <a:endParaRPr lang="en-US" altLang="en-US" dirty="0"/>
          </a:p>
          <a:p>
            <a:endParaRPr lang="en-US" dirty="0"/>
          </a:p>
        </p:txBody>
      </p:sp>
    </p:spTree>
    <p:extLst>
      <p:ext uri="{BB962C8B-B14F-4D97-AF65-F5344CB8AC3E}">
        <p14:creationId xmlns:p14="http://schemas.microsoft.com/office/powerpoint/2010/main" val="1621211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20</TotalTime>
  <Words>1133</Words>
  <Application>Microsoft Office PowerPoint</Application>
  <PresentationFormat>On-screen Show (4:3)</PresentationFormat>
  <Paragraphs>171</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Austin</vt:lpstr>
      <vt:lpstr>Introduction to Computing</vt:lpstr>
      <vt:lpstr>In the beginning, man created  the virus, and it was bad.</vt:lpstr>
      <vt:lpstr>Introduction</vt:lpstr>
      <vt:lpstr>Viruses</vt:lpstr>
      <vt:lpstr>Classifying Viruses: categories</vt:lpstr>
      <vt:lpstr>Boot Sector </vt:lpstr>
      <vt:lpstr>Master Boot Record/Boot Sector Viruses</vt:lpstr>
      <vt:lpstr>TSR </vt:lpstr>
      <vt:lpstr>Multipartite </vt:lpstr>
      <vt:lpstr>Macro </vt:lpstr>
      <vt:lpstr>Macro </vt:lpstr>
      <vt:lpstr>Polymorphic</vt:lpstr>
      <vt:lpstr>Polymorphic</vt:lpstr>
      <vt:lpstr>Viruses Types:</vt:lpstr>
      <vt:lpstr>Computer Worm</vt:lpstr>
      <vt:lpstr>Worm</vt:lpstr>
      <vt:lpstr>Computer Worm</vt:lpstr>
      <vt:lpstr>Trojan </vt:lpstr>
      <vt:lpstr>Can legitimate networking tools be considered Trojans?</vt:lpstr>
      <vt:lpstr>Logic Bomb</vt:lpstr>
      <vt:lpstr>Logic Bomb</vt:lpstr>
      <vt:lpstr>How do viruses work? (Characteristics)</vt:lpstr>
      <vt:lpstr>Typical methods of infection</vt:lpstr>
      <vt:lpstr>Computer Security </vt:lpstr>
      <vt:lpstr>Passwords</vt:lpstr>
      <vt:lpstr>Passwords</vt:lpstr>
      <vt:lpstr>Virus Detection (Antivirus software)</vt:lpstr>
      <vt:lpstr>Antivirus Software</vt:lpstr>
      <vt:lpstr>Antivirus software options</vt:lpstr>
      <vt:lpstr>Cleaning viruses</vt:lpstr>
      <vt:lpstr>Perform Basic Computer Safety Maintenance</vt:lpstr>
      <vt:lpstr>Use an Internet Firewall</vt:lpstr>
      <vt:lpstr>Use an Internet Firewall</vt:lpstr>
      <vt:lpstr> “Update” Your Computer</vt:lpstr>
      <vt:lpstr>Use Up-to-date Antivirus Software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Technology Essentials</dc:title>
  <dc:creator>Ezekiel</dc:creator>
  <cp:lastModifiedBy>Ezekiel</cp:lastModifiedBy>
  <cp:revision>12</cp:revision>
  <dcterms:created xsi:type="dcterms:W3CDTF">2021-10-20T15:44:53Z</dcterms:created>
  <dcterms:modified xsi:type="dcterms:W3CDTF">2021-11-02T18:16:56Z</dcterms:modified>
</cp:coreProperties>
</file>