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8567409-3E6B-488B-9D2B-75CB06E14289}" type="datetimeFigureOut">
              <a:rPr lang="en-US" smtClean="0"/>
              <a:t>10/25/2021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418ED5C-5E91-43D4-B9E4-AD76C173B0A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67409-3E6B-488B-9D2B-75CB06E14289}"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67409-3E6B-488B-9D2B-75CB06E14289}"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67409-3E6B-488B-9D2B-75CB06E14289}"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67409-3E6B-488B-9D2B-75CB06E14289}"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8567409-3E6B-488B-9D2B-75CB06E14289}"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8ED5C-5E91-43D4-B9E4-AD76C173B0A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567409-3E6B-488B-9D2B-75CB06E14289}"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67409-3E6B-488B-9D2B-75CB06E14289}"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67409-3E6B-488B-9D2B-75CB06E14289}"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8567409-3E6B-488B-9D2B-75CB06E14289}" type="datetimeFigureOut">
              <a:rPr lang="en-US" smtClean="0"/>
              <a:t>10/25/2021</a:t>
            </a:fld>
            <a:endParaRPr lang="en-US"/>
          </a:p>
        </p:txBody>
      </p:sp>
      <p:sp>
        <p:nvSpPr>
          <p:cNvPr id="7" name="Slide Number Placeholder 6"/>
          <p:cNvSpPr>
            <a:spLocks noGrp="1"/>
          </p:cNvSpPr>
          <p:nvPr>
            <p:ph type="sldNum" sz="quarter" idx="12"/>
          </p:nvPr>
        </p:nvSpPr>
        <p:spPr/>
        <p:txBody>
          <a:bodyPr/>
          <a:lstStyle/>
          <a:p>
            <a:fld id="{5418ED5C-5E91-43D4-B9E4-AD76C173B0A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67409-3E6B-488B-9D2B-75CB06E14289}" type="datetimeFigureOut">
              <a:rPr lang="en-US" smtClean="0"/>
              <a:t>10/25/2021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418ED5C-5E91-43D4-B9E4-AD76C173B0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8567409-3E6B-488B-9D2B-75CB06E14289}" type="datetimeFigureOut">
              <a:rPr lang="en-US" smtClean="0"/>
              <a:t>10/25/2021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418ED5C-5E91-43D4-B9E4-AD76C173B0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Living in the IT Era</a:t>
            </a:r>
            <a:endParaRPr lang="en-US" dirty="0"/>
          </a:p>
        </p:txBody>
      </p:sp>
      <p:sp>
        <p:nvSpPr>
          <p:cNvPr id="3" name="Subtitle 2"/>
          <p:cNvSpPr>
            <a:spLocks noGrp="1"/>
          </p:cNvSpPr>
          <p:nvPr>
            <p:ph type="subTitle" idx="1"/>
          </p:nvPr>
        </p:nvSpPr>
        <p:spPr/>
        <p:txBody>
          <a:bodyPr/>
          <a:lstStyle/>
          <a:p>
            <a:r>
              <a:rPr lang="en-US" dirty="0" smtClean="0"/>
              <a:t>Legal, Social and Ethical Issues in Technology</a:t>
            </a:r>
            <a:endParaRPr lang="en-US" dirty="0"/>
          </a:p>
        </p:txBody>
      </p:sp>
    </p:spTree>
    <p:extLst>
      <p:ext uri="{BB962C8B-B14F-4D97-AF65-F5344CB8AC3E}">
        <p14:creationId xmlns:p14="http://schemas.microsoft.com/office/powerpoint/2010/main" val="390862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Divide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digital divide is the lack of access to information and communications technologies by segments of the community </a:t>
            </a:r>
            <a:endParaRPr lang="en-US" dirty="0"/>
          </a:p>
          <a:p>
            <a:pPr lvl="2"/>
            <a:r>
              <a:rPr lang="en-US" dirty="0" smtClean="0"/>
              <a:t>Gender </a:t>
            </a:r>
          </a:p>
          <a:p>
            <a:pPr lvl="2"/>
            <a:r>
              <a:rPr lang="en-US" dirty="0" smtClean="0"/>
              <a:t>Socio </a:t>
            </a:r>
            <a:r>
              <a:rPr lang="en-US" dirty="0"/>
              <a:t>Economic </a:t>
            </a:r>
            <a:endParaRPr lang="en-US" dirty="0"/>
          </a:p>
          <a:p>
            <a:pPr lvl="2"/>
            <a:r>
              <a:rPr lang="en-US" dirty="0" smtClean="0"/>
              <a:t>Race </a:t>
            </a:r>
          </a:p>
          <a:p>
            <a:pPr lvl="2"/>
            <a:r>
              <a:rPr lang="en-US" dirty="0" smtClean="0"/>
              <a:t>Resource Equity</a:t>
            </a:r>
          </a:p>
          <a:p>
            <a:pPr lvl="2"/>
            <a:r>
              <a:rPr lang="en-US" dirty="0" smtClean="0"/>
              <a:t>Teacher </a:t>
            </a:r>
            <a:r>
              <a:rPr lang="en-US" dirty="0"/>
              <a:t>Bias</a:t>
            </a:r>
            <a:endParaRPr lang="en-US" dirty="0"/>
          </a:p>
        </p:txBody>
      </p:sp>
    </p:spTree>
    <p:extLst>
      <p:ext uri="{BB962C8B-B14F-4D97-AF65-F5344CB8AC3E}">
        <p14:creationId xmlns:p14="http://schemas.microsoft.com/office/powerpoint/2010/main" val="335072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t>
            </a:r>
            <a:endParaRPr lang="en-US" dirty="0"/>
          </a:p>
        </p:txBody>
      </p:sp>
      <p:sp>
        <p:nvSpPr>
          <p:cNvPr id="3" name="Content Placeholder 2"/>
          <p:cNvSpPr>
            <a:spLocks noGrp="1"/>
          </p:cNvSpPr>
          <p:nvPr>
            <p:ph idx="1"/>
          </p:nvPr>
        </p:nvSpPr>
        <p:spPr/>
        <p:txBody>
          <a:bodyPr/>
          <a:lstStyle/>
          <a:p>
            <a:r>
              <a:rPr lang="en-US" dirty="0" smtClean="0"/>
              <a:t> Women </a:t>
            </a:r>
            <a:r>
              <a:rPr lang="en-US" dirty="0"/>
              <a:t>and men use internet differently . Men are more driven by IT, where as women are more passive in their role as technology users. </a:t>
            </a:r>
            <a:endParaRPr lang="en-US" dirty="0"/>
          </a:p>
          <a:p>
            <a:r>
              <a:rPr lang="en-US" dirty="0" smtClean="0"/>
              <a:t>Men </a:t>
            </a:r>
            <a:r>
              <a:rPr lang="en-US" dirty="0"/>
              <a:t>favor video games </a:t>
            </a:r>
            <a:endParaRPr lang="en-US" dirty="0" smtClean="0"/>
          </a:p>
          <a:p>
            <a:r>
              <a:rPr lang="en-US" dirty="0" smtClean="0"/>
              <a:t>Women </a:t>
            </a:r>
            <a:r>
              <a:rPr lang="en-US" dirty="0"/>
              <a:t>favor chatting, email</a:t>
            </a:r>
            <a:endParaRPr lang="en-US" dirty="0"/>
          </a:p>
        </p:txBody>
      </p:sp>
    </p:spTree>
    <p:extLst>
      <p:ext uri="{BB962C8B-B14F-4D97-AF65-F5344CB8AC3E}">
        <p14:creationId xmlns:p14="http://schemas.microsoft.com/office/powerpoint/2010/main" val="335072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 Economic</a:t>
            </a:r>
            <a:endParaRPr lang="en-US" dirty="0"/>
          </a:p>
        </p:txBody>
      </p:sp>
      <p:sp>
        <p:nvSpPr>
          <p:cNvPr id="3" name="Content Placeholder 2"/>
          <p:cNvSpPr>
            <a:spLocks noGrp="1"/>
          </p:cNvSpPr>
          <p:nvPr>
            <p:ph idx="1"/>
          </p:nvPr>
        </p:nvSpPr>
        <p:spPr/>
        <p:txBody>
          <a:bodyPr/>
          <a:lstStyle/>
          <a:p>
            <a:pPr marL="68580" indent="0" algn="just">
              <a:buNone/>
            </a:pPr>
            <a:r>
              <a:rPr lang="en-US" dirty="0" smtClean="0"/>
              <a:t>Many </a:t>
            </a:r>
            <a:r>
              <a:rPr lang="en-US" dirty="0"/>
              <a:t>people living in poverty do not get the same technological resources as others, leaving them farther behind in the digital divide. A lot of technology is expensive and people living in poverty cannot afford them, as they are not a necessity.</a:t>
            </a:r>
            <a:endParaRPr lang="en-US" dirty="0"/>
          </a:p>
        </p:txBody>
      </p:sp>
    </p:spTree>
    <p:extLst>
      <p:ext uri="{BB962C8B-B14F-4D97-AF65-F5344CB8AC3E}">
        <p14:creationId xmlns:p14="http://schemas.microsoft.com/office/powerpoint/2010/main" val="335072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p:txBody>
          <a:bodyPr>
            <a:normAutofit/>
          </a:bodyPr>
          <a:lstStyle/>
          <a:p>
            <a:pPr algn="just"/>
            <a:r>
              <a:rPr lang="en-US" dirty="0" smtClean="0"/>
              <a:t>Disadvantaged </a:t>
            </a:r>
            <a:r>
              <a:rPr lang="en-US" dirty="0"/>
              <a:t>minority groups fall behind in informational technology skills because of limited access due to their socio economic standings. </a:t>
            </a:r>
            <a:endParaRPr lang="en-US" dirty="0"/>
          </a:p>
          <a:p>
            <a:pPr algn="just"/>
            <a:r>
              <a:rPr lang="en-US" dirty="0" smtClean="0"/>
              <a:t>This </a:t>
            </a:r>
            <a:r>
              <a:rPr lang="en-US" dirty="0"/>
              <a:t>can cause an even larger digital divide because the minorities will not have practice with informational technology skills which are one of the top careers of today.</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Equity</a:t>
            </a:r>
            <a:endParaRPr lang="en-US" dirty="0"/>
          </a:p>
        </p:txBody>
      </p:sp>
      <p:sp>
        <p:nvSpPr>
          <p:cNvPr id="3" name="Content Placeholder 2"/>
          <p:cNvSpPr>
            <a:spLocks noGrp="1"/>
          </p:cNvSpPr>
          <p:nvPr>
            <p:ph idx="1"/>
          </p:nvPr>
        </p:nvSpPr>
        <p:spPr/>
        <p:txBody>
          <a:bodyPr/>
          <a:lstStyle/>
          <a:p>
            <a:r>
              <a:rPr lang="en-US" dirty="0" smtClean="0"/>
              <a:t>Having </a:t>
            </a:r>
            <a:r>
              <a:rPr lang="en-US" dirty="0"/>
              <a:t>equal access to technology </a:t>
            </a:r>
            <a:endParaRPr lang="en-US" dirty="0"/>
          </a:p>
          <a:p>
            <a:r>
              <a:rPr lang="en-US" dirty="0" smtClean="0"/>
              <a:t>This </a:t>
            </a:r>
            <a:r>
              <a:rPr lang="en-US" dirty="0"/>
              <a:t>is important part of a quality education </a:t>
            </a:r>
            <a:endParaRPr lang="en-US" dirty="0"/>
          </a:p>
          <a:p>
            <a:r>
              <a:rPr lang="en-US" dirty="0" smtClean="0"/>
              <a:t>Equal </a:t>
            </a:r>
            <a:r>
              <a:rPr lang="en-US" dirty="0"/>
              <a:t>access is important to help bridge the gap in the digital divide.</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 Bias</a:t>
            </a:r>
            <a:endParaRPr lang="en-US" dirty="0"/>
          </a:p>
        </p:txBody>
      </p:sp>
      <p:sp>
        <p:nvSpPr>
          <p:cNvPr id="3" name="Content Placeholder 2"/>
          <p:cNvSpPr>
            <a:spLocks noGrp="1"/>
          </p:cNvSpPr>
          <p:nvPr>
            <p:ph idx="1"/>
          </p:nvPr>
        </p:nvSpPr>
        <p:spPr/>
        <p:txBody>
          <a:bodyPr/>
          <a:lstStyle/>
          <a:p>
            <a:pPr marL="68580" indent="0" algn="just">
              <a:buNone/>
            </a:pPr>
            <a:r>
              <a:rPr lang="en-US" dirty="0" smtClean="0"/>
              <a:t>The </a:t>
            </a:r>
            <a:r>
              <a:rPr lang="en-US" dirty="0"/>
              <a:t>way a teacher teaches with technology and uses it in the classroom can affect how students use and understand using technology.</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Use of Digital Media</a:t>
            </a:r>
            <a:endParaRPr lang="en-US" dirty="0"/>
          </a:p>
        </p:txBody>
      </p:sp>
      <p:sp>
        <p:nvSpPr>
          <p:cNvPr id="3" name="Content Placeholder 2"/>
          <p:cNvSpPr>
            <a:spLocks noGrp="1"/>
          </p:cNvSpPr>
          <p:nvPr>
            <p:ph idx="1"/>
          </p:nvPr>
        </p:nvSpPr>
        <p:spPr/>
        <p:txBody>
          <a:bodyPr/>
          <a:lstStyle/>
          <a:p>
            <a:r>
              <a:rPr lang="en-US" dirty="0" smtClean="0"/>
              <a:t>Copyright</a:t>
            </a:r>
          </a:p>
          <a:p>
            <a:r>
              <a:rPr lang="en-US" dirty="0" smtClean="0"/>
              <a:t>Fair Use</a:t>
            </a:r>
          </a:p>
          <a:p>
            <a:r>
              <a:rPr lang="en-US" dirty="0" smtClean="0"/>
              <a:t>Creative Commons</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a:bodyPr>
          <a:lstStyle/>
          <a:p>
            <a:r>
              <a:rPr lang="en-US" dirty="0" smtClean="0"/>
              <a:t>Gives </a:t>
            </a:r>
            <a:r>
              <a:rPr lang="en-US" dirty="0"/>
              <a:t>creator right to reproduce, distribute, perform and display his/her work. </a:t>
            </a:r>
            <a:endParaRPr lang="en-US" dirty="0"/>
          </a:p>
          <a:p>
            <a:pPr lvl="1"/>
            <a:r>
              <a:rPr lang="en-US" dirty="0" smtClean="0"/>
              <a:t>Copyright </a:t>
            </a:r>
            <a:r>
              <a:rPr lang="en-US" dirty="0"/>
              <a:t>protection protects the creator from others stealing ideas as their own and taking money and association of what is rightfully theirs. </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Use</a:t>
            </a:r>
            <a:endParaRPr lang="en-US" dirty="0"/>
          </a:p>
        </p:txBody>
      </p:sp>
      <p:sp>
        <p:nvSpPr>
          <p:cNvPr id="3" name="Content Placeholder 2"/>
          <p:cNvSpPr>
            <a:spLocks noGrp="1"/>
          </p:cNvSpPr>
          <p:nvPr>
            <p:ph idx="1"/>
          </p:nvPr>
        </p:nvSpPr>
        <p:spPr/>
        <p:txBody>
          <a:bodyPr/>
          <a:lstStyle/>
          <a:p>
            <a:r>
              <a:rPr lang="en-US" dirty="0" smtClean="0"/>
              <a:t>Fair </a:t>
            </a:r>
            <a:r>
              <a:rPr lang="en-US" dirty="0"/>
              <a:t>use is a doctrine in the United States copyright law that allows limited use of copyrighted material without requiring permission from the right </a:t>
            </a:r>
            <a:r>
              <a:rPr lang="en-US" dirty="0" smtClean="0"/>
              <a:t>holders.</a:t>
            </a:r>
          </a:p>
          <a:p>
            <a:r>
              <a:rPr lang="en-US" dirty="0" smtClean="0"/>
              <a:t>Four </a:t>
            </a:r>
            <a:r>
              <a:rPr lang="en-US" dirty="0"/>
              <a:t>factors to look at: purpose, nature, amount, effect.</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 Commons</a:t>
            </a:r>
            <a:endParaRPr lang="en-US" dirty="0"/>
          </a:p>
        </p:txBody>
      </p:sp>
      <p:sp>
        <p:nvSpPr>
          <p:cNvPr id="3" name="Content Placeholder 2"/>
          <p:cNvSpPr>
            <a:spLocks noGrp="1"/>
          </p:cNvSpPr>
          <p:nvPr>
            <p:ph idx="1"/>
          </p:nvPr>
        </p:nvSpPr>
        <p:spPr/>
        <p:txBody>
          <a:bodyPr>
            <a:normAutofit/>
          </a:bodyPr>
          <a:lstStyle/>
          <a:p>
            <a:pPr marL="68580" indent="0" algn="just">
              <a:buNone/>
            </a:pPr>
            <a:r>
              <a:rPr lang="en-US" dirty="0"/>
              <a:t>Creative Commons' licenses allow others to copy and distribute the work under specific conditions, and general descriptions, legal clauses and HTML tags for search engines are provided for several license options. One of the primary uses of a Creative Commons license is to allow people to copy the material as long as it is not used for commercial use.</a:t>
            </a:r>
            <a:endParaRPr lang="en-US" dirty="0"/>
          </a:p>
        </p:txBody>
      </p:sp>
    </p:spTree>
    <p:extLst>
      <p:ext uri="{BB962C8B-B14F-4D97-AF65-F5344CB8AC3E}">
        <p14:creationId xmlns:p14="http://schemas.microsoft.com/office/powerpoint/2010/main" val="9982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of Importance</a:t>
            </a:r>
            <a:endParaRPr lang="en-US" dirty="0"/>
          </a:p>
        </p:txBody>
      </p:sp>
      <p:sp>
        <p:nvSpPr>
          <p:cNvPr id="3" name="Content Placeholder 2"/>
          <p:cNvSpPr>
            <a:spLocks noGrp="1"/>
          </p:cNvSpPr>
          <p:nvPr>
            <p:ph idx="1"/>
          </p:nvPr>
        </p:nvSpPr>
        <p:spPr/>
        <p:txBody>
          <a:bodyPr/>
          <a:lstStyle/>
          <a:p>
            <a:r>
              <a:rPr lang="en-US" dirty="0" smtClean="0"/>
              <a:t>Ethical Issues for Safety and Security</a:t>
            </a:r>
          </a:p>
          <a:p>
            <a:r>
              <a:rPr lang="en-US" dirty="0" smtClean="0"/>
              <a:t>Digital Divide</a:t>
            </a:r>
          </a:p>
          <a:p>
            <a:r>
              <a:rPr lang="en-US" dirty="0" smtClean="0"/>
              <a:t>Legal use of Digital Media</a:t>
            </a:r>
            <a:endParaRPr lang="en-US" dirty="0"/>
          </a:p>
        </p:txBody>
      </p:sp>
    </p:spTree>
    <p:extLst>
      <p:ext uri="{BB962C8B-B14F-4D97-AF65-F5344CB8AC3E}">
        <p14:creationId xmlns:p14="http://schemas.microsoft.com/office/powerpoint/2010/main" val="126879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Ethical Issues for Safety and Security</a:t>
            </a:r>
            <a:endParaRPr lang="en-US" dirty="0"/>
          </a:p>
        </p:txBody>
      </p:sp>
      <p:sp>
        <p:nvSpPr>
          <p:cNvPr id="3" name="Content Placeholder 2"/>
          <p:cNvSpPr>
            <a:spLocks noGrp="1"/>
          </p:cNvSpPr>
          <p:nvPr>
            <p:ph idx="1"/>
          </p:nvPr>
        </p:nvSpPr>
        <p:spPr/>
        <p:txBody>
          <a:bodyPr/>
          <a:lstStyle/>
          <a:p>
            <a:r>
              <a:rPr lang="en-US" dirty="0" smtClean="0"/>
              <a:t>Social </a:t>
            </a:r>
            <a:r>
              <a:rPr lang="en-US" dirty="0"/>
              <a:t>Networking </a:t>
            </a:r>
            <a:endParaRPr lang="en-US" dirty="0" smtClean="0"/>
          </a:p>
          <a:p>
            <a:r>
              <a:rPr lang="en-US" dirty="0" smtClean="0"/>
              <a:t>Acceptable </a:t>
            </a:r>
            <a:r>
              <a:rPr lang="en-US" dirty="0"/>
              <a:t>Use </a:t>
            </a:r>
            <a:r>
              <a:rPr lang="en-US" dirty="0" smtClean="0"/>
              <a:t>Policies</a:t>
            </a:r>
          </a:p>
          <a:p>
            <a:r>
              <a:rPr lang="en-US" dirty="0" smtClean="0"/>
              <a:t>Netiquette</a:t>
            </a:r>
          </a:p>
          <a:p>
            <a:r>
              <a:rPr lang="en-US" dirty="0" smtClean="0"/>
              <a:t>Cyber </a:t>
            </a:r>
            <a:r>
              <a:rPr lang="en-US" dirty="0"/>
              <a:t>bullying Student Data </a:t>
            </a:r>
            <a:endParaRPr lang="en-US" dirty="0" smtClean="0"/>
          </a:p>
          <a:p>
            <a:r>
              <a:rPr lang="en-US" dirty="0" smtClean="0"/>
              <a:t>Internet </a:t>
            </a:r>
            <a:r>
              <a:rPr lang="en-US" dirty="0"/>
              <a:t>Privacy</a:t>
            </a:r>
            <a:endParaRPr lang="en-US" dirty="0"/>
          </a:p>
        </p:txBody>
      </p:sp>
    </p:spTree>
    <p:extLst>
      <p:ext uri="{BB962C8B-B14F-4D97-AF65-F5344CB8AC3E}">
        <p14:creationId xmlns:p14="http://schemas.microsoft.com/office/powerpoint/2010/main" val="308075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a:t>
            </a:r>
            <a:endParaRPr lang="en-US" dirty="0"/>
          </a:p>
        </p:txBody>
      </p:sp>
      <p:sp>
        <p:nvSpPr>
          <p:cNvPr id="3" name="Content Placeholder 2"/>
          <p:cNvSpPr>
            <a:spLocks noGrp="1"/>
          </p:cNvSpPr>
          <p:nvPr>
            <p:ph idx="1"/>
          </p:nvPr>
        </p:nvSpPr>
        <p:spPr>
          <a:xfrm>
            <a:off x="1043493" y="2323652"/>
            <a:ext cx="3376108" cy="3508977"/>
          </a:xfrm>
        </p:spPr>
        <p:txBody>
          <a:bodyPr/>
          <a:lstStyle/>
          <a:p>
            <a:pPr algn="just"/>
            <a:r>
              <a:rPr lang="en-US" dirty="0"/>
              <a:t>A broad class of websites and services that allow you to connect with others online as well as meet people with similar interests or hobbies.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667000"/>
            <a:ext cx="3657600" cy="243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07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Acceptable Use Policies</a:t>
            </a:r>
            <a:endParaRPr lang="en-US" dirty="0"/>
          </a:p>
        </p:txBody>
      </p:sp>
      <p:sp>
        <p:nvSpPr>
          <p:cNvPr id="3" name="Content Placeholder 2"/>
          <p:cNvSpPr>
            <a:spLocks noGrp="1"/>
          </p:cNvSpPr>
          <p:nvPr>
            <p:ph idx="1"/>
          </p:nvPr>
        </p:nvSpPr>
        <p:spPr>
          <a:xfrm>
            <a:off x="1043493" y="2323652"/>
            <a:ext cx="3376108" cy="3508977"/>
          </a:xfrm>
        </p:spPr>
        <p:txBody>
          <a:bodyPr>
            <a:normAutofit/>
          </a:bodyPr>
          <a:lstStyle/>
          <a:p>
            <a:pPr algn="just"/>
            <a:r>
              <a:rPr lang="en-US" dirty="0" smtClean="0"/>
              <a:t>This </a:t>
            </a:r>
            <a:r>
              <a:rPr lang="en-US" dirty="0"/>
              <a:t>is a policy set up by the network administrator or other school leaders that are set to agree with their technology needs and safety concerns.</a:t>
            </a:r>
            <a:endParaRPr lang="en-US" dirty="0"/>
          </a:p>
        </p:txBody>
      </p:sp>
      <p:pic>
        <p:nvPicPr>
          <p:cNvPr id="2050" name="Picture 2" descr="This Article Will be Removed because it Goes against Facebook&amp;#39;s Community  Standards! | by Yara Yatim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2660650"/>
            <a:ext cx="39243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1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Netiquette</a:t>
            </a:r>
            <a:endParaRPr lang="en-US" dirty="0"/>
          </a:p>
        </p:txBody>
      </p:sp>
      <p:sp>
        <p:nvSpPr>
          <p:cNvPr id="3" name="Content Placeholder 2"/>
          <p:cNvSpPr>
            <a:spLocks noGrp="1"/>
          </p:cNvSpPr>
          <p:nvPr>
            <p:ph idx="1"/>
          </p:nvPr>
        </p:nvSpPr>
        <p:spPr/>
        <p:txBody>
          <a:bodyPr/>
          <a:lstStyle/>
          <a:p>
            <a:pPr algn="just"/>
            <a:r>
              <a:rPr lang="en-US" dirty="0" smtClean="0"/>
              <a:t>Refers </a:t>
            </a:r>
            <a:r>
              <a:rPr lang="en-US" dirty="0"/>
              <a:t>to the online code of what is appropriate and in good taste for internet users </a:t>
            </a:r>
            <a:endParaRPr lang="en-US" dirty="0" smtClean="0"/>
          </a:p>
          <a:p>
            <a:pPr algn="just"/>
            <a:r>
              <a:rPr lang="en-US" dirty="0" smtClean="0"/>
              <a:t>Contraction </a:t>
            </a:r>
            <a:r>
              <a:rPr lang="en-US" dirty="0"/>
              <a:t>of the words "net" (from internet) and "etiquette. </a:t>
            </a:r>
            <a:endParaRPr lang="en-US" dirty="0" smtClean="0"/>
          </a:p>
          <a:p>
            <a:pPr algn="just"/>
            <a:r>
              <a:rPr lang="en-US" dirty="0" smtClean="0"/>
              <a:t>Poor </a:t>
            </a:r>
            <a:r>
              <a:rPr lang="en-US" dirty="0"/>
              <a:t>choices online can lead to bad consequences.</a:t>
            </a:r>
            <a:endParaRPr lang="en-US" dirty="0"/>
          </a:p>
        </p:txBody>
      </p:sp>
    </p:spTree>
    <p:extLst>
      <p:ext uri="{BB962C8B-B14F-4D97-AF65-F5344CB8AC3E}">
        <p14:creationId xmlns:p14="http://schemas.microsoft.com/office/powerpoint/2010/main" val="388917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Bullying</a:t>
            </a:r>
          </a:p>
        </p:txBody>
      </p:sp>
      <p:sp>
        <p:nvSpPr>
          <p:cNvPr id="3" name="Content Placeholder 2"/>
          <p:cNvSpPr>
            <a:spLocks noGrp="1"/>
          </p:cNvSpPr>
          <p:nvPr>
            <p:ph idx="1"/>
          </p:nvPr>
        </p:nvSpPr>
        <p:spPr/>
        <p:txBody>
          <a:bodyPr>
            <a:normAutofit lnSpcReduction="10000"/>
          </a:bodyPr>
          <a:lstStyle/>
          <a:p>
            <a:r>
              <a:rPr lang="en-US" dirty="0" smtClean="0"/>
              <a:t>Bullying </a:t>
            </a:r>
            <a:r>
              <a:rPr lang="en-US" dirty="0"/>
              <a:t>which is carried out through a social networking site, but can also include through other technologies such as text messaging. </a:t>
            </a:r>
            <a:endParaRPr lang="en-US" dirty="0"/>
          </a:p>
          <a:p>
            <a:r>
              <a:rPr lang="en-US" dirty="0" smtClean="0"/>
              <a:t>Different </a:t>
            </a:r>
            <a:r>
              <a:rPr lang="en-US" dirty="0"/>
              <a:t>from regular bullying: more invasive, wider audience, can be done at anytime, </a:t>
            </a:r>
            <a:r>
              <a:rPr lang="en-US" dirty="0" smtClean="0"/>
              <a:t>anyplace.</a:t>
            </a:r>
          </a:p>
          <a:p>
            <a:r>
              <a:rPr lang="en-US" dirty="0" smtClean="0"/>
              <a:t>One </a:t>
            </a:r>
            <a:r>
              <a:rPr lang="en-US" dirty="0"/>
              <a:t>of the faster growing bullying trends among teens today.</a:t>
            </a:r>
            <a:endParaRPr lang="en-US" dirty="0"/>
          </a:p>
        </p:txBody>
      </p:sp>
    </p:spTree>
    <p:extLst>
      <p:ext uri="{BB962C8B-B14F-4D97-AF65-F5344CB8AC3E}">
        <p14:creationId xmlns:p14="http://schemas.microsoft.com/office/powerpoint/2010/main" val="388917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Data</a:t>
            </a:r>
            <a:endParaRPr lang="en-US" dirty="0"/>
          </a:p>
        </p:txBody>
      </p:sp>
      <p:sp>
        <p:nvSpPr>
          <p:cNvPr id="3" name="Content Placeholder 2"/>
          <p:cNvSpPr>
            <a:spLocks noGrp="1"/>
          </p:cNvSpPr>
          <p:nvPr>
            <p:ph idx="1"/>
          </p:nvPr>
        </p:nvSpPr>
        <p:spPr/>
        <p:txBody>
          <a:bodyPr/>
          <a:lstStyle/>
          <a:p>
            <a:pPr algn="just"/>
            <a:r>
              <a:rPr lang="en-US" dirty="0" smtClean="0"/>
              <a:t> New </a:t>
            </a:r>
            <a:r>
              <a:rPr lang="en-US" dirty="0"/>
              <a:t>computer technologies for gathering, storing, manipulating, and communicating data are revolutionizing the use and spread of </a:t>
            </a:r>
            <a:r>
              <a:rPr lang="en-US" dirty="0" smtClean="0"/>
              <a:t>information</a:t>
            </a:r>
          </a:p>
          <a:p>
            <a:pPr algn="just"/>
            <a:r>
              <a:rPr lang="en-US" dirty="0" smtClean="0"/>
              <a:t>Student's </a:t>
            </a:r>
            <a:r>
              <a:rPr lang="en-US" dirty="0"/>
              <a:t>have the right to control use of information that is related to themselves.</a:t>
            </a:r>
            <a:endParaRPr lang="en-US" dirty="0"/>
          </a:p>
        </p:txBody>
      </p:sp>
    </p:spTree>
    <p:extLst>
      <p:ext uri="{BB962C8B-B14F-4D97-AF65-F5344CB8AC3E}">
        <p14:creationId xmlns:p14="http://schemas.microsoft.com/office/powerpoint/2010/main" val="388917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Privacy</a:t>
            </a:r>
            <a:endParaRPr lang="en-US" dirty="0"/>
          </a:p>
        </p:txBody>
      </p:sp>
      <p:sp>
        <p:nvSpPr>
          <p:cNvPr id="3" name="Content Placeholder 2"/>
          <p:cNvSpPr>
            <a:spLocks noGrp="1"/>
          </p:cNvSpPr>
          <p:nvPr>
            <p:ph idx="1"/>
          </p:nvPr>
        </p:nvSpPr>
        <p:spPr/>
        <p:txBody>
          <a:bodyPr/>
          <a:lstStyle/>
          <a:p>
            <a:r>
              <a:rPr lang="en-US" dirty="0" smtClean="0"/>
              <a:t>Every </a:t>
            </a:r>
            <a:r>
              <a:rPr lang="en-US" dirty="0"/>
              <a:t>move made online is being </a:t>
            </a:r>
            <a:r>
              <a:rPr lang="en-US" dirty="0" smtClean="0"/>
              <a:t>tracked.</a:t>
            </a:r>
          </a:p>
          <a:p>
            <a:r>
              <a:rPr lang="en-US" dirty="0" smtClean="0"/>
              <a:t>IP </a:t>
            </a:r>
            <a:r>
              <a:rPr lang="en-US" dirty="0"/>
              <a:t>addresses can trace location. </a:t>
            </a:r>
            <a:endParaRPr lang="en-US" dirty="0"/>
          </a:p>
          <a:p>
            <a:r>
              <a:rPr lang="en-US" dirty="0" smtClean="0"/>
              <a:t>Be </a:t>
            </a:r>
            <a:r>
              <a:rPr lang="en-US" dirty="0"/>
              <a:t>aware of what private information you make available online </a:t>
            </a:r>
            <a:endParaRPr lang="en-US" dirty="0"/>
          </a:p>
          <a:p>
            <a:r>
              <a:rPr lang="en-US" dirty="0" smtClean="0"/>
              <a:t>Protect </a:t>
            </a:r>
            <a:r>
              <a:rPr lang="en-US" dirty="0"/>
              <a:t>passwords and do not leave confidential information up for others to see.</a:t>
            </a:r>
            <a:endParaRPr lang="en-US" dirty="0"/>
          </a:p>
        </p:txBody>
      </p:sp>
    </p:spTree>
    <p:extLst>
      <p:ext uri="{BB962C8B-B14F-4D97-AF65-F5344CB8AC3E}">
        <p14:creationId xmlns:p14="http://schemas.microsoft.com/office/powerpoint/2010/main" val="3889172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TotalTime>
  <Words>654</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Living in the IT Era</vt:lpstr>
      <vt:lpstr>Topics of Importance</vt:lpstr>
      <vt:lpstr>Ethical Issues for Safety and Security</vt:lpstr>
      <vt:lpstr>Social Networking</vt:lpstr>
      <vt:lpstr>Acceptable Use Policies</vt:lpstr>
      <vt:lpstr>Netiquette</vt:lpstr>
      <vt:lpstr>Cyber Bullying</vt:lpstr>
      <vt:lpstr>Student Data</vt:lpstr>
      <vt:lpstr>Internet Privacy</vt:lpstr>
      <vt:lpstr>Digital Divide</vt:lpstr>
      <vt:lpstr>Gender </vt:lpstr>
      <vt:lpstr>Socio Economic</vt:lpstr>
      <vt:lpstr>Race</vt:lpstr>
      <vt:lpstr>Resource Equity</vt:lpstr>
      <vt:lpstr>Teacher Bias</vt:lpstr>
      <vt:lpstr>Legal Use of Digital Media</vt:lpstr>
      <vt:lpstr>Copyright</vt:lpstr>
      <vt:lpstr>Fair Use</vt:lpstr>
      <vt:lpstr>Creative Commons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IT Era</dc:title>
  <dc:creator>Ezekiel</dc:creator>
  <cp:lastModifiedBy>Ezekiel</cp:lastModifiedBy>
  <cp:revision>26</cp:revision>
  <dcterms:created xsi:type="dcterms:W3CDTF">2021-10-25T20:57:37Z</dcterms:created>
  <dcterms:modified xsi:type="dcterms:W3CDTF">2021-10-25T21:16:59Z</dcterms:modified>
</cp:coreProperties>
</file>