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1"/>
  </p:sldMasterIdLst>
  <p:notesMasterIdLst>
    <p:notesMasterId r:id="rId62"/>
  </p:notesMasterIdLst>
  <p:sldIdLst>
    <p:sldId id="400" r:id="rId2"/>
    <p:sldId id="259" r:id="rId3"/>
    <p:sldId id="260" r:id="rId4"/>
    <p:sldId id="362" r:id="rId5"/>
    <p:sldId id="354" r:id="rId6"/>
    <p:sldId id="304" r:id="rId7"/>
    <p:sldId id="305" r:id="rId8"/>
    <p:sldId id="369" r:id="rId9"/>
    <p:sldId id="307" r:id="rId10"/>
    <p:sldId id="388" r:id="rId11"/>
    <p:sldId id="370" r:id="rId12"/>
    <p:sldId id="265" r:id="rId13"/>
    <p:sldId id="389" r:id="rId14"/>
    <p:sldId id="374" r:id="rId15"/>
    <p:sldId id="390" r:id="rId16"/>
    <p:sldId id="315" r:id="rId17"/>
    <p:sldId id="391" r:id="rId18"/>
    <p:sldId id="316" r:id="rId19"/>
    <p:sldId id="317" r:id="rId20"/>
    <p:sldId id="375" r:id="rId21"/>
    <p:sldId id="319" r:id="rId22"/>
    <p:sldId id="376" r:id="rId23"/>
    <p:sldId id="321" r:id="rId24"/>
    <p:sldId id="377" r:id="rId25"/>
    <p:sldId id="392" r:id="rId26"/>
    <p:sldId id="365" r:id="rId27"/>
    <p:sldId id="393" r:id="rId28"/>
    <p:sldId id="394" r:id="rId29"/>
    <p:sldId id="395" r:id="rId30"/>
    <p:sldId id="278" r:id="rId31"/>
    <p:sldId id="355" r:id="rId32"/>
    <p:sldId id="323" r:id="rId33"/>
    <p:sldId id="325" r:id="rId34"/>
    <p:sldId id="378" r:id="rId35"/>
    <p:sldId id="396" r:id="rId36"/>
    <p:sldId id="328" r:id="rId37"/>
    <p:sldId id="379" r:id="rId38"/>
    <p:sldId id="330" r:id="rId39"/>
    <p:sldId id="356" r:id="rId40"/>
    <p:sldId id="351" r:id="rId41"/>
    <p:sldId id="357" r:id="rId42"/>
    <p:sldId id="333" r:id="rId43"/>
    <p:sldId id="361" r:id="rId44"/>
    <p:sldId id="358" r:id="rId45"/>
    <p:sldId id="335" r:id="rId46"/>
    <p:sldId id="336" r:id="rId47"/>
    <p:sldId id="381" r:id="rId48"/>
    <p:sldId id="397" r:id="rId49"/>
    <p:sldId id="383" r:id="rId50"/>
    <p:sldId id="340" r:id="rId51"/>
    <p:sldId id="398" r:id="rId52"/>
    <p:sldId id="341" r:id="rId53"/>
    <p:sldId id="399" r:id="rId54"/>
    <p:sldId id="342" r:id="rId55"/>
    <p:sldId id="385" r:id="rId56"/>
    <p:sldId id="344" r:id="rId57"/>
    <p:sldId id="360" r:id="rId58"/>
    <p:sldId id="348" r:id="rId59"/>
    <p:sldId id="349" r:id="rId60"/>
    <p:sldId id="350" r:id="rId6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rgbClr val="FFFFFF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FFFCC"/>
    <a:srgbClr val="FFFF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7" autoAdjust="0"/>
    <p:restoredTop sz="94103" autoAdjust="0"/>
  </p:normalViewPr>
  <p:slideViewPr>
    <p:cSldViewPr>
      <p:cViewPr varScale="1">
        <p:scale>
          <a:sx n="92" d="100"/>
          <a:sy n="92" d="100"/>
        </p:scale>
        <p:origin x="126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1" d="100"/>
          <a:sy n="41" d="100"/>
        </p:scale>
        <p:origin x="-1470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fld id="{A3E197B9-0282-4BE7-891D-9FE5A00041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70136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CF886AED-310F-44D3-B6E3-742107E765AE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9009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BEA0A9F-4099-49D1-81FF-5D3FB260070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21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372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132A767-4699-4114-92F7-1DE136DFA711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0604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EBEA6F39-DDAF-4589-A827-352189CDE2A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30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3549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D7A15EC7-5562-4817-B0FB-252380AF5F25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4534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A7BD7DF-1E1E-4F10-BE20-8C3B42F4305E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7394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3429386-3AFD-43C6-83D0-019139BE8CB7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7696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27C52D8-ACBF-4ADF-B027-93EF649A54F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51428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C485CE2-3E98-4112-9D8D-EC7A0B0A086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263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3C9D2827-781A-4E76-80BD-4B72976F7D8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7570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717DC1C-AE76-468E-80DB-39017454938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45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13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4F9BF5B-888A-44D6-B2AD-EBE19567143A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3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03639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22B0883-A77A-476A-A579-C56EAF746F39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46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73484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96EB20A-3FD6-4E92-B546-0BDE53131BC6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50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0803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5177AA9-D2B9-445A-AC5D-3DED6F7983A6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6410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2C47D58E-5DFF-4FAF-81BC-182F3C1A71EB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54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06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1EBE55B-5E81-4B71-886E-981ACA268253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07943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6546586-1B41-4861-993F-BA51F4FF8D78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20241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B26D1F1-3260-4A0E-9EDF-DC11E86438C6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59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326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B25C61-8819-4A52-B643-5F382E8FE01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60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891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FAC1949-144B-47E5-8AAD-53E921376D55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703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C719C25-9C31-4D79-AAF5-0DA88A61F73A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7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8658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0977BE-128F-4FF1-8286-8DEC7C7E152C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9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7729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74025576-206B-463B-BB9E-2A8AB2098A8D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12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9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D1E35F3-0341-4BEB-AC1F-222D94F520D0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348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6DD9488C-9B6E-495F-A08B-B35E3D00C680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15976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FFFFFF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9B6649C2-36E4-4086-A912-2A24C77CDE2E}" type="slidenum">
              <a:rPr lang="en-US" altLang="en-US" sz="1200">
                <a:solidFill>
                  <a:schemeClr val="tx1"/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6663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0BC4C-04CA-41A2-B0E7-BBFF382FA62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86021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629583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00179785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1563560"/>
      </p:ext>
    </p:extLst>
  </p:cSld>
  <p:clrMapOvr>
    <a:masterClrMapping/>
  </p:clrMapOvr>
  <p:hf sldNum="0"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23476761"/>
      </p:ext>
    </p:extLst>
  </p:cSld>
  <p:clrMapOvr>
    <a:masterClrMapping/>
  </p:clrMapOvr>
  <p:hf sldNum="0"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63733250"/>
      </p:ext>
    </p:extLst>
  </p:cSld>
  <p:clrMapOvr>
    <a:masterClrMapping/>
  </p:clrMapOvr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6BD84-335C-493E-932E-96D504C4BFA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19419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84764-1F2F-49ED-8752-C8F1BC6E837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53281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81000"/>
            <a:ext cx="80772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" y="4038600"/>
            <a:ext cx="8077200" cy="2209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B69F8D-EC5E-4955-AA21-E098E27C2E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1474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E3EBA2-44DC-4357-A924-DE899564BD8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8986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A730-9DC9-4F74-A888-8F5736FE8F2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003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73BC53-5654-4ED3-8863-17585FA0843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5503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CE885C-2EEF-4EC6-B194-E5D33DB20FB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3872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F11D6-5F1B-4567-8ABA-768CBE6C2C2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3743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EA78A7-7C24-465D-B283-53B115E78FD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257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dirty="0"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B92611-2D76-45BD-93CC-3925E8972DD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577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0AFBE-AFC8-4210-AD42-81298C6ACBC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5851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814C967-4028-4983-89F9-2E1C19F79DA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209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  <p:sldLayoutId id="2147483939" r:id="rId12"/>
    <p:sldLayoutId id="2147483940" r:id="rId13"/>
    <p:sldLayoutId id="2147483941" r:id="rId14"/>
    <p:sldLayoutId id="2147483942" r:id="rId15"/>
    <p:sldLayoutId id="2147483943" r:id="rId16"/>
    <p:sldLayoutId id="2147483944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 smtClean="0"/>
              <a:t>System Integration and Architecture II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i="1" dirty="0"/>
              <a:t>Chapter 5</a:t>
            </a:r>
            <a:br>
              <a:rPr lang="en-US" altLang="en-US" i="1" dirty="0"/>
            </a:br>
            <a:r>
              <a:rPr lang="en-US" altLang="en-US" i="1" dirty="0"/>
              <a:t>  Database Systems, Data Centers,</a:t>
            </a:r>
            <a:br>
              <a:rPr lang="en-US" altLang="en-US" i="1" dirty="0"/>
            </a:br>
            <a:r>
              <a:rPr lang="en-US" altLang="en-US" i="1" dirty="0"/>
              <a:t>and Business Intelligence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160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Entities, Attributes, and Keys 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33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752600"/>
            <a:ext cx="7808913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5105400"/>
            <a:ext cx="2103438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Entities, Attributes, and Keys (continued)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Key:</a:t>
            </a:r>
          </a:p>
          <a:p>
            <a:pPr lvl="1" eaLnBrk="1" hangingPunct="1"/>
            <a:r>
              <a:rPr lang="en-US" altLang="en-US" smtClean="0"/>
              <a:t>Field or set of fields in a record that is used to identify the record</a:t>
            </a:r>
          </a:p>
          <a:p>
            <a:pPr eaLnBrk="1" hangingPunct="1"/>
            <a:r>
              <a:rPr lang="en-US" altLang="en-US" smtClean="0"/>
              <a:t>Primary key:</a:t>
            </a:r>
          </a:p>
          <a:p>
            <a:pPr lvl="1" eaLnBrk="1" hangingPunct="1"/>
            <a:r>
              <a:rPr lang="en-US" altLang="en-US" smtClean="0"/>
              <a:t>Field or set of fields that uniquely identifies the record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Database Approach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833563"/>
            <a:ext cx="8077200" cy="4414837"/>
          </a:xfrm>
        </p:spPr>
        <p:txBody>
          <a:bodyPr/>
          <a:lstStyle/>
          <a:p>
            <a:pPr eaLnBrk="1" hangingPunct="1"/>
            <a:r>
              <a:rPr lang="en-US" altLang="en-US" smtClean="0"/>
              <a:t>The database approach:</a:t>
            </a:r>
          </a:p>
          <a:p>
            <a:pPr lvl="1" eaLnBrk="1" hangingPunct="1"/>
            <a:r>
              <a:rPr lang="en-US" altLang="en-US" smtClean="0"/>
              <a:t>Traditional approach to data management:</a:t>
            </a:r>
          </a:p>
          <a:p>
            <a:pPr lvl="2" eaLnBrk="1" hangingPunct="1"/>
            <a:r>
              <a:rPr lang="en-US" altLang="en-US" smtClean="0"/>
              <a:t>Each distinct operational system used data files dedicated to that system</a:t>
            </a:r>
          </a:p>
          <a:p>
            <a:pPr lvl="1" eaLnBrk="1" hangingPunct="1"/>
            <a:r>
              <a:rPr lang="en-US" altLang="en-US" smtClean="0"/>
              <a:t>Database approach to data management:</a:t>
            </a:r>
          </a:p>
          <a:p>
            <a:pPr lvl="2" eaLnBrk="1" hangingPunct="1"/>
            <a:r>
              <a:rPr lang="en-US" altLang="en-US" smtClean="0"/>
              <a:t>Pool of related data is shared by multiple application programs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Database Approach (continued)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47800"/>
            <a:ext cx="6189663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5715000"/>
            <a:ext cx="22447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7411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381000"/>
            <a:ext cx="7727950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5791200"/>
            <a:ext cx="21463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Database Approach (continued)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1843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828800"/>
            <a:ext cx="8280400" cy="329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5029200"/>
            <a:ext cx="2762250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Modeling and Database Characteristics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building a database, an organization must consider: </a:t>
            </a:r>
          </a:p>
          <a:p>
            <a:pPr lvl="1" eaLnBrk="1" hangingPunct="1"/>
            <a:r>
              <a:rPr lang="en-US" altLang="en-US" i="1" smtClean="0"/>
              <a:t>Content</a:t>
            </a:r>
            <a:r>
              <a:rPr lang="en-US" altLang="en-US" smtClean="0"/>
              <a:t>:</a:t>
            </a:r>
            <a:r>
              <a:rPr lang="en-US" altLang="en-US" i="1" smtClean="0"/>
              <a:t> </a:t>
            </a:r>
            <a:r>
              <a:rPr lang="en-US" altLang="en-US" smtClean="0"/>
              <a:t>What data should be collected and at what cost?</a:t>
            </a:r>
          </a:p>
          <a:p>
            <a:pPr lvl="1" eaLnBrk="1" hangingPunct="1"/>
            <a:r>
              <a:rPr lang="en-US" altLang="en-US" i="1" smtClean="0"/>
              <a:t>Access</a:t>
            </a:r>
            <a:r>
              <a:rPr lang="en-US" altLang="en-US" smtClean="0"/>
              <a:t>:</a:t>
            </a:r>
            <a:r>
              <a:rPr lang="en-US" altLang="en-US" i="1" smtClean="0"/>
              <a:t> </a:t>
            </a:r>
            <a:r>
              <a:rPr lang="en-US" altLang="en-US" smtClean="0"/>
              <a:t>What data should be provided to which users and when?</a:t>
            </a:r>
          </a:p>
          <a:p>
            <a:pPr lvl="1" eaLnBrk="1" hangingPunct="1"/>
            <a:r>
              <a:rPr lang="en-US" altLang="en-US" i="1" smtClean="0"/>
              <a:t>Logical structure</a:t>
            </a:r>
            <a:r>
              <a:rPr lang="en-US" altLang="en-US" smtClean="0"/>
              <a:t>:</a:t>
            </a:r>
            <a:r>
              <a:rPr lang="en-US" altLang="en-US" i="1" smtClean="0"/>
              <a:t> </a:t>
            </a:r>
            <a:r>
              <a:rPr lang="en-US" altLang="en-US" smtClean="0"/>
              <a:t>How should data be arranged so that it makes sense to a given user?</a:t>
            </a:r>
          </a:p>
          <a:p>
            <a:pPr lvl="1" eaLnBrk="1" hangingPunct="1"/>
            <a:r>
              <a:rPr lang="en-US" altLang="en-US" i="1" smtClean="0"/>
              <a:t>Physical organization</a:t>
            </a:r>
            <a:r>
              <a:rPr lang="en-US" altLang="en-US" smtClean="0"/>
              <a:t>:</a:t>
            </a:r>
            <a:r>
              <a:rPr lang="en-US" altLang="en-US" i="1" smtClean="0"/>
              <a:t> </a:t>
            </a:r>
            <a:r>
              <a:rPr lang="en-US" altLang="en-US" smtClean="0"/>
              <a:t>Where should data be physically located?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Center</a:t>
            </a:r>
          </a:p>
        </p:txBody>
      </p:sp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Climate-controlled building or set of buildings that:</a:t>
            </a:r>
          </a:p>
          <a:p>
            <a:pPr lvl="1"/>
            <a:r>
              <a:rPr lang="en-US" altLang="en-US" smtClean="0"/>
              <a:t>House database servers and the systems that deliver mission-critical information and services</a:t>
            </a:r>
          </a:p>
          <a:p>
            <a:r>
              <a:rPr lang="en-US" altLang="en-US" smtClean="0"/>
              <a:t>Traditional data centers:</a:t>
            </a:r>
          </a:p>
          <a:p>
            <a:pPr lvl="1"/>
            <a:r>
              <a:rPr lang="en-US" altLang="en-US" smtClean="0"/>
              <a:t>Consist of warehouses filled with row upon row of server racks and powerful cooling systems</a:t>
            </a:r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Modeling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Building a database requires two types of designs:</a:t>
            </a:r>
          </a:p>
          <a:p>
            <a:pPr lvl="1" eaLnBrk="1" hangingPunct="1"/>
            <a:r>
              <a:rPr lang="en-US" altLang="en-US" smtClean="0"/>
              <a:t>Logical design:</a:t>
            </a:r>
          </a:p>
          <a:p>
            <a:pPr lvl="2" eaLnBrk="1" hangingPunct="1"/>
            <a:r>
              <a:rPr lang="en-US" altLang="en-US" smtClean="0"/>
              <a:t>Abstract model of how data should be structured and arranged to meet an organization’s information needs</a:t>
            </a:r>
          </a:p>
          <a:p>
            <a:pPr lvl="1" eaLnBrk="1" hangingPunct="1"/>
            <a:r>
              <a:rPr lang="en-US" altLang="en-US" smtClean="0"/>
              <a:t>Physical design:</a:t>
            </a:r>
          </a:p>
          <a:p>
            <a:pPr lvl="2" eaLnBrk="1" hangingPunct="1"/>
            <a:r>
              <a:rPr lang="en-US" altLang="en-US" smtClean="0"/>
              <a:t>Starts from the logical database design and fine-tunes it for performance and cost considerations</a:t>
            </a:r>
          </a:p>
          <a:p>
            <a:pPr eaLnBrk="1" hangingPunct="1"/>
            <a:r>
              <a:rPr lang="en-US" altLang="en-US" smtClean="0"/>
              <a:t>Planned data redundancy:</a:t>
            </a:r>
          </a:p>
          <a:p>
            <a:pPr lvl="1" eaLnBrk="1" hangingPunct="1"/>
            <a:r>
              <a:rPr lang="en-US" altLang="en-US" smtClean="0"/>
              <a:t>Done to improve system performance so that user reports or queries can be created more quickly </a:t>
            </a:r>
          </a:p>
          <a:p>
            <a:pPr lvl="2"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Modeling (continued)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model:</a:t>
            </a:r>
          </a:p>
          <a:p>
            <a:pPr lvl="1" eaLnBrk="1" hangingPunct="1"/>
            <a:r>
              <a:rPr lang="en-US" altLang="en-US" smtClean="0"/>
              <a:t>Diagram of data entities and their relationships</a:t>
            </a:r>
          </a:p>
          <a:p>
            <a:pPr eaLnBrk="1" hangingPunct="1"/>
            <a:r>
              <a:rPr lang="en-US" altLang="en-US" smtClean="0"/>
              <a:t>Enterprise data modeling:</a:t>
            </a:r>
          </a:p>
          <a:p>
            <a:pPr lvl="1" eaLnBrk="1" hangingPunct="1"/>
            <a:r>
              <a:rPr lang="en-US" altLang="en-US" smtClean="0"/>
              <a:t>Starts by investigating the general data and information needs of the organization at the strategic level</a:t>
            </a:r>
          </a:p>
          <a:p>
            <a:pPr eaLnBrk="1" hangingPunct="1"/>
            <a:r>
              <a:rPr lang="en-US" altLang="en-US" smtClean="0"/>
              <a:t>Entity-relationship (ER) diagrams:</a:t>
            </a:r>
          </a:p>
          <a:p>
            <a:pPr lvl="1" eaLnBrk="1" hangingPunct="1"/>
            <a:r>
              <a:rPr lang="en-US" altLang="en-US" smtClean="0"/>
              <a:t>Data models that use basic graphical symbols to show the organization of and relationships between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Principles and Learning Objectives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824097"/>
            <a:ext cx="8077200" cy="457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400" dirty="0" smtClean="0"/>
              <a:t>Data management and modeling are key aspects of organizing data and information</a:t>
            </a:r>
          </a:p>
          <a:p>
            <a:pPr lvl="1" eaLnBrk="1" hangingPunct="1"/>
            <a:r>
              <a:rPr lang="en-US" altLang="en-US" sz="2400" dirty="0" smtClean="0"/>
              <a:t>Define general data management concepts and terms, highlighting the advantages of the database approach to data management</a:t>
            </a:r>
          </a:p>
          <a:p>
            <a:pPr lvl="1" eaLnBrk="1" hangingPunct="1"/>
            <a:r>
              <a:rPr lang="en-US" altLang="en-US" sz="2400" dirty="0" smtClean="0"/>
              <a:t>Describe logical and physical database design considerations, the function of data centers, and the relational database model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3555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13" y="1109663"/>
            <a:ext cx="6367462" cy="521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6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447800"/>
            <a:ext cx="1676400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Relational Database Model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Relational model:</a:t>
            </a:r>
          </a:p>
          <a:p>
            <a:pPr lvl="1" eaLnBrk="1" hangingPunct="1"/>
            <a:r>
              <a:rPr lang="en-US" altLang="en-US" smtClean="0"/>
              <a:t>Describes data using a standard tabular format</a:t>
            </a:r>
          </a:p>
          <a:p>
            <a:pPr lvl="1" eaLnBrk="1" hangingPunct="1"/>
            <a:r>
              <a:rPr lang="en-US" altLang="en-US" smtClean="0"/>
              <a:t>Each row of a table represents a data entity (record)</a:t>
            </a:r>
          </a:p>
          <a:p>
            <a:pPr lvl="1" eaLnBrk="1" hangingPunct="1"/>
            <a:r>
              <a:rPr lang="en-US" altLang="en-US" smtClean="0"/>
              <a:t>Columns of the table represent attributes (fields)</a:t>
            </a:r>
          </a:p>
          <a:p>
            <a:pPr lvl="1" eaLnBrk="1" hangingPunct="1"/>
            <a:r>
              <a:rPr lang="en-US" altLang="en-US" smtClean="0"/>
              <a:t>Domain:</a:t>
            </a:r>
          </a:p>
          <a:p>
            <a:pPr lvl="2" eaLnBrk="1" hangingPunct="1"/>
            <a:r>
              <a:rPr lang="en-US" altLang="en-US" smtClean="0"/>
              <a:t>Allowable values for data attributes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56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09600"/>
            <a:ext cx="5376863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2743200"/>
            <a:ext cx="2068513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The Relational Database Model (continued)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Manipulating data:</a:t>
            </a:r>
          </a:p>
          <a:p>
            <a:pPr lvl="1" eaLnBrk="1" hangingPunct="1"/>
            <a:r>
              <a:rPr lang="en-US" altLang="en-US" smtClean="0"/>
              <a:t>Selecting:</a:t>
            </a:r>
          </a:p>
          <a:p>
            <a:pPr lvl="2" eaLnBrk="1" hangingPunct="1"/>
            <a:r>
              <a:rPr lang="en-US" altLang="en-US" smtClean="0"/>
              <a:t>Eliminates rows according to certain criteria</a:t>
            </a:r>
          </a:p>
          <a:p>
            <a:pPr lvl="1" eaLnBrk="1" hangingPunct="1"/>
            <a:r>
              <a:rPr lang="en-US" altLang="en-US" smtClean="0"/>
              <a:t>Projecting:</a:t>
            </a:r>
          </a:p>
          <a:p>
            <a:pPr lvl="2" eaLnBrk="1" hangingPunct="1"/>
            <a:r>
              <a:rPr lang="en-US" altLang="en-US" smtClean="0"/>
              <a:t>Eliminates columns in a table</a:t>
            </a:r>
          </a:p>
          <a:p>
            <a:pPr lvl="1" eaLnBrk="1" hangingPunct="1"/>
            <a:r>
              <a:rPr lang="en-US" altLang="en-US" smtClean="0"/>
              <a:t>Joining:</a:t>
            </a:r>
          </a:p>
          <a:p>
            <a:pPr lvl="2" eaLnBrk="1" hangingPunct="1"/>
            <a:r>
              <a:rPr lang="en-US" altLang="en-US" smtClean="0"/>
              <a:t>Combines two or more tables</a:t>
            </a:r>
          </a:p>
          <a:p>
            <a:pPr lvl="1" eaLnBrk="1" hangingPunct="1"/>
            <a:r>
              <a:rPr lang="en-US" altLang="en-US" smtClean="0"/>
              <a:t>Linking:</a:t>
            </a:r>
          </a:p>
          <a:p>
            <a:pPr lvl="2" eaLnBrk="1" hangingPunct="1"/>
            <a:r>
              <a:rPr lang="en-US" altLang="en-US" smtClean="0"/>
              <a:t>Manipulating two or more tables that share at least one common data attribute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The Relational Database Model (continued)</a:t>
            </a:r>
          </a:p>
        </p:txBody>
      </p:sp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1676400"/>
            <a:ext cx="2857500" cy="447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4038600"/>
            <a:ext cx="1949450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Relational Database Model (continued)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593883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752600"/>
            <a:ext cx="18573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The Relational Database Model (continued)</a:t>
            </a:r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 cleanup</a:t>
            </a:r>
          </a:p>
          <a:p>
            <a:pPr lvl="1" eaLnBrk="1" hangingPunct="1"/>
            <a:r>
              <a:rPr lang="en-US" altLang="en-US" smtClean="0"/>
              <a:t>Process of looking for and fixing inconsistencies to ensure that data is accurate and complete</a:t>
            </a:r>
            <a:endParaRPr lang="en-US" altLang="en-US" sz="2000" smtClean="0"/>
          </a:p>
          <a:p>
            <a:pPr lvl="1" eaLnBrk="1" hangingPunct="1"/>
            <a:r>
              <a:rPr lang="en-US" altLang="en-US" smtClean="0"/>
              <a:t>Data anomalies:</a:t>
            </a:r>
          </a:p>
          <a:p>
            <a:pPr lvl="2" eaLnBrk="1" hangingPunct="1"/>
            <a:r>
              <a:rPr lang="en-US" altLang="en-US" smtClean="0"/>
              <a:t>Often result in incorrect information, causing database users to be misinformed about actual conditions</a:t>
            </a:r>
          </a:p>
          <a:p>
            <a:pPr lvl="2" eaLnBrk="1" hangingPunct="1"/>
            <a:r>
              <a:rPr lang="en-US" altLang="en-US" smtClean="0"/>
              <a:t>Must be corrected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Relational Database Model (continued)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438400"/>
            <a:ext cx="77343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2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876550" cy="86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Relational Database Model (continued)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174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2209800"/>
            <a:ext cx="7956550" cy="2011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4191000"/>
            <a:ext cx="2952750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Relational Database Model (continued)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277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286000"/>
            <a:ext cx="6070600" cy="2103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4724400"/>
            <a:ext cx="220345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Principles and Learning Objectives (continued)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A well-designed and well-managed database is an extremely valuable tool in supporting decision making</a:t>
            </a:r>
          </a:p>
          <a:p>
            <a:pPr lvl="1" eaLnBrk="1" hangingPunct="1"/>
            <a:r>
              <a:rPr lang="en-US" altLang="en-US" sz="2000" dirty="0" smtClean="0"/>
              <a:t>Identify the common functions performed by all database management systems, and identify popular database management systems</a:t>
            </a:r>
          </a:p>
          <a:p>
            <a:pPr eaLnBrk="1" hangingPunct="1"/>
            <a:r>
              <a:rPr lang="en-US" altLang="en-US" sz="2000" dirty="0" smtClean="0"/>
              <a:t>The number and types of database applications will continue to evolve and yield real business benefits</a:t>
            </a:r>
          </a:p>
          <a:p>
            <a:pPr lvl="1" eaLnBrk="1" hangingPunct="1"/>
            <a:r>
              <a:rPr lang="en-US" altLang="en-US" sz="2000" dirty="0" smtClean="0"/>
              <a:t>Identify and briefly discuss business intelligence, data mining, and other database applications</a:t>
            </a:r>
          </a:p>
          <a:p>
            <a:pPr lvl="1" eaLnBrk="1" hangingPunct="1">
              <a:buFontTx/>
              <a:buNone/>
            </a:pPr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Database Management Systems 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and implementing the right database system: </a:t>
            </a:r>
          </a:p>
          <a:p>
            <a:pPr lvl="1" eaLnBrk="1" hangingPunct="1"/>
            <a:r>
              <a:rPr lang="en-US" altLang="en-US" smtClean="0"/>
              <a:t>Ensures that the database will support both business activities and goals</a:t>
            </a:r>
          </a:p>
          <a:p>
            <a:pPr eaLnBrk="1" hangingPunct="1"/>
            <a:r>
              <a:rPr lang="en-US" altLang="en-US" smtClean="0"/>
              <a:t>Capabilities and types of database systems vary considerably</a:t>
            </a:r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Overview of Database Types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Flat file</a:t>
            </a:r>
          </a:p>
          <a:p>
            <a:pPr lvl="1" eaLnBrk="1" hangingPunct="1"/>
            <a:r>
              <a:rPr lang="en-US" altLang="en-US" smtClean="0"/>
              <a:t>Simple database program whose records have no relationship to one another</a:t>
            </a:r>
          </a:p>
          <a:p>
            <a:pPr eaLnBrk="1" hangingPunct="1"/>
            <a:r>
              <a:rPr lang="en-US" altLang="en-US" smtClean="0"/>
              <a:t>Single user</a:t>
            </a:r>
          </a:p>
          <a:p>
            <a:pPr lvl="1" eaLnBrk="1" hangingPunct="1"/>
            <a:r>
              <a:rPr lang="en-US" altLang="en-US" smtClean="0"/>
              <a:t>Only one person can use the database at a time</a:t>
            </a:r>
          </a:p>
          <a:p>
            <a:pPr lvl="1" eaLnBrk="1" hangingPunct="1"/>
            <a:r>
              <a:rPr lang="en-US" altLang="en-US" smtClean="0"/>
              <a:t>Examples: Access, FileMaker Pro, and InfoPath</a:t>
            </a:r>
          </a:p>
          <a:p>
            <a:pPr eaLnBrk="1" hangingPunct="1"/>
            <a:r>
              <a:rPr lang="en-US" altLang="en-US" smtClean="0"/>
              <a:t>Multiple users</a:t>
            </a:r>
          </a:p>
          <a:p>
            <a:pPr lvl="1" eaLnBrk="1" hangingPunct="1"/>
            <a:r>
              <a:rPr lang="en-US" altLang="en-US" smtClean="0"/>
              <a:t>Allow dozens or hundreds of people to access the same database system at the same time</a:t>
            </a:r>
          </a:p>
          <a:p>
            <a:pPr lvl="1" eaLnBrk="1" hangingPunct="1"/>
            <a:r>
              <a:rPr lang="en-US" altLang="en-US" smtClean="0"/>
              <a:t>Examples: Oracle, Sybase, and IBM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Providing a User View</a:t>
            </a: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Schema:</a:t>
            </a:r>
          </a:p>
          <a:p>
            <a:pPr lvl="1" eaLnBrk="1" hangingPunct="1"/>
            <a:r>
              <a:rPr lang="en-US" altLang="en-US" smtClean="0"/>
              <a:t>Used to describe the entire database</a:t>
            </a:r>
          </a:p>
          <a:p>
            <a:pPr lvl="1" eaLnBrk="1" hangingPunct="1"/>
            <a:r>
              <a:rPr lang="en-US" altLang="en-US" smtClean="0"/>
              <a:t>Can be part of the database or a separate schema file</a:t>
            </a:r>
          </a:p>
          <a:p>
            <a:pPr eaLnBrk="1" hangingPunct="1"/>
            <a:r>
              <a:rPr lang="en-US" altLang="en-US" smtClean="0"/>
              <a:t>DBMS:</a:t>
            </a:r>
          </a:p>
          <a:p>
            <a:pPr lvl="1" eaLnBrk="1" hangingPunct="1"/>
            <a:r>
              <a:rPr lang="en-US" altLang="en-US" smtClean="0"/>
              <a:t>Can reference a schema to find where to access the requested data in relation to another piece of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Creating and Modifying the Database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definition language (DDL):</a:t>
            </a:r>
          </a:p>
          <a:p>
            <a:pPr lvl="1" eaLnBrk="1" hangingPunct="1"/>
            <a:r>
              <a:rPr lang="en-US" altLang="en-US" smtClean="0"/>
              <a:t>Collection of instructions and commands used to define and describe data and relationships in a specific database</a:t>
            </a:r>
          </a:p>
          <a:p>
            <a:pPr lvl="1" eaLnBrk="1" hangingPunct="1"/>
            <a:r>
              <a:rPr lang="en-US" altLang="en-US" smtClean="0"/>
              <a:t>Allows database’s creator to describe data and relationships that are to be contained in the schema</a:t>
            </a:r>
          </a:p>
          <a:p>
            <a:pPr eaLnBrk="1" hangingPunct="1"/>
            <a:r>
              <a:rPr lang="en-US" altLang="en-US" smtClean="0"/>
              <a:t>Data dictionary:</a:t>
            </a:r>
          </a:p>
          <a:p>
            <a:pPr lvl="1" eaLnBrk="1" hangingPunct="1"/>
            <a:r>
              <a:rPr lang="en-US" altLang="en-US" smtClean="0"/>
              <a:t>Detailed description of all the data used in the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Creating and Modifying the Database (continued)</a:t>
            </a:r>
          </a:p>
        </p:txBody>
      </p:sp>
      <p:pic>
        <p:nvPicPr>
          <p:cNvPr id="3789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600200"/>
            <a:ext cx="4822825" cy="475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4800600"/>
            <a:ext cx="20224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Creating and Modifying the Database (continued)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389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6057900" cy="401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5715000"/>
            <a:ext cx="17303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Storing and Retrieving Data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When an application program needs data:</a:t>
            </a:r>
          </a:p>
          <a:p>
            <a:pPr lvl="1" eaLnBrk="1" hangingPunct="1"/>
            <a:r>
              <a:rPr lang="en-US" altLang="en-US" smtClean="0"/>
              <a:t>It requests the data through the DBMS</a:t>
            </a:r>
          </a:p>
          <a:p>
            <a:pPr eaLnBrk="1" hangingPunct="1"/>
            <a:r>
              <a:rPr lang="en-US" altLang="en-US" smtClean="0"/>
              <a:t>Concurrency control:</a:t>
            </a:r>
            <a:r>
              <a:rPr lang="en-US" altLang="en-US" b="1" smtClean="0"/>
              <a:t> </a:t>
            </a:r>
          </a:p>
          <a:p>
            <a:pPr lvl="1" eaLnBrk="1" hangingPunct="1"/>
            <a:r>
              <a:rPr lang="en-US" altLang="en-US" smtClean="0"/>
              <a:t>Method of dealing with a situation in which two or more users or applications need to access the same record at the same time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409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69950"/>
            <a:ext cx="4510088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3124200"/>
            <a:ext cx="1963738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>
                <a:solidFill>
                  <a:schemeClr val="tx1"/>
                </a:solidFill>
              </a:rPr>
              <a:t>Manipulating Data and Generating Reports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manipulation language (DML):</a:t>
            </a:r>
          </a:p>
          <a:p>
            <a:pPr lvl="1" eaLnBrk="1" hangingPunct="1"/>
            <a:r>
              <a:rPr lang="en-US" altLang="en-US" smtClean="0"/>
              <a:t>Commands that manipulate the data in a database</a:t>
            </a:r>
          </a:p>
          <a:p>
            <a:pPr eaLnBrk="1" hangingPunct="1"/>
            <a:r>
              <a:rPr lang="en-US" altLang="en-US" smtClean="0"/>
              <a:t>Structured query language (SQL):</a:t>
            </a:r>
          </a:p>
          <a:p>
            <a:pPr lvl="1" eaLnBrk="1" hangingPunct="1"/>
            <a:r>
              <a:rPr lang="en-US" altLang="en-US" smtClean="0"/>
              <a:t>Adopted by the American National Standards Institute (ANSI) as the standard query language for relational databases</a:t>
            </a:r>
          </a:p>
          <a:p>
            <a:pPr eaLnBrk="1" hangingPunct="1"/>
            <a:r>
              <a:rPr lang="en-US" altLang="en-US" smtClean="0"/>
              <a:t>Once a database has been set up and loaded with data:</a:t>
            </a:r>
          </a:p>
          <a:p>
            <a:pPr lvl="1" eaLnBrk="1" hangingPunct="1"/>
            <a:r>
              <a:rPr lang="en-US" altLang="en-US" smtClean="0"/>
              <a:t>It can produce reports, documents, and other outputs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Administration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DBA:</a:t>
            </a:r>
          </a:p>
          <a:p>
            <a:pPr lvl="1" eaLnBrk="1" hangingPunct="1"/>
            <a:r>
              <a:rPr lang="en-US" altLang="en-US" smtClean="0"/>
              <a:t>Works with users to decide the content of the database</a:t>
            </a:r>
          </a:p>
          <a:p>
            <a:pPr lvl="1" eaLnBrk="1" hangingPunct="1"/>
            <a:r>
              <a:rPr lang="en-US" altLang="en-US" smtClean="0"/>
              <a:t>Works with programmers as they build applications to ensure that their programs comply with database management system standards and conventions</a:t>
            </a:r>
          </a:p>
          <a:p>
            <a:pPr eaLnBrk="1" hangingPunct="1"/>
            <a:r>
              <a:rPr lang="en-US" altLang="en-US" smtClean="0"/>
              <a:t>Data administrator:</a:t>
            </a:r>
          </a:p>
          <a:p>
            <a:pPr lvl="1" eaLnBrk="1" hangingPunct="1"/>
            <a:r>
              <a:rPr lang="en-US" altLang="en-US" smtClean="0"/>
              <a:t>Responsible for defining and implementing consistent principles for a variety of data issues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Why Learn About Database Systems and Business Intelligence?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en-US" sz="2000" dirty="0" smtClean="0"/>
              <a:t>Database:</a:t>
            </a:r>
          </a:p>
          <a:p>
            <a:pPr lvl="1" eaLnBrk="1" hangingPunct="1"/>
            <a:r>
              <a:rPr lang="en-US" altLang="en-US" sz="2000" dirty="0" smtClean="0"/>
              <a:t>Organized collection of data</a:t>
            </a:r>
          </a:p>
          <a:p>
            <a:pPr eaLnBrk="1" hangingPunct="1"/>
            <a:r>
              <a:rPr lang="en-US" altLang="en-US" sz="2000" dirty="0" smtClean="0"/>
              <a:t>Database management system (DBMS):</a:t>
            </a:r>
          </a:p>
          <a:p>
            <a:pPr lvl="1" eaLnBrk="1" hangingPunct="1"/>
            <a:r>
              <a:rPr lang="en-US" altLang="en-US" sz="2000" dirty="0" smtClean="0"/>
              <a:t>Group of programs that manipulate the database </a:t>
            </a:r>
          </a:p>
          <a:p>
            <a:pPr lvl="1" eaLnBrk="1" hangingPunct="1"/>
            <a:r>
              <a:rPr lang="en-US" altLang="en-US" sz="2000" dirty="0" smtClean="0"/>
              <a:t>Provide an interface between the database and its users and other application programs</a:t>
            </a:r>
          </a:p>
          <a:p>
            <a:pPr eaLnBrk="1" hangingPunct="1"/>
            <a:r>
              <a:rPr lang="en-US" altLang="en-US" sz="2000" dirty="0" smtClean="0"/>
              <a:t>Database administrator (DBA):</a:t>
            </a:r>
          </a:p>
          <a:p>
            <a:pPr lvl="1" eaLnBrk="1" hangingPunct="1"/>
            <a:r>
              <a:rPr lang="en-US" altLang="en-US" sz="2000" dirty="0" smtClean="0"/>
              <a:t>Skilled IS professional who directs all activities related to an organization’s database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Popular Database Management Systems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Popular DBMSs for end users:</a:t>
            </a:r>
          </a:p>
          <a:p>
            <a:pPr lvl="1" eaLnBrk="1" hangingPunct="1"/>
            <a:r>
              <a:rPr lang="en-US" altLang="en-US" smtClean="0"/>
              <a:t>Microsoft’s Access and FileMaker Pro</a:t>
            </a:r>
          </a:p>
          <a:p>
            <a:pPr eaLnBrk="1" hangingPunct="1"/>
            <a:r>
              <a:rPr lang="en-US" altLang="en-US" smtClean="0"/>
              <a:t>Database as a Service (DaaS):</a:t>
            </a:r>
          </a:p>
          <a:p>
            <a:pPr lvl="1" eaLnBrk="1" hangingPunct="1"/>
            <a:r>
              <a:rPr lang="en-US" altLang="en-US" smtClean="0"/>
              <a:t>Emerging database system  </a:t>
            </a:r>
          </a:p>
          <a:p>
            <a:pPr lvl="1" eaLnBrk="1" hangingPunct="1"/>
            <a:r>
              <a:rPr lang="en-US" altLang="en-US" smtClean="0"/>
              <a:t>Database administration is provided by the service provider</a:t>
            </a:r>
          </a:p>
          <a:p>
            <a:pPr lvl="1" eaLnBrk="1" hangingPunct="1"/>
            <a:r>
              <a:rPr lang="en-US" altLang="en-US" smtClean="0"/>
              <a:t>The database is stored on a service provider’s servers and accessed by the client over a network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Special-Purpose Database Systems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Some specialized database packages are used for specific purposes or in specific industries:</a:t>
            </a:r>
          </a:p>
          <a:p>
            <a:pPr lvl="1" eaLnBrk="1" hangingPunct="1"/>
            <a:r>
              <a:rPr lang="en-US" altLang="en-US" smtClean="0"/>
              <a:t>Rex-Book from Urbanspoon</a:t>
            </a:r>
          </a:p>
          <a:p>
            <a:pPr eaLnBrk="1" hangingPunct="1"/>
            <a:r>
              <a:rPr lang="en-US" altLang="en-US" smtClean="0"/>
              <a:t>Morphbank (</a:t>
            </a:r>
            <a:r>
              <a:rPr lang="en-US" altLang="en-US" i="1" smtClean="0"/>
              <a:t>www.morphbank.net</a:t>
            </a:r>
            <a:r>
              <a:rPr lang="en-US" altLang="en-US" smtClean="0"/>
              <a:t>):</a:t>
            </a:r>
          </a:p>
          <a:p>
            <a:pPr lvl="1" eaLnBrk="1" hangingPunct="1"/>
            <a:r>
              <a:rPr lang="en-US" altLang="en-US" smtClean="0"/>
              <a:t>Allows researchers to continually update and expand a library of more than 96,000 biological images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Selecting a Database Management System</a:t>
            </a:r>
          </a:p>
        </p:txBody>
      </p:sp>
      <p:sp>
        <p:nvSpPr>
          <p:cNvPr id="460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Important characteristics of databases to consider:</a:t>
            </a:r>
          </a:p>
          <a:p>
            <a:pPr lvl="1" eaLnBrk="1" hangingPunct="1"/>
            <a:r>
              <a:rPr lang="en-US" altLang="en-US" smtClean="0"/>
              <a:t>Database size</a:t>
            </a:r>
          </a:p>
          <a:p>
            <a:pPr lvl="1" eaLnBrk="1" hangingPunct="1"/>
            <a:r>
              <a:rPr lang="en-US" altLang="en-US" smtClean="0"/>
              <a:t>Database cost</a:t>
            </a:r>
          </a:p>
          <a:p>
            <a:pPr lvl="1" eaLnBrk="1" hangingPunct="1"/>
            <a:r>
              <a:rPr lang="en-US" altLang="en-US" smtClean="0"/>
              <a:t>Concurrent users</a:t>
            </a:r>
          </a:p>
          <a:p>
            <a:pPr lvl="1" eaLnBrk="1" hangingPunct="1"/>
            <a:r>
              <a:rPr lang="en-US" altLang="en-US" smtClean="0"/>
              <a:t>Performance</a:t>
            </a:r>
          </a:p>
          <a:p>
            <a:pPr lvl="1" eaLnBrk="1" hangingPunct="1"/>
            <a:r>
              <a:rPr lang="en-US" altLang="en-US" smtClean="0"/>
              <a:t>Integration</a:t>
            </a:r>
          </a:p>
          <a:p>
            <a:pPr lvl="1" eaLnBrk="1" hangingPunct="1"/>
            <a:r>
              <a:rPr lang="en-US" altLang="en-US" smtClean="0"/>
              <a:t>Vendor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Using Databases with Other Software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DBMSs can act as front-end or back-end applications: </a:t>
            </a:r>
          </a:p>
          <a:p>
            <a:pPr lvl="1" eaLnBrk="1" hangingPunct="1"/>
            <a:r>
              <a:rPr lang="en-US" altLang="en-US" smtClean="0"/>
              <a:t>Front-end applications interact directly with people  </a:t>
            </a:r>
          </a:p>
          <a:p>
            <a:pPr lvl="1" eaLnBrk="1" hangingPunct="1"/>
            <a:r>
              <a:rPr lang="en-US" altLang="en-US" smtClean="0"/>
              <a:t>Back-end applications interact with other programs or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Database Applications</a:t>
            </a:r>
          </a:p>
        </p:txBody>
      </p:sp>
      <p:sp>
        <p:nvSpPr>
          <p:cNvPr id="481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Today’s database applications manipulate the content of a database to produce useful information</a:t>
            </a:r>
          </a:p>
          <a:p>
            <a:pPr eaLnBrk="1" hangingPunct="1"/>
            <a:r>
              <a:rPr lang="en-US" altLang="en-US" smtClean="0"/>
              <a:t>Common manipulations:</a:t>
            </a:r>
          </a:p>
          <a:p>
            <a:pPr lvl="1" eaLnBrk="1" hangingPunct="1"/>
            <a:r>
              <a:rPr lang="en-US" altLang="en-US" smtClean="0"/>
              <a:t>Searching, filtering, synthesizing, and assimilating data contained in a database using a number of database applications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Linking Databases to the Internet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Semantic Web:</a:t>
            </a:r>
          </a:p>
          <a:p>
            <a:pPr lvl="1" eaLnBrk="1" hangingPunct="1"/>
            <a:r>
              <a:rPr lang="en-US" altLang="en-US" smtClean="0"/>
              <a:t>Developing a seamless integration of traditional databases with the Internet</a:t>
            </a:r>
            <a:endParaRPr lang="en-US" altLang="en-US" i="1" smtClean="0"/>
          </a:p>
          <a:p>
            <a:pPr lvl="1" eaLnBrk="1" hangingPunct="1"/>
            <a:r>
              <a:rPr lang="en-US" altLang="en-US" smtClean="0"/>
              <a:t>Provides metadata with all Web content using technology called the Resource Description Framework (RDF)</a:t>
            </a:r>
          </a:p>
          <a:p>
            <a:pPr eaLnBrk="1" hangingPunct="1"/>
            <a:endParaRPr lang="en-US" altLang="en-US" smtClean="0"/>
          </a:p>
          <a:p>
            <a:pPr eaLnBrk="1" hangingPunct="1"/>
            <a:endParaRPr lang="en-US" altLang="en-US" i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Warehouses, Data Marts, and Data Mining</a:t>
            </a:r>
          </a:p>
        </p:txBody>
      </p:sp>
      <p:sp>
        <p:nvSpPr>
          <p:cNvPr id="501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warehouse</a:t>
            </a:r>
          </a:p>
          <a:p>
            <a:pPr lvl="1" eaLnBrk="1" hangingPunct="1"/>
            <a:r>
              <a:rPr lang="en-US" altLang="en-US" smtClean="0"/>
              <a:t>Database that holds business information from many sources in the enterprise</a:t>
            </a:r>
          </a:p>
          <a:p>
            <a:pPr eaLnBrk="1" hangingPunct="1"/>
            <a:r>
              <a:rPr lang="en-US" altLang="en-US" smtClean="0"/>
              <a:t>Data mart</a:t>
            </a:r>
          </a:p>
          <a:p>
            <a:pPr lvl="1" eaLnBrk="1" hangingPunct="1"/>
            <a:r>
              <a:rPr lang="en-US" altLang="en-US" smtClean="0"/>
              <a:t>Subset of a data warehouse</a:t>
            </a:r>
          </a:p>
          <a:p>
            <a:pPr eaLnBrk="1" hangingPunct="1"/>
            <a:r>
              <a:rPr lang="en-US" altLang="en-US" smtClean="0"/>
              <a:t>Data mining</a:t>
            </a:r>
          </a:p>
          <a:p>
            <a:pPr lvl="1" eaLnBrk="1" hangingPunct="1"/>
            <a:r>
              <a:rPr lang="en-US" altLang="en-US" smtClean="0"/>
              <a:t>Information-analysis tool that involves the automated discovery of patterns and relationships in a data warehouse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120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5287963" cy="5303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0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953000"/>
            <a:ext cx="1901825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Warehouses, Data Marts, and Data Mining (continued)</a:t>
            </a:r>
          </a:p>
        </p:txBody>
      </p:sp>
      <p:sp>
        <p:nvSpPr>
          <p:cNvPr id="52227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Predictive analysis:</a:t>
            </a:r>
          </a:p>
          <a:p>
            <a:pPr lvl="1"/>
            <a:r>
              <a:rPr lang="en-US" altLang="en-US" smtClean="0"/>
              <a:t>Form of data mining that combines historical data with assumptions about future conditions to predict outcomes of events</a:t>
            </a:r>
          </a:p>
          <a:p>
            <a:pPr lvl="1"/>
            <a:r>
              <a:rPr lang="en-US" altLang="en-US" smtClean="0"/>
              <a:t>Used by retailers to upgrade occasional customers into frequent purchasers </a:t>
            </a:r>
          </a:p>
          <a:p>
            <a:pPr lvl="1"/>
            <a:r>
              <a:rPr lang="en-US" altLang="en-US" smtClean="0"/>
              <a:t>Software can be used to analyze a company’s customer list and a year’s worth of sales data to find new market segments</a:t>
            </a:r>
          </a:p>
          <a:p>
            <a:endParaRPr lang="en-US" altLang="en-US" smtClean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Data Warehouses, Data Marts, and Data Mining (continued)</a:t>
            </a:r>
          </a:p>
        </p:txBody>
      </p:sp>
      <p:pic>
        <p:nvPicPr>
          <p:cNvPr id="532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0" y="1949450"/>
            <a:ext cx="7429500" cy="29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953000"/>
            <a:ext cx="183832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Management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2000" dirty="0" smtClean="0"/>
              <a:t>Without data and the ability to process it:</a:t>
            </a:r>
          </a:p>
          <a:p>
            <a:pPr lvl="1" eaLnBrk="1" hangingPunct="1"/>
            <a:r>
              <a:rPr lang="en-US" altLang="en-US" sz="2000" dirty="0" smtClean="0"/>
              <a:t>An organization could not successfully complete most business activities</a:t>
            </a:r>
          </a:p>
          <a:p>
            <a:pPr eaLnBrk="1" hangingPunct="1"/>
            <a:r>
              <a:rPr lang="en-US" altLang="en-US" sz="2000" dirty="0" smtClean="0"/>
              <a:t>Data consists of raw facts</a:t>
            </a:r>
          </a:p>
          <a:p>
            <a:pPr eaLnBrk="1" hangingPunct="1"/>
            <a:r>
              <a:rPr lang="en-US" altLang="en-US" sz="2000" dirty="0" smtClean="0"/>
              <a:t>To transform data into useful information:</a:t>
            </a:r>
          </a:p>
          <a:p>
            <a:pPr lvl="1" eaLnBrk="1" hangingPunct="1"/>
            <a:r>
              <a:rPr lang="en-US" altLang="en-US" sz="2000" dirty="0" smtClean="0"/>
              <a:t>It must first be organized in a meaningful way</a:t>
            </a:r>
          </a:p>
          <a:p>
            <a:pPr eaLnBrk="1" hangingPunct="1"/>
            <a:endParaRPr lang="en-US" altLang="en-US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Business Intelligence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Involves gathering enough of the right information: </a:t>
            </a:r>
          </a:p>
          <a:p>
            <a:pPr lvl="1"/>
            <a:r>
              <a:rPr lang="en-US" altLang="en-US" smtClean="0"/>
              <a:t>In a timely manner and usable form and analyzing it to have a positive impact on business strategy, tactics, or operations  </a:t>
            </a:r>
          </a:p>
          <a:p>
            <a:r>
              <a:rPr lang="en-US" altLang="en-US" smtClean="0"/>
              <a:t>Competitive intelligence: </a:t>
            </a:r>
          </a:p>
          <a:p>
            <a:pPr lvl="1"/>
            <a:r>
              <a:rPr lang="en-US" altLang="en-US" smtClean="0"/>
              <a:t>Limited to information about competitors and the ways that knowledge affects strategy, tactics, and operations</a:t>
            </a:r>
          </a:p>
          <a:p>
            <a:endParaRPr lang="en-US" altLang="en-US" smtClean="0"/>
          </a:p>
          <a:p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Business Intelligence (continued)</a:t>
            </a:r>
          </a:p>
        </p:txBody>
      </p:sp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Counterintelligence:</a:t>
            </a:r>
          </a:p>
          <a:p>
            <a:pPr lvl="1"/>
            <a:r>
              <a:rPr lang="en-US" altLang="en-US" smtClean="0"/>
              <a:t>Steps organization takes to protect information sought by “hostile” intelligence gatherers</a:t>
            </a:r>
          </a:p>
          <a:p>
            <a:r>
              <a:rPr lang="en-US" altLang="en-US" smtClean="0"/>
              <a:t>Data loss prevention (DLP):</a:t>
            </a:r>
          </a:p>
          <a:p>
            <a:pPr lvl="1"/>
            <a:r>
              <a:rPr lang="en-US" altLang="en-US" smtClean="0"/>
              <a:t>Refers to systems designed to lock down data within an organization</a:t>
            </a:r>
          </a:p>
          <a:p>
            <a:pPr lvl="1"/>
            <a:r>
              <a:rPr lang="en-US" altLang="en-US" smtClean="0"/>
              <a:t>Powerful tool for counterintelligence</a:t>
            </a:r>
          </a:p>
          <a:p>
            <a:pPr lvl="1"/>
            <a:r>
              <a:rPr lang="en-US" altLang="en-US" smtClean="0"/>
              <a:t>A necessity in complying with government regulations that require companies to safeguard private customer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Databases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Distributed database:</a:t>
            </a:r>
          </a:p>
          <a:p>
            <a:pPr lvl="1"/>
            <a:r>
              <a:rPr lang="en-US" altLang="en-US" smtClean="0"/>
              <a:t>Database in which the data may be spread across several smaller databases connected via telecommunications devices</a:t>
            </a:r>
          </a:p>
          <a:p>
            <a:pPr lvl="1"/>
            <a:r>
              <a:rPr lang="en-US" altLang="en-US" smtClean="0"/>
              <a:t>Gives corporations more flexibility in how databases are organized and used</a:t>
            </a:r>
          </a:p>
          <a:p>
            <a:r>
              <a:rPr lang="en-US" altLang="en-US" smtClean="0"/>
              <a:t>Replicated database:</a:t>
            </a:r>
          </a:p>
          <a:p>
            <a:pPr lvl="1"/>
            <a:r>
              <a:rPr lang="en-US" altLang="en-US" smtClean="0"/>
              <a:t>Holds a duplicate set of frequently used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Distributed Databases (continued)</a:t>
            </a:r>
            <a:endParaRPr lang="en-US" altLang="en-US" b="1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pic>
        <p:nvPicPr>
          <p:cNvPr id="5734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295400"/>
            <a:ext cx="4619625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362200"/>
            <a:ext cx="2330450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Online Analytical Processing (OLAP)</a:t>
            </a:r>
          </a:p>
        </p:txBody>
      </p:sp>
      <p:sp>
        <p:nvSpPr>
          <p:cNvPr id="5837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676400"/>
            <a:ext cx="8002588" cy="4191000"/>
          </a:xfrm>
        </p:spPr>
        <p:txBody>
          <a:bodyPr/>
          <a:lstStyle/>
          <a:p>
            <a:pPr eaLnBrk="1" hangingPunct="1"/>
            <a:r>
              <a:rPr lang="en-US" altLang="en-US" smtClean="0"/>
              <a:t>Software that allows users to explore data from a number of different perspectives</a:t>
            </a:r>
          </a:p>
          <a:p>
            <a:pPr eaLnBrk="1" hangingPunct="1"/>
            <a:r>
              <a:rPr lang="en-US" altLang="en-US" sz="2800" smtClean="0"/>
              <a:t>Provides top-down, query-driven data analysis</a:t>
            </a:r>
          </a:p>
          <a:p>
            <a:pPr eaLnBrk="1" hangingPunct="1"/>
            <a:r>
              <a:rPr lang="en-US" altLang="en-US" smtClean="0"/>
              <a:t>Requires repetitive testing of user-originated theories</a:t>
            </a:r>
          </a:p>
          <a:p>
            <a:pPr eaLnBrk="1" hangingPunct="1"/>
            <a:r>
              <a:rPr lang="en-US" altLang="en-US" smtClean="0"/>
              <a:t>Requires a great deal of human ingenuity and interaction with the database to find information</a:t>
            </a:r>
          </a:p>
          <a:p>
            <a:pPr eaLnBrk="1" hangingPunct="1"/>
            <a:endParaRPr lang="en-US" altLang="en-US" sz="2400" smtClean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3810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Online Analytical Processing (OLAP) (continued)</a:t>
            </a:r>
          </a:p>
        </p:txBody>
      </p:sp>
      <p:pic>
        <p:nvPicPr>
          <p:cNvPr id="59396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828800"/>
            <a:ext cx="781050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7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724400"/>
            <a:ext cx="242252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Object-Relational Database Management Systems</a:t>
            </a:r>
          </a:p>
        </p:txBody>
      </p:sp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Object-oriented database:</a:t>
            </a:r>
          </a:p>
          <a:p>
            <a:pPr lvl="1" eaLnBrk="1" hangingPunct="1"/>
            <a:r>
              <a:rPr lang="en-US" altLang="en-US" smtClean="0"/>
              <a:t>Stores both data and its processing instructions</a:t>
            </a:r>
          </a:p>
          <a:p>
            <a:pPr lvl="1" eaLnBrk="1" hangingPunct="1"/>
            <a:r>
              <a:rPr lang="en-US" altLang="en-US" smtClean="0"/>
              <a:t>Uses an object-oriented database management system (OODBMS) to provide a user interface and connections to other programs</a:t>
            </a:r>
          </a:p>
          <a:p>
            <a:pPr eaLnBrk="1" hangingPunct="1"/>
            <a:r>
              <a:rPr lang="en-US" altLang="en-US" smtClean="0"/>
              <a:t>Object-relational database management system (ORDBMS) </a:t>
            </a:r>
          </a:p>
          <a:p>
            <a:pPr lvl="1" eaLnBrk="1" hangingPunct="1"/>
            <a:r>
              <a:rPr lang="en-US" altLang="en-US" smtClean="0"/>
              <a:t>Provides the ability for third parties to add new data types and operations to the database 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Visual, Audio, and Other Database Systems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Visual databases:</a:t>
            </a:r>
          </a:p>
          <a:p>
            <a:pPr lvl="1" eaLnBrk="1" hangingPunct="1"/>
            <a:r>
              <a:rPr lang="en-US" altLang="en-US" smtClean="0"/>
              <a:t>Can be stored in some object-relational databases or special-purpose database systems</a:t>
            </a:r>
          </a:p>
          <a:p>
            <a:pPr eaLnBrk="1" hangingPunct="1"/>
            <a:r>
              <a:rPr lang="en-US" altLang="en-US" smtClean="0"/>
              <a:t>Virtual database systems:</a:t>
            </a:r>
          </a:p>
          <a:p>
            <a:pPr lvl="1" eaLnBrk="1" hangingPunct="1"/>
            <a:r>
              <a:rPr lang="en-US" altLang="en-US" smtClean="0"/>
              <a:t>Allow different databases to work together as a unified database system</a:t>
            </a:r>
          </a:p>
          <a:p>
            <a:pPr eaLnBrk="1" hangingPunct="1"/>
            <a:r>
              <a:rPr lang="en-US" altLang="en-US" smtClean="0"/>
              <a:t>Spatial data technology: </a:t>
            </a:r>
          </a:p>
          <a:p>
            <a:pPr lvl="1" eaLnBrk="1" hangingPunct="1"/>
            <a:r>
              <a:rPr lang="en-US" altLang="en-US" smtClean="0"/>
              <a:t>Using database to store and access data according to the locations it describes  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</a:t>
            </a:r>
          </a:p>
        </p:txBody>
      </p:sp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en-US" smtClean="0"/>
              <a:t>Data:</a:t>
            </a:r>
          </a:p>
          <a:p>
            <a:pPr lvl="1" eaLnBrk="1" hangingPunct="1"/>
            <a:r>
              <a:rPr lang="en-US" altLang="en-US" smtClean="0"/>
              <a:t>One of the most valuable resources that a firm possesses</a:t>
            </a:r>
          </a:p>
          <a:p>
            <a:pPr eaLnBrk="1" hangingPunct="1"/>
            <a:r>
              <a:rPr lang="en-US" altLang="en-US" smtClean="0"/>
              <a:t>Entity:</a:t>
            </a:r>
          </a:p>
          <a:p>
            <a:pPr lvl="1" eaLnBrk="1" hangingPunct="1"/>
            <a:r>
              <a:rPr lang="en-US" altLang="en-US" smtClean="0"/>
              <a:t>Generalized class of objects for which data is collected, stored, and maintained</a:t>
            </a:r>
          </a:p>
          <a:p>
            <a:pPr eaLnBrk="1" hangingPunct="1"/>
            <a:r>
              <a:rPr lang="en-US" altLang="en-US" smtClean="0"/>
              <a:t>Traditional file-oriented applications: </a:t>
            </a:r>
          </a:p>
          <a:p>
            <a:pPr lvl="1" eaLnBrk="1" hangingPunct="1"/>
            <a:r>
              <a:rPr lang="en-US" altLang="en-US" smtClean="0"/>
              <a:t>Often characterized by program-data dependence</a:t>
            </a:r>
          </a:p>
          <a:p>
            <a:pPr eaLnBrk="1" hangingPunct="1"/>
            <a:r>
              <a:rPr lang="en-US" altLang="en-US" smtClean="0"/>
              <a:t>Relational model:</a:t>
            </a:r>
          </a:p>
          <a:p>
            <a:pPr lvl="1" eaLnBrk="1" hangingPunct="1"/>
            <a:r>
              <a:rPr lang="en-US" altLang="en-US" smtClean="0"/>
              <a:t>Places data in two-dimensional tables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(continued)</a:t>
            </a:r>
          </a:p>
        </p:txBody>
      </p:sp>
      <p:sp>
        <p:nvSpPr>
          <p:cNvPr id="634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DBMS: </a:t>
            </a:r>
          </a:p>
          <a:p>
            <a:pPr lvl="1" eaLnBrk="1" hangingPunct="1"/>
            <a:r>
              <a:rPr lang="en-US" altLang="en-US" smtClean="0"/>
              <a:t>Group of programs used as an interface between a database and its users and other application programs</a:t>
            </a:r>
          </a:p>
          <a:p>
            <a:pPr lvl="1" eaLnBrk="1" hangingPunct="1"/>
            <a:r>
              <a:rPr lang="en-US" altLang="en-US" smtClean="0"/>
              <a:t>Basic functions:</a:t>
            </a:r>
          </a:p>
          <a:p>
            <a:pPr lvl="2" eaLnBrk="1" hangingPunct="1"/>
            <a:r>
              <a:rPr lang="en-US" altLang="en-US" smtClean="0"/>
              <a:t>Providing user views</a:t>
            </a:r>
          </a:p>
          <a:p>
            <a:pPr lvl="2" eaLnBrk="1" hangingPunct="1"/>
            <a:r>
              <a:rPr lang="en-US" altLang="en-US" smtClean="0"/>
              <a:t>Creating and modifying the database</a:t>
            </a:r>
          </a:p>
          <a:p>
            <a:pPr lvl="2" eaLnBrk="1" hangingPunct="1"/>
            <a:r>
              <a:rPr lang="en-US" altLang="en-US" smtClean="0"/>
              <a:t>Storing and retrieving data</a:t>
            </a:r>
          </a:p>
          <a:p>
            <a:pPr lvl="2" eaLnBrk="1" hangingPunct="1"/>
            <a:r>
              <a:rPr lang="en-US" altLang="en-US" smtClean="0"/>
              <a:t>Manipulating data and generating reports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Hierarchy of Data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Bit (a binary digit):</a:t>
            </a:r>
          </a:p>
          <a:p>
            <a:pPr lvl="1"/>
            <a:r>
              <a:rPr lang="en-US" altLang="en-US" smtClean="0"/>
              <a:t>Circuit that is either on or off</a:t>
            </a:r>
          </a:p>
          <a:p>
            <a:r>
              <a:rPr lang="en-US" altLang="en-US" smtClean="0"/>
              <a:t>Byte:</a:t>
            </a:r>
          </a:p>
          <a:p>
            <a:pPr lvl="1"/>
            <a:r>
              <a:rPr lang="en-US" altLang="en-US" smtClean="0"/>
              <a:t>Typically made up of eight bits</a:t>
            </a:r>
          </a:p>
          <a:p>
            <a:r>
              <a:rPr lang="en-US" altLang="en-US" smtClean="0"/>
              <a:t>Character:</a:t>
            </a:r>
          </a:p>
          <a:p>
            <a:pPr lvl="1"/>
            <a:r>
              <a:rPr lang="en-US" altLang="en-US" smtClean="0"/>
              <a:t>Basic building block of information</a:t>
            </a:r>
          </a:p>
          <a:p>
            <a:r>
              <a:rPr lang="en-US" altLang="en-US" smtClean="0"/>
              <a:t>Field:</a:t>
            </a:r>
          </a:p>
          <a:p>
            <a:pPr lvl="1"/>
            <a:r>
              <a:rPr lang="en-US" altLang="en-US" smtClean="0"/>
              <a:t>Name, number, or combination of characters that describes an aspect of a business object or activity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Summary (continued)</a:t>
            </a:r>
          </a:p>
        </p:txBody>
      </p:sp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warehouses:</a:t>
            </a:r>
          </a:p>
          <a:p>
            <a:pPr lvl="1" eaLnBrk="1" hangingPunct="1"/>
            <a:r>
              <a:rPr lang="en-US" altLang="en-US" smtClean="0"/>
              <a:t>Relational database management systems specifically designed to support management decision making</a:t>
            </a:r>
          </a:p>
          <a:p>
            <a:pPr eaLnBrk="1" hangingPunct="1"/>
            <a:r>
              <a:rPr lang="en-US" altLang="en-US" smtClean="0"/>
              <a:t>Data mining:</a:t>
            </a:r>
          </a:p>
          <a:p>
            <a:pPr lvl="1" eaLnBrk="1" hangingPunct="1"/>
            <a:r>
              <a:rPr lang="en-US" altLang="en-US" smtClean="0"/>
              <a:t>Automated discovery of patterns and relationships in a data warehouse</a:t>
            </a:r>
          </a:p>
          <a:p>
            <a:pPr eaLnBrk="1" hangingPunct="1"/>
            <a:r>
              <a:rPr lang="en-US" altLang="en-US" smtClean="0"/>
              <a:t>Business intelligence:</a:t>
            </a:r>
          </a:p>
          <a:p>
            <a:pPr lvl="1" eaLnBrk="1" hangingPunct="1"/>
            <a:r>
              <a:rPr lang="en-US" altLang="en-US" smtClean="0"/>
              <a:t>Process of getting enough of the right information in a timely manner and usable form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The Hierarchy of Data (continued)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mtClean="0"/>
              <a:t>Record:</a:t>
            </a:r>
          </a:p>
          <a:p>
            <a:pPr lvl="1"/>
            <a:r>
              <a:rPr lang="en-US" altLang="en-US" smtClean="0"/>
              <a:t>Collection of related data fields</a:t>
            </a:r>
          </a:p>
          <a:p>
            <a:r>
              <a:rPr lang="en-US" altLang="en-US" smtClean="0"/>
              <a:t>File:</a:t>
            </a:r>
          </a:p>
          <a:p>
            <a:pPr lvl="1"/>
            <a:r>
              <a:rPr lang="en-US" altLang="en-US" smtClean="0"/>
              <a:t>Collection of related records</a:t>
            </a:r>
          </a:p>
          <a:p>
            <a:r>
              <a:rPr lang="en-US" altLang="en-US" smtClean="0"/>
              <a:t>Database:</a:t>
            </a:r>
          </a:p>
          <a:p>
            <a:pPr lvl="1"/>
            <a:r>
              <a:rPr lang="en-US" altLang="en-US" smtClean="0"/>
              <a:t>Collection of integrated and related files</a:t>
            </a:r>
          </a:p>
          <a:p>
            <a:r>
              <a:rPr lang="en-US" altLang="en-US" smtClean="0"/>
              <a:t>Hierarchy of data:</a:t>
            </a:r>
          </a:p>
          <a:p>
            <a:pPr lvl="1"/>
            <a:r>
              <a:rPr lang="en-US" altLang="en-US" smtClean="0"/>
              <a:t>Bits, characters, fields, records, files, and databases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533400" y="609600"/>
            <a:ext cx="8077200" cy="1143000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sz="3600" kern="0" dirty="0">
                <a:solidFill>
                  <a:srgbClr val="222222"/>
                </a:solidFill>
                <a:latin typeface="+mj-lt"/>
                <a:ea typeface="+mj-ea"/>
                <a:cs typeface="+mj-cs"/>
              </a:rPr>
              <a:t>The Hierarchy of Data (continued)</a:t>
            </a:r>
          </a:p>
        </p:txBody>
      </p:sp>
      <p:pic>
        <p:nvPicPr>
          <p:cNvPr id="1126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371600"/>
            <a:ext cx="6591300" cy="455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5181600"/>
            <a:ext cx="2390775" cy="731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Data Entities, Attributes, and Keys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Entity:</a:t>
            </a:r>
          </a:p>
          <a:p>
            <a:pPr lvl="1" eaLnBrk="1" hangingPunct="1"/>
            <a:r>
              <a:rPr lang="en-US" altLang="en-US" smtClean="0"/>
              <a:t>Generalized class of people, places, or things (objects) for which data is collected, stored, and maintained</a:t>
            </a:r>
          </a:p>
          <a:p>
            <a:pPr eaLnBrk="1" hangingPunct="1"/>
            <a:r>
              <a:rPr lang="en-US" altLang="en-US" smtClean="0"/>
              <a:t>Attribute:</a:t>
            </a:r>
          </a:p>
          <a:p>
            <a:pPr lvl="1" eaLnBrk="1" hangingPunct="1"/>
            <a:r>
              <a:rPr lang="en-US" altLang="en-US" smtClean="0"/>
              <a:t>Characteristic of an entity</a:t>
            </a:r>
          </a:p>
          <a:p>
            <a:pPr eaLnBrk="1" hangingPunct="1"/>
            <a:r>
              <a:rPr lang="en-US" altLang="en-US" smtClean="0"/>
              <a:t>Data item:</a:t>
            </a:r>
          </a:p>
          <a:p>
            <a:pPr lvl="1" eaLnBrk="1" hangingPunct="1"/>
            <a:r>
              <a:rPr lang="en-US" altLang="en-US" smtClean="0"/>
              <a:t>Specific value of an attribute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Sample PPT_template</Template>
  <TotalTime>2850</TotalTime>
  <Words>2069</Words>
  <Application>Microsoft Office PowerPoint</Application>
  <PresentationFormat>On-screen Show (4:3)</PresentationFormat>
  <Paragraphs>298</Paragraphs>
  <Slides>60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5" baseType="lpstr">
      <vt:lpstr>Arial</vt:lpstr>
      <vt:lpstr>Times New Roman</vt:lpstr>
      <vt:lpstr>Trebuchet MS</vt:lpstr>
      <vt:lpstr>Wingdings 3</vt:lpstr>
      <vt:lpstr>Facet</vt:lpstr>
      <vt:lpstr>System Integration and Architecture II</vt:lpstr>
      <vt:lpstr>Principles and Learning Objectives</vt:lpstr>
      <vt:lpstr>Principles and Learning Objectives (continued)</vt:lpstr>
      <vt:lpstr>Why Learn About Database Systems and Business Intelligence?</vt:lpstr>
      <vt:lpstr>Data Management</vt:lpstr>
      <vt:lpstr>The Hierarchy of Data</vt:lpstr>
      <vt:lpstr>The Hierarchy of Data (continued)</vt:lpstr>
      <vt:lpstr>PowerPoint Presentation</vt:lpstr>
      <vt:lpstr>Data Entities, Attributes, and Keys</vt:lpstr>
      <vt:lpstr>Data Entities, Attributes, and Keys (continued)</vt:lpstr>
      <vt:lpstr>Data Entities, Attributes, and Keys (continued)</vt:lpstr>
      <vt:lpstr>The Database Approach</vt:lpstr>
      <vt:lpstr>The Database Approach (continued)</vt:lpstr>
      <vt:lpstr>PowerPoint Presentation</vt:lpstr>
      <vt:lpstr>The Database Approach (continued)</vt:lpstr>
      <vt:lpstr>Data Modeling and Database Characteristics</vt:lpstr>
      <vt:lpstr>Data Center</vt:lpstr>
      <vt:lpstr>Data Modeling</vt:lpstr>
      <vt:lpstr>Data Modeling (continued)</vt:lpstr>
      <vt:lpstr>PowerPoint Presentation</vt:lpstr>
      <vt:lpstr>The Relational Database Model</vt:lpstr>
      <vt:lpstr>PowerPoint Presentation</vt:lpstr>
      <vt:lpstr>The Relational Database Model (continued)</vt:lpstr>
      <vt:lpstr>PowerPoint Presentation</vt:lpstr>
      <vt:lpstr>The Relational Database Model (continued)</vt:lpstr>
      <vt:lpstr>The Relational Database Model (continued)</vt:lpstr>
      <vt:lpstr>The Relational Database Model (continued)</vt:lpstr>
      <vt:lpstr>The Relational Database Model (continued)</vt:lpstr>
      <vt:lpstr>The Relational Database Model (continued)</vt:lpstr>
      <vt:lpstr>Database Management Systems </vt:lpstr>
      <vt:lpstr>Overview of Database Types</vt:lpstr>
      <vt:lpstr>Providing a User View</vt:lpstr>
      <vt:lpstr>Creating and Modifying the Database</vt:lpstr>
      <vt:lpstr>PowerPoint Presentation</vt:lpstr>
      <vt:lpstr>Creating and Modifying the Database (continued)</vt:lpstr>
      <vt:lpstr>Storing and Retrieving Data</vt:lpstr>
      <vt:lpstr>PowerPoint Presentation</vt:lpstr>
      <vt:lpstr>Manipulating Data and Generating Reports</vt:lpstr>
      <vt:lpstr>Database Administration</vt:lpstr>
      <vt:lpstr>Popular Database Management Systems</vt:lpstr>
      <vt:lpstr>Special-Purpose Database Systems</vt:lpstr>
      <vt:lpstr>Selecting a Database Management System</vt:lpstr>
      <vt:lpstr>Using Databases with Other Software</vt:lpstr>
      <vt:lpstr>Database Applications</vt:lpstr>
      <vt:lpstr>Linking Databases to the Internet</vt:lpstr>
      <vt:lpstr>Data Warehouses, Data Marts, and Data Mining</vt:lpstr>
      <vt:lpstr>PowerPoint Presentation</vt:lpstr>
      <vt:lpstr>Data Warehouses, Data Marts, and Data Mining (continued)</vt:lpstr>
      <vt:lpstr>PowerPoint Presentation</vt:lpstr>
      <vt:lpstr>Business Intelligence</vt:lpstr>
      <vt:lpstr>Business Intelligence (continued)</vt:lpstr>
      <vt:lpstr>Distributed Databases</vt:lpstr>
      <vt:lpstr>Distributed Databases (continued)</vt:lpstr>
      <vt:lpstr>Online Analytical Processing (OLAP)</vt:lpstr>
      <vt:lpstr>PowerPoint Presentation</vt:lpstr>
      <vt:lpstr>Object-Relational Database Management Systems</vt:lpstr>
      <vt:lpstr>Visual, Audio, and Other Database Systems</vt:lpstr>
      <vt:lpstr>Summary</vt:lpstr>
      <vt:lpstr>Summary (continued)</vt:lpstr>
      <vt:lpstr>Summary (continued)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Principles of Information Systems, Ninth Edition</dc:title>
  <dc:subject/>
  <dc:creator>Ezekiel</dc:creator>
  <cp:keywords/>
  <dc:description/>
  <cp:lastModifiedBy>Ezekiel</cp:lastModifiedBy>
  <cp:revision>446</cp:revision>
  <dcterms:created xsi:type="dcterms:W3CDTF">2002-11-22T15:56:32Z</dcterms:created>
  <dcterms:modified xsi:type="dcterms:W3CDTF">2021-05-25T14:28:08Z</dcterms:modified>
  <cp:category/>
</cp:coreProperties>
</file>