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0" r:id="rId17"/>
    <p:sldId id="271" r:id="rId18"/>
    <p:sldId id="285" r:id="rId19"/>
    <p:sldId id="286" r:id="rId20"/>
  </p:sldIdLst>
  <p:sldSz cx="9144000" cy="6858000" type="screen4x3"/>
  <p:notesSz cx="6858000" cy="9144000"/>
  <p:defaultTextStyle>
    <a:lvl1pPr defTabSz="457200">
      <a:defRPr sz="1600" b="1">
        <a:latin typeface="Times New Roman"/>
        <a:ea typeface="Times New Roman"/>
        <a:cs typeface="Times New Roman"/>
        <a:sym typeface="Times New Roman"/>
      </a:defRPr>
    </a:lvl1pPr>
    <a:lvl2pPr indent="457200" defTabSz="457200">
      <a:defRPr sz="1600" b="1">
        <a:latin typeface="Times New Roman"/>
        <a:ea typeface="Times New Roman"/>
        <a:cs typeface="Times New Roman"/>
        <a:sym typeface="Times New Roman"/>
      </a:defRPr>
    </a:lvl2pPr>
    <a:lvl3pPr indent="914400" defTabSz="457200">
      <a:defRPr sz="1600" b="1">
        <a:latin typeface="Times New Roman"/>
        <a:ea typeface="Times New Roman"/>
        <a:cs typeface="Times New Roman"/>
        <a:sym typeface="Times New Roman"/>
      </a:defRPr>
    </a:lvl3pPr>
    <a:lvl4pPr indent="1371600" defTabSz="457200">
      <a:defRPr sz="1600" b="1">
        <a:latin typeface="Times New Roman"/>
        <a:ea typeface="Times New Roman"/>
        <a:cs typeface="Times New Roman"/>
        <a:sym typeface="Times New Roman"/>
      </a:defRPr>
    </a:lvl4pPr>
    <a:lvl5pPr indent="1828800" defTabSz="457200">
      <a:defRPr sz="1600" b="1">
        <a:latin typeface="Times New Roman"/>
        <a:ea typeface="Times New Roman"/>
        <a:cs typeface="Times New Roman"/>
        <a:sym typeface="Times New Roman"/>
      </a:defRPr>
    </a:lvl5pPr>
    <a:lvl6pPr defTabSz="457200">
      <a:defRPr sz="1600" b="1">
        <a:latin typeface="Times New Roman"/>
        <a:ea typeface="Times New Roman"/>
        <a:cs typeface="Times New Roman"/>
        <a:sym typeface="Times New Roman"/>
      </a:defRPr>
    </a:lvl6pPr>
    <a:lvl7pPr defTabSz="457200">
      <a:defRPr sz="1600" b="1">
        <a:latin typeface="Times New Roman"/>
        <a:ea typeface="Times New Roman"/>
        <a:cs typeface="Times New Roman"/>
        <a:sym typeface="Times New Roman"/>
      </a:defRPr>
    </a:lvl7pPr>
    <a:lvl8pPr defTabSz="457200">
      <a:defRPr sz="1600" b="1">
        <a:latin typeface="Times New Roman"/>
        <a:ea typeface="Times New Roman"/>
        <a:cs typeface="Times New Roman"/>
        <a:sym typeface="Times New Roman"/>
      </a:defRPr>
    </a:lvl8pPr>
    <a:lvl9pPr defTabSz="457200">
      <a:defRPr sz="1600" b="1"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B9"/>
    <a:srgbClr val="2F6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-4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998370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3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.png"/>
          <p:cNvPicPr/>
          <p:nvPr/>
        </p:nvPicPr>
        <p:blipFill>
          <a:blip r:embed="rId2">
            <a:extLst/>
          </a:blip>
          <a:srcRect b="94134"/>
          <a:stretch>
            <a:fillRect/>
          </a:stretch>
        </p:blipFill>
        <p:spPr>
          <a:xfrm>
            <a:off x="0" y="6096000"/>
            <a:ext cx="9144000" cy="30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7600" y="6324600"/>
            <a:ext cx="1447800" cy="52705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858000" y="6400800"/>
            <a:ext cx="533400" cy="290984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spAutoFit/>
          </a:bodyPr>
          <a:lstStyle>
            <a:lvl1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197A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6513512"/>
            <a:ext cx="2756079" cy="31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9999" tIns="89999" rIns="89999" bIns="89999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1000" b="1" i="1">
                <a:solidFill>
                  <a:srgbClr val="FFFFFF"/>
                </a:solidFill>
              </a:rPr>
              <a:t>© 2010 Pittsburgh Supercomputing Center</a:t>
            </a:r>
          </a:p>
        </p:txBody>
      </p:sp>
      <p:sp>
        <p:nvSpPr>
          <p:cNvPr id="11" name="Shape 11"/>
          <p:cNvSpPr/>
          <p:nvPr/>
        </p:nvSpPr>
        <p:spPr>
          <a:xfrm>
            <a:off x="152400" y="6477000"/>
            <a:ext cx="2133600" cy="30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lnSpc>
                <a:spcPct val="9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 i="1">
                <a:solidFill>
                  <a:srgbClr val="197A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" b="1" i="1">
                <a:solidFill>
                  <a:srgbClr val="197AAB"/>
                </a:solidFill>
              </a:rPr>
              <a:t>© 2014 Pittsburgh Supercomputing Center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5">
            <a:extLst/>
          </a:blip>
          <a:srcRect b="94134"/>
          <a:stretch>
            <a:fillRect/>
          </a:stretch>
        </p:blipFill>
        <p:spPr>
          <a:xfrm>
            <a:off x="0" y="2209800"/>
            <a:ext cx="91440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54712" y="893762"/>
            <a:ext cx="2895601" cy="10541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33400" y="36512"/>
            <a:ext cx="8081963" cy="122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33400" y="1257300"/>
            <a:ext cx="8081963" cy="363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xmlns:p14="http://schemas.microsoft.com/office/powerpoint/2010/main" spd="med"/>
  <p:txStyles>
    <p:titleStyle>
      <a:lvl1pPr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1pPr>
      <a:lvl2pPr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2pPr>
      <a:lvl3pPr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3pPr>
      <a:lvl4pPr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4pPr>
      <a:lvl5pPr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5pPr>
      <a:lvl6pPr indent="457200"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6pPr>
      <a:lvl7pPr indent="914400"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7pPr>
      <a:lvl8pPr indent="1371600"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8pPr>
      <a:lvl9pPr indent="1828800" defTabSz="457200">
        <a:defRPr sz="2800">
          <a:solidFill>
            <a:srgbClr val="E47225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1pPr>
      <a:lvl2pPr marL="342900" indent="1143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2pPr>
      <a:lvl3pPr marL="342900" indent="5715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3pPr>
      <a:lvl4pPr marL="342900" indent="10287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4pPr>
      <a:lvl5pPr marL="342900" indent="14859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5pPr>
      <a:lvl6pPr marL="342900" indent="19431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6pPr>
      <a:lvl7pPr marL="342900" indent="24003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7pPr>
      <a:lvl8pPr marL="342900" indent="28575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8pPr>
      <a:lvl9pPr marL="342900" indent="3314700" defTabSz="457200">
        <a:spcBef>
          <a:spcPts val="600"/>
        </a:spcBef>
        <a:defRPr sz="2400">
          <a:solidFill>
            <a:srgbClr val="197AAB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200" b="1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adoop.apache.org/docs/current/hadoop-project-dist/hadoop-common/FileSystemShell.html" TargetMode="External"/><Relationship Id="rId3" Type="http://schemas.openxmlformats.org/officeDocument/2006/relationships/hyperlink" Target="https://hadoop.apache.org/releas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554162" y="3156241"/>
            <a:ext cx="6072188" cy="8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E4722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E47225"/>
                </a:solidFill>
              </a:rPr>
              <a:t>Introduction to Hadoop Programming</a:t>
            </a:r>
          </a:p>
        </p:txBody>
      </p:sp>
      <p:sp>
        <p:nvSpPr>
          <p:cNvPr id="20" name="Shape 20"/>
          <p:cNvSpPr/>
          <p:nvPr/>
        </p:nvSpPr>
        <p:spPr>
          <a:xfrm>
            <a:off x="603250" y="4559523"/>
            <a:ext cx="808355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197A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97AAB"/>
                </a:solidFill>
              </a:rPr>
              <a:t>Bryon Gill, Pittsburgh Supercomputing Center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E47225"/>
                </a:solidFill>
              </a:rPr>
              <a:t>Exercise: </a:t>
            </a:r>
            <a:r>
              <a:rPr sz="2800" dirty="0">
                <a:solidFill>
                  <a:srgbClr val="E47225"/>
                </a:solidFill>
              </a:rPr>
              <a:t>Packaging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jar cf wc.jar WordCount*.class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E47225"/>
                </a:solidFill>
              </a:rPr>
              <a:t>Exercise: </a:t>
            </a:r>
            <a:r>
              <a:rPr sz="2800" dirty="0">
                <a:solidFill>
                  <a:srgbClr val="E47225"/>
                </a:solidFill>
              </a:rPr>
              <a:t>Submitting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hadoop \</a:t>
            </a:r>
            <a:br>
              <a:rPr sz="2400" dirty="0">
                <a:solidFill>
                  <a:srgbClr val="197AAB"/>
                </a:solidFill>
              </a:rPr>
            </a:br>
            <a:r>
              <a:rPr sz="2400" dirty="0">
                <a:solidFill>
                  <a:srgbClr val="197AAB"/>
                </a:solidFill>
              </a:rPr>
              <a:t>jar wc.jar \</a:t>
            </a:r>
            <a:br>
              <a:rPr sz="2400" dirty="0">
                <a:solidFill>
                  <a:srgbClr val="197AAB"/>
                </a:solidFill>
              </a:rPr>
            </a:br>
            <a:r>
              <a:rPr sz="2400" dirty="0">
                <a:solidFill>
                  <a:srgbClr val="197AAB"/>
                </a:solidFill>
              </a:rPr>
              <a:t>WordCount \</a:t>
            </a:r>
            <a:br>
              <a:rPr sz="2400" dirty="0">
                <a:solidFill>
                  <a:srgbClr val="197AAB"/>
                </a:solidFill>
              </a:rPr>
            </a:br>
            <a:r>
              <a:rPr sz="2400" dirty="0">
                <a:solidFill>
                  <a:srgbClr val="197AAB"/>
                </a:solidFill>
              </a:rPr>
              <a:t>/datasets/compleat.txt \</a:t>
            </a:r>
            <a:br>
              <a:rPr sz="2400" dirty="0">
                <a:solidFill>
                  <a:srgbClr val="197AAB"/>
                </a:solidFill>
              </a:rPr>
            </a:br>
            <a:r>
              <a:rPr sz="2400" dirty="0">
                <a:solidFill>
                  <a:srgbClr val="197AAB"/>
                </a:solidFill>
              </a:rPr>
              <a:t>output \</a:t>
            </a:r>
            <a:br>
              <a:rPr sz="2400" dirty="0">
                <a:solidFill>
                  <a:srgbClr val="197AAB"/>
                </a:solidFill>
              </a:rPr>
            </a:br>
            <a:r>
              <a:rPr sz="2400" dirty="0" smtClean="0">
                <a:solidFill>
                  <a:srgbClr val="197AAB"/>
                </a:solidFill>
              </a:rPr>
              <a:t>-</a:t>
            </a:r>
            <a:r>
              <a:rPr sz="2400" dirty="0">
                <a:solidFill>
                  <a:srgbClr val="197AAB"/>
                </a:solidFill>
              </a:rPr>
              <a:t>D mapred.reduce.tasks=2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Configuring your Job Submission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Mappers and Re</a:t>
            </a:r>
            <a:r>
              <a:rPr sz="2400" dirty="0">
                <a:solidFill>
                  <a:srgbClr val="2F6FA3"/>
                </a:solidFill>
              </a:rPr>
              <a:t>du</a:t>
            </a:r>
            <a:r>
              <a:rPr sz="2400" dirty="0">
                <a:solidFill>
                  <a:srgbClr val="197AAB"/>
                </a:solidFill>
              </a:rPr>
              <a:t>cers</a:t>
            </a:r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Java options</a:t>
            </a:r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Other parameters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E47225"/>
                </a:solidFill>
              </a:rPr>
              <a:t>Monitoring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533400" y="3784599"/>
            <a:ext cx="8083550" cy="27423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2E2EB9"/>
                </a:solidFill>
              </a:rPr>
              <a:t>Web </a:t>
            </a:r>
            <a:r>
              <a:rPr lang="en-US" dirty="0">
                <a:solidFill>
                  <a:srgbClr val="2E2EB9"/>
                </a:solidFill>
              </a:rPr>
              <a:t>Interface </a:t>
            </a:r>
            <a:r>
              <a:rPr lang="en-US" dirty="0" smtClean="0">
                <a:solidFill>
                  <a:srgbClr val="2E2EB9"/>
                </a:solidFill>
              </a:rPr>
              <a:t>Ports (requires proxy on Bridges):</a:t>
            </a:r>
            <a:endParaRPr lang="en-US" dirty="0">
              <a:solidFill>
                <a:srgbClr val="2E2EB9"/>
              </a:solidFill>
            </a:endParaRPr>
          </a:p>
          <a:p>
            <a:pPr marL="566737" lvl="1" indent="-282575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2E2EB9"/>
                </a:solidFill>
              </a:rPr>
              <a:t>r741.pvt.bridges.psc.edu</a:t>
            </a:r>
            <a:r>
              <a:rPr lang="en-US" sz="2000" dirty="0" smtClean="0">
                <a:solidFill>
                  <a:srgbClr val="2E2EB9"/>
                </a:solidFill>
              </a:rPr>
              <a:t>:8088 </a:t>
            </a:r>
            <a:r>
              <a:rPr lang="en-US" sz="2000" dirty="0">
                <a:solidFill>
                  <a:srgbClr val="2E2EB9"/>
                </a:solidFill>
              </a:rPr>
              <a:t>– Yarn Resource Manager (Track Jobs)</a:t>
            </a:r>
          </a:p>
          <a:p>
            <a:pPr marL="566737" lvl="1" indent="-282575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2E2EB9"/>
                </a:solidFill>
              </a:rPr>
              <a:t>r741.pvt.bridges.psc.edu</a:t>
            </a:r>
            <a:r>
              <a:rPr lang="en-US" sz="2000" dirty="0">
                <a:solidFill>
                  <a:srgbClr val="2E2EB9"/>
                </a:solidFill>
              </a:rPr>
              <a:t>:50070 – HDFS (</a:t>
            </a:r>
            <a:r>
              <a:rPr lang="en-US" sz="2000" dirty="0" err="1">
                <a:solidFill>
                  <a:srgbClr val="2E2EB9"/>
                </a:solidFill>
              </a:rPr>
              <a:t>Namenode</a:t>
            </a:r>
            <a:r>
              <a:rPr lang="en-US" sz="2000" dirty="0">
                <a:solidFill>
                  <a:srgbClr val="2E2EB9"/>
                </a:solidFill>
              </a:rPr>
              <a:t>)</a:t>
            </a:r>
          </a:p>
          <a:p>
            <a:pPr marL="566737" lvl="1" indent="-282575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2E2EB9"/>
                </a:solidFill>
              </a:rPr>
              <a:t>r741.pvt.bridges.psc.edu</a:t>
            </a:r>
            <a:r>
              <a:rPr lang="en-US" sz="2000" dirty="0">
                <a:solidFill>
                  <a:srgbClr val="2E2EB9"/>
                </a:solidFill>
              </a:rPr>
              <a:t>:19888 – Job History Server Interface</a:t>
            </a:r>
          </a:p>
          <a:p>
            <a:pPr marL="566737" lvl="1" indent="-282575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197AA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490560"/>
            <a:ext cx="8081963" cy="305293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Read the stack trace</a:t>
            </a:r>
          </a:p>
          <a:p>
            <a:pPr>
              <a:buFontTx/>
              <a:buChar char="•"/>
            </a:pPr>
            <a:r>
              <a:rPr lang="en-US" dirty="0" smtClean="0"/>
              <a:t>Check the logs!</a:t>
            </a:r>
          </a:p>
          <a:p>
            <a:pPr>
              <a:buFontTx/>
              <a:buChar char="•"/>
            </a:pPr>
            <a:r>
              <a:rPr lang="en-US" dirty="0" smtClean="0"/>
              <a:t>Check system levels (disk, memory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Tx/>
              <a:buChar char="•"/>
            </a:pPr>
            <a:r>
              <a:rPr lang="en-US" dirty="0" smtClean="0"/>
              <a:t>Change job options memory etc.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05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Hadoop Streaming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197AAB"/>
                </a:solidFill>
              </a:rPr>
              <a:t>Alternate method for programming MR jobs</a:t>
            </a:r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197AAB"/>
                </a:solidFill>
              </a:rPr>
              <a:t>Write </a:t>
            </a:r>
            <a:r>
              <a:rPr sz="2400" dirty="0">
                <a:solidFill>
                  <a:srgbClr val="197AAB"/>
                </a:solidFill>
              </a:rPr>
              <a:t>Map/Reduce Jobs in any </a:t>
            </a:r>
            <a:r>
              <a:rPr sz="2400" dirty="0" smtClean="0">
                <a:solidFill>
                  <a:srgbClr val="197AAB"/>
                </a:solidFill>
              </a:rPr>
              <a:t>language</a:t>
            </a:r>
            <a:endParaRPr lang="en-US" dirty="0"/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197AAB"/>
                </a:solidFill>
              </a:rPr>
              <a:t>Map and Reduce each read from </a:t>
            </a:r>
            <a:r>
              <a:rPr lang="en-US" sz="2400" dirty="0" err="1" smtClean="0">
                <a:solidFill>
                  <a:srgbClr val="197AAB"/>
                </a:solidFill>
              </a:rPr>
              <a:t>stdin</a:t>
            </a:r>
            <a:endParaRPr lang="en-US" dirty="0"/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197AAB"/>
                </a:solidFill>
              </a:rPr>
              <a:t>Text class default for input/output (\t or whole line)</a:t>
            </a:r>
            <a:endParaRPr sz="2400" dirty="0">
              <a:solidFill>
                <a:srgbClr val="197AAB"/>
              </a:solidFill>
            </a:endParaRPr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Excellent for Fast Prototyping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Hadoop Streaming: Bash Example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Bash wc and cat</a:t>
            </a:r>
          </a:p>
          <a:p>
            <a:pPr marL="171450" lvl="0" indent="-17145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197AAB"/>
                </a:solidFill>
              </a:rPr>
              <a:t> hadoop  jar \</a:t>
            </a:r>
            <a:br>
              <a:rPr dirty="0">
                <a:solidFill>
                  <a:srgbClr val="197AAB"/>
                </a:solidFill>
              </a:rPr>
            </a:br>
            <a:r>
              <a:rPr dirty="0">
                <a:solidFill>
                  <a:srgbClr val="197AAB"/>
                </a:solidFill>
              </a:rPr>
              <a:t>$HADOOP_HOME/share/hadoop/tools/lib/hadoop-streaming*.jar \</a:t>
            </a:r>
            <a:br>
              <a:rPr dirty="0">
                <a:solidFill>
                  <a:srgbClr val="197AAB"/>
                </a:solidFill>
              </a:rPr>
            </a:br>
            <a:r>
              <a:rPr dirty="0">
                <a:solidFill>
                  <a:srgbClr val="197AAB"/>
                </a:solidFill>
              </a:rPr>
              <a:t> -input /datasets/plays/ \</a:t>
            </a:r>
            <a:br>
              <a:rPr dirty="0">
                <a:solidFill>
                  <a:srgbClr val="197AAB"/>
                </a:solidFill>
              </a:rPr>
            </a:br>
            <a:r>
              <a:rPr dirty="0">
                <a:solidFill>
                  <a:srgbClr val="197AAB"/>
                </a:solidFill>
              </a:rPr>
              <a:t>-output streaming-out \ </a:t>
            </a:r>
            <a:br>
              <a:rPr dirty="0">
                <a:solidFill>
                  <a:srgbClr val="197AAB"/>
                </a:solidFill>
              </a:rPr>
            </a:br>
            <a:r>
              <a:rPr dirty="0">
                <a:solidFill>
                  <a:srgbClr val="197AAB"/>
                </a:solidFill>
              </a:rPr>
              <a:t>-mapper '/bin/cat' \ </a:t>
            </a:r>
            <a:br>
              <a:rPr dirty="0">
                <a:solidFill>
                  <a:srgbClr val="197AAB"/>
                </a:solidFill>
              </a:rPr>
            </a:br>
            <a:r>
              <a:rPr dirty="0">
                <a:solidFill>
                  <a:srgbClr val="197AAB"/>
                </a:solidFill>
              </a:rPr>
              <a:t>-reducer '/usr/bin/wc -l '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Hadoop Streaming Python Example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563562" y="3749675"/>
            <a:ext cx="8083551" cy="2308226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 dirty="0">
                <a:solidFill>
                  <a:srgbClr val="197AAB"/>
                </a:solidFill>
              </a:rPr>
              <a:t>Wordcount in python</a:t>
            </a:r>
          </a:p>
          <a:p>
            <a:pPr marL="150876" lvl="0" indent="-150876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1584" dirty="0">
                <a:solidFill>
                  <a:srgbClr val="197AAB"/>
                </a:solidFill>
              </a:rPr>
              <a:t>hadoop jar </a:t>
            </a:r>
            <a:br>
              <a:rPr sz="1584" dirty="0">
                <a:solidFill>
                  <a:srgbClr val="197AAB"/>
                </a:solidFill>
              </a:rPr>
            </a:br>
            <a:r>
              <a:rPr sz="1584" dirty="0">
                <a:solidFill>
                  <a:srgbClr val="197AAB"/>
                </a:solidFill>
              </a:rPr>
              <a:t>$HADOOP_HOME/share/hadoop/tools/lib/hadoop-streaming*.jar \ </a:t>
            </a:r>
            <a:br>
              <a:rPr sz="1584" dirty="0">
                <a:solidFill>
                  <a:srgbClr val="197AAB"/>
                </a:solidFill>
              </a:rPr>
            </a:br>
            <a:r>
              <a:rPr sz="1584" dirty="0">
                <a:solidFill>
                  <a:srgbClr val="197AAB"/>
                </a:solidFill>
              </a:rPr>
              <a:t>-file </a:t>
            </a:r>
            <a:r>
              <a:rPr lang="en-US" sz="1584" dirty="0" smtClean="0">
                <a:solidFill>
                  <a:srgbClr val="197AAB"/>
                </a:solidFill>
              </a:rPr>
              <a:t>~training/hadoop/</a:t>
            </a:r>
            <a:r>
              <a:rPr sz="1584" dirty="0" smtClean="0">
                <a:solidFill>
                  <a:srgbClr val="197AAB"/>
                </a:solidFill>
              </a:rPr>
              <a:t>mapper.py </a:t>
            </a:r>
            <a:r>
              <a:rPr sz="1584" dirty="0">
                <a:solidFill>
                  <a:srgbClr val="197AAB"/>
                </a:solidFill>
              </a:rPr>
              <a:t>\</a:t>
            </a:r>
            <a:br>
              <a:rPr sz="1584" dirty="0">
                <a:solidFill>
                  <a:srgbClr val="197AAB"/>
                </a:solidFill>
              </a:rPr>
            </a:br>
            <a:r>
              <a:rPr sz="1584" dirty="0">
                <a:solidFill>
                  <a:srgbClr val="197AAB"/>
                </a:solidFill>
              </a:rPr>
              <a:t>-mapper mapper.py \</a:t>
            </a:r>
            <a:br>
              <a:rPr sz="1584" dirty="0">
                <a:solidFill>
                  <a:srgbClr val="197AAB"/>
                </a:solidFill>
              </a:rPr>
            </a:br>
            <a:r>
              <a:rPr sz="1584" dirty="0">
                <a:solidFill>
                  <a:srgbClr val="197AAB"/>
                </a:solidFill>
              </a:rPr>
              <a:t>-file </a:t>
            </a:r>
            <a:r>
              <a:rPr lang="en-US" sz="1584" dirty="0" smtClean="0">
                <a:solidFill>
                  <a:srgbClr val="197AAB"/>
                </a:solidFill>
              </a:rPr>
              <a:t>~training/hadoop/</a:t>
            </a:r>
            <a:r>
              <a:rPr sz="1584" dirty="0" smtClean="0">
                <a:solidFill>
                  <a:srgbClr val="197AAB"/>
                </a:solidFill>
              </a:rPr>
              <a:t>reducer.py </a:t>
            </a:r>
            <a:r>
              <a:rPr sz="1584" dirty="0">
                <a:solidFill>
                  <a:srgbClr val="197AAB"/>
                </a:solidFill>
              </a:rPr>
              <a:t>\</a:t>
            </a:r>
            <a:br>
              <a:rPr sz="1584" dirty="0">
                <a:solidFill>
                  <a:srgbClr val="197AAB"/>
                </a:solidFill>
              </a:rPr>
            </a:br>
            <a:r>
              <a:rPr sz="1584" dirty="0">
                <a:solidFill>
                  <a:srgbClr val="197AAB"/>
                </a:solidFill>
              </a:rPr>
              <a:t>-reducer reducer.py \</a:t>
            </a:r>
            <a:br>
              <a:rPr sz="1584" dirty="0">
                <a:solidFill>
                  <a:srgbClr val="197AAB"/>
                </a:solidFill>
              </a:rPr>
            </a:br>
            <a:r>
              <a:rPr sz="1584" dirty="0">
                <a:solidFill>
                  <a:srgbClr val="197AAB"/>
                </a:solidFill>
              </a:rPr>
              <a:t>-input /datasets/plays/ \</a:t>
            </a:r>
            <a:br>
              <a:rPr sz="1584" dirty="0">
                <a:solidFill>
                  <a:srgbClr val="197AAB"/>
                </a:solidFill>
              </a:rPr>
            </a:br>
            <a:r>
              <a:rPr sz="1584" dirty="0">
                <a:solidFill>
                  <a:srgbClr val="197AAB"/>
                </a:solidFill>
              </a:rPr>
              <a:t>-output pyout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Questions?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97AAB"/>
                </a:solidFill>
              </a:rP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References and Useful Links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533400" y="3335337"/>
            <a:ext cx="8083550" cy="33401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112013" lvl="0" indent="-112013" defTabSz="448055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197AAB"/>
                </a:solidFill>
              </a:rPr>
              <a:t>HDFS shell commands:</a:t>
            </a:r>
            <a:br>
              <a:rPr sz="1400" dirty="0">
                <a:solidFill>
                  <a:srgbClr val="197AAB"/>
                </a:solidFill>
              </a:rPr>
            </a:br>
            <a:r>
              <a:rPr sz="14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/>
              </a:rPr>
              <a:t>http://hadoop.apache.org/docs/current/hadoop-project-dist/hadoop-common/FileSystemShell.html</a:t>
            </a:r>
            <a:r>
              <a:rPr sz="1400" dirty="0">
                <a:solidFill>
                  <a:srgbClr val="197AAB"/>
                </a:solidFill>
              </a:rPr>
              <a:t> </a:t>
            </a:r>
          </a:p>
          <a:p>
            <a:pPr marL="112013" lvl="0" indent="-112013" defTabSz="448055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197AAB"/>
                </a:solidFill>
              </a:rPr>
              <a:t>Apache Hadoop Official Releases:</a:t>
            </a:r>
            <a:br>
              <a:rPr sz="1400" dirty="0">
                <a:solidFill>
                  <a:srgbClr val="197AAB"/>
                </a:solidFill>
              </a:rPr>
            </a:br>
            <a:r>
              <a:rPr sz="1400" dirty="0">
                <a:solidFill>
                  <a:srgbClr val="197AAB"/>
                </a:solidFill>
                <a:hlinkClick r:id="rId3"/>
              </a:rPr>
              <a:t>https://hadoop.apache.org/releases.html</a:t>
            </a:r>
            <a:r>
              <a:rPr sz="1400" dirty="0">
                <a:solidFill>
                  <a:srgbClr val="197AAB"/>
                </a:solidFill>
              </a:rPr>
              <a:t> </a:t>
            </a:r>
          </a:p>
          <a:p>
            <a:pPr marL="0" lvl="0" indent="0" defTabSz="448055">
              <a:spcBef>
                <a:spcPts val="500"/>
              </a:spcBef>
              <a:buClr>
                <a:srgbClr val="197AAB"/>
              </a:buClr>
              <a:buSzPct val="100000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1800">
                <a:solidFill>
                  <a:srgbClr val="000000"/>
                </a:solidFill>
              </a:defRPr>
            </a:pPr>
            <a:endParaRPr sz="1400" dirty="0">
              <a:solidFill>
                <a:srgbClr val="197AA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What We Will Discuss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 dirty="0">
                <a:solidFill>
                  <a:srgbClr val="197AAB"/>
                </a:solidFill>
              </a:rPr>
              <a:t>Hadoop Architecture Overview</a:t>
            </a:r>
          </a:p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 dirty="0">
                <a:solidFill>
                  <a:srgbClr val="197AAB"/>
                </a:solidFill>
              </a:rPr>
              <a:t>Practical Examples</a:t>
            </a:r>
          </a:p>
          <a:p>
            <a:pPr marL="603504" lvl="1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 dirty="0">
                <a:solidFill>
                  <a:srgbClr val="197AAB"/>
                </a:solidFill>
              </a:rPr>
              <a:t>“Classic” Map-Reduce</a:t>
            </a:r>
          </a:p>
          <a:p>
            <a:pPr marL="603504" lvl="1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 dirty="0">
                <a:solidFill>
                  <a:srgbClr val="197AAB"/>
                </a:solidFill>
              </a:rPr>
              <a:t>Hadoop Streaming</a:t>
            </a:r>
          </a:p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112" dirty="0" smtClean="0">
                <a:solidFill>
                  <a:srgbClr val="197AAB"/>
                </a:solidFill>
              </a:rPr>
              <a:t>Spark, </a:t>
            </a:r>
            <a:r>
              <a:rPr sz="2112" dirty="0" err="1" smtClean="0">
                <a:solidFill>
                  <a:srgbClr val="197AAB"/>
                </a:solidFill>
              </a:rPr>
              <a:t>Hbase</a:t>
            </a:r>
            <a:r>
              <a:rPr sz="2112" dirty="0" smtClean="0">
                <a:solidFill>
                  <a:srgbClr val="197AAB"/>
                </a:solidFill>
              </a:rPr>
              <a:t> </a:t>
            </a:r>
            <a:r>
              <a:rPr sz="2112" dirty="0">
                <a:solidFill>
                  <a:srgbClr val="197AAB"/>
                </a:solidFill>
              </a:rPr>
              <a:t>and Other Applications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Hadoop Overview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Framework for Big Data</a:t>
            </a:r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Map/</a:t>
            </a:r>
            <a:r>
              <a:rPr sz="2400" dirty="0" smtClean="0">
                <a:solidFill>
                  <a:srgbClr val="197AAB"/>
                </a:solidFill>
              </a:rPr>
              <a:t>Reduce</a:t>
            </a:r>
            <a:r>
              <a:rPr lang="en-US" sz="2400" dirty="0" smtClean="0">
                <a:solidFill>
                  <a:srgbClr val="197AAB"/>
                </a:solidFill>
              </a:rPr>
              <a:t> </a:t>
            </a:r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err="1"/>
              <a:t>static.googleusercontent.com</a:t>
            </a:r>
            <a:r>
              <a:rPr lang="en-US" sz="1400" dirty="0"/>
              <a:t>/media/</a:t>
            </a:r>
            <a:r>
              <a:rPr lang="en-US" sz="1400" dirty="0" err="1"/>
              <a:t>research.google.com</a:t>
            </a:r>
            <a:r>
              <a:rPr lang="en-US" sz="1400" dirty="0"/>
              <a:t>/en//archive/mapreduce-osdi04.</a:t>
            </a:r>
            <a:r>
              <a:rPr lang="en-US" sz="1400" dirty="0" smtClean="0"/>
              <a:t>pdf)</a:t>
            </a:r>
            <a:endParaRPr lang="en-US" sz="1400" dirty="0" smtClean="0">
              <a:solidFill>
                <a:srgbClr val="197AAB"/>
              </a:solidFill>
            </a:endParaRPr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197AAB"/>
                </a:solidFill>
              </a:rPr>
              <a:t>Platform </a:t>
            </a:r>
            <a:r>
              <a:rPr sz="2400" dirty="0">
                <a:solidFill>
                  <a:srgbClr val="197AAB"/>
                </a:solidFill>
              </a:rPr>
              <a:t>for Big Data Applications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Map/Reduce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197AAB"/>
                </a:solidFill>
              </a:rPr>
              <a:t>Apply a Function to all the Dat</a:t>
            </a:r>
            <a:r>
              <a:rPr lang="en-US" sz="2400" dirty="0" smtClean="0">
                <a:solidFill>
                  <a:srgbClr val="197AAB"/>
                </a:solidFill>
              </a:rPr>
              <a:t>a (key/value)</a:t>
            </a:r>
          </a:p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197AAB"/>
                </a:solidFill>
              </a:rPr>
              <a:t>Harvest</a:t>
            </a:r>
            <a:r>
              <a:rPr sz="2400" dirty="0">
                <a:solidFill>
                  <a:srgbClr val="197AAB"/>
                </a:solidFill>
              </a:rPr>
              <a:t>, Sort, and Process the </a:t>
            </a:r>
            <a:r>
              <a:rPr sz="2400" dirty="0" smtClean="0">
                <a:solidFill>
                  <a:srgbClr val="197AAB"/>
                </a:solidFill>
              </a:rPr>
              <a:t>Output</a:t>
            </a:r>
            <a:endParaRPr lang="en-US" sz="2400" dirty="0" smtClean="0">
              <a:solidFill>
                <a:srgbClr val="197AAB"/>
              </a:solidFill>
            </a:endParaRPr>
          </a:p>
          <a:p>
            <a:pPr marL="228600" lvl="1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(cat | </a:t>
            </a:r>
            <a:r>
              <a:rPr lang="en-US" dirty="0" err="1" smtClean="0"/>
              <a:t>grep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–l)</a:t>
            </a:r>
            <a:endParaRPr dirty="0">
              <a:solidFill>
                <a:srgbClr val="197AA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197AAB"/>
                </a:solidFill>
              </a:rPr>
              <a:t>5</a:t>
            </a:fld>
            <a:endParaRPr sz="1400" b="1">
              <a:solidFill>
                <a:srgbClr val="197AAB"/>
              </a:solidFill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393858" y="643242"/>
            <a:ext cx="928139" cy="5530979"/>
            <a:chOff x="0" y="0"/>
            <a:chExt cx="928138" cy="5530977"/>
          </a:xfrm>
        </p:grpSpPr>
        <p:sp>
          <p:nvSpPr>
            <p:cNvPr id="32" name="Shape 32"/>
            <p:cNvSpPr/>
            <p:nvPr/>
          </p:nvSpPr>
          <p:spPr>
            <a:xfrm>
              <a:off x="0" y="-1"/>
              <a:ext cx="928139" cy="553097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82558" y="2485315"/>
              <a:ext cx="563022" cy="560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/>
              </a:pPr>
              <a:r>
                <a:rPr sz="1600" b="1">
                  <a:latin typeface="Arial"/>
                  <a:ea typeface="Arial"/>
                  <a:cs typeface="Arial"/>
                  <a:sym typeface="Arial"/>
                </a:rPr>
                <a:t>Big </a:t>
              </a:r>
              <a:br>
                <a:rPr sz="1600" b="1">
                  <a:latin typeface="Arial"/>
                  <a:ea typeface="Arial"/>
                  <a:cs typeface="Arial"/>
                  <a:sym typeface="Arial"/>
                </a:rPr>
              </a:br>
              <a:r>
                <a:rPr sz="1600" b="1"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199756" y="4889500"/>
            <a:ext cx="928139" cy="444500"/>
            <a:chOff x="0" y="0"/>
            <a:chExt cx="928138" cy="444500"/>
          </a:xfrm>
        </p:grpSpPr>
        <p:sp>
          <p:nvSpPr>
            <p:cNvPr id="35" name="Shape 35"/>
            <p:cNvSpPr/>
            <p:nvPr/>
          </p:nvSpPr>
          <p:spPr>
            <a:xfrm>
              <a:off x="38619" y="0"/>
              <a:ext cx="850901" cy="4445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-1" y="72416"/>
              <a:ext cx="928139" cy="299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500" b="1"/>
                <a:t>… Split n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238375" y="1333500"/>
            <a:ext cx="850900" cy="444500"/>
            <a:chOff x="0" y="0"/>
            <a:chExt cx="850900" cy="4445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0900" cy="4445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69250" y="66273"/>
              <a:ext cx="71240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Split 1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238375" y="3111500"/>
            <a:ext cx="850900" cy="444500"/>
            <a:chOff x="0" y="0"/>
            <a:chExt cx="850900" cy="444500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850900" cy="4445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250" y="66273"/>
              <a:ext cx="71240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Split 3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238375" y="4000500"/>
            <a:ext cx="850900" cy="444500"/>
            <a:chOff x="0" y="0"/>
            <a:chExt cx="850900" cy="444500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850900" cy="4445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69250" y="66273"/>
              <a:ext cx="71240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Split 4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2238375" y="2222500"/>
            <a:ext cx="850900" cy="444500"/>
            <a:chOff x="0" y="0"/>
            <a:chExt cx="850900" cy="444500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850900" cy="4445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69250" y="66273"/>
              <a:ext cx="71240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Split 2</a:t>
              </a:r>
            </a:p>
          </p:txBody>
        </p:sp>
      </p:grpSp>
      <p:sp>
        <p:nvSpPr>
          <p:cNvPr id="50" name="Shape 50"/>
          <p:cNvSpPr/>
          <p:nvPr/>
        </p:nvSpPr>
        <p:spPr>
          <a:xfrm flipV="1">
            <a:off x="1343024" y="1509712"/>
            <a:ext cx="895351" cy="204787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V="1">
            <a:off x="1343024" y="2443162"/>
            <a:ext cx="895351" cy="111442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V="1">
            <a:off x="1343025" y="3332162"/>
            <a:ext cx="895351" cy="22542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343024" y="3556000"/>
            <a:ext cx="939802" cy="7112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343024" y="3556000"/>
            <a:ext cx="895352" cy="16002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7" name="Group 57"/>
          <p:cNvGrpSpPr/>
          <p:nvPr/>
        </p:nvGrpSpPr>
        <p:grpSpPr>
          <a:xfrm>
            <a:off x="4883778" y="4889500"/>
            <a:ext cx="932194" cy="444500"/>
            <a:chOff x="0" y="0"/>
            <a:chExt cx="932193" cy="444500"/>
          </a:xfrm>
        </p:grpSpPr>
        <p:sp>
          <p:nvSpPr>
            <p:cNvPr id="55" name="Shape 55"/>
            <p:cNvSpPr/>
            <p:nvPr/>
          </p:nvSpPr>
          <p:spPr>
            <a:xfrm>
              <a:off x="40646" y="0"/>
              <a:ext cx="850901" cy="444500"/>
            </a:xfrm>
            <a:prstGeom prst="rect">
              <a:avLst/>
            </a:prstGeom>
            <a:solidFill>
              <a:srgbClr val="FFD320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-1" y="90842"/>
              <a:ext cx="932195" cy="262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… Output n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4907014" y="1333500"/>
            <a:ext cx="885723" cy="444500"/>
            <a:chOff x="0" y="0"/>
            <a:chExt cx="885722" cy="444500"/>
          </a:xfrm>
        </p:grpSpPr>
        <p:sp>
          <p:nvSpPr>
            <p:cNvPr id="58" name="Shape 58"/>
            <p:cNvSpPr/>
            <p:nvPr/>
          </p:nvSpPr>
          <p:spPr>
            <a:xfrm>
              <a:off x="17410" y="0"/>
              <a:ext cx="850901" cy="444500"/>
            </a:xfrm>
            <a:prstGeom prst="rect">
              <a:avLst/>
            </a:prstGeom>
            <a:solidFill>
              <a:srgbClr val="FFD320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72416"/>
              <a:ext cx="885722" cy="299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500" b="1"/>
                <a:t>Output 1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4907014" y="3111500"/>
            <a:ext cx="885723" cy="444500"/>
            <a:chOff x="0" y="0"/>
            <a:chExt cx="885722" cy="444500"/>
          </a:xfrm>
        </p:grpSpPr>
        <p:sp>
          <p:nvSpPr>
            <p:cNvPr id="61" name="Shape 61"/>
            <p:cNvSpPr/>
            <p:nvPr/>
          </p:nvSpPr>
          <p:spPr>
            <a:xfrm>
              <a:off x="17410" y="0"/>
              <a:ext cx="850901" cy="444500"/>
            </a:xfrm>
            <a:prstGeom prst="rect">
              <a:avLst/>
            </a:prstGeom>
            <a:solidFill>
              <a:srgbClr val="FFD320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72416"/>
              <a:ext cx="885722" cy="299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500" b="1"/>
                <a:t>Output 3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4895901" y="3984625"/>
            <a:ext cx="885723" cy="444500"/>
            <a:chOff x="0" y="0"/>
            <a:chExt cx="885722" cy="444500"/>
          </a:xfrm>
        </p:grpSpPr>
        <p:sp>
          <p:nvSpPr>
            <p:cNvPr id="64" name="Shape 64"/>
            <p:cNvSpPr/>
            <p:nvPr/>
          </p:nvSpPr>
          <p:spPr>
            <a:xfrm>
              <a:off x="17410" y="0"/>
              <a:ext cx="850901" cy="444500"/>
            </a:xfrm>
            <a:prstGeom prst="rect">
              <a:avLst/>
            </a:prstGeom>
            <a:solidFill>
              <a:srgbClr val="FFD320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72416"/>
              <a:ext cx="885722" cy="299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500" b="1"/>
                <a:t>Output 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4907014" y="2222500"/>
            <a:ext cx="885723" cy="444500"/>
            <a:chOff x="0" y="0"/>
            <a:chExt cx="885722" cy="444500"/>
          </a:xfrm>
        </p:grpSpPr>
        <p:sp>
          <p:nvSpPr>
            <p:cNvPr id="67" name="Shape 67"/>
            <p:cNvSpPr/>
            <p:nvPr/>
          </p:nvSpPr>
          <p:spPr>
            <a:xfrm>
              <a:off x="17410" y="0"/>
              <a:ext cx="850901" cy="444500"/>
            </a:xfrm>
            <a:prstGeom prst="rect">
              <a:avLst/>
            </a:prstGeom>
            <a:solidFill>
              <a:srgbClr val="FFD320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72416"/>
              <a:ext cx="885722" cy="299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500" b="1"/>
                <a:t>Output 2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6246312" y="1333500"/>
            <a:ext cx="893176" cy="4002088"/>
            <a:chOff x="0" y="0"/>
            <a:chExt cx="893175" cy="4002087"/>
          </a:xfrm>
        </p:grpSpPr>
        <p:sp>
          <p:nvSpPr>
            <p:cNvPr id="70" name="Shape 70"/>
            <p:cNvSpPr/>
            <p:nvPr/>
          </p:nvSpPr>
          <p:spPr>
            <a:xfrm>
              <a:off x="21137" y="0"/>
              <a:ext cx="850901" cy="4002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13500000" scaled="0"/>
            </a:gra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-1" y="1730767"/>
              <a:ext cx="893177" cy="540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/>
              </a:pPr>
              <a:r>
                <a:rPr sz="1600" b="1">
                  <a:latin typeface="Arial"/>
                  <a:ea typeface="Arial"/>
                  <a:cs typeface="Arial"/>
                  <a:sym typeface="Arial"/>
                </a:rPr>
                <a:t>Reduce </a:t>
              </a:r>
              <a:br>
                <a:rPr sz="1600" b="1">
                  <a:latin typeface="Arial"/>
                  <a:ea typeface="Arial"/>
                  <a:cs typeface="Arial"/>
                  <a:sym typeface="Arial"/>
                </a:rPr>
              </a:br>
              <a:r>
                <a:rPr sz="1600" b="1">
                  <a:latin typeface="Arial"/>
                  <a:ea typeface="Arial"/>
                  <a:cs typeface="Arial"/>
                  <a:sym typeface="Arial"/>
                </a:rPr>
                <a:t>F(x)</a:t>
              </a: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3581399" y="844549"/>
            <a:ext cx="850901" cy="5202239"/>
            <a:chOff x="0" y="0"/>
            <a:chExt cx="850900" cy="5202237"/>
          </a:xfrm>
        </p:grpSpPr>
        <p:sp>
          <p:nvSpPr>
            <p:cNvPr id="73" name="Shape 73"/>
            <p:cNvSpPr/>
            <p:nvPr/>
          </p:nvSpPr>
          <p:spPr>
            <a:xfrm>
              <a:off x="0" y="-1"/>
              <a:ext cx="850900" cy="520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6FF00"/>
                </a:gs>
              </a:gsLst>
              <a:path path="circle">
                <a:fillToRect l="37721" t="-19636" r="62278" b="119636"/>
              </a:path>
            </a:gra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42672" y="2330842"/>
              <a:ext cx="565556" cy="540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/>
              </a:pPr>
              <a:r>
                <a:rPr sz="1600" b="1">
                  <a:latin typeface="Arial"/>
                  <a:ea typeface="Arial"/>
                  <a:cs typeface="Arial"/>
                  <a:sym typeface="Arial"/>
                </a:rPr>
                <a:t>Map </a:t>
              </a:r>
              <a:br>
                <a:rPr sz="1600" b="1">
                  <a:latin typeface="Arial"/>
                  <a:ea typeface="Arial"/>
                  <a:cs typeface="Arial"/>
                  <a:sym typeface="Arial"/>
                </a:rPr>
              </a:br>
              <a:r>
                <a:rPr sz="1600" b="1">
                  <a:latin typeface="Arial"/>
                  <a:ea typeface="Arial"/>
                  <a:cs typeface="Arial"/>
                  <a:sym typeface="Arial"/>
                </a:rPr>
                <a:t>F(x)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7654925" y="2444750"/>
            <a:ext cx="1208088" cy="1689100"/>
            <a:chOff x="0" y="0"/>
            <a:chExt cx="1208087" cy="1689100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1208088" cy="1689100"/>
            </a:xfrm>
            <a:prstGeom prst="rect">
              <a:avLst/>
            </a:prstGeom>
            <a:solidFill>
              <a:srgbClr val="00AE00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42188" y="688573"/>
              <a:ext cx="723711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Result</a:t>
              </a:r>
            </a:p>
          </p:txBody>
        </p:sp>
      </p:grpSp>
      <p:sp>
        <p:nvSpPr>
          <p:cNvPr id="79" name="Shape 79"/>
          <p:cNvSpPr/>
          <p:nvPr/>
        </p:nvSpPr>
        <p:spPr>
          <a:xfrm>
            <a:off x="3089274" y="1555750"/>
            <a:ext cx="671514" cy="1588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089275" y="2444749"/>
            <a:ext cx="536576" cy="1589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089275" y="3333749"/>
            <a:ext cx="536576" cy="1589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089275" y="4222749"/>
            <a:ext cx="582613" cy="1589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089275" y="5113337"/>
            <a:ext cx="627063" cy="1588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297362" y="1555750"/>
            <a:ext cx="671514" cy="1588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86262" y="2444749"/>
            <a:ext cx="582613" cy="1589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432300" y="3333750"/>
            <a:ext cx="492126" cy="1588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386262" y="5113337"/>
            <a:ext cx="536576" cy="1589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432300" y="4222750"/>
            <a:ext cx="492126" cy="1588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775324" y="1555750"/>
            <a:ext cx="447676" cy="16891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775324" y="2444750"/>
            <a:ext cx="492126" cy="8001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 flipV="1">
            <a:off x="5775324" y="3243262"/>
            <a:ext cx="536576" cy="9207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V="1">
            <a:off x="5775324" y="3243262"/>
            <a:ext cx="492126" cy="93662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V="1">
            <a:off x="5730874" y="3333750"/>
            <a:ext cx="536577" cy="1825625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7118349" y="3333749"/>
            <a:ext cx="536576" cy="1589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382962" y="266991"/>
            <a:ext cx="2286001" cy="48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E4722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E47225"/>
                </a:solidFill>
              </a:rPr>
              <a:t>Map/Reduce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HDFS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03454" lvl="0" indent="-203454" defTabSz="406908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800100" algn="l"/>
                <a:tab pos="1612900" algn="l"/>
                <a:tab pos="2425700" algn="l"/>
                <a:tab pos="3238500" algn="l"/>
                <a:tab pos="4051300" algn="l"/>
                <a:tab pos="4864100" algn="l"/>
                <a:tab pos="5676900" algn="l"/>
                <a:tab pos="6489700" algn="l"/>
                <a:tab pos="7302500" algn="l"/>
                <a:tab pos="8115300" algn="l"/>
                <a:tab pos="8928100" algn="l"/>
              </a:tabLst>
              <a:defRPr sz="1800">
                <a:solidFill>
                  <a:srgbClr val="000000"/>
                </a:solidFill>
              </a:defRPr>
            </a:pPr>
            <a:r>
              <a:rPr sz="2136" dirty="0">
                <a:solidFill>
                  <a:srgbClr val="197AAB"/>
                </a:solidFill>
              </a:rPr>
              <a:t>Distributed FS Layer</a:t>
            </a:r>
          </a:p>
          <a:p>
            <a:pPr marL="203454" lvl="0" indent="-203454" defTabSz="406908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800100" algn="l"/>
                <a:tab pos="1612900" algn="l"/>
                <a:tab pos="2425700" algn="l"/>
                <a:tab pos="3238500" algn="l"/>
                <a:tab pos="4051300" algn="l"/>
                <a:tab pos="4864100" algn="l"/>
                <a:tab pos="5676900" algn="l"/>
                <a:tab pos="6489700" algn="l"/>
                <a:tab pos="7302500" algn="l"/>
                <a:tab pos="8115300" algn="l"/>
                <a:tab pos="8928100" algn="l"/>
              </a:tabLst>
              <a:defRPr sz="1800">
                <a:solidFill>
                  <a:srgbClr val="000000"/>
                </a:solidFill>
              </a:defRPr>
            </a:pPr>
            <a:r>
              <a:rPr sz="2136" dirty="0">
                <a:solidFill>
                  <a:srgbClr val="197AAB"/>
                </a:solidFill>
              </a:rPr>
              <a:t>WORM fs</a:t>
            </a:r>
          </a:p>
          <a:p>
            <a:pPr marL="504396" lvl="1" indent="-251491" defTabSz="406908">
              <a:spcBef>
                <a:spcPts val="400"/>
              </a:spcBef>
              <a:buClr>
                <a:srgbClr val="197AAB"/>
              </a:buClr>
              <a:buSzPct val="100000"/>
              <a:buFont typeface="Arial"/>
              <a:buChar char="–"/>
              <a:tabLst>
                <a:tab pos="800100" algn="l"/>
                <a:tab pos="1612900" algn="l"/>
                <a:tab pos="2425700" algn="l"/>
                <a:tab pos="3238500" algn="l"/>
                <a:tab pos="4051300" algn="l"/>
                <a:tab pos="4864100" algn="l"/>
                <a:tab pos="5676900" algn="l"/>
                <a:tab pos="6489700" algn="l"/>
                <a:tab pos="7302500" algn="l"/>
                <a:tab pos="8115300" algn="l"/>
                <a:tab pos="8928100" algn="l"/>
              </a:tabLst>
              <a:defRPr sz="1800">
                <a:solidFill>
                  <a:srgbClr val="000000"/>
                </a:solidFill>
              </a:defRPr>
            </a:pPr>
            <a:r>
              <a:rPr sz="1779" dirty="0">
                <a:solidFill>
                  <a:srgbClr val="197AAB"/>
                </a:solidFill>
              </a:rPr>
              <a:t>Optimized for Streaming Throughput</a:t>
            </a:r>
          </a:p>
          <a:p>
            <a:pPr marL="203454" lvl="0" indent="-203454" defTabSz="406908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800100" algn="l"/>
                <a:tab pos="1612900" algn="l"/>
                <a:tab pos="2425700" algn="l"/>
                <a:tab pos="3238500" algn="l"/>
                <a:tab pos="4051300" algn="l"/>
                <a:tab pos="4864100" algn="l"/>
                <a:tab pos="5676900" algn="l"/>
                <a:tab pos="6489700" algn="l"/>
                <a:tab pos="7302500" algn="l"/>
                <a:tab pos="8115300" algn="l"/>
                <a:tab pos="8928100" algn="l"/>
              </a:tabLst>
              <a:defRPr sz="1800">
                <a:solidFill>
                  <a:srgbClr val="000000"/>
                </a:solidFill>
              </a:defRPr>
            </a:pPr>
            <a:r>
              <a:rPr sz="2136" dirty="0">
                <a:solidFill>
                  <a:srgbClr val="197AAB"/>
                </a:solidFill>
              </a:rPr>
              <a:t>Exports</a:t>
            </a:r>
          </a:p>
          <a:p>
            <a:pPr marL="203454" lvl="0" indent="-203454" defTabSz="406908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800100" algn="l"/>
                <a:tab pos="1612900" algn="l"/>
                <a:tab pos="2425700" algn="l"/>
                <a:tab pos="3238500" algn="l"/>
                <a:tab pos="4051300" algn="l"/>
                <a:tab pos="4864100" algn="l"/>
                <a:tab pos="5676900" algn="l"/>
                <a:tab pos="6489700" algn="l"/>
                <a:tab pos="7302500" algn="l"/>
                <a:tab pos="8115300" algn="l"/>
                <a:tab pos="8928100" algn="l"/>
              </a:tabLst>
              <a:defRPr sz="1800">
                <a:solidFill>
                  <a:srgbClr val="000000"/>
                </a:solidFill>
              </a:defRPr>
            </a:pPr>
            <a:r>
              <a:rPr sz="2136" dirty="0">
                <a:solidFill>
                  <a:srgbClr val="197AAB"/>
                </a:solidFill>
              </a:rPr>
              <a:t>Replication</a:t>
            </a:r>
          </a:p>
          <a:p>
            <a:pPr marL="203454" lvl="4" indent="-203454" defTabSz="406908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800100" algn="l"/>
                <a:tab pos="1612900" algn="l"/>
                <a:tab pos="2425700" algn="l"/>
                <a:tab pos="3238500" algn="l"/>
                <a:tab pos="4051300" algn="l"/>
                <a:tab pos="4864100" algn="l"/>
                <a:tab pos="5676900" algn="l"/>
                <a:tab pos="6489700" algn="l"/>
                <a:tab pos="7302500" algn="l"/>
                <a:tab pos="8115300" algn="l"/>
                <a:tab pos="8928100" algn="l"/>
              </a:tabLst>
              <a:defRPr sz="1800">
                <a:solidFill>
                  <a:srgbClr val="000000"/>
                </a:solidFill>
              </a:defRPr>
            </a:pPr>
            <a:r>
              <a:rPr sz="2136" dirty="0">
                <a:solidFill>
                  <a:srgbClr val="197AAB"/>
                </a:solidFill>
              </a:rPr>
              <a:t>Process data in place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HDFS Invocations: Getting Data In and Out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97AAB"/>
                </a:solidFill>
              </a:rPr>
              <a:t>hdfs dfs -ls</a:t>
            </a:r>
          </a:p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97AAB"/>
                </a:solidFill>
              </a:rPr>
              <a:t>hdfs dfs -put</a:t>
            </a:r>
          </a:p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97AAB"/>
                </a:solidFill>
              </a:rPr>
              <a:t>hdfs dfs -get</a:t>
            </a:r>
          </a:p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97AAB"/>
                </a:solidFill>
              </a:rPr>
              <a:t>hdfs dfs -rm</a:t>
            </a:r>
          </a:p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97AAB"/>
                </a:solidFill>
              </a:rPr>
              <a:t>hdfs dfs -mkdir</a:t>
            </a:r>
          </a:p>
          <a:p>
            <a:pPr marL="201168" lvl="0" indent="-201168" defTabSz="402336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•"/>
              <a:tabLst>
                <a:tab pos="787400" algn="l"/>
                <a:tab pos="1587500" algn="l"/>
                <a:tab pos="2400300" algn="l"/>
                <a:tab pos="3200400" algn="l"/>
                <a:tab pos="4000500" algn="l"/>
                <a:tab pos="4813300" algn="l"/>
                <a:tab pos="5613400" algn="l"/>
                <a:tab pos="6413500" algn="l"/>
                <a:tab pos="7226300" algn="l"/>
                <a:tab pos="8026400" algn="l"/>
                <a:tab pos="8839200" algn="l"/>
              </a:tabLst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97AAB"/>
                </a:solidFill>
              </a:rPr>
              <a:t>hdfs dfs -rmdir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47225"/>
                </a:solidFill>
              </a:rPr>
              <a:t>Writing Hadoop Programs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8600" lvl="0" indent="-228600">
              <a:buClr>
                <a:srgbClr val="197AAB"/>
              </a:buClr>
              <a:buSzPct val="100000"/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197AAB"/>
                </a:solidFill>
              </a:rPr>
              <a:t>Wordcount Example: Wordcount.java</a:t>
            </a:r>
          </a:p>
          <a:p>
            <a:pPr marL="566737" lvl="1" indent="-282575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197AAB"/>
                </a:solidFill>
              </a:rPr>
              <a:t>Map Class</a:t>
            </a:r>
          </a:p>
          <a:p>
            <a:pPr marL="566737" lvl="1" indent="-282575">
              <a:spcBef>
                <a:spcPts val="500"/>
              </a:spcBef>
              <a:buClr>
                <a:srgbClr val="197AAB"/>
              </a:buClr>
              <a:buSzPct val="100000"/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197AAB"/>
                </a:solidFill>
              </a:rPr>
              <a:t>Reduce Class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8355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E47225"/>
                </a:solidFill>
              </a:rPr>
              <a:t>Exercise: </a:t>
            </a:r>
            <a:r>
              <a:rPr sz="2800" dirty="0">
                <a:solidFill>
                  <a:srgbClr val="E47225"/>
                </a:solidFill>
              </a:rPr>
              <a:t>Compiling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533400" y="3784600"/>
            <a:ext cx="8083550" cy="23082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err="1" smtClean="0">
                <a:solidFill>
                  <a:srgbClr val="197AAB"/>
                </a:solidFill>
              </a:rPr>
              <a:t>cp</a:t>
            </a:r>
            <a:r>
              <a:rPr lang="en-US" sz="2400" dirty="0" smtClean="0">
                <a:solidFill>
                  <a:srgbClr val="197AAB"/>
                </a:solidFill>
              </a:rPr>
              <a:t> /home/training/</a:t>
            </a:r>
            <a:r>
              <a:rPr lang="en-US" sz="2400" dirty="0" err="1" smtClean="0">
                <a:solidFill>
                  <a:srgbClr val="197AAB"/>
                </a:solidFill>
              </a:rPr>
              <a:t>hadoop</a:t>
            </a:r>
            <a:r>
              <a:rPr lang="en-US" sz="2400" dirty="0" smtClean="0">
                <a:solidFill>
                  <a:srgbClr val="197AAB"/>
                </a:solidFill>
              </a:rPr>
              <a:t>/* </a:t>
            </a:r>
            <a:r>
              <a:rPr lang="en-US" sz="2400" dirty="0" smtClean="0">
                <a:solidFill>
                  <a:srgbClr val="197AAB"/>
                </a:solidFill>
              </a:rPr>
              <a:t>./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err="1" smtClean="0">
                <a:solidFill>
                  <a:srgbClr val="197AAB"/>
                </a:solidFill>
              </a:rPr>
              <a:t>h</a:t>
            </a:r>
            <a:r>
              <a:rPr sz="2400" dirty="0" err="1" smtClean="0">
                <a:solidFill>
                  <a:srgbClr val="197AAB"/>
                </a:solidFill>
              </a:rPr>
              <a:t>adoop</a:t>
            </a:r>
            <a:r>
              <a:rPr sz="2400" dirty="0" smtClean="0">
                <a:solidFill>
                  <a:srgbClr val="197AAB"/>
                </a:solidFill>
              </a:rPr>
              <a:t> </a:t>
            </a:r>
            <a:r>
              <a:rPr sz="2400" dirty="0">
                <a:solidFill>
                  <a:srgbClr val="197AAB"/>
                </a:solidFill>
              </a:rPr>
              <a:t>com.sun.tools.javac.Main WordCount.java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11924</TotalTime>
  <Words>377</Words>
  <Application>Microsoft Macintosh PowerPoint</Application>
  <PresentationFormat>On-screen Show (4:3)</PresentationFormat>
  <Paragraphs>90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PowerPoint Presentation</vt:lpstr>
      <vt:lpstr>What We Will Discuss</vt:lpstr>
      <vt:lpstr>Hadoop Overview</vt:lpstr>
      <vt:lpstr>Map/Reduce</vt:lpstr>
      <vt:lpstr>PowerPoint Presentation</vt:lpstr>
      <vt:lpstr>HDFS</vt:lpstr>
      <vt:lpstr>HDFS Invocations: Getting Data In and Out</vt:lpstr>
      <vt:lpstr>Writing Hadoop Programs</vt:lpstr>
      <vt:lpstr>Exercise: Compiling</vt:lpstr>
      <vt:lpstr>Exercise: Packaging</vt:lpstr>
      <vt:lpstr>Exercise: Submitting</vt:lpstr>
      <vt:lpstr>Configuring your Job Submission</vt:lpstr>
      <vt:lpstr>Monitoring</vt:lpstr>
      <vt:lpstr>Troubleshooting</vt:lpstr>
      <vt:lpstr>Hadoop Streaming</vt:lpstr>
      <vt:lpstr>Hadoop Streaming: Bash Example</vt:lpstr>
      <vt:lpstr>Hadoop Streaming Python Example</vt:lpstr>
      <vt:lpstr>Questions?</vt:lpstr>
      <vt:lpstr>References and 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Bryon Gill</cp:lastModifiedBy>
  <cp:revision>40</cp:revision>
  <dcterms:modified xsi:type="dcterms:W3CDTF">2017-04-27T18:50:14Z</dcterms:modified>
</cp:coreProperties>
</file>