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6" r:id="rId7"/>
    <p:sldId id="268" r:id="rId8"/>
    <p:sldId id="267" r:id="rId9"/>
    <p:sldId id="26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CE2"/>
    <a:srgbClr val="9AA781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5633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0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AA7C0E-671C-4B77-911B-A50719B6763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8C40EF-B4C3-445D-ADB1-848220892B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9EA265A9-C3FA-4B65-AA26-2CCC31D9F3D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BA494-C534-4AD4-B68B-74EC4CBDD5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1B0F-B895-4520-8A3A-023AA19702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3303D-2A33-491D-BA02-5B88D93045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F529F-855F-42D2-AD6D-4EFE05E4C7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ACD72-0BF7-4417-9785-0A10EE4E960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B98A-5F8C-4A13-83AF-EC3BCC74DF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C4F2D-039D-4A4F-AA03-F71831B3B94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F3983-C50C-4835-A850-3EB7C58CC6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93C65-757E-4AA5-814E-03BCAABE0D6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4CD0E-3DBF-4998-A531-83590D28B2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E59D6-44D8-4297-A87B-6A8797D36EC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6AB8D-D566-43E5-A461-C3AFD9D9DF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210E4-04D3-4952-B704-05D23656DBB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F1F8D-3C7F-4F0F-BAC8-4B30C1B2DA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FBE16-D516-45A9-9CCB-EFBB6B5A95A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08A88-4E85-450A-BFCD-0D0A3F1E97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A639C-7801-474E-8BEB-5EF326B70FF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29648-B8DB-413A-B996-66ED6EC52D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A2CA7-69BC-4DB3-95F4-4FE920271EE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8ECC6-3216-46BB-B200-3E09DAB427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D6525-EAE7-4855-AD7A-36E7F4D457A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207A-8334-4397-A10B-52052499A2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959252-761E-4F43-B84F-6DDB711ED78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D6B843B-8BB9-493D-A064-519D6E284D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8550" y="788035"/>
            <a:ext cx="6947535" cy="2153285"/>
            <a:chOff x="1729" y="2746"/>
            <a:chExt cx="10941" cy="3391"/>
          </a:xfrm>
        </p:grpSpPr>
        <p:sp>
          <p:nvSpPr>
            <p:cNvPr id="2050" name="TextBox 6"/>
            <p:cNvSpPr txBox="1">
              <a:spLocks noChangeArrowheads="1"/>
            </p:cNvSpPr>
            <p:nvPr/>
          </p:nvSpPr>
          <p:spPr bwMode="auto">
            <a:xfrm>
              <a:off x="1729" y="2746"/>
              <a:ext cx="10941" cy="33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sz="4400"/>
                <a:t>Fuzzy Inference Systems</a:t>
              </a:r>
              <a:endParaRPr sz="4400"/>
            </a:p>
            <a:p>
              <a:endParaRPr lang="zh-CN" altLang="en-US"/>
            </a:p>
            <a:p>
              <a:pPr algn="r"/>
              <a:endParaRPr lang="en-US" altLang="zh-CN" sz="3600">
                <a:solidFill>
                  <a:schemeClr val="tx1"/>
                </a:solidFill>
              </a:endParaRPr>
            </a:p>
            <a:p>
              <a:pPr algn="r"/>
              <a:r>
                <a:rPr lang="en-US" altLang="zh-CN" sz="3600">
                  <a:solidFill>
                    <a:schemeClr val="tx1"/>
                  </a:solidFill>
                </a:rPr>
                <a:t>——</a:t>
              </a:r>
              <a:r>
                <a:rPr lang="zh-CN" altLang="en-US" sz="3600">
                  <a:solidFill>
                    <a:schemeClr val="tx1"/>
                  </a:solidFill>
                </a:rPr>
                <a:t>郑明航</a:t>
              </a:r>
              <a:endParaRPr lang="zh-CN" altLang="en-US" sz="360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729" y="4132"/>
              <a:ext cx="10120" cy="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2445" y="1765300"/>
            <a:ext cx="7590155" cy="3571875"/>
            <a:chOff x="557" y="2587"/>
            <a:chExt cx="11953" cy="5625"/>
          </a:xfrm>
        </p:grpSpPr>
        <p:sp>
          <p:nvSpPr>
            <p:cNvPr id="4108" name="矩形 6"/>
            <p:cNvSpPr>
              <a:spLocks noChangeArrowheads="1"/>
            </p:cNvSpPr>
            <p:nvPr/>
          </p:nvSpPr>
          <p:spPr bwMode="auto">
            <a:xfrm>
              <a:off x="557" y="4480"/>
              <a:ext cx="4433" cy="15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Fuzzy Inference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Systems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6309" y="2587"/>
              <a:ext cx="5962" cy="787"/>
            </a:xfrm>
            <a:prstGeom prst="roundRect">
              <a:avLst/>
            </a:prstGeom>
            <a:solidFill>
              <a:srgbClr val="90C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09" y="3824"/>
              <a:ext cx="5962" cy="788"/>
            </a:xfrm>
            <a:prstGeom prst="roundRect">
              <a:avLst/>
            </a:prstGeom>
            <a:solidFill>
              <a:srgbClr val="90C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309" y="4949"/>
              <a:ext cx="5962" cy="788"/>
            </a:xfrm>
            <a:prstGeom prst="roundRect">
              <a:avLst/>
            </a:prstGeom>
            <a:solidFill>
              <a:srgbClr val="90C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309" y="6187"/>
              <a:ext cx="5962" cy="787"/>
            </a:xfrm>
            <a:prstGeom prst="roundRect">
              <a:avLst/>
            </a:prstGeom>
            <a:solidFill>
              <a:srgbClr val="90C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309" y="7424"/>
              <a:ext cx="5962" cy="788"/>
            </a:xfrm>
            <a:prstGeom prst="roundRect">
              <a:avLst/>
            </a:prstGeom>
            <a:solidFill>
              <a:srgbClr val="90C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5184" y="2812"/>
              <a:ext cx="787" cy="5296"/>
            </a:xfrm>
            <a:prstGeom prst="leftBrace">
              <a:avLst>
                <a:gd name="adj1" fmla="val 46352"/>
                <a:gd name="adj2" fmla="val 50000"/>
              </a:avLst>
            </a:prstGeom>
            <a:ln w="25400">
              <a:solidFill>
                <a:srgbClr val="9AA7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09" name="文本框 39"/>
            <p:cNvSpPr txBox="1">
              <a:spLocks noChangeArrowheads="1"/>
            </p:cNvSpPr>
            <p:nvPr/>
          </p:nvSpPr>
          <p:spPr bwMode="auto">
            <a:xfrm>
              <a:off x="7096" y="2699"/>
              <a:ext cx="5415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verview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0" name="文本框 40"/>
            <p:cNvSpPr txBox="1">
              <a:spLocks noChangeArrowheads="1"/>
            </p:cNvSpPr>
            <p:nvPr/>
          </p:nvSpPr>
          <p:spPr bwMode="auto">
            <a:xfrm>
              <a:off x="7096" y="3937"/>
              <a:ext cx="5415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uzzification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1" name="文本框 41"/>
            <p:cNvSpPr txBox="1">
              <a:spLocks noChangeArrowheads="1"/>
            </p:cNvSpPr>
            <p:nvPr/>
          </p:nvSpPr>
          <p:spPr bwMode="auto">
            <a:xfrm>
              <a:off x="7096" y="5062"/>
              <a:ext cx="5415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Fuzzy rule library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2" name="文本框 42"/>
            <p:cNvSpPr txBox="1">
              <a:spLocks noChangeArrowheads="1"/>
            </p:cNvSpPr>
            <p:nvPr/>
          </p:nvSpPr>
          <p:spPr bwMode="auto">
            <a:xfrm>
              <a:off x="7096" y="6291"/>
              <a:ext cx="5415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nference method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3" name="矩形 43"/>
            <p:cNvSpPr>
              <a:spLocks noChangeArrowheads="1"/>
            </p:cNvSpPr>
            <p:nvPr/>
          </p:nvSpPr>
          <p:spPr bwMode="auto">
            <a:xfrm>
              <a:off x="7096" y="7528"/>
              <a:ext cx="2845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efuzzification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矩形 6"/>
          <p:cNvSpPr>
            <a:spLocks noChangeArrowheads="1"/>
          </p:cNvSpPr>
          <p:nvPr/>
        </p:nvSpPr>
        <p:spPr bwMode="auto">
          <a:xfrm>
            <a:off x="357188" y="285750"/>
            <a:ext cx="177355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verview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5980" y="1026160"/>
            <a:ext cx="8077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Fuzzy inference is the actual process of mapping from a given input to an output using fuzzy logic.It can achieve a sophisticated nonlinear mapping relationship</a:t>
            </a:r>
            <a:r>
              <a:rPr lang="en-US" altLang="zh-CN" sz="2400"/>
              <a:t>.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2826385"/>
            <a:ext cx="7891145" cy="3481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83510" y="2225040"/>
            <a:ext cx="37769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sym typeface="+mn-ea"/>
              </a:rPr>
              <a:t>“ If x is A, then y is B. ”</a:t>
            </a:r>
            <a:endParaRPr lang="en-US" altLang="zh-CN" sz="2800">
              <a:solidFill>
                <a:srgbClr val="FF0000"/>
              </a:solidFill>
            </a:endParaRPr>
          </a:p>
          <a:p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8520" y="2909570"/>
            <a:ext cx="7232650" cy="2873375"/>
            <a:chOff x="1715" y="3185"/>
            <a:chExt cx="11390" cy="4525"/>
          </a:xfrm>
        </p:grpSpPr>
        <p:sp>
          <p:nvSpPr>
            <p:cNvPr id="4108" name="矩形 6"/>
            <p:cNvSpPr>
              <a:spLocks noChangeArrowheads="1"/>
            </p:cNvSpPr>
            <p:nvPr/>
          </p:nvSpPr>
          <p:spPr bwMode="auto">
            <a:xfrm>
              <a:off x="1715" y="5076"/>
              <a:ext cx="2680" cy="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algn="ctr"/>
              <a:r>
                <a:rPr 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Methods</a:t>
              </a:r>
              <a:endParaRPr 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4510" y="3551"/>
              <a:ext cx="787" cy="3872"/>
            </a:xfrm>
            <a:prstGeom prst="leftBrace">
              <a:avLst>
                <a:gd name="adj1" fmla="val 46352"/>
                <a:gd name="adj2" fmla="val 50000"/>
              </a:avLst>
            </a:prstGeom>
            <a:ln w="25400">
              <a:solidFill>
                <a:srgbClr val="9AA7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597" y="3185"/>
              <a:ext cx="6692" cy="787"/>
              <a:chOff x="6559" y="2799"/>
              <a:chExt cx="5962" cy="787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6559" y="2799"/>
                <a:ext cx="5962" cy="787"/>
              </a:xfrm>
              <a:prstGeom prst="roundRect">
                <a:avLst/>
              </a:prstGeom>
              <a:solidFill>
                <a:srgbClr val="90C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09" name="文本框 39"/>
              <p:cNvSpPr txBox="1">
                <a:spLocks noChangeArrowheads="1"/>
              </p:cNvSpPr>
              <p:nvPr/>
            </p:nvSpPr>
            <p:spPr bwMode="auto">
              <a:xfrm>
                <a:off x="6724" y="2903"/>
                <a:ext cx="5415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 algn="ctr"/>
                <a:r>
                  <a:rPr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Fuzzy single valued method</a:t>
                </a: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597" y="4744"/>
              <a:ext cx="6692" cy="1289"/>
              <a:chOff x="6559" y="5129"/>
              <a:chExt cx="7278" cy="788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6559" y="5129"/>
                <a:ext cx="7278" cy="788"/>
              </a:xfrm>
              <a:prstGeom prst="roundRect">
                <a:avLst/>
              </a:prstGeom>
              <a:solidFill>
                <a:srgbClr val="90C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11" name="文本框 41"/>
              <p:cNvSpPr txBox="1">
                <a:spLocks noChangeArrowheads="1"/>
              </p:cNvSpPr>
              <p:nvPr/>
            </p:nvSpPr>
            <p:spPr bwMode="auto">
              <a:xfrm>
                <a:off x="6687" y="5216"/>
                <a:ext cx="6491" cy="6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p>
                <a:pPr algn="ctr"/>
                <a:r>
                  <a:rPr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Trigonometric membership</a:t>
                </a: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function method</a:t>
                </a: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597" y="6922"/>
              <a:ext cx="7509" cy="788"/>
              <a:chOff x="6559" y="7636"/>
              <a:chExt cx="6690" cy="788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6559" y="7636"/>
                <a:ext cx="5962" cy="788"/>
              </a:xfrm>
              <a:prstGeom prst="roundRect">
                <a:avLst/>
              </a:prstGeom>
              <a:solidFill>
                <a:srgbClr val="90C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13" name="矩形 43"/>
              <p:cNvSpPr>
                <a:spLocks noChangeArrowheads="1"/>
              </p:cNvSpPr>
              <p:nvPr/>
            </p:nvSpPr>
            <p:spPr bwMode="auto">
              <a:xfrm>
                <a:off x="6664" y="7740"/>
                <a:ext cx="6585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p>
                <a:pPr algn="l"/>
                <a:r>
                  <a:rPr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Gauss membership function method</a:t>
                </a:r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357188" y="285750"/>
            <a:ext cx="230060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uzzification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1555" y="1235075"/>
            <a:ext cx="71202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This part</a:t>
            </a:r>
            <a:r>
              <a:rPr lang="zh-CN" altLang="en-US" sz="2000"/>
              <a:t> is to take the inputs and determine the degree to which they belong to each of the appropriate fuzzy sets via membership functions</a:t>
            </a:r>
            <a:r>
              <a:rPr lang="en-US" altLang="zh-CN" sz="2000"/>
              <a:t>.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矩形 6"/>
          <p:cNvSpPr>
            <a:spLocks noChangeArrowheads="1"/>
          </p:cNvSpPr>
          <p:nvPr/>
        </p:nvSpPr>
        <p:spPr bwMode="auto">
          <a:xfrm>
            <a:off x="357188" y="285750"/>
            <a:ext cx="307911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Fuzzy rule library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9130" y="1307465"/>
            <a:ext cx="7825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Fuzzy rule base is composed of all fuzzy rules in fuzzy reasoning system and is the core of fuzzy reasoning system</a:t>
            </a:r>
            <a:r>
              <a:rPr lang="en-US" altLang="zh-CN" sz="2000"/>
              <a:t>.</a:t>
            </a:r>
            <a:endParaRPr lang="en-US" altLang="zh-CN" sz="2000"/>
          </a:p>
        </p:txBody>
      </p:sp>
      <p:grpSp>
        <p:nvGrpSpPr>
          <p:cNvPr id="10" name="组合 9"/>
          <p:cNvGrpSpPr/>
          <p:nvPr/>
        </p:nvGrpSpPr>
        <p:grpSpPr>
          <a:xfrm rot="0">
            <a:off x="1346835" y="2774950"/>
            <a:ext cx="6450666" cy="2691130"/>
            <a:chOff x="1431" y="4640"/>
            <a:chExt cx="10159" cy="4238"/>
          </a:xfrm>
        </p:grpSpPr>
        <p:sp>
          <p:nvSpPr>
            <p:cNvPr id="4108" name="矩形 6"/>
            <p:cNvSpPr>
              <a:spLocks noChangeArrowheads="1"/>
            </p:cNvSpPr>
            <p:nvPr/>
          </p:nvSpPr>
          <p:spPr bwMode="auto">
            <a:xfrm>
              <a:off x="1431" y="6531"/>
              <a:ext cx="3035" cy="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algn="ctr"/>
              <a:r>
                <a:rPr 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Properties</a:t>
              </a:r>
              <a:endParaRPr 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5090" y="5006"/>
              <a:ext cx="787" cy="3872"/>
            </a:xfrm>
            <a:prstGeom prst="leftBrace">
              <a:avLst>
                <a:gd name="adj1" fmla="val 46352"/>
                <a:gd name="adj2" fmla="val 50000"/>
              </a:avLst>
            </a:prstGeom>
            <a:ln w="25400">
              <a:solidFill>
                <a:srgbClr val="9AA7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 rot="0">
              <a:off x="6177" y="4640"/>
              <a:ext cx="5413" cy="787"/>
              <a:chOff x="6559" y="2799"/>
              <a:chExt cx="6060" cy="787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6559" y="2799"/>
                <a:ext cx="5962" cy="787"/>
              </a:xfrm>
              <a:prstGeom prst="roundRect">
                <a:avLst/>
              </a:prstGeom>
              <a:solidFill>
                <a:srgbClr val="90C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09" name="文本框 39"/>
              <p:cNvSpPr txBox="1">
                <a:spLocks noChangeArrowheads="1"/>
              </p:cNvSpPr>
              <p:nvPr/>
            </p:nvSpPr>
            <p:spPr bwMode="auto">
              <a:xfrm>
                <a:off x="7204" y="2903"/>
                <a:ext cx="5415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 algn="l"/>
                <a:r>
                  <a:rPr 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Completeness</a:t>
                </a:r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0">
              <a:off x="6177" y="6537"/>
              <a:ext cx="5325" cy="827"/>
              <a:chOff x="6559" y="5129"/>
              <a:chExt cx="7278" cy="788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6559" y="5129"/>
                <a:ext cx="7278" cy="788"/>
              </a:xfrm>
              <a:prstGeom prst="roundRect">
                <a:avLst/>
              </a:prstGeom>
              <a:solidFill>
                <a:srgbClr val="90C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11" name="文本框 41"/>
              <p:cNvSpPr txBox="1">
                <a:spLocks noChangeArrowheads="1"/>
              </p:cNvSpPr>
              <p:nvPr/>
            </p:nvSpPr>
            <p:spPr bwMode="auto">
              <a:xfrm>
                <a:off x="7346" y="5225"/>
                <a:ext cx="6491" cy="5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p>
                <a:pPr algn="l"/>
                <a:r>
                  <a:rPr 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Intersection</a:t>
                </a:r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 rot="0">
            <a:off x="4360545" y="5135245"/>
            <a:ext cx="4046220" cy="500380"/>
            <a:chOff x="7140" y="7636"/>
            <a:chExt cx="6427" cy="788"/>
          </a:xfrm>
        </p:grpSpPr>
        <p:sp>
          <p:nvSpPr>
            <p:cNvPr id="30" name="圆角矩形 29"/>
            <p:cNvSpPr/>
            <p:nvPr/>
          </p:nvSpPr>
          <p:spPr>
            <a:xfrm>
              <a:off x="7140" y="7636"/>
              <a:ext cx="5370" cy="788"/>
            </a:xfrm>
            <a:prstGeom prst="roundRect">
              <a:avLst/>
            </a:prstGeom>
            <a:solidFill>
              <a:srgbClr val="90C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4113" name="矩形 43"/>
            <p:cNvSpPr>
              <a:spLocks noChangeArrowheads="1"/>
            </p:cNvSpPr>
            <p:nvPr/>
          </p:nvSpPr>
          <p:spPr bwMode="auto">
            <a:xfrm>
              <a:off x="7720" y="7740"/>
              <a:ext cx="5847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algn="l"/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Consistency</a:t>
              </a: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0">
            <a:off x="1454150" y="2108200"/>
            <a:ext cx="6240780" cy="2691130"/>
            <a:chOff x="1762" y="4640"/>
            <a:chExt cx="9828" cy="4238"/>
          </a:xfrm>
        </p:grpSpPr>
        <p:sp>
          <p:nvSpPr>
            <p:cNvPr id="4108" name="矩形 6"/>
            <p:cNvSpPr>
              <a:spLocks noChangeArrowheads="1"/>
            </p:cNvSpPr>
            <p:nvPr/>
          </p:nvSpPr>
          <p:spPr bwMode="auto">
            <a:xfrm>
              <a:off x="1762" y="6531"/>
              <a:ext cx="2680" cy="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Me</a:t>
              </a: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tho</a:t>
              </a:r>
              <a:r>
                <a:rPr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ds</a:t>
              </a:r>
              <a:endPara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5090" y="5006"/>
              <a:ext cx="787" cy="3872"/>
            </a:xfrm>
            <a:prstGeom prst="leftBrace">
              <a:avLst>
                <a:gd name="adj1" fmla="val 46352"/>
                <a:gd name="adj2" fmla="val 50000"/>
              </a:avLst>
            </a:prstGeom>
            <a:ln w="25400">
              <a:solidFill>
                <a:srgbClr val="9AA7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 rot="0">
              <a:off x="6177" y="4640"/>
              <a:ext cx="5413" cy="787"/>
              <a:chOff x="6559" y="2799"/>
              <a:chExt cx="6060" cy="787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6559" y="2799"/>
                <a:ext cx="5962" cy="787"/>
              </a:xfrm>
              <a:prstGeom prst="roundRect">
                <a:avLst/>
              </a:prstGeom>
              <a:solidFill>
                <a:srgbClr val="90C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09" name="文本框 39"/>
              <p:cNvSpPr txBox="1">
                <a:spLocks noChangeArrowheads="1"/>
              </p:cNvSpPr>
              <p:nvPr/>
            </p:nvSpPr>
            <p:spPr bwMode="auto">
              <a:xfrm>
                <a:off x="7204" y="2903"/>
                <a:ext cx="5415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 algn="l"/>
                <a:r>
                  <a:rPr 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Mamdani method</a:t>
                </a:r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0">
              <a:off x="6177" y="6537"/>
              <a:ext cx="5325" cy="827"/>
              <a:chOff x="6559" y="5129"/>
              <a:chExt cx="7278" cy="788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6559" y="5129"/>
                <a:ext cx="7278" cy="788"/>
              </a:xfrm>
              <a:prstGeom prst="roundRect">
                <a:avLst/>
              </a:prstGeom>
              <a:solidFill>
                <a:srgbClr val="90C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11" name="文本框 41"/>
              <p:cNvSpPr txBox="1">
                <a:spLocks noChangeArrowheads="1"/>
              </p:cNvSpPr>
              <p:nvPr/>
            </p:nvSpPr>
            <p:spPr bwMode="auto">
              <a:xfrm>
                <a:off x="7346" y="5225"/>
                <a:ext cx="6491" cy="5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p>
                <a:pPr algn="l"/>
                <a:r>
                  <a:rPr 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Larsen </a:t>
                </a:r>
                <a:r>
                  <a:rPr 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</a:t>
                </a:r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 rot="0">
            <a:off x="4258310" y="4456430"/>
            <a:ext cx="4046220" cy="500380"/>
            <a:chOff x="7140" y="7636"/>
            <a:chExt cx="6427" cy="788"/>
          </a:xfrm>
        </p:grpSpPr>
        <p:sp>
          <p:nvSpPr>
            <p:cNvPr id="30" name="圆角矩形 29"/>
            <p:cNvSpPr/>
            <p:nvPr/>
          </p:nvSpPr>
          <p:spPr>
            <a:xfrm>
              <a:off x="7140" y="7636"/>
              <a:ext cx="5370" cy="788"/>
            </a:xfrm>
            <a:prstGeom prst="roundRect">
              <a:avLst/>
            </a:prstGeom>
            <a:solidFill>
              <a:srgbClr val="90C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4113" name="矩形 43"/>
            <p:cNvSpPr>
              <a:spLocks noChangeArrowheads="1"/>
            </p:cNvSpPr>
            <p:nvPr/>
          </p:nvSpPr>
          <p:spPr bwMode="auto">
            <a:xfrm>
              <a:off x="7720" y="7740"/>
              <a:ext cx="5847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algn="l"/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Zadeh method</a:t>
              </a: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357188" y="285750"/>
            <a:ext cx="32099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nference metho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矩形 6"/>
          <p:cNvSpPr>
            <a:spLocks noChangeArrowheads="1"/>
          </p:cNvSpPr>
          <p:nvPr/>
        </p:nvSpPr>
        <p:spPr bwMode="auto">
          <a:xfrm>
            <a:off x="357188" y="285750"/>
            <a:ext cx="270764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efuzzification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8090" y="1229360"/>
            <a:ext cx="6687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The input for the defuzzification process is a fuzzy set (the aggregate output fuzzy set) and the output is a single number—crispness recovered from fuzziness at last.</a:t>
            </a:r>
            <a:endParaRPr lang="zh-CN" altLang="en-US" sz="2000"/>
          </a:p>
        </p:txBody>
      </p:sp>
      <p:sp>
        <p:nvSpPr>
          <p:cNvPr id="4108" name="矩形 6"/>
          <p:cNvSpPr>
            <a:spLocks noChangeArrowheads="1"/>
          </p:cNvSpPr>
          <p:nvPr/>
        </p:nvSpPr>
        <p:spPr bwMode="auto">
          <a:xfrm>
            <a:off x="858520" y="4110355"/>
            <a:ext cx="17018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ctr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Methods</a:t>
            </a:r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2633345" y="3141980"/>
            <a:ext cx="499745" cy="2458720"/>
          </a:xfrm>
          <a:prstGeom prst="leftBrace">
            <a:avLst>
              <a:gd name="adj1" fmla="val 46352"/>
              <a:gd name="adj2" fmla="val 50000"/>
            </a:avLst>
          </a:prstGeom>
          <a:ln w="25400">
            <a:solidFill>
              <a:srgbClr val="9AA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323590" y="2665730"/>
            <a:ext cx="4866005" cy="642620"/>
          </a:xfrm>
          <a:prstGeom prst="roundRect">
            <a:avLst/>
          </a:prstGeom>
          <a:solidFill>
            <a:srgbClr val="90C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4109" name="文本框 39"/>
          <p:cNvSpPr txBox="1">
            <a:spLocks noChangeArrowheads="1"/>
          </p:cNvSpPr>
          <p:nvPr/>
        </p:nvSpPr>
        <p:spPr bwMode="auto">
          <a:xfrm>
            <a:off x="3133090" y="2787650"/>
            <a:ext cx="522160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aximum membership degree method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0">
            <a:off x="3323590" y="3899535"/>
            <a:ext cx="4866005" cy="560705"/>
            <a:chOff x="6559" y="5129"/>
            <a:chExt cx="7278" cy="788"/>
          </a:xfrm>
        </p:grpSpPr>
        <p:sp>
          <p:nvSpPr>
            <p:cNvPr id="28" name="圆角矩形 27"/>
            <p:cNvSpPr/>
            <p:nvPr/>
          </p:nvSpPr>
          <p:spPr>
            <a:xfrm>
              <a:off x="6559" y="5129"/>
              <a:ext cx="7278" cy="788"/>
            </a:xfrm>
            <a:prstGeom prst="roundRect">
              <a:avLst/>
            </a:prstGeom>
            <a:solidFill>
              <a:srgbClr val="90C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11" name="文本框 41"/>
            <p:cNvSpPr txBox="1">
              <a:spLocks noChangeArrowheads="1"/>
            </p:cNvSpPr>
            <p:nvPr/>
          </p:nvSpPr>
          <p:spPr bwMode="auto">
            <a:xfrm>
              <a:off x="6687" y="5216"/>
              <a:ext cx="6491" cy="5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algn="ctr"/>
              <a:r>
                <a:rPr 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entroid method</a:t>
              </a:r>
              <a:endParaRPr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0">
            <a:off x="3323590" y="5282565"/>
            <a:ext cx="4880886" cy="500380"/>
            <a:chOff x="6559" y="7636"/>
            <a:chExt cx="5962" cy="788"/>
          </a:xfrm>
        </p:grpSpPr>
        <p:sp>
          <p:nvSpPr>
            <p:cNvPr id="30" name="圆角矩形 29"/>
            <p:cNvSpPr/>
            <p:nvPr/>
          </p:nvSpPr>
          <p:spPr>
            <a:xfrm>
              <a:off x="6559" y="7636"/>
              <a:ext cx="5962" cy="788"/>
            </a:xfrm>
            <a:prstGeom prst="roundRect">
              <a:avLst/>
            </a:prstGeom>
            <a:solidFill>
              <a:srgbClr val="90C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13" name="矩形 43"/>
            <p:cNvSpPr>
              <a:spLocks noChangeArrowheads="1"/>
            </p:cNvSpPr>
            <p:nvPr/>
          </p:nvSpPr>
          <p:spPr bwMode="auto">
            <a:xfrm>
              <a:off x="7688" y="7716"/>
              <a:ext cx="3705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algn="l"/>
              <a:r>
                <a:rPr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Central mean method</a:t>
              </a:r>
              <a:endParaRPr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500313"/>
            <a:ext cx="9144000" cy="1857375"/>
          </a:xfrm>
          <a:prstGeom prst="rect">
            <a:avLst/>
          </a:prstGeom>
          <a:solidFill>
            <a:srgbClr val="90C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94634C"/>
              </a:solidFill>
            </a:endParaRPr>
          </a:p>
        </p:txBody>
      </p:sp>
      <p:sp>
        <p:nvSpPr>
          <p:cNvPr id="11273" name="矩形 10"/>
          <p:cNvSpPr>
            <a:spLocks noChangeArrowheads="1"/>
          </p:cNvSpPr>
          <p:nvPr/>
        </p:nvSpPr>
        <p:spPr bwMode="auto">
          <a:xfrm>
            <a:off x="920115" y="3044825"/>
            <a:ext cx="7304405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 YOU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WPS 演示</Application>
  <PresentationFormat>全屏显示(4:3)</PresentationFormat>
  <Paragraphs>130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yyy</cp:lastModifiedBy>
  <cp:revision>299</cp:revision>
  <dcterms:created xsi:type="dcterms:W3CDTF">2013-10-30T09:04:00Z</dcterms:created>
  <dcterms:modified xsi:type="dcterms:W3CDTF">2018-11-21T11:06:58Z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