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61" r:id="rId5"/>
    <p:sldId id="257" r:id="rId6"/>
    <p:sldId id="258" r:id="rId7"/>
    <p:sldId id="259" r:id="rId8"/>
    <p:sldId id="260" r:id="rId9"/>
    <p:sldId id="271" r:id="rId10"/>
    <p:sldId id="272" r:id="rId11"/>
    <p:sldId id="26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00" r:id="rId23"/>
    <p:sldId id="298" r:id="rId24"/>
    <p:sldId id="299" r:id="rId25"/>
    <p:sldId id="266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22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0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45260" y="2298700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人工智能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模拟退火法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8300" y="4078605"/>
            <a:ext cx="100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3170" y="852805"/>
            <a:ext cx="210566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误差为最优解的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58%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110" y="1288415"/>
            <a:ext cx="4843780" cy="4916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模拟退火法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8300" y="4078605"/>
            <a:ext cx="100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2545" y="852805"/>
            <a:ext cx="194691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误差为最优解的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6%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1288415"/>
            <a:ext cx="4831080" cy="4974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遗传算法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2995" y="2054225"/>
            <a:ext cx="744601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本次实验中，对于遗传算法步骤的各项参数设定如下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（1）群体大小为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（2）交叉概率为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90%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（3）变异概率为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5%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（4）终止条件是迭代次数到达一个预定值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（5）适应值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函数，就是解的路径总长度的倒数，适应值函数的值是越大越好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6835" y="1219835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.算法参数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遗传算法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2995" y="2054225"/>
            <a:ext cx="744601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8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产生新一代群体时，可以采用精英保留策略。具有精英保留策略的遗传算法是全局收敛的。精英个体是种群进化到当前为止搜索到的适应度最高的个体，它具有良好的基因结构和优良特性。这样在遗传进化的过程中，迄今为止出现的最优个体不会被遗传操作所破坏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精英选择方法如下：设到第t代时，群体中x为最优个体。在新一代t+1代群体中，若不存在比x更优的个体，就把上一代最优的个体x替换掉新一代的最差个体。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6835" y="1219835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.精英保留策略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遗传算法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2995" y="1838960"/>
            <a:ext cx="744601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80000"/>
              </a:lnSpc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选择操作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采用转盘赌选择法。该策略是先将个体的相对适应值记为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sz="16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，然后根据选择概率{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sz="16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，i=1,2,...，N}，进行选择。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6835" y="1219835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.遗传操作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6630" y="2889250"/>
            <a:ext cx="2618740" cy="2542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遗传算法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5175" y="1838960"/>
            <a:ext cx="812101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80000"/>
              </a:lnSpc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交叉操作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采用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多点交叉方法。进行交叉操作时要注意，有可能会产生冲突，需要解决冲突。变异操作就是直接交换两个基因的位置。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6835" y="1219835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.遗传操作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7335" y="3248660"/>
            <a:ext cx="2760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1  5  6  4 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8  2  3  9 </a:t>
            </a:r>
            <a:r>
              <a:rPr lang="en-US" altLang="zh-CN" sz="240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400"/>
              <a:t>7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5  9  8  7  </a:t>
            </a:r>
            <a:r>
              <a:rPr lang="en-US" altLang="zh-CN" sz="2400">
                <a:solidFill>
                  <a:srgbClr val="FF0000"/>
                </a:solidFill>
              </a:rPr>
              <a:t>4  1  2  6</a:t>
            </a:r>
            <a:r>
              <a:rPr lang="en-US" altLang="zh-CN" sz="2400"/>
              <a:t>  3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4715510" y="3248660"/>
            <a:ext cx="2760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1  5  6  4  </a:t>
            </a:r>
            <a:r>
              <a:rPr lang="en-US" altLang="zh-CN" sz="2400">
                <a:solidFill>
                  <a:srgbClr val="FF0000"/>
                </a:solidFill>
              </a:rPr>
              <a:t>4  1  2  6</a:t>
            </a:r>
            <a:r>
              <a:rPr lang="en-US" altLang="zh-CN" sz="2400"/>
              <a:t>  7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5  9  8  7 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8  2  3  9</a:t>
            </a:r>
            <a:r>
              <a:rPr lang="en-US" altLang="zh-CN" sz="2400"/>
              <a:t>  3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7880985" y="3248660"/>
            <a:ext cx="2760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2400"/>
              <a:t>  5 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US" altLang="zh-CN" sz="2400"/>
              <a:t> 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altLang="zh-CN" sz="2400"/>
              <a:t>  </a:t>
            </a:r>
            <a:r>
              <a:rPr lang="en-US" altLang="zh-CN" sz="2400">
                <a:solidFill>
                  <a:srgbClr val="FF0000"/>
                </a:solidFill>
              </a:rPr>
              <a:t>4  1  2  6</a:t>
            </a:r>
            <a:r>
              <a:rPr lang="en-US" altLang="zh-CN" sz="2400"/>
              <a:t>  7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5  </a:t>
            </a:r>
            <a:r>
              <a:rPr lang="en-US" altLang="zh-CN" sz="2400">
                <a:solidFill>
                  <a:srgbClr val="FF0000"/>
                </a:solidFill>
              </a:rPr>
              <a:t>6</a:t>
            </a:r>
            <a:r>
              <a:rPr lang="en-US" altLang="zh-CN" sz="2400"/>
              <a:t>  </a:t>
            </a: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lang="en-US" altLang="zh-CN" sz="2400"/>
              <a:t>  7 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8  2  3  9</a:t>
            </a:r>
            <a:r>
              <a:rPr lang="en-US" altLang="zh-CN" sz="2400"/>
              <a:t>  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en-US" altLang="zh-CN" sz="240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4297680" y="3848100"/>
            <a:ext cx="4178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7475855" y="3848100"/>
            <a:ext cx="4051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遗传算法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8300" y="4078605"/>
            <a:ext cx="100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3135" y="852805"/>
            <a:ext cx="26657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误差为最优解的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310.074%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1288415"/>
            <a:ext cx="4831080" cy="4918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遗传算法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8300" y="4078605"/>
            <a:ext cx="100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3135" y="852805"/>
            <a:ext cx="26657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误差为最优解的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41.4627%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1288415"/>
            <a:ext cx="4830445" cy="4918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遗传算法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3135" y="852805"/>
            <a:ext cx="26657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误差为最优解的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9.33108%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1288415"/>
            <a:ext cx="4831080" cy="4919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810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神经网络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524635"/>
            <a:ext cx="3746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1.算法原理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1923415"/>
            <a:ext cx="5183505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BP神经网络的三层结构如图所示。BP神经网络算法分为信号的前向传播和误差的反向传播两个基本过程。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输入层接受初始数据，经过权重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的加权，得到隐含层各个节点的数据。同理，隐含层的数据经过权重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加权，得到输出层各个节点的数据。然后根据目标输出与实际输出的误差值进行误差的反向传播，反向传播过程利用到梯度下降技术，通过调整权重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，使得目标输出与实际输出的误差值达到最小。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923098"/>
            <a:ext cx="4466590" cy="3390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模拟退火法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遗传算法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2082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BP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神经网络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810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神经网络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2995" y="1756410"/>
            <a:ext cx="7446010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本次实验中，对于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神经网络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算法步骤的各项参数设定如下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（1）输入层节点数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，X=(x1,x2,x3…xn)，对应图片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像素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16*16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（2）隐藏层节点数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，Y=(y1,y2,y3…ym)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（3）输出层节点数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，O=(o1,o2,o3…o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)，对应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0-9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十个数字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（4）输入层到隐藏层的权重：V=(V1,V2,V3…Vm)，Vj是一个列向量，表示输入层所有神经元通过Vj加权，得到隐藏层的第j个神经元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（5）隐藏层到输出层的权重：W=(W1,W2,W3…Wr)，Wk是一个列向量，表示隐藏层的所有神经元通过Wk加权，得到输出层的第k个神经元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6835" y="1219835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.算法参数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810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神经网络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188720"/>
            <a:ext cx="3746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.正向传播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030" y="1587500"/>
            <a:ext cx="518350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神经网络算法定义，可以得出各层数据的关系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923098"/>
            <a:ext cx="4466590" cy="339026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6050" y="2134235"/>
          <a:ext cx="360235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841500" imgH="444500" progId="Equation.KSEE3">
                  <p:embed/>
                </p:oleObj>
              </mc:Choice>
              <mc:Fallback>
                <p:oleObj name="" r:id="rId2" imgW="18415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6050" y="2134235"/>
                        <a:ext cx="360235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4940" y="2832735"/>
          <a:ext cx="359346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866900" imgH="431800" progId="Equation.KSEE3">
                  <p:embed/>
                </p:oleObj>
              </mc:Choice>
              <mc:Fallback>
                <p:oleObj name="" r:id="rId4" imgW="18669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4940" y="2832735"/>
                        <a:ext cx="359346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9920" y="3493135"/>
            <a:ext cx="518350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计算出隐含层的输出后，要使用激活函数将输出值转化，然后再传入输出层，输出层的输出同样经激活函数转化，得到最后的实际输出。激活函数如下，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为对应节点的值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520" y="4617085"/>
            <a:ext cx="1659890" cy="6965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810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神经网络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524635"/>
            <a:ext cx="3746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.反向传播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1923415"/>
            <a:ext cx="518350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反向传播算法需要用到梯度下降的数学推导，这里省去过程，直接用公式计算。其中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output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就是理想的输出，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是实际输出，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是隐含层的输出，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是输入层的输出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923098"/>
            <a:ext cx="4466590" cy="339026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103" y="3197860"/>
          <a:ext cx="512508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3238500" imgH="292100" progId="Equation.KSEE3">
                  <p:embed/>
                </p:oleObj>
              </mc:Choice>
              <mc:Fallback>
                <p:oleObj name="" r:id="rId2" imgW="3238500" imgH="292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103" y="3197860"/>
                        <a:ext cx="5125085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270" y="3908743"/>
          <a:ext cx="4984750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3148965" imgH="431800" progId="Equation.KSEE3">
                  <p:embed/>
                </p:oleObj>
              </mc:Choice>
              <mc:Fallback>
                <p:oleObj name="" r:id="rId4" imgW="3148965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3270" y="3908743"/>
                        <a:ext cx="4984750" cy="68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2790" y="4841240"/>
          <a:ext cx="168910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6" imgW="862965" imgH="241300" progId="Equation.KSEE3">
                  <p:embed/>
                </p:oleObj>
              </mc:Choice>
              <mc:Fallback>
                <p:oleObj name="" r:id="rId6" imgW="862965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2790" y="4841240"/>
                        <a:ext cx="1689100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模拟退火法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916430"/>
            <a:ext cx="3746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1.算法原理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2540000"/>
            <a:ext cx="5183505" cy="2157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模拟退火法是克服爬山法缺点的有效方法， 其基本的思想是，在系统朝着能量减小的趋势这样一个变化过程中，偶尔允许系统跳到能量较高的状态，以避开局部极小点，最终稳定到全局最小点。如下图所示，若使能量在C点突然增加h，就能跳过局部极小点B，而找到全局最小点A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468" y="1642745"/>
            <a:ext cx="5269865" cy="3150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模拟退火法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6835" y="1219835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2.算法步骤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06650" y="1711325"/>
            <a:ext cx="7045960" cy="343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（1）初始化：设定一个充分大的初始温度T，初始化一个解S，设定在每个T值下迭代次数为L次。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（2）对k=1，...，L，做第（3）至（6）步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（3）产生新解S’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（4）计算增量，其中C(S)为评价函数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（5）若&lt;0则接受S’作为新的解，否则以概率exp(/T)接手S′作为新的当前解。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（6）如果满足终止条件则输出当前解作为最优解，结束程序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（7）温度T逐渐减少，且T&gt;0，转第（2）步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模拟退火法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2995" y="2054225"/>
            <a:ext cx="744601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本次实验中，对于模拟退火法算法步骤的各项参数设定如下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（1）初始温度T为100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（2）每个T值下迭代次数L为60次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（3）C(S)评价函数，就是计算该解的路径总长度，C(S)评价函数的值是越小越好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（4）终止条件是当温度下降到一个足够小的值时终止，比如0.00001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（5）降温系数为0.9999，每次降温时就让温度T更新为T*降温系数的值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6835" y="1219835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3.算法参数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模拟退火法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6835" y="1219835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.领域操作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72995" y="1788160"/>
            <a:ext cx="744601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交换路径中任意两点的位置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690" y="2443480"/>
            <a:ext cx="6887845" cy="1377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65" y="3677920"/>
            <a:ext cx="6737985" cy="1183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模拟退火法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6835" y="1219835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.领域操作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72995" y="1788160"/>
            <a:ext cx="744601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随机逆置城市的位置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2334260"/>
            <a:ext cx="6787515" cy="1336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35" y="3673475"/>
            <a:ext cx="6890385" cy="1066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模拟退火法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6835" y="1219835"/>
            <a:ext cx="2724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.领域操作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72995" y="1788160"/>
            <a:ext cx="744601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8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随机移动城市的位置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1"/>
          <a:srcRect t="16014" r="455" b="20290"/>
          <a:stretch>
            <a:fillRect/>
          </a:stretch>
        </p:blipFill>
        <p:spPr>
          <a:xfrm>
            <a:off x="2372995" y="2647950"/>
            <a:ext cx="7119620" cy="793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8"/>
          <p:cNvPicPr>
            <a:picLocks noChangeAspect="1"/>
          </p:cNvPicPr>
          <p:nvPr/>
        </p:nvPicPr>
        <p:blipFill>
          <a:blip r:embed="rId2"/>
          <a:srcRect t="18900" r="1423" b="17595"/>
          <a:stretch>
            <a:fillRect/>
          </a:stretch>
        </p:blipFill>
        <p:spPr>
          <a:xfrm>
            <a:off x="2424430" y="3676650"/>
            <a:ext cx="7016750" cy="843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模拟退火法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8300" y="4078605"/>
            <a:ext cx="100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1288415"/>
            <a:ext cx="4831080" cy="4918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763135" y="852805"/>
            <a:ext cx="26657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误差为最优解的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224.079%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2038</Words>
  <Application>WPS 演示</Application>
  <PresentationFormat>宽屏</PresentationFormat>
  <Paragraphs>171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1_Office 主题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十二天明</cp:lastModifiedBy>
  <cp:revision>110</cp:revision>
  <dcterms:created xsi:type="dcterms:W3CDTF">2018-04-06T14:47:00Z</dcterms:created>
  <dcterms:modified xsi:type="dcterms:W3CDTF">2018-12-26T03:17:54Z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2052-10.1.0.7669</vt:lpwstr>
  </property>
  <property fmtid="{D5CDD505-2E9C-101B-9397-08002B2CF9AE}" pid="3" name="KSORubyTemplateID">
    <vt:lpwstr>13</vt:lpwstr>
  </property>
</Properties>
</file>