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4"/>
  </p:sldMasterIdLst>
  <p:notesMasterIdLst>
    <p:notesMasterId r:id="rId5"/>
  </p:notesMasterIdLst>
  <p:sldIdLst>
    <p:sldId id="256" r:id="rId6"/>
  </p:sldIdLst>
  <p:sldSz cy="6858000" cx="9144000"/>
  <p:notesSz cx="6858000" cy="9144000"/>
  <p:embeddedFontLst>
    <p:embeddedFont>
      <p:font typeface="Quattrocento Sa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QuattrocentoSans-boldItalic.fntdata"/><Relationship Id="rId9"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QuattrocentoSans-regular.fntdata"/><Relationship Id="rId8" Type="http://schemas.openxmlformats.org/officeDocument/2006/relationships/font" Target="fonts/Quattrocento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p1:notes"/>
          <p:cNvSpPr txBox="1"/>
          <p:nvPr>
            <p:ph idx="12" type="sldNum"/>
          </p:nvPr>
        </p:nvSpPr>
        <p:spPr>
          <a:xfrm>
            <a:off x="6042320" y="9493393"/>
            <a:ext cx="169918" cy="18466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AU" sz="1800" u="none" cap="none" strike="noStrike">
                <a:solidFill>
                  <a:srgbClr val="000000"/>
                </a:solidFill>
              </a:rPr>
              <a:t>‹#›</a:t>
            </a:fld>
            <a:endParaRPr b="0" i="0" sz="1800" u="none" cap="none" strike="noStrike">
              <a:solidFill>
                <a:srgbClr val="000000"/>
              </a:solidFill>
            </a:endParaRPr>
          </a:p>
        </p:txBody>
      </p:sp>
      <p:sp>
        <p:nvSpPr>
          <p:cNvPr id="17" name="Google Shape;17;p1:notes"/>
          <p:cNvSpPr/>
          <p:nvPr>
            <p:ph idx="2" type="sldImg"/>
          </p:nvPr>
        </p:nvSpPr>
        <p:spPr>
          <a:xfrm>
            <a:off x="-2319338" y="1265238"/>
            <a:ext cx="11201401" cy="8401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p1:notes"/>
          <p:cNvSpPr txBox="1"/>
          <p:nvPr>
            <p:ph idx="1" type="body"/>
          </p:nvPr>
        </p:nvSpPr>
        <p:spPr>
          <a:xfrm>
            <a:off x="789535" y="605318"/>
            <a:ext cx="5470797"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Hypothesis: </a:t>
            </a:r>
            <a:r>
              <a:rPr b="0" i="1" lang="en-AU" sz="1200" u="none" cap="none" strike="noStrike">
                <a:solidFill>
                  <a:srgbClr val="000000"/>
                </a:solidFill>
                <a:latin typeface="Arial"/>
                <a:ea typeface="Arial"/>
                <a:cs typeface="Arial"/>
                <a:sym typeface="Arial"/>
              </a:rPr>
              <a:t>Create a Hypothesis with an emphasis on SMART principles. </a:t>
            </a:r>
            <a:r>
              <a:rPr b="1" i="1" lang="en-AU" sz="1200" u="none" cap="none" strike="noStrike">
                <a:solidFill>
                  <a:srgbClr val="000000"/>
                </a:solidFill>
                <a:latin typeface="Arial"/>
                <a:ea typeface="Arial"/>
                <a:cs typeface="Arial"/>
                <a:sym typeface="Arial"/>
              </a:rPr>
              <a:t>(</a:t>
            </a:r>
            <a:r>
              <a:rPr b="1" i="1" lang="en-AU" sz="1200"/>
              <a:t>S – Specific, M – Measurable, A – Achievable, R – Realistic, T – Timebound). </a:t>
            </a:r>
            <a:r>
              <a:rPr b="0" i="0" lang="en-AU" sz="1200"/>
              <a:t>If you cannot do this, you </a:t>
            </a:r>
            <a:r>
              <a:rPr b="1" i="0" lang="en-AU" sz="1200"/>
              <a:t>do not</a:t>
            </a:r>
            <a:r>
              <a:rPr b="0" i="0" lang="en-AU" sz="1200"/>
              <a:t> have a good grasp on the business problem.</a:t>
            </a:r>
            <a:endParaRPr b="1"/>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000000"/>
              </a:buClr>
              <a:buSzPts val="1400"/>
              <a:buFont typeface="Arial"/>
              <a:buNone/>
            </a:pPr>
            <a:r>
              <a:rPr b="1" lang="en-AU"/>
              <a:t>Context: </a:t>
            </a:r>
            <a:r>
              <a:rPr lang="en-AU" sz="1200"/>
              <a:t>With context, we have </a:t>
            </a:r>
            <a:r>
              <a:rPr b="1" lang="en-AU" sz="1200" u="sng"/>
              <a:t>clearly identified the problem at hand </a:t>
            </a:r>
            <a:r>
              <a:rPr lang="en-AU" sz="1200"/>
              <a:t>and have elucidated on how our initiative may solve this problem, alongside the commercial implications this will have on the business.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AU"/>
              <a:t>Criteria for Success</a:t>
            </a:r>
            <a:r>
              <a:rPr b="0" lang="en-AU"/>
              <a:t>: Clearly defining the criteria for success ensures that the scope of your work is clearly defined and understood. Otherwise, if this isn’t defined – your work will never end which will result in mismatched expectations.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Scope of Solution Space: </a:t>
            </a:r>
            <a:r>
              <a:rPr b="0" lang="en-AU"/>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Constraints within Solution Space: </a:t>
            </a:r>
            <a:r>
              <a:rPr b="0" lang="en-AU"/>
              <a:t>Looking forward, what are the foreseeable problems we are likely to encounter? Could this be stakeholder resistance? Could this be we don’t have access to the right data? </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Stakeholders to provide key insight: </a:t>
            </a:r>
            <a:r>
              <a:rPr b="0" lang="en-AU"/>
              <a:t>Who are the people I need to speak to, to get the answers I need for my data analysis?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What key data sources are required</a:t>
            </a:r>
            <a:r>
              <a:rPr b="0" lang="en-AU"/>
              <a:t>?</a:t>
            </a:r>
            <a:endParaRPr/>
          </a:p>
          <a:p>
            <a:pPr indent="0" lvl="0" marL="0" rtl="0" algn="l">
              <a:lnSpc>
                <a:spcPct val="100000"/>
              </a:lnSpc>
              <a:spcBef>
                <a:spcPts val="0"/>
              </a:spcBef>
              <a:spcAft>
                <a:spcPts val="0"/>
              </a:spcAft>
              <a:buSzPts val="1400"/>
              <a:buNone/>
            </a:pPr>
            <a:r>
              <a:rPr b="0" lang="en-AU"/>
              <a:t>Based off my discussions with the key stakeholders – can we clearly list out all the data sources we need so we can make a highly targeted request as opposed to a scatter-gun approach where we ask for a bit of everything?</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 name="Shape 13"/>
        <p:cNvGrpSpPr/>
        <p:nvPr/>
      </p:nvGrpSpPr>
      <p:grpSpPr>
        <a:xfrm>
          <a:off x="0" y="0"/>
          <a:ext cx="0" cy="0"/>
          <a:chOff x="0" y="0"/>
          <a:chExt cx="0" cy="0"/>
        </a:xfrm>
      </p:grpSpPr>
      <p:sp>
        <p:nvSpPr>
          <p:cNvPr id="14" name="Google Shape;14;p2"/>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8298444" y="37255"/>
            <a:ext cx="670614" cy="12472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16"/>
              <a:buFont typeface="Arial"/>
              <a:buNone/>
            </a:pPr>
            <a:r>
              <a:t/>
            </a:r>
            <a:endParaRPr b="0" i="0" sz="816" u="none" cap="none" strike="noStrike">
              <a:solidFill>
                <a:srgbClr val="000000"/>
              </a:solidFill>
              <a:latin typeface="Arial"/>
              <a:ea typeface="Arial"/>
              <a:cs typeface="Arial"/>
              <a:sym typeface="Arial"/>
            </a:endParaRPr>
          </a:p>
        </p:txBody>
      </p:sp>
      <p:sp>
        <p:nvSpPr>
          <p:cNvPr id="11" name="Google Shape;11;p1"/>
          <p:cNvSpPr txBox="1"/>
          <p:nvPr>
            <p:ph idx="1" type="body"/>
          </p:nvPr>
        </p:nvSpPr>
        <p:spPr>
          <a:xfrm>
            <a:off x="2343099" y="2570857"/>
            <a:ext cx="4389768" cy="12561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1pPr>
            <a:lvl2pPr indent="-358140" lvl="1" marL="914400" marR="0" rtl="0" algn="l">
              <a:lnSpc>
                <a:spcPct val="100000"/>
              </a:lnSpc>
              <a:spcBef>
                <a:spcPts val="0"/>
              </a:spcBef>
              <a:spcAft>
                <a:spcPts val="0"/>
              </a:spcAft>
              <a:buClr>
                <a:schemeClr val="dk2"/>
              </a:buClr>
              <a:buSzPts val="2040"/>
              <a:buFont typeface="Arial"/>
              <a:buChar char="▪"/>
              <a:defRPr b="0" i="0" sz="1632" u="none" cap="none" strike="noStrike">
                <a:solidFill>
                  <a:schemeClr val="dk1"/>
                </a:solidFill>
                <a:latin typeface="Arial"/>
                <a:ea typeface="Arial"/>
                <a:cs typeface="Arial"/>
                <a:sym typeface="Arial"/>
              </a:defRPr>
            </a:lvl2pPr>
            <a:lvl3pPr indent="-352933" lvl="2" marL="13716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3pPr>
            <a:lvl4pPr indent="-352933" lvl="3" marL="18288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4pPr>
            <a:lvl5pPr indent="-320801" lvl="4" marL="22860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5pPr>
            <a:lvl6pPr indent="-320801" lvl="5" marL="27432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6pPr>
            <a:lvl7pPr indent="-320801" lvl="6" marL="32004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7pPr>
            <a:lvl8pPr indent="-320802" lvl="7" marL="36576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8pPr>
            <a:lvl9pPr indent="-320802" lvl="8" marL="41148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9pPr>
          </a:lstStyle>
          <a:p/>
        </p:txBody>
      </p:sp>
      <p:sp>
        <p:nvSpPr>
          <p:cNvPr id="12" name="Google Shape;12;p1"/>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1939"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 name="Shape 19"/>
        <p:cNvGrpSpPr/>
        <p:nvPr/>
      </p:nvGrpSpPr>
      <p:grpSpPr>
        <a:xfrm>
          <a:off x="0" y="0"/>
          <a:ext cx="0" cy="0"/>
          <a:chOff x="0" y="0"/>
          <a:chExt cx="0" cy="0"/>
        </a:xfrm>
      </p:grpSpPr>
      <p:sp>
        <p:nvSpPr>
          <p:cNvPr id="20" name="Google Shape;20;p3"/>
          <p:cNvSpPr/>
          <p:nvPr/>
        </p:nvSpPr>
        <p:spPr>
          <a:xfrm>
            <a:off x="137949"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1" name="Google Shape;21;p3"/>
          <p:cNvSpPr/>
          <p:nvPr/>
        </p:nvSpPr>
        <p:spPr>
          <a:xfrm>
            <a:off x="4587388"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2" name="Google Shape;22;p3"/>
          <p:cNvSpPr/>
          <p:nvPr/>
        </p:nvSpPr>
        <p:spPr>
          <a:xfrm>
            <a:off x="218936"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1</a:t>
            </a:r>
            <a:endParaRPr b="0" i="0" sz="1428" u="none" cap="none" strike="noStrike">
              <a:solidFill>
                <a:schemeClr val="lt1"/>
              </a:solidFill>
              <a:latin typeface="Arial"/>
              <a:ea typeface="Arial"/>
              <a:cs typeface="Arial"/>
              <a:sym typeface="Arial"/>
            </a:endParaRPr>
          </a:p>
        </p:txBody>
      </p:sp>
      <p:sp>
        <p:nvSpPr>
          <p:cNvPr id="23" name="Google Shape;23;p3"/>
          <p:cNvSpPr/>
          <p:nvPr/>
        </p:nvSpPr>
        <p:spPr>
          <a:xfrm>
            <a:off x="4668375"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a:off x="601195"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Context</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5050634"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Constraints within solution space</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4668375"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218936"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8" name="Google Shape;28;p3"/>
          <p:cNvSpPr/>
          <p:nvPr/>
        </p:nvSpPr>
        <p:spPr>
          <a:xfrm>
            <a:off x="601195"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Criteria for success</a:t>
            </a:r>
            <a:endParaRPr b="0" i="0" sz="1400" u="none" cap="none" strike="noStrike">
              <a:solidFill>
                <a:srgbClr val="000000"/>
              </a:solidFill>
              <a:latin typeface="Arial"/>
              <a:ea typeface="Arial"/>
              <a:cs typeface="Arial"/>
              <a:sym typeface="Arial"/>
            </a:endParaRPr>
          </a:p>
        </p:txBody>
      </p:sp>
      <p:sp>
        <p:nvSpPr>
          <p:cNvPr id="29" name="Google Shape;29;p3"/>
          <p:cNvSpPr/>
          <p:nvPr/>
        </p:nvSpPr>
        <p:spPr>
          <a:xfrm>
            <a:off x="5050634"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Stakeholders to provide key insight</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218936"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4668375"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32" name="Google Shape;32;p3"/>
          <p:cNvSpPr/>
          <p:nvPr/>
        </p:nvSpPr>
        <p:spPr>
          <a:xfrm>
            <a:off x="601195" y="4831972"/>
            <a:ext cx="3597454" cy="21974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Scope of solution space </a:t>
            </a:r>
            <a:endParaRPr b="0" i="0" sz="1400" u="none" cap="none" strike="noStrike">
              <a:solidFill>
                <a:srgbClr val="000000"/>
              </a:solidFill>
              <a:latin typeface="Arial"/>
              <a:ea typeface="Arial"/>
              <a:cs typeface="Arial"/>
              <a:sym typeface="Arial"/>
            </a:endParaRPr>
          </a:p>
        </p:txBody>
      </p:sp>
      <p:sp>
        <p:nvSpPr>
          <p:cNvPr id="33" name="Google Shape;33;p3"/>
          <p:cNvSpPr/>
          <p:nvPr/>
        </p:nvSpPr>
        <p:spPr>
          <a:xfrm>
            <a:off x="5050634" y="482974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Key data sources </a:t>
            </a:r>
            <a:endParaRPr b="0" i="0" sz="1400" u="none" cap="none" strike="noStrike">
              <a:solidFill>
                <a:srgbClr val="000000"/>
              </a:solidFill>
              <a:latin typeface="Arial"/>
              <a:ea typeface="Arial"/>
              <a:cs typeface="Arial"/>
              <a:sym typeface="Arial"/>
            </a:endParaRPr>
          </a:p>
        </p:txBody>
      </p:sp>
      <p:sp>
        <p:nvSpPr>
          <p:cNvPr id="34" name="Google Shape;34;p3"/>
          <p:cNvSpPr txBox="1"/>
          <p:nvPr/>
        </p:nvSpPr>
        <p:spPr>
          <a:xfrm>
            <a:off x="143108" y="1964976"/>
            <a:ext cx="4324418" cy="12458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i="0" lang="en-AU" sz="1070" u="none" cap="none" strike="noStrike">
                <a:solidFill>
                  <a:srgbClr val="000000"/>
                </a:solidFill>
                <a:latin typeface="Arial"/>
                <a:ea typeface="Arial"/>
                <a:cs typeface="Arial"/>
                <a:sym typeface="Arial"/>
              </a:rPr>
              <a:t>&lt;Why are you working on this problem?&gt;</a:t>
            </a:r>
            <a:endParaRPr b="0" i="0" sz="1400" u="none" cap="none" strike="noStrike">
              <a:solidFill>
                <a:srgbClr val="000000"/>
              </a:solidFill>
              <a:latin typeface="Arial"/>
              <a:ea typeface="Arial"/>
              <a:cs typeface="Arial"/>
              <a:sym typeface="Arial"/>
            </a:endParaRPr>
          </a:p>
        </p:txBody>
      </p:sp>
      <p:sp>
        <p:nvSpPr>
          <p:cNvPr id="35" name="Google Shape;35;p3"/>
          <p:cNvSpPr txBox="1"/>
          <p:nvPr/>
        </p:nvSpPr>
        <p:spPr>
          <a:xfrm>
            <a:off x="143108" y="3538874"/>
            <a:ext cx="4324418" cy="14106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1" i="0" lang="en-AU" sz="1071" u="none" cap="none" strike="noStrike">
                <a:solidFill>
                  <a:srgbClr val="000000"/>
                </a:solidFill>
                <a:latin typeface="Arial"/>
                <a:ea typeface="Arial"/>
                <a:cs typeface="Arial"/>
                <a:sym typeface="Arial"/>
              </a:rPr>
              <a:t>&lt;What is the key criteria that will deem this work successful?&gt;</a:t>
            </a:r>
            <a:endParaRPr b="1" i="0" sz="1071" u="none" cap="none" strike="noStrike">
              <a:solidFill>
                <a:srgbClr val="000000"/>
              </a:solidFill>
              <a:latin typeface="Arial"/>
              <a:ea typeface="Arial"/>
              <a:cs typeface="Arial"/>
              <a:sym typeface="Arial"/>
            </a:endParaRPr>
          </a:p>
        </p:txBody>
      </p:sp>
      <p:sp>
        <p:nvSpPr>
          <p:cNvPr id="36" name="Google Shape;36;p3"/>
          <p:cNvSpPr txBox="1"/>
          <p:nvPr/>
        </p:nvSpPr>
        <p:spPr>
          <a:xfrm>
            <a:off x="186842" y="5184805"/>
            <a:ext cx="4324418" cy="7514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0" i="0" lang="en-AU" sz="1071" u="none" cap="none" strike="noStrike">
                <a:solidFill>
                  <a:srgbClr val="000000"/>
                </a:solidFill>
                <a:latin typeface="Arial"/>
                <a:ea typeface="Arial"/>
                <a:cs typeface="Arial"/>
                <a:sym typeface="Arial"/>
              </a:rPr>
              <a:t>&lt;</a:t>
            </a:r>
            <a:r>
              <a:rPr b="1" i="0" lang="en-AU" sz="1071" u="none" cap="none" strike="noStrike">
                <a:solidFill>
                  <a:srgbClr val="000000"/>
                </a:solidFill>
                <a:latin typeface="Arial"/>
                <a:ea typeface="Arial"/>
                <a:cs typeface="Arial"/>
                <a:sym typeface="Arial"/>
              </a:rPr>
              <a:t>What is the focus of this business initiative? I.e. What are you specific items will you focus on exclusively?&gt;</a:t>
            </a:r>
            <a:endParaRPr b="0" i="0" sz="1400" u="none" cap="none" strike="noStrike">
              <a:solidFill>
                <a:srgbClr val="000000"/>
              </a:solidFill>
              <a:latin typeface="Arial"/>
              <a:ea typeface="Arial"/>
              <a:cs typeface="Arial"/>
              <a:sym typeface="Arial"/>
            </a:endParaRPr>
          </a:p>
        </p:txBody>
      </p:sp>
      <p:sp>
        <p:nvSpPr>
          <p:cNvPr id="37" name="Google Shape;37;p3"/>
          <p:cNvSpPr txBox="1"/>
          <p:nvPr/>
        </p:nvSpPr>
        <p:spPr>
          <a:xfrm>
            <a:off x="4558232" y="1963919"/>
            <a:ext cx="4324418" cy="10810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i="0" lang="en-AU" sz="1070" u="none" cap="none" strike="noStrike">
                <a:solidFill>
                  <a:srgbClr val="000000"/>
                </a:solidFill>
                <a:latin typeface="Arial"/>
                <a:ea typeface="Arial"/>
                <a:cs typeface="Arial"/>
                <a:sym typeface="Arial"/>
              </a:rPr>
              <a:t>&lt;What constraints exist that may prevent this business initiative from succeeding?&gt;</a:t>
            </a:r>
            <a:endParaRPr b="1" i="0" sz="1070" u="none" cap="none" strike="noStrike">
              <a:solidFill>
                <a:srgbClr val="000000"/>
              </a:solidFill>
              <a:latin typeface="Arial"/>
              <a:ea typeface="Arial"/>
              <a:cs typeface="Arial"/>
              <a:sym typeface="Arial"/>
            </a:endParaRPr>
          </a:p>
        </p:txBody>
      </p:sp>
      <p:sp>
        <p:nvSpPr>
          <p:cNvPr id="38" name="Google Shape;38;p3"/>
          <p:cNvSpPr txBox="1"/>
          <p:nvPr/>
        </p:nvSpPr>
        <p:spPr>
          <a:xfrm>
            <a:off x="4590928" y="5085174"/>
            <a:ext cx="4324418" cy="10810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i="0" lang="en-AU" sz="1070" u="none" cap="none" strike="noStrike">
                <a:solidFill>
                  <a:srgbClr val="000000"/>
                </a:solidFill>
                <a:latin typeface="Arial"/>
                <a:ea typeface="Arial"/>
                <a:cs typeface="Arial"/>
                <a:sym typeface="Arial"/>
              </a:rPr>
              <a:t>&lt;What are the key pieces of data you need to answer the questions related to the problem you are trying to solve?&gt;</a:t>
            </a:r>
            <a:endParaRPr b="1" i="0" sz="1070" u="none" cap="none" strike="noStrike">
              <a:solidFill>
                <a:srgbClr val="000000"/>
              </a:solidFill>
              <a:latin typeface="Arial"/>
              <a:ea typeface="Arial"/>
              <a:cs typeface="Arial"/>
              <a:sym typeface="Arial"/>
            </a:endParaRPr>
          </a:p>
        </p:txBody>
      </p:sp>
      <p:sp>
        <p:nvSpPr>
          <p:cNvPr id="39" name="Google Shape;39;p3"/>
          <p:cNvSpPr/>
          <p:nvPr/>
        </p:nvSpPr>
        <p:spPr>
          <a:xfrm>
            <a:off x="6633337" y="652441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0" name="Google Shape;40;p3"/>
          <p:cNvSpPr/>
          <p:nvPr/>
        </p:nvSpPr>
        <p:spPr>
          <a:xfrm>
            <a:off x="7028512" y="651371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D</a:t>
            </a:r>
            <a:endParaRPr b="0" i="0" sz="1400" u="none" cap="none" strike="noStrike">
              <a:solidFill>
                <a:srgbClr val="000000"/>
              </a:solidFill>
              <a:latin typeface="Arial"/>
              <a:ea typeface="Arial"/>
              <a:cs typeface="Arial"/>
              <a:sym typeface="Arial"/>
            </a:endParaRPr>
          </a:p>
        </p:txBody>
      </p:sp>
      <p:sp>
        <p:nvSpPr>
          <p:cNvPr id="41" name="Google Shape;41;p3"/>
          <p:cNvSpPr/>
          <p:nvPr/>
        </p:nvSpPr>
        <p:spPr>
          <a:xfrm>
            <a:off x="7452320"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E</a:t>
            </a:r>
            <a:endParaRPr b="0" i="0" sz="1400" u="none" cap="none" strike="noStrike">
              <a:solidFill>
                <a:srgbClr val="000000"/>
              </a:solidFill>
              <a:latin typeface="Arial"/>
              <a:ea typeface="Arial"/>
              <a:cs typeface="Arial"/>
              <a:sym typeface="Arial"/>
            </a:endParaRPr>
          </a:p>
        </p:txBody>
      </p:sp>
      <p:sp>
        <p:nvSpPr>
          <p:cNvPr id="42" name="Google Shape;42;p3"/>
          <p:cNvSpPr/>
          <p:nvPr/>
        </p:nvSpPr>
        <p:spPr>
          <a:xfrm>
            <a:off x="7846662" y="650808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I</a:t>
            </a:r>
            <a:endParaRPr b="0" i="0" sz="1400" u="none" cap="none" strike="noStrike">
              <a:solidFill>
                <a:srgbClr val="000000"/>
              </a:solidFill>
              <a:latin typeface="Arial"/>
              <a:ea typeface="Arial"/>
              <a:cs typeface="Arial"/>
              <a:sym typeface="Arial"/>
            </a:endParaRPr>
          </a:p>
        </p:txBody>
      </p:sp>
      <p:sp>
        <p:nvSpPr>
          <p:cNvPr id="43" name="Google Shape;43;p3"/>
          <p:cNvSpPr/>
          <p:nvPr/>
        </p:nvSpPr>
        <p:spPr>
          <a:xfrm>
            <a:off x="8245692"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P</a:t>
            </a:r>
            <a:endParaRPr b="0" i="0" sz="1400" u="none" cap="none" strike="noStrike">
              <a:solidFill>
                <a:srgbClr val="000000"/>
              </a:solidFill>
              <a:latin typeface="Arial"/>
              <a:ea typeface="Arial"/>
              <a:cs typeface="Arial"/>
              <a:sym typeface="Arial"/>
            </a:endParaRPr>
          </a:p>
        </p:txBody>
      </p:sp>
      <p:sp>
        <p:nvSpPr>
          <p:cNvPr id="44" name="Google Shape;44;p3"/>
          <p:cNvSpPr/>
          <p:nvPr/>
        </p:nvSpPr>
        <p:spPr>
          <a:xfrm>
            <a:off x="8099130" y="70712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5" name="Google Shape;45;p3"/>
          <p:cNvSpPr/>
          <p:nvPr/>
        </p:nvSpPr>
        <p:spPr>
          <a:xfrm>
            <a:off x="121750" y="116631"/>
            <a:ext cx="7724912" cy="1137079"/>
          </a:xfrm>
          <a:prstGeom prst="wedgeRectCallout">
            <a:avLst>
              <a:gd fmla="val 53513" name="adj1"/>
              <a:gd fmla="val 6588"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 name="Google Shape;46;p3"/>
          <p:cNvSpPr txBox="1"/>
          <p:nvPr>
            <p:ph type="title"/>
          </p:nvPr>
        </p:nvSpPr>
        <p:spPr>
          <a:xfrm>
            <a:off x="184140" y="189590"/>
            <a:ext cx="8793596" cy="30777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3"/>
          <p:cNvSpPr txBox="1"/>
          <p:nvPr/>
        </p:nvSpPr>
        <p:spPr>
          <a:xfrm>
            <a:off x="4607126" y="3547600"/>
            <a:ext cx="4324418" cy="10810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0" i="0" lang="en-AU" sz="1071" u="none" cap="none" strike="noStrike">
                <a:solidFill>
                  <a:srgbClr val="000000"/>
                </a:solidFill>
                <a:latin typeface="Arial"/>
                <a:ea typeface="Arial"/>
                <a:cs typeface="Arial"/>
                <a:sym typeface="Arial"/>
              </a:rPr>
              <a:t>&lt;</a:t>
            </a:r>
            <a:r>
              <a:rPr b="1" i="0" lang="en-AU" sz="1071" u="none" cap="none" strike="noStrike">
                <a:solidFill>
                  <a:srgbClr val="000000"/>
                </a:solidFill>
                <a:latin typeface="Arial"/>
                <a:ea typeface="Arial"/>
                <a:cs typeface="Arial"/>
                <a:sym typeface="Arial"/>
              </a:rPr>
              <a:t>Who are the key stakeholders that need to be involved in this project? Where will you source your data from and who will you present your recommendation to once you have identified a solution?&gt;</a:t>
            </a:r>
            <a:endParaRPr b="0" i="0" sz="1400" u="none" cap="none" strike="noStrike">
              <a:solidFill>
                <a:srgbClr val="000000"/>
              </a:solidFill>
              <a:latin typeface="Arial"/>
              <a:ea typeface="Arial"/>
              <a:cs typeface="Arial"/>
              <a:sym typeface="Arial"/>
            </a:endParaRPr>
          </a:p>
        </p:txBody>
      </p:sp>
      <p:sp>
        <p:nvSpPr>
          <p:cNvPr id="48" name="Google Shape;48;p3"/>
          <p:cNvSpPr txBox="1"/>
          <p:nvPr/>
        </p:nvSpPr>
        <p:spPr>
          <a:xfrm>
            <a:off x="184140" y="540901"/>
            <a:ext cx="8584648" cy="4924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AU" sz="1400" u="none" cap="none" strike="noStrike">
                <a:solidFill>
                  <a:srgbClr val="000000"/>
                </a:solidFill>
                <a:latin typeface="Arial"/>
                <a:ea typeface="Arial"/>
                <a:cs typeface="Arial"/>
                <a:sym typeface="Arial"/>
              </a:rPr>
              <a:t>&lt;What is the business problem you are investigating? (Use SMART principles)&gt;</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